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4.xml" ContentType="application/vnd.openxmlformats-officedocument.theme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50" r:id="rId2"/>
    <p:sldMasterId id="2147483653" r:id="rId3"/>
    <p:sldMasterId id="2147483660" r:id="rId4"/>
    <p:sldMasterId id="2147483669" r:id="rId5"/>
  </p:sldMasterIdLst>
  <p:notesMasterIdLst>
    <p:notesMasterId r:id="rId27"/>
  </p:notesMasterIdLst>
  <p:sldIdLst>
    <p:sldId id="263" r:id="rId6"/>
    <p:sldId id="283" r:id="rId7"/>
    <p:sldId id="313" r:id="rId8"/>
    <p:sldId id="301" r:id="rId9"/>
    <p:sldId id="294" r:id="rId10"/>
    <p:sldId id="270" r:id="rId11"/>
    <p:sldId id="305" r:id="rId12"/>
    <p:sldId id="276" r:id="rId13"/>
    <p:sldId id="272" r:id="rId14"/>
    <p:sldId id="316" r:id="rId15"/>
    <p:sldId id="317" r:id="rId16"/>
    <p:sldId id="322" r:id="rId17"/>
    <p:sldId id="295" r:id="rId18"/>
    <p:sldId id="314" r:id="rId19"/>
    <p:sldId id="315" r:id="rId20"/>
    <p:sldId id="323" r:id="rId21"/>
    <p:sldId id="318" r:id="rId22"/>
    <p:sldId id="310" r:id="rId23"/>
    <p:sldId id="321" r:id="rId24"/>
    <p:sldId id="284" r:id="rId25"/>
    <p:sldId id="320" r:id="rId26"/>
  </p:sldIdLst>
  <p:sldSz cx="9144000" cy="6858000" type="screen4x3"/>
  <p:notesSz cx="6858000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tandardabschnitt" id="{6749FB58-DB1A-4E58-B36B-6B422A845246}">
          <p14:sldIdLst>
            <p14:sldId id="263"/>
            <p14:sldId id="283"/>
            <p14:sldId id="313"/>
            <p14:sldId id="301"/>
            <p14:sldId id="294"/>
            <p14:sldId id="270"/>
            <p14:sldId id="305"/>
            <p14:sldId id="276"/>
            <p14:sldId id="272"/>
            <p14:sldId id="316"/>
            <p14:sldId id="317"/>
            <p14:sldId id="322"/>
            <p14:sldId id="295"/>
            <p14:sldId id="314"/>
            <p14:sldId id="315"/>
            <p14:sldId id="323"/>
            <p14:sldId id="318"/>
            <p14:sldId id="310"/>
            <p14:sldId id="321"/>
            <p14:sldId id="284"/>
            <p14:sldId id="32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BC89EF96-8CEA-46FF-86C4-4CE0E7609802}" styleName="Helle Formatvorlage 3 - Akz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2D5ABB26-0587-4C30-8999-92F81FD0307C}" styleName="Keine Formatvorlage, kein Raster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29" autoAdjust="0"/>
    <p:restoredTop sz="79766" autoAdjust="0"/>
  </p:normalViewPr>
  <p:slideViewPr>
    <p:cSldViewPr>
      <p:cViewPr>
        <p:scale>
          <a:sx n="80" d="100"/>
          <a:sy n="80" d="100"/>
        </p:scale>
        <p:origin x="-1770" y="-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77" d="100"/>
          <a:sy n="77" d="100"/>
        </p:scale>
        <p:origin x="-3246" y="-90"/>
      </p:cViewPr>
      <p:guideLst>
        <p:guide orient="horz" pos="3126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30.10.2014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47738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715153"/>
            <a:ext cx="548640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9428583"/>
            <a:ext cx="2971800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68807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10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50863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11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5236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baseline="0" dirty="0" smtClean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12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3787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902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9022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479022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16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833787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17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79022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418103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19</a:t>
            </a:fld>
            <a:endParaRPr lang="de-DE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46422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2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30234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74813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259297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>
                <a:solidFill>
                  <a:prstClr val="black"/>
                </a:solidFill>
              </a:rPr>
              <a:pPr/>
              <a:t>4</a:t>
            </a:fld>
            <a:endParaRPr lang="de-DE">
              <a:solidFill>
                <a:prstClr val="black"/>
              </a:solidFill>
            </a:endParaRPr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30079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pPr defTabSz="920750"/>
            <a:fld id="{96192A10-33B2-42AA-AC7C-7B90D96C96DD}" type="slidenum">
              <a:rPr lang="de-DE" smtClean="0">
                <a:solidFill>
                  <a:prstClr val="black"/>
                </a:solidFill>
              </a:rPr>
              <a:pPr defTabSz="920750"/>
              <a:t>5</a:t>
            </a:fld>
            <a:endParaRPr lang="de-DE" smtClean="0">
              <a:solidFill>
                <a:prstClr val="black"/>
              </a:solidFill>
            </a:endParaRPr>
          </a:p>
        </p:txBody>
      </p:sp>
      <p:sp>
        <p:nvSpPr>
          <p:cNvPr id="962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" name="Notizenplatzhalter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9746420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3331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71515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05086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7544" y="1556792"/>
            <a:ext cx="8207375" cy="4464050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57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lvl4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755576" y="6453336"/>
            <a:ext cx="7344816" cy="248915"/>
          </a:xfrm>
          <a:prstGeom prst="rect">
            <a:avLst/>
          </a:prstGeom>
        </p:spPr>
        <p:txBody>
          <a:bodyPr/>
          <a:lstStyle>
            <a:lvl1pPr algn="l"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de-DE" smtClean="0"/>
              <a:t>AG-RDA | Themengruppe Implementierung | Workshop für Systemanbieter| 23. Oktober 2014</a:t>
            </a:r>
            <a:endParaRPr lang="de-DE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72400" y="6381328"/>
            <a:ext cx="658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616FA-A992-4BFC-B9DA-B54E34B01BF8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539552" y="6381328"/>
            <a:ext cx="8496944" cy="365125"/>
          </a:xfrm>
        </p:spPr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6AE60A-B69C-4790-82F7-3882EDF23186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443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7544" y="6381328"/>
            <a:ext cx="8496944" cy="365125"/>
          </a:xfrm>
        </p:spPr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8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7524328" y="6381328"/>
            <a:ext cx="1475184" cy="365125"/>
          </a:xfrm>
        </p:spPr>
        <p:txBody>
          <a:bodyPr/>
          <a:lstStyle/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862780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061218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el und Aufzähl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lnSpc>
                <a:spcPts val="3000"/>
              </a:lnSpc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spcBef>
                <a:spcPts val="1680"/>
              </a:spcBef>
              <a:defRPr/>
            </a:lvl1pPr>
            <a:lvl2pPr>
              <a:spcBef>
                <a:spcPts val="300"/>
              </a:spcBef>
              <a:defRPr/>
            </a:lvl2pPr>
            <a:lvl3pPr>
              <a:spcBef>
                <a:spcPts val="300"/>
              </a:spcBef>
              <a:defRPr/>
            </a:lvl3pPr>
            <a:lvl4pPr>
              <a:spcBef>
                <a:spcPts val="300"/>
              </a:spcBef>
              <a:defRPr/>
            </a:lvl4pPr>
            <a:lvl5pPr>
              <a:spcBef>
                <a:spcPts val="300"/>
              </a:spcBef>
              <a:defRPr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4651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7544" y="1556792"/>
            <a:ext cx="8207375" cy="4464050"/>
          </a:xfrm>
        </p:spPr>
        <p:txBody>
          <a:bodyPr/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/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lvl3pPr>
            <a:lvl4pPr marL="1657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/>
            </a:lvl4pPr>
          </a:lstStyle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755576" y="6453336"/>
            <a:ext cx="7344816" cy="248915"/>
          </a:xfrm>
          <a:prstGeom prst="rect">
            <a:avLst/>
          </a:prstGeom>
        </p:spPr>
        <p:txBody>
          <a:bodyPr/>
          <a:lstStyle>
            <a:lvl1pPr algn="l"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AG-RDA | Themengruppe Implementierung | Workshop für Systemanbieter| 23. Oktober 2014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72400" y="6381328"/>
            <a:ext cx="658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616FA-A992-4BFC-B9DA-B54E34B01BF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547530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7544" y="6381328"/>
            <a:ext cx="8496944" cy="365125"/>
          </a:xfrm>
        </p:spPr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7524328" y="6381328"/>
            <a:ext cx="1475184" cy="365125"/>
          </a:xfrm>
        </p:spPr>
        <p:txBody>
          <a:bodyPr/>
          <a:lstStyle/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73213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Nnnnnnn | Workshop für Systemanbieter | 23.10.2014 |  Themenfeld n</a:t>
            </a:r>
          </a:p>
          <a:p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249121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Nnnnnnn | Workshop für Systemanbieter | 23.10.2014 |  Themenfeld n</a:t>
            </a:r>
          </a:p>
          <a:p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0461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Inhaltsverzeichn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1"/>
          <p:cNvSpPr>
            <a:spLocks noGrp="1"/>
          </p:cNvSpPr>
          <p:nvPr>
            <p:ph type="title"/>
          </p:nvPr>
        </p:nvSpPr>
        <p:spPr>
          <a:xfrm>
            <a:off x="827088" y="1619250"/>
            <a:ext cx="7593012" cy="777875"/>
          </a:xfrm>
        </p:spPr>
        <p:txBody>
          <a:bodyPr/>
          <a:lstStyle>
            <a:lvl1pPr>
              <a:lnSpc>
                <a:spcPts val="3000"/>
              </a:lnSpc>
              <a:defRPr b="0"/>
            </a:lvl1pPr>
          </a:lstStyle>
          <a:p>
            <a:r>
              <a:rPr lang="de-DE" smtClean="0"/>
              <a:t>Titelmasterformat durch Klicken bearbeiten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827088" y="2422800"/>
            <a:ext cx="7593012" cy="3697200"/>
          </a:xfrm>
        </p:spPr>
        <p:txBody>
          <a:bodyPr/>
          <a:lstStyle>
            <a:lvl1pPr>
              <a:lnSpc>
                <a:spcPts val="3000"/>
              </a:lnSpc>
              <a:spcBef>
                <a:spcPts val="1680"/>
              </a:spcBef>
              <a:defRPr sz="2600" b="1"/>
            </a:lvl1pPr>
            <a:lvl2pPr marL="1076325" indent="-452438">
              <a:lnSpc>
                <a:spcPts val="2400"/>
              </a:lnSpc>
              <a:spcBef>
                <a:spcPts val="300"/>
              </a:spcBef>
              <a:defRPr sz="2000"/>
            </a:lvl2pPr>
            <a:lvl3pPr marL="1341438" indent="-265113">
              <a:lnSpc>
                <a:spcPts val="2400"/>
              </a:lnSpc>
              <a:spcBef>
                <a:spcPts val="300"/>
              </a:spcBef>
              <a:defRPr sz="2000"/>
            </a:lvl3pPr>
            <a:lvl4pPr marL="1600200" indent="-258763">
              <a:lnSpc>
                <a:spcPts val="2400"/>
              </a:lnSpc>
              <a:spcBef>
                <a:spcPts val="300"/>
              </a:spcBef>
              <a:defRPr sz="2000"/>
            </a:lvl4pPr>
            <a:lvl5pPr marL="1879600" indent="-265113">
              <a:lnSpc>
                <a:spcPts val="2400"/>
              </a:lnSpc>
              <a:spcBef>
                <a:spcPts val="300"/>
              </a:spcBef>
              <a:defRPr sz="2000"/>
            </a:lvl5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7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7544" y="6381328"/>
            <a:ext cx="8496944" cy="365125"/>
          </a:xfrm>
        </p:spPr>
        <p:txBody>
          <a:bodyPr/>
          <a:lstStyle/>
          <a:p>
            <a:r>
              <a:rPr lang="de-DE" smtClean="0"/>
              <a:t>Petra Feilhauer, Stefan Grund | Workshop für Systemanbieter | 23.10.2014 |  Themenfeld Werke/Expressionen</a:t>
            </a:r>
            <a:endParaRPr lang="de-DE" dirty="0"/>
          </a:p>
        </p:txBody>
      </p:sp>
      <p:sp>
        <p:nvSpPr>
          <p:cNvPr id="8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7524328" y="6381328"/>
            <a:ext cx="1475184" cy="365125"/>
          </a:xfrm>
        </p:spPr>
        <p:txBody>
          <a:bodyPr/>
          <a:lstStyle/>
          <a:p>
            <a:fld id="{8CED2679-74E4-41F4-90D4-DB84E1E6CBD0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912101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Nnnnnnn | Workshop für Systemanbieter | 23.10.2014 |  Themenfeld n</a:t>
            </a:r>
          </a:p>
          <a:p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836803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Nnnnnnn | Workshop für Systemanbieter | 23.10.2014 |  Themenfeld n</a:t>
            </a:r>
          </a:p>
          <a:p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18991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468313" y="1628775"/>
            <a:ext cx="8207375" cy="4464050"/>
          </a:xfrm>
        </p:spPr>
        <p:txBody>
          <a:bodyPr/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828092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4175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742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Fußzeilenplatzhalter 2"/>
          <p:cNvSpPr>
            <a:spLocks noGrp="1"/>
          </p:cNvSpPr>
          <p:nvPr>
            <p:ph type="ftr" sz="quarter" idx="10"/>
          </p:nvPr>
        </p:nvSpPr>
        <p:spPr>
          <a:xfrm>
            <a:off x="467544" y="6381328"/>
            <a:ext cx="8496944" cy="365125"/>
          </a:xfrm>
        </p:spPr>
        <p:txBody>
          <a:bodyPr/>
          <a:lstStyle/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liennummernplatzhalter 3"/>
          <p:cNvSpPr>
            <a:spLocks noGrp="1"/>
          </p:cNvSpPr>
          <p:nvPr>
            <p:ph type="sldNum" sz="quarter" idx="11"/>
          </p:nvPr>
        </p:nvSpPr>
        <p:spPr>
          <a:xfrm>
            <a:off x="7524328" y="6381328"/>
            <a:ext cx="1475184" cy="365125"/>
          </a:xfrm>
        </p:spPr>
        <p:txBody>
          <a:bodyPr/>
          <a:lstStyle/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2336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theme" Target="../theme/theme4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5" Type="http://schemas.openxmlformats.org/officeDocument/2006/relationships/slideLayout" Target="../slideLayouts/slideLayout11.xml"/><Relationship Id="rId4" Type="http://schemas.openxmlformats.org/officeDocument/2006/relationships/slideLayout" Target="../slideLayouts/slideLayout10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theme" Target="../theme/theme5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Fußzeilenplatzhalter 11"/>
          <p:cNvSpPr>
            <a:spLocks noGrp="1"/>
          </p:cNvSpPr>
          <p:nvPr>
            <p:ph type="ftr" sz="quarter" idx="3"/>
          </p:nvPr>
        </p:nvSpPr>
        <p:spPr>
          <a:xfrm>
            <a:off x="755576" y="6453336"/>
            <a:ext cx="7344816" cy="248915"/>
          </a:xfrm>
          <a:prstGeom prst="rect">
            <a:avLst/>
          </a:prstGeom>
        </p:spPr>
        <p:txBody>
          <a:bodyPr/>
          <a:lstStyle>
            <a:lvl1pPr algn="l"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de-DE" smtClean="0"/>
              <a:t>AG-RDA | Themengruppe Implementierung | Workshop für Systemanbieter| 23. Oktober 2014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72400" y="6381328"/>
            <a:ext cx="658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616FA-A992-4BFC-B9DA-B54E34B01BF8}" type="slidenum">
              <a:rPr lang="de-DE" smtClean="0"/>
              <a:pPr/>
              <a:t>‹Nr.›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110669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4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Nnnnnnn | Workshop für Systemanbieter | 23.10.2014 |  Themenfeld n</a:t>
            </a:r>
          </a:p>
          <a:p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524328" y="6381328"/>
            <a:ext cx="1475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1013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2" r:id="rId3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626469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Nnnnnnn | Workshop für Systemanbieter | 23.10.2014 |  Themenfeld n</a:t>
            </a:r>
          </a:p>
          <a:p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524328" y="6381328"/>
            <a:ext cx="1475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8723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67544" y="6381328"/>
            <a:ext cx="84969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aseline="0">
                <a:solidFill>
                  <a:schemeClr val="tx1">
                    <a:lumMod val="50000"/>
                    <a:lumOff val="50000"/>
                  </a:schemeClr>
                </a:solidFill>
                <a:latin typeface="Verdana" panose="020B0604030504040204" pitchFamily="34" charset="0"/>
              </a:defRPr>
            </a:lvl1pPr>
          </a:lstStyle>
          <a:p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Petra Feilhauer | Workshop für Systemanbieter | 23.10.2014 |  Themenfeld Werke/Expressionen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>
          <a:xfrm>
            <a:off x="7524328" y="6381328"/>
            <a:ext cx="147518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94373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32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2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</p:txBody>
      </p:sp>
      <p:sp>
        <p:nvSpPr>
          <p:cNvPr id="5" name="Fußzeilenplatzhalter 11"/>
          <p:cNvSpPr>
            <a:spLocks noGrp="1"/>
          </p:cNvSpPr>
          <p:nvPr>
            <p:ph type="ftr" sz="quarter" idx="3"/>
          </p:nvPr>
        </p:nvSpPr>
        <p:spPr>
          <a:xfrm>
            <a:off x="755576" y="6453336"/>
            <a:ext cx="7344816" cy="248915"/>
          </a:xfrm>
          <a:prstGeom prst="rect">
            <a:avLst/>
          </a:prstGeom>
        </p:spPr>
        <p:txBody>
          <a:bodyPr/>
          <a:lstStyle>
            <a:lvl1pPr algn="l">
              <a:defRPr sz="1400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algn="ctr"/>
            <a:r>
              <a:rPr lang="de-DE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AG-RDA | Themengruppe Implementierung | Workshop für Systemanbieter| 23. Oktober 2014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172400" y="6381328"/>
            <a:ext cx="658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616FA-A992-4BFC-B9DA-B54E34B01BF8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3910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71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2400" kern="1200" baseline="0">
          <a:solidFill>
            <a:schemeClr val="tx1"/>
          </a:solidFill>
          <a:latin typeface="Verdana" panose="020B0604030504040204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18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3pPr>
      <a:lvl4pPr marL="1657350" indent="-285750" algn="l" defTabSz="914400" rtl="0" eaLnBrk="1" latinLnBrk="0" hangingPunct="1">
        <a:spcBef>
          <a:spcPct val="20000"/>
        </a:spcBef>
        <a:buFont typeface="Courier New" panose="02070309020205020404" pitchFamily="49" charset="0"/>
        <a:buChar char="o"/>
        <a:defRPr sz="14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 baseline="0">
          <a:solidFill>
            <a:schemeClr val="tx1"/>
          </a:solidFill>
          <a:latin typeface="Verdana" panose="020B0604030504040204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gif"/><Relationship Id="rId13" Type="http://schemas.openxmlformats.org/officeDocument/2006/relationships/image" Target="../media/image11.png"/><Relationship Id="rId18" Type="http://schemas.openxmlformats.org/officeDocument/2006/relationships/image" Target="../media/image16.gif"/><Relationship Id="rId3" Type="http://schemas.openxmlformats.org/officeDocument/2006/relationships/image" Target="../media/image1.png"/><Relationship Id="rId7" Type="http://schemas.openxmlformats.org/officeDocument/2006/relationships/image" Target="../media/image5.gif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gif"/><Relationship Id="rId11" Type="http://schemas.openxmlformats.org/officeDocument/2006/relationships/image" Target="../media/image9.gif"/><Relationship Id="rId5" Type="http://schemas.openxmlformats.org/officeDocument/2006/relationships/image" Target="../media/image3.jpeg"/><Relationship Id="rId15" Type="http://schemas.openxmlformats.org/officeDocument/2006/relationships/image" Target="../media/image13.gif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gif"/><Relationship Id="rId14" Type="http://schemas.openxmlformats.org/officeDocument/2006/relationships/image" Target="../media/image12.gi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.rdatoolkit.org/rdaappj_rdaj-15.html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s.hartmann@dnb.de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Relationship Id="rId4" Type="http://schemas.openxmlformats.org/officeDocument/2006/relationships/hyperlink" Target="mailto:josef.labner@obvsg.a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ccess.rdatoolkit.org/rdaappi_rdai-15.html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559" y="1041836"/>
            <a:ext cx="8032031" cy="3528392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703" y="2100918"/>
            <a:ext cx="7682495" cy="2336194"/>
          </a:xfrm>
        </p:spPr>
        <p:txBody>
          <a:bodyPr/>
          <a:lstStyle/>
          <a:p>
            <a:pPr algn="ctr"/>
            <a:r>
              <a:rPr lang="de-DE" b="1" dirty="0" smtClean="0"/>
              <a:t>Workshop für </a:t>
            </a:r>
            <a:br>
              <a:rPr lang="de-DE" b="1" dirty="0" smtClean="0"/>
            </a:br>
            <a:r>
              <a:rPr lang="de-DE" b="1" dirty="0" smtClean="0"/>
              <a:t>Systemanbieter</a:t>
            </a:r>
            <a:br>
              <a:rPr lang="de-DE" b="1" dirty="0" smtClean="0"/>
            </a:br>
            <a:r>
              <a:rPr lang="de-DE" b="1" dirty="0" smtClean="0"/>
              <a:t/>
            </a:r>
            <a:br>
              <a:rPr lang="de-DE" b="1" dirty="0" smtClean="0"/>
            </a:br>
            <a:r>
              <a:rPr lang="de-DE" sz="2400" b="1" dirty="0" smtClean="0"/>
              <a:t>23. Oktober 2014</a:t>
            </a:r>
            <a:endParaRPr lang="de-DE" sz="2400" b="1" dirty="0"/>
          </a:p>
        </p:txBody>
      </p:sp>
      <p:pic>
        <p:nvPicPr>
          <p:cNvPr id="27" name="Grafik 2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78204" y="4094714"/>
            <a:ext cx="586672" cy="475514"/>
          </a:xfrm>
          <a:prstGeom prst="rect">
            <a:avLst/>
          </a:prstGeom>
        </p:spPr>
      </p:pic>
      <p:pic>
        <p:nvPicPr>
          <p:cNvPr id="21" name="Grafik 2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4570228"/>
            <a:ext cx="780540" cy="441452"/>
          </a:xfrm>
          <a:prstGeom prst="rect">
            <a:avLst/>
          </a:prstGeom>
        </p:spPr>
      </p:pic>
      <p:pic>
        <p:nvPicPr>
          <p:cNvPr id="23" name="Grafik 2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4790954"/>
            <a:ext cx="1060336" cy="557831"/>
          </a:xfrm>
          <a:prstGeom prst="rect">
            <a:avLst/>
          </a:prstGeom>
        </p:spPr>
      </p:pic>
      <p:pic>
        <p:nvPicPr>
          <p:cNvPr id="22" name="Grafik 21"/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/>
        </p:blipFill>
        <p:spPr>
          <a:xfrm>
            <a:off x="4129181" y="4920969"/>
            <a:ext cx="1358329" cy="544492"/>
          </a:xfrm>
          <a:prstGeom prst="rect">
            <a:avLst/>
          </a:prstGeom>
        </p:spPr>
      </p:pic>
      <p:pic>
        <p:nvPicPr>
          <p:cNvPr id="24" name="Grafik 2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3961" y="5013215"/>
            <a:ext cx="2166205" cy="360000"/>
          </a:xfrm>
          <a:prstGeom prst="rect">
            <a:avLst/>
          </a:prstGeom>
        </p:spPr>
      </p:pic>
      <p:pic>
        <p:nvPicPr>
          <p:cNvPr id="25" name="Grafik 2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162" y="4498636"/>
            <a:ext cx="1360976" cy="360000"/>
          </a:xfrm>
          <a:prstGeom prst="rect">
            <a:avLst/>
          </a:prstGeom>
        </p:spPr>
      </p:pic>
      <p:pic>
        <p:nvPicPr>
          <p:cNvPr id="28" name="Grafik 27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4304" y="3836398"/>
            <a:ext cx="1403532" cy="469754"/>
          </a:xfrm>
          <a:prstGeom prst="rect">
            <a:avLst/>
          </a:prstGeom>
        </p:spPr>
      </p:pic>
      <p:sp>
        <p:nvSpPr>
          <p:cNvPr id="4" name="Textfeld 3"/>
          <p:cNvSpPr txBox="1"/>
          <p:nvPr/>
        </p:nvSpPr>
        <p:spPr>
          <a:xfrm>
            <a:off x="1047668" y="1411434"/>
            <a:ext cx="20674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000" b="1" dirty="0" smtClean="0">
                <a:latin typeface="Verdana" pitchFamily="34" charset="0"/>
              </a:rPr>
              <a:t>Vertretungen der Öffentlichen Bibliotheken</a:t>
            </a:r>
            <a:endParaRPr lang="de-DE" sz="1000" b="1" dirty="0">
              <a:latin typeface="Verdana" pitchFamily="34" charset="0"/>
            </a:endParaRPr>
          </a:p>
        </p:txBody>
      </p:sp>
      <p:pic>
        <p:nvPicPr>
          <p:cNvPr id="1026" name="Picture 2" descr="http://www.bibliotheksverband.de/typo3temp/pics/e5b5d18526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3382" y="1473932"/>
            <a:ext cx="238125" cy="276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C:\Users\Clausing\Documents\Vorlagen\Logos\zdb_logo.gif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7063" y="807492"/>
            <a:ext cx="661830" cy="1082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8147" y="999597"/>
            <a:ext cx="1418853" cy="6983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 descr="C:\Users\Clausing\Documents\Vorlagen\Logos\BSB.png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4661" y="1325463"/>
            <a:ext cx="1734864" cy="4545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Clausing\Documents\Vorlagen\Logos\BVB.gif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781" y="1890077"/>
            <a:ext cx="2484992" cy="3682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Users\Clausing\Documents\Vorlagen\Logos\DNB.gif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5440" y="3175167"/>
            <a:ext cx="1082326" cy="661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Users\Clausing\Documents\Vorlagen\Logos\NB.png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2818852"/>
            <a:ext cx="1872209" cy="832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Users\Clausing\Documents\Vorlagen\Logos\StaBi Berlin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015634"/>
            <a:ext cx="2004463" cy="485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7" descr="C:\Users\Clausing\Documents\Vorlagen\Logos\BSZ.gif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594065"/>
            <a:ext cx="1799564" cy="2119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901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467544" y="1556792"/>
            <a:ext cx="8207375" cy="20882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</p:txBody>
      </p:sp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sz="3200" dirty="0" smtClean="0">
                <a:cs typeface="Arial" charset="0"/>
              </a:rPr>
              <a:t>MAB Titel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3046042"/>
              </p:ext>
            </p:extLst>
          </p:nvPr>
        </p:nvGraphicFramePr>
        <p:xfrm>
          <a:off x="540000" y="1339200"/>
          <a:ext cx="8280920" cy="268224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626609"/>
                <a:gridCol w="1829327"/>
                <a:gridCol w="482498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MAB</a:t>
                      </a:r>
                    </a:p>
                    <a:p>
                      <a:r>
                        <a:rPr lang="de-DE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Indikatoren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</a:t>
                      </a:r>
                    </a:p>
                  </a:txBody>
                  <a:tcPr/>
                </a:tc>
              </a:tr>
              <a:tr h="669776">
                <a:tc rowSpan="2"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 ff</a:t>
                      </a:r>
                    </a:p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200 ff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blank,a,b</a:t>
                      </a:r>
                    </a:p>
                    <a:p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Codes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die Beziehungskennzeichnungen werden nicht ausgetauscht. </a:t>
                      </a:r>
                      <a:endParaRPr lang="de-DE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blank,a,b</a:t>
                      </a:r>
                    </a:p>
                    <a:p>
                      <a:endParaRPr lang="de-DE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Beziehungskennzeichnungen wie bisher Funktionsbezeichnungen.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&lt;&lt;[Verfasser]&gt;&gt;&lt;&lt;[Herausgeber]&gt;&gt;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&lt;&lt;[Gefeierter]&gt;&gt;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platzhalter 1"/>
          <p:cNvSpPr txBox="1">
            <a:spLocks/>
          </p:cNvSpPr>
          <p:nvPr/>
        </p:nvSpPr>
        <p:spPr>
          <a:xfrm>
            <a:off x="540000" y="4149080"/>
            <a:ext cx="7992887" cy="20162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4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de-DE" sz="1800" b="1" dirty="0" smtClean="0">
                <a:solidFill>
                  <a:prstClr val="black"/>
                </a:solidFill>
              </a:rPr>
              <a:t>Was </a:t>
            </a:r>
            <a:r>
              <a:rPr lang="de-DE" sz="1800" b="1" dirty="0">
                <a:solidFill>
                  <a:prstClr val="black"/>
                </a:solidFill>
              </a:rPr>
              <a:t>ist </a:t>
            </a:r>
            <a:r>
              <a:rPr lang="de-DE" sz="1800" b="1" dirty="0" smtClean="0">
                <a:solidFill>
                  <a:prstClr val="black"/>
                </a:solidFill>
              </a:rPr>
              <a:t>neu?</a:t>
            </a:r>
          </a:p>
          <a:p>
            <a:pPr marL="533400" indent="-260350"/>
            <a:r>
              <a:rPr lang="de-DE" sz="1600" dirty="0"/>
              <a:t>Wegfall der Indikatoren c, e und f</a:t>
            </a:r>
          </a:p>
          <a:p>
            <a:pPr marL="534988" indent="-261938"/>
            <a:r>
              <a:rPr lang="de-DE" sz="1600" dirty="0" smtClean="0"/>
              <a:t>keine Einschränkung auf maximal 3 "Verfasser/Urheber" </a:t>
            </a:r>
          </a:p>
          <a:p>
            <a:pPr marL="534988" indent="-261938"/>
            <a:r>
              <a:rPr lang="de-DE" sz="1600" dirty="0" smtClean="0"/>
              <a:t>Beziehungskennzeichnungen </a:t>
            </a:r>
            <a:r>
              <a:rPr lang="de-DE" sz="1600" dirty="0"/>
              <a:t>auch bei </a:t>
            </a:r>
            <a:r>
              <a:rPr lang="de-DE" sz="1600" dirty="0" smtClean="0"/>
              <a:t>Körperschaften</a:t>
            </a:r>
          </a:p>
          <a:p>
            <a:pPr marL="534988" indent="-261938"/>
            <a:r>
              <a:rPr lang="de-DE" sz="1600" dirty="0" smtClean="0"/>
              <a:t>eine </a:t>
            </a:r>
            <a:r>
              <a:rPr lang="de-DE" sz="1600" dirty="0"/>
              <a:t>Person, Familie, Körperschaft kann mehr als eine Beziehungskennzeichnung </a:t>
            </a:r>
            <a:r>
              <a:rPr lang="de-DE" sz="1600" dirty="0" smtClean="0"/>
              <a:t>haben</a:t>
            </a:r>
          </a:p>
          <a:p>
            <a:pPr marL="571500" lvl="2" indent="331788">
              <a:buFontTx/>
              <a:buChar char="-"/>
            </a:pPr>
            <a:r>
              <a:rPr lang="de-DE" sz="1400" dirty="0" smtClean="0"/>
              <a:t>Wiederholbarkeit von Beziehungskennzeichen in &lt;&lt;[…]&gt;&gt;&lt;&lt;[…]&gt;&gt;</a:t>
            </a:r>
            <a:endParaRPr lang="de-DE" sz="1400" dirty="0">
              <a:solidFill>
                <a:srgbClr val="FF0000"/>
              </a:solidFill>
            </a:endParaRPr>
          </a:p>
          <a:p>
            <a:pPr marL="171450" indent="-171450">
              <a:buFontTx/>
              <a:buChar char="-"/>
            </a:pPr>
            <a:endParaRPr lang="de-DE" sz="1500" dirty="0" smtClean="0"/>
          </a:p>
          <a:p>
            <a:pPr marL="171450" indent="-171450">
              <a:buFontTx/>
              <a:buChar char="-"/>
            </a:pPr>
            <a:endParaRPr lang="de-DE" sz="1500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de-DE" sz="1800" dirty="0">
              <a:solidFill>
                <a:prstClr val="black"/>
              </a:solidFill>
            </a:endParaRPr>
          </a:p>
          <a:p>
            <a:pPr marL="0" lvl="1" indent="0">
              <a:buFont typeface="Arial" panose="020B0604020202020204" pitchFamily="34" charset="0"/>
              <a:buNone/>
            </a:pPr>
            <a:endParaRPr lang="de-DE" dirty="0" smtClean="0">
              <a:solidFill>
                <a:prstClr val="black"/>
              </a:solidFill>
              <a:sym typeface="Wingdings" panose="05000000000000000000" pitchFamily="2" charset="2"/>
            </a:endParaRPr>
          </a:p>
          <a:p>
            <a:pPr marL="0" indent="0">
              <a:buFont typeface="Arial" panose="020B0604020202020204" pitchFamily="34" charset="0"/>
              <a:buNone/>
            </a:pPr>
            <a:endParaRPr lang="de-DE" dirty="0">
              <a:solidFill>
                <a:prstClr val="black"/>
              </a:solidFill>
              <a:sym typeface="Wingdings" panose="05000000000000000000" pitchFamily="2" charset="2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2:1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8658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de-D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7825478"/>
              </p:ext>
            </p:extLst>
          </p:nvPr>
        </p:nvGraphicFramePr>
        <p:xfrm>
          <a:off x="464096" y="1844824"/>
          <a:ext cx="8428383" cy="19202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657405"/>
                <a:gridCol w="508609"/>
                <a:gridCol w="726236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$0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(DE-588)118617338 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Steinbeck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John 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1902-1968 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aut 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Verfasser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245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Geld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bringt Geld 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John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Steinbeck. Aus dem Engl. von Harry Kahn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$0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(DE-588)105700150 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Kahn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Harry </a:t>
                      </a:r>
                      <a:r>
                        <a:rPr lang="de-DE" sz="1800" b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$d</a:t>
                      </a:r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1883-1970 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trl </a:t>
                      </a:r>
                      <a:r>
                        <a:rPr lang="de-DE" sz="18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8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</a:t>
                      </a:r>
                      <a:r>
                        <a:rPr lang="de-DE" sz="18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Übersetzer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434498" y="1381418"/>
            <a:ext cx="39934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</a:t>
            </a:r>
            <a:r>
              <a:rPr lang="de-DE" sz="2000" b="1" dirty="0" smtClean="0">
                <a:solidFill>
                  <a:prstClr val="black"/>
                </a:solidFill>
              </a:rPr>
              <a:t> </a:t>
            </a:r>
            <a:r>
              <a:rPr lang="de-DE" sz="20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21 </a:t>
            </a:r>
            <a:r>
              <a:rPr lang="de-DE" sz="2000" b="1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Bibliographic</a:t>
            </a:r>
            <a:endParaRPr lang="de-DE" sz="20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434498" y="3950401"/>
            <a:ext cx="23042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MAB Titel</a:t>
            </a:r>
            <a:endParaRPr lang="de-DE" sz="20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52452054"/>
              </p:ext>
            </p:extLst>
          </p:nvPr>
        </p:nvGraphicFramePr>
        <p:xfrm>
          <a:off x="450748" y="4341750"/>
          <a:ext cx="8441732" cy="1854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744710"/>
                <a:gridCol w="346893"/>
                <a:gridCol w="735012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Steinbeck, John 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(DE-588)118617338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104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Kahn, Harry &lt;&lt;[Übersetzer]&gt;&gt;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106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(DE-588)105700150 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2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Sarah Hartmann,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</a:rPr>
              <a:t>Josef Labner 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| Workshop für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2:1</a:t>
            </a:r>
            <a:endParaRPr lang="de-DE" sz="24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1835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de-AT" dirty="0" smtClean="0">
                <a:solidFill>
                  <a:prstClr val="black"/>
                </a:solidFill>
                <a:cs typeface="Arial" charset="0"/>
              </a:rPr>
              <a:t>Werke, Expressionen und </a:t>
            </a:r>
            <a:br>
              <a:rPr lang="de-AT" dirty="0" smtClean="0">
                <a:solidFill>
                  <a:prstClr val="black"/>
                </a:solidFill>
                <a:cs typeface="Arial" charset="0"/>
              </a:rPr>
            </a:br>
            <a:r>
              <a:rPr lang="de-AT" dirty="0" smtClean="0">
                <a:solidFill>
                  <a:prstClr val="black"/>
                </a:solidFill>
                <a:cs typeface="Arial" charset="0"/>
              </a:rPr>
              <a:t>Manifestationen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1544533"/>
              </p:ext>
            </p:extLst>
          </p:nvPr>
        </p:nvGraphicFramePr>
        <p:xfrm>
          <a:off x="523202" y="1772816"/>
          <a:ext cx="8369279" cy="2291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72286"/>
                <a:gridCol w="4015655"/>
                <a:gridCol w="1764177"/>
                <a:gridCol w="1617161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RDA-Stelle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RDA-Element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FRBR-Ebene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Standard-element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25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Beziehung stehendes Werk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26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Beziehung stehende Expression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Expression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Beziehung stehende Manifestation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</a:p>
                    <a:p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554605" y="4365104"/>
            <a:ext cx="7992888" cy="21544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6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</a:t>
            </a:r>
          </a:p>
          <a:p>
            <a:r>
              <a:rPr lang="de-DE" sz="12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RDA Anhang J (</a:t>
            </a:r>
            <a:r>
              <a:rPr lang="de-DE" sz="12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http://access.rdatoolkit.org/rdaappj_rdaj-15.html</a:t>
            </a:r>
            <a:r>
              <a:rPr lang="de-DE" sz="12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285750" indent="-285750">
              <a:buFontTx/>
              <a:buChar char="-"/>
            </a:pPr>
            <a:endParaRPr lang="de-DE" sz="1600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keine MARC-Codes vorhanden, sondern lediglich Textstrings</a:t>
            </a:r>
            <a:b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Textstrings werden in ihrer „</a:t>
            </a:r>
            <a:r>
              <a:rPr lang="de-DE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unconstrained</a:t>
            </a: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Variante (ohne Angabe der jeweiligen FRBR-Ebene) genutzt</a:t>
            </a:r>
          </a:p>
          <a:p>
            <a:pPr marL="285750" indent="-285750">
              <a:buFontTx/>
              <a:buChar char="-"/>
            </a:pPr>
            <a:endParaRPr lang="de-DE" dirty="0" smtClean="0">
              <a:solidFill>
                <a:prstClr val="black"/>
              </a:solidFill>
            </a:endParaRPr>
          </a:p>
        </p:txBody>
      </p:sp>
      <p:sp>
        <p:nvSpPr>
          <p:cNvPr id="12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9564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sz="3200" dirty="0" smtClean="0">
                <a:cs typeface="Arial" charset="0"/>
              </a:rPr>
              <a:t>MARC 21 </a:t>
            </a:r>
            <a:r>
              <a:rPr lang="de-AT" sz="3200" dirty="0" err="1" smtClean="0">
                <a:cs typeface="Arial" charset="0"/>
              </a:rPr>
              <a:t>Bibliographic</a:t>
            </a:r>
            <a:endParaRPr lang="de-AT" sz="3200" dirty="0" smtClean="0">
              <a:solidFill>
                <a:srgbClr val="FF0000"/>
              </a:solidFill>
              <a:cs typeface="Arial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386041"/>
              </p:ext>
            </p:extLst>
          </p:nvPr>
        </p:nvGraphicFramePr>
        <p:xfrm>
          <a:off x="611561" y="1268760"/>
          <a:ext cx="8280919" cy="5353623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84175"/>
                <a:gridCol w="936104"/>
                <a:gridCol w="1512168"/>
                <a:gridCol w="4248472"/>
              </a:tblGrid>
              <a:tr h="6224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FRBR-Ebene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 Unterfeld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</a:t>
                      </a:r>
                    </a:p>
                  </a:txBody>
                  <a:tcPr/>
                </a:tc>
              </a:tr>
              <a:tr h="355688">
                <a:tc rowSpan="1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760/ 762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baseline="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Reihe / Unterreihe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Bemerkung,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z. B. </a:t>
                      </a:r>
                      <a:r>
                        <a:rPr lang="de-DE" sz="160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Angaben zur 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zeitlichen Gültigkeit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770/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772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Beilagen, Supplemente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$i, $n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s. o.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89221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780/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785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  <a:p>
                      <a:endParaRPr lang="de-DE" sz="16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Vorgänger/Nachfolger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Indikatoren werden genutzt für Beziehungskennzeichnung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99698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s.</a:t>
                      </a: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o.</a:t>
                      </a:r>
                      <a:endParaRPr lang="de-DE" sz="160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787</a:t>
                      </a:r>
                    </a:p>
                    <a:p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alle anderen Beziehungen (Werk)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$i, $n 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s. o.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7XX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s. Teil-Ganzes-Beziehungen</a:t>
                      </a:r>
                    </a:p>
                  </a:txBody>
                  <a:tcPr/>
                </a:tc>
              </a:tr>
              <a:tr h="35568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8XX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Monografie / Reihe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1040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sz="3200" dirty="0" smtClean="0">
                <a:cs typeface="Arial" charset="0"/>
              </a:rPr>
              <a:t>MARC 21 </a:t>
            </a:r>
            <a:r>
              <a:rPr lang="de-AT" sz="3200" dirty="0" err="1" smtClean="0">
                <a:cs typeface="Arial" charset="0"/>
              </a:rPr>
              <a:t>Bibliographic</a:t>
            </a:r>
            <a:endParaRPr lang="de-AT" sz="3200" dirty="0" smtClean="0">
              <a:solidFill>
                <a:srgbClr val="FF0000"/>
              </a:solidFill>
              <a:cs typeface="Arial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727668"/>
              </p:ext>
            </p:extLst>
          </p:nvPr>
        </p:nvGraphicFramePr>
        <p:xfrm>
          <a:off x="611560" y="1268760"/>
          <a:ext cx="8280921" cy="33697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84176"/>
                <a:gridCol w="936104"/>
                <a:gridCol w="1512168"/>
                <a:gridCol w="4248473"/>
              </a:tblGrid>
              <a:tr h="6224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FRBR-Ebene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 Unterfeld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</a:t>
                      </a:r>
                    </a:p>
                  </a:txBody>
                  <a:tcPr/>
                </a:tc>
              </a:tr>
              <a:tr h="355688">
                <a:tc rowSpan="5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Expression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baseline="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Expression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2384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</a:p>
                    <a:p>
                      <a:endParaRPr lang="de-DE" sz="1600" baseline="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Bemerkung, z. B. Angaben zur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zeitlichen Gültigkeit oder andere Merkmale der in Beziehung stehenden Expression</a:t>
                      </a:r>
                      <a:endParaRPr lang="de-DE" sz="16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765/</a:t>
                      </a:r>
                    </a:p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767</a:t>
                      </a:r>
                    </a:p>
                    <a:p>
                      <a:endParaRPr lang="de-DE" sz="1600" dirty="0"/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Originalausgabe, Übersetzung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$i, $n</a:t>
                      </a:r>
                    </a:p>
                    <a:p>
                      <a:endParaRPr lang="de-DE" sz="16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s. o.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038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sz="3200" dirty="0" smtClean="0">
                <a:cs typeface="Arial" charset="0"/>
              </a:rPr>
              <a:t>MARC 21 </a:t>
            </a:r>
            <a:r>
              <a:rPr lang="de-AT" sz="3200" dirty="0" err="1" smtClean="0">
                <a:cs typeface="Arial" charset="0"/>
              </a:rPr>
              <a:t>Bibliographic</a:t>
            </a:r>
            <a:endParaRPr lang="de-AT" sz="320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67904526"/>
              </p:ext>
            </p:extLst>
          </p:nvPr>
        </p:nvGraphicFramePr>
        <p:xfrm>
          <a:off x="611560" y="1268760"/>
          <a:ext cx="8280921" cy="388792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584176"/>
                <a:gridCol w="936104"/>
                <a:gridCol w="1512168"/>
                <a:gridCol w="4248473"/>
              </a:tblGrid>
              <a:tr h="6224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FRBR-Ebene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 </a:t>
                      </a:r>
                      <a:b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 Unterfeld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</a:t>
                      </a:r>
                    </a:p>
                  </a:txBody>
                  <a:tcPr/>
                </a:tc>
              </a:tr>
              <a:tr h="355688">
                <a:tc rowSpan="6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3"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775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baseline="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(in gleicher physischer Form)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2384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72384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</a:p>
                  </a:txBody>
                  <a:tcP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Bemerkung, z. B. Angaben zur 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zeitlichen Gültigkeit oder anderen Merkmalen der in Beziehung stehenden Manifestation</a:t>
                      </a:r>
                      <a:endParaRPr lang="de-DE" sz="160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/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r>
                        <a:rPr lang="de-DE" sz="1600" kern="12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776</a:t>
                      </a:r>
                      <a:endParaRPr lang="de-DE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Manifestation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(in anderer physischer Form) </a:t>
                      </a:r>
                      <a:endParaRPr lang="de-DE" sz="1400" baseline="0" dirty="0" smtClean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de-DE" dirty="0" smtClean="0"/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$i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5688"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6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de-DE" sz="1600" kern="1200" dirty="0">
                        <a:solidFill>
                          <a:schemeClr val="tx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$n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s. o.</a:t>
                      </a: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7519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de-AT" sz="3200" dirty="0" smtClean="0">
                <a:solidFill>
                  <a:prstClr val="black"/>
                </a:solidFill>
                <a:cs typeface="Arial" charset="0"/>
              </a:rPr>
              <a:t>MARC 21 </a:t>
            </a:r>
            <a:r>
              <a:rPr lang="de-AT" sz="3200" dirty="0" err="1" smtClean="0">
                <a:solidFill>
                  <a:prstClr val="black"/>
                </a:solidFill>
                <a:cs typeface="Arial" charset="0"/>
              </a:rPr>
              <a:t>Bibliographic</a:t>
            </a:r>
            <a:endParaRPr lang="de-AT" sz="3200" dirty="0" smtClean="0">
              <a:solidFill>
                <a:prstClr val="black"/>
              </a:solidFill>
              <a:cs typeface="Arial" charset="0"/>
            </a:endParaRPr>
          </a:p>
        </p:txBody>
      </p:sp>
      <p:sp>
        <p:nvSpPr>
          <p:cNvPr id="12" name="Textplatzhalter 1"/>
          <p:cNvSpPr txBox="1">
            <a:spLocks/>
          </p:cNvSpPr>
          <p:nvPr/>
        </p:nvSpPr>
        <p:spPr>
          <a:xfrm>
            <a:off x="467544" y="1556792"/>
            <a:ext cx="7992887" cy="44640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4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0" name="Textplatzhalter 1"/>
          <p:cNvSpPr txBox="1">
            <a:spLocks/>
          </p:cNvSpPr>
          <p:nvPr/>
        </p:nvSpPr>
        <p:spPr>
          <a:xfrm>
            <a:off x="468000" y="1627200"/>
            <a:ext cx="7992887" cy="4464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4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b="1" dirty="0">
                <a:solidFill>
                  <a:prstClr val="black"/>
                </a:solidFill>
                <a:cs typeface="Arial" charset="0"/>
              </a:rPr>
              <a:t>Was ist </a:t>
            </a:r>
            <a:r>
              <a:rPr lang="de-AT" b="1" dirty="0" smtClean="0">
                <a:solidFill>
                  <a:prstClr val="black"/>
                </a:solidFill>
                <a:cs typeface="Arial" charset="0"/>
              </a:rPr>
              <a:t>neu?</a:t>
            </a:r>
          </a:p>
          <a:p>
            <a:pPr lvl="1">
              <a:lnSpc>
                <a:spcPct val="150000"/>
              </a:lnSpc>
            </a:pPr>
            <a:r>
              <a:rPr lang="de-DE">
                <a:solidFill>
                  <a:prstClr val="black"/>
                </a:solidFill>
              </a:rPr>
              <a:t>neue Felder 760/762, 765/767, 776</a:t>
            </a:r>
          </a:p>
          <a:p>
            <a:pPr lvl="1">
              <a:lnSpc>
                <a:spcPct val="150000"/>
              </a:lnSpc>
            </a:pPr>
            <a:r>
              <a:rPr lang="de-DE" smtClean="0">
                <a:solidFill>
                  <a:prstClr val="black"/>
                </a:solidFill>
              </a:rPr>
              <a:t>neues </a:t>
            </a:r>
            <a:r>
              <a:rPr lang="de-DE" dirty="0" smtClean="0">
                <a:solidFill>
                  <a:prstClr val="black"/>
                </a:solidFill>
              </a:rPr>
              <a:t>Unterfeld $n </a:t>
            </a:r>
          </a:p>
          <a:p>
            <a:pPr lvl="1">
              <a:lnSpc>
                <a:spcPct val="150000"/>
              </a:lnSpc>
            </a:pPr>
            <a:r>
              <a:rPr lang="de-DE" dirty="0" smtClean="0">
                <a:solidFill>
                  <a:prstClr val="black"/>
                </a:solidFill>
              </a:rPr>
              <a:t>alle anderen Unterfelder: keine </a:t>
            </a:r>
            <a:r>
              <a:rPr lang="de-DE" dirty="0">
                <a:solidFill>
                  <a:prstClr val="black"/>
                </a:solidFill>
              </a:rPr>
              <a:t>Änderungen zum aktuellen </a:t>
            </a:r>
            <a:r>
              <a:rPr lang="de-DE" dirty="0" smtClean="0">
                <a:solidFill>
                  <a:prstClr val="black"/>
                </a:solidFill>
              </a:rPr>
              <a:t>MARC-Austausch</a:t>
            </a:r>
          </a:p>
          <a:p>
            <a:pPr lvl="1">
              <a:lnSpc>
                <a:spcPct val="150000"/>
              </a:lnSpc>
            </a:pPr>
            <a:r>
              <a:rPr lang="de-DE" dirty="0" smtClean="0">
                <a:solidFill>
                  <a:prstClr val="black"/>
                </a:solidFill>
              </a:rPr>
              <a:t>neue Beziehungskennzeichnungen</a:t>
            </a:r>
          </a:p>
          <a:p>
            <a:pPr>
              <a:lnSpc>
                <a:spcPct val="150000"/>
              </a:lnSpc>
            </a:pPr>
            <a:endParaRPr lang="de-DE" dirty="0" smtClean="0">
              <a:solidFill>
                <a:prstClr val="black"/>
              </a:solidFill>
            </a:endParaRPr>
          </a:p>
          <a:p>
            <a:endParaRPr lang="de-DE" dirty="0" smtClean="0">
              <a:solidFill>
                <a:prstClr val="black"/>
              </a:solidFill>
            </a:endParaRPr>
          </a:p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13" name="Textfeld 12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4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Josef Labner 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8803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sz="3200" dirty="0" smtClean="0">
                <a:cs typeface="Arial" charset="0"/>
              </a:rPr>
              <a:t>MAB Titel</a:t>
            </a:r>
            <a:endParaRPr lang="de-AT" sz="3200" dirty="0" smtClean="0">
              <a:solidFill>
                <a:srgbClr val="FF0000"/>
              </a:solidFill>
              <a:cs typeface="Arial" charset="0"/>
            </a:endParaRPr>
          </a:p>
        </p:txBody>
      </p:sp>
      <p:sp>
        <p:nvSpPr>
          <p:cNvPr id="6" name="Textfeld 5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platzhalter 1"/>
          <p:cNvSpPr txBox="1">
            <a:spLocks/>
          </p:cNvSpPr>
          <p:nvPr/>
        </p:nvSpPr>
        <p:spPr>
          <a:xfrm>
            <a:off x="468000" y="1627200"/>
            <a:ext cx="7992887" cy="446405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4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AT" b="1" dirty="0">
                <a:cs typeface="Arial" charset="0"/>
              </a:rPr>
              <a:t>Was ist neu?</a:t>
            </a:r>
          </a:p>
          <a:p>
            <a:pPr lvl="1">
              <a:lnSpc>
                <a:spcPct val="200000"/>
              </a:lnSpc>
            </a:pPr>
            <a:r>
              <a:rPr lang="de-DE" dirty="0" smtClean="0"/>
              <a:t>Entsprechung zu MARC </a:t>
            </a:r>
            <a:r>
              <a:rPr lang="de-DE" dirty="0"/>
              <a:t>21 Unterfeld $</a:t>
            </a:r>
            <a:r>
              <a:rPr lang="de-DE" dirty="0" smtClean="0"/>
              <a:t>n</a:t>
            </a:r>
          </a:p>
          <a:p>
            <a:pPr lvl="2"/>
            <a:r>
              <a:rPr lang="de-DE" sz="1800" dirty="0" smtClean="0">
                <a:cs typeface="Arial" charset="0"/>
              </a:rPr>
              <a:t>noch </a:t>
            </a:r>
            <a:r>
              <a:rPr lang="de-DE" sz="1800" dirty="0">
                <a:cs typeface="Arial" charset="0"/>
              </a:rPr>
              <a:t>in Diskussion (in runden Klammern am Ende</a:t>
            </a:r>
            <a:r>
              <a:rPr lang="de-DE" sz="1800" dirty="0" smtClean="0">
                <a:cs typeface="Arial" charset="0"/>
              </a:rPr>
              <a:t>?)</a:t>
            </a:r>
          </a:p>
          <a:p>
            <a:pPr marL="914400" lvl="2" indent="0">
              <a:buNone/>
            </a:pPr>
            <a:r>
              <a:rPr lang="de-DE" sz="1800" dirty="0" smtClean="0">
                <a:cs typeface="Arial" charset="0"/>
              </a:rPr>
              <a:t> </a:t>
            </a:r>
            <a:endParaRPr lang="de-DE" sz="1800" dirty="0">
              <a:cs typeface="Arial" charset="0"/>
            </a:endParaRPr>
          </a:p>
          <a:p>
            <a:pPr lvl="1"/>
            <a:r>
              <a:rPr lang="de-DE" dirty="0"/>
              <a:t>neue Beziehungskennzeichnungen (einleitender Text)</a:t>
            </a:r>
          </a:p>
          <a:p>
            <a:endParaRPr lang="de-DE" dirty="0" smtClean="0">
              <a:solidFill>
                <a:prstClr val="black"/>
              </a:solidFill>
            </a:endParaRPr>
          </a:p>
          <a:p>
            <a:endParaRPr lang="de-DE" dirty="0" smtClean="0">
              <a:solidFill>
                <a:prstClr val="black"/>
              </a:solidFill>
            </a:endParaRPr>
          </a:p>
          <a:p>
            <a:endParaRPr lang="de-DE" dirty="0">
              <a:solidFill>
                <a:prstClr val="black"/>
              </a:solidFill>
            </a:endParaRP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 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517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</a:t>
            </a:r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de-DE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467544" y="1556792"/>
            <a:ext cx="8207375" cy="446405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457200" lvl="1" indent="0">
              <a:buNone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lvl="1">
              <a:buFontTx/>
              <a:buChar char="-"/>
            </a:pPr>
            <a:endParaRPr lang="de-DE" dirty="0" smtClean="0"/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/>
          </a:p>
          <a:p>
            <a:pPr>
              <a:buFontTx/>
              <a:buChar char="-"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,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29100412"/>
              </p:ext>
            </p:extLst>
          </p:nvPr>
        </p:nvGraphicFramePr>
        <p:xfrm>
          <a:off x="539552" y="1844824"/>
          <a:ext cx="8352928" cy="259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04056"/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245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en-US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OECD</a:t>
                      </a:r>
                      <a:r>
                        <a:rPr lang="en-U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insurance statistics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</a:t>
                      </a:r>
                      <a:r>
                        <a:rPr lang="en-US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Organisation</a:t>
                      </a:r>
                      <a:r>
                        <a:rPr lang="en-U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 Economic Co-operation and Development 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08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de-DE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</a:t>
                      </a:r>
                      <a:r>
                        <a:rPr lang="de-DE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Beziehung stehende Expression</a:t>
                      </a:r>
                      <a:r>
                        <a:rPr lang="de-DE" sz="1600" b="1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de-DE" sz="1600" b="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Französische</a:t>
                      </a:r>
                      <a:r>
                        <a:rPr lang="de-DE" sz="1600" b="0" baseline="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Ausgabe</a:t>
                      </a:r>
                      <a:r>
                        <a:rPr lang="de-DE" sz="1600" b="0" baseline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fr-FR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fr-FR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Organisation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 </a:t>
                      </a:r>
                      <a:r>
                        <a:rPr lang="fr-FR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Economic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fr-FR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Co-operation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and </a:t>
                      </a:r>
                      <a:r>
                        <a:rPr lang="fr-FR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Development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fr-FR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fr-FR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</a:t>
                      </a:r>
                      <a:r>
                        <a:rPr lang="fr-FR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Statistiques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de l'OCDE sur les assurances </a:t>
                      </a:r>
                      <a:r>
                        <a:rPr lang="fr-FR" sz="1600" b="1" i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$w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(DE-600)2747610-8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776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08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auch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Druckausgabe</a:t>
                      </a:r>
                      <a:r>
                        <a:rPr lang="en-US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b="1" i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i="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en-US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Organisation</a:t>
                      </a:r>
                      <a:r>
                        <a:rPr lang="en-U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 Economic Co-operation and Development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</a:t>
                      </a:r>
                      <a:r>
                        <a:rPr lang="en-US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OECD</a:t>
                      </a:r>
                      <a:r>
                        <a:rPr lang="en-U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insurance statistics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$w</a:t>
                      </a:r>
                      <a:r>
                        <a:rPr lang="en-U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(DE-600)2735772-7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780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00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de-DE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Insurance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statistics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yearbook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$w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(DE-600)2323494-5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434498" y="1381418"/>
            <a:ext cx="38494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 21 </a:t>
            </a:r>
            <a:r>
              <a:rPr lang="de-DE" sz="2000" b="1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Bibliographic</a:t>
            </a:r>
            <a:endParaRPr lang="de-DE" sz="20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7324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Beispiele</a:t>
            </a:r>
            <a:br>
              <a:rPr lang="de-DE" dirty="0" smtClean="0"/>
            </a:br>
            <a:endParaRPr lang="de-DE" sz="24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2490968"/>
              </p:ext>
            </p:extLst>
          </p:nvPr>
        </p:nvGraphicFramePr>
        <p:xfrm>
          <a:off x="539552" y="1846800"/>
          <a:ext cx="8352928" cy="27584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76064"/>
                <a:gridCol w="504056"/>
                <a:gridCol w="727280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331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OECD insurance statistics 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359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Organisation for Economic Co-operation and Development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527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(DE-600)2747610-8   </a:t>
                      </a: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 Beziehung stehende Expression:</a:t>
                      </a:r>
                      <a:r>
                        <a:rPr lang="de-DE" sz="1600" dirty="0" smtClean="0">
                          <a:solidFill>
                            <a:srgbClr val="FF0000"/>
                          </a:solidFill>
                          <a:latin typeface="Arial"/>
                          <a:ea typeface="Verdana" panose="020B0604030504040204" pitchFamily="34" charset="0"/>
                          <a:cs typeface="Arial"/>
                        </a:rPr>
                        <a:t>╫</a:t>
                      </a:r>
                      <a:r>
                        <a:rPr lang="de-DE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Organisation for </a:t>
                      </a:r>
                      <a:r>
                        <a:rPr lang="fr-FR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Economic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fr-FR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Co-operation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and </a:t>
                      </a:r>
                      <a:r>
                        <a:rPr lang="fr-FR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Development</a:t>
                      </a:r>
                      <a:r>
                        <a:rPr lang="fr-FR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Statistiques de l'OCDE sur les assurances </a:t>
                      </a:r>
                      <a:r>
                        <a:rPr lang="fr-FR" sz="1600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fr-FR" sz="1600" i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Französische</a:t>
                      </a:r>
                      <a:r>
                        <a:rPr lang="fr-FR" sz="1600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fr-FR" sz="1600" i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Ausgabe</a:t>
                      </a:r>
                      <a:r>
                        <a:rPr lang="fr-FR" sz="1600" i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    </a:t>
                      </a:r>
                      <a:endParaRPr lang="de-DE" sz="1600" i="1" dirty="0">
                        <a:solidFill>
                          <a:srgbClr val="FF0000"/>
                        </a:solidFill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649</a:t>
                      </a:r>
                      <a:endParaRPr lang="de-DE" sz="16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i="1" dirty="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b</a:t>
                      </a:r>
                      <a:endParaRPr lang="de-DE" sz="1600" i="1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erscheint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auch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Druckausgabe</a:t>
                      </a:r>
                      <a:r>
                        <a:rPr lang="en-US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600" b="1" i="0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i="0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</a:t>
                      </a:r>
                      <a:r>
                        <a:rPr lang="en-US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Organisation</a:t>
                      </a:r>
                      <a:r>
                        <a:rPr lang="en-US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for Economic Co-operation and Development </a:t>
                      </a:r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</a:t>
                      </a:r>
                      <a:r>
                        <a:rPr lang="en-US" sz="1600" b="1" dirty="0" err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</a:t>
                      </a:r>
                      <a:r>
                        <a:rPr lang="en-US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OECD</a:t>
                      </a:r>
                      <a:r>
                        <a:rPr lang="en-US" sz="16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insurance statistics </a:t>
                      </a:r>
                      <a:r>
                        <a:rPr lang="en-US" sz="1600" b="1" smtClean="0">
                          <a:solidFill>
                            <a:srgbClr val="FF0000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$w</a:t>
                      </a:r>
                      <a:r>
                        <a:rPr lang="en-US" sz="160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(DE-600)2735772-7</a:t>
                      </a:r>
                      <a:endParaRPr lang="de-DE" sz="16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6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531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r>
                        <a:rPr lang="de-DE" sz="1600" smtClean="0"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z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(DE-600)2323494-5   Insurance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statistics</a:t>
                      </a:r>
                      <a:r>
                        <a:rPr lang="de-DE" sz="16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yearbook</a:t>
                      </a:r>
                      <a:endParaRPr lang="de-DE" sz="1600" dirty="0">
                        <a:latin typeface="Verdana" pitchFamily="34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434498" y="1381418"/>
            <a:ext cx="26973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MAB Titel</a:t>
            </a:r>
            <a:endParaRPr lang="de-DE" sz="2000" b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492272" y="4869160"/>
            <a:ext cx="842493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 21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$i</a:t>
            </a: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entspricht in MAB dem einleitenden Präfix (Teilfeld-TZ)</a:t>
            </a:r>
          </a:p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 21 </a:t>
            </a:r>
            <a:r>
              <a:rPr lang="de-DE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$n</a:t>
            </a: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ist noch in Diskussion </a:t>
            </a:r>
            <a:r>
              <a:rPr lang="de-DE" sz="1600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(in runden Klammern am Ende?) </a:t>
            </a:r>
          </a:p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MARC 21 andere Unterfelder &gt; Deskriptionszeichen!</a:t>
            </a:r>
          </a:p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Neues MAB-Feld 649 muss erst endgültig abgestimmt werden! </a:t>
            </a:r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,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</a:rPr>
              <a:t>Josef Labner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43631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09343" y="1988840"/>
            <a:ext cx="8229600" cy="1728192"/>
          </a:xfrm>
        </p:spPr>
        <p:txBody>
          <a:bodyPr/>
          <a:lstStyle/>
          <a:p>
            <a:r>
              <a:rPr lang="de-DE" i="1" dirty="0" smtClean="0"/>
              <a:t/>
            </a:r>
            <a:br>
              <a:rPr lang="de-DE" i="1" dirty="0" smtClean="0"/>
            </a:br>
            <a:r>
              <a:rPr lang="de-DE" i="1" dirty="0"/>
              <a:t/>
            </a:r>
            <a:br>
              <a:rPr lang="de-DE" i="1" dirty="0"/>
            </a:br>
            <a:r>
              <a:rPr lang="de-DE" i="1" dirty="0" smtClean="0"/>
              <a:t>Beziehungen zwischen Entitäten</a:t>
            </a:r>
            <a:br>
              <a:rPr lang="de-DE" i="1" dirty="0" smtClean="0"/>
            </a:br>
            <a:r>
              <a:rPr lang="de-DE" i="1" dirty="0" smtClean="0"/>
              <a:t/>
            </a:r>
            <a:br>
              <a:rPr lang="de-DE" i="1" dirty="0" smtClean="0"/>
            </a:br>
            <a:r>
              <a:rPr lang="de-DE" sz="2800" i="1" dirty="0" smtClean="0"/>
              <a:t>FRBR 2 zu FRBR 1</a:t>
            </a:r>
            <a:br>
              <a:rPr lang="de-DE" sz="2800" i="1" dirty="0" smtClean="0"/>
            </a:br>
            <a:r>
              <a:rPr lang="de-DE" sz="2800" i="1" dirty="0" smtClean="0"/>
              <a:t>FRBR 1 zu FRBR 1</a:t>
            </a:r>
            <a:br>
              <a:rPr lang="de-DE" sz="2800" i="1" dirty="0" smtClean="0"/>
            </a:br>
            <a:r>
              <a:rPr lang="de-DE" sz="2800" i="1" dirty="0" smtClean="0"/>
              <a:t/>
            </a:r>
            <a:br>
              <a:rPr lang="de-DE" sz="2800" i="1" dirty="0" smtClean="0"/>
            </a:br>
            <a:r>
              <a:rPr lang="de-DE" sz="1800" dirty="0" smtClean="0"/>
              <a:t/>
            </a:r>
            <a:br>
              <a:rPr lang="de-DE" sz="1800" dirty="0" smtClean="0"/>
            </a:br>
            <a:endParaRPr lang="de-DE" sz="1800" i="1" dirty="0"/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3658601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e-DE" b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Themenfeld </a:t>
            </a:r>
            <a:r>
              <a:rPr lang="de-DE" b="1" i="1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</a:t>
            </a:r>
            <a:endParaRPr lang="de-DE" b="1" i="1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 anchor="ctr" anchorCtr="0"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Sarah Hartmann, Josef Labner | Workshop für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</a:rPr>
              <a:t>S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ystemanbieter | 23.10.2014 |  Themenfeld Beziehungen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7" name="Titel 1"/>
          <p:cNvSpPr txBox="1">
            <a:spLocks/>
          </p:cNvSpPr>
          <p:nvPr/>
        </p:nvSpPr>
        <p:spPr>
          <a:xfrm>
            <a:off x="561743" y="3933056"/>
            <a:ext cx="8229600" cy="172819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i="1" dirty="0" smtClean="0"/>
              <a:t/>
            </a:r>
            <a:br>
              <a:rPr lang="de-DE" i="1" dirty="0" smtClean="0"/>
            </a:br>
            <a:r>
              <a:rPr lang="de-DE" i="1" dirty="0" smtClean="0"/>
              <a:t/>
            </a:r>
            <a:br>
              <a:rPr lang="de-DE" i="1" dirty="0" smtClean="0"/>
            </a:br>
            <a:r>
              <a:rPr lang="de-DE" sz="2800" i="1" dirty="0" smtClean="0"/>
              <a:t/>
            </a:r>
            <a:br>
              <a:rPr lang="de-DE" sz="2800" i="1" dirty="0" smtClean="0"/>
            </a:br>
            <a:r>
              <a:rPr lang="de-DE" sz="2800" i="1" dirty="0" smtClean="0"/>
              <a:t/>
            </a:r>
            <a:br>
              <a:rPr lang="de-DE" sz="2800" i="1" dirty="0" smtClean="0"/>
            </a:br>
            <a:r>
              <a:rPr lang="de-DE" sz="1800" dirty="0" smtClean="0"/>
              <a:t/>
            </a:r>
            <a:br>
              <a:rPr lang="de-DE" sz="1800" dirty="0" smtClean="0"/>
            </a:br>
            <a:endParaRPr lang="de-DE" sz="1800" i="1" dirty="0"/>
          </a:p>
        </p:txBody>
      </p:sp>
      <p:sp>
        <p:nvSpPr>
          <p:cNvPr id="10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434771" y="3717032"/>
            <a:ext cx="7992887" cy="273630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1800" dirty="0" smtClean="0"/>
          </a:p>
          <a:p>
            <a:pPr marL="0" indent="0">
              <a:buNone/>
            </a:pPr>
            <a:r>
              <a:rPr lang="de-DE" sz="1800" dirty="0" smtClean="0"/>
              <a:t>Wie </a:t>
            </a:r>
            <a:r>
              <a:rPr lang="de-DE" sz="1800" dirty="0"/>
              <a:t>können diese </a:t>
            </a:r>
            <a:r>
              <a:rPr lang="de-DE" sz="1800" dirty="0" smtClean="0"/>
              <a:t>Beziehungen in </a:t>
            </a:r>
            <a:r>
              <a:rPr lang="de-DE" sz="1800" b="1" dirty="0"/>
              <a:t>bibliographischen Datensätzen </a:t>
            </a:r>
            <a:r>
              <a:rPr lang="de-DE" sz="1800" dirty="0"/>
              <a:t>(„Zusammengesetzte Beschreibung“) abgebildet werden?</a:t>
            </a:r>
            <a:r>
              <a:rPr lang="de-DE" dirty="0"/>
              <a:t/>
            </a:r>
            <a:br>
              <a:rPr lang="de-DE" dirty="0"/>
            </a:b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145225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Fazit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Fokus auf Beziehungen bzw. Links zu anderen Entitäten bzw. Ressourcen</a:t>
            </a:r>
          </a:p>
          <a:p>
            <a:pPr>
              <a:lnSpc>
                <a:spcPct val="200000"/>
              </a:lnSpc>
            </a:pPr>
            <a:r>
              <a:rPr lang="de-DE" sz="2000" dirty="0" smtClean="0"/>
              <a:t>Anpassungen notwendig</a:t>
            </a:r>
          </a:p>
          <a:p>
            <a:pPr lvl="1"/>
            <a:r>
              <a:rPr lang="de-DE" sz="1800" dirty="0" smtClean="0"/>
              <a:t>Erfassungsmasken</a:t>
            </a:r>
          </a:p>
          <a:p>
            <a:pPr lvl="2"/>
            <a:r>
              <a:rPr lang="de-DE" dirty="0" smtClean="0"/>
              <a:t>z</a:t>
            </a:r>
            <a:r>
              <a:rPr lang="de-DE" dirty="0"/>
              <a:t>. B. Auswahl der Beziehungskennzeichnungen</a:t>
            </a:r>
          </a:p>
          <a:p>
            <a:pPr lvl="1"/>
            <a:r>
              <a:rPr lang="de-DE" sz="1800" dirty="0" smtClean="0"/>
              <a:t>Import- und Exportschnittstellen</a:t>
            </a:r>
          </a:p>
          <a:p>
            <a:pPr lvl="2"/>
            <a:r>
              <a:rPr lang="de-DE" dirty="0"/>
              <a:t>n</a:t>
            </a:r>
            <a:r>
              <a:rPr lang="de-DE" dirty="0" smtClean="0"/>
              <a:t>eue Felder/Unterfelder</a:t>
            </a:r>
          </a:p>
          <a:p>
            <a:pPr lvl="1"/>
            <a:r>
              <a:rPr lang="de-DE" sz="1800" dirty="0" smtClean="0"/>
              <a:t>Display bzw. Anzeige im OPAC</a:t>
            </a:r>
          </a:p>
          <a:p>
            <a:pPr>
              <a:lnSpc>
                <a:spcPct val="200000"/>
              </a:lnSpc>
            </a:pPr>
            <a:r>
              <a:rPr lang="de-DE" sz="2000" dirty="0" smtClean="0"/>
              <a:t>Optimierung von Suchfunktionen wünschenswert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,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</a:rPr>
              <a:t>Josef Labner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dirty="0">
              <a:solidFill>
                <a:prstClr val="black">
                  <a:lumMod val="50000"/>
                  <a:lumOff val="50000"/>
                </a:prstClr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0462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liennummernplatzhalt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CED2679-74E4-41F4-90D4-DB84E1E6CBD0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21</a:t>
            </a:fld>
            <a:endParaRPr lang="de-DE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itel 5"/>
          <p:cNvSpPr txBox="1">
            <a:spLocks/>
          </p:cNvSpPr>
          <p:nvPr/>
        </p:nvSpPr>
        <p:spPr>
          <a:xfrm>
            <a:off x="684212" y="1916832"/>
            <a:ext cx="7593013" cy="7778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kern="1200" baseline="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ctr"/>
            <a:r>
              <a:rPr lang="de-DE" dirty="0" smtClean="0"/>
              <a:t>Vielen Dank</a:t>
            </a:r>
          </a:p>
        </p:txBody>
      </p:sp>
      <p:sp>
        <p:nvSpPr>
          <p:cNvPr id="7" name="Fußzeilenplatzhalter 8"/>
          <p:cNvSpPr>
            <a:spLocks noGrp="1"/>
          </p:cNvSpPr>
          <p:nvPr>
            <p:ph type="ftr" sz="quarter" idx="4294967295"/>
          </p:nvPr>
        </p:nvSpPr>
        <p:spPr>
          <a:xfrm>
            <a:off x="467544" y="6376243"/>
            <a:ext cx="7776864" cy="365125"/>
          </a:xfrm>
          <a:prstGeom prst="rect">
            <a:avLst/>
          </a:prstGeom>
        </p:spPr>
        <p:txBody>
          <a:bodyPr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,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Systemanbieter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5"/>
          <p:cNvSpPr txBox="1">
            <a:spLocks/>
          </p:cNvSpPr>
          <p:nvPr/>
        </p:nvSpPr>
        <p:spPr bwMode="auto">
          <a:xfrm>
            <a:off x="836612" y="3068960"/>
            <a:ext cx="7593013" cy="7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  <a:ea typeface="+mj-ea"/>
                <a:cs typeface="+mj-cs"/>
              </a:defRPr>
            </a:lvl1pPr>
            <a:lvl2pPr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  <a:cs typeface="Arial" charset="0"/>
              </a:defRPr>
            </a:lvl2pPr>
            <a:lvl3pPr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  <a:cs typeface="Arial" charset="0"/>
              </a:defRPr>
            </a:lvl3pPr>
            <a:lvl4pPr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  <a:cs typeface="Arial" charset="0"/>
              </a:defRPr>
            </a:lvl4pPr>
            <a:lvl5pPr algn="l" rtl="0" eaLnBrk="0" fontAlgn="base" hangingPunct="0">
              <a:lnSpc>
                <a:spcPts val="3000"/>
              </a:lnSpc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Arial" charset="0"/>
                <a:cs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600" b="1">
                <a:solidFill>
                  <a:schemeClr val="tx2"/>
                </a:solidFill>
                <a:latin typeface="Verdana" pitchFamily="34" charset="0"/>
                <a:cs typeface="Arial" charset="0"/>
              </a:defRPr>
            </a:lvl9pPr>
          </a:lstStyle>
          <a:p>
            <a:pPr algn="ctr" eaLnBrk="1" hangingPunct="1"/>
            <a:r>
              <a:rPr lang="de-DE" dirty="0" smtClean="0">
                <a:solidFill>
                  <a:schemeClr val="tx1"/>
                </a:solidFill>
                <a:latin typeface="Verdana" pitchFamily="34" charset="0"/>
              </a:rPr>
              <a:t>Fragen?</a:t>
            </a:r>
          </a:p>
        </p:txBody>
      </p:sp>
      <p:sp>
        <p:nvSpPr>
          <p:cNvPr id="2" name="Rechteck 1"/>
          <p:cNvSpPr/>
          <p:nvPr/>
        </p:nvSpPr>
        <p:spPr>
          <a:xfrm>
            <a:off x="539552" y="5013176"/>
            <a:ext cx="4572000" cy="800219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spcAft>
                <a:spcPts val="1200"/>
              </a:spcAft>
            </a:pPr>
            <a:r>
              <a:rPr lang="de-DE" kern="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s.hartmann@dnb.de</a:t>
            </a:r>
            <a:endParaRPr lang="de-DE" kern="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spcAft>
                <a:spcPts val="1200"/>
              </a:spcAft>
            </a:pP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4"/>
              </a:rPr>
              <a:t>josef.labner@obvsg.at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9917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6"/>
          <p:cNvSpPr>
            <a:spLocks noGrp="1" noChangeArrowheads="1"/>
          </p:cNvSpPr>
          <p:nvPr>
            <p:ph type="title"/>
          </p:nvPr>
        </p:nvSpPr>
        <p:spPr>
          <a:xfrm>
            <a:off x="755576" y="980728"/>
            <a:ext cx="7593012" cy="777875"/>
          </a:xfrm>
          <a:noFill/>
        </p:spPr>
        <p:txBody>
          <a:bodyPr/>
          <a:lstStyle/>
          <a:p>
            <a:pPr eaLnBrk="1" hangingPunct="1"/>
            <a:r>
              <a:rPr lang="de-DE" b="0" dirty="0" smtClean="0"/>
              <a:t>Inhalt</a:t>
            </a:r>
          </a:p>
        </p:txBody>
      </p:sp>
      <p:sp>
        <p:nvSpPr>
          <p:cNvPr id="4100" name="Rectangle 4"/>
          <p:cNvSpPr>
            <a:spLocks noGrp="1" noChangeArrowheads="1"/>
          </p:cNvSpPr>
          <p:nvPr>
            <p:ph idx="1"/>
          </p:nvPr>
        </p:nvSpPr>
        <p:spPr>
          <a:xfrm>
            <a:off x="755576" y="2132856"/>
            <a:ext cx="7593012" cy="3744416"/>
          </a:xfrm>
          <a:noFill/>
        </p:spPr>
        <p:txBody>
          <a:bodyPr>
            <a:normAutofit/>
          </a:bodyPr>
          <a:lstStyle/>
          <a:p>
            <a:pPr marL="542925" indent="-542925" eaLnBrk="1" hangingPunct="1"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sz="2400" dirty="0" smtClean="0"/>
              <a:t>Typen von Beziehungen </a:t>
            </a:r>
          </a:p>
          <a:p>
            <a:pPr marL="542925" indent="-542925">
              <a:lnSpc>
                <a:spcPct val="150000"/>
              </a:lnSpc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sz="2400" dirty="0" smtClean="0"/>
              <a:t>Auswirkung auf die Austauschformate und Beispiele</a:t>
            </a:r>
          </a:p>
          <a:p>
            <a:pPr marL="542925" indent="-542925">
              <a:lnSpc>
                <a:spcPct val="150000"/>
              </a:lnSpc>
              <a:spcBef>
                <a:spcPts val="900"/>
              </a:spcBef>
              <a:buFont typeface="Verdana" pitchFamily="34" charset="0"/>
              <a:buAutoNum type="arabicPeriod"/>
            </a:pPr>
            <a:r>
              <a:rPr lang="de-DE" sz="2400" dirty="0" smtClean="0"/>
              <a:t>Fazit</a:t>
            </a:r>
          </a:p>
          <a:p>
            <a:pPr marL="733425" lvl="1" indent="0">
              <a:lnSpc>
                <a:spcPct val="150000"/>
              </a:lnSpc>
              <a:spcBef>
                <a:spcPts val="900"/>
              </a:spcBef>
              <a:buNone/>
            </a:pPr>
            <a:endParaRPr lang="de-DE" sz="2400" b="0" dirty="0" smtClean="0"/>
          </a:p>
        </p:txBody>
      </p:sp>
      <p:sp>
        <p:nvSpPr>
          <p:cNvPr id="11" name="Foliennummernplatzhalter 7"/>
          <p:cNvSpPr>
            <a:spLocks noGrp="1"/>
          </p:cNvSpPr>
          <p:nvPr>
            <p:ph type="sldNum" sz="quarter" idx="4294967295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anchor="ctr" anchorCtr="0"/>
          <a:lstStyle/>
          <a:p>
            <a:pPr algn="r"/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 algn="r"/>
              <a:t>3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Fußzeilenplatzhalter 8"/>
          <p:cNvSpPr>
            <a:spLocks noGrp="1"/>
          </p:cNvSpPr>
          <p:nvPr>
            <p:ph type="ftr" sz="quarter" idx="4294967295"/>
          </p:nvPr>
        </p:nvSpPr>
        <p:spPr>
          <a:xfrm>
            <a:off x="467544" y="6376243"/>
            <a:ext cx="7776864" cy="365125"/>
          </a:xfrm>
          <a:prstGeom prst="rect">
            <a:avLst/>
          </a:prstGeo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Sarah Hartmann, Josef Labner | Workshop für Systemanbieter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35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>
              <a:buFontTx/>
              <a:buChar char="-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DE" sz="3200" dirty="0" smtClean="0"/>
              <a:t>Übersicht: Typen von Beziehungen</a:t>
            </a:r>
            <a:endParaRPr lang="de-DE" sz="3200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529609"/>
              </p:ext>
            </p:extLst>
          </p:nvPr>
        </p:nvGraphicFramePr>
        <p:xfrm>
          <a:off x="467544" y="2354203"/>
          <a:ext cx="8424937" cy="292608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32230"/>
                <a:gridCol w="2913296"/>
                <a:gridCol w="3779411"/>
              </a:tblGrid>
              <a:tr h="298832"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Beziehungen zwischen den …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Beispiel</a:t>
                      </a:r>
                      <a:endParaRPr lang="de-DE" sz="1800" dirty="0">
                        <a:solidFill>
                          <a:schemeClr val="tx1"/>
                        </a:solidFill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sz="1800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Entitäten der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Gruppe 2 und 1</a:t>
                      </a:r>
                      <a:endParaRPr lang="de-DE" sz="1800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 </a:t>
                      </a:r>
                      <a:r>
                        <a:rPr lang="de-AT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</a:t>
                      </a: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  <a:endParaRPr lang="de-DE" sz="1800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Entitäten der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Gruppe 1</a:t>
                      </a:r>
                      <a:endParaRPr lang="de-DE" sz="1800" dirty="0"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1520825" algn="l"/>
                        </a:tabLst>
                        <a:defRPr/>
                      </a:pPr>
                      <a:r>
                        <a:rPr lang="de-AT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Print </a:t>
                      </a:r>
                      <a:r>
                        <a:rPr lang="de-AT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          </a:t>
                      </a:r>
                      <a:r>
                        <a:rPr lang="de-AT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  <a:sym typeface="Wingdings" pitchFamily="2" charset="2"/>
                        </a:rPr>
                        <a:t>Online</a:t>
                      </a:r>
                      <a:endParaRPr lang="de-AT" sz="180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Entitäten der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Gruppe 2 (PFK)</a:t>
                      </a:r>
                      <a:endParaRPr lang="de-DE" sz="18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Person         Körperschaft</a:t>
                      </a:r>
                      <a:endParaRPr lang="de-AT" sz="1800" dirty="0" smtClean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  <a:sym typeface="Wingdings" pitchFamily="2" charset="2"/>
                      </a:endParaRPr>
                    </a:p>
                    <a:p>
                      <a:endParaRPr lang="de-DE" sz="18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endParaRPr lang="de-DE" sz="18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Entitäten der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AT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Gruppe 1 (WEMI)</a:t>
                      </a:r>
                      <a:endParaRPr lang="de-DE" sz="18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indent="0">
                        <a:tabLst>
                          <a:tab pos="1520825" algn="l"/>
                        </a:tabLst>
                      </a:pPr>
                      <a:r>
                        <a:rPr lang="de-DE" sz="1800" kern="12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           Manifestation</a:t>
                      </a:r>
                    </a:p>
                    <a:p>
                      <a:endParaRPr lang="de-DE" sz="1800" kern="1200" dirty="0">
                        <a:solidFill>
                          <a:schemeClr val="bg1">
                            <a:lumMod val="50000"/>
                          </a:schemeClr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6" name="Textfeld 5"/>
          <p:cNvSpPr txBox="1"/>
          <p:nvPr/>
        </p:nvSpPr>
        <p:spPr>
          <a:xfrm>
            <a:off x="601316" y="2852936"/>
            <a:ext cx="1306388" cy="36933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2:1</a:t>
            </a:r>
            <a:endParaRPr lang="de-DE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Sarah 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Hartmann,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 | Workshop für Systemanbieter | 23.10.2014 |  Themenfeld Beziehungen</a:t>
            </a:r>
          </a:p>
        </p:txBody>
      </p:sp>
      <p:sp>
        <p:nvSpPr>
          <p:cNvPr id="13" name="Textfeld 12"/>
          <p:cNvSpPr txBox="1"/>
          <p:nvPr/>
        </p:nvSpPr>
        <p:spPr>
          <a:xfrm>
            <a:off x="610841" y="3529211"/>
            <a:ext cx="1306388" cy="369332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601316" y="4149080"/>
            <a:ext cx="1315914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2:2</a:t>
            </a:r>
            <a:endParaRPr lang="de-DE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feld 16"/>
          <p:cNvSpPr txBox="1"/>
          <p:nvPr/>
        </p:nvSpPr>
        <p:spPr>
          <a:xfrm>
            <a:off x="601316" y="4797152"/>
            <a:ext cx="1315914" cy="369332"/>
          </a:xfrm>
          <a:prstGeom prst="rect">
            <a:avLst/>
          </a:prstGeom>
          <a:solidFill>
            <a:schemeClr val="bg1">
              <a:lumMod val="75000"/>
            </a:schemeClr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white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</a:t>
            </a:r>
            <a:endParaRPr lang="de-DE" dirty="0">
              <a:solidFill>
                <a:prstClr val="white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cxnSp>
        <p:nvCxnSpPr>
          <p:cNvPr id="8" name="Gerade Verbindung mit Pfeil 7"/>
          <p:cNvCxnSpPr/>
          <p:nvPr/>
        </p:nvCxnSpPr>
        <p:spPr>
          <a:xfrm>
            <a:off x="6156176" y="2927046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mit Pfeil 13"/>
          <p:cNvCxnSpPr/>
          <p:nvPr/>
        </p:nvCxnSpPr>
        <p:spPr>
          <a:xfrm>
            <a:off x="6156176" y="3554237"/>
            <a:ext cx="432048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Gerade Verbindung mit Pfeil 17"/>
          <p:cNvCxnSpPr/>
          <p:nvPr/>
        </p:nvCxnSpPr>
        <p:spPr>
          <a:xfrm>
            <a:off x="6156176" y="4185585"/>
            <a:ext cx="432048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Gerade Verbindung mit Pfeil 18"/>
          <p:cNvCxnSpPr/>
          <p:nvPr/>
        </p:nvCxnSpPr>
        <p:spPr>
          <a:xfrm>
            <a:off x="6156176" y="4845477"/>
            <a:ext cx="432048" cy="0"/>
          </a:xfrm>
          <a:prstGeom prst="straightConnector1">
            <a:avLst/>
          </a:prstGeom>
          <a:ln w="19050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087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AutoShape 4"/>
          <p:cNvSpPr>
            <a:spLocks noChangeArrowheads="1"/>
          </p:cNvSpPr>
          <p:nvPr/>
        </p:nvSpPr>
        <p:spPr bwMode="auto">
          <a:xfrm>
            <a:off x="6346876" y="3400127"/>
            <a:ext cx="1512887" cy="720725"/>
          </a:xfrm>
          <a:prstGeom prst="flowChartProcess">
            <a:avLst/>
          </a:prstGeom>
          <a:solidFill>
            <a:schemeClr val="accent1">
              <a:lumMod val="75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/>
        </p:spPr>
        <p:txBody>
          <a:bodyPr wrap="none" anchor="ctr"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49" name="AutoShape 4"/>
          <p:cNvSpPr>
            <a:spLocks noChangeArrowheads="1"/>
          </p:cNvSpPr>
          <p:nvPr/>
        </p:nvSpPr>
        <p:spPr bwMode="auto">
          <a:xfrm>
            <a:off x="4368800" y="2823865"/>
            <a:ext cx="1814587" cy="720725"/>
          </a:xfrm>
          <a:prstGeom prst="flowChartProcess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/>
        </p:spPr>
        <p:txBody>
          <a:bodyPr wrap="none" anchor="ctr"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48" name="AutoShape 4"/>
          <p:cNvSpPr>
            <a:spLocks noChangeArrowheads="1"/>
          </p:cNvSpPr>
          <p:nvPr/>
        </p:nvSpPr>
        <p:spPr bwMode="auto">
          <a:xfrm>
            <a:off x="2726607" y="2247602"/>
            <a:ext cx="1512887" cy="720725"/>
          </a:xfrm>
          <a:prstGeom prst="flowChartProcess">
            <a:avLst/>
          </a:prstGeom>
          <a:solidFill>
            <a:schemeClr val="accent1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/>
          <a:scene3d>
            <a:camera prst="orthographicFront"/>
            <a:lightRig rig="balanced" dir="t">
              <a:rot lat="0" lon="0" rev="8700000"/>
            </a:lightRig>
          </a:scene3d>
          <a:sp3d/>
        </p:spPr>
        <p:txBody>
          <a:bodyPr wrap="none" anchor="ctr"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r>
              <a:rPr lang="de-DE" dirty="0"/>
              <a:t>Beziehungen zwischen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smtClean="0"/>
              <a:t>FRBR2- und FRBR1-Entitäten</a:t>
            </a:r>
            <a:endParaRPr lang="de-DE" dirty="0"/>
          </a:p>
        </p:txBody>
      </p:sp>
      <p:sp>
        <p:nvSpPr>
          <p:cNvPr id="19471" name="Rectangle 28"/>
          <p:cNvSpPr>
            <a:spLocks noChangeArrowheads="1"/>
          </p:cNvSpPr>
          <p:nvPr/>
        </p:nvSpPr>
        <p:spPr bwMode="auto">
          <a:xfrm>
            <a:off x="5915076" y="4249440"/>
            <a:ext cx="1944687" cy="2060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77" name="Line 36"/>
          <p:cNvSpPr>
            <a:spLocks noChangeShapeType="1"/>
          </p:cNvSpPr>
          <p:nvPr/>
        </p:nvSpPr>
        <p:spPr bwMode="auto">
          <a:xfrm>
            <a:off x="827088" y="227647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89" name="Line 49"/>
          <p:cNvSpPr>
            <a:spLocks noChangeShapeType="1"/>
          </p:cNvSpPr>
          <p:nvPr/>
        </p:nvSpPr>
        <p:spPr bwMode="auto">
          <a:xfrm>
            <a:off x="4234013" y="3759696"/>
            <a:ext cx="0" cy="7191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1070844" y="1553865"/>
            <a:ext cx="1439863" cy="720725"/>
            <a:chOff x="1070844" y="1553865"/>
            <a:chExt cx="1439863" cy="720725"/>
          </a:xfrm>
        </p:grpSpPr>
        <p:sp>
          <p:nvSpPr>
            <p:cNvPr id="19460" name="AutoShape 4"/>
            <p:cNvSpPr>
              <a:spLocks noChangeArrowheads="1"/>
            </p:cNvSpPr>
            <p:nvPr/>
          </p:nvSpPr>
          <p:spPr bwMode="auto">
            <a:xfrm>
              <a:off x="1070844" y="1553865"/>
              <a:ext cx="1439863" cy="720725"/>
            </a:xfrm>
            <a:prstGeom prst="flowChartProcess">
              <a:avLst/>
            </a:prstGeom>
            <a:solidFill>
              <a:schemeClr val="accent1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  <a:effectLst/>
            <a:scene3d>
              <a:camera prst="orthographicFront"/>
              <a:lightRig rig="balanced" dir="t">
                <a:rot lat="0" lon="0" rev="8700000"/>
              </a:lightRig>
            </a:scene3d>
            <a:sp3d/>
          </p:spPr>
          <p:txBody>
            <a:bodyPr wrap="none" anchor="ctr"/>
            <a:lstStyle/>
            <a:p>
              <a:endParaRPr lang="de-DE">
                <a:solidFill>
                  <a:prstClr val="black"/>
                </a:solidFill>
              </a:endParaRPr>
            </a:p>
          </p:txBody>
        </p:sp>
        <p:sp>
          <p:nvSpPr>
            <p:cNvPr id="19464" name="Text Box 8"/>
            <p:cNvSpPr txBox="1">
              <a:spLocks noChangeArrowheads="1"/>
            </p:cNvSpPr>
            <p:nvPr/>
          </p:nvSpPr>
          <p:spPr bwMode="auto">
            <a:xfrm>
              <a:off x="1178000" y="1730870"/>
              <a:ext cx="12255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de-DE" dirty="0">
                  <a:solidFill>
                    <a:prstClr val="black"/>
                  </a:solidFill>
                  <a:latin typeface="Verdana" panose="020B0604030504040204" pitchFamily="34" charset="0"/>
                  <a:ea typeface="Verdana" panose="020B0604030504040204" pitchFamily="34" charset="0"/>
                  <a:cs typeface="Verdana" panose="020B0604030504040204" pitchFamily="34" charset="0"/>
                </a:rPr>
                <a:t>Werk</a:t>
              </a:r>
            </a:p>
          </p:txBody>
        </p:sp>
      </p:grp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786932" y="2424608"/>
            <a:ext cx="1439862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Expression</a:t>
            </a:r>
          </a:p>
        </p:txBody>
      </p:sp>
      <p:sp>
        <p:nvSpPr>
          <p:cNvPr id="19466" name="Text Box 10"/>
          <p:cNvSpPr txBox="1">
            <a:spLocks noChangeArrowheads="1"/>
          </p:cNvSpPr>
          <p:nvPr/>
        </p:nvSpPr>
        <p:spPr bwMode="auto">
          <a:xfrm>
            <a:off x="4383162" y="2973583"/>
            <a:ext cx="18002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Manifestation</a:t>
            </a:r>
          </a:p>
        </p:txBody>
      </p:sp>
      <p:sp>
        <p:nvSpPr>
          <p:cNvPr id="19467" name="Text Box 11"/>
          <p:cNvSpPr txBox="1">
            <a:spLocks noChangeArrowheads="1"/>
          </p:cNvSpPr>
          <p:nvPr/>
        </p:nvSpPr>
        <p:spPr bwMode="auto">
          <a:xfrm>
            <a:off x="6418313" y="3575248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Exemplar</a:t>
            </a:r>
          </a:p>
        </p:txBody>
      </p:sp>
      <p:sp>
        <p:nvSpPr>
          <p:cNvPr id="19468" name="Line 14"/>
          <p:cNvSpPr>
            <a:spLocks noChangeShapeType="1"/>
          </p:cNvSpPr>
          <p:nvPr/>
        </p:nvSpPr>
        <p:spPr bwMode="auto">
          <a:xfrm>
            <a:off x="854944" y="1887240"/>
            <a:ext cx="2159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72" name="Rectangle 29"/>
          <p:cNvSpPr>
            <a:spLocks noChangeArrowheads="1"/>
          </p:cNvSpPr>
          <p:nvPr/>
        </p:nvSpPr>
        <p:spPr bwMode="auto">
          <a:xfrm>
            <a:off x="6095256" y="4486488"/>
            <a:ext cx="1584325" cy="431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wrap="none" anchor="ctr"/>
          <a:lstStyle/>
          <a:p>
            <a:pPr algn="ctr"/>
            <a:r>
              <a:rPr lang="de-DE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</a:t>
            </a:r>
          </a:p>
        </p:txBody>
      </p:sp>
      <p:sp>
        <p:nvSpPr>
          <p:cNvPr id="19473" name="Rectangle 31"/>
          <p:cNvSpPr>
            <a:spLocks noChangeArrowheads="1"/>
          </p:cNvSpPr>
          <p:nvPr/>
        </p:nvSpPr>
        <p:spPr bwMode="auto">
          <a:xfrm>
            <a:off x="6084168" y="5713115"/>
            <a:ext cx="1584325" cy="431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wrap="none" anchor="ctr"/>
          <a:lstStyle/>
          <a:p>
            <a:pPr algn="ctr"/>
            <a:r>
              <a:rPr lang="de-DE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Körperschaft</a:t>
            </a:r>
          </a:p>
        </p:txBody>
      </p:sp>
      <p:sp>
        <p:nvSpPr>
          <p:cNvPr id="19474" name="Line 33"/>
          <p:cNvSpPr>
            <a:spLocks noChangeShapeType="1"/>
          </p:cNvSpPr>
          <p:nvPr/>
        </p:nvSpPr>
        <p:spPr bwMode="auto">
          <a:xfrm>
            <a:off x="854944" y="1887240"/>
            <a:ext cx="0" cy="403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76" name="Line 35"/>
          <p:cNvSpPr>
            <a:spLocks noChangeShapeType="1"/>
          </p:cNvSpPr>
          <p:nvPr/>
        </p:nvSpPr>
        <p:spPr bwMode="auto">
          <a:xfrm>
            <a:off x="854944" y="5919490"/>
            <a:ext cx="5060132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80" name="Line 39"/>
          <p:cNvSpPr>
            <a:spLocks noChangeShapeType="1"/>
          </p:cNvSpPr>
          <p:nvPr/>
        </p:nvSpPr>
        <p:spPr bwMode="auto">
          <a:xfrm>
            <a:off x="1934444" y="2607965"/>
            <a:ext cx="0" cy="2879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81" name="Line 40"/>
          <p:cNvSpPr>
            <a:spLocks noChangeShapeType="1"/>
          </p:cNvSpPr>
          <p:nvPr/>
        </p:nvSpPr>
        <p:spPr bwMode="auto">
          <a:xfrm>
            <a:off x="1934444" y="2607965"/>
            <a:ext cx="7921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82" name="Line 41"/>
          <p:cNvSpPr>
            <a:spLocks noChangeShapeType="1"/>
          </p:cNvSpPr>
          <p:nvPr/>
        </p:nvSpPr>
        <p:spPr bwMode="auto">
          <a:xfrm>
            <a:off x="1934443" y="5487689"/>
            <a:ext cx="3980581" cy="823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84" name="Line 43"/>
          <p:cNvSpPr>
            <a:spLocks noChangeShapeType="1"/>
          </p:cNvSpPr>
          <p:nvPr/>
        </p:nvSpPr>
        <p:spPr bwMode="auto">
          <a:xfrm>
            <a:off x="3231432" y="3184228"/>
            <a:ext cx="0" cy="172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86" name="Line 45"/>
          <p:cNvSpPr>
            <a:spLocks noChangeShapeType="1"/>
          </p:cNvSpPr>
          <p:nvPr/>
        </p:nvSpPr>
        <p:spPr bwMode="auto">
          <a:xfrm>
            <a:off x="3231432" y="4911428"/>
            <a:ext cx="2683592" cy="347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88" name="Line 48"/>
          <p:cNvSpPr>
            <a:spLocks noChangeShapeType="1"/>
          </p:cNvSpPr>
          <p:nvPr/>
        </p:nvSpPr>
        <p:spPr bwMode="auto">
          <a:xfrm flipV="1">
            <a:off x="4239494" y="3759695"/>
            <a:ext cx="2087563" cy="79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91" name="Line 51"/>
          <p:cNvSpPr>
            <a:spLocks noChangeShapeType="1"/>
          </p:cNvSpPr>
          <p:nvPr/>
        </p:nvSpPr>
        <p:spPr bwMode="auto">
          <a:xfrm>
            <a:off x="4239494" y="4478833"/>
            <a:ext cx="1646956" cy="7441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19492" name="Text Box 52"/>
          <p:cNvSpPr txBox="1">
            <a:spLocks noChangeArrowheads="1"/>
          </p:cNvSpPr>
          <p:nvPr/>
        </p:nvSpPr>
        <p:spPr bwMode="auto">
          <a:xfrm>
            <a:off x="874211" y="5560715"/>
            <a:ext cx="3338079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geschaffen von</a:t>
            </a:r>
          </a:p>
        </p:txBody>
      </p:sp>
      <p:sp>
        <p:nvSpPr>
          <p:cNvPr id="19493" name="Text Box 53"/>
          <p:cNvSpPr txBox="1">
            <a:spLocks noChangeArrowheads="1"/>
          </p:cNvSpPr>
          <p:nvPr/>
        </p:nvSpPr>
        <p:spPr bwMode="auto">
          <a:xfrm>
            <a:off x="1934444" y="5127328"/>
            <a:ext cx="3671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realisiert von</a:t>
            </a:r>
          </a:p>
        </p:txBody>
      </p:sp>
      <p:sp>
        <p:nvSpPr>
          <p:cNvPr id="19494" name="Text Box 54"/>
          <p:cNvSpPr txBox="1">
            <a:spLocks noChangeArrowheads="1"/>
          </p:cNvSpPr>
          <p:nvPr/>
        </p:nvSpPr>
        <p:spPr bwMode="auto">
          <a:xfrm>
            <a:off x="3231432" y="4552653"/>
            <a:ext cx="28082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erstellt von</a:t>
            </a:r>
          </a:p>
        </p:txBody>
      </p:sp>
      <p:sp>
        <p:nvSpPr>
          <p:cNvPr id="19495" name="Text Box 55"/>
          <p:cNvSpPr txBox="1">
            <a:spLocks noChangeArrowheads="1"/>
          </p:cNvSpPr>
          <p:nvPr/>
        </p:nvSpPr>
        <p:spPr bwMode="auto">
          <a:xfrm>
            <a:off x="4168273" y="4119265"/>
            <a:ext cx="333808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sz="1400" dirty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im Besitz von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2:1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5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Sarah </a:t>
            </a:r>
            <a:r>
              <a:rPr lang="de-DE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Hartmann, </a:t>
            </a:r>
            <a:r>
              <a:rPr lang="de-DE" dirty="0">
                <a:solidFill>
                  <a:prstClr val="black">
                    <a:lumMod val="50000"/>
                    <a:lumOff val="50000"/>
                  </a:prstClr>
                </a:solidFill>
              </a:rPr>
              <a:t>Josef Labner |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Workshop für Systemanbieter | 23.10.2014 |  Themenfeld Beziehungen</a:t>
            </a:r>
          </a:p>
        </p:txBody>
      </p:sp>
      <p:sp>
        <p:nvSpPr>
          <p:cNvPr id="34" name="Line 14"/>
          <p:cNvSpPr>
            <a:spLocks noChangeShapeType="1"/>
          </p:cNvSpPr>
          <p:nvPr/>
        </p:nvSpPr>
        <p:spPr bwMode="auto">
          <a:xfrm>
            <a:off x="3231432" y="3185518"/>
            <a:ext cx="113736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none" w="med" len="med"/>
          </a:ln>
        </p:spPr>
        <p:txBody>
          <a:bodyPr/>
          <a:lstStyle/>
          <a:p>
            <a:endParaRPr lang="de-DE">
              <a:solidFill>
                <a:prstClr val="black"/>
              </a:solidFill>
            </a:endParaRPr>
          </a:p>
        </p:txBody>
      </p:sp>
      <p:sp>
        <p:nvSpPr>
          <p:cNvPr id="3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6" name="Rectangle 29"/>
          <p:cNvSpPr>
            <a:spLocks noChangeArrowheads="1"/>
          </p:cNvSpPr>
          <p:nvPr/>
        </p:nvSpPr>
        <p:spPr bwMode="auto">
          <a:xfrm>
            <a:off x="6084168" y="5085184"/>
            <a:ext cx="1584325" cy="431800"/>
          </a:xfrm>
          <a:prstGeom prst="rect">
            <a:avLst/>
          </a:prstGeom>
          <a:solidFill>
            <a:schemeClr val="accent2"/>
          </a:solidFill>
          <a:ln w="9525">
            <a:noFill/>
            <a:miter lim="800000"/>
            <a:headEnd/>
            <a:tailEnd/>
          </a:ln>
          <a:effectLst/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/>
        </p:spPr>
        <p:txBody>
          <a:bodyPr wrap="none" anchor="ctr"/>
          <a:lstStyle/>
          <a:p>
            <a:pPr algn="ctr"/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Familie</a:t>
            </a:r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51027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0000"/>
                </a:solidFill>
                <a:cs typeface="Arial" charset="0"/>
              </a:rPr>
              <a:t>Beziehungen zwischen </a:t>
            </a:r>
            <a:br>
              <a:rPr lang="de-DE" sz="3200" dirty="0" smtClean="0">
                <a:solidFill>
                  <a:srgbClr val="000000"/>
                </a:solidFill>
                <a:cs typeface="Arial" charset="0"/>
              </a:rPr>
            </a:br>
            <a:r>
              <a:rPr lang="de-DE" sz="3200" dirty="0" smtClean="0">
                <a:solidFill>
                  <a:srgbClr val="000000"/>
                </a:solidFill>
                <a:cs typeface="Arial" charset="0"/>
              </a:rPr>
              <a:t>FRBR1- und FRBR1-Entitäten</a:t>
            </a:r>
            <a:endParaRPr lang="de-AT" sz="3200" dirty="0" smtClean="0">
              <a:cs typeface="Arial" charset="0"/>
            </a:endParaRPr>
          </a:p>
        </p:txBody>
      </p:sp>
      <p:sp>
        <p:nvSpPr>
          <p:cNvPr id="13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1:1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1737805" y="2020298"/>
            <a:ext cx="5498491" cy="4073875"/>
            <a:chOff x="1259632" y="1991640"/>
            <a:chExt cx="5498491" cy="4073875"/>
          </a:xfrm>
        </p:grpSpPr>
        <p:grpSp>
          <p:nvGrpSpPr>
            <p:cNvPr id="34" name="Gruppieren 33"/>
            <p:cNvGrpSpPr/>
            <p:nvPr/>
          </p:nvGrpSpPr>
          <p:grpSpPr>
            <a:xfrm>
              <a:off x="1259632" y="1991643"/>
              <a:ext cx="2030423" cy="720725"/>
              <a:chOff x="854820" y="1553865"/>
              <a:chExt cx="2030423" cy="720725"/>
            </a:xfrm>
          </p:grpSpPr>
          <p:sp>
            <p:nvSpPr>
              <p:cNvPr id="35" name="AutoShape 4"/>
              <p:cNvSpPr>
                <a:spLocks noChangeArrowheads="1"/>
              </p:cNvSpPr>
              <p:nvPr/>
            </p:nvSpPr>
            <p:spPr bwMode="auto">
              <a:xfrm>
                <a:off x="1070843" y="1553865"/>
                <a:ext cx="1814400" cy="720725"/>
              </a:xfrm>
              <a:prstGeom prst="flowChartProcess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balanced" dir="t">
                  <a:rot lat="0" lon="0" rev="8700000"/>
                </a:lightRig>
              </a:scene3d>
              <a:sp3d/>
            </p:spPr>
            <p:txBody>
              <a:bodyPr wrap="none" anchor="ctr"/>
              <a:lstStyle/>
              <a:p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36" name="Text Box 8"/>
              <p:cNvSpPr txBox="1">
                <a:spLocks noChangeArrowheads="1"/>
              </p:cNvSpPr>
              <p:nvPr/>
            </p:nvSpPr>
            <p:spPr bwMode="auto">
              <a:xfrm>
                <a:off x="854820" y="1744244"/>
                <a:ext cx="122555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dirty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Werk</a:t>
                </a:r>
              </a:p>
            </p:txBody>
          </p:sp>
        </p:grpSp>
        <p:grpSp>
          <p:nvGrpSpPr>
            <p:cNvPr id="37" name="Gruppieren 36"/>
            <p:cNvGrpSpPr/>
            <p:nvPr/>
          </p:nvGrpSpPr>
          <p:grpSpPr>
            <a:xfrm>
              <a:off x="4716016" y="1991640"/>
              <a:ext cx="2010207" cy="720725"/>
              <a:chOff x="875036" y="1553865"/>
              <a:chExt cx="2010207" cy="720725"/>
            </a:xfrm>
          </p:grpSpPr>
          <p:sp>
            <p:nvSpPr>
              <p:cNvPr id="38" name="AutoShape 4"/>
              <p:cNvSpPr>
                <a:spLocks noChangeArrowheads="1"/>
              </p:cNvSpPr>
              <p:nvPr/>
            </p:nvSpPr>
            <p:spPr bwMode="auto">
              <a:xfrm>
                <a:off x="1070843" y="1553865"/>
                <a:ext cx="1814400" cy="720725"/>
              </a:xfrm>
              <a:prstGeom prst="flowChartProcess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balanced" dir="t">
                  <a:rot lat="0" lon="0" rev="8700000"/>
                </a:lightRig>
              </a:scene3d>
              <a:sp3d/>
            </p:spPr>
            <p:txBody>
              <a:bodyPr wrap="none" anchor="ctr"/>
              <a:lstStyle/>
              <a:p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39" name="Text Box 8"/>
              <p:cNvSpPr txBox="1">
                <a:spLocks noChangeArrowheads="1"/>
              </p:cNvSpPr>
              <p:nvPr/>
            </p:nvSpPr>
            <p:spPr bwMode="auto">
              <a:xfrm>
                <a:off x="875036" y="1729561"/>
                <a:ext cx="1225550" cy="36933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de-DE" dirty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Werk</a:t>
                </a:r>
              </a:p>
            </p:txBody>
          </p:sp>
        </p:grpSp>
        <p:cxnSp>
          <p:nvCxnSpPr>
            <p:cNvPr id="6" name="Gewinkelte Verbindung 5"/>
            <p:cNvCxnSpPr>
              <a:stCxn id="35" idx="3"/>
              <a:endCxn id="38" idx="1"/>
            </p:cNvCxnSpPr>
            <p:nvPr/>
          </p:nvCxnSpPr>
          <p:spPr>
            <a:xfrm flipV="1">
              <a:off x="3290055" y="2352003"/>
              <a:ext cx="1621768" cy="3"/>
            </a:xfrm>
            <a:prstGeom prst="bentConnector3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" name="Gruppieren 6"/>
            <p:cNvGrpSpPr/>
            <p:nvPr/>
          </p:nvGrpSpPr>
          <p:grpSpPr>
            <a:xfrm>
              <a:off x="1457250" y="3069208"/>
              <a:ext cx="1814400" cy="720725"/>
              <a:chOff x="1478334" y="3356992"/>
              <a:chExt cx="1814400" cy="720725"/>
            </a:xfrm>
          </p:grpSpPr>
          <p:sp>
            <p:nvSpPr>
              <p:cNvPr id="43" name="AutoShape 4"/>
              <p:cNvSpPr>
                <a:spLocks noChangeArrowheads="1"/>
              </p:cNvSpPr>
              <p:nvPr/>
            </p:nvSpPr>
            <p:spPr bwMode="auto">
              <a:xfrm>
                <a:off x="1478334" y="3356992"/>
                <a:ext cx="1814400" cy="720725"/>
              </a:xfrm>
              <a:prstGeom prst="flowChartProcess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balanced" dir="t">
                  <a:rot lat="0" lon="0" rev="8700000"/>
                </a:lightRig>
              </a:scene3d>
              <a:sp3d/>
            </p:spPr>
            <p:txBody>
              <a:bodyPr wrap="none" anchor="ctr"/>
              <a:lstStyle/>
              <a:p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44" name="Text Box 9"/>
              <p:cNvSpPr txBox="1">
                <a:spLocks noChangeArrowheads="1"/>
              </p:cNvSpPr>
              <p:nvPr/>
            </p:nvSpPr>
            <p:spPr bwMode="auto">
              <a:xfrm>
                <a:off x="1538660" y="3533998"/>
                <a:ext cx="1439862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dirty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Expression</a:t>
                </a:r>
              </a:p>
            </p:txBody>
          </p:sp>
        </p:grpSp>
        <p:grpSp>
          <p:nvGrpSpPr>
            <p:cNvPr id="10" name="Gruppieren 9"/>
            <p:cNvGrpSpPr/>
            <p:nvPr/>
          </p:nvGrpSpPr>
          <p:grpSpPr>
            <a:xfrm>
              <a:off x="4890739" y="3068067"/>
              <a:ext cx="1814400" cy="720725"/>
              <a:chOff x="4644007" y="3429000"/>
              <a:chExt cx="1814400" cy="720725"/>
            </a:xfrm>
          </p:grpSpPr>
          <p:sp>
            <p:nvSpPr>
              <p:cNvPr id="45" name="AutoShape 4"/>
              <p:cNvSpPr>
                <a:spLocks noChangeArrowheads="1"/>
              </p:cNvSpPr>
              <p:nvPr/>
            </p:nvSpPr>
            <p:spPr bwMode="auto">
              <a:xfrm>
                <a:off x="4644007" y="3429000"/>
                <a:ext cx="1814400" cy="720725"/>
              </a:xfrm>
              <a:prstGeom prst="flowChartProcess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miter lim="800000"/>
                <a:headEnd/>
                <a:tailEnd/>
              </a:ln>
              <a:effectLst/>
              <a:scene3d>
                <a:camera prst="orthographicFront"/>
                <a:lightRig rig="balanced" dir="t">
                  <a:rot lat="0" lon="0" rev="8700000"/>
                </a:lightRig>
              </a:scene3d>
              <a:sp3d/>
            </p:spPr>
            <p:txBody>
              <a:bodyPr wrap="none" anchor="ctr"/>
              <a:lstStyle/>
              <a:p>
                <a:endParaRPr lang="de-DE">
                  <a:solidFill>
                    <a:prstClr val="black"/>
                  </a:solidFill>
                </a:endParaRPr>
              </a:p>
            </p:txBody>
          </p:sp>
          <p:sp>
            <p:nvSpPr>
              <p:cNvPr id="46" name="Text Box 9"/>
              <p:cNvSpPr txBox="1">
                <a:spLocks noChangeArrowheads="1"/>
              </p:cNvSpPr>
              <p:nvPr/>
            </p:nvSpPr>
            <p:spPr bwMode="auto">
              <a:xfrm>
                <a:off x="4704333" y="3606006"/>
                <a:ext cx="1439862" cy="366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de-DE" dirty="0">
                    <a:solidFill>
                      <a:prstClr val="black"/>
                    </a:solidFill>
                    <a:latin typeface="Verdana" panose="020B0604030504040204" pitchFamily="34" charset="0"/>
                    <a:ea typeface="Verdana" panose="020B0604030504040204" pitchFamily="34" charset="0"/>
                    <a:cs typeface="Verdana" panose="020B0604030504040204" pitchFamily="34" charset="0"/>
                  </a:rPr>
                  <a:t>Expression</a:t>
                </a:r>
              </a:p>
            </p:txBody>
          </p:sp>
        </p:grpSp>
        <p:cxnSp>
          <p:nvCxnSpPr>
            <p:cNvPr id="83" name="Gewinkelte Verbindung 82"/>
            <p:cNvCxnSpPr>
              <a:stCxn id="43" idx="3"/>
              <a:endCxn id="45" idx="1"/>
            </p:cNvCxnSpPr>
            <p:nvPr/>
          </p:nvCxnSpPr>
          <p:spPr>
            <a:xfrm flipV="1">
              <a:off x="3271650" y="3428430"/>
              <a:ext cx="1619089" cy="1141"/>
            </a:xfrm>
            <a:prstGeom prst="bentConnector3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311" name="Gruppieren 12310"/>
            <p:cNvGrpSpPr/>
            <p:nvPr/>
          </p:nvGrpSpPr>
          <p:grpSpPr>
            <a:xfrm>
              <a:off x="1463948" y="4215944"/>
              <a:ext cx="5268292" cy="720726"/>
              <a:chOff x="1478335" y="4420238"/>
              <a:chExt cx="5268292" cy="720726"/>
            </a:xfrm>
          </p:grpSpPr>
          <p:grpSp>
            <p:nvGrpSpPr>
              <p:cNvPr id="54" name="Gruppieren 53"/>
              <p:cNvGrpSpPr/>
              <p:nvPr/>
            </p:nvGrpSpPr>
            <p:grpSpPr>
              <a:xfrm>
                <a:off x="1478335" y="4420239"/>
                <a:ext cx="1814587" cy="720725"/>
                <a:chOff x="1507034" y="4509120"/>
                <a:chExt cx="1814587" cy="720725"/>
              </a:xfrm>
            </p:grpSpPr>
            <p:sp>
              <p:nvSpPr>
                <p:cNvPr id="55" name="AutoShape 4"/>
                <p:cNvSpPr>
                  <a:spLocks noChangeArrowheads="1"/>
                </p:cNvSpPr>
                <p:nvPr/>
              </p:nvSpPr>
              <p:spPr bwMode="auto">
                <a:xfrm>
                  <a:off x="1507034" y="4509120"/>
                  <a:ext cx="1814587" cy="720725"/>
                </a:xfrm>
                <a:prstGeom prst="flowChartProcess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balanced" dir="t">
                    <a:rot lat="0" lon="0" rev="8700000"/>
                  </a:lightRig>
                </a:scene3d>
                <a:sp3d/>
              </p:spPr>
              <p:txBody>
                <a:bodyPr wrap="none" anchor="ctr"/>
                <a:lstStyle/>
                <a:p>
                  <a:endParaRPr lang="de-DE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56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521396" y="4658838"/>
                  <a:ext cx="1800225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dirty="0">
                      <a:solidFill>
                        <a:prstClr val="black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Manifestation</a:t>
                  </a:r>
                </a:p>
              </p:txBody>
            </p:sp>
          </p:grpSp>
          <p:grpSp>
            <p:nvGrpSpPr>
              <p:cNvPr id="58" name="Gruppieren 57"/>
              <p:cNvGrpSpPr/>
              <p:nvPr/>
            </p:nvGrpSpPr>
            <p:grpSpPr>
              <a:xfrm>
                <a:off x="4932040" y="4420238"/>
                <a:ext cx="1814587" cy="720725"/>
                <a:chOff x="1507034" y="4509120"/>
                <a:chExt cx="1814587" cy="720725"/>
              </a:xfrm>
            </p:grpSpPr>
            <p:sp>
              <p:nvSpPr>
                <p:cNvPr id="59" name="AutoShape 4"/>
                <p:cNvSpPr>
                  <a:spLocks noChangeArrowheads="1"/>
                </p:cNvSpPr>
                <p:nvPr/>
              </p:nvSpPr>
              <p:spPr bwMode="auto">
                <a:xfrm>
                  <a:off x="1507034" y="4509120"/>
                  <a:ext cx="1814587" cy="720725"/>
                </a:xfrm>
                <a:prstGeom prst="flowChartProcess">
                  <a:avLst/>
                </a:prstGeom>
                <a:solidFill>
                  <a:schemeClr val="accent1">
                    <a:lumMod val="60000"/>
                    <a:lumOff val="40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balanced" dir="t">
                    <a:rot lat="0" lon="0" rev="8700000"/>
                  </a:lightRig>
                </a:scene3d>
                <a:sp3d/>
              </p:spPr>
              <p:txBody>
                <a:bodyPr wrap="none" anchor="ctr"/>
                <a:lstStyle/>
                <a:p>
                  <a:endParaRPr lang="de-DE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0" name="Text Box 10"/>
                <p:cNvSpPr txBox="1">
                  <a:spLocks noChangeArrowheads="1"/>
                </p:cNvSpPr>
                <p:nvPr/>
              </p:nvSpPr>
              <p:spPr bwMode="auto">
                <a:xfrm>
                  <a:off x="1521396" y="4658838"/>
                  <a:ext cx="1800225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dirty="0">
                      <a:solidFill>
                        <a:prstClr val="black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Manifestation</a:t>
                  </a:r>
                </a:p>
              </p:txBody>
            </p:sp>
          </p:grpSp>
          <p:cxnSp>
            <p:nvCxnSpPr>
              <p:cNvPr id="87" name="Gewinkelte Verbindung 86"/>
              <p:cNvCxnSpPr>
                <a:stCxn id="56" idx="3"/>
                <a:endCxn id="60" idx="1"/>
              </p:cNvCxnSpPr>
              <p:nvPr/>
            </p:nvCxnSpPr>
            <p:spPr>
              <a:xfrm flipV="1">
                <a:off x="3292922" y="4753313"/>
                <a:ext cx="1653480" cy="1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312" name="Gruppieren 12311"/>
            <p:cNvGrpSpPr/>
            <p:nvPr/>
          </p:nvGrpSpPr>
          <p:grpSpPr>
            <a:xfrm>
              <a:off x="1475656" y="5344145"/>
              <a:ext cx="5282467" cy="721370"/>
              <a:chOff x="1478334" y="5516587"/>
              <a:chExt cx="5282467" cy="721370"/>
            </a:xfrm>
          </p:grpSpPr>
          <p:grpSp>
            <p:nvGrpSpPr>
              <p:cNvPr id="12289" name="Gruppieren 12288"/>
              <p:cNvGrpSpPr/>
              <p:nvPr/>
            </p:nvGrpSpPr>
            <p:grpSpPr>
              <a:xfrm>
                <a:off x="1478334" y="5517232"/>
                <a:ext cx="1814400" cy="720725"/>
                <a:chOff x="1478334" y="5517232"/>
                <a:chExt cx="1814400" cy="720725"/>
              </a:xfrm>
            </p:grpSpPr>
            <p:sp>
              <p:nvSpPr>
                <p:cNvPr id="66" name="AutoShape 4"/>
                <p:cNvSpPr>
                  <a:spLocks noChangeArrowheads="1"/>
                </p:cNvSpPr>
                <p:nvPr/>
              </p:nvSpPr>
              <p:spPr bwMode="auto">
                <a:xfrm>
                  <a:off x="1478334" y="5517232"/>
                  <a:ext cx="1814400" cy="720725"/>
                </a:xfrm>
                <a:prstGeom prst="flowChartProcess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balanced" dir="t">
                    <a:rot lat="0" lon="0" rev="8700000"/>
                  </a:lightRig>
                </a:scene3d>
                <a:sp3d/>
              </p:spPr>
              <p:txBody>
                <a:bodyPr wrap="none" anchor="ctr"/>
                <a:lstStyle/>
                <a:p>
                  <a:endParaRPr lang="de-DE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67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1549772" y="5692353"/>
                  <a:ext cx="144145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dirty="0">
                      <a:solidFill>
                        <a:prstClr val="black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Exemplar</a:t>
                  </a:r>
                </a:p>
              </p:txBody>
            </p:sp>
          </p:grpSp>
          <p:grpSp>
            <p:nvGrpSpPr>
              <p:cNvPr id="12294" name="Gruppieren 12293"/>
              <p:cNvGrpSpPr/>
              <p:nvPr/>
            </p:nvGrpSpPr>
            <p:grpSpPr>
              <a:xfrm>
                <a:off x="4946401" y="5516587"/>
                <a:ext cx="1814400" cy="720725"/>
                <a:chOff x="4946401" y="5589240"/>
                <a:chExt cx="1814400" cy="720725"/>
              </a:xfrm>
            </p:grpSpPr>
            <p:sp>
              <p:nvSpPr>
                <p:cNvPr id="69" name="AutoShape 4"/>
                <p:cNvSpPr>
                  <a:spLocks noChangeArrowheads="1"/>
                </p:cNvSpPr>
                <p:nvPr/>
              </p:nvSpPr>
              <p:spPr bwMode="auto">
                <a:xfrm>
                  <a:off x="4946401" y="5589240"/>
                  <a:ext cx="1814400" cy="720725"/>
                </a:xfrm>
                <a:prstGeom prst="flowChartProcess">
                  <a:avLst/>
                </a:prstGeom>
                <a:solidFill>
                  <a:schemeClr val="accent1">
                    <a:lumMod val="75000"/>
                  </a:schemeClr>
                </a:solidFill>
                <a:ln w="9525">
                  <a:noFill/>
                  <a:miter lim="800000"/>
                  <a:headEnd/>
                  <a:tailEnd/>
                </a:ln>
                <a:effectLst/>
                <a:scene3d>
                  <a:camera prst="orthographicFront"/>
                  <a:lightRig rig="balanced" dir="t">
                    <a:rot lat="0" lon="0" rev="8700000"/>
                  </a:lightRig>
                </a:scene3d>
                <a:sp3d/>
              </p:spPr>
              <p:txBody>
                <a:bodyPr wrap="none" anchor="ctr"/>
                <a:lstStyle/>
                <a:p>
                  <a:endParaRPr lang="de-DE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70" name="Text Box 11"/>
                <p:cNvSpPr txBox="1">
                  <a:spLocks noChangeArrowheads="1"/>
                </p:cNvSpPr>
                <p:nvPr/>
              </p:nvSpPr>
              <p:spPr bwMode="auto">
                <a:xfrm>
                  <a:off x="5017839" y="5764361"/>
                  <a:ext cx="1441450" cy="366713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pPr>
                    <a:spcBef>
                      <a:spcPct val="50000"/>
                    </a:spcBef>
                  </a:pPr>
                  <a:r>
                    <a:rPr lang="de-DE" dirty="0">
                      <a:solidFill>
                        <a:prstClr val="black"/>
                      </a:solidFill>
                      <a:latin typeface="Verdana" panose="020B0604030504040204" pitchFamily="34" charset="0"/>
                      <a:ea typeface="Verdana" panose="020B0604030504040204" pitchFamily="34" charset="0"/>
                      <a:cs typeface="Verdana" panose="020B0604030504040204" pitchFamily="34" charset="0"/>
                    </a:rPr>
                    <a:t>Exemplar</a:t>
                  </a:r>
                </a:p>
              </p:txBody>
            </p:sp>
          </p:grpSp>
          <p:cxnSp>
            <p:nvCxnSpPr>
              <p:cNvPr id="93" name="Gewinkelte Verbindung 92"/>
              <p:cNvCxnSpPr>
                <a:stCxn id="66" idx="3"/>
                <a:endCxn id="69" idx="1"/>
              </p:cNvCxnSpPr>
              <p:nvPr/>
            </p:nvCxnSpPr>
            <p:spPr>
              <a:xfrm flipV="1">
                <a:off x="3292734" y="5876950"/>
                <a:ext cx="1653667" cy="645"/>
              </a:xfrm>
              <a:prstGeom prst="bentConnector3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985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 eaLnBrk="1" hangingPunct="1"/>
            <a:r>
              <a:rPr lang="de-DE" sz="3200" dirty="0" smtClean="0">
                <a:solidFill>
                  <a:srgbClr val="000000"/>
                </a:solidFill>
                <a:cs typeface="Arial" charset="0"/>
              </a:rPr>
              <a:t>Abbildung von Beziehungen</a:t>
            </a:r>
            <a:endParaRPr lang="de-AT" sz="3200" dirty="0" smtClean="0">
              <a:cs typeface="Arial" charset="0"/>
            </a:endParaRPr>
          </a:p>
        </p:txBody>
      </p:sp>
      <p:sp>
        <p:nvSpPr>
          <p:cNvPr id="13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467544" y="1627200"/>
            <a:ext cx="7992887" cy="4464050"/>
          </a:xfrm>
        </p:spPr>
        <p:txBody>
          <a:bodyPr>
            <a:normAutofit lnSpcReduction="10000"/>
          </a:bodyPr>
          <a:lstStyle/>
          <a:p>
            <a:r>
              <a:rPr lang="de-DE" dirty="0" smtClean="0"/>
              <a:t>Beziehungen bestehen aus:</a:t>
            </a:r>
          </a:p>
          <a:p>
            <a:pPr lvl="1"/>
            <a:r>
              <a:rPr lang="de-DE" dirty="0" smtClean="0"/>
              <a:t>den in Beziehung stehendenden Entitäten</a:t>
            </a:r>
          </a:p>
          <a:p>
            <a:pPr lvl="1"/>
            <a:r>
              <a:rPr lang="de-DE" dirty="0" smtClean="0"/>
              <a:t>Beziehungskennzeichnungen (</a:t>
            </a:r>
            <a:r>
              <a:rPr lang="de-DE" dirty="0" err="1" smtClean="0"/>
              <a:t>Relationship</a:t>
            </a:r>
            <a:r>
              <a:rPr lang="de-DE" dirty="0" smtClean="0"/>
              <a:t> Designators)</a:t>
            </a:r>
          </a:p>
          <a:p>
            <a:pPr lvl="2"/>
            <a:r>
              <a:rPr lang="de-DE" dirty="0" smtClean="0"/>
              <a:t>diese spezifizieren die Art der Beziehung zwischen den Entitäten</a:t>
            </a:r>
          </a:p>
          <a:p>
            <a:pPr lvl="2"/>
            <a:endParaRPr lang="de-DE" dirty="0"/>
          </a:p>
          <a:p>
            <a:r>
              <a:rPr lang="de-DE" dirty="0" smtClean="0"/>
              <a:t>Optionen für die Abbildung von Beziehungen</a:t>
            </a:r>
          </a:p>
          <a:p>
            <a:pPr marL="800100" lvl="1" indent="-342900">
              <a:buAutoNum type="alphaLcParenR"/>
            </a:pPr>
            <a:r>
              <a:rPr lang="de-DE" dirty="0" smtClean="0"/>
              <a:t>Identifier </a:t>
            </a:r>
          </a:p>
          <a:p>
            <a:pPr marL="800100" lvl="1" indent="-342900">
              <a:buAutoNum type="alphaLcParenR"/>
            </a:pPr>
            <a:r>
              <a:rPr lang="de-DE" dirty="0" smtClean="0"/>
              <a:t>normierter Sucheinstieg</a:t>
            </a:r>
          </a:p>
          <a:p>
            <a:pPr marL="800100" lvl="1" indent="-342900">
              <a:buAutoNum type="alphaLcParenR"/>
            </a:pPr>
            <a:r>
              <a:rPr lang="de-DE" dirty="0"/>
              <a:t>s</a:t>
            </a:r>
            <a:r>
              <a:rPr lang="de-DE" dirty="0" smtClean="0"/>
              <a:t>trukturierte Beschreibung (Fußnote)</a:t>
            </a:r>
          </a:p>
          <a:p>
            <a:pPr marL="800100" lvl="1" indent="-342900">
              <a:buAutoNum type="alphaLcParenR"/>
            </a:pPr>
            <a:r>
              <a:rPr lang="de-DE" dirty="0" smtClean="0"/>
              <a:t>unstrukturierte Beschreibung (Fußnote)</a:t>
            </a:r>
          </a:p>
          <a:p>
            <a:endParaRPr lang="de-DE" dirty="0" smtClean="0"/>
          </a:p>
          <a:p>
            <a:r>
              <a:rPr lang="de-DE" dirty="0" smtClean="0"/>
              <a:t>Beziehungskennzeichnungen</a:t>
            </a:r>
          </a:p>
          <a:p>
            <a:pPr lvl="1"/>
            <a:r>
              <a:rPr lang="de-DE" dirty="0" smtClean="0"/>
              <a:t>Codes</a:t>
            </a:r>
          </a:p>
          <a:p>
            <a:pPr lvl="1"/>
            <a:r>
              <a:rPr lang="de-DE" dirty="0" smtClean="0"/>
              <a:t>Textstrings</a:t>
            </a:r>
          </a:p>
          <a:p>
            <a:endParaRPr lang="de-DE" dirty="0" smtClean="0"/>
          </a:p>
          <a:p>
            <a:endParaRPr lang="de-DE" dirty="0"/>
          </a:p>
        </p:txBody>
      </p:sp>
      <p:sp>
        <p:nvSpPr>
          <p:cNvPr id="6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962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de-DE" dirty="0" smtClean="0">
              <a:solidFill>
                <a:srgbClr val="FF0000"/>
              </a:solidFill>
            </a:endParaRPr>
          </a:p>
          <a:p>
            <a:endParaRPr lang="de-DE" dirty="0">
              <a:solidFill>
                <a:srgbClr val="FF0000"/>
              </a:solidFill>
            </a:endParaRPr>
          </a:p>
          <a:p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endParaRPr lang="de-DE" dirty="0">
              <a:solidFill>
                <a:srgbClr val="FF0000"/>
              </a:solidFill>
            </a:endParaRPr>
          </a:p>
        </p:txBody>
      </p:sp>
      <p:sp>
        <p:nvSpPr>
          <p:cNvPr id="9" name="Titel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2400" kern="1200" baseline="0">
                <a:solidFill>
                  <a:schemeClr val="tx1"/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pPr algn="l"/>
            <a:r>
              <a:rPr lang="de-AT" sz="2800" dirty="0" smtClean="0">
                <a:cs typeface="Arial" charset="0"/>
              </a:rPr>
              <a:t>Personen, Familien, Körperschaften </a:t>
            </a:r>
          </a:p>
          <a:p>
            <a:pPr algn="l">
              <a:lnSpc>
                <a:spcPts val="1400"/>
              </a:lnSpc>
            </a:pPr>
            <a:endParaRPr lang="de-AT" sz="2800" dirty="0" smtClean="0">
              <a:cs typeface="Arial" charset="0"/>
            </a:endParaRPr>
          </a:p>
          <a:p>
            <a:pPr algn="l"/>
            <a:r>
              <a:rPr lang="de-AT" sz="2800" dirty="0" smtClean="0">
                <a:cs typeface="Arial" charset="0"/>
              </a:rPr>
              <a:t>Werke, Expressionen, Manifestationen</a:t>
            </a: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9783622"/>
              </p:ext>
            </p:extLst>
          </p:nvPr>
        </p:nvGraphicFramePr>
        <p:xfrm>
          <a:off x="468000" y="1627200"/>
          <a:ext cx="8424481" cy="3749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2043"/>
                <a:gridCol w="2705109"/>
                <a:gridCol w="1777643"/>
                <a:gridCol w="285968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RDA-Stelle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RDA-Element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FRBR-Ebene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 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(1. geistiger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Schöpfer)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19.3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Sonstige PFK, die mit einem Werk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Werk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20.2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Mitwirkender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Expression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ja 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(unter bestimmten Voraussetzungen)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21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PFK, die mit einer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Manifestation in Verbindung steht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Manifestation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nein</a:t>
                      </a:r>
                      <a:endParaRPr lang="de-DE" sz="180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feld 4"/>
          <p:cNvSpPr txBox="1"/>
          <p:nvPr/>
        </p:nvSpPr>
        <p:spPr>
          <a:xfrm>
            <a:off x="395536" y="5589240"/>
            <a:ext cx="7992888" cy="4324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 </a:t>
            </a:r>
          </a:p>
          <a:p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s. RDA Anhang I (</a:t>
            </a:r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http</a:t>
            </a:r>
            <a:r>
              <a:rPr lang="de-DE" sz="1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://</a:t>
            </a:r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hlinkClick r:id="rId3"/>
              </a:rPr>
              <a:t>access.rdatoolkit.org/rdaappi_rdai-15.html</a:t>
            </a:r>
            <a:r>
              <a:rPr lang="de-DE" sz="1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</p:txBody>
      </p:sp>
      <p:sp>
        <p:nvSpPr>
          <p:cNvPr id="12" name="Textfeld 11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2:1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7357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467544" y="1556792"/>
            <a:ext cx="8207375" cy="2088232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endParaRPr lang="de-DE" dirty="0"/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de-DE" dirty="0" smtClean="0">
              <a:solidFill>
                <a:srgbClr val="FF0000"/>
              </a:solidFill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>
              <a:buFontTx/>
              <a:buChar char="-"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33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  <a:p>
            <a:pPr marL="0" indent="0">
              <a:buNone/>
            </a:pPr>
            <a:endParaRPr lang="de-DE" sz="4500" dirty="0" smtClean="0">
              <a:sym typeface="Wingdings" panose="05000000000000000000" pitchFamily="2" charset="2"/>
            </a:endParaRPr>
          </a:p>
        </p:txBody>
      </p:sp>
      <p:sp>
        <p:nvSpPr>
          <p:cNvPr id="12290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de-AT" sz="3200" dirty="0" smtClean="0">
                <a:cs typeface="Arial" charset="0"/>
              </a:rPr>
              <a:t>MARC 21 </a:t>
            </a:r>
            <a:r>
              <a:rPr lang="de-AT" sz="3200" dirty="0" err="1" smtClean="0">
                <a:cs typeface="Arial" charset="0"/>
              </a:rPr>
              <a:t>Bibliographic</a:t>
            </a:r>
            <a:endParaRPr lang="de-AT" sz="3200" dirty="0" smtClean="0">
              <a:cs typeface="Arial" charset="0"/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6301473"/>
              </p:ext>
            </p:extLst>
          </p:nvPr>
        </p:nvGraphicFramePr>
        <p:xfrm>
          <a:off x="539552" y="1340768"/>
          <a:ext cx="8352928" cy="2194560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1789913"/>
                <a:gridCol w="1522455"/>
                <a:gridCol w="504056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 </a:t>
                      </a:r>
                      <a:b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</a:b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MARC Unterfeld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</a:t>
                      </a:r>
                    </a:p>
                  </a:txBody>
                  <a:tcPr/>
                </a:tc>
              </a:tr>
              <a:tr h="584056">
                <a:tc rowSpan="2"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100/110/111</a:t>
                      </a:r>
                    </a:p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700/710/711</a:t>
                      </a:r>
                    </a:p>
                  </a:txBody>
                  <a:tcPr>
                    <a:solidFill>
                      <a:schemeClr val="bg1">
                        <a:alpha val="2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$4</a:t>
                      </a:r>
                    </a:p>
                    <a:p>
                      <a:endParaRPr lang="de-DE" sz="1800" baseline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Code</a:t>
                      </a: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für die Beziehungskennzeichnung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-&gt; „MARC Codes </a:t>
                      </a:r>
                      <a:r>
                        <a:rPr lang="de-DE" sz="16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for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600" baseline="0" dirty="0" err="1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Relators</a:t>
                      </a: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“</a:t>
                      </a:r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$e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$j</a:t>
                      </a:r>
                    </a:p>
                    <a:p>
                      <a:endParaRPr lang="de-DE" sz="1800" dirty="0" smtClean="0">
                        <a:solidFill>
                          <a:srgbClr val="FF0000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Textstring der Beziehungskennzeichnung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-&gt; dt. RDA-Beziehungskennzeichnung aus Anhang I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feld 13"/>
          <p:cNvSpPr txBox="1"/>
          <p:nvPr/>
        </p:nvSpPr>
        <p:spPr>
          <a:xfrm>
            <a:off x="7236296" y="548680"/>
            <a:ext cx="1656184" cy="461665"/>
          </a:xfrm>
          <a:prstGeom prst="rect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FRBR 2:1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5" name="Textplatzhalter 1"/>
          <p:cNvSpPr txBox="1">
            <a:spLocks/>
          </p:cNvSpPr>
          <p:nvPr/>
        </p:nvSpPr>
        <p:spPr>
          <a:xfrm>
            <a:off x="531565" y="3645024"/>
            <a:ext cx="7992887" cy="26196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marR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  <a:lvl2pPr marL="7429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–"/>
              <a:tabLst/>
              <a:defRPr sz="18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2pPr>
            <a:lvl3pPr marL="1143000" marR="0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16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3pPr>
            <a:lvl4pPr marL="1657350" marR="0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anose="02070309020205020404" pitchFamily="49" charset="0"/>
              <a:buChar char="o"/>
              <a:tabLst/>
              <a:defRPr sz="14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 baseline="0">
                <a:solidFill>
                  <a:schemeClr val="tx1"/>
                </a:solidFill>
                <a:latin typeface="Verdana" panose="020B060403050404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1800" b="1" dirty="0" smtClean="0"/>
              <a:t>Was ist neu?</a:t>
            </a:r>
          </a:p>
          <a:p>
            <a:pPr marL="534988" lvl="1" indent="-261938">
              <a:buFont typeface="Arial" panose="020B0604020202020204" pitchFamily="34" charset="0"/>
              <a:buChar char="•"/>
            </a:pPr>
            <a:r>
              <a:rPr lang="de-DE" sz="1600" dirty="0"/>
              <a:t>k</a:t>
            </a:r>
            <a:r>
              <a:rPr lang="de-DE" sz="1600" dirty="0" smtClean="0"/>
              <a:t>eine Änderungen zum aktuellen MARC-Austausch</a:t>
            </a:r>
          </a:p>
          <a:p>
            <a:pPr marL="571500" lvl="2" indent="331788">
              <a:buFontTx/>
              <a:buChar char="-"/>
            </a:pPr>
            <a:r>
              <a:rPr lang="de-DE" sz="1400" dirty="0"/>
              <a:t>1. geistiger Schöpfer in Feld 1XX</a:t>
            </a:r>
          </a:p>
          <a:p>
            <a:pPr marL="571500" lvl="2" indent="331788">
              <a:buFontTx/>
              <a:buChar char="-"/>
            </a:pPr>
            <a:r>
              <a:rPr lang="de-DE" sz="1400" dirty="0"/>
              <a:t>weitere geistige Schöpfer und sonstige PFK in Feld 7XX</a:t>
            </a:r>
          </a:p>
          <a:p>
            <a:pPr marL="571500" lvl="2" indent="331788">
              <a:buFontTx/>
              <a:buChar char="-"/>
            </a:pPr>
            <a:r>
              <a:rPr lang="de-DE" sz="1400" dirty="0" smtClean="0"/>
              <a:t>Beziehungskennzeichnungen (Codes</a:t>
            </a:r>
            <a:r>
              <a:rPr lang="de-DE" sz="1400" dirty="0"/>
              <a:t>) in $</a:t>
            </a:r>
            <a:r>
              <a:rPr lang="de-DE" sz="1400" dirty="0" smtClean="0"/>
              <a:t>4</a:t>
            </a:r>
            <a:br>
              <a:rPr lang="de-DE" sz="1400" dirty="0" smtClean="0"/>
            </a:br>
            <a:endParaRPr lang="de-DE" sz="1400" dirty="0"/>
          </a:p>
          <a:p>
            <a:pPr marL="534988" lvl="1" indent="-261938">
              <a:buFont typeface="Arial" panose="020B0604020202020204" pitchFamily="34" charset="0"/>
              <a:buChar char="•"/>
            </a:pPr>
            <a:r>
              <a:rPr lang="de-DE" sz="1600" dirty="0" smtClean="0"/>
              <a:t>eine </a:t>
            </a:r>
            <a:r>
              <a:rPr lang="de-DE" sz="1600" dirty="0"/>
              <a:t>Person, Familie, Körperschaft kann mehr als eine Beziehungskennzeichnung </a:t>
            </a:r>
            <a:r>
              <a:rPr lang="de-DE" sz="1600" dirty="0" smtClean="0"/>
              <a:t>haben</a:t>
            </a:r>
          </a:p>
          <a:p>
            <a:pPr marL="935038" lvl="2" indent="-261938"/>
            <a:r>
              <a:rPr lang="de-DE" sz="1400" dirty="0" smtClean="0"/>
              <a:t>Wiederholbarkeit </a:t>
            </a:r>
            <a:r>
              <a:rPr lang="de-DE" sz="1400" dirty="0"/>
              <a:t>von $4 und $</a:t>
            </a:r>
            <a:r>
              <a:rPr lang="de-DE" sz="1400" dirty="0" smtClean="0"/>
              <a:t>e/$j</a:t>
            </a:r>
          </a:p>
          <a:p>
            <a:pPr marL="558800" lvl="1">
              <a:buFont typeface="Arial" panose="020B0604020202020204" pitchFamily="34" charset="0"/>
              <a:buChar char="•"/>
            </a:pPr>
            <a:r>
              <a:rPr lang="de-DE" sz="1600" dirty="0"/>
              <a:t>$</a:t>
            </a:r>
            <a:r>
              <a:rPr lang="de-DE" sz="1600" dirty="0" smtClean="0"/>
              <a:t>e/$j </a:t>
            </a:r>
            <a:r>
              <a:rPr lang="de-DE" sz="1600" dirty="0"/>
              <a:t>in Feld 1XX</a:t>
            </a:r>
          </a:p>
        </p:txBody>
      </p:sp>
      <p:sp>
        <p:nvSpPr>
          <p:cNvPr id="16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 anchor="ctr" anchorCtr="0"/>
          <a:lstStyle/>
          <a:p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Sarah Hartmann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,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</a:rPr>
              <a:t>Josef Labner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| Workshop für </a:t>
            </a:r>
            <a:r>
              <a:rPr lang="de-DE" sz="1000" dirty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</a:t>
            </a:r>
            <a:r>
              <a:rPr lang="de-DE" sz="1000" dirty="0" smtClean="0">
                <a:solidFill>
                  <a:prstClr val="black">
                    <a:lumMod val="50000"/>
                    <a:lumOff val="50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ystemanbieter | 23.10.2014 |  Themenfeld Beziehungen</a:t>
            </a:r>
            <a:endParaRPr lang="de-DE" sz="1000" dirty="0">
              <a:solidFill>
                <a:prstClr val="black">
                  <a:lumMod val="50000"/>
                  <a:lumOff val="50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z="1000" smtClean="0">
                <a:solidFill>
                  <a:prstClr val="black">
                    <a:tint val="75000"/>
                  </a:prstClr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1000" dirty="0">
              <a:solidFill>
                <a:prstClr val="black">
                  <a:tint val="75000"/>
                </a:prstClr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8878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4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5_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1313</Words>
  <Application>Microsoft Office PowerPoint</Application>
  <PresentationFormat>Bildschirmpräsentation (4:3)</PresentationFormat>
  <Paragraphs>553</Paragraphs>
  <Slides>21</Slides>
  <Notes>21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21</vt:i4>
      </vt:variant>
    </vt:vector>
  </HeadingPairs>
  <TitlesOfParts>
    <vt:vector size="26" baseType="lpstr">
      <vt:lpstr>Larissa</vt:lpstr>
      <vt:lpstr>1_Larissa</vt:lpstr>
      <vt:lpstr>2_Larissa</vt:lpstr>
      <vt:lpstr>4_Larissa</vt:lpstr>
      <vt:lpstr>5_Larissa</vt:lpstr>
      <vt:lpstr>Workshop für  Systemanbieter  23. Oktober 2014</vt:lpstr>
      <vt:lpstr>  Beziehungen zwischen Entitäten  FRBR 2 zu FRBR 1 FRBR 1 zu FRBR 1   </vt:lpstr>
      <vt:lpstr>Inhalt</vt:lpstr>
      <vt:lpstr>Übersicht: Typen von Beziehungen</vt:lpstr>
      <vt:lpstr>Beziehungen zwischen  FRBR2- und FRBR1-Entitäten</vt:lpstr>
      <vt:lpstr>Beziehungen zwischen  FRBR1- und FRBR1-Entitäten</vt:lpstr>
      <vt:lpstr>Abbildung von Beziehungen</vt:lpstr>
      <vt:lpstr>PowerPoint-Präsentation</vt:lpstr>
      <vt:lpstr>MARC 21 Bibliographic</vt:lpstr>
      <vt:lpstr>MAB Titel</vt:lpstr>
      <vt:lpstr>Beispiele </vt:lpstr>
      <vt:lpstr>PowerPoint-Präsentation</vt:lpstr>
      <vt:lpstr>MARC 21 Bibliographic</vt:lpstr>
      <vt:lpstr>MARC 21 Bibliographic</vt:lpstr>
      <vt:lpstr>MARC 21 Bibliographic</vt:lpstr>
      <vt:lpstr>PowerPoint-Präsentation</vt:lpstr>
      <vt:lpstr>MAB Titel</vt:lpstr>
      <vt:lpstr>Beispiele </vt:lpstr>
      <vt:lpstr>Beispiele </vt:lpstr>
      <vt:lpstr>Fazit</vt:lpstr>
      <vt:lpstr>PowerPoint-Präsentation</vt:lpstr>
    </vt:vector>
  </TitlesOfParts>
  <Company>Deutsche Nationalbibliothek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S.Hartmann@dnb.de</dc:creator>
  <cp:lastModifiedBy>hartmann</cp:lastModifiedBy>
  <cp:revision>335</cp:revision>
  <cp:lastPrinted>2014-10-20T11:18:43Z</cp:lastPrinted>
  <dcterms:created xsi:type="dcterms:W3CDTF">2014-02-18T07:01:40Z</dcterms:created>
  <dcterms:modified xsi:type="dcterms:W3CDTF">2014-10-30T10:55:03Z</dcterms:modified>
</cp:coreProperties>
</file>