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2"/>
  </p:sldMasterIdLst>
  <p:notesMasterIdLst>
    <p:notesMasterId r:id="rId34"/>
  </p:notesMasterIdLst>
  <p:handoutMasterIdLst>
    <p:handoutMasterId r:id="rId35"/>
  </p:handoutMasterIdLst>
  <p:sldIdLst>
    <p:sldId id="256" r:id="rId3"/>
    <p:sldId id="298" r:id="rId4"/>
    <p:sldId id="282" r:id="rId5"/>
    <p:sldId id="289" r:id="rId6"/>
    <p:sldId id="300" r:id="rId7"/>
    <p:sldId id="364" r:id="rId8"/>
    <p:sldId id="366" r:id="rId9"/>
    <p:sldId id="369" r:id="rId10"/>
    <p:sldId id="367" r:id="rId11"/>
    <p:sldId id="383" r:id="rId12"/>
    <p:sldId id="368" r:id="rId13"/>
    <p:sldId id="384" r:id="rId14"/>
    <p:sldId id="375" r:id="rId15"/>
    <p:sldId id="376" r:id="rId16"/>
    <p:sldId id="377" r:id="rId17"/>
    <p:sldId id="378" r:id="rId18"/>
    <p:sldId id="379" r:id="rId19"/>
    <p:sldId id="372" r:id="rId20"/>
    <p:sldId id="385" r:id="rId21"/>
    <p:sldId id="339" r:id="rId22"/>
    <p:sldId id="340" r:id="rId23"/>
    <p:sldId id="302" r:id="rId24"/>
    <p:sldId id="304" r:id="rId25"/>
    <p:sldId id="334" r:id="rId26"/>
    <p:sldId id="335" r:id="rId27"/>
    <p:sldId id="338" r:id="rId28"/>
    <p:sldId id="380" r:id="rId29"/>
    <p:sldId id="382" r:id="rId30"/>
    <p:sldId id="389" r:id="rId31"/>
    <p:sldId id="342" r:id="rId32"/>
    <p:sldId id="259" r:id="rId33"/>
  </p:sldIdLst>
  <p:sldSz cx="9144000" cy="6858000" type="screen4x3"/>
  <p:notesSz cx="6858000" cy="9926638"/>
  <p:defaultTextStyle>
    <a:defPPr>
      <a:defRPr lang="de-CH"/>
    </a:defPPr>
    <a:lvl1pPr algn="l" rtl="0" eaLnBrk="0" fontAlgn="base" hangingPunct="0">
      <a:spcBef>
        <a:spcPct val="0"/>
      </a:spcBef>
      <a:spcAft>
        <a:spcPct val="0"/>
      </a:spcAft>
      <a:defRPr sz="2400" kern="1200">
        <a:solidFill>
          <a:schemeClr val="tx1"/>
        </a:solidFill>
        <a:latin typeface="Times"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itchFamily="18" charset="0"/>
        <a:ea typeface="+mn-ea"/>
        <a:cs typeface="+mn-cs"/>
      </a:defRPr>
    </a:lvl5pPr>
    <a:lvl6pPr marL="2286000" algn="l" defTabSz="914400" rtl="0" eaLnBrk="1" latinLnBrk="0" hangingPunct="1">
      <a:defRPr sz="2400" kern="1200">
        <a:solidFill>
          <a:schemeClr val="tx1"/>
        </a:solidFill>
        <a:latin typeface="Times" pitchFamily="18" charset="0"/>
        <a:ea typeface="+mn-ea"/>
        <a:cs typeface="+mn-cs"/>
      </a:defRPr>
    </a:lvl6pPr>
    <a:lvl7pPr marL="2743200" algn="l" defTabSz="914400" rtl="0" eaLnBrk="1" latinLnBrk="0" hangingPunct="1">
      <a:defRPr sz="2400" kern="1200">
        <a:solidFill>
          <a:schemeClr val="tx1"/>
        </a:solidFill>
        <a:latin typeface="Times" pitchFamily="18" charset="0"/>
        <a:ea typeface="+mn-ea"/>
        <a:cs typeface="+mn-cs"/>
      </a:defRPr>
    </a:lvl7pPr>
    <a:lvl8pPr marL="3200400" algn="l" defTabSz="914400" rtl="0" eaLnBrk="1" latinLnBrk="0" hangingPunct="1">
      <a:defRPr sz="2400" kern="1200">
        <a:solidFill>
          <a:schemeClr val="tx1"/>
        </a:solidFill>
        <a:latin typeface="Times" pitchFamily="18" charset="0"/>
        <a:ea typeface="+mn-ea"/>
        <a:cs typeface="+mn-cs"/>
      </a:defRPr>
    </a:lvl8pPr>
    <a:lvl9pPr marL="3657600" algn="l" defTabSz="914400" rtl="0" eaLnBrk="1" latinLnBrk="0" hangingPunct="1">
      <a:defRPr sz="2400" kern="1200">
        <a:solidFill>
          <a:schemeClr val="tx1"/>
        </a:solidFill>
        <a:latin typeface="Times" pitchFamily="18" charset="0"/>
        <a:ea typeface="+mn-ea"/>
        <a:cs typeface="+mn-cs"/>
      </a:defRPr>
    </a:lvl9pPr>
  </p:defaultTextStyle>
  <p:extLst>
    <p:ext uri="{EFAFB233-063F-42B5-8137-9DF3F51BA10A}">
      <p15:sldGuideLst xmlns:p15="http://schemas.microsoft.com/office/powerpoint/2012/main" xmlns="">
        <p15:guide id="1" orient="horz" pos="3702" userDrawn="1">
          <p15:clr>
            <a:srgbClr val="A4A3A4"/>
          </p15:clr>
        </p15:guide>
        <p15:guide id="2" pos="476" userDrawn="1">
          <p15:clr>
            <a:srgbClr val="A4A3A4"/>
          </p15:clr>
        </p15:guide>
      </p15:sldGuideLst>
    </p:ext>
    <p:ext uri="{2D200454-40CA-4A62-9FC3-DE9A4176ACB9}">
      <p15:notesGuideLst xmlns:p15="http://schemas.microsoft.com/office/powerpoint/2012/main" xmlns="">
        <p15:guide id="1" orient="horz" pos="3132" userDrawn="1">
          <p15:clr>
            <a:srgbClr val="A4A3A4"/>
          </p15:clr>
        </p15:guide>
        <p15:guide id="2" pos="2146" userDrawn="1">
          <p15:clr>
            <a:srgbClr val="A4A3A4"/>
          </p15:clr>
        </p15:guide>
        <p15:guide id="3" orient="horz" pos="3224">
          <p15:clr>
            <a:srgbClr val="A4A3A4"/>
          </p15:clr>
        </p15:guide>
        <p15:guide id="4" pos="2238">
          <p15:clr>
            <a:srgbClr val="A4A3A4"/>
          </p15:clr>
        </p15:guide>
        <p15:guide id="5" orient="horz" pos="3038">
          <p15:clr>
            <a:srgbClr val="A4A3A4"/>
          </p15:clr>
        </p15:guide>
        <p15:guide id="6" orient="horz" pos="3127">
          <p15:clr>
            <a:srgbClr val="A4A3A4"/>
          </p15:clr>
        </p15:guide>
        <p15:guide id="7" pos="2072">
          <p15:clr>
            <a:srgbClr val="A4A3A4"/>
          </p15:clr>
        </p15:guide>
        <p15:guide id="8" pos="216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DDDDD"/>
    <a:srgbClr val="C6D8D4"/>
    <a:srgbClr val="607390"/>
    <a:srgbClr val="CC3300"/>
    <a:srgbClr val="ED181E"/>
    <a:srgbClr val="F0F5FD"/>
    <a:srgbClr val="E8F0F8"/>
    <a:srgbClr val="E6E6E6"/>
    <a:srgbClr val="C0C0C0"/>
    <a:srgbClr val="B2B2B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05" autoAdjust="0"/>
    <p:restoredTop sz="47947" autoAdjust="0"/>
  </p:normalViewPr>
  <p:slideViewPr>
    <p:cSldViewPr>
      <p:cViewPr>
        <p:scale>
          <a:sx n="54" d="100"/>
          <a:sy n="54" d="100"/>
        </p:scale>
        <p:origin x="-3180" y="-72"/>
      </p:cViewPr>
      <p:guideLst>
        <p:guide orient="horz" pos="3702"/>
        <p:guide pos="476"/>
      </p:guideLst>
    </p:cSldViewPr>
  </p:slideViewPr>
  <p:outlineViewPr>
    <p:cViewPr>
      <p:scale>
        <a:sx n="33" d="100"/>
        <a:sy n="33" d="100"/>
      </p:scale>
      <p:origin x="0" y="144"/>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63" d="100"/>
          <a:sy n="63" d="100"/>
        </p:scale>
        <p:origin x="-2430" y="-120"/>
      </p:cViewPr>
      <p:guideLst>
        <p:guide orient="horz" pos="3132"/>
        <p:guide orient="horz" pos="3224"/>
        <p:guide orient="horz" pos="3038"/>
        <p:guide orient="horz" pos="3127"/>
        <p:guide pos="2146"/>
        <p:guide pos="2238"/>
        <p:guide pos="2072"/>
        <p:guide pos="216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heme" Target="theme/theme1.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82" name="Rectangle 2"/>
          <p:cNvSpPr>
            <a:spLocks noGrp="1" noChangeArrowheads="1"/>
          </p:cNvSpPr>
          <p:nvPr>
            <p:ph type="hdr" sz="quarter"/>
          </p:nvPr>
        </p:nvSpPr>
        <p:spPr bwMode="auto">
          <a:xfrm>
            <a:off x="1" y="1"/>
            <a:ext cx="2971801" cy="496332"/>
          </a:xfrm>
          <a:prstGeom prst="rect">
            <a:avLst/>
          </a:prstGeom>
          <a:noFill/>
          <a:ln w="9525">
            <a:noFill/>
            <a:miter lim="800000"/>
            <a:headEnd/>
            <a:tailEnd/>
          </a:ln>
          <a:effectLst/>
        </p:spPr>
        <p:txBody>
          <a:bodyPr vert="horz" wrap="square" lIns="91590" tIns="45796" rIns="91590" bIns="45796" numCol="1" anchor="t" anchorCtr="0" compatLnSpc="1">
            <a:prstTxWarp prst="textNoShape">
              <a:avLst/>
            </a:prstTxWarp>
          </a:bodyPr>
          <a:lstStyle>
            <a:lvl1pPr>
              <a:defRPr sz="1200"/>
            </a:lvl1pPr>
          </a:lstStyle>
          <a:p>
            <a:endParaRPr lang="en-GB"/>
          </a:p>
        </p:txBody>
      </p:sp>
      <p:sp>
        <p:nvSpPr>
          <p:cNvPr id="20483" name="Rectangle 3"/>
          <p:cNvSpPr>
            <a:spLocks noGrp="1" noChangeArrowheads="1"/>
          </p:cNvSpPr>
          <p:nvPr>
            <p:ph type="dt" sz="quarter" idx="1"/>
          </p:nvPr>
        </p:nvSpPr>
        <p:spPr bwMode="auto">
          <a:xfrm>
            <a:off x="3886201" y="1"/>
            <a:ext cx="2971801" cy="496332"/>
          </a:xfrm>
          <a:prstGeom prst="rect">
            <a:avLst/>
          </a:prstGeom>
          <a:noFill/>
          <a:ln w="9525">
            <a:noFill/>
            <a:miter lim="800000"/>
            <a:headEnd/>
            <a:tailEnd/>
          </a:ln>
          <a:effectLst/>
        </p:spPr>
        <p:txBody>
          <a:bodyPr vert="horz" wrap="square" lIns="91590" tIns="45796" rIns="91590" bIns="45796" numCol="1" anchor="t" anchorCtr="0" compatLnSpc="1">
            <a:prstTxWarp prst="textNoShape">
              <a:avLst/>
            </a:prstTxWarp>
          </a:bodyPr>
          <a:lstStyle>
            <a:lvl1pPr algn="r">
              <a:defRPr sz="1200"/>
            </a:lvl1pPr>
          </a:lstStyle>
          <a:p>
            <a:endParaRPr lang="en-GB"/>
          </a:p>
        </p:txBody>
      </p:sp>
      <p:sp>
        <p:nvSpPr>
          <p:cNvPr id="20484" name="Rectangle 4"/>
          <p:cNvSpPr>
            <a:spLocks noGrp="1" noChangeArrowheads="1"/>
          </p:cNvSpPr>
          <p:nvPr>
            <p:ph type="ftr" sz="quarter" idx="2"/>
          </p:nvPr>
        </p:nvSpPr>
        <p:spPr bwMode="auto">
          <a:xfrm>
            <a:off x="1" y="9430307"/>
            <a:ext cx="2971801" cy="496332"/>
          </a:xfrm>
          <a:prstGeom prst="rect">
            <a:avLst/>
          </a:prstGeom>
          <a:noFill/>
          <a:ln w="9525">
            <a:noFill/>
            <a:miter lim="800000"/>
            <a:headEnd/>
            <a:tailEnd/>
          </a:ln>
          <a:effectLst/>
        </p:spPr>
        <p:txBody>
          <a:bodyPr vert="horz" wrap="square" lIns="91590" tIns="45796" rIns="91590" bIns="45796" numCol="1" anchor="b" anchorCtr="0" compatLnSpc="1">
            <a:prstTxWarp prst="textNoShape">
              <a:avLst/>
            </a:prstTxWarp>
          </a:bodyPr>
          <a:lstStyle>
            <a:lvl1pPr>
              <a:defRPr sz="1200"/>
            </a:lvl1pPr>
          </a:lstStyle>
          <a:p>
            <a:endParaRPr lang="en-GB"/>
          </a:p>
        </p:txBody>
      </p:sp>
      <p:sp>
        <p:nvSpPr>
          <p:cNvPr id="20485" name="Rectangle 5"/>
          <p:cNvSpPr>
            <a:spLocks noGrp="1" noChangeArrowheads="1"/>
          </p:cNvSpPr>
          <p:nvPr>
            <p:ph type="sldNum" sz="quarter" idx="3"/>
          </p:nvPr>
        </p:nvSpPr>
        <p:spPr bwMode="auto">
          <a:xfrm>
            <a:off x="3886201" y="9430307"/>
            <a:ext cx="2971801" cy="496332"/>
          </a:xfrm>
          <a:prstGeom prst="rect">
            <a:avLst/>
          </a:prstGeom>
          <a:noFill/>
          <a:ln w="9525">
            <a:noFill/>
            <a:miter lim="800000"/>
            <a:headEnd/>
            <a:tailEnd/>
          </a:ln>
          <a:effectLst/>
        </p:spPr>
        <p:txBody>
          <a:bodyPr vert="horz" wrap="square" lIns="91590" tIns="45796" rIns="91590" bIns="45796" numCol="1" anchor="b" anchorCtr="0" compatLnSpc="1">
            <a:prstTxWarp prst="textNoShape">
              <a:avLst/>
            </a:prstTxWarp>
          </a:bodyPr>
          <a:lstStyle>
            <a:lvl1pPr algn="r">
              <a:defRPr sz="1200"/>
            </a:lvl1pPr>
          </a:lstStyle>
          <a:p>
            <a:fld id="{C0D3ABD2-4BC5-45FB-BFDD-42F7BB23294B}" type="slidenum">
              <a:rPr lang="en-GB"/>
              <a:pPr/>
              <a:t>‹Nr.›</a:t>
            </a:fld>
            <a:endParaRPr lang="en-GB"/>
          </a:p>
        </p:txBody>
      </p:sp>
    </p:spTree>
    <p:extLst>
      <p:ext uri="{BB962C8B-B14F-4D97-AF65-F5344CB8AC3E}">
        <p14:creationId xmlns:p14="http://schemas.microsoft.com/office/powerpoint/2010/main" val="94983024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1" y="1"/>
            <a:ext cx="2971801" cy="496332"/>
          </a:xfrm>
          <a:prstGeom prst="rect">
            <a:avLst/>
          </a:prstGeom>
          <a:noFill/>
          <a:ln w="9525">
            <a:noFill/>
            <a:miter lim="800000"/>
            <a:headEnd/>
            <a:tailEnd/>
          </a:ln>
          <a:effectLst/>
        </p:spPr>
        <p:txBody>
          <a:bodyPr vert="horz" wrap="square" lIns="91590" tIns="45796" rIns="91590" bIns="45796" numCol="1" anchor="t" anchorCtr="0" compatLnSpc="1">
            <a:prstTxWarp prst="textNoShape">
              <a:avLst/>
            </a:prstTxWarp>
          </a:bodyPr>
          <a:lstStyle>
            <a:lvl1pPr>
              <a:defRPr sz="1200"/>
            </a:lvl1pPr>
          </a:lstStyle>
          <a:p>
            <a:endParaRPr lang="de-CH"/>
          </a:p>
        </p:txBody>
      </p:sp>
      <p:sp>
        <p:nvSpPr>
          <p:cNvPr id="8195" name="Rectangle 3"/>
          <p:cNvSpPr>
            <a:spLocks noGrp="1" noChangeArrowheads="1"/>
          </p:cNvSpPr>
          <p:nvPr>
            <p:ph type="dt" idx="1"/>
          </p:nvPr>
        </p:nvSpPr>
        <p:spPr bwMode="auto">
          <a:xfrm>
            <a:off x="3886201" y="1"/>
            <a:ext cx="2971801" cy="496332"/>
          </a:xfrm>
          <a:prstGeom prst="rect">
            <a:avLst/>
          </a:prstGeom>
          <a:noFill/>
          <a:ln w="9525">
            <a:noFill/>
            <a:miter lim="800000"/>
            <a:headEnd/>
            <a:tailEnd/>
          </a:ln>
          <a:effectLst/>
        </p:spPr>
        <p:txBody>
          <a:bodyPr vert="horz" wrap="square" lIns="91590" tIns="45796" rIns="91590" bIns="45796" numCol="1" anchor="t" anchorCtr="0" compatLnSpc="1">
            <a:prstTxWarp prst="textNoShape">
              <a:avLst/>
            </a:prstTxWarp>
          </a:bodyPr>
          <a:lstStyle>
            <a:lvl1pPr algn="r">
              <a:defRPr sz="1200"/>
            </a:lvl1pPr>
          </a:lstStyle>
          <a:p>
            <a:endParaRPr lang="de-CH"/>
          </a:p>
        </p:txBody>
      </p:sp>
      <p:sp>
        <p:nvSpPr>
          <p:cNvPr id="8196" name="Rectangle 4"/>
          <p:cNvSpPr>
            <a:spLocks noGrp="1" noRot="1" noChangeAspect="1" noChangeArrowheads="1" noTextEdit="1"/>
          </p:cNvSpPr>
          <p:nvPr>
            <p:ph type="sldImg" idx="2"/>
          </p:nvPr>
        </p:nvSpPr>
        <p:spPr bwMode="auto">
          <a:xfrm>
            <a:off x="947738" y="744538"/>
            <a:ext cx="4962525" cy="3722687"/>
          </a:xfrm>
          <a:prstGeom prst="rect">
            <a:avLst/>
          </a:prstGeom>
          <a:noFill/>
          <a:ln w="9525">
            <a:solidFill>
              <a:srgbClr val="000000"/>
            </a:solidFill>
            <a:miter lim="800000"/>
            <a:headEnd/>
            <a:tailEnd/>
          </a:ln>
          <a:effectLst/>
        </p:spPr>
      </p:sp>
      <p:sp>
        <p:nvSpPr>
          <p:cNvPr id="8197" name="Rectangle 5"/>
          <p:cNvSpPr>
            <a:spLocks noGrp="1" noChangeArrowheads="1"/>
          </p:cNvSpPr>
          <p:nvPr>
            <p:ph type="body" sz="quarter" idx="3"/>
          </p:nvPr>
        </p:nvSpPr>
        <p:spPr bwMode="auto">
          <a:xfrm>
            <a:off x="914401" y="4715156"/>
            <a:ext cx="5029200" cy="4466987"/>
          </a:xfrm>
          <a:prstGeom prst="rect">
            <a:avLst/>
          </a:prstGeom>
          <a:noFill/>
          <a:ln w="9525">
            <a:noFill/>
            <a:miter lim="800000"/>
            <a:headEnd/>
            <a:tailEnd/>
          </a:ln>
          <a:effectLst/>
        </p:spPr>
        <p:txBody>
          <a:bodyPr vert="horz" wrap="square" lIns="91590" tIns="45796" rIns="91590" bIns="45796" numCol="1" anchor="t" anchorCtr="0" compatLnSpc="1">
            <a:prstTxWarp prst="textNoShape">
              <a:avLst/>
            </a:prstTxWarp>
          </a:bodyPr>
          <a:lstStyle/>
          <a:p>
            <a:pPr lvl="0"/>
            <a:r>
              <a:rPr lang="de-CH" smtClean="0"/>
              <a:t>Mastertextformat bearbeiten</a:t>
            </a:r>
          </a:p>
          <a:p>
            <a:pPr lvl="1"/>
            <a:r>
              <a:rPr lang="de-CH" smtClean="0"/>
              <a:t>Zweite Ebene</a:t>
            </a:r>
          </a:p>
          <a:p>
            <a:pPr lvl="2"/>
            <a:r>
              <a:rPr lang="de-CH" smtClean="0"/>
              <a:t>Dritte Ebene</a:t>
            </a:r>
          </a:p>
          <a:p>
            <a:pPr lvl="3"/>
            <a:r>
              <a:rPr lang="de-CH" smtClean="0"/>
              <a:t>Vierte Ebene</a:t>
            </a:r>
          </a:p>
          <a:p>
            <a:pPr lvl="4"/>
            <a:r>
              <a:rPr lang="de-CH" smtClean="0"/>
              <a:t>Fünfte Ebene</a:t>
            </a:r>
          </a:p>
        </p:txBody>
      </p:sp>
      <p:sp>
        <p:nvSpPr>
          <p:cNvPr id="8198" name="Rectangle 6"/>
          <p:cNvSpPr>
            <a:spLocks noGrp="1" noChangeArrowheads="1"/>
          </p:cNvSpPr>
          <p:nvPr>
            <p:ph type="ftr" sz="quarter" idx="4"/>
          </p:nvPr>
        </p:nvSpPr>
        <p:spPr bwMode="auto">
          <a:xfrm>
            <a:off x="1" y="9430307"/>
            <a:ext cx="2971801" cy="496332"/>
          </a:xfrm>
          <a:prstGeom prst="rect">
            <a:avLst/>
          </a:prstGeom>
          <a:noFill/>
          <a:ln w="9525">
            <a:noFill/>
            <a:miter lim="800000"/>
            <a:headEnd/>
            <a:tailEnd/>
          </a:ln>
          <a:effectLst/>
        </p:spPr>
        <p:txBody>
          <a:bodyPr vert="horz" wrap="square" lIns="91590" tIns="45796" rIns="91590" bIns="45796" numCol="1" anchor="b" anchorCtr="0" compatLnSpc="1">
            <a:prstTxWarp prst="textNoShape">
              <a:avLst/>
            </a:prstTxWarp>
          </a:bodyPr>
          <a:lstStyle>
            <a:lvl1pPr>
              <a:defRPr sz="1200"/>
            </a:lvl1pPr>
          </a:lstStyle>
          <a:p>
            <a:endParaRPr lang="de-CH"/>
          </a:p>
        </p:txBody>
      </p:sp>
      <p:sp>
        <p:nvSpPr>
          <p:cNvPr id="8199" name="Rectangle 7"/>
          <p:cNvSpPr>
            <a:spLocks noGrp="1" noChangeArrowheads="1"/>
          </p:cNvSpPr>
          <p:nvPr>
            <p:ph type="sldNum" sz="quarter" idx="5"/>
          </p:nvPr>
        </p:nvSpPr>
        <p:spPr bwMode="auto">
          <a:xfrm>
            <a:off x="3886201" y="9430307"/>
            <a:ext cx="2971801" cy="496332"/>
          </a:xfrm>
          <a:prstGeom prst="rect">
            <a:avLst/>
          </a:prstGeom>
          <a:noFill/>
          <a:ln w="9525">
            <a:noFill/>
            <a:miter lim="800000"/>
            <a:headEnd/>
            <a:tailEnd/>
          </a:ln>
          <a:effectLst/>
        </p:spPr>
        <p:txBody>
          <a:bodyPr vert="horz" wrap="square" lIns="91590" tIns="45796" rIns="91590" bIns="45796" numCol="1" anchor="b" anchorCtr="0" compatLnSpc="1">
            <a:prstTxWarp prst="textNoShape">
              <a:avLst/>
            </a:prstTxWarp>
          </a:bodyPr>
          <a:lstStyle>
            <a:lvl1pPr algn="r">
              <a:defRPr sz="1200"/>
            </a:lvl1pPr>
          </a:lstStyle>
          <a:p>
            <a:fld id="{8A91A243-7C58-4EC6-868A-FEDEE7FCDF00}" type="slidenum">
              <a:rPr lang="de-CH"/>
              <a:pPr/>
              <a:t>‹Nr.›</a:t>
            </a:fld>
            <a:endParaRPr lang="de-CH"/>
          </a:p>
        </p:txBody>
      </p:sp>
    </p:spTree>
    <p:extLst>
      <p:ext uri="{BB962C8B-B14F-4D97-AF65-F5344CB8AC3E}">
        <p14:creationId xmlns:p14="http://schemas.microsoft.com/office/powerpoint/2010/main" val="1270557533"/>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pitchFamily="18" charset="0"/>
        <a:ea typeface="+mn-ea"/>
        <a:cs typeface="+mn-cs"/>
      </a:defRPr>
    </a:lvl1pPr>
    <a:lvl2pPr marL="457200" algn="l" rtl="0" fontAlgn="base">
      <a:spcBef>
        <a:spcPct val="30000"/>
      </a:spcBef>
      <a:spcAft>
        <a:spcPct val="0"/>
      </a:spcAft>
      <a:defRPr sz="1200" kern="1200">
        <a:solidFill>
          <a:schemeClr val="tx1"/>
        </a:solidFill>
        <a:latin typeface="Times" pitchFamily="18" charset="0"/>
        <a:ea typeface="+mn-ea"/>
        <a:cs typeface="+mn-cs"/>
      </a:defRPr>
    </a:lvl2pPr>
    <a:lvl3pPr marL="914400" algn="l" rtl="0" fontAlgn="base">
      <a:spcBef>
        <a:spcPct val="30000"/>
      </a:spcBef>
      <a:spcAft>
        <a:spcPct val="0"/>
      </a:spcAft>
      <a:defRPr sz="1200" kern="1200">
        <a:solidFill>
          <a:schemeClr val="tx1"/>
        </a:solidFill>
        <a:latin typeface="Times" pitchFamily="18" charset="0"/>
        <a:ea typeface="+mn-ea"/>
        <a:cs typeface="+mn-cs"/>
      </a:defRPr>
    </a:lvl3pPr>
    <a:lvl4pPr marL="1371600" algn="l" rtl="0" fontAlgn="base">
      <a:spcBef>
        <a:spcPct val="30000"/>
      </a:spcBef>
      <a:spcAft>
        <a:spcPct val="0"/>
      </a:spcAft>
      <a:defRPr sz="1200" kern="1200">
        <a:solidFill>
          <a:schemeClr val="tx1"/>
        </a:solidFill>
        <a:latin typeface="Times" pitchFamily="18" charset="0"/>
        <a:ea typeface="+mn-ea"/>
        <a:cs typeface="+mn-cs"/>
      </a:defRPr>
    </a:lvl4pPr>
    <a:lvl5pPr marL="1828800" algn="l" rtl="0" fontAlgn="base">
      <a:spcBef>
        <a:spcPct val="30000"/>
      </a:spcBef>
      <a:spcAft>
        <a:spcPct val="0"/>
      </a:spcAft>
      <a:defRPr sz="1200" kern="1200">
        <a:solidFill>
          <a:schemeClr val="tx1"/>
        </a:solidFill>
        <a:latin typeface="Times"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fld id="{8A91A243-7C58-4EC6-868A-FEDEE7FCDF00}" type="slidenum">
              <a:rPr lang="de-CH" smtClean="0"/>
              <a:pPr/>
              <a:t>1</a:t>
            </a:fld>
            <a:endParaRPr lang="de-CH"/>
          </a:p>
        </p:txBody>
      </p:sp>
    </p:spTree>
    <p:extLst>
      <p:ext uri="{BB962C8B-B14F-4D97-AF65-F5344CB8AC3E}">
        <p14:creationId xmlns:p14="http://schemas.microsoft.com/office/powerpoint/2010/main" val="9869720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GB" b="1" dirty="0" smtClean="0"/>
              <a:t>Renate</a:t>
            </a:r>
          </a:p>
          <a:p>
            <a:r>
              <a:rPr lang="en-GB" dirty="0" smtClean="0"/>
              <a:t>The </a:t>
            </a:r>
            <a:r>
              <a:rPr lang="en-GB" dirty="0"/>
              <a:t>work process in the RDA project is informed at the technical level by input from various international bodies. Worthy of mention here is the work produced by the IFLA Cataloguing Section, the RDA Steering Committee (RSC) and the European RDA Interest Group (EURIG). Cooperation-based and consensus-oriented work is the key to success, although this involves reconciling a number of highly distinct approaches in the different cultures. </a:t>
            </a:r>
            <a:endParaRPr lang="de-DE" dirty="0"/>
          </a:p>
          <a:p>
            <a:r>
              <a:rPr lang="en-GB" dirty="0"/>
              <a:t> </a:t>
            </a:r>
            <a:endParaRPr lang="de-DE" dirty="0"/>
          </a:p>
          <a:p>
            <a:r>
              <a:rPr lang="en-GB" dirty="0"/>
              <a:t>The German National Library is a member of the RSC since 2012; there it has represented the interests of the library community in the German-speaking countries over the past years. Since 2016, due to the new strategic organisation of the RSC and the RDA Board, the German National Library provides the European Regional Representative to the RSC. </a:t>
            </a:r>
            <a:endParaRPr lang="de-DE" dirty="0"/>
          </a:p>
          <a:p>
            <a:r>
              <a:rPr lang="en-GB" dirty="0"/>
              <a:t> </a:t>
            </a:r>
            <a:endParaRPr lang="de-DE" dirty="0"/>
          </a:p>
          <a:p>
            <a:r>
              <a:rPr lang="en-US" dirty="0"/>
              <a:t>http://www.ifla.org/cataloguing</a:t>
            </a:r>
            <a:endParaRPr lang="de-DE" dirty="0"/>
          </a:p>
          <a:p>
            <a:r>
              <a:rPr lang="en-US" dirty="0"/>
              <a:t>http://www.rda-rsc.org</a:t>
            </a:r>
            <a:endParaRPr lang="de-DE" dirty="0"/>
          </a:p>
          <a:p>
            <a:r>
              <a:rPr lang="en-US" dirty="0"/>
              <a:t>http://www.slainte.org.uk/eurig/index.htm</a:t>
            </a:r>
            <a:endParaRPr lang="de-DE" dirty="0"/>
          </a:p>
          <a:p>
            <a:endParaRPr lang="de-DE" dirty="0"/>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10</a:t>
            </a:fld>
            <a:endParaRPr lang="de-DE"/>
          </a:p>
        </p:txBody>
      </p:sp>
    </p:spTree>
    <p:extLst>
      <p:ext uri="{BB962C8B-B14F-4D97-AF65-F5344CB8AC3E}">
        <p14:creationId xmlns:p14="http://schemas.microsoft.com/office/powerpoint/2010/main" val="12342303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Folienbildplatzhalter 1"/>
          <p:cNvSpPr>
            <a:spLocks noGrp="1" noRot="1" noChangeAspect="1"/>
          </p:cNvSpPr>
          <p:nvPr>
            <p:ph type="sldImg"/>
          </p:nvPr>
        </p:nvSpPr>
        <p:spPr>
          <a:ln/>
        </p:spPr>
      </p:sp>
      <p:sp>
        <p:nvSpPr>
          <p:cNvPr id="15362" name="Foliennummernplatzhalter 3"/>
          <p:cNvSpPr>
            <a:spLocks noGrp="1"/>
          </p:cNvSpPr>
          <p:nvPr>
            <p:ph type="sldNum" sz="quarter" idx="5"/>
          </p:nvPr>
        </p:nvSpPr>
        <p:spPr>
          <a:noFill/>
        </p:spPr>
        <p:txBody>
          <a:bodyPr/>
          <a:lstStyle/>
          <a:p>
            <a:fld id="{E85688F5-15B7-45B8-929F-32A78D209F7C}" type="slidenum">
              <a:rPr lang="de-DE" smtClean="0"/>
              <a:pPr/>
              <a:t>11</a:t>
            </a:fld>
            <a:endParaRPr lang="de-DE" smtClean="0"/>
          </a:p>
        </p:txBody>
      </p:sp>
      <p:sp>
        <p:nvSpPr>
          <p:cNvPr id="15363" name="Notizenplatzhalter 4"/>
          <p:cNvSpPr>
            <a:spLocks noGrp="1"/>
          </p:cNvSpPr>
          <p:nvPr>
            <p:ph type="body" sz="quarter" idx="11"/>
          </p:nvPr>
        </p:nvSpPr>
        <p:spPr>
          <a:noFill/>
          <a:ln/>
        </p:spPr>
        <p:txBody>
          <a:bodyPr/>
          <a:lstStyle/>
          <a:p>
            <a:r>
              <a:rPr lang="en-GB" b="1" dirty="0" smtClean="0"/>
              <a:t>Renate</a:t>
            </a:r>
          </a:p>
          <a:p>
            <a:r>
              <a:rPr lang="en-GB" dirty="0" smtClean="0"/>
              <a:t>Following </a:t>
            </a:r>
            <a:r>
              <a:rPr lang="en-GB" dirty="0"/>
              <a:t>the decision of the Committee for Library Standards, </a:t>
            </a:r>
            <a:r>
              <a:rPr lang="en-US" dirty="0"/>
              <a:t>the cooperative RDA project started in summer 2012. In the next three years many working groups and sub working groups started up their work. The main objective of this work was a cooperative approach of all partners to ensure and maintain the traditional and broad exchange of metadata after the implementation of RDA.  </a:t>
            </a:r>
            <a:endParaRPr lang="de-DE" dirty="0"/>
          </a:p>
          <a:p>
            <a:r>
              <a:rPr lang="en-US" dirty="0"/>
              <a:t> </a:t>
            </a:r>
            <a:endParaRPr lang="de-DE" dirty="0"/>
          </a:p>
          <a:p>
            <a:r>
              <a:rPr lang="en-US" dirty="0"/>
              <a:t>As a first step RDA has been implemented for the Integrated Authority file (GND) in mid 2015. Training sessions were provided in the months before in all partner institutions. </a:t>
            </a:r>
            <a:endParaRPr lang="de-DE" dirty="0"/>
          </a:p>
          <a:p>
            <a:r>
              <a:rPr lang="en-US" dirty="0"/>
              <a:t> </a:t>
            </a:r>
            <a:endParaRPr lang="de-DE" dirty="0"/>
          </a:p>
          <a:p>
            <a:r>
              <a:rPr lang="en-US" dirty="0"/>
              <a:t>For descriptive cataloguing, the RDA working group worked out the policy statement for the implementation in the D-A-CH community. The policy statement is accessible in the RDA Toolkit since summer 2014. Furthermore, a standard set of elements including RDA core elements and additional elements has been worked out and was defined as a mandatory element set. In a last step the three national libraries completed the standard set of elements with additional agreements for national libraries. All working documents are accessible in a free wiki space RDA-Info-Wiki.</a:t>
            </a:r>
            <a:endParaRPr lang="de-DE" dirty="0"/>
          </a:p>
          <a:p>
            <a:r>
              <a:rPr lang="en-US" dirty="0"/>
              <a:t> </a:t>
            </a:r>
            <a:endParaRPr lang="de-DE" dirty="0"/>
          </a:p>
          <a:p>
            <a:r>
              <a:rPr lang="en-US" dirty="0"/>
              <a:t>From September 2015 until the end of the year a big part of the library community in Austria, Germany and German-speaking Switzerland went to school. The starting basis for these lessons were the training materials worked out in a cooperate process from all project partners. The training materials are available at a public wiki space. Before starting the training, all institutions instructed RDA trainers. For instance, in the German National Library 35 colleagues started in summer 2015 to work with the training materials, prepared teaching sessions and got additional didactical and methodical support.  </a:t>
            </a:r>
            <a:endParaRPr lang="de-DE" dirty="0"/>
          </a:p>
          <a:p>
            <a:r>
              <a:rPr lang="en-US" dirty="0"/>
              <a:t> </a:t>
            </a:r>
            <a:endParaRPr lang="de-DE" dirty="0"/>
          </a:p>
          <a:p>
            <a:r>
              <a:rPr lang="en-US" dirty="0"/>
              <a:t>In a transition period from October 2015 until January 2016, all 16 partners of the RDA project switched to RDA. Institutions from outside the project now begin to start with the implementation process and are supported by the German National Library especially in the range of RDA training.</a:t>
            </a:r>
            <a:endParaRPr lang="de-DE" dirty="0"/>
          </a:p>
          <a:p>
            <a:r>
              <a:rPr lang="en-US" dirty="0"/>
              <a:t> </a:t>
            </a:r>
            <a:endParaRPr lang="de-DE" dirty="0"/>
          </a:p>
          <a:p>
            <a:r>
              <a:rPr lang="en-US" dirty="0"/>
              <a:t>An essential element of the work with RDA is the RDA Toolkit. Therefore a </a:t>
            </a:r>
            <a:r>
              <a:rPr lang="en-US" dirty="0" err="1"/>
              <a:t>consortial</a:t>
            </a:r>
            <a:r>
              <a:rPr lang="en-US" dirty="0"/>
              <a:t> </a:t>
            </a:r>
            <a:r>
              <a:rPr lang="en-US" dirty="0" err="1"/>
              <a:t>licence</a:t>
            </a:r>
            <a:r>
              <a:rPr lang="en-US" dirty="0"/>
              <a:t> for all libraries and other cultural institutions in Germany, Austria and Switzerland is provided. It applies for all institutions in the three countries but also for institutions from beyond D-A-CH with head offices in D-A-CH (e.g. Goethe-</a:t>
            </a:r>
            <a:r>
              <a:rPr lang="en-US" dirty="0" err="1"/>
              <a:t>Institut</a:t>
            </a:r>
            <a:r>
              <a:rPr lang="en-US" dirty="0"/>
              <a:t>) but does not apply for commercial institutions. The German National Library is the consortium leader and manager. </a:t>
            </a:r>
            <a:endParaRPr lang="de-DE" dirty="0"/>
          </a:p>
          <a:p>
            <a:r>
              <a:rPr lang="en-US" dirty="0"/>
              <a:t> </a:t>
            </a:r>
            <a:endParaRPr lang="de-DE" dirty="0"/>
          </a:p>
          <a:p>
            <a:r>
              <a:rPr lang="en-US" dirty="0"/>
              <a:t>https://wiki.dnb.de/display/RDAINFO/RDA</a:t>
            </a:r>
            <a:endParaRPr lang="de-DE" dirty="0"/>
          </a:p>
          <a:p>
            <a:r>
              <a:rPr lang="en-US" dirty="0"/>
              <a:t>https://wiki.dnb.de/display/RDAINFO/Schulungen</a:t>
            </a:r>
            <a:endParaRPr lang="de-DE" dirty="0"/>
          </a:p>
          <a:p>
            <a:endParaRPr lang="de-DE" dirty="0" smtClean="0"/>
          </a:p>
        </p:txBody>
      </p:sp>
    </p:spTree>
    <p:extLst>
      <p:ext uri="{BB962C8B-B14F-4D97-AF65-F5344CB8AC3E}">
        <p14:creationId xmlns:p14="http://schemas.microsoft.com/office/powerpoint/2010/main" val="80656236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b="1" dirty="0" smtClean="0"/>
              <a:t>Renate</a:t>
            </a:r>
          </a:p>
          <a:p>
            <a:r>
              <a:rPr lang="en-US" dirty="0" smtClean="0"/>
              <a:t>Already </a:t>
            </a:r>
            <a:r>
              <a:rPr lang="en-US" dirty="0"/>
              <a:t>in the first implementation phase from 2012 to 2015 the German-speaking community had a focus on special and rare materials and tried to start cooperation with archives and museums. A joint working group between libraries and literary archives started in 2014. This first step has been very difficult and a bit frustrating. </a:t>
            </a:r>
          </a:p>
          <a:p>
            <a:endParaRPr lang="en-US" dirty="0"/>
          </a:p>
          <a:p>
            <a:r>
              <a:rPr lang="en-US" dirty="0"/>
              <a:t>It seems to be nearly impossible to cover so much different types of resources under one standard. But what types of resource we are talking about when we talk about archival resources and materials from museums?</a:t>
            </a:r>
            <a:endParaRPr lang="de-DE" dirty="0"/>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12</a:t>
            </a:fld>
            <a:endParaRPr lang="de-DE"/>
          </a:p>
        </p:txBody>
      </p:sp>
    </p:spTree>
    <p:extLst>
      <p:ext uri="{BB962C8B-B14F-4D97-AF65-F5344CB8AC3E}">
        <p14:creationId xmlns:p14="http://schemas.microsoft.com/office/powerpoint/2010/main" val="12342303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Folienbildplatzhalter 1"/>
          <p:cNvSpPr>
            <a:spLocks noGrp="1" noRot="1" noChangeAspect="1"/>
          </p:cNvSpPr>
          <p:nvPr>
            <p:ph type="sldImg"/>
          </p:nvPr>
        </p:nvSpPr>
        <p:spPr>
          <a:ln/>
        </p:spPr>
      </p:sp>
      <p:sp>
        <p:nvSpPr>
          <p:cNvPr id="15362" name="Foliennummernplatzhalter 3"/>
          <p:cNvSpPr>
            <a:spLocks noGrp="1"/>
          </p:cNvSpPr>
          <p:nvPr>
            <p:ph type="sldNum" sz="quarter" idx="5"/>
          </p:nvPr>
        </p:nvSpPr>
        <p:spPr>
          <a:noFill/>
        </p:spPr>
        <p:txBody>
          <a:bodyPr/>
          <a:lstStyle/>
          <a:p>
            <a:fld id="{E85688F5-15B7-45B8-929F-32A78D209F7C}" type="slidenum">
              <a:rPr lang="de-DE" smtClean="0"/>
              <a:pPr/>
              <a:t>13</a:t>
            </a:fld>
            <a:endParaRPr lang="de-DE" smtClean="0"/>
          </a:p>
        </p:txBody>
      </p:sp>
      <p:sp>
        <p:nvSpPr>
          <p:cNvPr id="15363" name="Notizenplatzhalter 4"/>
          <p:cNvSpPr>
            <a:spLocks noGrp="1"/>
          </p:cNvSpPr>
          <p:nvPr>
            <p:ph type="body" sz="quarter" idx="11"/>
          </p:nvPr>
        </p:nvSpPr>
        <p:spPr>
          <a:noFill/>
          <a:ln/>
        </p:spPr>
        <p:txBody>
          <a:bodyPr/>
          <a:lstStyle/>
          <a:p>
            <a:r>
              <a:rPr lang="en-US" b="1" dirty="0" smtClean="0"/>
              <a:t>Renate</a:t>
            </a:r>
            <a:endParaRPr lang="de-DE" dirty="0" smtClean="0"/>
          </a:p>
          <a:p>
            <a:r>
              <a:rPr lang="de-DE" dirty="0" err="1" smtClean="0"/>
              <a:t>Archival</a:t>
            </a:r>
            <a:r>
              <a:rPr lang="de-DE" baseline="0" dirty="0" smtClean="0"/>
              <a:t> </a:t>
            </a:r>
            <a:r>
              <a:rPr lang="de-DE" baseline="0" dirty="0" err="1" smtClean="0"/>
              <a:t>materials</a:t>
            </a:r>
            <a:r>
              <a:rPr lang="de-DE" baseline="0" dirty="0" smtClean="0"/>
              <a:t>: </a:t>
            </a:r>
            <a:r>
              <a:rPr lang="de-DE" baseline="0" dirty="0" err="1" smtClean="0"/>
              <a:t>letters</a:t>
            </a:r>
            <a:r>
              <a:rPr lang="de-DE" baseline="0" dirty="0" smtClean="0"/>
              <a:t>, </a:t>
            </a:r>
            <a:r>
              <a:rPr lang="de-DE" baseline="0" dirty="0" err="1" smtClean="0"/>
              <a:t>files</a:t>
            </a:r>
            <a:r>
              <a:rPr lang="de-DE" baseline="0" dirty="0" smtClean="0"/>
              <a:t>, </a:t>
            </a:r>
            <a:r>
              <a:rPr lang="de-DE" baseline="0" dirty="0" err="1" smtClean="0"/>
              <a:t>dossiers</a:t>
            </a:r>
            <a:endParaRPr lang="de-DE" baseline="0" dirty="0" smtClean="0"/>
          </a:p>
          <a:p>
            <a:endParaRPr lang="de-DE" baseline="0" dirty="0" smtClean="0"/>
          </a:p>
          <a:p>
            <a:endParaRPr lang="de-DE" baseline="0" dirty="0" smtClean="0"/>
          </a:p>
          <a:p>
            <a:r>
              <a:rPr lang="en-US" dirty="0" smtClean="0"/>
              <a:t>Autograph letter of king Henry VIII of England to Anne Boleyn</a:t>
            </a:r>
            <a:endParaRPr lang="de-DE" dirty="0" smtClean="0"/>
          </a:p>
        </p:txBody>
      </p:sp>
    </p:spTree>
    <p:extLst>
      <p:ext uri="{BB962C8B-B14F-4D97-AF65-F5344CB8AC3E}">
        <p14:creationId xmlns:p14="http://schemas.microsoft.com/office/powerpoint/2010/main" val="80656236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Folienbildplatzhalter 1"/>
          <p:cNvSpPr>
            <a:spLocks noGrp="1" noRot="1" noChangeAspect="1"/>
          </p:cNvSpPr>
          <p:nvPr>
            <p:ph type="sldImg"/>
          </p:nvPr>
        </p:nvSpPr>
        <p:spPr>
          <a:ln/>
        </p:spPr>
      </p:sp>
      <p:sp>
        <p:nvSpPr>
          <p:cNvPr id="15362" name="Foliennummernplatzhalter 3"/>
          <p:cNvSpPr>
            <a:spLocks noGrp="1"/>
          </p:cNvSpPr>
          <p:nvPr>
            <p:ph type="sldNum" sz="quarter" idx="5"/>
          </p:nvPr>
        </p:nvSpPr>
        <p:spPr>
          <a:noFill/>
        </p:spPr>
        <p:txBody>
          <a:bodyPr/>
          <a:lstStyle/>
          <a:p>
            <a:fld id="{E85688F5-15B7-45B8-929F-32A78D209F7C}" type="slidenum">
              <a:rPr lang="de-DE" smtClean="0"/>
              <a:pPr/>
              <a:t>14</a:t>
            </a:fld>
            <a:endParaRPr lang="de-DE" smtClean="0"/>
          </a:p>
        </p:txBody>
      </p:sp>
      <p:sp>
        <p:nvSpPr>
          <p:cNvPr id="15363" name="Notizenplatzhalter 4"/>
          <p:cNvSpPr>
            <a:spLocks noGrp="1"/>
          </p:cNvSpPr>
          <p:nvPr>
            <p:ph type="body" sz="quarter" idx="11"/>
          </p:nvPr>
        </p:nvSpPr>
        <p:spPr>
          <a:noFill/>
          <a:ln/>
        </p:spPr>
        <p:txBody>
          <a:bodyPr/>
          <a:lstStyle/>
          <a:p>
            <a:r>
              <a:rPr lang="en-US" b="1" dirty="0" smtClean="0"/>
              <a:t>Renate</a:t>
            </a:r>
            <a:endParaRPr lang="de-DE" dirty="0" smtClean="0"/>
          </a:p>
          <a:p>
            <a:r>
              <a:rPr lang="de-DE" dirty="0" smtClean="0"/>
              <a:t>Objects and </a:t>
            </a:r>
            <a:r>
              <a:rPr lang="de-DE" dirty="0" err="1" smtClean="0"/>
              <a:t>Paintings</a:t>
            </a:r>
            <a:endParaRPr lang="de-DE" dirty="0" smtClean="0"/>
          </a:p>
          <a:p>
            <a:endParaRPr lang="de-DE" dirty="0" smtClean="0"/>
          </a:p>
          <a:p>
            <a:r>
              <a:rPr lang="de-DE" dirty="0" smtClean="0"/>
              <a:t>Vatikanische Museen</a:t>
            </a:r>
          </a:p>
          <a:p>
            <a:r>
              <a:rPr lang="de-DE" dirty="0" smtClean="0"/>
              <a:t>Ferdinand</a:t>
            </a:r>
            <a:r>
              <a:rPr lang="de-DE" baseline="0" dirty="0" smtClean="0"/>
              <a:t> Hodler</a:t>
            </a:r>
            <a:endParaRPr lang="de-DE" dirty="0" smtClean="0"/>
          </a:p>
        </p:txBody>
      </p:sp>
    </p:spTree>
    <p:extLst>
      <p:ext uri="{BB962C8B-B14F-4D97-AF65-F5344CB8AC3E}">
        <p14:creationId xmlns:p14="http://schemas.microsoft.com/office/powerpoint/2010/main" val="80656236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Folienbildplatzhalter 1"/>
          <p:cNvSpPr>
            <a:spLocks noGrp="1" noRot="1" noChangeAspect="1"/>
          </p:cNvSpPr>
          <p:nvPr>
            <p:ph type="sldImg"/>
          </p:nvPr>
        </p:nvSpPr>
        <p:spPr>
          <a:ln/>
        </p:spPr>
      </p:sp>
      <p:sp>
        <p:nvSpPr>
          <p:cNvPr id="15362" name="Foliennummernplatzhalter 3"/>
          <p:cNvSpPr>
            <a:spLocks noGrp="1"/>
          </p:cNvSpPr>
          <p:nvPr>
            <p:ph type="sldNum" sz="quarter" idx="5"/>
          </p:nvPr>
        </p:nvSpPr>
        <p:spPr>
          <a:noFill/>
        </p:spPr>
        <p:txBody>
          <a:bodyPr/>
          <a:lstStyle/>
          <a:p>
            <a:fld id="{E85688F5-15B7-45B8-929F-32A78D209F7C}" type="slidenum">
              <a:rPr lang="de-DE" smtClean="0"/>
              <a:pPr/>
              <a:t>15</a:t>
            </a:fld>
            <a:endParaRPr lang="de-DE" smtClean="0"/>
          </a:p>
        </p:txBody>
      </p:sp>
      <p:sp>
        <p:nvSpPr>
          <p:cNvPr id="15363" name="Notizenplatzhalter 4"/>
          <p:cNvSpPr>
            <a:spLocks noGrp="1"/>
          </p:cNvSpPr>
          <p:nvPr>
            <p:ph type="body" sz="quarter" idx="11"/>
          </p:nvPr>
        </p:nvSpPr>
        <p:spPr>
          <a:noFill/>
          <a:ln/>
        </p:spPr>
        <p:txBody>
          <a:bodyPr/>
          <a:lstStyle/>
          <a:p>
            <a:r>
              <a:rPr lang="en-US" b="1" dirty="0" smtClean="0"/>
              <a:t>Renate</a:t>
            </a:r>
            <a:endParaRPr lang="de-DE" dirty="0" smtClean="0"/>
          </a:p>
          <a:p>
            <a:r>
              <a:rPr lang="de-DE" dirty="0" err="1" smtClean="0"/>
              <a:t>Buildings</a:t>
            </a:r>
            <a:endParaRPr lang="de-DE" dirty="0" smtClean="0"/>
          </a:p>
          <a:p>
            <a:endParaRPr lang="de-DE" dirty="0" smtClean="0"/>
          </a:p>
          <a:p>
            <a:r>
              <a:rPr lang="de-DE" dirty="0" smtClean="0"/>
              <a:t>Kapellbrücke</a:t>
            </a:r>
            <a:r>
              <a:rPr lang="de-DE" baseline="0" dirty="0" smtClean="0"/>
              <a:t> Luzern</a:t>
            </a:r>
          </a:p>
          <a:p>
            <a:r>
              <a:rPr lang="de-DE" baseline="0" dirty="0" smtClean="0"/>
              <a:t>Siegessäule Berlin</a:t>
            </a:r>
            <a:endParaRPr lang="de-DE" dirty="0" smtClean="0"/>
          </a:p>
        </p:txBody>
      </p:sp>
    </p:spTree>
    <p:extLst>
      <p:ext uri="{BB962C8B-B14F-4D97-AF65-F5344CB8AC3E}">
        <p14:creationId xmlns:p14="http://schemas.microsoft.com/office/powerpoint/2010/main" val="80656236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Folienbildplatzhalter 1"/>
          <p:cNvSpPr>
            <a:spLocks noGrp="1" noRot="1" noChangeAspect="1"/>
          </p:cNvSpPr>
          <p:nvPr>
            <p:ph type="sldImg"/>
          </p:nvPr>
        </p:nvSpPr>
        <p:spPr>
          <a:ln/>
        </p:spPr>
      </p:sp>
      <p:sp>
        <p:nvSpPr>
          <p:cNvPr id="15362" name="Foliennummernplatzhalter 3"/>
          <p:cNvSpPr>
            <a:spLocks noGrp="1"/>
          </p:cNvSpPr>
          <p:nvPr>
            <p:ph type="sldNum" sz="quarter" idx="5"/>
          </p:nvPr>
        </p:nvSpPr>
        <p:spPr>
          <a:noFill/>
        </p:spPr>
        <p:txBody>
          <a:bodyPr/>
          <a:lstStyle/>
          <a:p>
            <a:fld id="{E85688F5-15B7-45B8-929F-32A78D209F7C}" type="slidenum">
              <a:rPr lang="de-DE" smtClean="0"/>
              <a:pPr/>
              <a:t>16</a:t>
            </a:fld>
            <a:endParaRPr lang="de-DE" smtClean="0"/>
          </a:p>
        </p:txBody>
      </p:sp>
      <p:sp>
        <p:nvSpPr>
          <p:cNvPr id="15363" name="Notizenplatzhalter 4"/>
          <p:cNvSpPr>
            <a:spLocks noGrp="1"/>
          </p:cNvSpPr>
          <p:nvPr>
            <p:ph type="body" sz="quarter" idx="11"/>
          </p:nvPr>
        </p:nvSpPr>
        <p:spPr>
          <a:noFill/>
          <a:ln/>
        </p:spPr>
        <p:txBody>
          <a:bodyPr/>
          <a:lstStyle/>
          <a:p>
            <a:r>
              <a:rPr lang="en-US" b="1" dirty="0" smtClean="0"/>
              <a:t>Renate</a:t>
            </a:r>
            <a:endParaRPr lang="de-DE" dirty="0" smtClean="0"/>
          </a:p>
          <a:p>
            <a:r>
              <a:rPr lang="de-DE" dirty="0" smtClean="0"/>
              <a:t>Natural</a:t>
            </a:r>
            <a:r>
              <a:rPr lang="de-DE" baseline="0" dirty="0" smtClean="0"/>
              <a:t> </a:t>
            </a:r>
            <a:r>
              <a:rPr lang="de-DE" baseline="0" dirty="0" err="1" smtClean="0"/>
              <a:t>monuments</a:t>
            </a:r>
            <a:endParaRPr lang="de-DE" baseline="0" dirty="0" smtClean="0"/>
          </a:p>
          <a:p>
            <a:endParaRPr lang="de-DE" baseline="0" dirty="0" smtClean="0"/>
          </a:p>
          <a:p>
            <a:r>
              <a:rPr lang="de-DE" baseline="0" dirty="0" smtClean="0"/>
              <a:t>Grand Canyon</a:t>
            </a:r>
          </a:p>
          <a:p>
            <a:r>
              <a:rPr lang="de-DE" baseline="0" dirty="0" err="1" smtClean="0"/>
              <a:t>Everglades</a:t>
            </a:r>
            <a:endParaRPr lang="de-DE" dirty="0" smtClean="0"/>
          </a:p>
        </p:txBody>
      </p:sp>
    </p:spTree>
    <p:extLst>
      <p:ext uri="{BB962C8B-B14F-4D97-AF65-F5344CB8AC3E}">
        <p14:creationId xmlns:p14="http://schemas.microsoft.com/office/powerpoint/2010/main" val="80656236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Folienbildplatzhalter 1"/>
          <p:cNvSpPr>
            <a:spLocks noGrp="1" noRot="1" noChangeAspect="1"/>
          </p:cNvSpPr>
          <p:nvPr>
            <p:ph type="sldImg"/>
          </p:nvPr>
        </p:nvSpPr>
        <p:spPr>
          <a:ln/>
        </p:spPr>
      </p:sp>
      <p:sp>
        <p:nvSpPr>
          <p:cNvPr id="15362" name="Foliennummernplatzhalter 3"/>
          <p:cNvSpPr>
            <a:spLocks noGrp="1"/>
          </p:cNvSpPr>
          <p:nvPr>
            <p:ph type="sldNum" sz="quarter" idx="5"/>
          </p:nvPr>
        </p:nvSpPr>
        <p:spPr>
          <a:noFill/>
        </p:spPr>
        <p:txBody>
          <a:bodyPr/>
          <a:lstStyle/>
          <a:p>
            <a:fld id="{E85688F5-15B7-45B8-929F-32A78D209F7C}" type="slidenum">
              <a:rPr lang="de-DE" smtClean="0"/>
              <a:pPr/>
              <a:t>17</a:t>
            </a:fld>
            <a:endParaRPr lang="de-DE" smtClean="0"/>
          </a:p>
        </p:txBody>
      </p:sp>
      <p:sp>
        <p:nvSpPr>
          <p:cNvPr id="15363" name="Notizenplatzhalter 4"/>
          <p:cNvSpPr>
            <a:spLocks noGrp="1"/>
          </p:cNvSpPr>
          <p:nvPr>
            <p:ph type="body" sz="quarter" idx="11"/>
          </p:nvPr>
        </p:nvSpPr>
        <p:spPr>
          <a:noFill/>
          <a:ln/>
        </p:spPr>
        <p:txBody>
          <a:bodyPr/>
          <a:lstStyle/>
          <a:p>
            <a:r>
              <a:rPr lang="de-DE" b="1" dirty="0" smtClean="0"/>
              <a:t>Christian</a:t>
            </a:r>
          </a:p>
          <a:p>
            <a:r>
              <a:rPr lang="de-DE" dirty="0" err="1" smtClean="0"/>
              <a:t>Does</a:t>
            </a:r>
            <a:r>
              <a:rPr lang="de-DE" baseline="0" dirty="0" smtClean="0"/>
              <a:t> </a:t>
            </a:r>
            <a:r>
              <a:rPr lang="de-DE" baseline="0" dirty="0" err="1" smtClean="0"/>
              <a:t>it</a:t>
            </a:r>
            <a:r>
              <a:rPr lang="de-DE" baseline="0" dirty="0" smtClean="0"/>
              <a:t> </a:t>
            </a:r>
            <a:r>
              <a:rPr lang="de-DE" baseline="0" dirty="0" err="1" smtClean="0"/>
              <a:t>make</a:t>
            </a:r>
            <a:r>
              <a:rPr lang="de-DE" baseline="0" dirty="0" smtClean="0"/>
              <a:t> sense </a:t>
            </a:r>
            <a:r>
              <a:rPr lang="de-DE" baseline="0" dirty="0" err="1" smtClean="0"/>
              <a:t>to</a:t>
            </a:r>
            <a:r>
              <a:rPr lang="de-DE" baseline="0" dirty="0" smtClean="0"/>
              <a:t> </a:t>
            </a:r>
            <a:r>
              <a:rPr lang="de-DE" baseline="0" dirty="0" err="1" smtClean="0"/>
              <a:t>provide</a:t>
            </a:r>
            <a:r>
              <a:rPr lang="de-DE" baseline="0" dirty="0" smtClean="0"/>
              <a:t> all </a:t>
            </a:r>
            <a:r>
              <a:rPr lang="de-DE" baseline="0" dirty="0" err="1" smtClean="0"/>
              <a:t>the</a:t>
            </a:r>
            <a:r>
              <a:rPr lang="de-DE" baseline="0" dirty="0" smtClean="0"/>
              <a:t> </a:t>
            </a:r>
            <a:r>
              <a:rPr lang="de-DE" baseline="0" dirty="0" err="1" smtClean="0"/>
              <a:t>rules</a:t>
            </a:r>
            <a:r>
              <a:rPr lang="de-DE" baseline="0" dirty="0" smtClean="0"/>
              <a:t> </a:t>
            </a:r>
            <a:r>
              <a:rPr lang="de-DE" baseline="0" dirty="0" err="1" smtClean="0"/>
              <a:t>for</a:t>
            </a:r>
            <a:r>
              <a:rPr lang="de-DE" baseline="0" dirty="0" smtClean="0"/>
              <a:t> such </a:t>
            </a:r>
            <a:r>
              <a:rPr lang="de-DE" baseline="0" dirty="0" err="1" smtClean="0"/>
              <a:t>materials</a:t>
            </a:r>
            <a:r>
              <a:rPr lang="de-DE" baseline="0" dirty="0" smtClean="0"/>
              <a:t> in </a:t>
            </a:r>
            <a:r>
              <a:rPr lang="de-DE" baseline="0" dirty="0" err="1" smtClean="0"/>
              <a:t>the</a:t>
            </a:r>
            <a:r>
              <a:rPr lang="de-DE" baseline="0" dirty="0" smtClean="0"/>
              <a:t> RDA Toolkit </a:t>
            </a:r>
            <a:r>
              <a:rPr lang="de-DE" baseline="0" dirty="0" err="1" smtClean="0"/>
              <a:t>itself</a:t>
            </a:r>
            <a:r>
              <a:rPr lang="de-DE" baseline="0" dirty="0" smtClean="0"/>
              <a:t>?</a:t>
            </a:r>
          </a:p>
          <a:p>
            <a:endParaRPr lang="de-DE" baseline="0" dirty="0" smtClean="0"/>
          </a:p>
          <a:p>
            <a:pPr defTabSz="885231">
              <a:defRPr/>
            </a:pPr>
            <a:r>
              <a:rPr lang="de-DE" baseline="0" dirty="0" err="1" smtClean="0"/>
              <a:t>For</a:t>
            </a:r>
            <a:r>
              <a:rPr lang="de-DE" baseline="0" dirty="0" smtClean="0"/>
              <a:t> </a:t>
            </a:r>
            <a:r>
              <a:rPr lang="de-DE" baseline="0" dirty="0" err="1" smtClean="0"/>
              <a:t>the</a:t>
            </a:r>
            <a:r>
              <a:rPr lang="de-DE" baseline="0" dirty="0" smtClean="0"/>
              <a:t> German-</a:t>
            </a:r>
            <a:r>
              <a:rPr lang="de-DE" baseline="0" dirty="0" err="1" smtClean="0"/>
              <a:t>speaking</a:t>
            </a:r>
            <a:r>
              <a:rPr lang="de-DE" baseline="0" dirty="0" smtClean="0"/>
              <a:t> countries </a:t>
            </a:r>
            <a:r>
              <a:rPr lang="de-DE" baseline="0" dirty="0" err="1" smtClean="0"/>
              <a:t>we</a:t>
            </a:r>
            <a:r>
              <a:rPr lang="de-DE" baseline="0" dirty="0" smtClean="0"/>
              <a:t> </a:t>
            </a:r>
            <a:r>
              <a:rPr lang="de-DE" baseline="0" dirty="0" err="1" smtClean="0"/>
              <a:t>are</a:t>
            </a:r>
            <a:r>
              <a:rPr lang="de-DE" baseline="0" dirty="0" smtClean="0"/>
              <a:t> </a:t>
            </a:r>
            <a:r>
              <a:rPr lang="de-DE" baseline="0" dirty="0" err="1" smtClean="0"/>
              <a:t>trying</a:t>
            </a:r>
            <a:r>
              <a:rPr lang="de-DE" baseline="0" dirty="0" smtClean="0"/>
              <a:t> </a:t>
            </a:r>
            <a:r>
              <a:rPr lang="de-DE" baseline="0" dirty="0" err="1" smtClean="0"/>
              <a:t>another</a:t>
            </a:r>
            <a:r>
              <a:rPr lang="de-DE" baseline="0" dirty="0" smtClean="0"/>
              <a:t> </a:t>
            </a:r>
            <a:r>
              <a:rPr lang="de-DE" baseline="0" dirty="0" err="1" smtClean="0"/>
              <a:t>approach</a:t>
            </a:r>
            <a:r>
              <a:rPr lang="de-DE" baseline="0" dirty="0" smtClean="0"/>
              <a:t>. </a:t>
            </a:r>
            <a:r>
              <a:rPr lang="de-DE" baseline="0" dirty="0" err="1" smtClean="0"/>
              <a:t>We</a:t>
            </a:r>
            <a:r>
              <a:rPr lang="de-DE" baseline="0" dirty="0" smtClean="0"/>
              <a:t> </a:t>
            </a:r>
            <a:r>
              <a:rPr lang="de-DE" baseline="0" dirty="0" err="1" smtClean="0"/>
              <a:t>think</a:t>
            </a:r>
            <a:r>
              <a:rPr lang="de-DE" baseline="0" dirty="0" smtClean="0"/>
              <a:t>, </a:t>
            </a:r>
            <a:r>
              <a:rPr lang="de-DE" baseline="0" dirty="0" err="1" smtClean="0"/>
              <a:t>that</a:t>
            </a:r>
            <a:r>
              <a:rPr lang="de-DE" baseline="0" dirty="0" smtClean="0"/>
              <a:t> </a:t>
            </a:r>
            <a:r>
              <a:rPr lang="en-US" dirty="0"/>
              <a:t>the alignment of existing and well-established standards from the wider community as archives and museums to RDA would be a better way. The goal of the alignments is not to bring all the existing rules into the RDA Toolkit. This approach means to continue to use other standards than RDA too and to make them compatible and interoperable with RDA. The full integration of all special rules would inflate the RDA Toolkit. So the better way would be cross-references between RDA and the guidelines and standards of other communities to cover the needs of non-library communities. </a:t>
            </a:r>
          </a:p>
          <a:p>
            <a:pPr defTabSz="885231">
              <a:defRPr/>
            </a:pPr>
            <a:endParaRPr lang="en-US" dirty="0"/>
          </a:p>
          <a:p>
            <a:pPr defTabSz="885231">
              <a:defRPr/>
            </a:pPr>
            <a:r>
              <a:rPr lang="en-US" dirty="0"/>
              <a:t>Here an example for such an alignment.</a:t>
            </a:r>
            <a:endParaRPr lang="de-DE" dirty="0"/>
          </a:p>
          <a:p>
            <a:endParaRPr lang="de-DE" dirty="0" smtClean="0"/>
          </a:p>
        </p:txBody>
      </p:sp>
    </p:spTree>
    <p:extLst>
      <p:ext uri="{BB962C8B-B14F-4D97-AF65-F5344CB8AC3E}">
        <p14:creationId xmlns:p14="http://schemas.microsoft.com/office/powerpoint/2010/main" val="80656236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Folienbildplatzhalter 1"/>
          <p:cNvSpPr>
            <a:spLocks noGrp="1" noRot="1" noChangeAspect="1"/>
          </p:cNvSpPr>
          <p:nvPr>
            <p:ph type="sldImg"/>
          </p:nvPr>
        </p:nvSpPr>
        <p:spPr>
          <a:ln/>
        </p:spPr>
      </p:sp>
      <p:sp>
        <p:nvSpPr>
          <p:cNvPr id="15362" name="Foliennummernplatzhalter 3"/>
          <p:cNvSpPr>
            <a:spLocks noGrp="1"/>
          </p:cNvSpPr>
          <p:nvPr>
            <p:ph type="sldNum" sz="quarter" idx="5"/>
          </p:nvPr>
        </p:nvSpPr>
        <p:spPr>
          <a:noFill/>
        </p:spPr>
        <p:txBody>
          <a:bodyPr/>
          <a:lstStyle/>
          <a:p>
            <a:fld id="{E85688F5-15B7-45B8-929F-32A78D209F7C}" type="slidenum">
              <a:rPr lang="de-DE" smtClean="0"/>
              <a:pPr/>
              <a:t>18</a:t>
            </a:fld>
            <a:endParaRPr lang="de-DE" smtClean="0"/>
          </a:p>
        </p:txBody>
      </p:sp>
      <p:sp>
        <p:nvSpPr>
          <p:cNvPr id="15363" name="Notizenplatzhalter 4"/>
          <p:cNvSpPr>
            <a:spLocks noGrp="1"/>
          </p:cNvSpPr>
          <p:nvPr>
            <p:ph type="body" sz="quarter" idx="11"/>
          </p:nvPr>
        </p:nvSpPr>
        <p:spPr>
          <a:noFill/>
          <a:ln/>
        </p:spPr>
        <p:txBody>
          <a:bodyPr/>
          <a:lstStyle/>
          <a:p>
            <a:r>
              <a:rPr lang="de-DE" b="1" dirty="0" smtClean="0"/>
              <a:t>Christian</a:t>
            </a:r>
            <a:endParaRPr lang="en-US" dirty="0" smtClean="0"/>
          </a:p>
          <a:p>
            <a:r>
              <a:rPr lang="en-US" dirty="0" smtClean="0"/>
              <a:t>In </a:t>
            </a:r>
            <a:r>
              <a:rPr lang="en-US" dirty="0"/>
              <a:t>the German-speaking community literary archives work with the Rules for Literary Estates and Autographs Rules (RNA). The RNA are optimized for the need of literary archives in the German language context to describe the estates and the personal papers of authors. The standard is easy to use even for untrained staff and there is a strong need to keep the current RNA standard in the same way. Therefore a complete merge of the RNA into RDA is not expedient.</a:t>
            </a:r>
            <a:endParaRPr lang="de-DE" dirty="0"/>
          </a:p>
          <a:p>
            <a:r>
              <a:rPr lang="en-US" dirty="0"/>
              <a:t> </a:t>
            </a:r>
            <a:endParaRPr lang="de-DE" dirty="0"/>
          </a:p>
          <a:p>
            <a:r>
              <a:rPr lang="en-US" dirty="0"/>
              <a:t>The guidelines of the literary archives should be interoperable with RDA and any contradiction to RDA should be avoided. The access points are constructed according to RDA guidelines and according to the rules of the Integrated Authority File (GND). As a first step, the working group makes a complete review of the standard RNA and eliminates all rules which are already provided in RDA. Those rules which are not covered by RDA will remain in the RNA and a link will be made to them from the RDA Toolkit.</a:t>
            </a:r>
            <a:endParaRPr lang="de-DE" dirty="0"/>
          </a:p>
          <a:p>
            <a:r>
              <a:rPr lang="en-US" dirty="0"/>
              <a:t> </a:t>
            </a:r>
            <a:endParaRPr lang="de-DE" dirty="0"/>
          </a:p>
          <a:p>
            <a:r>
              <a:rPr lang="en-US" dirty="0"/>
              <a:t>In general the main objective of all working groups for special materials is not a full integration of special rules. Quite the contrary: a full integration would inflate the RDA Toolkit and the better way would be cross-references between the RDA Toolkit and the guidelines and rules of other communities to cover the needs of cataloguers.</a:t>
            </a:r>
            <a:endParaRPr lang="de-DE" dirty="0"/>
          </a:p>
          <a:p>
            <a:r>
              <a:rPr lang="en-US" dirty="0"/>
              <a:t> </a:t>
            </a:r>
            <a:endParaRPr lang="de-DE" dirty="0"/>
          </a:p>
        </p:txBody>
      </p:sp>
    </p:spTree>
    <p:extLst>
      <p:ext uri="{BB962C8B-B14F-4D97-AF65-F5344CB8AC3E}">
        <p14:creationId xmlns:p14="http://schemas.microsoft.com/office/powerpoint/2010/main" val="80656236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Folienbildplatzhalter 1"/>
          <p:cNvSpPr>
            <a:spLocks noGrp="1" noRot="1" noChangeAspect="1" noTextEdit="1"/>
          </p:cNvSpPr>
          <p:nvPr>
            <p:ph type="sldImg"/>
          </p:nvPr>
        </p:nvSpPr>
        <p:spPr>
          <a:ln/>
        </p:spPr>
      </p:sp>
      <p:sp>
        <p:nvSpPr>
          <p:cNvPr id="17411"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de-DE" b="1" dirty="0" smtClean="0"/>
              <a:t>Christian</a:t>
            </a:r>
          </a:p>
          <a:p>
            <a:r>
              <a:rPr lang="en-US" dirty="0" smtClean="0"/>
              <a:t>A second aspect beyond the content issues of this working group RNA/RDA is the organizational structure of such working groups for special resources. All working groups in the implementation project are expert groups from libraries. The members of the Committee of Library Standards has the the role of principals. With the working groups for special materials, further principals were taken on board. For the working group of the literary archives, as a pilot project in this context, the Koop </a:t>
            </a:r>
            <a:r>
              <a:rPr lang="en-US" dirty="0" err="1" smtClean="0"/>
              <a:t>Litera</a:t>
            </a:r>
            <a:r>
              <a:rPr lang="en-US" dirty="0" smtClean="0"/>
              <a:t> an association of literary archives in German-speaking countries is the partner of the Committee for Library Standards. This extended organizational structure allows a broader range of expertise and is a guarantee for the pursued acceptance of the standardization in this environment. </a:t>
            </a:r>
            <a:endParaRPr lang="de-DE" dirty="0" smtClean="0"/>
          </a:p>
          <a:p>
            <a:r>
              <a:rPr lang="en-US" dirty="0" smtClean="0"/>
              <a:t>http://</a:t>
            </a:r>
            <a:r>
              <a:rPr lang="en-US" dirty="0" err="1" smtClean="0"/>
              <a:t>kalliope-verbund.info</a:t>
            </a:r>
            <a:r>
              <a:rPr lang="en-US" dirty="0" smtClean="0"/>
              <a:t>/_Resources/Persistent/</a:t>
            </a:r>
            <a:r>
              <a:rPr lang="en-US" dirty="0" err="1" smtClean="0"/>
              <a:t>442a360d0a1961bcd8843150f2bca0a15996581e</a:t>
            </a:r>
            <a:r>
              <a:rPr lang="en-US" dirty="0" smtClean="0"/>
              <a:t>/RNA-</a:t>
            </a:r>
            <a:r>
              <a:rPr lang="en-US" dirty="0" err="1" smtClean="0"/>
              <a:t>R2015</a:t>
            </a:r>
            <a:r>
              <a:rPr lang="en-US" dirty="0" smtClean="0"/>
              <a:t>-</a:t>
            </a:r>
            <a:r>
              <a:rPr lang="en-US" dirty="0" err="1" smtClean="0"/>
              <a:t>20151013.pdf</a:t>
            </a:r>
            <a:endParaRPr lang="de-DE" dirty="0" smtClean="0"/>
          </a:p>
          <a:p>
            <a:r>
              <a:rPr lang="en-US" dirty="0" smtClean="0"/>
              <a:t>https://</a:t>
            </a:r>
            <a:r>
              <a:rPr lang="en-US" dirty="0" err="1" smtClean="0"/>
              <a:t>www.onb.ac.at</a:t>
            </a:r>
            <a:r>
              <a:rPr lang="en-US" dirty="0" smtClean="0"/>
              <a:t>/</a:t>
            </a:r>
            <a:r>
              <a:rPr lang="en-US" dirty="0" err="1" smtClean="0"/>
              <a:t>koop-litera</a:t>
            </a:r>
            <a:r>
              <a:rPr lang="en-US" dirty="0" smtClean="0"/>
              <a:t>/</a:t>
            </a:r>
            <a:endParaRPr lang="de-DE" dirty="0" smtClean="0"/>
          </a:p>
          <a:p>
            <a:endParaRPr lang="de-DE" altLang="de-DE" b="0" dirty="0" smtClean="0"/>
          </a:p>
          <a:p>
            <a:r>
              <a:rPr lang="de-DE" altLang="de-DE" b="0" dirty="0" smtClean="0"/>
              <a:t>...</a:t>
            </a:r>
            <a:r>
              <a:rPr lang="de-DE" altLang="de-DE" b="0" baseline="0" dirty="0" smtClean="0"/>
              <a:t> </a:t>
            </a:r>
            <a:r>
              <a:rPr lang="de-DE" altLang="de-DE" b="0" baseline="0" dirty="0" err="1" smtClean="0"/>
              <a:t>what</a:t>
            </a:r>
            <a:r>
              <a:rPr lang="de-DE" altLang="de-DE" b="0" baseline="0" dirty="0" smtClean="0"/>
              <a:t> </a:t>
            </a:r>
            <a:r>
              <a:rPr lang="de-DE" altLang="de-DE" b="0" baseline="0" dirty="0" err="1" smtClean="0"/>
              <a:t>are</a:t>
            </a:r>
            <a:r>
              <a:rPr lang="de-DE" altLang="de-DE" b="0" baseline="0" dirty="0" smtClean="0"/>
              <a:t> </a:t>
            </a:r>
            <a:r>
              <a:rPr lang="de-DE" altLang="de-DE" b="0" baseline="0" dirty="0" err="1" smtClean="0"/>
              <a:t>the</a:t>
            </a:r>
            <a:r>
              <a:rPr lang="de-DE" altLang="de-DE" b="0" baseline="0" dirty="0" smtClean="0"/>
              <a:t> </a:t>
            </a:r>
            <a:r>
              <a:rPr lang="de-DE" altLang="de-DE" b="0" baseline="0" dirty="0" err="1" smtClean="0"/>
              <a:t>current</a:t>
            </a:r>
            <a:r>
              <a:rPr lang="de-DE" altLang="de-DE" b="0" baseline="0" dirty="0" smtClean="0"/>
              <a:t> </a:t>
            </a:r>
            <a:r>
              <a:rPr lang="de-DE" altLang="de-DE" b="0" baseline="0" dirty="0" err="1" smtClean="0"/>
              <a:t>plans</a:t>
            </a:r>
            <a:r>
              <a:rPr lang="de-DE" altLang="de-DE" b="0" baseline="0" dirty="0" smtClean="0"/>
              <a:t> of </a:t>
            </a:r>
            <a:r>
              <a:rPr lang="de-DE" altLang="de-DE" b="0" baseline="0" dirty="0" err="1" smtClean="0"/>
              <a:t>the</a:t>
            </a:r>
            <a:r>
              <a:rPr lang="de-DE" altLang="de-DE" b="0" baseline="0" dirty="0" smtClean="0"/>
              <a:t> German-</a:t>
            </a:r>
            <a:r>
              <a:rPr lang="de-DE" altLang="de-DE" b="0" baseline="0" dirty="0" err="1" smtClean="0"/>
              <a:t>speaking</a:t>
            </a:r>
            <a:r>
              <a:rPr lang="de-DE" altLang="de-DE" b="0" baseline="0" dirty="0" smtClean="0"/>
              <a:t> </a:t>
            </a:r>
            <a:r>
              <a:rPr lang="de-DE" altLang="de-DE" b="0" baseline="0" dirty="0" err="1" smtClean="0"/>
              <a:t>community</a:t>
            </a:r>
            <a:r>
              <a:rPr lang="de-DE" altLang="de-DE" b="0" baseline="0" dirty="0" smtClean="0"/>
              <a:t> in </a:t>
            </a:r>
            <a:r>
              <a:rPr lang="de-DE" altLang="de-DE" b="0" baseline="0" dirty="0" err="1" smtClean="0"/>
              <a:t>this</a:t>
            </a:r>
            <a:r>
              <a:rPr lang="de-DE" altLang="de-DE" b="0" baseline="0" dirty="0" smtClean="0"/>
              <a:t> </a:t>
            </a:r>
            <a:r>
              <a:rPr lang="de-DE" altLang="de-DE" b="0" baseline="0" dirty="0" err="1" smtClean="0"/>
              <a:t>context</a:t>
            </a:r>
            <a:r>
              <a:rPr lang="de-DE" altLang="de-DE" b="0" baseline="0" dirty="0" smtClean="0"/>
              <a:t>.</a:t>
            </a:r>
          </a:p>
          <a:p>
            <a:endParaRPr lang="de-DE" altLang="de-DE" b="0" baseline="0" dirty="0" smtClean="0"/>
          </a:p>
          <a:p>
            <a:pPr defTabSz="917630">
              <a:defRPr/>
            </a:pPr>
            <a:r>
              <a:rPr lang="en-US" dirty="0"/>
              <a:t>The Committee for Library Standards has meanwhile defined this organizational structure and the work out of alignments from standards with RDA in its regulations and the working groups for special materials as a permanent component. At the moment we have the working group ….</a:t>
            </a:r>
          </a:p>
          <a:p>
            <a:pPr defTabSz="917630">
              <a:defRPr/>
            </a:pPr>
            <a:endParaRPr lang="en-US" dirty="0"/>
          </a:p>
          <a:p>
            <a:pPr defTabSz="917630">
              <a:defRPr/>
            </a:pPr>
            <a:r>
              <a:rPr lang="en-US" dirty="0"/>
              <a:t>We hope we can provide the results of this alignments as application profiles in the RDA Toolkit in the next years. </a:t>
            </a:r>
            <a:endParaRPr lang="de-DE" dirty="0"/>
          </a:p>
          <a:p>
            <a:pPr defTabSz="917630"/>
            <a:endParaRPr lang="de-DE" dirty="0"/>
          </a:p>
          <a:p>
            <a:endParaRPr lang="de-DE" altLang="de-DE" b="0" dirty="0" smtClean="0"/>
          </a:p>
        </p:txBody>
      </p:sp>
      <p:sp>
        <p:nvSpPr>
          <p:cNvPr id="17412"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Verdana" pitchFamily="34" charset="0"/>
                <a:cs typeface="Arial" charset="0"/>
              </a:defRPr>
            </a:lvl1pPr>
            <a:lvl2pPr marL="744233" indent="-286244" eaLnBrk="0" hangingPunct="0">
              <a:defRPr>
                <a:solidFill>
                  <a:schemeClr val="tx1"/>
                </a:solidFill>
                <a:latin typeface="Verdana" pitchFamily="34" charset="0"/>
                <a:cs typeface="Arial" charset="0"/>
              </a:defRPr>
            </a:lvl2pPr>
            <a:lvl3pPr marL="1144974" indent="-228995" eaLnBrk="0" hangingPunct="0">
              <a:defRPr>
                <a:solidFill>
                  <a:schemeClr val="tx1"/>
                </a:solidFill>
                <a:latin typeface="Verdana" pitchFamily="34" charset="0"/>
                <a:cs typeface="Arial" charset="0"/>
              </a:defRPr>
            </a:lvl3pPr>
            <a:lvl4pPr marL="1602963" indent="-228995" eaLnBrk="0" hangingPunct="0">
              <a:defRPr>
                <a:solidFill>
                  <a:schemeClr val="tx1"/>
                </a:solidFill>
                <a:latin typeface="Verdana" pitchFamily="34" charset="0"/>
                <a:cs typeface="Arial" charset="0"/>
              </a:defRPr>
            </a:lvl4pPr>
            <a:lvl5pPr marL="2060951" indent="-228995" eaLnBrk="0" hangingPunct="0">
              <a:defRPr>
                <a:solidFill>
                  <a:schemeClr val="tx1"/>
                </a:solidFill>
                <a:latin typeface="Verdana" pitchFamily="34" charset="0"/>
                <a:cs typeface="Arial" charset="0"/>
              </a:defRPr>
            </a:lvl5pPr>
            <a:lvl6pPr marL="2518941" indent="-228995" eaLnBrk="0" fontAlgn="base" hangingPunct="0">
              <a:spcBef>
                <a:spcPct val="0"/>
              </a:spcBef>
              <a:spcAft>
                <a:spcPct val="0"/>
              </a:spcAft>
              <a:defRPr>
                <a:solidFill>
                  <a:schemeClr val="tx1"/>
                </a:solidFill>
                <a:latin typeface="Verdana" pitchFamily="34" charset="0"/>
                <a:cs typeface="Arial" charset="0"/>
              </a:defRPr>
            </a:lvl6pPr>
            <a:lvl7pPr marL="2976930" indent="-228995" eaLnBrk="0" fontAlgn="base" hangingPunct="0">
              <a:spcBef>
                <a:spcPct val="0"/>
              </a:spcBef>
              <a:spcAft>
                <a:spcPct val="0"/>
              </a:spcAft>
              <a:defRPr>
                <a:solidFill>
                  <a:schemeClr val="tx1"/>
                </a:solidFill>
                <a:latin typeface="Verdana" pitchFamily="34" charset="0"/>
                <a:cs typeface="Arial" charset="0"/>
              </a:defRPr>
            </a:lvl7pPr>
            <a:lvl8pPr marL="3434919" indent="-228995" eaLnBrk="0" fontAlgn="base" hangingPunct="0">
              <a:spcBef>
                <a:spcPct val="0"/>
              </a:spcBef>
              <a:spcAft>
                <a:spcPct val="0"/>
              </a:spcAft>
              <a:defRPr>
                <a:solidFill>
                  <a:schemeClr val="tx1"/>
                </a:solidFill>
                <a:latin typeface="Verdana" pitchFamily="34" charset="0"/>
                <a:cs typeface="Arial" charset="0"/>
              </a:defRPr>
            </a:lvl8pPr>
            <a:lvl9pPr marL="3892908" indent="-228995" eaLnBrk="0" fontAlgn="base" hangingPunct="0">
              <a:spcBef>
                <a:spcPct val="0"/>
              </a:spcBef>
              <a:spcAft>
                <a:spcPct val="0"/>
              </a:spcAft>
              <a:defRPr>
                <a:solidFill>
                  <a:schemeClr val="tx1"/>
                </a:solidFill>
                <a:latin typeface="Verdana" pitchFamily="34" charset="0"/>
                <a:cs typeface="Arial" charset="0"/>
              </a:defRPr>
            </a:lvl9pPr>
          </a:lstStyle>
          <a:p>
            <a:pPr eaLnBrk="1" hangingPunct="1"/>
            <a:fld id="{25ACFF40-6A3D-4829-89A4-E95F7299F93B}" type="slidenum">
              <a:rPr lang="de-DE" altLang="de-DE">
                <a:solidFill>
                  <a:prstClr val="black"/>
                </a:solidFill>
                <a:latin typeface="Arial" charset="0"/>
              </a:rPr>
              <a:pPr eaLnBrk="1" hangingPunct="1"/>
              <a:t>19</a:t>
            </a:fld>
            <a:endParaRPr lang="de-DE" altLang="de-DE">
              <a:solidFill>
                <a:prstClr val="black"/>
              </a:solidFill>
              <a:latin typeface="Arial" charset="0"/>
            </a:endParaRPr>
          </a:p>
        </p:txBody>
      </p:sp>
    </p:spTree>
    <p:extLst>
      <p:ext uri="{BB962C8B-B14F-4D97-AF65-F5344CB8AC3E}">
        <p14:creationId xmlns:p14="http://schemas.microsoft.com/office/powerpoint/2010/main" val="2432416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Folienbildplatzhalter 1"/>
          <p:cNvSpPr>
            <a:spLocks noGrp="1" noRot="1" noChangeAspect="1" noTextEdit="1"/>
          </p:cNvSpPr>
          <p:nvPr>
            <p:ph type="sldImg"/>
          </p:nvPr>
        </p:nvSpPr>
        <p:spPr>
          <a:ln/>
        </p:spPr>
      </p:sp>
      <p:sp>
        <p:nvSpPr>
          <p:cNvPr id="17411"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de-CH" sz="1400" b="1" dirty="0" smtClean="0">
                <a:latin typeface="Verdana" panose="020B0604030504040204" pitchFamily="34" charset="0"/>
                <a:ea typeface="Verdana" panose="020B0604030504040204" pitchFamily="34" charset="0"/>
                <a:cs typeface="Verdana" panose="020B0604030504040204" pitchFamily="34" charset="0"/>
              </a:rPr>
              <a:t>Christian</a:t>
            </a:r>
          </a:p>
          <a:p>
            <a:r>
              <a:rPr lang="de-CH" dirty="0" smtClean="0"/>
              <a:t>Christian </a:t>
            </a:r>
            <a:r>
              <a:rPr lang="de-CH" dirty="0"/>
              <a:t>Aliverti, Head of </a:t>
            </a:r>
            <a:r>
              <a:rPr lang="de-CH" dirty="0" err="1"/>
              <a:t>the</a:t>
            </a:r>
            <a:r>
              <a:rPr lang="de-CH" dirty="0"/>
              <a:t> </a:t>
            </a:r>
            <a:r>
              <a:rPr lang="de-CH" dirty="0" err="1"/>
              <a:t>Section</a:t>
            </a:r>
            <a:r>
              <a:rPr lang="de-CH" dirty="0"/>
              <a:t> of </a:t>
            </a:r>
            <a:r>
              <a:rPr lang="de-CH" dirty="0" err="1"/>
              <a:t>Bibliographic</a:t>
            </a:r>
            <a:r>
              <a:rPr lang="de-CH" dirty="0"/>
              <a:t> Access at </a:t>
            </a:r>
            <a:r>
              <a:rPr lang="de-CH" dirty="0" err="1"/>
              <a:t>the</a:t>
            </a:r>
            <a:r>
              <a:rPr lang="de-CH" dirty="0"/>
              <a:t> Swiss National Library, </a:t>
            </a:r>
            <a:r>
              <a:rPr lang="de-CH" dirty="0" err="1" smtClean="0"/>
              <a:t>Librarian</a:t>
            </a:r>
            <a:r>
              <a:rPr lang="de-CH" dirty="0"/>
              <a:t>. Member </a:t>
            </a:r>
            <a:r>
              <a:rPr lang="de-CH" dirty="0" err="1"/>
              <a:t>of</a:t>
            </a:r>
            <a:r>
              <a:rPr lang="de-CH" dirty="0"/>
              <a:t> </a:t>
            </a:r>
            <a:r>
              <a:rPr lang="de-CH" dirty="0" err="1"/>
              <a:t>the</a:t>
            </a:r>
            <a:r>
              <a:rPr lang="de-CH" dirty="0"/>
              <a:t> Management Board </a:t>
            </a:r>
            <a:r>
              <a:rPr lang="de-CH" dirty="0" err="1"/>
              <a:t>of</a:t>
            </a:r>
            <a:r>
              <a:rPr lang="de-CH" dirty="0"/>
              <a:t> </a:t>
            </a:r>
            <a:r>
              <a:rPr lang="de-CH" dirty="0" err="1"/>
              <a:t>the</a:t>
            </a:r>
            <a:r>
              <a:rPr lang="de-CH" dirty="0"/>
              <a:t> Swiss National Library, Head </a:t>
            </a:r>
            <a:r>
              <a:rPr lang="de-CH" dirty="0" err="1"/>
              <a:t>of</a:t>
            </a:r>
            <a:r>
              <a:rPr lang="de-CH" dirty="0"/>
              <a:t> </a:t>
            </a:r>
            <a:r>
              <a:rPr lang="de-CH" dirty="0" err="1"/>
              <a:t>the</a:t>
            </a:r>
            <a:r>
              <a:rPr lang="de-CH" dirty="0"/>
              <a:t> </a:t>
            </a:r>
            <a:r>
              <a:rPr lang="de-CH" dirty="0" err="1"/>
              <a:t>Section</a:t>
            </a:r>
            <a:r>
              <a:rPr lang="de-CH" dirty="0"/>
              <a:t> </a:t>
            </a:r>
            <a:r>
              <a:rPr lang="de-CH" dirty="0" err="1"/>
              <a:t>of</a:t>
            </a:r>
            <a:r>
              <a:rPr lang="de-CH" dirty="0"/>
              <a:t> </a:t>
            </a:r>
            <a:r>
              <a:rPr lang="de-CH" dirty="0" err="1"/>
              <a:t>Bibliographic</a:t>
            </a:r>
            <a:r>
              <a:rPr lang="de-CH" dirty="0"/>
              <a:t> Access </a:t>
            </a:r>
            <a:r>
              <a:rPr lang="de-CH" dirty="0" err="1"/>
              <a:t>which</a:t>
            </a:r>
            <a:r>
              <a:rPr lang="de-CH" dirty="0"/>
              <a:t> </a:t>
            </a:r>
            <a:r>
              <a:rPr lang="de-CH" dirty="0" err="1"/>
              <a:t>includes</a:t>
            </a:r>
            <a:r>
              <a:rPr lang="de-CH" dirty="0"/>
              <a:t> </a:t>
            </a:r>
            <a:r>
              <a:rPr lang="de-CH" dirty="0" err="1"/>
              <a:t>the</a:t>
            </a:r>
            <a:r>
              <a:rPr lang="de-CH" dirty="0"/>
              <a:t> </a:t>
            </a:r>
            <a:r>
              <a:rPr lang="de-CH" dirty="0" err="1"/>
              <a:t>subdivisions</a:t>
            </a:r>
            <a:r>
              <a:rPr lang="de-CH" dirty="0"/>
              <a:t> </a:t>
            </a:r>
            <a:r>
              <a:rPr lang="de-CH" dirty="0" err="1"/>
              <a:t>Cataloguing</a:t>
            </a:r>
            <a:r>
              <a:rPr lang="de-CH" dirty="0"/>
              <a:t>, </a:t>
            </a:r>
            <a:r>
              <a:rPr lang="de-CH" dirty="0" err="1"/>
              <a:t>Subject</a:t>
            </a:r>
            <a:r>
              <a:rPr lang="de-CH" dirty="0"/>
              <a:t> </a:t>
            </a:r>
            <a:r>
              <a:rPr lang="de-CH" dirty="0" err="1"/>
              <a:t>Indexing</a:t>
            </a:r>
            <a:r>
              <a:rPr lang="de-CH" dirty="0"/>
              <a:t> </a:t>
            </a:r>
            <a:r>
              <a:rPr lang="de-CH" dirty="0" err="1"/>
              <a:t>and</a:t>
            </a:r>
            <a:r>
              <a:rPr lang="de-CH" dirty="0"/>
              <a:t> </a:t>
            </a:r>
            <a:r>
              <a:rPr lang="de-CH" dirty="0" err="1"/>
              <a:t>the</a:t>
            </a:r>
            <a:r>
              <a:rPr lang="de-CH" dirty="0"/>
              <a:t> </a:t>
            </a:r>
            <a:r>
              <a:rPr lang="de-CH" dirty="0" err="1"/>
              <a:t>Bibliography</a:t>
            </a:r>
            <a:r>
              <a:rPr lang="de-CH" dirty="0"/>
              <a:t> on Swiss </a:t>
            </a:r>
            <a:r>
              <a:rPr lang="de-CH" dirty="0" err="1"/>
              <a:t>History</a:t>
            </a:r>
            <a:r>
              <a:rPr lang="de-CH" dirty="0"/>
              <a:t>. In </a:t>
            </a:r>
            <a:r>
              <a:rPr lang="de-CH" dirty="0" err="1"/>
              <a:t>charge</a:t>
            </a:r>
            <a:r>
              <a:rPr lang="de-CH" dirty="0"/>
              <a:t> </a:t>
            </a:r>
            <a:r>
              <a:rPr lang="de-CH" dirty="0" err="1"/>
              <a:t>of</a:t>
            </a:r>
            <a:r>
              <a:rPr lang="de-CH" dirty="0"/>
              <a:t> </a:t>
            </a:r>
            <a:r>
              <a:rPr lang="de-CH" dirty="0" err="1"/>
              <a:t>the</a:t>
            </a:r>
            <a:r>
              <a:rPr lang="de-CH" dirty="0"/>
              <a:t> </a:t>
            </a:r>
            <a:r>
              <a:rPr lang="de-CH" dirty="0" err="1"/>
              <a:t>cataloguing</a:t>
            </a:r>
            <a:r>
              <a:rPr lang="de-CH" dirty="0"/>
              <a:t> </a:t>
            </a:r>
            <a:r>
              <a:rPr lang="de-CH" dirty="0" err="1"/>
              <a:t>principles</a:t>
            </a:r>
            <a:r>
              <a:rPr lang="de-CH" dirty="0"/>
              <a:t> </a:t>
            </a:r>
            <a:r>
              <a:rPr lang="de-CH" dirty="0" err="1"/>
              <a:t>of</a:t>
            </a:r>
            <a:r>
              <a:rPr lang="de-CH" dirty="0"/>
              <a:t> </a:t>
            </a:r>
            <a:r>
              <a:rPr lang="de-CH" dirty="0" err="1"/>
              <a:t>the</a:t>
            </a:r>
            <a:r>
              <a:rPr lang="de-CH" dirty="0"/>
              <a:t> Swiss National Library. Member </a:t>
            </a:r>
            <a:r>
              <a:rPr lang="de-CH" dirty="0" err="1"/>
              <a:t>of</a:t>
            </a:r>
            <a:r>
              <a:rPr lang="de-CH" dirty="0"/>
              <a:t> </a:t>
            </a:r>
            <a:r>
              <a:rPr lang="de-CH" dirty="0" err="1"/>
              <a:t>the</a:t>
            </a:r>
            <a:r>
              <a:rPr lang="de-CH" dirty="0"/>
              <a:t> </a:t>
            </a:r>
            <a:r>
              <a:rPr lang="de-CH" dirty="0" err="1"/>
              <a:t>Committee</a:t>
            </a:r>
            <a:r>
              <a:rPr lang="de-CH" dirty="0"/>
              <a:t> </a:t>
            </a:r>
            <a:r>
              <a:rPr lang="de-CH" dirty="0" err="1"/>
              <a:t>for</a:t>
            </a:r>
            <a:r>
              <a:rPr lang="de-CH" dirty="0"/>
              <a:t> Library Standards </a:t>
            </a:r>
            <a:r>
              <a:rPr lang="de-CH" dirty="0" err="1"/>
              <a:t>and</a:t>
            </a:r>
            <a:r>
              <a:rPr lang="de-CH" dirty="0"/>
              <a:t> EURIG </a:t>
            </a:r>
            <a:r>
              <a:rPr lang="de-CH" dirty="0" err="1"/>
              <a:t>representation</a:t>
            </a:r>
            <a:r>
              <a:rPr lang="de-CH" dirty="0"/>
              <a:t> </a:t>
            </a:r>
            <a:r>
              <a:rPr lang="de-CH" dirty="0" err="1"/>
              <a:t>for</a:t>
            </a:r>
            <a:r>
              <a:rPr lang="de-CH" dirty="0"/>
              <a:t> </a:t>
            </a:r>
            <a:r>
              <a:rPr lang="de-CH" dirty="0" err="1"/>
              <a:t>the</a:t>
            </a:r>
            <a:r>
              <a:rPr lang="de-CH" dirty="0"/>
              <a:t> Swiss National Library. </a:t>
            </a:r>
            <a:r>
              <a:rPr lang="de-CH" dirty="0" err="1"/>
              <a:t>Lecturer</a:t>
            </a:r>
            <a:r>
              <a:rPr lang="de-CH" dirty="0"/>
              <a:t> at </a:t>
            </a:r>
            <a:r>
              <a:rPr lang="de-CH" dirty="0" err="1"/>
              <a:t>the</a:t>
            </a:r>
            <a:r>
              <a:rPr lang="de-CH" dirty="0"/>
              <a:t> University </a:t>
            </a:r>
            <a:r>
              <a:rPr lang="de-CH" dirty="0" err="1"/>
              <a:t>of</a:t>
            </a:r>
            <a:r>
              <a:rPr lang="de-CH" dirty="0"/>
              <a:t> </a:t>
            </a:r>
            <a:r>
              <a:rPr lang="de-CH" dirty="0" err="1"/>
              <a:t>Zurich</a:t>
            </a:r>
            <a:r>
              <a:rPr lang="de-CH" dirty="0"/>
              <a:t> </a:t>
            </a:r>
            <a:r>
              <a:rPr lang="de-CH" dirty="0" err="1"/>
              <a:t>and</a:t>
            </a:r>
            <a:r>
              <a:rPr lang="de-CH" dirty="0"/>
              <a:t> at </a:t>
            </a:r>
            <a:r>
              <a:rPr lang="de-CH" dirty="0" err="1"/>
              <a:t>the</a:t>
            </a:r>
            <a:r>
              <a:rPr lang="de-CH" dirty="0"/>
              <a:t> University </a:t>
            </a:r>
            <a:r>
              <a:rPr lang="de-CH" dirty="0" err="1"/>
              <a:t>of</a:t>
            </a:r>
            <a:r>
              <a:rPr lang="de-CH" dirty="0"/>
              <a:t> Applied </a:t>
            </a:r>
            <a:r>
              <a:rPr lang="de-CH" dirty="0" err="1"/>
              <a:t>Sciences</a:t>
            </a:r>
            <a:r>
              <a:rPr lang="de-CH" dirty="0"/>
              <a:t> </a:t>
            </a:r>
            <a:r>
              <a:rPr lang="de-CH" dirty="0" err="1"/>
              <a:t>HTW</a:t>
            </a:r>
            <a:r>
              <a:rPr lang="de-CH" dirty="0"/>
              <a:t> Chur. </a:t>
            </a:r>
          </a:p>
          <a:p>
            <a:endParaRPr lang="de-DE" altLang="de-DE" dirty="0" smtClean="0"/>
          </a:p>
        </p:txBody>
      </p:sp>
      <p:sp>
        <p:nvSpPr>
          <p:cNvPr id="17412"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Verdana" pitchFamily="34" charset="0"/>
                <a:cs typeface="Arial" charset="0"/>
              </a:defRPr>
            </a:lvl1pPr>
            <a:lvl2pPr marL="744182" indent="-286225" eaLnBrk="0" hangingPunct="0">
              <a:defRPr>
                <a:solidFill>
                  <a:schemeClr val="tx1"/>
                </a:solidFill>
                <a:latin typeface="Verdana" pitchFamily="34" charset="0"/>
                <a:cs typeface="Arial" charset="0"/>
              </a:defRPr>
            </a:lvl2pPr>
            <a:lvl3pPr marL="1144895" indent="-228979" eaLnBrk="0" hangingPunct="0">
              <a:defRPr>
                <a:solidFill>
                  <a:schemeClr val="tx1"/>
                </a:solidFill>
                <a:latin typeface="Verdana" pitchFamily="34" charset="0"/>
                <a:cs typeface="Arial" charset="0"/>
              </a:defRPr>
            </a:lvl3pPr>
            <a:lvl4pPr marL="1602853" indent="-228979" eaLnBrk="0" hangingPunct="0">
              <a:defRPr>
                <a:solidFill>
                  <a:schemeClr val="tx1"/>
                </a:solidFill>
                <a:latin typeface="Verdana" pitchFamily="34" charset="0"/>
                <a:cs typeface="Arial" charset="0"/>
              </a:defRPr>
            </a:lvl4pPr>
            <a:lvl5pPr marL="2060812" indent="-228979" eaLnBrk="0" hangingPunct="0">
              <a:defRPr>
                <a:solidFill>
                  <a:schemeClr val="tx1"/>
                </a:solidFill>
                <a:latin typeface="Verdana" pitchFamily="34" charset="0"/>
                <a:cs typeface="Arial" charset="0"/>
              </a:defRPr>
            </a:lvl5pPr>
            <a:lvl6pPr marL="2518770" indent="-228979" eaLnBrk="0" fontAlgn="base" hangingPunct="0">
              <a:spcBef>
                <a:spcPct val="0"/>
              </a:spcBef>
              <a:spcAft>
                <a:spcPct val="0"/>
              </a:spcAft>
              <a:defRPr>
                <a:solidFill>
                  <a:schemeClr val="tx1"/>
                </a:solidFill>
                <a:latin typeface="Verdana" pitchFamily="34" charset="0"/>
                <a:cs typeface="Arial" charset="0"/>
              </a:defRPr>
            </a:lvl6pPr>
            <a:lvl7pPr marL="2976728" indent="-228979" eaLnBrk="0" fontAlgn="base" hangingPunct="0">
              <a:spcBef>
                <a:spcPct val="0"/>
              </a:spcBef>
              <a:spcAft>
                <a:spcPct val="0"/>
              </a:spcAft>
              <a:defRPr>
                <a:solidFill>
                  <a:schemeClr val="tx1"/>
                </a:solidFill>
                <a:latin typeface="Verdana" pitchFamily="34" charset="0"/>
                <a:cs typeface="Arial" charset="0"/>
              </a:defRPr>
            </a:lvl7pPr>
            <a:lvl8pPr marL="3434686" indent="-228979" eaLnBrk="0" fontAlgn="base" hangingPunct="0">
              <a:spcBef>
                <a:spcPct val="0"/>
              </a:spcBef>
              <a:spcAft>
                <a:spcPct val="0"/>
              </a:spcAft>
              <a:defRPr>
                <a:solidFill>
                  <a:schemeClr val="tx1"/>
                </a:solidFill>
                <a:latin typeface="Verdana" pitchFamily="34" charset="0"/>
                <a:cs typeface="Arial" charset="0"/>
              </a:defRPr>
            </a:lvl8pPr>
            <a:lvl9pPr marL="3892644" indent="-228979" eaLnBrk="0" fontAlgn="base" hangingPunct="0">
              <a:spcBef>
                <a:spcPct val="0"/>
              </a:spcBef>
              <a:spcAft>
                <a:spcPct val="0"/>
              </a:spcAft>
              <a:defRPr>
                <a:solidFill>
                  <a:schemeClr val="tx1"/>
                </a:solidFill>
                <a:latin typeface="Verdana" pitchFamily="34" charset="0"/>
                <a:cs typeface="Arial" charset="0"/>
              </a:defRPr>
            </a:lvl9pPr>
          </a:lstStyle>
          <a:p>
            <a:pPr eaLnBrk="1" hangingPunct="1"/>
            <a:fld id="{25ACFF40-6A3D-4829-89A4-E95F7299F93B}" type="slidenum">
              <a:rPr lang="de-DE" altLang="de-DE">
                <a:solidFill>
                  <a:prstClr val="black"/>
                </a:solidFill>
                <a:latin typeface="Arial" charset="0"/>
              </a:rPr>
              <a:pPr eaLnBrk="1" hangingPunct="1"/>
              <a:t>2</a:t>
            </a:fld>
            <a:endParaRPr lang="de-DE" altLang="de-DE">
              <a:solidFill>
                <a:prstClr val="black"/>
              </a:solidFill>
              <a:latin typeface="Arial" charset="0"/>
            </a:endParaRPr>
          </a:p>
        </p:txBody>
      </p:sp>
    </p:spTree>
    <p:extLst>
      <p:ext uri="{BB962C8B-B14F-4D97-AF65-F5344CB8AC3E}">
        <p14:creationId xmlns:p14="http://schemas.microsoft.com/office/powerpoint/2010/main" val="191655576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1" dirty="0" smtClean="0"/>
              <a:t>Christian</a:t>
            </a:r>
            <a:endParaRPr lang="en-US" dirty="0" smtClean="0"/>
          </a:p>
          <a:p>
            <a:r>
              <a:rPr lang="en-US" dirty="0" smtClean="0"/>
              <a:t>Coming back</a:t>
            </a:r>
            <a:r>
              <a:rPr lang="en-US" baseline="0" dirty="0" smtClean="0"/>
              <a:t> to our  fundamental question. The approach to elaborate alignments for special materials in several working groups seems to be a good approach. But w</a:t>
            </a:r>
            <a:r>
              <a:rPr lang="en-US" dirty="0" smtClean="0"/>
              <a:t>hat </a:t>
            </a:r>
            <a:r>
              <a:rPr lang="en-US" dirty="0"/>
              <a:t>does the integration of other communities in </a:t>
            </a:r>
            <a:r>
              <a:rPr lang="en-US" dirty="0" smtClean="0"/>
              <a:t>the </a:t>
            </a:r>
            <a:r>
              <a:rPr lang="en-US" dirty="0"/>
              <a:t>environment of RDA </a:t>
            </a:r>
            <a:r>
              <a:rPr lang="en-US" dirty="0" smtClean="0"/>
              <a:t>furthermore mean</a:t>
            </a:r>
            <a:r>
              <a:rPr lang="en-US" dirty="0"/>
              <a:t>?</a:t>
            </a:r>
            <a:endParaRPr lang="de-CH" dirty="0"/>
          </a:p>
          <a:p>
            <a:endParaRPr lang="en-US" dirty="0" smtClean="0"/>
          </a:p>
          <a:p>
            <a:r>
              <a:rPr lang="en-US" dirty="0" smtClean="0"/>
              <a:t>Our experience is:</a:t>
            </a:r>
            <a:r>
              <a:rPr lang="en-US" baseline="0" dirty="0" smtClean="0"/>
              <a:t> A</a:t>
            </a:r>
            <a:r>
              <a:rPr lang="en-US" dirty="0" smtClean="0"/>
              <a:t>rchives, museums, digital</a:t>
            </a:r>
            <a:r>
              <a:rPr lang="en-US" baseline="0" dirty="0" smtClean="0"/>
              <a:t> humanities and others do not contact us librarians. They maintain their own standards, for example CIDOC CRM, International Standard Archival </a:t>
            </a:r>
            <a:r>
              <a:rPr lang="en-US" baseline="0" dirty="0" err="1" smtClean="0"/>
              <a:t>Descripiton</a:t>
            </a:r>
            <a:r>
              <a:rPr lang="en-US" baseline="0" dirty="0" smtClean="0"/>
              <a:t> ISAD(G) or even non </a:t>
            </a:r>
            <a:r>
              <a:rPr lang="en-US" baseline="0" dirty="0" err="1" smtClean="0"/>
              <a:t>standardised</a:t>
            </a:r>
            <a:r>
              <a:rPr lang="en-US" baseline="0" dirty="0" smtClean="0"/>
              <a:t> </a:t>
            </a:r>
            <a:r>
              <a:rPr lang="en-US" baseline="0" dirty="0" err="1" smtClean="0"/>
              <a:t>selfmade</a:t>
            </a:r>
            <a:r>
              <a:rPr lang="en-US" baseline="0" dirty="0" smtClean="0"/>
              <a:t> rules. We, the librarians have to contact them.</a:t>
            </a:r>
            <a:endParaRPr lang="en-US" dirty="0" smtClean="0"/>
          </a:p>
          <a:p>
            <a:endParaRPr lang="en-US" dirty="0" smtClean="0"/>
          </a:p>
          <a:p>
            <a:r>
              <a:rPr lang="en-US" dirty="0" smtClean="0"/>
              <a:t>Talking </a:t>
            </a:r>
            <a:r>
              <a:rPr lang="en-US" dirty="0"/>
              <a:t>with metadata specialists from other cultural </a:t>
            </a:r>
            <a:r>
              <a:rPr lang="en-US" dirty="0" err="1"/>
              <a:t>organisations</a:t>
            </a:r>
            <a:r>
              <a:rPr lang="en-US" dirty="0"/>
              <a:t>, like archives, </a:t>
            </a:r>
            <a:r>
              <a:rPr lang="en-US" dirty="0" smtClean="0"/>
              <a:t>we </a:t>
            </a:r>
            <a:r>
              <a:rPr lang="en-US" dirty="0"/>
              <a:t>often notice that </a:t>
            </a:r>
            <a:r>
              <a:rPr lang="en-US" dirty="0" smtClean="0"/>
              <a:t>our</a:t>
            </a:r>
            <a:r>
              <a:rPr lang="en-US" baseline="0" dirty="0" smtClean="0"/>
              <a:t> </a:t>
            </a:r>
            <a:r>
              <a:rPr lang="en-US" dirty="0" smtClean="0"/>
              <a:t>colleagues </a:t>
            </a:r>
            <a:r>
              <a:rPr lang="en-US" dirty="0"/>
              <a:t>think the librarians want to take over archival standards. They think RDA claims the lead in the metadata world.</a:t>
            </a:r>
            <a:endParaRPr lang="de-CH" dirty="0"/>
          </a:p>
          <a:p>
            <a:r>
              <a:rPr lang="en-US" dirty="0">
                <a:solidFill>
                  <a:schemeClr val="tx1"/>
                </a:solidFill>
              </a:rPr>
              <a:t>That’s why we had several discussions sessions to clarify the </a:t>
            </a:r>
            <a:r>
              <a:rPr lang="en-US" dirty="0" smtClean="0">
                <a:solidFill>
                  <a:schemeClr val="tx1"/>
                </a:solidFill>
              </a:rPr>
              <a:t>question</a:t>
            </a:r>
            <a:r>
              <a:rPr lang="en-US" baseline="0" dirty="0" smtClean="0">
                <a:solidFill>
                  <a:schemeClr val="tx1"/>
                </a:solidFill>
              </a:rPr>
              <a:t> and to point out what other cultural institutions beyond the library community need for a collaboration as partners.</a:t>
            </a:r>
            <a:endParaRPr lang="de-CH" dirty="0">
              <a:solidFill>
                <a:schemeClr val="tx1"/>
              </a:solidFill>
            </a:endParaRPr>
          </a:p>
          <a:p>
            <a:r>
              <a:rPr lang="en-US" dirty="0"/>
              <a:t> </a:t>
            </a:r>
            <a:endParaRPr lang="en-US" dirty="0" smtClean="0"/>
          </a:p>
          <a:p>
            <a:pPr defTabSz="915978">
              <a:defRPr/>
            </a:pPr>
            <a:endParaRPr lang="en-US" baseline="0" dirty="0" smtClean="0"/>
          </a:p>
          <a:p>
            <a:pPr defTabSz="915978">
              <a:defRPr/>
            </a:pPr>
            <a:endParaRPr lang="de-CH" dirty="0" smtClean="0"/>
          </a:p>
        </p:txBody>
      </p:sp>
      <p:sp>
        <p:nvSpPr>
          <p:cNvPr id="4" name="Foliennummernplatzhalter 3"/>
          <p:cNvSpPr>
            <a:spLocks noGrp="1"/>
          </p:cNvSpPr>
          <p:nvPr>
            <p:ph type="sldNum" sz="quarter" idx="10"/>
          </p:nvPr>
        </p:nvSpPr>
        <p:spPr/>
        <p:txBody>
          <a:bodyPr/>
          <a:lstStyle/>
          <a:p>
            <a:fld id="{8A91A243-7C58-4EC6-868A-FEDEE7FCDF00}" type="slidenum">
              <a:rPr lang="de-CH" smtClean="0"/>
              <a:pPr/>
              <a:t>20</a:t>
            </a:fld>
            <a:endParaRPr lang="de-CH"/>
          </a:p>
        </p:txBody>
      </p:sp>
    </p:spTree>
    <p:extLst>
      <p:ext uri="{BB962C8B-B14F-4D97-AF65-F5344CB8AC3E}">
        <p14:creationId xmlns:p14="http://schemas.microsoft.com/office/powerpoint/2010/main" val="35372638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15978">
              <a:defRPr/>
            </a:pPr>
            <a:r>
              <a:rPr lang="de-DE" b="1" dirty="0" smtClean="0"/>
              <a:t>Christian</a:t>
            </a:r>
            <a:endParaRPr lang="en-US" dirty="0" smtClean="0"/>
          </a:p>
          <a:p>
            <a:pPr defTabSz="915978">
              <a:defRPr/>
            </a:pPr>
            <a:r>
              <a:rPr lang="en-US" dirty="0" smtClean="0"/>
              <a:t>So we</a:t>
            </a:r>
            <a:r>
              <a:rPr lang="en-US" baseline="0" dirty="0" smtClean="0"/>
              <a:t> have to start a real discussion:</a:t>
            </a:r>
          </a:p>
          <a:p>
            <a:pPr marL="193214" indent="-193214">
              <a:buFont typeface="Arial" panose="020B0604020202020204" pitchFamily="34" charset="0"/>
              <a:buChar char="•"/>
            </a:pPr>
            <a:r>
              <a:rPr lang="de-CH" dirty="0">
                <a:latin typeface="Verdana" panose="020B0604030504040204" pitchFamily="34" charset="0"/>
                <a:ea typeface="Verdana" panose="020B0604030504040204" pitchFamily="34" charset="0"/>
                <a:cs typeface="Verdana" panose="020B0604030504040204" pitchFamily="34" charset="0"/>
              </a:rPr>
              <a:t>Do </a:t>
            </a:r>
            <a:r>
              <a:rPr lang="de-CH" dirty="0" err="1">
                <a:latin typeface="Verdana" panose="020B0604030504040204" pitchFamily="34" charset="0"/>
                <a:ea typeface="Verdana" panose="020B0604030504040204" pitchFamily="34" charset="0"/>
                <a:cs typeface="Verdana" panose="020B0604030504040204" pitchFamily="34" charset="0"/>
              </a:rPr>
              <a:t>they</a:t>
            </a:r>
            <a:r>
              <a:rPr lang="de-CH" dirty="0">
                <a:latin typeface="Verdana" panose="020B0604030504040204" pitchFamily="34" charset="0"/>
                <a:ea typeface="Verdana" panose="020B0604030504040204" pitchFamily="34" charset="0"/>
                <a:cs typeface="Verdana" panose="020B0604030504040204" pitchFamily="34" charset="0"/>
              </a:rPr>
              <a:t> </a:t>
            </a:r>
            <a:r>
              <a:rPr lang="de-CH" dirty="0" err="1">
                <a:latin typeface="Verdana" panose="020B0604030504040204" pitchFamily="34" charset="0"/>
                <a:ea typeface="Verdana" panose="020B0604030504040204" pitchFamily="34" charset="0"/>
                <a:cs typeface="Verdana" panose="020B0604030504040204" pitchFamily="34" charset="0"/>
              </a:rPr>
              <a:t>want</a:t>
            </a:r>
            <a:r>
              <a:rPr lang="de-CH" dirty="0">
                <a:latin typeface="Verdana" panose="020B0604030504040204" pitchFamily="34" charset="0"/>
                <a:ea typeface="Verdana" panose="020B0604030504040204" pitchFamily="34" charset="0"/>
                <a:cs typeface="Verdana" panose="020B0604030504040204" pitchFamily="34" charset="0"/>
              </a:rPr>
              <a:t> </a:t>
            </a:r>
            <a:r>
              <a:rPr lang="de-CH" dirty="0" err="1">
                <a:latin typeface="Verdana" panose="020B0604030504040204" pitchFamily="34" charset="0"/>
                <a:ea typeface="Verdana" panose="020B0604030504040204" pitchFamily="34" charset="0"/>
                <a:cs typeface="Verdana" panose="020B0604030504040204" pitchFamily="34" charset="0"/>
              </a:rPr>
              <a:t>collaboration</a:t>
            </a:r>
            <a:r>
              <a:rPr lang="de-CH" dirty="0">
                <a:latin typeface="Verdana" panose="020B0604030504040204" pitchFamily="34" charset="0"/>
                <a:ea typeface="Verdana" panose="020B0604030504040204" pitchFamily="34" charset="0"/>
                <a:cs typeface="Verdana" panose="020B0604030504040204" pitchFamily="34" charset="0"/>
              </a:rPr>
              <a:t> </a:t>
            </a:r>
            <a:r>
              <a:rPr lang="de-CH" dirty="0" err="1">
                <a:latin typeface="Verdana" panose="020B0604030504040204" pitchFamily="34" charset="0"/>
                <a:ea typeface="Verdana" panose="020B0604030504040204" pitchFamily="34" charset="0"/>
                <a:cs typeface="Verdana" panose="020B0604030504040204" pitchFamily="34" charset="0"/>
              </a:rPr>
              <a:t>with</a:t>
            </a:r>
            <a:r>
              <a:rPr lang="de-CH" dirty="0">
                <a:latin typeface="Verdana" panose="020B0604030504040204" pitchFamily="34" charset="0"/>
                <a:ea typeface="Verdana" panose="020B0604030504040204" pitchFamily="34" charset="0"/>
                <a:cs typeface="Verdana" panose="020B0604030504040204" pitchFamily="34" charset="0"/>
              </a:rPr>
              <a:t> </a:t>
            </a:r>
            <a:r>
              <a:rPr lang="de-CH" dirty="0" err="1">
                <a:latin typeface="Verdana" panose="020B0604030504040204" pitchFamily="34" charset="0"/>
                <a:ea typeface="Verdana" panose="020B0604030504040204" pitchFamily="34" charset="0"/>
                <a:cs typeface="Verdana" panose="020B0604030504040204" pitchFamily="34" charset="0"/>
              </a:rPr>
              <a:t>libraries</a:t>
            </a:r>
            <a:r>
              <a:rPr lang="de-CH" dirty="0">
                <a:latin typeface="Verdana" panose="020B0604030504040204" pitchFamily="34" charset="0"/>
                <a:ea typeface="Verdana" panose="020B0604030504040204" pitchFamily="34" charset="0"/>
                <a:cs typeface="Verdana" panose="020B0604030504040204" pitchFamily="34" charset="0"/>
              </a:rPr>
              <a:t>?</a:t>
            </a:r>
          </a:p>
          <a:p>
            <a:pPr marL="193214" indent="-193214">
              <a:buFont typeface="Arial" panose="020B0604020202020204" pitchFamily="34" charset="0"/>
              <a:buChar char="•"/>
            </a:pPr>
            <a:endParaRPr lang="de-CH" dirty="0">
              <a:latin typeface="Verdana" panose="020B0604030504040204" pitchFamily="34" charset="0"/>
              <a:ea typeface="Verdana" panose="020B0604030504040204" pitchFamily="34" charset="0"/>
              <a:cs typeface="Verdana" panose="020B0604030504040204" pitchFamily="34" charset="0"/>
            </a:endParaRPr>
          </a:p>
          <a:p>
            <a:pPr marL="171746" indent="-171746">
              <a:buFont typeface="Arial" panose="020B0604020202020204" pitchFamily="34" charset="0"/>
              <a:buChar char="•"/>
            </a:pPr>
            <a:r>
              <a:rPr lang="de-CH" dirty="0">
                <a:latin typeface="Verdana" panose="020B0604030504040204" pitchFamily="34" charset="0"/>
                <a:ea typeface="Verdana" panose="020B0604030504040204" pitchFamily="34" charset="0"/>
                <a:cs typeface="Verdana" panose="020B0604030504040204" pitchFamily="34" charset="0"/>
              </a:rPr>
              <a:t>Do </a:t>
            </a:r>
            <a:r>
              <a:rPr lang="de-CH" dirty="0" err="1">
                <a:latin typeface="Verdana" panose="020B0604030504040204" pitchFamily="34" charset="0"/>
                <a:ea typeface="Verdana" panose="020B0604030504040204" pitchFamily="34" charset="0"/>
                <a:cs typeface="Verdana" panose="020B0604030504040204" pitchFamily="34" charset="0"/>
              </a:rPr>
              <a:t>we</a:t>
            </a:r>
            <a:r>
              <a:rPr lang="de-CH" dirty="0">
                <a:latin typeface="Verdana" panose="020B0604030504040204" pitchFamily="34" charset="0"/>
                <a:ea typeface="Verdana" panose="020B0604030504040204" pitchFamily="34" charset="0"/>
                <a:cs typeface="Verdana" panose="020B0604030504040204" pitchFamily="34" charset="0"/>
              </a:rPr>
              <a:t> </a:t>
            </a:r>
            <a:r>
              <a:rPr lang="de-CH" dirty="0" err="1">
                <a:latin typeface="Verdana" panose="020B0604030504040204" pitchFamily="34" charset="0"/>
                <a:ea typeface="Verdana" panose="020B0604030504040204" pitchFamily="34" charset="0"/>
                <a:cs typeface="Verdana" panose="020B0604030504040204" pitchFamily="34" charset="0"/>
              </a:rPr>
              <a:t>have</a:t>
            </a:r>
            <a:r>
              <a:rPr lang="de-CH" dirty="0">
                <a:latin typeface="Verdana" panose="020B0604030504040204" pitchFamily="34" charset="0"/>
                <a:ea typeface="Verdana" panose="020B0604030504040204" pitchFamily="34" charset="0"/>
                <a:cs typeface="Verdana" panose="020B0604030504040204" pitchFamily="34" charset="0"/>
              </a:rPr>
              <a:t> </a:t>
            </a:r>
            <a:r>
              <a:rPr lang="de-CH" dirty="0" err="1">
                <a:latin typeface="Verdana" panose="020B0604030504040204" pitchFamily="34" charset="0"/>
                <a:ea typeface="Verdana" panose="020B0604030504040204" pitchFamily="34" charset="0"/>
                <a:cs typeface="Verdana" panose="020B0604030504040204" pitchFamily="34" charset="0"/>
              </a:rPr>
              <a:t>the</a:t>
            </a:r>
            <a:r>
              <a:rPr lang="de-CH" dirty="0">
                <a:latin typeface="Verdana" panose="020B0604030504040204" pitchFamily="34" charset="0"/>
                <a:ea typeface="Verdana" panose="020B0604030504040204" pitchFamily="34" charset="0"/>
                <a:cs typeface="Verdana" panose="020B0604030504040204" pitchFamily="34" charset="0"/>
              </a:rPr>
              <a:t> same </a:t>
            </a:r>
            <a:r>
              <a:rPr lang="de-CH" dirty="0" err="1">
                <a:latin typeface="Verdana" panose="020B0604030504040204" pitchFamily="34" charset="0"/>
                <a:ea typeface="Verdana" panose="020B0604030504040204" pitchFamily="34" charset="0"/>
                <a:cs typeface="Verdana" panose="020B0604030504040204" pitchFamily="34" charset="0"/>
              </a:rPr>
              <a:t>goals</a:t>
            </a:r>
            <a:r>
              <a:rPr lang="de-CH" dirty="0">
                <a:latin typeface="Verdana" panose="020B0604030504040204" pitchFamily="34" charset="0"/>
                <a:ea typeface="Verdana" panose="020B0604030504040204" pitchFamily="34" charset="0"/>
                <a:cs typeface="Verdana" panose="020B0604030504040204" pitchFamily="34" charset="0"/>
              </a:rPr>
              <a:t>?</a:t>
            </a:r>
          </a:p>
          <a:p>
            <a:pPr marL="171746" indent="-171746">
              <a:buFont typeface="Arial" panose="020B0604020202020204" pitchFamily="34" charset="0"/>
              <a:buChar char="•"/>
            </a:pPr>
            <a:r>
              <a:rPr lang="de-CH" dirty="0" err="1">
                <a:latin typeface="Verdana" panose="020B0604030504040204" pitchFamily="34" charset="0"/>
                <a:ea typeface="Verdana" panose="020B0604030504040204" pitchFamily="34" charset="0"/>
                <a:cs typeface="Verdana" panose="020B0604030504040204" pitchFamily="34" charset="0"/>
              </a:rPr>
              <a:t>What</a:t>
            </a:r>
            <a:r>
              <a:rPr lang="de-CH" dirty="0">
                <a:latin typeface="Verdana" panose="020B0604030504040204" pitchFamily="34" charset="0"/>
                <a:ea typeface="Verdana" panose="020B0604030504040204" pitchFamily="34" charset="0"/>
                <a:cs typeface="Verdana" panose="020B0604030504040204" pitchFamily="34" charset="0"/>
              </a:rPr>
              <a:t> </a:t>
            </a:r>
            <a:r>
              <a:rPr lang="de-CH" dirty="0" err="1">
                <a:latin typeface="Verdana" panose="020B0604030504040204" pitchFamily="34" charset="0"/>
                <a:ea typeface="Verdana" panose="020B0604030504040204" pitchFamily="34" charset="0"/>
                <a:cs typeface="Verdana" panose="020B0604030504040204" pitchFamily="34" charset="0"/>
              </a:rPr>
              <a:t>organisation</a:t>
            </a:r>
            <a:r>
              <a:rPr lang="de-CH" dirty="0">
                <a:latin typeface="Verdana" panose="020B0604030504040204" pitchFamily="34" charset="0"/>
                <a:ea typeface="Verdana" panose="020B0604030504040204" pitchFamily="34" charset="0"/>
                <a:cs typeface="Verdana" panose="020B0604030504040204" pitchFamily="34" charset="0"/>
              </a:rPr>
              <a:t> do </a:t>
            </a:r>
            <a:r>
              <a:rPr lang="de-CH" dirty="0" err="1">
                <a:latin typeface="Verdana" panose="020B0604030504040204" pitchFamily="34" charset="0"/>
                <a:ea typeface="Verdana" panose="020B0604030504040204" pitchFamily="34" charset="0"/>
                <a:cs typeface="Verdana" panose="020B0604030504040204" pitchFamily="34" charset="0"/>
              </a:rPr>
              <a:t>we</a:t>
            </a:r>
            <a:r>
              <a:rPr lang="de-CH" dirty="0">
                <a:latin typeface="Verdana" panose="020B0604030504040204" pitchFamily="34" charset="0"/>
                <a:ea typeface="Verdana" panose="020B0604030504040204" pitchFamily="34" charset="0"/>
                <a:cs typeface="Verdana" panose="020B0604030504040204" pitchFamily="34" charset="0"/>
              </a:rPr>
              <a:t> </a:t>
            </a:r>
            <a:r>
              <a:rPr lang="de-CH" dirty="0" err="1">
                <a:latin typeface="Verdana" panose="020B0604030504040204" pitchFamily="34" charset="0"/>
                <a:ea typeface="Verdana" panose="020B0604030504040204" pitchFamily="34" charset="0"/>
                <a:cs typeface="Verdana" panose="020B0604030504040204" pitchFamily="34" charset="0"/>
              </a:rPr>
              <a:t>need</a:t>
            </a:r>
            <a:r>
              <a:rPr lang="de-CH" dirty="0" smtClean="0">
                <a:latin typeface="Verdana" panose="020B0604030504040204" pitchFamily="34" charset="0"/>
                <a:ea typeface="Verdana" panose="020B0604030504040204" pitchFamily="34" charset="0"/>
                <a:cs typeface="Verdana" panose="020B0604030504040204" pitchFamily="34" charset="0"/>
              </a:rPr>
              <a:t>?</a:t>
            </a:r>
          </a:p>
          <a:p>
            <a:pPr marL="171746" indent="-171746">
              <a:buFont typeface="Arial" panose="020B0604020202020204" pitchFamily="34" charset="0"/>
              <a:buChar char="•"/>
            </a:pPr>
            <a:r>
              <a:rPr lang="de-CH" dirty="0" err="1" smtClean="0">
                <a:latin typeface="Verdana" panose="020B0604030504040204" pitchFamily="34" charset="0"/>
                <a:ea typeface="Verdana" panose="020B0604030504040204" pitchFamily="34" charset="0"/>
                <a:cs typeface="Verdana" panose="020B0604030504040204" pitchFamily="34" charset="0"/>
              </a:rPr>
              <a:t>What</a:t>
            </a:r>
            <a:r>
              <a:rPr lang="de-CH" baseline="0" dirty="0" smtClean="0">
                <a:latin typeface="Verdana" panose="020B0604030504040204" pitchFamily="34" charset="0"/>
                <a:ea typeface="Verdana" panose="020B0604030504040204" pitchFamily="34" charset="0"/>
                <a:cs typeface="Verdana" panose="020B0604030504040204" pitchFamily="34" charset="0"/>
              </a:rPr>
              <a:t> </a:t>
            </a:r>
            <a:r>
              <a:rPr lang="de-CH" baseline="0" dirty="0" err="1" smtClean="0">
                <a:latin typeface="Verdana" panose="020B0604030504040204" pitchFamily="34" charset="0"/>
                <a:ea typeface="Verdana" panose="020B0604030504040204" pitchFamily="34" charset="0"/>
                <a:cs typeface="Verdana" panose="020B0604030504040204" pitchFamily="34" charset="0"/>
              </a:rPr>
              <a:t>are</a:t>
            </a:r>
            <a:r>
              <a:rPr lang="de-CH" baseline="0" dirty="0" smtClean="0">
                <a:latin typeface="Verdana" panose="020B0604030504040204" pitchFamily="34" charset="0"/>
                <a:ea typeface="Verdana" panose="020B0604030504040204" pitchFamily="34" charset="0"/>
                <a:cs typeface="Verdana" panose="020B0604030504040204" pitchFamily="34" charset="0"/>
              </a:rPr>
              <a:t> </a:t>
            </a:r>
            <a:r>
              <a:rPr lang="de-CH" baseline="0" dirty="0" err="1" smtClean="0">
                <a:latin typeface="Verdana" panose="020B0604030504040204" pitchFamily="34" charset="0"/>
                <a:ea typeface="Verdana" panose="020B0604030504040204" pitchFamily="34" charset="0"/>
                <a:cs typeface="Verdana" panose="020B0604030504040204" pitchFamily="34" charset="0"/>
              </a:rPr>
              <a:t>the</a:t>
            </a:r>
            <a:r>
              <a:rPr lang="de-CH" baseline="0" dirty="0" smtClean="0">
                <a:latin typeface="Verdana" panose="020B0604030504040204" pitchFamily="34" charset="0"/>
                <a:ea typeface="Verdana" panose="020B0604030504040204" pitchFamily="34" charset="0"/>
                <a:cs typeface="Verdana" panose="020B0604030504040204" pitchFamily="34" charset="0"/>
              </a:rPr>
              <a:t> </a:t>
            </a:r>
            <a:r>
              <a:rPr lang="de-CH" baseline="0" dirty="0" err="1" smtClean="0">
                <a:latin typeface="Verdana" panose="020B0604030504040204" pitchFamily="34" charset="0"/>
                <a:ea typeface="Verdana" panose="020B0604030504040204" pitchFamily="34" charset="0"/>
                <a:cs typeface="Verdana" panose="020B0604030504040204" pitchFamily="34" charset="0"/>
              </a:rPr>
              <a:t>benefits</a:t>
            </a:r>
            <a:r>
              <a:rPr lang="de-CH" baseline="0" dirty="0" smtClean="0">
                <a:latin typeface="Verdana" panose="020B0604030504040204" pitchFamily="34" charset="0"/>
                <a:ea typeface="Verdana" panose="020B0604030504040204" pitchFamily="34" charset="0"/>
                <a:cs typeface="Verdana" panose="020B0604030504040204" pitchFamily="34" charset="0"/>
              </a:rPr>
              <a:t> of a </a:t>
            </a:r>
            <a:r>
              <a:rPr lang="de-CH" baseline="0" dirty="0" err="1" smtClean="0">
                <a:latin typeface="Verdana" panose="020B0604030504040204" pitchFamily="34" charset="0"/>
                <a:ea typeface="Verdana" panose="020B0604030504040204" pitchFamily="34" charset="0"/>
                <a:cs typeface="Verdana" panose="020B0604030504040204" pitchFamily="34" charset="0"/>
              </a:rPr>
              <a:t>cooperation</a:t>
            </a:r>
            <a:r>
              <a:rPr lang="de-CH" baseline="0" dirty="0" smtClean="0">
                <a:latin typeface="Verdana" panose="020B0604030504040204" pitchFamily="34" charset="0"/>
                <a:ea typeface="Verdana" panose="020B0604030504040204" pitchFamily="34" charset="0"/>
                <a:cs typeface="Verdana" panose="020B0604030504040204" pitchFamily="34" charset="0"/>
              </a:rPr>
              <a:t>?</a:t>
            </a:r>
          </a:p>
          <a:p>
            <a:pPr marL="171746" indent="-171746">
              <a:buFont typeface="Arial" panose="020B0604020202020204" pitchFamily="34" charset="0"/>
              <a:buChar char="•"/>
            </a:pPr>
            <a:r>
              <a:rPr lang="de-CH" baseline="0" dirty="0" smtClean="0">
                <a:latin typeface="Verdana" panose="020B0604030504040204" pitchFamily="34" charset="0"/>
                <a:ea typeface="Verdana" panose="020B0604030504040204" pitchFamily="34" charset="0"/>
                <a:cs typeface="Verdana" panose="020B0604030504040204" pitchFamily="34" charset="0"/>
              </a:rPr>
              <a:t>Who </a:t>
            </a:r>
            <a:r>
              <a:rPr lang="de-CH" baseline="0" dirty="0" err="1" smtClean="0">
                <a:latin typeface="Verdana" panose="020B0604030504040204" pitchFamily="34" charset="0"/>
                <a:ea typeface="Verdana" panose="020B0604030504040204" pitchFamily="34" charset="0"/>
                <a:cs typeface="Verdana" panose="020B0604030504040204" pitchFamily="34" charset="0"/>
              </a:rPr>
              <a:t>can</a:t>
            </a:r>
            <a:r>
              <a:rPr lang="de-CH" baseline="0" dirty="0" smtClean="0">
                <a:latin typeface="Verdana" panose="020B0604030504040204" pitchFamily="34" charset="0"/>
                <a:ea typeface="Verdana" panose="020B0604030504040204" pitchFamily="34" charset="0"/>
                <a:cs typeface="Verdana" panose="020B0604030504040204" pitchFamily="34" charset="0"/>
              </a:rPr>
              <a:t> </a:t>
            </a:r>
            <a:r>
              <a:rPr lang="de-CH" baseline="0" dirty="0" err="1" smtClean="0">
                <a:latin typeface="Verdana" panose="020B0604030504040204" pitchFamily="34" charset="0"/>
                <a:ea typeface="Verdana" panose="020B0604030504040204" pitchFamily="34" charset="0"/>
                <a:cs typeface="Verdana" panose="020B0604030504040204" pitchFamily="34" charset="0"/>
              </a:rPr>
              <a:t>be</a:t>
            </a:r>
            <a:r>
              <a:rPr lang="de-CH" baseline="0" dirty="0" smtClean="0">
                <a:latin typeface="Verdana" panose="020B0604030504040204" pitchFamily="34" charset="0"/>
                <a:ea typeface="Verdana" panose="020B0604030504040204" pitchFamily="34" charset="0"/>
                <a:cs typeface="Verdana" panose="020B0604030504040204" pitchFamily="34" charset="0"/>
              </a:rPr>
              <a:t> strong </a:t>
            </a:r>
            <a:r>
              <a:rPr lang="de-CH" baseline="0" dirty="0" err="1" smtClean="0">
                <a:latin typeface="Verdana" panose="020B0604030504040204" pitchFamily="34" charset="0"/>
                <a:ea typeface="Verdana" panose="020B0604030504040204" pitchFamily="34" charset="0"/>
                <a:cs typeface="Verdana" panose="020B0604030504040204" pitchFamily="34" charset="0"/>
              </a:rPr>
              <a:t>partners</a:t>
            </a:r>
            <a:r>
              <a:rPr lang="de-CH" baseline="0" dirty="0" smtClean="0">
                <a:latin typeface="Verdana" panose="020B0604030504040204" pitchFamily="34" charset="0"/>
                <a:ea typeface="Verdana" panose="020B0604030504040204" pitchFamily="34" charset="0"/>
                <a:cs typeface="Verdana" panose="020B0604030504040204" pitchFamily="34" charset="0"/>
              </a:rPr>
              <a:t> in </a:t>
            </a:r>
            <a:r>
              <a:rPr lang="de-CH" baseline="0" dirty="0" err="1" smtClean="0">
                <a:latin typeface="Verdana" panose="020B0604030504040204" pitchFamily="34" charset="0"/>
                <a:ea typeface="Verdana" panose="020B0604030504040204" pitchFamily="34" charset="0"/>
                <a:cs typeface="Verdana" panose="020B0604030504040204" pitchFamily="34" charset="0"/>
              </a:rPr>
              <a:t>this</a:t>
            </a:r>
            <a:r>
              <a:rPr lang="de-CH" baseline="0" dirty="0" smtClean="0">
                <a:latin typeface="Verdana" panose="020B0604030504040204" pitchFamily="34" charset="0"/>
                <a:ea typeface="Verdana" panose="020B0604030504040204" pitchFamily="34" charset="0"/>
                <a:cs typeface="Verdana" panose="020B0604030504040204" pitchFamily="34" charset="0"/>
              </a:rPr>
              <a:t> </a:t>
            </a:r>
            <a:r>
              <a:rPr lang="de-CH" baseline="0" dirty="0" err="1" smtClean="0">
                <a:latin typeface="Verdana" panose="020B0604030504040204" pitchFamily="34" charset="0"/>
                <a:ea typeface="Verdana" panose="020B0604030504040204" pitchFamily="34" charset="0"/>
                <a:cs typeface="Verdana" panose="020B0604030504040204" pitchFamily="34" charset="0"/>
              </a:rPr>
              <a:t>cooperation</a:t>
            </a:r>
            <a:r>
              <a:rPr lang="de-CH" baseline="0" dirty="0" smtClean="0">
                <a:latin typeface="Verdana" panose="020B0604030504040204" pitchFamily="34" charset="0"/>
                <a:ea typeface="Verdana" panose="020B0604030504040204" pitchFamily="34" charset="0"/>
                <a:cs typeface="Verdana" panose="020B0604030504040204" pitchFamily="34" charset="0"/>
              </a:rPr>
              <a:t>?</a:t>
            </a:r>
          </a:p>
          <a:p>
            <a:pPr marL="171746" indent="-171746">
              <a:buFont typeface="Arial" panose="020B0604020202020204" pitchFamily="34" charset="0"/>
              <a:buChar char="•"/>
            </a:pPr>
            <a:r>
              <a:rPr lang="de-CH" baseline="0" dirty="0" err="1" smtClean="0">
                <a:latin typeface="Verdana" panose="020B0604030504040204" pitchFamily="34" charset="0"/>
                <a:ea typeface="Verdana" panose="020B0604030504040204" pitchFamily="34" charset="0"/>
                <a:cs typeface="Verdana" panose="020B0604030504040204" pitchFamily="34" charset="0"/>
              </a:rPr>
              <a:t>What</a:t>
            </a:r>
            <a:r>
              <a:rPr lang="de-CH" baseline="0" dirty="0" smtClean="0">
                <a:latin typeface="Verdana" panose="020B0604030504040204" pitchFamily="34" charset="0"/>
                <a:ea typeface="Verdana" panose="020B0604030504040204" pitchFamily="34" charset="0"/>
                <a:cs typeface="Verdana" panose="020B0604030504040204" pitchFamily="34" charset="0"/>
              </a:rPr>
              <a:t> </a:t>
            </a:r>
            <a:r>
              <a:rPr lang="de-CH" baseline="0" dirty="0" err="1" smtClean="0">
                <a:latin typeface="Verdana" panose="020B0604030504040204" pitchFamily="34" charset="0"/>
                <a:ea typeface="Verdana" panose="020B0604030504040204" pitchFamily="34" charset="0"/>
                <a:cs typeface="Verdana" panose="020B0604030504040204" pitchFamily="34" charset="0"/>
              </a:rPr>
              <a:t>can</a:t>
            </a:r>
            <a:r>
              <a:rPr lang="de-CH" baseline="0" dirty="0" smtClean="0">
                <a:latin typeface="Verdana" panose="020B0604030504040204" pitchFamily="34" charset="0"/>
                <a:ea typeface="Verdana" panose="020B0604030504040204" pitchFamily="34" charset="0"/>
                <a:cs typeface="Verdana" panose="020B0604030504040204" pitchFamily="34" charset="0"/>
              </a:rPr>
              <a:t> </a:t>
            </a:r>
            <a:r>
              <a:rPr lang="de-CH" baseline="0" dirty="0" err="1" smtClean="0">
                <a:latin typeface="Verdana" panose="020B0604030504040204" pitchFamily="34" charset="0"/>
                <a:ea typeface="Verdana" panose="020B0604030504040204" pitchFamily="34" charset="0"/>
                <a:cs typeface="Verdana" panose="020B0604030504040204" pitchFamily="34" charset="0"/>
              </a:rPr>
              <a:t>be</a:t>
            </a:r>
            <a:r>
              <a:rPr lang="de-CH" baseline="0" dirty="0" smtClean="0">
                <a:latin typeface="Verdana" panose="020B0604030504040204" pitchFamily="34" charset="0"/>
                <a:ea typeface="Verdana" panose="020B0604030504040204" pitchFamily="34" charset="0"/>
                <a:cs typeface="Verdana" panose="020B0604030504040204" pitchFamily="34" charset="0"/>
              </a:rPr>
              <a:t> a </a:t>
            </a:r>
            <a:r>
              <a:rPr lang="de-CH" baseline="0" dirty="0" err="1" smtClean="0">
                <a:latin typeface="Verdana" panose="020B0604030504040204" pitchFamily="34" charset="0"/>
                <a:ea typeface="Verdana" panose="020B0604030504040204" pitchFamily="34" charset="0"/>
                <a:cs typeface="Verdana" panose="020B0604030504040204" pitchFamily="34" charset="0"/>
              </a:rPr>
              <a:t>common</a:t>
            </a:r>
            <a:r>
              <a:rPr lang="de-CH" baseline="0" dirty="0" smtClean="0">
                <a:latin typeface="Verdana" panose="020B0604030504040204" pitchFamily="34" charset="0"/>
                <a:ea typeface="Verdana" panose="020B0604030504040204" pitchFamily="34" charset="0"/>
                <a:cs typeface="Verdana" panose="020B0604030504040204" pitchFamily="34" charset="0"/>
              </a:rPr>
              <a:t> </a:t>
            </a:r>
            <a:r>
              <a:rPr lang="de-CH" baseline="0" dirty="0" err="1" smtClean="0">
                <a:latin typeface="Verdana" panose="020B0604030504040204" pitchFamily="34" charset="0"/>
                <a:ea typeface="Verdana" panose="020B0604030504040204" pitchFamily="34" charset="0"/>
                <a:cs typeface="Verdana" panose="020B0604030504040204" pitchFamily="34" charset="0"/>
              </a:rPr>
              <a:t>starting</a:t>
            </a:r>
            <a:r>
              <a:rPr lang="de-CH" baseline="0" dirty="0" smtClean="0">
                <a:latin typeface="Verdana" panose="020B0604030504040204" pitchFamily="34" charset="0"/>
                <a:ea typeface="Verdana" panose="020B0604030504040204" pitchFamily="34" charset="0"/>
                <a:cs typeface="Verdana" panose="020B0604030504040204" pitchFamily="34" charset="0"/>
              </a:rPr>
              <a:t> </a:t>
            </a:r>
            <a:r>
              <a:rPr lang="de-CH" baseline="0" dirty="0" err="1" smtClean="0">
                <a:latin typeface="Verdana" panose="020B0604030504040204" pitchFamily="34" charset="0"/>
                <a:ea typeface="Verdana" panose="020B0604030504040204" pitchFamily="34" charset="0"/>
                <a:cs typeface="Verdana" panose="020B0604030504040204" pitchFamily="34" charset="0"/>
              </a:rPr>
              <a:t>point</a:t>
            </a:r>
            <a:r>
              <a:rPr lang="de-CH" baseline="0" dirty="0" smtClean="0">
                <a:latin typeface="Verdana" panose="020B0604030504040204" pitchFamily="34" charset="0"/>
                <a:ea typeface="Verdana" panose="020B0604030504040204" pitchFamily="34" charset="0"/>
                <a:cs typeface="Verdana" panose="020B0604030504040204" pitchFamily="34" charset="0"/>
              </a:rPr>
              <a:t>?</a:t>
            </a:r>
            <a:endParaRPr lang="de-CH" dirty="0">
              <a:latin typeface="Verdana" panose="020B0604030504040204" pitchFamily="34" charset="0"/>
              <a:ea typeface="Verdana" panose="020B0604030504040204" pitchFamily="34" charset="0"/>
              <a:cs typeface="Verdana" panose="020B0604030504040204" pitchFamily="34" charset="0"/>
            </a:endParaRPr>
          </a:p>
          <a:p>
            <a:pPr marL="171746" indent="-171746">
              <a:buFont typeface="Arial" panose="020B0604020202020204" pitchFamily="34" charset="0"/>
              <a:buChar char="•"/>
            </a:pPr>
            <a:endParaRPr lang="de-CH" dirty="0">
              <a:latin typeface="Verdana" panose="020B0604030504040204" pitchFamily="34" charset="0"/>
              <a:ea typeface="Verdana" panose="020B0604030504040204" pitchFamily="34" charset="0"/>
              <a:cs typeface="Verdana" panose="020B0604030504040204" pitchFamily="34" charset="0"/>
            </a:endParaRPr>
          </a:p>
          <a:p>
            <a:r>
              <a:rPr lang="de-CH" dirty="0">
                <a:latin typeface="Verdana" panose="020B0604030504040204" pitchFamily="34" charset="0"/>
                <a:ea typeface="Verdana" panose="020B0604030504040204" pitchFamily="34" charset="0"/>
                <a:cs typeface="Verdana" panose="020B0604030504040204" pitchFamily="34" charset="0"/>
              </a:rPr>
              <a:t>In </a:t>
            </a:r>
            <a:r>
              <a:rPr lang="de-CH" dirty="0" err="1">
                <a:latin typeface="Verdana" panose="020B0604030504040204" pitchFamily="34" charset="0"/>
                <a:ea typeface="Verdana" panose="020B0604030504040204" pitchFamily="34" charset="0"/>
                <a:cs typeface="Verdana" panose="020B0604030504040204" pitchFamily="34" charset="0"/>
              </a:rPr>
              <a:t>the</a:t>
            </a:r>
            <a:r>
              <a:rPr lang="de-CH" dirty="0">
                <a:latin typeface="Verdana" panose="020B0604030504040204" pitchFamily="34" charset="0"/>
                <a:ea typeface="Verdana" panose="020B0604030504040204" pitchFamily="34" charset="0"/>
                <a:cs typeface="Verdana" panose="020B0604030504040204" pitchFamily="34" charset="0"/>
              </a:rPr>
              <a:t> German-</a:t>
            </a:r>
            <a:r>
              <a:rPr lang="de-CH" dirty="0" err="1">
                <a:latin typeface="Verdana" panose="020B0604030504040204" pitchFamily="34" charset="0"/>
                <a:ea typeface="Verdana" panose="020B0604030504040204" pitchFamily="34" charset="0"/>
                <a:cs typeface="Verdana" panose="020B0604030504040204" pitchFamily="34" charset="0"/>
              </a:rPr>
              <a:t>speaking</a:t>
            </a:r>
            <a:r>
              <a:rPr lang="de-CH" dirty="0">
                <a:latin typeface="Verdana" panose="020B0604030504040204" pitchFamily="34" charset="0"/>
                <a:ea typeface="Verdana" panose="020B0604030504040204" pitchFamily="34" charset="0"/>
                <a:cs typeface="Verdana" panose="020B0604030504040204" pitchFamily="34" charset="0"/>
              </a:rPr>
              <a:t> </a:t>
            </a:r>
            <a:r>
              <a:rPr lang="de-CH" dirty="0" err="1">
                <a:latin typeface="Verdana" panose="020B0604030504040204" pitchFamily="34" charset="0"/>
                <a:ea typeface="Verdana" panose="020B0604030504040204" pitchFamily="34" charset="0"/>
                <a:cs typeface="Verdana" panose="020B0604030504040204" pitchFamily="34" charset="0"/>
              </a:rPr>
              <a:t>community</a:t>
            </a:r>
            <a:r>
              <a:rPr lang="de-CH" dirty="0">
                <a:latin typeface="Verdana" panose="020B0604030504040204" pitchFamily="34" charset="0"/>
                <a:ea typeface="Verdana" panose="020B0604030504040204" pitchFamily="34" charset="0"/>
                <a:cs typeface="Verdana" panose="020B0604030504040204" pitchFamily="34" charset="0"/>
              </a:rPr>
              <a:t> </a:t>
            </a:r>
            <a:r>
              <a:rPr lang="de-CH" dirty="0" err="1">
                <a:latin typeface="Verdana" panose="020B0604030504040204" pitchFamily="34" charset="0"/>
                <a:ea typeface="Verdana" panose="020B0604030504040204" pitchFamily="34" charset="0"/>
                <a:cs typeface="Verdana" panose="020B0604030504040204" pitchFamily="34" charset="0"/>
              </a:rPr>
              <a:t>the</a:t>
            </a:r>
            <a:r>
              <a:rPr lang="de-CH" dirty="0">
                <a:latin typeface="Verdana" panose="020B0604030504040204" pitchFamily="34" charset="0"/>
                <a:ea typeface="Verdana" panose="020B0604030504040204" pitchFamily="34" charset="0"/>
                <a:cs typeface="Verdana" panose="020B0604030504040204" pitchFamily="34" charset="0"/>
              </a:rPr>
              <a:t> </a:t>
            </a:r>
            <a:r>
              <a:rPr lang="de-CH" dirty="0" err="1">
                <a:latin typeface="Verdana" panose="020B0604030504040204" pitchFamily="34" charset="0"/>
                <a:ea typeface="Verdana" panose="020B0604030504040204" pitchFamily="34" charset="0"/>
                <a:cs typeface="Verdana" panose="020B0604030504040204" pitchFamily="34" charset="0"/>
              </a:rPr>
              <a:t>discussion</a:t>
            </a:r>
            <a:r>
              <a:rPr lang="de-CH" dirty="0">
                <a:latin typeface="Verdana" panose="020B0604030504040204" pitchFamily="34" charset="0"/>
                <a:ea typeface="Verdana" panose="020B0604030504040204" pitchFamily="34" charset="0"/>
                <a:cs typeface="Verdana" panose="020B0604030504040204" pitchFamily="34" charset="0"/>
              </a:rPr>
              <a:t> </a:t>
            </a:r>
            <a:r>
              <a:rPr lang="de-CH" dirty="0" err="1">
                <a:latin typeface="Verdana" panose="020B0604030504040204" pitchFamily="34" charset="0"/>
                <a:ea typeface="Verdana" panose="020B0604030504040204" pitchFamily="34" charset="0"/>
                <a:cs typeface="Verdana" panose="020B0604030504040204" pitchFamily="34" charset="0"/>
              </a:rPr>
              <a:t>has</a:t>
            </a:r>
            <a:r>
              <a:rPr lang="de-CH" dirty="0">
                <a:latin typeface="Verdana" panose="020B0604030504040204" pitchFamily="34" charset="0"/>
                <a:ea typeface="Verdana" panose="020B0604030504040204" pitchFamily="34" charset="0"/>
                <a:cs typeface="Verdana" panose="020B0604030504040204" pitchFamily="34" charset="0"/>
              </a:rPr>
              <a:t> </a:t>
            </a:r>
            <a:r>
              <a:rPr lang="de-CH" dirty="0" err="1">
                <a:latin typeface="Verdana" panose="020B0604030504040204" pitchFamily="34" charset="0"/>
                <a:ea typeface="Verdana" panose="020B0604030504040204" pitchFamily="34" charset="0"/>
                <a:cs typeface="Verdana" panose="020B0604030504040204" pitchFamily="34" charset="0"/>
              </a:rPr>
              <a:t>started</a:t>
            </a:r>
            <a:r>
              <a:rPr lang="de-CH" dirty="0">
                <a:latin typeface="Verdana" panose="020B0604030504040204" pitchFamily="34" charset="0"/>
                <a:ea typeface="Verdana" panose="020B0604030504040204" pitchFamily="34" charset="0"/>
                <a:cs typeface="Verdana" panose="020B0604030504040204" pitchFamily="34" charset="0"/>
              </a:rPr>
              <a:t>.</a:t>
            </a:r>
          </a:p>
          <a:p>
            <a:pPr defTabSz="915978">
              <a:defRPr/>
            </a:pPr>
            <a:endParaRPr lang="en-US" dirty="0" smtClean="0"/>
          </a:p>
          <a:p>
            <a:pPr defTabSz="915978">
              <a:defRPr/>
            </a:pPr>
            <a:endParaRPr lang="en-US" dirty="0" smtClean="0"/>
          </a:p>
        </p:txBody>
      </p:sp>
      <p:sp>
        <p:nvSpPr>
          <p:cNvPr id="4" name="Foliennummernplatzhalter 3"/>
          <p:cNvSpPr>
            <a:spLocks noGrp="1"/>
          </p:cNvSpPr>
          <p:nvPr>
            <p:ph type="sldNum" sz="quarter" idx="10"/>
          </p:nvPr>
        </p:nvSpPr>
        <p:spPr/>
        <p:txBody>
          <a:bodyPr/>
          <a:lstStyle/>
          <a:p>
            <a:fld id="{8A91A243-7C58-4EC6-868A-FEDEE7FCDF00}" type="slidenum">
              <a:rPr lang="de-CH" smtClean="0"/>
              <a:pPr/>
              <a:t>21</a:t>
            </a:fld>
            <a:endParaRPr lang="de-CH"/>
          </a:p>
        </p:txBody>
      </p:sp>
    </p:spTree>
    <p:extLst>
      <p:ext uri="{BB962C8B-B14F-4D97-AF65-F5344CB8AC3E}">
        <p14:creationId xmlns:p14="http://schemas.microsoft.com/office/powerpoint/2010/main" val="35372638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1" dirty="0" smtClean="0"/>
              <a:t>Christian</a:t>
            </a:r>
            <a:endParaRPr lang="en-US" dirty="0" smtClean="0"/>
          </a:p>
          <a:p>
            <a:r>
              <a:rPr lang="en-US" dirty="0" smtClean="0"/>
              <a:t>When </a:t>
            </a:r>
            <a:r>
              <a:rPr lang="en-US" dirty="0"/>
              <a:t>we think about cooperation between cultural institutions and their metadata management, we have to talk about authority data. There are already several well established partnerships between very different players in this field. The links between the catalogues of the German or the Swiss National Library and Wikipedia is a good example of how it works. </a:t>
            </a:r>
            <a:endParaRPr lang="de-DE" dirty="0"/>
          </a:p>
          <a:p>
            <a:r>
              <a:rPr lang="en-US" dirty="0"/>
              <a:t> </a:t>
            </a:r>
            <a:endParaRPr lang="de-DE" dirty="0"/>
          </a:p>
          <a:p>
            <a:pPr defTabSz="885231">
              <a:defRPr/>
            </a:pPr>
            <a:r>
              <a:rPr lang="en-US" dirty="0"/>
              <a:t>Cooperation in the cultural sector means working together for a common benefit: a cost-effective production of metadata and consistent data for the benefit of the users. Therefore, it is important that access points are controlled by the same authority file. Rules and guidelines that are coming into line with RDA accept the RDA rules concerning access points and authority data the best. The reuse of the RDA access points in every cultural database makes it possible to link a library catalogue with other heritage databases. The use of the identifiers of the authority records is the most reliable way to link over different databases. The string (sequence of characters which are the name of the entity) is less important than the unique identifier which defines the entity described in the authority record. Thus, guidelines for constructing identifiers become more important than rules for describing names. So we can say that authority data is actually the most efficient linking point between databases of libraries, archives, museums, digital humanities, cultural heritage etc.</a:t>
            </a:r>
            <a:endParaRPr lang="de-DE" dirty="0"/>
          </a:p>
          <a:p>
            <a:endParaRPr lang="en-US" dirty="0"/>
          </a:p>
          <a:p>
            <a:r>
              <a:rPr lang="en-US" dirty="0"/>
              <a:t>In the cataloguing tradition in the German-speaking countries authority data and authority control are important. In the catalogues authority data bring together what belongs together, separate what does not belong together, and identify the entity described in the authority record. </a:t>
            </a:r>
            <a:endParaRPr lang="de-DE" dirty="0"/>
          </a:p>
          <a:p>
            <a:r>
              <a:rPr lang="en-US" dirty="0"/>
              <a:t>The Integrated Authority File (</a:t>
            </a:r>
            <a:r>
              <a:rPr lang="en-US" dirty="0" err="1"/>
              <a:t>Gemeinsame</a:t>
            </a:r>
            <a:r>
              <a:rPr lang="en-US" dirty="0"/>
              <a:t> </a:t>
            </a:r>
            <a:r>
              <a:rPr lang="en-US" dirty="0" err="1"/>
              <a:t>Normdatei</a:t>
            </a:r>
            <a:r>
              <a:rPr lang="en-US" dirty="0"/>
              <a:t> GND) is an authority file for names of persons, corporate bodies, conferences, events, places, topics and works. The descriptive catalogues and the subject catalogues in the German speaking area use the GND as their authority file. The authority records of the GND control the access points of the bibliographic records in our databases. The cataloguing code for the GND authority file obeys RDA for the entities which are used for descriptive and subject cataloguing, such as persons. For the entities which are only used for subject cataloguing, such as topics, the GND follows the “</a:t>
            </a:r>
            <a:r>
              <a:rPr lang="en-US" dirty="0" err="1"/>
              <a:t>Regeln</a:t>
            </a:r>
            <a:r>
              <a:rPr lang="en-US" dirty="0"/>
              <a:t> </a:t>
            </a:r>
            <a:r>
              <a:rPr lang="en-US" dirty="0" err="1"/>
              <a:t>für</a:t>
            </a:r>
            <a:r>
              <a:rPr lang="en-US" dirty="0"/>
              <a:t> den </a:t>
            </a:r>
            <a:r>
              <a:rPr lang="en-US" dirty="0" err="1"/>
              <a:t>Schlagwortkatalog</a:t>
            </a:r>
            <a:r>
              <a:rPr lang="en-US" dirty="0"/>
              <a:t>” (RSWK) which means Rules for the Subject Catalogue.</a:t>
            </a:r>
            <a:endParaRPr lang="de-DE" dirty="0"/>
          </a:p>
          <a:p>
            <a:pPr defTabSz="915978">
              <a:defRPr/>
            </a:pPr>
            <a:endParaRPr lang="de-CH" dirty="0" smtClean="0"/>
          </a:p>
          <a:p>
            <a:endParaRPr lang="en-US" dirty="0" smtClean="0"/>
          </a:p>
          <a:p>
            <a:endParaRPr lang="en-US" dirty="0" smtClean="0"/>
          </a:p>
        </p:txBody>
      </p:sp>
      <p:sp>
        <p:nvSpPr>
          <p:cNvPr id="4" name="Foliennummernplatzhalter 3"/>
          <p:cNvSpPr>
            <a:spLocks noGrp="1"/>
          </p:cNvSpPr>
          <p:nvPr>
            <p:ph type="sldNum" sz="quarter" idx="10"/>
          </p:nvPr>
        </p:nvSpPr>
        <p:spPr/>
        <p:txBody>
          <a:bodyPr/>
          <a:lstStyle/>
          <a:p>
            <a:fld id="{8A91A243-7C58-4EC6-868A-FEDEE7FCDF00}" type="slidenum">
              <a:rPr lang="de-CH" smtClean="0"/>
              <a:pPr/>
              <a:t>22</a:t>
            </a:fld>
            <a:endParaRPr lang="de-CH"/>
          </a:p>
        </p:txBody>
      </p:sp>
    </p:spTree>
    <p:extLst>
      <p:ext uri="{BB962C8B-B14F-4D97-AF65-F5344CB8AC3E}">
        <p14:creationId xmlns:p14="http://schemas.microsoft.com/office/powerpoint/2010/main" val="83525635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15978">
              <a:defRPr/>
            </a:pPr>
            <a:r>
              <a:rPr lang="de-DE" b="1" dirty="0" smtClean="0"/>
              <a:t>Renate</a:t>
            </a:r>
          </a:p>
          <a:p>
            <a:pPr defTabSz="915978">
              <a:defRPr/>
            </a:pPr>
            <a:r>
              <a:rPr lang="de-DE" dirty="0" smtClean="0"/>
              <a:t>The GND </a:t>
            </a:r>
            <a:r>
              <a:rPr lang="de-DE" dirty="0" err="1" smtClean="0"/>
              <a:t>is</a:t>
            </a:r>
            <a:r>
              <a:rPr lang="de-DE" dirty="0" smtClean="0"/>
              <a:t> a </a:t>
            </a:r>
            <a:r>
              <a:rPr lang="de-DE" dirty="0" err="1" smtClean="0"/>
              <a:t>cooperation</a:t>
            </a:r>
            <a:r>
              <a:rPr lang="de-DE" dirty="0" smtClean="0"/>
              <a:t> of 16 </a:t>
            </a:r>
            <a:r>
              <a:rPr lang="de-DE" dirty="0" err="1" smtClean="0"/>
              <a:t>partners</a:t>
            </a:r>
            <a:r>
              <a:rPr lang="de-DE" dirty="0" smtClean="0"/>
              <a:t> in Austria, </a:t>
            </a:r>
            <a:r>
              <a:rPr lang="de-DE" dirty="0" err="1" smtClean="0"/>
              <a:t>Switzerland</a:t>
            </a:r>
            <a:r>
              <a:rPr lang="de-DE" dirty="0" smtClean="0"/>
              <a:t> and Germany </a:t>
            </a:r>
            <a:r>
              <a:rPr lang="de-DE" dirty="0" err="1" smtClean="0"/>
              <a:t>hosted</a:t>
            </a:r>
            <a:r>
              <a:rPr lang="de-DE" dirty="0" smtClean="0"/>
              <a:t> </a:t>
            </a:r>
            <a:r>
              <a:rPr lang="de-DE" dirty="0" err="1" smtClean="0"/>
              <a:t>at</a:t>
            </a:r>
            <a:r>
              <a:rPr lang="de-DE" dirty="0" smtClean="0"/>
              <a:t> </a:t>
            </a:r>
            <a:r>
              <a:rPr lang="de-DE" dirty="0" err="1" smtClean="0"/>
              <a:t>the</a:t>
            </a:r>
            <a:r>
              <a:rPr lang="de-DE" dirty="0" smtClean="0"/>
              <a:t> German National Library. </a:t>
            </a:r>
            <a:r>
              <a:rPr lang="de-DE" dirty="0" err="1" smtClean="0"/>
              <a:t>Among</a:t>
            </a:r>
            <a:r>
              <a:rPr lang="de-DE" dirty="0" smtClean="0"/>
              <a:t> </a:t>
            </a:r>
            <a:r>
              <a:rPr lang="de-DE" dirty="0" err="1" smtClean="0"/>
              <a:t>them</a:t>
            </a:r>
            <a:r>
              <a:rPr lang="de-DE" dirty="0" smtClean="0"/>
              <a:t> </a:t>
            </a:r>
            <a:r>
              <a:rPr lang="de-DE" dirty="0" err="1" smtClean="0"/>
              <a:t>are</a:t>
            </a:r>
            <a:r>
              <a:rPr lang="de-DE" dirty="0" smtClean="0"/>
              <a:t> National Libraries, State Libraries, Library </a:t>
            </a:r>
            <a:r>
              <a:rPr lang="de-DE" dirty="0" err="1" smtClean="0"/>
              <a:t>Consortia</a:t>
            </a:r>
            <a:r>
              <a:rPr lang="de-DE" dirty="0" smtClean="0"/>
              <a:t>,</a:t>
            </a:r>
            <a:r>
              <a:rPr lang="de-DE" baseline="0" dirty="0" smtClean="0"/>
              <a:t> </a:t>
            </a:r>
            <a:r>
              <a:rPr lang="de-DE" baseline="0" dirty="0" err="1" smtClean="0"/>
              <a:t>representatives</a:t>
            </a:r>
            <a:r>
              <a:rPr lang="de-DE" baseline="0" dirty="0" smtClean="0"/>
              <a:t> from </a:t>
            </a:r>
            <a:r>
              <a:rPr lang="de-DE" baseline="0" dirty="0" err="1" smtClean="0"/>
              <a:t>public</a:t>
            </a:r>
            <a:r>
              <a:rPr lang="de-DE" baseline="0" dirty="0" smtClean="0"/>
              <a:t> </a:t>
            </a:r>
            <a:r>
              <a:rPr lang="de-DE" baseline="0" dirty="0" err="1" smtClean="0"/>
              <a:t>or</a:t>
            </a:r>
            <a:r>
              <a:rPr lang="de-DE" baseline="0" dirty="0" smtClean="0"/>
              <a:t> </a:t>
            </a:r>
            <a:r>
              <a:rPr lang="de-DE" baseline="0" dirty="0" err="1" smtClean="0"/>
              <a:t>special</a:t>
            </a:r>
            <a:r>
              <a:rPr lang="de-DE" baseline="0" dirty="0" smtClean="0"/>
              <a:t> </a:t>
            </a:r>
            <a:r>
              <a:rPr lang="de-DE" baseline="0" dirty="0" err="1" smtClean="0"/>
              <a:t>libraries</a:t>
            </a:r>
            <a:r>
              <a:rPr lang="de-DE" baseline="0" dirty="0" smtClean="0"/>
              <a:t> and a </a:t>
            </a:r>
            <a:r>
              <a:rPr lang="de-DE" baseline="0" dirty="0" err="1" smtClean="0"/>
              <a:t>representative</a:t>
            </a:r>
            <a:r>
              <a:rPr lang="de-DE" baseline="0" dirty="0" smtClean="0"/>
              <a:t> </a:t>
            </a:r>
            <a:r>
              <a:rPr lang="en-US" baseline="0" dirty="0" smtClean="0"/>
              <a:t>from the Standing Conference of the Ministers of Education and Cultural Affairs of the </a:t>
            </a:r>
            <a:r>
              <a:rPr lang="en-US" baseline="0" dirty="0" err="1" smtClean="0"/>
              <a:t>Länder</a:t>
            </a:r>
            <a:r>
              <a:rPr lang="en-US" baseline="0" dirty="0" smtClean="0"/>
              <a:t> in the Federal Republic of Germany.</a:t>
            </a:r>
            <a:endParaRPr lang="de-DE" dirty="0" smtClean="0"/>
          </a:p>
          <a:p>
            <a:pPr defTabSz="915978">
              <a:defRPr/>
            </a:pPr>
            <a:endParaRPr lang="de-DE" dirty="0" smtClean="0"/>
          </a:p>
          <a:p>
            <a:pPr defTabSz="915978">
              <a:defRPr/>
            </a:pPr>
            <a:r>
              <a:rPr lang="de-DE" dirty="0" smtClean="0"/>
              <a:t>The </a:t>
            </a:r>
            <a:r>
              <a:rPr lang="de-DE" dirty="0"/>
              <a:t>Integrated Authority File (GND) </a:t>
            </a:r>
            <a:r>
              <a:rPr lang="de-DE" dirty="0" err="1"/>
              <a:t>is</a:t>
            </a:r>
            <a:r>
              <a:rPr lang="de-DE" dirty="0"/>
              <a:t> an </a:t>
            </a:r>
            <a:r>
              <a:rPr lang="de-DE" dirty="0" err="1"/>
              <a:t>authority</a:t>
            </a:r>
            <a:r>
              <a:rPr lang="de-DE" dirty="0"/>
              <a:t> </a:t>
            </a:r>
            <a:r>
              <a:rPr lang="de-DE" dirty="0" err="1"/>
              <a:t>file</a:t>
            </a:r>
            <a:r>
              <a:rPr lang="de-DE" dirty="0"/>
              <a:t> </a:t>
            </a:r>
            <a:r>
              <a:rPr lang="de-DE" dirty="0" err="1"/>
              <a:t>for</a:t>
            </a:r>
            <a:r>
              <a:rPr lang="de-DE" dirty="0"/>
              <a:t> </a:t>
            </a:r>
            <a:r>
              <a:rPr lang="de-DE" dirty="0" err="1"/>
              <a:t>names</a:t>
            </a:r>
            <a:r>
              <a:rPr lang="de-DE" dirty="0"/>
              <a:t> of </a:t>
            </a:r>
            <a:r>
              <a:rPr lang="de-DE" dirty="0" err="1"/>
              <a:t>persons</a:t>
            </a:r>
            <a:r>
              <a:rPr lang="de-DE" dirty="0"/>
              <a:t>, </a:t>
            </a:r>
            <a:r>
              <a:rPr lang="de-DE" dirty="0" err="1"/>
              <a:t>corporate</a:t>
            </a:r>
            <a:r>
              <a:rPr lang="de-DE" dirty="0"/>
              <a:t> </a:t>
            </a:r>
            <a:r>
              <a:rPr lang="de-DE" dirty="0" err="1"/>
              <a:t>bodies</a:t>
            </a:r>
            <a:r>
              <a:rPr lang="de-DE" dirty="0"/>
              <a:t>, </a:t>
            </a:r>
            <a:r>
              <a:rPr lang="de-DE" dirty="0" err="1"/>
              <a:t>conferences</a:t>
            </a:r>
            <a:r>
              <a:rPr lang="de-DE" dirty="0"/>
              <a:t> and </a:t>
            </a:r>
            <a:r>
              <a:rPr lang="de-DE" dirty="0" err="1"/>
              <a:t>events</a:t>
            </a:r>
            <a:r>
              <a:rPr lang="de-DE" dirty="0"/>
              <a:t>, </a:t>
            </a:r>
            <a:r>
              <a:rPr lang="de-DE" dirty="0" err="1"/>
              <a:t>places</a:t>
            </a:r>
            <a:r>
              <a:rPr lang="de-DE" dirty="0"/>
              <a:t>, </a:t>
            </a:r>
            <a:r>
              <a:rPr lang="de-DE" dirty="0" err="1"/>
              <a:t>topics</a:t>
            </a:r>
            <a:r>
              <a:rPr lang="de-DE" dirty="0"/>
              <a:t> and </a:t>
            </a:r>
            <a:r>
              <a:rPr lang="de-DE" dirty="0" err="1"/>
              <a:t>works</a:t>
            </a:r>
            <a:r>
              <a:rPr lang="de-DE" dirty="0"/>
              <a:t>. </a:t>
            </a:r>
          </a:p>
          <a:p>
            <a:pPr defTabSz="915978">
              <a:defRPr/>
            </a:pPr>
            <a:endParaRPr lang="de-DE" dirty="0"/>
          </a:p>
          <a:p>
            <a:pPr defTabSz="915978">
              <a:defRPr/>
            </a:pPr>
            <a:r>
              <a:rPr lang="de-DE" dirty="0"/>
              <a:t>The </a:t>
            </a:r>
            <a:r>
              <a:rPr lang="de-DE" dirty="0" err="1"/>
              <a:t>descripitve</a:t>
            </a:r>
            <a:r>
              <a:rPr lang="de-DE" dirty="0"/>
              <a:t> </a:t>
            </a:r>
            <a:r>
              <a:rPr lang="de-DE" dirty="0" err="1"/>
              <a:t>catalogues</a:t>
            </a:r>
            <a:r>
              <a:rPr lang="de-DE" dirty="0"/>
              <a:t> </a:t>
            </a:r>
            <a:r>
              <a:rPr lang="de-DE" dirty="0" err="1"/>
              <a:t>and</a:t>
            </a:r>
            <a:r>
              <a:rPr lang="de-DE" dirty="0"/>
              <a:t> </a:t>
            </a:r>
            <a:r>
              <a:rPr lang="de-DE" dirty="0" err="1"/>
              <a:t>the</a:t>
            </a:r>
            <a:r>
              <a:rPr lang="de-DE" dirty="0"/>
              <a:t> </a:t>
            </a:r>
            <a:r>
              <a:rPr lang="de-DE" dirty="0" err="1"/>
              <a:t>subject</a:t>
            </a:r>
            <a:r>
              <a:rPr lang="de-DE" dirty="0"/>
              <a:t> </a:t>
            </a:r>
            <a:r>
              <a:rPr lang="de-DE" dirty="0" err="1"/>
              <a:t>catalogues</a:t>
            </a:r>
            <a:r>
              <a:rPr lang="de-DE" dirty="0"/>
              <a:t> in </a:t>
            </a:r>
            <a:r>
              <a:rPr lang="de-DE" dirty="0" err="1"/>
              <a:t>the</a:t>
            </a:r>
            <a:r>
              <a:rPr lang="de-DE" dirty="0"/>
              <a:t> German </a:t>
            </a:r>
            <a:r>
              <a:rPr lang="de-DE" dirty="0" err="1"/>
              <a:t>speaking</a:t>
            </a:r>
            <a:r>
              <a:rPr lang="de-DE" dirty="0"/>
              <a:t> </a:t>
            </a:r>
            <a:r>
              <a:rPr lang="de-DE" dirty="0" err="1"/>
              <a:t>area</a:t>
            </a:r>
            <a:r>
              <a:rPr lang="de-DE" dirty="0"/>
              <a:t> </a:t>
            </a:r>
            <a:r>
              <a:rPr lang="de-DE" dirty="0" err="1"/>
              <a:t>use</a:t>
            </a:r>
            <a:r>
              <a:rPr lang="de-DE" dirty="0"/>
              <a:t> </a:t>
            </a:r>
            <a:r>
              <a:rPr lang="de-DE" dirty="0" err="1"/>
              <a:t>the</a:t>
            </a:r>
            <a:r>
              <a:rPr lang="de-DE" dirty="0"/>
              <a:t> GND </a:t>
            </a:r>
            <a:r>
              <a:rPr lang="de-DE" dirty="0" err="1"/>
              <a:t>as</a:t>
            </a:r>
            <a:r>
              <a:rPr lang="de-DE" dirty="0"/>
              <a:t> </a:t>
            </a:r>
            <a:r>
              <a:rPr lang="de-DE" dirty="0" err="1"/>
              <a:t>authority</a:t>
            </a:r>
            <a:r>
              <a:rPr lang="de-DE" dirty="0"/>
              <a:t> </a:t>
            </a:r>
            <a:r>
              <a:rPr lang="de-DE" dirty="0" err="1"/>
              <a:t>file</a:t>
            </a:r>
            <a:r>
              <a:rPr lang="de-DE" dirty="0"/>
              <a:t>.</a:t>
            </a:r>
          </a:p>
          <a:p>
            <a:pPr defTabSz="915978">
              <a:defRPr/>
            </a:pPr>
            <a:endParaRPr lang="de-DE" dirty="0"/>
          </a:p>
          <a:p>
            <a:pPr defTabSz="915978">
              <a:defRPr/>
            </a:pPr>
            <a:r>
              <a:rPr lang="de-DE" dirty="0"/>
              <a:t>The </a:t>
            </a:r>
            <a:r>
              <a:rPr lang="de-DE" dirty="0" err="1"/>
              <a:t>cataloguing</a:t>
            </a:r>
            <a:r>
              <a:rPr lang="de-DE" dirty="0"/>
              <a:t> </a:t>
            </a:r>
            <a:r>
              <a:rPr lang="de-DE" dirty="0" err="1"/>
              <a:t>code</a:t>
            </a:r>
            <a:r>
              <a:rPr lang="de-DE" dirty="0"/>
              <a:t> </a:t>
            </a:r>
            <a:r>
              <a:rPr lang="de-DE" dirty="0" err="1"/>
              <a:t>for</a:t>
            </a:r>
            <a:r>
              <a:rPr lang="de-DE" dirty="0"/>
              <a:t> </a:t>
            </a:r>
            <a:r>
              <a:rPr lang="de-DE" dirty="0" err="1"/>
              <a:t>the</a:t>
            </a:r>
            <a:r>
              <a:rPr lang="de-DE" dirty="0"/>
              <a:t> GND </a:t>
            </a:r>
            <a:r>
              <a:rPr lang="de-DE" dirty="0" err="1"/>
              <a:t>authority</a:t>
            </a:r>
            <a:r>
              <a:rPr lang="de-DE" dirty="0"/>
              <a:t> </a:t>
            </a:r>
            <a:r>
              <a:rPr lang="de-DE" dirty="0" err="1"/>
              <a:t>file</a:t>
            </a:r>
            <a:r>
              <a:rPr lang="de-DE" dirty="0"/>
              <a:t> </a:t>
            </a:r>
            <a:r>
              <a:rPr lang="de-DE" dirty="0" err="1"/>
              <a:t>obeys</a:t>
            </a:r>
            <a:r>
              <a:rPr lang="de-DE" dirty="0"/>
              <a:t> "</a:t>
            </a:r>
            <a:r>
              <a:rPr lang="de-DE" dirty="0" err="1"/>
              <a:t>Resource</a:t>
            </a:r>
            <a:r>
              <a:rPr lang="de-DE" dirty="0"/>
              <a:t> Description </a:t>
            </a:r>
            <a:r>
              <a:rPr lang="de-DE" dirty="0" err="1"/>
              <a:t>and</a:t>
            </a:r>
            <a:r>
              <a:rPr lang="de-DE" dirty="0"/>
              <a:t> Access" (RDA) </a:t>
            </a:r>
            <a:r>
              <a:rPr lang="de-DE" dirty="0" err="1"/>
              <a:t>for</a:t>
            </a:r>
            <a:r>
              <a:rPr lang="de-DE" dirty="0"/>
              <a:t> </a:t>
            </a:r>
            <a:r>
              <a:rPr lang="de-DE" dirty="0" err="1"/>
              <a:t>the</a:t>
            </a:r>
            <a:r>
              <a:rPr lang="de-DE" dirty="0"/>
              <a:t> </a:t>
            </a:r>
            <a:r>
              <a:rPr lang="de-DE" dirty="0" err="1"/>
              <a:t>entities</a:t>
            </a:r>
            <a:r>
              <a:rPr lang="de-DE" dirty="0"/>
              <a:t> </a:t>
            </a:r>
            <a:r>
              <a:rPr lang="de-DE" dirty="0" err="1"/>
              <a:t>which</a:t>
            </a:r>
            <a:r>
              <a:rPr lang="de-DE" dirty="0"/>
              <a:t> </a:t>
            </a:r>
            <a:r>
              <a:rPr lang="de-DE" dirty="0" err="1"/>
              <a:t>are</a:t>
            </a:r>
            <a:r>
              <a:rPr lang="de-DE" dirty="0"/>
              <a:t> </a:t>
            </a:r>
            <a:r>
              <a:rPr lang="de-DE" dirty="0" err="1"/>
              <a:t>used</a:t>
            </a:r>
            <a:r>
              <a:rPr lang="de-DE" dirty="0"/>
              <a:t> </a:t>
            </a:r>
            <a:r>
              <a:rPr lang="de-DE" dirty="0" err="1"/>
              <a:t>for</a:t>
            </a:r>
            <a:r>
              <a:rPr lang="de-DE" dirty="0"/>
              <a:t> </a:t>
            </a:r>
            <a:r>
              <a:rPr lang="de-DE" dirty="0" err="1"/>
              <a:t>descriptive</a:t>
            </a:r>
            <a:r>
              <a:rPr lang="de-DE" dirty="0"/>
              <a:t> </a:t>
            </a:r>
            <a:r>
              <a:rPr lang="de-DE" dirty="0" err="1"/>
              <a:t>and</a:t>
            </a:r>
            <a:r>
              <a:rPr lang="de-DE" dirty="0"/>
              <a:t> </a:t>
            </a:r>
            <a:r>
              <a:rPr lang="de-DE" dirty="0" err="1"/>
              <a:t>subject</a:t>
            </a:r>
            <a:r>
              <a:rPr lang="de-DE" dirty="0"/>
              <a:t> </a:t>
            </a:r>
            <a:r>
              <a:rPr lang="de-DE" dirty="0" err="1"/>
              <a:t>cataloguing</a:t>
            </a:r>
            <a:r>
              <a:rPr lang="de-DE" dirty="0"/>
              <a:t> such </a:t>
            </a:r>
            <a:r>
              <a:rPr lang="de-DE" dirty="0" err="1"/>
              <a:t>as</a:t>
            </a:r>
            <a:r>
              <a:rPr lang="de-DE" dirty="0"/>
              <a:t> </a:t>
            </a:r>
            <a:r>
              <a:rPr lang="de-DE" dirty="0" err="1"/>
              <a:t>persons</a:t>
            </a:r>
            <a:r>
              <a:rPr lang="de-DE" dirty="0"/>
              <a:t>. </a:t>
            </a:r>
            <a:r>
              <a:rPr lang="de-DE" dirty="0" err="1"/>
              <a:t>For</a:t>
            </a:r>
            <a:r>
              <a:rPr lang="de-DE" dirty="0"/>
              <a:t> </a:t>
            </a:r>
            <a:r>
              <a:rPr lang="de-DE" dirty="0" err="1"/>
              <a:t>the</a:t>
            </a:r>
            <a:r>
              <a:rPr lang="de-DE" dirty="0"/>
              <a:t> </a:t>
            </a:r>
            <a:r>
              <a:rPr lang="de-DE" dirty="0" err="1"/>
              <a:t>entities</a:t>
            </a:r>
            <a:r>
              <a:rPr lang="de-DE" dirty="0"/>
              <a:t> </a:t>
            </a:r>
            <a:r>
              <a:rPr lang="de-DE" dirty="0" err="1"/>
              <a:t>which</a:t>
            </a:r>
            <a:r>
              <a:rPr lang="de-DE" dirty="0"/>
              <a:t> </a:t>
            </a:r>
            <a:r>
              <a:rPr lang="de-DE" dirty="0" err="1"/>
              <a:t>are</a:t>
            </a:r>
            <a:r>
              <a:rPr lang="de-DE" dirty="0"/>
              <a:t> </a:t>
            </a:r>
            <a:r>
              <a:rPr lang="de-DE" dirty="0" err="1"/>
              <a:t>only</a:t>
            </a:r>
            <a:r>
              <a:rPr lang="de-DE" dirty="0"/>
              <a:t> </a:t>
            </a:r>
            <a:r>
              <a:rPr lang="de-DE" dirty="0" err="1"/>
              <a:t>used</a:t>
            </a:r>
            <a:r>
              <a:rPr lang="de-DE" dirty="0"/>
              <a:t>  </a:t>
            </a:r>
            <a:r>
              <a:rPr lang="de-DE" dirty="0" err="1"/>
              <a:t>for</a:t>
            </a:r>
            <a:r>
              <a:rPr lang="de-DE" dirty="0"/>
              <a:t> </a:t>
            </a:r>
            <a:r>
              <a:rPr lang="de-DE" dirty="0" err="1"/>
              <a:t>subject</a:t>
            </a:r>
            <a:r>
              <a:rPr lang="de-DE" dirty="0"/>
              <a:t> </a:t>
            </a:r>
            <a:r>
              <a:rPr lang="de-DE" dirty="0" err="1"/>
              <a:t>cataloguing</a:t>
            </a:r>
            <a:r>
              <a:rPr lang="de-DE" dirty="0"/>
              <a:t>, such </a:t>
            </a:r>
            <a:r>
              <a:rPr lang="de-DE" dirty="0" err="1"/>
              <a:t>as</a:t>
            </a:r>
            <a:r>
              <a:rPr lang="de-DE" dirty="0"/>
              <a:t> </a:t>
            </a:r>
            <a:r>
              <a:rPr lang="de-DE" dirty="0" err="1"/>
              <a:t>topics</a:t>
            </a:r>
            <a:r>
              <a:rPr lang="de-DE" dirty="0"/>
              <a:t>, </a:t>
            </a:r>
            <a:r>
              <a:rPr lang="de-DE" dirty="0" err="1"/>
              <a:t>we</a:t>
            </a:r>
            <a:r>
              <a:rPr lang="de-DE" dirty="0"/>
              <a:t> follow </a:t>
            </a:r>
            <a:r>
              <a:rPr lang="de-DE" dirty="0" err="1"/>
              <a:t>the</a:t>
            </a:r>
            <a:r>
              <a:rPr lang="de-DE" dirty="0"/>
              <a:t> RSWK, </a:t>
            </a:r>
            <a:r>
              <a:rPr lang="de-DE" dirty="0" err="1"/>
              <a:t>the</a:t>
            </a:r>
            <a:r>
              <a:rPr lang="de-DE" dirty="0"/>
              <a:t> German </a:t>
            </a:r>
            <a:r>
              <a:rPr lang="de-DE" dirty="0" err="1"/>
              <a:t>rules</a:t>
            </a:r>
            <a:r>
              <a:rPr lang="de-DE" dirty="0"/>
              <a:t> </a:t>
            </a:r>
            <a:r>
              <a:rPr lang="de-DE" dirty="0" err="1"/>
              <a:t>for</a:t>
            </a:r>
            <a:r>
              <a:rPr lang="de-DE" dirty="0"/>
              <a:t> </a:t>
            </a:r>
            <a:r>
              <a:rPr lang="de-DE" dirty="0" err="1"/>
              <a:t>the</a:t>
            </a:r>
            <a:r>
              <a:rPr lang="de-DE" dirty="0"/>
              <a:t> </a:t>
            </a:r>
            <a:r>
              <a:rPr lang="de-DE" dirty="0" err="1"/>
              <a:t>subject</a:t>
            </a:r>
            <a:r>
              <a:rPr lang="de-DE" dirty="0"/>
              <a:t> </a:t>
            </a:r>
            <a:r>
              <a:rPr lang="de-DE" dirty="0" err="1"/>
              <a:t>catalogue</a:t>
            </a:r>
            <a:r>
              <a:rPr lang="de-DE" dirty="0"/>
              <a:t>. </a:t>
            </a:r>
            <a:r>
              <a:rPr lang="de-DE" dirty="0" err="1"/>
              <a:t>By</a:t>
            </a:r>
            <a:r>
              <a:rPr lang="de-DE" dirty="0"/>
              <a:t> </a:t>
            </a:r>
            <a:r>
              <a:rPr lang="de-DE" dirty="0" err="1"/>
              <a:t>the</a:t>
            </a:r>
            <a:r>
              <a:rPr lang="de-DE" dirty="0"/>
              <a:t> </a:t>
            </a:r>
            <a:r>
              <a:rPr lang="de-DE" dirty="0" err="1"/>
              <a:t>way</a:t>
            </a:r>
            <a:r>
              <a:rPr lang="de-DE" dirty="0"/>
              <a:t>, </a:t>
            </a:r>
            <a:r>
              <a:rPr lang="de-DE" dirty="0" err="1"/>
              <a:t>it</a:t>
            </a:r>
            <a:r>
              <a:rPr lang="de-DE" dirty="0"/>
              <a:t> </a:t>
            </a:r>
            <a:r>
              <a:rPr lang="de-DE" dirty="0" err="1"/>
              <a:t>would</a:t>
            </a:r>
            <a:r>
              <a:rPr lang="de-DE" dirty="0"/>
              <a:t> </a:t>
            </a:r>
            <a:r>
              <a:rPr lang="de-DE" dirty="0" err="1"/>
              <a:t>be</a:t>
            </a:r>
            <a:r>
              <a:rPr lang="de-DE" dirty="0"/>
              <a:t> </a:t>
            </a:r>
            <a:r>
              <a:rPr lang="de-DE" dirty="0" err="1"/>
              <a:t>helpful</a:t>
            </a:r>
            <a:r>
              <a:rPr lang="de-DE" dirty="0"/>
              <a:t> </a:t>
            </a:r>
            <a:r>
              <a:rPr lang="de-DE" dirty="0" err="1"/>
              <a:t>to</a:t>
            </a:r>
            <a:r>
              <a:rPr lang="de-DE" dirty="0"/>
              <a:t> </a:t>
            </a:r>
            <a:r>
              <a:rPr lang="de-DE" dirty="0" err="1"/>
              <a:t>have</a:t>
            </a:r>
            <a:r>
              <a:rPr lang="de-DE" dirty="0"/>
              <a:t> </a:t>
            </a:r>
            <a:r>
              <a:rPr lang="de-DE" dirty="0" err="1"/>
              <a:t>rules</a:t>
            </a:r>
            <a:r>
              <a:rPr lang="de-DE" dirty="0"/>
              <a:t> </a:t>
            </a:r>
            <a:r>
              <a:rPr lang="de-DE" dirty="0" err="1"/>
              <a:t>for</a:t>
            </a:r>
            <a:r>
              <a:rPr lang="de-DE" dirty="0"/>
              <a:t> </a:t>
            </a:r>
            <a:r>
              <a:rPr lang="de-DE" dirty="0" err="1"/>
              <a:t>subject</a:t>
            </a:r>
            <a:r>
              <a:rPr lang="de-DE" dirty="0"/>
              <a:t> </a:t>
            </a:r>
            <a:r>
              <a:rPr lang="de-DE" dirty="0" err="1"/>
              <a:t>cataloguing</a:t>
            </a:r>
            <a:r>
              <a:rPr lang="de-DE" dirty="0"/>
              <a:t> also in </a:t>
            </a:r>
            <a:r>
              <a:rPr lang="de-DE" dirty="0" err="1"/>
              <a:t>the</a:t>
            </a:r>
            <a:r>
              <a:rPr lang="de-DE" dirty="0"/>
              <a:t> RDA </a:t>
            </a:r>
            <a:r>
              <a:rPr lang="de-DE" dirty="0" err="1"/>
              <a:t>toolkit</a:t>
            </a:r>
            <a:r>
              <a:rPr lang="de-DE" dirty="0"/>
              <a:t>.</a:t>
            </a:r>
            <a:endParaRPr lang="en-US" dirty="0" smtClean="0"/>
          </a:p>
          <a:p>
            <a:endParaRPr lang="en-US" dirty="0" smtClean="0"/>
          </a:p>
          <a:p>
            <a:endParaRPr lang="de-CH" dirty="0" smtClean="0"/>
          </a:p>
          <a:p>
            <a:endParaRPr lang="de-CH" dirty="0"/>
          </a:p>
        </p:txBody>
      </p:sp>
      <p:sp>
        <p:nvSpPr>
          <p:cNvPr id="4" name="Foliennummernplatzhalter 3"/>
          <p:cNvSpPr>
            <a:spLocks noGrp="1"/>
          </p:cNvSpPr>
          <p:nvPr>
            <p:ph type="sldNum" sz="quarter" idx="10"/>
          </p:nvPr>
        </p:nvSpPr>
        <p:spPr/>
        <p:txBody>
          <a:bodyPr/>
          <a:lstStyle/>
          <a:p>
            <a:fld id="{8A91A243-7C58-4EC6-868A-FEDEE7FCDF00}" type="slidenum">
              <a:rPr lang="de-CH" smtClean="0"/>
              <a:pPr/>
              <a:t>23</a:t>
            </a:fld>
            <a:endParaRPr lang="de-CH"/>
          </a:p>
        </p:txBody>
      </p:sp>
    </p:spTree>
    <p:extLst>
      <p:ext uri="{BB962C8B-B14F-4D97-AF65-F5344CB8AC3E}">
        <p14:creationId xmlns:p14="http://schemas.microsoft.com/office/powerpoint/2010/main" val="111250483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gn="r"/>
            <a:r>
              <a:rPr lang="de-CH" dirty="0" smtClean="0"/>
              <a:t>en</a:t>
            </a:r>
          </a:p>
          <a:p>
            <a:r>
              <a:rPr lang="de-CH" b="1" dirty="0" smtClean="0"/>
              <a:t>Renate</a:t>
            </a:r>
          </a:p>
          <a:p>
            <a:r>
              <a:rPr lang="de-CH" dirty="0" err="1" smtClean="0"/>
              <a:t>Here</a:t>
            </a:r>
            <a:r>
              <a:rPr lang="de-CH" dirty="0" smtClean="0"/>
              <a:t> an </a:t>
            </a:r>
            <a:r>
              <a:rPr lang="de-CH" dirty="0" err="1" smtClean="0"/>
              <a:t>example</a:t>
            </a:r>
            <a:r>
              <a:rPr lang="de-CH" dirty="0" smtClean="0"/>
              <a:t> </a:t>
            </a:r>
            <a:r>
              <a:rPr lang="de-CH" dirty="0" err="1" smtClean="0"/>
              <a:t>for</a:t>
            </a:r>
            <a:r>
              <a:rPr lang="de-CH" dirty="0" smtClean="0"/>
              <a:t> </a:t>
            </a:r>
            <a:r>
              <a:rPr lang="de-CH" dirty="0" err="1" smtClean="0"/>
              <a:t>linking</a:t>
            </a:r>
            <a:r>
              <a:rPr lang="de-CH" dirty="0" smtClean="0"/>
              <a:t> </a:t>
            </a:r>
            <a:r>
              <a:rPr lang="de-CH" dirty="0" err="1" smtClean="0"/>
              <a:t>with</a:t>
            </a:r>
            <a:r>
              <a:rPr lang="de-CH" dirty="0" smtClean="0"/>
              <a:t> </a:t>
            </a:r>
            <a:r>
              <a:rPr lang="de-CH" dirty="0" err="1" smtClean="0"/>
              <a:t>the</a:t>
            </a:r>
            <a:r>
              <a:rPr lang="de-CH" dirty="0" smtClean="0"/>
              <a:t> GND-</a:t>
            </a:r>
            <a:r>
              <a:rPr lang="de-CH" baseline="0" dirty="0" err="1" smtClean="0"/>
              <a:t>number</a:t>
            </a:r>
            <a:r>
              <a:rPr lang="de-CH" baseline="0" dirty="0" smtClean="0"/>
              <a:t> in </a:t>
            </a:r>
            <a:r>
              <a:rPr lang="de-CH" baseline="0" dirty="0" err="1" smtClean="0"/>
              <a:t>the</a:t>
            </a:r>
            <a:r>
              <a:rPr lang="de-CH" baseline="0" dirty="0" smtClean="0"/>
              <a:t> Wikipedia</a:t>
            </a:r>
            <a:endParaRPr lang="de-CH" dirty="0" smtClean="0"/>
          </a:p>
          <a:p>
            <a:r>
              <a:rPr lang="de-CH" dirty="0" smtClean="0"/>
              <a:t>Karl</a:t>
            </a:r>
            <a:r>
              <a:rPr lang="de-CH" baseline="0" dirty="0" smtClean="0"/>
              <a:t> Barth, a Swiss </a:t>
            </a:r>
            <a:r>
              <a:rPr lang="de-CH" baseline="0" dirty="0" err="1" smtClean="0"/>
              <a:t>theologian</a:t>
            </a:r>
            <a:endParaRPr lang="de-CH" baseline="0" dirty="0" smtClean="0"/>
          </a:p>
          <a:p>
            <a:r>
              <a:rPr lang="de-CH" baseline="0" dirty="0" err="1" smtClean="0"/>
              <a:t>You</a:t>
            </a:r>
            <a:r>
              <a:rPr lang="de-CH" baseline="0" dirty="0" smtClean="0"/>
              <a:t> </a:t>
            </a:r>
            <a:r>
              <a:rPr lang="de-CH" baseline="0" dirty="0" err="1" smtClean="0"/>
              <a:t>can</a:t>
            </a:r>
            <a:r>
              <a:rPr lang="de-CH" baseline="0" dirty="0" smtClean="0"/>
              <a:t> </a:t>
            </a:r>
            <a:r>
              <a:rPr lang="de-CH" baseline="0" dirty="0" err="1" smtClean="0"/>
              <a:t>see</a:t>
            </a:r>
            <a:r>
              <a:rPr lang="de-CH" baseline="0" dirty="0" smtClean="0"/>
              <a:t> </a:t>
            </a:r>
            <a:r>
              <a:rPr lang="de-CH" baseline="0" dirty="0" err="1" smtClean="0"/>
              <a:t>were</a:t>
            </a:r>
            <a:r>
              <a:rPr lang="de-CH" baseline="0" dirty="0" smtClean="0"/>
              <a:t> </a:t>
            </a:r>
            <a:r>
              <a:rPr lang="de-CH" baseline="0" dirty="0" err="1" smtClean="0"/>
              <a:t>you</a:t>
            </a:r>
            <a:r>
              <a:rPr lang="de-CH" baseline="0" dirty="0" smtClean="0"/>
              <a:t> </a:t>
            </a:r>
            <a:r>
              <a:rPr lang="de-CH" baseline="0" dirty="0" err="1" smtClean="0"/>
              <a:t>can</a:t>
            </a:r>
            <a:r>
              <a:rPr lang="de-CH" baseline="0" dirty="0" smtClean="0"/>
              <a:t> find </a:t>
            </a:r>
            <a:r>
              <a:rPr lang="de-CH" baseline="0" dirty="0" err="1" smtClean="0"/>
              <a:t>literature</a:t>
            </a:r>
            <a:r>
              <a:rPr lang="de-CH" baseline="0" dirty="0" smtClean="0"/>
              <a:t> from and </a:t>
            </a:r>
            <a:r>
              <a:rPr lang="de-CH" baseline="0" dirty="0" err="1" smtClean="0"/>
              <a:t>about</a:t>
            </a:r>
            <a:r>
              <a:rPr lang="de-CH" baseline="0" dirty="0" smtClean="0"/>
              <a:t> </a:t>
            </a:r>
            <a:r>
              <a:rPr lang="de-CH" baseline="0" dirty="0" err="1" smtClean="0"/>
              <a:t>him</a:t>
            </a:r>
            <a:r>
              <a:rPr lang="de-CH" baseline="0" dirty="0" smtClean="0"/>
              <a:t> in </a:t>
            </a:r>
            <a:r>
              <a:rPr lang="de-CH" baseline="0" dirty="0" err="1" smtClean="0"/>
              <a:t>the</a:t>
            </a:r>
            <a:r>
              <a:rPr lang="de-CH" baseline="0" dirty="0" smtClean="0"/>
              <a:t> </a:t>
            </a:r>
            <a:r>
              <a:rPr lang="de-CH" baseline="0" dirty="0" err="1" smtClean="0"/>
              <a:t>catalogues</a:t>
            </a:r>
            <a:r>
              <a:rPr lang="de-CH" baseline="0" dirty="0" smtClean="0"/>
              <a:t> of </a:t>
            </a:r>
            <a:r>
              <a:rPr lang="de-CH" baseline="0" dirty="0" err="1" smtClean="0"/>
              <a:t>the</a:t>
            </a:r>
            <a:r>
              <a:rPr lang="de-CH" baseline="0" dirty="0" smtClean="0"/>
              <a:t> Swiss National Library and </a:t>
            </a:r>
            <a:r>
              <a:rPr lang="de-CH" baseline="0" dirty="0" err="1" smtClean="0"/>
              <a:t>the</a:t>
            </a:r>
            <a:r>
              <a:rPr lang="de-CH" baseline="0" dirty="0" smtClean="0"/>
              <a:t> German National Library</a:t>
            </a:r>
          </a:p>
          <a:p>
            <a:endParaRPr lang="de-CH" dirty="0"/>
          </a:p>
        </p:txBody>
      </p:sp>
      <p:sp>
        <p:nvSpPr>
          <p:cNvPr id="4" name="Foliennummernplatzhalter 3"/>
          <p:cNvSpPr>
            <a:spLocks noGrp="1"/>
          </p:cNvSpPr>
          <p:nvPr>
            <p:ph type="sldNum" sz="quarter" idx="10"/>
          </p:nvPr>
        </p:nvSpPr>
        <p:spPr/>
        <p:txBody>
          <a:bodyPr/>
          <a:lstStyle/>
          <a:p>
            <a:fld id="{8A91A243-7C58-4EC6-868A-FEDEE7FCDF00}" type="slidenum">
              <a:rPr lang="de-CH" smtClean="0"/>
              <a:pPr/>
              <a:t>24</a:t>
            </a:fld>
            <a:endParaRPr lang="de-CH"/>
          </a:p>
        </p:txBody>
      </p:sp>
    </p:spTree>
    <p:extLst>
      <p:ext uri="{BB962C8B-B14F-4D97-AF65-F5344CB8AC3E}">
        <p14:creationId xmlns:p14="http://schemas.microsoft.com/office/powerpoint/2010/main" val="210218063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b="1" dirty="0" smtClean="0"/>
              <a:t>Renate</a:t>
            </a:r>
          </a:p>
          <a:p>
            <a:r>
              <a:rPr lang="de-CH" dirty="0" err="1" smtClean="0"/>
              <a:t>Another</a:t>
            </a:r>
            <a:r>
              <a:rPr lang="de-CH" baseline="0" dirty="0" smtClean="0"/>
              <a:t> </a:t>
            </a:r>
            <a:r>
              <a:rPr lang="de-CH" baseline="0" dirty="0" err="1" smtClean="0"/>
              <a:t>example</a:t>
            </a:r>
            <a:r>
              <a:rPr lang="de-CH" baseline="0" dirty="0" smtClean="0"/>
              <a:t> from </a:t>
            </a:r>
            <a:r>
              <a:rPr lang="de-CH" baseline="0" dirty="0" err="1" smtClean="0"/>
              <a:t>the</a:t>
            </a:r>
            <a:r>
              <a:rPr lang="de-CH" baseline="0" dirty="0" smtClean="0"/>
              <a:t> Bildarchiv Foto Marburg, from </a:t>
            </a:r>
            <a:r>
              <a:rPr lang="de-CH" baseline="0" dirty="0" err="1" smtClean="0"/>
              <a:t>their</a:t>
            </a:r>
            <a:r>
              <a:rPr lang="de-CH" baseline="0" dirty="0" smtClean="0"/>
              <a:t> </a:t>
            </a:r>
            <a:r>
              <a:rPr lang="de-CH" baseline="0" dirty="0" err="1" smtClean="0"/>
              <a:t>collection</a:t>
            </a:r>
            <a:r>
              <a:rPr lang="de-CH" baseline="0" dirty="0" smtClean="0"/>
              <a:t> of </a:t>
            </a:r>
            <a:r>
              <a:rPr lang="de-CH" baseline="0" dirty="0" err="1" smtClean="0"/>
              <a:t>images</a:t>
            </a:r>
            <a:r>
              <a:rPr lang="de-CH" baseline="0" dirty="0" smtClean="0"/>
              <a:t> </a:t>
            </a:r>
          </a:p>
          <a:p>
            <a:r>
              <a:rPr lang="de-CH" baseline="0" dirty="0" smtClean="0"/>
              <a:t>A </a:t>
            </a:r>
            <a:r>
              <a:rPr lang="de-CH" baseline="0" dirty="0" err="1" smtClean="0"/>
              <a:t>photo</a:t>
            </a:r>
            <a:r>
              <a:rPr lang="de-CH" baseline="0" dirty="0" smtClean="0"/>
              <a:t> from a </a:t>
            </a:r>
            <a:r>
              <a:rPr lang="de-CH" baseline="0" dirty="0" err="1" smtClean="0"/>
              <a:t>painting</a:t>
            </a:r>
            <a:r>
              <a:rPr lang="de-CH" baseline="0" dirty="0" smtClean="0"/>
              <a:t> from </a:t>
            </a:r>
            <a:r>
              <a:rPr lang="de-CH" baseline="0" dirty="0" err="1" smtClean="0"/>
              <a:t>two</a:t>
            </a:r>
            <a:r>
              <a:rPr lang="de-CH" baseline="0" dirty="0" smtClean="0"/>
              <a:t> </a:t>
            </a:r>
            <a:r>
              <a:rPr lang="de-CH" baseline="0" dirty="0" err="1" smtClean="0"/>
              <a:t>daughters</a:t>
            </a:r>
            <a:r>
              <a:rPr lang="de-CH" baseline="0" dirty="0" smtClean="0"/>
              <a:t> of Wilhelm von Humboldt</a:t>
            </a:r>
          </a:p>
          <a:p>
            <a:r>
              <a:rPr lang="de-CH" baseline="0" dirty="0" smtClean="0"/>
              <a:t>On top of </a:t>
            </a:r>
            <a:r>
              <a:rPr lang="de-CH" baseline="0" dirty="0" err="1" smtClean="0"/>
              <a:t>the</a:t>
            </a:r>
            <a:r>
              <a:rPr lang="de-CH" baseline="0" dirty="0" smtClean="0"/>
              <a:t> </a:t>
            </a:r>
            <a:r>
              <a:rPr lang="de-CH" baseline="0" dirty="0" err="1" smtClean="0"/>
              <a:t>slide</a:t>
            </a:r>
            <a:r>
              <a:rPr lang="de-CH" baseline="0" dirty="0" smtClean="0"/>
              <a:t> </a:t>
            </a:r>
            <a:r>
              <a:rPr lang="de-CH" baseline="0" dirty="0" err="1" smtClean="0"/>
              <a:t>at</a:t>
            </a:r>
            <a:r>
              <a:rPr lang="de-CH" baseline="0" dirty="0" smtClean="0"/>
              <a:t> </a:t>
            </a:r>
            <a:r>
              <a:rPr lang="de-CH" baseline="0" dirty="0" err="1" smtClean="0"/>
              <a:t>the</a:t>
            </a:r>
            <a:r>
              <a:rPr lang="de-CH" baseline="0" dirty="0" smtClean="0"/>
              <a:t> </a:t>
            </a:r>
            <a:r>
              <a:rPr lang="de-CH" baseline="0" dirty="0" err="1" smtClean="0"/>
              <a:t>right</a:t>
            </a:r>
            <a:r>
              <a:rPr lang="de-CH" baseline="0" dirty="0" smtClean="0"/>
              <a:t> </a:t>
            </a:r>
            <a:r>
              <a:rPr lang="de-CH" baseline="0" dirty="0" err="1" smtClean="0"/>
              <a:t>you</a:t>
            </a:r>
            <a:r>
              <a:rPr lang="de-CH" baseline="0" dirty="0" smtClean="0"/>
              <a:t> </a:t>
            </a:r>
            <a:r>
              <a:rPr lang="de-CH" baseline="0" dirty="0" err="1" smtClean="0"/>
              <a:t>see</a:t>
            </a:r>
            <a:r>
              <a:rPr lang="de-CH" baseline="0" dirty="0" smtClean="0"/>
              <a:t> </a:t>
            </a:r>
            <a:r>
              <a:rPr lang="de-CH" baseline="0" dirty="0" err="1" smtClean="0"/>
              <a:t>the</a:t>
            </a:r>
            <a:r>
              <a:rPr lang="de-CH" baseline="0" dirty="0" smtClean="0"/>
              <a:t> </a:t>
            </a:r>
            <a:r>
              <a:rPr lang="de-CH" baseline="0" dirty="0" err="1" smtClean="0"/>
              <a:t>authority</a:t>
            </a:r>
            <a:r>
              <a:rPr lang="de-CH" baseline="0" dirty="0" smtClean="0"/>
              <a:t> </a:t>
            </a:r>
            <a:r>
              <a:rPr lang="de-CH" baseline="0" dirty="0" err="1" smtClean="0"/>
              <a:t>record</a:t>
            </a:r>
            <a:r>
              <a:rPr lang="de-CH" baseline="0" dirty="0" smtClean="0"/>
              <a:t> from </a:t>
            </a:r>
            <a:r>
              <a:rPr lang="de-CH" baseline="0" dirty="0" err="1" smtClean="0"/>
              <a:t>the</a:t>
            </a:r>
            <a:r>
              <a:rPr lang="de-CH" baseline="0" dirty="0" smtClean="0"/>
              <a:t> GND </a:t>
            </a:r>
            <a:r>
              <a:rPr lang="de-CH" baseline="0" dirty="0" err="1" smtClean="0"/>
              <a:t>for</a:t>
            </a:r>
            <a:r>
              <a:rPr lang="de-CH" baseline="0" dirty="0" smtClean="0"/>
              <a:t> Gabriele von Humboldt</a:t>
            </a:r>
            <a:endParaRPr lang="de-CH" dirty="0"/>
          </a:p>
        </p:txBody>
      </p:sp>
      <p:sp>
        <p:nvSpPr>
          <p:cNvPr id="4" name="Foliennummernplatzhalter 3"/>
          <p:cNvSpPr>
            <a:spLocks noGrp="1"/>
          </p:cNvSpPr>
          <p:nvPr>
            <p:ph type="sldNum" sz="quarter" idx="10"/>
          </p:nvPr>
        </p:nvSpPr>
        <p:spPr/>
        <p:txBody>
          <a:bodyPr/>
          <a:lstStyle/>
          <a:p>
            <a:fld id="{8A91A243-7C58-4EC6-868A-FEDEE7FCDF00}" type="slidenum">
              <a:rPr lang="de-CH" smtClean="0"/>
              <a:pPr/>
              <a:t>25</a:t>
            </a:fld>
            <a:endParaRPr lang="de-CH"/>
          </a:p>
        </p:txBody>
      </p:sp>
    </p:spTree>
    <p:extLst>
      <p:ext uri="{BB962C8B-B14F-4D97-AF65-F5344CB8AC3E}">
        <p14:creationId xmlns:p14="http://schemas.microsoft.com/office/powerpoint/2010/main" val="210218063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15978">
              <a:defRPr/>
            </a:pPr>
            <a:r>
              <a:rPr lang="de-DE" b="1" dirty="0" smtClean="0"/>
              <a:t>Christian</a:t>
            </a:r>
          </a:p>
          <a:p>
            <a:pPr defTabSz="915978">
              <a:defRPr/>
            </a:pPr>
            <a:r>
              <a:rPr lang="de-DE" dirty="0" err="1" smtClean="0"/>
              <a:t>Or</a:t>
            </a:r>
            <a:r>
              <a:rPr lang="de-DE" dirty="0" smtClean="0"/>
              <a:t> </a:t>
            </a:r>
            <a:r>
              <a:rPr lang="de-DE" dirty="0" err="1"/>
              <a:t>with</a:t>
            </a:r>
            <a:r>
              <a:rPr lang="de-DE" dirty="0"/>
              <a:t> </a:t>
            </a:r>
            <a:r>
              <a:rPr lang="de-DE" dirty="0" err="1"/>
              <a:t>the</a:t>
            </a:r>
            <a:r>
              <a:rPr lang="de-DE" dirty="0"/>
              <a:t> </a:t>
            </a:r>
            <a:r>
              <a:rPr lang="de-DE" dirty="0" err="1"/>
              <a:t>the</a:t>
            </a:r>
            <a:r>
              <a:rPr lang="de-DE" dirty="0"/>
              <a:t> Historical </a:t>
            </a:r>
            <a:r>
              <a:rPr lang="de-DE" dirty="0" err="1"/>
              <a:t>Dictionary</a:t>
            </a:r>
            <a:r>
              <a:rPr lang="de-DE" dirty="0"/>
              <a:t> of </a:t>
            </a:r>
            <a:r>
              <a:rPr lang="de-DE" dirty="0" err="1"/>
              <a:t>Switzerland</a:t>
            </a:r>
            <a:endParaRPr lang="de-DE" dirty="0"/>
          </a:p>
          <a:p>
            <a:endParaRPr lang="de-DE" dirty="0"/>
          </a:p>
          <a:p>
            <a:endParaRPr lang="en-US" baseline="0" dirty="0" smtClean="0"/>
          </a:p>
          <a:p>
            <a:endParaRPr lang="en-US" b="1" baseline="0" dirty="0" smtClean="0"/>
          </a:p>
        </p:txBody>
      </p:sp>
      <p:sp>
        <p:nvSpPr>
          <p:cNvPr id="4" name="Foliennummernplatzhalter 3"/>
          <p:cNvSpPr>
            <a:spLocks noGrp="1"/>
          </p:cNvSpPr>
          <p:nvPr>
            <p:ph type="sldNum" sz="quarter" idx="10"/>
          </p:nvPr>
        </p:nvSpPr>
        <p:spPr/>
        <p:txBody>
          <a:bodyPr/>
          <a:lstStyle/>
          <a:p>
            <a:fld id="{8A91A243-7C58-4EC6-868A-FEDEE7FCDF00}" type="slidenum">
              <a:rPr lang="de-CH" smtClean="0"/>
              <a:pPr/>
              <a:t>26</a:t>
            </a:fld>
            <a:endParaRPr lang="de-CH"/>
          </a:p>
        </p:txBody>
      </p:sp>
    </p:spTree>
    <p:extLst>
      <p:ext uri="{BB962C8B-B14F-4D97-AF65-F5344CB8AC3E}">
        <p14:creationId xmlns:p14="http://schemas.microsoft.com/office/powerpoint/2010/main" val="210218063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b="1" dirty="0" smtClean="0"/>
              <a:t>Christian</a:t>
            </a:r>
          </a:p>
          <a:p>
            <a:r>
              <a:rPr lang="de-CH" dirty="0" smtClean="0"/>
              <a:t>Can RDA </a:t>
            </a:r>
            <a:r>
              <a:rPr lang="de-CH" dirty="0" err="1" smtClean="0"/>
              <a:t>be</a:t>
            </a:r>
            <a:r>
              <a:rPr lang="de-CH" dirty="0" smtClean="0"/>
              <a:t> a </a:t>
            </a:r>
            <a:r>
              <a:rPr lang="de-CH" dirty="0" err="1" smtClean="0"/>
              <a:t>tool</a:t>
            </a:r>
            <a:r>
              <a:rPr lang="de-CH" dirty="0" smtClean="0"/>
              <a:t> </a:t>
            </a:r>
            <a:r>
              <a:rPr lang="de-CH" dirty="0" err="1" smtClean="0"/>
              <a:t>for</a:t>
            </a:r>
            <a:r>
              <a:rPr lang="de-CH" dirty="0" smtClean="0"/>
              <a:t> </a:t>
            </a:r>
            <a:r>
              <a:rPr lang="de-CH" dirty="0" err="1" smtClean="0"/>
              <a:t>everything</a:t>
            </a:r>
            <a:r>
              <a:rPr lang="de-CH" dirty="0" smtClean="0"/>
              <a:t>? </a:t>
            </a:r>
            <a:r>
              <a:rPr lang="de-DE" dirty="0" err="1"/>
              <a:t>We</a:t>
            </a:r>
            <a:r>
              <a:rPr lang="de-DE" dirty="0"/>
              <a:t> </a:t>
            </a:r>
            <a:r>
              <a:rPr lang="de-DE" dirty="0" err="1"/>
              <a:t>think</a:t>
            </a:r>
            <a:r>
              <a:rPr lang="de-DE" dirty="0"/>
              <a:t> </a:t>
            </a:r>
            <a:r>
              <a:rPr lang="de-DE" dirty="0" err="1"/>
              <a:t>no</a:t>
            </a:r>
            <a:r>
              <a:rPr lang="de-DE" dirty="0"/>
              <a:t>. </a:t>
            </a:r>
          </a:p>
          <a:p>
            <a:endParaRPr lang="de-DE" dirty="0"/>
          </a:p>
          <a:p>
            <a:r>
              <a:rPr lang="de-DE" dirty="0" err="1"/>
              <a:t>We</a:t>
            </a:r>
            <a:r>
              <a:rPr lang="de-DE" dirty="0"/>
              <a:t> </a:t>
            </a:r>
            <a:r>
              <a:rPr lang="de-DE" dirty="0" err="1"/>
              <a:t>think</a:t>
            </a:r>
            <a:r>
              <a:rPr lang="de-DE" dirty="0"/>
              <a:t> </a:t>
            </a:r>
            <a:r>
              <a:rPr lang="de-DE" dirty="0" err="1"/>
              <a:t>that</a:t>
            </a:r>
            <a:r>
              <a:rPr lang="de-DE" dirty="0"/>
              <a:t> RDA </a:t>
            </a:r>
            <a:r>
              <a:rPr lang="de-DE" dirty="0" err="1"/>
              <a:t>has</a:t>
            </a:r>
            <a:r>
              <a:rPr lang="de-DE" dirty="0"/>
              <a:t> </a:t>
            </a:r>
            <a:r>
              <a:rPr lang="de-DE" dirty="0" err="1"/>
              <a:t>to</a:t>
            </a:r>
            <a:r>
              <a:rPr lang="de-DE" dirty="0"/>
              <a:t> </a:t>
            </a:r>
            <a:r>
              <a:rPr lang="de-DE" dirty="0" err="1"/>
              <a:t>be</a:t>
            </a:r>
            <a:r>
              <a:rPr lang="de-DE" dirty="0"/>
              <a:t> </a:t>
            </a:r>
            <a:r>
              <a:rPr lang="de-DE" dirty="0" err="1"/>
              <a:t>developed</a:t>
            </a:r>
            <a:r>
              <a:rPr lang="de-DE" dirty="0"/>
              <a:t> </a:t>
            </a:r>
            <a:r>
              <a:rPr lang="de-DE" dirty="0" err="1"/>
              <a:t>as</a:t>
            </a:r>
            <a:r>
              <a:rPr lang="de-DE" dirty="0"/>
              <a:t> a </a:t>
            </a:r>
            <a:r>
              <a:rPr lang="de-DE" dirty="0" err="1"/>
              <a:t>principle-based</a:t>
            </a:r>
            <a:r>
              <a:rPr lang="de-DE" dirty="0"/>
              <a:t> </a:t>
            </a:r>
            <a:r>
              <a:rPr lang="de-DE" dirty="0" err="1"/>
              <a:t>basic</a:t>
            </a:r>
            <a:r>
              <a:rPr lang="de-DE" dirty="0"/>
              <a:t> </a:t>
            </a:r>
            <a:r>
              <a:rPr lang="de-DE" dirty="0" err="1"/>
              <a:t>standard</a:t>
            </a:r>
            <a:r>
              <a:rPr lang="de-DE" dirty="0"/>
              <a:t> </a:t>
            </a:r>
            <a:r>
              <a:rPr lang="de-DE" dirty="0" err="1"/>
              <a:t>for</a:t>
            </a:r>
            <a:r>
              <a:rPr lang="de-DE" dirty="0"/>
              <a:t> all </a:t>
            </a:r>
            <a:r>
              <a:rPr lang="de-DE" dirty="0" err="1"/>
              <a:t>resources</a:t>
            </a:r>
            <a:r>
              <a:rPr lang="de-DE" dirty="0"/>
              <a:t> in a </a:t>
            </a:r>
            <a:r>
              <a:rPr lang="de-DE" dirty="0" err="1"/>
              <a:t>way</a:t>
            </a:r>
            <a:r>
              <a:rPr lang="de-DE" dirty="0"/>
              <a:t> </a:t>
            </a:r>
            <a:r>
              <a:rPr lang="de-DE" dirty="0" err="1"/>
              <a:t>to</a:t>
            </a:r>
            <a:r>
              <a:rPr lang="de-DE" dirty="0"/>
              <a:t> </a:t>
            </a:r>
            <a:r>
              <a:rPr lang="de-DE" dirty="0" err="1"/>
              <a:t>become</a:t>
            </a:r>
            <a:r>
              <a:rPr lang="de-DE" dirty="0"/>
              <a:t> a </a:t>
            </a:r>
            <a:r>
              <a:rPr lang="de-DE" dirty="0" err="1"/>
              <a:t>basic</a:t>
            </a:r>
            <a:r>
              <a:rPr lang="de-DE" dirty="0"/>
              <a:t> </a:t>
            </a:r>
            <a:r>
              <a:rPr lang="de-DE" dirty="0" err="1"/>
              <a:t>standard</a:t>
            </a:r>
            <a:r>
              <a:rPr lang="de-DE" dirty="0"/>
              <a:t> </a:t>
            </a:r>
            <a:r>
              <a:rPr lang="de-DE" dirty="0" err="1"/>
              <a:t>even</a:t>
            </a:r>
            <a:r>
              <a:rPr lang="de-DE" dirty="0"/>
              <a:t> </a:t>
            </a:r>
            <a:r>
              <a:rPr lang="de-DE" dirty="0" err="1"/>
              <a:t>for</a:t>
            </a:r>
            <a:r>
              <a:rPr lang="de-DE" dirty="0"/>
              <a:t> </a:t>
            </a:r>
            <a:r>
              <a:rPr lang="de-DE" dirty="0" err="1"/>
              <a:t>special</a:t>
            </a:r>
            <a:r>
              <a:rPr lang="de-DE" dirty="0"/>
              <a:t> </a:t>
            </a:r>
            <a:r>
              <a:rPr lang="de-DE" dirty="0" err="1"/>
              <a:t>materials</a:t>
            </a:r>
            <a:r>
              <a:rPr lang="de-DE" dirty="0"/>
              <a:t> and a </a:t>
            </a:r>
            <a:r>
              <a:rPr lang="de-DE" dirty="0" err="1"/>
              <a:t>starting</a:t>
            </a:r>
            <a:r>
              <a:rPr lang="de-DE" dirty="0"/>
              <a:t> </a:t>
            </a:r>
            <a:r>
              <a:rPr lang="de-DE" dirty="0" err="1"/>
              <a:t>point</a:t>
            </a:r>
            <a:r>
              <a:rPr lang="de-DE" dirty="0"/>
              <a:t> </a:t>
            </a:r>
            <a:r>
              <a:rPr lang="de-DE" dirty="0" err="1"/>
              <a:t>for</a:t>
            </a:r>
            <a:r>
              <a:rPr lang="de-DE" dirty="0"/>
              <a:t> </a:t>
            </a:r>
            <a:r>
              <a:rPr lang="de-DE" dirty="0" err="1"/>
              <a:t>the</a:t>
            </a:r>
            <a:r>
              <a:rPr lang="de-DE" dirty="0"/>
              <a:t> </a:t>
            </a:r>
            <a:r>
              <a:rPr lang="de-DE" dirty="0" err="1"/>
              <a:t>development</a:t>
            </a:r>
            <a:r>
              <a:rPr lang="de-DE" dirty="0"/>
              <a:t> </a:t>
            </a:r>
            <a:r>
              <a:rPr lang="de-DE" dirty="0" err="1"/>
              <a:t>or</a:t>
            </a:r>
            <a:r>
              <a:rPr lang="de-DE" dirty="0"/>
              <a:t> </a:t>
            </a:r>
            <a:r>
              <a:rPr lang="de-DE" dirty="0" err="1"/>
              <a:t>further</a:t>
            </a:r>
            <a:r>
              <a:rPr lang="de-DE" dirty="0"/>
              <a:t> </a:t>
            </a:r>
            <a:r>
              <a:rPr lang="de-DE" dirty="0" err="1"/>
              <a:t>development</a:t>
            </a:r>
            <a:r>
              <a:rPr lang="de-DE" dirty="0"/>
              <a:t> of </a:t>
            </a:r>
            <a:r>
              <a:rPr lang="de-DE" dirty="0" err="1"/>
              <a:t>other</a:t>
            </a:r>
            <a:r>
              <a:rPr lang="de-DE" dirty="0"/>
              <a:t> </a:t>
            </a:r>
            <a:r>
              <a:rPr lang="de-DE" dirty="0" err="1"/>
              <a:t>standards</a:t>
            </a:r>
            <a:r>
              <a:rPr lang="de-DE" dirty="0"/>
              <a:t> </a:t>
            </a:r>
            <a:r>
              <a:rPr lang="de-DE" dirty="0" err="1"/>
              <a:t>describing</a:t>
            </a:r>
            <a:r>
              <a:rPr lang="de-DE" dirty="0"/>
              <a:t> </a:t>
            </a:r>
            <a:r>
              <a:rPr lang="de-DE" dirty="0" err="1"/>
              <a:t>cultural</a:t>
            </a:r>
            <a:r>
              <a:rPr lang="de-DE" dirty="0"/>
              <a:t> </a:t>
            </a:r>
            <a:r>
              <a:rPr lang="de-DE" dirty="0" err="1"/>
              <a:t>heritage</a:t>
            </a:r>
            <a:r>
              <a:rPr lang="de-DE" dirty="0"/>
              <a:t>. </a:t>
            </a:r>
            <a:endParaRPr lang="de-CH" dirty="0"/>
          </a:p>
        </p:txBody>
      </p:sp>
      <p:sp>
        <p:nvSpPr>
          <p:cNvPr id="4" name="Foliennummernplatzhalter 3"/>
          <p:cNvSpPr>
            <a:spLocks noGrp="1"/>
          </p:cNvSpPr>
          <p:nvPr>
            <p:ph type="sldNum" sz="quarter" idx="10"/>
          </p:nvPr>
        </p:nvSpPr>
        <p:spPr/>
        <p:txBody>
          <a:bodyPr/>
          <a:lstStyle/>
          <a:p>
            <a:fld id="{8A91A243-7C58-4EC6-868A-FEDEE7FCDF00}" type="slidenum">
              <a:rPr lang="de-CH" smtClean="0"/>
              <a:pPr/>
              <a:t>27</a:t>
            </a:fld>
            <a:endParaRPr lang="de-CH"/>
          </a:p>
        </p:txBody>
      </p:sp>
    </p:spTree>
    <p:extLst>
      <p:ext uri="{BB962C8B-B14F-4D97-AF65-F5344CB8AC3E}">
        <p14:creationId xmlns:p14="http://schemas.microsoft.com/office/powerpoint/2010/main" val="24739770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1" dirty="0" smtClean="0"/>
              <a:t>Renate</a:t>
            </a:r>
          </a:p>
          <a:p>
            <a:r>
              <a:rPr lang="de-DE" b="1" dirty="0" smtClean="0"/>
              <a:t>Weiterentwicklung </a:t>
            </a:r>
            <a:r>
              <a:rPr lang="de-DE" b="1" dirty="0"/>
              <a:t>der RDA </a:t>
            </a:r>
            <a:endParaRPr lang="de-DE" dirty="0"/>
          </a:p>
          <a:p>
            <a:r>
              <a:rPr lang="de-DE" dirty="0"/>
              <a:t>Ein Anfang im deutschsprachigen Raum ist gemacht und die begonnenen Arbeiten werden die Fachexpertinnen und Experten in den nächsten Jahren beschäftigen. Ziel der Arbeitsgruppen für Sondermaterialien ist es aber nicht nur, Lösungen für die konkrete Arbeit in den Institutionen zu finden. Diese kurzfristigen Lösungen werden für die praktische Arbeit gebraucht, gerade für Institutionen, die Ressourcen sowohl aus dem Bibliotheks- als auch aus dem Archivbereich sowie Objekte und nichtpublizierte Ressourcen in ihren Beständen halten und erschließen möchten. Darüber hinaus ist es den Kolleginnen und Kollegen aber ein großes Anliegen, an der Weiterentwicklung der RDA selbst mitzuarbeiten und verstärkt die Bedürfnisse der europäischen Community einzubringen. Die strategische Neuausrichtung, die das RDA Board zurzeit umsetzt, fordert auch genau dies, indem es die wirkliche Internationalisierung des Standards als eine der Prioritäten für die nächsten Jahre formuliert hat. </a:t>
            </a:r>
          </a:p>
          <a:p>
            <a:r>
              <a:rPr lang="de-DE" dirty="0"/>
              <a:t> </a:t>
            </a:r>
          </a:p>
          <a:p>
            <a:r>
              <a:rPr lang="de-DE" dirty="0"/>
              <a:t>Was aber bedeutet dieser bislang nur theoretische Ansatz in der Praxis? Eine Öffnung des Standards RDA für weitere Kultureinrichtungen kann keine Einbahnstraße sein. Die Vorreiterrolle der Bibliotheken muss in eine wirkliche Partnerschaft münden. Das bedeutet, die RDA selbst müssen flexibler werden. Es ist bereits jetzt klar, dass eine 1:1 Adaption für Archive und Museen nicht infrage kommt. Die im deutschsprachigen Raum begonnene Anpassung und Verlinkung bestehender Standards aus diesen Bereichen mit dem RDA Toolkit ist z. B. ein Ansatz in diese Richtung. Auch die geplante Neustrukturierung des RDA Toolkit lässt hier auf Veränderungen hoffen und könnte eine große Chance für die Einbindung weiterer Kultureinrichtungen sein. </a:t>
            </a:r>
          </a:p>
          <a:p>
            <a:r>
              <a:rPr lang="de-DE" dirty="0"/>
              <a:t> </a:t>
            </a:r>
          </a:p>
          <a:p>
            <a:r>
              <a:rPr lang="de-DE" dirty="0"/>
              <a:t>Grundvoraussetzung ist hierfür Offenheit und ein Blick auf das Wesentliche mit gleichzeitiger Akzeptanz für Veränderungen, auch wenn diese Veränderungen mit dem Verlust von geliebten Traditionen einhergehen. Auch wird das bereits in den RDA festgelegte Prinzip des „</a:t>
            </a:r>
            <a:r>
              <a:rPr lang="de-DE" dirty="0" err="1"/>
              <a:t>Cataloguers</a:t>
            </a:r>
            <a:r>
              <a:rPr lang="de-DE" dirty="0"/>
              <a:t> </a:t>
            </a:r>
            <a:r>
              <a:rPr lang="de-DE" dirty="0" err="1"/>
              <a:t>Judgement</a:t>
            </a:r>
            <a:r>
              <a:rPr lang="de-DE" dirty="0"/>
              <a:t>“ weiter ausgebaut werden müssen und der Standard RDA muss sich noch mehr zu einem Prinzipien-basierten Grundlagenstandard entwickeln der die Basis für Spezialregelwerke darstellt. </a:t>
            </a:r>
          </a:p>
          <a:p>
            <a:r>
              <a:rPr lang="de-DE" dirty="0"/>
              <a:t> </a:t>
            </a:r>
          </a:p>
          <a:p>
            <a:r>
              <a:rPr lang="de-DE" dirty="0"/>
              <a:t> </a:t>
            </a:r>
          </a:p>
          <a:p>
            <a:r>
              <a:rPr lang="de-DE" dirty="0"/>
              <a:t>Die Nutzer unserer Kultureinrichtungen sind hier sicherlich schon einen Schritt weiter. Für sie besteht bei der Recherche zu einem Thema erst einmal kein Unterschied darin, ob es sich um eine Haarlocke, einen Briefwechsel, ein Buch oder ein Hörspiel handelt. Dies sollte uns zu denken geben und uns Ansporn sein.</a:t>
            </a:r>
          </a:p>
          <a:p>
            <a:endParaRPr lang="de-CH" dirty="0"/>
          </a:p>
        </p:txBody>
      </p:sp>
      <p:sp>
        <p:nvSpPr>
          <p:cNvPr id="4" name="Foliennummernplatzhalter 3"/>
          <p:cNvSpPr>
            <a:spLocks noGrp="1"/>
          </p:cNvSpPr>
          <p:nvPr>
            <p:ph type="sldNum" sz="quarter" idx="10"/>
          </p:nvPr>
        </p:nvSpPr>
        <p:spPr/>
        <p:txBody>
          <a:bodyPr/>
          <a:lstStyle/>
          <a:p>
            <a:fld id="{8A91A243-7C58-4EC6-868A-FEDEE7FCDF00}" type="slidenum">
              <a:rPr lang="de-CH" smtClean="0"/>
              <a:pPr/>
              <a:t>28</a:t>
            </a:fld>
            <a:endParaRPr lang="de-CH"/>
          </a:p>
        </p:txBody>
      </p:sp>
    </p:spTree>
    <p:extLst>
      <p:ext uri="{BB962C8B-B14F-4D97-AF65-F5344CB8AC3E}">
        <p14:creationId xmlns:p14="http://schemas.microsoft.com/office/powerpoint/2010/main" val="24739770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gn="r"/>
            <a:r>
              <a:rPr lang="de-CH" dirty="0" smtClean="0"/>
              <a:t>en</a:t>
            </a:r>
          </a:p>
          <a:p>
            <a:r>
              <a:rPr lang="de-CH" b="1" dirty="0" smtClean="0"/>
              <a:t>Renate</a:t>
            </a:r>
          </a:p>
          <a:p>
            <a:endParaRPr lang="de-CH" dirty="0"/>
          </a:p>
        </p:txBody>
      </p:sp>
      <p:sp>
        <p:nvSpPr>
          <p:cNvPr id="4" name="Foliennummernplatzhalter 3"/>
          <p:cNvSpPr>
            <a:spLocks noGrp="1"/>
          </p:cNvSpPr>
          <p:nvPr>
            <p:ph type="sldNum" sz="quarter" idx="10"/>
          </p:nvPr>
        </p:nvSpPr>
        <p:spPr/>
        <p:txBody>
          <a:bodyPr/>
          <a:lstStyle/>
          <a:p>
            <a:fld id="{8A91A243-7C58-4EC6-868A-FEDEE7FCDF00}" type="slidenum">
              <a:rPr lang="de-CH" smtClean="0"/>
              <a:pPr/>
              <a:t>29</a:t>
            </a:fld>
            <a:endParaRPr lang="de-CH"/>
          </a:p>
        </p:txBody>
      </p:sp>
    </p:spTree>
    <p:extLst>
      <p:ext uri="{BB962C8B-B14F-4D97-AF65-F5344CB8AC3E}">
        <p14:creationId xmlns:p14="http://schemas.microsoft.com/office/powerpoint/2010/main" val="21021806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Folienbildplatzhalter 1"/>
          <p:cNvSpPr>
            <a:spLocks noGrp="1" noRot="1" noChangeAspect="1" noTextEdit="1"/>
          </p:cNvSpPr>
          <p:nvPr>
            <p:ph type="sldImg"/>
          </p:nvPr>
        </p:nvSpPr>
        <p:spPr>
          <a:ln/>
        </p:spPr>
      </p:sp>
      <p:sp>
        <p:nvSpPr>
          <p:cNvPr id="17411"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dirty="0" smtClean="0">
                <a:latin typeface="Times" panose="02020603050405020304" pitchFamily="18" charset="0"/>
                <a:cs typeface="Times" panose="02020603050405020304" pitchFamily="18" charset="0"/>
              </a:rPr>
              <a:t>Renate</a:t>
            </a:r>
          </a:p>
          <a:p>
            <a:r>
              <a:rPr lang="en-US" dirty="0" smtClean="0">
                <a:latin typeface="Times" panose="02020603050405020304" pitchFamily="18" charset="0"/>
                <a:cs typeface="Times" panose="02020603050405020304" pitchFamily="18" charset="0"/>
              </a:rPr>
              <a:t>Renate </a:t>
            </a:r>
            <a:r>
              <a:rPr lang="en-US" dirty="0">
                <a:latin typeface="Times" panose="02020603050405020304" pitchFamily="18" charset="0"/>
                <a:cs typeface="Times" panose="02020603050405020304" pitchFamily="18" charset="0"/>
              </a:rPr>
              <a:t>Behrens, Head of RDA-Project in Austria, Germany and German-speaking </a:t>
            </a:r>
            <a:r>
              <a:rPr lang="en-US" dirty="0" smtClean="0">
                <a:latin typeface="Times" panose="02020603050405020304" pitchFamily="18" charset="0"/>
                <a:cs typeface="Times" panose="02020603050405020304" pitchFamily="18" charset="0"/>
              </a:rPr>
              <a:t>Switzerland, Librarian</a:t>
            </a:r>
            <a:r>
              <a:rPr lang="en-US" dirty="0">
                <a:latin typeface="Times" panose="02020603050405020304" pitchFamily="18" charset="0"/>
                <a:cs typeface="Times" panose="02020603050405020304" pitchFamily="18" charset="0"/>
              </a:rPr>
              <a:t>, since many years in different fields in the German National Library, since 2008 in the Office for Library Standards, Head of the RDA-Project in Austria, Germany and German-speaking Switzerland, EURIG representation for the German National Library, member of the IFLA Cataloguing </a:t>
            </a:r>
            <a:r>
              <a:rPr lang="en-US" dirty="0" smtClean="0">
                <a:latin typeface="Times" panose="02020603050405020304" pitchFamily="18" charset="0"/>
                <a:cs typeface="Times" panose="02020603050405020304" pitchFamily="18" charset="0"/>
              </a:rPr>
              <a:t>Section, E</a:t>
            </a:r>
            <a:r>
              <a:rPr lang="en-US" baseline="0" dirty="0" smtClean="0">
                <a:latin typeface="Times" panose="02020603050405020304" pitchFamily="18" charset="0"/>
                <a:cs typeface="Times" panose="02020603050405020304" pitchFamily="18" charset="0"/>
              </a:rPr>
              <a:t>uropean Regional Representative to the RDA Steering Committee (RSC)</a:t>
            </a:r>
            <a:endParaRPr lang="en-US" dirty="0">
              <a:latin typeface="Times" panose="02020603050405020304" pitchFamily="18" charset="0"/>
              <a:cs typeface="Times" panose="02020603050405020304" pitchFamily="18" charset="0"/>
            </a:endParaRPr>
          </a:p>
          <a:p>
            <a:endParaRPr lang="en-US" dirty="0">
              <a:latin typeface="Times" panose="02020603050405020304" pitchFamily="18" charset="0"/>
              <a:cs typeface="Times" panose="02020603050405020304" pitchFamily="18" charset="0"/>
            </a:endParaRPr>
          </a:p>
          <a:p>
            <a:r>
              <a:rPr lang="en-US" dirty="0">
                <a:latin typeface="Times" panose="02020603050405020304" pitchFamily="18" charset="0"/>
                <a:cs typeface="Times" panose="02020603050405020304" pitchFamily="18" charset="0"/>
              </a:rPr>
              <a:t>The German National Library, founded in 1912, has two sites, one in Leipzig and one in Frankfurt. We are collecting publications from and about Germany including electronic and web-publications. </a:t>
            </a:r>
          </a:p>
          <a:p>
            <a:r>
              <a:rPr lang="en-US" dirty="0">
                <a:latin typeface="Times" panose="02020603050405020304" pitchFamily="18" charset="0"/>
                <a:cs typeface="Times" panose="02020603050405020304" pitchFamily="18" charset="0"/>
              </a:rPr>
              <a:t>We have special collections as the German Museum for books and writing, the archive of the German exile and the German Music Archive. So we have been concerned with special materials right from the start of the implementation project.</a:t>
            </a:r>
            <a:endParaRPr lang="de-CH" dirty="0">
              <a:latin typeface="Times" panose="02020603050405020304" pitchFamily="18" charset="0"/>
              <a:cs typeface="Times" panose="02020603050405020304" pitchFamily="18" charset="0"/>
            </a:endParaRPr>
          </a:p>
          <a:p>
            <a:endParaRPr lang="de-CH" dirty="0"/>
          </a:p>
          <a:p>
            <a:r>
              <a:rPr lang="en-US" dirty="0"/>
              <a:t> </a:t>
            </a:r>
            <a:endParaRPr lang="de-CH" dirty="0"/>
          </a:p>
        </p:txBody>
      </p:sp>
      <p:sp>
        <p:nvSpPr>
          <p:cNvPr id="17412"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Verdana" pitchFamily="34" charset="0"/>
                <a:cs typeface="Arial" charset="0"/>
              </a:defRPr>
            </a:lvl1pPr>
            <a:lvl2pPr marL="744182" indent="-286225" eaLnBrk="0" hangingPunct="0">
              <a:defRPr>
                <a:solidFill>
                  <a:schemeClr val="tx1"/>
                </a:solidFill>
                <a:latin typeface="Verdana" pitchFamily="34" charset="0"/>
                <a:cs typeface="Arial" charset="0"/>
              </a:defRPr>
            </a:lvl2pPr>
            <a:lvl3pPr marL="1144895" indent="-228979" eaLnBrk="0" hangingPunct="0">
              <a:defRPr>
                <a:solidFill>
                  <a:schemeClr val="tx1"/>
                </a:solidFill>
                <a:latin typeface="Verdana" pitchFamily="34" charset="0"/>
                <a:cs typeface="Arial" charset="0"/>
              </a:defRPr>
            </a:lvl3pPr>
            <a:lvl4pPr marL="1602853" indent="-228979" eaLnBrk="0" hangingPunct="0">
              <a:defRPr>
                <a:solidFill>
                  <a:schemeClr val="tx1"/>
                </a:solidFill>
                <a:latin typeface="Verdana" pitchFamily="34" charset="0"/>
                <a:cs typeface="Arial" charset="0"/>
              </a:defRPr>
            </a:lvl4pPr>
            <a:lvl5pPr marL="2060812" indent="-228979" eaLnBrk="0" hangingPunct="0">
              <a:defRPr>
                <a:solidFill>
                  <a:schemeClr val="tx1"/>
                </a:solidFill>
                <a:latin typeface="Verdana" pitchFamily="34" charset="0"/>
                <a:cs typeface="Arial" charset="0"/>
              </a:defRPr>
            </a:lvl5pPr>
            <a:lvl6pPr marL="2518770" indent="-228979" eaLnBrk="0" fontAlgn="base" hangingPunct="0">
              <a:spcBef>
                <a:spcPct val="0"/>
              </a:spcBef>
              <a:spcAft>
                <a:spcPct val="0"/>
              </a:spcAft>
              <a:defRPr>
                <a:solidFill>
                  <a:schemeClr val="tx1"/>
                </a:solidFill>
                <a:latin typeface="Verdana" pitchFamily="34" charset="0"/>
                <a:cs typeface="Arial" charset="0"/>
              </a:defRPr>
            </a:lvl6pPr>
            <a:lvl7pPr marL="2976728" indent="-228979" eaLnBrk="0" fontAlgn="base" hangingPunct="0">
              <a:spcBef>
                <a:spcPct val="0"/>
              </a:spcBef>
              <a:spcAft>
                <a:spcPct val="0"/>
              </a:spcAft>
              <a:defRPr>
                <a:solidFill>
                  <a:schemeClr val="tx1"/>
                </a:solidFill>
                <a:latin typeface="Verdana" pitchFamily="34" charset="0"/>
                <a:cs typeface="Arial" charset="0"/>
              </a:defRPr>
            </a:lvl7pPr>
            <a:lvl8pPr marL="3434686" indent="-228979" eaLnBrk="0" fontAlgn="base" hangingPunct="0">
              <a:spcBef>
                <a:spcPct val="0"/>
              </a:spcBef>
              <a:spcAft>
                <a:spcPct val="0"/>
              </a:spcAft>
              <a:defRPr>
                <a:solidFill>
                  <a:schemeClr val="tx1"/>
                </a:solidFill>
                <a:latin typeface="Verdana" pitchFamily="34" charset="0"/>
                <a:cs typeface="Arial" charset="0"/>
              </a:defRPr>
            </a:lvl8pPr>
            <a:lvl9pPr marL="3892644" indent="-228979" eaLnBrk="0" fontAlgn="base" hangingPunct="0">
              <a:spcBef>
                <a:spcPct val="0"/>
              </a:spcBef>
              <a:spcAft>
                <a:spcPct val="0"/>
              </a:spcAft>
              <a:defRPr>
                <a:solidFill>
                  <a:schemeClr val="tx1"/>
                </a:solidFill>
                <a:latin typeface="Verdana" pitchFamily="34" charset="0"/>
                <a:cs typeface="Arial" charset="0"/>
              </a:defRPr>
            </a:lvl9pPr>
          </a:lstStyle>
          <a:p>
            <a:pPr eaLnBrk="1" hangingPunct="1"/>
            <a:fld id="{25ACFF40-6A3D-4829-89A4-E95F7299F93B}" type="slidenum">
              <a:rPr lang="de-DE" altLang="de-DE">
                <a:solidFill>
                  <a:prstClr val="black"/>
                </a:solidFill>
                <a:latin typeface="Arial" charset="0"/>
              </a:rPr>
              <a:pPr eaLnBrk="1" hangingPunct="1"/>
              <a:t>3</a:t>
            </a:fld>
            <a:endParaRPr lang="de-DE" altLang="de-DE">
              <a:solidFill>
                <a:prstClr val="black"/>
              </a:solidFill>
              <a:latin typeface="Arial" charset="0"/>
            </a:endParaRPr>
          </a:p>
        </p:txBody>
      </p:sp>
    </p:spTree>
    <p:extLst>
      <p:ext uri="{BB962C8B-B14F-4D97-AF65-F5344CB8AC3E}">
        <p14:creationId xmlns:p14="http://schemas.microsoft.com/office/powerpoint/2010/main" val="250550818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Renate</a:t>
            </a:r>
          </a:p>
          <a:p>
            <a:r>
              <a:rPr lang="de-DE" dirty="0" err="1" smtClean="0">
                <a:latin typeface="Verdana" panose="020B0604030504040204" pitchFamily="34" charset="0"/>
                <a:ea typeface="Verdana" panose="020B0604030504040204" pitchFamily="34" charset="0"/>
                <a:cs typeface="Verdana" panose="020B0604030504040204" pitchFamily="34" charset="0"/>
              </a:rPr>
              <a:t>Because</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there</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are</a:t>
            </a:r>
            <a:r>
              <a:rPr lang="de-DE" dirty="0" smtClean="0">
                <a:latin typeface="Verdana" panose="020B0604030504040204" pitchFamily="34" charset="0"/>
                <a:ea typeface="Verdana" panose="020B0604030504040204" pitchFamily="34" charset="0"/>
                <a:cs typeface="Verdana" panose="020B0604030504040204" pitchFamily="34" charset="0"/>
              </a:rPr>
              <a:t> so </a:t>
            </a:r>
            <a:r>
              <a:rPr lang="de-DE" dirty="0" err="1" smtClean="0">
                <a:latin typeface="Verdana" panose="020B0604030504040204" pitchFamily="34" charset="0"/>
                <a:ea typeface="Verdana" panose="020B0604030504040204" pitchFamily="34" charset="0"/>
                <a:cs typeface="Verdana" panose="020B0604030504040204" pitchFamily="34" charset="0"/>
              </a:rPr>
              <a:t>many</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ways</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to</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baseline="0" dirty="0" err="1" smtClean="0">
                <a:latin typeface="Verdana" panose="020B0604030504040204" pitchFamily="34" charset="0"/>
                <a:ea typeface="Verdana" panose="020B0604030504040204" pitchFamily="34" charset="0"/>
                <a:cs typeface="Verdana" panose="020B0604030504040204" pitchFamily="34" charset="0"/>
              </a:rPr>
              <a:t>build</a:t>
            </a:r>
            <a:r>
              <a:rPr lang="de-DE" baseline="0" dirty="0" smtClean="0">
                <a:latin typeface="Verdana" panose="020B0604030504040204" pitchFamily="34" charset="0"/>
                <a:ea typeface="Verdana" panose="020B0604030504040204" pitchFamily="34" charset="0"/>
                <a:cs typeface="Verdana" panose="020B0604030504040204" pitchFamily="34" charset="0"/>
              </a:rPr>
              <a:t> a </a:t>
            </a:r>
            <a:r>
              <a:rPr lang="de-DE" baseline="0" dirty="0" err="1" smtClean="0">
                <a:latin typeface="Verdana" panose="020B0604030504040204" pitchFamily="34" charset="0"/>
                <a:ea typeface="Verdana" panose="020B0604030504040204" pitchFamily="34" charset="0"/>
                <a:cs typeface="Verdana" panose="020B0604030504040204" pitchFamily="34" charset="0"/>
              </a:rPr>
              <a:t>house</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baseline="0" dirty="0" err="1" smtClean="0">
                <a:latin typeface="Verdana" panose="020B0604030504040204" pitchFamily="34" charset="0"/>
                <a:ea typeface="Verdana" panose="020B0604030504040204" pitchFamily="34" charset="0"/>
                <a:cs typeface="Verdana" panose="020B0604030504040204" pitchFamily="34" charset="0"/>
              </a:rPr>
              <a:t>or</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baseline="0" dirty="0" err="1" smtClean="0">
                <a:latin typeface="Verdana" panose="020B0604030504040204" pitchFamily="34" charset="0"/>
                <a:ea typeface="Verdana" panose="020B0604030504040204" pitchFamily="34" charset="0"/>
                <a:cs typeface="Verdana" panose="020B0604030504040204" pitchFamily="34" charset="0"/>
              </a:rPr>
              <a:t>to</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baseline="0" dirty="0" err="1" smtClean="0">
                <a:latin typeface="Verdana" panose="020B0604030504040204" pitchFamily="34" charset="0"/>
                <a:ea typeface="Verdana" panose="020B0604030504040204" pitchFamily="34" charset="0"/>
                <a:cs typeface="Verdana" panose="020B0604030504040204" pitchFamily="34" charset="0"/>
              </a:rPr>
              <a:t>work</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baseline="0" dirty="0" err="1" smtClean="0">
                <a:latin typeface="Verdana" panose="020B0604030504040204" pitchFamily="34" charset="0"/>
                <a:ea typeface="Verdana" panose="020B0604030504040204" pitchFamily="34" charset="0"/>
                <a:cs typeface="Verdana" panose="020B0604030504040204" pitchFamily="34" charset="0"/>
              </a:rPr>
              <a:t>with</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baseline="0" dirty="0" err="1" smtClean="0">
                <a:latin typeface="Verdana" panose="020B0604030504040204" pitchFamily="34" charset="0"/>
                <a:ea typeface="Verdana" panose="020B0604030504040204" pitchFamily="34" charset="0"/>
                <a:cs typeface="Verdana" panose="020B0604030504040204" pitchFamily="34" charset="0"/>
              </a:rPr>
              <a:t>standards</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baseline="0" dirty="0" err="1" smtClean="0">
                <a:latin typeface="Verdana" panose="020B0604030504040204" pitchFamily="34" charset="0"/>
                <a:ea typeface="Verdana" panose="020B0604030504040204" pitchFamily="34" charset="0"/>
                <a:cs typeface="Verdana" panose="020B0604030504040204" pitchFamily="34" charset="0"/>
              </a:rPr>
              <a:t>for</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baseline="0" dirty="0" err="1" smtClean="0">
                <a:latin typeface="Verdana" panose="020B0604030504040204" pitchFamily="34" charset="0"/>
                <a:ea typeface="Verdana" panose="020B0604030504040204" pitchFamily="34" charset="0"/>
                <a:cs typeface="Verdana" panose="020B0604030504040204" pitchFamily="34" charset="0"/>
              </a:rPr>
              <a:t>cultural</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baseline="0" dirty="0" err="1" smtClean="0">
                <a:latin typeface="Verdana" panose="020B0604030504040204" pitchFamily="34" charset="0"/>
                <a:ea typeface="Verdana" panose="020B0604030504040204" pitchFamily="34" charset="0"/>
                <a:cs typeface="Verdana" panose="020B0604030504040204" pitchFamily="34" charset="0"/>
              </a:rPr>
              <a:t>heritage</a:t>
            </a:r>
            <a:r>
              <a:rPr lang="de-DE" baseline="0" dirty="0" smtClean="0">
                <a:latin typeface="Verdana" panose="020B0604030504040204" pitchFamily="34" charset="0"/>
                <a:ea typeface="Verdana" panose="020B0604030504040204" pitchFamily="34" charset="0"/>
                <a:cs typeface="Verdana" panose="020B0604030504040204" pitchFamily="34" charset="0"/>
              </a:rPr>
              <a:t>. </a:t>
            </a:r>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sp>
        <p:nvSpPr>
          <p:cNvPr id="4" name="Foliennummernplatzhalter 3"/>
          <p:cNvSpPr>
            <a:spLocks noGrp="1"/>
          </p:cNvSpPr>
          <p:nvPr>
            <p:ph type="sldNum" sz="quarter" idx="10"/>
          </p:nvPr>
        </p:nvSpPr>
        <p:spPr/>
        <p:txBody>
          <a:bodyPr/>
          <a:lstStyle/>
          <a:p>
            <a:fld id="{8A91A243-7C58-4EC6-868A-FEDEE7FCDF00}" type="slidenum">
              <a:rPr lang="de-CH" smtClean="0"/>
              <a:pPr/>
              <a:t>30</a:t>
            </a:fld>
            <a:endParaRPr lang="de-CH"/>
          </a:p>
        </p:txBody>
      </p:sp>
    </p:spTree>
    <p:extLst>
      <p:ext uri="{BB962C8B-B14F-4D97-AF65-F5344CB8AC3E}">
        <p14:creationId xmlns:p14="http://schemas.microsoft.com/office/powerpoint/2010/main" val="119864817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dirty="0" err="1" smtClean="0"/>
              <a:t>Please</a:t>
            </a:r>
            <a:r>
              <a:rPr lang="de-CH" dirty="0" smtClean="0"/>
              <a:t> </a:t>
            </a:r>
            <a:r>
              <a:rPr lang="de-CH" dirty="0" err="1" smtClean="0"/>
              <a:t>contact</a:t>
            </a:r>
            <a:r>
              <a:rPr lang="de-CH" dirty="0" smtClean="0"/>
              <a:t> </a:t>
            </a:r>
            <a:r>
              <a:rPr lang="de-CH" dirty="0" err="1" smtClean="0"/>
              <a:t>us</a:t>
            </a:r>
            <a:r>
              <a:rPr lang="de-CH" dirty="0" smtClean="0"/>
              <a:t> </a:t>
            </a:r>
            <a:r>
              <a:rPr lang="de-CH" dirty="0" err="1" smtClean="0"/>
              <a:t>for</a:t>
            </a:r>
            <a:r>
              <a:rPr lang="de-CH" dirty="0" smtClean="0"/>
              <a:t> </a:t>
            </a:r>
            <a:r>
              <a:rPr lang="de-CH" dirty="0" err="1" smtClean="0"/>
              <a:t>questions</a:t>
            </a:r>
            <a:r>
              <a:rPr lang="de-CH" dirty="0" smtClean="0"/>
              <a:t> </a:t>
            </a:r>
            <a:r>
              <a:rPr lang="de-CH" dirty="0" err="1" smtClean="0"/>
              <a:t>or</a:t>
            </a:r>
            <a:r>
              <a:rPr lang="de-CH" dirty="0" smtClean="0"/>
              <a:t> </a:t>
            </a:r>
            <a:r>
              <a:rPr lang="de-CH" dirty="0" err="1" smtClean="0"/>
              <a:t>discussion</a:t>
            </a:r>
            <a:r>
              <a:rPr lang="de-CH" dirty="0" smtClean="0"/>
              <a:t>!</a:t>
            </a:r>
            <a:endParaRPr lang="de-CH" dirty="0"/>
          </a:p>
        </p:txBody>
      </p:sp>
      <p:sp>
        <p:nvSpPr>
          <p:cNvPr id="4" name="Foliennummernplatzhalter 3"/>
          <p:cNvSpPr>
            <a:spLocks noGrp="1"/>
          </p:cNvSpPr>
          <p:nvPr>
            <p:ph type="sldNum" sz="quarter" idx="10"/>
          </p:nvPr>
        </p:nvSpPr>
        <p:spPr/>
        <p:txBody>
          <a:bodyPr/>
          <a:lstStyle/>
          <a:p>
            <a:fld id="{8A91A243-7C58-4EC6-868A-FEDEE7FCDF00}" type="slidenum">
              <a:rPr lang="de-CH" smtClean="0"/>
              <a:pPr/>
              <a:t>31</a:t>
            </a:fld>
            <a:endParaRPr lang="de-CH"/>
          </a:p>
        </p:txBody>
      </p:sp>
    </p:spTree>
    <p:extLst>
      <p:ext uri="{BB962C8B-B14F-4D97-AF65-F5344CB8AC3E}">
        <p14:creationId xmlns:p14="http://schemas.microsoft.com/office/powerpoint/2010/main" val="32041655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Folienbildplatzhalter 1"/>
          <p:cNvSpPr>
            <a:spLocks noGrp="1" noRot="1" noChangeAspect="1"/>
          </p:cNvSpPr>
          <p:nvPr>
            <p:ph type="sldImg"/>
          </p:nvPr>
        </p:nvSpPr>
        <p:spPr>
          <a:ln/>
        </p:spPr>
      </p:sp>
      <p:sp>
        <p:nvSpPr>
          <p:cNvPr id="15362" name="Foliennummernplatzhalter 3"/>
          <p:cNvSpPr>
            <a:spLocks noGrp="1"/>
          </p:cNvSpPr>
          <p:nvPr>
            <p:ph type="sldNum" sz="quarter" idx="5"/>
          </p:nvPr>
        </p:nvSpPr>
        <p:spPr>
          <a:noFill/>
        </p:spPr>
        <p:txBody>
          <a:bodyPr/>
          <a:lstStyle/>
          <a:p>
            <a:fld id="{E85688F5-15B7-45B8-929F-32A78D209F7C}" type="slidenum">
              <a:rPr lang="de-DE" smtClean="0"/>
              <a:pPr/>
              <a:t>4</a:t>
            </a:fld>
            <a:endParaRPr lang="de-DE" smtClean="0"/>
          </a:p>
        </p:txBody>
      </p:sp>
      <p:sp>
        <p:nvSpPr>
          <p:cNvPr id="15363" name="Notizenplatzhalter 4"/>
          <p:cNvSpPr>
            <a:spLocks noGrp="1"/>
          </p:cNvSpPr>
          <p:nvPr>
            <p:ph type="body" sz="quarter" idx="11"/>
          </p:nvPr>
        </p:nvSpPr>
        <p:spPr>
          <a:noFill/>
          <a:ln/>
        </p:spPr>
        <p:txBody>
          <a:bodyPr/>
          <a:lstStyle/>
          <a:p>
            <a:r>
              <a:rPr lang="de-DE" b="1" dirty="0" smtClean="0"/>
              <a:t>Christian</a:t>
            </a:r>
          </a:p>
        </p:txBody>
      </p:sp>
    </p:spTree>
    <p:extLst>
      <p:ext uri="{BB962C8B-B14F-4D97-AF65-F5344CB8AC3E}">
        <p14:creationId xmlns:p14="http://schemas.microsoft.com/office/powerpoint/2010/main" val="23579542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Folienbildplatzhalter 1"/>
          <p:cNvSpPr>
            <a:spLocks noGrp="1" noRot="1" noChangeAspect="1"/>
          </p:cNvSpPr>
          <p:nvPr>
            <p:ph type="sldImg"/>
          </p:nvPr>
        </p:nvSpPr>
        <p:spPr>
          <a:ln/>
        </p:spPr>
      </p:sp>
      <p:sp>
        <p:nvSpPr>
          <p:cNvPr id="15362" name="Foliennummernplatzhalter 3"/>
          <p:cNvSpPr>
            <a:spLocks noGrp="1"/>
          </p:cNvSpPr>
          <p:nvPr>
            <p:ph type="sldNum" sz="quarter" idx="5"/>
          </p:nvPr>
        </p:nvSpPr>
        <p:spPr>
          <a:noFill/>
        </p:spPr>
        <p:txBody>
          <a:bodyPr/>
          <a:lstStyle/>
          <a:p>
            <a:fld id="{E85688F5-15B7-45B8-929F-32A78D209F7C}" type="slidenum">
              <a:rPr lang="de-DE" smtClean="0"/>
              <a:pPr/>
              <a:t>5</a:t>
            </a:fld>
            <a:endParaRPr lang="de-DE" smtClean="0"/>
          </a:p>
        </p:txBody>
      </p:sp>
      <p:sp>
        <p:nvSpPr>
          <p:cNvPr id="15363" name="Notizenplatzhalter 4"/>
          <p:cNvSpPr>
            <a:spLocks noGrp="1"/>
          </p:cNvSpPr>
          <p:nvPr>
            <p:ph type="body" sz="quarter" idx="11"/>
          </p:nvPr>
        </p:nvSpPr>
        <p:spPr>
          <a:noFill/>
          <a:ln/>
        </p:spPr>
        <p:txBody>
          <a:bodyPr/>
          <a:lstStyle/>
          <a:p>
            <a:r>
              <a:rPr lang="en-GB" b="1" dirty="0" smtClean="0"/>
              <a:t>Christian</a:t>
            </a:r>
          </a:p>
          <a:p>
            <a:r>
              <a:rPr lang="en-GB" dirty="0"/>
              <a:t> </a:t>
            </a:r>
            <a:endParaRPr lang="de-DE" dirty="0"/>
          </a:p>
          <a:p>
            <a:r>
              <a:rPr lang="en-GB" dirty="0"/>
              <a:t>The "</a:t>
            </a:r>
            <a:r>
              <a:rPr lang="en-GB" dirty="0" err="1"/>
              <a:t>Instruktionen</a:t>
            </a:r>
            <a:r>
              <a:rPr lang="en-GB" dirty="0"/>
              <a:t> </a:t>
            </a:r>
            <a:r>
              <a:rPr lang="en-GB" dirty="0" err="1"/>
              <a:t>für</a:t>
            </a:r>
            <a:r>
              <a:rPr lang="en-GB" dirty="0"/>
              <a:t> die </a:t>
            </a:r>
            <a:r>
              <a:rPr lang="en-GB" dirty="0" err="1"/>
              <a:t>alphabetischen</a:t>
            </a:r>
            <a:r>
              <a:rPr lang="en-GB" dirty="0"/>
              <a:t> </a:t>
            </a:r>
            <a:r>
              <a:rPr lang="en-GB" dirty="0" err="1"/>
              <a:t>Kataloge</a:t>
            </a:r>
            <a:r>
              <a:rPr lang="en-GB" dirty="0"/>
              <a:t> der </a:t>
            </a:r>
            <a:r>
              <a:rPr lang="en-GB" dirty="0" err="1"/>
              <a:t>preussischen</a:t>
            </a:r>
            <a:r>
              <a:rPr lang="en-GB" dirty="0"/>
              <a:t> </a:t>
            </a:r>
            <a:r>
              <a:rPr lang="en-GB" dirty="0" err="1"/>
              <a:t>Bibliotheken</a:t>
            </a:r>
            <a:r>
              <a:rPr lang="en-GB" dirty="0"/>
              <a:t> und </a:t>
            </a:r>
            <a:r>
              <a:rPr lang="en-GB" dirty="0" err="1"/>
              <a:t>für</a:t>
            </a:r>
            <a:r>
              <a:rPr lang="en-GB" dirty="0"/>
              <a:t> den </a:t>
            </a:r>
            <a:r>
              <a:rPr lang="en-GB" dirty="0" err="1"/>
              <a:t>preussischen</a:t>
            </a:r>
            <a:r>
              <a:rPr lang="en-GB" dirty="0"/>
              <a:t> </a:t>
            </a:r>
            <a:r>
              <a:rPr lang="en-GB" dirty="0" err="1"/>
              <a:t>Gesamtkatalog</a:t>
            </a:r>
            <a:r>
              <a:rPr lang="en-GB" dirty="0"/>
              <a:t>" ("Instructions for the alphabetical catalogues of the Prussian libraries and for the complete Prussian catalogue") was published in 1899 by the Royal Prussian Library as the first bibliographic cataloguing code to claim validity for the entire German-speaking area. </a:t>
            </a:r>
            <a:endParaRPr lang="de-DE" dirty="0"/>
          </a:p>
          <a:p>
            <a:r>
              <a:rPr lang="en-GB" dirty="0"/>
              <a:t> </a:t>
            </a:r>
            <a:endParaRPr lang="de-DE" dirty="0"/>
          </a:p>
          <a:p>
            <a:r>
              <a:rPr lang="en-GB" dirty="0"/>
              <a:t>The development of the rules for descriptive cataloguing (RAK - "</a:t>
            </a:r>
            <a:r>
              <a:rPr lang="en-GB" dirty="0" err="1"/>
              <a:t>Regeln</a:t>
            </a:r>
            <a:r>
              <a:rPr lang="en-GB" dirty="0"/>
              <a:t> </a:t>
            </a:r>
            <a:r>
              <a:rPr lang="en-GB" dirty="0" err="1"/>
              <a:t>für</a:t>
            </a:r>
            <a:r>
              <a:rPr lang="en-GB" dirty="0"/>
              <a:t> die </a:t>
            </a:r>
            <a:r>
              <a:rPr lang="en-GB" dirty="0" err="1"/>
              <a:t>alphabetische</a:t>
            </a:r>
            <a:r>
              <a:rPr lang="en-GB" dirty="0"/>
              <a:t> </a:t>
            </a:r>
            <a:r>
              <a:rPr lang="en-GB" dirty="0" err="1"/>
              <a:t>Katalogisierung</a:t>
            </a:r>
            <a:r>
              <a:rPr lang="en-GB" dirty="0"/>
              <a:t>”) in the 1970s represented the systematic start of modern cataloguing based on electronic data processing, aimed at facilitating the exchange and re-use of the data. A new aspect of this code was its user-orientation and the separation into basic and special rules. Here a distinction was made between use in academic and public libraries, and separate editions were published for special areas, e.g. "RAK-Musik". </a:t>
            </a:r>
            <a:endParaRPr lang="de-DE" dirty="0"/>
          </a:p>
          <a:p>
            <a:r>
              <a:rPr lang="en-GB" dirty="0"/>
              <a:t> </a:t>
            </a:r>
            <a:endParaRPr lang="de-DE" dirty="0"/>
          </a:p>
          <a:p>
            <a:r>
              <a:rPr lang="en-GB" dirty="0"/>
              <a:t>The rules for subject cataloguing (RSWK - "</a:t>
            </a:r>
            <a:r>
              <a:rPr lang="en-GB" dirty="0" err="1"/>
              <a:t>Regeln</a:t>
            </a:r>
            <a:r>
              <a:rPr lang="en-GB" dirty="0"/>
              <a:t> </a:t>
            </a:r>
            <a:r>
              <a:rPr lang="en-GB" dirty="0" err="1"/>
              <a:t>für</a:t>
            </a:r>
            <a:r>
              <a:rPr lang="en-GB" dirty="0"/>
              <a:t> den </a:t>
            </a:r>
            <a:r>
              <a:rPr lang="en-GB" dirty="0" err="1"/>
              <a:t>Schlagwortkatalog</a:t>
            </a:r>
            <a:r>
              <a:rPr lang="en-GB" dirty="0"/>
              <a:t>") developed in the 1980s for subject indexing emphasised the importance of labour division and cooperation as a means of improving the library services. This solution was then subsequently pursued by libraries and library networks for the German-speaking countries.</a:t>
            </a:r>
            <a:endParaRPr lang="de-DE" dirty="0"/>
          </a:p>
          <a:p>
            <a:r>
              <a:rPr lang="en-GB" dirty="0"/>
              <a:t> </a:t>
            </a:r>
            <a:endParaRPr lang="de-DE" dirty="0"/>
          </a:p>
          <a:p>
            <a:endParaRPr lang="de-DE" dirty="0" smtClean="0"/>
          </a:p>
        </p:txBody>
      </p:sp>
    </p:spTree>
    <p:extLst>
      <p:ext uri="{BB962C8B-B14F-4D97-AF65-F5344CB8AC3E}">
        <p14:creationId xmlns:p14="http://schemas.microsoft.com/office/powerpoint/2010/main" val="8065623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Folienbildplatzhalter 1"/>
          <p:cNvSpPr>
            <a:spLocks noGrp="1" noRot="1" noChangeAspect="1"/>
          </p:cNvSpPr>
          <p:nvPr>
            <p:ph type="sldImg"/>
          </p:nvPr>
        </p:nvSpPr>
        <p:spPr>
          <a:ln/>
        </p:spPr>
      </p:sp>
      <p:sp>
        <p:nvSpPr>
          <p:cNvPr id="15362" name="Foliennummernplatzhalter 3"/>
          <p:cNvSpPr>
            <a:spLocks noGrp="1"/>
          </p:cNvSpPr>
          <p:nvPr>
            <p:ph type="sldNum" sz="quarter" idx="5"/>
          </p:nvPr>
        </p:nvSpPr>
        <p:spPr>
          <a:noFill/>
        </p:spPr>
        <p:txBody>
          <a:bodyPr/>
          <a:lstStyle/>
          <a:p>
            <a:fld id="{E85688F5-15B7-45B8-929F-32A78D209F7C}" type="slidenum">
              <a:rPr lang="de-DE" smtClean="0"/>
              <a:pPr/>
              <a:t>6</a:t>
            </a:fld>
            <a:endParaRPr lang="de-DE" smtClean="0"/>
          </a:p>
        </p:txBody>
      </p:sp>
      <p:sp>
        <p:nvSpPr>
          <p:cNvPr id="15363" name="Notizenplatzhalter 4"/>
          <p:cNvSpPr>
            <a:spLocks noGrp="1"/>
          </p:cNvSpPr>
          <p:nvPr>
            <p:ph type="body" sz="quarter" idx="11"/>
          </p:nvPr>
        </p:nvSpPr>
        <p:spPr>
          <a:noFill/>
          <a:ln/>
        </p:spPr>
        <p:txBody>
          <a:bodyPr/>
          <a:lstStyle/>
          <a:p>
            <a:r>
              <a:rPr lang="en-GB" b="1" dirty="0" smtClean="0"/>
              <a:t>Christian</a:t>
            </a:r>
          </a:p>
          <a:p>
            <a:r>
              <a:rPr lang="en-GB" dirty="0" smtClean="0"/>
              <a:t>Cultural </a:t>
            </a:r>
            <a:r>
              <a:rPr lang="en-GB" dirty="0"/>
              <a:t>policy in the German-speaking countries is heterogeneous in nature, which should be taken into consideration when analysing the situation in the libraries. We have national libraries, library networks, special and public libraries. All institutions are under different </a:t>
            </a:r>
            <a:r>
              <a:rPr lang="en-GB" dirty="0" err="1" smtClean="0"/>
              <a:t>responsabilities</a:t>
            </a:r>
            <a:r>
              <a:rPr lang="en-GB" dirty="0"/>
              <a:t>, may be on </a:t>
            </a:r>
            <a:r>
              <a:rPr lang="en-US" dirty="0"/>
              <a:t>federal, state, cantonal and even municipal level. </a:t>
            </a:r>
            <a:endParaRPr lang="de-DE" dirty="0"/>
          </a:p>
          <a:p>
            <a:r>
              <a:rPr lang="en-GB" dirty="0"/>
              <a:t> </a:t>
            </a:r>
            <a:endParaRPr lang="de-DE" dirty="0"/>
          </a:p>
        </p:txBody>
      </p:sp>
    </p:spTree>
    <p:extLst>
      <p:ext uri="{BB962C8B-B14F-4D97-AF65-F5344CB8AC3E}">
        <p14:creationId xmlns:p14="http://schemas.microsoft.com/office/powerpoint/2010/main" val="8065623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Folienbildplatzhalter 1"/>
          <p:cNvSpPr>
            <a:spLocks noGrp="1" noRot="1" noChangeAspect="1"/>
          </p:cNvSpPr>
          <p:nvPr>
            <p:ph type="sldImg"/>
          </p:nvPr>
        </p:nvSpPr>
        <p:spPr>
          <a:ln/>
        </p:spPr>
      </p:sp>
      <p:sp>
        <p:nvSpPr>
          <p:cNvPr id="15362" name="Foliennummernplatzhalter 3"/>
          <p:cNvSpPr>
            <a:spLocks noGrp="1"/>
          </p:cNvSpPr>
          <p:nvPr>
            <p:ph type="sldNum" sz="quarter" idx="5"/>
          </p:nvPr>
        </p:nvSpPr>
        <p:spPr>
          <a:noFill/>
        </p:spPr>
        <p:txBody>
          <a:bodyPr/>
          <a:lstStyle/>
          <a:p>
            <a:fld id="{E85688F5-15B7-45B8-929F-32A78D209F7C}" type="slidenum">
              <a:rPr lang="de-DE" smtClean="0"/>
              <a:pPr/>
              <a:t>7</a:t>
            </a:fld>
            <a:endParaRPr lang="de-DE" smtClean="0"/>
          </a:p>
        </p:txBody>
      </p:sp>
      <p:sp>
        <p:nvSpPr>
          <p:cNvPr id="15363" name="Notizenplatzhalter 4"/>
          <p:cNvSpPr>
            <a:spLocks noGrp="1"/>
          </p:cNvSpPr>
          <p:nvPr>
            <p:ph type="body" sz="quarter" idx="11"/>
          </p:nvPr>
        </p:nvSpPr>
        <p:spPr>
          <a:noFill/>
          <a:ln/>
        </p:spPr>
        <p:txBody>
          <a:bodyPr/>
          <a:lstStyle/>
          <a:p>
            <a:r>
              <a:rPr lang="de-DE" b="1" dirty="0" smtClean="0"/>
              <a:t>Christian</a:t>
            </a:r>
            <a:endParaRPr lang="de-DE" b="1" dirty="0"/>
          </a:p>
          <a:p>
            <a:r>
              <a:rPr lang="en-GB" dirty="0"/>
              <a:t>The situation in the library sector in the German-speaking countries is not at all comparable for archives and museums. There is no organisational structure to build up a common project and there is no tradition for common rules or standards. In the museum community especially, nearly every institution is working with its own rules or standards to describe its collections. </a:t>
            </a:r>
            <a:endParaRPr lang="de-DE" dirty="0"/>
          </a:p>
          <a:p>
            <a:endParaRPr lang="de-DE" dirty="0" smtClean="0"/>
          </a:p>
          <a:p>
            <a:r>
              <a:rPr lang="de-DE" dirty="0" smtClean="0"/>
              <a:t>Pergamon Museum,</a:t>
            </a:r>
            <a:r>
              <a:rPr lang="de-DE" baseline="0" dirty="0" smtClean="0"/>
              <a:t> Berlin</a:t>
            </a:r>
          </a:p>
          <a:p>
            <a:r>
              <a:rPr lang="de-DE" baseline="0" dirty="0" smtClean="0"/>
              <a:t>Schweizerisches Bundesarchiv, Bern</a:t>
            </a:r>
            <a:endParaRPr lang="de-DE" dirty="0" smtClean="0"/>
          </a:p>
        </p:txBody>
      </p:sp>
    </p:spTree>
    <p:extLst>
      <p:ext uri="{BB962C8B-B14F-4D97-AF65-F5344CB8AC3E}">
        <p14:creationId xmlns:p14="http://schemas.microsoft.com/office/powerpoint/2010/main" val="8065623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Folienbildplatzhalter 1"/>
          <p:cNvSpPr>
            <a:spLocks noGrp="1" noRot="1" noChangeAspect="1"/>
          </p:cNvSpPr>
          <p:nvPr>
            <p:ph type="sldImg"/>
          </p:nvPr>
        </p:nvSpPr>
        <p:spPr>
          <a:ln/>
        </p:spPr>
      </p:sp>
      <p:sp>
        <p:nvSpPr>
          <p:cNvPr id="15362" name="Foliennummernplatzhalter 3"/>
          <p:cNvSpPr>
            <a:spLocks noGrp="1"/>
          </p:cNvSpPr>
          <p:nvPr>
            <p:ph type="sldNum" sz="quarter" idx="5"/>
          </p:nvPr>
        </p:nvSpPr>
        <p:spPr>
          <a:noFill/>
        </p:spPr>
        <p:txBody>
          <a:bodyPr/>
          <a:lstStyle/>
          <a:p>
            <a:fld id="{E85688F5-15B7-45B8-929F-32A78D209F7C}" type="slidenum">
              <a:rPr lang="de-DE" smtClean="0"/>
              <a:pPr/>
              <a:t>8</a:t>
            </a:fld>
            <a:endParaRPr lang="de-DE" smtClean="0"/>
          </a:p>
        </p:txBody>
      </p:sp>
      <p:sp>
        <p:nvSpPr>
          <p:cNvPr id="15363" name="Notizenplatzhalter 4"/>
          <p:cNvSpPr>
            <a:spLocks noGrp="1"/>
          </p:cNvSpPr>
          <p:nvPr>
            <p:ph type="body" sz="quarter" idx="11"/>
          </p:nvPr>
        </p:nvSpPr>
        <p:spPr>
          <a:noFill/>
          <a:ln/>
        </p:spPr>
        <p:txBody>
          <a:bodyPr/>
          <a:lstStyle/>
          <a:p>
            <a:r>
              <a:rPr lang="de-DE" b="1" dirty="0" smtClean="0"/>
              <a:t>Renate</a:t>
            </a:r>
            <a:endParaRPr lang="de-DE" b="1" dirty="0"/>
          </a:p>
          <a:p>
            <a:r>
              <a:rPr lang="en-GB" dirty="0"/>
              <a:t> </a:t>
            </a:r>
            <a:endParaRPr lang="de-DE" dirty="0"/>
          </a:p>
        </p:txBody>
      </p:sp>
    </p:spTree>
    <p:extLst>
      <p:ext uri="{BB962C8B-B14F-4D97-AF65-F5344CB8AC3E}">
        <p14:creationId xmlns:p14="http://schemas.microsoft.com/office/powerpoint/2010/main" val="8065623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Folienbildplatzhalter 1"/>
          <p:cNvSpPr>
            <a:spLocks noGrp="1" noRot="1" noChangeAspect="1"/>
          </p:cNvSpPr>
          <p:nvPr>
            <p:ph type="sldImg"/>
          </p:nvPr>
        </p:nvSpPr>
        <p:spPr>
          <a:ln/>
        </p:spPr>
      </p:sp>
      <p:sp>
        <p:nvSpPr>
          <p:cNvPr id="15362" name="Foliennummernplatzhalter 3"/>
          <p:cNvSpPr>
            <a:spLocks noGrp="1"/>
          </p:cNvSpPr>
          <p:nvPr>
            <p:ph type="sldNum" sz="quarter" idx="5"/>
          </p:nvPr>
        </p:nvSpPr>
        <p:spPr>
          <a:noFill/>
        </p:spPr>
        <p:txBody>
          <a:bodyPr/>
          <a:lstStyle/>
          <a:p>
            <a:fld id="{E85688F5-15B7-45B8-929F-32A78D209F7C}" type="slidenum">
              <a:rPr lang="de-DE" smtClean="0"/>
              <a:pPr/>
              <a:t>9</a:t>
            </a:fld>
            <a:endParaRPr lang="de-DE" smtClean="0"/>
          </a:p>
        </p:txBody>
      </p:sp>
      <p:sp>
        <p:nvSpPr>
          <p:cNvPr id="15363" name="Notizenplatzhalter 4"/>
          <p:cNvSpPr>
            <a:spLocks noGrp="1"/>
          </p:cNvSpPr>
          <p:nvPr>
            <p:ph type="body" sz="quarter" idx="11"/>
          </p:nvPr>
        </p:nvSpPr>
        <p:spPr>
          <a:noFill/>
          <a:ln/>
        </p:spPr>
        <p:txBody>
          <a:bodyPr/>
          <a:lstStyle/>
          <a:p>
            <a:r>
              <a:rPr lang="en-GB" b="1" dirty="0" smtClean="0"/>
              <a:t>Renate</a:t>
            </a:r>
          </a:p>
          <a:p>
            <a:r>
              <a:rPr lang="en-GB" dirty="0" smtClean="0"/>
              <a:t>The </a:t>
            </a:r>
            <a:r>
              <a:rPr lang="en-GB" dirty="0"/>
              <a:t>introduction of RDA in the German-speaking area was the first time that the standard RDA was implemented in a non-Anglo-American linguistic and cultural environment. A key precondition for using the cataloguing code was having the RDA standard available both in English and in a German translation. When it was decided to change to the new cataloguing code it was also resolved to make the work environment available in German. The Office for Library Standards at the DNB was tasked with preparing an authorised translation of the code text into German.</a:t>
            </a:r>
            <a:endParaRPr lang="de-DE" dirty="0"/>
          </a:p>
          <a:p>
            <a:r>
              <a:rPr lang="en-GB" dirty="0"/>
              <a:t> </a:t>
            </a:r>
            <a:endParaRPr lang="de-DE" dirty="0"/>
          </a:p>
          <a:p>
            <a:r>
              <a:rPr lang="en-GB" dirty="0"/>
              <a:t>At the end of November 2012 the German translation of the RDA cataloguing code text was made available free of charge on the DNB's website for one year in the form of PDF files and the German text and a German user interface were made available in mid-May 2013 in the RDA Toolkit.</a:t>
            </a:r>
            <a:endParaRPr lang="de-DE" dirty="0"/>
          </a:p>
          <a:p>
            <a:r>
              <a:rPr lang="en-GB" dirty="0"/>
              <a:t>During the project period, the working group RDA in the German-speaking countries reviewed the German version permanently for its suitability and corrected the text or added examples if necessary. </a:t>
            </a:r>
            <a:endParaRPr lang="de-DE" dirty="0"/>
          </a:p>
          <a:p>
            <a:r>
              <a:rPr lang="en-GB" dirty="0"/>
              <a:t> </a:t>
            </a:r>
            <a:endParaRPr lang="de-DE" dirty="0"/>
          </a:p>
          <a:p>
            <a:r>
              <a:rPr lang="en-GB" dirty="0"/>
              <a:t>In 2015, the Library Network of German-speaking Switzerland provided a French translation of the D-A-CH policy statements. </a:t>
            </a:r>
            <a:endParaRPr lang="de-DE" dirty="0"/>
          </a:p>
          <a:p>
            <a:r>
              <a:rPr lang="en-US" dirty="0"/>
              <a:t>D-A-CH is the acronym of Germany, Austria and Switzerland. It is commonly used to designate these German speaking countries.</a:t>
            </a:r>
            <a:endParaRPr lang="de-DE" dirty="0"/>
          </a:p>
          <a:p>
            <a:endParaRPr lang="de-DE" b="1" dirty="0"/>
          </a:p>
        </p:txBody>
      </p:sp>
    </p:spTree>
    <p:extLst>
      <p:ext uri="{BB962C8B-B14F-4D97-AF65-F5344CB8AC3E}">
        <p14:creationId xmlns:p14="http://schemas.microsoft.com/office/powerpoint/2010/main" val="8065623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sp>
        <p:nvSpPr>
          <p:cNvPr id="23554" name="Rectangle 2"/>
          <p:cNvSpPr>
            <a:spLocks noGrp="1" noChangeArrowheads="1"/>
          </p:cNvSpPr>
          <p:nvPr>
            <p:ph type="ctrTitle"/>
          </p:nvPr>
        </p:nvSpPr>
        <p:spPr>
          <a:xfrm>
            <a:off x="1295400" y="2362200"/>
            <a:ext cx="7086600" cy="2514600"/>
          </a:xfrm>
          <a:prstGeom prst="rect">
            <a:avLst/>
          </a:prstGeom>
        </p:spPr>
        <p:txBody>
          <a:bodyPr/>
          <a:lstStyle>
            <a:lvl1pPr>
              <a:defRPr sz="5200"/>
            </a:lvl1pPr>
          </a:lstStyle>
          <a:p>
            <a:r>
              <a:rPr lang="de-DE" smtClean="0"/>
              <a:t>Titelmasterformat durch Klicken bearbeiten</a:t>
            </a:r>
            <a:endParaRPr lang="en-GB"/>
          </a:p>
        </p:txBody>
      </p:sp>
      <p:sp>
        <p:nvSpPr>
          <p:cNvPr id="23555" name="Rectangle 3"/>
          <p:cNvSpPr>
            <a:spLocks noGrp="1" noChangeArrowheads="1"/>
          </p:cNvSpPr>
          <p:nvPr>
            <p:ph type="subTitle" idx="1"/>
          </p:nvPr>
        </p:nvSpPr>
        <p:spPr>
          <a:xfrm>
            <a:off x="1285875" y="5299075"/>
            <a:ext cx="7096125" cy="720725"/>
          </a:xfrm>
        </p:spPr>
        <p:txBody>
          <a:bodyPr/>
          <a:lstStyle>
            <a:lvl1pPr marL="0" indent="0">
              <a:buFontTx/>
              <a:buNone/>
              <a:defRPr sz="3200"/>
            </a:lvl1pPr>
          </a:lstStyle>
          <a:p>
            <a:r>
              <a:rPr lang="de-DE" smtClean="0"/>
              <a:t>Formatvorlage des Untertitelmasters durch Klicken bearbeiten</a:t>
            </a:r>
            <a:endParaRPr lang="en-GB"/>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a:xfrm>
            <a:off x="755576" y="1412875"/>
            <a:ext cx="8002662" cy="989013"/>
          </a:xfrm>
          <a:prstGeom prst="rect">
            <a:avLst/>
          </a:prstGeom>
        </p:spPr>
        <p:txBody>
          <a:bodyPr/>
          <a:lstStyle/>
          <a:p>
            <a:r>
              <a:rPr lang="de-DE" smtClean="0"/>
              <a:t>Titelmasterformat durch Klicken bearbeiten</a:t>
            </a:r>
            <a:endParaRPr lang="de-CH"/>
          </a:p>
        </p:txBody>
      </p:sp>
      <p:sp>
        <p:nvSpPr>
          <p:cNvPr id="3" name="Vertikaler Textplatzhalter 2"/>
          <p:cNvSpPr>
            <a:spLocks noGrp="1"/>
          </p:cNvSpPr>
          <p:nvPr>
            <p:ph type="body" orient="vert" idx="1"/>
          </p:nvPr>
        </p:nvSpPr>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891338" y="1412875"/>
            <a:ext cx="1866900" cy="4581525"/>
          </a:xfrm>
          <a:prstGeom prst="rect">
            <a:avLst/>
          </a:prstGeom>
        </p:spPr>
        <p:txBody>
          <a:bodyPr vert="eaVert"/>
          <a:lstStyle/>
          <a:p>
            <a:r>
              <a:rPr lang="de-DE" smtClean="0"/>
              <a:t>Titelmasterformat durch Klicken bearbeiten</a:t>
            </a:r>
            <a:endParaRPr lang="de-CH"/>
          </a:p>
        </p:txBody>
      </p:sp>
      <p:sp>
        <p:nvSpPr>
          <p:cNvPr id="3" name="Vertikaler Textplatzhalter 2"/>
          <p:cNvSpPr>
            <a:spLocks noGrp="1"/>
          </p:cNvSpPr>
          <p:nvPr>
            <p:ph type="body" orient="vert" idx="1"/>
          </p:nvPr>
        </p:nvSpPr>
        <p:spPr>
          <a:xfrm>
            <a:off x="1285875" y="1412875"/>
            <a:ext cx="5453063" cy="4581525"/>
          </a:xfrm>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el und Aufzählung">
    <p:spTree>
      <p:nvGrpSpPr>
        <p:cNvPr id="1" name=""/>
        <p:cNvGrpSpPr/>
        <p:nvPr/>
      </p:nvGrpSpPr>
      <p:grpSpPr>
        <a:xfrm>
          <a:off x="0" y="0"/>
          <a:ext cx="0" cy="0"/>
          <a:chOff x="0" y="0"/>
          <a:chExt cx="0" cy="0"/>
        </a:xfrm>
      </p:grpSpPr>
      <p:sp>
        <p:nvSpPr>
          <p:cNvPr id="4" name="Rectangle 9"/>
          <p:cNvSpPr>
            <a:spLocks noGrp="1" noChangeArrowheads="1"/>
          </p:cNvSpPr>
          <p:nvPr>
            <p:ph type="ftr" sz="quarter" idx="10"/>
          </p:nvPr>
        </p:nvSpPr>
        <p:spPr>
          <a:xfrm>
            <a:off x="532800" y="547200"/>
            <a:ext cx="7020000" cy="154800"/>
          </a:xfrm>
          <a:prstGeom prst="rect">
            <a:avLst/>
          </a:prstGeom>
          <a:ln/>
        </p:spPr>
        <p:txBody>
          <a:bodyPr/>
          <a:lstStyle>
            <a:lvl1pPr>
              <a:defRPr/>
            </a:lvl1pPr>
          </a:lstStyle>
          <a:p>
            <a:pPr>
              <a:defRPr/>
            </a:pPr>
            <a:r>
              <a:rPr lang="de-DE" smtClean="0"/>
              <a:t>| Renate Behrens    | Erschließung D-A-CH | 15. Juni 2016</a:t>
            </a:r>
            <a:endParaRPr lang="de-DE"/>
          </a:p>
        </p:txBody>
      </p:sp>
      <p:sp>
        <p:nvSpPr>
          <p:cNvPr id="5" name="Inhaltsplatzhalter 2"/>
          <p:cNvSpPr>
            <a:spLocks noGrp="1"/>
          </p:cNvSpPr>
          <p:nvPr>
            <p:ph idx="1"/>
          </p:nvPr>
        </p:nvSpPr>
        <p:spPr>
          <a:xfrm>
            <a:off x="288000" y="2698750"/>
            <a:ext cx="8460000" cy="3672000"/>
          </a:xfrm>
        </p:spPr>
        <p:txBody>
          <a:bodyPr/>
          <a:lstStyle>
            <a:lvl1pPr>
              <a:spcBef>
                <a:spcPts val="900"/>
              </a:spcBef>
              <a:defRPr lang="de-DE" dirty="0" smtClean="0"/>
            </a:lvl1pPr>
            <a:lvl2pPr>
              <a:spcBef>
                <a:spcPts val="600"/>
              </a:spcBef>
              <a:defRPr lang="de-DE" sz="1800" dirty="0" smtClean="0"/>
            </a:lvl2pPr>
            <a:lvl3pPr>
              <a:spcBef>
                <a:spcPts val="600"/>
              </a:spcBef>
              <a:defRPr lang="de-DE" sz="1800" dirty="0" smtClean="0"/>
            </a:lvl3pPr>
            <a:lvl4pPr>
              <a:spcBef>
                <a:spcPts val="600"/>
              </a:spcBef>
              <a:defRPr lang="de-DE" sz="1800" dirty="0" smtClean="0"/>
            </a:lvl4pPr>
            <a:lvl5pPr>
              <a:spcBef>
                <a:spcPts val="600"/>
              </a:spcBef>
              <a:defRPr lang="de-DE" sz="1800" dirty="0"/>
            </a:lvl5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6" name="Titel 1"/>
          <p:cNvSpPr>
            <a:spLocks noGrp="1"/>
          </p:cNvSpPr>
          <p:nvPr>
            <p:ph type="title"/>
          </p:nvPr>
        </p:nvSpPr>
        <p:spPr>
          <a:xfrm>
            <a:off x="288000" y="1627200"/>
            <a:ext cx="8460000" cy="777875"/>
          </a:xfrm>
        </p:spPr>
        <p:txBody>
          <a:bodyPr/>
          <a:lstStyle>
            <a:lvl1pPr>
              <a:lnSpc>
                <a:spcPts val="3000"/>
              </a:lnSpc>
              <a:defRPr/>
            </a:lvl1pPr>
          </a:lstStyle>
          <a:p>
            <a:r>
              <a:rPr lang="de-DE" smtClean="0"/>
              <a:t>Titelmasterformat durch Klicken bearbeiten</a:t>
            </a:r>
            <a:endParaRPr lang="de-DE" dirty="0"/>
          </a:p>
        </p:txBody>
      </p:sp>
    </p:spTree>
    <p:extLst>
      <p:ext uri="{BB962C8B-B14F-4D97-AF65-F5344CB8AC3E}">
        <p14:creationId xmlns:p14="http://schemas.microsoft.com/office/powerpoint/2010/main" val="22220419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a:xfrm>
            <a:off x="755576" y="1412875"/>
            <a:ext cx="8002662" cy="989013"/>
          </a:xfrm>
          <a:prstGeom prst="rect">
            <a:avLst/>
          </a:prstGeom>
        </p:spPr>
        <p:txBody>
          <a:bodyPr/>
          <a:lstStyle/>
          <a:p>
            <a:r>
              <a:rPr lang="de-DE" smtClean="0"/>
              <a:t>Titelmasterformat durch Klicken bearbeiten</a:t>
            </a:r>
            <a:endParaRPr lang="de-CH"/>
          </a:p>
        </p:txBody>
      </p:sp>
      <p:sp>
        <p:nvSpPr>
          <p:cNvPr id="3" name="Inhaltsplatzhalter 2"/>
          <p:cNvSpPr>
            <a:spLocks noGrp="1"/>
          </p:cNvSpPr>
          <p:nvPr>
            <p:ph idx="1"/>
          </p:nvPr>
        </p:nvSpPr>
        <p:spPr/>
        <p:txBody>
          <a:bodyPr/>
          <a:lstStyle/>
          <a:p>
            <a:pPr lvl="0"/>
            <a:r>
              <a:rPr lang="de-DE" dirty="0" smtClean="0"/>
              <a:t>Textmasterformate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CH"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a:prstGeom prst="rect">
            <a:avLst/>
          </a:prstGeom>
        </p:spPr>
        <p:txBody>
          <a:bodyPr/>
          <a:lstStyle>
            <a:lvl1pPr algn="l">
              <a:defRPr sz="4000" b="1" cap="all"/>
            </a:lvl1pPr>
          </a:lstStyle>
          <a:p>
            <a:r>
              <a:rPr lang="de-DE" smtClean="0"/>
              <a:t>Titelmasterformat durch Klicken bearbeiten</a:t>
            </a:r>
            <a:endParaRPr lang="de-CH"/>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smtClean="0"/>
              <a:t>Textmasterformate durch Klicken bearbeiten</a:t>
            </a: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a:xfrm>
            <a:off x="755576" y="1412875"/>
            <a:ext cx="8002662" cy="989013"/>
          </a:xfrm>
          <a:prstGeom prst="rect">
            <a:avLst/>
          </a:prstGeom>
        </p:spPr>
        <p:txBody>
          <a:bodyPr/>
          <a:lstStyle/>
          <a:p>
            <a:r>
              <a:rPr lang="de-DE" smtClean="0"/>
              <a:t>Titelmasterformat durch Klicken bearbeiten</a:t>
            </a:r>
            <a:endParaRPr lang="de-CH"/>
          </a:p>
        </p:txBody>
      </p:sp>
      <p:sp>
        <p:nvSpPr>
          <p:cNvPr id="3" name="Inhaltsplatzhalter 2"/>
          <p:cNvSpPr>
            <a:spLocks noGrp="1"/>
          </p:cNvSpPr>
          <p:nvPr>
            <p:ph sz="half" idx="1"/>
          </p:nvPr>
        </p:nvSpPr>
        <p:spPr>
          <a:xfrm>
            <a:off x="1285875" y="2492375"/>
            <a:ext cx="3659188" cy="3502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4" name="Inhaltsplatzhalter 3"/>
          <p:cNvSpPr>
            <a:spLocks noGrp="1"/>
          </p:cNvSpPr>
          <p:nvPr>
            <p:ph sz="half" idx="2"/>
          </p:nvPr>
        </p:nvSpPr>
        <p:spPr>
          <a:xfrm>
            <a:off x="5097463" y="2492375"/>
            <a:ext cx="3660775" cy="3502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lvl1pPr>
              <a:defRPr/>
            </a:lvl1pPr>
          </a:lstStyle>
          <a:p>
            <a:r>
              <a:rPr lang="de-DE" smtClean="0"/>
              <a:t>Titelmasterformat durch Klicken bearbeiten</a:t>
            </a:r>
            <a:endParaRPr lang="de-CH"/>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a:xfrm>
            <a:off x="755576" y="1412875"/>
            <a:ext cx="8002662" cy="989013"/>
          </a:xfrm>
          <a:prstGeom prst="rect">
            <a:avLst/>
          </a:prstGeom>
        </p:spPr>
        <p:txBody>
          <a:bodyPr/>
          <a:lstStyle/>
          <a:p>
            <a:r>
              <a:rPr lang="de-DE" smtClean="0"/>
              <a:t>Titelmasterformat durch Klicken bearbeiten</a:t>
            </a:r>
            <a:endParaRPr lang="de-CH"/>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a:prstGeom prst="rect">
            <a:avLst/>
          </a:prstGeom>
        </p:spPr>
        <p:txBody>
          <a:bodyPr anchor="b"/>
          <a:lstStyle>
            <a:lvl1pPr algn="l">
              <a:defRPr sz="2000" b="1"/>
            </a:lvl1pPr>
          </a:lstStyle>
          <a:p>
            <a:r>
              <a:rPr lang="de-DE" smtClean="0"/>
              <a:t>Titelmasterformat durch Klicken bearbeiten</a:t>
            </a:r>
            <a:endParaRPr lang="de-CH"/>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a:prstGeom prst="rect">
            <a:avLst/>
          </a:prstGeom>
        </p:spPr>
        <p:txBody>
          <a:bodyPr anchor="b"/>
          <a:lstStyle>
            <a:lvl1pPr algn="l">
              <a:defRPr sz="2000" b="1"/>
            </a:lvl1pPr>
          </a:lstStyle>
          <a:p>
            <a:r>
              <a:rPr lang="de-DE" smtClean="0"/>
              <a:t>Titelmasterformat durch Klicken bearbeiten</a:t>
            </a:r>
            <a:endParaRPr lang="de-CH"/>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smtClean="0"/>
              <a:t>Bild durch Klicken auf Symbol hinzufügen</a:t>
            </a:r>
            <a:endParaRPr lang="de-CH"/>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52" name="Rectangle 28"/>
          <p:cNvSpPr>
            <a:spLocks noGrp="1" noChangeArrowheads="1"/>
          </p:cNvSpPr>
          <p:nvPr>
            <p:ph type="body" idx="1"/>
          </p:nvPr>
        </p:nvSpPr>
        <p:spPr bwMode="auto">
          <a:xfrm>
            <a:off x="755577" y="2492375"/>
            <a:ext cx="8002662" cy="350202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GB" dirty="0" smtClean="0"/>
              <a:t>Um den </a:t>
            </a:r>
            <a:r>
              <a:rPr lang="en-GB" dirty="0" err="1" smtClean="0"/>
              <a:t>Fliesstext</a:t>
            </a:r>
            <a:r>
              <a:rPr lang="en-GB" dirty="0" smtClean="0"/>
              <a:t> </a:t>
            </a:r>
            <a:r>
              <a:rPr lang="en-GB" dirty="0" err="1" smtClean="0"/>
              <a:t>übersichtlich</a:t>
            </a:r>
            <a:r>
              <a:rPr lang="en-GB" dirty="0" smtClean="0"/>
              <a:t> </a:t>
            </a:r>
            <a:r>
              <a:rPr lang="en-GB" dirty="0" err="1" smtClean="0"/>
              <a:t>zu</a:t>
            </a:r>
            <a:r>
              <a:rPr lang="en-GB" dirty="0" smtClean="0"/>
              <a:t> </a:t>
            </a:r>
            <a:r>
              <a:rPr lang="en-GB" dirty="0" err="1" smtClean="0"/>
              <a:t>halten</a:t>
            </a:r>
            <a:r>
              <a:rPr lang="en-GB" dirty="0" smtClean="0"/>
              <a:t>, </a:t>
            </a:r>
            <a:r>
              <a:rPr lang="en-GB" dirty="0" err="1" smtClean="0"/>
              <a:t>sollten</a:t>
            </a:r>
            <a:r>
              <a:rPr lang="en-GB" dirty="0" smtClean="0"/>
              <a:t> </a:t>
            </a:r>
            <a:r>
              <a:rPr lang="en-GB" dirty="0" err="1" smtClean="0"/>
              <a:t>Abschnitte</a:t>
            </a:r>
            <a:endParaRPr lang="en-GB" dirty="0" smtClean="0"/>
          </a:p>
          <a:p>
            <a:pPr lvl="0"/>
            <a:r>
              <a:rPr lang="en-GB" dirty="0" err="1" smtClean="0"/>
              <a:t>gemacht</a:t>
            </a:r>
            <a:r>
              <a:rPr lang="en-GB" dirty="0" smtClean="0"/>
              <a:t> </a:t>
            </a:r>
            <a:r>
              <a:rPr lang="en-GB" dirty="0" err="1" smtClean="0"/>
              <a:t>werden</a:t>
            </a:r>
            <a:r>
              <a:rPr lang="en-GB" dirty="0" smtClean="0"/>
              <a:t>. </a:t>
            </a:r>
            <a:r>
              <a:rPr lang="en-GB" dirty="0" err="1" smtClean="0"/>
              <a:t>Diese</a:t>
            </a:r>
            <a:r>
              <a:rPr lang="en-GB" dirty="0" smtClean="0"/>
              <a:t> </a:t>
            </a:r>
            <a:r>
              <a:rPr lang="en-GB" dirty="0" err="1" smtClean="0"/>
              <a:t>werden</a:t>
            </a:r>
            <a:r>
              <a:rPr lang="en-GB" dirty="0" smtClean="0"/>
              <a:t> </a:t>
            </a:r>
            <a:r>
              <a:rPr lang="en-GB" dirty="0" err="1" smtClean="0"/>
              <a:t>zur</a:t>
            </a:r>
            <a:r>
              <a:rPr lang="en-GB" dirty="0" smtClean="0"/>
              <a:t> </a:t>
            </a:r>
            <a:r>
              <a:rPr lang="en-GB" dirty="0" err="1" smtClean="0"/>
              <a:t>besseren</a:t>
            </a:r>
            <a:r>
              <a:rPr lang="en-GB" dirty="0" smtClean="0"/>
              <a:t> </a:t>
            </a:r>
            <a:r>
              <a:rPr lang="en-GB" dirty="0" err="1" smtClean="0"/>
              <a:t>Lesbarkeit</a:t>
            </a:r>
            <a:endParaRPr lang="en-GB" dirty="0" smtClean="0"/>
          </a:p>
          <a:p>
            <a:pPr lvl="0"/>
            <a:r>
              <a:rPr lang="en-GB" dirty="0" err="1" smtClean="0"/>
              <a:t>jeweils</a:t>
            </a:r>
            <a:r>
              <a:rPr lang="en-GB" dirty="0" smtClean="0"/>
              <a:t> </a:t>
            </a:r>
            <a:r>
              <a:rPr lang="en-GB" dirty="0" err="1" smtClean="0"/>
              <a:t>mit</a:t>
            </a:r>
            <a:r>
              <a:rPr lang="en-GB" dirty="0" smtClean="0"/>
              <a:t> </a:t>
            </a:r>
            <a:r>
              <a:rPr lang="en-GB" dirty="0" err="1" smtClean="0"/>
              <a:t>eine</a:t>
            </a:r>
            <a:r>
              <a:rPr lang="en-GB" dirty="0" smtClean="0"/>
              <a:t> </a:t>
            </a:r>
            <a:r>
              <a:rPr lang="en-GB" dirty="0" err="1" smtClean="0"/>
              <a:t>Blindzeile</a:t>
            </a:r>
            <a:r>
              <a:rPr lang="en-GB" dirty="0" smtClean="0"/>
              <a:t> </a:t>
            </a:r>
            <a:r>
              <a:rPr lang="en-GB" dirty="0" err="1" smtClean="0"/>
              <a:t>getrennt</a:t>
            </a:r>
            <a:r>
              <a:rPr lang="en-GB" dirty="0" smtClean="0"/>
              <a:t>.</a:t>
            </a:r>
            <a:br>
              <a:rPr lang="en-GB" dirty="0" smtClean="0"/>
            </a:br>
            <a:endParaRPr lang="en-GB" dirty="0" smtClean="0"/>
          </a:p>
          <a:p>
            <a:pPr lvl="0"/>
            <a:r>
              <a:rPr lang="en-GB" dirty="0" err="1" smtClean="0"/>
              <a:t>Klicken</a:t>
            </a:r>
            <a:r>
              <a:rPr lang="en-GB" dirty="0" smtClean="0"/>
              <a:t> </a:t>
            </a:r>
            <a:r>
              <a:rPr lang="en-GB" dirty="0" err="1" smtClean="0"/>
              <a:t>Sie</a:t>
            </a:r>
            <a:r>
              <a:rPr lang="en-GB" dirty="0" smtClean="0"/>
              <a:t>, um die </a:t>
            </a:r>
            <a:r>
              <a:rPr lang="en-GB" dirty="0" err="1" smtClean="0"/>
              <a:t>Formate</a:t>
            </a:r>
            <a:r>
              <a:rPr lang="en-GB" dirty="0" smtClean="0"/>
              <a:t> des </a:t>
            </a:r>
            <a:r>
              <a:rPr lang="en-GB" dirty="0" err="1" smtClean="0"/>
              <a:t>Vorlagentextes</a:t>
            </a:r>
            <a:r>
              <a:rPr lang="en-GB" dirty="0" smtClean="0"/>
              <a:t> </a:t>
            </a:r>
            <a:r>
              <a:rPr lang="en-GB" dirty="0" err="1" smtClean="0"/>
              <a:t>zu</a:t>
            </a:r>
            <a:r>
              <a:rPr lang="en-GB" dirty="0" smtClean="0"/>
              <a:t> </a:t>
            </a:r>
            <a:r>
              <a:rPr lang="en-GB" dirty="0" err="1" smtClean="0"/>
              <a:t>bearbeiten</a:t>
            </a:r>
            <a:endParaRPr lang="en-GB" dirty="0" smtClean="0"/>
          </a:p>
          <a:p>
            <a:pPr lvl="1"/>
            <a:r>
              <a:rPr lang="en-GB" dirty="0" err="1" smtClean="0"/>
              <a:t>Zweite</a:t>
            </a:r>
            <a:r>
              <a:rPr lang="en-GB" dirty="0" smtClean="0"/>
              <a:t> </a:t>
            </a:r>
            <a:r>
              <a:rPr lang="en-GB" dirty="0" err="1" smtClean="0"/>
              <a:t>Ebene</a:t>
            </a:r>
            <a:endParaRPr lang="en-GB" dirty="0" smtClean="0"/>
          </a:p>
          <a:p>
            <a:pPr lvl="2"/>
            <a:r>
              <a:rPr lang="en-GB" dirty="0" err="1" smtClean="0"/>
              <a:t>Dritte</a:t>
            </a:r>
            <a:r>
              <a:rPr lang="en-GB" dirty="0" smtClean="0"/>
              <a:t> </a:t>
            </a:r>
            <a:r>
              <a:rPr lang="en-GB" dirty="0" err="1" smtClean="0"/>
              <a:t>Ebene</a:t>
            </a:r>
            <a:endParaRPr lang="en-GB" dirty="0" smtClean="0"/>
          </a:p>
          <a:p>
            <a:pPr lvl="3"/>
            <a:r>
              <a:rPr lang="en-GB" dirty="0" err="1" smtClean="0"/>
              <a:t>Vierte</a:t>
            </a:r>
            <a:r>
              <a:rPr lang="en-GB" dirty="0" smtClean="0"/>
              <a:t> </a:t>
            </a:r>
            <a:r>
              <a:rPr lang="en-GB" dirty="0" err="1" smtClean="0"/>
              <a:t>Ebene</a:t>
            </a:r>
            <a:endParaRPr lang="en-GB" dirty="0" smtClean="0"/>
          </a:p>
          <a:p>
            <a:pPr lvl="4"/>
            <a:r>
              <a:rPr lang="en-GB" dirty="0" err="1" smtClean="0"/>
              <a:t>Fünfte</a:t>
            </a:r>
            <a:r>
              <a:rPr lang="en-GB" dirty="0" smtClean="0"/>
              <a:t> </a:t>
            </a:r>
            <a:r>
              <a:rPr lang="en-GB" dirty="0" err="1" smtClean="0"/>
              <a:t>Ebene</a:t>
            </a:r>
            <a:endParaRPr lang="en-GB" dirty="0" smtClean="0"/>
          </a:p>
        </p:txBody>
      </p:sp>
      <p:sp>
        <p:nvSpPr>
          <p:cNvPr id="1057" name="Text Box 33"/>
          <p:cNvSpPr txBox="1">
            <a:spLocks noChangeArrowheads="1"/>
          </p:cNvSpPr>
          <p:nvPr/>
        </p:nvSpPr>
        <p:spPr bwMode="auto">
          <a:xfrm>
            <a:off x="6448425" y="6205538"/>
            <a:ext cx="2266950" cy="142875"/>
          </a:xfrm>
          <a:prstGeom prst="rect">
            <a:avLst/>
          </a:prstGeom>
          <a:noFill/>
          <a:ln w="9525">
            <a:noFill/>
            <a:miter lim="800000"/>
            <a:headEnd/>
            <a:tailEnd/>
          </a:ln>
          <a:effectLst/>
        </p:spPr>
        <p:txBody>
          <a:bodyPr lIns="0" tIns="0" rIns="0" bIns="0">
            <a:spAutoFit/>
          </a:bodyPr>
          <a:lstStyle/>
          <a:p>
            <a:pPr algn="r">
              <a:lnSpc>
                <a:spcPct val="105000"/>
              </a:lnSpc>
              <a:spcBef>
                <a:spcPct val="50000"/>
              </a:spcBef>
            </a:pPr>
            <a:fld id="{E55ABDFB-9172-4A61-B3F9-38D30A0D3E07}" type="slidenum">
              <a:rPr lang="de-CH" sz="900">
                <a:latin typeface="Arial" charset="0"/>
              </a:rPr>
              <a:pPr algn="r">
                <a:lnSpc>
                  <a:spcPct val="105000"/>
                </a:lnSpc>
                <a:spcBef>
                  <a:spcPct val="50000"/>
                </a:spcBef>
              </a:pPr>
              <a:t>‹Nr.›</a:t>
            </a:fld>
            <a:r>
              <a:rPr lang="de-CH" sz="900" dirty="0">
                <a:latin typeface="Arial" charset="0"/>
              </a:rPr>
              <a:t> </a:t>
            </a:r>
          </a:p>
        </p:txBody>
      </p:sp>
      <p:sp>
        <p:nvSpPr>
          <p:cNvPr id="1058" name="AutoShape 34"/>
          <p:cNvSpPr>
            <a:spLocks noChangeArrowheads="1"/>
          </p:cNvSpPr>
          <p:nvPr/>
        </p:nvSpPr>
        <p:spPr bwMode="auto">
          <a:xfrm>
            <a:off x="755576" y="6143625"/>
            <a:ext cx="7702624" cy="204494"/>
          </a:xfrm>
          <a:prstGeom prst="octagon">
            <a:avLst>
              <a:gd name="adj" fmla="val 29287"/>
            </a:avLst>
          </a:prstGeom>
          <a:noFill/>
          <a:ln w="9525">
            <a:noFill/>
            <a:miter lim="800000"/>
            <a:headEnd/>
            <a:tailEnd/>
          </a:ln>
          <a:effectLst/>
        </p:spPr>
        <p:txBody>
          <a:bodyPr wrap="square" lIns="0" tIns="0" rIns="0" bIns="0">
            <a:spAutoFit/>
          </a:bodyPr>
          <a:lstStyle/>
          <a:p>
            <a:pPr marL="0" marR="0" indent="0" algn="l" defTabSz="914400" rtl="0" eaLnBrk="0" fontAlgn="base" latinLnBrk="0" hangingPunct="0">
              <a:lnSpc>
                <a:spcPct val="105000"/>
              </a:lnSpc>
              <a:spcBef>
                <a:spcPct val="50000"/>
              </a:spcBef>
              <a:spcAft>
                <a:spcPct val="0"/>
              </a:spcAft>
              <a:buClrTx/>
              <a:buSzTx/>
              <a:buFontTx/>
              <a:buNone/>
              <a:tabLst/>
              <a:defRPr/>
            </a:pPr>
            <a:r>
              <a:rPr lang="en-US" sz="900" kern="1200" dirty="0" smtClean="0">
                <a:solidFill>
                  <a:schemeClr val="tx1"/>
                </a:solidFill>
                <a:effectLst/>
                <a:latin typeface="+mn-lt"/>
                <a:ea typeface="+mn-ea"/>
                <a:cs typeface="+mn-cs"/>
              </a:rPr>
              <a:t>RDA, Cooperation in the Cultural and Heritage Sector</a:t>
            </a:r>
            <a:r>
              <a:rPr lang="en-US" sz="900" kern="1200" baseline="0" dirty="0" smtClean="0">
                <a:solidFill>
                  <a:schemeClr val="tx1"/>
                </a:solidFill>
                <a:effectLst/>
                <a:latin typeface="+mn-lt"/>
                <a:ea typeface="+mn-ea"/>
                <a:cs typeface="+mn-cs"/>
              </a:rPr>
              <a:t> </a:t>
            </a:r>
            <a:r>
              <a:rPr lang="en-US" sz="900" kern="1200" dirty="0" smtClean="0">
                <a:solidFill>
                  <a:schemeClr val="tx1"/>
                </a:solidFill>
                <a:effectLst/>
                <a:latin typeface="+mn-lt"/>
                <a:ea typeface="+mn-ea"/>
                <a:cs typeface="+mn-cs"/>
              </a:rPr>
              <a:t>|</a:t>
            </a:r>
            <a:r>
              <a:rPr lang="en-US" sz="900" kern="1200" baseline="0" dirty="0" smtClean="0">
                <a:solidFill>
                  <a:schemeClr val="tx1"/>
                </a:solidFill>
                <a:effectLst/>
                <a:latin typeface="+mn-lt"/>
                <a:ea typeface="+mn-ea"/>
                <a:cs typeface="+mn-cs"/>
              </a:rPr>
              <a:t> </a:t>
            </a:r>
            <a:r>
              <a:rPr lang="en-US" sz="900" kern="1200" dirty="0" smtClean="0">
                <a:solidFill>
                  <a:schemeClr val="tx1"/>
                </a:solidFill>
                <a:effectLst/>
                <a:latin typeface="+mn-lt"/>
                <a:ea typeface="+mn-ea"/>
                <a:cs typeface="+mn-cs"/>
              </a:rPr>
              <a:t>Christian Aliverti</a:t>
            </a:r>
            <a:r>
              <a:rPr lang="en-US" sz="900" kern="1200" baseline="0" dirty="0" smtClean="0">
                <a:solidFill>
                  <a:schemeClr val="tx1"/>
                </a:solidFill>
                <a:effectLst/>
                <a:latin typeface="+mn-lt"/>
                <a:ea typeface="+mn-ea"/>
                <a:cs typeface="+mn-cs"/>
              </a:rPr>
              <a:t> / </a:t>
            </a:r>
            <a:r>
              <a:rPr lang="en-US" sz="900" kern="1200" dirty="0" smtClean="0">
                <a:solidFill>
                  <a:schemeClr val="tx1"/>
                </a:solidFill>
                <a:effectLst/>
                <a:latin typeface="+mn-lt"/>
                <a:ea typeface="+mn-ea"/>
                <a:cs typeface="+mn-cs"/>
              </a:rPr>
              <a:t>Renate Behrens </a:t>
            </a:r>
            <a:r>
              <a:rPr lang="en-US" sz="900" kern="1200" dirty="0" smtClean="0">
                <a:solidFill>
                  <a:schemeClr val="tx1"/>
                </a:solidFill>
                <a:effectLst/>
                <a:latin typeface="Times" pitchFamily="18" charset="0"/>
                <a:ea typeface="+mn-ea"/>
                <a:cs typeface="+mn-cs"/>
              </a:rPr>
              <a:t>|</a:t>
            </a:r>
            <a:r>
              <a:rPr lang="de-CH" sz="900" kern="1200" baseline="0" dirty="0" smtClean="0">
                <a:solidFill>
                  <a:schemeClr val="tx1"/>
                </a:solidFill>
                <a:effectLst/>
                <a:latin typeface="Arial" charset="0"/>
                <a:ea typeface="+mn-ea"/>
                <a:cs typeface="+mn-cs"/>
              </a:rPr>
              <a:t> </a:t>
            </a:r>
            <a:r>
              <a:rPr lang="en-US" sz="800" kern="1200" baseline="0" dirty="0" smtClean="0">
                <a:solidFill>
                  <a:schemeClr val="tx1"/>
                </a:solidFill>
                <a:effectLst/>
                <a:latin typeface="+mn-lt"/>
                <a:ea typeface="+mn-ea"/>
                <a:cs typeface="+mn-cs"/>
              </a:rPr>
              <a:t>Dublin, OH, USA  | </a:t>
            </a:r>
            <a:r>
              <a:rPr lang="de-CH" sz="800" dirty="0" smtClean="0">
                <a:latin typeface="Verdana" panose="020B0604030504040204" pitchFamily="34" charset="0"/>
                <a:ea typeface="Verdana" panose="020B0604030504040204" pitchFamily="34" charset="0"/>
                <a:cs typeface="Verdana" panose="020B0604030504040204" pitchFamily="34" charset="0"/>
              </a:rPr>
              <a:t>11 August 2016</a:t>
            </a:r>
            <a:endParaRPr lang="de-CH" sz="800" b="1" dirty="0">
              <a:latin typeface="+mn-lt"/>
            </a:endParaRPr>
          </a:p>
        </p:txBody>
      </p:sp>
      <p:sp>
        <p:nvSpPr>
          <p:cNvPr id="1064" name="Line 40"/>
          <p:cNvSpPr>
            <a:spLocks noChangeShapeType="1"/>
          </p:cNvSpPr>
          <p:nvPr/>
        </p:nvSpPr>
        <p:spPr bwMode="auto">
          <a:xfrm flipH="1" flipV="1">
            <a:off x="755576" y="6143625"/>
            <a:ext cx="8026474" cy="19050"/>
          </a:xfrm>
          <a:prstGeom prst="line">
            <a:avLst/>
          </a:prstGeom>
          <a:noFill/>
          <a:ln w="9525">
            <a:solidFill>
              <a:schemeClr val="tx1"/>
            </a:solidFill>
            <a:round/>
            <a:headEnd/>
            <a:tailEnd/>
          </a:ln>
          <a:effectLst/>
        </p:spPr>
        <p:txBody>
          <a:bodyPr/>
          <a:lstStyle/>
          <a:p>
            <a:endParaRPr lang="de-CH"/>
          </a:p>
        </p:txBody>
      </p:sp>
      <p:pic>
        <p:nvPicPr>
          <p:cNvPr id="8" name="Picture 37" descr="Logo_CMYK_pos"/>
          <p:cNvPicPr>
            <a:picLocks noChangeAspect="1" noChangeArrowheads="1"/>
          </p:cNvPicPr>
          <p:nvPr userDrawn="1"/>
        </p:nvPicPr>
        <p:blipFill>
          <a:blip r:embed="rId14" cstate="email">
            <a:extLst>
              <a:ext uri="{28A0092B-C50C-407E-A947-70E740481C1C}">
                <a14:useLocalDpi xmlns:a14="http://schemas.microsoft.com/office/drawing/2010/main"/>
              </a:ext>
            </a:extLst>
          </a:blip>
          <a:srcRect/>
          <a:stretch>
            <a:fillRect/>
          </a:stretch>
        </p:blipFill>
        <p:spPr bwMode="auto">
          <a:xfrm>
            <a:off x="755650" y="258371"/>
            <a:ext cx="1997075" cy="508000"/>
          </a:xfrm>
          <a:prstGeom prst="rect">
            <a:avLst/>
          </a:prstGeom>
          <a:noFill/>
          <a:ln w="9525">
            <a:noFill/>
            <a:miter lim="800000"/>
            <a:headEnd/>
            <a:tailEnd/>
          </a:ln>
        </p:spPr>
      </p:pic>
      <p:pic>
        <p:nvPicPr>
          <p:cNvPr id="9" name="Picture 2"/>
          <p:cNvPicPr>
            <a:picLocks noChangeAspect="1" noChangeArrowheads="1"/>
          </p:cNvPicPr>
          <p:nvPr userDrawn="1"/>
        </p:nvPicPr>
        <p:blipFill>
          <a:blip r:embed="rId15">
            <a:extLst>
              <a:ext uri="{28A0092B-C50C-407E-A947-70E740481C1C}">
                <a14:useLocalDpi xmlns:a14="http://schemas.microsoft.com/office/drawing/2010/main"/>
              </a:ext>
            </a:extLst>
          </a:blip>
          <a:srcRect/>
          <a:stretch>
            <a:fillRect/>
          </a:stretch>
        </p:blipFill>
        <p:spPr bwMode="auto">
          <a:xfrm>
            <a:off x="7145338" y="115094"/>
            <a:ext cx="1570037" cy="1012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elplatzhalter 3"/>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de-DE" smtClean="0"/>
              <a:t>Mastertitelformat bearbeiten</a:t>
            </a:r>
            <a:endParaRPr lang="de-D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Lst>
  <p:timing>
    <p:tnLst>
      <p:par>
        <p:cTn id="1" dur="indefinite" restart="never" nodeType="tmRoot"/>
      </p:par>
    </p:tnLst>
  </p:timing>
  <p:hf sldNum="0" hdr="0" dt="0"/>
  <p:txStyles>
    <p:titleStyle>
      <a:lvl1pPr algn="l" rtl="0" eaLnBrk="1" fontAlgn="base" hangingPunct="1">
        <a:spcBef>
          <a:spcPct val="0"/>
        </a:spcBef>
        <a:spcAft>
          <a:spcPct val="0"/>
        </a:spcAft>
        <a:defRPr sz="3200" b="1">
          <a:solidFill>
            <a:schemeClr val="tx1"/>
          </a:solidFill>
          <a:latin typeface="+mj-lt"/>
          <a:ea typeface="+mj-ea"/>
          <a:cs typeface="+mj-cs"/>
        </a:defRPr>
      </a:lvl1pPr>
      <a:lvl2pPr algn="l" rtl="0" eaLnBrk="1" fontAlgn="base" hangingPunct="1">
        <a:spcBef>
          <a:spcPct val="0"/>
        </a:spcBef>
        <a:spcAft>
          <a:spcPct val="0"/>
        </a:spcAft>
        <a:defRPr sz="3200" b="1">
          <a:solidFill>
            <a:schemeClr val="tx1"/>
          </a:solidFill>
          <a:latin typeface="Arial" charset="0"/>
        </a:defRPr>
      </a:lvl2pPr>
      <a:lvl3pPr algn="l" rtl="0" eaLnBrk="1" fontAlgn="base" hangingPunct="1">
        <a:spcBef>
          <a:spcPct val="0"/>
        </a:spcBef>
        <a:spcAft>
          <a:spcPct val="0"/>
        </a:spcAft>
        <a:defRPr sz="3200" b="1">
          <a:solidFill>
            <a:schemeClr val="tx1"/>
          </a:solidFill>
          <a:latin typeface="Arial" charset="0"/>
        </a:defRPr>
      </a:lvl3pPr>
      <a:lvl4pPr algn="l" rtl="0" eaLnBrk="1" fontAlgn="base" hangingPunct="1">
        <a:spcBef>
          <a:spcPct val="0"/>
        </a:spcBef>
        <a:spcAft>
          <a:spcPct val="0"/>
        </a:spcAft>
        <a:defRPr sz="3200" b="1">
          <a:solidFill>
            <a:schemeClr val="tx1"/>
          </a:solidFill>
          <a:latin typeface="Arial" charset="0"/>
        </a:defRPr>
      </a:lvl4pPr>
      <a:lvl5pPr algn="l" rtl="0" eaLnBrk="1" fontAlgn="base" hangingPunct="1">
        <a:spcBef>
          <a:spcPct val="0"/>
        </a:spcBef>
        <a:spcAft>
          <a:spcPct val="0"/>
        </a:spcAft>
        <a:defRPr sz="3200" b="1">
          <a:solidFill>
            <a:schemeClr val="tx1"/>
          </a:solidFill>
          <a:latin typeface="Arial" charset="0"/>
        </a:defRPr>
      </a:lvl5pPr>
      <a:lvl6pPr marL="457200" algn="l" rtl="0" eaLnBrk="1" fontAlgn="base" hangingPunct="1">
        <a:spcBef>
          <a:spcPct val="0"/>
        </a:spcBef>
        <a:spcAft>
          <a:spcPct val="0"/>
        </a:spcAft>
        <a:defRPr sz="3200" b="1">
          <a:solidFill>
            <a:schemeClr val="tx1"/>
          </a:solidFill>
          <a:latin typeface="Arial" charset="0"/>
        </a:defRPr>
      </a:lvl6pPr>
      <a:lvl7pPr marL="914400" algn="l" rtl="0" eaLnBrk="1" fontAlgn="base" hangingPunct="1">
        <a:spcBef>
          <a:spcPct val="0"/>
        </a:spcBef>
        <a:spcAft>
          <a:spcPct val="0"/>
        </a:spcAft>
        <a:defRPr sz="3200" b="1">
          <a:solidFill>
            <a:schemeClr val="tx1"/>
          </a:solidFill>
          <a:latin typeface="Arial" charset="0"/>
        </a:defRPr>
      </a:lvl7pPr>
      <a:lvl8pPr marL="1371600" algn="l" rtl="0" eaLnBrk="1" fontAlgn="base" hangingPunct="1">
        <a:spcBef>
          <a:spcPct val="0"/>
        </a:spcBef>
        <a:spcAft>
          <a:spcPct val="0"/>
        </a:spcAft>
        <a:defRPr sz="3200" b="1">
          <a:solidFill>
            <a:schemeClr val="tx1"/>
          </a:solidFill>
          <a:latin typeface="Arial" charset="0"/>
        </a:defRPr>
      </a:lvl8pPr>
      <a:lvl9pPr marL="1828800" algn="l" rtl="0" eaLnBrk="1" fontAlgn="base" hangingPunct="1">
        <a:spcBef>
          <a:spcPct val="0"/>
        </a:spcBef>
        <a:spcAft>
          <a:spcPct val="0"/>
        </a:spcAft>
        <a:defRPr sz="3200" b="1">
          <a:solidFill>
            <a:schemeClr val="tx1"/>
          </a:solidFill>
          <a:latin typeface="Arial" charset="0"/>
        </a:defRPr>
      </a:lvl9pPr>
    </p:titleStyle>
    <p:bodyStyle>
      <a:lvl1pPr marL="342900" indent="-342900" algn="l" rtl="0" eaLnBrk="1" fontAlgn="base" hangingPunct="1">
        <a:spcBef>
          <a:spcPct val="20000"/>
        </a:spcBef>
        <a:spcAft>
          <a:spcPct val="0"/>
        </a:spcAft>
        <a:buChar char="•"/>
        <a:defRPr sz="2100">
          <a:solidFill>
            <a:schemeClr val="tx1"/>
          </a:solidFill>
          <a:latin typeface="+mn-lt"/>
          <a:ea typeface="+mn-ea"/>
          <a:cs typeface="+mn-cs"/>
        </a:defRPr>
      </a:lvl1pPr>
      <a:lvl2pPr marL="742950" indent="-285750" algn="l" rtl="0" eaLnBrk="1" fontAlgn="base" hangingPunct="1">
        <a:spcBef>
          <a:spcPct val="20000"/>
        </a:spcBef>
        <a:spcAft>
          <a:spcPct val="0"/>
        </a:spcAft>
        <a:buClr>
          <a:schemeClr val="bg2"/>
        </a:buClr>
        <a:buChar char="•"/>
        <a:defRPr sz="2100">
          <a:solidFill>
            <a:schemeClr val="tx1"/>
          </a:solidFill>
          <a:latin typeface="+mn-lt"/>
        </a:defRPr>
      </a:lvl2pPr>
      <a:lvl3pPr marL="1143000" indent="-228600" algn="l" rtl="0" eaLnBrk="1" fontAlgn="base" hangingPunct="1">
        <a:spcBef>
          <a:spcPct val="20000"/>
        </a:spcBef>
        <a:spcAft>
          <a:spcPct val="0"/>
        </a:spcAft>
        <a:buClr>
          <a:srgbClr val="B2B2B2"/>
        </a:buClr>
        <a:buChar char="•"/>
        <a:defRPr sz="2100">
          <a:solidFill>
            <a:schemeClr val="tx1"/>
          </a:solidFill>
          <a:latin typeface="+mn-lt"/>
        </a:defRPr>
      </a:lvl3pPr>
      <a:lvl4pPr marL="1600200" indent="-228600" algn="l" rtl="0" eaLnBrk="1" fontAlgn="base" hangingPunct="1">
        <a:spcBef>
          <a:spcPct val="20000"/>
        </a:spcBef>
        <a:spcAft>
          <a:spcPct val="0"/>
        </a:spcAft>
        <a:buClr>
          <a:srgbClr val="C0C0C0"/>
        </a:buClr>
        <a:buChar char="•"/>
        <a:defRPr sz="2100">
          <a:solidFill>
            <a:schemeClr val="tx1"/>
          </a:solidFill>
          <a:latin typeface="+mn-lt"/>
        </a:defRPr>
      </a:lvl4pPr>
      <a:lvl5pPr marL="2057400" indent="-228600" algn="l" rtl="0" eaLnBrk="1" fontAlgn="base" hangingPunct="1">
        <a:spcBef>
          <a:spcPct val="20000"/>
        </a:spcBef>
        <a:spcAft>
          <a:spcPct val="0"/>
        </a:spcAft>
        <a:buClr>
          <a:srgbClr val="DDDDDD"/>
        </a:buClr>
        <a:buChar char="•"/>
        <a:defRPr sz="2100">
          <a:solidFill>
            <a:schemeClr val="tx1"/>
          </a:solidFill>
          <a:latin typeface="+mn-lt"/>
        </a:defRPr>
      </a:lvl5pPr>
      <a:lvl6pPr marL="2514600" indent="-228600" algn="l" rtl="0" eaLnBrk="1" fontAlgn="base" hangingPunct="1">
        <a:spcBef>
          <a:spcPct val="20000"/>
        </a:spcBef>
        <a:spcAft>
          <a:spcPct val="0"/>
        </a:spcAft>
        <a:buClr>
          <a:srgbClr val="DDDDDD"/>
        </a:buClr>
        <a:buChar char="•"/>
        <a:defRPr sz="2100">
          <a:solidFill>
            <a:schemeClr val="tx1"/>
          </a:solidFill>
          <a:latin typeface="+mn-lt"/>
        </a:defRPr>
      </a:lvl6pPr>
      <a:lvl7pPr marL="2971800" indent="-228600" algn="l" rtl="0" eaLnBrk="1" fontAlgn="base" hangingPunct="1">
        <a:spcBef>
          <a:spcPct val="20000"/>
        </a:spcBef>
        <a:spcAft>
          <a:spcPct val="0"/>
        </a:spcAft>
        <a:buClr>
          <a:srgbClr val="DDDDDD"/>
        </a:buClr>
        <a:buChar char="•"/>
        <a:defRPr sz="2100">
          <a:solidFill>
            <a:schemeClr val="tx1"/>
          </a:solidFill>
          <a:latin typeface="+mn-lt"/>
        </a:defRPr>
      </a:lvl7pPr>
      <a:lvl8pPr marL="3429000" indent="-228600" algn="l" rtl="0" eaLnBrk="1" fontAlgn="base" hangingPunct="1">
        <a:spcBef>
          <a:spcPct val="20000"/>
        </a:spcBef>
        <a:spcAft>
          <a:spcPct val="0"/>
        </a:spcAft>
        <a:buClr>
          <a:srgbClr val="DDDDDD"/>
        </a:buClr>
        <a:buChar char="•"/>
        <a:defRPr sz="2100">
          <a:solidFill>
            <a:schemeClr val="tx1"/>
          </a:solidFill>
          <a:latin typeface="+mn-lt"/>
        </a:defRPr>
      </a:lvl8pPr>
      <a:lvl9pPr marL="3886200" indent="-228600" algn="l" rtl="0" eaLnBrk="1" fontAlgn="base" hangingPunct="1">
        <a:spcBef>
          <a:spcPct val="20000"/>
        </a:spcBef>
        <a:spcAft>
          <a:spcPct val="0"/>
        </a:spcAft>
        <a:buClr>
          <a:srgbClr val="DDDDDD"/>
        </a:buClr>
        <a:buChar char="•"/>
        <a:defRPr sz="21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12.xml"/><Relationship Id="rId5" Type="http://schemas.openxmlformats.org/officeDocument/2006/relationships/image" Target="../media/image15.png"/><Relationship Id="rId4" Type="http://schemas.openxmlformats.org/officeDocument/2006/relationships/image" Target="../media/image14.png"/></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5.xml.rels><?xml version="1.0" encoding="UTF-8" standalone="yes"?>
<Relationships xmlns="http://schemas.openxmlformats.org/package/2006/relationships"><Relationship Id="rId3" Type="http://schemas.openxmlformats.org/officeDocument/2006/relationships/hyperlink" Target="https://commons.wikimedia.org/wiki/File:CH-NB_-_Luzern,_Kapellbr%C3%BCcke_mit_Wasserturm,_vue_partielle_-_Collection_Max_van_Berchem_-_EAD-6741.tif"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20.jpeg"/></Relationships>
</file>

<file path=ppt/slides/_rels/slide1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image" Target="../media/image25.png"/></Relationships>
</file>

<file path=ppt/slides/_rels/slide2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27.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4.xml"/><Relationship Id="rId1" Type="http://schemas.openxmlformats.org/officeDocument/2006/relationships/slideLayout" Target="../slideLayouts/slideLayout1.xml"/><Relationship Id="rId5" Type="http://schemas.openxmlformats.org/officeDocument/2006/relationships/image" Target="../media/image30.png"/><Relationship Id="rId4" Type="http://schemas.openxmlformats.org/officeDocument/2006/relationships/image" Target="../media/image29.png"/></Relationships>
</file>

<file path=ppt/slides/_rels/slide2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5.xml"/><Relationship Id="rId1" Type="http://schemas.openxmlformats.org/officeDocument/2006/relationships/slideLayout" Target="../slideLayouts/slideLayout1.xml"/><Relationship Id="rId5" Type="http://schemas.openxmlformats.org/officeDocument/2006/relationships/image" Target="../media/image33.png"/><Relationship Id="rId4" Type="http://schemas.openxmlformats.org/officeDocument/2006/relationships/image" Target="../media/image32.png"/></Relationships>
</file>

<file path=ppt/slides/_rels/slide26.xml.rels><?xml version="1.0" encoding="UTF-8" standalone="yes"?>
<Relationships xmlns="http://schemas.openxmlformats.org/package/2006/relationships"><Relationship Id="rId3" Type="http://schemas.openxmlformats.org/officeDocument/2006/relationships/image" Target="../media/image34.tiff"/><Relationship Id="rId2" Type="http://schemas.openxmlformats.org/officeDocument/2006/relationships/notesSlide" Target="../notesSlides/notesSlide26.xml"/><Relationship Id="rId1" Type="http://schemas.openxmlformats.org/officeDocument/2006/relationships/slideLayout" Target="../slideLayouts/slideLayout1.xml"/><Relationship Id="rId4" Type="http://schemas.openxmlformats.org/officeDocument/2006/relationships/image" Target="../media/image35.tiff"/></Relationships>
</file>

<file path=ppt/slides/_rels/slide2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30.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30.xml"/><Relationship Id="rId1" Type="http://schemas.openxmlformats.org/officeDocument/2006/relationships/slideLayout" Target="../slideLayouts/slideLayout7.xml"/><Relationship Id="rId5" Type="http://schemas.openxmlformats.org/officeDocument/2006/relationships/image" Target="../media/image39.jpeg"/><Relationship Id="rId4" Type="http://schemas.openxmlformats.org/officeDocument/2006/relationships/image" Target="../media/image38.png"/></Relationships>
</file>

<file path=ppt/slides/_rels/slide3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ctrTitle"/>
          </p:nvPr>
        </p:nvSpPr>
        <p:spPr>
          <a:xfrm>
            <a:off x="0" y="2228247"/>
            <a:ext cx="9144000" cy="1108075"/>
          </a:xfrm>
        </p:spPr>
        <p:txBody>
          <a:bodyPr>
            <a:noAutofit/>
          </a:bodyPr>
          <a:lstStyle/>
          <a:p>
            <a:pPr algn="ctr"/>
            <a:r>
              <a:rPr lang="de-DE" sz="2400" dirty="0" smtClean="0">
                <a:latin typeface="Verdana" panose="020B0604030504040204" pitchFamily="34" charset="0"/>
                <a:ea typeface="Verdana" panose="020B0604030504040204" pitchFamily="34" charset="0"/>
                <a:cs typeface="Verdana" panose="020B0604030504040204" pitchFamily="34" charset="0"/>
              </a:rPr>
              <a:t>RDA </a:t>
            </a:r>
            <a:br>
              <a:rPr lang="de-DE" sz="2400" dirty="0" smtClean="0">
                <a:latin typeface="Verdana" panose="020B0604030504040204" pitchFamily="34" charset="0"/>
                <a:ea typeface="Verdana" panose="020B0604030504040204" pitchFamily="34" charset="0"/>
                <a:cs typeface="Verdana" panose="020B0604030504040204" pitchFamily="34" charset="0"/>
              </a:rPr>
            </a:br>
            <a:r>
              <a:rPr lang="de-DE" sz="2400" dirty="0" err="1" smtClean="0">
                <a:latin typeface="Verdana" panose="020B0604030504040204" pitchFamily="34" charset="0"/>
                <a:ea typeface="Verdana" panose="020B0604030504040204" pitchFamily="34" charset="0"/>
                <a:cs typeface="Verdana" panose="020B0604030504040204" pitchFamily="34" charset="0"/>
              </a:rPr>
              <a:t>Cooperation</a:t>
            </a:r>
            <a:r>
              <a:rPr lang="de-DE" sz="2400" dirty="0" smtClean="0">
                <a:latin typeface="Verdana" panose="020B0604030504040204" pitchFamily="34" charset="0"/>
                <a:ea typeface="Verdana" panose="020B0604030504040204" pitchFamily="34" charset="0"/>
                <a:cs typeface="Verdana" panose="020B0604030504040204" pitchFamily="34" charset="0"/>
              </a:rPr>
              <a:t> in </a:t>
            </a:r>
            <a:r>
              <a:rPr lang="de-DE" sz="2400" dirty="0" err="1" smtClean="0">
                <a:latin typeface="Verdana" panose="020B0604030504040204" pitchFamily="34" charset="0"/>
                <a:ea typeface="Verdana" panose="020B0604030504040204" pitchFamily="34" charset="0"/>
                <a:cs typeface="Verdana" panose="020B0604030504040204" pitchFamily="34" charset="0"/>
              </a:rPr>
              <a:t>the</a:t>
            </a:r>
            <a:r>
              <a:rPr lang="de-DE" sz="2400" dirty="0" smtClean="0">
                <a:latin typeface="Verdana" panose="020B0604030504040204" pitchFamily="34" charset="0"/>
                <a:ea typeface="Verdana" panose="020B0604030504040204" pitchFamily="34" charset="0"/>
                <a:cs typeface="Verdana" panose="020B0604030504040204" pitchFamily="34" charset="0"/>
              </a:rPr>
              <a:t> Cultural and </a:t>
            </a:r>
            <a:r>
              <a:rPr lang="de-DE" sz="2400" dirty="0" err="1" smtClean="0">
                <a:latin typeface="Verdana" panose="020B0604030504040204" pitchFamily="34" charset="0"/>
                <a:ea typeface="Verdana" panose="020B0604030504040204" pitchFamily="34" charset="0"/>
                <a:cs typeface="Verdana" panose="020B0604030504040204" pitchFamily="34" charset="0"/>
              </a:rPr>
              <a:t>Heritage</a:t>
            </a:r>
            <a:r>
              <a:rPr lang="de-DE" sz="2400" dirty="0" smtClean="0">
                <a:latin typeface="Verdana" panose="020B0604030504040204" pitchFamily="34" charset="0"/>
                <a:ea typeface="Verdana" panose="020B0604030504040204" pitchFamily="34" charset="0"/>
                <a:cs typeface="Verdana" panose="020B0604030504040204" pitchFamily="34" charset="0"/>
              </a:rPr>
              <a:t> </a:t>
            </a:r>
            <a:r>
              <a:rPr lang="de-DE" sz="2400" dirty="0" err="1" smtClean="0">
                <a:latin typeface="Verdana" panose="020B0604030504040204" pitchFamily="34" charset="0"/>
                <a:ea typeface="Verdana" panose="020B0604030504040204" pitchFamily="34" charset="0"/>
                <a:cs typeface="Verdana" panose="020B0604030504040204" pitchFamily="34" charset="0"/>
              </a:rPr>
              <a:t>Sector</a:t>
            </a:r>
            <a:r>
              <a:rPr lang="de-DE" sz="2400" dirty="0" smtClean="0">
                <a:latin typeface="Verdana" panose="020B0604030504040204" pitchFamily="34" charset="0"/>
                <a:ea typeface="Verdana" panose="020B0604030504040204" pitchFamily="34" charset="0"/>
                <a:cs typeface="Verdana" panose="020B0604030504040204" pitchFamily="34" charset="0"/>
              </a:rPr>
              <a:t/>
            </a:r>
            <a:br>
              <a:rPr lang="de-DE" sz="2400" dirty="0" smtClean="0">
                <a:latin typeface="Verdana" panose="020B0604030504040204" pitchFamily="34" charset="0"/>
                <a:ea typeface="Verdana" panose="020B0604030504040204" pitchFamily="34" charset="0"/>
                <a:cs typeface="Verdana" panose="020B0604030504040204" pitchFamily="34" charset="0"/>
              </a:rPr>
            </a:br>
            <a:r>
              <a:rPr lang="de-DE" sz="2400" b="0" dirty="0" smtClean="0">
                <a:latin typeface="Verdana" panose="020B0604030504040204" pitchFamily="34" charset="0"/>
                <a:ea typeface="Verdana" panose="020B0604030504040204" pitchFamily="34" charset="0"/>
                <a:cs typeface="Verdana" panose="020B0604030504040204" pitchFamily="34" charset="0"/>
              </a:rPr>
              <a:t/>
            </a:r>
            <a:br>
              <a:rPr lang="de-DE" sz="2400" b="0" dirty="0" smtClean="0">
                <a:latin typeface="Verdana" panose="020B0604030504040204" pitchFamily="34" charset="0"/>
                <a:ea typeface="Verdana" panose="020B0604030504040204" pitchFamily="34" charset="0"/>
                <a:cs typeface="Verdana" panose="020B0604030504040204" pitchFamily="34" charset="0"/>
              </a:rPr>
            </a:br>
            <a:r>
              <a:rPr lang="de-DE" sz="2000" b="0" dirty="0" smtClean="0">
                <a:latin typeface="Verdana" panose="020B0604030504040204" pitchFamily="34" charset="0"/>
                <a:ea typeface="Verdana" panose="020B0604030504040204" pitchFamily="34" charset="0"/>
                <a:cs typeface="Verdana" panose="020B0604030504040204" pitchFamily="34" charset="0"/>
              </a:rPr>
              <a:t>First </a:t>
            </a:r>
            <a:r>
              <a:rPr lang="de-DE" sz="2000" b="0" dirty="0" err="1">
                <a:latin typeface="Verdana" panose="020B0604030504040204" pitchFamily="34" charset="0"/>
                <a:ea typeface="Verdana" panose="020B0604030504040204" pitchFamily="34" charset="0"/>
                <a:cs typeface="Verdana" panose="020B0604030504040204" pitchFamily="34" charset="0"/>
              </a:rPr>
              <a:t>a</a:t>
            </a:r>
            <a:r>
              <a:rPr lang="de-DE" sz="2000" b="0" dirty="0" err="1" smtClean="0">
                <a:latin typeface="Verdana" panose="020B0604030504040204" pitchFamily="34" charset="0"/>
                <a:ea typeface="Verdana" panose="020B0604030504040204" pitchFamily="34" charset="0"/>
                <a:cs typeface="Verdana" panose="020B0604030504040204" pitchFamily="34" charset="0"/>
              </a:rPr>
              <a:t>pproaches</a:t>
            </a:r>
            <a:r>
              <a:rPr lang="de-DE" sz="2000" b="0" dirty="0" smtClean="0">
                <a:latin typeface="Verdana" panose="020B0604030504040204" pitchFamily="34" charset="0"/>
                <a:ea typeface="Verdana" panose="020B0604030504040204" pitchFamily="34" charset="0"/>
                <a:cs typeface="Verdana" panose="020B0604030504040204" pitchFamily="34" charset="0"/>
              </a:rPr>
              <a:t> in </a:t>
            </a:r>
            <a:r>
              <a:rPr lang="de-DE" sz="2000" b="0" dirty="0" err="1" smtClean="0">
                <a:latin typeface="Verdana" panose="020B0604030504040204" pitchFamily="34" charset="0"/>
                <a:ea typeface="Verdana" panose="020B0604030504040204" pitchFamily="34" charset="0"/>
                <a:cs typeface="Verdana" panose="020B0604030504040204" pitchFamily="34" charset="0"/>
              </a:rPr>
              <a:t>the</a:t>
            </a:r>
            <a:r>
              <a:rPr lang="de-DE" sz="2000" b="0" dirty="0" smtClean="0">
                <a:latin typeface="Verdana" panose="020B0604030504040204" pitchFamily="34" charset="0"/>
                <a:ea typeface="Verdana" panose="020B0604030504040204" pitchFamily="34" charset="0"/>
                <a:cs typeface="Verdana" panose="020B0604030504040204" pitchFamily="34" charset="0"/>
              </a:rPr>
              <a:t> German-</a:t>
            </a:r>
            <a:r>
              <a:rPr lang="de-DE" sz="2000" b="0" dirty="0" err="1" smtClean="0">
                <a:latin typeface="Verdana" panose="020B0604030504040204" pitchFamily="34" charset="0"/>
                <a:ea typeface="Verdana" panose="020B0604030504040204" pitchFamily="34" charset="0"/>
                <a:cs typeface="Verdana" panose="020B0604030504040204" pitchFamily="34" charset="0"/>
              </a:rPr>
              <a:t>speaking</a:t>
            </a:r>
            <a:r>
              <a:rPr lang="de-DE" sz="2000" b="0" dirty="0" smtClean="0">
                <a:latin typeface="Verdana" panose="020B0604030504040204" pitchFamily="34" charset="0"/>
                <a:ea typeface="Verdana" panose="020B0604030504040204" pitchFamily="34" charset="0"/>
                <a:cs typeface="Verdana" panose="020B0604030504040204" pitchFamily="34" charset="0"/>
              </a:rPr>
              <a:t> </a:t>
            </a:r>
            <a:r>
              <a:rPr lang="de-DE" sz="2000" b="0" dirty="0">
                <a:latin typeface="Verdana" panose="020B0604030504040204" pitchFamily="34" charset="0"/>
                <a:ea typeface="Verdana" panose="020B0604030504040204" pitchFamily="34" charset="0"/>
                <a:cs typeface="Verdana" panose="020B0604030504040204" pitchFamily="34" charset="0"/>
              </a:rPr>
              <a:t>c</a:t>
            </a:r>
            <a:r>
              <a:rPr lang="de-DE" sz="2000" b="0" dirty="0" smtClean="0">
                <a:latin typeface="Verdana" panose="020B0604030504040204" pitchFamily="34" charset="0"/>
                <a:ea typeface="Verdana" panose="020B0604030504040204" pitchFamily="34" charset="0"/>
                <a:cs typeface="Verdana" panose="020B0604030504040204" pitchFamily="34" charset="0"/>
              </a:rPr>
              <a:t>ountries  </a:t>
            </a:r>
            <a:endParaRPr lang="de-DE" sz="2000" b="0" dirty="0">
              <a:latin typeface="Verdana" panose="020B0604030504040204" pitchFamily="34" charset="0"/>
              <a:ea typeface="Verdana" panose="020B0604030504040204" pitchFamily="34" charset="0"/>
              <a:cs typeface="Verdana" panose="020B0604030504040204" pitchFamily="34" charset="0"/>
            </a:endParaRPr>
          </a:p>
        </p:txBody>
      </p:sp>
      <p:sp>
        <p:nvSpPr>
          <p:cNvPr id="51204" name="Rectangle 4"/>
          <p:cNvSpPr>
            <a:spLocks noChangeArrowheads="1"/>
          </p:cNvSpPr>
          <p:nvPr/>
        </p:nvSpPr>
        <p:spPr bwMode="auto">
          <a:xfrm>
            <a:off x="0" y="3995253"/>
            <a:ext cx="9144000" cy="1055688"/>
          </a:xfrm>
          <a:prstGeom prst="rect">
            <a:avLst/>
          </a:prstGeom>
          <a:noFill/>
          <a:ln w="9525">
            <a:noFill/>
            <a:miter lim="800000"/>
            <a:headEnd/>
            <a:tailEnd/>
          </a:ln>
          <a:effectLst/>
        </p:spPr>
        <p:txBody>
          <a:bodyPr lIns="0" tIns="0" rIns="0" bIns="0"/>
          <a:lstStyle/>
          <a:p>
            <a:pPr algn="ctr" eaLnBrk="1" hangingPunct="1">
              <a:spcBef>
                <a:spcPct val="20000"/>
              </a:spcBef>
            </a:pPr>
            <a:r>
              <a:rPr lang="en-US" sz="2000" b="1" dirty="0">
                <a:latin typeface="Verdana" panose="020B0604030504040204" pitchFamily="34" charset="0"/>
                <a:ea typeface="Verdana" panose="020B0604030504040204" pitchFamily="34" charset="0"/>
                <a:cs typeface="Verdana" panose="020B0604030504040204" pitchFamily="34" charset="0"/>
              </a:rPr>
              <a:t>Christian Aliverti </a:t>
            </a:r>
            <a:r>
              <a:rPr lang="en-US" sz="2000" dirty="0">
                <a:latin typeface="Verdana" panose="020B0604030504040204" pitchFamily="34" charset="0"/>
                <a:ea typeface="Verdana" panose="020B0604030504040204" pitchFamily="34" charset="0"/>
                <a:cs typeface="Verdana" panose="020B0604030504040204" pitchFamily="34" charset="0"/>
              </a:rPr>
              <a:t>(Swiss National Library) </a:t>
            </a:r>
            <a:endParaRPr lang="en-US" sz="2000" dirty="0" smtClean="0">
              <a:latin typeface="Verdana" panose="020B0604030504040204" pitchFamily="34" charset="0"/>
              <a:ea typeface="Verdana" panose="020B0604030504040204" pitchFamily="34" charset="0"/>
              <a:cs typeface="Verdana" panose="020B0604030504040204" pitchFamily="34" charset="0"/>
            </a:endParaRPr>
          </a:p>
          <a:p>
            <a:pPr algn="ctr" eaLnBrk="1" hangingPunct="1">
              <a:spcBef>
                <a:spcPct val="20000"/>
              </a:spcBef>
            </a:pPr>
            <a:r>
              <a:rPr lang="en-US" sz="2000" b="1" dirty="0" smtClean="0">
                <a:latin typeface="Verdana" panose="020B0604030504040204" pitchFamily="34" charset="0"/>
                <a:ea typeface="Verdana" panose="020B0604030504040204" pitchFamily="34" charset="0"/>
                <a:cs typeface="Verdana" panose="020B0604030504040204" pitchFamily="34" charset="0"/>
              </a:rPr>
              <a:t>Renate </a:t>
            </a:r>
            <a:r>
              <a:rPr lang="en-US" sz="2000" b="1" dirty="0">
                <a:latin typeface="Verdana" panose="020B0604030504040204" pitchFamily="34" charset="0"/>
                <a:ea typeface="Verdana" panose="020B0604030504040204" pitchFamily="34" charset="0"/>
                <a:cs typeface="Verdana" panose="020B0604030504040204" pitchFamily="34" charset="0"/>
              </a:rPr>
              <a:t>Behrens </a:t>
            </a:r>
            <a:r>
              <a:rPr lang="en-US" sz="2000" dirty="0" smtClean="0">
                <a:latin typeface="Verdana" panose="020B0604030504040204" pitchFamily="34" charset="0"/>
                <a:ea typeface="Verdana" panose="020B0604030504040204" pitchFamily="34" charset="0"/>
                <a:cs typeface="Verdana" panose="020B0604030504040204" pitchFamily="34" charset="0"/>
              </a:rPr>
              <a:t>(German National Library)</a:t>
            </a:r>
            <a:endParaRPr lang="de-CH" sz="2000" dirty="0">
              <a:latin typeface="Verdana" panose="020B0604030504040204" pitchFamily="34" charset="0"/>
              <a:ea typeface="Verdana" panose="020B0604030504040204" pitchFamily="34" charset="0"/>
              <a:cs typeface="Verdana" panose="020B0604030504040204" pitchFamily="34" charset="0"/>
            </a:endParaRPr>
          </a:p>
        </p:txBody>
      </p:sp>
      <p:sp>
        <p:nvSpPr>
          <p:cNvPr id="5" name="Text Box 32"/>
          <p:cNvSpPr txBox="1">
            <a:spLocks noChangeArrowheads="1"/>
          </p:cNvSpPr>
          <p:nvPr/>
        </p:nvSpPr>
        <p:spPr bwMode="auto">
          <a:xfrm>
            <a:off x="755650" y="977627"/>
            <a:ext cx="3581400" cy="447675"/>
          </a:xfrm>
          <a:prstGeom prst="rect">
            <a:avLst/>
          </a:prstGeom>
          <a:noFill/>
          <a:ln w="9525">
            <a:noFill/>
            <a:miter lim="800000"/>
            <a:headEnd/>
            <a:tailEnd/>
          </a:ln>
          <a:effectLst/>
        </p:spPr>
        <p:txBody>
          <a:bodyPr lIns="0" tIns="0" rIns="0" bIns="0">
            <a:spAutoFit/>
          </a:bodyPr>
          <a:lstStyle/>
          <a:p>
            <a:pPr>
              <a:lnSpc>
                <a:spcPct val="105000"/>
              </a:lnSpc>
              <a:spcBef>
                <a:spcPct val="50000"/>
              </a:spcBef>
            </a:pPr>
            <a:r>
              <a:rPr lang="de-CH" sz="800" dirty="0" err="1">
                <a:latin typeface="Arial" charset="0"/>
              </a:rPr>
              <a:t>Département</a:t>
            </a:r>
            <a:r>
              <a:rPr lang="de-CH" sz="800" dirty="0">
                <a:latin typeface="Arial" charset="0"/>
              </a:rPr>
              <a:t> </a:t>
            </a:r>
            <a:r>
              <a:rPr lang="de-CH" sz="800" dirty="0" err="1">
                <a:latin typeface="Arial" charset="0"/>
              </a:rPr>
              <a:t>fédéral</a:t>
            </a:r>
            <a:r>
              <a:rPr lang="de-CH" sz="800" dirty="0">
                <a:latin typeface="Arial" charset="0"/>
              </a:rPr>
              <a:t> de </a:t>
            </a:r>
            <a:r>
              <a:rPr lang="de-CH" sz="800" dirty="0" err="1">
                <a:latin typeface="Arial" charset="0"/>
              </a:rPr>
              <a:t>l'intérieur</a:t>
            </a:r>
            <a:r>
              <a:rPr lang="de-CH" sz="800" dirty="0">
                <a:latin typeface="Arial" charset="0"/>
              </a:rPr>
              <a:t> </a:t>
            </a:r>
            <a:r>
              <a:rPr lang="de-CH" sz="800" dirty="0" err="1">
                <a:latin typeface="Arial" charset="0"/>
              </a:rPr>
              <a:t>DFI</a:t>
            </a:r>
            <a:endParaRPr lang="de-CH" sz="800" dirty="0">
              <a:latin typeface="Arial" charset="0"/>
            </a:endParaRPr>
          </a:p>
          <a:p>
            <a:pPr>
              <a:lnSpc>
                <a:spcPct val="105000"/>
              </a:lnSpc>
              <a:spcBef>
                <a:spcPct val="50000"/>
              </a:spcBef>
            </a:pPr>
            <a:r>
              <a:rPr lang="de-CH" sz="800" dirty="0">
                <a:latin typeface="Arial" charset="0"/>
              </a:rPr>
              <a:t>Office </a:t>
            </a:r>
            <a:r>
              <a:rPr lang="de-CH" sz="800" dirty="0" err="1">
                <a:latin typeface="Arial" charset="0"/>
              </a:rPr>
              <a:t>fédéral</a:t>
            </a:r>
            <a:r>
              <a:rPr lang="de-CH" sz="800" dirty="0">
                <a:latin typeface="Arial" charset="0"/>
              </a:rPr>
              <a:t> de la </a:t>
            </a:r>
            <a:r>
              <a:rPr lang="de-CH" sz="800" dirty="0" err="1">
                <a:latin typeface="Arial" charset="0"/>
              </a:rPr>
              <a:t>culture</a:t>
            </a:r>
            <a:r>
              <a:rPr lang="de-CH" sz="800" dirty="0">
                <a:latin typeface="Arial" charset="0"/>
              </a:rPr>
              <a:t> </a:t>
            </a:r>
            <a:r>
              <a:rPr lang="de-CH" sz="800" dirty="0" err="1">
                <a:latin typeface="Arial" charset="0"/>
              </a:rPr>
              <a:t>OFC</a:t>
            </a:r>
            <a:r>
              <a:rPr lang="de-CH" sz="800" dirty="0">
                <a:latin typeface="Arial" charset="0"/>
              </a:rPr>
              <a:t/>
            </a:r>
            <a:br>
              <a:rPr lang="de-CH" sz="800" dirty="0">
                <a:latin typeface="Arial" charset="0"/>
              </a:rPr>
            </a:br>
            <a:r>
              <a:rPr lang="de-CH" sz="800" b="1" dirty="0" err="1">
                <a:latin typeface="Arial" charset="0"/>
              </a:rPr>
              <a:t>Bibliothèque</a:t>
            </a:r>
            <a:r>
              <a:rPr lang="de-CH" sz="800" b="1" dirty="0">
                <a:latin typeface="Arial" charset="0"/>
              </a:rPr>
              <a:t> nationale </a:t>
            </a:r>
            <a:r>
              <a:rPr lang="de-CH" sz="800" b="1" dirty="0" err="1">
                <a:latin typeface="Arial" charset="0"/>
              </a:rPr>
              <a:t>suisse</a:t>
            </a:r>
            <a:r>
              <a:rPr lang="de-CH" sz="800" b="1" dirty="0">
                <a:latin typeface="Arial" charset="0"/>
              </a:rPr>
              <a:t> </a:t>
            </a:r>
            <a:r>
              <a:rPr lang="de-CH" sz="800" b="1" dirty="0" err="1">
                <a:latin typeface="Arial" charset="0"/>
              </a:rPr>
              <a:t>BN</a:t>
            </a:r>
            <a:endParaRPr lang="de-CH" sz="800" b="1" dirty="0">
              <a:latin typeface="Arial" charset="0"/>
            </a:endParaRPr>
          </a:p>
        </p:txBody>
      </p:sp>
      <p:pic>
        <p:nvPicPr>
          <p:cNvPr id="8" name="Picture 37" descr="Logo_CMYK_pos"/>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55650" y="258371"/>
            <a:ext cx="1997075" cy="508000"/>
          </a:xfrm>
          <a:prstGeom prst="rect">
            <a:avLst/>
          </a:prstGeom>
          <a:noFill/>
          <a:ln w="9525">
            <a:noFill/>
            <a:miter lim="800000"/>
            <a:headEnd/>
            <a:tailEnd/>
          </a:ln>
        </p:spPr>
      </p:pic>
      <p:pic>
        <p:nvPicPr>
          <p:cNvPr id="9" name="Picture 2"/>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6876256" y="188640"/>
            <a:ext cx="1570037" cy="1012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hteck 1"/>
          <p:cNvSpPr/>
          <p:nvPr/>
        </p:nvSpPr>
        <p:spPr>
          <a:xfrm>
            <a:off x="0" y="5507593"/>
            <a:ext cx="9108578" cy="732508"/>
          </a:xfrm>
          <a:prstGeom prst="rect">
            <a:avLst/>
          </a:prstGeom>
        </p:spPr>
        <p:txBody>
          <a:bodyPr wrap="square">
            <a:spAutoFit/>
          </a:bodyPr>
          <a:lstStyle/>
          <a:p>
            <a:pPr algn="ctr">
              <a:lnSpc>
                <a:spcPct val="105000"/>
              </a:lnSpc>
              <a:spcBef>
                <a:spcPct val="50000"/>
              </a:spcBef>
              <a:defRPr/>
            </a:pPr>
            <a:r>
              <a:rPr lang="en-US" sz="1600" dirty="0">
                <a:latin typeface="Verdana" panose="020B0604030504040204" pitchFamily="34" charset="0"/>
                <a:ea typeface="Verdana" panose="020B0604030504040204" pitchFamily="34" charset="0"/>
                <a:cs typeface="Verdana" panose="020B0604030504040204" pitchFamily="34" charset="0"/>
              </a:rPr>
              <a:t>RDA in the Wider </a:t>
            </a:r>
            <a:r>
              <a:rPr lang="en-US" sz="1600" dirty="0" smtClean="0">
                <a:latin typeface="Verdana" panose="020B0604030504040204" pitchFamily="34" charset="0"/>
                <a:ea typeface="Verdana" panose="020B0604030504040204" pitchFamily="34" charset="0"/>
                <a:cs typeface="Verdana" panose="020B0604030504040204" pitchFamily="34" charset="0"/>
              </a:rPr>
              <a:t>World, IFLA </a:t>
            </a:r>
            <a:r>
              <a:rPr lang="en-US" sz="1600" dirty="0">
                <a:latin typeface="Verdana" panose="020B0604030504040204" pitchFamily="34" charset="0"/>
                <a:ea typeface="Verdana" panose="020B0604030504040204" pitchFamily="34" charset="0"/>
                <a:cs typeface="Verdana" panose="020B0604030504040204" pitchFamily="34" charset="0"/>
              </a:rPr>
              <a:t>Satellite </a:t>
            </a:r>
            <a:r>
              <a:rPr lang="en-US" sz="1600" dirty="0" smtClean="0">
                <a:latin typeface="Verdana" panose="020B0604030504040204" pitchFamily="34" charset="0"/>
                <a:ea typeface="Verdana" panose="020B0604030504040204" pitchFamily="34" charset="0"/>
                <a:cs typeface="Verdana" panose="020B0604030504040204" pitchFamily="34" charset="0"/>
              </a:rPr>
              <a:t>Meeting</a:t>
            </a:r>
          </a:p>
          <a:p>
            <a:pPr algn="ctr">
              <a:lnSpc>
                <a:spcPct val="105000"/>
              </a:lnSpc>
              <a:spcBef>
                <a:spcPct val="50000"/>
              </a:spcBef>
              <a:defRPr/>
            </a:pPr>
            <a:r>
              <a:rPr lang="en-US" sz="1600" dirty="0" smtClean="0">
                <a:latin typeface="Verdana" panose="020B0604030504040204" pitchFamily="34" charset="0"/>
                <a:ea typeface="Verdana" panose="020B0604030504040204" pitchFamily="34" charset="0"/>
                <a:cs typeface="Verdana" panose="020B0604030504040204" pitchFamily="34" charset="0"/>
              </a:rPr>
              <a:t>Dublin</a:t>
            </a:r>
            <a:r>
              <a:rPr lang="en-US" sz="1600" dirty="0">
                <a:latin typeface="Verdana" panose="020B0604030504040204" pitchFamily="34" charset="0"/>
                <a:ea typeface="Verdana" panose="020B0604030504040204" pitchFamily="34" charset="0"/>
                <a:cs typeface="Verdana" panose="020B0604030504040204" pitchFamily="34" charset="0"/>
              </a:rPr>
              <a:t>, OH, </a:t>
            </a:r>
            <a:r>
              <a:rPr lang="en-US" sz="1600" dirty="0" smtClean="0">
                <a:latin typeface="Verdana" panose="020B0604030504040204" pitchFamily="34" charset="0"/>
                <a:ea typeface="Verdana" panose="020B0604030504040204" pitchFamily="34" charset="0"/>
                <a:cs typeface="Verdana" panose="020B0604030504040204" pitchFamily="34" charset="0"/>
              </a:rPr>
              <a:t>USA, </a:t>
            </a:r>
            <a:r>
              <a:rPr lang="de-CH" sz="1600" dirty="0" smtClean="0">
                <a:latin typeface="Verdana" panose="020B0604030504040204" pitchFamily="34" charset="0"/>
                <a:ea typeface="Verdana" panose="020B0604030504040204" pitchFamily="34" charset="0"/>
                <a:cs typeface="Verdana" panose="020B0604030504040204" pitchFamily="34" charset="0"/>
              </a:rPr>
              <a:t>11 </a:t>
            </a:r>
            <a:r>
              <a:rPr lang="de-CH" sz="1600" dirty="0">
                <a:latin typeface="Verdana" panose="020B0604030504040204" pitchFamily="34" charset="0"/>
                <a:ea typeface="Verdana" panose="020B0604030504040204" pitchFamily="34" charset="0"/>
                <a:cs typeface="Verdana" panose="020B0604030504040204" pitchFamily="34" charset="0"/>
              </a:rPr>
              <a:t>August 2016</a:t>
            </a:r>
            <a:endParaRPr lang="de-CH" sz="1600" b="1" dirty="0">
              <a:latin typeface="Verdana" panose="020B0604030504040204" pitchFamily="34" charset="0"/>
              <a:ea typeface="Verdana" panose="020B0604030504040204" pitchFamily="34" charset="0"/>
              <a:cs typeface="Verdana" panose="020B0604030504040204"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a:xfrm>
            <a:off x="288464" y="1340768"/>
            <a:ext cx="8460000" cy="777875"/>
          </a:xfrm>
        </p:spPr>
        <p:txBody>
          <a:bodyPr>
            <a:normAutofit/>
          </a:bodyPr>
          <a:lstStyle/>
          <a:p>
            <a:r>
              <a:rPr lang="de-DE" sz="2400" b="0" dirty="0" smtClean="0">
                <a:latin typeface="Verdana" panose="020B0604030504040204" pitchFamily="34" charset="0"/>
                <a:ea typeface="Verdana" panose="020B0604030504040204" pitchFamily="34" charset="0"/>
                <a:cs typeface="Verdana" panose="020B0604030504040204" pitchFamily="34" charset="0"/>
              </a:rPr>
              <a:t>International </a:t>
            </a:r>
            <a:r>
              <a:rPr lang="de-DE" sz="2400" b="0" dirty="0" err="1" smtClean="0">
                <a:latin typeface="Verdana" panose="020B0604030504040204" pitchFamily="34" charset="0"/>
                <a:ea typeface="Verdana" panose="020B0604030504040204" pitchFamily="34" charset="0"/>
                <a:cs typeface="Verdana" panose="020B0604030504040204" pitchFamily="34" charset="0"/>
              </a:rPr>
              <a:t>Cooperation</a:t>
            </a:r>
            <a:endParaRPr lang="de-DE" sz="2400" b="0" dirty="0">
              <a:latin typeface="Verdana" panose="020B0604030504040204" pitchFamily="34" charset="0"/>
              <a:ea typeface="Verdana" panose="020B0604030504040204" pitchFamily="34" charset="0"/>
              <a:cs typeface="Verdana" panose="020B0604030504040204" pitchFamily="34" charset="0"/>
            </a:endParaRPr>
          </a:p>
        </p:txBody>
      </p:sp>
      <p:sp>
        <p:nvSpPr>
          <p:cNvPr id="2" name="Textfeld 1"/>
          <p:cNvSpPr txBox="1"/>
          <p:nvPr/>
        </p:nvSpPr>
        <p:spPr>
          <a:xfrm>
            <a:off x="395288" y="3717032"/>
            <a:ext cx="184731" cy="646331"/>
          </a:xfrm>
          <a:prstGeom prst="rect">
            <a:avLst/>
          </a:prstGeom>
          <a:noFill/>
        </p:spPr>
        <p:txBody>
          <a:bodyPr wrap="none" rtlCol="0">
            <a:spAutoFit/>
          </a:bodyPr>
          <a:lstStyle/>
          <a:p>
            <a:endParaRPr lang="de-DE" dirty="0" smtClean="0"/>
          </a:p>
          <a:p>
            <a:endParaRPr lang="de-DE" dirty="0"/>
          </a:p>
        </p:txBody>
      </p:sp>
      <p:sp>
        <p:nvSpPr>
          <p:cNvPr id="3" name="Rechteck 2"/>
          <p:cNvSpPr/>
          <p:nvPr/>
        </p:nvSpPr>
        <p:spPr>
          <a:xfrm>
            <a:off x="6660232" y="2780927"/>
            <a:ext cx="2088232" cy="2830093"/>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rPr>
              <a:t>RSC</a:t>
            </a:r>
          </a:p>
          <a:p>
            <a:pPr algn="ctr"/>
            <a:r>
              <a:rPr lang="de-DE" dirty="0" smtClean="0">
                <a:solidFill>
                  <a:schemeClr val="tx1"/>
                </a:solidFill>
              </a:rPr>
              <a:t>RDA </a:t>
            </a:r>
            <a:r>
              <a:rPr lang="de-DE" dirty="0" err="1" smtClean="0">
                <a:solidFill>
                  <a:schemeClr val="tx1"/>
                </a:solidFill>
              </a:rPr>
              <a:t>Steering</a:t>
            </a:r>
            <a:r>
              <a:rPr lang="de-DE" dirty="0" smtClean="0">
                <a:solidFill>
                  <a:schemeClr val="tx1"/>
                </a:solidFill>
              </a:rPr>
              <a:t> </a:t>
            </a:r>
            <a:r>
              <a:rPr lang="de-DE" dirty="0" err="1" smtClean="0">
                <a:solidFill>
                  <a:schemeClr val="tx1"/>
                </a:solidFill>
              </a:rPr>
              <a:t>Committee</a:t>
            </a:r>
            <a:endParaRPr lang="de-DE" dirty="0">
              <a:solidFill>
                <a:schemeClr val="tx1"/>
              </a:solidFill>
            </a:endParaRPr>
          </a:p>
        </p:txBody>
      </p:sp>
      <p:sp>
        <p:nvSpPr>
          <p:cNvPr id="5" name="Ellipse 4"/>
          <p:cNvSpPr/>
          <p:nvPr/>
        </p:nvSpPr>
        <p:spPr>
          <a:xfrm>
            <a:off x="1769706" y="2636912"/>
            <a:ext cx="3810406" cy="2658567"/>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b="1" dirty="0" smtClean="0">
                <a:solidFill>
                  <a:schemeClr val="tx1"/>
                </a:solidFill>
              </a:rPr>
              <a:t>EURIG</a:t>
            </a:r>
            <a:endParaRPr lang="de-DE" dirty="0">
              <a:solidFill>
                <a:schemeClr val="tx1"/>
              </a:solidFill>
            </a:endParaRPr>
          </a:p>
        </p:txBody>
      </p:sp>
      <p:sp>
        <p:nvSpPr>
          <p:cNvPr id="11" name="Pfeil nach rechts 10"/>
          <p:cNvSpPr/>
          <p:nvPr/>
        </p:nvSpPr>
        <p:spPr>
          <a:xfrm>
            <a:off x="417789" y="3714028"/>
            <a:ext cx="1907783" cy="119569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tx1"/>
                </a:solidFill>
              </a:rPr>
              <a:t>Europe</a:t>
            </a:r>
            <a:endParaRPr lang="de-DE" dirty="0">
              <a:solidFill>
                <a:schemeClr val="tx1"/>
              </a:solidFill>
            </a:endParaRPr>
          </a:p>
        </p:txBody>
      </p:sp>
      <p:sp>
        <p:nvSpPr>
          <p:cNvPr id="6" name="Pfeil nach unten 5"/>
          <p:cNvSpPr/>
          <p:nvPr/>
        </p:nvSpPr>
        <p:spPr>
          <a:xfrm>
            <a:off x="580019" y="2381298"/>
            <a:ext cx="1044426" cy="158960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tx1"/>
                </a:solidFill>
              </a:rPr>
              <a:t>D</a:t>
            </a:r>
          </a:p>
          <a:p>
            <a:pPr algn="ctr"/>
            <a:r>
              <a:rPr lang="de-DE" dirty="0" smtClean="0">
                <a:solidFill>
                  <a:schemeClr val="tx1"/>
                </a:solidFill>
              </a:rPr>
              <a:t>A</a:t>
            </a:r>
          </a:p>
          <a:p>
            <a:pPr algn="ctr"/>
            <a:r>
              <a:rPr lang="de-DE" dirty="0" smtClean="0">
                <a:solidFill>
                  <a:schemeClr val="tx1"/>
                </a:solidFill>
              </a:rPr>
              <a:t>CH</a:t>
            </a:r>
            <a:endParaRPr lang="de-DE" dirty="0">
              <a:solidFill>
                <a:schemeClr val="tx1"/>
              </a:solidFill>
            </a:endParaRPr>
          </a:p>
        </p:txBody>
      </p:sp>
      <p:sp>
        <p:nvSpPr>
          <p:cNvPr id="8" name="Ellipse 7"/>
          <p:cNvSpPr/>
          <p:nvPr/>
        </p:nvSpPr>
        <p:spPr>
          <a:xfrm>
            <a:off x="3275856" y="3429000"/>
            <a:ext cx="1872208" cy="153557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000" b="1" dirty="0" smtClean="0">
                <a:solidFill>
                  <a:schemeClr val="tx1"/>
                </a:solidFill>
              </a:rPr>
              <a:t>EURIG</a:t>
            </a:r>
          </a:p>
          <a:p>
            <a:pPr algn="ctr"/>
            <a:r>
              <a:rPr lang="de-DE" sz="1000" b="1" dirty="0" smtClean="0">
                <a:solidFill>
                  <a:schemeClr val="tx1"/>
                </a:solidFill>
              </a:rPr>
              <a:t>Editorial</a:t>
            </a:r>
          </a:p>
          <a:p>
            <a:pPr algn="ctr"/>
            <a:r>
              <a:rPr lang="de-DE" sz="1000" b="1" dirty="0" err="1" smtClean="0">
                <a:solidFill>
                  <a:schemeClr val="tx1"/>
                </a:solidFill>
              </a:rPr>
              <a:t>Committee</a:t>
            </a:r>
            <a:endParaRPr lang="de-DE" sz="1000" b="1" dirty="0">
              <a:solidFill>
                <a:schemeClr val="tx1"/>
              </a:solidFill>
            </a:endParaRPr>
          </a:p>
        </p:txBody>
      </p:sp>
      <p:sp>
        <p:nvSpPr>
          <p:cNvPr id="12" name="Pfeil nach rechts 11"/>
          <p:cNvSpPr/>
          <p:nvPr/>
        </p:nvSpPr>
        <p:spPr>
          <a:xfrm>
            <a:off x="4716016" y="3714028"/>
            <a:ext cx="2160240" cy="119569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000" b="1" dirty="0" smtClean="0">
                <a:solidFill>
                  <a:schemeClr val="tx1"/>
                </a:solidFill>
              </a:rPr>
              <a:t>European Regional </a:t>
            </a:r>
            <a:r>
              <a:rPr lang="de-DE" sz="1000" b="1" dirty="0" err="1" smtClean="0">
                <a:solidFill>
                  <a:schemeClr val="tx1"/>
                </a:solidFill>
              </a:rPr>
              <a:t>Representative</a:t>
            </a:r>
            <a:endParaRPr lang="de-DE" sz="1000" b="1" dirty="0" smtClean="0">
              <a:solidFill>
                <a:schemeClr val="tx1"/>
              </a:solidFill>
            </a:endParaRPr>
          </a:p>
        </p:txBody>
      </p:sp>
    </p:spTree>
    <p:extLst>
      <p:ext uri="{BB962C8B-B14F-4D97-AF65-F5344CB8AC3E}">
        <p14:creationId xmlns:p14="http://schemas.microsoft.com/office/powerpoint/2010/main" val="340277296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539552" y="1700808"/>
            <a:ext cx="4265783" cy="461665"/>
          </a:xfrm>
          <a:prstGeom prst="rect">
            <a:avLst/>
          </a:prstGeom>
          <a:noFill/>
        </p:spPr>
        <p:txBody>
          <a:bodyPr wrap="non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RDA </a:t>
            </a:r>
            <a:r>
              <a:rPr lang="de-DE" dirty="0" err="1" smtClean="0">
                <a:latin typeface="Verdana" panose="020B0604030504040204" pitchFamily="34" charset="0"/>
                <a:ea typeface="Verdana" panose="020B0604030504040204" pitchFamily="34" charset="0"/>
                <a:cs typeface="Verdana" panose="020B0604030504040204" pitchFamily="34" charset="0"/>
              </a:rPr>
              <a:t>project</a:t>
            </a:r>
            <a:r>
              <a:rPr lang="de-DE" dirty="0" smtClean="0">
                <a:latin typeface="Verdana" panose="020B0604030504040204" pitchFamily="34" charset="0"/>
                <a:ea typeface="Verdana" panose="020B0604030504040204" pitchFamily="34" charset="0"/>
                <a:cs typeface="Verdana" panose="020B0604030504040204" pitchFamily="34" charset="0"/>
              </a:rPr>
              <a:t> : an </a:t>
            </a:r>
            <a:r>
              <a:rPr lang="de-DE" dirty="0" err="1" smtClean="0">
                <a:latin typeface="Verdana" panose="020B0604030504040204" pitchFamily="34" charset="0"/>
                <a:ea typeface="Verdana" panose="020B0604030504040204" pitchFamily="34" charset="0"/>
                <a:cs typeface="Verdana" panose="020B0604030504040204" pitchFamily="34" charset="0"/>
              </a:rPr>
              <a:t>overview</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3" name="Textfeld 2"/>
          <p:cNvSpPr txBox="1"/>
          <p:nvPr/>
        </p:nvSpPr>
        <p:spPr>
          <a:xfrm>
            <a:off x="539552" y="2852936"/>
            <a:ext cx="8198655" cy="3170099"/>
          </a:xfrm>
          <a:prstGeom prst="rect">
            <a:avLst/>
          </a:prstGeom>
          <a:noFill/>
        </p:spPr>
        <p:txBody>
          <a:bodyPr wrap="none" rtlCol="0">
            <a:spAutoFit/>
          </a:bodyPr>
          <a:lstStyle/>
          <a:p>
            <a:pPr marL="342900" indent="-342900">
              <a:buFont typeface="Arial" panose="020B0604020202020204" pitchFamily="34" charset="0"/>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2012, </a:t>
            </a:r>
            <a:r>
              <a:rPr lang="de-DE" sz="2000" dirty="0" err="1" smtClean="0">
                <a:latin typeface="Verdana" panose="020B0604030504040204" pitchFamily="34" charset="0"/>
                <a:ea typeface="Verdana" panose="020B0604030504040204" pitchFamily="34" charset="0"/>
                <a:cs typeface="Verdana" panose="020B0604030504040204" pitchFamily="34" charset="0"/>
              </a:rPr>
              <a:t>start</a:t>
            </a:r>
            <a:r>
              <a:rPr lang="de-DE" sz="2000" dirty="0" smtClean="0">
                <a:latin typeface="Verdana" panose="020B0604030504040204" pitchFamily="34" charset="0"/>
                <a:ea typeface="Verdana" panose="020B0604030504040204" pitchFamily="34" charset="0"/>
                <a:cs typeface="Verdana" panose="020B0604030504040204" pitchFamily="34" charset="0"/>
              </a:rPr>
              <a:t> of </a:t>
            </a:r>
            <a:r>
              <a:rPr lang="de-DE" sz="2000" dirty="0" err="1" smtClean="0">
                <a:latin typeface="Verdana" panose="020B0604030504040204" pitchFamily="34" charset="0"/>
                <a:ea typeface="Verdana" panose="020B0604030504040204" pitchFamily="34" charset="0"/>
                <a:cs typeface="Verdana" panose="020B0604030504040204" pitchFamily="34" charset="0"/>
              </a:rPr>
              <a:t>the</a:t>
            </a:r>
            <a:r>
              <a:rPr lang="de-DE" sz="2000" dirty="0" smtClean="0">
                <a:latin typeface="Verdana" panose="020B0604030504040204" pitchFamily="34" charset="0"/>
                <a:ea typeface="Verdana" panose="020B0604030504040204" pitchFamily="34" charset="0"/>
                <a:cs typeface="Verdana" panose="020B0604030504040204" pitchFamily="34" charset="0"/>
              </a:rPr>
              <a:t> RDA Project in D-A-CH</a:t>
            </a:r>
          </a:p>
          <a:p>
            <a:pPr marL="342900" indent="-342900">
              <a:buFont typeface="Arial" panose="020B0604020202020204" pitchFamily="34" charset="0"/>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2014, </a:t>
            </a:r>
            <a:r>
              <a:rPr lang="de-DE" sz="2000" dirty="0" err="1" smtClean="0">
                <a:latin typeface="Verdana" panose="020B0604030504040204" pitchFamily="34" charset="0"/>
                <a:ea typeface="Verdana" panose="020B0604030504040204" pitchFamily="34" charset="0"/>
                <a:cs typeface="Verdana" panose="020B0604030504040204" pitchFamily="34" charset="0"/>
              </a:rPr>
              <a:t>policy</a:t>
            </a:r>
            <a:r>
              <a:rPr lang="de-DE" sz="2000" dirty="0" smtClean="0">
                <a:latin typeface="Verdana" panose="020B0604030504040204" pitchFamily="34" charset="0"/>
                <a:ea typeface="Verdana" panose="020B0604030504040204" pitchFamily="34" charset="0"/>
                <a:cs typeface="Verdana" panose="020B0604030504040204" pitchFamily="34" charset="0"/>
              </a:rPr>
              <a:t> </a:t>
            </a:r>
            <a:r>
              <a:rPr lang="de-DE" sz="2000" dirty="0" err="1" smtClean="0">
                <a:latin typeface="Verdana" panose="020B0604030504040204" pitchFamily="34" charset="0"/>
                <a:ea typeface="Verdana" panose="020B0604030504040204" pitchFamily="34" charset="0"/>
                <a:cs typeface="Verdana" panose="020B0604030504040204" pitchFamily="34" charset="0"/>
              </a:rPr>
              <a:t>statements</a:t>
            </a:r>
            <a:r>
              <a:rPr lang="de-DE" sz="2000" dirty="0" smtClean="0">
                <a:latin typeface="Verdana" panose="020B0604030504040204" pitchFamily="34" charset="0"/>
                <a:ea typeface="Verdana" panose="020B0604030504040204" pitchFamily="34" charset="0"/>
                <a:cs typeface="Verdana" panose="020B0604030504040204" pitchFamily="34" charset="0"/>
              </a:rPr>
              <a:t> in </a:t>
            </a:r>
            <a:r>
              <a:rPr lang="de-DE" sz="2000" dirty="0" err="1" smtClean="0">
                <a:latin typeface="Verdana" panose="020B0604030504040204" pitchFamily="34" charset="0"/>
                <a:ea typeface="Verdana" panose="020B0604030504040204" pitchFamily="34" charset="0"/>
                <a:cs typeface="Verdana" panose="020B0604030504040204" pitchFamily="34" charset="0"/>
              </a:rPr>
              <a:t>the</a:t>
            </a:r>
            <a:r>
              <a:rPr lang="de-DE" sz="2000" dirty="0" smtClean="0">
                <a:latin typeface="Verdana" panose="020B0604030504040204" pitchFamily="34" charset="0"/>
                <a:ea typeface="Verdana" panose="020B0604030504040204" pitchFamily="34" charset="0"/>
                <a:cs typeface="Verdana" panose="020B0604030504040204" pitchFamily="34" charset="0"/>
              </a:rPr>
              <a:t> RDA Toolkit</a:t>
            </a:r>
          </a:p>
          <a:p>
            <a:pPr marL="342900" indent="-342900">
              <a:buFont typeface="Arial" panose="020B0604020202020204" pitchFamily="34" charset="0"/>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2014, </a:t>
            </a:r>
            <a:r>
              <a:rPr lang="de-DE" sz="2000" dirty="0" err="1" smtClean="0">
                <a:latin typeface="Verdana" panose="020B0604030504040204" pitchFamily="34" charset="0"/>
                <a:ea typeface="Verdana" panose="020B0604030504040204" pitchFamily="34" charset="0"/>
                <a:cs typeface="Verdana" panose="020B0604030504040204" pitchFamily="34" charset="0"/>
              </a:rPr>
              <a:t>implementation</a:t>
            </a:r>
            <a:r>
              <a:rPr lang="de-DE" sz="2000" dirty="0" smtClean="0">
                <a:latin typeface="Verdana" panose="020B0604030504040204" pitchFamily="34" charset="0"/>
                <a:ea typeface="Verdana" panose="020B0604030504040204" pitchFamily="34" charset="0"/>
                <a:cs typeface="Verdana" panose="020B0604030504040204" pitchFamily="34" charset="0"/>
              </a:rPr>
              <a:t> of RDA in </a:t>
            </a:r>
            <a:r>
              <a:rPr lang="de-DE" sz="2000" dirty="0" err="1" smtClean="0">
                <a:latin typeface="Verdana" panose="020B0604030504040204" pitchFamily="34" charset="0"/>
                <a:ea typeface="Verdana" panose="020B0604030504040204" pitchFamily="34" charset="0"/>
                <a:cs typeface="Verdana" panose="020B0604030504040204" pitchFamily="34" charset="0"/>
              </a:rPr>
              <a:t>the</a:t>
            </a:r>
            <a:r>
              <a:rPr lang="de-DE" sz="2000" dirty="0" smtClean="0">
                <a:latin typeface="Verdana" panose="020B0604030504040204" pitchFamily="34" charset="0"/>
                <a:ea typeface="Verdana" panose="020B0604030504040204" pitchFamily="34" charset="0"/>
                <a:cs typeface="Verdana" panose="020B0604030504040204" pitchFamily="34" charset="0"/>
              </a:rPr>
              <a:t> </a:t>
            </a:r>
            <a:br>
              <a:rPr lang="de-DE" sz="2000" dirty="0" smtClean="0">
                <a:latin typeface="Verdana" panose="020B0604030504040204" pitchFamily="34" charset="0"/>
                <a:ea typeface="Verdana" panose="020B0604030504040204" pitchFamily="34" charset="0"/>
                <a:cs typeface="Verdana" panose="020B0604030504040204" pitchFamily="34" charset="0"/>
              </a:rPr>
            </a:br>
            <a:r>
              <a:rPr lang="de-DE" sz="2000" dirty="0" smtClean="0">
                <a:latin typeface="Verdana" panose="020B0604030504040204" pitchFamily="34" charset="0"/>
                <a:ea typeface="Verdana" panose="020B0604030504040204" pitchFamily="34" charset="0"/>
                <a:cs typeface="Verdana" panose="020B0604030504040204" pitchFamily="34" charset="0"/>
              </a:rPr>
              <a:t>Integrated Authority File (GND)</a:t>
            </a:r>
          </a:p>
          <a:p>
            <a:pPr marL="342900" indent="-342900">
              <a:buFont typeface="Arial" panose="020B0604020202020204" pitchFamily="34" charset="0"/>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2015, </a:t>
            </a:r>
            <a:r>
              <a:rPr lang="de-DE" sz="2000" dirty="0" err="1" smtClean="0">
                <a:latin typeface="Verdana" panose="020B0604030504040204" pitchFamily="34" charset="0"/>
                <a:ea typeface="Verdana" panose="020B0604030504040204" pitchFamily="34" charset="0"/>
                <a:cs typeface="Verdana" panose="020B0604030504040204" pitchFamily="34" charset="0"/>
              </a:rPr>
              <a:t>consortial</a:t>
            </a:r>
            <a:r>
              <a:rPr lang="de-DE" sz="2000" dirty="0" smtClean="0">
                <a:latin typeface="Verdana" panose="020B0604030504040204" pitchFamily="34" charset="0"/>
                <a:ea typeface="Verdana" panose="020B0604030504040204" pitchFamily="34" charset="0"/>
                <a:cs typeface="Verdana" panose="020B0604030504040204" pitchFamily="34" charset="0"/>
              </a:rPr>
              <a:t> </a:t>
            </a:r>
            <a:r>
              <a:rPr lang="de-DE" sz="2000" dirty="0" err="1" smtClean="0">
                <a:latin typeface="Verdana" panose="020B0604030504040204" pitchFamily="34" charset="0"/>
                <a:ea typeface="Verdana" panose="020B0604030504040204" pitchFamily="34" charset="0"/>
                <a:cs typeface="Verdana" panose="020B0604030504040204" pitchFamily="34" charset="0"/>
              </a:rPr>
              <a:t>license</a:t>
            </a:r>
            <a:r>
              <a:rPr lang="de-DE" sz="2000" dirty="0" smtClean="0">
                <a:latin typeface="Verdana" panose="020B0604030504040204" pitchFamily="34" charset="0"/>
                <a:ea typeface="Verdana" panose="020B0604030504040204" pitchFamily="34" charset="0"/>
                <a:cs typeface="Verdana" panose="020B0604030504040204" pitchFamily="34" charset="0"/>
              </a:rPr>
              <a:t> </a:t>
            </a:r>
            <a:r>
              <a:rPr lang="de-DE" sz="2000" dirty="0" err="1" smtClean="0">
                <a:latin typeface="Verdana" panose="020B0604030504040204" pitchFamily="34" charset="0"/>
                <a:ea typeface="Verdana" panose="020B0604030504040204" pitchFamily="34" charset="0"/>
                <a:cs typeface="Verdana" panose="020B0604030504040204" pitchFamily="34" charset="0"/>
              </a:rPr>
              <a:t>for</a:t>
            </a:r>
            <a:r>
              <a:rPr lang="de-DE" sz="2000" dirty="0" smtClean="0">
                <a:latin typeface="Verdana" panose="020B0604030504040204" pitchFamily="34" charset="0"/>
                <a:ea typeface="Verdana" panose="020B0604030504040204" pitchFamily="34" charset="0"/>
                <a:cs typeface="Verdana" panose="020B0604030504040204" pitchFamily="34" charset="0"/>
              </a:rPr>
              <a:t> </a:t>
            </a:r>
            <a:r>
              <a:rPr lang="de-DE" sz="2000" dirty="0" err="1" smtClean="0">
                <a:latin typeface="Verdana" panose="020B0604030504040204" pitchFamily="34" charset="0"/>
                <a:ea typeface="Verdana" panose="020B0604030504040204" pitchFamily="34" charset="0"/>
                <a:cs typeface="Verdana" panose="020B0604030504040204" pitchFamily="34" charset="0"/>
              </a:rPr>
              <a:t>the</a:t>
            </a:r>
            <a:r>
              <a:rPr lang="de-DE" sz="2000" dirty="0" smtClean="0">
                <a:latin typeface="Verdana" panose="020B0604030504040204" pitchFamily="34" charset="0"/>
                <a:ea typeface="Verdana" panose="020B0604030504040204" pitchFamily="34" charset="0"/>
                <a:cs typeface="Verdana" panose="020B0604030504040204" pitchFamily="34" charset="0"/>
              </a:rPr>
              <a:t> RDA Toolkit</a:t>
            </a:r>
          </a:p>
          <a:p>
            <a:pPr marL="342900" indent="-342900">
              <a:buFont typeface="Arial" panose="020B0604020202020204" pitchFamily="34" charset="0"/>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2015/2016, RDA Training</a:t>
            </a:r>
          </a:p>
          <a:p>
            <a:pPr marL="342900" indent="-342900">
              <a:buFont typeface="Arial" panose="020B0604020202020204" pitchFamily="34" charset="0"/>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2016, all </a:t>
            </a:r>
            <a:r>
              <a:rPr lang="de-DE" sz="2000" dirty="0" err="1" smtClean="0">
                <a:latin typeface="Verdana" panose="020B0604030504040204" pitchFamily="34" charset="0"/>
                <a:ea typeface="Verdana" panose="020B0604030504040204" pitchFamily="34" charset="0"/>
                <a:cs typeface="Verdana" panose="020B0604030504040204" pitchFamily="34" charset="0"/>
              </a:rPr>
              <a:t>partners</a:t>
            </a:r>
            <a:r>
              <a:rPr lang="de-DE" sz="2000" dirty="0" smtClean="0">
                <a:latin typeface="Verdana" panose="020B0604030504040204" pitchFamily="34" charset="0"/>
                <a:ea typeface="Verdana" panose="020B0604030504040204" pitchFamily="34" charset="0"/>
                <a:cs typeface="Verdana" panose="020B0604030504040204" pitchFamily="34" charset="0"/>
              </a:rPr>
              <a:t> of </a:t>
            </a:r>
            <a:r>
              <a:rPr lang="de-DE" sz="2000" dirty="0" err="1" smtClean="0">
                <a:latin typeface="Verdana" panose="020B0604030504040204" pitchFamily="34" charset="0"/>
                <a:ea typeface="Verdana" panose="020B0604030504040204" pitchFamily="34" charset="0"/>
                <a:cs typeface="Verdana" panose="020B0604030504040204" pitchFamily="34" charset="0"/>
              </a:rPr>
              <a:t>the</a:t>
            </a:r>
            <a:r>
              <a:rPr lang="de-DE" sz="2000" dirty="0" smtClean="0">
                <a:latin typeface="Verdana" panose="020B0604030504040204" pitchFamily="34" charset="0"/>
                <a:ea typeface="Verdana" panose="020B0604030504040204" pitchFamily="34" charset="0"/>
                <a:cs typeface="Verdana" panose="020B0604030504040204" pitchFamily="34" charset="0"/>
              </a:rPr>
              <a:t> RDA Project </a:t>
            </a:r>
            <a:r>
              <a:rPr lang="de-DE" sz="2000" dirty="0" err="1" smtClean="0">
                <a:latin typeface="Verdana" panose="020B0604030504040204" pitchFamily="34" charset="0"/>
                <a:ea typeface="Verdana" panose="020B0604030504040204" pitchFamily="34" charset="0"/>
                <a:cs typeface="Verdana" panose="020B0604030504040204" pitchFamily="34" charset="0"/>
              </a:rPr>
              <a:t>have</a:t>
            </a:r>
            <a:r>
              <a:rPr lang="de-DE" sz="2000" dirty="0" smtClean="0">
                <a:latin typeface="Verdana" panose="020B0604030504040204" pitchFamily="34" charset="0"/>
                <a:ea typeface="Verdana" panose="020B0604030504040204" pitchFamily="34" charset="0"/>
                <a:cs typeface="Verdana" panose="020B0604030504040204" pitchFamily="34" charset="0"/>
              </a:rPr>
              <a:t> </a:t>
            </a:r>
            <a:r>
              <a:rPr lang="de-DE" sz="2000" dirty="0" err="1" smtClean="0">
                <a:latin typeface="Verdana" panose="020B0604030504040204" pitchFamily="34" charset="0"/>
                <a:ea typeface="Verdana" panose="020B0604030504040204" pitchFamily="34" charset="0"/>
                <a:cs typeface="Verdana" panose="020B0604030504040204" pitchFamily="34" charset="0"/>
              </a:rPr>
              <a:t>switched</a:t>
            </a:r>
            <a:r>
              <a:rPr lang="de-DE" sz="2000" dirty="0" smtClean="0">
                <a:latin typeface="Verdana" panose="020B0604030504040204" pitchFamily="34" charset="0"/>
                <a:ea typeface="Verdana" panose="020B0604030504040204" pitchFamily="34" charset="0"/>
                <a:cs typeface="Verdana" panose="020B0604030504040204" pitchFamily="34" charset="0"/>
              </a:rPr>
              <a:t> </a:t>
            </a:r>
            <a:r>
              <a:rPr lang="de-DE" sz="2000" dirty="0" err="1" smtClean="0">
                <a:latin typeface="Verdana" panose="020B0604030504040204" pitchFamily="34" charset="0"/>
                <a:ea typeface="Verdana" panose="020B0604030504040204" pitchFamily="34" charset="0"/>
                <a:cs typeface="Verdana" panose="020B0604030504040204" pitchFamily="34" charset="0"/>
              </a:rPr>
              <a:t>to</a:t>
            </a:r>
            <a:r>
              <a:rPr lang="de-DE" sz="2000" dirty="0" smtClean="0">
                <a:latin typeface="Verdana" panose="020B0604030504040204" pitchFamily="34" charset="0"/>
                <a:ea typeface="Verdana" panose="020B0604030504040204" pitchFamily="34" charset="0"/>
                <a:cs typeface="Verdana" panose="020B0604030504040204" pitchFamily="34" charset="0"/>
              </a:rPr>
              <a:t> RDA</a:t>
            </a:r>
          </a:p>
          <a:p>
            <a:pPr marL="342900" indent="-342900">
              <a:buFont typeface="Arial" panose="020B0604020202020204" pitchFamily="34" charset="0"/>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2016, </a:t>
            </a:r>
            <a:r>
              <a:rPr lang="de-DE" sz="2000" dirty="0" err="1" smtClean="0">
                <a:latin typeface="Verdana" panose="020B0604030504040204" pitchFamily="34" charset="0"/>
                <a:ea typeface="Verdana" panose="020B0604030504040204" pitchFamily="34" charset="0"/>
                <a:cs typeface="Verdana" panose="020B0604030504040204" pitchFamily="34" charset="0"/>
              </a:rPr>
              <a:t>at</a:t>
            </a:r>
            <a:r>
              <a:rPr lang="de-DE" sz="2000" dirty="0" smtClean="0">
                <a:latin typeface="Verdana" panose="020B0604030504040204" pitchFamily="34" charset="0"/>
                <a:ea typeface="Verdana" panose="020B0604030504040204" pitchFamily="34" charset="0"/>
                <a:cs typeface="Verdana" panose="020B0604030504040204" pitchFamily="34" charset="0"/>
              </a:rPr>
              <a:t> </a:t>
            </a:r>
            <a:r>
              <a:rPr lang="de-DE" sz="2000" dirty="0" err="1" smtClean="0">
                <a:latin typeface="Verdana" panose="020B0604030504040204" pitchFamily="34" charset="0"/>
                <a:ea typeface="Verdana" panose="020B0604030504040204" pitchFamily="34" charset="0"/>
                <a:cs typeface="Verdana" panose="020B0604030504040204" pitchFamily="34" charset="0"/>
              </a:rPr>
              <a:t>the</a:t>
            </a:r>
            <a:r>
              <a:rPr lang="de-DE" sz="2000" dirty="0" smtClean="0">
                <a:latin typeface="Verdana" panose="020B0604030504040204" pitchFamily="34" charset="0"/>
                <a:ea typeface="Verdana" panose="020B0604030504040204" pitchFamily="34" charset="0"/>
                <a:cs typeface="Verdana" panose="020B0604030504040204" pitchFamily="34" charset="0"/>
              </a:rPr>
              <a:t> end of </a:t>
            </a:r>
            <a:r>
              <a:rPr lang="de-DE" sz="2000" dirty="0" err="1" smtClean="0">
                <a:latin typeface="Verdana" panose="020B0604030504040204" pitchFamily="34" charset="0"/>
                <a:ea typeface="Verdana" panose="020B0604030504040204" pitchFamily="34" charset="0"/>
                <a:cs typeface="Verdana" panose="020B0604030504040204" pitchFamily="34" charset="0"/>
              </a:rPr>
              <a:t>the</a:t>
            </a:r>
            <a:r>
              <a:rPr lang="de-DE" sz="2000" dirty="0" smtClean="0">
                <a:latin typeface="Verdana" panose="020B0604030504040204" pitchFamily="34" charset="0"/>
                <a:ea typeface="Verdana" panose="020B0604030504040204" pitchFamily="34" charset="0"/>
                <a:cs typeface="Verdana" panose="020B0604030504040204" pitchFamily="34" charset="0"/>
              </a:rPr>
              <a:t> </a:t>
            </a:r>
            <a:r>
              <a:rPr lang="de-DE" sz="2000" dirty="0" err="1" smtClean="0">
                <a:latin typeface="Verdana" panose="020B0604030504040204" pitchFamily="34" charset="0"/>
                <a:ea typeface="Verdana" panose="020B0604030504040204" pitchFamily="34" charset="0"/>
                <a:cs typeface="Verdana" panose="020B0604030504040204" pitchFamily="34" charset="0"/>
              </a:rPr>
              <a:t>year</a:t>
            </a:r>
            <a:r>
              <a:rPr lang="de-DE" sz="2000" dirty="0" smtClean="0">
                <a:latin typeface="Verdana" panose="020B0604030504040204" pitchFamily="34" charset="0"/>
                <a:ea typeface="Verdana" panose="020B0604030504040204" pitchFamily="34" charset="0"/>
                <a:cs typeface="Verdana" panose="020B0604030504040204" pitchFamily="34" charset="0"/>
              </a:rPr>
              <a:t> </a:t>
            </a:r>
            <a:r>
              <a:rPr lang="de-DE" sz="2000" dirty="0" err="1" smtClean="0">
                <a:latin typeface="Verdana" panose="020B0604030504040204" pitchFamily="34" charset="0"/>
                <a:ea typeface="Verdana" panose="020B0604030504040204" pitchFamily="34" charset="0"/>
                <a:cs typeface="Verdana" panose="020B0604030504040204" pitchFamily="34" charset="0"/>
              </a:rPr>
              <a:t>the</a:t>
            </a:r>
            <a:r>
              <a:rPr lang="de-DE" sz="2000" dirty="0" smtClean="0">
                <a:latin typeface="Verdana" panose="020B0604030504040204" pitchFamily="34" charset="0"/>
                <a:ea typeface="Verdana" panose="020B0604030504040204" pitchFamily="34" charset="0"/>
                <a:cs typeface="Verdana" panose="020B0604030504040204" pitchFamily="34" charset="0"/>
              </a:rPr>
              <a:t> RDA Project </a:t>
            </a:r>
            <a:r>
              <a:rPr lang="de-DE" sz="2000" dirty="0" err="1" smtClean="0">
                <a:latin typeface="Verdana" panose="020B0604030504040204" pitchFamily="34" charset="0"/>
                <a:ea typeface="Verdana" panose="020B0604030504040204" pitchFamily="34" charset="0"/>
                <a:cs typeface="Verdana" panose="020B0604030504040204" pitchFamily="34" charset="0"/>
              </a:rPr>
              <a:t>ends</a:t>
            </a: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342900" indent="-342900">
              <a:buFont typeface="Arial" panose="020B0604020202020204" pitchFamily="34" charset="0"/>
              <a:buChar char="•"/>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342900" indent="-342900">
              <a:buFont typeface="Arial" panose="020B0604020202020204" pitchFamily="34" charset="0"/>
              <a:buChar char="•"/>
            </a:pPr>
            <a:endParaRPr lang="de-DE" sz="20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98440444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l="14435" t="5817" r="14229" b="13405"/>
          <a:stretch/>
        </p:blipFill>
        <p:spPr bwMode="auto">
          <a:xfrm>
            <a:off x="107504" y="2276872"/>
            <a:ext cx="8816029" cy="44395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itel 3"/>
          <p:cNvSpPr>
            <a:spLocks noGrp="1"/>
          </p:cNvSpPr>
          <p:nvPr>
            <p:ph type="title"/>
          </p:nvPr>
        </p:nvSpPr>
        <p:spPr>
          <a:xfrm>
            <a:off x="132784" y="1340768"/>
            <a:ext cx="8460000" cy="777875"/>
          </a:xfrm>
        </p:spPr>
        <p:txBody>
          <a:bodyPr/>
          <a:lstStyle/>
          <a:p>
            <a:r>
              <a:rPr lang="de-DE" dirty="0" err="1" smtClean="0"/>
              <a:t>What</a:t>
            </a:r>
            <a:r>
              <a:rPr lang="de-DE" dirty="0" smtClean="0"/>
              <a:t> </a:t>
            </a:r>
            <a:r>
              <a:rPr lang="de-DE" dirty="0" err="1" smtClean="0"/>
              <a:t>about</a:t>
            </a:r>
            <a:r>
              <a:rPr lang="de-DE" dirty="0" smtClean="0"/>
              <a:t> Hair-</a:t>
            </a:r>
            <a:r>
              <a:rPr lang="de-DE" dirty="0" err="1" smtClean="0"/>
              <a:t>locks</a:t>
            </a:r>
            <a:r>
              <a:rPr lang="de-DE" dirty="0" smtClean="0"/>
              <a:t>?</a:t>
            </a:r>
            <a:endParaRPr lang="de-DE" dirty="0"/>
          </a:p>
        </p:txBody>
      </p:sp>
      <p:pic>
        <p:nvPicPr>
          <p:cNvPr id="1027" name="Picture 3"/>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493711" y="2780928"/>
            <a:ext cx="4150297" cy="18772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a:off x="5705076" y="3719534"/>
            <a:ext cx="2880320" cy="22677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Ellipse 2"/>
          <p:cNvSpPr/>
          <p:nvPr/>
        </p:nvSpPr>
        <p:spPr>
          <a:xfrm>
            <a:off x="971600" y="5530103"/>
            <a:ext cx="2511659"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rPr>
              <a:t>RDA ???</a:t>
            </a:r>
            <a:endParaRPr lang="de-DE" b="1" dirty="0">
              <a:solidFill>
                <a:schemeClr val="tx1"/>
              </a:solidFill>
            </a:endParaRPr>
          </a:p>
        </p:txBody>
      </p:sp>
    </p:spTree>
    <p:extLst>
      <p:ext uri="{BB962C8B-B14F-4D97-AF65-F5344CB8AC3E}">
        <p14:creationId xmlns:p14="http://schemas.microsoft.com/office/powerpoint/2010/main" val="289847989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251521" y="2636912"/>
            <a:ext cx="4814176" cy="31184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8" name="Picture 2"/>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4067944" y="1844824"/>
            <a:ext cx="4718306" cy="36453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feld 1"/>
          <p:cNvSpPr txBox="1"/>
          <p:nvPr/>
        </p:nvSpPr>
        <p:spPr>
          <a:xfrm>
            <a:off x="611560" y="1556792"/>
            <a:ext cx="2738250" cy="461665"/>
          </a:xfrm>
          <a:prstGeom prst="rect">
            <a:avLst/>
          </a:prstGeom>
          <a:noFill/>
        </p:spPr>
        <p:txBody>
          <a:bodyPr wrap="non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Letters, </a:t>
            </a:r>
            <a:r>
              <a:rPr lang="de-DE" dirty="0" err="1" smtClean="0">
                <a:latin typeface="Verdana" panose="020B0604030504040204" pitchFamily="34" charset="0"/>
                <a:ea typeface="Verdana" panose="020B0604030504040204" pitchFamily="34" charset="0"/>
                <a:cs typeface="Verdana" panose="020B0604030504040204" pitchFamily="34" charset="0"/>
              </a:rPr>
              <a:t>dossiers</a:t>
            </a:r>
            <a:endParaRPr lang="de-DE"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04304326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1691680" y="1844824"/>
            <a:ext cx="3100522" cy="42155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3" name="Picture 3"/>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4932040" y="1373654"/>
            <a:ext cx="3626854" cy="45329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feld 1"/>
          <p:cNvSpPr txBox="1"/>
          <p:nvPr/>
        </p:nvSpPr>
        <p:spPr>
          <a:xfrm>
            <a:off x="755576" y="1035564"/>
            <a:ext cx="3538661" cy="461665"/>
          </a:xfrm>
          <a:prstGeom prst="rect">
            <a:avLst/>
          </a:prstGeom>
          <a:noFill/>
        </p:spPr>
        <p:txBody>
          <a:bodyPr wrap="non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Objects and </a:t>
            </a:r>
            <a:r>
              <a:rPr lang="de-DE" dirty="0" err="1" smtClean="0">
                <a:latin typeface="Verdana" panose="020B0604030504040204" pitchFamily="34" charset="0"/>
                <a:ea typeface="Verdana" panose="020B0604030504040204" pitchFamily="34" charset="0"/>
                <a:cs typeface="Verdana" panose="020B0604030504040204" pitchFamily="34" charset="0"/>
              </a:rPr>
              <a:t>Paintings</a:t>
            </a:r>
            <a:endParaRPr lang="de-DE"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41485452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a:hlinkClick r:id="rId3"/>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52394" y="2420888"/>
            <a:ext cx="4175922" cy="3024336"/>
          </a:xfrm>
          <a:prstGeom prst="rect">
            <a:avLst/>
          </a:prstGeom>
        </p:spPr>
      </p:pic>
      <p:sp>
        <p:nvSpPr>
          <p:cNvPr id="2" name="Textfeld 1"/>
          <p:cNvSpPr txBox="1"/>
          <p:nvPr/>
        </p:nvSpPr>
        <p:spPr>
          <a:xfrm>
            <a:off x="971600" y="1412776"/>
            <a:ext cx="1587294" cy="461665"/>
          </a:xfrm>
          <a:prstGeom prst="rect">
            <a:avLst/>
          </a:prstGeom>
          <a:noFill/>
        </p:spPr>
        <p:txBody>
          <a:bodyPr wrap="none" rtlCol="0">
            <a:spAutoFit/>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Buildings</a:t>
            </a:r>
            <a:endParaRPr lang="de-DE" dirty="0">
              <a:latin typeface="Verdana" panose="020B0604030504040204" pitchFamily="34" charset="0"/>
              <a:ea typeface="Verdana" panose="020B0604030504040204" pitchFamily="34" charset="0"/>
              <a:cs typeface="Verdana" panose="020B0604030504040204" pitchFamily="34" charset="0"/>
            </a:endParaRPr>
          </a:p>
        </p:txBody>
      </p:sp>
      <p:pic>
        <p:nvPicPr>
          <p:cNvPr id="6146" name="Picture 2"/>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a:off x="5496996" y="1412776"/>
            <a:ext cx="3131595" cy="45237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3974373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1" name="Picture 3"/>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127685" y="1916832"/>
            <a:ext cx="9001000" cy="18524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0" name="Picture 2"/>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4788023" y="3501008"/>
            <a:ext cx="3978987" cy="24429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feld 1"/>
          <p:cNvSpPr txBox="1"/>
          <p:nvPr/>
        </p:nvSpPr>
        <p:spPr>
          <a:xfrm>
            <a:off x="539552" y="4722466"/>
            <a:ext cx="3220177" cy="461665"/>
          </a:xfrm>
          <a:prstGeom prst="rect">
            <a:avLst/>
          </a:prstGeom>
          <a:noFill/>
        </p:spPr>
        <p:txBody>
          <a:bodyPr wrap="non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Natural Monuments</a:t>
            </a:r>
            <a:endParaRPr lang="de-DE"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99400139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lussdiagramm: Magnetplattenspeicher 12"/>
          <p:cNvSpPr/>
          <p:nvPr/>
        </p:nvSpPr>
        <p:spPr bwMode="auto">
          <a:xfrm>
            <a:off x="5580112" y="1988841"/>
            <a:ext cx="3312368" cy="2866836"/>
          </a:xfrm>
          <a:prstGeom prst="flowChartMagneticDisk">
            <a:avLst/>
          </a:prstGeom>
          <a:solidFill>
            <a:srgbClr val="00B0F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de-DE" sz="2400" b="0" i="0" u="none" strike="noStrike" cap="none" normalizeH="0" baseline="0" dirty="0" smtClean="0">
                <a:ln>
                  <a:noFill/>
                </a:ln>
                <a:effectLst/>
                <a:latin typeface="Verdana" panose="020B0604030504040204" pitchFamily="34" charset="0"/>
                <a:ea typeface="Verdana" panose="020B0604030504040204" pitchFamily="34" charset="0"/>
                <a:cs typeface="Verdana" panose="020B0604030504040204" pitchFamily="34" charset="0"/>
              </a:rPr>
              <a:t>RDA Toolkit</a:t>
            </a:r>
          </a:p>
        </p:txBody>
      </p:sp>
      <p:sp>
        <p:nvSpPr>
          <p:cNvPr id="2" name="Flussdiagramm: Magnetplattenspeicher 1"/>
          <p:cNvSpPr/>
          <p:nvPr/>
        </p:nvSpPr>
        <p:spPr bwMode="auto">
          <a:xfrm>
            <a:off x="6588224" y="3137359"/>
            <a:ext cx="2088232" cy="1620760"/>
          </a:xfrm>
          <a:prstGeom prst="flowChartMagneticDisk">
            <a:avLst/>
          </a:prstGeom>
          <a:solidFill>
            <a:srgbClr val="00B0F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de-DE" sz="2400" b="0" i="0" u="none" strike="noStrike" cap="none" normalizeH="0" baseline="0" dirty="0" smtClean="0">
                <a:ln>
                  <a:noFill/>
                </a:ln>
                <a:effectLst/>
                <a:latin typeface="Verdana" panose="020B0604030504040204" pitchFamily="34" charset="0"/>
                <a:ea typeface="Verdana" panose="020B0604030504040204" pitchFamily="34" charset="0"/>
                <a:cs typeface="Verdana" panose="020B0604030504040204" pitchFamily="34" charset="0"/>
              </a:rPr>
              <a:t>RDA Toolkit</a:t>
            </a:r>
          </a:p>
        </p:txBody>
      </p:sp>
      <p:sp>
        <p:nvSpPr>
          <p:cNvPr id="4" name="Flussdiagramm: Karte 3"/>
          <p:cNvSpPr/>
          <p:nvPr/>
        </p:nvSpPr>
        <p:spPr bwMode="auto">
          <a:xfrm>
            <a:off x="683568" y="1452919"/>
            <a:ext cx="1368152" cy="804672"/>
          </a:xfrm>
          <a:prstGeom prst="flowChartPunchedCard">
            <a:avLst/>
          </a:prstGeom>
          <a:solidFill>
            <a:schemeClr val="bg1">
              <a:lumMod val="9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de-DE" sz="2000" dirty="0" err="1" smtClean="0">
                <a:latin typeface="Verdana" panose="020B0604030504040204" pitchFamily="34" charset="0"/>
                <a:ea typeface="Verdana" panose="020B0604030504040204" pitchFamily="34" charset="0"/>
                <a:cs typeface="Verdana" panose="020B0604030504040204" pitchFamily="34" charset="0"/>
              </a:rPr>
              <a:t>Paintings</a:t>
            </a:r>
            <a:endParaRPr kumimoji="0" lang="de-DE" sz="2000" b="0" i="0" u="none" strike="noStrike" cap="none" normalizeH="0" baseline="0" dirty="0" smtClean="0">
              <a:ln>
                <a:noFill/>
              </a:ln>
              <a:effectLst/>
              <a:latin typeface="Verdana" panose="020B0604030504040204" pitchFamily="34" charset="0"/>
              <a:ea typeface="Verdana" panose="020B0604030504040204" pitchFamily="34" charset="0"/>
              <a:cs typeface="Verdana" panose="020B0604030504040204" pitchFamily="34" charset="0"/>
            </a:endParaRPr>
          </a:p>
        </p:txBody>
      </p:sp>
      <p:sp>
        <p:nvSpPr>
          <p:cNvPr id="7" name="Flussdiagramm: Karte 6"/>
          <p:cNvSpPr/>
          <p:nvPr/>
        </p:nvSpPr>
        <p:spPr bwMode="auto">
          <a:xfrm>
            <a:off x="899592" y="2132856"/>
            <a:ext cx="1368152" cy="804672"/>
          </a:xfrm>
          <a:prstGeom prst="flowChartPunchedCard">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de-DE" sz="2000" b="0" i="0" u="none" strike="noStrike" cap="none" normalizeH="0" baseline="0" dirty="0" smtClean="0">
                <a:ln>
                  <a:noFill/>
                </a:ln>
                <a:effectLst/>
                <a:latin typeface="Verdana" panose="020B0604030504040204" pitchFamily="34" charset="0"/>
                <a:ea typeface="Verdana" panose="020B0604030504040204" pitchFamily="34" charset="0"/>
                <a:cs typeface="Verdana" panose="020B0604030504040204" pitchFamily="34" charset="0"/>
              </a:rPr>
              <a:t>Objects</a:t>
            </a:r>
          </a:p>
        </p:txBody>
      </p:sp>
      <p:sp>
        <p:nvSpPr>
          <p:cNvPr id="6" name="Flussdiagramm: Karte 5"/>
          <p:cNvSpPr/>
          <p:nvPr/>
        </p:nvSpPr>
        <p:spPr bwMode="auto">
          <a:xfrm>
            <a:off x="1338782" y="2680180"/>
            <a:ext cx="1368152" cy="804672"/>
          </a:xfrm>
          <a:prstGeom prst="flowChartPunchedCard">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de-DE" sz="2000" b="0" i="0" u="none" strike="noStrike" cap="none" normalizeH="0" baseline="0" dirty="0" err="1" smtClean="0">
                <a:ln>
                  <a:noFill/>
                </a:ln>
                <a:effectLst/>
                <a:latin typeface="Verdana" panose="020B0604030504040204" pitchFamily="34" charset="0"/>
                <a:ea typeface="Verdana" panose="020B0604030504040204" pitchFamily="34" charset="0"/>
                <a:cs typeface="Verdana" panose="020B0604030504040204" pitchFamily="34" charset="0"/>
              </a:rPr>
              <a:t>Buildings</a:t>
            </a:r>
            <a:endParaRPr kumimoji="0" lang="de-DE" sz="2000" b="0" i="0" u="none" strike="noStrike" cap="none" normalizeH="0" baseline="0" dirty="0" smtClean="0">
              <a:ln>
                <a:noFill/>
              </a:ln>
              <a:effectLst/>
              <a:latin typeface="Verdana" panose="020B0604030504040204" pitchFamily="34" charset="0"/>
              <a:ea typeface="Verdana" panose="020B0604030504040204" pitchFamily="34" charset="0"/>
              <a:cs typeface="Verdana" panose="020B0604030504040204" pitchFamily="34" charset="0"/>
            </a:endParaRPr>
          </a:p>
        </p:txBody>
      </p:sp>
      <p:sp>
        <p:nvSpPr>
          <p:cNvPr id="8" name="Flussdiagramm: Karte 7"/>
          <p:cNvSpPr/>
          <p:nvPr/>
        </p:nvSpPr>
        <p:spPr bwMode="auto">
          <a:xfrm>
            <a:off x="1650652" y="3284984"/>
            <a:ext cx="1668809" cy="804672"/>
          </a:xfrm>
          <a:prstGeom prst="flowChartPunchedCard">
            <a:avLst/>
          </a:prstGeom>
          <a:solidFill>
            <a:schemeClr val="accent1">
              <a:lumMod val="7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de-DE" sz="2000" dirty="0" smtClean="0">
                <a:latin typeface="Verdana" panose="020B0604030504040204" pitchFamily="34" charset="0"/>
                <a:ea typeface="Verdana" panose="020B0604030504040204" pitchFamily="34" charset="0"/>
                <a:cs typeface="Verdana" panose="020B0604030504040204" pitchFamily="34" charset="0"/>
              </a:rPr>
              <a:t>Monuments</a:t>
            </a:r>
            <a:endParaRPr kumimoji="0" lang="de-DE" sz="2000" b="0" i="0" u="none" strike="noStrike" cap="none" normalizeH="0" baseline="0" dirty="0" smtClean="0">
              <a:ln>
                <a:noFill/>
              </a:ln>
              <a:effectLst/>
              <a:latin typeface="Verdana" panose="020B0604030504040204" pitchFamily="34" charset="0"/>
              <a:ea typeface="Verdana" panose="020B0604030504040204" pitchFamily="34" charset="0"/>
              <a:cs typeface="Verdana" panose="020B0604030504040204" pitchFamily="34" charset="0"/>
            </a:endParaRPr>
          </a:p>
        </p:txBody>
      </p:sp>
      <p:sp>
        <p:nvSpPr>
          <p:cNvPr id="9" name="Flussdiagramm: Karte 8"/>
          <p:cNvSpPr/>
          <p:nvPr/>
        </p:nvSpPr>
        <p:spPr bwMode="auto">
          <a:xfrm>
            <a:off x="2267744" y="3870544"/>
            <a:ext cx="1368152" cy="804672"/>
          </a:xfrm>
          <a:prstGeom prst="flowChartPunchedCard">
            <a:avLst/>
          </a:prstGeom>
          <a:solidFill>
            <a:schemeClr val="bg1">
              <a:lumMod val="7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de-DE" sz="2000" dirty="0" smtClean="0">
                <a:latin typeface="Verdana" panose="020B0604030504040204" pitchFamily="34" charset="0"/>
                <a:ea typeface="Verdana" panose="020B0604030504040204" pitchFamily="34" charset="0"/>
                <a:cs typeface="Verdana" panose="020B0604030504040204" pitchFamily="34" charset="0"/>
              </a:rPr>
              <a:t>Dossiers</a:t>
            </a:r>
            <a:endParaRPr kumimoji="0" lang="de-DE" sz="2000" b="0" i="0" u="none" strike="noStrike" cap="none" normalizeH="0" baseline="0" dirty="0" smtClean="0">
              <a:ln>
                <a:noFill/>
              </a:ln>
              <a:effectLst/>
              <a:latin typeface="Verdana" panose="020B0604030504040204" pitchFamily="34" charset="0"/>
              <a:ea typeface="Verdana" panose="020B0604030504040204" pitchFamily="34" charset="0"/>
              <a:cs typeface="Verdana" panose="020B0604030504040204" pitchFamily="34" charset="0"/>
            </a:endParaRPr>
          </a:p>
        </p:txBody>
      </p:sp>
      <p:sp>
        <p:nvSpPr>
          <p:cNvPr id="10" name="Flussdiagramm: Karte 9"/>
          <p:cNvSpPr/>
          <p:nvPr/>
        </p:nvSpPr>
        <p:spPr bwMode="auto">
          <a:xfrm>
            <a:off x="2689761" y="4447537"/>
            <a:ext cx="1368152" cy="804672"/>
          </a:xfrm>
          <a:prstGeom prst="flowChartPunchedCard">
            <a:avLst/>
          </a:prstGeom>
          <a:solidFill>
            <a:schemeClr val="accent2">
              <a:lumMod val="40000"/>
              <a:lumOff val="6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de-DE" sz="2000" dirty="0" smtClean="0">
                <a:latin typeface="Verdana" panose="020B0604030504040204" pitchFamily="34" charset="0"/>
                <a:ea typeface="Verdana" panose="020B0604030504040204" pitchFamily="34" charset="0"/>
                <a:cs typeface="Verdana" panose="020B0604030504040204" pitchFamily="34" charset="0"/>
              </a:rPr>
              <a:t>Letters</a:t>
            </a:r>
            <a:endParaRPr kumimoji="0" lang="de-DE" sz="2000" b="0" i="0" u="none" strike="noStrike" cap="none" normalizeH="0" baseline="0" dirty="0" smtClean="0">
              <a:ln>
                <a:noFill/>
              </a:ln>
              <a:effectLst/>
              <a:latin typeface="Verdana" panose="020B0604030504040204" pitchFamily="34" charset="0"/>
              <a:ea typeface="Verdana" panose="020B0604030504040204" pitchFamily="34" charset="0"/>
              <a:cs typeface="Verdana" panose="020B0604030504040204" pitchFamily="34" charset="0"/>
            </a:endParaRPr>
          </a:p>
        </p:txBody>
      </p:sp>
      <p:sp>
        <p:nvSpPr>
          <p:cNvPr id="11" name="Flussdiagramm: Karte 10"/>
          <p:cNvSpPr/>
          <p:nvPr/>
        </p:nvSpPr>
        <p:spPr bwMode="auto">
          <a:xfrm>
            <a:off x="3319461" y="5013176"/>
            <a:ext cx="1368152" cy="804672"/>
          </a:xfrm>
          <a:prstGeom prst="flowChartPunchedCard">
            <a:avLst/>
          </a:prstGeom>
          <a:solidFill>
            <a:schemeClr val="accent6">
              <a:lumMod val="60000"/>
              <a:lumOff val="4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de-DE" sz="2000" dirty="0">
                <a:latin typeface="Verdana" panose="020B0604030504040204" pitchFamily="34" charset="0"/>
                <a:ea typeface="Verdana" panose="020B0604030504040204" pitchFamily="34" charset="0"/>
                <a:cs typeface="Verdana" panose="020B0604030504040204" pitchFamily="34" charset="0"/>
              </a:rPr>
              <a:t>e</a:t>
            </a:r>
            <a:r>
              <a:rPr kumimoji="0" lang="de-DE" sz="2000" b="0" i="0" u="none" strike="noStrike" cap="none" normalizeH="0" baseline="0" dirty="0" smtClean="0">
                <a:ln>
                  <a:noFill/>
                </a:ln>
                <a:effectLst/>
                <a:latin typeface="Verdana" panose="020B0604030504040204" pitchFamily="34" charset="0"/>
                <a:ea typeface="Verdana" panose="020B0604030504040204" pitchFamily="34" charset="0"/>
                <a:cs typeface="Verdana" panose="020B0604030504040204" pitchFamily="34" charset="0"/>
              </a:rPr>
              <a:t>tc.</a:t>
            </a:r>
          </a:p>
        </p:txBody>
      </p:sp>
      <p:sp>
        <p:nvSpPr>
          <p:cNvPr id="12" name="Eingekerbter Pfeil nach rechts 11"/>
          <p:cNvSpPr/>
          <p:nvPr/>
        </p:nvSpPr>
        <p:spPr bwMode="auto">
          <a:xfrm>
            <a:off x="4057913" y="3157492"/>
            <a:ext cx="1294503" cy="713052"/>
          </a:xfrm>
          <a:prstGeom prst="notchedRightArrow">
            <a:avLst/>
          </a:prstGeom>
          <a:solidFill>
            <a:srgbClr val="DDDDDD"/>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smtClean="0">
              <a:ln>
                <a:noFill/>
              </a:ln>
              <a:solidFill>
                <a:schemeClr val="tx1"/>
              </a:solidFill>
              <a:effectLst/>
              <a:latin typeface="Times" pitchFamily="18" charset="0"/>
            </a:endParaRPr>
          </a:p>
        </p:txBody>
      </p:sp>
    </p:spTree>
    <p:extLst>
      <p:ext uri="{BB962C8B-B14F-4D97-AF65-F5344CB8AC3E}">
        <p14:creationId xmlns:p14="http://schemas.microsoft.com/office/powerpoint/2010/main" val="48574945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539552" y="1541983"/>
            <a:ext cx="3560590" cy="461665"/>
          </a:xfrm>
          <a:prstGeom prst="rect">
            <a:avLst/>
          </a:prstGeom>
          <a:noFill/>
        </p:spPr>
        <p:txBody>
          <a:bodyPr wrap="non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RNA/RDA an </a:t>
            </a:r>
            <a:r>
              <a:rPr lang="de-DE" dirty="0" err="1">
                <a:latin typeface="Verdana" panose="020B0604030504040204" pitchFamily="34" charset="0"/>
                <a:ea typeface="Verdana" panose="020B0604030504040204" pitchFamily="34" charset="0"/>
                <a:cs typeface="Verdana" panose="020B0604030504040204" pitchFamily="34" charset="0"/>
              </a:rPr>
              <a:t>E</a:t>
            </a:r>
            <a:r>
              <a:rPr lang="de-DE" dirty="0" err="1" smtClean="0">
                <a:latin typeface="Verdana" panose="020B0604030504040204" pitchFamily="34" charset="0"/>
                <a:ea typeface="Verdana" panose="020B0604030504040204" pitchFamily="34" charset="0"/>
                <a:cs typeface="Verdana" panose="020B0604030504040204" pitchFamily="34" charset="0"/>
              </a:rPr>
              <a:t>xample</a:t>
            </a:r>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
        <p:nvSpPr>
          <p:cNvPr id="4" name="Rechteck 3"/>
          <p:cNvSpPr/>
          <p:nvPr/>
        </p:nvSpPr>
        <p:spPr bwMode="auto">
          <a:xfrm>
            <a:off x="683568" y="3257229"/>
            <a:ext cx="1080120" cy="9144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de-DE" b="0" i="0" u="none" strike="noStrike" cap="none" normalizeH="0" baseline="0" dirty="0" smtClean="0">
                <a:ln>
                  <a:noFill/>
                </a:ln>
                <a:effectLst/>
                <a:latin typeface="Verdana" panose="020B0604030504040204" pitchFamily="34" charset="0"/>
                <a:ea typeface="Verdana" panose="020B0604030504040204" pitchFamily="34" charset="0"/>
                <a:cs typeface="Verdana" panose="020B0604030504040204" pitchFamily="34" charset="0"/>
              </a:rPr>
              <a:t>RNA</a:t>
            </a:r>
          </a:p>
        </p:txBody>
      </p:sp>
      <p:sp>
        <p:nvSpPr>
          <p:cNvPr id="5" name="Ellipse 4"/>
          <p:cNvSpPr/>
          <p:nvPr/>
        </p:nvSpPr>
        <p:spPr bwMode="auto">
          <a:xfrm>
            <a:off x="2790151" y="3221397"/>
            <a:ext cx="1389130" cy="914400"/>
          </a:xfrm>
          <a:prstGeom prst="ellipse">
            <a:avLst/>
          </a:prstGeom>
          <a:solidFill>
            <a:srgbClr val="00B0F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de-DE" sz="2400" b="0" i="0" u="none" strike="noStrike" cap="none" normalizeH="0" baseline="0" dirty="0" smtClean="0">
                <a:ln>
                  <a:noFill/>
                </a:ln>
                <a:effectLst/>
                <a:latin typeface="Verdana" panose="020B0604030504040204" pitchFamily="34" charset="0"/>
                <a:ea typeface="Verdana" panose="020B0604030504040204" pitchFamily="34" charset="0"/>
                <a:cs typeface="Verdana" panose="020B0604030504040204" pitchFamily="34" charset="0"/>
              </a:rPr>
              <a:t>RDA</a:t>
            </a:r>
          </a:p>
        </p:txBody>
      </p:sp>
      <p:sp>
        <p:nvSpPr>
          <p:cNvPr id="6" name="Plus 5"/>
          <p:cNvSpPr/>
          <p:nvPr/>
        </p:nvSpPr>
        <p:spPr bwMode="auto">
          <a:xfrm>
            <a:off x="2006893" y="3347502"/>
            <a:ext cx="625908" cy="662191"/>
          </a:xfrm>
          <a:prstGeom prst="mathPlus">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smtClean="0">
              <a:ln>
                <a:noFill/>
              </a:ln>
              <a:solidFill>
                <a:schemeClr val="tx1"/>
              </a:solidFill>
              <a:effectLst/>
              <a:latin typeface="Times" pitchFamily="18" charset="0"/>
            </a:endParaRPr>
          </a:p>
        </p:txBody>
      </p:sp>
      <p:sp>
        <p:nvSpPr>
          <p:cNvPr id="7" name="Gleich 6"/>
          <p:cNvSpPr/>
          <p:nvPr/>
        </p:nvSpPr>
        <p:spPr bwMode="auto">
          <a:xfrm>
            <a:off x="4510663" y="3435524"/>
            <a:ext cx="457200" cy="486145"/>
          </a:xfrm>
          <a:prstGeom prst="mathEqual">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smtClean="0">
              <a:ln>
                <a:noFill/>
              </a:ln>
              <a:solidFill>
                <a:schemeClr val="tx1"/>
              </a:solidFill>
              <a:effectLst/>
              <a:latin typeface="Times" pitchFamily="18" charset="0"/>
            </a:endParaRPr>
          </a:p>
        </p:txBody>
      </p:sp>
      <p:sp>
        <p:nvSpPr>
          <p:cNvPr id="8" name="Rechteck 7"/>
          <p:cNvSpPr/>
          <p:nvPr/>
        </p:nvSpPr>
        <p:spPr bwMode="auto">
          <a:xfrm>
            <a:off x="5561529" y="3241863"/>
            <a:ext cx="1080120" cy="9144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de-DE" b="0" i="0" u="none" strike="noStrike" cap="none" normalizeH="0" baseline="0" dirty="0" smtClean="0">
                <a:ln>
                  <a:noFill/>
                </a:ln>
                <a:effectLst/>
                <a:latin typeface="Verdana" panose="020B0604030504040204" pitchFamily="34" charset="0"/>
                <a:ea typeface="Verdana" panose="020B0604030504040204" pitchFamily="34" charset="0"/>
                <a:cs typeface="Verdana" panose="020B0604030504040204" pitchFamily="34" charset="0"/>
              </a:rPr>
              <a:t>RNA</a:t>
            </a:r>
          </a:p>
        </p:txBody>
      </p:sp>
      <p:sp>
        <p:nvSpPr>
          <p:cNvPr id="9" name="Ellipse 8"/>
          <p:cNvSpPr/>
          <p:nvPr/>
        </p:nvSpPr>
        <p:spPr bwMode="auto">
          <a:xfrm>
            <a:off x="6397715" y="3221396"/>
            <a:ext cx="1389130" cy="914400"/>
          </a:xfrm>
          <a:prstGeom prst="ellipse">
            <a:avLst/>
          </a:prstGeom>
          <a:solidFill>
            <a:srgbClr val="00B0F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de-DE" sz="2400" b="0" i="0" u="none" strike="noStrike" cap="none" normalizeH="0" baseline="0" dirty="0" smtClean="0">
                <a:ln>
                  <a:noFill/>
                </a:ln>
                <a:effectLst/>
                <a:latin typeface="Verdana" panose="020B0604030504040204" pitchFamily="34" charset="0"/>
                <a:ea typeface="Verdana" panose="020B0604030504040204" pitchFamily="34" charset="0"/>
                <a:cs typeface="Verdana" panose="020B0604030504040204" pitchFamily="34" charset="0"/>
              </a:rPr>
              <a:t>RDA</a:t>
            </a:r>
          </a:p>
        </p:txBody>
      </p:sp>
    </p:spTree>
    <p:extLst>
      <p:ext uri="{BB962C8B-B14F-4D97-AF65-F5344CB8AC3E}">
        <p14:creationId xmlns:p14="http://schemas.microsoft.com/office/powerpoint/2010/main" val="243597070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llipse 1"/>
          <p:cNvSpPr/>
          <p:nvPr/>
        </p:nvSpPr>
        <p:spPr>
          <a:xfrm>
            <a:off x="467544" y="977427"/>
            <a:ext cx="2088232" cy="1465312"/>
          </a:xfrm>
          <a:prstGeom prst="ellipse">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32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RDA</a:t>
            </a:r>
            <a:endParaRPr lang="de-DE" sz="32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3" name="Rechteck 2"/>
          <p:cNvSpPr/>
          <p:nvPr/>
        </p:nvSpPr>
        <p:spPr>
          <a:xfrm>
            <a:off x="1526004" y="2215869"/>
            <a:ext cx="2340260" cy="457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000" b="1"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Application</a:t>
            </a:r>
            <a:r>
              <a:rPr lang="de-DE" sz="10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de-DE" sz="1000" b="1"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Profiles</a:t>
            </a:r>
            <a:endParaRPr lang="de-DE" sz="10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6" name="Rechteck 5"/>
          <p:cNvSpPr/>
          <p:nvPr/>
        </p:nvSpPr>
        <p:spPr>
          <a:xfrm>
            <a:off x="1814914" y="2772303"/>
            <a:ext cx="1753344" cy="457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0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D-A-CH</a:t>
            </a:r>
            <a:endParaRPr lang="de-DE" sz="10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15" name="Rechteck 14"/>
          <p:cNvSpPr/>
          <p:nvPr/>
        </p:nvSpPr>
        <p:spPr>
          <a:xfrm>
            <a:off x="1819462" y="3356992"/>
            <a:ext cx="1753344" cy="457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0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LC PCC PS</a:t>
            </a:r>
            <a:endParaRPr lang="de-DE" sz="10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16" name="Rechteck 15"/>
          <p:cNvSpPr/>
          <p:nvPr/>
        </p:nvSpPr>
        <p:spPr>
          <a:xfrm>
            <a:off x="1839462" y="3933056"/>
            <a:ext cx="1753344" cy="457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0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Best </a:t>
            </a:r>
            <a:r>
              <a:rPr lang="de-DE" sz="1000" b="1"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Practises</a:t>
            </a:r>
            <a:r>
              <a:rPr lang="de-DE" sz="10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 MLA</a:t>
            </a:r>
            <a:endParaRPr lang="de-DE" sz="10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17" name="Rechteck 16"/>
          <p:cNvSpPr/>
          <p:nvPr/>
        </p:nvSpPr>
        <p:spPr>
          <a:xfrm>
            <a:off x="1839462" y="4509120"/>
            <a:ext cx="1753344" cy="457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000" b="1"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Literary</a:t>
            </a:r>
            <a:r>
              <a:rPr lang="de-DE" sz="10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de-DE" sz="1000" b="1"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Estates</a:t>
            </a:r>
            <a:r>
              <a:rPr lang="de-DE" sz="10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 2018 f</a:t>
            </a:r>
            <a:r>
              <a:rPr lang="de-DE" sz="1000" b="1" dirty="0" smtClean="0">
                <a:solidFill>
                  <a:schemeClr val="tx1"/>
                </a:solidFill>
              </a:rPr>
              <a:t>f</a:t>
            </a:r>
            <a:endParaRPr lang="de-DE" sz="1000" b="1" dirty="0">
              <a:solidFill>
                <a:schemeClr val="tx1"/>
              </a:solidFill>
            </a:endParaRPr>
          </a:p>
        </p:txBody>
      </p:sp>
      <p:cxnSp>
        <p:nvCxnSpPr>
          <p:cNvPr id="13" name="Gewinkelte Verbindung 12"/>
          <p:cNvCxnSpPr/>
          <p:nvPr/>
        </p:nvCxnSpPr>
        <p:spPr>
          <a:xfrm rot="5400000">
            <a:off x="4499331" y="2218558"/>
            <a:ext cx="1357179" cy="5240168"/>
          </a:xfrm>
          <a:prstGeom prst="bentConnector3">
            <a:avLst>
              <a:gd name="adj1" fmla="val 116844"/>
            </a:avLst>
          </a:prstGeom>
          <a:ln w="76200">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 name="Rechteck 4"/>
          <p:cNvSpPr/>
          <p:nvPr/>
        </p:nvSpPr>
        <p:spPr>
          <a:xfrm>
            <a:off x="4471763" y="1340767"/>
            <a:ext cx="4104456" cy="793311"/>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Committee</a:t>
            </a:r>
            <a:r>
              <a:rPr lang="de-DE" sz="20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de-DE" sz="2000"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for</a:t>
            </a:r>
            <a:r>
              <a:rPr lang="de-DE" sz="20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Library Standards D-A-CH</a:t>
            </a:r>
            <a:endParaRPr lang="de-DE" sz="20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Ellipse 7"/>
          <p:cNvSpPr/>
          <p:nvPr/>
        </p:nvSpPr>
        <p:spPr>
          <a:xfrm>
            <a:off x="4572654" y="3880098"/>
            <a:ext cx="1038161" cy="914400"/>
          </a:xfrm>
          <a:prstGeom prst="ellipse">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6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WGs</a:t>
            </a:r>
            <a:endParaRPr lang="de-DE" sz="16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21" name="Ellipse 20"/>
          <p:cNvSpPr/>
          <p:nvPr/>
        </p:nvSpPr>
        <p:spPr>
          <a:xfrm>
            <a:off x="4535933" y="3160773"/>
            <a:ext cx="1110169" cy="914400"/>
          </a:xfrm>
          <a:prstGeom prst="ellipse">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6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EG</a:t>
            </a:r>
            <a:endParaRPr lang="de-DE" sz="16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22" name="Ellipse 21"/>
          <p:cNvSpPr/>
          <p:nvPr/>
        </p:nvSpPr>
        <p:spPr>
          <a:xfrm>
            <a:off x="4572654" y="2468145"/>
            <a:ext cx="1110169" cy="914400"/>
          </a:xfrm>
          <a:prstGeom prst="ellipse">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6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EG</a:t>
            </a:r>
            <a:endParaRPr lang="de-DE" sz="16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12" name="Pfeil nach unten 11"/>
          <p:cNvSpPr/>
          <p:nvPr/>
        </p:nvSpPr>
        <p:spPr>
          <a:xfrm>
            <a:off x="4924291" y="1761890"/>
            <a:ext cx="334888" cy="453900"/>
          </a:xfrm>
          <a:prstGeom prst="downArrow">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4" name="Rechteck 23"/>
          <p:cNvSpPr/>
          <p:nvPr/>
        </p:nvSpPr>
        <p:spPr>
          <a:xfrm>
            <a:off x="6577825" y="2530643"/>
            <a:ext cx="1753344" cy="457200"/>
          </a:xfrm>
          <a:prstGeom prst="rect">
            <a:avLst/>
          </a:prstGeom>
          <a:solidFill>
            <a:srgbClr val="F3EAA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000" b="1" dirty="0">
                <a:solidFill>
                  <a:schemeClr val="tx1"/>
                </a:solidFill>
                <a:latin typeface="Verdana" panose="020B0604030504040204" pitchFamily="34" charset="0"/>
                <a:ea typeface="Verdana" panose="020B0604030504040204" pitchFamily="34" charset="0"/>
                <a:cs typeface="Verdana" panose="020B0604030504040204" pitchFamily="34" charset="0"/>
              </a:rPr>
              <a:t>W</a:t>
            </a:r>
            <a:r>
              <a:rPr lang="de-DE" sz="10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G </a:t>
            </a:r>
            <a:r>
              <a:rPr lang="de-DE" sz="1000" b="1"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Literary</a:t>
            </a:r>
            <a:r>
              <a:rPr lang="de-DE" sz="10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de-DE" sz="1000" b="1"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Estates</a:t>
            </a:r>
            <a:r>
              <a:rPr lang="de-DE" sz="10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t>
            </a:r>
            <a:endParaRPr lang="de-DE" sz="10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26" name="Pfeil nach unten 25"/>
          <p:cNvSpPr/>
          <p:nvPr/>
        </p:nvSpPr>
        <p:spPr>
          <a:xfrm>
            <a:off x="7287053" y="2009906"/>
            <a:ext cx="334888" cy="453900"/>
          </a:xfrm>
          <a:prstGeom prst="downArrow">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8" name="Rechteck 27"/>
          <p:cNvSpPr/>
          <p:nvPr/>
        </p:nvSpPr>
        <p:spPr>
          <a:xfrm>
            <a:off x="6577825" y="3115816"/>
            <a:ext cx="1753344" cy="457200"/>
          </a:xfrm>
          <a:prstGeom prst="rect">
            <a:avLst/>
          </a:prstGeom>
          <a:solidFill>
            <a:srgbClr val="F3EAA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000" b="1" dirty="0">
                <a:solidFill>
                  <a:schemeClr val="tx1"/>
                </a:solidFill>
                <a:latin typeface="Verdana" panose="020B0604030504040204" pitchFamily="34" charset="0"/>
                <a:ea typeface="Verdana" panose="020B0604030504040204" pitchFamily="34" charset="0"/>
                <a:cs typeface="Verdana" panose="020B0604030504040204" pitchFamily="34" charset="0"/>
              </a:rPr>
              <a:t>W</a:t>
            </a:r>
            <a:r>
              <a:rPr lang="de-DE" sz="10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G Old Books</a:t>
            </a:r>
            <a:endParaRPr lang="de-DE" sz="10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29" name="Rechteck 28"/>
          <p:cNvSpPr/>
          <p:nvPr/>
        </p:nvSpPr>
        <p:spPr>
          <a:xfrm>
            <a:off x="6564187" y="3704456"/>
            <a:ext cx="1753344" cy="457200"/>
          </a:xfrm>
          <a:prstGeom prst="rect">
            <a:avLst/>
          </a:prstGeom>
          <a:solidFill>
            <a:srgbClr val="F3EAA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0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WG </a:t>
            </a:r>
            <a:r>
              <a:rPr lang="de-DE" sz="1000" b="1"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Graphic</a:t>
            </a:r>
            <a:r>
              <a:rPr lang="de-DE" sz="10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 Materials</a:t>
            </a:r>
            <a:endParaRPr lang="de-DE" sz="10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30" name="Rechteck 29"/>
          <p:cNvSpPr/>
          <p:nvPr/>
        </p:nvSpPr>
        <p:spPr>
          <a:xfrm>
            <a:off x="6564187" y="4305165"/>
            <a:ext cx="1753344" cy="457200"/>
          </a:xfrm>
          <a:prstGeom prst="rect">
            <a:avLst/>
          </a:prstGeom>
          <a:solidFill>
            <a:srgbClr val="F3EAA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0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WG </a:t>
            </a:r>
            <a:r>
              <a:rPr lang="de-DE" sz="1000" b="1"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Manuscripts</a:t>
            </a:r>
            <a:endParaRPr lang="de-DE" sz="10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25" name="Rechteck 24"/>
          <p:cNvSpPr/>
          <p:nvPr/>
        </p:nvSpPr>
        <p:spPr>
          <a:xfrm>
            <a:off x="1846610" y="5060032"/>
            <a:ext cx="1753344" cy="457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000" b="1"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Subject</a:t>
            </a:r>
            <a:r>
              <a:rPr lang="de-DE" sz="10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de-DE" sz="1000" b="1"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Cataloguing</a:t>
            </a:r>
            <a:r>
              <a:rPr lang="de-DE" sz="10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 2017/18 ff</a:t>
            </a:r>
            <a:endParaRPr lang="de-DE" sz="10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27" name="Rechteck 26"/>
          <p:cNvSpPr/>
          <p:nvPr/>
        </p:nvSpPr>
        <p:spPr>
          <a:xfrm>
            <a:off x="6577825" y="4916016"/>
            <a:ext cx="1753344" cy="457200"/>
          </a:xfrm>
          <a:prstGeom prst="rect">
            <a:avLst/>
          </a:prstGeom>
          <a:solidFill>
            <a:srgbClr val="F3EAA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0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WG </a:t>
            </a:r>
            <a:r>
              <a:rPr lang="de-DE" sz="1000" b="1"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Subject</a:t>
            </a:r>
            <a:r>
              <a:rPr lang="de-DE" sz="10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de-DE" sz="1000" b="1"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Cataloguing</a:t>
            </a:r>
            <a:endParaRPr lang="de-DE" sz="10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62741044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O:\MuK\0\Arbeitshilfen\Fotos_NB\Rundgang\1_NB.jpg"/>
          <p:cNvPicPr>
            <a:picLocks noChangeAspect="1" noChangeArrowheads="1"/>
          </p:cNvPicPr>
          <p:nvPr/>
        </p:nvPicPr>
        <p:blipFill>
          <a:blip r:embed="rId3" cstate="email">
            <a:lum bright="19000" contrast="-31000"/>
            <a:extLst>
              <a:ext uri="{28A0092B-C50C-407E-A947-70E740481C1C}">
                <a14:useLocalDpi xmlns:a14="http://schemas.microsoft.com/office/drawing/2010/main"/>
              </a:ext>
            </a:extLst>
          </a:blip>
          <a:srcRect/>
          <a:stretch>
            <a:fillRect/>
          </a:stretch>
        </p:blipFill>
        <p:spPr bwMode="auto">
          <a:xfrm>
            <a:off x="899592" y="1340768"/>
            <a:ext cx="7557918" cy="4573140"/>
          </a:xfrm>
          <a:prstGeom prst="rect">
            <a:avLst/>
          </a:prstGeom>
          <a:noFill/>
        </p:spPr>
      </p:pic>
    </p:spTree>
    <p:extLst>
      <p:ext uri="{BB962C8B-B14F-4D97-AF65-F5344CB8AC3E}">
        <p14:creationId xmlns:p14="http://schemas.microsoft.com/office/powerpoint/2010/main" val="146822774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447598" y="1158047"/>
            <a:ext cx="4124402" cy="48829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hteck 1"/>
          <p:cNvSpPr/>
          <p:nvPr/>
        </p:nvSpPr>
        <p:spPr bwMode="auto">
          <a:xfrm>
            <a:off x="2411760" y="5126564"/>
            <a:ext cx="1346448" cy="914400"/>
          </a:xfrm>
          <a:prstGeom prst="rect">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de-DE" sz="2000" dirty="0" smtClean="0">
                <a:latin typeface="Verdana" panose="020B0604030504040204" pitchFamily="34" charset="0"/>
                <a:ea typeface="Verdana" panose="020B0604030504040204" pitchFamily="34" charset="0"/>
                <a:cs typeface="Verdana" panose="020B0604030504040204" pitchFamily="34" charset="0"/>
              </a:rPr>
              <a:t/>
            </a:r>
            <a:br>
              <a:rPr lang="de-DE" sz="2000" dirty="0" smtClean="0">
                <a:latin typeface="Verdana" panose="020B0604030504040204" pitchFamily="34" charset="0"/>
                <a:ea typeface="Verdana" panose="020B0604030504040204" pitchFamily="34" charset="0"/>
                <a:cs typeface="Verdana" panose="020B0604030504040204" pitchFamily="34" charset="0"/>
              </a:rPr>
            </a:br>
            <a:r>
              <a:rPr lang="de-DE" sz="2000" dirty="0" smtClean="0">
                <a:latin typeface="Verdana" panose="020B0604030504040204" pitchFamily="34" charset="0"/>
                <a:ea typeface="Verdana" panose="020B0604030504040204" pitchFamily="34" charset="0"/>
                <a:cs typeface="Verdana" panose="020B0604030504040204" pitchFamily="34" charset="0"/>
              </a:rPr>
              <a:t>Libraries</a:t>
            </a:r>
            <a:endParaRPr kumimoji="0" lang="de-DE" sz="2000" b="0" i="0" u="none" strike="noStrike" cap="none" normalizeH="0" baseline="0" dirty="0" smtClean="0">
              <a:ln>
                <a:noFill/>
              </a:ln>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p:txBody>
      </p:sp>
      <p:pic>
        <p:nvPicPr>
          <p:cNvPr id="1027" name="Picture 3"/>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5724128" y="2636912"/>
            <a:ext cx="1745241" cy="23762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hteck 3"/>
          <p:cNvSpPr/>
          <p:nvPr/>
        </p:nvSpPr>
        <p:spPr bwMode="auto">
          <a:xfrm>
            <a:off x="7236296" y="4581128"/>
            <a:ext cx="1008112" cy="601216"/>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de-DE" sz="1000" b="1" i="0" u="none" strike="noStrike" cap="none" normalizeH="0" baseline="0" dirty="0" smtClean="0">
                <a:ln>
                  <a:noFill/>
                </a:ln>
                <a:solidFill>
                  <a:schemeClr val="tx1"/>
                </a:solidFill>
                <a:effectLst/>
                <a:latin typeface="Verdana" panose="020B0604030504040204" pitchFamily="34" charset="0"/>
                <a:ea typeface="Verdana" panose="020B0604030504040204" pitchFamily="34" charset="0"/>
                <a:cs typeface="Verdana" panose="020B0604030504040204" pitchFamily="34" charset="0"/>
              </a:rPr>
              <a:t>Museums, Archives</a:t>
            </a:r>
          </a:p>
        </p:txBody>
      </p:sp>
      <p:sp>
        <p:nvSpPr>
          <p:cNvPr id="3" name="Untertitel 2"/>
          <p:cNvSpPr>
            <a:spLocks noGrp="1"/>
          </p:cNvSpPr>
          <p:nvPr>
            <p:ph type="subTitle" idx="4294967295"/>
          </p:nvPr>
        </p:nvSpPr>
        <p:spPr>
          <a:xfrm>
            <a:off x="3563888" y="3501008"/>
            <a:ext cx="2468556" cy="648072"/>
          </a:xfrm>
          <a:solidFill>
            <a:schemeClr val="bg2">
              <a:lumMod val="40000"/>
              <a:lumOff val="60000"/>
            </a:schemeClr>
          </a:solidFill>
        </p:spPr>
        <p:txBody>
          <a:bodyPr>
            <a:normAutofit/>
          </a:bodyPr>
          <a:lstStyle/>
          <a:p>
            <a:pPr marL="0" indent="0">
              <a:buNone/>
            </a:pPr>
            <a:r>
              <a:rPr lang="de-CH" sz="2400" dirty="0" err="1">
                <a:latin typeface="Verdana" panose="020B0604030504040204" pitchFamily="34" charset="0"/>
                <a:ea typeface="Verdana" panose="020B0604030504040204" pitchFamily="34" charset="0"/>
                <a:cs typeface="Verdana" panose="020B0604030504040204" pitchFamily="34" charset="0"/>
              </a:rPr>
              <a:t>Cooperation</a:t>
            </a:r>
            <a:r>
              <a:rPr lang="de-CH" sz="2400" dirty="0">
                <a:latin typeface="Verdana" panose="020B0604030504040204" pitchFamily="34" charset="0"/>
                <a:ea typeface="Verdana" panose="020B0604030504040204" pitchFamily="34" charset="0"/>
                <a:cs typeface="Verdana" panose="020B0604030504040204" pitchFamily="34" charset="0"/>
              </a:rPr>
              <a:t>?</a:t>
            </a:r>
          </a:p>
          <a:p>
            <a:pPr marL="192881" indent="-192881">
              <a:buFont typeface="Arial" panose="020B0604020202020204" pitchFamily="34" charset="0"/>
              <a:buChar char="•"/>
            </a:pPr>
            <a:endParaRPr lang="de-CH" dirty="0" smtClean="0">
              <a:latin typeface="Verdana" panose="020B0604030504040204" pitchFamily="34" charset="0"/>
              <a:ea typeface="Verdana" panose="020B0604030504040204" pitchFamily="34" charset="0"/>
              <a:cs typeface="Verdana" panose="020B0604030504040204" pitchFamily="34" charset="0"/>
            </a:endParaRPr>
          </a:p>
          <a:p>
            <a:pPr marL="192881" indent="-192881">
              <a:buFont typeface="Arial" panose="020B0604020202020204" pitchFamily="34" charset="0"/>
              <a:buChar char="•"/>
            </a:pPr>
            <a:endParaRPr lang="de-CH" sz="1800" dirty="0"/>
          </a:p>
          <a:p>
            <a:pPr marL="192881" indent="-192881">
              <a:buFont typeface="Arial" panose="020B0604020202020204" pitchFamily="34" charset="0"/>
              <a:buChar char="•"/>
            </a:pPr>
            <a:endParaRPr lang="de-CH" sz="1800" dirty="0"/>
          </a:p>
          <a:p>
            <a:pPr marL="450056" lvl="1" indent="-192881">
              <a:buFont typeface="Arial" panose="020B0604020202020204" pitchFamily="34" charset="0"/>
              <a:buChar char="•"/>
            </a:pPr>
            <a:endParaRPr lang="de-CH" sz="1350" dirty="0"/>
          </a:p>
          <a:p>
            <a:pPr marL="450056" lvl="1" indent="-192881">
              <a:buFont typeface="Arial" panose="020B0604020202020204" pitchFamily="34" charset="0"/>
              <a:buChar char="•"/>
            </a:pPr>
            <a:endParaRPr lang="de-CH" sz="1350" dirty="0"/>
          </a:p>
          <a:p>
            <a:pPr marL="450056" lvl="1" indent="-192881">
              <a:buFont typeface="Arial" panose="020B0604020202020204" pitchFamily="34" charset="0"/>
              <a:buChar char="•"/>
            </a:pPr>
            <a:endParaRPr lang="de-CH" sz="1350" dirty="0"/>
          </a:p>
          <a:p>
            <a:pPr marL="450056" lvl="1" indent="-192881">
              <a:buFont typeface="Arial" panose="020B0604020202020204" pitchFamily="34" charset="0"/>
              <a:buChar char="•"/>
            </a:pPr>
            <a:endParaRPr lang="de-CH" sz="1350" dirty="0"/>
          </a:p>
          <a:p>
            <a:pPr marL="192881" indent="-192881">
              <a:buFont typeface="Arial" panose="020B0604020202020204" pitchFamily="34" charset="0"/>
              <a:buChar char="•"/>
            </a:pPr>
            <a:endParaRPr lang="de-CH" sz="1575" dirty="0"/>
          </a:p>
        </p:txBody>
      </p:sp>
    </p:spTree>
    <p:extLst>
      <p:ext uri="{BB962C8B-B14F-4D97-AF65-F5344CB8AC3E}">
        <p14:creationId xmlns:p14="http://schemas.microsoft.com/office/powerpoint/2010/main" val="195702403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447598" y="1412775"/>
            <a:ext cx="3909243" cy="46281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hteck 1"/>
          <p:cNvSpPr/>
          <p:nvPr/>
        </p:nvSpPr>
        <p:spPr bwMode="auto">
          <a:xfrm>
            <a:off x="251520" y="5098032"/>
            <a:ext cx="1346448" cy="914400"/>
          </a:xfrm>
          <a:prstGeom prst="rect">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de-DE" sz="2000" dirty="0" smtClean="0">
                <a:latin typeface="Verdana" panose="020B0604030504040204" pitchFamily="34" charset="0"/>
                <a:ea typeface="Verdana" panose="020B0604030504040204" pitchFamily="34" charset="0"/>
                <a:cs typeface="Verdana" panose="020B0604030504040204" pitchFamily="34" charset="0"/>
              </a:rPr>
              <a:t/>
            </a:r>
            <a:br>
              <a:rPr lang="de-DE" sz="2000" dirty="0" smtClean="0">
                <a:latin typeface="Verdana" panose="020B0604030504040204" pitchFamily="34" charset="0"/>
                <a:ea typeface="Verdana" panose="020B0604030504040204" pitchFamily="34" charset="0"/>
                <a:cs typeface="Verdana" panose="020B0604030504040204" pitchFamily="34" charset="0"/>
              </a:rPr>
            </a:br>
            <a:r>
              <a:rPr lang="de-DE" sz="2000" dirty="0" smtClean="0">
                <a:latin typeface="Verdana" panose="020B0604030504040204" pitchFamily="34" charset="0"/>
                <a:ea typeface="Verdana" panose="020B0604030504040204" pitchFamily="34" charset="0"/>
                <a:cs typeface="Verdana" panose="020B0604030504040204" pitchFamily="34" charset="0"/>
              </a:rPr>
              <a:t>Libraries</a:t>
            </a:r>
            <a:endParaRPr kumimoji="0" lang="de-DE" sz="2000" b="0" i="0" u="none" strike="noStrike" cap="none" normalizeH="0" baseline="0" dirty="0" smtClean="0">
              <a:ln>
                <a:noFill/>
              </a:ln>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p:txBody>
      </p:sp>
      <p:pic>
        <p:nvPicPr>
          <p:cNvPr id="1027" name="Picture 3"/>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4932040" y="1412775"/>
            <a:ext cx="3672408" cy="46644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hteck 3"/>
          <p:cNvSpPr/>
          <p:nvPr/>
        </p:nvSpPr>
        <p:spPr bwMode="auto">
          <a:xfrm>
            <a:off x="7236296" y="5197887"/>
            <a:ext cx="1548172" cy="849492"/>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de-DE" sz="2000" i="0" u="none" strike="noStrike" cap="none" normalizeH="0" baseline="0" dirty="0" smtClean="0">
                <a:ln>
                  <a:noFill/>
                </a:ln>
                <a:solidFill>
                  <a:schemeClr val="tx1"/>
                </a:solidFill>
                <a:effectLst/>
                <a:latin typeface="Verdana" panose="020B0604030504040204" pitchFamily="34" charset="0"/>
                <a:ea typeface="Verdana" panose="020B0604030504040204" pitchFamily="34" charset="0"/>
                <a:cs typeface="Verdana" panose="020B0604030504040204" pitchFamily="34" charset="0"/>
              </a:rPr>
              <a:t>Museums, Archives</a:t>
            </a:r>
          </a:p>
        </p:txBody>
      </p:sp>
      <p:sp>
        <p:nvSpPr>
          <p:cNvPr id="3" name="Untertitel 2"/>
          <p:cNvSpPr>
            <a:spLocks noGrp="1"/>
          </p:cNvSpPr>
          <p:nvPr>
            <p:ph type="subTitle" idx="4294967295"/>
          </p:nvPr>
        </p:nvSpPr>
        <p:spPr>
          <a:xfrm>
            <a:off x="3563888" y="4077072"/>
            <a:ext cx="2468556" cy="648072"/>
          </a:xfrm>
          <a:solidFill>
            <a:schemeClr val="bg2">
              <a:lumMod val="40000"/>
              <a:lumOff val="60000"/>
            </a:schemeClr>
          </a:solidFill>
        </p:spPr>
        <p:txBody>
          <a:bodyPr>
            <a:normAutofit/>
          </a:bodyPr>
          <a:lstStyle/>
          <a:p>
            <a:pPr marL="0" indent="0">
              <a:buNone/>
            </a:pPr>
            <a:r>
              <a:rPr lang="de-CH" sz="2400" dirty="0" err="1" smtClean="0">
                <a:latin typeface="Verdana" panose="020B0604030504040204" pitchFamily="34" charset="0"/>
                <a:ea typeface="Verdana" panose="020B0604030504040204" pitchFamily="34" charset="0"/>
                <a:cs typeface="Verdana" panose="020B0604030504040204" pitchFamily="34" charset="0"/>
              </a:rPr>
              <a:t>Cooperation</a:t>
            </a:r>
            <a:r>
              <a:rPr lang="de-CH" sz="2400" dirty="0" smtClean="0">
                <a:latin typeface="Verdana" panose="020B0604030504040204" pitchFamily="34" charset="0"/>
                <a:ea typeface="Verdana" panose="020B0604030504040204" pitchFamily="34" charset="0"/>
                <a:cs typeface="Verdana" panose="020B0604030504040204" pitchFamily="34" charset="0"/>
              </a:rPr>
              <a:t>!</a:t>
            </a:r>
            <a:endParaRPr lang="de-CH" sz="2400" dirty="0">
              <a:latin typeface="Verdana" panose="020B0604030504040204" pitchFamily="34" charset="0"/>
              <a:ea typeface="Verdana" panose="020B0604030504040204" pitchFamily="34" charset="0"/>
              <a:cs typeface="Verdana" panose="020B0604030504040204" pitchFamily="34" charset="0"/>
            </a:endParaRPr>
          </a:p>
          <a:p>
            <a:pPr marL="192881" indent="-192881">
              <a:buFont typeface="Arial" panose="020B0604020202020204" pitchFamily="34" charset="0"/>
              <a:buChar char="•"/>
            </a:pPr>
            <a:endParaRPr lang="de-CH" dirty="0" smtClean="0">
              <a:latin typeface="Verdana" panose="020B0604030504040204" pitchFamily="34" charset="0"/>
              <a:ea typeface="Verdana" panose="020B0604030504040204" pitchFamily="34" charset="0"/>
              <a:cs typeface="Verdana" panose="020B0604030504040204" pitchFamily="34" charset="0"/>
            </a:endParaRPr>
          </a:p>
          <a:p>
            <a:pPr marL="192881" indent="-192881">
              <a:buFont typeface="Arial" panose="020B0604020202020204" pitchFamily="34" charset="0"/>
              <a:buChar char="•"/>
            </a:pPr>
            <a:endParaRPr lang="de-CH" sz="1800" dirty="0"/>
          </a:p>
          <a:p>
            <a:pPr marL="192881" indent="-192881">
              <a:buFont typeface="Arial" panose="020B0604020202020204" pitchFamily="34" charset="0"/>
              <a:buChar char="•"/>
            </a:pPr>
            <a:endParaRPr lang="de-CH" sz="1800" dirty="0"/>
          </a:p>
          <a:p>
            <a:pPr marL="450056" lvl="1" indent="-192881">
              <a:buFont typeface="Arial" panose="020B0604020202020204" pitchFamily="34" charset="0"/>
              <a:buChar char="•"/>
            </a:pPr>
            <a:endParaRPr lang="de-CH" sz="1350" dirty="0"/>
          </a:p>
          <a:p>
            <a:pPr marL="450056" lvl="1" indent="-192881">
              <a:buFont typeface="Arial" panose="020B0604020202020204" pitchFamily="34" charset="0"/>
              <a:buChar char="•"/>
            </a:pPr>
            <a:endParaRPr lang="de-CH" sz="1350" dirty="0"/>
          </a:p>
          <a:p>
            <a:pPr marL="450056" lvl="1" indent="-192881">
              <a:buFont typeface="Arial" panose="020B0604020202020204" pitchFamily="34" charset="0"/>
              <a:buChar char="•"/>
            </a:pPr>
            <a:endParaRPr lang="de-CH" sz="1350" dirty="0"/>
          </a:p>
          <a:p>
            <a:pPr marL="450056" lvl="1" indent="-192881">
              <a:buFont typeface="Arial" panose="020B0604020202020204" pitchFamily="34" charset="0"/>
              <a:buChar char="•"/>
            </a:pPr>
            <a:endParaRPr lang="de-CH" sz="1350" dirty="0"/>
          </a:p>
          <a:p>
            <a:pPr marL="192881" indent="-192881">
              <a:buFont typeface="Arial" panose="020B0604020202020204" pitchFamily="34" charset="0"/>
              <a:buChar char="•"/>
            </a:pPr>
            <a:endParaRPr lang="de-CH" sz="1575" dirty="0"/>
          </a:p>
        </p:txBody>
      </p:sp>
    </p:spTree>
    <p:extLst>
      <p:ext uri="{BB962C8B-B14F-4D97-AF65-F5344CB8AC3E}">
        <p14:creationId xmlns:p14="http://schemas.microsoft.com/office/powerpoint/2010/main" val="296953732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4294967295"/>
          </p:nvPr>
        </p:nvSpPr>
        <p:spPr>
          <a:xfrm>
            <a:off x="755576" y="2420888"/>
            <a:ext cx="7992887" cy="1872207"/>
          </a:xfrm>
        </p:spPr>
        <p:txBody>
          <a:bodyPr>
            <a:normAutofit/>
          </a:bodyPr>
          <a:lstStyle/>
          <a:p>
            <a:pPr marL="0" indent="0">
              <a:buNone/>
            </a:pPr>
            <a:r>
              <a:rPr lang="de-CH" sz="2400" dirty="0" smtClean="0">
                <a:latin typeface="Verdana" panose="020B0604030504040204" pitchFamily="34" charset="0"/>
                <a:ea typeface="Verdana" panose="020B0604030504040204" pitchFamily="34" charset="0"/>
                <a:cs typeface="Verdana" panose="020B0604030504040204" pitchFamily="34" charset="0"/>
              </a:rPr>
              <a:t>Authority Data </a:t>
            </a:r>
            <a:r>
              <a:rPr lang="de-CH" sz="2400" dirty="0" err="1" smtClean="0">
                <a:latin typeface="Verdana" panose="020B0604030504040204" pitchFamily="34" charset="0"/>
                <a:ea typeface="Verdana" panose="020B0604030504040204" pitchFamily="34" charset="0"/>
                <a:cs typeface="Verdana" panose="020B0604030504040204" pitchFamily="34" charset="0"/>
              </a:rPr>
              <a:t>have</a:t>
            </a:r>
            <a:r>
              <a:rPr lang="de-CH" sz="2400" dirty="0" smtClean="0">
                <a:latin typeface="Verdana" panose="020B0604030504040204" pitchFamily="34" charset="0"/>
                <a:ea typeface="Verdana" panose="020B0604030504040204" pitchFamily="34" charset="0"/>
                <a:cs typeface="Verdana" panose="020B0604030504040204" pitchFamily="34" charset="0"/>
              </a:rPr>
              <a:t> a high </a:t>
            </a:r>
            <a:r>
              <a:rPr lang="de-CH" sz="2400" dirty="0" err="1" smtClean="0">
                <a:latin typeface="Verdana" panose="020B0604030504040204" pitchFamily="34" charset="0"/>
                <a:ea typeface="Verdana" panose="020B0604030504040204" pitchFamily="34" charset="0"/>
                <a:cs typeface="Verdana" panose="020B0604030504040204" pitchFamily="34" charset="0"/>
              </a:rPr>
              <a:t>value</a:t>
            </a:r>
            <a:r>
              <a:rPr lang="de-CH" sz="2400" dirty="0" smtClean="0">
                <a:latin typeface="Verdana" panose="020B0604030504040204" pitchFamily="34" charset="0"/>
                <a:ea typeface="Verdana" panose="020B0604030504040204" pitchFamily="34" charset="0"/>
                <a:cs typeface="Verdana" panose="020B0604030504040204" pitchFamily="34" charset="0"/>
              </a:rPr>
              <a:t> and </a:t>
            </a:r>
            <a:r>
              <a:rPr lang="de-CH" sz="2400" dirty="0" err="1" smtClean="0">
                <a:latin typeface="Verdana" panose="020B0604030504040204" pitchFamily="34" charset="0"/>
                <a:ea typeface="Verdana" panose="020B0604030504040204" pitchFamily="34" charset="0"/>
                <a:cs typeface="Verdana" panose="020B0604030504040204" pitchFamily="34" charset="0"/>
              </a:rPr>
              <a:t>can</a:t>
            </a:r>
            <a:r>
              <a:rPr lang="de-CH" sz="2400" dirty="0" smtClean="0">
                <a:latin typeface="Verdana" panose="020B0604030504040204" pitchFamily="34" charset="0"/>
                <a:ea typeface="Verdana" panose="020B0604030504040204" pitchFamily="34" charset="0"/>
                <a:cs typeface="Verdana" panose="020B0604030504040204" pitchFamily="34" charset="0"/>
              </a:rPr>
              <a:t> </a:t>
            </a:r>
            <a:r>
              <a:rPr lang="de-CH" sz="2400" dirty="0" err="1" smtClean="0">
                <a:latin typeface="Verdana" panose="020B0604030504040204" pitchFamily="34" charset="0"/>
                <a:ea typeface="Verdana" panose="020B0604030504040204" pitchFamily="34" charset="0"/>
                <a:cs typeface="Verdana" panose="020B0604030504040204" pitchFamily="34" charset="0"/>
              </a:rPr>
              <a:t>be</a:t>
            </a:r>
            <a:r>
              <a:rPr lang="de-CH" sz="2400" dirty="0" smtClean="0">
                <a:latin typeface="Verdana" panose="020B0604030504040204" pitchFamily="34" charset="0"/>
                <a:ea typeface="Verdana" panose="020B0604030504040204" pitchFamily="34" charset="0"/>
                <a:cs typeface="Verdana" panose="020B0604030504040204" pitchFamily="34" charset="0"/>
              </a:rPr>
              <a:t> a </a:t>
            </a:r>
            <a:r>
              <a:rPr lang="de-CH" sz="2400" dirty="0" err="1" smtClean="0">
                <a:latin typeface="Verdana" panose="020B0604030504040204" pitchFamily="34" charset="0"/>
                <a:ea typeface="Verdana" panose="020B0604030504040204" pitchFamily="34" charset="0"/>
                <a:cs typeface="Verdana" panose="020B0604030504040204" pitchFamily="34" charset="0"/>
              </a:rPr>
              <a:t>common</a:t>
            </a:r>
            <a:r>
              <a:rPr lang="de-CH" sz="2400" dirty="0" smtClean="0">
                <a:latin typeface="Verdana" panose="020B0604030504040204" pitchFamily="34" charset="0"/>
                <a:ea typeface="Verdana" panose="020B0604030504040204" pitchFamily="34" charset="0"/>
                <a:cs typeface="Verdana" panose="020B0604030504040204" pitchFamily="34" charset="0"/>
              </a:rPr>
              <a:t> </a:t>
            </a:r>
            <a:r>
              <a:rPr lang="de-CH" sz="2400" dirty="0" err="1" smtClean="0">
                <a:latin typeface="Verdana" panose="020B0604030504040204" pitchFamily="34" charset="0"/>
                <a:ea typeface="Verdana" panose="020B0604030504040204" pitchFamily="34" charset="0"/>
                <a:cs typeface="Verdana" panose="020B0604030504040204" pitchFamily="34" charset="0"/>
              </a:rPr>
              <a:t>starting</a:t>
            </a:r>
            <a:r>
              <a:rPr lang="de-CH" sz="2400" dirty="0" smtClean="0">
                <a:latin typeface="Verdana" panose="020B0604030504040204" pitchFamily="34" charset="0"/>
                <a:ea typeface="Verdana" panose="020B0604030504040204" pitchFamily="34" charset="0"/>
                <a:cs typeface="Verdana" panose="020B0604030504040204" pitchFamily="34" charset="0"/>
              </a:rPr>
              <a:t> </a:t>
            </a:r>
            <a:r>
              <a:rPr lang="de-CH" sz="2400" dirty="0" err="1" smtClean="0">
                <a:latin typeface="Verdana" panose="020B0604030504040204" pitchFamily="34" charset="0"/>
                <a:ea typeface="Verdana" panose="020B0604030504040204" pitchFamily="34" charset="0"/>
                <a:cs typeface="Verdana" panose="020B0604030504040204" pitchFamily="34" charset="0"/>
              </a:rPr>
              <a:t>point</a:t>
            </a:r>
            <a:r>
              <a:rPr lang="de-CH" sz="2400" dirty="0" smtClean="0">
                <a:latin typeface="Verdana" panose="020B0604030504040204" pitchFamily="34" charset="0"/>
                <a:ea typeface="Verdana" panose="020B0604030504040204" pitchFamily="34" charset="0"/>
                <a:cs typeface="Verdana" panose="020B0604030504040204" pitchFamily="34" charset="0"/>
              </a:rPr>
              <a:t> </a:t>
            </a:r>
            <a:r>
              <a:rPr lang="de-CH" sz="2400" dirty="0" err="1" smtClean="0">
                <a:latin typeface="Verdana" panose="020B0604030504040204" pitchFamily="34" charset="0"/>
                <a:ea typeface="Verdana" panose="020B0604030504040204" pitchFamily="34" charset="0"/>
                <a:cs typeface="Verdana" panose="020B0604030504040204" pitchFamily="34" charset="0"/>
              </a:rPr>
              <a:t>for</a:t>
            </a:r>
            <a:r>
              <a:rPr lang="de-CH" sz="2400" dirty="0" smtClean="0">
                <a:latin typeface="Verdana" panose="020B0604030504040204" pitchFamily="34" charset="0"/>
                <a:ea typeface="Verdana" panose="020B0604030504040204" pitchFamily="34" charset="0"/>
                <a:cs typeface="Verdana" panose="020B0604030504040204" pitchFamily="34" charset="0"/>
              </a:rPr>
              <a:t> a </a:t>
            </a:r>
            <a:r>
              <a:rPr lang="de-CH" sz="2400" dirty="0" err="1" smtClean="0">
                <a:latin typeface="Verdana" panose="020B0604030504040204" pitchFamily="34" charset="0"/>
                <a:ea typeface="Verdana" panose="020B0604030504040204" pitchFamily="34" charset="0"/>
                <a:cs typeface="Verdana" panose="020B0604030504040204" pitchFamily="34" charset="0"/>
              </a:rPr>
              <a:t>cooperation</a:t>
            </a:r>
            <a:r>
              <a:rPr lang="de-CH" sz="2400" dirty="0" smtClean="0">
                <a:latin typeface="Verdana" panose="020B0604030504040204" pitchFamily="34" charset="0"/>
                <a:ea typeface="Verdana" panose="020B0604030504040204" pitchFamily="34" charset="0"/>
                <a:cs typeface="Verdana" panose="020B0604030504040204" pitchFamily="34" charset="0"/>
              </a:rPr>
              <a:t> </a:t>
            </a:r>
            <a:r>
              <a:rPr lang="de-CH" sz="2400" dirty="0" err="1" smtClean="0">
                <a:latin typeface="Verdana" panose="020B0604030504040204" pitchFamily="34" charset="0"/>
                <a:ea typeface="Verdana" panose="020B0604030504040204" pitchFamily="34" charset="0"/>
                <a:cs typeface="Verdana" panose="020B0604030504040204" pitchFamily="34" charset="0"/>
              </a:rPr>
              <a:t>with</a:t>
            </a:r>
            <a:r>
              <a:rPr lang="de-CH" sz="2400" dirty="0" smtClean="0">
                <a:latin typeface="Verdana" panose="020B0604030504040204" pitchFamily="34" charset="0"/>
                <a:ea typeface="Verdana" panose="020B0604030504040204" pitchFamily="34" charset="0"/>
                <a:cs typeface="Verdana" panose="020B0604030504040204" pitchFamily="34" charset="0"/>
              </a:rPr>
              <a:t> </a:t>
            </a:r>
            <a:r>
              <a:rPr lang="de-CH" sz="2400" dirty="0" err="1" smtClean="0">
                <a:latin typeface="Verdana" panose="020B0604030504040204" pitchFamily="34" charset="0"/>
                <a:ea typeface="Verdana" panose="020B0604030504040204" pitchFamily="34" charset="0"/>
                <a:cs typeface="Verdana" panose="020B0604030504040204" pitchFamily="34" charset="0"/>
              </a:rPr>
              <a:t>institutions</a:t>
            </a:r>
            <a:r>
              <a:rPr lang="de-CH" sz="2400" dirty="0" smtClean="0">
                <a:latin typeface="Verdana" panose="020B0604030504040204" pitchFamily="34" charset="0"/>
                <a:ea typeface="Verdana" panose="020B0604030504040204" pitchFamily="34" charset="0"/>
                <a:cs typeface="Verdana" panose="020B0604030504040204" pitchFamily="34" charset="0"/>
              </a:rPr>
              <a:t> </a:t>
            </a:r>
            <a:r>
              <a:rPr lang="de-CH" sz="2400" dirty="0" err="1" smtClean="0">
                <a:latin typeface="Verdana" panose="020B0604030504040204" pitchFamily="34" charset="0"/>
                <a:ea typeface="Verdana" panose="020B0604030504040204" pitchFamily="34" charset="0"/>
                <a:cs typeface="Verdana" panose="020B0604030504040204" pitchFamily="34" charset="0"/>
              </a:rPr>
              <a:t>providing</a:t>
            </a:r>
            <a:r>
              <a:rPr lang="de-CH" sz="2400" dirty="0" smtClean="0">
                <a:latin typeface="Verdana" panose="020B0604030504040204" pitchFamily="34" charset="0"/>
                <a:ea typeface="Verdana" panose="020B0604030504040204" pitchFamily="34" charset="0"/>
                <a:cs typeface="Verdana" panose="020B0604030504040204" pitchFamily="34" charset="0"/>
              </a:rPr>
              <a:t> </a:t>
            </a:r>
            <a:r>
              <a:rPr lang="de-CH" sz="2400" dirty="0" err="1" smtClean="0">
                <a:latin typeface="Verdana" panose="020B0604030504040204" pitchFamily="34" charset="0"/>
                <a:ea typeface="Verdana" panose="020B0604030504040204" pitchFamily="34" charset="0"/>
                <a:cs typeface="Verdana" panose="020B0604030504040204" pitchFamily="34" charset="0"/>
              </a:rPr>
              <a:t>cultural</a:t>
            </a:r>
            <a:r>
              <a:rPr lang="de-CH" sz="2400" dirty="0" smtClean="0">
                <a:latin typeface="Verdana" panose="020B0604030504040204" pitchFamily="34" charset="0"/>
                <a:ea typeface="Verdana" panose="020B0604030504040204" pitchFamily="34" charset="0"/>
                <a:cs typeface="Verdana" panose="020B0604030504040204" pitchFamily="34" charset="0"/>
              </a:rPr>
              <a:t> </a:t>
            </a:r>
            <a:r>
              <a:rPr lang="de-CH" sz="2400" dirty="0" err="1" smtClean="0">
                <a:latin typeface="Verdana" panose="020B0604030504040204" pitchFamily="34" charset="0"/>
                <a:ea typeface="Verdana" panose="020B0604030504040204" pitchFamily="34" charset="0"/>
                <a:cs typeface="Verdana" panose="020B0604030504040204" pitchFamily="34" charset="0"/>
              </a:rPr>
              <a:t>heritage</a:t>
            </a:r>
            <a:r>
              <a:rPr lang="de-CH" sz="2400" dirty="0" smtClean="0">
                <a:latin typeface="Verdana" panose="020B0604030504040204" pitchFamily="34" charset="0"/>
                <a:ea typeface="Verdana" panose="020B0604030504040204" pitchFamily="34" charset="0"/>
                <a:cs typeface="Verdana" panose="020B0604030504040204" pitchFamily="34" charset="0"/>
              </a:rPr>
              <a:t>.</a:t>
            </a:r>
          </a:p>
          <a:p>
            <a:pPr marL="0" indent="0">
              <a:buNone/>
            </a:pPr>
            <a:endParaRPr lang="de-CH" dirty="0" smtClean="0">
              <a:latin typeface="Verdana" panose="020B0604030504040204" pitchFamily="34" charset="0"/>
              <a:ea typeface="Verdana" panose="020B0604030504040204" pitchFamily="34" charset="0"/>
              <a:cs typeface="Verdana" panose="020B0604030504040204" pitchFamily="34" charset="0"/>
            </a:endParaRPr>
          </a:p>
          <a:p>
            <a:pPr marL="192881" indent="-192881">
              <a:buFont typeface="Arial" panose="020B0604020202020204" pitchFamily="34" charset="0"/>
              <a:buChar char="•"/>
            </a:pPr>
            <a:endParaRPr lang="de-CH" sz="1800" dirty="0"/>
          </a:p>
          <a:p>
            <a:pPr marL="192881" indent="-192881">
              <a:buFont typeface="Arial" panose="020B0604020202020204" pitchFamily="34" charset="0"/>
              <a:buChar char="•"/>
            </a:pPr>
            <a:endParaRPr lang="de-CH" sz="1800" dirty="0"/>
          </a:p>
          <a:p>
            <a:pPr marL="192881" indent="-192881">
              <a:buFont typeface="Arial" panose="020B0604020202020204" pitchFamily="34" charset="0"/>
              <a:buChar char="•"/>
            </a:pPr>
            <a:endParaRPr lang="de-CH" sz="1800" dirty="0"/>
          </a:p>
          <a:p>
            <a:pPr marL="192881" indent="-192881">
              <a:buFont typeface="Arial" panose="020B0604020202020204" pitchFamily="34" charset="0"/>
              <a:buChar char="•"/>
            </a:pPr>
            <a:endParaRPr lang="de-CH" sz="1800" dirty="0"/>
          </a:p>
          <a:p>
            <a:pPr marL="450056" lvl="1" indent="-192881">
              <a:buFont typeface="Arial" panose="020B0604020202020204" pitchFamily="34" charset="0"/>
              <a:buChar char="•"/>
            </a:pPr>
            <a:endParaRPr lang="de-CH" sz="1350" dirty="0"/>
          </a:p>
          <a:p>
            <a:pPr marL="450056" lvl="1" indent="-192881">
              <a:buFont typeface="Arial" panose="020B0604020202020204" pitchFamily="34" charset="0"/>
              <a:buChar char="•"/>
            </a:pPr>
            <a:endParaRPr lang="de-CH" sz="1350" dirty="0"/>
          </a:p>
          <a:p>
            <a:pPr marL="450056" lvl="1" indent="-192881">
              <a:buFont typeface="Arial" panose="020B0604020202020204" pitchFamily="34" charset="0"/>
              <a:buChar char="•"/>
            </a:pPr>
            <a:endParaRPr lang="de-CH" sz="1350" dirty="0"/>
          </a:p>
          <a:p>
            <a:pPr marL="450056" lvl="1" indent="-192881">
              <a:buFont typeface="Arial" panose="020B0604020202020204" pitchFamily="34" charset="0"/>
              <a:buChar char="•"/>
            </a:pPr>
            <a:endParaRPr lang="de-CH" sz="1350" dirty="0"/>
          </a:p>
          <a:p>
            <a:pPr marL="192881" indent="-192881">
              <a:buFont typeface="Arial" panose="020B0604020202020204" pitchFamily="34" charset="0"/>
              <a:buChar char="•"/>
            </a:pPr>
            <a:endParaRPr lang="de-CH" sz="1575" dirty="0"/>
          </a:p>
        </p:txBody>
      </p:sp>
    </p:spTree>
    <p:extLst>
      <p:ext uri="{BB962C8B-B14F-4D97-AF65-F5344CB8AC3E}">
        <p14:creationId xmlns:p14="http://schemas.microsoft.com/office/powerpoint/2010/main" val="39461324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4294967295"/>
          </p:nvPr>
        </p:nvSpPr>
        <p:spPr>
          <a:xfrm>
            <a:off x="755576" y="1628800"/>
            <a:ext cx="7992887" cy="3672407"/>
          </a:xfrm>
        </p:spPr>
        <p:txBody>
          <a:bodyPr>
            <a:normAutofit lnSpcReduction="10000"/>
          </a:bodyPr>
          <a:lstStyle/>
          <a:p>
            <a:pPr marL="0" indent="0">
              <a:buNone/>
            </a:pPr>
            <a:r>
              <a:rPr lang="de-CH" sz="2800" dirty="0" smtClean="0">
                <a:latin typeface="Verdana" panose="020B0604030504040204" pitchFamily="34" charset="0"/>
                <a:ea typeface="Verdana" panose="020B0604030504040204" pitchFamily="34" charset="0"/>
                <a:cs typeface="Verdana" panose="020B0604030504040204" pitchFamily="34" charset="0"/>
              </a:rPr>
              <a:t>GND (Integrated Authority File)</a:t>
            </a:r>
            <a:endParaRPr lang="de-CH" sz="2800" dirty="0">
              <a:latin typeface="Verdana" panose="020B0604030504040204" pitchFamily="34" charset="0"/>
              <a:ea typeface="Verdana" panose="020B0604030504040204" pitchFamily="34" charset="0"/>
              <a:cs typeface="Verdana" panose="020B0604030504040204" pitchFamily="34" charset="0"/>
            </a:endParaRPr>
          </a:p>
          <a:p>
            <a:pPr marL="192881" indent="-192881">
              <a:buFont typeface="Arial" panose="020B0604020202020204" pitchFamily="34" charset="0"/>
              <a:buChar char="•"/>
            </a:pPr>
            <a:endParaRPr lang="de-CH" sz="1800" dirty="0">
              <a:latin typeface="Verdana" panose="020B0604030504040204" pitchFamily="34" charset="0"/>
              <a:ea typeface="Verdana" panose="020B0604030504040204" pitchFamily="34" charset="0"/>
              <a:cs typeface="Verdana" panose="020B0604030504040204" pitchFamily="34" charset="0"/>
            </a:endParaRPr>
          </a:p>
          <a:p>
            <a:pPr marL="192881" indent="-192881">
              <a:spcBef>
                <a:spcPts val="0"/>
              </a:spcBef>
              <a:buFont typeface="Arial" panose="020B0604020202020204" pitchFamily="34" charset="0"/>
              <a:buChar char="•"/>
            </a:pPr>
            <a:r>
              <a:rPr lang="de-DE" sz="1800" dirty="0" smtClean="0">
                <a:latin typeface="Verdana" panose="020B0604030504040204" pitchFamily="34" charset="0"/>
                <a:ea typeface="Verdana" panose="020B0604030504040204" pitchFamily="34" charset="0"/>
                <a:cs typeface="Verdana" panose="020B0604030504040204" pitchFamily="34" charset="0"/>
              </a:rPr>
              <a:t>GND Authority </a:t>
            </a:r>
            <a:r>
              <a:rPr lang="de-DE" sz="1800" dirty="0" err="1">
                <a:latin typeface="Verdana" panose="020B0604030504040204" pitchFamily="34" charset="0"/>
                <a:ea typeface="Verdana" panose="020B0604030504040204" pitchFamily="34" charset="0"/>
                <a:cs typeface="Verdana" panose="020B0604030504040204" pitchFamily="34" charset="0"/>
              </a:rPr>
              <a:t>file</a:t>
            </a:r>
            <a:r>
              <a:rPr lang="de-DE" sz="1800" dirty="0">
                <a:latin typeface="Verdana" panose="020B0604030504040204" pitchFamily="34" charset="0"/>
                <a:ea typeface="Verdana" panose="020B0604030504040204" pitchFamily="34" charset="0"/>
                <a:cs typeface="Verdana" panose="020B0604030504040204" pitchFamily="34" charset="0"/>
              </a:rPr>
              <a:t> </a:t>
            </a:r>
            <a:r>
              <a:rPr lang="de-DE" sz="1800" dirty="0" err="1">
                <a:latin typeface="Verdana" panose="020B0604030504040204" pitchFamily="34" charset="0"/>
                <a:ea typeface="Verdana" panose="020B0604030504040204" pitchFamily="34" charset="0"/>
                <a:cs typeface="Verdana" panose="020B0604030504040204" pitchFamily="34" charset="0"/>
              </a:rPr>
              <a:t>for</a:t>
            </a:r>
            <a:r>
              <a:rPr lang="de-DE" sz="1800" dirty="0">
                <a:latin typeface="Verdana" panose="020B0604030504040204" pitchFamily="34" charset="0"/>
                <a:ea typeface="Verdana" panose="020B0604030504040204" pitchFamily="34" charset="0"/>
                <a:cs typeface="Verdana" panose="020B0604030504040204" pitchFamily="34" charset="0"/>
              </a:rPr>
              <a:t> </a:t>
            </a:r>
            <a:r>
              <a:rPr lang="de-DE" sz="1800" dirty="0" err="1">
                <a:latin typeface="Verdana" panose="020B0604030504040204" pitchFamily="34" charset="0"/>
                <a:ea typeface="Verdana" panose="020B0604030504040204" pitchFamily="34" charset="0"/>
                <a:cs typeface="Verdana" panose="020B0604030504040204" pitchFamily="34" charset="0"/>
              </a:rPr>
              <a:t>p</a:t>
            </a:r>
            <a:r>
              <a:rPr lang="de-DE" sz="1800" dirty="0" err="1" smtClean="0">
                <a:latin typeface="Verdana" panose="020B0604030504040204" pitchFamily="34" charset="0"/>
                <a:ea typeface="Verdana" panose="020B0604030504040204" pitchFamily="34" charset="0"/>
                <a:cs typeface="Verdana" panose="020B0604030504040204" pitchFamily="34" charset="0"/>
              </a:rPr>
              <a:t>ersons</a:t>
            </a:r>
            <a:r>
              <a:rPr lang="de-DE" sz="1800" dirty="0">
                <a:latin typeface="Verdana" panose="020B0604030504040204" pitchFamily="34" charset="0"/>
                <a:ea typeface="Verdana" panose="020B0604030504040204" pitchFamily="34" charset="0"/>
                <a:cs typeface="Verdana" panose="020B0604030504040204" pitchFamily="34" charset="0"/>
              </a:rPr>
              <a:t>, </a:t>
            </a:r>
            <a:r>
              <a:rPr lang="de-DE" sz="1800" dirty="0" err="1" smtClean="0">
                <a:latin typeface="Verdana" panose="020B0604030504040204" pitchFamily="34" charset="0"/>
                <a:ea typeface="Verdana" panose="020B0604030504040204" pitchFamily="34" charset="0"/>
                <a:cs typeface="Verdana" panose="020B0604030504040204" pitchFamily="34" charset="0"/>
              </a:rPr>
              <a:t>corporate</a:t>
            </a:r>
            <a:r>
              <a:rPr lang="de-DE" sz="1800" dirty="0" smtClean="0">
                <a:latin typeface="Verdana" panose="020B0604030504040204" pitchFamily="34" charset="0"/>
                <a:ea typeface="Verdana" panose="020B0604030504040204" pitchFamily="34" charset="0"/>
                <a:cs typeface="Verdana" panose="020B0604030504040204" pitchFamily="34" charset="0"/>
              </a:rPr>
              <a:t> </a:t>
            </a:r>
            <a:r>
              <a:rPr lang="de-DE" sz="1800" dirty="0" err="1">
                <a:latin typeface="Verdana" panose="020B0604030504040204" pitchFamily="34" charset="0"/>
                <a:ea typeface="Verdana" panose="020B0604030504040204" pitchFamily="34" charset="0"/>
                <a:cs typeface="Verdana" panose="020B0604030504040204" pitchFamily="34" charset="0"/>
              </a:rPr>
              <a:t>bodies</a:t>
            </a:r>
            <a:r>
              <a:rPr lang="de-DE" sz="1800" dirty="0">
                <a:latin typeface="Verdana" panose="020B0604030504040204" pitchFamily="34" charset="0"/>
                <a:ea typeface="Verdana" panose="020B0604030504040204" pitchFamily="34" charset="0"/>
                <a:cs typeface="Verdana" panose="020B0604030504040204" pitchFamily="34" charset="0"/>
              </a:rPr>
              <a:t>, </a:t>
            </a:r>
            <a:r>
              <a:rPr lang="de-DE" sz="1800" dirty="0" err="1">
                <a:latin typeface="Verdana" panose="020B0604030504040204" pitchFamily="34" charset="0"/>
                <a:ea typeface="Verdana" panose="020B0604030504040204" pitchFamily="34" charset="0"/>
                <a:cs typeface="Verdana" panose="020B0604030504040204" pitchFamily="34" charset="0"/>
              </a:rPr>
              <a:t>c</a:t>
            </a:r>
            <a:r>
              <a:rPr lang="de-DE" sz="1800" dirty="0" err="1" smtClean="0">
                <a:latin typeface="Verdana" panose="020B0604030504040204" pitchFamily="34" charset="0"/>
                <a:ea typeface="Verdana" panose="020B0604030504040204" pitchFamily="34" charset="0"/>
                <a:cs typeface="Verdana" panose="020B0604030504040204" pitchFamily="34" charset="0"/>
              </a:rPr>
              <a:t>onferences</a:t>
            </a:r>
            <a:r>
              <a:rPr lang="de-DE" sz="1800" dirty="0" smtClean="0">
                <a:latin typeface="Verdana" panose="020B0604030504040204" pitchFamily="34" charset="0"/>
                <a:ea typeface="Verdana" panose="020B0604030504040204" pitchFamily="34" charset="0"/>
                <a:cs typeface="Verdana" panose="020B0604030504040204" pitchFamily="34" charset="0"/>
              </a:rPr>
              <a:t> </a:t>
            </a:r>
            <a:r>
              <a:rPr lang="de-DE" sz="1800" dirty="0" err="1">
                <a:latin typeface="Verdana" panose="020B0604030504040204" pitchFamily="34" charset="0"/>
                <a:ea typeface="Verdana" panose="020B0604030504040204" pitchFamily="34" charset="0"/>
                <a:cs typeface="Verdana" panose="020B0604030504040204" pitchFamily="34" charset="0"/>
              </a:rPr>
              <a:t>and</a:t>
            </a:r>
            <a:r>
              <a:rPr lang="de-DE" sz="1800" dirty="0">
                <a:latin typeface="Verdana" panose="020B0604030504040204" pitchFamily="34" charset="0"/>
                <a:ea typeface="Verdana" panose="020B0604030504040204" pitchFamily="34" charset="0"/>
                <a:cs typeface="Verdana" panose="020B0604030504040204" pitchFamily="34" charset="0"/>
              </a:rPr>
              <a:t> </a:t>
            </a:r>
            <a:r>
              <a:rPr lang="de-DE" sz="1800" dirty="0" err="1" smtClean="0">
                <a:latin typeface="Verdana" panose="020B0604030504040204" pitchFamily="34" charset="0"/>
                <a:ea typeface="Verdana" panose="020B0604030504040204" pitchFamily="34" charset="0"/>
                <a:cs typeface="Verdana" panose="020B0604030504040204" pitchFamily="34" charset="0"/>
              </a:rPr>
              <a:t>events</a:t>
            </a:r>
            <a:r>
              <a:rPr lang="de-DE" sz="1800" dirty="0">
                <a:latin typeface="Verdana" panose="020B0604030504040204" pitchFamily="34" charset="0"/>
                <a:ea typeface="Verdana" panose="020B0604030504040204" pitchFamily="34" charset="0"/>
                <a:cs typeface="Verdana" panose="020B0604030504040204" pitchFamily="34" charset="0"/>
              </a:rPr>
              <a:t>, </a:t>
            </a:r>
            <a:r>
              <a:rPr lang="de-DE" sz="1800" dirty="0" err="1">
                <a:latin typeface="Verdana" panose="020B0604030504040204" pitchFamily="34" charset="0"/>
                <a:ea typeface="Verdana" panose="020B0604030504040204" pitchFamily="34" charset="0"/>
                <a:cs typeface="Verdana" panose="020B0604030504040204" pitchFamily="34" charset="0"/>
              </a:rPr>
              <a:t>g</a:t>
            </a:r>
            <a:r>
              <a:rPr lang="de-DE" sz="1800" dirty="0" err="1" smtClean="0">
                <a:latin typeface="Verdana" panose="020B0604030504040204" pitchFamily="34" charset="0"/>
                <a:ea typeface="Verdana" panose="020B0604030504040204" pitchFamily="34" charset="0"/>
                <a:cs typeface="Verdana" panose="020B0604030504040204" pitchFamily="34" charset="0"/>
              </a:rPr>
              <a:t>eographic</a:t>
            </a:r>
            <a:r>
              <a:rPr lang="de-DE" sz="1800" dirty="0" smtClean="0">
                <a:latin typeface="Verdana" panose="020B0604030504040204" pitchFamily="34" charset="0"/>
                <a:ea typeface="Verdana" panose="020B0604030504040204" pitchFamily="34" charset="0"/>
                <a:cs typeface="Verdana" panose="020B0604030504040204" pitchFamily="34" charset="0"/>
              </a:rPr>
              <a:t> </a:t>
            </a:r>
            <a:r>
              <a:rPr lang="de-DE" sz="1800" dirty="0" err="1" smtClean="0">
                <a:latin typeface="Verdana" panose="020B0604030504040204" pitchFamily="34" charset="0"/>
                <a:ea typeface="Verdana" panose="020B0604030504040204" pitchFamily="34" charset="0"/>
                <a:cs typeface="Verdana" panose="020B0604030504040204" pitchFamily="34" charset="0"/>
              </a:rPr>
              <a:t>entities</a:t>
            </a:r>
            <a:r>
              <a:rPr lang="de-DE" sz="1800" dirty="0" smtClean="0">
                <a:latin typeface="Verdana" panose="020B0604030504040204" pitchFamily="34" charset="0"/>
                <a:ea typeface="Verdana" panose="020B0604030504040204" pitchFamily="34" charset="0"/>
                <a:cs typeface="Verdana" panose="020B0604030504040204" pitchFamily="34" charset="0"/>
              </a:rPr>
              <a:t> (</a:t>
            </a:r>
            <a:r>
              <a:rPr lang="de-DE" sz="1800" dirty="0" err="1" smtClean="0">
                <a:latin typeface="Verdana" panose="020B0604030504040204" pitchFamily="34" charset="0"/>
                <a:ea typeface="Verdana" panose="020B0604030504040204" pitchFamily="34" charset="0"/>
                <a:cs typeface="Verdana" panose="020B0604030504040204" pitchFamily="34" charset="0"/>
              </a:rPr>
              <a:t>places</a:t>
            </a:r>
            <a:r>
              <a:rPr lang="de-DE" sz="1800" dirty="0" smtClean="0">
                <a:latin typeface="Verdana" panose="020B0604030504040204" pitchFamily="34" charset="0"/>
                <a:ea typeface="Verdana" panose="020B0604030504040204" pitchFamily="34" charset="0"/>
                <a:cs typeface="Verdana" panose="020B0604030504040204" pitchFamily="34" charset="0"/>
              </a:rPr>
              <a:t>), </a:t>
            </a:r>
            <a:r>
              <a:rPr lang="de-DE" sz="1800" dirty="0" err="1" smtClean="0">
                <a:latin typeface="Verdana" panose="020B0604030504040204" pitchFamily="34" charset="0"/>
                <a:ea typeface="Verdana" panose="020B0604030504040204" pitchFamily="34" charset="0"/>
                <a:cs typeface="Verdana" panose="020B0604030504040204" pitchFamily="34" charset="0"/>
              </a:rPr>
              <a:t>topics</a:t>
            </a:r>
            <a:r>
              <a:rPr lang="de-DE" sz="1800" dirty="0" smtClean="0">
                <a:latin typeface="Verdana" panose="020B0604030504040204" pitchFamily="34" charset="0"/>
                <a:ea typeface="Verdana" panose="020B0604030504040204" pitchFamily="34" charset="0"/>
                <a:cs typeface="Verdana" panose="020B0604030504040204" pitchFamily="34" charset="0"/>
              </a:rPr>
              <a:t> </a:t>
            </a:r>
            <a:r>
              <a:rPr lang="de-DE" sz="1800" dirty="0" err="1">
                <a:latin typeface="Verdana" panose="020B0604030504040204" pitchFamily="34" charset="0"/>
                <a:ea typeface="Verdana" panose="020B0604030504040204" pitchFamily="34" charset="0"/>
                <a:cs typeface="Verdana" panose="020B0604030504040204" pitchFamily="34" charset="0"/>
              </a:rPr>
              <a:t>and</a:t>
            </a:r>
            <a:r>
              <a:rPr lang="de-DE" sz="1800" dirty="0">
                <a:latin typeface="Verdana" panose="020B0604030504040204" pitchFamily="34" charset="0"/>
                <a:ea typeface="Verdana" panose="020B0604030504040204" pitchFamily="34" charset="0"/>
                <a:cs typeface="Verdana" panose="020B0604030504040204" pitchFamily="34" charset="0"/>
              </a:rPr>
              <a:t> </a:t>
            </a:r>
            <a:r>
              <a:rPr lang="de-DE" sz="1800" dirty="0" err="1" smtClean="0">
                <a:latin typeface="Verdana" panose="020B0604030504040204" pitchFamily="34" charset="0"/>
                <a:ea typeface="Verdana" panose="020B0604030504040204" pitchFamily="34" charset="0"/>
                <a:cs typeface="Verdana" panose="020B0604030504040204" pitchFamily="34" charset="0"/>
              </a:rPr>
              <a:t>works</a:t>
            </a:r>
            <a:endParaRPr lang="de-DE" sz="1800" dirty="0" smtClean="0">
              <a:latin typeface="Verdana" panose="020B0604030504040204" pitchFamily="34" charset="0"/>
              <a:ea typeface="Verdana" panose="020B0604030504040204" pitchFamily="34" charset="0"/>
              <a:cs typeface="Verdana" panose="020B0604030504040204" pitchFamily="34" charset="0"/>
            </a:endParaRPr>
          </a:p>
          <a:p>
            <a:pPr marL="192881" indent="-192881">
              <a:spcBef>
                <a:spcPts val="0"/>
              </a:spcBef>
              <a:buFont typeface="Arial" panose="020B0604020202020204" pitchFamily="34" charset="0"/>
              <a:buChar char="•"/>
            </a:pPr>
            <a:endParaRPr lang="de-DE" sz="1800" dirty="0">
              <a:latin typeface="Verdana" panose="020B0604030504040204" pitchFamily="34" charset="0"/>
              <a:ea typeface="Verdana" panose="020B0604030504040204" pitchFamily="34" charset="0"/>
              <a:cs typeface="Verdana" panose="020B0604030504040204" pitchFamily="34" charset="0"/>
            </a:endParaRPr>
          </a:p>
          <a:p>
            <a:pPr marL="192881" indent="-192881">
              <a:spcBef>
                <a:spcPts val="0"/>
              </a:spcBef>
              <a:buFont typeface="Arial" panose="020B0604020202020204" pitchFamily="34" charset="0"/>
              <a:buChar char="•"/>
            </a:pPr>
            <a:r>
              <a:rPr lang="de-DE" sz="1800" dirty="0" err="1" smtClean="0">
                <a:latin typeface="Verdana" panose="020B0604030504040204" pitchFamily="34" charset="0"/>
                <a:ea typeface="Verdana" panose="020B0604030504040204" pitchFamily="34" charset="0"/>
                <a:cs typeface="Verdana" panose="020B0604030504040204" pitchFamily="34" charset="0"/>
              </a:rPr>
              <a:t>Used</a:t>
            </a:r>
            <a:r>
              <a:rPr lang="de-DE" sz="1800" dirty="0" smtClean="0">
                <a:latin typeface="Verdana" panose="020B0604030504040204" pitchFamily="34" charset="0"/>
                <a:ea typeface="Verdana" panose="020B0604030504040204" pitchFamily="34" charset="0"/>
                <a:cs typeface="Verdana" panose="020B0604030504040204" pitchFamily="34" charset="0"/>
              </a:rPr>
              <a:t> </a:t>
            </a:r>
            <a:r>
              <a:rPr lang="de-DE" sz="1800" dirty="0" err="1" smtClean="0">
                <a:latin typeface="Verdana" panose="020B0604030504040204" pitchFamily="34" charset="0"/>
                <a:ea typeface="Verdana" panose="020B0604030504040204" pitchFamily="34" charset="0"/>
                <a:cs typeface="Verdana" panose="020B0604030504040204" pitchFamily="34" charset="0"/>
              </a:rPr>
              <a:t>for</a:t>
            </a:r>
            <a:r>
              <a:rPr lang="de-DE" sz="1800" dirty="0" smtClean="0">
                <a:latin typeface="Verdana" panose="020B0604030504040204" pitchFamily="34" charset="0"/>
                <a:ea typeface="Verdana" panose="020B0604030504040204" pitchFamily="34" charset="0"/>
                <a:cs typeface="Verdana" panose="020B0604030504040204" pitchFamily="34" charset="0"/>
              </a:rPr>
              <a:t> </a:t>
            </a:r>
            <a:r>
              <a:rPr lang="de-DE" sz="1800" dirty="0" err="1" smtClean="0">
                <a:latin typeface="Verdana" panose="020B0604030504040204" pitchFamily="34" charset="0"/>
                <a:ea typeface="Verdana" panose="020B0604030504040204" pitchFamily="34" charset="0"/>
                <a:cs typeface="Verdana" panose="020B0604030504040204" pitchFamily="34" charset="0"/>
              </a:rPr>
              <a:t>descpritive</a:t>
            </a:r>
            <a:r>
              <a:rPr lang="de-DE" sz="1800" dirty="0" smtClean="0">
                <a:latin typeface="Verdana" panose="020B0604030504040204" pitchFamily="34" charset="0"/>
                <a:ea typeface="Verdana" panose="020B0604030504040204" pitchFamily="34" charset="0"/>
                <a:cs typeface="Verdana" panose="020B0604030504040204" pitchFamily="34" charset="0"/>
              </a:rPr>
              <a:t> and </a:t>
            </a:r>
            <a:r>
              <a:rPr lang="de-DE" sz="1800" dirty="0" err="1" smtClean="0">
                <a:latin typeface="Verdana" panose="020B0604030504040204" pitchFamily="34" charset="0"/>
                <a:ea typeface="Verdana" panose="020B0604030504040204" pitchFamily="34" charset="0"/>
                <a:cs typeface="Verdana" panose="020B0604030504040204" pitchFamily="34" charset="0"/>
              </a:rPr>
              <a:t>subject</a:t>
            </a:r>
            <a:r>
              <a:rPr lang="de-DE" sz="1800" dirty="0" smtClean="0">
                <a:latin typeface="Verdana" panose="020B0604030504040204" pitchFamily="34" charset="0"/>
                <a:ea typeface="Verdana" panose="020B0604030504040204" pitchFamily="34" charset="0"/>
                <a:cs typeface="Verdana" panose="020B0604030504040204" pitchFamily="34" charset="0"/>
              </a:rPr>
              <a:t> </a:t>
            </a:r>
            <a:r>
              <a:rPr lang="de-DE" sz="1800" dirty="0" err="1" smtClean="0">
                <a:latin typeface="Verdana" panose="020B0604030504040204" pitchFamily="34" charset="0"/>
                <a:ea typeface="Verdana" panose="020B0604030504040204" pitchFamily="34" charset="0"/>
                <a:cs typeface="Verdana" panose="020B0604030504040204" pitchFamily="34" charset="0"/>
              </a:rPr>
              <a:t>cataloguing</a:t>
            </a:r>
            <a:endParaRPr lang="de-DE" sz="1800" dirty="0" smtClean="0">
              <a:latin typeface="Verdana" panose="020B0604030504040204" pitchFamily="34" charset="0"/>
              <a:ea typeface="Verdana" panose="020B0604030504040204" pitchFamily="34" charset="0"/>
              <a:cs typeface="Verdana" panose="020B0604030504040204" pitchFamily="34" charset="0"/>
            </a:endParaRPr>
          </a:p>
          <a:p>
            <a:pPr marL="192881" indent="-192881">
              <a:spcBef>
                <a:spcPts val="0"/>
              </a:spcBef>
              <a:buFont typeface="Arial" panose="020B0604020202020204" pitchFamily="34" charset="0"/>
              <a:buChar char="•"/>
            </a:pPr>
            <a:endParaRPr lang="de-DE" sz="1800" dirty="0" smtClean="0">
              <a:latin typeface="Verdana" panose="020B0604030504040204" pitchFamily="34" charset="0"/>
              <a:ea typeface="Verdana" panose="020B0604030504040204" pitchFamily="34" charset="0"/>
              <a:cs typeface="Verdana" panose="020B0604030504040204" pitchFamily="34" charset="0"/>
            </a:endParaRPr>
          </a:p>
          <a:p>
            <a:pPr marL="192881" indent="-192881">
              <a:spcBef>
                <a:spcPts val="0"/>
              </a:spcBef>
              <a:buFont typeface="Arial" panose="020B0604020202020204" pitchFamily="34" charset="0"/>
              <a:buChar char="•"/>
            </a:pPr>
            <a:r>
              <a:rPr lang="de-DE" sz="1800" dirty="0" err="1" smtClean="0">
                <a:latin typeface="Verdana" panose="020B0604030504040204" pitchFamily="34" charset="0"/>
                <a:ea typeface="Verdana" panose="020B0604030504040204" pitchFamily="34" charset="0"/>
                <a:cs typeface="Verdana" panose="020B0604030504040204" pitchFamily="34" charset="0"/>
              </a:rPr>
              <a:t>Cooperation</a:t>
            </a:r>
            <a:r>
              <a:rPr lang="de-DE" sz="1800" dirty="0" smtClean="0">
                <a:latin typeface="Verdana" panose="020B0604030504040204" pitchFamily="34" charset="0"/>
                <a:ea typeface="Verdana" panose="020B0604030504040204" pitchFamily="34" charset="0"/>
                <a:cs typeface="Verdana" panose="020B0604030504040204" pitchFamily="34" charset="0"/>
              </a:rPr>
              <a:t> of 16 </a:t>
            </a:r>
            <a:r>
              <a:rPr lang="de-DE" sz="1800" dirty="0" err="1" smtClean="0">
                <a:latin typeface="Verdana" panose="020B0604030504040204" pitchFamily="34" charset="0"/>
                <a:ea typeface="Verdana" panose="020B0604030504040204" pitchFamily="34" charset="0"/>
                <a:cs typeface="Verdana" panose="020B0604030504040204" pitchFamily="34" charset="0"/>
              </a:rPr>
              <a:t>partners</a:t>
            </a:r>
            <a:r>
              <a:rPr lang="de-DE" sz="1800" dirty="0" smtClean="0">
                <a:latin typeface="Verdana" panose="020B0604030504040204" pitchFamily="34" charset="0"/>
                <a:ea typeface="Verdana" panose="020B0604030504040204" pitchFamily="34" charset="0"/>
                <a:cs typeface="Verdana" panose="020B0604030504040204" pitchFamily="34" charset="0"/>
              </a:rPr>
              <a:t> in </a:t>
            </a:r>
            <a:r>
              <a:rPr lang="de-DE" sz="1800" dirty="0" err="1" smtClean="0">
                <a:latin typeface="Verdana" panose="020B0604030504040204" pitchFamily="34" charset="0"/>
                <a:ea typeface="Verdana" panose="020B0604030504040204" pitchFamily="34" charset="0"/>
                <a:cs typeface="Verdana" panose="020B0604030504040204" pitchFamily="34" charset="0"/>
              </a:rPr>
              <a:t>three</a:t>
            </a:r>
            <a:r>
              <a:rPr lang="de-DE" sz="1800" dirty="0" smtClean="0">
                <a:latin typeface="Verdana" panose="020B0604030504040204" pitchFamily="34" charset="0"/>
                <a:ea typeface="Verdana" panose="020B0604030504040204" pitchFamily="34" charset="0"/>
                <a:cs typeface="Verdana" panose="020B0604030504040204" pitchFamily="34" charset="0"/>
              </a:rPr>
              <a:t> countries (</a:t>
            </a:r>
            <a:r>
              <a:rPr lang="de-DE" sz="1800" dirty="0" err="1" smtClean="0">
                <a:latin typeface="Verdana" panose="020B0604030504040204" pitchFamily="34" charset="0"/>
                <a:ea typeface="Verdana" panose="020B0604030504040204" pitchFamily="34" charset="0"/>
                <a:cs typeface="Verdana" panose="020B0604030504040204" pitchFamily="34" charset="0"/>
              </a:rPr>
              <a:t>extension</a:t>
            </a:r>
            <a:r>
              <a:rPr lang="de-DE" sz="1800" dirty="0" smtClean="0">
                <a:latin typeface="Verdana" panose="020B0604030504040204" pitchFamily="34" charset="0"/>
                <a:ea typeface="Verdana" panose="020B0604030504040204" pitchFamily="34" charset="0"/>
                <a:cs typeface="Verdana" panose="020B0604030504040204" pitchFamily="34" charset="0"/>
              </a:rPr>
              <a:t> </a:t>
            </a:r>
            <a:r>
              <a:rPr lang="de-DE" sz="1800" dirty="0" err="1" smtClean="0">
                <a:latin typeface="Verdana" panose="020B0604030504040204" pitchFamily="34" charset="0"/>
                <a:ea typeface="Verdana" panose="020B0604030504040204" pitchFamily="34" charset="0"/>
                <a:cs typeface="Verdana" panose="020B0604030504040204" pitchFamily="34" charset="0"/>
              </a:rPr>
              <a:t>is</a:t>
            </a:r>
            <a:r>
              <a:rPr lang="de-DE" sz="1800" dirty="0" smtClean="0">
                <a:latin typeface="Verdana" panose="020B0604030504040204" pitchFamily="34" charset="0"/>
                <a:ea typeface="Verdana" panose="020B0604030504040204" pitchFamily="34" charset="0"/>
                <a:cs typeface="Verdana" panose="020B0604030504040204" pitchFamily="34" charset="0"/>
              </a:rPr>
              <a:t> </a:t>
            </a:r>
            <a:r>
              <a:rPr lang="de-DE" sz="1800" dirty="0" err="1" smtClean="0">
                <a:latin typeface="Verdana" panose="020B0604030504040204" pitchFamily="34" charset="0"/>
                <a:ea typeface="Verdana" panose="020B0604030504040204" pitchFamily="34" charset="0"/>
                <a:cs typeface="Verdana" panose="020B0604030504040204" pitchFamily="34" charset="0"/>
              </a:rPr>
              <a:t>planned</a:t>
            </a:r>
            <a:r>
              <a:rPr lang="de-DE" sz="1800" dirty="0" smtClean="0">
                <a:latin typeface="Verdana" panose="020B0604030504040204" pitchFamily="34" charset="0"/>
                <a:ea typeface="Verdana" panose="020B0604030504040204" pitchFamily="34" charset="0"/>
                <a:cs typeface="Verdana" panose="020B0604030504040204" pitchFamily="34" charset="0"/>
              </a:rPr>
              <a:t>)</a:t>
            </a:r>
          </a:p>
          <a:p>
            <a:pPr marL="192881" indent="-192881">
              <a:spcBef>
                <a:spcPts val="0"/>
              </a:spcBef>
              <a:buFont typeface="Arial" panose="020B0604020202020204" pitchFamily="34" charset="0"/>
              <a:buChar char="•"/>
            </a:pPr>
            <a:endParaRPr lang="de-DE" sz="1800" dirty="0">
              <a:latin typeface="Verdana" panose="020B0604030504040204" pitchFamily="34" charset="0"/>
              <a:ea typeface="Verdana" panose="020B0604030504040204" pitchFamily="34" charset="0"/>
              <a:cs typeface="Verdana" panose="020B0604030504040204" pitchFamily="34" charset="0"/>
            </a:endParaRPr>
          </a:p>
          <a:p>
            <a:pPr marL="192881" indent="-192881">
              <a:spcBef>
                <a:spcPts val="0"/>
              </a:spcBef>
              <a:buFont typeface="Arial" panose="020B0604020202020204" pitchFamily="34" charset="0"/>
              <a:buChar char="•"/>
            </a:pPr>
            <a:r>
              <a:rPr lang="de-DE" sz="1800" dirty="0" err="1" smtClean="0">
                <a:latin typeface="Verdana" panose="020B0604030504040204" pitchFamily="34" charset="0"/>
                <a:ea typeface="Verdana" panose="020B0604030504040204" pitchFamily="34" charset="0"/>
                <a:cs typeface="Verdana" panose="020B0604030504040204" pitchFamily="34" charset="0"/>
              </a:rPr>
              <a:t>Cataloguing</a:t>
            </a:r>
            <a:r>
              <a:rPr lang="de-DE" sz="1800" dirty="0" smtClean="0">
                <a:latin typeface="Verdana" panose="020B0604030504040204" pitchFamily="34" charset="0"/>
                <a:ea typeface="Verdana" panose="020B0604030504040204" pitchFamily="34" charset="0"/>
                <a:cs typeface="Verdana" panose="020B0604030504040204" pitchFamily="34" charset="0"/>
              </a:rPr>
              <a:t> Codes</a:t>
            </a:r>
          </a:p>
          <a:p>
            <a:pPr marL="592931" lvl="1" indent="-192881">
              <a:spcBef>
                <a:spcPts val="0"/>
              </a:spcBef>
              <a:buFont typeface="Arial" panose="020B0604020202020204" pitchFamily="34" charset="0"/>
              <a:buChar char="•"/>
            </a:pPr>
            <a:r>
              <a:rPr lang="de-DE" sz="1800" dirty="0" smtClean="0">
                <a:latin typeface="Verdana" panose="020B0604030504040204" pitchFamily="34" charset="0"/>
                <a:ea typeface="Verdana" panose="020B0604030504040204" pitchFamily="34" charset="0"/>
                <a:cs typeface="Verdana" panose="020B0604030504040204" pitchFamily="34" charset="0"/>
              </a:rPr>
              <a:t>RDA (</a:t>
            </a:r>
            <a:r>
              <a:rPr lang="de-DE" sz="1800" dirty="0" err="1" smtClean="0">
                <a:latin typeface="Verdana" panose="020B0604030504040204" pitchFamily="34" charset="0"/>
                <a:ea typeface="Verdana" panose="020B0604030504040204" pitchFamily="34" charset="0"/>
                <a:cs typeface="Verdana" panose="020B0604030504040204" pitchFamily="34" charset="0"/>
              </a:rPr>
              <a:t>since</a:t>
            </a:r>
            <a:r>
              <a:rPr lang="de-DE" sz="1800" dirty="0" smtClean="0">
                <a:latin typeface="Verdana" panose="020B0604030504040204" pitchFamily="34" charset="0"/>
                <a:ea typeface="Verdana" panose="020B0604030504040204" pitchFamily="34" charset="0"/>
                <a:cs typeface="Verdana" panose="020B0604030504040204" pitchFamily="34" charset="0"/>
              </a:rPr>
              <a:t> </a:t>
            </a:r>
            <a:r>
              <a:rPr lang="de-DE" sz="1800" dirty="0" err="1" smtClean="0">
                <a:latin typeface="Verdana" panose="020B0604030504040204" pitchFamily="34" charset="0"/>
                <a:ea typeface="Verdana" panose="020B0604030504040204" pitchFamily="34" charset="0"/>
                <a:cs typeface="Verdana" panose="020B0604030504040204" pitchFamily="34" charset="0"/>
              </a:rPr>
              <a:t>July</a:t>
            </a:r>
            <a:r>
              <a:rPr lang="de-DE" sz="1800" dirty="0" smtClean="0">
                <a:latin typeface="Verdana" panose="020B0604030504040204" pitchFamily="34" charset="0"/>
                <a:ea typeface="Verdana" panose="020B0604030504040204" pitchFamily="34" charset="0"/>
                <a:cs typeface="Verdana" panose="020B0604030504040204" pitchFamily="34" charset="0"/>
              </a:rPr>
              <a:t> 2014)</a:t>
            </a:r>
          </a:p>
          <a:p>
            <a:pPr marL="592931" lvl="1" indent="-192881">
              <a:spcBef>
                <a:spcPts val="0"/>
              </a:spcBef>
              <a:buFont typeface="Arial" panose="020B0604020202020204" pitchFamily="34" charset="0"/>
              <a:buChar char="•"/>
            </a:pPr>
            <a:r>
              <a:rPr lang="de-DE" sz="1800" dirty="0" smtClean="0">
                <a:latin typeface="Verdana" panose="020B0604030504040204" pitchFamily="34" charset="0"/>
                <a:ea typeface="Verdana" panose="020B0604030504040204" pitchFamily="34" charset="0"/>
                <a:cs typeface="Verdana" panose="020B0604030504040204" pitchFamily="34" charset="0"/>
              </a:rPr>
              <a:t>RSWK (German </a:t>
            </a:r>
            <a:r>
              <a:rPr lang="de-DE" sz="1800" dirty="0" err="1" smtClean="0">
                <a:latin typeface="Verdana" panose="020B0604030504040204" pitchFamily="34" charset="0"/>
                <a:ea typeface="Verdana" panose="020B0604030504040204" pitchFamily="34" charset="0"/>
                <a:cs typeface="Verdana" panose="020B0604030504040204" pitchFamily="34" charset="0"/>
              </a:rPr>
              <a:t>rules</a:t>
            </a:r>
            <a:r>
              <a:rPr lang="de-DE" sz="1800" dirty="0" smtClean="0">
                <a:latin typeface="Verdana" panose="020B0604030504040204" pitchFamily="34" charset="0"/>
                <a:ea typeface="Verdana" panose="020B0604030504040204" pitchFamily="34" charset="0"/>
                <a:cs typeface="Verdana" panose="020B0604030504040204" pitchFamily="34" charset="0"/>
              </a:rPr>
              <a:t> </a:t>
            </a:r>
            <a:r>
              <a:rPr lang="de-DE" sz="1800" dirty="0" err="1" smtClean="0">
                <a:latin typeface="Verdana" panose="020B0604030504040204" pitchFamily="34" charset="0"/>
                <a:ea typeface="Verdana" panose="020B0604030504040204" pitchFamily="34" charset="0"/>
                <a:cs typeface="Verdana" panose="020B0604030504040204" pitchFamily="34" charset="0"/>
              </a:rPr>
              <a:t>for</a:t>
            </a:r>
            <a:r>
              <a:rPr lang="de-DE" sz="1800" dirty="0" smtClean="0">
                <a:latin typeface="Verdana" panose="020B0604030504040204" pitchFamily="34" charset="0"/>
                <a:ea typeface="Verdana" panose="020B0604030504040204" pitchFamily="34" charset="0"/>
                <a:cs typeface="Verdana" panose="020B0604030504040204" pitchFamily="34" charset="0"/>
              </a:rPr>
              <a:t> </a:t>
            </a:r>
            <a:r>
              <a:rPr lang="de-DE" sz="1800" dirty="0" err="1">
                <a:latin typeface="Verdana" panose="020B0604030504040204" pitchFamily="34" charset="0"/>
                <a:ea typeface="Verdana" panose="020B0604030504040204" pitchFamily="34" charset="0"/>
                <a:cs typeface="Verdana" panose="020B0604030504040204" pitchFamily="34" charset="0"/>
              </a:rPr>
              <a:t>s</a:t>
            </a:r>
            <a:r>
              <a:rPr lang="de-DE" sz="1800" dirty="0" err="1" smtClean="0">
                <a:latin typeface="Verdana" panose="020B0604030504040204" pitchFamily="34" charset="0"/>
                <a:ea typeface="Verdana" panose="020B0604030504040204" pitchFamily="34" charset="0"/>
                <a:cs typeface="Verdana" panose="020B0604030504040204" pitchFamily="34" charset="0"/>
              </a:rPr>
              <a:t>ubject</a:t>
            </a:r>
            <a:r>
              <a:rPr lang="de-DE" sz="1800" dirty="0" smtClean="0">
                <a:latin typeface="Verdana" panose="020B0604030504040204" pitchFamily="34" charset="0"/>
                <a:ea typeface="Verdana" panose="020B0604030504040204" pitchFamily="34" charset="0"/>
                <a:cs typeface="Verdana" panose="020B0604030504040204" pitchFamily="34" charset="0"/>
              </a:rPr>
              <a:t> </a:t>
            </a:r>
            <a:r>
              <a:rPr lang="de-DE" sz="1800" dirty="0" err="1" smtClean="0">
                <a:latin typeface="Verdana" panose="020B0604030504040204" pitchFamily="34" charset="0"/>
                <a:ea typeface="Verdana" panose="020B0604030504040204" pitchFamily="34" charset="0"/>
                <a:cs typeface="Verdana" panose="020B0604030504040204" pitchFamily="34" charset="0"/>
              </a:rPr>
              <a:t>cataloguing</a:t>
            </a:r>
            <a:r>
              <a:rPr lang="de-DE" sz="1800" dirty="0" smtClean="0">
                <a:latin typeface="Verdana" panose="020B0604030504040204" pitchFamily="34" charset="0"/>
                <a:ea typeface="Verdana" panose="020B0604030504040204" pitchFamily="34" charset="0"/>
                <a:cs typeface="Verdana" panose="020B0604030504040204" pitchFamily="34" charset="0"/>
              </a:rPr>
              <a:t>)</a:t>
            </a:r>
          </a:p>
          <a:p>
            <a:pPr marL="192881" indent="-192881">
              <a:buFont typeface="Arial" panose="020B0604020202020204" pitchFamily="34" charset="0"/>
              <a:buChar char="•"/>
            </a:pPr>
            <a:endParaRPr lang="de-DE" sz="1800" dirty="0">
              <a:latin typeface="Verdana" panose="020B0604030504040204" pitchFamily="34" charset="0"/>
              <a:ea typeface="Verdana" panose="020B0604030504040204" pitchFamily="34" charset="0"/>
              <a:cs typeface="Verdana" panose="020B0604030504040204" pitchFamily="34" charset="0"/>
            </a:endParaRPr>
          </a:p>
          <a:p>
            <a:pPr marL="192881" indent="-192881">
              <a:buFont typeface="Arial" panose="020B0604020202020204" pitchFamily="34" charset="0"/>
              <a:buChar char="•"/>
            </a:pPr>
            <a:endParaRPr lang="de-DE" sz="1800" dirty="0" smtClean="0"/>
          </a:p>
          <a:p>
            <a:pPr marL="192881" indent="-192881">
              <a:buFont typeface="Arial" panose="020B0604020202020204" pitchFamily="34" charset="0"/>
              <a:buChar char="•"/>
            </a:pPr>
            <a:endParaRPr lang="de-DE" sz="1800" dirty="0"/>
          </a:p>
          <a:p>
            <a:pPr marL="192881" indent="-192881">
              <a:buFont typeface="Arial" panose="020B0604020202020204" pitchFamily="34" charset="0"/>
              <a:buChar char="•"/>
            </a:pPr>
            <a:endParaRPr lang="de-CH" sz="1800" dirty="0"/>
          </a:p>
          <a:p>
            <a:pPr marL="192881" indent="-192881">
              <a:buFont typeface="Arial" panose="020B0604020202020204" pitchFamily="34" charset="0"/>
              <a:buChar char="•"/>
            </a:pPr>
            <a:endParaRPr lang="de-CH" sz="1800" dirty="0"/>
          </a:p>
          <a:p>
            <a:pPr marL="192881" indent="-192881">
              <a:buFont typeface="Arial" panose="020B0604020202020204" pitchFamily="34" charset="0"/>
              <a:buChar char="•"/>
            </a:pPr>
            <a:endParaRPr lang="de-CH" sz="1800" dirty="0"/>
          </a:p>
          <a:p>
            <a:pPr marL="192881" indent="-192881">
              <a:buFont typeface="Arial" panose="020B0604020202020204" pitchFamily="34" charset="0"/>
              <a:buChar char="•"/>
            </a:pPr>
            <a:endParaRPr lang="de-CH" sz="1800" dirty="0"/>
          </a:p>
          <a:p>
            <a:pPr marL="450056" lvl="1" indent="-192881">
              <a:buFont typeface="Arial" panose="020B0604020202020204" pitchFamily="34" charset="0"/>
              <a:buChar char="•"/>
            </a:pPr>
            <a:endParaRPr lang="de-CH" sz="1350" dirty="0"/>
          </a:p>
          <a:p>
            <a:pPr marL="450056" lvl="1" indent="-192881">
              <a:buFont typeface="Arial" panose="020B0604020202020204" pitchFamily="34" charset="0"/>
              <a:buChar char="•"/>
            </a:pPr>
            <a:endParaRPr lang="de-CH" sz="1350" dirty="0"/>
          </a:p>
          <a:p>
            <a:pPr marL="450056" lvl="1" indent="-192881">
              <a:buFont typeface="Arial" panose="020B0604020202020204" pitchFamily="34" charset="0"/>
              <a:buChar char="•"/>
            </a:pPr>
            <a:endParaRPr lang="de-CH" sz="1350" dirty="0"/>
          </a:p>
          <a:p>
            <a:pPr marL="450056" lvl="1" indent="-192881">
              <a:buFont typeface="Arial" panose="020B0604020202020204" pitchFamily="34" charset="0"/>
              <a:buChar char="•"/>
            </a:pPr>
            <a:endParaRPr lang="de-CH" sz="1350" dirty="0"/>
          </a:p>
          <a:p>
            <a:pPr marL="192881" indent="-192881">
              <a:buFont typeface="Arial" panose="020B0604020202020204" pitchFamily="34" charset="0"/>
              <a:buChar char="•"/>
            </a:pPr>
            <a:endParaRPr lang="de-CH" sz="1575" dirty="0"/>
          </a:p>
        </p:txBody>
      </p:sp>
    </p:spTree>
    <p:extLst>
      <p:ext uri="{BB962C8B-B14F-4D97-AF65-F5344CB8AC3E}">
        <p14:creationId xmlns:p14="http://schemas.microsoft.com/office/powerpoint/2010/main" val="46579939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4"/>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4521243" y="332656"/>
            <a:ext cx="3955616" cy="2399048"/>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7" name="Picture 2"/>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646567" y="2352125"/>
            <a:ext cx="6736385" cy="15527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3"/>
          <p:cNvPicPr>
            <a:picLocks noChangeAspect="1" noChangeArrowheads="1"/>
          </p:cNvPicPr>
          <p:nvPr/>
        </p:nvPicPr>
        <p:blipFill rotWithShape="1">
          <a:blip r:embed="rId5" cstate="email">
            <a:extLst>
              <a:ext uri="{28A0092B-C50C-407E-A947-70E740481C1C}">
                <a14:useLocalDpi xmlns:a14="http://schemas.microsoft.com/office/drawing/2010/main"/>
              </a:ext>
            </a:extLst>
          </a:blip>
          <a:srcRect/>
          <a:stretch/>
        </p:blipFill>
        <p:spPr bwMode="auto">
          <a:xfrm>
            <a:off x="323527" y="4149080"/>
            <a:ext cx="7403830" cy="19502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9" name="Gerade Verbindung mit Pfeil 8"/>
          <p:cNvCxnSpPr/>
          <p:nvPr/>
        </p:nvCxnSpPr>
        <p:spPr bwMode="auto">
          <a:xfrm>
            <a:off x="3275856" y="764902"/>
            <a:ext cx="2490774" cy="767277"/>
          </a:xfrm>
          <a:prstGeom prst="straightConnector1">
            <a:avLst/>
          </a:prstGeom>
          <a:solidFill>
            <a:schemeClr val="accent1"/>
          </a:solidFill>
          <a:ln w="28575" cap="flat" cmpd="sng" algn="ctr">
            <a:solidFill>
              <a:srgbClr val="CC3300"/>
            </a:solidFill>
            <a:prstDash val="solid"/>
            <a:round/>
            <a:headEnd type="none" w="med" len="med"/>
            <a:tailEnd type="arrow"/>
          </a:ln>
          <a:effectLst/>
        </p:spPr>
      </p:cxnSp>
      <p:cxnSp>
        <p:nvCxnSpPr>
          <p:cNvPr id="10" name="Gerade Verbindung mit Pfeil 9"/>
          <p:cNvCxnSpPr/>
          <p:nvPr/>
        </p:nvCxnSpPr>
        <p:spPr bwMode="auto">
          <a:xfrm flipH="1" flipV="1">
            <a:off x="6012161" y="2996952"/>
            <a:ext cx="1800199" cy="576064"/>
          </a:xfrm>
          <a:prstGeom prst="straightConnector1">
            <a:avLst/>
          </a:prstGeom>
          <a:solidFill>
            <a:schemeClr val="accent1"/>
          </a:solidFill>
          <a:ln w="28575" cap="flat" cmpd="sng" algn="ctr">
            <a:solidFill>
              <a:srgbClr val="CC3300"/>
            </a:solidFill>
            <a:prstDash val="solid"/>
            <a:round/>
            <a:headEnd type="none" w="med" len="med"/>
            <a:tailEnd type="arrow"/>
          </a:ln>
          <a:effectLst/>
        </p:spPr>
      </p:cxnSp>
      <p:cxnSp>
        <p:nvCxnSpPr>
          <p:cNvPr id="13" name="Gerade Verbindung mit Pfeil 12"/>
          <p:cNvCxnSpPr/>
          <p:nvPr/>
        </p:nvCxnSpPr>
        <p:spPr bwMode="auto">
          <a:xfrm flipH="1">
            <a:off x="2173694" y="3573083"/>
            <a:ext cx="1080120" cy="768411"/>
          </a:xfrm>
          <a:prstGeom prst="straightConnector1">
            <a:avLst/>
          </a:prstGeom>
          <a:solidFill>
            <a:schemeClr val="accent1"/>
          </a:solidFill>
          <a:ln w="28575" cap="flat" cmpd="sng" algn="ctr">
            <a:solidFill>
              <a:srgbClr val="CC3300"/>
            </a:solidFill>
            <a:prstDash val="solid"/>
            <a:round/>
            <a:headEnd type="none" w="med" len="med"/>
            <a:tailEnd type="arrow"/>
          </a:ln>
          <a:effectLst/>
        </p:spPr>
      </p:cxnSp>
      <p:sp>
        <p:nvSpPr>
          <p:cNvPr id="14" name="Rechteck 13"/>
          <p:cNvSpPr/>
          <p:nvPr/>
        </p:nvSpPr>
        <p:spPr bwMode="auto">
          <a:xfrm>
            <a:off x="827584" y="620688"/>
            <a:ext cx="2016224" cy="9144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dirty="0" smtClean="0">
              <a:ln>
                <a:noFill/>
              </a:ln>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0" fontAlgn="base" latinLnBrk="0" hangingPunct="0">
              <a:lnSpc>
                <a:spcPct val="100000"/>
              </a:lnSpc>
              <a:spcBef>
                <a:spcPct val="0"/>
              </a:spcBef>
              <a:spcAft>
                <a:spcPct val="0"/>
              </a:spcAft>
              <a:buClrTx/>
              <a:buSzTx/>
              <a:buFontTx/>
              <a:buNone/>
              <a:tabLst/>
            </a:pPr>
            <a:r>
              <a:rPr kumimoji="0" lang="de-DE" sz="2000" b="0" i="0" u="none" strike="noStrike" cap="none" normalizeH="0" baseline="0" dirty="0" smtClean="0">
                <a:ln>
                  <a:noFill/>
                </a:ln>
                <a:solidFill>
                  <a:schemeClr val="tx1"/>
                </a:solidFill>
                <a:effectLst/>
                <a:latin typeface="Verdana" panose="020B0604030504040204" pitchFamily="34" charset="0"/>
                <a:ea typeface="Verdana" panose="020B0604030504040204" pitchFamily="34" charset="0"/>
                <a:cs typeface="Verdana" panose="020B0604030504040204" pitchFamily="34" charset="0"/>
              </a:rPr>
              <a:t>Wikipedia</a:t>
            </a:r>
          </a:p>
        </p:txBody>
      </p:sp>
    </p:spTree>
    <p:extLst>
      <p:ext uri="{BB962C8B-B14F-4D97-AF65-F5344CB8AC3E}">
        <p14:creationId xmlns:p14="http://schemas.microsoft.com/office/powerpoint/2010/main" val="241337158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hteck 13"/>
          <p:cNvSpPr/>
          <p:nvPr/>
        </p:nvSpPr>
        <p:spPr bwMode="auto">
          <a:xfrm>
            <a:off x="683567" y="620688"/>
            <a:ext cx="4464497" cy="576064"/>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de-DE" sz="2000" dirty="0" smtClean="0">
                <a:latin typeface="Verdana" panose="020B0604030504040204" pitchFamily="34" charset="0"/>
                <a:ea typeface="Verdana" panose="020B0604030504040204" pitchFamily="34" charset="0"/>
                <a:cs typeface="Verdana" panose="020B0604030504040204" pitchFamily="34" charset="0"/>
              </a:rPr>
              <a:t>Bildarchiv Foto Marburg</a:t>
            </a:r>
            <a:endParaRPr kumimoji="0" lang="de-DE" sz="2000" b="0" i="0" u="none" strike="noStrike" cap="none" normalizeH="0" baseline="0" dirty="0" smtClean="0">
              <a:ln>
                <a:noFill/>
              </a:ln>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p:txBody>
      </p:sp>
      <p:pic>
        <p:nvPicPr>
          <p:cNvPr id="11" name="Picture 2"/>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683567" y="1988840"/>
            <a:ext cx="5506829" cy="403244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 name="Picture 3"/>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5580112" y="4293096"/>
            <a:ext cx="2934962" cy="2058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4" name="Picture 2"/>
          <p:cNvPicPr>
            <a:picLocks noChangeAspect="1" noChangeArrowheads="1"/>
          </p:cNvPicPr>
          <p:nvPr/>
        </p:nvPicPr>
        <p:blipFill rotWithShape="1">
          <a:blip r:embed="rId5" cstate="email">
            <a:extLst>
              <a:ext uri="{28A0092B-C50C-407E-A947-70E740481C1C}">
                <a14:useLocalDpi xmlns:a14="http://schemas.microsoft.com/office/drawing/2010/main"/>
              </a:ext>
            </a:extLst>
          </a:blip>
          <a:srcRect/>
          <a:stretch/>
        </p:blipFill>
        <p:spPr bwMode="auto">
          <a:xfrm>
            <a:off x="4427985" y="1412776"/>
            <a:ext cx="4716016" cy="17685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Pfeil nach oben 1"/>
          <p:cNvSpPr/>
          <p:nvPr/>
        </p:nvSpPr>
        <p:spPr bwMode="auto">
          <a:xfrm>
            <a:off x="7181389" y="3429000"/>
            <a:ext cx="484632" cy="978408"/>
          </a:xfrm>
          <a:prstGeom prst="upArrow">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smtClean="0">
              <a:ln>
                <a:noFill/>
              </a:ln>
              <a:solidFill>
                <a:schemeClr val="tx1"/>
              </a:solidFill>
              <a:effectLst/>
              <a:latin typeface="Times" pitchFamily="18" charset="0"/>
            </a:endParaRPr>
          </a:p>
        </p:txBody>
      </p:sp>
      <p:sp>
        <p:nvSpPr>
          <p:cNvPr id="3" name="Ellipse 2"/>
          <p:cNvSpPr/>
          <p:nvPr/>
        </p:nvSpPr>
        <p:spPr bwMode="auto">
          <a:xfrm>
            <a:off x="7668344" y="1628800"/>
            <a:ext cx="1346448" cy="668236"/>
          </a:xfrm>
          <a:prstGeom prst="ellipse">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de-DE" sz="2000" b="0" i="0" u="none" strike="noStrike" cap="none" normalizeH="0" baseline="0" dirty="0" smtClean="0">
                <a:ln>
                  <a:noFill/>
                </a:ln>
                <a:solidFill>
                  <a:schemeClr val="tx1"/>
                </a:solidFill>
                <a:effectLst/>
                <a:latin typeface="Verdana" panose="020B0604030504040204" pitchFamily="34" charset="0"/>
                <a:ea typeface="Verdana" panose="020B0604030504040204" pitchFamily="34" charset="0"/>
                <a:cs typeface="Verdana" panose="020B0604030504040204" pitchFamily="34" charset="0"/>
              </a:rPr>
              <a:t>GND</a:t>
            </a:r>
          </a:p>
        </p:txBody>
      </p:sp>
    </p:spTree>
    <p:extLst>
      <p:ext uri="{BB962C8B-B14F-4D97-AF65-F5344CB8AC3E}">
        <p14:creationId xmlns:p14="http://schemas.microsoft.com/office/powerpoint/2010/main" val="387916153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hteck 13"/>
          <p:cNvSpPr/>
          <p:nvPr/>
        </p:nvSpPr>
        <p:spPr bwMode="auto">
          <a:xfrm>
            <a:off x="323528" y="404664"/>
            <a:ext cx="6724065" cy="576064"/>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r>
              <a:rPr lang="en-US" sz="2000" dirty="0">
                <a:latin typeface="Verdana" panose="020B0604030504040204" pitchFamily="34" charset="0"/>
                <a:ea typeface="Verdana" panose="020B0604030504040204" pitchFamily="34" charset="0"/>
                <a:cs typeface="Verdana" panose="020B0604030504040204" pitchFamily="34" charset="0"/>
              </a:rPr>
              <a:t>Historical Dictionary of Switzerland</a:t>
            </a:r>
          </a:p>
        </p:txBody>
      </p:sp>
      <p:pic>
        <p:nvPicPr>
          <p:cNvPr id="8" name="Bild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18719" y="1196752"/>
            <a:ext cx="8041713" cy="3384376"/>
          </a:xfrm>
          <a:prstGeom prst="rect">
            <a:avLst/>
          </a:prstGeom>
        </p:spPr>
      </p:pic>
      <p:pic>
        <p:nvPicPr>
          <p:cNvPr id="9" name="Bild 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39552" y="4653136"/>
            <a:ext cx="7785100" cy="1587500"/>
          </a:xfrm>
          <a:prstGeom prst="rect">
            <a:avLst/>
          </a:prstGeom>
        </p:spPr>
      </p:pic>
      <p:cxnSp>
        <p:nvCxnSpPr>
          <p:cNvPr id="10" name="Gerade Verbindung mit Pfeil 9"/>
          <p:cNvCxnSpPr/>
          <p:nvPr/>
        </p:nvCxnSpPr>
        <p:spPr bwMode="auto">
          <a:xfrm flipV="1">
            <a:off x="2151855" y="5733256"/>
            <a:ext cx="0" cy="507380"/>
          </a:xfrm>
          <a:prstGeom prst="straightConnector1">
            <a:avLst/>
          </a:prstGeom>
          <a:solidFill>
            <a:schemeClr val="accent1"/>
          </a:solidFill>
          <a:ln w="73025" cap="sq" cmpd="sng" algn="ctr">
            <a:solidFill>
              <a:srgbClr val="CC3300"/>
            </a:solidFill>
            <a:prstDash val="solid"/>
            <a:round/>
            <a:headEnd type="none" w="med" len="med"/>
            <a:tailEnd type="triangle"/>
          </a:ln>
          <a:effectLst/>
        </p:spPr>
      </p:cxnSp>
      <p:cxnSp>
        <p:nvCxnSpPr>
          <p:cNvPr id="11" name="Gerade Verbindung mit Pfeil 10"/>
          <p:cNvCxnSpPr/>
          <p:nvPr/>
        </p:nvCxnSpPr>
        <p:spPr bwMode="auto">
          <a:xfrm flipV="1">
            <a:off x="1467069" y="6240636"/>
            <a:ext cx="0" cy="468874"/>
          </a:xfrm>
          <a:prstGeom prst="straightConnector1">
            <a:avLst/>
          </a:prstGeom>
          <a:solidFill>
            <a:schemeClr val="accent1"/>
          </a:solidFill>
          <a:ln w="73025" cap="sq" cmpd="sng" algn="ctr">
            <a:solidFill>
              <a:srgbClr val="CC3300"/>
            </a:solidFill>
            <a:prstDash val="solid"/>
            <a:round/>
            <a:headEnd type="none" w="med" len="med"/>
            <a:tailEnd type="triangle"/>
          </a:ln>
          <a:effectLst/>
        </p:spPr>
      </p:cxnSp>
    </p:spTree>
    <p:extLst>
      <p:ext uri="{BB962C8B-B14F-4D97-AF65-F5344CB8AC3E}">
        <p14:creationId xmlns:p14="http://schemas.microsoft.com/office/powerpoint/2010/main" val="174628578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4294967295"/>
          </p:nvPr>
        </p:nvSpPr>
        <p:spPr>
          <a:xfrm>
            <a:off x="539553" y="1412776"/>
            <a:ext cx="5040560" cy="936103"/>
          </a:xfrm>
        </p:spPr>
        <p:txBody>
          <a:bodyPr>
            <a:normAutofit/>
          </a:bodyPr>
          <a:lstStyle/>
          <a:p>
            <a:pPr marL="0" indent="0">
              <a:buNone/>
            </a:pPr>
            <a:r>
              <a:rPr lang="de-CH" sz="2400" dirty="0" smtClean="0">
                <a:latin typeface="Verdana" panose="020B0604030504040204" pitchFamily="34" charset="0"/>
                <a:ea typeface="Verdana" panose="020B0604030504040204" pitchFamily="34" charset="0"/>
                <a:cs typeface="Verdana" panose="020B0604030504040204" pitchFamily="34" charset="0"/>
              </a:rPr>
              <a:t>RDA – a </a:t>
            </a:r>
            <a:r>
              <a:rPr lang="de-CH" sz="2400" dirty="0" err="1" smtClean="0">
                <a:latin typeface="Verdana" panose="020B0604030504040204" pitchFamily="34" charset="0"/>
                <a:ea typeface="Verdana" panose="020B0604030504040204" pitchFamily="34" charset="0"/>
                <a:cs typeface="Verdana" panose="020B0604030504040204" pitchFamily="34" charset="0"/>
              </a:rPr>
              <a:t>tool</a:t>
            </a:r>
            <a:r>
              <a:rPr lang="de-CH" sz="2400" dirty="0" smtClean="0">
                <a:latin typeface="Verdana" panose="020B0604030504040204" pitchFamily="34" charset="0"/>
                <a:ea typeface="Verdana" panose="020B0604030504040204" pitchFamily="34" charset="0"/>
                <a:cs typeface="Verdana" panose="020B0604030504040204" pitchFamily="34" charset="0"/>
              </a:rPr>
              <a:t> </a:t>
            </a:r>
            <a:r>
              <a:rPr lang="de-CH" sz="2400" dirty="0" err="1" smtClean="0">
                <a:latin typeface="Verdana" panose="020B0604030504040204" pitchFamily="34" charset="0"/>
                <a:ea typeface="Verdana" panose="020B0604030504040204" pitchFamily="34" charset="0"/>
                <a:cs typeface="Verdana" panose="020B0604030504040204" pitchFamily="34" charset="0"/>
              </a:rPr>
              <a:t>for</a:t>
            </a:r>
            <a:r>
              <a:rPr lang="de-CH" sz="2400" dirty="0" smtClean="0">
                <a:latin typeface="Verdana" panose="020B0604030504040204" pitchFamily="34" charset="0"/>
                <a:ea typeface="Verdana" panose="020B0604030504040204" pitchFamily="34" charset="0"/>
                <a:cs typeface="Verdana" panose="020B0604030504040204" pitchFamily="34" charset="0"/>
              </a:rPr>
              <a:t> </a:t>
            </a:r>
            <a:r>
              <a:rPr lang="de-CH" sz="2400" dirty="0" err="1" smtClean="0">
                <a:latin typeface="Verdana" panose="020B0604030504040204" pitchFamily="34" charset="0"/>
                <a:ea typeface="Verdana" panose="020B0604030504040204" pitchFamily="34" charset="0"/>
                <a:cs typeface="Verdana" panose="020B0604030504040204" pitchFamily="34" charset="0"/>
              </a:rPr>
              <a:t>everything</a:t>
            </a:r>
            <a:r>
              <a:rPr lang="de-CH" sz="2400" dirty="0" smtClean="0">
                <a:latin typeface="Verdana" panose="020B0604030504040204" pitchFamily="34" charset="0"/>
                <a:ea typeface="Verdana" panose="020B0604030504040204" pitchFamily="34" charset="0"/>
                <a:cs typeface="Verdana" panose="020B0604030504040204" pitchFamily="34" charset="0"/>
              </a:rPr>
              <a:t>?</a:t>
            </a:r>
            <a:endParaRPr lang="de-DE" sz="2400" dirty="0">
              <a:latin typeface="Verdana" panose="020B0604030504040204" pitchFamily="34" charset="0"/>
              <a:ea typeface="Verdana" panose="020B0604030504040204" pitchFamily="34" charset="0"/>
              <a:cs typeface="Verdana" panose="020B0604030504040204" pitchFamily="34" charset="0"/>
            </a:endParaRPr>
          </a:p>
          <a:p>
            <a:pPr marL="192881" indent="-192881">
              <a:buFont typeface="Arial" panose="020B0604020202020204" pitchFamily="34" charset="0"/>
              <a:buChar char="•"/>
            </a:pPr>
            <a:endParaRPr lang="de-CH" sz="2400" dirty="0">
              <a:latin typeface="Verdana" panose="020B0604030504040204" pitchFamily="34" charset="0"/>
              <a:ea typeface="Verdana" panose="020B0604030504040204" pitchFamily="34" charset="0"/>
              <a:cs typeface="Verdana" panose="020B0604030504040204" pitchFamily="34" charset="0"/>
            </a:endParaRPr>
          </a:p>
          <a:p>
            <a:pPr marL="192881" indent="-192881">
              <a:buFont typeface="Arial" panose="020B0604020202020204" pitchFamily="34" charset="0"/>
              <a:buChar char="•"/>
            </a:pPr>
            <a:endParaRPr lang="de-CH" sz="1800" dirty="0"/>
          </a:p>
          <a:p>
            <a:pPr marL="192881" indent="-192881">
              <a:buFont typeface="Arial" panose="020B0604020202020204" pitchFamily="34" charset="0"/>
              <a:buChar char="•"/>
            </a:pPr>
            <a:endParaRPr lang="de-CH" sz="1800" dirty="0"/>
          </a:p>
          <a:p>
            <a:pPr marL="0" indent="0">
              <a:buNone/>
            </a:pPr>
            <a:endParaRPr lang="de-CH" sz="1800" dirty="0"/>
          </a:p>
          <a:p>
            <a:pPr marL="450056" lvl="1" indent="-192881">
              <a:buFont typeface="Arial" panose="020B0604020202020204" pitchFamily="34" charset="0"/>
              <a:buChar char="•"/>
            </a:pPr>
            <a:endParaRPr lang="de-CH" sz="1350" dirty="0"/>
          </a:p>
          <a:p>
            <a:pPr marL="450056" lvl="1" indent="-192881">
              <a:buFont typeface="Arial" panose="020B0604020202020204" pitchFamily="34" charset="0"/>
              <a:buChar char="•"/>
            </a:pPr>
            <a:endParaRPr lang="de-CH" sz="1350" dirty="0"/>
          </a:p>
          <a:p>
            <a:pPr marL="450056" lvl="1" indent="-192881">
              <a:buFont typeface="Arial" panose="020B0604020202020204" pitchFamily="34" charset="0"/>
              <a:buChar char="•"/>
            </a:pPr>
            <a:endParaRPr lang="de-CH" sz="1350" dirty="0"/>
          </a:p>
          <a:p>
            <a:pPr marL="450056" lvl="1" indent="-192881">
              <a:buFont typeface="Arial" panose="020B0604020202020204" pitchFamily="34" charset="0"/>
              <a:buChar char="•"/>
            </a:pPr>
            <a:endParaRPr lang="de-CH" sz="1350" dirty="0"/>
          </a:p>
          <a:p>
            <a:pPr marL="192881" indent="-192881">
              <a:buFont typeface="Arial" panose="020B0604020202020204" pitchFamily="34" charset="0"/>
              <a:buChar char="•"/>
            </a:pPr>
            <a:endParaRPr lang="de-CH" sz="1575" dirty="0"/>
          </a:p>
        </p:txBody>
      </p:sp>
      <p:pic>
        <p:nvPicPr>
          <p:cNvPr id="9218" name="Picture 2"/>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1115617" y="2152657"/>
            <a:ext cx="6336704" cy="38686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7703184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4294967295"/>
          </p:nvPr>
        </p:nvSpPr>
        <p:spPr>
          <a:xfrm>
            <a:off x="395536" y="1556792"/>
            <a:ext cx="2448272" cy="792087"/>
          </a:xfrm>
        </p:spPr>
        <p:txBody>
          <a:bodyPr>
            <a:normAutofit/>
          </a:bodyPr>
          <a:lstStyle/>
          <a:p>
            <a:pPr marL="0" indent="0">
              <a:buNone/>
            </a:pPr>
            <a:r>
              <a:rPr lang="de-CH" sz="2400" dirty="0" err="1" smtClean="0">
                <a:latin typeface="Verdana" panose="020B0604030504040204" pitchFamily="34" charset="0"/>
                <a:ea typeface="Verdana" panose="020B0604030504040204" pitchFamily="34" charset="0"/>
                <a:cs typeface="Verdana" panose="020B0604030504040204" pitchFamily="34" charset="0"/>
              </a:rPr>
              <a:t>Conclusion</a:t>
            </a:r>
            <a:endParaRPr lang="de-CH" sz="2400" dirty="0">
              <a:latin typeface="Verdana" panose="020B0604030504040204" pitchFamily="34" charset="0"/>
              <a:ea typeface="Verdana" panose="020B0604030504040204" pitchFamily="34" charset="0"/>
              <a:cs typeface="Verdana" panose="020B0604030504040204" pitchFamily="34" charset="0"/>
            </a:endParaRPr>
          </a:p>
          <a:p>
            <a:pPr marL="192881" indent="-192881">
              <a:buFont typeface="Arial" panose="020B0604020202020204" pitchFamily="34" charset="0"/>
              <a:buChar char="•"/>
            </a:pPr>
            <a:endParaRPr lang="de-CH" sz="2400" dirty="0">
              <a:latin typeface="Verdana" panose="020B0604030504040204" pitchFamily="34" charset="0"/>
              <a:ea typeface="Verdana" panose="020B0604030504040204" pitchFamily="34" charset="0"/>
              <a:cs typeface="Verdana" panose="020B0604030504040204" pitchFamily="34" charset="0"/>
            </a:endParaRPr>
          </a:p>
          <a:p>
            <a:pPr marL="192881" indent="-192881">
              <a:buFont typeface="Arial" panose="020B0604020202020204" pitchFamily="34" charset="0"/>
              <a:buChar char="•"/>
            </a:pPr>
            <a:endParaRPr lang="de-DE" sz="2400" dirty="0">
              <a:latin typeface="Verdana" panose="020B0604030504040204" pitchFamily="34" charset="0"/>
              <a:ea typeface="Verdana" panose="020B0604030504040204" pitchFamily="34" charset="0"/>
              <a:cs typeface="Verdana" panose="020B0604030504040204" pitchFamily="34" charset="0"/>
            </a:endParaRPr>
          </a:p>
          <a:p>
            <a:pPr marL="192881" indent="-192881">
              <a:buFont typeface="Arial" panose="020B0604020202020204" pitchFamily="34" charset="0"/>
              <a:buChar char="•"/>
            </a:pPr>
            <a:endParaRPr lang="de-DE" sz="2400" dirty="0">
              <a:latin typeface="Verdana" panose="020B0604030504040204" pitchFamily="34" charset="0"/>
              <a:ea typeface="Verdana" panose="020B0604030504040204" pitchFamily="34" charset="0"/>
              <a:cs typeface="Verdana" panose="020B0604030504040204" pitchFamily="34" charset="0"/>
            </a:endParaRPr>
          </a:p>
          <a:p>
            <a:pPr marL="192881" indent="-192881">
              <a:buFont typeface="Arial" panose="020B0604020202020204" pitchFamily="34" charset="0"/>
              <a:buChar char="•"/>
            </a:pPr>
            <a:endParaRPr lang="de-CH" sz="2400" dirty="0">
              <a:latin typeface="Verdana" panose="020B0604030504040204" pitchFamily="34" charset="0"/>
              <a:ea typeface="Verdana" panose="020B0604030504040204" pitchFamily="34" charset="0"/>
              <a:cs typeface="Verdana" panose="020B0604030504040204" pitchFamily="34" charset="0"/>
            </a:endParaRPr>
          </a:p>
          <a:p>
            <a:pPr marL="192881" indent="-192881">
              <a:buFont typeface="Arial" panose="020B0604020202020204" pitchFamily="34" charset="0"/>
              <a:buChar char="•"/>
            </a:pPr>
            <a:endParaRPr lang="de-CH" sz="1800" dirty="0"/>
          </a:p>
          <a:p>
            <a:pPr marL="192881" indent="-192881">
              <a:buFont typeface="Arial" panose="020B0604020202020204" pitchFamily="34" charset="0"/>
              <a:buChar char="•"/>
            </a:pPr>
            <a:endParaRPr lang="de-CH" sz="1800" dirty="0"/>
          </a:p>
          <a:p>
            <a:pPr marL="192881" indent="-192881">
              <a:buFont typeface="Arial" panose="020B0604020202020204" pitchFamily="34" charset="0"/>
              <a:buChar char="•"/>
            </a:pPr>
            <a:endParaRPr lang="de-CH" sz="1800" dirty="0"/>
          </a:p>
          <a:p>
            <a:pPr marL="450056" lvl="1" indent="-192881">
              <a:buFont typeface="Arial" panose="020B0604020202020204" pitchFamily="34" charset="0"/>
              <a:buChar char="•"/>
            </a:pPr>
            <a:endParaRPr lang="de-CH" sz="1350" dirty="0"/>
          </a:p>
          <a:p>
            <a:pPr marL="450056" lvl="1" indent="-192881">
              <a:buFont typeface="Arial" panose="020B0604020202020204" pitchFamily="34" charset="0"/>
              <a:buChar char="•"/>
            </a:pPr>
            <a:endParaRPr lang="de-CH" sz="1350" dirty="0"/>
          </a:p>
          <a:p>
            <a:pPr marL="450056" lvl="1" indent="-192881">
              <a:buFont typeface="Arial" panose="020B0604020202020204" pitchFamily="34" charset="0"/>
              <a:buChar char="•"/>
            </a:pPr>
            <a:endParaRPr lang="de-CH" sz="1350" dirty="0"/>
          </a:p>
          <a:p>
            <a:pPr marL="450056" lvl="1" indent="-192881">
              <a:buFont typeface="Arial" panose="020B0604020202020204" pitchFamily="34" charset="0"/>
              <a:buChar char="•"/>
            </a:pPr>
            <a:endParaRPr lang="de-CH" sz="1350" dirty="0"/>
          </a:p>
          <a:p>
            <a:pPr marL="192881" indent="-192881">
              <a:buFont typeface="Arial" panose="020B0604020202020204" pitchFamily="34" charset="0"/>
              <a:buChar char="•"/>
            </a:pPr>
            <a:endParaRPr lang="de-CH" sz="1575" dirty="0"/>
          </a:p>
        </p:txBody>
      </p:sp>
      <p:sp>
        <p:nvSpPr>
          <p:cNvPr id="2" name="Textfeld 1"/>
          <p:cNvSpPr txBox="1"/>
          <p:nvPr/>
        </p:nvSpPr>
        <p:spPr>
          <a:xfrm>
            <a:off x="333913" y="2564904"/>
            <a:ext cx="8208912" cy="3477875"/>
          </a:xfrm>
          <a:prstGeom prst="rect">
            <a:avLst/>
          </a:prstGeom>
          <a:noFill/>
        </p:spPr>
        <p:txBody>
          <a:bodyPr wrap="square" rtlCol="0">
            <a:spAutoFit/>
          </a:bodyPr>
          <a:lstStyle/>
          <a:p>
            <a:pPr marL="342900" indent="-342900">
              <a:buFont typeface="Arial" panose="020B0604020202020204" pitchFamily="34" charset="0"/>
              <a:buChar char="•"/>
            </a:pPr>
            <a:r>
              <a:rPr lang="en-US" sz="2000" dirty="0">
                <a:latin typeface="Verdana" panose="020B0604030504040204" pitchFamily="34" charset="0"/>
                <a:ea typeface="Verdana" panose="020B0604030504040204" pitchFamily="34" charset="0"/>
                <a:cs typeface="Verdana" panose="020B0604030504040204" pitchFamily="34" charset="0"/>
              </a:rPr>
              <a:t>Supporting institutions in their daily work with RDA, e.g. </a:t>
            </a:r>
            <a:r>
              <a:rPr lang="en-US" sz="2000" smtClean="0">
                <a:latin typeface="Verdana" panose="020B0604030504040204" pitchFamily="34" charset="0"/>
                <a:ea typeface="Verdana" panose="020B0604030504040204" pitchFamily="34" charset="0"/>
                <a:cs typeface="Verdana" panose="020B0604030504040204" pitchFamily="34" charset="0"/>
              </a:rPr>
              <a:t>problem-solving</a:t>
            </a: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342900" indent="-342900">
              <a:buFont typeface="Arial" panose="020B0604020202020204" pitchFamily="34" charset="0"/>
              <a:buChar char="•"/>
            </a:pPr>
            <a:r>
              <a:rPr lang="de-DE" sz="2000" dirty="0">
                <a:latin typeface="Verdana" panose="020B0604030504040204" pitchFamily="34" charset="0"/>
                <a:ea typeface="Verdana" panose="020B0604030504040204" pitchFamily="34" charset="0"/>
                <a:cs typeface="Verdana" panose="020B0604030504040204" pitchFamily="34" charset="0"/>
              </a:rPr>
              <a:t>Working </a:t>
            </a:r>
            <a:r>
              <a:rPr lang="de-DE" sz="2000" dirty="0" err="1">
                <a:latin typeface="Verdana" panose="020B0604030504040204" pitchFamily="34" charset="0"/>
                <a:ea typeface="Verdana" panose="020B0604030504040204" pitchFamily="34" charset="0"/>
                <a:cs typeface="Verdana" panose="020B0604030504040204" pitchFamily="34" charset="0"/>
              </a:rPr>
              <a:t>groups</a:t>
            </a:r>
            <a:r>
              <a:rPr lang="de-DE" sz="2000" dirty="0">
                <a:latin typeface="Verdana" panose="020B0604030504040204" pitchFamily="34" charset="0"/>
                <a:ea typeface="Verdana" panose="020B0604030504040204" pitchFamily="34" charset="0"/>
                <a:cs typeface="Verdana" panose="020B0604030504040204" pitchFamily="34" charset="0"/>
              </a:rPr>
              <a:t> </a:t>
            </a:r>
            <a:r>
              <a:rPr lang="de-DE" sz="2000" dirty="0" err="1">
                <a:latin typeface="Verdana" panose="020B0604030504040204" pitchFamily="34" charset="0"/>
                <a:ea typeface="Verdana" panose="020B0604030504040204" pitchFamily="34" charset="0"/>
                <a:cs typeface="Verdana" panose="020B0604030504040204" pitchFamily="34" charset="0"/>
              </a:rPr>
              <a:t>for</a:t>
            </a:r>
            <a:r>
              <a:rPr lang="de-DE" sz="2000" dirty="0">
                <a:latin typeface="Verdana" panose="020B0604030504040204" pitchFamily="34" charset="0"/>
                <a:ea typeface="Verdana" panose="020B0604030504040204" pitchFamily="34" charset="0"/>
                <a:cs typeface="Verdana" panose="020B0604030504040204" pitchFamily="34" charset="0"/>
              </a:rPr>
              <a:t> </a:t>
            </a:r>
            <a:r>
              <a:rPr lang="de-DE" sz="2000" dirty="0" err="1">
                <a:latin typeface="Verdana" panose="020B0604030504040204" pitchFamily="34" charset="0"/>
                <a:ea typeface="Verdana" panose="020B0604030504040204" pitchFamily="34" charset="0"/>
                <a:cs typeface="Verdana" panose="020B0604030504040204" pitchFamily="34" charset="0"/>
              </a:rPr>
              <a:t>special</a:t>
            </a:r>
            <a:r>
              <a:rPr lang="de-DE" sz="2000" dirty="0">
                <a:latin typeface="Verdana" panose="020B0604030504040204" pitchFamily="34" charset="0"/>
                <a:ea typeface="Verdana" panose="020B0604030504040204" pitchFamily="34" charset="0"/>
                <a:cs typeface="Verdana" panose="020B0604030504040204" pitchFamily="34" charset="0"/>
              </a:rPr>
              <a:t> </a:t>
            </a:r>
            <a:r>
              <a:rPr lang="de-DE" sz="2000" dirty="0" err="1">
                <a:latin typeface="Verdana" panose="020B0604030504040204" pitchFamily="34" charset="0"/>
                <a:ea typeface="Verdana" panose="020B0604030504040204" pitchFamily="34" charset="0"/>
                <a:cs typeface="Verdana" panose="020B0604030504040204" pitchFamily="34" charset="0"/>
              </a:rPr>
              <a:t>materials</a:t>
            </a:r>
            <a:r>
              <a:rPr lang="de-DE" sz="2000" dirty="0">
                <a:latin typeface="Verdana" panose="020B0604030504040204" pitchFamily="34" charset="0"/>
                <a:ea typeface="Verdana" panose="020B0604030504040204" pitchFamily="34" charset="0"/>
                <a:cs typeface="Verdana" panose="020B0604030504040204" pitchFamily="34" charset="0"/>
              </a:rPr>
              <a:t> </a:t>
            </a:r>
            <a:r>
              <a:rPr lang="de-DE" sz="2000" dirty="0" err="1">
                <a:latin typeface="Verdana" panose="020B0604030504040204" pitchFamily="34" charset="0"/>
                <a:ea typeface="Verdana" panose="020B0604030504040204" pitchFamily="34" charset="0"/>
                <a:cs typeface="Verdana" panose="020B0604030504040204" pitchFamily="34" charset="0"/>
              </a:rPr>
              <a:t>with</a:t>
            </a:r>
            <a:r>
              <a:rPr lang="de-DE" sz="2000" dirty="0">
                <a:latin typeface="Verdana" panose="020B0604030504040204" pitchFamily="34" charset="0"/>
                <a:ea typeface="Verdana" panose="020B0604030504040204" pitchFamily="34" charset="0"/>
                <a:cs typeface="Verdana" panose="020B0604030504040204" pitchFamily="34" charset="0"/>
              </a:rPr>
              <a:t> </a:t>
            </a:r>
            <a:r>
              <a:rPr lang="de-DE" sz="2000" dirty="0" err="1">
                <a:latin typeface="Verdana" panose="020B0604030504040204" pitchFamily="34" charset="0"/>
                <a:ea typeface="Verdana" panose="020B0604030504040204" pitchFamily="34" charset="0"/>
                <a:cs typeface="Verdana" panose="020B0604030504040204" pitchFamily="34" charset="0"/>
              </a:rPr>
              <a:t>partners</a:t>
            </a:r>
            <a:r>
              <a:rPr lang="de-DE" sz="2000" dirty="0">
                <a:latin typeface="Verdana" panose="020B0604030504040204" pitchFamily="34" charset="0"/>
                <a:ea typeface="Verdana" panose="020B0604030504040204" pitchFamily="34" charset="0"/>
                <a:cs typeface="Verdana" panose="020B0604030504040204" pitchFamily="34" charset="0"/>
              </a:rPr>
              <a:t> from different </a:t>
            </a:r>
            <a:r>
              <a:rPr lang="de-DE" sz="2000" dirty="0" err="1">
                <a:latin typeface="Verdana" panose="020B0604030504040204" pitchFamily="34" charset="0"/>
                <a:ea typeface="Verdana" panose="020B0604030504040204" pitchFamily="34" charset="0"/>
                <a:cs typeface="Verdana" panose="020B0604030504040204" pitchFamily="34" charset="0"/>
              </a:rPr>
              <a:t>cultural</a:t>
            </a:r>
            <a:r>
              <a:rPr lang="de-DE" sz="2000" dirty="0">
                <a:latin typeface="Verdana" panose="020B0604030504040204" pitchFamily="34" charset="0"/>
                <a:ea typeface="Verdana" panose="020B0604030504040204" pitchFamily="34" charset="0"/>
                <a:cs typeface="Verdana" panose="020B0604030504040204" pitchFamily="34" charset="0"/>
              </a:rPr>
              <a:t> </a:t>
            </a:r>
            <a:r>
              <a:rPr lang="de-DE" sz="2000" dirty="0" err="1" smtClean="0">
                <a:latin typeface="Verdana" panose="020B0604030504040204" pitchFamily="34" charset="0"/>
                <a:ea typeface="Verdana" panose="020B0604030504040204" pitchFamily="34" charset="0"/>
                <a:cs typeface="Verdana" panose="020B0604030504040204" pitchFamily="34" charset="0"/>
              </a:rPr>
              <a:t>sectors</a:t>
            </a: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342900" indent="-342900">
              <a:buFont typeface="Arial" panose="020B0604020202020204" pitchFamily="34" charset="0"/>
              <a:buChar char="•"/>
            </a:pPr>
            <a:r>
              <a:rPr lang="de-DE" sz="2000" dirty="0" err="1" smtClean="0">
                <a:latin typeface="Verdana" panose="020B0604030504040204" pitchFamily="34" charset="0"/>
                <a:ea typeface="Verdana" panose="020B0604030504040204" pitchFamily="34" charset="0"/>
                <a:cs typeface="Verdana" panose="020B0604030504040204" pitchFamily="34" charset="0"/>
              </a:rPr>
              <a:t>Participation</a:t>
            </a:r>
            <a:r>
              <a:rPr lang="de-DE" sz="2000" dirty="0" smtClean="0">
                <a:latin typeface="Verdana" panose="020B0604030504040204" pitchFamily="34" charset="0"/>
                <a:ea typeface="Verdana" panose="020B0604030504040204" pitchFamily="34" charset="0"/>
                <a:cs typeface="Verdana" panose="020B0604030504040204" pitchFamily="34" charset="0"/>
              </a:rPr>
              <a:t> in </a:t>
            </a:r>
            <a:r>
              <a:rPr lang="de-DE" sz="2000" dirty="0" err="1" smtClean="0">
                <a:latin typeface="Verdana" panose="020B0604030504040204" pitchFamily="34" charset="0"/>
                <a:ea typeface="Verdana" panose="020B0604030504040204" pitchFamily="34" charset="0"/>
                <a:cs typeface="Verdana" panose="020B0604030504040204" pitchFamily="34" charset="0"/>
              </a:rPr>
              <a:t>the</a:t>
            </a:r>
            <a:r>
              <a:rPr lang="de-DE" sz="2000" dirty="0" smtClean="0">
                <a:latin typeface="Verdana" panose="020B0604030504040204" pitchFamily="34" charset="0"/>
                <a:ea typeface="Verdana" panose="020B0604030504040204" pitchFamily="34" charset="0"/>
                <a:cs typeface="Verdana" panose="020B0604030504040204" pitchFamily="34" charset="0"/>
              </a:rPr>
              <a:t> Development of RDA (e.g. </a:t>
            </a:r>
            <a:r>
              <a:rPr lang="de-DE" sz="2000" dirty="0" err="1" smtClean="0">
                <a:latin typeface="Verdana" panose="020B0604030504040204" pitchFamily="34" charset="0"/>
                <a:ea typeface="Verdana" panose="020B0604030504040204" pitchFamily="34" charset="0"/>
                <a:cs typeface="Verdana" panose="020B0604030504040204" pitchFamily="34" charset="0"/>
              </a:rPr>
              <a:t>restructuring</a:t>
            </a:r>
            <a:r>
              <a:rPr lang="de-DE" sz="2000" dirty="0" smtClean="0">
                <a:latin typeface="Verdana" panose="020B0604030504040204" pitchFamily="34" charset="0"/>
                <a:ea typeface="Verdana" panose="020B0604030504040204" pitchFamily="34" charset="0"/>
                <a:cs typeface="Verdana" panose="020B0604030504040204" pitchFamily="34" charset="0"/>
              </a:rPr>
              <a:t> of </a:t>
            </a:r>
            <a:r>
              <a:rPr lang="de-DE" sz="2000" dirty="0" err="1" smtClean="0">
                <a:latin typeface="Verdana" panose="020B0604030504040204" pitchFamily="34" charset="0"/>
                <a:ea typeface="Verdana" panose="020B0604030504040204" pitchFamily="34" charset="0"/>
                <a:cs typeface="Verdana" panose="020B0604030504040204" pitchFamily="34" charset="0"/>
              </a:rPr>
              <a:t>the</a:t>
            </a:r>
            <a:r>
              <a:rPr lang="de-DE" sz="2000" dirty="0" smtClean="0">
                <a:latin typeface="Verdana" panose="020B0604030504040204" pitchFamily="34" charset="0"/>
                <a:ea typeface="Verdana" panose="020B0604030504040204" pitchFamily="34" charset="0"/>
                <a:cs typeface="Verdana" panose="020B0604030504040204" pitchFamily="34" charset="0"/>
              </a:rPr>
              <a:t> RDA Toolkit)</a:t>
            </a:r>
          </a:p>
          <a:p>
            <a:pPr marL="342900" indent="-342900">
              <a:buFont typeface="Arial" panose="020B0604020202020204" pitchFamily="34" charset="0"/>
              <a:buChar char="•"/>
            </a:pPr>
            <a:r>
              <a:rPr lang="de-DE" sz="2000" dirty="0" err="1" smtClean="0">
                <a:latin typeface="Verdana" panose="020B0604030504040204" pitchFamily="34" charset="0"/>
                <a:ea typeface="Verdana" panose="020B0604030504040204" pitchFamily="34" charset="0"/>
                <a:cs typeface="Verdana" panose="020B0604030504040204" pitchFamily="34" charset="0"/>
              </a:rPr>
              <a:t>Building</a:t>
            </a:r>
            <a:r>
              <a:rPr lang="de-DE" sz="2000" dirty="0" smtClean="0">
                <a:latin typeface="Verdana" panose="020B0604030504040204" pitchFamily="34" charset="0"/>
                <a:ea typeface="Verdana" panose="020B0604030504040204" pitchFamily="34" charset="0"/>
                <a:cs typeface="Verdana" panose="020B0604030504040204" pitchFamily="34" charset="0"/>
              </a:rPr>
              <a:t> </a:t>
            </a:r>
            <a:r>
              <a:rPr lang="de-DE" sz="2000" dirty="0" err="1" smtClean="0">
                <a:latin typeface="Verdana" panose="020B0604030504040204" pitchFamily="34" charset="0"/>
                <a:ea typeface="Verdana" panose="020B0604030504040204" pitchFamily="34" charset="0"/>
                <a:cs typeface="Verdana" panose="020B0604030504040204" pitchFamily="34" charset="0"/>
              </a:rPr>
              <a:t>up</a:t>
            </a:r>
            <a:r>
              <a:rPr lang="de-DE" sz="2000" dirty="0" smtClean="0">
                <a:latin typeface="Verdana" panose="020B0604030504040204" pitchFamily="34" charset="0"/>
                <a:ea typeface="Verdana" panose="020B0604030504040204" pitchFamily="34" charset="0"/>
                <a:cs typeface="Verdana" panose="020B0604030504040204" pitchFamily="34" charset="0"/>
              </a:rPr>
              <a:t> an organisational </a:t>
            </a:r>
            <a:r>
              <a:rPr lang="de-DE" sz="2000" dirty="0" err="1" smtClean="0">
                <a:latin typeface="Verdana" panose="020B0604030504040204" pitchFamily="34" charset="0"/>
                <a:ea typeface="Verdana" panose="020B0604030504040204" pitchFamily="34" charset="0"/>
                <a:cs typeface="Verdana" panose="020B0604030504040204" pitchFamily="34" charset="0"/>
              </a:rPr>
              <a:t>infrastructure</a:t>
            </a:r>
            <a:r>
              <a:rPr lang="de-DE" sz="2000" dirty="0" smtClean="0">
                <a:latin typeface="Verdana" panose="020B0604030504040204" pitchFamily="34" charset="0"/>
                <a:ea typeface="Verdana" panose="020B0604030504040204" pitchFamily="34" charset="0"/>
                <a:cs typeface="Verdana" panose="020B0604030504040204" pitchFamily="34" charset="0"/>
              </a:rPr>
              <a:t> </a:t>
            </a:r>
            <a:r>
              <a:rPr lang="de-DE" sz="2000" dirty="0" err="1" smtClean="0">
                <a:latin typeface="Verdana" panose="020B0604030504040204" pitchFamily="34" charset="0"/>
                <a:ea typeface="Verdana" panose="020B0604030504040204" pitchFamily="34" charset="0"/>
                <a:cs typeface="Verdana" panose="020B0604030504040204" pitchFamily="34" charset="0"/>
              </a:rPr>
              <a:t>for</a:t>
            </a:r>
            <a:r>
              <a:rPr lang="de-DE" sz="2000" dirty="0" smtClean="0">
                <a:latin typeface="Verdana" panose="020B0604030504040204" pitchFamily="34" charset="0"/>
                <a:ea typeface="Verdana" panose="020B0604030504040204" pitchFamily="34" charset="0"/>
                <a:cs typeface="Verdana" panose="020B0604030504040204" pitchFamily="34" charset="0"/>
              </a:rPr>
              <a:t> all </a:t>
            </a:r>
            <a:r>
              <a:rPr lang="de-DE" sz="2000" dirty="0" err="1" smtClean="0">
                <a:latin typeface="Verdana" panose="020B0604030504040204" pitchFamily="34" charset="0"/>
                <a:ea typeface="Verdana" panose="020B0604030504040204" pitchFamily="34" charset="0"/>
                <a:cs typeface="Verdana" panose="020B0604030504040204" pitchFamily="34" charset="0"/>
              </a:rPr>
              <a:t>institutions</a:t>
            </a:r>
            <a:r>
              <a:rPr lang="de-DE" sz="2000" dirty="0" smtClean="0">
                <a:latin typeface="Verdana" panose="020B0604030504040204" pitchFamily="34" charset="0"/>
                <a:ea typeface="Verdana" panose="020B0604030504040204" pitchFamily="34" charset="0"/>
                <a:cs typeface="Verdana" panose="020B0604030504040204" pitchFamily="34" charset="0"/>
              </a:rPr>
              <a:t> </a:t>
            </a:r>
            <a:r>
              <a:rPr lang="de-DE" sz="2000" dirty="0" err="1" smtClean="0">
                <a:latin typeface="Verdana" panose="020B0604030504040204" pitchFamily="34" charset="0"/>
                <a:ea typeface="Verdana" panose="020B0604030504040204" pitchFamily="34" charset="0"/>
                <a:cs typeface="Verdana" panose="020B0604030504040204" pitchFamily="34" charset="0"/>
              </a:rPr>
              <a:t>providing</a:t>
            </a:r>
            <a:r>
              <a:rPr lang="de-DE" sz="2000" dirty="0" smtClean="0">
                <a:latin typeface="Verdana" panose="020B0604030504040204" pitchFamily="34" charset="0"/>
                <a:ea typeface="Verdana" panose="020B0604030504040204" pitchFamily="34" charset="0"/>
                <a:cs typeface="Verdana" panose="020B0604030504040204" pitchFamily="34" charset="0"/>
              </a:rPr>
              <a:t> </a:t>
            </a:r>
            <a:r>
              <a:rPr lang="de-DE" sz="2000" dirty="0" err="1" smtClean="0">
                <a:latin typeface="Verdana" panose="020B0604030504040204" pitchFamily="34" charset="0"/>
                <a:ea typeface="Verdana" panose="020B0604030504040204" pitchFamily="34" charset="0"/>
                <a:cs typeface="Verdana" panose="020B0604030504040204" pitchFamily="34" charset="0"/>
              </a:rPr>
              <a:t>cultural</a:t>
            </a:r>
            <a:r>
              <a:rPr lang="de-DE" sz="2000" dirty="0" smtClean="0">
                <a:latin typeface="Verdana" panose="020B0604030504040204" pitchFamily="34" charset="0"/>
                <a:ea typeface="Verdana" panose="020B0604030504040204" pitchFamily="34" charset="0"/>
                <a:cs typeface="Verdana" panose="020B0604030504040204" pitchFamily="34" charset="0"/>
              </a:rPr>
              <a:t> </a:t>
            </a:r>
            <a:r>
              <a:rPr lang="de-DE" sz="2000" dirty="0" err="1" smtClean="0">
                <a:latin typeface="Verdana" panose="020B0604030504040204" pitchFamily="34" charset="0"/>
                <a:ea typeface="Verdana" panose="020B0604030504040204" pitchFamily="34" charset="0"/>
                <a:cs typeface="Verdana" panose="020B0604030504040204" pitchFamily="34" charset="0"/>
              </a:rPr>
              <a:t>heritage</a:t>
            </a: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342900" indent="-342900">
              <a:buFont typeface="Arial" panose="020B0604020202020204" pitchFamily="34" charset="0"/>
              <a:buChar char="•"/>
            </a:pPr>
            <a:r>
              <a:rPr lang="de-DE" sz="2000" dirty="0" err="1">
                <a:latin typeface="Verdana" panose="020B0604030504040204" pitchFamily="34" charset="0"/>
                <a:ea typeface="Verdana" panose="020B0604030504040204" pitchFamily="34" charset="0"/>
                <a:cs typeface="Verdana" panose="020B0604030504040204" pitchFamily="34" charset="0"/>
              </a:rPr>
              <a:t>Openness</a:t>
            </a:r>
            <a:r>
              <a:rPr lang="de-DE" sz="2000" dirty="0">
                <a:latin typeface="Verdana" panose="020B0604030504040204" pitchFamily="34" charset="0"/>
                <a:ea typeface="Verdana" panose="020B0604030504040204" pitchFamily="34" charset="0"/>
                <a:cs typeface="Verdana" panose="020B0604030504040204" pitchFamily="34" charset="0"/>
              </a:rPr>
              <a:t>, </a:t>
            </a:r>
            <a:r>
              <a:rPr lang="de-DE" sz="2000" dirty="0" err="1">
                <a:latin typeface="Verdana" panose="020B0604030504040204" pitchFamily="34" charset="0"/>
                <a:ea typeface="Verdana" panose="020B0604030504040204" pitchFamily="34" charset="0"/>
                <a:cs typeface="Verdana" panose="020B0604030504040204" pitchFamily="34" charset="0"/>
              </a:rPr>
              <a:t>Acceptance</a:t>
            </a:r>
            <a:r>
              <a:rPr lang="de-DE" sz="2000" dirty="0">
                <a:latin typeface="Verdana" panose="020B0604030504040204" pitchFamily="34" charset="0"/>
                <a:ea typeface="Verdana" panose="020B0604030504040204" pitchFamily="34" charset="0"/>
                <a:cs typeface="Verdana" panose="020B0604030504040204" pitchFamily="34" charset="0"/>
              </a:rPr>
              <a:t> and </a:t>
            </a:r>
            <a:r>
              <a:rPr lang="de-DE" sz="2000" dirty="0" err="1">
                <a:latin typeface="Verdana" panose="020B0604030504040204" pitchFamily="34" charset="0"/>
                <a:ea typeface="Verdana" panose="020B0604030504040204" pitchFamily="34" charset="0"/>
                <a:cs typeface="Verdana" panose="020B0604030504040204" pitchFamily="34" charset="0"/>
              </a:rPr>
              <a:t>Flexibility</a:t>
            </a:r>
            <a:endParaRPr lang="de-DE" sz="2000" dirty="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342900" indent="-342900">
              <a:buFont typeface="Arial" panose="020B0604020202020204" pitchFamily="34" charset="0"/>
              <a:buChar char="•"/>
            </a:pPr>
            <a:endParaRPr lang="de-DE" sz="20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83287961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3"/>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5912006" y="260648"/>
            <a:ext cx="2995913" cy="37444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Textfeld 11"/>
          <p:cNvSpPr txBox="1"/>
          <p:nvPr/>
        </p:nvSpPr>
        <p:spPr>
          <a:xfrm>
            <a:off x="423591" y="1052736"/>
            <a:ext cx="7846188" cy="5078313"/>
          </a:xfrm>
          <a:prstGeom prst="rect">
            <a:avLst/>
          </a:prstGeom>
          <a:noFill/>
        </p:spPr>
        <p:txBody>
          <a:bodyPr wrap="square" rtlCol="0">
            <a:spAutoFit/>
          </a:bodyPr>
          <a:lstStyle/>
          <a:p>
            <a:r>
              <a:rPr lang="de-DE" sz="2800" dirty="0" smtClean="0">
                <a:latin typeface="Verdana" panose="020B0604030504040204" pitchFamily="34" charset="0"/>
                <a:ea typeface="Verdana" panose="020B0604030504040204" pitchFamily="34" charset="0"/>
                <a:cs typeface="Verdana" panose="020B0604030504040204" pitchFamily="34" charset="0"/>
              </a:rPr>
              <a:t>RDA </a:t>
            </a:r>
            <a:r>
              <a:rPr lang="de-DE" sz="2800" dirty="0" err="1" smtClean="0">
                <a:latin typeface="Verdana" panose="020B0604030504040204" pitchFamily="34" charset="0"/>
                <a:ea typeface="Verdana" panose="020B0604030504040204" pitchFamily="34" charset="0"/>
                <a:cs typeface="Verdana" panose="020B0604030504040204" pitchFamily="34" charset="0"/>
              </a:rPr>
              <a:t>can</a:t>
            </a:r>
            <a:r>
              <a:rPr lang="de-DE" sz="2800" dirty="0" smtClean="0">
                <a:latin typeface="Verdana" panose="020B0604030504040204" pitchFamily="34" charset="0"/>
                <a:ea typeface="Verdana" panose="020B0604030504040204" pitchFamily="34" charset="0"/>
                <a:cs typeface="Verdana" panose="020B0604030504040204" pitchFamily="34" charset="0"/>
              </a:rPr>
              <a:t> </a:t>
            </a:r>
            <a:r>
              <a:rPr lang="de-DE" sz="2800" dirty="0" err="1" smtClean="0">
                <a:latin typeface="Verdana" panose="020B0604030504040204" pitchFamily="34" charset="0"/>
                <a:ea typeface="Verdana" panose="020B0604030504040204" pitchFamily="34" charset="0"/>
                <a:cs typeface="Verdana" panose="020B0604030504040204" pitchFamily="34" charset="0"/>
              </a:rPr>
              <a:t>be</a:t>
            </a:r>
            <a:r>
              <a:rPr lang="de-DE" sz="2800" dirty="0" smtClean="0">
                <a:latin typeface="Verdana" panose="020B0604030504040204" pitchFamily="34" charset="0"/>
                <a:ea typeface="Verdana" panose="020B0604030504040204" pitchFamily="34" charset="0"/>
                <a:cs typeface="Verdana" panose="020B0604030504040204" pitchFamily="34" charset="0"/>
              </a:rPr>
              <a:t> a </a:t>
            </a:r>
            <a:r>
              <a:rPr lang="de-DE" sz="2800" dirty="0" err="1" smtClean="0">
                <a:latin typeface="Verdana" panose="020B0604030504040204" pitchFamily="34" charset="0"/>
                <a:ea typeface="Verdana" panose="020B0604030504040204" pitchFamily="34" charset="0"/>
                <a:cs typeface="Verdana" panose="020B0604030504040204" pitchFamily="34" charset="0"/>
              </a:rPr>
              <a:t>basic</a:t>
            </a:r>
            <a:r>
              <a:rPr lang="de-DE" sz="2800" dirty="0" smtClean="0">
                <a:latin typeface="Verdana" panose="020B0604030504040204" pitchFamily="34" charset="0"/>
                <a:ea typeface="Verdana" panose="020B0604030504040204" pitchFamily="34" charset="0"/>
                <a:cs typeface="Verdana" panose="020B0604030504040204" pitchFamily="34" charset="0"/>
              </a:rPr>
              <a:t> </a:t>
            </a:r>
            <a:r>
              <a:rPr lang="de-DE" sz="2800" dirty="0" err="1" smtClean="0">
                <a:latin typeface="Verdana" panose="020B0604030504040204" pitchFamily="34" charset="0"/>
                <a:ea typeface="Verdana" panose="020B0604030504040204" pitchFamily="34" charset="0"/>
                <a:cs typeface="Verdana" panose="020B0604030504040204" pitchFamily="34" charset="0"/>
              </a:rPr>
              <a:t>standard</a:t>
            </a:r>
            <a:r>
              <a:rPr lang="de-DE" sz="2800" dirty="0" smtClean="0">
                <a:latin typeface="Verdana" panose="020B0604030504040204" pitchFamily="34" charset="0"/>
                <a:ea typeface="Verdana" panose="020B0604030504040204" pitchFamily="34" charset="0"/>
                <a:cs typeface="Verdana" panose="020B0604030504040204" pitchFamily="34" charset="0"/>
              </a:rPr>
              <a:t/>
            </a:r>
            <a:br>
              <a:rPr lang="de-DE" sz="2800" dirty="0" smtClean="0">
                <a:latin typeface="Verdana" panose="020B0604030504040204" pitchFamily="34" charset="0"/>
                <a:ea typeface="Verdana" panose="020B0604030504040204" pitchFamily="34" charset="0"/>
                <a:cs typeface="Verdana" panose="020B0604030504040204" pitchFamily="34" charset="0"/>
              </a:rPr>
            </a:br>
            <a:r>
              <a:rPr lang="de-DE" dirty="0" smtClean="0">
                <a:latin typeface="Verdana" panose="020B0604030504040204" pitchFamily="34" charset="0"/>
                <a:ea typeface="Verdana" panose="020B0604030504040204" pitchFamily="34" charset="0"/>
                <a:cs typeface="Verdana" panose="020B0604030504040204" pitchFamily="34" charset="0"/>
              </a:rPr>
              <a:t/>
            </a:r>
            <a:br>
              <a:rPr lang="de-DE" dirty="0" smtClean="0">
                <a:latin typeface="Verdana" panose="020B0604030504040204" pitchFamily="34" charset="0"/>
                <a:ea typeface="Verdana" panose="020B0604030504040204" pitchFamily="34" charset="0"/>
                <a:cs typeface="Verdana" panose="020B0604030504040204" pitchFamily="34" charset="0"/>
              </a:rPr>
            </a:br>
            <a:r>
              <a:rPr lang="de-DE" dirty="0" smtClean="0">
                <a:latin typeface="Verdana" panose="020B0604030504040204" pitchFamily="34" charset="0"/>
                <a:ea typeface="Verdana" panose="020B0604030504040204" pitchFamily="34" charset="0"/>
                <a:cs typeface="Verdana" panose="020B0604030504040204" pitchFamily="34" charset="0"/>
              </a:rPr>
              <a:t>not in form of a </a:t>
            </a:r>
            <a:r>
              <a:rPr lang="de-DE" dirty="0" err="1" smtClean="0">
                <a:latin typeface="Verdana" panose="020B0604030504040204" pitchFamily="34" charset="0"/>
                <a:ea typeface="Verdana" panose="020B0604030504040204" pitchFamily="34" charset="0"/>
                <a:cs typeface="Verdana" panose="020B0604030504040204" pitchFamily="34" charset="0"/>
              </a:rPr>
              <a:t>takeover</a:t>
            </a:r>
            <a:r>
              <a:rPr lang="de-DE" dirty="0">
                <a:latin typeface="Verdana" panose="020B0604030504040204" pitchFamily="34" charset="0"/>
                <a:ea typeface="Verdana" panose="020B0604030504040204" pitchFamily="34" charset="0"/>
                <a:cs typeface="Verdana" panose="020B0604030504040204" pitchFamily="34" charset="0"/>
              </a:rPr>
              <a:t> </a:t>
            </a:r>
            <a:r>
              <a:rPr lang="de-DE" dirty="0" smtClean="0">
                <a:latin typeface="Verdana" panose="020B0604030504040204" pitchFamily="34" charset="0"/>
                <a:ea typeface="Verdana" panose="020B0604030504040204" pitchFamily="34" charset="0"/>
                <a:cs typeface="Verdana" panose="020B0604030504040204" pitchFamily="34" charset="0"/>
              </a:rPr>
              <a:t>but </a:t>
            </a:r>
            <a:r>
              <a:rPr lang="de-DE" dirty="0" err="1" smtClean="0">
                <a:latin typeface="Verdana" panose="020B0604030504040204" pitchFamily="34" charset="0"/>
                <a:ea typeface="Verdana" panose="020B0604030504040204" pitchFamily="34" charset="0"/>
                <a:cs typeface="Verdana" panose="020B0604030504040204" pitchFamily="34" charset="0"/>
              </a:rPr>
              <a:t>as</a:t>
            </a:r>
            <a:r>
              <a:rPr lang="de-DE" dirty="0" smtClean="0">
                <a:latin typeface="Verdana" panose="020B0604030504040204" pitchFamily="34" charset="0"/>
                <a:ea typeface="Verdana" panose="020B0604030504040204" pitchFamily="34" charset="0"/>
                <a:cs typeface="Verdana" panose="020B0604030504040204" pitchFamily="34" charset="0"/>
              </a:rPr>
              <a:t> a </a:t>
            </a:r>
            <a:br>
              <a:rPr lang="de-DE" dirty="0" smtClean="0">
                <a:latin typeface="Verdana" panose="020B0604030504040204" pitchFamily="34" charset="0"/>
                <a:ea typeface="Verdana" panose="020B0604030504040204" pitchFamily="34" charset="0"/>
                <a:cs typeface="Verdana" panose="020B0604030504040204" pitchFamily="34" charset="0"/>
              </a:rPr>
            </a:br>
            <a:r>
              <a:rPr lang="de-DE" dirty="0" err="1" smtClean="0">
                <a:latin typeface="Verdana" panose="020B0604030504040204" pitchFamily="34" charset="0"/>
                <a:ea typeface="Verdana" panose="020B0604030504040204" pitchFamily="34" charset="0"/>
                <a:cs typeface="Verdana" panose="020B0604030504040204" pitchFamily="34" charset="0"/>
              </a:rPr>
              <a:t>standard</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which</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is</a:t>
            </a:r>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pPr marL="342900" indent="-342900">
              <a:buFont typeface="Arial" panose="020B0604020202020204" pitchFamily="34" charset="0"/>
              <a:buChar char="•"/>
            </a:pPr>
            <a:r>
              <a:rPr lang="de-DE" dirty="0" err="1" smtClean="0">
                <a:latin typeface="Verdana" panose="020B0604030504040204" pitchFamily="34" charset="0"/>
                <a:ea typeface="Verdana" panose="020B0604030504040204" pitchFamily="34" charset="0"/>
                <a:cs typeface="Verdana" panose="020B0604030504040204" pitchFamily="34" charset="0"/>
              </a:rPr>
              <a:t>Based</a:t>
            </a:r>
            <a:r>
              <a:rPr lang="de-DE" dirty="0" smtClean="0">
                <a:latin typeface="Verdana" panose="020B0604030504040204" pitchFamily="34" charset="0"/>
                <a:ea typeface="Verdana" panose="020B0604030504040204" pitchFamily="34" charset="0"/>
                <a:cs typeface="Verdana" panose="020B0604030504040204" pitchFamily="34" charset="0"/>
              </a:rPr>
              <a:t> on </a:t>
            </a:r>
            <a:r>
              <a:rPr lang="de-DE" dirty="0" err="1" smtClean="0">
                <a:latin typeface="Verdana" panose="020B0604030504040204" pitchFamily="34" charset="0"/>
                <a:ea typeface="Verdana" panose="020B0604030504040204" pitchFamily="34" charset="0"/>
                <a:cs typeface="Verdana" panose="020B0604030504040204" pitchFamily="34" charset="0"/>
              </a:rPr>
              <a:t>principles</a:t>
            </a:r>
            <a:endParaRPr lang="de-DE" dirty="0" smtClean="0">
              <a:latin typeface="Verdana" panose="020B0604030504040204" pitchFamily="34" charset="0"/>
              <a:ea typeface="Verdana" panose="020B0604030504040204" pitchFamily="34" charset="0"/>
              <a:cs typeface="Verdana" panose="020B0604030504040204" pitchFamily="34" charset="0"/>
            </a:endParaRPr>
          </a:p>
          <a:p>
            <a:pPr marL="342900" indent="-342900">
              <a:buFont typeface="Arial" panose="020B0604020202020204" pitchFamily="34" charset="0"/>
              <a:buChar char="•"/>
            </a:pPr>
            <a:r>
              <a:rPr lang="de-DE" dirty="0" smtClean="0">
                <a:latin typeface="Verdana" panose="020B0604030504040204" pitchFamily="34" charset="0"/>
                <a:ea typeface="Verdana" panose="020B0604030504040204" pitchFamily="34" charset="0"/>
                <a:cs typeface="Verdana" panose="020B0604030504040204" pitchFamily="34" charset="0"/>
              </a:rPr>
              <a:t>Format-independent</a:t>
            </a:r>
          </a:p>
          <a:p>
            <a:pPr marL="342900" indent="-342900">
              <a:buFont typeface="Arial" panose="020B0604020202020204" pitchFamily="34" charset="0"/>
              <a:buChar char="•"/>
            </a:pPr>
            <a:r>
              <a:rPr lang="de-DE" dirty="0" smtClean="0">
                <a:latin typeface="Verdana" panose="020B0604030504040204" pitchFamily="34" charset="0"/>
                <a:ea typeface="Verdana" panose="020B0604030504040204" pitchFamily="34" charset="0"/>
                <a:cs typeface="Verdana" panose="020B0604030504040204" pitchFamily="34" charset="0"/>
              </a:rPr>
              <a:t>International</a:t>
            </a:r>
          </a:p>
          <a:p>
            <a:pPr marL="342900" indent="-342900">
              <a:buFont typeface="Arial" panose="020B0604020202020204" pitchFamily="34" charset="0"/>
              <a:buChar char="•"/>
            </a:pPr>
            <a:r>
              <a:rPr lang="de-DE" dirty="0" err="1" smtClean="0">
                <a:latin typeface="Verdana" panose="020B0604030504040204" pitchFamily="34" charset="0"/>
                <a:ea typeface="Verdana" panose="020B0604030504040204" pitchFamily="34" charset="0"/>
                <a:cs typeface="Verdana" panose="020B0604030504040204" pitchFamily="34" charset="0"/>
              </a:rPr>
              <a:t>Linked</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to</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other</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standards</a:t>
            </a:r>
            <a:endParaRPr lang="de-DE" dirty="0" smtClean="0">
              <a:latin typeface="Verdana" panose="020B0604030504040204" pitchFamily="34" charset="0"/>
              <a:ea typeface="Verdana" panose="020B0604030504040204" pitchFamily="34" charset="0"/>
              <a:cs typeface="Verdana" panose="020B0604030504040204" pitchFamily="34" charset="0"/>
            </a:endParaRPr>
          </a:p>
          <a:p>
            <a:pPr marL="342900" indent="-342900">
              <a:buFont typeface="Arial" panose="020B0604020202020204" pitchFamily="34" charset="0"/>
              <a:buChar char="•"/>
            </a:pPr>
            <a:r>
              <a:rPr lang="de-DE" dirty="0" err="1" smtClean="0">
                <a:latin typeface="Verdana" panose="020B0604030504040204" pitchFamily="34" charset="0"/>
                <a:ea typeface="Verdana" panose="020B0604030504040204" pitchFamily="34" charset="0"/>
                <a:cs typeface="Verdana" panose="020B0604030504040204" pitchFamily="34" charset="0"/>
              </a:rPr>
              <a:t>Applicable</a:t>
            </a:r>
            <a:r>
              <a:rPr lang="de-DE" dirty="0" smtClean="0">
                <a:latin typeface="Verdana" panose="020B0604030504040204" pitchFamily="34" charset="0"/>
                <a:ea typeface="Verdana" panose="020B0604030504040204" pitchFamily="34" charset="0"/>
                <a:cs typeface="Verdana" panose="020B0604030504040204" pitchFamily="34" charset="0"/>
              </a:rPr>
              <a:t> in modern </a:t>
            </a:r>
            <a:r>
              <a:rPr lang="de-DE" dirty="0" err="1" smtClean="0">
                <a:latin typeface="Verdana" panose="020B0604030504040204" pitchFamily="34" charset="0"/>
                <a:ea typeface="Verdana" panose="020B0604030504040204" pitchFamily="34" charset="0"/>
                <a:cs typeface="Verdana" panose="020B0604030504040204" pitchFamily="34" charset="0"/>
              </a:rPr>
              <a:t>technical</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environments</a:t>
            </a:r>
            <a:endParaRPr lang="de-DE" dirty="0" smtClean="0">
              <a:latin typeface="Verdana" panose="020B0604030504040204" pitchFamily="34" charset="0"/>
              <a:ea typeface="Verdana" panose="020B0604030504040204" pitchFamily="34" charset="0"/>
              <a:cs typeface="Verdana" panose="020B0604030504040204" pitchFamily="34" charset="0"/>
            </a:endParaRPr>
          </a:p>
          <a:p>
            <a:r>
              <a:rPr lang="de-DE" dirty="0" smtClean="0">
                <a:latin typeface="Verdana" panose="020B0604030504040204" pitchFamily="34" charset="0"/>
                <a:ea typeface="Verdana" panose="020B0604030504040204" pitchFamily="34" charset="0"/>
                <a:cs typeface="Verdana" panose="020B0604030504040204" pitchFamily="34" charset="0"/>
              </a:rPr>
              <a:t> </a:t>
            </a:r>
          </a:p>
          <a:p>
            <a:r>
              <a:rPr lang="de-DE" sz="2800" dirty="0" smtClean="0">
                <a:latin typeface="Verdana" panose="020B0604030504040204" pitchFamily="34" charset="0"/>
                <a:ea typeface="Verdana" panose="020B0604030504040204" pitchFamily="34" charset="0"/>
                <a:cs typeface="Verdana" panose="020B0604030504040204" pitchFamily="34" charset="0"/>
              </a:rPr>
              <a:t>RDA </a:t>
            </a:r>
            <a:r>
              <a:rPr lang="de-DE" sz="2800" dirty="0" err="1" smtClean="0">
                <a:latin typeface="Verdana" panose="020B0604030504040204" pitchFamily="34" charset="0"/>
                <a:ea typeface="Verdana" panose="020B0604030504040204" pitchFamily="34" charset="0"/>
                <a:cs typeface="Verdana" panose="020B0604030504040204" pitchFamily="34" charset="0"/>
              </a:rPr>
              <a:t>can</a:t>
            </a:r>
            <a:r>
              <a:rPr lang="de-DE" sz="2800" dirty="0" smtClean="0">
                <a:latin typeface="Verdana" panose="020B0604030504040204" pitchFamily="34" charset="0"/>
                <a:ea typeface="Verdana" panose="020B0604030504040204" pitchFamily="34" charset="0"/>
                <a:cs typeface="Verdana" panose="020B0604030504040204" pitchFamily="34" charset="0"/>
              </a:rPr>
              <a:t> </a:t>
            </a:r>
            <a:r>
              <a:rPr lang="de-DE" sz="2800" dirty="0" err="1" smtClean="0">
                <a:latin typeface="Verdana" panose="020B0604030504040204" pitchFamily="34" charset="0"/>
                <a:ea typeface="Verdana" panose="020B0604030504040204" pitchFamily="34" charset="0"/>
                <a:cs typeface="Verdana" panose="020B0604030504040204" pitchFamily="34" charset="0"/>
              </a:rPr>
              <a:t>be</a:t>
            </a:r>
            <a:r>
              <a:rPr lang="de-DE" sz="2800" dirty="0" smtClean="0">
                <a:latin typeface="Verdana" panose="020B0604030504040204" pitchFamily="34" charset="0"/>
                <a:ea typeface="Verdana" panose="020B0604030504040204" pitchFamily="34" charset="0"/>
                <a:cs typeface="Verdana" panose="020B0604030504040204" pitchFamily="34" charset="0"/>
              </a:rPr>
              <a:t> a </a:t>
            </a:r>
            <a:r>
              <a:rPr lang="de-DE" sz="2800" dirty="0" err="1" smtClean="0">
                <a:latin typeface="Verdana" panose="020B0604030504040204" pitchFamily="34" charset="0"/>
                <a:ea typeface="Verdana" panose="020B0604030504040204" pitchFamily="34" charset="0"/>
                <a:cs typeface="Verdana" panose="020B0604030504040204" pitchFamily="34" charset="0"/>
              </a:rPr>
              <a:t>nexus</a:t>
            </a:r>
            <a:r>
              <a:rPr lang="de-DE" sz="2800" dirty="0" smtClean="0">
                <a:latin typeface="Verdana" panose="020B0604030504040204" pitchFamily="34" charset="0"/>
                <a:ea typeface="Verdana" panose="020B0604030504040204" pitchFamily="34" charset="0"/>
                <a:cs typeface="Verdana" panose="020B0604030504040204" pitchFamily="34" charset="0"/>
              </a:rPr>
              <a:t> </a:t>
            </a:r>
            <a:r>
              <a:rPr lang="de-DE" sz="2800" dirty="0" err="1" smtClean="0">
                <a:latin typeface="Verdana" panose="020B0604030504040204" pitchFamily="34" charset="0"/>
                <a:ea typeface="Verdana" panose="020B0604030504040204" pitchFamily="34" charset="0"/>
                <a:cs typeface="Verdana" panose="020B0604030504040204" pitchFamily="34" charset="0"/>
              </a:rPr>
              <a:t>for</a:t>
            </a:r>
            <a:r>
              <a:rPr lang="de-DE" sz="2800" dirty="0" smtClean="0">
                <a:latin typeface="Verdana" panose="020B0604030504040204" pitchFamily="34" charset="0"/>
                <a:ea typeface="Verdana" panose="020B0604030504040204" pitchFamily="34" charset="0"/>
                <a:cs typeface="Verdana" panose="020B0604030504040204" pitchFamily="34" charset="0"/>
              </a:rPr>
              <a:t> </a:t>
            </a:r>
            <a:r>
              <a:rPr lang="de-DE" sz="2800" dirty="0" err="1" smtClean="0">
                <a:latin typeface="Verdana" panose="020B0604030504040204" pitchFamily="34" charset="0"/>
                <a:ea typeface="Verdana" panose="020B0604030504040204" pitchFamily="34" charset="0"/>
                <a:cs typeface="Verdana" panose="020B0604030504040204" pitchFamily="34" charset="0"/>
              </a:rPr>
              <a:t>cultural</a:t>
            </a:r>
            <a:r>
              <a:rPr lang="de-DE" sz="2800" dirty="0" smtClean="0">
                <a:latin typeface="Verdana" panose="020B0604030504040204" pitchFamily="34" charset="0"/>
                <a:ea typeface="Verdana" panose="020B0604030504040204" pitchFamily="34" charset="0"/>
                <a:cs typeface="Verdana" panose="020B0604030504040204" pitchFamily="34" charset="0"/>
              </a:rPr>
              <a:t> </a:t>
            </a:r>
            <a:r>
              <a:rPr lang="de-DE" sz="2800" dirty="0" err="1" smtClean="0">
                <a:latin typeface="Verdana" panose="020B0604030504040204" pitchFamily="34" charset="0"/>
                <a:ea typeface="Verdana" panose="020B0604030504040204" pitchFamily="34" charset="0"/>
                <a:cs typeface="Verdana" panose="020B0604030504040204" pitchFamily="34" charset="0"/>
              </a:rPr>
              <a:t>heritage</a:t>
            </a:r>
            <a:r>
              <a:rPr lang="de-DE" sz="2800" dirty="0" smtClean="0">
                <a:latin typeface="Verdana" panose="020B0604030504040204" pitchFamily="34" charset="0"/>
                <a:ea typeface="Verdana" panose="020B0604030504040204" pitchFamily="34" charset="0"/>
                <a:cs typeface="Verdana" panose="020B0604030504040204" pitchFamily="34" charset="0"/>
              </a:rPr>
              <a:t> and a </a:t>
            </a:r>
            <a:r>
              <a:rPr lang="de-DE" sz="2800" dirty="0" err="1" smtClean="0">
                <a:latin typeface="Verdana" panose="020B0604030504040204" pitchFamily="34" charset="0"/>
                <a:ea typeface="Verdana" panose="020B0604030504040204" pitchFamily="34" charset="0"/>
                <a:cs typeface="Verdana" panose="020B0604030504040204" pitchFamily="34" charset="0"/>
              </a:rPr>
              <a:t>linking</a:t>
            </a:r>
            <a:r>
              <a:rPr lang="de-DE" sz="2800" dirty="0" smtClean="0">
                <a:latin typeface="Verdana" panose="020B0604030504040204" pitchFamily="34" charset="0"/>
                <a:ea typeface="Verdana" panose="020B0604030504040204" pitchFamily="34" charset="0"/>
                <a:cs typeface="Verdana" panose="020B0604030504040204" pitchFamily="34" charset="0"/>
              </a:rPr>
              <a:t> </a:t>
            </a:r>
            <a:r>
              <a:rPr lang="de-DE" sz="2800" dirty="0" err="1" smtClean="0">
                <a:latin typeface="Verdana" panose="020B0604030504040204" pitchFamily="34" charset="0"/>
                <a:ea typeface="Verdana" panose="020B0604030504040204" pitchFamily="34" charset="0"/>
                <a:cs typeface="Verdana" panose="020B0604030504040204" pitchFamily="34" charset="0"/>
              </a:rPr>
              <a:t>point</a:t>
            </a:r>
            <a:r>
              <a:rPr lang="de-DE" sz="2800" dirty="0" smtClean="0">
                <a:latin typeface="Verdana" panose="020B0604030504040204" pitchFamily="34" charset="0"/>
                <a:ea typeface="Verdana" panose="020B0604030504040204" pitchFamily="34" charset="0"/>
                <a:cs typeface="Verdana" panose="020B0604030504040204" pitchFamily="34" charset="0"/>
              </a:rPr>
              <a:t> </a:t>
            </a:r>
            <a:r>
              <a:rPr lang="de-DE" sz="2800" dirty="0" err="1" smtClean="0">
                <a:latin typeface="Verdana" panose="020B0604030504040204" pitchFamily="34" charset="0"/>
                <a:ea typeface="Verdana" panose="020B0604030504040204" pitchFamily="34" charset="0"/>
                <a:cs typeface="Verdana" panose="020B0604030504040204" pitchFamily="34" charset="0"/>
              </a:rPr>
              <a:t>for</a:t>
            </a:r>
            <a:r>
              <a:rPr lang="de-DE" sz="2800" dirty="0" smtClean="0">
                <a:latin typeface="Verdana" panose="020B0604030504040204" pitchFamily="34" charset="0"/>
                <a:ea typeface="Verdana" panose="020B0604030504040204" pitchFamily="34" charset="0"/>
                <a:cs typeface="Verdana" panose="020B0604030504040204" pitchFamily="34" charset="0"/>
              </a:rPr>
              <a:t> </a:t>
            </a:r>
            <a:r>
              <a:rPr lang="de-DE" sz="2800" dirty="0" err="1" smtClean="0">
                <a:latin typeface="Verdana" panose="020B0604030504040204" pitchFamily="34" charset="0"/>
                <a:ea typeface="Verdana" panose="020B0604030504040204" pitchFamily="34" charset="0"/>
                <a:cs typeface="Verdana" panose="020B0604030504040204" pitchFamily="34" charset="0"/>
              </a:rPr>
              <a:t>cultural</a:t>
            </a:r>
            <a:r>
              <a:rPr lang="de-DE" sz="2800" dirty="0" smtClean="0">
                <a:latin typeface="Verdana" panose="020B0604030504040204" pitchFamily="34" charset="0"/>
                <a:ea typeface="Verdana" panose="020B0604030504040204" pitchFamily="34" charset="0"/>
                <a:cs typeface="Verdana" panose="020B0604030504040204" pitchFamily="34" charset="0"/>
              </a:rPr>
              <a:t> </a:t>
            </a:r>
            <a:r>
              <a:rPr lang="de-DE" sz="2800" dirty="0" err="1" smtClean="0">
                <a:latin typeface="Verdana" panose="020B0604030504040204" pitchFamily="34" charset="0"/>
                <a:ea typeface="Verdana" panose="020B0604030504040204" pitchFamily="34" charset="0"/>
                <a:cs typeface="Verdana" panose="020B0604030504040204" pitchFamily="34" charset="0"/>
              </a:rPr>
              <a:t>institutions</a:t>
            </a:r>
            <a:r>
              <a:rPr lang="de-DE" sz="2800" dirty="0">
                <a:latin typeface="Verdana" panose="020B0604030504040204" pitchFamily="34" charset="0"/>
                <a:ea typeface="Verdana" panose="020B0604030504040204" pitchFamily="34" charset="0"/>
                <a:cs typeface="Verdana" panose="020B0604030504040204" pitchFamily="34" charset="0"/>
              </a:rPr>
              <a:t>.</a:t>
            </a:r>
          </a:p>
        </p:txBody>
      </p:sp>
    </p:spTree>
    <p:extLst>
      <p:ext uri="{BB962C8B-B14F-4D97-AF65-F5344CB8AC3E}">
        <p14:creationId xmlns:p14="http://schemas.microsoft.com/office/powerpoint/2010/main" val="393948559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3" name="Picture 4"/>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932040" y="2780928"/>
            <a:ext cx="3686175" cy="2466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4" name="Picture 5"/>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2199481" y="1566285"/>
            <a:ext cx="3760788" cy="2462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6" name="Picture 5"/>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043608" y="3573464"/>
            <a:ext cx="3036267" cy="22788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6251019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6201849" y="1957215"/>
            <a:ext cx="1933700" cy="19025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6" name="Picture 2"/>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7124655" y="3756355"/>
            <a:ext cx="1800746" cy="22990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 name="Picture 2"/>
          <p:cNvPicPr>
            <a:picLocks noChangeAspect="1" noChangeArrowheads="1"/>
          </p:cNvPicPr>
          <p:nvPr/>
        </p:nvPicPr>
        <p:blipFill rotWithShape="1">
          <a:blip r:embed="rId5" cstate="email">
            <a:extLst>
              <a:ext uri="{28A0092B-C50C-407E-A947-70E740481C1C}">
                <a14:useLocalDpi xmlns:a14="http://schemas.microsoft.com/office/drawing/2010/main"/>
              </a:ext>
            </a:extLst>
          </a:blip>
          <a:srcRect/>
          <a:stretch/>
        </p:blipFill>
        <p:spPr bwMode="auto">
          <a:xfrm flipH="1">
            <a:off x="4355975" y="3709153"/>
            <a:ext cx="3128719" cy="20232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hteck 3"/>
          <p:cNvSpPr/>
          <p:nvPr/>
        </p:nvSpPr>
        <p:spPr bwMode="auto">
          <a:xfrm>
            <a:off x="645569" y="2492896"/>
            <a:ext cx="3494383" cy="1922512"/>
          </a:xfrm>
          <a:prstGeom prst="rect">
            <a:avLst/>
          </a:prstGeom>
          <a:solidFill>
            <a:srgbClr val="92D05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dirty="0" smtClean="0">
              <a:ln>
                <a:noFill/>
              </a:ln>
              <a:effectLst/>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0" fontAlgn="base" latinLnBrk="0" hangingPunct="0">
              <a:lnSpc>
                <a:spcPct val="100000"/>
              </a:lnSpc>
              <a:spcBef>
                <a:spcPct val="0"/>
              </a:spcBef>
              <a:spcAft>
                <a:spcPct val="0"/>
              </a:spcAft>
              <a:buClrTx/>
              <a:buSzTx/>
              <a:buFontTx/>
              <a:buNone/>
              <a:tabLst/>
            </a:pPr>
            <a:r>
              <a:rPr kumimoji="0" lang="de-DE" sz="2400" b="0" i="0" u="none" strike="noStrike" cap="none" normalizeH="0" baseline="0" dirty="0" err="1" smtClean="0">
                <a:ln>
                  <a:noFill/>
                </a:ln>
                <a:effectLst/>
                <a:latin typeface="Verdana" panose="020B0604030504040204" pitchFamily="34" charset="0"/>
                <a:ea typeface="Verdana" panose="020B0604030504040204" pitchFamily="34" charset="0"/>
                <a:cs typeface="Verdana" panose="020B0604030504040204" pitchFamily="34" charset="0"/>
              </a:rPr>
              <a:t>There</a:t>
            </a:r>
            <a:r>
              <a:rPr kumimoji="0" lang="de-DE" sz="2400" b="0" i="0" u="none" strike="noStrike" cap="none" normalizeH="0" baseline="0" dirty="0" smtClean="0">
                <a:ln>
                  <a:noFill/>
                </a:ln>
                <a:effectLst/>
                <a:latin typeface="Verdana" panose="020B0604030504040204" pitchFamily="34" charset="0"/>
                <a:ea typeface="Verdana" panose="020B0604030504040204" pitchFamily="34" charset="0"/>
                <a:cs typeface="Verdana" panose="020B0604030504040204" pitchFamily="34" charset="0"/>
              </a:rPr>
              <a:t> </a:t>
            </a:r>
            <a:r>
              <a:rPr kumimoji="0" lang="de-DE" sz="2400" b="0" i="0" u="none" strike="noStrike" cap="none" normalizeH="0" baseline="0" dirty="0" err="1" smtClean="0">
                <a:ln>
                  <a:noFill/>
                </a:ln>
                <a:effectLst/>
                <a:latin typeface="Verdana" panose="020B0604030504040204" pitchFamily="34" charset="0"/>
                <a:ea typeface="Verdana" panose="020B0604030504040204" pitchFamily="34" charset="0"/>
                <a:cs typeface="Verdana" panose="020B0604030504040204" pitchFamily="34" charset="0"/>
              </a:rPr>
              <a:t>are</a:t>
            </a:r>
            <a:r>
              <a:rPr kumimoji="0" lang="de-DE" sz="2400" b="0" i="0" u="none" strike="noStrike" cap="none" normalizeH="0" baseline="0" dirty="0" smtClean="0">
                <a:ln>
                  <a:noFill/>
                </a:ln>
                <a:effectLst/>
                <a:latin typeface="Verdana" panose="020B0604030504040204" pitchFamily="34" charset="0"/>
                <a:ea typeface="Verdana" panose="020B0604030504040204" pitchFamily="34" charset="0"/>
                <a:cs typeface="Verdana" panose="020B0604030504040204" pitchFamily="34" charset="0"/>
              </a:rPr>
              <a:t> so </a:t>
            </a:r>
            <a:r>
              <a:rPr kumimoji="0" lang="de-DE" sz="2400" b="0" i="0" u="none" strike="noStrike" cap="none" normalizeH="0" baseline="0" dirty="0" err="1" smtClean="0">
                <a:ln>
                  <a:noFill/>
                </a:ln>
                <a:effectLst/>
                <a:latin typeface="Verdana" panose="020B0604030504040204" pitchFamily="34" charset="0"/>
                <a:ea typeface="Verdana" panose="020B0604030504040204" pitchFamily="34" charset="0"/>
                <a:cs typeface="Verdana" panose="020B0604030504040204" pitchFamily="34" charset="0"/>
              </a:rPr>
              <a:t>many</a:t>
            </a:r>
            <a:r>
              <a:rPr kumimoji="0" lang="de-DE" sz="2400" b="0" i="0" u="none" strike="noStrike" cap="none" normalizeH="0" baseline="0" dirty="0" smtClean="0">
                <a:ln>
                  <a:noFill/>
                </a:ln>
                <a:effectLst/>
                <a:latin typeface="Verdana" panose="020B0604030504040204" pitchFamily="34" charset="0"/>
                <a:ea typeface="Verdana" panose="020B0604030504040204" pitchFamily="34" charset="0"/>
                <a:cs typeface="Verdana" panose="020B0604030504040204" pitchFamily="34" charset="0"/>
              </a:rPr>
              <a:t> </a:t>
            </a:r>
            <a:r>
              <a:rPr kumimoji="0" lang="de-DE" sz="2400" b="0" i="0" u="none" strike="noStrike" cap="none" normalizeH="0" baseline="0" dirty="0" err="1" smtClean="0">
                <a:ln>
                  <a:noFill/>
                </a:ln>
                <a:effectLst/>
                <a:latin typeface="Verdana" panose="020B0604030504040204" pitchFamily="34" charset="0"/>
                <a:ea typeface="Verdana" panose="020B0604030504040204" pitchFamily="34" charset="0"/>
                <a:cs typeface="Verdana" panose="020B0604030504040204" pitchFamily="34" charset="0"/>
              </a:rPr>
              <a:t>ways</a:t>
            </a:r>
            <a:r>
              <a:rPr kumimoji="0" lang="de-DE" sz="2400" b="0" i="0" u="none" strike="noStrike" cap="none" normalizeH="0" dirty="0" smtClean="0">
                <a:ln>
                  <a:noFill/>
                </a:ln>
                <a:effectLst/>
                <a:latin typeface="Verdana" panose="020B0604030504040204" pitchFamily="34" charset="0"/>
                <a:ea typeface="Verdana" panose="020B0604030504040204" pitchFamily="34" charset="0"/>
                <a:cs typeface="Verdana" panose="020B0604030504040204" pitchFamily="34" charset="0"/>
              </a:rPr>
              <a:t> </a:t>
            </a:r>
            <a:r>
              <a:rPr kumimoji="0" lang="de-DE" sz="2400" b="0" i="0" u="none" strike="noStrike" cap="none" normalizeH="0" dirty="0" err="1" smtClean="0">
                <a:ln>
                  <a:noFill/>
                </a:ln>
                <a:effectLst/>
                <a:latin typeface="Verdana" panose="020B0604030504040204" pitchFamily="34" charset="0"/>
                <a:ea typeface="Verdana" panose="020B0604030504040204" pitchFamily="34" charset="0"/>
                <a:cs typeface="Verdana" panose="020B0604030504040204" pitchFamily="34" charset="0"/>
              </a:rPr>
              <a:t>to</a:t>
            </a:r>
            <a:r>
              <a:rPr kumimoji="0" lang="de-DE" sz="2400" b="0" i="0" u="none" strike="noStrike" cap="none" normalizeH="0" dirty="0" smtClean="0">
                <a:ln>
                  <a:noFill/>
                </a:ln>
                <a:effectLst/>
                <a:latin typeface="Verdana" panose="020B0604030504040204" pitchFamily="34" charset="0"/>
                <a:ea typeface="Verdana" panose="020B0604030504040204" pitchFamily="34" charset="0"/>
                <a:cs typeface="Verdana" panose="020B0604030504040204" pitchFamily="34" charset="0"/>
              </a:rPr>
              <a:t> </a:t>
            </a:r>
            <a:r>
              <a:rPr kumimoji="0" lang="de-DE" sz="2400" b="0" i="0" u="none" strike="noStrike" cap="none" normalizeH="0" dirty="0" err="1" smtClean="0">
                <a:ln>
                  <a:noFill/>
                </a:ln>
                <a:effectLst/>
                <a:latin typeface="Verdana" panose="020B0604030504040204" pitchFamily="34" charset="0"/>
                <a:ea typeface="Verdana" panose="020B0604030504040204" pitchFamily="34" charset="0"/>
                <a:cs typeface="Verdana" panose="020B0604030504040204" pitchFamily="34" charset="0"/>
              </a:rPr>
              <a:t>build</a:t>
            </a:r>
            <a:r>
              <a:rPr kumimoji="0" lang="de-DE" sz="2400" b="0" i="0" u="none" strike="noStrike" cap="none" normalizeH="0" dirty="0" smtClean="0">
                <a:ln>
                  <a:noFill/>
                </a:ln>
                <a:effectLst/>
                <a:latin typeface="Verdana" panose="020B0604030504040204" pitchFamily="34" charset="0"/>
                <a:ea typeface="Verdana" panose="020B0604030504040204" pitchFamily="34" charset="0"/>
                <a:cs typeface="Verdana" panose="020B0604030504040204" pitchFamily="34" charset="0"/>
              </a:rPr>
              <a:t> a </a:t>
            </a:r>
            <a:r>
              <a:rPr kumimoji="0" lang="de-DE" sz="2400" b="0" i="0" u="none" strike="noStrike" cap="none" normalizeH="0" dirty="0" err="1" smtClean="0">
                <a:ln>
                  <a:noFill/>
                </a:ln>
                <a:effectLst/>
                <a:latin typeface="Verdana" panose="020B0604030504040204" pitchFamily="34" charset="0"/>
                <a:ea typeface="Verdana" panose="020B0604030504040204" pitchFamily="34" charset="0"/>
                <a:cs typeface="Verdana" panose="020B0604030504040204" pitchFamily="34" charset="0"/>
              </a:rPr>
              <a:t>house</a:t>
            </a:r>
            <a:r>
              <a:rPr kumimoji="0" lang="de-DE" sz="2400" b="0" i="0" u="none" strike="noStrike" cap="none" normalizeH="0" dirty="0" smtClean="0">
                <a:ln>
                  <a:noFill/>
                </a:ln>
                <a:effectLst/>
                <a:latin typeface="Verdana" panose="020B0604030504040204" pitchFamily="34" charset="0"/>
                <a:ea typeface="Verdana" panose="020B0604030504040204" pitchFamily="34" charset="0"/>
                <a:cs typeface="Verdana" panose="020B0604030504040204" pitchFamily="34" charset="0"/>
              </a:rPr>
              <a:t>!</a:t>
            </a:r>
            <a:endParaRPr kumimoji="0" lang="de-DE" sz="2400" b="0" i="0" u="none" strike="noStrike" cap="none" normalizeH="0" baseline="0" dirty="0" smtClean="0">
              <a:ln>
                <a:noFill/>
              </a:ln>
              <a:effectLst/>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4243877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ctrTitle"/>
          </p:nvPr>
        </p:nvSpPr>
        <p:spPr>
          <a:xfrm>
            <a:off x="838200" y="2273301"/>
            <a:ext cx="7766248" cy="579636"/>
          </a:xfrm>
        </p:spPr>
        <p:txBody>
          <a:bodyPr/>
          <a:lstStyle/>
          <a:p>
            <a:r>
              <a:rPr lang="en-US" sz="2800" b="0" dirty="0" smtClean="0">
                <a:latin typeface="Verdana" panose="020B0604030504040204" pitchFamily="34" charset="0"/>
                <a:ea typeface="Verdana" panose="020B0604030504040204" pitchFamily="34" charset="0"/>
                <a:cs typeface="Verdana" panose="020B0604030504040204" pitchFamily="34" charset="0"/>
              </a:rPr>
              <a:t>Thank you</a:t>
            </a:r>
            <a:endParaRPr lang="de-CH" sz="2800" b="0" dirty="0">
              <a:latin typeface="Verdana" panose="020B0604030504040204" pitchFamily="34" charset="0"/>
              <a:ea typeface="Verdana" panose="020B0604030504040204" pitchFamily="34" charset="0"/>
              <a:cs typeface="Verdana" panose="020B0604030504040204" pitchFamily="34" charset="0"/>
            </a:endParaRPr>
          </a:p>
        </p:txBody>
      </p:sp>
      <p:sp>
        <p:nvSpPr>
          <p:cNvPr id="51204" name="Rectangle 4"/>
          <p:cNvSpPr>
            <a:spLocks noChangeArrowheads="1"/>
          </p:cNvSpPr>
          <p:nvPr/>
        </p:nvSpPr>
        <p:spPr bwMode="auto">
          <a:xfrm>
            <a:off x="927100" y="3410646"/>
            <a:ext cx="7766248" cy="1055688"/>
          </a:xfrm>
          <a:prstGeom prst="rect">
            <a:avLst/>
          </a:prstGeom>
          <a:noFill/>
          <a:ln w="9525">
            <a:noFill/>
            <a:miter lim="800000"/>
            <a:headEnd/>
            <a:tailEnd/>
          </a:ln>
          <a:effectLst/>
        </p:spPr>
        <p:txBody>
          <a:bodyPr lIns="0" tIns="0" rIns="0" bIns="0"/>
          <a:lstStyle/>
          <a:p>
            <a:pPr eaLnBrk="1" hangingPunct="1">
              <a:spcBef>
                <a:spcPct val="20000"/>
              </a:spcBef>
            </a:pPr>
            <a:r>
              <a:rPr lang="en-US" dirty="0">
                <a:latin typeface="Verdana" panose="020B0604030504040204" pitchFamily="34" charset="0"/>
                <a:ea typeface="Verdana" panose="020B0604030504040204" pitchFamily="34" charset="0"/>
                <a:cs typeface="Verdana" panose="020B0604030504040204" pitchFamily="34" charset="0"/>
              </a:rPr>
              <a:t>Christian Aliverti (Swiss National Library</a:t>
            </a:r>
            <a:r>
              <a:rPr lang="en-US" dirty="0" smtClean="0">
                <a:latin typeface="Verdana" panose="020B0604030504040204" pitchFamily="34" charset="0"/>
                <a:ea typeface="Verdana" panose="020B0604030504040204" pitchFamily="34" charset="0"/>
                <a:cs typeface="Verdana" panose="020B0604030504040204" pitchFamily="34" charset="0"/>
              </a:rPr>
              <a:t>)</a:t>
            </a:r>
          </a:p>
          <a:p>
            <a:pPr eaLnBrk="1" hangingPunct="1">
              <a:spcBef>
                <a:spcPct val="20000"/>
              </a:spcBef>
            </a:pPr>
            <a:r>
              <a:rPr lang="en-US" dirty="0" err="1" smtClean="0">
                <a:latin typeface="Verdana" panose="020B0604030504040204" pitchFamily="34" charset="0"/>
                <a:ea typeface="Verdana" panose="020B0604030504040204" pitchFamily="34" charset="0"/>
                <a:cs typeface="Verdana" panose="020B0604030504040204" pitchFamily="34" charset="0"/>
              </a:rPr>
              <a:t>christian.aliverti@nb.admin.ch</a:t>
            </a:r>
            <a:r>
              <a:rPr lang="en-US" dirty="0" smtClean="0">
                <a:latin typeface="Verdana" panose="020B0604030504040204" pitchFamily="34" charset="0"/>
                <a:ea typeface="Verdana" panose="020B0604030504040204" pitchFamily="34" charset="0"/>
                <a:cs typeface="Verdana" panose="020B0604030504040204" pitchFamily="34" charset="0"/>
              </a:rPr>
              <a:t> </a:t>
            </a:r>
          </a:p>
          <a:p>
            <a:pPr eaLnBrk="1" hangingPunct="1">
              <a:spcBef>
                <a:spcPct val="20000"/>
              </a:spcBef>
            </a:pPr>
            <a:endParaRPr lang="en-US" dirty="0" smtClean="0">
              <a:latin typeface="Verdana" panose="020B0604030504040204" pitchFamily="34" charset="0"/>
              <a:ea typeface="Verdana" panose="020B0604030504040204" pitchFamily="34" charset="0"/>
              <a:cs typeface="Verdana" panose="020B0604030504040204" pitchFamily="34" charset="0"/>
            </a:endParaRPr>
          </a:p>
          <a:p>
            <a:pPr eaLnBrk="1" hangingPunct="1">
              <a:spcBef>
                <a:spcPct val="20000"/>
              </a:spcBef>
            </a:pPr>
            <a:r>
              <a:rPr lang="en-US" dirty="0" smtClean="0">
                <a:latin typeface="Verdana" panose="020B0604030504040204" pitchFamily="34" charset="0"/>
                <a:ea typeface="Verdana" panose="020B0604030504040204" pitchFamily="34" charset="0"/>
                <a:cs typeface="Verdana" panose="020B0604030504040204" pitchFamily="34" charset="0"/>
              </a:rPr>
              <a:t>Renate Behrens (German National Library) r.behrens@dnb.de</a:t>
            </a:r>
            <a:endParaRPr lang="de-CH" dirty="0">
              <a:latin typeface="Verdana" panose="020B0604030504040204" pitchFamily="34" charset="0"/>
              <a:ea typeface="Verdana" panose="020B0604030504040204" pitchFamily="34" charset="0"/>
              <a:cs typeface="Verdana" panose="020B0604030504040204" pitchFamily="34" charset="0"/>
            </a:endParaRPr>
          </a:p>
        </p:txBody>
      </p:sp>
      <p:sp>
        <p:nvSpPr>
          <p:cNvPr id="5" name="Text Box 32"/>
          <p:cNvSpPr txBox="1">
            <a:spLocks noChangeArrowheads="1"/>
          </p:cNvSpPr>
          <p:nvPr/>
        </p:nvSpPr>
        <p:spPr bwMode="auto">
          <a:xfrm>
            <a:off x="827517" y="1130418"/>
            <a:ext cx="3581400" cy="447675"/>
          </a:xfrm>
          <a:prstGeom prst="rect">
            <a:avLst/>
          </a:prstGeom>
          <a:noFill/>
          <a:ln w="9525">
            <a:noFill/>
            <a:miter lim="800000"/>
            <a:headEnd/>
            <a:tailEnd/>
          </a:ln>
          <a:effectLst/>
        </p:spPr>
        <p:txBody>
          <a:bodyPr lIns="0" tIns="0" rIns="0" bIns="0">
            <a:spAutoFit/>
          </a:bodyPr>
          <a:lstStyle/>
          <a:p>
            <a:pPr>
              <a:lnSpc>
                <a:spcPct val="105000"/>
              </a:lnSpc>
              <a:spcBef>
                <a:spcPct val="50000"/>
              </a:spcBef>
            </a:pPr>
            <a:r>
              <a:rPr lang="de-CH" sz="800" dirty="0" err="1">
                <a:latin typeface="Arial" charset="0"/>
              </a:rPr>
              <a:t>Département</a:t>
            </a:r>
            <a:r>
              <a:rPr lang="de-CH" sz="800" dirty="0">
                <a:latin typeface="Arial" charset="0"/>
              </a:rPr>
              <a:t> </a:t>
            </a:r>
            <a:r>
              <a:rPr lang="de-CH" sz="800" dirty="0" err="1">
                <a:latin typeface="Arial" charset="0"/>
              </a:rPr>
              <a:t>fédéral</a:t>
            </a:r>
            <a:r>
              <a:rPr lang="de-CH" sz="800" dirty="0">
                <a:latin typeface="Arial" charset="0"/>
              </a:rPr>
              <a:t> de </a:t>
            </a:r>
            <a:r>
              <a:rPr lang="de-CH" sz="800" dirty="0" err="1">
                <a:latin typeface="Arial" charset="0"/>
              </a:rPr>
              <a:t>l'intérieur</a:t>
            </a:r>
            <a:r>
              <a:rPr lang="de-CH" sz="800" dirty="0">
                <a:latin typeface="Arial" charset="0"/>
              </a:rPr>
              <a:t> </a:t>
            </a:r>
            <a:r>
              <a:rPr lang="de-CH" sz="800" dirty="0" err="1">
                <a:latin typeface="Arial" charset="0"/>
              </a:rPr>
              <a:t>DFI</a:t>
            </a:r>
            <a:endParaRPr lang="de-CH" sz="800" dirty="0">
              <a:latin typeface="Arial" charset="0"/>
            </a:endParaRPr>
          </a:p>
          <a:p>
            <a:pPr>
              <a:lnSpc>
                <a:spcPct val="105000"/>
              </a:lnSpc>
              <a:spcBef>
                <a:spcPct val="50000"/>
              </a:spcBef>
            </a:pPr>
            <a:r>
              <a:rPr lang="de-CH" sz="800" dirty="0">
                <a:latin typeface="Arial" charset="0"/>
              </a:rPr>
              <a:t>Office </a:t>
            </a:r>
            <a:r>
              <a:rPr lang="de-CH" sz="800" dirty="0" err="1">
                <a:latin typeface="Arial" charset="0"/>
              </a:rPr>
              <a:t>fédéral</a:t>
            </a:r>
            <a:r>
              <a:rPr lang="de-CH" sz="800" dirty="0">
                <a:latin typeface="Arial" charset="0"/>
              </a:rPr>
              <a:t> de la </a:t>
            </a:r>
            <a:r>
              <a:rPr lang="de-CH" sz="800" dirty="0" err="1">
                <a:latin typeface="Arial" charset="0"/>
              </a:rPr>
              <a:t>culture</a:t>
            </a:r>
            <a:r>
              <a:rPr lang="de-CH" sz="800" dirty="0">
                <a:latin typeface="Arial" charset="0"/>
              </a:rPr>
              <a:t> </a:t>
            </a:r>
            <a:r>
              <a:rPr lang="de-CH" sz="800" dirty="0" err="1">
                <a:latin typeface="Arial" charset="0"/>
              </a:rPr>
              <a:t>OFC</a:t>
            </a:r>
            <a:r>
              <a:rPr lang="de-CH" sz="800" dirty="0">
                <a:latin typeface="Arial" charset="0"/>
              </a:rPr>
              <a:t/>
            </a:r>
            <a:br>
              <a:rPr lang="de-CH" sz="800" dirty="0">
                <a:latin typeface="Arial" charset="0"/>
              </a:rPr>
            </a:br>
            <a:r>
              <a:rPr lang="de-CH" sz="800" b="1" dirty="0" err="1">
                <a:latin typeface="Arial" charset="0"/>
              </a:rPr>
              <a:t>Bibliothèque</a:t>
            </a:r>
            <a:r>
              <a:rPr lang="de-CH" sz="800" b="1" dirty="0">
                <a:latin typeface="Arial" charset="0"/>
              </a:rPr>
              <a:t> nationale </a:t>
            </a:r>
            <a:r>
              <a:rPr lang="de-CH" sz="800" b="1" dirty="0" err="1">
                <a:latin typeface="Arial" charset="0"/>
              </a:rPr>
              <a:t>suisse</a:t>
            </a:r>
            <a:r>
              <a:rPr lang="de-CH" sz="800" b="1" dirty="0">
                <a:latin typeface="Arial" charset="0"/>
              </a:rPr>
              <a:t> </a:t>
            </a:r>
            <a:r>
              <a:rPr lang="de-CH" sz="800" b="1" dirty="0" err="1">
                <a:latin typeface="Arial" charset="0"/>
              </a:rPr>
              <a:t>BN</a:t>
            </a:r>
            <a:endParaRPr lang="de-CH" sz="800" b="1" dirty="0">
              <a:latin typeface="Arial" charset="0"/>
            </a:endParaRPr>
          </a:p>
        </p:txBody>
      </p:sp>
      <p:pic>
        <p:nvPicPr>
          <p:cNvPr id="6" name="Picture 37" descr="Logo_CMYK_pos"/>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827517" y="374886"/>
            <a:ext cx="1997075" cy="508000"/>
          </a:xfrm>
          <a:prstGeom prst="rect">
            <a:avLst/>
          </a:prstGeom>
          <a:noFill/>
          <a:ln w="9525">
            <a:noFill/>
            <a:miter lim="800000"/>
            <a:headEnd/>
            <a:tailEnd/>
          </a:ln>
        </p:spPr>
      </p:pic>
      <p:pic>
        <p:nvPicPr>
          <p:cNvPr id="1026" name="Picture 2"/>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6948264" y="376474"/>
            <a:ext cx="1570037" cy="1012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9403205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el 3"/>
          <p:cNvSpPr>
            <a:spLocks noGrp="1"/>
          </p:cNvSpPr>
          <p:nvPr>
            <p:ph type="title"/>
          </p:nvPr>
        </p:nvSpPr>
        <p:spPr>
          <a:xfrm>
            <a:off x="755650" y="1613604"/>
            <a:ext cx="7593013" cy="720081"/>
          </a:xfrm>
        </p:spPr>
        <p:txBody>
          <a:bodyPr>
            <a:normAutofit fontScale="90000"/>
          </a:bodyPr>
          <a:lstStyle/>
          <a:p>
            <a:r>
              <a:rPr lang="de-DE" sz="3600" b="0" dirty="0" smtClean="0">
                <a:latin typeface="Verdana" panose="020B0604030504040204" pitchFamily="34" charset="0"/>
                <a:ea typeface="Verdana" panose="020B0604030504040204" pitchFamily="34" charset="0"/>
                <a:cs typeface="Verdana" panose="020B0604030504040204" pitchFamily="34" charset="0"/>
              </a:rPr>
              <a:t>Contents</a:t>
            </a:r>
            <a:r>
              <a:rPr lang="de-DE" b="0" dirty="0" smtClean="0"/>
              <a:t/>
            </a:r>
            <a:br>
              <a:rPr lang="de-DE" b="0" dirty="0" smtClean="0"/>
            </a:br>
            <a:endParaRPr lang="de-DE" b="0" dirty="0" smtClean="0"/>
          </a:p>
        </p:txBody>
      </p:sp>
      <p:sp>
        <p:nvSpPr>
          <p:cNvPr id="2" name="Textfeld 1"/>
          <p:cNvSpPr txBox="1"/>
          <p:nvPr/>
        </p:nvSpPr>
        <p:spPr>
          <a:xfrm>
            <a:off x="755650" y="2333685"/>
            <a:ext cx="8316416" cy="5632311"/>
          </a:xfrm>
          <a:prstGeom prst="rect">
            <a:avLst/>
          </a:prstGeom>
          <a:noFill/>
        </p:spPr>
        <p:txBody>
          <a:bodyPr wrap="square" rtlCol="0">
            <a:spAutoFit/>
          </a:bodyPr>
          <a:lstStyle/>
          <a:p>
            <a:pPr marL="285750" indent="-285750">
              <a:buFont typeface="Arial" panose="020B0604020202020204" pitchFamily="34" charset="0"/>
              <a:buChar char="•"/>
            </a:pPr>
            <a:r>
              <a:rPr lang="de-DE" dirty="0" err="1" smtClean="0">
                <a:latin typeface="Verdana" panose="020B0604030504040204" pitchFamily="34" charset="0"/>
                <a:ea typeface="Verdana" panose="020B0604030504040204" pitchFamily="34" charset="0"/>
                <a:cs typeface="Verdana" panose="020B0604030504040204" pitchFamily="34" charset="0"/>
              </a:rPr>
              <a:t>Cataloguing</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codes</a:t>
            </a:r>
            <a:r>
              <a:rPr lang="de-DE" dirty="0" smtClean="0">
                <a:latin typeface="Verdana" panose="020B0604030504040204" pitchFamily="34" charset="0"/>
                <a:ea typeface="Verdana" panose="020B0604030504040204" pitchFamily="34" charset="0"/>
                <a:cs typeface="Verdana" panose="020B0604030504040204" pitchFamily="34" charset="0"/>
              </a:rPr>
              <a:t> in </a:t>
            </a:r>
            <a:r>
              <a:rPr lang="de-DE" dirty="0" err="1" smtClean="0">
                <a:latin typeface="Verdana" panose="020B0604030504040204" pitchFamily="34" charset="0"/>
                <a:ea typeface="Verdana" panose="020B0604030504040204" pitchFamily="34" charset="0"/>
                <a:cs typeface="Verdana" panose="020B0604030504040204" pitchFamily="34" charset="0"/>
              </a:rPr>
              <a:t>the</a:t>
            </a:r>
            <a:r>
              <a:rPr lang="de-DE" dirty="0" smtClean="0">
                <a:latin typeface="Verdana" panose="020B0604030504040204" pitchFamily="34" charset="0"/>
                <a:ea typeface="Verdana" panose="020B0604030504040204" pitchFamily="34" charset="0"/>
                <a:cs typeface="Verdana" panose="020B0604030504040204" pitchFamily="34" charset="0"/>
              </a:rPr>
              <a:t> German-</a:t>
            </a:r>
            <a:r>
              <a:rPr lang="de-DE" dirty="0" err="1" smtClean="0">
                <a:latin typeface="Verdana" panose="020B0604030504040204" pitchFamily="34" charset="0"/>
                <a:ea typeface="Verdana" panose="020B0604030504040204" pitchFamily="34" charset="0"/>
                <a:cs typeface="Verdana" panose="020B0604030504040204" pitchFamily="34" charset="0"/>
              </a:rPr>
              <a:t>speaking</a:t>
            </a:r>
            <a:r>
              <a:rPr lang="de-DE" dirty="0" smtClean="0">
                <a:latin typeface="Verdana" panose="020B0604030504040204" pitchFamily="34" charset="0"/>
                <a:ea typeface="Verdana" panose="020B0604030504040204" pitchFamily="34" charset="0"/>
                <a:cs typeface="Verdana" panose="020B0604030504040204" pitchFamily="34" charset="0"/>
              </a:rPr>
              <a:t> countries</a:t>
            </a:r>
          </a:p>
          <a:p>
            <a:pPr marL="285750" indent="-285750">
              <a:buFont typeface="Arial" panose="020B0604020202020204" pitchFamily="34" charset="0"/>
              <a:buChar char="•"/>
            </a:pPr>
            <a:r>
              <a:rPr lang="de-DE" dirty="0" smtClean="0">
                <a:latin typeface="Verdana" panose="020B0604030504040204" pitchFamily="34" charset="0"/>
                <a:ea typeface="Verdana" panose="020B0604030504040204" pitchFamily="34" charset="0"/>
                <a:cs typeface="Verdana" panose="020B0604030504040204" pitchFamily="34" charset="0"/>
              </a:rPr>
              <a:t>Translation </a:t>
            </a:r>
            <a:r>
              <a:rPr lang="de-DE" dirty="0" err="1" smtClean="0">
                <a:latin typeface="Verdana" panose="020B0604030504040204" pitchFamily="34" charset="0"/>
                <a:ea typeface="Verdana" panose="020B0604030504040204" pitchFamily="34" charset="0"/>
                <a:cs typeface="Verdana" panose="020B0604030504040204" pitchFamily="34" charset="0"/>
              </a:rPr>
              <a:t>into</a:t>
            </a:r>
            <a:r>
              <a:rPr lang="de-DE" dirty="0" smtClean="0">
                <a:latin typeface="Verdana" panose="020B0604030504040204" pitchFamily="34" charset="0"/>
                <a:ea typeface="Verdana" panose="020B0604030504040204" pitchFamily="34" charset="0"/>
                <a:cs typeface="Verdana" panose="020B0604030504040204" pitchFamily="34" charset="0"/>
              </a:rPr>
              <a:t> German</a:t>
            </a:r>
          </a:p>
          <a:p>
            <a:pPr marL="285750" indent="-285750">
              <a:buFont typeface="Arial" panose="020B0604020202020204" pitchFamily="34" charset="0"/>
              <a:buChar char="•"/>
            </a:pPr>
            <a:r>
              <a:rPr lang="de-DE" dirty="0" smtClean="0">
                <a:latin typeface="Verdana" panose="020B0604030504040204" pitchFamily="34" charset="0"/>
                <a:ea typeface="Verdana" panose="020B0604030504040204" pitchFamily="34" charset="0"/>
                <a:cs typeface="Verdana" panose="020B0604030504040204" pitchFamily="34" charset="0"/>
              </a:rPr>
              <a:t>International </a:t>
            </a:r>
            <a:r>
              <a:rPr lang="de-DE" dirty="0" err="1" smtClean="0">
                <a:latin typeface="Verdana" panose="020B0604030504040204" pitchFamily="34" charset="0"/>
                <a:ea typeface="Verdana" panose="020B0604030504040204" pitchFamily="34" charset="0"/>
                <a:cs typeface="Verdana" panose="020B0604030504040204" pitchFamily="34" charset="0"/>
              </a:rPr>
              <a:t>cooperation</a:t>
            </a:r>
            <a:endParaRPr lang="de-DE" dirty="0" smtClean="0">
              <a:latin typeface="Verdana" panose="020B0604030504040204" pitchFamily="34" charset="0"/>
              <a:ea typeface="Verdana" panose="020B0604030504040204" pitchFamily="34" charset="0"/>
              <a:cs typeface="Verdana" panose="020B0604030504040204" pitchFamily="34" charset="0"/>
            </a:endParaRPr>
          </a:p>
          <a:p>
            <a:pPr marL="285750" indent="-285750">
              <a:buFont typeface="Arial" panose="020B0604020202020204" pitchFamily="34" charset="0"/>
              <a:buChar char="•"/>
            </a:pPr>
            <a:r>
              <a:rPr lang="de-DE" dirty="0" smtClean="0">
                <a:latin typeface="Verdana" panose="020B0604030504040204" pitchFamily="34" charset="0"/>
                <a:ea typeface="Verdana" panose="020B0604030504040204" pitchFamily="34" charset="0"/>
                <a:cs typeface="Verdana" panose="020B0604030504040204" pitchFamily="34" charset="0"/>
              </a:rPr>
              <a:t>Implementation of RDA</a:t>
            </a:r>
          </a:p>
          <a:p>
            <a:pPr marL="285750" indent="-285750">
              <a:buFont typeface="Arial" panose="020B0604020202020204" pitchFamily="34" charset="0"/>
              <a:buChar char="•"/>
            </a:pPr>
            <a:r>
              <a:rPr lang="de-DE" dirty="0" smtClean="0">
                <a:latin typeface="Verdana" panose="020B0604030504040204" pitchFamily="34" charset="0"/>
                <a:ea typeface="Verdana" panose="020B0604030504040204" pitchFamily="34" charset="0"/>
                <a:cs typeface="Verdana" panose="020B0604030504040204" pitchFamily="34" charset="0"/>
              </a:rPr>
              <a:t>Special and rare </a:t>
            </a:r>
            <a:r>
              <a:rPr lang="de-DE" dirty="0" err="1" smtClean="0">
                <a:latin typeface="Verdana" panose="020B0604030504040204" pitchFamily="34" charset="0"/>
                <a:ea typeface="Verdana" panose="020B0604030504040204" pitchFamily="34" charset="0"/>
                <a:cs typeface="Verdana" panose="020B0604030504040204" pitchFamily="34" charset="0"/>
              </a:rPr>
              <a:t>materials</a:t>
            </a:r>
            <a:endParaRPr lang="de-DE" dirty="0" smtClean="0">
              <a:latin typeface="Verdana" panose="020B0604030504040204" pitchFamily="34" charset="0"/>
              <a:ea typeface="Verdana" panose="020B0604030504040204" pitchFamily="34" charset="0"/>
              <a:cs typeface="Verdana" panose="020B0604030504040204" pitchFamily="34" charset="0"/>
            </a:endParaRPr>
          </a:p>
          <a:p>
            <a:pPr marL="285750" indent="-285750">
              <a:buFont typeface="Arial" panose="020B0604020202020204" pitchFamily="34" charset="0"/>
              <a:buChar char="•"/>
            </a:pPr>
            <a:r>
              <a:rPr lang="de-DE" dirty="0" err="1" smtClean="0">
                <a:latin typeface="Verdana" panose="020B0604030504040204" pitchFamily="34" charset="0"/>
                <a:ea typeface="Verdana" panose="020B0604030504040204" pitchFamily="34" charset="0"/>
                <a:cs typeface="Verdana" panose="020B0604030504040204" pitchFamily="34" charset="0"/>
              </a:rPr>
              <a:t>Role</a:t>
            </a:r>
            <a:r>
              <a:rPr lang="de-DE" dirty="0" smtClean="0">
                <a:latin typeface="Verdana" panose="020B0604030504040204" pitchFamily="34" charset="0"/>
                <a:ea typeface="Verdana" panose="020B0604030504040204" pitchFamily="34" charset="0"/>
                <a:cs typeface="Verdana" panose="020B0604030504040204" pitchFamily="34" charset="0"/>
              </a:rPr>
              <a:t> of </a:t>
            </a:r>
            <a:r>
              <a:rPr lang="de-DE" dirty="0" err="1" smtClean="0">
                <a:latin typeface="Verdana" panose="020B0604030504040204" pitchFamily="34" charset="0"/>
                <a:ea typeface="Verdana" panose="020B0604030504040204" pitchFamily="34" charset="0"/>
                <a:cs typeface="Verdana" panose="020B0604030504040204" pitchFamily="34" charset="0"/>
              </a:rPr>
              <a:t>authority</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a:latin typeface="Verdana" panose="020B0604030504040204" pitchFamily="34" charset="0"/>
                <a:ea typeface="Verdana" panose="020B0604030504040204" pitchFamily="34" charset="0"/>
                <a:cs typeface="Verdana" panose="020B0604030504040204" pitchFamily="34" charset="0"/>
              </a:rPr>
              <a:t>d</a:t>
            </a:r>
            <a:r>
              <a:rPr lang="de-DE" dirty="0" err="1" smtClean="0">
                <a:latin typeface="Verdana" panose="020B0604030504040204" pitchFamily="34" charset="0"/>
                <a:ea typeface="Verdana" panose="020B0604030504040204" pitchFamily="34" charset="0"/>
                <a:cs typeface="Verdana" panose="020B0604030504040204" pitchFamily="34" charset="0"/>
              </a:rPr>
              <a:t>ata</a:t>
            </a:r>
            <a:endParaRPr lang="de-DE" dirty="0" smtClean="0">
              <a:latin typeface="Verdana" panose="020B0604030504040204" pitchFamily="34" charset="0"/>
              <a:ea typeface="Verdana" panose="020B0604030504040204" pitchFamily="34" charset="0"/>
              <a:cs typeface="Verdana" panose="020B0604030504040204" pitchFamily="34" charset="0"/>
            </a:endParaRPr>
          </a:p>
          <a:p>
            <a:pPr marL="285750" indent="-285750">
              <a:buFont typeface="Arial" panose="020B0604020202020204" pitchFamily="34" charset="0"/>
              <a:buChar char="•"/>
            </a:pPr>
            <a:r>
              <a:rPr lang="de-DE" dirty="0" err="1" smtClean="0">
                <a:latin typeface="Verdana" panose="020B0604030504040204" pitchFamily="34" charset="0"/>
                <a:ea typeface="Verdana" panose="020B0604030504040204" pitchFamily="34" charset="0"/>
                <a:cs typeface="Verdana" panose="020B0604030504040204" pitchFamily="34" charset="0"/>
              </a:rPr>
              <a:t>Collaboration</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with</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cultural</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institutions</a:t>
            </a:r>
            <a:endParaRPr lang="de-DE" dirty="0" smtClean="0">
              <a:latin typeface="Verdana" panose="020B0604030504040204" pitchFamily="34" charset="0"/>
              <a:ea typeface="Verdana" panose="020B0604030504040204" pitchFamily="34" charset="0"/>
              <a:cs typeface="Verdana" panose="020B0604030504040204" pitchFamily="34" charset="0"/>
            </a:endParaRPr>
          </a:p>
          <a:p>
            <a:pPr marL="285750" indent="-285750">
              <a:buFont typeface="Arial" panose="020B0604020202020204" pitchFamily="34" charset="0"/>
              <a:buChar char="•"/>
            </a:pPr>
            <a:r>
              <a:rPr lang="de-DE" dirty="0" err="1" smtClean="0">
                <a:latin typeface="Verdana" panose="020B0604030504040204" pitchFamily="34" charset="0"/>
                <a:ea typeface="Verdana" panose="020B0604030504040204" pitchFamily="34" charset="0"/>
                <a:cs typeface="Verdana" panose="020B0604030504040204" pitchFamily="34" charset="0"/>
              </a:rPr>
              <a:t>Conclusion</a:t>
            </a:r>
            <a:endParaRPr lang="de-DE" dirty="0" smtClean="0">
              <a:latin typeface="Verdana" panose="020B0604030504040204" pitchFamily="34" charset="0"/>
              <a:ea typeface="Verdana" panose="020B0604030504040204" pitchFamily="34" charset="0"/>
              <a:cs typeface="Verdana" panose="020B0604030504040204" pitchFamily="34" charset="0"/>
            </a:endParaRPr>
          </a:p>
          <a:p>
            <a:pPr marL="285750" indent="-285750">
              <a:buFont typeface="Arial" panose="020B0604020202020204" pitchFamily="34" charset="0"/>
              <a:buChar char="•"/>
            </a:pPr>
            <a:endParaRPr lang="de-DE" dirty="0" smtClean="0">
              <a:latin typeface="+mn-lt"/>
            </a:endParaRPr>
          </a:p>
          <a:p>
            <a:pPr marL="285750" indent="-285750">
              <a:buFont typeface="Arial" panose="020B0604020202020204" pitchFamily="34" charset="0"/>
              <a:buChar char="•"/>
            </a:pPr>
            <a:endParaRPr lang="de-DE" dirty="0" smtClean="0"/>
          </a:p>
          <a:p>
            <a:pPr marL="285750" indent="-285750">
              <a:buFont typeface="Arial" panose="020B0604020202020204" pitchFamily="34" charset="0"/>
              <a:buChar char="•"/>
            </a:pPr>
            <a:endParaRPr lang="de-DE" dirty="0" smtClean="0"/>
          </a:p>
          <a:p>
            <a:pPr marL="285750" indent="-285750">
              <a:buFont typeface="Arial" panose="020B0604020202020204" pitchFamily="34" charset="0"/>
              <a:buChar char="•"/>
            </a:pPr>
            <a:endParaRPr lang="de-DE" dirty="0" smtClean="0"/>
          </a:p>
          <a:p>
            <a:pPr marL="285750" indent="-285750">
              <a:buFont typeface="Arial" panose="020B0604020202020204" pitchFamily="34" charset="0"/>
              <a:buChar char="•"/>
            </a:pPr>
            <a:endParaRPr lang="de-DE" dirty="0" smtClean="0"/>
          </a:p>
          <a:p>
            <a:pPr marL="285750" indent="-285750">
              <a:buFont typeface="Arial" panose="020B0604020202020204" pitchFamily="34" charset="0"/>
              <a:buChar char="•"/>
            </a:pPr>
            <a:endParaRPr lang="de-DE" dirty="0"/>
          </a:p>
        </p:txBody>
      </p:sp>
    </p:spTree>
    <p:extLst>
      <p:ext uri="{BB962C8B-B14F-4D97-AF65-F5344CB8AC3E}">
        <p14:creationId xmlns:p14="http://schemas.microsoft.com/office/powerpoint/2010/main" val="354066149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7314602" y="4315087"/>
            <a:ext cx="1559226" cy="16028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6" name="Picture 2"/>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6024758" y="2311442"/>
            <a:ext cx="2579688" cy="20036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feld 1"/>
          <p:cNvSpPr txBox="1"/>
          <p:nvPr/>
        </p:nvSpPr>
        <p:spPr>
          <a:xfrm>
            <a:off x="472035" y="1497229"/>
            <a:ext cx="8509061" cy="461665"/>
          </a:xfrm>
          <a:prstGeom prst="rect">
            <a:avLst/>
          </a:prstGeom>
          <a:noFill/>
        </p:spPr>
        <p:txBody>
          <a:bodyPr wrap="none" rtlCol="0">
            <a:spAutoFit/>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Cataloguing</a:t>
            </a:r>
            <a:r>
              <a:rPr lang="de-DE" dirty="0" smtClean="0">
                <a:latin typeface="Verdana" panose="020B0604030504040204" pitchFamily="34" charset="0"/>
                <a:ea typeface="Verdana" panose="020B0604030504040204" pitchFamily="34" charset="0"/>
                <a:cs typeface="Verdana" panose="020B0604030504040204" pitchFamily="34" charset="0"/>
              </a:rPr>
              <a:t> Codes in </a:t>
            </a:r>
            <a:r>
              <a:rPr lang="de-DE" dirty="0" err="1" smtClean="0">
                <a:latin typeface="Verdana" panose="020B0604030504040204" pitchFamily="34" charset="0"/>
                <a:ea typeface="Verdana" panose="020B0604030504040204" pitchFamily="34" charset="0"/>
                <a:cs typeface="Verdana" panose="020B0604030504040204" pitchFamily="34" charset="0"/>
              </a:rPr>
              <a:t>the</a:t>
            </a:r>
            <a:r>
              <a:rPr lang="de-DE" dirty="0" smtClean="0">
                <a:latin typeface="Verdana" panose="020B0604030504040204" pitchFamily="34" charset="0"/>
                <a:ea typeface="Verdana" panose="020B0604030504040204" pitchFamily="34" charset="0"/>
                <a:cs typeface="Verdana" panose="020B0604030504040204" pitchFamily="34" charset="0"/>
              </a:rPr>
              <a:t> German-</a:t>
            </a:r>
            <a:r>
              <a:rPr lang="de-DE" dirty="0" err="1" smtClean="0">
                <a:latin typeface="Verdana" panose="020B0604030504040204" pitchFamily="34" charset="0"/>
                <a:ea typeface="Verdana" panose="020B0604030504040204" pitchFamily="34" charset="0"/>
                <a:cs typeface="Verdana" panose="020B0604030504040204" pitchFamily="34" charset="0"/>
              </a:rPr>
              <a:t>speaking</a:t>
            </a:r>
            <a:r>
              <a:rPr lang="de-DE" dirty="0" smtClean="0">
                <a:latin typeface="Verdana" panose="020B0604030504040204" pitchFamily="34" charset="0"/>
                <a:ea typeface="Verdana" panose="020B0604030504040204" pitchFamily="34" charset="0"/>
                <a:cs typeface="Verdana" panose="020B0604030504040204" pitchFamily="34" charset="0"/>
              </a:rPr>
              <a:t> Countries</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5" name="Textfeld 4"/>
          <p:cNvSpPr txBox="1"/>
          <p:nvPr/>
        </p:nvSpPr>
        <p:spPr>
          <a:xfrm>
            <a:off x="153955" y="2564904"/>
            <a:ext cx="5904656" cy="3785652"/>
          </a:xfrm>
          <a:prstGeom prst="rect">
            <a:avLst/>
          </a:prstGeom>
          <a:noFill/>
        </p:spPr>
        <p:txBody>
          <a:bodyPr wrap="square" rtlCol="0">
            <a:spAutoFit/>
          </a:bodyPr>
          <a:lstStyle/>
          <a:p>
            <a:pPr marL="342900" indent="-342900">
              <a:buFont typeface="Arial" panose="020B0604020202020204" pitchFamily="34" charset="0"/>
              <a:buChar char="•"/>
            </a:pPr>
            <a:r>
              <a:rPr lang="en-GB" sz="2000" dirty="0" smtClean="0">
                <a:latin typeface="Verdana" panose="020B0604030504040204" pitchFamily="34" charset="0"/>
                <a:ea typeface="Verdana" panose="020B0604030504040204" pitchFamily="34" charset="0"/>
                <a:cs typeface="Verdana" panose="020B0604030504040204" pitchFamily="34" charset="0"/>
              </a:rPr>
              <a:t>1899, Instructions </a:t>
            </a:r>
            <a:r>
              <a:rPr lang="en-GB" sz="2000" dirty="0">
                <a:latin typeface="Verdana" panose="020B0604030504040204" pitchFamily="34" charset="0"/>
                <a:ea typeface="Verdana" panose="020B0604030504040204" pitchFamily="34" charset="0"/>
                <a:cs typeface="Verdana" panose="020B0604030504040204" pitchFamily="34" charset="0"/>
              </a:rPr>
              <a:t>for the alphabetical c</a:t>
            </a:r>
            <a:r>
              <a:rPr lang="en-GB" sz="2000" dirty="0" smtClean="0">
                <a:latin typeface="Verdana" panose="020B0604030504040204" pitchFamily="34" charset="0"/>
                <a:ea typeface="Verdana" panose="020B0604030504040204" pitchFamily="34" charset="0"/>
                <a:cs typeface="Verdana" panose="020B0604030504040204" pitchFamily="34" charset="0"/>
              </a:rPr>
              <a:t>atalogues of the Prussian libraries</a:t>
            </a:r>
          </a:p>
          <a:p>
            <a:pPr marL="342900" indent="-342900">
              <a:buFont typeface="Arial" panose="020B0604020202020204" pitchFamily="34" charset="0"/>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1970, RAK, Rules </a:t>
            </a:r>
            <a:r>
              <a:rPr lang="de-DE" sz="2000" dirty="0" err="1" smtClean="0">
                <a:latin typeface="Verdana" panose="020B0604030504040204" pitchFamily="34" charset="0"/>
                <a:ea typeface="Verdana" panose="020B0604030504040204" pitchFamily="34" charset="0"/>
                <a:cs typeface="Verdana" panose="020B0604030504040204" pitchFamily="34" charset="0"/>
              </a:rPr>
              <a:t>for</a:t>
            </a:r>
            <a:r>
              <a:rPr lang="de-DE" sz="2000" dirty="0" smtClean="0">
                <a:latin typeface="Verdana" panose="020B0604030504040204" pitchFamily="34" charset="0"/>
                <a:ea typeface="Verdana" panose="020B0604030504040204" pitchFamily="34" charset="0"/>
                <a:cs typeface="Verdana" panose="020B0604030504040204" pitchFamily="34" charset="0"/>
              </a:rPr>
              <a:t> </a:t>
            </a:r>
            <a:r>
              <a:rPr lang="de-DE" sz="2000" dirty="0" err="1" smtClean="0">
                <a:latin typeface="Verdana" panose="020B0604030504040204" pitchFamily="34" charset="0"/>
                <a:ea typeface="Verdana" panose="020B0604030504040204" pitchFamily="34" charset="0"/>
                <a:cs typeface="Verdana" panose="020B0604030504040204" pitchFamily="34" charset="0"/>
              </a:rPr>
              <a:t>descriptive</a:t>
            </a:r>
            <a:r>
              <a:rPr lang="de-DE" sz="2000" dirty="0" smtClean="0">
                <a:latin typeface="Verdana" panose="020B0604030504040204" pitchFamily="34" charset="0"/>
                <a:ea typeface="Verdana" panose="020B0604030504040204" pitchFamily="34" charset="0"/>
                <a:cs typeface="Verdana" panose="020B0604030504040204" pitchFamily="34" charset="0"/>
              </a:rPr>
              <a:t> </a:t>
            </a:r>
            <a:r>
              <a:rPr lang="de-DE" sz="2000" dirty="0" err="1" smtClean="0">
                <a:latin typeface="Verdana" panose="020B0604030504040204" pitchFamily="34" charset="0"/>
                <a:ea typeface="Verdana" panose="020B0604030504040204" pitchFamily="34" charset="0"/>
                <a:cs typeface="Verdana" panose="020B0604030504040204" pitchFamily="34" charset="0"/>
              </a:rPr>
              <a:t>cataloguing</a:t>
            </a:r>
            <a:endParaRPr lang="de-DE" sz="2000" dirty="0">
              <a:latin typeface="Verdana" panose="020B0604030504040204" pitchFamily="34" charset="0"/>
              <a:ea typeface="Verdana" panose="020B0604030504040204" pitchFamily="34" charset="0"/>
              <a:cs typeface="Verdana" panose="020B0604030504040204" pitchFamily="34" charset="0"/>
            </a:endParaRPr>
          </a:p>
          <a:p>
            <a:pPr marL="342900" indent="-342900">
              <a:buFont typeface="Arial" panose="020B0604020202020204" pitchFamily="34" charset="0"/>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1980, RSWK, Rules </a:t>
            </a:r>
            <a:r>
              <a:rPr lang="de-DE" sz="2000" dirty="0" err="1" smtClean="0">
                <a:latin typeface="Verdana" panose="020B0604030504040204" pitchFamily="34" charset="0"/>
                <a:ea typeface="Verdana" panose="020B0604030504040204" pitchFamily="34" charset="0"/>
                <a:cs typeface="Verdana" panose="020B0604030504040204" pitchFamily="34" charset="0"/>
              </a:rPr>
              <a:t>for</a:t>
            </a:r>
            <a:r>
              <a:rPr lang="de-DE" sz="2000" dirty="0" smtClean="0">
                <a:latin typeface="Verdana" panose="020B0604030504040204" pitchFamily="34" charset="0"/>
                <a:ea typeface="Verdana" panose="020B0604030504040204" pitchFamily="34" charset="0"/>
                <a:cs typeface="Verdana" panose="020B0604030504040204" pitchFamily="34" charset="0"/>
              </a:rPr>
              <a:t> </a:t>
            </a:r>
            <a:r>
              <a:rPr lang="de-DE" sz="2000" dirty="0" err="1" smtClean="0">
                <a:latin typeface="Verdana" panose="020B0604030504040204" pitchFamily="34" charset="0"/>
                <a:ea typeface="Verdana" panose="020B0604030504040204" pitchFamily="34" charset="0"/>
                <a:cs typeface="Verdana" panose="020B0604030504040204" pitchFamily="34" charset="0"/>
              </a:rPr>
              <a:t>subject</a:t>
            </a:r>
            <a:r>
              <a:rPr lang="de-DE" sz="2000" dirty="0" smtClean="0">
                <a:latin typeface="Verdana" panose="020B0604030504040204" pitchFamily="34" charset="0"/>
                <a:ea typeface="Verdana" panose="020B0604030504040204" pitchFamily="34" charset="0"/>
                <a:cs typeface="Verdana" panose="020B0604030504040204" pitchFamily="34" charset="0"/>
              </a:rPr>
              <a:t> </a:t>
            </a:r>
            <a:r>
              <a:rPr lang="de-DE" sz="2000" dirty="0" err="1" smtClean="0">
                <a:latin typeface="Verdana" panose="020B0604030504040204" pitchFamily="34" charset="0"/>
                <a:ea typeface="Verdana" panose="020B0604030504040204" pitchFamily="34" charset="0"/>
                <a:cs typeface="Verdana" panose="020B0604030504040204" pitchFamily="34" charset="0"/>
              </a:rPr>
              <a:t>cataloguing</a:t>
            </a:r>
            <a:r>
              <a:rPr lang="de-DE" sz="2000" dirty="0" smtClean="0">
                <a:latin typeface="Verdana" panose="020B0604030504040204" pitchFamily="34" charset="0"/>
                <a:ea typeface="Verdana" panose="020B0604030504040204" pitchFamily="34" charset="0"/>
                <a:cs typeface="Verdana" panose="020B0604030504040204" pitchFamily="34" charset="0"/>
              </a:rPr>
              <a:t> </a:t>
            </a: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342900" indent="-342900">
              <a:buFont typeface="Arial" panose="020B0604020202020204" pitchFamily="34" charset="0"/>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2016, RDA </a:t>
            </a:r>
            <a:r>
              <a:rPr lang="de-DE" sz="2000" dirty="0" err="1" smtClean="0">
                <a:latin typeface="Verdana" panose="020B0604030504040204" pitchFamily="34" charset="0"/>
                <a:ea typeface="Verdana" panose="020B0604030504040204" pitchFamily="34" charset="0"/>
                <a:cs typeface="Verdana" panose="020B0604030504040204" pitchFamily="34" charset="0"/>
              </a:rPr>
              <a:t>for</a:t>
            </a:r>
            <a:r>
              <a:rPr lang="de-DE" sz="2000" dirty="0" smtClean="0">
                <a:latin typeface="Verdana" panose="020B0604030504040204" pitchFamily="34" charset="0"/>
                <a:ea typeface="Verdana" panose="020B0604030504040204" pitchFamily="34" charset="0"/>
                <a:cs typeface="Verdana" panose="020B0604030504040204" pitchFamily="34" charset="0"/>
              </a:rPr>
              <a:t> </a:t>
            </a:r>
            <a:r>
              <a:rPr lang="de-DE" sz="2000" dirty="0" err="1" smtClean="0">
                <a:latin typeface="Verdana" panose="020B0604030504040204" pitchFamily="34" charset="0"/>
                <a:ea typeface="Verdana" panose="020B0604030504040204" pitchFamily="34" charset="0"/>
                <a:cs typeface="Verdana" panose="020B0604030504040204" pitchFamily="34" charset="0"/>
              </a:rPr>
              <a:t>bibliographic</a:t>
            </a:r>
            <a:r>
              <a:rPr lang="de-DE" sz="2000" dirty="0" smtClean="0">
                <a:latin typeface="Verdana" panose="020B0604030504040204" pitchFamily="34" charset="0"/>
                <a:ea typeface="Verdana" panose="020B0604030504040204" pitchFamily="34" charset="0"/>
                <a:cs typeface="Verdana" panose="020B0604030504040204" pitchFamily="34" charset="0"/>
              </a:rPr>
              <a:t> and </a:t>
            </a:r>
            <a:r>
              <a:rPr lang="de-DE" sz="2000" dirty="0" err="1" smtClean="0">
                <a:latin typeface="Verdana" panose="020B0604030504040204" pitchFamily="34" charset="0"/>
                <a:ea typeface="Verdana" panose="020B0604030504040204" pitchFamily="34" charset="0"/>
                <a:cs typeface="Verdana" panose="020B0604030504040204" pitchFamily="34" charset="0"/>
              </a:rPr>
              <a:t>authority</a:t>
            </a:r>
            <a:r>
              <a:rPr lang="de-DE" sz="2000" dirty="0" smtClean="0">
                <a:latin typeface="Verdana" panose="020B0604030504040204" pitchFamily="34" charset="0"/>
                <a:ea typeface="Verdana" panose="020B0604030504040204" pitchFamily="34" charset="0"/>
                <a:cs typeface="Verdana" panose="020B0604030504040204" pitchFamily="34" charset="0"/>
              </a:rPr>
              <a:t> </a:t>
            </a:r>
            <a:r>
              <a:rPr lang="de-DE" sz="2000" dirty="0" err="1" smtClean="0">
                <a:latin typeface="Verdana" panose="020B0604030504040204" pitchFamily="34" charset="0"/>
                <a:ea typeface="Verdana" panose="020B0604030504040204" pitchFamily="34" charset="0"/>
                <a:cs typeface="Verdana" panose="020B0604030504040204" pitchFamily="34" charset="0"/>
              </a:rPr>
              <a:t>data</a:t>
            </a:r>
            <a:r>
              <a:rPr lang="de-DE" sz="2000" dirty="0" smtClean="0">
                <a:latin typeface="Verdana" panose="020B0604030504040204" pitchFamily="34" charset="0"/>
                <a:ea typeface="Verdana" panose="020B0604030504040204" pitchFamily="34" charset="0"/>
                <a:cs typeface="Verdana" panose="020B0604030504040204" pitchFamily="34" charset="0"/>
              </a:rPr>
              <a:t/>
            </a:r>
            <a:br>
              <a:rPr lang="de-DE" sz="2000" dirty="0" smtClean="0">
                <a:latin typeface="Verdana" panose="020B0604030504040204" pitchFamily="34" charset="0"/>
                <a:ea typeface="Verdana" panose="020B0604030504040204" pitchFamily="34" charset="0"/>
                <a:cs typeface="Verdana" panose="020B0604030504040204" pitchFamily="34" charset="0"/>
              </a:rPr>
            </a:br>
            <a:endParaRPr lang="en-GB" sz="2000" dirty="0" smtClean="0">
              <a:latin typeface="Verdana" panose="020B0604030504040204" pitchFamily="34" charset="0"/>
              <a:ea typeface="Verdana" panose="020B0604030504040204" pitchFamily="34" charset="0"/>
              <a:cs typeface="Verdana" panose="020B0604030504040204" pitchFamily="34" charset="0"/>
            </a:endParaRPr>
          </a:p>
          <a:p>
            <a:pPr marL="342900" indent="-342900">
              <a:buFont typeface="Arial" panose="020B0604020202020204" pitchFamily="34" charset="0"/>
              <a:buChar char="•"/>
            </a:pPr>
            <a:endParaRPr lang="en-GB" sz="2000" dirty="0" smtClean="0">
              <a:latin typeface="Verdana" panose="020B0604030504040204" pitchFamily="34" charset="0"/>
              <a:ea typeface="Verdana" panose="020B0604030504040204" pitchFamily="34" charset="0"/>
              <a:cs typeface="Verdana" panose="020B0604030504040204" pitchFamily="34" charset="0"/>
            </a:endParaRPr>
          </a:p>
          <a:p>
            <a:endParaRPr lang="de-DE" sz="20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70556424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6228184" y="3045285"/>
            <a:ext cx="2603733" cy="27484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feld 2"/>
          <p:cNvSpPr txBox="1"/>
          <p:nvPr/>
        </p:nvSpPr>
        <p:spPr>
          <a:xfrm>
            <a:off x="755576" y="3717032"/>
            <a:ext cx="2777042" cy="1631216"/>
          </a:xfrm>
          <a:prstGeom prst="rect">
            <a:avLst/>
          </a:prstGeom>
          <a:noFill/>
        </p:spPr>
        <p:txBody>
          <a:bodyPr wrap="none" rtlCol="0">
            <a:spAutoFit/>
          </a:bodyPr>
          <a:lstStyle/>
          <a:p>
            <a:pPr marL="342900" indent="-342900">
              <a:buFont typeface="Arial" panose="020B0604020202020204" pitchFamily="34" charset="0"/>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National Libraries</a:t>
            </a:r>
          </a:p>
          <a:p>
            <a:pPr marL="342900" indent="-342900">
              <a:buFont typeface="Arial" panose="020B0604020202020204" pitchFamily="34" charset="0"/>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Library Networks</a:t>
            </a:r>
          </a:p>
          <a:p>
            <a:pPr marL="342900" indent="-342900">
              <a:buFont typeface="Arial" panose="020B0604020202020204" pitchFamily="34" charset="0"/>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Special Libraries</a:t>
            </a:r>
          </a:p>
          <a:p>
            <a:pPr marL="342900" indent="-342900">
              <a:buFont typeface="Arial" panose="020B0604020202020204" pitchFamily="34" charset="0"/>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Public Libraries</a:t>
            </a:r>
          </a:p>
          <a:p>
            <a:pPr marL="342900" indent="-342900">
              <a:buFont typeface="Arial" panose="020B0604020202020204" pitchFamily="34" charset="0"/>
              <a:buChar char="•"/>
            </a:pPr>
            <a:endParaRPr lang="de-DE" sz="2000" dirty="0">
              <a:latin typeface="Verdana" panose="020B0604030504040204" pitchFamily="34" charset="0"/>
              <a:ea typeface="Verdana" panose="020B0604030504040204" pitchFamily="34" charset="0"/>
              <a:cs typeface="Verdana" panose="020B0604030504040204" pitchFamily="34" charset="0"/>
            </a:endParaRPr>
          </a:p>
        </p:txBody>
      </p:sp>
      <p:sp>
        <p:nvSpPr>
          <p:cNvPr id="4" name="Textfeld 3"/>
          <p:cNvSpPr txBox="1"/>
          <p:nvPr/>
        </p:nvSpPr>
        <p:spPr>
          <a:xfrm>
            <a:off x="755576" y="2204864"/>
            <a:ext cx="7776864" cy="461665"/>
          </a:xfrm>
          <a:prstGeom prst="rect">
            <a:avLst/>
          </a:prstGeom>
          <a:noFill/>
        </p:spPr>
        <p:txBody>
          <a:bodyPr wrap="square" rtlCol="0">
            <a:spAutoFit/>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Committee</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for</a:t>
            </a:r>
            <a:r>
              <a:rPr lang="de-DE" dirty="0" smtClean="0">
                <a:latin typeface="Verdana" panose="020B0604030504040204" pitchFamily="34" charset="0"/>
                <a:ea typeface="Verdana" panose="020B0604030504040204" pitchFamily="34" charset="0"/>
                <a:cs typeface="Verdana" panose="020B0604030504040204" pitchFamily="34" charset="0"/>
              </a:rPr>
              <a:t> Library Standards</a:t>
            </a:r>
            <a:endParaRPr lang="de-DE"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19506750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rotWithShape="1">
          <a:blip r:embed="rId3"/>
          <a:srcRect/>
          <a:stretch/>
        </p:blipFill>
        <p:spPr bwMode="auto">
          <a:xfrm>
            <a:off x="-6196645" y="5589240"/>
            <a:ext cx="9625543" cy="78889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4468570" y="2636912"/>
            <a:ext cx="4225250" cy="25202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6" name="Picture 4"/>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a:off x="246809" y="3442541"/>
            <a:ext cx="4829248" cy="25346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feld 2"/>
          <p:cNvSpPr txBox="1"/>
          <p:nvPr/>
        </p:nvSpPr>
        <p:spPr>
          <a:xfrm>
            <a:off x="323528" y="1556792"/>
            <a:ext cx="7447690" cy="400110"/>
          </a:xfrm>
          <a:prstGeom prst="rect">
            <a:avLst/>
          </a:prstGeom>
          <a:noFill/>
        </p:spPr>
        <p:txBody>
          <a:bodyPr wrap="square" rtlCol="0">
            <a:spAutoFit/>
          </a:bodyPr>
          <a:lstStyle/>
          <a:p>
            <a:r>
              <a:rPr lang="de-DE" sz="2000" dirty="0">
                <a:latin typeface="Verdana" panose="020B0604030504040204" pitchFamily="34" charset="0"/>
                <a:ea typeface="Verdana" panose="020B0604030504040204" pitchFamily="34" charset="0"/>
                <a:cs typeface="Verdana" panose="020B0604030504040204" pitchFamily="34" charset="0"/>
              </a:rPr>
              <a:t>O</a:t>
            </a:r>
            <a:r>
              <a:rPr lang="de-DE" sz="2000" dirty="0" smtClean="0">
                <a:latin typeface="Verdana" panose="020B0604030504040204" pitchFamily="34" charset="0"/>
                <a:ea typeface="Verdana" panose="020B0604030504040204" pitchFamily="34" charset="0"/>
                <a:cs typeface="Verdana" panose="020B0604030504040204" pitchFamily="34" charset="0"/>
              </a:rPr>
              <a:t>rganisational </a:t>
            </a:r>
            <a:r>
              <a:rPr lang="de-DE" sz="2000" dirty="0" err="1" smtClean="0">
                <a:latin typeface="Verdana" panose="020B0604030504040204" pitchFamily="34" charset="0"/>
                <a:ea typeface="Verdana" panose="020B0604030504040204" pitchFamily="34" charset="0"/>
                <a:cs typeface="Verdana" panose="020B0604030504040204" pitchFamily="34" charset="0"/>
              </a:rPr>
              <a:t>Structure</a:t>
            </a:r>
            <a:r>
              <a:rPr lang="de-DE" sz="2000" dirty="0" smtClean="0">
                <a:latin typeface="Verdana" panose="020B0604030504040204" pitchFamily="34" charset="0"/>
                <a:ea typeface="Verdana" panose="020B0604030504040204" pitchFamily="34" charset="0"/>
                <a:cs typeface="Verdana" panose="020B0604030504040204" pitchFamily="34" charset="0"/>
              </a:rPr>
              <a:t> </a:t>
            </a:r>
            <a:r>
              <a:rPr lang="de-DE" sz="2000" dirty="0" err="1" smtClean="0">
                <a:latin typeface="Verdana" panose="020B0604030504040204" pitchFamily="34" charset="0"/>
                <a:ea typeface="Verdana" panose="020B0604030504040204" pitchFamily="34" charset="0"/>
                <a:cs typeface="Verdana" panose="020B0604030504040204" pitchFamily="34" charset="0"/>
              </a:rPr>
              <a:t>for</a:t>
            </a:r>
            <a:r>
              <a:rPr lang="de-DE" sz="2000" dirty="0" smtClean="0">
                <a:latin typeface="Verdana" panose="020B0604030504040204" pitchFamily="34" charset="0"/>
                <a:ea typeface="Verdana" panose="020B0604030504040204" pitchFamily="34" charset="0"/>
                <a:cs typeface="Verdana" panose="020B0604030504040204" pitchFamily="34" charset="0"/>
              </a:rPr>
              <a:t> Museums and Archives?</a:t>
            </a:r>
            <a:endParaRPr lang="de-DE" sz="20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17637578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1187624" y="3284984"/>
            <a:ext cx="4887877" cy="1938992"/>
          </a:xfrm>
          <a:prstGeom prst="rect">
            <a:avLst/>
          </a:prstGeom>
          <a:noFill/>
        </p:spPr>
        <p:txBody>
          <a:bodyPr wrap="none" rtlCol="0">
            <a:spAutoFit/>
          </a:bodyPr>
          <a:lstStyle/>
          <a:p>
            <a:r>
              <a:rPr lang="de-DE" dirty="0">
                <a:latin typeface="Verdana" panose="020B0604030504040204" pitchFamily="34" charset="0"/>
                <a:ea typeface="Verdana" panose="020B0604030504040204" pitchFamily="34" charset="0"/>
                <a:cs typeface="Verdana" panose="020B0604030504040204" pitchFamily="34" charset="0"/>
              </a:rPr>
              <a:t>I</a:t>
            </a:r>
            <a:r>
              <a:rPr lang="de-DE" dirty="0" smtClean="0">
                <a:latin typeface="Verdana" panose="020B0604030504040204" pitchFamily="34" charset="0"/>
                <a:ea typeface="Verdana" panose="020B0604030504040204" pitchFamily="34" charset="0"/>
                <a:cs typeface="Verdana" panose="020B0604030504040204" pitchFamily="34" charset="0"/>
              </a:rPr>
              <a:t>mplementation in </a:t>
            </a:r>
            <a:r>
              <a:rPr lang="de-DE" dirty="0" err="1" smtClean="0">
                <a:latin typeface="Verdana" panose="020B0604030504040204" pitchFamily="34" charset="0"/>
                <a:ea typeface="Verdana" panose="020B0604030504040204" pitchFamily="34" charset="0"/>
                <a:cs typeface="Verdana" panose="020B0604030504040204" pitchFamily="34" charset="0"/>
              </a:rPr>
              <a:t>three</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steps</a:t>
            </a:r>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pPr marL="342900" indent="-342900">
              <a:buFont typeface="Arial" panose="020B0604020202020204" pitchFamily="34" charset="0"/>
              <a:buChar char="•"/>
            </a:pPr>
            <a:r>
              <a:rPr lang="de-DE" dirty="0" smtClean="0">
                <a:latin typeface="Verdana" panose="020B0604030504040204" pitchFamily="34" charset="0"/>
                <a:ea typeface="Verdana" panose="020B0604030504040204" pitchFamily="34" charset="0"/>
                <a:cs typeface="Verdana" panose="020B0604030504040204" pitchFamily="34" charset="0"/>
              </a:rPr>
              <a:t>Translation</a:t>
            </a:r>
          </a:p>
          <a:p>
            <a:pPr marL="342900" indent="-342900">
              <a:buFont typeface="Arial" panose="020B0604020202020204" pitchFamily="34" charset="0"/>
              <a:buChar char="•"/>
            </a:pPr>
            <a:r>
              <a:rPr lang="de-DE" dirty="0" smtClean="0">
                <a:latin typeface="Verdana" panose="020B0604030504040204" pitchFamily="34" charset="0"/>
                <a:ea typeface="Verdana" panose="020B0604030504040204" pitchFamily="34" charset="0"/>
                <a:cs typeface="Verdana" panose="020B0604030504040204" pitchFamily="34" charset="0"/>
              </a:rPr>
              <a:t>International </a:t>
            </a:r>
            <a:r>
              <a:rPr lang="de-DE" dirty="0" err="1">
                <a:latin typeface="Verdana" panose="020B0604030504040204" pitchFamily="34" charset="0"/>
                <a:ea typeface="Verdana" panose="020B0604030504040204" pitchFamily="34" charset="0"/>
                <a:cs typeface="Verdana" panose="020B0604030504040204" pitchFamily="34" charset="0"/>
              </a:rPr>
              <a:t>C</a:t>
            </a:r>
            <a:r>
              <a:rPr lang="de-DE" dirty="0" err="1" smtClean="0">
                <a:latin typeface="Verdana" panose="020B0604030504040204" pitchFamily="34" charset="0"/>
                <a:ea typeface="Verdana" panose="020B0604030504040204" pitchFamily="34" charset="0"/>
                <a:cs typeface="Verdana" panose="020B0604030504040204" pitchFamily="34" charset="0"/>
              </a:rPr>
              <a:t>ooperation</a:t>
            </a:r>
            <a:r>
              <a:rPr lang="de-DE" dirty="0" smtClean="0">
                <a:latin typeface="Verdana" panose="020B0604030504040204" pitchFamily="34" charset="0"/>
                <a:ea typeface="Verdana" panose="020B0604030504040204" pitchFamily="34" charset="0"/>
                <a:cs typeface="Verdana" panose="020B0604030504040204" pitchFamily="34" charset="0"/>
              </a:rPr>
              <a:t> </a:t>
            </a:r>
          </a:p>
          <a:p>
            <a:pPr marL="342900" indent="-342900">
              <a:buFont typeface="Arial" panose="020B0604020202020204" pitchFamily="34" charset="0"/>
              <a:buChar char="•"/>
            </a:pPr>
            <a:r>
              <a:rPr lang="de-DE" dirty="0" smtClean="0">
                <a:latin typeface="Verdana" panose="020B0604030504040204" pitchFamily="34" charset="0"/>
                <a:ea typeface="Verdana" panose="020B0604030504040204" pitchFamily="34" charset="0"/>
                <a:cs typeface="Verdana" panose="020B0604030504040204" pitchFamily="34" charset="0"/>
              </a:rPr>
              <a:t>RDA </a:t>
            </a:r>
            <a:r>
              <a:rPr lang="de-DE" dirty="0">
                <a:latin typeface="Verdana" panose="020B0604030504040204" pitchFamily="34" charset="0"/>
                <a:ea typeface="Verdana" panose="020B0604030504040204" pitchFamily="34" charset="0"/>
                <a:cs typeface="Verdana" panose="020B0604030504040204" pitchFamily="34" charset="0"/>
              </a:rPr>
              <a:t>P</a:t>
            </a:r>
            <a:r>
              <a:rPr lang="de-DE" dirty="0" smtClean="0">
                <a:latin typeface="Verdana" panose="020B0604030504040204" pitchFamily="34" charset="0"/>
                <a:ea typeface="Verdana" panose="020B0604030504040204" pitchFamily="34" charset="0"/>
                <a:cs typeface="Verdana" panose="020B0604030504040204" pitchFamily="34" charset="0"/>
              </a:rPr>
              <a:t>roject</a:t>
            </a:r>
          </a:p>
        </p:txBody>
      </p:sp>
      <p:sp>
        <p:nvSpPr>
          <p:cNvPr id="3" name="Textfeld 2"/>
          <p:cNvSpPr txBox="1"/>
          <p:nvPr/>
        </p:nvSpPr>
        <p:spPr>
          <a:xfrm>
            <a:off x="971600" y="1916832"/>
            <a:ext cx="7633372" cy="461665"/>
          </a:xfrm>
          <a:prstGeom prst="rect">
            <a:avLst/>
          </a:prstGeom>
          <a:noFill/>
        </p:spPr>
        <p:txBody>
          <a:bodyPr wrap="non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RDA in </a:t>
            </a:r>
            <a:r>
              <a:rPr lang="de-DE" dirty="0" err="1" smtClean="0">
                <a:latin typeface="Verdana" panose="020B0604030504040204" pitchFamily="34" charset="0"/>
                <a:ea typeface="Verdana" panose="020B0604030504040204" pitchFamily="34" charset="0"/>
                <a:cs typeface="Verdana" panose="020B0604030504040204" pitchFamily="34" charset="0"/>
              </a:rPr>
              <a:t>the</a:t>
            </a:r>
            <a:r>
              <a:rPr lang="de-DE" dirty="0" smtClean="0">
                <a:latin typeface="Verdana" panose="020B0604030504040204" pitchFamily="34" charset="0"/>
                <a:ea typeface="Verdana" panose="020B0604030504040204" pitchFamily="34" charset="0"/>
                <a:cs typeface="Verdana" panose="020B0604030504040204" pitchFamily="34" charset="0"/>
              </a:rPr>
              <a:t> German-</a:t>
            </a:r>
            <a:r>
              <a:rPr lang="de-DE" dirty="0" err="1" smtClean="0">
                <a:latin typeface="Verdana" panose="020B0604030504040204" pitchFamily="34" charset="0"/>
                <a:ea typeface="Verdana" panose="020B0604030504040204" pitchFamily="34" charset="0"/>
                <a:cs typeface="Verdana" panose="020B0604030504040204" pitchFamily="34" charset="0"/>
              </a:rPr>
              <a:t>speaking</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library</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community</a:t>
            </a:r>
            <a:endParaRPr lang="de-DE"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56758991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755576" y="1844824"/>
            <a:ext cx="1869230" cy="461665"/>
          </a:xfrm>
          <a:prstGeom prst="rect">
            <a:avLst/>
          </a:prstGeom>
          <a:noFill/>
        </p:spPr>
        <p:txBody>
          <a:bodyPr wrap="non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Translation</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4" name="Textfeld 3"/>
          <p:cNvSpPr txBox="1"/>
          <p:nvPr/>
        </p:nvSpPr>
        <p:spPr>
          <a:xfrm>
            <a:off x="765821" y="2780928"/>
            <a:ext cx="7954998" cy="2554545"/>
          </a:xfrm>
          <a:prstGeom prst="rect">
            <a:avLst/>
          </a:prstGeom>
          <a:noFill/>
        </p:spPr>
        <p:txBody>
          <a:bodyPr wrap="none" rtlCol="0">
            <a:spAutoFit/>
          </a:bodyPr>
          <a:lstStyle/>
          <a:p>
            <a:pPr marL="342900" indent="-342900">
              <a:buFont typeface="Arial" panose="020B0604020202020204" pitchFamily="34" charset="0"/>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2004 </a:t>
            </a:r>
            <a:r>
              <a:rPr lang="de-DE" sz="2000" dirty="0" err="1" smtClean="0">
                <a:latin typeface="Verdana" panose="020B0604030504040204" pitchFamily="34" charset="0"/>
                <a:ea typeface="Verdana" panose="020B0604030504040204" pitchFamily="34" charset="0"/>
                <a:cs typeface="Verdana" panose="020B0604030504040204" pitchFamily="34" charset="0"/>
              </a:rPr>
              <a:t>decision</a:t>
            </a:r>
            <a:r>
              <a:rPr lang="de-DE" sz="2000" dirty="0" smtClean="0">
                <a:latin typeface="Verdana" panose="020B0604030504040204" pitchFamily="34" charset="0"/>
                <a:ea typeface="Verdana" panose="020B0604030504040204" pitchFamily="34" charset="0"/>
                <a:cs typeface="Verdana" panose="020B0604030504040204" pitchFamily="34" charset="0"/>
              </a:rPr>
              <a:t> of </a:t>
            </a:r>
            <a:r>
              <a:rPr lang="de-DE" sz="2000" dirty="0" err="1" smtClean="0">
                <a:latin typeface="Verdana" panose="020B0604030504040204" pitchFamily="34" charset="0"/>
                <a:ea typeface="Verdana" panose="020B0604030504040204" pitchFamily="34" charset="0"/>
                <a:cs typeface="Verdana" panose="020B0604030504040204" pitchFamily="34" charset="0"/>
              </a:rPr>
              <a:t>the</a:t>
            </a:r>
            <a:r>
              <a:rPr lang="de-DE" sz="2000" dirty="0" smtClean="0">
                <a:latin typeface="Verdana" panose="020B0604030504040204" pitchFamily="34" charset="0"/>
                <a:ea typeface="Verdana" panose="020B0604030504040204" pitchFamily="34" charset="0"/>
                <a:cs typeface="Verdana" panose="020B0604030504040204" pitchFamily="34" charset="0"/>
              </a:rPr>
              <a:t> </a:t>
            </a:r>
            <a:r>
              <a:rPr lang="de-DE" sz="2000" dirty="0" err="1" smtClean="0">
                <a:latin typeface="Verdana" panose="020B0604030504040204" pitchFamily="34" charset="0"/>
                <a:ea typeface="Verdana" panose="020B0604030504040204" pitchFamily="34" charset="0"/>
                <a:cs typeface="Verdana" panose="020B0604030504040204" pitchFamily="34" charset="0"/>
              </a:rPr>
              <a:t>Committee</a:t>
            </a:r>
            <a:r>
              <a:rPr lang="de-DE" sz="2000" dirty="0" smtClean="0">
                <a:latin typeface="Verdana" panose="020B0604030504040204" pitchFamily="34" charset="0"/>
                <a:ea typeface="Verdana" panose="020B0604030504040204" pitchFamily="34" charset="0"/>
                <a:cs typeface="Verdana" panose="020B0604030504040204" pitchFamily="34" charset="0"/>
              </a:rPr>
              <a:t> </a:t>
            </a:r>
            <a:r>
              <a:rPr lang="de-DE" sz="2000" dirty="0" err="1" smtClean="0">
                <a:latin typeface="Verdana" panose="020B0604030504040204" pitchFamily="34" charset="0"/>
                <a:ea typeface="Verdana" panose="020B0604030504040204" pitchFamily="34" charset="0"/>
                <a:cs typeface="Verdana" panose="020B0604030504040204" pitchFamily="34" charset="0"/>
              </a:rPr>
              <a:t>for</a:t>
            </a:r>
            <a:r>
              <a:rPr lang="de-DE" sz="2000" dirty="0" smtClean="0">
                <a:latin typeface="Verdana" panose="020B0604030504040204" pitchFamily="34" charset="0"/>
                <a:ea typeface="Verdana" panose="020B0604030504040204" pitchFamily="34" charset="0"/>
                <a:cs typeface="Verdana" panose="020B0604030504040204" pitchFamily="34" charset="0"/>
              </a:rPr>
              <a:t> Library Standards</a:t>
            </a:r>
            <a:br>
              <a:rPr lang="de-DE" sz="2000" dirty="0" smtClean="0">
                <a:latin typeface="Verdana" panose="020B0604030504040204" pitchFamily="34" charset="0"/>
                <a:ea typeface="Verdana" panose="020B0604030504040204" pitchFamily="34" charset="0"/>
                <a:cs typeface="Verdana" panose="020B0604030504040204" pitchFamily="34" charset="0"/>
              </a:rPr>
            </a:br>
            <a:r>
              <a:rPr lang="de-DE" sz="2000" dirty="0" smtClean="0">
                <a:latin typeface="Verdana" panose="020B0604030504040204" pitchFamily="34" charset="0"/>
                <a:ea typeface="Verdana" panose="020B0604030504040204" pitchFamily="34" charset="0"/>
                <a:cs typeface="Verdana" panose="020B0604030504040204" pitchFamily="34" charset="0"/>
              </a:rPr>
              <a:t> </a:t>
            </a:r>
            <a:r>
              <a:rPr lang="de-DE" sz="2000" dirty="0" err="1" smtClean="0">
                <a:latin typeface="Verdana" panose="020B0604030504040204" pitchFamily="34" charset="0"/>
                <a:ea typeface="Verdana" panose="020B0604030504040204" pitchFamily="34" charset="0"/>
                <a:cs typeface="Verdana" panose="020B0604030504040204" pitchFamily="34" charset="0"/>
              </a:rPr>
              <a:t>to</a:t>
            </a:r>
            <a:r>
              <a:rPr lang="de-DE" sz="2000" dirty="0" smtClean="0">
                <a:latin typeface="Verdana" panose="020B0604030504040204" pitchFamily="34" charset="0"/>
                <a:ea typeface="Verdana" panose="020B0604030504040204" pitchFamily="34" charset="0"/>
                <a:cs typeface="Verdana" panose="020B0604030504040204" pitchFamily="34" charset="0"/>
              </a:rPr>
              <a:t> </a:t>
            </a:r>
            <a:r>
              <a:rPr lang="de-DE" sz="2000" dirty="0" err="1" smtClean="0">
                <a:latin typeface="Verdana" panose="020B0604030504040204" pitchFamily="34" charset="0"/>
                <a:ea typeface="Verdana" panose="020B0604030504040204" pitchFamily="34" charset="0"/>
                <a:cs typeface="Verdana" panose="020B0604030504040204" pitchFamily="34" charset="0"/>
              </a:rPr>
              <a:t>engage</a:t>
            </a:r>
            <a:r>
              <a:rPr lang="de-DE" sz="2000" dirty="0" smtClean="0">
                <a:latin typeface="Verdana" panose="020B0604030504040204" pitchFamily="34" charset="0"/>
                <a:ea typeface="Verdana" panose="020B0604030504040204" pitchFamily="34" charset="0"/>
                <a:cs typeface="Verdana" panose="020B0604030504040204" pitchFamily="34" charset="0"/>
              </a:rPr>
              <a:t> in a German </a:t>
            </a:r>
            <a:r>
              <a:rPr lang="de-DE" sz="2000" dirty="0" err="1" smtClean="0">
                <a:latin typeface="Verdana" panose="020B0604030504040204" pitchFamily="34" charset="0"/>
                <a:ea typeface="Verdana" panose="020B0604030504040204" pitchFamily="34" charset="0"/>
                <a:cs typeface="Verdana" panose="020B0604030504040204" pitchFamily="34" charset="0"/>
              </a:rPr>
              <a:t>translation</a:t>
            </a: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342900" indent="-342900">
              <a:buFont typeface="Arial" panose="020B0604020202020204" pitchFamily="34" charset="0"/>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2012 </a:t>
            </a:r>
            <a:r>
              <a:rPr lang="de-DE" sz="2000" dirty="0" err="1" smtClean="0">
                <a:latin typeface="Verdana" panose="020B0604030504040204" pitchFamily="34" charset="0"/>
                <a:ea typeface="Verdana" panose="020B0604030504040204" pitchFamily="34" charset="0"/>
                <a:cs typeface="Verdana" panose="020B0604030504040204" pitchFamily="34" charset="0"/>
              </a:rPr>
              <a:t>first</a:t>
            </a:r>
            <a:r>
              <a:rPr lang="de-DE" sz="2000" dirty="0" smtClean="0">
                <a:latin typeface="Verdana" panose="020B0604030504040204" pitchFamily="34" charset="0"/>
                <a:ea typeface="Verdana" panose="020B0604030504040204" pitchFamily="34" charset="0"/>
                <a:cs typeface="Verdana" panose="020B0604030504040204" pitchFamily="34" charset="0"/>
              </a:rPr>
              <a:t> German </a:t>
            </a:r>
            <a:r>
              <a:rPr lang="de-DE" sz="2000" dirty="0" err="1" smtClean="0">
                <a:latin typeface="Verdana" panose="020B0604030504040204" pitchFamily="34" charset="0"/>
                <a:ea typeface="Verdana" panose="020B0604030504040204" pitchFamily="34" charset="0"/>
                <a:cs typeface="Verdana" panose="020B0604030504040204" pitchFamily="34" charset="0"/>
              </a:rPr>
              <a:t>translation</a:t>
            </a:r>
            <a:r>
              <a:rPr lang="de-DE" sz="2000" dirty="0" smtClean="0">
                <a:latin typeface="Verdana" panose="020B0604030504040204" pitchFamily="34" charset="0"/>
                <a:ea typeface="Verdana" panose="020B0604030504040204" pitchFamily="34" charset="0"/>
                <a:cs typeface="Verdana" panose="020B0604030504040204" pitchFamily="34" charset="0"/>
              </a:rPr>
              <a:t> of RDA on </a:t>
            </a:r>
            <a:r>
              <a:rPr lang="de-DE" sz="2000" dirty="0" err="1" smtClean="0">
                <a:latin typeface="Verdana" panose="020B0604030504040204" pitchFamily="34" charset="0"/>
                <a:ea typeface="Verdana" panose="020B0604030504040204" pitchFamily="34" charset="0"/>
                <a:cs typeface="Verdana" panose="020B0604030504040204" pitchFamily="34" charset="0"/>
              </a:rPr>
              <a:t>the</a:t>
            </a:r>
            <a:r>
              <a:rPr lang="de-DE" sz="2000" dirty="0" smtClean="0">
                <a:latin typeface="Verdana" panose="020B0604030504040204" pitchFamily="34" charset="0"/>
                <a:ea typeface="Verdana" panose="020B0604030504040204" pitchFamily="34" charset="0"/>
                <a:cs typeface="Verdana" panose="020B0604030504040204" pitchFamily="34" charset="0"/>
              </a:rPr>
              <a:t> </a:t>
            </a:r>
            <a:r>
              <a:rPr lang="de-DE" sz="2000" dirty="0" err="1" smtClean="0">
                <a:latin typeface="Verdana" panose="020B0604030504040204" pitchFamily="34" charset="0"/>
                <a:ea typeface="Verdana" panose="020B0604030504040204" pitchFamily="34" charset="0"/>
                <a:cs typeface="Verdana" panose="020B0604030504040204" pitchFamily="34" charset="0"/>
              </a:rPr>
              <a:t>website</a:t>
            </a:r>
            <a:r>
              <a:rPr lang="de-DE" sz="2000" dirty="0" smtClean="0">
                <a:latin typeface="Verdana" panose="020B0604030504040204" pitchFamily="34" charset="0"/>
                <a:ea typeface="Verdana" panose="020B0604030504040204" pitchFamily="34" charset="0"/>
                <a:cs typeface="Verdana" panose="020B0604030504040204" pitchFamily="34" charset="0"/>
              </a:rPr>
              <a:t> </a:t>
            </a:r>
            <a:br>
              <a:rPr lang="de-DE" sz="2000" dirty="0" smtClean="0">
                <a:latin typeface="Verdana" panose="020B0604030504040204" pitchFamily="34" charset="0"/>
                <a:ea typeface="Verdana" panose="020B0604030504040204" pitchFamily="34" charset="0"/>
                <a:cs typeface="Verdana" panose="020B0604030504040204" pitchFamily="34" charset="0"/>
              </a:rPr>
            </a:br>
            <a:r>
              <a:rPr lang="de-DE" sz="2000" dirty="0" smtClean="0">
                <a:latin typeface="Verdana" panose="020B0604030504040204" pitchFamily="34" charset="0"/>
                <a:ea typeface="Verdana" panose="020B0604030504040204" pitchFamily="34" charset="0"/>
                <a:cs typeface="Verdana" panose="020B0604030504040204" pitchFamily="34" charset="0"/>
              </a:rPr>
              <a:t>of </a:t>
            </a:r>
            <a:r>
              <a:rPr lang="de-DE" sz="2000" dirty="0" err="1" smtClean="0">
                <a:latin typeface="Verdana" panose="020B0604030504040204" pitchFamily="34" charset="0"/>
                <a:ea typeface="Verdana" panose="020B0604030504040204" pitchFamily="34" charset="0"/>
                <a:cs typeface="Verdana" panose="020B0604030504040204" pitchFamily="34" charset="0"/>
              </a:rPr>
              <a:t>the</a:t>
            </a:r>
            <a:r>
              <a:rPr lang="de-DE" sz="2000" dirty="0" smtClean="0">
                <a:latin typeface="Verdana" panose="020B0604030504040204" pitchFamily="34" charset="0"/>
                <a:ea typeface="Verdana" panose="020B0604030504040204" pitchFamily="34" charset="0"/>
                <a:cs typeface="Verdana" panose="020B0604030504040204" pitchFamily="34" charset="0"/>
              </a:rPr>
              <a:t> German National Library</a:t>
            </a:r>
          </a:p>
          <a:p>
            <a:pPr marL="342900" indent="-342900">
              <a:buFont typeface="Arial" panose="020B0604020202020204" pitchFamily="34" charset="0"/>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2013 </a:t>
            </a:r>
            <a:r>
              <a:rPr lang="de-DE" sz="2000" dirty="0" err="1" smtClean="0">
                <a:latin typeface="Verdana" panose="020B0604030504040204" pitchFamily="34" charset="0"/>
                <a:ea typeface="Verdana" panose="020B0604030504040204" pitchFamily="34" charset="0"/>
                <a:cs typeface="Verdana" panose="020B0604030504040204" pitchFamily="34" charset="0"/>
              </a:rPr>
              <a:t>the</a:t>
            </a:r>
            <a:r>
              <a:rPr lang="de-DE" sz="2000" dirty="0" smtClean="0">
                <a:latin typeface="Verdana" panose="020B0604030504040204" pitchFamily="34" charset="0"/>
                <a:ea typeface="Verdana" panose="020B0604030504040204" pitchFamily="34" charset="0"/>
                <a:cs typeface="Verdana" panose="020B0604030504040204" pitchFamily="34" charset="0"/>
              </a:rPr>
              <a:t> German </a:t>
            </a:r>
            <a:r>
              <a:rPr lang="de-DE" sz="2000" dirty="0" err="1" smtClean="0">
                <a:latin typeface="Verdana" panose="020B0604030504040204" pitchFamily="34" charset="0"/>
                <a:ea typeface="Verdana" panose="020B0604030504040204" pitchFamily="34" charset="0"/>
                <a:cs typeface="Verdana" panose="020B0604030504040204" pitchFamily="34" charset="0"/>
              </a:rPr>
              <a:t>translation</a:t>
            </a:r>
            <a:r>
              <a:rPr lang="de-DE" sz="2000" dirty="0" smtClean="0">
                <a:latin typeface="Verdana" panose="020B0604030504040204" pitchFamily="34" charset="0"/>
                <a:ea typeface="Verdana" panose="020B0604030504040204" pitchFamily="34" charset="0"/>
                <a:cs typeface="Verdana" panose="020B0604030504040204" pitchFamily="34" charset="0"/>
              </a:rPr>
              <a:t> </a:t>
            </a:r>
            <a:r>
              <a:rPr lang="de-DE" sz="2000" dirty="0" err="1" smtClean="0">
                <a:latin typeface="Verdana" panose="020B0604030504040204" pitchFamily="34" charset="0"/>
                <a:ea typeface="Verdana" panose="020B0604030504040204" pitchFamily="34" charset="0"/>
                <a:cs typeface="Verdana" panose="020B0604030504040204" pitchFamily="34" charset="0"/>
              </a:rPr>
              <a:t>is</a:t>
            </a:r>
            <a:r>
              <a:rPr lang="de-DE" sz="2000" dirty="0" smtClean="0">
                <a:latin typeface="Verdana" panose="020B0604030504040204" pitchFamily="34" charset="0"/>
                <a:ea typeface="Verdana" panose="020B0604030504040204" pitchFamily="34" charset="0"/>
                <a:cs typeface="Verdana" panose="020B0604030504040204" pitchFamily="34" charset="0"/>
              </a:rPr>
              <a:t> </a:t>
            </a:r>
            <a:r>
              <a:rPr lang="de-DE" sz="2000" dirty="0" err="1" smtClean="0">
                <a:latin typeface="Verdana" panose="020B0604030504040204" pitchFamily="34" charset="0"/>
                <a:ea typeface="Verdana" panose="020B0604030504040204" pitchFamily="34" charset="0"/>
                <a:cs typeface="Verdana" panose="020B0604030504040204" pitchFamily="34" charset="0"/>
              </a:rPr>
              <a:t>available</a:t>
            </a:r>
            <a:r>
              <a:rPr lang="de-DE" sz="2000" dirty="0" smtClean="0">
                <a:latin typeface="Verdana" panose="020B0604030504040204" pitchFamily="34" charset="0"/>
                <a:ea typeface="Verdana" panose="020B0604030504040204" pitchFamily="34" charset="0"/>
                <a:cs typeface="Verdana" panose="020B0604030504040204" pitchFamily="34" charset="0"/>
              </a:rPr>
              <a:t> in </a:t>
            </a:r>
            <a:r>
              <a:rPr lang="de-DE" sz="2000" dirty="0" err="1" smtClean="0">
                <a:latin typeface="Verdana" panose="020B0604030504040204" pitchFamily="34" charset="0"/>
                <a:ea typeface="Verdana" panose="020B0604030504040204" pitchFamily="34" charset="0"/>
                <a:cs typeface="Verdana" panose="020B0604030504040204" pitchFamily="34" charset="0"/>
              </a:rPr>
              <a:t>the</a:t>
            </a:r>
            <a:r>
              <a:rPr lang="de-DE" sz="2000" dirty="0" smtClean="0">
                <a:latin typeface="Verdana" panose="020B0604030504040204" pitchFamily="34" charset="0"/>
                <a:ea typeface="Verdana" panose="020B0604030504040204" pitchFamily="34" charset="0"/>
                <a:cs typeface="Verdana" panose="020B0604030504040204" pitchFamily="34" charset="0"/>
              </a:rPr>
              <a:t> </a:t>
            </a:r>
            <a:br>
              <a:rPr lang="de-DE" sz="2000" dirty="0" smtClean="0">
                <a:latin typeface="Verdana" panose="020B0604030504040204" pitchFamily="34" charset="0"/>
                <a:ea typeface="Verdana" panose="020B0604030504040204" pitchFamily="34" charset="0"/>
                <a:cs typeface="Verdana" panose="020B0604030504040204" pitchFamily="34" charset="0"/>
              </a:rPr>
            </a:br>
            <a:r>
              <a:rPr lang="de-DE" sz="2000" dirty="0" smtClean="0">
                <a:latin typeface="Verdana" panose="020B0604030504040204" pitchFamily="34" charset="0"/>
                <a:ea typeface="Verdana" panose="020B0604030504040204" pitchFamily="34" charset="0"/>
                <a:cs typeface="Verdana" panose="020B0604030504040204" pitchFamily="34" charset="0"/>
              </a:rPr>
              <a:t>RDA Toolkit</a:t>
            </a:r>
          </a:p>
          <a:p>
            <a:pPr marL="342900" indent="-342900">
              <a:buFont typeface="Arial" panose="020B0604020202020204" pitchFamily="34" charset="0"/>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2015 French </a:t>
            </a:r>
            <a:r>
              <a:rPr lang="de-DE" sz="2000" dirty="0" err="1" smtClean="0">
                <a:latin typeface="Verdana" panose="020B0604030504040204" pitchFamily="34" charset="0"/>
                <a:ea typeface="Verdana" panose="020B0604030504040204" pitchFamily="34" charset="0"/>
                <a:cs typeface="Verdana" panose="020B0604030504040204" pitchFamily="34" charset="0"/>
              </a:rPr>
              <a:t>translation</a:t>
            </a:r>
            <a:r>
              <a:rPr lang="de-DE" sz="2000" dirty="0" smtClean="0">
                <a:latin typeface="Verdana" panose="020B0604030504040204" pitchFamily="34" charset="0"/>
                <a:ea typeface="Verdana" panose="020B0604030504040204" pitchFamily="34" charset="0"/>
                <a:cs typeface="Verdana" panose="020B0604030504040204" pitchFamily="34" charset="0"/>
              </a:rPr>
              <a:t> of </a:t>
            </a:r>
            <a:r>
              <a:rPr lang="de-DE" sz="2000" dirty="0" err="1" smtClean="0">
                <a:latin typeface="Verdana" panose="020B0604030504040204" pitchFamily="34" charset="0"/>
                <a:ea typeface="Verdana" panose="020B0604030504040204" pitchFamily="34" charset="0"/>
                <a:cs typeface="Verdana" panose="020B0604030504040204" pitchFamily="34" charset="0"/>
              </a:rPr>
              <a:t>the</a:t>
            </a:r>
            <a:r>
              <a:rPr lang="de-DE" sz="2000" dirty="0" smtClean="0">
                <a:latin typeface="Verdana" panose="020B0604030504040204" pitchFamily="34" charset="0"/>
                <a:ea typeface="Verdana" panose="020B0604030504040204" pitchFamily="34" charset="0"/>
                <a:cs typeface="Verdana" panose="020B0604030504040204" pitchFamily="34" charset="0"/>
              </a:rPr>
              <a:t> D-A-CH </a:t>
            </a:r>
            <a:r>
              <a:rPr lang="de-DE" sz="2000" dirty="0" err="1" smtClean="0">
                <a:latin typeface="Verdana" panose="020B0604030504040204" pitchFamily="34" charset="0"/>
                <a:ea typeface="Verdana" panose="020B0604030504040204" pitchFamily="34" charset="0"/>
                <a:cs typeface="Verdana" panose="020B0604030504040204" pitchFamily="34" charset="0"/>
              </a:rPr>
              <a:t>policy</a:t>
            </a:r>
            <a:r>
              <a:rPr lang="de-DE" sz="2000" dirty="0" smtClean="0">
                <a:latin typeface="Verdana" panose="020B0604030504040204" pitchFamily="34" charset="0"/>
                <a:ea typeface="Verdana" panose="020B0604030504040204" pitchFamily="34" charset="0"/>
                <a:cs typeface="Verdana" panose="020B0604030504040204" pitchFamily="34" charset="0"/>
              </a:rPr>
              <a:t> </a:t>
            </a:r>
            <a:r>
              <a:rPr lang="de-DE" sz="2000" dirty="0" err="1" smtClean="0">
                <a:latin typeface="Verdana" panose="020B0604030504040204" pitchFamily="34" charset="0"/>
                <a:ea typeface="Verdana" panose="020B0604030504040204" pitchFamily="34" charset="0"/>
                <a:cs typeface="Verdana" panose="020B0604030504040204" pitchFamily="34" charset="0"/>
              </a:rPr>
              <a:t>statements</a:t>
            </a: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342900" indent="-342900">
              <a:buFont typeface="Arial" panose="020B0604020202020204" pitchFamily="34" charset="0"/>
              <a:buChar char="•"/>
            </a:pPr>
            <a:r>
              <a:rPr lang="de-DE" sz="2000" dirty="0" err="1" smtClean="0">
                <a:latin typeface="Verdana" panose="020B0604030504040204" pitchFamily="34" charset="0"/>
                <a:ea typeface="Verdana" panose="020B0604030504040204" pitchFamily="34" charset="0"/>
                <a:cs typeface="Verdana" panose="020B0604030504040204" pitchFamily="34" charset="0"/>
              </a:rPr>
              <a:t>Continuous</a:t>
            </a:r>
            <a:r>
              <a:rPr lang="de-DE" sz="2000" dirty="0" smtClean="0">
                <a:latin typeface="Verdana" panose="020B0604030504040204" pitchFamily="34" charset="0"/>
                <a:ea typeface="Verdana" panose="020B0604030504040204" pitchFamily="34" charset="0"/>
                <a:cs typeface="Verdana" panose="020B0604030504040204" pitchFamily="34" charset="0"/>
              </a:rPr>
              <a:t> </a:t>
            </a:r>
            <a:r>
              <a:rPr lang="de-DE" sz="2000" dirty="0" err="1" smtClean="0">
                <a:latin typeface="Verdana" panose="020B0604030504040204" pitchFamily="34" charset="0"/>
                <a:ea typeface="Verdana" panose="020B0604030504040204" pitchFamily="34" charset="0"/>
                <a:cs typeface="Verdana" panose="020B0604030504040204" pitchFamily="34" charset="0"/>
              </a:rPr>
              <a:t>updating</a:t>
            </a:r>
            <a:r>
              <a:rPr lang="de-DE" sz="2000" dirty="0" smtClean="0">
                <a:latin typeface="Verdana" panose="020B0604030504040204" pitchFamily="34" charset="0"/>
                <a:ea typeface="Verdana" panose="020B0604030504040204" pitchFamily="34" charset="0"/>
                <a:cs typeface="Verdana" panose="020B0604030504040204" pitchFamily="34" charset="0"/>
              </a:rPr>
              <a:t> of </a:t>
            </a:r>
            <a:r>
              <a:rPr lang="de-DE" sz="2000" dirty="0" err="1" smtClean="0">
                <a:latin typeface="Verdana" panose="020B0604030504040204" pitchFamily="34" charset="0"/>
                <a:ea typeface="Verdana" panose="020B0604030504040204" pitchFamily="34" charset="0"/>
                <a:cs typeface="Verdana" panose="020B0604030504040204" pitchFamily="34" charset="0"/>
              </a:rPr>
              <a:t>the</a:t>
            </a:r>
            <a:r>
              <a:rPr lang="de-DE" sz="2000" dirty="0" smtClean="0">
                <a:latin typeface="Verdana" panose="020B0604030504040204" pitchFamily="34" charset="0"/>
                <a:ea typeface="Verdana" panose="020B0604030504040204" pitchFamily="34" charset="0"/>
                <a:cs typeface="Verdana" panose="020B0604030504040204" pitchFamily="34" charset="0"/>
              </a:rPr>
              <a:t> German </a:t>
            </a:r>
            <a:r>
              <a:rPr lang="de-DE" sz="2000" dirty="0" err="1" smtClean="0">
                <a:latin typeface="Verdana" panose="020B0604030504040204" pitchFamily="34" charset="0"/>
                <a:ea typeface="Verdana" panose="020B0604030504040204" pitchFamily="34" charset="0"/>
                <a:cs typeface="Verdana" panose="020B0604030504040204" pitchFamily="34" charset="0"/>
              </a:rPr>
              <a:t>translation</a:t>
            </a:r>
            <a:endParaRPr lang="de-DE" sz="20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503753485"/>
      </p:ext>
    </p:extLst>
  </p:cSld>
  <p:clrMapOvr>
    <a:masterClrMapping/>
  </p:clrMapOvr>
  <p:timing>
    <p:tnLst>
      <p:par>
        <p:cTn id="1" dur="indefinite" restart="never" nodeType="tmRoot"/>
      </p:par>
    </p:tnLst>
  </p:timing>
</p:sld>
</file>

<file path=ppt/theme/theme1.xml><?xml version="1.0" encoding="utf-8"?>
<a:theme xmlns:a="http://schemas.openxmlformats.org/drawingml/2006/main" name="NB_F">
  <a:themeElements>
    <a:clrScheme name="Standard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tandarddesign">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CH" sz="2400" b="0" i="0" u="none" strike="noStrike" cap="none" normalizeH="0" baseline="0" smtClean="0">
            <a:ln>
              <a:noFill/>
            </a:ln>
            <a:solidFill>
              <a:schemeClr val="tx1"/>
            </a:solidFill>
            <a:effectLst/>
            <a:latin typeface="Times"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CH" sz="2400" b="0" i="0" u="none" strike="noStrike" cap="none" normalizeH="0" baseline="0" smtClean="0">
            <a:ln>
              <a:noFill/>
            </a:ln>
            <a:solidFill>
              <a:schemeClr val="tx1"/>
            </a:solidFill>
            <a:effectLst/>
            <a:latin typeface="Times" pitchFamily="18" charset="0"/>
          </a:defRPr>
        </a:defPPr>
      </a:lstStyle>
    </a:lnDef>
  </a:objectDefaults>
  <a:extraClrSchemeLst>
    <a:extraClrScheme>
      <a:clrScheme name="Standard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rd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rd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rd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rd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rd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rddesig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rd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rd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rd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rd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rd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f:fields xmlns:f="http://schemas.fabasoft.com/folio/2007/fields">
  <f:record ref="">
    <f:field ref="objname" par="" edit="true" text="vorlag power ppft"/>
    <f:field ref="objsubject" par="" edit="true" text=""/>
    <f:field ref="objcreatedby" par="" text="Aliverti, Christian, ALC, NB"/>
    <f:field ref="objcreatedat" par="" text="30.08.2015 13:08:02"/>
    <f:field ref="objchangedby" par="" text="Aliverti, Christian, ALC, NB"/>
    <f:field ref="objmodifiedat" par="" text="30.08.2015 13:11:49"/>
    <f:field ref="doc_FSCFOLIO_1_1001_FieldDocumentNumber" par="" text=""/>
    <f:field ref="doc_FSCFOLIO_1_1001_FieldSubject" par="" edit="true" text=""/>
    <f:field ref="FSCFOLIO_1_1001_FieldCurrentUser" par="" text="Christian Aliverti"/>
    <f:field ref="CCAPRECONFIG_15_1001_Objektname" par="" edit="true" text="vorlag power ppft"/>
    <f:field ref="CHPRECONFIG_1_1001_Objektname" par="" edit="true" text="vorlag power ppft"/>
  </f:record>
  <f:display par="" text="...">
    <f:field ref="FSCFOLIO_1_1001_FieldCurrentUser" text="Aktueller Benutzer"/>
    <f:field ref="objsubject" text="Betreff"/>
    <f:field ref="objcreatedat" text="Erzeugt am/um"/>
    <f:field ref="objcreatedby" text="Erzeugt von"/>
    <f:field ref="objmodifiedat" text="Letzte Änderung am/um"/>
    <f:field ref="objchangedby" text="Letzte Änderung von"/>
    <f:field ref="objname" text="Name"/>
    <f:field ref="CCAPRECONFIG_15_1001_Objektname" text="Objektname"/>
    <f:field ref="CHPRECONFIG_1_1001_Objektname" text="Objektname"/>
  </f:display>
  <f:display par="" text="Serienbrief">
    <f:field ref="doc_FSCFOLIO_1_1001_FieldSubject" text="Betreff"/>
    <f:field ref="doc_FSCFOLIO_1_1001_FieldDocumentNumber" text="Dokument Nummer"/>
  </f:display>
</f:fields>
</file>

<file path=customXml/itemProps1.xml><?xml version="1.0" encoding="utf-8"?>
<ds:datastoreItem xmlns:ds="http://schemas.openxmlformats.org/officeDocument/2006/customXml" ds:itemID="{4E8A9591-F074-446B-902F-511FF79C122F}">
  <ds:schemaRefs>
    <ds:schemaRef ds:uri="http://schemas.fabasoft.com/folio/2007/fields"/>
  </ds:schemaRefs>
</ds:datastoreItem>
</file>

<file path=docProps/app.xml><?xml version="1.0" encoding="utf-8"?>
<Properties xmlns="http://schemas.openxmlformats.org/officeDocument/2006/extended-properties" xmlns:vt="http://schemas.openxmlformats.org/officeDocument/2006/docPropsVTypes">
  <Template>NB_F</Template>
  <TotalTime>0</TotalTime>
  <Words>2540</Words>
  <Application>Microsoft Office PowerPoint</Application>
  <PresentationFormat>Bildschirmpräsentation (4:3)</PresentationFormat>
  <Paragraphs>399</Paragraphs>
  <Slides>31</Slides>
  <Notes>31</Notes>
  <HiddenSlides>0</HiddenSlides>
  <MMClips>0</MMClips>
  <ScaleCrop>false</ScaleCrop>
  <HeadingPairs>
    <vt:vector size="4" baseType="variant">
      <vt:variant>
        <vt:lpstr>Design</vt:lpstr>
      </vt:variant>
      <vt:variant>
        <vt:i4>1</vt:i4>
      </vt:variant>
      <vt:variant>
        <vt:lpstr>Folientitel</vt:lpstr>
      </vt:variant>
      <vt:variant>
        <vt:i4>31</vt:i4>
      </vt:variant>
    </vt:vector>
  </HeadingPairs>
  <TitlesOfParts>
    <vt:vector size="32" baseType="lpstr">
      <vt:lpstr>NB_F</vt:lpstr>
      <vt:lpstr>RDA  Cooperation in the Cultural and Heritage Sector  First approaches in the German-speaking countries  </vt:lpstr>
      <vt:lpstr>PowerPoint-Präsentation</vt:lpstr>
      <vt:lpstr>PowerPoint-Präsentation</vt:lpstr>
      <vt:lpstr>Contents </vt:lpstr>
      <vt:lpstr>PowerPoint-Präsentation</vt:lpstr>
      <vt:lpstr>PowerPoint-Präsentation</vt:lpstr>
      <vt:lpstr>PowerPoint-Präsentation</vt:lpstr>
      <vt:lpstr>PowerPoint-Präsentation</vt:lpstr>
      <vt:lpstr>PowerPoint-Präsentation</vt:lpstr>
      <vt:lpstr>International Cooperation</vt:lpstr>
      <vt:lpstr>PowerPoint-Präsentation</vt:lpstr>
      <vt:lpstr>What about Hair-locks?</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Thank you</vt:lpstr>
    </vt:vector>
  </TitlesOfParts>
  <Company>Bundesverwaltung</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Titel der Präsentation</dc:title>
  <dc:creator>Hans-Dieter Amstutz</dc:creator>
  <cp:lastModifiedBy>behrens</cp:lastModifiedBy>
  <cp:revision>251</cp:revision>
  <cp:lastPrinted>2016-06-07T07:40:26Z</cp:lastPrinted>
  <dcterms:created xsi:type="dcterms:W3CDTF">2012-11-14T12:27:53Z</dcterms:created>
  <dcterms:modified xsi:type="dcterms:W3CDTF">2016-08-05T12:01:08Z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FSC#BSVTEMPL@102.1950:FileRespAmtstitel">
    <vt:lpwstr/>
  </property>
  <property fmtid="{D5CDD505-2E9C-101B-9397-08002B2CF9AE}" pid="3" name="FSC#BSVTEMPL@102.1950:FileRespAmtstitel_F">
    <vt:lpwstr/>
  </property>
  <property fmtid="{D5CDD505-2E9C-101B-9397-08002B2CF9AE}" pid="4" name="FSC#BSVTEMPL@102.1950:FileRespAmtstitel_I">
    <vt:lpwstr/>
  </property>
  <property fmtid="{D5CDD505-2E9C-101B-9397-08002B2CF9AE}" pid="5" name="FSC#BSVTEMPL@102.1950:FileRespAmtstitel_E">
    <vt:lpwstr/>
  </property>
  <property fmtid="{D5CDD505-2E9C-101B-9397-08002B2CF9AE}" pid="6" name="FSC#BSVTEMPL@102.1950:AssignmentName">
    <vt:lpwstr/>
  </property>
  <property fmtid="{D5CDD505-2E9C-101B-9397-08002B2CF9AE}" pid="7" name="FSC#BSVTEMPL@102.1950:BSVShortsign">
    <vt:lpwstr>ALC</vt:lpwstr>
  </property>
  <property fmtid="{D5CDD505-2E9C-101B-9397-08002B2CF9AE}" pid="8" name="FSC#BSVTEMPL@102.1950:DocumentID">
    <vt:lpwstr>1</vt:lpwstr>
  </property>
  <property fmtid="{D5CDD505-2E9C-101B-9397-08002B2CF9AE}" pid="9" name="FSC#BSVTEMPL@102.1950:Dossierref">
    <vt:lpwstr>042.1-9</vt:lpwstr>
  </property>
  <property fmtid="{D5CDD505-2E9C-101B-9397-08002B2CF9AE}" pid="10" name="FSC#BSVTEMPL@102.1950:Oursign">
    <vt:lpwstr>042.1-9 30.08.2015</vt:lpwstr>
  </property>
  <property fmtid="{D5CDD505-2E9C-101B-9397-08002B2CF9AE}" pid="11" name="FSC#BSVTEMPL@102.1950:EmpfName">
    <vt:lpwstr/>
  </property>
  <property fmtid="{D5CDD505-2E9C-101B-9397-08002B2CF9AE}" pid="12" name="FSC#BSVTEMPL@102.1950:EmpfOrt">
    <vt:lpwstr/>
  </property>
  <property fmtid="{D5CDD505-2E9C-101B-9397-08002B2CF9AE}" pid="13" name="FSC#BSVTEMPL@102.1950:EmpfPLZ">
    <vt:lpwstr/>
  </property>
  <property fmtid="{D5CDD505-2E9C-101B-9397-08002B2CF9AE}" pid="14" name="FSC#BSVTEMPL@102.1950:EmpfStrasse">
    <vt:lpwstr/>
  </property>
  <property fmtid="{D5CDD505-2E9C-101B-9397-08002B2CF9AE}" pid="15" name="FSC#BSVTEMPL@102.1950:FileRespEmail">
    <vt:lpwstr>christian.aliverti@nb.admin.ch</vt:lpwstr>
  </property>
  <property fmtid="{D5CDD505-2E9C-101B-9397-08002B2CF9AE}" pid="16" name="FSC#BSVTEMPL@102.1950:FileRespFax">
    <vt:lpwstr>+41 58 462 84 63</vt:lpwstr>
  </property>
  <property fmtid="{D5CDD505-2E9C-101B-9397-08002B2CF9AE}" pid="17" name="FSC#BSVTEMPL@102.1950:FileRespHome">
    <vt:lpwstr>Bern</vt:lpwstr>
  </property>
  <property fmtid="{D5CDD505-2E9C-101B-9397-08002B2CF9AE}" pid="18" name="FSC#BSVTEMPL@102.1950:FileRespStreet">
    <vt:lpwstr>Hallwylstrasse 15</vt:lpwstr>
  </property>
  <property fmtid="{D5CDD505-2E9C-101B-9397-08002B2CF9AE}" pid="19" name="FSC#BSVTEMPL@102.1950:FileRespTel">
    <vt:lpwstr>+41 58 462 06 90</vt:lpwstr>
  </property>
  <property fmtid="{D5CDD505-2E9C-101B-9397-08002B2CF9AE}" pid="20" name="FSC#BSVTEMPL@102.1950:FileRespZipCode">
    <vt:lpwstr>3003</vt:lpwstr>
  </property>
  <property fmtid="{D5CDD505-2E9C-101B-9397-08002B2CF9AE}" pid="21" name="FSC#BSVTEMPL@102.1950:NameFileResponsible">
    <vt:lpwstr>Aliverti</vt:lpwstr>
  </property>
  <property fmtid="{D5CDD505-2E9C-101B-9397-08002B2CF9AE}" pid="22" name="FSC#BSVTEMPL@102.1950:Shortsign">
    <vt:lpwstr>ALC</vt:lpwstr>
  </property>
  <property fmtid="{D5CDD505-2E9C-101B-9397-08002B2CF9AE}" pid="23" name="FSC#BSVTEMPL@102.1950:UserFunction">
    <vt:lpwstr>Sachbearbeiter, -in - SERS</vt:lpwstr>
  </property>
  <property fmtid="{D5CDD505-2E9C-101B-9397-08002B2CF9AE}" pid="24" name="FSC#BSVTEMPL@102.1950:VornameNameFileResponsible">
    <vt:lpwstr>Christian</vt:lpwstr>
  </property>
  <property fmtid="{D5CDD505-2E9C-101B-9397-08002B2CF9AE}" pid="25" name="FSC#BSVTEMPL@102.1950:FileResponsible">
    <vt:lpwstr>Christian Aliverti</vt:lpwstr>
  </property>
  <property fmtid="{D5CDD505-2E9C-101B-9397-08002B2CF9AE}" pid="26" name="FSC#BSVTEMPL@102.1950:FileRespOrg">
    <vt:lpwstr>Sektion Erschliessung, NB</vt:lpwstr>
  </property>
  <property fmtid="{D5CDD505-2E9C-101B-9397-08002B2CF9AE}" pid="27" name="FSC#BSVTEMPL@102.1950:FileRespOrgHome">
    <vt:lpwstr>Bern</vt:lpwstr>
  </property>
  <property fmtid="{D5CDD505-2E9C-101B-9397-08002B2CF9AE}" pid="28" name="FSC#BSVTEMPL@102.1950:FileRespOrgStreet">
    <vt:lpwstr>Hallwylstrasse 15</vt:lpwstr>
  </property>
  <property fmtid="{D5CDD505-2E9C-101B-9397-08002B2CF9AE}" pid="29" name="FSC#BSVTEMPL@102.1950:FileRespOrgZipCode">
    <vt:lpwstr>3003</vt:lpwstr>
  </property>
  <property fmtid="{D5CDD505-2E9C-101B-9397-08002B2CF9AE}" pid="30" name="FSC#BSVTEMPL@102.1950:FileRespOU">
    <vt:lpwstr>Section Bibliographical Access</vt:lpwstr>
  </property>
  <property fmtid="{D5CDD505-2E9C-101B-9397-08002B2CF9AE}" pid="31" name="FSC#BSVTEMPL@102.1950:Registrierdatum">
    <vt:lpwstr/>
  </property>
  <property fmtid="{D5CDD505-2E9C-101B-9397-08002B2CF9AE}" pid="32" name="FSC#BSVTEMPL@102.1950:RegPlanPos">
    <vt:lpwstr/>
  </property>
  <property fmtid="{D5CDD505-2E9C-101B-9397-08002B2CF9AE}" pid="33" name="FSC#BSVTEMPL@102.1950:ShortsignCreate">
    <vt:lpwstr>ALC</vt:lpwstr>
  </property>
  <property fmtid="{D5CDD505-2E9C-101B-9397-08002B2CF9AE}" pid="34" name="FSC#BSVTEMPL@102.1950:SubjectSubFile">
    <vt:lpwstr/>
  </property>
  <property fmtid="{D5CDD505-2E9C-101B-9397-08002B2CF9AE}" pid="35" name="FSC#BSVTEMPL@102.1950:SubjectDocument">
    <vt:lpwstr/>
  </property>
  <property fmtid="{D5CDD505-2E9C-101B-9397-08002B2CF9AE}" pid="36" name="FSC#BSVTEMPL@102.1950:TitleDossier">
    <vt:lpwstr>Erschliessung 2013-2022</vt:lpwstr>
  </property>
  <property fmtid="{D5CDD505-2E9C-101B-9397-08002B2CF9AE}" pid="37" name="FSC#BSVTEMPL@102.1950:ZusendungAm">
    <vt:lpwstr/>
  </property>
  <property fmtid="{D5CDD505-2E9C-101B-9397-08002B2CF9AE}" pid="38" name="FSC#EDICFG@15.1700:DossierrefSubFile">
    <vt:lpwstr>042.1-9</vt:lpwstr>
  </property>
  <property fmtid="{D5CDD505-2E9C-101B-9397-08002B2CF9AE}" pid="39" name="FSC#EDICFG@15.1700:UniqueSubFileNumber">
    <vt:lpwstr>20153530-0001</vt:lpwstr>
  </property>
  <property fmtid="{D5CDD505-2E9C-101B-9397-08002B2CF9AE}" pid="40" name="FSC#BSVTEMPL@102.1950:DocumentIDEnhanced">
    <vt:lpwstr>042.1-9 30.08.2015 Doknr: 1</vt:lpwstr>
  </property>
  <property fmtid="{D5CDD505-2E9C-101B-9397-08002B2CF9AE}" pid="41" name="FSC#EDICFG@15.1700:FileRespInitials">
    <vt:lpwstr>ALC</vt:lpwstr>
  </property>
  <property fmtid="{D5CDD505-2E9C-101B-9397-08002B2CF9AE}" pid="42" name="FSC#EDICFG@15.1700:FileRespOrgD">
    <vt:lpwstr>Sektion Erschliessung</vt:lpwstr>
  </property>
  <property fmtid="{D5CDD505-2E9C-101B-9397-08002B2CF9AE}" pid="43" name="FSC#EDICFG@15.1700:FileRespOrgF">
    <vt:lpwstr>Section Accès bibliographique</vt:lpwstr>
  </property>
  <property fmtid="{D5CDD505-2E9C-101B-9397-08002B2CF9AE}" pid="44" name="FSC#EDICFG@15.1700:FileRespOrgE">
    <vt:lpwstr>Section Bibliographical Access</vt:lpwstr>
  </property>
  <property fmtid="{D5CDD505-2E9C-101B-9397-08002B2CF9AE}" pid="45" name="FSC#EDICFG@15.1700:FileRespOrgI">
    <vt:lpwstr>Sezione Accesso bibliografico</vt:lpwstr>
  </property>
  <property fmtid="{D5CDD505-2E9C-101B-9397-08002B2CF9AE}" pid="46" name="FSC#EDICFG@15.1700:FileResponsibleSalutation">
    <vt:lpwstr/>
  </property>
  <property fmtid="{D5CDD505-2E9C-101B-9397-08002B2CF9AE}" pid="47" name="FSC#EDICFG@15.1700:SignerLeft">
    <vt:lpwstr/>
  </property>
  <property fmtid="{D5CDD505-2E9C-101B-9397-08002B2CF9AE}" pid="48" name="FSC#EDICFG@15.1700:SignerLeftFunction">
    <vt:lpwstr/>
  </property>
  <property fmtid="{D5CDD505-2E9C-101B-9397-08002B2CF9AE}" pid="49" name="FSC#EDICFG@15.1700:SignerRight">
    <vt:lpwstr/>
  </property>
  <property fmtid="{D5CDD505-2E9C-101B-9397-08002B2CF9AE}" pid="50" name="FSC#EDICFG@15.1700:SignerRightFunction">
    <vt:lpwstr/>
  </property>
  <property fmtid="{D5CDD505-2E9C-101B-9397-08002B2CF9AE}" pid="51" name="FSC#COOELAK@1.1001:Subject">
    <vt:lpwstr/>
  </property>
  <property fmtid="{D5CDD505-2E9C-101B-9397-08002B2CF9AE}" pid="52" name="FSC#COOELAK@1.1001:FileReference">
    <vt:lpwstr/>
  </property>
  <property fmtid="{D5CDD505-2E9C-101B-9397-08002B2CF9AE}" pid="53" name="FSC#COOELAK@1.1001:FileRefYear">
    <vt:lpwstr>2012</vt:lpwstr>
  </property>
  <property fmtid="{D5CDD505-2E9C-101B-9397-08002B2CF9AE}" pid="54" name="FSC#COOELAK@1.1001:FileRefOrdinal">
    <vt:lpwstr>124</vt:lpwstr>
  </property>
  <property fmtid="{D5CDD505-2E9C-101B-9397-08002B2CF9AE}" pid="55" name="FSC#COOELAK@1.1001:FileRefOU">
    <vt:lpwstr/>
  </property>
  <property fmtid="{D5CDD505-2E9C-101B-9397-08002B2CF9AE}" pid="56" name="FSC#COOELAK@1.1001:Organization">
    <vt:lpwstr/>
  </property>
  <property fmtid="{D5CDD505-2E9C-101B-9397-08002B2CF9AE}" pid="57" name="FSC#COOELAK@1.1001:Owner">
    <vt:lpwstr>Aliverti Christian</vt:lpwstr>
  </property>
  <property fmtid="{D5CDD505-2E9C-101B-9397-08002B2CF9AE}" pid="58" name="FSC#COOELAK@1.1001:OwnerExtension">
    <vt:lpwstr>+41 58 462 06 90</vt:lpwstr>
  </property>
  <property fmtid="{D5CDD505-2E9C-101B-9397-08002B2CF9AE}" pid="59" name="FSC#COOELAK@1.1001:OwnerFaxExtension">
    <vt:lpwstr>+41 58 462 84 63</vt:lpwstr>
  </property>
  <property fmtid="{D5CDD505-2E9C-101B-9397-08002B2CF9AE}" pid="60" name="FSC#COOELAK@1.1001:DispatchedBy">
    <vt:lpwstr/>
  </property>
  <property fmtid="{D5CDD505-2E9C-101B-9397-08002B2CF9AE}" pid="61" name="FSC#COOELAK@1.1001:DispatchedAt">
    <vt:lpwstr/>
  </property>
  <property fmtid="{D5CDD505-2E9C-101B-9397-08002B2CF9AE}" pid="62" name="FSC#COOELAK@1.1001:ApprovedBy">
    <vt:lpwstr/>
  </property>
  <property fmtid="{D5CDD505-2E9C-101B-9397-08002B2CF9AE}" pid="63" name="FSC#COOELAK@1.1001:ApprovedAt">
    <vt:lpwstr/>
  </property>
  <property fmtid="{D5CDD505-2E9C-101B-9397-08002B2CF9AE}" pid="64" name="FSC#COOELAK@1.1001:Department">
    <vt:lpwstr>Sektion Erschliessung, NB</vt:lpwstr>
  </property>
  <property fmtid="{D5CDD505-2E9C-101B-9397-08002B2CF9AE}" pid="65" name="FSC#COOELAK@1.1001:CreatedAt">
    <vt:lpwstr>30.08.2015</vt:lpwstr>
  </property>
  <property fmtid="{D5CDD505-2E9C-101B-9397-08002B2CF9AE}" pid="66" name="FSC#COOELAK@1.1001:OU">
    <vt:lpwstr>Sektion Erschliessung, NB</vt:lpwstr>
  </property>
  <property fmtid="{D5CDD505-2E9C-101B-9397-08002B2CF9AE}" pid="67" name="FSC#COOELAK@1.1001:Priority">
    <vt:lpwstr> ()</vt:lpwstr>
  </property>
  <property fmtid="{D5CDD505-2E9C-101B-9397-08002B2CF9AE}" pid="68" name="FSC#COOELAK@1.1001:ObjBarCode">
    <vt:lpwstr>*COO.2080.107.4.492335*</vt:lpwstr>
  </property>
  <property fmtid="{D5CDD505-2E9C-101B-9397-08002B2CF9AE}" pid="69" name="FSC#COOELAK@1.1001:RefBarCode">
    <vt:lpwstr>*COO.2080.107.5.1009510*</vt:lpwstr>
  </property>
  <property fmtid="{D5CDD505-2E9C-101B-9397-08002B2CF9AE}" pid="70" name="FSC#COOELAK@1.1001:FileRefBarCode">
    <vt:lpwstr>*042.1-9*</vt:lpwstr>
  </property>
  <property fmtid="{D5CDD505-2E9C-101B-9397-08002B2CF9AE}" pid="71" name="FSC#COOELAK@1.1001:ExternalRef">
    <vt:lpwstr/>
  </property>
  <property fmtid="{D5CDD505-2E9C-101B-9397-08002B2CF9AE}" pid="72" name="FSC#COOELAK@1.1001:IncomingNumber">
    <vt:lpwstr/>
  </property>
  <property fmtid="{D5CDD505-2E9C-101B-9397-08002B2CF9AE}" pid="73" name="FSC#COOELAK@1.1001:IncomingSubject">
    <vt:lpwstr/>
  </property>
  <property fmtid="{D5CDD505-2E9C-101B-9397-08002B2CF9AE}" pid="74" name="FSC#COOELAK@1.1001:ProcessResponsible">
    <vt:lpwstr/>
  </property>
  <property fmtid="{D5CDD505-2E9C-101B-9397-08002B2CF9AE}" pid="75" name="FSC#COOELAK@1.1001:ProcessResponsiblePhone">
    <vt:lpwstr/>
  </property>
  <property fmtid="{D5CDD505-2E9C-101B-9397-08002B2CF9AE}" pid="76" name="FSC#COOELAK@1.1001:ProcessResponsibleMail">
    <vt:lpwstr/>
  </property>
  <property fmtid="{D5CDD505-2E9C-101B-9397-08002B2CF9AE}" pid="77" name="FSC#COOELAK@1.1001:ProcessResponsibleFax">
    <vt:lpwstr/>
  </property>
  <property fmtid="{D5CDD505-2E9C-101B-9397-08002B2CF9AE}" pid="78" name="FSC#COOELAK@1.1001:ApproverFirstName">
    <vt:lpwstr/>
  </property>
  <property fmtid="{D5CDD505-2E9C-101B-9397-08002B2CF9AE}" pid="79" name="FSC#COOELAK@1.1001:ApproverSurName">
    <vt:lpwstr/>
  </property>
  <property fmtid="{D5CDD505-2E9C-101B-9397-08002B2CF9AE}" pid="80" name="FSC#COOELAK@1.1001:ApproverTitle">
    <vt:lpwstr/>
  </property>
  <property fmtid="{D5CDD505-2E9C-101B-9397-08002B2CF9AE}" pid="81" name="FSC#COOELAK@1.1001:ExternalDate">
    <vt:lpwstr/>
  </property>
  <property fmtid="{D5CDD505-2E9C-101B-9397-08002B2CF9AE}" pid="82" name="FSC#COOELAK@1.1001:SettlementApprovedAt">
    <vt:lpwstr/>
  </property>
  <property fmtid="{D5CDD505-2E9C-101B-9397-08002B2CF9AE}" pid="83" name="FSC#COOELAK@1.1001:BaseNumber">
    <vt:lpwstr>042.1</vt:lpwstr>
  </property>
  <property fmtid="{D5CDD505-2E9C-101B-9397-08002B2CF9AE}" pid="84" name="FSC#COOELAK@1.1001:CurrentUserRolePos">
    <vt:lpwstr>Leiter/-in</vt:lpwstr>
  </property>
  <property fmtid="{D5CDD505-2E9C-101B-9397-08002B2CF9AE}" pid="85" name="FSC#COOELAK@1.1001:CurrentUserEmail">
    <vt:lpwstr>christian.aliverti@nb.admin.ch</vt:lpwstr>
  </property>
  <property fmtid="{D5CDD505-2E9C-101B-9397-08002B2CF9AE}" pid="86" name="FSC#ELAKGOV@1.1001:PersonalSubjGender">
    <vt:lpwstr/>
  </property>
  <property fmtid="{D5CDD505-2E9C-101B-9397-08002B2CF9AE}" pid="87" name="FSC#ELAKGOV@1.1001:PersonalSubjFirstName">
    <vt:lpwstr/>
  </property>
  <property fmtid="{D5CDD505-2E9C-101B-9397-08002B2CF9AE}" pid="88" name="FSC#ELAKGOV@1.1001:PersonalSubjSurName">
    <vt:lpwstr/>
  </property>
  <property fmtid="{D5CDD505-2E9C-101B-9397-08002B2CF9AE}" pid="89" name="FSC#ELAKGOV@1.1001:PersonalSubjSalutation">
    <vt:lpwstr/>
  </property>
  <property fmtid="{D5CDD505-2E9C-101B-9397-08002B2CF9AE}" pid="90" name="FSC#ELAKGOV@1.1001:PersonalSubjAddress">
    <vt:lpwstr/>
  </property>
  <property fmtid="{D5CDD505-2E9C-101B-9397-08002B2CF9AE}" pid="91" name="FSC#ATSTATECFG@1.1001:Office">
    <vt:lpwstr/>
  </property>
  <property fmtid="{D5CDD505-2E9C-101B-9397-08002B2CF9AE}" pid="92" name="FSC#ATSTATECFG@1.1001:Agent">
    <vt:lpwstr>Christian Aliverti</vt:lpwstr>
  </property>
  <property fmtid="{D5CDD505-2E9C-101B-9397-08002B2CF9AE}" pid="93" name="FSC#ATSTATECFG@1.1001:AgentPhone">
    <vt:lpwstr>+41 58 462 06 90</vt:lpwstr>
  </property>
  <property fmtid="{D5CDD505-2E9C-101B-9397-08002B2CF9AE}" pid="94" name="FSC#ATSTATECFG@1.1001:DepartmentFax">
    <vt:lpwstr/>
  </property>
  <property fmtid="{D5CDD505-2E9C-101B-9397-08002B2CF9AE}" pid="95" name="FSC#ATSTATECFG@1.1001:DepartmentEmail">
    <vt:lpwstr/>
  </property>
  <property fmtid="{D5CDD505-2E9C-101B-9397-08002B2CF9AE}" pid="96" name="FSC#ATSTATECFG@1.1001:SubfileDate">
    <vt:lpwstr/>
  </property>
  <property fmtid="{D5CDD505-2E9C-101B-9397-08002B2CF9AE}" pid="97" name="FSC#ATSTATECFG@1.1001:SubfileSubject">
    <vt:lpwstr/>
  </property>
  <property fmtid="{D5CDD505-2E9C-101B-9397-08002B2CF9AE}" pid="98" name="FSC#ATSTATECFG@1.1001:DepartmentZipCode">
    <vt:lpwstr>3003</vt:lpwstr>
  </property>
  <property fmtid="{D5CDD505-2E9C-101B-9397-08002B2CF9AE}" pid="99" name="FSC#ATSTATECFG@1.1001:DepartmentCountry">
    <vt:lpwstr/>
  </property>
  <property fmtid="{D5CDD505-2E9C-101B-9397-08002B2CF9AE}" pid="100" name="FSC#ATSTATECFG@1.1001:DepartmentCity">
    <vt:lpwstr>Bern</vt:lpwstr>
  </property>
  <property fmtid="{D5CDD505-2E9C-101B-9397-08002B2CF9AE}" pid="101" name="FSC#ATSTATECFG@1.1001:DepartmentStreet">
    <vt:lpwstr>Hallwylstrasse 15</vt:lpwstr>
  </property>
  <property fmtid="{D5CDD505-2E9C-101B-9397-08002B2CF9AE}" pid="102" name="FSC#ATSTATECFG@1.1001:DepartmentDVR">
    <vt:lpwstr/>
  </property>
  <property fmtid="{D5CDD505-2E9C-101B-9397-08002B2CF9AE}" pid="103" name="FSC#ATSTATECFG@1.1001:DepartmentUID">
    <vt:lpwstr/>
  </property>
  <property fmtid="{D5CDD505-2E9C-101B-9397-08002B2CF9AE}" pid="104" name="FSC#ATSTATECFG@1.1001:SubfileReference">
    <vt:lpwstr>042.1-9</vt:lpwstr>
  </property>
  <property fmtid="{D5CDD505-2E9C-101B-9397-08002B2CF9AE}" pid="105" name="FSC#ATSTATECFG@1.1001:Clause">
    <vt:lpwstr/>
  </property>
  <property fmtid="{D5CDD505-2E9C-101B-9397-08002B2CF9AE}" pid="106" name="FSC#ATSTATECFG@1.1001:ApprovedSignature">
    <vt:lpwstr/>
  </property>
  <property fmtid="{D5CDD505-2E9C-101B-9397-08002B2CF9AE}" pid="107" name="FSC#ATSTATECFG@1.1001:BankAccount">
    <vt:lpwstr/>
  </property>
  <property fmtid="{D5CDD505-2E9C-101B-9397-08002B2CF9AE}" pid="108" name="FSC#ATSTATECFG@1.1001:BankAccountOwner">
    <vt:lpwstr/>
  </property>
  <property fmtid="{D5CDD505-2E9C-101B-9397-08002B2CF9AE}" pid="109" name="FSC#ATSTATECFG@1.1001:BankInstitute">
    <vt:lpwstr/>
  </property>
  <property fmtid="{D5CDD505-2E9C-101B-9397-08002B2CF9AE}" pid="110" name="FSC#ATSTATECFG@1.1001:BankAccountID">
    <vt:lpwstr/>
  </property>
  <property fmtid="{D5CDD505-2E9C-101B-9397-08002B2CF9AE}" pid="111" name="FSC#ATSTATECFG@1.1001:BankAccountIBAN">
    <vt:lpwstr/>
  </property>
  <property fmtid="{D5CDD505-2E9C-101B-9397-08002B2CF9AE}" pid="112" name="FSC#ATSTATECFG@1.1001:BankAccountBIC">
    <vt:lpwstr/>
  </property>
  <property fmtid="{D5CDD505-2E9C-101B-9397-08002B2CF9AE}" pid="113" name="FSC#ATSTATECFG@1.1001:BankName">
    <vt:lpwstr/>
  </property>
  <property fmtid="{D5CDD505-2E9C-101B-9397-08002B2CF9AE}" pid="114" name="FSC#CCAPRECONFIG@15.1001:AddrAnrede">
    <vt:lpwstr/>
  </property>
  <property fmtid="{D5CDD505-2E9C-101B-9397-08002B2CF9AE}" pid="115" name="FSC#CCAPRECONFIG@15.1001:AddrTitel">
    <vt:lpwstr/>
  </property>
  <property fmtid="{D5CDD505-2E9C-101B-9397-08002B2CF9AE}" pid="116" name="FSC#CCAPRECONFIG@15.1001:AddrNachgestellter_Titel">
    <vt:lpwstr/>
  </property>
  <property fmtid="{D5CDD505-2E9C-101B-9397-08002B2CF9AE}" pid="117" name="FSC#CCAPRECONFIG@15.1001:AddrVorname">
    <vt:lpwstr/>
  </property>
  <property fmtid="{D5CDD505-2E9C-101B-9397-08002B2CF9AE}" pid="118" name="FSC#CCAPRECONFIG@15.1001:AddrNachname">
    <vt:lpwstr/>
  </property>
  <property fmtid="{D5CDD505-2E9C-101B-9397-08002B2CF9AE}" pid="119" name="FSC#CCAPRECONFIG@15.1001:AddrzH">
    <vt:lpwstr/>
  </property>
  <property fmtid="{D5CDD505-2E9C-101B-9397-08002B2CF9AE}" pid="120" name="FSC#CCAPRECONFIG@15.1001:AddrGeschlecht">
    <vt:lpwstr/>
  </property>
  <property fmtid="{D5CDD505-2E9C-101B-9397-08002B2CF9AE}" pid="121" name="FSC#CCAPRECONFIG@15.1001:AddrStrasse">
    <vt:lpwstr/>
  </property>
  <property fmtid="{D5CDD505-2E9C-101B-9397-08002B2CF9AE}" pid="122" name="FSC#CCAPRECONFIG@15.1001:AddrHausnummer">
    <vt:lpwstr/>
  </property>
  <property fmtid="{D5CDD505-2E9C-101B-9397-08002B2CF9AE}" pid="123" name="FSC#CCAPRECONFIG@15.1001:AddrStiege">
    <vt:lpwstr/>
  </property>
  <property fmtid="{D5CDD505-2E9C-101B-9397-08002B2CF9AE}" pid="124" name="FSC#CCAPRECONFIG@15.1001:AddrTuer">
    <vt:lpwstr/>
  </property>
  <property fmtid="{D5CDD505-2E9C-101B-9397-08002B2CF9AE}" pid="125" name="FSC#CCAPRECONFIG@15.1001:AddrPostfach">
    <vt:lpwstr/>
  </property>
  <property fmtid="{D5CDD505-2E9C-101B-9397-08002B2CF9AE}" pid="126" name="FSC#CCAPRECONFIG@15.1001:AddrPostleitzahl">
    <vt:lpwstr/>
  </property>
  <property fmtid="{D5CDD505-2E9C-101B-9397-08002B2CF9AE}" pid="127" name="FSC#CCAPRECONFIG@15.1001:AddrOrt">
    <vt:lpwstr/>
  </property>
  <property fmtid="{D5CDD505-2E9C-101B-9397-08002B2CF9AE}" pid="128" name="FSC#CCAPRECONFIG@15.1001:AddrLand">
    <vt:lpwstr/>
  </property>
  <property fmtid="{D5CDD505-2E9C-101B-9397-08002B2CF9AE}" pid="129" name="FSC#CCAPRECONFIG@15.1001:AddrEmail">
    <vt:lpwstr/>
  </property>
  <property fmtid="{D5CDD505-2E9C-101B-9397-08002B2CF9AE}" pid="130" name="FSC#CCAPRECONFIG@15.1001:AddrAdresse">
    <vt:lpwstr/>
  </property>
  <property fmtid="{D5CDD505-2E9C-101B-9397-08002B2CF9AE}" pid="131" name="FSC#CCAPRECONFIG@15.1001:AddrFax">
    <vt:lpwstr/>
  </property>
  <property fmtid="{D5CDD505-2E9C-101B-9397-08002B2CF9AE}" pid="132" name="FSC#CCAPRECONFIG@15.1001:AddrOrganisationsname">
    <vt:lpwstr/>
  </property>
  <property fmtid="{D5CDD505-2E9C-101B-9397-08002B2CF9AE}" pid="133" name="FSC#CCAPRECONFIG@15.1001:AddrOrganisationskurzname">
    <vt:lpwstr/>
  </property>
  <property fmtid="{D5CDD505-2E9C-101B-9397-08002B2CF9AE}" pid="134" name="FSC#CCAPRECONFIG@15.1001:AddrAbschriftsbemerkung">
    <vt:lpwstr/>
  </property>
  <property fmtid="{D5CDD505-2E9C-101B-9397-08002B2CF9AE}" pid="135" name="FSC#CCAPRECONFIG@15.1001:AddrName_Zeile_2">
    <vt:lpwstr/>
  </property>
  <property fmtid="{D5CDD505-2E9C-101B-9397-08002B2CF9AE}" pid="136" name="FSC#CCAPRECONFIG@15.1001:AddrName_Zeile_3">
    <vt:lpwstr/>
  </property>
  <property fmtid="{D5CDD505-2E9C-101B-9397-08002B2CF9AE}" pid="137" name="FSC#CCAPRECONFIG@15.1001:AddrPostalischeAdresse">
    <vt:lpwstr/>
  </property>
  <property fmtid="{D5CDD505-2E9C-101B-9397-08002B2CF9AE}" pid="138" name="FSC#COOSYSTEM@1.1:Container">
    <vt:lpwstr>COO.2080.107.4.492335</vt:lpwstr>
  </property>
  <property fmtid="{D5CDD505-2E9C-101B-9397-08002B2CF9AE}" pid="139" name="FSC#FSCFOLIO@1.1001:docpropproject">
    <vt:lpwstr/>
  </property>
</Properties>
</file>