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03" r:id="rId2"/>
    <p:sldId id="304" r:id="rId3"/>
    <p:sldId id="305" r:id="rId4"/>
    <p:sldId id="315" r:id="rId5"/>
    <p:sldId id="314" r:id="rId6"/>
    <p:sldId id="308" r:id="rId7"/>
    <p:sldId id="307" r:id="rId8"/>
    <p:sldId id="264" r:id="rId9"/>
    <p:sldId id="309" r:id="rId10"/>
    <p:sldId id="266" r:id="rId11"/>
    <p:sldId id="268" r:id="rId12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396" autoAdjust="0"/>
  </p:normalViewPr>
  <p:slideViewPr>
    <p:cSldViewPr>
      <p:cViewPr>
        <p:scale>
          <a:sx n="74" d="100"/>
          <a:sy n="74" d="100"/>
        </p:scale>
        <p:origin x="-1044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13" tIns="46557" rIns="93113" bIns="4655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13" tIns="46557" rIns="93113" bIns="4655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4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13" tIns="46557" rIns="93113" bIns="465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584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13" tIns="46557" rIns="93113" bIns="4655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4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13" tIns="46557" rIns="93113" bIns="4655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6B60990-A456-4E15-8235-A772450F9E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5525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5761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550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8070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3761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7293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8070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02451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4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74715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7489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9938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nb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088" y="404813"/>
            <a:ext cx="1236662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27088" y="3343275"/>
            <a:ext cx="7593012" cy="1295400"/>
          </a:xfrm>
        </p:spPr>
        <p:txBody>
          <a:bodyPr/>
          <a:lstStyle>
            <a:lvl1pPr>
              <a:lnSpc>
                <a:spcPts val="3600"/>
              </a:lnSpc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827088" y="2914650"/>
            <a:ext cx="7593012" cy="385763"/>
          </a:xfrm>
        </p:spPr>
        <p:txBody>
          <a:bodyPr/>
          <a:lstStyle>
            <a:lvl1pPr marL="0" indent="0">
              <a:buFont typeface="Verdana" pitchFamily="34" charset="0"/>
              <a:buNone/>
              <a:defRPr sz="20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Claudia Witzel und Silke Sewing | Deutscher Bibliothekartag Bremen 2014 | RDA-Workshop | 04. Juni 2014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27088" y="1619250"/>
            <a:ext cx="7593012" cy="777875"/>
          </a:xfrm>
        </p:spPr>
        <p:txBody>
          <a:bodyPr/>
          <a:lstStyle>
            <a:lvl1pPr>
              <a:lnSpc>
                <a:spcPts val="3000"/>
              </a:lnSpc>
              <a:defRPr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827088" y="2422800"/>
            <a:ext cx="7593012" cy="3697200"/>
          </a:xfrm>
        </p:spPr>
        <p:txBody>
          <a:bodyPr/>
          <a:lstStyle>
            <a:lvl1pPr>
              <a:lnSpc>
                <a:spcPts val="3000"/>
              </a:lnSpc>
              <a:spcBef>
                <a:spcPts val="1680"/>
              </a:spcBef>
              <a:defRPr sz="2600" b="1"/>
            </a:lvl1pPr>
            <a:lvl2pPr marL="1076325" indent="-452438">
              <a:lnSpc>
                <a:spcPts val="2400"/>
              </a:lnSpc>
              <a:spcBef>
                <a:spcPts val="300"/>
              </a:spcBef>
              <a:defRPr sz="2000"/>
            </a:lvl2pPr>
            <a:lvl3pPr marL="1341438" indent="-265113">
              <a:lnSpc>
                <a:spcPts val="2400"/>
              </a:lnSpc>
              <a:spcBef>
                <a:spcPts val="300"/>
              </a:spcBef>
              <a:defRPr sz="2000"/>
            </a:lvl3pPr>
            <a:lvl4pPr marL="1600200" indent="-258763">
              <a:lnSpc>
                <a:spcPts val="2400"/>
              </a:lnSpc>
              <a:spcBef>
                <a:spcPts val="300"/>
              </a:spcBef>
              <a:defRPr sz="2000"/>
            </a:lvl4pPr>
            <a:lvl5pPr marL="1879600" indent="-265113">
              <a:lnSpc>
                <a:spcPts val="2400"/>
              </a:lnSpc>
              <a:spcBef>
                <a:spcPts val="300"/>
              </a:spcBef>
              <a:defRPr sz="20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0"/>
          </p:nvPr>
        </p:nvSpPr>
        <p:spPr>
          <a:xfrm>
            <a:off x="514350" y="6384925"/>
            <a:ext cx="7874000" cy="1524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Claudia Witzel und Silke Sewing | Deutscher Bibliothekartag Bremen 2014 | RDA-Workshop | 04. Juni 2014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680"/>
              </a:spcBef>
              <a:defRPr/>
            </a:lvl1pPr>
            <a:lvl2pPr>
              <a:spcBef>
                <a:spcPts val="300"/>
              </a:spcBef>
              <a:defRPr/>
            </a:lvl2pPr>
            <a:lvl3pPr>
              <a:spcBef>
                <a:spcPts val="300"/>
              </a:spcBef>
              <a:defRPr/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Claudia Witzel und Silke Sewing | Deutscher Bibliothekartag Bremen 2014 | RDA-Workshop | 04. Juni 2014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zwei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27088" y="2698750"/>
            <a:ext cx="3719512" cy="3417888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000" y="2698750"/>
            <a:ext cx="3721100" cy="3417888"/>
          </a:xfrm>
        </p:spPr>
        <p:txBody>
          <a:bodyPr/>
          <a:lstStyle>
            <a:lvl1pPr>
              <a:spcBef>
                <a:spcPts val="1200"/>
              </a:spcBef>
              <a:defRPr lang="de-D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Claudia Witzel und Silke Sewing | Deutscher Bibliothekartag Bremen 2014 | RDA-Workshop | 04. Juni 2014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Claudia Witzel und Silke Sewing | Deutscher Bibliothekartag Bremen 2014 | RDA-Workshop | 04. Juni 2014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Claudia Witzel und Silke Sewing | Deutscher Bibliothekartag Bremen 2014 | RDA-Workshop | 04. Juni 2014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827088" y="2698750"/>
            <a:ext cx="7593012" cy="3417888"/>
          </a:xfrm>
        </p:spPr>
        <p:txBody>
          <a:bodyPr/>
          <a:lstStyle>
            <a:lvl1pPr>
              <a:spcBef>
                <a:spcPts val="1680"/>
              </a:spcBef>
              <a:buNone/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Claudia Witzel und Silke Sewing | Deutscher Bibliothekartag Bremen 2014 | RDA-Workshop | 04. Juni 2014</a:t>
            </a:r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zwei Obje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27088" y="2698750"/>
            <a:ext cx="3719512" cy="3417888"/>
          </a:xfrm>
        </p:spPr>
        <p:txBody>
          <a:bodyPr/>
          <a:lstStyle>
            <a:lvl1pPr>
              <a:spcBef>
                <a:spcPts val="12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000" y="2698750"/>
            <a:ext cx="3721100" cy="3417888"/>
          </a:xfrm>
        </p:spPr>
        <p:txBody>
          <a:bodyPr/>
          <a:lstStyle>
            <a:lvl1pPr>
              <a:spcBef>
                <a:spcPts val="12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Claudia Witzel und Silke Sewing | Deutscher Bibliothekartag Bremen 2014 | RDA-Workshop | 04. Juni 2014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1619250"/>
            <a:ext cx="7593012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2698750"/>
            <a:ext cx="7593012" cy="341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4350" y="6384925"/>
            <a:ext cx="787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/>
            </a:lvl1pPr>
          </a:lstStyle>
          <a:p>
            <a:pPr>
              <a:defRPr/>
            </a:pPr>
            <a:r>
              <a:rPr lang="de-DE" smtClean="0"/>
              <a:t>| Claudia Witzel und Silke Sewing | Deutscher Bibliothekartag Bremen 2014 | RDA-Workshop | 04. Juni 2014</a:t>
            </a:r>
            <a:endParaRPr lang="de-DE"/>
          </a:p>
        </p:txBody>
      </p:sp>
      <p:pic>
        <p:nvPicPr>
          <p:cNvPr id="1029" name="Picture 10" descr="dnb_RGB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812088" y="404813"/>
            <a:ext cx="1236662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</p:sldLayoutIdLst>
  <p:hf sldNum="0"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lnSpc>
          <a:spcPts val="2400"/>
        </a:lnSpc>
        <a:spcBef>
          <a:spcPct val="700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gif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dirty="0" smtClean="0"/>
              <a:t>| </a:t>
            </a:r>
            <a:r>
              <a:rPr lang="de-DE" dirty="0" smtClean="0"/>
              <a:t>Claudia Witzel und Silke </a:t>
            </a:r>
            <a:r>
              <a:rPr lang="de-DE" dirty="0" err="1" smtClean="0"/>
              <a:t>Sewing</a:t>
            </a:r>
            <a:r>
              <a:rPr lang="de-DE" dirty="0" smtClean="0"/>
              <a:t> | Deutscher </a:t>
            </a:r>
            <a:r>
              <a:rPr lang="de-DE" dirty="0" err="1" smtClean="0"/>
              <a:t>Bibliothekartag</a:t>
            </a:r>
            <a:r>
              <a:rPr lang="de-DE" dirty="0" smtClean="0"/>
              <a:t> Bremen 2014 | </a:t>
            </a:r>
            <a:r>
              <a:rPr lang="de-DE" dirty="0" smtClean="0"/>
              <a:t>RDA-Workshop | </a:t>
            </a:r>
            <a:r>
              <a:rPr lang="de-DE" dirty="0" smtClean="0"/>
              <a:t>04. Juni </a:t>
            </a:r>
            <a:r>
              <a:rPr lang="de-DE" dirty="0" smtClean="0"/>
              <a:t>2014</a:t>
            </a: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46C4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EBFEB206-4A3F-4696-935B-82AB82FC11DA}" type="slidenum">
              <a:rPr lang="de-DE" sz="1000" b="1"/>
              <a:pPr algn="ctr"/>
              <a:t>1</a:t>
            </a:fld>
            <a:endParaRPr lang="de-DE" sz="1000" b="1"/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RDA für fortlaufende Sammelwerke</a:t>
            </a:r>
            <a:br>
              <a:rPr lang="de-DE" dirty="0" smtClean="0"/>
            </a:br>
            <a:r>
              <a:rPr lang="de-DE" dirty="0" smtClean="0"/>
              <a:t>(Serials)</a:t>
            </a:r>
          </a:p>
        </p:txBody>
      </p:sp>
      <p:sp>
        <p:nvSpPr>
          <p:cNvPr id="3077" name="Rectangle 11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/>
          <a:lstStyle/>
          <a:p>
            <a:r>
              <a:rPr lang="de-DE" dirty="0" smtClean="0"/>
              <a:t>Claudia Witzel (</a:t>
            </a:r>
            <a:r>
              <a:rPr lang="de-DE" smtClean="0"/>
              <a:t>DNB), </a:t>
            </a:r>
            <a:r>
              <a:rPr lang="de-DE" dirty="0"/>
              <a:t>Silke Sewing (</a:t>
            </a:r>
            <a:r>
              <a:rPr lang="de-DE"/>
              <a:t>ZDB</a:t>
            </a:r>
            <a:r>
              <a:rPr lang="de-DE" smtClean="0"/>
              <a:t>)</a:t>
            </a:r>
            <a:endParaRPr lang="de-DE" dirty="0" smtClean="0"/>
          </a:p>
        </p:txBody>
      </p:sp>
      <p:pic>
        <p:nvPicPr>
          <p:cNvPr id="1027" name="Picture 3" descr="K:\IIE\ÖA\Logos\ZDB\zdb_favic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40768"/>
            <a:ext cx="219112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32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827088" y="1196753"/>
            <a:ext cx="7593012" cy="792088"/>
          </a:xfrm>
        </p:spPr>
        <p:txBody>
          <a:bodyPr/>
          <a:lstStyle/>
          <a:p>
            <a:r>
              <a:rPr lang="de-DE" sz="2400" dirty="0" smtClean="0"/>
              <a:t>Datensatz einer Zeitschrift nach RDA</a:t>
            </a:r>
            <a:br>
              <a:rPr lang="de-DE" sz="2400" dirty="0" smtClean="0"/>
            </a:br>
            <a:r>
              <a:rPr lang="de-DE" sz="2400" dirty="0" smtClean="0"/>
              <a:t>(</a:t>
            </a:r>
            <a:r>
              <a:rPr lang="de-DE" sz="2400" dirty="0" err="1" smtClean="0"/>
              <a:t>AlephMAB</a:t>
            </a:r>
            <a:r>
              <a:rPr lang="de-DE" sz="2400" dirty="0" smtClean="0"/>
              <a:t> - ASEQ)</a:t>
            </a:r>
            <a:endParaRPr lang="de-DE" sz="2400" dirty="0"/>
          </a:p>
        </p:txBody>
      </p:sp>
      <p:sp>
        <p:nvSpPr>
          <p:cNvPr id="1331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Claudia Witzel und Silke Sewing | Deutscher Bibliothekartag Bremen 2014 | RDA-Workshop | 04. Juni 2014</a:t>
            </a:r>
            <a:endParaRPr lang="de-DE" smtClean="0"/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5B255F3E-E2AF-4E08-A2BE-E5C3AAFE6FE5}" type="slidenum">
              <a:rPr lang="de-DE" sz="1000" b="1"/>
              <a:pPr algn="ctr"/>
              <a:t>10</a:t>
            </a:fld>
            <a:endParaRPr lang="de-DE" sz="1000" b="1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32856"/>
            <a:ext cx="7488832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1988840"/>
            <a:ext cx="6984775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K:\IIE\ÖA\Logos\ZDB\zdb_favicon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40768"/>
            <a:ext cx="219112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088" y="3212976"/>
            <a:ext cx="7593012" cy="1224136"/>
          </a:xfrm>
        </p:spPr>
        <p:txBody>
          <a:bodyPr/>
          <a:lstStyle/>
          <a:p>
            <a:r>
              <a:rPr lang="de-DE" dirty="0" smtClean="0"/>
              <a:t>Vielen Dank für Ihre Aufmerksamkeit!</a:t>
            </a:r>
            <a:endParaRPr lang="de-DE" dirty="0"/>
          </a:p>
        </p:txBody>
      </p:sp>
      <p:sp>
        <p:nvSpPr>
          <p:cNvPr id="1536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Claudia Witzel und Silke Sewing | Deutscher Bibliothekartag Bremen 2014 | RDA-Workshop | 04. Juni 2014</a:t>
            </a:r>
            <a:endParaRPr lang="de-DE" smtClean="0"/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FC92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1EB0142D-B270-4794-8B97-49896BD769A3}" type="slidenum">
              <a:rPr lang="de-DE" sz="1000" b="1"/>
              <a:pPr algn="ctr"/>
              <a:t>11</a:t>
            </a:fld>
            <a:endParaRPr lang="de-DE" sz="1000" b="1"/>
          </a:p>
        </p:txBody>
      </p:sp>
      <p:pic>
        <p:nvPicPr>
          <p:cNvPr id="5" name="Picture 3" descr="K:\IIE\ÖA\Logos\ZDB\zdb_favic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40768"/>
            <a:ext cx="219112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Definition nach RDA 2.13.1.3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827088" y="2132856"/>
            <a:ext cx="7593012" cy="3983782"/>
          </a:xfrm>
        </p:spPr>
        <p:txBody>
          <a:bodyPr/>
          <a:lstStyle/>
          <a:p>
            <a:pPr marL="0" indent="0">
              <a:buNone/>
            </a:pPr>
            <a:r>
              <a:rPr lang="de-DE" b="1" u="sng" dirty="0" smtClean="0"/>
              <a:t>Fortlaufendes Sammelwerk</a:t>
            </a:r>
            <a:r>
              <a:rPr lang="de-DE" u="sng" dirty="0" smtClean="0"/>
              <a:t>:</a:t>
            </a:r>
          </a:p>
          <a:p>
            <a:pPr marL="0" indent="0">
              <a:lnSpc>
                <a:spcPts val="1100"/>
              </a:lnSpc>
              <a:buNone/>
            </a:pPr>
            <a:r>
              <a:rPr lang="de-DE" dirty="0" smtClean="0"/>
              <a:t>Eine Ressource,</a:t>
            </a:r>
          </a:p>
          <a:p>
            <a:pPr marL="0" indent="0">
              <a:lnSpc>
                <a:spcPts val="1100"/>
              </a:lnSpc>
              <a:buNone/>
            </a:pPr>
            <a:r>
              <a:rPr lang="de-DE" dirty="0" smtClean="0"/>
              <a:t>die in aufeinanderfolgenden Teilen erscheint,</a:t>
            </a:r>
          </a:p>
          <a:p>
            <a:pPr marL="0" indent="0">
              <a:lnSpc>
                <a:spcPts val="1100"/>
              </a:lnSpc>
              <a:buNone/>
            </a:pPr>
            <a:r>
              <a:rPr lang="de-DE" dirty="0" smtClean="0"/>
              <a:t>die normalerweise eine Zählung haben,</a:t>
            </a:r>
          </a:p>
          <a:p>
            <a:pPr marL="0" indent="0">
              <a:lnSpc>
                <a:spcPts val="1100"/>
              </a:lnSpc>
              <a:buNone/>
            </a:pPr>
            <a:r>
              <a:rPr lang="de-DE" dirty="0" smtClean="0"/>
              <a:t>und die kein vorherbestimmtes Ende hat.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dirty="0"/>
              <a:t>Z</a:t>
            </a:r>
            <a:r>
              <a:rPr lang="de-DE" dirty="0" smtClean="0"/>
              <a:t>.B. eine </a:t>
            </a:r>
            <a:r>
              <a:rPr lang="de-DE" b="1" dirty="0" smtClean="0"/>
              <a:t>Zeitschrift</a:t>
            </a:r>
            <a:r>
              <a:rPr lang="de-DE" dirty="0" smtClean="0"/>
              <a:t>, eine </a:t>
            </a:r>
            <a:r>
              <a:rPr lang="de-DE" b="1" dirty="0" smtClean="0"/>
              <a:t>monografische Reihe</a:t>
            </a:r>
            <a:r>
              <a:rPr lang="de-DE" dirty="0" smtClean="0"/>
              <a:t> oder eine </a:t>
            </a:r>
            <a:r>
              <a:rPr lang="de-DE" b="1" dirty="0" smtClean="0"/>
              <a:t>Zeitung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1600" dirty="0" smtClean="0"/>
              <a:t>Dazu gehören Ressourcen, die Eigenschaften von fortlaufenden Sammelwerken aufweisen, wie aufeinander folgende Ausgaben, Zählung und Erscheinungsfrequenz, deren Dauer jedoch begrenzt ist (z.B. Newsletter zu Ereignissen) und Reproduktionen von fortlaufenden Sammelwerken</a:t>
            </a:r>
            <a:endParaRPr lang="de-DE" sz="1600" dirty="0"/>
          </a:p>
        </p:txBody>
      </p:sp>
      <p:sp>
        <p:nvSpPr>
          <p:cNvPr id="512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Claudia Witzel und Silke Sewing | Deutscher Bibliothekartag Bremen 2014 | RDA-Workshop | 04. Juni 2014</a:t>
            </a:r>
            <a:endParaRPr lang="de-DE" dirty="0" smtClean="0"/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1DD5E45-7A98-4147-A7E0-A8DC2A41740A}" type="slidenum">
              <a:rPr lang="de-DE" sz="1000" b="1"/>
              <a:pPr algn="ctr"/>
              <a:t>2</a:t>
            </a:fld>
            <a:endParaRPr lang="de-DE" sz="1000" b="1"/>
          </a:p>
        </p:txBody>
      </p:sp>
      <p:pic>
        <p:nvPicPr>
          <p:cNvPr id="6" name="Picture 3" descr="K:\IIE\ÖA\Logos\ZDB\zdb_favic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40768"/>
            <a:ext cx="219112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827088" y="1268761"/>
            <a:ext cx="7593012" cy="792088"/>
          </a:xfrm>
        </p:spPr>
        <p:txBody>
          <a:bodyPr/>
          <a:lstStyle/>
          <a:p>
            <a:r>
              <a:rPr lang="de-DE" sz="2400" dirty="0" smtClean="0"/>
              <a:t>Unterarbeitsgruppe fortlaufende Sammelwerke (UAG </a:t>
            </a:r>
            <a:r>
              <a:rPr lang="de-DE" sz="2400" dirty="0" err="1" smtClean="0"/>
              <a:t>fS</a:t>
            </a:r>
            <a:r>
              <a:rPr lang="de-DE" sz="2400" dirty="0" smtClean="0"/>
              <a:t>)</a:t>
            </a:r>
            <a:endParaRPr lang="de-DE" sz="2400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>
          <a:xfrm>
            <a:off x="827584" y="2204864"/>
            <a:ext cx="7593012" cy="3888432"/>
          </a:xfrm>
        </p:spPr>
        <p:txBody>
          <a:bodyPr/>
          <a:lstStyle/>
          <a:p>
            <a:pPr marL="0" indent="0">
              <a:buNone/>
            </a:pPr>
            <a:r>
              <a:rPr lang="de-DE" sz="1800" dirty="0" smtClean="0"/>
              <a:t>Einsetzung durch die AG RDA</a:t>
            </a:r>
          </a:p>
          <a:p>
            <a:pPr>
              <a:lnSpc>
                <a:spcPts val="800"/>
              </a:lnSpc>
              <a:buFontTx/>
              <a:buChar char="-"/>
            </a:pPr>
            <a:r>
              <a:rPr lang="de-DE" sz="1800" dirty="0" smtClean="0"/>
              <a:t>Bayerische Staatsbibliothek/Bayerischer Bibliotheksverbund</a:t>
            </a:r>
          </a:p>
          <a:p>
            <a:pPr>
              <a:lnSpc>
                <a:spcPts val="800"/>
              </a:lnSpc>
              <a:buFontTx/>
              <a:buChar char="-"/>
            </a:pPr>
            <a:r>
              <a:rPr lang="de-DE" sz="1800" dirty="0" smtClean="0"/>
              <a:t>Bibliothekszentrum Baden-Württemberg</a:t>
            </a:r>
          </a:p>
          <a:p>
            <a:pPr>
              <a:lnSpc>
                <a:spcPts val="800"/>
              </a:lnSpc>
              <a:buFontTx/>
              <a:buChar char="-"/>
            </a:pPr>
            <a:r>
              <a:rPr lang="de-DE" sz="1800" dirty="0" smtClean="0"/>
              <a:t>Deutsche Nationalbibliothek </a:t>
            </a:r>
          </a:p>
          <a:p>
            <a:pPr>
              <a:lnSpc>
                <a:spcPts val="800"/>
              </a:lnSpc>
              <a:buFontTx/>
              <a:buChar char="-"/>
            </a:pPr>
            <a:r>
              <a:rPr lang="de-DE" sz="1800" dirty="0" smtClean="0"/>
              <a:t>Gemeinsamer Bibliotheksverbund</a:t>
            </a:r>
          </a:p>
          <a:p>
            <a:pPr>
              <a:lnSpc>
                <a:spcPts val="800"/>
              </a:lnSpc>
              <a:buFontTx/>
              <a:buChar char="-"/>
            </a:pPr>
            <a:r>
              <a:rPr lang="de-DE" sz="1800" dirty="0" smtClean="0"/>
              <a:t>Hessisches Bibliotheks-Informationssystem</a:t>
            </a:r>
          </a:p>
          <a:p>
            <a:pPr>
              <a:lnSpc>
                <a:spcPts val="800"/>
              </a:lnSpc>
              <a:buFontTx/>
              <a:buChar char="-"/>
            </a:pPr>
            <a:r>
              <a:rPr lang="de-DE" sz="1800" dirty="0" smtClean="0"/>
              <a:t>Hochschulbibliothekszentrum des Landes Nordrhein-Westfalen</a:t>
            </a:r>
          </a:p>
          <a:p>
            <a:pPr>
              <a:lnSpc>
                <a:spcPts val="800"/>
              </a:lnSpc>
              <a:buFontTx/>
              <a:buChar char="-"/>
            </a:pPr>
            <a:r>
              <a:rPr lang="de-DE" sz="1800" dirty="0" smtClean="0"/>
              <a:t>Informationsverbund Deutschschweiz</a:t>
            </a:r>
          </a:p>
          <a:p>
            <a:pPr>
              <a:lnSpc>
                <a:spcPts val="800"/>
              </a:lnSpc>
              <a:buFontTx/>
              <a:buChar char="-"/>
            </a:pPr>
            <a:r>
              <a:rPr lang="de-DE" sz="1800" dirty="0" smtClean="0"/>
              <a:t>Österreichische Bibliothekenverbund und Service GmbH</a:t>
            </a:r>
          </a:p>
          <a:p>
            <a:pPr>
              <a:lnSpc>
                <a:spcPts val="800"/>
              </a:lnSpc>
              <a:buFontTx/>
              <a:buChar char="-"/>
            </a:pPr>
            <a:r>
              <a:rPr lang="de-DE" sz="1800" dirty="0" smtClean="0"/>
              <a:t>Schweizerische Nationalbibliothek</a:t>
            </a:r>
          </a:p>
          <a:p>
            <a:pPr>
              <a:lnSpc>
                <a:spcPts val="800"/>
              </a:lnSpc>
              <a:buFontTx/>
              <a:buChar char="-"/>
            </a:pPr>
            <a:r>
              <a:rPr lang="de-DE" sz="1800" dirty="0" smtClean="0"/>
              <a:t>Zeitschriftendatenbank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1800" u="sng" dirty="0" smtClean="0"/>
              <a:t>Vorsitz</a:t>
            </a:r>
            <a:r>
              <a:rPr lang="de-DE" sz="1800" dirty="0" smtClean="0"/>
              <a:t>: Frau Sodann, DNB Leipzig</a:t>
            </a:r>
            <a:endParaRPr lang="de-DE" sz="1800" u="sng" dirty="0" smtClean="0"/>
          </a:p>
          <a:p>
            <a:pPr>
              <a:lnSpc>
                <a:spcPts val="1200"/>
              </a:lnSpc>
              <a:buFontTx/>
              <a:buChar char="-"/>
            </a:pPr>
            <a:endParaRPr lang="de-DE" sz="1800" dirty="0"/>
          </a:p>
        </p:txBody>
      </p:sp>
      <p:sp>
        <p:nvSpPr>
          <p:cNvPr id="614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Claudia Witzel und Silke Sewing | Deutscher Bibliothekartag Bremen 2014 | RDA-Workshop | 04. Juni 2014</a:t>
            </a:r>
            <a:endParaRPr lang="de-DE" dirty="0" smtClean="0"/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FC92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09DEF66-784C-4ABA-A954-EA29E77B5B61}" type="slidenum">
              <a:rPr lang="de-DE" sz="1000" b="1"/>
              <a:pPr algn="ctr"/>
              <a:t>3</a:t>
            </a:fld>
            <a:endParaRPr lang="de-DE" sz="1000" b="1"/>
          </a:p>
        </p:txBody>
      </p:sp>
      <p:pic>
        <p:nvPicPr>
          <p:cNvPr id="6" name="Picture 3" descr="K:\IIE\ÖA\Logos\ZDB\zdb_favic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40768"/>
            <a:ext cx="219112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3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827584" y="1412777"/>
            <a:ext cx="7593012" cy="504056"/>
          </a:xfrm>
        </p:spPr>
        <p:txBody>
          <a:bodyPr/>
          <a:lstStyle/>
          <a:p>
            <a:r>
              <a:rPr lang="de-DE" dirty="0" smtClean="0"/>
              <a:t>Arbeitsauftrag der UAG </a:t>
            </a:r>
            <a:r>
              <a:rPr lang="de-DE" dirty="0" err="1" smtClean="0"/>
              <a:t>fS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899592" y="2348880"/>
            <a:ext cx="7593012" cy="4176464"/>
          </a:xfrm>
        </p:spPr>
        <p:txBody>
          <a:bodyPr/>
          <a:lstStyle/>
          <a:p>
            <a:pPr lvl="0">
              <a:buFont typeface="Arial" panose="020B0604020202020204" pitchFamily="34" charset="0"/>
              <a:buChar char="•"/>
            </a:pPr>
            <a:r>
              <a:rPr lang="de-DE" sz="2400" dirty="0"/>
              <a:t>Prüfung der Regelungen in </a:t>
            </a:r>
            <a:r>
              <a:rPr lang="de-DE" sz="2400" dirty="0" smtClean="0"/>
              <a:t>RDA</a:t>
            </a:r>
          </a:p>
          <a:p>
            <a:pPr lvl="0">
              <a:buFont typeface="Arial" panose="020B0604020202020204" pitchFamily="34" charset="0"/>
              <a:buChar char="•"/>
            </a:pPr>
            <a:endParaRPr lang="de-DE" sz="2400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de-DE" sz="2400" dirty="0" smtClean="0"/>
              <a:t>Verfassen </a:t>
            </a:r>
            <a:r>
              <a:rPr lang="de-DE" sz="2400" dirty="0"/>
              <a:t>von Anwendungsregeln, Erläuterungen und Beispielen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/>
              <a:t>= </a:t>
            </a:r>
            <a:r>
              <a:rPr lang="de-DE" sz="2000" u="sng" dirty="0"/>
              <a:t>D-A-CH-Anwendungsrichtlinien</a:t>
            </a:r>
            <a:r>
              <a:rPr lang="de-DE" sz="2000" dirty="0"/>
              <a:t> (Deutschland, Österreich, deutschsprachige Schweiz</a:t>
            </a:r>
            <a:r>
              <a:rPr lang="de-DE" sz="2000" dirty="0" smtClean="0"/>
              <a:t>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de-DE" sz="2000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de-DE" sz="2400" dirty="0"/>
              <a:t>Prüfung der zusätzlichen Regelungen LC-PCC PS (Library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Congress</a:t>
            </a:r>
            <a:r>
              <a:rPr lang="de-DE" sz="2400" dirty="0"/>
              <a:t> – </a:t>
            </a:r>
            <a:r>
              <a:rPr lang="de-DE" sz="2400" dirty="0" err="1"/>
              <a:t>Program</a:t>
            </a:r>
            <a:r>
              <a:rPr lang="de-DE" sz="2400" dirty="0"/>
              <a:t> </a:t>
            </a:r>
            <a:r>
              <a:rPr lang="de-DE" sz="2400" dirty="0" err="1"/>
              <a:t>for</a:t>
            </a:r>
            <a:r>
              <a:rPr lang="de-DE" sz="2400" dirty="0"/>
              <a:t> </a:t>
            </a:r>
            <a:r>
              <a:rPr lang="de-DE" sz="2400" dirty="0" err="1"/>
              <a:t>Cooperative</a:t>
            </a:r>
            <a:r>
              <a:rPr lang="de-DE" sz="2400" dirty="0"/>
              <a:t> </a:t>
            </a:r>
            <a:r>
              <a:rPr lang="de-DE" sz="2400" dirty="0" err="1"/>
              <a:t>Cataloging</a:t>
            </a:r>
            <a:r>
              <a:rPr lang="de-DE" sz="2400" dirty="0"/>
              <a:t> </a:t>
            </a:r>
            <a:r>
              <a:rPr lang="de-DE" sz="2400" dirty="0" err="1"/>
              <a:t>Policy</a:t>
            </a:r>
            <a:r>
              <a:rPr lang="de-DE" sz="2400" dirty="0"/>
              <a:t> Statements</a:t>
            </a:r>
          </a:p>
          <a:p>
            <a:endParaRPr lang="de-DE" sz="1800" dirty="0"/>
          </a:p>
        </p:txBody>
      </p:sp>
      <p:sp>
        <p:nvSpPr>
          <p:cNvPr id="717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Claudia Witzel und Silke Sewing | Deutscher Bibliothekartag Bremen 2014 | RDA-Workshop | 04. Juni 2014</a:t>
            </a:r>
            <a:endParaRPr lang="de-DE" dirty="0" smtClean="0"/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3BBA09B9-4503-4404-9519-4B0163DF13EF}" type="slidenum">
              <a:rPr lang="de-DE" sz="1000" b="1"/>
              <a:pPr algn="ctr"/>
              <a:t>4</a:t>
            </a:fld>
            <a:endParaRPr lang="de-DE" sz="1000" b="1"/>
          </a:p>
        </p:txBody>
      </p:sp>
      <p:pic>
        <p:nvPicPr>
          <p:cNvPr id="6" name="Picture 3" descr="K:\IIE\ÖA\Logos\ZDB\zdb_favic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40768"/>
            <a:ext cx="219112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651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für eine Anwendungsregel 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827088" y="2564904"/>
            <a:ext cx="7593012" cy="3551734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zu </a:t>
            </a:r>
            <a:r>
              <a:rPr lang="de-DE" dirty="0"/>
              <a:t>RDA 1.7.2 Großschreibung</a:t>
            </a:r>
          </a:p>
          <a:p>
            <a:pPr marL="0" indent="0">
              <a:buNone/>
            </a:pPr>
            <a:r>
              <a:rPr lang="de-DE" dirty="0"/>
              <a:t>Für Groß- und Kleinschreibung im Bereich der deutschen Sprache wenden Sie die neueste Auflage des "Duden, Die deutsche Rechtschreibung" an.</a:t>
            </a:r>
          </a:p>
          <a:p>
            <a:pPr marL="0" indent="0">
              <a:buNone/>
            </a:pPr>
            <a:endParaRPr lang="de-DE" sz="1600" dirty="0"/>
          </a:p>
        </p:txBody>
      </p:sp>
      <p:sp>
        <p:nvSpPr>
          <p:cNvPr id="512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Claudia Witzel und Silke Sewing | Deutscher Bibliothekartag Bremen 2014 | RDA-Workshop | 04. Juni 2014</a:t>
            </a:r>
            <a:endParaRPr lang="de-DE" dirty="0" smtClean="0"/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1DD5E45-7A98-4147-A7E0-A8DC2A41740A}" type="slidenum">
              <a:rPr lang="de-DE" sz="1000" b="1"/>
              <a:pPr algn="ctr"/>
              <a:t>5</a:t>
            </a:fld>
            <a:endParaRPr lang="de-DE" sz="1000" b="1"/>
          </a:p>
        </p:txBody>
      </p:sp>
      <p:pic>
        <p:nvPicPr>
          <p:cNvPr id="6" name="Picture 3" descr="K:\IIE\ÖA\Logos\ZDB\zdb_favic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40768"/>
            <a:ext cx="219112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514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827088" y="1412776"/>
            <a:ext cx="7593012" cy="984349"/>
          </a:xfrm>
        </p:spPr>
        <p:txBody>
          <a:bodyPr/>
          <a:lstStyle/>
          <a:p>
            <a:r>
              <a:rPr lang="de-DE" dirty="0" smtClean="0"/>
              <a:t>Beispiele für bereits erarbeitete Ergebnisse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827088" y="2420888"/>
            <a:ext cx="7593012" cy="3695750"/>
          </a:xfrm>
        </p:spPr>
        <p:txBody>
          <a:bodyPr/>
          <a:lstStyle/>
          <a:p>
            <a:pPr>
              <a:lnSpc>
                <a:spcPts val="2200"/>
              </a:lnSpc>
              <a:buFontTx/>
              <a:buChar char="-"/>
            </a:pPr>
            <a:r>
              <a:rPr lang="de-DE" dirty="0" smtClean="0"/>
              <a:t>Weiterhin Erfassung von Gesamtaufnahmen für Schriftenreihen</a:t>
            </a:r>
          </a:p>
          <a:p>
            <a:pPr>
              <a:lnSpc>
                <a:spcPts val="2200"/>
              </a:lnSpc>
              <a:buFontTx/>
              <a:buChar char="-"/>
            </a:pPr>
            <a:r>
              <a:rPr lang="de-DE" dirty="0" smtClean="0"/>
              <a:t>Einführung von Ausgabevermerken (Feld 4020)</a:t>
            </a:r>
          </a:p>
          <a:p>
            <a:pPr>
              <a:lnSpc>
                <a:spcPts val="2200"/>
              </a:lnSpc>
              <a:buFontTx/>
              <a:buChar char="-"/>
            </a:pPr>
            <a:r>
              <a:rPr lang="de-DE" dirty="0" smtClean="0"/>
              <a:t>Eigene Datensätze für Sekundärausgaben, wenn sie in einem anderen Verlag als das Original erscheinen</a:t>
            </a:r>
          </a:p>
          <a:p>
            <a:pPr>
              <a:lnSpc>
                <a:spcPts val="2200"/>
              </a:lnSpc>
              <a:buFontTx/>
              <a:buChar char="-"/>
            </a:pPr>
            <a:r>
              <a:rPr lang="de-DE" dirty="0" smtClean="0"/>
              <a:t>Beibehaltung </a:t>
            </a:r>
            <a:r>
              <a:rPr lang="de-DE" dirty="0"/>
              <a:t>der Erfassung von fortlaufenden Sammelwerken nach dem Prinzip „</a:t>
            </a:r>
            <a:r>
              <a:rPr lang="de-DE" dirty="0" err="1"/>
              <a:t>Latest</a:t>
            </a:r>
            <a:r>
              <a:rPr lang="de-DE" dirty="0" smtClean="0"/>
              <a:t>“ = die späteste Ausgabe wird Basis der Beschreibung</a:t>
            </a:r>
            <a:endParaRPr lang="de-DE" dirty="0"/>
          </a:p>
          <a:p>
            <a:pPr>
              <a:lnSpc>
                <a:spcPts val="2200"/>
              </a:lnSpc>
              <a:buFontTx/>
              <a:buChar char="-"/>
            </a:pPr>
            <a:endParaRPr lang="de-DE" dirty="0"/>
          </a:p>
        </p:txBody>
      </p:sp>
      <p:sp>
        <p:nvSpPr>
          <p:cNvPr id="9218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Claudia Witzel und Silke Sewing | Deutscher Bibliothekartag Bremen 2014 | RDA-Workshop | 04. Juni 2014</a:t>
            </a:r>
            <a:endParaRPr lang="de-DE" dirty="0" smtClean="0"/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54901366-3F13-43D2-9BD8-C88395F9D50D}" type="slidenum">
              <a:rPr lang="de-DE" sz="1000" b="1"/>
              <a:pPr algn="ctr"/>
              <a:t>6</a:t>
            </a:fld>
            <a:endParaRPr lang="de-DE" sz="1000" b="1"/>
          </a:p>
        </p:txBody>
      </p:sp>
      <p:pic>
        <p:nvPicPr>
          <p:cNvPr id="6" name="Picture 3" descr="K:\IIE\ÖA\Logos\ZDB\zdb_favic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40768"/>
            <a:ext cx="219112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19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827088" y="1196753"/>
            <a:ext cx="7593012" cy="792087"/>
          </a:xfrm>
        </p:spPr>
        <p:txBody>
          <a:bodyPr/>
          <a:lstStyle/>
          <a:p>
            <a:r>
              <a:rPr lang="de-DE" dirty="0" smtClean="0"/>
              <a:t>Weitere Themen der UAG fS (in Auswahl)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827088" y="2204864"/>
            <a:ext cx="7593012" cy="3911774"/>
          </a:xfrm>
        </p:spPr>
        <p:txBody>
          <a:bodyPr/>
          <a:lstStyle/>
          <a:p>
            <a:pPr>
              <a:lnSpc>
                <a:spcPts val="2000"/>
              </a:lnSpc>
            </a:pPr>
            <a:r>
              <a:rPr lang="de-DE" dirty="0" smtClean="0"/>
              <a:t>Abgrenzung fortlaufende Sammelwerke / Monografien / integrierende Ressourcen</a:t>
            </a:r>
          </a:p>
          <a:p>
            <a:pPr>
              <a:lnSpc>
                <a:spcPts val="2000"/>
              </a:lnSpc>
            </a:pPr>
            <a:r>
              <a:rPr lang="de-DE" dirty="0" smtClean="0"/>
              <a:t>Unterreihen</a:t>
            </a:r>
          </a:p>
          <a:p>
            <a:pPr>
              <a:lnSpc>
                <a:spcPts val="2000"/>
              </a:lnSpc>
            </a:pPr>
            <a:r>
              <a:rPr lang="de-DE" dirty="0" smtClean="0"/>
              <a:t>Beilagen</a:t>
            </a:r>
          </a:p>
          <a:p>
            <a:pPr>
              <a:lnSpc>
                <a:spcPts val="2000"/>
              </a:lnSpc>
            </a:pPr>
            <a:r>
              <a:rPr lang="de-DE" dirty="0" smtClean="0"/>
              <a:t>Sekundärausgaben</a:t>
            </a:r>
          </a:p>
          <a:p>
            <a:pPr>
              <a:lnSpc>
                <a:spcPts val="2000"/>
              </a:lnSpc>
            </a:pPr>
            <a:r>
              <a:rPr lang="de-DE" dirty="0" smtClean="0"/>
              <a:t>Zeitungen</a:t>
            </a:r>
          </a:p>
          <a:p>
            <a:pPr>
              <a:lnSpc>
                <a:spcPts val="2000"/>
              </a:lnSpc>
            </a:pPr>
            <a:r>
              <a:rPr lang="de-DE" dirty="0" smtClean="0"/>
              <a:t>Geistiger Schöpfer</a:t>
            </a:r>
          </a:p>
          <a:p>
            <a:pPr>
              <a:lnSpc>
                <a:spcPts val="2000"/>
              </a:lnSpc>
            </a:pPr>
            <a:r>
              <a:rPr lang="de-DE" dirty="0" smtClean="0"/>
              <a:t>Erscheinungsverlauf</a:t>
            </a:r>
          </a:p>
        </p:txBody>
      </p:sp>
      <p:sp>
        <p:nvSpPr>
          <p:cNvPr id="819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Claudia Witzel und Silke Sewing | Deutscher Bibliothekartag Bremen 2014 | RDA-Workshop | 04. Juni 2014</a:t>
            </a:r>
            <a:endParaRPr lang="de-DE" dirty="0" smtClean="0"/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9EDF03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68B22CAA-76F9-40A4-82AB-BDA9A150BA32}" type="slidenum">
              <a:rPr lang="de-DE" sz="1000" b="1"/>
              <a:pPr algn="ctr"/>
              <a:t>7</a:t>
            </a:fld>
            <a:endParaRPr lang="de-DE" sz="1000" b="1"/>
          </a:p>
        </p:txBody>
      </p:sp>
      <p:pic>
        <p:nvPicPr>
          <p:cNvPr id="6" name="Picture 3" descr="K:\IIE\ÖA\Logos\ZDB\zdb_favic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40768"/>
            <a:ext cx="219112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16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Beispiel </a:t>
            </a:r>
            <a:r>
              <a:rPr lang="de-DE" dirty="0" smtClean="0"/>
              <a:t>einer Zeitschrift nach RDA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26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Claudia Witzel und Silke Sewing | Deutscher Bibliothekartag Bremen 2014 | RDA-Workshop | 04. Juni 2014</a:t>
            </a:r>
            <a:endParaRPr lang="de-DE" smtClean="0"/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FB9A5C09-60F7-4597-AA13-EB7B3B3D1FF2}" type="slidenum">
              <a:rPr lang="de-DE" sz="1000" b="1"/>
              <a:pPr algn="ctr"/>
              <a:t>8</a:t>
            </a:fld>
            <a:endParaRPr lang="de-DE" sz="1000" b="1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76463"/>
            <a:ext cx="7776864" cy="4060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K:\IIE\ÖA\Logos\ZDB\zdb_favicon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728" y="980728"/>
            <a:ext cx="219112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827088" y="1412777"/>
            <a:ext cx="7593012" cy="792088"/>
          </a:xfrm>
        </p:spPr>
        <p:txBody>
          <a:bodyPr/>
          <a:lstStyle/>
          <a:p>
            <a:r>
              <a:rPr lang="de-DE" dirty="0" smtClean="0"/>
              <a:t>Datensatz einer Zeitschrift nach RDA</a:t>
            </a:r>
            <a:br>
              <a:rPr lang="de-DE" dirty="0" smtClean="0"/>
            </a:br>
            <a:r>
              <a:rPr lang="de-DE" dirty="0"/>
              <a:t> </a:t>
            </a:r>
            <a:r>
              <a:rPr lang="de-DE" dirty="0" smtClean="0"/>
              <a:t>(Pica3)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795412" y="2564904"/>
            <a:ext cx="7737028" cy="3545148"/>
          </a:xfrm>
        </p:spPr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1126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Claudia Witzel und Silke Sewing | Deutscher Bibliothekartag Bremen 2014 | RDA-Workshop | 04. Juni 2014</a:t>
            </a:r>
            <a:endParaRPr lang="de-DE" smtClean="0"/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FB9A5C09-60F7-4597-AA13-EB7B3B3D1FF2}" type="slidenum">
              <a:rPr lang="de-DE" sz="1000" b="1"/>
              <a:pPr algn="ctr"/>
              <a:t>9</a:t>
            </a:fld>
            <a:endParaRPr lang="de-DE" sz="1000" b="1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04864"/>
            <a:ext cx="7848872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K:\IIE\ÖA\Logos\ZDB\zdb_favicon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40768"/>
            <a:ext cx="219112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613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Vorlage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-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PPT-Vorlage</Template>
  <TotalTime>0</TotalTime>
  <Words>527</Words>
  <Application>Microsoft Office PowerPoint</Application>
  <PresentationFormat>Bildschirmpräsentation (4:3)</PresentationFormat>
  <Paragraphs>82</Paragraphs>
  <Slides>11</Slides>
  <Notes>10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PPT-Vorlage</vt:lpstr>
      <vt:lpstr>RDA für fortlaufende Sammelwerke (Serials)</vt:lpstr>
      <vt:lpstr>Definition nach RDA 2.13.1.3</vt:lpstr>
      <vt:lpstr>Unterarbeitsgruppe fortlaufende Sammelwerke (UAG fS)</vt:lpstr>
      <vt:lpstr>Arbeitsauftrag der UAG fS</vt:lpstr>
      <vt:lpstr>Beispiel für eine Anwendungsregel </vt:lpstr>
      <vt:lpstr>Beispiele für bereits erarbeitete Ergebnisse</vt:lpstr>
      <vt:lpstr>Weitere Themen der UAG fS (in Auswahl)</vt:lpstr>
      <vt:lpstr>Beispiel einer Zeitschrift nach RDA</vt:lpstr>
      <vt:lpstr>Datensatz einer Zeitschrift nach RDA  (Pica3)</vt:lpstr>
      <vt:lpstr>Datensatz einer Zeitschrift nach RDA (AlephMAB - ASEQ)</vt:lpstr>
      <vt:lpstr>Vielen Dank für Ihre Aufmerksamkeit!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RDA für fortlaufende Sammelwerke (Serials)</dc:title>
  <dc:creator>eifler</dc:creator>
  <cp:lastModifiedBy>eifler</cp:lastModifiedBy>
  <cp:revision>45</cp:revision>
  <cp:lastPrinted>2014-06-02T06:04:29Z</cp:lastPrinted>
  <dcterms:created xsi:type="dcterms:W3CDTF">2014-05-07T09:37:46Z</dcterms:created>
  <dcterms:modified xsi:type="dcterms:W3CDTF">2014-06-18T09:09:15Z</dcterms:modified>
</cp:coreProperties>
</file>