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74" r:id="rId2"/>
    <p:sldMasterId id="2147483686" r:id="rId3"/>
  </p:sldMasterIdLst>
  <p:notesMasterIdLst>
    <p:notesMasterId r:id="rId37"/>
  </p:notesMasterIdLst>
  <p:handoutMasterIdLst>
    <p:handoutMasterId r:id="rId38"/>
  </p:handoutMasterIdLst>
  <p:sldIdLst>
    <p:sldId id="504" r:id="rId4"/>
    <p:sldId id="441" r:id="rId5"/>
    <p:sldId id="467" r:id="rId6"/>
    <p:sldId id="468" r:id="rId7"/>
    <p:sldId id="470" r:id="rId8"/>
    <p:sldId id="469" r:id="rId9"/>
    <p:sldId id="500" r:id="rId10"/>
    <p:sldId id="471" r:id="rId11"/>
    <p:sldId id="499" r:id="rId12"/>
    <p:sldId id="498" r:id="rId13"/>
    <p:sldId id="475" r:id="rId14"/>
    <p:sldId id="476" r:id="rId15"/>
    <p:sldId id="485" r:id="rId16"/>
    <p:sldId id="486" r:id="rId17"/>
    <p:sldId id="478" r:id="rId18"/>
    <p:sldId id="479" r:id="rId19"/>
    <p:sldId id="482" r:id="rId20"/>
    <p:sldId id="481" r:id="rId21"/>
    <p:sldId id="497" r:id="rId22"/>
    <p:sldId id="483" r:id="rId23"/>
    <p:sldId id="505" r:id="rId24"/>
    <p:sldId id="484" r:id="rId25"/>
    <p:sldId id="506" r:id="rId26"/>
    <p:sldId id="507" r:id="rId27"/>
    <p:sldId id="493" r:id="rId28"/>
    <p:sldId id="495" r:id="rId29"/>
    <p:sldId id="487" r:id="rId30"/>
    <p:sldId id="494" r:id="rId31"/>
    <p:sldId id="490" r:id="rId32"/>
    <p:sldId id="489" r:id="rId33"/>
    <p:sldId id="501" r:id="rId34"/>
    <p:sldId id="502" r:id="rId35"/>
    <p:sldId id="503" r:id="rId36"/>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94" autoAdjust="0"/>
    <p:restoredTop sz="79756" autoAdjust="0"/>
  </p:normalViewPr>
  <p:slideViewPr>
    <p:cSldViewPr>
      <p:cViewPr varScale="1">
        <p:scale>
          <a:sx n="89" d="100"/>
          <a:sy n="89" d="100"/>
        </p:scale>
        <p:origin x="-1554" y="-108"/>
      </p:cViewPr>
      <p:guideLst>
        <p:guide orient="horz" pos="2160"/>
        <p:guide pos="2880"/>
      </p:guideLst>
    </p:cSldViewPr>
  </p:slideViewPr>
  <p:notesTextViewPr>
    <p:cViewPr>
      <p:scale>
        <a:sx n="1" d="1"/>
        <a:sy n="1" d="1"/>
      </p:scale>
      <p:origin x="0" y="0"/>
    </p:cViewPr>
  </p:notesTextViewPr>
  <p:sorterViewPr>
    <p:cViewPr>
      <p:scale>
        <a:sx n="100" d="100"/>
        <a:sy n="100" d="100"/>
      </p:scale>
      <p:origin x="0" y="15924"/>
    </p:cViewPr>
  </p:sorterViewPr>
  <p:notesViewPr>
    <p:cSldViewPr>
      <p:cViewPr varScale="1">
        <p:scale>
          <a:sx n="79" d="100"/>
          <a:sy n="79" d="100"/>
        </p:scale>
        <p:origin x="-3312"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sz="quarter" idx="1"/>
          </p:nvPr>
        </p:nvSpPr>
        <p:spPr>
          <a:xfrm>
            <a:off x="3850444" y="1"/>
            <a:ext cx="2945659" cy="496332"/>
          </a:xfrm>
          <a:prstGeom prst="rect">
            <a:avLst/>
          </a:prstGeom>
        </p:spPr>
        <p:txBody>
          <a:bodyPr vert="horz" lIns="95557" tIns="47778" rIns="95557" bIns="47778" rtlCol="0"/>
          <a:lstStyle>
            <a:lvl1pPr algn="r">
              <a:defRPr sz="1300"/>
            </a:lvl1pPr>
          </a:lstStyle>
          <a:p>
            <a:fld id="{6060CEB5-A914-44E3-8178-8629EB278E7D}" type="datetimeFigureOut">
              <a:rPr lang="de-DE" smtClean="0"/>
              <a:pPr/>
              <a:t>04.01.2016</a:t>
            </a:fld>
            <a:endParaRPr lang="de-DE"/>
          </a:p>
        </p:txBody>
      </p:sp>
      <p:sp>
        <p:nvSpPr>
          <p:cNvPr id="4" name="Fußzeilenplatzhalter 3"/>
          <p:cNvSpPr>
            <a:spLocks noGrp="1"/>
          </p:cNvSpPr>
          <p:nvPr>
            <p:ph type="ftr" sz="quarter" idx="2"/>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5" name="Foliennummernplatzhalter 4"/>
          <p:cNvSpPr>
            <a:spLocks noGrp="1"/>
          </p:cNvSpPr>
          <p:nvPr>
            <p:ph type="sldNum" sz="quarter" idx="3"/>
          </p:nvPr>
        </p:nvSpPr>
        <p:spPr>
          <a:xfrm>
            <a:off x="3850444" y="9428584"/>
            <a:ext cx="2945659" cy="496332"/>
          </a:xfrm>
          <a:prstGeom prst="rect">
            <a:avLst/>
          </a:prstGeom>
        </p:spPr>
        <p:txBody>
          <a:bodyPr vert="horz" lIns="95557" tIns="47778" rIns="95557" bIns="47778"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45659" cy="496332"/>
          </a:xfrm>
          <a:prstGeom prst="rect">
            <a:avLst/>
          </a:prstGeom>
        </p:spPr>
        <p:txBody>
          <a:bodyPr vert="horz" lIns="95557" tIns="47778" rIns="95557" bIns="47778" rtlCol="0"/>
          <a:lstStyle>
            <a:lvl1pPr algn="l">
              <a:defRPr sz="1300"/>
            </a:lvl1pPr>
          </a:lstStyle>
          <a:p>
            <a:endParaRPr lang="de-DE"/>
          </a:p>
        </p:txBody>
      </p:sp>
      <p:sp>
        <p:nvSpPr>
          <p:cNvPr id="3" name="Datumsplatzhalter 2"/>
          <p:cNvSpPr>
            <a:spLocks noGrp="1"/>
          </p:cNvSpPr>
          <p:nvPr>
            <p:ph type="dt" idx="1"/>
          </p:nvPr>
        </p:nvSpPr>
        <p:spPr>
          <a:xfrm>
            <a:off x="3850444" y="1"/>
            <a:ext cx="2945659" cy="496332"/>
          </a:xfrm>
          <a:prstGeom prst="rect">
            <a:avLst/>
          </a:prstGeom>
        </p:spPr>
        <p:txBody>
          <a:bodyPr vert="horz" lIns="95557" tIns="47778" rIns="95557" bIns="47778" rtlCol="0"/>
          <a:lstStyle>
            <a:lvl1pPr algn="r">
              <a:defRPr sz="1300"/>
            </a:lvl1pPr>
          </a:lstStyle>
          <a:p>
            <a:fld id="{47B5FA56-D6E1-4124-B186-B98D49B0E9F4}" type="datetimeFigureOut">
              <a:rPr lang="de-DE" smtClean="0"/>
              <a:pPr/>
              <a:t>04.01.2016</a:t>
            </a:fld>
            <a:endParaRPr lang="de-DE"/>
          </a:p>
        </p:txBody>
      </p:sp>
      <p:sp>
        <p:nvSpPr>
          <p:cNvPr id="4" name="Folienbildplatzhalter 3"/>
          <p:cNvSpPr>
            <a:spLocks noGrp="1" noRot="1" noChangeAspect="1"/>
          </p:cNvSpPr>
          <p:nvPr>
            <p:ph type="sldImg" idx="2"/>
          </p:nvPr>
        </p:nvSpPr>
        <p:spPr>
          <a:xfrm>
            <a:off x="917575" y="746125"/>
            <a:ext cx="4962525" cy="3721100"/>
          </a:xfrm>
          <a:prstGeom prst="rect">
            <a:avLst/>
          </a:prstGeom>
          <a:noFill/>
          <a:ln w="12700">
            <a:solidFill>
              <a:prstClr val="black"/>
            </a:solidFill>
          </a:ln>
        </p:spPr>
        <p:txBody>
          <a:bodyPr vert="horz" lIns="95557" tIns="47778" rIns="95557" bIns="47778" rtlCol="0" anchor="ctr"/>
          <a:lstStyle/>
          <a:p>
            <a:endParaRPr lang="de-DE"/>
          </a:p>
        </p:txBody>
      </p:sp>
      <p:sp>
        <p:nvSpPr>
          <p:cNvPr id="5" name="Notizenplatzhalter 4"/>
          <p:cNvSpPr>
            <a:spLocks noGrp="1"/>
          </p:cNvSpPr>
          <p:nvPr>
            <p:ph type="body" sz="quarter" idx="3"/>
          </p:nvPr>
        </p:nvSpPr>
        <p:spPr>
          <a:xfrm>
            <a:off x="679768" y="4715154"/>
            <a:ext cx="5438140" cy="4466987"/>
          </a:xfrm>
          <a:prstGeom prst="rect">
            <a:avLst/>
          </a:prstGeom>
        </p:spPr>
        <p:txBody>
          <a:bodyPr vert="horz" lIns="95557" tIns="47778" rIns="95557" bIns="47778"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28584"/>
            <a:ext cx="2945659" cy="496332"/>
          </a:xfrm>
          <a:prstGeom prst="rect">
            <a:avLst/>
          </a:prstGeom>
        </p:spPr>
        <p:txBody>
          <a:bodyPr vert="horz" lIns="95557" tIns="47778" rIns="95557" bIns="47778" rtlCol="0" anchor="b"/>
          <a:lstStyle>
            <a:lvl1pPr algn="l">
              <a:defRPr sz="1300"/>
            </a:lvl1pPr>
          </a:lstStyle>
          <a:p>
            <a:endParaRPr lang="de-DE"/>
          </a:p>
        </p:txBody>
      </p:sp>
      <p:sp>
        <p:nvSpPr>
          <p:cNvPr id="7" name="Foliennummernplatzhalter 6"/>
          <p:cNvSpPr>
            <a:spLocks noGrp="1"/>
          </p:cNvSpPr>
          <p:nvPr>
            <p:ph type="sldNum" sz="quarter" idx="5"/>
          </p:nvPr>
        </p:nvSpPr>
        <p:spPr>
          <a:xfrm>
            <a:off x="3850444" y="9428584"/>
            <a:ext cx="2945659" cy="496332"/>
          </a:xfrm>
          <a:prstGeom prst="rect">
            <a:avLst/>
          </a:prstGeom>
        </p:spPr>
        <p:txBody>
          <a:bodyPr vert="horz" lIns="95557" tIns="47778" rIns="95557" bIns="47778"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dirty="0">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3467856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Hinweis:</a:t>
            </a:r>
          </a:p>
          <a:p>
            <a:r>
              <a:rPr lang="de-DE" sz="1200" baseline="0" dirty="0" smtClean="0">
                <a:latin typeface="Verdana" panose="020B0604030504040204" pitchFamily="34" charset="0"/>
                <a:ea typeface="Verdana" panose="020B0604030504040204" pitchFamily="34" charset="0"/>
                <a:cs typeface="Verdana" panose="020B0604030504040204" pitchFamily="34" charset="0"/>
              </a:rPr>
              <a:t>Der vollständige bevorzugte Namen der direkt übergeordnete Körperschaft „Arbeitsgruppe EIAS“ ist im Namen der Körperschaft enthalten, wenn auch etwas verteilt; das wird als schwankende Namensform angesehen. </a:t>
            </a:r>
            <a:r>
              <a:rPr lang="de-DE" sz="1200" baseline="0" smtClean="0">
                <a:latin typeface="Verdana" panose="020B0604030504040204" pitchFamily="34" charset="0"/>
                <a:ea typeface="Verdana" panose="020B0604030504040204" pitchFamily="34" charset="0"/>
                <a:cs typeface="Verdana" panose="020B0604030504040204" pitchFamily="34" charset="0"/>
              </a:rPr>
              <a:t>Deshalb </a:t>
            </a:r>
            <a:r>
              <a:rPr lang="de-DE" sz="1200" baseline="0" dirty="0" smtClean="0">
                <a:latin typeface="Verdana" panose="020B0604030504040204" pitchFamily="34" charset="0"/>
                <a:ea typeface="Verdana" panose="020B0604030504040204" pitchFamily="34" charset="0"/>
                <a:cs typeface="Verdana" panose="020B0604030504040204" pitchFamily="34" charset="0"/>
              </a:rPr>
              <a:t>wird unselbstständig erfasst.</a:t>
            </a: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40267869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20</a:t>
            </a:fld>
            <a:endParaRPr lang="de-DE"/>
          </a:p>
        </p:txBody>
      </p:sp>
    </p:spTree>
    <p:extLst>
      <p:ext uri="{BB962C8B-B14F-4D97-AF65-F5344CB8AC3E}">
        <p14:creationId xmlns:p14="http://schemas.microsoft.com/office/powerpoint/2010/main" val="25862134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Der</a:t>
            </a:r>
            <a:r>
              <a:rPr lang="de-DE" sz="900" baseline="0" dirty="0" smtClean="0">
                <a:latin typeface="Verdana" panose="020B0604030504040204" pitchFamily="34" charset="0"/>
                <a:ea typeface="Verdana" panose="020B0604030504040204" pitchFamily="34" charset="0"/>
                <a:cs typeface="Verdana" panose="020B0604030504040204" pitchFamily="34" charset="0"/>
              </a:rPr>
              <a:t> Sachverhalt ist nicht neu; er wurde bereits 2014 geschult (GND-Umstieg „Konferenzen“, Folie 7; der Vollständigkeit halber ist der Hinweis hier erneut ergänzt, weil hier durch die Angabe eines Konferenzbegriffes ein Zusatz wie „Veranstaltung“ nicht notwendig ist.</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21</a:t>
            </a:fld>
            <a:endParaRPr lang="de-DE"/>
          </a:p>
        </p:txBody>
      </p:sp>
    </p:spTree>
    <p:extLst>
      <p:ext uri="{BB962C8B-B14F-4D97-AF65-F5344CB8AC3E}">
        <p14:creationId xmlns:p14="http://schemas.microsoft.com/office/powerpoint/2010/main" val="25862134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„Konferenzreihe“ ist die RDA-Terminologie für „Konferenzfolge“, sie sind weiterhin in der GND mit „vif“ codiert.</a:t>
            </a:r>
          </a:p>
          <a:p>
            <a:endParaRPr lang="en-GB"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22</a:t>
            </a:fld>
            <a:endParaRPr lang="de-DE"/>
          </a:p>
        </p:txBody>
      </p:sp>
    </p:spTree>
    <p:extLst>
      <p:ext uri="{BB962C8B-B14F-4D97-AF65-F5344CB8AC3E}">
        <p14:creationId xmlns:p14="http://schemas.microsoft.com/office/powerpoint/2010/main" val="1966192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976" indent="-171976"/>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solidFill>
                  <a:prstClr val="black"/>
                </a:solidFill>
              </a:rPr>
              <a:pPr/>
              <a:t>2</a:t>
            </a:fld>
            <a:endParaRPr lang="de-DE">
              <a:solidFill>
                <a:prstClr val="black"/>
              </a:solidFill>
            </a:endParaRPr>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FontTx/>
              <a:buNone/>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3430097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659BA6D-A88A-4D5F-B44A-44D03FB6C521}" type="slidenum">
              <a:rPr lang="de-DE" smtClean="0"/>
              <a:pPr/>
              <a:t>4</a:t>
            </a:fld>
            <a:endParaRPr lang="de-DE"/>
          </a:p>
        </p:txBody>
      </p:sp>
    </p:spTree>
    <p:extLst>
      <p:ext uri="{BB962C8B-B14F-4D97-AF65-F5344CB8AC3E}">
        <p14:creationId xmlns:p14="http://schemas.microsoft.com/office/powerpoint/2010/main" val="1088982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22618375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7</a:t>
            </a:fld>
            <a:endParaRPr lang="de-DE"/>
          </a:p>
        </p:txBody>
      </p:sp>
    </p:spTree>
    <p:extLst>
      <p:ext uri="{BB962C8B-B14F-4D97-AF65-F5344CB8AC3E}">
        <p14:creationId xmlns:p14="http://schemas.microsoft.com/office/powerpoint/2010/main" val="22618375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100" dirty="0" smtClean="0">
                <a:latin typeface="Verdana" panose="020B0604030504040204" pitchFamily="34" charset="0"/>
                <a:ea typeface="Verdana" panose="020B0604030504040204" pitchFamily="34" charset="0"/>
                <a:cs typeface="Verdana" panose="020B0604030504040204" pitchFamily="34" charset="0"/>
              </a:rPr>
              <a:t>Der Tatbestand</a:t>
            </a:r>
            <a:r>
              <a:rPr lang="de-DE" sz="1100" baseline="0" dirty="0" smtClean="0">
                <a:latin typeface="Verdana" panose="020B0604030504040204" pitchFamily="34" charset="0"/>
                <a:ea typeface="Verdana" panose="020B0604030504040204" pitchFamily="34" charset="0"/>
                <a:cs typeface="Verdana" panose="020B0604030504040204" pitchFamily="34" charset="0"/>
              </a:rPr>
              <a:t> einer festen Verbindung gemäß RDA 11.0 muss gegeben sein. Ein Hinweis darauf ist eine eigene Homepage oder ein Eintrag in Wikipedia:</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baseline="0" dirty="0" smtClean="0">
                <a:latin typeface="Verdana" panose="020B0604030504040204" pitchFamily="34" charset="0"/>
                <a:ea typeface="Verdana" panose="020B0604030504040204" pitchFamily="34" charset="0"/>
                <a:cs typeface="Verdana" panose="020B0604030504040204" pitchFamily="34" charset="0"/>
              </a:rPr>
              <a:t>Angus &amp; Julia Stone (http://de.wikipedia.org/wiki/Angus_%26_Julia_Stone)</a:t>
            </a:r>
          </a:p>
          <a:p>
            <a:endParaRPr lang="de-DE" sz="11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Gregory </a:t>
            </a:r>
            <a:r>
              <a:rPr lang="de-DE" sz="1100" dirty="0" err="1" smtClean="0">
                <a:latin typeface="Verdana" panose="020B0604030504040204" pitchFamily="34" charset="0"/>
                <a:ea typeface="Verdana" panose="020B0604030504040204" pitchFamily="34" charset="0"/>
                <a:cs typeface="Verdana" panose="020B0604030504040204" pitchFamily="34" charset="0"/>
              </a:rPr>
              <a:t>Maass</a:t>
            </a:r>
            <a:r>
              <a:rPr lang="de-DE" sz="1100" dirty="0" smtClean="0">
                <a:latin typeface="Verdana" panose="020B0604030504040204" pitchFamily="34" charset="0"/>
                <a:ea typeface="Verdana" panose="020B0604030504040204" pitchFamily="34" charset="0"/>
                <a:cs typeface="Verdana" panose="020B0604030504040204" pitchFamily="34" charset="0"/>
              </a:rPr>
              <a:t> &amp; </a:t>
            </a:r>
            <a:r>
              <a:rPr lang="de-DE" sz="1100" dirty="0" err="1" smtClean="0">
                <a:latin typeface="Verdana" panose="020B0604030504040204" pitchFamily="34" charset="0"/>
                <a:ea typeface="Verdana" panose="020B0604030504040204" pitchFamily="34" charset="0"/>
                <a:cs typeface="Verdana" panose="020B0604030504040204" pitchFamily="34" charset="0"/>
              </a:rPr>
              <a:t>Nayoungim</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(http://de.wikipedia.org/wiki/Gregory_Maass_%26_Nayoungim)</a:t>
            </a:r>
          </a:p>
          <a:p>
            <a:r>
              <a:rPr lang="de-DE" sz="1100" dirty="0" smtClean="0">
                <a:latin typeface="Verdana" panose="020B0604030504040204" pitchFamily="34" charset="0"/>
                <a:ea typeface="Verdana" panose="020B0604030504040204" pitchFamily="34" charset="0"/>
                <a:cs typeface="Verdana" panose="020B0604030504040204" pitchFamily="34" charset="0"/>
              </a:rPr>
              <a:t>Gabriele &amp; Helmut </a:t>
            </a:r>
            <a:r>
              <a:rPr lang="de-DE" sz="1100" dirty="0" err="1" smtClean="0">
                <a:latin typeface="Verdana" panose="020B0604030504040204" pitchFamily="34" charset="0"/>
                <a:ea typeface="Verdana" panose="020B0604030504040204" pitchFamily="34" charset="0"/>
                <a:cs typeface="Verdana" panose="020B0604030504040204" pitchFamily="34" charset="0"/>
              </a:rPr>
              <a:t>Nothhelfer</a:t>
            </a:r>
            <a:r>
              <a:rPr lang="de-DE" sz="1100" dirty="0" smtClean="0">
                <a:latin typeface="Verdana" panose="020B0604030504040204" pitchFamily="34" charset="0"/>
                <a:ea typeface="Verdana" panose="020B0604030504040204" pitchFamily="34" charset="0"/>
                <a:cs typeface="Verdana" panose="020B0604030504040204" pitchFamily="34" charset="0"/>
              </a:rPr>
              <a:t> (http://de.wikipedia.org/wiki/Gabriele_%26_Helmut_Nothhelfer)</a:t>
            </a:r>
          </a:p>
          <a:p>
            <a:endParaRPr lang="de-DE" sz="1100" dirty="0" smtClean="0">
              <a:latin typeface="Verdana" panose="020B0604030504040204" pitchFamily="34" charset="0"/>
              <a:ea typeface="Verdana" panose="020B0604030504040204" pitchFamily="34" charset="0"/>
              <a:cs typeface="Verdana" panose="020B0604030504040204" pitchFamily="34" charset="0"/>
            </a:endParaRPr>
          </a:p>
          <a:p>
            <a:r>
              <a:rPr lang="de-DE" sz="1100" dirty="0" smtClean="0">
                <a:latin typeface="Verdana" panose="020B0604030504040204" pitchFamily="34" charset="0"/>
                <a:ea typeface="Verdana" panose="020B0604030504040204" pitchFamily="34" charset="0"/>
                <a:cs typeface="Verdana" panose="020B0604030504040204" pitchFamily="34" charset="0"/>
              </a:rPr>
              <a:t>Birgit und Claus</a:t>
            </a:r>
            <a:r>
              <a:rPr lang="de-DE" sz="1100" baseline="0" dirty="0" smtClean="0">
                <a:latin typeface="Verdana" panose="020B0604030504040204" pitchFamily="34" charset="0"/>
                <a:ea typeface="Verdana" panose="020B0604030504040204" pitchFamily="34" charset="0"/>
                <a:cs typeface="Verdana" panose="020B0604030504040204" pitchFamily="34" charset="0"/>
              </a:rPr>
              <a:t> Hartmann </a:t>
            </a:r>
            <a:r>
              <a:rPr lang="de-DE" sz="1100" dirty="0" smtClean="0">
                <a:latin typeface="Verdana" panose="020B0604030504040204" pitchFamily="34" charset="0"/>
                <a:ea typeface="Verdana" panose="020B0604030504040204" pitchFamily="34" charset="0"/>
                <a:cs typeface="Verdana" panose="020B0604030504040204" pitchFamily="34" charset="0"/>
              </a:rPr>
              <a:t>(http://de.wikipedia.org/wiki/Birgit_und_Claus_Hartmann)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4837912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Hier die Titelaufnahme im Katalog der </a:t>
            </a:r>
            <a:r>
              <a:rPr lang="de-DE" dirty="0" err="1" smtClean="0"/>
              <a:t>LoC</a:t>
            </a:r>
            <a:r>
              <a:rPr lang="de-DE" dirty="0" smtClean="0"/>
              <a:t>: http://catalog.loc.gov/vwebv/holdingsInfo?searchId=822&amp;recCount=25&amp;recPointer=1&amp;bibId=10173631</a:t>
            </a:r>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375157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Konferenzreihe</a:t>
            </a:r>
            <a:r>
              <a:rPr lang="de-DE" sz="900" baseline="0" dirty="0" smtClean="0">
                <a:latin typeface="Verdana" panose="020B0604030504040204" pitchFamily="34" charset="0"/>
                <a:ea typeface="Verdana" panose="020B0604030504040204" pitchFamily="34" charset="0"/>
                <a:cs typeface="Verdana" panose="020B0604030504040204" pitchFamily="34" charset="0"/>
              </a:rPr>
              <a:t> ist die RDA-Terminologie für „Konferenzfolge“, sie sind weiterhin in der GND mit „vif“ codiert.</a:t>
            </a:r>
            <a:endParaRPr lang="en-GB"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15</a:t>
            </a:fld>
            <a:endParaRPr lang="de-DE"/>
          </a:p>
        </p:txBody>
      </p:sp>
    </p:spTree>
    <p:extLst>
      <p:ext uri="{BB962C8B-B14F-4D97-AF65-F5344CB8AC3E}">
        <p14:creationId xmlns:p14="http://schemas.microsoft.com/office/powerpoint/2010/main" val="32293489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25540168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388824285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64117649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
        <p:nvSpPr>
          <p:cNvPr id="8" name="Foliennummernplatzhalter 7"/>
          <p:cNvSpPr>
            <a:spLocks noGrp="1"/>
          </p:cNvSpPr>
          <p:nvPr>
            <p:ph type="sldNum" sz="quarter" idx="12"/>
          </p:nvPr>
        </p:nvSpPr>
        <p:spPr/>
        <p:txBody>
          <a:body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104751081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4289045251"/>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1681212119"/>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393837987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270329731"/>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396682226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196060686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11"/>
          </p:nvPr>
        </p:nvSpPr>
        <p:spPr/>
        <p:txBody>
          <a:bodyPr/>
          <a:lstStyle>
            <a:lvl1pPr>
              <a:defRPr sz="1200">
                <a:latin typeface="Verdana" panose="020B0604030504040204" pitchFamily="34" charset="0"/>
                <a:ea typeface="Verdana" panose="020B0604030504040204" pitchFamily="34" charset="0"/>
                <a:cs typeface="Verdana" panose="020B0604030504040204" pitchFamily="34" charset="0"/>
              </a:defRPr>
            </a:lvl1pPr>
          </a:lstStyle>
          <a:p>
            <a:pPr algn="r"/>
            <a:r>
              <a:rPr lang="de-DE" smtClean="0"/>
              <a:t>AG RDA Schulungsunterlagen - Modul 4 GND: Körperschaften/Konferenzen | Stand: 21.12.2015 | CC BY-NC-SA</a:t>
            </a:r>
            <a:endParaRPr lang="de-DE" dirty="0"/>
          </a:p>
        </p:txBody>
      </p:sp>
      <p:sp>
        <p:nvSpPr>
          <p:cNvPr id="8" name="Foliennummernplatzhalter 7"/>
          <p:cNvSpPr>
            <a:spLocks noGrp="1"/>
          </p:cNvSpPr>
          <p:nvPr>
            <p:ph type="sldNum" sz="quarter" idx="12"/>
          </p:nvPr>
        </p:nvSpPr>
        <p:spPr/>
        <p:txBody>
          <a:bodyPr/>
          <a:lstStyle/>
          <a:p>
            <a:fld id="{D9764CCF-3645-45FD-907E-5F8BCDA1650A}" type="slidenum">
              <a:rPr lang="en-GB" smtClean="0"/>
              <a:pPr/>
              <a:t>‹Nr.›</a:t>
            </a:fld>
            <a:endParaRPr lang="en-GB"/>
          </a:p>
        </p:txBody>
      </p:sp>
    </p:spTree>
    <p:extLst>
      <p:ext uri="{BB962C8B-B14F-4D97-AF65-F5344CB8AC3E}">
        <p14:creationId xmlns:p14="http://schemas.microsoft.com/office/powerpoint/2010/main" val="483002630"/>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157527424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3003928456"/>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8" name="Fußzeilenplatzhalter 4"/>
          <p:cNvSpPr>
            <a:spLocks noGrp="1"/>
          </p:cNvSpPr>
          <p:nvPr>
            <p:ph type="ftr" sz="quarter" idx="11"/>
          </p:nvPr>
        </p:nvSpPr>
        <p:spPr>
          <a:xfrm>
            <a:off x="467544" y="6356350"/>
            <a:ext cx="8280920" cy="365125"/>
          </a:xfrm>
        </p:spPr>
        <p:txBody>
          <a:body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Tree>
    <p:extLst>
      <p:ext uri="{BB962C8B-B14F-4D97-AF65-F5344CB8AC3E}">
        <p14:creationId xmlns:p14="http://schemas.microsoft.com/office/powerpoint/2010/main" val="12267493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1.04.2014</a:t>
            </a:r>
            <a:endParaRPr lang="de-DE" dirty="0">
              <a:solidFill>
                <a:prstClr val="black">
                  <a:tint val="75000"/>
                </a:prstClr>
              </a:solidFill>
            </a:endParaRPr>
          </a:p>
        </p:txBody>
      </p:sp>
    </p:spTree>
    <p:extLst>
      <p:ext uri="{BB962C8B-B14F-4D97-AF65-F5344CB8AC3E}">
        <p14:creationId xmlns:p14="http://schemas.microsoft.com/office/powerpoint/2010/main" val="335997731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
        <p:nvSpPr>
          <p:cNvPr id="7" name="Fußzeilenplatzhalter 4"/>
          <p:cNvSpPr txBox="1">
            <a:spLocks/>
          </p:cNvSpPr>
          <p:nvPr userDrawn="1"/>
        </p:nvSpPr>
        <p:spPr>
          <a:xfrm>
            <a:off x="452264" y="6381328"/>
            <a:ext cx="6063952"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dirty="0" smtClean="0">
                <a:solidFill>
                  <a:prstClr val="black">
                    <a:tint val="75000"/>
                  </a:prstClr>
                </a:solidFill>
              </a:rPr>
              <a:t>AG RDA Schulungsunterlagen – Modul GND: Allgemeine Körperschaften | Stand:  17.04.2014</a:t>
            </a:r>
            <a:endParaRPr lang="de-DE" dirty="0">
              <a:solidFill>
                <a:prstClr val="black">
                  <a:tint val="75000"/>
                </a:prstClr>
              </a:solidFill>
            </a:endParaRPr>
          </a:p>
        </p:txBody>
      </p:sp>
      <p:sp>
        <p:nvSpPr>
          <p:cNvPr id="4" name="Datumsplatzhalter 3"/>
          <p:cNvSpPr>
            <a:spLocks noGrp="1"/>
          </p:cNvSpPr>
          <p:nvPr>
            <p:ph type="dt" sz="half" idx="13"/>
          </p:nvPr>
        </p:nvSpPr>
        <p:spPr/>
        <p:txBody>
          <a:bodyPr/>
          <a:lstStyle/>
          <a:p>
            <a:endParaRPr lang="de-DE">
              <a:solidFill>
                <a:prstClr val="black">
                  <a:tint val="75000"/>
                </a:prstClr>
              </a:solidFill>
            </a:endParaRPr>
          </a:p>
        </p:txBody>
      </p:sp>
    </p:spTree>
    <p:extLst>
      <p:ext uri="{BB962C8B-B14F-4D97-AF65-F5344CB8AC3E}">
        <p14:creationId xmlns:p14="http://schemas.microsoft.com/office/powerpoint/2010/main" val="85832614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464620"/>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6207711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solidFill>
                <a:prstClr val="black">
                  <a:tint val="75000"/>
                </a:prstClr>
              </a:solidFill>
            </a:endParaRPr>
          </a:p>
        </p:txBody>
      </p:sp>
      <p:sp>
        <p:nvSpPr>
          <p:cNvPr id="8" name="Fußzeilenplatzhalter 7"/>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9" name="Foliennummernplatzhalter 8"/>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1704080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solidFill>
                <a:prstClr val="black">
                  <a:tint val="75000"/>
                </a:prstClr>
              </a:solidFill>
            </a:endParaRPr>
          </a:p>
        </p:txBody>
      </p:sp>
      <p:sp>
        <p:nvSpPr>
          <p:cNvPr id="4" name="Fußzeilenplatzhalter 3"/>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5" name="Foliennummernplatzhalter 4"/>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20244370"/>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dirty="0">
              <a:solidFill>
                <a:prstClr val="black">
                  <a:tint val="75000"/>
                </a:prstClr>
              </a:solidFill>
            </a:endParaRPr>
          </a:p>
        </p:txBody>
      </p:sp>
      <p:sp>
        <p:nvSpPr>
          <p:cNvPr id="3" name="Fußzeilenplatzhalter 2"/>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4" name="Foliennummernplatzhalter 3"/>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07570808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5" name="Fußzeilenplatzhalter 4"/>
          <p:cNvSpPr>
            <a:spLocks noGrp="1"/>
          </p:cNvSpPr>
          <p:nvPr>
            <p:ph type="ftr" sz="quarter" idx="11"/>
          </p:nvPr>
        </p:nvSpPr>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323518700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1885853763"/>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endParaRPr lang="de-DE">
              <a:solidFill>
                <a:prstClr val="black">
                  <a:tint val="75000"/>
                </a:prstClr>
              </a:solidFill>
            </a:endParaRPr>
          </a:p>
        </p:txBody>
      </p:sp>
      <p:sp>
        <p:nvSpPr>
          <p:cNvPr id="6" name="Fußzeilenplatzhalter 5"/>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7" name="Foliennummernplatzhalter 6"/>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4253198964"/>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16604780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solidFill>
                <a:prstClr val="black">
                  <a:tint val="75000"/>
                </a:prstClr>
              </a:solidFill>
            </a:endParaRPr>
          </a:p>
        </p:txBody>
      </p:sp>
      <p:sp>
        <p:nvSpPr>
          <p:cNvPr id="5" name="Fußzeilenplatzhalter 4"/>
          <p:cNvSpPr>
            <a:spLocks noGrp="1"/>
          </p:cNvSpPr>
          <p:nvPr>
            <p:ph type="ftr" sz="quarter" idx="11"/>
          </p:nvPr>
        </p:nvSpPr>
        <p:spPr/>
        <p:txBody>
          <a:body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6" name="Foliennummernplatzhalter 5"/>
          <p:cNvSpPr>
            <a:spLocks noGrp="1"/>
          </p:cNvSpPr>
          <p:nvPr>
            <p:ph type="sldNum" sz="quarter" idx="12"/>
          </p:nvPr>
        </p:nvSpPr>
        <p:spPr/>
        <p:txBody>
          <a:body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5256525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21449921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350599020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8" name="Fußzeilenplatzhalter 7"/>
          <p:cNvSpPr>
            <a:spLocks noGrp="1"/>
          </p:cNvSpPr>
          <p:nvPr>
            <p:ph type="ftr" sz="quarter" idx="11"/>
          </p:nvPr>
        </p:nvSpPr>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359521777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4" name="Fußzeilenplatzhalter 3"/>
          <p:cNvSpPr>
            <a:spLocks noGrp="1"/>
          </p:cNvSpPr>
          <p:nvPr>
            <p:ph type="ftr" sz="quarter" idx="11"/>
          </p:nvPr>
        </p:nvSpPr>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306288086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p:cNvSpPr>
            <a:spLocks noGrp="1"/>
          </p:cNvSpPr>
          <p:nvPr>
            <p:ph type="ftr" sz="quarter" idx="11"/>
          </p:nvPr>
        </p:nvSpPr>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41859009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130078489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6" name="Fußzeilenplatzhalter 5"/>
          <p:cNvSpPr>
            <a:spLocks noGrp="1"/>
          </p:cNvSpPr>
          <p:nvPr>
            <p:ph type="ftr" sz="quarter" idx="11"/>
          </p:nvPr>
        </p:nvSpPr>
        <p:spPr/>
        <p:txBody>
          <a:bodyPr/>
          <a:lstStyle/>
          <a:p>
            <a:pPr algn="r"/>
            <a:r>
              <a:rPr lang="de-DE" smtClean="0"/>
              <a:t>AG RDA Schulungsunterlagen - Modul 4 GND: Körperschaften/Konferenzen | Stand: 21.12.2015 | CC BY-NC-SA</a:t>
            </a:r>
            <a:endParaRPr lang="de-DE" dirty="0"/>
          </a:p>
        </p:txBody>
      </p:sp>
    </p:spTree>
    <p:extLst>
      <p:ext uri="{BB962C8B-B14F-4D97-AF65-F5344CB8AC3E}">
        <p14:creationId xmlns:p14="http://schemas.microsoft.com/office/powerpoint/2010/main" val="72831045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t>AG RDA Schulungsunterlagen - Modul 4 GND: Körperschaften/Konferenzen | Stand: 21.12.2015 | CC BY-NC-SA</a:t>
            </a:r>
            <a:endParaRPr lang="de-DE" dirty="0"/>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pPr/>
              <a:t>‹Nr.›</a:t>
            </a:fld>
            <a:endParaRPr lang="en-GB"/>
          </a:p>
        </p:txBody>
      </p:sp>
    </p:spTree>
    <p:extLst>
      <p:ext uri="{BB962C8B-B14F-4D97-AF65-F5344CB8AC3E}">
        <p14:creationId xmlns:p14="http://schemas.microsoft.com/office/powerpoint/2010/main" val="39255328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60" r:id="rId11"/>
  </p:sldLayoutIdLst>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5" name="Fußzeilenplatzhalter 4"/>
          <p:cNvSpPr>
            <a:spLocks noGrp="1"/>
          </p:cNvSpPr>
          <p:nvPr>
            <p:ph type="ftr" sz="quarter" idx="3"/>
          </p:nvPr>
        </p:nvSpPr>
        <p:spPr>
          <a:xfrm>
            <a:off x="467544" y="6356350"/>
            <a:ext cx="828092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gn="r"/>
            <a:r>
              <a:rPr lang="de-DE" smtClean="0">
                <a:solidFill>
                  <a:prstClr val="black">
                    <a:tint val="75000"/>
                  </a:prstClr>
                </a:solidFill>
              </a:rPr>
              <a:t>AG RDA Schulungsunterlagen - Modul 4 GND: Körperschaften/Konferenzen | Stand: 21.12.2015 | CC BY-NC-SA</a:t>
            </a:r>
            <a:endParaRPr lang="de-DE" dirty="0">
              <a:solidFill>
                <a:prstClr val="black">
                  <a:tint val="75000"/>
                </a:prstClr>
              </a:solidFill>
            </a:endParaRPr>
          </a:p>
        </p:txBody>
      </p:sp>
      <p:sp>
        <p:nvSpPr>
          <p:cNvPr id="9" name="Foliennummernplatzhalter 8"/>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764CCF-3645-45FD-907E-5F8BCDA1650A}" type="slidenum">
              <a:rPr lang="en-GB" smtClean="0">
                <a:solidFill>
                  <a:prstClr val="black">
                    <a:tint val="75000"/>
                  </a:prstClr>
                </a:solidFill>
              </a:rPr>
              <a:pPr/>
              <a:t>‹Nr.›</a:t>
            </a:fld>
            <a:endParaRPr lang="en-GB">
              <a:solidFill>
                <a:prstClr val="black">
                  <a:tint val="75000"/>
                </a:prstClr>
              </a:solidFill>
            </a:endParaRPr>
          </a:p>
        </p:txBody>
      </p:sp>
    </p:spTree>
    <p:extLst>
      <p:ext uri="{BB962C8B-B14F-4D97-AF65-F5344CB8AC3E}">
        <p14:creationId xmlns:p14="http://schemas.microsoft.com/office/powerpoint/2010/main" val="350637895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solidFill>
                <a:prstClr val="black">
                  <a:tint val="75000"/>
                </a:prstClr>
              </a:solidFill>
            </a:endParaRPr>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solidFill>
                  <a:prstClr val="black">
                    <a:tint val="75000"/>
                  </a:prstClr>
                </a:solidFill>
              </a:rPr>
              <a:t>AG RDA Schulungsunterlagen - Modul 4 GND: Körperschaften/Konferenzen | Stand: 21.12.2015 | CC BY-NC-SA</a:t>
            </a:r>
            <a:endParaRPr lang="de-DE">
              <a:solidFill>
                <a:prstClr val="black">
                  <a:tint val="75000"/>
                </a:prstClr>
              </a:solidFill>
            </a:endParaRPr>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EE95A1-5938-4E17-9BB8-F48D0E9B0A76}"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341441012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34.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hyperlink" Target="https://wiki.dnb.de/download/attachments/90411359/EH-K-12.pdf" TargetMode="Externa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download/attachments/90411359/EH-K-13.pdf" TargetMode="Externa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hyperlink" Target="http://catalog.loc.gov/vwebv/holdingsInfo?searchId=822&amp;recCount=25&amp;recPointer=1&amp;bibId=10173631"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www.eicos.mpg.de/" TargetMode="External"/><Relationship Id="rId2" Type="http://schemas.openxmlformats.org/officeDocument/2006/relationships/hyperlink" Target="https://de.dariah.eu/"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2" Type="http://schemas.openxmlformats.org/officeDocument/2006/relationships/hyperlink" Target="https://wiki.dnb.de/download/attachments/90411323/umarbeiten-unis-vereinbarung-2015.pdf" TargetMode="Externa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s://wiki.dnb.de/download/attachments/90411359/EH-K-18.pdf" TargetMode="Externa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dirty="0">
              <a:solidFill>
                <a:prstClr val="white"/>
              </a:solidFill>
            </a:endParaRPr>
          </a:p>
        </p:txBody>
      </p:sp>
      <p:sp>
        <p:nvSpPr>
          <p:cNvPr id="3075" name="Titel 1"/>
          <p:cNvSpPr>
            <a:spLocks noGrp="1"/>
          </p:cNvSpPr>
          <p:nvPr>
            <p:ph type="title"/>
          </p:nvPr>
        </p:nvSpPr>
        <p:spPr>
          <a:xfrm>
            <a:off x="1692275" y="2781300"/>
            <a:ext cx="6057900" cy="1652588"/>
          </a:xfrm>
        </p:spPr>
        <p:txBody>
          <a:bodyPr>
            <a:normAutofit/>
          </a:bodyPr>
          <a:lstStyle/>
          <a:p>
            <a:pPr algn="ctr"/>
            <a:r>
              <a:rPr lang="de-DE" altLang="de-DE" sz="3200" b="1" dirty="0">
                <a:solidFill>
                  <a:schemeClr val="accent1">
                    <a:lumMod val="75000"/>
                  </a:schemeClr>
                </a:solidFill>
                <a:latin typeface="Verdana" pitchFamily="34" charset="0"/>
                <a:ea typeface="Verdana" pitchFamily="34" charset="0"/>
                <a:cs typeface="Verdana" pitchFamily="34" charset="0"/>
              </a:rPr>
              <a:t>Schulungsunterlagen der</a:t>
            </a:r>
            <a:br>
              <a:rPr lang="de-DE" altLang="de-DE" sz="3200" b="1" dirty="0">
                <a:solidFill>
                  <a:schemeClr val="accent1">
                    <a:lumMod val="75000"/>
                  </a:schemeClr>
                </a:solidFill>
                <a:latin typeface="Verdana" pitchFamily="34" charset="0"/>
                <a:ea typeface="Verdana" pitchFamily="34" charset="0"/>
                <a:cs typeface="Verdana" pitchFamily="34" charset="0"/>
              </a:rPr>
            </a:br>
            <a:r>
              <a:rPr lang="de-DE" altLang="de-DE" sz="3200" b="1" dirty="0">
                <a:solidFill>
                  <a:schemeClr val="accent1">
                    <a:lumMod val="75000"/>
                  </a:schemeClr>
                </a:solidFill>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272737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210146"/>
          </a:xfrm>
        </p:spPr>
        <p:txBody>
          <a:bodyPr>
            <a:normAutofit fontScale="90000"/>
          </a:bodyPr>
          <a:lstStyle/>
          <a:p>
            <a:pPr algn="l"/>
            <a:r>
              <a:rPr lang="de-DE" sz="2800" dirty="0" smtClean="0">
                <a:solidFill>
                  <a:schemeClr val="accent1">
                    <a:lumMod val="75000"/>
                  </a:schemeClr>
                </a:solidFill>
                <a:latin typeface="Verdana" panose="020B0604030504040204" pitchFamily="34" charset="0"/>
              </a:rPr>
              <a:t>Beispiele</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Musik-/Künstlergruppen, deren Namen nur aus Vor- und Zunamen bestehen</a:t>
            </a:r>
          </a:p>
        </p:txBody>
      </p:sp>
      <p:sp>
        <p:nvSpPr>
          <p:cNvPr id="3" name="Inhaltsplatzhalter 2"/>
          <p:cNvSpPr>
            <a:spLocks noGrp="1"/>
          </p:cNvSpPr>
          <p:nvPr>
            <p:ph idx="1"/>
          </p:nvPr>
        </p:nvSpPr>
        <p:spPr>
          <a:xfrm>
            <a:off x="467544" y="2060848"/>
            <a:ext cx="8507288" cy="3777283"/>
          </a:xfrm>
        </p:spPr>
        <p:txBody>
          <a:bodyPr>
            <a:normAutofit/>
          </a:bodyPr>
          <a:lstStyle/>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Beispiel für eine Musikgruppe</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Angus &amp; Julia Stone</a:t>
            </a:r>
          </a:p>
          <a:p>
            <a:pPr marL="0" indent="0">
              <a:buNone/>
            </a:pP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i="1" dirty="0" smtClean="0">
                <a:latin typeface="Verdana" panose="020B0604030504040204" pitchFamily="34" charset="0"/>
                <a:ea typeface="Verdana" panose="020B0604030504040204" pitchFamily="34" charset="0"/>
                <a:cs typeface="Verdana" panose="020B0604030504040204" pitchFamily="34" charset="0"/>
              </a:rPr>
              <a:t>Beispiele </a:t>
            </a:r>
            <a:r>
              <a:rPr lang="de-DE" sz="2800" i="1" dirty="0">
                <a:latin typeface="Verdana" panose="020B0604030504040204" pitchFamily="34" charset="0"/>
                <a:ea typeface="Verdana" panose="020B0604030504040204" pitchFamily="34" charset="0"/>
                <a:cs typeface="Verdana" panose="020B0604030504040204" pitchFamily="34" charset="0"/>
              </a:rPr>
              <a:t>für </a:t>
            </a:r>
            <a:r>
              <a:rPr lang="de-DE" sz="2800" i="1" dirty="0" smtClean="0">
                <a:latin typeface="Verdana" panose="020B0604030504040204" pitchFamily="34" charset="0"/>
                <a:ea typeface="Verdana" panose="020B0604030504040204" pitchFamily="34" charset="0"/>
                <a:cs typeface="Verdana" panose="020B0604030504040204" pitchFamily="34" charset="0"/>
              </a:rPr>
              <a:t>Künstlervereinigungen</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Gregory </a:t>
            </a:r>
            <a:r>
              <a:rPr lang="de-DE" sz="2800" dirty="0" err="1">
                <a:latin typeface="Verdana" panose="020B0604030504040204" pitchFamily="34" charset="0"/>
                <a:ea typeface="Verdana" panose="020B0604030504040204" pitchFamily="34" charset="0"/>
                <a:cs typeface="Verdana" panose="020B0604030504040204" pitchFamily="34" charset="0"/>
              </a:rPr>
              <a:t>Maass</a:t>
            </a:r>
            <a:r>
              <a:rPr lang="de-DE" sz="2800" dirty="0">
                <a:latin typeface="Verdana" panose="020B0604030504040204" pitchFamily="34" charset="0"/>
                <a:ea typeface="Verdana" panose="020B0604030504040204" pitchFamily="34" charset="0"/>
                <a:cs typeface="Verdana" panose="020B0604030504040204" pitchFamily="34" charset="0"/>
              </a:rPr>
              <a:t> &amp; </a:t>
            </a:r>
            <a:r>
              <a:rPr lang="de-DE" sz="2800" dirty="0" err="1">
                <a:latin typeface="Verdana" panose="020B0604030504040204" pitchFamily="34" charset="0"/>
                <a:ea typeface="Verdana" panose="020B0604030504040204" pitchFamily="34" charset="0"/>
                <a:cs typeface="Verdana" panose="020B0604030504040204" pitchFamily="34" charset="0"/>
              </a:rPr>
              <a:t>Nayoungim</a:t>
            </a:r>
            <a:r>
              <a:rPr lang="de-DE" sz="2800" dirty="0">
                <a:latin typeface="Verdana" panose="020B0604030504040204" pitchFamily="34" charset="0"/>
                <a:ea typeface="Verdana" panose="020B0604030504040204" pitchFamily="34" charset="0"/>
                <a:cs typeface="Verdana" panose="020B0604030504040204" pitchFamily="34" charset="0"/>
              </a:rPr>
              <a:t> </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Gabriele </a:t>
            </a:r>
            <a:r>
              <a:rPr lang="de-DE" sz="2800" dirty="0">
                <a:latin typeface="Verdana" panose="020B0604030504040204" pitchFamily="34" charset="0"/>
                <a:ea typeface="Verdana" panose="020B0604030504040204" pitchFamily="34" charset="0"/>
                <a:cs typeface="Verdana" panose="020B0604030504040204" pitchFamily="34" charset="0"/>
              </a:rPr>
              <a:t>&amp; Helmut </a:t>
            </a:r>
            <a:r>
              <a:rPr lang="de-DE" sz="2800" dirty="0" err="1">
                <a:latin typeface="Verdana" panose="020B0604030504040204" pitchFamily="34" charset="0"/>
                <a:ea typeface="Verdana" panose="020B0604030504040204" pitchFamily="34" charset="0"/>
                <a:cs typeface="Verdana" panose="020B0604030504040204" pitchFamily="34" charset="0"/>
              </a:rPr>
              <a:t>Nothhelfer</a:t>
            </a:r>
            <a:r>
              <a:rPr lang="de-DE" sz="2800" dirty="0">
                <a:latin typeface="Verdana" panose="020B0604030504040204" pitchFamily="34" charset="0"/>
                <a:ea typeface="Verdana" panose="020B0604030504040204" pitchFamily="34" charset="0"/>
                <a:cs typeface="Verdana" panose="020B0604030504040204" pitchFamily="34" charset="0"/>
              </a:rPr>
              <a:t> </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Birgit und Claus Hartmann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36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91878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16632"/>
            <a:ext cx="8784976" cy="1080120"/>
          </a:xfrm>
        </p:spPr>
        <p:txBody>
          <a:bodyPr>
            <a:normAutofit fontScale="90000"/>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Exekutiv-, Informations- und </a:t>
            </a:r>
            <a:r>
              <a:rPr lang="de-DE" sz="3100" dirty="0" smtClean="0">
                <a:solidFill>
                  <a:schemeClr val="accent1">
                    <a:lumMod val="75000"/>
                  </a:schemeClr>
                </a:solidFill>
                <a:latin typeface="Verdana" panose="020B0604030504040204" pitchFamily="34" charset="0"/>
              </a:rPr>
              <a:t>Spitzenorgane</a:t>
            </a:r>
            <a:endParaRPr lang="de-DE" dirty="0">
              <a:latin typeface="Verdana" pitchFamily="34" charset="0"/>
            </a:endParaRPr>
          </a:p>
        </p:txBody>
      </p:sp>
      <p:sp>
        <p:nvSpPr>
          <p:cNvPr id="3" name="Inhaltsplatzhalter 2"/>
          <p:cNvSpPr>
            <a:spLocks noGrp="1"/>
          </p:cNvSpPr>
          <p:nvPr>
            <p:ph idx="1"/>
          </p:nvPr>
        </p:nvSpPr>
        <p:spPr>
          <a:xfrm>
            <a:off x="457200" y="2215405"/>
            <a:ext cx="8229600" cy="3661867"/>
          </a:xfrm>
        </p:spPr>
        <p:txBody>
          <a:bodyPr/>
          <a:lstStyle/>
          <a:p>
            <a:pPr marL="0" indent="0">
              <a:buNone/>
            </a:pPr>
            <a:r>
              <a:rPr lang="de-DE" sz="2800" dirty="0">
                <a:latin typeface="Verdana" pitchFamily="34" charset="0"/>
              </a:rPr>
              <a:t>Sozialdemokratische </a:t>
            </a:r>
            <a:r>
              <a:rPr lang="de-DE" sz="2800" dirty="0" smtClean="0">
                <a:latin typeface="Verdana" pitchFamily="34" charset="0"/>
              </a:rPr>
              <a:t>Partei Deutschlands. Vorstand</a:t>
            </a:r>
            <a:endParaRPr lang="de-DE" sz="2800" dirty="0">
              <a:latin typeface="Verdana" pitchFamily="34" charset="0"/>
            </a:endParaRPr>
          </a:p>
          <a:p>
            <a:pPr marL="0" indent="0">
              <a:buNone/>
            </a:pPr>
            <a:r>
              <a:rPr lang="de-DE" sz="2800" dirty="0" smtClean="0">
                <a:latin typeface="Verdana" pitchFamily="34" charset="0"/>
              </a:rPr>
              <a:t>Bundesbahndirektion Hamburg. Pressedienst</a:t>
            </a:r>
            <a:endParaRPr lang="de-DE" sz="2800" dirty="0">
              <a:latin typeface="Verdana" pitchFamily="34" charset="0"/>
            </a:endParaRPr>
          </a:p>
          <a:p>
            <a:pPr marL="0" indent="0">
              <a:buNone/>
            </a:pPr>
            <a:r>
              <a:rPr lang="de-DE" sz="2800" dirty="0" smtClean="0">
                <a:latin typeface="Verdana" pitchFamily="34" charset="0"/>
              </a:rPr>
              <a:t>Speyer. Stadtrat</a:t>
            </a:r>
          </a:p>
          <a:p>
            <a:pPr marL="0" indent="0">
              <a:buNone/>
            </a:pPr>
            <a:r>
              <a:rPr lang="de-DE" sz="2800" dirty="0">
                <a:latin typeface="Verdana" pitchFamily="34" charset="0"/>
              </a:rPr>
              <a:t>	</a:t>
            </a:r>
            <a:r>
              <a:rPr lang="de-DE" sz="2800" dirty="0" smtClean="0">
                <a:latin typeface="Verdana" pitchFamily="34" charset="0"/>
              </a:rPr>
              <a:t>						</a:t>
            </a:r>
            <a:r>
              <a:rPr lang="de-DE" sz="2800" dirty="0" smtClean="0">
                <a:latin typeface="Verdana" pitchFamily="34" charset="0"/>
                <a:hlinkClick r:id="rId2"/>
              </a:rPr>
              <a:t>EH-K-12</a:t>
            </a:r>
            <a:endParaRPr lang="de-DE" sz="2800" dirty="0">
              <a:latin typeface="Verdana" pitchFamily="34" charset="0"/>
            </a:endParaRPr>
          </a:p>
          <a:p>
            <a:pPr marL="0" indent="0">
              <a:buNone/>
            </a:pPr>
            <a:endParaRPr lang="de-DE"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073403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1368152"/>
          </a:xfrm>
        </p:spPr>
        <p:txBody>
          <a:bodyPr>
            <a:normAutofit fontScale="90000"/>
          </a:bodyPr>
          <a:lstStyle/>
          <a:p>
            <a:pPr algn="l"/>
            <a:r>
              <a:rPr lang="de-DE" sz="3100" dirty="0" smtClean="0">
                <a:solidFill>
                  <a:schemeClr val="accent1">
                    <a:lumMod val="75000"/>
                  </a:schemeClr>
                </a:solidFill>
                <a:latin typeface="Verdana" panose="020B0604030504040204" pitchFamily="34" charset="0"/>
              </a:rPr>
              <a:t>Beispiele</a:t>
            </a:r>
            <a:br>
              <a:rPr lang="de-DE" sz="3100" dirty="0" smtClean="0">
                <a:solidFill>
                  <a:schemeClr val="accent1">
                    <a:lumMod val="75000"/>
                  </a:schemeClr>
                </a:solidFill>
                <a:latin typeface="Verdana" panose="020B0604030504040204" pitchFamily="34" charset="0"/>
              </a:rPr>
            </a:br>
            <a:r>
              <a:rPr lang="de-DE" sz="3100" dirty="0" smtClean="0">
                <a:solidFill>
                  <a:schemeClr val="accent1">
                    <a:lumMod val="75000"/>
                  </a:schemeClr>
                </a:solidFill>
                <a:latin typeface="Verdana" panose="020B0604030504040204" pitchFamily="34" charset="0"/>
              </a:rPr>
              <a:t>Amtsinhaber/Regierungschefs</a:t>
            </a:r>
            <a:r>
              <a:rPr lang="de-DE" sz="3100" dirty="0">
                <a:solidFill>
                  <a:schemeClr val="accent1">
                    <a:lumMod val="75000"/>
                  </a:schemeClr>
                </a:solidFill>
                <a:latin typeface="Verdana" panose="020B0604030504040204" pitchFamily="34" charset="0"/>
              </a:rPr>
              <a:t>/</a:t>
            </a:r>
            <a:br>
              <a:rPr lang="de-DE" sz="3100" dirty="0">
                <a:solidFill>
                  <a:schemeClr val="accent1">
                    <a:lumMod val="75000"/>
                  </a:schemeClr>
                </a:solidFill>
                <a:latin typeface="Verdana" panose="020B0604030504040204" pitchFamily="34" charset="0"/>
              </a:rPr>
            </a:br>
            <a:r>
              <a:rPr lang="de-DE" sz="3100" dirty="0" smtClean="0">
                <a:solidFill>
                  <a:schemeClr val="accent1">
                    <a:lumMod val="75000"/>
                  </a:schemeClr>
                </a:solidFill>
                <a:latin typeface="Verdana" panose="020B0604030504040204" pitchFamily="34" charset="0"/>
              </a:rPr>
              <a:t>Würdenträger</a:t>
            </a:r>
            <a:endParaRPr lang="de-DE" dirty="0">
              <a:latin typeface="Verdana" pitchFamily="34" charset="0"/>
            </a:endParaRPr>
          </a:p>
        </p:txBody>
      </p:sp>
      <p:sp>
        <p:nvSpPr>
          <p:cNvPr id="3" name="Inhaltsplatzhalter 2"/>
          <p:cNvSpPr>
            <a:spLocks noGrp="1"/>
          </p:cNvSpPr>
          <p:nvPr>
            <p:ph idx="1"/>
          </p:nvPr>
        </p:nvSpPr>
        <p:spPr>
          <a:xfrm>
            <a:off x="539552" y="1772816"/>
            <a:ext cx="8424936" cy="4525963"/>
          </a:xfrm>
        </p:spPr>
        <p:txBody>
          <a:bodyPr>
            <a:normAutofit fontScale="92500" lnSpcReduction="20000"/>
          </a:bodyPr>
          <a:lstStyle/>
          <a:p>
            <a:pPr marL="0" indent="0">
              <a:buNone/>
            </a:pPr>
            <a:r>
              <a:rPr lang="de-DE" sz="2800" dirty="0">
                <a:latin typeface="Verdana" pitchFamily="34" charset="0"/>
              </a:rPr>
              <a:t>Deutschland. Bundeskanzlerin (2005- : Merkel</a:t>
            </a:r>
            <a:r>
              <a:rPr lang="de-DE" sz="2800" dirty="0" smtClean="0">
                <a:latin typeface="Verdana" pitchFamily="34" charset="0"/>
              </a:rPr>
              <a:t>)</a:t>
            </a:r>
          </a:p>
          <a:p>
            <a:pPr marL="0" indent="0">
              <a:buNone/>
            </a:pPr>
            <a:endParaRPr lang="de-DE" sz="2800" dirty="0">
              <a:latin typeface="Verdana" pitchFamily="34" charset="0"/>
            </a:endParaRPr>
          </a:p>
          <a:p>
            <a:pPr marL="0" indent="0">
              <a:buNone/>
            </a:pPr>
            <a:r>
              <a:rPr lang="de-DE" sz="2800" dirty="0">
                <a:latin typeface="Verdana" pitchFamily="34" charset="0"/>
              </a:rPr>
              <a:t>Katholische Kirche. Papst (2005-2013 : Benedikt </a:t>
            </a:r>
            <a:r>
              <a:rPr lang="de-DE" sz="2800" dirty="0" smtClean="0">
                <a:latin typeface="Verdana" pitchFamily="34" charset="0"/>
              </a:rPr>
              <a:t>XVI.)</a:t>
            </a:r>
          </a:p>
          <a:p>
            <a:pPr marL="0" indent="0">
              <a:buNone/>
            </a:pPr>
            <a:endParaRPr lang="de-DE" sz="2800" dirty="0">
              <a:latin typeface="Verdana" pitchFamily="34" charset="0"/>
            </a:endParaRPr>
          </a:p>
          <a:p>
            <a:pPr marL="0" indent="0">
              <a:lnSpc>
                <a:spcPct val="110000"/>
              </a:lnSpc>
              <a:spcBef>
                <a:spcPts val="0"/>
              </a:spcBef>
              <a:buNone/>
            </a:pPr>
            <a:r>
              <a:rPr lang="de-DE" sz="2200" dirty="0">
                <a:latin typeface="Verdana" pitchFamily="34" charset="0"/>
              </a:rPr>
              <a:t>Die Sacherschließung verwendet für </a:t>
            </a:r>
            <a:r>
              <a:rPr lang="de-DE" sz="2200" dirty="0" smtClean="0">
                <a:latin typeface="Verdana" pitchFamily="34" charset="0"/>
              </a:rPr>
              <a:t>Sekundärliteratur </a:t>
            </a:r>
            <a:r>
              <a:rPr lang="de-DE" sz="2200" dirty="0">
                <a:latin typeface="Verdana" pitchFamily="34" charset="0"/>
              </a:rPr>
              <a:t>über eine Person ausschließlich den </a:t>
            </a:r>
            <a:r>
              <a:rPr lang="de-DE" sz="2200" dirty="0" smtClean="0">
                <a:latin typeface="Verdana" pitchFamily="34" charset="0"/>
              </a:rPr>
              <a:t>Personennormdatensatz.</a:t>
            </a:r>
          </a:p>
          <a:p>
            <a:pPr marL="0" indent="0">
              <a:lnSpc>
                <a:spcPct val="110000"/>
              </a:lnSpc>
              <a:spcBef>
                <a:spcPts val="0"/>
              </a:spcBef>
              <a:buNone/>
            </a:pPr>
            <a:r>
              <a:rPr lang="de-DE" sz="2200" dirty="0" smtClean="0">
                <a:latin typeface="Verdana" pitchFamily="34" charset="0"/>
              </a:rPr>
              <a:t> </a:t>
            </a:r>
          </a:p>
          <a:p>
            <a:pPr marL="0" indent="0">
              <a:lnSpc>
                <a:spcPct val="110000"/>
              </a:lnSpc>
              <a:spcBef>
                <a:spcPts val="0"/>
              </a:spcBef>
              <a:buNone/>
            </a:pPr>
            <a:r>
              <a:rPr lang="de-DE" sz="1900" dirty="0" smtClean="0">
                <a:latin typeface="Verdana" pitchFamily="34" charset="0"/>
              </a:rPr>
              <a:t>Der </a:t>
            </a:r>
            <a:r>
              <a:rPr lang="de-DE" sz="1900" dirty="0">
                <a:latin typeface="Verdana" pitchFamily="34" charset="0"/>
              </a:rPr>
              <a:t>Körperschaftsdatensatz wird in der Sacherschließung nur </a:t>
            </a:r>
          </a:p>
          <a:p>
            <a:pPr marL="0" indent="0">
              <a:lnSpc>
                <a:spcPct val="110000"/>
              </a:lnSpc>
              <a:spcBef>
                <a:spcPts val="0"/>
              </a:spcBef>
              <a:buNone/>
            </a:pPr>
            <a:r>
              <a:rPr lang="de-DE" sz="1900" dirty="0">
                <a:latin typeface="Verdana" pitchFamily="34" charset="0"/>
              </a:rPr>
              <a:t>dann verwendet bzw. erfasst, wenn der Amtsträger gemäß RDA 19.2.1.1.2 als geistiger Schöpfer </a:t>
            </a:r>
            <a:r>
              <a:rPr lang="de-DE" sz="1900" dirty="0" smtClean="0">
                <a:latin typeface="Verdana" pitchFamily="34" charset="0"/>
              </a:rPr>
              <a:t>einer </a:t>
            </a:r>
            <a:r>
              <a:rPr lang="de-DE" sz="1900" dirty="0">
                <a:latin typeface="Verdana" pitchFamily="34" charset="0"/>
              </a:rPr>
              <a:t>offiziellen Verlautbarung im Normdatensatz für dieses Werk als Beziehung, codiert mit aut1, </a:t>
            </a:r>
          </a:p>
          <a:p>
            <a:pPr marL="0" indent="0">
              <a:lnSpc>
                <a:spcPct val="110000"/>
              </a:lnSpc>
              <a:spcBef>
                <a:spcPts val="0"/>
              </a:spcBef>
              <a:buNone/>
            </a:pPr>
            <a:r>
              <a:rPr lang="de-DE" sz="1900" dirty="0">
                <a:latin typeface="Verdana" pitchFamily="34" charset="0"/>
              </a:rPr>
              <a:t>erfasst werden muss. </a:t>
            </a:r>
            <a:endParaRPr lang="de-DE" sz="1900" dirty="0" smtClean="0">
              <a:latin typeface="Verdana" pitchFamily="34" charset="0"/>
            </a:endParaRPr>
          </a:p>
          <a:p>
            <a:pPr marL="0" indent="0">
              <a:lnSpc>
                <a:spcPct val="110000"/>
              </a:lnSpc>
              <a:spcBef>
                <a:spcPts val="0"/>
              </a:spcBef>
              <a:buNone/>
            </a:pPr>
            <a:r>
              <a:rPr lang="de-DE" sz="1900" dirty="0" smtClean="0">
                <a:latin typeface="Verdana" pitchFamily="34" charset="0"/>
              </a:rPr>
              <a:t>							</a:t>
            </a:r>
            <a:r>
              <a:rPr lang="de-DE" sz="2000" dirty="0" smtClean="0">
                <a:latin typeface="Verdana" pitchFamily="34" charset="0"/>
                <a:hlinkClick r:id="rId2"/>
              </a:rPr>
              <a:t>EH-K-13</a:t>
            </a:r>
            <a:endParaRPr lang="de-DE" sz="2000" dirty="0">
              <a:latin typeface="Verdana" pitchFamily="34" charset="0"/>
            </a:endParaRPr>
          </a:p>
          <a:p>
            <a:pPr marL="0" indent="0">
              <a:lnSpc>
                <a:spcPct val="110000"/>
              </a:lnSpc>
              <a:spcBef>
                <a:spcPts val="0"/>
              </a:spcBef>
              <a:buNone/>
            </a:pPr>
            <a:endParaRPr lang="de-DE" sz="1900"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662078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936104"/>
          </a:xfrm>
        </p:spPr>
        <p:txBody>
          <a:bodyPr>
            <a:no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Raumfahrzeuge/Schiffe u</a:t>
            </a:r>
            <a:r>
              <a:rPr lang="de-DE" sz="2800" dirty="0" smtClean="0">
                <a:solidFill>
                  <a:schemeClr val="accent1">
                    <a:lumMod val="75000"/>
                  </a:schemeClr>
                </a:solidFill>
                <a:latin typeface="Verdana" panose="020B0604030504040204" pitchFamily="34" charset="0"/>
              </a:rPr>
              <a:t>. ä.</a:t>
            </a:r>
            <a:endParaRPr lang="de-DE" sz="28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p:txBody>
          <a:bodyPr>
            <a:normAutofit fontScale="92500"/>
          </a:bodyPr>
          <a:lstStyle/>
          <a:p>
            <a:pPr marL="0" indent="0">
              <a:buNone/>
            </a:pPr>
            <a:r>
              <a:rPr lang="de-DE" sz="2800" dirty="0" smtClean="0">
                <a:latin typeface="Verdana" pitchFamily="34" charset="0"/>
              </a:rPr>
              <a:t>Buchtitel aus der </a:t>
            </a:r>
            <a:r>
              <a:rPr lang="de-DE" sz="2800" dirty="0" err="1" smtClean="0">
                <a:latin typeface="Verdana" pitchFamily="34" charset="0"/>
              </a:rPr>
              <a:t>LoC</a:t>
            </a:r>
            <a:r>
              <a:rPr lang="de-DE" sz="2800" dirty="0" smtClean="0">
                <a:latin typeface="Verdana" pitchFamily="34" charset="0"/>
              </a:rPr>
              <a:t>: „</a:t>
            </a:r>
            <a:r>
              <a:rPr lang="de-DE" sz="2800" dirty="0">
                <a:latin typeface="Verdana" pitchFamily="34" charset="0"/>
              </a:rPr>
              <a:t>The log </a:t>
            </a:r>
            <a:r>
              <a:rPr lang="de-DE" sz="2800" dirty="0" err="1">
                <a:latin typeface="Verdana" pitchFamily="34" charset="0"/>
              </a:rPr>
              <a:t>of</a:t>
            </a:r>
            <a:r>
              <a:rPr lang="de-DE" sz="2800" dirty="0">
                <a:latin typeface="Verdana" pitchFamily="34" charset="0"/>
              </a:rPr>
              <a:t> </a:t>
            </a:r>
            <a:r>
              <a:rPr lang="de-DE" sz="2800" dirty="0" err="1">
                <a:latin typeface="Verdana" pitchFamily="34" charset="0"/>
              </a:rPr>
              <a:t>the</a:t>
            </a:r>
            <a:r>
              <a:rPr lang="de-DE" sz="2800" dirty="0">
                <a:latin typeface="Verdana" pitchFamily="34" charset="0"/>
              </a:rPr>
              <a:t> Bon </a:t>
            </a:r>
            <a:r>
              <a:rPr lang="de-DE" sz="2800" dirty="0" err="1">
                <a:latin typeface="Verdana" pitchFamily="34" charset="0"/>
              </a:rPr>
              <a:t>Homme</a:t>
            </a:r>
            <a:r>
              <a:rPr lang="de-DE" sz="2800" dirty="0">
                <a:latin typeface="Verdana" pitchFamily="34" charset="0"/>
              </a:rPr>
              <a:t> Richard / </a:t>
            </a:r>
            <a:r>
              <a:rPr lang="de-DE" sz="2800" dirty="0" err="1">
                <a:latin typeface="Verdana" pitchFamily="34" charset="0"/>
              </a:rPr>
              <a:t>with</a:t>
            </a:r>
            <a:r>
              <a:rPr lang="de-DE" sz="2800" dirty="0">
                <a:latin typeface="Verdana" pitchFamily="34" charset="0"/>
              </a:rPr>
              <a:t> </a:t>
            </a:r>
            <a:r>
              <a:rPr lang="de-DE" sz="2800" dirty="0" err="1">
                <a:latin typeface="Verdana" pitchFamily="34" charset="0"/>
              </a:rPr>
              <a:t>introduction</a:t>
            </a:r>
            <a:r>
              <a:rPr lang="de-DE" sz="2800" dirty="0">
                <a:latin typeface="Verdana" pitchFamily="34" charset="0"/>
              </a:rPr>
              <a:t> </a:t>
            </a:r>
            <a:r>
              <a:rPr lang="de-DE" sz="2800" dirty="0" err="1">
                <a:latin typeface="Verdana" pitchFamily="34" charset="0"/>
              </a:rPr>
              <a:t>by</a:t>
            </a:r>
            <a:r>
              <a:rPr lang="de-DE" sz="2800" dirty="0">
                <a:latin typeface="Verdana" pitchFamily="34" charset="0"/>
              </a:rPr>
              <a:t> Louis F. </a:t>
            </a:r>
            <a:r>
              <a:rPr lang="de-DE" sz="2800" dirty="0" err="1">
                <a:latin typeface="Verdana" pitchFamily="34" charset="0"/>
              </a:rPr>
              <a:t>Middlebrook</a:t>
            </a:r>
            <a:r>
              <a:rPr lang="de-DE" sz="2800" dirty="0" smtClean="0">
                <a:latin typeface="Verdana" pitchFamily="34" charset="0"/>
              </a:rPr>
              <a:t>“ (</a:t>
            </a:r>
            <a:r>
              <a:rPr lang="de-DE" sz="2800" dirty="0" smtClean="0">
                <a:latin typeface="Verdana" pitchFamily="34" charset="0"/>
                <a:hlinkClick r:id="rId3"/>
              </a:rPr>
              <a:t>Link zum Katalog der </a:t>
            </a:r>
            <a:r>
              <a:rPr lang="de-DE" sz="2800" dirty="0" err="1" smtClean="0">
                <a:latin typeface="Verdana" pitchFamily="34" charset="0"/>
                <a:hlinkClick r:id="rId3"/>
              </a:rPr>
              <a:t>LoC</a:t>
            </a:r>
            <a:r>
              <a:rPr lang="de-DE" sz="2800" dirty="0">
                <a:latin typeface="Verdana" pitchFamily="34" charset="0"/>
              </a:rPr>
              <a:t>)</a:t>
            </a:r>
            <a:endParaRPr lang="de-DE" sz="2800" dirty="0" smtClean="0">
              <a:latin typeface="Verdana" pitchFamily="34" charset="0"/>
            </a:endParaRPr>
          </a:p>
          <a:p>
            <a:pPr marL="0" indent="0">
              <a:buNone/>
            </a:pPr>
            <a:endParaRPr lang="de-DE" sz="2800" dirty="0">
              <a:latin typeface="Verdana" pitchFamily="34" charset="0"/>
            </a:endParaRPr>
          </a:p>
          <a:p>
            <a:pPr marL="0" indent="0">
              <a:buNone/>
            </a:pPr>
            <a:r>
              <a:rPr lang="de-DE" sz="2800" dirty="0">
                <a:latin typeface="Verdana" pitchFamily="34" charset="0"/>
              </a:rPr>
              <a:t>Normierter </a:t>
            </a:r>
            <a:r>
              <a:rPr lang="de-DE" sz="2800" dirty="0" smtClean="0">
                <a:latin typeface="Verdana" pitchFamily="34" charset="0"/>
              </a:rPr>
              <a:t>Sucheinstieg für </a:t>
            </a:r>
            <a:r>
              <a:rPr lang="de-DE" sz="2800" dirty="0">
                <a:latin typeface="Verdana" pitchFamily="34" charset="0"/>
              </a:rPr>
              <a:t>den geistigen </a:t>
            </a:r>
            <a:r>
              <a:rPr lang="de-DE" sz="2800" dirty="0" smtClean="0">
                <a:latin typeface="Verdana" pitchFamily="34" charset="0"/>
              </a:rPr>
              <a:t>Schöpfer: </a:t>
            </a:r>
            <a:endParaRPr lang="de-DE" sz="2800" dirty="0">
              <a:latin typeface="Verdana" pitchFamily="34" charset="0"/>
            </a:endParaRPr>
          </a:p>
          <a:p>
            <a:pPr marL="0" indent="0">
              <a:buNone/>
            </a:pPr>
            <a:r>
              <a:rPr lang="de-DE" sz="2800" dirty="0" smtClean="0">
                <a:latin typeface="Verdana" pitchFamily="34" charset="0"/>
              </a:rPr>
              <a:t>Bon </a:t>
            </a:r>
            <a:r>
              <a:rPr lang="de-DE" sz="2800" dirty="0" err="1">
                <a:latin typeface="Verdana" pitchFamily="34" charset="0"/>
              </a:rPr>
              <a:t>Homme</a:t>
            </a:r>
            <a:r>
              <a:rPr lang="de-DE" sz="2800" dirty="0">
                <a:latin typeface="Verdana" pitchFamily="34" charset="0"/>
              </a:rPr>
              <a:t> Richard </a:t>
            </a:r>
            <a:r>
              <a:rPr lang="de-DE" sz="2800" dirty="0" smtClean="0">
                <a:latin typeface="Verdana" pitchFamily="34" charset="0"/>
              </a:rPr>
              <a:t>(Körperschaft)</a:t>
            </a:r>
          </a:p>
          <a:p>
            <a:pPr marL="0" indent="0">
              <a:buNone/>
            </a:pPr>
            <a:endParaRPr lang="de-DE" sz="2800" dirty="0">
              <a:latin typeface="Verdana" pitchFamily="34" charset="0"/>
            </a:endParaRPr>
          </a:p>
          <a:p>
            <a:pPr marL="0" indent="0">
              <a:buNone/>
            </a:pPr>
            <a:r>
              <a:rPr lang="de-DE" sz="2800" i="1" dirty="0" smtClean="0">
                <a:latin typeface="Verdana" pitchFamily="34" charset="0"/>
              </a:rPr>
              <a:t>„Bon </a:t>
            </a:r>
            <a:r>
              <a:rPr lang="de-DE" sz="2800" i="1" dirty="0" err="1" smtClean="0">
                <a:latin typeface="Verdana" pitchFamily="34" charset="0"/>
              </a:rPr>
              <a:t>Homme</a:t>
            </a:r>
            <a:r>
              <a:rPr lang="de-DE" sz="2800" i="1" dirty="0" smtClean="0">
                <a:latin typeface="Verdana" pitchFamily="34" charset="0"/>
              </a:rPr>
              <a:t> Richard (Schiff)“ für das Fahrzeug  als Gegenstand in der Sacherschließung.</a:t>
            </a:r>
            <a:endParaRPr lang="de-DE" sz="2800" i="1" dirty="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079430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936104"/>
          </a:xfrm>
        </p:spPr>
        <p:txBody>
          <a:bodyPr>
            <a:normAutofit/>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Programme und Projekte u</a:t>
            </a:r>
            <a:r>
              <a:rPr lang="de-DE" sz="3100" dirty="0" smtClean="0">
                <a:solidFill>
                  <a:schemeClr val="accent1">
                    <a:lumMod val="75000"/>
                  </a:schemeClr>
                </a:solidFill>
                <a:latin typeface="Verdana" panose="020B0604030504040204" pitchFamily="34" charset="0"/>
              </a:rPr>
              <a:t>. ä.</a:t>
            </a:r>
            <a:endParaRPr lang="de-DE" sz="31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a:xfrm>
            <a:off x="457200" y="1600200"/>
            <a:ext cx="8686800" cy="4525963"/>
          </a:xfrm>
        </p:spPr>
        <p:txBody>
          <a:bodyPr>
            <a:normAutofit fontScale="92500" lnSpcReduction="10000"/>
          </a:bodyPr>
          <a:lstStyle/>
          <a:p>
            <a:pPr marL="0" indent="0">
              <a:buNone/>
            </a:pPr>
            <a:r>
              <a:rPr lang="de-DE" sz="3000" dirty="0" smtClean="0">
                <a:latin typeface="Verdana" pitchFamily="34" charset="0"/>
              </a:rPr>
              <a:t>Projekt </a:t>
            </a:r>
            <a:r>
              <a:rPr lang="de-DE" sz="3000" dirty="0" err="1" smtClean="0">
                <a:latin typeface="Verdana" pitchFamily="34" charset="0"/>
              </a:rPr>
              <a:t>Dariah</a:t>
            </a:r>
            <a:r>
              <a:rPr lang="de-DE" sz="3000" dirty="0" smtClean="0">
                <a:latin typeface="Verdana" pitchFamily="34" charset="0"/>
              </a:rPr>
              <a:t>-DE: </a:t>
            </a:r>
            <a:r>
              <a:rPr lang="de-DE" sz="2400" dirty="0">
                <a:latin typeface="Verdana" pitchFamily="34" charset="0"/>
                <a:hlinkClick r:id="rId2"/>
              </a:rPr>
              <a:t>https://de.dariah.eu</a:t>
            </a:r>
            <a:r>
              <a:rPr lang="de-DE" sz="2400" dirty="0" smtClean="0">
                <a:latin typeface="Verdana" pitchFamily="34" charset="0"/>
                <a:hlinkClick r:id="rId2"/>
              </a:rPr>
              <a:t>/</a:t>
            </a:r>
            <a:endParaRPr lang="de-DE" sz="2400" dirty="0" smtClean="0">
              <a:latin typeface="Verdana" pitchFamily="34" charset="0"/>
            </a:endParaRPr>
          </a:p>
          <a:p>
            <a:pPr marL="0" indent="0">
              <a:buNone/>
            </a:pPr>
            <a:r>
              <a:rPr lang="en-US" sz="2800" dirty="0" smtClean="0">
                <a:solidFill>
                  <a:prstClr val="black"/>
                </a:solidFill>
                <a:latin typeface="Verdana" pitchFamily="34" charset="0"/>
                <a:ea typeface="Verdana" pitchFamily="34" charset="0"/>
                <a:cs typeface="Verdana" pitchFamily="34" charset="0"/>
                <a:sym typeface="Wingdings" pitchFamily="2" charset="2"/>
              </a:rPr>
              <a:t> </a:t>
            </a:r>
            <a:r>
              <a:rPr lang="en-US" sz="2800" dirty="0" err="1" smtClean="0">
                <a:solidFill>
                  <a:prstClr val="black"/>
                </a:solidFill>
                <a:latin typeface="Verdana" pitchFamily="34" charset="0"/>
                <a:ea typeface="Verdana" pitchFamily="34" charset="0"/>
                <a:cs typeface="Verdana" pitchFamily="34" charset="0"/>
                <a:sym typeface="Wingdings" pitchFamily="2" charset="2"/>
              </a:rPr>
              <a:t>Dariah</a:t>
            </a:r>
            <a:r>
              <a:rPr lang="en-US" sz="2800" dirty="0" smtClean="0">
                <a:solidFill>
                  <a:prstClr val="black"/>
                </a:solidFill>
                <a:latin typeface="Verdana" pitchFamily="34" charset="0"/>
                <a:ea typeface="Verdana" pitchFamily="34" charset="0"/>
                <a:cs typeface="Verdana" pitchFamily="34" charset="0"/>
                <a:sym typeface="Wingdings" pitchFamily="2" charset="2"/>
              </a:rPr>
              <a:t>-DE  </a:t>
            </a:r>
            <a:r>
              <a:rPr lang="en-US" sz="2600" dirty="0" smtClean="0">
                <a:solidFill>
                  <a:prstClr val="black"/>
                </a:solidFill>
                <a:latin typeface="Verdana" pitchFamily="34" charset="0"/>
                <a:ea typeface="Verdana" pitchFamily="34" charset="0"/>
                <a:cs typeface="Verdana" pitchFamily="34" charset="0"/>
                <a:sym typeface="Wingdings" pitchFamily="2" charset="2"/>
              </a:rPr>
              <a:t/>
            </a:r>
            <a:br>
              <a:rPr lang="en-US" sz="2600" dirty="0" smtClean="0">
                <a:solidFill>
                  <a:prstClr val="black"/>
                </a:solidFill>
                <a:latin typeface="Verdana" pitchFamily="34" charset="0"/>
                <a:ea typeface="Verdana" pitchFamily="34" charset="0"/>
                <a:cs typeface="Verdana" pitchFamily="34" charset="0"/>
                <a:sym typeface="Wingdings" pitchFamily="2" charset="2"/>
              </a:rPr>
            </a:br>
            <a:r>
              <a:rPr lang="en-US" sz="2400" i="1" dirty="0" smtClean="0">
                <a:solidFill>
                  <a:prstClr val="black"/>
                </a:solidFill>
                <a:latin typeface="Verdana" pitchFamily="34" charset="0"/>
                <a:ea typeface="Verdana" pitchFamily="34" charset="0"/>
                <a:cs typeface="Verdana" pitchFamily="34" charset="0"/>
                <a:sym typeface="Wingdings" pitchFamily="2" charset="2"/>
              </a:rPr>
              <a:t>(in der GND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bereits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aber</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Sachbegriff</a:t>
            </a:r>
            <a:r>
              <a:rPr lang="en-US" sz="2400" i="1" dirty="0" smtClean="0">
                <a:solidFill>
                  <a:prstClr val="black"/>
                </a:solidFill>
                <a:latin typeface="Verdana" pitchFamily="34" charset="0"/>
                <a:ea typeface="Verdana" pitchFamily="34" charset="0"/>
                <a:cs typeface="Verdana" pitchFamily="34" charset="0"/>
                <a:sym typeface="Wingdings" pitchFamily="2" charset="2"/>
              </a:rPr>
              <a:t>; muss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als</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Körperschaft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neu</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erfasst</a:t>
            </a:r>
            <a:r>
              <a:rPr lang="en-US" sz="2400" i="1" dirty="0" smtClean="0">
                <a:solidFill>
                  <a:prstClr val="black"/>
                </a:solidFill>
                <a:latin typeface="Verdana" pitchFamily="34" charset="0"/>
                <a:ea typeface="Verdana" pitchFamily="34" charset="0"/>
                <a:cs typeface="Verdana" pitchFamily="34" charset="0"/>
                <a:sym typeface="Wingdings" pitchFamily="2" charset="2"/>
              </a:rPr>
              <a:t> und der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vorhandene</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Datensatz</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umgelenkt</a:t>
            </a:r>
            <a:r>
              <a:rPr lang="en-US" sz="2400" i="1" dirty="0" smtClean="0">
                <a:solidFill>
                  <a:prstClr val="black"/>
                </a:solidFill>
                <a:latin typeface="Verdana" pitchFamily="34" charset="0"/>
                <a:ea typeface="Verdana" pitchFamily="34" charset="0"/>
                <a:cs typeface="Verdana" pitchFamily="34" charset="0"/>
                <a:sym typeface="Wingdings" pitchFamily="2" charset="2"/>
              </a:rPr>
              <a:t> </a:t>
            </a:r>
            <a:r>
              <a:rPr lang="en-US" sz="2400" i="1" dirty="0" err="1" smtClean="0">
                <a:solidFill>
                  <a:prstClr val="black"/>
                </a:solidFill>
                <a:latin typeface="Verdana" pitchFamily="34" charset="0"/>
                <a:ea typeface="Verdana" pitchFamily="34" charset="0"/>
                <a:cs typeface="Verdana" pitchFamily="34" charset="0"/>
                <a:sym typeface="Wingdings" pitchFamily="2" charset="2"/>
              </a:rPr>
              <a:t>werden</a:t>
            </a:r>
            <a:r>
              <a:rPr lang="en-US" sz="2400" i="1" dirty="0" smtClean="0">
                <a:solidFill>
                  <a:prstClr val="black"/>
                </a:solidFill>
                <a:latin typeface="Verdana" pitchFamily="34" charset="0"/>
                <a:ea typeface="Verdana" pitchFamily="34" charset="0"/>
                <a:cs typeface="Verdana" pitchFamily="34" charset="0"/>
                <a:sym typeface="Wingdings" pitchFamily="2" charset="2"/>
              </a:rPr>
              <a:t>.)</a:t>
            </a:r>
          </a:p>
          <a:p>
            <a:pPr marL="0" indent="0">
              <a:buNone/>
            </a:pP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3000" dirty="0" smtClean="0">
                <a:solidFill>
                  <a:prstClr val="black"/>
                </a:solidFill>
                <a:latin typeface="Verdana" pitchFamily="34" charset="0"/>
                <a:sym typeface="Wingdings" pitchFamily="2" charset="2"/>
              </a:rPr>
              <a:t>EICOS</a:t>
            </a:r>
            <a:r>
              <a:rPr lang="de-DE" sz="3000" dirty="0">
                <a:solidFill>
                  <a:prstClr val="black"/>
                </a:solidFill>
                <a:latin typeface="Verdana" pitchFamily="34" charset="0"/>
                <a:sym typeface="Wingdings" pitchFamily="2" charset="2"/>
              </a:rPr>
              <a:t>:</a:t>
            </a:r>
            <a:r>
              <a:rPr lang="de-DE" sz="2800" dirty="0">
                <a:solidFill>
                  <a:prstClr val="black"/>
                </a:solidFill>
                <a:latin typeface="Verdana" pitchFamily="34" charset="0"/>
                <a:sym typeface="Wingdings" pitchFamily="2" charset="2"/>
              </a:rPr>
              <a:t> </a:t>
            </a:r>
            <a:r>
              <a:rPr lang="de-DE" sz="2400" dirty="0">
                <a:solidFill>
                  <a:prstClr val="black"/>
                </a:solidFill>
                <a:latin typeface="Verdana" pitchFamily="34" charset="0"/>
                <a:sym typeface="Wingdings" pitchFamily="2" charset="2"/>
                <a:hlinkClick r:id="rId3"/>
              </a:rPr>
              <a:t>http://www.eicos.mpg.de</a:t>
            </a:r>
            <a:r>
              <a:rPr lang="de-DE" sz="2400" dirty="0" smtClean="0">
                <a:solidFill>
                  <a:prstClr val="black"/>
                </a:solidFill>
                <a:latin typeface="Verdana" pitchFamily="34" charset="0"/>
                <a:sym typeface="Wingdings" pitchFamily="2" charset="2"/>
                <a:hlinkClick r:id="rId3"/>
              </a:rPr>
              <a:t>/</a:t>
            </a:r>
            <a:endParaRPr lang="de-DE" sz="2400" dirty="0" smtClean="0">
              <a:solidFill>
                <a:prstClr val="black"/>
              </a:solidFill>
              <a:latin typeface="Verdana" pitchFamily="34" charset="0"/>
              <a:sym typeface="Wingdings" pitchFamily="2" charset="2"/>
            </a:endParaRPr>
          </a:p>
          <a:p>
            <a:pPr marL="0" indent="0">
              <a:buNone/>
            </a:pPr>
            <a:r>
              <a:rPr lang="de-DE" sz="2400" i="1" dirty="0" smtClean="0">
                <a:solidFill>
                  <a:prstClr val="black"/>
                </a:solidFill>
                <a:latin typeface="Verdana" pitchFamily="34" charset="0"/>
                <a:sym typeface="Wingdings" pitchFamily="2" charset="2"/>
              </a:rPr>
              <a:t>Ein Förderprogramm der EU</a:t>
            </a:r>
          </a:p>
          <a:p>
            <a:pPr marL="0" indent="0">
              <a:buNone/>
            </a:pPr>
            <a:r>
              <a:rPr lang="de-DE" sz="2800" dirty="0">
                <a:solidFill>
                  <a:prstClr val="black"/>
                </a:solidFill>
                <a:latin typeface="Verdana" pitchFamily="34" charset="0"/>
                <a:sym typeface="Wingdings" pitchFamily="2" charset="2"/>
              </a:rPr>
              <a:t> EICOS </a:t>
            </a:r>
            <a:r>
              <a:rPr lang="de-DE" sz="2800" dirty="0" smtClean="0">
                <a:solidFill>
                  <a:prstClr val="black"/>
                </a:solidFill>
                <a:latin typeface="Verdana" pitchFamily="34" charset="0"/>
                <a:sym typeface="Wingdings" pitchFamily="2" charset="2"/>
              </a:rPr>
              <a:t/>
            </a:r>
            <a:br>
              <a:rPr lang="de-DE" sz="2800" dirty="0" smtClean="0">
                <a:solidFill>
                  <a:prstClr val="black"/>
                </a:solidFill>
                <a:latin typeface="Verdana" pitchFamily="34" charset="0"/>
                <a:sym typeface="Wingdings" pitchFamily="2" charset="2"/>
              </a:rPr>
            </a:br>
            <a:r>
              <a:rPr lang="de-DE" sz="2400" i="1" dirty="0" smtClean="0">
                <a:solidFill>
                  <a:prstClr val="black"/>
                </a:solidFill>
                <a:latin typeface="Verdana" pitchFamily="34" charset="0"/>
                <a:sym typeface="Wingdings" pitchFamily="2" charset="2"/>
              </a:rPr>
              <a:t>(</a:t>
            </a:r>
            <a:r>
              <a:rPr lang="de-DE" sz="2400" i="1" dirty="0">
                <a:solidFill>
                  <a:prstClr val="black"/>
                </a:solidFill>
                <a:latin typeface="Verdana" pitchFamily="34" charset="0"/>
                <a:sym typeface="Wingdings" pitchFamily="2" charset="2"/>
              </a:rPr>
              <a:t>in der GND bereits vorhanden, aber als Sachbegriff; muss als Körperschaft neu erfasst und der vorhandene Datensatz umgelenkt </a:t>
            </a:r>
            <a:r>
              <a:rPr lang="de-DE" sz="2400" i="1" dirty="0" smtClean="0">
                <a:solidFill>
                  <a:prstClr val="black"/>
                </a:solidFill>
                <a:latin typeface="Verdana" pitchFamily="34" charset="0"/>
                <a:sym typeface="Wingdings" pitchFamily="2" charset="2"/>
              </a:rPr>
              <a:t>werden.)</a:t>
            </a:r>
            <a:endParaRPr lang="de-DE" sz="2400" i="1" dirty="0">
              <a:solidFill>
                <a:prstClr val="black"/>
              </a:solidFill>
              <a:latin typeface="Verdana" pitchFamily="34" charset="0"/>
              <a:sym typeface="Wingdings" pitchFamily="2" charset="2"/>
            </a:endParaRPr>
          </a:p>
          <a:p>
            <a:pPr marL="0" indent="0">
              <a:buNone/>
            </a:pPr>
            <a:endParaRPr lang="de-DE" sz="2800" dirty="0" smtClean="0">
              <a:solidFill>
                <a:prstClr val="black"/>
              </a:solidFill>
              <a:latin typeface="Verdana" pitchFamily="34" charset="0"/>
              <a:sym typeface="Wingdings" pitchFamily="2" charset="2"/>
            </a:endParaRPr>
          </a:p>
          <a:p>
            <a:pPr marL="0" indent="0">
              <a:buNone/>
            </a:pPr>
            <a:endParaRPr lang="de-DE" sz="2800" i="1" dirty="0">
              <a:solidFill>
                <a:prstClr val="black"/>
              </a:solidFill>
              <a:latin typeface="Verdana" pitchFamily="34" charset="0"/>
              <a:sym typeface="Wingdings" pitchFamily="2" charset="2"/>
            </a:endParaRPr>
          </a:p>
          <a:p>
            <a:pPr marL="0" indent="0">
              <a:buNone/>
            </a:pPr>
            <a:endParaRPr lang="de-DE" sz="2400" i="1"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118358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normAutofit fontScale="85000" lnSpcReduction="20000"/>
          </a:bodyPr>
          <a:lstStyle/>
          <a:p>
            <a:pPr marL="0" indent="0">
              <a:buNone/>
            </a:pPr>
            <a:r>
              <a:rPr lang="de-DE" dirty="0">
                <a:latin typeface="Verdana" panose="020B0604030504040204" pitchFamily="34" charset="0"/>
                <a:ea typeface="Verdana" panose="020B0604030504040204" pitchFamily="34" charset="0"/>
                <a:cs typeface="Verdana" panose="020B0604030504040204" pitchFamily="34" charset="0"/>
              </a:rPr>
              <a:t>(neue) Konferenz-Entitäten nach </a:t>
            </a:r>
            <a:r>
              <a:rPr lang="de-DE" dirty="0" smtClean="0">
                <a:latin typeface="Verdana" panose="020B0604030504040204" pitchFamily="34" charset="0"/>
                <a:ea typeface="Verdana" panose="020B0604030504040204" pitchFamily="34" charset="0"/>
                <a:cs typeface="Verdana" panose="020B0604030504040204" pitchFamily="34" charset="0"/>
              </a:rPr>
              <a:t>RDA</a:t>
            </a:r>
          </a:p>
          <a:p>
            <a:r>
              <a:rPr lang="de-DE" dirty="0" smtClean="0">
                <a:latin typeface="Verdana" panose="020B0604030504040204" pitchFamily="34" charset="0"/>
                <a:ea typeface="Verdana" panose="020B0604030504040204" pitchFamily="34" charset="0"/>
                <a:cs typeface="Verdana" panose="020B0604030504040204" pitchFamily="34" charset="0"/>
              </a:rPr>
              <a:t>Expeditionen</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Ohne Konferenzbegriff (neu für FE)</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Konferenzen</a:t>
            </a:r>
            <a:r>
              <a:rPr lang="de-DE" dirty="0">
                <a:latin typeface="Verdana" panose="020B0604030504040204" pitchFamily="34" charset="0"/>
                <a:ea typeface="Verdana" panose="020B0604030504040204" pitchFamily="34" charset="0"/>
                <a:cs typeface="Verdana" panose="020B0604030504040204" pitchFamily="34" charset="0"/>
              </a:rPr>
              <a:t>, deren Namen nur aus Veranstalter und Konferenzbegriff </a:t>
            </a:r>
            <a:r>
              <a:rPr lang="de-DE" dirty="0" smtClean="0">
                <a:latin typeface="Verdana" panose="020B0604030504040204" pitchFamily="34" charset="0"/>
                <a:ea typeface="Verdana" panose="020B0604030504040204" pitchFamily="34" charset="0"/>
                <a:cs typeface="Verdana" panose="020B0604030504040204" pitchFamily="34" charset="0"/>
              </a:rPr>
              <a:t>besteht. (neu für FE)</a:t>
            </a:r>
            <a:endParaRPr lang="de-DE" dirty="0">
              <a:latin typeface="Verdana" panose="020B0604030504040204" pitchFamily="34" charset="0"/>
              <a:ea typeface="Verdana" panose="020B0604030504040204" pitchFamily="34" charset="0"/>
              <a:cs typeface="Verdana" panose="020B0604030504040204" pitchFamily="34" charset="0"/>
            </a:endParaRPr>
          </a:p>
          <a:p>
            <a:r>
              <a:rPr lang="de-DE" dirty="0" smtClean="0">
                <a:latin typeface="Verdana" panose="020B0604030504040204" pitchFamily="34" charset="0"/>
                <a:ea typeface="Verdana" panose="020B0604030504040204" pitchFamily="34" charset="0"/>
                <a:cs typeface="Verdana" panose="020B0604030504040204" pitchFamily="34" charset="0"/>
              </a:rPr>
              <a:t>RDA </a:t>
            </a:r>
            <a:r>
              <a:rPr lang="de-DE" dirty="0">
                <a:latin typeface="Verdana" panose="020B0604030504040204" pitchFamily="34" charset="0"/>
                <a:ea typeface="Verdana" panose="020B0604030504040204" pitchFamily="34" charset="0"/>
                <a:cs typeface="Verdana" panose="020B0604030504040204" pitchFamily="34" charset="0"/>
              </a:rPr>
              <a:t>11.2.2.14.3 und </a:t>
            </a:r>
            <a:r>
              <a:rPr lang="de-DE" dirty="0" smtClean="0">
                <a:latin typeface="Verdana" panose="020B0604030504040204" pitchFamily="34" charset="0"/>
                <a:ea typeface="Verdana" panose="020B0604030504040204" pitchFamily="34" charset="0"/>
                <a:cs typeface="Verdana" panose="020B0604030504040204" pitchFamily="34" charset="0"/>
              </a:rPr>
              <a:t>11.2.2.14.6: untergeordnete Konferenzen (neu für FE)</a:t>
            </a:r>
          </a:p>
          <a:p>
            <a:r>
              <a:rPr lang="de-DE" dirty="0" smtClean="0">
                <a:latin typeface="Verdana" panose="020B0604030504040204" pitchFamily="34" charset="0"/>
                <a:ea typeface="Verdana" panose="020B0604030504040204" pitchFamily="34" charset="0"/>
                <a:cs typeface="Verdana" panose="020B0604030504040204" pitchFamily="34" charset="0"/>
              </a:rPr>
              <a:t>Konferenzreihen </a:t>
            </a:r>
            <a:r>
              <a:rPr lang="de-DE" dirty="0">
                <a:latin typeface="Verdana" panose="020B0604030504040204" pitchFamily="34" charset="0"/>
                <a:ea typeface="Verdana" panose="020B0604030504040204" pitchFamily="34" charset="0"/>
                <a:cs typeface="Verdana" panose="020B0604030504040204" pitchFamily="34" charset="0"/>
              </a:rPr>
              <a:t>(neu für FE</a:t>
            </a:r>
            <a:r>
              <a:rPr lang="de-DE" dirty="0" smtClean="0">
                <a:latin typeface="Verdana" panose="020B0604030504040204" pitchFamily="34" charset="0"/>
                <a:ea typeface="Verdana" panose="020B0604030504040204" pitchFamily="34" charset="0"/>
                <a:cs typeface="Verdana" panose="020B0604030504040204" pitchFamily="34" charset="0"/>
              </a:rPr>
              <a:t>) (vgl. RDA 11.13.1.8.2)</a:t>
            </a:r>
          </a:p>
          <a:p>
            <a:r>
              <a:rPr lang="de-DE" dirty="0" smtClean="0">
                <a:latin typeface="Verdana" panose="020B0604030504040204" pitchFamily="34" charset="0"/>
                <a:ea typeface="Verdana" panose="020B0604030504040204" pitchFamily="34" charset="0"/>
                <a:cs typeface="Verdana" panose="020B0604030504040204" pitchFamily="34" charset="0"/>
              </a:rPr>
              <a:t>Legislaturperioden</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Änderungen bei Konferenzen</a:t>
            </a:r>
            <a:endParaRPr lang="de-DE" sz="2800" dirty="0">
              <a:solidFill>
                <a:schemeClr val="accent1">
                  <a:lumMod val="75000"/>
                </a:schemeClr>
              </a:solidFill>
              <a:latin typeface="Verdana" panose="020B0604030504040204" pitchFamily="34" charset="0"/>
            </a:endParaRPr>
          </a:p>
        </p:txBody>
      </p:sp>
    </p:spTree>
    <p:extLst>
      <p:ext uri="{BB962C8B-B14F-4D97-AF65-F5344CB8AC3E}">
        <p14:creationId xmlns:p14="http://schemas.microsoft.com/office/powerpoint/2010/main" val="8325267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22114"/>
          </a:xfrm>
        </p:spPr>
        <p:txBody>
          <a:bodyPr>
            <a:normAutofit fontScale="90000"/>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Expeditionen als Konferenzen</a:t>
            </a:r>
          </a:p>
        </p:txBody>
      </p:sp>
      <p:sp>
        <p:nvSpPr>
          <p:cNvPr id="3" name="Inhaltsplatzhalter 2"/>
          <p:cNvSpPr>
            <a:spLocks noGrp="1"/>
          </p:cNvSpPr>
          <p:nvPr>
            <p:ph idx="1"/>
          </p:nvPr>
        </p:nvSpPr>
        <p:spPr/>
        <p:txBody>
          <a:bodyPr>
            <a:normAutofit/>
          </a:bodyPr>
          <a:lstStyle/>
          <a:p>
            <a:pPr>
              <a:buNone/>
            </a:pPr>
            <a:r>
              <a:rPr lang="pt-BR" sz="2800" dirty="0" smtClean="0">
                <a:latin typeface="Verdana" pitchFamily="34" charset="0"/>
                <a:ea typeface="Verdana" pitchFamily="34" charset="0"/>
                <a:cs typeface="Verdana" pitchFamily="34" charset="0"/>
              </a:rPr>
              <a:t>British Antarctic Terra Nova Expedition</a:t>
            </a:r>
          </a:p>
          <a:p>
            <a:pPr>
              <a:buNone/>
            </a:pPr>
            <a:endParaRPr lang="pt-BR" sz="2800" dirty="0" smtClean="0">
              <a:latin typeface="Verdana" pitchFamily="34" charset="0"/>
              <a:ea typeface="Verdana" pitchFamily="34" charset="0"/>
              <a:cs typeface="Verdana" pitchFamily="34" charset="0"/>
            </a:endParaRPr>
          </a:p>
          <a:p>
            <a:pPr>
              <a:buNone/>
            </a:pPr>
            <a:r>
              <a:rPr lang="pt-BR" sz="2800" dirty="0" smtClean="0">
                <a:latin typeface="Verdana" pitchFamily="34" charset="0"/>
                <a:ea typeface="Verdana" pitchFamily="34" charset="0"/>
                <a:cs typeface="Verdana" pitchFamily="34" charset="0"/>
              </a:rPr>
              <a:t>Sowjetische Antarktisexpedition (7. : 1962)</a:t>
            </a:r>
          </a:p>
          <a:p>
            <a:pPr>
              <a:buNone/>
            </a:pPr>
            <a:endParaRPr lang="pt-BR"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Great Barrier Reef Photorespiration Expedition (1973)</a:t>
            </a:r>
            <a:endParaRPr lang="pt-BR" sz="2800" dirty="0" smtClean="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96070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86800" cy="792088"/>
          </a:xfrm>
        </p:spPr>
        <p:txBody>
          <a:bodyPr>
            <a:normAutofit fontScale="90000"/>
          </a:bodyPr>
          <a:lstStyle/>
          <a:p>
            <a:pPr algn="l">
              <a:lnSpc>
                <a:spcPts val="3300"/>
              </a:lnSpc>
            </a:pPr>
            <a:r>
              <a:rPr lang="de-DE" sz="2800" dirty="0" smtClean="0">
                <a:solidFill>
                  <a:schemeClr val="accent1">
                    <a:lumMod val="75000"/>
                  </a:schemeClr>
                </a:solidFill>
                <a:latin typeface="Verdana" panose="020B0604030504040204" pitchFamily="34" charset="0"/>
              </a:rPr>
              <a:t>Beispiele</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Konferenzen ohne Konferenzbegriff </a:t>
            </a:r>
          </a:p>
        </p:txBody>
      </p:sp>
      <p:sp>
        <p:nvSpPr>
          <p:cNvPr id="3" name="Inhaltsplatzhalter 2"/>
          <p:cNvSpPr>
            <a:spLocks noGrp="1"/>
          </p:cNvSpPr>
          <p:nvPr>
            <p:ph idx="1"/>
          </p:nvPr>
        </p:nvSpPr>
        <p:spPr/>
        <p:txBody>
          <a:bodyPr>
            <a:normAutofit/>
          </a:bodyPr>
          <a:lstStyle/>
          <a:p>
            <a:pPr>
              <a:buNone/>
            </a:pPr>
            <a:r>
              <a:rPr lang="en-US" dirty="0" smtClean="0">
                <a:latin typeface="Verdana" pitchFamily="34" charset="0"/>
                <a:ea typeface="Verdana" pitchFamily="34" charset="0"/>
                <a:cs typeface="Verdana" pitchFamily="34" charset="0"/>
              </a:rPr>
              <a:t>	</a:t>
            </a:r>
            <a:r>
              <a:rPr lang="en-US" sz="2800" dirty="0" smtClean="0">
                <a:latin typeface="Verdana" pitchFamily="34" charset="0"/>
                <a:ea typeface="Verdana" pitchFamily="34" charset="0"/>
                <a:cs typeface="Verdana" pitchFamily="34" charset="0"/>
              </a:rPr>
              <a:t>Cities and Gods – Interdisciplinary Perspectives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)(2007 : Durham)</a:t>
            </a:r>
          </a:p>
          <a:p>
            <a:pPr>
              <a:buNone/>
            </a:pPr>
            <a:endParaRPr lang="en-US" sz="2800" dirty="0" smtClean="0">
              <a:latin typeface="Verdana" pitchFamily="34" charset="0"/>
              <a:ea typeface="Verdana" pitchFamily="34" charset="0"/>
              <a:cs typeface="Verdana" pitchFamily="34" charset="0"/>
            </a:endParaRPr>
          </a:p>
          <a:p>
            <a:pPr>
              <a:buNone/>
            </a:pP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GardenLife</a:t>
            </a:r>
            <a:r>
              <a:rPr lang="en-US" sz="2800" dirty="0" smtClean="0">
                <a:latin typeface="Verdana" pitchFamily="34" charset="0"/>
                <a:ea typeface="Verdana" pitchFamily="34" charset="0"/>
                <a:cs typeface="Verdana" pitchFamily="34" charset="0"/>
              </a:rPr>
              <a:t> (</a:t>
            </a:r>
            <a:r>
              <a:rPr lang="en-US" sz="2800" dirty="0" err="1" smtClean="0">
                <a:latin typeface="Verdana" pitchFamily="34" charset="0"/>
                <a:ea typeface="Verdana" pitchFamily="34" charset="0"/>
                <a:cs typeface="Verdana" pitchFamily="34" charset="0"/>
              </a:rPr>
              <a:t>Veranstaltung</a:t>
            </a:r>
            <a:r>
              <a:rPr lang="en-US" sz="2800" dirty="0" smtClean="0">
                <a:latin typeface="Verdana" pitchFamily="34" charset="0"/>
                <a:ea typeface="Verdana" pitchFamily="34" charset="0"/>
                <a:cs typeface="Verdana" pitchFamily="34" charset="0"/>
              </a:rPr>
              <a:t>)(14. : 2014 : Reutlingen) </a:t>
            </a:r>
            <a:endParaRPr lang="de-DE" sz="2800"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p>
          <a:p>
            <a:pPr>
              <a:buNone/>
            </a:pPr>
            <a:r>
              <a:rPr lang="en-US" dirty="0" smtClean="0">
                <a:latin typeface="Verdana" pitchFamily="34" charset="0"/>
                <a:ea typeface="Verdana" pitchFamily="34" charset="0"/>
                <a:cs typeface="Verdana" pitchFamily="34" charset="0"/>
              </a:rPr>
              <a:t>	</a:t>
            </a:r>
          </a:p>
          <a:p>
            <a:endParaRPr lang="de-DE" dirty="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744301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686800" cy="1215008"/>
          </a:xfrm>
        </p:spPr>
        <p:txBody>
          <a:bodyPr>
            <a:normAutofit fontScale="90000"/>
          </a:bodyPr>
          <a:lstStyle/>
          <a:p>
            <a:pPr algn="l">
              <a:lnSpc>
                <a:spcPts val="3300"/>
              </a:lnSpc>
            </a:pPr>
            <a:r>
              <a:rPr lang="de-DE" sz="3100" dirty="0" smtClean="0">
                <a:solidFill>
                  <a:schemeClr val="accent1">
                    <a:lumMod val="75000"/>
                  </a:schemeClr>
                </a:solidFill>
                <a:latin typeface="Verdana" panose="020B0604030504040204" pitchFamily="34" charset="0"/>
              </a:rPr>
              <a:t>Beispiele </a:t>
            </a:r>
            <a:r>
              <a:rPr lang="de-DE" sz="3100" dirty="0">
                <a:solidFill>
                  <a:schemeClr val="accent1">
                    <a:lumMod val="75000"/>
                  </a:schemeClr>
                </a:solidFill>
                <a:latin typeface="Verdana" panose="020B0604030504040204" pitchFamily="34" charset="0"/>
              </a:rPr>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Konferenzname nur Veranstalter und Konferenzbegriff </a:t>
            </a:r>
          </a:p>
        </p:txBody>
      </p:sp>
      <p:sp>
        <p:nvSpPr>
          <p:cNvPr id="3" name="Inhaltsplatzhalter 2"/>
          <p:cNvSpPr>
            <a:spLocks noGrp="1"/>
          </p:cNvSpPr>
          <p:nvPr>
            <p:ph idx="1"/>
          </p:nvPr>
        </p:nvSpPr>
        <p:spPr/>
        <p:txBody>
          <a:bodyPr>
            <a:normAutofit/>
          </a:bodyPr>
          <a:lstStyle/>
          <a:p>
            <a:pPr>
              <a:buNone/>
            </a:pPr>
            <a:r>
              <a:rPr lang="en-US" sz="2400" dirty="0" smtClean="0">
                <a:latin typeface="Verdana" pitchFamily="34" charset="0"/>
                <a:ea typeface="Verdana" pitchFamily="34" charset="0"/>
                <a:cs typeface="Verdana" pitchFamily="34" charset="0"/>
              </a:rPr>
              <a:t>Annual Meeting of the International Whaling Commission</a:t>
            </a:r>
          </a:p>
          <a:p>
            <a:pPr>
              <a:buNone/>
            </a:pPr>
            <a:r>
              <a:rPr lang="en-US" sz="2400" dirty="0" smtClean="0">
                <a:latin typeface="Verdana" pitchFamily="34" charset="0"/>
                <a:ea typeface="Verdana" pitchFamily="34" charset="0"/>
                <a:cs typeface="Verdana" pitchFamily="34" charset="0"/>
                <a:sym typeface="Wingdings" pitchFamily="2" charset="2"/>
              </a:rPr>
              <a:t> International Whaling Commission. Annual</a:t>
            </a:r>
            <a:br>
              <a:rPr lang="en-US" sz="2400" dirty="0" smtClean="0">
                <a:latin typeface="Verdana" pitchFamily="34" charset="0"/>
                <a:ea typeface="Verdana" pitchFamily="34" charset="0"/>
                <a:cs typeface="Verdana" pitchFamily="34" charset="0"/>
                <a:sym typeface="Wingdings" pitchFamily="2" charset="2"/>
              </a:rPr>
            </a:br>
            <a:r>
              <a:rPr lang="en-US" sz="2400" dirty="0" smtClean="0">
                <a:latin typeface="Verdana" pitchFamily="34" charset="0"/>
                <a:ea typeface="Verdana" pitchFamily="34" charset="0"/>
                <a:cs typeface="Verdana" pitchFamily="34" charset="0"/>
                <a:sym typeface="Wingdings" pitchFamily="2" charset="2"/>
              </a:rPr>
              <a:t> Meeting</a:t>
            </a:r>
            <a:endParaRPr lang="de-DE" sz="2400" dirty="0" smtClean="0">
              <a:latin typeface="Verdana" pitchFamily="34" charset="0"/>
              <a:ea typeface="Verdana" pitchFamily="34" charset="0"/>
              <a:cs typeface="Verdana" pitchFamily="34" charset="0"/>
            </a:endParaRPr>
          </a:p>
          <a:p>
            <a:pPr>
              <a:buNone/>
            </a:pPr>
            <a:endParaRPr lang="de-DE" sz="2400" dirty="0" smtClean="0">
              <a:latin typeface="Verdana" pitchFamily="34" charset="0"/>
              <a:ea typeface="Verdana" pitchFamily="34" charset="0"/>
              <a:cs typeface="Verdana" pitchFamily="34" charset="0"/>
            </a:endParaRPr>
          </a:p>
          <a:p>
            <a:pPr>
              <a:buNone/>
            </a:pPr>
            <a:r>
              <a:rPr lang="de-DE" sz="2400" dirty="0" smtClean="0">
                <a:latin typeface="Verdana" pitchFamily="34" charset="0"/>
                <a:ea typeface="Verdana" pitchFamily="34" charset="0"/>
                <a:cs typeface="Verdana" pitchFamily="34" charset="0"/>
              </a:rPr>
              <a:t>Jahrestagung der Arbeitsgruppe Europäisches und Internationales Arbeits- und Sozialrecht (EIAS)</a:t>
            </a:r>
          </a:p>
          <a:p>
            <a:pPr>
              <a:buFont typeface="Wingdings"/>
              <a:buChar char="à"/>
            </a:pPr>
            <a:r>
              <a:rPr lang="de-DE" sz="2400" dirty="0" smtClean="0">
                <a:latin typeface="Verdana" pitchFamily="34" charset="0"/>
                <a:ea typeface="Verdana" pitchFamily="34" charset="0"/>
                <a:cs typeface="Verdana" pitchFamily="34" charset="0"/>
              </a:rPr>
              <a:t>Deutscher Arbeitsgerichtsverband.   Arbeitsgruppe EIAS. Jahrestagung</a:t>
            </a:r>
          </a:p>
          <a:p>
            <a:pPr marL="0" indent="0">
              <a:buNone/>
            </a:pPr>
            <a:endParaRPr lang="de-DE" sz="2600" dirty="0">
              <a:latin typeface="Verdana" pitchFamily="34" charset="0"/>
              <a:ea typeface="Verdana" pitchFamily="34" charset="0"/>
              <a:cs typeface="Verdana" pitchFamily="34" charset="0"/>
            </a:endParaRPr>
          </a:p>
          <a:p>
            <a:pPr marL="0" indent="0">
              <a:buNone/>
            </a:pPr>
            <a:endParaRPr lang="de-DE" sz="2600" dirty="0" smtClean="0">
              <a:latin typeface="Verdana" pitchFamily="34" charset="0"/>
              <a:ea typeface="Verdana" pitchFamily="34" charset="0"/>
              <a:cs typeface="Verdana" pitchFamily="34" charset="0"/>
            </a:endParaRPr>
          </a:p>
          <a:p>
            <a:pPr>
              <a:buNone/>
            </a:pPr>
            <a:endParaRPr lang="de-DE" dirty="0" smtClean="0"/>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006228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Untergeordnete </a:t>
            </a:r>
            <a:r>
              <a:rPr lang="de-DE" sz="2800" dirty="0">
                <a:solidFill>
                  <a:schemeClr val="accent1">
                    <a:lumMod val="75000"/>
                  </a:schemeClr>
                </a:solidFill>
                <a:latin typeface="Verdana" panose="020B0604030504040204" pitchFamily="34" charset="0"/>
              </a:rPr>
              <a:t>Konferenzen  Erläuterung zu RDA 11.2.2.14.6</a:t>
            </a:r>
          </a:p>
        </p:txBody>
      </p:sp>
      <p:sp>
        <p:nvSpPr>
          <p:cNvPr id="3" name="Inhaltsplatzhalter 2"/>
          <p:cNvSpPr>
            <a:spLocks noGrp="1"/>
          </p:cNvSpPr>
          <p:nvPr>
            <p:ph idx="1"/>
          </p:nvPr>
        </p:nvSpPr>
        <p:spPr>
          <a:xfrm>
            <a:off x="457200" y="1484784"/>
            <a:ext cx="8229600" cy="4641379"/>
          </a:xfrm>
        </p:spPr>
        <p:txBody>
          <a:bodyPr>
            <a:noAutofit/>
          </a:bodyPr>
          <a:lstStyle/>
          <a:p>
            <a:pPr marL="0" lvl="0" indent="0">
              <a:buNone/>
            </a:pPr>
            <a:r>
              <a:rPr lang="de-DE" sz="1800" i="1" dirty="0">
                <a:solidFill>
                  <a:prstClr val="black"/>
                </a:solidFill>
                <a:latin typeface="Verdana" pitchFamily="34" charset="0"/>
              </a:rPr>
              <a:t>Erläuterung </a:t>
            </a:r>
            <a:r>
              <a:rPr lang="de-DE" sz="1800" i="1" dirty="0" smtClean="0">
                <a:solidFill>
                  <a:prstClr val="black"/>
                </a:solidFill>
                <a:latin typeface="Verdana" pitchFamily="34" charset="0"/>
              </a:rPr>
              <a:t>2 </a:t>
            </a:r>
            <a:r>
              <a:rPr lang="de-DE" sz="1800" i="1" dirty="0">
                <a:solidFill>
                  <a:prstClr val="black"/>
                </a:solidFill>
                <a:latin typeface="Verdana" pitchFamily="34" charset="0"/>
              </a:rPr>
              <a:t>(</a:t>
            </a:r>
            <a:r>
              <a:rPr lang="de-DE" sz="1800" i="1" dirty="0" smtClean="0">
                <a:solidFill>
                  <a:prstClr val="black"/>
                </a:solidFill>
                <a:latin typeface="Verdana" pitchFamily="34" charset="0"/>
              </a:rPr>
              <a:t>geändert, erster Abschnitt ist erweitert):</a:t>
            </a:r>
          </a:p>
          <a:p>
            <a:pPr>
              <a:buNone/>
            </a:pPr>
            <a:endParaRPr lang="de-DE" sz="900" i="1" dirty="0">
              <a:solidFill>
                <a:prstClr val="black"/>
              </a:solidFill>
              <a:latin typeface="Verdana" pitchFamily="34" charset="0"/>
            </a:endParaRPr>
          </a:p>
          <a:p>
            <a:pPr marL="400050" lvl="1" indent="0">
              <a:buNone/>
            </a:pPr>
            <a:r>
              <a:rPr lang="de-DE" sz="1800" dirty="0">
                <a:solidFill>
                  <a:prstClr val="black"/>
                </a:solidFill>
                <a:latin typeface="Verdana" pitchFamily="34" charset="0"/>
              </a:rPr>
              <a:t>Ist der vollständige bevorzugte Name der übergeordneten Körperschaft im Namen der untergeordneten Körperschaft enthalten, erfassen Sie diese unselbstständig</a:t>
            </a:r>
            <a:r>
              <a:rPr lang="de-DE" sz="1800" dirty="0" smtClean="0">
                <a:solidFill>
                  <a:prstClr val="black"/>
                </a:solidFill>
                <a:latin typeface="Verdana" pitchFamily="34" charset="0"/>
              </a:rPr>
              <a:t>.</a:t>
            </a:r>
          </a:p>
          <a:p>
            <a:pPr marL="400050" lvl="1" indent="0">
              <a:buNone/>
            </a:pPr>
            <a:endParaRPr lang="de-DE" sz="900" dirty="0">
              <a:solidFill>
                <a:prstClr val="black"/>
              </a:solidFill>
              <a:latin typeface="Verdana" pitchFamily="34" charset="0"/>
            </a:endParaRPr>
          </a:p>
          <a:p>
            <a:pPr marL="400050" lvl="1" indent="0">
              <a:buNone/>
            </a:pPr>
            <a:r>
              <a:rPr lang="de-DE" sz="1800" dirty="0">
                <a:solidFill>
                  <a:srgbClr val="FF0000"/>
                </a:solidFill>
                <a:latin typeface="Verdana" pitchFamily="34" charset="0"/>
              </a:rPr>
              <a:t>Wenn der Name der übergeordneten Körperschaft mehr als eine hierarchische Einheit umfasst, wenden Sie die Anweisung bezüglich des vollständigen Namens nur auf die direkt übergeordnete Körperschaft an</a:t>
            </a:r>
            <a:r>
              <a:rPr lang="de-DE" sz="1800" dirty="0" smtClean="0">
                <a:solidFill>
                  <a:srgbClr val="FF0000"/>
                </a:solidFill>
                <a:latin typeface="Verdana" pitchFamily="34" charset="0"/>
              </a:rPr>
              <a:t>.</a:t>
            </a:r>
          </a:p>
          <a:p>
            <a:pPr marL="400050" lvl="1" indent="0">
              <a:buNone/>
            </a:pPr>
            <a:endParaRPr lang="de-DE" sz="900" dirty="0">
              <a:solidFill>
                <a:srgbClr val="FF0000"/>
              </a:solidFill>
              <a:latin typeface="Verdana" pitchFamily="34" charset="0"/>
            </a:endParaRPr>
          </a:p>
          <a:p>
            <a:pPr marL="400050" lvl="1" indent="0">
              <a:buNone/>
            </a:pPr>
            <a:r>
              <a:rPr lang="de-DE" sz="1400" dirty="0" smtClean="0">
                <a:solidFill>
                  <a:srgbClr val="FF0000"/>
                </a:solidFill>
                <a:latin typeface="Verdana" pitchFamily="34" charset="0"/>
              </a:rPr>
              <a:t>BEISPIEL</a:t>
            </a: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Jahrestagung der </a:t>
            </a:r>
            <a:r>
              <a:rPr lang="de-DE" sz="1400" dirty="0" err="1">
                <a:solidFill>
                  <a:srgbClr val="FF0000"/>
                </a:solidFill>
                <a:latin typeface="Verdana" pitchFamily="34" charset="0"/>
              </a:rPr>
              <a:t>dvs</a:t>
            </a:r>
            <a:r>
              <a:rPr lang="de-DE" sz="1400" dirty="0">
                <a:solidFill>
                  <a:srgbClr val="FF0000"/>
                </a:solidFill>
                <a:latin typeface="Verdana" pitchFamily="34" charset="0"/>
              </a:rPr>
              <a:t>-Sektion Biomechanik vom 13. - 15. März 2013 in </a:t>
            </a:r>
            <a:r>
              <a:rPr lang="de-DE" sz="1400" dirty="0" smtClean="0">
                <a:solidFill>
                  <a:srgbClr val="FF0000"/>
                </a:solidFill>
                <a:latin typeface="Verdana" pitchFamily="34" charset="0"/>
              </a:rPr>
              <a:t>Chemnitz</a:t>
            </a: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Direkte Überordnung: „Sektion Biomechanik</a:t>
            </a:r>
            <a:r>
              <a:rPr lang="de-DE" sz="1400" dirty="0" smtClean="0">
                <a:solidFill>
                  <a:srgbClr val="FF0000"/>
                </a:solidFill>
                <a:latin typeface="Verdana" pitchFamily="34" charset="0"/>
              </a:rPr>
              <a:t>“</a:t>
            </a:r>
          </a:p>
          <a:p>
            <a:pPr marL="400050" lvl="1" indent="0">
              <a:buNone/>
            </a:pPr>
            <a:endParaRPr lang="de-DE" sz="1400" dirty="0">
              <a:solidFill>
                <a:srgbClr val="FF0000"/>
              </a:solidFill>
              <a:latin typeface="Verdana" pitchFamily="34" charset="0"/>
            </a:endParaRPr>
          </a:p>
          <a:p>
            <a:pPr marL="400050" lvl="1" indent="0">
              <a:buNone/>
            </a:pPr>
            <a:r>
              <a:rPr lang="de-DE" sz="1400" dirty="0">
                <a:solidFill>
                  <a:srgbClr val="FF0000"/>
                </a:solidFill>
                <a:latin typeface="Verdana" pitchFamily="34" charset="0"/>
              </a:rPr>
              <a:t>Unselbstständige Erfassung:</a:t>
            </a:r>
          </a:p>
          <a:p>
            <a:pPr marL="400050" lvl="1" indent="0">
              <a:buNone/>
            </a:pPr>
            <a:r>
              <a:rPr lang="de-DE" sz="1400" dirty="0">
                <a:solidFill>
                  <a:srgbClr val="FF0000"/>
                </a:solidFill>
                <a:latin typeface="Verdana" pitchFamily="34" charset="0"/>
              </a:rPr>
              <a:t>Deutsche Vereinigung für Sportwissenschaft. Sektion Biomechanik. Jahrestagung (2013 : Chemnitz</a:t>
            </a:r>
            <a:r>
              <a:rPr lang="de-DE" sz="1400" dirty="0" smtClean="0">
                <a:solidFill>
                  <a:srgbClr val="FF0000"/>
                </a:solidFill>
                <a:latin typeface="Verdana" pitchFamily="34" charset="0"/>
              </a:rPr>
              <a:t>)</a:t>
            </a:r>
            <a:endParaRPr lang="de-DE" sz="1400" dirty="0" smtClean="0">
              <a:solidFill>
                <a:srgbClr val="FF0000"/>
              </a:solidFill>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176710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944216"/>
          </a:xfrm>
        </p:spPr>
        <p:txBody>
          <a:bodyPr>
            <a:normAutofit fontScale="90000"/>
          </a:bodyPr>
          <a:lstStyle/>
          <a:p>
            <a:pPr algn="ctr"/>
            <a:r>
              <a:rPr lang="de-DE" sz="3100" dirty="0">
                <a:solidFill>
                  <a:schemeClr val="accent1">
                    <a:lumMod val="75000"/>
                  </a:schemeClr>
                </a:solidFill>
                <a:latin typeface="Verdana" panose="020B0604030504040204" pitchFamily="34" charset="0"/>
              </a:rPr>
              <a:t>Änderungen bei Körperschaften und Konferenzen mit dem </a:t>
            </a:r>
            <a:br>
              <a:rPr lang="de-DE" sz="3100" dirty="0">
                <a:solidFill>
                  <a:schemeClr val="accent1">
                    <a:lumMod val="75000"/>
                  </a:schemeClr>
                </a:solidFill>
                <a:latin typeface="Verdana" panose="020B0604030504040204" pitchFamily="34" charset="0"/>
              </a:rPr>
            </a:br>
            <a:r>
              <a:rPr lang="de-DE" sz="3100" dirty="0">
                <a:solidFill>
                  <a:schemeClr val="accent1">
                    <a:lumMod val="75000"/>
                  </a:schemeClr>
                </a:solidFill>
                <a:latin typeface="Verdana" panose="020B0604030504040204" pitchFamily="34" charset="0"/>
              </a:rPr>
              <a:t>RDA-Vollumstieg</a:t>
            </a:r>
            <a:r>
              <a:rPr lang="de-DE" dirty="0"/>
              <a:t/>
            </a:r>
            <a:br>
              <a:rPr lang="de-DE" dirty="0"/>
            </a:b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dirty="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4" name="Rechteck 3"/>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Foliennummernplatzhalter 4"/>
          <p:cNvSpPr txBox="1">
            <a:spLocks/>
          </p:cNvSpPr>
          <p:nvPr/>
        </p:nvSpPr>
        <p:spPr>
          <a:xfrm>
            <a:off x="6553200" y="6356350"/>
            <a:ext cx="21336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DDA3AE-DD0D-4F81-8783-05BADB8C288D}" type="slidenum">
              <a:rPr kumimoji="0" lang="de-DE" sz="1200" b="0" i="0" u="none" strike="noStrike" kern="1200" cap="none" spc="0" normalizeH="0" baseline="0" noProof="0" smtClean="0">
                <a:ln>
                  <a:noFill/>
                </a:ln>
                <a:solidFill>
                  <a:prstClr val="black">
                    <a:tint val="75000"/>
                  </a:prst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dirty="0">
              <a:ln>
                <a:noFill/>
              </a:ln>
              <a:solidFill>
                <a:prstClr val="black">
                  <a:tint val="75000"/>
                </a:prstClr>
              </a:solidFill>
              <a:effectLst/>
              <a:uLnTx/>
              <a:uFillTx/>
              <a:latin typeface="+mn-lt"/>
              <a:ea typeface="+mn-ea"/>
              <a:cs typeface="+mn-cs"/>
            </a:endParaRPr>
          </a:p>
        </p:txBody>
      </p:sp>
    </p:spTree>
    <p:extLst>
      <p:ext uri="{BB962C8B-B14F-4D97-AF65-F5344CB8AC3E}">
        <p14:creationId xmlns:p14="http://schemas.microsoft.com/office/powerpoint/2010/main" val="283459800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19256"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untergeordnete Konferenzen</a:t>
            </a:r>
          </a:p>
        </p:txBody>
      </p:sp>
      <p:sp>
        <p:nvSpPr>
          <p:cNvPr id="3" name="Inhaltsplatzhalter 2"/>
          <p:cNvSpPr>
            <a:spLocks noGrp="1"/>
          </p:cNvSpPr>
          <p:nvPr>
            <p:ph idx="1"/>
          </p:nvPr>
        </p:nvSpPr>
        <p:spPr>
          <a:xfrm>
            <a:off x="457200" y="1600201"/>
            <a:ext cx="8229600" cy="3268959"/>
          </a:xfrm>
        </p:spPr>
        <p:txBody>
          <a:bodyPr>
            <a:normAutofit/>
          </a:bodyPr>
          <a:lstStyle/>
          <a:p>
            <a:pPr>
              <a:buNone/>
            </a:pPr>
            <a:r>
              <a:rPr lang="en-US" sz="2800" smtClean="0">
                <a:latin typeface="Verdana" pitchFamily="34" charset="0"/>
                <a:ea typeface="Verdana" pitchFamily="34" charset="0"/>
                <a:cs typeface="Verdana" pitchFamily="34" charset="0"/>
              </a:rPr>
              <a:t>Hawaii Macadamia </a:t>
            </a:r>
            <a:r>
              <a:rPr lang="en-US" sz="2800" dirty="0" smtClean="0">
                <a:latin typeface="Verdana" pitchFamily="34" charset="0"/>
                <a:ea typeface="Verdana" pitchFamily="34" charset="0"/>
                <a:cs typeface="Verdana" pitchFamily="34" charset="0"/>
              </a:rPr>
              <a:t>Nut Association. Annual Meeting</a:t>
            </a:r>
          </a:p>
          <a:p>
            <a:pPr>
              <a:buNone/>
            </a:pPr>
            <a:endParaRPr lang="en-US" sz="2800" dirty="0" smtClean="0">
              <a:latin typeface="Verdana" pitchFamily="34" charset="0"/>
              <a:ea typeface="Verdana" pitchFamily="34" charset="0"/>
              <a:cs typeface="Verdana" pitchFamily="34" charset="0"/>
            </a:endParaRPr>
          </a:p>
          <a:p>
            <a:pPr>
              <a:buNone/>
            </a:pPr>
            <a:r>
              <a:rPr lang="de-DE" sz="2800" dirty="0" smtClean="0">
                <a:latin typeface="Verdana" pitchFamily="34" charset="0"/>
                <a:ea typeface="Verdana" pitchFamily="34" charset="0"/>
                <a:cs typeface="Verdana" pitchFamily="34" charset="0"/>
              </a:rPr>
              <a:t>Deutsche </a:t>
            </a:r>
            <a:r>
              <a:rPr lang="de-DE" sz="2800" dirty="0">
                <a:latin typeface="Verdana" pitchFamily="34" charset="0"/>
                <a:ea typeface="Verdana" pitchFamily="34" charset="0"/>
                <a:cs typeface="Verdana" pitchFamily="34" charset="0"/>
              </a:rPr>
              <a:t>Vereinigung für Sportwissenschaft. Sektion </a:t>
            </a:r>
            <a:r>
              <a:rPr lang="de-DE" sz="2800" dirty="0" smtClean="0">
                <a:latin typeface="Verdana" pitchFamily="34" charset="0"/>
                <a:ea typeface="Verdana" pitchFamily="34" charset="0"/>
                <a:cs typeface="Verdana" pitchFamily="34" charset="0"/>
              </a:rPr>
              <a:t>Biomechanik. Jahrestagung (2013 : Chemnitz)</a:t>
            </a:r>
            <a:endParaRPr lang="en-US" sz="2800" dirty="0" smtClean="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p:txBody>
      </p:sp>
      <p:sp>
        <p:nvSpPr>
          <p:cNvPr id="6" name="Textfeld 5"/>
          <p:cNvSpPr txBox="1"/>
          <p:nvPr/>
        </p:nvSpPr>
        <p:spPr>
          <a:xfrm>
            <a:off x="467543" y="5013176"/>
            <a:ext cx="8446543" cy="83099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Hinweis zum Format: Untergeordnete Konferenzen und Konferenzen aus einem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Konferenznamen nur mit einem Veranstalter und Konferenzbegriff werden in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latin typeface="Verdana" panose="020B0604030504040204" pitchFamily="34" charset="0"/>
                <a:ea typeface="Verdana" panose="020B0604030504040204" pitchFamily="34" charset="0"/>
                <a:cs typeface="Verdana" panose="020B0604030504040204" pitchFamily="34" charset="0"/>
              </a:rPr>
              <a:t>der GND in der Feldgruppe für Konferenzen (111) in der Satzart </a:t>
            </a:r>
            <a:r>
              <a:rPr lang="de-DE" sz="1600" dirty="0" err="1" smtClean="0">
                <a:latin typeface="Verdana" panose="020B0604030504040204" pitchFamily="34" charset="0"/>
                <a:ea typeface="Verdana" panose="020B0604030504040204" pitchFamily="34" charset="0"/>
                <a:cs typeface="Verdana" panose="020B0604030504040204" pitchFamily="34" charset="0"/>
              </a:rPr>
              <a:t>Tf</a:t>
            </a:r>
            <a:r>
              <a:rPr lang="de-DE" sz="1600" dirty="0" smtClean="0">
                <a:latin typeface="Verdana" panose="020B0604030504040204" pitchFamily="34" charset="0"/>
                <a:ea typeface="Verdana" panose="020B0604030504040204" pitchFamily="34" charset="0"/>
                <a:cs typeface="Verdana" panose="020B0604030504040204" pitchFamily="34" charset="0"/>
              </a:rPr>
              <a:t> erfasst.</a:t>
            </a:r>
            <a:endParaRPr lang="de-DE" sz="1600" dirty="0">
              <a:latin typeface="Verdana" panose="020B0604030504040204" pitchFamily="34" charset="0"/>
              <a:ea typeface="Verdana" panose="020B0604030504040204" pitchFamily="34" charset="0"/>
              <a:cs typeface="Verdana" panose="020B0604030504040204" pitchFamily="34" charset="0"/>
            </a:endParaRPr>
          </a:p>
        </p:txBody>
      </p:sp>
      <p:sp>
        <p:nvSpPr>
          <p:cNvPr id="8"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5729328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19256"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Untergeordnete Konferenzen</a:t>
            </a:r>
            <a:br>
              <a:rPr lang="de-DE" sz="2800" dirty="0" smtClean="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Aber-Beispiel</a:t>
            </a:r>
            <a:endParaRPr lang="de-DE" sz="28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a:xfrm>
            <a:off x="457200" y="1600201"/>
            <a:ext cx="8229600" cy="4565103"/>
          </a:xfrm>
        </p:spPr>
        <p:txBody>
          <a:bodyPr>
            <a:normAutofit fontScale="62500" lnSpcReduction="20000"/>
          </a:bodyPr>
          <a:lstStyle/>
          <a:p>
            <a:pPr>
              <a:buNone/>
            </a:pPr>
            <a:r>
              <a:rPr lang="de-DE" dirty="0">
                <a:latin typeface="Verdana" pitchFamily="34" charset="0"/>
                <a:ea typeface="Verdana" pitchFamily="34" charset="0"/>
                <a:cs typeface="Verdana" pitchFamily="34" charset="0"/>
              </a:rPr>
              <a:t>Aber: Ist der vollständige bevorzugte Name der übergeordneten Körperschaft nicht im Namen der untergeordneten Körperschaft enthalten, wird diese selbstständig </a:t>
            </a:r>
            <a:r>
              <a:rPr lang="de-DE" dirty="0" smtClean="0">
                <a:latin typeface="Verdana" pitchFamily="34" charset="0"/>
                <a:ea typeface="Verdana" pitchFamily="34" charset="0"/>
                <a:cs typeface="Verdana" pitchFamily="34" charset="0"/>
              </a:rPr>
              <a:t>erfasst</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(Aber-Fall </a:t>
            </a:r>
            <a:r>
              <a:rPr lang="de-DE" dirty="0">
                <a:latin typeface="Verdana" pitchFamily="34" charset="0"/>
                <a:ea typeface="Verdana" pitchFamily="34" charset="0"/>
                <a:cs typeface="Verdana" pitchFamily="34" charset="0"/>
              </a:rPr>
              <a:t>zu RDA 11.2.2.14.6</a:t>
            </a:r>
            <a:r>
              <a:rPr lang="de-DE" dirty="0" smtClean="0">
                <a:latin typeface="Verdana" pitchFamily="34" charset="0"/>
                <a:ea typeface="Verdana" pitchFamily="34" charset="0"/>
                <a:cs typeface="Verdana" pitchFamily="34" charset="0"/>
              </a:rPr>
              <a:t>)</a:t>
            </a:r>
          </a:p>
          <a:p>
            <a:pPr>
              <a:buNone/>
            </a:pPr>
            <a:r>
              <a:rPr lang="de-DE" dirty="0" smtClean="0">
                <a:latin typeface="Verdana" pitchFamily="34" charset="0"/>
                <a:ea typeface="Verdana" pitchFamily="34" charset="0"/>
                <a:cs typeface="Verdana" pitchFamily="34" charset="0"/>
              </a:rPr>
              <a:t>Das ist der Fall, wenn </a:t>
            </a:r>
            <a:r>
              <a:rPr lang="de-DE" dirty="0" smtClean="0">
                <a:latin typeface="Verdana" pitchFamily="34" charset="0"/>
                <a:ea typeface="Verdana" pitchFamily="34" charset="0"/>
                <a:cs typeface="Verdana" pitchFamily="34" charset="0"/>
              </a:rPr>
              <a:t>die</a:t>
            </a:r>
            <a:r>
              <a:rPr lang="de-DE"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Initialform des Veranstalters die einzig vorkommenden Form für den Konferenznamen ist. </a:t>
            </a:r>
            <a:r>
              <a:rPr lang="de-DE" i="1" dirty="0" smtClean="0">
                <a:latin typeface="Verdana" pitchFamily="34" charset="0"/>
                <a:ea typeface="Verdana" pitchFamily="34" charset="0"/>
                <a:cs typeface="Verdana" pitchFamily="34" charset="0"/>
              </a:rPr>
              <a:t>(wurde bereits 2014 so geschult)</a:t>
            </a:r>
            <a:endParaRPr lang="de-DE" i="1" dirty="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Beispiel: </a:t>
            </a:r>
            <a:endParaRPr lang="de-DE" dirty="0" smtClean="0">
              <a:latin typeface="Verdana" pitchFamily="34" charset="0"/>
              <a:ea typeface="Verdana" pitchFamily="34" charset="0"/>
              <a:cs typeface="Verdana" pitchFamily="34" charset="0"/>
            </a:endParaRPr>
          </a:p>
          <a:p>
            <a:pPr>
              <a:buNone/>
            </a:pPr>
            <a:r>
              <a:rPr lang="de-DE" dirty="0" smtClean="0">
                <a:latin typeface="Verdana" pitchFamily="34" charset="0"/>
                <a:ea typeface="Verdana" pitchFamily="34" charset="0"/>
                <a:cs typeface="Verdana" pitchFamily="34" charset="0"/>
              </a:rPr>
              <a:t>PASPCR Conference</a:t>
            </a:r>
          </a:p>
          <a:p>
            <a:pPr>
              <a:buNone/>
            </a:pPr>
            <a:r>
              <a:rPr lang="de-DE" dirty="0" smtClean="0">
                <a:latin typeface="Verdana" pitchFamily="34" charset="0"/>
                <a:ea typeface="Verdana" pitchFamily="34" charset="0"/>
                <a:cs typeface="Verdana" pitchFamily="34" charset="0"/>
              </a:rPr>
              <a:t>Bevorzugter </a:t>
            </a:r>
            <a:r>
              <a:rPr lang="de-DE" dirty="0">
                <a:latin typeface="Verdana" pitchFamily="34" charset="0"/>
                <a:ea typeface="Verdana" pitchFamily="34" charset="0"/>
                <a:cs typeface="Verdana" pitchFamily="34" charset="0"/>
              </a:rPr>
              <a:t>Name von PASPCR = </a:t>
            </a:r>
            <a:r>
              <a:rPr lang="de-DE" dirty="0" err="1">
                <a:latin typeface="Verdana" pitchFamily="34" charset="0"/>
                <a:ea typeface="Verdana" pitchFamily="34" charset="0"/>
                <a:cs typeface="Verdana" pitchFamily="34" charset="0"/>
              </a:rPr>
              <a:t>PanAmerican</a:t>
            </a:r>
            <a:r>
              <a:rPr lang="de-DE" dirty="0">
                <a:latin typeface="Verdana" pitchFamily="34" charset="0"/>
                <a:ea typeface="Verdana" pitchFamily="34" charset="0"/>
                <a:cs typeface="Verdana" pitchFamily="34" charset="0"/>
              </a:rPr>
              <a:t> Society </a:t>
            </a:r>
            <a:r>
              <a:rPr lang="de-DE" dirty="0" err="1">
                <a:latin typeface="Verdana" pitchFamily="34" charset="0"/>
                <a:ea typeface="Verdana" pitchFamily="34" charset="0"/>
                <a:cs typeface="Verdana" pitchFamily="34" charset="0"/>
              </a:rPr>
              <a:t>for</a:t>
            </a:r>
            <a:r>
              <a:rPr lang="de-DE" dirty="0">
                <a:latin typeface="Verdana" pitchFamily="34" charset="0"/>
                <a:ea typeface="Verdana" pitchFamily="34" charset="0"/>
                <a:cs typeface="Verdana" pitchFamily="34" charset="0"/>
              </a:rPr>
              <a:t> Pigment </a:t>
            </a:r>
            <a:r>
              <a:rPr lang="de-DE" dirty="0" err="1">
                <a:latin typeface="Verdana" pitchFamily="34" charset="0"/>
                <a:ea typeface="Verdana" pitchFamily="34" charset="0"/>
                <a:cs typeface="Verdana" pitchFamily="34" charset="0"/>
              </a:rPr>
              <a:t>Cell</a:t>
            </a:r>
            <a:r>
              <a:rPr lang="de-DE" dirty="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Research</a:t>
            </a: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 PASPCR </a:t>
            </a:r>
            <a:r>
              <a:rPr lang="de-DE" dirty="0" smtClean="0">
                <a:latin typeface="Verdana" pitchFamily="34" charset="0"/>
                <a:ea typeface="Verdana" pitchFamily="34" charset="0"/>
                <a:cs typeface="Verdana" pitchFamily="34" charset="0"/>
              </a:rPr>
              <a:t>Conference (19. : 2015 : Orange</a:t>
            </a:r>
            <a:r>
              <a:rPr lang="de-DE" dirty="0">
                <a:latin typeface="Verdana" pitchFamily="34" charset="0"/>
                <a:ea typeface="Verdana" pitchFamily="34" charset="0"/>
                <a:cs typeface="Verdana" pitchFamily="34" charset="0"/>
              </a:rPr>
              <a:t>, </a:t>
            </a:r>
            <a:r>
              <a:rPr lang="de-DE" dirty="0" err="1">
                <a:latin typeface="Verdana" pitchFamily="34" charset="0"/>
                <a:ea typeface="Verdana" pitchFamily="34" charset="0"/>
                <a:cs typeface="Verdana" pitchFamily="34" charset="0"/>
              </a:rPr>
              <a:t>Calif</a:t>
            </a:r>
            <a:r>
              <a:rPr lang="de-DE" dirty="0" smtClean="0">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p:txBody>
      </p:sp>
      <p:sp>
        <p:nvSpPr>
          <p:cNvPr id="8"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420620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Konferenzreihen</a:t>
            </a:r>
            <a:endParaRPr lang="de-DE" sz="28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a:xfrm>
            <a:off x="457200" y="1600200"/>
            <a:ext cx="8507288" cy="4525963"/>
          </a:xfrm>
        </p:spPr>
        <p:txBody>
          <a:bodyPr>
            <a:normAutofit lnSpcReduction="10000"/>
          </a:bodyPr>
          <a:lstStyle/>
          <a:p>
            <a:pPr>
              <a:buNone/>
            </a:pPr>
            <a:r>
              <a:rPr lang="de-DE" sz="2800" dirty="0">
                <a:latin typeface="Verdana" pitchFamily="34" charset="0"/>
                <a:ea typeface="Verdana" pitchFamily="34" charset="0"/>
                <a:cs typeface="Verdana" pitchFamily="34" charset="0"/>
              </a:rPr>
              <a:t>Mit dem RDA-Vollumstieg werden Konferenzschriften überwiegend monografisch erfasst </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a:t>
            </a:r>
            <a:r>
              <a:rPr lang="de-DE" sz="2800" dirty="0">
                <a:latin typeface="Verdana" pitchFamily="34" charset="0"/>
                <a:ea typeface="Verdana" pitchFamily="34" charset="0"/>
                <a:cs typeface="Verdana" pitchFamily="34" charset="0"/>
              </a:rPr>
              <a:t>s. Schulungsunterlage Modul </a:t>
            </a:r>
            <a:r>
              <a:rPr lang="de-DE" sz="2800" dirty="0" smtClean="0">
                <a:latin typeface="Verdana" pitchFamily="34" charset="0"/>
                <a:ea typeface="Verdana" pitchFamily="34" charset="0"/>
                <a:cs typeface="Verdana" pitchFamily="34" charset="0"/>
              </a:rPr>
              <a:t>5A.7</a:t>
            </a:r>
            <a:r>
              <a:rPr lang="de-DE" sz="2800" dirty="0">
                <a:latin typeface="Verdana" pitchFamily="34" charset="0"/>
                <a:ea typeface="Verdana" pitchFamily="34" charset="0"/>
                <a:cs typeface="Verdana" pitchFamily="34" charset="0"/>
              </a:rPr>
              <a:t>). </a:t>
            </a:r>
          </a:p>
          <a:p>
            <a:pPr>
              <a:buNone/>
            </a:pPr>
            <a:r>
              <a:rPr lang="de-DE" sz="2800" dirty="0">
                <a:latin typeface="Verdana" pitchFamily="34" charset="0"/>
                <a:ea typeface="Verdana" pitchFamily="34" charset="0"/>
                <a:cs typeface="Verdana" pitchFamily="34" charset="0"/>
              </a:rPr>
              <a:t>In der FE werden Datensätze für Konferenzreihen demnach künftig überwiegend für monografische oder mehrteilige Ressourcen zu mehreren Konferenzen einer Konferenzreihe genutzt.</a:t>
            </a:r>
          </a:p>
          <a:p>
            <a:pPr>
              <a:buNone/>
            </a:pPr>
            <a:r>
              <a:rPr lang="de-DE" sz="2800" dirty="0" smtClean="0">
                <a:latin typeface="Verdana" pitchFamily="34" charset="0"/>
                <a:ea typeface="Verdana" pitchFamily="34" charset="0"/>
                <a:cs typeface="Verdana" pitchFamily="34" charset="0"/>
              </a:rPr>
              <a:t>Titel-Beispiel: </a:t>
            </a:r>
            <a:r>
              <a:rPr lang="de-DE" sz="2800" dirty="0">
                <a:latin typeface="Verdana" pitchFamily="34" charset="0"/>
                <a:ea typeface="Verdana" pitchFamily="34" charset="0"/>
                <a:cs typeface="Verdana" pitchFamily="34" charset="0"/>
              </a:rPr>
              <a:t>50 Jahre </a:t>
            </a:r>
            <a:r>
              <a:rPr lang="de-DE" sz="2800" dirty="0" err="1">
                <a:latin typeface="Verdana" pitchFamily="34" charset="0"/>
                <a:ea typeface="Verdana" pitchFamily="34" charset="0"/>
                <a:cs typeface="Verdana" pitchFamily="34" charset="0"/>
              </a:rPr>
              <a:t>Gnadauer</a:t>
            </a:r>
            <a:r>
              <a:rPr lang="de-DE" sz="2800" dirty="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Konferenz </a:t>
            </a:r>
            <a:endParaRPr lang="de-DE" sz="2800"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675325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Konferenzreihen</a:t>
            </a:r>
            <a:endParaRPr lang="de-DE" sz="28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p:txBody>
          <a:bodyPr>
            <a:normAutofit fontScale="92500"/>
          </a:bodyPr>
          <a:lstStyle/>
          <a:p>
            <a:pPr>
              <a:buNone/>
            </a:pPr>
            <a:r>
              <a:rPr lang="de-DE" sz="2800" dirty="0">
                <a:latin typeface="Verdana" pitchFamily="34" charset="0"/>
                <a:ea typeface="Verdana" pitchFamily="34" charset="0"/>
                <a:cs typeface="Verdana" pitchFamily="34" charset="0"/>
              </a:rPr>
              <a:t>Laufende Konferenzreihen, deren Zählung gleich der Konferenzzählung ist, werden abgebrochen und nur noch monografisch erfasst.</a:t>
            </a:r>
          </a:p>
          <a:p>
            <a:pPr>
              <a:buNone/>
            </a:pPr>
            <a:r>
              <a:rPr lang="de-DE" sz="2800" dirty="0">
                <a:latin typeface="Verdana" pitchFamily="34" charset="0"/>
                <a:ea typeface="Verdana" pitchFamily="34" charset="0"/>
                <a:cs typeface="Verdana" pitchFamily="34" charset="0"/>
              </a:rPr>
              <a:t>Titelbeispiele (teilw. fingiert): </a:t>
            </a:r>
            <a:endParaRPr lang="de-DE" sz="2800" dirty="0" smtClean="0">
              <a:latin typeface="Verdana" pitchFamily="34" charset="0"/>
              <a:ea typeface="Verdana" pitchFamily="34" charset="0"/>
              <a:cs typeface="Verdana" pitchFamily="34" charset="0"/>
            </a:endParaRPr>
          </a:p>
          <a:p>
            <a:pPr>
              <a:buNone/>
            </a:pPr>
            <a:r>
              <a:rPr lang="de-DE" sz="2800" dirty="0" smtClean="0">
                <a:latin typeface="Verdana" pitchFamily="34" charset="0"/>
                <a:ea typeface="Verdana" pitchFamily="34" charset="0"/>
                <a:cs typeface="Verdana" pitchFamily="34" charset="0"/>
              </a:rPr>
              <a:t>A </a:t>
            </a:r>
            <a:r>
              <a:rPr lang="de-DE" sz="2800" dirty="0" err="1">
                <a:latin typeface="Verdana" pitchFamily="34" charset="0"/>
                <a:ea typeface="Verdana" pitchFamily="34" charset="0"/>
                <a:cs typeface="Verdana" pitchFamily="34" charset="0"/>
              </a:rPr>
              <a:t>report</a:t>
            </a:r>
            <a:r>
              <a:rPr lang="de-DE" sz="2800" dirty="0">
                <a:latin typeface="Verdana" pitchFamily="34" charset="0"/>
                <a:ea typeface="Verdana" pitchFamily="34" charset="0"/>
                <a:cs typeface="Verdana" pitchFamily="34" charset="0"/>
              </a:rPr>
              <a:t> </a:t>
            </a:r>
            <a:r>
              <a:rPr lang="de-DE" sz="2800" dirty="0" err="1">
                <a:latin typeface="Verdana" pitchFamily="34" charset="0"/>
                <a:ea typeface="Verdana" pitchFamily="34" charset="0"/>
                <a:cs typeface="Verdana" pitchFamily="34" charset="0"/>
              </a:rPr>
              <a:t>of</a:t>
            </a:r>
            <a:r>
              <a:rPr lang="de-DE" sz="2800" dirty="0">
                <a:latin typeface="Verdana" pitchFamily="34" charset="0"/>
                <a:ea typeface="Verdana" pitchFamily="34" charset="0"/>
                <a:cs typeface="Verdana" pitchFamily="34" charset="0"/>
              </a:rPr>
              <a:t> </a:t>
            </a:r>
            <a:r>
              <a:rPr lang="de-DE" sz="2800" dirty="0" err="1">
                <a:latin typeface="Verdana" pitchFamily="34" charset="0"/>
                <a:ea typeface="Verdana" pitchFamily="34" charset="0"/>
                <a:cs typeface="Verdana" pitchFamily="34" charset="0"/>
              </a:rPr>
              <a:t>the</a:t>
            </a:r>
            <a:r>
              <a:rPr lang="de-DE" sz="2800" dirty="0">
                <a:latin typeface="Verdana" pitchFamily="34" charset="0"/>
                <a:ea typeface="Verdana" pitchFamily="34" charset="0"/>
                <a:cs typeface="Verdana" pitchFamily="34" charset="0"/>
              </a:rPr>
              <a:t> … National Space Symposium </a:t>
            </a:r>
            <a:endParaRPr lang="de-DE" sz="2800" dirty="0" smtClean="0">
              <a:latin typeface="Verdana" pitchFamily="34" charset="0"/>
              <a:ea typeface="Verdana" pitchFamily="34" charset="0"/>
              <a:cs typeface="Verdana" pitchFamily="34" charset="0"/>
            </a:endParaRPr>
          </a:p>
          <a:p>
            <a:pPr>
              <a:buNone/>
            </a:pPr>
            <a:r>
              <a:rPr lang="de-DE" sz="2800" dirty="0" smtClean="0">
                <a:latin typeface="Verdana" pitchFamily="34" charset="0"/>
                <a:ea typeface="Verdana" pitchFamily="34" charset="0"/>
                <a:cs typeface="Verdana" pitchFamily="34" charset="0"/>
              </a:rPr>
              <a:t>-&gt; </a:t>
            </a:r>
            <a:r>
              <a:rPr lang="de-DE" sz="2800" dirty="0">
                <a:latin typeface="Verdana" pitchFamily="34" charset="0"/>
                <a:ea typeface="Verdana" pitchFamily="34" charset="0"/>
                <a:cs typeface="Verdana" pitchFamily="34" charset="0"/>
              </a:rPr>
              <a:t>künftig: A </a:t>
            </a:r>
            <a:r>
              <a:rPr lang="de-DE" sz="2800" dirty="0" err="1">
                <a:latin typeface="Verdana" pitchFamily="34" charset="0"/>
                <a:ea typeface="Verdana" pitchFamily="34" charset="0"/>
                <a:cs typeface="Verdana" pitchFamily="34" charset="0"/>
              </a:rPr>
              <a:t>report</a:t>
            </a:r>
            <a:r>
              <a:rPr lang="de-DE" sz="2800" dirty="0">
                <a:latin typeface="Verdana" pitchFamily="34" charset="0"/>
                <a:ea typeface="Verdana" pitchFamily="34" charset="0"/>
                <a:cs typeface="Verdana" pitchFamily="34" charset="0"/>
              </a:rPr>
              <a:t> </a:t>
            </a:r>
            <a:r>
              <a:rPr lang="de-DE" sz="2800" dirty="0" err="1">
                <a:latin typeface="Verdana" pitchFamily="34" charset="0"/>
                <a:ea typeface="Verdana" pitchFamily="34" charset="0"/>
                <a:cs typeface="Verdana" pitchFamily="34" charset="0"/>
              </a:rPr>
              <a:t>of</a:t>
            </a:r>
            <a:r>
              <a:rPr lang="de-DE" sz="2800" dirty="0">
                <a:latin typeface="Verdana" pitchFamily="34" charset="0"/>
                <a:ea typeface="Verdana" pitchFamily="34" charset="0"/>
                <a:cs typeface="Verdana" pitchFamily="34" charset="0"/>
              </a:rPr>
              <a:t> </a:t>
            </a:r>
            <a:r>
              <a:rPr lang="de-DE" sz="2800" dirty="0" err="1">
                <a:latin typeface="Verdana" pitchFamily="34" charset="0"/>
                <a:ea typeface="Verdana" pitchFamily="34" charset="0"/>
                <a:cs typeface="Verdana" pitchFamily="34" charset="0"/>
              </a:rPr>
              <a:t>the</a:t>
            </a:r>
            <a:r>
              <a:rPr lang="de-DE" sz="2800" dirty="0">
                <a:latin typeface="Verdana" pitchFamily="34" charset="0"/>
                <a:ea typeface="Verdana" pitchFamily="34" charset="0"/>
                <a:cs typeface="Verdana" pitchFamily="34" charset="0"/>
              </a:rPr>
              <a:t> 1. National Space </a:t>
            </a:r>
            <a:r>
              <a:rPr lang="de-DE" sz="2800" dirty="0" smtClean="0">
                <a:latin typeface="Verdana" pitchFamily="34" charset="0"/>
                <a:ea typeface="Verdana" pitchFamily="34" charset="0"/>
                <a:cs typeface="Verdana" pitchFamily="34" charset="0"/>
              </a:rPr>
              <a:t>Symposium</a:t>
            </a:r>
            <a:br>
              <a:rPr lang="de-DE" sz="2800" dirty="0" smtClean="0">
                <a:latin typeface="Verdana" pitchFamily="34" charset="0"/>
                <a:ea typeface="Verdana" pitchFamily="34" charset="0"/>
                <a:cs typeface="Verdana" pitchFamily="34" charset="0"/>
              </a:rPr>
            </a:br>
            <a:r>
              <a:rPr lang="de-DE" sz="2800" dirty="0" smtClean="0">
                <a:latin typeface="Verdana" pitchFamily="34" charset="0"/>
                <a:ea typeface="Verdana" pitchFamily="34" charset="0"/>
                <a:cs typeface="Verdana" pitchFamily="34" charset="0"/>
              </a:rPr>
              <a:t>A </a:t>
            </a:r>
            <a:r>
              <a:rPr lang="de-DE" sz="2800" dirty="0" err="1">
                <a:latin typeface="Verdana" pitchFamily="34" charset="0"/>
                <a:ea typeface="Verdana" pitchFamily="34" charset="0"/>
                <a:cs typeface="Verdana" pitchFamily="34" charset="0"/>
              </a:rPr>
              <a:t>report</a:t>
            </a:r>
            <a:r>
              <a:rPr lang="de-DE" sz="2800" dirty="0">
                <a:latin typeface="Verdana" pitchFamily="34" charset="0"/>
                <a:ea typeface="Verdana" pitchFamily="34" charset="0"/>
                <a:cs typeface="Verdana" pitchFamily="34" charset="0"/>
              </a:rPr>
              <a:t> </a:t>
            </a:r>
            <a:r>
              <a:rPr lang="de-DE" sz="2800" dirty="0" err="1">
                <a:latin typeface="Verdana" pitchFamily="34" charset="0"/>
                <a:ea typeface="Verdana" pitchFamily="34" charset="0"/>
                <a:cs typeface="Verdana" pitchFamily="34" charset="0"/>
              </a:rPr>
              <a:t>of</a:t>
            </a:r>
            <a:r>
              <a:rPr lang="de-DE" sz="2800" dirty="0">
                <a:latin typeface="Verdana" pitchFamily="34" charset="0"/>
                <a:ea typeface="Verdana" pitchFamily="34" charset="0"/>
                <a:cs typeface="Verdana" pitchFamily="34" charset="0"/>
              </a:rPr>
              <a:t> </a:t>
            </a:r>
            <a:r>
              <a:rPr lang="de-DE" sz="2800" dirty="0" err="1">
                <a:latin typeface="Verdana" pitchFamily="34" charset="0"/>
                <a:ea typeface="Verdana" pitchFamily="34" charset="0"/>
                <a:cs typeface="Verdana" pitchFamily="34" charset="0"/>
              </a:rPr>
              <a:t>the</a:t>
            </a:r>
            <a:r>
              <a:rPr lang="de-DE" sz="2800" dirty="0">
                <a:latin typeface="Verdana" pitchFamily="34" charset="0"/>
                <a:ea typeface="Verdana" pitchFamily="34" charset="0"/>
                <a:cs typeface="Verdana" pitchFamily="34" charset="0"/>
              </a:rPr>
              <a:t> Second National Space Symposium …</a:t>
            </a:r>
          </a:p>
          <a:p>
            <a:pPr>
              <a:buNone/>
            </a:pPr>
            <a:endParaRPr lang="de-DE" sz="2800" dirty="0">
              <a:latin typeface="Verdana" pitchFamily="34" charset="0"/>
              <a:ea typeface="Verdana" pitchFamily="34" charset="0"/>
              <a:cs typeface="Verdana" pitchFamily="34" charset="0"/>
            </a:endParaRPr>
          </a:p>
          <a:p>
            <a:pPr>
              <a:buNone/>
            </a:pPr>
            <a:endParaRPr lang="de-DE" sz="2800"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542122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936104"/>
          </a:xfrm>
        </p:spPr>
        <p:txBody>
          <a:bodyPr>
            <a:normAutofit/>
          </a:bodyPr>
          <a:lstStyle/>
          <a:p>
            <a:pPr algn="l">
              <a:lnSpc>
                <a:spcPts val="3300"/>
              </a:lnSpc>
            </a:pPr>
            <a:r>
              <a:rPr lang="de-DE" sz="2800" dirty="0" smtClean="0">
                <a:solidFill>
                  <a:schemeClr val="accent1">
                    <a:lumMod val="75000"/>
                  </a:schemeClr>
                </a:solidFill>
                <a:latin typeface="Verdana" panose="020B0604030504040204" pitchFamily="34" charset="0"/>
              </a:rPr>
              <a:t>Beispiele </a:t>
            </a:r>
            <a:r>
              <a:rPr lang="de-DE" sz="2800" dirty="0">
                <a:solidFill>
                  <a:schemeClr val="accent1">
                    <a:lumMod val="75000"/>
                  </a:schemeClr>
                </a:solidFill>
                <a:latin typeface="Verdana" panose="020B0604030504040204" pitchFamily="34" charset="0"/>
              </a:rPr>
              <a:t/>
            </a:r>
            <a:br>
              <a:rPr lang="de-DE" sz="2800" dirty="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Konferenzreihen</a:t>
            </a:r>
            <a:endParaRPr lang="de-DE" sz="2800" dirty="0">
              <a:solidFill>
                <a:schemeClr val="accent1">
                  <a:lumMod val="75000"/>
                </a:schemeClr>
              </a:solidFill>
              <a:latin typeface="Verdana" panose="020B0604030504040204" pitchFamily="34" charset="0"/>
            </a:endParaRPr>
          </a:p>
        </p:txBody>
      </p:sp>
      <p:sp>
        <p:nvSpPr>
          <p:cNvPr id="3" name="Inhaltsplatzhalter 2"/>
          <p:cNvSpPr>
            <a:spLocks noGrp="1"/>
          </p:cNvSpPr>
          <p:nvPr>
            <p:ph idx="1"/>
          </p:nvPr>
        </p:nvSpPr>
        <p:spPr/>
        <p:txBody>
          <a:bodyPr>
            <a:normAutofit/>
          </a:bodyPr>
          <a:lstStyle/>
          <a:p>
            <a:pPr>
              <a:buNone/>
            </a:pPr>
            <a:r>
              <a:rPr lang="de-DE" sz="2800" dirty="0" err="1">
                <a:latin typeface="Verdana" pitchFamily="34" charset="0"/>
                <a:ea typeface="Verdana" pitchFamily="34" charset="0"/>
                <a:cs typeface="Verdana" pitchFamily="34" charset="0"/>
              </a:rPr>
              <a:t>Gnadauer</a:t>
            </a:r>
            <a:r>
              <a:rPr lang="de-DE" sz="2800" dirty="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Konferenz</a:t>
            </a:r>
          </a:p>
          <a:p>
            <a:pPr>
              <a:buNone/>
            </a:pPr>
            <a:endParaRPr lang="de-DE" sz="2800" dirty="0">
              <a:latin typeface="Verdana" pitchFamily="34" charset="0"/>
              <a:ea typeface="Verdana" pitchFamily="34" charset="0"/>
              <a:cs typeface="Verdana" pitchFamily="34" charset="0"/>
            </a:endParaRPr>
          </a:p>
          <a:p>
            <a:pPr>
              <a:buNone/>
            </a:pPr>
            <a:r>
              <a:rPr lang="de-DE" sz="2800" dirty="0" smtClean="0">
                <a:latin typeface="Verdana" pitchFamily="34" charset="0"/>
                <a:ea typeface="Verdana" pitchFamily="34" charset="0"/>
                <a:cs typeface="Verdana" pitchFamily="34" charset="0"/>
              </a:rPr>
              <a:t>Guangzhou </a:t>
            </a:r>
            <a:r>
              <a:rPr lang="de-DE" sz="2800" dirty="0" err="1" smtClean="0">
                <a:latin typeface="Verdana" pitchFamily="34" charset="0"/>
                <a:ea typeface="Verdana" pitchFamily="34" charset="0"/>
                <a:cs typeface="Verdana" pitchFamily="34" charset="0"/>
              </a:rPr>
              <a:t>Triennal</a:t>
            </a:r>
            <a:r>
              <a:rPr lang="de-DE" sz="2800" dirty="0" smtClean="0">
                <a:latin typeface="Verdana" pitchFamily="34" charset="0"/>
                <a:ea typeface="Verdana" pitchFamily="34" charset="0"/>
                <a:cs typeface="Verdana" pitchFamily="34" charset="0"/>
              </a:rPr>
              <a:t> </a:t>
            </a:r>
          </a:p>
          <a:p>
            <a:pPr>
              <a:buNone/>
            </a:pPr>
            <a:endParaRPr lang="de-DE" sz="2800" dirty="0" smtClean="0">
              <a:latin typeface="Verdana" pitchFamily="34" charset="0"/>
              <a:ea typeface="Verdana" pitchFamily="34" charset="0"/>
              <a:cs typeface="Verdana" pitchFamily="34" charset="0"/>
            </a:endParaRP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des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(Salamanca)</a:t>
            </a:r>
          </a:p>
          <a:p>
            <a:pPr lvl="0">
              <a:buNone/>
            </a:pPr>
            <a:endParaRPr lang="de-DE" sz="2800" dirty="0" smtClean="0">
              <a:latin typeface="Verdana" pitchFamily="34" charset="0"/>
              <a:ea typeface="Verdana" pitchFamily="34" charset="0"/>
              <a:cs typeface="Verdana" pitchFamily="34" charset="0"/>
            </a:endParaRPr>
          </a:p>
          <a:p>
            <a:pPr lvl="0">
              <a:buNone/>
            </a:pPr>
            <a:r>
              <a:rPr lang="de-DE" sz="2800" dirty="0" err="1" smtClean="0">
                <a:latin typeface="Verdana" pitchFamily="34" charset="0"/>
                <a:ea typeface="Verdana" pitchFamily="34" charset="0"/>
                <a:cs typeface="Verdana" pitchFamily="34" charset="0"/>
              </a:rPr>
              <a:t>Jornadas</a:t>
            </a:r>
            <a:r>
              <a:rPr lang="de-DE" sz="2800" dirty="0" smtClean="0">
                <a:latin typeface="Verdana" pitchFamily="34" charset="0"/>
                <a:ea typeface="Verdana" pitchFamily="34" charset="0"/>
                <a:cs typeface="Verdana" pitchFamily="34" charset="0"/>
              </a:rPr>
              <a:t> des </a:t>
            </a:r>
            <a:r>
              <a:rPr lang="de-DE" sz="2800" dirty="0" err="1" smtClean="0">
                <a:latin typeface="Verdana" pitchFamily="34" charset="0"/>
                <a:ea typeface="Verdana" pitchFamily="34" charset="0"/>
                <a:cs typeface="Verdana" pitchFamily="34" charset="0"/>
              </a:rPr>
              <a:t>Estudios</a:t>
            </a:r>
            <a:r>
              <a:rPr lang="de-DE" sz="2800" dirty="0" smtClean="0">
                <a:latin typeface="Verdana" pitchFamily="34" charset="0"/>
                <a:ea typeface="Verdana" pitchFamily="34" charset="0"/>
                <a:cs typeface="Verdana" pitchFamily="34" charset="0"/>
              </a:rPr>
              <a:t> </a:t>
            </a:r>
            <a:r>
              <a:rPr lang="de-DE" sz="2800" dirty="0" err="1" smtClean="0">
                <a:latin typeface="Verdana" pitchFamily="34" charset="0"/>
                <a:ea typeface="Verdana" pitchFamily="34" charset="0"/>
                <a:cs typeface="Verdana" pitchFamily="34" charset="0"/>
              </a:rPr>
              <a:t>Históricos</a:t>
            </a:r>
            <a:r>
              <a:rPr lang="de-DE" sz="2800" b="1" dirty="0" smtClean="0">
                <a:latin typeface="Verdana" pitchFamily="34" charset="0"/>
                <a:ea typeface="Verdana" pitchFamily="34" charset="0"/>
                <a:cs typeface="Verdana" pitchFamily="34" charset="0"/>
              </a:rPr>
              <a:t> </a:t>
            </a:r>
            <a:r>
              <a:rPr lang="de-DE" sz="2800" dirty="0" smtClean="0">
                <a:latin typeface="Verdana" pitchFamily="34" charset="0"/>
                <a:ea typeface="Verdana" pitchFamily="34" charset="0"/>
                <a:cs typeface="Verdana" pitchFamily="34" charset="0"/>
              </a:rPr>
              <a:t>(</a:t>
            </a:r>
            <a:r>
              <a:rPr lang="de-DE" sz="2800" dirty="0" err="1" smtClean="0">
                <a:latin typeface="Verdana" pitchFamily="34" charset="0"/>
                <a:ea typeface="Verdana" pitchFamily="34" charset="0"/>
                <a:cs typeface="Verdana" pitchFamily="34" charset="0"/>
              </a:rPr>
              <a:t>Universidad</a:t>
            </a:r>
            <a:r>
              <a:rPr lang="de-DE" sz="2800" dirty="0" smtClean="0">
                <a:latin typeface="Verdana" pitchFamily="34" charset="0"/>
                <a:ea typeface="Verdana" pitchFamily="34" charset="0"/>
                <a:cs typeface="Verdana" pitchFamily="34" charset="0"/>
              </a:rPr>
              <a:t> del </a:t>
            </a:r>
            <a:r>
              <a:rPr lang="de-DE" sz="2800" dirty="0" err="1" smtClean="0">
                <a:latin typeface="Verdana" pitchFamily="34" charset="0"/>
                <a:ea typeface="Verdana" pitchFamily="34" charset="0"/>
                <a:cs typeface="Verdana" pitchFamily="34" charset="0"/>
              </a:rPr>
              <a:t>País</a:t>
            </a:r>
            <a:r>
              <a:rPr lang="de-DE" sz="2800" dirty="0" smtClean="0">
                <a:latin typeface="Verdana" pitchFamily="34" charset="0"/>
                <a:ea typeface="Verdana" pitchFamily="34" charset="0"/>
                <a:cs typeface="Verdana" pitchFamily="34" charset="0"/>
              </a:rPr>
              <a:t> Vasco)</a:t>
            </a:r>
            <a:endParaRPr lang="de-DE" sz="2800"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854164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86800" cy="504056"/>
          </a:xfrm>
        </p:spPr>
        <p:txBody>
          <a:bodyPr>
            <a:normAutofit fontScale="90000"/>
          </a:bodyPr>
          <a:lstStyle/>
          <a:p>
            <a:pPr algn="l">
              <a:lnSpc>
                <a:spcPts val="3300"/>
              </a:lnSpc>
            </a:pPr>
            <a:r>
              <a:rPr lang="de-DE" sz="2800" dirty="0">
                <a:solidFill>
                  <a:schemeClr val="accent1">
                    <a:lumMod val="75000"/>
                  </a:schemeClr>
                </a:solidFill>
                <a:latin typeface="Verdana" panose="020B0604030504040204" pitchFamily="34" charset="0"/>
              </a:rPr>
              <a:t>Legislaturperioden</a:t>
            </a:r>
          </a:p>
        </p:txBody>
      </p:sp>
      <p:sp>
        <p:nvSpPr>
          <p:cNvPr id="3" name="Inhaltsplatzhalter 2"/>
          <p:cNvSpPr>
            <a:spLocks noGrp="1"/>
          </p:cNvSpPr>
          <p:nvPr>
            <p:ph idx="1"/>
          </p:nvPr>
        </p:nvSpPr>
        <p:spPr/>
        <p:txBody>
          <a:bodyPr>
            <a:normAutofit fontScale="77500" lnSpcReduction="20000"/>
          </a:bodyPr>
          <a:lstStyle/>
          <a:p>
            <a:pPr>
              <a:buNone/>
            </a:pPr>
            <a:r>
              <a:rPr lang="de-DE" i="1" dirty="0" smtClean="0">
                <a:latin typeface="Verdana" pitchFamily="34" charset="0"/>
                <a:ea typeface="Verdana" pitchFamily="34" charset="0"/>
                <a:cs typeface="Verdana" pitchFamily="34" charset="0"/>
              </a:rPr>
              <a:t>Erläuterung 2 zu RDA 11.2.2.19.3 ++ </a:t>
            </a:r>
            <a:r>
              <a:rPr lang="de-DE" i="1" dirty="0" smtClean="0">
                <a:solidFill>
                  <a:srgbClr val="FF0000"/>
                </a:solidFill>
                <a:latin typeface="Verdana" pitchFamily="34" charset="0"/>
                <a:ea typeface="Verdana" pitchFamily="34" charset="0"/>
                <a:cs typeface="Verdana" pitchFamily="34" charset="0"/>
              </a:rPr>
              <a:t>neu</a:t>
            </a:r>
            <a:r>
              <a:rPr lang="de-DE" i="1" dirty="0" smtClean="0">
                <a:latin typeface="Verdana" pitchFamily="34" charset="0"/>
                <a:ea typeface="Verdana" pitchFamily="34" charset="0"/>
                <a:cs typeface="Verdana" pitchFamily="34" charset="0"/>
              </a:rPr>
              <a:t> ++</a:t>
            </a:r>
            <a:endParaRPr lang="de-DE" i="1" dirty="0">
              <a:latin typeface="Verdana" pitchFamily="34" charset="0"/>
              <a:ea typeface="Verdana" pitchFamily="34" charset="0"/>
              <a:cs typeface="Verdana" pitchFamily="34" charset="0"/>
            </a:endParaRP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Fortlaufende </a:t>
            </a:r>
            <a:r>
              <a:rPr lang="de-DE" dirty="0" smtClean="0">
                <a:latin typeface="Verdana" pitchFamily="34" charset="0"/>
                <a:ea typeface="Verdana" pitchFamily="34" charset="0"/>
                <a:cs typeface="Verdana" pitchFamily="34" charset="0"/>
              </a:rPr>
              <a:t>Ressourcen, </a:t>
            </a:r>
            <a:r>
              <a:rPr lang="de-DE" dirty="0">
                <a:latin typeface="Verdana" pitchFamily="34" charset="0"/>
                <a:ea typeface="Verdana" pitchFamily="34" charset="0"/>
                <a:cs typeface="Verdana" pitchFamily="34" charset="0"/>
              </a:rPr>
              <a:t>die sich über mehr als eine Legislaturperiode erstrecken, werden mit den übergeordneten Datensätzen der gesetzgebenden Körperschaften verknüpft, </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z</a:t>
            </a:r>
            <a:r>
              <a:rPr lang="de-DE" dirty="0">
                <a:latin typeface="Verdana" pitchFamily="34" charset="0"/>
                <a:ea typeface="Verdana" pitchFamily="34" charset="0"/>
                <a:cs typeface="Verdana" pitchFamily="34" charset="0"/>
              </a:rPr>
              <a:t>. B. mit </a:t>
            </a:r>
            <a:r>
              <a:rPr lang="de-DE" dirty="0" smtClean="0">
                <a:latin typeface="Verdana" pitchFamily="34" charset="0"/>
                <a:ea typeface="Verdana" pitchFamily="34" charset="0"/>
                <a:cs typeface="Verdana" pitchFamily="34" charset="0"/>
              </a:rPr>
              <a:t>„Deutschland. Deutscher </a:t>
            </a:r>
            <a:r>
              <a:rPr lang="de-DE" dirty="0">
                <a:latin typeface="Verdana" pitchFamily="34" charset="0"/>
                <a:ea typeface="Verdana" pitchFamily="34" charset="0"/>
                <a:cs typeface="Verdana" pitchFamily="34" charset="0"/>
              </a:rPr>
              <a:t>Bundestag“.</a:t>
            </a:r>
          </a:p>
          <a:p>
            <a:pPr>
              <a:buNone/>
            </a:pPr>
            <a:endParaRPr lang="de-DE" dirty="0">
              <a:latin typeface="Verdana" pitchFamily="34" charset="0"/>
              <a:ea typeface="Verdana" pitchFamily="34" charset="0"/>
              <a:cs typeface="Verdana" pitchFamily="34" charset="0"/>
            </a:endParaRPr>
          </a:p>
          <a:p>
            <a:pPr>
              <a:buNone/>
            </a:pPr>
            <a:r>
              <a:rPr lang="de-DE" dirty="0">
                <a:latin typeface="Verdana" pitchFamily="34" charset="0"/>
                <a:ea typeface="Verdana" pitchFamily="34" charset="0"/>
                <a:cs typeface="Verdana" pitchFamily="34" charset="0"/>
              </a:rPr>
              <a:t>Die untergeordneten Datensätze für die einzelnen Legislaturperioden werden bei Bedarf nach RDA </a:t>
            </a:r>
            <a:r>
              <a:rPr lang="de-DE" dirty="0" smtClean="0">
                <a:latin typeface="Verdana" pitchFamily="34" charset="0"/>
                <a:ea typeface="Verdana" pitchFamily="34" charset="0"/>
                <a:cs typeface="Verdana" pitchFamily="34" charset="0"/>
              </a:rPr>
              <a:t>erfasst</a:t>
            </a:r>
            <a:r>
              <a:rPr lang="de-DE" dirty="0">
                <a:latin typeface="Verdana" pitchFamily="34" charset="0"/>
                <a:ea typeface="Verdana" pitchFamily="34" charset="0"/>
                <a:cs typeface="Verdana" pitchFamily="34" charset="0"/>
              </a:rPr>
              <a:t>. Die Verwendung erfolgt weitgehend im Bereich Monografien</a:t>
            </a:r>
            <a:r>
              <a:rPr lang="de-DE" dirty="0" smtClean="0">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952233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p:txBody>
          <a:bodyPr/>
          <a:lstStyle/>
          <a:p>
            <a:pPr marL="0" indent="0">
              <a:buNone/>
            </a:pPr>
            <a:endParaRPr lang="de-DE" dirty="0" smtClean="0"/>
          </a:p>
          <a:p>
            <a:pPr marL="0" indent="0">
              <a:buNone/>
            </a:pPr>
            <a:r>
              <a:rPr lang="de-DE" dirty="0" smtClean="0"/>
              <a:t>USA</a:t>
            </a:r>
            <a:r>
              <a:rPr lang="de-DE" dirty="0"/>
              <a:t>. </a:t>
            </a:r>
            <a:r>
              <a:rPr lang="de-DE" dirty="0" err="1"/>
              <a:t>Congress</a:t>
            </a:r>
            <a:r>
              <a:rPr lang="de-DE" dirty="0"/>
              <a:t> (107. : 2001–2002)</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txBox="1">
            <a:spLocks/>
          </p:cNvSpPr>
          <p:nvPr/>
        </p:nvSpPr>
        <p:spPr>
          <a:xfrm>
            <a:off x="251520" y="188640"/>
            <a:ext cx="8686800" cy="936104"/>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lnSpc>
                <a:spcPts val="3300"/>
              </a:lnSpc>
            </a:pPr>
            <a:r>
              <a:rPr lang="de-DE" sz="2800" dirty="0" smtClean="0">
                <a:solidFill>
                  <a:schemeClr val="accent1">
                    <a:lumMod val="75000"/>
                  </a:schemeClr>
                </a:solidFill>
                <a:latin typeface="Verdana" panose="020B0604030504040204" pitchFamily="34" charset="0"/>
              </a:rPr>
              <a:t>Beispiele </a:t>
            </a:r>
            <a:br>
              <a:rPr lang="de-DE" sz="2800" dirty="0" smtClean="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Legislaturperioden</a:t>
            </a:r>
            <a:endParaRPr lang="de-DE" sz="2800" dirty="0">
              <a:solidFill>
                <a:schemeClr val="accent1">
                  <a:lumMod val="75000"/>
                </a:schemeClr>
              </a:solidFill>
              <a:latin typeface="Verdana" panose="020B0604030504040204" pitchFamily="34" charset="0"/>
            </a:endParaRPr>
          </a:p>
        </p:txBody>
      </p:sp>
    </p:spTree>
    <p:extLst>
      <p:ext uri="{BB962C8B-B14F-4D97-AF65-F5344CB8AC3E}">
        <p14:creationId xmlns:p14="http://schemas.microsoft.com/office/powerpoint/2010/main" val="36482370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
        <p:nvSpPr>
          <p:cNvPr id="3" name="Inhaltsplatzhalter 2"/>
          <p:cNvSpPr>
            <a:spLocks noGrp="1"/>
          </p:cNvSpPr>
          <p:nvPr>
            <p:ph idx="1"/>
          </p:nvPr>
        </p:nvSpPr>
        <p:spPr>
          <a:xfrm>
            <a:off x="323528" y="1484784"/>
            <a:ext cx="8507288" cy="4525963"/>
          </a:xfrm>
        </p:spPr>
        <p:txBody>
          <a:bodyPr>
            <a:normAutofit/>
          </a:bodyPr>
          <a:lstStyle/>
          <a:p>
            <a:pPr marL="0" indent="0">
              <a:buNone/>
            </a:pPr>
            <a:r>
              <a:rPr lang="de-DE" sz="2800" dirty="0" smtClean="0">
                <a:latin typeface="Verdana" pitchFamily="34" charset="0"/>
              </a:rPr>
              <a:t>Fall 1: </a:t>
            </a:r>
          </a:p>
          <a:p>
            <a:pPr marL="0" indent="0">
              <a:buNone/>
            </a:pPr>
            <a:r>
              <a:rPr lang="de-DE" sz="2800" dirty="0" smtClean="0">
                <a:latin typeface="Verdana" pitchFamily="34" charset="0"/>
              </a:rPr>
              <a:t>Es werden ganz neue Entitäten erfasst (z.B. Amtsinhaber, Schiffe als geistige Schöpfer).</a:t>
            </a:r>
          </a:p>
          <a:p>
            <a:pPr marL="0" indent="0">
              <a:buNone/>
            </a:pPr>
            <a:endParaRPr lang="de-DE" sz="2800" dirty="0">
              <a:latin typeface="Verdana" pitchFamily="34" charset="0"/>
            </a:endParaRPr>
          </a:p>
          <a:p>
            <a:pPr marL="0" indent="0">
              <a:buNone/>
            </a:pPr>
            <a:r>
              <a:rPr lang="de-DE" sz="2800" i="1" dirty="0" smtClean="0">
                <a:latin typeface="Verdana" pitchFamily="34" charset="0"/>
              </a:rPr>
              <a:t>Daraus folgt:</a:t>
            </a:r>
          </a:p>
          <a:p>
            <a:pPr marL="0" indent="0">
              <a:buNone/>
            </a:pPr>
            <a:r>
              <a:rPr lang="de-DE" sz="2800" dirty="0" smtClean="0">
                <a:latin typeface="Verdana" pitchFamily="34" charset="0"/>
              </a:rPr>
              <a:t>Mit </a:t>
            </a:r>
            <a:r>
              <a:rPr lang="de-DE" sz="2800" dirty="0">
                <a:latin typeface="Verdana" pitchFamily="34" charset="0"/>
              </a:rPr>
              <a:t>dem Vollumstieg werden die neuen Entitäten erfasst; rückwirkend werden keine Titel umgehängt.</a:t>
            </a:r>
          </a:p>
          <a:p>
            <a:pPr marL="0" indent="0">
              <a:buNone/>
            </a:pPr>
            <a:endParaRPr lang="de-DE" dirty="0" smtClean="0">
              <a:latin typeface="Verdana" pitchFamily="34" charset="0"/>
            </a:endParaRP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422956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412776"/>
            <a:ext cx="8820472" cy="4453955"/>
          </a:xfrm>
        </p:spPr>
        <p:txBody>
          <a:bodyPr>
            <a:normAutofit/>
          </a:bodyPr>
          <a:lstStyle/>
          <a:p>
            <a:pPr marL="0" indent="0">
              <a:buNone/>
            </a:pPr>
            <a:r>
              <a:rPr lang="de-DE" sz="2800" dirty="0" smtClean="0">
                <a:latin typeface="Verdana" pitchFamily="34" charset="0"/>
              </a:rPr>
              <a:t>Fall 2: </a:t>
            </a:r>
          </a:p>
          <a:p>
            <a:pPr marL="0" indent="0">
              <a:buNone/>
            </a:pPr>
            <a:r>
              <a:rPr lang="de-DE" sz="2800" dirty="0" smtClean="0">
                <a:latin typeface="Verdana" pitchFamily="34" charset="0"/>
              </a:rPr>
              <a:t>Die Entität gab es prinzipiell bereits im Teilbestand „Sacherschließung“ (z.B. Spitzenorgane) oder „Formalerschließung“. </a:t>
            </a:r>
          </a:p>
          <a:p>
            <a:pPr marL="0" indent="0">
              <a:buNone/>
            </a:pPr>
            <a:endParaRPr lang="de-DE" sz="2800" dirty="0">
              <a:latin typeface="Verdana" pitchFamily="34" charset="0"/>
            </a:endParaRPr>
          </a:p>
          <a:p>
            <a:pPr marL="0" indent="0">
              <a:buNone/>
            </a:pPr>
            <a:r>
              <a:rPr lang="de-DE" sz="2800" i="1" dirty="0" smtClean="0">
                <a:latin typeface="Verdana" pitchFamily="34" charset="0"/>
              </a:rPr>
              <a:t>Daraus folgt: </a:t>
            </a:r>
            <a:r>
              <a:rPr lang="de-DE" sz="2800" dirty="0" smtClean="0">
                <a:latin typeface="Verdana" pitchFamily="34" charset="0"/>
              </a:rPr>
              <a:t>(siehe nächste Folien)</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Tree>
    <p:extLst>
      <p:ext uri="{BB962C8B-B14F-4D97-AF65-F5344CB8AC3E}">
        <p14:creationId xmlns:p14="http://schemas.microsoft.com/office/powerpoint/2010/main" val="417632517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268760"/>
            <a:ext cx="8712968" cy="4525963"/>
          </a:xfrm>
        </p:spPr>
        <p:txBody>
          <a:bodyPr>
            <a:normAutofit lnSpcReduction="10000"/>
          </a:bodyPr>
          <a:lstStyle/>
          <a:p>
            <a:pPr marL="0" indent="0">
              <a:buNone/>
            </a:pPr>
            <a:endParaRPr lang="de-DE" sz="900" dirty="0" smtClean="0">
              <a:latin typeface="Verdana" pitchFamily="34" charset="0"/>
            </a:endParaRPr>
          </a:p>
          <a:p>
            <a:pPr marL="0" indent="0">
              <a:buNone/>
            </a:pPr>
            <a:r>
              <a:rPr lang="de-DE" sz="3000" dirty="0" smtClean="0">
                <a:latin typeface="Verdana" pitchFamily="34" charset="0"/>
              </a:rPr>
              <a:t>Fall 2:</a:t>
            </a:r>
          </a:p>
          <a:p>
            <a:r>
              <a:rPr lang="de-DE" sz="3000" dirty="0" smtClean="0">
                <a:latin typeface="Verdana" pitchFamily="34" charset="0"/>
              </a:rPr>
              <a:t>Falls vorhanden, benutzen von vorhandenen Körperschafts- bzw. Konferenz-Datensätzen der FE oder SE. </a:t>
            </a:r>
            <a:r>
              <a:rPr lang="de-DE" sz="2200" dirty="0" smtClean="0">
                <a:latin typeface="Verdana" pitchFamily="34" charset="0"/>
              </a:rPr>
              <a:t>(Datensätze einer anderen Satzart, z.B. bei Expeditionen der Sachbegriff der SE, können nicht benutzt werden).</a:t>
            </a:r>
          </a:p>
          <a:p>
            <a:r>
              <a:rPr lang="de-DE" sz="3000" dirty="0" smtClean="0">
                <a:latin typeface="Verdana" pitchFamily="34" charset="0"/>
              </a:rPr>
              <a:t>Falls der Datensatz in der zutreffenden Satzart noch nicht vorhanden ist, neu erfassen. </a:t>
            </a:r>
            <a:r>
              <a:rPr lang="de-DE" sz="2200" dirty="0" smtClean="0">
                <a:latin typeface="Verdana" pitchFamily="34" charset="0"/>
              </a:rPr>
              <a:t>(ggf. Datensatz der nicht mehr zulässigen Satzart auf den neu erfassten Datensatz umlenken).</a:t>
            </a: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Tree>
    <p:extLst>
      <p:ext uri="{BB962C8B-B14F-4D97-AF65-F5344CB8AC3E}">
        <p14:creationId xmlns:p14="http://schemas.microsoft.com/office/powerpoint/2010/main" val="41590829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268760"/>
            <a:ext cx="8507288" cy="4896544"/>
          </a:xfrm>
        </p:spPr>
        <p:txBody>
          <a:bodyPr>
            <a:noAutofit/>
          </a:bodyPr>
          <a:lstStyle/>
          <a:p>
            <a:pPr marL="0" indent="0">
              <a:buNone/>
            </a:pPr>
            <a:r>
              <a:rPr lang="de-DE" sz="2000" dirty="0">
                <a:latin typeface="Verdana" panose="020B0604030504040204" pitchFamily="34" charset="0"/>
              </a:rPr>
              <a:t>Typische </a:t>
            </a:r>
            <a:r>
              <a:rPr lang="de-DE" sz="2000" b="1" dirty="0" smtClean="0">
                <a:latin typeface="Verdana" panose="020B0604030504040204" pitchFamily="34" charset="0"/>
              </a:rPr>
              <a:t>Beispiele</a:t>
            </a:r>
            <a:r>
              <a:rPr lang="de-DE" sz="2000" dirty="0" smtClean="0">
                <a:latin typeface="Verdana" panose="020B0604030504040204" pitchFamily="34" charset="0"/>
              </a:rPr>
              <a:t> sind:</a:t>
            </a:r>
          </a:p>
          <a:p>
            <a:pPr>
              <a:buFontTx/>
              <a:buChar char="-"/>
            </a:pPr>
            <a:r>
              <a:rPr lang="de-DE" sz="2000" dirty="0" smtClean="0">
                <a:latin typeface="Verdana" panose="020B0604030504040204" pitchFamily="34" charset="0"/>
              </a:rPr>
              <a:t>Verbände</a:t>
            </a:r>
          </a:p>
          <a:p>
            <a:pPr>
              <a:buFontTx/>
              <a:buChar char="-"/>
            </a:pPr>
            <a:r>
              <a:rPr lang="de-DE" sz="2000" dirty="0" smtClean="0">
                <a:latin typeface="Verdana" panose="020B0604030504040204" pitchFamily="34" charset="0"/>
              </a:rPr>
              <a:t>Institutionen</a:t>
            </a:r>
          </a:p>
          <a:p>
            <a:pPr>
              <a:buFontTx/>
              <a:buChar char="-"/>
            </a:pPr>
            <a:r>
              <a:rPr lang="de-DE" sz="2000" dirty="0" smtClean="0">
                <a:latin typeface="Verdana" panose="020B0604030504040204" pitchFamily="34" charset="0"/>
              </a:rPr>
              <a:t>Firmen</a:t>
            </a:r>
          </a:p>
          <a:p>
            <a:pPr>
              <a:buFontTx/>
              <a:buChar char="-"/>
            </a:pPr>
            <a:r>
              <a:rPr lang="de-DE" sz="2000" dirty="0" smtClean="0">
                <a:latin typeface="Verdana" panose="020B0604030504040204" pitchFamily="34" charset="0"/>
              </a:rPr>
              <a:t>gemeinnützige Unternehmen</a:t>
            </a:r>
          </a:p>
          <a:p>
            <a:pPr>
              <a:buFontTx/>
              <a:buChar char="-"/>
            </a:pPr>
            <a:r>
              <a:rPr lang="de-DE" sz="2000" dirty="0" smtClean="0">
                <a:latin typeface="Verdana" panose="020B0604030504040204" pitchFamily="34" charset="0"/>
              </a:rPr>
              <a:t>Regierungen, Regierungsstellen</a:t>
            </a:r>
          </a:p>
          <a:p>
            <a:pPr>
              <a:buFontTx/>
              <a:buChar char="-"/>
            </a:pPr>
            <a:r>
              <a:rPr lang="de-DE" sz="2000" dirty="0" smtClean="0">
                <a:latin typeface="Verdana" panose="020B0604030504040204" pitchFamily="34" charset="0"/>
              </a:rPr>
              <a:t>Spitzen- und Informationsorgane</a:t>
            </a:r>
          </a:p>
          <a:p>
            <a:pPr>
              <a:buFontTx/>
              <a:buChar char="-"/>
            </a:pPr>
            <a:r>
              <a:rPr lang="de-DE" sz="2000" dirty="0" smtClean="0">
                <a:latin typeface="Verdana" panose="020B0604030504040204" pitchFamily="34" charset="0"/>
              </a:rPr>
              <a:t>Amtsinhaber, Regierungschefs, geistliche Würdenträger in ihrer Funktion als Vertreter einer Organisation/Körperschaft</a:t>
            </a:r>
          </a:p>
          <a:p>
            <a:pPr>
              <a:buFontTx/>
              <a:buChar char="-"/>
            </a:pPr>
            <a:r>
              <a:rPr lang="de-DE" sz="2000" dirty="0" smtClean="0">
                <a:latin typeface="Verdana" panose="020B0604030504040204" pitchFamily="34" charset="0"/>
              </a:rPr>
              <a:t>religiöse Gruppen, lokale Kirchengemeinden, Klöster</a:t>
            </a:r>
          </a:p>
          <a:p>
            <a:pPr>
              <a:buFontTx/>
              <a:buChar char="-"/>
            </a:pPr>
            <a:r>
              <a:rPr lang="de-DE" sz="2000" dirty="0" smtClean="0">
                <a:latin typeface="Verdana" panose="020B0604030504040204" pitchFamily="34" charset="0"/>
              </a:rPr>
              <a:t>Konferenzen</a:t>
            </a:r>
          </a:p>
          <a:p>
            <a:pPr>
              <a:buFontTx/>
              <a:buChar char="-"/>
            </a:pPr>
            <a:r>
              <a:rPr lang="de-DE" sz="2000" dirty="0" smtClean="0">
                <a:latin typeface="Verdana" panose="020B0604030504040204" pitchFamily="34" charset="0"/>
              </a:rPr>
              <a:t>Ad-hoc-Ereignisse (z. B. Ausstellungen, Sportwettkämpfe)</a:t>
            </a:r>
          </a:p>
          <a:p>
            <a:pPr marL="0" indent="0">
              <a:buNone/>
            </a:pPr>
            <a:endParaRPr lang="de-DE" sz="800" dirty="0" smtClean="0">
              <a:latin typeface="Verdana" panose="020B0604030504040204" pitchFamily="34" charset="0"/>
            </a:endParaRPr>
          </a:p>
          <a:p>
            <a:pPr marL="0" indent="0">
              <a:buNone/>
            </a:pPr>
            <a:r>
              <a:rPr lang="de-DE" sz="2000" dirty="0" smtClean="0">
                <a:solidFill>
                  <a:srgbClr val="0070C0"/>
                </a:solidFill>
                <a:latin typeface="Verdana" panose="020B0604030504040204" pitchFamily="34" charset="0"/>
              </a:rPr>
              <a:t>ERL 1, ERL 2, ERL 3 zu RDA 11.0</a:t>
            </a:r>
            <a:endParaRPr lang="de-DE" sz="2000" u="sng" dirty="0" smtClean="0">
              <a:solidFill>
                <a:srgbClr val="0070C0"/>
              </a:solidFill>
              <a:latin typeface="Verdana" panose="020B0604030504040204" pitchFamily="34" charset="0"/>
            </a:endParaRPr>
          </a:p>
        </p:txBody>
      </p:sp>
      <p:sp>
        <p:nvSpPr>
          <p:cNvPr id="2" name="Titel 1"/>
          <p:cNvSpPr>
            <a:spLocks noGrp="1"/>
          </p:cNvSpPr>
          <p:nvPr>
            <p:ph type="title"/>
          </p:nvPr>
        </p:nvSpPr>
        <p:spPr>
          <a:xfrm>
            <a:off x="611560" y="116632"/>
            <a:ext cx="8229600" cy="1368152"/>
          </a:xfrm>
        </p:spPr>
        <p:txBody>
          <a:bodyPr/>
          <a:lstStyle/>
          <a:p>
            <a:r>
              <a:rPr lang="de-DE" dirty="0" smtClean="0"/>
              <a:t> </a:t>
            </a:r>
            <a:endParaRPr lang="de-DE" dirty="0"/>
          </a:p>
        </p:txBody>
      </p:sp>
      <p:sp>
        <p:nvSpPr>
          <p:cNvPr id="8" name="Titel 1"/>
          <p:cNvSpPr txBox="1">
            <a:spLocks/>
          </p:cNvSpPr>
          <p:nvPr/>
        </p:nvSpPr>
        <p:spPr>
          <a:xfrm>
            <a:off x="251520" y="116632"/>
            <a:ext cx="8229600" cy="1008112"/>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a:solidFill>
                  <a:schemeClr val="accent1">
                    <a:lumMod val="75000"/>
                  </a:schemeClr>
                </a:solidFill>
                <a:latin typeface="Verdana" panose="020B0604030504040204" pitchFamily="34" charset="0"/>
              </a:rPr>
              <a:t>Definition – Körperschaften und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Konferenzen – RDA 11.0</a:t>
            </a: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0097419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23528" y="1340768"/>
            <a:ext cx="8686800" cy="4525963"/>
          </a:xfrm>
        </p:spPr>
        <p:txBody>
          <a:bodyPr>
            <a:normAutofit fontScale="77500" lnSpcReduction="20000"/>
          </a:bodyPr>
          <a:lstStyle/>
          <a:p>
            <a:pPr marL="0" indent="0">
              <a:buNone/>
            </a:pPr>
            <a:r>
              <a:rPr lang="de-DE" sz="3300" dirty="0" smtClean="0">
                <a:latin typeface="Verdana" pitchFamily="34" charset="0"/>
              </a:rPr>
              <a:t>Fall 2: Spitzenorgane etc.:</a:t>
            </a:r>
          </a:p>
          <a:p>
            <a:r>
              <a:rPr lang="de-DE" sz="3300" dirty="0" smtClean="0">
                <a:latin typeface="Verdana" pitchFamily="34" charset="0"/>
              </a:rPr>
              <a:t>Benutzungshinweis über die Nichtverwendung durch die FE löschen.</a:t>
            </a:r>
          </a:p>
          <a:p>
            <a:r>
              <a:rPr lang="de-DE" sz="3300" dirty="0" smtClean="0">
                <a:latin typeface="Verdana" pitchFamily="34" charset="0"/>
              </a:rPr>
              <a:t>Bei Bedarf, Herauslösen von Exekutiv-, Spitzen-, und Informationsorganen aus vorhandenen Datensätzen nach Mailboxverkehr.</a:t>
            </a:r>
          </a:p>
          <a:p>
            <a:r>
              <a:rPr lang="de-DE" sz="3300" dirty="0" smtClean="0">
                <a:latin typeface="Verdana" pitchFamily="34" charset="0"/>
              </a:rPr>
              <a:t>Es wird empfohlen, die Titel umzuhängen.</a:t>
            </a:r>
          </a:p>
          <a:p>
            <a:r>
              <a:rPr lang="de-DE" sz="3300" dirty="0" smtClean="0">
                <a:latin typeface="Verdana" pitchFamily="34" charset="0"/>
              </a:rPr>
              <a:t>Hinweis ergänzen, dass bis zum RDA-Vollumstieg die betreffende untergeordnete Körperschaft unter der Hauptkörperschaft erfasst wurde.</a:t>
            </a: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a:solidFill>
                  <a:schemeClr val="accent1">
                    <a:lumMod val="75000"/>
                  </a:schemeClr>
                </a:solidFill>
                <a:latin typeface="Verdana" panose="020B0604030504040204" pitchFamily="34" charset="0"/>
              </a:rPr>
              <a:t>Redaktionsabsprachen</a:t>
            </a:r>
          </a:p>
        </p:txBody>
      </p:sp>
    </p:spTree>
    <p:extLst>
      <p:ext uri="{BB962C8B-B14F-4D97-AF65-F5344CB8AC3E}">
        <p14:creationId xmlns:p14="http://schemas.microsoft.com/office/powerpoint/2010/main" val="17292879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49696" y="1268760"/>
            <a:ext cx="8686800" cy="4525963"/>
          </a:xfrm>
        </p:spPr>
        <p:txBody>
          <a:bodyPr>
            <a:normAutofit fontScale="85000" lnSpcReduction="20000"/>
          </a:bodyPr>
          <a:lstStyle/>
          <a:p>
            <a:pPr marL="0" indent="0">
              <a:buNone/>
            </a:pPr>
            <a:r>
              <a:rPr lang="de-DE" dirty="0" smtClean="0">
                <a:latin typeface="Verdana" pitchFamily="34" charset="0"/>
              </a:rPr>
              <a:t>Fall 3: </a:t>
            </a:r>
          </a:p>
          <a:p>
            <a:pPr marL="0" indent="0">
              <a:buNone/>
            </a:pPr>
            <a:r>
              <a:rPr lang="de-DE" dirty="0">
                <a:latin typeface="Verdana" pitchFamily="34" charset="0"/>
              </a:rPr>
              <a:t>B</a:t>
            </a:r>
            <a:r>
              <a:rPr lang="de-DE" dirty="0" smtClean="0">
                <a:latin typeface="Verdana" pitchFamily="34" charset="0"/>
              </a:rPr>
              <a:t>estimmte Entitäten entfallen für die Formalerschließung: Einzelausstellungen</a:t>
            </a:r>
            <a:r>
              <a:rPr lang="de-DE" sz="2400" dirty="0" smtClean="0">
                <a:latin typeface="Verdana" pitchFamily="34" charset="0"/>
              </a:rPr>
              <a:t> einschließlich Einzel-Verkaufsausstellungen und Einzelauktionen</a:t>
            </a:r>
            <a:endParaRPr lang="de-DE" dirty="0" smtClean="0">
              <a:latin typeface="Verdana" pitchFamily="34" charset="0"/>
            </a:endParaRPr>
          </a:p>
          <a:p>
            <a:pPr marL="0" indent="0">
              <a:buNone/>
            </a:pPr>
            <a:r>
              <a:rPr lang="de-DE" dirty="0" smtClean="0">
                <a:latin typeface="Verdana" pitchFamily="34" charset="0"/>
              </a:rPr>
              <a:t>(vgl. ERL 3 zu RDA 11.0)</a:t>
            </a:r>
          </a:p>
          <a:p>
            <a:pPr marL="0" lvl="0" indent="0">
              <a:buNone/>
            </a:pPr>
            <a:endParaRPr lang="de-DE" sz="2800" i="1" dirty="0" smtClean="0">
              <a:solidFill>
                <a:prstClr val="black"/>
              </a:solidFill>
              <a:latin typeface="Verdana" pitchFamily="34" charset="0"/>
            </a:endParaRPr>
          </a:p>
          <a:p>
            <a:pPr marL="0" lvl="0" indent="0">
              <a:buNone/>
            </a:pPr>
            <a:r>
              <a:rPr lang="de-DE" sz="2800" i="1" dirty="0" smtClean="0">
                <a:solidFill>
                  <a:prstClr val="black"/>
                </a:solidFill>
                <a:latin typeface="Verdana" pitchFamily="34" charset="0"/>
              </a:rPr>
              <a:t>Daraus </a:t>
            </a:r>
            <a:r>
              <a:rPr lang="de-DE" sz="2800" i="1" dirty="0">
                <a:solidFill>
                  <a:prstClr val="black"/>
                </a:solidFill>
                <a:latin typeface="Verdana" pitchFamily="34" charset="0"/>
              </a:rPr>
              <a:t>folgt:</a:t>
            </a:r>
          </a:p>
          <a:p>
            <a:pPr marL="0" lvl="0" indent="0">
              <a:buNone/>
            </a:pPr>
            <a:r>
              <a:rPr lang="de-DE" sz="2800" dirty="0">
                <a:solidFill>
                  <a:prstClr val="black"/>
                </a:solidFill>
                <a:latin typeface="Verdana" pitchFamily="34" charset="0"/>
              </a:rPr>
              <a:t>Mit dem Vollumstieg werden </a:t>
            </a:r>
            <a:r>
              <a:rPr lang="de-DE" sz="2800" dirty="0" smtClean="0">
                <a:solidFill>
                  <a:prstClr val="black"/>
                </a:solidFill>
                <a:latin typeface="Verdana" pitchFamily="34" charset="0"/>
              </a:rPr>
              <a:t>diese in der Formalerschließung nicht  mehr erfasst</a:t>
            </a:r>
            <a:r>
              <a:rPr lang="de-DE" sz="2800" dirty="0">
                <a:solidFill>
                  <a:prstClr val="black"/>
                </a:solidFill>
                <a:latin typeface="Verdana" pitchFamily="34" charset="0"/>
              </a:rPr>
              <a:t>; rückwirkend werden keine Titel </a:t>
            </a:r>
            <a:r>
              <a:rPr lang="de-DE" sz="2800" dirty="0" smtClean="0">
                <a:solidFill>
                  <a:prstClr val="black"/>
                </a:solidFill>
                <a:latin typeface="Verdana" pitchFamily="34" charset="0"/>
              </a:rPr>
              <a:t>korrigiert. Folgende redaktionelle Bemerkung wird im Feld 667 erfasst: „Mit dem RDA-Vollumstieg 2016 nicht mehr in der FE zu benutzen“.</a:t>
            </a:r>
            <a:endParaRPr lang="de-DE" sz="2800" dirty="0">
              <a:solidFill>
                <a:prstClr val="black"/>
              </a:solidFill>
              <a:latin typeface="Verdana" pitchFamily="34" charset="0"/>
            </a:endParaRPr>
          </a:p>
          <a:p>
            <a:pPr marL="0" indent="0">
              <a:buNone/>
            </a:pPr>
            <a:endParaRPr lang="de-DE" dirty="0" smtClean="0">
              <a:latin typeface="Verdana" pitchFamily="34" charset="0"/>
            </a:endParaRPr>
          </a:p>
          <a:p>
            <a:pPr marL="0" indent="0">
              <a:buNone/>
            </a:pPr>
            <a:endParaRPr lang="de-DE" dirty="0" smtClean="0">
              <a:latin typeface="Verdana" pitchFamily="34" charset="0"/>
            </a:endParaRPr>
          </a:p>
          <a:p>
            <a:pPr marL="0" indent="0">
              <a:buNone/>
            </a:pPr>
            <a:endParaRPr lang="de-DE" dirty="0" smtClean="0">
              <a:latin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a:spLocks noGrp="1"/>
          </p:cNvSpPr>
          <p:nvPr>
            <p:ph type="title"/>
          </p:nvPr>
        </p:nvSpPr>
        <p:spPr>
          <a:xfrm>
            <a:off x="251520" y="188640"/>
            <a:ext cx="8229600" cy="504056"/>
          </a:xfrm>
        </p:spPr>
        <p:txBody>
          <a:bodyPr>
            <a:normAutofit fontScale="90000"/>
          </a:bodyPr>
          <a:lstStyle/>
          <a:p>
            <a:pPr algn="l"/>
            <a:r>
              <a:rPr lang="de-DE" sz="2800" dirty="0" smtClean="0">
                <a:solidFill>
                  <a:schemeClr val="accent1">
                    <a:lumMod val="75000"/>
                  </a:schemeClr>
                </a:solidFill>
                <a:latin typeface="Verdana" panose="020B0604030504040204" pitchFamily="34" charset="0"/>
              </a:rPr>
              <a:t>Redaktionsabsprachen</a:t>
            </a:r>
            <a:endParaRPr lang="de-DE" sz="2800" dirty="0">
              <a:solidFill>
                <a:schemeClr val="accent1">
                  <a:lumMod val="75000"/>
                </a:schemeClr>
              </a:solidFill>
              <a:latin typeface="Verdana" panose="020B0604030504040204" pitchFamily="34" charset="0"/>
            </a:endParaRPr>
          </a:p>
        </p:txBody>
      </p:sp>
    </p:spTree>
    <p:extLst>
      <p:ext uri="{BB962C8B-B14F-4D97-AF65-F5344CB8AC3E}">
        <p14:creationId xmlns:p14="http://schemas.microsoft.com/office/powerpoint/2010/main" val="10815982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507288" cy="1224136"/>
          </a:xfrm>
        </p:spPr>
        <p:txBody>
          <a:bodyPr>
            <a:noAutofit/>
          </a:bodyPr>
          <a:lstStyle/>
          <a:p>
            <a:pPr algn="l"/>
            <a:r>
              <a:rPr lang="de-DE" sz="2800" dirty="0">
                <a:solidFill>
                  <a:schemeClr val="accent1">
                    <a:lumMod val="75000"/>
                  </a:schemeClr>
                </a:solidFill>
                <a:latin typeface="Verdana" panose="020B0604030504040204" pitchFamily="34" charset="0"/>
              </a:rPr>
              <a:t>Aufhebung der Normierung </a:t>
            </a:r>
            <a:br>
              <a:rPr lang="de-DE" sz="2800" dirty="0">
                <a:solidFill>
                  <a:schemeClr val="accent1">
                    <a:lumMod val="75000"/>
                  </a:schemeClr>
                </a:solidFill>
                <a:latin typeface="Verdana" panose="020B0604030504040204" pitchFamily="34" charset="0"/>
              </a:rPr>
            </a:br>
            <a:r>
              <a:rPr lang="de-DE" sz="2800" dirty="0">
                <a:solidFill>
                  <a:schemeClr val="accent1">
                    <a:lumMod val="75000"/>
                  </a:schemeClr>
                </a:solidFill>
                <a:latin typeface="Verdana" panose="020B0604030504040204" pitchFamily="34" charset="0"/>
              </a:rPr>
              <a:t>bei Universitäten, techn. Hochschulen und Gesamthochschulen</a:t>
            </a:r>
          </a:p>
        </p:txBody>
      </p:sp>
      <p:sp>
        <p:nvSpPr>
          <p:cNvPr id="3" name="Inhaltsplatzhalter 2"/>
          <p:cNvSpPr>
            <a:spLocks noGrp="1"/>
          </p:cNvSpPr>
          <p:nvPr>
            <p:ph idx="1"/>
          </p:nvPr>
        </p:nvSpPr>
        <p:spPr>
          <a:xfrm>
            <a:off x="323528" y="1711349"/>
            <a:ext cx="8686800" cy="4525963"/>
          </a:xfrm>
        </p:spPr>
        <p:txBody>
          <a:bodyPr>
            <a:normAutofit/>
          </a:bodyPr>
          <a:lstStyle/>
          <a:p>
            <a:r>
              <a:rPr lang="de-DE" sz="2800" dirty="0" smtClean="0">
                <a:latin typeface="Verdana" panose="020B0604030504040204" pitchFamily="34" charset="0"/>
                <a:ea typeface="Verdana" panose="020B0604030504040204" pitchFamily="34" charset="0"/>
                <a:cs typeface="Verdana" panose="020B0604030504040204" pitchFamily="34" charset="0"/>
              </a:rPr>
              <a:t>Universitäten, technische Hochschulen, Gesamthochschulen werden unter ihrem jeweiligen Namen erfasst</a:t>
            </a:r>
          </a:p>
          <a:p>
            <a:r>
              <a:rPr lang="de-DE" sz="2800" dirty="0" smtClean="0">
                <a:latin typeface="Verdana" panose="020B0604030504040204" pitchFamily="34" charset="0"/>
                <a:ea typeface="Verdana" panose="020B0604030504040204" pitchFamily="34" charset="0"/>
                <a:cs typeface="Verdana" panose="020B0604030504040204" pitchFamily="34" charset="0"/>
              </a:rPr>
              <a:t>Gilt ab </a:t>
            </a:r>
            <a:r>
              <a:rPr lang="de-DE" sz="2800" dirty="0">
                <a:latin typeface="Verdana" panose="020B0604030504040204" pitchFamily="34" charset="0"/>
                <a:ea typeface="Verdana" panose="020B0604030504040204" pitchFamily="34" charset="0"/>
                <a:cs typeface="Verdana" panose="020B0604030504040204" pitchFamily="34" charset="0"/>
              </a:rPr>
              <a:t>dem </a:t>
            </a:r>
            <a:r>
              <a:rPr lang="de-DE" sz="2800" dirty="0" smtClean="0">
                <a:latin typeface="Verdana" panose="020B0604030504040204" pitchFamily="34" charset="0"/>
                <a:ea typeface="Verdana" panose="020B0604030504040204" pitchFamily="34" charset="0"/>
                <a:cs typeface="Verdana" panose="020B0604030504040204" pitchFamily="34" charset="0"/>
              </a:rPr>
              <a:t>Vollumstieg</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-&gt; der bevorzugte Name muss überprüft</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und ggf. angepasst werden</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-&gt; ggf. müssen die Datensätze gesplittet</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und Vorgänger und Nachfolger-</a:t>
            </a:r>
            <a:br>
              <a:rPr lang="de-DE" sz="2800" dirty="0" smtClean="0">
                <a:latin typeface="Verdana" panose="020B0604030504040204" pitchFamily="34" charset="0"/>
                <a:ea typeface="Verdana" panose="020B0604030504040204" pitchFamily="34" charset="0"/>
                <a:cs typeface="Verdana" panose="020B0604030504040204" pitchFamily="34" charset="0"/>
              </a:rPr>
            </a:br>
            <a:r>
              <a:rPr lang="de-DE" sz="2800" dirty="0" smtClean="0">
                <a:latin typeface="Verdana" panose="020B0604030504040204" pitchFamily="34" charset="0"/>
                <a:ea typeface="Verdana" panose="020B0604030504040204" pitchFamily="34" charset="0"/>
                <a:cs typeface="Verdana" panose="020B0604030504040204" pitchFamily="34" charset="0"/>
              </a:rPr>
              <a:t>     Beziehungen angelegt werden</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203443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395536" y="908720"/>
            <a:ext cx="8686800" cy="5400600"/>
          </a:xfrm>
        </p:spPr>
        <p:txBody>
          <a:bodyPr>
            <a:noAutofit/>
          </a:bodyPr>
          <a:lstStyle/>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Oktober 2015 – Dezember 2015</a:t>
            </a:r>
          </a:p>
          <a:p>
            <a:pPr>
              <a:buFontTx/>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Überprüfung und Bearbeitung der Grunddatensätze (= Datensätze </a:t>
            </a:r>
            <a:r>
              <a:rPr lang="de-DE" sz="2400" dirty="0">
                <a:latin typeface="Verdana" panose="020B0604030504040204" pitchFamily="34" charset="0"/>
                <a:ea typeface="Verdana" panose="020B0604030504040204" pitchFamily="34" charset="0"/>
                <a:cs typeface="Verdana" panose="020B0604030504040204" pitchFamily="34" charset="0"/>
              </a:rPr>
              <a:t>für die Hochschule an sich; ca. 400</a:t>
            </a:r>
            <a:r>
              <a:rPr lang="de-DE" sz="2400" dirty="0" smtClean="0">
                <a:latin typeface="Verdana" panose="020B0604030504040204" pitchFamily="34" charset="0"/>
                <a:ea typeface="Verdana" panose="020B0604030504040204" pitchFamily="34" charset="0"/>
                <a:cs typeface="Verdana" panose="020B0604030504040204" pitchFamily="34" charset="0"/>
              </a:rPr>
              <a:t>) ohne Vorgänger zu berücksichtigen</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P</a:t>
            </a:r>
            <a:r>
              <a:rPr lang="de-DE" sz="2400" dirty="0" smtClean="0">
                <a:latin typeface="Verdana" panose="020B0604030504040204" pitchFamily="34" charset="0"/>
                <a:ea typeface="Verdana" panose="020B0604030504040204" pitchFamily="34" charset="0"/>
                <a:cs typeface="Verdana" panose="020B0604030504040204" pitchFamily="34" charset="0"/>
              </a:rPr>
              <a:t>rioritär ohne Mailbox </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W</a:t>
            </a:r>
            <a:r>
              <a:rPr lang="de-DE" sz="2400" dirty="0" smtClean="0">
                <a:latin typeface="Verdana" panose="020B0604030504040204" pitchFamily="34" charset="0"/>
                <a:ea typeface="Verdana" panose="020B0604030504040204" pitchFamily="34" charset="0"/>
                <a:cs typeface="Verdana" panose="020B0604030504040204" pitchFamily="34" charset="0"/>
              </a:rPr>
              <a:t>enn möglich, kooperativ nach dem Regionalprinzip</a:t>
            </a:r>
          </a:p>
          <a:p>
            <a:pPr>
              <a:buFontTx/>
              <a:buChar char="-"/>
            </a:pPr>
            <a:r>
              <a:rPr lang="de-DE" sz="2400" dirty="0">
                <a:latin typeface="Verdana" panose="020B0604030504040204" pitchFamily="34" charset="0"/>
                <a:ea typeface="Verdana" panose="020B0604030504040204" pitchFamily="34" charset="0"/>
                <a:cs typeface="Verdana" panose="020B0604030504040204" pitchFamily="34" charset="0"/>
              </a:rPr>
              <a:t>E</a:t>
            </a:r>
            <a:r>
              <a:rPr lang="de-DE" sz="2400" dirty="0" smtClean="0">
                <a:latin typeface="Verdana" panose="020B0604030504040204" pitchFamily="34" charset="0"/>
                <a:ea typeface="Verdana" panose="020B0604030504040204" pitchFamily="34" charset="0"/>
                <a:cs typeface="Verdana" panose="020B0604030504040204" pitchFamily="34" charset="0"/>
              </a:rPr>
              <a:t>intragen einer zusätzlichen 667 bei Änderung bzw. </a:t>
            </a:r>
            <a:r>
              <a:rPr lang="de-DE" sz="2400" dirty="0">
                <a:latin typeface="Verdana" panose="020B0604030504040204" pitchFamily="34" charset="0"/>
                <a:ea typeface="Verdana" panose="020B0604030504040204" pitchFamily="34" charset="0"/>
                <a:cs typeface="Verdana" panose="020B0604030504040204" pitchFamily="34" charset="0"/>
              </a:rPr>
              <a:t>Überprüfung</a:t>
            </a:r>
            <a:r>
              <a:rPr lang="de-DE" sz="2400"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667 </a:t>
            </a:r>
            <a:r>
              <a:rPr lang="de-DE" sz="2400" dirty="0">
                <a:solidFill>
                  <a:srgbClr val="FF0000"/>
                </a:solidFill>
                <a:latin typeface="Verdana" panose="020B0604030504040204" pitchFamily="34" charset="0"/>
                <a:ea typeface="Verdana" panose="020B0604030504040204" pitchFamily="34" charset="0"/>
                <a:cs typeface="Verdana" panose="020B0604030504040204" pitchFamily="34" charset="0"/>
              </a:rPr>
              <a:t>RDA-Release 10.2015 </a:t>
            </a:r>
            <a:endParaRPr lang="de-DE" sz="2400" dirty="0" smtClean="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buFontTx/>
              <a:buChar char="-"/>
            </a:pPr>
            <a:r>
              <a:rPr lang="de-DE" sz="2400" dirty="0" smtClean="0">
                <a:latin typeface="Verdana" panose="020B0604030504040204" pitchFamily="34" charset="0"/>
                <a:ea typeface="Verdana" panose="020B0604030504040204" pitchFamily="34" charset="0"/>
                <a:cs typeface="Verdana" panose="020B0604030504040204" pitchFamily="34" charset="0"/>
              </a:rPr>
              <a:t>Hinweis auf mögliche </a:t>
            </a:r>
            <a:r>
              <a:rPr lang="de-DE" sz="2400" dirty="0">
                <a:latin typeface="Verdana" panose="020B0604030504040204" pitchFamily="34" charset="0"/>
                <a:ea typeface="Verdana" panose="020B0604030504040204" pitchFamily="34" charset="0"/>
                <a:cs typeface="Verdana" panose="020B0604030504040204" pitchFamily="34" charset="0"/>
              </a:rPr>
              <a:t>Splits durch eine 667:</a:t>
            </a:r>
            <a:br>
              <a:rPr lang="de-DE" sz="2400" dirty="0">
                <a:latin typeface="Verdana" panose="020B0604030504040204" pitchFamily="34" charset="0"/>
                <a:ea typeface="Verdana" panose="020B0604030504040204" pitchFamily="34" charset="0"/>
                <a:cs typeface="Verdana" panose="020B0604030504040204" pitchFamily="34" charset="0"/>
              </a:rPr>
            </a:b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mögliche Vorgängerdatensätze aufgrund von Namensänderung </a:t>
            </a:r>
            <a:r>
              <a:rPr lang="de-DE" sz="1800" dirty="0">
                <a:solidFill>
                  <a:srgbClr val="FF0000"/>
                </a:solidFill>
                <a:latin typeface="Verdana" panose="020B0604030504040204" pitchFamily="34" charset="0"/>
                <a:ea typeface="Verdana" panose="020B0604030504040204" pitchFamily="34" charset="0"/>
                <a:cs typeface="Verdana" panose="020B0604030504040204" pitchFamily="34" charset="0"/>
              </a:rPr>
              <a:t>sind bei Bedarf zu </a:t>
            </a:r>
            <a:r>
              <a:rPr lang="de-DE" sz="18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erfassen</a:t>
            </a:r>
            <a:endParaRPr lang="de-DE" sz="18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Ab Januar 2016</a:t>
            </a:r>
          </a:p>
          <a:p>
            <a:pPr marL="0" indent="0">
              <a:buNone/>
            </a:pPr>
            <a:r>
              <a:rPr lang="de-DE" sz="2400" dirty="0" smtClean="0">
                <a:latin typeface="Verdana" panose="020B0604030504040204" pitchFamily="34" charset="0"/>
                <a:ea typeface="Verdana" panose="020B0604030504040204" pitchFamily="34" charset="0"/>
                <a:cs typeface="Verdana" panose="020B0604030504040204" pitchFamily="34" charset="0"/>
              </a:rPr>
              <a:t>-  Aufarbeiten der abhängigen Datensätze </a:t>
            </a:r>
            <a:r>
              <a:rPr lang="de-DE" sz="2000" dirty="0" smtClean="0">
                <a:latin typeface="Verdana" panose="020B0604030504040204" pitchFamily="34" charset="0"/>
                <a:ea typeface="Verdana" panose="020B0604030504040204" pitchFamily="34" charset="0"/>
                <a:cs typeface="Verdana" panose="020B0604030504040204" pitchFamily="34" charset="0"/>
              </a:rPr>
              <a:t>(wenn möglich</a:t>
            </a:r>
            <a:br>
              <a:rPr lang="de-DE" sz="2000" dirty="0" smtClean="0">
                <a:latin typeface="Verdana" panose="020B0604030504040204" pitchFamily="34" charset="0"/>
                <a:ea typeface="Verdana" panose="020B0604030504040204" pitchFamily="34" charset="0"/>
                <a:cs typeface="Verdana" panose="020B0604030504040204" pitchFamily="34" charset="0"/>
              </a:rPr>
            </a:br>
            <a:r>
              <a:rPr lang="de-DE" sz="2000" dirty="0" smtClean="0">
                <a:latin typeface="Verdana" panose="020B0604030504040204" pitchFamily="34" charset="0"/>
                <a:ea typeface="Verdana" panose="020B0604030504040204" pitchFamily="34" charset="0"/>
                <a:cs typeface="Verdana" panose="020B0604030504040204" pitchFamily="34" charset="0"/>
              </a:rPr>
              <a:t>    mit technischer Unterstützung).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8" name="Titel 1"/>
          <p:cNvSpPr txBox="1">
            <a:spLocks/>
          </p:cNvSpPr>
          <p:nvPr/>
        </p:nvSpPr>
        <p:spPr>
          <a:xfrm>
            <a:off x="251520" y="188640"/>
            <a:ext cx="8229600" cy="504056"/>
          </a:xfrm>
          <a:prstGeom prst="rect">
            <a:avLst/>
          </a:prstGeom>
        </p:spPr>
        <p:txBody>
          <a:bodyPr vert="horz" lIns="91440" tIns="45720" rIns="91440" bIns="45720" rtlCol="0"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hlinkClick r:id="rId2"/>
              </a:rPr>
              <a:t>Redaktionsabsprachen</a:t>
            </a:r>
            <a:endParaRPr lang="de-DE" sz="2800" dirty="0">
              <a:solidFill>
                <a:schemeClr val="accent1">
                  <a:lumMod val="75000"/>
                </a:schemeClr>
              </a:solidFill>
              <a:latin typeface="Verdana" panose="020B0604030504040204" pitchFamily="34" charset="0"/>
            </a:endParaRPr>
          </a:p>
        </p:txBody>
      </p:sp>
    </p:spTree>
    <p:extLst>
      <p:ext uri="{BB962C8B-B14F-4D97-AF65-F5344CB8AC3E}">
        <p14:creationId xmlns:p14="http://schemas.microsoft.com/office/powerpoint/2010/main" val="10829455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124744"/>
            <a:ext cx="8686800" cy="4713387"/>
          </a:xfrm>
        </p:spPr>
        <p:txBody>
          <a:bodyPr>
            <a:normAutofit fontScale="25000" lnSpcReduction="20000"/>
          </a:bodyPr>
          <a:lstStyle/>
          <a:p>
            <a:endParaRPr lang="de-DE" sz="5500" dirty="0" smtClean="0">
              <a:latin typeface="Verdana" pitchFamily="34" charset="0"/>
            </a:endParaRPr>
          </a:p>
          <a:p>
            <a:pPr marL="0" indent="0">
              <a:buNone/>
            </a:pPr>
            <a:r>
              <a:rPr lang="de-DE" sz="9600" i="1" dirty="0" smtClean="0">
                <a:latin typeface="Verdana" pitchFamily="34" charset="0"/>
              </a:rPr>
              <a:t>Erläuterung 1 (keine Änderung): </a:t>
            </a:r>
          </a:p>
          <a:p>
            <a:pPr marL="400050" lvl="1" indent="0">
              <a:buNone/>
            </a:pPr>
            <a:r>
              <a:rPr lang="de-DE" sz="9600" dirty="0" smtClean="0">
                <a:latin typeface="Verdana" pitchFamily="34" charset="0"/>
              </a:rPr>
              <a:t>Nur </a:t>
            </a:r>
            <a:r>
              <a:rPr lang="de-DE" sz="9600" dirty="0">
                <a:latin typeface="Verdana" pitchFamily="34" charset="0"/>
              </a:rPr>
              <a:t>feste Vereinigungen gelten als Körperschaft, keine losen Verbindungen, z</a:t>
            </a:r>
            <a:r>
              <a:rPr lang="de-DE" sz="9600" dirty="0" smtClean="0">
                <a:latin typeface="Verdana" pitchFamily="34" charset="0"/>
              </a:rPr>
              <a:t>. B</a:t>
            </a:r>
            <a:r>
              <a:rPr lang="de-DE" sz="9600" dirty="0">
                <a:latin typeface="Verdana" pitchFamily="34" charset="0"/>
              </a:rPr>
              <a:t>. Duette, Künstler, die nur zu bestimmten Gelegenheiten zusammen auftreten oder </a:t>
            </a:r>
            <a:r>
              <a:rPr lang="de-DE" sz="9600" dirty="0" smtClean="0">
                <a:latin typeface="Verdana" pitchFamily="34" charset="0"/>
              </a:rPr>
              <a:t>ausstellen.</a:t>
            </a:r>
          </a:p>
          <a:p>
            <a:pPr marL="0" indent="0">
              <a:buNone/>
            </a:pPr>
            <a:endParaRPr lang="de-DE" sz="5500" dirty="0">
              <a:latin typeface="Verdana" pitchFamily="34" charset="0"/>
            </a:endParaRPr>
          </a:p>
          <a:p>
            <a:pPr marL="0" indent="0">
              <a:buNone/>
            </a:pPr>
            <a:r>
              <a:rPr lang="de-DE" sz="9600" i="1" dirty="0" smtClean="0">
                <a:latin typeface="Verdana" pitchFamily="34" charset="0"/>
              </a:rPr>
              <a:t>Erläuterung </a:t>
            </a:r>
            <a:r>
              <a:rPr lang="de-DE" sz="9600" i="1" dirty="0">
                <a:latin typeface="Verdana" pitchFamily="34" charset="0"/>
              </a:rPr>
              <a:t>2: (ab dem Vollumstieg) ++ </a:t>
            </a:r>
            <a:r>
              <a:rPr lang="de-DE" sz="9600" i="1" dirty="0">
                <a:solidFill>
                  <a:srgbClr val="FF0000"/>
                </a:solidFill>
                <a:latin typeface="Verdana" pitchFamily="34" charset="0"/>
              </a:rPr>
              <a:t>neu</a:t>
            </a:r>
            <a:r>
              <a:rPr lang="de-DE" sz="9600" i="1" dirty="0">
                <a:latin typeface="Verdana" pitchFamily="34" charset="0"/>
              </a:rPr>
              <a:t> </a:t>
            </a:r>
            <a:r>
              <a:rPr lang="de-DE" sz="9600" i="1" dirty="0" smtClean="0">
                <a:latin typeface="Verdana" pitchFamily="34" charset="0"/>
              </a:rPr>
              <a:t>++</a:t>
            </a:r>
            <a:endParaRPr lang="de-DE" sz="9600" i="1" dirty="0">
              <a:latin typeface="Verdana" pitchFamily="34" charset="0"/>
            </a:endParaRPr>
          </a:p>
          <a:p>
            <a:pPr marL="400050" lvl="1" indent="0">
              <a:buNone/>
            </a:pPr>
            <a:r>
              <a:rPr lang="de-DE" sz="9600" dirty="0">
                <a:latin typeface="Verdana" pitchFamily="34" charset="0"/>
              </a:rPr>
              <a:t>Mit dem Vollumstieg gelten die Ausnahmen nach RAK nicht mehr; d</a:t>
            </a:r>
            <a:r>
              <a:rPr lang="de-DE" sz="9600" dirty="0" smtClean="0">
                <a:latin typeface="Verdana" pitchFamily="34" charset="0"/>
              </a:rPr>
              <a:t>. h</a:t>
            </a:r>
            <a:r>
              <a:rPr lang="de-DE" sz="9600" dirty="0">
                <a:latin typeface="Verdana" pitchFamily="34" charset="0"/>
              </a:rPr>
              <a:t>. es werden beispielsweise Konferenzen ohne Konferenzbegriff sowie Expeditionen erfasst, alle Arten von Spitzen- und </a:t>
            </a:r>
            <a:r>
              <a:rPr lang="de-DE" sz="9600" dirty="0" smtClean="0">
                <a:latin typeface="Verdana" pitchFamily="34" charset="0"/>
              </a:rPr>
              <a:t>Informationsorganen, </a:t>
            </a:r>
            <a:r>
              <a:rPr lang="de-DE" sz="9600" dirty="0">
                <a:latin typeface="Verdana" pitchFamily="34" charset="0"/>
              </a:rPr>
              <a:t>Zeitschriftenredaktionen u</a:t>
            </a:r>
            <a:r>
              <a:rPr lang="de-DE" sz="9600" dirty="0" smtClean="0">
                <a:latin typeface="Verdana" pitchFamily="34" charset="0"/>
              </a:rPr>
              <a:t>. ä.</a:t>
            </a:r>
            <a:br>
              <a:rPr lang="de-DE" sz="9600" dirty="0" smtClean="0">
                <a:latin typeface="Verdana" pitchFamily="34" charset="0"/>
              </a:rPr>
            </a:br>
            <a:endParaRPr lang="de-DE" sz="9600" dirty="0">
              <a:latin typeface="Verdana" pitchFamily="34" charset="0"/>
            </a:endParaRPr>
          </a:p>
          <a:p>
            <a:endParaRPr lang="de-DE" sz="5500" dirty="0">
              <a:latin typeface="Verdana" pitchFamily="34" charset="0"/>
            </a:endParaRPr>
          </a:p>
          <a:p>
            <a:endParaRPr lang="de-DE" dirty="0"/>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486914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340768"/>
            <a:ext cx="8229600" cy="4525963"/>
          </a:xfrm>
        </p:spPr>
        <p:txBody>
          <a:bodyPr>
            <a:normAutofit fontScale="85000" lnSpcReduction="20000"/>
          </a:bodyPr>
          <a:lstStyle/>
          <a:p>
            <a:pPr marL="0" lvl="0" indent="0">
              <a:buNone/>
            </a:pPr>
            <a:r>
              <a:rPr lang="de-DE" sz="2800" i="1" dirty="0" smtClean="0">
                <a:solidFill>
                  <a:prstClr val="black"/>
                </a:solidFill>
                <a:latin typeface="Verdana" pitchFamily="34" charset="0"/>
              </a:rPr>
              <a:t>Erläuterung </a:t>
            </a:r>
            <a:r>
              <a:rPr lang="de-DE" sz="2800" i="1" dirty="0">
                <a:solidFill>
                  <a:prstClr val="black"/>
                </a:solidFill>
                <a:latin typeface="Verdana" pitchFamily="34" charset="0"/>
              </a:rPr>
              <a:t>2: (ab dem Vollumstieg) ++ </a:t>
            </a:r>
            <a:r>
              <a:rPr lang="de-DE" sz="2800" i="1" dirty="0">
                <a:solidFill>
                  <a:srgbClr val="FF0000"/>
                </a:solidFill>
                <a:latin typeface="Verdana" pitchFamily="34" charset="0"/>
              </a:rPr>
              <a:t>neu</a:t>
            </a:r>
            <a:r>
              <a:rPr lang="de-DE" sz="2800" i="1" dirty="0">
                <a:solidFill>
                  <a:prstClr val="black"/>
                </a:solidFill>
                <a:latin typeface="Verdana" pitchFamily="34" charset="0"/>
              </a:rPr>
              <a:t> </a:t>
            </a:r>
            <a:r>
              <a:rPr lang="de-DE" sz="2800" i="1" dirty="0" smtClean="0">
                <a:solidFill>
                  <a:prstClr val="black"/>
                </a:solidFill>
                <a:latin typeface="Verdana" pitchFamily="34" charset="0"/>
              </a:rPr>
              <a:t>++ (Fortsetzung)</a:t>
            </a:r>
            <a:endParaRPr lang="de-DE" sz="2800" i="1" dirty="0">
              <a:solidFill>
                <a:prstClr val="black"/>
              </a:solidFill>
              <a:latin typeface="Verdana" pitchFamily="34" charset="0"/>
            </a:endParaRPr>
          </a:p>
          <a:p>
            <a:pPr marL="400050" lvl="1" indent="0">
              <a:buNone/>
            </a:pPr>
            <a:r>
              <a:rPr lang="de-DE" dirty="0" smtClean="0">
                <a:latin typeface="Verdana" pitchFamily="34" charset="0"/>
              </a:rPr>
              <a:t>Wasser- </a:t>
            </a:r>
            <a:r>
              <a:rPr lang="de-DE" dirty="0">
                <a:latin typeface="Verdana" pitchFamily="34" charset="0"/>
              </a:rPr>
              <a:t>und Raumfahrzeuge als </a:t>
            </a:r>
            <a:r>
              <a:rPr lang="de-DE" dirty="0" smtClean="0">
                <a:latin typeface="Verdana" pitchFamily="34" charset="0"/>
              </a:rPr>
              <a:t>geistiger Schöpfer </a:t>
            </a:r>
            <a:r>
              <a:rPr lang="de-DE" dirty="0">
                <a:latin typeface="Verdana" pitchFamily="34" charset="0"/>
              </a:rPr>
              <a:t>(z. B. für Logbücher) werden als </a:t>
            </a:r>
            <a:r>
              <a:rPr lang="de-DE" dirty="0" smtClean="0">
                <a:latin typeface="Verdana" pitchFamily="34" charset="0"/>
              </a:rPr>
              <a:t>Körperschaftsdatensätze </a:t>
            </a:r>
            <a:r>
              <a:rPr lang="de-DE" dirty="0">
                <a:latin typeface="Verdana" pitchFamily="34" charset="0"/>
              </a:rPr>
              <a:t>erfasst und bei </a:t>
            </a:r>
            <a:r>
              <a:rPr lang="de-DE" dirty="0" err="1">
                <a:latin typeface="Verdana" pitchFamily="34" charset="0"/>
              </a:rPr>
              <a:t>Homonymität</a:t>
            </a:r>
            <a:r>
              <a:rPr lang="de-DE" dirty="0">
                <a:latin typeface="Verdana" pitchFamily="34" charset="0"/>
              </a:rPr>
              <a:t> mit dem Zusatz „Körperschaft“ von dem Sachschlagwort für das Fahrzeug unterschieden.  Zur Erfassung (vgl. </a:t>
            </a:r>
            <a:r>
              <a:rPr lang="de-DE" dirty="0" smtClean="0">
                <a:latin typeface="Verdana" pitchFamily="34" charset="0"/>
                <a:hlinkClick r:id="rId2"/>
              </a:rPr>
              <a:t>EH-K-18</a:t>
            </a:r>
            <a:r>
              <a:rPr lang="de-DE" dirty="0" smtClean="0">
                <a:latin typeface="Verdana" pitchFamily="34" charset="0"/>
              </a:rPr>
              <a:t>).</a:t>
            </a:r>
            <a:r>
              <a:rPr lang="de-DE" dirty="0">
                <a:latin typeface="Verdana" pitchFamily="34" charset="0"/>
              </a:rPr>
              <a:t/>
            </a:r>
            <a:br>
              <a:rPr lang="de-DE" dirty="0">
                <a:latin typeface="Verdana" pitchFamily="34" charset="0"/>
              </a:rPr>
            </a:br>
            <a:endParaRPr lang="de-DE" dirty="0">
              <a:latin typeface="Verdana" pitchFamily="34" charset="0"/>
            </a:endParaRPr>
          </a:p>
          <a:p>
            <a:pPr marL="400050" lvl="1" indent="0">
              <a:buNone/>
            </a:pPr>
            <a:r>
              <a:rPr lang="de-DE" dirty="0">
                <a:latin typeface="Verdana" pitchFamily="34" charset="0"/>
              </a:rPr>
              <a:t>Programme und </a:t>
            </a:r>
            <a:r>
              <a:rPr lang="de-DE" dirty="0" smtClean="0">
                <a:latin typeface="Verdana" pitchFamily="34" charset="0"/>
              </a:rPr>
              <a:t>Projekte </a:t>
            </a:r>
            <a:r>
              <a:rPr lang="de-DE" dirty="0">
                <a:latin typeface="Verdana" pitchFamily="34" charset="0"/>
              </a:rPr>
              <a:t>sind </a:t>
            </a:r>
            <a:r>
              <a:rPr lang="de-DE" dirty="0" smtClean="0">
                <a:latin typeface="Verdana" pitchFamily="34" charset="0"/>
              </a:rPr>
              <a:t>Förderprogramme</a:t>
            </a:r>
            <a:r>
              <a:rPr lang="de-DE" dirty="0">
                <a:latin typeface="Verdana" pitchFamily="34" charset="0"/>
              </a:rPr>
              <a:t>, Entwicklungsprojekte u</a:t>
            </a:r>
            <a:r>
              <a:rPr lang="de-DE" dirty="0" smtClean="0">
                <a:latin typeface="Verdana" pitchFamily="34" charset="0"/>
              </a:rPr>
              <a:t>. ä</a:t>
            </a:r>
            <a:r>
              <a:rPr lang="de-DE" dirty="0">
                <a:latin typeface="Verdana" pitchFamily="34" charset="0"/>
              </a:rPr>
              <a:t>. </a:t>
            </a:r>
            <a:endParaRPr lang="de-DE" dirty="0" smtClean="0">
              <a:latin typeface="Verdana" pitchFamily="34" charset="0"/>
            </a:endParaRPr>
          </a:p>
          <a:p>
            <a:pPr marL="400050" lvl="1" indent="0">
              <a:buNone/>
            </a:pPr>
            <a:r>
              <a:rPr lang="de-DE" dirty="0" smtClean="0">
                <a:latin typeface="Verdana" pitchFamily="34" charset="0"/>
              </a:rPr>
              <a:t>Softwareprogramme </a:t>
            </a:r>
            <a:r>
              <a:rPr lang="de-DE" dirty="0">
                <a:latin typeface="Verdana" pitchFamily="34" charset="0"/>
              </a:rPr>
              <a:t>der Sacherschließung bleiben weiterhin Sachbegriffe. </a:t>
            </a: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53614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268760"/>
            <a:ext cx="8435280" cy="4525963"/>
          </a:xfrm>
        </p:spPr>
        <p:txBody>
          <a:bodyPr>
            <a:normAutofit/>
          </a:bodyPr>
          <a:lstStyle/>
          <a:p>
            <a:pPr marL="0" indent="0">
              <a:buNone/>
            </a:pPr>
            <a:r>
              <a:rPr lang="de-DE" sz="2400" i="1" dirty="0">
                <a:latin typeface="Verdana" pitchFamily="34" charset="0"/>
              </a:rPr>
              <a:t>Erläuterung </a:t>
            </a:r>
            <a:r>
              <a:rPr lang="de-DE" sz="2400" i="1" dirty="0" smtClean="0">
                <a:latin typeface="Verdana" pitchFamily="34" charset="0"/>
              </a:rPr>
              <a:t>3 (geändert ++ </a:t>
            </a:r>
            <a:r>
              <a:rPr lang="de-DE" sz="2400" i="1" dirty="0" smtClean="0">
                <a:solidFill>
                  <a:srgbClr val="FF0000"/>
                </a:solidFill>
                <a:latin typeface="Verdana" pitchFamily="34" charset="0"/>
              </a:rPr>
              <a:t>neu letzter Absatz </a:t>
            </a:r>
            <a:r>
              <a:rPr lang="de-DE" sz="2400" i="1" dirty="0" smtClean="0">
                <a:latin typeface="Verdana" pitchFamily="34" charset="0"/>
              </a:rPr>
              <a:t>++):</a:t>
            </a:r>
            <a:endParaRPr lang="de-DE" sz="2400" i="1" dirty="0">
              <a:latin typeface="Verdana" pitchFamily="34" charset="0"/>
            </a:endParaRPr>
          </a:p>
          <a:p>
            <a:pPr marL="0" indent="0">
              <a:buNone/>
            </a:pPr>
            <a:r>
              <a:rPr lang="de-DE" sz="2400" dirty="0">
                <a:latin typeface="Verdana" pitchFamily="34" charset="0"/>
              </a:rPr>
              <a:t>Konferenzen: </a:t>
            </a:r>
          </a:p>
          <a:p>
            <a:pPr marL="400050" lvl="1" indent="0">
              <a:buNone/>
            </a:pPr>
            <a:r>
              <a:rPr lang="de-DE" sz="2400" dirty="0">
                <a:latin typeface="Verdana" pitchFamily="34" charset="0"/>
              </a:rPr>
              <a:t>Konferenzen nach RDA sind auch Konferenzen usw. ohne Konferenzbegriff, Expeditionen sowie Ehrungen, </a:t>
            </a:r>
            <a:r>
              <a:rPr lang="de-DE" sz="2400" dirty="0" smtClean="0">
                <a:latin typeface="Verdana" pitchFamily="34" charset="0"/>
              </a:rPr>
              <a:t>Preisverleihungen </a:t>
            </a:r>
            <a:r>
              <a:rPr lang="de-DE" sz="2400" dirty="0">
                <a:latin typeface="Verdana" pitchFamily="34" charset="0"/>
              </a:rPr>
              <a:t>(nur die Veranstaltungen, nicht die Preise an sich), Wettbewerbe usw. Keine Konferenzen sind z</a:t>
            </a:r>
            <a:r>
              <a:rPr lang="de-DE" sz="2400" dirty="0" smtClean="0">
                <a:latin typeface="Verdana" pitchFamily="34" charset="0"/>
              </a:rPr>
              <a:t>. B</a:t>
            </a:r>
            <a:r>
              <a:rPr lang="de-DE" sz="2400" dirty="0">
                <a:latin typeface="Verdana" pitchFamily="34" charset="0"/>
              </a:rPr>
              <a:t>. TV-Sendungen und Konzerte</a:t>
            </a:r>
            <a:r>
              <a:rPr lang="de-DE" sz="2400" dirty="0" smtClean="0">
                <a:latin typeface="Verdana" pitchFamily="34" charset="0"/>
              </a:rPr>
              <a:t>.</a:t>
            </a:r>
          </a:p>
          <a:p>
            <a:pPr marL="400050" lvl="1" indent="0">
              <a:buNone/>
            </a:pPr>
            <a:r>
              <a:rPr lang="de-DE" sz="2400" dirty="0" smtClean="0">
                <a:latin typeface="Verdana" pitchFamily="34" charset="0"/>
              </a:rPr>
              <a:t>...</a:t>
            </a:r>
            <a:endParaRPr lang="de-DE" sz="2400" dirty="0">
              <a:latin typeface="Verdana" pitchFamily="34" charset="0"/>
            </a:endParaRP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989483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251520" y="1268760"/>
            <a:ext cx="8229600" cy="4525963"/>
          </a:xfrm>
        </p:spPr>
        <p:txBody>
          <a:bodyPr>
            <a:normAutofit fontScale="92500" lnSpcReduction="20000"/>
          </a:bodyPr>
          <a:lstStyle/>
          <a:p>
            <a:pPr marL="0" indent="0">
              <a:buNone/>
            </a:pPr>
            <a:r>
              <a:rPr lang="de-DE" sz="2600" i="1" dirty="0">
                <a:latin typeface="Verdana" pitchFamily="34" charset="0"/>
              </a:rPr>
              <a:t>Erläuterung </a:t>
            </a:r>
            <a:r>
              <a:rPr lang="de-DE" sz="2600" i="1" dirty="0" smtClean="0">
                <a:latin typeface="Verdana" pitchFamily="34" charset="0"/>
              </a:rPr>
              <a:t>3 (</a:t>
            </a:r>
            <a:r>
              <a:rPr lang="de-DE" sz="2600" i="1" dirty="0" smtClean="0">
                <a:solidFill>
                  <a:prstClr val="black"/>
                </a:solidFill>
                <a:latin typeface="Verdana" pitchFamily="34" charset="0"/>
              </a:rPr>
              <a:t>++ </a:t>
            </a:r>
            <a:r>
              <a:rPr lang="de-DE" sz="2600" i="1" dirty="0">
                <a:solidFill>
                  <a:srgbClr val="FF0000"/>
                </a:solidFill>
                <a:latin typeface="Verdana" pitchFamily="34" charset="0"/>
              </a:rPr>
              <a:t>neu letzter Absatz </a:t>
            </a:r>
            <a:r>
              <a:rPr lang="de-DE" sz="2600" i="1" dirty="0" smtClean="0">
                <a:solidFill>
                  <a:prstClr val="black"/>
                </a:solidFill>
                <a:latin typeface="Verdana" pitchFamily="34" charset="0"/>
              </a:rPr>
              <a:t>++)</a:t>
            </a:r>
            <a:r>
              <a:rPr lang="de-DE" sz="2600" i="1" dirty="0" smtClean="0">
                <a:latin typeface="Verdana" pitchFamily="34" charset="0"/>
              </a:rPr>
              <a:t>:</a:t>
            </a:r>
            <a:endParaRPr lang="de-DE" sz="2600" i="1" dirty="0">
              <a:latin typeface="Verdana" pitchFamily="34" charset="0"/>
            </a:endParaRPr>
          </a:p>
          <a:p>
            <a:pPr marL="0" indent="0">
              <a:buNone/>
            </a:pPr>
            <a:r>
              <a:rPr lang="de-DE" sz="2600" dirty="0">
                <a:latin typeface="Verdana" pitchFamily="34" charset="0"/>
              </a:rPr>
              <a:t>Konferenzen: </a:t>
            </a:r>
          </a:p>
          <a:p>
            <a:pPr marL="400050" lvl="1" indent="0">
              <a:buNone/>
            </a:pPr>
            <a:r>
              <a:rPr lang="de-DE" sz="2400" dirty="0" smtClean="0">
                <a:latin typeface="Verdana" pitchFamily="34" charset="0"/>
              </a:rPr>
              <a:t>....</a:t>
            </a:r>
          </a:p>
          <a:p>
            <a:pPr marL="400050" lvl="1" indent="0">
              <a:buNone/>
            </a:pPr>
            <a:r>
              <a:rPr lang="de-DE" sz="2400" dirty="0" smtClean="0">
                <a:latin typeface="Verdana" pitchFamily="34" charset="0"/>
              </a:rPr>
              <a:t>In </a:t>
            </a:r>
            <a:r>
              <a:rPr lang="de-DE" sz="2400" dirty="0">
                <a:latin typeface="Verdana" pitchFamily="34" charset="0"/>
              </a:rPr>
              <a:t>der Formalerschließung werden nur diejenigen Ausstellungen als Körperschaften betrachtet, die wiederkehrend unter demselben Namen erscheinen (z.B. Documenta, Biennale di Venezia, </a:t>
            </a:r>
            <a:r>
              <a:rPr lang="de-DE" sz="2400" dirty="0" err="1">
                <a:latin typeface="Verdana" pitchFamily="34" charset="0"/>
              </a:rPr>
              <a:t>Triennale</a:t>
            </a:r>
            <a:r>
              <a:rPr lang="de-DE" sz="2400" dirty="0">
                <a:latin typeface="Verdana" pitchFamily="34" charset="0"/>
              </a:rPr>
              <a:t> Kleinplastik). Normdatensätze für Einzelausstellungen werden nur dann angelegt, wenn sie in der Sacherschließung als Thema benötigt werden. (Das betrifft auch Wanderausstellungen: Sie werden in der Formalerschließung nur erfasst, wenn sie in verschiedenen Jahren mit verschiedenen Inhalten unter demselben Namen auftreten</a:t>
            </a:r>
            <a:r>
              <a:rPr lang="de-DE" sz="2400" dirty="0" smtClean="0">
                <a:latin typeface="Verdana" pitchFamily="34" charset="0"/>
              </a:rPr>
              <a:t>).</a:t>
            </a:r>
            <a:endParaRPr lang="de-DE" sz="2400" dirty="0">
              <a:latin typeface="Verdana" pitchFamily="34" charset="0"/>
            </a:endParaRPr>
          </a:p>
          <a:p>
            <a:endParaRPr lang="de-DE" dirty="0"/>
          </a:p>
        </p:txBody>
      </p:sp>
      <p:sp>
        <p:nvSpPr>
          <p:cNvPr id="6"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Erläuterungen zu RDA 11.0</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292762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60648"/>
            <a:ext cx="8229600" cy="1143000"/>
          </a:xfrm>
        </p:spPr>
        <p:txBody>
          <a:bodyPr>
            <a:noAutofit/>
          </a:bodyPr>
          <a:lstStyle/>
          <a:p>
            <a:pPr algn="l">
              <a:lnSpc>
                <a:spcPts val="3300"/>
              </a:lnSpc>
            </a:pPr>
            <a:r>
              <a:rPr lang="de-DE" sz="2800" dirty="0" smtClean="0">
                <a:solidFill>
                  <a:schemeClr val="accent1">
                    <a:lumMod val="75000"/>
                  </a:schemeClr>
                </a:solidFill>
                <a:latin typeface="Verdana" panose="020B0604030504040204" pitchFamily="34" charset="0"/>
              </a:rPr>
              <a:t>Weitere </a:t>
            </a:r>
            <a:r>
              <a:rPr lang="de-DE" sz="2800" dirty="0">
                <a:solidFill>
                  <a:schemeClr val="accent1">
                    <a:lumMod val="75000"/>
                  </a:schemeClr>
                </a:solidFill>
                <a:latin typeface="Verdana" panose="020B0604030504040204" pitchFamily="34" charset="0"/>
              </a:rPr>
              <a:t>nach RAK-WB nicht zu erfassende Körperschaften, die mit dem RDA-Umstieg erfasst werden</a:t>
            </a:r>
          </a:p>
        </p:txBody>
      </p:sp>
      <p:sp>
        <p:nvSpPr>
          <p:cNvPr id="3" name="Inhaltsplatzhalter 2"/>
          <p:cNvSpPr>
            <a:spLocks noGrp="1"/>
          </p:cNvSpPr>
          <p:nvPr>
            <p:ph idx="1"/>
          </p:nvPr>
        </p:nvSpPr>
        <p:spPr>
          <a:xfrm>
            <a:off x="457200" y="1772816"/>
            <a:ext cx="8229600" cy="4525963"/>
          </a:xfrm>
        </p:spPr>
        <p:txBody>
          <a:bodyPr>
            <a:normAutofit/>
          </a:bodyPr>
          <a:lstStyle/>
          <a:p>
            <a:pPr marL="0" indent="0">
              <a:buNone/>
            </a:pPr>
            <a:endParaRPr lang="en-US" sz="2400" dirty="0" smtClean="0">
              <a:latin typeface="Verdana" pitchFamily="34" charset="0"/>
              <a:ea typeface="Verdana" pitchFamily="34" charset="0"/>
              <a:cs typeface="Verdana" pitchFamily="34" charset="0"/>
            </a:endParaRPr>
          </a:p>
          <a:p>
            <a:pPr>
              <a:buFontTx/>
              <a:buChar char="-"/>
            </a:pPr>
            <a:r>
              <a:rPr lang="en-US" sz="2400" dirty="0" err="1" smtClean="0">
                <a:latin typeface="Verdana" pitchFamily="34" charset="0"/>
                <a:ea typeface="Verdana" pitchFamily="34" charset="0"/>
                <a:cs typeface="Verdana" pitchFamily="34" charset="0"/>
              </a:rPr>
              <a:t>Zeitschriftenredaktionen</a:t>
            </a:r>
            <a:r>
              <a:rPr lang="en-US" sz="2400" dirty="0" smtClean="0">
                <a:latin typeface="Verdana" pitchFamily="34" charset="0"/>
                <a:ea typeface="Verdana" pitchFamily="34" charset="0"/>
                <a:cs typeface="Verdana" pitchFamily="34" charset="0"/>
              </a:rPr>
              <a:t> (RAK §631 ERL 1)</a:t>
            </a:r>
          </a:p>
          <a:p>
            <a:pPr>
              <a:buFontTx/>
              <a:buChar char="-"/>
            </a:pPr>
            <a:r>
              <a:rPr lang="en-US" sz="2400" dirty="0" err="1" smtClean="0">
                <a:latin typeface="Verdana" pitchFamily="34" charset="0"/>
                <a:ea typeface="Verdana" pitchFamily="34" charset="0"/>
                <a:cs typeface="Verdana" pitchFamily="34" charset="0"/>
              </a:rPr>
              <a:t>Musik</a:t>
            </a:r>
            <a:r>
              <a:rPr lang="en-US" sz="2400" dirty="0" smtClean="0">
                <a:latin typeface="Verdana" pitchFamily="34" charset="0"/>
                <a:ea typeface="Verdana" pitchFamily="34" charset="0"/>
                <a:cs typeface="Verdana" pitchFamily="34" charset="0"/>
              </a:rPr>
              <a:t>-/</a:t>
            </a:r>
            <a:r>
              <a:rPr lang="en-US" sz="2400" dirty="0" err="1" smtClean="0">
                <a:latin typeface="Verdana" pitchFamily="34" charset="0"/>
                <a:ea typeface="Verdana" pitchFamily="34" charset="0"/>
                <a:cs typeface="Verdana" pitchFamily="34" charset="0"/>
              </a:rPr>
              <a:t>Künstlergruppen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aus</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Vor</a:t>
            </a:r>
            <a:r>
              <a:rPr lang="en-US" sz="2400" dirty="0" smtClean="0">
                <a:latin typeface="Verdana" pitchFamily="34" charset="0"/>
                <a:ea typeface="Verdana" pitchFamily="34" charset="0"/>
                <a:cs typeface="Verdana" pitchFamily="34" charset="0"/>
              </a:rPr>
              <a:t>- und </a:t>
            </a:r>
            <a:r>
              <a:rPr lang="en-US" sz="2400" dirty="0" err="1" smtClean="0">
                <a:latin typeface="Verdana" pitchFamily="34" charset="0"/>
                <a:ea typeface="Verdana" pitchFamily="34" charset="0"/>
                <a:cs typeface="Verdana" pitchFamily="34" charset="0"/>
              </a:rPr>
              <a:t>Familiennamen</a:t>
            </a:r>
            <a:r>
              <a:rPr lang="en-US" sz="2400" dirty="0" smtClean="0">
                <a:latin typeface="Verdana" pitchFamily="34" charset="0"/>
                <a:ea typeface="Verdana" pitchFamily="34" charset="0"/>
                <a:cs typeface="Verdana" pitchFamily="34" charset="0"/>
              </a:rPr>
              <a:t> (RAK §631 ERL3) (</a:t>
            </a:r>
            <a:r>
              <a:rPr lang="en-US" sz="2400" dirty="0" err="1" smtClean="0">
                <a:latin typeface="Verdana" pitchFamily="34" charset="0"/>
                <a:ea typeface="Verdana" pitchFamily="34" charset="0"/>
                <a:cs typeface="Verdana" pitchFamily="34" charset="0"/>
              </a:rPr>
              <a:t>aber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nur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für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feste</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Verbindungen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vgl</a:t>
            </a:r>
            <a:r>
              <a:rPr lang="en-US" sz="2400" dirty="0" smtClean="0">
                <a:latin typeface="Verdana" pitchFamily="34" charset="0"/>
                <a:ea typeface="Verdana" pitchFamily="34" charset="0"/>
                <a:cs typeface="Verdana" pitchFamily="34" charset="0"/>
              </a:rPr>
              <a:t>. ERL 1 </a:t>
            </a:r>
            <a:r>
              <a:rPr lang="en-US" sz="2400" dirty="0" err="1" smtClean="0">
                <a:latin typeface="Verdana" pitchFamily="34" charset="0"/>
                <a:ea typeface="Verdana" pitchFamily="34" charset="0"/>
                <a:cs typeface="Verdana" pitchFamily="34" charset="0"/>
              </a:rPr>
              <a:t>zu</a:t>
            </a:r>
            <a:r>
              <a:rPr lang="en-US" sz="2400" dirty="0" smtClean="0">
                <a:latin typeface="Verdana" pitchFamily="34" charset="0"/>
                <a:ea typeface="Verdana" pitchFamily="34" charset="0"/>
                <a:cs typeface="Verdana" pitchFamily="34" charset="0"/>
              </a:rPr>
              <a:t> RDA 11.0)</a:t>
            </a:r>
          </a:p>
          <a:p>
            <a:pPr>
              <a:buFontTx/>
              <a:buChar char="-"/>
            </a:pPr>
            <a:r>
              <a:rPr lang="en-US" sz="2400" dirty="0" err="1" smtClean="0">
                <a:latin typeface="Verdana" pitchFamily="34" charset="0"/>
                <a:ea typeface="Verdana" pitchFamily="34" charset="0"/>
                <a:cs typeface="Verdana" pitchFamily="34" charset="0"/>
              </a:rPr>
              <a:t>Abteilungen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eines</a:t>
            </a:r>
            <a:r>
              <a:rPr lang="en-US" sz="2400" dirty="0" smtClean="0">
                <a:latin typeface="Verdana" pitchFamily="34" charset="0"/>
                <a:ea typeface="Verdana" pitchFamily="34" charset="0"/>
                <a:cs typeface="Verdana" pitchFamily="34" charset="0"/>
              </a:rPr>
              <a:t> Organs </a:t>
            </a:r>
            <a:r>
              <a:rPr lang="en-US" sz="2400" dirty="0" err="1" smtClean="0">
                <a:latin typeface="Verdana" pitchFamily="34" charset="0"/>
                <a:ea typeface="Verdana" pitchFamily="34" charset="0"/>
                <a:cs typeface="Verdana" pitchFamily="34" charset="0"/>
              </a:rPr>
              <a:t>einer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Gebiets-körperschaft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oder</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Religionsgemeinschaft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deren</a:t>
            </a:r>
            <a:r>
              <a:rPr lang="en-US" sz="2400" dirty="0" smtClean="0">
                <a:latin typeface="Verdana" pitchFamily="34" charset="0"/>
                <a:ea typeface="Verdana" pitchFamily="34" charset="0"/>
                <a:cs typeface="Verdana" pitchFamily="34" charset="0"/>
              </a:rPr>
              <a:t> Name </a:t>
            </a:r>
            <a:r>
              <a:rPr lang="en-US" sz="2400" dirty="0" err="1" smtClean="0">
                <a:latin typeface="Verdana" pitchFamily="34" charset="0"/>
                <a:ea typeface="Verdana" pitchFamily="34" charset="0"/>
                <a:cs typeface="Verdana" pitchFamily="34" charset="0"/>
              </a:rPr>
              <a:t>mit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bestimmten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Begriffen</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gebildet</a:t>
            </a:r>
            <a:r>
              <a:rPr lang="en-US" sz="2400" dirty="0" smtClean="0">
                <a:latin typeface="Verdana" pitchFamily="34" charset="0"/>
                <a:ea typeface="Verdana" pitchFamily="34" charset="0"/>
                <a:cs typeface="Verdana" pitchFamily="34" charset="0"/>
              </a:rPr>
              <a:t> </a:t>
            </a:r>
            <a:r>
              <a:rPr lang="en-US" sz="2400" dirty="0" err="1" smtClean="0">
                <a:latin typeface="Verdana" pitchFamily="34" charset="0"/>
                <a:ea typeface="Verdana" pitchFamily="34" charset="0"/>
                <a:cs typeface="Verdana" pitchFamily="34" charset="0"/>
              </a:rPr>
              <a:t>wurde</a:t>
            </a:r>
            <a:r>
              <a:rPr lang="en-US" sz="2400" dirty="0" smtClean="0">
                <a:latin typeface="Verdana" pitchFamily="34" charset="0"/>
                <a:ea typeface="Verdana" pitchFamily="34" charset="0"/>
                <a:cs typeface="Verdana" pitchFamily="34" charset="0"/>
              </a:rPr>
              <a:t>. (RAK 449,4; 468,4)</a:t>
            </a:r>
          </a:p>
          <a:p>
            <a:pPr>
              <a:buFontTx/>
              <a:buChar char="-"/>
            </a:pPr>
            <a:endParaRPr lang="en-US" sz="2400" dirty="0">
              <a:latin typeface="Verdana" pitchFamily="34" charset="0"/>
              <a:ea typeface="Verdana" pitchFamily="34" charset="0"/>
              <a:cs typeface="Verdana" pitchFamily="34" charset="0"/>
            </a:endParaRPr>
          </a:p>
          <a:p>
            <a:pPr>
              <a:buFontTx/>
              <a:buChar char="-"/>
            </a:pPr>
            <a:endParaRPr lang="en-US" sz="2400" dirty="0" smtClean="0">
              <a:latin typeface="Verdana" pitchFamily="34" charset="0"/>
              <a:ea typeface="Verdana" pitchFamily="34" charset="0"/>
              <a:cs typeface="Verdana" pitchFamily="34" charset="0"/>
            </a:endParaRPr>
          </a:p>
        </p:txBody>
      </p:sp>
      <p:sp>
        <p:nvSpPr>
          <p:cNvPr id="7"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0005797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1916832"/>
            <a:ext cx="8229600" cy="4209331"/>
          </a:xfrm>
        </p:spPr>
        <p:txBody>
          <a:bodyPr>
            <a:normAutofit/>
          </a:bodyPr>
          <a:lstStyle/>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Spiegel-Redaktion</a:t>
            </a:r>
          </a:p>
          <a:p>
            <a:pPr marL="0" indent="0">
              <a:buNone/>
            </a:pPr>
            <a:r>
              <a:rPr lang="de-DE" sz="2800" dirty="0" smtClean="0">
                <a:latin typeface="Verdana" panose="020B0604030504040204" pitchFamily="34" charset="0"/>
                <a:ea typeface="Verdana" panose="020B0604030504040204" pitchFamily="34" charset="0"/>
                <a:cs typeface="Verdana" panose="020B0604030504040204" pitchFamily="34" charset="0"/>
              </a:rPr>
              <a:t>Redaktion „Das Personalbüro in Recht und Praxis“</a:t>
            </a:r>
            <a:endParaRPr lang="de-DE" sz="2800" dirty="0">
              <a:latin typeface="Verdana" panose="020B0604030504040204" pitchFamily="34" charset="0"/>
              <a:ea typeface="Verdana" panose="020B0604030504040204" pitchFamily="34" charset="0"/>
              <a:cs typeface="Verdana" panose="020B0604030504040204" pitchFamily="34" charset="0"/>
            </a:endParaRPr>
          </a:p>
        </p:txBody>
      </p:sp>
      <p:sp>
        <p:nvSpPr>
          <p:cNvPr id="6" name="Titel 1"/>
          <p:cNvSpPr txBox="1">
            <a:spLocks/>
          </p:cNvSpPr>
          <p:nvPr/>
        </p:nvSpPr>
        <p:spPr>
          <a:xfrm>
            <a:off x="251520" y="183778"/>
            <a:ext cx="8640960" cy="94096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de-DE" sz="2800" dirty="0" smtClean="0">
                <a:solidFill>
                  <a:schemeClr val="accent1">
                    <a:lumMod val="75000"/>
                  </a:schemeClr>
                </a:solidFill>
                <a:latin typeface="Verdana" panose="020B0604030504040204" pitchFamily="34" charset="0"/>
              </a:rPr>
              <a:t>Beispiele</a:t>
            </a:r>
            <a:br>
              <a:rPr lang="de-DE" sz="2800" dirty="0" smtClean="0">
                <a:solidFill>
                  <a:schemeClr val="accent1">
                    <a:lumMod val="75000"/>
                  </a:schemeClr>
                </a:solidFill>
                <a:latin typeface="Verdana" panose="020B0604030504040204" pitchFamily="34" charset="0"/>
              </a:rPr>
            </a:br>
            <a:r>
              <a:rPr lang="de-DE" sz="2800" dirty="0" smtClean="0">
                <a:solidFill>
                  <a:schemeClr val="accent1">
                    <a:lumMod val="75000"/>
                  </a:schemeClr>
                </a:solidFill>
                <a:latin typeface="Verdana" panose="020B0604030504040204" pitchFamily="34" charset="0"/>
              </a:rPr>
              <a:t>Zeitschriftenredaktionen</a:t>
            </a:r>
            <a:endParaRPr lang="de-DE" sz="2800" dirty="0">
              <a:solidFill>
                <a:schemeClr val="accent1">
                  <a:lumMod val="75000"/>
                </a:schemeClr>
              </a:solidFill>
              <a:latin typeface="Verdana" panose="020B0604030504040204" pitchFamily="34" charset="0"/>
            </a:endParaRPr>
          </a:p>
        </p:txBody>
      </p:sp>
      <p:sp>
        <p:nvSpPr>
          <p:cNvPr id="9" name="Fußzeilenplatzhalter 4"/>
          <p:cNvSpPr>
            <a:spLocks noGrp="1"/>
          </p:cNvSpPr>
          <p:nvPr>
            <p:ph type="ftr" sz="quarter" idx="11"/>
          </p:nvPr>
        </p:nvSpPr>
        <p:spPr>
          <a:xfrm>
            <a:off x="395536" y="6309320"/>
            <a:ext cx="7560840" cy="365125"/>
          </a:xfrm>
          <a:noFill/>
        </p:spPr>
        <p:txBody>
          <a:bodyPr vert="horz" lIns="91440" tIns="45720" rIns="91440" bIns="45720" rtlCol="0" anchor="ctr"/>
          <a:lstStyle/>
          <a:p>
            <a:r>
              <a:rPr lang="de-DE" sz="1000" smtClean="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rPr>
              <a:t>AG RDA Schulungsunterlagen - Modul 4 GND: Körperschaften/Konferenzen | Stand: 21.12.2015 | CC BY-NC-SA</a:t>
            </a:r>
            <a:endParaRPr lang="de-DE" sz="1000" dirty="0">
              <a:solidFill>
                <a:schemeClr val="accent1">
                  <a:lumMod val="7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94464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2160</Words>
  <Application>Microsoft Office PowerPoint</Application>
  <PresentationFormat>Bildschirmpräsentation (4:3)</PresentationFormat>
  <Paragraphs>276</Paragraphs>
  <Slides>33</Slides>
  <Notes>14</Notes>
  <HiddenSlides>0</HiddenSlides>
  <MMClips>0</MMClips>
  <ScaleCrop>false</ScaleCrop>
  <HeadingPairs>
    <vt:vector size="4" baseType="variant">
      <vt:variant>
        <vt:lpstr>Design</vt:lpstr>
      </vt:variant>
      <vt:variant>
        <vt:i4>3</vt:i4>
      </vt:variant>
      <vt:variant>
        <vt:lpstr>Folientitel</vt:lpstr>
      </vt:variant>
      <vt:variant>
        <vt:i4>33</vt:i4>
      </vt:variant>
    </vt:vector>
  </HeadingPairs>
  <TitlesOfParts>
    <vt:vector size="36" baseType="lpstr">
      <vt:lpstr>Larissa</vt:lpstr>
      <vt:lpstr>2_Larissa</vt:lpstr>
      <vt:lpstr>1_Larissa</vt:lpstr>
      <vt:lpstr>Schulungsunterlagen der AG RDA</vt:lpstr>
      <vt:lpstr>Änderungen bei Körperschaften und Konferenzen mit dem  RDA-Vollumstieg </vt:lpstr>
      <vt:lpstr> </vt:lpstr>
      <vt:lpstr>PowerPoint-Präsentation</vt:lpstr>
      <vt:lpstr>PowerPoint-Präsentation</vt:lpstr>
      <vt:lpstr>PowerPoint-Präsentation</vt:lpstr>
      <vt:lpstr>PowerPoint-Präsentation</vt:lpstr>
      <vt:lpstr>Weitere nach RAK-WB nicht zu erfassende Körperschaften, die mit dem RDA-Umstieg erfasst werden</vt:lpstr>
      <vt:lpstr>PowerPoint-Präsentation</vt:lpstr>
      <vt:lpstr>Beispiele Musik-/Künstlergruppen, deren Namen nur aus Vor- und Zunamen bestehen</vt:lpstr>
      <vt:lpstr>Beispiele  Exekutiv-, Informations- und Spitzenorgane</vt:lpstr>
      <vt:lpstr>Beispiele Amtsinhaber/Regierungschefs/ Würdenträger</vt:lpstr>
      <vt:lpstr>Beispiele  Raumfahrzeuge/Schiffe u. ä.</vt:lpstr>
      <vt:lpstr>Beispiele  Programme und Projekte u. ä.</vt:lpstr>
      <vt:lpstr>PowerPoint-Präsentation</vt:lpstr>
      <vt:lpstr>Beispiele  Expeditionen als Konferenzen</vt:lpstr>
      <vt:lpstr>Beispiele Konferenzen ohne Konferenzbegriff </vt:lpstr>
      <vt:lpstr>Beispiele  Konferenzname nur Veranstalter und Konferenzbegriff </vt:lpstr>
      <vt:lpstr>Untergeordnete Konferenzen  Erläuterung zu RDA 11.2.2.14.6</vt:lpstr>
      <vt:lpstr>Beispiele  untergeordnete Konferenzen</vt:lpstr>
      <vt:lpstr>Untergeordnete Konferenzen Aber-Beispiel</vt:lpstr>
      <vt:lpstr>Konferenzreihen</vt:lpstr>
      <vt:lpstr>Konferenzreihen</vt:lpstr>
      <vt:lpstr>Beispiele  Konferenzreihen</vt:lpstr>
      <vt:lpstr>Legislaturperioden</vt:lpstr>
      <vt:lpstr>PowerPoint-Präsentation</vt:lpstr>
      <vt:lpstr>Redaktionsabsprachen</vt:lpstr>
      <vt:lpstr>Redaktionsabsprachen</vt:lpstr>
      <vt:lpstr>Redaktionsabsprachen</vt:lpstr>
      <vt:lpstr>Redaktionsabsprachen</vt:lpstr>
      <vt:lpstr>Redaktionsabsprachen</vt:lpstr>
      <vt:lpstr>Aufhebung der Normierung  bei Universitäten, techn. Hochschulen und Gesamthochschulen</vt:lpstr>
      <vt:lpstr>PowerPoint-Präsentation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scheven</cp:lastModifiedBy>
  <cp:revision>635</cp:revision>
  <cp:lastPrinted>2015-02-10T11:29:37Z</cp:lastPrinted>
  <dcterms:created xsi:type="dcterms:W3CDTF">2014-02-19T15:17:52Z</dcterms:created>
  <dcterms:modified xsi:type="dcterms:W3CDTF">2016-01-04T11:54:48Z</dcterms:modified>
</cp:coreProperties>
</file>