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 id="2147483674" r:id="rId2"/>
    <p:sldMasterId id="2147483686" r:id="rId3"/>
  </p:sldMasterIdLst>
  <p:notesMasterIdLst>
    <p:notesMasterId r:id="rId34"/>
  </p:notesMasterIdLst>
  <p:handoutMasterIdLst>
    <p:handoutMasterId r:id="rId35"/>
  </p:handoutMasterIdLst>
  <p:sldIdLst>
    <p:sldId id="504" r:id="rId4"/>
    <p:sldId id="441" r:id="rId5"/>
    <p:sldId id="467" r:id="rId6"/>
    <p:sldId id="468" r:id="rId7"/>
    <p:sldId id="470" r:id="rId8"/>
    <p:sldId id="469" r:id="rId9"/>
    <p:sldId id="500" r:id="rId10"/>
    <p:sldId id="471" r:id="rId11"/>
    <p:sldId id="499" r:id="rId12"/>
    <p:sldId id="498" r:id="rId13"/>
    <p:sldId id="475" r:id="rId14"/>
    <p:sldId id="476" r:id="rId15"/>
    <p:sldId id="485" r:id="rId16"/>
    <p:sldId id="486" r:id="rId17"/>
    <p:sldId id="478" r:id="rId18"/>
    <p:sldId id="479" r:id="rId19"/>
    <p:sldId id="482" r:id="rId20"/>
    <p:sldId id="481" r:id="rId21"/>
    <p:sldId id="497" r:id="rId22"/>
    <p:sldId id="483" r:id="rId23"/>
    <p:sldId id="484" r:id="rId24"/>
    <p:sldId id="493" r:id="rId25"/>
    <p:sldId id="495" r:id="rId26"/>
    <p:sldId id="487" r:id="rId27"/>
    <p:sldId id="494" r:id="rId28"/>
    <p:sldId id="490" r:id="rId29"/>
    <p:sldId id="489" r:id="rId30"/>
    <p:sldId id="501" r:id="rId31"/>
    <p:sldId id="502" r:id="rId32"/>
    <p:sldId id="503" r:id="rId33"/>
  </p:sldIdLst>
  <p:sldSz cx="9144000" cy="6858000" type="screen4x3"/>
  <p:notesSz cx="6797675" cy="9926638"/>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 uri="{2D200454-40CA-4A62-9FC3-DE9A4176ACB9}">
      <p15:notesGuideLst xmlns:p15="http://schemas.microsoft.com/office/powerpoint/2012/main" xmlns="">
        <p15:guide id="1" orient="horz" pos="3127">
          <p15:clr>
            <a:srgbClr val="A4A3A4"/>
          </p15:clr>
        </p15:guide>
        <p15:guide id="2" pos="2142">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Clausing, Silke" initials="CS" lastIdx="4"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C2FFA5D-87B4-456A-9821-1D502468CF0F}" styleName="Designformatvorlage 1 - Akz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35758FB7-9AC5-4552-8A53-C91805E547FA}" styleName="Designformatvorlage 1 - Akzent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0094" autoAdjust="0"/>
    <p:restoredTop sz="79756" autoAdjust="0"/>
  </p:normalViewPr>
  <p:slideViewPr>
    <p:cSldViewPr>
      <p:cViewPr varScale="1">
        <p:scale>
          <a:sx n="89" d="100"/>
          <a:sy n="89" d="100"/>
        </p:scale>
        <p:origin x="-1554" y="-108"/>
      </p:cViewPr>
      <p:guideLst>
        <p:guide orient="horz" pos="2160"/>
        <p:guide pos="2880"/>
      </p:guideLst>
    </p:cSldViewPr>
  </p:slideViewPr>
  <p:notesTextViewPr>
    <p:cViewPr>
      <p:scale>
        <a:sx n="1" d="1"/>
        <a:sy n="1" d="1"/>
      </p:scale>
      <p:origin x="0" y="0"/>
    </p:cViewPr>
  </p:notesTextViewPr>
  <p:sorterViewPr>
    <p:cViewPr>
      <p:scale>
        <a:sx n="100" d="100"/>
        <a:sy n="100" d="100"/>
      </p:scale>
      <p:origin x="0" y="15924"/>
    </p:cViewPr>
  </p:sorterViewPr>
  <p:notesViewPr>
    <p:cSldViewPr>
      <p:cViewPr varScale="1">
        <p:scale>
          <a:sx n="79" d="100"/>
          <a:sy n="79" d="100"/>
        </p:scale>
        <p:origin x="-3312" y="-90"/>
      </p:cViewPr>
      <p:guideLst>
        <p:guide orient="horz" pos="3127"/>
        <p:guide pos="2142"/>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theme" Target="theme/theme1.xml"/><Relationship Id="rId3" Type="http://schemas.openxmlformats.org/officeDocument/2006/relationships/slideMaster" Target="slideMasters/slideMaster3.xml"/><Relationship Id="rId21" Type="http://schemas.openxmlformats.org/officeDocument/2006/relationships/slide" Target="slides/slide18.xml"/><Relationship Id="rId34" Type="http://schemas.openxmlformats.org/officeDocument/2006/relationships/notesMaster" Target="notesMasters/notesMaster1.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commentAuthors" Target="commentAuthors.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1" y="1"/>
            <a:ext cx="2945659" cy="496332"/>
          </a:xfrm>
          <a:prstGeom prst="rect">
            <a:avLst/>
          </a:prstGeom>
        </p:spPr>
        <p:txBody>
          <a:bodyPr vert="horz" lIns="95557" tIns="47778" rIns="95557" bIns="47778" rtlCol="0"/>
          <a:lstStyle>
            <a:lvl1pPr algn="l">
              <a:defRPr sz="1300"/>
            </a:lvl1pPr>
          </a:lstStyle>
          <a:p>
            <a:endParaRPr lang="de-DE"/>
          </a:p>
        </p:txBody>
      </p:sp>
      <p:sp>
        <p:nvSpPr>
          <p:cNvPr id="3" name="Datumsplatzhalter 2"/>
          <p:cNvSpPr>
            <a:spLocks noGrp="1"/>
          </p:cNvSpPr>
          <p:nvPr>
            <p:ph type="dt" sz="quarter" idx="1"/>
          </p:nvPr>
        </p:nvSpPr>
        <p:spPr>
          <a:xfrm>
            <a:off x="3850444" y="1"/>
            <a:ext cx="2945659" cy="496332"/>
          </a:xfrm>
          <a:prstGeom prst="rect">
            <a:avLst/>
          </a:prstGeom>
        </p:spPr>
        <p:txBody>
          <a:bodyPr vert="horz" lIns="95557" tIns="47778" rIns="95557" bIns="47778" rtlCol="0"/>
          <a:lstStyle>
            <a:lvl1pPr algn="r">
              <a:defRPr sz="1300"/>
            </a:lvl1pPr>
          </a:lstStyle>
          <a:p>
            <a:fld id="{6060CEB5-A914-44E3-8178-8629EB278E7D}" type="datetimeFigureOut">
              <a:rPr lang="de-DE" smtClean="0"/>
              <a:pPr/>
              <a:t>17.09.2015</a:t>
            </a:fld>
            <a:endParaRPr lang="de-DE"/>
          </a:p>
        </p:txBody>
      </p:sp>
      <p:sp>
        <p:nvSpPr>
          <p:cNvPr id="4" name="Fußzeilenplatzhalter 3"/>
          <p:cNvSpPr>
            <a:spLocks noGrp="1"/>
          </p:cNvSpPr>
          <p:nvPr>
            <p:ph type="ftr" sz="quarter" idx="2"/>
          </p:nvPr>
        </p:nvSpPr>
        <p:spPr>
          <a:xfrm>
            <a:off x="1" y="9428584"/>
            <a:ext cx="2945659" cy="496332"/>
          </a:xfrm>
          <a:prstGeom prst="rect">
            <a:avLst/>
          </a:prstGeom>
        </p:spPr>
        <p:txBody>
          <a:bodyPr vert="horz" lIns="95557" tIns="47778" rIns="95557" bIns="47778" rtlCol="0" anchor="b"/>
          <a:lstStyle>
            <a:lvl1pPr algn="l">
              <a:defRPr sz="1300"/>
            </a:lvl1pPr>
          </a:lstStyle>
          <a:p>
            <a:endParaRPr lang="de-DE"/>
          </a:p>
        </p:txBody>
      </p:sp>
      <p:sp>
        <p:nvSpPr>
          <p:cNvPr id="5" name="Foliennummernplatzhalter 4"/>
          <p:cNvSpPr>
            <a:spLocks noGrp="1"/>
          </p:cNvSpPr>
          <p:nvPr>
            <p:ph type="sldNum" sz="quarter" idx="3"/>
          </p:nvPr>
        </p:nvSpPr>
        <p:spPr>
          <a:xfrm>
            <a:off x="3850444" y="9428584"/>
            <a:ext cx="2945659" cy="496332"/>
          </a:xfrm>
          <a:prstGeom prst="rect">
            <a:avLst/>
          </a:prstGeom>
        </p:spPr>
        <p:txBody>
          <a:bodyPr vert="horz" lIns="95557" tIns="47778" rIns="95557" bIns="47778" rtlCol="0" anchor="b"/>
          <a:lstStyle>
            <a:lvl1pPr algn="r">
              <a:defRPr sz="1300"/>
            </a:lvl1pPr>
          </a:lstStyle>
          <a:p>
            <a:fld id="{5074A8C2-7B88-41B6-91FD-05C79E1FDF68}" type="slidenum">
              <a:rPr lang="de-DE" smtClean="0"/>
              <a:pPr/>
              <a:t>‹Nr.›</a:t>
            </a:fld>
            <a:endParaRPr lang="de-DE"/>
          </a:p>
        </p:txBody>
      </p:sp>
    </p:spTree>
    <p:extLst>
      <p:ext uri="{BB962C8B-B14F-4D97-AF65-F5344CB8AC3E}">
        <p14:creationId xmlns:p14="http://schemas.microsoft.com/office/powerpoint/2010/main" val="399636723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1" y="1"/>
            <a:ext cx="2945659" cy="496332"/>
          </a:xfrm>
          <a:prstGeom prst="rect">
            <a:avLst/>
          </a:prstGeom>
        </p:spPr>
        <p:txBody>
          <a:bodyPr vert="horz" lIns="95557" tIns="47778" rIns="95557" bIns="47778" rtlCol="0"/>
          <a:lstStyle>
            <a:lvl1pPr algn="l">
              <a:defRPr sz="1300"/>
            </a:lvl1pPr>
          </a:lstStyle>
          <a:p>
            <a:endParaRPr lang="de-DE"/>
          </a:p>
        </p:txBody>
      </p:sp>
      <p:sp>
        <p:nvSpPr>
          <p:cNvPr id="3" name="Datumsplatzhalter 2"/>
          <p:cNvSpPr>
            <a:spLocks noGrp="1"/>
          </p:cNvSpPr>
          <p:nvPr>
            <p:ph type="dt" idx="1"/>
          </p:nvPr>
        </p:nvSpPr>
        <p:spPr>
          <a:xfrm>
            <a:off x="3850444" y="1"/>
            <a:ext cx="2945659" cy="496332"/>
          </a:xfrm>
          <a:prstGeom prst="rect">
            <a:avLst/>
          </a:prstGeom>
        </p:spPr>
        <p:txBody>
          <a:bodyPr vert="horz" lIns="95557" tIns="47778" rIns="95557" bIns="47778" rtlCol="0"/>
          <a:lstStyle>
            <a:lvl1pPr algn="r">
              <a:defRPr sz="1300"/>
            </a:lvl1pPr>
          </a:lstStyle>
          <a:p>
            <a:fld id="{47B5FA56-D6E1-4124-B186-B98D49B0E9F4}" type="datetimeFigureOut">
              <a:rPr lang="de-DE" smtClean="0"/>
              <a:pPr/>
              <a:t>17.09.2015</a:t>
            </a:fld>
            <a:endParaRPr lang="de-DE"/>
          </a:p>
        </p:txBody>
      </p:sp>
      <p:sp>
        <p:nvSpPr>
          <p:cNvPr id="4" name="Folienbildplatzhalter 3"/>
          <p:cNvSpPr>
            <a:spLocks noGrp="1" noRot="1" noChangeAspect="1"/>
          </p:cNvSpPr>
          <p:nvPr>
            <p:ph type="sldImg" idx="2"/>
          </p:nvPr>
        </p:nvSpPr>
        <p:spPr>
          <a:xfrm>
            <a:off x="917575" y="746125"/>
            <a:ext cx="4962525" cy="3721100"/>
          </a:xfrm>
          <a:prstGeom prst="rect">
            <a:avLst/>
          </a:prstGeom>
          <a:noFill/>
          <a:ln w="12700">
            <a:solidFill>
              <a:prstClr val="black"/>
            </a:solidFill>
          </a:ln>
        </p:spPr>
        <p:txBody>
          <a:bodyPr vert="horz" lIns="95557" tIns="47778" rIns="95557" bIns="47778" rtlCol="0" anchor="ctr"/>
          <a:lstStyle/>
          <a:p>
            <a:endParaRPr lang="de-DE"/>
          </a:p>
        </p:txBody>
      </p:sp>
      <p:sp>
        <p:nvSpPr>
          <p:cNvPr id="5" name="Notizenplatzhalter 4"/>
          <p:cNvSpPr>
            <a:spLocks noGrp="1"/>
          </p:cNvSpPr>
          <p:nvPr>
            <p:ph type="body" sz="quarter" idx="3"/>
          </p:nvPr>
        </p:nvSpPr>
        <p:spPr>
          <a:xfrm>
            <a:off x="679768" y="4715154"/>
            <a:ext cx="5438140" cy="4466987"/>
          </a:xfrm>
          <a:prstGeom prst="rect">
            <a:avLst/>
          </a:prstGeom>
        </p:spPr>
        <p:txBody>
          <a:bodyPr vert="horz" lIns="95557" tIns="47778" rIns="95557" bIns="47778" rtlCol="0"/>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6" name="Fußzeilenplatzhalter 5"/>
          <p:cNvSpPr>
            <a:spLocks noGrp="1"/>
          </p:cNvSpPr>
          <p:nvPr>
            <p:ph type="ftr" sz="quarter" idx="4"/>
          </p:nvPr>
        </p:nvSpPr>
        <p:spPr>
          <a:xfrm>
            <a:off x="1" y="9428584"/>
            <a:ext cx="2945659" cy="496332"/>
          </a:xfrm>
          <a:prstGeom prst="rect">
            <a:avLst/>
          </a:prstGeom>
        </p:spPr>
        <p:txBody>
          <a:bodyPr vert="horz" lIns="95557" tIns="47778" rIns="95557" bIns="47778" rtlCol="0" anchor="b"/>
          <a:lstStyle>
            <a:lvl1pPr algn="l">
              <a:defRPr sz="1300"/>
            </a:lvl1pPr>
          </a:lstStyle>
          <a:p>
            <a:endParaRPr lang="de-DE"/>
          </a:p>
        </p:txBody>
      </p:sp>
      <p:sp>
        <p:nvSpPr>
          <p:cNvPr id="7" name="Foliennummernplatzhalter 6"/>
          <p:cNvSpPr>
            <a:spLocks noGrp="1"/>
          </p:cNvSpPr>
          <p:nvPr>
            <p:ph type="sldNum" sz="quarter" idx="5"/>
          </p:nvPr>
        </p:nvSpPr>
        <p:spPr>
          <a:xfrm>
            <a:off x="3850444" y="9428584"/>
            <a:ext cx="2945659" cy="496332"/>
          </a:xfrm>
          <a:prstGeom prst="rect">
            <a:avLst/>
          </a:prstGeom>
        </p:spPr>
        <p:txBody>
          <a:bodyPr vert="horz" lIns="95557" tIns="47778" rIns="95557" bIns="47778" rtlCol="0" anchor="b"/>
          <a:lstStyle>
            <a:lvl1pPr algn="r">
              <a:defRPr sz="1300"/>
            </a:lvl1pPr>
          </a:lstStyle>
          <a:p>
            <a:fld id="{4659BA6D-A88A-4D5F-B44A-44D03FB6C521}" type="slidenum">
              <a:rPr lang="de-DE" smtClean="0"/>
              <a:pPr/>
              <a:t>‹Nr.›</a:t>
            </a:fld>
            <a:endParaRPr lang="de-DE"/>
          </a:p>
        </p:txBody>
      </p:sp>
    </p:spTree>
    <p:extLst>
      <p:ext uri="{BB962C8B-B14F-4D97-AF65-F5344CB8AC3E}">
        <p14:creationId xmlns:p14="http://schemas.microsoft.com/office/powerpoint/2010/main" val="371062458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9939"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baseline="0" dirty="0" smtClean="0">
                <a:latin typeface="Verdana" pitchFamily="34" charset="0"/>
              </a:rPr>
              <a:t>Diese Eingangsfolie werden Sie bei allen Schulungsunterlagen der AG RDA finden. Sie zeigt alle am Projekt beteiligten Institutionen, die diese Schulungsunterlagen kooperativ erarbeitet haben. Diese Institutionen sind alle im Standardisierungsausschuss vertreten, der das RDA-Projekt für den Umstieg auf den internationalen Standard RDA beauftragt und über seine Arbeitsergebnisse abgestimmt hat. </a:t>
            </a:r>
          </a:p>
          <a:p>
            <a:pPr marL="0" marR="0" indent="0" algn="l" defTabSz="914400" rtl="0" eaLnBrk="1" fontAlgn="auto" latinLnBrk="0" hangingPunct="1">
              <a:lnSpc>
                <a:spcPct val="100000"/>
              </a:lnSpc>
              <a:spcBef>
                <a:spcPts val="0"/>
              </a:spcBef>
              <a:spcAft>
                <a:spcPts val="0"/>
              </a:spcAft>
              <a:buClrTx/>
              <a:buSzTx/>
              <a:buFontTx/>
              <a:buNone/>
              <a:tabLst/>
              <a:defRPr/>
            </a:pPr>
            <a:endParaRPr lang="de-DE" baseline="0" dirty="0" smtClean="0">
              <a:latin typeface="Verdana" pitchFamily="34"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de-DE" baseline="0" dirty="0" smtClean="0">
                <a:latin typeface="Verdana" pitchFamily="34" charset="0"/>
              </a:rPr>
              <a:t>Hinter den Logos verbergen sich Bibliotheksverbünde, Nationalbibliotheken, Vertreter von öffentlichen und Spezialbibliotheken aus Deutschland, Österreich und der deutschsprachigen Schweiz.</a:t>
            </a:r>
            <a:endParaRPr lang="de-DE" dirty="0" smtClean="0">
              <a:latin typeface="Verdana" pitchFamily="34" charset="0"/>
            </a:endParaRPr>
          </a:p>
        </p:txBody>
      </p:sp>
      <p:sp>
        <p:nvSpPr>
          <p:cNvPr id="39940" name="Foliennummernplatzhalt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200">
                <a:solidFill>
                  <a:schemeClr val="tx1"/>
                </a:solidFill>
                <a:latin typeface="Calibri" pitchFamily="34" charset="0"/>
              </a:defRPr>
            </a:lvl1pPr>
            <a:lvl2pPr marL="742950" indent="-285750" eaLnBrk="0" hangingPunct="0">
              <a:spcBef>
                <a:spcPct val="30000"/>
              </a:spcBef>
              <a:defRPr sz="1200">
                <a:solidFill>
                  <a:schemeClr val="tx1"/>
                </a:solidFill>
                <a:latin typeface="Calibri" pitchFamily="34" charset="0"/>
              </a:defRPr>
            </a:lvl2pPr>
            <a:lvl3pPr marL="1143000" indent="-228600" eaLnBrk="0" hangingPunct="0">
              <a:spcBef>
                <a:spcPct val="30000"/>
              </a:spcBef>
              <a:defRPr sz="1200">
                <a:solidFill>
                  <a:schemeClr val="tx1"/>
                </a:solidFill>
                <a:latin typeface="Calibri" pitchFamily="34" charset="0"/>
              </a:defRPr>
            </a:lvl3pPr>
            <a:lvl4pPr marL="1600200" indent="-228600" eaLnBrk="0" hangingPunct="0">
              <a:spcBef>
                <a:spcPct val="30000"/>
              </a:spcBef>
              <a:defRPr sz="1200">
                <a:solidFill>
                  <a:schemeClr val="tx1"/>
                </a:solidFill>
                <a:latin typeface="Calibri" pitchFamily="34" charset="0"/>
              </a:defRPr>
            </a:lvl4pPr>
            <a:lvl5pPr marL="2057400" indent="-228600" eaLnBrk="0" hangingPunct="0">
              <a:spcBef>
                <a:spcPct val="30000"/>
              </a:spcBef>
              <a:defRPr sz="1200">
                <a:solidFill>
                  <a:schemeClr val="tx1"/>
                </a:solidFill>
                <a:latin typeface="Calibri" pitchFamily="34" charset="0"/>
              </a:defRPr>
            </a:lvl5pPr>
            <a:lvl6pPr marL="2514600" indent="-228600" eaLnBrk="0" fontAlgn="base" hangingPunct="0">
              <a:spcBef>
                <a:spcPct val="30000"/>
              </a:spcBef>
              <a:spcAft>
                <a:spcPct val="0"/>
              </a:spcAft>
              <a:defRPr sz="1200">
                <a:solidFill>
                  <a:schemeClr val="tx1"/>
                </a:solidFill>
                <a:latin typeface="Calibri" pitchFamily="34" charset="0"/>
              </a:defRPr>
            </a:lvl6pPr>
            <a:lvl7pPr marL="2971800" indent="-228600" eaLnBrk="0" fontAlgn="base" hangingPunct="0">
              <a:spcBef>
                <a:spcPct val="30000"/>
              </a:spcBef>
              <a:spcAft>
                <a:spcPct val="0"/>
              </a:spcAft>
              <a:defRPr sz="1200">
                <a:solidFill>
                  <a:schemeClr val="tx1"/>
                </a:solidFill>
                <a:latin typeface="Calibri" pitchFamily="34" charset="0"/>
              </a:defRPr>
            </a:lvl7pPr>
            <a:lvl8pPr marL="3429000" indent="-228600" eaLnBrk="0" fontAlgn="base" hangingPunct="0">
              <a:spcBef>
                <a:spcPct val="30000"/>
              </a:spcBef>
              <a:spcAft>
                <a:spcPct val="0"/>
              </a:spcAft>
              <a:defRPr sz="1200">
                <a:solidFill>
                  <a:schemeClr val="tx1"/>
                </a:solidFill>
                <a:latin typeface="Calibri" pitchFamily="34" charset="0"/>
              </a:defRPr>
            </a:lvl8pPr>
            <a:lvl9pPr marL="3886200" indent="-228600" eaLnBrk="0" fontAlgn="base" hangingPunct="0">
              <a:spcBef>
                <a:spcPct val="30000"/>
              </a:spcBef>
              <a:spcAft>
                <a:spcPct val="0"/>
              </a:spcAft>
              <a:defRPr sz="1200">
                <a:solidFill>
                  <a:schemeClr val="tx1"/>
                </a:solidFill>
                <a:latin typeface="Calibri" pitchFamily="34" charset="0"/>
              </a:defRPr>
            </a:lvl9pPr>
          </a:lstStyle>
          <a:p>
            <a:pPr eaLnBrk="1" hangingPunct="1">
              <a:spcBef>
                <a:spcPct val="0"/>
              </a:spcBef>
            </a:pPr>
            <a:fld id="{48008DAF-D963-4700-99B3-C42D4B33FF6D}" type="slidenum">
              <a:rPr lang="de-DE" altLang="de-DE">
                <a:solidFill>
                  <a:prstClr val="black"/>
                </a:solidFill>
              </a:rPr>
              <a:pPr eaLnBrk="1" hangingPunct="1">
                <a:spcBef>
                  <a:spcPct val="0"/>
                </a:spcBef>
              </a:pPr>
              <a:t>1</a:t>
            </a:fld>
            <a:endParaRPr lang="de-DE" altLang="de-DE" dirty="0">
              <a:solidFill>
                <a:prstClr val="black"/>
              </a:solidFill>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Hinweis</a:t>
            </a:r>
            <a:r>
              <a:rPr lang="de-DE" baseline="0" dirty="0" smtClean="0"/>
              <a:t> zum Format:</a:t>
            </a:r>
            <a:endParaRPr lang="de-DE" dirty="0"/>
          </a:p>
        </p:txBody>
      </p:sp>
      <p:sp>
        <p:nvSpPr>
          <p:cNvPr id="4" name="Foliennummernplatzhalter 3"/>
          <p:cNvSpPr>
            <a:spLocks noGrp="1"/>
          </p:cNvSpPr>
          <p:nvPr>
            <p:ph type="sldNum" sz="quarter" idx="10"/>
          </p:nvPr>
        </p:nvSpPr>
        <p:spPr/>
        <p:txBody>
          <a:bodyPr/>
          <a:lstStyle/>
          <a:p>
            <a:fld id="{4659BA6D-A88A-4D5F-B44A-44D03FB6C521}" type="slidenum">
              <a:rPr lang="de-DE" smtClean="0"/>
              <a:pPr/>
              <a:t>18</a:t>
            </a:fld>
            <a:endParaRPr lang="de-DE"/>
          </a:p>
        </p:txBody>
      </p:sp>
    </p:spTree>
    <p:extLst>
      <p:ext uri="{BB962C8B-B14F-4D97-AF65-F5344CB8AC3E}">
        <p14:creationId xmlns:p14="http://schemas.microsoft.com/office/powerpoint/2010/main" val="402678692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smtClean="0"/>
          </a:p>
          <a:p>
            <a:endParaRPr lang="de-DE" dirty="0"/>
          </a:p>
        </p:txBody>
      </p:sp>
      <p:sp>
        <p:nvSpPr>
          <p:cNvPr id="4" name="Foliennummernplatzhalter 3"/>
          <p:cNvSpPr>
            <a:spLocks noGrp="1"/>
          </p:cNvSpPr>
          <p:nvPr>
            <p:ph type="sldNum" sz="quarter" idx="10"/>
          </p:nvPr>
        </p:nvSpPr>
        <p:spPr/>
        <p:txBody>
          <a:bodyPr/>
          <a:lstStyle/>
          <a:p>
            <a:fld id="{4659BA6D-A88A-4D5F-B44A-44D03FB6C521}" type="slidenum">
              <a:rPr lang="de-DE" smtClean="0"/>
              <a:pPr/>
              <a:t>20</a:t>
            </a:fld>
            <a:endParaRPr lang="de-DE"/>
          </a:p>
        </p:txBody>
      </p:sp>
    </p:spTree>
    <p:extLst>
      <p:ext uri="{BB962C8B-B14F-4D97-AF65-F5344CB8AC3E}">
        <p14:creationId xmlns:p14="http://schemas.microsoft.com/office/powerpoint/2010/main" val="258621344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171976" indent="-171976"/>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solidFill>
                  <a:prstClr val="black"/>
                </a:solidFill>
              </a:rPr>
              <a:pPr/>
              <a:t>2</a:t>
            </a:fld>
            <a:endParaRPr lang="de-DE">
              <a:solidFill>
                <a:prstClr val="black"/>
              </a:solidFill>
            </a:endParaRPr>
          </a:p>
        </p:txBody>
      </p:sp>
    </p:spTree>
    <p:extLst>
      <p:ext uri="{BB962C8B-B14F-4D97-AF65-F5344CB8AC3E}">
        <p14:creationId xmlns:p14="http://schemas.microsoft.com/office/powerpoint/2010/main" val="26446418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a:buFontTx/>
              <a:buNone/>
            </a:pPr>
            <a:endParaRPr lang="de-DE" sz="900" dirty="0">
              <a:latin typeface="Verdana" panose="020B0604030504040204" pitchFamily="34" charset="0"/>
              <a:ea typeface="Verdana" panose="020B0604030504040204" pitchFamily="34" charset="0"/>
              <a:cs typeface="Verdana" panose="020B0604030504040204" pitchFamily="34" charset="0"/>
            </a:endParaRPr>
          </a:p>
        </p:txBody>
      </p:sp>
      <p:sp>
        <p:nvSpPr>
          <p:cNvPr id="4" name="Foliennummernplatzhalter 3"/>
          <p:cNvSpPr>
            <a:spLocks noGrp="1"/>
          </p:cNvSpPr>
          <p:nvPr>
            <p:ph type="sldNum" sz="quarter" idx="10"/>
          </p:nvPr>
        </p:nvSpPr>
        <p:spPr/>
        <p:txBody>
          <a:bodyPr/>
          <a:lstStyle/>
          <a:p>
            <a:fld id="{4659BA6D-A88A-4D5F-B44A-44D03FB6C521}" type="slidenum">
              <a:rPr lang="de-DE" smtClean="0">
                <a:solidFill>
                  <a:prstClr val="black"/>
                </a:solidFill>
              </a:rPr>
              <a:pPr/>
              <a:t>3</a:t>
            </a:fld>
            <a:endParaRPr lang="de-DE">
              <a:solidFill>
                <a:prstClr val="black"/>
              </a:solidFill>
            </a:endParaRPr>
          </a:p>
        </p:txBody>
      </p:sp>
    </p:spTree>
    <p:extLst>
      <p:ext uri="{BB962C8B-B14F-4D97-AF65-F5344CB8AC3E}">
        <p14:creationId xmlns:p14="http://schemas.microsoft.com/office/powerpoint/2010/main" val="343009778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4659BA6D-A88A-4D5F-B44A-44D03FB6C521}" type="slidenum">
              <a:rPr lang="de-DE" smtClean="0"/>
              <a:pPr/>
              <a:t>4</a:t>
            </a:fld>
            <a:endParaRPr lang="de-DE"/>
          </a:p>
        </p:txBody>
      </p:sp>
    </p:spTree>
    <p:extLst>
      <p:ext uri="{BB962C8B-B14F-4D97-AF65-F5344CB8AC3E}">
        <p14:creationId xmlns:p14="http://schemas.microsoft.com/office/powerpoint/2010/main" val="108898240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4659BA6D-A88A-4D5F-B44A-44D03FB6C521}" type="slidenum">
              <a:rPr lang="de-DE" smtClean="0"/>
              <a:pPr/>
              <a:t>6</a:t>
            </a:fld>
            <a:endParaRPr lang="de-DE"/>
          </a:p>
        </p:txBody>
      </p:sp>
    </p:spTree>
    <p:extLst>
      <p:ext uri="{BB962C8B-B14F-4D97-AF65-F5344CB8AC3E}">
        <p14:creationId xmlns:p14="http://schemas.microsoft.com/office/powerpoint/2010/main" val="226183759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4659BA6D-A88A-4D5F-B44A-44D03FB6C521}" type="slidenum">
              <a:rPr lang="de-DE" smtClean="0"/>
              <a:pPr/>
              <a:t>7</a:t>
            </a:fld>
            <a:endParaRPr lang="de-DE"/>
          </a:p>
        </p:txBody>
      </p:sp>
    </p:spTree>
    <p:extLst>
      <p:ext uri="{BB962C8B-B14F-4D97-AF65-F5344CB8AC3E}">
        <p14:creationId xmlns:p14="http://schemas.microsoft.com/office/powerpoint/2010/main" val="226183759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z="1100" dirty="0" smtClean="0">
                <a:latin typeface="Verdana" panose="020B0604030504040204" pitchFamily="34" charset="0"/>
                <a:ea typeface="Verdana" panose="020B0604030504040204" pitchFamily="34" charset="0"/>
                <a:cs typeface="Verdana" panose="020B0604030504040204" pitchFamily="34" charset="0"/>
              </a:rPr>
              <a:t>Der Tatbestand</a:t>
            </a:r>
            <a:r>
              <a:rPr lang="de-DE" sz="1100" baseline="0" dirty="0" smtClean="0">
                <a:latin typeface="Verdana" panose="020B0604030504040204" pitchFamily="34" charset="0"/>
                <a:ea typeface="Verdana" panose="020B0604030504040204" pitchFamily="34" charset="0"/>
                <a:cs typeface="Verdana" panose="020B0604030504040204" pitchFamily="34" charset="0"/>
              </a:rPr>
              <a:t> einer festen Verbindung gemäß RDA 11.0 muss gegeben sein. Ein Hinweis darauf ist eine eigene Homepage oder ein Eintrag in Wikipedia:</a:t>
            </a:r>
          </a:p>
          <a:p>
            <a:endParaRPr lang="de-DE" sz="1100" baseline="0" dirty="0" smtClean="0">
              <a:latin typeface="Verdana" panose="020B0604030504040204" pitchFamily="34" charset="0"/>
              <a:ea typeface="Verdana" panose="020B0604030504040204" pitchFamily="34" charset="0"/>
              <a:cs typeface="Verdana" panose="020B0604030504040204" pitchFamily="34" charset="0"/>
            </a:endParaRPr>
          </a:p>
          <a:p>
            <a:r>
              <a:rPr lang="de-DE" sz="1100" baseline="0" dirty="0" smtClean="0">
                <a:latin typeface="Verdana" panose="020B0604030504040204" pitchFamily="34" charset="0"/>
                <a:ea typeface="Verdana" panose="020B0604030504040204" pitchFamily="34" charset="0"/>
                <a:cs typeface="Verdana" panose="020B0604030504040204" pitchFamily="34" charset="0"/>
              </a:rPr>
              <a:t>Angus &amp; Julia Stone (http://de.wikipedia.org/wiki/Angus_%26_Julia_Stone)</a:t>
            </a:r>
          </a:p>
          <a:p>
            <a:endParaRPr lang="de-DE" sz="1100" baseline="0" dirty="0" smtClean="0">
              <a:latin typeface="Verdana" panose="020B0604030504040204" pitchFamily="34" charset="0"/>
              <a:ea typeface="Verdana" panose="020B0604030504040204" pitchFamily="34" charset="0"/>
              <a:cs typeface="Verdana" panose="020B0604030504040204" pitchFamily="34" charset="0"/>
            </a:endParaRPr>
          </a:p>
          <a:p>
            <a:r>
              <a:rPr lang="de-DE" sz="1100" dirty="0" smtClean="0">
                <a:latin typeface="Verdana" panose="020B0604030504040204" pitchFamily="34" charset="0"/>
                <a:ea typeface="Verdana" panose="020B0604030504040204" pitchFamily="34" charset="0"/>
                <a:cs typeface="Verdana" panose="020B0604030504040204" pitchFamily="34" charset="0"/>
              </a:rPr>
              <a:t>Gregory </a:t>
            </a:r>
            <a:r>
              <a:rPr lang="de-DE" sz="1100" dirty="0" err="1" smtClean="0">
                <a:latin typeface="Verdana" panose="020B0604030504040204" pitchFamily="34" charset="0"/>
                <a:ea typeface="Verdana" panose="020B0604030504040204" pitchFamily="34" charset="0"/>
                <a:cs typeface="Verdana" panose="020B0604030504040204" pitchFamily="34" charset="0"/>
              </a:rPr>
              <a:t>Maass</a:t>
            </a:r>
            <a:r>
              <a:rPr lang="de-DE" sz="1100" dirty="0" smtClean="0">
                <a:latin typeface="Verdana" panose="020B0604030504040204" pitchFamily="34" charset="0"/>
                <a:ea typeface="Verdana" panose="020B0604030504040204" pitchFamily="34" charset="0"/>
                <a:cs typeface="Verdana" panose="020B0604030504040204" pitchFamily="34" charset="0"/>
              </a:rPr>
              <a:t> &amp; </a:t>
            </a:r>
            <a:r>
              <a:rPr lang="de-DE" sz="1100" dirty="0" err="1" smtClean="0">
                <a:latin typeface="Verdana" panose="020B0604030504040204" pitchFamily="34" charset="0"/>
                <a:ea typeface="Verdana" panose="020B0604030504040204" pitchFamily="34" charset="0"/>
                <a:cs typeface="Verdana" panose="020B0604030504040204" pitchFamily="34" charset="0"/>
              </a:rPr>
              <a:t>Nayoungim</a:t>
            </a:r>
            <a:r>
              <a:rPr lang="de-DE" sz="1100" dirty="0" smtClean="0">
                <a:latin typeface="Verdana" panose="020B0604030504040204" pitchFamily="34" charset="0"/>
                <a:ea typeface="Verdana" panose="020B0604030504040204" pitchFamily="34" charset="0"/>
                <a:cs typeface="Verdana" panose="020B0604030504040204" pitchFamily="34" charset="0"/>
              </a:rPr>
              <a:t> (http://de.wikipedia.org/wiki/Gregory_Maass_%26_Nayoungim)</a:t>
            </a:r>
          </a:p>
          <a:p>
            <a:r>
              <a:rPr lang="de-DE" sz="1100" dirty="0" smtClean="0">
                <a:latin typeface="Verdana" panose="020B0604030504040204" pitchFamily="34" charset="0"/>
                <a:ea typeface="Verdana" panose="020B0604030504040204" pitchFamily="34" charset="0"/>
                <a:cs typeface="Verdana" panose="020B0604030504040204" pitchFamily="34" charset="0"/>
              </a:rPr>
              <a:t>Gabriele &amp; Helmut </a:t>
            </a:r>
            <a:r>
              <a:rPr lang="de-DE" sz="1100" dirty="0" err="1" smtClean="0">
                <a:latin typeface="Verdana" panose="020B0604030504040204" pitchFamily="34" charset="0"/>
                <a:ea typeface="Verdana" panose="020B0604030504040204" pitchFamily="34" charset="0"/>
                <a:cs typeface="Verdana" panose="020B0604030504040204" pitchFamily="34" charset="0"/>
              </a:rPr>
              <a:t>Nothhelfer</a:t>
            </a:r>
            <a:r>
              <a:rPr lang="de-DE" sz="1100" dirty="0" smtClean="0">
                <a:latin typeface="Verdana" panose="020B0604030504040204" pitchFamily="34" charset="0"/>
                <a:ea typeface="Verdana" panose="020B0604030504040204" pitchFamily="34" charset="0"/>
                <a:cs typeface="Verdana" panose="020B0604030504040204" pitchFamily="34" charset="0"/>
              </a:rPr>
              <a:t> (http://de.wikipedia.org/wiki/Gabriele_%26_Helmut_Nothhelfer)</a:t>
            </a:r>
          </a:p>
          <a:p>
            <a:endParaRPr lang="de-DE" sz="1100" dirty="0" smtClean="0">
              <a:latin typeface="Verdana" panose="020B0604030504040204" pitchFamily="34" charset="0"/>
              <a:ea typeface="Verdana" panose="020B0604030504040204" pitchFamily="34" charset="0"/>
              <a:cs typeface="Verdana" panose="020B0604030504040204" pitchFamily="34" charset="0"/>
            </a:endParaRPr>
          </a:p>
          <a:p>
            <a:r>
              <a:rPr lang="de-DE" sz="1100" dirty="0" smtClean="0">
                <a:latin typeface="Verdana" panose="020B0604030504040204" pitchFamily="34" charset="0"/>
                <a:ea typeface="Verdana" panose="020B0604030504040204" pitchFamily="34" charset="0"/>
                <a:cs typeface="Verdana" panose="020B0604030504040204" pitchFamily="34" charset="0"/>
              </a:rPr>
              <a:t>Birgit und Claus</a:t>
            </a:r>
            <a:r>
              <a:rPr lang="de-DE" sz="1100" baseline="0" dirty="0" smtClean="0">
                <a:latin typeface="Verdana" panose="020B0604030504040204" pitchFamily="34" charset="0"/>
                <a:ea typeface="Verdana" panose="020B0604030504040204" pitchFamily="34" charset="0"/>
                <a:cs typeface="Verdana" panose="020B0604030504040204" pitchFamily="34" charset="0"/>
              </a:rPr>
              <a:t> Hartmann </a:t>
            </a:r>
            <a:r>
              <a:rPr lang="de-DE" sz="1100" dirty="0" smtClean="0">
                <a:latin typeface="Verdana" panose="020B0604030504040204" pitchFamily="34" charset="0"/>
                <a:ea typeface="Verdana" panose="020B0604030504040204" pitchFamily="34" charset="0"/>
                <a:cs typeface="Verdana" panose="020B0604030504040204" pitchFamily="34" charset="0"/>
              </a:rPr>
              <a:t>(http://de.wikipedia.org/wiki/Birgit_und_Claus_Hartmann)</a:t>
            </a:r>
          </a:p>
          <a:p>
            <a:endParaRPr lang="de-DE" dirty="0"/>
          </a:p>
        </p:txBody>
      </p:sp>
      <p:sp>
        <p:nvSpPr>
          <p:cNvPr id="4" name="Foliennummernplatzhalter 3"/>
          <p:cNvSpPr>
            <a:spLocks noGrp="1"/>
          </p:cNvSpPr>
          <p:nvPr>
            <p:ph type="sldNum" sz="quarter" idx="10"/>
          </p:nvPr>
        </p:nvSpPr>
        <p:spPr/>
        <p:txBody>
          <a:bodyPr/>
          <a:lstStyle/>
          <a:p>
            <a:fld id="{4659BA6D-A88A-4D5F-B44A-44D03FB6C521}" type="slidenum">
              <a:rPr lang="de-DE" smtClean="0"/>
              <a:pPr/>
              <a:t>10</a:t>
            </a:fld>
            <a:endParaRPr lang="de-DE"/>
          </a:p>
        </p:txBody>
      </p:sp>
    </p:spTree>
    <p:extLst>
      <p:ext uri="{BB962C8B-B14F-4D97-AF65-F5344CB8AC3E}">
        <p14:creationId xmlns:p14="http://schemas.microsoft.com/office/powerpoint/2010/main" val="48379121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Hier die Titelaufnahme im Katalog der </a:t>
            </a:r>
            <a:r>
              <a:rPr lang="de-DE" dirty="0" err="1" smtClean="0"/>
              <a:t>LoC</a:t>
            </a:r>
            <a:r>
              <a:rPr lang="de-DE" dirty="0" smtClean="0"/>
              <a:t>: http://catalog.loc.gov/vwebv/holdingsInfo?searchId=822&amp;recCount=25&amp;recPointer=1&amp;bibId=10173631</a:t>
            </a:r>
            <a:endParaRPr lang="de-DE" dirty="0"/>
          </a:p>
        </p:txBody>
      </p:sp>
      <p:sp>
        <p:nvSpPr>
          <p:cNvPr id="4" name="Foliennummernplatzhalter 3"/>
          <p:cNvSpPr>
            <a:spLocks noGrp="1"/>
          </p:cNvSpPr>
          <p:nvPr>
            <p:ph type="sldNum" sz="quarter" idx="10"/>
          </p:nvPr>
        </p:nvSpPr>
        <p:spPr/>
        <p:txBody>
          <a:bodyPr/>
          <a:lstStyle/>
          <a:p>
            <a:fld id="{4659BA6D-A88A-4D5F-B44A-44D03FB6C521}" type="slidenum">
              <a:rPr lang="de-DE" smtClean="0"/>
              <a:pPr/>
              <a:t>13</a:t>
            </a:fld>
            <a:endParaRPr lang="de-DE"/>
          </a:p>
        </p:txBody>
      </p:sp>
    </p:spTree>
    <p:extLst>
      <p:ext uri="{BB962C8B-B14F-4D97-AF65-F5344CB8AC3E}">
        <p14:creationId xmlns:p14="http://schemas.microsoft.com/office/powerpoint/2010/main" val="37515716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4659BA6D-A88A-4D5F-B44A-44D03FB6C521}" type="slidenum">
              <a:rPr lang="de-DE" smtClean="0"/>
              <a:pPr/>
              <a:t>16</a:t>
            </a:fld>
            <a:endParaRPr lang="de-DE"/>
          </a:p>
        </p:txBody>
      </p:sp>
    </p:spTree>
    <p:extLst>
      <p:ext uri="{BB962C8B-B14F-4D97-AF65-F5344CB8AC3E}">
        <p14:creationId xmlns:p14="http://schemas.microsoft.com/office/powerpoint/2010/main" val="346785628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5"/>
            <a:ext cx="7772400" cy="1470025"/>
          </a:xfrm>
        </p:spPr>
        <p:txBody>
          <a:bodyPr/>
          <a:lstStyle/>
          <a:p>
            <a:r>
              <a:rPr lang="de-DE" smtClean="0"/>
              <a:t>Titelmasterformat durch Klicken bearbeiten</a:t>
            </a:r>
            <a:endParaRPr lang="de-DE"/>
          </a:p>
        </p:txBody>
      </p:sp>
      <p:sp>
        <p:nvSpPr>
          <p:cNvPr id="3" name="Untertitel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smtClean="0"/>
              <a:t>Formatvorlage des Untertitelmasters durch Klicken bearbeiten</a:t>
            </a:r>
            <a:endParaRPr lang="de-DE"/>
          </a:p>
        </p:txBody>
      </p:sp>
      <p:sp>
        <p:nvSpPr>
          <p:cNvPr id="5" name="Fußzeilenplatzhalter 4"/>
          <p:cNvSpPr>
            <a:spLocks noGrp="1"/>
          </p:cNvSpPr>
          <p:nvPr>
            <p:ph type="ftr" sz="quarter" idx="11"/>
          </p:nvPr>
        </p:nvSpPr>
        <p:spPr/>
        <p:txBody>
          <a:bodyPr/>
          <a:lstStyle/>
          <a:p>
            <a:pPr algn="r"/>
            <a:r>
              <a:rPr lang="de-DE" smtClean="0"/>
              <a:t>AG RDA Schulungsunterlagen - Modul 4 GND: Körperschaften/Konferenzen | Stand: 17.09.2015 | CC BY-NC-SA</a:t>
            </a:r>
            <a:endParaRPr lang="de-DE" dirty="0"/>
          </a:p>
        </p:txBody>
      </p:sp>
    </p:spTree>
    <p:extLst>
      <p:ext uri="{BB962C8B-B14F-4D97-AF65-F5344CB8AC3E}">
        <p14:creationId xmlns:p14="http://schemas.microsoft.com/office/powerpoint/2010/main" val="2554016858"/>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Vertikaler Textplatzhalter 2"/>
          <p:cNvSpPr>
            <a:spLocks noGrp="1"/>
          </p:cNvSpPr>
          <p:nvPr>
            <p:ph type="body" orient="vert" idx="1"/>
          </p:nvPr>
        </p:nvSpPr>
        <p:spPr/>
        <p:txBody>
          <a:bodyPr vert="eaVert"/>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5" name="Fußzeilenplatzhalter 4"/>
          <p:cNvSpPr>
            <a:spLocks noGrp="1"/>
          </p:cNvSpPr>
          <p:nvPr>
            <p:ph type="ftr" sz="quarter" idx="11"/>
          </p:nvPr>
        </p:nvSpPr>
        <p:spPr/>
        <p:txBody>
          <a:bodyPr/>
          <a:lstStyle/>
          <a:p>
            <a:pPr algn="r"/>
            <a:r>
              <a:rPr lang="de-DE" smtClean="0"/>
              <a:t>AG RDA Schulungsunterlagen - Modul 4 GND: Körperschaften/Konferenzen | Stand: 17.09.2015 | CC BY-NC-SA</a:t>
            </a:r>
            <a:endParaRPr lang="de-DE" dirty="0"/>
          </a:p>
        </p:txBody>
      </p:sp>
    </p:spTree>
    <p:extLst>
      <p:ext uri="{BB962C8B-B14F-4D97-AF65-F5344CB8AC3E}">
        <p14:creationId xmlns:p14="http://schemas.microsoft.com/office/powerpoint/2010/main" val="3888242859"/>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lgn="l">
              <a:defRPr/>
            </a:lvl1pPr>
          </a:lstStyle>
          <a:p>
            <a:r>
              <a:rPr lang="de-DE" dirty="0" smtClean="0"/>
              <a:t>Titelmasterformat durch Klicken bearbeiten</a:t>
            </a:r>
            <a:endParaRPr lang="de-DE" dirty="0"/>
          </a:p>
        </p:txBody>
      </p:sp>
      <p:sp>
        <p:nvSpPr>
          <p:cNvPr id="7" name="Textplatzhalter 6"/>
          <p:cNvSpPr>
            <a:spLocks noGrp="1"/>
          </p:cNvSpPr>
          <p:nvPr>
            <p:ph type="body" sz="quarter" idx="13"/>
          </p:nvPr>
        </p:nvSpPr>
        <p:spPr>
          <a:xfrm>
            <a:off x="468313" y="1628775"/>
            <a:ext cx="8207375" cy="4464050"/>
          </a:xfrm>
        </p:spPr>
        <p:txBody>
          <a:body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endParaRPr lang="de-DE" dirty="0"/>
          </a:p>
        </p:txBody>
      </p:sp>
      <p:sp>
        <p:nvSpPr>
          <p:cNvPr id="8" name="Fußzeilenplatzhalter 4"/>
          <p:cNvSpPr>
            <a:spLocks noGrp="1"/>
          </p:cNvSpPr>
          <p:nvPr>
            <p:ph type="ftr" sz="quarter" idx="11"/>
          </p:nvPr>
        </p:nvSpPr>
        <p:spPr>
          <a:xfrm>
            <a:off x="467544" y="6356350"/>
            <a:ext cx="8280920" cy="365125"/>
          </a:xfrm>
        </p:spPr>
        <p:txBody>
          <a:bodyPr/>
          <a:lstStyle/>
          <a:p>
            <a:pPr algn="r"/>
            <a:r>
              <a:rPr lang="de-DE" smtClean="0"/>
              <a:t>AG RDA Schulungsunterlagen - Modul 4 GND: Körperschaften/Konferenzen | Stand: 17.09.2015 | CC BY-NC-SA</a:t>
            </a:r>
            <a:endParaRPr lang="de-DE" dirty="0"/>
          </a:p>
        </p:txBody>
      </p:sp>
    </p:spTree>
    <p:extLst>
      <p:ext uri="{BB962C8B-B14F-4D97-AF65-F5344CB8AC3E}">
        <p14:creationId xmlns:p14="http://schemas.microsoft.com/office/powerpoint/2010/main" val="3667794313"/>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5"/>
            <a:ext cx="7772400" cy="1470025"/>
          </a:xfrm>
        </p:spPr>
        <p:txBody>
          <a:bodyPr/>
          <a:lstStyle/>
          <a:p>
            <a:r>
              <a:rPr lang="de-DE" smtClean="0"/>
              <a:t>Titelmasterformat durch Klicken bearbeiten</a:t>
            </a:r>
            <a:endParaRPr lang="de-DE"/>
          </a:p>
        </p:txBody>
      </p:sp>
      <p:sp>
        <p:nvSpPr>
          <p:cNvPr id="3" name="Untertitel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smtClean="0"/>
              <a:t>Formatvorlage des Untertitelmasters durch Klicken bearbeiten</a:t>
            </a:r>
            <a:endParaRPr lang="de-DE"/>
          </a:p>
        </p:txBody>
      </p:sp>
      <p:sp>
        <p:nvSpPr>
          <p:cNvPr id="5" name="Fußzeilenplatzhalter 4"/>
          <p:cNvSpPr>
            <a:spLocks noGrp="1"/>
          </p:cNvSpPr>
          <p:nvPr>
            <p:ph type="ftr" sz="quarter" idx="11"/>
          </p:nvPr>
        </p:nvSpPr>
        <p:spPr/>
        <p:txBody>
          <a:bodyPr/>
          <a:lstStyle/>
          <a:p>
            <a:pPr algn="r"/>
            <a:r>
              <a:rPr lang="de-DE" smtClean="0">
                <a:solidFill>
                  <a:prstClr val="black">
                    <a:tint val="75000"/>
                  </a:prstClr>
                </a:solidFill>
              </a:rPr>
              <a:t>AG RDA Schulungsunterlagen - Modul 4 GND: Körperschaften/Konferenzen | Stand: 17.09.2015 | CC BY-NC-SA</a:t>
            </a:r>
            <a:endParaRPr lang="de-DE" dirty="0">
              <a:solidFill>
                <a:prstClr val="black">
                  <a:tint val="75000"/>
                </a:prstClr>
              </a:solidFill>
            </a:endParaRPr>
          </a:p>
        </p:txBody>
      </p:sp>
    </p:spTree>
    <p:extLst>
      <p:ext uri="{BB962C8B-B14F-4D97-AF65-F5344CB8AC3E}">
        <p14:creationId xmlns:p14="http://schemas.microsoft.com/office/powerpoint/2010/main" val="641176498"/>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Inhaltsplatzhalter 2"/>
          <p:cNvSpPr>
            <a:spLocks noGrp="1"/>
          </p:cNvSpPr>
          <p:nvPr>
            <p:ph idx="1"/>
          </p:nvPr>
        </p:nvSpPr>
        <p:spPr/>
        <p:txBody>
          <a:body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endParaRPr lang="de-DE" dirty="0"/>
          </a:p>
        </p:txBody>
      </p:sp>
      <p:sp>
        <p:nvSpPr>
          <p:cNvPr id="5" name="Fußzeilenplatzhalter 4"/>
          <p:cNvSpPr>
            <a:spLocks noGrp="1"/>
          </p:cNvSpPr>
          <p:nvPr>
            <p:ph type="ftr" sz="quarter" idx="11"/>
          </p:nvPr>
        </p:nvSpPr>
        <p:spPr/>
        <p:txBody>
          <a:bodyPr/>
          <a:lstStyle>
            <a:lvl1pPr>
              <a:defRPr sz="1200">
                <a:latin typeface="Verdana" panose="020B0604030504040204" pitchFamily="34" charset="0"/>
                <a:ea typeface="Verdana" panose="020B0604030504040204" pitchFamily="34" charset="0"/>
                <a:cs typeface="Verdana" panose="020B0604030504040204" pitchFamily="34" charset="0"/>
              </a:defRPr>
            </a:lvl1pPr>
          </a:lstStyle>
          <a:p>
            <a:pPr algn="r"/>
            <a:r>
              <a:rPr lang="de-DE" smtClean="0">
                <a:solidFill>
                  <a:prstClr val="black">
                    <a:tint val="75000"/>
                  </a:prstClr>
                </a:solidFill>
              </a:rPr>
              <a:t>AG RDA Schulungsunterlagen - Modul 4 GND: Körperschaften/Konferenzen | Stand: 17.09.2015 | CC BY-NC-SA</a:t>
            </a:r>
            <a:endParaRPr lang="de-DE" dirty="0">
              <a:solidFill>
                <a:prstClr val="black">
                  <a:tint val="75000"/>
                </a:prstClr>
              </a:solidFill>
            </a:endParaRPr>
          </a:p>
        </p:txBody>
      </p:sp>
      <p:sp>
        <p:nvSpPr>
          <p:cNvPr id="8" name="Foliennummernplatzhalter 7"/>
          <p:cNvSpPr>
            <a:spLocks noGrp="1"/>
          </p:cNvSpPr>
          <p:nvPr>
            <p:ph type="sldNum" sz="quarter" idx="12"/>
          </p:nvPr>
        </p:nvSpPr>
        <p:spPr/>
        <p:txBody>
          <a:bodyPr/>
          <a:lstStyle/>
          <a:p>
            <a:fld id="{D9764CCF-3645-45FD-907E-5F8BCDA1650A}" type="slidenum">
              <a:rPr lang="en-GB" smtClean="0">
                <a:solidFill>
                  <a:prstClr val="black">
                    <a:tint val="75000"/>
                  </a:prstClr>
                </a:solidFill>
              </a:rPr>
              <a:pPr/>
              <a:t>‹Nr.›</a:t>
            </a:fld>
            <a:endParaRPr lang="en-GB">
              <a:solidFill>
                <a:prstClr val="black">
                  <a:tint val="75000"/>
                </a:prstClr>
              </a:solidFill>
            </a:endParaRPr>
          </a:p>
        </p:txBody>
      </p:sp>
    </p:spTree>
    <p:extLst>
      <p:ext uri="{BB962C8B-B14F-4D97-AF65-F5344CB8AC3E}">
        <p14:creationId xmlns:p14="http://schemas.microsoft.com/office/powerpoint/2010/main" val="1047510812"/>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nchor="t"/>
          <a:lstStyle>
            <a:lvl1pPr algn="l">
              <a:defRPr sz="4000" b="1" cap="all"/>
            </a:lvl1pPr>
          </a:lstStyle>
          <a:p>
            <a:r>
              <a:rPr lang="de-DE" smtClean="0"/>
              <a:t>Titelmasterformat durch Klicken bearbeiten</a:t>
            </a:r>
            <a:endParaRPr lang="de-DE"/>
          </a:p>
        </p:txBody>
      </p:sp>
      <p:sp>
        <p:nvSpPr>
          <p:cNvPr id="3" name="Textplatzhalt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smtClean="0"/>
              <a:t>Textmasterformat bearbeiten</a:t>
            </a:r>
          </a:p>
        </p:txBody>
      </p:sp>
      <p:sp>
        <p:nvSpPr>
          <p:cNvPr id="5" name="Fußzeilenplatzhalter 4"/>
          <p:cNvSpPr>
            <a:spLocks noGrp="1"/>
          </p:cNvSpPr>
          <p:nvPr>
            <p:ph type="ftr" sz="quarter" idx="11"/>
          </p:nvPr>
        </p:nvSpPr>
        <p:spPr/>
        <p:txBody>
          <a:bodyPr/>
          <a:lstStyle/>
          <a:p>
            <a:pPr algn="r"/>
            <a:r>
              <a:rPr lang="de-DE" smtClean="0">
                <a:solidFill>
                  <a:prstClr val="black">
                    <a:tint val="75000"/>
                  </a:prstClr>
                </a:solidFill>
              </a:rPr>
              <a:t>AG RDA Schulungsunterlagen - Modul 4 GND: Körperschaften/Konferenzen | Stand: 17.09.2015 | CC BY-NC-SA</a:t>
            </a:r>
            <a:endParaRPr lang="de-DE" dirty="0">
              <a:solidFill>
                <a:prstClr val="black">
                  <a:tint val="75000"/>
                </a:prstClr>
              </a:solidFill>
            </a:endParaRPr>
          </a:p>
        </p:txBody>
      </p:sp>
    </p:spTree>
    <p:extLst>
      <p:ext uri="{BB962C8B-B14F-4D97-AF65-F5344CB8AC3E}">
        <p14:creationId xmlns:p14="http://schemas.microsoft.com/office/powerpoint/2010/main" val="4289045251"/>
      </p:ext>
    </p:extLst>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Inhaltsplatzhalt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Inhaltsplatzhalt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6" name="Fußzeilenplatzhalter 5"/>
          <p:cNvSpPr>
            <a:spLocks noGrp="1"/>
          </p:cNvSpPr>
          <p:nvPr>
            <p:ph type="ftr" sz="quarter" idx="11"/>
          </p:nvPr>
        </p:nvSpPr>
        <p:spPr/>
        <p:txBody>
          <a:bodyPr/>
          <a:lstStyle/>
          <a:p>
            <a:pPr algn="r"/>
            <a:r>
              <a:rPr lang="de-DE" smtClean="0">
                <a:solidFill>
                  <a:prstClr val="black">
                    <a:tint val="75000"/>
                  </a:prstClr>
                </a:solidFill>
              </a:rPr>
              <a:t>AG RDA Schulungsunterlagen - Modul 4 GND: Körperschaften/Konferenzen | Stand: 17.09.2015 | CC BY-NC-SA</a:t>
            </a:r>
            <a:endParaRPr lang="de-DE" dirty="0">
              <a:solidFill>
                <a:prstClr val="black">
                  <a:tint val="75000"/>
                </a:prstClr>
              </a:solidFill>
            </a:endParaRPr>
          </a:p>
        </p:txBody>
      </p:sp>
    </p:spTree>
    <p:extLst>
      <p:ext uri="{BB962C8B-B14F-4D97-AF65-F5344CB8AC3E}">
        <p14:creationId xmlns:p14="http://schemas.microsoft.com/office/powerpoint/2010/main" val="1681212119"/>
      </p:ext>
    </p:extLst>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vl1pPr>
          </a:lstStyle>
          <a:p>
            <a:r>
              <a:rPr lang="de-DE" smtClean="0"/>
              <a:t>Titelmasterformat durch Klicken bearbeiten</a:t>
            </a:r>
            <a:endParaRPr lang="de-DE"/>
          </a:p>
        </p:txBody>
      </p:sp>
      <p:sp>
        <p:nvSpPr>
          <p:cNvPr id="3" name="Textplatzhalt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 bearbeiten</a:t>
            </a:r>
          </a:p>
        </p:txBody>
      </p:sp>
      <p:sp>
        <p:nvSpPr>
          <p:cNvPr id="4" name="Inhaltsplatzhalt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5" name="Textplatzhalt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 bearbeiten</a:t>
            </a:r>
          </a:p>
        </p:txBody>
      </p:sp>
      <p:sp>
        <p:nvSpPr>
          <p:cNvPr id="6" name="Inhaltsplatzhalt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8" name="Fußzeilenplatzhalter 7"/>
          <p:cNvSpPr>
            <a:spLocks noGrp="1"/>
          </p:cNvSpPr>
          <p:nvPr>
            <p:ph type="ftr" sz="quarter" idx="11"/>
          </p:nvPr>
        </p:nvSpPr>
        <p:spPr/>
        <p:txBody>
          <a:bodyPr/>
          <a:lstStyle/>
          <a:p>
            <a:pPr algn="r"/>
            <a:r>
              <a:rPr lang="de-DE" smtClean="0">
                <a:solidFill>
                  <a:prstClr val="black">
                    <a:tint val="75000"/>
                  </a:prstClr>
                </a:solidFill>
              </a:rPr>
              <a:t>AG RDA Schulungsunterlagen - Modul 4 GND: Körperschaften/Konferenzen | Stand: 17.09.2015 | CC BY-NC-SA</a:t>
            </a:r>
            <a:endParaRPr lang="de-DE" dirty="0">
              <a:solidFill>
                <a:prstClr val="black">
                  <a:tint val="75000"/>
                </a:prstClr>
              </a:solidFill>
            </a:endParaRPr>
          </a:p>
        </p:txBody>
      </p:sp>
    </p:spTree>
    <p:extLst>
      <p:ext uri="{BB962C8B-B14F-4D97-AF65-F5344CB8AC3E}">
        <p14:creationId xmlns:p14="http://schemas.microsoft.com/office/powerpoint/2010/main" val="3938379871"/>
      </p:ext>
    </p:extLst>
  </p:cSld>
  <p:clrMapOvr>
    <a:masterClrMapping/>
  </p:clrMapOvr>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4" name="Fußzeilenplatzhalter 3"/>
          <p:cNvSpPr>
            <a:spLocks noGrp="1"/>
          </p:cNvSpPr>
          <p:nvPr>
            <p:ph type="ftr" sz="quarter" idx="11"/>
          </p:nvPr>
        </p:nvSpPr>
        <p:spPr/>
        <p:txBody>
          <a:bodyPr/>
          <a:lstStyle/>
          <a:p>
            <a:pPr algn="r"/>
            <a:r>
              <a:rPr lang="de-DE" smtClean="0">
                <a:solidFill>
                  <a:prstClr val="black">
                    <a:tint val="75000"/>
                  </a:prstClr>
                </a:solidFill>
              </a:rPr>
              <a:t>AG RDA Schulungsunterlagen - Modul 4 GND: Körperschaften/Konferenzen | Stand: 17.09.2015 | CC BY-NC-SA</a:t>
            </a:r>
            <a:endParaRPr lang="de-DE" dirty="0">
              <a:solidFill>
                <a:prstClr val="black">
                  <a:tint val="75000"/>
                </a:prstClr>
              </a:solidFill>
            </a:endParaRPr>
          </a:p>
        </p:txBody>
      </p:sp>
    </p:spTree>
    <p:extLst>
      <p:ext uri="{BB962C8B-B14F-4D97-AF65-F5344CB8AC3E}">
        <p14:creationId xmlns:p14="http://schemas.microsoft.com/office/powerpoint/2010/main" val="270329731"/>
      </p:ext>
    </p:extLst>
  </p:cSld>
  <p:clrMapOvr>
    <a:masterClrMapping/>
  </p:clrMapOvr>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3" name="Fußzeilenplatzhalter 2"/>
          <p:cNvSpPr>
            <a:spLocks noGrp="1"/>
          </p:cNvSpPr>
          <p:nvPr>
            <p:ph type="ftr" sz="quarter" idx="11"/>
          </p:nvPr>
        </p:nvSpPr>
        <p:spPr/>
        <p:txBody>
          <a:bodyPr/>
          <a:lstStyle/>
          <a:p>
            <a:pPr algn="r"/>
            <a:r>
              <a:rPr lang="de-DE" smtClean="0">
                <a:solidFill>
                  <a:prstClr val="black">
                    <a:tint val="75000"/>
                  </a:prstClr>
                </a:solidFill>
              </a:rPr>
              <a:t>AG RDA Schulungsunterlagen - Modul 4 GND: Körperschaften/Konferenzen | Stand: 17.09.2015 | CC BY-NC-SA</a:t>
            </a:r>
            <a:endParaRPr lang="de-DE" dirty="0">
              <a:solidFill>
                <a:prstClr val="black">
                  <a:tint val="75000"/>
                </a:prstClr>
              </a:solidFill>
            </a:endParaRPr>
          </a:p>
        </p:txBody>
      </p:sp>
    </p:spTree>
    <p:extLst>
      <p:ext uri="{BB962C8B-B14F-4D97-AF65-F5344CB8AC3E}">
        <p14:creationId xmlns:p14="http://schemas.microsoft.com/office/powerpoint/2010/main" val="3966822260"/>
      </p:ext>
    </p:extLst>
  </p:cSld>
  <p:clrMapOvr>
    <a:masterClrMapping/>
  </p:clrMapOvr>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smtClean="0"/>
              <a:t>Titelmasterformat durch Klicken bearbeiten</a:t>
            </a:r>
            <a:endParaRPr lang="de-DE"/>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 bearbeiten</a:t>
            </a:r>
          </a:p>
        </p:txBody>
      </p:sp>
      <p:sp>
        <p:nvSpPr>
          <p:cNvPr id="6" name="Fußzeilenplatzhalter 5"/>
          <p:cNvSpPr>
            <a:spLocks noGrp="1"/>
          </p:cNvSpPr>
          <p:nvPr>
            <p:ph type="ftr" sz="quarter" idx="11"/>
          </p:nvPr>
        </p:nvSpPr>
        <p:spPr/>
        <p:txBody>
          <a:bodyPr/>
          <a:lstStyle/>
          <a:p>
            <a:pPr algn="r"/>
            <a:r>
              <a:rPr lang="de-DE" smtClean="0">
                <a:solidFill>
                  <a:prstClr val="black">
                    <a:tint val="75000"/>
                  </a:prstClr>
                </a:solidFill>
              </a:rPr>
              <a:t>AG RDA Schulungsunterlagen - Modul 4 GND: Körperschaften/Konferenzen | Stand: 17.09.2015 | CC BY-NC-SA</a:t>
            </a:r>
            <a:endParaRPr lang="de-DE" dirty="0">
              <a:solidFill>
                <a:prstClr val="black">
                  <a:tint val="75000"/>
                </a:prstClr>
              </a:solidFill>
            </a:endParaRPr>
          </a:p>
        </p:txBody>
      </p:sp>
    </p:spTree>
    <p:extLst>
      <p:ext uri="{BB962C8B-B14F-4D97-AF65-F5344CB8AC3E}">
        <p14:creationId xmlns:p14="http://schemas.microsoft.com/office/powerpoint/2010/main" val="1960606868"/>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Inhaltsplatzhalter 2"/>
          <p:cNvSpPr>
            <a:spLocks noGrp="1"/>
          </p:cNvSpPr>
          <p:nvPr>
            <p:ph idx="1"/>
          </p:nvPr>
        </p:nvSpPr>
        <p:spPr/>
        <p:txBody>
          <a:body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endParaRPr lang="de-DE" dirty="0"/>
          </a:p>
        </p:txBody>
      </p:sp>
      <p:sp>
        <p:nvSpPr>
          <p:cNvPr id="5" name="Fußzeilenplatzhalter 4"/>
          <p:cNvSpPr>
            <a:spLocks noGrp="1"/>
          </p:cNvSpPr>
          <p:nvPr>
            <p:ph type="ftr" sz="quarter" idx="11"/>
          </p:nvPr>
        </p:nvSpPr>
        <p:spPr/>
        <p:txBody>
          <a:bodyPr/>
          <a:lstStyle>
            <a:lvl1pPr>
              <a:defRPr sz="1200">
                <a:latin typeface="Verdana" panose="020B0604030504040204" pitchFamily="34" charset="0"/>
                <a:ea typeface="Verdana" panose="020B0604030504040204" pitchFamily="34" charset="0"/>
                <a:cs typeface="Verdana" panose="020B0604030504040204" pitchFamily="34" charset="0"/>
              </a:defRPr>
            </a:lvl1pPr>
          </a:lstStyle>
          <a:p>
            <a:pPr algn="r"/>
            <a:r>
              <a:rPr lang="de-DE" smtClean="0"/>
              <a:t>AG RDA Schulungsunterlagen - Modul 4 GND: Körperschaften/Konferenzen | Stand: 17.09.2015 | CC BY-NC-SA</a:t>
            </a:r>
            <a:endParaRPr lang="de-DE" dirty="0"/>
          </a:p>
        </p:txBody>
      </p:sp>
      <p:sp>
        <p:nvSpPr>
          <p:cNvPr id="8" name="Foliennummernplatzhalter 7"/>
          <p:cNvSpPr>
            <a:spLocks noGrp="1"/>
          </p:cNvSpPr>
          <p:nvPr>
            <p:ph type="sldNum" sz="quarter" idx="12"/>
          </p:nvPr>
        </p:nvSpPr>
        <p:spPr/>
        <p:txBody>
          <a:bodyPr/>
          <a:lstStyle/>
          <a:p>
            <a:fld id="{D9764CCF-3645-45FD-907E-5F8BCDA1650A}" type="slidenum">
              <a:rPr lang="en-GB" smtClean="0"/>
              <a:pPr/>
              <a:t>‹Nr.›</a:t>
            </a:fld>
            <a:endParaRPr lang="en-GB"/>
          </a:p>
        </p:txBody>
      </p:sp>
    </p:spTree>
    <p:extLst>
      <p:ext uri="{BB962C8B-B14F-4D97-AF65-F5344CB8AC3E}">
        <p14:creationId xmlns:p14="http://schemas.microsoft.com/office/powerpoint/2010/main" val="483002630"/>
      </p:ext>
    </p:extLst>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vl1pPr>
          </a:lstStyle>
          <a:p>
            <a:r>
              <a:rPr lang="de-DE" smtClean="0"/>
              <a:t>Titelmasterformat durch Klicken bearbeiten</a:t>
            </a:r>
            <a:endParaRPr lang="de-DE"/>
          </a:p>
        </p:txBody>
      </p:sp>
      <p:sp>
        <p:nvSpPr>
          <p:cNvPr id="3" name="Bildplatzhalt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e-DE"/>
          </a:p>
        </p:txBody>
      </p:sp>
      <p:sp>
        <p:nvSpPr>
          <p:cNvPr id="4" name="Textplatzhalt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 bearbeiten</a:t>
            </a:r>
          </a:p>
        </p:txBody>
      </p:sp>
      <p:sp>
        <p:nvSpPr>
          <p:cNvPr id="6" name="Fußzeilenplatzhalter 5"/>
          <p:cNvSpPr>
            <a:spLocks noGrp="1"/>
          </p:cNvSpPr>
          <p:nvPr>
            <p:ph type="ftr" sz="quarter" idx="11"/>
          </p:nvPr>
        </p:nvSpPr>
        <p:spPr/>
        <p:txBody>
          <a:bodyPr/>
          <a:lstStyle/>
          <a:p>
            <a:pPr algn="r"/>
            <a:r>
              <a:rPr lang="de-DE" smtClean="0">
                <a:solidFill>
                  <a:prstClr val="black">
                    <a:tint val="75000"/>
                  </a:prstClr>
                </a:solidFill>
              </a:rPr>
              <a:t>AG RDA Schulungsunterlagen - Modul 4 GND: Körperschaften/Konferenzen | Stand: 17.09.2015 | CC BY-NC-SA</a:t>
            </a:r>
            <a:endParaRPr lang="de-DE" dirty="0">
              <a:solidFill>
                <a:prstClr val="black">
                  <a:tint val="75000"/>
                </a:prstClr>
              </a:solidFill>
            </a:endParaRPr>
          </a:p>
        </p:txBody>
      </p:sp>
    </p:spTree>
    <p:extLst>
      <p:ext uri="{BB962C8B-B14F-4D97-AF65-F5344CB8AC3E}">
        <p14:creationId xmlns:p14="http://schemas.microsoft.com/office/powerpoint/2010/main" val="1575274246"/>
      </p:ext>
    </p:extLst>
  </p:cSld>
  <p:clrMapOvr>
    <a:masterClrMapping/>
  </p:clrMapOvr>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Vertikaler Textplatzhalter 2"/>
          <p:cNvSpPr>
            <a:spLocks noGrp="1"/>
          </p:cNvSpPr>
          <p:nvPr>
            <p:ph type="body" orient="vert" idx="1"/>
          </p:nvPr>
        </p:nvSpPr>
        <p:spPr/>
        <p:txBody>
          <a:bodyPr vert="eaVert"/>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5" name="Fußzeilenplatzhalter 4"/>
          <p:cNvSpPr>
            <a:spLocks noGrp="1"/>
          </p:cNvSpPr>
          <p:nvPr>
            <p:ph type="ftr" sz="quarter" idx="11"/>
          </p:nvPr>
        </p:nvSpPr>
        <p:spPr/>
        <p:txBody>
          <a:bodyPr/>
          <a:lstStyle/>
          <a:p>
            <a:pPr algn="r"/>
            <a:r>
              <a:rPr lang="de-DE" smtClean="0">
                <a:solidFill>
                  <a:prstClr val="black">
                    <a:tint val="75000"/>
                  </a:prstClr>
                </a:solidFill>
              </a:rPr>
              <a:t>AG RDA Schulungsunterlagen - Modul 4 GND: Körperschaften/Konferenzen | Stand: 17.09.2015 | CC BY-NC-SA</a:t>
            </a:r>
            <a:endParaRPr lang="de-DE" dirty="0">
              <a:solidFill>
                <a:prstClr val="black">
                  <a:tint val="75000"/>
                </a:prstClr>
              </a:solidFill>
            </a:endParaRPr>
          </a:p>
        </p:txBody>
      </p:sp>
    </p:spTree>
    <p:extLst>
      <p:ext uri="{BB962C8B-B14F-4D97-AF65-F5344CB8AC3E}">
        <p14:creationId xmlns:p14="http://schemas.microsoft.com/office/powerpoint/2010/main" val="3003928456"/>
      </p:ext>
    </p:extLst>
  </p:cSld>
  <p:clrMapOvr>
    <a:masterClrMapping/>
  </p:clrMapOvr>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lgn="l">
              <a:defRPr/>
            </a:lvl1pPr>
          </a:lstStyle>
          <a:p>
            <a:r>
              <a:rPr lang="de-DE" dirty="0" smtClean="0"/>
              <a:t>Titelmasterformat durch Klicken bearbeiten</a:t>
            </a:r>
            <a:endParaRPr lang="de-DE" dirty="0"/>
          </a:p>
        </p:txBody>
      </p:sp>
      <p:sp>
        <p:nvSpPr>
          <p:cNvPr id="7" name="Textplatzhalter 6"/>
          <p:cNvSpPr>
            <a:spLocks noGrp="1"/>
          </p:cNvSpPr>
          <p:nvPr>
            <p:ph type="body" sz="quarter" idx="13"/>
          </p:nvPr>
        </p:nvSpPr>
        <p:spPr>
          <a:xfrm>
            <a:off x="468313" y="1628775"/>
            <a:ext cx="8207375" cy="4464050"/>
          </a:xfrm>
        </p:spPr>
        <p:txBody>
          <a:body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endParaRPr lang="de-DE" dirty="0"/>
          </a:p>
        </p:txBody>
      </p:sp>
      <p:sp>
        <p:nvSpPr>
          <p:cNvPr id="8" name="Fußzeilenplatzhalter 4"/>
          <p:cNvSpPr>
            <a:spLocks noGrp="1"/>
          </p:cNvSpPr>
          <p:nvPr>
            <p:ph type="ftr" sz="quarter" idx="11"/>
          </p:nvPr>
        </p:nvSpPr>
        <p:spPr>
          <a:xfrm>
            <a:off x="467544" y="6356350"/>
            <a:ext cx="8280920" cy="365125"/>
          </a:xfrm>
        </p:spPr>
        <p:txBody>
          <a:bodyPr/>
          <a:lstStyle/>
          <a:p>
            <a:pPr algn="r"/>
            <a:r>
              <a:rPr lang="de-DE" smtClean="0">
                <a:solidFill>
                  <a:prstClr val="black">
                    <a:tint val="75000"/>
                  </a:prstClr>
                </a:solidFill>
              </a:rPr>
              <a:t>AG RDA Schulungsunterlagen - Modul 4 GND: Körperschaften/Konferenzen | Stand: 17.09.2015 | CC BY-NC-SA</a:t>
            </a:r>
            <a:endParaRPr lang="de-DE" dirty="0">
              <a:solidFill>
                <a:prstClr val="black">
                  <a:tint val="75000"/>
                </a:prstClr>
              </a:solidFill>
            </a:endParaRPr>
          </a:p>
        </p:txBody>
      </p:sp>
    </p:spTree>
    <p:extLst>
      <p:ext uri="{BB962C8B-B14F-4D97-AF65-F5344CB8AC3E}">
        <p14:creationId xmlns:p14="http://schemas.microsoft.com/office/powerpoint/2010/main" val="122674930"/>
      </p:ext>
    </p:extLst>
  </p:cSld>
  <p:clrMapOvr>
    <a:masterClrMapping/>
  </p:clrMapOvr>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5"/>
            <a:ext cx="7772400" cy="1470025"/>
          </a:xfrm>
        </p:spPr>
        <p:txBody>
          <a:bodyPr/>
          <a:lstStyle/>
          <a:p>
            <a:r>
              <a:rPr lang="de-DE" smtClean="0"/>
              <a:t>Titelmasterformat durch Klicken bearbeiten</a:t>
            </a:r>
            <a:endParaRPr lang="de-DE"/>
          </a:p>
        </p:txBody>
      </p:sp>
      <p:sp>
        <p:nvSpPr>
          <p:cNvPr id="3" name="Untertitel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smtClean="0"/>
              <a:t>Formatvorlage des Untertitelmasters durch Klicken bearbeiten</a:t>
            </a:r>
            <a:endParaRPr lang="de-DE"/>
          </a:p>
        </p:txBody>
      </p:sp>
      <p:sp>
        <p:nvSpPr>
          <p:cNvPr id="5" name="Fußzeilenplatzhalter 4"/>
          <p:cNvSpPr>
            <a:spLocks noGrp="1"/>
          </p:cNvSpPr>
          <p:nvPr>
            <p:ph type="ftr" sz="quarter" idx="11"/>
          </p:nvPr>
        </p:nvSpPr>
        <p:spPr/>
        <p:txBody>
          <a:bodyPr/>
          <a:lstStyle/>
          <a:p>
            <a:r>
              <a:rPr lang="de-DE" smtClean="0">
                <a:solidFill>
                  <a:prstClr val="black">
                    <a:tint val="75000"/>
                  </a:prstClr>
                </a:solidFill>
              </a:rPr>
              <a:t>AG RDA Schulungsunterlagen - Modul 4 GND: Körperschaften/Konferenzen | Stand: 17.09.2015 | CC BY-NC-SA</a:t>
            </a:r>
            <a:endParaRPr lang="de-DE">
              <a:solidFill>
                <a:prstClr val="black">
                  <a:tint val="75000"/>
                </a:prstClr>
              </a:solidFill>
            </a:endParaRPr>
          </a:p>
        </p:txBody>
      </p:sp>
      <p:sp>
        <p:nvSpPr>
          <p:cNvPr id="6" name="Foliennummernplatzhalter 5"/>
          <p:cNvSpPr>
            <a:spLocks noGrp="1"/>
          </p:cNvSpPr>
          <p:nvPr>
            <p:ph type="sldNum" sz="quarter" idx="12"/>
          </p:nvPr>
        </p:nvSpPr>
        <p:spPr/>
        <p:txBody>
          <a:bodyPr/>
          <a:lstStyle/>
          <a:p>
            <a:fld id="{88EE95A1-5938-4E17-9BB8-F48D0E9B0A76}" type="slidenum">
              <a:rPr lang="de-DE" smtClean="0">
                <a:solidFill>
                  <a:prstClr val="black">
                    <a:tint val="75000"/>
                  </a:prstClr>
                </a:solidFill>
              </a:rPr>
              <a:pPr/>
              <a:t>‹Nr.›</a:t>
            </a:fld>
            <a:endParaRPr lang="de-DE">
              <a:solidFill>
                <a:prstClr val="black">
                  <a:tint val="75000"/>
                </a:prstClr>
              </a:solidFill>
            </a:endParaRPr>
          </a:p>
        </p:txBody>
      </p:sp>
      <p:sp>
        <p:nvSpPr>
          <p:cNvPr id="7" name="Fußzeilenplatzhalter 4"/>
          <p:cNvSpPr txBox="1">
            <a:spLocks/>
          </p:cNvSpPr>
          <p:nvPr userDrawn="1"/>
        </p:nvSpPr>
        <p:spPr>
          <a:xfrm>
            <a:off x="452264" y="6381328"/>
            <a:ext cx="6063952" cy="365125"/>
          </a:xfrm>
          <a:prstGeom prst="rect">
            <a:avLst/>
          </a:prstGeom>
        </p:spPr>
        <p:txBody>
          <a:bodyPr vert="horz" lIns="91440" tIns="45720" rIns="91440" bIns="45720" rtlCol="0" anchor="ctr"/>
          <a:lstStyle>
            <a:defPPr>
              <a:defRPr lang="de-DE"/>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de-DE" dirty="0" smtClean="0">
                <a:solidFill>
                  <a:prstClr val="black">
                    <a:tint val="75000"/>
                  </a:prstClr>
                </a:solidFill>
              </a:rPr>
              <a:t>AG RDA Schulungsunterlagen – Modul GND: Allgemeine Körperschaften | Stand: 1.04.2014</a:t>
            </a:r>
            <a:endParaRPr lang="de-DE" dirty="0">
              <a:solidFill>
                <a:prstClr val="black">
                  <a:tint val="75000"/>
                </a:prstClr>
              </a:solidFill>
            </a:endParaRPr>
          </a:p>
        </p:txBody>
      </p:sp>
    </p:spTree>
    <p:extLst>
      <p:ext uri="{BB962C8B-B14F-4D97-AF65-F5344CB8AC3E}">
        <p14:creationId xmlns:p14="http://schemas.microsoft.com/office/powerpoint/2010/main" val="3359977318"/>
      </p:ext>
    </p:extLst>
  </p:cSld>
  <p:clrMapOvr>
    <a:masterClrMapping/>
  </p:clrMapOvr>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Inhaltsplatzhalter 2"/>
          <p:cNvSpPr>
            <a:spLocks noGrp="1"/>
          </p:cNvSpPr>
          <p:nvPr>
            <p:ph idx="1"/>
          </p:nvPr>
        </p:nvSpPr>
        <p:spPr/>
        <p:txBody>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5" name="Fußzeilenplatzhalter 4"/>
          <p:cNvSpPr>
            <a:spLocks noGrp="1"/>
          </p:cNvSpPr>
          <p:nvPr>
            <p:ph type="ftr" sz="quarter" idx="11"/>
          </p:nvPr>
        </p:nvSpPr>
        <p:spPr/>
        <p:txBody>
          <a:bodyPr/>
          <a:lstStyle/>
          <a:p>
            <a:r>
              <a:rPr lang="de-DE" smtClean="0">
                <a:solidFill>
                  <a:prstClr val="black">
                    <a:tint val="75000"/>
                  </a:prstClr>
                </a:solidFill>
              </a:rPr>
              <a:t>AG RDA Schulungsunterlagen - Modul 4 GND: Körperschaften/Konferenzen | Stand: 17.09.2015 | CC BY-NC-SA</a:t>
            </a:r>
            <a:endParaRPr lang="de-DE" dirty="0">
              <a:solidFill>
                <a:prstClr val="black">
                  <a:tint val="75000"/>
                </a:prstClr>
              </a:solidFill>
            </a:endParaRPr>
          </a:p>
        </p:txBody>
      </p:sp>
      <p:sp>
        <p:nvSpPr>
          <p:cNvPr id="6" name="Foliennummernplatzhalter 5"/>
          <p:cNvSpPr>
            <a:spLocks noGrp="1"/>
          </p:cNvSpPr>
          <p:nvPr>
            <p:ph type="sldNum" sz="quarter" idx="12"/>
          </p:nvPr>
        </p:nvSpPr>
        <p:spPr/>
        <p:txBody>
          <a:bodyPr/>
          <a:lstStyle/>
          <a:p>
            <a:fld id="{88EE95A1-5938-4E17-9BB8-F48D0E9B0A76}" type="slidenum">
              <a:rPr lang="de-DE" smtClean="0">
                <a:solidFill>
                  <a:prstClr val="black">
                    <a:tint val="75000"/>
                  </a:prstClr>
                </a:solidFill>
              </a:rPr>
              <a:pPr/>
              <a:t>‹Nr.›</a:t>
            </a:fld>
            <a:endParaRPr lang="de-DE">
              <a:solidFill>
                <a:prstClr val="black">
                  <a:tint val="75000"/>
                </a:prstClr>
              </a:solidFill>
            </a:endParaRPr>
          </a:p>
        </p:txBody>
      </p:sp>
      <p:sp>
        <p:nvSpPr>
          <p:cNvPr id="7" name="Fußzeilenplatzhalter 4"/>
          <p:cNvSpPr txBox="1">
            <a:spLocks/>
          </p:cNvSpPr>
          <p:nvPr userDrawn="1"/>
        </p:nvSpPr>
        <p:spPr>
          <a:xfrm>
            <a:off x="452264" y="6381328"/>
            <a:ext cx="6063952" cy="365125"/>
          </a:xfrm>
          <a:prstGeom prst="rect">
            <a:avLst/>
          </a:prstGeom>
        </p:spPr>
        <p:txBody>
          <a:bodyPr vert="horz" lIns="91440" tIns="45720" rIns="91440" bIns="45720" rtlCol="0" anchor="ctr"/>
          <a:lstStyle>
            <a:defPPr>
              <a:defRPr lang="de-DE"/>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de-DE" dirty="0" smtClean="0">
                <a:solidFill>
                  <a:prstClr val="black">
                    <a:tint val="75000"/>
                  </a:prstClr>
                </a:solidFill>
              </a:rPr>
              <a:t>AG RDA Schulungsunterlagen – Modul GND: Allgemeine Körperschaften | Stand:  17.04.2014</a:t>
            </a:r>
            <a:endParaRPr lang="de-DE" dirty="0">
              <a:solidFill>
                <a:prstClr val="black">
                  <a:tint val="75000"/>
                </a:prstClr>
              </a:solidFill>
            </a:endParaRPr>
          </a:p>
        </p:txBody>
      </p:sp>
      <p:sp>
        <p:nvSpPr>
          <p:cNvPr id="4" name="Datumsplatzhalter 3"/>
          <p:cNvSpPr>
            <a:spLocks noGrp="1"/>
          </p:cNvSpPr>
          <p:nvPr>
            <p:ph type="dt" sz="half" idx="13"/>
          </p:nvPr>
        </p:nvSpPr>
        <p:spPr/>
        <p:txBody>
          <a:bodyPr/>
          <a:lstStyle/>
          <a:p>
            <a:endParaRPr lang="de-DE">
              <a:solidFill>
                <a:prstClr val="black">
                  <a:tint val="75000"/>
                </a:prstClr>
              </a:solidFill>
            </a:endParaRPr>
          </a:p>
        </p:txBody>
      </p:sp>
    </p:spTree>
    <p:extLst>
      <p:ext uri="{BB962C8B-B14F-4D97-AF65-F5344CB8AC3E}">
        <p14:creationId xmlns:p14="http://schemas.microsoft.com/office/powerpoint/2010/main" val="858326149"/>
      </p:ext>
    </p:extLst>
  </p:cSld>
  <p:clrMapOvr>
    <a:masterClrMapping/>
  </p:clrMapOvr>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nchor="t"/>
          <a:lstStyle>
            <a:lvl1pPr algn="l">
              <a:defRPr sz="4000" b="1" cap="all"/>
            </a:lvl1pPr>
          </a:lstStyle>
          <a:p>
            <a:r>
              <a:rPr lang="de-DE" smtClean="0"/>
              <a:t>Titelmasterformat durch Klicken bearbeiten</a:t>
            </a:r>
            <a:endParaRPr lang="de-DE"/>
          </a:p>
        </p:txBody>
      </p:sp>
      <p:sp>
        <p:nvSpPr>
          <p:cNvPr id="3" name="Textplatzhalt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smtClean="0"/>
              <a:t>Textmasterformat bearbeiten</a:t>
            </a:r>
          </a:p>
        </p:txBody>
      </p:sp>
      <p:sp>
        <p:nvSpPr>
          <p:cNvPr id="4" name="Datumsplatzhalter 3"/>
          <p:cNvSpPr>
            <a:spLocks noGrp="1"/>
          </p:cNvSpPr>
          <p:nvPr>
            <p:ph type="dt" sz="half" idx="10"/>
          </p:nvPr>
        </p:nvSpPr>
        <p:spPr/>
        <p:txBody>
          <a:bodyPr/>
          <a:lstStyle/>
          <a:p>
            <a:endParaRPr lang="de-DE">
              <a:solidFill>
                <a:prstClr val="black">
                  <a:tint val="75000"/>
                </a:prstClr>
              </a:solidFill>
            </a:endParaRPr>
          </a:p>
        </p:txBody>
      </p:sp>
      <p:sp>
        <p:nvSpPr>
          <p:cNvPr id="5" name="Fußzeilenplatzhalter 4"/>
          <p:cNvSpPr>
            <a:spLocks noGrp="1"/>
          </p:cNvSpPr>
          <p:nvPr>
            <p:ph type="ftr" sz="quarter" idx="11"/>
          </p:nvPr>
        </p:nvSpPr>
        <p:spPr/>
        <p:txBody>
          <a:bodyPr/>
          <a:lstStyle/>
          <a:p>
            <a:r>
              <a:rPr lang="de-DE" smtClean="0">
                <a:solidFill>
                  <a:prstClr val="black">
                    <a:tint val="75000"/>
                  </a:prstClr>
                </a:solidFill>
              </a:rPr>
              <a:t>AG RDA Schulungsunterlagen - Modul 4 GND: Körperschaften/Konferenzen | Stand: 17.09.2015 | CC BY-NC-SA</a:t>
            </a:r>
            <a:endParaRPr lang="de-DE">
              <a:solidFill>
                <a:prstClr val="black">
                  <a:tint val="75000"/>
                </a:prstClr>
              </a:solidFill>
            </a:endParaRPr>
          </a:p>
        </p:txBody>
      </p:sp>
      <p:sp>
        <p:nvSpPr>
          <p:cNvPr id="6" name="Foliennummernplatzhalter 5"/>
          <p:cNvSpPr>
            <a:spLocks noGrp="1"/>
          </p:cNvSpPr>
          <p:nvPr>
            <p:ph type="sldNum" sz="quarter" idx="12"/>
          </p:nvPr>
        </p:nvSpPr>
        <p:spPr/>
        <p:txBody>
          <a:bodyPr/>
          <a:lstStyle/>
          <a:p>
            <a:fld id="{88EE95A1-5938-4E17-9BB8-F48D0E9B0A76}" type="slidenum">
              <a:rPr lang="de-DE" smtClean="0">
                <a:solidFill>
                  <a:prstClr val="black">
                    <a:tint val="75000"/>
                  </a:prstClr>
                </a:solidFill>
              </a:rPr>
              <a:pPr/>
              <a:t>‹Nr.›</a:t>
            </a:fld>
            <a:endParaRPr lang="de-DE">
              <a:solidFill>
                <a:prstClr val="black">
                  <a:tint val="75000"/>
                </a:prstClr>
              </a:solidFill>
            </a:endParaRPr>
          </a:p>
        </p:txBody>
      </p:sp>
    </p:spTree>
    <p:extLst>
      <p:ext uri="{BB962C8B-B14F-4D97-AF65-F5344CB8AC3E}">
        <p14:creationId xmlns:p14="http://schemas.microsoft.com/office/powerpoint/2010/main" val="42464620"/>
      </p:ext>
    </p:extLst>
  </p:cSld>
  <p:clrMapOvr>
    <a:masterClrMapping/>
  </p:clrMapOvr>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Inhaltsplatzhalt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Inhaltsplatzhalt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5" name="Datumsplatzhalter 4"/>
          <p:cNvSpPr>
            <a:spLocks noGrp="1"/>
          </p:cNvSpPr>
          <p:nvPr>
            <p:ph type="dt" sz="half" idx="10"/>
          </p:nvPr>
        </p:nvSpPr>
        <p:spPr/>
        <p:txBody>
          <a:bodyPr/>
          <a:lstStyle/>
          <a:p>
            <a:endParaRPr lang="de-DE">
              <a:solidFill>
                <a:prstClr val="black">
                  <a:tint val="75000"/>
                </a:prstClr>
              </a:solidFill>
            </a:endParaRPr>
          </a:p>
        </p:txBody>
      </p:sp>
      <p:sp>
        <p:nvSpPr>
          <p:cNvPr id="6" name="Fußzeilenplatzhalter 5"/>
          <p:cNvSpPr>
            <a:spLocks noGrp="1"/>
          </p:cNvSpPr>
          <p:nvPr>
            <p:ph type="ftr" sz="quarter" idx="11"/>
          </p:nvPr>
        </p:nvSpPr>
        <p:spPr/>
        <p:txBody>
          <a:bodyPr/>
          <a:lstStyle/>
          <a:p>
            <a:r>
              <a:rPr lang="de-DE" smtClean="0">
                <a:solidFill>
                  <a:prstClr val="black">
                    <a:tint val="75000"/>
                  </a:prstClr>
                </a:solidFill>
              </a:rPr>
              <a:t>AG RDA Schulungsunterlagen - Modul 4 GND: Körperschaften/Konferenzen | Stand: 17.09.2015 | CC BY-NC-SA</a:t>
            </a:r>
            <a:endParaRPr lang="de-DE">
              <a:solidFill>
                <a:prstClr val="black">
                  <a:tint val="75000"/>
                </a:prstClr>
              </a:solidFill>
            </a:endParaRPr>
          </a:p>
        </p:txBody>
      </p:sp>
      <p:sp>
        <p:nvSpPr>
          <p:cNvPr id="7" name="Foliennummernplatzhalter 6"/>
          <p:cNvSpPr>
            <a:spLocks noGrp="1"/>
          </p:cNvSpPr>
          <p:nvPr>
            <p:ph type="sldNum" sz="quarter" idx="12"/>
          </p:nvPr>
        </p:nvSpPr>
        <p:spPr/>
        <p:txBody>
          <a:bodyPr/>
          <a:lstStyle/>
          <a:p>
            <a:fld id="{88EE95A1-5938-4E17-9BB8-F48D0E9B0A76}" type="slidenum">
              <a:rPr lang="de-DE" smtClean="0">
                <a:solidFill>
                  <a:prstClr val="black">
                    <a:tint val="75000"/>
                  </a:prstClr>
                </a:solidFill>
              </a:rPr>
              <a:pPr/>
              <a:t>‹Nr.›</a:t>
            </a:fld>
            <a:endParaRPr lang="de-DE">
              <a:solidFill>
                <a:prstClr val="black">
                  <a:tint val="75000"/>
                </a:prstClr>
              </a:solidFill>
            </a:endParaRPr>
          </a:p>
        </p:txBody>
      </p:sp>
    </p:spTree>
    <p:extLst>
      <p:ext uri="{BB962C8B-B14F-4D97-AF65-F5344CB8AC3E}">
        <p14:creationId xmlns:p14="http://schemas.microsoft.com/office/powerpoint/2010/main" val="2620771147"/>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vl1pPr>
          </a:lstStyle>
          <a:p>
            <a:r>
              <a:rPr lang="de-DE" smtClean="0"/>
              <a:t>Titelmasterformat durch Klicken bearbeiten</a:t>
            </a:r>
            <a:endParaRPr lang="de-DE"/>
          </a:p>
        </p:txBody>
      </p:sp>
      <p:sp>
        <p:nvSpPr>
          <p:cNvPr id="3" name="Textplatzhalt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 bearbeiten</a:t>
            </a:r>
          </a:p>
        </p:txBody>
      </p:sp>
      <p:sp>
        <p:nvSpPr>
          <p:cNvPr id="4" name="Inhaltsplatzhalt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5" name="Textplatzhalt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 bearbeiten</a:t>
            </a:r>
          </a:p>
        </p:txBody>
      </p:sp>
      <p:sp>
        <p:nvSpPr>
          <p:cNvPr id="6" name="Inhaltsplatzhalt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7" name="Datumsplatzhalter 6"/>
          <p:cNvSpPr>
            <a:spLocks noGrp="1"/>
          </p:cNvSpPr>
          <p:nvPr>
            <p:ph type="dt" sz="half" idx="10"/>
          </p:nvPr>
        </p:nvSpPr>
        <p:spPr/>
        <p:txBody>
          <a:bodyPr/>
          <a:lstStyle/>
          <a:p>
            <a:endParaRPr lang="de-DE">
              <a:solidFill>
                <a:prstClr val="black">
                  <a:tint val="75000"/>
                </a:prstClr>
              </a:solidFill>
            </a:endParaRPr>
          </a:p>
        </p:txBody>
      </p:sp>
      <p:sp>
        <p:nvSpPr>
          <p:cNvPr id="8" name="Fußzeilenplatzhalter 7"/>
          <p:cNvSpPr>
            <a:spLocks noGrp="1"/>
          </p:cNvSpPr>
          <p:nvPr>
            <p:ph type="ftr" sz="quarter" idx="11"/>
          </p:nvPr>
        </p:nvSpPr>
        <p:spPr/>
        <p:txBody>
          <a:bodyPr/>
          <a:lstStyle/>
          <a:p>
            <a:r>
              <a:rPr lang="de-DE" smtClean="0">
                <a:solidFill>
                  <a:prstClr val="black">
                    <a:tint val="75000"/>
                  </a:prstClr>
                </a:solidFill>
              </a:rPr>
              <a:t>AG RDA Schulungsunterlagen - Modul 4 GND: Körperschaften/Konferenzen | Stand: 17.09.2015 | CC BY-NC-SA</a:t>
            </a:r>
            <a:endParaRPr lang="de-DE">
              <a:solidFill>
                <a:prstClr val="black">
                  <a:tint val="75000"/>
                </a:prstClr>
              </a:solidFill>
            </a:endParaRPr>
          </a:p>
        </p:txBody>
      </p:sp>
      <p:sp>
        <p:nvSpPr>
          <p:cNvPr id="9" name="Foliennummernplatzhalter 8"/>
          <p:cNvSpPr>
            <a:spLocks noGrp="1"/>
          </p:cNvSpPr>
          <p:nvPr>
            <p:ph type="sldNum" sz="quarter" idx="12"/>
          </p:nvPr>
        </p:nvSpPr>
        <p:spPr/>
        <p:txBody>
          <a:bodyPr/>
          <a:lstStyle/>
          <a:p>
            <a:fld id="{88EE95A1-5938-4E17-9BB8-F48D0E9B0A76}" type="slidenum">
              <a:rPr lang="de-DE" smtClean="0">
                <a:solidFill>
                  <a:prstClr val="black">
                    <a:tint val="75000"/>
                  </a:prstClr>
                </a:solidFill>
              </a:rPr>
              <a:pPr/>
              <a:t>‹Nr.›</a:t>
            </a:fld>
            <a:endParaRPr lang="de-DE">
              <a:solidFill>
                <a:prstClr val="black">
                  <a:tint val="75000"/>
                </a:prstClr>
              </a:solidFill>
            </a:endParaRPr>
          </a:p>
        </p:txBody>
      </p:sp>
    </p:spTree>
    <p:extLst>
      <p:ext uri="{BB962C8B-B14F-4D97-AF65-F5344CB8AC3E}">
        <p14:creationId xmlns:p14="http://schemas.microsoft.com/office/powerpoint/2010/main" val="4170408012"/>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Datumsplatzhalter 2"/>
          <p:cNvSpPr>
            <a:spLocks noGrp="1"/>
          </p:cNvSpPr>
          <p:nvPr>
            <p:ph type="dt" sz="half" idx="10"/>
          </p:nvPr>
        </p:nvSpPr>
        <p:spPr/>
        <p:txBody>
          <a:bodyPr/>
          <a:lstStyle/>
          <a:p>
            <a:endParaRPr lang="de-DE">
              <a:solidFill>
                <a:prstClr val="black">
                  <a:tint val="75000"/>
                </a:prstClr>
              </a:solidFill>
            </a:endParaRPr>
          </a:p>
        </p:txBody>
      </p:sp>
      <p:sp>
        <p:nvSpPr>
          <p:cNvPr id="4" name="Fußzeilenplatzhalter 3"/>
          <p:cNvSpPr>
            <a:spLocks noGrp="1"/>
          </p:cNvSpPr>
          <p:nvPr>
            <p:ph type="ftr" sz="quarter" idx="11"/>
          </p:nvPr>
        </p:nvSpPr>
        <p:spPr/>
        <p:txBody>
          <a:bodyPr/>
          <a:lstStyle/>
          <a:p>
            <a:r>
              <a:rPr lang="de-DE" smtClean="0">
                <a:solidFill>
                  <a:prstClr val="black">
                    <a:tint val="75000"/>
                  </a:prstClr>
                </a:solidFill>
              </a:rPr>
              <a:t>AG RDA Schulungsunterlagen - Modul 4 GND: Körperschaften/Konferenzen | Stand: 17.09.2015 | CC BY-NC-SA</a:t>
            </a:r>
            <a:endParaRPr lang="de-DE">
              <a:solidFill>
                <a:prstClr val="black">
                  <a:tint val="75000"/>
                </a:prstClr>
              </a:solidFill>
            </a:endParaRPr>
          </a:p>
        </p:txBody>
      </p:sp>
      <p:sp>
        <p:nvSpPr>
          <p:cNvPr id="5" name="Foliennummernplatzhalter 4"/>
          <p:cNvSpPr>
            <a:spLocks noGrp="1"/>
          </p:cNvSpPr>
          <p:nvPr>
            <p:ph type="sldNum" sz="quarter" idx="12"/>
          </p:nvPr>
        </p:nvSpPr>
        <p:spPr/>
        <p:txBody>
          <a:bodyPr/>
          <a:lstStyle/>
          <a:p>
            <a:fld id="{88EE95A1-5938-4E17-9BB8-F48D0E9B0A76}" type="slidenum">
              <a:rPr lang="de-DE" smtClean="0">
                <a:solidFill>
                  <a:prstClr val="black">
                    <a:tint val="75000"/>
                  </a:prstClr>
                </a:solidFill>
              </a:rPr>
              <a:pPr/>
              <a:t>‹Nr.›</a:t>
            </a:fld>
            <a:endParaRPr lang="de-DE">
              <a:solidFill>
                <a:prstClr val="black">
                  <a:tint val="75000"/>
                </a:prstClr>
              </a:solidFill>
            </a:endParaRPr>
          </a:p>
        </p:txBody>
      </p:sp>
    </p:spTree>
    <p:extLst>
      <p:ext uri="{BB962C8B-B14F-4D97-AF65-F5344CB8AC3E}">
        <p14:creationId xmlns:p14="http://schemas.microsoft.com/office/powerpoint/2010/main" val="120244370"/>
      </p:ext>
    </p:extLst>
  </p:cSld>
  <p:clrMapOvr>
    <a:masterClrMapping/>
  </p:clrMapOvr>
  <p:timing>
    <p:tnLst>
      <p:par>
        <p:cTn id="1" dur="indefinite" restart="never" nodeType="tmRoot"/>
      </p:par>
    </p:tn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p:cNvSpPr>
            <a:spLocks noGrp="1"/>
          </p:cNvSpPr>
          <p:nvPr>
            <p:ph type="dt" sz="half" idx="10"/>
          </p:nvPr>
        </p:nvSpPr>
        <p:spPr/>
        <p:txBody>
          <a:bodyPr/>
          <a:lstStyle/>
          <a:p>
            <a:endParaRPr lang="de-DE" dirty="0">
              <a:solidFill>
                <a:prstClr val="black">
                  <a:tint val="75000"/>
                </a:prstClr>
              </a:solidFill>
            </a:endParaRPr>
          </a:p>
        </p:txBody>
      </p:sp>
      <p:sp>
        <p:nvSpPr>
          <p:cNvPr id="3" name="Fußzeilenplatzhalter 2"/>
          <p:cNvSpPr>
            <a:spLocks noGrp="1"/>
          </p:cNvSpPr>
          <p:nvPr>
            <p:ph type="ftr" sz="quarter" idx="11"/>
          </p:nvPr>
        </p:nvSpPr>
        <p:spPr/>
        <p:txBody>
          <a:bodyPr/>
          <a:lstStyle/>
          <a:p>
            <a:r>
              <a:rPr lang="de-DE" smtClean="0">
                <a:solidFill>
                  <a:prstClr val="black">
                    <a:tint val="75000"/>
                  </a:prstClr>
                </a:solidFill>
              </a:rPr>
              <a:t>AG RDA Schulungsunterlagen - Modul 4 GND: Körperschaften/Konferenzen | Stand: 17.09.2015 | CC BY-NC-SA</a:t>
            </a:r>
            <a:endParaRPr lang="de-DE">
              <a:solidFill>
                <a:prstClr val="black">
                  <a:tint val="75000"/>
                </a:prstClr>
              </a:solidFill>
            </a:endParaRPr>
          </a:p>
        </p:txBody>
      </p:sp>
      <p:sp>
        <p:nvSpPr>
          <p:cNvPr id="4" name="Foliennummernplatzhalter 3"/>
          <p:cNvSpPr>
            <a:spLocks noGrp="1"/>
          </p:cNvSpPr>
          <p:nvPr>
            <p:ph type="sldNum" sz="quarter" idx="12"/>
          </p:nvPr>
        </p:nvSpPr>
        <p:spPr/>
        <p:txBody>
          <a:bodyPr/>
          <a:lstStyle/>
          <a:p>
            <a:fld id="{88EE95A1-5938-4E17-9BB8-F48D0E9B0A76}" type="slidenum">
              <a:rPr lang="de-DE" smtClean="0">
                <a:solidFill>
                  <a:prstClr val="black">
                    <a:tint val="75000"/>
                  </a:prstClr>
                </a:solidFill>
              </a:rPr>
              <a:pPr/>
              <a:t>‹Nr.›</a:t>
            </a:fld>
            <a:endParaRPr lang="de-DE">
              <a:solidFill>
                <a:prstClr val="black">
                  <a:tint val="75000"/>
                </a:prstClr>
              </a:solidFill>
            </a:endParaRPr>
          </a:p>
        </p:txBody>
      </p:sp>
    </p:spTree>
    <p:extLst>
      <p:ext uri="{BB962C8B-B14F-4D97-AF65-F5344CB8AC3E}">
        <p14:creationId xmlns:p14="http://schemas.microsoft.com/office/powerpoint/2010/main" val="2075708083"/>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nchor="t"/>
          <a:lstStyle>
            <a:lvl1pPr algn="l">
              <a:defRPr sz="4000" b="1" cap="all"/>
            </a:lvl1pPr>
          </a:lstStyle>
          <a:p>
            <a:r>
              <a:rPr lang="de-DE" smtClean="0"/>
              <a:t>Titelmasterformat durch Klicken bearbeiten</a:t>
            </a:r>
            <a:endParaRPr lang="de-DE"/>
          </a:p>
        </p:txBody>
      </p:sp>
      <p:sp>
        <p:nvSpPr>
          <p:cNvPr id="3" name="Textplatzhalt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smtClean="0"/>
              <a:t>Textmasterformat bearbeiten</a:t>
            </a:r>
          </a:p>
        </p:txBody>
      </p:sp>
      <p:sp>
        <p:nvSpPr>
          <p:cNvPr id="5" name="Fußzeilenplatzhalter 4"/>
          <p:cNvSpPr>
            <a:spLocks noGrp="1"/>
          </p:cNvSpPr>
          <p:nvPr>
            <p:ph type="ftr" sz="quarter" idx="11"/>
          </p:nvPr>
        </p:nvSpPr>
        <p:spPr/>
        <p:txBody>
          <a:bodyPr/>
          <a:lstStyle/>
          <a:p>
            <a:pPr algn="r"/>
            <a:r>
              <a:rPr lang="de-DE" smtClean="0"/>
              <a:t>AG RDA Schulungsunterlagen - Modul 4 GND: Körperschaften/Konferenzen | Stand: 17.09.2015 | CC BY-NC-SA</a:t>
            </a:r>
            <a:endParaRPr lang="de-DE" dirty="0"/>
          </a:p>
        </p:txBody>
      </p:sp>
    </p:spTree>
    <p:extLst>
      <p:ext uri="{BB962C8B-B14F-4D97-AF65-F5344CB8AC3E}">
        <p14:creationId xmlns:p14="http://schemas.microsoft.com/office/powerpoint/2010/main" val="3235187003"/>
      </p:ext>
    </p:extLst>
  </p:cSld>
  <p:clrMapOvr>
    <a:masterClrMapping/>
  </p:clrMapOvr>
  <p:timing>
    <p:tnLst>
      <p:par>
        <p:cTn id="1" dur="indefinite" restart="never" nodeType="tmRoot"/>
      </p:par>
    </p:tn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smtClean="0"/>
              <a:t>Titelmasterformat durch Klicken bearbeiten</a:t>
            </a:r>
            <a:endParaRPr lang="de-DE"/>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 bearbeiten</a:t>
            </a:r>
          </a:p>
        </p:txBody>
      </p:sp>
      <p:sp>
        <p:nvSpPr>
          <p:cNvPr id="5" name="Datumsplatzhalter 4"/>
          <p:cNvSpPr>
            <a:spLocks noGrp="1"/>
          </p:cNvSpPr>
          <p:nvPr>
            <p:ph type="dt" sz="half" idx="10"/>
          </p:nvPr>
        </p:nvSpPr>
        <p:spPr/>
        <p:txBody>
          <a:bodyPr/>
          <a:lstStyle/>
          <a:p>
            <a:endParaRPr lang="de-DE">
              <a:solidFill>
                <a:prstClr val="black">
                  <a:tint val="75000"/>
                </a:prstClr>
              </a:solidFill>
            </a:endParaRPr>
          </a:p>
        </p:txBody>
      </p:sp>
      <p:sp>
        <p:nvSpPr>
          <p:cNvPr id="6" name="Fußzeilenplatzhalter 5"/>
          <p:cNvSpPr>
            <a:spLocks noGrp="1"/>
          </p:cNvSpPr>
          <p:nvPr>
            <p:ph type="ftr" sz="quarter" idx="11"/>
          </p:nvPr>
        </p:nvSpPr>
        <p:spPr/>
        <p:txBody>
          <a:bodyPr/>
          <a:lstStyle/>
          <a:p>
            <a:r>
              <a:rPr lang="de-DE" smtClean="0">
                <a:solidFill>
                  <a:prstClr val="black">
                    <a:tint val="75000"/>
                  </a:prstClr>
                </a:solidFill>
              </a:rPr>
              <a:t>AG RDA Schulungsunterlagen - Modul 4 GND: Körperschaften/Konferenzen | Stand: 17.09.2015 | CC BY-NC-SA</a:t>
            </a:r>
            <a:endParaRPr lang="de-DE">
              <a:solidFill>
                <a:prstClr val="black">
                  <a:tint val="75000"/>
                </a:prstClr>
              </a:solidFill>
            </a:endParaRPr>
          </a:p>
        </p:txBody>
      </p:sp>
      <p:sp>
        <p:nvSpPr>
          <p:cNvPr id="7" name="Foliennummernplatzhalter 6"/>
          <p:cNvSpPr>
            <a:spLocks noGrp="1"/>
          </p:cNvSpPr>
          <p:nvPr>
            <p:ph type="sldNum" sz="quarter" idx="12"/>
          </p:nvPr>
        </p:nvSpPr>
        <p:spPr/>
        <p:txBody>
          <a:bodyPr/>
          <a:lstStyle/>
          <a:p>
            <a:fld id="{88EE95A1-5938-4E17-9BB8-F48D0E9B0A76}" type="slidenum">
              <a:rPr lang="de-DE" smtClean="0">
                <a:solidFill>
                  <a:prstClr val="black">
                    <a:tint val="75000"/>
                  </a:prstClr>
                </a:solidFill>
              </a:rPr>
              <a:pPr/>
              <a:t>‹Nr.›</a:t>
            </a:fld>
            <a:endParaRPr lang="de-DE">
              <a:solidFill>
                <a:prstClr val="black">
                  <a:tint val="75000"/>
                </a:prstClr>
              </a:solidFill>
            </a:endParaRPr>
          </a:p>
        </p:txBody>
      </p:sp>
    </p:spTree>
    <p:extLst>
      <p:ext uri="{BB962C8B-B14F-4D97-AF65-F5344CB8AC3E}">
        <p14:creationId xmlns:p14="http://schemas.microsoft.com/office/powerpoint/2010/main" val="1885853763"/>
      </p:ext>
    </p:extLst>
  </p:cSld>
  <p:clrMapOvr>
    <a:masterClrMapping/>
  </p:clrMapOvr>
  <p:timing>
    <p:tnLst>
      <p:par>
        <p:cTn id="1" dur="indefinite" restart="never" nodeType="tmRoot"/>
      </p:par>
    </p:tn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vl1pPr>
          </a:lstStyle>
          <a:p>
            <a:r>
              <a:rPr lang="de-DE" smtClean="0"/>
              <a:t>Titelmasterformat durch Klicken bearbeiten</a:t>
            </a:r>
            <a:endParaRPr lang="de-DE"/>
          </a:p>
        </p:txBody>
      </p:sp>
      <p:sp>
        <p:nvSpPr>
          <p:cNvPr id="3" name="Bildplatzhalt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e-DE"/>
          </a:p>
        </p:txBody>
      </p:sp>
      <p:sp>
        <p:nvSpPr>
          <p:cNvPr id="4" name="Textplatzhalt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 bearbeiten</a:t>
            </a:r>
          </a:p>
        </p:txBody>
      </p:sp>
      <p:sp>
        <p:nvSpPr>
          <p:cNvPr id="5" name="Datumsplatzhalter 4"/>
          <p:cNvSpPr>
            <a:spLocks noGrp="1"/>
          </p:cNvSpPr>
          <p:nvPr>
            <p:ph type="dt" sz="half" idx="10"/>
          </p:nvPr>
        </p:nvSpPr>
        <p:spPr/>
        <p:txBody>
          <a:bodyPr/>
          <a:lstStyle/>
          <a:p>
            <a:endParaRPr lang="de-DE">
              <a:solidFill>
                <a:prstClr val="black">
                  <a:tint val="75000"/>
                </a:prstClr>
              </a:solidFill>
            </a:endParaRPr>
          </a:p>
        </p:txBody>
      </p:sp>
      <p:sp>
        <p:nvSpPr>
          <p:cNvPr id="6" name="Fußzeilenplatzhalter 5"/>
          <p:cNvSpPr>
            <a:spLocks noGrp="1"/>
          </p:cNvSpPr>
          <p:nvPr>
            <p:ph type="ftr" sz="quarter" idx="11"/>
          </p:nvPr>
        </p:nvSpPr>
        <p:spPr/>
        <p:txBody>
          <a:bodyPr/>
          <a:lstStyle/>
          <a:p>
            <a:r>
              <a:rPr lang="de-DE" smtClean="0">
                <a:solidFill>
                  <a:prstClr val="black">
                    <a:tint val="75000"/>
                  </a:prstClr>
                </a:solidFill>
              </a:rPr>
              <a:t>AG RDA Schulungsunterlagen - Modul 4 GND: Körperschaften/Konferenzen | Stand: 17.09.2015 | CC BY-NC-SA</a:t>
            </a:r>
            <a:endParaRPr lang="de-DE">
              <a:solidFill>
                <a:prstClr val="black">
                  <a:tint val="75000"/>
                </a:prstClr>
              </a:solidFill>
            </a:endParaRPr>
          </a:p>
        </p:txBody>
      </p:sp>
      <p:sp>
        <p:nvSpPr>
          <p:cNvPr id="7" name="Foliennummernplatzhalter 6"/>
          <p:cNvSpPr>
            <a:spLocks noGrp="1"/>
          </p:cNvSpPr>
          <p:nvPr>
            <p:ph type="sldNum" sz="quarter" idx="12"/>
          </p:nvPr>
        </p:nvSpPr>
        <p:spPr/>
        <p:txBody>
          <a:bodyPr/>
          <a:lstStyle/>
          <a:p>
            <a:fld id="{88EE95A1-5938-4E17-9BB8-F48D0E9B0A76}" type="slidenum">
              <a:rPr lang="de-DE" smtClean="0">
                <a:solidFill>
                  <a:prstClr val="black">
                    <a:tint val="75000"/>
                  </a:prstClr>
                </a:solidFill>
              </a:rPr>
              <a:pPr/>
              <a:t>‹Nr.›</a:t>
            </a:fld>
            <a:endParaRPr lang="de-DE">
              <a:solidFill>
                <a:prstClr val="black">
                  <a:tint val="75000"/>
                </a:prstClr>
              </a:solidFill>
            </a:endParaRPr>
          </a:p>
        </p:txBody>
      </p:sp>
    </p:spTree>
    <p:extLst>
      <p:ext uri="{BB962C8B-B14F-4D97-AF65-F5344CB8AC3E}">
        <p14:creationId xmlns:p14="http://schemas.microsoft.com/office/powerpoint/2010/main" val="4253198964"/>
      </p:ext>
    </p:extLst>
  </p:cSld>
  <p:clrMapOvr>
    <a:masterClrMapping/>
  </p:clrMapOvr>
  <p:timing>
    <p:tnLst>
      <p:par>
        <p:cTn id="1" dur="indefinite" restart="never" nodeType="tmRoot"/>
      </p:par>
    </p:tn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Vertikaler Textplatzhalter 2"/>
          <p:cNvSpPr>
            <a:spLocks noGrp="1"/>
          </p:cNvSpPr>
          <p:nvPr>
            <p:ph type="body" orient="vert" idx="1"/>
          </p:nvPr>
        </p:nvSpPr>
        <p:spPr/>
        <p:txBody>
          <a:bodyPr vert="eaVert"/>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10"/>
          </p:nvPr>
        </p:nvSpPr>
        <p:spPr/>
        <p:txBody>
          <a:bodyPr/>
          <a:lstStyle/>
          <a:p>
            <a:endParaRPr lang="de-DE">
              <a:solidFill>
                <a:prstClr val="black">
                  <a:tint val="75000"/>
                </a:prstClr>
              </a:solidFill>
            </a:endParaRPr>
          </a:p>
        </p:txBody>
      </p:sp>
      <p:sp>
        <p:nvSpPr>
          <p:cNvPr id="5" name="Fußzeilenplatzhalter 4"/>
          <p:cNvSpPr>
            <a:spLocks noGrp="1"/>
          </p:cNvSpPr>
          <p:nvPr>
            <p:ph type="ftr" sz="quarter" idx="11"/>
          </p:nvPr>
        </p:nvSpPr>
        <p:spPr/>
        <p:txBody>
          <a:bodyPr/>
          <a:lstStyle/>
          <a:p>
            <a:r>
              <a:rPr lang="de-DE" smtClean="0">
                <a:solidFill>
                  <a:prstClr val="black">
                    <a:tint val="75000"/>
                  </a:prstClr>
                </a:solidFill>
              </a:rPr>
              <a:t>AG RDA Schulungsunterlagen - Modul 4 GND: Körperschaften/Konferenzen | Stand: 17.09.2015 | CC BY-NC-SA</a:t>
            </a:r>
            <a:endParaRPr lang="de-DE">
              <a:solidFill>
                <a:prstClr val="black">
                  <a:tint val="75000"/>
                </a:prstClr>
              </a:solidFill>
            </a:endParaRPr>
          </a:p>
        </p:txBody>
      </p:sp>
      <p:sp>
        <p:nvSpPr>
          <p:cNvPr id="6" name="Foliennummernplatzhalter 5"/>
          <p:cNvSpPr>
            <a:spLocks noGrp="1"/>
          </p:cNvSpPr>
          <p:nvPr>
            <p:ph type="sldNum" sz="quarter" idx="12"/>
          </p:nvPr>
        </p:nvSpPr>
        <p:spPr/>
        <p:txBody>
          <a:bodyPr/>
          <a:lstStyle/>
          <a:p>
            <a:fld id="{88EE95A1-5938-4E17-9BB8-F48D0E9B0A76}" type="slidenum">
              <a:rPr lang="de-DE" smtClean="0">
                <a:solidFill>
                  <a:prstClr val="black">
                    <a:tint val="75000"/>
                  </a:prstClr>
                </a:solidFill>
              </a:rPr>
              <a:pPr/>
              <a:t>‹Nr.›</a:t>
            </a:fld>
            <a:endParaRPr lang="de-DE">
              <a:solidFill>
                <a:prstClr val="black">
                  <a:tint val="75000"/>
                </a:prstClr>
              </a:solidFill>
            </a:endParaRPr>
          </a:p>
        </p:txBody>
      </p:sp>
    </p:spTree>
    <p:extLst>
      <p:ext uri="{BB962C8B-B14F-4D97-AF65-F5344CB8AC3E}">
        <p14:creationId xmlns:p14="http://schemas.microsoft.com/office/powerpoint/2010/main" val="3166047802"/>
      </p:ext>
    </p:extLst>
  </p:cSld>
  <p:clrMapOvr>
    <a:masterClrMapping/>
  </p:clrMapOvr>
  <p:timing>
    <p:tnLst>
      <p:par>
        <p:cTn id="1" dur="indefinite" restart="never" nodeType="tmRoot"/>
      </p:par>
    </p:tnLst>
  </p:timing>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smtClean="0"/>
              <a:t>Titelmasterformat durch Klicken bearbeiten</a:t>
            </a:r>
            <a:endParaRPr lang="de-DE"/>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10"/>
          </p:nvPr>
        </p:nvSpPr>
        <p:spPr/>
        <p:txBody>
          <a:bodyPr/>
          <a:lstStyle/>
          <a:p>
            <a:endParaRPr lang="de-DE">
              <a:solidFill>
                <a:prstClr val="black">
                  <a:tint val="75000"/>
                </a:prstClr>
              </a:solidFill>
            </a:endParaRPr>
          </a:p>
        </p:txBody>
      </p:sp>
      <p:sp>
        <p:nvSpPr>
          <p:cNvPr id="5" name="Fußzeilenplatzhalter 4"/>
          <p:cNvSpPr>
            <a:spLocks noGrp="1"/>
          </p:cNvSpPr>
          <p:nvPr>
            <p:ph type="ftr" sz="quarter" idx="11"/>
          </p:nvPr>
        </p:nvSpPr>
        <p:spPr/>
        <p:txBody>
          <a:bodyPr/>
          <a:lstStyle/>
          <a:p>
            <a:r>
              <a:rPr lang="de-DE" smtClean="0">
                <a:solidFill>
                  <a:prstClr val="black">
                    <a:tint val="75000"/>
                  </a:prstClr>
                </a:solidFill>
              </a:rPr>
              <a:t>AG RDA Schulungsunterlagen - Modul 4 GND: Körperschaften/Konferenzen | Stand: 17.09.2015 | CC BY-NC-SA</a:t>
            </a:r>
            <a:endParaRPr lang="de-DE">
              <a:solidFill>
                <a:prstClr val="black">
                  <a:tint val="75000"/>
                </a:prstClr>
              </a:solidFill>
            </a:endParaRPr>
          </a:p>
        </p:txBody>
      </p:sp>
      <p:sp>
        <p:nvSpPr>
          <p:cNvPr id="6" name="Foliennummernplatzhalter 5"/>
          <p:cNvSpPr>
            <a:spLocks noGrp="1"/>
          </p:cNvSpPr>
          <p:nvPr>
            <p:ph type="sldNum" sz="quarter" idx="12"/>
          </p:nvPr>
        </p:nvSpPr>
        <p:spPr/>
        <p:txBody>
          <a:bodyPr/>
          <a:lstStyle/>
          <a:p>
            <a:fld id="{88EE95A1-5938-4E17-9BB8-F48D0E9B0A76}" type="slidenum">
              <a:rPr lang="de-DE" smtClean="0">
                <a:solidFill>
                  <a:prstClr val="black">
                    <a:tint val="75000"/>
                  </a:prstClr>
                </a:solidFill>
              </a:rPr>
              <a:pPr/>
              <a:t>‹Nr.›</a:t>
            </a:fld>
            <a:endParaRPr lang="de-DE">
              <a:solidFill>
                <a:prstClr val="black">
                  <a:tint val="75000"/>
                </a:prstClr>
              </a:solidFill>
            </a:endParaRPr>
          </a:p>
        </p:txBody>
      </p:sp>
    </p:spTree>
    <p:extLst>
      <p:ext uri="{BB962C8B-B14F-4D97-AF65-F5344CB8AC3E}">
        <p14:creationId xmlns:p14="http://schemas.microsoft.com/office/powerpoint/2010/main" val="252565256"/>
      </p:ext>
    </p:extLst>
  </p:cSld>
  <p:clrMapOvr>
    <a:masterClrMapping/>
  </p:clrMapOvr>
  <p:timing>
    <p:tnLst>
      <p:par>
        <p:cTn id="1" dur="indefinite" restart="never" nodeType="tmRoot"/>
      </p:par>
    </p:tnLst>
  </p:timing>
</p:sldLayout>
</file>

<file path=ppt/slideLayouts/slideLayout34.xml><?xml version="1.0" encoding="utf-8"?>
<p:sldLayout xmlns:a="http://schemas.openxmlformats.org/drawingml/2006/main" xmlns:r="http://schemas.openxmlformats.org/officeDocument/2006/relationships" xmlns:p="http://schemas.openxmlformats.org/presentationml/2006/main" userDrawn="1">
  <p:cSld name="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lgn="l">
              <a:defRPr/>
            </a:lvl1pPr>
          </a:lstStyle>
          <a:p>
            <a:r>
              <a:rPr lang="de-DE" dirty="0" smtClean="0"/>
              <a:t>Titelmasterformat durch Klicken bearbeiten</a:t>
            </a:r>
            <a:endParaRPr lang="de-DE" dirty="0"/>
          </a:p>
        </p:txBody>
      </p:sp>
      <p:sp>
        <p:nvSpPr>
          <p:cNvPr id="7" name="Textplatzhalter 6"/>
          <p:cNvSpPr>
            <a:spLocks noGrp="1"/>
          </p:cNvSpPr>
          <p:nvPr>
            <p:ph type="body" sz="quarter" idx="13"/>
          </p:nvPr>
        </p:nvSpPr>
        <p:spPr>
          <a:xfrm>
            <a:off x="468313" y="1628775"/>
            <a:ext cx="8207375" cy="4464050"/>
          </a:xfrm>
        </p:spPr>
        <p:txBody>
          <a:body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endParaRPr lang="de-DE" dirty="0"/>
          </a:p>
        </p:txBody>
      </p:sp>
    </p:spTree>
    <p:extLst>
      <p:ext uri="{BB962C8B-B14F-4D97-AF65-F5344CB8AC3E}">
        <p14:creationId xmlns:p14="http://schemas.microsoft.com/office/powerpoint/2010/main" val="2144992183"/>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Inhaltsplatzhalt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Inhaltsplatzhalt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6" name="Fußzeilenplatzhalter 5"/>
          <p:cNvSpPr>
            <a:spLocks noGrp="1"/>
          </p:cNvSpPr>
          <p:nvPr>
            <p:ph type="ftr" sz="quarter" idx="11"/>
          </p:nvPr>
        </p:nvSpPr>
        <p:spPr/>
        <p:txBody>
          <a:bodyPr/>
          <a:lstStyle/>
          <a:p>
            <a:pPr algn="r"/>
            <a:r>
              <a:rPr lang="de-DE" smtClean="0"/>
              <a:t>AG RDA Schulungsunterlagen - Modul 4 GND: Körperschaften/Konferenzen | Stand: 17.09.2015 | CC BY-NC-SA</a:t>
            </a:r>
            <a:endParaRPr lang="de-DE" dirty="0"/>
          </a:p>
        </p:txBody>
      </p:sp>
    </p:spTree>
    <p:extLst>
      <p:ext uri="{BB962C8B-B14F-4D97-AF65-F5344CB8AC3E}">
        <p14:creationId xmlns:p14="http://schemas.microsoft.com/office/powerpoint/2010/main" val="3505990205"/>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vl1pPr>
          </a:lstStyle>
          <a:p>
            <a:r>
              <a:rPr lang="de-DE" smtClean="0"/>
              <a:t>Titelmasterformat durch Klicken bearbeiten</a:t>
            </a:r>
            <a:endParaRPr lang="de-DE"/>
          </a:p>
        </p:txBody>
      </p:sp>
      <p:sp>
        <p:nvSpPr>
          <p:cNvPr id="3" name="Textplatzhalt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 bearbeiten</a:t>
            </a:r>
          </a:p>
        </p:txBody>
      </p:sp>
      <p:sp>
        <p:nvSpPr>
          <p:cNvPr id="4" name="Inhaltsplatzhalt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5" name="Textplatzhalt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 bearbeiten</a:t>
            </a:r>
          </a:p>
        </p:txBody>
      </p:sp>
      <p:sp>
        <p:nvSpPr>
          <p:cNvPr id="6" name="Inhaltsplatzhalt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8" name="Fußzeilenplatzhalter 7"/>
          <p:cNvSpPr>
            <a:spLocks noGrp="1"/>
          </p:cNvSpPr>
          <p:nvPr>
            <p:ph type="ftr" sz="quarter" idx="11"/>
          </p:nvPr>
        </p:nvSpPr>
        <p:spPr/>
        <p:txBody>
          <a:bodyPr/>
          <a:lstStyle/>
          <a:p>
            <a:pPr algn="r"/>
            <a:r>
              <a:rPr lang="de-DE" smtClean="0"/>
              <a:t>AG RDA Schulungsunterlagen - Modul 4 GND: Körperschaften/Konferenzen | Stand: 17.09.2015 | CC BY-NC-SA</a:t>
            </a:r>
            <a:endParaRPr lang="de-DE" dirty="0"/>
          </a:p>
        </p:txBody>
      </p:sp>
    </p:spTree>
    <p:extLst>
      <p:ext uri="{BB962C8B-B14F-4D97-AF65-F5344CB8AC3E}">
        <p14:creationId xmlns:p14="http://schemas.microsoft.com/office/powerpoint/2010/main" val="3595217777"/>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4" name="Fußzeilenplatzhalter 3"/>
          <p:cNvSpPr>
            <a:spLocks noGrp="1"/>
          </p:cNvSpPr>
          <p:nvPr>
            <p:ph type="ftr" sz="quarter" idx="11"/>
          </p:nvPr>
        </p:nvSpPr>
        <p:spPr/>
        <p:txBody>
          <a:bodyPr/>
          <a:lstStyle/>
          <a:p>
            <a:pPr algn="r"/>
            <a:r>
              <a:rPr lang="de-DE" smtClean="0"/>
              <a:t>AG RDA Schulungsunterlagen - Modul 4 GND: Körperschaften/Konferenzen | Stand: 17.09.2015 | CC BY-NC-SA</a:t>
            </a:r>
            <a:endParaRPr lang="de-DE" dirty="0"/>
          </a:p>
        </p:txBody>
      </p:sp>
    </p:spTree>
    <p:extLst>
      <p:ext uri="{BB962C8B-B14F-4D97-AF65-F5344CB8AC3E}">
        <p14:creationId xmlns:p14="http://schemas.microsoft.com/office/powerpoint/2010/main" val="3062880860"/>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3" name="Fußzeilenplatzhalter 2"/>
          <p:cNvSpPr>
            <a:spLocks noGrp="1"/>
          </p:cNvSpPr>
          <p:nvPr>
            <p:ph type="ftr" sz="quarter" idx="11"/>
          </p:nvPr>
        </p:nvSpPr>
        <p:spPr/>
        <p:txBody>
          <a:bodyPr/>
          <a:lstStyle/>
          <a:p>
            <a:pPr algn="r"/>
            <a:r>
              <a:rPr lang="de-DE" smtClean="0"/>
              <a:t>AG RDA Schulungsunterlagen - Modul 4 GND: Körperschaften/Konferenzen | Stand: 17.09.2015 | CC BY-NC-SA</a:t>
            </a:r>
            <a:endParaRPr lang="de-DE" dirty="0"/>
          </a:p>
        </p:txBody>
      </p:sp>
    </p:spTree>
    <p:extLst>
      <p:ext uri="{BB962C8B-B14F-4D97-AF65-F5344CB8AC3E}">
        <p14:creationId xmlns:p14="http://schemas.microsoft.com/office/powerpoint/2010/main" val="4185900957"/>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smtClean="0"/>
              <a:t>Titelmasterformat durch Klicken bearbeiten</a:t>
            </a:r>
            <a:endParaRPr lang="de-DE"/>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 bearbeiten</a:t>
            </a:r>
          </a:p>
        </p:txBody>
      </p:sp>
      <p:sp>
        <p:nvSpPr>
          <p:cNvPr id="6" name="Fußzeilenplatzhalter 5"/>
          <p:cNvSpPr>
            <a:spLocks noGrp="1"/>
          </p:cNvSpPr>
          <p:nvPr>
            <p:ph type="ftr" sz="quarter" idx="11"/>
          </p:nvPr>
        </p:nvSpPr>
        <p:spPr/>
        <p:txBody>
          <a:bodyPr/>
          <a:lstStyle/>
          <a:p>
            <a:pPr algn="r"/>
            <a:r>
              <a:rPr lang="de-DE" smtClean="0"/>
              <a:t>AG RDA Schulungsunterlagen - Modul 4 GND: Körperschaften/Konferenzen | Stand: 17.09.2015 | CC BY-NC-SA</a:t>
            </a:r>
            <a:endParaRPr lang="de-DE" dirty="0"/>
          </a:p>
        </p:txBody>
      </p:sp>
    </p:spTree>
    <p:extLst>
      <p:ext uri="{BB962C8B-B14F-4D97-AF65-F5344CB8AC3E}">
        <p14:creationId xmlns:p14="http://schemas.microsoft.com/office/powerpoint/2010/main" val="1300784890"/>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vl1pPr>
          </a:lstStyle>
          <a:p>
            <a:r>
              <a:rPr lang="de-DE" smtClean="0"/>
              <a:t>Titelmasterformat durch Klicken bearbeiten</a:t>
            </a:r>
            <a:endParaRPr lang="de-DE"/>
          </a:p>
        </p:txBody>
      </p:sp>
      <p:sp>
        <p:nvSpPr>
          <p:cNvPr id="3" name="Bildplatzhalt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e-DE"/>
          </a:p>
        </p:txBody>
      </p:sp>
      <p:sp>
        <p:nvSpPr>
          <p:cNvPr id="4" name="Textplatzhalt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 bearbeiten</a:t>
            </a:r>
          </a:p>
        </p:txBody>
      </p:sp>
      <p:sp>
        <p:nvSpPr>
          <p:cNvPr id="6" name="Fußzeilenplatzhalter 5"/>
          <p:cNvSpPr>
            <a:spLocks noGrp="1"/>
          </p:cNvSpPr>
          <p:nvPr>
            <p:ph type="ftr" sz="quarter" idx="11"/>
          </p:nvPr>
        </p:nvSpPr>
        <p:spPr/>
        <p:txBody>
          <a:bodyPr/>
          <a:lstStyle/>
          <a:p>
            <a:pPr algn="r"/>
            <a:r>
              <a:rPr lang="de-DE" smtClean="0"/>
              <a:t>AG RDA Schulungsunterlagen - Modul 4 GND: Körperschaften/Konferenzen | Stand: 17.09.2015 | CC BY-NC-SA</a:t>
            </a:r>
            <a:endParaRPr lang="de-DE" dirty="0"/>
          </a:p>
        </p:txBody>
      </p:sp>
    </p:spTree>
    <p:extLst>
      <p:ext uri="{BB962C8B-B14F-4D97-AF65-F5344CB8AC3E}">
        <p14:creationId xmlns:p14="http://schemas.microsoft.com/office/powerpoint/2010/main" val="728310459"/>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theme" Target="../theme/theme3.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slideLayout" Target="../slideLayouts/slideLayout34.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de-DE" dirty="0" smtClean="0"/>
              <a:t>Titelmasterformat durch Klicken bearbeiten</a:t>
            </a:r>
            <a:endParaRPr lang="de-DE" dirty="0"/>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endParaRPr lang="de-DE" dirty="0"/>
          </a:p>
        </p:txBody>
      </p:sp>
      <p:sp>
        <p:nvSpPr>
          <p:cNvPr id="5" name="Fußzeilenplatzhalter 4"/>
          <p:cNvSpPr>
            <a:spLocks noGrp="1"/>
          </p:cNvSpPr>
          <p:nvPr>
            <p:ph type="ftr" sz="quarter" idx="3"/>
          </p:nvPr>
        </p:nvSpPr>
        <p:spPr>
          <a:xfrm>
            <a:off x="467544" y="6356350"/>
            <a:ext cx="828092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algn="r"/>
            <a:r>
              <a:rPr lang="de-DE" smtClean="0"/>
              <a:t>AG RDA Schulungsunterlagen - Modul 4 GND: Körperschaften/Konferenzen | Stand: 17.09.2015 | CC BY-NC-SA</a:t>
            </a:r>
            <a:endParaRPr lang="de-DE" dirty="0"/>
          </a:p>
        </p:txBody>
      </p:sp>
      <p:sp>
        <p:nvSpPr>
          <p:cNvPr id="9" name="Foliennummernplatzhalter 8"/>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9764CCF-3645-45FD-907E-5F8BCDA1650A}" type="slidenum">
              <a:rPr lang="en-GB" smtClean="0"/>
              <a:pPr/>
              <a:t>‹Nr.›</a:t>
            </a:fld>
            <a:endParaRPr lang="en-GB"/>
          </a:p>
        </p:txBody>
      </p:sp>
    </p:spTree>
    <p:extLst>
      <p:ext uri="{BB962C8B-B14F-4D97-AF65-F5344CB8AC3E}">
        <p14:creationId xmlns:p14="http://schemas.microsoft.com/office/powerpoint/2010/main" val="392553287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60" r:id="rId11"/>
  </p:sldLayoutIdLst>
  <p:timing>
    <p:tnLst>
      <p:par>
        <p:cTn id="1" dur="indefinite" restart="never" nodeType="tmRoot"/>
      </p:par>
    </p:tnLst>
  </p:timing>
  <p:hf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de-DE" dirty="0" smtClean="0"/>
              <a:t>Titelmasterformat durch Klicken bearbeiten</a:t>
            </a:r>
            <a:endParaRPr lang="de-DE" dirty="0"/>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endParaRPr lang="de-DE" dirty="0"/>
          </a:p>
        </p:txBody>
      </p:sp>
      <p:sp>
        <p:nvSpPr>
          <p:cNvPr id="5" name="Fußzeilenplatzhalter 4"/>
          <p:cNvSpPr>
            <a:spLocks noGrp="1"/>
          </p:cNvSpPr>
          <p:nvPr>
            <p:ph type="ftr" sz="quarter" idx="3"/>
          </p:nvPr>
        </p:nvSpPr>
        <p:spPr>
          <a:xfrm>
            <a:off x="467544" y="6356350"/>
            <a:ext cx="828092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algn="r"/>
            <a:r>
              <a:rPr lang="de-DE" smtClean="0">
                <a:solidFill>
                  <a:prstClr val="black">
                    <a:tint val="75000"/>
                  </a:prstClr>
                </a:solidFill>
              </a:rPr>
              <a:t>AG RDA Schulungsunterlagen - Modul 4 GND: Körperschaften/Konferenzen | Stand: 17.09.2015 | CC BY-NC-SA</a:t>
            </a:r>
            <a:endParaRPr lang="de-DE" dirty="0">
              <a:solidFill>
                <a:prstClr val="black">
                  <a:tint val="75000"/>
                </a:prstClr>
              </a:solidFill>
            </a:endParaRPr>
          </a:p>
        </p:txBody>
      </p:sp>
      <p:sp>
        <p:nvSpPr>
          <p:cNvPr id="9" name="Foliennummernplatzhalter 8"/>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9764CCF-3645-45FD-907E-5F8BCDA1650A}" type="slidenum">
              <a:rPr lang="en-GB" smtClean="0">
                <a:solidFill>
                  <a:prstClr val="black">
                    <a:tint val="75000"/>
                  </a:prstClr>
                </a:solidFill>
              </a:rPr>
              <a:pPr/>
              <a:t>‹Nr.›</a:t>
            </a:fld>
            <a:endParaRPr lang="en-GB">
              <a:solidFill>
                <a:prstClr val="black">
                  <a:tint val="75000"/>
                </a:prstClr>
              </a:solidFill>
            </a:endParaRPr>
          </a:p>
        </p:txBody>
      </p:sp>
    </p:spTree>
    <p:extLst>
      <p:ext uri="{BB962C8B-B14F-4D97-AF65-F5344CB8AC3E}">
        <p14:creationId xmlns:p14="http://schemas.microsoft.com/office/powerpoint/2010/main" val="3506378956"/>
      </p:ext>
    </p:extLst>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Lst>
  <p:timing>
    <p:tnLst>
      <p:par>
        <p:cTn id="1" dur="indefinite" restart="never" nodeType="tmRoot"/>
      </p:par>
    </p:tnLst>
  </p:timing>
  <p:hf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de-DE" smtClean="0"/>
              <a:t>Titelmasterformat durch Klicken bearbeiten</a:t>
            </a:r>
            <a:endParaRPr lang="de-DE"/>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de-DE">
              <a:solidFill>
                <a:prstClr val="black">
                  <a:tint val="75000"/>
                </a:prstClr>
              </a:solidFill>
            </a:endParaRPr>
          </a:p>
        </p:txBody>
      </p:sp>
      <p:sp>
        <p:nvSpPr>
          <p:cNvPr id="5" name="Fußzeilenplatzhalt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de-DE" smtClean="0">
                <a:solidFill>
                  <a:prstClr val="black">
                    <a:tint val="75000"/>
                  </a:prstClr>
                </a:solidFill>
              </a:rPr>
              <a:t>AG RDA Schulungsunterlagen - Modul 4 GND: Körperschaften/Konferenzen | Stand: 17.09.2015 | CC BY-NC-SA</a:t>
            </a:r>
            <a:endParaRPr lang="de-DE">
              <a:solidFill>
                <a:prstClr val="black">
                  <a:tint val="75000"/>
                </a:prstClr>
              </a:solidFill>
            </a:endParaRPr>
          </a:p>
        </p:txBody>
      </p:sp>
      <p:sp>
        <p:nvSpPr>
          <p:cNvPr id="6" name="Foliennummernplatzhalt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8EE95A1-5938-4E17-9BB8-F48D0E9B0A76}" type="slidenum">
              <a:rPr lang="de-DE" smtClean="0">
                <a:solidFill>
                  <a:prstClr val="black">
                    <a:tint val="75000"/>
                  </a:prstClr>
                </a:solidFill>
              </a:rPr>
              <a:pPr/>
              <a:t>‹Nr.›</a:t>
            </a:fld>
            <a:endParaRPr lang="de-DE">
              <a:solidFill>
                <a:prstClr val="black">
                  <a:tint val="75000"/>
                </a:prstClr>
              </a:solidFill>
            </a:endParaRPr>
          </a:p>
        </p:txBody>
      </p:sp>
    </p:spTree>
    <p:extLst>
      <p:ext uri="{BB962C8B-B14F-4D97-AF65-F5344CB8AC3E}">
        <p14:creationId xmlns:p14="http://schemas.microsoft.com/office/powerpoint/2010/main" val="3414410120"/>
      </p:ext>
    </p:extLst>
  </p:cSld>
  <p:clrMap bg1="lt1" tx1="dk1" bg2="lt2" tx2="dk2" accent1="accent1" accent2="accent2" accent3="accent3" accent4="accent4" accent5="accent5" accent6="accent6" hlink="hlink" folHlink="folHlink"/>
  <p:sldLayoutIdLst>
    <p:sldLayoutId id="2147483687" r:id="rId1"/>
    <p:sldLayoutId id="2147483688" r:id="rId2"/>
    <p:sldLayoutId id="2147483689" r:id="rId3"/>
    <p:sldLayoutId id="2147483690" r:id="rId4"/>
    <p:sldLayoutId id="2147483691" r:id="rId5"/>
    <p:sldLayoutId id="2147483692" r:id="rId6"/>
    <p:sldLayoutId id="2147483693" r:id="rId7"/>
    <p:sldLayoutId id="2147483694" r:id="rId8"/>
    <p:sldLayoutId id="2147483695" r:id="rId9"/>
    <p:sldLayoutId id="2147483696" r:id="rId10"/>
    <p:sldLayoutId id="2147483697" r:id="rId11"/>
    <p:sldLayoutId id="2147483698" r:id="rId12"/>
  </p:sldLayoutIdLst>
  <p:timing>
    <p:tnLst>
      <p:par>
        <p:cTn id="1" dur="indefinite" restart="never" nodeType="tmRoot"/>
      </p:par>
    </p:tnLst>
  </p:timing>
  <p:hf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13" Type="http://schemas.openxmlformats.org/officeDocument/2006/relationships/image" Target="../media/image11.png"/><Relationship Id="rId18" Type="http://schemas.openxmlformats.org/officeDocument/2006/relationships/image" Target="../media/image16.jpeg"/><Relationship Id="rId3" Type="http://schemas.openxmlformats.org/officeDocument/2006/relationships/image" Target="../media/image1.jpeg"/><Relationship Id="rId7" Type="http://schemas.openxmlformats.org/officeDocument/2006/relationships/image" Target="../media/image5.png"/><Relationship Id="rId12" Type="http://schemas.openxmlformats.org/officeDocument/2006/relationships/image" Target="../media/image10.png"/><Relationship Id="rId17" Type="http://schemas.openxmlformats.org/officeDocument/2006/relationships/image" Target="../media/image15.jpeg"/><Relationship Id="rId2" Type="http://schemas.openxmlformats.org/officeDocument/2006/relationships/notesSlide" Target="../notesSlides/notesSlide1.xml"/><Relationship Id="rId16" Type="http://schemas.openxmlformats.org/officeDocument/2006/relationships/image" Target="../media/image14.png"/><Relationship Id="rId1" Type="http://schemas.openxmlformats.org/officeDocument/2006/relationships/slideLayout" Target="../slideLayouts/slideLayout34.xml"/><Relationship Id="rId6" Type="http://schemas.openxmlformats.org/officeDocument/2006/relationships/image" Target="../media/image4.png"/><Relationship Id="rId11" Type="http://schemas.openxmlformats.org/officeDocument/2006/relationships/image" Target="../media/image9.png"/><Relationship Id="rId5" Type="http://schemas.openxmlformats.org/officeDocument/2006/relationships/image" Target="../media/image3.jpeg"/><Relationship Id="rId15" Type="http://schemas.openxmlformats.org/officeDocument/2006/relationships/image" Target="../media/image13.png"/><Relationship Id="rId10" Type="http://schemas.openxmlformats.org/officeDocument/2006/relationships/image" Target="../media/image8.jpeg"/><Relationship Id="rId4" Type="http://schemas.openxmlformats.org/officeDocument/2006/relationships/image" Target="../media/image2.png"/><Relationship Id="rId9" Type="http://schemas.openxmlformats.org/officeDocument/2006/relationships/image" Target="../media/image7.jpeg"/><Relationship Id="rId14" Type="http://schemas.openxmlformats.org/officeDocument/2006/relationships/image" Target="../media/image12.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2" Type="http://schemas.openxmlformats.org/officeDocument/2006/relationships/hyperlink" Target="https://wiki.dnb.de/download/attachments/90411359/EH-K-12.pdf" TargetMode="External"/><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2" Type="http://schemas.openxmlformats.org/officeDocument/2006/relationships/hyperlink" Target="https://wiki.dnb.de/download/attachments/90411359/EH-K-13.pdf" TargetMode="External"/><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3" Type="http://schemas.openxmlformats.org/officeDocument/2006/relationships/hyperlink" Target="http://catalog.loc.gov/vwebv/holdingsInfo?searchId=822&amp;recCount=25&amp;recPointer=1&amp;bibId=10173631" TargetMode="External"/><Relationship Id="rId2" Type="http://schemas.openxmlformats.org/officeDocument/2006/relationships/notesSlide" Target="../notesSlides/notesSlide8.xml"/><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3" Type="http://schemas.openxmlformats.org/officeDocument/2006/relationships/hyperlink" Target="http://www.eicos.mpg.de/" TargetMode="External"/><Relationship Id="rId2" Type="http://schemas.openxmlformats.org/officeDocument/2006/relationships/hyperlink" Target="https://de.dariah.eu/" TargetMode="External"/><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30.xml.rels><?xml version="1.0" encoding="UTF-8" standalone="yes"?>
<Relationships xmlns="http://schemas.openxmlformats.org/package/2006/relationships"><Relationship Id="rId2" Type="http://schemas.openxmlformats.org/officeDocument/2006/relationships/hyperlink" Target="https://wiki.dnb.de/download/attachments/90411323/umarbeiten-unis-vereinbarung-2015.pdf" TargetMode="External"/><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2" Type="http://schemas.openxmlformats.org/officeDocument/2006/relationships/hyperlink" Target="https://wiki.dnb.de/download/attachments/90411359/EH-K-18.pdf" TargetMode="External"/><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Ellipse 7"/>
          <p:cNvSpPr/>
          <p:nvPr/>
        </p:nvSpPr>
        <p:spPr>
          <a:xfrm>
            <a:off x="611188" y="1041400"/>
            <a:ext cx="8032750" cy="3529013"/>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de-DE" dirty="0">
              <a:solidFill>
                <a:prstClr val="white"/>
              </a:solidFill>
            </a:endParaRPr>
          </a:p>
        </p:txBody>
      </p:sp>
      <p:sp>
        <p:nvSpPr>
          <p:cNvPr id="3075" name="Titel 1"/>
          <p:cNvSpPr>
            <a:spLocks noGrp="1"/>
          </p:cNvSpPr>
          <p:nvPr>
            <p:ph type="title"/>
          </p:nvPr>
        </p:nvSpPr>
        <p:spPr>
          <a:xfrm>
            <a:off x="1692275" y="2781300"/>
            <a:ext cx="6057900" cy="1652588"/>
          </a:xfrm>
        </p:spPr>
        <p:txBody>
          <a:bodyPr>
            <a:normAutofit/>
          </a:bodyPr>
          <a:lstStyle/>
          <a:p>
            <a:pPr algn="ctr"/>
            <a:r>
              <a:rPr lang="de-DE" altLang="de-DE" sz="3200" b="1" dirty="0">
                <a:solidFill>
                  <a:schemeClr val="accent1">
                    <a:lumMod val="75000"/>
                  </a:schemeClr>
                </a:solidFill>
                <a:latin typeface="Verdana" pitchFamily="34" charset="0"/>
                <a:ea typeface="Verdana" pitchFamily="34" charset="0"/>
                <a:cs typeface="Verdana" pitchFamily="34" charset="0"/>
              </a:rPr>
              <a:t>Schulungsunterlagen der</a:t>
            </a:r>
            <a:br>
              <a:rPr lang="de-DE" altLang="de-DE" sz="3200" b="1" dirty="0">
                <a:solidFill>
                  <a:schemeClr val="accent1">
                    <a:lumMod val="75000"/>
                  </a:schemeClr>
                </a:solidFill>
                <a:latin typeface="Verdana" pitchFamily="34" charset="0"/>
                <a:ea typeface="Verdana" pitchFamily="34" charset="0"/>
                <a:cs typeface="Verdana" pitchFamily="34" charset="0"/>
              </a:rPr>
            </a:br>
            <a:r>
              <a:rPr lang="de-DE" altLang="de-DE" sz="3200" b="1" dirty="0">
                <a:solidFill>
                  <a:schemeClr val="accent1">
                    <a:lumMod val="75000"/>
                  </a:schemeClr>
                </a:solidFill>
                <a:latin typeface="Verdana" pitchFamily="34" charset="0"/>
                <a:ea typeface="Verdana" pitchFamily="34" charset="0"/>
                <a:cs typeface="Verdana" pitchFamily="34" charset="0"/>
              </a:rPr>
              <a:t>AG RDA</a:t>
            </a:r>
          </a:p>
        </p:txBody>
      </p:sp>
      <p:pic>
        <p:nvPicPr>
          <p:cNvPr id="3076" name="Grafik 2"/>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868738" y="1171575"/>
            <a:ext cx="985837" cy="48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7" name="Grafik 15"/>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5183188" y="1412875"/>
            <a:ext cx="1522412"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8" name="Grafik 19"/>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6772275" y="1771650"/>
            <a:ext cx="1647825"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9" name="Grafik 25"/>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556500" y="2420938"/>
            <a:ext cx="1587500"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0" name="Grafik 17"/>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7978775" y="3057525"/>
            <a:ext cx="1028700" cy="649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1" name="Grafik 26"/>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a:off x="7978775" y="3860800"/>
            <a:ext cx="585788"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2" name="Grafik 20"/>
          <p:cNvPicPr>
            <a:picLocks noChangeAspect="1"/>
          </p:cNvPicPr>
          <p:nvPr/>
        </p:nvPicPr>
        <p:blipFill>
          <a:blip r:embed="rId9">
            <a:extLst>
              <a:ext uri="{28A0092B-C50C-407E-A947-70E740481C1C}">
                <a14:useLocalDpi xmlns:a14="http://schemas.microsoft.com/office/drawing/2010/main" val="0"/>
              </a:ext>
            </a:extLst>
          </a:blip>
          <a:srcRect/>
          <a:stretch>
            <a:fillRect/>
          </a:stretch>
        </p:blipFill>
        <p:spPr bwMode="auto">
          <a:xfrm>
            <a:off x="6959600" y="4433888"/>
            <a:ext cx="781050" cy="44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3" name="Grafik 22"/>
          <p:cNvPicPr>
            <a:picLocks noChangeAspect="1"/>
          </p:cNvPicPr>
          <p:nvPr/>
        </p:nvPicPr>
        <p:blipFill>
          <a:blip r:embed="rId10">
            <a:extLst>
              <a:ext uri="{28A0092B-C50C-407E-A947-70E740481C1C}">
                <a14:useLocalDpi xmlns:a14="http://schemas.microsoft.com/office/drawing/2010/main" val="0"/>
              </a:ext>
            </a:extLst>
          </a:blip>
          <a:srcRect/>
          <a:stretch>
            <a:fillRect/>
          </a:stretch>
        </p:blipFill>
        <p:spPr bwMode="auto">
          <a:xfrm>
            <a:off x="5535613" y="4814888"/>
            <a:ext cx="1060450" cy="55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4" name="Grafik 21"/>
          <p:cNvPicPr>
            <a:picLocks noChangeAspect="1"/>
          </p:cNvPicPr>
          <p:nvPr/>
        </p:nvPicPr>
        <p:blipFill>
          <a:blip r:embed="rId11">
            <a:extLst>
              <a:ext uri="{28A0092B-C50C-407E-A947-70E740481C1C}">
                <a14:useLocalDpi xmlns:a14="http://schemas.microsoft.com/office/drawing/2010/main" val="0"/>
              </a:ext>
            </a:extLst>
          </a:blip>
          <a:srcRect r="16844"/>
          <a:stretch>
            <a:fillRect/>
          </a:stretch>
        </p:blipFill>
        <p:spPr bwMode="auto">
          <a:xfrm>
            <a:off x="4138613" y="5045075"/>
            <a:ext cx="1358900" cy="544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5" name="Grafik 23"/>
          <p:cNvPicPr>
            <a:picLocks noChangeAspect="1"/>
          </p:cNvPicPr>
          <p:nvPr/>
        </p:nvPicPr>
        <p:blipFill>
          <a:blip r:embed="rId12">
            <a:extLst>
              <a:ext uri="{28A0092B-C50C-407E-A947-70E740481C1C}">
                <a14:useLocalDpi xmlns:a14="http://schemas.microsoft.com/office/drawing/2010/main" val="0"/>
              </a:ext>
            </a:extLst>
          </a:blip>
          <a:srcRect/>
          <a:stretch>
            <a:fillRect/>
          </a:stretch>
        </p:blipFill>
        <p:spPr bwMode="auto">
          <a:xfrm>
            <a:off x="1908175" y="4829175"/>
            <a:ext cx="2165350" cy="358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6" name="Grafik 24"/>
          <p:cNvPicPr>
            <a:picLocks noChangeAspect="1"/>
          </p:cNvPicPr>
          <p:nvPr/>
        </p:nvPicPr>
        <p:blipFill>
          <a:blip r:embed="rId13">
            <a:extLst>
              <a:ext uri="{28A0092B-C50C-407E-A947-70E740481C1C}">
                <a14:useLocalDpi xmlns:a14="http://schemas.microsoft.com/office/drawing/2010/main" val="0"/>
              </a:ext>
            </a:extLst>
          </a:blip>
          <a:srcRect/>
          <a:stretch>
            <a:fillRect/>
          </a:stretch>
        </p:blipFill>
        <p:spPr bwMode="auto">
          <a:xfrm>
            <a:off x="1258888" y="4254500"/>
            <a:ext cx="1362075"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7" name="Grafik 27"/>
          <p:cNvPicPr>
            <a:picLocks noChangeAspect="1"/>
          </p:cNvPicPr>
          <p:nvPr/>
        </p:nvPicPr>
        <p:blipFill>
          <a:blip r:embed="rId14">
            <a:extLst>
              <a:ext uri="{28A0092B-C50C-407E-A947-70E740481C1C}">
                <a14:useLocalDpi xmlns:a14="http://schemas.microsoft.com/office/drawing/2010/main" val="0"/>
              </a:ext>
            </a:extLst>
          </a:blip>
          <a:srcRect/>
          <a:stretch>
            <a:fillRect/>
          </a:stretch>
        </p:blipFill>
        <p:spPr bwMode="auto">
          <a:xfrm>
            <a:off x="100013" y="3784600"/>
            <a:ext cx="140335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8" name="Grafik 6"/>
          <p:cNvPicPr>
            <a:picLocks noChangeAspect="1"/>
          </p:cNvPicPr>
          <p:nvPr/>
        </p:nvPicPr>
        <p:blipFill>
          <a:blip r:embed="rId15">
            <a:extLst>
              <a:ext uri="{28A0092B-C50C-407E-A947-70E740481C1C}">
                <a14:useLocalDpi xmlns:a14="http://schemas.microsoft.com/office/drawing/2010/main" val="0"/>
              </a:ext>
            </a:extLst>
          </a:blip>
          <a:srcRect/>
          <a:stretch>
            <a:fillRect/>
          </a:stretch>
        </p:blipFill>
        <p:spPr bwMode="auto">
          <a:xfrm>
            <a:off x="92075" y="3108325"/>
            <a:ext cx="1346200" cy="498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90" name="Grafik 29"/>
          <p:cNvPicPr>
            <a:picLocks noChangeAspect="1"/>
          </p:cNvPicPr>
          <p:nvPr/>
        </p:nvPicPr>
        <p:blipFill>
          <a:blip r:embed="rId16">
            <a:extLst>
              <a:ext uri="{28A0092B-C50C-407E-A947-70E740481C1C}">
                <a14:useLocalDpi xmlns:a14="http://schemas.microsoft.com/office/drawing/2010/main" val="0"/>
              </a:ext>
            </a:extLst>
          </a:blip>
          <a:srcRect/>
          <a:stretch>
            <a:fillRect/>
          </a:stretch>
        </p:blipFill>
        <p:spPr bwMode="auto">
          <a:xfrm>
            <a:off x="2994025" y="1177925"/>
            <a:ext cx="666750"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091" name="Gruppieren 8"/>
          <p:cNvGrpSpPr>
            <a:grpSpLocks/>
          </p:cNvGrpSpPr>
          <p:nvPr/>
        </p:nvGrpSpPr>
        <p:grpSpPr bwMode="auto">
          <a:xfrm>
            <a:off x="949325" y="1700213"/>
            <a:ext cx="2378075" cy="400050"/>
            <a:chOff x="948867" y="1700808"/>
            <a:chExt cx="2378195" cy="400110"/>
          </a:xfrm>
        </p:grpSpPr>
        <p:sp>
          <p:nvSpPr>
            <p:cNvPr id="3092" name="Textfeld 3"/>
            <p:cNvSpPr txBox="1">
              <a:spLocks noChangeArrowheads="1"/>
            </p:cNvSpPr>
            <p:nvPr/>
          </p:nvSpPr>
          <p:spPr bwMode="auto">
            <a:xfrm>
              <a:off x="1259632" y="1700808"/>
              <a:ext cx="206743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fontAlgn="base" hangingPunct="1">
                <a:spcBef>
                  <a:spcPct val="0"/>
                </a:spcBef>
                <a:spcAft>
                  <a:spcPct val="0"/>
                </a:spcAft>
                <a:buFontTx/>
                <a:buNone/>
              </a:pPr>
              <a:r>
                <a:rPr lang="de-DE" altLang="de-DE" sz="1000" b="1" dirty="0" smtClean="0">
                  <a:solidFill>
                    <a:prstClr val="black"/>
                  </a:solidFill>
                  <a:latin typeface="Verdana" pitchFamily="34" charset="0"/>
                  <a:cs typeface="Arial" pitchFamily="34" charset="0"/>
                </a:rPr>
                <a:t>Vertretungen der Öffentlichen Bibliotheken</a:t>
              </a:r>
            </a:p>
          </p:txBody>
        </p:sp>
        <p:pic>
          <p:nvPicPr>
            <p:cNvPr id="3093" name="Grafik 5"/>
            <p:cNvPicPr>
              <a:picLocks noChangeAspect="1"/>
            </p:cNvPicPr>
            <p:nvPr/>
          </p:nvPicPr>
          <p:blipFill>
            <a:blip r:embed="rId17" cstate="print">
              <a:extLst>
                <a:ext uri="{28A0092B-C50C-407E-A947-70E740481C1C}">
                  <a14:useLocalDpi xmlns:a14="http://schemas.microsoft.com/office/drawing/2010/main" val="0"/>
                </a:ext>
              </a:extLst>
            </a:blip>
            <a:srcRect/>
            <a:stretch>
              <a:fillRect/>
            </a:stretch>
          </p:blipFill>
          <p:spPr bwMode="auto">
            <a:xfrm>
              <a:off x="948867" y="1709892"/>
              <a:ext cx="310765" cy="36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2" name="Grafik 1"/>
          <p:cNvPicPr>
            <a:picLocks noChangeAspect="1"/>
          </p:cNvPicPr>
          <p:nvPr/>
        </p:nvPicPr>
        <p:blipFill rotWithShape="1">
          <a:blip r:embed="rId18" cstate="print">
            <a:extLst>
              <a:ext uri="{28A0092B-C50C-407E-A947-70E740481C1C}">
                <a14:useLocalDpi xmlns:a14="http://schemas.microsoft.com/office/drawing/2010/main" val="0"/>
              </a:ext>
            </a:extLst>
          </a:blip>
          <a:srcRect l="5723" t="17175" b="17717"/>
          <a:stretch/>
        </p:blipFill>
        <p:spPr>
          <a:xfrm>
            <a:off x="677899" y="2348880"/>
            <a:ext cx="1650927" cy="358775"/>
          </a:xfrm>
          <a:prstGeom prst="rect">
            <a:avLst/>
          </a:prstGeom>
        </p:spPr>
      </p:pic>
    </p:spTree>
    <p:extLst>
      <p:ext uri="{BB962C8B-B14F-4D97-AF65-F5344CB8AC3E}">
        <p14:creationId xmlns:p14="http://schemas.microsoft.com/office/powerpoint/2010/main" val="152727372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260648"/>
            <a:ext cx="8229600" cy="1210146"/>
          </a:xfrm>
        </p:spPr>
        <p:txBody>
          <a:bodyPr>
            <a:normAutofit fontScale="90000"/>
          </a:bodyPr>
          <a:lstStyle/>
          <a:p>
            <a:pPr algn="l"/>
            <a:r>
              <a:rPr lang="de-DE" sz="2800" dirty="0" smtClean="0">
                <a:solidFill>
                  <a:schemeClr val="accent1">
                    <a:lumMod val="75000"/>
                  </a:schemeClr>
                </a:solidFill>
                <a:latin typeface="Verdana" panose="020B0604030504040204" pitchFamily="34" charset="0"/>
              </a:rPr>
              <a:t>Beispiele</a:t>
            </a:r>
            <a:r>
              <a:rPr lang="de-DE" sz="2800" dirty="0">
                <a:solidFill>
                  <a:schemeClr val="accent1">
                    <a:lumMod val="75000"/>
                  </a:schemeClr>
                </a:solidFill>
                <a:latin typeface="Verdana" panose="020B0604030504040204" pitchFamily="34" charset="0"/>
              </a:rPr>
              <a:t/>
            </a:r>
            <a:br>
              <a:rPr lang="de-DE" sz="2800" dirty="0">
                <a:solidFill>
                  <a:schemeClr val="accent1">
                    <a:lumMod val="75000"/>
                  </a:schemeClr>
                </a:solidFill>
                <a:latin typeface="Verdana" panose="020B0604030504040204" pitchFamily="34" charset="0"/>
              </a:rPr>
            </a:br>
            <a:r>
              <a:rPr lang="de-DE" sz="2800" dirty="0">
                <a:solidFill>
                  <a:schemeClr val="accent1">
                    <a:lumMod val="75000"/>
                  </a:schemeClr>
                </a:solidFill>
                <a:latin typeface="Verdana" panose="020B0604030504040204" pitchFamily="34" charset="0"/>
              </a:rPr>
              <a:t>Musik-/Künstlergruppen, deren Namen nur aus Vor- und Zunamen bestehen</a:t>
            </a:r>
          </a:p>
        </p:txBody>
      </p:sp>
      <p:sp>
        <p:nvSpPr>
          <p:cNvPr id="3" name="Inhaltsplatzhalter 2"/>
          <p:cNvSpPr>
            <a:spLocks noGrp="1"/>
          </p:cNvSpPr>
          <p:nvPr>
            <p:ph idx="1"/>
          </p:nvPr>
        </p:nvSpPr>
        <p:spPr>
          <a:xfrm>
            <a:off x="467544" y="2060848"/>
            <a:ext cx="8507288" cy="3777283"/>
          </a:xfrm>
        </p:spPr>
        <p:txBody>
          <a:bodyPr>
            <a:normAutofit lnSpcReduction="10000"/>
          </a:bodyPr>
          <a:lstStyle/>
          <a:p>
            <a:pPr marL="0" indent="0">
              <a:buNone/>
            </a:pPr>
            <a:r>
              <a:rPr lang="de-DE" sz="2800" dirty="0" smtClean="0">
                <a:latin typeface="Verdana" panose="020B0604030504040204" pitchFamily="34" charset="0"/>
                <a:ea typeface="Verdana" panose="020B0604030504040204" pitchFamily="34" charset="0"/>
                <a:cs typeface="Verdana" panose="020B0604030504040204" pitchFamily="34" charset="0"/>
              </a:rPr>
              <a:t>Angus &amp; Julia Stone (Musikgruppe)</a:t>
            </a:r>
          </a:p>
          <a:p>
            <a:pPr marL="0" indent="0">
              <a:buNone/>
            </a:pPr>
            <a:endParaRPr lang="de-DE" sz="2800" dirty="0" smtClean="0">
              <a:latin typeface="Verdana" panose="020B0604030504040204" pitchFamily="34" charset="0"/>
              <a:ea typeface="Verdana" panose="020B0604030504040204" pitchFamily="34" charset="0"/>
              <a:cs typeface="Verdana" panose="020B0604030504040204" pitchFamily="34" charset="0"/>
            </a:endParaRPr>
          </a:p>
          <a:p>
            <a:pPr marL="0" indent="0">
              <a:buNone/>
            </a:pPr>
            <a:r>
              <a:rPr lang="de-DE" sz="2800" dirty="0">
                <a:latin typeface="Verdana" panose="020B0604030504040204" pitchFamily="34" charset="0"/>
                <a:ea typeface="Verdana" panose="020B0604030504040204" pitchFamily="34" charset="0"/>
                <a:cs typeface="Verdana" panose="020B0604030504040204" pitchFamily="34" charset="0"/>
              </a:rPr>
              <a:t>Gregory </a:t>
            </a:r>
            <a:r>
              <a:rPr lang="de-DE" sz="2800" dirty="0" err="1">
                <a:latin typeface="Verdana" panose="020B0604030504040204" pitchFamily="34" charset="0"/>
                <a:ea typeface="Verdana" panose="020B0604030504040204" pitchFamily="34" charset="0"/>
                <a:cs typeface="Verdana" panose="020B0604030504040204" pitchFamily="34" charset="0"/>
              </a:rPr>
              <a:t>Maass</a:t>
            </a:r>
            <a:r>
              <a:rPr lang="de-DE" sz="2800" dirty="0">
                <a:latin typeface="Verdana" panose="020B0604030504040204" pitchFamily="34" charset="0"/>
                <a:ea typeface="Verdana" panose="020B0604030504040204" pitchFamily="34" charset="0"/>
                <a:cs typeface="Verdana" panose="020B0604030504040204" pitchFamily="34" charset="0"/>
              </a:rPr>
              <a:t> &amp; </a:t>
            </a:r>
            <a:r>
              <a:rPr lang="de-DE" sz="2800" dirty="0" err="1">
                <a:latin typeface="Verdana" panose="020B0604030504040204" pitchFamily="34" charset="0"/>
                <a:ea typeface="Verdana" panose="020B0604030504040204" pitchFamily="34" charset="0"/>
                <a:cs typeface="Verdana" panose="020B0604030504040204" pitchFamily="34" charset="0"/>
              </a:rPr>
              <a:t>Nayoungim</a:t>
            </a:r>
            <a:r>
              <a:rPr lang="de-DE" sz="2800" dirty="0">
                <a:latin typeface="Verdana" panose="020B0604030504040204" pitchFamily="34" charset="0"/>
                <a:ea typeface="Verdana" panose="020B0604030504040204" pitchFamily="34" charset="0"/>
                <a:cs typeface="Verdana" panose="020B0604030504040204" pitchFamily="34" charset="0"/>
              </a:rPr>
              <a:t> </a:t>
            </a:r>
            <a:r>
              <a:rPr lang="de-DE" sz="2800" dirty="0" smtClean="0">
                <a:latin typeface="Verdana" panose="020B0604030504040204" pitchFamily="34" charset="0"/>
                <a:ea typeface="Verdana" panose="020B0604030504040204" pitchFamily="34" charset="0"/>
                <a:cs typeface="Verdana" panose="020B0604030504040204" pitchFamily="34" charset="0"/>
              </a:rPr>
              <a:t>(Künstlervereinigung)</a:t>
            </a:r>
          </a:p>
          <a:p>
            <a:pPr marL="0" indent="0">
              <a:buNone/>
            </a:pPr>
            <a:r>
              <a:rPr lang="de-DE" sz="2800" dirty="0">
                <a:latin typeface="Verdana" panose="020B0604030504040204" pitchFamily="34" charset="0"/>
                <a:ea typeface="Verdana" panose="020B0604030504040204" pitchFamily="34" charset="0"/>
                <a:cs typeface="Verdana" panose="020B0604030504040204" pitchFamily="34" charset="0"/>
              </a:rPr>
              <a:t>Gabriele &amp; Helmut </a:t>
            </a:r>
            <a:r>
              <a:rPr lang="de-DE" sz="2800" dirty="0" err="1">
                <a:latin typeface="Verdana" panose="020B0604030504040204" pitchFamily="34" charset="0"/>
                <a:ea typeface="Verdana" panose="020B0604030504040204" pitchFamily="34" charset="0"/>
                <a:cs typeface="Verdana" panose="020B0604030504040204" pitchFamily="34" charset="0"/>
              </a:rPr>
              <a:t>Nothhelfer</a:t>
            </a:r>
            <a:r>
              <a:rPr lang="de-DE" sz="2800" dirty="0">
                <a:latin typeface="Verdana" panose="020B0604030504040204" pitchFamily="34" charset="0"/>
                <a:ea typeface="Verdana" panose="020B0604030504040204" pitchFamily="34" charset="0"/>
                <a:cs typeface="Verdana" panose="020B0604030504040204" pitchFamily="34" charset="0"/>
              </a:rPr>
              <a:t> (</a:t>
            </a:r>
            <a:r>
              <a:rPr lang="de-DE" sz="2800" dirty="0" smtClean="0">
                <a:latin typeface="Verdana" panose="020B0604030504040204" pitchFamily="34" charset="0"/>
                <a:ea typeface="Verdana" panose="020B0604030504040204" pitchFamily="34" charset="0"/>
                <a:cs typeface="Verdana" panose="020B0604030504040204" pitchFamily="34" charset="0"/>
              </a:rPr>
              <a:t>Künstlervereinigung)</a:t>
            </a:r>
          </a:p>
          <a:p>
            <a:pPr marL="0" indent="0">
              <a:buNone/>
            </a:pPr>
            <a:r>
              <a:rPr lang="de-DE" sz="2800" dirty="0" smtClean="0">
                <a:latin typeface="Verdana" panose="020B0604030504040204" pitchFamily="34" charset="0"/>
                <a:ea typeface="Verdana" panose="020B0604030504040204" pitchFamily="34" charset="0"/>
                <a:cs typeface="Verdana" panose="020B0604030504040204" pitchFamily="34" charset="0"/>
              </a:rPr>
              <a:t>Birgit und Claus </a:t>
            </a:r>
            <a:r>
              <a:rPr lang="de-DE" sz="2800" dirty="0">
                <a:latin typeface="Verdana" panose="020B0604030504040204" pitchFamily="34" charset="0"/>
                <a:ea typeface="Verdana" panose="020B0604030504040204" pitchFamily="34" charset="0"/>
                <a:cs typeface="Verdana" panose="020B0604030504040204" pitchFamily="34" charset="0"/>
              </a:rPr>
              <a:t>Hartmann (Künstlervereinigung)</a:t>
            </a:r>
          </a:p>
          <a:p>
            <a:pPr marL="0" indent="0">
              <a:buNone/>
            </a:pPr>
            <a:endParaRPr lang="de-DE" dirty="0" smtClean="0">
              <a:latin typeface="Verdana" panose="020B0604030504040204" pitchFamily="34" charset="0"/>
              <a:ea typeface="Verdana" panose="020B0604030504040204" pitchFamily="34" charset="0"/>
              <a:cs typeface="Verdana" panose="020B0604030504040204" pitchFamily="34" charset="0"/>
            </a:endParaRPr>
          </a:p>
          <a:p>
            <a:pPr marL="0" indent="0">
              <a:buNone/>
            </a:pPr>
            <a:endParaRPr lang="de-DE" sz="3600" dirty="0">
              <a:latin typeface="Verdana" panose="020B0604030504040204" pitchFamily="34" charset="0"/>
              <a:ea typeface="Verdana" panose="020B0604030504040204" pitchFamily="34" charset="0"/>
              <a:cs typeface="Verdana" panose="020B0604030504040204" pitchFamily="34" charset="0"/>
            </a:endParaRPr>
          </a:p>
          <a:p>
            <a:pPr marL="0" indent="0">
              <a:buNone/>
            </a:pPr>
            <a:endParaRPr lang="de-DE" sz="3600" dirty="0">
              <a:latin typeface="Verdana" panose="020B0604030504040204" pitchFamily="34" charset="0"/>
              <a:ea typeface="Verdana" panose="020B0604030504040204" pitchFamily="34" charset="0"/>
              <a:cs typeface="Verdana" panose="020B0604030504040204" pitchFamily="34" charset="0"/>
            </a:endParaRPr>
          </a:p>
        </p:txBody>
      </p:sp>
      <p:sp>
        <p:nvSpPr>
          <p:cNvPr id="7" name="Fußzeilenplatzhalter 4"/>
          <p:cNvSpPr>
            <a:spLocks noGrp="1"/>
          </p:cNvSpPr>
          <p:nvPr>
            <p:ph type="ftr" sz="quarter" idx="11"/>
          </p:nvPr>
        </p:nvSpPr>
        <p:spPr>
          <a:xfrm>
            <a:off x="395536" y="6309320"/>
            <a:ext cx="7560840" cy="365125"/>
          </a:xfrm>
          <a:noFill/>
        </p:spPr>
        <p:txBody>
          <a:bodyPr vert="horz" lIns="91440" tIns="45720" rIns="91440" bIns="45720" rtlCol="0" anchor="ctr"/>
          <a:lstStyle/>
          <a:p>
            <a:r>
              <a:rPr lang="de-DE" sz="1000" dirty="0" smtClean="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AG RDA Schulungsunterlagen - Modul 4 GND: Körperschaften/Konferenzen</a:t>
            </a:r>
            <a:r>
              <a:rPr lang="de-DE" sz="1000" dirty="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 </a:t>
            </a:r>
            <a:r>
              <a:rPr lang="de-DE" sz="1000" dirty="0" smtClean="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 </a:t>
            </a:r>
            <a:r>
              <a:rPr lang="de-DE" sz="1000" dirty="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Stand: </a:t>
            </a:r>
            <a:r>
              <a:rPr lang="de-DE" sz="1000" dirty="0" smtClean="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17.09.2015 </a:t>
            </a:r>
            <a:r>
              <a:rPr lang="de-DE" sz="1000" dirty="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 CC BY-NC-SA</a:t>
            </a:r>
          </a:p>
        </p:txBody>
      </p:sp>
      <p:sp>
        <p:nvSpPr>
          <p:cNvPr id="5" name="Foliennummernplatzhalter 4"/>
          <p:cNvSpPr>
            <a:spLocks noGrp="1"/>
          </p:cNvSpPr>
          <p:nvPr>
            <p:ph type="sldNum" sz="quarter" idx="12"/>
          </p:nvPr>
        </p:nvSpPr>
        <p:spPr/>
        <p:txBody>
          <a:bodyPr/>
          <a:lstStyle/>
          <a:p>
            <a:fld id="{D9764CCF-3645-45FD-907E-5F8BCDA1650A}" type="slidenum">
              <a:rPr lang="en-GB" smtClean="0">
                <a:solidFill>
                  <a:prstClr val="black">
                    <a:tint val="75000"/>
                  </a:prstClr>
                </a:solidFill>
              </a:rPr>
              <a:pPr/>
              <a:t>10</a:t>
            </a:fld>
            <a:endParaRPr lang="en-GB">
              <a:solidFill>
                <a:prstClr val="black">
                  <a:tint val="75000"/>
                </a:prstClr>
              </a:solidFill>
            </a:endParaRPr>
          </a:p>
        </p:txBody>
      </p:sp>
    </p:spTree>
    <p:extLst>
      <p:ext uri="{BB962C8B-B14F-4D97-AF65-F5344CB8AC3E}">
        <p14:creationId xmlns:p14="http://schemas.microsoft.com/office/powerpoint/2010/main" val="263918781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16632"/>
            <a:ext cx="8784976" cy="1080120"/>
          </a:xfrm>
        </p:spPr>
        <p:txBody>
          <a:bodyPr>
            <a:normAutofit fontScale="90000"/>
          </a:bodyPr>
          <a:lstStyle/>
          <a:p>
            <a:pPr algn="l">
              <a:lnSpc>
                <a:spcPts val="3300"/>
              </a:lnSpc>
            </a:pPr>
            <a:r>
              <a:rPr lang="de-DE" sz="3100" dirty="0" smtClean="0">
                <a:solidFill>
                  <a:schemeClr val="accent1">
                    <a:lumMod val="75000"/>
                  </a:schemeClr>
                </a:solidFill>
                <a:latin typeface="Verdana" panose="020B0604030504040204" pitchFamily="34" charset="0"/>
              </a:rPr>
              <a:t>Beispiele </a:t>
            </a:r>
            <a:r>
              <a:rPr lang="de-DE" sz="3100" dirty="0">
                <a:solidFill>
                  <a:schemeClr val="accent1">
                    <a:lumMod val="75000"/>
                  </a:schemeClr>
                </a:solidFill>
                <a:latin typeface="Verdana" panose="020B0604030504040204" pitchFamily="34" charset="0"/>
              </a:rPr>
              <a:t/>
            </a:r>
            <a:br>
              <a:rPr lang="de-DE" sz="3100" dirty="0">
                <a:solidFill>
                  <a:schemeClr val="accent1">
                    <a:lumMod val="75000"/>
                  </a:schemeClr>
                </a:solidFill>
                <a:latin typeface="Verdana" panose="020B0604030504040204" pitchFamily="34" charset="0"/>
              </a:rPr>
            </a:br>
            <a:r>
              <a:rPr lang="de-DE" sz="3100" dirty="0">
                <a:solidFill>
                  <a:schemeClr val="accent1">
                    <a:lumMod val="75000"/>
                  </a:schemeClr>
                </a:solidFill>
                <a:latin typeface="Verdana" panose="020B0604030504040204" pitchFamily="34" charset="0"/>
              </a:rPr>
              <a:t>Exekutiv-, Informations- und </a:t>
            </a:r>
            <a:r>
              <a:rPr lang="de-DE" sz="3100" dirty="0" smtClean="0">
                <a:solidFill>
                  <a:schemeClr val="accent1">
                    <a:lumMod val="75000"/>
                  </a:schemeClr>
                </a:solidFill>
                <a:latin typeface="Verdana" panose="020B0604030504040204" pitchFamily="34" charset="0"/>
              </a:rPr>
              <a:t>Spitzenorgane</a:t>
            </a:r>
            <a:endParaRPr lang="de-DE" dirty="0">
              <a:latin typeface="Verdana" pitchFamily="34" charset="0"/>
            </a:endParaRPr>
          </a:p>
        </p:txBody>
      </p:sp>
      <p:sp>
        <p:nvSpPr>
          <p:cNvPr id="3" name="Inhaltsplatzhalter 2"/>
          <p:cNvSpPr>
            <a:spLocks noGrp="1"/>
          </p:cNvSpPr>
          <p:nvPr>
            <p:ph idx="1"/>
          </p:nvPr>
        </p:nvSpPr>
        <p:spPr>
          <a:xfrm>
            <a:off x="457200" y="2215405"/>
            <a:ext cx="8229600" cy="3661867"/>
          </a:xfrm>
        </p:spPr>
        <p:txBody>
          <a:bodyPr/>
          <a:lstStyle/>
          <a:p>
            <a:pPr marL="0" indent="0">
              <a:buNone/>
            </a:pPr>
            <a:r>
              <a:rPr lang="de-DE" sz="2800" dirty="0">
                <a:latin typeface="Verdana" pitchFamily="34" charset="0"/>
              </a:rPr>
              <a:t>Sozialdemokratische </a:t>
            </a:r>
            <a:r>
              <a:rPr lang="de-DE" sz="2800" dirty="0" smtClean="0">
                <a:latin typeface="Verdana" pitchFamily="34" charset="0"/>
              </a:rPr>
              <a:t>Partei Deutschlands. Vorstand</a:t>
            </a:r>
            <a:endParaRPr lang="de-DE" sz="2800" dirty="0">
              <a:latin typeface="Verdana" pitchFamily="34" charset="0"/>
            </a:endParaRPr>
          </a:p>
          <a:p>
            <a:pPr marL="0" indent="0">
              <a:buNone/>
            </a:pPr>
            <a:r>
              <a:rPr lang="de-DE" sz="2800" dirty="0" smtClean="0">
                <a:latin typeface="Verdana" pitchFamily="34" charset="0"/>
              </a:rPr>
              <a:t>Bundesbahndirektion Hamburg. Pressedienst</a:t>
            </a:r>
            <a:endParaRPr lang="de-DE" sz="2800" dirty="0">
              <a:latin typeface="Verdana" pitchFamily="34" charset="0"/>
            </a:endParaRPr>
          </a:p>
          <a:p>
            <a:pPr marL="0" indent="0">
              <a:buNone/>
            </a:pPr>
            <a:r>
              <a:rPr lang="de-DE" sz="2800" dirty="0" smtClean="0">
                <a:latin typeface="Verdana" pitchFamily="34" charset="0"/>
              </a:rPr>
              <a:t>Speyer. Stadtrat</a:t>
            </a:r>
          </a:p>
          <a:p>
            <a:pPr marL="0" indent="0">
              <a:buNone/>
            </a:pPr>
            <a:r>
              <a:rPr lang="de-DE" sz="2800" dirty="0">
                <a:latin typeface="Verdana" pitchFamily="34" charset="0"/>
              </a:rPr>
              <a:t>	</a:t>
            </a:r>
            <a:r>
              <a:rPr lang="de-DE" sz="2800" dirty="0" smtClean="0">
                <a:latin typeface="Verdana" pitchFamily="34" charset="0"/>
              </a:rPr>
              <a:t>						</a:t>
            </a:r>
            <a:r>
              <a:rPr lang="de-DE" sz="2800" dirty="0" smtClean="0">
                <a:latin typeface="Verdana" pitchFamily="34" charset="0"/>
                <a:hlinkClick r:id="rId2"/>
              </a:rPr>
              <a:t>EH-K-12</a:t>
            </a:r>
            <a:endParaRPr lang="de-DE" sz="2800" dirty="0">
              <a:latin typeface="Verdana" pitchFamily="34" charset="0"/>
            </a:endParaRPr>
          </a:p>
          <a:p>
            <a:pPr marL="0" indent="0">
              <a:buNone/>
            </a:pPr>
            <a:endParaRPr lang="de-DE" dirty="0"/>
          </a:p>
        </p:txBody>
      </p:sp>
      <p:sp>
        <p:nvSpPr>
          <p:cNvPr id="7" name="Fußzeilenplatzhalter 4"/>
          <p:cNvSpPr>
            <a:spLocks noGrp="1"/>
          </p:cNvSpPr>
          <p:nvPr>
            <p:ph type="ftr" sz="quarter" idx="11"/>
          </p:nvPr>
        </p:nvSpPr>
        <p:spPr>
          <a:xfrm>
            <a:off x="395536" y="6309320"/>
            <a:ext cx="7560840" cy="365125"/>
          </a:xfrm>
          <a:noFill/>
        </p:spPr>
        <p:txBody>
          <a:bodyPr vert="horz" lIns="91440" tIns="45720" rIns="91440" bIns="45720" rtlCol="0" anchor="ctr"/>
          <a:lstStyle/>
          <a:p>
            <a:r>
              <a:rPr lang="de-DE" sz="1000" dirty="0" smtClean="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AG RDA Schulungsunterlagen - Modul 4 GND: Körperschaften/Konferenzen</a:t>
            </a:r>
            <a:r>
              <a:rPr lang="de-DE" sz="1000" dirty="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 </a:t>
            </a:r>
            <a:r>
              <a:rPr lang="de-DE" sz="1000" dirty="0" smtClean="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 </a:t>
            </a:r>
            <a:r>
              <a:rPr lang="de-DE" sz="1000" dirty="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Stand: </a:t>
            </a:r>
            <a:r>
              <a:rPr lang="de-DE" sz="1000" dirty="0" smtClean="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17.09.2015 </a:t>
            </a:r>
            <a:r>
              <a:rPr lang="de-DE" sz="1000" dirty="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 CC BY-NC-SA</a:t>
            </a:r>
          </a:p>
        </p:txBody>
      </p:sp>
      <p:sp>
        <p:nvSpPr>
          <p:cNvPr id="5" name="Foliennummernplatzhalter 4"/>
          <p:cNvSpPr>
            <a:spLocks noGrp="1"/>
          </p:cNvSpPr>
          <p:nvPr>
            <p:ph type="sldNum" sz="quarter" idx="12"/>
          </p:nvPr>
        </p:nvSpPr>
        <p:spPr/>
        <p:txBody>
          <a:bodyPr/>
          <a:lstStyle/>
          <a:p>
            <a:fld id="{D9764CCF-3645-45FD-907E-5F8BCDA1650A}" type="slidenum">
              <a:rPr lang="en-GB" smtClean="0">
                <a:solidFill>
                  <a:prstClr val="black">
                    <a:tint val="75000"/>
                  </a:prstClr>
                </a:solidFill>
              </a:rPr>
              <a:pPr/>
              <a:t>11</a:t>
            </a:fld>
            <a:endParaRPr lang="en-GB">
              <a:solidFill>
                <a:prstClr val="black">
                  <a:tint val="75000"/>
                </a:prstClr>
              </a:solidFill>
            </a:endParaRPr>
          </a:p>
        </p:txBody>
      </p:sp>
    </p:spTree>
    <p:extLst>
      <p:ext uri="{BB962C8B-B14F-4D97-AF65-F5344CB8AC3E}">
        <p14:creationId xmlns:p14="http://schemas.microsoft.com/office/powerpoint/2010/main" val="90734038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8640"/>
            <a:ext cx="8229600" cy="1368152"/>
          </a:xfrm>
        </p:spPr>
        <p:txBody>
          <a:bodyPr>
            <a:normAutofit fontScale="90000"/>
          </a:bodyPr>
          <a:lstStyle/>
          <a:p>
            <a:pPr algn="l"/>
            <a:r>
              <a:rPr lang="de-DE" sz="3100" dirty="0" smtClean="0">
                <a:solidFill>
                  <a:schemeClr val="accent1">
                    <a:lumMod val="75000"/>
                  </a:schemeClr>
                </a:solidFill>
                <a:latin typeface="Verdana" panose="020B0604030504040204" pitchFamily="34" charset="0"/>
              </a:rPr>
              <a:t>Beispiele</a:t>
            </a:r>
            <a:br>
              <a:rPr lang="de-DE" sz="3100" dirty="0" smtClean="0">
                <a:solidFill>
                  <a:schemeClr val="accent1">
                    <a:lumMod val="75000"/>
                  </a:schemeClr>
                </a:solidFill>
                <a:latin typeface="Verdana" panose="020B0604030504040204" pitchFamily="34" charset="0"/>
              </a:rPr>
            </a:br>
            <a:r>
              <a:rPr lang="de-DE" sz="3100" dirty="0" smtClean="0">
                <a:solidFill>
                  <a:schemeClr val="accent1">
                    <a:lumMod val="75000"/>
                  </a:schemeClr>
                </a:solidFill>
                <a:latin typeface="Verdana" panose="020B0604030504040204" pitchFamily="34" charset="0"/>
              </a:rPr>
              <a:t>Amtsinhaber/Regierungschefs</a:t>
            </a:r>
            <a:r>
              <a:rPr lang="de-DE" sz="3100" dirty="0">
                <a:solidFill>
                  <a:schemeClr val="accent1">
                    <a:lumMod val="75000"/>
                  </a:schemeClr>
                </a:solidFill>
                <a:latin typeface="Verdana" panose="020B0604030504040204" pitchFamily="34" charset="0"/>
              </a:rPr>
              <a:t>/</a:t>
            </a:r>
            <a:br>
              <a:rPr lang="de-DE" sz="3100" dirty="0">
                <a:solidFill>
                  <a:schemeClr val="accent1">
                    <a:lumMod val="75000"/>
                  </a:schemeClr>
                </a:solidFill>
                <a:latin typeface="Verdana" panose="020B0604030504040204" pitchFamily="34" charset="0"/>
              </a:rPr>
            </a:br>
            <a:r>
              <a:rPr lang="de-DE" sz="3100" dirty="0" smtClean="0">
                <a:solidFill>
                  <a:schemeClr val="accent1">
                    <a:lumMod val="75000"/>
                  </a:schemeClr>
                </a:solidFill>
                <a:latin typeface="Verdana" panose="020B0604030504040204" pitchFamily="34" charset="0"/>
              </a:rPr>
              <a:t>Würdenträger</a:t>
            </a:r>
            <a:endParaRPr lang="de-DE" dirty="0">
              <a:latin typeface="Verdana" pitchFamily="34" charset="0"/>
            </a:endParaRPr>
          </a:p>
        </p:txBody>
      </p:sp>
      <p:sp>
        <p:nvSpPr>
          <p:cNvPr id="3" name="Inhaltsplatzhalter 2"/>
          <p:cNvSpPr>
            <a:spLocks noGrp="1"/>
          </p:cNvSpPr>
          <p:nvPr>
            <p:ph idx="1"/>
          </p:nvPr>
        </p:nvSpPr>
        <p:spPr>
          <a:xfrm>
            <a:off x="539552" y="1772816"/>
            <a:ext cx="8424936" cy="4525963"/>
          </a:xfrm>
        </p:spPr>
        <p:txBody>
          <a:bodyPr>
            <a:normAutofit fontScale="92500" lnSpcReduction="20000"/>
          </a:bodyPr>
          <a:lstStyle/>
          <a:p>
            <a:pPr marL="0" indent="0">
              <a:buNone/>
            </a:pPr>
            <a:r>
              <a:rPr lang="de-DE" sz="2800" dirty="0">
                <a:latin typeface="Verdana" pitchFamily="34" charset="0"/>
              </a:rPr>
              <a:t>Deutschland. Bundeskanzlerin (2005- : Merkel</a:t>
            </a:r>
            <a:r>
              <a:rPr lang="de-DE" sz="2800" dirty="0" smtClean="0">
                <a:latin typeface="Verdana" pitchFamily="34" charset="0"/>
              </a:rPr>
              <a:t>)</a:t>
            </a:r>
          </a:p>
          <a:p>
            <a:pPr marL="0" indent="0">
              <a:buNone/>
            </a:pPr>
            <a:endParaRPr lang="de-DE" sz="2800" dirty="0">
              <a:latin typeface="Verdana" pitchFamily="34" charset="0"/>
            </a:endParaRPr>
          </a:p>
          <a:p>
            <a:pPr marL="0" indent="0">
              <a:buNone/>
            </a:pPr>
            <a:r>
              <a:rPr lang="de-DE" sz="2800" dirty="0">
                <a:latin typeface="Verdana" pitchFamily="34" charset="0"/>
              </a:rPr>
              <a:t>Katholische Kirche. Papst (2005-2013 : Benedikt </a:t>
            </a:r>
            <a:r>
              <a:rPr lang="de-DE" sz="2800" dirty="0" smtClean="0">
                <a:latin typeface="Verdana" pitchFamily="34" charset="0"/>
              </a:rPr>
              <a:t>XVI.)</a:t>
            </a:r>
          </a:p>
          <a:p>
            <a:pPr marL="0" indent="0">
              <a:buNone/>
            </a:pPr>
            <a:endParaRPr lang="de-DE" sz="2800" dirty="0">
              <a:latin typeface="Verdana" pitchFamily="34" charset="0"/>
            </a:endParaRPr>
          </a:p>
          <a:p>
            <a:pPr marL="0" indent="0">
              <a:lnSpc>
                <a:spcPct val="110000"/>
              </a:lnSpc>
              <a:spcBef>
                <a:spcPts val="0"/>
              </a:spcBef>
              <a:buNone/>
            </a:pPr>
            <a:r>
              <a:rPr lang="de-DE" sz="2200" dirty="0">
                <a:latin typeface="Verdana" pitchFamily="34" charset="0"/>
              </a:rPr>
              <a:t>Die Sacherschließung verwendet für </a:t>
            </a:r>
            <a:r>
              <a:rPr lang="de-DE" sz="2200" dirty="0" smtClean="0">
                <a:latin typeface="Verdana" pitchFamily="34" charset="0"/>
              </a:rPr>
              <a:t>Sekundärliteratur </a:t>
            </a:r>
            <a:r>
              <a:rPr lang="de-DE" sz="2200" dirty="0">
                <a:latin typeface="Verdana" pitchFamily="34" charset="0"/>
              </a:rPr>
              <a:t>über eine Person ausschließlich den </a:t>
            </a:r>
            <a:r>
              <a:rPr lang="de-DE" sz="2200" dirty="0" smtClean="0">
                <a:latin typeface="Verdana" pitchFamily="34" charset="0"/>
              </a:rPr>
              <a:t>Personennormdatensatz.</a:t>
            </a:r>
          </a:p>
          <a:p>
            <a:pPr marL="0" indent="0">
              <a:lnSpc>
                <a:spcPct val="110000"/>
              </a:lnSpc>
              <a:spcBef>
                <a:spcPts val="0"/>
              </a:spcBef>
              <a:buNone/>
            </a:pPr>
            <a:r>
              <a:rPr lang="de-DE" sz="2200" dirty="0" smtClean="0">
                <a:latin typeface="Verdana" pitchFamily="34" charset="0"/>
              </a:rPr>
              <a:t> </a:t>
            </a:r>
          </a:p>
          <a:p>
            <a:pPr marL="0" indent="0">
              <a:lnSpc>
                <a:spcPct val="110000"/>
              </a:lnSpc>
              <a:spcBef>
                <a:spcPts val="0"/>
              </a:spcBef>
              <a:buNone/>
            </a:pPr>
            <a:r>
              <a:rPr lang="de-DE" sz="1900" dirty="0" smtClean="0">
                <a:latin typeface="Verdana" pitchFamily="34" charset="0"/>
              </a:rPr>
              <a:t>Der </a:t>
            </a:r>
            <a:r>
              <a:rPr lang="de-DE" sz="1900" dirty="0">
                <a:latin typeface="Verdana" pitchFamily="34" charset="0"/>
              </a:rPr>
              <a:t>Körperschaftsdatensatz wird in der Sacherschließung nur </a:t>
            </a:r>
          </a:p>
          <a:p>
            <a:pPr marL="0" indent="0">
              <a:lnSpc>
                <a:spcPct val="110000"/>
              </a:lnSpc>
              <a:spcBef>
                <a:spcPts val="0"/>
              </a:spcBef>
              <a:buNone/>
            </a:pPr>
            <a:r>
              <a:rPr lang="de-DE" sz="1900" dirty="0">
                <a:latin typeface="Verdana" pitchFamily="34" charset="0"/>
              </a:rPr>
              <a:t>dann verwendet bzw. erfasst, wenn der Amtsträger gemäß RDA 19.2.1.1.2 als geistiger Schöpfer </a:t>
            </a:r>
            <a:r>
              <a:rPr lang="de-DE" sz="1900" dirty="0" smtClean="0">
                <a:latin typeface="Verdana" pitchFamily="34" charset="0"/>
              </a:rPr>
              <a:t>einer </a:t>
            </a:r>
            <a:r>
              <a:rPr lang="de-DE" sz="1900" dirty="0">
                <a:latin typeface="Verdana" pitchFamily="34" charset="0"/>
              </a:rPr>
              <a:t>offiziellen Verlautbarung im Normdatensatz für dieses Werk als Beziehung, codiert mit aut1, </a:t>
            </a:r>
          </a:p>
          <a:p>
            <a:pPr marL="0" indent="0">
              <a:lnSpc>
                <a:spcPct val="110000"/>
              </a:lnSpc>
              <a:spcBef>
                <a:spcPts val="0"/>
              </a:spcBef>
              <a:buNone/>
            </a:pPr>
            <a:r>
              <a:rPr lang="de-DE" sz="1900" dirty="0">
                <a:latin typeface="Verdana" pitchFamily="34" charset="0"/>
              </a:rPr>
              <a:t>erfasst werden muss. </a:t>
            </a:r>
            <a:endParaRPr lang="de-DE" sz="1900" dirty="0" smtClean="0">
              <a:latin typeface="Verdana" pitchFamily="34" charset="0"/>
            </a:endParaRPr>
          </a:p>
          <a:p>
            <a:pPr marL="0" indent="0">
              <a:lnSpc>
                <a:spcPct val="110000"/>
              </a:lnSpc>
              <a:spcBef>
                <a:spcPts val="0"/>
              </a:spcBef>
              <a:buNone/>
            </a:pPr>
            <a:r>
              <a:rPr lang="de-DE" sz="1900" dirty="0" smtClean="0">
                <a:latin typeface="Verdana" pitchFamily="34" charset="0"/>
              </a:rPr>
              <a:t>							</a:t>
            </a:r>
            <a:r>
              <a:rPr lang="de-DE" sz="2000" dirty="0" smtClean="0">
                <a:latin typeface="Verdana" pitchFamily="34" charset="0"/>
                <a:hlinkClick r:id="rId2"/>
              </a:rPr>
              <a:t>EH-K-13</a:t>
            </a:r>
            <a:endParaRPr lang="de-DE" sz="2000" dirty="0">
              <a:latin typeface="Verdana" pitchFamily="34" charset="0"/>
            </a:endParaRPr>
          </a:p>
          <a:p>
            <a:pPr marL="0" indent="0">
              <a:lnSpc>
                <a:spcPct val="110000"/>
              </a:lnSpc>
              <a:spcBef>
                <a:spcPts val="0"/>
              </a:spcBef>
              <a:buNone/>
            </a:pPr>
            <a:endParaRPr lang="de-DE" sz="1900" dirty="0" smtClean="0">
              <a:latin typeface="Verdana" pitchFamily="34" charset="0"/>
            </a:endParaRPr>
          </a:p>
        </p:txBody>
      </p:sp>
      <p:sp>
        <p:nvSpPr>
          <p:cNvPr id="7" name="Fußzeilenplatzhalter 4"/>
          <p:cNvSpPr>
            <a:spLocks noGrp="1"/>
          </p:cNvSpPr>
          <p:nvPr>
            <p:ph type="ftr" sz="quarter" idx="11"/>
          </p:nvPr>
        </p:nvSpPr>
        <p:spPr>
          <a:xfrm>
            <a:off x="395536" y="6309320"/>
            <a:ext cx="7560840" cy="365125"/>
          </a:xfrm>
          <a:noFill/>
        </p:spPr>
        <p:txBody>
          <a:bodyPr vert="horz" lIns="91440" tIns="45720" rIns="91440" bIns="45720" rtlCol="0" anchor="ctr"/>
          <a:lstStyle/>
          <a:p>
            <a:r>
              <a:rPr lang="de-DE" sz="1000" dirty="0" smtClean="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AG RDA Schulungsunterlagen - Modul 4 GND: Körperschaften/Konferenzen</a:t>
            </a:r>
            <a:r>
              <a:rPr lang="de-DE" sz="1000" dirty="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 </a:t>
            </a:r>
            <a:r>
              <a:rPr lang="de-DE" sz="1000" dirty="0" smtClean="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 </a:t>
            </a:r>
            <a:r>
              <a:rPr lang="de-DE" sz="1000" dirty="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Stand: </a:t>
            </a:r>
            <a:r>
              <a:rPr lang="de-DE" sz="1000" dirty="0" smtClean="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17.09.2015 </a:t>
            </a:r>
            <a:r>
              <a:rPr lang="de-DE" sz="1000" dirty="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 CC BY-NC-SA</a:t>
            </a:r>
          </a:p>
        </p:txBody>
      </p:sp>
      <p:sp>
        <p:nvSpPr>
          <p:cNvPr id="5" name="Foliennummernplatzhalter 4"/>
          <p:cNvSpPr>
            <a:spLocks noGrp="1"/>
          </p:cNvSpPr>
          <p:nvPr>
            <p:ph type="sldNum" sz="quarter" idx="12"/>
          </p:nvPr>
        </p:nvSpPr>
        <p:spPr/>
        <p:txBody>
          <a:bodyPr/>
          <a:lstStyle/>
          <a:p>
            <a:fld id="{D9764CCF-3645-45FD-907E-5F8BCDA1650A}" type="slidenum">
              <a:rPr lang="en-GB" smtClean="0">
                <a:solidFill>
                  <a:prstClr val="black">
                    <a:tint val="75000"/>
                  </a:prstClr>
                </a:solidFill>
              </a:rPr>
              <a:pPr/>
              <a:t>12</a:t>
            </a:fld>
            <a:endParaRPr lang="en-GB">
              <a:solidFill>
                <a:prstClr val="black">
                  <a:tint val="75000"/>
                </a:prstClr>
              </a:solidFill>
            </a:endParaRPr>
          </a:p>
        </p:txBody>
      </p:sp>
    </p:spTree>
    <p:extLst>
      <p:ext uri="{BB962C8B-B14F-4D97-AF65-F5344CB8AC3E}">
        <p14:creationId xmlns:p14="http://schemas.microsoft.com/office/powerpoint/2010/main" val="286620785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8640"/>
            <a:ext cx="8784976" cy="936104"/>
          </a:xfrm>
        </p:spPr>
        <p:txBody>
          <a:bodyPr>
            <a:noAutofit/>
          </a:bodyPr>
          <a:lstStyle/>
          <a:p>
            <a:pPr algn="l">
              <a:lnSpc>
                <a:spcPts val="3300"/>
              </a:lnSpc>
            </a:pPr>
            <a:r>
              <a:rPr lang="de-DE" sz="2800" dirty="0" smtClean="0">
                <a:solidFill>
                  <a:schemeClr val="accent1">
                    <a:lumMod val="75000"/>
                  </a:schemeClr>
                </a:solidFill>
                <a:latin typeface="Verdana" panose="020B0604030504040204" pitchFamily="34" charset="0"/>
              </a:rPr>
              <a:t>Beispiele </a:t>
            </a:r>
            <a:r>
              <a:rPr lang="de-DE" sz="2800" dirty="0">
                <a:solidFill>
                  <a:schemeClr val="accent1">
                    <a:lumMod val="75000"/>
                  </a:schemeClr>
                </a:solidFill>
                <a:latin typeface="Verdana" panose="020B0604030504040204" pitchFamily="34" charset="0"/>
              </a:rPr>
              <a:t/>
            </a:r>
            <a:br>
              <a:rPr lang="de-DE" sz="2800" dirty="0">
                <a:solidFill>
                  <a:schemeClr val="accent1">
                    <a:lumMod val="75000"/>
                  </a:schemeClr>
                </a:solidFill>
                <a:latin typeface="Verdana" panose="020B0604030504040204" pitchFamily="34" charset="0"/>
              </a:rPr>
            </a:br>
            <a:r>
              <a:rPr lang="de-DE" sz="2800" dirty="0">
                <a:solidFill>
                  <a:schemeClr val="accent1">
                    <a:lumMod val="75000"/>
                  </a:schemeClr>
                </a:solidFill>
                <a:latin typeface="Verdana" panose="020B0604030504040204" pitchFamily="34" charset="0"/>
              </a:rPr>
              <a:t>Raumfahrzeuge/Schiffe u</a:t>
            </a:r>
            <a:r>
              <a:rPr lang="de-DE" sz="2800" dirty="0" smtClean="0">
                <a:solidFill>
                  <a:schemeClr val="accent1">
                    <a:lumMod val="75000"/>
                  </a:schemeClr>
                </a:solidFill>
                <a:latin typeface="Verdana" panose="020B0604030504040204" pitchFamily="34" charset="0"/>
              </a:rPr>
              <a:t>. ä.</a:t>
            </a:r>
            <a:endParaRPr lang="de-DE" sz="2800" dirty="0">
              <a:solidFill>
                <a:schemeClr val="accent1">
                  <a:lumMod val="75000"/>
                </a:schemeClr>
              </a:solidFill>
              <a:latin typeface="Verdana" panose="020B0604030504040204" pitchFamily="34" charset="0"/>
            </a:endParaRPr>
          </a:p>
        </p:txBody>
      </p:sp>
      <p:sp>
        <p:nvSpPr>
          <p:cNvPr id="3" name="Inhaltsplatzhalter 2"/>
          <p:cNvSpPr>
            <a:spLocks noGrp="1"/>
          </p:cNvSpPr>
          <p:nvPr>
            <p:ph idx="1"/>
          </p:nvPr>
        </p:nvSpPr>
        <p:spPr/>
        <p:txBody>
          <a:bodyPr>
            <a:normAutofit fontScale="92500"/>
          </a:bodyPr>
          <a:lstStyle/>
          <a:p>
            <a:pPr marL="0" indent="0">
              <a:buNone/>
            </a:pPr>
            <a:r>
              <a:rPr lang="de-DE" sz="2800" dirty="0" smtClean="0">
                <a:latin typeface="Verdana" pitchFamily="34" charset="0"/>
              </a:rPr>
              <a:t>Buchtitel aus der </a:t>
            </a:r>
            <a:r>
              <a:rPr lang="de-DE" sz="2800" dirty="0" err="1" smtClean="0">
                <a:latin typeface="Verdana" pitchFamily="34" charset="0"/>
              </a:rPr>
              <a:t>LoC</a:t>
            </a:r>
            <a:r>
              <a:rPr lang="de-DE" sz="2800" dirty="0" smtClean="0">
                <a:latin typeface="Verdana" pitchFamily="34" charset="0"/>
              </a:rPr>
              <a:t>: „</a:t>
            </a:r>
            <a:r>
              <a:rPr lang="de-DE" sz="2800" dirty="0">
                <a:latin typeface="Verdana" pitchFamily="34" charset="0"/>
              </a:rPr>
              <a:t>The log </a:t>
            </a:r>
            <a:r>
              <a:rPr lang="de-DE" sz="2800" dirty="0" err="1">
                <a:latin typeface="Verdana" pitchFamily="34" charset="0"/>
              </a:rPr>
              <a:t>of</a:t>
            </a:r>
            <a:r>
              <a:rPr lang="de-DE" sz="2800" dirty="0">
                <a:latin typeface="Verdana" pitchFamily="34" charset="0"/>
              </a:rPr>
              <a:t> </a:t>
            </a:r>
            <a:r>
              <a:rPr lang="de-DE" sz="2800" dirty="0" err="1">
                <a:latin typeface="Verdana" pitchFamily="34" charset="0"/>
              </a:rPr>
              <a:t>the</a:t>
            </a:r>
            <a:r>
              <a:rPr lang="de-DE" sz="2800" dirty="0">
                <a:latin typeface="Verdana" pitchFamily="34" charset="0"/>
              </a:rPr>
              <a:t> Bon </a:t>
            </a:r>
            <a:r>
              <a:rPr lang="de-DE" sz="2800" dirty="0" err="1">
                <a:latin typeface="Verdana" pitchFamily="34" charset="0"/>
              </a:rPr>
              <a:t>Homme</a:t>
            </a:r>
            <a:r>
              <a:rPr lang="de-DE" sz="2800" dirty="0">
                <a:latin typeface="Verdana" pitchFamily="34" charset="0"/>
              </a:rPr>
              <a:t> Richard / </a:t>
            </a:r>
            <a:r>
              <a:rPr lang="de-DE" sz="2800" dirty="0" err="1">
                <a:latin typeface="Verdana" pitchFamily="34" charset="0"/>
              </a:rPr>
              <a:t>with</a:t>
            </a:r>
            <a:r>
              <a:rPr lang="de-DE" sz="2800" dirty="0">
                <a:latin typeface="Verdana" pitchFamily="34" charset="0"/>
              </a:rPr>
              <a:t> </a:t>
            </a:r>
            <a:r>
              <a:rPr lang="de-DE" sz="2800" dirty="0" err="1">
                <a:latin typeface="Verdana" pitchFamily="34" charset="0"/>
              </a:rPr>
              <a:t>introduction</a:t>
            </a:r>
            <a:r>
              <a:rPr lang="de-DE" sz="2800" dirty="0">
                <a:latin typeface="Verdana" pitchFamily="34" charset="0"/>
              </a:rPr>
              <a:t> </a:t>
            </a:r>
            <a:r>
              <a:rPr lang="de-DE" sz="2800" dirty="0" err="1">
                <a:latin typeface="Verdana" pitchFamily="34" charset="0"/>
              </a:rPr>
              <a:t>by</a:t>
            </a:r>
            <a:r>
              <a:rPr lang="de-DE" sz="2800" dirty="0">
                <a:latin typeface="Verdana" pitchFamily="34" charset="0"/>
              </a:rPr>
              <a:t> Louis F. </a:t>
            </a:r>
            <a:r>
              <a:rPr lang="de-DE" sz="2800" dirty="0" err="1">
                <a:latin typeface="Verdana" pitchFamily="34" charset="0"/>
              </a:rPr>
              <a:t>Middlebrook</a:t>
            </a:r>
            <a:r>
              <a:rPr lang="de-DE" sz="2800" dirty="0" smtClean="0">
                <a:latin typeface="Verdana" pitchFamily="34" charset="0"/>
              </a:rPr>
              <a:t>“ (</a:t>
            </a:r>
            <a:r>
              <a:rPr lang="de-DE" sz="2800" dirty="0" smtClean="0">
                <a:latin typeface="Verdana" pitchFamily="34" charset="0"/>
                <a:hlinkClick r:id="rId3"/>
              </a:rPr>
              <a:t>Link zum Katalog der </a:t>
            </a:r>
            <a:r>
              <a:rPr lang="de-DE" sz="2800" dirty="0" err="1" smtClean="0">
                <a:latin typeface="Verdana" pitchFamily="34" charset="0"/>
                <a:hlinkClick r:id="rId3"/>
              </a:rPr>
              <a:t>LoC</a:t>
            </a:r>
            <a:r>
              <a:rPr lang="de-DE" sz="2800" dirty="0">
                <a:latin typeface="Verdana" pitchFamily="34" charset="0"/>
              </a:rPr>
              <a:t>)</a:t>
            </a:r>
            <a:endParaRPr lang="de-DE" sz="2800" dirty="0" smtClean="0">
              <a:latin typeface="Verdana" pitchFamily="34" charset="0"/>
            </a:endParaRPr>
          </a:p>
          <a:p>
            <a:pPr marL="0" indent="0">
              <a:buNone/>
            </a:pPr>
            <a:endParaRPr lang="de-DE" sz="2800" dirty="0">
              <a:latin typeface="Verdana" pitchFamily="34" charset="0"/>
            </a:endParaRPr>
          </a:p>
          <a:p>
            <a:pPr marL="0" indent="0">
              <a:buNone/>
            </a:pPr>
            <a:r>
              <a:rPr lang="de-DE" sz="2800" dirty="0">
                <a:latin typeface="Verdana" pitchFamily="34" charset="0"/>
              </a:rPr>
              <a:t>Normierter </a:t>
            </a:r>
            <a:r>
              <a:rPr lang="de-DE" sz="2800" dirty="0" smtClean="0">
                <a:latin typeface="Verdana" pitchFamily="34" charset="0"/>
              </a:rPr>
              <a:t>Sucheinstieg für </a:t>
            </a:r>
            <a:r>
              <a:rPr lang="de-DE" sz="2800" dirty="0">
                <a:latin typeface="Verdana" pitchFamily="34" charset="0"/>
              </a:rPr>
              <a:t>den geistigen </a:t>
            </a:r>
            <a:r>
              <a:rPr lang="de-DE" sz="2800" dirty="0" smtClean="0">
                <a:latin typeface="Verdana" pitchFamily="34" charset="0"/>
              </a:rPr>
              <a:t>Schöpfer: </a:t>
            </a:r>
            <a:endParaRPr lang="de-DE" sz="2800" dirty="0">
              <a:latin typeface="Verdana" pitchFamily="34" charset="0"/>
            </a:endParaRPr>
          </a:p>
          <a:p>
            <a:pPr marL="0" indent="0">
              <a:buNone/>
            </a:pPr>
            <a:r>
              <a:rPr lang="de-DE" sz="2800" dirty="0" smtClean="0">
                <a:latin typeface="Verdana" pitchFamily="34" charset="0"/>
              </a:rPr>
              <a:t>Bon </a:t>
            </a:r>
            <a:r>
              <a:rPr lang="de-DE" sz="2800" dirty="0" err="1">
                <a:latin typeface="Verdana" pitchFamily="34" charset="0"/>
              </a:rPr>
              <a:t>Homme</a:t>
            </a:r>
            <a:r>
              <a:rPr lang="de-DE" sz="2800" dirty="0">
                <a:latin typeface="Verdana" pitchFamily="34" charset="0"/>
              </a:rPr>
              <a:t> Richard </a:t>
            </a:r>
            <a:r>
              <a:rPr lang="de-DE" sz="2800" dirty="0" smtClean="0">
                <a:latin typeface="Verdana" pitchFamily="34" charset="0"/>
              </a:rPr>
              <a:t>(Körperschaft)</a:t>
            </a:r>
          </a:p>
          <a:p>
            <a:pPr marL="0" indent="0">
              <a:buNone/>
            </a:pPr>
            <a:endParaRPr lang="de-DE" sz="2800" dirty="0">
              <a:latin typeface="Verdana" pitchFamily="34" charset="0"/>
            </a:endParaRPr>
          </a:p>
          <a:p>
            <a:pPr marL="0" indent="0">
              <a:buNone/>
            </a:pPr>
            <a:r>
              <a:rPr lang="de-DE" sz="2800" i="1" dirty="0" smtClean="0">
                <a:latin typeface="Verdana" pitchFamily="34" charset="0"/>
              </a:rPr>
              <a:t>„Bon </a:t>
            </a:r>
            <a:r>
              <a:rPr lang="de-DE" sz="2800" i="1" dirty="0" err="1" smtClean="0">
                <a:latin typeface="Verdana" pitchFamily="34" charset="0"/>
              </a:rPr>
              <a:t>Homme</a:t>
            </a:r>
            <a:r>
              <a:rPr lang="de-DE" sz="2800" i="1" dirty="0" smtClean="0">
                <a:latin typeface="Verdana" pitchFamily="34" charset="0"/>
              </a:rPr>
              <a:t> Richard (Schiff)“ für das Fahrzeug  als Gegenstand in der Sacherschließung.</a:t>
            </a:r>
            <a:endParaRPr lang="de-DE" sz="2800" i="1" dirty="0">
              <a:latin typeface="Verdana" pitchFamily="34" charset="0"/>
            </a:endParaRPr>
          </a:p>
        </p:txBody>
      </p:sp>
      <p:sp>
        <p:nvSpPr>
          <p:cNvPr id="7" name="Fußzeilenplatzhalter 4"/>
          <p:cNvSpPr>
            <a:spLocks noGrp="1"/>
          </p:cNvSpPr>
          <p:nvPr>
            <p:ph type="ftr" sz="quarter" idx="11"/>
          </p:nvPr>
        </p:nvSpPr>
        <p:spPr>
          <a:xfrm>
            <a:off x="395536" y="6309320"/>
            <a:ext cx="7560840" cy="365125"/>
          </a:xfrm>
          <a:noFill/>
        </p:spPr>
        <p:txBody>
          <a:bodyPr vert="horz" lIns="91440" tIns="45720" rIns="91440" bIns="45720" rtlCol="0" anchor="ctr"/>
          <a:lstStyle/>
          <a:p>
            <a:r>
              <a:rPr lang="de-DE" sz="1000" dirty="0" smtClean="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AG RDA Schulungsunterlagen - Modul 4 GND: Körperschaften/Konferenzen</a:t>
            </a:r>
            <a:r>
              <a:rPr lang="de-DE" sz="1000" dirty="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 </a:t>
            </a:r>
            <a:r>
              <a:rPr lang="de-DE" sz="1000" dirty="0" smtClean="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 </a:t>
            </a:r>
            <a:r>
              <a:rPr lang="de-DE" sz="1000" dirty="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Stand: </a:t>
            </a:r>
            <a:r>
              <a:rPr lang="de-DE" sz="1000" dirty="0" smtClean="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17.09.2015 </a:t>
            </a:r>
            <a:r>
              <a:rPr lang="de-DE" sz="1000" dirty="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 CC BY-NC-SA</a:t>
            </a:r>
          </a:p>
        </p:txBody>
      </p:sp>
      <p:sp>
        <p:nvSpPr>
          <p:cNvPr id="5" name="Foliennummernplatzhalter 4"/>
          <p:cNvSpPr>
            <a:spLocks noGrp="1"/>
          </p:cNvSpPr>
          <p:nvPr>
            <p:ph type="sldNum" sz="quarter" idx="12"/>
          </p:nvPr>
        </p:nvSpPr>
        <p:spPr/>
        <p:txBody>
          <a:bodyPr/>
          <a:lstStyle/>
          <a:p>
            <a:fld id="{D9764CCF-3645-45FD-907E-5F8BCDA1650A}" type="slidenum">
              <a:rPr lang="en-GB" smtClean="0">
                <a:solidFill>
                  <a:prstClr val="black">
                    <a:tint val="75000"/>
                  </a:prstClr>
                </a:solidFill>
              </a:rPr>
              <a:pPr/>
              <a:t>13</a:t>
            </a:fld>
            <a:endParaRPr lang="en-GB">
              <a:solidFill>
                <a:prstClr val="black">
                  <a:tint val="75000"/>
                </a:prstClr>
              </a:solidFill>
            </a:endParaRPr>
          </a:p>
        </p:txBody>
      </p:sp>
    </p:spTree>
    <p:extLst>
      <p:ext uri="{BB962C8B-B14F-4D97-AF65-F5344CB8AC3E}">
        <p14:creationId xmlns:p14="http://schemas.microsoft.com/office/powerpoint/2010/main" val="190794306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8640"/>
            <a:ext cx="8784976" cy="936104"/>
          </a:xfrm>
        </p:spPr>
        <p:txBody>
          <a:bodyPr>
            <a:normAutofit/>
          </a:bodyPr>
          <a:lstStyle/>
          <a:p>
            <a:pPr algn="l">
              <a:lnSpc>
                <a:spcPts val="3300"/>
              </a:lnSpc>
            </a:pPr>
            <a:r>
              <a:rPr lang="de-DE" sz="3100" dirty="0" smtClean="0">
                <a:solidFill>
                  <a:schemeClr val="accent1">
                    <a:lumMod val="75000"/>
                  </a:schemeClr>
                </a:solidFill>
                <a:latin typeface="Verdana" panose="020B0604030504040204" pitchFamily="34" charset="0"/>
              </a:rPr>
              <a:t>Beispiele </a:t>
            </a:r>
            <a:r>
              <a:rPr lang="de-DE" sz="3100" dirty="0">
                <a:solidFill>
                  <a:schemeClr val="accent1">
                    <a:lumMod val="75000"/>
                  </a:schemeClr>
                </a:solidFill>
                <a:latin typeface="Verdana" panose="020B0604030504040204" pitchFamily="34" charset="0"/>
              </a:rPr>
              <a:t/>
            </a:r>
            <a:br>
              <a:rPr lang="de-DE" sz="3100" dirty="0">
                <a:solidFill>
                  <a:schemeClr val="accent1">
                    <a:lumMod val="75000"/>
                  </a:schemeClr>
                </a:solidFill>
                <a:latin typeface="Verdana" panose="020B0604030504040204" pitchFamily="34" charset="0"/>
              </a:rPr>
            </a:br>
            <a:r>
              <a:rPr lang="de-DE" sz="3100" dirty="0">
                <a:solidFill>
                  <a:schemeClr val="accent1">
                    <a:lumMod val="75000"/>
                  </a:schemeClr>
                </a:solidFill>
                <a:latin typeface="Verdana" panose="020B0604030504040204" pitchFamily="34" charset="0"/>
              </a:rPr>
              <a:t>Programme und Projekte u</a:t>
            </a:r>
            <a:r>
              <a:rPr lang="de-DE" sz="3100" dirty="0" smtClean="0">
                <a:solidFill>
                  <a:schemeClr val="accent1">
                    <a:lumMod val="75000"/>
                  </a:schemeClr>
                </a:solidFill>
                <a:latin typeface="Verdana" panose="020B0604030504040204" pitchFamily="34" charset="0"/>
              </a:rPr>
              <a:t>. ä.</a:t>
            </a:r>
            <a:endParaRPr lang="de-DE" sz="3100" dirty="0">
              <a:solidFill>
                <a:schemeClr val="accent1">
                  <a:lumMod val="75000"/>
                </a:schemeClr>
              </a:solidFill>
              <a:latin typeface="Verdana" panose="020B0604030504040204" pitchFamily="34" charset="0"/>
            </a:endParaRPr>
          </a:p>
        </p:txBody>
      </p:sp>
      <p:sp>
        <p:nvSpPr>
          <p:cNvPr id="3" name="Inhaltsplatzhalter 2"/>
          <p:cNvSpPr>
            <a:spLocks noGrp="1"/>
          </p:cNvSpPr>
          <p:nvPr>
            <p:ph idx="1"/>
          </p:nvPr>
        </p:nvSpPr>
        <p:spPr>
          <a:xfrm>
            <a:off x="457200" y="1600200"/>
            <a:ext cx="8686800" cy="4525963"/>
          </a:xfrm>
        </p:spPr>
        <p:txBody>
          <a:bodyPr>
            <a:normAutofit fontScale="92500" lnSpcReduction="10000"/>
          </a:bodyPr>
          <a:lstStyle/>
          <a:p>
            <a:pPr marL="0" indent="0">
              <a:buNone/>
            </a:pPr>
            <a:r>
              <a:rPr lang="de-DE" sz="3000" dirty="0" smtClean="0">
                <a:latin typeface="Verdana" pitchFamily="34" charset="0"/>
              </a:rPr>
              <a:t>Projekt </a:t>
            </a:r>
            <a:r>
              <a:rPr lang="de-DE" sz="3000" dirty="0" err="1" smtClean="0">
                <a:latin typeface="Verdana" pitchFamily="34" charset="0"/>
              </a:rPr>
              <a:t>Dariah</a:t>
            </a:r>
            <a:r>
              <a:rPr lang="de-DE" sz="3000" dirty="0" smtClean="0">
                <a:latin typeface="Verdana" pitchFamily="34" charset="0"/>
              </a:rPr>
              <a:t>-DE: </a:t>
            </a:r>
            <a:r>
              <a:rPr lang="de-DE" sz="2400" dirty="0">
                <a:latin typeface="Verdana" pitchFamily="34" charset="0"/>
                <a:hlinkClick r:id="rId2"/>
              </a:rPr>
              <a:t>https://de.dariah.eu</a:t>
            </a:r>
            <a:r>
              <a:rPr lang="de-DE" sz="2400" dirty="0" smtClean="0">
                <a:latin typeface="Verdana" pitchFamily="34" charset="0"/>
                <a:hlinkClick r:id="rId2"/>
              </a:rPr>
              <a:t>/</a:t>
            </a:r>
            <a:endParaRPr lang="de-DE" sz="2400" dirty="0" smtClean="0">
              <a:latin typeface="Verdana" pitchFamily="34" charset="0"/>
            </a:endParaRPr>
          </a:p>
          <a:p>
            <a:pPr marL="0" indent="0">
              <a:buNone/>
            </a:pPr>
            <a:r>
              <a:rPr lang="en-US" sz="2800" dirty="0" smtClean="0">
                <a:solidFill>
                  <a:prstClr val="black"/>
                </a:solidFill>
                <a:latin typeface="Verdana" pitchFamily="34" charset="0"/>
                <a:ea typeface="Verdana" pitchFamily="34" charset="0"/>
                <a:cs typeface="Verdana" pitchFamily="34" charset="0"/>
                <a:sym typeface="Wingdings" pitchFamily="2" charset="2"/>
              </a:rPr>
              <a:t> </a:t>
            </a:r>
            <a:r>
              <a:rPr lang="en-US" sz="2800" dirty="0" err="1" smtClean="0">
                <a:solidFill>
                  <a:prstClr val="black"/>
                </a:solidFill>
                <a:latin typeface="Verdana" pitchFamily="34" charset="0"/>
                <a:ea typeface="Verdana" pitchFamily="34" charset="0"/>
                <a:cs typeface="Verdana" pitchFamily="34" charset="0"/>
                <a:sym typeface="Wingdings" pitchFamily="2" charset="2"/>
              </a:rPr>
              <a:t>Dariah</a:t>
            </a:r>
            <a:r>
              <a:rPr lang="en-US" sz="2800" dirty="0" smtClean="0">
                <a:solidFill>
                  <a:prstClr val="black"/>
                </a:solidFill>
                <a:latin typeface="Verdana" pitchFamily="34" charset="0"/>
                <a:ea typeface="Verdana" pitchFamily="34" charset="0"/>
                <a:cs typeface="Verdana" pitchFamily="34" charset="0"/>
                <a:sym typeface="Wingdings" pitchFamily="2" charset="2"/>
              </a:rPr>
              <a:t>-DE  </a:t>
            </a:r>
            <a:r>
              <a:rPr lang="en-US" sz="2600" dirty="0" smtClean="0">
                <a:solidFill>
                  <a:prstClr val="black"/>
                </a:solidFill>
                <a:latin typeface="Verdana" pitchFamily="34" charset="0"/>
                <a:ea typeface="Verdana" pitchFamily="34" charset="0"/>
                <a:cs typeface="Verdana" pitchFamily="34" charset="0"/>
                <a:sym typeface="Wingdings" pitchFamily="2" charset="2"/>
              </a:rPr>
              <a:t/>
            </a:r>
            <a:br>
              <a:rPr lang="en-US" sz="2600" dirty="0" smtClean="0">
                <a:solidFill>
                  <a:prstClr val="black"/>
                </a:solidFill>
                <a:latin typeface="Verdana" pitchFamily="34" charset="0"/>
                <a:ea typeface="Verdana" pitchFamily="34" charset="0"/>
                <a:cs typeface="Verdana" pitchFamily="34" charset="0"/>
                <a:sym typeface="Wingdings" pitchFamily="2" charset="2"/>
              </a:rPr>
            </a:br>
            <a:r>
              <a:rPr lang="en-US" sz="2400" i="1" dirty="0" smtClean="0">
                <a:solidFill>
                  <a:prstClr val="black"/>
                </a:solidFill>
                <a:latin typeface="Verdana" pitchFamily="34" charset="0"/>
                <a:ea typeface="Verdana" pitchFamily="34" charset="0"/>
                <a:cs typeface="Verdana" pitchFamily="34" charset="0"/>
                <a:sym typeface="Wingdings" pitchFamily="2" charset="2"/>
              </a:rPr>
              <a:t>(in der GND </a:t>
            </a:r>
            <a:r>
              <a:rPr lang="en-US" sz="2400" i="1" dirty="0" err="1" smtClean="0">
                <a:solidFill>
                  <a:prstClr val="black"/>
                </a:solidFill>
                <a:latin typeface="Verdana" pitchFamily="34" charset="0"/>
                <a:ea typeface="Verdana" pitchFamily="34" charset="0"/>
                <a:cs typeface="Verdana" pitchFamily="34" charset="0"/>
                <a:sym typeface="Wingdings" pitchFamily="2" charset="2"/>
              </a:rPr>
              <a:t>bereits</a:t>
            </a:r>
            <a:r>
              <a:rPr lang="en-US" sz="2400" i="1" dirty="0" smtClean="0">
                <a:solidFill>
                  <a:prstClr val="black"/>
                </a:solidFill>
                <a:latin typeface="Verdana" pitchFamily="34" charset="0"/>
                <a:ea typeface="Verdana" pitchFamily="34" charset="0"/>
                <a:cs typeface="Verdana" pitchFamily="34" charset="0"/>
                <a:sym typeface="Wingdings" pitchFamily="2" charset="2"/>
              </a:rPr>
              <a:t> </a:t>
            </a:r>
            <a:r>
              <a:rPr lang="en-US" sz="2400" i="1" dirty="0" err="1" smtClean="0">
                <a:solidFill>
                  <a:prstClr val="black"/>
                </a:solidFill>
                <a:latin typeface="Verdana" pitchFamily="34" charset="0"/>
                <a:ea typeface="Verdana" pitchFamily="34" charset="0"/>
                <a:cs typeface="Verdana" pitchFamily="34" charset="0"/>
                <a:sym typeface="Wingdings" pitchFamily="2" charset="2"/>
              </a:rPr>
              <a:t>vorhanden</a:t>
            </a:r>
            <a:r>
              <a:rPr lang="en-US" sz="2400" i="1" dirty="0" smtClean="0">
                <a:solidFill>
                  <a:prstClr val="black"/>
                </a:solidFill>
                <a:latin typeface="Verdana" pitchFamily="34" charset="0"/>
                <a:ea typeface="Verdana" pitchFamily="34" charset="0"/>
                <a:cs typeface="Verdana" pitchFamily="34" charset="0"/>
                <a:sym typeface="Wingdings" pitchFamily="2" charset="2"/>
              </a:rPr>
              <a:t>, </a:t>
            </a:r>
            <a:r>
              <a:rPr lang="en-US" sz="2400" i="1" dirty="0" err="1" smtClean="0">
                <a:solidFill>
                  <a:prstClr val="black"/>
                </a:solidFill>
                <a:latin typeface="Verdana" pitchFamily="34" charset="0"/>
                <a:ea typeface="Verdana" pitchFamily="34" charset="0"/>
                <a:cs typeface="Verdana" pitchFamily="34" charset="0"/>
                <a:sym typeface="Wingdings" pitchFamily="2" charset="2"/>
              </a:rPr>
              <a:t>aber</a:t>
            </a:r>
            <a:r>
              <a:rPr lang="en-US" sz="2400" i="1" dirty="0" smtClean="0">
                <a:solidFill>
                  <a:prstClr val="black"/>
                </a:solidFill>
                <a:latin typeface="Verdana" pitchFamily="34" charset="0"/>
                <a:ea typeface="Verdana" pitchFamily="34" charset="0"/>
                <a:cs typeface="Verdana" pitchFamily="34" charset="0"/>
                <a:sym typeface="Wingdings" pitchFamily="2" charset="2"/>
              </a:rPr>
              <a:t> </a:t>
            </a:r>
            <a:r>
              <a:rPr lang="en-US" sz="2400" i="1" dirty="0" err="1" smtClean="0">
                <a:solidFill>
                  <a:prstClr val="black"/>
                </a:solidFill>
                <a:latin typeface="Verdana" pitchFamily="34" charset="0"/>
                <a:ea typeface="Verdana" pitchFamily="34" charset="0"/>
                <a:cs typeface="Verdana" pitchFamily="34" charset="0"/>
                <a:sym typeface="Wingdings" pitchFamily="2" charset="2"/>
              </a:rPr>
              <a:t>als</a:t>
            </a:r>
            <a:r>
              <a:rPr lang="en-US" sz="2400" i="1" dirty="0" smtClean="0">
                <a:solidFill>
                  <a:prstClr val="black"/>
                </a:solidFill>
                <a:latin typeface="Verdana" pitchFamily="34" charset="0"/>
                <a:ea typeface="Verdana" pitchFamily="34" charset="0"/>
                <a:cs typeface="Verdana" pitchFamily="34" charset="0"/>
                <a:sym typeface="Wingdings" pitchFamily="2" charset="2"/>
              </a:rPr>
              <a:t> </a:t>
            </a:r>
            <a:r>
              <a:rPr lang="en-US" sz="2400" i="1" dirty="0" err="1" smtClean="0">
                <a:solidFill>
                  <a:prstClr val="black"/>
                </a:solidFill>
                <a:latin typeface="Verdana" pitchFamily="34" charset="0"/>
                <a:ea typeface="Verdana" pitchFamily="34" charset="0"/>
                <a:cs typeface="Verdana" pitchFamily="34" charset="0"/>
                <a:sym typeface="Wingdings" pitchFamily="2" charset="2"/>
              </a:rPr>
              <a:t>Sachbegriff</a:t>
            </a:r>
            <a:r>
              <a:rPr lang="en-US" sz="2400" i="1" dirty="0" smtClean="0">
                <a:solidFill>
                  <a:prstClr val="black"/>
                </a:solidFill>
                <a:latin typeface="Verdana" pitchFamily="34" charset="0"/>
                <a:ea typeface="Verdana" pitchFamily="34" charset="0"/>
                <a:cs typeface="Verdana" pitchFamily="34" charset="0"/>
                <a:sym typeface="Wingdings" pitchFamily="2" charset="2"/>
              </a:rPr>
              <a:t>; muss </a:t>
            </a:r>
            <a:r>
              <a:rPr lang="en-US" sz="2400" i="1" dirty="0" err="1" smtClean="0">
                <a:solidFill>
                  <a:prstClr val="black"/>
                </a:solidFill>
                <a:latin typeface="Verdana" pitchFamily="34" charset="0"/>
                <a:ea typeface="Verdana" pitchFamily="34" charset="0"/>
                <a:cs typeface="Verdana" pitchFamily="34" charset="0"/>
                <a:sym typeface="Wingdings" pitchFamily="2" charset="2"/>
              </a:rPr>
              <a:t>als</a:t>
            </a:r>
            <a:r>
              <a:rPr lang="en-US" sz="2400" i="1" dirty="0" smtClean="0">
                <a:solidFill>
                  <a:prstClr val="black"/>
                </a:solidFill>
                <a:latin typeface="Verdana" pitchFamily="34" charset="0"/>
                <a:ea typeface="Verdana" pitchFamily="34" charset="0"/>
                <a:cs typeface="Verdana" pitchFamily="34" charset="0"/>
                <a:sym typeface="Wingdings" pitchFamily="2" charset="2"/>
              </a:rPr>
              <a:t> </a:t>
            </a:r>
            <a:r>
              <a:rPr lang="en-US" sz="2400" i="1" dirty="0" err="1" smtClean="0">
                <a:solidFill>
                  <a:prstClr val="black"/>
                </a:solidFill>
                <a:latin typeface="Verdana" pitchFamily="34" charset="0"/>
                <a:ea typeface="Verdana" pitchFamily="34" charset="0"/>
                <a:cs typeface="Verdana" pitchFamily="34" charset="0"/>
                <a:sym typeface="Wingdings" pitchFamily="2" charset="2"/>
              </a:rPr>
              <a:t>Körperschaft</a:t>
            </a:r>
            <a:r>
              <a:rPr lang="en-US" sz="2400" i="1" dirty="0" smtClean="0">
                <a:solidFill>
                  <a:prstClr val="black"/>
                </a:solidFill>
                <a:latin typeface="Verdana" pitchFamily="34" charset="0"/>
                <a:ea typeface="Verdana" pitchFamily="34" charset="0"/>
                <a:cs typeface="Verdana" pitchFamily="34" charset="0"/>
                <a:sym typeface="Wingdings" pitchFamily="2" charset="2"/>
              </a:rPr>
              <a:t> </a:t>
            </a:r>
            <a:r>
              <a:rPr lang="en-US" sz="2400" i="1" dirty="0" err="1" smtClean="0">
                <a:solidFill>
                  <a:prstClr val="black"/>
                </a:solidFill>
                <a:latin typeface="Verdana" pitchFamily="34" charset="0"/>
                <a:ea typeface="Verdana" pitchFamily="34" charset="0"/>
                <a:cs typeface="Verdana" pitchFamily="34" charset="0"/>
                <a:sym typeface="Wingdings" pitchFamily="2" charset="2"/>
              </a:rPr>
              <a:t>neu</a:t>
            </a:r>
            <a:r>
              <a:rPr lang="en-US" sz="2400" i="1" dirty="0" smtClean="0">
                <a:solidFill>
                  <a:prstClr val="black"/>
                </a:solidFill>
                <a:latin typeface="Verdana" pitchFamily="34" charset="0"/>
                <a:ea typeface="Verdana" pitchFamily="34" charset="0"/>
                <a:cs typeface="Verdana" pitchFamily="34" charset="0"/>
                <a:sym typeface="Wingdings" pitchFamily="2" charset="2"/>
              </a:rPr>
              <a:t> </a:t>
            </a:r>
            <a:r>
              <a:rPr lang="en-US" sz="2400" i="1" dirty="0" err="1" smtClean="0">
                <a:solidFill>
                  <a:prstClr val="black"/>
                </a:solidFill>
                <a:latin typeface="Verdana" pitchFamily="34" charset="0"/>
                <a:ea typeface="Verdana" pitchFamily="34" charset="0"/>
                <a:cs typeface="Verdana" pitchFamily="34" charset="0"/>
                <a:sym typeface="Wingdings" pitchFamily="2" charset="2"/>
              </a:rPr>
              <a:t>erfasst</a:t>
            </a:r>
            <a:r>
              <a:rPr lang="en-US" sz="2400" i="1" dirty="0" smtClean="0">
                <a:solidFill>
                  <a:prstClr val="black"/>
                </a:solidFill>
                <a:latin typeface="Verdana" pitchFamily="34" charset="0"/>
                <a:ea typeface="Verdana" pitchFamily="34" charset="0"/>
                <a:cs typeface="Verdana" pitchFamily="34" charset="0"/>
                <a:sym typeface="Wingdings" pitchFamily="2" charset="2"/>
              </a:rPr>
              <a:t> und der </a:t>
            </a:r>
            <a:r>
              <a:rPr lang="en-US" sz="2400" i="1" dirty="0" err="1" smtClean="0">
                <a:solidFill>
                  <a:prstClr val="black"/>
                </a:solidFill>
                <a:latin typeface="Verdana" pitchFamily="34" charset="0"/>
                <a:ea typeface="Verdana" pitchFamily="34" charset="0"/>
                <a:cs typeface="Verdana" pitchFamily="34" charset="0"/>
                <a:sym typeface="Wingdings" pitchFamily="2" charset="2"/>
              </a:rPr>
              <a:t>vorhandene</a:t>
            </a:r>
            <a:r>
              <a:rPr lang="en-US" sz="2400" i="1" dirty="0" smtClean="0">
                <a:solidFill>
                  <a:prstClr val="black"/>
                </a:solidFill>
                <a:latin typeface="Verdana" pitchFamily="34" charset="0"/>
                <a:ea typeface="Verdana" pitchFamily="34" charset="0"/>
                <a:cs typeface="Verdana" pitchFamily="34" charset="0"/>
                <a:sym typeface="Wingdings" pitchFamily="2" charset="2"/>
              </a:rPr>
              <a:t> </a:t>
            </a:r>
            <a:r>
              <a:rPr lang="en-US" sz="2400" i="1" dirty="0" err="1" smtClean="0">
                <a:solidFill>
                  <a:prstClr val="black"/>
                </a:solidFill>
                <a:latin typeface="Verdana" pitchFamily="34" charset="0"/>
                <a:ea typeface="Verdana" pitchFamily="34" charset="0"/>
                <a:cs typeface="Verdana" pitchFamily="34" charset="0"/>
                <a:sym typeface="Wingdings" pitchFamily="2" charset="2"/>
              </a:rPr>
              <a:t>Datensatz</a:t>
            </a:r>
            <a:r>
              <a:rPr lang="en-US" sz="2400" i="1" dirty="0" smtClean="0">
                <a:solidFill>
                  <a:prstClr val="black"/>
                </a:solidFill>
                <a:latin typeface="Verdana" pitchFamily="34" charset="0"/>
                <a:ea typeface="Verdana" pitchFamily="34" charset="0"/>
                <a:cs typeface="Verdana" pitchFamily="34" charset="0"/>
                <a:sym typeface="Wingdings" pitchFamily="2" charset="2"/>
              </a:rPr>
              <a:t> </a:t>
            </a:r>
            <a:r>
              <a:rPr lang="en-US" sz="2400" i="1" dirty="0" err="1" smtClean="0">
                <a:solidFill>
                  <a:prstClr val="black"/>
                </a:solidFill>
                <a:latin typeface="Verdana" pitchFamily="34" charset="0"/>
                <a:ea typeface="Verdana" pitchFamily="34" charset="0"/>
                <a:cs typeface="Verdana" pitchFamily="34" charset="0"/>
                <a:sym typeface="Wingdings" pitchFamily="2" charset="2"/>
              </a:rPr>
              <a:t>umgelenkt</a:t>
            </a:r>
            <a:r>
              <a:rPr lang="en-US" sz="2400" i="1" dirty="0" smtClean="0">
                <a:solidFill>
                  <a:prstClr val="black"/>
                </a:solidFill>
                <a:latin typeface="Verdana" pitchFamily="34" charset="0"/>
                <a:ea typeface="Verdana" pitchFamily="34" charset="0"/>
                <a:cs typeface="Verdana" pitchFamily="34" charset="0"/>
                <a:sym typeface="Wingdings" pitchFamily="2" charset="2"/>
              </a:rPr>
              <a:t> </a:t>
            </a:r>
            <a:r>
              <a:rPr lang="en-US" sz="2400" i="1" dirty="0" err="1" smtClean="0">
                <a:solidFill>
                  <a:prstClr val="black"/>
                </a:solidFill>
                <a:latin typeface="Verdana" pitchFamily="34" charset="0"/>
                <a:ea typeface="Verdana" pitchFamily="34" charset="0"/>
                <a:cs typeface="Verdana" pitchFamily="34" charset="0"/>
                <a:sym typeface="Wingdings" pitchFamily="2" charset="2"/>
              </a:rPr>
              <a:t>werden</a:t>
            </a:r>
            <a:r>
              <a:rPr lang="en-US" sz="2400" i="1" dirty="0" smtClean="0">
                <a:solidFill>
                  <a:prstClr val="black"/>
                </a:solidFill>
                <a:latin typeface="Verdana" pitchFamily="34" charset="0"/>
                <a:ea typeface="Verdana" pitchFamily="34" charset="0"/>
                <a:cs typeface="Verdana" pitchFamily="34" charset="0"/>
                <a:sym typeface="Wingdings" pitchFamily="2" charset="2"/>
              </a:rPr>
              <a:t>.)</a:t>
            </a:r>
          </a:p>
          <a:p>
            <a:pPr marL="0" indent="0">
              <a:buNone/>
            </a:pPr>
            <a:r>
              <a:rPr lang="de-DE" sz="2800" dirty="0" smtClean="0">
                <a:solidFill>
                  <a:prstClr val="black"/>
                </a:solidFill>
                <a:latin typeface="Verdana" pitchFamily="34" charset="0"/>
                <a:sym typeface="Wingdings" pitchFamily="2" charset="2"/>
              </a:rPr>
              <a:t/>
            </a:r>
            <a:br>
              <a:rPr lang="de-DE" sz="2800" dirty="0" smtClean="0">
                <a:solidFill>
                  <a:prstClr val="black"/>
                </a:solidFill>
                <a:latin typeface="Verdana" pitchFamily="34" charset="0"/>
                <a:sym typeface="Wingdings" pitchFamily="2" charset="2"/>
              </a:rPr>
            </a:br>
            <a:r>
              <a:rPr lang="de-DE" sz="3000" dirty="0" smtClean="0">
                <a:solidFill>
                  <a:prstClr val="black"/>
                </a:solidFill>
                <a:latin typeface="Verdana" pitchFamily="34" charset="0"/>
                <a:sym typeface="Wingdings" pitchFamily="2" charset="2"/>
              </a:rPr>
              <a:t>EICOS</a:t>
            </a:r>
            <a:r>
              <a:rPr lang="de-DE" sz="3000" dirty="0">
                <a:solidFill>
                  <a:prstClr val="black"/>
                </a:solidFill>
                <a:latin typeface="Verdana" pitchFamily="34" charset="0"/>
                <a:sym typeface="Wingdings" pitchFamily="2" charset="2"/>
              </a:rPr>
              <a:t>:</a:t>
            </a:r>
            <a:r>
              <a:rPr lang="de-DE" sz="2800" dirty="0">
                <a:solidFill>
                  <a:prstClr val="black"/>
                </a:solidFill>
                <a:latin typeface="Verdana" pitchFamily="34" charset="0"/>
                <a:sym typeface="Wingdings" pitchFamily="2" charset="2"/>
              </a:rPr>
              <a:t> </a:t>
            </a:r>
            <a:r>
              <a:rPr lang="de-DE" sz="2400" dirty="0">
                <a:solidFill>
                  <a:prstClr val="black"/>
                </a:solidFill>
                <a:latin typeface="Verdana" pitchFamily="34" charset="0"/>
                <a:sym typeface="Wingdings" pitchFamily="2" charset="2"/>
                <a:hlinkClick r:id="rId3"/>
              </a:rPr>
              <a:t>http://www.eicos.mpg.de</a:t>
            </a:r>
            <a:r>
              <a:rPr lang="de-DE" sz="2400" dirty="0" smtClean="0">
                <a:solidFill>
                  <a:prstClr val="black"/>
                </a:solidFill>
                <a:latin typeface="Verdana" pitchFamily="34" charset="0"/>
                <a:sym typeface="Wingdings" pitchFamily="2" charset="2"/>
                <a:hlinkClick r:id="rId3"/>
              </a:rPr>
              <a:t>/</a:t>
            </a:r>
            <a:endParaRPr lang="de-DE" sz="2400" dirty="0" smtClean="0">
              <a:solidFill>
                <a:prstClr val="black"/>
              </a:solidFill>
              <a:latin typeface="Verdana" pitchFamily="34" charset="0"/>
              <a:sym typeface="Wingdings" pitchFamily="2" charset="2"/>
            </a:endParaRPr>
          </a:p>
          <a:p>
            <a:pPr marL="0" indent="0">
              <a:buNone/>
            </a:pPr>
            <a:r>
              <a:rPr lang="de-DE" sz="2400" i="1" dirty="0" smtClean="0">
                <a:solidFill>
                  <a:prstClr val="black"/>
                </a:solidFill>
                <a:latin typeface="Verdana" pitchFamily="34" charset="0"/>
                <a:sym typeface="Wingdings" pitchFamily="2" charset="2"/>
              </a:rPr>
              <a:t>Ein Förderprogramm der EU</a:t>
            </a:r>
          </a:p>
          <a:p>
            <a:pPr marL="0" indent="0">
              <a:buNone/>
            </a:pPr>
            <a:r>
              <a:rPr lang="de-DE" sz="2800" dirty="0">
                <a:solidFill>
                  <a:prstClr val="black"/>
                </a:solidFill>
                <a:latin typeface="Verdana" pitchFamily="34" charset="0"/>
                <a:sym typeface="Wingdings" pitchFamily="2" charset="2"/>
              </a:rPr>
              <a:t> EICOS </a:t>
            </a:r>
            <a:r>
              <a:rPr lang="de-DE" sz="2800" dirty="0" smtClean="0">
                <a:solidFill>
                  <a:prstClr val="black"/>
                </a:solidFill>
                <a:latin typeface="Verdana" pitchFamily="34" charset="0"/>
                <a:sym typeface="Wingdings" pitchFamily="2" charset="2"/>
              </a:rPr>
              <a:t/>
            </a:r>
            <a:br>
              <a:rPr lang="de-DE" sz="2800" dirty="0" smtClean="0">
                <a:solidFill>
                  <a:prstClr val="black"/>
                </a:solidFill>
                <a:latin typeface="Verdana" pitchFamily="34" charset="0"/>
                <a:sym typeface="Wingdings" pitchFamily="2" charset="2"/>
              </a:rPr>
            </a:br>
            <a:r>
              <a:rPr lang="de-DE" sz="2400" i="1" dirty="0" smtClean="0">
                <a:solidFill>
                  <a:prstClr val="black"/>
                </a:solidFill>
                <a:latin typeface="Verdana" pitchFamily="34" charset="0"/>
                <a:sym typeface="Wingdings" pitchFamily="2" charset="2"/>
              </a:rPr>
              <a:t>(</a:t>
            </a:r>
            <a:r>
              <a:rPr lang="de-DE" sz="2400" i="1" dirty="0">
                <a:solidFill>
                  <a:prstClr val="black"/>
                </a:solidFill>
                <a:latin typeface="Verdana" pitchFamily="34" charset="0"/>
                <a:sym typeface="Wingdings" pitchFamily="2" charset="2"/>
              </a:rPr>
              <a:t>in der GND bereits vorhanden, aber als Sachbegriff; muss als Körperschaft neu erfasst und der vorhandene Datensatz umgelenkt werden)</a:t>
            </a:r>
          </a:p>
          <a:p>
            <a:pPr marL="0" indent="0">
              <a:buNone/>
            </a:pPr>
            <a:endParaRPr lang="de-DE" sz="2800" dirty="0" smtClean="0">
              <a:solidFill>
                <a:prstClr val="black"/>
              </a:solidFill>
              <a:latin typeface="Verdana" pitchFamily="34" charset="0"/>
              <a:sym typeface="Wingdings" pitchFamily="2" charset="2"/>
            </a:endParaRPr>
          </a:p>
          <a:p>
            <a:pPr marL="0" indent="0">
              <a:buNone/>
            </a:pPr>
            <a:endParaRPr lang="de-DE" sz="2800" i="1" dirty="0">
              <a:solidFill>
                <a:prstClr val="black"/>
              </a:solidFill>
              <a:latin typeface="Verdana" pitchFamily="34" charset="0"/>
              <a:sym typeface="Wingdings" pitchFamily="2" charset="2"/>
            </a:endParaRPr>
          </a:p>
          <a:p>
            <a:pPr marL="0" indent="0">
              <a:buNone/>
            </a:pPr>
            <a:endParaRPr lang="de-DE" sz="2400" i="1" dirty="0"/>
          </a:p>
        </p:txBody>
      </p:sp>
      <p:sp>
        <p:nvSpPr>
          <p:cNvPr id="7" name="Fußzeilenplatzhalter 4"/>
          <p:cNvSpPr>
            <a:spLocks noGrp="1"/>
          </p:cNvSpPr>
          <p:nvPr>
            <p:ph type="ftr" sz="quarter" idx="11"/>
          </p:nvPr>
        </p:nvSpPr>
        <p:spPr>
          <a:xfrm>
            <a:off x="395536" y="6309320"/>
            <a:ext cx="7560840" cy="365125"/>
          </a:xfrm>
          <a:noFill/>
        </p:spPr>
        <p:txBody>
          <a:bodyPr vert="horz" lIns="91440" tIns="45720" rIns="91440" bIns="45720" rtlCol="0" anchor="ctr"/>
          <a:lstStyle/>
          <a:p>
            <a:r>
              <a:rPr lang="de-DE" sz="1000" dirty="0" smtClean="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AG RDA Schulungsunterlagen - Modul 4 GND: Körperschaften/Konferenzen</a:t>
            </a:r>
            <a:r>
              <a:rPr lang="de-DE" sz="1000" dirty="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 </a:t>
            </a:r>
            <a:r>
              <a:rPr lang="de-DE" sz="1000" dirty="0" smtClean="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 </a:t>
            </a:r>
            <a:r>
              <a:rPr lang="de-DE" sz="1000" dirty="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Stand: </a:t>
            </a:r>
            <a:r>
              <a:rPr lang="de-DE" sz="1000" dirty="0" smtClean="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17.09.2015 </a:t>
            </a:r>
            <a:r>
              <a:rPr lang="de-DE" sz="1000" dirty="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 CC BY-NC-SA</a:t>
            </a:r>
          </a:p>
        </p:txBody>
      </p:sp>
      <p:sp>
        <p:nvSpPr>
          <p:cNvPr id="5" name="Foliennummernplatzhalter 4"/>
          <p:cNvSpPr>
            <a:spLocks noGrp="1"/>
          </p:cNvSpPr>
          <p:nvPr>
            <p:ph type="sldNum" sz="quarter" idx="12"/>
          </p:nvPr>
        </p:nvSpPr>
        <p:spPr/>
        <p:txBody>
          <a:bodyPr/>
          <a:lstStyle/>
          <a:p>
            <a:fld id="{D9764CCF-3645-45FD-907E-5F8BCDA1650A}" type="slidenum">
              <a:rPr lang="en-GB" smtClean="0">
                <a:solidFill>
                  <a:prstClr val="black">
                    <a:tint val="75000"/>
                  </a:prstClr>
                </a:solidFill>
              </a:rPr>
              <a:pPr/>
              <a:t>14</a:t>
            </a:fld>
            <a:endParaRPr lang="en-GB">
              <a:solidFill>
                <a:prstClr val="black">
                  <a:tint val="75000"/>
                </a:prstClr>
              </a:solidFill>
            </a:endParaRPr>
          </a:p>
        </p:txBody>
      </p:sp>
    </p:spTree>
    <p:extLst>
      <p:ext uri="{BB962C8B-B14F-4D97-AF65-F5344CB8AC3E}">
        <p14:creationId xmlns:p14="http://schemas.microsoft.com/office/powerpoint/2010/main" val="121183586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p:cNvSpPr>
            <a:spLocks noGrp="1"/>
          </p:cNvSpPr>
          <p:nvPr>
            <p:ph idx="1"/>
          </p:nvPr>
        </p:nvSpPr>
        <p:spPr/>
        <p:txBody>
          <a:bodyPr>
            <a:normAutofit fontScale="85000" lnSpcReduction="20000"/>
          </a:bodyPr>
          <a:lstStyle/>
          <a:p>
            <a:pPr marL="0" indent="0">
              <a:buNone/>
            </a:pPr>
            <a:r>
              <a:rPr lang="de-DE" dirty="0">
                <a:latin typeface="Verdana" panose="020B0604030504040204" pitchFamily="34" charset="0"/>
                <a:ea typeface="Verdana" panose="020B0604030504040204" pitchFamily="34" charset="0"/>
                <a:cs typeface="Verdana" panose="020B0604030504040204" pitchFamily="34" charset="0"/>
              </a:rPr>
              <a:t>(neue) Konferenz-Entitäten nach </a:t>
            </a:r>
            <a:r>
              <a:rPr lang="de-DE" dirty="0" smtClean="0">
                <a:latin typeface="Verdana" panose="020B0604030504040204" pitchFamily="34" charset="0"/>
                <a:ea typeface="Verdana" panose="020B0604030504040204" pitchFamily="34" charset="0"/>
                <a:cs typeface="Verdana" panose="020B0604030504040204" pitchFamily="34" charset="0"/>
              </a:rPr>
              <a:t>RDA</a:t>
            </a:r>
          </a:p>
          <a:p>
            <a:r>
              <a:rPr lang="de-DE" dirty="0" smtClean="0">
                <a:latin typeface="Verdana" panose="020B0604030504040204" pitchFamily="34" charset="0"/>
                <a:ea typeface="Verdana" panose="020B0604030504040204" pitchFamily="34" charset="0"/>
                <a:cs typeface="Verdana" panose="020B0604030504040204" pitchFamily="34" charset="0"/>
              </a:rPr>
              <a:t>Expeditionen</a:t>
            </a:r>
            <a:endParaRPr lang="de-DE" dirty="0">
              <a:latin typeface="Verdana" panose="020B0604030504040204" pitchFamily="34" charset="0"/>
              <a:ea typeface="Verdana" panose="020B0604030504040204" pitchFamily="34" charset="0"/>
              <a:cs typeface="Verdana" panose="020B0604030504040204" pitchFamily="34" charset="0"/>
            </a:endParaRPr>
          </a:p>
          <a:p>
            <a:r>
              <a:rPr lang="de-DE" dirty="0" smtClean="0">
                <a:latin typeface="Verdana" panose="020B0604030504040204" pitchFamily="34" charset="0"/>
                <a:ea typeface="Verdana" panose="020B0604030504040204" pitchFamily="34" charset="0"/>
                <a:cs typeface="Verdana" panose="020B0604030504040204" pitchFamily="34" charset="0"/>
              </a:rPr>
              <a:t>Ohne Konferenzbegriff (neu für FE)</a:t>
            </a:r>
            <a:endParaRPr lang="de-DE" dirty="0">
              <a:latin typeface="Verdana" panose="020B0604030504040204" pitchFamily="34" charset="0"/>
              <a:ea typeface="Verdana" panose="020B0604030504040204" pitchFamily="34" charset="0"/>
              <a:cs typeface="Verdana" panose="020B0604030504040204" pitchFamily="34" charset="0"/>
            </a:endParaRPr>
          </a:p>
          <a:p>
            <a:r>
              <a:rPr lang="de-DE" dirty="0" smtClean="0">
                <a:latin typeface="Verdana" panose="020B0604030504040204" pitchFamily="34" charset="0"/>
                <a:ea typeface="Verdana" panose="020B0604030504040204" pitchFamily="34" charset="0"/>
                <a:cs typeface="Verdana" panose="020B0604030504040204" pitchFamily="34" charset="0"/>
              </a:rPr>
              <a:t>Konferenzen</a:t>
            </a:r>
            <a:r>
              <a:rPr lang="de-DE" dirty="0">
                <a:latin typeface="Verdana" panose="020B0604030504040204" pitchFamily="34" charset="0"/>
                <a:ea typeface="Verdana" panose="020B0604030504040204" pitchFamily="34" charset="0"/>
                <a:cs typeface="Verdana" panose="020B0604030504040204" pitchFamily="34" charset="0"/>
              </a:rPr>
              <a:t>, deren Namen nur aus Veranstalter und Konferenzbegriff </a:t>
            </a:r>
            <a:r>
              <a:rPr lang="de-DE" dirty="0" smtClean="0">
                <a:latin typeface="Verdana" panose="020B0604030504040204" pitchFamily="34" charset="0"/>
                <a:ea typeface="Verdana" panose="020B0604030504040204" pitchFamily="34" charset="0"/>
                <a:cs typeface="Verdana" panose="020B0604030504040204" pitchFamily="34" charset="0"/>
              </a:rPr>
              <a:t>besteht. (neu für FE)</a:t>
            </a:r>
            <a:endParaRPr lang="de-DE" dirty="0">
              <a:latin typeface="Verdana" panose="020B0604030504040204" pitchFamily="34" charset="0"/>
              <a:ea typeface="Verdana" panose="020B0604030504040204" pitchFamily="34" charset="0"/>
              <a:cs typeface="Verdana" panose="020B0604030504040204" pitchFamily="34" charset="0"/>
            </a:endParaRPr>
          </a:p>
          <a:p>
            <a:r>
              <a:rPr lang="de-DE" dirty="0" smtClean="0">
                <a:latin typeface="Verdana" panose="020B0604030504040204" pitchFamily="34" charset="0"/>
                <a:ea typeface="Verdana" panose="020B0604030504040204" pitchFamily="34" charset="0"/>
                <a:cs typeface="Verdana" panose="020B0604030504040204" pitchFamily="34" charset="0"/>
              </a:rPr>
              <a:t>RDA </a:t>
            </a:r>
            <a:r>
              <a:rPr lang="de-DE" dirty="0">
                <a:latin typeface="Verdana" panose="020B0604030504040204" pitchFamily="34" charset="0"/>
                <a:ea typeface="Verdana" panose="020B0604030504040204" pitchFamily="34" charset="0"/>
                <a:cs typeface="Verdana" panose="020B0604030504040204" pitchFamily="34" charset="0"/>
              </a:rPr>
              <a:t>11.2.2.14.3 und </a:t>
            </a:r>
            <a:r>
              <a:rPr lang="de-DE" dirty="0" smtClean="0">
                <a:latin typeface="Verdana" panose="020B0604030504040204" pitchFamily="34" charset="0"/>
                <a:ea typeface="Verdana" panose="020B0604030504040204" pitchFamily="34" charset="0"/>
                <a:cs typeface="Verdana" panose="020B0604030504040204" pitchFamily="34" charset="0"/>
              </a:rPr>
              <a:t>11.2.2.14.6: untergeordnete Konferenzen (neu für FE)</a:t>
            </a:r>
          </a:p>
          <a:p>
            <a:r>
              <a:rPr lang="de-DE" dirty="0">
                <a:latin typeface="Verdana" panose="020B0604030504040204" pitchFamily="34" charset="0"/>
                <a:ea typeface="Verdana" panose="020B0604030504040204" pitchFamily="34" charset="0"/>
                <a:cs typeface="Verdana" panose="020B0604030504040204" pitchFamily="34" charset="0"/>
              </a:rPr>
              <a:t>Konferenzfolgen (neu für FE</a:t>
            </a:r>
            <a:r>
              <a:rPr lang="de-DE" dirty="0" smtClean="0">
                <a:latin typeface="Verdana" panose="020B0604030504040204" pitchFamily="34" charset="0"/>
                <a:ea typeface="Verdana" panose="020B0604030504040204" pitchFamily="34" charset="0"/>
                <a:cs typeface="Verdana" panose="020B0604030504040204" pitchFamily="34" charset="0"/>
              </a:rPr>
              <a:t>) (vgl. RDA 11.13.1.8.2)</a:t>
            </a:r>
          </a:p>
          <a:p>
            <a:r>
              <a:rPr lang="de-DE" dirty="0" smtClean="0">
                <a:latin typeface="Verdana" panose="020B0604030504040204" pitchFamily="34" charset="0"/>
                <a:ea typeface="Verdana" panose="020B0604030504040204" pitchFamily="34" charset="0"/>
                <a:cs typeface="Verdana" panose="020B0604030504040204" pitchFamily="34" charset="0"/>
              </a:rPr>
              <a:t>Legislaturperioden</a:t>
            </a:r>
            <a:endParaRPr lang="de-DE" dirty="0">
              <a:latin typeface="Verdana" panose="020B0604030504040204" pitchFamily="34" charset="0"/>
              <a:ea typeface="Verdana" panose="020B0604030504040204" pitchFamily="34" charset="0"/>
              <a:cs typeface="Verdana" panose="020B0604030504040204" pitchFamily="34" charset="0"/>
            </a:endParaRPr>
          </a:p>
        </p:txBody>
      </p:sp>
      <p:sp>
        <p:nvSpPr>
          <p:cNvPr id="7" name="Fußzeilenplatzhalter 4"/>
          <p:cNvSpPr>
            <a:spLocks noGrp="1"/>
          </p:cNvSpPr>
          <p:nvPr>
            <p:ph type="ftr" sz="quarter" idx="11"/>
          </p:nvPr>
        </p:nvSpPr>
        <p:spPr>
          <a:xfrm>
            <a:off x="395536" y="6309320"/>
            <a:ext cx="7560840" cy="365125"/>
          </a:xfrm>
          <a:noFill/>
        </p:spPr>
        <p:txBody>
          <a:bodyPr vert="horz" lIns="91440" tIns="45720" rIns="91440" bIns="45720" rtlCol="0" anchor="ctr"/>
          <a:lstStyle/>
          <a:p>
            <a:r>
              <a:rPr lang="de-DE" sz="1000" dirty="0" smtClean="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AG RDA Schulungsunterlagen - Modul 4 GND: Körperschaften/Konferenzen</a:t>
            </a:r>
            <a:r>
              <a:rPr lang="de-DE" sz="1000" dirty="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 </a:t>
            </a:r>
            <a:r>
              <a:rPr lang="de-DE" sz="1000" dirty="0" smtClean="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 </a:t>
            </a:r>
            <a:r>
              <a:rPr lang="de-DE" sz="1000" dirty="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Stand: </a:t>
            </a:r>
            <a:r>
              <a:rPr lang="de-DE" sz="1000" dirty="0" smtClean="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17.09.2015 </a:t>
            </a:r>
            <a:r>
              <a:rPr lang="de-DE" sz="1000" dirty="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 CC BY-NC-SA</a:t>
            </a:r>
          </a:p>
        </p:txBody>
      </p:sp>
      <p:sp>
        <p:nvSpPr>
          <p:cNvPr id="10" name="Titel 1"/>
          <p:cNvSpPr txBox="1">
            <a:spLocks/>
          </p:cNvSpPr>
          <p:nvPr/>
        </p:nvSpPr>
        <p:spPr>
          <a:xfrm>
            <a:off x="251520" y="183778"/>
            <a:ext cx="8640960" cy="508918"/>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de-DE" sz="2800" dirty="0" smtClean="0">
                <a:solidFill>
                  <a:schemeClr val="accent1">
                    <a:lumMod val="75000"/>
                  </a:schemeClr>
                </a:solidFill>
                <a:latin typeface="Verdana" panose="020B0604030504040204" pitchFamily="34" charset="0"/>
              </a:rPr>
              <a:t>Änderungen bei Konferenzen</a:t>
            </a:r>
            <a:endParaRPr lang="de-DE" sz="2800" dirty="0">
              <a:solidFill>
                <a:schemeClr val="accent1">
                  <a:lumMod val="75000"/>
                </a:schemeClr>
              </a:solidFill>
              <a:latin typeface="Verdana" panose="020B0604030504040204" pitchFamily="34" charset="0"/>
            </a:endParaRPr>
          </a:p>
        </p:txBody>
      </p:sp>
      <p:sp>
        <p:nvSpPr>
          <p:cNvPr id="4" name="Foliennummernplatzhalter 3"/>
          <p:cNvSpPr>
            <a:spLocks noGrp="1"/>
          </p:cNvSpPr>
          <p:nvPr>
            <p:ph type="sldNum" sz="quarter" idx="12"/>
          </p:nvPr>
        </p:nvSpPr>
        <p:spPr/>
        <p:txBody>
          <a:bodyPr/>
          <a:lstStyle/>
          <a:p>
            <a:fld id="{D9764CCF-3645-45FD-907E-5F8BCDA1650A}" type="slidenum">
              <a:rPr lang="en-GB" smtClean="0">
                <a:solidFill>
                  <a:prstClr val="black">
                    <a:tint val="75000"/>
                  </a:prstClr>
                </a:solidFill>
              </a:rPr>
              <a:pPr/>
              <a:t>15</a:t>
            </a:fld>
            <a:endParaRPr lang="en-GB">
              <a:solidFill>
                <a:prstClr val="black">
                  <a:tint val="75000"/>
                </a:prstClr>
              </a:solidFill>
            </a:endParaRPr>
          </a:p>
        </p:txBody>
      </p:sp>
    </p:spTree>
    <p:extLst>
      <p:ext uri="{BB962C8B-B14F-4D97-AF65-F5344CB8AC3E}">
        <p14:creationId xmlns:p14="http://schemas.microsoft.com/office/powerpoint/2010/main" val="83252678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8640"/>
            <a:ext cx="8686800" cy="922114"/>
          </a:xfrm>
        </p:spPr>
        <p:txBody>
          <a:bodyPr>
            <a:normAutofit fontScale="90000"/>
          </a:bodyPr>
          <a:lstStyle/>
          <a:p>
            <a:pPr algn="l">
              <a:lnSpc>
                <a:spcPts val="3300"/>
              </a:lnSpc>
            </a:pPr>
            <a:r>
              <a:rPr lang="de-DE" sz="2800" dirty="0" smtClean="0">
                <a:solidFill>
                  <a:schemeClr val="accent1">
                    <a:lumMod val="75000"/>
                  </a:schemeClr>
                </a:solidFill>
                <a:latin typeface="Verdana" panose="020B0604030504040204" pitchFamily="34" charset="0"/>
              </a:rPr>
              <a:t>Beispiele </a:t>
            </a:r>
            <a:r>
              <a:rPr lang="de-DE" sz="2800" dirty="0">
                <a:solidFill>
                  <a:schemeClr val="accent1">
                    <a:lumMod val="75000"/>
                  </a:schemeClr>
                </a:solidFill>
                <a:latin typeface="Verdana" panose="020B0604030504040204" pitchFamily="34" charset="0"/>
              </a:rPr>
              <a:t/>
            </a:r>
            <a:br>
              <a:rPr lang="de-DE" sz="2800" dirty="0">
                <a:solidFill>
                  <a:schemeClr val="accent1">
                    <a:lumMod val="75000"/>
                  </a:schemeClr>
                </a:solidFill>
                <a:latin typeface="Verdana" panose="020B0604030504040204" pitchFamily="34" charset="0"/>
              </a:rPr>
            </a:br>
            <a:r>
              <a:rPr lang="de-DE" sz="2800" dirty="0">
                <a:solidFill>
                  <a:schemeClr val="accent1">
                    <a:lumMod val="75000"/>
                  </a:schemeClr>
                </a:solidFill>
                <a:latin typeface="Verdana" panose="020B0604030504040204" pitchFamily="34" charset="0"/>
              </a:rPr>
              <a:t>Expeditionen als Konferenzen</a:t>
            </a:r>
          </a:p>
        </p:txBody>
      </p:sp>
      <p:sp>
        <p:nvSpPr>
          <p:cNvPr id="3" name="Inhaltsplatzhalter 2"/>
          <p:cNvSpPr>
            <a:spLocks noGrp="1"/>
          </p:cNvSpPr>
          <p:nvPr>
            <p:ph idx="1"/>
          </p:nvPr>
        </p:nvSpPr>
        <p:spPr/>
        <p:txBody>
          <a:bodyPr>
            <a:normAutofit/>
          </a:bodyPr>
          <a:lstStyle/>
          <a:p>
            <a:pPr>
              <a:buNone/>
            </a:pPr>
            <a:r>
              <a:rPr lang="pt-BR" sz="2800" dirty="0" smtClean="0">
                <a:latin typeface="Verdana" pitchFamily="34" charset="0"/>
                <a:ea typeface="Verdana" pitchFamily="34" charset="0"/>
                <a:cs typeface="Verdana" pitchFamily="34" charset="0"/>
              </a:rPr>
              <a:t>British Antarctic Terra Nova Expedition</a:t>
            </a:r>
          </a:p>
          <a:p>
            <a:pPr>
              <a:buNone/>
            </a:pPr>
            <a:endParaRPr lang="pt-BR" sz="2800" dirty="0" smtClean="0">
              <a:latin typeface="Verdana" pitchFamily="34" charset="0"/>
              <a:ea typeface="Verdana" pitchFamily="34" charset="0"/>
              <a:cs typeface="Verdana" pitchFamily="34" charset="0"/>
            </a:endParaRPr>
          </a:p>
          <a:p>
            <a:pPr>
              <a:buNone/>
            </a:pPr>
            <a:r>
              <a:rPr lang="pt-BR" sz="2800" dirty="0" smtClean="0">
                <a:latin typeface="Verdana" pitchFamily="34" charset="0"/>
                <a:ea typeface="Verdana" pitchFamily="34" charset="0"/>
                <a:cs typeface="Verdana" pitchFamily="34" charset="0"/>
              </a:rPr>
              <a:t>Sowjetische Antarktisexpedition (7. : 1962)</a:t>
            </a:r>
          </a:p>
          <a:p>
            <a:pPr>
              <a:buNone/>
            </a:pPr>
            <a:endParaRPr lang="pt-BR" sz="2800" dirty="0" smtClean="0">
              <a:latin typeface="Verdana" pitchFamily="34" charset="0"/>
              <a:ea typeface="Verdana" pitchFamily="34" charset="0"/>
              <a:cs typeface="Verdana" pitchFamily="34" charset="0"/>
            </a:endParaRPr>
          </a:p>
          <a:p>
            <a:pPr>
              <a:buNone/>
            </a:pPr>
            <a:r>
              <a:rPr lang="en-US" sz="2800" dirty="0" smtClean="0">
                <a:latin typeface="Verdana" pitchFamily="34" charset="0"/>
                <a:ea typeface="Verdana" pitchFamily="34" charset="0"/>
                <a:cs typeface="Verdana" pitchFamily="34" charset="0"/>
              </a:rPr>
              <a:t>Great Barrier Reef Photorespiration Expedition (1973)</a:t>
            </a:r>
            <a:endParaRPr lang="pt-BR" sz="2800" dirty="0" smtClean="0">
              <a:latin typeface="Verdana" pitchFamily="34" charset="0"/>
              <a:ea typeface="Verdana" pitchFamily="34" charset="0"/>
              <a:cs typeface="Verdana" pitchFamily="34" charset="0"/>
            </a:endParaRPr>
          </a:p>
        </p:txBody>
      </p:sp>
      <p:sp>
        <p:nvSpPr>
          <p:cNvPr id="7" name="Fußzeilenplatzhalter 4"/>
          <p:cNvSpPr>
            <a:spLocks noGrp="1"/>
          </p:cNvSpPr>
          <p:nvPr>
            <p:ph type="ftr" sz="quarter" idx="11"/>
          </p:nvPr>
        </p:nvSpPr>
        <p:spPr>
          <a:xfrm>
            <a:off x="395536" y="6309320"/>
            <a:ext cx="7560840" cy="365125"/>
          </a:xfrm>
          <a:noFill/>
        </p:spPr>
        <p:txBody>
          <a:bodyPr vert="horz" lIns="91440" tIns="45720" rIns="91440" bIns="45720" rtlCol="0" anchor="ctr"/>
          <a:lstStyle/>
          <a:p>
            <a:r>
              <a:rPr lang="de-DE" sz="1000" dirty="0" smtClean="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AG RDA Schulungsunterlagen - Modul 4 GND: Körperschaften/Konferenzen</a:t>
            </a:r>
            <a:r>
              <a:rPr lang="de-DE" sz="1000" dirty="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 </a:t>
            </a:r>
            <a:r>
              <a:rPr lang="de-DE" sz="1000" dirty="0" smtClean="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 </a:t>
            </a:r>
            <a:r>
              <a:rPr lang="de-DE" sz="1000" dirty="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Stand: </a:t>
            </a:r>
            <a:r>
              <a:rPr lang="de-DE" sz="1000" dirty="0" smtClean="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17.09.2015 </a:t>
            </a:r>
            <a:r>
              <a:rPr lang="de-DE" sz="1000" dirty="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 CC BY-NC-SA</a:t>
            </a:r>
          </a:p>
        </p:txBody>
      </p:sp>
      <p:sp>
        <p:nvSpPr>
          <p:cNvPr id="5" name="Foliennummernplatzhalter 4"/>
          <p:cNvSpPr>
            <a:spLocks noGrp="1"/>
          </p:cNvSpPr>
          <p:nvPr>
            <p:ph type="sldNum" sz="quarter" idx="12"/>
          </p:nvPr>
        </p:nvSpPr>
        <p:spPr/>
        <p:txBody>
          <a:bodyPr/>
          <a:lstStyle/>
          <a:p>
            <a:fld id="{D9764CCF-3645-45FD-907E-5F8BCDA1650A}" type="slidenum">
              <a:rPr lang="en-GB" smtClean="0">
                <a:solidFill>
                  <a:prstClr val="black">
                    <a:tint val="75000"/>
                  </a:prstClr>
                </a:solidFill>
              </a:rPr>
              <a:pPr/>
              <a:t>16</a:t>
            </a:fld>
            <a:endParaRPr lang="en-GB">
              <a:solidFill>
                <a:prstClr val="black">
                  <a:tint val="75000"/>
                </a:prstClr>
              </a:solidFill>
            </a:endParaRPr>
          </a:p>
        </p:txBody>
      </p:sp>
    </p:spTree>
    <p:extLst>
      <p:ext uri="{BB962C8B-B14F-4D97-AF65-F5344CB8AC3E}">
        <p14:creationId xmlns:p14="http://schemas.microsoft.com/office/powerpoint/2010/main" val="319607022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260648"/>
            <a:ext cx="8686800" cy="792088"/>
          </a:xfrm>
        </p:spPr>
        <p:txBody>
          <a:bodyPr>
            <a:normAutofit fontScale="90000"/>
          </a:bodyPr>
          <a:lstStyle/>
          <a:p>
            <a:pPr algn="l">
              <a:lnSpc>
                <a:spcPts val="3300"/>
              </a:lnSpc>
            </a:pPr>
            <a:r>
              <a:rPr lang="de-DE" sz="2800" dirty="0" smtClean="0">
                <a:solidFill>
                  <a:schemeClr val="accent1">
                    <a:lumMod val="75000"/>
                  </a:schemeClr>
                </a:solidFill>
                <a:latin typeface="Verdana" panose="020B0604030504040204" pitchFamily="34" charset="0"/>
              </a:rPr>
              <a:t>Beispiele</a:t>
            </a:r>
            <a:r>
              <a:rPr lang="de-DE" sz="2800" dirty="0">
                <a:solidFill>
                  <a:schemeClr val="accent1">
                    <a:lumMod val="75000"/>
                  </a:schemeClr>
                </a:solidFill>
                <a:latin typeface="Verdana" panose="020B0604030504040204" pitchFamily="34" charset="0"/>
              </a:rPr>
              <a:t/>
            </a:r>
            <a:br>
              <a:rPr lang="de-DE" sz="2800" dirty="0">
                <a:solidFill>
                  <a:schemeClr val="accent1">
                    <a:lumMod val="75000"/>
                  </a:schemeClr>
                </a:solidFill>
                <a:latin typeface="Verdana" panose="020B0604030504040204" pitchFamily="34" charset="0"/>
              </a:rPr>
            </a:br>
            <a:r>
              <a:rPr lang="de-DE" sz="2800" dirty="0">
                <a:solidFill>
                  <a:schemeClr val="accent1">
                    <a:lumMod val="75000"/>
                  </a:schemeClr>
                </a:solidFill>
                <a:latin typeface="Verdana" panose="020B0604030504040204" pitchFamily="34" charset="0"/>
              </a:rPr>
              <a:t>Konferenzen ohne Konferenzbegriff </a:t>
            </a:r>
          </a:p>
        </p:txBody>
      </p:sp>
      <p:sp>
        <p:nvSpPr>
          <p:cNvPr id="3" name="Inhaltsplatzhalter 2"/>
          <p:cNvSpPr>
            <a:spLocks noGrp="1"/>
          </p:cNvSpPr>
          <p:nvPr>
            <p:ph idx="1"/>
          </p:nvPr>
        </p:nvSpPr>
        <p:spPr/>
        <p:txBody>
          <a:bodyPr>
            <a:normAutofit/>
          </a:bodyPr>
          <a:lstStyle/>
          <a:p>
            <a:pPr>
              <a:buNone/>
            </a:pPr>
            <a:r>
              <a:rPr lang="en-US" dirty="0" smtClean="0">
                <a:latin typeface="Verdana" pitchFamily="34" charset="0"/>
                <a:ea typeface="Verdana" pitchFamily="34" charset="0"/>
                <a:cs typeface="Verdana" pitchFamily="34" charset="0"/>
              </a:rPr>
              <a:t>	</a:t>
            </a:r>
            <a:r>
              <a:rPr lang="en-US" sz="2800" dirty="0" smtClean="0">
                <a:latin typeface="Verdana" pitchFamily="34" charset="0"/>
                <a:ea typeface="Verdana" pitchFamily="34" charset="0"/>
                <a:cs typeface="Verdana" pitchFamily="34" charset="0"/>
              </a:rPr>
              <a:t>Cities and Gods – Interdisciplinary Perspectives (</a:t>
            </a:r>
            <a:r>
              <a:rPr lang="en-US" sz="2800" dirty="0" err="1" smtClean="0">
                <a:latin typeface="Verdana" pitchFamily="34" charset="0"/>
                <a:ea typeface="Verdana" pitchFamily="34" charset="0"/>
                <a:cs typeface="Verdana" pitchFamily="34" charset="0"/>
              </a:rPr>
              <a:t>Veranstaltung</a:t>
            </a:r>
            <a:r>
              <a:rPr lang="en-US" sz="2800" dirty="0" smtClean="0">
                <a:latin typeface="Verdana" pitchFamily="34" charset="0"/>
                <a:ea typeface="Verdana" pitchFamily="34" charset="0"/>
                <a:cs typeface="Verdana" pitchFamily="34" charset="0"/>
              </a:rPr>
              <a:t>)(2007 : Durham)</a:t>
            </a:r>
          </a:p>
          <a:p>
            <a:pPr>
              <a:buNone/>
            </a:pPr>
            <a:endParaRPr lang="en-US" sz="2800" dirty="0" smtClean="0">
              <a:latin typeface="Verdana" pitchFamily="34" charset="0"/>
              <a:ea typeface="Verdana" pitchFamily="34" charset="0"/>
              <a:cs typeface="Verdana" pitchFamily="34" charset="0"/>
            </a:endParaRPr>
          </a:p>
          <a:p>
            <a:pPr>
              <a:buNone/>
            </a:pPr>
            <a:r>
              <a:rPr lang="en-US" sz="2800" dirty="0" smtClean="0">
                <a:latin typeface="Verdana" pitchFamily="34" charset="0"/>
                <a:ea typeface="Verdana" pitchFamily="34" charset="0"/>
                <a:cs typeface="Verdana" pitchFamily="34" charset="0"/>
              </a:rPr>
              <a:t>  </a:t>
            </a:r>
            <a:r>
              <a:rPr lang="en-US" sz="2800" dirty="0" err="1" smtClean="0">
                <a:latin typeface="Verdana" pitchFamily="34" charset="0"/>
                <a:ea typeface="Verdana" pitchFamily="34" charset="0"/>
                <a:cs typeface="Verdana" pitchFamily="34" charset="0"/>
              </a:rPr>
              <a:t>GardenLife</a:t>
            </a:r>
            <a:r>
              <a:rPr lang="en-US" sz="2800" dirty="0" smtClean="0">
                <a:latin typeface="Verdana" pitchFamily="34" charset="0"/>
                <a:ea typeface="Verdana" pitchFamily="34" charset="0"/>
                <a:cs typeface="Verdana" pitchFamily="34" charset="0"/>
              </a:rPr>
              <a:t> (</a:t>
            </a:r>
            <a:r>
              <a:rPr lang="en-US" sz="2800" dirty="0" err="1" smtClean="0">
                <a:latin typeface="Verdana" pitchFamily="34" charset="0"/>
                <a:ea typeface="Verdana" pitchFamily="34" charset="0"/>
                <a:cs typeface="Verdana" pitchFamily="34" charset="0"/>
              </a:rPr>
              <a:t>Veranstaltung</a:t>
            </a:r>
            <a:r>
              <a:rPr lang="en-US" sz="2800" dirty="0" smtClean="0">
                <a:latin typeface="Verdana" pitchFamily="34" charset="0"/>
                <a:ea typeface="Verdana" pitchFamily="34" charset="0"/>
                <a:cs typeface="Verdana" pitchFamily="34" charset="0"/>
              </a:rPr>
              <a:t>)(14. : 2014 : Reutlingen) </a:t>
            </a:r>
            <a:endParaRPr lang="de-DE" sz="2800" dirty="0" smtClean="0">
              <a:latin typeface="Verdana" panose="020B0604030504040204" pitchFamily="34" charset="0"/>
              <a:ea typeface="Verdana" panose="020B0604030504040204" pitchFamily="34" charset="0"/>
              <a:cs typeface="Verdana" panose="020B0604030504040204" pitchFamily="34" charset="0"/>
            </a:endParaRPr>
          </a:p>
          <a:p>
            <a:endParaRPr lang="de-DE" dirty="0" smtClean="0"/>
          </a:p>
          <a:p>
            <a:pPr>
              <a:buNone/>
            </a:pPr>
            <a:r>
              <a:rPr lang="en-US" dirty="0" smtClean="0">
                <a:latin typeface="Verdana" pitchFamily="34" charset="0"/>
                <a:ea typeface="Verdana" pitchFamily="34" charset="0"/>
                <a:cs typeface="Verdana" pitchFamily="34" charset="0"/>
              </a:rPr>
              <a:t>	</a:t>
            </a:r>
          </a:p>
          <a:p>
            <a:endParaRPr lang="de-DE" dirty="0"/>
          </a:p>
        </p:txBody>
      </p:sp>
      <p:sp>
        <p:nvSpPr>
          <p:cNvPr id="7" name="Fußzeilenplatzhalter 4"/>
          <p:cNvSpPr>
            <a:spLocks noGrp="1"/>
          </p:cNvSpPr>
          <p:nvPr>
            <p:ph type="ftr" sz="quarter" idx="11"/>
          </p:nvPr>
        </p:nvSpPr>
        <p:spPr>
          <a:xfrm>
            <a:off x="395536" y="6309320"/>
            <a:ext cx="7560840" cy="365125"/>
          </a:xfrm>
          <a:noFill/>
        </p:spPr>
        <p:txBody>
          <a:bodyPr vert="horz" lIns="91440" tIns="45720" rIns="91440" bIns="45720" rtlCol="0" anchor="ctr"/>
          <a:lstStyle/>
          <a:p>
            <a:r>
              <a:rPr lang="de-DE" sz="1000" dirty="0" smtClean="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AG RDA Schulungsunterlagen - Modul 4 GND: Körperschaften/Konferenzen</a:t>
            </a:r>
            <a:r>
              <a:rPr lang="de-DE" sz="1000" dirty="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 </a:t>
            </a:r>
            <a:r>
              <a:rPr lang="de-DE" sz="1000" dirty="0" smtClean="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 </a:t>
            </a:r>
            <a:r>
              <a:rPr lang="de-DE" sz="1000" dirty="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Stand: </a:t>
            </a:r>
            <a:r>
              <a:rPr lang="de-DE" sz="1000" dirty="0" smtClean="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17.09.2015 </a:t>
            </a:r>
            <a:r>
              <a:rPr lang="de-DE" sz="1000" dirty="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 CC BY-NC-SA</a:t>
            </a:r>
          </a:p>
        </p:txBody>
      </p:sp>
      <p:sp>
        <p:nvSpPr>
          <p:cNvPr id="5" name="Foliennummernplatzhalter 4"/>
          <p:cNvSpPr>
            <a:spLocks noGrp="1"/>
          </p:cNvSpPr>
          <p:nvPr>
            <p:ph type="sldNum" sz="quarter" idx="12"/>
          </p:nvPr>
        </p:nvSpPr>
        <p:spPr/>
        <p:txBody>
          <a:bodyPr/>
          <a:lstStyle/>
          <a:p>
            <a:fld id="{D9764CCF-3645-45FD-907E-5F8BCDA1650A}" type="slidenum">
              <a:rPr lang="en-GB" smtClean="0">
                <a:solidFill>
                  <a:prstClr val="black">
                    <a:tint val="75000"/>
                  </a:prstClr>
                </a:solidFill>
              </a:rPr>
              <a:pPr/>
              <a:t>17</a:t>
            </a:fld>
            <a:endParaRPr lang="en-GB">
              <a:solidFill>
                <a:prstClr val="black">
                  <a:tint val="75000"/>
                </a:prstClr>
              </a:solidFill>
            </a:endParaRPr>
          </a:p>
        </p:txBody>
      </p:sp>
    </p:spTree>
    <p:extLst>
      <p:ext uri="{BB962C8B-B14F-4D97-AF65-F5344CB8AC3E}">
        <p14:creationId xmlns:p14="http://schemas.microsoft.com/office/powerpoint/2010/main" val="347443015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260648"/>
            <a:ext cx="8686800" cy="1215008"/>
          </a:xfrm>
        </p:spPr>
        <p:txBody>
          <a:bodyPr>
            <a:normAutofit fontScale="90000"/>
          </a:bodyPr>
          <a:lstStyle/>
          <a:p>
            <a:pPr algn="l">
              <a:lnSpc>
                <a:spcPts val="3300"/>
              </a:lnSpc>
            </a:pPr>
            <a:r>
              <a:rPr lang="de-DE" sz="3100" dirty="0" smtClean="0">
                <a:solidFill>
                  <a:schemeClr val="accent1">
                    <a:lumMod val="75000"/>
                  </a:schemeClr>
                </a:solidFill>
                <a:latin typeface="Verdana" panose="020B0604030504040204" pitchFamily="34" charset="0"/>
              </a:rPr>
              <a:t>Beispiele </a:t>
            </a:r>
            <a:r>
              <a:rPr lang="de-DE" sz="3100" dirty="0">
                <a:solidFill>
                  <a:schemeClr val="accent1">
                    <a:lumMod val="75000"/>
                  </a:schemeClr>
                </a:solidFill>
                <a:latin typeface="Verdana" panose="020B0604030504040204" pitchFamily="34" charset="0"/>
              </a:rPr>
              <a:t/>
            </a:r>
            <a:br>
              <a:rPr lang="de-DE" sz="3100" dirty="0">
                <a:solidFill>
                  <a:schemeClr val="accent1">
                    <a:lumMod val="75000"/>
                  </a:schemeClr>
                </a:solidFill>
                <a:latin typeface="Verdana" panose="020B0604030504040204" pitchFamily="34" charset="0"/>
              </a:rPr>
            </a:br>
            <a:r>
              <a:rPr lang="de-DE" sz="3100" dirty="0">
                <a:solidFill>
                  <a:schemeClr val="accent1">
                    <a:lumMod val="75000"/>
                  </a:schemeClr>
                </a:solidFill>
                <a:latin typeface="Verdana" panose="020B0604030504040204" pitchFamily="34" charset="0"/>
              </a:rPr>
              <a:t>Konferenzname nur Veranstalter und Konferenzbegriff </a:t>
            </a:r>
          </a:p>
        </p:txBody>
      </p:sp>
      <p:sp>
        <p:nvSpPr>
          <p:cNvPr id="3" name="Inhaltsplatzhalter 2"/>
          <p:cNvSpPr>
            <a:spLocks noGrp="1"/>
          </p:cNvSpPr>
          <p:nvPr>
            <p:ph idx="1"/>
          </p:nvPr>
        </p:nvSpPr>
        <p:spPr/>
        <p:txBody>
          <a:bodyPr>
            <a:normAutofit/>
          </a:bodyPr>
          <a:lstStyle/>
          <a:p>
            <a:pPr>
              <a:buNone/>
            </a:pPr>
            <a:r>
              <a:rPr lang="en-US" sz="2400" dirty="0" smtClean="0">
                <a:latin typeface="Verdana" pitchFamily="34" charset="0"/>
                <a:ea typeface="Verdana" pitchFamily="34" charset="0"/>
                <a:cs typeface="Verdana" pitchFamily="34" charset="0"/>
              </a:rPr>
              <a:t>Annual Meeting of the International Whaling Commission</a:t>
            </a:r>
          </a:p>
          <a:p>
            <a:pPr>
              <a:buNone/>
            </a:pPr>
            <a:r>
              <a:rPr lang="en-US" sz="2400" dirty="0" smtClean="0">
                <a:latin typeface="Verdana" pitchFamily="34" charset="0"/>
                <a:ea typeface="Verdana" pitchFamily="34" charset="0"/>
                <a:cs typeface="Verdana" pitchFamily="34" charset="0"/>
                <a:sym typeface="Wingdings" pitchFamily="2" charset="2"/>
              </a:rPr>
              <a:t> International Whaling Commission. Annual</a:t>
            </a:r>
            <a:br>
              <a:rPr lang="en-US" sz="2400" dirty="0" smtClean="0">
                <a:latin typeface="Verdana" pitchFamily="34" charset="0"/>
                <a:ea typeface="Verdana" pitchFamily="34" charset="0"/>
                <a:cs typeface="Verdana" pitchFamily="34" charset="0"/>
                <a:sym typeface="Wingdings" pitchFamily="2" charset="2"/>
              </a:rPr>
            </a:br>
            <a:r>
              <a:rPr lang="en-US" sz="2400" dirty="0" smtClean="0">
                <a:latin typeface="Verdana" pitchFamily="34" charset="0"/>
                <a:ea typeface="Verdana" pitchFamily="34" charset="0"/>
                <a:cs typeface="Verdana" pitchFamily="34" charset="0"/>
                <a:sym typeface="Wingdings" pitchFamily="2" charset="2"/>
              </a:rPr>
              <a:t> Meeting</a:t>
            </a:r>
            <a:endParaRPr lang="de-DE" sz="2400" dirty="0" smtClean="0">
              <a:latin typeface="Verdana" pitchFamily="34" charset="0"/>
              <a:ea typeface="Verdana" pitchFamily="34" charset="0"/>
              <a:cs typeface="Verdana" pitchFamily="34" charset="0"/>
            </a:endParaRPr>
          </a:p>
          <a:p>
            <a:pPr>
              <a:buNone/>
            </a:pPr>
            <a:endParaRPr lang="de-DE" sz="2400" dirty="0" smtClean="0">
              <a:latin typeface="Verdana" pitchFamily="34" charset="0"/>
              <a:ea typeface="Verdana" pitchFamily="34" charset="0"/>
              <a:cs typeface="Verdana" pitchFamily="34" charset="0"/>
            </a:endParaRPr>
          </a:p>
          <a:p>
            <a:pPr>
              <a:buNone/>
            </a:pPr>
            <a:r>
              <a:rPr lang="de-DE" sz="2400" dirty="0" smtClean="0">
                <a:latin typeface="Verdana" pitchFamily="34" charset="0"/>
                <a:ea typeface="Verdana" pitchFamily="34" charset="0"/>
                <a:cs typeface="Verdana" pitchFamily="34" charset="0"/>
              </a:rPr>
              <a:t>Jahrestagung der Arbeitsgruppe Europäisches und Internationales Arbeits- und Sozialrecht (EIAS)</a:t>
            </a:r>
          </a:p>
          <a:p>
            <a:pPr>
              <a:buFont typeface="Wingdings"/>
              <a:buChar char="à"/>
            </a:pPr>
            <a:r>
              <a:rPr lang="de-DE" sz="2400" dirty="0" smtClean="0">
                <a:latin typeface="Verdana" pitchFamily="34" charset="0"/>
                <a:ea typeface="Verdana" pitchFamily="34" charset="0"/>
                <a:cs typeface="Verdana" pitchFamily="34" charset="0"/>
              </a:rPr>
              <a:t>Deutscher Arbeitsgerichtsverband.   Arbeitsgruppe EIAS. Jahrestagung</a:t>
            </a:r>
          </a:p>
          <a:p>
            <a:pPr marL="0" indent="0">
              <a:buNone/>
            </a:pPr>
            <a:endParaRPr lang="de-DE" sz="2600" dirty="0">
              <a:latin typeface="Verdana" pitchFamily="34" charset="0"/>
              <a:ea typeface="Verdana" pitchFamily="34" charset="0"/>
              <a:cs typeface="Verdana" pitchFamily="34" charset="0"/>
            </a:endParaRPr>
          </a:p>
          <a:p>
            <a:pPr marL="0" indent="0">
              <a:buNone/>
            </a:pPr>
            <a:endParaRPr lang="de-DE" sz="2600" dirty="0" smtClean="0">
              <a:latin typeface="Verdana" pitchFamily="34" charset="0"/>
              <a:ea typeface="Verdana" pitchFamily="34" charset="0"/>
              <a:cs typeface="Verdana" pitchFamily="34" charset="0"/>
            </a:endParaRPr>
          </a:p>
          <a:p>
            <a:pPr>
              <a:buNone/>
            </a:pPr>
            <a:endParaRPr lang="de-DE" dirty="0" smtClean="0"/>
          </a:p>
        </p:txBody>
      </p:sp>
      <p:sp>
        <p:nvSpPr>
          <p:cNvPr id="7" name="Fußzeilenplatzhalter 4"/>
          <p:cNvSpPr>
            <a:spLocks noGrp="1"/>
          </p:cNvSpPr>
          <p:nvPr>
            <p:ph type="ftr" sz="quarter" idx="11"/>
          </p:nvPr>
        </p:nvSpPr>
        <p:spPr>
          <a:xfrm>
            <a:off x="395536" y="6309320"/>
            <a:ext cx="7560840" cy="365125"/>
          </a:xfrm>
          <a:noFill/>
        </p:spPr>
        <p:txBody>
          <a:bodyPr vert="horz" lIns="91440" tIns="45720" rIns="91440" bIns="45720" rtlCol="0" anchor="ctr"/>
          <a:lstStyle/>
          <a:p>
            <a:r>
              <a:rPr lang="de-DE" sz="1000" dirty="0" smtClean="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AG RDA Schulungsunterlagen - Modul 4 GND: Körperschaften/Konferenzen</a:t>
            </a:r>
            <a:r>
              <a:rPr lang="de-DE" sz="1000" dirty="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 </a:t>
            </a:r>
            <a:r>
              <a:rPr lang="de-DE" sz="1000" dirty="0" smtClean="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 </a:t>
            </a:r>
            <a:r>
              <a:rPr lang="de-DE" sz="1000" dirty="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Stand: </a:t>
            </a:r>
            <a:r>
              <a:rPr lang="de-DE" sz="1000" dirty="0" smtClean="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17.09.2015 </a:t>
            </a:r>
            <a:r>
              <a:rPr lang="de-DE" sz="1000" dirty="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 CC BY-NC-SA</a:t>
            </a:r>
          </a:p>
        </p:txBody>
      </p:sp>
      <p:sp>
        <p:nvSpPr>
          <p:cNvPr id="5" name="Foliennummernplatzhalter 4"/>
          <p:cNvSpPr>
            <a:spLocks noGrp="1"/>
          </p:cNvSpPr>
          <p:nvPr>
            <p:ph type="sldNum" sz="quarter" idx="12"/>
          </p:nvPr>
        </p:nvSpPr>
        <p:spPr/>
        <p:txBody>
          <a:bodyPr/>
          <a:lstStyle/>
          <a:p>
            <a:fld id="{D9764CCF-3645-45FD-907E-5F8BCDA1650A}" type="slidenum">
              <a:rPr lang="en-GB" smtClean="0">
                <a:solidFill>
                  <a:prstClr val="black">
                    <a:tint val="75000"/>
                  </a:prstClr>
                </a:solidFill>
              </a:rPr>
              <a:pPr/>
              <a:t>18</a:t>
            </a:fld>
            <a:endParaRPr lang="en-GB">
              <a:solidFill>
                <a:prstClr val="black">
                  <a:tint val="75000"/>
                </a:prstClr>
              </a:solidFill>
            </a:endParaRPr>
          </a:p>
        </p:txBody>
      </p:sp>
    </p:spTree>
    <p:extLst>
      <p:ext uri="{BB962C8B-B14F-4D97-AF65-F5344CB8AC3E}">
        <p14:creationId xmlns:p14="http://schemas.microsoft.com/office/powerpoint/2010/main" val="310062286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8640"/>
            <a:ext cx="8686800" cy="936104"/>
          </a:xfrm>
        </p:spPr>
        <p:txBody>
          <a:bodyPr>
            <a:normAutofit/>
          </a:bodyPr>
          <a:lstStyle/>
          <a:p>
            <a:pPr algn="l">
              <a:lnSpc>
                <a:spcPts val="3300"/>
              </a:lnSpc>
            </a:pPr>
            <a:r>
              <a:rPr lang="de-DE" sz="2800" dirty="0" smtClean="0">
                <a:solidFill>
                  <a:schemeClr val="accent1">
                    <a:lumMod val="75000"/>
                  </a:schemeClr>
                </a:solidFill>
                <a:latin typeface="Verdana" panose="020B0604030504040204" pitchFamily="34" charset="0"/>
              </a:rPr>
              <a:t>Untergeordnete </a:t>
            </a:r>
            <a:r>
              <a:rPr lang="de-DE" sz="2800" dirty="0">
                <a:solidFill>
                  <a:schemeClr val="accent1">
                    <a:lumMod val="75000"/>
                  </a:schemeClr>
                </a:solidFill>
                <a:latin typeface="Verdana" panose="020B0604030504040204" pitchFamily="34" charset="0"/>
              </a:rPr>
              <a:t>Konferenzen  Erläuterung zu RDA 11.2.2.14.6</a:t>
            </a:r>
          </a:p>
        </p:txBody>
      </p:sp>
      <p:sp>
        <p:nvSpPr>
          <p:cNvPr id="3" name="Inhaltsplatzhalter 2"/>
          <p:cNvSpPr>
            <a:spLocks noGrp="1"/>
          </p:cNvSpPr>
          <p:nvPr>
            <p:ph idx="1"/>
          </p:nvPr>
        </p:nvSpPr>
        <p:spPr>
          <a:xfrm>
            <a:off x="457200" y="1484784"/>
            <a:ext cx="8229600" cy="4641379"/>
          </a:xfrm>
        </p:spPr>
        <p:txBody>
          <a:bodyPr>
            <a:noAutofit/>
          </a:bodyPr>
          <a:lstStyle/>
          <a:p>
            <a:pPr marL="0" lvl="0" indent="0">
              <a:buNone/>
            </a:pPr>
            <a:r>
              <a:rPr lang="de-DE" sz="1800" i="1" dirty="0">
                <a:solidFill>
                  <a:prstClr val="black"/>
                </a:solidFill>
                <a:latin typeface="Verdana" pitchFamily="34" charset="0"/>
              </a:rPr>
              <a:t>Erläuterung </a:t>
            </a:r>
            <a:r>
              <a:rPr lang="de-DE" sz="1800" i="1" dirty="0" smtClean="0">
                <a:solidFill>
                  <a:prstClr val="black"/>
                </a:solidFill>
                <a:latin typeface="Verdana" pitchFamily="34" charset="0"/>
              </a:rPr>
              <a:t>2 </a:t>
            </a:r>
            <a:r>
              <a:rPr lang="de-DE" sz="1800" i="1" dirty="0">
                <a:solidFill>
                  <a:prstClr val="black"/>
                </a:solidFill>
                <a:latin typeface="Verdana" pitchFamily="34" charset="0"/>
              </a:rPr>
              <a:t>(</a:t>
            </a:r>
            <a:r>
              <a:rPr lang="de-DE" sz="1800" i="1" dirty="0" smtClean="0">
                <a:solidFill>
                  <a:prstClr val="black"/>
                </a:solidFill>
                <a:latin typeface="Verdana" pitchFamily="34" charset="0"/>
              </a:rPr>
              <a:t>geändert, erster Abschnitt ist erweitert):</a:t>
            </a:r>
          </a:p>
          <a:p>
            <a:pPr>
              <a:buNone/>
            </a:pPr>
            <a:endParaRPr lang="de-DE" sz="900" i="1" dirty="0">
              <a:solidFill>
                <a:prstClr val="black"/>
              </a:solidFill>
              <a:latin typeface="Verdana" pitchFamily="34" charset="0"/>
            </a:endParaRPr>
          </a:p>
          <a:p>
            <a:pPr marL="400050" lvl="1" indent="0">
              <a:buNone/>
            </a:pPr>
            <a:r>
              <a:rPr lang="de-DE" sz="1800" dirty="0">
                <a:solidFill>
                  <a:prstClr val="black"/>
                </a:solidFill>
                <a:latin typeface="Verdana" pitchFamily="34" charset="0"/>
              </a:rPr>
              <a:t>Ist der vollständige bevorzugte Name der übergeordneten Körperschaft im Namen der untergeordneten Körperschaft enthalten, erfassen Sie diese unselbstständig</a:t>
            </a:r>
            <a:r>
              <a:rPr lang="de-DE" sz="1800" dirty="0" smtClean="0">
                <a:solidFill>
                  <a:prstClr val="black"/>
                </a:solidFill>
                <a:latin typeface="Verdana" pitchFamily="34" charset="0"/>
              </a:rPr>
              <a:t>.</a:t>
            </a:r>
          </a:p>
          <a:p>
            <a:pPr marL="400050" lvl="1" indent="0">
              <a:buNone/>
            </a:pPr>
            <a:endParaRPr lang="de-DE" sz="900" dirty="0">
              <a:solidFill>
                <a:prstClr val="black"/>
              </a:solidFill>
              <a:latin typeface="Verdana" pitchFamily="34" charset="0"/>
            </a:endParaRPr>
          </a:p>
          <a:p>
            <a:pPr marL="400050" lvl="1" indent="0">
              <a:buNone/>
            </a:pPr>
            <a:r>
              <a:rPr lang="de-DE" sz="1800" dirty="0">
                <a:solidFill>
                  <a:srgbClr val="FF0000"/>
                </a:solidFill>
                <a:latin typeface="Verdana" pitchFamily="34" charset="0"/>
              </a:rPr>
              <a:t>Wenn der Name der übergeordneten Körperschaft mehr als eine hierarchische Einheit umfasst, wenden Sie die Anweisung bezüglich des vollständigen Namens nur auf die direkt übergeordnete Körperschaft an</a:t>
            </a:r>
            <a:r>
              <a:rPr lang="de-DE" sz="1800" dirty="0" smtClean="0">
                <a:solidFill>
                  <a:srgbClr val="FF0000"/>
                </a:solidFill>
                <a:latin typeface="Verdana" pitchFamily="34" charset="0"/>
              </a:rPr>
              <a:t>.</a:t>
            </a:r>
          </a:p>
          <a:p>
            <a:pPr marL="400050" lvl="1" indent="0">
              <a:buNone/>
            </a:pPr>
            <a:endParaRPr lang="de-DE" sz="900" dirty="0">
              <a:solidFill>
                <a:srgbClr val="FF0000"/>
              </a:solidFill>
              <a:latin typeface="Verdana" pitchFamily="34" charset="0"/>
            </a:endParaRPr>
          </a:p>
          <a:p>
            <a:pPr marL="400050" lvl="1" indent="0">
              <a:buNone/>
            </a:pPr>
            <a:r>
              <a:rPr lang="de-DE" sz="1400" dirty="0" smtClean="0">
                <a:solidFill>
                  <a:srgbClr val="FF0000"/>
                </a:solidFill>
                <a:latin typeface="Verdana" pitchFamily="34" charset="0"/>
              </a:rPr>
              <a:t>BEISPIEL</a:t>
            </a:r>
            <a:endParaRPr lang="de-DE" sz="1400" dirty="0">
              <a:solidFill>
                <a:srgbClr val="FF0000"/>
              </a:solidFill>
              <a:latin typeface="Verdana" pitchFamily="34" charset="0"/>
            </a:endParaRPr>
          </a:p>
          <a:p>
            <a:pPr marL="400050" lvl="1" indent="0">
              <a:buNone/>
            </a:pPr>
            <a:r>
              <a:rPr lang="de-DE" sz="1400" dirty="0">
                <a:solidFill>
                  <a:srgbClr val="FF0000"/>
                </a:solidFill>
                <a:latin typeface="Verdana" pitchFamily="34" charset="0"/>
              </a:rPr>
              <a:t>Jahrestagung der </a:t>
            </a:r>
            <a:r>
              <a:rPr lang="de-DE" sz="1400" dirty="0" err="1">
                <a:solidFill>
                  <a:srgbClr val="FF0000"/>
                </a:solidFill>
                <a:latin typeface="Verdana" pitchFamily="34" charset="0"/>
              </a:rPr>
              <a:t>dvs</a:t>
            </a:r>
            <a:r>
              <a:rPr lang="de-DE" sz="1400" dirty="0">
                <a:solidFill>
                  <a:srgbClr val="FF0000"/>
                </a:solidFill>
                <a:latin typeface="Verdana" pitchFamily="34" charset="0"/>
              </a:rPr>
              <a:t>-Sektion Biomechanik vom 13. - 15. März 2013 in </a:t>
            </a:r>
            <a:r>
              <a:rPr lang="de-DE" sz="1400" dirty="0" smtClean="0">
                <a:solidFill>
                  <a:srgbClr val="FF0000"/>
                </a:solidFill>
                <a:latin typeface="Verdana" pitchFamily="34" charset="0"/>
              </a:rPr>
              <a:t>Chemnitz</a:t>
            </a:r>
            <a:endParaRPr lang="de-DE" sz="1400" dirty="0">
              <a:solidFill>
                <a:srgbClr val="FF0000"/>
              </a:solidFill>
              <a:latin typeface="Verdana" pitchFamily="34" charset="0"/>
            </a:endParaRPr>
          </a:p>
          <a:p>
            <a:pPr marL="400050" lvl="1" indent="0">
              <a:buNone/>
            </a:pPr>
            <a:r>
              <a:rPr lang="de-DE" sz="1400" dirty="0">
                <a:solidFill>
                  <a:srgbClr val="FF0000"/>
                </a:solidFill>
                <a:latin typeface="Verdana" pitchFamily="34" charset="0"/>
              </a:rPr>
              <a:t>Direkte Überordnung: „Sektion Biomechanik</a:t>
            </a:r>
            <a:r>
              <a:rPr lang="de-DE" sz="1400" dirty="0" smtClean="0">
                <a:solidFill>
                  <a:srgbClr val="FF0000"/>
                </a:solidFill>
                <a:latin typeface="Verdana" pitchFamily="34" charset="0"/>
              </a:rPr>
              <a:t>“</a:t>
            </a:r>
          </a:p>
          <a:p>
            <a:pPr marL="400050" lvl="1" indent="0">
              <a:buNone/>
            </a:pPr>
            <a:endParaRPr lang="de-DE" sz="1400" dirty="0">
              <a:solidFill>
                <a:srgbClr val="FF0000"/>
              </a:solidFill>
              <a:latin typeface="Verdana" pitchFamily="34" charset="0"/>
            </a:endParaRPr>
          </a:p>
          <a:p>
            <a:pPr marL="400050" lvl="1" indent="0">
              <a:buNone/>
            </a:pPr>
            <a:r>
              <a:rPr lang="de-DE" sz="1400" dirty="0">
                <a:solidFill>
                  <a:srgbClr val="FF0000"/>
                </a:solidFill>
                <a:latin typeface="Verdana" pitchFamily="34" charset="0"/>
              </a:rPr>
              <a:t>Unselbstständige Erfassung:</a:t>
            </a:r>
          </a:p>
          <a:p>
            <a:pPr marL="400050" lvl="1" indent="0">
              <a:buNone/>
            </a:pPr>
            <a:r>
              <a:rPr lang="de-DE" sz="1400" dirty="0">
                <a:solidFill>
                  <a:srgbClr val="FF0000"/>
                </a:solidFill>
                <a:latin typeface="Verdana" pitchFamily="34" charset="0"/>
              </a:rPr>
              <a:t>Deutsche Vereinigung für Sportwissenschaft. Sektion Biomechanik. Jahrestagung (2013 : Chemnitz</a:t>
            </a:r>
            <a:r>
              <a:rPr lang="de-DE" sz="1400" dirty="0" smtClean="0">
                <a:solidFill>
                  <a:srgbClr val="FF0000"/>
                </a:solidFill>
                <a:latin typeface="Verdana" pitchFamily="34" charset="0"/>
              </a:rPr>
              <a:t>)</a:t>
            </a:r>
            <a:endParaRPr lang="de-DE" sz="1400" dirty="0" smtClean="0">
              <a:solidFill>
                <a:srgbClr val="FF0000"/>
              </a:solidFill>
            </a:endParaRPr>
          </a:p>
        </p:txBody>
      </p:sp>
      <p:sp>
        <p:nvSpPr>
          <p:cNvPr id="7" name="Fußzeilenplatzhalter 4"/>
          <p:cNvSpPr>
            <a:spLocks noGrp="1"/>
          </p:cNvSpPr>
          <p:nvPr>
            <p:ph type="ftr" sz="quarter" idx="11"/>
          </p:nvPr>
        </p:nvSpPr>
        <p:spPr>
          <a:xfrm>
            <a:off x="395536" y="6309320"/>
            <a:ext cx="7560840" cy="365125"/>
          </a:xfrm>
          <a:noFill/>
        </p:spPr>
        <p:txBody>
          <a:bodyPr vert="horz" lIns="91440" tIns="45720" rIns="91440" bIns="45720" rtlCol="0" anchor="ctr"/>
          <a:lstStyle/>
          <a:p>
            <a:r>
              <a:rPr lang="de-DE" sz="1000" dirty="0" smtClean="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AG RDA Schulungsunterlagen - Modul 4 GND: Körperschaften/Konferenzen</a:t>
            </a:r>
            <a:r>
              <a:rPr lang="de-DE" sz="1000" dirty="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 </a:t>
            </a:r>
            <a:r>
              <a:rPr lang="de-DE" sz="1000" dirty="0" smtClean="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 </a:t>
            </a:r>
            <a:r>
              <a:rPr lang="de-DE" sz="1000" dirty="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Stand: </a:t>
            </a:r>
            <a:r>
              <a:rPr lang="de-DE" sz="1000" dirty="0" smtClean="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17.09.2015 </a:t>
            </a:r>
            <a:r>
              <a:rPr lang="de-DE" sz="1000" dirty="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 CC BY-NC-SA</a:t>
            </a:r>
          </a:p>
        </p:txBody>
      </p:sp>
      <p:sp>
        <p:nvSpPr>
          <p:cNvPr id="5" name="Foliennummernplatzhalter 4"/>
          <p:cNvSpPr>
            <a:spLocks noGrp="1"/>
          </p:cNvSpPr>
          <p:nvPr>
            <p:ph type="sldNum" sz="quarter" idx="12"/>
          </p:nvPr>
        </p:nvSpPr>
        <p:spPr/>
        <p:txBody>
          <a:bodyPr/>
          <a:lstStyle/>
          <a:p>
            <a:fld id="{D9764CCF-3645-45FD-907E-5F8BCDA1650A}" type="slidenum">
              <a:rPr lang="en-GB" smtClean="0">
                <a:solidFill>
                  <a:prstClr val="black">
                    <a:tint val="75000"/>
                  </a:prstClr>
                </a:solidFill>
              </a:rPr>
              <a:pPr/>
              <a:t>19</a:t>
            </a:fld>
            <a:endParaRPr lang="en-GB">
              <a:solidFill>
                <a:prstClr val="black">
                  <a:tint val="75000"/>
                </a:prstClr>
              </a:solidFill>
            </a:endParaRPr>
          </a:p>
        </p:txBody>
      </p:sp>
    </p:spTree>
    <p:extLst>
      <p:ext uri="{BB962C8B-B14F-4D97-AF65-F5344CB8AC3E}">
        <p14:creationId xmlns:p14="http://schemas.microsoft.com/office/powerpoint/2010/main" val="317671095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536" y="2564904"/>
            <a:ext cx="8229600" cy="1944216"/>
          </a:xfrm>
        </p:spPr>
        <p:txBody>
          <a:bodyPr>
            <a:normAutofit fontScale="90000"/>
          </a:bodyPr>
          <a:lstStyle/>
          <a:p>
            <a:pPr algn="ctr"/>
            <a:r>
              <a:rPr lang="de-DE" sz="3100" dirty="0">
                <a:solidFill>
                  <a:schemeClr val="accent1">
                    <a:lumMod val="75000"/>
                  </a:schemeClr>
                </a:solidFill>
                <a:latin typeface="Verdana" panose="020B0604030504040204" pitchFamily="34" charset="0"/>
              </a:rPr>
              <a:t>Änderungen bei Körperschaften und Konferenzen mit dem </a:t>
            </a:r>
            <a:br>
              <a:rPr lang="de-DE" sz="3100" dirty="0">
                <a:solidFill>
                  <a:schemeClr val="accent1">
                    <a:lumMod val="75000"/>
                  </a:schemeClr>
                </a:solidFill>
                <a:latin typeface="Verdana" panose="020B0604030504040204" pitchFamily="34" charset="0"/>
              </a:rPr>
            </a:br>
            <a:r>
              <a:rPr lang="de-DE" sz="3100" dirty="0">
                <a:solidFill>
                  <a:schemeClr val="accent1">
                    <a:lumMod val="75000"/>
                  </a:schemeClr>
                </a:solidFill>
                <a:latin typeface="Verdana" panose="020B0604030504040204" pitchFamily="34" charset="0"/>
              </a:rPr>
              <a:t>RDA-Vollumstieg</a:t>
            </a:r>
            <a:r>
              <a:rPr lang="de-DE" dirty="0"/>
              <a:t/>
            </a:r>
            <a:br>
              <a:rPr lang="de-DE" dirty="0"/>
            </a:br>
            <a:endParaRPr lang="de-DE" dirty="0">
              <a:latin typeface="Verdana" panose="020B0604030504040204" pitchFamily="34" charset="0"/>
              <a:ea typeface="Verdana" panose="020B0604030504040204" pitchFamily="34" charset="0"/>
              <a:cs typeface="Verdana" panose="020B0604030504040204" pitchFamily="34" charset="0"/>
            </a:endParaRPr>
          </a:p>
        </p:txBody>
      </p:sp>
      <p:sp>
        <p:nvSpPr>
          <p:cNvPr id="5" name="Fußzeilenplatzhalter 4"/>
          <p:cNvSpPr>
            <a:spLocks noGrp="1"/>
          </p:cNvSpPr>
          <p:nvPr>
            <p:ph type="ftr" sz="quarter" idx="11"/>
          </p:nvPr>
        </p:nvSpPr>
        <p:spPr>
          <a:xfrm>
            <a:off x="395536" y="6309320"/>
            <a:ext cx="7560840" cy="365125"/>
          </a:xfrm>
          <a:noFill/>
        </p:spPr>
        <p:txBody>
          <a:bodyPr vert="horz" lIns="91440" tIns="45720" rIns="91440" bIns="45720" rtlCol="0" anchor="ctr"/>
          <a:lstStyle/>
          <a:p>
            <a:r>
              <a:rPr lang="de-DE" sz="1000" dirty="0" smtClean="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AG RDA Schulungsunterlagen - Modul 4 GND: Körperschaften/Konferenzen</a:t>
            </a:r>
            <a:r>
              <a:rPr lang="de-DE" sz="1000" dirty="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 </a:t>
            </a:r>
            <a:r>
              <a:rPr lang="de-DE" sz="1000" dirty="0" smtClean="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 </a:t>
            </a:r>
            <a:r>
              <a:rPr lang="de-DE" sz="1000" dirty="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Stand: </a:t>
            </a:r>
            <a:r>
              <a:rPr lang="de-DE" sz="1000" dirty="0" smtClean="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17.09.2015 </a:t>
            </a:r>
            <a:r>
              <a:rPr lang="de-DE" sz="1000" dirty="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 CC BY-NC-SA</a:t>
            </a:r>
          </a:p>
        </p:txBody>
      </p:sp>
      <p:sp>
        <p:nvSpPr>
          <p:cNvPr id="4" name="Rechteck 3"/>
          <p:cNvSpPr/>
          <p:nvPr/>
        </p:nvSpPr>
        <p:spPr>
          <a:xfrm>
            <a:off x="409343" y="548679"/>
            <a:ext cx="2362457" cy="432049"/>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smtClean="0">
                <a:solidFill>
                  <a:prstClr val="black"/>
                </a:solidFill>
                <a:latin typeface="Verdana" panose="020B0604030504040204" pitchFamily="34" charset="0"/>
                <a:ea typeface="Verdana" panose="020B0604030504040204" pitchFamily="34" charset="0"/>
                <a:cs typeface="Verdana" panose="020B0604030504040204" pitchFamily="34" charset="0"/>
              </a:rPr>
              <a:t>Modul GND</a:t>
            </a:r>
            <a:endParaRPr lang="de-DE" b="1" dirty="0">
              <a:solidFill>
                <a:prstClr val="black"/>
              </a:solidFill>
              <a:latin typeface="Verdana" panose="020B0604030504040204" pitchFamily="34" charset="0"/>
              <a:ea typeface="Verdana" panose="020B0604030504040204" pitchFamily="34" charset="0"/>
              <a:cs typeface="Verdana" panose="020B0604030504040204" pitchFamily="34" charset="0"/>
            </a:endParaRPr>
          </a:p>
        </p:txBody>
      </p:sp>
      <p:sp>
        <p:nvSpPr>
          <p:cNvPr id="10" name="Foliennummernplatzhalter 4"/>
          <p:cNvSpPr txBox="1">
            <a:spLocks/>
          </p:cNvSpPr>
          <p:nvPr/>
        </p:nvSpPr>
        <p:spPr>
          <a:xfrm>
            <a:off x="6553200" y="6356350"/>
            <a:ext cx="2133600" cy="365125"/>
          </a:xfrm>
          <a:prstGeom prst="rect">
            <a:avLst/>
          </a:prstGeo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4DDA3AE-DD0D-4F81-8783-05BADB8C288D}" type="slidenum">
              <a:rPr kumimoji="0" lang="de-DE" sz="1200" b="0" i="0" u="none" strike="noStrike" kern="1200" cap="none" spc="0" normalizeH="0" baseline="0" noProof="0" smtClean="0">
                <a:ln>
                  <a:noFill/>
                </a:ln>
                <a:solidFill>
                  <a:prstClr val="black">
                    <a:tint val="75000"/>
                  </a:prstClr>
                </a:solidFill>
                <a:effectLst/>
                <a:uLnTx/>
                <a:uFillTx/>
                <a:latin typeface="+mn-lt"/>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a:t>
            </a:fld>
            <a:endParaRPr kumimoji="0" lang="de-DE" sz="1200" b="0" i="0" u="none" strike="noStrike" kern="1200" cap="none" spc="0" normalizeH="0" baseline="0" noProof="0" dirty="0">
              <a:ln>
                <a:noFill/>
              </a:ln>
              <a:solidFill>
                <a:prstClr val="black">
                  <a:tint val="75000"/>
                </a:prstClr>
              </a:solidFill>
              <a:effectLst/>
              <a:uLnTx/>
              <a:uFillTx/>
              <a:latin typeface="+mn-lt"/>
              <a:ea typeface="+mn-ea"/>
              <a:cs typeface="+mn-cs"/>
            </a:endParaRPr>
          </a:p>
        </p:txBody>
      </p:sp>
    </p:spTree>
    <p:extLst>
      <p:ext uri="{BB962C8B-B14F-4D97-AF65-F5344CB8AC3E}">
        <p14:creationId xmlns:p14="http://schemas.microsoft.com/office/powerpoint/2010/main" val="283459800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8640"/>
            <a:ext cx="8219256" cy="936104"/>
          </a:xfrm>
        </p:spPr>
        <p:txBody>
          <a:bodyPr>
            <a:normAutofit/>
          </a:bodyPr>
          <a:lstStyle/>
          <a:p>
            <a:pPr algn="l">
              <a:lnSpc>
                <a:spcPts val="3300"/>
              </a:lnSpc>
            </a:pPr>
            <a:r>
              <a:rPr lang="de-DE" sz="2800" dirty="0" smtClean="0">
                <a:solidFill>
                  <a:schemeClr val="accent1">
                    <a:lumMod val="75000"/>
                  </a:schemeClr>
                </a:solidFill>
                <a:latin typeface="Verdana" panose="020B0604030504040204" pitchFamily="34" charset="0"/>
              </a:rPr>
              <a:t>Beispiele </a:t>
            </a:r>
            <a:r>
              <a:rPr lang="de-DE" sz="2800" dirty="0">
                <a:solidFill>
                  <a:schemeClr val="accent1">
                    <a:lumMod val="75000"/>
                  </a:schemeClr>
                </a:solidFill>
                <a:latin typeface="Verdana" panose="020B0604030504040204" pitchFamily="34" charset="0"/>
              </a:rPr>
              <a:t/>
            </a:r>
            <a:br>
              <a:rPr lang="de-DE" sz="2800" dirty="0">
                <a:solidFill>
                  <a:schemeClr val="accent1">
                    <a:lumMod val="75000"/>
                  </a:schemeClr>
                </a:solidFill>
                <a:latin typeface="Verdana" panose="020B0604030504040204" pitchFamily="34" charset="0"/>
              </a:rPr>
            </a:br>
            <a:r>
              <a:rPr lang="de-DE" sz="2800" dirty="0">
                <a:solidFill>
                  <a:schemeClr val="accent1">
                    <a:lumMod val="75000"/>
                  </a:schemeClr>
                </a:solidFill>
                <a:latin typeface="Verdana" panose="020B0604030504040204" pitchFamily="34" charset="0"/>
              </a:rPr>
              <a:t>untergeordnete Konferenzen</a:t>
            </a:r>
          </a:p>
        </p:txBody>
      </p:sp>
      <p:sp>
        <p:nvSpPr>
          <p:cNvPr id="3" name="Inhaltsplatzhalter 2"/>
          <p:cNvSpPr>
            <a:spLocks noGrp="1"/>
          </p:cNvSpPr>
          <p:nvPr>
            <p:ph idx="1"/>
          </p:nvPr>
        </p:nvSpPr>
        <p:spPr>
          <a:xfrm>
            <a:off x="457200" y="1600201"/>
            <a:ext cx="8229600" cy="3268959"/>
          </a:xfrm>
        </p:spPr>
        <p:txBody>
          <a:bodyPr>
            <a:normAutofit/>
          </a:bodyPr>
          <a:lstStyle/>
          <a:p>
            <a:pPr>
              <a:buNone/>
            </a:pPr>
            <a:r>
              <a:rPr lang="en-US" sz="2800" smtClean="0">
                <a:latin typeface="Verdana" pitchFamily="34" charset="0"/>
                <a:ea typeface="Verdana" pitchFamily="34" charset="0"/>
                <a:cs typeface="Verdana" pitchFamily="34" charset="0"/>
              </a:rPr>
              <a:t>Hawaii Macadamia </a:t>
            </a:r>
            <a:r>
              <a:rPr lang="en-US" sz="2800" dirty="0" smtClean="0">
                <a:latin typeface="Verdana" pitchFamily="34" charset="0"/>
                <a:ea typeface="Verdana" pitchFamily="34" charset="0"/>
                <a:cs typeface="Verdana" pitchFamily="34" charset="0"/>
              </a:rPr>
              <a:t>Nut Association. Annual Meeting</a:t>
            </a:r>
          </a:p>
          <a:p>
            <a:pPr>
              <a:buNone/>
            </a:pPr>
            <a:endParaRPr lang="en-US" sz="2800" dirty="0" smtClean="0">
              <a:latin typeface="Verdana" pitchFamily="34" charset="0"/>
              <a:ea typeface="Verdana" pitchFamily="34" charset="0"/>
              <a:cs typeface="Verdana" pitchFamily="34" charset="0"/>
            </a:endParaRPr>
          </a:p>
          <a:p>
            <a:pPr>
              <a:buNone/>
            </a:pPr>
            <a:r>
              <a:rPr lang="de-DE" sz="2800" dirty="0" smtClean="0">
                <a:latin typeface="Verdana" pitchFamily="34" charset="0"/>
                <a:ea typeface="Verdana" pitchFamily="34" charset="0"/>
                <a:cs typeface="Verdana" pitchFamily="34" charset="0"/>
              </a:rPr>
              <a:t>Deutsche </a:t>
            </a:r>
            <a:r>
              <a:rPr lang="de-DE" sz="2800" dirty="0">
                <a:latin typeface="Verdana" pitchFamily="34" charset="0"/>
                <a:ea typeface="Verdana" pitchFamily="34" charset="0"/>
                <a:cs typeface="Verdana" pitchFamily="34" charset="0"/>
              </a:rPr>
              <a:t>Vereinigung für Sportwissenschaft. Sektion </a:t>
            </a:r>
            <a:r>
              <a:rPr lang="de-DE" sz="2800" dirty="0" smtClean="0">
                <a:latin typeface="Verdana" pitchFamily="34" charset="0"/>
                <a:ea typeface="Verdana" pitchFamily="34" charset="0"/>
                <a:cs typeface="Verdana" pitchFamily="34" charset="0"/>
              </a:rPr>
              <a:t>Biomechanik. Jahrestagung (2013 : Chemnitz)</a:t>
            </a:r>
            <a:endParaRPr lang="en-US" sz="2800" dirty="0" smtClean="0">
              <a:latin typeface="Verdana" pitchFamily="34" charset="0"/>
              <a:ea typeface="Verdana" pitchFamily="34" charset="0"/>
              <a:cs typeface="Verdana" pitchFamily="34" charset="0"/>
            </a:endParaRPr>
          </a:p>
          <a:p>
            <a:pPr>
              <a:buNone/>
            </a:pPr>
            <a:endParaRPr lang="de-DE" dirty="0">
              <a:latin typeface="Verdana" pitchFamily="34" charset="0"/>
              <a:ea typeface="Verdana" pitchFamily="34" charset="0"/>
              <a:cs typeface="Verdana" pitchFamily="34" charset="0"/>
            </a:endParaRPr>
          </a:p>
        </p:txBody>
      </p:sp>
      <p:sp>
        <p:nvSpPr>
          <p:cNvPr id="6" name="Textfeld 5"/>
          <p:cNvSpPr txBox="1"/>
          <p:nvPr/>
        </p:nvSpPr>
        <p:spPr>
          <a:xfrm>
            <a:off x="467543" y="5013176"/>
            <a:ext cx="8446543" cy="830997"/>
          </a:xfrm>
          <a:prstGeom prst="rect">
            <a:avLst/>
          </a:prstGeom>
        </p:spPr>
        <p:style>
          <a:lnRef idx="2">
            <a:schemeClr val="dk1"/>
          </a:lnRef>
          <a:fillRef idx="1">
            <a:schemeClr val="lt1"/>
          </a:fillRef>
          <a:effectRef idx="0">
            <a:schemeClr val="dk1"/>
          </a:effectRef>
          <a:fontRef idx="minor">
            <a:schemeClr val="dk1"/>
          </a:fontRef>
        </p:style>
        <p:txBody>
          <a:bodyPr wrap="none" rtlCol="0">
            <a:spAutoFit/>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Hinweis zum Format: Untergeordnete Konferenzen und Konferenzen aus einem </a:t>
            </a:r>
            <a:br>
              <a:rPr lang="de-DE" sz="1600" dirty="0" smtClean="0">
                <a:latin typeface="Verdana" panose="020B0604030504040204" pitchFamily="34" charset="0"/>
                <a:ea typeface="Verdana" panose="020B0604030504040204" pitchFamily="34" charset="0"/>
                <a:cs typeface="Verdana" panose="020B0604030504040204" pitchFamily="34" charset="0"/>
              </a:rPr>
            </a:br>
            <a:r>
              <a:rPr lang="de-DE" sz="1600" dirty="0" smtClean="0">
                <a:latin typeface="Verdana" panose="020B0604030504040204" pitchFamily="34" charset="0"/>
                <a:ea typeface="Verdana" panose="020B0604030504040204" pitchFamily="34" charset="0"/>
                <a:cs typeface="Verdana" panose="020B0604030504040204" pitchFamily="34" charset="0"/>
              </a:rPr>
              <a:t>Konferenznamen nur mit einem Veranstalter und Konferenzbegriff werden in </a:t>
            </a:r>
            <a:br>
              <a:rPr lang="de-DE" sz="1600" dirty="0" smtClean="0">
                <a:latin typeface="Verdana" panose="020B0604030504040204" pitchFamily="34" charset="0"/>
                <a:ea typeface="Verdana" panose="020B0604030504040204" pitchFamily="34" charset="0"/>
                <a:cs typeface="Verdana" panose="020B0604030504040204" pitchFamily="34" charset="0"/>
              </a:rPr>
            </a:br>
            <a:r>
              <a:rPr lang="de-DE" sz="1600" dirty="0" smtClean="0">
                <a:latin typeface="Verdana" panose="020B0604030504040204" pitchFamily="34" charset="0"/>
                <a:ea typeface="Verdana" panose="020B0604030504040204" pitchFamily="34" charset="0"/>
                <a:cs typeface="Verdana" panose="020B0604030504040204" pitchFamily="34" charset="0"/>
              </a:rPr>
              <a:t>der GND in dem Feldgruppe für Konferenzen (111) in der Satzart </a:t>
            </a:r>
            <a:r>
              <a:rPr lang="de-DE" sz="1600" dirty="0" err="1" smtClean="0">
                <a:latin typeface="Verdana" panose="020B0604030504040204" pitchFamily="34" charset="0"/>
                <a:ea typeface="Verdana" panose="020B0604030504040204" pitchFamily="34" charset="0"/>
                <a:cs typeface="Verdana" panose="020B0604030504040204" pitchFamily="34" charset="0"/>
              </a:rPr>
              <a:t>Tf</a:t>
            </a:r>
            <a:r>
              <a:rPr lang="de-DE" sz="1600" dirty="0" smtClean="0">
                <a:latin typeface="Verdana" panose="020B0604030504040204" pitchFamily="34" charset="0"/>
                <a:ea typeface="Verdana" panose="020B0604030504040204" pitchFamily="34" charset="0"/>
                <a:cs typeface="Verdana" panose="020B0604030504040204" pitchFamily="34" charset="0"/>
              </a:rPr>
              <a:t> erfasst.</a:t>
            </a:r>
            <a:endParaRPr lang="de-DE" sz="1600" dirty="0">
              <a:latin typeface="Verdana" panose="020B0604030504040204" pitchFamily="34" charset="0"/>
              <a:ea typeface="Verdana" panose="020B0604030504040204" pitchFamily="34" charset="0"/>
              <a:cs typeface="Verdana" panose="020B0604030504040204" pitchFamily="34" charset="0"/>
            </a:endParaRPr>
          </a:p>
        </p:txBody>
      </p:sp>
      <p:sp>
        <p:nvSpPr>
          <p:cNvPr id="8" name="Fußzeilenplatzhalter 4"/>
          <p:cNvSpPr>
            <a:spLocks noGrp="1"/>
          </p:cNvSpPr>
          <p:nvPr>
            <p:ph type="ftr" sz="quarter" idx="11"/>
          </p:nvPr>
        </p:nvSpPr>
        <p:spPr>
          <a:xfrm>
            <a:off x="395536" y="6309320"/>
            <a:ext cx="7560840" cy="365125"/>
          </a:xfrm>
          <a:noFill/>
        </p:spPr>
        <p:txBody>
          <a:bodyPr vert="horz" lIns="91440" tIns="45720" rIns="91440" bIns="45720" rtlCol="0" anchor="ctr"/>
          <a:lstStyle/>
          <a:p>
            <a:r>
              <a:rPr lang="de-DE" sz="1000" dirty="0" smtClean="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AG RDA Schulungsunterlagen - Modul 4 GND: Körperschaften/Konferenzen</a:t>
            </a:r>
            <a:r>
              <a:rPr lang="de-DE" sz="1000" dirty="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 </a:t>
            </a:r>
            <a:r>
              <a:rPr lang="de-DE" sz="1000" dirty="0" smtClean="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 </a:t>
            </a:r>
            <a:r>
              <a:rPr lang="de-DE" sz="1000" dirty="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Stand: </a:t>
            </a:r>
            <a:r>
              <a:rPr lang="de-DE" sz="1000" dirty="0" smtClean="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17.09.2015 </a:t>
            </a:r>
            <a:r>
              <a:rPr lang="de-DE" sz="1000" dirty="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 CC BY-NC-SA</a:t>
            </a:r>
          </a:p>
        </p:txBody>
      </p:sp>
      <p:sp>
        <p:nvSpPr>
          <p:cNvPr id="5" name="Foliennummernplatzhalter 4"/>
          <p:cNvSpPr>
            <a:spLocks noGrp="1"/>
          </p:cNvSpPr>
          <p:nvPr>
            <p:ph type="sldNum" sz="quarter" idx="12"/>
          </p:nvPr>
        </p:nvSpPr>
        <p:spPr/>
        <p:txBody>
          <a:bodyPr/>
          <a:lstStyle/>
          <a:p>
            <a:fld id="{D9764CCF-3645-45FD-907E-5F8BCDA1650A}" type="slidenum">
              <a:rPr lang="en-GB" smtClean="0">
                <a:solidFill>
                  <a:prstClr val="black">
                    <a:tint val="75000"/>
                  </a:prstClr>
                </a:solidFill>
              </a:rPr>
              <a:pPr/>
              <a:t>20</a:t>
            </a:fld>
            <a:endParaRPr lang="en-GB">
              <a:solidFill>
                <a:prstClr val="black">
                  <a:tint val="75000"/>
                </a:prstClr>
              </a:solidFill>
            </a:endParaRPr>
          </a:p>
        </p:txBody>
      </p:sp>
    </p:spTree>
    <p:extLst>
      <p:ext uri="{BB962C8B-B14F-4D97-AF65-F5344CB8AC3E}">
        <p14:creationId xmlns:p14="http://schemas.microsoft.com/office/powerpoint/2010/main" val="57293284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8640"/>
            <a:ext cx="8686800" cy="936104"/>
          </a:xfrm>
        </p:spPr>
        <p:txBody>
          <a:bodyPr>
            <a:normAutofit/>
          </a:bodyPr>
          <a:lstStyle/>
          <a:p>
            <a:pPr algn="l">
              <a:lnSpc>
                <a:spcPts val="3300"/>
              </a:lnSpc>
            </a:pPr>
            <a:r>
              <a:rPr lang="de-DE" sz="2800" dirty="0" smtClean="0">
                <a:solidFill>
                  <a:schemeClr val="accent1">
                    <a:lumMod val="75000"/>
                  </a:schemeClr>
                </a:solidFill>
                <a:latin typeface="Verdana" panose="020B0604030504040204" pitchFamily="34" charset="0"/>
              </a:rPr>
              <a:t>Beispiele </a:t>
            </a:r>
            <a:r>
              <a:rPr lang="de-DE" sz="2800" dirty="0">
                <a:solidFill>
                  <a:schemeClr val="accent1">
                    <a:lumMod val="75000"/>
                  </a:schemeClr>
                </a:solidFill>
                <a:latin typeface="Verdana" panose="020B0604030504040204" pitchFamily="34" charset="0"/>
              </a:rPr>
              <a:t/>
            </a:r>
            <a:br>
              <a:rPr lang="de-DE" sz="2800" dirty="0">
                <a:solidFill>
                  <a:schemeClr val="accent1">
                    <a:lumMod val="75000"/>
                  </a:schemeClr>
                </a:solidFill>
                <a:latin typeface="Verdana" panose="020B0604030504040204" pitchFamily="34" charset="0"/>
              </a:rPr>
            </a:br>
            <a:r>
              <a:rPr lang="de-DE" sz="2800" dirty="0">
                <a:solidFill>
                  <a:schemeClr val="accent1">
                    <a:lumMod val="75000"/>
                  </a:schemeClr>
                </a:solidFill>
                <a:latin typeface="Verdana" panose="020B0604030504040204" pitchFamily="34" charset="0"/>
              </a:rPr>
              <a:t>Konferenzfolgen</a:t>
            </a:r>
          </a:p>
        </p:txBody>
      </p:sp>
      <p:sp>
        <p:nvSpPr>
          <p:cNvPr id="3" name="Inhaltsplatzhalter 2"/>
          <p:cNvSpPr>
            <a:spLocks noGrp="1"/>
          </p:cNvSpPr>
          <p:nvPr>
            <p:ph idx="1"/>
          </p:nvPr>
        </p:nvSpPr>
        <p:spPr/>
        <p:txBody>
          <a:bodyPr>
            <a:normAutofit/>
          </a:bodyPr>
          <a:lstStyle/>
          <a:p>
            <a:pPr>
              <a:buNone/>
            </a:pPr>
            <a:r>
              <a:rPr lang="de-DE" sz="2800" dirty="0" err="1" smtClean="0">
                <a:latin typeface="Verdana" pitchFamily="34" charset="0"/>
                <a:ea typeface="Verdana" pitchFamily="34" charset="0"/>
                <a:cs typeface="Verdana" pitchFamily="34" charset="0"/>
              </a:rPr>
              <a:t>Guangzhou</a:t>
            </a:r>
            <a:r>
              <a:rPr lang="de-DE" sz="2800" dirty="0" smtClean="0">
                <a:latin typeface="Verdana" pitchFamily="34" charset="0"/>
                <a:ea typeface="Verdana" pitchFamily="34" charset="0"/>
                <a:cs typeface="Verdana" pitchFamily="34" charset="0"/>
              </a:rPr>
              <a:t> </a:t>
            </a:r>
            <a:r>
              <a:rPr lang="de-DE" sz="2800" dirty="0" err="1" smtClean="0">
                <a:latin typeface="Verdana" pitchFamily="34" charset="0"/>
                <a:ea typeface="Verdana" pitchFamily="34" charset="0"/>
                <a:cs typeface="Verdana" pitchFamily="34" charset="0"/>
              </a:rPr>
              <a:t>Triennal</a:t>
            </a:r>
            <a:r>
              <a:rPr lang="de-DE" sz="2800" dirty="0" smtClean="0">
                <a:latin typeface="Verdana" pitchFamily="34" charset="0"/>
                <a:ea typeface="Verdana" pitchFamily="34" charset="0"/>
                <a:cs typeface="Verdana" pitchFamily="34" charset="0"/>
              </a:rPr>
              <a:t> </a:t>
            </a:r>
          </a:p>
          <a:p>
            <a:pPr>
              <a:buNone/>
            </a:pPr>
            <a:endParaRPr lang="de-DE" sz="2800" dirty="0" smtClean="0">
              <a:latin typeface="Verdana" pitchFamily="34" charset="0"/>
              <a:ea typeface="Verdana" pitchFamily="34" charset="0"/>
              <a:cs typeface="Verdana" pitchFamily="34" charset="0"/>
            </a:endParaRPr>
          </a:p>
          <a:p>
            <a:pPr lvl="0">
              <a:buNone/>
            </a:pPr>
            <a:r>
              <a:rPr lang="de-DE" sz="2800" dirty="0" err="1" smtClean="0">
                <a:latin typeface="Verdana" pitchFamily="34" charset="0"/>
                <a:ea typeface="Verdana" pitchFamily="34" charset="0"/>
                <a:cs typeface="Verdana" pitchFamily="34" charset="0"/>
              </a:rPr>
              <a:t>Jornadas</a:t>
            </a:r>
            <a:r>
              <a:rPr lang="de-DE" sz="2800" dirty="0" smtClean="0">
                <a:latin typeface="Verdana" pitchFamily="34" charset="0"/>
                <a:ea typeface="Verdana" pitchFamily="34" charset="0"/>
                <a:cs typeface="Verdana" pitchFamily="34" charset="0"/>
              </a:rPr>
              <a:t> des </a:t>
            </a:r>
            <a:r>
              <a:rPr lang="de-DE" sz="2800" dirty="0" err="1" smtClean="0">
                <a:latin typeface="Verdana" pitchFamily="34" charset="0"/>
                <a:ea typeface="Verdana" pitchFamily="34" charset="0"/>
                <a:cs typeface="Verdana" pitchFamily="34" charset="0"/>
              </a:rPr>
              <a:t>Estudios</a:t>
            </a:r>
            <a:r>
              <a:rPr lang="de-DE" sz="2800" dirty="0" smtClean="0">
                <a:latin typeface="Verdana" pitchFamily="34" charset="0"/>
                <a:ea typeface="Verdana" pitchFamily="34" charset="0"/>
                <a:cs typeface="Verdana" pitchFamily="34" charset="0"/>
              </a:rPr>
              <a:t> </a:t>
            </a:r>
            <a:r>
              <a:rPr lang="de-DE" sz="2800" dirty="0" err="1" smtClean="0">
                <a:latin typeface="Verdana" pitchFamily="34" charset="0"/>
                <a:ea typeface="Verdana" pitchFamily="34" charset="0"/>
                <a:cs typeface="Verdana" pitchFamily="34" charset="0"/>
              </a:rPr>
              <a:t>Históricos</a:t>
            </a:r>
            <a:r>
              <a:rPr lang="de-DE" sz="2800" b="1" dirty="0">
                <a:latin typeface="Verdana" pitchFamily="34" charset="0"/>
                <a:ea typeface="Verdana" pitchFamily="34" charset="0"/>
                <a:cs typeface="Verdana" pitchFamily="34" charset="0"/>
              </a:rPr>
              <a:t> </a:t>
            </a:r>
            <a:r>
              <a:rPr lang="de-DE" sz="2800" dirty="0" smtClean="0">
                <a:latin typeface="Verdana" pitchFamily="34" charset="0"/>
                <a:ea typeface="Verdana" pitchFamily="34" charset="0"/>
                <a:cs typeface="Verdana" pitchFamily="34" charset="0"/>
              </a:rPr>
              <a:t>(Salamanca)</a:t>
            </a:r>
          </a:p>
          <a:p>
            <a:pPr lvl="0">
              <a:buNone/>
            </a:pPr>
            <a:endParaRPr lang="de-DE" sz="2800" dirty="0" smtClean="0">
              <a:latin typeface="Verdana" pitchFamily="34" charset="0"/>
              <a:ea typeface="Verdana" pitchFamily="34" charset="0"/>
              <a:cs typeface="Verdana" pitchFamily="34" charset="0"/>
            </a:endParaRPr>
          </a:p>
          <a:p>
            <a:pPr lvl="0">
              <a:buNone/>
            </a:pPr>
            <a:r>
              <a:rPr lang="de-DE" sz="2800" dirty="0" err="1" smtClean="0">
                <a:latin typeface="Verdana" pitchFamily="34" charset="0"/>
                <a:ea typeface="Verdana" pitchFamily="34" charset="0"/>
                <a:cs typeface="Verdana" pitchFamily="34" charset="0"/>
              </a:rPr>
              <a:t>Jornadas</a:t>
            </a:r>
            <a:r>
              <a:rPr lang="de-DE" sz="2800" dirty="0" smtClean="0">
                <a:latin typeface="Verdana" pitchFamily="34" charset="0"/>
                <a:ea typeface="Verdana" pitchFamily="34" charset="0"/>
                <a:cs typeface="Verdana" pitchFamily="34" charset="0"/>
              </a:rPr>
              <a:t> des </a:t>
            </a:r>
            <a:r>
              <a:rPr lang="de-DE" sz="2800" dirty="0" err="1" smtClean="0">
                <a:latin typeface="Verdana" pitchFamily="34" charset="0"/>
                <a:ea typeface="Verdana" pitchFamily="34" charset="0"/>
                <a:cs typeface="Verdana" pitchFamily="34" charset="0"/>
              </a:rPr>
              <a:t>Estudios</a:t>
            </a:r>
            <a:r>
              <a:rPr lang="de-DE" sz="2800" dirty="0" smtClean="0">
                <a:latin typeface="Verdana" pitchFamily="34" charset="0"/>
                <a:ea typeface="Verdana" pitchFamily="34" charset="0"/>
                <a:cs typeface="Verdana" pitchFamily="34" charset="0"/>
              </a:rPr>
              <a:t> </a:t>
            </a:r>
            <a:r>
              <a:rPr lang="de-DE" sz="2800" dirty="0" err="1" smtClean="0">
                <a:latin typeface="Verdana" pitchFamily="34" charset="0"/>
                <a:ea typeface="Verdana" pitchFamily="34" charset="0"/>
                <a:cs typeface="Verdana" pitchFamily="34" charset="0"/>
              </a:rPr>
              <a:t>Históricos</a:t>
            </a:r>
            <a:r>
              <a:rPr lang="de-DE" sz="2800" b="1" dirty="0" smtClean="0">
                <a:latin typeface="Verdana" pitchFamily="34" charset="0"/>
                <a:ea typeface="Verdana" pitchFamily="34" charset="0"/>
                <a:cs typeface="Verdana" pitchFamily="34" charset="0"/>
              </a:rPr>
              <a:t> </a:t>
            </a:r>
            <a:r>
              <a:rPr lang="de-DE" sz="2800" dirty="0" smtClean="0">
                <a:latin typeface="Verdana" pitchFamily="34" charset="0"/>
                <a:ea typeface="Verdana" pitchFamily="34" charset="0"/>
                <a:cs typeface="Verdana" pitchFamily="34" charset="0"/>
              </a:rPr>
              <a:t>(</a:t>
            </a:r>
            <a:r>
              <a:rPr lang="de-DE" sz="2800" dirty="0" err="1" smtClean="0">
                <a:latin typeface="Verdana" pitchFamily="34" charset="0"/>
                <a:ea typeface="Verdana" pitchFamily="34" charset="0"/>
                <a:cs typeface="Verdana" pitchFamily="34" charset="0"/>
              </a:rPr>
              <a:t>Universidad</a:t>
            </a:r>
            <a:r>
              <a:rPr lang="de-DE" sz="2800" dirty="0" smtClean="0">
                <a:latin typeface="Verdana" pitchFamily="34" charset="0"/>
                <a:ea typeface="Verdana" pitchFamily="34" charset="0"/>
                <a:cs typeface="Verdana" pitchFamily="34" charset="0"/>
              </a:rPr>
              <a:t> del </a:t>
            </a:r>
            <a:r>
              <a:rPr lang="de-DE" sz="2800" dirty="0" err="1" smtClean="0">
                <a:latin typeface="Verdana" pitchFamily="34" charset="0"/>
                <a:ea typeface="Verdana" pitchFamily="34" charset="0"/>
                <a:cs typeface="Verdana" pitchFamily="34" charset="0"/>
              </a:rPr>
              <a:t>País</a:t>
            </a:r>
            <a:r>
              <a:rPr lang="de-DE" sz="2800" dirty="0" smtClean="0">
                <a:latin typeface="Verdana" pitchFamily="34" charset="0"/>
                <a:ea typeface="Verdana" pitchFamily="34" charset="0"/>
                <a:cs typeface="Verdana" pitchFamily="34" charset="0"/>
              </a:rPr>
              <a:t> Vasco)</a:t>
            </a:r>
            <a:endParaRPr lang="de-DE" sz="2800" dirty="0">
              <a:latin typeface="Verdana" pitchFamily="34" charset="0"/>
              <a:ea typeface="Verdana" pitchFamily="34" charset="0"/>
              <a:cs typeface="Verdana" pitchFamily="34" charset="0"/>
            </a:endParaRPr>
          </a:p>
        </p:txBody>
      </p:sp>
      <p:sp>
        <p:nvSpPr>
          <p:cNvPr id="7" name="Fußzeilenplatzhalter 4"/>
          <p:cNvSpPr>
            <a:spLocks noGrp="1"/>
          </p:cNvSpPr>
          <p:nvPr>
            <p:ph type="ftr" sz="quarter" idx="11"/>
          </p:nvPr>
        </p:nvSpPr>
        <p:spPr>
          <a:xfrm>
            <a:off x="395536" y="6309320"/>
            <a:ext cx="7560840" cy="365125"/>
          </a:xfrm>
          <a:noFill/>
        </p:spPr>
        <p:txBody>
          <a:bodyPr vert="horz" lIns="91440" tIns="45720" rIns="91440" bIns="45720" rtlCol="0" anchor="ctr"/>
          <a:lstStyle/>
          <a:p>
            <a:r>
              <a:rPr lang="de-DE" sz="1000" dirty="0" smtClean="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AG RDA Schulungsunterlagen - Modul 4 GND: Körperschaften/Konferenzen</a:t>
            </a:r>
            <a:r>
              <a:rPr lang="de-DE" sz="1000" dirty="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 </a:t>
            </a:r>
            <a:r>
              <a:rPr lang="de-DE" sz="1000" dirty="0" smtClean="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 </a:t>
            </a:r>
            <a:r>
              <a:rPr lang="de-DE" sz="1000" dirty="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Stand: </a:t>
            </a:r>
            <a:r>
              <a:rPr lang="de-DE" sz="1000" dirty="0" smtClean="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17.09.2015 </a:t>
            </a:r>
            <a:r>
              <a:rPr lang="de-DE" sz="1000" dirty="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 CC BY-NC-SA</a:t>
            </a:r>
          </a:p>
        </p:txBody>
      </p:sp>
      <p:sp>
        <p:nvSpPr>
          <p:cNvPr id="5" name="Foliennummernplatzhalter 4"/>
          <p:cNvSpPr>
            <a:spLocks noGrp="1"/>
          </p:cNvSpPr>
          <p:nvPr>
            <p:ph type="sldNum" sz="quarter" idx="12"/>
          </p:nvPr>
        </p:nvSpPr>
        <p:spPr/>
        <p:txBody>
          <a:bodyPr/>
          <a:lstStyle/>
          <a:p>
            <a:fld id="{D9764CCF-3645-45FD-907E-5F8BCDA1650A}" type="slidenum">
              <a:rPr lang="en-GB" smtClean="0">
                <a:solidFill>
                  <a:prstClr val="black">
                    <a:tint val="75000"/>
                  </a:prstClr>
                </a:solidFill>
              </a:rPr>
              <a:pPr/>
              <a:t>21</a:t>
            </a:fld>
            <a:endParaRPr lang="en-GB">
              <a:solidFill>
                <a:prstClr val="black">
                  <a:tint val="75000"/>
                </a:prstClr>
              </a:solidFill>
            </a:endParaRPr>
          </a:p>
        </p:txBody>
      </p:sp>
    </p:spTree>
    <p:extLst>
      <p:ext uri="{BB962C8B-B14F-4D97-AF65-F5344CB8AC3E}">
        <p14:creationId xmlns:p14="http://schemas.microsoft.com/office/powerpoint/2010/main" val="206753251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8640"/>
            <a:ext cx="8686800" cy="504056"/>
          </a:xfrm>
        </p:spPr>
        <p:txBody>
          <a:bodyPr>
            <a:normAutofit fontScale="90000"/>
          </a:bodyPr>
          <a:lstStyle/>
          <a:p>
            <a:pPr algn="l">
              <a:lnSpc>
                <a:spcPts val="3300"/>
              </a:lnSpc>
            </a:pPr>
            <a:r>
              <a:rPr lang="de-DE" sz="2800" dirty="0">
                <a:solidFill>
                  <a:schemeClr val="accent1">
                    <a:lumMod val="75000"/>
                  </a:schemeClr>
                </a:solidFill>
                <a:latin typeface="Verdana" panose="020B0604030504040204" pitchFamily="34" charset="0"/>
              </a:rPr>
              <a:t>Legislaturperioden</a:t>
            </a:r>
          </a:p>
        </p:txBody>
      </p:sp>
      <p:sp>
        <p:nvSpPr>
          <p:cNvPr id="3" name="Inhaltsplatzhalter 2"/>
          <p:cNvSpPr>
            <a:spLocks noGrp="1"/>
          </p:cNvSpPr>
          <p:nvPr>
            <p:ph idx="1"/>
          </p:nvPr>
        </p:nvSpPr>
        <p:spPr/>
        <p:txBody>
          <a:bodyPr>
            <a:normAutofit fontScale="77500" lnSpcReduction="20000"/>
          </a:bodyPr>
          <a:lstStyle/>
          <a:p>
            <a:pPr>
              <a:buNone/>
            </a:pPr>
            <a:r>
              <a:rPr lang="de-DE" i="1" dirty="0" smtClean="0">
                <a:latin typeface="Verdana" pitchFamily="34" charset="0"/>
                <a:ea typeface="Verdana" pitchFamily="34" charset="0"/>
                <a:cs typeface="Verdana" pitchFamily="34" charset="0"/>
              </a:rPr>
              <a:t>Erläuterung 2 zu RDA 11.2.2.19.3 ++ </a:t>
            </a:r>
            <a:r>
              <a:rPr lang="de-DE" i="1" dirty="0" smtClean="0">
                <a:solidFill>
                  <a:srgbClr val="FF0000"/>
                </a:solidFill>
                <a:latin typeface="Verdana" pitchFamily="34" charset="0"/>
                <a:ea typeface="Verdana" pitchFamily="34" charset="0"/>
                <a:cs typeface="Verdana" pitchFamily="34" charset="0"/>
              </a:rPr>
              <a:t>neu</a:t>
            </a:r>
            <a:r>
              <a:rPr lang="de-DE" i="1" dirty="0" smtClean="0">
                <a:latin typeface="Verdana" pitchFamily="34" charset="0"/>
                <a:ea typeface="Verdana" pitchFamily="34" charset="0"/>
                <a:cs typeface="Verdana" pitchFamily="34" charset="0"/>
              </a:rPr>
              <a:t> ++</a:t>
            </a:r>
            <a:endParaRPr lang="de-DE" i="1" dirty="0">
              <a:latin typeface="Verdana" pitchFamily="34" charset="0"/>
              <a:ea typeface="Verdana" pitchFamily="34" charset="0"/>
              <a:cs typeface="Verdana" pitchFamily="34" charset="0"/>
            </a:endParaRPr>
          </a:p>
          <a:p>
            <a:pPr>
              <a:buNone/>
            </a:pPr>
            <a:endParaRPr lang="de-DE" dirty="0">
              <a:latin typeface="Verdana" pitchFamily="34" charset="0"/>
              <a:ea typeface="Verdana" pitchFamily="34" charset="0"/>
              <a:cs typeface="Verdana" pitchFamily="34" charset="0"/>
            </a:endParaRPr>
          </a:p>
          <a:p>
            <a:pPr>
              <a:buNone/>
            </a:pPr>
            <a:r>
              <a:rPr lang="de-DE" dirty="0">
                <a:latin typeface="Verdana" pitchFamily="34" charset="0"/>
                <a:ea typeface="Verdana" pitchFamily="34" charset="0"/>
                <a:cs typeface="Verdana" pitchFamily="34" charset="0"/>
              </a:rPr>
              <a:t>Fortlaufende </a:t>
            </a:r>
            <a:r>
              <a:rPr lang="de-DE" dirty="0" smtClean="0">
                <a:latin typeface="Verdana" pitchFamily="34" charset="0"/>
                <a:ea typeface="Verdana" pitchFamily="34" charset="0"/>
                <a:cs typeface="Verdana" pitchFamily="34" charset="0"/>
              </a:rPr>
              <a:t>Ressourcen, </a:t>
            </a:r>
            <a:r>
              <a:rPr lang="de-DE" dirty="0">
                <a:latin typeface="Verdana" pitchFamily="34" charset="0"/>
                <a:ea typeface="Verdana" pitchFamily="34" charset="0"/>
                <a:cs typeface="Verdana" pitchFamily="34" charset="0"/>
              </a:rPr>
              <a:t>die sich über mehr als eine Legislaturperiode erstrecken, werden mit den übergeordneten Datensätzen der gesetzgebenden Körperschaften verknüpft, </a:t>
            </a:r>
            <a:r>
              <a:rPr lang="de-DE" dirty="0" smtClean="0">
                <a:latin typeface="Verdana" pitchFamily="34" charset="0"/>
                <a:ea typeface="Verdana" pitchFamily="34" charset="0"/>
                <a:cs typeface="Verdana" pitchFamily="34" charset="0"/>
              </a:rPr>
              <a:t/>
            </a:r>
            <a:br>
              <a:rPr lang="de-DE" dirty="0" smtClean="0">
                <a:latin typeface="Verdana" pitchFamily="34" charset="0"/>
                <a:ea typeface="Verdana" pitchFamily="34" charset="0"/>
                <a:cs typeface="Verdana" pitchFamily="34" charset="0"/>
              </a:rPr>
            </a:br>
            <a:r>
              <a:rPr lang="de-DE" dirty="0" smtClean="0">
                <a:latin typeface="Verdana" pitchFamily="34" charset="0"/>
                <a:ea typeface="Verdana" pitchFamily="34" charset="0"/>
                <a:cs typeface="Verdana" pitchFamily="34" charset="0"/>
              </a:rPr>
              <a:t>z</a:t>
            </a:r>
            <a:r>
              <a:rPr lang="de-DE" dirty="0">
                <a:latin typeface="Verdana" pitchFamily="34" charset="0"/>
                <a:ea typeface="Verdana" pitchFamily="34" charset="0"/>
                <a:cs typeface="Verdana" pitchFamily="34" charset="0"/>
              </a:rPr>
              <a:t>. B. mit </a:t>
            </a:r>
            <a:r>
              <a:rPr lang="de-DE" dirty="0" smtClean="0">
                <a:latin typeface="Verdana" pitchFamily="34" charset="0"/>
                <a:ea typeface="Verdana" pitchFamily="34" charset="0"/>
                <a:cs typeface="Verdana" pitchFamily="34" charset="0"/>
              </a:rPr>
              <a:t>„Deutschland. Deutscher </a:t>
            </a:r>
            <a:r>
              <a:rPr lang="de-DE" dirty="0">
                <a:latin typeface="Verdana" pitchFamily="34" charset="0"/>
                <a:ea typeface="Verdana" pitchFamily="34" charset="0"/>
                <a:cs typeface="Verdana" pitchFamily="34" charset="0"/>
              </a:rPr>
              <a:t>Bundestag“.</a:t>
            </a:r>
          </a:p>
          <a:p>
            <a:pPr>
              <a:buNone/>
            </a:pPr>
            <a:endParaRPr lang="de-DE" dirty="0">
              <a:latin typeface="Verdana" pitchFamily="34" charset="0"/>
              <a:ea typeface="Verdana" pitchFamily="34" charset="0"/>
              <a:cs typeface="Verdana" pitchFamily="34" charset="0"/>
            </a:endParaRPr>
          </a:p>
          <a:p>
            <a:pPr>
              <a:buNone/>
            </a:pPr>
            <a:r>
              <a:rPr lang="de-DE" dirty="0">
                <a:latin typeface="Verdana" pitchFamily="34" charset="0"/>
                <a:ea typeface="Verdana" pitchFamily="34" charset="0"/>
                <a:cs typeface="Verdana" pitchFamily="34" charset="0"/>
              </a:rPr>
              <a:t>Die untergeordneten Datensätze für die einzelnen Legislaturperioden werden bei Bedarf nach RDA </a:t>
            </a:r>
            <a:r>
              <a:rPr lang="de-DE" dirty="0" smtClean="0">
                <a:latin typeface="Verdana" pitchFamily="34" charset="0"/>
                <a:ea typeface="Verdana" pitchFamily="34" charset="0"/>
                <a:cs typeface="Verdana" pitchFamily="34" charset="0"/>
              </a:rPr>
              <a:t>erfasst</a:t>
            </a:r>
            <a:r>
              <a:rPr lang="de-DE" dirty="0">
                <a:latin typeface="Verdana" pitchFamily="34" charset="0"/>
                <a:ea typeface="Verdana" pitchFamily="34" charset="0"/>
                <a:cs typeface="Verdana" pitchFamily="34" charset="0"/>
              </a:rPr>
              <a:t>. Die Verwendung erfolgt weitgehend im Bereich Monografien</a:t>
            </a:r>
            <a:r>
              <a:rPr lang="de-DE" dirty="0" smtClean="0">
                <a:latin typeface="Verdana" pitchFamily="34" charset="0"/>
                <a:ea typeface="Verdana" pitchFamily="34" charset="0"/>
                <a:cs typeface="Verdana" pitchFamily="34" charset="0"/>
              </a:rPr>
              <a:t>.</a:t>
            </a:r>
            <a:endParaRPr lang="de-DE" dirty="0">
              <a:latin typeface="Verdana" pitchFamily="34" charset="0"/>
              <a:ea typeface="Verdana" pitchFamily="34" charset="0"/>
              <a:cs typeface="Verdana" pitchFamily="34" charset="0"/>
            </a:endParaRPr>
          </a:p>
        </p:txBody>
      </p:sp>
      <p:sp>
        <p:nvSpPr>
          <p:cNvPr id="7" name="Fußzeilenplatzhalter 4"/>
          <p:cNvSpPr>
            <a:spLocks noGrp="1"/>
          </p:cNvSpPr>
          <p:nvPr>
            <p:ph type="ftr" sz="quarter" idx="11"/>
          </p:nvPr>
        </p:nvSpPr>
        <p:spPr>
          <a:xfrm>
            <a:off x="395536" y="6309320"/>
            <a:ext cx="7560840" cy="365125"/>
          </a:xfrm>
          <a:noFill/>
        </p:spPr>
        <p:txBody>
          <a:bodyPr vert="horz" lIns="91440" tIns="45720" rIns="91440" bIns="45720" rtlCol="0" anchor="ctr"/>
          <a:lstStyle/>
          <a:p>
            <a:r>
              <a:rPr lang="de-DE" sz="1000" dirty="0" smtClean="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AG RDA Schulungsunterlagen - Modul 4 GND: Körperschaften/Konferenzen</a:t>
            </a:r>
            <a:r>
              <a:rPr lang="de-DE" sz="1000" dirty="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 </a:t>
            </a:r>
            <a:r>
              <a:rPr lang="de-DE" sz="1000" dirty="0" smtClean="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 </a:t>
            </a:r>
            <a:r>
              <a:rPr lang="de-DE" sz="1000" dirty="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Stand: </a:t>
            </a:r>
            <a:r>
              <a:rPr lang="de-DE" sz="1000" dirty="0" smtClean="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17.09.2015 </a:t>
            </a:r>
            <a:r>
              <a:rPr lang="de-DE" sz="1000" dirty="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 CC BY-NC-SA</a:t>
            </a:r>
          </a:p>
        </p:txBody>
      </p:sp>
      <p:sp>
        <p:nvSpPr>
          <p:cNvPr id="5" name="Foliennummernplatzhalter 4"/>
          <p:cNvSpPr>
            <a:spLocks noGrp="1"/>
          </p:cNvSpPr>
          <p:nvPr>
            <p:ph type="sldNum" sz="quarter" idx="12"/>
          </p:nvPr>
        </p:nvSpPr>
        <p:spPr/>
        <p:txBody>
          <a:bodyPr/>
          <a:lstStyle/>
          <a:p>
            <a:fld id="{D9764CCF-3645-45FD-907E-5F8BCDA1650A}" type="slidenum">
              <a:rPr lang="en-GB" smtClean="0">
                <a:solidFill>
                  <a:prstClr val="black">
                    <a:tint val="75000"/>
                  </a:prstClr>
                </a:solidFill>
              </a:rPr>
              <a:pPr/>
              <a:t>22</a:t>
            </a:fld>
            <a:endParaRPr lang="en-GB">
              <a:solidFill>
                <a:prstClr val="black">
                  <a:tint val="75000"/>
                </a:prstClr>
              </a:solidFill>
            </a:endParaRPr>
          </a:p>
        </p:txBody>
      </p:sp>
    </p:spTree>
    <p:extLst>
      <p:ext uri="{BB962C8B-B14F-4D97-AF65-F5344CB8AC3E}">
        <p14:creationId xmlns:p14="http://schemas.microsoft.com/office/powerpoint/2010/main" val="309522333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p:cNvSpPr>
            <a:spLocks noGrp="1"/>
          </p:cNvSpPr>
          <p:nvPr>
            <p:ph idx="1"/>
          </p:nvPr>
        </p:nvSpPr>
        <p:spPr/>
        <p:txBody>
          <a:bodyPr/>
          <a:lstStyle/>
          <a:p>
            <a:pPr marL="0" indent="0">
              <a:buNone/>
            </a:pPr>
            <a:endParaRPr lang="de-DE" dirty="0" smtClean="0"/>
          </a:p>
          <a:p>
            <a:pPr marL="0" indent="0">
              <a:buNone/>
            </a:pPr>
            <a:r>
              <a:rPr lang="de-DE" dirty="0" smtClean="0"/>
              <a:t>USA</a:t>
            </a:r>
            <a:r>
              <a:rPr lang="de-DE" dirty="0"/>
              <a:t>. </a:t>
            </a:r>
            <a:r>
              <a:rPr lang="de-DE" dirty="0" err="1"/>
              <a:t>Congress</a:t>
            </a:r>
            <a:r>
              <a:rPr lang="de-DE" dirty="0"/>
              <a:t> (107. : 2001–2002)</a:t>
            </a:r>
          </a:p>
        </p:txBody>
      </p:sp>
      <p:sp>
        <p:nvSpPr>
          <p:cNvPr id="7" name="Fußzeilenplatzhalter 4"/>
          <p:cNvSpPr>
            <a:spLocks noGrp="1"/>
          </p:cNvSpPr>
          <p:nvPr>
            <p:ph type="ftr" sz="quarter" idx="11"/>
          </p:nvPr>
        </p:nvSpPr>
        <p:spPr>
          <a:xfrm>
            <a:off x="395536" y="6309320"/>
            <a:ext cx="7560840" cy="365125"/>
          </a:xfrm>
          <a:noFill/>
        </p:spPr>
        <p:txBody>
          <a:bodyPr vert="horz" lIns="91440" tIns="45720" rIns="91440" bIns="45720" rtlCol="0" anchor="ctr"/>
          <a:lstStyle/>
          <a:p>
            <a:r>
              <a:rPr lang="de-DE" sz="1000" dirty="0" smtClean="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AG RDA Schulungsunterlagen - Modul 4 GND: Körperschaften/Konferenzen</a:t>
            </a:r>
            <a:r>
              <a:rPr lang="de-DE" sz="1000" dirty="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 </a:t>
            </a:r>
            <a:r>
              <a:rPr lang="de-DE" sz="1000" dirty="0" smtClean="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 </a:t>
            </a:r>
            <a:r>
              <a:rPr lang="de-DE" sz="1000" dirty="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Stand: </a:t>
            </a:r>
            <a:r>
              <a:rPr lang="de-DE" sz="1000" dirty="0" smtClean="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17.09.2015 </a:t>
            </a:r>
            <a:r>
              <a:rPr lang="de-DE" sz="1000" dirty="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 CC BY-NC-SA</a:t>
            </a:r>
          </a:p>
        </p:txBody>
      </p:sp>
      <p:sp>
        <p:nvSpPr>
          <p:cNvPr id="8" name="Titel 1"/>
          <p:cNvSpPr txBox="1">
            <a:spLocks/>
          </p:cNvSpPr>
          <p:nvPr/>
        </p:nvSpPr>
        <p:spPr>
          <a:xfrm>
            <a:off x="251520" y="188640"/>
            <a:ext cx="8686800" cy="936104"/>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lnSpc>
                <a:spcPts val="3300"/>
              </a:lnSpc>
            </a:pPr>
            <a:r>
              <a:rPr lang="de-DE" sz="2800" dirty="0" smtClean="0">
                <a:solidFill>
                  <a:schemeClr val="accent1">
                    <a:lumMod val="75000"/>
                  </a:schemeClr>
                </a:solidFill>
                <a:latin typeface="Verdana" panose="020B0604030504040204" pitchFamily="34" charset="0"/>
              </a:rPr>
              <a:t>Beispiele </a:t>
            </a:r>
            <a:br>
              <a:rPr lang="de-DE" sz="2800" dirty="0" smtClean="0">
                <a:solidFill>
                  <a:schemeClr val="accent1">
                    <a:lumMod val="75000"/>
                  </a:schemeClr>
                </a:solidFill>
                <a:latin typeface="Verdana" panose="020B0604030504040204" pitchFamily="34" charset="0"/>
              </a:rPr>
            </a:br>
            <a:r>
              <a:rPr lang="de-DE" sz="2800" dirty="0" smtClean="0">
                <a:solidFill>
                  <a:schemeClr val="accent1">
                    <a:lumMod val="75000"/>
                  </a:schemeClr>
                </a:solidFill>
                <a:latin typeface="Verdana" panose="020B0604030504040204" pitchFamily="34" charset="0"/>
              </a:rPr>
              <a:t>Legislaturperioden</a:t>
            </a:r>
            <a:endParaRPr lang="de-DE" sz="2800" dirty="0">
              <a:solidFill>
                <a:schemeClr val="accent1">
                  <a:lumMod val="75000"/>
                </a:schemeClr>
              </a:solidFill>
              <a:latin typeface="Verdana" panose="020B0604030504040204" pitchFamily="34" charset="0"/>
            </a:endParaRPr>
          </a:p>
        </p:txBody>
      </p:sp>
      <p:sp>
        <p:nvSpPr>
          <p:cNvPr id="4" name="Foliennummernplatzhalter 3"/>
          <p:cNvSpPr>
            <a:spLocks noGrp="1"/>
          </p:cNvSpPr>
          <p:nvPr>
            <p:ph type="sldNum" sz="quarter" idx="12"/>
          </p:nvPr>
        </p:nvSpPr>
        <p:spPr/>
        <p:txBody>
          <a:bodyPr/>
          <a:lstStyle/>
          <a:p>
            <a:fld id="{D9764CCF-3645-45FD-907E-5F8BCDA1650A}" type="slidenum">
              <a:rPr lang="en-GB" smtClean="0">
                <a:solidFill>
                  <a:prstClr val="black">
                    <a:tint val="75000"/>
                  </a:prstClr>
                </a:solidFill>
              </a:rPr>
              <a:pPr/>
              <a:t>23</a:t>
            </a:fld>
            <a:endParaRPr lang="en-GB">
              <a:solidFill>
                <a:prstClr val="black">
                  <a:tint val="75000"/>
                </a:prstClr>
              </a:solidFill>
            </a:endParaRPr>
          </a:p>
        </p:txBody>
      </p:sp>
    </p:spTree>
    <p:extLst>
      <p:ext uri="{BB962C8B-B14F-4D97-AF65-F5344CB8AC3E}">
        <p14:creationId xmlns:p14="http://schemas.microsoft.com/office/powerpoint/2010/main" val="364823705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8640"/>
            <a:ext cx="8229600" cy="504056"/>
          </a:xfrm>
        </p:spPr>
        <p:txBody>
          <a:bodyPr>
            <a:normAutofit fontScale="90000"/>
          </a:bodyPr>
          <a:lstStyle/>
          <a:p>
            <a:pPr algn="l"/>
            <a:r>
              <a:rPr lang="de-DE" sz="2800" dirty="0">
                <a:solidFill>
                  <a:schemeClr val="accent1">
                    <a:lumMod val="75000"/>
                  </a:schemeClr>
                </a:solidFill>
                <a:latin typeface="Verdana" panose="020B0604030504040204" pitchFamily="34" charset="0"/>
              </a:rPr>
              <a:t>Redaktionsabsprachen</a:t>
            </a:r>
          </a:p>
        </p:txBody>
      </p:sp>
      <p:sp>
        <p:nvSpPr>
          <p:cNvPr id="3" name="Inhaltsplatzhalter 2"/>
          <p:cNvSpPr>
            <a:spLocks noGrp="1"/>
          </p:cNvSpPr>
          <p:nvPr>
            <p:ph idx="1"/>
          </p:nvPr>
        </p:nvSpPr>
        <p:spPr>
          <a:xfrm>
            <a:off x="323528" y="1484784"/>
            <a:ext cx="8507288" cy="4525963"/>
          </a:xfrm>
        </p:spPr>
        <p:txBody>
          <a:bodyPr>
            <a:normAutofit/>
          </a:bodyPr>
          <a:lstStyle/>
          <a:p>
            <a:pPr marL="0" indent="0">
              <a:buNone/>
            </a:pPr>
            <a:r>
              <a:rPr lang="de-DE" sz="2800" dirty="0" smtClean="0">
                <a:latin typeface="Verdana" pitchFamily="34" charset="0"/>
              </a:rPr>
              <a:t>Fall 1: </a:t>
            </a:r>
          </a:p>
          <a:p>
            <a:pPr marL="0" indent="0">
              <a:buNone/>
            </a:pPr>
            <a:r>
              <a:rPr lang="de-DE" sz="2800" dirty="0" smtClean="0">
                <a:latin typeface="Verdana" pitchFamily="34" charset="0"/>
              </a:rPr>
              <a:t>Es werden ganz neue Entitäten erfasst (z.B. Amtsinhaber, Schiffe als geistige Schöpfer).</a:t>
            </a:r>
          </a:p>
          <a:p>
            <a:pPr marL="0" indent="0">
              <a:buNone/>
            </a:pPr>
            <a:endParaRPr lang="de-DE" sz="2800" dirty="0">
              <a:latin typeface="Verdana" pitchFamily="34" charset="0"/>
            </a:endParaRPr>
          </a:p>
          <a:p>
            <a:pPr marL="0" indent="0">
              <a:buNone/>
            </a:pPr>
            <a:r>
              <a:rPr lang="de-DE" sz="2800" i="1" dirty="0" smtClean="0">
                <a:latin typeface="Verdana" pitchFamily="34" charset="0"/>
              </a:rPr>
              <a:t>Daraus folgt:</a:t>
            </a:r>
          </a:p>
          <a:p>
            <a:pPr marL="0" indent="0">
              <a:buNone/>
            </a:pPr>
            <a:r>
              <a:rPr lang="de-DE" sz="2800" dirty="0" smtClean="0">
                <a:latin typeface="Verdana" pitchFamily="34" charset="0"/>
              </a:rPr>
              <a:t>Mit </a:t>
            </a:r>
            <a:r>
              <a:rPr lang="de-DE" sz="2800" dirty="0">
                <a:latin typeface="Verdana" pitchFamily="34" charset="0"/>
              </a:rPr>
              <a:t>dem Vollumstieg werden die neuen Entitäten erfasst; rückwirkend werden keine Titel umgehängt.</a:t>
            </a:r>
          </a:p>
          <a:p>
            <a:pPr marL="0" indent="0">
              <a:buNone/>
            </a:pPr>
            <a:endParaRPr lang="de-DE" dirty="0" smtClean="0">
              <a:latin typeface="Verdana" pitchFamily="34" charset="0"/>
            </a:endParaRPr>
          </a:p>
          <a:p>
            <a:pPr marL="0" indent="0">
              <a:buNone/>
            </a:pPr>
            <a:endParaRPr lang="de-DE" dirty="0" smtClean="0">
              <a:latin typeface="Verdana" pitchFamily="34" charset="0"/>
            </a:endParaRPr>
          </a:p>
        </p:txBody>
      </p:sp>
      <p:sp>
        <p:nvSpPr>
          <p:cNvPr id="7" name="Fußzeilenplatzhalter 4"/>
          <p:cNvSpPr>
            <a:spLocks noGrp="1"/>
          </p:cNvSpPr>
          <p:nvPr>
            <p:ph type="ftr" sz="quarter" idx="11"/>
          </p:nvPr>
        </p:nvSpPr>
        <p:spPr>
          <a:xfrm>
            <a:off x="395536" y="6309320"/>
            <a:ext cx="7560840" cy="365125"/>
          </a:xfrm>
          <a:noFill/>
        </p:spPr>
        <p:txBody>
          <a:bodyPr vert="horz" lIns="91440" tIns="45720" rIns="91440" bIns="45720" rtlCol="0" anchor="ctr"/>
          <a:lstStyle/>
          <a:p>
            <a:r>
              <a:rPr lang="de-DE" sz="1000" dirty="0" smtClean="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AG RDA Schulungsunterlagen - Modul 4 GND: Körperschaften/Konferenzen</a:t>
            </a:r>
            <a:r>
              <a:rPr lang="de-DE" sz="1000" dirty="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 </a:t>
            </a:r>
            <a:r>
              <a:rPr lang="de-DE" sz="1000" dirty="0" smtClean="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 </a:t>
            </a:r>
            <a:r>
              <a:rPr lang="de-DE" sz="1000" dirty="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Stand: </a:t>
            </a:r>
            <a:r>
              <a:rPr lang="de-DE" sz="1000" dirty="0" smtClean="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17.09.2015 </a:t>
            </a:r>
            <a:r>
              <a:rPr lang="de-DE" sz="1000" dirty="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 CC BY-NC-SA</a:t>
            </a:r>
          </a:p>
        </p:txBody>
      </p:sp>
      <p:sp>
        <p:nvSpPr>
          <p:cNvPr id="5" name="Foliennummernplatzhalter 4"/>
          <p:cNvSpPr>
            <a:spLocks noGrp="1"/>
          </p:cNvSpPr>
          <p:nvPr>
            <p:ph type="sldNum" sz="quarter" idx="12"/>
          </p:nvPr>
        </p:nvSpPr>
        <p:spPr/>
        <p:txBody>
          <a:bodyPr/>
          <a:lstStyle/>
          <a:p>
            <a:fld id="{D9764CCF-3645-45FD-907E-5F8BCDA1650A}" type="slidenum">
              <a:rPr lang="en-GB" smtClean="0">
                <a:solidFill>
                  <a:prstClr val="black">
                    <a:tint val="75000"/>
                  </a:prstClr>
                </a:solidFill>
              </a:rPr>
              <a:pPr/>
              <a:t>24</a:t>
            </a:fld>
            <a:endParaRPr lang="en-GB">
              <a:solidFill>
                <a:prstClr val="black">
                  <a:tint val="75000"/>
                </a:prstClr>
              </a:solidFill>
            </a:endParaRPr>
          </a:p>
        </p:txBody>
      </p:sp>
    </p:spTree>
    <p:extLst>
      <p:ext uri="{BB962C8B-B14F-4D97-AF65-F5344CB8AC3E}">
        <p14:creationId xmlns:p14="http://schemas.microsoft.com/office/powerpoint/2010/main" val="24229561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p:cNvSpPr>
            <a:spLocks noGrp="1"/>
          </p:cNvSpPr>
          <p:nvPr>
            <p:ph idx="1"/>
          </p:nvPr>
        </p:nvSpPr>
        <p:spPr>
          <a:xfrm>
            <a:off x="323528" y="1412776"/>
            <a:ext cx="8820472" cy="4453955"/>
          </a:xfrm>
        </p:spPr>
        <p:txBody>
          <a:bodyPr>
            <a:normAutofit/>
          </a:bodyPr>
          <a:lstStyle/>
          <a:p>
            <a:pPr marL="0" indent="0">
              <a:buNone/>
            </a:pPr>
            <a:r>
              <a:rPr lang="de-DE" sz="2800" dirty="0" smtClean="0">
                <a:latin typeface="Verdana" pitchFamily="34" charset="0"/>
              </a:rPr>
              <a:t>Fall 2: </a:t>
            </a:r>
          </a:p>
          <a:p>
            <a:pPr marL="0" indent="0">
              <a:buNone/>
            </a:pPr>
            <a:r>
              <a:rPr lang="de-DE" sz="2800" dirty="0" smtClean="0">
                <a:latin typeface="Verdana" pitchFamily="34" charset="0"/>
              </a:rPr>
              <a:t>Die Entität gab es prinzipiell bereits im Teilbestand „Sacherschließung“ (z.B. Spitzenorgane) oder „Formalerschließung“. </a:t>
            </a:r>
          </a:p>
          <a:p>
            <a:pPr marL="0" indent="0">
              <a:buNone/>
            </a:pPr>
            <a:endParaRPr lang="de-DE" sz="2800" dirty="0">
              <a:latin typeface="Verdana" pitchFamily="34" charset="0"/>
            </a:endParaRPr>
          </a:p>
          <a:p>
            <a:pPr marL="0" indent="0">
              <a:buNone/>
            </a:pPr>
            <a:r>
              <a:rPr lang="de-DE" sz="2800" i="1" dirty="0" smtClean="0">
                <a:latin typeface="Verdana" pitchFamily="34" charset="0"/>
              </a:rPr>
              <a:t>Daraus folgt: </a:t>
            </a:r>
            <a:r>
              <a:rPr lang="de-DE" sz="2800" dirty="0" smtClean="0">
                <a:latin typeface="Verdana" pitchFamily="34" charset="0"/>
              </a:rPr>
              <a:t>(siehe nächste Folien)</a:t>
            </a:r>
          </a:p>
        </p:txBody>
      </p:sp>
      <p:sp>
        <p:nvSpPr>
          <p:cNvPr id="7" name="Fußzeilenplatzhalter 4"/>
          <p:cNvSpPr>
            <a:spLocks noGrp="1"/>
          </p:cNvSpPr>
          <p:nvPr>
            <p:ph type="ftr" sz="quarter" idx="11"/>
          </p:nvPr>
        </p:nvSpPr>
        <p:spPr>
          <a:xfrm>
            <a:off x="395536" y="6309320"/>
            <a:ext cx="7560840" cy="365125"/>
          </a:xfrm>
          <a:noFill/>
        </p:spPr>
        <p:txBody>
          <a:bodyPr vert="horz" lIns="91440" tIns="45720" rIns="91440" bIns="45720" rtlCol="0" anchor="ctr"/>
          <a:lstStyle/>
          <a:p>
            <a:r>
              <a:rPr lang="de-DE" sz="1000" dirty="0" smtClean="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AG RDA Schulungsunterlagen - Modul 4 GND: Körperschaften/Konferenzen</a:t>
            </a:r>
            <a:r>
              <a:rPr lang="de-DE" sz="1000" dirty="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 </a:t>
            </a:r>
            <a:r>
              <a:rPr lang="de-DE" sz="1000" dirty="0" smtClean="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 </a:t>
            </a:r>
            <a:r>
              <a:rPr lang="de-DE" sz="1000" dirty="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Stand: </a:t>
            </a:r>
            <a:r>
              <a:rPr lang="de-DE" sz="1000" dirty="0" smtClean="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17.09.2015 </a:t>
            </a:r>
            <a:r>
              <a:rPr lang="de-DE" sz="1000" dirty="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 CC BY-NC-SA</a:t>
            </a:r>
          </a:p>
        </p:txBody>
      </p:sp>
      <p:sp>
        <p:nvSpPr>
          <p:cNvPr id="9" name="Titel 1"/>
          <p:cNvSpPr>
            <a:spLocks noGrp="1"/>
          </p:cNvSpPr>
          <p:nvPr>
            <p:ph type="title"/>
          </p:nvPr>
        </p:nvSpPr>
        <p:spPr>
          <a:xfrm>
            <a:off x="251520" y="188640"/>
            <a:ext cx="8229600" cy="504056"/>
          </a:xfrm>
        </p:spPr>
        <p:txBody>
          <a:bodyPr>
            <a:normAutofit fontScale="90000"/>
          </a:bodyPr>
          <a:lstStyle/>
          <a:p>
            <a:pPr algn="l"/>
            <a:r>
              <a:rPr lang="de-DE" sz="2800" dirty="0">
                <a:solidFill>
                  <a:schemeClr val="accent1">
                    <a:lumMod val="75000"/>
                  </a:schemeClr>
                </a:solidFill>
                <a:latin typeface="Verdana" panose="020B0604030504040204" pitchFamily="34" charset="0"/>
              </a:rPr>
              <a:t>Redaktionsabsprachen</a:t>
            </a:r>
          </a:p>
        </p:txBody>
      </p:sp>
      <p:sp>
        <p:nvSpPr>
          <p:cNvPr id="4" name="Foliennummernplatzhalter 3"/>
          <p:cNvSpPr>
            <a:spLocks noGrp="1"/>
          </p:cNvSpPr>
          <p:nvPr>
            <p:ph type="sldNum" sz="quarter" idx="12"/>
          </p:nvPr>
        </p:nvSpPr>
        <p:spPr/>
        <p:txBody>
          <a:bodyPr/>
          <a:lstStyle/>
          <a:p>
            <a:fld id="{D9764CCF-3645-45FD-907E-5F8BCDA1650A}" type="slidenum">
              <a:rPr lang="en-GB" smtClean="0">
                <a:solidFill>
                  <a:prstClr val="black">
                    <a:tint val="75000"/>
                  </a:prstClr>
                </a:solidFill>
              </a:rPr>
              <a:pPr/>
              <a:t>25</a:t>
            </a:fld>
            <a:endParaRPr lang="en-GB">
              <a:solidFill>
                <a:prstClr val="black">
                  <a:tint val="75000"/>
                </a:prstClr>
              </a:solidFill>
            </a:endParaRPr>
          </a:p>
        </p:txBody>
      </p:sp>
    </p:spTree>
    <p:extLst>
      <p:ext uri="{BB962C8B-B14F-4D97-AF65-F5344CB8AC3E}">
        <p14:creationId xmlns:p14="http://schemas.microsoft.com/office/powerpoint/2010/main" val="417632517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p:cNvSpPr>
            <a:spLocks noGrp="1"/>
          </p:cNvSpPr>
          <p:nvPr>
            <p:ph idx="1"/>
          </p:nvPr>
        </p:nvSpPr>
        <p:spPr>
          <a:xfrm>
            <a:off x="323528" y="1268760"/>
            <a:ext cx="8712968" cy="4525963"/>
          </a:xfrm>
        </p:spPr>
        <p:txBody>
          <a:bodyPr>
            <a:normAutofit lnSpcReduction="10000"/>
          </a:bodyPr>
          <a:lstStyle/>
          <a:p>
            <a:pPr marL="0" indent="0">
              <a:buNone/>
            </a:pPr>
            <a:endParaRPr lang="de-DE" sz="900" dirty="0" smtClean="0">
              <a:latin typeface="Verdana" pitchFamily="34" charset="0"/>
            </a:endParaRPr>
          </a:p>
          <a:p>
            <a:pPr marL="0" indent="0">
              <a:buNone/>
            </a:pPr>
            <a:r>
              <a:rPr lang="de-DE" sz="3000" dirty="0" smtClean="0">
                <a:latin typeface="Verdana" pitchFamily="34" charset="0"/>
              </a:rPr>
              <a:t>Fall 2:</a:t>
            </a:r>
          </a:p>
          <a:p>
            <a:r>
              <a:rPr lang="de-DE" sz="3000" dirty="0" smtClean="0">
                <a:latin typeface="Verdana" pitchFamily="34" charset="0"/>
              </a:rPr>
              <a:t>Falls vorhanden, benutzen von vorhandenen Körperschafts- bzw. Konferenz-Datensätze der FE oder SE. </a:t>
            </a:r>
            <a:r>
              <a:rPr lang="de-DE" sz="2200" dirty="0" smtClean="0">
                <a:latin typeface="Verdana" pitchFamily="34" charset="0"/>
              </a:rPr>
              <a:t>(Datensätze einer anderen Satzart, z.B. bei Expeditionen der Sachbegriff der SE, können nicht benutzt werden).</a:t>
            </a:r>
          </a:p>
          <a:p>
            <a:r>
              <a:rPr lang="de-DE" sz="3000" dirty="0" smtClean="0">
                <a:latin typeface="Verdana" pitchFamily="34" charset="0"/>
              </a:rPr>
              <a:t>Falls der Datensatz in der zutreffenden Satzart noch nicht vorhanden ist, neu erfassen. </a:t>
            </a:r>
            <a:r>
              <a:rPr lang="de-DE" sz="2200" dirty="0" smtClean="0">
                <a:latin typeface="Verdana" pitchFamily="34" charset="0"/>
              </a:rPr>
              <a:t>(ggf. Datensatz der nicht mehr zulässigen Satzart auf den neu erfassten Datensatz umlenken).</a:t>
            </a:r>
          </a:p>
        </p:txBody>
      </p:sp>
      <p:sp>
        <p:nvSpPr>
          <p:cNvPr id="7" name="Fußzeilenplatzhalter 4"/>
          <p:cNvSpPr>
            <a:spLocks noGrp="1"/>
          </p:cNvSpPr>
          <p:nvPr>
            <p:ph type="ftr" sz="quarter" idx="11"/>
          </p:nvPr>
        </p:nvSpPr>
        <p:spPr>
          <a:xfrm>
            <a:off x="395536" y="6309320"/>
            <a:ext cx="7560840" cy="365125"/>
          </a:xfrm>
          <a:noFill/>
        </p:spPr>
        <p:txBody>
          <a:bodyPr vert="horz" lIns="91440" tIns="45720" rIns="91440" bIns="45720" rtlCol="0" anchor="ctr"/>
          <a:lstStyle/>
          <a:p>
            <a:r>
              <a:rPr lang="de-DE" sz="1000" dirty="0" smtClean="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AG RDA Schulungsunterlagen - Modul 4 GND: Körperschaften/Konferenzen</a:t>
            </a:r>
            <a:r>
              <a:rPr lang="de-DE" sz="1000" dirty="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 </a:t>
            </a:r>
            <a:r>
              <a:rPr lang="de-DE" sz="1000" dirty="0" smtClean="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 </a:t>
            </a:r>
            <a:r>
              <a:rPr lang="de-DE" sz="1000" dirty="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Stand: </a:t>
            </a:r>
            <a:r>
              <a:rPr lang="de-DE" sz="1000" dirty="0" smtClean="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17.09.2015 </a:t>
            </a:r>
            <a:r>
              <a:rPr lang="de-DE" sz="1000" dirty="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 CC BY-NC-SA</a:t>
            </a:r>
          </a:p>
        </p:txBody>
      </p:sp>
      <p:sp>
        <p:nvSpPr>
          <p:cNvPr id="9" name="Titel 1"/>
          <p:cNvSpPr>
            <a:spLocks noGrp="1"/>
          </p:cNvSpPr>
          <p:nvPr>
            <p:ph type="title"/>
          </p:nvPr>
        </p:nvSpPr>
        <p:spPr>
          <a:xfrm>
            <a:off x="251520" y="188640"/>
            <a:ext cx="8229600" cy="504056"/>
          </a:xfrm>
        </p:spPr>
        <p:txBody>
          <a:bodyPr>
            <a:normAutofit fontScale="90000"/>
          </a:bodyPr>
          <a:lstStyle/>
          <a:p>
            <a:pPr algn="l"/>
            <a:r>
              <a:rPr lang="de-DE" sz="2800" dirty="0">
                <a:solidFill>
                  <a:schemeClr val="accent1">
                    <a:lumMod val="75000"/>
                  </a:schemeClr>
                </a:solidFill>
                <a:latin typeface="Verdana" panose="020B0604030504040204" pitchFamily="34" charset="0"/>
              </a:rPr>
              <a:t>Redaktionsabsprachen</a:t>
            </a:r>
          </a:p>
        </p:txBody>
      </p:sp>
      <p:sp>
        <p:nvSpPr>
          <p:cNvPr id="4" name="Foliennummernplatzhalter 3"/>
          <p:cNvSpPr>
            <a:spLocks noGrp="1"/>
          </p:cNvSpPr>
          <p:nvPr>
            <p:ph type="sldNum" sz="quarter" idx="12"/>
          </p:nvPr>
        </p:nvSpPr>
        <p:spPr/>
        <p:txBody>
          <a:bodyPr/>
          <a:lstStyle/>
          <a:p>
            <a:fld id="{D9764CCF-3645-45FD-907E-5F8BCDA1650A}" type="slidenum">
              <a:rPr lang="en-GB" smtClean="0">
                <a:solidFill>
                  <a:prstClr val="black">
                    <a:tint val="75000"/>
                  </a:prstClr>
                </a:solidFill>
              </a:rPr>
              <a:pPr/>
              <a:t>26</a:t>
            </a:fld>
            <a:endParaRPr lang="en-GB">
              <a:solidFill>
                <a:prstClr val="black">
                  <a:tint val="75000"/>
                </a:prstClr>
              </a:solidFill>
            </a:endParaRPr>
          </a:p>
        </p:txBody>
      </p:sp>
    </p:spTree>
    <p:extLst>
      <p:ext uri="{BB962C8B-B14F-4D97-AF65-F5344CB8AC3E}">
        <p14:creationId xmlns:p14="http://schemas.microsoft.com/office/powerpoint/2010/main" val="415908298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p:cNvSpPr>
            <a:spLocks noGrp="1"/>
          </p:cNvSpPr>
          <p:nvPr>
            <p:ph idx="1"/>
          </p:nvPr>
        </p:nvSpPr>
        <p:spPr>
          <a:xfrm>
            <a:off x="323528" y="1340768"/>
            <a:ext cx="8686800" cy="4525963"/>
          </a:xfrm>
        </p:spPr>
        <p:txBody>
          <a:bodyPr>
            <a:normAutofit fontScale="77500" lnSpcReduction="20000"/>
          </a:bodyPr>
          <a:lstStyle/>
          <a:p>
            <a:pPr marL="0" indent="0">
              <a:buNone/>
            </a:pPr>
            <a:r>
              <a:rPr lang="de-DE" sz="3300" dirty="0" smtClean="0">
                <a:latin typeface="Verdana" pitchFamily="34" charset="0"/>
              </a:rPr>
              <a:t>Fall 2: Spitzenorgane etc.:</a:t>
            </a:r>
          </a:p>
          <a:p>
            <a:r>
              <a:rPr lang="de-DE" sz="3300" dirty="0" smtClean="0">
                <a:latin typeface="Verdana" pitchFamily="34" charset="0"/>
              </a:rPr>
              <a:t>Benutzungshinweis über die Nichtverwendung durch die FE löschen.</a:t>
            </a:r>
          </a:p>
          <a:p>
            <a:r>
              <a:rPr lang="de-DE" sz="3300" dirty="0" smtClean="0">
                <a:latin typeface="Verdana" pitchFamily="34" charset="0"/>
              </a:rPr>
              <a:t>Bei Bedarf, Herauslösen von Exekutiv-, Spitzen-, und Informationsorganen aus vorhandenen Datensätzen nach Mailboxverkehr.</a:t>
            </a:r>
          </a:p>
          <a:p>
            <a:r>
              <a:rPr lang="de-DE" sz="3300" dirty="0" smtClean="0">
                <a:latin typeface="Verdana" pitchFamily="34" charset="0"/>
              </a:rPr>
              <a:t>Es wird empfohlen, die Titel umzuhängen.</a:t>
            </a:r>
          </a:p>
          <a:p>
            <a:r>
              <a:rPr lang="de-DE" sz="3300" dirty="0" smtClean="0">
                <a:latin typeface="Verdana" pitchFamily="34" charset="0"/>
              </a:rPr>
              <a:t>Hinweis ergänzen, dass bis zum RDA-Vollumstieg die betreffende untergeordnete Körperschaft unter der Hauptkörperschaft erfasst wurde.</a:t>
            </a:r>
          </a:p>
          <a:p>
            <a:pPr marL="0" indent="0">
              <a:buNone/>
            </a:pPr>
            <a:endParaRPr lang="de-DE" dirty="0" smtClean="0">
              <a:latin typeface="Verdana" pitchFamily="34" charset="0"/>
            </a:endParaRPr>
          </a:p>
        </p:txBody>
      </p:sp>
      <p:sp>
        <p:nvSpPr>
          <p:cNvPr id="7" name="Fußzeilenplatzhalter 4"/>
          <p:cNvSpPr>
            <a:spLocks noGrp="1"/>
          </p:cNvSpPr>
          <p:nvPr>
            <p:ph type="ftr" sz="quarter" idx="11"/>
          </p:nvPr>
        </p:nvSpPr>
        <p:spPr>
          <a:xfrm>
            <a:off x="395536" y="6309320"/>
            <a:ext cx="7560840" cy="365125"/>
          </a:xfrm>
          <a:noFill/>
        </p:spPr>
        <p:txBody>
          <a:bodyPr vert="horz" lIns="91440" tIns="45720" rIns="91440" bIns="45720" rtlCol="0" anchor="ctr"/>
          <a:lstStyle/>
          <a:p>
            <a:r>
              <a:rPr lang="de-DE" sz="1000" dirty="0" smtClean="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AG RDA Schulungsunterlagen - Modul 4 GND: Körperschaften/Konferenzen</a:t>
            </a:r>
            <a:r>
              <a:rPr lang="de-DE" sz="1000" dirty="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 </a:t>
            </a:r>
            <a:r>
              <a:rPr lang="de-DE" sz="1000" dirty="0" smtClean="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 </a:t>
            </a:r>
            <a:r>
              <a:rPr lang="de-DE" sz="1000" dirty="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Stand: </a:t>
            </a:r>
            <a:r>
              <a:rPr lang="de-DE" sz="1000" dirty="0" smtClean="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17.09.2015 </a:t>
            </a:r>
            <a:r>
              <a:rPr lang="de-DE" sz="1000" dirty="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 CC BY-NC-SA</a:t>
            </a:r>
          </a:p>
        </p:txBody>
      </p:sp>
      <p:sp>
        <p:nvSpPr>
          <p:cNvPr id="9" name="Titel 1"/>
          <p:cNvSpPr>
            <a:spLocks noGrp="1"/>
          </p:cNvSpPr>
          <p:nvPr>
            <p:ph type="title"/>
          </p:nvPr>
        </p:nvSpPr>
        <p:spPr>
          <a:xfrm>
            <a:off x="251520" y="188640"/>
            <a:ext cx="8229600" cy="504056"/>
          </a:xfrm>
        </p:spPr>
        <p:txBody>
          <a:bodyPr>
            <a:normAutofit fontScale="90000"/>
          </a:bodyPr>
          <a:lstStyle/>
          <a:p>
            <a:pPr algn="l"/>
            <a:r>
              <a:rPr lang="de-DE" sz="2800" dirty="0">
                <a:solidFill>
                  <a:schemeClr val="accent1">
                    <a:lumMod val="75000"/>
                  </a:schemeClr>
                </a:solidFill>
                <a:latin typeface="Verdana" panose="020B0604030504040204" pitchFamily="34" charset="0"/>
              </a:rPr>
              <a:t>Redaktionsabsprachen</a:t>
            </a:r>
          </a:p>
        </p:txBody>
      </p:sp>
      <p:sp>
        <p:nvSpPr>
          <p:cNvPr id="4" name="Foliennummernplatzhalter 3"/>
          <p:cNvSpPr>
            <a:spLocks noGrp="1"/>
          </p:cNvSpPr>
          <p:nvPr>
            <p:ph type="sldNum" sz="quarter" idx="12"/>
          </p:nvPr>
        </p:nvSpPr>
        <p:spPr/>
        <p:txBody>
          <a:bodyPr/>
          <a:lstStyle/>
          <a:p>
            <a:fld id="{D9764CCF-3645-45FD-907E-5F8BCDA1650A}" type="slidenum">
              <a:rPr lang="en-GB" smtClean="0">
                <a:solidFill>
                  <a:prstClr val="black">
                    <a:tint val="75000"/>
                  </a:prstClr>
                </a:solidFill>
              </a:rPr>
              <a:pPr/>
              <a:t>27</a:t>
            </a:fld>
            <a:endParaRPr lang="en-GB">
              <a:solidFill>
                <a:prstClr val="black">
                  <a:tint val="75000"/>
                </a:prstClr>
              </a:solidFill>
            </a:endParaRPr>
          </a:p>
        </p:txBody>
      </p:sp>
    </p:spTree>
    <p:extLst>
      <p:ext uri="{BB962C8B-B14F-4D97-AF65-F5344CB8AC3E}">
        <p14:creationId xmlns:p14="http://schemas.microsoft.com/office/powerpoint/2010/main" val="172928796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p:cNvSpPr>
            <a:spLocks noGrp="1"/>
          </p:cNvSpPr>
          <p:nvPr>
            <p:ph idx="1"/>
          </p:nvPr>
        </p:nvSpPr>
        <p:spPr>
          <a:xfrm>
            <a:off x="349696" y="1268760"/>
            <a:ext cx="8686800" cy="4525963"/>
          </a:xfrm>
        </p:spPr>
        <p:txBody>
          <a:bodyPr>
            <a:normAutofit fontScale="85000" lnSpcReduction="20000"/>
          </a:bodyPr>
          <a:lstStyle/>
          <a:p>
            <a:pPr marL="0" indent="0">
              <a:buNone/>
            </a:pPr>
            <a:r>
              <a:rPr lang="de-DE" dirty="0" smtClean="0">
                <a:latin typeface="Verdana" pitchFamily="34" charset="0"/>
              </a:rPr>
              <a:t>Fall 3: </a:t>
            </a:r>
          </a:p>
          <a:p>
            <a:pPr marL="0" indent="0">
              <a:buNone/>
            </a:pPr>
            <a:r>
              <a:rPr lang="de-DE" dirty="0">
                <a:latin typeface="Verdana" pitchFamily="34" charset="0"/>
              </a:rPr>
              <a:t>B</a:t>
            </a:r>
            <a:r>
              <a:rPr lang="de-DE" dirty="0" smtClean="0">
                <a:latin typeface="Verdana" pitchFamily="34" charset="0"/>
              </a:rPr>
              <a:t>estimmte Entitäten entfallen für die Formalerschließung: Einzelausstellungen</a:t>
            </a:r>
            <a:r>
              <a:rPr lang="de-DE" sz="2400" dirty="0" smtClean="0">
                <a:latin typeface="Verdana" pitchFamily="34" charset="0"/>
              </a:rPr>
              <a:t> einschließlich Einzel-Verkaufsausstellungen und Einzelauktionen</a:t>
            </a:r>
            <a:endParaRPr lang="de-DE" dirty="0" smtClean="0">
              <a:latin typeface="Verdana" pitchFamily="34" charset="0"/>
            </a:endParaRPr>
          </a:p>
          <a:p>
            <a:pPr marL="0" indent="0">
              <a:buNone/>
            </a:pPr>
            <a:r>
              <a:rPr lang="de-DE" dirty="0" smtClean="0">
                <a:latin typeface="Verdana" pitchFamily="34" charset="0"/>
              </a:rPr>
              <a:t>(vgl. ERL 3 zu RDA 11.0)</a:t>
            </a:r>
          </a:p>
          <a:p>
            <a:pPr marL="0" lvl="0" indent="0">
              <a:buNone/>
            </a:pPr>
            <a:endParaRPr lang="de-DE" sz="2800" i="1" dirty="0" smtClean="0">
              <a:solidFill>
                <a:prstClr val="black"/>
              </a:solidFill>
              <a:latin typeface="Verdana" pitchFamily="34" charset="0"/>
            </a:endParaRPr>
          </a:p>
          <a:p>
            <a:pPr marL="0" lvl="0" indent="0">
              <a:buNone/>
            </a:pPr>
            <a:r>
              <a:rPr lang="de-DE" sz="2800" i="1" dirty="0" smtClean="0">
                <a:solidFill>
                  <a:prstClr val="black"/>
                </a:solidFill>
                <a:latin typeface="Verdana" pitchFamily="34" charset="0"/>
              </a:rPr>
              <a:t>Daraus </a:t>
            </a:r>
            <a:r>
              <a:rPr lang="de-DE" sz="2800" i="1" dirty="0">
                <a:solidFill>
                  <a:prstClr val="black"/>
                </a:solidFill>
                <a:latin typeface="Verdana" pitchFamily="34" charset="0"/>
              </a:rPr>
              <a:t>folgt:</a:t>
            </a:r>
          </a:p>
          <a:p>
            <a:pPr marL="0" lvl="0" indent="0">
              <a:buNone/>
            </a:pPr>
            <a:r>
              <a:rPr lang="de-DE" sz="2800" dirty="0">
                <a:solidFill>
                  <a:prstClr val="black"/>
                </a:solidFill>
                <a:latin typeface="Verdana" pitchFamily="34" charset="0"/>
              </a:rPr>
              <a:t>Mit dem Vollumstieg werden </a:t>
            </a:r>
            <a:r>
              <a:rPr lang="de-DE" sz="2800" dirty="0" smtClean="0">
                <a:solidFill>
                  <a:prstClr val="black"/>
                </a:solidFill>
                <a:latin typeface="Verdana" pitchFamily="34" charset="0"/>
              </a:rPr>
              <a:t>diese in der Formalerschließung nicht  mehr erfasst</a:t>
            </a:r>
            <a:r>
              <a:rPr lang="de-DE" sz="2800" dirty="0">
                <a:solidFill>
                  <a:prstClr val="black"/>
                </a:solidFill>
                <a:latin typeface="Verdana" pitchFamily="34" charset="0"/>
              </a:rPr>
              <a:t>; rückwirkend werden keine Titel </a:t>
            </a:r>
            <a:r>
              <a:rPr lang="de-DE" sz="2800" dirty="0" smtClean="0">
                <a:solidFill>
                  <a:prstClr val="black"/>
                </a:solidFill>
                <a:latin typeface="Verdana" pitchFamily="34" charset="0"/>
              </a:rPr>
              <a:t>korrigiert. Folgende redaktionelle Bemerkung wird im Feld 667 erfasst: „Mit dem RDA-Vollumstieg 2016 nicht mehr in der FE zu benutzen“.</a:t>
            </a:r>
            <a:endParaRPr lang="de-DE" sz="2800" dirty="0">
              <a:solidFill>
                <a:prstClr val="black"/>
              </a:solidFill>
              <a:latin typeface="Verdana" pitchFamily="34" charset="0"/>
            </a:endParaRPr>
          </a:p>
          <a:p>
            <a:pPr marL="0" indent="0">
              <a:buNone/>
            </a:pPr>
            <a:endParaRPr lang="de-DE" dirty="0" smtClean="0">
              <a:latin typeface="Verdana" pitchFamily="34" charset="0"/>
            </a:endParaRPr>
          </a:p>
          <a:p>
            <a:pPr marL="0" indent="0">
              <a:buNone/>
            </a:pPr>
            <a:endParaRPr lang="de-DE" dirty="0" smtClean="0">
              <a:latin typeface="Verdana" pitchFamily="34" charset="0"/>
            </a:endParaRPr>
          </a:p>
          <a:p>
            <a:pPr marL="0" indent="0">
              <a:buNone/>
            </a:pPr>
            <a:endParaRPr lang="de-DE" dirty="0" smtClean="0">
              <a:latin typeface="Verdana" pitchFamily="34" charset="0"/>
            </a:endParaRPr>
          </a:p>
        </p:txBody>
      </p:sp>
      <p:sp>
        <p:nvSpPr>
          <p:cNvPr id="7" name="Fußzeilenplatzhalter 4"/>
          <p:cNvSpPr>
            <a:spLocks noGrp="1"/>
          </p:cNvSpPr>
          <p:nvPr>
            <p:ph type="ftr" sz="quarter" idx="11"/>
          </p:nvPr>
        </p:nvSpPr>
        <p:spPr>
          <a:xfrm>
            <a:off x="395536" y="6309320"/>
            <a:ext cx="7560840" cy="365125"/>
          </a:xfrm>
          <a:noFill/>
        </p:spPr>
        <p:txBody>
          <a:bodyPr vert="horz" lIns="91440" tIns="45720" rIns="91440" bIns="45720" rtlCol="0" anchor="ctr"/>
          <a:lstStyle/>
          <a:p>
            <a:r>
              <a:rPr lang="de-DE" sz="1000" dirty="0" smtClean="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AG RDA Schulungsunterlagen - Modul 4 GND: Körperschaften/Konferenzen</a:t>
            </a:r>
            <a:r>
              <a:rPr lang="de-DE" sz="1000" dirty="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 </a:t>
            </a:r>
            <a:r>
              <a:rPr lang="de-DE" sz="1000" dirty="0" smtClean="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 </a:t>
            </a:r>
            <a:r>
              <a:rPr lang="de-DE" sz="1000" dirty="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Stand: </a:t>
            </a:r>
            <a:r>
              <a:rPr lang="de-DE" sz="1000" dirty="0" smtClean="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17.09.2015 </a:t>
            </a:r>
            <a:r>
              <a:rPr lang="de-DE" sz="1000" dirty="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 CC BY-NC-SA</a:t>
            </a:r>
          </a:p>
        </p:txBody>
      </p:sp>
      <p:sp>
        <p:nvSpPr>
          <p:cNvPr id="9" name="Titel 1"/>
          <p:cNvSpPr>
            <a:spLocks noGrp="1"/>
          </p:cNvSpPr>
          <p:nvPr>
            <p:ph type="title"/>
          </p:nvPr>
        </p:nvSpPr>
        <p:spPr>
          <a:xfrm>
            <a:off x="251520" y="188640"/>
            <a:ext cx="8229600" cy="504056"/>
          </a:xfrm>
        </p:spPr>
        <p:txBody>
          <a:bodyPr>
            <a:normAutofit fontScale="90000"/>
          </a:bodyPr>
          <a:lstStyle/>
          <a:p>
            <a:pPr algn="l"/>
            <a:r>
              <a:rPr lang="de-DE" sz="2800" dirty="0" smtClean="0">
                <a:solidFill>
                  <a:schemeClr val="accent1">
                    <a:lumMod val="75000"/>
                  </a:schemeClr>
                </a:solidFill>
                <a:latin typeface="Verdana" panose="020B0604030504040204" pitchFamily="34" charset="0"/>
              </a:rPr>
              <a:t>Redaktionsabsprachen</a:t>
            </a:r>
            <a:endParaRPr lang="de-DE" sz="2800" dirty="0">
              <a:solidFill>
                <a:schemeClr val="accent1">
                  <a:lumMod val="75000"/>
                </a:schemeClr>
              </a:solidFill>
              <a:latin typeface="Verdana" panose="020B0604030504040204" pitchFamily="34" charset="0"/>
            </a:endParaRPr>
          </a:p>
        </p:txBody>
      </p:sp>
      <p:sp>
        <p:nvSpPr>
          <p:cNvPr id="4" name="Foliennummernplatzhalter 3"/>
          <p:cNvSpPr>
            <a:spLocks noGrp="1"/>
          </p:cNvSpPr>
          <p:nvPr>
            <p:ph type="sldNum" sz="quarter" idx="12"/>
          </p:nvPr>
        </p:nvSpPr>
        <p:spPr/>
        <p:txBody>
          <a:bodyPr/>
          <a:lstStyle/>
          <a:p>
            <a:fld id="{D9764CCF-3645-45FD-907E-5F8BCDA1650A}" type="slidenum">
              <a:rPr lang="en-GB" smtClean="0">
                <a:solidFill>
                  <a:prstClr val="black">
                    <a:tint val="75000"/>
                  </a:prstClr>
                </a:solidFill>
              </a:rPr>
              <a:pPr/>
              <a:t>28</a:t>
            </a:fld>
            <a:endParaRPr lang="en-GB">
              <a:solidFill>
                <a:prstClr val="black">
                  <a:tint val="75000"/>
                </a:prstClr>
              </a:solidFill>
            </a:endParaRPr>
          </a:p>
        </p:txBody>
      </p:sp>
    </p:spTree>
    <p:extLst>
      <p:ext uri="{BB962C8B-B14F-4D97-AF65-F5344CB8AC3E}">
        <p14:creationId xmlns:p14="http://schemas.microsoft.com/office/powerpoint/2010/main" val="108159828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260648"/>
            <a:ext cx="8507288" cy="1224136"/>
          </a:xfrm>
        </p:spPr>
        <p:txBody>
          <a:bodyPr>
            <a:noAutofit/>
          </a:bodyPr>
          <a:lstStyle/>
          <a:p>
            <a:pPr algn="l"/>
            <a:r>
              <a:rPr lang="de-DE" sz="2800" dirty="0">
                <a:solidFill>
                  <a:schemeClr val="accent1">
                    <a:lumMod val="75000"/>
                  </a:schemeClr>
                </a:solidFill>
                <a:latin typeface="Verdana" panose="020B0604030504040204" pitchFamily="34" charset="0"/>
              </a:rPr>
              <a:t>Aufhebung der Normierung </a:t>
            </a:r>
            <a:br>
              <a:rPr lang="de-DE" sz="2800" dirty="0">
                <a:solidFill>
                  <a:schemeClr val="accent1">
                    <a:lumMod val="75000"/>
                  </a:schemeClr>
                </a:solidFill>
                <a:latin typeface="Verdana" panose="020B0604030504040204" pitchFamily="34" charset="0"/>
              </a:rPr>
            </a:br>
            <a:r>
              <a:rPr lang="de-DE" sz="2800" dirty="0">
                <a:solidFill>
                  <a:schemeClr val="accent1">
                    <a:lumMod val="75000"/>
                  </a:schemeClr>
                </a:solidFill>
                <a:latin typeface="Verdana" panose="020B0604030504040204" pitchFamily="34" charset="0"/>
              </a:rPr>
              <a:t>bei Universitäten, techn. Hochschulen und Gesamthochschulen</a:t>
            </a:r>
          </a:p>
        </p:txBody>
      </p:sp>
      <p:sp>
        <p:nvSpPr>
          <p:cNvPr id="3" name="Inhaltsplatzhalter 2"/>
          <p:cNvSpPr>
            <a:spLocks noGrp="1"/>
          </p:cNvSpPr>
          <p:nvPr>
            <p:ph idx="1"/>
          </p:nvPr>
        </p:nvSpPr>
        <p:spPr>
          <a:xfrm>
            <a:off x="323528" y="1711349"/>
            <a:ext cx="8686800" cy="4525963"/>
          </a:xfrm>
        </p:spPr>
        <p:txBody>
          <a:bodyPr>
            <a:normAutofit/>
          </a:bodyPr>
          <a:lstStyle/>
          <a:p>
            <a:r>
              <a:rPr lang="de-DE" sz="2800" dirty="0" smtClean="0">
                <a:latin typeface="Verdana" panose="020B0604030504040204" pitchFamily="34" charset="0"/>
                <a:ea typeface="Verdana" panose="020B0604030504040204" pitchFamily="34" charset="0"/>
                <a:cs typeface="Verdana" panose="020B0604030504040204" pitchFamily="34" charset="0"/>
              </a:rPr>
              <a:t>Universitäten, technische Hochschulen, Gesamthochschulen werden unter ihrem jeweiligen Namen erfasst</a:t>
            </a:r>
          </a:p>
          <a:p>
            <a:r>
              <a:rPr lang="de-DE" sz="2800" dirty="0" smtClean="0">
                <a:latin typeface="Verdana" panose="020B0604030504040204" pitchFamily="34" charset="0"/>
                <a:ea typeface="Verdana" panose="020B0604030504040204" pitchFamily="34" charset="0"/>
                <a:cs typeface="Verdana" panose="020B0604030504040204" pitchFamily="34" charset="0"/>
              </a:rPr>
              <a:t>Gilt ab </a:t>
            </a:r>
            <a:r>
              <a:rPr lang="de-DE" sz="2800" dirty="0">
                <a:latin typeface="Verdana" panose="020B0604030504040204" pitchFamily="34" charset="0"/>
                <a:ea typeface="Verdana" panose="020B0604030504040204" pitchFamily="34" charset="0"/>
                <a:cs typeface="Verdana" panose="020B0604030504040204" pitchFamily="34" charset="0"/>
              </a:rPr>
              <a:t>dem </a:t>
            </a:r>
            <a:r>
              <a:rPr lang="de-DE" sz="2800" dirty="0" smtClean="0">
                <a:latin typeface="Verdana" panose="020B0604030504040204" pitchFamily="34" charset="0"/>
                <a:ea typeface="Verdana" panose="020B0604030504040204" pitchFamily="34" charset="0"/>
                <a:cs typeface="Verdana" panose="020B0604030504040204" pitchFamily="34" charset="0"/>
              </a:rPr>
              <a:t>Vollumstieg</a:t>
            </a:r>
          </a:p>
          <a:p>
            <a:pPr marL="0" indent="0">
              <a:buNone/>
            </a:pPr>
            <a:r>
              <a:rPr lang="de-DE" sz="2800" dirty="0" smtClean="0">
                <a:latin typeface="Verdana" panose="020B0604030504040204" pitchFamily="34" charset="0"/>
                <a:ea typeface="Verdana" panose="020B0604030504040204" pitchFamily="34" charset="0"/>
                <a:cs typeface="Verdana" panose="020B0604030504040204" pitchFamily="34" charset="0"/>
              </a:rPr>
              <a:t>-&gt; der bevorzugte Name muss überprüft</a:t>
            </a:r>
            <a:br>
              <a:rPr lang="de-DE" sz="2800" dirty="0" smtClean="0">
                <a:latin typeface="Verdana" panose="020B0604030504040204" pitchFamily="34" charset="0"/>
                <a:ea typeface="Verdana" panose="020B0604030504040204" pitchFamily="34" charset="0"/>
                <a:cs typeface="Verdana" panose="020B0604030504040204" pitchFamily="34" charset="0"/>
              </a:rPr>
            </a:br>
            <a:r>
              <a:rPr lang="de-DE" sz="2800" dirty="0" smtClean="0">
                <a:latin typeface="Verdana" panose="020B0604030504040204" pitchFamily="34" charset="0"/>
                <a:ea typeface="Verdana" panose="020B0604030504040204" pitchFamily="34" charset="0"/>
                <a:cs typeface="Verdana" panose="020B0604030504040204" pitchFamily="34" charset="0"/>
              </a:rPr>
              <a:t>     und ggf. angepasst werden</a:t>
            </a:r>
          </a:p>
          <a:p>
            <a:pPr marL="0" indent="0">
              <a:buNone/>
            </a:pPr>
            <a:r>
              <a:rPr lang="de-DE" sz="2800" dirty="0" smtClean="0">
                <a:latin typeface="Verdana" panose="020B0604030504040204" pitchFamily="34" charset="0"/>
                <a:ea typeface="Verdana" panose="020B0604030504040204" pitchFamily="34" charset="0"/>
                <a:cs typeface="Verdana" panose="020B0604030504040204" pitchFamily="34" charset="0"/>
              </a:rPr>
              <a:t>-&gt; ggf. müssen die Datensätze gesplittet</a:t>
            </a:r>
            <a:br>
              <a:rPr lang="de-DE" sz="2800" dirty="0" smtClean="0">
                <a:latin typeface="Verdana" panose="020B0604030504040204" pitchFamily="34" charset="0"/>
                <a:ea typeface="Verdana" panose="020B0604030504040204" pitchFamily="34" charset="0"/>
                <a:cs typeface="Verdana" panose="020B0604030504040204" pitchFamily="34" charset="0"/>
              </a:rPr>
            </a:br>
            <a:r>
              <a:rPr lang="de-DE" sz="2800" dirty="0" smtClean="0">
                <a:latin typeface="Verdana" panose="020B0604030504040204" pitchFamily="34" charset="0"/>
                <a:ea typeface="Verdana" panose="020B0604030504040204" pitchFamily="34" charset="0"/>
                <a:cs typeface="Verdana" panose="020B0604030504040204" pitchFamily="34" charset="0"/>
              </a:rPr>
              <a:t>     und Vorgänger und Nachfolger-</a:t>
            </a:r>
            <a:br>
              <a:rPr lang="de-DE" sz="2800" dirty="0" smtClean="0">
                <a:latin typeface="Verdana" panose="020B0604030504040204" pitchFamily="34" charset="0"/>
                <a:ea typeface="Verdana" panose="020B0604030504040204" pitchFamily="34" charset="0"/>
                <a:cs typeface="Verdana" panose="020B0604030504040204" pitchFamily="34" charset="0"/>
              </a:rPr>
            </a:br>
            <a:r>
              <a:rPr lang="de-DE" sz="2800" dirty="0" smtClean="0">
                <a:latin typeface="Verdana" panose="020B0604030504040204" pitchFamily="34" charset="0"/>
                <a:ea typeface="Verdana" panose="020B0604030504040204" pitchFamily="34" charset="0"/>
                <a:cs typeface="Verdana" panose="020B0604030504040204" pitchFamily="34" charset="0"/>
              </a:rPr>
              <a:t>     Beziehungen angelegt werden</a:t>
            </a:r>
            <a:endParaRPr lang="de-DE" sz="2800" dirty="0">
              <a:latin typeface="Verdana" panose="020B0604030504040204" pitchFamily="34" charset="0"/>
              <a:ea typeface="Verdana" panose="020B0604030504040204" pitchFamily="34" charset="0"/>
              <a:cs typeface="Verdana" panose="020B0604030504040204" pitchFamily="34" charset="0"/>
            </a:endParaRPr>
          </a:p>
        </p:txBody>
      </p:sp>
      <p:sp>
        <p:nvSpPr>
          <p:cNvPr id="7" name="Fußzeilenplatzhalter 4"/>
          <p:cNvSpPr>
            <a:spLocks noGrp="1"/>
          </p:cNvSpPr>
          <p:nvPr>
            <p:ph type="ftr" sz="quarter" idx="11"/>
          </p:nvPr>
        </p:nvSpPr>
        <p:spPr>
          <a:xfrm>
            <a:off x="395536" y="6309320"/>
            <a:ext cx="7560840" cy="365125"/>
          </a:xfrm>
          <a:noFill/>
        </p:spPr>
        <p:txBody>
          <a:bodyPr vert="horz" lIns="91440" tIns="45720" rIns="91440" bIns="45720" rtlCol="0" anchor="ctr"/>
          <a:lstStyle/>
          <a:p>
            <a:r>
              <a:rPr lang="de-DE" sz="1000" dirty="0" smtClean="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AG RDA Schulungsunterlagen - Modul 4 GND: Körperschaften/Konferenzen</a:t>
            </a:r>
            <a:r>
              <a:rPr lang="de-DE" sz="1000" dirty="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 </a:t>
            </a:r>
            <a:r>
              <a:rPr lang="de-DE" sz="1000" dirty="0" smtClean="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 </a:t>
            </a:r>
            <a:r>
              <a:rPr lang="de-DE" sz="1000" dirty="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Stand: </a:t>
            </a:r>
            <a:r>
              <a:rPr lang="de-DE" sz="1000" dirty="0" smtClean="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17.09.2015 </a:t>
            </a:r>
            <a:r>
              <a:rPr lang="de-DE" sz="1000" dirty="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 CC BY-NC-SA</a:t>
            </a:r>
          </a:p>
        </p:txBody>
      </p:sp>
      <p:sp>
        <p:nvSpPr>
          <p:cNvPr id="5" name="Foliennummernplatzhalter 4"/>
          <p:cNvSpPr>
            <a:spLocks noGrp="1"/>
          </p:cNvSpPr>
          <p:nvPr>
            <p:ph type="sldNum" sz="quarter" idx="12"/>
          </p:nvPr>
        </p:nvSpPr>
        <p:spPr/>
        <p:txBody>
          <a:bodyPr/>
          <a:lstStyle/>
          <a:p>
            <a:fld id="{D9764CCF-3645-45FD-907E-5F8BCDA1650A}" type="slidenum">
              <a:rPr lang="en-GB" smtClean="0">
                <a:solidFill>
                  <a:prstClr val="black">
                    <a:tint val="75000"/>
                  </a:prstClr>
                </a:solidFill>
              </a:rPr>
              <a:pPr/>
              <a:t>29</a:t>
            </a:fld>
            <a:endParaRPr lang="en-GB">
              <a:solidFill>
                <a:prstClr val="black">
                  <a:tint val="75000"/>
                </a:prstClr>
              </a:solidFill>
            </a:endParaRPr>
          </a:p>
        </p:txBody>
      </p:sp>
    </p:spTree>
    <p:extLst>
      <p:ext uri="{BB962C8B-B14F-4D97-AF65-F5344CB8AC3E}">
        <p14:creationId xmlns:p14="http://schemas.microsoft.com/office/powerpoint/2010/main" val="162034433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p:cNvSpPr>
            <a:spLocks noGrp="1"/>
          </p:cNvSpPr>
          <p:nvPr>
            <p:ph idx="1"/>
          </p:nvPr>
        </p:nvSpPr>
        <p:spPr>
          <a:xfrm>
            <a:off x="323528" y="1268760"/>
            <a:ext cx="8507288" cy="4896544"/>
          </a:xfrm>
        </p:spPr>
        <p:txBody>
          <a:bodyPr>
            <a:noAutofit/>
          </a:bodyPr>
          <a:lstStyle/>
          <a:p>
            <a:pPr marL="0" indent="0">
              <a:buNone/>
            </a:pPr>
            <a:r>
              <a:rPr lang="de-DE" sz="2000" dirty="0">
                <a:latin typeface="Verdana" panose="020B0604030504040204" pitchFamily="34" charset="0"/>
              </a:rPr>
              <a:t>Typische </a:t>
            </a:r>
            <a:r>
              <a:rPr lang="de-DE" sz="2000" b="1" dirty="0" smtClean="0">
                <a:latin typeface="Verdana" panose="020B0604030504040204" pitchFamily="34" charset="0"/>
              </a:rPr>
              <a:t>Beispiele</a:t>
            </a:r>
            <a:r>
              <a:rPr lang="de-DE" sz="2000" dirty="0" smtClean="0">
                <a:latin typeface="Verdana" panose="020B0604030504040204" pitchFamily="34" charset="0"/>
              </a:rPr>
              <a:t> sind:</a:t>
            </a:r>
          </a:p>
          <a:p>
            <a:pPr>
              <a:buFontTx/>
              <a:buChar char="-"/>
            </a:pPr>
            <a:r>
              <a:rPr lang="de-DE" sz="2000" dirty="0" smtClean="0">
                <a:latin typeface="Verdana" panose="020B0604030504040204" pitchFamily="34" charset="0"/>
              </a:rPr>
              <a:t>Verbände</a:t>
            </a:r>
          </a:p>
          <a:p>
            <a:pPr>
              <a:buFontTx/>
              <a:buChar char="-"/>
            </a:pPr>
            <a:r>
              <a:rPr lang="de-DE" sz="2000" dirty="0" smtClean="0">
                <a:latin typeface="Verdana" panose="020B0604030504040204" pitchFamily="34" charset="0"/>
              </a:rPr>
              <a:t>Institutionen</a:t>
            </a:r>
          </a:p>
          <a:p>
            <a:pPr>
              <a:buFontTx/>
              <a:buChar char="-"/>
            </a:pPr>
            <a:r>
              <a:rPr lang="de-DE" sz="2000" dirty="0" smtClean="0">
                <a:latin typeface="Verdana" panose="020B0604030504040204" pitchFamily="34" charset="0"/>
              </a:rPr>
              <a:t>Firmen</a:t>
            </a:r>
          </a:p>
          <a:p>
            <a:pPr>
              <a:buFontTx/>
              <a:buChar char="-"/>
            </a:pPr>
            <a:r>
              <a:rPr lang="de-DE" sz="2000" dirty="0" smtClean="0">
                <a:latin typeface="Verdana" panose="020B0604030504040204" pitchFamily="34" charset="0"/>
              </a:rPr>
              <a:t>gemeinnützige Unternehmen</a:t>
            </a:r>
          </a:p>
          <a:p>
            <a:pPr>
              <a:buFontTx/>
              <a:buChar char="-"/>
            </a:pPr>
            <a:r>
              <a:rPr lang="de-DE" sz="2000" dirty="0" smtClean="0">
                <a:latin typeface="Verdana" panose="020B0604030504040204" pitchFamily="34" charset="0"/>
              </a:rPr>
              <a:t>Regierungen, Regierungsstellen</a:t>
            </a:r>
          </a:p>
          <a:p>
            <a:pPr>
              <a:buFontTx/>
              <a:buChar char="-"/>
            </a:pPr>
            <a:r>
              <a:rPr lang="de-DE" sz="2000" dirty="0" smtClean="0">
                <a:latin typeface="Verdana" panose="020B0604030504040204" pitchFamily="34" charset="0"/>
              </a:rPr>
              <a:t>Spitzen- und Informationsorgane</a:t>
            </a:r>
          </a:p>
          <a:p>
            <a:pPr>
              <a:buFontTx/>
              <a:buChar char="-"/>
            </a:pPr>
            <a:r>
              <a:rPr lang="de-DE" sz="2000" dirty="0" smtClean="0">
                <a:latin typeface="Verdana" panose="020B0604030504040204" pitchFamily="34" charset="0"/>
              </a:rPr>
              <a:t>Amtsinhaber, Regierungschefs, geistliche Würdenträger in ihrer Funktion als Vertreter einer Organisation/Körperschaft</a:t>
            </a:r>
          </a:p>
          <a:p>
            <a:pPr>
              <a:buFontTx/>
              <a:buChar char="-"/>
            </a:pPr>
            <a:r>
              <a:rPr lang="de-DE" sz="2000" dirty="0" smtClean="0">
                <a:latin typeface="Verdana" panose="020B0604030504040204" pitchFamily="34" charset="0"/>
              </a:rPr>
              <a:t>religiöse Gruppen, lokale Kirchengemeinden, Klöster</a:t>
            </a:r>
          </a:p>
          <a:p>
            <a:pPr>
              <a:buFontTx/>
              <a:buChar char="-"/>
            </a:pPr>
            <a:r>
              <a:rPr lang="de-DE" sz="2000" dirty="0" smtClean="0">
                <a:latin typeface="Verdana" panose="020B0604030504040204" pitchFamily="34" charset="0"/>
              </a:rPr>
              <a:t>Konferenzen</a:t>
            </a:r>
          </a:p>
          <a:p>
            <a:pPr>
              <a:buFontTx/>
              <a:buChar char="-"/>
            </a:pPr>
            <a:r>
              <a:rPr lang="de-DE" sz="2000" dirty="0" smtClean="0">
                <a:latin typeface="Verdana" panose="020B0604030504040204" pitchFamily="34" charset="0"/>
              </a:rPr>
              <a:t>Ad-hoc-Ereignisse (z. B. Ausstellungen, Sportwettkämpfe)</a:t>
            </a:r>
          </a:p>
          <a:p>
            <a:pPr marL="0" indent="0">
              <a:buNone/>
            </a:pPr>
            <a:endParaRPr lang="de-DE" sz="800" dirty="0" smtClean="0">
              <a:latin typeface="Verdana" panose="020B0604030504040204" pitchFamily="34" charset="0"/>
            </a:endParaRPr>
          </a:p>
          <a:p>
            <a:pPr marL="0" indent="0">
              <a:buNone/>
            </a:pPr>
            <a:r>
              <a:rPr lang="de-DE" sz="2000" dirty="0" smtClean="0">
                <a:solidFill>
                  <a:srgbClr val="0070C0"/>
                </a:solidFill>
                <a:latin typeface="Verdana" panose="020B0604030504040204" pitchFamily="34" charset="0"/>
              </a:rPr>
              <a:t>ERL 1, ERL 2, ERL 3 zu RDA 11.0</a:t>
            </a:r>
            <a:endParaRPr lang="de-DE" sz="2000" u="sng" dirty="0" smtClean="0">
              <a:solidFill>
                <a:srgbClr val="0070C0"/>
              </a:solidFill>
              <a:latin typeface="Verdana" panose="020B0604030504040204" pitchFamily="34" charset="0"/>
            </a:endParaRPr>
          </a:p>
        </p:txBody>
      </p:sp>
      <p:sp>
        <p:nvSpPr>
          <p:cNvPr id="2" name="Titel 1"/>
          <p:cNvSpPr>
            <a:spLocks noGrp="1"/>
          </p:cNvSpPr>
          <p:nvPr>
            <p:ph type="title"/>
          </p:nvPr>
        </p:nvSpPr>
        <p:spPr>
          <a:xfrm>
            <a:off x="611560" y="116632"/>
            <a:ext cx="8229600" cy="1368152"/>
          </a:xfrm>
        </p:spPr>
        <p:txBody>
          <a:bodyPr/>
          <a:lstStyle/>
          <a:p>
            <a:r>
              <a:rPr lang="de-DE" dirty="0" smtClean="0"/>
              <a:t> </a:t>
            </a:r>
            <a:endParaRPr lang="de-DE" dirty="0"/>
          </a:p>
        </p:txBody>
      </p:sp>
      <p:sp>
        <p:nvSpPr>
          <p:cNvPr id="8" name="Titel 1"/>
          <p:cNvSpPr txBox="1">
            <a:spLocks/>
          </p:cNvSpPr>
          <p:nvPr/>
        </p:nvSpPr>
        <p:spPr>
          <a:xfrm>
            <a:off x="251520" y="116632"/>
            <a:ext cx="8229600" cy="1008112"/>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de-DE" sz="2800" dirty="0">
                <a:solidFill>
                  <a:schemeClr val="accent1">
                    <a:lumMod val="75000"/>
                  </a:schemeClr>
                </a:solidFill>
                <a:latin typeface="Verdana" panose="020B0604030504040204" pitchFamily="34" charset="0"/>
              </a:rPr>
              <a:t>Definition – Körperschaften und </a:t>
            </a:r>
            <a:br>
              <a:rPr lang="de-DE" sz="2800" dirty="0">
                <a:solidFill>
                  <a:schemeClr val="accent1">
                    <a:lumMod val="75000"/>
                  </a:schemeClr>
                </a:solidFill>
                <a:latin typeface="Verdana" panose="020B0604030504040204" pitchFamily="34" charset="0"/>
              </a:rPr>
            </a:br>
            <a:r>
              <a:rPr lang="de-DE" sz="2800" dirty="0">
                <a:solidFill>
                  <a:schemeClr val="accent1">
                    <a:lumMod val="75000"/>
                  </a:schemeClr>
                </a:solidFill>
                <a:latin typeface="Verdana" panose="020B0604030504040204" pitchFamily="34" charset="0"/>
              </a:rPr>
              <a:t>Konferenzen – RDA 11.0</a:t>
            </a:r>
          </a:p>
        </p:txBody>
      </p:sp>
      <p:sp>
        <p:nvSpPr>
          <p:cNvPr id="9" name="Fußzeilenplatzhalter 4"/>
          <p:cNvSpPr>
            <a:spLocks noGrp="1"/>
          </p:cNvSpPr>
          <p:nvPr>
            <p:ph type="ftr" sz="quarter" idx="11"/>
          </p:nvPr>
        </p:nvSpPr>
        <p:spPr>
          <a:xfrm>
            <a:off x="395536" y="6309320"/>
            <a:ext cx="7560840" cy="365125"/>
          </a:xfrm>
          <a:noFill/>
        </p:spPr>
        <p:txBody>
          <a:bodyPr vert="horz" lIns="91440" tIns="45720" rIns="91440" bIns="45720" rtlCol="0" anchor="ctr"/>
          <a:lstStyle/>
          <a:p>
            <a:r>
              <a:rPr lang="de-DE" sz="1000" dirty="0" smtClean="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AG RDA Schulungsunterlagen - Modul 4 GND: Körperschaften/Konferenzen</a:t>
            </a:r>
            <a:r>
              <a:rPr lang="de-DE" sz="1000" dirty="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 </a:t>
            </a:r>
            <a:r>
              <a:rPr lang="de-DE" sz="1000" dirty="0" smtClean="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 </a:t>
            </a:r>
            <a:r>
              <a:rPr lang="de-DE" sz="1000" dirty="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Stand: </a:t>
            </a:r>
            <a:r>
              <a:rPr lang="de-DE" sz="1000" dirty="0" smtClean="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17.09.2015 </a:t>
            </a:r>
            <a:r>
              <a:rPr lang="de-DE" sz="1000" dirty="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 CC BY-NC-SA</a:t>
            </a:r>
          </a:p>
        </p:txBody>
      </p:sp>
      <p:sp>
        <p:nvSpPr>
          <p:cNvPr id="5" name="Foliennummernplatzhalter 4"/>
          <p:cNvSpPr>
            <a:spLocks noGrp="1"/>
          </p:cNvSpPr>
          <p:nvPr>
            <p:ph type="sldNum" sz="quarter" idx="12"/>
          </p:nvPr>
        </p:nvSpPr>
        <p:spPr/>
        <p:txBody>
          <a:bodyPr/>
          <a:lstStyle/>
          <a:p>
            <a:fld id="{D9764CCF-3645-45FD-907E-5F8BCDA1650A}" type="slidenum">
              <a:rPr lang="en-GB" smtClean="0">
                <a:solidFill>
                  <a:prstClr val="black">
                    <a:tint val="75000"/>
                  </a:prstClr>
                </a:solidFill>
              </a:rPr>
              <a:pPr/>
              <a:t>3</a:t>
            </a:fld>
            <a:endParaRPr lang="en-GB">
              <a:solidFill>
                <a:prstClr val="black">
                  <a:tint val="75000"/>
                </a:prstClr>
              </a:solidFill>
            </a:endParaRPr>
          </a:p>
        </p:txBody>
      </p:sp>
    </p:spTree>
    <p:extLst>
      <p:ext uri="{BB962C8B-B14F-4D97-AF65-F5344CB8AC3E}">
        <p14:creationId xmlns:p14="http://schemas.microsoft.com/office/powerpoint/2010/main" val="1800974191"/>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p:cNvSpPr>
            <a:spLocks noGrp="1"/>
          </p:cNvSpPr>
          <p:nvPr>
            <p:ph idx="1"/>
          </p:nvPr>
        </p:nvSpPr>
        <p:spPr>
          <a:xfrm>
            <a:off x="395536" y="908720"/>
            <a:ext cx="8686800" cy="5400600"/>
          </a:xfrm>
        </p:spPr>
        <p:txBody>
          <a:bodyPr>
            <a:noAutofit/>
          </a:bodyPr>
          <a:lstStyle/>
          <a:p>
            <a:pPr marL="0" indent="0">
              <a:buNone/>
            </a:pPr>
            <a:r>
              <a:rPr lang="de-DE" sz="2400" dirty="0" smtClean="0">
                <a:latin typeface="Verdana" panose="020B0604030504040204" pitchFamily="34" charset="0"/>
                <a:ea typeface="Verdana" panose="020B0604030504040204" pitchFamily="34" charset="0"/>
                <a:cs typeface="Verdana" panose="020B0604030504040204" pitchFamily="34" charset="0"/>
              </a:rPr>
              <a:t>Oktober 2015 – Dezember 2015</a:t>
            </a:r>
          </a:p>
          <a:p>
            <a:pPr>
              <a:buFontTx/>
              <a:buChar char="-"/>
            </a:pPr>
            <a:r>
              <a:rPr lang="de-DE" sz="2400" dirty="0" smtClean="0">
                <a:latin typeface="Verdana" panose="020B0604030504040204" pitchFamily="34" charset="0"/>
                <a:ea typeface="Verdana" panose="020B0604030504040204" pitchFamily="34" charset="0"/>
                <a:cs typeface="Verdana" panose="020B0604030504040204" pitchFamily="34" charset="0"/>
              </a:rPr>
              <a:t>Überprüfung und Bearbeitung der Grunddatensätze (= Datensätze </a:t>
            </a:r>
            <a:r>
              <a:rPr lang="de-DE" sz="2400" dirty="0">
                <a:latin typeface="Verdana" panose="020B0604030504040204" pitchFamily="34" charset="0"/>
                <a:ea typeface="Verdana" panose="020B0604030504040204" pitchFamily="34" charset="0"/>
                <a:cs typeface="Verdana" panose="020B0604030504040204" pitchFamily="34" charset="0"/>
              </a:rPr>
              <a:t>für die Hochschule an sich; ca. 400</a:t>
            </a:r>
            <a:r>
              <a:rPr lang="de-DE" sz="2400" dirty="0" smtClean="0">
                <a:latin typeface="Verdana" panose="020B0604030504040204" pitchFamily="34" charset="0"/>
                <a:ea typeface="Verdana" panose="020B0604030504040204" pitchFamily="34" charset="0"/>
                <a:cs typeface="Verdana" panose="020B0604030504040204" pitchFamily="34" charset="0"/>
              </a:rPr>
              <a:t>) ohne Vorgänger zu berücksichtigen</a:t>
            </a:r>
          </a:p>
          <a:p>
            <a:pPr>
              <a:buFontTx/>
              <a:buChar char="-"/>
            </a:pPr>
            <a:r>
              <a:rPr lang="de-DE" sz="2400" dirty="0">
                <a:latin typeface="Verdana" panose="020B0604030504040204" pitchFamily="34" charset="0"/>
                <a:ea typeface="Verdana" panose="020B0604030504040204" pitchFamily="34" charset="0"/>
                <a:cs typeface="Verdana" panose="020B0604030504040204" pitchFamily="34" charset="0"/>
              </a:rPr>
              <a:t>P</a:t>
            </a:r>
            <a:r>
              <a:rPr lang="de-DE" sz="2400" dirty="0" smtClean="0">
                <a:latin typeface="Verdana" panose="020B0604030504040204" pitchFamily="34" charset="0"/>
                <a:ea typeface="Verdana" panose="020B0604030504040204" pitchFamily="34" charset="0"/>
                <a:cs typeface="Verdana" panose="020B0604030504040204" pitchFamily="34" charset="0"/>
              </a:rPr>
              <a:t>rioritär ohne Mailbox </a:t>
            </a:r>
          </a:p>
          <a:p>
            <a:pPr>
              <a:buFontTx/>
              <a:buChar char="-"/>
            </a:pPr>
            <a:r>
              <a:rPr lang="de-DE" sz="2400" dirty="0">
                <a:latin typeface="Verdana" panose="020B0604030504040204" pitchFamily="34" charset="0"/>
                <a:ea typeface="Verdana" panose="020B0604030504040204" pitchFamily="34" charset="0"/>
                <a:cs typeface="Verdana" panose="020B0604030504040204" pitchFamily="34" charset="0"/>
              </a:rPr>
              <a:t>W</a:t>
            </a:r>
            <a:r>
              <a:rPr lang="de-DE" sz="2400" dirty="0" smtClean="0">
                <a:latin typeface="Verdana" panose="020B0604030504040204" pitchFamily="34" charset="0"/>
                <a:ea typeface="Verdana" panose="020B0604030504040204" pitchFamily="34" charset="0"/>
                <a:cs typeface="Verdana" panose="020B0604030504040204" pitchFamily="34" charset="0"/>
              </a:rPr>
              <a:t>enn möglich, kooperativ nach dem Regionalprinzip</a:t>
            </a:r>
          </a:p>
          <a:p>
            <a:pPr>
              <a:buFontTx/>
              <a:buChar char="-"/>
            </a:pPr>
            <a:r>
              <a:rPr lang="de-DE" sz="2400" dirty="0">
                <a:latin typeface="Verdana" panose="020B0604030504040204" pitchFamily="34" charset="0"/>
                <a:ea typeface="Verdana" panose="020B0604030504040204" pitchFamily="34" charset="0"/>
                <a:cs typeface="Verdana" panose="020B0604030504040204" pitchFamily="34" charset="0"/>
              </a:rPr>
              <a:t>E</a:t>
            </a:r>
            <a:r>
              <a:rPr lang="de-DE" sz="2400" dirty="0" smtClean="0">
                <a:latin typeface="Verdana" panose="020B0604030504040204" pitchFamily="34" charset="0"/>
                <a:ea typeface="Verdana" panose="020B0604030504040204" pitchFamily="34" charset="0"/>
                <a:cs typeface="Verdana" panose="020B0604030504040204" pitchFamily="34" charset="0"/>
              </a:rPr>
              <a:t>intragen einer zusätzlichen 667 bei Änderung bzw. </a:t>
            </a:r>
            <a:r>
              <a:rPr lang="de-DE" sz="2400" dirty="0">
                <a:latin typeface="Verdana" panose="020B0604030504040204" pitchFamily="34" charset="0"/>
                <a:ea typeface="Verdana" panose="020B0604030504040204" pitchFamily="34" charset="0"/>
                <a:cs typeface="Verdana" panose="020B0604030504040204" pitchFamily="34" charset="0"/>
              </a:rPr>
              <a:t>Überprüfung</a:t>
            </a:r>
            <a:r>
              <a:rPr lang="de-DE" sz="2400" dirty="0" smtClean="0">
                <a:latin typeface="Verdana" panose="020B0604030504040204" pitchFamily="34" charset="0"/>
                <a:ea typeface="Verdana" panose="020B0604030504040204" pitchFamily="34" charset="0"/>
                <a:cs typeface="Verdana" panose="020B0604030504040204" pitchFamily="34" charset="0"/>
              </a:rPr>
              <a:t>: </a:t>
            </a:r>
            <a:r>
              <a:rPr lang="de-DE" sz="24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667 </a:t>
            </a:r>
            <a:r>
              <a:rPr lang="de-DE" sz="2400" dirty="0">
                <a:solidFill>
                  <a:srgbClr val="FF0000"/>
                </a:solidFill>
                <a:latin typeface="Verdana" panose="020B0604030504040204" pitchFamily="34" charset="0"/>
                <a:ea typeface="Verdana" panose="020B0604030504040204" pitchFamily="34" charset="0"/>
                <a:cs typeface="Verdana" panose="020B0604030504040204" pitchFamily="34" charset="0"/>
              </a:rPr>
              <a:t>RDA-Release 10.2015 </a:t>
            </a:r>
            <a:endParaRPr lang="de-DE" sz="2400" dirty="0" smtClean="0">
              <a:solidFill>
                <a:srgbClr val="FF0000"/>
              </a:solidFill>
              <a:latin typeface="Verdana" panose="020B0604030504040204" pitchFamily="34" charset="0"/>
              <a:ea typeface="Verdana" panose="020B0604030504040204" pitchFamily="34" charset="0"/>
              <a:cs typeface="Verdana" panose="020B0604030504040204" pitchFamily="34" charset="0"/>
            </a:endParaRPr>
          </a:p>
          <a:p>
            <a:pPr>
              <a:buFontTx/>
              <a:buChar char="-"/>
            </a:pPr>
            <a:r>
              <a:rPr lang="de-DE" sz="2400" dirty="0" smtClean="0">
                <a:latin typeface="Verdana" panose="020B0604030504040204" pitchFamily="34" charset="0"/>
                <a:ea typeface="Verdana" panose="020B0604030504040204" pitchFamily="34" charset="0"/>
                <a:cs typeface="Verdana" panose="020B0604030504040204" pitchFamily="34" charset="0"/>
              </a:rPr>
              <a:t>Hinweis auf mögliche </a:t>
            </a:r>
            <a:r>
              <a:rPr lang="de-DE" sz="2400" dirty="0">
                <a:latin typeface="Verdana" panose="020B0604030504040204" pitchFamily="34" charset="0"/>
                <a:ea typeface="Verdana" panose="020B0604030504040204" pitchFamily="34" charset="0"/>
                <a:cs typeface="Verdana" panose="020B0604030504040204" pitchFamily="34" charset="0"/>
              </a:rPr>
              <a:t>Splits durch eine 667:</a:t>
            </a:r>
            <a:br>
              <a:rPr lang="de-DE" sz="2400" dirty="0">
                <a:latin typeface="Verdana" panose="020B0604030504040204" pitchFamily="34" charset="0"/>
                <a:ea typeface="Verdana" panose="020B0604030504040204" pitchFamily="34" charset="0"/>
                <a:cs typeface="Verdana" panose="020B0604030504040204" pitchFamily="34" charset="0"/>
              </a:rPr>
            </a:br>
            <a:r>
              <a:rPr lang="de-DE" sz="18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mögliche Vorgängerdatensätze aufgrund von Namensänderung </a:t>
            </a:r>
            <a:r>
              <a:rPr lang="de-DE" sz="1800" dirty="0">
                <a:solidFill>
                  <a:srgbClr val="FF0000"/>
                </a:solidFill>
                <a:latin typeface="Verdana" panose="020B0604030504040204" pitchFamily="34" charset="0"/>
                <a:ea typeface="Verdana" panose="020B0604030504040204" pitchFamily="34" charset="0"/>
                <a:cs typeface="Verdana" panose="020B0604030504040204" pitchFamily="34" charset="0"/>
              </a:rPr>
              <a:t>sind bei Bedarf zu </a:t>
            </a:r>
            <a:r>
              <a:rPr lang="de-DE" sz="18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erfassen</a:t>
            </a:r>
            <a:endParaRPr lang="de-DE" sz="1800" dirty="0">
              <a:latin typeface="Verdana" panose="020B0604030504040204" pitchFamily="34" charset="0"/>
              <a:ea typeface="Verdana" panose="020B0604030504040204" pitchFamily="34" charset="0"/>
              <a:cs typeface="Verdana" panose="020B0604030504040204" pitchFamily="34" charset="0"/>
            </a:endParaRPr>
          </a:p>
          <a:p>
            <a:pPr marL="0" indent="0">
              <a:buNone/>
            </a:pPr>
            <a:r>
              <a:rPr lang="de-DE" sz="2400" dirty="0" smtClean="0">
                <a:latin typeface="Verdana" panose="020B0604030504040204" pitchFamily="34" charset="0"/>
                <a:ea typeface="Verdana" panose="020B0604030504040204" pitchFamily="34" charset="0"/>
                <a:cs typeface="Verdana" panose="020B0604030504040204" pitchFamily="34" charset="0"/>
              </a:rPr>
              <a:t>Ab Januar 2016</a:t>
            </a:r>
          </a:p>
          <a:p>
            <a:pPr marL="0" indent="0">
              <a:buNone/>
            </a:pPr>
            <a:r>
              <a:rPr lang="de-DE" sz="2400" dirty="0" smtClean="0">
                <a:latin typeface="Verdana" panose="020B0604030504040204" pitchFamily="34" charset="0"/>
                <a:ea typeface="Verdana" panose="020B0604030504040204" pitchFamily="34" charset="0"/>
                <a:cs typeface="Verdana" panose="020B0604030504040204" pitchFamily="34" charset="0"/>
              </a:rPr>
              <a:t>-  Aufarbeiten der abhängigen Datensätze </a:t>
            </a:r>
            <a:r>
              <a:rPr lang="de-DE" sz="2000" dirty="0" smtClean="0">
                <a:latin typeface="Verdana" panose="020B0604030504040204" pitchFamily="34" charset="0"/>
                <a:ea typeface="Verdana" panose="020B0604030504040204" pitchFamily="34" charset="0"/>
                <a:cs typeface="Verdana" panose="020B0604030504040204" pitchFamily="34" charset="0"/>
              </a:rPr>
              <a:t>(wenn möglich</a:t>
            </a:r>
            <a:br>
              <a:rPr lang="de-DE" sz="2000" dirty="0" smtClean="0">
                <a:latin typeface="Verdana" panose="020B0604030504040204" pitchFamily="34" charset="0"/>
                <a:ea typeface="Verdana" panose="020B0604030504040204" pitchFamily="34" charset="0"/>
                <a:cs typeface="Verdana" panose="020B0604030504040204" pitchFamily="34" charset="0"/>
              </a:rPr>
            </a:br>
            <a:r>
              <a:rPr lang="de-DE" sz="2000" dirty="0" smtClean="0">
                <a:latin typeface="Verdana" panose="020B0604030504040204" pitchFamily="34" charset="0"/>
                <a:ea typeface="Verdana" panose="020B0604030504040204" pitchFamily="34" charset="0"/>
                <a:cs typeface="Verdana" panose="020B0604030504040204" pitchFamily="34" charset="0"/>
              </a:rPr>
              <a:t>    mit technischer Unterstützung).</a:t>
            </a:r>
            <a:endParaRPr lang="de-DE" sz="2000" dirty="0">
              <a:latin typeface="Verdana" panose="020B0604030504040204" pitchFamily="34" charset="0"/>
              <a:ea typeface="Verdana" panose="020B0604030504040204" pitchFamily="34" charset="0"/>
              <a:cs typeface="Verdana" panose="020B0604030504040204" pitchFamily="34" charset="0"/>
            </a:endParaRPr>
          </a:p>
        </p:txBody>
      </p:sp>
      <p:sp>
        <p:nvSpPr>
          <p:cNvPr id="7" name="Fußzeilenplatzhalter 4"/>
          <p:cNvSpPr>
            <a:spLocks noGrp="1"/>
          </p:cNvSpPr>
          <p:nvPr>
            <p:ph type="ftr" sz="quarter" idx="11"/>
          </p:nvPr>
        </p:nvSpPr>
        <p:spPr>
          <a:xfrm>
            <a:off x="395536" y="6309320"/>
            <a:ext cx="7560840" cy="365125"/>
          </a:xfrm>
          <a:noFill/>
        </p:spPr>
        <p:txBody>
          <a:bodyPr vert="horz" lIns="91440" tIns="45720" rIns="91440" bIns="45720" rtlCol="0" anchor="ctr"/>
          <a:lstStyle/>
          <a:p>
            <a:r>
              <a:rPr lang="de-DE" sz="1000" dirty="0" smtClean="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AG RDA Schulungsunterlagen - Modul 4 GND: Körperschaften/Konferenzen</a:t>
            </a:r>
            <a:r>
              <a:rPr lang="de-DE" sz="1000" dirty="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 </a:t>
            </a:r>
            <a:r>
              <a:rPr lang="de-DE" sz="1000" dirty="0" smtClean="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 </a:t>
            </a:r>
            <a:r>
              <a:rPr lang="de-DE" sz="1000" dirty="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Stand: </a:t>
            </a:r>
            <a:r>
              <a:rPr lang="de-DE" sz="1000" dirty="0" smtClean="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17.09.2015 </a:t>
            </a:r>
            <a:r>
              <a:rPr lang="de-DE" sz="1000" dirty="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 CC BY-NC-SA</a:t>
            </a:r>
          </a:p>
        </p:txBody>
      </p:sp>
      <p:sp>
        <p:nvSpPr>
          <p:cNvPr id="8" name="Titel 1"/>
          <p:cNvSpPr txBox="1">
            <a:spLocks/>
          </p:cNvSpPr>
          <p:nvPr/>
        </p:nvSpPr>
        <p:spPr>
          <a:xfrm>
            <a:off x="251520" y="188640"/>
            <a:ext cx="8229600" cy="504056"/>
          </a:xfrm>
          <a:prstGeom prst="rect">
            <a:avLst/>
          </a:prstGeom>
        </p:spPr>
        <p:txBody>
          <a:bodyPr vert="horz" lIns="91440" tIns="45720" rIns="91440" bIns="45720" rtlCol="0" anchor="ctr">
            <a:normAutofit lnSpcReduction="1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de-DE" sz="2800" dirty="0" smtClean="0">
                <a:solidFill>
                  <a:schemeClr val="accent1">
                    <a:lumMod val="75000"/>
                  </a:schemeClr>
                </a:solidFill>
                <a:latin typeface="Verdana" panose="020B0604030504040204" pitchFamily="34" charset="0"/>
                <a:hlinkClick r:id="rId2"/>
              </a:rPr>
              <a:t>Redaktionsabsprachen</a:t>
            </a:r>
            <a:endParaRPr lang="de-DE" sz="2800" dirty="0">
              <a:solidFill>
                <a:schemeClr val="accent1">
                  <a:lumMod val="75000"/>
                </a:schemeClr>
              </a:solidFill>
              <a:latin typeface="Verdana" panose="020B0604030504040204" pitchFamily="34" charset="0"/>
            </a:endParaRPr>
          </a:p>
        </p:txBody>
      </p:sp>
      <p:sp>
        <p:nvSpPr>
          <p:cNvPr id="4" name="Foliennummernplatzhalter 3"/>
          <p:cNvSpPr>
            <a:spLocks noGrp="1"/>
          </p:cNvSpPr>
          <p:nvPr>
            <p:ph type="sldNum" sz="quarter" idx="12"/>
          </p:nvPr>
        </p:nvSpPr>
        <p:spPr/>
        <p:txBody>
          <a:bodyPr/>
          <a:lstStyle/>
          <a:p>
            <a:fld id="{D9764CCF-3645-45FD-907E-5F8BCDA1650A}" type="slidenum">
              <a:rPr lang="en-GB" smtClean="0">
                <a:solidFill>
                  <a:prstClr val="black">
                    <a:tint val="75000"/>
                  </a:prstClr>
                </a:solidFill>
              </a:rPr>
              <a:pPr/>
              <a:t>30</a:t>
            </a:fld>
            <a:endParaRPr lang="en-GB">
              <a:solidFill>
                <a:prstClr val="black">
                  <a:tint val="75000"/>
                </a:prstClr>
              </a:solidFill>
            </a:endParaRPr>
          </a:p>
        </p:txBody>
      </p:sp>
    </p:spTree>
    <p:extLst>
      <p:ext uri="{BB962C8B-B14F-4D97-AF65-F5344CB8AC3E}">
        <p14:creationId xmlns:p14="http://schemas.microsoft.com/office/powerpoint/2010/main" val="108294558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p:cNvSpPr>
            <a:spLocks noGrp="1"/>
          </p:cNvSpPr>
          <p:nvPr>
            <p:ph idx="1"/>
          </p:nvPr>
        </p:nvSpPr>
        <p:spPr>
          <a:xfrm>
            <a:off x="251520" y="1124744"/>
            <a:ext cx="8686800" cy="4713387"/>
          </a:xfrm>
        </p:spPr>
        <p:txBody>
          <a:bodyPr>
            <a:normAutofit fontScale="25000" lnSpcReduction="20000"/>
          </a:bodyPr>
          <a:lstStyle/>
          <a:p>
            <a:endParaRPr lang="de-DE" sz="5500" dirty="0" smtClean="0">
              <a:latin typeface="Verdana" pitchFamily="34" charset="0"/>
            </a:endParaRPr>
          </a:p>
          <a:p>
            <a:pPr marL="0" indent="0">
              <a:buNone/>
            </a:pPr>
            <a:r>
              <a:rPr lang="de-DE" sz="9600" i="1" dirty="0" smtClean="0">
                <a:latin typeface="Verdana" pitchFamily="34" charset="0"/>
              </a:rPr>
              <a:t>Erläuterung 1 (keine Änderung): </a:t>
            </a:r>
          </a:p>
          <a:p>
            <a:pPr marL="400050" lvl="1" indent="0">
              <a:buNone/>
            </a:pPr>
            <a:r>
              <a:rPr lang="de-DE" sz="9600" dirty="0" smtClean="0">
                <a:latin typeface="Verdana" pitchFamily="34" charset="0"/>
              </a:rPr>
              <a:t>Nur </a:t>
            </a:r>
            <a:r>
              <a:rPr lang="de-DE" sz="9600" dirty="0">
                <a:latin typeface="Verdana" pitchFamily="34" charset="0"/>
              </a:rPr>
              <a:t>feste Vereinigungen gelten als Körperschaft, keine losen Verbindungen, z</a:t>
            </a:r>
            <a:r>
              <a:rPr lang="de-DE" sz="9600" dirty="0" smtClean="0">
                <a:latin typeface="Verdana" pitchFamily="34" charset="0"/>
              </a:rPr>
              <a:t>. B</a:t>
            </a:r>
            <a:r>
              <a:rPr lang="de-DE" sz="9600" dirty="0">
                <a:latin typeface="Verdana" pitchFamily="34" charset="0"/>
              </a:rPr>
              <a:t>. Duette, Künstler, die nur zu bestimmten Gelegenheiten zusammen auftreten oder </a:t>
            </a:r>
            <a:r>
              <a:rPr lang="de-DE" sz="9600" dirty="0" smtClean="0">
                <a:latin typeface="Verdana" pitchFamily="34" charset="0"/>
              </a:rPr>
              <a:t>ausstellen.</a:t>
            </a:r>
          </a:p>
          <a:p>
            <a:pPr marL="0" indent="0">
              <a:buNone/>
            </a:pPr>
            <a:endParaRPr lang="de-DE" sz="5500" dirty="0">
              <a:latin typeface="Verdana" pitchFamily="34" charset="0"/>
            </a:endParaRPr>
          </a:p>
          <a:p>
            <a:pPr marL="0" indent="0">
              <a:buNone/>
            </a:pPr>
            <a:r>
              <a:rPr lang="de-DE" sz="9600" i="1" dirty="0" smtClean="0">
                <a:latin typeface="Verdana" pitchFamily="34" charset="0"/>
              </a:rPr>
              <a:t>Erläuterung </a:t>
            </a:r>
            <a:r>
              <a:rPr lang="de-DE" sz="9600" i="1" dirty="0">
                <a:latin typeface="Verdana" pitchFamily="34" charset="0"/>
              </a:rPr>
              <a:t>2: (ab dem Vollumstieg) ++ </a:t>
            </a:r>
            <a:r>
              <a:rPr lang="de-DE" sz="9600" i="1" dirty="0">
                <a:solidFill>
                  <a:srgbClr val="FF0000"/>
                </a:solidFill>
                <a:latin typeface="Verdana" pitchFamily="34" charset="0"/>
              </a:rPr>
              <a:t>neu</a:t>
            </a:r>
            <a:r>
              <a:rPr lang="de-DE" sz="9600" i="1" dirty="0">
                <a:latin typeface="Verdana" pitchFamily="34" charset="0"/>
              </a:rPr>
              <a:t> </a:t>
            </a:r>
            <a:r>
              <a:rPr lang="de-DE" sz="9600" i="1" dirty="0" smtClean="0">
                <a:latin typeface="Verdana" pitchFamily="34" charset="0"/>
              </a:rPr>
              <a:t>++</a:t>
            </a:r>
            <a:endParaRPr lang="de-DE" sz="9600" i="1" dirty="0">
              <a:latin typeface="Verdana" pitchFamily="34" charset="0"/>
            </a:endParaRPr>
          </a:p>
          <a:p>
            <a:pPr marL="400050" lvl="1" indent="0">
              <a:buNone/>
            </a:pPr>
            <a:r>
              <a:rPr lang="de-DE" sz="9600" dirty="0">
                <a:latin typeface="Verdana" pitchFamily="34" charset="0"/>
              </a:rPr>
              <a:t>Mit dem Vollumstieg gelten die Ausnahmen nach RAK nicht mehr; d</a:t>
            </a:r>
            <a:r>
              <a:rPr lang="de-DE" sz="9600" dirty="0" smtClean="0">
                <a:latin typeface="Verdana" pitchFamily="34" charset="0"/>
              </a:rPr>
              <a:t>. h</a:t>
            </a:r>
            <a:r>
              <a:rPr lang="de-DE" sz="9600" dirty="0">
                <a:latin typeface="Verdana" pitchFamily="34" charset="0"/>
              </a:rPr>
              <a:t>. es werden beispielsweise Konferenzen ohne Konferenzbegriff sowie Expeditionen erfasst, alle Arten von Spitzen- und </a:t>
            </a:r>
            <a:r>
              <a:rPr lang="de-DE" sz="9600" dirty="0" smtClean="0">
                <a:latin typeface="Verdana" pitchFamily="34" charset="0"/>
              </a:rPr>
              <a:t>Informationsorganen, </a:t>
            </a:r>
            <a:r>
              <a:rPr lang="de-DE" sz="9600" dirty="0">
                <a:latin typeface="Verdana" pitchFamily="34" charset="0"/>
              </a:rPr>
              <a:t>Zeitschriftenredaktionen u</a:t>
            </a:r>
            <a:r>
              <a:rPr lang="de-DE" sz="9600" dirty="0" smtClean="0">
                <a:latin typeface="Verdana" pitchFamily="34" charset="0"/>
              </a:rPr>
              <a:t>. ä.</a:t>
            </a:r>
            <a:br>
              <a:rPr lang="de-DE" sz="9600" dirty="0" smtClean="0">
                <a:latin typeface="Verdana" pitchFamily="34" charset="0"/>
              </a:rPr>
            </a:br>
            <a:endParaRPr lang="de-DE" sz="9600" dirty="0">
              <a:latin typeface="Verdana" pitchFamily="34" charset="0"/>
            </a:endParaRPr>
          </a:p>
          <a:p>
            <a:endParaRPr lang="de-DE" sz="5500" dirty="0">
              <a:latin typeface="Verdana" pitchFamily="34" charset="0"/>
            </a:endParaRPr>
          </a:p>
          <a:p>
            <a:endParaRPr lang="de-DE" dirty="0"/>
          </a:p>
          <a:p>
            <a:endParaRPr lang="de-DE" dirty="0"/>
          </a:p>
        </p:txBody>
      </p:sp>
      <p:sp>
        <p:nvSpPr>
          <p:cNvPr id="6" name="Titel 1"/>
          <p:cNvSpPr txBox="1">
            <a:spLocks/>
          </p:cNvSpPr>
          <p:nvPr/>
        </p:nvSpPr>
        <p:spPr>
          <a:xfrm>
            <a:off x="251520" y="183778"/>
            <a:ext cx="8640960" cy="508918"/>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de-DE" sz="2800" dirty="0" smtClean="0">
                <a:solidFill>
                  <a:schemeClr val="accent1">
                    <a:lumMod val="75000"/>
                  </a:schemeClr>
                </a:solidFill>
                <a:latin typeface="Verdana" panose="020B0604030504040204" pitchFamily="34" charset="0"/>
              </a:rPr>
              <a:t>Erläuterungen zu RDA 11.0</a:t>
            </a:r>
            <a:endParaRPr lang="de-DE" sz="2800" dirty="0">
              <a:solidFill>
                <a:schemeClr val="accent1">
                  <a:lumMod val="75000"/>
                </a:schemeClr>
              </a:solidFill>
              <a:latin typeface="Verdana" panose="020B0604030504040204" pitchFamily="34" charset="0"/>
            </a:endParaRPr>
          </a:p>
        </p:txBody>
      </p:sp>
      <p:sp>
        <p:nvSpPr>
          <p:cNvPr id="9" name="Fußzeilenplatzhalter 4"/>
          <p:cNvSpPr>
            <a:spLocks noGrp="1"/>
          </p:cNvSpPr>
          <p:nvPr>
            <p:ph type="ftr" sz="quarter" idx="11"/>
          </p:nvPr>
        </p:nvSpPr>
        <p:spPr>
          <a:xfrm>
            <a:off x="395536" y="6309320"/>
            <a:ext cx="7560840" cy="365125"/>
          </a:xfrm>
          <a:noFill/>
        </p:spPr>
        <p:txBody>
          <a:bodyPr vert="horz" lIns="91440" tIns="45720" rIns="91440" bIns="45720" rtlCol="0" anchor="ctr"/>
          <a:lstStyle/>
          <a:p>
            <a:r>
              <a:rPr lang="de-DE" sz="1000" dirty="0" smtClean="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AG RDA Schulungsunterlagen - Modul 4 GND: Körperschaften/Konferenzen</a:t>
            </a:r>
            <a:r>
              <a:rPr lang="de-DE" sz="1000" dirty="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 </a:t>
            </a:r>
            <a:r>
              <a:rPr lang="de-DE" sz="1000" dirty="0" smtClean="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 </a:t>
            </a:r>
            <a:r>
              <a:rPr lang="de-DE" sz="1000" dirty="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Stand: </a:t>
            </a:r>
            <a:r>
              <a:rPr lang="de-DE" sz="1000" dirty="0" smtClean="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17.09.2015 </a:t>
            </a:r>
            <a:r>
              <a:rPr lang="de-DE" sz="1000" dirty="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 CC BY-NC-SA</a:t>
            </a:r>
          </a:p>
        </p:txBody>
      </p:sp>
      <p:sp>
        <p:nvSpPr>
          <p:cNvPr id="4" name="Foliennummernplatzhalter 3"/>
          <p:cNvSpPr>
            <a:spLocks noGrp="1"/>
          </p:cNvSpPr>
          <p:nvPr>
            <p:ph type="sldNum" sz="quarter" idx="12"/>
          </p:nvPr>
        </p:nvSpPr>
        <p:spPr/>
        <p:txBody>
          <a:bodyPr/>
          <a:lstStyle/>
          <a:p>
            <a:fld id="{D9764CCF-3645-45FD-907E-5F8BCDA1650A}" type="slidenum">
              <a:rPr lang="en-GB" smtClean="0">
                <a:solidFill>
                  <a:prstClr val="black">
                    <a:tint val="75000"/>
                  </a:prstClr>
                </a:solidFill>
              </a:rPr>
              <a:pPr/>
              <a:t>4</a:t>
            </a:fld>
            <a:endParaRPr lang="en-GB">
              <a:solidFill>
                <a:prstClr val="black">
                  <a:tint val="75000"/>
                </a:prstClr>
              </a:solidFill>
            </a:endParaRPr>
          </a:p>
        </p:txBody>
      </p:sp>
    </p:spTree>
    <p:extLst>
      <p:ext uri="{BB962C8B-B14F-4D97-AF65-F5344CB8AC3E}">
        <p14:creationId xmlns:p14="http://schemas.microsoft.com/office/powerpoint/2010/main" val="294869146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p:cNvSpPr>
            <a:spLocks noGrp="1"/>
          </p:cNvSpPr>
          <p:nvPr>
            <p:ph idx="1"/>
          </p:nvPr>
        </p:nvSpPr>
        <p:spPr>
          <a:xfrm>
            <a:off x="251520" y="1340768"/>
            <a:ext cx="8229600" cy="4525963"/>
          </a:xfrm>
        </p:spPr>
        <p:txBody>
          <a:bodyPr>
            <a:normAutofit fontScale="85000" lnSpcReduction="20000"/>
          </a:bodyPr>
          <a:lstStyle/>
          <a:p>
            <a:pPr marL="0" lvl="0" indent="0">
              <a:buNone/>
            </a:pPr>
            <a:r>
              <a:rPr lang="de-DE" sz="2800" i="1" dirty="0" smtClean="0">
                <a:solidFill>
                  <a:prstClr val="black"/>
                </a:solidFill>
                <a:latin typeface="Verdana" pitchFamily="34" charset="0"/>
              </a:rPr>
              <a:t>Erläuterung </a:t>
            </a:r>
            <a:r>
              <a:rPr lang="de-DE" sz="2800" i="1" dirty="0">
                <a:solidFill>
                  <a:prstClr val="black"/>
                </a:solidFill>
                <a:latin typeface="Verdana" pitchFamily="34" charset="0"/>
              </a:rPr>
              <a:t>2: (ab dem Vollumstieg) ++ </a:t>
            </a:r>
            <a:r>
              <a:rPr lang="de-DE" sz="2800" i="1" dirty="0">
                <a:solidFill>
                  <a:srgbClr val="FF0000"/>
                </a:solidFill>
                <a:latin typeface="Verdana" pitchFamily="34" charset="0"/>
              </a:rPr>
              <a:t>neu</a:t>
            </a:r>
            <a:r>
              <a:rPr lang="de-DE" sz="2800" i="1" dirty="0">
                <a:solidFill>
                  <a:prstClr val="black"/>
                </a:solidFill>
                <a:latin typeface="Verdana" pitchFamily="34" charset="0"/>
              </a:rPr>
              <a:t> </a:t>
            </a:r>
            <a:r>
              <a:rPr lang="de-DE" sz="2800" i="1" dirty="0" smtClean="0">
                <a:solidFill>
                  <a:prstClr val="black"/>
                </a:solidFill>
                <a:latin typeface="Verdana" pitchFamily="34" charset="0"/>
              </a:rPr>
              <a:t>++ (Fortsetzung)</a:t>
            </a:r>
            <a:endParaRPr lang="de-DE" sz="2800" i="1" dirty="0">
              <a:solidFill>
                <a:prstClr val="black"/>
              </a:solidFill>
              <a:latin typeface="Verdana" pitchFamily="34" charset="0"/>
            </a:endParaRPr>
          </a:p>
          <a:p>
            <a:pPr marL="400050" lvl="1" indent="0">
              <a:buNone/>
            </a:pPr>
            <a:r>
              <a:rPr lang="de-DE" dirty="0" smtClean="0">
                <a:latin typeface="Verdana" pitchFamily="34" charset="0"/>
              </a:rPr>
              <a:t>Wasser- </a:t>
            </a:r>
            <a:r>
              <a:rPr lang="de-DE" dirty="0">
                <a:latin typeface="Verdana" pitchFamily="34" charset="0"/>
              </a:rPr>
              <a:t>und Raumfahrzeuge als </a:t>
            </a:r>
            <a:r>
              <a:rPr lang="de-DE" dirty="0" smtClean="0">
                <a:latin typeface="Verdana" pitchFamily="34" charset="0"/>
              </a:rPr>
              <a:t>geistiger Schöpfer </a:t>
            </a:r>
            <a:r>
              <a:rPr lang="de-DE" dirty="0">
                <a:latin typeface="Verdana" pitchFamily="34" charset="0"/>
              </a:rPr>
              <a:t>(z. B. für Logbücher) werden als </a:t>
            </a:r>
            <a:r>
              <a:rPr lang="de-DE" dirty="0" smtClean="0">
                <a:latin typeface="Verdana" pitchFamily="34" charset="0"/>
              </a:rPr>
              <a:t>Körperschaftsdatensätze </a:t>
            </a:r>
            <a:r>
              <a:rPr lang="de-DE" dirty="0">
                <a:latin typeface="Verdana" pitchFamily="34" charset="0"/>
              </a:rPr>
              <a:t>erfasst und bei </a:t>
            </a:r>
            <a:r>
              <a:rPr lang="de-DE" dirty="0" err="1">
                <a:latin typeface="Verdana" pitchFamily="34" charset="0"/>
              </a:rPr>
              <a:t>Homonymität</a:t>
            </a:r>
            <a:r>
              <a:rPr lang="de-DE" dirty="0">
                <a:latin typeface="Verdana" pitchFamily="34" charset="0"/>
              </a:rPr>
              <a:t> mit dem Zusatz „Körperschaft“ von dem Sachschlagwort für das Fahrzeug unterschieden.  Zur Erfassung (vgl. </a:t>
            </a:r>
            <a:r>
              <a:rPr lang="de-DE" dirty="0" smtClean="0">
                <a:latin typeface="Verdana" pitchFamily="34" charset="0"/>
                <a:hlinkClick r:id="rId2"/>
              </a:rPr>
              <a:t>EH-K-18</a:t>
            </a:r>
            <a:r>
              <a:rPr lang="de-DE" dirty="0" smtClean="0">
                <a:latin typeface="Verdana" pitchFamily="34" charset="0"/>
              </a:rPr>
              <a:t>).</a:t>
            </a:r>
            <a:r>
              <a:rPr lang="de-DE" dirty="0">
                <a:latin typeface="Verdana" pitchFamily="34" charset="0"/>
              </a:rPr>
              <a:t/>
            </a:r>
            <a:br>
              <a:rPr lang="de-DE" dirty="0">
                <a:latin typeface="Verdana" pitchFamily="34" charset="0"/>
              </a:rPr>
            </a:br>
            <a:endParaRPr lang="de-DE" dirty="0">
              <a:latin typeface="Verdana" pitchFamily="34" charset="0"/>
            </a:endParaRPr>
          </a:p>
          <a:p>
            <a:pPr marL="400050" lvl="1" indent="0">
              <a:buNone/>
            </a:pPr>
            <a:r>
              <a:rPr lang="de-DE" dirty="0">
                <a:latin typeface="Verdana" pitchFamily="34" charset="0"/>
              </a:rPr>
              <a:t>Programme und </a:t>
            </a:r>
            <a:r>
              <a:rPr lang="de-DE" dirty="0" smtClean="0">
                <a:latin typeface="Verdana" pitchFamily="34" charset="0"/>
              </a:rPr>
              <a:t>Projekte </a:t>
            </a:r>
            <a:r>
              <a:rPr lang="de-DE" dirty="0">
                <a:latin typeface="Verdana" pitchFamily="34" charset="0"/>
              </a:rPr>
              <a:t>sind </a:t>
            </a:r>
            <a:r>
              <a:rPr lang="de-DE" dirty="0" smtClean="0">
                <a:latin typeface="Verdana" pitchFamily="34" charset="0"/>
              </a:rPr>
              <a:t>Förderprogramme</a:t>
            </a:r>
            <a:r>
              <a:rPr lang="de-DE" dirty="0">
                <a:latin typeface="Verdana" pitchFamily="34" charset="0"/>
              </a:rPr>
              <a:t>, Entwicklungsprojekte u</a:t>
            </a:r>
            <a:r>
              <a:rPr lang="de-DE" dirty="0" smtClean="0">
                <a:latin typeface="Verdana" pitchFamily="34" charset="0"/>
              </a:rPr>
              <a:t>. ä</a:t>
            </a:r>
            <a:r>
              <a:rPr lang="de-DE" dirty="0">
                <a:latin typeface="Verdana" pitchFamily="34" charset="0"/>
              </a:rPr>
              <a:t>. </a:t>
            </a:r>
            <a:endParaRPr lang="de-DE" dirty="0" smtClean="0">
              <a:latin typeface="Verdana" pitchFamily="34" charset="0"/>
            </a:endParaRPr>
          </a:p>
          <a:p>
            <a:pPr marL="400050" lvl="1" indent="0">
              <a:buNone/>
            </a:pPr>
            <a:r>
              <a:rPr lang="de-DE" dirty="0" smtClean="0">
                <a:latin typeface="Verdana" pitchFamily="34" charset="0"/>
              </a:rPr>
              <a:t>Softwareprogramme </a:t>
            </a:r>
            <a:r>
              <a:rPr lang="de-DE" dirty="0">
                <a:latin typeface="Verdana" pitchFamily="34" charset="0"/>
              </a:rPr>
              <a:t>der Sacherschließung bleiben weiterhin Sachbegriffe. </a:t>
            </a:r>
          </a:p>
          <a:p>
            <a:endParaRPr lang="de-DE" dirty="0"/>
          </a:p>
        </p:txBody>
      </p:sp>
      <p:sp>
        <p:nvSpPr>
          <p:cNvPr id="6" name="Titel 1"/>
          <p:cNvSpPr txBox="1">
            <a:spLocks/>
          </p:cNvSpPr>
          <p:nvPr/>
        </p:nvSpPr>
        <p:spPr>
          <a:xfrm>
            <a:off x="251520" y="183778"/>
            <a:ext cx="8640960" cy="508918"/>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de-DE" sz="2800" dirty="0" smtClean="0">
                <a:solidFill>
                  <a:schemeClr val="accent1">
                    <a:lumMod val="75000"/>
                  </a:schemeClr>
                </a:solidFill>
                <a:latin typeface="Verdana" panose="020B0604030504040204" pitchFamily="34" charset="0"/>
              </a:rPr>
              <a:t>Erläuterungen zu RDA 11.0</a:t>
            </a:r>
            <a:endParaRPr lang="de-DE" sz="2800" dirty="0">
              <a:solidFill>
                <a:schemeClr val="accent1">
                  <a:lumMod val="75000"/>
                </a:schemeClr>
              </a:solidFill>
              <a:latin typeface="Verdana" panose="020B0604030504040204" pitchFamily="34" charset="0"/>
            </a:endParaRPr>
          </a:p>
        </p:txBody>
      </p:sp>
      <p:sp>
        <p:nvSpPr>
          <p:cNvPr id="9" name="Fußzeilenplatzhalter 4"/>
          <p:cNvSpPr>
            <a:spLocks noGrp="1"/>
          </p:cNvSpPr>
          <p:nvPr>
            <p:ph type="ftr" sz="quarter" idx="11"/>
          </p:nvPr>
        </p:nvSpPr>
        <p:spPr>
          <a:xfrm>
            <a:off x="395536" y="6309320"/>
            <a:ext cx="7560840" cy="365125"/>
          </a:xfrm>
          <a:noFill/>
        </p:spPr>
        <p:txBody>
          <a:bodyPr vert="horz" lIns="91440" tIns="45720" rIns="91440" bIns="45720" rtlCol="0" anchor="ctr"/>
          <a:lstStyle/>
          <a:p>
            <a:r>
              <a:rPr lang="de-DE" sz="1000" dirty="0" smtClean="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AG RDA Schulungsunterlagen - Modul 4 GND: Körperschaften/Konferenzen</a:t>
            </a:r>
            <a:r>
              <a:rPr lang="de-DE" sz="1000" dirty="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 </a:t>
            </a:r>
            <a:r>
              <a:rPr lang="de-DE" sz="1000" dirty="0" smtClean="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 </a:t>
            </a:r>
            <a:r>
              <a:rPr lang="de-DE" sz="1000" dirty="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Stand: </a:t>
            </a:r>
            <a:r>
              <a:rPr lang="de-DE" sz="1000" dirty="0" smtClean="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17.09.2015 </a:t>
            </a:r>
            <a:r>
              <a:rPr lang="de-DE" sz="1000" dirty="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 CC BY-NC-SA</a:t>
            </a:r>
          </a:p>
        </p:txBody>
      </p:sp>
      <p:sp>
        <p:nvSpPr>
          <p:cNvPr id="4" name="Foliennummernplatzhalter 3"/>
          <p:cNvSpPr>
            <a:spLocks noGrp="1"/>
          </p:cNvSpPr>
          <p:nvPr>
            <p:ph type="sldNum" sz="quarter" idx="12"/>
          </p:nvPr>
        </p:nvSpPr>
        <p:spPr/>
        <p:txBody>
          <a:bodyPr/>
          <a:lstStyle/>
          <a:p>
            <a:fld id="{D9764CCF-3645-45FD-907E-5F8BCDA1650A}" type="slidenum">
              <a:rPr lang="en-GB" smtClean="0">
                <a:solidFill>
                  <a:prstClr val="black">
                    <a:tint val="75000"/>
                  </a:prstClr>
                </a:solidFill>
              </a:rPr>
              <a:pPr/>
              <a:t>5</a:t>
            </a:fld>
            <a:endParaRPr lang="en-GB">
              <a:solidFill>
                <a:prstClr val="black">
                  <a:tint val="75000"/>
                </a:prstClr>
              </a:solidFill>
            </a:endParaRPr>
          </a:p>
        </p:txBody>
      </p:sp>
    </p:spTree>
    <p:extLst>
      <p:ext uri="{BB962C8B-B14F-4D97-AF65-F5344CB8AC3E}">
        <p14:creationId xmlns:p14="http://schemas.microsoft.com/office/powerpoint/2010/main" val="185361428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p:cNvSpPr>
            <a:spLocks noGrp="1"/>
          </p:cNvSpPr>
          <p:nvPr>
            <p:ph idx="1"/>
          </p:nvPr>
        </p:nvSpPr>
        <p:spPr>
          <a:xfrm>
            <a:off x="251520" y="1268760"/>
            <a:ext cx="8435280" cy="4525963"/>
          </a:xfrm>
        </p:spPr>
        <p:txBody>
          <a:bodyPr>
            <a:normAutofit/>
          </a:bodyPr>
          <a:lstStyle/>
          <a:p>
            <a:pPr marL="0" indent="0">
              <a:buNone/>
            </a:pPr>
            <a:r>
              <a:rPr lang="de-DE" sz="2400" i="1" dirty="0">
                <a:latin typeface="Verdana" pitchFamily="34" charset="0"/>
              </a:rPr>
              <a:t>Erläuterung </a:t>
            </a:r>
            <a:r>
              <a:rPr lang="de-DE" sz="2400" i="1" dirty="0" smtClean="0">
                <a:latin typeface="Verdana" pitchFamily="34" charset="0"/>
              </a:rPr>
              <a:t>3 (geändert ++ </a:t>
            </a:r>
            <a:r>
              <a:rPr lang="de-DE" sz="2400" i="1" dirty="0" smtClean="0">
                <a:solidFill>
                  <a:srgbClr val="FF0000"/>
                </a:solidFill>
                <a:latin typeface="Verdana" pitchFamily="34" charset="0"/>
              </a:rPr>
              <a:t>neu letzter Absatz </a:t>
            </a:r>
            <a:r>
              <a:rPr lang="de-DE" sz="2400" i="1" dirty="0" smtClean="0">
                <a:latin typeface="Verdana" pitchFamily="34" charset="0"/>
              </a:rPr>
              <a:t>++):</a:t>
            </a:r>
            <a:endParaRPr lang="de-DE" sz="2400" i="1" dirty="0">
              <a:latin typeface="Verdana" pitchFamily="34" charset="0"/>
            </a:endParaRPr>
          </a:p>
          <a:p>
            <a:pPr marL="0" indent="0">
              <a:buNone/>
            </a:pPr>
            <a:r>
              <a:rPr lang="de-DE" sz="2400" dirty="0">
                <a:latin typeface="Verdana" pitchFamily="34" charset="0"/>
              </a:rPr>
              <a:t>Konferenzen: </a:t>
            </a:r>
          </a:p>
          <a:p>
            <a:pPr marL="400050" lvl="1" indent="0">
              <a:buNone/>
            </a:pPr>
            <a:r>
              <a:rPr lang="de-DE" sz="2400" dirty="0">
                <a:latin typeface="Verdana" pitchFamily="34" charset="0"/>
              </a:rPr>
              <a:t>Konferenzen nach RDA sind auch Konferenzen usw. ohne Konferenzbegriff, Expeditionen sowie Ehrungen, </a:t>
            </a:r>
            <a:r>
              <a:rPr lang="de-DE" sz="2400" dirty="0" smtClean="0">
                <a:latin typeface="Verdana" pitchFamily="34" charset="0"/>
              </a:rPr>
              <a:t>Preisverleihungen </a:t>
            </a:r>
            <a:r>
              <a:rPr lang="de-DE" sz="2400" dirty="0">
                <a:latin typeface="Verdana" pitchFamily="34" charset="0"/>
              </a:rPr>
              <a:t>(nur die Veranstaltungen, nicht die Preise an sich), Wettbewerbe usw. Keine Konferenzen sind z</a:t>
            </a:r>
            <a:r>
              <a:rPr lang="de-DE" sz="2400" dirty="0" smtClean="0">
                <a:latin typeface="Verdana" pitchFamily="34" charset="0"/>
              </a:rPr>
              <a:t>. B</a:t>
            </a:r>
            <a:r>
              <a:rPr lang="de-DE" sz="2400" dirty="0">
                <a:latin typeface="Verdana" pitchFamily="34" charset="0"/>
              </a:rPr>
              <a:t>. TV-Sendungen und Konzerte</a:t>
            </a:r>
            <a:r>
              <a:rPr lang="de-DE" sz="2400" dirty="0" smtClean="0">
                <a:latin typeface="Verdana" pitchFamily="34" charset="0"/>
              </a:rPr>
              <a:t>.</a:t>
            </a:r>
          </a:p>
          <a:p>
            <a:pPr marL="400050" lvl="1" indent="0">
              <a:buNone/>
            </a:pPr>
            <a:r>
              <a:rPr lang="de-DE" sz="2400" dirty="0" smtClean="0">
                <a:latin typeface="Verdana" pitchFamily="34" charset="0"/>
              </a:rPr>
              <a:t>...</a:t>
            </a:r>
            <a:endParaRPr lang="de-DE" sz="2400" dirty="0">
              <a:latin typeface="Verdana" pitchFamily="34" charset="0"/>
            </a:endParaRPr>
          </a:p>
          <a:p>
            <a:endParaRPr lang="de-DE" dirty="0"/>
          </a:p>
        </p:txBody>
      </p:sp>
      <p:sp>
        <p:nvSpPr>
          <p:cNvPr id="6" name="Titel 1"/>
          <p:cNvSpPr txBox="1">
            <a:spLocks/>
          </p:cNvSpPr>
          <p:nvPr/>
        </p:nvSpPr>
        <p:spPr>
          <a:xfrm>
            <a:off x="251520" y="183778"/>
            <a:ext cx="8640960" cy="508918"/>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de-DE" sz="2800" dirty="0" smtClean="0">
                <a:solidFill>
                  <a:schemeClr val="accent1">
                    <a:lumMod val="75000"/>
                  </a:schemeClr>
                </a:solidFill>
                <a:latin typeface="Verdana" panose="020B0604030504040204" pitchFamily="34" charset="0"/>
              </a:rPr>
              <a:t>Erläuterungen zu RDA 11.0</a:t>
            </a:r>
            <a:endParaRPr lang="de-DE" sz="2800" dirty="0">
              <a:solidFill>
                <a:schemeClr val="accent1">
                  <a:lumMod val="75000"/>
                </a:schemeClr>
              </a:solidFill>
              <a:latin typeface="Verdana" panose="020B0604030504040204" pitchFamily="34" charset="0"/>
            </a:endParaRPr>
          </a:p>
        </p:txBody>
      </p:sp>
      <p:sp>
        <p:nvSpPr>
          <p:cNvPr id="9" name="Fußzeilenplatzhalter 4"/>
          <p:cNvSpPr>
            <a:spLocks noGrp="1"/>
          </p:cNvSpPr>
          <p:nvPr>
            <p:ph type="ftr" sz="quarter" idx="11"/>
          </p:nvPr>
        </p:nvSpPr>
        <p:spPr>
          <a:xfrm>
            <a:off x="395536" y="6309320"/>
            <a:ext cx="7560840" cy="365125"/>
          </a:xfrm>
          <a:noFill/>
        </p:spPr>
        <p:txBody>
          <a:bodyPr vert="horz" lIns="91440" tIns="45720" rIns="91440" bIns="45720" rtlCol="0" anchor="ctr"/>
          <a:lstStyle/>
          <a:p>
            <a:r>
              <a:rPr lang="de-DE" sz="1000" dirty="0" smtClean="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AG RDA Schulungsunterlagen - Modul 4 GND: Körperschaften/Konferenzen</a:t>
            </a:r>
            <a:r>
              <a:rPr lang="de-DE" sz="1000" dirty="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 </a:t>
            </a:r>
            <a:r>
              <a:rPr lang="de-DE" sz="1000" dirty="0" smtClean="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 </a:t>
            </a:r>
            <a:r>
              <a:rPr lang="de-DE" sz="1000" dirty="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Stand: </a:t>
            </a:r>
            <a:r>
              <a:rPr lang="de-DE" sz="1000" dirty="0" smtClean="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17.09.2015 </a:t>
            </a:r>
            <a:r>
              <a:rPr lang="de-DE" sz="1000" dirty="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 CC BY-NC-SA</a:t>
            </a:r>
          </a:p>
        </p:txBody>
      </p:sp>
      <p:sp>
        <p:nvSpPr>
          <p:cNvPr id="4" name="Foliennummernplatzhalter 3"/>
          <p:cNvSpPr>
            <a:spLocks noGrp="1"/>
          </p:cNvSpPr>
          <p:nvPr>
            <p:ph type="sldNum" sz="quarter" idx="12"/>
          </p:nvPr>
        </p:nvSpPr>
        <p:spPr/>
        <p:txBody>
          <a:bodyPr/>
          <a:lstStyle/>
          <a:p>
            <a:fld id="{D9764CCF-3645-45FD-907E-5F8BCDA1650A}" type="slidenum">
              <a:rPr lang="en-GB" smtClean="0">
                <a:solidFill>
                  <a:prstClr val="black">
                    <a:tint val="75000"/>
                  </a:prstClr>
                </a:solidFill>
              </a:rPr>
              <a:pPr/>
              <a:t>6</a:t>
            </a:fld>
            <a:endParaRPr lang="en-GB">
              <a:solidFill>
                <a:prstClr val="black">
                  <a:tint val="75000"/>
                </a:prstClr>
              </a:solidFill>
            </a:endParaRPr>
          </a:p>
        </p:txBody>
      </p:sp>
    </p:spTree>
    <p:extLst>
      <p:ext uri="{BB962C8B-B14F-4D97-AF65-F5344CB8AC3E}">
        <p14:creationId xmlns:p14="http://schemas.microsoft.com/office/powerpoint/2010/main" val="49894835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p:cNvSpPr>
            <a:spLocks noGrp="1"/>
          </p:cNvSpPr>
          <p:nvPr>
            <p:ph idx="1"/>
          </p:nvPr>
        </p:nvSpPr>
        <p:spPr>
          <a:xfrm>
            <a:off x="251520" y="1268760"/>
            <a:ext cx="8229600" cy="4525963"/>
          </a:xfrm>
        </p:spPr>
        <p:txBody>
          <a:bodyPr>
            <a:normAutofit fontScale="92500" lnSpcReduction="20000"/>
          </a:bodyPr>
          <a:lstStyle/>
          <a:p>
            <a:pPr marL="0" indent="0">
              <a:buNone/>
            </a:pPr>
            <a:r>
              <a:rPr lang="de-DE" sz="2600" i="1" dirty="0">
                <a:latin typeface="Verdana" pitchFamily="34" charset="0"/>
              </a:rPr>
              <a:t>Erläuterung </a:t>
            </a:r>
            <a:r>
              <a:rPr lang="de-DE" sz="2600" i="1" dirty="0" smtClean="0">
                <a:latin typeface="Verdana" pitchFamily="34" charset="0"/>
              </a:rPr>
              <a:t>3 (</a:t>
            </a:r>
            <a:r>
              <a:rPr lang="de-DE" sz="2600" i="1" dirty="0" smtClean="0">
                <a:solidFill>
                  <a:prstClr val="black"/>
                </a:solidFill>
                <a:latin typeface="Verdana" pitchFamily="34" charset="0"/>
              </a:rPr>
              <a:t>++ </a:t>
            </a:r>
            <a:r>
              <a:rPr lang="de-DE" sz="2600" i="1" dirty="0">
                <a:solidFill>
                  <a:srgbClr val="FF0000"/>
                </a:solidFill>
                <a:latin typeface="Verdana" pitchFamily="34" charset="0"/>
              </a:rPr>
              <a:t>neu letzter Absatz </a:t>
            </a:r>
            <a:r>
              <a:rPr lang="de-DE" sz="2600" i="1" dirty="0" smtClean="0">
                <a:solidFill>
                  <a:prstClr val="black"/>
                </a:solidFill>
                <a:latin typeface="Verdana" pitchFamily="34" charset="0"/>
              </a:rPr>
              <a:t>++)</a:t>
            </a:r>
            <a:r>
              <a:rPr lang="de-DE" sz="2600" i="1" dirty="0" smtClean="0">
                <a:latin typeface="Verdana" pitchFamily="34" charset="0"/>
              </a:rPr>
              <a:t>:</a:t>
            </a:r>
            <a:endParaRPr lang="de-DE" sz="2600" i="1" dirty="0">
              <a:latin typeface="Verdana" pitchFamily="34" charset="0"/>
            </a:endParaRPr>
          </a:p>
          <a:p>
            <a:pPr marL="0" indent="0">
              <a:buNone/>
            </a:pPr>
            <a:r>
              <a:rPr lang="de-DE" sz="2600" dirty="0">
                <a:latin typeface="Verdana" pitchFamily="34" charset="0"/>
              </a:rPr>
              <a:t>Konferenzen: </a:t>
            </a:r>
          </a:p>
          <a:p>
            <a:pPr marL="400050" lvl="1" indent="0">
              <a:buNone/>
            </a:pPr>
            <a:r>
              <a:rPr lang="de-DE" sz="2400" dirty="0" smtClean="0">
                <a:latin typeface="Verdana" pitchFamily="34" charset="0"/>
              </a:rPr>
              <a:t>....</a:t>
            </a:r>
          </a:p>
          <a:p>
            <a:pPr marL="400050" lvl="1" indent="0">
              <a:buNone/>
            </a:pPr>
            <a:r>
              <a:rPr lang="de-DE" sz="2400" dirty="0" smtClean="0">
                <a:latin typeface="Verdana" pitchFamily="34" charset="0"/>
              </a:rPr>
              <a:t>In </a:t>
            </a:r>
            <a:r>
              <a:rPr lang="de-DE" sz="2400" dirty="0">
                <a:latin typeface="Verdana" pitchFamily="34" charset="0"/>
              </a:rPr>
              <a:t>der Formalerschließung werden nur diejenigen Ausstellungen als Körperschaften betrachtet, die wiederkehrend unter demselben Namen erscheinen (z.B. Documenta, Biennale di Venezia, </a:t>
            </a:r>
            <a:r>
              <a:rPr lang="de-DE" sz="2400" dirty="0" err="1">
                <a:latin typeface="Verdana" pitchFamily="34" charset="0"/>
              </a:rPr>
              <a:t>Triennale</a:t>
            </a:r>
            <a:r>
              <a:rPr lang="de-DE" sz="2400" dirty="0">
                <a:latin typeface="Verdana" pitchFamily="34" charset="0"/>
              </a:rPr>
              <a:t> Kleinplastik). Normdatensätze für Einzelausstellungen werden nur dann angelegt, wenn sie in der Sacherschließung als Thema benötigt werden. (Das betrifft auch Wanderausstellungen: Sie werden in der Formalerschließung nur erfasst, wenn sie in verschiedenen Jahren mit verschiedenen Inhalten unter demselben Namen auftreten</a:t>
            </a:r>
            <a:r>
              <a:rPr lang="de-DE" sz="2400" dirty="0" smtClean="0">
                <a:latin typeface="Verdana" pitchFamily="34" charset="0"/>
              </a:rPr>
              <a:t>).</a:t>
            </a:r>
            <a:endParaRPr lang="de-DE" sz="2400" dirty="0">
              <a:latin typeface="Verdana" pitchFamily="34" charset="0"/>
            </a:endParaRPr>
          </a:p>
          <a:p>
            <a:endParaRPr lang="de-DE" dirty="0"/>
          </a:p>
        </p:txBody>
      </p:sp>
      <p:sp>
        <p:nvSpPr>
          <p:cNvPr id="6" name="Titel 1"/>
          <p:cNvSpPr txBox="1">
            <a:spLocks/>
          </p:cNvSpPr>
          <p:nvPr/>
        </p:nvSpPr>
        <p:spPr>
          <a:xfrm>
            <a:off x="251520" y="183778"/>
            <a:ext cx="8640960" cy="508918"/>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de-DE" sz="2800" dirty="0" smtClean="0">
                <a:solidFill>
                  <a:schemeClr val="accent1">
                    <a:lumMod val="75000"/>
                  </a:schemeClr>
                </a:solidFill>
                <a:latin typeface="Verdana" panose="020B0604030504040204" pitchFamily="34" charset="0"/>
              </a:rPr>
              <a:t>Erläuterungen zu RDA 11.0</a:t>
            </a:r>
            <a:endParaRPr lang="de-DE" sz="2800" dirty="0">
              <a:solidFill>
                <a:schemeClr val="accent1">
                  <a:lumMod val="75000"/>
                </a:schemeClr>
              </a:solidFill>
              <a:latin typeface="Verdana" panose="020B0604030504040204" pitchFamily="34" charset="0"/>
            </a:endParaRPr>
          </a:p>
        </p:txBody>
      </p:sp>
      <p:sp>
        <p:nvSpPr>
          <p:cNvPr id="9" name="Fußzeilenplatzhalter 4"/>
          <p:cNvSpPr>
            <a:spLocks noGrp="1"/>
          </p:cNvSpPr>
          <p:nvPr>
            <p:ph type="ftr" sz="quarter" idx="11"/>
          </p:nvPr>
        </p:nvSpPr>
        <p:spPr>
          <a:xfrm>
            <a:off x="395536" y="6309320"/>
            <a:ext cx="7560840" cy="365125"/>
          </a:xfrm>
          <a:noFill/>
        </p:spPr>
        <p:txBody>
          <a:bodyPr vert="horz" lIns="91440" tIns="45720" rIns="91440" bIns="45720" rtlCol="0" anchor="ctr"/>
          <a:lstStyle/>
          <a:p>
            <a:r>
              <a:rPr lang="de-DE" sz="1000" dirty="0" smtClean="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AG RDA Schulungsunterlagen - Modul 4 GND: Körperschaften/Konferenzen</a:t>
            </a:r>
            <a:r>
              <a:rPr lang="de-DE" sz="1000" dirty="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 </a:t>
            </a:r>
            <a:r>
              <a:rPr lang="de-DE" sz="1000" dirty="0" smtClean="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 </a:t>
            </a:r>
            <a:r>
              <a:rPr lang="de-DE" sz="1000" dirty="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Stand: </a:t>
            </a:r>
            <a:r>
              <a:rPr lang="de-DE" sz="1000" dirty="0" smtClean="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17.09.2015 </a:t>
            </a:r>
            <a:r>
              <a:rPr lang="de-DE" sz="1000" dirty="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 CC BY-NC-SA</a:t>
            </a:r>
          </a:p>
        </p:txBody>
      </p:sp>
      <p:sp>
        <p:nvSpPr>
          <p:cNvPr id="4" name="Foliennummernplatzhalter 3"/>
          <p:cNvSpPr>
            <a:spLocks noGrp="1"/>
          </p:cNvSpPr>
          <p:nvPr>
            <p:ph type="sldNum" sz="quarter" idx="12"/>
          </p:nvPr>
        </p:nvSpPr>
        <p:spPr/>
        <p:txBody>
          <a:bodyPr/>
          <a:lstStyle/>
          <a:p>
            <a:fld id="{D9764CCF-3645-45FD-907E-5F8BCDA1650A}" type="slidenum">
              <a:rPr lang="en-GB" smtClean="0">
                <a:solidFill>
                  <a:prstClr val="black">
                    <a:tint val="75000"/>
                  </a:prstClr>
                </a:solidFill>
              </a:rPr>
              <a:pPr/>
              <a:t>7</a:t>
            </a:fld>
            <a:endParaRPr lang="en-GB">
              <a:solidFill>
                <a:prstClr val="black">
                  <a:tint val="75000"/>
                </a:prstClr>
              </a:solidFill>
            </a:endParaRPr>
          </a:p>
        </p:txBody>
      </p:sp>
    </p:spTree>
    <p:extLst>
      <p:ext uri="{BB962C8B-B14F-4D97-AF65-F5344CB8AC3E}">
        <p14:creationId xmlns:p14="http://schemas.microsoft.com/office/powerpoint/2010/main" val="129276220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260648"/>
            <a:ext cx="8229600" cy="1143000"/>
          </a:xfrm>
        </p:spPr>
        <p:txBody>
          <a:bodyPr>
            <a:noAutofit/>
          </a:bodyPr>
          <a:lstStyle/>
          <a:p>
            <a:pPr algn="l">
              <a:lnSpc>
                <a:spcPts val="3300"/>
              </a:lnSpc>
            </a:pPr>
            <a:r>
              <a:rPr lang="de-DE" sz="2800" dirty="0" smtClean="0">
                <a:solidFill>
                  <a:schemeClr val="accent1">
                    <a:lumMod val="75000"/>
                  </a:schemeClr>
                </a:solidFill>
                <a:latin typeface="Verdana" panose="020B0604030504040204" pitchFamily="34" charset="0"/>
              </a:rPr>
              <a:t>Weitere </a:t>
            </a:r>
            <a:r>
              <a:rPr lang="de-DE" sz="2800" dirty="0">
                <a:solidFill>
                  <a:schemeClr val="accent1">
                    <a:lumMod val="75000"/>
                  </a:schemeClr>
                </a:solidFill>
                <a:latin typeface="Verdana" panose="020B0604030504040204" pitchFamily="34" charset="0"/>
              </a:rPr>
              <a:t>nach RAK-WB nicht zu erfassende Körperschaften, die mit dem RDA-Umstieg erfasst werden</a:t>
            </a:r>
          </a:p>
        </p:txBody>
      </p:sp>
      <p:sp>
        <p:nvSpPr>
          <p:cNvPr id="3" name="Inhaltsplatzhalter 2"/>
          <p:cNvSpPr>
            <a:spLocks noGrp="1"/>
          </p:cNvSpPr>
          <p:nvPr>
            <p:ph idx="1"/>
          </p:nvPr>
        </p:nvSpPr>
        <p:spPr>
          <a:xfrm>
            <a:off x="457200" y="1772816"/>
            <a:ext cx="8229600" cy="4525963"/>
          </a:xfrm>
        </p:spPr>
        <p:txBody>
          <a:bodyPr>
            <a:normAutofit/>
          </a:bodyPr>
          <a:lstStyle/>
          <a:p>
            <a:pPr marL="0" indent="0">
              <a:buNone/>
            </a:pPr>
            <a:endParaRPr lang="en-US" sz="2400" dirty="0" smtClean="0">
              <a:latin typeface="Verdana" pitchFamily="34" charset="0"/>
              <a:ea typeface="Verdana" pitchFamily="34" charset="0"/>
              <a:cs typeface="Verdana" pitchFamily="34" charset="0"/>
            </a:endParaRPr>
          </a:p>
          <a:p>
            <a:pPr>
              <a:buFontTx/>
              <a:buChar char="-"/>
            </a:pPr>
            <a:r>
              <a:rPr lang="en-US" sz="2400" dirty="0" err="1" smtClean="0">
                <a:latin typeface="Verdana" pitchFamily="34" charset="0"/>
                <a:ea typeface="Verdana" pitchFamily="34" charset="0"/>
                <a:cs typeface="Verdana" pitchFamily="34" charset="0"/>
              </a:rPr>
              <a:t>Zeitschriftenredaktionen</a:t>
            </a:r>
            <a:r>
              <a:rPr lang="en-US" sz="2400" dirty="0" smtClean="0">
                <a:latin typeface="Verdana" pitchFamily="34" charset="0"/>
                <a:ea typeface="Verdana" pitchFamily="34" charset="0"/>
                <a:cs typeface="Verdana" pitchFamily="34" charset="0"/>
              </a:rPr>
              <a:t> (RAK §631 ERL 1)</a:t>
            </a:r>
          </a:p>
          <a:p>
            <a:pPr>
              <a:buFontTx/>
              <a:buChar char="-"/>
            </a:pPr>
            <a:r>
              <a:rPr lang="en-US" sz="2400" dirty="0" err="1" smtClean="0">
                <a:latin typeface="Verdana" pitchFamily="34" charset="0"/>
                <a:ea typeface="Verdana" pitchFamily="34" charset="0"/>
                <a:cs typeface="Verdana" pitchFamily="34" charset="0"/>
              </a:rPr>
              <a:t>Musik</a:t>
            </a:r>
            <a:r>
              <a:rPr lang="en-US" sz="2400" dirty="0" smtClean="0">
                <a:latin typeface="Verdana" pitchFamily="34" charset="0"/>
                <a:ea typeface="Verdana" pitchFamily="34" charset="0"/>
                <a:cs typeface="Verdana" pitchFamily="34" charset="0"/>
              </a:rPr>
              <a:t>-/</a:t>
            </a:r>
            <a:r>
              <a:rPr lang="en-US" sz="2400" dirty="0" err="1" smtClean="0">
                <a:latin typeface="Verdana" pitchFamily="34" charset="0"/>
                <a:ea typeface="Verdana" pitchFamily="34" charset="0"/>
                <a:cs typeface="Verdana" pitchFamily="34" charset="0"/>
              </a:rPr>
              <a:t>Künstlergruppen</a:t>
            </a:r>
            <a:r>
              <a:rPr lang="en-US" sz="2400" dirty="0" smtClean="0">
                <a:latin typeface="Verdana" pitchFamily="34" charset="0"/>
                <a:ea typeface="Verdana" pitchFamily="34" charset="0"/>
                <a:cs typeface="Verdana" pitchFamily="34" charset="0"/>
              </a:rPr>
              <a:t> </a:t>
            </a:r>
            <a:r>
              <a:rPr lang="en-US" sz="2400" dirty="0" err="1" smtClean="0">
                <a:latin typeface="Verdana" pitchFamily="34" charset="0"/>
                <a:ea typeface="Verdana" pitchFamily="34" charset="0"/>
                <a:cs typeface="Verdana" pitchFamily="34" charset="0"/>
              </a:rPr>
              <a:t>aus</a:t>
            </a:r>
            <a:r>
              <a:rPr lang="en-US" sz="2400" dirty="0" smtClean="0">
                <a:latin typeface="Verdana" pitchFamily="34" charset="0"/>
                <a:ea typeface="Verdana" pitchFamily="34" charset="0"/>
                <a:cs typeface="Verdana" pitchFamily="34" charset="0"/>
              </a:rPr>
              <a:t> </a:t>
            </a:r>
            <a:r>
              <a:rPr lang="en-US" sz="2400" dirty="0" err="1" smtClean="0">
                <a:latin typeface="Verdana" pitchFamily="34" charset="0"/>
                <a:ea typeface="Verdana" pitchFamily="34" charset="0"/>
                <a:cs typeface="Verdana" pitchFamily="34" charset="0"/>
              </a:rPr>
              <a:t>Vor</a:t>
            </a:r>
            <a:r>
              <a:rPr lang="en-US" sz="2400" dirty="0" smtClean="0">
                <a:latin typeface="Verdana" pitchFamily="34" charset="0"/>
                <a:ea typeface="Verdana" pitchFamily="34" charset="0"/>
                <a:cs typeface="Verdana" pitchFamily="34" charset="0"/>
              </a:rPr>
              <a:t>- und </a:t>
            </a:r>
            <a:r>
              <a:rPr lang="en-US" sz="2400" dirty="0" err="1" smtClean="0">
                <a:latin typeface="Verdana" pitchFamily="34" charset="0"/>
                <a:ea typeface="Verdana" pitchFamily="34" charset="0"/>
                <a:cs typeface="Verdana" pitchFamily="34" charset="0"/>
              </a:rPr>
              <a:t>Familiennamen</a:t>
            </a:r>
            <a:r>
              <a:rPr lang="en-US" sz="2400" dirty="0" smtClean="0">
                <a:latin typeface="Verdana" pitchFamily="34" charset="0"/>
                <a:ea typeface="Verdana" pitchFamily="34" charset="0"/>
                <a:cs typeface="Verdana" pitchFamily="34" charset="0"/>
              </a:rPr>
              <a:t> (RAK §631 ERL3) (</a:t>
            </a:r>
            <a:r>
              <a:rPr lang="en-US" sz="2400" dirty="0" err="1" smtClean="0">
                <a:latin typeface="Verdana" pitchFamily="34" charset="0"/>
                <a:ea typeface="Verdana" pitchFamily="34" charset="0"/>
                <a:cs typeface="Verdana" pitchFamily="34" charset="0"/>
              </a:rPr>
              <a:t>aber</a:t>
            </a:r>
            <a:r>
              <a:rPr lang="en-US" sz="2400" dirty="0" smtClean="0">
                <a:latin typeface="Verdana" pitchFamily="34" charset="0"/>
                <a:ea typeface="Verdana" pitchFamily="34" charset="0"/>
                <a:cs typeface="Verdana" pitchFamily="34" charset="0"/>
              </a:rPr>
              <a:t> </a:t>
            </a:r>
            <a:r>
              <a:rPr lang="en-US" sz="2400" dirty="0" err="1" smtClean="0">
                <a:latin typeface="Verdana" pitchFamily="34" charset="0"/>
                <a:ea typeface="Verdana" pitchFamily="34" charset="0"/>
                <a:cs typeface="Verdana" pitchFamily="34" charset="0"/>
              </a:rPr>
              <a:t>nur</a:t>
            </a:r>
            <a:r>
              <a:rPr lang="en-US" sz="2400" dirty="0" smtClean="0">
                <a:latin typeface="Verdana" pitchFamily="34" charset="0"/>
                <a:ea typeface="Verdana" pitchFamily="34" charset="0"/>
                <a:cs typeface="Verdana" pitchFamily="34" charset="0"/>
              </a:rPr>
              <a:t> </a:t>
            </a:r>
            <a:r>
              <a:rPr lang="en-US" sz="2400" dirty="0" err="1" smtClean="0">
                <a:latin typeface="Verdana" pitchFamily="34" charset="0"/>
                <a:ea typeface="Verdana" pitchFamily="34" charset="0"/>
                <a:cs typeface="Verdana" pitchFamily="34" charset="0"/>
              </a:rPr>
              <a:t>für</a:t>
            </a:r>
            <a:r>
              <a:rPr lang="en-US" sz="2400" dirty="0" smtClean="0">
                <a:latin typeface="Verdana" pitchFamily="34" charset="0"/>
                <a:ea typeface="Verdana" pitchFamily="34" charset="0"/>
                <a:cs typeface="Verdana" pitchFamily="34" charset="0"/>
              </a:rPr>
              <a:t> </a:t>
            </a:r>
            <a:r>
              <a:rPr lang="en-US" sz="2400" dirty="0" err="1" smtClean="0">
                <a:latin typeface="Verdana" pitchFamily="34" charset="0"/>
                <a:ea typeface="Verdana" pitchFamily="34" charset="0"/>
                <a:cs typeface="Verdana" pitchFamily="34" charset="0"/>
              </a:rPr>
              <a:t>feste</a:t>
            </a:r>
            <a:r>
              <a:rPr lang="en-US" sz="2400" dirty="0" smtClean="0">
                <a:latin typeface="Verdana" pitchFamily="34" charset="0"/>
                <a:ea typeface="Verdana" pitchFamily="34" charset="0"/>
                <a:cs typeface="Verdana" pitchFamily="34" charset="0"/>
              </a:rPr>
              <a:t> </a:t>
            </a:r>
            <a:r>
              <a:rPr lang="en-US" sz="2400" dirty="0" err="1" smtClean="0">
                <a:latin typeface="Verdana" pitchFamily="34" charset="0"/>
                <a:ea typeface="Verdana" pitchFamily="34" charset="0"/>
                <a:cs typeface="Verdana" pitchFamily="34" charset="0"/>
              </a:rPr>
              <a:t>Verbindungen</a:t>
            </a:r>
            <a:r>
              <a:rPr lang="en-US" sz="2400" dirty="0" smtClean="0">
                <a:latin typeface="Verdana" pitchFamily="34" charset="0"/>
                <a:ea typeface="Verdana" pitchFamily="34" charset="0"/>
                <a:cs typeface="Verdana" pitchFamily="34" charset="0"/>
              </a:rPr>
              <a:t>; </a:t>
            </a:r>
            <a:r>
              <a:rPr lang="en-US" sz="2400" dirty="0" err="1" smtClean="0">
                <a:latin typeface="Verdana" pitchFamily="34" charset="0"/>
                <a:ea typeface="Verdana" pitchFamily="34" charset="0"/>
                <a:cs typeface="Verdana" pitchFamily="34" charset="0"/>
              </a:rPr>
              <a:t>vgl</a:t>
            </a:r>
            <a:r>
              <a:rPr lang="en-US" sz="2400" dirty="0" smtClean="0">
                <a:latin typeface="Verdana" pitchFamily="34" charset="0"/>
                <a:ea typeface="Verdana" pitchFamily="34" charset="0"/>
                <a:cs typeface="Verdana" pitchFamily="34" charset="0"/>
              </a:rPr>
              <a:t>. ERL 1 </a:t>
            </a:r>
            <a:r>
              <a:rPr lang="en-US" sz="2400" dirty="0" err="1" smtClean="0">
                <a:latin typeface="Verdana" pitchFamily="34" charset="0"/>
                <a:ea typeface="Verdana" pitchFamily="34" charset="0"/>
                <a:cs typeface="Verdana" pitchFamily="34" charset="0"/>
              </a:rPr>
              <a:t>zu</a:t>
            </a:r>
            <a:r>
              <a:rPr lang="en-US" sz="2400" dirty="0" smtClean="0">
                <a:latin typeface="Verdana" pitchFamily="34" charset="0"/>
                <a:ea typeface="Verdana" pitchFamily="34" charset="0"/>
                <a:cs typeface="Verdana" pitchFamily="34" charset="0"/>
              </a:rPr>
              <a:t> RDA 11.0)</a:t>
            </a:r>
          </a:p>
          <a:p>
            <a:pPr>
              <a:buFontTx/>
              <a:buChar char="-"/>
            </a:pPr>
            <a:r>
              <a:rPr lang="en-US" sz="2400" dirty="0" err="1" smtClean="0">
                <a:latin typeface="Verdana" pitchFamily="34" charset="0"/>
                <a:ea typeface="Verdana" pitchFamily="34" charset="0"/>
                <a:cs typeface="Verdana" pitchFamily="34" charset="0"/>
              </a:rPr>
              <a:t>Abteilungen</a:t>
            </a:r>
            <a:r>
              <a:rPr lang="en-US" sz="2400" dirty="0" smtClean="0">
                <a:latin typeface="Verdana" pitchFamily="34" charset="0"/>
                <a:ea typeface="Verdana" pitchFamily="34" charset="0"/>
                <a:cs typeface="Verdana" pitchFamily="34" charset="0"/>
              </a:rPr>
              <a:t> </a:t>
            </a:r>
            <a:r>
              <a:rPr lang="en-US" sz="2400" dirty="0" err="1" smtClean="0">
                <a:latin typeface="Verdana" pitchFamily="34" charset="0"/>
                <a:ea typeface="Verdana" pitchFamily="34" charset="0"/>
                <a:cs typeface="Verdana" pitchFamily="34" charset="0"/>
              </a:rPr>
              <a:t>eines</a:t>
            </a:r>
            <a:r>
              <a:rPr lang="en-US" sz="2400" dirty="0" smtClean="0">
                <a:latin typeface="Verdana" pitchFamily="34" charset="0"/>
                <a:ea typeface="Verdana" pitchFamily="34" charset="0"/>
                <a:cs typeface="Verdana" pitchFamily="34" charset="0"/>
              </a:rPr>
              <a:t> Organs </a:t>
            </a:r>
            <a:r>
              <a:rPr lang="en-US" sz="2400" dirty="0" err="1" smtClean="0">
                <a:latin typeface="Verdana" pitchFamily="34" charset="0"/>
                <a:ea typeface="Verdana" pitchFamily="34" charset="0"/>
                <a:cs typeface="Verdana" pitchFamily="34" charset="0"/>
              </a:rPr>
              <a:t>einer</a:t>
            </a:r>
            <a:r>
              <a:rPr lang="en-US" sz="2400" dirty="0" smtClean="0">
                <a:latin typeface="Verdana" pitchFamily="34" charset="0"/>
                <a:ea typeface="Verdana" pitchFamily="34" charset="0"/>
                <a:cs typeface="Verdana" pitchFamily="34" charset="0"/>
              </a:rPr>
              <a:t> </a:t>
            </a:r>
            <a:r>
              <a:rPr lang="en-US" sz="2400" dirty="0" err="1" smtClean="0">
                <a:latin typeface="Verdana" pitchFamily="34" charset="0"/>
                <a:ea typeface="Verdana" pitchFamily="34" charset="0"/>
                <a:cs typeface="Verdana" pitchFamily="34" charset="0"/>
              </a:rPr>
              <a:t>Gebiets-körperschaft</a:t>
            </a:r>
            <a:r>
              <a:rPr lang="en-US" sz="2400" dirty="0" smtClean="0">
                <a:latin typeface="Verdana" pitchFamily="34" charset="0"/>
                <a:ea typeface="Verdana" pitchFamily="34" charset="0"/>
                <a:cs typeface="Verdana" pitchFamily="34" charset="0"/>
              </a:rPr>
              <a:t> </a:t>
            </a:r>
            <a:r>
              <a:rPr lang="en-US" sz="2400" dirty="0" err="1" smtClean="0">
                <a:latin typeface="Verdana" pitchFamily="34" charset="0"/>
                <a:ea typeface="Verdana" pitchFamily="34" charset="0"/>
                <a:cs typeface="Verdana" pitchFamily="34" charset="0"/>
              </a:rPr>
              <a:t>oder</a:t>
            </a:r>
            <a:r>
              <a:rPr lang="en-US" sz="2400" dirty="0" smtClean="0">
                <a:latin typeface="Verdana" pitchFamily="34" charset="0"/>
                <a:ea typeface="Verdana" pitchFamily="34" charset="0"/>
                <a:cs typeface="Verdana" pitchFamily="34" charset="0"/>
              </a:rPr>
              <a:t> </a:t>
            </a:r>
            <a:r>
              <a:rPr lang="en-US" sz="2400" dirty="0" err="1" smtClean="0">
                <a:latin typeface="Verdana" pitchFamily="34" charset="0"/>
                <a:ea typeface="Verdana" pitchFamily="34" charset="0"/>
                <a:cs typeface="Verdana" pitchFamily="34" charset="0"/>
              </a:rPr>
              <a:t>Religionsgemeinschaft</a:t>
            </a:r>
            <a:r>
              <a:rPr lang="en-US" sz="2400" dirty="0" smtClean="0">
                <a:latin typeface="Verdana" pitchFamily="34" charset="0"/>
                <a:ea typeface="Verdana" pitchFamily="34" charset="0"/>
                <a:cs typeface="Verdana" pitchFamily="34" charset="0"/>
              </a:rPr>
              <a:t>, </a:t>
            </a:r>
            <a:r>
              <a:rPr lang="en-US" sz="2400" dirty="0" err="1" smtClean="0">
                <a:latin typeface="Verdana" pitchFamily="34" charset="0"/>
                <a:ea typeface="Verdana" pitchFamily="34" charset="0"/>
                <a:cs typeface="Verdana" pitchFamily="34" charset="0"/>
              </a:rPr>
              <a:t>deren</a:t>
            </a:r>
            <a:r>
              <a:rPr lang="en-US" sz="2400" dirty="0" smtClean="0">
                <a:latin typeface="Verdana" pitchFamily="34" charset="0"/>
                <a:ea typeface="Verdana" pitchFamily="34" charset="0"/>
                <a:cs typeface="Verdana" pitchFamily="34" charset="0"/>
              </a:rPr>
              <a:t> Name </a:t>
            </a:r>
            <a:r>
              <a:rPr lang="en-US" sz="2400" dirty="0" err="1" smtClean="0">
                <a:latin typeface="Verdana" pitchFamily="34" charset="0"/>
                <a:ea typeface="Verdana" pitchFamily="34" charset="0"/>
                <a:cs typeface="Verdana" pitchFamily="34" charset="0"/>
              </a:rPr>
              <a:t>mit</a:t>
            </a:r>
            <a:r>
              <a:rPr lang="en-US" sz="2400" dirty="0" smtClean="0">
                <a:latin typeface="Verdana" pitchFamily="34" charset="0"/>
                <a:ea typeface="Verdana" pitchFamily="34" charset="0"/>
                <a:cs typeface="Verdana" pitchFamily="34" charset="0"/>
              </a:rPr>
              <a:t> </a:t>
            </a:r>
            <a:r>
              <a:rPr lang="en-US" sz="2400" dirty="0" err="1" smtClean="0">
                <a:latin typeface="Verdana" pitchFamily="34" charset="0"/>
                <a:ea typeface="Verdana" pitchFamily="34" charset="0"/>
                <a:cs typeface="Verdana" pitchFamily="34" charset="0"/>
              </a:rPr>
              <a:t>bestimmten</a:t>
            </a:r>
            <a:r>
              <a:rPr lang="en-US" sz="2400" dirty="0" smtClean="0">
                <a:latin typeface="Verdana" pitchFamily="34" charset="0"/>
                <a:ea typeface="Verdana" pitchFamily="34" charset="0"/>
                <a:cs typeface="Verdana" pitchFamily="34" charset="0"/>
              </a:rPr>
              <a:t> </a:t>
            </a:r>
            <a:r>
              <a:rPr lang="en-US" sz="2400" dirty="0" err="1" smtClean="0">
                <a:latin typeface="Verdana" pitchFamily="34" charset="0"/>
                <a:ea typeface="Verdana" pitchFamily="34" charset="0"/>
                <a:cs typeface="Verdana" pitchFamily="34" charset="0"/>
              </a:rPr>
              <a:t>Begriffen</a:t>
            </a:r>
            <a:r>
              <a:rPr lang="en-US" sz="2400" dirty="0" smtClean="0">
                <a:latin typeface="Verdana" pitchFamily="34" charset="0"/>
                <a:ea typeface="Verdana" pitchFamily="34" charset="0"/>
                <a:cs typeface="Verdana" pitchFamily="34" charset="0"/>
              </a:rPr>
              <a:t> </a:t>
            </a:r>
            <a:r>
              <a:rPr lang="en-US" sz="2400" dirty="0" err="1" smtClean="0">
                <a:latin typeface="Verdana" pitchFamily="34" charset="0"/>
                <a:ea typeface="Verdana" pitchFamily="34" charset="0"/>
                <a:cs typeface="Verdana" pitchFamily="34" charset="0"/>
              </a:rPr>
              <a:t>gebildet</a:t>
            </a:r>
            <a:r>
              <a:rPr lang="en-US" sz="2400" dirty="0" smtClean="0">
                <a:latin typeface="Verdana" pitchFamily="34" charset="0"/>
                <a:ea typeface="Verdana" pitchFamily="34" charset="0"/>
                <a:cs typeface="Verdana" pitchFamily="34" charset="0"/>
              </a:rPr>
              <a:t> </a:t>
            </a:r>
            <a:r>
              <a:rPr lang="en-US" sz="2400" dirty="0" err="1" smtClean="0">
                <a:latin typeface="Verdana" pitchFamily="34" charset="0"/>
                <a:ea typeface="Verdana" pitchFamily="34" charset="0"/>
                <a:cs typeface="Verdana" pitchFamily="34" charset="0"/>
              </a:rPr>
              <a:t>wurde</a:t>
            </a:r>
            <a:r>
              <a:rPr lang="en-US" sz="2400" dirty="0" smtClean="0">
                <a:latin typeface="Verdana" pitchFamily="34" charset="0"/>
                <a:ea typeface="Verdana" pitchFamily="34" charset="0"/>
                <a:cs typeface="Verdana" pitchFamily="34" charset="0"/>
              </a:rPr>
              <a:t>. (RAK 449,4; 468,4)</a:t>
            </a:r>
          </a:p>
          <a:p>
            <a:pPr>
              <a:buFontTx/>
              <a:buChar char="-"/>
            </a:pPr>
            <a:endParaRPr lang="en-US" sz="2400" dirty="0">
              <a:latin typeface="Verdana" pitchFamily="34" charset="0"/>
              <a:ea typeface="Verdana" pitchFamily="34" charset="0"/>
              <a:cs typeface="Verdana" pitchFamily="34" charset="0"/>
            </a:endParaRPr>
          </a:p>
          <a:p>
            <a:pPr>
              <a:buFontTx/>
              <a:buChar char="-"/>
            </a:pPr>
            <a:endParaRPr lang="en-US" sz="2400" dirty="0" smtClean="0">
              <a:latin typeface="Verdana" pitchFamily="34" charset="0"/>
              <a:ea typeface="Verdana" pitchFamily="34" charset="0"/>
              <a:cs typeface="Verdana" pitchFamily="34" charset="0"/>
            </a:endParaRPr>
          </a:p>
        </p:txBody>
      </p:sp>
      <p:sp>
        <p:nvSpPr>
          <p:cNvPr id="7" name="Fußzeilenplatzhalter 4"/>
          <p:cNvSpPr>
            <a:spLocks noGrp="1"/>
          </p:cNvSpPr>
          <p:nvPr>
            <p:ph type="ftr" sz="quarter" idx="11"/>
          </p:nvPr>
        </p:nvSpPr>
        <p:spPr>
          <a:xfrm>
            <a:off x="395536" y="6309320"/>
            <a:ext cx="7560840" cy="365125"/>
          </a:xfrm>
          <a:noFill/>
        </p:spPr>
        <p:txBody>
          <a:bodyPr vert="horz" lIns="91440" tIns="45720" rIns="91440" bIns="45720" rtlCol="0" anchor="ctr"/>
          <a:lstStyle/>
          <a:p>
            <a:r>
              <a:rPr lang="de-DE" sz="1000" dirty="0" smtClean="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AG RDA Schulungsunterlagen - Modul 4 GND: Körperschaften/Konferenzen</a:t>
            </a:r>
            <a:r>
              <a:rPr lang="de-DE" sz="1000" dirty="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 </a:t>
            </a:r>
            <a:r>
              <a:rPr lang="de-DE" sz="1000" dirty="0" smtClean="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 </a:t>
            </a:r>
            <a:r>
              <a:rPr lang="de-DE" sz="1000" dirty="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Stand: </a:t>
            </a:r>
            <a:r>
              <a:rPr lang="de-DE" sz="1000" dirty="0" smtClean="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17.09.2015 </a:t>
            </a:r>
            <a:r>
              <a:rPr lang="de-DE" sz="1000" dirty="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 CC BY-NC-SA</a:t>
            </a:r>
          </a:p>
        </p:txBody>
      </p:sp>
      <p:sp>
        <p:nvSpPr>
          <p:cNvPr id="5" name="Foliennummernplatzhalter 4"/>
          <p:cNvSpPr>
            <a:spLocks noGrp="1"/>
          </p:cNvSpPr>
          <p:nvPr>
            <p:ph type="sldNum" sz="quarter" idx="12"/>
          </p:nvPr>
        </p:nvSpPr>
        <p:spPr/>
        <p:txBody>
          <a:bodyPr/>
          <a:lstStyle/>
          <a:p>
            <a:fld id="{D9764CCF-3645-45FD-907E-5F8BCDA1650A}" type="slidenum">
              <a:rPr lang="en-GB" smtClean="0">
                <a:solidFill>
                  <a:prstClr val="black">
                    <a:tint val="75000"/>
                  </a:prstClr>
                </a:solidFill>
              </a:rPr>
              <a:pPr/>
              <a:t>8</a:t>
            </a:fld>
            <a:endParaRPr lang="en-GB">
              <a:solidFill>
                <a:prstClr val="black">
                  <a:tint val="75000"/>
                </a:prstClr>
              </a:solidFill>
            </a:endParaRPr>
          </a:p>
        </p:txBody>
      </p:sp>
    </p:spTree>
    <p:extLst>
      <p:ext uri="{BB962C8B-B14F-4D97-AF65-F5344CB8AC3E}">
        <p14:creationId xmlns:p14="http://schemas.microsoft.com/office/powerpoint/2010/main" val="200057972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916832"/>
            <a:ext cx="8229600" cy="4209331"/>
          </a:xfrm>
        </p:spPr>
        <p:txBody>
          <a:bodyPr>
            <a:normAutofit/>
          </a:bodyPr>
          <a:lstStyle/>
          <a:p>
            <a:pPr marL="0" indent="0">
              <a:buNone/>
            </a:pPr>
            <a:r>
              <a:rPr lang="de-DE" sz="2800" dirty="0" smtClean="0">
                <a:latin typeface="Verdana" panose="020B0604030504040204" pitchFamily="34" charset="0"/>
                <a:ea typeface="Verdana" panose="020B0604030504040204" pitchFamily="34" charset="0"/>
                <a:cs typeface="Verdana" panose="020B0604030504040204" pitchFamily="34" charset="0"/>
              </a:rPr>
              <a:t>Spiegel-Redaktion</a:t>
            </a:r>
          </a:p>
          <a:p>
            <a:pPr marL="0" indent="0">
              <a:buNone/>
            </a:pPr>
            <a:r>
              <a:rPr lang="de-DE" sz="2800" dirty="0" smtClean="0">
                <a:latin typeface="Verdana" panose="020B0604030504040204" pitchFamily="34" charset="0"/>
                <a:ea typeface="Verdana" panose="020B0604030504040204" pitchFamily="34" charset="0"/>
                <a:cs typeface="Verdana" panose="020B0604030504040204" pitchFamily="34" charset="0"/>
              </a:rPr>
              <a:t>Redaktion „Das Personalbüro in Recht und Praxis“</a:t>
            </a:r>
            <a:endParaRPr lang="de-DE" sz="2800" dirty="0">
              <a:latin typeface="Verdana" panose="020B0604030504040204" pitchFamily="34" charset="0"/>
              <a:ea typeface="Verdana" panose="020B0604030504040204" pitchFamily="34" charset="0"/>
              <a:cs typeface="Verdana" panose="020B0604030504040204" pitchFamily="34" charset="0"/>
            </a:endParaRPr>
          </a:p>
        </p:txBody>
      </p:sp>
      <p:sp>
        <p:nvSpPr>
          <p:cNvPr id="6" name="Titel 1"/>
          <p:cNvSpPr txBox="1">
            <a:spLocks/>
          </p:cNvSpPr>
          <p:nvPr/>
        </p:nvSpPr>
        <p:spPr>
          <a:xfrm>
            <a:off x="251520" y="183778"/>
            <a:ext cx="8640960" cy="940966"/>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de-DE" sz="2800" dirty="0" smtClean="0">
                <a:solidFill>
                  <a:schemeClr val="accent1">
                    <a:lumMod val="75000"/>
                  </a:schemeClr>
                </a:solidFill>
                <a:latin typeface="Verdana" panose="020B0604030504040204" pitchFamily="34" charset="0"/>
              </a:rPr>
              <a:t>Beispiele</a:t>
            </a:r>
            <a:br>
              <a:rPr lang="de-DE" sz="2800" dirty="0" smtClean="0">
                <a:solidFill>
                  <a:schemeClr val="accent1">
                    <a:lumMod val="75000"/>
                  </a:schemeClr>
                </a:solidFill>
                <a:latin typeface="Verdana" panose="020B0604030504040204" pitchFamily="34" charset="0"/>
              </a:rPr>
            </a:br>
            <a:r>
              <a:rPr lang="de-DE" sz="2800" dirty="0" smtClean="0">
                <a:solidFill>
                  <a:schemeClr val="accent1">
                    <a:lumMod val="75000"/>
                  </a:schemeClr>
                </a:solidFill>
                <a:latin typeface="Verdana" panose="020B0604030504040204" pitchFamily="34" charset="0"/>
              </a:rPr>
              <a:t>Zeitschriftenredaktionen</a:t>
            </a:r>
            <a:endParaRPr lang="de-DE" sz="2800" dirty="0">
              <a:solidFill>
                <a:schemeClr val="accent1">
                  <a:lumMod val="75000"/>
                </a:schemeClr>
              </a:solidFill>
              <a:latin typeface="Verdana" panose="020B0604030504040204" pitchFamily="34" charset="0"/>
            </a:endParaRPr>
          </a:p>
        </p:txBody>
      </p:sp>
      <p:sp>
        <p:nvSpPr>
          <p:cNvPr id="9" name="Fußzeilenplatzhalter 4"/>
          <p:cNvSpPr>
            <a:spLocks noGrp="1"/>
          </p:cNvSpPr>
          <p:nvPr>
            <p:ph type="ftr" sz="quarter" idx="11"/>
          </p:nvPr>
        </p:nvSpPr>
        <p:spPr>
          <a:xfrm>
            <a:off x="395536" y="6309320"/>
            <a:ext cx="7560840" cy="365125"/>
          </a:xfrm>
          <a:noFill/>
        </p:spPr>
        <p:txBody>
          <a:bodyPr vert="horz" lIns="91440" tIns="45720" rIns="91440" bIns="45720" rtlCol="0" anchor="ctr"/>
          <a:lstStyle/>
          <a:p>
            <a:r>
              <a:rPr lang="de-DE" sz="1000" dirty="0" smtClean="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AG RDA Schulungsunterlagen - Modul 4 GND: Körperschaften/Konferenzen</a:t>
            </a:r>
            <a:r>
              <a:rPr lang="de-DE" sz="1000" dirty="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 </a:t>
            </a:r>
            <a:r>
              <a:rPr lang="de-DE" sz="1000" dirty="0" smtClean="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 </a:t>
            </a:r>
            <a:r>
              <a:rPr lang="de-DE" sz="1000" dirty="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Stand: </a:t>
            </a:r>
            <a:r>
              <a:rPr lang="de-DE" sz="1000" dirty="0" smtClean="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17.09.2015 </a:t>
            </a:r>
            <a:r>
              <a:rPr lang="de-DE" sz="1000" dirty="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 CC BY-NC-SA</a:t>
            </a:r>
          </a:p>
        </p:txBody>
      </p:sp>
      <p:sp>
        <p:nvSpPr>
          <p:cNvPr id="4" name="Foliennummernplatzhalter 3"/>
          <p:cNvSpPr>
            <a:spLocks noGrp="1"/>
          </p:cNvSpPr>
          <p:nvPr>
            <p:ph type="sldNum" sz="quarter" idx="12"/>
          </p:nvPr>
        </p:nvSpPr>
        <p:spPr/>
        <p:txBody>
          <a:bodyPr/>
          <a:lstStyle/>
          <a:p>
            <a:fld id="{D9764CCF-3645-45FD-907E-5F8BCDA1650A}" type="slidenum">
              <a:rPr lang="en-GB" smtClean="0">
                <a:solidFill>
                  <a:prstClr val="black">
                    <a:tint val="75000"/>
                  </a:prstClr>
                </a:solidFill>
              </a:rPr>
              <a:pPr/>
              <a:t>9</a:t>
            </a:fld>
            <a:endParaRPr lang="en-GB">
              <a:solidFill>
                <a:prstClr val="black">
                  <a:tint val="75000"/>
                </a:prstClr>
              </a:solidFill>
            </a:endParaRPr>
          </a:p>
        </p:txBody>
      </p:sp>
    </p:spTree>
    <p:extLst>
      <p:ext uri="{BB962C8B-B14F-4D97-AF65-F5344CB8AC3E}">
        <p14:creationId xmlns:p14="http://schemas.microsoft.com/office/powerpoint/2010/main" val="2694464676"/>
      </p:ext>
    </p:extLst>
  </p:cSld>
  <p:clrMapOvr>
    <a:masterClrMapping/>
  </p:clrMapOvr>
  <p:timing>
    <p:tnLst>
      <p:par>
        <p:cTn id="1" dur="indefinite" restart="never" nodeType="tmRoot"/>
      </p:par>
    </p:tnLst>
  </p:timing>
</p:sld>
</file>

<file path=ppt/theme/theme1.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2_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1_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1940</Words>
  <Application>Microsoft Office PowerPoint</Application>
  <PresentationFormat>Bildschirmpräsentation (4:3)</PresentationFormat>
  <Paragraphs>273</Paragraphs>
  <Slides>30</Slides>
  <Notes>11</Notes>
  <HiddenSlides>0</HiddenSlides>
  <MMClips>0</MMClips>
  <ScaleCrop>false</ScaleCrop>
  <HeadingPairs>
    <vt:vector size="4" baseType="variant">
      <vt:variant>
        <vt:lpstr>Design</vt:lpstr>
      </vt:variant>
      <vt:variant>
        <vt:i4>3</vt:i4>
      </vt:variant>
      <vt:variant>
        <vt:lpstr>Folientitel</vt:lpstr>
      </vt:variant>
      <vt:variant>
        <vt:i4>30</vt:i4>
      </vt:variant>
    </vt:vector>
  </HeadingPairs>
  <TitlesOfParts>
    <vt:vector size="33" baseType="lpstr">
      <vt:lpstr>Larissa</vt:lpstr>
      <vt:lpstr>2_Larissa</vt:lpstr>
      <vt:lpstr>1_Larissa</vt:lpstr>
      <vt:lpstr>Schulungsunterlagen der AG RDA</vt:lpstr>
      <vt:lpstr>Änderungen bei Körperschaften und Konferenzen mit dem  RDA-Vollumstieg </vt:lpstr>
      <vt:lpstr> </vt:lpstr>
      <vt:lpstr>PowerPoint-Präsentation</vt:lpstr>
      <vt:lpstr>PowerPoint-Präsentation</vt:lpstr>
      <vt:lpstr>PowerPoint-Präsentation</vt:lpstr>
      <vt:lpstr>PowerPoint-Präsentation</vt:lpstr>
      <vt:lpstr>Weitere nach RAK-WB nicht zu erfassende Körperschaften, die mit dem RDA-Umstieg erfasst werden</vt:lpstr>
      <vt:lpstr>PowerPoint-Präsentation</vt:lpstr>
      <vt:lpstr>Beispiele Musik-/Künstlergruppen, deren Namen nur aus Vor- und Zunamen bestehen</vt:lpstr>
      <vt:lpstr>Beispiele  Exekutiv-, Informations- und Spitzenorgane</vt:lpstr>
      <vt:lpstr>Beispiele Amtsinhaber/Regierungschefs/ Würdenträger</vt:lpstr>
      <vt:lpstr>Beispiele  Raumfahrzeuge/Schiffe u. ä.</vt:lpstr>
      <vt:lpstr>Beispiele  Programme und Projekte u. ä.</vt:lpstr>
      <vt:lpstr>PowerPoint-Präsentation</vt:lpstr>
      <vt:lpstr>Beispiele  Expeditionen als Konferenzen</vt:lpstr>
      <vt:lpstr>Beispiele Konferenzen ohne Konferenzbegriff </vt:lpstr>
      <vt:lpstr>Beispiele  Konferenzname nur Veranstalter und Konferenzbegriff </vt:lpstr>
      <vt:lpstr>Untergeordnete Konferenzen  Erläuterung zu RDA 11.2.2.14.6</vt:lpstr>
      <vt:lpstr>Beispiele  untergeordnete Konferenzen</vt:lpstr>
      <vt:lpstr>Beispiele  Konferenzfolgen</vt:lpstr>
      <vt:lpstr>Legislaturperioden</vt:lpstr>
      <vt:lpstr>PowerPoint-Präsentation</vt:lpstr>
      <vt:lpstr>Redaktionsabsprachen</vt:lpstr>
      <vt:lpstr>Redaktionsabsprachen</vt:lpstr>
      <vt:lpstr>Redaktionsabsprachen</vt:lpstr>
      <vt:lpstr>Redaktionsabsprachen</vt:lpstr>
      <vt:lpstr>Redaktionsabsprachen</vt:lpstr>
      <vt:lpstr>Aufhebung der Normierung  bei Universitäten, techn. Hochschulen und Gesamthochschulen</vt:lpstr>
      <vt:lpstr>PowerPoint-Präsentation</vt:lpstr>
    </vt:vector>
  </TitlesOfParts>
  <Company>GBV Zentrale</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Körperschaften</dc:title>
  <dc:creator>Berger</dc:creator>
  <cp:lastModifiedBy>scheven</cp:lastModifiedBy>
  <cp:revision>630</cp:revision>
  <cp:lastPrinted>2015-02-10T11:29:37Z</cp:lastPrinted>
  <dcterms:created xsi:type="dcterms:W3CDTF">2014-02-19T15:17:52Z</dcterms:created>
  <dcterms:modified xsi:type="dcterms:W3CDTF">2015-09-17T15:28:42Z</dcterms:modified>
</cp:coreProperties>
</file>