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5" r:id="rId7"/>
    <p:sldId id="306" r:id="rId8"/>
    <p:sldId id="310" r:id="rId9"/>
    <p:sldId id="307" r:id="rId10"/>
    <p:sldId id="311" r:id="rId11"/>
    <p:sldId id="309" r:id="rId12"/>
    <p:sldId id="312" r:id="rId13"/>
    <p:sldId id="313" r:id="rId14"/>
    <p:sldId id="308" r:id="rId15"/>
    <p:sldId id="314" r:id="rId16"/>
    <p:sldId id="316" r:id="rId17"/>
    <p:sldId id="317" r:id="rId18"/>
    <p:sldId id="318" r:id="rId19"/>
    <p:sldId id="315" r:id="rId20"/>
    <p:sldId id="320" r:id="rId21"/>
    <p:sldId id="319" r:id="rId22"/>
    <p:sldId id="322" r:id="rId23"/>
    <p:sldId id="323" r:id="rId24"/>
    <p:sldId id="324" r:id="rId25"/>
    <p:sldId id="325" r:id="rId26"/>
    <p:sldId id="321" r:id="rId27"/>
    <p:sldId id="327" r:id="rId28"/>
    <p:sldId id="328" r:id="rId29"/>
    <p:sldId id="329" r:id="rId30"/>
    <p:sldId id="330" r:id="rId31"/>
    <p:sldId id="326" r:id="rId32"/>
    <p:sldId id="332" r:id="rId33"/>
    <p:sldId id="333"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3206" autoAdjust="0"/>
  </p:normalViewPr>
  <p:slideViewPr>
    <p:cSldViewPr>
      <p:cViewPr varScale="1">
        <p:scale>
          <a:sx n="87" d="100"/>
          <a:sy n="87" d="100"/>
        </p:scale>
        <p:origin x="-228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iki.dnb.de/x/O5FjBQ"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dnb.de/download/attachments/90411357/EH-G-06.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Das deutsche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Proposal</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zu den Larger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wurde zurückgestellt; die Thematik wird von einer neuen “JSC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working</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group</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on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bearbeitet werden. Bis zur Neuordnung des Themas in RDA sollte an der jetzigen Praxis nichts geändert werden.</a:t>
            </a:r>
            <a:endParaRPr lang="de-AT" sz="1200" b="1"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AT" sz="1200" b="1" dirty="0" smtClean="0">
                <a:latin typeface="Verdana" panose="020B0604030504040204" pitchFamily="34" charset="0"/>
                <a:ea typeface="Verdana" panose="020B0604030504040204" pitchFamily="34" charset="0"/>
                <a:cs typeface="Verdana" panose="020B0604030504040204" pitchFamily="34" charset="0"/>
              </a:rPr>
              <a:t>ERL zu RDA 16.2.2.13: </a:t>
            </a: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Der bevorzugte Name wird gemäß der Liste der fachlichen Nachschlagewerke für die GND ermittelt. Elemente, die gemäß dem Nachschlagewerk Namensbestandteil sind, werden in der nachgewiesenen Form übernommen. Gleichnamige geografische Namen werden durch identifizierende Zusätze unterschieden.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der homonymen geografischen Einheiten sehr viel bekannter als die anderen, so entfällt bei ihr der identifizierende Zusatz. Bei lediglich außerhalb der GND ermittelter Gleichnamigkeit, z. B. zwei oder mehr gleichnamigen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im Nachschlagewerk, ist die Vergabe des identifizierenden Zusatzes fakultativ.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als identifizierender Zusatz verwendete Bezeichnung muss i. d. R. als Entität in der GND vorhanden sein.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geografische Namen homonym, so wird, soweit für Gebietskörperschaften nicht anders geregelt, der Name eines für die geografische Lage kennzeichnenden Flusses, Berges, Ortes etc. gemäß der nach GND bevorzugten Form dem Namen als identifizierender Zusatz hinzugefügt. Ist dies nicht möglich oder unüblich oder reicht dies zur Unterscheidung nicht aus, dient der Name der nächstübergeordneten geografischen Einheit als Unterscheidung. Verwaltungseinheiten werden dabei vor Landschaftsnamen bevorzugt.</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RDA 16.2.2.13:</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Gebietskörperschaft oberhalb der kommunalen Ebene homonym zu einer naturräumlichen Einheit gleicher oder annähernd gleicher geografischer Lage, so wird auf eine bevorzugte Bezeichnung normiert. Sind homonyme Gebietskörperschaften und Landschaften in ihrer geografischen Ausdehnung nicht deckungsgleich, so wird i. d. R. der Landschaftsbezeichnung der identifizierende Zusatz hinzugefügt (z.B. "Landschaft" oder ein anderer geeigneter Zusatz).</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1] für einen Datensatz für Gebietskörperschaft und naturräumliche Einheit: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Andamanen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und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Nikobaren</a:t>
            </a:r>
            <a:endParaRPr lang="de-AT"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Nur ein Datensatz für das indische Unionsterritorium und die Inselgruppe.</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AT" dirty="0" smtClean="0"/>
          </a:p>
          <a:p>
            <a:pPr>
              <a:spcBef>
                <a:spcPts val="0"/>
              </a:spcBef>
            </a:pPr>
            <a:endParaRPr lang="de-AT"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16.2.2.14 = ERL zu</a:t>
            </a: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RDA 16.2.2.4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a:t>
            </a: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Bockenheim (Frankfurt am Main)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Frankfurt-Bockenheim</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Frankfurt-Bockenheim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Früherere</a:t>
            </a: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Bockenheim (Frankfurt am Main)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3: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 ERL 2 zu RDA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Bestehen Hauptort oder Vorort aus mehr als einem Wort, wird nach dem Bindestrich ein Spatium gesetzt. Für Ortsteile außerhalb des deutschsprachigen Raums und für Ortsteile der gesamten Schweiz wird als bevorzugter Name die im deutschen Sprachgebrauch gebräuchlichste Namensform gewählt. Wenn Nachschlagewerke Ortsteile selbstständig nachweisen, aber als Ortsteil kennzeichnen, entspricht der bevorzugte Name der selbstständigen Namensform. Statuswechsel unterhalb der kommunalen Ebene, mit denen kein Wechsel des gebräuchlichen Namens verbunden ist, werden nicht berücksichtigt. Diese Regel betrifft Ortsteile, für die die bevorzugte Namensform nicht grundsätzlich die Bindestrich-Namensform ist.</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Beispiele zu</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Punkt 2 siehe vorhergehende Folie (späterer bzw. früherer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ERL zu RDA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200" dirty="0" smtClean="0">
                <a:latin typeface="Verdana" panose="020B0604030504040204" pitchFamily="34" charset="0"/>
                <a:ea typeface="Verdana" panose="020B0604030504040204" pitchFamily="34" charset="0"/>
                <a:cs typeface="Verdana" panose="020B0604030504040204" pitchFamily="34" charset="0"/>
              </a:rPr>
              <a:t>Die Regelungen in RDA 16.2.2.9, RDA 16.2.2.10, RDA 16.2.2.11, RDA 16.2.2.12 sowie teilweise 16.2.2.13 und 16.2.2.14</a:t>
            </a:r>
            <a:r>
              <a:rPr lang="de-AT" sz="1200" baseline="0" dirty="0" smtClean="0">
                <a:latin typeface="Verdana" panose="020B0604030504040204" pitchFamily="34" charset="0"/>
                <a:ea typeface="Verdana" panose="020B0604030504040204" pitchFamily="34" charset="0"/>
                <a:cs typeface="Verdana" panose="020B0604030504040204" pitchFamily="34" charset="0"/>
              </a:rPr>
              <a:t> </a:t>
            </a:r>
            <a:r>
              <a:rPr lang="de-AT" sz="1200" dirty="0" smtClean="0">
                <a:latin typeface="Verdana" panose="020B0604030504040204" pitchFamily="34" charset="0"/>
                <a:ea typeface="Verdana" panose="020B0604030504040204" pitchFamily="34" charset="0"/>
                <a:cs typeface="Verdana" panose="020B0604030504040204" pitchFamily="34" charset="0"/>
              </a:rPr>
              <a:t>sind somit bis auf Weiteres nicht anzuwenden.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 dem geografischen Namen gehört der Name der übergeordneten Einheit nicht dazu. Zur Bildung des Sucheinstiegs kann es allerdings notwendig sein, das übergeordnete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als unterscheidendes Merkmal zu ergänzen (vgl. ERL zu 16.2.2.13).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AWR 1 zu 16.2.2.4: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Wenden Sie die Alternative nicht an.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latin typeface="Verdana" panose="020B0604030504040204" pitchFamily="34" charset="0"/>
                <a:ea typeface="Verdana" panose="020B0604030504040204" pitchFamily="34" charset="0"/>
                <a:cs typeface="Verdana" panose="020B0604030504040204" pitchFamily="34" charset="0"/>
              </a:rPr>
              <a:t>AWR</a:t>
            </a:r>
            <a:r>
              <a:rPr lang="de-DE" sz="1200" b="1" baseline="0" dirty="0" smtClean="0">
                <a:latin typeface="Verdana" panose="020B0604030504040204" pitchFamily="34" charset="0"/>
                <a:ea typeface="Verdana" panose="020B0604030504040204" pitchFamily="34" charset="0"/>
                <a:cs typeface="Verdana" panose="020B0604030504040204" pitchFamily="34" charset="0"/>
              </a:rPr>
              <a:t> 2 zu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des größeren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sondern als getrenntes Element in codierter Form.</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Bundesstaaten der USA werden in der normierten Abkürzung mit Komma an den Ortsnamen angefügt. Diese Namensform gilt als die im Deutschen gebräuchliche Form. Abkürzungen siehe Liste in EH-G-04.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Feststellung der Änderungen des gebräuchlichen Namens erfolgt anhand der Nachschlagewerke: siehe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fachlichen Nachschlagewerke</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für die GND (</a:t>
            </a:r>
            <a:r>
              <a:rPr kumimoji="0" lang="de-DE" sz="1200" b="0" i="0" u="none" strike="noStrike" kern="0" cap="none" spc="0" normalizeH="0" baseline="0" noProof="0" dirty="0" smtClean="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kumimoji="0" lang="de-DE" sz="1200" b="0" i="0" u="none" strike="noStrike" kern="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a:t>
            </a: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bzw. der Homepage.</a:t>
            </a:r>
          </a:p>
          <a:p>
            <a:pPr>
              <a:lnSpc>
                <a:spcPct val="100000"/>
              </a:lnSpc>
              <a:spcBef>
                <a:spcPts val="0"/>
              </a:spcBef>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sich der identifizierende Zusatz ändert, führt das nicht zu einem Split (analog zu 11.13.1.3).</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3 zu RDA 16.2.2.7: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Verfassungs- und allgemeine Statusänderungen bei Gebietskörperschaften führen ohne Änderung des geografischen Namens nicht zur Bildung einer neuen Entität.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Statusänderungen von unselbstständig auf selbstständig und umgekehrt führen immer zur Bildung einer neuen Entität, auch wenn der geografische Name sich nicht ändert (z. B. bei Kolonien, Protektoraten oder Provinzen). Sie werden durch das Hinzufügen geeigneter identifizierender Zusätze unterschieden.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EH-G-06</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 die Regeln zur Erfassung von geografischen Namen grundsätzlich überarbeitet werden sollen, bleiben wir zunächst bezogen auf Splits bei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bei den bekannten GND-Regeln.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gesplittet werden muss, gelten die Vereinbarungen zur Aufspaltung „g“ aufgrund von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RSWK 207,7 http://d-nb.info/1126513032/34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a:t>
            </a: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063363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4.03.07: Normdaten: Geografika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s://wiki.dnb.de/download/attachments/90411357/EH-G-01.pdf" TargetMode="External"/><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access.rdatoolkit.org/rdachp16-de_rda16-585.html" TargetMode="External"/><Relationship Id="rId4" Type="http://schemas.openxmlformats.org/officeDocument/2006/relationships/hyperlink" Target="http://access.rdatoolkit.org/nlgpschp16_nlgps16-206.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wiki.dnb.de/download/attachments/90411357/EH-G-01.pdf" TargetMode="External"/><Relationship Id="rId5" Type="http://schemas.openxmlformats.org/officeDocument/2006/relationships/hyperlink" Target="http://access.rdatoolkit.org/nlgpschp16_nlgps16-224.html" TargetMode="External"/><Relationship Id="rId4" Type="http://schemas.openxmlformats.org/officeDocument/2006/relationships/hyperlink" Target="https://wiki.dnb.de/download/attachments/90411357/EH-G-04.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wiki.dnb.de/download/attachments/90411369/AWB-A4.pdf" TargetMode="External"/><Relationship Id="rId5" Type="http://schemas.openxmlformats.org/officeDocument/2006/relationships/hyperlink" Target="https://wiki.dnb.de/x/O5FjBQ" TargetMode="External"/><Relationship Id="rId4" Type="http://schemas.openxmlformats.org/officeDocument/2006/relationships/hyperlink" Target="https://wiki.dnb.de/download/attachments/90411323/Laendercodeleitfaden.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6_nlgps16-236.html" TargetMode="External"/><Relationship Id="rId2" Type="http://schemas.openxmlformats.org/officeDocument/2006/relationships/hyperlink" Target="http://access.rdatoolkit.org/rdachp16-de_rda16-373.htm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access.rdatoolkit.org/nlgpschp16_nlgps16-257.html" TargetMode="External"/><Relationship Id="rId3" Type="http://schemas.openxmlformats.org/officeDocument/2006/relationships/hyperlink" Target="http://access.rdatoolkit.org/rdachp16-de_rda16-433.html" TargetMode="External"/><Relationship Id="rId7" Type="http://schemas.openxmlformats.org/officeDocument/2006/relationships/hyperlink" Target="https://wiki.dnb.de/download/attachments/90411357/EH-G-06.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x/O5FjBQ" TargetMode="External"/><Relationship Id="rId5" Type="http://schemas.openxmlformats.org/officeDocument/2006/relationships/hyperlink" Target="https://wiki.dnb.de/pages/viewpage.action?pageId=90412131" TargetMode="External"/><Relationship Id="rId4" Type="http://schemas.openxmlformats.org/officeDocument/2006/relationships/hyperlink" Target="http://access.rdatoolkit.org/nlgpschp16_nlgps16-248.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iki.dnb.de/download/attachments/90411357/EH-G-06.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d-nb.info/1126513032/3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7" Type="http://schemas.openxmlformats.org/officeDocument/2006/relationships/hyperlink" Target="https://wiki.dnb.de/x/O5FjBQ"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7/Gattungsbegriffe_Verwaltungseinheiten.pdf" TargetMode="External"/><Relationship Id="rId5" Type="http://schemas.openxmlformats.org/officeDocument/2006/relationships/hyperlink" Target="https://wiki.dnb.de/download/attachments/90411357/EH-G-03.pdf" TargetMode="External"/><Relationship Id="rId4" Type="http://schemas.openxmlformats.org/officeDocument/2006/relationships/hyperlink" Target="http://access.rdatoolkit.org/nlgpschp16_nlgps16-27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access.rdatoolkit.org/rdachp8-de_rda8-188.html"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6-de_rda16-6011.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access.rdatoolkit.org/nlgpschp16_nlgps16-500.html" TargetMode="External"/><Relationship Id="rId5" Type="http://schemas.openxmlformats.org/officeDocument/2006/relationships/hyperlink" Target="http://access.rdatoolkit.org/rdachp16-de_rda16-680.html" TargetMode="External"/><Relationship Id="rId4" Type="http://schemas.openxmlformats.org/officeDocument/2006/relationships/hyperlink" Target="http://access.rdatoolkit.org/rdachp16-de_rda16-657.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nlgpschp16_nlgps16-500.html" TargetMode="External"/><Relationship Id="rId4" Type="http://schemas.openxmlformats.org/officeDocument/2006/relationships/hyperlink" Target="http://access.rdatoolkit.org/rdachp16-de_rda16-747.htm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6-de_rda16-747.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rdachp0-de_rda0-701.html" TargetMode="External"/><Relationship Id="rId2" Type="http://schemas.openxmlformats.org/officeDocument/2006/relationships/hyperlink" Target="http://access.rdatoolkit.org/rdachp16-de_rda16-331.html" TargetMode="External"/><Relationship Id="rId1" Type="http://schemas.openxmlformats.org/officeDocument/2006/relationships/slideLayout" Target="../slideLayouts/slideLayout1.xml"/><Relationship Id="rId6" Type="http://schemas.openxmlformats.org/officeDocument/2006/relationships/hyperlink" Target="https://wiki.dnb.de/display/ILTIS/Rangfolge+der+Nachschlagewerke" TargetMode="External"/><Relationship Id="rId5" Type="http://schemas.openxmlformats.org/officeDocument/2006/relationships/hyperlink" Target="http://access.rdatoolkit.org/nlgpschp16_nlgps16-180.html" TargetMode="External"/><Relationship Id="rId4" Type="http://schemas.openxmlformats.org/officeDocument/2006/relationships/hyperlink" Target="https://wiki.dnb.de/pages/viewpage.action?pageId=90412131"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t>Eine Änderung von RDA in die von den deutsch-sprachigen Verbünden favorisierte Richtung – Angabe von Codes statt Text, die dann sprachabhängig aufgelöst werden können – erscheint denkbar. </a:t>
            </a:r>
          </a:p>
          <a:p>
            <a:r>
              <a:rPr lang="de-DE" dirty="0"/>
              <a:t>Deshalb werden bis zu einer endgültigen Entscheidung die geografischen Namen für Gebietskörperschaften so wie bisher erfasst.</a:t>
            </a:r>
          </a:p>
          <a:p>
            <a:pPr marL="0" indent="0">
              <a:buNone/>
            </a:pPr>
            <a:r>
              <a:rPr lang="de-DE" dirty="0">
                <a:sym typeface="Wingdings" panose="05000000000000000000" pitchFamily="2" charset="2"/>
              </a:rPr>
              <a:t>   </a:t>
            </a:r>
            <a:r>
              <a:rPr lang="de-DE" b="1" dirty="0">
                <a:sym typeface="Wingdings" panose="05000000000000000000" pitchFamily="2" charset="2"/>
              </a:rPr>
              <a:t>wie in den bisherigen GND-Regeln  s. </a:t>
            </a:r>
            <a:r>
              <a:rPr lang="de-DE" dirty="0">
                <a:hlinkClick r:id="rId3"/>
              </a:rPr>
              <a:t>EH-G-01</a:t>
            </a:r>
            <a:endParaRPr lang="de-DE" b="1"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558678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pPr marL="0" indent="0">
              <a:buNone/>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das nächstgrößere </a:t>
            </a:r>
            <a:r>
              <a:rPr lang="de-DE" dirty="0" err="1">
                <a:cs typeface="Arial" pitchFamily="34" charset="0"/>
              </a:rPr>
              <a:t>Geografikum</a:t>
            </a:r>
            <a:r>
              <a:rPr lang="de-DE" dirty="0">
                <a:cs typeface="Arial" pitchFamily="34" charset="0"/>
              </a:rPr>
              <a:t> wird </a:t>
            </a:r>
            <a:r>
              <a:rPr lang="de-DE" b="1" dirty="0">
                <a:cs typeface="Arial" pitchFamily="34" charset="0"/>
              </a:rPr>
              <a:t>nicht </a:t>
            </a:r>
            <a:r>
              <a:rPr lang="de-DE" dirty="0">
                <a:cs typeface="Arial" pitchFamily="34" charset="0"/>
              </a:rPr>
              <a:t>als Teil des bevorzugten Namens, sondern als Element in codierter Form erfasst – </a:t>
            </a:r>
            <a:r>
              <a:rPr lang="de-DE" dirty="0">
                <a:solidFill>
                  <a:srgbClr val="FF0000"/>
                </a:solidFill>
                <a:cs typeface="Arial" pitchFamily="34" charset="0"/>
                <a:hlinkClick r:id="rId4"/>
              </a:rPr>
              <a:t>vgl. AWR 2 zu RDA 16.2.2.4</a:t>
            </a:r>
            <a:endParaRPr lang="de-DE" dirty="0">
              <a:solidFill>
                <a:srgbClr val="FF0000"/>
              </a:solidFill>
              <a:cs typeface="Arial" pitchFamily="34" charset="0"/>
            </a:endParaRPr>
          </a:p>
          <a:p>
            <a:pPr marL="0" indent="173038" fontAlgn="auto">
              <a:lnSpc>
                <a:spcPct val="110000"/>
              </a:lnSpc>
              <a:spcBef>
                <a:spcPts val="0"/>
              </a:spcBef>
              <a:spcAft>
                <a:spcPts val="0"/>
              </a:spcAft>
              <a:buNone/>
              <a:defRPr/>
            </a:pPr>
            <a:r>
              <a:rPr lang="de-DE" b="1" dirty="0">
                <a:cs typeface="Arial" pitchFamily="34" charset="0"/>
                <a:sym typeface="Wingdings" panose="05000000000000000000" pitchFamily="2" charset="2"/>
              </a:rPr>
              <a:t> bisheriger Ländercode bleibt</a:t>
            </a:r>
          </a:p>
          <a:p>
            <a:pPr fontAlgn="auto">
              <a:lnSpc>
                <a:spcPct val="110000"/>
              </a:lnSpc>
              <a:spcBef>
                <a:spcPts val="0"/>
              </a:spcBef>
              <a:spcAft>
                <a:spcPts val="0"/>
              </a:spcAft>
              <a:defRPr/>
            </a:pPr>
            <a:endParaRPr lang="de-DE" b="1" dirty="0">
              <a:cs typeface="Arial" pitchFamily="34" charset="0"/>
              <a:sym typeface="Wingdings" panose="05000000000000000000" pitchFamily="2" charset="2"/>
            </a:endParaRPr>
          </a:p>
          <a:p>
            <a:pPr fontAlgn="auto">
              <a:lnSpc>
                <a:spcPct val="110000"/>
              </a:lnSpc>
              <a:spcBef>
                <a:spcPts val="0"/>
              </a:spcBef>
              <a:spcAft>
                <a:spcPts val="0"/>
              </a:spcAft>
              <a:defRPr/>
            </a:pPr>
            <a:r>
              <a:rPr lang="de-DE" dirty="0">
                <a:cs typeface="Arial" pitchFamily="34" charset="0"/>
                <a:sym typeface="Wingdings" panose="05000000000000000000" pitchFamily="2" charset="2"/>
              </a:rPr>
              <a:t>Zur Bildung des Sucheinstiegs kann es möglich sein, dass das übergeordnete </a:t>
            </a:r>
            <a:r>
              <a:rPr lang="de-DE" dirty="0" err="1">
                <a:cs typeface="Arial" pitchFamily="34" charset="0"/>
                <a:sym typeface="Wingdings" panose="05000000000000000000" pitchFamily="2" charset="2"/>
              </a:rPr>
              <a:t>Geografikum</a:t>
            </a:r>
            <a:r>
              <a:rPr lang="de-DE" dirty="0">
                <a:cs typeface="Arial" pitchFamily="34" charset="0"/>
                <a:sym typeface="Wingdings" panose="05000000000000000000" pitchFamily="2" charset="2"/>
              </a:rPr>
              <a:t> bei </a:t>
            </a:r>
            <a:r>
              <a:rPr lang="de-DE" dirty="0" err="1">
                <a:cs typeface="Arial" pitchFamily="34" charset="0"/>
                <a:sym typeface="Wingdings" panose="05000000000000000000" pitchFamily="2" charset="2"/>
              </a:rPr>
              <a:t>Homonymität</a:t>
            </a:r>
            <a:r>
              <a:rPr lang="de-DE" dirty="0">
                <a:cs typeface="Arial" pitchFamily="34" charset="0"/>
                <a:sym typeface="Wingdings" panose="05000000000000000000" pitchFamily="2" charset="2"/>
              </a:rPr>
              <a:t> als unterscheidendes Merkmal ergänzt werden muss </a:t>
            </a:r>
            <a:br>
              <a:rPr lang="de-DE" dirty="0">
                <a:cs typeface="Arial" pitchFamily="34" charset="0"/>
                <a:sym typeface="Wingdings" panose="05000000000000000000" pitchFamily="2" charset="2"/>
              </a:rPr>
            </a:br>
            <a:r>
              <a:rPr lang="de-DE" dirty="0">
                <a:cs typeface="Arial" pitchFamily="34" charset="0"/>
                <a:sym typeface="Wingdings" panose="05000000000000000000" pitchFamily="2" charset="2"/>
              </a:rPr>
              <a:t>(vgl. </a:t>
            </a:r>
            <a:r>
              <a:rPr lang="de-DE" dirty="0">
                <a:solidFill>
                  <a:srgbClr val="FF0000"/>
                </a:solidFill>
                <a:cs typeface="Arial" pitchFamily="34" charset="0"/>
                <a:sym typeface="Wingdings" panose="05000000000000000000" pitchFamily="2" charset="2"/>
                <a:hlinkClick r:id="rId5"/>
              </a:rPr>
              <a:t>RDA 16.2.2.13</a:t>
            </a:r>
            <a:r>
              <a:rPr lang="de-DE" dirty="0">
                <a:cs typeface="Arial" pitchFamily="34" charset="0"/>
                <a:sym typeface="Wingdings" panose="05000000000000000000" pitchFamily="2" charset="2"/>
              </a:rPr>
              <a:t>).</a:t>
            </a:r>
            <a:endParaRPr lang="de-DE"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731374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r>
              <a:rPr lang="de-AT" dirty="0" smtClean="0"/>
              <a:t>Die </a:t>
            </a:r>
            <a:r>
              <a:rPr lang="de-AT" dirty="0"/>
              <a:t>Erfassung des Bundesstaates bei </a:t>
            </a:r>
            <a:r>
              <a:rPr lang="de-AT" dirty="0" err="1"/>
              <a:t>Geografika</a:t>
            </a:r>
            <a:r>
              <a:rPr lang="de-AT" dirty="0"/>
              <a:t> (Orten) in den Vereinigten Staaten bleibt unverändert.</a:t>
            </a:r>
          </a:p>
          <a:p>
            <a:r>
              <a:rPr lang="de-AT" dirty="0"/>
              <a:t>Die Bundesstaaten der USA werden in der normierten Abkürzung mit Komma an den Ortsnamen angefügt.</a:t>
            </a:r>
          </a:p>
          <a:p>
            <a:pPr marL="0" indent="0">
              <a:buNone/>
            </a:pPr>
            <a:r>
              <a:rPr lang="de-AT" sz="2000" dirty="0"/>
              <a:t>						Siehe </a:t>
            </a:r>
            <a:r>
              <a:rPr lang="de-DE" sz="2000" dirty="0">
                <a:hlinkClick r:id="rId4"/>
              </a:rPr>
              <a:t>EH-G-04</a:t>
            </a:r>
            <a:endParaRPr lang="de-AT" sz="2000" dirty="0">
              <a:solidFill>
                <a:srgbClr val="FF0000"/>
              </a:solidFill>
            </a:endParaRPr>
          </a:p>
          <a:p>
            <a:r>
              <a:rPr lang="de-AT" dirty="0"/>
              <a:t>Einleitende Artikel werden </a:t>
            </a:r>
            <a:r>
              <a:rPr lang="de-AT" b="1" dirty="0"/>
              <a:t>nicht</a:t>
            </a:r>
            <a:r>
              <a:rPr lang="de-AT" dirty="0"/>
              <a:t> weggelassen – </a:t>
            </a:r>
            <a:br>
              <a:rPr lang="de-AT" dirty="0"/>
            </a:br>
            <a:r>
              <a:rPr lang="de-AT" dirty="0">
                <a:solidFill>
                  <a:srgbClr val="FF0000"/>
                </a:solidFill>
              </a:rPr>
              <a:t>vgl. </a:t>
            </a:r>
            <a:r>
              <a:rPr lang="de-AT" dirty="0">
                <a:solidFill>
                  <a:srgbClr val="FF0000"/>
                </a:solidFill>
                <a:hlinkClick r:id="rId5"/>
              </a:rPr>
              <a:t>AWR  zu RDA 16.2.2.4 </a:t>
            </a:r>
            <a:r>
              <a:rPr lang="de-AT" dirty="0">
                <a:solidFill>
                  <a:srgbClr val="FF0000"/>
                </a:solidFill>
              </a:rPr>
              <a:t>Alternativ</a:t>
            </a:r>
          </a:p>
          <a:p>
            <a:pPr marL="0" lvl="0" indent="0">
              <a:lnSpc>
                <a:spcPts val="1900"/>
              </a:lnSpc>
              <a:buNone/>
            </a:pPr>
            <a:r>
              <a:rPr lang="de-DE" sz="1600" i="1" dirty="0">
                <a:solidFill>
                  <a:prstClr val="black"/>
                </a:solidFill>
                <a:latin typeface="Verdana"/>
                <a:ea typeface="Calibri"/>
                <a:cs typeface="Times New Roman"/>
              </a:rPr>
              <a:t>Aber:</a:t>
            </a:r>
          </a:p>
          <a:p>
            <a:pPr marL="0" lvl="0" indent="0">
              <a:lnSpc>
                <a:spcPts val="1900"/>
              </a:lnSpc>
              <a:buNone/>
            </a:pPr>
            <a:r>
              <a:rPr lang="de-DE" sz="1600" dirty="0">
                <a:solidFill>
                  <a:prstClr val="black"/>
                </a:solidFill>
                <a:latin typeface="Verdana"/>
                <a:ea typeface="Calibri"/>
                <a:cs typeface="Times New Roman"/>
              </a:rPr>
              <a:t>Wenn Artikel in der Konvention einer Sprache aber als nicht feststehende Präfixe</a:t>
            </a:r>
          </a:p>
          <a:p>
            <a:pPr marL="0" lvl="0" indent="0">
              <a:lnSpc>
                <a:spcPts val="1900"/>
              </a:lnSpc>
              <a:buNone/>
            </a:pPr>
            <a:r>
              <a:rPr lang="de-DE" sz="1600" dirty="0">
                <a:solidFill>
                  <a:prstClr val="black"/>
                </a:solidFill>
                <a:latin typeface="Verdana"/>
                <a:ea typeface="Calibri"/>
                <a:cs typeface="Times New Roman"/>
              </a:rPr>
              <a:t>gelten, wird dem Artikel ein Nichtsortierzeichen vorangestellt. Das gilt für Namen</a:t>
            </a:r>
          </a:p>
          <a:p>
            <a:pPr marL="0" lvl="0" indent="0">
              <a:lnSpc>
                <a:spcPts val="1900"/>
              </a:lnSpc>
              <a:buNone/>
            </a:pPr>
            <a:r>
              <a:rPr lang="de-DE" sz="1600" dirty="0">
                <a:solidFill>
                  <a:prstClr val="black"/>
                </a:solidFill>
                <a:latin typeface="Verdana"/>
                <a:ea typeface="Calibri"/>
                <a:cs typeface="Times New Roman"/>
              </a:rPr>
              <a:t>in arabischer und hebräischer Sprache.			Vgl. </a:t>
            </a:r>
            <a:r>
              <a:rPr lang="de-DE" sz="1600" dirty="0">
                <a:solidFill>
                  <a:prstClr val="black"/>
                </a:solidFill>
                <a:latin typeface="Verdana"/>
                <a:ea typeface="Calibri"/>
                <a:cs typeface="Times New Roman"/>
                <a:hlinkClick r:id="rId6"/>
              </a:rPr>
              <a:t>EH-G-01</a:t>
            </a:r>
            <a:endParaRPr lang="de-AT" sz="1600" dirty="0">
              <a:solidFill>
                <a:srgbClr val="FF0000"/>
              </a:solidFill>
            </a:endParaRPr>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725999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endParaRPr lang="de-DE" dirty="0" smtClean="0">
              <a:latin typeface="Arial" pitchFamily="34" charset="0"/>
              <a:cs typeface="Arial" pitchFamily="34" charset="0"/>
            </a:endParaRPr>
          </a:p>
          <a:p>
            <a:pPr marL="0" indent="0">
              <a:buNone/>
            </a:pPr>
            <a:endParaRPr lang="de-DE" dirty="0">
              <a:latin typeface="Arial" pitchFamily="34" charset="0"/>
              <a:cs typeface="Arial" pitchFamily="34" charset="0"/>
            </a:endParaRPr>
          </a:p>
          <a:p>
            <a:pPr marL="0" indent="0">
              <a:buNone/>
            </a:pPr>
            <a:r>
              <a:rPr lang="de-DE" i="1" dirty="0">
                <a:cs typeface="Arial" pitchFamily="34" charset="0"/>
              </a:rPr>
              <a:t>Beispiele:</a:t>
            </a:r>
          </a:p>
          <a:p>
            <a:pPr marL="0" indent="0">
              <a:buNone/>
            </a:pPr>
            <a:r>
              <a:rPr lang="de-DE" b="1" dirty="0">
                <a:solidFill>
                  <a:srgbClr val="7030A0"/>
                </a:solidFill>
              </a:rPr>
              <a:t>Bad Segeberg</a:t>
            </a:r>
            <a:r>
              <a:rPr lang="de-DE" b="1" dirty="0"/>
              <a:t>		LC: XA-DE-SH 	 	</a:t>
            </a:r>
          </a:p>
          <a:p>
            <a:pPr marL="0" indent="0">
              <a:buNone/>
            </a:pPr>
            <a:r>
              <a:rPr lang="de-DE" b="1" dirty="0">
                <a:solidFill>
                  <a:srgbClr val="7030A0"/>
                </a:solidFill>
              </a:rPr>
              <a:t>Saint-</a:t>
            </a:r>
            <a:r>
              <a:rPr lang="de-DE" b="1" dirty="0" err="1">
                <a:solidFill>
                  <a:srgbClr val="7030A0"/>
                </a:solidFill>
              </a:rPr>
              <a:t>Tropez</a:t>
            </a:r>
            <a:r>
              <a:rPr lang="de-DE" b="1" dirty="0"/>
              <a:t>		LC: XA-FR		 	 </a:t>
            </a:r>
          </a:p>
          <a:p>
            <a:pPr marL="0" indent="0">
              <a:buNone/>
            </a:pPr>
            <a:r>
              <a:rPr lang="de-DE" b="1" dirty="0">
                <a:solidFill>
                  <a:srgbClr val="7030A0"/>
                </a:solidFill>
              </a:rPr>
              <a:t>St. Moritz	</a:t>
            </a:r>
            <a:r>
              <a:rPr lang="de-DE" b="1" dirty="0"/>
              <a:t>		LC: XA-CH-GR		 </a:t>
            </a:r>
          </a:p>
          <a:p>
            <a:pPr marL="0" indent="0">
              <a:buNone/>
            </a:pPr>
            <a:r>
              <a:rPr lang="de-DE" b="1" dirty="0">
                <a:solidFill>
                  <a:srgbClr val="7030A0"/>
                </a:solidFill>
              </a:rPr>
              <a:t>Frankfurt am Main</a:t>
            </a:r>
            <a:r>
              <a:rPr lang="de-DE" b="1" dirty="0"/>
              <a:t>	LC: XA-DE-HE 		</a:t>
            </a:r>
          </a:p>
          <a:p>
            <a:pPr marL="0" indent="0">
              <a:buNone/>
            </a:pPr>
            <a:r>
              <a:rPr lang="de-DE" b="1" dirty="0">
                <a:solidFill>
                  <a:srgbClr val="7030A0"/>
                </a:solidFill>
              </a:rPr>
              <a:t>New York, NY</a:t>
            </a:r>
            <a:r>
              <a:rPr lang="de-DE" b="1" dirty="0"/>
              <a:t>		LC: XD-US		</a:t>
            </a:r>
          </a:p>
          <a:p>
            <a:pPr marL="0" indent="0">
              <a:spcAft>
                <a:spcPts val="800"/>
              </a:spcAft>
              <a:buNone/>
            </a:pPr>
            <a:r>
              <a:rPr lang="de-DE" b="1" dirty="0">
                <a:solidFill>
                  <a:srgbClr val="7030A0"/>
                </a:solidFill>
              </a:rPr>
              <a:t>Las Vegas, </a:t>
            </a:r>
            <a:r>
              <a:rPr lang="de-DE" b="1" dirty="0" err="1">
                <a:solidFill>
                  <a:srgbClr val="7030A0"/>
                </a:solidFill>
              </a:rPr>
              <a:t>Nev</a:t>
            </a:r>
            <a:r>
              <a:rPr lang="de-DE" b="1" dirty="0">
                <a:solidFill>
                  <a:srgbClr val="7030A0"/>
                </a:solidFill>
              </a:rPr>
              <a:t>.</a:t>
            </a:r>
            <a:r>
              <a:rPr lang="de-DE" b="1" dirty="0"/>
              <a:t>		LC: XD-US	</a:t>
            </a:r>
          </a:p>
          <a:p>
            <a:pPr marL="0" indent="0">
              <a:spcBef>
                <a:spcPts val="0"/>
              </a:spcBef>
              <a:spcAft>
                <a:spcPts val="800"/>
              </a:spcAft>
              <a:buNone/>
            </a:pPr>
            <a:r>
              <a:rPr lang="de-DE" sz="2000" b="1" dirty="0"/>
              <a:t>s. </a:t>
            </a:r>
            <a:r>
              <a:rPr lang="de-DE" sz="2000" b="1" dirty="0">
                <a:hlinkClick r:id="rId4"/>
              </a:rPr>
              <a:t>Ländercode-Leitfaden</a:t>
            </a:r>
            <a:r>
              <a:rPr lang="de-DE" sz="2000" b="1" dirty="0"/>
              <a:t> und Ländercodevergabe: </a:t>
            </a:r>
            <a:r>
              <a:rPr lang="de-DE" sz="1800" dirty="0">
                <a:hlinkClick r:id="rId5"/>
              </a:rPr>
              <a:t>Informationsseite zur GND </a:t>
            </a:r>
            <a:r>
              <a:rPr lang="de-DE" sz="1800" dirty="0"/>
              <a:t>| </a:t>
            </a:r>
            <a:r>
              <a:rPr lang="de-DE" sz="1800" dirty="0">
                <a:hlinkClick r:id="rId6"/>
              </a:rPr>
              <a:t>EH-A-05</a:t>
            </a:r>
            <a:endParaRPr lang="de-DE" sz="1800" dirty="0"/>
          </a:p>
          <a:p>
            <a:endParaRPr lang="de-DE" dirty="0"/>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52523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Transliteration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Vgl. RDA </a:t>
            </a:r>
            <a:r>
              <a:rPr lang="de-AT" dirty="0">
                <a:hlinkClick r:id="rId2"/>
              </a:rPr>
              <a:t>16.2.2.5</a:t>
            </a:r>
            <a:r>
              <a:rPr lang="de-AT" dirty="0"/>
              <a:t>  </a:t>
            </a:r>
          </a:p>
          <a:p>
            <a:r>
              <a:rPr lang="de-AT" dirty="0"/>
              <a:t>Findet sich der Name des </a:t>
            </a:r>
            <a:r>
              <a:rPr lang="de-AT" dirty="0" err="1"/>
              <a:t>Geografikums</a:t>
            </a:r>
            <a:r>
              <a:rPr lang="de-AT" dirty="0"/>
              <a:t> sowohl in nicht-lateinischer als auch in lateinischer Schrift, gilt weiter die Form in Umschrift als bevorzugte Namensform. </a:t>
            </a:r>
            <a:br>
              <a:rPr lang="de-AT" dirty="0"/>
            </a:br>
            <a:r>
              <a:rPr lang="de-AT" dirty="0">
                <a:solidFill>
                  <a:srgbClr val="FF0000"/>
                </a:solidFill>
              </a:rPr>
              <a:t>vgl. </a:t>
            </a:r>
            <a:r>
              <a:rPr lang="de-AT" dirty="0">
                <a:solidFill>
                  <a:srgbClr val="FF0000"/>
                </a:solidFill>
                <a:hlinkClick r:id="rId3"/>
              </a:rPr>
              <a:t>AWR zu RDA 16.2.2.5</a:t>
            </a:r>
            <a:endParaRPr lang="de-AT" dirty="0">
              <a:solidFill>
                <a:srgbClr val="FF0000"/>
              </a:solidFill>
            </a:endParaRPr>
          </a:p>
          <a:p>
            <a:r>
              <a:rPr lang="de-AT" dirty="0"/>
              <a:t>Hier gilt als Quelle ebenfalls die Liste der Nachschlagewerke</a:t>
            </a:r>
            <a:r>
              <a:rPr lang="de-AT" i="1" dirty="0"/>
              <a:t>.</a:t>
            </a:r>
          </a:p>
          <a:p>
            <a:pPr marL="0" indent="0">
              <a:buNone/>
            </a:pPr>
            <a:r>
              <a:rPr lang="de-DE" b="1" dirty="0">
                <a:cs typeface="Arial" pitchFamily="34" charset="0"/>
              </a:rPr>
              <a:t>	</a:t>
            </a:r>
            <a:r>
              <a:rPr lang="de-DE" sz="2000" b="1" dirty="0">
                <a:solidFill>
                  <a:srgbClr val="7030A0"/>
                </a:solidFill>
                <a:cs typeface="Arial" pitchFamily="34" charset="0"/>
              </a:rPr>
              <a:t>Kairo</a:t>
            </a:r>
          </a:p>
          <a:p>
            <a:pPr fontAlgn="auto">
              <a:lnSpc>
                <a:spcPct val="110000"/>
              </a:lnSpc>
              <a:spcBef>
                <a:spcPts val="0"/>
              </a:spcBef>
              <a:spcAft>
                <a:spcPts val="0"/>
              </a:spcAft>
              <a:buNone/>
              <a:defRPr/>
            </a:pPr>
            <a:r>
              <a:rPr lang="de-DE" sz="2000" dirty="0">
                <a:solidFill>
                  <a:srgbClr val="7030A0"/>
                </a:solidFill>
                <a:cs typeface="Arial" pitchFamily="34" charset="0"/>
              </a:rPr>
              <a:t>		</a:t>
            </a:r>
            <a:r>
              <a:rPr lang="de-DE" sz="2000" dirty="0" err="1">
                <a:solidFill>
                  <a:srgbClr val="7030A0"/>
                </a:solidFill>
                <a:cs typeface="Arial" pitchFamily="34" charset="0"/>
              </a:rPr>
              <a:t>AlQāhira</a:t>
            </a:r>
            <a:endParaRPr lang="de-DE" sz="2000" dirty="0">
              <a:solidFill>
                <a:srgbClr val="7030A0"/>
              </a:solidFill>
              <a:cs typeface="Arial" pitchFamily="34" charset="0"/>
            </a:endParaRPr>
          </a:p>
          <a:p>
            <a:pPr lvl="0">
              <a:lnSpc>
                <a:spcPct val="110000"/>
              </a:lnSpc>
              <a:spcBef>
                <a:spcPts val="0"/>
              </a:spcBef>
              <a:buNone/>
              <a:defRPr/>
            </a:pPr>
            <a:r>
              <a:rPr lang="de-DE" sz="2000" dirty="0">
                <a:solidFill>
                  <a:srgbClr val="7030A0"/>
                </a:solidFill>
                <a:cs typeface="Arial" pitchFamily="34" charset="0"/>
              </a:rPr>
              <a:t>		Al- @</a:t>
            </a:r>
            <a:r>
              <a:rPr lang="de-DE" sz="2000" dirty="0" err="1">
                <a:solidFill>
                  <a:srgbClr val="7030A0"/>
                </a:solidFill>
                <a:cs typeface="Arial" pitchFamily="34" charset="0"/>
              </a:rPr>
              <a:t>Qāhira</a:t>
            </a:r>
            <a:endParaRPr lang="de-DE" sz="2000" dirty="0">
              <a:solidFill>
                <a:srgbClr val="7030A0"/>
              </a:solidFill>
              <a:cs typeface="Arial" pitchFamily="34" charset="0"/>
            </a:endParaRPr>
          </a:p>
          <a:p>
            <a:pPr fontAlgn="auto">
              <a:lnSpc>
                <a:spcPct val="110000"/>
              </a:lnSpc>
              <a:spcBef>
                <a:spcPts val="0"/>
              </a:spcBef>
              <a:spcAft>
                <a:spcPts val="0"/>
              </a:spcAft>
              <a:buNone/>
              <a:defRPr/>
            </a:pPr>
            <a:r>
              <a:rPr lang="de-DE" sz="2000" dirty="0">
                <a:solidFill>
                  <a:srgbClr val="7030A0"/>
                </a:solidFill>
                <a:cs typeface="Arial" pitchFamily="34" charset="0"/>
              </a:rPr>
              <a:t>		Al-</a:t>
            </a:r>
            <a:r>
              <a:rPr lang="de-DE" sz="2000" dirty="0" err="1">
                <a:solidFill>
                  <a:srgbClr val="7030A0"/>
                </a:solidFill>
                <a:cs typeface="Arial" pitchFamily="34" charset="0"/>
              </a:rPr>
              <a:t>Qāhira</a:t>
            </a:r>
            <a:endParaRPr lang="de-DE" sz="2000" dirty="0">
              <a:solidFill>
                <a:srgbClr val="7030A0"/>
              </a:solidFill>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483144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Ob eine Namensänderung stattgefunden hat, wird anhand der Nachschlagewerke bzw. der Homepage festgestellt – </a:t>
            </a:r>
            <a:br>
              <a:rPr lang="de-DE" dirty="0"/>
            </a:br>
            <a:r>
              <a:rPr lang="de-DE" dirty="0">
                <a:solidFill>
                  <a:srgbClr val="FF0000"/>
                </a:solidFill>
              </a:rPr>
              <a:t>vgl. </a:t>
            </a:r>
            <a:r>
              <a:rPr lang="de-DE" dirty="0">
                <a:solidFill>
                  <a:srgbClr val="FF0000"/>
                </a:solidFill>
                <a:hlinkClick r:id="rId4"/>
              </a:rPr>
              <a:t>ERL 1 zu RDA 16.2.2.7</a:t>
            </a:r>
            <a:endParaRPr lang="de-DE" dirty="0">
              <a:solidFill>
                <a:srgbClr val="FF0000"/>
              </a:solidFill>
            </a:endParaRPr>
          </a:p>
          <a:p>
            <a:r>
              <a:rPr lang="de-DE" dirty="0">
                <a:hlinkClick r:id="rId5"/>
              </a:rPr>
              <a:t>Liste der Nachschlagewerke</a:t>
            </a:r>
            <a:r>
              <a:rPr lang="de-DE" dirty="0"/>
              <a:t>: </a:t>
            </a:r>
            <a:r>
              <a:rPr lang="de-DE" dirty="0">
                <a:solidFill>
                  <a:srgbClr val="FF0000"/>
                </a:solidFill>
                <a:hlinkClick r:id="rId6"/>
              </a:rPr>
              <a:t>Informationsseite zur GND</a:t>
            </a:r>
            <a:endParaRPr lang="de-DE" dirty="0">
              <a:solidFill>
                <a:srgbClr val="FF0000"/>
              </a:solidFill>
            </a:endParaRPr>
          </a:p>
          <a:p>
            <a:r>
              <a:rPr lang="de-DE" dirty="0"/>
              <a:t>Da die Regeln für </a:t>
            </a:r>
            <a:r>
              <a:rPr lang="de-DE" dirty="0" err="1"/>
              <a:t>Geografika</a:t>
            </a:r>
            <a:r>
              <a:rPr lang="de-DE" dirty="0"/>
              <a:t> grundsätzlich überarbeitet werden, gelten bis auf Weiteres die </a:t>
            </a:r>
            <a:r>
              <a:rPr lang="de-DE" dirty="0" err="1"/>
              <a:t>Splitregeln</a:t>
            </a:r>
            <a:r>
              <a:rPr lang="de-DE" dirty="0"/>
              <a:t> der GND weiter 			s. </a:t>
            </a:r>
            <a:r>
              <a:rPr lang="de-DE" dirty="0">
                <a:hlinkClick r:id="rId7"/>
              </a:rPr>
              <a:t>EH-G-06</a:t>
            </a:r>
            <a:endParaRPr lang="de-DE" dirty="0"/>
          </a:p>
          <a:p>
            <a:r>
              <a:rPr lang="de-DE" dirty="0"/>
              <a:t>Ändert sich der identifizierende Zusatz, führt das nicht zu einem Split (</a:t>
            </a:r>
            <a:r>
              <a:rPr lang="de-DE" dirty="0">
                <a:hlinkClick r:id="rId8"/>
              </a:rPr>
              <a:t>ERL 2 zu RDA 16.2.2.7</a:t>
            </a:r>
            <a:r>
              <a:rPr lang="de-DE" dirty="0"/>
              <a:t>, analog RDA 11.13.1.3).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4240855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Verfassungs- und allg. Statusänderungen ohne Änderung des geografischen Namens führen nicht zur Bildung einer neuen Entität.</a:t>
            </a:r>
          </a:p>
          <a:p>
            <a:r>
              <a:rPr lang="de-DE" dirty="0"/>
              <a:t>Aber:</a:t>
            </a:r>
          </a:p>
          <a:p>
            <a:pPr marL="361950" indent="0">
              <a:buNone/>
            </a:pPr>
            <a:r>
              <a:rPr lang="de-DE" dirty="0"/>
              <a:t>Statusänderungen von unselbstständig zu selbstständig und umgekehrt oberhalb der kommunalen Ebene führen </a:t>
            </a:r>
            <a:r>
              <a:rPr lang="de-DE" b="1" dirty="0"/>
              <a:t>immer </a:t>
            </a:r>
            <a:r>
              <a:rPr lang="de-DE" dirty="0"/>
              <a:t>zur Bildung einer neuen Entität, auch wenn der geografische Name sich nicht ändert (Kolonien, Protektorate, Provinzen). </a:t>
            </a:r>
          </a:p>
          <a:p>
            <a:pPr marL="361950" indent="0">
              <a:spcBef>
                <a:spcPts val="0"/>
              </a:spcBef>
              <a:buNone/>
            </a:pPr>
            <a:r>
              <a:rPr lang="de-DE" sz="2000" dirty="0"/>
              <a:t> 	</a:t>
            </a:r>
            <a:r>
              <a:rPr lang="de-DE" dirty="0"/>
              <a:t>						s. </a:t>
            </a:r>
            <a:r>
              <a:rPr lang="de-DE" dirty="0">
                <a:hlinkClick r:id="rId4"/>
              </a:rPr>
              <a:t>EH-G-06</a:t>
            </a:r>
            <a:endParaRPr lang="de-DE" sz="1400" dirty="0">
              <a:latin typeface="Arial" panose="020B060402020202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251434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endParaRPr lang="de-DE" dirty="0"/>
          </a:p>
          <a:p>
            <a:pPr marL="0" indent="0">
              <a:buNone/>
            </a:pPr>
            <a:r>
              <a:rPr lang="de-DE" b="1" dirty="0">
                <a:solidFill>
                  <a:srgbClr val="7030A0"/>
                </a:solidFill>
                <a:cs typeface="Arial" pitchFamily="34" charset="0"/>
              </a:rPr>
              <a:t>Tschechoslowakei</a:t>
            </a:r>
          </a:p>
          <a:p>
            <a:pPr marL="0" indent="0">
              <a:buNone/>
            </a:pPr>
            <a:r>
              <a:rPr lang="de-DE" dirty="0">
                <a:solidFill>
                  <a:srgbClr val="7030A0"/>
                </a:solidFill>
                <a:cs typeface="Arial" pitchFamily="34" charset="0"/>
              </a:rPr>
              <a:t>Tschechische Republik</a:t>
            </a:r>
            <a:r>
              <a:rPr lang="de-DE" dirty="0">
                <a:cs typeface="Arial" pitchFamily="34" charset="0"/>
              </a:rPr>
              <a:t>	</a:t>
            </a:r>
            <a:r>
              <a:rPr lang="de-DE" i="1" dirty="0">
                <a:cs typeface="Arial" pitchFamily="34" charset="0"/>
              </a:rPr>
              <a:t>nach</a:t>
            </a:r>
          </a:p>
          <a:p>
            <a:pPr marL="0" indent="0">
              <a:buNone/>
            </a:pPr>
            <a:r>
              <a:rPr lang="de-DE" dirty="0">
                <a:solidFill>
                  <a:srgbClr val="7030A0"/>
                </a:solidFill>
                <a:cs typeface="Arial" pitchFamily="34" charset="0"/>
              </a:rPr>
              <a:t>Slowakei </a:t>
            </a:r>
            <a:r>
              <a:rPr lang="de-DE" dirty="0">
                <a:cs typeface="Arial" pitchFamily="34" charset="0"/>
              </a:rPr>
              <a:t>  			</a:t>
            </a:r>
            <a:r>
              <a:rPr lang="de-DE" i="1" dirty="0">
                <a:cs typeface="Arial" pitchFamily="34" charset="0"/>
              </a:rPr>
              <a:t>nach</a:t>
            </a:r>
          </a:p>
          <a:p>
            <a:pPr lvl="2"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marL="0" indent="0" fontAlgn="auto">
              <a:lnSpc>
                <a:spcPct val="110000"/>
              </a:lnSpc>
              <a:spcBef>
                <a:spcPts val="0"/>
              </a:spcBef>
              <a:spcAft>
                <a:spcPts val="0"/>
              </a:spcAft>
              <a:buNone/>
              <a:defRPr/>
            </a:pPr>
            <a:r>
              <a:rPr lang="de-DE" b="1" dirty="0">
                <a:solidFill>
                  <a:srgbClr val="7030A0"/>
                </a:solidFill>
                <a:cs typeface="Arial" pitchFamily="34" charset="0"/>
              </a:rPr>
              <a:t>Tschechische Republik   	Slowakei</a:t>
            </a:r>
          </a:p>
          <a:p>
            <a:pPr marL="0" indent="0" fontAlgn="auto">
              <a:lnSpc>
                <a:spcPct val="110000"/>
              </a:lnSpc>
              <a:spcBef>
                <a:spcPts val="0"/>
              </a:spcBef>
              <a:spcAft>
                <a:spcPts val="0"/>
              </a:spcAft>
              <a:buNone/>
              <a:defRPr/>
            </a:pPr>
            <a:r>
              <a:rPr lang="de-DE" dirty="0">
                <a:solidFill>
                  <a:srgbClr val="7030A0"/>
                </a:solidFill>
                <a:cs typeface="Arial" pitchFamily="34" charset="0"/>
              </a:rPr>
              <a:t>Tschechoslowakei</a:t>
            </a:r>
            <a:r>
              <a:rPr lang="de-DE" dirty="0">
                <a:cs typeface="Arial" pitchFamily="34" charset="0"/>
              </a:rPr>
              <a:t>   </a:t>
            </a:r>
            <a:r>
              <a:rPr lang="de-DE" i="1" dirty="0" err="1">
                <a:cs typeface="Arial" pitchFamily="34" charset="0"/>
              </a:rPr>
              <a:t>vorg</a:t>
            </a:r>
            <a:r>
              <a:rPr lang="de-DE" dirty="0">
                <a:cs typeface="Arial" pitchFamily="34" charset="0"/>
              </a:rPr>
              <a:t>	</a:t>
            </a:r>
            <a:r>
              <a:rPr lang="de-DE" dirty="0" err="1">
                <a:solidFill>
                  <a:srgbClr val="7030A0"/>
                </a:solidFill>
                <a:cs typeface="Arial" pitchFamily="34" charset="0"/>
              </a:rPr>
              <a:t>Tschechoslowkei</a:t>
            </a:r>
            <a:r>
              <a:rPr lang="de-DE" dirty="0">
                <a:cs typeface="Arial" pitchFamily="34" charset="0"/>
              </a:rPr>
              <a:t>   </a:t>
            </a:r>
            <a:r>
              <a:rPr lang="de-DE" i="1" dirty="0" err="1">
                <a:cs typeface="Arial" pitchFamily="34" charset="0"/>
              </a:rPr>
              <a:t>vorg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682270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r>
              <a:rPr lang="de-DE" sz="2000" dirty="0" smtClean="0">
                <a:cs typeface="Arial" pitchFamily="34" charset="0"/>
              </a:rPr>
              <a:t>Änderung </a:t>
            </a:r>
            <a:r>
              <a:rPr lang="de-DE" sz="2000" dirty="0">
                <a:cs typeface="Arial" pitchFamily="34" charset="0"/>
              </a:rPr>
              <a:t>von geografischen Namen und Verwendung in der SE:</a:t>
            </a:r>
          </a:p>
          <a:p>
            <a:pPr marL="0" indent="0">
              <a:buNone/>
            </a:pPr>
            <a:r>
              <a:rPr lang="de-DE" sz="2000" dirty="0">
                <a:cs typeface="Arial" pitchFamily="34" charset="0"/>
                <a:hlinkClick r:id="rId4"/>
              </a:rPr>
              <a:t>RSWK</a:t>
            </a:r>
            <a:r>
              <a:rPr lang="de-DE" sz="2000" dirty="0">
                <a:cs typeface="Arial" pitchFamily="34" charset="0"/>
              </a:rPr>
              <a:t> 207,4+6+7, </a:t>
            </a:r>
          </a:p>
          <a:p>
            <a:pPr marL="0" indent="0">
              <a:buNone/>
            </a:pPr>
            <a:r>
              <a:rPr lang="de-DE" sz="2000" dirty="0">
                <a:cs typeface="Arial" pitchFamily="34" charset="0"/>
              </a:rPr>
              <a:t>Bei Splits und </a:t>
            </a:r>
            <a:r>
              <a:rPr lang="de-DE" sz="2000" dirty="0" smtClean="0">
                <a:cs typeface="Arial" pitchFamily="34" charset="0"/>
              </a:rPr>
              <a:t>Zusammenschlüssen </a:t>
            </a:r>
            <a:r>
              <a:rPr lang="de-DE" sz="2000" dirty="0">
                <a:cs typeface="Arial" pitchFamily="34" charset="0"/>
              </a:rPr>
              <a:t>werden verschiedene Datensätze verwendet. </a:t>
            </a:r>
          </a:p>
          <a:p>
            <a:pPr marL="0" indent="0">
              <a:spcBef>
                <a:spcPts val="0"/>
              </a:spcBef>
              <a:buNone/>
            </a:pPr>
            <a:r>
              <a:rPr lang="de-DE" sz="2000" dirty="0">
                <a:cs typeface="Arial" pitchFamily="34" charset="0"/>
              </a:rPr>
              <a:t>Bei reinen chronologischen Leitern von Datensätzen wird in der SE immer nur der chronologisch jüngste Datensatz verwendet.</a:t>
            </a:r>
          </a:p>
          <a:p>
            <a:pPr marL="0" indent="0">
              <a:spcBef>
                <a:spcPts val="0"/>
              </a:spcBef>
              <a:buNone/>
            </a:pPr>
            <a:endParaRPr lang="de-DE" sz="2000" dirty="0">
              <a:cs typeface="Arial" pitchFamily="34" charset="0"/>
            </a:endParaRPr>
          </a:p>
          <a:p>
            <a:pPr marL="0" indent="0">
              <a:spcBef>
                <a:spcPts val="0"/>
              </a:spcBef>
              <a:buNone/>
            </a:pPr>
            <a:r>
              <a:rPr lang="de-DE" sz="1800" i="1" dirty="0">
                <a:cs typeface="Arial" pitchFamily="34" charset="0"/>
              </a:rPr>
              <a:t>Beispiel:</a:t>
            </a:r>
          </a:p>
          <a:p>
            <a:pPr marL="0" indent="0">
              <a:spcBef>
                <a:spcPts val="0"/>
              </a:spcBef>
              <a:buNone/>
            </a:pPr>
            <a:r>
              <a:rPr lang="en-GB" sz="1800" b="1" dirty="0" smtClean="0">
                <a:solidFill>
                  <a:srgbClr val="7030A0"/>
                </a:solidFill>
              </a:rPr>
              <a:t>Klagenfurt </a:t>
            </a:r>
            <a:r>
              <a:rPr lang="en-GB" sz="1800" b="1" dirty="0">
                <a:solidFill>
                  <a:srgbClr val="7030A0"/>
                </a:solidFill>
              </a:rPr>
              <a:t>am </a:t>
            </a:r>
            <a:r>
              <a:rPr lang="en-GB" sz="1800" b="1" dirty="0" err="1">
                <a:solidFill>
                  <a:srgbClr val="7030A0"/>
                </a:solidFill>
              </a:rPr>
              <a:t>Wörthersee</a:t>
            </a:r>
            <a:endParaRPr lang="en-GB" sz="1800" b="1" dirty="0">
              <a:solidFill>
                <a:srgbClr val="7030A0"/>
              </a:solidFill>
            </a:endParaRPr>
          </a:p>
          <a:p>
            <a:pPr marL="0" indent="0">
              <a:spcBef>
                <a:spcPts val="0"/>
              </a:spcBef>
              <a:buNone/>
            </a:pPr>
            <a:r>
              <a:rPr lang="en-GB" sz="1800" i="1" dirty="0" smtClean="0"/>
              <a:t>BF</a:t>
            </a:r>
            <a:r>
              <a:rPr lang="en-GB" sz="1800" dirty="0" smtClean="0"/>
              <a:t> </a:t>
            </a:r>
            <a:r>
              <a:rPr lang="en-GB" sz="1800" dirty="0" smtClean="0">
                <a:solidFill>
                  <a:srgbClr val="7030A0"/>
                </a:solidFill>
              </a:rPr>
              <a:t>Klagenfurt</a:t>
            </a:r>
            <a:r>
              <a:rPr lang="en-GB" sz="1800" b="1" dirty="0" smtClean="0">
                <a:solidFill>
                  <a:srgbClr val="CC3300"/>
                </a:solidFill>
              </a:rPr>
              <a:t> </a:t>
            </a:r>
            <a:r>
              <a:rPr lang="en-GB" sz="1800" i="1" dirty="0" err="1" smtClean="0"/>
              <a:t>naaf</a:t>
            </a:r>
            <a:r>
              <a:rPr lang="en-GB" sz="1800" dirty="0" smtClean="0"/>
              <a:t> </a:t>
            </a:r>
            <a:endParaRPr lang="en-GB" sz="1800" dirty="0"/>
          </a:p>
          <a:p>
            <a:pPr marL="0" indent="0">
              <a:spcBef>
                <a:spcPts val="0"/>
              </a:spcBef>
              <a:buNone/>
            </a:pPr>
            <a:r>
              <a:rPr lang="en-GB" sz="1800" i="1" dirty="0" smtClean="0"/>
              <a:t>BZ </a:t>
            </a:r>
            <a:r>
              <a:rPr lang="en-GB" sz="1800" dirty="0" smtClean="0">
                <a:solidFill>
                  <a:srgbClr val="7030A0"/>
                </a:solidFill>
              </a:rPr>
              <a:t>Klagenfurt</a:t>
            </a:r>
            <a:r>
              <a:rPr lang="en-GB" sz="1800" dirty="0" smtClean="0"/>
              <a:t> </a:t>
            </a:r>
            <a:r>
              <a:rPr lang="en-GB" sz="1800" i="1" dirty="0" err="1" smtClean="0"/>
              <a:t>vorg</a:t>
            </a:r>
            <a:r>
              <a:rPr lang="en-GB" sz="1800" i="1" dirty="0" smtClean="0"/>
              <a:t> </a:t>
            </a:r>
            <a:endParaRPr lang="en-GB" sz="1800" b="1" i="1" dirty="0"/>
          </a:p>
          <a:p>
            <a:pPr marL="0" indent="0">
              <a:buNone/>
            </a:pPr>
            <a:r>
              <a:rPr lang="de-DE" sz="1800" i="1" dirty="0" smtClean="0"/>
              <a:t>B</a:t>
            </a:r>
            <a:r>
              <a:rPr lang="de-DE" sz="1800" dirty="0" smtClean="0"/>
              <a:t> </a:t>
            </a:r>
            <a:r>
              <a:rPr lang="de-DE" sz="1800" dirty="0"/>
              <a:t>Landeshauptstadt Kärntens. Seit 1. Feb. 2008 amtlicher Name Klagenfurt am Wörthersee</a:t>
            </a:r>
          </a:p>
          <a:p>
            <a:pPr marL="0" indent="0">
              <a:buNone/>
            </a:pPr>
            <a:r>
              <a:rPr lang="de-DE" sz="1800" i="1" dirty="0" smtClean="0"/>
              <a:t>H</a:t>
            </a:r>
            <a:r>
              <a:rPr lang="de-DE" sz="1800" dirty="0" smtClean="0"/>
              <a:t> </a:t>
            </a:r>
            <a:r>
              <a:rPr lang="de-DE" sz="1800" dirty="0"/>
              <a:t>Für die Sacherschließung wird bei Splits nur diese (das ist die neueste/jüngste) Namensform verwendet</a:t>
            </a:r>
            <a:r>
              <a:rPr lang="de-DE" sz="2000" dirty="0"/>
              <a:t>.</a:t>
            </a:r>
          </a:p>
          <a:p>
            <a:pPr marL="0" indent="0">
              <a:spcBef>
                <a:spcPts val="0"/>
              </a:spcBef>
              <a:buNone/>
            </a:pPr>
            <a:r>
              <a:rPr lang="en-GB" sz="1800" dirty="0"/>
              <a:t> </a:t>
            </a:r>
            <a:endParaRPr lang="de-DE" sz="1800"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Textfeld 5"/>
          <p:cNvSpPr txBox="1"/>
          <p:nvPr/>
        </p:nvSpPr>
        <p:spPr>
          <a:xfrm>
            <a:off x="6044682" y="5843600"/>
            <a:ext cx="1649811" cy="584775"/>
          </a:xfrm>
          <a:prstGeom prst="rect">
            <a:avLst/>
          </a:prstGeom>
          <a:solidFill>
            <a:schemeClr val="bg1"/>
          </a:solidFill>
          <a:ln>
            <a:solidFill>
              <a:schemeClr val="tx1"/>
            </a:solidFill>
          </a:ln>
        </p:spPr>
        <p:txBody>
          <a:bodyPr wrap="none" rtlCol="0">
            <a:spAutoFit/>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Abkürzungen gemäß RSWK:</a:t>
            </a:r>
          </a:p>
          <a:p>
            <a:r>
              <a:rPr lang="de-DE" sz="800" dirty="0" smtClean="0">
                <a:latin typeface="Verdana" panose="020B0604030504040204" pitchFamily="34" charset="0"/>
                <a:ea typeface="Verdana" panose="020B0604030504040204" pitchFamily="34" charset="0"/>
                <a:cs typeface="Verdana" panose="020B0604030504040204" pitchFamily="34" charset="0"/>
              </a:rPr>
              <a:t>BF = abweichender Name</a:t>
            </a:r>
          </a:p>
          <a:p>
            <a:r>
              <a:rPr lang="de-DE" sz="800" dirty="0" smtClean="0">
                <a:latin typeface="Verdana" panose="020B0604030504040204" pitchFamily="34" charset="0"/>
                <a:ea typeface="Verdana" panose="020B0604030504040204" pitchFamily="34" charset="0"/>
                <a:cs typeface="Verdana" panose="020B0604030504040204" pitchFamily="34" charset="0"/>
              </a:rPr>
              <a:t>B = </a:t>
            </a:r>
            <a:r>
              <a:rPr lang="de-DE" sz="800" dirty="0" err="1" smtClean="0">
                <a:latin typeface="Verdana" panose="020B0604030504040204" pitchFamily="34" charset="0"/>
                <a:ea typeface="Verdana" panose="020B0604030504040204" pitchFamily="34" charset="0"/>
                <a:cs typeface="Verdana" panose="020B0604030504040204" pitchFamily="34" charset="0"/>
              </a:rPr>
              <a:t>biograf</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err="1" smtClean="0">
                <a:latin typeface="Verdana" panose="020B0604030504040204" pitchFamily="34" charset="0"/>
                <a:ea typeface="Verdana" panose="020B0604030504040204" pitchFamily="34" charset="0"/>
                <a:cs typeface="Verdana" panose="020B0604030504040204" pitchFamily="34" charset="0"/>
              </a:rPr>
              <a:t>histor</a:t>
            </a:r>
            <a:r>
              <a:rPr lang="de-DE" sz="800" dirty="0" smtClean="0">
                <a:latin typeface="Verdana" panose="020B0604030504040204" pitchFamily="34" charset="0"/>
                <a:ea typeface="Verdana" panose="020B0604030504040204" pitchFamily="34" charset="0"/>
                <a:cs typeface="Verdana" panose="020B0604030504040204" pitchFamily="34" charset="0"/>
              </a:rPr>
              <a:t>. Angabe</a:t>
            </a:r>
          </a:p>
          <a:p>
            <a:r>
              <a:rPr lang="de-DE" sz="800" dirty="0" smtClean="0">
                <a:latin typeface="Verdana" panose="020B0604030504040204" pitchFamily="34" charset="0"/>
                <a:ea typeface="Verdana" panose="020B0604030504040204" pitchFamily="34" charset="0"/>
                <a:cs typeface="Verdana" panose="020B0604030504040204" pitchFamily="34" charset="0"/>
              </a:rPr>
              <a:t>H = Verwendungshinweis</a:t>
            </a:r>
          </a:p>
        </p:txBody>
      </p:sp>
    </p:spTree>
    <p:extLst>
      <p:ext uri="{BB962C8B-B14F-4D97-AF65-F5344CB8AC3E}">
        <p14:creationId xmlns:p14="http://schemas.microsoft.com/office/powerpoint/2010/main" val="49201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a:spcAft>
                <a:spcPts val="600"/>
              </a:spcAft>
            </a:pPr>
            <a:r>
              <a:rPr lang="de-AT" sz="2000" dirty="0" smtClean="0"/>
              <a:t>Für </a:t>
            </a:r>
            <a:r>
              <a:rPr lang="de-AT" sz="2000" dirty="0"/>
              <a:t>deutschsprachige Verwaltungseinheiten gilt die eigene Homepage als Nachweis für die Ermittlung des bevorzugten Namens. – </a:t>
            </a:r>
            <a:r>
              <a:rPr lang="de-AT" sz="2000" dirty="0">
                <a:solidFill>
                  <a:srgbClr val="FF0000"/>
                </a:solidFill>
              </a:rPr>
              <a:t>vgl. </a:t>
            </a:r>
            <a:r>
              <a:rPr lang="de-AT" sz="2000" dirty="0">
                <a:solidFill>
                  <a:srgbClr val="FF0000"/>
                </a:solidFill>
                <a:hlinkClick r:id="rId4"/>
              </a:rPr>
              <a:t>AWR zu RDA 16.2.2.8</a:t>
            </a:r>
            <a:r>
              <a:rPr lang="de-AT" sz="2000" dirty="0">
                <a:solidFill>
                  <a:srgbClr val="FF0000"/>
                </a:solidFill>
              </a:rPr>
              <a:t>  		</a:t>
            </a:r>
            <a:r>
              <a:rPr lang="de-AT" sz="2000" dirty="0"/>
              <a:t>s.</a:t>
            </a:r>
            <a:r>
              <a:rPr lang="de-AT" sz="2000" dirty="0">
                <a:solidFill>
                  <a:srgbClr val="FF0000"/>
                </a:solidFill>
              </a:rPr>
              <a:t> </a:t>
            </a:r>
            <a:r>
              <a:rPr lang="de-DE" sz="2000" dirty="0" smtClean="0">
                <a:hlinkClick r:id="rId5"/>
              </a:rPr>
              <a:t>EH-G-03</a:t>
            </a:r>
            <a:endParaRPr lang="de-DE" sz="2000" dirty="0" smtClean="0"/>
          </a:p>
          <a:p>
            <a:pPr lvl="0">
              <a:spcAft>
                <a:spcPts val="600"/>
              </a:spcAft>
            </a:pPr>
            <a:r>
              <a:rPr lang="de-AT" sz="2000" dirty="0" smtClean="0"/>
              <a:t>Bei </a:t>
            </a:r>
            <a:r>
              <a:rPr lang="de-AT" sz="2000" dirty="0"/>
              <a:t>fremdsprachigen Verwaltungseinheiten setzt sich der bevorzugte Name aus dem Gattungsbegriff der Verwaltungseinheit und dem </a:t>
            </a:r>
            <a:r>
              <a:rPr lang="de-AT" sz="2000" dirty="0" err="1"/>
              <a:t>Geografikum</a:t>
            </a:r>
            <a:r>
              <a:rPr lang="de-AT" sz="2000" dirty="0"/>
              <a:t> zusammen. – </a:t>
            </a:r>
            <a:br>
              <a:rPr lang="de-AT" sz="2000" dirty="0"/>
            </a:br>
            <a:r>
              <a:rPr lang="de-AT" sz="2000" dirty="0">
                <a:solidFill>
                  <a:srgbClr val="FF0000"/>
                </a:solidFill>
              </a:rPr>
              <a:t>vgl. </a:t>
            </a:r>
            <a:r>
              <a:rPr lang="de-AT" sz="2000" dirty="0">
                <a:solidFill>
                  <a:srgbClr val="FF0000"/>
                </a:solidFill>
                <a:hlinkClick r:id="rId4"/>
              </a:rPr>
              <a:t>AWR zu RDA 16.2.2.8  </a:t>
            </a:r>
            <a:r>
              <a:rPr lang="de-AT" sz="2000" dirty="0">
                <a:solidFill>
                  <a:srgbClr val="FF0000"/>
                </a:solidFill>
              </a:rPr>
              <a:t>			</a:t>
            </a:r>
            <a:r>
              <a:rPr lang="de-AT" sz="2000" dirty="0"/>
              <a:t>s.</a:t>
            </a:r>
            <a:r>
              <a:rPr lang="de-AT" sz="2000" dirty="0">
                <a:solidFill>
                  <a:srgbClr val="FF0000"/>
                </a:solidFill>
              </a:rPr>
              <a:t> </a:t>
            </a:r>
            <a:r>
              <a:rPr lang="de-DE" sz="2000" dirty="0">
                <a:solidFill>
                  <a:srgbClr val="000000"/>
                </a:solidFill>
                <a:hlinkClick r:id="rId5"/>
              </a:rPr>
              <a:t>EH-G-03</a:t>
            </a:r>
            <a:endParaRPr lang="de-AT" sz="2000" dirty="0">
              <a:solidFill>
                <a:srgbClr val="FF0000"/>
              </a:solidFill>
            </a:endParaRPr>
          </a:p>
          <a:p>
            <a:r>
              <a:rPr lang="de-AT" sz="2000" dirty="0"/>
              <a:t>Bei letzteren wird immer zuerst das zugrundeliegende </a:t>
            </a:r>
            <a:r>
              <a:rPr lang="de-AT" sz="2000" dirty="0" err="1"/>
              <a:t>Geografikum</a:t>
            </a:r>
            <a:r>
              <a:rPr lang="de-AT" sz="2000" dirty="0"/>
              <a:t> ermittelt. Der Gattungsbegriff der Verwaltungs- </a:t>
            </a:r>
            <a:r>
              <a:rPr lang="de-AT" sz="2000" dirty="0" err="1"/>
              <a:t>einheit</a:t>
            </a:r>
            <a:r>
              <a:rPr lang="de-AT" sz="2000" dirty="0"/>
              <a:t> wird der </a:t>
            </a:r>
            <a:r>
              <a:rPr lang="de-AT" sz="2000" dirty="0">
                <a:hlinkClick r:id="rId6"/>
              </a:rPr>
              <a:t>Liste der Gattungsbegriffe </a:t>
            </a:r>
            <a:r>
              <a:rPr lang="de-AT" sz="2000" dirty="0"/>
              <a:t>der GND entnommen: </a:t>
            </a:r>
            <a:r>
              <a:rPr lang="de-AT" sz="2000" dirty="0">
                <a:hlinkClick r:id="rId7"/>
              </a:rPr>
              <a:t>Informationsseite zur GND</a:t>
            </a:r>
            <a:endParaRPr lang="de-AT" sz="2000"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145268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a:t/>
            </a:r>
            <a:br>
              <a:rPr lang="de-DE" dirty="0"/>
            </a:br>
            <a:r>
              <a:rPr lang="de-DE" dirty="0" smtClean="0"/>
              <a:t/>
            </a:r>
            <a:br>
              <a:rPr lang="de-DE" dirty="0" smtClean="0"/>
            </a:br>
            <a:r>
              <a:rPr lang="de-DE" dirty="0"/>
              <a:t/>
            </a:r>
            <a:br>
              <a:rPr lang="de-DE" dirty="0"/>
            </a:br>
            <a:r>
              <a:rPr lang="de-DE" sz="2800" dirty="0" err="1" smtClean="0"/>
              <a:t>Geografika</a:t>
            </a:r>
            <a:r>
              <a:rPr lang="de-DE" sz="2800" dirty="0" smtClean="0"/>
              <a:t/>
            </a:r>
            <a:br>
              <a:rPr lang="de-DE" sz="2800" dirty="0" smtClean="0"/>
            </a:br>
            <a:r>
              <a:rPr lang="de-DE" sz="2800" dirty="0" smtClean="0"/>
              <a:t/>
            </a:r>
            <a:br>
              <a:rPr lang="de-DE" sz="2800" dirty="0" smtClean="0"/>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RDA</a:t>
            </a:r>
            <a:r>
              <a:rPr lang="de-DE" sz="1800" dirty="0">
                <a:solidFill>
                  <a:prstClr val="black"/>
                </a:solidFill>
                <a:ea typeface="Verdana" panose="020B0604030504040204" pitchFamily="34" charset="0"/>
                <a:cs typeface="Verdana" panose="020B0604030504040204" pitchFamily="34" charset="0"/>
              </a:rPr>
              <a:t/>
            </a:r>
            <a:br>
              <a:rPr lang="de-DE" sz="1800" dirty="0">
                <a:solidFill>
                  <a:prstClr val="black"/>
                </a:solidFill>
                <a:ea typeface="Verdana" panose="020B0604030504040204" pitchFamily="34" charset="0"/>
                <a:cs typeface="Verdana" panose="020B0604030504040204" pitchFamily="34" charset="0"/>
              </a:rPr>
            </a:br>
            <a:r>
              <a:rPr lang="de-DE" sz="1800" dirty="0" smtClean="0"/>
              <a:t/>
            </a:r>
            <a:br>
              <a:rPr lang="de-DE" sz="1800" dirty="0" smtClean="0"/>
            </a:br>
            <a:endParaRPr lang="de-DE" sz="1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marL="0" indent="0">
              <a:buNone/>
            </a:pPr>
            <a:r>
              <a:rPr lang="de-DE" sz="2000" i="1" dirty="0"/>
              <a:t>Beispiele:</a:t>
            </a:r>
          </a:p>
          <a:p>
            <a:pPr marL="0" indent="0">
              <a:buNone/>
            </a:pPr>
            <a:r>
              <a:rPr lang="de-DE" sz="2000" b="1" dirty="0">
                <a:solidFill>
                  <a:srgbClr val="7030A0"/>
                </a:solidFill>
                <a:cs typeface="Arial" pitchFamily="34" charset="0"/>
              </a:rPr>
              <a:t>Landkreis Starnberg</a:t>
            </a:r>
          </a:p>
          <a:p>
            <a:pPr marL="0" indent="0">
              <a:buNone/>
            </a:pPr>
            <a:r>
              <a:rPr lang="de-DE" sz="2000" b="1" dirty="0">
                <a:solidFill>
                  <a:srgbClr val="7030A0"/>
                </a:solidFill>
                <a:cs typeface="Arial" pitchFamily="34" charset="0"/>
              </a:rPr>
              <a:t>Provinz Mailand</a:t>
            </a:r>
          </a:p>
          <a:p>
            <a:pPr marL="0" indent="0">
              <a:buNone/>
            </a:pPr>
            <a:r>
              <a:rPr lang="de-DE" sz="2000" b="1" dirty="0">
                <a:solidFill>
                  <a:srgbClr val="7030A0"/>
                </a:solidFill>
                <a:cs typeface="Arial" pitchFamily="34" charset="0"/>
              </a:rPr>
              <a:t>Rayon Perm</a:t>
            </a:r>
          </a:p>
          <a:p>
            <a:pPr marL="0" indent="0">
              <a:buNone/>
            </a:pPr>
            <a:r>
              <a:rPr lang="de-DE" sz="2000" b="1" dirty="0">
                <a:solidFill>
                  <a:srgbClr val="7030A0"/>
                </a:solidFill>
                <a:cs typeface="Arial" pitchFamily="34" charset="0"/>
              </a:rPr>
              <a:t>Oblast Königsberg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549926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pPr marL="0" indent="0">
              <a:buNone/>
            </a:pPr>
            <a:endParaRPr lang="de-AT" dirty="0">
              <a:solidFill>
                <a:srgbClr val="FF0000"/>
              </a:solidFill>
            </a:endParaRPr>
          </a:p>
          <a:p>
            <a:r>
              <a:rPr lang="de-AT" dirty="0"/>
              <a:t>Gleichnamige geografische Namen werden, soweit beide in der GND vorhanden sind, durch identifizierende Zusätze unterschieden (evtl. nur beim unbekannteren/“kleineren“ </a:t>
            </a:r>
            <a:r>
              <a:rPr lang="de-AT" dirty="0" err="1"/>
              <a:t>Geografikum</a:t>
            </a:r>
            <a:r>
              <a:rPr lang="de-AT" dirty="0"/>
              <a:t>).</a:t>
            </a:r>
          </a:p>
          <a:p>
            <a:r>
              <a:rPr lang="de-AT" dirty="0"/>
              <a:t>Die als identifizierender Zusatz verwendete Bezeichnung  muss als Entität in der GND vorhanden sein. </a:t>
            </a:r>
          </a:p>
          <a:p>
            <a:r>
              <a:rPr lang="de-AT" dirty="0"/>
              <a:t>Bevorzugt zu verwenden sind Flüsse/Berge/Orte, die für das </a:t>
            </a:r>
            <a:r>
              <a:rPr lang="de-AT" dirty="0" err="1"/>
              <a:t>Geografikum</a:t>
            </a:r>
            <a:r>
              <a:rPr lang="de-AT" dirty="0"/>
              <a:t> charakteristisch sind.</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4156681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endParaRPr lang="de-AT" sz="2000" dirty="0" smtClean="0"/>
          </a:p>
          <a:p>
            <a:r>
              <a:rPr lang="de-AT" dirty="0" smtClean="0"/>
              <a:t>Falls </a:t>
            </a:r>
            <a:r>
              <a:rPr lang="de-AT" dirty="0"/>
              <a:t>nicht möglich oder unüblich: die nächstübergeordnete geografische Einheit.</a:t>
            </a:r>
          </a:p>
          <a:p>
            <a:pPr marL="0" indent="0">
              <a:buNone/>
            </a:pPr>
            <a:r>
              <a:rPr lang="de-AT" b="1" dirty="0"/>
              <a:t>	</a:t>
            </a:r>
            <a:r>
              <a:rPr lang="de-AT" b="1" dirty="0">
                <a:solidFill>
                  <a:srgbClr val="7030A0"/>
                </a:solidFill>
              </a:rPr>
              <a:t>Erbach</a:t>
            </a:r>
            <a:r>
              <a:rPr lang="de-AT" b="1" dirty="0"/>
              <a:t> </a:t>
            </a:r>
            <a:r>
              <a:rPr lang="de-AT" b="1" dirty="0">
                <a:solidFill>
                  <a:srgbClr val="FF0000"/>
                </a:solidFill>
              </a:rPr>
              <a:t>(Odenwaldkreis)</a:t>
            </a:r>
          </a:p>
          <a:p>
            <a:r>
              <a:rPr lang="de-AT" dirty="0"/>
              <a:t>Ist die Angabe mehrerer identifizierender Zusätze notwendig, so werden sie, durch Doppelpunkt abgetrennt, ergänzt; </a:t>
            </a:r>
            <a:br>
              <a:rPr lang="de-AT" dirty="0"/>
            </a:br>
            <a:r>
              <a:rPr lang="de-AT" dirty="0"/>
              <a:t>ist ein geografischer Name dabei, steht er stets an erster Stelle.</a:t>
            </a:r>
          </a:p>
          <a:p>
            <a:pPr marL="0" indent="0">
              <a:buNone/>
            </a:pPr>
            <a:r>
              <a:rPr lang="de-AT" dirty="0"/>
              <a:t>	</a:t>
            </a:r>
            <a:r>
              <a:rPr lang="de-AT" b="1" dirty="0">
                <a:solidFill>
                  <a:srgbClr val="7030A0"/>
                </a:solidFill>
              </a:rPr>
              <a:t>Seebach</a:t>
            </a:r>
            <a:r>
              <a:rPr lang="de-AT" b="1" dirty="0"/>
              <a:t> </a:t>
            </a:r>
            <a:r>
              <a:rPr lang="de-AT" b="1" dirty="0">
                <a:solidFill>
                  <a:srgbClr val="FF0000"/>
                </a:solidFill>
              </a:rPr>
              <a:t>(Franken : Fluss) </a:t>
            </a:r>
            <a:endParaRPr lang="de-AT" b="1" dirty="0" smtClean="0">
              <a:solidFill>
                <a:srgbClr val="FF0000"/>
              </a:solidFill>
            </a:endParaRPr>
          </a:p>
          <a:p>
            <a:pPr marL="0" indent="0">
              <a:buNone/>
            </a:pPr>
            <a:r>
              <a:rPr lang="de-DE" b="1" dirty="0"/>
              <a:t>	</a:t>
            </a: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506589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pPr>
            <a:r>
              <a:rPr lang="de-AT" dirty="0" smtClean="0"/>
              <a:t>Ist </a:t>
            </a:r>
            <a:r>
              <a:rPr lang="de-AT" dirty="0"/>
              <a:t>eine Stadt/Gemeinde namensgleich mit einem Staat oder Gliedstaat, erhält i.d.R. diese den identifizierenden Zusatz „Stadt“.</a:t>
            </a:r>
            <a:r>
              <a:rPr lang="de-AT" sz="2000" b="1" dirty="0"/>
              <a:t>	</a:t>
            </a:r>
          </a:p>
          <a:p>
            <a:pPr marL="457200" lvl="1" indent="0">
              <a:lnSpc>
                <a:spcPct val="100000"/>
              </a:lnSpc>
              <a:buNone/>
            </a:pPr>
            <a:r>
              <a:rPr lang="de-AT" b="1" dirty="0"/>
              <a:t>	</a:t>
            </a:r>
            <a:r>
              <a:rPr lang="de-AT" b="1" dirty="0">
                <a:solidFill>
                  <a:srgbClr val="7030A0"/>
                </a:solidFill>
              </a:rPr>
              <a:t>Luxemburg</a:t>
            </a:r>
            <a:r>
              <a:rPr lang="de-AT" sz="1600" b="1" dirty="0"/>
              <a:t> </a:t>
            </a:r>
            <a:r>
              <a:rPr lang="de-AT" dirty="0"/>
              <a:t>		</a:t>
            </a:r>
            <a:r>
              <a:rPr lang="de-AT" b="1" dirty="0">
                <a:solidFill>
                  <a:srgbClr val="7030A0"/>
                </a:solidFill>
              </a:rPr>
              <a:t>Luxemburg</a:t>
            </a:r>
            <a:r>
              <a:rPr lang="de-AT" b="1" dirty="0"/>
              <a:t> </a:t>
            </a:r>
            <a:r>
              <a:rPr lang="de-AT" b="1" dirty="0">
                <a:solidFill>
                  <a:srgbClr val="FF0000"/>
                </a:solidFill>
              </a:rPr>
              <a:t>(Stadt)</a:t>
            </a:r>
          </a:p>
          <a:p>
            <a:r>
              <a:rPr lang="de-AT" dirty="0"/>
              <a:t>Ist eine Stadt/Gemeinde homonym zu einer naturräumlichen Einheit oder einem </a:t>
            </a:r>
            <a:r>
              <a:rPr lang="de-AT" dirty="0" err="1"/>
              <a:t>Ethnografikum</a:t>
            </a:r>
            <a:r>
              <a:rPr lang="de-AT" dirty="0"/>
              <a:t>, so wird letzterem eine zutreffende Gattungsbezeichnung als identifizierender Zusatz hinzugefügt. Der Ortsname bleibt i.d.R. ohne identifizierenden Zusatz. </a:t>
            </a:r>
          </a:p>
          <a:p>
            <a:pPr marL="457200" lvl="1" indent="0">
              <a:buNone/>
            </a:pPr>
            <a:r>
              <a:rPr lang="de-DE" b="1" dirty="0"/>
              <a:t>	</a:t>
            </a:r>
            <a:r>
              <a:rPr lang="de-DE" b="1" dirty="0">
                <a:solidFill>
                  <a:srgbClr val="7030A0"/>
                </a:solidFill>
              </a:rPr>
              <a:t>Fulda 	</a:t>
            </a:r>
            <a:r>
              <a:rPr lang="de-DE" b="1" dirty="0"/>
              <a:t>		</a:t>
            </a:r>
            <a:r>
              <a:rPr lang="de-DE" b="1" dirty="0">
                <a:solidFill>
                  <a:srgbClr val="7030A0"/>
                </a:solidFill>
              </a:rPr>
              <a:t>Fulda</a:t>
            </a:r>
            <a:r>
              <a:rPr lang="de-DE" b="1" dirty="0"/>
              <a:t> </a:t>
            </a:r>
            <a:r>
              <a:rPr lang="de-DE" b="1" dirty="0">
                <a:solidFill>
                  <a:srgbClr val="FF0000"/>
                </a:solidFill>
              </a:rPr>
              <a:t>(Fluss)</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210874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spcAft>
                <a:spcPts val="1200"/>
              </a:spcAft>
            </a:pPr>
            <a:r>
              <a:rPr lang="de-AT" dirty="0"/>
              <a:t>Ist eine Gebietskörperschaft homonym zu einer naturräumlichen Einheit gleicher oder annähernd gleicher geografischer Lage, wird auf eine bevorzugte Bezeichnung normiert. </a:t>
            </a:r>
          </a:p>
          <a:p>
            <a:pPr>
              <a:lnSpc>
                <a:spcPct val="100000"/>
              </a:lnSpc>
              <a:spcBef>
                <a:spcPts val="0"/>
              </a:spcBef>
            </a:pPr>
            <a:r>
              <a:rPr lang="de-AT" dirty="0"/>
              <a:t>Sind die beiden Entitäten nicht deckungsgleich, so wird i.d.R. der Landschaftsbezeichnung der identifizierende Zusatz hinzugefügt. Der Name für Gebietskörperschaft bleibt dann ohne identifizierenden Zusatz. </a:t>
            </a:r>
          </a:p>
          <a:p>
            <a:pPr marL="0" indent="0">
              <a:lnSpc>
                <a:spcPct val="100000"/>
              </a:lnSpc>
              <a:spcBef>
                <a:spcPts val="0"/>
              </a:spcBef>
              <a:buNone/>
            </a:pPr>
            <a:r>
              <a:rPr lang="de-AT" sz="2800" b="1" dirty="0"/>
              <a:t>	</a:t>
            </a:r>
            <a:r>
              <a:rPr lang="de-AT" b="1" dirty="0">
                <a:solidFill>
                  <a:srgbClr val="7030A0"/>
                </a:solidFill>
              </a:rPr>
              <a:t>Makedonien </a:t>
            </a:r>
            <a:r>
              <a:rPr lang="de-AT" b="1" dirty="0">
                <a:solidFill>
                  <a:srgbClr val="FF0000"/>
                </a:solidFill>
              </a:rPr>
              <a:t>(Landschaft)</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545838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marL="0" indent="0">
              <a:buNone/>
            </a:pPr>
            <a:endParaRPr lang="de-DE" dirty="0" smtClean="0">
              <a:solidFill>
                <a:srgbClr val="000000"/>
              </a:solidFill>
            </a:endParaRPr>
          </a:p>
          <a:p>
            <a:pPr marL="0" indent="0">
              <a:buNone/>
            </a:pPr>
            <a:r>
              <a:rPr lang="de-AT" dirty="0"/>
              <a:t>Ist das </a:t>
            </a:r>
            <a:r>
              <a:rPr lang="de-AT" dirty="0" err="1"/>
              <a:t>Geografikum</a:t>
            </a:r>
            <a:r>
              <a:rPr lang="de-AT" dirty="0"/>
              <a:t> homonym zu einem </a:t>
            </a:r>
            <a:r>
              <a:rPr lang="de-AT" b="1" dirty="0"/>
              <a:t>Sachbegriff</a:t>
            </a:r>
            <a:r>
              <a:rPr lang="de-AT" dirty="0"/>
              <a:t>, erhält i.d.R. das </a:t>
            </a:r>
            <a:r>
              <a:rPr lang="de-AT" dirty="0" err="1"/>
              <a:t>Geografikum</a:t>
            </a:r>
            <a:r>
              <a:rPr lang="de-AT" dirty="0"/>
              <a:t> den identifizierenden Zusatz. Der Sachbegriff bleibt dann ohne identifizierenden Zusatz.</a:t>
            </a:r>
          </a:p>
          <a:p>
            <a:pPr marL="0" indent="0">
              <a:buNone/>
            </a:pPr>
            <a:r>
              <a:rPr lang="de-AT" dirty="0"/>
              <a:t>	</a:t>
            </a:r>
            <a:r>
              <a:rPr lang="de-AT" b="1" dirty="0">
                <a:solidFill>
                  <a:srgbClr val="7030A0"/>
                </a:solidFill>
              </a:rPr>
              <a:t>Lippe</a:t>
            </a:r>
            <a:r>
              <a:rPr lang="de-AT" b="1" dirty="0"/>
              <a:t> </a:t>
            </a:r>
            <a:r>
              <a:rPr lang="de-AT" b="1" dirty="0">
                <a:solidFill>
                  <a:srgbClr val="FF0000"/>
                </a:solidFill>
              </a:rPr>
              <a:t>(Fluss)</a:t>
            </a:r>
            <a:endParaRPr lang="de-AT" sz="900" b="1" dirty="0">
              <a:solidFill>
                <a:srgbClr val="FF0000"/>
              </a:solidFill>
            </a:endParaRPr>
          </a:p>
          <a:p>
            <a:pPr marL="0" indent="0">
              <a:buNone/>
            </a:pPr>
            <a:endParaRPr lang="de-AT" sz="900" b="1" dirty="0"/>
          </a:p>
          <a:p>
            <a:r>
              <a:rPr lang="de-AT" dirty="0"/>
              <a:t>Bei </a:t>
            </a:r>
            <a:r>
              <a:rPr lang="de-AT" dirty="0" err="1"/>
              <a:t>Homonymität</a:t>
            </a:r>
            <a:r>
              <a:rPr lang="de-AT" dirty="0"/>
              <a:t> zu einer </a:t>
            </a:r>
            <a:r>
              <a:rPr lang="de-AT" b="1" dirty="0"/>
              <a:t>Körperschaft</a:t>
            </a:r>
            <a:r>
              <a:rPr lang="de-AT" dirty="0"/>
              <a:t> erhält die Körperschaft den identifizierenden Zusatz. Das </a:t>
            </a:r>
            <a:r>
              <a:rPr lang="de-AT" dirty="0" err="1"/>
              <a:t>Geografikum</a:t>
            </a:r>
            <a:r>
              <a:rPr lang="de-AT" dirty="0"/>
              <a:t> bleibt i.d.R. ohne identifizierenden Zusatz.</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9811145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endParaRPr lang="de-AT" dirty="0">
              <a:solidFill>
                <a:srgbClr val="FF0000"/>
              </a:solidFill>
            </a:endParaRPr>
          </a:p>
          <a:p>
            <a:r>
              <a:rPr lang="de-AT" dirty="0"/>
              <a:t>Für Ortsteile im deutschsprachigen Raum mit Ausnahme der Schweiz entspricht die Bindestrich-Namensform (Hauptort-Ortsteil) der offiziellen Regelung und ist gleichzeitig auch die gebräuchliche Form.</a:t>
            </a:r>
          </a:p>
          <a:p>
            <a:pPr marL="0" indent="0">
              <a:buNone/>
            </a:pPr>
            <a:r>
              <a:rPr lang="de-AT" sz="900" dirty="0"/>
              <a:t> </a:t>
            </a:r>
          </a:p>
          <a:p>
            <a:pPr marL="0" indent="0">
              <a:buNone/>
            </a:pPr>
            <a:r>
              <a:rPr lang="de-AT" sz="2000" i="1" dirty="0"/>
              <a:t>Beispiele:</a:t>
            </a:r>
          </a:p>
          <a:p>
            <a:pPr marL="0" indent="0">
              <a:buNone/>
            </a:pPr>
            <a:r>
              <a:rPr lang="de-AT" b="1" dirty="0"/>
              <a:t>	</a:t>
            </a:r>
            <a:r>
              <a:rPr lang="de-AT" sz="2000" b="1" dirty="0"/>
              <a:t>Frankfurt-Bockenheim</a:t>
            </a:r>
          </a:p>
          <a:p>
            <a:pPr marL="457200" lvl="1" indent="0">
              <a:buNone/>
            </a:pPr>
            <a:r>
              <a:rPr lang="de-AT" b="1" dirty="0"/>
              <a:t>	Wien-Leopoldstadt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30064472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smtClean="0"/>
              <a:t>Erläuternde </a:t>
            </a:r>
            <a:r>
              <a:rPr lang="de-AT" dirty="0"/>
              <a:t>Bestandteile zum Namen des Hauptortes entfallen in der Bindestrich-Namensform. Erläuternde Bestandteile beim Ortsteil entfallen nicht. </a:t>
            </a:r>
          </a:p>
          <a:p>
            <a:pPr marL="0" indent="0">
              <a:buNone/>
            </a:pPr>
            <a:r>
              <a:rPr lang="de-AT" sz="2000" i="1" dirty="0"/>
              <a:t>Beispiele:</a:t>
            </a:r>
          </a:p>
          <a:p>
            <a:pPr marL="0" indent="0">
              <a:buNone/>
            </a:pPr>
            <a:r>
              <a:rPr lang="de-DE" sz="2000" b="1" dirty="0"/>
              <a:t>	</a:t>
            </a:r>
            <a:r>
              <a:rPr lang="de-DE" sz="2000" b="1" dirty="0">
                <a:solidFill>
                  <a:srgbClr val="7030A0"/>
                </a:solidFill>
              </a:rPr>
              <a:t>Frankfurt-Bockenheim</a:t>
            </a:r>
          </a:p>
          <a:p>
            <a:pPr marL="0" indent="0">
              <a:spcAft>
                <a:spcPts val="600"/>
              </a:spcAft>
              <a:buNone/>
            </a:pPr>
            <a:r>
              <a:rPr lang="de-DE" sz="2000" b="1" dirty="0"/>
              <a:t>	</a:t>
            </a:r>
            <a:r>
              <a:rPr lang="de-DE" sz="2000" b="1" dirty="0">
                <a:solidFill>
                  <a:srgbClr val="7030A0"/>
                </a:solidFill>
              </a:rPr>
              <a:t>Neusäß- </a:t>
            </a:r>
            <a:r>
              <a:rPr lang="de-DE" sz="2000" b="1" dirty="0" err="1">
                <a:solidFill>
                  <a:srgbClr val="7030A0"/>
                </a:solidFill>
              </a:rPr>
              <a:t>Westheim</a:t>
            </a:r>
            <a:r>
              <a:rPr lang="de-DE" sz="2000" b="1" dirty="0">
                <a:solidFill>
                  <a:srgbClr val="7030A0"/>
                </a:solidFill>
              </a:rPr>
              <a:t> b. Augsburg</a:t>
            </a:r>
          </a:p>
          <a:p>
            <a:r>
              <a:rPr lang="de-AT" dirty="0"/>
              <a:t>Bestehen Hauptort oder Vorort aus mehr als einem Wort, wird nach dem Bindestrich ein Spatium gesetzt. </a:t>
            </a:r>
          </a:p>
          <a:p>
            <a:pPr marL="0" indent="0">
              <a:buNone/>
            </a:pPr>
            <a:r>
              <a:rPr lang="de-AT" sz="2000" i="1" dirty="0"/>
              <a:t>Beispiele:</a:t>
            </a:r>
          </a:p>
          <a:p>
            <a:pPr marL="0" indent="0">
              <a:buNone/>
            </a:pPr>
            <a:r>
              <a:rPr lang="de-AT" sz="2000" b="1" i="1" dirty="0"/>
              <a:t>	</a:t>
            </a:r>
            <a:r>
              <a:rPr lang="de-AT" sz="2000" b="1" dirty="0">
                <a:solidFill>
                  <a:srgbClr val="7030A0"/>
                </a:solidFill>
              </a:rPr>
              <a:t>Bad Dürkheim- </a:t>
            </a:r>
            <a:r>
              <a:rPr lang="de-AT" sz="2000" b="1" dirty="0" err="1">
                <a:solidFill>
                  <a:srgbClr val="7030A0"/>
                </a:solidFill>
              </a:rPr>
              <a:t>Leistadt</a:t>
            </a:r>
            <a:endParaRPr lang="de-AT"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8725176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Für Ortsteile außerhalb des deutschsprachigen Raums und für Ortsteile der gesamten Schweiz wird der bevorzugte Name anhand der Nachschlagewerke bestimmt. Wenn diese den Ortsteil selbstständig nachweisen, wird dieser auch selbstständig erfasst.</a:t>
            </a:r>
          </a:p>
          <a:p>
            <a:pPr marL="857250" lvl="2" indent="0">
              <a:buNone/>
            </a:pPr>
            <a:r>
              <a:rPr lang="de-AT" sz="2000" b="1" dirty="0" err="1">
                <a:solidFill>
                  <a:srgbClr val="7030A0"/>
                </a:solidFill>
              </a:rPr>
              <a:t>Riedbach</a:t>
            </a:r>
            <a:r>
              <a:rPr lang="de-AT" sz="2000" b="1" dirty="0"/>
              <a:t> </a:t>
            </a:r>
            <a:r>
              <a:rPr lang="de-AT" sz="2000" b="1" dirty="0">
                <a:solidFill>
                  <a:srgbClr val="FF0000"/>
                </a:solidFill>
              </a:rPr>
              <a:t>(Bern)</a:t>
            </a:r>
          </a:p>
          <a:p>
            <a:pPr marL="857250" lvl="2" indent="0">
              <a:buNone/>
            </a:pPr>
            <a:endParaRPr lang="de-AT" sz="900" b="1" dirty="0"/>
          </a:p>
          <a:p>
            <a:r>
              <a:rPr lang="de-AT" dirty="0"/>
              <a:t>Statuswechsel unterhalb der kommunalen Ebene, mit denen kein Wechsel des gebräuchlichen Namens verbunden ist, werden nicht berücksichtigt (kann ohnehin nur außerhalb des deutschsprachigen Raumes vorkommen).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78539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Bei gezählten Ortsteilen wird der bevorzugte Name in unselbstständiger Form, beginnend mit dem Namen des Hauptortes, gewählt.</a:t>
            </a:r>
          </a:p>
          <a:p>
            <a:r>
              <a:rPr lang="de-AT" dirty="0"/>
              <a:t>Bei Ortsteilen, die sowohl namentlich benannt als auch gezählt sind, wird der bevorzugte Name mit der namentlichen Benennung gebildet. </a:t>
            </a:r>
          </a:p>
          <a:p>
            <a:pPr marL="0" indent="0">
              <a:buNone/>
            </a:pPr>
            <a:r>
              <a:rPr lang="de-AT" sz="2000" i="1" dirty="0"/>
              <a:t>Beispiel</a:t>
            </a:r>
            <a:r>
              <a:rPr lang="de-AT" dirty="0"/>
              <a:t>:</a:t>
            </a:r>
            <a:endParaRPr lang="de-DE" sz="2000" b="1" dirty="0"/>
          </a:p>
          <a:p>
            <a:pPr marL="857250" lvl="2" indent="0">
              <a:buNone/>
            </a:pPr>
            <a:r>
              <a:rPr lang="de-DE" sz="2000" b="1" dirty="0">
                <a:solidFill>
                  <a:srgbClr val="7030A0"/>
                </a:solidFill>
              </a:rPr>
              <a:t>Wien-Leopoldstadt	</a:t>
            </a:r>
          </a:p>
          <a:p>
            <a:pPr marL="857250" lvl="2" indent="0">
              <a:buNone/>
            </a:pPr>
            <a:r>
              <a:rPr lang="de-DE" sz="2000" dirty="0"/>
              <a:t>Abw. Name:</a:t>
            </a:r>
            <a:r>
              <a:rPr lang="de-DE" sz="2000" dirty="0">
                <a:solidFill>
                  <a:srgbClr val="7030A0"/>
                </a:solidFill>
              </a:rPr>
              <a:t> </a:t>
            </a:r>
            <a:r>
              <a:rPr lang="de-DE" sz="2000" b="1" dirty="0">
                <a:solidFill>
                  <a:srgbClr val="7030A0"/>
                </a:solidFill>
              </a:rPr>
              <a:t>Wien. 2. Bezirk</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491787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dirty="0" smtClean="0"/>
              <a:t>Gebietskörperschaften </a:t>
            </a:r>
            <a:r>
              <a:rPr lang="de-AT" dirty="0"/>
              <a:t>als Urheber (bzw. sonstige beteiligte Körperschaften) werden gemäß RDA als Körperschaften behandelt:</a:t>
            </a:r>
          </a:p>
          <a:p>
            <a:pPr marL="361950" indent="0">
              <a:buNone/>
            </a:pPr>
            <a:r>
              <a:rPr lang="de-DE" sz="1800" dirty="0" smtClean="0"/>
              <a:t>„Körperschaft: eine </a:t>
            </a:r>
            <a:r>
              <a:rPr lang="de-DE" sz="1800" dirty="0"/>
              <a:t>Organisation oder eine Gruppe von Personen und/oder Organisationen, die durch einen </a:t>
            </a:r>
            <a:r>
              <a:rPr lang="de-DE" sz="1800" dirty="0" smtClean="0"/>
              <a:t>bestimmte Bezeichnung </a:t>
            </a:r>
            <a:r>
              <a:rPr lang="de-DE" sz="1800" dirty="0"/>
              <a:t>identifiziert </a:t>
            </a:r>
            <a:r>
              <a:rPr lang="de-DE" sz="1800" dirty="0" smtClean="0"/>
              <a:t>wird und </a:t>
            </a:r>
            <a:r>
              <a:rPr lang="de-DE" sz="1800" dirty="0"/>
              <a:t>die als Einheit handelt oder handeln kann.“ </a:t>
            </a:r>
            <a:br>
              <a:rPr lang="de-DE" sz="1800" dirty="0"/>
            </a:br>
            <a:r>
              <a:rPr lang="de-DE" sz="1800" dirty="0"/>
              <a:t>(RDA </a:t>
            </a:r>
            <a:r>
              <a:rPr lang="de-DE" sz="1800" dirty="0">
                <a:hlinkClick r:id="rId2"/>
              </a:rPr>
              <a:t>8.1.2</a:t>
            </a:r>
            <a:r>
              <a:rPr lang="de-DE" sz="1800" dirty="0"/>
              <a:t>)</a:t>
            </a:r>
            <a:endParaRPr lang="de-AT" sz="1800" dirty="0"/>
          </a:p>
          <a:p>
            <a:r>
              <a:rPr lang="de-AT" dirty="0"/>
              <a:t>Körperschaft als Entitäten der Gruppe 2 geregelt in </a:t>
            </a:r>
            <a:br>
              <a:rPr lang="de-AT" dirty="0"/>
            </a:br>
            <a:r>
              <a:rPr lang="de-AT" dirty="0"/>
              <a:t>Kapitel 8 und 11 </a:t>
            </a:r>
          </a:p>
          <a:p>
            <a:r>
              <a:rPr lang="de-AT" dirty="0"/>
              <a:t>Kapitel 16 (</a:t>
            </a:r>
            <a:r>
              <a:rPr lang="de-AT" dirty="0" err="1"/>
              <a:t>Geografika</a:t>
            </a:r>
            <a:r>
              <a:rPr lang="de-AT" dirty="0"/>
              <a:t>) dient hier als Ergänzung zu Kapitel 11 in Fragen, die Gebietskörperschaften betreffen.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r>
              <a:rPr lang="de-AT" sz="2000" dirty="0"/>
              <a:t>Bedürfnis der Sacherschließung: Datensätze für den </a:t>
            </a:r>
            <a:r>
              <a:rPr lang="de-AT" sz="2000" dirty="0" err="1"/>
              <a:t>geograf</a:t>
            </a:r>
            <a:r>
              <a:rPr lang="de-AT" sz="2000" dirty="0"/>
              <a:t>. Raum von </a:t>
            </a:r>
            <a:r>
              <a:rPr lang="de-AT" sz="2000" dirty="0" err="1"/>
              <a:t>geograf</a:t>
            </a:r>
            <a:r>
              <a:rPr lang="de-AT" sz="2000" dirty="0"/>
              <a:t>. Einheiten eines Ortes, die keine Ortsteile im Sinne von Verwaltungseinheiten sind (und nicht </a:t>
            </a:r>
            <a:r>
              <a:rPr lang="de-AT" sz="2000" dirty="0" err="1"/>
              <a:t>gio</a:t>
            </a:r>
            <a:r>
              <a:rPr lang="de-AT" sz="2000" dirty="0"/>
              <a:t>, </a:t>
            </a:r>
            <a:r>
              <a:rPr lang="de-AT" sz="2000" dirty="0" err="1"/>
              <a:t>giw</a:t>
            </a:r>
            <a:r>
              <a:rPr lang="de-AT" sz="2000" dirty="0"/>
              <a:t>, gib gehören). </a:t>
            </a:r>
          </a:p>
          <a:p>
            <a:pPr marL="0" indent="0">
              <a:buNone/>
            </a:pPr>
            <a:r>
              <a:rPr lang="de-AT" sz="2000" dirty="0"/>
              <a:t>-&gt; werden wie Ortsteile erfasst</a:t>
            </a:r>
          </a:p>
          <a:p>
            <a:pPr marL="0" indent="0">
              <a:buNone/>
            </a:pPr>
            <a:r>
              <a:rPr lang="de-AT" sz="2000" dirty="0"/>
              <a:t>-&gt; Unterscheidung durch den </a:t>
            </a:r>
            <a:r>
              <a:rPr lang="de-AT" sz="2000" dirty="0" err="1"/>
              <a:t>Entitätencode</a:t>
            </a:r>
            <a:endParaRPr lang="de-AT" sz="2000" dirty="0"/>
          </a:p>
          <a:p>
            <a:r>
              <a:rPr lang="de-AT" sz="2000" dirty="0" smtClean="0"/>
              <a:t>Ortsteile </a:t>
            </a:r>
            <a:r>
              <a:rPr lang="de-AT" sz="2000" dirty="0"/>
              <a:t>im Sinne von Verwaltungseinheiten (= können geistige Schöpfer sein) = </a:t>
            </a:r>
            <a:r>
              <a:rPr lang="de-AT" sz="2000" dirty="0" err="1"/>
              <a:t>Entitätencode</a:t>
            </a:r>
            <a:r>
              <a:rPr lang="de-AT" sz="2000" dirty="0"/>
              <a:t> „</a:t>
            </a:r>
            <a:r>
              <a:rPr lang="de-AT" sz="2000" dirty="0" err="1"/>
              <a:t>gik</a:t>
            </a:r>
            <a:r>
              <a:rPr lang="de-AT" sz="2000" dirty="0"/>
              <a:t>“</a:t>
            </a:r>
          </a:p>
          <a:p>
            <a:r>
              <a:rPr lang="de-AT" sz="2000" dirty="0"/>
              <a:t>Datensätze, die wie Ortsteile erfasst werden, aber keine Verwaltungseinheiten sind = </a:t>
            </a:r>
            <a:r>
              <a:rPr lang="de-AT" sz="2000" dirty="0" err="1"/>
              <a:t>Entitätencode</a:t>
            </a:r>
            <a:r>
              <a:rPr lang="de-AT" sz="2000" dirty="0"/>
              <a:t> „</a:t>
            </a:r>
            <a:r>
              <a:rPr lang="de-AT" sz="2000" dirty="0" err="1"/>
              <a:t>giz</a:t>
            </a:r>
            <a:r>
              <a:rPr lang="de-AT" sz="2000" dirty="0" smtClean="0"/>
              <a:t>“</a:t>
            </a:r>
          </a:p>
          <a:p>
            <a:pPr marL="0" indent="0">
              <a:buNone/>
            </a:pPr>
            <a:endParaRPr lang="de-AT" sz="2000" dirty="0"/>
          </a:p>
          <a:p>
            <a:pPr marL="0" indent="0">
              <a:lnSpc>
                <a:spcPts val="2160"/>
              </a:lnSpc>
              <a:spcBef>
                <a:spcPts val="0"/>
              </a:spcBef>
              <a:buNone/>
            </a:pPr>
            <a:r>
              <a:rPr lang="de-AT" sz="2000" i="1" dirty="0"/>
              <a:t>	Beispiel</a:t>
            </a:r>
            <a:r>
              <a:rPr lang="de-AT" sz="2000" dirty="0"/>
              <a:t>: </a:t>
            </a:r>
            <a:r>
              <a:rPr lang="de-DE" sz="2000" b="1" dirty="0" smtClean="0">
                <a:latin typeface="Verdana"/>
                <a:ea typeface="Times New Roman"/>
                <a:cs typeface="Times New Roman"/>
              </a:rPr>
              <a:t>Wien-Mauer</a:t>
            </a:r>
            <a:endParaRPr lang="de-DE" sz="2000" b="1" dirty="0">
              <a:latin typeface="Verdana"/>
              <a:ea typeface="Calibri"/>
              <a:cs typeface="Times New Roman"/>
            </a:endParaRPr>
          </a:p>
          <a:p>
            <a:pPr marL="0" indent="0">
              <a:lnSpc>
                <a:spcPts val="2160"/>
              </a:lnSpc>
              <a:spcBef>
                <a:spcPts val="0"/>
              </a:spcBef>
              <a:buNone/>
              <a:tabLst>
                <a:tab pos="180340" algn="l"/>
              </a:tabLst>
            </a:pPr>
            <a:r>
              <a:rPr lang="de-DE" sz="2000" b="1" dirty="0">
                <a:latin typeface="Verdana"/>
                <a:ea typeface="Times New Roman"/>
                <a:cs typeface="Times New Roman"/>
              </a:rPr>
              <a:t>			  </a:t>
            </a:r>
            <a:r>
              <a:rPr lang="de-DE" sz="2000" i="1" dirty="0">
                <a:latin typeface="Verdana"/>
                <a:ea typeface="Times New Roman"/>
                <a:cs typeface="Times New Roman"/>
              </a:rPr>
              <a:t>B</a:t>
            </a:r>
            <a:r>
              <a:rPr lang="de-DE" sz="2000" b="1" dirty="0" smtClean="0">
                <a:latin typeface="Verdana"/>
                <a:ea typeface="Times New Roman"/>
                <a:cs typeface="Times New Roman"/>
              </a:rPr>
              <a:t> </a:t>
            </a:r>
            <a:r>
              <a:rPr lang="de-DE" sz="2000" dirty="0" smtClean="0">
                <a:latin typeface="Verdana"/>
                <a:ea typeface="Times New Roman"/>
                <a:cs typeface="Times New Roman"/>
              </a:rPr>
              <a:t>Katastralgemeinde</a:t>
            </a:r>
            <a:r>
              <a:rPr lang="de-DE" sz="2000" dirty="0" smtClean="0"/>
              <a:t> </a:t>
            </a:r>
            <a:r>
              <a:rPr lang="de-DE" sz="2000" dirty="0">
                <a:latin typeface="Verdana"/>
                <a:ea typeface="Calibri"/>
                <a:cs typeface="Times New Roman"/>
              </a:rPr>
              <a:t>	</a:t>
            </a:r>
          </a:p>
          <a:p>
            <a:pPr marL="0" indent="0">
              <a:buNone/>
            </a:pPr>
            <a:endParaRPr lang="de-DE" sz="2000"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5796136" y="5661248"/>
            <a:ext cx="2958952" cy="584775"/>
          </a:xfrm>
          <a:prstGeom prst="rect">
            <a:avLst/>
          </a:prstGeom>
          <a:solidFill>
            <a:schemeClr val="bg1"/>
          </a:solidFill>
          <a:ln>
            <a:solidFill>
              <a:schemeClr val="tx1"/>
            </a:solidFill>
          </a:ln>
        </p:spPr>
        <p:txBody>
          <a:bodyPr wrap="none" rtlCol="0">
            <a:spAutoFit/>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Katastralgemeinden </a:t>
            </a:r>
            <a:r>
              <a:rPr lang="de-DE" sz="1400" dirty="0">
                <a:latin typeface="Verdana" panose="020B0604030504040204" pitchFamily="34" charset="0"/>
                <a:ea typeface="Verdana" panose="020B0604030504040204" pitchFamily="34" charset="0"/>
                <a:cs typeface="Verdana" panose="020B0604030504040204" pitchFamily="34" charset="0"/>
              </a:rPr>
              <a:t>sind </a:t>
            </a:r>
            <a:r>
              <a:rPr lang="de-DE" sz="1400" dirty="0" smtClean="0">
                <a:latin typeface="Verdana" panose="020B0604030504040204" pitchFamily="34" charset="0"/>
                <a:ea typeface="Verdana" panose="020B0604030504040204" pitchFamily="34" charset="0"/>
                <a:cs typeface="Verdana" panose="020B0604030504040204" pitchFamily="34" charset="0"/>
              </a:rPr>
              <a:t>keine</a:t>
            </a:r>
          </a:p>
          <a:p>
            <a:r>
              <a:rPr lang="de-DE" sz="1400" dirty="0" smtClean="0">
                <a:latin typeface="Verdana" panose="020B0604030504040204" pitchFamily="34" charset="0"/>
                <a:ea typeface="Verdana" panose="020B0604030504040204" pitchFamily="34" charset="0"/>
                <a:cs typeface="Verdana" panose="020B0604030504040204" pitchFamily="34" charset="0"/>
              </a:rPr>
              <a:t>Verwaltungseinheiten</a:t>
            </a:r>
            <a:r>
              <a:rPr lang="de-DE" dirty="0">
                <a:latin typeface="Verdana" panose="020B0604030504040204" pitchFamily="34" charset="0"/>
                <a:ea typeface="Verdana" panose="020B0604030504040204" pitchFamily="34" charset="0"/>
                <a:cs typeface="Verdana" panose="020B0604030504040204" pitchFamily="34" charset="0"/>
              </a:rPr>
              <a: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730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16.2.3.3</a:t>
            </a:r>
            <a:r>
              <a:rPr lang="de-AT" dirty="0"/>
              <a:t>, RDA </a:t>
            </a:r>
            <a:r>
              <a:rPr lang="de-AT" dirty="0">
                <a:hlinkClick r:id="rId4"/>
              </a:rPr>
              <a:t>16.2.3.5</a:t>
            </a:r>
            <a:r>
              <a:rPr lang="de-AT" dirty="0"/>
              <a:t>, RDA </a:t>
            </a:r>
            <a:r>
              <a:rPr lang="de-AT" dirty="0">
                <a:hlinkClick r:id="rId5"/>
              </a:rPr>
              <a:t>16.2.3.6</a:t>
            </a:r>
            <a:r>
              <a:rPr lang="de-AT" dirty="0"/>
              <a:t> und </a:t>
            </a:r>
            <a:r>
              <a:rPr lang="de-AT" dirty="0">
                <a:hlinkClick r:id="rId6"/>
              </a:rPr>
              <a:t>ERL zu RDA 16.2.3.3</a:t>
            </a:r>
            <a:endParaRPr lang="de-AT" dirty="0"/>
          </a:p>
          <a:p>
            <a:pPr marL="0" indent="0">
              <a:buNone/>
            </a:pPr>
            <a:endParaRPr lang="de-AT" sz="900" dirty="0"/>
          </a:p>
          <a:p>
            <a:r>
              <a:rPr lang="de-AT" dirty="0"/>
              <a:t>Erfassen Sie als abweichenden Namen einen Namen, der sich deutlich von dem unterscheidet, der als bevorzugter Name des </a:t>
            </a:r>
            <a:r>
              <a:rPr lang="de-AT" dirty="0" err="1"/>
              <a:t>Geografikums</a:t>
            </a:r>
            <a:r>
              <a:rPr lang="de-AT" dirty="0"/>
              <a:t> gewählt wurde, egal ob er in Nachschlagewerken gefunden wurde oder aus einer abweichenden Transliteration des Namens resultiert. </a:t>
            </a:r>
          </a:p>
          <a:p>
            <a:r>
              <a:rPr lang="de-AT" dirty="0"/>
              <a:t>Erfassen Sie ausgeschriebene Namen als abweichende Namen, wenn die abgekürzte Form als bevorzugter Name erfasst wurde und umgekehrt.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35658464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Erfassen Sie Zahlen im Ortsnamen in Ziffernform, wenn die ausgeschriebene Form als bevorzugter Name gewählt wurde und umgekehrt.</a:t>
            </a:r>
          </a:p>
          <a:p>
            <a:r>
              <a:rPr lang="de-AT" dirty="0"/>
              <a:t>Erfassen Sie weitere abweichende Namensformen sofern erforderlich – dies liegt in Ihrem Ermessen </a:t>
            </a:r>
            <a:br>
              <a:rPr lang="de-AT" dirty="0"/>
            </a:br>
            <a:r>
              <a:rPr lang="de-AT" dirty="0">
                <a:sym typeface="Wingdings" panose="05000000000000000000" pitchFamily="2" charset="2"/>
              </a:rPr>
              <a:t> vgl. </a:t>
            </a:r>
            <a:r>
              <a:rPr lang="de-AT" dirty="0">
                <a:solidFill>
                  <a:srgbClr val="FF0000"/>
                </a:solidFill>
                <a:hlinkClick r:id="rId5"/>
              </a:rPr>
              <a:t>ERL zu RDA 16.2.3.3</a:t>
            </a:r>
            <a:endParaRPr lang="de-AT"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2087250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Es wird besonders empfohlen, folgende Namensvarianten als abweichende Namen zu erfassen:</a:t>
            </a:r>
          </a:p>
          <a:p>
            <a:pPr lvl="1"/>
            <a:r>
              <a:rPr lang="de-AT" dirty="0"/>
              <a:t>Bei Namen mit einleitenden Bezeichnungen wie „Bad“, „Kurort“ etc., die nicht als bevorzugter Name gewählte Form.</a:t>
            </a:r>
          </a:p>
          <a:p>
            <a:pPr marL="457200" lvl="1" indent="0">
              <a:buNone/>
            </a:pPr>
            <a:r>
              <a:rPr lang="de-AT" i="1" dirty="0"/>
              <a:t>Beispiel:</a:t>
            </a:r>
          </a:p>
          <a:p>
            <a:pPr marL="457200" lvl="1" indent="0">
              <a:buNone/>
            </a:pPr>
            <a:r>
              <a:rPr lang="de-DE" b="1" dirty="0"/>
              <a:t>	</a:t>
            </a:r>
            <a:r>
              <a:rPr lang="de-DE" b="1" dirty="0">
                <a:solidFill>
                  <a:srgbClr val="7030A0"/>
                </a:solidFill>
              </a:rPr>
              <a:t>Bad Segeberg</a:t>
            </a:r>
            <a:r>
              <a:rPr lang="de-DE" dirty="0"/>
              <a:t>	Abw. Name: </a:t>
            </a:r>
            <a:r>
              <a:rPr lang="de-DE" b="1" dirty="0">
                <a:solidFill>
                  <a:srgbClr val="7030A0"/>
                </a:solidFill>
              </a:rPr>
              <a:t>Segeberg</a:t>
            </a:r>
          </a:p>
          <a:p>
            <a:pPr lvl="1"/>
            <a:r>
              <a:rPr lang="de-AT" dirty="0"/>
              <a:t>Bei selbstständig erfassten Ortsteilen die Bindestrich-Namensform unter Hauptort-Ortsteil.</a:t>
            </a:r>
          </a:p>
          <a:p>
            <a:pPr marL="457200" lvl="1" indent="0">
              <a:buNone/>
            </a:pPr>
            <a:r>
              <a:rPr lang="de-AT" i="1" dirty="0"/>
              <a:t>Beispiel:</a:t>
            </a:r>
          </a:p>
          <a:p>
            <a:pPr marL="457200" lvl="1" indent="0">
              <a:buNone/>
            </a:pPr>
            <a:r>
              <a:rPr lang="de-AT" dirty="0"/>
              <a:t>	</a:t>
            </a:r>
            <a:r>
              <a:rPr lang="de-AT" b="1" dirty="0" err="1">
                <a:solidFill>
                  <a:srgbClr val="7030A0"/>
                </a:solidFill>
              </a:rPr>
              <a:t>Riedbach</a:t>
            </a:r>
            <a:r>
              <a:rPr lang="de-AT" b="1" dirty="0"/>
              <a:t> </a:t>
            </a:r>
            <a:r>
              <a:rPr lang="de-AT" b="1" dirty="0">
                <a:solidFill>
                  <a:srgbClr val="FF0000"/>
                </a:solidFill>
              </a:rPr>
              <a:t>(Bern) </a:t>
            </a:r>
            <a:r>
              <a:rPr lang="de-AT" b="1" dirty="0"/>
              <a:t>	</a:t>
            </a:r>
            <a:r>
              <a:rPr lang="de-AT" dirty="0"/>
              <a:t>Abw. Name: </a:t>
            </a:r>
            <a:r>
              <a:rPr lang="de-AT" b="1" dirty="0">
                <a:solidFill>
                  <a:srgbClr val="7030A0"/>
                </a:solidFill>
              </a:rPr>
              <a:t>Bern-</a:t>
            </a:r>
            <a:r>
              <a:rPr lang="de-AT" b="1">
                <a:solidFill>
                  <a:srgbClr val="7030A0"/>
                </a:solidFill>
              </a:rPr>
              <a:t>Riedbach</a:t>
            </a:r>
            <a:endParaRPr lang="de-AT"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479173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sz="2000" dirty="0">
                <a:ea typeface="Verdana" panose="020B0604030504040204" pitchFamily="34" charset="0"/>
                <a:cs typeface="Verdana" panose="020B0604030504040204" pitchFamily="34" charset="0"/>
              </a:rPr>
              <a:t>Auf der Sitzung der AG-RDA am 20.03.2014 wurde folgende Übersetzung der Begriffe abgestimmt:</a:t>
            </a:r>
          </a:p>
          <a:p>
            <a:r>
              <a:rPr lang="de-AT" sz="2000" dirty="0" err="1">
                <a:ea typeface="Verdana" panose="020B0604030504040204" pitchFamily="34" charset="0"/>
                <a:cs typeface="Verdana" panose="020B0604030504040204" pitchFamily="34" charset="0"/>
              </a:rPr>
              <a:t>Authorized</a:t>
            </a:r>
            <a:r>
              <a:rPr lang="de-AT" sz="2000" dirty="0">
                <a:ea typeface="Verdana" panose="020B0604030504040204" pitchFamily="34" charset="0"/>
                <a:cs typeface="Verdana" panose="020B0604030504040204" pitchFamily="34" charset="0"/>
              </a:rPr>
              <a:t> Access Point	</a:t>
            </a:r>
            <a:r>
              <a:rPr lang="de-AT" sz="2000" dirty="0">
                <a:ea typeface="Verdana" panose="020B0604030504040204" pitchFamily="34" charset="0"/>
                <a:cs typeface="Verdana" panose="020B0604030504040204" pitchFamily="34" charset="0"/>
                <a:sym typeface="Wingdings" panose="05000000000000000000" pitchFamily="2" charset="2"/>
              </a:rPr>
              <a:t> Normierter Sucheinstieg</a:t>
            </a:r>
          </a:p>
          <a:p>
            <a:r>
              <a:rPr lang="de-AT" sz="2000" dirty="0" err="1">
                <a:ea typeface="Verdana" panose="020B0604030504040204" pitchFamily="34" charset="0"/>
                <a:cs typeface="Verdana" panose="020B0604030504040204" pitchFamily="34" charset="0"/>
                <a:sym typeface="Wingdings" panose="05000000000000000000" pitchFamily="2" charset="2"/>
              </a:rPr>
              <a:t>Government</a:t>
            </a:r>
            <a:r>
              <a:rPr lang="de-AT" sz="2000" dirty="0">
                <a:ea typeface="Verdana" panose="020B0604030504040204" pitchFamily="34" charset="0"/>
                <a:cs typeface="Verdana" panose="020B0604030504040204" pitchFamily="34" charset="0"/>
                <a:sym typeface="Wingdings" panose="05000000000000000000" pitchFamily="2" charset="2"/>
              </a:rPr>
              <a:t> 		 Gebietskörperschaft</a:t>
            </a:r>
          </a:p>
          <a:p>
            <a:r>
              <a:rPr lang="de-AT" sz="2000" dirty="0">
                <a:ea typeface="Verdana" panose="020B0604030504040204" pitchFamily="34" charset="0"/>
                <a:cs typeface="Verdana" panose="020B0604030504040204" pitchFamily="34" charset="0"/>
                <a:sym typeface="Wingdings" panose="05000000000000000000" pitchFamily="2" charset="2"/>
              </a:rPr>
              <a:t>Place			 </a:t>
            </a:r>
            <a:r>
              <a:rPr lang="de-AT" sz="2000" dirty="0" err="1">
                <a:ea typeface="Verdana" panose="020B0604030504040204" pitchFamily="34" charset="0"/>
                <a:cs typeface="Verdana" panose="020B0604030504040204" pitchFamily="34" charset="0"/>
                <a:sym typeface="Wingdings" panose="05000000000000000000" pitchFamily="2" charset="2"/>
              </a:rPr>
              <a:t>Geografikum</a:t>
            </a:r>
            <a:endParaRPr lang="de-AT" sz="2000" dirty="0">
              <a:ea typeface="Verdana" panose="020B0604030504040204" pitchFamily="34" charset="0"/>
              <a:cs typeface="Verdana" panose="020B0604030504040204" pitchFamily="34" charset="0"/>
              <a:sym typeface="Wingdings" panose="05000000000000000000" pitchFamily="2" charset="2"/>
            </a:endParaRPr>
          </a:p>
          <a:p>
            <a:pPr lvl="8"/>
            <a:r>
              <a:rPr lang="de-AT"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aber Geburtsort und Sterbeort bleibt</a:t>
            </a:r>
          </a:p>
          <a:p>
            <a:r>
              <a:rPr lang="de-AT" sz="2000" dirty="0">
                <a:ea typeface="Verdana" panose="020B0604030504040204" pitchFamily="34" charset="0"/>
                <a:cs typeface="Verdana" panose="020B0604030504040204" pitchFamily="34" charset="0"/>
                <a:sym typeface="Wingdings" panose="05000000000000000000" pitchFamily="2" charset="2"/>
              </a:rPr>
              <a:t>Reference Source		 Nachschlagewerk</a:t>
            </a:r>
          </a:p>
          <a:p>
            <a:r>
              <a:rPr lang="de-AT" sz="2000" dirty="0">
                <a:ea typeface="Verdana" panose="020B0604030504040204" pitchFamily="34" charset="0"/>
                <a:cs typeface="Verdana" panose="020B0604030504040204" pitchFamily="34" charset="0"/>
                <a:sym typeface="Wingdings" panose="05000000000000000000" pitchFamily="2" charset="2"/>
              </a:rPr>
              <a:t>Location </a:t>
            </a:r>
            <a:r>
              <a:rPr lang="de-AT" sz="2000" dirty="0" err="1">
                <a:ea typeface="Verdana" panose="020B0604030504040204" pitchFamily="34" charset="0"/>
                <a:cs typeface="Verdana" panose="020B0604030504040204" pitchFamily="34" charset="0"/>
                <a:sym typeface="Wingdings" panose="05000000000000000000" pitchFamily="2" charset="2"/>
              </a:rPr>
              <a:t>of</a:t>
            </a:r>
            <a:r>
              <a:rPr lang="de-AT" sz="2000" dirty="0">
                <a:ea typeface="Verdana" panose="020B0604030504040204" pitchFamily="34" charset="0"/>
                <a:cs typeface="Verdana" panose="020B0604030504040204" pitchFamily="34" charset="0"/>
                <a:sym typeface="Wingdings" panose="05000000000000000000" pitchFamily="2" charset="2"/>
              </a:rPr>
              <a:t> Headquarters	 Sitz (statt Ort des Hauptsitzes) </a:t>
            </a:r>
            <a:endParaRPr lang="de-AT" sz="2000" dirty="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623998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Informationsquellen</a:t>
            </a:r>
          </a:p>
        </p:txBody>
      </p:sp>
      <p:sp>
        <p:nvSpPr>
          <p:cNvPr id="3" name="Textplatzhalter 2"/>
          <p:cNvSpPr>
            <a:spLocks noGrp="1"/>
          </p:cNvSpPr>
          <p:nvPr>
            <p:ph type="body" sz="quarter" idx="13"/>
          </p:nvPr>
        </p:nvSpPr>
        <p:spPr/>
        <p:txBody>
          <a:bodyPr wrap="square"/>
          <a:lstStyle/>
          <a:p>
            <a:pPr marL="0" indent="0">
              <a:buNone/>
            </a:pPr>
            <a:r>
              <a:rPr lang="de-DE" dirty="0"/>
              <a:t>Vgl. RDA </a:t>
            </a:r>
            <a:r>
              <a:rPr lang="de-DE" dirty="0">
                <a:hlinkClick r:id="rId2"/>
              </a:rPr>
              <a:t>16.2.2.2</a:t>
            </a:r>
            <a:endParaRPr lang="de-DE" dirty="0"/>
          </a:p>
          <a:p>
            <a:endParaRPr lang="de-DE" dirty="0"/>
          </a:p>
          <a:p>
            <a:r>
              <a:rPr lang="de-DE" dirty="0"/>
              <a:t>Bevorzugte Sprache ist Deutsch (RDA </a:t>
            </a:r>
            <a:r>
              <a:rPr lang="de-DE" dirty="0">
                <a:hlinkClick r:id="rId3"/>
              </a:rPr>
              <a:t>0.11.2</a:t>
            </a:r>
            <a:r>
              <a:rPr lang="de-DE" dirty="0"/>
              <a:t>).</a:t>
            </a:r>
          </a:p>
          <a:p>
            <a:r>
              <a:rPr lang="de-DE" dirty="0">
                <a:hlinkClick r:id="rId4"/>
              </a:rPr>
              <a:t>Liste der Nachschlagewerke </a:t>
            </a:r>
            <a:r>
              <a:rPr lang="de-DE" dirty="0"/>
              <a:t>gilt weiter gemäß </a:t>
            </a:r>
            <a:r>
              <a:rPr lang="de-DE" dirty="0">
                <a:solidFill>
                  <a:srgbClr val="FF0000"/>
                </a:solidFill>
                <a:hlinkClick r:id="rId5"/>
              </a:rPr>
              <a:t>ERL zu RDA 16.2.2.2</a:t>
            </a:r>
            <a:endParaRPr lang="de-DE" dirty="0">
              <a:solidFill>
                <a:srgbClr val="FF0000"/>
              </a:solidFill>
            </a:endParaRPr>
          </a:p>
          <a:p>
            <a:r>
              <a:rPr lang="de-DE" dirty="0"/>
              <a:t>Dort wird geregelt, welche Nachschlagewerke im Einzelnen zu verwenden sind und in welcher Reihenfolge sie konsultiert werden sollen.</a:t>
            </a:r>
            <a:endParaRPr lang="de-DE" dirty="0">
              <a:hlinkClick r:id="rId6"/>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030959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Wahl des bevorzugten Namens</a:t>
            </a:r>
          </a:p>
        </p:txBody>
      </p:sp>
      <p:sp>
        <p:nvSpPr>
          <p:cNvPr id="3" name="Textplatzhalter 2"/>
          <p:cNvSpPr>
            <a:spLocks noGrp="1"/>
          </p:cNvSpPr>
          <p:nvPr>
            <p:ph type="body" sz="quarter" idx="13"/>
          </p:nvPr>
        </p:nvSpPr>
        <p:spPr/>
        <p:txBody>
          <a:bodyPr wrap="square"/>
          <a:lstStyle/>
          <a:p>
            <a:pPr marL="0" indent="0" fontAlgn="auto">
              <a:lnSpc>
                <a:spcPct val="110000"/>
              </a:lnSpc>
              <a:spcBef>
                <a:spcPts val="0"/>
              </a:spcBef>
              <a:spcAft>
                <a:spcPts val="0"/>
              </a:spcAft>
              <a:buNone/>
              <a:defRPr/>
            </a:pPr>
            <a:r>
              <a:rPr lang="de-DE" dirty="0">
                <a:cs typeface="Arial" pitchFamily="34" charset="0"/>
              </a:rPr>
              <a:t>RDA </a:t>
            </a:r>
            <a:r>
              <a:rPr lang="de-DE" dirty="0">
                <a:cs typeface="Arial" pitchFamily="34" charset="0"/>
                <a:hlinkClick r:id="rId2"/>
              </a:rPr>
              <a:t>16.2.2.3 </a:t>
            </a:r>
            <a:endParaRPr lang="de-DE" dirty="0" smtClean="0">
              <a:cs typeface="Arial" pitchFamily="34" charset="0"/>
            </a:endParaRPr>
          </a:p>
          <a:p>
            <a:pPr marL="0" indent="0" fontAlgn="auto">
              <a:lnSpc>
                <a:spcPct val="110000"/>
              </a:lnSpc>
              <a:spcBef>
                <a:spcPts val="0"/>
              </a:spcBef>
              <a:spcAft>
                <a:spcPts val="0"/>
              </a:spcAft>
              <a:buNone/>
              <a:defRPr/>
            </a:pPr>
            <a:endParaRPr lang="de-DE" dirty="0">
              <a:cs typeface="Arial" pitchFamily="34" charset="0"/>
            </a:endParaRPr>
          </a:p>
          <a:p>
            <a:pPr fontAlgn="auto">
              <a:lnSpc>
                <a:spcPct val="110000"/>
              </a:lnSpc>
              <a:spcBef>
                <a:spcPts val="0"/>
              </a:spcBef>
              <a:spcAft>
                <a:spcPts val="0"/>
              </a:spcAft>
              <a:defRPr/>
            </a:pPr>
            <a:r>
              <a:rPr lang="de-DE" dirty="0" smtClean="0"/>
              <a:t>Als </a:t>
            </a:r>
            <a:r>
              <a:rPr lang="de-DE" dirty="0"/>
              <a:t>bevorzugter Name gemäß 16.2.2.3 a) wird die </a:t>
            </a:r>
            <a:r>
              <a:rPr lang="de-DE" b="1" dirty="0"/>
              <a:t>im Deutschen gebräuchliche Namensform gemäß den Nachschlagewerken </a:t>
            </a:r>
            <a:r>
              <a:rPr lang="de-DE" dirty="0"/>
              <a:t>gewählt.</a:t>
            </a:r>
            <a:endParaRPr lang="de-DE" dirty="0">
              <a:cs typeface="Arial" pitchFamily="34" charset="0"/>
            </a:endParaRPr>
          </a:p>
          <a:p>
            <a:pPr fontAlgn="auto">
              <a:lnSpc>
                <a:spcPct val="110000"/>
              </a:lnSpc>
              <a:spcBef>
                <a:spcPts val="0"/>
              </a:spcBef>
              <a:spcAft>
                <a:spcPts val="0"/>
              </a:spcAft>
              <a:defRPr/>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andere Namensformen sowie originalsprachige bzw. </a:t>
            </a:r>
            <a:r>
              <a:rPr lang="de-DE" dirty="0"/>
              <a:t>‑schriftliche</a:t>
            </a:r>
            <a:r>
              <a:rPr lang="de-DE" dirty="0">
                <a:cs typeface="Arial" pitchFamily="34" charset="0"/>
              </a:rPr>
              <a:t> Namen werden als abweichende Namen erfasst</a:t>
            </a:r>
            <a:r>
              <a:rPr lang="de-DE" dirty="0" smtClean="0">
                <a:cs typeface="Arial" pitchFamily="34" charset="0"/>
              </a:rPr>
              <a:t>.</a:t>
            </a:r>
          </a:p>
          <a:p>
            <a:pPr fontAlgn="auto">
              <a:lnSpc>
                <a:spcPct val="110000"/>
              </a:lnSpc>
              <a:spcBef>
                <a:spcPts val="0"/>
              </a:spcBef>
              <a:spcAft>
                <a:spcPts val="0"/>
              </a:spcAft>
              <a:defRPr/>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619848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buNone/>
            </a:pPr>
            <a:r>
              <a:rPr lang="de-DE" i="1" dirty="0">
                <a:cs typeface="Arial" pitchFamily="34" charset="0"/>
              </a:rPr>
              <a:t>Beispiele:</a:t>
            </a:r>
          </a:p>
          <a:p>
            <a:pPr fontAlgn="auto">
              <a:lnSpc>
                <a:spcPct val="110000"/>
              </a:lnSpc>
              <a:spcBef>
                <a:spcPts val="0"/>
              </a:spcBef>
              <a:spcAft>
                <a:spcPts val="0"/>
              </a:spcAft>
              <a:buNone/>
              <a:defRPr/>
            </a:pPr>
            <a:r>
              <a:rPr lang="de-DE" dirty="0">
                <a:cs typeface="Arial" pitchFamily="34" charset="0"/>
              </a:rPr>
              <a:t>Bev. Name	</a:t>
            </a:r>
            <a:r>
              <a:rPr lang="de-DE" b="1" dirty="0">
                <a:solidFill>
                  <a:srgbClr val="7030A0"/>
                </a:solidFill>
                <a:cs typeface="Arial" pitchFamily="34" charset="0"/>
              </a:rPr>
              <a:t>Florenz</a:t>
            </a:r>
            <a:r>
              <a:rPr lang="de-DE" b="1" dirty="0">
                <a:cs typeface="Arial" pitchFamily="34" charset="0"/>
              </a:rPr>
              <a:t>		</a:t>
            </a:r>
            <a:r>
              <a:rPr lang="de-DE" dirty="0">
                <a:cs typeface="Arial" pitchFamily="34" charset="0"/>
              </a:rPr>
              <a:t>Bev. Name  </a:t>
            </a:r>
            <a:r>
              <a:rPr lang="de-DE" b="1" dirty="0">
                <a:solidFill>
                  <a:srgbClr val="7030A0"/>
                </a:solidFill>
                <a:cs typeface="Arial" pitchFamily="34" charset="0"/>
              </a:rPr>
              <a:t>Kairo</a:t>
            </a:r>
          </a:p>
          <a:p>
            <a:pPr fontAlgn="auto">
              <a:lnSpc>
                <a:spcPct val="110000"/>
              </a:lnSpc>
              <a:spcBef>
                <a:spcPts val="0"/>
              </a:spcBef>
              <a:spcAft>
                <a:spcPts val="0"/>
              </a:spcAft>
              <a:buNone/>
              <a:defRPr/>
            </a:pPr>
            <a:r>
              <a:rPr lang="de-DE" dirty="0">
                <a:cs typeface="Arial" pitchFamily="34" charset="0"/>
              </a:rPr>
              <a:t>Abw. Name	</a:t>
            </a:r>
            <a:r>
              <a:rPr lang="de-DE" dirty="0">
                <a:solidFill>
                  <a:srgbClr val="7030A0"/>
                </a:solidFill>
                <a:cs typeface="Arial" pitchFamily="34" charset="0"/>
              </a:rPr>
              <a:t>Firenze</a:t>
            </a:r>
            <a:r>
              <a:rPr lang="de-DE" dirty="0">
                <a:cs typeface="Arial" pitchFamily="34" charset="0"/>
              </a:rPr>
              <a:t>		Abw. Name  </a:t>
            </a:r>
            <a:r>
              <a:rPr lang="de-DE" dirty="0" err="1">
                <a:solidFill>
                  <a:srgbClr val="7030A0"/>
                </a:solidFill>
                <a:cs typeface="Arial" pitchFamily="34" charset="0"/>
              </a:rPr>
              <a:t>AlQāhira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Florentia</a:t>
            </a:r>
            <a:r>
              <a:rPr lang="de-DE" dirty="0">
                <a:cs typeface="Arial" pitchFamily="34" charset="0"/>
              </a:rPr>
              <a:t>		Abw. Name  </a:t>
            </a:r>
            <a:r>
              <a:rPr lang="de-DE" dirty="0">
                <a:solidFill>
                  <a:srgbClr val="7030A0"/>
                </a:solidFill>
                <a:cs typeface="Arial" pitchFamily="34" charset="0"/>
              </a:rPr>
              <a:t>Al-</a:t>
            </a:r>
            <a:r>
              <a:rPr lang="de-DE" dirty="0" err="1">
                <a:solidFill>
                  <a:srgbClr val="7030A0"/>
                </a:solidFill>
                <a:cs typeface="Arial" pitchFamily="34" charset="0"/>
              </a:rPr>
              <a:t>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Comune</a:t>
            </a:r>
            <a:r>
              <a:rPr lang="de-DE" dirty="0">
                <a:solidFill>
                  <a:srgbClr val="7030A0"/>
                </a:solidFill>
                <a:cs typeface="Arial" pitchFamily="34" charset="0"/>
              </a:rPr>
              <a:t> di Firenze</a:t>
            </a:r>
            <a:r>
              <a:rPr lang="de-DE" dirty="0">
                <a:cs typeface="Arial" pitchFamily="34" charset="0"/>
              </a:rPr>
              <a:t>		</a:t>
            </a:r>
            <a:endParaRPr lang="de-DE" i="1" dirty="0">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Città</a:t>
            </a:r>
            <a:r>
              <a:rPr lang="de-DE" dirty="0">
                <a:solidFill>
                  <a:srgbClr val="7030A0"/>
                </a:solidFill>
                <a:cs typeface="Arial" pitchFamily="34" charset="0"/>
              </a:rPr>
              <a:t> di Firenze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80245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spcAft>
                <a:spcPts val="600"/>
              </a:spcAft>
              <a:buNone/>
            </a:pPr>
            <a:r>
              <a:rPr lang="de-DE" i="1" dirty="0">
                <a:cs typeface="Arial" pitchFamily="34" charset="0"/>
              </a:rPr>
              <a:t>Beispiele:</a:t>
            </a:r>
          </a:p>
          <a:p>
            <a:pPr marL="0" indent="0">
              <a:spcAft>
                <a:spcPts val="600"/>
              </a:spcAft>
              <a:buNone/>
            </a:pPr>
            <a:r>
              <a:rPr lang="de-DE" b="1" dirty="0">
                <a:solidFill>
                  <a:srgbClr val="7030A0"/>
                </a:solidFill>
              </a:rPr>
              <a:t>Sankt Gilgen		</a:t>
            </a:r>
            <a:r>
              <a:rPr lang="de-DE" b="1" dirty="0" smtClean="0">
                <a:solidFill>
                  <a:srgbClr val="7030A0"/>
                </a:solidFill>
              </a:rPr>
              <a:t>       Bad </a:t>
            </a:r>
            <a:r>
              <a:rPr lang="de-DE" b="1" dirty="0">
                <a:solidFill>
                  <a:srgbClr val="7030A0"/>
                </a:solidFill>
              </a:rPr>
              <a:t>Segeberg</a:t>
            </a:r>
          </a:p>
          <a:p>
            <a:pPr marL="0" indent="0">
              <a:spcAft>
                <a:spcPts val="600"/>
              </a:spcAft>
              <a:buNone/>
            </a:pPr>
            <a:r>
              <a:rPr lang="de-DE" b="1" dirty="0">
                <a:solidFill>
                  <a:srgbClr val="7030A0"/>
                </a:solidFill>
              </a:rPr>
              <a:t>Markt Schwaben	</a:t>
            </a:r>
            <a:r>
              <a:rPr lang="de-DE" b="1" dirty="0" smtClean="0">
                <a:solidFill>
                  <a:srgbClr val="7030A0"/>
                </a:solidFill>
              </a:rPr>
              <a:t>       Seebad </a:t>
            </a:r>
            <a:r>
              <a:rPr lang="de-DE" b="1" dirty="0" err="1">
                <a:solidFill>
                  <a:srgbClr val="7030A0"/>
                </a:solidFill>
              </a:rPr>
              <a:t>Ahlbeck</a:t>
            </a:r>
            <a:endParaRPr lang="de-DE" b="1" dirty="0">
              <a:solidFill>
                <a:srgbClr val="7030A0"/>
              </a:solidFill>
            </a:endParaRPr>
          </a:p>
          <a:p>
            <a:pPr marL="0" indent="0">
              <a:spcAft>
                <a:spcPts val="600"/>
              </a:spcAft>
              <a:buNone/>
            </a:pPr>
            <a:r>
              <a:rPr lang="de-DE" b="1" dirty="0">
                <a:solidFill>
                  <a:srgbClr val="7030A0"/>
                </a:solidFill>
              </a:rPr>
              <a:t>Saint-</a:t>
            </a:r>
            <a:r>
              <a:rPr lang="de-DE" b="1" dirty="0" err="1">
                <a:solidFill>
                  <a:srgbClr val="7030A0"/>
                </a:solidFill>
              </a:rPr>
              <a:t>Tropez</a:t>
            </a:r>
            <a:r>
              <a:rPr lang="de-DE" b="1" dirty="0">
                <a:solidFill>
                  <a:srgbClr val="7030A0"/>
                </a:solidFill>
              </a:rPr>
              <a:t>		</a:t>
            </a:r>
            <a:r>
              <a:rPr lang="de-DE" b="1" dirty="0" smtClean="0">
                <a:solidFill>
                  <a:srgbClr val="7030A0"/>
                </a:solidFill>
              </a:rPr>
              <a:t>       </a:t>
            </a:r>
            <a:r>
              <a:rPr lang="de-DE" b="1" dirty="0" err="1" smtClean="0">
                <a:solidFill>
                  <a:srgbClr val="7030A0"/>
                </a:solidFill>
              </a:rPr>
              <a:t>Aix</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St. Moritz			</a:t>
            </a:r>
            <a:r>
              <a:rPr lang="de-DE" b="1" dirty="0" smtClean="0">
                <a:solidFill>
                  <a:srgbClr val="7030A0"/>
                </a:solidFill>
              </a:rPr>
              <a:t>       </a:t>
            </a:r>
            <a:r>
              <a:rPr lang="de-DE" b="1" dirty="0" err="1" smtClean="0">
                <a:solidFill>
                  <a:srgbClr val="7030A0"/>
                </a:solidFill>
              </a:rPr>
              <a:t>Evian</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Frankfurt am Main	</a:t>
            </a:r>
            <a:r>
              <a:rPr lang="de-DE" b="1" dirty="0" smtClean="0">
                <a:solidFill>
                  <a:srgbClr val="7030A0"/>
                </a:solidFill>
              </a:rPr>
              <a:t>       Sankt </a:t>
            </a:r>
            <a:r>
              <a:rPr lang="de-DE" b="1" dirty="0">
                <a:solidFill>
                  <a:srgbClr val="7030A0"/>
                </a:solidFill>
              </a:rPr>
              <a:t>Johann in Tirol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3795610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cs typeface="Arial" pitchFamily="34" charset="0"/>
              </a:rPr>
              <a:t>RDA verlangen das Erfassen des nächstgrößeren </a:t>
            </a:r>
            <a:r>
              <a:rPr lang="de-DE" dirty="0" err="1">
                <a:cs typeface="Arial" pitchFamily="34" charset="0"/>
              </a:rPr>
              <a:t>Geografikums</a:t>
            </a:r>
            <a:r>
              <a:rPr lang="de-DE" dirty="0">
                <a:cs typeface="Arial" pitchFamily="34" charset="0"/>
              </a:rPr>
              <a:t>  („larger </a:t>
            </a:r>
            <a:r>
              <a:rPr lang="de-DE" dirty="0" err="1">
                <a:cs typeface="Arial" pitchFamily="34" charset="0"/>
              </a:rPr>
              <a:t>place</a:t>
            </a:r>
            <a:r>
              <a:rPr lang="de-DE" dirty="0">
                <a:cs typeface="Arial" pitchFamily="34" charset="0"/>
              </a:rPr>
              <a:t>“) in Textform.</a:t>
            </a:r>
          </a:p>
          <a:p>
            <a:r>
              <a:rPr lang="de-DE" dirty="0">
                <a:cs typeface="Arial" pitchFamily="34" charset="0"/>
              </a:rPr>
              <a:t>Dazu wurde ein </a:t>
            </a:r>
            <a:r>
              <a:rPr lang="de-DE" dirty="0" err="1">
                <a:cs typeface="Arial" pitchFamily="34" charset="0"/>
              </a:rPr>
              <a:t>Proposal</a:t>
            </a:r>
            <a:r>
              <a:rPr lang="de-DE" dirty="0">
                <a:cs typeface="Arial" pitchFamily="34" charset="0"/>
              </a:rPr>
              <a:t> der deutsch-sprachigen Verbünde eingereicht, in dem vorgeschlagen wird, dies stattdessen auch als Code angeben zu können (Ländercode).</a:t>
            </a:r>
          </a:p>
          <a:p>
            <a:r>
              <a:rPr lang="de-DE" dirty="0"/>
              <a:t>Das </a:t>
            </a:r>
            <a:r>
              <a:rPr lang="de-DE" dirty="0" err="1"/>
              <a:t>Proposal</a:t>
            </a:r>
            <a:r>
              <a:rPr lang="de-DE" dirty="0"/>
              <a:t> zu „larger </a:t>
            </a:r>
            <a:r>
              <a:rPr lang="de-DE" dirty="0" err="1"/>
              <a:t>places</a:t>
            </a:r>
            <a:r>
              <a:rPr lang="de-DE" dirty="0"/>
              <a:t>“ wurde zurückgestellt; der Sachverhalt soll in einer Arbeitsgruppe des Steuerungsgremium zur RDA-Weiterentwicklung (RSC-Working Group) geklärt werden.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798945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3378</Words>
  <Application>Microsoft Office PowerPoint</Application>
  <PresentationFormat>Bildschirmpräsentation (4:3)</PresentationFormat>
  <Paragraphs>473</Paragraphs>
  <Slides>33</Slides>
  <Notes>24</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    Geografika  Schulungsunterlagen der DNB  auf der Grundlage von  Modul 4: Normdaten der offiziellen Schulungsunterlagen der AG RDA  </vt:lpstr>
      <vt:lpstr>Grundsätzliches</vt:lpstr>
      <vt:lpstr>Grundsätzliches</vt:lpstr>
      <vt:lpstr>Informationsquellen</vt:lpstr>
      <vt:lpstr>Wahl des bevorzugten Namens</vt:lpstr>
      <vt:lpstr>Wahl des bevorzugten Namens</vt:lpstr>
      <vt:lpstr>Wahl des bevorzugten Namens</vt:lpstr>
      <vt:lpstr>Erfassen des bevorzugten Namens</vt:lpstr>
      <vt:lpstr>Erfassen des bevorzugten Namens</vt:lpstr>
      <vt:lpstr>Erfassen des bevorzugten Namens</vt:lpstr>
      <vt:lpstr>Erfassen des bevorzugten Namens</vt:lpstr>
      <vt:lpstr>Erfassen des bevorzugten Namens</vt:lpstr>
      <vt:lpstr>Transliteration</vt:lpstr>
      <vt:lpstr>Namensänderung</vt:lpstr>
      <vt:lpstr>Namensänderung</vt:lpstr>
      <vt:lpstr>Namensänderung</vt:lpstr>
      <vt:lpstr>Namensänderung</vt:lpstr>
      <vt:lpstr>Namen für Verwaltungseinheiten</vt:lpstr>
      <vt:lpstr>Namen für Verwaltungseinheiten</vt:lpstr>
      <vt:lpstr>Geografika mit demselben Namen</vt:lpstr>
      <vt:lpstr>Geografika mit demselben Namen</vt:lpstr>
      <vt:lpstr>Geografika mit demselben Namen</vt:lpstr>
      <vt:lpstr>Geografika mit demselben Namen</vt:lpstr>
      <vt:lpstr>Geografika mit demselben Namen</vt:lpstr>
      <vt:lpstr>Orte innerhalb von Städten (Ortsteile)</vt:lpstr>
      <vt:lpstr>Orte innerhalb von Städten (Ortsteile)</vt:lpstr>
      <vt:lpstr>Orte innerhalb von Städten (Ortsteile)</vt:lpstr>
      <vt:lpstr>Orte innerhalb von Städten (Ortsteile)</vt:lpstr>
      <vt:lpstr>Orte innerhalb von Städten (Ortsteile)</vt:lpstr>
      <vt:lpstr>Abweichende Namen von Geografika (Orten)</vt:lpstr>
      <vt:lpstr>Abweichende Namen von Geografika (Orten)</vt:lpstr>
      <vt:lpstr>Abweichende Namen von Geografika (Orten)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50</cp:revision>
  <dcterms:created xsi:type="dcterms:W3CDTF">2014-02-18T07:01:40Z</dcterms:created>
  <dcterms:modified xsi:type="dcterms:W3CDTF">2017-11-27T08:44:38Z</dcterms:modified>
</cp:coreProperties>
</file>