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85" r:id="rId2"/>
    <p:sldId id="259" r:id="rId3"/>
    <p:sldId id="287" r:id="rId4"/>
    <p:sldId id="302" r:id="rId5"/>
    <p:sldId id="303" r:id="rId6"/>
    <p:sldId id="304" r:id="rId7"/>
    <p:sldId id="305" r:id="rId8"/>
    <p:sldId id="306" r:id="rId9"/>
    <p:sldId id="307" r:id="rId10"/>
    <p:sldId id="308" r:id="rId11"/>
    <p:sldId id="309" r:id="rId12"/>
    <p:sldId id="310" r:id="rId13"/>
    <p:sldId id="311" r:id="rId14"/>
    <p:sldId id="312" r:id="rId15"/>
    <p:sldId id="313" r:id="rId16"/>
    <p:sldId id="314" r:id="rId17"/>
    <p:sldId id="315" r:id="rId1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97" d="100"/>
          <a:sy n="97" d="100"/>
        </p:scale>
        <p:origin x="-2010"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20.10.2017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20.10.2017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4111">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rPr>
              <a:t>In RDA als Beispiel so: United States.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Army</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Infantry</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Division, 27th  das Beispiel in RDA Deutsch passt nicht zur ERL! (Die Beispiele im deutschen Toolkit sind oft noch nicht angepasst).</a:t>
            </a:r>
          </a:p>
          <a:p>
            <a:pPr defTabSz="914111">
              <a:defRPr/>
            </a:pPr>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pPr defTabSz="914111">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rPr>
              <a:t>Nicht angepasst werden Zählungen, die keine Ordinalzahlen sind. Beispiele:</a:t>
            </a:r>
          </a:p>
          <a:p>
            <a:pPr defTabSz="914111">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rPr>
              <a:t>Römische Zählung: 	United States. Marine Corps.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Amphibious</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Corps, V </a:t>
            </a:r>
          </a:p>
          <a:p>
            <a:pPr defTabSz="914111">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rPr>
              <a:t>Kardinalzahl: 	United States. Navy. Torpedo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Squadron</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35</a:t>
            </a:r>
          </a:p>
          <a:p>
            <a:pPr defTabSz="914111">
              <a:defRPr/>
            </a:pPr>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	</a:t>
            </a:r>
          </a:p>
          <a:p>
            <a:endParaRPr lang="de-DE" sz="120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2838168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Beispiele zu den einzelnen Abschnitten der ERL</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en-US" sz="1200" dirty="0" smtClean="0">
                <a:latin typeface="Verdana" panose="020B0604030504040204" pitchFamily="34" charset="0"/>
                <a:ea typeface="Verdana" panose="020B0604030504040204" pitchFamily="34" charset="0"/>
                <a:cs typeface="Verdana" panose="020B0604030504040204" pitchFamily="34" charset="0"/>
              </a:rPr>
              <a:t>110 </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USA</a:t>
            </a:r>
            <a:r>
              <a:rPr lang="en-US" altLang="de-DE" sz="1200" b="1" dirty="0" err="1" smtClean="0">
                <a:latin typeface="Verdana" panose="020B0604030504040204" pitchFamily="34" charset="0"/>
                <a:ea typeface="Verdana" panose="020B0604030504040204" pitchFamily="34" charset="0"/>
                <a:cs typeface="Verdana" panose="020B0604030504040204" pitchFamily="34" charset="0"/>
              </a:rPr>
              <a:t>$b</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Army</a:t>
            </a:r>
            <a:r>
              <a:rPr lang="en-US" altLang="de-DE" sz="1200" b="1" dirty="0" err="1" smtClean="0">
                <a:latin typeface="Verdana" panose="020B0604030504040204" pitchFamily="34" charset="0"/>
                <a:ea typeface="Verdana" panose="020B0604030504040204" pitchFamily="34" charset="0"/>
                <a:cs typeface="Verdana" panose="020B0604030504040204" pitchFamily="34" charset="0"/>
              </a:rPr>
              <a:t>$b</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Infantry</a:t>
            </a:r>
            <a:r>
              <a:rPr lang="en-US" altLang="de-DE" sz="1200" dirty="0" smtClean="0">
                <a:latin typeface="Verdana" panose="020B0604030504040204" pitchFamily="34" charset="0"/>
                <a:ea typeface="Verdana" panose="020B0604030504040204" pitchFamily="34" charset="0"/>
                <a:cs typeface="Verdana" panose="020B0604030504040204" pitchFamily="34" charset="0"/>
              </a:rPr>
              <a:t> Division, 27.</a:t>
            </a:r>
          </a:p>
          <a:p>
            <a:r>
              <a:rPr lang="en-US" altLang="de-DE" sz="1200" dirty="0" smtClean="0">
                <a:latin typeface="Verdana" panose="020B0604030504040204" pitchFamily="34" charset="0"/>
                <a:ea typeface="Verdana" panose="020B0604030504040204" pitchFamily="34" charset="0"/>
                <a:cs typeface="Verdana" panose="020B0604030504040204" pitchFamily="34" charset="0"/>
              </a:rPr>
              <a:t>410 </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USA</a:t>
            </a:r>
            <a:r>
              <a:rPr lang="en-US" altLang="de-DE" sz="1200" b="1" dirty="0" err="1" smtClean="0">
                <a:latin typeface="Verdana" panose="020B0604030504040204" pitchFamily="34" charset="0"/>
                <a:ea typeface="Verdana" panose="020B0604030504040204" pitchFamily="34" charset="0"/>
                <a:cs typeface="Verdana" panose="020B0604030504040204" pitchFamily="34" charset="0"/>
              </a:rPr>
              <a:t>$b</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Army</a:t>
            </a:r>
            <a:r>
              <a:rPr lang="en-US" altLang="de-DE" sz="1200" b="1" dirty="0" err="1" smtClean="0">
                <a:latin typeface="Verdana" panose="020B0604030504040204" pitchFamily="34" charset="0"/>
                <a:ea typeface="Verdana" panose="020B0604030504040204" pitchFamily="34" charset="0"/>
                <a:cs typeface="Verdana" panose="020B0604030504040204" pitchFamily="34" charset="0"/>
              </a:rPr>
              <a:t>$b</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Infantry</a:t>
            </a:r>
            <a:r>
              <a:rPr lang="en-US" altLang="de-DE" sz="1200" dirty="0" smtClean="0">
                <a:latin typeface="Verdana" panose="020B0604030504040204" pitchFamily="34" charset="0"/>
                <a:ea typeface="Verdana" panose="020B0604030504040204" pitchFamily="34" charset="0"/>
                <a:cs typeface="Verdana" panose="020B0604030504040204" pitchFamily="34" charset="0"/>
              </a:rPr>
              <a:t> Division</a:t>
            </a:r>
            <a:r>
              <a:rPr lang="en-US" altLang="de-DE" sz="1200" b="1" dirty="0" smtClean="0">
                <a:latin typeface="Verdana" panose="020B0604030504040204" pitchFamily="34" charset="0"/>
                <a:ea typeface="Verdana" panose="020B0604030504040204" pitchFamily="34" charset="0"/>
                <a:cs typeface="Verdana" panose="020B0604030504040204" pitchFamily="34" charset="0"/>
              </a:rPr>
              <a:t>$n</a:t>
            </a:r>
            <a:r>
              <a:rPr lang="en-US" altLang="de-DE" sz="1200" dirty="0" smtClean="0">
                <a:latin typeface="Verdana" panose="020B0604030504040204" pitchFamily="34" charset="0"/>
                <a:ea typeface="Verdana" panose="020B0604030504040204" pitchFamily="34" charset="0"/>
                <a:cs typeface="Verdana" panose="020B0604030504040204" pitchFamily="34" charset="0"/>
              </a:rPr>
              <a:t>27</a:t>
            </a:r>
          </a:p>
          <a:p>
            <a:endParaRPr lang="en-US" altLang="de-DE" sz="1200" dirty="0" smtClean="0">
              <a:latin typeface="Verdana" panose="020B0604030504040204" pitchFamily="34" charset="0"/>
              <a:ea typeface="Verdana" panose="020B0604030504040204" pitchFamily="34" charset="0"/>
              <a:cs typeface="Verdana" panose="020B0604030504040204" pitchFamily="34" charset="0"/>
            </a:endParaRPr>
          </a:p>
          <a:p>
            <a:pPr defTabSz="931056">
              <a:defRPr/>
            </a:pPr>
            <a:r>
              <a:rPr lang="en-US" altLang="de-DE" sz="1200" dirty="0" smtClean="0">
                <a:latin typeface="Verdana" panose="020B0604030504040204" pitchFamily="34" charset="0"/>
                <a:ea typeface="Verdana" panose="020B0604030504040204" pitchFamily="34" charset="0"/>
                <a:cs typeface="Verdana" panose="020B0604030504040204" pitchFamily="34" charset="0"/>
              </a:rPr>
              <a:t>110 </a:t>
            </a:r>
            <a:r>
              <a:rPr lang="en-US" sz="1200" dirty="0" err="1" smtClean="0">
                <a:latin typeface="Verdana" panose="020B0604030504040204" pitchFamily="34" charset="0"/>
                <a:ea typeface="Verdana" panose="020B0604030504040204" pitchFamily="34" charset="0"/>
                <a:cs typeface="Verdana" panose="020B0604030504040204" pitchFamily="34" charset="0"/>
              </a:rPr>
              <a:t>USA</a:t>
            </a:r>
            <a:r>
              <a:rPr lang="en-US" sz="1200" b="1" dirty="0" err="1" smtClean="0">
                <a:latin typeface="Verdana" panose="020B0604030504040204" pitchFamily="34" charset="0"/>
                <a:ea typeface="Verdana" panose="020B0604030504040204" pitchFamily="34" charset="0"/>
                <a:cs typeface="Verdana" panose="020B0604030504040204" pitchFamily="34" charset="0"/>
              </a:rPr>
              <a:t>$b</a:t>
            </a:r>
            <a:r>
              <a:rPr lang="en-US" sz="1200" dirty="0" err="1" smtClean="0">
                <a:latin typeface="Verdana" panose="020B0604030504040204" pitchFamily="34" charset="0"/>
                <a:ea typeface="Verdana" panose="020B0604030504040204" pitchFamily="34" charset="0"/>
                <a:cs typeface="Verdana" panose="020B0604030504040204" pitchFamily="34" charset="0"/>
              </a:rPr>
              <a:t>Marine</a:t>
            </a:r>
            <a:r>
              <a:rPr lang="en-US" sz="1200" dirty="0" smtClean="0">
                <a:latin typeface="Verdana" panose="020B0604030504040204" pitchFamily="34" charset="0"/>
                <a:ea typeface="Verdana" panose="020B0604030504040204" pitchFamily="34" charset="0"/>
                <a:cs typeface="Verdana" panose="020B0604030504040204" pitchFamily="34" charset="0"/>
              </a:rPr>
              <a:t> </a:t>
            </a:r>
            <a:r>
              <a:rPr lang="en-US" sz="1200" dirty="0" err="1" smtClean="0">
                <a:latin typeface="Verdana" panose="020B0604030504040204" pitchFamily="34" charset="0"/>
                <a:ea typeface="Verdana" panose="020B0604030504040204" pitchFamily="34" charset="0"/>
                <a:cs typeface="Verdana" panose="020B0604030504040204" pitchFamily="34" charset="0"/>
              </a:rPr>
              <a:t>Corps</a:t>
            </a:r>
            <a:r>
              <a:rPr lang="en-US" sz="1200" b="1" dirty="0" err="1" smtClean="0">
                <a:latin typeface="Verdana" panose="020B0604030504040204" pitchFamily="34" charset="0"/>
                <a:ea typeface="Verdana" panose="020B0604030504040204" pitchFamily="34" charset="0"/>
                <a:cs typeface="Verdana" panose="020B0604030504040204" pitchFamily="34" charset="0"/>
              </a:rPr>
              <a:t>$b</a:t>
            </a:r>
            <a:r>
              <a:rPr lang="en-US" sz="1200" dirty="0" err="1" smtClean="0">
                <a:latin typeface="Verdana" panose="020B0604030504040204" pitchFamily="34" charset="0"/>
                <a:ea typeface="Verdana" panose="020B0604030504040204" pitchFamily="34" charset="0"/>
                <a:cs typeface="Verdana" panose="020B0604030504040204" pitchFamily="34" charset="0"/>
              </a:rPr>
              <a:t>Amphibious</a:t>
            </a:r>
            <a:r>
              <a:rPr lang="en-US" sz="1200" dirty="0" smtClean="0">
                <a:latin typeface="Verdana" panose="020B0604030504040204" pitchFamily="34" charset="0"/>
                <a:ea typeface="Verdana" panose="020B0604030504040204" pitchFamily="34" charset="0"/>
                <a:cs typeface="Verdana" panose="020B0604030504040204" pitchFamily="34" charset="0"/>
              </a:rPr>
              <a:t> Corps, V</a:t>
            </a:r>
          </a:p>
          <a:p>
            <a:r>
              <a:rPr lang="en-US" altLang="de-DE" sz="1200" dirty="0" smtClean="0">
                <a:latin typeface="Verdana" panose="020B0604030504040204" pitchFamily="34" charset="0"/>
                <a:ea typeface="Verdana" panose="020B0604030504040204" pitchFamily="34" charset="0"/>
                <a:cs typeface="Verdana" panose="020B0604030504040204" pitchFamily="34" charset="0"/>
              </a:rPr>
              <a:t>410 </a:t>
            </a:r>
            <a:r>
              <a:rPr lang="en-US" sz="1200" dirty="0" err="1" smtClean="0">
                <a:latin typeface="Verdana" panose="020B0604030504040204" pitchFamily="34" charset="0"/>
                <a:ea typeface="Verdana" panose="020B0604030504040204" pitchFamily="34" charset="0"/>
                <a:cs typeface="Verdana" panose="020B0604030504040204" pitchFamily="34" charset="0"/>
              </a:rPr>
              <a:t>USA</a:t>
            </a:r>
            <a:r>
              <a:rPr lang="en-US" sz="1200" b="1" dirty="0" err="1" smtClean="0">
                <a:latin typeface="Verdana" panose="020B0604030504040204" pitchFamily="34" charset="0"/>
                <a:ea typeface="Verdana" panose="020B0604030504040204" pitchFamily="34" charset="0"/>
                <a:cs typeface="Verdana" panose="020B0604030504040204" pitchFamily="34" charset="0"/>
              </a:rPr>
              <a:t>$b</a:t>
            </a:r>
            <a:r>
              <a:rPr lang="en-US" sz="1200" dirty="0" err="1" smtClean="0">
                <a:latin typeface="Verdana" panose="020B0604030504040204" pitchFamily="34" charset="0"/>
                <a:ea typeface="Verdana" panose="020B0604030504040204" pitchFamily="34" charset="0"/>
                <a:cs typeface="Verdana" panose="020B0604030504040204" pitchFamily="34" charset="0"/>
              </a:rPr>
              <a:t>Marine</a:t>
            </a:r>
            <a:r>
              <a:rPr lang="en-US" sz="1200" dirty="0" smtClean="0">
                <a:latin typeface="Verdana" panose="020B0604030504040204" pitchFamily="34" charset="0"/>
                <a:ea typeface="Verdana" panose="020B0604030504040204" pitchFamily="34" charset="0"/>
                <a:cs typeface="Verdana" panose="020B0604030504040204" pitchFamily="34" charset="0"/>
              </a:rPr>
              <a:t> </a:t>
            </a:r>
            <a:r>
              <a:rPr lang="en-US" sz="1200" dirty="0" err="1" smtClean="0">
                <a:latin typeface="Verdana" panose="020B0604030504040204" pitchFamily="34" charset="0"/>
                <a:ea typeface="Verdana" panose="020B0604030504040204" pitchFamily="34" charset="0"/>
                <a:cs typeface="Verdana" panose="020B0604030504040204" pitchFamily="34" charset="0"/>
              </a:rPr>
              <a:t>Corps</a:t>
            </a:r>
            <a:r>
              <a:rPr lang="en-US" sz="1200" b="1" dirty="0" err="1" smtClean="0">
                <a:latin typeface="Verdana" panose="020B0604030504040204" pitchFamily="34" charset="0"/>
                <a:ea typeface="Verdana" panose="020B0604030504040204" pitchFamily="34" charset="0"/>
                <a:cs typeface="Verdana" panose="020B0604030504040204" pitchFamily="34" charset="0"/>
              </a:rPr>
              <a:t>$b</a:t>
            </a:r>
            <a:r>
              <a:rPr lang="en-US" sz="1200" dirty="0" err="1" smtClean="0">
                <a:latin typeface="Verdana" panose="020B0604030504040204" pitchFamily="34" charset="0"/>
                <a:ea typeface="Verdana" panose="020B0604030504040204" pitchFamily="34" charset="0"/>
                <a:cs typeface="Verdana" panose="020B0604030504040204" pitchFamily="34" charset="0"/>
              </a:rPr>
              <a:t>Amphibious</a:t>
            </a:r>
            <a:r>
              <a:rPr lang="en-US" sz="1200" dirty="0" smtClean="0">
                <a:latin typeface="Verdana" panose="020B0604030504040204" pitchFamily="34" charset="0"/>
                <a:ea typeface="Verdana" panose="020B0604030504040204" pitchFamily="34" charset="0"/>
                <a:cs typeface="Verdana" panose="020B0604030504040204" pitchFamily="34" charset="0"/>
              </a:rPr>
              <a:t> Corps</a:t>
            </a:r>
            <a:r>
              <a:rPr lang="en-US" sz="1200" b="1" dirty="0" smtClean="0">
                <a:latin typeface="Verdana" panose="020B0604030504040204" pitchFamily="34" charset="0"/>
                <a:ea typeface="Verdana" panose="020B0604030504040204" pitchFamily="34" charset="0"/>
                <a:cs typeface="Verdana" panose="020B0604030504040204" pitchFamily="34" charset="0"/>
              </a:rPr>
              <a:t>$n</a:t>
            </a:r>
            <a:r>
              <a:rPr lang="en-US" sz="1200" dirty="0" smtClean="0">
                <a:latin typeface="Verdana" panose="020B0604030504040204" pitchFamily="34" charset="0"/>
                <a:ea typeface="Verdana" panose="020B0604030504040204" pitchFamily="34" charset="0"/>
                <a:cs typeface="Verdana" panose="020B0604030504040204" pitchFamily="34" charset="0"/>
              </a:rPr>
              <a:t>5</a:t>
            </a:r>
          </a:p>
          <a:p>
            <a:endParaRPr lang="en-US" altLang="de-DE" sz="1200" dirty="0" smtClean="0">
              <a:latin typeface="Verdana" panose="020B0604030504040204" pitchFamily="34" charset="0"/>
              <a:ea typeface="Verdana" panose="020B0604030504040204" pitchFamily="34" charset="0"/>
              <a:cs typeface="Verdana" panose="020B0604030504040204" pitchFamily="34" charset="0"/>
            </a:endParaRPr>
          </a:p>
          <a:p>
            <a:pPr defTabSz="931056">
              <a:defRPr/>
            </a:pPr>
            <a:r>
              <a:rPr lang="en-US" sz="1200" dirty="0" smtClean="0">
                <a:latin typeface="Verdana" panose="020B0604030504040204" pitchFamily="34" charset="0"/>
                <a:ea typeface="Verdana" panose="020B0604030504040204" pitchFamily="34" charset="0"/>
                <a:cs typeface="Verdana" panose="020B0604030504040204" pitchFamily="34" charset="0"/>
              </a:rPr>
              <a:t>110 </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USA</a:t>
            </a:r>
            <a:r>
              <a:rPr lang="en-US" altLang="de-DE" sz="1200" b="1" dirty="0" err="1" smtClean="0">
                <a:latin typeface="Verdana" panose="020B0604030504040204" pitchFamily="34" charset="0"/>
                <a:ea typeface="Verdana" panose="020B0604030504040204" pitchFamily="34" charset="0"/>
                <a:cs typeface="Verdana" panose="020B0604030504040204" pitchFamily="34" charset="0"/>
              </a:rPr>
              <a:t>$b</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Army</a:t>
            </a:r>
            <a:r>
              <a:rPr lang="en-US" altLang="de-DE" sz="1200" b="1" dirty="0" err="1" smtClean="0">
                <a:latin typeface="Verdana" panose="020B0604030504040204" pitchFamily="34" charset="0"/>
                <a:ea typeface="Verdana" panose="020B0604030504040204" pitchFamily="34" charset="0"/>
                <a:cs typeface="Verdana" panose="020B0604030504040204" pitchFamily="34" charset="0"/>
              </a:rPr>
              <a:t>$b</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Infantry</a:t>
            </a:r>
            <a:r>
              <a:rPr lang="en-US" altLang="de-DE" sz="1200" dirty="0" smtClean="0">
                <a:latin typeface="Verdana" panose="020B0604030504040204" pitchFamily="34" charset="0"/>
                <a:ea typeface="Verdana" panose="020B0604030504040204" pitchFamily="34" charset="0"/>
                <a:cs typeface="Verdana" panose="020B0604030504040204" pitchFamily="34" charset="0"/>
              </a:rPr>
              <a:t> Division, 27.</a:t>
            </a:r>
          </a:p>
          <a:p>
            <a:r>
              <a:rPr lang="en-US" altLang="de-DE" sz="1200" dirty="0" smtClean="0">
                <a:latin typeface="Verdana" panose="020B0604030504040204" pitchFamily="34" charset="0"/>
                <a:ea typeface="Verdana" panose="020B0604030504040204" pitchFamily="34" charset="0"/>
                <a:cs typeface="Verdana" panose="020B0604030504040204" pitchFamily="34" charset="0"/>
              </a:rPr>
              <a:t>410 USA</a:t>
            </a:r>
            <a:r>
              <a:rPr lang="en-US" altLang="de-DE" sz="1200" b="1" dirty="0" smtClean="0">
                <a:latin typeface="Verdana" panose="020B0604030504040204" pitchFamily="34" charset="0"/>
                <a:ea typeface="Verdana" panose="020B0604030504040204" pitchFamily="34" charset="0"/>
                <a:cs typeface="Verdana" panose="020B0604030504040204" pitchFamily="34" charset="0"/>
              </a:rPr>
              <a:t>$b</a:t>
            </a:r>
            <a:r>
              <a:rPr lang="en-US" altLang="de-DE" sz="1200" dirty="0" smtClean="0">
                <a:latin typeface="Verdana" panose="020B0604030504040204" pitchFamily="34" charset="0"/>
                <a:ea typeface="Verdana" panose="020B0604030504040204" pitchFamily="34" charset="0"/>
                <a:cs typeface="Verdana" panose="020B0604030504040204" pitchFamily="34" charset="0"/>
              </a:rPr>
              <a:t>Army</a:t>
            </a:r>
            <a:r>
              <a:rPr lang="en-US" altLang="de-DE" sz="1200" b="1" dirty="0" smtClean="0">
                <a:latin typeface="Verdana" panose="020B0604030504040204" pitchFamily="34" charset="0"/>
                <a:ea typeface="Verdana" panose="020B0604030504040204" pitchFamily="34" charset="0"/>
                <a:cs typeface="Verdana" panose="020B0604030504040204" pitchFamily="34" charset="0"/>
              </a:rPr>
              <a:t>$b</a:t>
            </a:r>
            <a:r>
              <a:rPr lang="en-US" altLang="de-DE" sz="1200" dirty="0" smtClean="0">
                <a:latin typeface="Verdana" panose="020B0604030504040204" pitchFamily="34" charset="0"/>
                <a:ea typeface="Verdana" panose="020B0604030504040204" pitchFamily="34" charset="0"/>
                <a:cs typeface="Verdana" panose="020B0604030504040204" pitchFamily="34" charset="0"/>
              </a:rPr>
              <a:t>27th Infantry Division</a:t>
            </a:r>
          </a:p>
          <a:p>
            <a:endParaRPr lang="de-DE" sz="1200" dirty="0" smtClean="0"/>
          </a:p>
          <a:p>
            <a:endParaRPr lang="de-DE" sz="120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4378808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anose="020B0604030504040204" pitchFamily="34" charset="0"/>
                <a:ea typeface="Verdana" panose="020B0604030504040204" pitchFamily="34" charset="0"/>
                <a:cs typeface="Verdana" panose="020B0604030504040204" pitchFamily="34" charset="0"/>
              </a:rPr>
              <a:t>Die Angabe von „Konsulat“ etc. wird in der Sprache des entsendenden Landes erfasst. </a:t>
            </a: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Ob das größere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Geografikum</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bei Orten zwingend Bestandteil des Namens ist, soll durch eine internationale Arbeitsgruppe geklärt werden. Bis zur Klärung wird bei Konsulaten weiterhin nur der Ort ohne das Land erfasst.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32791267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„International Labour Conference“ ist auch in d. GND englisch erfasst.</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Den Datensatz  </a:t>
            </a:r>
            <a:r>
              <a:rPr lang="de-DE" altLang="de-DE" sz="1200" b="1" dirty="0" smtClean="0">
                <a:solidFill>
                  <a:srgbClr val="7030A0"/>
                </a:solidFill>
                <a:latin typeface="Verdana" panose="020B0604030504040204" pitchFamily="34" charset="0"/>
                <a:ea typeface="Verdana" panose="020B0604030504040204" pitchFamily="34" charset="0"/>
                <a:cs typeface="Verdana" panose="020B0604030504040204" pitchFamily="34" charset="0"/>
              </a:rPr>
              <a:t>Indien. Delegation </a:t>
            </a:r>
            <a:r>
              <a:rPr lang="de-DE" altLang="de-DE" sz="12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(International Labour Conference) </a:t>
            </a:r>
            <a:r>
              <a:rPr lang="de-DE" sz="1200" dirty="0" smtClean="0">
                <a:latin typeface="Verdana" panose="020B0604030504040204" pitchFamily="34" charset="0"/>
                <a:ea typeface="Verdana" panose="020B0604030504040204" pitchFamily="34" charset="0"/>
                <a:cs typeface="Verdana" panose="020B0604030504040204" pitchFamily="34" charset="0"/>
              </a:rPr>
              <a:t>gibt es aber im Juni 2017 noch nicht in der GND; es gibt die australische Delegation, die aber noch nicht aufgearbeitet ist.</a:t>
            </a:r>
            <a:endParaRPr lang="de-DE"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1462503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anose="020B0604030504040204" pitchFamily="34" charset="0"/>
                <a:ea typeface="Verdana" panose="020B0604030504040204" pitchFamily="34" charset="0"/>
                <a:cs typeface="Verdana" panose="020B0604030504040204" pitchFamily="34" charset="0"/>
              </a:rPr>
              <a:t>Die Datensätze werden mit den entsprechenden Personendatensätzen verknüpft und im Körperschaftsdatensatz wird ein redaktioneller Hinweis eingefügt, dass für die Sacherschließung immer der Personensatz genutzt werden soll.</a:t>
            </a:r>
          </a:p>
          <a:p>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Die Regel gilt analog für Leiter von internationalen zwischenstaatlichen Organisationen (RDA 11.2.2.18.3) und den speziell aufgeführten Amtspersonen unter RDA 11.2.2.18.4.</a:t>
            </a:r>
          </a:p>
          <a:p>
            <a:endParaRPr lang="de-DE" altLang="de-DE" sz="120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28295421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1382312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anose="020B0604030504040204" pitchFamily="34" charset="0"/>
                <a:ea typeface="Verdana" panose="020B0604030504040204" pitchFamily="34" charset="0"/>
                <a:cs typeface="Verdana" panose="020B0604030504040204" pitchFamily="34" charset="0"/>
              </a:rPr>
              <a:t>Zu den gesetzgebenden Körperschaften gehören in Deutschland der Bundestag und die Landesparlamente, nicht die Räte und Magistrate der Städte und Gemeinden.</a:t>
            </a: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Sonderregel für United States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Congress</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Unterausschüsse und aufeinander folgende gesetzgebende Gewalten</a:t>
            </a:r>
          </a:p>
          <a:p>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Die dreistufige Erfassung weicht von RAK-WB ab, wo Zwischenstufen übergangen werden.</a:t>
            </a:r>
          </a:p>
          <a:p>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Weitere Detailregeln:</a:t>
            </a: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Bei Zählungen wird die Ordinalzahl mit abschließenden Punkt angegeben (ERL zu RDA 11.2.2.19.3)</a:t>
            </a:r>
          </a:p>
          <a:p>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Siehe auch RDA 11.2.2.20</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6001168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Bundesgerichte sind in Deutschland dem Staat unterstellt.</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Nach RSWK wurden Gerichte ortsgebunden erfasst; die RDA-Regeln stellen für die Sacherschließung eine Änderung dar.</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RDA 11.2.2.21.2 hat Regeln zur Militärgerichten; in Deutschland gibt es keine Militärgerichtsbarkeit.</a:t>
            </a:r>
          </a:p>
          <a:p>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altLang="de-DE" sz="12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899926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976" indent="-171976" defTabSz="917207">
              <a:buFont typeface="Arial" pitchFamily="34" charset="0"/>
              <a:buChar char="•"/>
              <a:defRPr/>
            </a:pPr>
            <a:r>
              <a:rPr lang="de-DE" sz="9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ERL zu 11.2.2.14, 11.2.2.14.2, 11.2.2.14.6,</a:t>
            </a:r>
            <a:r>
              <a:rPr lang="de-DE" sz="900" baseline="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de-DE" sz="9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11.2.2.18.1, 11.2.2.18.3, 11.2.2.18.4, 11.2.2.19.3, 11.2.2.21.1, 11.2.2.22,</a:t>
            </a:r>
            <a:r>
              <a:rPr lang="de-DE" sz="900" baseline="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de-DE" sz="9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11.2.2.22.1, 11.2.2.23, 11.2.2.24, 11.2.2.26</a:t>
            </a:r>
          </a:p>
          <a:p>
            <a:pPr marL="3433270" lvl="7" indent="-174573" defTabSz="931056">
              <a:defRPr/>
            </a:pP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253597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23903">
              <a:defRPr/>
            </a:pPr>
            <a:r>
              <a:rPr lang="de-AT" sz="12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Bestimmung, ob selbstständig oder unselbstständig zu erfassen:</a:t>
            </a:r>
          </a:p>
          <a:p>
            <a:pPr defTabSz="923903">
              <a:defRPr/>
            </a:pPr>
            <a:r>
              <a:rPr lang="de-AT"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1. </a:t>
            </a:r>
            <a:r>
              <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Gehören die untergeordneten Körperschaften (= Organe) zu den Spezialfällen von </a:t>
            </a:r>
            <a:br>
              <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RDA 11.2.2.14.1-11.2.2.14.8?</a:t>
            </a:r>
          </a:p>
          <a:p>
            <a:pPr defTabSz="923903">
              <a:defRPr/>
            </a:pPr>
            <a:r>
              <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Am schwierigsten sind die beiden ersten Fälle: RDA 11.2.2.14.1 und </a:t>
            </a:r>
            <a:br>
              <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RDA 11.2.2.14.2:</a:t>
            </a:r>
          </a:p>
          <a:p>
            <a:pPr defTabSz="923903">
              <a:defRPr/>
            </a:pPr>
            <a:endPar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defTabSz="923903">
              <a:defRPr/>
            </a:pPr>
            <a:r>
              <a:rPr lang="de-AT"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2. </a:t>
            </a:r>
            <a:r>
              <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Wenn Fall RDA 11.2.2.14.1 zutrifft: immer unselbstständig zu erfassen.</a:t>
            </a:r>
          </a:p>
          <a:p>
            <a:pPr defTabSz="923903">
              <a:defRPr/>
            </a:pPr>
            <a:endPar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defTabSz="923903">
              <a:defRPr/>
            </a:pPr>
            <a:r>
              <a:rPr lang="de-AT"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3. </a:t>
            </a:r>
            <a:r>
              <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Wenn Fall RDA 11.2.2.14.2 zutrifft, nur dann unselbstständig erfassen, wenn der Name der übergeordneten Körperschaft zur Identifizierung gebraucht wird. </a:t>
            </a:r>
            <a:endParaRPr lang="de-DE" sz="12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663122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4111">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rPr>
              <a:t>Erhebliche Auswirkungen bei der Urheberschaft von anonymen Werken. Die abweichenden Namensformen mit dem Zusatz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spio</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müssen bei Wiederaufgreifen des Datensatzes gelöscht werden und die Spitzenorgane eigene Datensätze erhalten.</a:t>
            </a:r>
            <a:endParaRPr lang="de-DE" sz="12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13605713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39022628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ct val="70000"/>
              </a:spcBef>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rPr>
              <a:t>Hinweis: Department kennzeichnet immer eine Unterordnung (deswegen unselbstständige Erfassung); nach RDA 11.2.2.14 wird die substantivisch enthaltene übergeordnete Körperschaft herausgelöst.</a:t>
            </a:r>
          </a:p>
          <a:p>
            <a:pPr>
              <a:lnSpc>
                <a:spcPct val="100000"/>
              </a:lnSpc>
              <a:spcBef>
                <a:spcPct val="70000"/>
              </a:spcBef>
              <a:defRPr/>
            </a:pPr>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ct val="70000"/>
              </a:spcBef>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rPr>
              <a:t>Fingierte adjektivische Form: Canadian Department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of</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Consumer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and</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Corporate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Affairs</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a:t>
            </a:r>
          </a:p>
          <a:p>
            <a:pPr marL="172702" indent="-172702">
              <a:spcBef>
                <a:spcPct val="70000"/>
              </a:spcBef>
              <a:buFont typeface="Wingdings"/>
              <a:buChar char="à"/>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sym typeface="Wingdings" pitchFamily="2" charset="2"/>
              </a:rPr>
              <a:t>Kanada. Canadian </a:t>
            </a:r>
            <a:r>
              <a:rPr lang="de-DE" altLang="de-DE" sz="1200" dirty="0" smtClean="0">
                <a:latin typeface="Verdana" panose="020B0604030504040204" pitchFamily="34" charset="0"/>
                <a:ea typeface="Verdana" panose="020B0604030504040204" pitchFamily="34" charset="0"/>
                <a:cs typeface="Verdana" panose="020B0604030504040204" pitchFamily="34" charset="0"/>
              </a:rPr>
              <a:t>Department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of</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Consumer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and</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Corporate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Affairs</a:t>
            </a:r>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pPr>
              <a:spcBef>
                <a:spcPct val="70000"/>
              </a:spcBef>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rPr>
              <a:t>Übergeordnete enthaltene Körperschaft wird nicht herausgelöst, da nicht substantivisch.</a:t>
            </a:r>
          </a:p>
          <a:p>
            <a:pPr>
              <a:lnSpc>
                <a:spcPct val="100000"/>
              </a:lnSpc>
            </a:pPr>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pPr>
              <a:lnSpc>
                <a:spcPct val="100000"/>
              </a:lnSpc>
            </a:pPr>
            <a:r>
              <a:rPr lang="de-DE" altLang="de-DE" sz="1200" dirty="0" smtClean="0">
                <a:latin typeface="Verdana" panose="020B0604030504040204" pitchFamily="34" charset="0"/>
                <a:ea typeface="Verdana" panose="020B0604030504040204" pitchFamily="34" charset="0"/>
                <a:cs typeface="Verdana" panose="020B0604030504040204" pitchFamily="34" charset="0"/>
              </a:rPr>
              <a:t>Nach RDA 11.2.2.14.7 ist ein Ministerium oder eine vergleichbare hohe Agentur der Exekutive immer unselbstständig zu erfassen.</a:t>
            </a:r>
            <a:endParaRPr lang="de-DE" sz="1200" dirty="0" smtClean="0"/>
          </a:p>
          <a:p>
            <a:endParaRPr lang="de-DE" sz="120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4171999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anose="020B0604030504040204" pitchFamily="34" charset="0"/>
                <a:ea typeface="Verdana" panose="020B0604030504040204" pitchFamily="34" charset="0"/>
                <a:cs typeface="Verdana" panose="020B0604030504040204" pitchFamily="34" charset="0"/>
              </a:rPr>
              <a:t>Der Begriff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bureau</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fällt nicht unter RDA 11.2.2.14.1 kann also selbstständig erfasst werden, der Name „U.S.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Census</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Bureau“ enthält außerdem enthält die übergeordnete Körperschaft. </a:t>
            </a:r>
          </a:p>
          <a:p>
            <a:r>
              <a:rPr lang="de-DE" altLang="de-DE" sz="1200" dirty="0" smtClean="0">
                <a:latin typeface="Verdana" panose="020B0604030504040204" pitchFamily="34" charset="0"/>
                <a:ea typeface="Verdana" panose="020B0604030504040204" pitchFamily="34" charset="0"/>
                <a:cs typeface="Verdana" panose="020B0604030504040204" pitchFamily="34" charset="0"/>
                <a:sym typeface="Wingdings" pitchFamily="2" charset="2"/>
              </a:rPr>
              <a:t> b</a:t>
            </a:r>
            <a:r>
              <a:rPr lang="de-DE" altLang="de-DE" sz="1200" dirty="0" smtClean="0">
                <a:latin typeface="Verdana" panose="020B0604030504040204" pitchFamily="34" charset="0"/>
                <a:ea typeface="Verdana" panose="020B0604030504040204" pitchFamily="34" charset="0"/>
                <a:cs typeface="Verdana" panose="020B0604030504040204" pitchFamily="34" charset="0"/>
              </a:rPr>
              <a:t>ei selbstständig anzusetzenden Organen, die unter RDA 11.2.2.14.2  fallen, wird der </a:t>
            </a:r>
            <a:r>
              <a:rPr lang="de-DE" altLang="de-DE" sz="1200" b="1" dirty="0" smtClean="0">
                <a:latin typeface="Verdana" panose="020B0604030504040204" pitchFamily="34" charset="0"/>
                <a:ea typeface="Verdana" panose="020B0604030504040204" pitchFamily="34" charset="0"/>
                <a:cs typeface="Verdana" panose="020B0604030504040204" pitchFamily="34" charset="0"/>
              </a:rPr>
              <a:t>(in jeglicher Form) enthaltene Name der Überordnung beibehalten</a:t>
            </a:r>
            <a:r>
              <a:rPr lang="de-DE" altLang="de-DE" sz="1200" dirty="0" smtClean="0">
                <a:latin typeface="Verdana" panose="020B0604030504040204" pitchFamily="34" charset="0"/>
                <a:ea typeface="Verdana" panose="020B0604030504040204" pitchFamily="34" charset="0"/>
                <a:cs typeface="Verdana" panose="020B0604030504040204" pitchFamily="34" charset="0"/>
              </a:rPr>
              <a:t>.</a:t>
            </a:r>
          </a:p>
          <a:p>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Bsp. mit adjektivischer Form: „Hessisches Statistisches Landesamt“ </a:t>
            </a:r>
            <a:r>
              <a:rPr lang="de-DE" altLang="de-DE" sz="1200" dirty="0" smtClean="0">
                <a:latin typeface="Verdana" panose="020B0604030504040204" pitchFamily="34" charset="0"/>
                <a:ea typeface="Verdana" panose="020B0604030504040204" pitchFamily="34" charset="0"/>
                <a:cs typeface="Verdana" panose="020B0604030504040204" pitchFamily="34" charset="0"/>
                <a:sym typeface="Wingdings" pitchFamily="2" charset="2"/>
              </a:rPr>
              <a:t> h</a:t>
            </a:r>
            <a:r>
              <a:rPr lang="de-DE" altLang="de-DE" sz="1200" dirty="0" smtClean="0">
                <a:latin typeface="Verdana" panose="020B0604030504040204" pitchFamily="34" charset="0"/>
                <a:ea typeface="Verdana" panose="020B0604030504040204" pitchFamily="34" charset="0"/>
                <a:cs typeface="Verdana" panose="020B0604030504040204" pitchFamily="34" charset="0"/>
              </a:rPr>
              <a:t>ier gilt der Name der Gebietskörperschaft schon als enthalten und muss nicht ergänzt werden </a:t>
            </a:r>
            <a:r>
              <a:rPr lang="de-DE" altLang="de-DE" sz="1200" dirty="0" smtClean="0">
                <a:latin typeface="Verdana" panose="020B0604030504040204" pitchFamily="34" charset="0"/>
                <a:ea typeface="Verdana" panose="020B0604030504040204" pitchFamily="34" charset="0"/>
                <a:cs typeface="Verdana" panose="020B0604030504040204" pitchFamily="34" charset="0"/>
                <a:sym typeface="Wingdings" pitchFamily="2" charset="2"/>
              </a:rPr>
              <a:t> </a:t>
            </a:r>
            <a:r>
              <a:rPr lang="de-DE" altLang="de-DE" sz="1200" dirty="0" smtClean="0">
                <a:latin typeface="Verdana" panose="020B0604030504040204" pitchFamily="34" charset="0"/>
                <a:ea typeface="Verdana" panose="020B0604030504040204" pitchFamily="34" charset="0"/>
                <a:cs typeface="Verdana" panose="020B0604030504040204" pitchFamily="34" charset="0"/>
              </a:rPr>
              <a:t>es kann daher selbstständig erfasst werden. Selbständig würde auch eine Form „Statistisches Landesamt Hessen“</a:t>
            </a:r>
            <a:r>
              <a:rPr lang="de-DE" altLang="de-DE" sz="1200" baseline="0" dirty="0" smtClean="0">
                <a:latin typeface="Verdana" panose="020B0604030504040204" pitchFamily="34" charset="0"/>
                <a:ea typeface="Verdana" panose="020B0604030504040204" pitchFamily="34" charset="0"/>
                <a:cs typeface="Verdana" panose="020B0604030504040204" pitchFamily="34" charset="0"/>
              </a:rPr>
              <a:t> erfass</a:t>
            </a:r>
            <a:r>
              <a:rPr lang="de-DE" altLang="de-DE" sz="1200" dirty="0" smtClean="0">
                <a:latin typeface="Verdana" panose="020B0604030504040204" pitchFamily="34" charset="0"/>
                <a:ea typeface="Verdana" panose="020B0604030504040204" pitchFamily="34" charset="0"/>
                <a:cs typeface="Verdana" panose="020B0604030504040204" pitchFamily="34" charset="0"/>
              </a:rPr>
              <a:t>t werden. </a:t>
            </a: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Wenn der Name theoretisch nur „Statistisches Landesamt“ lauten würde, müsste die übergeordnete Körperschaft notwendigerweise ergänzt werden </a:t>
            </a:r>
            <a:r>
              <a:rPr lang="de-DE" altLang="de-DE" sz="1200" dirty="0" smtClean="0">
                <a:latin typeface="Verdana" panose="020B0604030504040204" pitchFamily="34" charset="0"/>
                <a:ea typeface="Verdana" panose="020B0604030504040204" pitchFamily="34" charset="0"/>
                <a:cs typeface="Verdana" panose="020B0604030504040204" pitchFamily="34" charset="0"/>
                <a:sym typeface="Wingdings" pitchFamily="2" charset="2"/>
              </a:rPr>
              <a:t> hier würde man dann „Hessen. Statistisches Landesamt“ erfassen.</a:t>
            </a:r>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altLang="de-DE" sz="1200" dirty="0" smtClean="0"/>
          </a:p>
          <a:p>
            <a:endParaRPr lang="de-DE" altLang="de-DE" sz="1200" dirty="0" smtClean="0"/>
          </a:p>
          <a:p>
            <a:endParaRPr lang="de-DE" altLang="de-DE" sz="1200" dirty="0" smtClean="0"/>
          </a:p>
          <a:p>
            <a:endParaRPr lang="de-DE" sz="120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88214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4111">
              <a:defRPr/>
            </a:pP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Principal</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Service = Waffengattung, Teilstreitkräfte, z.B. </a:t>
            </a:r>
            <a:r>
              <a:rPr lang="de-DE" sz="1200" dirty="0" smtClean="0">
                <a:latin typeface="Verdana" panose="020B0604030504040204" pitchFamily="34" charset="0"/>
                <a:ea typeface="Verdana" panose="020B0604030504040204" pitchFamily="34" charset="0"/>
                <a:cs typeface="Verdana" panose="020B0604030504040204" pitchFamily="34" charset="0"/>
              </a:rPr>
              <a:t>Canadian </a:t>
            </a:r>
            <a:r>
              <a:rPr lang="de-DE" sz="1200" dirty="0" err="1" smtClean="0">
                <a:latin typeface="Verdana" panose="020B0604030504040204" pitchFamily="34" charset="0"/>
                <a:ea typeface="Verdana" panose="020B0604030504040204" pitchFamily="34" charset="0"/>
                <a:cs typeface="Verdana" panose="020B0604030504040204" pitchFamily="34" charset="0"/>
              </a:rPr>
              <a:t>Armed</a:t>
            </a:r>
            <a:r>
              <a:rPr lang="de-DE" sz="1200" dirty="0" smtClean="0">
                <a:latin typeface="Verdana" panose="020B0604030504040204" pitchFamily="34" charset="0"/>
                <a:ea typeface="Verdana" panose="020B0604030504040204" pitchFamily="34" charset="0"/>
                <a:cs typeface="Verdana" panose="020B0604030504040204" pitchFamily="34" charset="0"/>
              </a:rPr>
              <a:t> Forces (Erfassung hier: Kanada. Canadian </a:t>
            </a:r>
            <a:r>
              <a:rPr lang="de-DE" sz="1200" dirty="0" err="1" smtClean="0">
                <a:latin typeface="Verdana" panose="020B0604030504040204" pitchFamily="34" charset="0"/>
                <a:ea typeface="Verdana" panose="020B0604030504040204" pitchFamily="34" charset="0"/>
                <a:cs typeface="Verdana" panose="020B0604030504040204" pitchFamily="34" charset="0"/>
              </a:rPr>
              <a:t>Armed</a:t>
            </a:r>
            <a:r>
              <a:rPr lang="de-DE" sz="1200" dirty="0" smtClean="0">
                <a:latin typeface="Verdana" panose="020B0604030504040204" pitchFamily="34" charset="0"/>
                <a:ea typeface="Verdana" panose="020B0604030504040204" pitchFamily="34" charset="0"/>
                <a:cs typeface="Verdana" panose="020B0604030504040204" pitchFamily="34" charset="0"/>
              </a:rPr>
              <a:t> Forces)</a:t>
            </a:r>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pPr defTabSz="914111">
              <a:defRPr/>
            </a:pPr>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1410006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Auf der Grundlage der Schulungsunterlagen der AG RDA - Modul 4.03.04: Normdaten: Körperschaften | Stand: Oktober 2017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t>Auf der Grundlage der Schulungsunterlagen der AG RDA - Modul 4.03.04: Normdaten: Körperschaften | Stand: Oktober 2017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hyperlink" Target="http://access.rdatoolkit.org/nlgpschp11_nlgps11-862.html" TargetMode="External"/><Relationship Id="rId4" Type="http://schemas.openxmlformats.org/officeDocument/2006/relationships/hyperlink" Target="http://access.rdatoolkit.org/rdachp11-de_rda11-2995.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hyperlink" Target="https://wiki.dnb.de/download/attachments/90411359/EH-K-25.pdf" TargetMode="External"/><Relationship Id="rId4" Type="http://schemas.openxmlformats.org/officeDocument/2006/relationships/hyperlink" Target="http://access.rdatoolkit.org/nlgpschp11_nlgps11-1470.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access.rdatoolkit.org/rdachp11-de_rda11-3131.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hyperlink" Target="https://wiki.dnb.de/download/attachments/90411359/EH-K-11.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access.rdatoolkit.org/rdachp11-de_rda11-3159.html"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http://access.rdatoolkit.org/nlgpschp11_nlgps11-893.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access.rdatoolkit.org/rdachp11-de_rda11-2653.html"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https://wiki.dnb.de/download/attachments/90411359/EH-K-13.pdf"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access.rdatoolkit.org/rdachp11-de_rda11-3233.html"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hyperlink" Target="https://wiki.dnb.de/download/attachments/90411359/EH-K-13.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rdachp11-de_rda11-2813.html"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access.rdatoolkit.org/rdachp11-de_rda11-2900.html"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hyperlink" Target="https://wiki.dnb.de/download/attachments/90411359/EH-K-10.pdf" TargetMode="External"/><Relationship Id="rId4" Type="http://schemas.openxmlformats.org/officeDocument/2006/relationships/hyperlink" Target="http://access.rdatoolkit.org/nlgpschp11_nlgps11-840.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access.rdatoolkit.org/rdachp11-de_rda11-1942.html" TargetMode="External"/><Relationship Id="rId7" Type="http://schemas.openxmlformats.org/officeDocument/2006/relationships/hyperlink" Target="http://access.rdatoolkit.org/rdachp11-de_rda11-3233.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access.rdatoolkit.org/rdachp11-de_rda11-2653.html" TargetMode="External"/><Relationship Id="rId5" Type="http://schemas.openxmlformats.org/officeDocument/2006/relationships/hyperlink" Target="http://access.rdatoolkit.org/rdachp11-de_rda11-3719.html" TargetMode="External"/><Relationship Id="rId4" Type="http://schemas.openxmlformats.org/officeDocument/2006/relationships/hyperlink" Target="http://access.rdatoolkit.org/rdachp11-de_rda11-3621.html"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iki.dnb.de/download/attachments/90411359/EH-K-12.pdf"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iki.dnb.de/download/attachments/90411359/Begriffsliste_Unterordnungen.pdf"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iki.dnb.de/download/attachments/90411359/Begriffsliste_Unterordnungen.pdf"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s://wiki.dnb.de/download/attachments/90411359/EH-K-26.pdf" TargetMode="External"/><Relationship Id="rId5" Type="http://schemas.openxmlformats.org/officeDocument/2006/relationships/hyperlink" Target="https://wiki.dnb.de/download/attachments/90411359/EH-K-25.pdf" TargetMode="External"/><Relationship Id="rId4" Type="http://schemas.openxmlformats.org/officeDocument/2006/relationships/hyperlink" Target="http://access.rdatoolkit.org/rdachp11-de_rda11-2998.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Streitkräfte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b="1" dirty="0">
                <a:solidFill>
                  <a:schemeClr val="accent1">
                    <a:lumMod val="75000"/>
                  </a:schemeClr>
                </a:solidFill>
                <a:ea typeface="Verdana" panose="020B0604030504040204" pitchFamily="34" charset="0"/>
                <a:cs typeface="Verdana" panose="020B0604030504040204" pitchFamily="34" charset="0"/>
              </a:rPr>
              <a:t>RDA</a:t>
            </a:r>
            <a:r>
              <a:rPr lang="de-DE" altLang="de-DE" dirty="0">
                <a:solidFill>
                  <a:schemeClr val="accent1">
                    <a:lumMod val="75000"/>
                  </a:schemeClr>
                </a:solidFill>
                <a:hlinkClick r:id="rId3"/>
              </a:rPr>
              <a:t> </a:t>
            </a:r>
            <a:r>
              <a:rPr lang="de-DE" altLang="de-DE" b="1" dirty="0">
                <a:solidFill>
                  <a:schemeClr val="accent1">
                    <a:lumMod val="75000"/>
                  </a:schemeClr>
                </a:solidFill>
                <a:hlinkClick r:id="rId4"/>
              </a:rPr>
              <a:t>11.2.2.22</a:t>
            </a:r>
            <a:endParaRPr lang="de-DE" altLang="de-DE" dirty="0"/>
          </a:p>
          <a:p>
            <a:pPr>
              <a:spcBef>
                <a:spcPts val="0"/>
              </a:spcBef>
              <a:defRPr/>
            </a:pPr>
            <a:r>
              <a:rPr lang="de-DE" altLang="de-DE" dirty="0"/>
              <a:t>Untergeordnete Bereiche der Waffengattungen werden als Abteilung der Waffengattung erfasst. </a:t>
            </a:r>
            <a:r>
              <a:rPr lang="de-DE" altLang="de-DE" b="1" dirty="0"/>
              <a:t>Zwischenstufen werden dabei nicht weggelassen.</a:t>
            </a:r>
            <a:br>
              <a:rPr lang="de-DE" altLang="de-DE" b="1" dirty="0"/>
            </a:br>
            <a:endParaRPr lang="de-DE" altLang="de-DE" sz="1000" b="1" dirty="0"/>
          </a:p>
          <a:p>
            <a:pPr>
              <a:spcBef>
                <a:spcPts val="0"/>
              </a:spcBef>
              <a:defRPr/>
            </a:pPr>
            <a:r>
              <a:rPr lang="de-DE" altLang="de-DE" dirty="0"/>
              <a:t>Ordinalzahlen zur Bezeichnung untergeordneter militärischer Einheiten werden mit abschließendem Punkt angegeben. </a:t>
            </a:r>
            <a:r>
              <a:rPr lang="de-DE" altLang="de-DE" dirty="0">
                <a:hlinkClick r:id="rId5"/>
              </a:rPr>
              <a:t>ERL zu </a:t>
            </a:r>
            <a:r>
              <a:rPr lang="de-DE" altLang="de-DE" b="1" dirty="0">
                <a:hlinkClick r:id="rId5"/>
              </a:rPr>
              <a:t>RDA 11.2.2.22.1</a:t>
            </a:r>
            <a:r>
              <a:rPr lang="de-DE" altLang="de-DE" dirty="0"/>
              <a:t/>
            </a:r>
            <a:br>
              <a:rPr lang="de-DE" altLang="de-DE" dirty="0"/>
            </a:br>
            <a:endParaRPr lang="de-DE" altLang="de-DE" sz="1000" dirty="0"/>
          </a:p>
          <a:p>
            <a:pPr>
              <a:spcBef>
                <a:spcPts val="0"/>
              </a:spcBef>
              <a:spcAft>
                <a:spcPts val="1200"/>
              </a:spcAft>
              <a:defRPr/>
            </a:pPr>
            <a:r>
              <a:rPr lang="de-DE" altLang="de-DE" dirty="0"/>
              <a:t>Zählungen werden hinter den Namen an den Schluss gestellt.</a:t>
            </a:r>
          </a:p>
          <a:p>
            <a:pPr>
              <a:lnSpc>
                <a:spcPct val="110000"/>
              </a:lnSpc>
              <a:spcBef>
                <a:spcPts val="0"/>
              </a:spcBef>
              <a:buNone/>
              <a:defRPr/>
            </a:pPr>
            <a:r>
              <a:rPr lang="de-DE" altLang="de-DE" sz="2000" i="1" dirty="0"/>
              <a:t>Beispiel:</a:t>
            </a:r>
          </a:p>
          <a:p>
            <a:pPr marL="0" indent="0">
              <a:spcBef>
                <a:spcPts val="0"/>
              </a:spcBef>
              <a:spcAft>
                <a:spcPts val="1200"/>
              </a:spcAft>
              <a:buNone/>
              <a:defRPr/>
            </a:pPr>
            <a:r>
              <a:rPr lang="de-DE" altLang="de-DE" sz="2000" b="1" dirty="0">
                <a:solidFill>
                  <a:srgbClr val="7030A0"/>
                </a:solidFill>
              </a:rPr>
              <a:t>USA. </a:t>
            </a:r>
            <a:r>
              <a:rPr lang="de-DE" altLang="de-DE" sz="2000" b="1" dirty="0" err="1">
                <a:solidFill>
                  <a:srgbClr val="7030A0"/>
                </a:solidFill>
              </a:rPr>
              <a:t>Army</a:t>
            </a:r>
            <a:r>
              <a:rPr lang="de-DE" altLang="de-DE" sz="2000" b="1" dirty="0">
                <a:solidFill>
                  <a:srgbClr val="7030A0"/>
                </a:solidFill>
              </a:rPr>
              <a:t>. </a:t>
            </a:r>
            <a:r>
              <a:rPr lang="de-DE" altLang="de-DE" sz="2000" b="1" dirty="0" err="1">
                <a:solidFill>
                  <a:srgbClr val="7030A0"/>
                </a:solidFill>
              </a:rPr>
              <a:t>Infantry</a:t>
            </a:r>
            <a:r>
              <a:rPr lang="de-DE" altLang="de-DE" sz="2000" b="1" dirty="0">
                <a:solidFill>
                  <a:srgbClr val="7030A0"/>
                </a:solidFill>
              </a:rPr>
              <a:t> Division, 27</a:t>
            </a:r>
            <a:r>
              <a:rPr lang="de-DE" altLang="de-DE" sz="2000" b="1" dirty="0" smtClean="0">
                <a:solidFill>
                  <a:srgbClr val="7030A0"/>
                </a:solidFill>
              </a:rPr>
              <a:t>.</a:t>
            </a:r>
            <a:endParaRPr lang="de-DE" altLang="de-DE" sz="2000" b="1" dirty="0">
              <a:solidFill>
                <a:srgbClr val="7030A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5011625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buNone/>
            </a:pPr>
            <a:r>
              <a:rPr lang="de-DE" b="1" dirty="0">
                <a:solidFill>
                  <a:schemeClr val="accent1">
                    <a:lumMod val="75000"/>
                  </a:schemeClr>
                </a:solidFill>
                <a:ea typeface="Verdana" panose="020B0604030504040204" pitchFamily="34" charset="0"/>
                <a:cs typeface="Verdana" panose="020B0604030504040204" pitchFamily="34" charset="0"/>
              </a:rPr>
              <a:t>RDA</a:t>
            </a:r>
            <a:r>
              <a:rPr lang="de-DE" altLang="de-DE" dirty="0">
                <a:hlinkClick r:id="rId3"/>
              </a:rPr>
              <a:t> </a:t>
            </a:r>
            <a:r>
              <a:rPr lang="de-DE" altLang="de-DE" b="1" dirty="0">
                <a:hlinkClick r:id="rId3"/>
              </a:rPr>
              <a:t>11.2.2.22</a:t>
            </a:r>
            <a:endParaRPr lang="de-DE" altLang="de-DE" b="1" dirty="0">
              <a:solidFill>
                <a:schemeClr val="accent1">
                  <a:lumMod val="75000"/>
                </a:schemeClr>
              </a:solidFill>
              <a:hlinkClick r:id="rId4"/>
            </a:endParaRPr>
          </a:p>
          <a:p>
            <a:pPr>
              <a:spcBef>
                <a:spcPts val="0"/>
              </a:spcBef>
            </a:pPr>
            <a:r>
              <a:rPr lang="de-DE" altLang="de-DE" b="1" dirty="0">
                <a:solidFill>
                  <a:schemeClr val="accent1">
                    <a:lumMod val="75000"/>
                  </a:schemeClr>
                </a:solidFill>
                <a:hlinkClick r:id="rId4"/>
              </a:rPr>
              <a:t>RDA 11.13.2.1 </a:t>
            </a:r>
            <a:r>
              <a:rPr lang="de-DE" altLang="de-DE" dirty="0">
                <a:solidFill>
                  <a:schemeClr val="accent1">
                    <a:lumMod val="75000"/>
                  </a:schemeClr>
                </a:solidFill>
                <a:hlinkClick r:id="rId4"/>
              </a:rPr>
              <a:t>ERL</a:t>
            </a:r>
            <a:r>
              <a:rPr lang="de-DE" altLang="de-DE" b="1" dirty="0"/>
              <a:t>:</a:t>
            </a:r>
            <a:r>
              <a:rPr lang="de-DE" altLang="de-DE" dirty="0"/>
              <a:t> </a:t>
            </a:r>
          </a:p>
          <a:p>
            <a:pPr>
              <a:spcBef>
                <a:spcPts val="0"/>
              </a:spcBef>
              <a:buNone/>
            </a:pPr>
            <a:r>
              <a:rPr lang="de-DE" altLang="de-DE" dirty="0"/>
              <a:t>	Bei militärischen Körperschaften wird ein zusätzlicher Sucheinstieg mit normierter Angabe der Zählung als Kardinalzahl im vorgesehenen Unterfeld empfohlen. </a:t>
            </a:r>
          </a:p>
          <a:p>
            <a:pPr>
              <a:spcBef>
                <a:spcPts val="0"/>
              </a:spcBef>
              <a:buNone/>
            </a:pPr>
            <a:r>
              <a:rPr lang="de-DE" altLang="de-DE" dirty="0"/>
              <a:t>	Daneben wird empfohlen, die Form mit arabischen Ziffern zu erfassen, wenn der normierte Sucheinstieg eine römische Zahl enthält. </a:t>
            </a:r>
            <a:br>
              <a:rPr lang="de-DE" altLang="de-DE" dirty="0"/>
            </a:br>
            <a:endParaRPr lang="de-DE" altLang="de-DE" sz="1000" dirty="0"/>
          </a:p>
          <a:p>
            <a:pPr>
              <a:spcBef>
                <a:spcPts val="0"/>
              </a:spcBef>
              <a:buNone/>
            </a:pPr>
            <a:r>
              <a:rPr lang="de-DE" altLang="de-DE" dirty="0"/>
              <a:t>	Da der normierte Sucheinstieg so gebildet wird, dass die Zählung hinten steht, wird ein zusätzlicher Sucheinstieg von der Form mit der einleitenden Zählung nach Vorlage empfohlen.</a:t>
            </a:r>
          </a:p>
          <a:p>
            <a:pPr>
              <a:spcBef>
                <a:spcPts val="0"/>
              </a:spcBef>
              <a:buNone/>
            </a:pPr>
            <a:r>
              <a:rPr lang="de-DE" dirty="0"/>
              <a:t>								</a:t>
            </a:r>
            <a:r>
              <a:rPr lang="de-DE" dirty="0">
                <a:hlinkClick r:id="rId5"/>
              </a:rPr>
              <a:t>EH-K-25</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6" name="Titel 5"/>
          <p:cNvSpPr>
            <a:spLocks noGrp="1"/>
          </p:cNvSpPr>
          <p:nvPr>
            <p:ph type="title"/>
          </p:nvPr>
        </p:nvSpPr>
        <p:spPr/>
        <p:txBody>
          <a:bodyPr/>
          <a:lstStyle/>
          <a:p>
            <a:r>
              <a:rPr lang="de-DE" dirty="0">
                <a:ea typeface="Verdana" panose="020B0604030504040204" pitchFamily="34" charset="0"/>
                <a:cs typeface="Verdana" panose="020B0604030504040204" pitchFamily="34" charset="0"/>
              </a:rPr>
              <a:t>Streitkräfte</a:t>
            </a:r>
            <a:endParaRPr lang="de-DE" dirty="0"/>
          </a:p>
        </p:txBody>
      </p:sp>
    </p:spTree>
    <p:extLst>
      <p:ext uri="{BB962C8B-B14F-4D97-AF65-F5344CB8AC3E}">
        <p14:creationId xmlns:p14="http://schemas.microsoft.com/office/powerpoint/2010/main" val="1363572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Botschaften und Konsulate</a:t>
            </a:r>
            <a:endParaRPr lang="de-DE" dirty="0"/>
          </a:p>
        </p:txBody>
      </p:sp>
      <p:sp>
        <p:nvSpPr>
          <p:cNvPr id="3" name="Textplatzhalter 2"/>
          <p:cNvSpPr>
            <a:spLocks noGrp="1"/>
          </p:cNvSpPr>
          <p:nvPr>
            <p:ph type="body" sz="quarter" idx="13"/>
          </p:nvPr>
        </p:nvSpPr>
        <p:spPr/>
        <p:txBody>
          <a:bodyPr wrap="square"/>
          <a:lstStyle/>
          <a:p>
            <a:pPr>
              <a:lnSpc>
                <a:spcPct val="120000"/>
              </a:lnSpc>
              <a:spcBef>
                <a:spcPts val="0"/>
              </a:spcBef>
              <a:spcAft>
                <a:spcPts val="1200"/>
              </a:spcAft>
              <a:defRPr/>
            </a:pPr>
            <a:r>
              <a:rPr lang="de-DE" altLang="de-DE" dirty="0"/>
              <a:t>Botschaften und Konsulate werden als Abteilungen des Landes erfasst, das sie repräsentieren. Erfassungssprache des Namens ist die des repräsentierten Landes. Der Name des Landes bzw. des Ortes, in dem die Botschaft bzw. das Konsulat akkreditiert ist, wird als Zusatz hinzugefügt </a:t>
            </a:r>
            <a:br>
              <a:rPr lang="de-DE" altLang="de-DE" dirty="0"/>
            </a:br>
            <a:r>
              <a:rPr lang="de-DE" altLang="de-DE" dirty="0"/>
              <a:t>(</a:t>
            </a:r>
            <a:r>
              <a:rPr lang="de-DE" altLang="de-DE" b="1" dirty="0">
                <a:solidFill>
                  <a:schemeClr val="accent1">
                    <a:lumMod val="75000"/>
                  </a:schemeClr>
                </a:solidFill>
              </a:rPr>
              <a:t>RDA</a:t>
            </a:r>
            <a:r>
              <a:rPr lang="de-DE" altLang="de-DE" b="1" dirty="0"/>
              <a:t> </a:t>
            </a:r>
            <a:r>
              <a:rPr lang="de-DE" altLang="de-DE" b="1" dirty="0">
                <a:hlinkClick r:id="rId3"/>
              </a:rPr>
              <a:t>11.2.2.23</a:t>
            </a:r>
            <a:r>
              <a:rPr lang="de-DE" altLang="de-DE" dirty="0"/>
              <a:t>).</a:t>
            </a:r>
          </a:p>
          <a:p>
            <a:pPr marL="0" indent="0">
              <a:lnSpc>
                <a:spcPct val="110000"/>
              </a:lnSpc>
              <a:spcBef>
                <a:spcPts val="0"/>
              </a:spcBef>
              <a:spcAft>
                <a:spcPts val="1200"/>
              </a:spcAft>
              <a:buNone/>
              <a:defRPr/>
            </a:pPr>
            <a:r>
              <a:rPr lang="de-DE" altLang="de-DE" sz="2000" i="1" dirty="0"/>
              <a:t>Beispiel für eine Botschaft:</a:t>
            </a:r>
            <a:br>
              <a:rPr lang="de-DE" altLang="de-DE" sz="2000" i="1" dirty="0"/>
            </a:br>
            <a:r>
              <a:rPr lang="de-DE" altLang="de-DE" sz="2000" b="1" dirty="0">
                <a:solidFill>
                  <a:srgbClr val="7030A0"/>
                </a:solidFill>
              </a:rPr>
              <a:t>Kanada. </a:t>
            </a:r>
            <a:r>
              <a:rPr lang="de-DE" altLang="de-DE" sz="2000" b="1" dirty="0" err="1">
                <a:solidFill>
                  <a:srgbClr val="7030A0"/>
                </a:solidFill>
              </a:rPr>
              <a:t>Embassy</a:t>
            </a:r>
            <a:r>
              <a:rPr lang="de-DE" altLang="de-DE" sz="2000" b="1" dirty="0">
                <a:solidFill>
                  <a:srgbClr val="7030A0"/>
                </a:solidFill>
              </a:rPr>
              <a:t> </a:t>
            </a:r>
            <a:r>
              <a:rPr lang="de-DE" altLang="de-DE" sz="2000" b="1" dirty="0"/>
              <a:t>(</a:t>
            </a:r>
            <a:r>
              <a:rPr lang="de-DE" altLang="de-DE" sz="2000" b="1" dirty="0">
                <a:solidFill>
                  <a:srgbClr val="FF0000"/>
                </a:solidFill>
              </a:rPr>
              <a:t>Belgien</a:t>
            </a:r>
            <a:r>
              <a:rPr lang="de-DE" altLang="de-DE" sz="2000" b="1" dirty="0"/>
              <a:t>)</a:t>
            </a:r>
            <a:endParaRPr lang="de-DE" altLang="de-DE" sz="2000" b="1" dirty="0">
              <a:solidFill>
                <a:srgbClr val="7030A0"/>
              </a:solidFill>
            </a:endParaRPr>
          </a:p>
          <a:p>
            <a:pPr marL="0" indent="0">
              <a:spcBef>
                <a:spcPts val="0"/>
              </a:spcBef>
              <a:buNone/>
              <a:defRPr/>
            </a:pPr>
            <a:r>
              <a:rPr lang="de-DE" altLang="de-DE" sz="2000" i="1" dirty="0" smtClean="0"/>
              <a:t>Beispiel </a:t>
            </a:r>
            <a:r>
              <a:rPr lang="de-DE" altLang="de-DE" sz="2000" i="1" dirty="0"/>
              <a:t>für ein Konsulat:</a:t>
            </a:r>
          </a:p>
          <a:p>
            <a:pPr marL="0" indent="0">
              <a:lnSpc>
                <a:spcPct val="110000"/>
              </a:lnSpc>
              <a:spcBef>
                <a:spcPts val="0"/>
              </a:spcBef>
              <a:buNone/>
              <a:defRPr/>
            </a:pPr>
            <a:r>
              <a:rPr lang="de-DE" altLang="de-DE" sz="2000" b="1" dirty="0">
                <a:solidFill>
                  <a:srgbClr val="7030A0"/>
                </a:solidFill>
              </a:rPr>
              <a:t>Frankreich. </a:t>
            </a:r>
            <a:r>
              <a:rPr lang="de-DE" altLang="de-DE" sz="2000" b="1" dirty="0" err="1">
                <a:solidFill>
                  <a:srgbClr val="7030A0"/>
                </a:solidFill>
              </a:rPr>
              <a:t>Consulat</a:t>
            </a:r>
            <a:r>
              <a:rPr lang="de-DE" altLang="de-DE" sz="2000" b="1" dirty="0">
                <a:solidFill>
                  <a:srgbClr val="7030A0"/>
                </a:solidFill>
              </a:rPr>
              <a:t> </a:t>
            </a:r>
            <a:r>
              <a:rPr lang="de-DE" altLang="de-DE" sz="2000" b="1" dirty="0"/>
              <a:t>(</a:t>
            </a:r>
            <a:r>
              <a:rPr lang="de-DE" altLang="de-DE" sz="2000" b="1" dirty="0">
                <a:solidFill>
                  <a:srgbClr val="FF0000"/>
                </a:solidFill>
              </a:rPr>
              <a:t>Buenos Aires</a:t>
            </a:r>
            <a:r>
              <a:rPr lang="de-DE" altLang="de-DE" sz="2000" b="1" dirty="0" smtClean="0"/>
              <a:t>)</a:t>
            </a:r>
          </a:p>
          <a:p>
            <a:pPr marL="0" indent="0">
              <a:lnSpc>
                <a:spcPct val="110000"/>
              </a:lnSpc>
              <a:spcBef>
                <a:spcPts val="0"/>
              </a:spcBef>
              <a:spcAft>
                <a:spcPts val="1200"/>
              </a:spcAft>
              <a:buNone/>
              <a:defRPr/>
            </a:pPr>
            <a:r>
              <a:rPr lang="de-DE" altLang="de-DE" sz="2000" dirty="0">
                <a:solidFill>
                  <a:srgbClr val="FF0000"/>
                </a:solidFill>
              </a:rPr>
              <a:t>		</a:t>
            </a:r>
            <a:r>
              <a:rPr lang="de-DE" altLang="de-DE" sz="2000" dirty="0" smtClean="0">
                <a:solidFill>
                  <a:srgbClr val="FF0000"/>
                </a:solidFill>
              </a:rPr>
              <a:t>                                                     </a:t>
            </a:r>
            <a:r>
              <a:rPr lang="de-DE" altLang="de-DE" dirty="0" smtClean="0"/>
              <a:t>vgl</a:t>
            </a:r>
            <a:r>
              <a:rPr lang="de-DE" altLang="de-DE" dirty="0"/>
              <a:t>.</a:t>
            </a:r>
            <a:r>
              <a:rPr lang="de-DE" altLang="de-DE" sz="2000" dirty="0" smtClean="0">
                <a:solidFill>
                  <a:srgbClr val="FF0000"/>
                </a:solidFill>
              </a:rPr>
              <a:t> </a:t>
            </a:r>
            <a:r>
              <a:rPr lang="de-DE" altLang="de-DE" sz="2000" b="1" dirty="0" smtClean="0">
                <a:hlinkClick r:id="rId4"/>
              </a:rPr>
              <a:t>EH-K-11</a:t>
            </a:r>
            <a:endParaRPr lang="de-DE" altLang="de-DE" sz="2000" b="1"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23696598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a:spcBef>
                <a:spcPts val="0"/>
              </a:spcBef>
              <a:defRPr/>
            </a:pPr>
            <a:r>
              <a:rPr lang="de-DE" altLang="de-DE" sz="2000" dirty="0"/>
              <a:t>Delegationen und Kommissionen usw., die ein Land in einer internationalen oder zwischenstaatlichen Organisation, bei einer Konferenz, bei einer Unternehmung usw. repräsentieren, werden als Abteilung des normierten  Sucheinstiegs erfasst, der das repräsentierte Land darstellt. Die Abteilung wird in der Sprache des repräsentierten Landes erfasst (</a:t>
            </a:r>
            <a:r>
              <a:rPr lang="de-DE" altLang="de-DE" sz="2000" b="1" dirty="0">
                <a:solidFill>
                  <a:schemeClr val="accent1">
                    <a:lumMod val="75000"/>
                  </a:schemeClr>
                </a:solidFill>
              </a:rPr>
              <a:t>RDA</a:t>
            </a:r>
            <a:r>
              <a:rPr lang="de-DE" altLang="de-DE" sz="2000" b="1" dirty="0"/>
              <a:t> </a:t>
            </a:r>
            <a:r>
              <a:rPr lang="de-DE" altLang="de-DE" sz="2000" b="1" dirty="0">
                <a:hlinkClick r:id="rId3"/>
              </a:rPr>
              <a:t>11.2.2.24</a:t>
            </a:r>
            <a:r>
              <a:rPr lang="de-DE" altLang="de-DE" sz="2000" dirty="0"/>
              <a:t> und </a:t>
            </a:r>
            <a:r>
              <a:rPr lang="de-DE" altLang="de-DE" sz="2000" dirty="0">
                <a:hlinkClick r:id="rId4"/>
              </a:rPr>
              <a:t>ERL</a:t>
            </a:r>
            <a:r>
              <a:rPr lang="de-DE" altLang="de-DE" sz="2000" dirty="0"/>
              <a:t>).</a:t>
            </a:r>
          </a:p>
          <a:p>
            <a:pPr marL="0" indent="0">
              <a:spcBef>
                <a:spcPts val="0"/>
              </a:spcBef>
              <a:buNone/>
              <a:defRPr/>
            </a:pPr>
            <a:r>
              <a:rPr lang="de-DE" altLang="de-DE" sz="2000" dirty="0"/>
              <a:t>     </a:t>
            </a:r>
            <a:br>
              <a:rPr lang="de-DE" altLang="de-DE" sz="2000" dirty="0"/>
            </a:br>
            <a:r>
              <a:rPr lang="de-DE" altLang="de-DE" sz="2000" i="1" dirty="0"/>
              <a:t>Beispiel: </a:t>
            </a:r>
          </a:p>
          <a:p>
            <a:pPr marL="0" indent="0">
              <a:spcBef>
                <a:spcPts val="0"/>
              </a:spcBef>
              <a:buNone/>
              <a:defRPr/>
            </a:pPr>
            <a:r>
              <a:rPr lang="de-DE" altLang="de-DE" sz="2000" b="1" dirty="0">
                <a:solidFill>
                  <a:srgbClr val="7030A0"/>
                </a:solidFill>
              </a:rPr>
              <a:t>Indien. Delegation </a:t>
            </a:r>
            <a:r>
              <a:rPr lang="de-DE" altLang="de-DE" sz="2000" b="1" dirty="0">
                <a:solidFill>
                  <a:srgbClr val="FF0000"/>
                </a:solidFill>
              </a:rPr>
              <a:t>(International Labour Conference)</a:t>
            </a:r>
            <a:br>
              <a:rPr lang="de-DE" altLang="de-DE" sz="2000" b="1" dirty="0">
                <a:solidFill>
                  <a:srgbClr val="FF0000"/>
                </a:solidFill>
              </a:rPr>
            </a:br>
            <a:r>
              <a:rPr lang="de-DE" altLang="de-DE" sz="2000" dirty="0">
                <a:solidFill>
                  <a:srgbClr val="00B050"/>
                </a:solidFill>
              </a:rPr>
              <a:t/>
            </a:r>
            <a:br>
              <a:rPr lang="de-DE" altLang="de-DE" sz="2000" dirty="0">
                <a:solidFill>
                  <a:srgbClr val="00B050"/>
                </a:solidFill>
              </a:rPr>
            </a:br>
            <a:endParaRPr lang="de-DE" sz="2000" b="1"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6" name="Titel 5"/>
          <p:cNvSpPr>
            <a:spLocks noGrp="1"/>
          </p:cNvSpPr>
          <p:nvPr>
            <p:ph type="title"/>
          </p:nvPr>
        </p:nvSpPr>
        <p:spPr/>
        <p:txBody>
          <a:bodyPr/>
          <a:lstStyle/>
          <a:p>
            <a:r>
              <a:rPr lang="de-DE" altLang="de-DE" dirty="0"/>
              <a:t>Delegationen</a:t>
            </a:r>
            <a:endParaRPr lang="de-DE" dirty="0"/>
          </a:p>
        </p:txBody>
      </p:sp>
    </p:spTree>
    <p:extLst>
      <p:ext uri="{BB962C8B-B14F-4D97-AF65-F5344CB8AC3E}">
        <p14:creationId xmlns:p14="http://schemas.microsoft.com/office/powerpoint/2010/main" val="5802349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ct val="70000"/>
              </a:spcBef>
              <a:buNone/>
              <a:defRPr/>
            </a:pPr>
            <a:r>
              <a:rPr lang="de-DE" altLang="de-DE" dirty="0">
                <a:solidFill>
                  <a:schemeClr val="accent1">
                    <a:lumMod val="75000"/>
                  </a:schemeClr>
                </a:solidFill>
              </a:rPr>
              <a:t>RDA </a:t>
            </a:r>
            <a:r>
              <a:rPr lang="de-DE" altLang="de-DE" b="1" dirty="0">
                <a:hlinkClick r:id="rId3"/>
              </a:rPr>
              <a:t>11.2.2.18</a:t>
            </a:r>
            <a:endParaRPr lang="de-DE" altLang="de-DE" dirty="0"/>
          </a:p>
          <a:p>
            <a:pPr>
              <a:spcBef>
                <a:spcPct val="70000"/>
              </a:spcBef>
              <a:defRPr/>
            </a:pPr>
            <a:r>
              <a:rPr lang="de-DE" altLang="de-DE" dirty="0"/>
              <a:t>Folgende Amtsträger werden wie Spitzenorgane ihres Landes erfasst </a:t>
            </a:r>
            <a:r>
              <a:rPr lang="de-DE" altLang="de-DE" b="1" dirty="0">
                <a:solidFill>
                  <a:schemeClr val="accent1">
                    <a:lumMod val="75000"/>
                  </a:schemeClr>
                </a:solidFill>
              </a:rPr>
              <a:t>RDA 11.2.2.18.1</a:t>
            </a:r>
            <a:r>
              <a:rPr lang="de-DE" altLang="de-DE" dirty="0"/>
              <a:t>: </a:t>
            </a:r>
          </a:p>
          <a:p>
            <a:pPr marL="0" indent="0">
              <a:spcBef>
                <a:spcPct val="70000"/>
              </a:spcBef>
              <a:buNone/>
              <a:defRPr/>
            </a:pPr>
            <a:r>
              <a:rPr lang="de-DE" altLang="de-DE" dirty="0"/>
              <a:t>     Staatsoberhäupter, Regierungschefs</a:t>
            </a:r>
          </a:p>
          <a:p>
            <a:pPr marL="0" indent="0">
              <a:spcBef>
                <a:spcPct val="70000"/>
              </a:spcBef>
              <a:buNone/>
              <a:defRPr/>
            </a:pPr>
            <a:r>
              <a:rPr lang="de-DE" altLang="de-DE" sz="2000" i="1" dirty="0"/>
              <a:t>     Beispiel: </a:t>
            </a:r>
          </a:p>
          <a:p>
            <a:pPr marL="0" indent="0">
              <a:lnSpc>
                <a:spcPts val="1000"/>
              </a:lnSpc>
              <a:spcBef>
                <a:spcPct val="70000"/>
              </a:spcBef>
              <a:buNone/>
              <a:defRPr/>
            </a:pPr>
            <a:r>
              <a:rPr lang="de-DE" altLang="de-DE" sz="2000" dirty="0"/>
              <a:t>	</a:t>
            </a:r>
            <a:r>
              <a:rPr lang="de-DE" altLang="de-DE" sz="2000" b="1" dirty="0">
                <a:solidFill>
                  <a:srgbClr val="7030A0"/>
                </a:solidFill>
              </a:rPr>
              <a:t>Deutschland. Bundeskanzler</a:t>
            </a:r>
          </a:p>
          <a:p>
            <a:pPr>
              <a:spcBef>
                <a:spcPct val="70000"/>
              </a:spcBef>
              <a:defRPr/>
            </a:pPr>
            <a:r>
              <a:rPr lang="de-DE" altLang="de-DE" dirty="0"/>
              <a:t>Wenn ein spezieller Amtsinhaber in offizieller Funktion publiziert, werden die Regierungszeit und der Name in Kurzform als Zusatz hinzugefügt: </a:t>
            </a:r>
          </a:p>
          <a:p>
            <a:pPr marL="0" indent="0">
              <a:spcBef>
                <a:spcPct val="70000"/>
              </a:spcBef>
              <a:buNone/>
              <a:defRPr/>
            </a:pPr>
            <a:r>
              <a:rPr lang="de-DE" altLang="de-DE" sz="2000" dirty="0"/>
              <a:t> </a:t>
            </a:r>
            <a:r>
              <a:rPr lang="de-DE" altLang="de-DE" sz="2000" i="1" dirty="0"/>
              <a:t>    Beispiel: </a:t>
            </a:r>
          </a:p>
          <a:p>
            <a:pPr marL="0" indent="0">
              <a:lnSpc>
                <a:spcPts val="1000"/>
              </a:lnSpc>
              <a:spcBef>
                <a:spcPct val="70000"/>
              </a:spcBef>
              <a:buNone/>
              <a:defRPr/>
            </a:pPr>
            <a:r>
              <a:rPr lang="de-DE" altLang="de-DE" sz="2000" dirty="0"/>
              <a:t>	</a:t>
            </a:r>
            <a:r>
              <a:rPr lang="de-DE" altLang="de-DE" sz="2000" b="1" dirty="0">
                <a:solidFill>
                  <a:srgbClr val="7030A0"/>
                </a:solidFill>
              </a:rPr>
              <a:t>Deutschland. Bundeskanzler </a:t>
            </a:r>
            <a:r>
              <a:rPr lang="de-DE" altLang="de-DE" sz="2000" b="1" dirty="0">
                <a:solidFill>
                  <a:srgbClr val="FF0000"/>
                </a:solidFill>
              </a:rPr>
              <a:t>(1990-1998 : Kohl)</a:t>
            </a:r>
          </a:p>
          <a:p>
            <a:pPr marL="0" indent="0">
              <a:lnSpc>
                <a:spcPts val="1000"/>
              </a:lnSpc>
              <a:spcBef>
                <a:spcPct val="70000"/>
              </a:spcBef>
              <a:buNone/>
              <a:defRPr/>
            </a:pPr>
            <a:endParaRPr lang="de-DE" sz="2000" dirty="0">
              <a:solidFill>
                <a:srgbClr val="FF0000"/>
              </a:solidFill>
            </a:endParaRPr>
          </a:p>
          <a:p>
            <a:pPr marL="0" indent="0">
              <a:lnSpc>
                <a:spcPts val="1000"/>
              </a:lnSpc>
              <a:spcBef>
                <a:spcPct val="70000"/>
              </a:spcBef>
              <a:buNone/>
              <a:defRPr/>
            </a:pPr>
            <a:r>
              <a:rPr lang="de-DE" sz="2000" dirty="0">
                <a:solidFill>
                  <a:srgbClr val="FF0000"/>
                </a:solidFill>
              </a:rPr>
              <a:t>							</a:t>
            </a:r>
            <a:r>
              <a:rPr lang="de-DE" sz="2000" dirty="0">
                <a:hlinkClick r:id="rId4"/>
              </a:rPr>
              <a:t>EH-K-13</a:t>
            </a: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6" name="Titel 5"/>
          <p:cNvSpPr>
            <a:spLocks noGrp="1"/>
          </p:cNvSpPr>
          <p:nvPr>
            <p:ph type="title"/>
          </p:nvPr>
        </p:nvSpPr>
        <p:spPr/>
        <p:txBody>
          <a:bodyPr/>
          <a:lstStyle/>
          <a:p>
            <a:r>
              <a:rPr lang="de-DE" altLang="de-DE" dirty="0"/>
              <a:t>Staats- und Regierungsbeamte</a:t>
            </a:r>
            <a:endParaRPr lang="de-DE" dirty="0"/>
          </a:p>
        </p:txBody>
      </p:sp>
    </p:spTree>
    <p:extLst>
      <p:ext uri="{BB962C8B-B14F-4D97-AF65-F5344CB8AC3E}">
        <p14:creationId xmlns:p14="http://schemas.microsoft.com/office/powerpoint/2010/main" val="10685978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ct val="70000"/>
              </a:spcBef>
              <a:buNone/>
              <a:defRPr/>
            </a:pPr>
            <a:r>
              <a:rPr lang="de-DE" altLang="de-DE" b="1" dirty="0">
                <a:solidFill>
                  <a:schemeClr val="accent1">
                    <a:lumMod val="75000"/>
                  </a:schemeClr>
                </a:solidFill>
              </a:rPr>
              <a:t>RDA</a:t>
            </a:r>
            <a:r>
              <a:rPr lang="de-DE" altLang="de-DE" dirty="0"/>
              <a:t> </a:t>
            </a:r>
            <a:r>
              <a:rPr lang="de-DE" altLang="de-DE" b="1" dirty="0">
                <a:hlinkClick r:id="rId3"/>
              </a:rPr>
              <a:t>11.2.2.26</a:t>
            </a:r>
            <a:endParaRPr lang="de-DE" altLang="de-DE" dirty="0"/>
          </a:p>
          <a:p>
            <a:pPr>
              <a:spcBef>
                <a:spcPct val="70000"/>
              </a:spcBef>
              <a:defRPr/>
            </a:pPr>
            <a:r>
              <a:rPr lang="de-DE" altLang="de-DE" dirty="0"/>
              <a:t>Wenn ein religiöser Würdenträge als Amtsperson publiziert, wird er als Abteilung der religiösen Körperschaft erfasst: </a:t>
            </a:r>
          </a:p>
          <a:p>
            <a:pPr lvl="1">
              <a:spcBef>
                <a:spcPct val="70000"/>
              </a:spcBef>
              <a:defRPr/>
            </a:pPr>
            <a:r>
              <a:rPr lang="de-DE" altLang="de-DE" sz="2400" dirty="0"/>
              <a:t>Bischöfe, Rabbis, Mullahs, Patriarchen usw.</a:t>
            </a:r>
          </a:p>
          <a:p>
            <a:pPr lvl="1">
              <a:spcBef>
                <a:spcPct val="70000"/>
              </a:spcBef>
              <a:defRPr/>
            </a:pPr>
            <a:r>
              <a:rPr lang="de-DE" altLang="de-DE" sz="2400" dirty="0"/>
              <a:t>Päpste</a:t>
            </a:r>
          </a:p>
          <a:p>
            <a:pPr>
              <a:spcBef>
                <a:spcPct val="70000"/>
              </a:spcBef>
              <a:defRPr/>
            </a:pPr>
            <a:r>
              <a:rPr lang="de-DE" altLang="de-DE" dirty="0"/>
              <a:t>Spezielle Amtsinhaber erhalten ihre Regierungszeiten und Namen als Zusatz.</a:t>
            </a:r>
          </a:p>
          <a:p>
            <a:pPr marL="0" indent="0">
              <a:spcBef>
                <a:spcPts val="600"/>
              </a:spcBef>
              <a:buNone/>
              <a:defRPr/>
            </a:pPr>
            <a:r>
              <a:rPr lang="de-DE" altLang="de-DE" i="1" dirty="0" smtClean="0"/>
              <a:t>Beispiel:</a:t>
            </a:r>
            <a:endParaRPr lang="de-DE" altLang="de-DE" i="1" dirty="0"/>
          </a:p>
          <a:p>
            <a:pPr marL="0" indent="0">
              <a:spcBef>
                <a:spcPts val="0"/>
              </a:spcBef>
              <a:buNone/>
              <a:defRPr/>
            </a:pPr>
            <a:r>
              <a:rPr lang="de-DE" altLang="de-DE" b="1" dirty="0" smtClean="0">
                <a:solidFill>
                  <a:srgbClr val="7030A0"/>
                </a:solidFill>
              </a:rPr>
              <a:t>Katholische </a:t>
            </a:r>
            <a:r>
              <a:rPr lang="de-DE" altLang="de-DE" b="1" dirty="0">
                <a:solidFill>
                  <a:srgbClr val="7030A0"/>
                </a:solidFill>
              </a:rPr>
              <a:t>Kirche. Papst </a:t>
            </a:r>
            <a:r>
              <a:rPr lang="de-DE" altLang="de-DE" b="1" dirty="0">
                <a:solidFill>
                  <a:srgbClr val="FF0000"/>
                </a:solidFill>
              </a:rPr>
              <a:t>(1978-2005 </a:t>
            </a:r>
            <a:r>
              <a:rPr lang="de-DE" altLang="de-DE" b="1" dirty="0" smtClean="0">
                <a:solidFill>
                  <a:srgbClr val="FF0000"/>
                </a:solidFill>
              </a:rPr>
              <a:t>: </a:t>
            </a:r>
          </a:p>
          <a:p>
            <a:pPr marL="0" indent="0">
              <a:spcBef>
                <a:spcPts val="0"/>
              </a:spcBef>
              <a:buNone/>
              <a:defRPr/>
            </a:pPr>
            <a:r>
              <a:rPr lang="de-DE" altLang="de-DE" b="1" dirty="0" smtClean="0">
                <a:solidFill>
                  <a:srgbClr val="FF0000"/>
                </a:solidFill>
              </a:rPr>
              <a:t>Johannes </a:t>
            </a:r>
            <a:r>
              <a:rPr lang="de-DE" altLang="de-DE" b="1" dirty="0">
                <a:solidFill>
                  <a:srgbClr val="FF0000"/>
                </a:solidFill>
              </a:rPr>
              <a:t>Paul II</a:t>
            </a:r>
            <a:r>
              <a:rPr lang="de-DE" altLang="de-DE" b="1" dirty="0" smtClean="0">
                <a:solidFill>
                  <a:srgbClr val="FF0000"/>
                </a:solidFill>
              </a:rPr>
              <a:t>.)</a:t>
            </a:r>
            <a:r>
              <a:rPr lang="de-DE" dirty="0">
                <a:solidFill>
                  <a:srgbClr val="FF0000"/>
                </a:solidFill>
              </a:rPr>
              <a:t>			</a:t>
            </a:r>
            <a:r>
              <a:rPr lang="de-DE" dirty="0" smtClean="0">
                <a:solidFill>
                  <a:srgbClr val="FF0000"/>
                </a:solidFill>
              </a:rPr>
              <a:t>              </a:t>
            </a:r>
            <a:r>
              <a:rPr lang="de-DE" b="1" dirty="0" smtClean="0">
                <a:solidFill>
                  <a:prstClr val="black"/>
                </a:solidFill>
                <a:hlinkClick r:id="rId4"/>
              </a:rPr>
              <a:t>EH-K-13</a:t>
            </a:r>
            <a:endParaRPr lang="de-DE" altLang="de-DE" b="1"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6" name="Titel 5"/>
          <p:cNvSpPr>
            <a:spLocks noGrp="1"/>
          </p:cNvSpPr>
          <p:nvPr>
            <p:ph type="title"/>
          </p:nvPr>
        </p:nvSpPr>
        <p:spPr/>
        <p:txBody>
          <a:bodyPr/>
          <a:lstStyle/>
          <a:p>
            <a:r>
              <a:rPr lang="de-DE" altLang="de-DE" dirty="0"/>
              <a:t>Religiöse Würdenträger</a:t>
            </a:r>
            <a:endParaRPr lang="de-DE" dirty="0"/>
          </a:p>
        </p:txBody>
      </p:sp>
    </p:spTree>
    <p:extLst>
      <p:ext uri="{BB962C8B-B14F-4D97-AF65-F5344CB8AC3E}">
        <p14:creationId xmlns:p14="http://schemas.microsoft.com/office/powerpoint/2010/main" val="6217547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ct val="70000"/>
              </a:spcBef>
              <a:buNone/>
              <a:defRPr/>
            </a:pPr>
            <a:r>
              <a:rPr lang="de-DE" altLang="de-DE" b="1" dirty="0">
                <a:solidFill>
                  <a:schemeClr val="accent1">
                    <a:lumMod val="75000"/>
                  </a:schemeClr>
                </a:solidFill>
              </a:rPr>
              <a:t>RDA</a:t>
            </a:r>
            <a:r>
              <a:rPr lang="de-DE" altLang="de-DE" dirty="0"/>
              <a:t> </a:t>
            </a:r>
            <a:r>
              <a:rPr lang="de-DE" altLang="de-DE" b="1" dirty="0">
                <a:hlinkClick r:id="rId3"/>
              </a:rPr>
              <a:t>11.2.2.19</a:t>
            </a:r>
            <a:endParaRPr lang="de-DE" altLang="de-DE" dirty="0"/>
          </a:p>
          <a:p>
            <a:pPr>
              <a:spcBef>
                <a:spcPct val="70000"/>
              </a:spcBef>
              <a:defRPr/>
            </a:pPr>
            <a:r>
              <a:rPr lang="de-DE" altLang="de-DE" dirty="0"/>
              <a:t>Gesetzgebende Körperschaften (Parlamente) werden als Unterabteilung der Gebietskörperschaft erfasst, zu der sie gehören. </a:t>
            </a:r>
          </a:p>
          <a:p>
            <a:pPr marL="0" indent="0">
              <a:spcBef>
                <a:spcPct val="70000"/>
              </a:spcBef>
              <a:buNone/>
              <a:defRPr/>
            </a:pPr>
            <a:r>
              <a:rPr lang="de-DE" altLang="de-DE" i="1" dirty="0"/>
              <a:t>     Beispiel:</a:t>
            </a:r>
          </a:p>
          <a:p>
            <a:pPr marL="0" indent="0">
              <a:lnSpc>
                <a:spcPts val="1000"/>
              </a:lnSpc>
              <a:spcBef>
                <a:spcPct val="70000"/>
              </a:spcBef>
              <a:buNone/>
              <a:defRPr/>
            </a:pPr>
            <a:r>
              <a:rPr lang="de-DE" altLang="de-DE" dirty="0"/>
              <a:t>	 </a:t>
            </a:r>
            <a:r>
              <a:rPr lang="de-DE" altLang="de-DE" sz="2000" b="1" dirty="0">
                <a:solidFill>
                  <a:srgbClr val="7030A0"/>
                </a:solidFill>
              </a:rPr>
              <a:t>Hessen. Hessischer Landtag</a:t>
            </a:r>
          </a:p>
          <a:p>
            <a:pPr>
              <a:spcBef>
                <a:spcPct val="70000"/>
              </a:spcBef>
              <a:defRPr/>
            </a:pPr>
            <a:r>
              <a:rPr lang="de-DE" altLang="de-DE" dirty="0"/>
              <a:t>Wenn ein Parlament mehrere Kammern hat, werden diese gesondert dreistufig erfasst.</a:t>
            </a:r>
          </a:p>
          <a:p>
            <a:pPr marL="0" indent="0">
              <a:spcBef>
                <a:spcPct val="70000"/>
              </a:spcBef>
              <a:buNone/>
              <a:defRPr/>
            </a:pPr>
            <a:r>
              <a:rPr lang="de-DE" altLang="de-DE" dirty="0"/>
              <a:t>     </a:t>
            </a:r>
            <a:r>
              <a:rPr lang="de-DE" altLang="de-DE" i="1" dirty="0"/>
              <a:t>Beispiele:</a:t>
            </a:r>
          </a:p>
          <a:p>
            <a:pPr marL="0" indent="0">
              <a:lnSpc>
                <a:spcPts val="1000"/>
              </a:lnSpc>
              <a:spcBef>
                <a:spcPct val="70000"/>
              </a:spcBef>
              <a:buNone/>
              <a:defRPr/>
            </a:pPr>
            <a:r>
              <a:rPr lang="de-DE" altLang="de-DE" dirty="0"/>
              <a:t>     	</a:t>
            </a:r>
            <a:r>
              <a:rPr lang="de-DE" altLang="de-DE" sz="2000" b="1" dirty="0">
                <a:solidFill>
                  <a:srgbClr val="7030A0"/>
                </a:solidFill>
              </a:rPr>
              <a:t>Schweiz. Bundesversammlung. Nationalrat </a:t>
            </a:r>
          </a:p>
          <a:p>
            <a:pPr marL="0" indent="0">
              <a:spcBef>
                <a:spcPct val="70000"/>
              </a:spcBef>
              <a:buNone/>
              <a:defRPr/>
            </a:pPr>
            <a:r>
              <a:rPr lang="de-DE" altLang="de-DE" sz="2000" b="1" dirty="0">
                <a:solidFill>
                  <a:srgbClr val="7030A0"/>
                </a:solidFill>
              </a:rPr>
              <a:t> 	Schweiz. Bundesversammlung. Ständerat</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6" name="Titel 5"/>
          <p:cNvSpPr>
            <a:spLocks noGrp="1"/>
          </p:cNvSpPr>
          <p:nvPr>
            <p:ph type="title"/>
          </p:nvPr>
        </p:nvSpPr>
        <p:spPr/>
        <p:txBody>
          <a:bodyPr/>
          <a:lstStyle/>
          <a:p>
            <a:r>
              <a:rPr lang="de-DE" altLang="de-DE" dirty="0"/>
              <a:t>Gesetzgebende Körperschaften</a:t>
            </a:r>
            <a:endParaRPr lang="de-DE" dirty="0"/>
          </a:p>
        </p:txBody>
      </p:sp>
    </p:spTree>
    <p:extLst>
      <p:ext uri="{BB962C8B-B14F-4D97-AF65-F5344CB8AC3E}">
        <p14:creationId xmlns:p14="http://schemas.microsoft.com/office/powerpoint/2010/main" val="17699451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lnSpc>
                <a:spcPct val="120000"/>
              </a:lnSpc>
              <a:spcBef>
                <a:spcPts val="0"/>
              </a:spcBef>
              <a:buNone/>
              <a:defRPr/>
            </a:pPr>
            <a:r>
              <a:rPr lang="de-DE" altLang="de-DE" sz="2000" b="1" dirty="0">
                <a:solidFill>
                  <a:schemeClr val="accent1">
                    <a:lumMod val="75000"/>
                  </a:schemeClr>
                </a:solidFill>
              </a:rPr>
              <a:t>RDA </a:t>
            </a:r>
            <a:r>
              <a:rPr lang="de-DE" altLang="de-DE" sz="2000" b="1" dirty="0">
                <a:hlinkClick r:id="rId3"/>
              </a:rPr>
              <a:t>11.2.2.21</a:t>
            </a:r>
            <a:endParaRPr lang="de-DE" altLang="de-DE" sz="2000" dirty="0"/>
          </a:p>
          <a:p>
            <a:pPr>
              <a:lnSpc>
                <a:spcPct val="120000"/>
              </a:lnSpc>
              <a:spcBef>
                <a:spcPts val="0"/>
              </a:spcBef>
              <a:defRPr/>
            </a:pPr>
            <a:r>
              <a:rPr lang="de-DE" altLang="de-DE" sz="2000" dirty="0"/>
              <a:t>Gerichte (Zivil- und Strafgerichte) werden als Abteilung des normierten Sucheinstiegs, der das repräsentierte Land darstellt, erfasst. In Deutschland sind Land- und Amtsgerichte den Bundesländern untergeordnet, in Österreich dem Gesamtstaat, in der Schweiz den Kantonen </a:t>
            </a:r>
            <a:r>
              <a:rPr lang="de-DE" altLang="de-DE" sz="2000" dirty="0">
                <a:hlinkClick r:id="rId4"/>
              </a:rPr>
              <a:t>ERL zu </a:t>
            </a:r>
            <a:r>
              <a:rPr lang="de-DE" altLang="de-DE" sz="2000" b="1" dirty="0">
                <a:hlinkClick r:id="rId4"/>
              </a:rPr>
              <a:t>RDA 11.2.2.21.1</a:t>
            </a:r>
            <a:endParaRPr lang="de-DE" altLang="de-DE" sz="2000" b="1" dirty="0"/>
          </a:p>
          <a:p>
            <a:pPr marL="0" indent="0">
              <a:lnSpc>
                <a:spcPct val="120000"/>
              </a:lnSpc>
              <a:spcBef>
                <a:spcPts val="0"/>
              </a:spcBef>
              <a:buNone/>
              <a:defRPr/>
            </a:pPr>
            <a:r>
              <a:rPr lang="de-DE" altLang="de-DE" sz="2000" dirty="0"/>
              <a:t>     </a:t>
            </a:r>
            <a:r>
              <a:rPr lang="de-DE" altLang="de-DE" sz="2000" i="1" dirty="0"/>
              <a:t>Beispiel:	</a:t>
            </a:r>
          </a:p>
          <a:p>
            <a:pPr marL="0" indent="0">
              <a:lnSpc>
                <a:spcPct val="120000"/>
              </a:lnSpc>
              <a:spcBef>
                <a:spcPts val="0"/>
              </a:spcBef>
              <a:buNone/>
              <a:defRPr/>
            </a:pPr>
            <a:r>
              <a:rPr lang="de-DE" altLang="de-DE" sz="2000" b="1" dirty="0">
                <a:solidFill>
                  <a:srgbClr val="7030A0"/>
                </a:solidFill>
              </a:rPr>
              <a:t>           Kanada. Supreme Court</a:t>
            </a:r>
          </a:p>
          <a:p>
            <a:pPr marL="0" indent="0">
              <a:lnSpc>
                <a:spcPts val="1000"/>
              </a:lnSpc>
              <a:spcBef>
                <a:spcPct val="70000"/>
              </a:spcBef>
              <a:buNone/>
              <a:defRPr/>
            </a:pPr>
            <a:endParaRPr lang="de-DE" altLang="de-DE" sz="2000" dirty="0">
              <a:solidFill>
                <a:srgbClr val="00B050"/>
              </a:solidFill>
            </a:endParaRPr>
          </a:p>
          <a:p>
            <a:pPr>
              <a:lnSpc>
                <a:spcPct val="120000"/>
              </a:lnSpc>
              <a:spcBef>
                <a:spcPts val="0"/>
              </a:spcBef>
              <a:defRPr/>
            </a:pPr>
            <a:r>
              <a:rPr lang="de-DE" altLang="de-DE" sz="2000" dirty="0"/>
              <a:t>Der Sitz des Gerichts wird nur hinzugefügt, wenn er zur Unterscheidung von gleichnamigen Gerichten nötig ist. </a:t>
            </a:r>
          </a:p>
          <a:p>
            <a:pPr marL="0" indent="0">
              <a:lnSpc>
                <a:spcPct val="120000"/>
              </a:lnSpc>
              <a:spcBef>
                <a:spcPts val="0"/>
              </a:spcBef>
              <a:buNone/>
              <a:defRPr/>
            </a:pPr>
            <a:r>
              <a:rPr lang="de-DE" altLang="de-DE" sz="2000" i="1" dirty="0"/>
              <a:t>     Beispiel:</a:t>
            </a:r>
          </a:p>
          <a:p>
            <a:pPr marL="0" indent="0">
              <a:lnSpc>
                <a:spcPct val="120000"/>
              </a:lnSpc>
              <a:spcBef>
                <a:spcPts val="0"/>
              </a:spcBef>
              <a:buNone/>
              <a:defRPr/>
            </a:pPr>
            <a:r>
              <a:rPr lang="de-DE" altLang="de-DE" sz="2000" dirty="0"/>
              <a:t>	</a:t>
            </a:r>
            <a:r>
              <a:rPr lang="de-DE" altLang="de-DE" sz="2000" b="1" dirty="0">
                <a:solidFill>
                  <a:srgbClr val="7030A0"/>
                </a:solidFill>
              </a:rPr>
              <a:t>Frankreich. Cour </a:t>
            </a:r>
            <a:r>
              <a:rPr lang="de-DE" altLang="de-DE" sz="2000" b="1" dirty="0" err="1">
                <a:solidFill>
                  <a:srgbClr val="7030A0"/>
                </a:solidFill>
              </a:rPr>
              <a:t>d‘appel</a:t>
            </a:r>
            <a:r>
              <a:rPr lang="de-DE" altLang="de-DE" sz="2000" b="1" dirty="0">
                <a:solidFill>
                  <a:srgbClr val="7030A0"/>
                </a:solidFill>
              </a:rPr>
              <a:t> </a:t>
            </a:r>
            <a:r>
              <a:rPr lang="de-DE" altLang="de-DE" sz="2000" b="1" dirty="0">
                <a:solidFill>
                  <a:srgbClr val="FF0000"/>
                </a:solidFill>
              </a:rPr>
              <a:t>(Grenoble)</a:t>
            </a:r>
          </a:p>
          <a:p>
            <a:pPr marL="0" indent="0">
              <a:lnSpc>
                <a:spcPts val="1000"/>
              </a:lnSpc>
              <a:spcBef>
                <a:spcPct val="70000"/>
              </a:spcBef>
              <a:buNone/>
              <a:defRPr/>
            </a:pPr>
            <a:r>
              <a:rPr lang="de-DE" altLang="de-DE" sz="2000" b="1" dirty="0">
                <a:solidFill>
                  <a:srgbClr val="7030A0"/>
                </a:solidFill>
              </a:rPr>
              <a:t>	Frankreich. Cour </a:t>
            </a:r>
            <a:r>
              <a:rPr lang="de-DE" altLang="de-DE" sz="2000" b="1" dirty="0" err="1">
                <a:solidFill>
                  <a:srgbClr val="7030A0"/>
                </a:solidFill>
              </a:rPr>
              <a:t>d‘appel</a:t>
            </a:r>
            <a:r>
              <a:rPr lang="de-DE" altLang="de-DE" sz="2000" b="1" dirty="0">
                <a:solidFill>
                  <a:srgbClr val="7030A0"/>
                </a:solidFill>
              </a:rPr>
              <a:t> </a:t>
            </a:r>
            <a:r>
              <a:rPr lang="de-DE" altLang="de-DE" sz="2000" b="1" dirty="0">
                <a:solidFill>
                  <a:srgbClr val="FF0000"/>
                </a:solidFill>
              </a:rPr>
              <a:t>(Lyon)		</a:t>
            </a:r>
            <a:r>
              <a:rPr lang="de-DE" altLang="de-DE" sz="2000" dirty="0">
                <a:hlinkClick r:id="rId5"/>
              </a:rPr>
              <a:t>EH-K-10</a:t>
            </a:r>
            <a:endParaRPr lang="de-DE" sz="2000" b="1"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6" name="Titel 5"/>
          <p:cNvSpPr>
            <a:spLocks noGrp="1"/>
          </p:cNvSpPr>
          <p:nvPr>
            <p:ph type="title"/>
          </p:nvPr>
        </p:nvSpPr>
        <p:spPr/>
        <p:txBody>
          <a:bodyPr/>
          <a:lstStyle/>
          <a:p>
            <a:r>
              <a:rPr lang="de-DE" dirty="0">
                <a:ea typeface="Verdana" panose="020B0604030504040204" pitchFamily="34" charset="0"/>
                <a:cs typeface="Verdana" panose="020B0604030504040204" pitchFamily="34" charset="0"/>
              </a:rPr>
              <a:t>Gerichte</a:t>
            </a:r>
            <a:endParaRPr lang="de-DE" dirty="0"/>
          </a:p>
        </p:txBody>
      </p:sp>
    </p:spTree>
    <p:extLst>
      <p:ext uri="{BB962C8B-B14F-4D97-AF65-F5344CB8AC3E}">
        <p14:creationId xmlns:p14="http://schemas.microsoft.com/office/powerpoint/2010/main" val="33288619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Auf der Grundlage der Schulungsunterlagen der AG RDA - Modul 4.03.04: Normdaten: Körperschaften | Stand: Oktober 2017 | CC BY-NC-SA</a:t>
            </a:r>
            <a:endParaRPr lang="de-DE" dirty="0"/>
          </a:p>
        </p:txBody>
      </p:sp>
      <p:sp>
        <p:nvSpPr>
          <p:cNvPr id="7" name="Inhaltsplatzhalter 2"/>
          <p:cNvSpPr txBox="1">
            <a:spLocks/>
          </p:cNvSpPr>
          <p:nvPr/>
        </p:nvSpPr>
        <p:spPr>
          <a:xfrm>
            <a:off x="395536" y="1556792"/>
            <a:ext cx="82296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None/>
            </a:pPr>
            <a:endParaRPr lang="de-DE" sz="2800" dirty="0">
              <a:solidFill>
                <a:schemeClr val="accent1">
                  <a:lumMod val="75000"/>
                </a:schemeClr>
              </a:solidFill>
              <a:ea typeface="Verdana" panose="020B0604030504040204" pitchFamily="34" charset="0"/>
              <a:cs typeface="Verdana" panose="020B0604030504040204" pitchFamily="34" charset="0"/>
            </a:endParaRPr>
          </a:p>
          <a:p>
            <a:pPr marL="0" indent="0" algn="ctr">
              <a:spcBef>
                <a:spcPts val="0"/>
              </a:spcBef>
              <a:buNone/>
            </a:pPr>
            <a:r>
              <a:rPr lang="de-DE" sz="2800" dirty="0">
                <a:solidFill>
                  <a:schemeClr val="accent1">
                    <a:lumMod val="75000"/>
                  </a:schemeClr>
                </a:solidFill>
              </a:rPr>
              <a:t>Organe von Körperschaften, juristische </a:t>
            </a:r>
            <a:br>
              <a:rPr lang="de-DE" sz="2800" dirty="0">
                <a:solidFill>
                  <a:schemeClr val="accent1">
                    <a:lumMod val="75000"/>
                  </a:schemeClr>
                </a:solidFill>
              </a:rPr>
            </a:br>
            <a:r>
              <a:rPr lang="de-DE" sz="2800" dirty="0">
                <a:solidFill>
                  <a:schemeClr val="accent1">
                    <a:lumMod val="75000"/>
                  </a:schemeClr>
                </a:solidFill>
              </a:rPr>
              <a:t>Körperschaften</a:t>
            </a:r>
            <a:r>
              <a:rPr lang="de-DE" sz="2800" dirty="0"/>
              <a:t/>
            </a:r>
            <a:br>
              <a:rPr lang="de-DE" sz="2800" dirty="0"/>
            </a:br>
            <a:endParaRPr lang="de-DE" sz="2800" dirty="0" smtClean="0"/>
          </a:p>
          <a:p>
            <a:pPr marL="0" indent="0" algn="ctr">
              <a:spcBef>
                <a:spcPts val="0"/>
              </a:spcBef>
              <a:buNone/>
            </a:pPr>
            <a:r>
              <a:rPr lang="de-DE" sz="1800" dirty="0" smtClean="0">
                <a:solidFill>
                  <a:schemeClr val="accent1">
                    <a:lumMod val="75000"/>
                  </a:schemeClr>
                </a:solidFill>
                <a:ea typeface="Verdana" panose="020B0604030504040204" pitchFamily="34" charset="0"/>
                <a:cs typeface="Verdana" panose="020B0604030504040204" pitchFamily="34" charset="0"/>
              </a:rPr>
              <a:t>Schulungsunterlagen der DNB </a:t>
            </a:r>
          </a:p>
          <a:p>
            <a:pPr marL="0" indent="0" algn="ctr">
              <a:spcBef>
                <a:spcPts val="0"/>
              </a:spcBef>
              <a:buNone/>
            </a:pPr>
            <a:r>
              <a:rPr lang="de-DE" sz="1800" dirty="0" smtClean="0">
                <a:solidFill>
                  <a:schemeClr val="accent1">
                    <a:lumMod val="75000"/>
                  </a:schemeClr>
                </a:solidFill>
                <a:ea typeface="Verdana" panose="020B0604030504040204" pitchFamily="34" charset="0"/>
                <a:cs typeface="Verdana" panose="020B0604030504040204" pitchFamily="34" charset="0"/>
              </a:rPr>
              <a:t>auf </a:t>
            </a:r>
            <a:r>
              <a:rPr lang="de-DE" sz="1800" dirty="0">
                <a:solidFill>
                  <a:schemeClr val="accent1">
                    <a:lumMod val="75000"/>
                  </a:schemeClr>
                </a:solidFill>
                <a:ea typeface="Verdana" panose="020B0604030504040204" pitchFamily="34" charset="0"/>
                <a:cs typeface="Verdana" panose="020B0604030504040204" pitchFamily="34" charset="0"/>
              </a:rPr>
              <a:t>der Grundlage von </a:t>
            </a:r>
            <a:br>
              <a:rPr lang="de-DE" sz="1800" dirty="0">
                <a:solidFill>
                  <a:schemeClr val="accent1">
                    <a:lumMod val="75000"/>
                  </a:schemeClr>
                </a:solidFill>
                <a:ea typeface="Verdana" panose="020B0604030504040204" pitchFamily="34" charset="0"/>
                <a:cs typeface="Verdana" panose="020B0604030504040204" pitchFamily="34" charset="0"/>
              </a:rPr>
            </a:br>
            <a:r>
              <a:rPr lang="de-DE" sz="1800" dirty="0">
                <a:solidFill>
                  <a:schemeClr val="accent1">
                    <a:lumMod val="75000"/>
                  </a:schemeClr>
                </a:solidFill>
                <a:ea typeface="Verdana" panose="020B0604030504040204" pitchFamily="34" charset="0"/>
                <a:cs typeface="Verdana" panose="020B0604030504040204" pitchFamily="34" charset="0"/>
              </a:rPr>
              <a:t>Modul </a:t>
            </a:r>
            <a:r>
              <a:rPr lang="de-DE" sz="1800" dirty="0" smtClean="0">
                <a:solidFill>
                  <a:schemeClr val="accent1">
                    <a:lumMod val="75000"/>
                  </a:schemeClr>
                </a:solidFill>
                <a:ea typeface="Verdana" panose="020B0604030504040204" pitchFamily="34" charset="0"/>
                <a:cs typeface="Verdana" panose="020B0604030504040204" pitchFamily="34" charset="0"/>
              </a:rPr>
              <a:t>4: Normdaten</a:t>
            </a:r>
            <a:r>
              <a:rPr lang="de-DE" sz="1800" dirty="0">
                <a:solidFill>
                  <a:schemeClr val="accent1">
                    <a:lumMod val="75000"/>
                  </a:schemeClr>
                </a:solidFill>
                <a:ea typeface="Verdana" panose="020B0604030504040204" pitchFamily="34" charset="0"/>
                <a:cs typeface="Verdana" panose="020B0604030504040204" pitchFamily="34" charset="0"/>
              </a:rPr>
              <a:t/>
            </a:r>
            <a:br>
              <a:rPr lang="de-DE" sz="1800" dirty="0">
                <a:solidFill>
                  <a:schemeClr val="accent1">
                    <a:lumMod val="75000"/>
                  </a:schemeClr>
                </a:solidFill>
                <a:ea typeface="Verdana" panose="020B0604030504040204" pitchFamily="34" charset="0"/>
                <a:cs typeface="Verdana" panose="020B0604030504040204" pitchFamily="34" charset="0"/>
              </a:rPr>
            </a:br>
            <a:r>
              <a:rPr lang="de-DE" sz="1800" dirty="0">
                <a:solidFill>
                  <a:schemeClr val="accent1">
                    <a:lumMod val="75000"/>
                  </a:schemeClr>
                </a:solidFill>
                <a:ea typeface="Verdana" panose="020B0604030504040204" pitchFamily="34" charset="0"/>
                <a:cs typeface="Verdana" panose="020B0604030504040204" pitchFamily="34" charset="0"/>
              </a:rPr>
              <a:t>der offiziellen Schulungsunterlagen der AG RDA</a:t>
            </a:r>
            <a:r>
              <a:rPr lang="de-DE" sz="1800" b="1" dirty="0">
                <a:solidFill>
                  <a:schemeClr val="accent1">
                    <a:lumMod val="75000"/>
                  </a:schemeClr>
                </a:solidFill>
                <a:ea typeface="Verdana" panose="020B0604030504040204" pitchFamily="34" charset="0"/>
                <a:cs typeface="Verdana" panose="020B0604030504040204" pitchFamily="34" charset="0"/>
              </a:rPr>
              <a:t/>
            </a:r>
            <a:br>
              <a:rPr lang="de-DE" sz="1800" b="1" dirty="0">
                <a:solidFill>
                  <a:schemeClr val="accent1">
                    <a:lumMod val="75000"/>
                  </a:schemeClr>
                </a:solidFill>
                <a:ea typeface="Verdana" panose="020B0604030504040204" pitchFamily="34" charset="0"/>
                <a:cs typeface="Verdana" panose="020B0604030504040204" pitchFamily="34" charset="0"/>
              </a:rPr>
            </a:br>
            <a:r>
              <a:rPr lang="de-DE" dirty="0"/>
              <a:t/>
            </a:r>
            <a:br>
              <a:rPr lang="de-DE" dirty="0"/>
            </a:br>
            <a:endParaRPr lang="de-DE" dirty="0" smtClean="0">
              <a:solidFill>
                <a:prstClr val="black"/>
              </a:solidFill>
            </a:endParaRPr>
          </a:p>
          <a:p>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RDA-Elemente dieser Präsentation</a:t>
            </a:r>
            <a:endParaRPr lang="de-DE" dirty="0"/>
          </a:p>
        </p:txBody>
      </p:sp>
      <p:sp>
        <p:nvSpPr>
          <p:cNvPr id="3" name="Textplatzhalter 2"/>
          <p:cNvSpPr>
            <a:spLocks noGrp="1"/>
          </p:cNvSpPr>
          <p:nvPr>
            <p:ph type="body" sz="quarter" idx="13"/>
          </p:nvPr>
        </p:nvSpPr>
        <p:spPr/>
        <p:txBody>
          <a:bodyPr wrap="square"/>
          <a:lstStyle/>
          <a:p>
            <a:r>
              <a:rPr lang="de-DE" b="1" dirty="0">
                <a:ea typeface="Verdana" pitchFamily="34" charset="0"/>
                <a:cs typeface="Verdana" pitchFamily="34" charset="0"/>
              </a:rPr>
              <a:t>RDA</a:t>
            </a:r>
            <a:r>
              <a:rPr lang="de-DE" dirty="0">
                <a:solidFill>
                  <a:schemeClr val="accent1">
                    <a:lumMod val="75000"/>
                  </a:schemeClr>
                </a:solidFill>
                <a:ea typeface="Verdana" pitchFamily="34" charset="0"/>
                <a:cs typeface="Verdana" pitchFamily="34" charset="0"/>
              </a:rPr>
              <a:t> </a:t>
            </a:r>
            <a:r>
              <a:rPr lang="de-DE" b="1" dirty="0">
                <a:solidFill>
                  <a:schemeClr val="accent1">
                    <a:lumMod val="75000"/>
                  </a:schemeClr>
                </a:solidFill>
                <a:ea typeface="Verdana" pitchFamily="34" charset="0"/>
                <a:cs typeface="Verdana" pitchFamily="34" charset="0"/>
                <a:hlinkClick r:id="rId3"/>
              </a:rPr>
              <a:t>11.2.2.14</a:t>
            </a:r>
            <a:r>
              <a:rPr lang="de-DE" dirty="0">
                <a:solidFill>
                  <a:schemeClr val="accent1">
                    <a:lumMod val="75000"/>
                  </a:schemeClr>
                </a:solidFill>
                <a:ea typeface="Verdana" pitchFamily="34" charset="0"/>
                <a:cs typeface="Verdana" pitchFamily="34" charset="0"/>
              </a:rPr>
              <a:t>   </a:t>
            </a:r>
            <a:r>
              <a:rPr lang="de-DE" dirty="0">
                <a:ea typeface="Verdana" pitchFamily="34" charset="0"/>
                <a:cs typeface="Verdana" pitchFamily="34" charset="0"/>
              </a:rPr>
              <a:t>Untergeordnete und zugehörige  Körperschaften, die untergeordnet erfasst werden</a:t>
            </a:r>
          </a:p>
          <a:p>
            <a:pPr>
              <a:spcBef>
                <a:spcPts val="1200"/>
              </a:spcBef>
            </a:pPr>
            <a:r>
              <a:rPr lang="de-DE" dirty="0">
                <a:ea typeface="Verdana" pitchFamily="34" charset="0"/>
                <a:cs typeface="Verdana" pitchFamily="34" charset="0"/>
              </a:rPr>
              <a:t>Unterkapitel </a:t>
            </a:r>
            <a:r>
              <a:rPr lang="de-DE" b="1" dirty="0">
                <a:ea typeface="Verdana" pitchFamily="34" charset="0"/>
                <a:cs typeface="Verdana" pitchFamily="34" charset="0"/>
              </a:rPr>
              <a:t>RDA</a:t>
            </a:r>
            <a:r>
              <a:rPr lang="de-DE" dirty="0">
                <a:ea typeface="Verdana" pitchFamily="34" charset="0"/>
                <a:cs typeface="Verdana" pitchFamily="34" charset="0"/>
              </a:rPr>
              <a:t> </a:t>
            </a:r>
            <a:r>
              <a:rPr lang="de-DE" b="1" dirty="0">
                <a:ea typeface="Verdana" pitchFamily="34" charset="0"/>
                <a:cs typeface="Verdana" pitchFamily="34" charset="0"/>
                <a:hlinkClick r:id="rId4"/>
              </a:rPr>
              <a:t>11.2.2.14.2</a:t>
            </a:r>
            <a:r>
              <a:rPr lang="de-DE" dirty="0">
                <a:ea typeface="Verdana" pitchFamily="34" charset="0"/>
                <a:cs typeface="Verdana" pitchFamily="34" charset="0"/>
              </a:rPr>
              <a:t> bzw. </a:t>
            </a:r>
            <a:r>
              <a:rPr lang="de-DE" b="1" dirty="0">
                <a:ea typeface="Verdana" pitchFamily="34" charset="0"/>
                <a:cs typeface="Verdana" pitchFamily="34" charset="0"/>
              </a:rPr>
              <a:t>RDA</a:t>
            </a:r>
            <a:r>
              <a:rPr lang="de-DE" dirty="0">
                <a:ea typeface="Verdana" pitchFamily="34" charset="0"/>
                <a:cs typeface="Verdana" pitchFamily="34" charset="0"/>
              </a:rPr>
              <a:t> </a:t>
            </a:r>
            <a:r>
              <a:rPr lang="de-DE" b="1" dirty="0">
                <a:ea typeface="Verdana" pitchFamily="34" charset="0"/>
                <a:cs typeface="Verdana" pitchFamily="34" charset="0"/>
                <a:hlinkClick r:id="rId5"/>
              </a:rPr>
              <a:t>11.2.2.14.7</a:t>
            </a:r>
            <a:endParaRPr lang="de-DE" b="1" dirty="0">
              <a:ea typeface="Verdana" pitchFamily="34" charset="0"/>
              <a:cs typeface="Verdana" pitchFamily="34" charset="0"/>
            </a:endParaRPr>
          </a:p>
          <a:p>
            <a:pPr>
              <a:spcBef>
                <a:spcPts val="1200"/>
              </a:spcBef>
            </a:pPr>
            <a:r>
              <a:rPr lang="de-DE" b="1" dirty="0">
                <a:ea typeface="Verdana" pitchFamily="34" charset="0"/>
                <a:cs typeface="Verdana" pitchFamily="34" charset="0"/>
              </a:rPr>
              <a:t>RDA</a:t>
            </a:r>
            <a:r>
              <a:rPr lang="de-DE" dirty="0">
                <a:ea typeface="Verdana" pitchFamily="34" charset="0"/>
                <a:cs typeface="Verdana" pitchFamily="34" charset="0"/>
              </a:rPr>
              <a:t> </a:t>
            </a:r>
            <a:r>
              <a:rPr lang="de-DE" b="1" dirty="0">
                <a:ea typeface="Verdana" pitchFamily="34" charset="0"/>
                <a:cs typeface="Verdana" pitchFamily="34" charset="0"/>
              </a:rPr>
              <a:t>11.2.2.19</a:t>
            </a:r>
            <a:r>
              <a:rPr lang="de-DE" dirty="0">
                <a:ea typeface="Verdana" pitchFamily="34" charset="0"/>
                <a:cs typeface="Verdana" pitchFamily="34" charset="0"/>
              </a:rPr>
              <a:t> – </a:t>
            </a:r>
            <a:r>
              <a:rPr lang="de-DE" b="1" dirty="0">
                <a:ea typeface="Verdana" pitchFamily="34" charset="0"/>
                <a:cs typeface="Verdana" pitchFamily="34" charset="0"/>
              </a:rPr>
              <a:t>11.2.2.24</a:t>
            </a:r>
            <a:r>
              <a:rPr lang="de-DE" dirty="0"/>
              <a:t> Gesetzgebende Körperschaften, Verfassungsgebende Versammlungen, Gerichte, Streitkräfte, Botschaften/Konsulate, Delegationen/Kommissionen</a:t>
            </a:r>
          </a:p>
          <a:p>
            <a:pPr>
              <a:spcBef>
                <a:spcPts val="1200"/>
              </a:spcBef>
            </a:pPr>
            <a:r>
              <a:rPr lang="de-DE" dirty="0">
                <a:ea typeface="Verdana" pitchFamily="34" charset="0"/>
                <a:cs typeface="Verdana" pitchFamily="34" charset="0"/>
              </a:rPr>
              <a:t>Spitzenorgane in </a:t>
            </a:r>
            <a:r>
              <a:rPr lang="de-DE" b="1" dirty="0">
                <a:ea typeface="Verdana" pitchFamily="34" charset="0"/>
                <a:cs typeface="Verdana" pitchFamily="34" charset="0"/>
              </a:rPr>
              <a:t>RDA</a:t>
            </a:r>
            <a:r>
              <a:rPr lang="de-DE" dirty="0">
                <a:ea typeface="Verdana" pitchFamily="34" charset="0"/>
                <a:cs typeface="Verdana" pitchFamily="34" charset="0"/>
              </a:rPr>
              <a:t> </a:t>
            </a:r>
            <a:r>
              <a:rPr lang="de-DE" b="1" dirty="0">
                <a:ea typeface="Verdana" pitchFamily="34" charset="0"/>
                <a:cs typeface="Verdana" pitchFamily="34" charset="0"/>
                <a:hlinkClick r:id="rId4"/>
              </a:rPr>
              <a:t>11.2.2.14.2</a:t>
            </a:r>
            <a:r>
              <a:rPr lang="de-DE" dirty="0">
                <a:ea typeface="Verdana" pitchFamily="34" charset="0"/>
                <a:cs typeface="Verdana" pitchFamily="34" charset="0"/>
              </a:rPr>
              <a:t>, </a:t>
            </a:r>
            <a:r>
              <a:rPr lang="de-DE" b="1" dirty="0">
                <a:ea typeface="Verdana" pitchFamily="34" charset="0"/>
                <a:cs typeface="Verdana" pitchFamily="34" charset="0"/>
                <a:hlinkClick r:id="rId6"/>
              </a:rPr>
              <a:t>11.2.2.18</a:t>
            </a:r>
            <a:r>
              <a:rPr lang="de-DE" dirty="0">
                <a:ea typeface="Verdana" pitchFamily="34" charset="0"/>
                <a:cs typeface="Verdana" pitchFamily="34" charset="0"/>
              </a:rPr>
              <a:t>, </a:t>
            </a:r>
            <a:r>
              <a:rPr lang="de-DE" b="1" dirty="0">
                <a:ea typeface="Verdana" pitchFamily="34" charset="0"/>
                <a:cs typeface="Verdana" pitchFamily="34" charset="0"/>
                <a:hlinkClick r:id="rId7"/>
              </a:rPr>
              <a:t>11.2.2.26</a:t>
            </a:r>
            <a:endParaRPr lang="de-DE" b="1" dirty="0">
              <a:ea typeface="Verdana" pitchFamily="34" charset="0"/>
              <a:cs typeface="Verdana" pitchFamily="34" charset="0"/>
            </a:endParaRPr>
          </a:p>
          <a:p>
            <a:pPr>
              <a:spcBef>
                <a:spcPts val="1200"/>
              </a:spcBef>
            </a:pPr>
            <a:endParaRPr lang="de-DE" b="1" dirty="0"/>
          </a:p>
          <a:p>
            <a:pPr>
              <a:spcBef>
                <a:spcPts val="1200"/>
              </a:spcBef>
            </a:pPr>
            <a:r>
              <a:rPr lang="de-DE" b="1" dirty="0"/>
              <a:t>Erfassungshilfen</a:t>
            </a:r>
            <a:r>
              <a:rPr lang="de-DE" b="1" dirty="0">
                <a:ea typeface="Verdana" pitchFamily="34" charset="0"/>
                <a:cs typeface="Verdana" pitchFamily="34" charset="0"/>
              </a:rPr>
              <a:t>: </a:t>
            </a:r>
            <a:r>
              <a:rPr lang="de-DE" dirty="0">
                <a:ea typeface="Verdana" pitchFamily="34" charset="0"/>
                <a:cs typeface="Verdana" pitchFamily="34" charset="0"/>
              </a:rPr>
              <a:t>EH-K-10; EH-K-11; EH-K-12; EH-K-13; EH-K-25</a:t>
            </a:r>
            <a:endParaRPr lang="en-US" b="1"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Allgemeines</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Nach RDA werden Organe nicht als gesonderten Typ zusammengefasst. Es gelten die Regeln für untergeordnete Körperschaften:</a:t>
            </a:r>
          </a:p>
          <a:p>
            <a:pPr>
              <a:spcBef>
                <a:spcPts val="0"/>
              </a:spcBef>
              <a:spcAft>
                <a:spcPts val="1200"/>
              </a:spcAft>
            </a:pPr>
            <a:r>
              <a:rPr lang="de-DE" dirty="0"/>
              <a:t>Grundregel - selbstständige Erfassung </a:t>
            </a:r>
            <a:r>
              <a:rPr lang="de-DE" b="1" dirty="0">
                <a:solidFill>
                  <a:schemeClr val="accent1">
                    <a:lumMod val="75000"/>
                  </a:schemeClr>
                </a:solidFill>
              </a:rPr>
              <a:t>RDA 11.2.2.13</a:t>
            </a:r>
          </a:p>
          <a:p>
            <a:pPr>
              <a:spcBef>
                <a:spcPts val="0"/>
              </a:spcBef>
              <a:spcAft>
                <a:spcPts val="1200"/>
              </a:spcAft>
            </a:pPr>
            <a:r>
              <a:rPr lang="de-DE" dirty="0"/>
              <a:t>Unselbstständige Erfassung gemäß </a:t>
            </a:r>
            <a:r>
              <a:rPr lang="de-DE" b="1" dirty="0">
                <a:solidFill>
                  <a:schemeClr val="accent1">
                    <a:lumMod val="75000"/>
                  </a:schemeClr>
                </a:solidFill>
              </a:rPr>
              <a:t>RDA 11.2.2.14</a:t>
            </a:r>
            <a:r>
              <a:rPr lang="de-DE" dirty="0"/>
              <a:t>, wenn die Fallgruppen zutreffen.</a:t>
            </a:r>
          </a:p>
          <a:p>
            <a:pPr marL="0" indent="0">
              <a:spcBef>
                <a:spcPts val="0"/>
              </a:spcBef>
              <a:spcAft>
                <a:spcPts val="1200"/>
              </a:spcAft>
              <a:buNone/>
            </a:pPr>
            <a:r>
              <a:rPr lang="de-DE" dirty="0"/>
              <a:t>Namensbildung: Substantivischer oder abgekürzter Name der übergeordneten Körperschaft im Namen der untergeordneten Körperschaft entfällt, außer der Name ergibt dann keinen Sinn mehr.</a:t>
            </a:r>
          </a:p>
          <a:p>
            <a:pPr>
              <a:lnSpc>
                <a:spcPct val="120000"/>
              </a:lnSpc>
              <a:spcBef>
                <a:spcPts val="0"/>
              </a:spcBef>
            </a:pPr>
            <a:r>
              <a:rPr lang="de-DE" dirty="0"/>
              <a:t>im Zweifelsfall: selbstständige Erfassung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9880032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Spitzenorgane</a:t>
            </a:r>
            <a:endParaRPr lang="de-DE" dirty="0"/>
          </a:p>
        </p:txBody>
      </p:sp>
      <p:sp>
        <p:nvSpPr>
          <p:cNvPr id="3" name="Textplatzhalter 2"/>
          <p:cNvSpPr>
            <a:spLocks noGrp="1"/>
          </p:cNvSpPr>
          <p:nvPr>
            <p:ph type="body" sz="quarter" idx="13"/>
          </p:nvPr>
        </p:nvSpPr>
        <p:spPr/>
        <p:txBody>
          <a:bodyPr wrap="square"/>
          <a:lstStyle/>
          <a:p>
            <a:pPr>
              <a:spcBef>
                <a:spcPts val="0"/>
              </a:spcBef>
              <a:spcAft>
                <a:spcPts val="1200"/>
              </a:spcAft>
              <a:buNone/>
              <a:defRPr/>
            </a:pPr>
            <a:r>
              <a:rPr lang="de-DE" altLang="de-DE" dirty="0"/>
              <a:t>Exekutivorgane, Organe mit Entscheidungsbefugnissen und Informationsorgane werden als untergeordnete Körperschaften erfasst.</a:t>
            </a:r>
            <a:br>
              <a:rPr lang="de-DE" altLang="de-DE" dirty="0"/>
            </a:br>
            <a:r>
              <a:rPr lang="de-DE" altLang="de-DE" b="1" dirty="0">
                <a:solidFill>
                  <a:schemeClr val="accent1">
                    <a:lumMod val="75000"/>
                  </a:schemeClr>
                </a:solidFill>
              </a:rPr>
              <a:t>RDA 11.2.2.14.2</a:t>
            </a:r>
            <a:endParaRPr lang="de-DE" altLang="de-DE" dirty="0"/>
          </a:p>
          <a:p>
            <a:pPr>
              <a:spcBef>
                <a:spcPts val="1200"/>
              </a:spcBef>
              <a:buNone/>
              <a:defRPr/>
            </a:pPr>
            <a:r>
              <a:rPr lang="de-DE" altLang="de-DE" sz="2000" i="1" dirty="0"/>
              <a:t>Beispiel:</a:t>
            </a:r>
          </a:p>
          <a:p>
            <a:pPr marL="0" indent="0">
              <a:lnSpc>
                <a:spcPts val="1000"/>
              </a:lnSpc>
              <a:spcBef>
                <a:spcPct val="70000"/>
              </a:spcBef>
              <a:buNone/>
              <a:defRPr/>
            </a:pPr>
            <a:r>
              <a:rPr lang="de-DE" altLang="de-DE" sz="2000" dirty="0"/>
              <a:t>	</a:t>
            </a:r>
            <a:r>
              <a:rPr lang="de-DE" altLang="de-DE" sz="2000" b="1" dirty="0">
                <a:solidFill>
                  <a:srgbClr val="7030A0"/>
                </a:solidFill>
              </a:rPr>
              <a:t>Seattle Art Museum. Public Relations Office</a:t>
            </a:r>
            <a:endParaRPr lang="de-DE" altLang="de-DE" sz="2000" dirty="0">
              <a:solidFill>
                <a:srgbClr val="7030A0"/>
              </a:solidFill>
            </a:endParaRPr>
          </a:p>
          <a:p>
            <a:pPr marL="0" indent="0">
              <a:lnSpc>
                <a:spcPts val="1000"/>
              </a:lnSpc>
              <a:spcBef>
                <a:spcPct val="70000"/>
              </a:spcBef>
              <a:buNone/>
              <a:defRPr/>
            </a:pPr>
            <a:endParaRPr lang="de-DE" altLang="de-DE" sz="2000" b="1" dirty="0">
              <a:solidFill>
                <a:srgbClr val="7030A0"/>
              </a:solidFill>
            </a:endParaRPr>
          </a:p>
          <a:p>
            <a:pPr marL="0" indent="0">
              <a:lnSpc>
                <a:spcPts val="1000"/>
              </a:lnSpc>
              <a:spcBef>
                <a:spcPct val="70000"/>
              </a:spcBef>
              <a:buNone/>
              <a:defRPr/>
            </a:pPr>
            <a:endParaRPr lang="de-DE" altLang="de-DE" sz="2000" b="1" dirty="0">
              <a:solidFill>
                <a:srgbClr val="7030A0"/>
              </a:solidFill>
            </a:endParaRPr>
          </a:p>
          <a:p>
            <a:pPr marL="0" indent="0">
              <a:lnSpc>
                <a:spcPts val="1000"/>
              </a:lnSpc>
              <a:spcBef>
                <a:spcPct val="70000"/>
              </a:spcBef>
              <a:buNone/>
              <a:defRPr/>
            </a:pPr>
            <a:endParaRPr lang="de-DE" altLang="de-DE" sz="2000" b="1" dirty="0">
              <a:solidFill>
                <a:srgbClr val="7030A0"/>
              </a:solidFill>
            </a:endParaRPr>
          </a:p>
          <a:p>
            <a:pPr marL="0" indent="0">
              <a:lnSpc>
                <a:spcPts val="1000"/>
              </a:lnSpc>
              <a:spcBef>
                <a:spcPct val="70000"/>
              </a:spcBef>
              <a:buNone/>
              <a:defRPr/>
            </a:pPr>
            <a:endParaRPr lang="de-DE" altLang="de-DE" sz="2000" b="1" dirty="0">
              <a:solidFill>
                <a:srgbClr val="7030A0"/>
              </a:solidFill>
            </a:endParaRPr>
          </a:p>
          <a:p>
            <a:pPr marL="0" indent="0">
              <a:lnSpc>
                <a:spcPts val="1000"/>
              </a:lnSpc>
              <a:spcBef>
                <a:spcPct val="70000"/>
              </a:spcBef>
              <a:buNone/>
              <a:defRPr/>
            </a:pPr>
            <a:r>
              <a:rPr lang="de-DE" altLang="de-DE" sz="2000" b="1" dirty="0">
                <a:solidFill>
                  <a:srgbClr val="7030A0"/>
                </a:solidFill>
              </a:rPr>
              <a:t>							</a:t>
            </a:r>
            <a:r>
              <a:rPr lang="de-DE" altLang="de-DE" sz="2000" dirty="0">
                <a:hlinkClick r:id="rId3"/>
              </a:rPr>
              <a:t>EH-K-12</a:t>
            </a:r>
            <a:endParaRPr lang="de-DE" altLang="de-DE" sz="2000" b="1" dirty="0">
              <a:solidFill>
                <a:srgbClr val="7030A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2756428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RDA-Elemente für bestimmte Gruppen</a:t>
            </a:r>
            <a:endParaRPr lang="de-DE" dirty="0"/>
          </a:p>
        </p:txBody>
      </p:sp>
      <p:sp>
        <p:nvSpPr>
          <p:cNvPr id="3" name="Textplatzhalter 2"/>
          <p:cNvSpPr>
            <a:spLocks noGrp="1"/>
          </p:cNvSpPr>
          <p:nvPr>
            <p:ph type="body" sz="quarter" idx="13"/>
          </p:nvPr>
        </p:nvSpPr>
        <p:spPr/>
        <p:txBody>
          <a:bodyPr wrap="square"/>
          <a:lstStyle/>
          <a:p>
            <a:pPr>
              <a:spcBef>
                <a:spcPts val="0"/>
              </a:spcBef>
              <a:defRPr/>
            </a:pPr>
            <a:r>
              <a:rPr lang="de-DE" altLang="de-DE" sz="2000" dirty="0"/>
              <a:t>Spezielle Regeln für bestimmte Gruppen: </a:t>
            </a:r>
            <a:br>
              <a:rPr lang="de-DE" altLang="de-DE" sz="2000" dirty="0"/>
            </a:br>
            <a:r>
              <a:rPr lang="de-DE" altLang="de-DE" sz="2000" b="1" dirty="0"/>
              <a:t>Unselbstständige Erfassung</a:t>
            </a:r>
          </a:p>
          <a:p>
            <a:pPr lvl="1">
              <a:spcBef>
                <a:spcPts val="0"/>
              </a:spcBef>
              <a:buFont typeface="Symbol" panose="05050102010706020507" pitchFamily="18" charset="2"/>
              <a:buChar char="-"/>
              <a:defRPr/>
            </a:pPr>
            <a:r>
              <a:rPr lang="de-DE" altLang="de-DE" dirty="0"/>
              <a:t>Ministerien </a:t>
            </a:r>
            <a:r>
              <a:rPr lang="de-DE" altLang="de-DE" b="1" dirty="0">
                <a:solidFill>
                  <a:schemeClr val="accent1">
                    <a:lumMod val="75000"/>
                  </a:schemeClr>
                </a:solidFill>
              </a:rPr>
              <a:t>RDA 11.2.2.14.7</a:t>
            </a:r>
            <a:endParaRPr lang="de-DE" altLang="de-DE" dirty="0"/>
          </a:p>
          <a:p>
            <a:pPr lvl="1">
              <a:spcBef>
                <a:spcPts val="0"/>
              </a:spcBef>
              <a:buFont typeface="Symbol" panose="05050102010706020507" pitchFamily="18" charset="2"/>
              <a:buChar char="-"/>
              <a:defRPr/>
            </a:pPr>
            <a:r>
              <a:rPr lang="de-DE" altLang="de-DE" dirty="0"/>
              <a:t>Staats- und Regierungsbeamte </a:t>
            </a:r>
            <a:r>
              <a:rPr lang="de-DE" altLang="de-DE" b="1" dirty="0">
                <a:solidFill>
                  <a:schemeClr val="accent1">
                    <a:lumMod val="75000"/>
                  </a:schemeClr>
                </a:solidFill>
              </a:rPr>
              <a:t>RDA 11.2.2.14.8 </a:t>
            </a:r>
            <a:r>
              <a:rPr lang="de-DE" altLang="de-DE" dirty="0"/>
              <a:t>und </a:t>
            </a:r>
            <a:r>
              <a:rPr lang="de-DE" altLang="de-DE" b="1" dirty="0">
                <a:solidFill>
                  <a:schemeClr val="accent1">
                    <a:lumMod val="75000"/>
                  </a:schemeClr>
                </a:solidFill>
              </a:rPr>
              <a:t>RDA 11.2.2.18</a:t>
            </a:r>
            <a:endParaRPr lang="de-DE" altLang="de-DE" dirty="0"/>
          </a:p>
          <a:p>
            <a:pPr lvl="1">
              <a:spcBef>
                <a:spcPts val="0"/>
              </a:spcBef>
              <a:buFont typeface="Symbol" panose="05050102010706020507" pitchFamily="18" charset="2"/>
              <a:buChar char="-"/>
              <a:defRPr/>
            </a:pPr>
            <a:r>
              <a:rPr lang="de-DE" altLang="de-DE" dirty="0"/>
              <a:t>Gesetzgebende Körperschaften </a:t>
            </a:r>
            <a:r>
              <a:rPr lang="de-DE" altLang="de-DE" b="1" dirty="0">
                <a:solidFill>
                  <a:schemeClr val="accent1">
                    <a:lumMod val="75000"/>
                  </a:schemeClr>
                </a:solidFill>
              </a:rPr>
              <a:t>RDA 11.2.2.14.9 </a:t>
            </a:r>
            <a:r>
              <a:rPr lang="de-DE" altLang="de-DE" dirty="0"/>
              <a:t>und </a:t>
            </a:r>
            <a:r>
              <a:rPr lang="de-DE" altLang="de-DE" b="1" dirty="0">
                <a:solidFill>
                  <a:schemeClr val="accent1">
                    <a:lumMod val="75000"/>
                  </a:schemeClr>
                </a:solidFill>
              </a:rPr>
              <a:t>RDA 11.2.2.19</a:t>
            </a:r>
            <a:endParaRPr lang="de-DE" altLang="de-DE" dirty="0">
              <a:solidFill>
                <a:prstClr val="black"/>
              </a:solidFill>
            </a:endParaRPr>
          </a:p>
          <a:p>
            <a:pPr lvl="1">
              <a:spcBef>
                <a:spcPts val="0"/>
              </a:spcBef>
              <a:buFont typeface="Symbol" panose="05050102010706020507" pitchFamily="18" charset="2"/>
              <a:buChar char="-"/>
              <a:defRPr/>
            </a:pPr>
            <a:r>
              <a:rPr lang="de-DE" altLang="de-DE" dirty="0"/>
              <a:t>Verfassungsgebende Körperschaften </a:t>
            </a:r>
            <a:r>
              <a:rPr lang="de-DE" altLang="de-DE" b="1" dirty="0">
                <a:solidFill>
                  <a:schemeClr val="accent1">
                    <a:lumMod val="75000"/>
                  </a:schemeClr>
                </a:solidFill>
              </a:rPr>
              <a:t>RDA 11.2.2.14.10 </a:t>
            </a:r>
            <a:r>
              <a:rPr lang="de-DE" altLang="de-DE" dirty="0"/>
              <a:t>und </a:t>
            </a:r>
            <a:r>
              <a:rPr lang="de-DE" altLang="de-DE" b="1" dirty="0">
                <a:solidFill>
                  <a:schemeClr val="accent1">
                    <a:lumMod val="75000"/>
                  </a:schemeClr>
                </a:solidFill>
              </a:rPr>
              <a:t>RDA 11.2.2.20</a:t>
            </a:r>
            <a:endParaRPr lang="de-DE" altLang="de-DE" dirty="0"/>
          </a:p>
          <a:p>
            <a:pPr lvl="1">
              <a:spcBef>
                <a:spcPts val="0"/>
              </a:spcBef>
              <a:buFont typeface="Symbol" panose="05050102010706020507" pitchFamily="18" charset="2"/>
              <a:buChar char="-"/>
              <a:defRPr/>
            </a:pPr>
            <a:r>
              <a:rPr lang="de-DE" altLang="de-DE" dirty="0"/>
              <a:t>Gerichte </a:t>
            </a:r>
            <a:r>
              <a:rPr lang="de-DE" altLang="de-DE" b="1" dirty="0">
                <a:solidFill>
                  <a:schemeClr val="accent1">
                    <a:lumMod val="75000"/>
                  </a:schemeClr>
                </a:solidFill>
              </a:rPr>
              <a:t>RDA 11.2.2.14.11 </a:t>
            </a:r>
            <a:r>
              <a:rPr lang="de-DE" altLang="de-DE" dirty="0"/>
              <a:t>und </a:t>
            </a:r>
            <a:r>
              <a:rPr lang="de-DE" altLang="de-DE" b="1" dirty="0">
                <a:solidFill>
                  <a:schemeClr val="accent1">
                    <a:lumMod val="75000"/>
                  </a:schemeClr>
                </a:solidFill>
              </a:rPr>
              <a:t>RDA 11.2.2.21</a:t>
            </a:r>
            <a:endParaRPr lang="de-DE" altLang="de-DE" dirty="0"/>
          </a:p>
          <a:p>
            <a:pPr lvl="1">
              <a:spcBef>
                <a:spcPts val="0"/>
              </a:spcBef>
              <a:buFont typeface="Symbol" panose="05050102010706020507" pitchFamily="18" charset="2"/>
              <a:buChar char="-"/>
              <a:defRPr/>
            </a:pPr>
            <a:r>
              <a:rPr lang="de-DE" altLang="de-DE" dirty="0"/>
              <a:t>Streitkräfte </a:t>
            </a:r>
            <a:r>
              <a:rPr lang="de-DE" altLang="de-DE" b="1" dirty="0">
                <a:solidFill>
                  <a:schemeClr val="accent1">
                    <a:lumMod val="75000"/>
                  </a:schemeClr>
                </a:solidFill>
              </a:rPr>
              <a:t>RDA 11.2.2.14.12 </a:t>
            </a:r>
            <a:r>
              <a:rPr lang="de-DE" altLang="de-DE" dirty="0"/>
              <a:t>und </a:t>
            </a:r>
            <a:r>
              <a:rPr lang="de-DE" altLang="de-DE" b="1" dirty="0">
                <a:solidFill>
                  <a:schemeClr val="accent1">
                    <a:lumMod val="75000"/>
                  </a:schemeClr>
                </a:solidFill>
              </a:rPr>
              <a:t>RDA 11.2.2.22</a:t>
            </a:r>
            <a:endParaRPr lang="de-DE" altLang="de-DE" dirty="0"/>
          </a:p>
          <a:p>
            <a:pPr lvl="1">
              <a:spcBef>
                <a:spcPts val="0"/>
              </a:spcBef>
              <a:buFont typeface="Symbol" panose="05050102010706020507" pitchFamily="18" charset="2"/>
              <a:buChar char="-"/>
              <a:defRPr/>
            </a:pPr>
            <a:r>
              <a:rPr lang="de-DE" altLang="de-DE" dirty="0"/>
              <a:t>Botschaften und Konsulate </a:t>
            </a:r>
            <a:r>
              <a:rPr lang="de-DE" altLang="de-DE" b="1" dirty="0">
                <a:solidFill>
                  <a:schemeClr val="accent1">
                    <a:lumMod val="75000"/>
                  </a:schemeClr>
                </a:solidFill>
              </a:rPr>
              <a:t>RDA 11.2.2.14.13</a:t>
            </a:r>
            <a:r>
              <a:rPr lang="de-DE" altLang="de-DE" b="1" dirty="0"/>
              <a:t> </a:t>
            </a:r>
            <a:r>
              <a:rPr lang="de-DE" altLang="de-DE" dirty="0"/>
              <a:t>und </a:t>
            </a:r>
            <a:r>
              <a:rPr lang="de-DE" altLang="de-DE" b="1" dirty="0">
                <a:solidFill>
                  <a:schemeClr val="accent1">
                    <a:lumMod val="75000"/>
                  </a:schemeClr>
                </a:solidFill>
              </a:rPr>
              <a:t>RDA 11.2.2.23</a:t>
            </a:r>
            <a:endParaRPr lang="de-DE" altLang="de-DE" dirty="0"/>
          </a:p>
          <a:p>
            <a:pPr>
              <a:spcBef>
                <a:spcPts val="0"/>
              </a:spcBef>
              <a:defRPr/>
            </a:pPr>
            <a:r>
              <a:rPr lang="de-DE" altLang="de-DE" sz="2000" dirty="0"/>
              <a:t>Für alle anderen Organe: Anwendung der allgemeinen Regeln von </a:t>
            </a:r>
            <a:r>
              <a:rPr lang="de-DE" altLang="de-DE" sz="2000" b="1" dirty="0">
                <a:solidFill>
                  <a:schemeClr val="accent1">
                    <a:lumMod val="75000"/>
                  </a:schemeClr>
                </a:solidFill>
              </a:rPr>
              <a:t>RDA 11.2.2.13</a:t>
            </a:r>
            <a:r>
              <a:rPr lang="de-DE" altLang="de-DE" sz="2000" dirty="0">
                <a:solidFill>
                  <a:schemeClr val="accent1">
                    <a:lumMod val="75000"/>
                  </a:schemeClr>
                </a:solidFill>
              </a:rPr>
              <a:t>, </a:t>
            </a:r>
            <a:r>
              <a:rPr lang="de-DE" altLang="de-DE" sz="2000" b="1" dirty="0">
                <a:solidFill>
                  <a:schemeClr val="accent1">
                    <a:lumMod val="75000"/>
                  </a:schemeClr>
                </a:solidFill>
              </a:rPr>
              <a:t>11.2.2.14.1-11.2.2.14.4 </a:t>
            </a:r>
            <a:r>
              <a:rPr lang="de-DE" altLang="de-DE" sz="2000" i="1" dirty="0"/>
              <a:t>(d.h. fallweise unterscheiden, ob selbstständig oder unselbstständig erfasst wird)</a:t>
            </a:r>
            <a:endParaRPr lang="de-DE" altLang="de-DE" sz="2000" b="1" i="1"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5701835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Beispiele</a:t>
            </a:r>
            <a:endParaRPr lang="de-DE" dirty="0"/>
          </a:p>
        </p:txBody>
      </p:sp>
      <p:sp>
        <p:nvSpPr>
          <p:cNvPr id="3" name="Textplatzhalter 2"/>
          <p:cNvSpPr>
            <a:spLocks noGrp="1"/>
          </p:cNvSpPr>
          <p:nvPr>
            <p:ph type="body" sz="quarter" idx="13"/>
          </p:nvPr>
        </p:nvSpPr>
        <p:spPr/>
        <p:txBody>
          <a:bodyPr wrap="square"/>
          <a:lstStyle/>
          <a:p>
            <a:pPr>
              <a:lnSpc>
                <a:spcPct val="110000"/>
              </a:lnSpc>
              <a:spcBef>
                <a:spcPts val="0"/>
              </a:spcBef>
              <a:buNone/>
              <a:defRPr/>
            </a:pPr>
            <a:r>
              <a:rPr lang="de-DE" altLang="de-DE" sz="2000" i="1" dirty="0"/>
              <a:t>Beispiele: </a:t>
            </a:r>
          </a:p>
          <a:p>
            <a:pPr>
              <a:lnSpc>
                <a:spcPct val="110000"/>
              </a:lnSpc>
              <a:spcBef>
                <a:spcPts val="0"/>
              </a:spcBef>
              <a:buNone/>
              <a:defRPr/>
            </a:pPr>
            <a:r>
              <a:rPr lang="de-DE" altLang="de-DE" sz="2000" b="1" dirty="0"/>
              <a:t>Fallgruppe </a:t>
            </a:r>
            <a:r>
              <a:rPr lang="de-DE" altLang="de-DE" sz="2000" b="1" dirty="0">
                <a:solidFill>
                  <a:schemeClr val="accent1">
                    <a:lumMod val="75000"/>
                  </a:schemeClr>
                </a:solidFill>
              </a:rPr>
              <a:t>RDA 11.2.2.14.1 </a:t>
            </a:r>
            <a:r>
              <a:rPr lang="de-DE" altLang="de-DE" sz="2000" b="1" dirty="0"/>
              <a:t>(</a:t>
            </a:r>
            <a:r>
              <a:rPr lang="de-DE" altLang="de-DE" sz="2000" b="1" dirty="0">
                <a:hlinkClick r:id="rId3"/>
              </a:rPr>
              <a:t>Begriffsliste</a:t>
            </a:r>
            <a:r>
              <a:rPr lang="de-DE" altLang="de-DE" sz="2000" b="1" dirty="0"/>
              <a:t>)</a:t>
            </a:r>
          </a:p>
          <a:p>
            <a:pPr marL="0" indent="0">
              <a:lnSpc>
                <a:spcPct val="110000"/>
              </a:lnSpc>
              <a:spcBef>
                <a:spcPts val="0"/>
              </a:spcBef>
              <a:buNone/>
              <a:defRPr/>
            </a:pPr>
            <a:r>
              <a:rPr lang="de-DE" altLang="de-DE" sz="2000" i="1" dirty="0"/>
              <a:t>Name: </a:t>
            </a:r>
            <a:r>
              <a:rPr lang="de-DE" altLang="de-DE" sz="2000" dirty="0">
                <a:solidFill>
                  <a:srgbClr val="7030A0"/>
                </a:solidFill>
              </a:rPr>
              <a:t>Canada Department </a:t>
            </a:r>
            <a:r>
              <a:rPr lang="de-DE" altLang="de-DE" sz="2000" dirty="0" err="1">
                <a:solidFill>
                  <a:srgbClr val="7030A0"/>
                </a:solidFill>
              </a:rPr>
              <a:t>of</a:t>
            </a:r>
            <a:r>
              <a:rPr lang="de-DE" altLang="de-DE" sz="2000" dirty="0">
                <a:solidFill>
                  <a:srgbClr val="7030A0"/>
                </a:solidFill>
              </a:rPr>
              <a:t> Consumer </a:t>
            </a:r>
            <a:r>
              <a:rPr lang="de-DE" altLang="de-DE" sz="2000" dirty="0" err="1">
                <a:solidFill>
                  <a:srgbClr val="7030A0"/>
                </a:solidFill>
              </a:rPr>
              <a:t>and</a:t>
            </a:r>
            <a:r>
              <a:rPr lang="de-DE" altLang="de-DE" sz="2000" dirty="0">
                <a:solidFill>
                  <a:srgbClr val="7030A0"/>
                </a:solidFill>
              </a:rPr>
              <a:t> Corporate </a:t>
            </a:r>
            <a:r>
              <a:rPr lang="de-DE" altLang="de-DE" sz="2000" dirty="0" err="1">
                <a:solidFill>
                  <a:srgbClr val="7030A0"/>
                </a:solidFill>
              </a:rPr>
              <a:t>Affairs</a:t>
            </a:r>
            <a:endParaRPr lang="de-DE" altLang="de-DE" sz="2000" dirty="0">
              <a:solidFill>
                <a:srgbClr val="7030A0"/>
              </a:solidFill>
            </a:endParaRPr>
          </a:p>
          <a:p>
            <a:pPr marL="0" indent="0">
              <a:spcBef>
                <a:spcPts val="0"/>
              </a:spcBef>
              <a:buNone/>
              <a:defRPr/>
            </a:pPr>
            <a:r>
              <a:rPr lang="de-DE" altLang="de-DE" sz="2000" i="1" dirty="0"/>
              <a:t>Erfassung: </a:t>
            </a:r>
          </a:p>
          <a:p>
            <a:pPr marL="0" indent="0">
              <a:spcBef>
                <a:spcPts val="0"/>
              </a:spcBef>
              <a:buNone/>
              <a:defRPr/>
            </a:pPr>
            <a:r>
              <a:rPr lang="de-DE" altLang="de-DE" sz="2000" b="1" dirty="0">
                <a:solidFill>
                  <a:srgbClr val="7030A0"/>
                </a:solidFill>
              </a:rPr>
              <a:t>Kanada. Department </a:t>
            </a:r>
            <a:r>
              <a:rPr lang="de-DE" altLang="de-DE" sz="2000" b="1" dirty="0" err="1">
                <a:solidFill>
                  <a:srgbClr val="7030A0"/>
                </a:solidFill>
              </a:rPr>
              <a:t>of</a:t>
            </a:r>
            <a:r>
              <a:rPr lang="de-DE" altLang="de-DE" sz="2000" b="1" dirty="0">
                <a:solidFill>
                  <a:srgbClr val="7030A0"/>
                </a:solidFill>
              </a:rPr>
              <a:t> Consumer </a:t>
            </a:r>
            <a:r>
              <a:rPr lang="de-DE" altLang="de-DE" sz="2000" b="1" dirty="0" err="1">
                <a:solidFill>
                  <a:srgbClr val="7030A0"/>
                </a:solidFill>
              </a:rPr>
              <a:t>and</a:t>
            </a:r>
            <a:r>
              <a:rPr lang="de-DE" altLang="de-DE" sz="2000" b="1" dirty="0">
                <a:solidFill>
                  <a:srgbClr val="7030A0"/>
                </a:solidFill>
              </a:rPr>
              <a:t> Corporate </a:t>
            </a:r>
            <a:r>
              <a:rPr lang="de-DE" altLang="de-DE" sz="2000" b="1" dirty="0" err="1">
                <a:solidFill>
                  <a:srgbClr val="7030A0"/>
                </a:solidFill>
              </a:rPr>
              <a:t>Affairs</a:t>
            </a:r>
            <a:endParaRPr lang="de-DE" altLang="de-DE" sz="2000" b="1" dirty="0">
              <a:solidFill>
                <a:srgbClr val="7030A0"/>
              </a:solidFill>
            </a:endParaRPr>
          </a:p>
          <a:p>
            <a:pPr marL="0" lvl="0" indent="0">
              <a:spcBef>
                <a:spcPts val="0"/>
              </a:spcBef>
              <a:buNone/>
              <a:defRPr/>
            </a:pPr>
            <a:r>
              <a:rPr lang="de-DE" altLang="de-DE" sz="2000" b="1" dirty="0"/>
              <a:t>nicht:</a:t>
            </a:r>
          </a:p>
          <a:p>
            <a:pPr marL="0" lvl="0" indent="0">
              <a:spcBef>
                <a:spcPts val="0"/>
              </a:spcBef>
              <a:buNone/>
              <a:defRPr/>
            </a:pPr>
            <a:r>
              <a:rPr lang="de-DE" altLang="de-DE" sz="2000" dirty="0">
                <a:solidFill>
                  <a:srgbClr val="7030A0"/>
                </a:solidFill>
              </a:rPr>
              <a:t>Kanada. Canada Department </a:t>
            </a:r>
            <a:r>
              <a:rPr lang="de-DE" altLang="de-DE" sz="2000" dirty="0" err="1">
                <a:solidFill>
                  <a:srgbClr val="7030A0"/>
                </a:solidFill>
              </a:rPr>
              <a:t>of</a:t>
            </a:r>
            <a:r>
              <a:rPr lang="de-DE" altLang="de-DE" sz="2000" dirty="0">
                <a:solidFill>
                  <a:srgbClr val="7030A0"/>
                </a:solidFill>
              </a:rPr>
              <a:t> Consumer </a:t>
            </a:r>
            <a:r>
              <a:rPr lang="de-DE" altLang="de-DE" sz="2000" dirty="0" err="1">
                <a:solidFill>
                  <a:srgbClr val="7030A0"/>
                </a:solidFill>
              </a:rPr>
              <a:t>and</a:t>
            </a:r>
            <a:r>
              <a:rPr lang="de-DE" altLang="de-DE" sz="2000" dirty="0">
                <a:solidFill>
                  <a:srgbClr val="7030A0"/>
                </a:solidFill>
              </a:rPr>
              <a:t> Corporate </a:t>
            </a:r>
            <a:r>
              <a:rPr lang="de-DE" altLang="de-DE" sz="2000" dirty="0" err="1">
                <a:solidFill>
                  <a:srgbClr val="7030A0"/>
                </a:solidFill>
              </a:rPr>
              <a:t>Affairs</a:t>
            </a:r>
            <a:endParaRPr lang="de-DE" altLang="de-DE" sz="2000" dirty="0">
              <a:solidFill>
                <a:srgbClr val="7030A0"/>
              </a:solidFill>
            </a:endParaRPr>
          </a:p>
          <a:p>
            <a:pPr marL="0" indent="0">
              <a:spcBef>
                <a:spcPts val="0"/>
              </a:spcBef>
              <a:buNone/>
              <a:defRPr/>
            </a:pPr>
            <a:endParaRPr lang="de-DE" altLang="de-DE" sz="2000" b="1" dirty="0" smtClean="0"/>
          </a:p>
          <a:p>
            <a:pPr marL="0" indent="0">
              <a:spcBef>
                <a:spcPts val="0"/>
              </a:spcBef>
              <a:buNone/>
              <a:defRPr/>
            </a:pPr>
            <a:r>
              <a:rPr lang="de-DE" altLang="de-DE" sz="2000" b="1" dirty="0" smtClean="0"/>
              <a:t>Ministerien </a:t>
            </a:r>
            <a:r>
              <a:rPr lang="de-DE" altLang="de-DE" sz="2000" b="1" dirty="0">
                <a:solidFill>
                  <a:schemeClr val="accent1">
                    <a:lumMod val="75000"/>
                  </a:schemeClr>
                </a:solidFill>
              </a:rPr>
              <a:t>RDA 11.2.2.7</a:t>
            </a:r>
          </a:p>
          <a:p>
            <a:pPr marL="0" indent="0">
              <a:spcBef>
                <a:spcPts val="0"/>
              </a:spcBef>
              <a:buNone/>
              <a:defRPr/>
            </a:pPr>
            <a:r>
              <a:rPr lang="de-DE" altLang="de-DE" sz="2000" i="1" dirty="0"/>
              <a:t>Name:</a:t>
            </a:r>
            <a:r>
              <a:rPr lang="de-DE" altLang="de-DE" sz="2000" dirty="0">
                <a:solidFill>
                  <a:srgbClr val="00B050"/>
                </a:solidFill>
              </a:rPr>
              <a:t> </a:t>
            </a:r>
            <a:r>
              <a:rPr lang="de-DE" altLang="de-DE" sz="2000" dirty="0" err="1">
                <a:solidFill>
                  <a:srgbClr val="7030A0"/>
                </a:solidFill>
              </a:rPr>
              <a:t>Ministry</a:t>
            </a:r>
            <a:r>
              <a:rPr lang="de-DE" altLang="de-DE" sz="2000" dirty="0">
                <a:solidFill>
                  <a:srgbClr val="7030A0"/>
                </a:solidFill>
              </a:rPr>
              <a:t> </a:t>
            </a:r>
            <a:r>
              <a:rPr lang="de-DE" altLang="de-DE" sz="2000" dirty="0" err="1">
                <a:solidFill>
                  <a:srgbClr val="7030A0"/>
                </a:solidFill>
              </a:rPr>
              <a:t>of</a:t>
            </a:r>
            <a:r>
              <a:rPr lang="de-DE" altLang="de-DE" sz="2000" dirty="0">
                <a:solidFill>
                  <a:srgbClr val="7030A0"/>
                </a:solidFill>
              </a:rPr>
              <a:t> Internal </a:t>
            </a:r>
            <a:r>
              <a:rPr lang="de-DE" altLang="de-DE" sz="2000" dirty="0" err="1">
                <a:solidFill>
                  <a:srgbClr val="7030A0"/>
                </a:solidFill>
              </a:rPr>
              <a:t>Affairs</a:t>
            </a:r>
            <a:r>
              <a:rPr lang="de-DE" altLang="de-DE" sz="2000" dirty="0">
                <a:solidFill>
                  <a:srgbClr val="7030A0"/>
                </a:solidFill>
              </a:rPr>
              <a:t> </a:t>
            </a:r>
            <a:r>
              <a:rPr lang="de-DE" altLang="de-DE" sz="2000" dirty="0" err="1">
                <a:solidFill>
                  <a:srgbClr val="7030A0"/>
                </a:solidFill>
              </a:rPr>
              <a:t>and</a:t>
            </a:r>
            <a:r>
              <a:rPr lang="de-DE" altLang="de-DE" sz="2000" dirty="0">
                <a:solidFill>
                  <a:srgbClr val="7030A0"/>
                </a:solidFill>
              </a:rPr>
              <a:t> </a:t>
            </a:r>
            <a:r>
              <a:rPr lang="de-DE" altLang="de-DE" sz="2000" dirty="0" err="1">
                <a:solidFill>
                  <a:srgbClr val="7030A0"/>
                </a:solidFill>
              </a:rPr>
              <a:t>Social</a:t>
            </a:r>
            <a:r>
              <a:rPr lang="de-DE" altLang="de-DE" sz="2000" dirty="0">
                <a:solidFill>
                  <a:srgbClr val="7030A0"/>
                </a:solidFill>
              </a:rPr>
              <a:t> Services</a:t>
            </a:r>
          </a:p>
          <a:p>
            <a:pPr marL="0" lvl="0" indent="0">
              <a:spcBef>
                <a:spcPts val="0"/>
              </a:spcBef>
              <a:buNone/>
              <a:defRPr/>
            </a:pPr>
            <a:r>
              <a:rPr lang="de-DE" altLang="de-DE" sz="2000" i="1" dirty="0">
                <a:solidFill>
                  <a:prstClr val="black"/>
                </a:solidFill>
              </a:rPr>
              <a:t>Erfassung: </a:t>
            </a:r>
          </a:p>
          <a:p>
            <a:pPr marL="0" lvl="0" indent="0">
              <a:spcBef>
                <a:spcPts val="0"/>
              </a:spcBef>
              <a:buNone/>
              <a:defRPr/>
            </a:pPr>
            <a:r>
              <a:rPr lang="de-DE" altLang="de-DE" sz="2000" b="1" dirty="0" err="1">
                <a:solidFill>
                  <a:srgbClr val="7030A0"/>
                </a:solidFill>
              </a:rPr>
              <a:t>Vanuta</a:t>
            </a:r>
            <a:r>
              <a:rPr lang="de-DE" altLang="de-DE" sz="2000" b="1" dirty="0">
                <a:solidFill>
                  <a:srgbClr val="7030A0"/>
                </a:solidFill>
              </a:rPr>
              <a:t>. </a:t>
            </a:r>
            <a:r>
              <a:rPr lang="de-DE" altLang="de-DE" sz="2000" b="1" dirty="0" err="1">
                <a:solidFill>
                  <a:srgbClr val="7030A0"/>
                </a:solidFill>
              </a:rPr>
              <a:t>Ministry</a:t>
            </a:r>
            <a:r>
              <a:rPr lang="de-DE" altLang="de-DE" sz="2000" b="1" dirty="0">
                <a:solidFill>
                  <a:srgbClr val="7030A0"/>
                </a:solidFill>
              </a:rPr>
              <a:t> </a:t>
            </a:r>
            <a:r>
              <a:rPr lang="de-DE" altLang="de-DE" sz="2000" b="1" dirty="0" err="1">
                <a:solidFill>
                  <a:srgbClr val="7030A0"/>
                </a:solidFill>
              </a:rPr>
              <a:t>of</a:t>
            </a:r>
            <a:r>
              <a:rPr lang="de-DE" altLang="de-DE" sz="2000" b="1" dirty="0">
                <a:solidFill>
                  <a:srgbClr val="7030A0"/>
                </a:solidFill>
              </a:rPr>
              <a:t> Internal </a:t>
            </a:r>
            <a:r>
              <a:rPr lang="de-DE" altLang="de-DE" sz="2000" b="1" dirty="0" err="1">
                <a:solidFill>
                  <a:srgbClr val="7030A0"/>
                </a:solidFill>
              </a:rPr>
              <a:t>Affairs</a:t>
            </a:r>
            <a:r>
              <a:rPr lang="de-DE" altLang="de-DE" sz="2000" b="1" dirty="0">
                <a:solidFill>
                  <a:srgbClr val="7030A0"/>
                </a:solidFill>
              </a:rPr>
              <a:t> </a:t>
            </a:r>
            <a:r>
              <a:rPr lang="de-DE" altLang="de-DE" sz="2000" b="1" dirty="0" err="1">
                <a:solidFill>
                  <a:srgbClr val="7030A0"/>
                </a:solidFill>
              </a:rPr>
              <a:t>and</a:t>
            </a:r>
            <a:r>
              <a:rPr lang="de-DE" altLang="de-DE" sz="2000" b="1" dirty="0">
                <a:solidFill>
                  <a:srgbClr val="7030A0"/>
                </a:solidFill>
              </a:rPr>
              <a:t> </a:t>
            </a:r>
            <a:r>
              <a:rPr lang="de-DE" altLang="de-DE" sz="2000" b="1" dirty="0" err="1">
                <a:solidFill>
                  <a:srgbClr val="7030A0"/>
                </a:solidFill>
              </a:rPr>
              <a:t>Social</a:t>
            </a:r>
            <a:r>
              <a:rPr lang="de-DE" altLang="de-DE" sz="2000" b="1" dirty="0">
                <a:solidFill>
                  <a:srgbClr val="7030A0"/>
                </a:solidFill>
              </a:rPr>
              <a:t> </a:t>
            </a:r>
            <a:r>
              <a:rPr lang="de-DE" altLang="de-DE" sz="2000" b="1" dirty="0" smtClean="0">
                <a:solidFill>
                  <a:srgbClr val="7030A0"/>
                </a:solidFill>
              </a:rPr>
              <a:t>Services</a:t>
            </a:r>
            <a:endParaRPr lang="de-DE" altLang="de-DE" sz="2000" b="1" dirty="0">
              <a:solidFill>
                <a:srgbClr val="7030A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41371581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buNone/>
            </a:pPr>
            <a:r>
              <a:rPr lang="de-DE" altLang="de-DE" sz="2000" i="1" dirty="0"/>
              <a:t>Beispiele:</a:t>
            </a:r>
          </a:p>
          <a:p>
            <a:pPr marL="0" indent="0">
              <a:spcBef>
                <a:spcPts val="0"/>
              </a:spcBef>
              <a:buNone/>
            </a:pPr>
            <a:r>
              <a:rPr lang="de-DE" altLang="de-DE" sz="2000" b="1" dirty="0"/>
              <a:t>Fallgruppe </a:t>
            </a:r>
            <a:r>
              <a:rPr lang="de-DE" altLang="de-DE" sz="2000" b="1" dirty="0">
                <a:solidFill>
                  <a:schemeClr val="accent1">
                    <a:lumMod val="75000"/>
                  </a:schemeClr>
                </a:solidFill>
              </a:rPr>
              <a:t>RDA 11.2.2.14.2 </a:t>
            </a:r>
            <a:r>
              <a:rPr lang="de-DE" altLang="de-DE" sz="2000" b="1" dirty="0"/>
              <a:t>(</a:t>
            </a:r>
            <a:r>
              <a:rPr lang="de-DE" altLang="de-DE" sz="2000" b="1" dirty="0">
                <a:hlinkClick r:id="rId3"/>
              </a:rPr>
              <a:t>Begriffsliste</a:t>
            </a:r>
            <a:r>
              <a:rPr lang="de-DE" altLang="de-DE" sz="2000" b="1" dirty="0"/>
              <a:t>)</a:t>
            </a:r>
          </a:p>
          <a:p>
            <a:pPr marL="0" indent="0">
              <a:spcBef>
                <a:spcPts val="0"/>
              </a:spcBef>
              <a:buNone/>
              <a:defRPr/>
            </a:pPr>
            <a:r>
              <a:rPr lang="de-DE" altLang="de-DE" sz="2000" i="1" dirty="0">
                <a:solidFill>
                  <a:prstClr val="black"/>
                </a:solidFill>
              </a:rPr>
              <a:t>Name: </a:t>
            </a:r>
            <a:r>
              <a:rPr lang="de-DE" altLang="de-DE" sz="2000" dirty="0">
                <a:solidFill>
                  <a:srgbClr val="7030A0"/>
                </a:solidFill>
              </a:rPr>
              <a:t>Statistisches Amt</a:t>
            </a:r>
          </a:p>
          <a:p>
            <a:pPr marL="0" indent="0">
              <a:spcBef>
                <a:spcPts val="0"/>
              </a:spcBef>
              <a:buNone/>
              <a:defRPr/>
            </a:pPr>
            <a:r>
              <a:rPr lang="de-DE" altLang="de-DE" sz="2000" dirty="0">
                <a:sym typeface="Wingdings" pitchFamily="2" charset="2"/>
              </a:rPr>
              <a:t> übergeordnete Körperschaft ist nötig</a:t>
            </a:r>
          </a:p>
          <a:p>
            <a:pPr marL="0" lvl="0" indent="0">
              <a:spcBef>
                <a:spcPts val="0"/>
              </a:spcBef>
              <a:spcAft>
                <a:spcPts val="1200"/>
              </a:spcAft>
              <a:buNone/>
              <a:defRPr/>
            </a:pPr>
            <a:r>
              <a:rPr lang="de-DE" altLang="de-DE" sz="2000" i="1" dirty="0">
                <a:solidFill>
                  <a:prstClr val="black"/>
                </a:solidFill>
              </a:rPr>
              <a:t>Erfassung: </a:t>
            </a:r>
            <a:r>
              <a:rPr lang="de-DE" altLang="de-DE" sz="2000" b="1" dirty="0">
                <a:solidFill>
                  <a:srgbClr val="7030A0"/>
                </a:solidFill>
              </a:rPr>
              <a:t>Wien. Statistisches Amt </a:t>
            </a:r>
            <a:endParaRPr lang="de-DE" altLang="de-DE" sz="2000" b="1" dirty="0">
              <a:solidFill>
                <a:prstClr val="black"/>
              </a:solidFill>
            </a:endParaRPr>
          </a:p>
          <a:p>
            <a:pPr marL="0" indent="0">
              <a:spcBef>
                <a:spcPts val="0"/>
              </a:spcBef>
              <a:buNone/>
            </a:pPr>
            <a:r>
              <a:rPr lang="de-DE" altLang="de-DE" sz="2000" b="1" dirty="0"/>
              <a:t>Aber: selbstständige Erfassung nach </a:t>
            </a:r>
            <a:r>
              <a:rPr lang="de-DE" altLang="de-DE" sz="2000" b="1" dirty="0">
                <a:solidFill>
                  <a:schemeClr val="accent1">
                    <a:lumMod val="75000"/>
                  </a:schemeClr>
                </a:solidFill>
              </a:rPr>
              <a:t>RDA 11.2.2.14.2</a:t>
            </a:r>
            <a:r>
              <a:rPr lang="de-DE" altLang="de-DE" sz="2000" b="1" dirty="0"/>
              <a:t>, weil übergeordnete Körperschaft im Namen enthalten ist.</a:t>
            </a:r>
            <a:endParaRPr lang="de-DE" altLang="de-DE" sz="2000" dirty="0"/>
          </a:p>
          <a:p>
            <a:pPr marL="0" indent="0">
              <a:spcBef>
                <a:spcPts val="0"/>
              </a:spcBef>
              <a:spcAft>
                <a:spcPts val="600"/>
              </a:spcAft>
              <a:buNone/>
            </a:pPr>
            <a:r>
              <a:rPr lang="de-DE" altLang="de-DE" sz="2000" dirty="0"/>
              <a:t>	</a:t>
            </a:r>
            <a:r>
              <a:rPr lang="de-DE" altLang="de-DE" sz="2000" b="1" dirty="0">
                <a:solidFill>
                  <a:srgbClr val="7030A0"/>
                </a:solidFill>
              </a:rPr>
              <a:t>U.S. </a:t>
            </a:r>
            <a:r>
              <a:rPr lang="de-DE" altLang="de-DE" sz="2000" b="1" dirty="0" err="1">
                <a:solidFill>
                  <a:srgbClr val="7030A0"/>
                </a:solidFill>
              </a:rPr>
              <a:t>Census</a:t>
            </a:r>
            <a:r>
              <a:rPr lang="de-DE" altLang="de-DE" sz="2000" b="1" dirty="0">
                <a:solidFill>
                  <a:srgbClr val="7030A0"/>
                </a:solidFill>
              </a:rPr>
              <a:t> Bureau </a:t>
            </a:r>
          </a:p>
          <a:p>
            <a:pPr marL="0" indent="0">
              <a:spcBef>
                <a:spcPts val="0"/>
              </a:spcBef>
              <a:spcAft>
                <a:spcPts val="600"/>
              </a:spcAft>
              <a:buNone/>
            </a:pPr>
            <a:r>
              <a:rPr lang="de-DE" altLang="de-DE" sz="2000" b="1" dirty="0">
                <a:solidFill>
                  <a:srgbClr val="7030A0"/>
                </a:solidFill>
              </a:rPr>
              <a:t>	</a:t>
            </a:r>
            <a:r>
              <a:rPr lang="de-DE" sz="2000" b="1" dirty="0">
                <a:solidFill>
                  <a:srgbClr val="7030A0"/>
                </a:solidFill>
              </a:rPr>
              <a:t>Statistisches Amt der Stadt Berlin</a:t>
            </a:r>
          </a:p>
          <a:p>
            <a:pPr marL="0" indent="0">
              <a:spcBef>
                <a:spcPts val="0"/>
              </a:spcBef>
              <a:spcAft>
                <a:spcPts val="600"/>
              </a:spcAft>
              <a:buNone/>
            </a:pPr>
            <a:r>
              <a:rPr lang="de-DE" sz="2000" b="1" dirty="0">
                <a:solidFill>
                  <a:srgbClr val="7030A0"/>
                </a:solidFill>
              </a:rPr>
              <a:t>	Hessisches Statistisches Landesamt</a:t>
            </a:r>
          </a:p>
          <a:p>
            <a:pPr marL="0" indent="0">
              <a:spcBef>
                <a:spcPts val="0"/>
              </a:spcBef>
              <a:spcAft>
                <a:spcPts val="600"/>
              </a:spcAft>
              <a:buNone/>
            </a:pPr>
            <a:r>
              <a:rPr lang="de-DE" altLang="de-DE" sz="2000" b="1" dirty="0">
                <a:solidFill>
                  <a:srgbClr val="7030A0"/>
                </a:solidFill>
              </a:rPr>
              <a:t>	Honolulu </a:t>
            </a:r>
            <a:r>
              <a:rPr lang="de-DE" altLang="de-DE" sz="2000" b="1" dirty="0" err="1">
                <a:solidFill>
                  <a:srgbClr val="7030A0"/>
                </a:solidFill>
              </a:rPr>
              <a:t>Committee</a:t>
            </a:r>
            <a:r>
              <a:rPr lang="de-DE" altLang="de-DE" sz="2000" b="1" dirty="0">
                <a:solidFill>
                  <a:srgbClr val="7030A0"/>
                </a:solidFill>
              </a:rPr>
              <a:t> on </a:t>
            </a:r>
            <a:r>
              <a:rPr lang="de-DE" altLang="de-DE" sz="2000" b="1" dirty="0" err="1">
                <a:solidFill>
                  <a:srgbClr val="7030A0"/>
                </a:solidFill>
              </a:rPr>
              <a:t>Aging</a:t>
            </a:r>
            <a:r>
              <a:rPr lang="de-DE" altLang="de-DE" sz="2000" b="1" dirty="0"/>
              <a:t>           </a:t>
            </a:r>
          </a:p>
          <a:p>
            <a:pPr marL="0" indent="0">
              <a:spcBef>
                <a:spcPts val="0"/>
              </a:spcBef>
              <a:buNone/>
            </a:pPr>
            <a:r>
              <a:rPr lang="de-DE" altLang="de-DE" sz="2000" b="1" dirty="0">
                <a:solidFill>
                  <a:schemeClr val="accent1">
                    <a:lumMod val="75000"/>
                  </a:schemeClr>
                </a:solidFill>
              </a:rPr>
              <a:t>RDA 11.2.2.14 </a:t>
            </a:r>
            <a:r>
              <a:rPr lang="de-DE" altLang="de-DE" sz="2000" dirty="0">
                <a:solidFill>
                  <a:schemeClr val="accent1">
                    <a:lumMod val="75000"/>
                  </a:schemeClr>
                </a:solidFill>
              </a:rPr>
              <a:t>ERL</a:t>
            </a:r>
            <a:r>
              <a:rPr lang="de-DE" altLang="de-DE" sz="2000" dirty="0"/>
              <a:t>: Wird die unselbstständige Namensform als    bevorzugter Name gewählt, wird die selbstständige Form als abweichende Namensform erfasst, sofern sich dadurch ein deutlich anderer Sucheinstieg ergibt.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6" name="Titel 5"/>
          <p:cNvSpPr>
            <a:spLocks noGrp="1"/>
          </p:cNvSpPr>
          <p:nvPr>
            <p:ph type="title"/>
          </p:nvPr>
        </p:nvSpPr>
        <p:spPr/>
        <p:txBody>
          <a:bodyPr/>
          <a:lstStyle/>
          <a:p>
            <a:r>
              <a:rPr lang="de-DE" dirty="0">
                <a:ea typeface="Verdana" panose="020B0604030504040204" pitchFamily="34" charset="0"/>
                <a:cs typeface="Verdana" panose="020B0604030504040204" pitchFamily="34" charset="0"/>
              </a:rPr>
              <a:t>Beispiele</a:t>
            </a:r>
            <a:endParaRPr lang="de-DE" dirty="0"/>
          </a:p>
        </p:txBody>
      </p:sp>
    </p:spTree>
    <p:extLst>
      <p:ext uri="{BB962C8B-B14F-4D97-AF65-F5344CB8AC3E}">
        <p14:creationId xmlns:p14="http://schemas.microsoft.com/office/powerpoint/2010/main" val="28906289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Streitkräfte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b="1" dirty="0">
                <a:solidFill>
                  <a:schemeClr val="accent1">
                    <a:lumMod val="75000"/>
                  </a:schemeClr>
                </a:solidFill>
                <a:ea typeface="Verdana" panose="020B0604030504040204" pitchFamily="34" charset="0"/>
                <a:cs typeface="Verdana" panose="020B0604030504040204" pitchFamily="34" charset="0"/>
              </a:rPr>
              <a:t>RDA</a:t>
            </a:r>
            <a:r>
              <a:rPr lang="de-DE" altLang="de-DE" dirty="0">
                <a:solidFill>
                  <a:schemeClr val="accent1">
                    <a:lumMod val="75000"/>
                  </a:schemeClr>
                </a:solidFill>
                <a:hlinkClick r:id="rId3"/>
              </a:rPr>
              <a:t> </a:t>
            </a:r>
            <a:r>
              <a:rPr lang="de-DE" altLang="de-DE" b="1" dirty="0">
                <a:hlinkClick r:id="rId3"/>
              </a:rPr>
              <a:t>11.2.2.22</a:t>
            </a:r>
            <a:endParaRPr lang="de-DE" altLang="de-DE" dirty="0"/>
          </a:p>
          <a:p>
            <a:pPr>
              <a:spcBef>
                <a:spcPts val="0"/>
              </a:spcBef>
            </a:pPr>
            <a:r>
              <a:rPr lang="de-DE" altLang="de-DE" dirty="0"/>
              <a:t>Militärische Körperschaften werden in solche auf nationalem Level und unterhalb des nationalen Levels unterschieden </a:t>
            </a:r>
            <a:r>
              <a:rPr lang="de-DE" altLang="de-DE" b="1" dirty="0">
                <a:solidFill>
                  <a:schemeClr val="accent1">
                    <a:lumMod val="75000"/>
                  </a:schemeClr>
                </a:solidFill>
              </a:rPr>
              <a:t>RDA</a:t>
            </a:r>
            <a:r>
              <a:rPr lang="de-DE" altLang="de-DE" b="1" dirty="0"/>
              <a:t> </a:t>
            </a:r>
            <a:r>
              <a:rPr lang="de-DE" altLang="de-DE" b="1" dirty="0">
                <a:hlinkClick r:id="rId3"/>
              </a:rPr>
              <a:t>11.2.2.22</a:t>
            </a:r>
            <a:r>
              <a:rPr lang="de-DE" altLang="de-DE" dirty="0"/>
              <a:t>.</a:t>
            </a:r>
          </a:p>
          <a:p>
            <a:pPr>
              <a:spcBef>
                <a:spcPts val="0"/>
              </a:spcBef>
            </a:pPr>
            <a:r>
              <a:rPr lang="de-DE" altLang="de-DE" dirty="0" smtClean="0"/>
              <a:t>Die </a:t>
            </a:r>
            <a:r>
              <a:rPr lang="de-DE" altLang="de-DE" dirty="0"/>
              <a:t>Waffengattungen der Streitkräfte eines Staates werden als Unterabteilung der Gebietskörperschaft erfasst. </a:t>
            </a:r>
          </a:p>
          <a:p>
            <a:pPr>
              <a:spcBef>
                <a:spcPts val="0"/>
              </a:spcBef>
              <a:buNone/>
            </a:pPr>
            <a:r>
              <a:rPr lang="de-DE" altLang="de-DE" dirty="0"/>
              <a:t>	Der Name der Gebietskörperschaft in substantivischer Form wird bei der Erfassung als Unterabteilung weggelassen, außer wenn das Weglassen zu unerwünschten Verzerrungen führen würde </a:t>
            </a:r>
            <a:r>
              <a:rPr lang="de-DE" altLang="de-DE" b="1" dirty="0">
                <a:solidFill>
                  <a:schemeClr val="accent1">
                    <a:lumMod val="75000"/>
                  </a:schemeClr>
                </a:solidFill>
              </a:rPr>
              <a:t>RDA</a:t>
            </a:r>
            <a:r>
              <a:rPr lang="de-DE" altLang="de-DE" b="1" dirty="0"/>
              <a:t> </a:t>
            </a:r>
            <a:r>
              <a:rPr lang="de-DE" altLang="de-DE" b="1" dirty="0">
                <a:hlinkClick r:id="rId4"/>
              </a:rPr>
              <a:t>11.2.2.22.1</a:t>
            </a:r>
            <a:r>
              <a:rPr lang="de-DE" altLang="de-DE" dirty="0" smtClean="0"/>
              <a:t>.</a:t>
            </a:r>
            <a:r>
              <a:rPr lang="de-DE" altLang="de-DE" sz="2000" dirty="0"/>
              <a:t>				</a:t>
            </a:r>
            <a:r>
              <a:rPr lang="de-DE" sz="2000" dirty="0">
                <a:solidFill>
                  <a:prstClr val="black"/>
                </a:solidFill>
                <a:hlinkClick r:id="rId5"/>
              </a:rPr>
              <a:t>EH-K-25</a:t>
            </a:r>
            <a:endParaRPr lang="de-DE" sz="2000" dirty="0">
              <a:solidFill>
                <a:prstClr val="black"/>
              </a:solidFill>
            </a:endParaRPr>
          </a:p>
          <a:p>
            <a:pPr lvl="0">
              <a:spcBef>
                <a:spcPts val="0"/>
              </a:spcBef>
              <a:buNone/>
            </a:pPr>
            <a:r>
              <a:rPr lang="de-DE" altLang="de-DE" sz="2000" i="1" dirty="0">
                <a:solidFill>
                  <a:prstClr val="black"/>
                </a:solidFill>
              </a:rPr>
              <a:t>Hinweis: </a:t>
            </a:r>
            <a:br>
              <a:rPr lang="de-DE" altLang="de-DE" sz="2000" i="1" dirty="0">
                <a:solidFill>
                  <a:prstClr val="black"/>
                </a:solidFill>
              </a:rPr>
            </a:br>
            <a:r>
              <a:rPr lang="de-DE" altLang="de-DE" sz="2000" i="1" dirty="0">
                <a:solidFill>
                  <a:prstClr val="black"/>
                </a:solidFill>
              </a:rPr>
              <a:t>Freiwilligen-Verbände sind keine offiziellen Streitkräfte; für sie gelten die allgemeinen Regeln, siehe </a:t>
            </a:r>
            <a:r>
              <a:rPr lang="de-DE" altLang="de-DE" sz="2000" i="1" dirty="0">
                <a:solidFill>
                  <a:prstClr val="black"/>
                </a:solidFill>
                <a:hlinkClick r:id="rId6"/>
              </a:rPr>
              <a:t>EH-K-26</a:t>
            </a:r>
            <a:r>
              <a:rPr lang="de-DE" altLang="de-DE" sz="2000" i="1" dirty="0">
                <a:solidFill>
                  <a:prstClr val="black"/>
                </a:solidFill>
              </a:rPr>
              <a:t>.</a:t>
            </a:r>
            <a:endParaRPr lang="de-DE" altLang="de-DE" sz="2000" i="1"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334499453"/>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1642</Words>
  <Application>Microsoft Office PowerPoint</Application>
  <PresentationFormat>Bildschirmpräsentation (4:3)</PresentationFormat>
  <Paragraphs>249</Paragraphs>
  <Slides>17</Slides>
  <Notes>17</Notes>
  <HiddenSlides>0</HiddenSlides>
  <MMClips>0</MMClips>
  <ScaleCrop>false</ScaleCrop>
  <HeadingPairs>
    <vt:vector size="4" baseType="variant">
      <vt:variant>
        <vt:lpstr>Design</vt:lpstr>
      </vt:variant>
      <vt:variant>
        <vt:i4>1</vt:i4>
      </vt:variant>
      <vt:variant>
        <vt:lpstr>Folientitel</vt:lpstr>
      </vt:variant>
      <vt:variant>
        <vt:i4>17</vt:i4>
      </vt:variant>
    </vt:vector>
  </HeadingPairs>
  <TitlesOfParts>
    <vt:vector size="18" baseType="lpstr">
      <vt:lpstr>Larissa</vt:lpstr>
      <vt:lpstr>Schulungsunterlagen der AG RDA</vt:lpstr>
      <vt:lpstr>PowerPoint-Präsentation</vt:lpstr>
      <vt:lpstr>RDA-Elemente dieser Präsentation</vt:lpstr>
      <vt:lpstr>Allgemeines</vt:lpstr>
      <vt:lpstr>Spitzenorgane</vt:lpstr>
      <vt:lpstr>RDA-Elemente für bestimmte Gruppen</vt:lpstr>
      <vt:lpstr>Beispiele</vt:lpstr>
      <vt:lpstr>Beispiele</vt:lpstr>
      <vt:lpstr>Streitkräfte</vt:lpstr>
      <vt:lpstr>Streitkräfte</vt:lpstr>
      <vt:lpstr>Streitkräfte</vt:lpstr>
      <vt:lpstr>Botschaften und Konsulate</vt:lpstr>
      <vt:lpstr>Delegationen</vt:lpstr>
      <vt:lpstr>Staats- und Regierungsbeamte</vt:lpstr>
      <vt:lpstr>Religiöse Würdenträger</vt:lpstr>
      <vt:lpstr>Gesetzgebende Körperschaften</vt:lpstr>
      <vt:lpstr>Gerichte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thuencher</cp:lastModifiedBy>
  <cp:revision>26</cp:revision>
  <dcterms:created xsi:type="dcterms:W3CDTF">2014-02-18T07:01:40Z</dcterms:created>
  <dcterms:modified xsi:type="dcterms:W3CDTF">2017-10-20T12:41:04Z</dcterms:modified>
</cp:coreProperties>
</file>