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5" r:id="rId1"/>
  </p:sldMasterIdLst>
  <p:notesMasterIdLst>
    <p:notesMasterId r:id="rId21"/>
  </p:notesMasterIdLst>
  <p:handoutMasterIdLst>
    <p:handoutMasterId r:id="rId22"/>
  </p:handoutMasterIdLst>
  <p:sldIdLst>
    <p:sldId id="491" r:id="rId2"/>
    <p:sldId id="490" r:id="rId3"/>
    <p:sldId id="483" r:id="rId4"/>
    <p:sldId id="467" r:id="rId5"/>
    <p:sldId id="468" r:id="rId6"/>
    <p:sldId id="469" r:id="rId7"/>
    <p:sldId id="492" r:id="rId8"/>
    <p:sldId id="471" r:id="rId9"/>
    <p:sldId id="472" r:id="rId10"/>
    <p:sldId id="494" r:id="rId11"/>
    <p:sldId id="495" r:id="rId12"/>
    <p:sldId id="496" r:id="rId13"/>
    <p:sldId id="497" r:id="rId14"/>
    <p:sldId id="498" r:id="rId15"/>
    <p:sldId id="476" r:id="rId16"/>
    <p:sldId id="477" r:id="rId17"/>
    <p:sldId id="478" r:id="rId18"/>
    <p:sldId id="479" r:id="rId19"/>
    <p:sldId id="480" r:id="rId20"/>
  </p:sldIdLst>
  <p:sldSz cx="9144000" cy="6858000" type="screen4x3"/>
  <p:notesSz cx="6797675" cy="9926638"/>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lausing, Silke" initials="CS" lastIdx="4"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Designformatvorlage 1 - Akz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Designformatvorlage 1 - Akz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009" autoAdjust="0"/>
    <p:restoredTop sz="89467" autoAdjust="0"/>
  </p:normalViewPr>
  <p:slideViewPr>
    <p:cSldViewPr>
      <p:cViewPr>
        <p:scale>
          <a:sx n="66" d="100"/>
          <a:sy n="66" d="100"/>
        </p:scale>
        <p:origin x="-1709" y="-389"/>
      </p:cViewPr>
      <p:guideLst>
        <p:guide orient="horz" pos="2160"/>
        <p:guide pos="2880"/>
      </p:guideLst>
    </p:cSldViewPr>
  </p:slideViewPr>
  <p:notesTextViewPr>
    <p:cViewPr>
      <p:scale>
        <a:sx n="1" d="1"/>
        <a:sy n="1" d="1"/>
      </p:scale>
      <p:origin x="0" y="0"/>
    </p:cViewPr>
  </p:notesTextViewPr>
  <p:sorterViewPr>
    <p:cViewPr>
      <p:scale>
        <a:sx n="100" d="100"/>
        <a:sy n="100" d="100"/>
      </p:scale>
      <p:origin x="0" y="15924"/>
    </p:cViewPr>
  </p:sorterViewPr>
  <p:notesViewPr>
    <p:cSldViewPr>
      <p:cViewPr varScale="1">
        <p:scale>
          <a:sx n="79" d="100"/>
          <a:sy n="79" d="100"/>
        </p:scale>
        <p:origin x="-3312" y="-90"/>
      </p:cViewPr>
      <p:guideLst>
        <p:guide orient="horz" pos="3127"/>
        <p:guide pos="214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1"/>
            <a:ext cx="2945659" cy="496332"/>
          </a:xfrm>
          <a:prstGeom prst="rect">
            <a:avLst/>
          </a:prstGeom>
        </p:spPr>
        <p:txBody>
          <a:bodyPr vert="horz" lIns="95557" tIns="47778" rIns="95557" bIns="47778" rtlCol="0"/>
          <a:lstStyle>
            <a:lvl1pPr algn="l">
              <a:defRPr sz="1300"/>
            </a:lvl1pPr>
          </a:lstStyle>
          <a:p>
            <a:endParaRPr lang="de-DE"/>
          </a:p>
        </p:txBody>
      </p:sp>
      <p:sp>
        <p:nvSpPr>
          <p:cNvPr id="3" name="Datumsplatzhalter 2"/>
          <p:cNvSpPr>
            <a:spLocks noGrp="1"/>
          </p:cNvSpPr>
          <p:nvPr>
            <p:ph type="dt" sz="quarter" idx="1"/>
          </p:nvPr>
        </p:nvSpPr>
        <p:spPr>
          <a:xfrm>
            <a:off x="3850444" y="1"/>
            <a:ext cx="2945659" cy="496332"/>
          </a:xfrm>
          <a:prstGeom prst="rect">
            <a:avLst/>
          </a:prstGeom>
        </p:spPr>
        <p:txBody>
          <a:bodyPr vert="horz" lIns="95557" tIns="47778" rIns="95557" bIns="47778" rtlCol="0"/>
          <a:lstStyle>
            <a:lvl1pPr algn="r">
              <a:defRPr sz="1300"/>
            </a:lvl1pPr>
          </a:lstStyle>
          <a:p>
            <a:fld id="{6060CEB5-A914-44E3-8178-8629EB278E7D}" type="datetimeFigureOut">
              <a:rPr lang="de-DE" smtClean="0"/>
              <a:pPr/>
              <a:t>25.10.2017</a:t>
            </a:fld>
            <a:endParaRPr lang="de-DE"/>
          </a:p>
        </p:txBody>
      </p:sp>
      <p:sp>
        <p:nvSpPr>
          <p:cNvPr id="4" name="Fußzeilenplatzhalter 3"/>
          <p:cNvSpPr>
            <a:spLocks noGrp="1"/>
          </p:cNvSpPr>
          <p:nvPr>
            <p:ph type="ftr" sz="quarter" idx="2"/>
          </p:nvPr>
        </p:nvSpPr>
        <p:spPr>
          <a:xfrm>
            <a:off x="1" y="9428584"/>
            <a:ext cx="2945659" cy="496332"/>
          </a:xfrm>
          <a:prstGeom prst="rect">
            <a:avLst/>
          </a:prstGeom>
        </p:spPr>
        <p:txBody>
          <a:bodyPr vert="horz" lIns="95557" tIns="47778" rIns="95557" bIns="47778" rtlCol="0" anchor="b"/>
          <a:lstStyle>
            <a:lvl1pPr algn="l">
              <a:defRPr sz="1300"/>
            </a:lvl1pPr>
          </a:lstStyle>
          <a:p>
            <a:endParaRPr lang="de-DE"/>
          </a:p>
        </p:txBody>
      </p:sp>
      <p:sp>
        <p:nvSpPr>
          <p:cNvPr id="5" name="Foliennummernplatzhalter 4"/>
          <p:cNvSpPr>
            <a:spLocks noGrp="1"/>
          </p:cNvSpPr>
          <p:nvPr>
            <p:ph type="sldNum" sz="quarter" idx="3"/>
          </p:nvPr>
        </p:nvSpPr>
        <p:spPr>
          <a:xfrm>
            <a:off x="3850444" y="9428584"/>
            <a:ext cx="2945659" cy="496332"/>
          </a:xfrm>
          <a:prstGeom prst="rect">
            <a:avLst/>
          </a:prstGeom>
        </p:spPr>
        <p:txBody>
          <a:bodyPr vert="horz" lIns="95557" tIns="47778" rIns="95557" bIns="47778" rtlCol="0" anchor="b"/>
          <a:lstStyle>
            <a:lvl1pPr algn="r">
              <a:defRPr sz="1300"/>
            </a:lvl1pPr>
          </a:lstStyle>
          <a:p>
            <a:fld id="{5074A8C2-7B88-41B6-91FD-05C79E1FDF68}" type="slidenum">
              <a:rPr lang="de-DE" smtClean="0"/>
              <a:pPr/>
              <a:t>‹Nr.›</a:t>
            </a:fld>
            <a:endParaRPr lang="de-DE"/>
          </a:p>
        </p:txBody>
      </p:sp>
    </p:spTree>
    <p:extLst>
      <p:ext uri="{BB962C8B-B14F-4D97-AF65-F5344CB8AC3E}">
        <p14:creationId xmlns:p14="http://schemas.microsoft.com/office/powerpoint/2010/main" val="399636723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1"/>
            <a:ext cx="2945659" cy="496332"/>
          </a:xfrm>
          <a:prstGeom prst="rect">
            <a:avLst/>
          </a:prstGeom>
        </p:spPr>
        <p:txBody>
          <a:bodyPr vert="horz" lIns="95557" tIns="47778" rIns="95557" bIns="47778" rtlCol="0"/>
          <a:lstStyle>
            <a:lvl1pPr algn="l">
              <a:defRPr sz="1300"/>
            </a:lvl1pPr>
          </a:lstStyle>
          <a:p>
            <a:endParaRPr lang="de-DE"/>
          </a:p>
        </p:txBody>
      </p:sp>
      <p:sp>
        <p:nvSpPr>
          <p:cNvPr id="3" name="Datumsplatzhalter 2"/>
          <p:cNvSpPr>
            <a:spLocks noGrp="1"/>
          </p:cNvSpPr>
          <p:nvPr>
            <p:ph type="dt" idx="1"/>
          </p:nvPr>
        </p:nvSpPr>
        <p:spPr>
          <a:xfrm>
            <a:off x="3850444" y="1"/>
            <a:ext cx="2945659" cy="496332"/>
          </a:xfrm>
          <a:prstGeom prst="rect">
            <a:avLst/>
          </a:prstGeom>
        </p:spPr>
        <p:txBody>
          <a:bodyPr vert="horz" lIns="95557" tIns="47778" rIns="95557" bIns="47778" rtlCol="0"/>
          <a:lstStyle>
            <a:lvl1pPr algn="r">
              <a:defRPr sz="1300"/>
            </a:lvl1pPr>
          </a:lstStyle>
          <a:p>
            <a:fld id="{47B5FA56-D6E1-4124-B186-B98D49B0E9F4}" type="datetimeFigureOut">
              <a:rPr lang="de-DE" smtClean="0"/>
              <a:pPr/>
              <a:t>25.10.2017</a:t>
            </a:fld>
            <a:endParaRPr lang="de-DE"/>
          </a:p>
        </p:txBody>
      </p:sp>
      <p:sp>
        <p:nvSpPr>
          <p:cNvPr id="4" name="Folienbildplatzhalter 3"/>
          <p:cNvSpPr>
            <a:spLocks noGrp="1" noRot="1" noChangeAspect="1"/>
          </p:cNvSpPr>
          <p:nvPr>
            <p:ph type="sldImg" idx="2"/>
          </p:nvPr>
        </p:nvSpPr>
        <p:spPr>
          <a:xfrm>
            <a:off x="917575" y="746125"/>
            <a:ext cx="4962525" cy="3721100"/>
          </a:xfrm>
          <a:prstGeom prst="rect">
            <a:avLst/>
          </a:prstGeom>
          <a:noFill/>
          <a:ln w="12700">
            <a:solidFill>
              <a:prstClr val="black"/>
            </a:solidFill>
          </a:ln>
        </p:spPr>
        <p:txBody>
          <a:bodyPr vert="horz" lIns="95557" tIns="47778" rIns="95557" bIns="47778" rtlCol="0" anchor="ctr"/>
          <a:lstStyle/>
          <a:p>
            <a:endParaRPr lang="de-DE"/>
          </a:p>
        </p:txBody>
      </p:sp>
      <p:sp>
        <p:nvSpPr>
          <p:cNvPr id="5" name="Notizenplatzhalter 4"/>
          <p:cNvSpPr>
            <a:spLocks noGrp="1"/>
          </p:cNvSpPr>
          <p:nvPr>
            <p:ph type="body" sz="quarter" idx="3"/>
          </p:nvPr>
        </p:nvSpPr>
        <p:spPr>
          <a:xfrm>
            <a:off x="679768" y="4715154"/>
            <a:ext cx="5438140" cy="4466987"/>
          </a:xfrm>
          <a:prstGeom prst="rect">
            <a:avLst/>
          </a:prstGeom>
        </p:spPr>
        <p:txBody>
          <a:bodyPr vert="horz" lIns="95557" tIns="47778" rIns="95557" bIns="47778"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1" y="9428584"/>
            <a:ext cx="2945659" cy="496332"/>
          </a:xfrm>
          <a:prstGeom prst="rect">
            <a:avLst/>
          </a:prstGeom>
        </p:spPr>
        <p:txBody>
          <a:bodyPr vert="horz" lIns="95557" tIns="47778" rIns="95557" bIns="47778" rtlCol="0" anchor="b"/>
          <a:lstStyle>
            <a:lvl1pPr algn="l">
              <a:defRPr sz="1300"/>
            </a:lvl1pPr>
          </a:lstStyle>
          <a:p>
            <a:endParaRPr lang="de-DE"/>
          </a:p>
        </p:txBody>
      </p:sp>
      <p:sp>
        <p:nvSpPr>
          <p:cNvPr id="7" name="Foliennummernplatzhalter 6"/>
          <p:cNvSpPr>
            <a:spLocks noGrp="1"/>
          </p:cNvSpPr>
          <p:nvPr>
            <p:ph type="sldNum" sz="quarter" idx="5"/>
          </p:nvPr>
        </p:nvSpPr>
        <p:spPr>
          <a:xfrm>
            <a:off x="3850444" y="9428584"/>
            <a:ext cx="2945659" cy="496332"/>
          </a:xfrm>
          <a:prstGeom prst="rect">
            <a:avLst/>
          </a:prstGeom>
        </p:spPr>
        <p:txBody>
          <a:bodyPr vert="horz" lIns="95557" tIns="47778" rIns="95557" bIns="47778" rtlCol="0" anchor="b"/>
          <a:lstStyle>
            <a:lvl1pPr algn="r">
              <a:defRPr sz="1300"/>
            </a:lvl1pPr>
          </a:lstStyle>
          <a:p>
            <a:fld id="{4659BA6D-A88A-4D5F-B44A-44D03FB6C521}" type="slidenum">
              <a:rPr lang="de-DE" smtClean="0"/>
              <a:pPr/>
              <a:t>‹Nr.›</a:t>
            </a:fld>
            <a:endParaRPr lang="de-DE"/>
          </a:p>
        </p:txBody>
      </p:sp>
    </p:spTree>
    <p:extLst>
      <p:ext uri="{BB962C8B-B14F-4D97-AF65-F5344CB8AC3E}">
        <p14:creationId xmlns:p14="http://schemas.microsoft.com/office/powerpoint/2010/main" val="37106245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8374" indent="-287836" eaLnBrk="0" hangingPunct="0">
              <a:spcBef>
                <a:spcPct val="30000"/>
              </a:spcBef>
              <a:defRPr sz="1200">
                <a:solidFill>
                  <a:schemeClr val="tx1"/>
                </a:solidFill>
                <a:latin typeface="Calibri" pitchFamily="34" charset="0"/>
              </a:defRPr>
            </a:lvl2pPr>
            <a:lvl3pPr marL="1151344" indent="-230269" eaLnBrk="0" hangingPunct="0">
              <a:spcBef>
                <a:spcPct val="30000"/>
              </a:spcBef>
              <a:defRPr sz="1200">
                <a:solidFill>
                  <a:schemeClr val="tx1"/>
                </a:solidFill>
                <a:latin typeface="Calibri" pitchFamily="34" charset="0"/>
              </a:defRPr>
            </a:lvl3pPr>
            <a:lvl4pPr marL="1611881" indent="-230269" eaLnBrk="0" hangingPunct="0">
              <a:spcBef>
                <a:spcPct val="30000"/>
              </a:spcBef>
              <a:defRPr sz="1200">
                <a:solidFill>
                  <a:schemeClr val="tx1"/>
                </a:solidFill>
                <a:latin typeface="Calibri" pitchFamily="34" charset="0"/>
              </a:defRPr>
            </a:lvl4pPr>
            <a:lvl5pPr marL="2072419" indent="-230269" eaLnBrk="0" hangingPunct="0">
              <a:spcBef>
                <a:spcPct val="30000"/>
              </a:spcBef>
              <a:defRPr sz="1200">
                <a:solidFill>
                  <a:schemeClr val="tx1"/>
                </a:solidFill>
                <a:latin typeface="Calibri" pitchFamily="34" charset="0"/>
              </a:defRPr>
            </a:lvl5pPr>
            <a:lvl6pPr marL="2532957" indent="-230269" eaLnBrk="0" fontAlgn="base" hangingPunct="0">
              <a:spcBef>
                <a:spcPct val="30000"/>
              </a:spcBef>
              <a:spcAft>
                <a:spcPct val="0"/>
              </a:spcAft>
              <a:defRPr sz="1200">
                <a:solidFill>
                  <a:schemeClr val="tx1"/>
                </a:solidFill>
                <a:latin typeface="Calibri" pitchFamily="34" charset="0"/>
              </a:defRPr>
            </a:lvl6pPr>
            <a:lvl7pPr marL="2993494" indent="-230269" eaLnBrk="0" fontAlgn="base" hangingPunct="0">
              <a:spcBef>
                <a:spcPct val="30000"/>
              </a:spcBef>
              <a:spcAft>
                <a:spcPct val="0"/>
              </a:spcAft>
              <a:defRPr sz="1200">
                <a:solidFill>
                  <a:schemeClr val="tx1"/>
                </a:solidFill>
                <a:latin typeface="Calibri" pitchFamily="34" charset="0"/>
              </a:defRPr>
            </a:lvl7pPr>
            <a:lvl8pPr marL="3454032" indent="-230269" eaLnBrk="0" fontAlgn="base" hangingPunct="0">
              <a:spcBef>
                <a:spcPct val="30000"/>
              </a:spcBef>
              <a:spcAft>
                <a:spcPct val="0"/>
              </a:spcAft>
              <a:defRPr sz="1200">
                <a:solidFill>
                  <a:schemeClr val="tx1"/>
                </a:solidFill>
                <a:latin typeface="Calibri" pitchFamily="34" charset="0"/>
              </a:defRPr>
            </a:lvl8pPr>
            <a:lvl9pPr marL="3914569" indent="-230269"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ERL: Der Begriff Schule ist hier im Sinne einer Fakultät einer Universität, Fachhochschule etc. zu verstehen. Mit Namen, die nur ein bestimmtes Studiengebiet anzeigen, sind Namen gemeint, die ausschließlich aus der Bezeichnung von einem oder mehreren Studienfächern oder Teilstudienfächern bestehen.</a:t>
            </a:r>
          </a:p>
          <a:p>
            <a:pPr defTabSz="917207">
              <a:defRPr/>
            </a:pPr>
            <a:endParaRPr lang="de-DE" sz="900" dirty="0" smtClean="0">
              <a:latin typeface="Verdana" panose="020B0604030504040204" pitchFamily="34" charset="0"/>
              <a:ea typeface="Verdana" panose="020B0604030504040204" pitchFamily="34" charset="0"/>
              <a:cs typeface="Verdana" panose="020B0604030504040204" pitchFamily="34" charset="0"/>
            </a:endParaRPr>
          </a:p>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Nicht unter diesen Typ fallen:</a:t>
            </a:r>
          </a:p>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1.</a:t>
            </a:r>
          </a:p>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Abteilungen einer Hochschule, die nicht nur das Fach benennen, sondern einen spezifischen Namen haben und in denen der Name der Hochschule nicht als fester Bestandteil vorkommt.</a:t>
            </a:r>
          </a:p>
          <a:p>
            <a:pPr defTabSz="917207">
              <a:defRPr/>
            </a:pPr>
            <a:endParaRPr lang="de-DE" sz="900" dirty="0" smtClean="0">
              <a:latin typeface="Verdana" panose="020B0604030504040204" pitchFamily="34" charset="0"/>
              <a:ea typeface="Verdana" panose="020B0604030504040204" pitchFamily="34" charset="0"/>
              <a:cs typeface="Verdana" panose="020B0604030504040204" pitchFamily="34" charset="0"/>
            </a:endParaRPr>
          </a:p>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BEISPIEL</a:t>
            </a:r>
          </a:p>
          <a:p>
            <a:pPr defTabSz="917207">
              <a:defRPr/>
            </a:pPr>
            <a:r>
              <a:rPr lang="de-DE" sz="900" dirty="0" err="1" smtClean="0">
                <a:latin typeface="Verdana" panose="020B0604030504040204" pitchFamily="34" charset="0"/>
                <a:ea typeface="Verdana" panose="020B0604030504040204" pitchFamily="34" charset="0"/>
                <a:cs typeface="Verdana" panose="020B0604030504040204" pitchFamily="34" charset="0"/>
              </a:rPr>
              <a:t>Argelander</a:t>
            </a:r>
            <a:r>
              <a:rPr lang="de-DE" sz="900" dirty="0" smtClean="0">
                <a:latin typeface="Verdana" panose="020B0604030504040204" pitchFamily="34" charset="0"/>
                <a:ea typeface="Verdana" panose="020B0604030504040204" pitchFamily="34" charset="0"/>
                <a:cs typeface="Verdana" panose="020B0604030504040204" pitchFamily="34" charset="0"/>
              </a:rPr>
              <a:t>-Institut für Astronomie</a:t>
            </a:r>
          </a:p>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Schleswig-Holsteinisches Institut für Friedenswissenschaften </a:t>
            </a:r>
          </a:p>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  </a:t>
            </a:r>
          </a:p>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Bei diesen wird der bevorzugte Name selbstständig gebildet.</a:t>
            </a:r>
          </a:p>
          <a:p>
            <a:pPr defTabSz="917207">
              <a:defRPr/>
            </a:pPr>
            <a:endParaRPr lang="de-DE" sz="900" dirty="0" smtClean="0">
              <a:latin typeface="Verdana" panose="020B0604030504040204" pitchFamily="34" charset="0"/>
              <a:ea typeface="Verdana" panose="020B0604030504040204" pitchFamily="34" charset="0"/>
              <a:cs typeface="Verdana" panose="020B0604030504040204" pitchFamily="34" charset="0"/>
            </a:endParaRPr>
          </a:p>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2.</a:t>
            </a:r>
          </a:p>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Abteilungen einer Hochschule, in denen der Name der Hochschule als fester Namensbestandteil vorkommt unabhängig davon, ob der Name der Abteilung spezifisch oder unspezifisch ist.</a:t>
            </a:r>
          </a:p>
          <a:p>
            <a:pPr defTabSz="917207">
              <a:defRPr/>
            </a:pPr>
            <a:endParaRPr lang="de-DE" sz="900" dirty="0" smtClean="0">
              <a:latin typeface="Verdana" panose="020B0604030504040204" pitchFamily="34" charset="0"/>
              <a:ea typeface="Verdana" panose="020B0604030504040204" pitchFamily="34" charset="0"/>
              <a:cs typeface="Verdana" panose="020B0604030504040204" pitchFamily="34" charset="0"/>
            </a:endParaRPr>
          </a:p>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BEISPIEL</a:t>
            </a:r>
          </a:p>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Energiewirtschaftliches Institut an der Universität zu Köln</a:t>
            </a:r>
          </a:p>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Leibniz Institut für Arbeitsforschung der TU Dortmund</a:t>
            </a:r>
          </a:p>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Leibniz-Institut für die Pädagogik der Naturwissenschaften und Mathematik an der Universität Kiel</a:t>
            </a:r>
          </a:p>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 </a:t>
            </a:r>
          </a:p>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Diese Fälle gehören zu 11.2.2.14.6 und werden unselbstständig erfasst.</a:t>
            </a:r>
          </a:p>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vgl. auch ERL 3 zu 11.2.2.14.6</a:t>
            </a:r>
          </a:p>
          <a:p>
            <a:endParaRPr lang="de-DE" sz="900" b="1"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11</a:t>
            </a:fld>
            <a:endParaRPr lang="de-DE"/>
          </a:p>
        </p:txBody>
      </p:sp>
    </p:spTree>
    <p:extLst>
      <p:ext uri="{BB962C8B-B14F-4D97-AF65-F5344CB8AC3E}">
        <p14:creationId xmlns:p14="http://schemas.microsoft.com/office/powerpoint/2010/main" val="24489682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ERL: Der Begriff Schule ist hier im Sinne einer Fakultät einer Universität, Fachhochschule etc. zu verstehen. Mit Namen, die nur ein bestimmtes Studiengebiet anzeigen, sind Namen gemeint, die ausschließlich aus der Bezeichnung von einem oder mehreren Studienfächern oder Teilstudienfächern bestehen.</a:t>
            </a:r>
          </a:p>
          <a:p>
            <a:pPr defTabSz="917207">
              <a:defRPr/>
            </a:pPr>
            <a:endParaRPr lang="de-DE" sz="900" dirty="0" smtClean="0">
              <a:latin typeface="Verdana" panose="020B0604030504040204" pitchFamily="34" charset="0"/>
              <a:ea typeface="Verdana" panose="020B0604030504040204" pitchFamily="34" charset="0"/>
              <a:cs typeface="Verdana" panose="020B0604030504040204" pitchFamily="34" charset="0"/>
            </a:endParaRPr>
          </a:p>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Nicht unter diesen Typ fallen:</a:t>
            </a:r>
          </a:p>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1.</a:t>
            </a:r>
          </a:p>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Abteilungen einer Hochschule, die nicht nur das Fach benennen, sondern einen spezifischen Namen haben und in denen der Name der Hochschule nicht als fester Bestandteil vorkommt.</a:t>
            </a:r>
          </a:p>
          <a:p>
            <a:pPr defTabSz="917207">
              <a:defRPr/>
            </a:pPr>
            <a:endParaRPr lang="de-DE" sz="900" dirty="0" smtClean="0">
              <a:latin typeface="Verdana" panose="020B0604030504040204" pitchFamily="34" charset="0"/>
              <a:ea typeface="Verdana" panose="020B0604030504040204" pitchFamily="34" charset="0"/>
              <a:cs typeface="Verdana" panose="020B0604030504040204" pitchFamily="34" charset="0"/>
            </a:endParaRPr>
          </a:p>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BEISPIEL</a:t>
            </a:r>
          </a:p>
          <a:p>
            <a:pPr defTabSz="917207">
              <a:defRPr/>
            </a:pPr>
            <a:r>
              <a:rPr lang="de-DE" sz="900" dirty="0" err="1" smtClean="0">
                <a:latin typeface="Verdana" panose="020B0604030504040204" pitchFamily="34" charset="0"/>
                <a:ea typeface="Verdana" panose="020B0604030504040204" pitchFamily="34" charset="0"/>
                <a:cs typeface="Verdana" panose="020B0604030504040204" pitchFamily="34" charset="0"/>
              </a:rPr>
              <a:t>Argelander</a:t>
            </a:r>
            <a:r>
              <a:rPr lang="de-DE" sz="900" dirty="0" smtClean="0">
                <a:latin typeface="Verdana" panose="020B0604030504040204" pitchFamily="34" charset="0"/>
                <a:ea typeface="Verdana" panose="020B0604030504040204" pitchFamily="34" charset="0"/>
                <a:cs typeface="Verdana" panose="020B0604030504040204" pitchFamily="34" charset="0"/>
              </a:rPr>
              <a:t>-Institut für Astronomie</a:t>
            </a:r>
          </a:p>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Schleswig-Holsteinisches Institut für Friedenswissenschaften </a:t>
            </a:r>
          </a:p>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  </a:t>
            </a:r>
          </a:p>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Bei diesen wird der bevorzugte Name selbstständig gebildet.</a:t>
            </a:r>
          </a:p>
          <a:p>
            <a:pPr defTabSz="917207">
              <a:defRPr/>
            </a:pPr>
            <a:endParaRPr lang="de-DE" sz="900" dirty="0" smtClean="0">
              <a:latin typeface="Verdana" panose="020B0604030504040204" pitchFamily="34" charset="0"/>
              <a:ea typeface="Verdana" panose="020B0604030504040204" pitchFamily="34" charset="0"/>
              <a:cs typeface="Verdana" panose="020B0604030504040204" pitchFamily="34" charset="0"/>
            </a:endParaRPr>
          </a:p>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2.</a:t>
            </a:r>
          </a:p>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Abteilungen einer Hochschule, in denen der Name der Hochschule als fester Namensbestandteil vorkommt unabhängig davon, ob der Name der Abteilung spezifisch oder unspezifisch ist.</a:t>
            </a:r>
          </a:p>
          <a:p>
            <a:pPr defTabSz="917207">
              <a:defRPr/>
            </a:pPr>
            <a:endParaRPr lang="de-DE" sz="900" dirty="0" smtClean="0">
              <a:latin typeface="Verdana" panose="020B0604030504040204" pitchFamily="34" charset="0"/>
              <a:ea typeface="Verdana" panose="020B0604030504040204" pitchFamily="34" charset="0"/>
              <a:cs typeface="Verdana" panose="020B0604030504040204" pitchFamily="34" charset="0"/>
            </a:endParaRPr>
          </a:p>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BEISPIEL</a:t>
            </a:r>
          </a:p>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Energiewirtschaftliches Institut an der Universität zu Köln</a:t>
            </a:r>
          </a:p>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Leibniz Institut für Arbeitsforschung der TU Dortmund</a:t>
            </a:r>
          </a:p>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Leibniz-Institut für die Pädagogik der Naturwissenschaften und Mathematik an der Universität Kiel</a:t>
            </a:r>
          </a:p>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 </a:t>
            </a:r>
          </a:p>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Diese Fälle gehören zu 11.2.2.14.6 und werden unselbstständig erfasst.</a:t>
            </a:r>
          </a:p>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vgl. auch ERL 3 zu 11.2.2.14.6</a:t>
            </a:r>
          </a:p>
          <a:p>
            <a:endParaRPr lang="de-DE" sz="900" b="1"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12</a:t>
            </a:fld>
            <a:endParaRPr lang="de-DE"/>
          </a:p>
        </p:txBody>
      </p:sp>
    </p:spTree>
    <p:extLst>
      <p:ext uri="{BB962C8B-B14F-4D97-AF65-F5344CB8AC3E}">
        <p14:creationId xmlns:p14="http://schemas.microsoft.com/office/powerpoint/2010/main" val="24489682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sz="900" dirty="0" smtClean="0">
                <a:latin typeface="Verdana" panose="020B0604030504040204" pitchFamily="34" charset="0"/>
                <a:ea typeface="Verdana" panose="020B0604030504040204" pitchFamily="34" charset="0"/>
                <a:cs typeface="Verdana" panose="020B0604030504040204" pitchFamily="34" charset="0"/>
              </a:rPr>
              <a:t>ERL 2: </a:t>
            </a:r>
          </a:p>
          <a:p>
            <a:r>
              <a:rPr lang="de-DE" sz="900" dirty="0" smtClean="0">
                <a:latin typeface="Verdana" panose="020B0604030504040204" pitchFamily="34" charset="0"/>
                <a:ea typeface="Verdana" panose="020B0604030504040204" pitchFamily="34" charset="0"/>
                <a:cs typeface="Verdana" panose="020B0604030504040204" pitchFamily="34" charset="0"/>
              </a:rPr>
              <a:t>Ist der vollständige bevorzugte Name der übergeordneten Körperschaft, auch in der Übersetzung, im Namen der untergeordneten Körperschaft enthalten, erfassen Sie diese unselbstständig.</a:t>
            </a:r>
          </a:p>
          <a:p>
            <a:endParaRPr lang="de-DE" sz="900" dirty="0" smtClean="0">
              <a:latin typeface="Verdana" panose="020B0604030504040204" pitchFamily="34" charset="0"/>
              <a:ea typeface="Verdana" panose="020B0604030504040204" pitchFamily="34" charset="0"/>
              <a:cs typeface="Verdana" panose="020B0604030504040204" pitchFamily="34" charset="0"/>
            </a:endParaRPr>
          </a:p>
          <a:p>
            <a:r>
              <a:rPr lang="de-DE" sz="900" dirty="0" smtClean="0">
                <a:latin typeface="Verdana" panose="020B0604030504040204" pitchFamily="34" charset="0"/>
                <a:ea typeface="Verdana" panose="020B0604030504040204" pitchFamily="34" charset="0"/>
                <a:cs typeface="Verdana" panose="020B0604030504040204" pitchFamily="34" charset="0"/>
              </a:rPr>
              <a:t>BEISPIEL</a:t>
            </a:r>
          </a:p>
          <a:p>
            <a:r>
              <a:rPr lang="de-DE" sz="900" dirty="0" smtClean="0">
                <a:latin typeface="Verdana" panose="020B0604030504040204" pitchFamily="34" charset="0"/>
                <a:ea typeface="Verdana" panose="020B0604030504040204" pitchFamily="34" charset="0"/>
                <a:cs typeface="Verdana" panose="020B0604030504040204" pitchFamily="34" charset="0"/>
              </a:rPr>
              <a:t>90. Annual Meeting </a:t>
            </a:r>
            <a:r>
              <a:rPr lang="de-DE" sz="900" dirty="0" err="1" smtClean="0">
                <a:latin typeface="Verdana" panose="020B0604030504040204" pitchFamily="34" charset="0"/>
                <a:ea typeface="Verdana" panose="020B0604030504040204" pitchFamily="34" charset="0"/>
                <a:cs typeface="Verdana" panose="020B0604030504040204" pitchFamily="34" charset="0"/>
              </a:rPr>
              <a:t>of</a:t>
            </a:r>
            <a:r>
              <a:rPr lang="de-DE" sz="900" dirty="0" smtClean="0">
                <a:latin typeface="Verdana" panose="020B0604030504040204" pitchFamily="34" charset="0"/>
                <a:ea typeface="Verdana" panose="020B0604030504040204" pitchFamily="34" charset="0"/>
                <a:cs typeface="Verdana" panose="020B0604030504040204" pitchFamily="34" charset="0"/>
              </a:rPr>
              <a:t> </a:t>
            </a:r>
            <a:r>
              <a:rPr lang="de-DE" sz="900" dirty="0" err="1" smtClean="0">
                <a:latin typeface="Verdana" panose="020B0604030504040204" pitchFamily="34" charset="0"/>
                <a:ea typeface="Verdana" panose="020B0604030504040204" pitchFamily="34" charset="0"/>
                <a:cs typeface="Verdana" panose="020B0604030504040204" pitchFamily="34" charset="0"/>
              </a:rPr>
              <a:t>the</a:t>
            </a:r>
            <a:r>
              <a:rPr lang="de-DE" sz="900" dirty="0" smtClean="0">
                <a:latin typeface="Verdana" panose="020B0604030504040204" pitchFamily="34" charset="0"/>
                <a:ea typeface="Verdana" panose="020B0604030504040204" pitchFamily="34" charset="0"/>
                <a:cs typeface="Verdana" panose="020B0604030504040204" pitchFamily="34" charset="0"/>
              </a:rPr>
              <a:t> German </a:t>
            </a:r>
            <a:r>
              <a:rPr lang="de-DE" sz="900" dirty="0" err="1" smtClean="0">
                <a:latin typeface="Verdana" panose="020B0604030504040204" pitchFamily="34" charset="0"/>
                <a:ea typeface="Verdana" panose="020B0604030504040204" pitchFamily="34" charset="0"/>
                <a:cs typeface="Verdana" panose="020B0604030504040204" pitchFamily="34" charset="0"/>
              </a:rPr>
              <a:t>Mammalian</a:t>
            </a:r>
            <a:r>
              <a:rPr lang="de-DE" sz="900" dirty="0" smtClean="0">
                <a:latin typeface="Verdana" panose="020B0604030504040204" pitchFamily="34" charset="0"/>
                <a:ea typeface="Verdana" panose="020B0604030504040204" pitchFamily="34" charset="0"/>
                <a:cs typeface="Verdana" panose="020B0604030504040204" pitchFamily="34" charset="0"/>
              </a:rPr>
              <a:t> Society</a:t>
            </a:r>
          </a:p>
          <a:p>
            <a:r>
              <a:rPr lang="de-DE" sz="900" dirty="0" smtClean="0">
                <a:latin typeface="Verdana" panose="020B0604030504040204" pitchFamily="34" charset="0"/>
                <a:ea typeface="Verdana" panose="020B0604030504040204" pitchFamily="34" charset="0"/>
                <a:cs typeface="Verdana" panose="020B0604030504040204" pitchFamily="34" charset="0"/>
              </a:rPr>
              <a:t>Unselbstständige Erfassung unter der Körperschaft "Deutsche Gesellschaft für Säugetierkunde"</a:t>
            </a:r>
          </a:p>
          <a:p>
            <a:r>
              <a:rPr lang="de-DE" sz="900" dirty="0" smtClean="0">
                <a:latin typeface="Verdana" panose="020B0604030504040204" pitchFamily="34" charset="0"/>
                <a:ea typeface="Verdana" panose="020B0604030504040204" pitchFamily="34" charset="0"/>
                <a:cs typeface="Verdana" panose="020B0604030504040204" pitchFamily="34" charset="0"/>
              </a:rPr>
              <a:t>Deutsche Gesellschaft für Säugetierkunde. Annual Meeting (90. : 2016 : Berlin)</a:t>
            </a:r>
          </a:p>
          <a:p>
            <a:endParaRPr lang="de-DE" sz="900" dirty="0" smtClean="0">
              <a:latin typeface="Verdana" panose="020B0604030504040204" pitchFamily="34" charset="0"/>
              <a:ea typeface="Verdana" panose="020B0604030504040204" pitchFamily="34" charset="0"/>
              <a:cs typeface="Verdana" panose="020B0604030504040204" pitchFamily="34" charset="0"/>
            </a:endParaRPr>
          </a:p>
          <a:p>
            <a:r>
              <a:rPr lang="de-DE" sz="900" dirty="0" smtClean="0">
                <a:latin typeface="Verdana" panose="020B0604030504040204" pitchFamily="34" charset="0"/>
                <a:ea typeface="Verdana" panose="020B0604030504040204" pitchFamily="34" charset="0"/>
                <a:cs typeface="Verdana" panose="020B0604030504040204" pitchFamily="34" charset="0"/>
              </a:rPr>
              <a:t>Wenn der Name der übergeordneten Körperschaft mehr als eine hierarchische Einheit umfasst, wenden Sie die Anweisung bezüglich des vollständigen Namens nur auf die direkt übergeordnete Körperschaft an.</a:t>
            </a:r>
          </a:p>
          <a:p>
            <a:endParaRPr lang="de-DE" sz="900" dirty="0" smtClean="0">
              <a:latin typeface="Verdana" panose="020B0604030504040204" pitchFamily="34" charset="0"/>
              <a:ea typeface="Verdana" panose="020B0604030504040204" pitchFamily="34" charset="0"/>
              <a:cs typeface="Verdana" panose="020B0604030504040204" pitchFamily="34" charset="0"/>
            </a:endParaRPr>
          </a:p>
          <a:p>
            <a:r>
              <a:rPr lang="de-DE" sz="900" dirty="0" smtClean="0">
                <a:latin typeface="Verdana" panose="020B0604030504040204" pitchFamily="34" charset="0"/>
                <a:ea typeface="Verdana" panose="020B0604030504040204" pitchFamily="34" charset="0"/>
                <a:cs typeface="Verdana" panose="020B0604030504040204" pitchFamily="34" charset="0"/>
              </a:rPr>
              <a:t>BEISPIEL</a:t>
            </a:r>
          </a:p>
          <a:p>
            <a:r>
              <a:rPr lang="de-DE" sz="900" dirty="0" smtClean="0">
                <a:latin typeface="Verdana" panose="020B0604030504040204" pitchFamily="34" charset="0"/>
                <a:ea typeface="Verdana" panose="020B0604030504040204" pitchFamily="34" charset="0"/>
                <a:cs typeface="Verdana" panose="020B0604030504040204" pitchFamily="34" charset="0"/>
              </a:rPr>
              <a:t>Jahrestagung der </a:t>
            </a:r>
            <a:r>
              <a:rPr lang="de-DE" sz="900" dirty="0" err="1" smtClean="0">
                <a:latin typeface="Verdana" panose="020B0604030504040204" pitchFamily="34" charset="0"/>
                <a:ea typeface="Verdana" panose="020B0604030504040204" pitchFamily="34" charset="0"/>
                <a:cs typeface="Verdana" panose="020B0604030504040204" pitchFamily="34" charset="0"/>
              </a:rPr>
              <a:t>dvs</a:t>
            </a:r>
            <a:r>
              <a:rPr lang="de-DE" sz="900" dirty="0" smtClean="0">
                <a:latin typeface="Verdana" panose="020B0604030504040204" pitchFamily="34" charset="0"/>
                <a:ea typeface="Verdana" panose="020B0604030504040204" pitchFamily="34" charset="0"/>
                <a:cs typeface="Verdana" panose="020B0604030504040204" pitchFamily="34" charset="0"/>
              </a:rPr>
              <a:t>-Sektion Biomechanik vom 13. - 15. März 2013 in Chemnitz</a:t>
            </a:r>
          </a:p>
          <a:p>
            <a:r>
              <a:rPr lang="de-DE" sz="900" dirty="0" smtClean="0">
                <a:latin typeface="Verdana" panose="020B0604030504040204" pitchFamily="34" charset="0"/>
                <a:ea typeface="Verdana" panose="020B0604030504040204" pitchFamily="34" charset="0"/>
                <a:cs typeface="Verdana" panose="020B0604030504040204" pitchFamily="34" charset="0"/>
              </a:rPr>
              <a:t>Direkte Überordnung: „Sektion Biomechanik“</a:t>
            </a:r>
          </a:p>
          <a:p>
            <a:r>
              <a:rPr lang="de-DE" sz="900" dirty="0" smtClean="0">
                <a:latin typeface="Verdana" panose="020B0604030504040204" pitchFamily="34" charset="0"/>
                <a:ea typeface="Verdana" panose="020B0604030504040204" pitchFamily="34" charset="0"/>
                <a:cs typeface="Verdana" panose="020B0604030504040204" pitchFamily="34" charset="0"/>
              </a:rPr>
              <a:t>Unselbstständige Erfassung:</a:t>
            </a:r>
          </a:p>
          <a:p>
            <a:r>
              <a:rPr lang="de-DE" sz="900" dirty="0" smtClean="0">
                <a:latin typeface="Verdana" panose="020B0604030504040204" pitchFamily="34" charset="0"/>
                <a:ea typeface="Verdana" panose="020B0604030504040204" pitchFamily="34" charset="0"/>
                <a:cs typeface="Verdana" panose="020B0604030504040204" pitchFamily="34" charset="0"/>
              </a:rPr>
              <a:t>Deutsche Vereinigung für Sportwissenschaft. Sektion Biomechanik. Jahrestagung (2013 : Chemnitz) </a:t>
            </a:r>
          </a:p>
          <a:p>
            <a:r>
              <a:rPr lang="de-DE" sz="900" dirty="0" smtClean="0">
                <a:latin typeface="Verdana" panose="020B0604030504040204" pitchFamily="34" charset="0"/>
                <a:ea typeface="Verdana" panose="020B0604030504040204" pitchFamily="34" charset="0"/>
                <a:cs typeface="Verdana" panose="020B0604030504040204" pitchFamily="34" charset="0"/>
              </a:rPr>
              <a:t> </a:t>
            </a:r>
          </a:p>
          <a:p>
            <a:r>
              <a:rPr lang="de-DE" sz="900" dirty="0" smtClean="0">
                <a:latin typeface="Verdana" panose="020B0604030504040204" pitchFamily="34" charset="0"/>
                <a:ea typeface="Verdana" panose="020B0604030504040204" pitchFamily="34" charset="0"/>
                <a:cs typeface="Verdana" panose="020B0604030504040204" pitchFamily="34" charset="0"/>
              </a:rPr>
              <a:t>Sind nur Teile des bevorzugten Namens der übergeordneten Körperschaft im Namen der untergeordneten Körperschaft enthalten, erfassen Sie die untergeordnete Körperschaft selbstständig, sofern sie nicht unter einen der anderen Typen fällt, bei denen der Name unselbstständig zu bilden ist.</a:t>
            </a:r>
          </a:p>
          <a:p>
            <a:endParaRPr lang="de-DE" sz="900" dirty="0" smtClean="0">
              <a:latin typeface="Verdana" panose="020B0604030504040204" pitchFamily="34" charset="0"/>
              <a:ea typeface="Verdana" panose="020B0604030504040204" pitchFamily="34" charset="0"/>
              <a:cs typeface="Verdana" panose="020B0604030504040204" pitchFamily="34" charset="0"/>
            </a:endParaRPr>
          </a:p>
          <a:p>
            <a:endParaRPr lang="de-DE" sz="900" dirty="0" smtClean="0">
              <a:latin typeface="Verdana" panose="020B0604030504040204" pitchFamily="34" charset="0"/>
              <a:ea typeface="Verdana" panose="020B0604030504040204" pitchFamily="34" charset="0"/>
              <a:cs typeface="Verdana" panose="020B0604030504040204" pitchFamily="34" charset="0"/>
            </a:endParaRPr>
          </a:p>
          <a:p>
            <a:r>
              <a:rPr lang="de-DE" sz="900" dirty="0" smtClean="0">
                <a:latin typeface="Verdana" panose="020B0604030504040204" pitchFamily="34" charset="0"/>
                <a:ea typeface="Verdana" panose="020B0604030504040204" pitchFamily="34" charset="0"/>
                <a:cs typeface="Verdana" panose="020B0604030504040204" pitchFamily="34" charset="0"/>
              </a:rPr>
              <a:t>BEISPIEL</a:t>
            </a:r>
          </a:p>
          <a:p>
            <a:r>
              <a:rPr lang="de-DE" sz="900" dirty="0" smtClean="0">
                <a:latin typeface="Verdana" panose="020B0604030504040204" pitchFamily="34" charset="0"/>
                <a:ea typeface="Verdana" panose="020B0604030504040204" pitchFamily="34" charset="0"/>
                <a:cs typeface="Verdana" panose="020B0604030504040204" pitchFamily="34" charset="0"/>
              </a:rPr>
              <a:t>BBC </a:t>
            </a:r>
            <a:r>
              <a:rPr lang="de-DE" sz="900" dirty="0" err="1" smtClean="0">
                <a:latin typeface="Verdana" panose="020B0604030504040204" pitchFamily="34" charset="0"/>
                <a:ea typeface="Verdana" panose="020B0604030504040204" pitchFamily="34" charset="0"/>
                <a:cs typeface="Verdana" panose="020B0604030504040204" pitchFamily="34" charset="0"/>
              </a:rPr>
              <a:t>Symphony</a:t>
            </a:r>
            <a:r>
              <a:rPr lang="de-DE" sz="900" dirty="0" smtClean="0">
                <a:latin typeface="Verdana" panose="020B0604030504040204" pitchFamily="34" charset="0"/>
                <a:ea typeface="Verdana" panose="020B0604030504040204" pitchFamily="34" charset="0"/>
                <a:cs typeface="Verdana" panose="020B0604030504040204" pitchFamily="34" charset="0"/>
              </a:rPr>
              <a:t> Orchestra</a:t>
            </a:r>
          </a:p>
          <a:p>
            <a:r>
              <a:rPr lang="de-DE" sz="900" dirty="0" smtClean="0">
                <a:latin typeface="Verdana" panose="020B0604030504040204" pitchFamily="34" charset="0"/>
                <a:ea typeface="Verdana" panose="020B0604030504040204" pitchFamily="34" charset="0"/>
                <a:cs typeface="Verdana" panose="020B0604030504040204" pitchFamily="34" charset="0"/>
              </a:rPr>
              <a:t>Nicht: British Broadcasting Corporation. </a:t>
            </a:r>
            <a:r>
              <a:rPr lang="de-DE" sz="900" dirty="0" err="1" smtClean="0">
                <a:latin typeface="Verdana" panose="020B0604030504040204" pitchFamily="34" charset="0"/>
                <a:ea typeface="Verdana" panose="020B0604030504040204" pitchFamily="34" charset="0"/>
                <a:cs typeface="Verdana" panose="020B0604030504040204" pitchFamily="34" charset="0"/>
              </a:rPr>
              <a:t>Symphony</a:t>
            </a:r>
            <a:r>
              <a:rPr lang="de-DE" sz="900" dirty="0" smtClean="0">
                <a:latin typeface="Verdana" panose="020B0604030504040204" pitchFamily="34" charset="0"/>
                <a:ea typeface="Verdana" panose="020B0604030504040204" pitchFamily="34" charset="0"/>
                <a:cs typeface="Verdana" panose="020B0604030504040204" pitchFamily="34" charset="0"/>
              </a:rPr>
              <a:t> Orchestra</a:t>
            </a:r>
          </a:p>
          <a:p>
            <a:r>
              <a:rPr lang="de-DE" sz="900" dirty="0" smtClean="0">
                <a:latin typeface="Verdana" panose="020B0604030504040204" pitchFamily="34" charset="0"/>
                <a:ea typeface="Verdana" panose="020B0604030504040204" pitchFamily="34" charset="0"/>
                <a:cs typeface="Verdana" panose="020B0604030504040204" pitchFamily="34" charset="0"/>
              </a:rPr>
              <a:t>Name: BBC </a:t>
            </a:r>
            <a:r>
              <a:rPr lang="de-DE" sz="900" dirty="0" err="1" smtClean="0">
                <a:latin typeface="Verdana" panose="020B0604030504040204" pitchFamily="34" charset="0"/>
                <a:ea typeface="Verdana" panose="020B0604030504040204" pitchFamily="34" charset="0"/>
                <a:cs typeface="Verdana" panose="020B0604030504040204" pitchFamily="34" charset="0"/>
              </a:rPr>
              <a:t>Symphony</a:t>
            </a:r>
            <a:r>
              <a:rPr lang="de-DE" sz="900" dirty="0" smtClean="0">
                <a:latin typeface="Verdana" panose="020B0604030504040204" pitchFamily="34" charset="0"/>
                <a:ea typeface="Verdana" panose="020B0604030504040204" pitchFamily="34" charset="0"/>
                <a:cs typeface="Verdana" panose="020B0604030504040204" pitchFamily="34" charset="0"/>
              </a:rPr>
              <a:t> Orchestra</a:t>
            </a:r>
          </a:p>
          <a:p>
            <a:endParaRPr lang="de-DE" sz="900" dirty="0" smtClean="0">
              <a:latin typeface="Verdana" panose="020B0604030504040204" pitchFamily="34" charset="0"/>
              <a:ea typeface="Verdana" panose="020B0604030504040204" pitchFamily="34" charset="0"/>
              <a:cs typeface="Verdana" panose="020B0604030504040204" pitchFamily="34" charset="0"/>
            </a:endParaRPr>
          </a:p>
          <a:p>
            <a:r>
              <a:rPr lang="de-DE" sz="900" dirty="0" err="1" smtClean="0">
                <a:latin typeface="Verdana" panose="020B0604030504040204" pitchFamily="34" charset="0"/>
                <a:ea typeface="Verdana" panose="020B0604030504040204" pitchFamily="34" charset="0"/>
                <a:cs typeface="Verdana" panose="020B0604030504040204" pitchFamily="34" charset="0"/>
              </a:rPr>
              <a:t>Friends</a:t>
            </a:r>
            <a:r>
              <a:rPr lang="de-DE" sz="900" dirty="0" smtClean="0">
                <a:latin typeface="Verdana" panose="020B0604030504040204" pitchFamily="34" charset="0"/>
                <a:ea typeface="Verdana" panose="020B0604030504040204" pitchFamily="34" charset="0"/>
                <a:cs typeface="Verdana" panose="020B0604030504040204" pitchFamily="34" charset="0"/>
              </a:rPr>
              <a:t> </a:t>
            </a:r>
            <a:r>
              <a:rPr lang="de-DE" sz="900" dirty="0" err="1" smtClean="0">
                <a:latin typeface="Verdana" panose="020B0604030504040204" pitchFamily="34" charset="0"/>
                <a:ea typeface="Verdana" panose="020B0604030504040204" pitchFamily="34" charset="0"/>
                <a:cs typeface="Verdana" panose="020B0604030504040204" pitchFamily="34" charset="0"/>
              </a:rPr>
              <a:t>of</a:t>
            </a:r>
            <a:r>
              <a:rPr lang="de-DE" sz="900" dirty="0" smtClean="0">
                <a:latin typeface="Verdana" panose="020B0604030504040204" pitchFamily="34" charset="0"/>
                <a:ea typeface="Verdana" panose="020B0604030504040204" pitchFamily="34" charset="0"/>
                <a:cs typeface="Verdana" panose="020B0604030504040204" pitchFamily="34" charset="0"/>
              </a:rPr>
              <a:t> </a:t>
            </a:r>
            <a:r>
              <a:rPr lang="de-DE" sz="900" dirty="0" err="1" smtClean="0">
                <a:latin typeface="Verdana" panose="020B0604030504040204" pitchFamily="34" charset="0"/>
                <a:ea typeface="Verdana" panose="020B0604030504040204" pitchFamily="34" charset="0"/>
                <a:cs typeface="Verdana" panose="020B0604030504040204" pitchFamily="34" charset="0"/>
              </a:rPr>
              <a:t>the</a:t>
            </a:r>
            <a:r>
              <a:rPr lang="de-DE" sz="900" dirty="0" smtClean="0">
                <a:latin typeface="Verdana" panose="020B0604030504040204" pitchFamily="34" charset="0"/>
                <a:ea typeface="Verdana" panose="020B0604030504040204" pitchFamily="34" charset="0"/>
                <a:cs typeface="Verdana" panose="020B0604030504040204" pitchFamily="34" charset="0"/>
              </a:rPr>
              <a:t> </a:t>
            </a:r>
            <a:r>
              <a:rPr lang="de-DE" sz="900" dirty="0" err="1" smtClean="0">
                <a:latin typeface="Verdana" panose="020B0604030504040204" pitchFamily="34" charset="0"/>
                <a:ea typeface="Verdana" panose="020B0604030504040204" pitchFamily="34" charset="0"/>
                <a:cs typeface="Verdana" panose="020B0604030504040204" pitchFamily="34" charset="0"/>
              </a:rPr>
              <a:t>Corcoran</a:t>
            </a:r>
            <a:endParaRPr lang="de-DE" sz="900" dirty="0" smtClean="0">
              <a:latin typeface="Verdana" panose="020B0604030504040204" pitchFamily="34" charset="0"/>
              <a:ea typeface="Verdana" panose="020B0604030504040204" pitchFamily="34" charset="0"/>
              <a:cs typeface="Verdana" panose="020B0604030504040204" pitchFamily="34" charset="0"/>
            </a:endParaRPr>
          </a:p>
          <a:p>
            <a:r>
              <a:rPr lang="de-DE" sz="900" dirty="0" smtClean="0">
                <a:latin typeface="Verdana" panose="020B0604030504040204" pitchFamily="34" charset="0"/>
                <a:ea typeface="Verdana" panose="020B0604030504040204" pitchFamily="34" charset="0"/>
                <a:cs typeface="Verdana" panose="020B0604030504040204" pitchFamily="34" charset="0"/>
              </a:rPr>
              <a:t>Nicht: </a:t>
            </a:r>
            <a:r>
              <a:rPr lang="de-DE" sz="900" dirty="0" err="1" smtClean="0">
                <a:latin typeface="Verdana" panose="020B0604030504040204" pitchFamily="34" charset="0"/>
                <a:ea typeface="Verdana" panose="020B0604030504040204" pitchFamily="34" charset="0"/>
                <a:cs typeface="Verdana" panose="020B0604030504040204" pitchFamily="34" charset="0"/>
              </a:rPr>
              <a:t>Corcoran</a:t>
            </a:r>
            <a:r>
              <a:rPr lang="de-DE" sz="900" dirty="0" smtClean="0">
                <a:latin typeface="Verdana" panose="020B0604030504040204" pitchFamily="34" charset="0"/>
                <a:ea typeface="Verdana" panose="020B0604030504040204" pitchFamily="34" charset="0"/>
                <a:cs typeface="Verdana" panose="020B0604030504040204" pitchFamily="34" charset="0"/>
              </a:rPr>
              <a:t> Gallery </a:t>
            </a:r>
            <a:r>
              <a:rPr lang="de-DE" sz="900" dirty="0" err="1" smtClean="0">
                <a:latin typeface="Verdana" panose="020B0604030504040204" pitchFamily="34" charset="0"/>
                <a:ea typeface="Verdana" panose="020B0604030504040204" pitchFamily="34" charset="0"/>
                <a:cs typeface="Verdana" panose="020B0604030504040204" pitchFamily="34" charset="0"/>
              </a:rPr>
              <a:t>of</a:t>
            </a:r>
            <a:r>
              <a:rPr lang="de-DE" sz="900" dirty="0" smtClean="0">
                <a:latin typeface="Verdana" panose="020B0604030504040204" pitchFamily="34" charset="0"/>
                <a:ea typeface="Verdana" panose="020B0604030504040204" pitchFamily="34" charset="0"/>
                <a:cs typeface="Verdana" panose="020B0604030504040204" pitchFamily="34" charset="0"/>
              </a:rPr>
              <a:t> Art. </a:t>
            </a:r>
            <a:r>
              <a:rPr lang="de-DE" sz="900" dirty="0" err="1" smtClean="0">
                <a:latin typeface="Verdana" panose="020B0604030504040204" pitchFamily="34" charset="0"/>
                <a:ea typeface="Verdana" panose="020B0604030504040204" pitchFamily="34" charset="0"/>
                <a:cs typeface="Verdana" panose="020B0604030504040204" pitchFamily="34" charset="0"/>
              </a:rPr>
              <a:t>Friends</a:t>
            </a:r>
            <a:endParaRPr lang="de-DE" sz="900" dirty="0" smtClean="0">
              <a:latin typeface="Verdana" panose="020B0604030504040204" pitchFamily="34" charset="0"/>
              <a:ea typeface="Verdana" panose="020B0604030504040204" pitchFamily="34" charset="0"/>
              <a:cs typeface="Verdana" panose="020B0604030504040204" pitchFamily="34" charset="0"/>
            </a:endParaRPr>
          </a:p>
          <a:p>
            <a:r>
              <a:rPr lang="de-DE" sz="900" dirty="0" smtClean="0">
                <a:latin typeface="Verdana" panose="020B0604030504040204" pitchFamily="34" charset="0"/>
                <a:ea typeface="Verdana" panose="020B0604030504040204" pitchFamily="34" charset="0"/>
                <a:cs typeface="Verdana" panose="020B0604030504040204" pitchFamily="34" charset="0"/>
              </a:rPr>
              <a:t>Name: </a:t>
            </a:r>
            <a:r>
              <a:rPr lang="de-DE" sz="900" dirty="0" err="1" smtClean="0">
                <a:latin typeface="Verdana" panose="020B0604030504040204" pitchFamily="34" charset="0"/>
                <a:ea typeface="Verdana" panose="020B0604030504040204" pitchFamily="34" charset="0"/>
                <a:cs typeface="Verdana" panose="020B0604030504040204" pitchFamily="34" charset="0"/>
              </a:rPr>
              <a:t>Friends</a:t>
            </a:r>
            <a:r>
              <a:rPr lang="de-DE" sz="900" dirty="0" smtClean="0">
                <a:latin typeface="Verdana" panose="020B0604030504040204" pitchFamily="34" charset="0"/>
                <a:ea typeface="Verdana" panose="020B0604030504040204" pitchFamily="34" charset="0"/>
                <a:cs typeface="Verdana" panose="020B0604030504040204" pitchFamily="34" charset="0"/>
              </a:rPr>
              <a:t> </a:t>
            </a:r>
            <a:r>
              <a:rPr lang="de-DE" sz="900" dirty="0" err="1" smtClean="0">
                <a:latin typeface="Verdana" panose="020B0604030504040204" pitchFamily="34" charset="0"/>
                <a:ea typeface="Verdana" panose="020B0604030504040204" pitchFamily="34" charset="0"/>
                <a:cs typeface="Verdana" panose="020B0604030504040204" pitchFamily="34" charset="0"/>
              </a:rPr>
              <a:t>of</a:t>
            </a:r>
            <a:r>
              <a:rPr lang="de-DE" sz="900" dirty="0" smtClean="0">
                <a:latin typeface="Verdana" panose="020B0604030504040204" pitchFamily="34" charset="0"/>
                <a:ea typeface="Verdana" panose="020B0604030504040204" pitchFamily="34" charset="0"/>
                <a:cs typeface="Verdana" panose="020B0604030504040204" pitchFamily="34" charset="0"/>
              </a:rPr>
              <a:t> </a:t>
            </a:r>
            <a:r>
              <a:rPr lang="de-DE" sz="900" dirty="0" err="1" smtClean="0">
                <a:latin typeface="Verdana" panose="020B0604030504040204" pitchFamily="34" charset="0"/>
                <a:ea typeface="Verdana" panose="020B0604030504040204" pitchFamily="34" charset="0"/>
                <a:cs typeface="Verdana" panose="020B0604030504040204" pitchFamily="34" charset="0"/>
              </a:rPr>
              <a:t>the</a:t>
            </a:r>
            <a:r>
              <a:rPr lang="de-DE" sz="900" dirty="0" smtClean="0">
                <a:latin typeface="Verdana" panose="020B0604030504040204" pitchFamily="34" charset="0"/>
                <a:ea typeface="Verdana" panose="020B0604030504040204" pitchFamily="34" charset="0"/>
                <a:cs typeface="Verdana" panose="020B0604030504040204" pitchFamily="34" charset="0"/>
              </a:rPr>
              <a:t> </a:t>
            </a:r>
            <a:r>
              <a:rPr lang="de-DE" sz="900" dirty="0" err="1" smtClean="0">
                <a:latin typeface="Verdana" panose="020B0604030504040204" pitchFamily="34" charset="0"/>
                <a:ea typeface="Verdana" panose="020B0604030504040204" pitchFamily="34" charset="0"/>
                <a:cs typeface="Verdana" panose="020B0604030504040204" pitchFamily="34" charset="0"/>
              </a:rPr>
              <a:t>Corcoran</a:t>
            </a:r>
            <a:endParaRPr lang="de-DE" sz="900" dirty="0" smtClean="0">
              <a:latin typeface="Verdana" panose="020B0604030504040204" pitchFamily="34" charset="0"/>
              <a:ea typeface="Verdana" panose="020B0604030504040204" pitchFamily="34" charset="0"/>
              <a:cs typeface="Verdana" panose="020B0604030504040204" pitchFamily="34" charset="0"/>
            </a:endParaRPr>
          </a:p>
          <a:p>
            <a:endParaRPr lang="de-DE" sz="900" dirty="0" smtClean="0">
              <a:latin typeface="Verdana" panose="020B0604030504040204" pitchFamily="34" charset="0"/>
              <a:ea typeface="Verdana" panose="020B0604030504040204" pitchFamily="34" charset="0"/>
              <a:cs typeface="Verdana" panose="020B0604030504040204" pitchFamily="34" charset="0"/>
            </a:endParaRPr>
          </a:p>
          <a:p>
            <a:r>
              <a:rPr lang="de-DE" sz="900" dirty="0" smtClean="0">
                <a:latin typeface="Verdana" panose="020B0604030504040204" pitchFamily="34" charset="0"/>
                <a:ea typeface="Verdana" panose="020B0604030504040204" pitchFamily="34" charset="0"/>
                <a:cs typeface="Verdana" panose="020B0604030504040204" pitchFamily="34" charset="0"/>
              </a:rPr>
              <a:t>ABER:</a:t>
            </a:r>
          </a:p>
          <a:p>
            <a:r>
              <a:rPr lang="de-DE" sz="900" dirty="0" smtClean="0">
                <a:latin typeface="Verdana" panose="020B0604030504040204" pitchFamily="34" charset="0"/>
                <a:ea typeface="Verdana" panose="020B0604030504040204" pitchFamily="34" charset="0"/>
                <a:cs typeface="Verdana" panose="020B0604030504040204" pitchFamily="34" charset="0"/>
              </a:rPr>
              <a:t>British Broadcasting Corporation. Political Research Unit.</a:t>
            </a:r>
          </a:p>
          <a:p>
            <a:r>
              <a:rPr lang="de-DE" sz="900" dirty="0" smtClean="0">
                <a:latin typeface="Verdana" panose="020B0604030504040204" pitchFamily="34" charset="0"/>
                <a:ea typeface="Verdana" panose="020B0604030504040204" pitchFamily="34" charset="0"/>
                <a:cs typeface="Verdana" panose="020B0604030504040204" pitchFamily="34" charset="0"/>
              </a:rPr>
              <a:t>Nicht: BBC Political Research Unit</a:t>
            </a:r>
          </a:p>
          <a:p>
            <a:r>
              <a:rPr lang="de-DE" sz="900" dirty="0" smtClean="0">
                <a:latin typeface="Verdana" panose="020B0604030504040204" pitchFamily="34" charset="0"/>
                <a:ea typeface="Verdana" panose="020B0604030504040204" pitchFamily="34" charset="0"/>
                <a:cs typeface="Verdana" panose="020B0604030504040204" pitchFamily="34" charset="0"/>
              </a:rPr>
              <a:t>Begründung: Hier erfassen Sie unselbstständig, da der Name einen Ausdruck enthält (hier “</a:t>
            </a:r>
            <a:r>
              <a:rPr lang="de-DE" sz="900" dirty="0" err="1" smtClean="0">
                <a:latin typeface="Verdana" panose="020B0604030504040204" pitchFamily="34" charset="0"/>
                <a:ea typeface="Verdana" panose="020B0604030504040204" pitchFamily="34" charset="0"/>
                <a:cs typeface="Verdana" panose="020B0604030504040204" pitchFamily="34" charset="0"/>
              </a:rPr>
              <a:t>unit</a:t>
            </a:r>
            <a:r>
              <a:rPr lang="de-DE" sz="900" dirty="0" smtClean="0">
                <a:latin typeface="Verdana" panose="020B0604030504040204" pitchFamily="34" charset="0"/>
                <a:ea typeface="Verdana" panose="020B0604030504040204" pitchFamily="34" charset="0"/>
                <a:cs typeface="Verdana" panose="020B0604030504040204" pitchFamily="34" charset="0"/>
              </a:rPr>
              <a:t>”), der per Definition vermuten lässt, dass die Körperschaft Teil einer anderen ist.</a:t>
            </a:r>
          </a:p>
          <a:p>
            <a:endParaRPr lang="de-AT" sz="1200" dirty="0" smtClean="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13</a:t>
            </a:fld>
            <a:endParaRPr lang="de-DE"/>
          </a:p>
        </p:txBody>
      </p:sp>
    </p:spTree>
    <p:extLst>
      <p:ext uri="{BB962C8B-B14F-4D97-AF65-F5344CB8AC3E}">
        <p14:creationId xmlns:p14="http://schemas.microsoft.com/office/powerpoint/2010/main" val="24489682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sz="900" dirty="0" smtClean="0">
                <a:latin typeface="Verdana" panose="020B0604030504040204" pitchFamily="34" charset="0"/>
                <a:ea typeface="Verdana" panose="020B0604030504040204" pitchFamily="34" charset="0"/>
                <a:cs typeface="Verdana" panose="020B0604030504040204" pitchFamily="34" charset="0"/>
              </a:rPr>
              <a:t>ERL 2: </a:t>
            </a:r>
          </a:p>
          <a:p>
            <a:r>
              <a:rPr lang="de-DE" sz="900" dirty="0" smtClean="0">
                <a:latin typeface="Verdana" panose="020B0604030504040204" pitchFamily="34" charset="0"/>
                <a:ea typeface="Verdana" panose="020B0604030504040204" pitchFamily="34" charset="0"/>
                <a:cs typeface="Verdana" panose="020B0604030504040204" pitchFamily="34" charset="0"/>
              </a:rPr>
              <a:t>Ist der vollständige bevorzugte Name der übergeordneten Körperschaft, auch in der Übersetzung, im Namen der untergeordneten Körperschaft enthalten, erfassen Sie diese unselbstständig.</a:t>
            </a:r>
          </a:p>
          <a:p>
            <a:endParaRPr lang="de-DE" sz="900" dirty="0" smtClean="0">
              <a:latin typeface="Verdana" panose="020B0604030504040204" pitchFamily="34" charset="0"/>
              <a:ea typeface="Verdana" panose="020B0604030504040204" pitchFamily="34" charset="0"/>
              <a:cs typeface="Verdana" panose="020B0604030504040204" pitchFamily="34" charset="0"/>
            </a:endParaRPr>
          </a:p>
          <a:p>
            <a:r>
              <a:rPr lang="de-DE" sz="900" dirty="0" smtClean="0">
                <a:latin typeface="Verdana" panose="020B0604030504040204" pitchFamily="34" charset="0"/>
                <a:ea typeface="Verdana" panose="020B0604030504040204" pitchFamily="34" charset="0"/>
                <a:cs typeface="Verdana" panose="020B0604030504040204" pitchFamily="34" charset="0"/>
              </a:rPr>
              <a:t>BEISPIEL</a:t>
            </a:r>
          </a:p>
          <a:p>
            <a:r>
              <a:rPr lang="de-DE" sz="900" dirty="0" smtClean="0">
                <a:latin typeface="Verdana" panose="020B0604030504040204" pitchFamily="34" charset="0"/>
                <a:ea typeface="Verdana" panose="020B0604030504040204" pitchFamily="34" charset="0"/>
                <a:cs typeface="Verdana" panose="020B0604030504040204" pitchFamily="34" charset="0"/>
              </a:rPr>
              <a:t>90. Annual Meeting </a:t>
            </a:r>
            <a:r>
              <a:rPr lang="de-DE" sz="900" dirty="0" err="1" smtClean="0">
                <a:latin typeface="Verdana" panose="020B0604030504040204" pitchFamily="34" charset="0"/>
                <a:ea typeface="Verdana" panose="020B0604030504040204" pitchFamily="34" charset="0"/>
                <a:cs typeface="Verdana" panose="020B0604030504040204" pitchFamily="34" charset="0"/>
              </a:rPr>
              <a:t>of</a:t>
            </a:r>
            <a:r>
              <a:rPr lang="de-DE" sz="900" dirty="0" smtClean="0">
                <a:latin typeface="Verdana" panose="020B0604030504040204" pitchFamily="34" charset="0"/>
                <a:ea typeface="Verdana" panose="020B0604030504040204" pitchFamily="34" charset="0"/>
                <a:cs typeface="Verdana" panose="020B0604030504040204" pitchFamily="34" charset="0"/>
              </a:rPr>
              <a:t> </a:t>
            </a:r>
            <a:r>
              <a:rPr lang="de-DE" sz="900" dirty="0" err="1" smtClean="0">
                <a:latin typeface="Verdana" panose="020B0604030504040204" pitchFamily="34" charset="0"/>
                <a:ea typeface="Verdana" panose="020B0604030504040204" pitchFamily="34" charset="0"/>
                <a:cs typeface="Verdana" panose="020B0604030504040204" pitchFamily="34" charset="0"/>
              </a:rPr>
              <a:t>the</a:t>
            </a:r>
            <a:r>
              <a:rPr lang="de-DE" sz="900" dirty="0" smtClean="0">
                <a:latin typeface="Verdana" panose="020B0604030504040204" pitchFamily="34" charset="0"/>
                <a:ea typeface="Verdana" panose="020B0604030504040204" pitchFamily="34" charset="0"/>
                <a:cs typeface="Verdana" panose="020B0604030504040204" pitchFamily="34" charset="0"/>
              </a:rPr>
              <a:t> German </a:t>
            </a:r>
            <a:r>
              <a:rPr lang="de-DE" sz="900" dirty="0" err="1" smtClean="0">
                <a:latin typeface="Verdana" panose="020B0604030504040204" pitchFamily="34" charset="0"/>
                <a:ea typeface="Verdana" panose="020B0604030504040204" pitchFamily="34" charset="0"/>
                <a:cs typeface="Verdana" panose="020B0604030504040204" pitchFamily="34" charset="0"/>
              </a:rPr>
              <a:t>Mammalian</a:t>
            </a:r>
            <a:r>
              <a:rPr lang="de-DE" sz="900" dirty="0" smtClean="0">
                <a:latin typeface="Verdana" panose="020B0604030504040204" pitchFamily="34" charset="0"/>
                <a:ea typeface="Verdana" panose="020B0604030504040204" pitchFamily="34" charset="0"/>
                <a:cs typeface="Verdana" panose="020B0604030504040204" pitchFamily="34" charset="0"/>
              </a:rPr>
              <a:t> Society</a:t>
            </a:r>
          </a:p>
          <a:p>
            <a:r>
              <a:rPr lang="de-DE" sz="900" dirty="0" smtClean="0">
                <a:latin typeface="Verdana" panose="020B0604030504040204" pitchFamily="34" charset="0"/>
                <a:ea typeface="Verdana" panose="020B0604030504040204" pitchFamily="34" charset="0"/>
                <a:cs typeface="Verdana" panose="020B0604030504040204" pitchFamily="34" charset="0"/>
              </a:rPr>
              <a:t>Unselbstständige Erfassung unter der Körperschaft "Deutsche Gesellschaft für Säugetierkunde"</a:t>
            </a:r>
          </a:p>
          <a:p>
            <a:r>
              <a:rPr lang="de-DE" sz="900" dirty="0" smtClean="0">
                <a:latin typeface="Verdana" panose="020B0604030504040204" pitchFamily="34" charset="0"/>
                <a:ea typeface="Verdana" panose="020B0604030504040204" pitchFamily="34" charset="0"/>
                <a:cs typeface="Verdana" panose="020B0604030504040204" pitchFamily="34" charset="0"/>
              </a:rPr>
              <a:t>Deutsche Gesellschaft für Säugetierkunde. Annual Meeting (90. : 2016 : Berlin)</a:t>
            </a:r>
          </a:p>
          <a:p>
            <a:endParaRPr lang="de-DE" sz="900" dirty="0" smtClean="0">
              <a:latin typeface="Verdana" panose="020B0604030504040204" pitchFamily="34" charset="0"/>
              <a:ea typeface="Verdana" panose="020B0604030504040204" pitchFamily="34" charset="0"/>
              <a:cs typeface="Verdana" panose="020B0604030504040204" pitchFamily="34" charset="0"/>
            </a:endParaRPr>
          </a:p>
          <a:p>
            <a:r>
              <a:rPr lang="de-DE" sz="900" dirty="0" smtClean="0">
                <a:latin typeface="Verdana" panose="020B0604030504040204" pitchFamily="34" charset="0"/>
                <a:ea typeface="Verdana" panose="020B0604030504040204" pitchFamily="34" charset="0"/>
                <a:cs typeface="Verdana" panose="020B0604030504040204" pitchFamily="34" charset="0"/>
              </a:rPr>
              <a:t>Wenn der Name der übergeordneten Körperschaft mehr als eine hierarchische Einheit umfasst, wenden Sie die Anweisung bezüglich des vollständigen Namens nur auf die direkt übergeordnete Körperschaft an.</a:t>
            </a:r>
          </a:p>
          <a:p>
            <a:endParaRPr lang="de-DE" sz="900" dirty="0" smtClean="0">
              <a:latin typeface="Verdana" panose="020B0604030504040204" pitchFamily="34" charset="0"/>
              <a:ea typeface="Verdana" panose="020B0604030504040204" pitchFamily="34" charset="0"/>
              <a:cs typeface="Verdana" panose="020B0604030504040204" pitchFamily="34" charset="0"/>
            </a:endParaRPr>
          </a:p>
          <a:p>
            <a:r>
              <a:rPr lang="de-DE" sz="900" dirty="0" smtClean="0">
                <a:latin typeface="Verdana" panose="020B0604030504040204" pitchFamily="34" charset="0"/>
                <a:ea typeface="Verdana" panose="020B0604030504040204" pitchFamily="34" charset="0"/>
                <a:cs typeface="Verdana" panose="020B0604030504040204" pitchFamily="34" charset="0"/>
              </a:rPr>
              <a:t>BEISPIEL</a:t>
            </a:r>
          </a:p>
          <a:p>
            <a:r>
              <a:rPr lang="de-DE" sz="900" dirty="0" smtClean="0">
                <a:latin typeface="Verdana" panose="020B0604030504040204" pitchFamily="34" charset="0"/>
                <a:ea typeface="Verdana" panose="020B0604030504040204" pitchFamily="34" charset="0"/>
                <a:cs typeface="Verdana" panose="020B0604030504040204" pitchFamily="34" charset="0"/>
              </a:rPr>
              <a:t>Jahrestagung der </a:t>
            </a:r>
            <a:r>
              <a:rPr lang="de-DE" sz="900" dirty="0" err="1" smtClean="0">
                <a:latin typeface="Verdana" panose="020B0604030504040204" pitchFamily="34" charset="0"/>
                <a:ea typeface="Verdana" panose="020B0604030504040204" pitchFamily="34" charset="0"/>
                <a:cs typeface="Verdana" panose="020B0604030504040204" pitchFamily="34" charset="0"/>
              </a:rPr>
              <a:t>dvs</a:t>
            </a:r>
            <a:r>
              <a:rPr lang="de-DE" sz="900" dirty="0" smtClean="0">
                <a:latin typeface="Verdana" panose="020B0604030504040204" pitchFamily="34" charset="0"/>
                <a:ea typeface="Verdana" panose="020B0604030504040204" pitchFamily="34" charset="0"/>
                <a:cs typeface="Verdana" panose="020B0604030504040204" pitchFamily="34" charset="0"/>
              </a:rPr>
              <a:t>-Sektion Biomechanik vom 13. - 15. März 2013 in Chemnitz</a:t>
            </a:r>
          </a:p>
          <a:p>
            <a:r>
              <a:rPr lang="de-DE" sz="900" dirty="0" smtClean="0">
                <a:latin typeface="Verdana" panose="020B0604030504040204" pitchFamily="34" charset="0"/>
                <a:ea typeface="Verdana" panose="020B0604030504040204" pitchFamily="34" charset="0"/>
                <a:cs typeface="Verdana" panose="020B0604030504040204" pitchFamily="34" charset="0"/>
              </a:rPr>
              <a:t>Direkte Überordnung: „Sektion Biomechanik“</a:t>
            </a:r>
          </a:p>
          <a:p>
            <a:r>
              <a:rPr lang="de-DE" sz="900" dirty="0" smtClean="0">
                <a:latin typeface="Verdana" panose="020B0604030504040204" pitchFamily="34" charset="0"/>
                <a:ea typeface="Verdana" panose="020B0604030504040204" pitchFamily="34" charset="0"/>
                <a:cs typeface="Verdana" panose="020B0604030504040204" pitchFamily="34" charset="0"/>
              </a:rPr>
              <a:t>Unselbstständige Erfassung:</a:t>
            </a:r>
          </a:p>
          <a:p>
            <a:r>
              <a:rPr lang="de-DE" sz="900" dirty="0" smtClean="0">
                <a:latin typeface="Verdana" panose="020B0604030504040204" pitchFamily="34" charset="0"/>
                <a:ea typeface="Verdana" panose="020B0604030504040204" pitchFamily="34" charset="0"/>
                <a:cs typeface="Verdana" panose="020B0604030504040204" pitchFamily="34" charset="0"/>
              </a:rPr>
              <a:t>Deutsche Vereinigung für Sportwissenschaft. Sektion Biomechanik. Jahrestagung (2013 : Chemnitz) </a:t>
            </a:r>
          </a:p>
          <a:p>
            <a:r>
              <a:rPr lang="de-DE" sz="900" dirty="0" smtClean="0">
                <a:latin typeface="Verdana" panose="020B0604030504040204" pitchFamily="34" charset="0"/>
                <a:ea typeface="Verdana" panose="020B0604030504040204" pitchFamily="34" charset="0"/>
                <a:cs typeface="Verdana" panose="020B0604030504040204" pitchFamily="34" charset="0"/>
              </a:rPr>
              <a:t> </a:t>
            </a:r>
          </a:p>
          <a:p>
            <a:r>
              <a:rPr lang="de-DE" sz="900" dirty="0" smtClean="0">
                <a:latin typeface="Verdana" panose="020B0604030504040204" pitchFamily="34" charset="0"/>
                <a:ea typeface="Verdana" panose="020B0604030504040204" pitchFamily="34" charset="0"/>
                <a:cs typeface="Verdana" panose="020B0604030504040204" pitchFamily="34" charset="0"/>
              </a:rPr>
              <a:t>Sind nur Teile des bevorzugten Namens der übergeordneten Körperschaft im Namen der untergeordneten Körperschaft enthalten, erfassen Sie die untergeordnete Körperschaft selbstständig, sofern sie nicht unter einen der anderen Typen fällt, bei denen der Name unselbstständig zu bilden ist.</a:t>
            </a:r>
          </a:p>
          <a:p>
            <a:endParaRPr lang="de-DE" sz="900" dirty="0" smtClean="0">
              <a:latin typeface="Verdana" panose="020B0604030504040204" pitchFamily="34" charset="0"/>
              <a:ea typeface="Verdana" panose="020B0604030504040204" pitchFamily="34" charset="0"/>
              <a:cs typeface="Verdana" panose="020B0604030504040204" pitchFamily="34" charset="0"/>
            </a:endParaRPr>
          </a:p>
          <a:p>
            <a:endParaRPr lang="de-DE" sz="900" dirty="0" smtClean="0">
              <a:latin typeface="Verdana" panose="020B0604030504040204" pitchFamily="34" charset="0"/>
              <a:ea typeface="Verdana" panose="020B0604030504040204" pitchFamily="34" charset="0"/>
              <a:cs typeface="Verdana" panose="020B0604030504040204" pitchFamily="34" charset="0"/>
            </a:endParaRPr>
          </a:p>
          <a:p>
            <a:r>
              <a:rPr lang="de-DE" sz="900" dirty="0" smtClean="0">
                <a:latin typeface="Verdana" panose="020B0604030504040204" pitchFamily="34" charset="0"/>
                <a:ea typeface="Verdana" panose="020B0604030504040204" pitchFamily="34" charset="0"/>
                <a:cs typeface="Verdana" panose="020B0604030504040204" pitchFamily="34" charset="0"/>
              </a:rPr>
              <a:t>BEISPIEL</a:t>
            </a:r>
          </a:p>
          <a:p>
            <a:r>
              <a:rPr lang="de-DE" sz="900" dirty="0" smtClean="0">
                <a:latin typeface="Verdana" panose="020B0604030504040204" pitchFamily="34" charset="0"/>
                <a:ea typeface="Verdana" panose="020B0604030504040204" pitchFamily="34" charset="0"/>
                <a:cs typeface="Verdana" panose="020B0604030504040204" pitchFamily="34" charset="0"/>
              </a:rPr>
              <a:t>BBC </a:t>
            </a:r>
            <a:r>
              <a:rPr lang="de-DE" sz="900" dirty="0" err="1" smtClean="0">
                <a:latin typeface="Verdana" panose="020B0604030504040204" pitchFamily="34" charset="0"/>
                <a:ea typeface="Verdana" panose="020B0604030504040204" pitchFamily="34" charset="0"/>
                <a:cs typeface="Verdana" panose="020B0604030504040204" pitchFamily="34" charset="0"/>
              </a:rPr>
              <a:t>Symphony</a:t>
            </a:r>
            <a:r>
              <a:rPr lang="de-DE" sz="900" dirty="0" smtClean="0">
                <a:latin typeface="Verdana" panose="020B0604030504040204" pitchFamily="34" charset="0"/>
                <a:ea typeface="Verdana" panose="020B0604030504040204" pitchFamily="34" charset="0"/>
                <a:cs typeface="Verdana" panose="020B0604030504040204" pitchFamily="34" charset="0"/>
              </a:rPr>
              <a:t> Orchestra</a:t>
            </a:r>
          </a:p>
          <a:p>
            <a:r>
              <a:rPr lang="de-DE" sz="900" dirty="0" smtClean="0">
                <a:latin typeface="Verdana" panose="020B0604030504040204" pitchFamily="34" charset="0"/>
                <a:ea typeface="Verdana" panose="020B0604030504040204" pitchFamily="34" charset="0"/>
                <a:cs typeface="Verdana" panose="020B0604030504040204" pitchFamily="34" charset="0"/>
              </a:rPr>
              <a:t>Nicht: British Broadcasting Corporation. </a:t>
            </a:r>
            <a:r>
              <a:rPr lang="de-DE" sz="900" dirty="0" err="1" smtClean="0">
                <a:latin typeface="Verdana" panose="020B0604030504040204" pitchFamily="34" charset="0"/>
                <a:ea typeface="Verdana" panose="020B0604030504040204" pitchFamily="34" charset="0"/>
                <a:cs typeface="Verdana" panose="020B0604030504040204" pitchFamily="34" charset="0"/>
              </a:rPr>
              <a:t>Symphony</a:t>
            </a:r>
            <a:r>
              <a:rPr lang="de-DE" sz="900" dirty="0" smtClean="0">
                <a:latin typeface="Verdana" panose="020B0604030504040204" pitchFamily="34" charset="0"/>
                <a:ea typeface="Verdana" panose="020B0604030504040204" pitchFamily="34" charset="0"/>
                <a:cs typeface="Verdana" panose="020B0604030504040204" pitchFamily="34" charset="0"/>
              </a:rPr>
              <a:t> Orchestra</a:t>
            </a:r>
          </a:p>
          <a:p>
            <a:r>
              <a:rPr lang="de-DE" sz="900" dirty="0" smtClean="0">
                <a:latin typeface="Verdana" panose="020B0604030504040204" pitchFamily="34" charset="0"/>
                <a:ea typeface="Verdana" panose="020B0604030504040204" pitchFamily="34" charset="0"/>
                <a:cs typeface="Verdana" panose="020B0604030504040204" pitchFamily="34" charset="0"/>
              </a:rPr>
              <a:t>Name: BBC </a:t>
            </a:r>
            <a:r>
              <a:rPr lang="de-DE" sz="900" dirty="0" err="1" smtClean="0">
                <a:latin typeface="Verdana" panose="020B0604030504040204" pitchFamily="34" charset="0"/>
                <a:ea typeface="Verdana" panose="020B0604030504040204" pitchFamily="34" charset="0"/>
                <a:cs typeface="Verdana" panose="020B0604030504040204" pitchFamily="34" charset="0"/>
              </a:rPr>
              <a:t>Symphony</a:t>
            </a:r>
            <a:r>
              <a:rPr lang="de-DE" sz="900" dirty="0" smtClean="0">
                <a:latin typeface="Verdana" panose="020B0604030504040204" pitchFamily="34" charset="0"/>
                <a:ea typeface="Verdana" panose="020B0604030504040204" pitchFamily="34" charset="0"/>
                <a:cs typeface="Verdana" panose="020B0604030504040204" pitchFamily="34" charset="0"/>
              </a:rPr>
              <a:t> Orchestra</a:t>
            </a:r>
          </a:p>
          <a:p>
            <a:endParaRPr lang="de-DE" sz="900" dirty="0" smtClean="0">
              <a:latin typeface="Verdana" panose="020B0604030504040204" pitchFamily="34" charset="0"/>
              <a:ea typeface="Verdana" panose="020B0604030504040204" pitchFamily="34" charset="0"/>
              <a:cs typeface="Verdana" panose="020B0604030504040204" pitchFamily="34" charset="0"/>
            </a:endParaRPr>
          </a:p>
          <a:p>
            <a:r>
              <a:rPr lang="de-DE" sz="900" dirty="0" err="1" smtClean="0">
                <a:latin typeface="Verdana" panose="020B0604030504040204" pitchFamily="34" charset="0"/>
                <a:ea typeface="Verdana" panose="020B0604030504040204" pitchFamily="34" charset="0"/>
                <a:cs typeface="Verdana" panose="020B0604030504040204" pitchFamily="34" charset="0"/>
              </a:rPr>
              <a:t>Friends</a:t>
            </a:r>
            <a:r>
              <a:rPr lang="de-DE" sz="900" dirty="0" smtClean="0">
                <a:latin typeface="Verdana" panose="020B0604030504040204" pitchFamily="34" charset="0"/>
                <a:ea typeface="Verdana" panose="020B0604030504040204" pitchFamily="34" charset="0"/>
                <a:cs typeface="Verdana" panose="020B0604030504040204" pitchFamily="34" charset="0"/>
              </a:rPr>
              <a:t> </a:t>
            </a:r>
            <a:r>
              <a:rPr lang="de-DE" sz="900" dirty="0" err="1" smtClean="0">
                <a:latin typeface="Verdana" panose="020B0604030504040204" pitchFamily="34" charset="0"/>
                <a:ea typeface="Verdana" panose="020B0604030504040204" pitchFamily="34" charset="0"/>
                <a:cs typeface="Verdana" panose="020B0604030504040204" pitchFamily="34" charset="0"/>
              </a:rPr>
              <a:t>of</a:t>
            </a:r>
            <a:r>
              <a:rPr lang="de-DE" sz="900" dirty="0" smtClean="0">
                <a:latin typeface="Verdana" panose="020B0604030504040204" pitchFamily="34" charset="0"/>
                <a:ea typeface="Verdana" panose="020B0604030504040204" pitchFamily="34" charset="0"/>
                <a:cs typeface="Verdana" panose="020B0604030504040204" pitchFamily="34" charset="0"/>
              </a:rPr>
              <a:t> </a:t>
            </a:r>
            <a:r>
              <a:rPr lang="de-DE" sz="900" dirty="0" err="1" smtClean="0">
                <a:latin typeface="Verdana" panose="020B0604030504040204" pitchFamily="34" charset="0"/>
                <a:ea typeface="Verdana" panose="020B0604030504040204" pitchFamily="34" charset="0"/>
                <a:cs typeface="Verdana" panose="020B0604030504040204" pitchFamily="34" charset="0"/>
              </a:rPr>
              <a:t>the</a:t>
            </a:r>
            <a:r>
              <a:rPr lang="de-DE" sz="900" dirty="0" smtClean="0">
                <a:latin typeface="Verdana" panose="020B0604030504040204" pitchFamily="34" charset="0"/>
                <a:ea typeface="Verdana" panose="020B0604030504040204" pitchFamily="34" charset="0"/>
                <a:cs typeface="Verdana" panose="020B0604030504040204" pitchFamily="34" charset="0"/>
              </a:rPr>
              <a:t> </a:t>
            </a:r>
            <a:r>
              <a:rPr lang="de-DE" sz="900" dirty="0" err="1" smtClean="0">
                <a:latin typeface="Verdana" panose="020B0604030504040204" pitchFamily="34" charset="0"/>
                <a:ea typeface="Verdana" panose="020B0604030504040204" pitchFamily="34" charset="0"/>
                <a:cs typeface="Verdana" panose="020B0604030504040204" pitchFamily="34" charset="0"/>
              </a:rPr>
              <a:t>Corcoran</a:t>
            </a:r>
            <a:endParaRPr lang="de-DE" sz="900" dirty="0" smtClean="0">
              <a:latin typeface="Verdana" panose="020B0604030504040204" pitchFamily="34" charset="0"/>
              <a:ea typeface="Verdana" panose="020B0604030504040204" pitchFamily="34" charset="0"/>
              <a:cs typeface="Verdana" panose="020B0604030504040204" pitchFamily="34" charset="0"/>
            </a:endParaRPr>
          </a:p>
          <a:p>
            <a:r>
              <a:rPr lang="de-DE" sz="900" dirty="0" smtClean="0">
                <a:latin typeface="Verdana" panose="020B0604030504040204" pitchFamily="34" charset="0"/>
                <a:ea typeface="Verdana" panose="020B0604030504040204" pitchFamily="34" charset="0"/>
                <a:cs typeface="Verdana" panose="020B0604030504040204" pitchFamily="34" charset="0"/>
              </a:rPr>
              <a:t>Nicht: </a:t>
            </a:r>
            <a:r>
              <a:rPr lang="de-DE" sz="900" dirty="0" err="1" smtClean="0">
                <a:latin typeface="Verdana" panose="020B0604030504040204" pitchFamily="34" charset="0"/>
                <a:ea typeface="Verdana" panose="020B0604030504040204" pitchFamily="34" charset="0"/>
                <a:cs typeface="Verdana" panose="020B0604030504040204" pitchFamily="34" charset="0"/>
              </a:rPr>
              <a:t>Corcoran</a:t>
            </a:r>
            <a:r>
              <a:rPr lang="de-DE" sz="900" dirty="0" smtClean="0">
                <a:latin typeface="Verdana" panose="020B0604030504040204" pitchFamily="34" charset="0"/>
                <a:ea typeface="Verdana" panose="020B0604030504040204" pitchFamily="34" charset="0"/>
                <a:cs typeface="Verdana" panose="020B0604030504040204" pitchFamily="34" charset="0"/>
              </a:rPr>
              <a:t> Gallery </a:t>
            </a:r>
            <a:r>
              <a:rPr lang="de-DE" sz="900" dirty="0" err="1" smtClean="0">
                <a:latin typeface="Verdana" panose="020B0604030504040204" pitchFamily="34" charset="0"/>
                <a:ea typeface="Verdana" panose="020B0604030504040204" pitchFamily="34" charset="0"/>
                <a:cs typeface="Verdana" panose="020B0604030504040204" pitchFamily="34" charset="0"/>
              </a:rPr>
              <a:t>of</a:t>
            </a:r>
            <a:r>
              <a:rPr lang="de-DE" sz="900" dirty="0" smtClean="0">
                <a:latin typeface="Verdana" panose="020B0604030504040204" pitchFamily="34" charset="0"/>
                <a:ea typeface="Verdana" panose="020B0604030504040204" pitchFamily="34" charset="0"/>
                <a:cs typeface="Verdana" panose="020B0604030504040204" pitchFamily="34" charset="0"/>
              </a:rPr>
              <a:t> Art. </a:t>
            </a:r>
            <a:r>
              <a:rPr lang="de-DE" sz="900" dirty="0" err="1" smtClean="0">
                <a:latin typeface="Verdana" panose="020B0604030504040204" pitchFamily="34" charset="0"/>
                <a:ea typeface="Verdana" panose="020B0604030504040204" pitchFamily="34" charset="0"/>
                <a:cs typeface="Verdana" panose="020B0604030504040204" pitchFamily="34" charset="0"/>
              </a:rPr>
              <a:t>Friends</a:t>
            </a:r>
            <a:endParaRPr lang="de-DE" sz="900" dirty="0" smtClean="0">
              <a:latin typeface="Verdana" panose="020B0604030504040204" pitchFamily="34" charset="0"/>
              <a:ea typeface="Verdana" panose="020B0604030504040204" pitchFamily="34" charset="0"/>
              <a:cs typeface="Verdana" panose="020B0604030504040204" pitchFamily="34" charset="0"/>
            </a:endParaRPr>
          </a:p>
          <a:p>
            <a:r>
              <a:rPr lang="de-DE" sz="900" dirty="0" smtClean="0">
                <a:latin typeface="Verdana" panose="020B0604030504040204" pitchFamily="34" charset="0"/>
                <a:ea typeface="Verdana" panose="020B0604030504040204" pitchFamily="34" charset="0"/>
                <a:cs typeface="Verdana" panose="020B0604030504040204" pitchFamily="34" charset="0"/>
              </a:rPr>
              <a:t>Name: </a:t>
            </a:r>
            <a:r>
              <a:rPr lang="de-DE" sz="900" dirty="0" err="1" smtClean="0">
                <a:latin typeface="Verdana" panose="020B0604030504040204" pitchFamily="34" charset="0"/>
                <a:ea typeface="Verdana" panose="020B0604030504040204" pitchFamily="34" charset="0"/>
                <a:cs typeface="Verdana" panose="020B0604030504040204" pitchFamily="34" charset="0"/>
              </a:rPr>
              <a:t>Friends</a:t>
            </a:r>
            <a:r>
              <a:rPr lang="de-DE" sz="900" dirty="0" smtClean="0">
                <a:latin typeface="Verdana" panose="020B0604030504040204" pitchFamily="34" charset="0"/>
                <a:ea typeface="Verdana" panose="020B0604030504040204" pitchFamily="34" charset="0"/>
                <a:cs typeface="Verdana" panose="020B0604030504040204" pitchFamily="34" charset="0"/>
              </a:rPr>
              <a:t> </a:t>
            </a:r>
            <a:r>
              <a:rPr lang="de-DE" sz="900" dirty="0" err="1" smtClean="0">
                <a:latin typeface="Verdana" panose="020B0604030504040204" pitchFamily="34" charset="0"/>
                <a:ea typeface="Verdana" panose="020B0604030504040204" pitchFamily="34" charset="0"/>
                <a:cs typeface="Verdana" panose="020B0604030504040204" pitchFamily="34" charset="0"/>
              </a:rPr>
              <a:t>of</a:t>
            </a:r>
            <a:r>
              <a:rPr lang="de-DE" sz="900" dirty="0" smtClean="0">
                <a:latin typeface="Verdana" panose="020B0604030504040204" pitchFamily="34" charset="0"/>
                <a:ea typeface="Verdana" panose="020B0604030504040204" pitchFamily="34" charset="0"/>
                <a:cs typeface="Verdana" panose="020B0604030504040204" pitchFamily="34" charset="0"/>
              </a:rPr>
              <a:t> </a:t>
            </a:r>
            <a:r>
              <a:rPr lang="de-DE" sz="900" dirty="0" err="1" smtClean="0">
                <a:latin typeface="Verdana" panose="020B0604030504040204" pitchFamily="34" charset="0"/>
                <a:ea typeface="Verdana" panose="020B0604030504040204" pitchFamily="34" charset="0"/>
                <a:cs typeface="Verdana" panose="020B0604030504040204" pitchFamily="34" charset="0"/>
              </a:rPr>
              <a:t>the</a:t>
            </a:r>
            <a:r>
              <a:rPr lang="de-DE" sz="900" dirty="0" smtClean="0">
                <a:latin typeface="Verdana" panose="020B0604030504040204" pitchFamily="34" charset="0"/>
                <a:ea typeface="Verdana" panose="020B0604030504040204" pitchFamily="34" charset="0"/>
                <a:cs typeface="Verdana" panose="020B0604030504040204" pitchFamily="34" charset="0"/>
              </a:rPr>
              <a:t> </a:t>
            </a:r>
            <a:r>
              <a:rPr lang="de-DE" sz="900" dirty="0" err="1" smtClean="0">
                <a:latin typeface="Verdana" panose="020B0604030504040204" pitchFamily="34" charset="0"/>
                <a:ea typeface="Verdana" panose="020B0604030504040204" pitchFamily="34" charset="0"/>
                <a:cs typeface="Verdana" panose="020B0604030504040204" pitchFamily="34" charset="0"/>
              </a:rPr>
              <a:t>Corcoran</a:t>
            </a:r>
            <a:endParaRPr lang="de-DE" sz="900" dirty="0" smtClean="0">
              <a:latin typeface="Verdana" panose="020B0604030504040204" pitchFamily="34" charset="0"/>
              <a:ea typeface="Verdana" panose="020B0604030504040204" pitchFamily="34" charset="0"/>
              <a:cs typeface="Verdana" panose="020B0604030504040204" pitchFamily="34" charset="0"/>
            </a:endParaRPr>
          </a:p>
          <a:p>
            <a:endParaRPr lang="de-DE" sz="900" dirty="0" smtClean="0">
              <a:latin typeface="Verdana" panose="020B0604030504040204" pitchFamily="34" charset="0"/>
              <a:ea typeface="Verdana" panose="020B0604030504040204" pitchFamily="34" charset="0"/>
              <a:cs typeface="Verdana" panose="020B0604030504040204" pitchFamily="34" charset="0"/>
            </a:endParaRPr>
          </a:p>
          <a:p>
            <a:r>
              <a:rPr lang="de-DE" sz="900" dirty="0" smtClean="0">
                <a:latin typeface="Verdana" panose="020B0604030504040204" pitchFamily="34" charset="0"/>
                <a:ea typeface="Verdana" panose="020B0604030504040204" pitchFamily="34" charset="0"/>
                <a:cs typeface="Verdana" panose="020B0604030504040204" pitchFamily="34" charset="0"/>
              </a:rPr>
              <a:t>ABER:</a:t>
            </a:r>
          </a:p>
          <a:p>
            <a:r>
              <a:rPr lang="de-DE" sz="900" dirty="0" smtClean="0">
                <a:latin typeface="Verdana" panose="020B0604030504040204" pitchFamily="34" charset="0"/>
                <a:ea typeface="Verdana" panose="020B0604030504040204" pitchFamily="34" charset="0"/>
                <a:cs typeface="Verdana" panose="020B0604030504040204" pitchFamily="34" charset="0"/>
              </a:rPr>
              <a:t>British Broadcasting Corporation. Political Research Unit.</a:t>
            </a:r>
          </a:p>
          <a:p>
            <a:r>
              <a:rPr lang="de-DE" sz="900" dirty="0" smtClean="0">
                <a:latin typeface="Verdana" panose="020B0604030504040204" pitchFamily="34" charset="0"/>
                <a:ea typeface="Verdana" panose="020B0604030504040204" pitchFamily="34" charset="0"/>
                <a:cs typeface="Verdana" panose="020B0604030504040204" pitchFamily="34" charset="0"/>
              </a:rPr>
              <a:t>Nicht: BBC Political Research Unit</a:t>
            </a:r>
          </a:p>
          <a:p>
            <a:r>
              <a:rPr lang="de-DE" sz="900" dirty="0" smtClean="0">
                <a:latin typeface="Verdana" panose="020B0604030504040204" pitchFamily="34" charset="0"/>
                <a:ea typeface="Verdana" panose="020B0604030504040204" pitchFamily="34" charset="0"/>
                <a:cs typeface="Verdana" panose="020B0604030504040204" pitchFamily="34" charset="0"/>
              </a:rPr>
              <a:t>Begründung: Hier erfassen Sie unselbstständig, da der Name einen Ausdruck enthält (hier “</a:t>
            </a:r>
            <a:r>
              <a:rPr lang="de-DE" sz="900" dirty="0" err="1" smtClean="0">
                <a:latin typeface="Verdana" panose="020B0604030504040204" pitchFamily="34" charset="0"/>
                <a:ea typeface="Verdana" panose="020B0604030504040204" pitchFamily="34" charset="0"/>
                <a:cs typeface="Verdana" panose="020B0604030504040204" pitchFamily="34" charset="0"/>
              </a:rPr>
              <a:t>unit</a:t>
            </a:r>
            <a:r>
              <a:rPr lang="de-DE" sz="900" dirty="0" smtClean="0">
                <a:latin typeface="Verdana" panose="020B0604030504040204" pitchFamily="34" charset="0"/>
                <a:ea typeface="Verdana" panose="020B0604030504040204" pitchFamily="34" charset="0"/>
                <a:cs typeface="Verdana" panose="020B0604030504040204" pitchFamily="34" charset="0"/>
              </a:rPr>
              <a:t>”), der per Definition vermuten lässt, dass die Körperschaft Teil einer anderen ist.</a:t>
            </a:r>
          </a:p>
          <a:p>
            <a:endParaRPr lang="de-AT" sz="1200" dirty="0" smtClean="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14</a:t>
            </a:fld>
            <a:endParaRPr lang="de-DE"/>
          </a:p>
        </p:txBody>
      </p:sp>
    </p:spTree>
    <p:extLst>
      <p:ext uri="{BB962C8B-B14F-4D97-AF65-F5344CB8AC3E}">
        <p14:creationId xmlns:p14="http://schemas.microsoft.com/office/powerpoint/2010/main" val="24489682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17207">
              <a:defRPr/>
            </a:pPr>
            <a:r>
              <a:rPr lang="de-AT" sz="900" i="1" dirty="0" smtClean="0">
                <a:latin typeface="Verdana" panose="020B0604030504040204" pitchFamily="34" charset="0"/>
                <a:ea typeface="Verdana" panose="020B0604030504040204" pitchFamily="34" charset="0"/>
                <a:cs typeface="Verdana" panose="020B0604030504040204" pitchFamily="34" charset="0"/>
              </a:rPr>
              <a:t>Bestimmung, ob selbstständig oder unselbstständig zu erfassen:</a:t>
            </a:r>
          </a:p>
          <a:p>
            <a:pPr defTabSz="917207">
              <a:defRPr/>
            </a:pPr>
            <a:r>
              <a:rPr lang="de-AT" sz="900" b="1" dirty="0" smtClean="0">
                <a:latin typeface="Verdana" panose="020B0604030504040204" pitchFamily="34" charset="0"/>
                <a:ea typeface="Verdana" panose="020B0604030504040204" pitchFamily="34" charset="0"/>
                <a:cs typeface="Verdana" panose="020B0604030504040204" pitchFamily="34" charset="0"/>
              </a:rPr>
              <a:t>1. </a:t>
            </a:r>
            <a:r>
              <a:rPr lang="de-AT" sz="900" dirty="0" smtClean="0">
                <a:latin typeface="Verdana" panose="020B0604030504040204" pitchFamily="34" charset="0"/>
                <a:ea typeface="Verdana" panose="020B0604030504040204" pitchFamily="34" charset="0"/>
                <a:cs typeface="Verdana" panose="020B0604030504040204" pitchFamily="34" charset="0"/>
              </a:rPr>
              <a:t>Gehören die untergeordneten Körperschaften zu den Spezialfällen von </a:t>
            </a:r>
            <a:br>
              <a:rPr lang="de-AT" sz="900" dirty="0" smtClean="0">
                <a:latin typeface="Verdana" panose="020B0604030504040204" pitchFamily="34" charset="0"/>
                <a:ea typeface="Verdana" panose="020B0604030504040204" pitchFamily="34" charset="0"/>
                <a:cs typeface="Verdana" panose="020B0604030504040204" pitchFamily="34" charset="0"/>
              </a:rPr>
            </a:br>
            <a:r>
              <a:rPr lang="de-AT" sz="900" dirty="0" smtClean="0">
                <a:latin typeface="Verdana" panose="020B0604030504040204" pitchFamily="34" charset="0"/>
                <a:ea typeface="Verdana" panose="020B0604030504040204" pitchFamily="34" charset="0"/>
                <a:cs typeface="Verdana" panose="020B0604030504040204" pitchFamily="34" charset="0"/>
              </a:rPr>
              <a:t>RDA 11.2.2.14.1-11.2.2.14.8?</a:t>
            </a:r>
          </a:p>
          <a:p>
            <a:pPr defTabSz="917207">
              <a:defRPr/>
            </a:pPr>
            <a:r>
              <a:rPr lang="de-AT" sz="900" dirty="0" smtClean="0">
                <a:latin typeface="Verdana" panose="020B0604030504040204" pitchFamily="34" charset="0"/>
                <a:ea typeface="Verdana" panose="020B0604030504040204" pitchFamily="34" charset="0"/>
                <a:cs typeface="Verdana" panose="020B0604030504040204" pitchFamily="34" charset="0"/>
              </a:rPr>
              <a:t>Am schwierigsten sind die beiden ersten Fälle: RDA 11.2.2.14.1 und </a:t>
            </a:r>
            <a:br>
              <a:rPr lang="de-AT" sz="900" dirty="0" smtClean="0">
                <a:latin typeface="Verdana" panose="020B0604030504040204" pitchFamily="34" charset="0"/>
                <a:ea typeface="Verdana" panose="020B0604030504040204" pitchFamily="34" charset="0"/>
                <a:cs typeface="Verdana" panose="020B0604030504040204" pitchFamily="34" charset="0"/>
              </a:rPr>
            </a:br>
            <a:r>
              <a:rPr lang="de-AT" sz="900" dirty="0" smtClean="0">
                <a:latin typeface="Verdana" panose="020B0604030504040204" pitchFamily="34" charset="0"/>
                <a:ea typeface="Verdana" panose="020B0604030504040204" pitchFamily="34" charset="0"/>
                <a:cs typeface="Verdana" panose="020B0604030504040204" pitchFamily="34" charset="0"/>
              </a:rPr>
              <a:t>RDA 11.2.2.14.2:</a:t>
            </a:r>
          </a:p>
          <a:p>
            <a:pPr defTabSz="917207">
              <a:defRPr/>
            </a:pPr>
            <a:endParaRPr lang="de-AT" sz="900" dirty="0" smtClean="0">
              <a:latin typeface="Verdana" panose="020B0604030504040204" pitchFamily="34" charset="0"/>
              <a:ea typeface="Verdana" panose="020B0604030504040204" pitchFamily="34" charset="0"/>
              <a:cs typeface="Verdana" panose="020B0604030504040204" pitchFamily="34" charset="0"/>
            </a:endParaRPr>
          </a:p>
          <a:p>
            <a:pPr defTabSz="917207">
              <a:defRPr/>
            </a:pPr>
            <a:r>
              <a:rPr lang="de-AT" sz="900" b="1" dirty="0" smtClean="0">
                <a:latin typeface="Verdana" panose="020B0604030504040204" pitchFamily="34" charset="0"/>
                <a:ea typeface="Verdana" panose="020B0604030504040204" pitchFamily="34" charset="0"/>
                <a:cs typeface="Verdana" panose="020B0604030504040204" pitchFamily="34" charset="0"/>
              </a:rPr>
              <a:t>2. </a:t>
            </a:r>
            <a:r>
              <a:rPr lang="de-AT" sz="900" dirty="0" smtClean="0">
                <a:latin typeface="Verdana" panose="020B0604030504040204" pitchFamily="34" charset="0"/>
                <a:ea typeface="Verdana" panose="020B0604030504040204" pitchFamily="34" charset="0"/>
                <a:cs typeface="Verdana" panose="020B0604030504040204" pitchFamily="34" charset="0"/>
              </a:rPr>
              <a:t>Wenn Fall RDA 11.2.2.14.1 zutrifft: immer unselbstständig zu erfassen.</a:t>
            </a:r>
          </a:p>
          <a:p>
            <a:pPr defTabSz="917207">
              <a:defRPr/>
            </a:pPr>
            <a:r>
              <a:rPr lang="de-AT" sz="900" dirty="0" smtClean="0">
                <a:latin typeface="Verdana" panose="020B0604030504040204" pitchFamily="34" charset="0"/>
                <a:ea typeface="Verdana" panose="020B0604030504040204" pitchFamily="34" charset="0"/>
                <a:cs typeface="Verdana" panose="020B0604030504040204" pitchFamily="34" charset="0"/>
              </a:rPr>
              <a:t>Der Begriff „Amt“ gehört nicht zu RDA 11.2.2.14.1, aber „Abteilung“ gehört dazu:</a:t>
            </a:r>
          </a:p>
          <a:p>
            <a:pPr defTabSz="917207">
              <a:defRPr/>
            </a:pPr>
            <a:r>
              <a:rPr lang="de-AT" sz="900" dirty="0" smtClean="0">
                <a:latin typeface="Verdana" panose="020B0604030504040204" pitchFamily="34" charset="0"/>
                <a:ea typeface="Verdana" panose="020B0604030504040204" pitchFamily="34" charset="0"/>
                <a:cs typeface="Verdana" panose="020B0604030504040204" pitchFamily="34" charset="0"/>
              </a:rPr>
              <a:t>Beispiel für RDA 11.2.2.14.1:</a:t>
            </a:r>
          </a:p>
          <a:p>
            <a:pPr defTabSz="917207">
              <a:defRPr/>
            </a:pPr>
            <a:r>
              <a:rPr lang="de-AT" sz="900" i="1" dirty="0" smtClean="0">
                <a:latin typeface="Verdana" panose="020B0604030504040204" pitchFamily="34" charset="0"/>
                <a:ea typeface="Verdana" panose="020B0604030504040204" pitchFamily="34" charset="0"/>
                <a:cs typeface="Verdana" panose="020B0604030504040204" pitchFamily="34" charset="0"/>
              </a:rPr>
              <a:t>Name:</a:t>
            </a:r>
            <a:r>
              <a:rPr lang="de-AT" sz="900" dirty="0" smtClean="0">
                <a:latin typeface="Verdana" panose="020B0604030504040204" pitchFamily="34" charset="0"/>
                <a:ea typeface="Verdana" panose="020B0604030504040204" pitchFamily="34" charset="0"/>
                <a:cs typeface="Verdana" panose="020B0604030504040204" pitchFamily="34" charset="0"/>
              </a:rPr>
              <a:t> Abteilung Landwirtschaft und Gartenbau der Stadt Hamburg</a:t>
            </a:r>
          </a:p>
          <a:p>
            <a:pPr defTabSz="917207">
              <a:defRPr/>
            </a:pPr>
            <a:r>
              <a:rPr lang="de-AT" sz="900" dirty="0" smtClean="0">
                <a:latin typeface="Verdana" panose="020B0604030504040204" pitchFamily="34" charset="0"/>
                <a:ea typeface="Verdana" panose="020B0604030504040204" pitchFamily="34" charset="0"/>
                <a:cs typeface="Verdana" panose="020B0604030504040204" pitchFamily="34" charset="0"/>
              </a:rPr>
              <a:t>„Abteilung“ eindeutiger Begriff dafür, dass die Körperschaft Teil einer anderen ist:</a:t>
            </a:r>
          </a:p>
          <a:p>
            <a:pPr defTabSz="917207">
              <a:defRPr/>
            </a:pPr>
            <a:r>
              <a:rPr lang="de-AT" sz="900" dirty="0" smtClean="0">
                <a:latin typeface="Verdana" panose="020B0604030504040204" pitchFamily="34" charset="0"/>
                <a:ea typeface="Verdana" panose="020B0604030504040204" pitchFamily="34" charset="0"/>
                <a:cs typeface="Verdana" panose="020B0604030504040204" pitchFamily="34" charset="0"/>
              </a:rPr>
              <a:t>d.h.:</a:t>
            </a:r>
          </a:p>
          <a:p>
            <a:pPr defTabSz="917207">
              <a:defRPr/>
            </a:pPr>
            <a:r>
              <a:rPr lang="de-AT" sz="900" i="1" dirty="0" smtClean="0">
                <a:latin typeface="Verdana" panose="020B0604030504040204" pitchFamily="34" charset="0"/>
                <a:ea typeface="Verdana" panose="020B0604030504040204" pitchFamily="34" charset="0"/>
                <a:cs typeface="Verdana" panose="020B0604030504040204" pitchFamily="34" charset="0"/>
              </a:rPr>
              <a:t>Erfassung</a:t>
            </a:r>
            <a:r>
              <a:rPr lang="de-AT" sz="900" dirty="0" smtClean="0">
                <a:latin typeface="Verdana" panose="020B0604030504040204" pitchFamily="34" charset="0"/>
                <a:ea typeface="Verdana" panose="020B0604030504040204" pitchFamily="34" charset="0"/>
                <a:cs typeface="Verdana" panose="020B0604030504040204" pitchFamily="34" charset="0"/>
              </a:rPr>
              <a:t>: Hamburg. Abteilung Landwirtschaft und Gartenbau </a:t>
            </a:r>
          </a:p>
          <a:p>
            <a:pPr defTabSz="917207">
              <a:defRPr/>
            </a:pPr>
            <a:r>
              <a:rPr lang="de-AT" sz="900" dirty="0" smtClean="0">
                <a:latin typeface="Verdana" panose="020B0604030504040204" pitchFamily="34" charset="0"/>
                <a:ea typeface="Verdana" panose="020B0604030504040204" pitchFamily="34" charset="0"/>
                <a:cs typeface="Verdana" panose="020B0604030504040204" pitchFamily="34" charset="0"/>
              </a:rPr>
              <a:t>(nach RDA 11.2.2.14 wird „der Stadt Hamburg“, da substantivisch, aus dem Namen der untergeordneten Körperschaft herausgelöst.)</a:t>
            </a:r>
          </a:p>
          <a:p>
            <a:pPr defTabSz="917207">
              <a:defRPr/>
            </a:pPr>
            <a:endParaRPr lang="de-AT" sz="900" dirty="0" smtClean="0">
              <a:latin typeface="Verdana" panose="020B0604030504040204" pitchFamily="34" charset="0"/>
              <a:ea typeface="Verdana" panose="020B0604030504040204" pitchFamily="34" charset="0"/>
              <a:cs typeface="Verdana" panose="020B0604030504040204" pitchFamily="34" charset="0"/>
            </a:endParaRPr>
          </a:p>
          <a:p>
            <a:pPr defTabSz="917207">
              <a:defRPr/>
            </a:pPr>
            <a:r>
              <a:rPr lang="de-AT" sz="900" b="1" dirty="0" smtClean="0">
                <a:latin typeface="Verdana" panose="020B0604030504040204" pitchFamily="34" charset="0"/>
                <a:ea typeface="Verdana" panose="020B0604030504040204" pitchFamily="34" charset="0"/>
                <a:cs typeface="Verdana" panose="020B0604030504040204" pitchFamily="34" charset="0"/>
              </a:rPr>
              <a:t>3. </a:t>
            </a:r>
            <a:r>
              <a:rPr lang="de-AT" sz="900" dirty="0" smtClean="0">
                <a:latin typeface="Verdana" panose="020B0604030504040204" pitchFamily="34" charset="0"/>
                <a:ea typeface="Verdana" panose="020B0604030504040204" pitchFamily="34" charset="0"/>
                <a:cs typeface="Verdana" panose="020B0604030504040204" pitchFamily="34" charset="0"/>
              </a:rPr>
              <a:t>Wenn Fall RDA 11.2.2.14.2 zutrifft, nur dann unselbstständig erfassen, wenn der Name der übergeordneten Körperschaft zur Identifizierung gebraucht wird. „Amt“ gehört zu RDA 11.2.2.14.2; im vorliegenden Fall steht der Name für sich selbst und braucht die übergeordnete Körperschaft nicht; also selbstständige Erfassung.</a:t>
            </a:r>
          </a:p>
          <a:p>
            <a:pPr defTabSz="917207">
              <a:defRPr/>
            </a:pPr>
            <a:endParaRPr lang="de-AT" sz="900" dirty="0" smtClean="0">
              <a:latin typeface="Verdana" panose="020B0604030504040204" pitchFamily="34" charset="0"/>
              <a:ea typeface="Verdana" panose="020B0604030504040204" pitchFamily="34" charset="0"/>
              <a:cs typeface="Verdana" panose="020B0604030504040204" pitchFamily="34" charset="0"/>
            </a:endParaRPr>
          </a:p>
          <a:p>
            <a:pPr defTabSz="921075">
              <a:defRPr/>
            </a:pPr>
            <a:r>
              <a:rPr lang="de-AT" sz="9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Der Name der Überordnung ist hier im Namen der Unterordnung enthalten. Aber nicht alle statistischen Landesämter werden selbstständig erfasst, sondern nur die, in deren Namen die Überordnung (in irgendeiner Form, also z.B. auch adjektivisch = </a:t>
            </a:r>
            <a:r>
              <a:rPr lang="de-AT" sz="900" dirty="0" err="1" smtClean="0">
                <a:solidFill>
                  <a:prstClr val="black"/>
                </a:solidFill>
                <a:latin typeface="Verdana" panose="020B0604030504040204" pitchFamily="34" charset="0"/>
                <a:ea typeface="Verdana" panose="020B0604030504040204" pitchFamily="34" charset="0"/>
                <a:cs typeface="Verdana" panose="020B0604030504040204" pitchFamily="34" charset="0"/>
              </a:rPr>
              <a:t>implied</a:t>
            </a:r>
            <a:r>
              <a:rPr lang="de-AT" sz="9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 enthalten ist. </a:t>
            </a:r>
          </a:p>
          <a:p>
            <a:pPr defTabSz="921075">
              <a:defRPr/>
            </a:pPr>
            <a:r>
              <a:rPr lang="de-AT" sz="9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Beispiele für andere Namensvariationen:</a:t>
            </a:r>
          </a:p>
          <a:p>
            <a:pPr defTabSz="921075">
              <a:defRPr/>
            </a:pPr>
            <a:r>
              <a:rPr lang="de-AT" sz="900" i="1" dirty="0" smtClean="0">
                <a:solidFill>
                  <a:prstClr val="black"/>
                </a:solidFill>
                <a:latin typeface="Verdana" panose="020B0604030504040204" pitchFamily="34" charset="0"/>
                <a:ea typeface="Verdana" panose="020B0604030504040204" pitchFamily="34" charset="0"/>
                <a:cs typeface="Verdana" panose="020B0604030504040204" pitchFamily="34" charset="0"/>
              </a:rPr>
              <a:t>	Hessisches Statistisches Landesamt</a:t>
            </a:r>
          </a:p>
          <a:p>
            <a:pPr defTabSz="917207">
              <a:defRPr/>
            </a:pPr>
            <a:r>
              <a:rPr lang="de-AT" sz="900" i="1" dirty="0" smtClean="0">
                <a:solidFill>
                  <a:prstClr val="black"/>
                </a:solidFill>
                <a:latin typeface="Verdana" panose="020B0604030504040204" pitchFamily="34" charset="0"/>
                <a:ea typeface="Verdana" panose="020B0604030504040204" pitchFamily="34" charset="0"/>
                <a:cs typeface="Verdana" panose="020B0604030504040204" pitchFamily="34" charset="0"/>
              </a:rPr>
              <a:t>	(Name: Hessisches Statistisches Landesamt)</a:t>
            </a:r>
          </a:p>
          <a:p>
            <a:pPr defTabSz="921075">
              <a:defRPr/>
            </a:pPr>
            <a:r>
              <a:rPr lang="de-AT" sz="900" i="1" dirty="0" smtClean="0">
                <a:solidFill>
                  <a:prstClr val="black"/>
                </a:solidFill>
                <a:latin typeface="Verdana" panose="020B0604030504040204" pitchFamily="34" charset="0"/>
                <a:ea typeface="Verdana" panose="020B0604030504040204" pitchFamily="34" charset="0"/>
                <a:cs typeface="Verdana" panose="020B0604030504040204" pitchFamily="34" charset="0"/>
              </a:rPr>
              <a:t>	Nicht: Hessen. Hessisches Statistisches Landesamt</a:t>
            </a:r>
          </a:p>
          <a:p>
            <a:pPr defTabSz="917207">
              <a:defRPr/>
            </a:pPr>
            <a:r>
              <a:rPr lang="de-AT" sz="900" i="1" dirty="0" smtClean="0">
                <a:solidFill>
                  <a:prstClr val="black"/>
                </a:solidFill>
                <a:latin typeface="Verdana" panose="020B0604030504040204" pitchFamily="34" charset="0"/>
                <a:ea typeface="Verdana" panose="020B0604030504040204" pitchFamily="34" charset="0"/>
                <a:cs typeface="Verdana" panose="020B0604030504040204" pitchFamily="34" charset="0"/>
              </a:rPr>
              <a:t>	Nicht: Hessen. Statistisches Landesamt</a:t>
            </a:r>
          </a:p>
          <a:p>
            <a:endParaRPr lang="de-AT" sz="1200" i="1"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15</a:t>
            </a:fld>
            <a:endParaRPr lang="de-DE"/>
          </a:p>
        </p:txBody>
      </p:sp>
    </p:spTree>
    <p:extLst>
      <p:ext uri="{BB962C8B-B14F-4D97-AF65-F5344CB8AC3E}">
        <p14:creationId xmlns:p14="http://schemas.microsoft.com/office/powerpoint/2010/main" val="24489682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900" dirty="0" smtClean="0">
                <a:latin typeface="Verdana" panose="020B0604030504040204" pitchFamily="34" charset="0"/>
                <a:ea typeface="Verdana" panose="020B0604030504040204" pitchFamily="34" charset="0"/>
                <a:cs typeface="Verdana" panose="020B0604030504040204" pitchFamily="34" charset="0"/>
              </a:rPr>
              <a:t>Bei</a:t>
            </a:r>
            <a:r>
              <a:rPr lang="de-DE" sz="900" baseline="0" dirty="0" smtClean="0">
                <a:latin typeface="Verdana" panose="020B0604030504040204" pitchFamily="34" charset="0"/>
                <a:ea typeface="Verdana" panose="020B0604030504040204" pitchFamily="34" charset="0"/>
                <a:cs typeface="Verdana" panose="020B0604030504040204" pitchFamily="34" charset="0"/>
              </a:rPr>
              <a:t> </a:t>
            </a:r>
            <a:r>
              <a:rPr lang="de-DE" sz="900" dirty="0" smtClean="0">
                <a:latin typeface="Verdana" panose="020B0604030504040204" pitchFamily="34" charset="0"/>
                <a:ea typeface="Verdana" panose="020B0604030504040204" pitchFamily="34" charset="0"/>
                <a:cs typeface="Verdana" panose="020B0604030504040204" pitchFamily="34" charset="0"/>
              </a:rPr>
              <a:t>unselbstständiger Namensbildung werden die Zwischenstufen in der Hierarchie üblicherweise übergangen, sofern es nicht zu Unklarheiten oder Verwechslungen führt. Bei mehrstufig untergeordneten Körperschaften wird von der Form mit allen Unterordnungen verwiesen</a:t>
            </a:r>
            <a:endParaRPr lang="de-AT" sz="900" i="1"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16</a:t>
            </a:fld>
            <a:endParaRPr lang="de-DE"/>
          </a:p>
        </p:txBody>
      </p:sp>
    </p:spTree>
    <p:extLst>
      <p:ext uri="{BB962C8B-B14F-4D97-AF65-F5344CB8AC3E}">
        <p14:creationId xmlns:p14="http://schemas.microsoft.com/office/powerpoint/2010/main" val="244896829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sz="1200" i="1"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17</a:t>
            </a:fld>
            <a:endParaRPr lang="de-DE"/>
          </a:p>
        </p:txBody>
      </p:sp>
    </p:spTree>
    <p:extLst>
      <p:ext uri="{BB962C8B-B14F-4D97-AF65-F5344CB8AC3E}">
        <p14:creationId xmlns:p14="http://schemas.microsoft.com/office/powerpoint/2010/main" val="244896829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sz="1200" i="1"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18</a:t>
            </a:fld>
            <a:endParaRPr lang="de-DE"/>
          </a:p>
        </p:txBody>
      </p:sp>
    </p:spTree>
    <p:extLst>
      <p:ext uri="{BB962C8B-B14F-4D97-AF65-F5344CB8AC3E}">
        <p14:creationId xmlns:p14="http://schemas.microsoft.com/office/powerpoint/2010/main" val="24489682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900" dirty="0" smtClean="0">
                <a:latin typeface="Verdana" panose="020B0604030504040204" pitchFamily="34" charset="0"/>
                <a:ea typeface="Verdana" panose="020B0604030504040204" pitchFamily="34" charset="0"/>
                <a:cs typeface="Verdana" panose="020B0604030504040204" pitchFamily="34" charset="0"/>
              </a:rPr>
              <a:t>Achtung: im RDA-Toolkit  folgen die übrigen Beispiele bei RDA 11.2.2.17 den Spezialregeln zur Erfassung von geografischen Namen in Normdaten gemäß  RDA 11.3.1.3 und Anhang B.11; allerdings ist der Anhang B.11 in der Diskussion und ebenso die Bildung von geografischen Namen insgesamt. In der GND wird der geografische Name als Zusatz immer analog den üblichen Regeln zu </a:t>
            </a:r>
            <a:r>
              <a:rPr lang="de-DE" sz="900" dirty="0" err="1" smtClean="0">
                <a:latin typeface="Verdana" panose="020B0604030504040204" pitchFamily="34" charset="0"/>
                <a:ea typeface="Verdana" panose="020B0604030504040204" pitchFamily="34" charset="0"/>
                <a:cs typeface="Verdana" panose="020B0604030504040204" pitchFamily="34" charset="0"/>
              </a:rPr>
              <a:t>Geografika</a:t>
            </a:r>
            <a:r>
              <a:rPr lang="de-DE" sz="900" dirty="0" smtClean="0">
                <a:latin typeface="Verdana" panose="020B0604030504040204" pitchFamily="34" charset="0"/>
                <a:ea typeface="Verdana" panose="020B0604030504040204" pitchFamily="34" charset="0"/>
                <a:cs typeface="Verdana" panose="020B0604030504040204" pitchFamily="34" charset="0"/>
              </a:rPr>
              <a:t> erfasst,</a:t>
            </a:r>
          </a:p>
          <a:p>
            <a:endParaRPr lang="de-DE" sz="900" dirty="0" smtClean="0">
              <a:latin typeface="Verdana" panose="020B0604030504040204" pitchFamily="34" charset="0"/>
              <a:ea typeface="Verdana" panose="020B0604030504040204" pitchFamily="34" charset="0"/>
              <a:cs typeface="Verdana" panose="020B0604030504040204" pitchFamily="34" charset="0"/>
            </a:endParaRPr>
          </a:p>
          <a:p>
            <a:r>
              <a:rPr lang="de-DE" sz="900" dirty="0" smtClean="0">
                <a:latin typeface="Verdana" panose="020B0604030504040204" pitchFamily="34" charset="0"/>
                <a:ea typeface="Verdana" panose="020B0604030504040204" pitchFamily="34" charset="0"/>
                <a:cs typeface="Verdana" panose="020B0604030504040204" pitchFamily="34" charset="0"/>
              </a:rPr>
              <a:t>Also statt „(Mo.)“ „Missouri“, vgl. Beispiel in RDA 11.2.2.17:</a:t>
            </a:r>
          </a:p>
          <a:p>
            <a:r>
              <a:rPr lang="en-GB" sz="900" dirty="0" smtClean="0">
                <a:latin typeface="Verdana" panose="020B0604030504040204" pitchFamily="34" charset="0"/>
                <a:ea typeface="Verdana" panose="020B0604030504040204" pitchFamily="34" charset="0"/>
                <a:cs typeface="Verdana" panose="020B0604030504040204" pitchFamily="34" charset="0"/>
              </a:rPr>
              <a:t>Democratic Party (Mo.). State Committee </a:t>
            </a:r>
          </a:p>
          <a:p>
            <a:r>
              <a:rPr lang="en-GB" sz="900" i="1" dirty="0" smtClean="0">
                <a:latin typeface="Verdana" panose="020B0604030504040204" pitchFamily="34" charset="0"/>
                <a:ea typeface="Verdana" panose="020B0604030504040204" pitchFamily="34" charset="0"/>
                <a:cs typeface="Verdana" panose="020B0604030504040204" pitchFamily="34" charset="0"/>
              </a:rPr>
              <a:t>Name:</a:t>
            </a:r>
            <a:r>
              <a:rPr lang="en-GB" sz="900" dirty="0" smtClean="0">
                <a:latin typeface="Verdana" panose="020B0604030504040204" pitchFamily="34" charset="0"/>
                <a:ea typeface="Verdana" panose="020B0604030504040204" pitchFamily="34" charset="0"/>
                <a:cs typeface="Verdana" panose="020B0604030504040204" pitchFamily="34" charset="0"/>
              </a:rPr>
              <a:t> Missouri Democratic State Committee </a:t>
            </a:r>
          </a:p>
          <a:p>
            <a:endParaRPr lang="de-DE" sz="900" dirty="0" smtClean="0">
              <a:latin typeface="Verdana" panose="020B0604030504040204" pitchFamily="34" charset="0"/>
              <a:ea typeface="Verdana" panose="020B0604030504040204" pitchFamily="34" charset="0"/>
              <a:cs typeface="Verdana" panose="020B0604030504040204" pitchFamily="34" charset="0"/>
            </a:endParaRPr>
          </a:p>
          <a:p>
            <a:r>
              <a:rPr lang="de-DE" sz="900" dirty="0" smtClean="0">
                <a:latin typeface="Verdana" panose="020B0604030504040204" pitchFamily="34" charset="0"/>
                <a:ea typeface="Verdana" panose="020B0604030504040204" pitchFamily="34" charset="0"/>
                <a:cs typeface="Verdana" panose="020B0604030504040204" pitchFamily="34" charset="0"/>
              </a:rPr>
              <a:t>Nach GND: </a:t>
            </a:r>
            <a:r>
              <a:rPr lang="en-GB" sz="900" b="1" dirty="0" smtClean="0">
                <a:latin typeface="Verdana" panose="020B0604030504040204" pitchFamily="34" charset="0"/>
                <a:ea typeface="Verdana" panose="020B0604030504040204" pitchFamily="34" charset="0"/>
                <a:cs typeface="Verdana" panose="020B0604030504040204" pitchFamily="34" charset="0"/>
              </a:rPr>
              <a:t>110</a:t>
            </a:r>
            <a:r>
              <a:rPr lang="en-GB" sz="900" dirty="0" smtClean="0">
                <a:latin typeface="Verdana" panose="020B0604030504040204" pitchFamily="34" charset="0"/>
                <a:ea typeface="Verdana" panose="020B0604030504040204" pitchFamily="34" charset="0"/>
                <a:cs typeface="Verdana" panose="020B0604030504040204" pitchFamily="34" charset="0"/>
              </a:rPr>
              <a:t> Democratic </a:t>
            </a:r>
            <a:r>
              <a:rPr lang="en-GB" sz="900" dirty="0" err="1" smtClean="0">
                <a:latin typeface="Verdana" panose="020B0604030504040204" pitchFamily="34" charset="0"/>
                <a:ea typeface="Verdana" panose="020B0604030504040204" pitchFamily="34" charset="0"/>
                <a:cs typeface="Verdana" panose="020B0604030504040204" pitchFamily="34" charset="0"/>
              </a:rPr>
              <a:t>Party</a:t>
            </a:r>
            <a:r>
              <a:rPr lang="en-GB" sz="900" b="1" dirty="0" err="1" smtClean="0">
                <a:latin typeface="Verdana" panose="020B0604030504040204" pitchFamily="34" charset="0"/>
                <a:ea typeface="Verdana" panose="020B0604030504040204" pitchFamily="34" charset="0"/>
                <a:cs typeface="Verdana" panose="020B0604030504040204" pitchFamily="34" charset="0"/>
              </a:rPr>
              <a:t>$g</a:t>
            </a:r>
            <a:r>
              <a:rPr lang="en-GB" sz="900" dirty="0" err="1" smtClean="0">
                <a:latin typeface="Verdana" panose="020B0604030504040204" pitchFamily="34" charset="0"/>
                <a:ea typeface="Verdana" panose="020B0604030504040204" pitchFamily="34" charset="0"/>
                <a:cs typeface="Verdana" panose="020B0604030504040204" pitchFamily="34" charset="0"/>
              </a:rPr>
              <a:t>Missouri</a:t>
            </a:r>
            <a:r>
              <a:rPr lang="en-GB" sz="900" b="1" dirty="0" err="1" smtClean="0">
                <a:latin typeface="Verdana" panose="020B0604030504040204" pitchFamily="34" charset="0"/>
                <a:ea typeface="Verdana" panose="020B0604030504040204" pitchFamily="34" charset="0"/>
                <a:cs typeface="Verdana" panose="020B0604030504040204" pitchFamily="34" charset="0"/>
              </a:rPr>
              <a:t>$b</a:t>
            </a:r>
            <a:r>
              <a:rPr lang="en-GB" sz="900" dirty="0" err="1" smtClean="0">
                <a:latin typeface="Verdana" panose="020B0604030504040204" pitchFamily="34" charset="0"/>
                <a:ea typeface="Verdana" panose="020B0604030504040204" pitchFamily="34" charset="0"/>
                <a:cs typeface="Verdana" panose="020B0604030504040204" pitchFamily="34" charset="0"/>
              </a:rPr>
              <a:t>State</a:t>
            </a:r>
            <a:r>
              <a:rPr lang="en-GB" sz="900" dirty="0" smtClean="0">
                <a:latin typeface="Verdana" panose="020B0604030504040204" pitchFamily="34" charset="0"/>
                <a:ea typeface="Verdana" panose="020B0604030504040204" pitchFamily="34" charset="0"/>
                <a:cs typeface="Verdana" panose="020B0604030504040204" pitchFamily="34" charset="0"/>
              </a:rPr>
              <a:t> Committee</a:t>
            </a:r>
            <a:endParaRPr lang="de-DE" sz="900" dirty="0" smtClean="0">
              <a:latin typeface="Verdana" panose="020B0604030504040204" pitchFamily="34" charset="0"/>
              <a:ea typeface="Verdana" panose="020B0604030504040204" pitchFamily="34" charset="0"/>
              <a:cs typeface="Verdana" panose="020B0604030504040204" pitchFamily="34" charset="0"/>
            </a:endParaRPr>
          </a:p>
          <a:p>
            <a:endParaRPr lang="de-AT" sz="1200" i="1"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19</a:t>
            </a:fld>
            <a:endParaRPr lang="de-DE"/>
          </a:p>
        </p:txBody>
      </p:sp>
    </p:spTree>
    <p:extLst>
      <p:ext uri="{BB962C8B-B14F-4D97-AF65-F5344CB8AC3E}">
        <p14:creationId xmlns:p14="http://schemas.microsoft.com/office/powerpoint/2010/main" val="24489682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Arial" pitchFamily="34" charset="0"/>
              <a:buNone/>
            </a:pPr>
            <a:r>
              <a:rPr lang="de-DE" sz="900" dirty="0" smtClean="0">
                <a:latin typeface="Verdana" panose="020B0604030504040204" pitchFamily="34" charset="0"/>
                <a:ea typeface="Verdana" panose="020B0604030504040204" pitchFamily="34" charset="0"/>
                <a:cs typeface="Verdana" panose="020B0604030504040204" pitchFamily="34" charset="0"/>
              </a:rPr>
              <a:t>ERL zu </a:t>
            </a:r>
            <a:r>
              <a:rPr lang="de-DE" sz="900" b="1" dirty="0" smtClean="0">
                <a:latin typeface="Verdana" panose="020B0604030504040204" pitchFamily="34" charset="0"/>
                <a:ea typeface="Verdana" panose="020B0604030504040204" pitchFamily="34" charset="0"/>
                <a:cs typeface="Verdana" panose="020B0604030504040204" pitchFamily="34" charset="0"/>
              </a:rPr>
              <a:t>11.2.2.13</a:t>
            </a:r>
            <a:r>
              <a:rPr lang="de-DE" sz="900" dirty="0" smtClean="0">
                <a:latin typeface="Verdana" panose="020B0604030504040204" pitchFamily="34" charset="0"/>
                <a:ea typeface="Verdana" panose="020B0604030504040204" pitchFamily="34" charset="0"/>
                <a:cs typeface="Verdana" panose="020B0604030504040204" pitchFamily="34" charset="0"/>
              </a:rPr>
              <a:t>, </a:t>
            </a:r>
            <a:r>
              <a:rPr lang="de-DE" sz="900" b="1" dirty="0" smtClean="0">
                <a:latin typeface="Verdana" panose="020B0604030504040204" pitchFamily="34" charset="0"/>
                <a:ea typeface="Verdana" panose="020B0604030504040204" pitchFamily="34" charset="0"/>
                <a:cs typeface="Verdana" panose="020B0604030504040204" pitchFamily="34" charset="0"/>
              </a:rPr>
              <a:t>11.2.2.14</a:t>
            </a:r>
            <a:r>
              <a:rPr lang="de-DE" sz="900" dirty="0" smtClean="0">
                <a:latin typeface="Verdana" panose="020B0604030504040204" pitchFamily="34" charset="0"/>
                <a:ea typeface="Verdana" panose="020B0604030504040204" pitchFamily="34" charset="0"/>
                <a:cs typeface="Verdana" panose="020B0604030504040204" pitchFamily="34" charset="0"/>
              </a:rPr>
              <a:t>, </a:t>
            </a:r>
            <a:r>
              <a:rPr lang="de-DE" sz="900" b="1" dirty="0" smtClean="0">
                <a:latin typeface="Verdana" panose="020B0604030504040204" pitchFamily="34" charset="0"/>
                <a:ea typeface="Verdana" panose="020B0604030504040204" pitchFamily="34" charset="0"/>
                <a:cs typeface="Verdana" panose="020B0604030504040204" pitchFamily="34" charset="0"/>
              </a:rPr>
              <a:t>11.2.2.14.1</a:t>
            </a:r>
            <a:r>
              <a:rPr lang="de-DE" sz="900" dirty="0" smtClean="0">
                <a:latin typeface="Verdana" panose="020B0604030504040204" pitchFamily="34" charset="0"/>
                <a:ea typeface="Verdana" panose="020B0604030504040204" pitchFamily="34" charset="0"/>
                <a:cs typeface="Verdana" panose="020B0604030504040204" pitchFamily="34" charset="0"/>
              </a:rPr>
              <a:t> – </a:t>
            </a:r>
            <a:r>
              <a:rPr lang="de-DE" sz="900" b="1" dirty="0" smtClean="0">
                <a:latin typeface="Verdana" panose="020B0604030504040204" pitchFamily="34" charset="0"/>
                <a:ea typeface="Verdana" panose="020B0604030504040204" pitchFamily="34" charset="0"/>
                <a:cs typeface="Verdana" panose="020B0604030504040204" pitchFamily="34" charset="0"/>
              </a:rPr>
              <a:t>11.2.2.14.7</a:t>
            </a:r>
            <a:r>
              <a:rPr lang="de-DE" sz="900" dirty="0" smtClean="0">
                <a:latin typeface="Verdana" panose="020B0604030504040204" pitchFamily="34" charset="0"/>
                <a:ea typeface="Verdana" panose="020B0604030504040204" pitchFamily="34" charset="0"/>
                <a:cs typeface="Verdana" panose="020B0604030504040204" pitchFamily="34" charset="0"/>
              </a:rPr>
              <a:t>, </a:t>
            </a:r>
            <a:r>
              <a:rPr lang="de-DE" sz="900" b="1" dirty="0" smtClean="0">
                <a:latin typeface="Verdana" panose="020B0604030504040204" pitchFamily="34" charset="0"/>
                <a:ea typeface="Verdana" panose="020B0604030504040204" pitchFamily="34" charset="0"/>
                <a:cs typeface="Verdana" panose="020B0604030504040204" pitchFamily="34" charset="0"/>
              </a:rPr>
              <a:t>11.2.2.14.15</a:t>
            </a:r>
            <a:r>
              <a:rPr lang="de-DE" sz="900" dirty="0" smtClean="0">
                <a:latin typeface="Verdana" panose="020B0604030504040204" pitchFamily="34" charset="0"/>
                <a:ea typeface="Verdana" panose="020B0604030504040204" pitchFamily="34" charset="0"/>
                <a:cs typeface="Verdana" panose="020B0604030504040204" pitchFamily="34" charset="0"/>
              </a:rPr>
              <a:t>, </a:t>
            </a:r>
            <a:r>
              <a:rPr lang="de-DE" sz="900" b="1" dirty="0" smtClean="0">
                <a:latin typeface="Verdana" panose="020B0604030504040204" pitchFamily="34" charset="0"/>
                <a:ea typeface="Verdana" panose="020B0604030504040204" pitchFamily="34" charset="0"/>
                <a:cs typeface="Verdana" panose="020B0604030504040204" pitchFamily="34" charset="0"/>
              </a:rPr>
              <a:t>11.2.2.14.16</a:t>
            </a:r>
          </a:p>
        </p:txBody>
      </p:sp>
      <p:sp>
        <p:nvSpPr>
          <p:cNvPr id="4" name="Foliennummernplatzhalter 3"/>
          <p:cNvSpPr>
            <a:spLocks noGrp="1"/>
          </p:cNvSpPr>
          <p:nvPr>
            <p:ph type="sldNum" sz="quarter" idx="10"/>
          </p:nvPr>
        </p:nvSpPr>
        <p:spPr/>
        <p:txBody>
          <a:bodyPr/>
          <a:lstStyle/>
          <a:p>
            <a:fld id="{4659BA6D-A88A-4D5F-B44A-44D03FB6C521}" type="slidenum">
              <a:rPr lang="de-DE" smtClean="0"/>
              <a:pPr/>
              <a:t>3</a:t>
            </a:fld>
            <a:endParaRPr lang="de-DE"/>
          </a:p>
        </p:txBody>
      </p:sp>
    </p:spTree>
    <p:extLst>
      <p:ext uri="{BB962C8B-B14F-4D97-AF65-F5344CB8AC3E}">
        <p14:creationId xmlns:p14="http://schemas.microsoft.com/office/powerpoint/2010/main" val="24489682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900" b="1" dirty="0" smtClean="0">
                <a:latin typeface="Verdana" panose="020B0604030504040204" pitchFamily="34" charset="0"/>
                <a:ea typeface="Verdana" panose="020B0604030504040204" pitchFamily="34" charset="0"/>
                <a:cs typeface="Verdana" panose="020B0604030504040204" pitchFamily="34" charset="0"/>
              </a:rPr>
              <a:t>RDA 11.2.2.14</a:t>
            </a:r>
            <a:r>
              <a:rPr lang="de-DE" sz="900" dirty="0" smtClean="0">
                <a:latin typeface="Verdana" panose="020B0604030504040204" pitchFamily="34" charset="0"/>
                <a:ea typeface="Verdana" panose="020B0604030504040204" pitchFamily="34" charset="0"/>
                <a:cs typeface="Verdana" panose="020B0604030504040204" pitchFamily="34" charset="0"/>
              </a:rPr>
              <a:t>, ERL: Wird die unselbstständige Namensform als bevorzugter Name gewählt, wird die selbstständige Form als abweichende Namensform erfasst, sofern sich dadurch ein deutlich anderer Sucheinstieg ergibt.</a:t>
            </a:r>
            <a:endParaRPr lang="de-AT" sz="900" i="1"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4</a:t>
            </a:fld>
            <a:endParaRPr lang="de-DE"/>
          </a:p>
        </p:txBody>
      </p:sp>
    </p:spTree>
    <p:extLst>
      <p:ext uri="{BB962C8B-B14F-4D97-AF65-F5344CB8AC3E}">
        <p14:creationId xmlns:p14="http://schemas.microsoft.com/office/powerpoint/2010/main" val="24489682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sz="900" dirty="0" smtClean="0">
                <a:latin typeface="Verdana" panose="020B0604030504040204" pitchFamily="34" charset="0"/>
                <a:ea typeface="Verdana" panose="020B0604030504040204" pitchFamily="34" charset="0"/>
                <a:cs typeface="Verdana" panose="020B0604030504040204" pitchFamily="34" charset="0"/>
              </a:rPr>
              <a:t>Diese Grundregel gilt für alle folgenden Regeln und Typen. Nur unter der Beachtung der Grundregel lassen sich die Beispiele in RDA verstehen.</a:t>
            </a:r>
          </a:p>
          <a:p>
            <a:pPr defTabSz="921075"/>
            <a:endParaRPr lang="de-AT" sz="900" i="1"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pPr defTabSz="921075"/>
            <a:r>
              <a:rPr lang="de-AT" sz="900" b="1" dirty="0" smtClean="0">
                <a:solidFill>
                  <a:prstClr val="black"/>
                </a:solidFill>
                <a:latin typeface="Verdana" panose="020B0604030504040204" pitchFamily="34" charset="0"/>
                <a:ea typeface="Verdana" panose="020B0604030504040204" pitchFamily="34" charset="0"/>
                <a:cs typeface="Verdana" panose="020B0604030504040204" pitchFamily="34" charset="0"/>
              </a:rPr>
              <a:t>Allgemeiner Hinweis</a:t>
            </a:r>
            <a:r>
              <a:rPr lang="de-AT" sz="9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 Untergeordnete Körperschaften werden mit Punkt getrennt angegeben (in PICA wird stattdessen $b in der Erfassung verwendet).</a:t>
            </a:r>
          </a:p>
          <a:p>
            <a:endParaRPr lang="de-AT" sz="900" dirty="0" smtClean="0">
              <a:latin typeface="Verdana" panose="020B0604030504040204" pitchFamily="34" charset="0"/>
              <a:ea typeface="Verdana" panose="020B0604030504040204" pitchFamily="34" charset="0"/>
              <a:cs typeface="Verdana" panose="020B0604030504040204" pitchFamily="34" charset="0"/>
            </a:endParaRPr>
          </a:p>
          <a:p>
            <a:endParaRPr lang="de-AT" sz="1200" i="1"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5</a:t>
            </a:fld>
            <a:endParaRPr lang="de-DE"/>
          </a:p>
        </p:txBody>
      </p:sp>
    </p:spTree>
    <p:extLst>
      <p:ext uri="{BB962C8B-B14F-4D97-AF65-F5344CB8AC3E}">
        <p14:creationId xmlns:p14="http://schemas.microsoft.com/office/powerpoint/2010/main" val="24489682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21075">
              <a:defRPr/>
            </a:pPr>
            <a:r>
              <a:rPr lang="de-DE" sz="900" dirty="0" smtClean="0">
                <a:latin typeface="Verdana" panose="020B0604030504040204" pitchFamily="34" charset="0"/>
                <a:ea typeface="Verdana" panose="020B0604030504040204" pitchFamily="34" charset="0"/>
                <a:cs typeface="Verdana" panose="020B0604030504040204" pitchFamily="34" charset="0"/>
              </a:rPr>
              <a:t>Als Orientierung, wann eine Körperschaft selbstständig und wann unselbstständig zu behandeln ist, kann eine Liste dienen, die Begriffe enthält, die eindeutig bzw. häufig eine Unterordnung ausdrücken. Die Liste ist jedoch weder als abgeschlossen noch als präskriptiv zu betrachten; im Zweifel ist der Sachzusammenhang entscheidend. (</a:t>
            </a:r>
            <a:r>
              <a:rPr lang="de-DE" sz="900" b="1" dirty="0" smtClean="0">
                <a:latin typeface="Verdana" panose="020B0604030504040204" pitchFamily="34" charset="0"/>
                <a:ea typeface="Verdana" panose="020B0604030504040204" pitchFamily="34" charset="0"/>
                <a:cs typeface="Verdana" panose="020B0604030504040204" pitchFamily="34" charset="0"/>
              </a:rPr>
              <a:t>RDA 11.2.2.14.1</a:t>
            </a:r>
            <a:r>
              <a:rPr lang="de-DE" sz="900" dirty="0" smtClean="0">
                <a:latin typeface="Verdana" panose="020B0604030504040204" pitchFamily="34" charset="0"/>
                <a:ea typeface="Verdana" panose="020B0604030504040204" pitchFamily="34" charset="0"/>
                <a:cs typeface="Verdana" panose="020B0604030504040204" pitchFamily="34" charset="0"/>
              </a:rPr>
              <a:t>, ERL)</a:t>
            </a:r>
            <a:endParaRPr lang="de-DE" sz="900"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6</a:t>
            </a:fld>
            <a:endParaRPr lang="de-DE"/>
          </a:p>
        </p:txBody>
      </p:sp>
    </p:spTree>
    <p:extLst>
      <p:ext uri="{BB962C8B-B14F-4D97-AF65-F5344CB8AC3E}">
        <p14:creationId xmlns:p14="http://schemas.microsoft.com/office/powerpoint/2010/main" val="24489682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900" b="1" dirty="0" smtClean="0">
                <a:latin typeface="Verdana" panose="020B0604030504040204" pitchFamily="34" charset="0"/>
                <a:ea typeface="Verdana" panose="020B0604030504040204" pitchFamily="34" charset="0"/>
                <a:cs typeface="Verdana" panose="020B0604030504040204" pitchFamily="34" charset="0"/>
              </a:rPr>
              <a:t>RDA 11.2.2.14.2 </a:t>
            </a:r>
            <a:r>
              <a:rPr lang="de-DE" sz="900" dirty="0" smtClean="0">
                <a:latin typeface="Verdana" panose="020B0604030504040204" pitchFamily="34" charset="0"/>
                <a:ea typeface="Verdana" panose="020B0604030504040204" pitchFamily="34" charset="0"/>
                <a:cs typeface="Verdana" panose="020B0604030504040204" pitchFamily="34" charset="0"/>
              </a:rPr>
              <a:t>Gegenbeispiele: </a:t>
            </a:r>
          </a:p>
          <a:p>
            <a:endParaRPr lang="de-DE" sz="900" dirty="0" smtClean="0">
              <a:latin typeface="Verdana" panose="020B0604030504040204" pitchFamily="34" charset="0"/>
              <a:ea typeface="Verdana" panose="020B0604030504040204" pitchFamily="34" charset="0"/>
              <a:cs typeface="Verdana" panose="020B0604030504040204" pitchFamily="34" charset="0"/>
            </a:endParaRPr>
          </a:p>
          <a:p>
            <a:r>
              <a:rPr lang="en-US" sz="900" b="1" dirty="0" smtClean="0">
                <a:latin typeface="Verdana" panose="020B0604030504040204" pitchFamily="34" charset="0"/>
                <a:ea typeface="Verdana" panose="020B0604030504040204" pitchFamily="34" charset="0"/>
                <a:cs typeface="Verdana" panose="020B0604030504040204" pitchFamily="34" charset="0"/>
              </a:rPr>
              <a:t>Royal Commission on Education in Ontario </a:t>
            </a:r>
          </a:p>
          <a:p>
            <a:r>
              <a:rPr lang="en-US" sz="900" dirty="0" smtClean="0">
                <a:latin typeface="Verdana" panose="020B0604030504040204" pitchFamily="34" charset="0"/>
                <a:ea typeface="Verdana" panose="020B0604030504040204" pitchFamily="34" charset="0"/>
                <a:cs typeface="Verdana" panose="020B0604030504040204" pitchFamily="34" charset="0"/>
              </a:rPr>
              <a:t>Name: Royal Commission on Education in Ontario</a:t>
            </a:r>
          </a:p>
          <a:p>
            <a:endParaRPr lang="en-US" sz="900" dirty="0" smtClean="0">
              <a:latin typeface="Verdana" panose="020B0604030504040204" pitchFamily="34" charset="0"/>
              <a:ea typeface="Verdana" panose="020B0604030504040204" pitchFamily="34" charset="0"/>
              <a:cs typeface="Verdana" panose="020B0604030504040204" pitchFamily="34" charset="0"/>
            </a:endParaRPr>
          </a:p>
          <a:p>
            <a:r>
              <a:rPr lang="en-US" sz="900" b="1" dirty="0" smtClean="0">
                <a:latin typeface="Verdana" panose="020B0604030504040204" pitchFamily="34" charset="0"/>
                <a:ea typeface="Verdana" panose="020B0604030504040204" pitchFamily="34" charset="0"/>
                <a:cs typeface="Verdana" panose="020B0604030504040204" pitchFamily="34" charset="0"/>
              </a:rPr>
              <a:t>UW-Madison Campus Planning Committee </a:t>
            </a:r>
          </a:p>
          <a:p>
            <a:r>
              <a:rPr lang="en-US" sz="900" dirty="0" smtClean="0">
                <a:latin typeface="Verdana" panose="020B0604030504040204" pitchFamily="34" charset="0"/>
                <a:ea typeface="Verdana" panose="020B0604030504040204" pitchFamily="34" charset="0"/>
                <a:cs typeface="Verdana" panose="020B0604030504040204" pitchFamily="34" charset="0"/>
              </a:rPr>
              <a:t>Name: UW-Madison Campus Planning Committee </a:t>
            </a:r>
          </a:p>
          <a:p>
            <a:pPr defTabSz="921075">
              <a:defRPr/>
            </a:pPr>
            <a:endParaRPr lang="de-DE" sz="1200" dirty="0" smtClean="0">
              <a:latin typeface="Verdana" panose="020B0604030504040204" pitchFamily="34" charset="0"/>
              <a:ea typeface="Verdana" panose="020B0604030504040204" pitchFamily="34" charset="0"/>
              <a:cs typeface="Verdana" panose="020B0604030504040204" pitchFamily="34" charset="0"/>
            </a:endParaRPr>
          </a:p>
          <a:p>
            <a:pPr defTabSz="921075">
              <a:defRPr/>
            </a:pPr>
            <a:endParaRPr lang="de-DE" sz="1200"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solidFill>
                  <a:prstClr val="black"/>
                </a:solidFill>
              </a:rPr>
              <a:pPr/>
              <a:t>7</a:t>
            </a:fld>
            <a:endParaRPr lang="de-DE">
              <a:solidFill>
                <a:prstClr val="black"/>
              </a:solidFill>
            </a:endParaRPr>
          </a:p>
        </p:txBody>
      </p:sp>
    </p:spTree>
    <p:extLst>
      <p:ext uri="{BB962C8B-B14F-4D97-AF65-F5344CB8AC3E}">
        <p14:creationId xmlns:p14="http://schemas.microsoft.com/office/powerpoint/2010/main" val="24489682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Grundsätzlich gilt: wenn der Name der untergeordneten Körperschaft ohne den Namen der übergeordneten Körperschaft nicht hinreichend identifiziert ist, wird unselbständig erfasst! Weitere Beispiele wären Namen,</a:t>
            </a:r>
            <a:r>
              <a:rPr lang="de-DE" sz="900" baseline="0" dirty="0" smtClean="0">
                <a:latin typeface="Verdana" panose="020B0604030504040204" pitchFamily="34" charset="0"/>
                <a:ea typeface="Verdana" panose="020B0604030504040204" pitchFamily="34" charset="0"/>
                <a:cs typeface="Verdana" panose="020B0604030504040204" pitchFamily="34" charset="0"/>
              </a:rPr>
              <a:t> die nur aus einem Begriff wi</a:t>
            </a:r>
            <a:r>
              <a:rPr lang="de-DE" sz="900" dirty="0" smtClean="0">
                <a:latin typeface="Verdana" panose="020B0604030504040204" pitchFamily="34" charset="0"/>
                <a:ea typeface="Verdana" panose="020B0604030504040204" pitchFamily="34" charset="0"/>
                <a:cs typeface="Verdana" panose="020B0604030504040204" pitchFamily="34" charset="0"/>
              </a:rPr>
              <a:t>e Bibliothek oder Archiv ohne weitere Angaben</a:t>
            </a:r>
            <a:r>
              <a:rPr lang="de-DE" sz="900" baseline="0" dirty="0" smtClean="0">
                <a:latin typeface="Verdana" panose="020B0604030504040204" pitchFamily="34" charset="0"/>
                <a:ea typeface="Verdana" panose="020B0604030504040204" pitchFamily="34" charset="0"/>
                <a:cs typeface="Verdana" panose="020B0604030504040204" pitchFamily="34" charset="0"/>
              </a:rPr>
              <a:t> bestehen.</a:t>
            </a:r>
            <a:endParaRPr lang="de-DE" sz="900" dirty="0" smtClean="0">
              <a:latin typeface="Verdana" panose="020B0604030504040204" pitchFamily="34" charset="0"/>
              <a:ea typeface="Verdana" panose="020B0604030504040204" pitchFamily="34" charset="0"/>
              <a:cs typeface="Verdana" panose="020B0604030504040204" pitchFamily="34" charset="0"/>
            </a:endParaRPr>
          </a:p>
          <a:p>
            <a:pPr defTabSz="917207">
              <a:defRPr/>
            </a:pPr>
            <a:endParaRPr lang="de-DE" dirty="0" smtClean="0"/>
          </a:p>
          <a:p>
            <a:pPr defTabSz="921075">
              <a:defRPr/>
            </a:pPr>
            <a:endParaRPr lang="de-DE" sz="1200"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8</a:t>
            </a:fld>
            <a:endParaRPr lang="de-DE"/>
          </a:p>
        </p:txBody>
      </p:sp>
    </p:spTree>
    <p:extLst>
      <p:ext uri="{BB962C8B-B14F-4D97-AF65-F5344CB8AC3E}">
        <p14:creationId xmlns:p14="http://schemas.microsoft.com/office/powerpoint/2010/main" val="24489682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17207">
              <a:defRPr/>
            </a:pPr>
            <a:r>
              <a:rPr lang="de-DE" sz="900" dirty="0" smtClean="0">
                <a:latin typeface="Verdana" panose="020B0604030504040204" pitchFamily="34" charset="0"/>
                <a:ea typeface="Verdana" panose="020B0604030504040204" pitchFamily="34" charset="0"/>
                <a:cs typeface="Verdana" panose="020B0604030504040204" pitchFamily="34" charset="0"/>
              </a:rPr>
              <a:t>Grundsätzlich gilt: wenn der Name der untergeordneten Körperschaft ohne den Namen der übergeordneten Körperschaft nicht hinreichend identifiziert ist, wird unselbstständig erfasst!</a:t>
            </a:r>
          </a:p>
          <a:p>
            <a:pPr defTabSz="917207">
              <a:defRPr/>
            </a:pPr>
            <a:endParaRPr lang="de-DE" sz="900" dirty="0" smtClean="0">
              <a:latin typeface="Verdana" panose="020B0604030504040204" pitchFamily="34" charset="0"/>
              <a:ea typeface="Verdana" panose="020B0604030504040204" pitchFamily="34" charset="0"/>
              <a:cs typeface="Verdana" panose="020B0604030504040204" pitchFamily="34" charset="0"/>
            </a:endParaRPr>
          </a:p>
          <a:p>
            <a:r>
              <a:rPr lang="en-US" sz="900" dirty="0" err="1" smtClean="0">
                <a:solidFill>
                  <a:srgbClr val="00B050"/>
                </a:solidFill>
                <a:latin typeface="Verdana" panose="020B0604030504040204" pitchFamily="34" charset="0"/>
                <a:ea typeface="Verdana" panose="020B0604030504040204" pitchFamily="34" charset="0"/>
                <a:cs typeface="Verdana" panose="020B0604030504040204" pitchFamily="34" charset="0"/>
              </a:rPr>
              <a:t>Gegenbeispiel</a:t>
            </a:r>
            <a:r>
              <a:rPr lang="en-US" sz="900" dirty="0" smtClean="0">
                <a:solidFill>
                  <a:srgbClr val="00B050"/>
                </a:solidFill>
                <a:latin typeface="Verdana" panose="020B0604030504040204" pitchFamily="34" charset="0"/>
                <a:ea typeface="Verdana" panose="020B0604030504040204" pitchFamily="34" charset="0"/>
                <a:cs typeface="Verdana" panose="020B0604030504040204" pitchFamily="34" charset="0"/>
              </a:rPr>
              <a:t>: </a:t>
            </a:r>
          </a:p>
          <a:p>
            <a:endParaRPr lang="en-US" sz="900" dirty="0" smtClean="0">
              <a:solidFill>
                <a:srgbClr val="00B050"/>
              </a:solidFill>
              <a:latin typeface="Verdana" panose="020B0604030504040204" pitchFamily="34" charset="0"/>
              <a:ea typeface="Verdana" panose="020B0604030504040204" pitchFamily="34" charset="0"/>
              <a:cs typeface="Verdana" panose="020B0604030504040204" pitchFamily="34" charset="0"/>
            </a:endParaRPr>
          </a:p>
          <a:p>
            <a:r>
              <a:rPr lang="en-US" sz="900" dirty="0" smtClean="0">
                <a:latin typeface="Verdana" panose="020B0604030504040204" pitchFamily="34" charset="0"/>
                <a:ea typeface="Verdana" panose="020B0604030504040204" pitchFamily="34" charset="0"/>
                <a:cs typeface="Verdana" panose="020B0604030504040204" pitchFamily="34" charset="0"/>
              </a:rPr>
              <a:t>California Records &amp; Information Management</a:t>
            </a:r>
          </a:p>
          <a:p>
            <a:r>
              <a:rPr lang="en-US" sz="900" i="1" dirty="0" smtClean="0">
                <a:latin typeface="Verdana" panose="020B0604030504040204" pitchFamily="34" charset="0"/>
                <a:ea typeface="Verdana" panose="020B0604030504040204" pitchFamily="34" charset="0"/>
                <a:cs typeface="Verdana" panose="020B0604030504040204" pitchFamily="34" charset="0"/>
              </a:rPr>
              <a:t>not </a:t>
            </a:r>
            <a:r>
              <a:rPr lang="en-US" sz="900" dirty="0" smtClean="0">
                <a:latin typeface="Verdana" panose="020B0604030504040204" pitchFamily="34" charset="0"/>
                <a:ea typeface="Verdana" panose="020B0604030504040204" pitchFamily="34" charset="0"/>
                <a:cs typeface="Verdana" panose="020B0604030504040204" pitchFamily="34" charset="0"/>
              </a:rPr>
              <a:t>California. Records &amp; Information Management</a:t>
            </a:r>
          </a:p>
          <a:p>
            <a:r>
              <a:rPr lang="en-US" sz="900" i="1" dirty="0" smtClean="0">
                <a:latin typeface="Verdana" panose="020B0604030504040204" pitchFamily="34" charset="0"/>
                <a:ea typeface="Verdana" panose="020B0604030504040204" pitchFamily="34" charset="0"/>
                <a:cs typeface="Verdana" panose="020B0604030504040204" pitchFamily="34" charset="0"/>
              </a:rPr>
              <a:t>not </a:t>
            </a:r>
            <a:r>
              <a:rPr lang="en-US" sz="900" dirty="0" smtClean="0">
                <a:latin typeface="Verdana" panose="020B0604030504040204" pitchFamily="34" charset="0"/>
                <a:ea typeface="Verdana" panose="020B0604030504040204" pitchFamily="34" charset="0"/>
                <a:cs typeface="Verdana" panose="020B0604030504040204" pitchFamily="34" charset="0"/>
              </a:rPr>
              <a:t>California. Department of General Services. Records &amp; Information Management </a:t>
            </a:r>
          </a:p>
          <a:p>
            <a:r>
              <a:rPr lang="en-US" sz="900" i="1" dirty="0" smtClean="0">
                <a:latin typeface="Verdana" panose="020B0604030504040204" pitchFamily="34" charset="0"/>
                <a:ea typeface="Verdana" panose="020B0604030504040204" pitchFamily="34" charset="0"/>
                <a:cs typeface="Verdana" panose="020B0604030504040204" pitchFamily="34" charset="0"/>
              </a:rPr>
              <a:t>Name:</a:t>
            </a:r>
            <a:r>
              <a:rPr lang="en-US" sz="900" dirty="0" smtClean="0">
                <a:latin typeface="Verdana" panose="020B0604030504040204" pitchFamily="34" charset="0"/>
                <a:ea typeface="Verdana" panose="020B0604030504040204" pitchFamily="34" charset="0"/>
                <a:cs typeface="Verdana" panose="020B0604030504040204" pitchFamily="34" charset="0"/>
              </a:rPr>
              <a:t> California Records &amp; Information Management </a:t>
            </a:r>
          </a:p>
          <a:p>
            <a:pPr defTabSz="921075">
              <a:defRPr/>
            </a:pPr>
            <a:endParaRPr lang="de-DE" sz="1200"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9</a:t>
            </a:fld>
            <a:endParaRPr lang="de-DE"/>
          </a:p>
        </p:txBody>
      </p:sp>
    </p:spTree>
    <p:extLst>
      <p:ext uri="{BB962C8B-B14F-4D97-AF65-F5344CB8AC3E}">
        <p14:creationId xmlns:p14="http://schemas.microsoft.com/office/powerpoint/2010/main" val="24489682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sz="900" dirty="0" smtClean="0">
                <a:latin typeface="Verdana" panose="020B0604030504040204" pitchFamily="34" charset="0"/>
                <a:ea typeface="Verdana" panose="020B0604030504040204" pitchFamily="34" charset="0"/>
                <a:cs typeface="Verdana" panose="020B0604030504040204" pitchFamily="34" charset="0"/>
              </a:rPr>
              <a:t>ERL 3:</a:t>
            </a:r>
          </a:p>
          <a:p>
            <a:r>
              <a:rPr lang="de-DE" sz="900" dirty="0" smtClean="0">
                <a:latin typeface="Verdana" panose="020B0604030504040204" pitchFamily="34" charset="0"/>
                <a:ea typeface="Verdana" panose="020B0604030504040204" pitchFamily="34" charset="0"/>
                <a:cs typeface="Verdana" panose="020B0604030504040204" pitchFamily="34" charset="0"/>
              </a:rPr>
              <a:t>Da Universitäten des deutschen Sprachraums oft schwankende Namensformen haben – lange und kurze Namensform mit Abkürzungen in jeglicher Form und Initialen – gelten alle Formen als vollständig enthalten (vgl. auch ERL zu 11.2.2.14.5.</a:t>
            </a:r>
          </a:p>
          <a:p>
            <a:endParaRPr lang="de-DE" sz="900" dirty="0" smtClean="0">
              <a:latin typeface="Verdana" panose="020B0604030504040204" pitchFamily="34" charset="0"/>
              <a:ea typeface="Verdana" panose="020B0604030504040204" pitchFamily="34" charset="0"/>
              <a:cs typeface="Verdana" panose="020B0604030504040204" pitchFamily="34" charset="0"/>
            </a:endParaRPr>
          </a:p>
          <a:p>
            <a:r>
              <a:rPr lang="de-DE" sz="900" dirty="0" smtClean="0">
                <a:latin typeface="Verdana" panose="020B0604030504040204" pitchFamily="34" charset="0"/>
                <a:ea typeface="Verdana" panose="020B0604030504040204" pitchFamily="34" charset="0"/>
                <a:cs typeface="Verdana" panose="020B0604030504040204" pitchFamily="34" charset="0"/>
              </a:rPr>
              <a:t>Das „Institut für Agrarpolitik und Marktlehre der Christian-Albrechts-Universität zu Kiel” wird genauso behandelt wie das „Institut für Internationales Recht an der Universität Kiel”.</a:t>
            </a:r>
          </a:p>
          <a:p>
            <a:endParaRPr lang="de-DE" sz="900" dirty="0" smtClean="0">
              <a:latin typeface="Verdana" panose="020B0604030504040204" pitchFamily="34" charset="0"/>
              <a:ea typeface="Verdana" panose="020B0604030504040204" pitchFamily="34" charset="0"/>
              <a:cs typeface="Verdana" panose="020B0604030504040204" pitchFamily="34" charset="0"/>
            </a:endParaRPr>
          </a:p>
          <a:p>
            <a:r>
              <a:rPr lang="de-DE" sz="900" dirty="0" smtClean="0">
                <a:latin typeface="Verdana" panose="020B0604030504040204" pitchFamily="34" charset="0"/>
                <a:ea typeface="Verdana" panose="020B0604030504040204" pitchFamily="34" charset="0"/>
                <a:cs typeface="Verdana" panose="020B0604030504040204" pitchFamily="34" charset="0"/>
              </a:rPr>
              <a:t>Beide werden gemäß 11.2.2.14.6 unselbstständig erfasst.</a:t>
            </a:r>
          </a:p>
          <a:p>
            <a:endParaRPr lang="de-DE" sz="900" dirty="0" smtClean="0">
              <a:latin typeface="Verdana" panose="020B0604030504040204" pitchFamily="34" charset="0"/>
              <a:ea typeface="Verdana" panose="020B0604030504040204" pitchFamily="34" charset="0"/>
              <a:cs typeface="Verdana" panose="020B0604030504040204" pitchFamily="34" charset="0"/>
            </a:endParaRPr>
          </a:p>
          <a:p>
            <a:r>
              <a:rPr lang="de-DE" sz="900" dirty="0" smtClean="0">
                <a:latin typeface="Verdana" panose="020B0604030504040204" pitchFamily="34" charset="0"/>
                <a:ea typeface="Verdana" panose="020B0604030504040204" pitchFamily="34" charset="0"/>
                <a:cs typeface="Verdana" panose="020B0604030504040204" pitchFamily="34" charset="0"/>
              </a:rPr>
              <a:t>BEISPIEL</a:t>
            </a:r>
          </a:p>
          <a:p>
            <a:r>
              <a:rPr lang="de-DE" sz="900" dirty="0" smtClean="0">
                <a:latin typeface="Verdana" panose="020B0604030504040204" pitchFamily="34" charset="0"/>
                <a:ea typeface="Verdana" panose="020B0604030504040204" pitchFamily="34" charset="0"/>
                <a:cs typeface="Verdana" panose="020B0604030504040204" pitchFamily="34" charset="0"/>
              </a:rPr>
              <a:t>„Christian-Albrechts-Universität zu Kiel. Institut für Agrarpolitik und Marktlehre"</a:t>
            </a:r>
          </a:p>
          <a:p>
            <a:r>
              <a:rPr lang="de-DE" sz="900" dirty="0" smtClean="0">
                <a:latin typeface="Verdana" panose="020B0604030504040204" pitchFamily="34" charset="0"/>
                <a:ea typeface="Verdana" panose="020B0604030504040204" pitchFamily="34" charset="0"/>
                <a:cs typeface="Verdana" panose="020B0604030504040204" pitchFamily="34" charset="0"/>
              </a:rPr>
              <a:t>„Christian-Albrechts-Universität zu Kiel. Institut für Internationales Recht" </a:t>
            </a:r>
          </a:p>
          <a:p>
            <a:r>
              <a:rPr lang="de-DE" sz="900" dirty="0" smtClean="0">
                <a:latin typeface="Verdana" panose="020B0604030504040204" pitchFamily="34" charset="0"/>
                <a:ea typeface="Verdana" panose="020B0604030504040204" pitchFamily="34" charset="0"/>
                <a:cs typeface="Verdana" panose="020B0604030504040204" pitchFamily="34" charset="0"/>
              </a:rPr>
              <a:t> </a:t>
            </a:r>
          </a:p>
          <a:p>
            <a:r>
              <a:rPr lang="de-DE" sz="900" dirty="0" smtClean="0">
                <a:latin typeface="Verdana" panose="020B0604030504040204" pitchFamily="34" charset="0"/>
                <a:ea typeface="Verdana" panose="020B0604030504040204" pitchFamily="34" charset="0"/>
                <a:cs typeface="Verdana" panose="020B0604030504040204" pitchFamily="34" charset="0"/>
              </a:rPr>
              <a:t>Ebenso unselbstständige Erfassung von</a:t>
            </a:r>
          </a:p>
          <a:p>
            <a:endParaRPr lang="de-DE" sz="900" dirty="0" smtClean="0">
              <a:latin typeface="Verdana" panose="020B0604030504040204" pitchFamily="34" charset="0"/>
              <a:ea typeface="Verdana" panose="020B0604030504040204" pitchFamily="34" charset="0"/>
              <a:cs typeface="Verdana" panose="020B0604030504040204" pitchFamily="34" charset="0"/>
            </a:endParaRPr>
          </a:p>
          <a:p>
            <a:r>
              <a:rPr lang="de-DE" sz="900" dirty="0" smtClean="0">
                <a:latin typeface="Verdana" panose="020B0604030504040204" pitchFamily="34" charset="0"/>
                <a:ea typeface="Verdana" panose="020B0604030504040204" pitchFamily="34" charset="0"/>
                <a:cs typeface="Verdana" panose="020B0604030504040204" pitchFamily="34" charset="0"/>
              </a:rPr>
              <a:t>BEISPIEL</a:t>
            </a:r>
          </a:p>
          <a:p>
            <a:r>
              <a:rPr lang="de-DE" sz="900" dirty="0" smtClean="0">
                <a:latin typeface="Verdana" panose="020B0604030504040204" pitchFamily="34" charset="0"/>
                <a:ea typeface="Verdana" panose="020B0604030504040204" pitchFamily="34" charset="0"/>
                <a:cs typeface="Verdana" panose="020B0604030504040204" pitchFamily="34" charset="0"/>
              </a:rPr>
              <a:t>Leibniz Institut für Arbeitsforschung der TU Dortmund</a:t>
            </a:r>
          </a:p>
          <a:p>
            <a:r>
              <a:rPr lang="de-DE" sz="900" dirty="0" smtClean="0">
                <a:latin typeface="Verdana" panose="020B0604030504040204" pitchFamily="34" charset="0"/>
                <a:ea typeface="Verdana" panose="020B0604030504040204" pitchFamily="34" charset="0"/>
                <a:cs typeface="Verdana" panose="020B0604030504040204" pitchFamily="34" charset="0"/>
              </a:rPr>
              <a:t>Technische Universität Dortmund. Leibniz Institut für Arbeitsforschung.</a:t>
            </a:r>
          </a:p>
          <a:p>
            <a:r>
              <a:rPr lang="de-DE" sz="900" dirty="0" smtClean="0">
                <a:latin typeface="Verdana" panose="020B0604030504040204" pitchFamily="34" charset="0"/>
                <a:ea typeface="Verdana" panose="020B0604030504040204" pitchFamily="34" charset="0"/>
                <a:cs typeface="Verdana" panose="020B0604030504040204" pitchFamily="34" charset="0"/>
              </a:rPr>
              <a:t>Anmerkung: Laut Impressum lautet der Name "Technische Universität Dortmund" </a:t>
            </a:r>
            <a:endParaRPr lang="de-DE" sz="900" b="1"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10</a:t>
            </a:fld>
            <a:endParaRPr lang="de-DE"/>
          </a:p>
        </p:txBody>
      </p:sp>
    </p:spTree>
    <p:extLst>
      <p:ext uri="{BB962C8B-B14F-4D97-AF65-F5344CB8AC3E}">
        <p14:creationId xmlns:p14="http://schemas.microsoft.com/office/powerpoint/2010/main" val="24489682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251520" y="6381328"/>
            <a:ext cx="8208912" cy="365125"/>
          </a:xfrm>
        </p:spPr>
        <p:txBody>
          <a:bodyPr/>
          <a:lstStyle>
            <a:lvl1pPr algn="l">
              <a:defRPr>
                <a:solidFill>
                  <a:schemeClr val="accent1">
                    <a:lumMod val="75000"/>
                  </a:schemeClr>
                </a:solidFill>
              </a:defRPr>
            </a:lvl1pPr>
          </a:lstStyle>
          <a:p>
            <a:r>
              <a:rPr lang="de-DE" smtClean="0">
                <a:solidFill>
                  <a:srgbClr val="4F81BD">
                    <a:lumMod val="75000"/>
                  </a:srgbClr>
                </a:solidFill>
              </a:rPr>
              <a:t>Auf der Grundlage der Schulungsunterlagen der AG RDA  - Modul 4.03.03: Normdaten: Körperschaften | Stand: Oktober 2017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8532440" y="6376243"/>
            <a:ext cx="360040" cy="365125"/>
          </a:xfrm>
          <a:prstGeom prst="rect">
            <a:avLst/>
          </a:prstGeom>
        </p:spPr>
        <p:txBody>
          <a:bodyPr vert="horz" lIns="91440" tIns="45720" rIns="91440" bIns="45720" rtlCol="0" anchor="ctr"/>
          <a:lstStyle>
            <a:lvl1pPr algn="r">
              <a:defRPr sz="80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fld id="{8A6690F1-7CA1-4166-A522-500460961984}" type="slidenum">
              <a:rPr lang="de-DE" smtClean="0">
                <a:solidFill>
                  <a:prstClr val="white">
                    <a:lumMod val="50000"/>
                  </a:prstClr>
                </a:solidFill>
              </a:rPr>
              <a:pPr/>
              <a:t>‹Nr.›</a:t>
            </a:fld>
            <a:endParaRPr lang="de-DE" dirty="0">
              <a:solidFill>
                <a:prstClr val="white">
                  <a:lumMod val="50000"/>
                </a:prstClr>
              </a:solidFill>
            </a:endParaRPr>
          </a:p>
        </p:txBody>
      </p:sp>
    </p:spTree>
    <p:extLst>
      <p:ext uri="{BB962C8B-B14F-4D97-AF65-F5344CB8AC3E}">
        <p14:creationId xmlns:p14="http://schemas.microsoft.com/office/powerpoint/2010/main" val="271157958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8568952" cy="365125"/>
          </a:xfrm>
          <a:prstGeom prst="rect">
            <a:avLst/>
          </a:prstGeom>
        </p:spPr>
        <p:txBody>
          <a:bodyPr vert="horz" lIns="91440" tIns="45720" rIns="91440" bIns="45720" rtlCol="0" anchor="ctr"/>
          <a:lstStyle>
            <a:lvl1pPr algn="l">
              <a:defRPr sz="800" baseline="0">
                <a:solidFill>
                  <a:schemeClr val="accent1">
                    <a:lumMod val="75000"/>
                  </a:schemeClr>
                </a:solidFill>
                <a:latin typeface="Verdana" panose="020B0604030504040204" pitchFamily="34" charset="0"/>
              </a:defRPr>
            </a:lvl1pPr>
          </a:lstStyle>
          <a:p>
            <a:r>
              <a:rPr lang="de-DE" smtClean="0">
                <a:solidFill>
                  <a:srgbClr val="4F81BD">
                    <a:lumMod val="75000"/>
                  </a:srgbClr>
                </a:solidFill>
              </a:rPr>
              <a:t>Auf der Grundlage der Schulungsunterlagen der AG RDA  - Modul 4.03.03: Normdaten: Körperschaften | Stand: Oktober 2017 | CC BY-NC-SA</a:t>
            </a:r>
            <a:endParaRPr lang="de-DE" dirty="0">
              <a:solidFill>
                <a:srgbClr val="4F81BD">
                  <a:lumMod val="75000"/>
                </a:srgbClr>
              </a:solidFill>
            </a:endParaRPr>
          </a:p>
        </p:txBody>
      </p:sp>
    </p:spTree>
    <p:extLst>
      <p:ext uri="{BB962C8B-B14F-4D97-AF65-F5344CB8AC3E}">
        <p14:creationId xmlns:p14="http://schemas.microsoft.com/office/powerpoint/2010/main" val="2570183274"/>
      </p:ext>
    </p:extLst>
  </p:cSld>
  <p:clrMap bg1="lt1" tx1="dk1" bg2="lt2" tx2="dk2" accent1="accent1" accent2="accent2" accent3="accent3" accent4="accent4" accent5="accent5" accent6="accent6" hlink="hlink" folHlink="folHlink"/>
  <p:sldLayoutIdLst>
    <p:sldLayoutId id="2147483666"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3" Type="http://schemas.openxmlformats.org/officeDocument/2006/relationships/hyperlink" Target="http://access.rdatoolkit.org/rdachp11-de_rda11-3698.html" TargetMode="External"/><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hyperlink" Target="http://access.rdatoolkit.org/nlgpschp11_nlgps11-604.html"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access.rdatoolkit.org/rdachp11-de_rda11-3698.html" TargetMode="External"/><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hyperlink" Target="http://access.rdatoolkit.org/rdachp11-de_rda11-3713.html" TargetMode="External"/><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hyperlink" Target="http://access.rdatoolkit.org/nlgpschp11_nlgps11-667.html" TargetMode="External"/><Relationship Id="rId4" Type="http://schemas.openxmlformats.org/officeDocument/2006/relationships/hyperlink" Target="http://access.rdatoolkit.org/nlgpschp11_nlgps11-640.html"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access.rdatoolkit.org/rdachp11-de_rda11-3713.html" TargetMode="External"/><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hyperlink" Target="http://access.rdatoolkit.org/nlgpschp11_nlgps11-646.html" TargetMode="External"/><Relationship Id="rId4" Type="http://schemas.openxmlformats.org/officeDocument/2006/relationships/hyperlink" Target="http://access.rdatoolkit.org/nlgpschp11_nlgps11-640.html"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access.rdatoolkit.org/rdachp11-de_rda11-3713.html" TargetMode="External"/><Relationship Id="rId2" Type="http://schemas.openxmlformats.org/officeDocument/2006/relationships/notesSlide" Target="../notesSlides/notesSlide13.xml"/><Relationship Id="rId1" Type="http://schemas.openxmlformats.org/officeDocument/2006/relationships/slideLayout" Target="../slideLayouts/slideLayout1.xml"/><Relationship Id="rId5" Type="http://schemas.openxmlformats.org/officeDocument/2006/relationships/hyperlink" Target="http://access.rdatoolkit.org/nlgpschp11_nlgps11-646.html" TargetMode="External"/><Relationship Id="rId4" Type="http://schemas.openxmlformats.org/officeDocument/2006/relationships/hyperlink" Target="http://access.rdatoolkit.org/nlgpschp11_nlgps11-640.html"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access.rdatoolkit.org/document.php?id=nlgpschp11&amp;target=nlgps11-576#nlgps11-576" TargetMode="External"/><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hyperlink" Target="http://access.rdatoolkit.org/rdachp11-de_rda11-2187.html" TargetMode="External"/><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hyperlink" Target="http://access.rdatoolkit.org/rdachp11-de_rda11-2229.html" TargetMode="External"/><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hyperlink" Target="http://access.rdatoolkit.org/document.php?id=rdachp11-de&amp;target=rda11-2229#rda11-2229" TargetMode="External"/><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hyperlink" Target="http://access.rdatoolkit.org/document.php?id=rdachp11-de&amp;target=rda11-2265#rda11-2265" TargetMode="External"/><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http://access.rdatoolkit.org/rdachp11-de_rda11-1910.html" TargetMode="External"/><Relationship Id="rId7" Type="http://schemas.openxmlformats.org/officeDocument/2006/relationships/hyperlink" Target="http://access.rdatoolkit.org/rdachp11-de_rda11-2265.html"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hyperlink" Target="http://access.rdatoolkit.org/rdachp11-de_rda11-2229.html" TargetMode="External"/><Relationship Id="rId5" Type="http://schemas.openxmlformats.org/officeDocument/2006/relationships/hyperlink" Target="http://access.rdatoolkit.org/rdachp11-de_rda11-2187.html" TargetMode="External"/><Relationship Id="rId4" Type="http://schemas.openxmlformats.org/officeDocument/2006/relationships/hyperlink" Target="http://access.rdatoolkit.org/rdachp11-de_rda11-1942.html"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access.rdatoolkit.org/rdachp11-de_rda11-1910.html" TargetMode="External"/><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hyperlink" Target="http://access.rdatoolkit.org/rdachp11-de_rda11-2187.html" TargetMode="External"/><Relationship Id="rId4" Type="http://schemas.openxmlformats.org/officeDocument/2006/relationships/hyperlink" Target="http://access.rdatoolkit.org/rdachp11-de_rda11-1942.html"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access.rdatoolkit.org/rdachp11_rda11-1942.html" TargetMode="External"/><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hyperlink" Target="https://wiki.dnb.de/download/attachments/90411359/Begriffsliste_Unterordnungen.pdf" TargetMode="External"/><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hyperlink" Target="http://access.rdatoolkit.org/rdachp11-de_rda11-3605.html"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s://wiki.dnb.de/download/attachments/90411359/Begriffsliste_Unterordnungen.pdf" TargetMode="External"/><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hyperlink" Target="http://access.rdatoolkit.org/nlgpschp11_nlgps11-577.html" TargetMode="External"/><Relationship Id="rId4" Type="http://schemas.openxmlformats.org/officeDocument/2006/relationships/hyperlink" Target="http://access.rdatoolkit.org/rdachp11-de_rda11-3621.html"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access.rdatoolkit.org/rdachp11-de_rda11-3660.html" TargetMode="External"/><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hyperlink" Target="http://access.rdatoolkit.org/rdachp11-de_rda11-3689.html" TargetMode="External"/><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191705601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pPr marL="0" indent="0">
              <a:buNone/>
            </a:pPr>
            <a:r>
              <a:rPr lang="de-DE" sz="2200" dirty="0" smtClean="0">
                <a:ea typeface="Verdana" pitchFamily="34" charset="0"/>
                <a:cs typeface="Verdana" pitchFamily="34" charset="0"/>
              </a:rPr>
              <a:t>Name zeigt</a:t>
            </a:r>
          </a:p>
          <a:p>
            <a:pPr marL="0" indent="0">
              <a:buNone/>
            </a:pPr>
            <a:endParaRPr lang="de-DE" sz="2200" dirty="0">
              <a:ea typeface="Verdana" pitchFamily="34" charset="0"/>
              <a:cs typeface="Verdana" pitchFamily="34" charset="0"/>
            </a:endParaRPr>
          </a:p>
          <a:p>
            <a:pPr>
              <a:spcBef>
                <a:spcPts val="0"/>
              </a:spcBef>
              <a:spcAft>
                <a:spcPts val="1200"/>
              </a:spcAft>
            </a:pPr>
            <a:r>
              <a:rPr lang="de-DE" sz="2200" dirty="0">
                <a:ea typeface="Verdana" pitchFamily="34" charset="0"/>
                <a:cs typeface="Verdana" pitchFamily="34" charset="0"/>
              </a:rPr>
              <a:t>nur ein bestimmtes Studiengebiet an einer Universität an </a:t>
            </a:r>
            <a:br>
              <a:rPr lang="de-DE" sz="2200" dirty="0">
                <a:ea typeface="Verdana" pitchFamily="34" charset="0"/>
                <a:cs typeface="Verdana" pitchFamily="34" charset="0"/>
              </a:rPr>
            </a:br>
            <a:r>
              <a:rPr lang="de-DE" sz="2200" dirty="0">
                <a:ea typeface="Verdana" pitchFamily="34" charset="0"/>
                <a:cs typeface="Verdana" pitchFamily="34" charset="0"/>
              </a:rPr>
              <a:t>(</a:t>
            </a:r>
            <a:r>
              <a:rPr lang="de-DE" sz="2200" b="1" dirty="0">
                <a:solidFill>
                  <a:schemeClr val="accent1">
                    <a:lumMod val="75000"/>
                  </a:schemeClr>
                </a:solidFill>
                <a:ea typeface="Verdana" pitchFamily="34" charset="0"/>
                <a:cs typeface="Verdana" pitchFamily="34" charset="0"/>
              </a:rPr>
              <a:t>RDA </a:t>
            </a:r>
            <a:r>
              <a:rPr lang="de-DE" sz="2200" b="1" dirty="0">
                <a:ea typeface="Verdana" pitchFamily="34" charset="0"/>
                <a:cs typeface="Verdana" pitchFamily="34" charset="0"/>
                <a:hlinkClick r:id="rId3"/>
              </a:rPr>
              <a:t>11.2.2.14.5</a:t>
            </a:r>
            <a:r>
              <a:rPr lang="de-DE" sz="2200" dirty="0">
                <a:ea typeface="Verdana" pitchFamily="34" charset="0"/>
                <a:cs typeface="Verdana" pitchFamily="34" charset="0"/>
              </a:rPr>
              <a:t> und </a:t>
            </a:r>
            <a:r>
              <a:rPr lang="de-DE" sz="2200" dirty="0">
                <a:ea typeface="Verdana" pitchFamily="34" charset="0"/>
                <a:cs typeface="Verdana" pitchFamily="34" charset="0"/>
                <a:hlinkClick r:id="rId4"/>
              </a:rPr>
              <a:t>ERL zu </a:t>
            </a:r>
            <a:r>
              <a:rPr lang="de-DE" sz="2200" b="1" dirty="0">
                <a:ea typeface="Verdana" pitchFamily="34" charset="0"/>
                <a:cs typeface="Verdana" pitchFamily="34" charset="0"/>
                <a:hlinkClick r:id="rId4"/>
              </a:rPr>
              <a:t>RDA 11.2.2.14.5</a:t>
            </a:r>
            <a:r>
              <a:rPr lang="de-DE" sz="2200" dirty="0">
                <a:ea typeface="Verdana" pitchFamily="34" charset="0"/>
                <a:cs typeface="Verdana" pitchFamily="34" charset="0"/>
              </a:rPr>
              <a:t>).</a:t>
            </a:r>
          </a:p>
          <a:p>
            <a:pPr>
              <a:spcBef>
                <a:spcPts val="1200"/>
              </a:spcBef>
              <a:buNone/>
            </a:pPr>
            <a:r>
              <a:rPr lang="de-DE" altLang="de-DE" sz="2200" i="1" dirty="0">
                <a:ea typeface="Verdana" pitchFamily="34" charset="0"/>
                <a:cs typeface="Verdana" pitchFamily="34" charset="0"/>
              </a:rPr>
              <a:t>Beispiele:</a:t>
            </a:r>
          </a:p>
          <a:p>
            <a:pPr>
              <a:spcBef>
                <a:spcPts val="0"/>
              </a:spcBef>
              <a:buNone/>
            </a:pPr>
            <a:r>
              <a:rPr lang="da-DK" sz="2200" b="1" dirty="0">
                <a:solidFill>
                  <a:srgbClr val="7030A0"/>
                </a:solidFill>
                <a:ea typeface="Verdana" pitchFamily="34" charset="0"/>
                <a:cs typeface="Verdana" pitchFamily="34" charset="0"/>
              </a:rPr>
              <a:t>Københavns universitet. Ægyptologisk institut</a:t>
            </a:r>
            <a:r>
              <a:rPr lang="da-DK" sz="2200" b="1" dirty="0">
                <a:solidFill>
                  <a:srgbClr val="00B050"/>
                </a:solidFill>
                <a:ea typeface="Verdana" pitchFamily="34" charset="0"/>
                <a:cs typeface="Verdana" pitchFamily="34" charset="0"/>
              </a:rPr>
              <a:t> </a:t>
            </a:r>
          </a:p>
          <a:p>
            <a:pPr>
              <a:spcBef>
                <a:spcPts val="0"/>
              </a:spcBef>
              <a:buNone/>
            </a:pPr>
            <a:endParaRPr lang="da-DK" sz="1000" b="1" dirty="0">
              <a:solidFill>
                <a:srgbClr val="00B050"/>
              </a:solidFill>
              <a:ea typeface="Verdana" pitchFamily="34" charset="0"/>
              <a:cs typeface="Verdana" pitchFamily="34" charset="0"/>
            </a:endParaRPr>
          </a:p>
          <a:p>
            <a:pPr>
              <a:spcBef>
                <a:spcPts val="0"/>
              </a:spcBef>
              <a:buNone/>
            </a:pPr>
            <a:r>
              <a:rPr lang="de-DE" sz="2200" b="1" dirty="0">
                <a:solidFill>
                  <a:srgbClr val="7030A0"/>
                </a:solidFill>
                <a:ea typeface="Verdana" pitchFamily="34" charset="0"/>
                <a:cs typeface="Verdana" pitchFamily="34" charset="0"/>
              </a:rPr>
              <a:t>Universität Leipzig. Institut für Medizinische Physik und </a:t>
            </a:r>
            <a:r>
              <a:rPr lang="de-DE" sz="2200" b="1" dirty="0" smtClean="0">
                <a:solidFill>
                  <a:srgbClr val="7030A0"/>
                </a:solidFill>
                <a:ea typeface="Verdana" pitchFamily="34" charset="0"/>
                <a:cs typeface="Verdana" pitchFamily="34" charset="0"/>
              </a:rPr>
              <a:t>Biophysik</a:t>
            </a:r>
            <a:endParaRPr lang="da-DK" sz="2200" b="1" dirty="0">
              <a:solidFill>
                <a:srgbClr val="7030A0"/>
              </a:solidFill>
              <a:ea typeface="Verdana" pitchFamily="34" charset="0"/>
              <a:cs typeface="Verdana" pitchFamily="34" charset="0"/>
            </a:endParaRPr>
          </a:p>
          <a:p>
            <a:pPr marL="0" indent="0">
              <a:spcBef>
                <a:spcPts val="0"/>
              </a:spcBef>
              <a:buNone/>
            </a:pPr>
            <a:endParaRPr lang="de-DE" sz="2200" b="1" dirty="0">
              <a:ea typeface="Verdana" pitchFamily="34" charset="0"/>
              <a:cs typeface="Verdana" pitchFamily="34" charset="0"/>
            </a:endParaRPr>
          </a:p>
          <a:p>
            <a:pPr>
              <a:spcBef>
                <a:spcPts val="0"/>
              </a:spcBef>
              <a:buNone/>
            </a:pPr>
            <a:r>
              <a:rPr lang="de-DE" altLang="de-DE" sz="2200" b="1" dirty="0">
                <a:ea typeface="Verdana" pitchFamily="34" charset="0"/>
                <a:cs typeface="Verdana" pitchFamily="34" charset="0"/>
              </a:rPr>
              <a:t>PICA</a:t>
            </a:r>
            <a:r>
              <a:rPr lang="de-DE" altLang="de-DE" sz="2200" dirty="0">
                <a:ea typeface="Verdana" pitchFamily="34" charset="0"/>
                <a:cs typeface="Verdana" pitchFamily="34" charset="0"/>
              </a:rPr>
              <a:t>:</a:t>
            </a:r>
          </a:p>
          <a:p>
            <a:pPr>
              <a:spcBef>
                <a:spcPts val="0"/>
              </a:spcBef>
              <a:buNone/>
            </a:pPr>
            <a:r>
              <a:rPr lang="da-DK" sz="2200" b="1" dirty="0">
                <a:ea typeface="Verdana" pitchFamily="34" charset="0"/>
                <a:cs typeface="Verdana" pitchFamily="34" charset="0"/>
              </a:rPr>
              <a:t>110</a:t>
            </a:r>
            <a:r>
              <a:rPr lang="da-DK" sz="2200" dirty="0">
                <a:ea typeface="Verdana" pitchFamily="34" charset="0"/>
                <a:cs typeface="Verdana" pitchFamily="34" charset="0"/>
              </a:rPr>
              <a:t> </a:t>
            </a:r>
            <a:r>
              <a:rPr lang="da-DK" sz="2200" b="1" dirty="0">
                <a:solidFill>
                  <a:srgbClr val="7030A0"/>
                </a:solidFill>
                <a:ea typeface="Verdana" pitchFamily="34" charset="0"/>
                <a:cs typeface="Verdana" pitchFamily="34" charset="0"/>
              </a:rPr>
              <a:t>Københavns universitet</a:t>
            </a:r>
            <a:r>
              <a:rPr lang="da-DK" sz="2200" b="1" dirty="0">
                <a:ea typeface="Verdana" pitchFamily="34" charset="0"/>
                <a:cs typeface="Verdana" pitchFamily="34" charset="0"/>
              </a:rPr>
              <a:t>$b</a:t>
            </a:r>
            <a:r>
              <a:rPr lang="da-DK" sz="2200" b="1" dirty="0">
                <a:solidFill>
                  <a:srgbClr val="7030A0"/>
                </a:solidFill>
                <a:ea typeface="Verdana" pitchFamily="34" charset="0"/>
                <a:cs typeface="Verdana" pitchFamily="34" charset="0"/>
              </a:rPr>
              <a:t>Ægyptologisk institut </a:t>
            </a:r>
          </a:p>
          <a:p>
            <a:pPr>
              <a:spcBef>
                <a:spcPts val="0"/>
              </a:spcBef>
              <a:buNone/>
            </a:pPr>
            <a:endParaRPr lang="da-DK" sz="2200" b="1" dirty="0">
              <a:solidFill>
                <a:srgbClr val="7030A0"/>
              </a:solidFill>
              <a:ea typeface="Verdana" pitchFamily="34" charset="0"/>
              <a:cs typeface="Verdana" pitchFamily="34" charset="0"/>
            </a:endParaRPr>
          </a:p>
          <a:p>
            <a:pPr>
              <a:spcBef>
                <a:spcPts val="0"/>
              </a:spcBef>
              <a:buNone/>
            </a:pPr>
            <a:r>
              <a:rPr lang="de-DE" sz="2200" b="1" dirty="0">
                <a:ea typeface="Verdana" pitchFamily="34" charset="0"/>
                <a:cs typeface="Verdana" pitchFamily="34" charset="0"/>
              </a:rPr>
              <a:t>110</a:t>
            </a:r>
            <a:r>
              <a:rPr lang="de-DE" sz="2200" dirty="0">
                <a:ea typeface="Verdana" pitchFamily="34" charset="0"/>
                <a:cs typeface="Verdana" pitchFamily="34" charset="0"/>
              </a:rPr>
              <a:t> </a:t>
            </a:r>
            <a:r>
              <a:rPr lang="de-DE" sz="2200" b="1" dirty="0">
                <a:solidFill>
                  <a:srgbClr val="7030A0"/>
                </a:solidFill>
                <a:ea typeface="Verdana" pitchFamily="34" charset="0"/>
                <a:cs typeface="Verdana" pitchFamily="34" charset="0"/>
              </a:rPr>
              <a:t>Universität </a:t>
            </a:r>
            <a:r>
              <a:rPr lang="de-DE" sz="2200" b="1" dirty="0" err="1">
                <a:solidFill>
                  <a:srgbClr val="7030A0"/>
                </a:solidFill>
                <a:ea typeface="Verdana" pitchFamily="34" charset="0"/>
                <a:cs typeface="Verdana" pitchFamily="34" charset="0"/>
              </a:rPr>
              <a:t>Leipzig</a:t>
            </a:r>
            <a:r>
              <a:rPr lang="de-DE" sz="2200" b="1" dirty="0" err="1">
                <a:ea typeface="Verdana" pitchFamily="34" charset="0"/>
                <a:cs typeface="Verdana" pitchFamily="34" charset="0"/>
              </a:rPr>
              <a:t>$b</a:t>
            </a:r>
            <a:r>
              <a:rPr lang="de-DE" sz="2200" b="1" dirty="0" err="1">
                <a:solidFill>
                  <a:srgbClr val="7030A0"/>
                </a:solidFill>
                <a:ea typeface="Verdana" pitchFamily="34" charset="0"/>
                <a:cs typeface="Verdana" pitchFamily="34" charset="0"/>
              </a:rPr>
              <a:t>Institut</a:t>
            </a:r>
            <a:r>
              <a:rPr lang="de-DE" sz="2200" b="1" dirty="0">
                <a:solidFill>
                  <a:srgbClr val="7030A0"/>
                </a:solidFill>
                <a:ea typeface="Verdana" pitchFamily="34" charset="0"/>
                <a:cs typeface="Verdana" pitchFamily="34" charset="0"/>
              </a:rPr>
              <a:t> für Medizinische </a:t>
            </a:r>
            <a:r>
              <a:rPr lang="de-DE" sz="2200" b="1" dirty="0" smtClean="0">
                <a:solidFill>
                  <a:srgbClr val="7030A0"/>
                </a:solidFill>
                <a:ea typeface="Verdana" pitchFamily="34" charset="0"/>
                <a:cs typeface="Verdana" pitchFamily="34" charset="0"/>
              </a:rPr>
              <a:t>Physik</a:t>
            </a:r>
            <a:r>
              <a:rPr lang="de-DE" sz="2200" b="1" dirty="0" smtClean="0">
                <a:ea typeface="Verdana" pitchFamily="34" charset="0"/>
                <a:cs typeface="Verdana" pitchFamily="34" charset="0"/>
              </a:rPr>
              <a:t> </a:t>
            </a:r>
            <a:r>
              <a:rPr lang="de-DE" sz="2200" b="1" dirty="0">
                <a:solidFill>
                  <a:srgbClr val="7030A0"/>
                </a:solidFill>
                <a:ea typeface="Verdana" pitchFamily="34" charset="0"/>
                <a:cs typeface="Verdana" pitchFamily="34" charset="0"/>
              </a:rPr>
              <a:t>und Biophysik</a:t>
            </a:r>
          </a:p>
        </p:txBody>
      </p:sp>
      <p:sp>
        <p:nvSpPr>
          <p:cNvPr id="9" name="Foliennummernplatzhalter 8"/>
          <p:cNvSpPr>
            <a:spLocks noGrp="1"/>
          </p:cNvSpPr>
          <p:nvPr>
            <p:ph type="sldNum" sz="quarter" idx="4"/>
          </p:nvPr>
        </p:nvSpPr>
        <p:spPr/>
        <p:txBody>
          <a:bodyPr/>
          <a:lstStyle/>
          <a:p>
            <a:fld id="{8A6690F1-7CA1-4166-A522-500460961984}" type="slidenum">
              <a:rPr lang="de-DE" smtClean="0">
                <a:solidFill>
                  <a:prstClr val="black">
                    <a:tint val="75000"/>
                  </a:prstClr>
                </a:solidFill>
              </a:rPr>
              <a:pPr/>
              <a:t>10</a:t>
            </a:fld>
            <a:endParaRPr lang="de-DE">
              <a:solidFill>
                <a:prstClr val="black">
                  <a:tint val="75000"/>
                </a:prstClr>
              </a:solidFill>
            </a:endParaRPr>
          </a:p>
        </p:txBody>
      </p:sp>
      <p:sp>
        <p:nvSpPr>
          <p:cNvPr id="6" name="Fußzeilenplatzhalter 11"/>
          <p:cNvSpPr>
            <a:spLocks noGrp="1"/>
          </p:cNvSpPr>
          <p:nvPr>
            <p:ph type="ftr" sz="quarter" idx="14"/>
          </p:nvPr>
        </p:nvSpPr>
        <p:spPr>
          <a:xfrm>
            <a:off x="251520" y="6381328"/>
            <a:ext cx="8208912" cy="365125"/>
          </a:xfrm>
        </p:spPr>
        <p:txBody>
          <a:bodyPr/>
          <a:lstStyle/>
          <a:p>
            <a:r>
              <a:rPr lang="de-DE" smtClean="0">
                <a:solidFill>
                  <a:srgbClr val="4F81BD">
                    <a:lumMod val="75000"/>
                  </a:srgbClr>
                </a:solidFill>
              </a:rPr>
              <a:t>Auf der Grundlage der Schulungsunterlagen der AG RDA  - Modul 4.03.03: Normdaten: Körperschaften | Stand: Oktober 2017 | CC BY-NC-SA</a:t>
            </a:r>
            <a:endParaRPr lang="de-DE" dirty="0">
              <a:solidFill>
                <a:srgbClr val="4F81BD">
                  <a:lumMod val="75000"/>
                </a:srgbClr>
              </a:solidFill>
            </a:endParaRPr>
          </a:p>
        </p:txBody>
      </p:sp>
      <p:sp>
        <p:nvSpPr>
          <p:cNvPr id="4" name="Titel 3"/>
          <p:cNvSpPr>
            <a:spLocks noGrp="1"/>
          </p:cNvSpPr>
          <p:nvPr>
            <p:ph type="title"/>
          </p:nvPr>
        </p:nvSpPr>
        <p:spPr/>
        <p:txBody>
          <a:bodyPr/>
          <a:lstStyle/>
          <a:p>
            <a:r>
              <a:rPr lang="de-DE" dirty="0">
                <a:ea typeface="Verdana" pitchFamily="34" charset="0"/>
                <a:cs typeface="Verdana" pitchFamily="34" charset="0"/>
              </a:rPr>
              <a:t>Unselbstständige Erfassung</a:t>
            </a:r>
            <a:endParaRPr lang="de-DE" dirty="0"/>
          </a:p>
        </p:txBody>
      </p:sp>
    </p:spTree>
    <p:extLst>
      <p:ext uri="{BB962C8B-B14F-4D97-AF65-F5344CB8AC3E}">
        <p14:creationId xmlns:p14="http://schemas.microsoft.com/office/powerpoint/2010/main" val="144982464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pPr marL="0" indent="0">
              <a:buNone/>
            </a:pPr>
            <a:r>
              <a:rPr lang="de-DE" sz="2000" dirty="0" smtClean="0">
                <a:ea typeface="Verdana" pitchFamily="34" charset="0"/>
                <a:cs typeface="Verdana" pitchFamily="34" charset="0"/>
              </a:rPr>
              <a:t>Name zeigt</a:t>
            </a:r>
          </a:p>
          <a:p>
            <a:pPr marL="0" indent="0">
              <a:buNone/>
            </a:pPr>
            <a:endParaRPr lang="de-DE" sz="2000" dirty="0">
              <a:ea typeface="Verdana" pitchFamily="34" charset="0"/>
              <a:cs typeface="Verdana" pitchFamily="34" charset="0"/>
            </a:endParaRPr>
          </a:p>
          <a:p>
            <a:pPr>
              <a:spcBef>
                <a:spcPts val="0"/>
              </a:spcBef>
              <a:spcAft>
                <a:spcPts val="1200"/>
              </a:spcAft>
            </a:pPr>
            <a:r>
              <a:rPr lang="de-DE" sz="2000" dirty="0">
                <a:ea typeface="Verdana" pitchFamily="34" charset="0"/>
                <a:cs typeface="Verdana" pitchFamily="34" charset="0"/>
              </a:rPr>
              <a:t>nur ein bestimmtes Studiengebiet an einer Universität an </a:t>
            </a:r>
            <a:br>
              <a:rPr lang="de-DE" sz="2000" dirty="0">
                <a:ea typeface="Verdana" pitchFamily="34" charset="0"/>
                <a:cs typeface="Verdana" pitchFamily="34" charset="0"/>
              </a:rPr>
            </a:br>
            <a:r>
              <a:rPr lang="de-DE" sz="2000" dirty="0">
                <a:ea typeface="Verdana" pitchFamily="34" charset="0"/>
                <a:cs typeface="Verdana" pitchFamily="34" charset="0"/>
              </a:rPr>
              <a:t>(</a:t>
            </a:r>
            <a:r>
              <a:rPr lang="de-DE" sz="2000" b="1" dirty="0">
                <a:solidFill>
                  <a:schemeClr val="accent1">
                    <a:lumMod val="75000"/>
                  </a:schemeClr>
                </a:solidFill>
                <a:ea typeface="Verdana" pitchFamily="34" charset="0"/>
                <a:cs typeface="Verdana" pitchFamily="34" charset="0"/>
              </a:rPr>
              <a:t>RDA</a:t>
            </a:r>
            <a:r>
              <a:rPr lang="de-DE" sz="2000" b="1" dirty="0">
                <a:ea typeface="Verdana" pitchFamily="34" charset="0"/>
                <a:cs typeface="Verdana" pitchFamily="34" charset="0"/>
              </a:rPr>
              <a:t> </a:t>
            </a:r>
            <a:r>
              <a:rPr lang="de-DE" sz="2000" b="1" dirty="0">
                <a:ea typeface="Verdana" pitchFamily="34" charset="0"/>
                <a:cs typeface="Verdana" pitchFamily="34" charset="0"/>
                <a:hlinkClick r:id="rId3"/>
              </a:rPr>
              <a:t>11.2.2.14.5</a:t>
            </a:r>
            <a:r>
              <a:rPr lang="de-DE" sz="2000" dirty="0">
                <a:ea typeface="Verdana" pitchFamily="34" charset="0"/>
                <a:cs typeface="Verdana" pitchFamily="34" charset="0"/>
              </a:rPr>
              <a:t>)</a:t>
            </a:r>
          </a:p>
          <a:p>
            <a:pPr marL="0" indent="0">
              <a:spcBef>
                <a:spcPts val="1200"/>
              </a:spcBef>
              <a:buNone/>
            </a:pPr>
            <a:r>
              <a:rPr lang="de-DE" sz="2000" i="1" dirty="0">
                <a:ea typeface="Verdana" pitchFamily="34" charset="0"/>
                <a:cs typeface="Verdana" pitchFamily="34" charset="0"/>
              </a:rPr>
              <a:t>Gegenbeispiele: </a:t>
            </a:r>
          </a:p>
          <a:p>
            <a:pPr>
              <a:spcBef>
                <a:spcPts val="0"/>
              </a:spcBef>
              <a:buNone/>
            </a:pPr>
            <a:r>
              <a:rPr lang="de-DE" sz="2000" b="1" dirty="0">
                <a:solidFill>
                  <a:srgbClr val="7030A0"/>
                </a:solidFill>
                <a:ea typeface="Verdana" pitchFamily="34" charset="0"/>
                <a:cs typeface="Verdana" pitchFamily="34" charset="0"/>
              </a:rPr>
              <a:t>Schleswig-Holsteinisches Institut für Friedenswissenschaften</a:t>
            </a:r>
          </a:p>
          <a:p>
            <a:pPr marL="0" indent="0">
              <a:spcBef>
                <a:spcPts val="0"/>
              </a:spcBef>
              <a:buNone/>
            </a:pPr>
            <a:r>
              <a:rPr lang="de-DE" sz="2000" b="1" dirty="0">
                <a:solidFill>
                  <a:srgbClr val="7030A0"/>
                </a:solidFill>
                <a:ea typeface="Verdana" pitchFamily="34" charset="0"/>
                <a:cs typeface="Verdana" pitchFamily="34" charset="0"/>
              </a:rPr>
              <a:t>Carl Orff Institut für Elementare Musik und Tanzpädagogik </a:t>
            </a:r>
          </a:p>
          <a:p>
            <a:pPr marL="0" indent="0">
              <a:spcBef>
                <a:spcPts val="0"/>
              </a:spcBef>
              <a:spcAft>
                <a:spcPts val="1200"/>
              </a:spcAft>
              <a:buNone/>
            </a:pPr>
            <a:r>
              <a:rPr lang="en-US" sz="2000" b="1" dirty="0">
                <a:solidFill>
                  <a:srgbClr val="7030A0"/>
                </a:solidFill>
                <a:ea typeface="Verdana" pitchFamily="34" charset="0"/>
                <a:cs typeface="Verdana" pitchFamily="34" charset="0"/>
              </a:rPr>
              <a:t>John F. Kennedy School of Government</a:t>
            </a:r>
          </a:p>
          <a:p>
            <a:pPr marL="0" indent="0">
              <a:spcBef>
                <a:spcPts val="1200"/>
              </a:spcBef>
              <a:buNone/>
            </a:pPr>
            <a:r>
              <a:rPr lang="en-US" sz="2000" b="1" dirty="0">
                <a:ea typeface="Verdana" pitchFamily="34" charset="0"/>
                <a:cs typeface="Verdana" pitchFamily="34" charset="0"/>
              </a:rPr>
              <a:t>PICA</a:t>
            </a:r>
            <a:r>
              <a:rPr lang="en-US" sz="2000" dirty="0">
                <a:ea typeface="Verdana" pitchFamily="34" charset="0"/>
                <a:cs typeface="Verdana" pitchFamily="34" charset="0"/>
              </a:rPr>
              <a:t>:</a:t>
            </a:r>
            <a:endParaRPr lang="de-DE" sz="2000" dirty="0">
              <a:ea typeface="Verdana" pitchFamily="34" charset="0"/>
              <a:cs typeface="Verdana" pitchFamily="34" charset="0"/>
            </a:endParaRPr>
          </a:p>
          <a:p>
            <a:pPr>
              <a:spcBef>
                <a:spcPts val="0"/>
              </a:spcBef>
              <a:buFont typeface="Arial" panose="020B0604020202020204" pitchFamily="34" charset="0"/>
              <a:buAutoNum type="arabicPlain" startAt="110"/>
            </a:pPr>
            <a:r>
              <a:rPr lang="de-DE" sz="2000" b="1" dirty="0">
                <a:ea typeface="Verdana" pitchFamily="34" charset="0"/>
                <a:cs typeface="Verdana" pitchFamily="34" charset="0"/>
              </a:rPr>
              <a:t>  </a:t>
            </a:r>
            <a:r>
              <a:rPr lang="de-DE" sz="2000" b="1" dirty="0">
                <a:solidFill>
                  <a:srgbClr val="7030A0"/>
                </a:solidFill>
                <a:ea typeface="Verdana" pitchFamily="34" charset="0"/>
                <a:cs typeface="Verdana" pitchFamily="34" charset="0"/>
              </a:rPr>
              <a:t>Schleswig-Holsteinisches Institut für</a:t>
            </a:r>
          </a:p>
          <a:p>
            <a:pPr marL="0" indent="0">
              <a:spcBef>
                <a:spcPts val="0"/>
              </a:spcBef>
              <a:buNone/>
            </a:pPr>
            <a:r>
              <a:rPr lang="de-DE" sz="2000" b="1" dirty="0">
                <a:solidFill>
                  <a:srgbClr val="7030A0"/>
                </a:solidFill>
                <a:ea typeface="Verdana" pitchFamily="34" charset="0"/>
                <a:cs typeface="Verdana" pitchFamily="34" charset="0"/>
              </a:rPr>
              <a:t>        Friedenswissenschaften</a:t>
            </a:r>
          </a:p>
          <a:p>
            <a:pPr marL="0" indent="0">
              <a:spcBef>
                <a:spcPts val="0"/>
              </a:spcBef>
              <a:buNone/>
            </a:pPr>
            <a:r>
              <a:rPr lang="de-DE" sz="2000" b="1" dirty="0" smtClean="0">
                <a:ea typeface="Verdana" pitchFamily="34" charset="0"/>
                <a:cs typeface="Verdana" pitchFamily="34" charset="0"/>
              </a:rPr>
              <a:t>110  </a:t>
            </a:r>
            <a:r>
              <a:rPr lang="de-DE" sz="2000" b="1" dirty="0" smtClean="0">
                <a:solidFill>
                  <a:srgbClr val="7030A0"/>
                </a:solidFill>
                <a:ea typeface="Verdana" pitchFamily="34" charset="0"/>
                <a:cs typeface="Verdana" pitchFamily="34" charset="0"/>
              </a:rPr>
              <a:t>Carl </a:t>
            </a:r>
            <a:r>
              <a:rPr lang="de-DE" sz="2000" b="1" dirty="0">
                <a:solidFill>
                  <a:srgbClr val="7030A0"/>
                </a:solidFill>
                <a:ea typeface="Verdana" pitchFamily="34" charset="0"/>
                <a:cs typeface="Verdana" pitchFamily="34" charset="0"/>
              </a:rPr>
              <a:t>Orff Institut für Elementare Musik </a:t>
            </a:r>
            <a:r>
              <a:rPr lang="de-DE" sz="2000" b="1" dirty="0" smtClean="0">
                <a:solidFill>
                  <a:srgbClr val="7030A0"/>
                </a:solidFill>
                <a:ea typeface="Verdana" pitchFamily="34" charset="0"/>
                <a:cs typeface="Verdana" pitchFamily="34" charset="0"/>
              </a:rPr>
              <a:t>und 	Tanzpädagogik         </a:t>
            </a:r>
          </a:p>
          <a:p>
            <a:pPr marL="0" indent="0">
              <a:spcBef>
                <a:spcPts val="0"/>
              </a:spcBef>
              <a:buNone/>
            </a:pPr>
            <a:r>
              <a:rPr lang="de-DE" sz="2000" b="1" dirty="0" smtClean="0">
                <a:ea typeface="Verdana" pitchFamily="34" charset="0"/>
                <a:cs typeface="Verdana" pitchFamily="34" charset="0"/>
              </a:rPr>
              <a:t>110  </a:t>
            </a:r>
            <a:r>
              <a:rPr lang="en-US" sz="2000" b="1" dirty="0">
                <a:solidFill>
                  <a:srgbClr val="7030A0"/>
                </a:solidFill>
                <a:ea typeface="Verdana" pitchFamily="34" charset="0"/>
                <a:cs typeface="Verdana" pitchFamily="34" charset="0"/>
              </a:rPr>
              <a:t>John F. Kennedy School of Government</a:t>
            </a:r>
          </a:p>
        </p:txBody>
      </p:sp>
      <p:sp>
        <p:nvSpPr>
          <p:cNvPr id="9" name="Foliennummernplatzhalter 8"/>
          <p:cNvSpPr>
            <a:spLocks noGrp="1"/>
          </p:cNvSpPr>
          <p:nvPr>
            <p:ph type="sldNum" sz="quarter" idx="4"/>
          </p:nvPr>
        </p:nvSpPr>
        <p:spPr/>
        <p:txBody>
          <a:bodyPr/>
          <a:lstStyle/>
          <a:p>
            <a:fld id="{8A6690F1-7CA1-4166-A522-500460961984}" type="slidenum">
              <a:rPr lang="de-DE" smtClean="0">
                <a:solidFill>
                  <a:prstClr val="black">
                    <a:tint val="75000"/>
                  </a:prstClr>
                </a:solidFill>
              </a:rPr>
              <a:pPr/>
              <a:t>11</a:t>
            </a:fld>
            <a:endParaRPr lang="de-DE">
              <a:solidFill>
                <a:prstClr val="black">
                  <a:tint val="75000"/>
                </a:prstClr>
              </a:solidFill>
            </a:endParaRPr>
          </a:p>
        </p:txBody>
      </p:sp>
      <p:sp>
        <p:nvSpPr>
          <p:cNvPr id="6" name="Fußzeilenplatzhalter 11"/>
          <p:cNvSpPr>
            <a:spLocks noGrp="1"/>
          </p:cNvSpPr>
          <p:nvPr>
            <p:ph type="ftr" sz="quarter" idx="14"/>
          </p:nvPr>
        </p:nvSpPr>
        <p:spPr>
          <a:xfrm>
            <a:off x="251520" y="6381328"/>
            <a:ext cx="8208912" cy="365125"/>
          </a:xfrm>
        </p:spPr>
        <p:txBody>
          <a:bodyPr/>
          <a:lstStyle/>
          <a:p>
            <a:r>
              <a:rPr lang="de-DE" smtClean="0">
                <a:solidFill>
                  <a:srgbClr val="4F81BD">
                    <a:lumMod val="75000"/>
                  </a:srgbClr>
                </a:solidFill>
              </a:rPr>
              <a:t>Auf der Grundlage der Schulungsunterlagen der AG RDA  - Modul 4.03.03: Normdaten: Körperschaften | Stand: Oktober 2017 | CC BY-NC-SA</a:t>
            </a:r>
            <a:endParaRPr lang="de-DE" dirty="0">
              <a:solidFill>
                <a:srgbClr val="4F81BD">
                  <a:lumMod val="75000"/>
                </a:srgbClr>
              </a:solidFill>
            </a:endParaRPr>
          </a:p>
        </p:txBody>
      </p:sp>
      <p:sp>
        <p:nvSpPr>
          <p:cNvPr id="4" name="Titel 3"/>
          <p:cNvSpPr>
            <a:spLocks noGrp="1"/>
          </p:cNvSpPr>
          <p:nvPr>
            <p:ph type="title"/>
          </p:nvPr>
        </p:nvSpPr>
        <p:spPr/>
        <p:txBody>
          <a:bodyPr/>
          <a:lstStyle/>
          <a:p>
            <a:r>
              <a:rPr lang="de-DE" dirty="0">
                <a:ea typeface="Verdana" pitchFamily="34" charset="0"/>
                <a:cs typeface="Verdana" pitchFamily="34" charset="0"/>
              </a:rPr>
              <a:t>Unselbstständige Erfassung</a:t>
            </a:r>
            <a:endParaRPr lang="de-DE" dirty="0"/>
          </a:p>
        </p:txBody>
      </p:sp>
    </p:spTree>
    <p:extLst>
      <p:ext uri="{BB962C8B-B14F-4D97-AF65-F5344CB8AC3E}">
        <p14:creationId xmlns:p14="http://schemas.microsoft.com/office/powerpoint/2010/main" val="423399150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pPr marL="0" lvl="0" indent="0">
              <a:buNone/>
            </a:pPr>
            <a:r>
              <a:rPr lang="de-DE" sz="1800" dirty="0" smtClean="0">
                <a:solidFill>
                  <a:prstClr val="black"/>
                </a:solidFill>
                <a:ea typeface="Verdana" pitchFamily="34" charset="0"/>
                <a:cs typeface="Verdana" pitchFamily="34" charset="0"/>
              </a:rPr>
              <a:t>Name enthält</a:t>
            </a:r>
          </a:p>
          <a:p>
            <a:pPr marL="0" lvl="0" indent="0">
              <a:buNone/>
            </a:pPr>
            <a:endParaRPr lang="de-DE" sz="800" dirty="0">
              <a:solidFill>
                <a:prstClr val="black"/>
              </a:solidFill>
              <a:ea typeface="Verdana" pitchFamily="34" charset="0"/>
              <a:cs typeface="Verdana" pitchFamily="34" charset="0"/>
            </a:endParaRPr>
          </a:p>
          <a:p>
            <a:pPr lvl="0">
              <a:spcBef>
                <a:spcPts val="0"/>
              </a:spcBef>
            </a:pPr>
            <a:r>
              <a:rPr lang="de-DE" sz="1800" dirty="0">
                <a:solidFill>
                  <a:prstClr val="black"/>
                </a:solidFill>
                <a:ea typeface="Verdana" pitchFamily="34" charset="0"/>
                <a:cs typeface="Verdana" pitchFamily="34" charset="0"/>
              </a:rPr>
              <a:t>den vollständigen Namen (auch in Übersetzung) der übergeordneten oder der zugehörigen Körperschaft (</a:t>
            </a:r>
            <a:r>
              <a:rPr lang="de-DE" sz="1800" b="1" dirty="0">
                <a:solidFill>
                  <a:srgbClr val="4F81BD">
                    <a:lumMod val="75000"/>
                  </a:srgbClr>
                </a:solidFill>
                <a:ea typeface="Verdana" pitchFamily="34" charset="0"/>
                <a:cs typeface="Verdana" pitchFamily="34" charset="0"/>
              </a:rPr>
              <a:t>RDA</a:t>
            </a:r>
            <a:r>
              <a:rPr lang="de-DE" sz="1800" b="1" dirty="0">
                <a:solidFill>
                  <a:prstClr val="black"/>
                </a:solidFill>
                <a:ea typeface="Verdana" pitchFamily="34" charset="0"/>
                <a:cs typeface="Verdana" pitchFamily="34" charset="0"/>
              </a:rPr>
              <a:t> </a:t>
            </a:r>
            <a:r>
              <a:rPr lang="de-DE" sz="1800" b="1" dirty="0">
                <a:solidFill>
                  <a:prstClr val="black"/>
                </a:solidFill>
                <a:ea typeface="Verdana" pitchFamily="34" charset="0"/>
                <a:cs typeface="Verdana" pitchFamily="34" charset="0"/>
                <a:hlinkClick r:id="rId3"/>
              </a:rPr>
              <a:t>11.2.2.14.6</a:t>
            </a:r>
            <a:r>
              <a:rPr lang="de-DE" sz="1800" dirty="0">
                <a:solidFill>
                  <a:prstClr val="black"/>
                </a:solidFill>
                <a:ea typeface="Verdana" pitchFamily="34" charset="0"/>
                <a:cs typeface="Verdana" pitchFamily="34" charset="0"/>
              </a:rPr>
              <a:t>).</a:t>
            </a:r>
          </a:p>
          <a:p>
            <a:pPr lvl="0">
              <a:spcBef>
                <a:spcPts val="0"/>
              </a:spcBef>
              <a:spcAft>
                <a:spcPts val="1200"/>
              </a:spcAft>
              <a:buNone/>
            </a:pPr>
            <a:r>
              <a:rPr lang="de-DE" sz="1800" dirty="0">
                <a:solidFill>
                  <a:prstClr val="black"/>
                </a:solidFill>
                <a:ea typeface="Verdana" pitchFamily="34" charset="0"/>
                <a:cs typeface="Verdana" pitchFamily="34" charset="0"/>
              </a:rPr>
              <a:t>	</a:t>
            </a:r>
            <a:r>
              <a:rPr lang="de-DE" sz="1800" dirty="0">
                <a:solidFill>
                  <a:srgbClr val="FF0000"/>
                </a:solidFill>
                <a:ea typeface="Verdana" pitchFamily="34" charset="0"/>
                <a:cs typeface="Verdana" pitchFamily="34" charset="0"/>
              </a:rPr>
              <a:t>Gilt nicht für Gebietskörperschaften untergeordneten </a:t>
            </a:r>
            <a:br>
              <a:rPr lang="de-DE" sz="1800" dirty="0">
                <a:solidFill>
                  <a:srgbClr val="FF0000"/>
                </a:solidFill>
                <a:ea typeface="Verdana" pitchFamily="34" charset="0"/>
                <a:cs typeface="Verdana" pitchFamily="34" charset="0"/>
              </a:rPr>
            </a:br>
            <a:r>
              <a:rPr lang="de-DE" sz="1800" dirty="0">
                <a:solidFill>
                  <a:srgbClr val="FF0000"/>
                </a:solidFill>
                <a:ea typeface="Verdana" pitchFamily="34" charset="0"/>
                <a:cs typeface="Verdana" pitchFamily="34" charset="0"/>
              </a:rPr>
              <a:t>Körperschaften. </a:t>
            </a:r>
            <a:r>
              <a:rPr lang="de-DE" sz="1800" dirty="0">
                <a:solidFill>
                  <a:prstClr val="black"/>
                </a:solidFill>
                <a:ea typeface="Verdana" pitchFamily="34" charset="0"/>
                <a:cs typeface="Verdana" pitchFamily="34" charset="0"/>
              </a:rPr>
              <a:t>(vgl. </a:t>
            </a:r>
            <a:r>
              <a:rPr lang="de-DE" sz="1800" dirty="0">
                <a:solidFill>
                  <a:prstClr val="black"/>
                </a:solidFill>
                <a:ea typeface="Verdana" pitchFamily="34" charset="0"/>
                <a:cs typeface="Verdana" pitchFamily="34" charset="0"/>
                <a:hlinkClick r:id="rId4"/>
              </a:rPr>
              <a:t>ERL1 zu </a:t>
            </a:r>
            <a:r>
              <a:rPr lang="de-DE" sz="1800" b="1" dirty="0">
                <a:solidFill>
                  <a:prstClr val="black"/>
                </a:solidFill>
                <a:ea typeface="Verdana" pitchFamily="34" charset="0"/>
                <a:cs typeface="Verdana" pitchFamily="34" charset="0"/>
                <a:hlinkClick r:id="rId4"/>
              </a:rPr>
              <a:t>RDA 11.2.2.14.6</a:t>
            </a:r>
            <a:r>
              <a:rPr lang="de-DE" sz="1800" dirty="0">
                <a:solidFill>
                  <a:prstClr val="black"/>
                </a:solidFill>
                <a:ea typeface="Verdana" pitchFamily="34" charset="0"/>
                <a:cs typeface="Verdana" pitchFamily="34" charset="0"/>
              </a:rPr>
              <a:t>)</a:t>
            </a:r>
          </a:p>
          <a:p>
            <a:pPr lvl="0">
              <a:spcBef>
                <a:spcPts val="0"/>
              </a:spcBef>
              <a:buNone/>
            </a:pPr>
            <a:r>
              <a:rPr lang="de-DE" altLang="de-DE" sz="1800" i="1" dirty="0">
                <a:solidFill>
                  <a:prstClr val="black"/>
                </a:solidFill>
                <a:ea typeface="Verdana" pitchFamily="34" charset="0"/>
                <a:cs typeface="Verdana" pitchFamily="34" charset="0"/>
              </a:rPr>
              <a:t>Beispiel:</a:t>
            </a:r>
          </a:p>
          <a:p>
            <a:pPr lvl="0">
              <a:spcBef>
                <a:spcPts val="0"/>
              </a:spcBef>
              <a:buNone/>
            </a:pPr>
            <a:r>
              <a:rPr lang="en-US" sz="1800" b="1" dirty="0">
                <a:solidFill>
                  <a:srgbClr val="7030A0"/>
                </a:solidFill>
                <a:ea typeface="Verdana" pitchFamily="34" charset="0"/>
                <a:cs typeface="Verdana" pitchFamily="34" charset="0"/>
              </a:rPr>
              <a:t>Auburn University. Agricultural Experiment Station </a:t>
            </a:r>
          </a:p>
          <a:p>
            <a:pPr marL="0" lvl="0" indent="0">
              <a:spcBef>
                <a:spcPts val="0"/>
              </a:spcBef>
              <a:buNone/>
            </a:pPr>
            <a:r>
              <a:rPr lang="en-US" sz="1800" dirty="0">
                <a:solidFill>
                  <a:prstClr val="black"/>
                </a:solidFill>
                <a:ea typeface="Verdana" pitchFamily="34" charset="0"/>
                <a:cs typeface="Verdana" pitchFamily="34" charset="0"/>
              </a:rPr>
              <a:t>(Name:</a:t>
            </a:r>
            <a:r>
              <a:rPr lang="en-US" sz="1800" b="1" dirty="0">
                <a:solidFill>
                  <a:prstClr val="black"/>
                </a:solidFill>
                <a:ea typeface="Verdana" pitchFamily="34" charset="0"/>
                <a:cs typeface="Verdana" pitchFamily="34" charset="0"/>
              </a:rPr>
              <a:t> </a:t>
            </a:r>
            <a:r>
              <a:rPr lang="en-US" sz="1800" dirty="0">
                <a:solidFill>
                  <a:srgbClr val="7030A0"/>
                </a:solidFill>
                <a:ea typeface="Verdana" pitchFamily="34" charset="0"/>
                <a:cs typeface="Verdana" pitchFamily="34" charset="0"/>
              </a:rPr>
              <a:t>Agricultural Experiment Station of Auburn University</a:t>
            </a:r>
            <a:r>
              <a:rPr lang="en-US" sz="1800" dirty="0">
                <a:solidFill>
                  <a:prstClr val="black"/>
                </a:solidFill>
                <a:ea typeface="Verdana" pitchFamily="34" charset="0"/>
                <a:cs typeface="Verdana" pitchFamily="34" charset="0"/>
              </a:rPr>
              <a:t>)</a:t>
            </a:r>
          </a:p>
          <a:p>
            <a:pPr marL="0" lvl="0" indent="0">
              <a:spcBef>
                <a:spcPts val="0"/>
              </a:spcBef>
              <a:buNone/>
            </a:pPr>
            <a:endParaRPr lang="en-US" sz="1800" dirty="0">
              <a:solidFill>
                <a:srgbClr val="00B050"/>
              </a:solidFill>
              <a:ea typeface="Verdana" pitchFamily="34" charset="0"/>
              <a:cs typeface="Verdana" pitchFamily="34" charset="0"/>
            </a:endParaRPr>
          </a:p>
          <a:p>
            <a:pPr marL="0" lvl="0" indent="0">
              <a:spcBef>
                <a:spcPts val="0"/>
              </a:spcBef>
              <a:buNone/>
            </a:pPr>
            <a:r>
              <a:rPr lang="de-DE" sz="1800" b="1" dirty="0">
                <a:solidFill>
                  <a:prstClr val="black"/>
                </a:solidFill>
                <a:ea typeface="Verdana" pitchFamily="34" charset="0"/>
                <a:cs typeface="Verdana" pitchFamily="34" charset="0"/>
              </a:rPr>
              <a:t>Schwankende Namensformen bei Universitäten des dt. Sprachraums</a:t>
            </a:r>
            <a:br>
              <a:rPr lang="de-DE" sz="1800" b="1" dirty="0">
                <a:solidFill>
                  <a:prstClr val="black"/>
                </a:solidFill>
                <a:ea typeface="Verdana" pitchFamily="34" charset="0"/>
                <a:cs typeface="Verdana" pitchFamily="34" charset="0"/>
              </a:rPr>
            </a:br>
            <a:r>
              <a:rPr lang="de-DE" sz="1800" dirty="0">
                <a:solidFill>
                  <a:prstClr val="black"/>
                </a:solidFill>
                <a:ea typeface="Verdana" pitchFamily="34" charset="0"/>
                <a:cs typeface="Verdana" pitchFamily="34" charset="0"/>
              </a:rPr>
              <a:t>(</a:t>
            </a:r>
            <a:r>
              <a:rPr lang="de-DE" sz="1800" dirty="0">
                <a:solidFill>
                  <a:prstClr val="black"/>
                </a:solidFill>
                <a:ea typeface="Verdana" pitchFamily="34" charset="0"/>
                <a:cs typeface="Verdana" pitchFamily="34" charset="0"/>
                <a:hlinkClick r:id="rId5"/>
              </a:rPr>
              <a:t>ERL3 zu </a:t>
            </a:r>
            <a:r>
              <a:rPr lang="de-DE" sz="1800" b="1" dirty="0">
                <a:solidFill>
                  <a:prstClr val="black"/>
                </a:solidFill>
                <a:ea typeface="Verdana" pitchFamily="34" charset="0"/>
                <a:cs typeface="Verdana" pitchFamily="34" charset="0"/>
                <a:hlinkClick r:id="rId5"/>
              </a:rPr>
              <a:t>RDA 11.2.2.14.6</a:t>
            </a:r>
            <a:r>
              <a:rPr lang="de-DE" sz="1800" dirty="0">
                <a:solidFill>
                  <a:prstClr val="black"/>
                </a:solidFill>
                <a:ea typeface="Verdana" pitchFamily="34" charset="0"/>
                <a:cs typeface="Verdana" pitchFamily="34" charset="0"/>
              </a:rPr>
              <a:t>)</a:t>
            </a:r>
            <a:endParaRPr lang="de-DE" sz="1800" b="1" dirty="0">
              <a:solidFill>
                <a:prstClr val="black"/>
              </a:solidFill>
              <a:ea typeface="Verdana" pitchFamily="34" charset="0"/>
              <a:cs typeface="Verdana" pitchFamily="34" charset="0"/>
            </a:endParaRPr>
          </a:p>
          <a:p>
            <a:pPr marL="0" lvl="0" indent="0">
              <a:spcBef>
                <a:spcPts val="0"/>
              </a:spcBef>
              <a:buNone/>
            </a:pPr>
            <a:r>
              <a:rPr lang="de-DE" sz="1800" b="1" dirty="0">
                <a:solidFill>
                  <a:srgbClr val="7030A0"/>
                </a:solidFill>
                <a:ea typeface="Verdana" pitchFamily="34" charset="0"/>
                <a:cs typeface="Verdana" pitchFamily="34" charset="0"/>
              </a:rPr>
              <a:t>Christian-Albrechts-Universität zu Kiel. Institut für Agrarpolitik und Marktlehre </a:t>
            </a:r>
            <a:r>
              <a:rPr lang="de-DE" sz="1800" dirty="0">
                <a:solidFill>
                  <a:prstClr val="black"/>
                </a:solidFill>
                <a:ea typeface="Verdana" pitchFamily="34" charset="0"/>
                <a:cs typeface="Verdana" pitchFamily="34" charset="0"/>
              </a:rPr>
              <a:t>(Name: </a:t>
            </a:r>
            <a:r>
              <a:rPr lang="de-DE" sz="1800" dirty="0">
                <a:solidFill>
                  <a:srgbClr val="7030A0"/>
                </a:solidFill>
                <a:ea typeface="Verdana" pitchFamily="34" charset="0"/>
                <a:cs typeface="Verdana" pitchFamily="34" charset="0"/>
              </a:rPr>
              <a:t>Institut für Agrarpolitik und Marktlehre der Christian-Albrechts-Universität zu Kiel</a:t>
            </a:r>
            <a:r>
              <a:rPr lang="de-DE" sz="1800" dirty="0">
                <a:solidFill>
                  <a:prstClr val="black"/>
                </a:solidFill>
                <a:ea typeface="Verdana" pitchFamily="34" charset="0"/>
                <a:cs typeface="Verdana" pitchFamily="34" charset="0"/>
              </a:rPr>
              <a:t>)</a:t>
            </a:r>
            <a:br>
              <a:rPr lang="de-DE" sz="1800" dirty="0">
                <a:solidFill>
                  <a:prstClr val="black"/>
                </a:solidFill>
                <a:ea typeface="Verdana" pitchFamily="34" charset="0"/>
                <a:cs typeface="Verdana" pitchFamily="34" charset="0"/>
              </a:rPr>
            </a:br>
            <a:endParaRPr lang="de-DE" sz="1800" dirty="0">
              <a:solidFill>
                <a:prstClr val="black"/>
              </a:solidFill>
              <a:ea typeface="Verdana" pitchFamily="34" charset="0"/>
              <a:cs typeface="Verdana" pitchFamily="34" charset="0"/>
            </a:endParaRPr>
          </a:p>
          <a:p>
            <a:pPr marL="0" lvl="0" indent="0">
              <a:spcBef>
                <a:spcPts val="0"/>
              </a:spcBef>
              <a:buNone/>
            </a:pPr>
            <a:r>
              <a:rPr lang="de-DE" sz="1800" b="1" dirty="0">
                <a:solidFill>
                  <a:srgbClr val="7030A0"/>
                </a:solidFill>
                <a:ea typeface="Verdana" pitchFamily="34" charset="0"/>
                <a:cs typeface="Verdana" pitchFamily="34" charset="0"/>
              </a:rPr>
              <a:t>Christian-Albrechts-Universität zu Kiel. Institut für Internationales Recht</a:t>
            </a:r>
            <a:br>
              <a:rPr lang="de-DE" sz="1800" b="1" dirty="0">
                <a:solidFill>
                  <a:srgbClr val="7030A0"/>
                </a:solidFill>
                <a:ea typeface="Verdana" pitchFamily="34" charset="0"/>
                <a:cs typeface="Verdana" pitchFamily="34" charset="0"/>
              </a:rPr>
            </a:br>
            <a:r>
              <a:rPr lang="de-DE" sz="1800" dirty="0">
                <a:solidFill>
                  <a:prstClr val="black"/>
                </a:solidFill>
                <a:ea typeface="Verdana" pitchFamily="34" charset="0"/>
                <a:cs typeface="Verdana" pitchFamily="34" charset="0"/>
              </a:rPr>
              <a:t>(Name: </a:t>
            </a:r>
            <a:r>
              <a:rPr lang="de-DE" sz="1800" dirty="0">
                <a:solidFill>
                  <a:srgbClr val="7030A0"/>
                </a:solidFill>
                <a:ea typeface="Verdana" pitchFamily="34" charset="0"/>
                <a:cs typeface="Verdana" pitchFamily="34" charset="0"/>
              </a:rPr>
              <a:t>Institut für Internationales Recht an der Universität Kiel</a:t>
            </a:r>
            <a:r>
              <a:rPr lang="de-DE" sz="1800" dirty="0">
                <a:solidFill>
                  <a:prstClr val="black"/>
                </a:solidFill>
                <a:ea typeface="Verdana" pitchFamily="34" charset="0"/>
                <a:cs typeface="Verdana" pitchFamily="34" charset="0"/>
              </a:rPr>
              <a:t>)</a:t>
            </a:r>
          </a:p>
        </p:txBody>
      </p:sp>
      <p:sp>
        <p:nvSpPr>
          <p:cNvPr id="9" name="Foliennummernplatzhalter 8"/>
          <p:cNvSpPr>
            <a:spLocks noGrp="1"/>
          </p:cNvSpPr>
          <p:nvPr>
            <p:ph type="sldNum" sz="quarter" idx="4"/>
          </p:nvPr>
        </p:nvSpPr>
        <p:spPr/>
        <p:txBody>
          <a:bodyPr/>
          <a:lstStyle/>
          <a:p>
            <a:fld id="{8A6690F1-7CA1-4166-A522-500460961984}" type="slidenum">
              <a:rPr lang="de-DE" smtClean="0">
                <a:solidFill>
                  <a:prstClr val="black">
                    <a:tint val="75000"/>
                  </a:prstClr>
                </a:solidFill>
              </a:rPr>
              <a:pPr/>
              <a:t>12</a:t>
            </a:fld>
            <a:endParaRPr lang="de-DE">
              <a:solidFill>
                <a:prstClr val="black">
                  <a:tint val="75000"/>
                </a:prstClr>
              </a:solidFill>
            </a:endParaRPr>
          </a:p>
        </p:txBody>
      </p:sp>
      <p:sp>
        <p:nvSpPr>
          <p:cNvPr id="6" name="Fußzeilenplatzhalter 11"/>
          <p:cNvSpPr>
            <a:spLocks noGrp="1"/>
          </p:cNvSpPr>
          <p:nvPr>
            <p:ph type="ftr" sz="quarter" idx="14"/>
          </p:nvPr>
        </p:nvSpPr>
        <p:spPr>
          <a:xfrm>
            <a:off x="251520" y="6381328"/>
            <a:ext cx="8208912" cy="365125"/>
          </a:xfrm>
        </p:spPr>
        <p:txBody>
          <a:bodyPr/>
          <a:lstStyle/>
          <a:p>
            <a:r>
              <a:rPr lang="de-DE" smtClean="0">
                <a:solidFill>
                  <a:srgbClr val="4F81BD">
                    <a:lumMod val="75000"/>
                  </a:srgbClr>
                </a:solidFill>
              </a:rPr>
              <a:t>Auf der Grundlage der Schulungsunterlagen der AG RDA  - Modul 4.03.03: Normdaten: Körperschaften | Stand: Oktober 2017 | CC BY-NC-SA</a:t>
            </a:r>
            <a:endParaRPr lang="de-DE" dirty="0">
              <a:solidFill>
                <a:srgbClr val="4F81BD">
                  <a:lumMod val="75000"/>
                </a:srgbClr>
              </a:solidFill>
            </a:endParaRPr>
          </a:p>
        </p:txBody>
      </p:sp>
      <p:sp>
        <p:nvSpPr>
          <p:cNvPr id="4" name="Titel 3"/>
          <p:cNvSpPr>
            <a:spLocks noGrp="1"/>
          </p:cNvSpPr>
          <p:nvPr>
            <p:ph type="title"/>
          </p:nvPr>
        </p:nvSpPr>
        <p:spPr/>
        <p:txBody>
          <a:bodyPr/>
          <a:lstStyle/>
          <a:p>
            <a:r>
              <a:rPr lang="de-DE" dirty="0">
                <a:ea typeface="Verdana" pitchFamily="34" charset="0"/>
                <a:cs typeface="Verdana" pitchFamily="34" charset="0"/>
              </a:rPr>
              <a:t>Unselbstständige Erfassung</a:t>
            </a:r>
            <a:endParaRPr lang="de-DE" dirty="0"/>
          </a:p>
        </p:txBody>
      </p:sp>
    </p:spTree>
    <p:extLst>
      <p:ext uri="{BB962C8B-B14F-4D97-AF65-F5344CB8AC3E}">
        <p14:creationId xmlns:p14="http://schemas.microsoft.com/office/powerpoint/2010/main" val="221442536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pPr marL="0" indent="0">
              <a:buNone/>
            </a:pPr>
            <a:r>
              <a:rPr lang="de-DE" sz="2000" dirty="0" smtClean="0">
                <a:ea typeface="Verdana" pitchFamily="34" charset="0"/>
                <a:cs typeface="Verdana" pitchFamily="34" charset="0"/>
              </a:rPr>
              <a:t>Name enthält</a:t>
            </a:r>
          </a:p>
          <a:p>
            <a:pPr marL="0" indent="0">
              <a:buNone/>
            </a:pPr>
            <a:endParaRPr lang="de-DE" sz="800" dirty="0" smtClean="0">
              <a:ea typeface="Verdana" pitchFamily="34" charset="0"/>
              <a:cs typeface="Verdana" pitchFamily="34" charset="0"/>
            </a:endParaRPr>
          </a:p>
          <a:p>
            <a:pPr marL="0" indent="0">
              <a:buNone/>
            </a:pPr>
            <a:r>
              <a:rPr lang="de-DE" sz="2000" dirty="0" smtClean="0">
                <a:ea typeface="Verdana" pitchFamily="34" charset="0"/>
                <a:cs typeface="Verdana" pitchFamily="34" charset="0"/>
              </a:rPr>
              <a:t>den </a:t>
            </a:r>
            <a:r>
              <a:rPr lang="de-DE" sz="2000" dirty="0">
                <a:ea typeface="Verdana" pitchFamily="34" charset="0"/>
                <a:cs typeface="Verdana" pitchFamily="34" charset="0"/>
              </a:rPr>
              <a:t>vollständigen Namen (auch in Übersetzung) der übergeordneten oder der zugehörigen Körperschaft (</a:t>
            </a:r>
            <a:r>
              <a:rPr lang="de-DE" sz="2000" b="1" dirty="0">
                <a:solidFill>
                  <a:schemeClr val="accent1">
                    <a:lumMod val="75000"/>
                  </a:schemeClr>
                </a:solidFill>
                <a:ea typeface="Verdana" pitchFamily="34" charset="0"/>
                <a:cs typeface="Verdana" pitchFamily="34" charset="0"/>
              </a:rPr>
              <a:t>RDA</a:t>
            </a:r>
            <a:r>
              <a:rPr lang="de-DE" sz="2000" b="1" dirty="0">
                <a:ea typeface="Verdana" pitchFamily="34" charset="0"/>
                <a:cs typeface="Verdana" pitchFamily="34" charset="0"/>
              </a:rPr>
              <a:t> </a:t>
            </a:r>
            <a:r>
              <a:rPr lang="de-DE" sz="2000" b="1" dirty="0">
                <a:ea typeface="Verdana" pitchFamily="34" charset="0"/>
                <a:cs typeface="Verdana" pitchFamily="34" charset="0"/>
                <a:hlinkClick r:id="rId3"/>
              </a:rPr>
              <a:t>11.2.2.14.6</a:t>
            </a:r>
            <a:r>
              <a:rPr lang="de-DE" sz="2000" dirty="0">
                <a:ea typeface="Verdana" pitchFamily="34" charset="0"/>
                <a:cs typeface="Verdana" pitchFamily="34" charset="0"/>
              </a:rPr>
              <a:t>). </a:t>
            </a:r>
            <a:br>
              <a:rPr lang="de-DE" sz="2000" dirty="0">
                <a:ea typeface="Verdana" pitchFamily="34" charset="0"/>
                <a:cs typeface="Verdana" pitchFamily="34" charset="0"/>
              </a:rPr>
            </a:br>
            <a:r>
              <a:rPr lang="de-DE" sz="2000" dirty="0">
                <a:solidFill>
                  <a:srgbClr val="FF0000"/>
                </a:solidFill>
                <a:ea typeface="Verdana" pitchFamily="34" charset="0"/>
                <a:cs typeface="Verdana" pitchFamily="34" charset="0"/>
              </a:rPr>
              <a:t>Gilt nicht für Gebietskörperschaften untergeordneten Körperschaften. </a:t>
            </a:r>
            <a:r>
              <a:rPr lang="de-DE" sz="2000" dirty="0">
                <a:ea typeface="Verdana" pitchFamily="34" charset="0"/>
                <a:cs typeface="Verdana" pitchFamily="34" charset="0"/>
              </a:rPr>
              <a:t>(vgl. </a:t>
            </a:r>
            <a:r>
              <a:rPr lang="de-DE" sz="2000" dirty="0">
                <a:ea typeface="Verdana" pitchFamily="34" charset="0"/>
                <a:cs typeface="Verdana" pitchFamily="34" charset="0"/>
                <a:hlinkClick r:id="rId4"/>
              </a:rPr>
              <a:t>ERL1 zu </a:t>
            </a:r>
            <a:r>
              <a:rPr lang="de-DE" sz="2000" b="1" dirty="0">
                <a:ea typeface="Verdana" pitchFamily="34" charset="0"/>
                <a:cs typeface="Verdana" pitchFamily="34" charset="0"/>
                <a:hlinkClick r:id="rId4"/>
              </a:rPr>
              <a:t>RDA </a:t>
            </a:r>
            <a:r>
              <a:rPr lang="de-DE" sz="2000" b="1" dirty="0" smtClean="0">
                <a:ea typeface="Verdana" pitchFamily="34" charset="0"/>
                <a:cs typeface="Verdana" pitchFamily="34" charset="0"/>
                <a:hlinkClick r:id="rId4"/>
              </a:rPr>
              <a:t>11.2.2.14.6</a:t>
            </a:r>
            <a:r>
              <a:rPr lang="de-DE" sz="2000" dirty="0" smtClean="0">
                <a:ea typeface="Verdana" pitchFamily="34" charset="0"/>
                <a:cs typeface="Verdana" pitchFamily="34" charset="0"/>
              </a:rPr>
              <a:t>)</a:t>
            </a:r>
          </a:p>
          <a:p>
            <a:pPr>
              <a:spcBef>
                <a:spcPts val="0"/>
              </a:spcBef>
              <a:spcAft>
                <a:spcPts val="1200"/>
              </a:spcAft>
              <a:buNone/>
            </a:pPr>
            <a:r>
              <a:rPr lang="de-DE" altLang="de-DE" sz="2000" i="1" dirty="0" smtClean="0">
                <a:ea typeface="Verdana" pitchFamily="34" charset="0"/>
                <a:cs typeface="Verdana" pitchFamily="34" charset="0"/>
              </a:rPr>
              <a:t>Beispiel</a:t>
            </a:r>
            <a:r>
              <a:rPr lang="de-DE" altLang="de-DE" sz="2000" i="1" dirty="0">
                <a:ea typeface="Verdana" pitchFamily="34" charset="0"/>
                <a:cs typeface="Verdana" pitchFamily="34" charset="0"/>
              </a:rPr>
              <a:t>: </a:t>
            </a:r>
            <a:r>
              <a:rPr lang="en-US" sz="2000" dirty="0">
                <a:ea typeface="Verdana" pitchFamily="34" charset="0"/>
                <a:cs typeface="Verdana" pitchFamily="34" charset="0"/>
              </a:rPr>
              <a:t>(</a:t>
            </a:r>
            <a:r>
              <a:rPr lang="en-US" sz="2000" dirty="0" err="1">
                <a:ea typeface="Verdana" pitchFamily="34" charset="0"/>
                <a:cs typeface="Verdana" pitchFamily="34" charset="0"/>
              </a:rPr>
              <a:t>vgl</a:t>
            </a:r>
            <a:r>
              <a:rPr lang="en-US" sz="2000" dirty="0">
                <a:ea typeface="Verdana" pitchFamily="34" charset="0"/>
                <a:cs typeface="Verdana" pitchFamily="34" charset="0"/>
              </a:rPr>
              <a:t>. </a:t>
            </a:r>
            <a:r>
              <a:rPr lang="en-US" sz="2000" dirty="0">
                <a:ea typeface="Verdana" pitchFamily="34" charset="0"/>
                <a:cs typeface="Verdana" pitchFamily="34" charset="0"/>
                <a:hlinkClick r:id="rId5"/>
              </a:rPr>
              <a:t>ERL2 </a:t>
            </a:r>
            <a:r>
              <a:rPr lang="en-US" sz="2000" dirty="0" err="1">
                <a:ea typeface="Verdana" pitchFamily="34" charset="0"/>
                <a:cs typeface="Verdana" pitchFamily="34" charset="0"/>
                <a:hlinkClick r:id="rId5"/>
              </a:rPr>
              <a:t>zu</a:t>
            </a:r>
            <a:r>
              <a:rPr lang="en-US" sz="2000" dirty="0">
                <a:ea typeface="Verdana" pitchFamily="34" charset="0"/>
                <a:cs typeface="Verdana" pitchFamily="34" charset="0"/>
                <a:hlinkClick r:id="rId5"/>
              </a:rPr>
              <a:t> </a:t>
            </a:r>
            <a:r>
              <a:rPr lang="en-US" sz="2000" b="1" dirty="0">
                <a:ea typeface="Verdana" pitchFamily="34" charset="0"/>
                <a:cs typeface="Verdana" pitchFamily="34" charset="0"/>
                <a:hlinkClick r:id="rId5"/>
              </a:rPr>
              <a:t>RDA 11.2.2.14.6</a:t>
            </a:r>
            <a:r>
              <a:rPr lang="en-US" sz="2000" dirty="0">
                <a:ea typeface="Verdana" pitchFamily="34" charset="0"/>
                <a:cs typeface="Verdana" pitchFamily="34" charset="0"/>
              </a:rPr>
              <a:t>)</a:t>
            </a:r>
            <a:endParaRPr lang="de-DE" altLang="de-DE" sz="2000" i="1" dirty="0">
              <a:ea typeface="Verdana" pitchFamily="34" charset="0"/>
              <a:cs typeface="Verdana" pitchFamily="34" charset="0"/>
            </a:endParaRPr>
          </a:p>
          <a:p>
            <a:pPr marL="0" indent="0">
              <a:spcBef>
                <a:spcPts val="0"/>
              </a:spcBef>
              <a:buNone/>
            </a:pPr>
            <a:r>
              <a:rPr lang="en-US" sz="2000" b="1" dirty="0">
                <a:solidFill>
                  <a:srgbClr val="7030A0"/>
                </a:solidFill>
                <a:ea typeface="Verdana" pitchFamily="34" charset="0"/>
                <a:cs typeface="Verdana" pitchFamily="34" charset="0"/>
              </a:rPr>
              <a:t>BBC Symphony Orchestra </a:t>
            </a:r>
            <a:br>
              <a:rPr lang="en-US" sz="2000" b="1" dirty="0">
                <a:solidFill>
                  <a:srgbClr val="7030A0"/>
                </a:solidFill>
                <a:ea typeface="Verdana" pitchFamily="34" charset="0"/>
                <a:cs typeface="Verdana" pitchFamily="34" charset="0"/>
              </a:rPr>
            </a:br>
            <a:r>
              <a:rPr lang="en-US" sz="2000" b="1" dirty="0" err="1">
                <a:ea typeface="Verdana" pitchFamily="34" charset="0"/>
                <a:cs typeface="Verdana" pitchFamily="34" charset="0"/>
              </a:rPr>
              <a:t>Nicht</a:t>
            </a:r>
            <a:r>
              <a:rPr lang="en-US" sz="2000" b="1" dirty="0">
                <a:ea typeface="Verdana" pitchFamily="34" charset="0"/>
                <a:cs typeface="Verdana" pitchFamily="34" charset="0"/>
              </a:rPr>
              <a:t>: </a:t>
            </a:r>
            <a:r>
              <a:rPr lang="en-US" sz="2000" dirty="0">
                <a:solidFill>
                  <a:srgbClr val="7030A0"/>
                </a:solidFill>
                <a:ea typeface="Verdana" pitchFamily="34" charset="0"/>
                <a:cs typeface="Verdana" pitchFamily="34" charset="0"/>
              </a:rPr>
              <a:t>British Broadcasting Corporation. Symphony Orchestra</a:t>
            </a:r>
          </a:p>
          <a:p>
            <a:pPr marL="0" indent="0">
              <a:lnSpc>
                <a:spcPct val="120000"/>
              </a:lnSpc>
              <a:spcBef>
                <a:spcPts val="0"/>
              </a:spcBef>
              <a:buNone/>
            </a:pPr>
            <a:endParaRPr lang="en-US" sz="500" dirty="0">
              <a:solidFill>
                <a:srgbClr val="00B050"/>
              </a:solidFill>
              <a:ea typeface="Verdana" pitchFamily="34" charset="0"/>
              <a:cs typeface="Verdana" pitchFamily="34" charset="0"/>
            </a:endParaRPr>
          </a:p>
          <a:p>
            <a:pPr marL="0" indent="0">
              <a:spcBef>
                <a:spcPts val="0"/>
              </a:spcBef>
              <a:buNone/>
            </a:pPr>
            <a:r>
              <a:rPr lang="en-US" sz="2000" b="1" dirty="0">
                <a:solidFill>
                  <a:srgbClr val="7030A0"/>
                </a:solidFill>
                <a:ea typeface="Verdana" pitchFamily="34" charset="0"/>
                <a:cs typeface="Verdana" pitchFamily="34" charset="0"/>
              </a:rPr>
              <a:t>British Broadcasting Corporation. Political Research Unit</a:t>
            </a:r>
            <a:r>
              <a:rPr lang="en-US" sz="2000" dirty="0">
                <a:ea typeface="Verdana" pitchFamily="34" charset="0"/>
                <a:cs typeface="Verdana" pitchFamily="34" charset="0"/>
              </a:rPr>
              <a:t/>
            </a:r>
            <a:br>
              <a:rPr lang="en-US" sz="2000" dirty="0">
                <a:ea typeface="Verdana" pitchFamily="34" charset="0"/>
                <a:cs typeface="Verdana" pitchFamily="34" charset="0"/>
              </a:rPr>
            </a:br>
            <a:r>
              <a:rPr lang="en-US" sz="2000" b="1" dirty="0" err="1">
                <a:ea typeface="Verdana" pitchFamily="34" charset="0"/>
                <a:cs typeface="Verdana" pitchFamily="34" charset="0"/>
              </a:rPr>
              <a:t>Nicht</a:t>
            </a:r>
            <a:r>
              <a:rPr lang="en-US" sz="2000" b="1" dirty="0">
                <a:ea typeface="Verdana" pitchFamily="34" charset="0"/>
                <a:cs typeface="Verdana" pitchFamily="34" charset="0"/>
              </a:rPr>
              <a:t>: </a:t>
            </a:r>
            <a:r>
              <a:rPr lang="en-US" sz="2000" dirty="0">
                <a:solidFill>
                  <a:srgbClr val="7030A0"/>
                </a:solidFill>
                <a:ea typeface="Verdana" pitchFamily="34" charset="0"/>
                <a:cs typeface="Verdana" pitchFamily="34" charset="0"/>
              </a:rPr>
              <a:t>BBC Political Research Unit</a:t>
            </a:r>
          </a:p>
          <a:p>
            <a:pPr marL="0" indent="0">
              <a:spcBef>
                <a:spcPts val="0"/>
              </a:spcBef>
              <a:buNone/>
            </a:pPr>
            <a:endParaRPr lang="en-US" sz="500" dirty="0">
              <a:solidFill>
                <a:srgbClr val="7030A0"/>
              </a:solidFill>
              <a:ea typeface="Verdana" pitchFamily="34" charset="0"/>
              <a:cs typeface="Verdana" pitchFamily="34" charset="0"/>
            </a:endParaRPr>
          </a:p>
          <a:p>
            <a:pPr marL="0" indent="0">
              <a:spcBef>
                <a:spcPts val="0"/>
              </a:spcBef>
              <a:buNone/>
            </a:pPr>
            <a:r>
              <a:rPr lang="de-DE" sz="2000" dirty="0">
                <a:ea typeface="Verdana" pitchFamily="34" charset="0"/>
                <a:cs typeface="Verdana" pitchFamily="34" charset="0"/>
              </a:rPr>
              <a:t>Übersetzung</a:t>
            </a:r>
          </a:p>
          <a:p>
            <a:pPr marL="0" indent="0">
              <a:spcBef>
                <a:spcPts val="0"/>
              </a:spcBef>
              <a:buNone/>
            </a:pPr>
            <a:r>
              <a:rPr lang="de-DE" sz="2000" b="1" dirty="0">
                <a:solidFill>
                  <a:srgbClr val="7030A0"/>
                </a:solidFill>
                <a:ea typeface="Verdana" pitchFamily="34" charset="0"/>
                <a:cs typeface="Verdana" pitchFamily="34" charset="0"/>
              </a:rPr>
              <a:t>Deutsche Gesellschaft für Säugetierkunde. Annual Meeting </a:t>
            </a:r>
            <a:r>
              <a:rPr lang="de-DE" sz="2000" b="1" dirty="0">
                <a:solidFill>
                  <a:srgbClr val="FF0000"/>
                </a:solidFill>
                <a:ea typeface="Verdana" pitchFamily="34" charset="0"/>
                <a:cs typeface="Verdana" pitchFamily="34" charset="0"/>
              </a:rPr>
              <a:t>(90. : 2016 : Berlin)</a:t>
            </a:r>
            <a:r>
              <a:rPr lang="de-DE" sz="2000" dirty="0">
                <a:solidFill>
                  <a:srgbClr val="FF0000"/>
                </a:solidFill>
                <a:ea typeface="Verdana" pitchFamily="34" charset="0"/>
                <a:cs typeface="Verdana" pitchFamily="34" charset="0"/>
              </a:rPr>
              <a:t/>
            </a:r>
            <a:br>
              <a:rPr lang="de-DE" sz="2000" dirty="0">
                <a:solidFill>
                  <a:srgbClr val="FF0000"/>
                </a:solidFill>
                <a:ea typeface="Verdana" pitchFamily="34" charset="0"/>
                <a:cs typeface="Verdana" pitchFamily="34" charset="0"/>
              </a:rPr>
            </a:br>
            <a:r>
              <a:rPr lang="de-DE" sz="2000" dirty="0">
                <a:ea typeface="Verdana" pitchFamily="34" charset="0"/>
                <a:cs typeface="Verdana" pitchFamily="34" charset="0"/>
              </a:rPr>
              <a:t>(Name: </a:t>
            </a:r>
            <a:r>
              <a:rPr lang="en-GB" sz="2000" dirty="0">
                <a:solidFill>
                  <a:srgbClr val="7030A0"/>
                </a:solidFill>
                <a:ea typeface="Verdana" pitchFamily="34" charset="0"/>
                <a:cs typeface="Verdana" pitchFamily="34" charset="0"/>
              </a:rPr>
              <a:t>90. Annual Meeting of the German Mammalian Society</a:t>
            </a:r>
            <a:r>
              <a:rPr lang="en-GB" sz="2000" dirty="0">
                <a:ea typeface="Verdana" pitchFamily="34" charset="0"/>
                <a:cs typeface="Verdana" pitchFamily="34" charset="0"/>
              </a:rPr>
              <a:t>)</a:t>
            </a:r>
            <a:endParaRPr lang="en-GB" sz="2000" dirty="0">
              <a:solidFill>
                <a:srgbClr val="7030A0"/>
              </a:solidFill>
              <a:ea typeface="Verdana" pitchFamily="34" charset="0"/>
              <a:cs typeface="Verdana" pitchFamily="34" charset="0"/>
            </a:endParaRPr>
          </a:p>
          <a:p>
            <a:pPr marL="0" indent="0">
              <a:spcBef>
                <a:spcPts val="0"/>
              </a:spcBef>
              <a:buNone/>
            </a:pPr>
            <a:endParaRPr lang="de-DE" sz="1800" b="1" dirty="0">
              <a:solidFill>
                <a:srgbClr val="FF0000"/>
              </a:solidFill>
              <a:ea typeface="Verdana" pitchFamily="34" charset="0"/>
              <a:cs typeface="Verdana" pitchFamily="34" charset="0"/>
            </a:endParaRPr>
          </a:p>
        </p:txBody>
      </p:sp>
      <p:sp>
        <p:nvSpPr>
          <p:cNvPr id="9" name="Foliennummernplatzhalter 8"/>
          <p:cNvSpPr>
            <a:spLocks noGrp="1"/>
          </p:cNvSpPr>
          <p:nvPr>
            <p:ph type="sldNum" sz="quarter" idx="4"/>
          </p:nvPr>
        </p:nvSpPr>
        <p:spPr/>
        <p:txBody>
          <a:bodyPr/>
          <a:lstStyle/>
          <a:p>
            <a:fld id="{8A6690F1-7CA1-4166-A522-500460961984}" type="slidenum">
              <a:rPr lang="de-DE" smtClean="0">
                <a:solidFill>
                  <a:prstClr val="black">
                    <a:tint val="75000"/>
                  </a:prstClr>
                </a:solidFill>
              </a:rPr>
              <a:pPr/>
              <a:t>13</a:t>
            </a:fld>
            <a:endParaRPr lang="de-DE">
              <a:solidFill>
                <a:prstClr val="black">
                  <a:tint val="75000"/>
                </a:prstClr>
              </a:solidFill>
            </a:endParaRPr>
          </a:p>
        </p:txBody>
      </p:sp>
      <p:sp>
        <p:nvSpPr>
          <p:cNvPr id="6" name="Fußzeilenplatzhalter 11"/>
          <p:cNvSpPr>
            <a:spLocks noGrp="1"/>
          </p:cNvSpPr>
          <p:nvPr>
            <p:ph type="ftr" sz="quarter" idx="14"/>
          </p:nvPr>
        </p:nvSpPr>
        <p:spPr>
          <a:xfrm>
            <a:off x="251520" y="6381328"/>
            <a:ext cx="8208912" cy="365125"/>
          </a:xfrm>
        </p:spPr>
        <p:txBody>
          <a:bodyPr/>
          <a:lstStyle/>
          <a:p>
            <a:r>
              <a:rPr lang="de-DE" smtClean="0">
                <a:solidFill>
                  <a:srgbClr val="4F81BD">
                    <a:lumMod val="75000"/>
                  </a:srgbClr>
                </a:solidFill>
              </a:rPr>
              <a:t>Auf der Grundlage der Schulungsunterlagen der AG RDA  - Modul 4.03.03: Normdaten: Körperschaften | Stand: Oktober 2017 | CC BY-NC-SA</a:t>
            </a:r>
            <a:endParaRPr lang="de-DE" dirty="0">
              <a:solidFill>
                <a:srgbClr val="4F81BD">
                  <a:lumMod val="75000"/>
                </a:srgbClr>
              </a:solidFill>
            </a:endParaRPr>
          </a:p>
        </p:txBody>
      </p:sp>
      <p:sp>
        <p:nvSpPr>
          <p:cNvPr id="4" name="Titel 3"/>
          <p:cNvSpPr>
            <a:spLocks noGrp="1"/>
          </p:cNvSpPr>
          <p:nvPr>
            <p:ph type="title"/>
          </p:nvPr>
        </p:nvSpPr>
        <p:spPr/>
        <p:txBody>
          <a:bodyPr/>
          <a:lstStyle/>
          <a:p>
            <a:r>
              <a:rPr lang="de-DE" dirty="0">
                <a:ea typeface="Verdana" pitchFamily="34" charset="0"/>
                <a:cs typeface="Verdana" pitchFamily="34" charset="0"/>
              </a:rPr>
              <a:t>Unselbstständige Erfassung</a:t>
            </a:r>
            <a:endParaRPr lang="de-DE" dirty="0"/>
          </a:p>
        </p:txBody>
      </p:sp>
    </p:spTree>
    <p:extLst>
      <p:ext uri="{BB962C8B-B14F-4D97-AF65-F5344CB8AC3E}">
        <p14:creationId xmlns:p14="http://schemas.microsoft.com/office/powerpoint/2010/main" val="196244904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pPr marL="0" indent="0">
              <a:buNone/>
            </a:pPr>
            <a:r>
              <a:rPr lang="de-DE" sz="2000" dirty="0" smtClean="0">
                <a:ea typeface="Verdana" pitchFamily="34" charset="0"/>
                <a:cs typeface="Verdana" pitchFamily="34" charset="0"/>
              </a:rPr>
              <a:t>Name enthält</a:t>
            </a:r>
          </a:p>
          <a:p>
            <a:pPr marL="0" indent="0">
              <a:buNone/>
            </a:pPr>
            <a:endParaRPr lang="de-DE" sz="2000" dirty="0">
              <a:ea typeface="Verdana" pitchFamily="34" charset="0"/>
              <a:cs typeface="Verdana" pitchFamily="34" charset="0"/>
            </a:endParaRPr>
          </a:p>
          <a:p>
            <a:pPr>
              <a:spcBef>
                <a:spcPts val="0"/>
              </a:spcBef>
            </a:pPr>
            <a:r>
              <a:rPr lang="de-DE" sz="2000" dirty="0">
                <a:ea typeface="Verdana" pitchFamily="34" charset="0"/>
                <a:cs typeface="Verdana" pitchFamily="34" charset="0"/>
              </a:rPr>
              <a:t>den vollständigen Namen (auch in Übersetzung) der übergeordneten oder der zugehörigen Körperschaft (</a:t>
            </a:r>
            <a:r>
              <a:rPr lang="de-DE" sz="2000" b="1" dirty="0">
                <a:solidFill>
                  <a:schemeClr val="accent1">
                    <a:lumMod val="75000"/>
                  </a:schemeClr>
                </a:solidFill>
                <a:ea typeface="Verdana" pitchFamily="34" charset="0"/>
                <a:cs typeface="Verdana" pitchFamily="34" charset="0"/>
              </a:rPr>
              <a:t>RDA</a:t>
            </a:r>
            <a:r>
              <a:rPr lang="de-DE" sz="2000" b="1" dirty="0">
                <a:ea typeface="Verdana" pitchFamily="34" charset="0"/>
                <a:cs typeface="Verdana" pitchFamily="34" charset="0"/>
              </a:rPr>
              <a:t> </a:t>
            </a:r>
            <a:r>
              <a:rPr lang="de-DE" sz="2000" b="1" dirty="0">
                <a:ea typeface="Verdana" pitchFamily="34" charset="0"/>
                <a:cs typeface="Verdana" pitchFamily="34" charset="0"/>
                <a:hlinkClick r:id="rId3"/>
              </a:rPr>
              <a:t>11.2.2.14.6</a:t>
            </a:r>
            <a:r>
              <a:rPr lang="de-DE" sz="2000" dirty="0">
                <a:ea typeface="Verdana" pitchFamily="34" charset="0"/>
                <a:cs typeface="Verdana" pitchFamily="34" charset="0"/>
              </a:rPr>
              <a:t>). </a:t>
            </a:r>
            <a:br>
              <a:rPr lang="de-DE" sz="2000" dirty="0">
                <a:ea typeface="Verdana" pitchFamily="34" charset="0"/>
                <a:cs typeface="Verdana" pitchFamily="34" charset="0"/>
              </a:rPr>
            </a:br>
            <a:r>
              <a:rPr lang="de-DE" sz="2000" dirty="0">
                <a:solidFill>
                  <a:srgbClr val="FF0000"/>
                </a:solidFill>
                <a:ea typeface="Verdana" pitchFamily="34" charset="0"/>
                <a:cs typeface="Verdana" pitchFamily="34" charset="0"/>
              </a:rPr>
              <a:t>Gilt nicht für Gebietskörperschaften untergeordneten Körperschaften. </a:t>
            </a:r>
            <a:r>
              <a:rPr lang="de-DE" sz="2000" dirty="0">
                <a:ea typeface="Verdana" pitchFamily="34" charset="0"/>
                <a:cs typeface="Verdana" pitchFamily="34" charset="0"/>
              </a:rPr>
              <a:t>(vgl. </a:t>
            </a:r>
            <a:r>
              <a:rPr lang="de-DE" sz="2000" dirty="0">
                <a:ea typeface="Verdana" pitchFamily="34" charset="0"/>
                <a:cs typeface="Verdana" pitchFamily="34" charset="0"/>
                <a:hlinkClick r:id="rId4"/>
              </a:rPr>
              <a:t>ERL1 zu </a:t>
            </a:r>
            <a:r>
              <a:rPr lang="de-DE" sz="2000" b="1" dirty="0">
                <a:ea typeface="Verdana" pitchFamily="34" charset="0"/>
                <a:cs typeface="Verdana" pitchFamily="34" charset="0"/>
                <a:hlinkClick r:id="rId4"/>
              </a:rPr>
              <a:t>RDA 11.2.2.14.6</a:t>
            </a:r>
            <a:r>
              <a:rPr lang="de-DE" sz="2000" dirty="0">
                <a:ea typeface="Verdana" pitchFamily="34" charset="0"/>
                <a:cs typeface="Verdana" pitchFamily="34" charset="0"/>
              </a:rPr>
              <a:t>)</a:t>
            </a:r>
          </a:p>
          <a:p>
            <a:pPr>
              <a:spcBef>
                <a:spcPts val="1200"/>
              </a:spcBef>
              <a:buNone/>
            </a:pPr>
            <a:endParaRPr lang="de-DE" altLang="de-DE" sz="500" i="1" dirty="0">
              <a:ea typeface="Verdana" pitchFamily="34" charset="0"/>
              <a:cs typeface="Verdana" pitchFamily="34" charset="0"/>
            </a:endParaRPr>
          </a:p>
          <a:p>
            <a:pPr>
              <a:spcBef>
                <a:spcPts val="1200"/>
              </a:spcBef>
              <a:buNone/>
            </a:pPr>
            <a:r>
              <a:rPr lang="de-DE" altLang="de-DE" sz="2000" i="1" dirty="0">
                <a:ea typeface="Verdana" pitchFamily="34" charset="0"/>
                <a:cs typeface="Verdana" pitchFamily="34" charset="0"/>
              </a:rPr>
              <a:t>Beispiel: </a:t>
            </a:r>
            <a:r>
              <a:rPr lang="en-US" sz="2000" dirty="0">
                <a:ea typeface="Verdana" pitchFamily="34" charset="0"/>
                <a:cs typeface="Verdana" pitchFamily="34" charset="0"/>
              </a:rPr>
              <a:t>(</a:t>
            </a:r>
            <a:r>
              <a:rPr lang="en-US" sz="2000" dirty="0" err="1">
                <a:ea typeface="Verdana" pitchFamily="34" charset="0"/>
                <a:cs typeface="Verdana" pitchFamily="34" charset="0"/>
              </a:rPr>
              <a:t>vgl</a:t>
            </a:r>
            <a:r>
              <a:rPr lang="en-US" sz="2000" dirty="0">
                <a:ea typeface="Verdana" pitchFamily="34" charset="0"/>
                <a:cs typeface="Verdana" pitchFamily="34" charset="0"/>
              </a:rPr>
              <a:t>. </a:t>
            </a:r>
            <a:r>
              <a:rPr lang="en-US" sz="2000" dirty="0">
                <a:ea typeface="Verdana" pitchFamily="34" charset="0"/>
                <a:cs typeface="Verdana" pitchFamily="34" charset="0"/>
                <a:hlinkClick r:id="rId5"/>
              </a:rPr>
              <a:t>ERL2 </a:t>
            </a:r>
            <a:r>
              <a:rPr lang="en-US" sz="2000" dirty="0" err="1">
                <a:ea typeface="Verdana" pitchFamily="34" charset="0"/>
                <a:cs typeface="Verdana" pitchFamily="34" charset="0"/>
                <a:hlinkClick r:id="rId5"/>
              </a:rPr>
              <a:t>zu</a:t>
            </a:r>
            <a:r>
              <a:rPr lang="en-US" sz="2000" dirty="0">
                <a:ea typeface="Verdana" pitchFamily="34" charset="0"/>
                <a:cs typeface="Verdana" pitchFamily="34" charset="0"/>
                <a:hlinkClick r:id="rId5"/>
              </a:rPr>
              <a:t> </a:t>
            </a:r>
            <a:r>
              <a:rPr lang="en-US" sz="2000" b="1" dirty="0">
                <a:ea typeface="Verdana" pitchFamily="34" charset="0"/>
                <a:cs typeface="Verdana" pitchFamily="34" charset="0"/>
                <a:hlinkClick r:id="rId5"/>
              </a:rPr>
              <a:t>RDA 11.2.2.14.6</a:t>
            </a:r>
            <a:r>
              <a:rPr lang="en-US" sz="2000" dirty="0">
                <a:ea typeface="Verdana" pitchFamily="34" charset="0"/>
                <a:cs typeface="Verdana" pitchFamily="34" charset="0"/>
              </a:rPr>
              <a:t>)</a:t>
            </a:r>
            <a:endParaRPr lang="de-DE" altLang="de-DE" sz="2000" i="1" dirty="0">
              <a:ea typeface="Verdana" pitchFamily="34" charset="0"/>
              <a:cs typeface="Verdana" pitchFamily="34" charset="0"/>
            </a:endParaRPr>
          </a:p>
          <a:p>
            <a:pPr marL="0" indent="0">
              <a:spcBef>
                <a:spcPts val="0"/>
              </a:spcBef>
              <a:buNone/>
            </a:pPr>
            <a:endParaRPr lang="de-DE" sz="500" dirty="0">
              <a:ea typeface="Verdana" pitchFamily="34" charset="0"/>
              <a:cs typeface="Verdana" pitchFamily="34" charset="0"/>
            </a:endParaRPr>
          </a:p>
          <a:p>
            <a:pPr marL="0" indent="0">
              <a:spcBef>
                <a:spcPts val="0"/>
              </a:spcBef>
              <a:buNone/>
            </a:pPr>
            <a:r>
              <a:rPr lang="de-DE" sz="2000" dirty="0">
                <a:ea typeface="Verdana" pitchFamily="34" charset="0"/>
                <a:cs typeface="Verdana" pitchFamily="34" charset="0"/>
              </a:rPr>
              <a:t>Gilt nur für die direkte Überordnung</a:t>
            </a:r>
          </a:p>
          <a:p>
            <a:pPr marL="0" indent="0">
              <a:spcBef>
                <a:spcPts val="0"/>
              </a:spcBef>
              <a:buNone/>
            </a:pPr>
            <a:endParaRPr lang="de-DE" sz="2000" dirty="0">
              <a:ea typeface="Verdana" pitchFamily="34" charset="0"/>
              <a:cs typeface="Verdana" pitchFamily="34" charset="0"/>
            </a:endParaRPr>
          </a:p>
          <a:p>
            <a:pPr marL="0" indent="0">
              <a:spcBef>
                <a:spcPts val="0"/>
              </a:spcBef>
              <a:buNone/>
            </a:pPr>
            <a:r>
              <a:rPr lang="de-DE" sz="2000" dirty="0">
                <a:ea typeface="Verdana" pitchFamily="34" charset="0"/>
                <a:cs typeface="Verdana" pitchFamily="34" charset="0"/>
              </a:rPr>
              <a:t>Name: </a:t>
            </a:r>
            <a:r>
              <a:rPr lang="de-DE" sz="2000" dirty="0">
                <a:solidFill>
                  <a:srgbClr val="7030A0"/>
                </a:solidFill>
                <a:ea typeface="Verdana" pitchFamily="34" charset="0"/>
                <a:cs typeface="Verdana" pitchFamily="34" charset="0"/>
              </a:rPr>
              <a:t>Jahrestagung der </a:t>
            </a:r>
            <a:r>
              <a:rPr lang="de-DE" sz="2000" dirty="0" err="1">
                <a:solidFill>
                  <a:srgbClr val="7030A0"/>
                </a:solidFill>
                <a:ea typeface="Verdana" pitchFamily="34" charset="0"/>
                <a:cs typeface="Verdana" pitchFamily="34" charset="0"/>
              </a:rPr>
              <a:t>dvs</a:t>
            </a:r>
            <a:r>
              <a:rPr lang="de-DE" sz="2000" dirty="0">
                <a:solidFill>
                  <a:srgbClr val="7030A0"/>
                </a:solidFill>
                <a:ea typeface="Verdana" pitchFamily="34" charset="0"/>
                <a:cs typeface="Verdana" pitchFamily="34" charset="0"/>
              </a:rPr>
              <a:t>-Sektion Biomechanik vom 13. - 15. März 2013 in Chemnitz</a:t>
            </a:r>
          </a:p>
          <a:p>
            <a:pPr marL="0" indent="0">
              <a:spcBef>
                <a:spcPts val="0"/>
              </a:spcBef>
              <a:buNone/>
            </a:pPr>
            <a:r>
              <a:rPr lang="de-DE" sz="2000" dirty="0">
                <a:ea typeface="Verdana" pitchFamily="34" charset="0"/>
                <a:cs typeface="Verdana" pitchFamily="34" charset="0"/>
              </a:rPr>
              <a:t>Direkte Überordnung: „</a:t>
            </a:r>
            <a:r>
              <a:rPr lang="de-DE" sz="2000" dirty="0">
                <a:solidFill>
                  <a:srgbClr val="7030A0"/>
                </a:solidFill>
                <a:ea typeface="Verdana" pitchFamily="34" charset="0"/>
                <a:cs typeface="Verdana" pitchFamily="34" charset="0"/>
              </a:rPr>
              <a:t>Sektion Biomechanik</a:t>
            </a:r>
            <a:r>
              <a:rPr lang="de-DE" sz="2000" dirty="0">
                <a:ea typeface="Verdana" pitchFamily="34" charset="0"/>
                <a:cs typeface="Verdana" pitchFamily="34" charset="0"/>
              </a:rPr>
              <a:t>“</a:t>
            </a:r>
          </a:p>
          <a:p>
            <a:pPr marL="0" indent="0">
              <a:spcBef>
                <a:spcPts val="0"/>
              </a:spcBef>
              <a:buNone/>
            </a:pPr>
            <a:r>
              <a:rPr lang="de-DE" sz="2000" dirty="0">
                <a:ea typeface="Verdana" pitchFamily="34" charset="0"/>
                <a:cs typeface="Verdana" pitchFamily="34" charset="0"/>
              </a:rPr>
              <a:t>Unselbstständige Erfassung:</a:t>
            </a:r>
          </a:p>
          <a:p>
            <a:pPr marL="0" indent="0">
              <a:spcBef>
                <a:spcPts val="0"/>
              </a:spcBef>
              <a:buNone/>
            </a:pPr>
            <a:r>
              <a:rPr lang="de-DE" sz="2000" b="1" dirty="0">
                <a:solidFill>
                  <a:srgbClr val="7030A0"/>
                </a:solidFill>
                <a:ea typeface="Verdana" pitchFamily="34" charset="0"/>
                <a:cs typeface="Verdana" pitchFamily="34" charset="0"/>
              </a:rPr>
              <a:t>Deutsche Vereinigung für Sportwissenschaft. Sektion Biomechanik. Jahrestagung </a:t>
            </a:r>
            <a:r>
              <a:rPr lang="de-DE" sz="2000" b="1" dirty="0">
                <a:solidFill>
                  <a:srgbClr val="FF0000"/>
                </a:solidFill>
                <a:ea typeface="Verdana" pitchFamily="34" charset="0"/>
                <a:cs typeface="Verdana" pitchFamily="34" charset="0"/>
              </a:rPr>
              <a:t>(2013 : Chemnitz) </a:t>
            </a:r>
          </a:p>
          <a:p>
            <a:pPr marL="0" indent="0">
              <a:spcBef>
                <a:spcPts val="0"/>
              </a:spcBef>
              <a:buNone/>
            </a:pPr>
            <a:endParaRPr lang="de-DE" sz="1800" b="1" dirty="0">
              <a:solidFill>
                <a:srgbClr val="FF0000"/>
              </a:solidFill>
              <a:ea typeface="Verdana" pitchFamily="34" charset="0"/>
              <a:cs typeface="Verdana" pitchFamily="34" charset="0"/>
            </a:endParaRPr>
          </a:p>
          <a:p>
            <a:pPr marL="0" indent="0">
              <a:spcBef>
                <a:spcPts val="0"/>
              </a:spcBef>
              <a:buNone/>
            </a:pPr>
            <a:endParaRPr lang="en-US" sz="1800" dirty="0">
              <a:solidFill>
                <a:srgbClr val="7030A0"/>
              </a:solidFill>
              <a:ea typeface="Verdana" pitchFamily="34" charset="0"/>
              <a:cs typeface="Verdana" pitchFamily="34" charset="0"/>
            </a:endParaRPr>
          </a:p>
        </p:txBody>
      </p:sp>
      <p:sp>
        <p:nvSpPr>
          <p:cNvPr id="9" name="Foliennummernplatzhalter 8"/>
          <p:cNvSpPr>
            <a:spLocks noGrp="1"/>
          </p:cNvSpPr>
          <p:nvPr>
            <p:ph type="sldNum" sz="quarter" idx="4"/>
          </p:nvPr>
        </p:nvSpPr>
        <p:spPr/>
        <p:txBody>
          <a:bodyPr/>
          <a:lstStyle/>
          <a:p>
            <a:fld id="{8A6690F1-7CA1-4166-A522-500460961984}" type="slidenum">
              <a:rPr lang="de-DE" smtClean="0">
                <a:solidFill>
                  <a:prstClr val="black">
                    <a:tint val="75000"/>
                  </a:prstClr>
                </a:solidFill>
              </a:rPr>
              <a:pPr/>
              <a:t>14</a:t>
            </a:fld>
            <a:endParaRPr lang="de-DE">
              <a:solidFill>
                <a:prstClr val="black">
                  <a:tint val="75000"/>
                </a:prstClr>
              </a:solidFill>
            </a:endParaRPr>
          </a:p>
        </p:txBody>
      </p:sp>
      <p:sp>
        <p:nvSpPr>
          <p:cNvPr id="6" name="Fußzeilenplatzhalter 11"/>
          <p:cNvSpPr>
            <a:spLocks noGrp="1"/>
          </p:cNvSpPr>
          <p:nvPr>
            <p:ph type="ftr" sz="quarter" idx="14"/>
          </p:nvPr>
        </p:nvSpPr>
        <p:spPr>
          <a:xfrm>
            <a:off x="251520" y="6381328"/>
            <a:ext cx="8208912" cy="365125"/>
          </a:xfrm>
        </p:spPr>
        <p:txBody>
          <a:bodyPr/>
          <a:lstStyle/>
          <a:p>
            <a:r>
              <a:rPr lang="de-DE" smtClean="0">
                <a:solidFill>
                  <a:srgbClr val="4F81BD">
                    <a:lumMod val="75000"/>
                  </a:srgbClr>
                </a:solidFill>
              </a:rPr>
              <a:t>Auf der Grundlage der Schulungsunterlagen der AG RDA  - Modul 4.03.03: Normdaten: Körperschaften | Stand: Oktober 2017 | CC BY-NC-SA</a:t>
            </a:r>
            <a:endParaRPr lang="de-DE" dirty="0">
              <a:solidFill>
                <a:srgbClr val="4F81BD">
                  <a:lumMod val="75000"/>
                </a:srgbClr>
              </a:solidFill>
            </a:endParaRPr>
          </a:p>
        </p:txBody>
      </p:sp>
      <p:sp>
        <p:nvSpPr>
          <p:cNvPr id="4" name="Titel 3"/>
          <p:cNvSpPr>
            <a:spLocks noGrp="1"/>
          </p:cNvSpPr>
          <p:nvPr>
            <p:ph type="title"/>
          </p:nvPr>
        </p:nvSpPr>
        <p:spPr/>
        <p:txBody>
          <a:bodyPr/>
          <a:lstStyle/>
          <a:p>
            <a:r>
              <a:rPr lang="de-DE" dirty="0">
                <a:ea typeface="Verdana" pitchFamily="34" charset="0"/>
                <a:cs typeface="Verdana" pitchFamily="34" charset="0"/>
              </a:rPr>
              <a:t>Unselbstständige Erfassung</a:t>
            </a:r>
            <a:endParaRPr lang="de-DE" dirty="0"/>
          </a:p>
        </p:txBody>
      </p:sp>
    </p:spTree>
    <p:extLst>
      <p:ext uri="{BB962C8B-B14F-4D97-AF65-F5344CB8AC3E}">
        <p14:creationId xmlns:p14="http://schemas.microsoft.com/office/powerpoint/2010/main" val="101931469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pPr marL="0" indent="0">
              <a:buNone/>
            </a:pPr>
            <a:r>
              <a:rPr lang="de-DE" sz="2000" dirty="0" smtClean="0">
                <a:ea typeface="Verdana" pitchFamily="34" charset="0"/>
                <a:cs typeface="Verdana" pitchFamily="34" charset="0"/>
              </a:rPr>
              <a:t>Körperschaften</a:t>
            </a:r>
            <a:r>
              <a:rPr lang="de-DE" sz="2000" dirty="0">
                <a:ea typeface="Verdana" pitchFamily="34" charset="0"/>
                <a:cs typeface="Verdana" pitchFamily="34" charset="0"/>
              </a:rPr>
              <a:t>, die </a:t>
            </a:r>
            <a:r>
              <a:rPr lang="de-DE" sz="2000" dirty="0" smtClean="0">
                <a:ea typeface="Verdana" pitchFamily="34" charset="0"/>
                <a:cs typeface="Verdana" pitchFamily="34" charset="0"/>
              </a:rPr>
              <a:t>einer Gebietskörperschaft </a:t>
            </a:r>
            <a:r>
              <a:rPr lang="de-DE" sz="2000" dirty="0">
                <a:ea typeface="Verdana" pitchFamily="34" charset="0"/>
                <a:cs typeface="Verdana" pitchFamily="34" charset="0"/>
              </a:rPr>
              <a:t>unterstellt sind und die in ihrem Namen den Namen der übergeordneten Gebietskörperschaft </a:t>
            </a:r>
            <a:r>
              <a:rPr lang="de-DE" sz="2000" dirty="0" smtClean="0">
                <a:ea typeface="Verdana" pitchFamily="34" charset="0"/>
                <a:cs typeface="Verdana" pitchFamily="34" charset="0"/>
              </a:rPr>
              <a:t>in jeglicher Form enthalten</a:t>
            </a:r>
            <a:r>
              <a:rPr lang="de-DE" sz="2000" dirty="0">
                <a:ea typeface="Verdana" pitchFamily="34" charset="0"/>
                <a:cs typeface="Verdana" pitchFamily="34" charset="0"/>
              </a:rPr>
              <a:t>, werden selbstständig erfasst. (</a:t>
            </a:r>
            <a:r>
              <a:rPr lang="de-DE" sz="2000" b="1" dirty="0">
                <a:ea typeface="Verdana" pitchFamily="34" charset="0"/>
                <a:cs typeface="Verdana" pitchFamily="34" charset="0"/>
                <a:hlinkClick r:id="rId3"/>
              </a:rPr>
              <a:t>RDA </a:t>
            </a:r>
            <a:r>
              <a:rPr lang="de-DE" sz="2000" b="1" dirty="0" smtClean="0">
                <a:ea typeface="Verdana" pitchFamily="34" charset="0"/>
                <a:cs typeface="Verdana" pitchFamily="34" charset="0"/>
                <a:hlinkClick r:id="rId3"/>
              </a:rPr>
              <a:t>11.2.2.14.2</a:t>
            </a:r>
            <a:r>
              <a:rPr lang="de-DE" sz="2000" dirty="0" smtClean="0">
                <a:ea typeface="Verdana" pitchFamily="34" charset="0"/>
                <a:cs typeface="Verdana" pitchFamily="34" charset="0"/>
                <a:hlinkClick r:id="rId3"/>
              </a:rPr>
              <a:t>, </a:t>
            </a:r>
            <a:r>
              <a:rPr lang="de-DE" sz="2000" dirty="0">
                <a:ea typeface="Verdana" pitchFamily="34" charset="0"/>
                <a:cs typeface="Verdana" pitchFamily="34" charset="0"/>
                <a:hlinkClick r:id="rId3"/>
              </a:rPr>
              <a:t>ERL 2</a:t>
            </a:r>
            <a:r>
              <a:rPr lang="de-DE" sz="2000" dirty="0">
                <a:ea typeface="Verdana" pitchFamily="34" charset="0"/>
                <a:cs typeface="Verdana" pitchFamily="34" charset="0"/>
              </a:rPr>
              <a:t>)</a:t>
            </a:r>
          </a:p>
          <a:p>
            <a:pPr marL="0" indent="0">
              <a:spcBef>
                <a:spcPts val="0"/>
              </a:spcBef>
              <a:spcAft>
                <a:spcPts val="1200"/>
              </a:spcAft>
              <a:buNone/>
            </a:pPr>
            <a:r>
              <a:rPr lang="de-DE" sz="2000" i="1" dirty="0">
                <a:solidFill>
                  <a:srgbClr val="FF0000"/>
                </a:solidFill>
                <a:ea typeface="Verdana" pitchFamily="34" charset="0"/>
                <a:cs typeface="Verdana" pitchFamily="34" charset="0"/>
              </a:rPr>
              <a:t>(Hinweis: Die ERL ist nicht differenziert genug; wenn RDA 11.2.2.14.1 für solche Körperschaften zutrifft, wird unselbstständig erfasst.)</a:t>
            </a:r>
          </a:p>
          <a:p>
            <a:pPr marL="0" indent="0">
              <a:spcBef>
                <a:spcPts val="1200"/>
              </a:spcBef>
              <a:buNone/>
            </a:pPr>
            <a:r>
              <a:rPr lang="de-DE" altLang="de-DE" sz="2000" i="1" dirty="0" smtClean="0">
                <a:ea typeface="Verdana" pitchFamily="34" charset="0"/>
                <a:cs typeface="Verdana" pitchFamily="34" charset="0"/>
              </a:rPr>
              <a:t>Beispiel</a:t>
            </a:r>
            <a:r>
              <a:rPr lang="de-DE" altLang="de-DE" sz="2000" i="1" dirty="0">
                <a:ea typeface="Verdana" pitchFamily="34" charset="0"/>
                <a:cs typeface="Verdana" pitchFamily="34" charset="0"/>
              </a:rPr>
              <a:t>:</a:t>
            </a:r>
            <a:r>
              <a:rPr lang="de-DE" sz="2000" dirty="0">
                <a:ea typeface="Verdana" pitchFamily="34" charset="0"/>
                <a:cs typeface="Verdana" pitchFamily="34" charset="0"/>
              </a:rPr>
              <a:t/>
            </a:r>
            <a:br>
              <a:rPr lang="de-DE" sz="2000" dirty="0">
                <a:ea typeface="Verdana" pitchFamily="34" charset="0"/>
                <a:cs typeface="Verdana" pitchFamily="34" charset="0"/>
              </a:rPr>
            </a:br>
            <a:r>
              <a:rPr lang="de-AT" sz="2000" b="1" dirty="0">
                <a:solidFill>
                  <a:srgbClr val="7030A0"/>
                </a:solidFill>
                <a:ea typeface="Verdana" pitchFamily="34" charset="0"/>
                <a:cs typeface="Verdana" pitchFamily="34" charset="0"/>
              </a:rPr>
              <a:t>Statistisches Landesamt des Freistaates </a:t>
            </a:r>
            <a:r>
              <a:rPr lang="de-AT" sz="2000" b="1" dirty="0" smtClean="0">
                <a:solidFill>
                  <a:srgbClr val="7030A0"/>
                </a:solidFill>
                <a:ea typeface="Verdana" pitchFamily="34" charset="0"/>
                <a:cs typeface="Verdana" pitchFamily="34" charset="0"/>
              </a:rPr>
              <a:t>Sachsen</a:t>
            </a:r>
          </a:p>
          <a:p>
            <a:pPr marL="0" indent="0">
              <a:spcBef>
                <a:spcPts val="1200"/>
              </a:spcBef>
              <a:buNone/>
            </a:pPr>
            <a:endParaRPr lang="de-AT" sz="2000" b="1" dirty="0">
              <a:solidFill>
                <a:srgbClr val="7030A0"/>
              </a:solidFill>
              <a:ea typeface="Verdana" pitchFamily="34" charset="0"/>
              <a:cs typeface="Verdana" pitchFamily="34" charset="0"/>
            </a:endParaRPr>
          </a:p>
          <a:p>
            <a:pPr marL="0" indent="0">
              <a:spcBef>
                <a:spcPts val="0"/>
              </a:spcBef>
              <a:buNone/>
            </a:pPr>
            <a:r>
              <a:rPr lang="de-AT" sz="2000" dirty="0" smtClean="0">
                <a:ea typeface="Verdana" pitchFamily="34" charset="0"/>
                <a:cs typeface="Verdana" pitchFamily="34" charset="0"/>
              </a:rPr>
              <a:t>Name</a:t>
            </a:r>
            <a:r>
              <a:rPr lang="de-AT" sz="2000" dirty="0">
                <a:ea typeface="Verdana" pitchFamily="34" charset="0"/>
                <a:cs typeface="Verdana" pitchFamily="34" charset="0"/>
              </a:rPr>
              <a:t>: </a:t>
            </a:r>
            <a:r>
              <a:rPr lang="de-AT" sz="2000" dirty="0">
                <a:solidFill>
                  <a:srgbClr val="7030A0"/>
                </a:solidFill>
                <a:ea typeface="Verdana" pitchFamily="34" charset="0"/>
                <a:cs typeface="Verdana" pitchFamily="34" charset="0"/>
              </a:rPr>
              <a:t>Statistisches Landesamt des Freistaates </a:t>
            </a:r>
            <a:r>
              <a:rPr lang="de-AT" sz="2000" dirty="0" smtClean="0">
                <a:solidFill>
                  <a:srgbClr val="7030A0"/>
                </a:solidFill>
                <a:ea typeface="Verdana" pitchFamily="34" charset="0"/>
                <a:cs typeface="Verdana" pitchFamily="34" charset="0"/>
              </a:rPr>
              <a:t>Sachsen</a:t>
            </a:r>
            <a:endParaRPr lang="de-AT" sz="2000" dirty="0">
              <a:ea typeface="Verdana" pitchFamily="34" charset="0"/>
              <a:cs typeface="Verdana" pitchFamily="34" charset="0"/>
            </a:endParaRPr>
          </a:p>
          <a:p>
            <a:pPr marL="0" indent="0">
              <a:spcBef>
                <a:spcPts val="0"/>
              </a:spcBef>
              <a:buNone/>
            </a:pPr>
            <a:r>
              <a:rPr lang="de-AT" sz="2000" b="1" dirty="0" smtClean="0">
                <a:ea typeface="Verdana" pitchFamily="34" charset="0"/>
                <a:cs typeface="Verdana" pitchFamily="34" charset="0"/>
              </a:rPr>
              <a:t>Nicht</a:t>
            </a:r>
            <a:r>
              <a:rPr lang="de-AT" sz="2000" dirty="0">
                <a:ea typeface="Verdana" pitchFamily="34" charset="0"/>
                <a:cs typeface="Verdana" pitchFamily="34" charset="0"/>
              </a:rPr>
              <a:t>: </a:t>
            </a:r>
            <a:r>
              <a:rPr lang="de-AT" sz="2000" dirty="0">
                <a:solidFill>
                  <a:srgbClr val="7030A0"/>
                </a:solidFill>
                <a:ea typeface="Verdana" pitchFamily="34" charset="0"/>
                <a:cs typeface="Verdana" pitchFamily="34" charset="0"/>
              </a:rPr>
              <a:t>Sachsen. Statistisches </a:t>
            </a:r>
            <a:r>
              <a:rPr lang="de-AT" sz="2000" dirty="0" smtClean="0">
                <a:solidFill>
                  <a:srgbClr val="7030A0"/>
                </a:solidFill>
                <a:ea typeface="Verdana" pitchFamily="34" charset="0"/>
                <a:cs typeface="Verdana" pitchFamily="34" charset="0"/>
              </a:rPr>
              <a:t>Landesamt</a:t>
            </a:r>
            <a:endParaRPr lang="de-AT" sz="2000" dirty="0">
              <a:ea typeface="Verdana" pitchFamily="34" charset="0"/>
              <a:cs typeface="Verdana" pitchFamily="34" charset="0"/>
            </a:endParaRPr>
          </a:p>
          <a:p>
            <a:pPr marL="0" indent="0">
              <a:buNone/>
            </a:pPr>
            <a:r>
              <a:rPr lang="de-DE" sz="2000" dirty="0" smtClean="0">
                <a:ea typeface="Verdana" pitchFamily="34" charset="0"/>
                <a:cs typeface="Verdana" pitchFamily="34" charset="0"/>
              </a:rPr>
              <a:t>Näheres </a:t>
            </a:r>
          </a:p>
          <a:p>
            <a:pPr marL="0" indent="0">
              <a:buNone/>
            </a:pPr>
            <a:r>
              <a:rPr lang="de-DE" sz="2000" dirty="0" smtClean="0">
                <a:ea typeface="Verdana" pitchFamily="34" charset="0"/>
                <a:cs typeface="Verdana" pitchFamily="34" charset="0"/>
              </a:rPr>
              <a:t>s</a:t>
            </a:r>
            <a:r>
              <a:rPr lang="de-DE" sz="2000" dirty="0">
                <a:ea typeface="Verdana" pitchFamily="34" charset="0"/>
                <a:cs typeface="Verdana" pitchFamily="34" charset="0"/>
              </a:rPr>
              <a:t>. Modul </a:t>
            </a:r>
            <a:r>
              <a:rPr lang="de-DE" sz="2000" dirty="0" smtClean="0">
                <a:ea typeface="Verdana" pitchFamily="34" charset="0"/>
                <a:cs typeface="Verdana" pitchFamily="34" charset="0"/>
              </a:rPr>
              <a:t>„Organe </a:t>
            </a:r>
            <a:r>
              <a:rPr lang="de-DE" sz="2000" dirty="0">
                <a:ea typeface="Verdana" pitchFamily="34" charset="0"/>
                <a:cs typeface="Verdana" pitchFamily="34" charset="0"/>
              </a:rPr>
              <a:t>und Spitzenorgane von </a:t>
            </a:r>
            <a:r>
              <a:rPr lang="de-DE" sz="2000" dirty="0" smtClean="0">
                <a:ea typeface="Verdana" pitchFamily="34" charset="0"/>
                <a:cs typeface="Verdana" pitchFamily="34" charset="0"/>
              </a:rPr>
              <a:t>Körperschaften“</a:t>
            </a:r>
            <a:br>
              <a:rPr lang="de-DE" sz="2000" dirty="0" smtClean="0">
                <a:ea typeface="Verdana" pitchFamily="34" charset="0"/>
                <a:cs typeface="Verdana" pitchFamily="34" charset="0"/>
              </a:rPr>
            </a:br>
            <a:r>
              <a:rPr lang="de-DE" sz="2000" dirty="0" smtClean="0">
                <a:ea typeface="Verdana" pitchFamily="34" charset="0"/>
                <a:cs typeface="Verdana" pitchFamily="34" charset="0"/>
              </a:rPr>
              <a:t>dort </a:t>
            </a:r>
            <a:r>
              <a:rPr lang="de-DE" sz="2000" dirty="0">
                <a:ea typeface="Verdana" pitchFamily="34" charset="0"/>
                <a:cs typeface="Verdana" pitchFamily="34" charset="0"/>
              </a:rPr>
              <a:t>weitere Beispiele</a:t>
            </a:r>
          </a:p>
          <a:p>
            <a:pPr marL="0" indent="0">
              <a:spcBef>
                <a:spcPts val="0"/>
              </a:spcBef>
              <a:buNone/>
            </a:pPr>
            <a:endParaRPr lang="en-US" sz="1800" b="1" dirty="0">
              <a:ea typeface="Verdana" pitchFamily="34" charset="0"/>
              <a:cs typeface="Verdana" pitchFamily="34" charset="0"/>
            </a:endParaRPr>
          </a:p>
        </p:txBody>
      </p:sp>
      <p:sp>
        <p:nvSpPr>
          <p:cNvPr id="9" name="Foliennummernplatzhalter 8"/>
          <p:cNvSpPr>
            <a:spLocks noGrp="1"/>
          </p:cNvSpPr>
          <p:nvPr>
            <p:ph type="sldNum" sz="quarter" idx="4"/>
          </p:nvPr>
        </p:nvSpPr>
        <p:spPr/>
        <p:txBody>
          <a:bodyPr/>
          <a:lstStyle/>
          <a:p>
            <a:fld id="{8A6690F1-7CA1-4166-A522-500460961984}" type="slidenum">
              <a:rPr lang="de-DE" smtClean="0">
                <a:solidFill>
                  <a:prstClr val="black">
                    <a:tint val="75000"/>
                  </a:prstClr>
                </a:solidFill>
              </a:rPr>
              <a:pPr/>
              <a:t>15</a:t>
            </a:fld>
            <a:endParaRPr lang="de-DE">
              <a:solidFill>
                <a:prstClr val="black">
                  <a:tint val="75000"/>
                </a:prstClr>
              </a:solidFill>
            </a:endParaRPr>
          </a:p>
        </p:txBody>
      </p:sp>
      <p:sp>
        <p:nvSpPr>
          <p:cNvPr id="6" name="Fußzeilenplatzhalter 11"/>
          <p:cNvSpPr>
            <a:spLocks noGrp="1"/>
          </p:cNvSpPr>
          <p:nvPr>
            <p:ph type="ftr" sz="quarter" idx="14"/>
          </p:nvPr>
        </p:nvSpPr>
        <p:spPr>
          <a:xfrm>
            <a:off x="251520" y="6381328"/>
            <a:ext cx="8208912" cy="365125"/>
          </a:xfrm>
        </p:spPr>
        <p:txBody>
          <a:bodyPr/>
          <a:lstStyle/>
          <a:p>
            <a:r>
              <a:rPr lang="de-DE" smtClean="0">
                <a:solidFill>
                  <a:srgbClr val="4F81BD">
                    <a:lumMod val="75000"/>
                  </a:srgbClr>
                </a:solidFill>
              </a:rPr>
              <a:t>Auf der Grundlage der Schulungsunterlagen der AG RDA  - Modul 4.03.03: Normdaten: Körperschaften | Stand: Oktober 2017 | CC BY-NC-SA</a:t>
            </a:r>
            <a:endParaRPr lang="de-DE" dirty="0">
              <a:solidFill>
                <a:srgbClr val="4F81BD">
                  <a:lumMod val="75000"/>
                </a:srgbClr>
              </a:solidFill>
            </a:endParaRPr>
          </a:p>
        </p:txBody>
      </p:sp>
      <p:sp>
        <p:nvSpPr>
          <p:cNvPr id="4" name="Titel 3"/>
          <p:cNvSpPr>
            <a:spLocks noGrp="1"/>
          </p:cNvSpPr>
          <p:nvPr>
            <p:ph type="title"/>
          </p:nvPr>
        </p:nvSpPr>
        <p:spPr/>
        <p:txBody>
          <a:bodyPr/>
          <a:lstStyle/>
          <a:p>
            <a:r>
              <a:rPr lang="de-DE" dirty="0">
                <a:ea typeface="Verdana" pitchFamily="34" charset="0"/>
                <a:cs typeface="Verdana" pitchFamily="34" charset="0"/>
              </a:rPr>
              <a:t>Ausnahme bei Gebietskörperschaften</a:t>
            </a:r>
            <a:endParaRPr lang="de-DE" dirty="0"/>
          </a:p>
        </p:txBody>
      </p:sp>
    </p:spTree>
    <p:extLst>
      <p:ext uri="{BB962C8B-B14F-4D97-AF65-F5344CB8AC3E}">
        <p14:creationId xmlns:p14="http://schemas.microsoft.com/office/powerpoint/2010/main" val="356369059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pPr marL="0" indent="0">
              <a:spcBef>
                <a:spcPts val="0"/>
              </a:spcBef>
              <a:spcAft>
                <a:spcPts val="1200"/>
              </a:spcAft>
              <a:buNone/>
            </a:pPr>
            <a:r>
              <a:rPr lang="de-AT" sz="2000" dirty="0" smtClean="0">
                <a:ea typeface="Verdana" pitchFamily="34" charset="0"/>
                <a:cs typeface="Verdana" pitchFamily="34" charset="0"/>
              </a:rPr>
              <a:t>Abteilungen </a:t>
            </a:r>
            <a:r>
              <a:rPr lang="de-AT" sz="2000" dirty="0">
                <a:ea typeface="Verdana" pitchFamily="34" charset="0"/>
                <a:cs typeface="Verdana" pitchFamily="34" charset="0"/>
              </a:rPr>
              <a:t>einer Körperschaft werden unter der niedrigsten </a:t>
            </a:r>
            <a:r>
              <a:rPr lang="de-AT" sz="2000" dirty="0" smtClean="0">
                <a:ea typeface="Verdana" pitchFamily="34" charset="0"/>
                <a:cs typeface="Verdana" pitchFamily="34" charset="0"/>
              </a:rPr>
              <a:t>Organisationseinheit </a:t>
            </a:r>
            <a:r>
              <a:rPr lang="de-AT" sz="2000" dirty="0">
                <a:ea typeface="Verdana" pitchFamily="34" charset="0"/>
                <a:cs typeface="Verdana" pitchFamily="34" charset="0"/>
              </a:rPr>
              <a:t>einer Hierarchie </a:t>
            </a:r>
            <a:r>
              <a:rPr lang="de-AT" sz="2000" dirty="0" smtClean="0">
                <a:ea typeface="Verdana" pitchFamily="34" charset="0"/>
                <a:cs typeface="Verdana" pitchFamily="34" charset="0"/>
              </a:rPr>
              <a:t>erfasst. </a:t>
            </a:r>
            <a:r>
              <a:rPr lang="de-AT" sz="2000" dirty="0">
                <a:ea typeface="Verdana" pitchFamily="34" charset="0"/>
                <a:cs typeface="Verdana" pitchFamily="34" charset="0"/>
              </a:rPr>
              <a:t>Hierarchische Zwischenstufen werden weggelassen, es sei denn, sie werden zur Unterscheidung von anderen Körperschaften benötigt. In diesem Fall wird die niedrigste Hierarchiestufe </a:t>
            </a:r>
            <a:r>
              <a:rPr lang="de-AT" sz="2000" dirty="0" smtClean="0">
                <a:ea typeface="Verdana" pitchFamily="34" charset="0"/>
                <a:cs typeface="Verdana" pitchFamily="34" charset="0"/>
              </a:rPr>
              <a:t>eingefügt, die zwischen den Körperschaften unterscheidet.  </a:t>
            </a:r>
            <a:r>
              <a:rPr lang="de-AT" sz="2000" dirty="0">
                <a:ea typeface="Verdana" pitchFamily="34" charset="0"/>
                <a:cs typeface="Verdana" pitchFamily="34" charset="0"/>
              </a:rPr>
              <a:t>(</a:t>
            </a:r>
            <a:r>
              <a:rPr lang="de-AT" sz="2000" b="1" dirty="0">
                <a:solidFill>
                  <a:schemeClr val="accent1">
                    <a:lumMod val="75000"/>
                  </a:schemeClr>
                </a:solidFill>
                <a:ea typeface="Verdana" pitchFamily="34" charset="0"/>
                <a:cs typeface="Verdana" pitchFamily="34" charset="0"/>
              </a:rPr>
              <a:t>RDA</a:t>
            </a:r>
            <a:r>
              <a:rPr lang="de-AT" sz="2000" b="1" dirty="0">
                <a:ea typeface="Verdana" pitchFamily="34" charset="0"/>
                <a:cs typeface="Verdana" pitchFamily="34" charset="0"/>
              </a:rPr>
              <a:t> </a:t>
            </a:r>
            <a:r>
              <a:rPr lang="de-DE" sz="2000" b="1" dirty="0">
                <a:ea typeface="Verdana" pitchFamily="34" charset="0"/>
                <a:cs typeface="Verdana" pitchFamily="34" charset="0"/>
                <a:hlinkClick r:id="rId3"/>
              </a:rPr>
              <a:t>11.2.2.15</a:t>
            </a:r>
            <a:r>
              <a:rPr lang="de-DE" sz="2000" dirty="0" smtClean="0">
                <a:ea typeface="Verdana" pitchFamily="34" charset="0"/>
                <a:cs typeface="Verdana" pitchFamily="34" charset="0"/>
              </a:rPr>
              <a:t>)</a:t>
            </a:r>
          </a:p>
          <a:p>
            <a:pPr marL="0" indent="0">
              <a:spcBef>
                <a:spcPts val="1200"/>
              </a:spcBef>
              <a:buNone/>
            </a:pPr>
            <a:r>
              <a:rPr lang="de-DE" altLang="de-DE" sz="2000" i="1" dirty="0" smtClean="0">
                <a:ea typeface="Verdana" pitchFamily="34" charset="0"/>
                <a:cs typeface="Verdana" pitchFamily="34" charset="0"/>
              </a:rPr>
              <a:t>Beispiel:</a:t>
            </a:r>
          </a:p>
          <a:p>
            <a:pPr marL="0" indent="0">
              <a:spcBef>
                <a:spcPts val="0"/>
              </a:spcBef>
              <a:spcAft>
                <a:spcPts val="1200"/>
              </a:spcAft>
              <a:buNone/>
            </a:pPr>
            <a:r>
              <a:rPr lang="en-US" sz="2000" b="1" dirty="0" smtClean="0">
                <a:solidFill>
                  <a:srgbClr val="7030A0"/>
                </a:solidFill>
                <a:ea typeface="Verdana" pitchFamily="34" charset="0"/>
                <a:cs typeface="Verdana" pitchFamily="34" charset="0"/>
              </a:rPr>
              <a:t>American </a:t>
            </a:r>
            <a:r>
              <a:rPr lang="en-US" sz="2000" b="1" dirty="0">
                <a:solidFill>
                  <a:srgbClr val="7030A0"/>
                </a:solidFill>
                <a:ea typeface="Verdana" pitchFamily="34" charset="0"/>
                <a:cs typeface="Verdana" pitchFamily="34" charset="0"/>
              </a:rPr>
              <a:t>Bar Association. Committee on Nonprofit </a:t>
            </a:r>
            <a:r>
              <a:rPr lang="en-US" sz="2000" b="1" dirty="0" smtClean="0">
                <a:solidFill>
                  <a:srgbClr val="7030A0"/>
                </a:solidFill>
                <a:ea typeface="Verdana" pitchFamily="34" charset="0"/>
                <a:cs typeface="Verdana" pitchFamily="34" charset="0"/>
              </a:rPr>
              <a:t>Corporations </a:t>
            </a:r>
            <a:r>
              <a:rPr lang="en-US" sz="2000" dirty="0" smtClean="0">
                <a:ea typeface="Verdana" pitchFamily="34" charset="0"/>
                <a:cs typeface="Verdana" pitchFamily="34" charset="0"/>
              </a:rPr>
              <a:t>(</a:t>
            </a:r>
            <a:r>
              <a:rPr lang="en-US" sz="2000" dirty="0" err="1" smtClean="0">
                <a:ea typeface="Verdana" pitchFamily="34" charset="0"/>
                <a:cs typeface="Verdana" pitchFamily="34" charset="0"/>
              </a:rPr>
              <a:t>Hierarchie</a:t>
            </a:r>
            <a:r>
              <a:rPr lang="en-US" sz="2000" dirty="0">
                <a:solidFill>
                  <a:srgbClr val="7030A0"/>
                </a:solidFill>
                <a:ea typeface="Verdana" pitchFamily="34" charset="0"/>
                <a:cs typeface="Verdana" pitchFamily="34" charset="0"/>
              </a:rPr>
              <a:t>: American Bar Association - Section of Business Law - Committee on Nonprofit Corporations</a:t>
            </a:r>
            <a:r>
              <a:rPr lang="en-US" sz="2000" dirty="0" smtClean="0">
                <a:ea typeface="Verdana" pitchFamily="34" charset="0"/>
                <a:cs typeface="Verdana" pitchFamily="34" charset="0"/>
              </a:rPr>
              <a:t>)</a:t>
            </a:r>
            <a:endParaRPr lang="en-US" sz="2000" dirty="0">
              <a:ea typeface="Verdana" pitchFamily="34" charset="0"/>
              <a:cs typeface="Verdana" pitchFamily="34" charset="0"/>
            </a:endParaRPr>
          </a:p>
          <a:p>
            <a:pPr>
              <a:spcBef>
                <a:spcPts val="0"/>
              </a:spcBef>
              <a:buNone/>
            </a:pPr>
            <a:r>
              <a:rPr lang="en-US" sz="2000" b="1" dirty="0" smtClean="0">
                <a:ea typeface="Verdana" pitchFamily="34" charset="0"/>
                <a:cs typeface="Verdana" pitchFamily="34" charset="0"/>
              </a:rPr>
              <a:t>PICA</a:t>
            </a:r>
            <a:r>
              <a:rPr lang="en-US" sz="2000" dirty="0" smtClean="0">
                <a:ea typeface="Verdana" pitchFamily="34" charset="0"/>
                <a:cs typeface="Verdana" pitchFamily="34" charset="0"/>
              </a:rPr>
              <a:t>:</a:t>
            </a:r>
          </a:p>
          <a:p>
            <a:pPr>
              <a:spcBef>
                <a:spcPts val="0"/>
              </a:spcBef>
              <a:buNone/>
            </a:pPr>
            <a:r>
              <a:rPr lang="en-US" sz="2000" b="1" dirty="0" smtClean="0">
                <a:ea typeface="Verdana" pitchFamily="34" charset="0"/>
                <a:cs typeface="Verdana" pitchFamily="34" charset="0"/>
              </a:rPr>
              <a:t>110</a:t>
            </a:r>
            <a:r>
              <a:rPr lang="en-US" sz="2000" dirty="0" smtClean="0">
                <a:ea typeface="Verdana" pitchFamily="34" charset="0"/>
                <a:cs typeface="Verdana" pitchFamily="34" charset="0"/>
              </a:rPr>
              <a:t> </a:t>
            </a:r>
            <a:r>
              <a:rPr lang="en-US" sz="2000" b="1" dirty="0">
                <a:solidFill>
                  <a:srgbClr val="7030A0"/>
                </a:solidFill>
                <a:ea typeface="Verdana" pitchFamily="34" charset="0"/>
                <a:cs typeface="Verdana" pitchFamily="34" charset="0"/>
              </a:rPr>
              <a:t>American Bar </a:t>
            </a:r>
            <a:r>
              <a:rPr lang="en-US" sz="2000" b="1" dirty="0" err="1">
                <a:solidFill>
                  <a:srgbClr val="7030A0"/>
                </a:solidFill>
                <a:ea typeface="Verdana" pitchFamily="34" charset="0"/>
                <a:cs typeface="Verdana" pitchFamily="34" charset="0"/>
              </a:rPr>
              <a:t>Association</a:t>
            </a:r>
            <a:r>
              <a:rPr lang="en-US" sz="2000" b="1" dirty="0" err="1">
                <a:ea typeface="Verdana" pitchFamily="34" charset="0"/>
                <a:cs typeface="Verdana" pitchFamily="34" charset="0"/>
              </a:rPr>
              <a:t>$b</a:t>
            </a:r>
            <a:r>
              <a:rPr lang="en-US" sz="2000" b="1" dirty="0" err="1">
                <a:solidFill>
                  <a:srgbClr val="7030A0"/>
                </a:solidFill>
                <a:ea typeface="Verdana" pitchFamily="34" charset="0"/>
                <a:cs typeface="Verdana" pitchFamily="34" charset="0"/>
              </a:rPr>
              <a:t>Committee</a:t>
            </a:r>
            <a:r>
              <a:rPr lang="en-US" sz="2000" b="1" dirty="0">
                <a:solidFill>
                  <a:srgbClr val="7030A0"/>
                </a:solidFill>
                <a:ea typeface="Verdana" pitchFamily="34" charset="0"/>
                <a:cs typeface="Verdana" pitchFamily="34" charset="0"/>
              </a:rPr>
              <a:t> on </a:t>
            </a:r>
            <a:r>
              <a:rPr lang="en-US" sz="2000" b="1" dirty="0" smtClean="0">
                <a:solidFill>
                  <a:srgbClr val="7030A0"/>
                </a:solidFill>
                <a:ea typeface="Verdana" pitchFamily="34" charset="0"/>
                <a:cs typeface="Verdana" pitchFamily="34" charset="0"/>
              </a:rPr>
              <a:t> Nonprofit</a:t>
            </a:r>
          </a:p>
          <a:p>
            <a:pPr>
              <a:spcBef>
                <a:spcPts val="0"/>
              </a:spcBef>
              <a:buNone/>
            </a:pPr>
            <a:r>
              <a:rPr lang="en-US" sz="2000" b="1" dirty="0" smtClean="0">
                <a:ea typeface="Verdana" pitchFamily="34" charset="0"/>
                <a:cs typeface="Verdana" pitchFamily="34" charset="0"/>
              </a:rPr>
              <a:t>       </a:t>
            </a:r>
            <a:r>
              <a:rPr lang="en-US" sz="2000" b="1" dirty="0" smtClean="0">
                <a:solidFill>
                  <a:srgbClr val="7030A0"/>
                </a:solidFill>
                <a:ea typeface="Verdana" pitchFamily="34" charset="0"/>
                <a:cs typeface="Verdana" pitchFamily="34" charset="0"/>
              </a:rPr>
              <a:t>Corporations</a:t>
            </a:r>
            <a:endParaRPr lang="en-US" sz="2000" b="1" dirty="0">
              <a:solidFill>
                <a:srgbClr val="7030A0"/>
              </a:solidFill>
              <a:ea typeface="Verdana" pitchFamily="34" charset="0"/>
              <a:cs typeface="Verdana" pitchFamily="34" charset="0"/>
            </a:endParaRPr>
          </a:p>
          <a:p>
            <a:pPr>
              <a:spcBef>
                <a:spcPts val="0"/>
              </a:spcBef>
              <a:buNone/>
            </a:pPr>
            <a:r>
              <a:rPr lang="en-US" sz="2000" b="1" dirty="0" smtClean="0">
                <a:ea typeface="Verdana" pitchFamily="34" charset="0"/>
                <a:cs typeface="Verdana" pitchFamily="34" charset="0"/>
              </a:rPr>
              <a:t>410</a:t>
            </a:r>
            <a:r>
              <a:rPr lang="en-US" sz="2000" dirty="0" smtClean="0">
                <a:ea typeface="Verdana" pitchFamily="34" charset="0"/>
                <a:cs typeface="Verdana" pitchFamily="34" charset="0"/>
              </a:rPr>
              <a:t> </a:t>
            </a:r>
            <a:r>
              <a:rPr lang="en-US" sz="2000" dirty="0">
                <a:solidFill>
                  <a:srgbClr val="7030A0"/>
                </a:solidFill>
                <a:ea typeface="Verdana" pitchFamily="34" charset="0"/>
                <a:cs typeface="Verdana" pitchFamily="34" charset="0"/>
              </a:rPr>
              <a:t>American Bar </a:t>
            </a:r>
            <a:r>
              <a:rPr lang="en-US" sz="2000" dirty="0" err="1">
                <a:solidFill>
                  <a:srgbClr val="7030A0"/>
                </a:solidFill>
                <a:ea typeface="Verdana" pitchFamily="34" charset="0"/>
                <a:cs typeface="Verdana" pitchFamily="34" charset="0"/>
              </a:rPr>
              <a:t>Association</a:t>
            </a:r>
            <a:r>
              <a:rPr lang="en-US" sz="2000" b="1" dirty="0" err="1">
                <a:ea typeface="Verdana" pitchFamily="34" charset="0"/>
                <a:cs typeface="Verdana" pitchFamily="34" charset="0"/>
              </a:rPr>
              <a:t>$b</a:t>
            </a:r>
            <a:r>
              <a:rPr lang="en-US" sz="2000" dirty="0" err="1">
                <a:solidFill>
                  <a:srgbClr val="7030A0"/>
                </a:solidFill>
                <a:ea typeface="Verdana" pitchFamily="34" charset="0"/>
                <a:cs typeface="Verdana" pitchFamily="34" charset="0"/>
              </a:rPr>
              <a:t>Section</a:t>
            </a:r>
            <a:r>
              <a:rPr lang="en-US" sz="2000" dirty="0">
                <a:solidFill>
                  <a:srgbClr val="7030A0"/>
                </a:solidFill>
                <a:ea typeface="Verdana" pitchFamily="34" charset="0"/>
                <a:cs typeface="Verdana" pitchFamily="34" charset="0"/>
              </a:rPr>
              <a:t> of </a:t>
            </a:r>
            <a:r>
              <a:rPr lang="en-US" sz="2000" dirty="0" smtClean="0">
                <a:solidFill>
                  <a:srgbClr val="7030A0"/>
                </a:solidFill>
                <a:ea typeface="Verdana" pitchFamily="34" charset="0"/>
                <a:cs typeface="Verdana" pitchFamily="34" charset="0"/>
              </a:rPr>
              <a:t>Business   </a:t>
            </a:r>
          </a:p>
          <a:p>
            <a:pPr>
              <a:spcBef>
                <a:spcPts val="0"/>
              </a:spcBef>
              <a:buNone/>
            </a:pPr>
            <a:r>
              <a:rPr lang="en-US" sz="2000" dirty="0">
                <a:ea typeface="Verdana" pitchFamily="34" charset="0"/>
                <a:cs typeface="Verdana" pitchFamily="34" charset="0"/>
              </a:rPr>
              <a:t> </a:t>
            </a:r>
            <a:r>
              <a:rPr lang="en-US" sz="2000" dirty="0" smtClean="0">
                <a:ea typeface="Verdana" pitchFamily="34" charset="0"/>
                <a:cs typeface="Verdana" pitchFamily="34" charset="0"/>
              </a:rPr>
              <a:t>      </a:t>
            </a:r>
            <a:r>
              <a:rPr lang="en-US" sz="2000" dirty="0" err="1" smtClean="0">
                <a:solidFill>
                  <a:srgbClr val="7030A0"/>
                </a:solidFill>
                <a:ea typeface="Verdana" pitchFamily="34" charset="0"/>
                <a:cs typeface="Verdana" pitchFamily="34" charset="0"/>
              </a:rPr>
              <a:t>Law</a:t>
            </a:r>
            <a:r>
              <a:rPr lang="en-US" sz="2000" b="1" dirty="0" err="1" smtClean="0">
                <a:ea typeface="Verdana" pitchFamily="34" charset="0"/>
                <a:cs typeface="Verdana" pitchFamily="34" charset="0"/>
              </a:rPr>
              <a:t>$b</a:t>
            </a:r>
            <a:r>
              <a:rPr lang="en-US" sz="2000" dirty="0" err="1" smtClean="0">
                <a:solidFill>
                  <a:srgbClr val="7030A0"/>
                </a:solidFill>
                <a:ea typeface="Verdana" pitchFamily="34" charset="0"/>
                <a:cs typeface="Verdana" pitchFamily="34" charset="0"/>
              </a:rPr>
              <a:t>Committee</a:t>
            </a:r>
            <a:r>
              <a:rPr lang="en-US" sz="2000" dirty="0" smtClean="0">
                <a:solidFill>
                  <a:srgbClr val="7030A0"/>
                </a:solidFill>
                <a:ea typeface="Verdana" pitchFamily="34" charset="0"/>
                <a:cs typeface="Verdana" pitchFamily="34" charset="0"/>
              </a:rPr>
              <a:t> </a:t>
            </a:r>
            <a:r>
              <a:rPr lang="en-US" sz="2000" dirty="0">
                <a:solidFill>
                  <a:srgbClr val="7030A0"/>
                </a:solidFill>
                <a:ea typeface="Verdana" pitchFamily="34" charset="0"/>
                <a:cs typeface="Verdana" pitchFamily="34" charset="0"/>
              </a:rPr>
              <a:t>on Nonprofit Corporations</a:t>
            </a:r>
            <a:endParaRPr lang="de-DE" sz="2000" dirty="0">
              <a:solidFill>
                <a:srgbClr val="7030A0"/>
              </a:solidFill>
            </a:endParaRPr>
          </a:p>
          <a:p>
            <a:pPr marL="0" indent="0">
              <a:spcBef>
                <a:spcPts val="0"/>
              </a:spcBef>
              <a:buNone/>
            </a:pPr>
            <a:endParaRPr lang="en-US" sz="2000" b="1" dirty="0">
              <a:ea typeface="Verdana" pitchFamily="34" charset="0"/>
              <a:cs typeface="Verdana" pitchFamily="34" charset="0"/>
            </a:endParaRPr>
          </a:p>
        </p:txBody>
      </p:sp>
      <p:sp>
        <p:nvSpPr>
          <p:cNvPr id="9" name="Foliennummernplatzhalter 8"/>
          <p:cNvSpPr>
            <a:spLocks noGrp="1"/>
          </p:cNvSpPr>
          <p:nvPr>
            <p:ph type="sldNum" sz="quarter" idx="4"/>
          </p:nvPr>
        </p:nvSpPr>
        <p:spPr/>
        <p:txBody>
          <a:bodyPr/>
          <a:lstStyle/>
          <a:p>
            <a:fld id="{8A6690F1-7CA1-4166-A522-500460961984}" type="slidenum">
              <a:rPr lang="de-DE" smtClean="0">
                <a:solidFill>
                  <a:prstClr val="black">
                    <a:tint val="75000"/>
                  </a:prstClr>
                </a:solidFill>
              </a:rPr>
              <a:pPr/>
              <a:t>16</a:t>
            </a:fld>
            <a:endParaRPr lang="de-DE">
              <a:solidFill>
                <a:prstClr val="black">
                  <a:tint val="75000"/>
                </a:prstClr>
              </a:solidFill>
            </a:endParaRPr>
          </a:p>
        </p:txBody>
      </p:sp>
      <p:sp>
        <p:nvSpPr>
          <p:cNvPr id="6" name="Fußzeilenplatzhalter 11"/>
          <p:cNvSpPr>
            <a:spLocks noGrp="1"/>
          </p:cNvSpPr>
          <p:nvPr>
            <p:ph type="ftr" sz="quarter" idx="14"/>
          </p:nvPr>
        </p:nvSpPr>
        <p:spPr>
          <a:xfrm>
            <a:off x="251520" y="6381328"/>
            <a:ext cx="8208912" cy="365125"/>
          </a:xfrm>
        </p:spPr>
        <p:txBody>
          <a:bodyPr/>
          <a:lstStyle/>
          <a:p>
            <a:r>
              <a:rPr lang="de-DE" smtClean="0">
                <a:solidFill>
                  <a:srgbClr val="4F81BD">
                    <a:lumMod val="75000"/>
                  </a:srgbClr>
                </a:solidFill>
              </a:rPr>
              <a:t>Auf der Grundlage der Schulungsunterlagen der AG RDA  - Modul 4.03.03: Normdaten: Körperschaften | Stand: Oktober 2017 | CC BY-NC-SA</a:t>
            </a:r>
            <a:endParaRPr lang="de-DE" dirty="0">
              <a:solidFill>
                <a:srgbClr val="4F81BD">
                  <a:lumMod val="75000"/>
                </a:srgbClr>
              </a:solidFill>
            </a:endParaRPr>
          </a:p>
        </p:txBody>
      </p:sp>
      <p:sp>
        <p:nvSpPr>
          <p:cNvPr id="4" name="Titel 3"/>
          <p:cNvSpPr>
            <a:spLocks noGrp="1"/>
          </p:cNvSpPr>
          <p:nvPr>
            <p:ph type="title"/>
          </p:nvPr>
        </p:nvSpPr>
        <p:spPr/>
        <p:txBody>
          <a:bodyPr/>
          <a:lstStyle/>
          <a:p>
            <a:r>
              <a:rPr lang="de-DE" dirty="0">
                <a:ea typeface="Verdana" pitchFamily="34" charset="0"/>
                <a:cs typeface="Verdana" pitchFamily="34" charset="0"/>
              </a:rPr>
              <a:t>Direkte oder indirekte Abteilung</a:t>
            </a:r>
            <a:endParaRPr lang="de-DE" dirty="0"/>
          </a:p>
        </p:txBody>
      </p:sp>
    </p:spTree>
    <p:extLst>
      <p:ext uri="{BB962C8B-B14F-4D97-AF65-F5344CB8AC3E}">
        <p14:creationId xmlns:p14="http://schemas.microsoft.com/office/powerpoint/2010/main" val="53392856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pPr marL="0" indent="0">
              <a:spcBef>
                <a:spcPts val="0"/>
              </a:spcBef>
              <a:spcAft>
                <a:spcPts val="1200"/>
              </a:spcAft>
              <a:buNone/>
            </a:pPr>
            <a:r>
              <a:rPr lang="de-DE" sz="2000" dirty="0" smtClean="0">
                <a:ea typeface="Verdana" pitchFamily="34" charset="0"/>
                <a:cs typeface="Verdana" pitchFamily="34" charset="0"/>
              </a:rPr>
              <a:t>Besteht </a:t>
            </a:r>
            <a:r>
              <a:rPr lang="de-DE" sz="2000" dirty="0">
                <a:ea typeface="Verdana" pitchFamily="34" charset="0"/>
                <a:cs typeface="Verdana" pitchFamily="34" charset="0"/>
              </a:rPr>
              <a:t>eine </a:t>
            </a:r>
            <a:r>
              <a:rPr lang="de-DE" sz="2000" dirty="0" smtClean="0">
                <a:ea typeface="Verdana" pitchFamily="34" charset="0"/>
                <a:cs typeface="Verdana" pitchFamily="34" charset="0"/>
              </a:rPr>
              <a:t>Körperschaft aus Repräsentanten mehrerer anderer Körperschaften, </a:t>
            </a:r>
            <a:r>
              <a:rPr lang="de-DE" sz="2000" dirty="0">
                <a:ea typeface="Verdana" pitchFamily="34" charset="0"/>
                <a:cs typeface="Verdana" pitchFamily="34" charset="0"/>
              </a:rPr>
              <a:t>wird selbstständig erfasst. </a:t>
            </a:r>
            <a:br>
              <a:rPr lang="de-DE" sz="2000" dirty="0">
                <a:ea typeface="Verdana" pitchFamily="34" charset="0"/>
                <a:cs typeface="Verdana" pitchFamily="34" charset="0"/>
              </a:rPr>
            </a:br>
            <a:r>
              <a:rPr lang="de-DE" sz="2000" dirty="0">
                <a:ea typeface="Verdana" pitchFamily="34" charset="0"/>
                <a:cs typeface="Verdana" pitchFamily="34" charset="0"/>
              </a:rPr>
              <a:t>(</a:t>
            </a:r>
            <a:r>
              <a:rPr lang="de-DE" sz="2000" b="1" dirty="0">
                <a:solidFill>
                  <a:schemeClr val="accent1">
                    <a:lumMod val="75000"/>
                  </a:schemeClr>
                </a:solidFill>
                <a:ea typeface="Verdana" pitchFamily="34" charset="0"/>
                <a:cs typeface="Verdana" pitchFamily="34" charset="0"/>
              </a:rPr>
              <a:t>RDA</a:t>
            </a:r>
            <a:r>
              <a:rPr lang="de-DE" sz="2000" b="1" dirty="0">
                <a:ea typeface="Verdana" pitchFamily="34" charset="0"/>
                <a:cs typeface="Verdana" pitchFamily="34" charset="0"/>
              </a:rPr>
              <a:t> </a:t>
            </a:r>
            <a:r>
              <a:rPr lang="de-DE" sz="2000" b="1" dirty="0">
                <a:ea typeface="Verdana" pitchFamily="34" charset="0"/>
                <a:cs typeface="Verdana" pitchFamily="34" charset="0"/>
                <a:hlinkClick r:id="rId3"/>
              </a:rPr>
              <a:t>11.2.2.16</a:t>
            </a:r>
            <a:r>
              <a:rPr lang="de-DE" sz="2000" dirty="0">
                <a:ea typeface="Verdana" pitchFamily="34" charset="0"/>
                <a:cs typeface="Verdana" pitchFamily="34" charset="0"/>
              </a:rPr>
              <a:t>)</a:t>
            </a:r>
          </a:p>
          <a:p>
            <a:pPr>
              <a:spcBef>
                <a:spcPts val="1200"/>
              </a:spcBef>
              <a:buNone/>
            </a:pPr>
            <a:r>
              <a:rPr lang="de-DE" altLang="de-DE" sz="2000" i="1" dirty="0" smtClean="0">
                <a:ea typeface="Verdana" pitchFamily="34" charset="0"/>
                <a:cs typeface="Verdana" pitchFamily="34" charset="0"/>
              </a:rPr>
              <a:t>Beispiel:</a:t>
            </a:r>
          </a:p>
          <a:p>
            <a:pPr>
              <a:spcBef>
                <a:spcPts val="0"/>
              </a:spcBef>
              <a:buNone/>
            </a:pPr>
            <a:r>
              <a:rPr lang="de-DE" sz="2000" b="1" dirty="0" smtClean="0">
                <a:solidFill>
                  <a:srgbClr val="7030A0"/>
                </a:solidFill>
                <a:ea typeface="Verdana" pitchFamily="34" charset="0"/>
                <a:cs typeface="Verdana" pitchFamily="34" charset="0"/>
              </a:rPr>
              <a:t>Canadian </a:t>
            </a:r>
            <a:r>
              <a:rPr lang="de-DE" sz="2000" b="1" dirty="0" err="1">
                <a:solidFill>
                  <a:srgbClr val="7030A0"/>
                </a:solidFill>
                <a:ea typeface="Verdana" pitchFamily="34" charset="0"/>
                <a:cs typeface="Verdana" pitchFamily="34" charset="0"/>
              </a:rPr>
              <a:t>Committee</a:t>
            </a:r>
            <a:r>
              <a:rPr lang="de-DE" sz="2000" b="1" dirty="0">
                <a:solidFill>
                  <a:srgbClr val="7030A0"/>
                </a:solidFill>
                <a:ea typeface="Verdana" pitchFamily="34" charset="0"/>
                <a:cs typeface="Verdana" pitchFamily="34" charset="0"/>
              </a:rPr>
              <a:t> on MARC</a:t>
            </a:r>
          </a:p>
          <a:p>
            <a:pPr>
              <a:spcBef>
                <a:spcPts val="0"/>
              </a:spcBef>
              <a:buNone/>
            </a:pPr>
            <a:r>
              <a:rPr lang="de-DE" sz="2000" dirty="0" smtClean="0">
                <a:ea typeface="Verdana" pitchFamily="34" charset="0"/>
                <a:cs typeface="Verdana" pitchFamily="34" charset="0"/>
              </a:rPr>
              <a:t>(Ein </a:t>
            </a:r>
            <a:r>
              <a:rPr lang="de-DE" sz="2000" dirty="0">
                <a:ea typeface="Verdana" pitchFamily="34" charset="0"/>
                <a:cs typeface="Verdana" pitchFamily="34" charset="0"/>
              </a:rPr>
              <a:t>gemeinsames Komitee von </a:t>
            </a:r>
            <a:r>
              <a:rPr lang="de-DE" sz="2000" dirty="0" err="1">
                <a:ea typeface="Verdana" pitchFamily="34" charset="0"/>
                <a:cs typeface="Verdana" pitchFamily="34" charset="0"/>
              </a:rPr>
              <a:t>Asted</a:t>
            </a:r>
            <a:r>
              <a:rPr lang="de-DE" sz="2000" dirty="0">
                <a:ea typeface="Verdana" pitchFamily="34" charset="0"/>
                <a:cs typeface="Verdana" pitchFamily="34" charset="0"/>
              </a:rPr>
              <a:t>, der Canadian </a:t>
            </a:r>
            <a:r>
              <a:rPr lang="de-DE" sz="2000" dirty="0" smtClean="0">
                <a:ea typeface="Verdana" pitchFamily="34" charset="0"/>
                <a:cs typeface="Verdana" pitchFamily="34" charset="0"/>
              </a:rPr>
              <a:t>   </a:t>
            </a:r>
          </a:p>
          <a:p>
            <a:pPr>
              <a:spcBef>
                <a:spcPts val="0"/>
              </a:spcBef>
              <a:buNone/>
            </a:pPr>
            <a:r>
              <a:rPr lang="de-DE" sz="2000" dirty="0" smtClean="0">
                <a:ea typeface="Verdana" pitchFamily="34" charset="0"/>
                <a:cs typeface="Verdana" pitchFamily="34" charset="0"/>
              </a:rPr>
              <a:t>Library </a:t>
            </a:r>
            <a:r>
              <a:rPr lang="de-DE" sz="2000" dirty="0" err="1">
                <a:ea typeface="Verdana" pitchFamily="34" charset="0"/>
                <a:cs typeface="Verdana" pitchFamily="34" charset="0"/>
              </a:rPr>
              <a:t>Association</a:t>
            </a:r>
            <a:r>
              <a:rPr lang="de-DE" sz="2000" dirty="0">
                <a:ea typeface="Verdana" pitchFamily="34" charset="0"/>
                <a:cs typeface="Verdana" pitchFamily="34" charset="0"/>
              </a:rPr>
              <a:t>, Library </a:t>
            </a:r>
            <a:r>
              <a:rPr lang="de-DE" sz="2000" dirty="0" err="1">
                <a:ea typeface="Verdana" pitchFamily="34" charset="0"/>
                <a:cs typeface="Verdana" pitchFamily="34" charset="0"/>
              </a:rPr>
              <a:t>and</a:t>
            </a:r>
            <a:r>
              <a:rPr lang="de-DE" sz="2000" dirty="0">
                <a:ea typeface="Verdana" pitchFamily="34" charset="0"/>
                <a:cs typeface="Verdana" pitchFamily="34" charset="0"/>
              </a:rPr>
              <a:t> Archives Canada, </a:t>
            </a:r>
            <a:r>
              <a:rPr lang="de-DE" sz="2000" dirty="0" smtClean="0">
                <a:ea typeface="Verdana" pitchFamily="34" charset="0"/>
                <a:cs typeface="Verdana" pitchFamily="34" charset="0"/>
              </a:rPr>
              <a:t>A-G</a:t>
            </a:r>
          </a:p>
          <a:p>
            <a:pPr>
              <a:spcBef>
                <a:spcPts val="0"/>
              </a:spcBef>
              <a:buNone/>
            </a:pPr>
            <a:r>
              <a:rPr lang="de-DE" sz="2000" dirty="0" smtClean="0">
                <a:ea typeface="Verdana" pitchFamily="34" charset="0"/>
                <a:cs typeface="Verdana" pitchFamily="34" charset="0"/>
              </a:rPr>
              <a:t>Canada </a:t>
            </a:r>
            <a:r>
              <a:rPr lang="de-DE" sz="2000" dirty="0">
                <a:ea typeface="Verdana" pitchFamily="34" charset="0"/>
                <a:cs typeface="Verdana" pitchFamily="34" charset="0"/>
              </a:rPr>
              <a:t>und dem Bureau </a:t>
            </a:r>
            <a:r>
              <a:rPr lang="de-DE" sz="2000" dirty="0" err="1">
                <a:ea typeface="Verdana" pitchFamily="34" charset="0"/>
                <a:cs typeface="Verdana" pitchFamily="34" charset="0"/>
              </a:rPr>
              <a:t>of</a:t>
            </a:r>
            <a:r>
              <a:rPr lang="de-DE" sz="2000" dirty="0">
                <a:ea typeface="Verdana" pitchFamily="34" charset="0"/>
                <a:cs typeface="Verdana" pitchFamily="34" charset="0"/>
              </a:rPr>
              <a:t> Canadian </a:t>
            </a:r>
            <a:r>
              <a:rPr lang="de-DE" sz="2000" dirty="0" err="1">
                <a:ea typeface="Verdana" pitchFamily="34" charset="0"/>
                <a:cs typeface="Verdana" pitchFamily="34" charset="0"/>
              </a:rPr>
              <a:t>Archivists</a:t>
            </a:r>
            <a:r>
              <a:rPr lang="de-DE" sz="2000" dirty="0">
                <a:ea typeface="Verdana" pitchFamily="34" charset="0"/>
                <a:cs typeface="Verdana" pitchFamily="34" charset="0"/>
              </a:rPr>
              <a:t>)</a:t>
            </a:r>
          </a:p>
          <a:p>
            <a:pPr>
              <a:buNone/>
            </a:pPr>
            <a:endParaRPr lang="de-DE" sz="2000" dirty="0">
              <a:ea typeface="Verdana" pitchFamily="34" charset="0"/>
              <a:cs typeface="Verdana" pitchFamily="34" charset="0"/>
            </a:endParaRPr>
          </a:p>
          <a:p>
            <a:pPr marL="0" indent="0">
              <a:spcBef>
                <a:spcPts val="0"/>
              </a:spcBef>
              <a:buNone/>
            </a:pPr>
            <a:endParaRPr lang="en-US" sz="2000" b="1" dirty="0">
              <a:ea typeface="Verdana" pitchFamily="34" charset="0"/>
              <a:cs typeface="Verdana" pitchFamily="34" charset="0"/>
            </a:endParaRPr>
          </a:p>
        </p:txBody>
      </p:sp>
      <p:sp>
        <p:nvSpPr>
          <p:cNvPr id="9" name="Foliennummernplatzhalter 8"/>
          <p:cNvSpPr>
            <a:spLocks noGrp="1"/>
          </p:cNvSpPr>
          <p:nvPr>
            <p:ph type="sldNum" sz="quarter" idx="4"/>
          </p:nvPr>
        </p:nvSpPr>
        <p:spPr/>
        <p:txBody>
          <a:bodyPr/>
          <a:lstStyle/>
          <a:p>
            <a:fld id="{8A6690F1-7CA1-4166-A522-500460961984}" type="slidenum">
              <a:rPr lang="de-DE" smtClean="0">
                <a:solidFill>
                  <a:prstClr val="black">
                    <a:tint val="75000"/>
                  </a:prstClr>
                </a:solidFill>
              </a:rPr>
              <a:pPr/>
              <a:t>17</a:t>
            </a:fld>
            <a:endParaRPr lang="de-DE">
              <a:solidFill>
                <a:prstClr val="black">
                  <a:tint val="75000"/>
                </a:prstClr>
              </a:solidFill>
            </a:endParaRPr>
          </a:p>
        </p:txBody>
      </p:sp>
      <p:sp>
        <p:nvSpPr>
          <p:cNvPr id="6" name="Fußzeilenplatzhalter 11"/>
          <p:cNvSpPr>
            <a:spLocks noGrp="1"/>
          </p:cNvSpPr>
          <p:nvPr>
            <p:ph type="ftr" sz="quarter" idx="14"/>
          </p:nvPr>
        </p:nvSpPr>
        <p:spPr>
          <a:xfrm>
            <a:off x="251520" y="6381328"/>
            <a:ext cx="8208912" cy="365125"/>
          </a:xfrm>
        </p:spPr>
        <p:txBody>
          <a:bodyPr/>
          <a:lstStyle/>
          <a:p>
            <a:r>
              <a:rPr lang="de-DE" smtClean="0">
                <a:solidFill>
                  <a:srgbClr val="4F81BD">
                    <a:lumMod val="75000"/>
                  </a:srgbClr>
                </a:solidFill>
              </a:rPr>
              <a:t>Auf der Grundlage der Schulungsunterlagen der AG RDA  - Modul 4.03.03: Normdaten: Körperschaften | Stand: Oktober 2017 | CC BY-NC-SA</a:t>
            </a:r>
            <a:endParaRPr lang="de-DE" dirty="0">
              <a:solidFill>
                <a:srgbClr val="4F81BD">
                  <a:lumMod val="75000"/>
                </a:srgbClr>
              </a:solidFill>
            </a:endParaRPr>
          </a:p>
        </p:txBody>
      </p:sp>
      <p:sp>
        <p:nvSpPr>
          <p:cNvPr id="4" name="Titel 3"/>
          <p:cNvSpPr>
            <a:spLocks noGrp="1"/>
          </p:cNvSpPr>
          <p:nvPr>
            <p:ph type="title"/>
          </p:nvPr>
        </p:nvSpPr>
        <p:spPr/>
        <p:txBody>
          <a:bodyPr/>
          <a:lstStyle/>
          <a:p>
            <a:r>
              <a:rPr lang="de-DE" dirty="0">
                <a:ea typeface="Verdana" pitchFamily="34" charset="0"/>
                <a:cs typeface="Verdana" pitchFamily="34" charset="0"/>
              </a:rPr>
              <a:t>Gemeinsame Komitees, Kommissionen </a:t>
            </a:r>
            <a:r>
              <a:rPr lang="de-DE" dirty="0" smtClean="0">
                <a:ea typeface="Verdana" pitchFamily="34" charset="0"/>
                <a:cs typeface="Verdana" pitchFamily="34" charset="0"/>
              </a:rPr>
              <a:t>usw.</a:t>
            </a:r>
            <a:endParaRPr lang="de-DE" dirty="0"/>
          </a:p>
        </p:txBody>
      </p:sp>
    </p:spTree>
    <p:extLst>
      <p:ext uri="{BB962C8B-B14F-4D97-AF65-F5344CB8AC3E}">
        <p14:creationId xmlns:p14="http://schemas.microsoft.com/office/powerpoint/2010/main" val="123503610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pPr marL="0" indent="0">
              <a:spcBef>
                <a:spcPts val="0"/>
              </a:spcBef>
              <a:spcAft>
                <a:spcPts val="1200"/>
              </a:spcAft>
              <a:buNone/>
            </a:pPr>
            <a:r>
              <a:rPr lang="de-AT" sz="2000" dirty="0" smtClean="0">
                <a:ea typeface="Verdana" pitchFamily="34" charset="0"/>
                <a:cs typeface="Verdana" pitchFamily="34" charset="0"/>
              </a:rPr>
              <a:t>Die Namen </a:t>
            </a:r>
            <a:r>
              <a:rPr lang="de-AT" sz="2000" dirty="0">
                <a:ea typeface="Verdana" pitchFamily="34" charset="0"/>
                <a:cs typeface="Verdana" pitchFamily="34" charset="0"/>
              </a:rPr>
              <a:t>der übergeordneten Körperschaften </a:t>
            </a:r>
            <a:r>
              <a:rPr lang="de-AT" sz="2000" dirty="0" smtClean="0">
                <a:ea typeface="Verdana" pitchFamily="34" charset="0"/>
                <a:cs typeface="Verdana" pitchFamily="34" charset="0"/>
              </a:rPr>
              <a:t>werden weggelassen</a:t>
            </a:r>
            <a:r>
              <a:rPr lang="de-AT" sz="2000" dirty="0">
                <a:ea typeface="Verdana" pitchFamily="34" charset="0"/>
                <a:cs typeface="Verdana" pitchFamily="34" charset="0"/>
              </a:rPr>
              <a:t>, wenn diese innerhalb oder am Ende des Namens </a:t>
            </a:r>
            <a:r>
              <a:rPr lang="de-AT" sz="2000" dirty="0" smtClean="0">
                <a:ea typeface="Verdana" pitchFamily="34" charset="0"/>
                <a:cs typeface="Verdana" pitchFamily="34" charset="0"/>
              </a:rPr>
              <a:t>stehen </a:t>
            </a:r>
            <a:r>
              <a:rPr lang="de-AT" sz="2000" dirty="0">
                <a:ea typeface="Verdana" pitchFamily="34" charset="0"/>
                <a:cs typeface="Verdana" pitchFamily="34" charset="0"/>
              </a:rPr>
              <a:t>und wenn der Name der gemeinsamen Einheit ohne sie </a:t>
            </a:r>
            <a:r>
              <a:rPr lang="de-AT" sz="2000" dirty="0" smtClean="0">
                <a:ea typeface="Verdana" pitchFamily="34" charset="0"/>
                <a:cs typeface="Verdana" pitchFamily="34" charset="0"/>
              </a:rPr>
              <a:t>spezifisch </a:t>
            </a:r>
            <a:r>
              <a:rPr lang="de-AT" sz="2000" dirty="0">
                <a:ea typeface="Verdana" pitchFamily="34" charset="0"/>
                <a:cs typeface="Verdana" pitchFamily="34" charset="0"/>
              </a:rPr>
              <a:t>ist. </a:t>
            </a:r>
            <a:r>
              <a:rPr lang="de-DE" sz="2000" dirty="0" smtClean="0">
                <a:ea typeface="Verdana" pitchFamily="34" charset="0"/>
                <a:cs typeface="Verdana" pitchFamily="34" charset="0"/>
              </a:rPr>
              <a:t>(</a:t>
            </a:r>
            <a:r>
              <a:rPr lang="de-DE" sz="2000" b="1" dirty="0">
                <a:solidFill>
                  <a:schemeClr val="accent1">
                    <a:lumMod val="75000"/>
                  </a:schemeClr>
                </a:solidFill>
                <a:ea typeface="Verdana" pitchFamily="34" charset="0"/>
                <a:cs typeface="Verdana" pitchFamily="34" charset="0"/>
              </a:rPr>
              <a:t>RDA</a:t>
            </a:r>
            <a:r>
              <a:rPr lang="de-DE" sz="2000" b="1" dirty="0">
                <a:ea typeface="Verdana" pitchFamily="34" charset="0"/>
                <a:cs typeface="Verdana" pitchFamily="34" charset="0"/>
              </a:rPr>
              <a:t> </a:t>
            </a:r>
            <a:r>
              <a:rPr lang="de-DE" sz="2000" b="1" dirty="0">
                <a:ea typeface="Verdana" pitchFamily="34" charset="0"/>
                <a:cs typeface="Verdana" pitchFamily="34" charset="0"/>
                <a:hlinkClick r:id="rId3"/>
              </a:rPr>
              <a:t>11.2.2.16</a:t>
            </a:r>
            <a:r>
              <a:rPr lang="de-DE" sz="2000" dirty="0" smtClean="0">
                <a:ea typeface="Verdana" pitchFamily="34" charset="0"/>
                <a:cs typeface="Verdana" pitchFamily="34" charset="0"/>
              </a:rPr>
              <a:t>)</a:t>
            </a:r>
            <a:endParaRPr lang="de-DE" sz="2000" dirty="0">
              <a:ea typeface="Verdana" pitchFamily="34" charset="0"/>
              <a:cs typeface="Verdana" pitchFamily="34" charset="0"/>
            </a:endParaRPr>
          </a:p>
          <a:p>
            <a:pPr>
              <a:spcBef>
                <a:spcPts val="1200"/>
              </a:spcBef>
              <a:buNone/>
            </a:pPr>
            <a:r>
              <a:rPr lang="de-DE" altLang="de-DE" sz="2000" i="1" dirty="0" smtClean="0">
                <a:ea typeface="Verdana" pitchFamily="34" charset="0"/>
                <a:cs typeface="Verdana" pitchFamily="34" charset="0"/>
              </a:rPr>
              <a:t>Beispiel:</a:t>
            </a:r>
          </a:p>
          <a:p>
            <a:pPr>
              <a:spcBef>
                <a:spcPts val="0"/>
              </a:spcBef>
              <a:buNone/>
            </a:pPr>
            <a:r>
              <a:rPr lang="en-US" sz="2000" b="1" dirty="0" smtClean="0">
                <a:solidFill>
                  <a:srgbClr val="7030A0"/>
                </a:solidFill>
                <a:ea typeface="Verdana" pitchFamily="34" charset="0"/>
                <a:cs typeface="Verdana" pitchFamily="34" charset="0"/>
              </a:rPr>
              <a:t>Joint </a:t>
            </a:r>
            <a:r>
              <a:rPr lang="en-US" sz="2000" b="1" dirty="0">
                <a:solidFill>
                  <a:srgbClr val="7030A0"/>
                </a:solidFill>
                <a:ea typeface="Verdana" pitchFamily="34" charset="0"/>
                <a:cs typeface="Verdana" pitchFamily="34" charset="0"/>
              </a:rPr>
              <a:t>Committee on Insulator Standards</a:t>
            </a:r>
          </a:p>
          <a:p>
            <a:pPr>
              <a:spcBef>
                <a:spcPts val="0"/>
              </a:spcBef>
              <a:buNone/>
            </a:pPr>
            <a:r>
              <a:rPr lang="en-US" sz="2000" dirty="0" smtClean="0">
                <a:ea typeface="Verdana" pitchFamily="34" charset="0"/>
                <a:cs typeface="Verdana" pitchFamily="34" charset="0"/>
              </a:rPr>
              <a:t>(</a:t>
            </a:r>
            <a:r>
              <a:rPr lang="en-US" sz="2000" dirty="0">
                <a:ea typeface="Verdana" pitchFamily="34" charset="0"/>
                <a:cs typeface="Verdana" pitchFamily="34" charset="0"/>
              </a:rPr>
              <a:t>Name: </a:t>
            </a:r>
            <a:r>
              <a:rPr lang="en-US" sz="2000" dirty="0">
                <a:solidFill>
                  <a:srgbClr val="7030A0"/>
                </a:solidFill>
                <a:ea typeface="Verdana" pitchFamily="34" charset="0"/>
                <a:cs typeface="Verdana" pitchFamily="34" charset="0"/>
              </a:rPr>
              <a:t>Joint Committee on Insulator Standards of the </a:t>
            </a:r>
            <a:r>
              <a:rPr lang="en-US" sz="2000" dirty="0" smtClean="0">
                <a:solidFill>
                  <a:srgbClr val="7030A0"/>
                </a:solidFill>
                <a:ea typeface="Verdana" pitchFamily="34" charset="0"/>
                <a:cs typeface="Verdana" pitchFamily="34" charset="0"/>
              </a:rPr>
              <a:t>Edison</a:t>
            </a:r>
          </a:p>
          <a:p>
            <a:pPr>
              <a:spcBef>
                <a:spcPts val="0"/>
              </a:spcBef>
              <a:buNone/>
            </a:pPr>
            <a:r>
              <a:rPr lang="en-US" sz="2000" dirty="0" smtClean="0">
                <a:solidFill>
                  <a:srgbClr val="7030A0"/>
                </a:solidFill>
                <a:ea typeface="Verdana" pitchFamily="34" charset="0"/>
                <a:cs typeface="Verdana" pitchFamily="34" charset="0"/>
              </a:rPr>
              <a:t>Electric </a:t>
            </a:r>
            <a:r>
              <a:rPr lang="en-US" sz="2000" dirty="0">
                <a:solidFill>
                  <a:srgbClr val="7030A0"/>
                </a:solidFill>
                <a:ea typeface="Verdana" pitchFamily="34" charset="0"/>
                <a:cs typeface="Verdana" pitchFamily="34" charset="0"/>
              </a:rPr>
              <a:t>Institute and the National </a:t>
            </a:r>
            <a:r>
              <a:rPr lang="en-US" sz="2000" dirty="0" smtClean="0">
                <a:solidFill>
                  <a:srgbClr val="7030A0"/>
                </a:solidFill>
                <a:ea typeface="Verdana" pitchFamily="34" charset="0"/>
                <a:cs typeface="Verdana" pitchFamily="34" charset="0"/>
              </a:rPr>
              <a:t>Electrical Manufacturers </a:t>
            </a:r>
          </a:p>
          <a:p>
            <a:pPr>
              <a:spcBef>
                <a:spcPts val="0"/>
              </a:spcBef>
              <a:buNone/>
            </a:pPr>
            <a:r>
              <a:rPr lang="en-US" sz="2000" dirty="0" smtClean="0">
                <a:solidFill>
                  <a:srgbClr val="7030A0"/>
                </a:solidFill>
                <a:ea typeface="Verdana" pitchFamily="34" charset="0"/>
                <a:cs typeface="Verdana" pitchFamily="34" charset="0"/>
              </a:rPr>
              <a:t>Association</a:t>
            </a:r>
            <a:r>
              <a:rPr lang="en-US" sz="2000" dirty="0" smtClean="0">
                <a:ea typeface="Verdana" pitchFamily="34" charset="0"/>
                <a:cs typeface="Verdana" pitchFamily="34" charset="0"/>
              </a:rPr>
              <a:t>)</a:t>
            </a:r>
          </a:p>
          <a:p>
            <a:pPr>
              <a:spcBef>
                <a:spcPts val="0"/>
              </a:spcBef>
              <a:buNone/>
            </a:pPr>
            <a:endParaRPr lang="de-DE" sz="2000" dirty="0"/>
          </a:p>
          <a:p>
            <a:pPr>
              <a:buNone/>
            </a:pPr>
            <a:r>
              <a:rPr lang="de-DE" sz="2000" dirty="0" smtClean="0">
                <a:ea typeface="Verdana" pitchFamily="34" charset="0"/>
                <a:cs typeface="Verdana" pitchFamily="34" charset="0"/>
              </a:rPr>
              <a:t>Aber:</a:t>
            </a:r>
            <a:endParaRPr lang="de-DE" sz="2000" dirty="0">
              <a:ea typeface="Verdana" pitchFamily="34" charset="0"/>
              <a:cs typeface="Verdana" pitchFamily="34" charset="0"/>
            </a:endParaRPr>
          </a:p>
          <a:p>
            <a:pPr marL="0" indent="0">
              <a:spcBef>
                <a:spcPts val="0"/>
              </a:spcBef>
              <a:buNone/>
            </a:pPr>
            <a:r>
              <a:rPr lang="en-US" sz="2000" b="1" dirty="0">
                <a:solidFill>
                  <a:srgbClr val="7030A0"/>
                </a:solidFill>
                <a:ea typeface="Verdana" pitchFamily="34" charset="0"/>
                <a:cs typeface="Verdana" pitchFamily="34" charset="0"/>
              </a:rPr>
              <a:t>Joint </a:t>
            </a:r>
            <a:r>
              <a:rPr lang="en-US" sz="2000" b="1" dirty="0" smtClean="0">
                <a:solidFill>
                  <a:srgbClr val="7030A0"/>
                </a:solidFill>
                <a:ea typeface="Verdana" pitchFamily="34" charset="0"/>
                <a:cs typeface="Verdana" pitchFamily="34" charset="0"/>
              </a:rPr>
              <a:t>Committee of the American Library Association and the Rural Sociological Society</a:t>
            </a:r>
            <a:endParaRPr lang="en-US" sz="2000" b="1" dirty="0">
              <a:ea typeface="Verdana" pitchFamily="34" charset="0"/>
              <a:cs typeface="Verdana" pitchFamily="34" charset="0"/>
            </a:endParaRPr>
          </a:p>
        </p:txBody>
      </p:sp>
      <p:sp>
        <p:nvSpPr>
          <p:cNvPr id="9" name="Foliennummernplatzhalter 8"/>
          <p:cNvSpPr>
            <a:spLocks noGrp="1"/>
          </p:cNvSpPr>
          <p:nvPr>
            <p:ph type="sldNum" sz="quarter" idx="4"/>
          </p:nvPr>
        </p:nvSpPr>
        <p:spPr/>
        <p:txBody>
          <a:bodyPr/>
          <a:lstStyle/>
          <a:p>
            <a:fld id="{8A6690F1-7CA1-4166-A522-500460961984}" type="slidenum">
              <a:rPr lang="de-DE" smtClean="0">
                <a:solidFill>
                  <a:prstClr val="black">
                    <a:tint val="75000"/>
                  </a:prstClr>
                </a:solidFill>
              </a:rPr>
              <a:pPr/>
              <a:t>18</a:t>
            </a:fld>
            <a:endParaRPr lang="de-DE">
              <a:solidFill>
                <a:prstClr val="black">
                  <a:tint val="75000"/>
                </a:prstClr>
              </a:solidFill>
            </a:endParaRPr>
          </a:p>
        </p:txBody>
      </p:sp>
      <p:sp>
        <p:nvSpPr>
          <p:cNvPr id="6" name="Fußzeilenplatzhalter 11"/>
          <p:cNvSpPr>
            <a:spLocks noGrp="1"/>
          </p:cNvSpPr>
          <p:nvPr>
            <p:ph type="ftr" sz="quarter" idx="14"/>
          </p:nvPr>
        </p:nvSpPr>
        <p:spPr>
          <a:xfrm>
            <a:off x="251520" y="6381328"/>
            <a:ext cx="8208912" cy="365125"/>
          </a:xfrm>
        </p:spPr>
        <p:txBody>
          <a:bodyPr/>
          <a:lstStyle/>
          <a:p>
            <a:r>
              <a:rPr lang="de-DE" smtClean="0">
                <a:solidFill>
                  <a:srgbClr val="4F81BD">
                    <a:lumMod val="75000"/>
                  </a:srgbClr>
                </a:solidFill>
              </a:rPr>
              <a:t>Auf der Grundlage der Schulungsunterlagen der AG RDA  - Modul 4.03.03: Normdaten: Körperschaften | Stand: Oktober 2017 | CC BY-NC-SA</a:t>
            </a:r>
            <a:endParaRPr lang="de-DE" dirty="0">
              <a:solidFill>
                <a:srgbClr val="4F81BD">
                  <a:lumMod val="75000"/>
                </a:srgbClr>
              </a:solidFill>
            </a:endParaRPr>
          </a:p>
        </p:txBody>
      </p:sp>
      <p:sp>
        <p:nvSpPr>
          <p:cNvPr id="4" name="Titel 3"/>
          <p:cNvSpPr>
            <a:spLocks noGrp="1"/>
          </p:cNvSpPr>
          <p:nvPr>
            <p:ph type="title"/>
          </p:nvPr>
        </p:nvSpPr>
        <p:spPr/>
        <p:txBody>
          <a:bodyPr/>
          <a:lstStyle/>
          <a:p>
            <a:r>
              <a:rPr lang="de-DE" dirty="0">
                <a:ea typeface="Verdana" pitchFamily="34" charset="0"/>
                <a:cs typeface="Verdana" pitchFamily="34" charset="0"/>
              </a:rPr>
              <a:t>Gemeinsame Komitees, Kommissionen </a:t>
            </a:r>
            <a:r>
              <a:rPr lang="de-DE" dirty="0" smtClean="0">
                <a:ea typeface="Verdana" pitchFamily="34" charset="0"/>
                <a:cs typeface="Verdana" pitchFamily="34" charset="0"/>
              </a:rPr>
              <a:t>usw.</a:t>
            </a:r>
            <a:endParaRPr lang="de-DE" dirty="0"/>
          </a:p>
        </p:txBody>
      </p:sp>
    </p:spTree>
    <p:extLst>
      <p:ext uri="{BB962C8B-B14F-4D97-AF65-F5344CB8AC3E}">
        <p14:creationId xmlns:p14="http://schemas.microsoft.com/office/powerpoint/2010/main" val="229830564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pPr marL="0" indent="0">
              <a:lnSpc>
                <a:spcPts val="2400"/>
              </a:lnSpc>
              <a:spcBef>
                <a:spcPts val="0"/>
              </a:spcBef>
              <a:buNone/>
            </a:pPr>
            <a:r>
              <a:rPr lang="de-DE" sz="2000" dirty="0">
                <a:ea typeface="Verdana" pitchFamily="34" charset="0"/>
                <a:cs typeface="Verdana" pitchFamily="34" charset="0"/>
              </a:rPr>
              <a:t>Gebräuchliche Namen für nationale und lokale Einheiten von politischen Parteien der </a:t>
            </a:r>
            <a:r>
              <a:rPr lang="de-DE" sz="2000" dirty="0" smtClean="0">
                <a:ea typeface="Verdana" pitchFamily="34" charset="0"/>
                <a:cs typeface="Verdana" pitchFamily="34" charset="0"/>
              </a:rPr>
              <a:t>Vereinigten Staaten von Amerika</a:t>
            </a:r>
          </a:p>
          <a:p>
            <a:pPr marL="0" indent="0">
              <a:lnSpc>
                <a:spcPts val="2400"/>
              </a:lnSpc>
              <a:spcBef>
                <a:spcPts val="0"/>
              </a:spcBef>
              <a:buNone/>
            </a:pPr>
            <a:endParaRPr lang="de-DE" sz="2000" dirty="0">
              <a:ea typeface="Verdana" pitchFamily="34" charset="0"/>
              <a:cs typeface="Verdana" pitchFamily="34" charset="0"/>
            </a:endParaRPr>
          </a:p>
          <a:p>
            <a:pPr marL="0" indent="0">
              <a:spcBef>
                <a:spcPts val="0"/>
              </a:spcBef>
              <a:spcAft>
                <a:spcPts val="1200"/>
              </a:spcAft>
              <a:buNone/>
            </a:pPr>
            <a:r>
              <a:rPr lang="de-AT" sz="2000" dirty="0" smtClean="0">
                <a:ea typeface="Verdana" pitchFamily="34" charset="0"/>
                <a:cs typeface="Verdana" pitchFamily="34" charset="0"/>
              </a:rPr>
              <a:t>Eine </a:t>
            </a:r>
            <a:r>
              <a:rPr lang="de-AT" sz="2000" dirty="0">
                <a:ea typeface="Verdana" pitchFamily="34" charset="0"/>
                <a:cs typeface="Verdana" pitchFamily="34" charset="0"/>
              </a:rPr>
              <a:t>nationale oder lokale Einheit einer politischen Partei der Vereinigten Staaten </a:t>
            </a:r>
            <a:r>
              <a:rPr lang="de-AT" sz="2000" dirty="0" smtClean="0">
                <a:ea typeface="Verdana" pitchFamily="34" charset="0"/>
                <a:cs typeface="Verdana" pitchFamily="34" charset="0"/>
              </a:rPr>
              <a:t>wird als Abteilung </a:t>
            </a:r>
            <a:r>
              <a:rPr lang="de-AT" sz="2000" dirty="0">
                <a:ea typeface="Verdana" pitchFamily="34" charset="0"/>
                <a:cs typeface="Verdana" pitchFamily="34" charset="0"/>
              </a:rPr>
              <a:t>der Partei </a:t>
            </a:r>
            <a:r>
              <a:rPr lang="de-AT" sz="2000" dirty="0" smtClean="0">
                <a:ea typeface="Verdana" pitchFamily="34" charset="0"/>
                <a:cs typeface="Verdana" pitchFamily="34" charset="0"/>
              </a:rPr>
              <a:t>erfasst. </a:t>
            </a:r>
            <a:r>
              <a:rPr lang="de-AT" sz="2000" dirty="0">
                <a:ea typeface="Verdana" pitchFamily="34" charset="0"/>
                <a:cs typeface="Verdana" pitchFamily="34" charset="0"/>
              </a:rPr>
              <a:t>Jegliche Angabe des Namens der Partei oder des Staates bzw. des Ortes wird weggelassen. </a:t>
            </a:r>
            <a:r>
              <a:rPr lang="de-DE" sz="2000" dirty="0">
                <a:ea typeface="Verdana" pitchFamily="34" charset="0"/>
                <a:cs typeface="Verdana" pitchFamily="34" charset="0"/>
              </a:rPr>
              <a:t>(</a:t>
            </a:r>
            <a:r>
              <a:rPr lang="de-DE" sz="2000" b="1" dirty="0">
                <a:solidFill>
                  <a:schemeClr val="accent1">
                    <a:lumMod val="75000"/>
                  </a:schemeClr>
                </a:solidFill>
                <a:ea typeface="Verdana" pitchFamily="34" charset="0"/>
                <a:cs typeface="Verdana" pitchFamily="34" charset="0"/>
              </a:rPr>
              <a:t>RDA </a:t>
            </a:r>
            <a:r>
              <a:rPr lang="de-DE" sz="2000" b="1" dirty="0">
                <a:ea typeface="Verdana" pitchFamily="34" charset="0"/>
                <a:cs typeface="Verdana" pitchFamily="34" charset="0"/>
                <a:hlinkClick r:id="rId3"/>
              </a:rPr>
              <a:t>11.2.2.17</a:t>
            </a:r>
            <a:r>
              <a:rPr lang="de-DE" sz="2000" dirty="0" smtClean="0">
                <a:ea typeface="Verdana" pitchFamily="34" charset="0"/>
                <a:cs typeface="Verdana" pitchFamily="34" charset="0"/>
              </a:rPr>
              <a:t>)</a:t>
            </a:r>
            <a:endParaRPr lang="de-DE" sz="2000" dirty="0">
              <a:ea typeface="Verdana" pitchFamily="34" charset="0"/>
              <a:cs typeface="Verdana" pitchFamily="34" charset="0"/>
            </a:endParaRPr>
          </a:p>
          <a:p>
            <a:pPr>
              <a:spcBef>
                <a:spcPts val="1200"/>
              </a:spcBef>
              <a:buNone/>
            </a:pPr>
            <a:r>
              <a:rPr lang="de-DE" altLang="de-DE" sz="2000" i="1" dirty="0" smtClean="0">
                <a:ea typeface="Verdana" pitchFamily="34" charset="0"/>
                <a:cs typeface="Verdana" pitchFamily="34" charset="0"/>
              </a:rPr>
              <a:t>Beispiel: </a:t>
            </a:r>
            <a:endParaRPr lang="de-DE" altLang="de-DE" sz="2000" b="1" i="1" dirty="0" smtClean="0">
              <a:ea typeface="Verdana" pitchFamily="34" charset="0"/>
              <a:cs typeface="Verdana" pitchFamily="34" charset="0"/>
            </a:endParaRPr>
          </a:p>
          <a:p>
            <a:pPr>
              <a:spcBef>
                <a:spcPts val="0"/>
              </a:spcBef>
              <a:buNone/>
            </a:pPr>
            <a:r>
              <a:rPr lang="en-US" sz="2000" b="1" dirty="0" smtClean="0">
                <a:solidFill>
                  <a:srgbClr val="7030A0"/>
                </a:solidFill>
                <a:ea typeface="Verdana" pitchFamily="34" charset="0"/>
                <a:cs typeface="Verdana" pitchFamily="34" charset="0"/>
              </a:rPr>
              <a:t>Republican </a:t>
            </a:r>
            <a:r>
              <a:rPr lang="en-US" sz="2000" b="1" dirty="0">
                <a:solidFill>
                  <a:srgbClr val="7030A0"/>
                </a:solidFill>
                <a:ea typeface="Verdana" pitchFamily="34" charset="0"/>
                <a:cs typeface="Verdana" pitchFamily="34" charset="0"/>
              </a:rPr>
              <a:t>Party (Ohio). State Executive Committee</a:t>
            </a:r>
            <a:r>
              <a:rPr lang="en-US" sz="2000" b="1" dirty="0">
                <a:solidFill>
                  <a:srgbClr val="00B050"/>
                </a:solidFill>
                <a:ea typeface="Verdana" pitchFamily="34" charset="0"/>
                <a:cs typeface="Verdana" pitchFamily="34" charset="0"/>
              </a:rPr>
              <a:t> </a:t>
            </a:r>
            <a:endParaRPr lang="en-US" sz="2000" b="1" dirty="0">
              <a:ea typeface="Verdana" pitchFamily="34" charset="0"/>
              <a:cs typeface="Verdana" pitchFamily="34" charset="0"/>
            </a:endParaRPr>
          </a:p>
          <a:p>
            <a:pPr>
              <a:spcBef>
                <a:spcPts val="0"/>
              </a:spcBef>
              <a:spcAft>
                <a:spcPts val="1200"/>
              </a:spcAft>
              <a:buNone/>
            </a:pPr>
            <a:r>
              <a:rPr lang="en-US" sz="2000" dirty="0" smtClean="0">
                <a:ea typeface="Verdana" pitchFamily="34" charset="0"/>
                <a:cs typeface="Verdana" pitchFamily="34" charset="0"/>
              </a:rPr>
              <a:t>(</a:t>
            </a:r>
            <a:r>
              <a:rPr lang="en-US" sz="2000" dirty="0">
                <a:ea typeface="Verdana" pitchFamily="34" charset="0"/>
                <a:cs typeface="Verdana" pitchFamily="34" charset="0"/>
              </a:rPr>
              <a:t>Name: </a:t>
            </a:r>
            <a:r>
              <a:rPr lang="en-US" sz="2000" dirty="0">
                <a:solidFill>
                  <a:srgbClr val="7030A0"/>
                </a:solidFill>
                <a:ea typeface="Verdana" pitchFamily="34" charset="0"/>
                <a:cs typeface="Verdana" pitchFamily="34" charset="0"/>
              </a:rPr>
              <a:t>Ohio Republican State Executive Committee</a:t>
            </a:r>
            <a:r>
              <a:rPr lang="en-US" sz="2000" dirty="0" smtClean="0">
                <a:ea typeface="Verdana" pitchFamily="34" charset="0"/>
                <a:cs typeface="Verdana" pitchFamily="34" charset="0"/>
              </a:rPr>
              <a:t>)</a:t>
            </a:r>
            <a:endParaRPr lang="en-US" sz="2000" dirty="0">
              <a:ea typeface="Verdana" pitchFamily="34" charset="0"/>
              <a:cs typeface="Verdana" pitchFamily="34" charset="0"/>
            </a:endParaRPr>
          </a:p>
          <a:p>
            <a:pPr>
              <a:spcBef>
                <a:spcPts val="1200"/>
              </a:spcBef>
              <a:buNone/>
            </a:pPr>
            <a:r>
              <a:rPr lang="en-US" sz="2000" b="1" dirty="0">
                <a:ea typeface="Verdana" pitchFamily="34" charset="0"/>
                <a:cs typeface="Verdana" pitchFamily="34" charset="0"/>
              </a:rPr>
              <a:t>PICA</a:t>
            </a:r>
            <a:r>
              <a:rPr lang="en-US" sz="2000" dirty="0" smtClean="0">
                <a:ea typeface="Verdana" pitchFamily="34" charset="0"/>
                <a:cs typeface="Verdana" pitchFamily="34" charset="0"/>
              </a:rPr>
              <a:t>:</a:t>
            </a:r>
          </a:p>
          <a:p>
            <a:pPr>
              <a:spcBef>
                <a:spcPts val="0"/>
              </a:spcBef>
              <a:buNone/>
            </a:pPr>
            <a:r>
              <a:rPr lang="en-US" sz="2000" b="1" dirty="0">
                <a:ea typeface="Verdana" pitchFamily="34" charset="0"/>
                <a:cs typeface="Verdana" pitchFamily="34" charset="0"/>
              </a:rPr>
              <a:t>110</a:t>
            </a:r>
            <a:r>
              <a:rPr lang="en-US" sz="2000" dirty="0">
                <a:ea typeface="Verdana" pitchFamily="34" charset="0"/>
                <a:cs typeface="Verdana" pitchFamily="34" charset="0"/>
              </a:rPr>
              <a:t> </a:t>
            </a:r>
            <a:r>
              <a:rPr lang="en-US" sz="2000" b="1" dirty="0">
                <a:solidFill>
                  <a:srgbClr val="7030A0"/>
                </a:solidFill>
                <a:ea typeface="Verdana" pitchFamily="34" charset="0"/>
                <a:cs typeface="Verdana" pitchFamily="34" charset="0"/>
              </a:rPr>
              <a:t>Republican </a:t>
            </a:r>
            <a:r>
              <a:rPr lang="en-US" sz="2000" b="1" dirty="0" err="1">
                <a:solidFill>
                  <a:srgbClr val="7030A0"/>
                </a:solidFill>
                <a:ea typeface="Verdana" pitchFamily="34" charset="0"/>
                <a:cs typeface="Verdana" pitchFamily="34" charset="0"/>
              </a:rPr>
              <a:t>Party</a:t>
            </a:r>
            <a:r>
              <a:rPr lang="en-US" sz="2000" b="1" dirty="0" err="1">
                <a:ea typeface="Verdana" pitchFamily="34" charset="0"/>
                <a:cs typeface="Verdana" pitchFamily="34" charset="0"/>
              </a:rPr>
              <a:t>$g</a:t>
            </a:r>
            <a:r>
              <a:rPr lang="en-US" sz="2000" b="1" dirty="0" err="1">
                <a:solidFill>
                  <a:srgbClr val="FF0000"/>
                </a:solidFill>
                <a:ea typeface="Verdana" pitchFamily="34" charset="0"/>
                <a:cs typeface="Verdana" pitchFamily="34" charset="0"/>
              </a:rPr>
              <a:t>Ohio</a:t>
            </a:r>
            <a:r>
              <a:rPr lang="en-US" sz="2000" b="1" dirty="0" err="1">
                <a:ea typeface="Verdana" pitchFamily="34" charset="0"/>
                <a:cs typeface="Verdana" pitchFamily="34" charset="0"/>
              </a:rPr>
              <a:t>$b</a:t>
            </a:r>
            <a:r>
              <a:rPr lang="en-US" sz="2000" b="1" dirty="0" err="1">
                <a:solidFill>
                  <a:srgbClr val="7030A0"/>
                </a:solidFill>
                <a:ea typeface="Verdana" pitchFamily="34" charset="0"/>
                <a:cs typeface="Verdana" pitchFamily="34" charset="0"/>
              </a:rPr>
              <a:t>State</a:t>
            </a:r>
            <a:r>
              <a:rPr lang="en-US" sz="2000" b="1" dirty="0">
                <a:solidFill>
                  <a:srgbClr val="7030A0"/>
                </a:solidFill>
                <a:ea typeface="Verdana" pitchFamily="34" charset="0"/>
                <a:cs typeface="Verdana" pitchFamily="34" charset="0"/>
              </a:rPr>
              <a:t> Executive Committee</a:t>
            </a:r>
          </a:p>
          <a:p>
            <a:pPr>
              <a:spcBef>
                <a:spcPts val="0"/>
              </a:spcBef>
              <a:buNone/>
            </a:pPr>
            <a:r>
              <a:rPr lang="en-US" sz="1800" b="1" dirty="0">
                <a:ea typeface="Verdana" pitchFamily="34" charset="0"/>
                <a:cs typeface="Verdana" pitchFamily="34" charset="0"/>
              </a:rPr>
              <a:t>	</a:t>
            </a:r>
            <a:br>
              <a:rPr lang="en-US" sz="1800" b="1" dirty="0">
                <a:ea typeface="Verdana" pitchFamily="34" charset="0"/>
                <a:cs typeface="Verdana" pitchFamily="34" charset="0"/>
              </a:rPr>
            </a:br>
            <a:endParaRPr lang="en-US" sz="1800" b="1" dirty="0">
              <a:ea typeface="Verdana" pitchFamily="34" charset="0"/>
              <a:cs typeface="Verdana" pitchFamily="34" charset="0"/>
            </a:endParaRPr>
          </a:p>
          <a:p>
            <a:pPr>
              <a:spcBef>
                <a:spcPts val="0"/>
              </a:spcBef>
              <a:buNone/>
            </a:pPr>
            <a:r>
              <a:rPr lang="en-US" sz="1800" b="1" dirty="0">
                <a:ea typeface="Verdana" pitchFamily="34" charset="0"/>
                <a:cs typeface="Verdana" pitchFamily="34" charset="0"/>
              </a:rPr>
              <a:t>	</a:t>
            </a:r>
            <a:r>
              <a:rPr lang="en-US" sz="2000" dirty="0">
                <a:ea typeface="Verdana" pitchFamily="34" charset="0"/>
                <a:cs typeface="Verdana" pitchFamily="34" charset="0"/>
              </a:rPr>
              <a:t/>
            </a:r>
            <a:br>
              <a:rPr lang="en-US" sz="2000" dirty="0">
                <a:ea typeface="Verdana" pitchFamily="34" charset="0"/>
                <a:cs typeface="Verdana" pitchFamily="34" charset="0"/>
              </a:rPr>
            </a:br>
            <a:endParaRPr lang="en-US" sz="2000" b="1" dirty="0">
              <a:ea typeface="Verdana" pitchFamily="34" charset="0"/>
              <a:cs typeface="Verdana" pitchFamily="34" charset="0"/>
            </a:endParaRPr>
          </a:p>
        </p:txBody>
      </p:sp>
      <p:sp>
        <p:nvSpPr>
          <p:cNvPr id="9" name="Foliennummernplatzhalter 8"/>
          <p:cNvSpPr>
            <a:spLocks noGrp="1"/>
          </p:cNvSpPr>
          <p:nvPr>
            <p:ph type="sldNum" sz="quarter" idx="4"/>
          </p:nvPr>
        </p:nvSpPr>
        <p:spPr/>
        <p:txBody>
          <a:bodyPr/>
          <a:lstStyle/>
          <a:p>
            <a:fld id="{8A6690F1-7CA1-4166-A522-500460961984}" type="slidenum">
              <a:rPr lang="de-DE" smtClean="0">
                <a:solidFill>
                  <a:prstClr val="black">
                    <a:tint val="75000"/>
                  </a:prstClr>
                </a:solidFill>
              </a:rPr>
              <a:pPr/>
              <a:t>19</a:t>
            </a:fld>
            <a:endParaRPr lang="de-DE">
              <a:solidFill>
                <a:prstClr val="black">
                  <a:tint val="75000"/>
                </a:prstClr>
              </a:solidFill>
            </a:endParaRPr>
          </a:p>
        </p:txBody>
      </p:sp>
      <p:sp>
        <p:nvSpPr>
          <p:cNvPr id="6" name="Fußzeilenplatzhalter 11"/>
          <p:cNvSpPr>
            <a:spLocks noGrp="1"/>
          </p:cNvSpPr>
          <p:nvPr>
            <p:ph type="ftr" sz="quarter" idx="14"/>
          </p:nvPr>
        </p:nvSpPr>
        <p:spPr>
          <a:xfrm>
            <a:off x="251520" y="6381328"/>
            <a:ext cx="8208912" cy="365125"/>
          </a:xfrm>
        </p:spPr>
        <p:txBody>
          <a:bodyPr/>
          <a:lstStyle/>
          <a:p>
            <a:r>
              <a:rPr lang="de-DE" smtClean="0">
                <a:solidFill>
                  <a:srgbClr val="4F81BD">
                    <a:lumMod val="75000"/>
                  </a:srgbClr>
                </a:solidFill>
              </a:rPr>
              <a:t>Auf der Grundlage der Schulungsunterlagen der AG RDA  - Modul 4.03.03: Normdaten: Körperschaften | Stand: Oktober 2017 | CC BY-NC-SA</a:t>
            </a:r>
            <a:endParaRPr lang="de-DE" dirty="0">
              <a:solidFill>
                <a:srgbClr val="4F81BD">
                  <a:lumMod val="75000"/>
                </a:srgbClr>
              </a:solidFill>
            </a:endParaRPr>
          </a:p>
        </p:txBody>
      </p:sp>
      <p:sp>
        <p:nvSpPr>
          <p:cNvPr id="4" name="Titel 3"/>
          <p:cNvSpPr>
            <a:spLocks noGrp="1"/>
          </p:cNvSpPr>
          <p:nvPr>
            <p:ph type="title"/>
          </p:nvPr>
        </p:nvSpPr>
        <p:spPr/>
        <p:txBody>
          <a:bodyPr/>
          <a:lstStyle/>
          <a:p>
            <a:r>
              <a:rPr lang="de-DE" dirty="0">
                <a:ea typeface="Verdana" pitchFamily="34" charset="0"/>
                <a:cs typeface="Verdana" pitchFamily="34" charset="0"/>
              </a:rPr>
              <a:t>Amerikanische politische Parteien</a:t>
            </a:r>
            <a:endParaRPr lang="de-DE" dirty="0"/>
          </a:p>
        </p:txBody>
      </p:sp>
    </p:spTree>
    <p:extLst>
      <p:ext uri="{BB962C8B-B14F-4D97-AF65-F5344CB8AC3E}">
        <p14:creationId xmlns:p14="http://schemas.microsoft.com/office/powerpoint/2010/main" val="17371353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pPr marL="0" lvl="0" indent="0" algn="ctr">
              <a:spcBef>
                <a:spcPts val="0"/>
              </a:spcBef>
              <a:buNone/>
            </a:pPr>
            <a:endParaRPr lang="de-DE" dirty="0" smtClean="0">
              <a:solidFill>
                <a:srgbClr val="4F81BD">
                  <a:lumMod val="75000"/>
                </a:srgbClr>
              </a:solidFill>
              <a:ea typeface="Verdana" panose="020B0604030504040204" pitchFamily="34" charset="0"/>
              <a:cs typeface="Verdana" panose="020B0604030504040204" pitchFamily="34" charset="0"/>
            </a:endParaRPr>
          </a:p>
          <a:p>
            <a:pPr marL="0" lvl="0" indent="0" algn="ctr">
              <a:spcBef>
                <a:spcPts val="0"/>
              </a:spcBef>
              <a:buNone/>
            </a:pPr>
            <a:endParaRPr lang="de-DE" dirty="0" smtClean="0">
              <a:solidFill>
                <a:srgbClr val="4F81BD">
                  <a:lumMod val="75000"/>
                </a:srgbClr>
              </a:solidFill>
              <a:ea typeface="Verdana" panose="020B0604030504040204" pitchFamily="34" charset="0"/>
              <a:cs typeface="Verdana" panose="020B0604030504040204" pitchFamily="34" charset="0"/>
            </a:endParaRPr>
          </a:p>
          <a:p>
            <a:pPr marL="0" lvl="0" indent="0" algn="ctr">
              <a:spcBef>
                <a:spcPts val="0"/>
              </a:spcBef>
              <a:buNone/>
            </a:pPr>
            <a:endParaRPr lang="de-DE" dirty="0" smtClean="0">
              <a:solidFill>
                <a:srgbClr val="4F81BD">
                  <a:lumMod val="75000"/>
                </a:srgbClr>
              </a:solidFill>
              <a:ea typeface="Verdana" panose="020B0604030504040204" pitchFamily="34" charset="0"/>
              <a:cs typeface="Verdana" panose="020B0604030504040204" pitchFamily="34" charset="0"/>
            </a:endParaRPr>
          </a:p>
          <a:p>
            <a:pPr marL="0" lvl="0" indent="0" algn="ctr">
              <a:spcBef>
                <a:spcPts val="0"/>
              </a:spcBef>
              <a:buNone/>
            </a:pPr>
            <a:endParaRPr lang="de-DE" sz="2800" dirty="0" smtClean="0">
              <a:solidFill>
                <a:schemeClr val="accent1">
                  <a:lumMod val="75000"/>
                </a:schemeClr>
              </a:solidFill>
            </a:endParaRPr>
          </a:p>
          <a:p>
            <a:pPr marL="0" lvl="0" indent="0" algn="ctr">
              <a:spcBef>
                <a:spcPts val="0"/>
              </a:spcBef>
              <a:buNone/>
            </a:pPr>
            <a:r>
              <a:rPr lang="de-DE" sz="2800" dirty="0">
                <a:solidFill>
                  <a:schemeClr val="accent1">
                    <a:lumMod val="75000"/>
                  </a:schemeClr>
                </a:solidFill>
              </a:rPr>
              <a:t>Untergeordnete Körperschaften</a:t>
            </a:r>
            <a:br>
              <a:rPr lang="de-DE" sz="2800" dirty="0">
                <a:solidFill>
                  <a:schemeClr val="accent1">
                    <a:lumMod val="75000"/>
                  </a:schemeClr>
                </a:solidFill>
              </a:rPr>
            </a:br>
            <a:endParaRPr lang="de-DE" sz="2800" dirty="0">
              <a:solidFill>
                <a:schemeClr val="accent1">
                  <a:lumMod val="75000"/>
                </a:schemeClr>
              </a:solidFill>
            </a:endParaRPr>
          </a:p>
          <a:p>
            <a:pPr marL="0" lvl="0" indent="0" algn="ctr">
              <a:spcBef>
                <a:spcPts val="0"/>
              </a:spcBef>
              <a:buNone/>
            </a:pPr>
            <a:r>
              <a:rPr lang="de-DE" sz="1800" dirty="0">
                <a:solidFill>
                  <a:srgbClr val="4F81BD">
                    <a:lumMod val="75000"/>
                  </a:srgbClr>
                </a:solidFill>
                <a:ea typeface="Verdana" panose="020B0604030504040204" pitchFamily="34" charset="0"/>
                <a:cs typeface="Verdana" panose="020B0604030504040204" pitchFamily="34" charset="0"/>
              </a:rPr>
              <a:t>Schulungsunterlagen der DNB </a:t>
            </a:r>
          </a:p>
          <a:p>
            <a:pPr marL="0" lvl="0" indent="0" algn="ctr">
              <a:spcBef>
                <a:spcPts val="0"/>
              </a:spcBef>
              <a:buNone/>
            </a:pPr>
            <a:r>
              <a:rPr lang="de-DE" sz="1800" dirty="0">
                <a:solidFill>
                  <a:srgbClr val="4F81BD">
                    <a:lumMod val="75000"/>
                  </a:srgbClr>
                </a:solidFill>
                <a:ea typeface="Verdana" panose="020B0604030504040204" pitchFamily="34" charset="0"/>
                <a:cs typeface="Verdana" panose="020B0604030504040204" pitchFamily="34" charset="0"/>
              </a:rPr>
              <a:t>auf der Grundlage von </a:t>
            </a:r>
            <a:br>
              <a:rPr lang="de-DE" sz="1800" dirty="0">
                <a:solidFill>
                  <a:srgbClr val="4F81BD">
                    <a:lumMod val="75000"/>
                  </a:srgbClr>
                </a:solidFill>
                <a:ea typeface="Verdana" panose="020B0604030504040204" pitchFamily="34" charset="0"/>
                <a:cs typeface="Verdana" panose="020B0604030504040204" pitchFamily="34" charset="0"/>
              </a:rPr>
            </a:br>
            <a:r>
              <a:rPr lang="de-DE" sz="1800" dirty="0">
                <a:solidFill>
                  <a:srgbClr val="4F81BD">
                    <a:lumMod val="75000"/>
                  </a:srgbClr>
                </a:solidFill>
                <a:ea typeface="Verdana" panose="020B0604030504040204" pitchFamily="34" charset="0"/>
                <a:cs typeface="Verdana" panose="020B0604030504040204" pitchFamily="34" charset="0"/>
              </a:rPr>
              <a:t>Modul 4: Normdaten</a:t>
            </a:r>
            <a:br>
              <a:rPr lang="de-DE" sz="1800" dirty="0">
                <a:solidFill>
                  <a:srgbClr val="4F81BD">
                    <a:lumMod val="75000"/>
                  </a:srgbClr>
                </a:solidFill>
                <a:ea typeface="Verdana" panose="020B0604030504040204" pitchFamily="34" charset="0"/>
                <a:cs typeface="Verdana" panose="020B0604030504040204" pitchFamily="34" charset="0"/>
              </a:rPr>
            </a:br>
            <a:r>
              <a:rPr lang="de-DE" sz="1800" dirty="0">
                <a:solidFill>
                  <a:srgbClr val="4F81BD">
                    <a:lumMod val="75000"/>
                  </a:srgbClr>
                </a:solidFill>
                <a:ea typeface="Verdana" panose="020B0604030504040204" pitchFamily="34" charset="0"/>
                <a:cs typeface="Verdana" panose="020B0604030504040204" pitchFamily="34" charset="0"/>
              </a:rPr>
              <a:t>der offiziellen Schulungsunterlagen der AG RDA</a:t>
            </a:r>
            <a:endParaRPr lang="de-DE" sz="2000" dirty="0">
              <a:ea typeface="Verdana" panose="020B0604030504040204" pitchFamily="34" charset="0"/>
              <a:cs typeface="Verdana" panose="020B0604030504040204" pitchFamily="34" charset="0"/>
            </a:endParaRPr>
          </a:p>
        </p:txBody>
      </p:sp>
      <p:sp>
        <p:nvSpPr>
          <p:cNvPr id="12" name="Fußzeilenplatzhalter 11"/>
          <p:cNvSpPr>
            <a:spLocks noGrp="1"/>
          </p:cNvSpPr>
          <p:nvPr>
            <p:ph type="ftr" sz="quarter" idx="14"/>
          </p:nvPr>
        </p:nvSpPr>
        <p:spPr/>
        <p:txBody>
          <a:bodyPr/>
          <a:lstStyle/>
          <a:p>
            <a:r>
              <a:rPr lang="de-DE" smtClean="0">
                <a:solidFill>
                  <a:srgbClr val="4F81BD">
                    <a:lumMod val="75000"/>
                  </a:srgbClr>
                </a:solidFill>
              </a:rPr>
              <a:t>Auf der Grundlage der Schulungsunterlagen der AG RDA  - Modul 4.03.03: Normdaten: Körperschaften | Stand: Oktober 2017 | CC BY-NC-SA</a:t>
            </a:r>
            <a:endParaRPr lang="de-DE" dirty="0">
              <a:solidFill>
                <a:srgbClr val="4F81BD">
                  <a:lumMod val="75000"/>
                </a:srgbClr>
              </a:solidFill>
            </a:endParaRPr>
          </a:p>
        </p:txBody>
      </p:sp>
      <p:sp>
        <p:nvSpPr>
          <p:cNvPr id="13" name="Foliennummernplatzhalter 12"/>
          <p:cNvSpPr>
            <a:spLocks noGrp="1"/>
          </p:cNvSpPr>
          <p:nvPr>
            <p:ph type="sldNum" sz="quarter" idx="4"/>
          </p:nvPr>
        </p:nvSpPr>
        <p:spPr/>
        <p:txBody>
          <a:bodyPr/>
          <a:lstStyle/>
          <a:p>
            <a:fld id="{8A6690F1-7CA1-4166-A522-500460961984}" type="slidenum">
              <a:rPr lang="de-DE" smtClean="0">
                <a:solidFill>
                  <a:prstClr val="white">
                    <a:lumMod val="50000"/>
                  </a:prstClr>
                </a:solidFill>
              </a:rPr>
              <a:pPr/>
              <a:t>2</a:t>
            </a:fld>
            <a:endParaRPr lang="de-DE" dirty="0">
              <a:solidFill>
                <a:prstClr val="white">
                  <a:lumMod val="50000"/>
                </a:prstClr>
              </a:solidFill>
            </a:endParaRPr>
          </a:p>
        </p:txBody>
      </p:sp>
      <p:sp>
        <p:nvSpPr>
          <p:cNvPr id="6" name="Rechteck 5"/>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prstClr val="black"/>
                </a:solidFill>
                <a:latin typeface="Verdana" panose="020B0604030504040204" pitchFamily="34" charset="0"/>
                <a:ea typeface="Verdana" panose="020B0604030504040204" pitchFamily="34" charset="0"/>
                <a:cs typeface="Verdana" panose="020B0604030504040204" pitchFamily="34" charset="0"/>
              </a:rPr>
              <a:t>Modul 4</a:t>
            </a:r>
            <a:endParaRPr lang="de-DE" b="1"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0747606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
            </a:r>
            <a:br>
              <a:rPr lang="de-DE" dirty="0" smtClean="0">
                <a:ea typeface="Verdana" pitchFamily="34" charset="0"/>
                <a:cs typeface="Verdana" pitchFamily="34" charset="0"/>
              </a:rPr>
            </a:br>
            <a:r>
              <a:rPr lang="de-DE" dirty="0">
                <a:ea typeface="Verdana" pitchFamily="34" charset="0"/>
                <a:cs typeface="Verdana" pitchFamily="34" charset="0"/>
              </a:rPr>
              <a:t>RDA-Elemente dieser Präsentation</a:t>
            </a:r>
            <a:r>
              <a:rPr lang="de-DE" sz="2400" dirty="0">
                <a:ea typeface="Verdana" pitchFamily="34" charset="0"/>
                <a:cs typeface="Verdana" pitchFamily="34" charset="0"/>
              </a:rPr>
              <a:t/>
            </a:r>
            <a:br>
              <a:rPr lang="de-DE" sz="2400" dirty="0">
                <a:ea typeface="Verdana" pitchFamily="34" charset="0"/>
                <a:cs typeface="Verdana" pitchFamily="34" charset="0"/>
              </a:rPr>
            </a:br>
            <a:endParaRPr lang="de-DE" dirty="0"/>
          </a:p>
        </p:txBody>
      </p:sp>
      <p:sp>
        <p:nvSpPr>
          <p:cNvPr id="3" name="Textplatzhalter 2"/>
          <p:cNvSpPr>
            <a:spLocks noGrp="1"/>
          </p:cNvSpPr>
          <p:nvPr>
            <p:ph type="body" sz="quarter" idx="13"/>
          </p:nvPr>
        </p:nvSpPr>
        <p:spPr>
          <a:xfrm>
            <a:off x="251520" y="836712"/>
            <a:ext cx="8892480" cy="5472608"/>
          </a:xfrm>
        </p:spPr>
        <p:txBody>
          <a:bodyPr wrap="square"/>
          <a:lstStyle/>
          <a:p>
            <a:pPr marL="0" indent="0">
              <a:buNone/>
              <a:tabLst>
                <a:tab pos="2147888" algn="l"/>
              </a:tabLst>
            </a:pPr>
            <a:r>
              <a:rPr lang="de-DE" sz="2200" b="1" dirty="0" smtClean="0">
                <a:solidFill>
                  <a:schemeClr val="accent1">
                    <a:lumMod val="75000"/>
                  </a:schemeClr>
                </a:solidFill>
                <a:ea typeface="Verdana" pitchFamily="34" charset="0"/>
                <a:cs typeface="Verdana" pitchFamily="34" charset="0"/>
              </a:rPr>
              <a:t>RDA</a:t>
            </a:r>
            <a:r>
              <a:rPr lang="de-DE" sz="2200" dirty="0" smtClean="0">
                <a:ea typeface="Verdana" pitchFamily="34" charset="0"/>
                <a:cs typeface="Verdana" pitchFamily="34" charset="0"/>
              </a:rPr>
              <a:t> </a:t>
            </a:r>
            <a:r>
              <a:rPr lang="de-DE" sz="2200" b="1" dirty="0" smtClean="0">
                <a:ea typeface="Verdana" pitchFamily="34" charset="0"/>
                <a:cs typeface="Verdana" pitchFamily="34" charset="0"/>
                <a:hlinkClick r:id="rId3"/>
              </a:rPr>
              <a:t>11.2.2.13</a:t>
            </a:r>
            <a:r>
              <a:rPr lang="de-DE" sz="2200" b="1" dirty="0" smtClean="0">
                <a:ea typeface="Verdana" pitchFamily="34" charset="0"/>
                <a:cs typeface="Verdana" pitchFamily="34" charset="0"/>
              </a:rPr>
              <a:t>     </a:t>
            </a:r>
            <a:r>
              <a:rPr lang="de-DE" sz="2200" dirty="0" smtClean="0">
                <a:ea typeface="Verdana" pitchFamily="34" charset="0"/>
                <a:cs typeface="Verdana" pitchFamily="34" charset="0"/>
              </a:rPr>
              <a:t>Allgemeine </a:t>
            </a:r>
            <a:r>
              <a:rPr lang="de-DE" sz="2200" dirty="0">
                <a:ea typeface="Verdana" pitchFamily="34" charset="0"/>
                <a:cs typeface="Verdana" pitchFamily="34" charset="0"/>
              </a:rPr>
              <a:t>Richtlinien zum Erfassen </a:t>
            </a:r>
            <a:r>
              <a:rPr lang="de-DE" sz="2200" dirty="0" smtClean="0">
                <a:ea typeface="Verdana" pitchFamily="34" charset="0"/>
                <a:cs typeface="Verdana" pitchFamily="34" charset="0"/>
              </a:rPr>
              <a:t>von</a:t>
            </a:r>
          </a:p>
          <a:p>
            <a:pPr marL="0" indent="0">
              <a:buNone/>
              <a:tabLst>
                <a:tab pos="2147888" algn="l"/>
              </a:tabLst>
            </a:pPr>
            <a:r>
              <a:rPr lang="de-DE" sz="2200" dirty="0" smtClean="0">
                <a:ea typeface="Verdana" pitchFamily="34" charset="0"/>
                <a:cs typeface="Verdana" pitchFamily="34" charset="0"/>
              </a:rPr>
              <a:t>                            Namen von </a:t>
            </a:r>
            <a:r>
              <a:rPr lang="de-DE" sz="2200" dirty="0">
                <a:ea typeface="Verdana" pitchFamily="34" charset="0"/>
                <a:cs typeface="Verdana" pitchFamily="34" charset="0"/>
              </a:rPr>
              <a:t>untergeordneten </a:t>
            </a:r>
            <a:r>
              <a:rPr lang="de-DE" sz="2200" dirty="0" smtClean="0">
                <a:ea typeface="Verdana" pitchFamily="34" charset="0"/>
                <a:cs typeface="Verdana" pitchFamily="34" charset="0"/>
              </a:rPr>
              <a:t>und</a:t>
            </a:r>
          </a:p>
          <a:p>
            <a:pPr marL="0" indent="0">
              <a:buNone/>
              <a:tabLst>
                <a:tab pos="2147888" algn="l"/>
              </a:tabLst>
            </a:pPr>
            <a:r>
              <a:rPr lang="de-DE" sz="2200" dirty="0">
                <a:ea typeface="Verdana" pitchFamily="34" charset="0"/>
                <a:cs typeface="Verdana" pitchFamily="34" charset="0"/>
              </a:rPr>
              <a:t>	 </a:t>
            </a:r>
            <a:r>
              <a:rPr lang="de-DE" sz="2200" dirty="0" smtClean="0">
                <a:ea typeface="Verdana" pitchFamily="34" charset="0"/>
                <a:cs typeface="Verdana" pitchFamily="34" charset="0"/>
              </a:rPr>
              <a:t>   	zugehörigen Körperschaften </a:t>
            </a:r>
            <a:endParaRPr lang="de-DE" sz="2200" dirty="0">
              <a:ea typeface="Verdana" pitchFamily="34" charset="0"/>
              <a:cs typeface="Verdana" pitchFamily="34" charset="0"/>
            </a:endParaRPr>
          </a:p>
          <a:p>
            <a:pPr marL="0" indent="0">
              <a:buNone/>
            </a:pPr>
            <a:r>
              <a:rPr lang="de-DE" sz="2200" b="1" dirty="0">
                <a:solidFill>
                  <a:schemeClr val="accent1">
                    <a:lumMod val="75000"/>
                  </a:schemeClr>
                </a:solidFill>
                <a:ea typeface="Verdana" pitchFamily="34" charset="0"/>
                <a:cs typeface="Verdana" pitchFamily="34" charset="0"/>
              </a:rPr>
              <a:t>RDA</a:t>
            </a:r>
            <a:r>
              <a:rPr lang="de-DE" sz="2200" dirty="0">
                <a:ea typeface="Verdana" pitchFamily="34" charset="0"/>
                <a:cs typeface="Verdana" pitchFamily="34" charset="0"/>
              </a:rPr>
              <a:t> </a:t>
            </a:r>
            <a:r>
              <a:rPr lang="de-DE" sz="2200" b="1" dirty="0">
                <a:ea typeface="Verdana" pitchFamily="34" charset="0"/>
                <a:cs typeface="Verdana" pitchFamily="34" charset="0"/>
                <a:hlinkClick r:id="rId4"/>
              </a:rPr>
              <a:t>11.2.2.14</a:t>
            </a:r>
            <a:r>
              <a:rPr lang="de-DE" sz="2200" dirty="0">
                <a:ea typeface="Verdana" pitchFamily="34" charset="0"/>
                <a:cs typeface="Verdana" pitchFamily="34" charset="0"/>
              </a:rPr>
              <a:t> </a:t>
            </a:r>
            <a:r>
              <a:rPr lang="de-DE" sz="2200" dirty="0" smtClean="0">
                <a:ea typeface="Verdana" pitchFamily="34" charset="0"/>
                <a:cs typeface="Verdana" pitchFamily="34" charset="0"/>
              </a:rPr>
              <a:t>    Untergeordnete und zugehörige</a:t>
            </a:r>
          </a:p>
          <a:p>
            <a:pPr marL="0" indent="0">
              <a:buNone/>
            </a:pPr>
            <a:r>
              <a:rPr lang="de-DE" sz="2200" dirty="0" smtClean="0">
                <a:ea typeface="Verdana" pitchFamily="34" charset="0"/>
                <a:cs typeface="Verdana" pitchFamily="34" charset="0"/>
              </a:rPr>
              <a:t>                            Körperschaften, die untergeordnet erfasst        </a:t>
            </a:r>
          </a:p>
          <a:p>
            <a:pPr marL="0" indent="0">
              <a:buNone/>
            </a:pPr>
            <a:r>
              <a:rPr lang="de-DE" sz="2200" dirty="0">
                <a:ea typeface="Verdana" pitchFamily="34" charset="0"/>
                <a:cs typeface="Verdana" pitchFamily="34" charset="0"/>
              </a:rPr>
              <a:t> </a:t>
            </a:r>
            <a:r>
              <a:rPr lang="de-DE" sz="2200" dirty="0" smtClean="0">
                <a:ea typeface="Verdana" pitchFamily="34" charset="0"/>
                <a:cs typeface="Verdana" pitchFamily="34" charset="0"/>
              </a:rPr>
              <a:t>                           werden</a:t>
            </a:r>
          </a:p>
          <a:p>
            <a:pPr marL="0" indent="0">
              <a:buNone/>
            </a:pPr>
            <a:r>
              <a:rPr lang="de-DE" sz="2200" b="1" dirty="0" smtClean="0">
                <a:solidFill>
                  <a:schemeClr val="accent1">
                    <a:lumMod val="75000"/>
                  </a:schemeClr>
                </a:solidFill>
                <a:ea typeface="Verdana" pitchFamily="34" charset="0"/>
                <a:cs typeface="Verdana" pitchFamily="34" charset="0"/>
              </a:rPr>
              <a:t>RDA</a:t>
            </a:r>
            <a:r>
              <a:rPr lang="de-DE" sz="2200" dirty="0" smtClean="0">
                <a:solidFill>
                  <a:schemeClr val="accent1">
                    <a:lumMod val="75000"/>
                  </a:schemeClr>
                </a:solidFill>
                <a:ea typeface="Verdana" pitchFamily="34" charset="0"/>
                <a:cs typeface="Verdana" pitchFamily="34" charset="0"/>
              </a:rPr>
              <a:t> </a:t>
            </a:r>
            <a:r>
              <a:rPr lang="de-DE" sz="2200" b="1" dirty="0">
                <a:solidFill>
                  <a:schemeClr val="accent1">
                    <a:lumMod val="75000"/>
                  </a:schemeClr>
                </a:solidFill>
                <a:ea typeface="Verdana" pitchFamily="34" charset="0"/>
                <a:cs typeface="Verdana" pitchFamily="34" charset="0"/>
              </a:rPr>
              <a:t>11.2.2.14.1</a:t>
            </a:r>
            <a:r>
              <a:rPr lang="de-DE" sz="2200" dirty="0">
                <a:solidFill>
                  <a:schemeClr val="accent1">
                    <a:lumMod val="75000"/>
                  </a:schemeClr>
                </a:solidFill>
                <a:ea typeface="Verdana" pitchFamily="34" charset="0"/>
                <a:cs typeface="Verdana" pitchFamily="34" charset="0"/>
              </a:rPr>
              <a:t> – </a:t>
            </a:r>
            <a:r>
              <a:rPr lang="de-DE" sz="2200" b="1" dirty="0">
                <a:solidFill>
                  <a:schemeClr val="accent1">
                    <a:lumMod val="75000"/>
                  </a:schemeClr>
                </a:solidFill>
                <a:ea typeface="Verdana" pitchFamily="34" charset="0"/>
                <a:cs typeface="Verdana" pitchFamily="34" charset="0"/>
              </a:rPr>
              <a:t>11.2.2.14.7(-18)</a:t>
            </a:r>
            <a:r>
              <a:rPr lang="de-DE" sz="2200" dirty="0">
                <a:solidFill>
                  <a:schemeClr val="accent1">
                    <a:lumMod val="75000"/>
                  </a:schemeClr>
                </a:solidFill>
                <a:ea typeface="Verdana" pitchFamily="34" charset="0"/>
                <a:cs typeface="Verdana" pitchFamily="34" charset="0"/>
              </a:rPr>
              <a:t> </a:t>
            </a:r>
            <a:r>
              <a:rPr lang="de-DE" sz="2200" dirty="0" smtClean="0">
                <a:ea typeface="Verdana" pitchFamily="34" charset="0"/>
                <a:cs typeface="Verdana" pitchFamily="34" charset="0"/>
              </a:rPr>
              <a:t>Unterkapitel</a:t>
            </a:r>
          </a:p>
          <a:p>
            <a:pPr marL="0" indent="0">
              <a:buNone/>
            </a:pPr>
            <a:r>
              <a:rPr lang="de-DE" sz="2200" b="1" dirty="0" smtClean="0">
                <a:solidFill>
                  <a:schemeClr val="accent1">
                    <a:lumMod val="75000"/>
                  </a:schemeClr>
                </a:solidFill>
                <a:ea typeface="Verdana" pitchFamily="34" charset="0"/>
                <a:cs typeface="Verdana" pitchFamily="34" charset="0"/>
              </a:rPr>
              <a:t>RDA</a:t>
            </a:r>
            <a:r>
              <a:rPr lang="de-DE" sz="2200" dirty="0" smtClean="0">
                <a:ea typeface="Verdana" pitchFamily="34" charset="0"/>
                <a:cs typeface="Verdana" pitchFamily="34" charset="0"/>
              </a:rPr>
              <a:t> </a:t>
            </a:r>
            <a:r>
              <a:rPr lang="de-DE" sz="2200" b="1" dirty="0">
                <a:ea typeface="Verdana" pitchFamily="34" charset="0"/>
                <a:cs typeface="Verdana" pitchFamily="34" charset="0"/>
                <a:hlinkClick r:id="rId5"/>
              </a:rPr>
              <a:t>11.2.2.15</a:t>
            </a:r>
            <a:r>
              <a:rPr lang="de-DE" sz="2200" dirty="0">
                <a:ea typeface="Verdana" pitchFamily="34" charset="0"/>
                <a:cs typeface="Verdana" pitchFamily="34" charset="0"/>
              </a:rPr>
              <a:t> </a:t>
            </a:r>
            <a:r>
              <a:rPr lang="de-DE" sz="2200" dirty="0" smtClean="0">
                <a:ea typeface="Verdana" pitchFamily="34" charset="0"/>
                <a:cs typeface="Verdana" pitchFamily="34" charset="0"/>
              </a:rPr>
              <a:t>    Direkte </a:t>
            </a:r>
            <a:r>
              <a:rPr lang="de-DE" sz="2200" dirty="0">
                <a:ea typeface="Verdana" pitchFamily="34" charset="0"/>
                <a:cs typeface="Verdana" pitchFamily="34" charset="0"/>
              </a:rPr>
              <a:t>oder indirekte </a:t>
            </a:r>
            <a:r>
              <a:rPr lang="de-DE" sz="2200" dirty="0" smtClean="0">
                <a:ea typeface="Verdana" pitchFamily="34" charset="0"/>
                <a:cs typeface="Verdana" pitchFamily="34" charset="0"/>
              </a:rPr>
              <a:t>Abteilung</a:t>
            </a:r>
            <a:endParaRPr lang="de-DE" sz="2200" dirty="0">
              <a:ea typeface="Verdana" pitchFamily="34" charset="0"/>
              <a:cs typeface="Verdana" pitchFamily="34" charset="0"/>
            </a:endParaRPr>
          </a:p>
          <a:p>
            <a:pPr marL="0" indent="0">
              <a:buNone/>
            </a:pPr>
            <a:r>
              <a:rPr lang="de-DE" sz="2200" b="1" dirty="0">
                <a:solidFill>
                  <a:schemeClr val="accent1">
                    <a:lumMod val="75000"/>
                  </a:schemeClr>
                </a:solidFill>
                <a:ea typeface="Verdana" pitchFamily="34" charset="0"/>
                <a:cs typeface="Verdana" pitchFamily="34" charset="0"/>
              </a:rPr>
              <a:t>RDA</a:t>
            </a:r>
            <a:r>
              <a:rPr lang="de-DE" sz="2200" dirty="0">
                <a:solidFill>
                  <a:schemeClr val="accent1">
                    <a:lumMod val="75000"/>
                  </a:schemeClr>
                </a:solidFill>
                <a:ea typeface="Verdana" pitchFamily="34" charset="0"/>
                <a:cs typeface="Verdana" pitchFamily="34" charset="0"/>
              </a:rPr>
              <a:t> </a:t>
            </a:r>
            <a:r>
              <a:rPr lang="de-DE" sz="2200" b="1" dirty="0">
                <a:ea typeface="Verdana" pitchFamily="34" charset="0"/>
                <a:cs typeface="Verdana" pitchFamily="34" charset="0"/>
                <a:hlinkClick r:id="rId6"/>
              </a:rPr>
              <a:t>11.2.2.16</a:t>
            </a:r>
            <a:r>
              <a:rPr lang="de-DE" sz="2200" b="1" dirty="0">
                <a:ea typeface="Verdana" pitchFamily="34" charset="0"/>
                <a:cs typeface="Verdana" pitchFamily="34" charset="0"/>
              </a:rPr>
              <a:t> </a:t>
            </a:r>
            <a:r>
              <a:rPr lang="de-DE" sz="2200" b="1" dirty="0" smtClean="0">
                <a:ea typeface="Verdana" pitchFamily="34" charset="0"/>
                <a:cs typeface="Verdana" pitchFamily="34" charset="0"/>
              </a:rPr>
              <a:t>    </a:t>
            </a:r>
            <a:r>
              <a:rPr lang="de-DE" sz="2200" dirty="0" smtClean="0">
                <a:ea typeface="Verdana" pitchFamily="34" charset="0"/>
                <a:cs typeface="Verdana" pitchFamily="34" charset="0"/>
              </a:rPr>
              <a:t>Gemeinsame </a:t>
            </a:r>
            <a:r>
              <a:rPr lang="de-DE" sz="2200" dirty="0">
                <a:ea typeface="Verdana" pitchFamily="34" charset="0"/>
                <a:cs typeface="Verdana" pitchFamily="34" charset="0"/>
              </a:rPr>
              <a:t>Komitees, Kommissionen usw.</a:t>
            </a:r>
          </a:p>
          <a:p>
            <a:pPr marL="0" indent="0">
              <a:buNone/>
            </a:pPr>
            <a:r>
              <a:rPr lang="de-DE" sz="2200" b="1" dirty="0">
                <a:solidFill>
                  <a:schemeClr val="accent1">
                    <a:lumMod val="75000"/>
                  </a:schemeClr>
                </a:solidFill>
                <a:ea typeface="Verdana" pitchFamily="34" charset="0"/>
                <a:cs typeface="Verdana" pitchFamily="34" charset="0"/>
              </a:rPr>
              <a:t>RDA</a:t>
            </a:r>
            <a:r>
              <a:rPr lang="de-DE" sz="2200" b="1" dirty="0">
                <a:ea typeface="Verdana" pitchFamily="34" charset="0"/>
                <a:cs typeface="Verdana" pitchFamily="34" charset="0"/>
              </a:rPr>
              <a:t> </a:t>
            </a:r>
            <a:r>
              <a:rPr lang="de-DE" sz="2200" b="1" dirty="0" smtClean="0">
                <a:ea typeface="Verdana" pitchFamily="34" charset="0"/>
                <a:cs typeface="Verdana" pitchFamily="34" charset="0"/>
                <a:hlinkClick r:id="rId7"/>
              </a:rPr>
              <a:t>11.2.2.17</a:t>
            </a:r>
            <a:r>
              <a:rPr lang="de-DE" sz="2200" b="1" dirty="0" smtClean="0">
                <a:ea typeface="Verdana" pitchFamily="34" charset="0"/>
                <a:cs typeface="Verdana" pitchFamily="34" charset="0"/>
              </a:rPr>
              <a:t>     </a:t>
            </a:r>
            <a:r>
              <a:rPr lang="de-DE" sz="2200" dirty="0" smtClean="0">
                <a:ea typeface="Verdana" pitchFamily="34" charset="0"/>
                <a:cs typeface="Verdana" pitchFamily="34" charset="0"/>
              </a:rPr>
              <a:t>Gebräuchliche </a:t>
            </a:r>
            <a:r>
              <a:rPr lang="de-DE" sz="2200" dirty="0">
                <a:ea typeface="Verdana" pitchFamily="34" charset="0"/>
                <a:cs typeface="Verdana" pitchFamily="34" charset="0"/>
              </a:rPr>
              <a:t>Namen für nationale und </a:t>
            </a:r>
            <a:r>
              <a:rPr lang="de-DE" sz="2200" dirty="0" smtClean="0">
                <a:ea typeface="Verdana" pitchFamily="34" charset="0"/>
                <a:cs typeface="Verdana" pitchFamily="34" charset="0"/>
              </a:rPr>
              <a:t> </a:t>
            </a:r>
          </a:p>
          <a:p>
            <a:pPr marL="0" indent="0">
              <a:buNone/>
            </a:pPr>
            <a:r>
              <a:rPr lang="de-DE" sz="2200" dirty="0">
                <a:ea typeface="Verdana" pitchFamily="34" charset="0"/>
                <a:cs typeface="Verdana" pitchFamily="34" charset="0"/>
              </a:rPr>
              <a:t> </a:t>
            </a:r>
            <a:r>
              <a:rPr lang="de-DE" sz="2200" dirty="0" smtClean="0">
                <a:ea typeface="Verdana" pitchFamily="34" charset="0"/>
                <a:cs typeface="Verdana" pitchFamily="34" charset="0"/>
              </a:rPr>
              <a:t>                           lokale Einheiten </a:t>
            </a:r>
            <a:r>
              <a:rPr lang="de-DE" sz="2200" dirty="0">
                <a:ea typeface="Verdana" pitchFamily="34" charset="0"/>
                <a:cs typeface="Verdana" pitchFamily="34" charset="0"/>
              </a:rPr>
              <a:t>von politischen </a:t>
            </a:r>
            <a:r>
              <a:rPr lang="de-DE" sz="2200" dirty="0" smtClean="0">
                <a:ea typeface="Verdana" pitchFamily="34" charset="0"/>
                <a:cs typeface="Verdana" pitchFamily="34" charset="0"/>
              </a:rPr>
              <a:t>Parteien</a:t>
            </a:r>
          </a:p>
          <a:p>
            <a:pPr marL="0" indent="0">
              <a:buNone/>
            </a:pPr>
            <a:r>
              <a:rPr lang="de-DE" sz="2200" dirty="0">
                <a:ea typeface="Verdana" pitchFamily="34" charset="0"/>
                <a:cs typeface="Verdana" pitchFamily="34" charset="0"/>
              </a:rPr>
              <a:t> </a:t>
            </a:r>
            <a:r>
              <a:rPr lang="de-DE" sz="2200" dirty="0" smtClean="0">
                <a:ea typeface="Verdana" pitchFamily="34" charset="0"/>
                <a:cs typeface="Verdana" pitchFamily="34" charset="0"/>
              </a:rPr>
              <a:t>                           der Vereinigten Staaten von Amerika</a:t>
            </a:r>
            <a:endParaRPr lang="de-DE" sz="2200" dirty="0">
              <a:ea typeface="Verdana" pitchFamily="34" charset="0"/>
              <a:cs typeface="Verdana" pitchFamily="34" charset="0"/>
            </a:endParaRPr>
          </a:p>
        </p:txBody>
      </p:sp>
      <p:sp>
        <p:nvSpPr>
          <p:cNvPr id="9" name="Foliennummernplatzhalter 8"/>
          <p:cNvSpPr>
            <a:spLocks noGrp="1"/>
          </p:cNvSpPr>
          <p:nvPr>
            <p:ph type="sldNum" sz="quarter" idx="4"/>
          </p:nvPr>
        </p:nvSpPr>
        <p:spPr/>
        <p:txBody>
          <a:bodyPr/>
          <a:lstStyle/>
          <a:p>
            <a:fld id="{8A6690F1-7CA1-4166-A522-500460961984}" type="slidenum">
              <a:rPr lang="de-DE" smtClean="0">
                <a:solidFill>
                  <a:prstClr val="black">
                    <a:tint val="75000"/>
                  </a:prstClr>
                </a:solidFill>
              </a:rPr>
              <a:pPr/>
              <a:t>3</a:t>
            </a:fld>
            <a:endParaRPr lang="de-DE">
              <a:solidFill>
                <a:prstClr val="black">
                  <a:tint val="75000"/>
                </a:prstClr>
              </a:solidFill>
            </a:endParaRPr>
          </a:p>
        </p:txBody>
      </p:sp>
      <p:sp>
        <p:nvSpPr>
          <p:cNvPr id="6" name="Fußzeilenplatzhalter 11"/>
          <p:cNvSpPr>
            <a:spLocks noGrp="1"/>
          </p:cNvSpPr>
          <p:nvPr>
            <p:ph type="ftr" sz="quarter" idx="14"/>
          </p:nvPr>
        </p:nvSpPr>
        <p:spPr>
          <a:xfrm>
            <a:off x="251520" y="6381328"/>
            <a:ext cx="8208912" cy="365125"/>
          </a:xfrm>
        </p:spPr>
        <p:txBody>
          <a:bodyPr/>
          <a:lstStyle/>
          <a:p>
            <a:r>
              <a:rPr lang="de-DE" smtClean="0">
                <a:solidFill>
                  <a:srgbClr val="4F81BD">
                    <a:lumMod val="75000"/>
                  </a:srgbClr>
                </a:solidFill>
              </a:rPr>
              <a:t>Auf der Grundlage der Schulungsunterlagen der AG RDA  - Modul 4.03.03: Normdaten: Körperschaften | Stand: Oktober 2017 | CC BY-NC-SA</a:t>
            </a:r>
            <a:endParaRPr lang="de-DE" dirty="0">
              <a:solidFill>
                <a:srgbClr val="4F81BD">
                  <a:lumMod val="75000"/>
                </a:srgbClr>
              </a:solidFill>
            </a:endParaRPr>
          </a:p>
        </p:txBody>
      </p:sp>
    </p:spTree>
    <p:extLst>
      <p:ext uri="{BB962C8B-B14F-4D97-AF65-F5344CB8AC3E}">
        <p14:creationId xmlns:p14="http://schemas.microsoft.com/office/powerpoint/2010/main" val="153996110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Grundregeln</a:t>
            </a:r>
            <a:endParaRPr lang="de-DE" dirty="0"/>
          </a:p>
        </p:txBody>
      </p:sp>
      <p:sp>
        <p:nvSpPr>
          <p:cNvPr id="3" name="Textplatzhalter 2"/>
          <p:cNvSpPr>
            <a:spLocks noGrp="1"/>
          </p:cNvSpPr>
          <p:nvPr>
            <p:ph type="body" sz="quarter" idx="13"/>
          </p:nvPr>
        </p:nvSpPr>
        <p:spPr/>
        <p:txBody>
          <a:bodyPr wrap="square"/>
          <a:lstStyle/>
          <a:p>
            <a:pPr marL="0" lvl="0" indent="0">
              <a:buNone/>
            </a:pPr>
            <a:r>
              <a:rPr lang="de-AT" sz="2200" b="1" dirty="0" smtClean="0">
                <a:solidFill>
                  <a:schemeClr val="accent1">
                    <a:lumMod val="75000"/>
                  </a:schemeClr>
                </a:solidFill>
                <a:ea typeface="Verdana" pitchFamily="34" charset="0"/>
                <a:cs typeface="Verdana" pitchFamily="34" charset="0"/>
              </a:rPr>
              <a:t>RDA</a:t>
            </a:r>
            <a:r>
              <a:rPr lang="de-AT" sz="2200" b="1" dirty="0" smtClean="0">
                <a:ea typeface="Verdana" pitchFamily="34" charset="0"/>
                <a:cs typeface="Verdana" pitchFamily="34" charset="0"/>
              </a:rPr>
              <a:t> </a:t>
            </a:r>
            <a:r>
              <a:rPr lang="de-AT" sz="2200" b="1" dirty="0">
                <a:ea typeface="Verdana" pitchFamily="34" charset="0"/>
                <a:cs typeface="Verdana" pitchFamily="34" charset="0"/>
                <a:hlinkClick r:id="rId3"/>
              </a:rPr>
              <a:t>11.2.2.13</a:t>
            </a:r>
            <a:r>
              <a:rPr lang="de-AT" sz="2200" dirty="0">
                <a:ea typeface="Verdana" pitchFamily="34" charset="0"/>
                <a:cs typeface="Verdana" pitchFamily="34" charset="0"/>
              </a:rPr>
              <a:t>: Grundregel: </a:t>
            </a:r>
            <a:r>
              <a:rPr lang="de-AT" sz="2200" dirty="0" smtClean="0">
                <a:ea typeface="Verdana" pitchFamily="34" charset="0"/>
                <a:cs typeface="Verdana" pitchFamily="34" charset="0"/>
              </a:rPr>
              <a:t>Selbstständige </a:t>
            </a:r>
            <a:r>
              <a:rPr lang="de-AT" sz="2200" dirty="0">
                <a:ea typeface="Verdana" pitchFamily="34" charset="0"/>
                <a:cs typeface="Verdana" pitchFamily="34" charset="0"/>
              </a:rPr>
              <a:t>Erfassung </a:t>
            </a:r>
          </a:p>
          <a:p>
            <a:pPr marL="0" lvl="0" indent="0">
              <a:buNone/>
            </a:pPr>
            <a:r>
              <a:rPr lang="de-AT" sz="2200" dirty="0">
                <a:ea typeface="Verdana" pitchFamily="34" charset="0"/>
                <a:cs typeface="Verdana" pitchFamily="34" charset="0"/>
              </a:rPr>
              <a:t>Namensbildung selbstständig: gemäß den </a:t>
            </a:r>
            <a:r>
              <a:rPr lang="de-AT" sz="2200" dirty="0" smtClean="0">
                <a:ea typeface="Verdana" pitchFamily="34" charset="0"/>
                <a:cs typeface="Verdana" pitchFamily="34" charset="0"/>
              </a:rPr>
              <a:t>üblichen Regeln      </a:t>
            </a:r>
          </a:p>
          <a:p>
            <a:pPr marL="0" lvl="0" indent="0">
              <a:buNone/>
            </a:pPr>
            <a:endParaRPr lang="de-AT" sz="2200" dirty="0">
              <a:ea typeface="Verdana" pitchFamily="34" charset="0"/>
              <a:cs typeface="Verdana" pitchFamily="34" charset="0"/>
            </a:endParaRPr>
          </a:p>
          <a:p>
            <a:pPr marL="0" lvl="0" indent="0">
              <a:buNone/>
            </a:pPr>
            <a:r>
              <a:rPr lang="de-AT" sz="2200" b="1" dirty="0">
                <a:solidFill>
                  <a:schemeClr val="accent1">
                    <a:lumMod val="75000"/>
                  </a:schemeClr>
                </a:solidFill>
                <a:ea typeface="Verdana" pitchFamily="34" charset="0"/>
                <a:cs typeface="Verdana" pitchFamily="34" charset="0"/>
              </a:rPr>
              <a:t>RDA</a:t>
            </a:r>
            <a:r>
              <a:rPr lang="de-AT" sz="2200" b="1" dirty="0">
                <a:ea typeface="Verdana" pitchFamily="34" charset="0"/>
                <a:cs typeface="Verdana" pitchFamily="34" charset="0"/>
              </a:rPr>
              <a:t> </a:t>
            </a:r>
            <a:r>
              <a:rPr lang="de-AT" sz="2200" b="1" dirty="0">
                <a:ea typeface="Verdana" pitchFamily="34" charset="0"/>
                <a:cs typeface="Verdana" pitchFamily="34" charset="0"/>
                <a:hlinkClick r:id="rId4"/>
              </a:rPr>
              <a:t>11.2.2.14</a:t>
            </a:r>
            <a:r>
              <a:rPr lang="de-AT" sz="2200" dirty="0">
                <a:ea typeface="Verdana" pitchFamily="34" charset="0"/>
                <a:cs typeface="Verdana" pitchFamily="34" charset="0"/>
              </a:rPr>
              <a:t>: </a:t>
            </a:r>
            <a:r>
              <a:rPr lang="de-AT" sz="2200" dirty="0" smtClean="0">
                <a:ea typeface="Verdana" pitchFamily="34" charset="0"/>
                <a:cs typeface="Verdana" pitchFamily="34" charset="0"/>
              </a:rPr>
              <a:t>Unselbständige </a:t>
            </a:r>
            <a:r>
              <a:rPr lang="de-AT" sz="2200" dirty="0">
                <a:ea typeface="Verdana" pitchFamily="34" charset="0"/>
                <a:cs typeface="Verdana" pitchFamily="34" charset="0"/>
              </a:rPr>
              <a:t>Erfassung, wenn die Fälle nach </a:t>
            </a:r>
            <a:r>
              <a:rPr lang="de-AT" sz="2200" b="1" dirty="0">
                <a:solidFill>
                  <a:schemeClr val="accent1">
                    <a:lumMod val="75000"/>
                  </a:schemeClr>
                </a:solidFill>
                <a:ea typeface="Verdana" pitchFamily="34" charset="0"/>
                <a:cs typeface="Verdana" pitchFamily="34" charset="0"/>
              </a:rPr>
              <a:t>RDA 11.2.2.14.1-11.2.2.14.18 </a:t>
            </a:r>
            <a:r>
              <a:rPr lang="de-AT" sz="2200" dirty="0">
                <a:ea typeface="Verdana" pitchFamily="34" charset="0"/>
                <a:cs typeface="Verdana" pitchFamily="34" charset="0"/>
              </a:rPr>
              <a:t>zutreffen</a:t>
            </a:r>
          </a:p>
          <a:p>
            <a:pPr marL="0" lvl="0" indent="0">
              <a:buNone/>
            </a:pPr>
            <a:r>
              <a:rPr lang="de-AT" sz="2200" dirty="0">
                <a:ea typeface="Verdana" pitchFamily="34" charset="0"/>
                <a:cs typeface="Verdana" pitchFamily="34" charset="0"/>
              </a:rPr>
              <a:t>(</a:t>
            </a:r>
            <a:r>
              <a:rPr lang="de-AT" sz="2200" dirty="0">
                <a:solidFill>
                  <a:schemeClr val="accent1">
                    <a:lumMod val="75000"/>
                  </a:schemeClr>
                </a:solidFill>
                <a:ea typeface="Verdana" pitchFamily="34" charset="0"/>
                <a:cs typeface="Verdana" pitchFamily="34" charset="0"/>
              </a:rPr>
              <a:t>RDA 11.2.2.14.8-11.2.2.14.18 </a:t>
            </a:r>
            <a:r>
              <a:rPr lang="de-AT" sz="2200" dirty="0">
                <a:ea typeface="Verdana" pitchFamily="34" charset="0"/>
                <a:cs typeface="Verdana" pitchFamily="34" charset="0"/>
              </a:rPr>
              <a:t>haben jeweils noch eigene Kapitel: </a:t>
            </a:r>
            <a:r>
              <a:rPr lang="de-AT" sz="2200" dirty="0" smtClean="0">
                <a:solidFill>
                  <a:schemeClr val="accent1">
                    <a:lumMod val="75000"/>
                  </a:schemeClr>
                </a:solidFill>
                <a:ea typeface="Verdana" pitchFamily="34" charset="0"/>
                <a:cs typeface="Verdana" pitchFamily="34" charset="0"/>
              </a:rPr>
              <a:t>RDA </a:t>
            </a:r>
            <a:r>
              <a:rPr lang="de-AT" sz="2200" dirty="0">
                <a:solidFill>
                  <a:schemeClr val="accent1">
                    <a:lumMod val="75000"/>
                  </a:schemeClr>
                </a:solidFill>
                <a:ea typeface="Verdana" pitchFamily="34" charset="0"/>
                <a:cs typeface="Verdana" pitchFamily="34" charset="0"/>
              </a:rPr>
              <a:t>11.2.2.18-11.2.2.29</a:t>
            </a:r>
            <a:r>
              <a:rPr lang="de-AT" sz="2200" dirty="0">
                <a:ea typeface="Verdana" pitchFamily="34" charset="0"/>
                <a:cs typeface="Verdana" pitchFamily="34" charset="0"/>
              </a:rPr>
              <a:t>; Einzelheiten bei dem Modul Organen) </a:t>
            </a:r>
          </a:p>
          <a:p>
            <a:pPr marL="0" indent="0">
              <a:buNone/>
            </a:pPr>
            <a:endParaRPr lang="de-AT" sz="2200" dirty="0">
              <a:solidFill>
                <a:schemeClr val="accent1">
                  <a:lumMod val="75000"/>
                </a:schemeClr>
              </a:solidFill>
              <a:ea typeface="Verdana" pitchFamily="34" charset="0"/>
              <a:cs typeface="Verdana" pitchFamily="34" charset="0"/>
            </a:endParaRPr>
          </a:p>
          <a:p>
            <a:pPr marL="0" indent="0">
              <a:buNone/>
            </a:pPr>
            <a:r>
              <a:rPr lang="de-AT" sz="2200" b="1" dirty="0">
                <a:solidFill>
                  <a:schemeClr val="accent1">
                    <a:lumMod val="75000"/>
                  </a:schemeClr>
                </a:solidFill>
                <a:ea typeface="Verdana" pitchFamily="34" charset="0"/>
                <a:cs typeface="Verdana" pitchFamily="34" charset="0"/>
              </a:rPr>
              <a:t>RDA </a:t>
            </a:r>
            <a:r>
              <a:rPr lang="de-AT" sz="2200" b="1" dirty="0">
                <a:ea typeface="Verdana" pitchFamily="34" charset="0"/>
                <a:cs typeface="Verdana" pitchFamily="34" charset="0"/>
                <a:hlinkClick r:id="rId5"/>
              </a:rPr>
              <a:t>11.2.2.15 </a:t>
            </a:r>
            <a:r>
              <a:rPr lang="de-DE" sz="2200" dirty="0" smtClean="0">
                <a:ea typeface="Verdana" pitchFamily="34" charset="0"/>
                <a:cs typeface="Verdana" pitchFamily="34" charset="0"/>
              </a:rPr>
              <a:t>Direkte </a:t>
            </a:r>
            <a:r>
              <a:rPr lang="de-DE" sz="2200" dirty="0">
                <a:ea typeface="Verdana" pitchFamily="34" charset="0"/>
                <a:cs typeface="Verdana" pitchFamily="34" charset="0"/>
              </a:rPr>
              <a:t>oder indirekte </a:t>
            </a:r>
            <a:r>
              <a:rPr lang="de-DE" sz="2200" dirty="0" smtClean="0">
                <a:ea typeface="Verdana" pitchFamily="34" charset="0"/>
                <a:cs typeface="Verdana" pitchFamily="34" charset="0"/>
              </a:rPr>
              <a:t>Abteilung </a:t>
            </a:r>
            <a:r>
              <a:rPr lang="de-DE" sz="2200" dirty="0">
                <a:ea typeface="Verdana" pitchFamily="34" charset="0"/>
                <a:cs typeface="Verdana" pitchFamily="34" charset="0"/>
              </a:rPr>
              <a:t/>
            </a:r>
            <a:br>
              <a:rPr lang="de-DE" sz="2200" dirty="0">
                <a:ea typeface="Verdana" pitchFamily="34" charset="0"/>
                <a:cs typeface="Verdana" pitchFamily="34" charset="0"/>
              </a:rPr>
            </a:br>
            <a:r>
              <a:rPr lang="de-DE" sz="2200" dirty="0">
                <a:ea typeface="Verdana" pitchFamily="34" charset="0"/>
                <a:cs typeface="Verdana" pitchFamily="34" charset="0"/>
              </a:rPr>
              <a:t>	</a:t>
            </a:r>
            <a:endParaRPr lang="de-AT" sz="2200" dirty="0">
              <a:ea typeface="Verdana" pitchFamily="34" charset="0"/>
              <a:cs typeface="Verdana" pitchFamily="34" charset="0"/>
            </a:endParaRPr>
          </a:p>
          <a:p>
            <a:pPr>
              <a:buNone/>
            </a:pPr>
            <a:r>
              <a:rPr lang="de-AT" sz="2200" dirty="0">
                <a:ea typeface="Verdana" pitchFamily="34" charset="0"/>
                <a:cs typeface="Verdana" pitchFamily="34" charset="0"/>
              </a:rPr>
              <a:t>Im Zweifelsfall wird selbstständig </a:t>
            </a:r>
            <a:r>
              <a:rPr lang="de-AT" sz="2200" dirty="0" smtClean="0">
                <a:ea typeface="Verdana" pitchFamily="34" charset="0"/>
                <a:cs typeface="Verdana" pitchFamily="34" charset="0"/>
              </a:rPr>
              <a:t>erfasst</a:t>
            </a:r>
            <a:r>
              <a:rPr lang="de-AT" sz="2200" dirty="0">
                <a:ea typeface="Verdana" pitchFamily="34" charset="0"/>
                <a:cs typeface="Verdana" pitchFamily="34" charset="0"/>
              </a:rPr>
              <a:t>.</a:t>
            </a:r>
            <a:endParaRPr lang="de-AT" sz="2200" dirty="0"/>
          </a:p>
        </p:txBody>
      </p:sp>
      <p:sp>
        <p:nvSpPr>
          <p:cNvPr id="9" name="Foliennummernplatzhalter 8"/>
          <p:cNvSpPr>
            <a:spLocks noGrp="1"/>
          </p:cNvSpPr>
          <p:nvPr>
            <p:ph type="sldNum" sz="quarter" idx="4"/>
          </p:nvPr>
        </p:nvSpPr>
        <p:spPr/>
        <p:txBody>
          <a:bodyPr/>
          <a:lstStyle/>
          <a:p>
            <a:fld id="{8A6690F1-7CA1-4166-A522-500460961984}" type="slidenum">
              <a:rPr lang="de-DE" smtClean="0">
                <a:solidFill>
                  <a:prstClr val="black">
                    <a:tint val="75000"/>
                  </a:prstClr>
                </a:solidFill>
              </a:rPr>
              <a:pPr/>
              <a:t>4</a:t>
            </a:fld>
            <a:endParaRPr lang="de-DE">
              <a:solidFill>
                <a:prstClr val="black">
                  <a:tint val="75000"/>
                </a:prstClr>
              </a:solidFill>
            </a:endParaRPr>
          </a:p>
        </p:txBody>
      </p:sp>
      <p:sp>
        <p:nvSpPr>
          <p:cNvPr id="6" name="Fußzeilenplatzhalter 11"/>
          <p:cNvSpPr>
            <a:spLocks noGrp="1"/>
          </p:cNvSpPr>
          <p:nvPr>
            <p:ph type="ftr" sz="quarter" idx="14"/>
          </p:nvPr>
        </p:nvSpPr>
        <p:spPr>
          <a:xfrm>
            <a:off x="251520" y="6381328"/>
            <a:ext cx="8208912" cy="365125"/>
          </a:xfrm>
        </p:spPr>
        <p:txBody>
          <a:bodyPr/>
          <a:lstStyle/>
          <a:p>
            <a:r>
              <a:rPr lang="de-DE" smtClean="0">
                <a:solidFill>
                  <a:srgbClr val="4F81BD">
                    <a:lumMod val="75000"/>
                  </a:srgbClr>
                </a:solidFill>
              </a:rPr>
              <a:t>Auf der Grundlage der Schulungsunterlagen der AG RDA  - Modul 4.03.03: Normdaten: Körperschaften | Stand: Oktober 2017 | CC BY-NC-SA</a:t>
            </a:r>
            <a:endParaRPr lang="de-DE" dirty="0">
              <a:solidFill>
                <a:srgbClr val="4F81BD">
                  <a:lumMod val="75000"/>
                </a:srgbClr>
              </a:solidFill>
            </a:endParaRPr>
          </a:p>
        </p:txBody>
      </p:sp>
    </p:spTree>
    <p:extLst>
      <p:ext uri="{BB962C8B-B14F-4D97-AF65-F5344CB8AC3E}">
        <p14:creationId xmlns:p14="http://schemas.microsoft.com/office/powerpoint/2010/main" val="22689971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
            </a:r>
            <a:br>
              <a:rPr lang="de-DE" dirty="0" smtClean="0">
                <a:ea typeface="Verdana" pitchFamily="34" charset="0"/>
                <a:cs typeface="Verdana" pitchFamily="34" charset="0"/>
              </a:rPr>
            </a:br>
            <a:r>
              <a:rPr lang="de-DE" dirty="0" smtClean="0">
                <a:ea typeface="Verdana" pitchFamily="34" charset="0"/>
                <a:cs typeface="Verdana" pitchFamily="34" charset="0"/>
              </a:rPr>
              <a:t>Namensbildung</a:t>
            </a:r>
            <a:r>
              <a:rPr lang="de-DE" sz="2400" dirty="0">
                <a:ea typeface="Verdana" pitchFamily="34" charset="0"/>
                <a:cs typeface="Verdana" pitchFamily="34" charset="0"/>
              </a:rPr>
              <a:t/>
            </a:r>
            <a:br>
              <a:rPr lang="de-DE" sz="2400" dirty="0">
                <a:ea typeface="Verdana" pitchFamily="34" charset="0"/>
                <a:cs typeface="Verdana" pitchFamily="34" charset="0"/>
              </a:rPr>
            </a:br>
            <a:endParaRPr lang="de-DE" dirty="0"/>
          </a:p>
        </p:txBody>
      </p:sp>
      <p:sp>
        <p:nvSpPr>
          <p:cNvPr id="3" name="Textplatzhalter 2"/>
          <p:cNvSpPr>
            <a:spLocks noGrp="1"/>
          </p:cNvSpPr>
          <p:nvPr>
            <p:ph type="body" sz="quarter" idx="13"/>
          </p:nvPr>
        </p:nvSpPr>
        <p:spPr>
          <a:xfrm>
            <a:off x="251520" y="836712"/>
            <a:ext cx="8784976" cy="5472608"/>
          </a:xfrm>
        </p:spPr>
        <p:txBody>
          <a:bodyPr wrap="square"/>
          <a:lstStyle/>
          <a:p>
            <a:pPr marL="0" lvl="0" indent="0">
              <a:buNone/>
            </a:pPr>
            <a:r>
              <a:rPr lang="de-AT" sz="2200" dirty="0" smtClean="0">
                <a:ea typeface="Verdana" pitchFamily="34" charset="0"/>
                <a:cs typeface="Verdana" pitchFamily="34" charset="0"/>
              </a:rPr>
              <a:t>Namensbildung </a:t>
            </a:r>
            <a:r>
              <a:rPr lang="de-AT" sz="2200" dirty="0">
                <a:ea typeface="Verdana" pitchFamily="34" charset="0"/>
                <a:cs typeface="Verdana" pitchFamily="34" charset="0"/>
              </a:rPr>
              <a:t>unselbstständig: </a:t>
            </a:r>
            <a:br>
              <a:rPr lang="de-AT" sz="2200" dirty="0">
                <a:ea typeface="Verdana" pitchFamily="34" charset="0"/>
                <a:cs typeface="Verdana" pitchFamily="34" charset="0"/>
              </a:rPr>
            </a:br>
            <a:r>
              <a:rPr lang="de-AT" sz="2200" dirty="0">
                <a:ea typeface="Verdana" pitchFamily="34" charset="0"/>
                <a:cs typeface="Verdana" pitchFamily="34" charset="0"/>
              </a:rPr>
              <a:t>		      gemäß </a:t>
            </a:r>
            <a:r>
              <a:rPr lang="de-AT" sz="2200" b="1" dirty="0">
                <a:ea typeface="Verdana" pitchFamily="34" charset="0"/>
                <a:cs typeface="Verdana" pitchFamily="34" charset="0"/>
              </a:rPr>
              <a:t>RDA </a:t>
            </a:r>
            <a:r>
              <a:rPr lang="de-AT" sz="2200" b="1" dirty="0">
                <a:ea typeface="Verdana" pitchFamily="34" charset="0"/>
                <a:cs typeface="Verdana" pitchFamily="34" charset="0"/>
                <a:hlinkClick r:id="rId3"/>
              </a:rPr>
              <a:t>11.2.2.14</a:t>
            </a:r>
            <a:endParaRPr lang="de-AT" sz="2200" b="1" dirty="0">
              <a:ea typeface="Verdana" pitchFamily="34" charset="0"/>
              <a:cs typeface="Verdana" pitchFamily="34" charset="0"/>
            </a:endParaRPr>
          </a:p>
          <a:p>
            <a:pPr marL="0" lvl="0" indent="0">
              <a:buNone/>
            </a:pPr>
            <a:endParaRPr lang="de-AT" sz="800" dirty="0">
              <a:ea typeface="Verdana" pitchFamily="34" charset="0"/>
              <a:cs typeface="Verdana" pitchFamily="34" charset="0"/>
            </a:endParaRPr>
          </a:p>
          <a:p>
            <a:pPr marL="0" indent="0">
              <a:buNone/>
            </a:pPr>
            <a:r>
              <a:rPr lang="de-AT" sz="2200" dirty="0">
                <a:ea typeface="Verdana" pitchFamily="34" charset="0"/>
                <a:cs typeface="Verdana" pitchFamily="34" charset="0"/>
              </a:rPr>
              <a:t>Erstes Element: normierter Sucheinstieg der über-</a:t>
            </a:r>
            <a:br>
              <a:rPr lang="de-AT" sz="2200" dirty="0">
                <a:ea typeface="Verdana" pitchFamily="34" charset="0"/>
                <a:cs typeface="Verdana" pitchFamily="34" charset="0"/>
              </a:rPr>
            </a:br>
            <a:r>
              <a:rPr lang="de-AT" sz="2200" dirty="0">
                <a:ea typeface="Verdana" pitchFamily="34" charset="0"/>
                <a:cs typeface="Verdana" pitchFamily="34" charset="0"/>
              </a:rPr>
              <a:t>   geordneten Körperschaft.</a:t>
            </a:r>
          </a:p>
          <a:p>
            <a:pPr marL="0" indent="0">
              <a:buNone/>
            </a:pPr>
            <a:endParaRPr lang="de-AT" sz="800" dirty="0">
              <a:ea typeface="Verdana" pitchFamily="34" charset="0"/>
              <a:cs typeface="Verdana" pitchFamily="34" charset="0"/>
            </a:endParaRPr>
          </a:p>
          <a:p>
            <a:pPr marL="0" indent="0">
              <a:buNone/>
            </a:pPr>
            <a:r>
              <a:rPr lang="de-AT" sz="2200" dirty="0">
                <a:ea typeface="Verdana" pitchFamily="34" charset="0"/>
                <a:cs typeface="Verdana" pitchFamily="34" charset="0"/>
              </a:rPr>
              <a:t>Zweites Element: Name der untergeordneten Körperschaft;</a:t>
            </a:r>
            <a:br>
              <a:rPr lang="de-AT" sz="2200" dirty="0">
                <a:ea typeface="Verdana" pitchFamily="34" charset="0"/>
                <a:cs typeface="Verdana" pitchFamily="34" charset="0"/>
              </a:rPr>
            </a:br>
            <a:r>
              <a:rPr lang="de-AT" sz="2200" dirty="0">
                <a:ea typeface="Verdana" pitchFamily="34" charset="0"/>
                <a:cs typeface="Verdana" pitchFamily="34" charset="0"/>
              </a:rPr>
              <a:t>   dabei entfällt der Namen der übergeordneten Körperschaft</a:t>
            </a:r>
            <a:br>
              <a:rPr lang="de-AT" sz="2200" dirty="0">
                <a:ea typeface="Verdana" pitchFamily="34" charset="0"/>
                <a:cs typeface="Verdana" pitchFamily="34" charset="0"/>
              </a:rPr>
            </a:br>
            <a:r>
              <a:rPr lang="de-AT" sz="2200" dirty="0">
                <a:ea typeface="Verdana" pitchFamily="34" charset="0"/>
                <a:cs typeface="Verdana" pitchFamily="34" charset="0"/>
              </a:rPr>
              <a:t>   in substantivischer oder abgekürzter Form. </a:t>
            </a:r>
          </a:p>
          <a:p>
            <a:pPr marL="0" indent="0">
              <a:buNone/>
            </a:pPr>
            <a:endParaRPr lang="de-AT" sz="1000" dirty="0">
              <a:ea typeface="Verdana" pitchFamily="34" charset="0"/>
              <a:cs typeface="Verdana" pitchFamily="34" charset="0"/>
            </a:endParaRPr>
          </a:p>
          <a:p>
            <a:pPr marL="0" indent="0">
              <a:buNone/>
            </a:pPr>
            <a:r>
              <a:rPr lang="de-AT" sz="2200" dirty="0">
                <a:ea typeface="Verdana" pitchFamily="34" charset="0"/>
                <a:cs typeface="Verdana" pitchFamily="34" charset="0"/>
              </a:rPr>
              <a:t>Ausnahme: Der Name der untergeordneten Körperschaft ergibt ohne den Namen der übergeordneten Körperschaft keinen Sinn mehr.</a:t>
            </a:r>
            <a:br>
              <a:rPr lang="de-AT" sz="2200" dirty="0">
                <a:ea typeface="Verdana" pitchFamily="34" charset="0"/>
                <a:cs typeface="Verdana" pitchFamily="34" charset="0"/>
              </a:rPr>
            </a:br>
            <a:endParaRPr lang="de-AT" sz="2200" dirty="0">
              <a:ea typeface="Verdana" pitchFamily="34" charset="0"/>
              <a:cs typeface="Verdana" pitchFamily="34" charset="0"/>
            </a:endParaRPr>
          </a:p>
          <a:p>
            <a:pPr marL="0" indent="0">
              <a:buNone/>
            </a:pPr>
            <a:r>
              <a:rPr lang="de-AT" sz="2200" i="1" dirty="0">
                <a:ea typeface="Verdana" pitchFamily="34" charset="0"/>
                <a:cs typeface="Verdana" pitchFamily="34" charset="0"/>
              </a:rPr>
              <a:t>Diese Regel gilt für alle Fälle gemäß </a:t>
            </a:r>
            <a:r>
              <a:rPr lang="de-AT" sz="2200" i="1" dirty="0">
                <a:solidFill>
                  <a:schemeClr val="accent1">
                    <a:lumMod val="75000"/>
                  </a:schemeClr>
                </a:solidFill>
                <a:ea typeface="Verdana" pitchFamily="34" charset="0"/>
                <a:cs typeface="Verdana" pitchFamily="34" charset="0"/>
              </a:rPr>
              <a:t>RDA 11.2.2.14.1-11.2.2.14.18</a:t>
            </a:r>
            <a:r>
              <a:rPr lang="de-AT" sz="2200" i="1" dirty="0">
                <a:ea typeface="Verdana" pitchFamily="34" charset="0"/>
                <a:cs typeface="Verdana" pitchFamily="34" charset="0"/>
              </a:rPr>
              <a:t>.</a:t>
            </a:r>
          </a:p>
          <a:p>
            <a:pPr marL="0" indent="0">
              <a:buNone/>
            </a:pPr>
            <a:endParaRPr lang="de-AT" sz="1800" dirty="0">
              <a:ea typeface="Verdana" pitchFamily="34" charset="0"/>
              <a:cs typeface="Verdana" pitchFamily="34" charset="0"/>
            </a:endParaRPr>
          </a:p>
        </p:txBody>
      </p:sp>
      <p:sp>
        <p:nvSpPr>
          <p:cNvPr id="9" name="Foliennummernplatzhalter 8"/>
          <p:cNvSpPr>
            <a:spLocks noGrp="1"/>
          </p:cNvSpPr>
          <p:nvPr>
            <p:ph type="sldNum" sz="quarter" idx="4"/>
          </p:nvPr>
        </p:nvSpPr>
        <p:spPr/>
        <p:txBody>
          <a:bodyPr/>
          <a:lstStyle/>
          <a:p>
            <a:fld id="{8A6690F1-7CA1-4166-A522-500460961984}" type="slidenum">
              <a:rPr lang="de-DE" smtClean="0">
                <a:solidFill>
                  <a:prstClr val="black">
                    <a:tint val="75000"/>
                  </a:prstClr>
                </a:solidFill>
              </a:rPr>
              <a:pPr/>
              <a:t>5</a:t>
            </a:fld>
            <a:endParaRPr lang="de-DE">
              <a:solidFill>
                <a:prstClr val="black">
                  <a:tint val="75000"/>
                </a:prstClr>
              </a:solidFill>
            </a:endParaRPr>
          </a:p>
        </p:txBody>
      </p:sp>
      <p:sp>
        <p:nvSpPr>
          <p:cNvPr id="6" name="Fußzeilenplatzhalter 11"/>
          <p:cNvSpPr>
            <a:spLocks noGrp="1"/>
          </p:cNvSpPr>
          <p:nvPr>
            <p:ph type="ftr" sz="quarter" idx="14"/>
          </p:nvPr>
        </p:nvSpPr>
        <p:spPr>
          <a:xfrm>
            <a:off x="251520" y="6381328"/>
            <a:ext cx="8208912" cy="365125"/>
          </a:xfrm>
        </p:spPr>
        <p:txBody>
          <a:bodyPr/>
          <a:lstStyle/>
          <a:p>
            <a:r>
              <a:rPr lang="de-DE" smtClean="0">
                <a:solidFill>
                  <a:srgbClr val="4F81BD">
                    <a:lumMod val="75000"/>
                  </a:srgbClr>
                </a:solidFill>
              </a:rPr>
              <a:t>Auf der Grundlage der Schulungsunterlagen der AG RDA  - Modul 4.03.03: Normdaten: Körperschaften | Stand: Oktober 2017 | CC BY-NC-SA</a:t>
            </a:r>
            <a:endParaRPr lang="de-DE" dirty="0">
              <a:solidFill>
                <a:srgbClr val="4F81BD">
                  <a:lumMod val="75000"/>
                </a:srgbClr>
              </a:solidFill>
            </a:endParaRPr>
          </a:p>
        </p:txBody>
      </p:sp>
    </p:spTree>
    <p:extLst>
      <p:ext uri="{BB962C8B-B14F-4D97-AF65-F5344CB8AC3E}">
        <p14:creationId xmlns:p14="http://schemas.microsoft.com/office/powerpoint/2010/main" val="230828782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Unselbstständige Erfassung</a:t>
            </a:r>
            <a:endParaRPr lang="de-DE" dirty="0"/>
          </a:p>
        </p:txBody>
      </p:sp>
      <p:sp>
        <p:nvSpPr>
          <p:cNvPr id="3" name="Textplatzhalter 2"/>
          <p:cNvSpPr>
            <a:spLocks noGrp="1"/>
          </p:cNvSpPr>
          <p:nvPr>
            <p:ph type="body" sz="quarter" idx="13"/>
          </p:nvPr>
        </p:nvSpPr>
        <p:spPr/>
        <p:txBody>
          <a:bodyPr wrap="square"/>
          <a:lstStyle/>
          <a:p>
            <a:pPr marL="0" indent="0">
              <a:buNone/>
            </a:pPr>
            <a:r>
              <a:rPr lang="de-DE" sz="2200" dirty="0" smtClean="0">
                <a:ea typeface="Verdana" pitchFamily="34" charset="0"/>
                <a:cs typeface="Verdana" pitchFamily="34" charset="0"/>
              </a:rPr>
              <a:t>Name </a:t>
            </a:r>
            <a:r>
              <a:rPr lang="de-DE" sz="2200" dirty="0">
                <a:ea typeface="Verdana" pitchFamily="34" charset="0"/>
                <a:cs typeface="Verdana" pitchFamily="34" charset="0"/>
              </a:rPr>
              <a:t>enthält einen </a:t>
            </a:r>
            <a:r>
              <a:rPr lang="de-DE" sz="2200" dirty="0">
                <a:ea typeface="Verdana" pitchFamily="34" charset="0"/>
                <a:cs typeface="Verdana" pitchFamily="34" charset="0"/>
                <a:hlinkClick r:id="rId3"/>
              </a:rPr>
              <a:t>Terminus</a:t>
            </a:r>
            <a:r>
              <a:rPr lang="de-DE" sz="2200" u="sng" dirty="0" smtClean="0">
                <a:ea typeface="Verdana" pitchFamily="34" charset="0"/>
                <a:cs typeface="Verdana" pitchFamily="34" charset="0"/>
              </a:rPr>
              <a:t> </a:t>
            </a:r>
            <a:r>
              <a:rPr lang="de-DE" sz="2200" dirty="0" smtClean="0">
                <a:ea typeface="Verdana" pitchFamily="34" charset="0"/>
                <a:cs typeface="Verdana" pitchFamily="34" charset="0"/>
              </a:rPr>
              <a:t>der </a:t>
            </a:r>
          </a:p>
          <a:p>
            <a:pPr marL="0" indent="0">
              <a:buNone/>
            </a:pPr>
            <a:endParaRPr lang="de-DE" sz="2200" dirty="0">
              <a:ea typeface="Verdana" pitchFamily="34" charset="0"/>
              <a:cs typeface="Verdana" pitchFamily="34" charset="0"/>
            </a:endParaRPr>
          </a:p>
          <a:p>
            <a:r>
              <a:rPr lang="de-DE" sz="2200" dirty="0">
                <a:ea typeface="Verdana" pitchFamily="34" charset="0"/>
                <a:cs typeface="Verdana" pitchFamily="34" charset="0"/>
              </a:rPr>
              <a:t>anzeigt, dass die Körperschaft Teil einer anderen Körperschaft ist (</a:t>
            </a:r>
            <a:r>
              <a:rPr lang="de-DE" sz="2200" b="1" dirty="0">
                <a:solidFill>
                  <a:schemeClr val="accent1">
                    <a:lumMod val="75000"/>
                  </a:schemeClr>
                </a:solidFill>
                <a:ea typeface="Verdana" pitchFamily="34" charset="0"/>
                <a:cs typeface="Verdana" pitchFamily="34" charset="0"/>
              </a:rPr>
              <a:t>RDA </a:t>
            </a:r>
            <a:r>
              <a:rPr lang="de-DE" sz="2200" b="1" dirty="0">
                <a:ea typeface="Verdana" pitchFamily="34" charset="0"/>
                <a:cs typeface="Verdana" pitchFamily="34" charset="0"/>
                <a:hlinkClick r:id="rId4"/>
              </a:rPr>
              <a:t>11.2.2.14.1</a:t>
            </a:r>
            <a:r>
              <a:rPr lang="de-DE" sz="2200" dirty="0">
                <a:ea typeface="Verdana" pitchFamily="34" charset="0"/>
                <a:cs typeface="Verdana" pitchFamily="34" charset="0"/>
              </a:rPr>
              <a:t>) </a:t>
            </a:r>
          </a:p>
          <a:p>
            <a:pPr marL="400050" lvl="1" indent="0">
              <a:buNone/>
            </a:pPr>
            <a:r>
              <a:rPr lang="de-DE" sz="2200" dirty="0" smtClean="0">
                <a:ea typeface="Verdana" pitchFamily="34" charset="0"/>
                <a:cs typeface="Verdana" pitchFamily="34" charset="0"/>
              </a:rPr>
              <a:t>(</a:t>
            </a:r>
            <a:r>
              <a:rPr lang="de-DE" sz="2200" dirty="0">
                <a:ea typeface="Verdana" pitchFamily="34" charset="0"/>
                <a:cs typeface="Verdana" pitchFamily="34" charset="0"/>
              </a:rPr>
              <a:t>wenn </a:t>
            </a:r>
            <a:r>
              <a:rPr lang="de-DE" sz="2200" b="1" dirty="0">
                <a:solidFill>
                  <a:schemeClr val="accent1">
                    <a:lumMod val="75000"/>
                  </a:schemeClr>
                </a:solidFill>
                <a:ea typeface="Verdana" pitchFamily="34" charset="0"/>
                <a:cs typeface="Verdana" pitchFamily="34" charset="0"/>
              </a:rPr>
              <a:t>RDA 11.2.2.14.1 </a:t>
            </a:r>
            <a:r>
              <a:rPr lang="de-DE" sz="2200" dirty="0">
                <a:ea typeface="Verdana" pitchFamily="34" charset="0"/>
                <a:cs typeface="Verdana" pitchFamily="34" charset="0"/>
              </a:rPr>
              <a:t>zutrifft, wird </a:t>
            </a:r>
            <a:r>
              <a:rPr lang="de-DE" sz="2200" b="1" dirty="0">
                <a:ea typeface="Verdana" pitchFamily="34" charset="0"/>
                <a:cs typeface="Verdana" pitchFamily="34" charset="0"/>
              </a:rPr>
              <a:t>immer</a:t>
            </a:r>
            <a:r>
              <a:rPr lang="de-DE" sz="2200" dirty="0">
                <a:ea typeface="Verdana" pitchFamily="34" charset="0"/>
                <a:cs typeface="Verdana" pitchFamily="34" charset="0"/>
              </a:rPr>
              <a:t> </a:t>
            </a:r>
            <a:r>
              <a:rPr lang="de-DE" sz="2200" dirty="0" smtClean="0">
                <a:ea typeface="Verdana" pitchFamily="34" charset="0"/>
                <a:cs typeface="Verdana" pitchFamily="34" charset="0"/>
              </a:rPr>
              <a:t>unselbstständig erfasst)</a:t>
            </a:r>
            <a:endParaRPr lang="de-DE" sz="2200" dirty="0">
              <a:ea typeface="Verdana" pitchFamily="34" charset="0"/>
              <a:cs typeface="Verdana" pitchFamily="34" charset="0"/>
            </a:endParaRPr>
          </a:p>
          <a:p>
            <a:pPr>
              <a:spcBef>
                <a:spcPts val="1200"/>
              </a:spcBef>
              <a:buNone/>
            </a:pPr>
            <a:r>
              <a:rPr lang="de-DE" altLang="de-DE" sz="2200" i="1" dirty="0" smtClean="0">
                <a:ea typeface="Verdana" pitchFamily="34" charset="0"/>
                <a:cs typeface="Verdana" pitchFamily="34" charset="0"/>
              </a:rPr>
              <a:t>Beispiel</a:t>
            </a:r>
            <a:r>
              <a:rPr lang="de-DE" altLang="de-DE" sz="2200" i="1" dirty="0">
                <a:ea typeface="Verdana" pitchFamily="34" charset="0"/>
                <a:cs typeface="Verdana" pitchFamily="34" charset="0"/>
              </a:rPr>
              <a:t>:</a:t>
            </a:r>
          </a:p>
          <a:p>
            <a:pPr>
              <a:spcBef>
                <a:spcPts val="0"/>
              </a:spcBef>
              <a:buNone/>
            </a:pPr>
            <a:r>
              <a:rPr lang="it-IT" sz="2200" b="1" dirty="0">
                <a:solidFill>
                  <a:srgbClr val="7030A0"/>
                </a:solidFill>
                <a:ea typeface="Verdana" pitchFamily="34" charset="0"/>
                <a:cs typeface="Verdana" pitchFamily="34" charset="0"/>
              </a:rPr>
              <a:t>Società italiana di psicologia. Divisione di psicologia clinica </a:t>
            </a:r>
          </a:p>
          <a:p>
            <a:pPr>
              <a:spcBef>
                <a:spcPts val="0"/>
              </a:spcBef>
              <a:buNone/>
            </a:pPr>
            <a:r>
              <a:rPr lang="it-IT" sz="2200" dirty="0" smtClean="0">
                <a:ea typeface="Verdana" pitchFamily="34" charset="0"/>
                <a:cs typeface="Verdana" pitchFamily="34" charset="0"/>
              </a:rPr>
              <a:t>(</a:t>
            </a:r>
            <a:r>
              <a:rPr lang="it-IT" sz="2200" dirty="0" err="1">
                <a:ea typeface="Verdana" pitchFamily="34" charset="0"/>
                <a:cs typeface="Verdana" pitchFamily="34" charset="0"/>
              </a:rPr>
              <a:t>Name</a:t>
            </a:r>
            <a:r>
              <a:rPr lang="it-IT" sz="2200" dirty="0">
                <a:ea typeface="Verdana" pitchFamily="34" charset="0"/>
                <a:cs typeface="Verdana" pitchFamily="34" charset="0"/>
              </a:rPr>
              <a:t>: </a:t>
            </a:r>
            <a:r>
              <a:rPr lang="it-IT" sz="2200" b="1" dirty="0">
                <a:solidFill>
                  <a:srgbClr val="7030A0"/>
                </a:solidFill>
                <a:ea typeface="Verdana" pitchFamily="34" charset="0"/>
                <a:cs typeface="Verdana" pitchFamily="34" charset="0"/>
              </a:rPr>
              <a:t>Divisione di psicologia clinica</a:t>
            </a:r>
            <a:r>
              <a:rPr lang="it-IT" sz="2200" dirty="0" smtClean="0">
                <a:ea typeface="Verdana" pitchFamily="34" charset="0"/>
                <a:cs typeface="Verdana" pitchFamily="34" charset="0"/>
              </a:rPr>
              <a:t>)</a:t>
            </a:r>
          </a:p>
          <a:p>
            <a:pPr>
              <a:spcBef>
                <a:spcPts val="0"/>
              </a:spcBef>
              <a:buNone/>
            </a:pPr>
            <a:endParaRPr lang="it-IT" sz="2200" dirty="0">
              <a:ea typeface="Verdana" pitchFamily="34" charset="0"/>
              <a:cs typeface="Verdana" pitchFamily="34" charset="0"/>
            </a:endParaRPr>
          </a:p>
          <a:p>
            <a:pPr>
              <a:buNone/>
            </a:pPr>
            <a:r>
              <a:rPr lang="it-IT" sz="2200" b="1" dirty="0" smtClean="0">
                <a:ea typeface="Verdana" pitchFamily="34" charset="0"/>
                <a:cs typeface="Verdana" pitchFamily="34" charset="0"/>
              </a:rPr>
              <a:t>PICA</a:t>
            </a:r>
            <a:r>
              <a:rPr lang="it-IT" sz="2200" dirty="0" smtClean="0">
                <a:ea typeface="Verdana" pitchFamily="34" charset="0"/>
                <a:cs typeface="Verdana" pitchFamily="34" charset="0"/>
              </a:rPr>
              <a:t>:</a:t>
            </a:r>
            <a:endParaRPr lang="it-IT" sz="2200" dirty="0">
              <a:ea typeface="Verdana" pitchFamily="34" charset="0"/>
              <a:cs typeface="Verdana" pitchFamily="34" charset="0"/>
            </a:endParaRPr>
          </a:p>
          <a:p>
            <a:pPr>
              <a:spcBef>
                <a:spcPts val="0"/>
              </a:spcBef>
              <a:buNone/>
            </a:pPr>
            <a:r>
              <a:rPr lang="it-IT" sz="2200" b="1" dirty="0">
                <a:ea typeface="Verdana" pitchFamily="34" charset="0"/>
                <a:cs typeface="Verdana" pitchFamily="34" charset="0"/>
              </a:rPr>
              <a:t>110</a:t>
            </a:r>
            <a:r>
              <a:rPr lang="it-IT" sz="2200" dirty="0">
                <a:ea typeface="Verdana" pitchFamily="34" charset="0"/>
                <a:cs typeface="Verdana" pitchFamily="34" charset="0"/>
              </a:rPr>
              <a:t> </a:t>
            </a:r>
            <a:r>
              <a:rPr lang="it-IT" sz="2200" b="1" dirty="0">
                <a:solidFill>
                  <a:srgbClr val="7030A0"/>
                </a:solidFill>
                <a:ea typeface="Verdana" pitchFamily="34" charset="0"/>
                <a:cs typeface="Verdana" pitchFamily="34" charset="0"/>
              </a:rPr>
              <a:t>Società italiana di </a:t>
            </a:r>
            <a:r>
              <a:rPr lang="it-IT" sz="2200" b="1" dirty="0" err="1">
                <a:solidFill>
                  <a:srgbClr val="7030A0"/>
                </a:solidFill>
                <a:ea typeface="Verdana" pitchFamily="34" charset="0"/>
                <a:cs typeface="Verdana" pitchFamily="34" charset="0"/>
              </a:rPr>
              <a:t>psicologia</a:t>
            </a:r>
            <a:r>
              <a:rPr lang="it-IT" sz="2200" b="1" dirty="0" err="1">
                <a:ea typeface="Verdana" pitchFamily="34" charset="0"/>
                <a:cs typeface="Verdana" pitchFamily="34" charset="0"/>
              </a:rPr>
              <a:t>$b</a:t>
            </a:r>
            <a:r>
              <a:rPr lang="it-IT" sz="2200" b="1" dirty="0" err="1">
                <a:solidFill>
                  <a:srgbClr val="7030A0"/>
                </a:solidFill>
                <a:ea typeface="Verdana" pitchFamily="34" charset="0"/>
                <a:cs typeface="Verdana" pitchFamily="34" charset="0"/>
              </a:rPr>
              <a:t>Divisione</a:t>
            </a:r>
            <a:r>
              <a:rPr lang="it-IT" sz="2200" b="1" dirty="0">
                <a:solidFill>
                  <a:srgbClr val="7030A0"/>
                </a:solidFill>
                <a:ea typeface="Verdana" pitchFamily="34" charset="0"/>
                <a:cs typeface="Verdana" pitchFamily="34" charset="0"/>
              </a:rPr>
              <a:t> </a:t>
            </a:r>
            <a:r>
              <a:rPr lang="it-IT" sz="2200" b="1" dirty="0" smtClean="0">
                <a:solidFill>
                  <a:srgbClr val="7030A0"/>
                </a:solidFill>
                <a:ea typeface="Verdana" pitchFamily="34" charset="0"/>
                <a:cs typeface="Verdana" pitchFamily="34" charset="0"/>
              </a:rPr>
              <a:t>di psicologia</a:t>
            </a:r>
            <a:r>
              <a:rPr lang="it-IT" sz="2200" b="1" dirty="0">
                <a:solidFill>
                  <a:srgbClr val="7030A0"/>
                </a:solidFill>
                <a:ea typeface="Verdana" pitchFamily="34" charset="0"/>
                <a:cs typeface="Verdana" pitchFamily="34" charset="0"/>
              </a:rPr>
              <a:t> </a:t>
            </a:r>
            <a:r>
              <a:rPr lang="it-IT" sz="2200" b="1" dirty="0" smtClean="0">
                <a:solidFill>
                  <a:srgbClr val="7030A0"/>
                </a:solidFill>
                <a:ea typeface="Verdana" pitchFamily="34" charset="0"/>
                <a:cs typeface="Verdana" pitchFamily="34" charset="0"/>
              </a:rPr>
              <a:t>clinica </a:t>
            </a:r>
            <a:endParaRPr lang="it-IT" sz="2200" b="1" dirty="0">
              <a:solidFill>
                <a:srgbClr val="7030A0"/>
              </a:solidFill>
              <a:ea typeface="Verdana" pitchFamily="34" charset="0"/>
              <a:cs typeface="Verdana" pitchFamily="34" charset="0"/>
            </a:endParaRPr>
          </a:p>
          <a:p>
            <a:pPr marL="0" indent="0">
              <a:buNone/>
            </a:pPr>
            <a:endParaRPr lang="de-AT" sz="1800" dirty="0">
              <a:ea typeface="Verdana" pitchFamily="34" charset="0"/>
              <a:cs typeface="Verdana" pitchFamily="34" charset="0"/>
            </a:endParaRPr>
          </a:p>
        </p:txBody>
      </p:sp>
      <p:sp>
        <p:nvSpPr>
          <p:cNvPr id="9" name="Foliennummernplatzhalter 8"/>
          <p:cNvSpPr>
            <a:spLocks noGrp="1"/>
          </p:cNvSpPr>
          <p:nvPr>
            <p:ph type="sldNum" sz="quarter" idx="4"/>
          </p:nvPr>
        </p:nvSpPr>
        <p:spPr/>
        <p:txBody>
          <a:bodyPr/>
          <a:lstStyle/>
          <a:p>
            <a:fld id="{8A6690F1-7CA1-4166-A522-500460961984}" type="slidenum">
              <a:rPr lang="de-DE" smtClean="0">
                <a:solidFill>
                  <a:prstClr val="black">
                    <a:tint val="75000"/>
                  </a:prstClr>
                </a:solidFill>
              </a:rPr>
              <a:pPr/>
              <a:t>6</a:t>
            </a:fld>
            <a:endParaRPr lang="de-DE">
              <a:solidFill>
                <a:prstClr val="black">
                  <a:tint val="75000"/>
                </a:prstClr>
              </a:solidFill>
            </a:endParaRPr>
          </a:p>
        </p:txBody>
      </p:sp>
      <p:sp>
        <p:nvSpPr>
          <p:cNvPr id="6" name="Fußzeilenplatzhalter 11"/>
          <p:cNvSpPr>
            <a:spLocks noGrp="1"/>
          </p:cNvSpPr>
          <p:nvPr>
            <p:ph type="ftr" sz="quarter" idx="14"/>
          </p:nvPr>
        </p:nvSpPr>
        <p:spPr>
          <a:xfrm>
            <a:off x="251520" y="6381328"/>
            <a:ext cx="8208912" cy="365125"/>
          </a:xfrm>
        </p:spPr>
        <p:txBody>
          <a:bodyPr/>
          <a:lstStyle/>
          <a:p>
            <a:r>
              <a:rPr lang="de-DE" smtClean="0">
                <a:solidFill>
                  <a:srgbClr val="4F81BD">
                    <a:lumMod val="75000"/>
                  </a:srgbClr>
                </a:solidFill>
              </a:rPr>
              <a:t>Auf der Grundlage der Schulungsunterlagen der AG RDA  - Modul 4.03.03: Normdaten: Körperschaften | Stand: Oktober 2017 | CC BY-NC-SA</a:t>
            </a:r>
            <a:endParaRPr lang="de-DE" dirty="0">
              <a:solidFill>
                <a:srgbClr val="4F81BD">
                  <a:lumMod val="75000"/>
                </a:srgbClr>
              </a:solidFill>
            </a:endParaRPr>
          </a:p>
        </p:txBody>
      </p:sp>
    </p:spTree>
    <p:extLst>
      <p:ext uri="{BB962C8B-B14F-4D97-AF65-F5344CB8AC3E}">
        <p14:creationId xmlns:p14="http://schemas.microsoft.com/office/powerpoint/2010/main" val="388456551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pPr marL="0" indent="0">
              <a:buNone/>
            </a:pPr>
            <a:r>
              <a:rPr lang="de-DE" sz="2200" dirty="0" smtClean="0">
                <a:ea typeface="Verdana" pitchFamily="34" charset="0"/>
                <a:cs typeface="Verdana" pitchFamily="34" charset="0"/>
              </a:rPr>
              <a:t>Name </a:t>
            </a:r>
            <a:r>
              <a:rPr lang="de-DE" sz="2200" dirty="0">
                <a:ea typeface="Verdana" pitchFamily="34" charset="0"/>
                <a:cs typeface="Verdana" pitchFamily="34" charset="0"/>
              </a:rPr>
              <a:t>enthält einen </a:t>
            </a:r>
            <a:r>
              <a:rPr lang="de-DE" sz="2200" dirty="0">
                <a:ea typeface="Verdana" pitchFamily="34" charset="0"/>
                <a:cs typeface="Verdana" pitchFamily="34" charset="0"/>
                <a:hlinkClick r:id="rId3"/>
              </a:rPr>
              <a:t>Terminus</a:t>
            </a:r>
            <a:r>
              <a:rPr lang="de-DE" sz="2200" dirty="0">
                <a:ea typeface="Verdana" pitchFamily="34" charset="0"/>
                <a:cs typeface="Verdana" pitchFamily="34" charset="0"/>
              </a:rPr>
              <a:t> der </a:t>
            </a:r>
          </a:p>
          <a:p>
            <a:pPr marL="0" indent="0">
              <a:buNone/>
            </a:pPr>
            <a:endParaRPr lang="de-DE" sz="2200" dirty="0">
              <a:ea typeface="Verdana" pitchFamily="34" charset="0"/>
              <a:cs typeface="Verdana" pitchFamily="34" charset="0"/>
            </a:endParaRPr>
          </a:p>
          <a:p>
            <a:pPr>
              <a:spcBef>
                <a:spcPts val="0"/>
              </a:spcBef>
              <a:spcAft>
                <a:spcPts val="1200"/>
              </a:spcAft>
            </a:pPr>
            <a:r>
              <a:rPr lang="de-DE" sz="2200" dirty="0">
                <a:ea typeface="Verdana" pitchFamily="34" charset="0"/>
                <a:cs typeface="Verdana" pitchFamily="34" charset="0"/>
              </a:rPr>
              <a:t>Normalerweise auf eine administrative Unterordnung schließen lässt: unselbstständig nur dann, wenn der Name der übergeordneten Körperschaft für die Identifizierung der untergeordneten Körperschaft erforderlich ist (</a:t>
            </a:r>
            <a:r>
              <a:rPr lang="de-DE" sz="2200" b="1" dirty="0">
                <a:solidFill>
                  <a:schemeClr val="accent1">
                    <a:lumMod val="75000"/>
                  </a:schemeClr>
                </a:solidFill>
                <a:ea typeface="Verdana" pitchFamily="34" charset="0"/>
                <a:cs typeface="Verdana" pitchFamily="34" charset="0"/>
              </a:rPr>
              <a:t>RDA </a:t>
            </a:r>
            <a:r>
              <a:rPr lang="de-DE" sz="2200" b="1" dirty="0">
                <a:ea typeface="Verdana" pitchFamily="34" charset="0"/>
                <a:cs typeface="Verdana" pitchFamily="34" charset="0"/>
                <a:hlinkClick r:id="rId4"/>
              </a:rPr>
              <a:t>11.2.2.14.2</a:t>
            </a:r>
            <a:r>
              <a:rPr lang="de-DE" sz="2200" b="1" dirty="0">
                <a:ea typeface="Verdana" pitchFamily="34" charset="0"/>
                <a:cs typeface="Verdana" pitchFamily="34" charset="0"/>
              </a:rPr>
              <a:t> </a:t>
            </a:r>
            <a:r>
              <a:rPr lang="de-DE" sz="2200" dirty="0">
                <a:ea typeface="Verdana" pitchFamily="34" charset="0"/>
                <a:cs typeface="Verdana" pitchFamily="34" charset="0"/>
              </a:rPr>
              <a:t>und </a:t>
            </a:r>
            <a:r>
              <a:rPr lang="de-DE" sz="2200" u="sng" dirty="0">
                <a:ea typeface="Verdana" pitchFamily="34" charset="0"/>
                <a:cs typeface="Verdana" pitchFamily="34" charset="0"/>
                <a:hlinkClick r:id="rId5"/>
              </a:rPr>
              <a:t>ERL2 zu </a:t>
            </a:r>
            <a:r>
              <a:rPr lang="de-DE" sz="2200" b="1" dirty="0">
                <a:ea typeface="Verdana" pitchFamily="34" charset="0"/>
                <a:cs typeface="Verdana" pitchFamily="34" charset="0"/>
                <a:hlinkClick r:id="rId5"/>
              </a:rPr>
              <a:t>RDA 11.2.2.14.2</a:t>
            </a:r>
            <a:r>
              <a:rPr lang="de-DE" sz="2200" dirty="0">
                <a:ea typeface="Verdana" pitchFamily="34" charset="0"/>
                <a:cs typeface="Verdana" pitchFamily="34" charset="0"/>
              </a:rPr>
              <a:t>).</a:t>
            </a:r>
          </a:p>
          <a:p>
            <a:pPr>
              <a:spcBef>
                <a:spcPts val="1200"/>
              </a:spcBef>
              <a:buNone/>
            </a:pPr>
            <a:r>
              <a:rPr lang="de-DE" altLang="de-DE" sz="2200" i="1" dirty="0">
                <a:ea typeface="Verdana" pitchFamily="34" charset="0"/>
                <a:cs typeface="Verdana" pitchFamily="34" charset="0"/>
              </a:rPr>
              <a:t>Beispiel:</a:t>
            </a:r>
          </a:p>
          <a:p>
            <a:pPr>
              <a:buNone/>
            </a:pPr>
            <a:r>
              <a:rPr lang="es-ES" sz="2200" b="1" dirty="0">
                <a:solidFill>
                  <a:srgbClr val="7030A0"/>
                </a:solidFill>
                <a:ea typeface="Verdana" pitchFamily="34" charset="0"/>
                <a:cs typeface="Verdana" pitchFamily="34" charset="0"/>
              </a:rPr>
              <a:t>Fundación Terram. Dirección de Estudios </a:t>
            </a:r>
          </a:p>
          <a:p>
            <a:pPr>
              <a:buNone/>
            </a:pPr>
            <a:r>
              <a:rPr lang="es-ES" sz="2200" dirty="0">
                <a:ea typeface="Verdana" pitchFamily="34" charset="0"/>
                <a:cs typeface="Verdana" pitchFamily="34" charset="0"/>
              </a:rPr>
              <a:t>(Name: </a:t>
            </a:r>
            <a:r>
              <a:rPr lang="es-ES" sz="2200" b="1" dirty="0">
                <a:solidFill>
                  <a:srgbClr val="7030A0"/>
                </a:solidFill>
                <a:ea typeface="Verdana" pitchFamily="34" charset="0"/>
                <a:cs typeface="Verdana" pitchFamily="34" charset="0"/>
              </a:rPr>
              <a:t>Dirección de Estudios</a:t>
            </a:r>
            <a:r>
              <a:rPr lang="es-ES" sz="2200" dirty="0">
                <a:ea typeface="Verdana" pitchFamily="34" charset="0"/>
                <a:cs typeface="Verdana" pitchFamily="34" charset="0"/>
              </a:rPr>
              <a:t>)</a:t>
            </a:r>
          </a:p>
          <a:p>
            <a:pPr>
              <a:buNone/>
            </a:pPr>
            <a:endParaRPr lang="es-ES" sz="2200" dirty="0">
              <a:ea typeface="Verdana" pitchFamily="34" charset="0"/>
              <a:cs typeface="Verdana" pitchFamily="34" charset="0"/>
            </a:endParaRPr>
          </a:p>
          <a:p>
            <a:pPr>
              <a:buNone/>
            </a:pPr>
            <a:r>
              <a:rPr lang="es-ES" sz="2200" b="1" dirty="0">
                <a:ea typeface="Verdana" pitchFamily="34" charset="0"/>
                <a:cs typeface="Verdana" pitchFamily="34" charset="0"/>
              </a:rPr>
              <a:t>PICA</a:t>
            </a:r>
            <a:r>
              <a:rPr lang="es-ES" sz="2200" dirty="0">
                <a:ea typeface="Verdana" pitchFamily="34" charset="0"/>
                <a:cs typeface="Verdana" pitchFamily="34" charset="0"/>
              </a:rPr>
              <a:t>:</a:t>
            </a:r>
          </a:p>
          <a:p>
            <a:pPr>
              <a:buNone/>
            </a:pPr>
            <a:r>
              <a:rPr lang="es-ES" sz="2200" b="1" dirty="0">
                <a:ea typeface="Verdana" pitchFamily="34" charset="0"/>
                <a:cs typeface="Verdana" pitchFamily="34" charset="0"/>
              </a:rPr>
              <a:t>110 </a:t>
            </a:r>
            <a:r>
              <a:rPr lang="es-ES" sz="2200" b="1" dirty="0">
                <a:solidFill>
                  <a:srgbClr val="7030A0"/>
                </a:solidFill>
                <a:ea typeface="Verdana" pitchFamily="34" charset="0"/>
                <a:cs typeface="Verdana" pitchFamily="34" charset="0"/>
              </a:rPr>
              <a:t>Fundación Terram</a:t>
            </a:r>
            <a:r>
              <a:rPr lang="es-ES" sz="2200" b="1" dirty="0">
                <a:ea typeface="Verdana" pitchFamily="34" charset="0"/>
                <a:cs typeface="Verdana" pitchFamily="34" charset="0"/>
              </a:rPr>
              <a:t>$b</a:t>
            </a:r>
            <a:r>
              <a:rPr lang="es-ES" sz="2200" b="1" dirty="0">
                <a:solidFill>
                  <a:srgbClr val="7030A0"/>
                </a:solidFill>
                <a:ea typeface="Verdana" pitchFamily="34" charset="0"/>
                <a:cs typeface="Verdana" pitchFamily="34" charset="0"/>
              </a:rPr>
              <a:t>Dirección de Estudios </a:t>
            </a:r>
            <a:endParaRPr lang="de-DE" sz="2200" b="1" dirty="0">
              <a:solidFill>
                <a:srgbClr val="7030A0"/>
              </a:solidFill>
              <a:ea typeface="Verdana" pitchFamily="34" charset="0"/>
              <a:cs typeface="Verdana" pitchFamily="34" charset="0"/>
            </a:endParaRPr>
          </a:p>
        </p:txBody>
      </p:sp>
      <p:sp>
        <p:nvSpPr>
          <p:cNvPr id="9" name="Foliennummernplatzhalter 8"/>
          <p:cNvSpPr>
            <a:spLocks noGrp="1"/>
          </p:cNvSpPr>
          <p:nvPr>
            <p:ph type="sldNum" sz="quarter" idx="4"/>
          </p:nvPr>
        </p:nvSpPr>
        <p:spPr/>
        <p:txBody>
          <a:bodyPr/>
          <a:lstStyle/>
          <a:p>
            <a:fld id="{8A6690F1-7CA1-4166-A522-500460961984}" type="slidenum">
              <a:rPr lang="de-DE" smtClean="0">
                <a:solidFill>
                  <a:prstClr val="black">
                    <a:tint val="75000"/>
                  </a:prstClr>
                </a:solidFill>
              </a:rPr>
              <a:pPr/>
              <a:t>7</a:t>
            </a:fld>
            <a:endParaRPr lang="de-DE">
              <a:solidFill>
                <a:prstClr val="black">
                  <a:tint val="75000"/>
                </a:prstClr>
              </a:solidFill>
            </a:endParaRPr>
          </a:p>
        </p:txBody>
      </p:sp>
      <p:sp>
        <p:nvSpPr>
          <p:cNvPr id="6" name="Fußzeilenplatzhalter 11"/>
          <p:cNvSpPr>
            <a:spLocks noGrp="1"/>
          </p:cNvSpPr>
          <p:nvPr>
            <p:ph type="ftr" sz="quarter" idx="14"/>
          </p:nvPr>
        </p:nvSpPr>
        <p:spPr>
          <a:xfrm>
            <a:off x="251520" y="6381328"/>
            <a:ext cx="8208912" cy="365125"/>
          </a:xfrm>
        </p:spPr>
        <p:txBody>
          <a:bodyPr/>
          <a:lstStyle/>
          <a:p>
            <a:r>
              <a:rPr lang="de-DE" smtClean="0">
                <a:solidFill>
                  <a:srgbClr val="4F81BD">
                    <a:lumMod val="75000"/>
                  </a:srgbClr>
                </a:solidFill>
              </a:rPr>
              <a:t>Auf der Grundlage der Schulungsunterlagen der AG RDA  - Modul 4.03.03: Normdaten: Körperschaften | Stand: Oktober 2017 | CC BY-NC-SA</a:t>
            </a:r>
            <a:endParaRPr lang="de-DE" dirty="0">
              <a:solidFill>
                <a:srgbClr val="4F81BD">
                  <a:lumMod val="75000"/>
                </a:srgbClr>
              </a:solidFill>
            </a:endParaRPr>
          </a:p>
        </p:txBody>
      </p:sp>
      <p:sp>
        <p:nvSpPr>
          <p:cNvPr id="4" name="Titel 3"/>
          <p:cNvSpPr>
            <a:spLocks noGrp="1"/>
          </p:cNvSpPr>
          <p:nvPr>
            <p:ph type="title"/>
          </p:nvPr>
        </p:nvSpPr>
        <p:spPr/>
        <p:txBody>
          <a:bodyPr/>
          <a:lstStyle/>
          <a:p>
            <a:r>
              <a:rPr lang="de-DE" dirty="0">
                <a:ea typeface="Verdana" pitchFamily="34" charset="0"/>
                <a:cs typeface="Verdana" pitchFamily="34" charset="0"/>
              </a:rPr>
              <a:t>Unselbstständige Erfassung</a:t>
            </a:r>
            <a:endParaRPr lang="de-DE" dirty="0"/>
          </a:p>
        </p:txBody>
      </p:sp>
    </p:spTree>
    <p:extLst>
      <p:ext uri="{BB962C8B-B14F-4D97-AF65-F5344CB8AC3E}">
        <p14:creationId xmlns:p14="http://schemas.microsoft.com/office/powerpoint/2010/main" val="350169038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pPr marL="0" indent="0">
              <a:buNone/>
            </a:pPr>
            <a:r>
              <a:rPr lang="de-DE" sz="2200" dirty="0" smtClean="0">
                <a:ea typeface="Verdana" pitchFamily="34" charset="0"/>
                <a:cs typeface="Verdana" pitchFamily="34" charset="0"/>
              </a:rPr>
              <a:t>Name </a:t>
            </a:r>
            <a:r>
              <a:rPr lang="de-DE" sz="2200" dirty="0">
                <a:ea typeface="Verdana" pitchFamily="34" charset="0"/>
                <a:cs typeface="Verdana" pitchFamily="34" charset="0"/>
              </a:rPr>
              <a:t>ist </a:t>
            </a:r>
            <a:endParaRPr lang="de-DE" sz="2200" dirty="0" smtClean="0">
              <a:ea typeface="Verdana" pitchFamily="34" charset="0"/>
              <a:cs typeface="Verdana" pitchFamily="34" charset="0"/>
            </a:endParaRPr>
          </a:p>
          <a:p>
            <a:pPr marL="0" indent="0">
              <a:buNone/>
            </a:pPr>
            <a:endParaRPr lang="de-DE" sz="2200" dirty="0">
              <a:ea typeface="Verdana" pitchFamily="34" charset="0"/>
              <a:cs typeface="Verdana" pitchFamily="34" charset="0"/>
            </a:endParaRPr>
          </a:p>
          <a:p>
            <a:r>
              <a:rPr lang="de-DE" sz="2200" dirty="0">
                <a:ea typeface="Verdana" pitchFamily="34" charset="0"/>
                <a:cs typeface="Verdana" pitchFamily="34" charset="0"/>
              </a:rPr>
              <a:t>von </a:t>
            </a:r>
            <a:r>
              <a:rPr lang="de-DE" sz="2200" b="1" dirty="0">
                <a:ea typeface="Verdana" pitchFamily="34" charset="0"/>
                <a:cs typeface="Verdana" pitchFamily="34" charset="0"/>
              </a:rPr>
              <a:t>allgemeiner Natur </a:t>
            </a:r>
            <a:r>
              <a:rPr lang="de-DE" sz="2200" dirty="0">
                <a:ea typeface="Verdana" pitchFamily="34" charset="0"/>
                <a:cs typeface="Verdana" pitchFamily="34" charset="0"/>
              </a:rPr>
              <a:t>oder zeigt nur eine </a:t>
            </a:r>
            <a:r>
              <a:rPr lang="de-DE" sz="2200" b="1" dirty="0">
                <a:ea typeface="Verdana" pitchFamily="34" charset="0"/>
                <a:cs typeface="Verdana" pitchFamily="34" charset="0"/>
              </a:rPr>
              <a:t>geografische</a:t>
            </a:r>
            <a:r>
              <a:rPr lang="de-DE" sz="2200" dirty="0">
                <a:ea typeface="Verdana" pitchFamily="34" charset="0"/>
                <a:cs typeface="Verdana" pitchFamily="34" charset="0"/>
              </a:rPr>
              <a:t>, </a:t>
            </a:r>
            <a:r>
              <a:rPr lang="de-DE" sz="2200" b="1" dirty="0">
                <a:ea typeface="Verdana" pitchFamily="34" charset="0"/>
                <a:cs typeface="Verdana" pitchFamily="34" charset="0"/>
              </a:rPr>
              <a:t>chronologische</a:t>
            </a:r>
            <a:r>
              <a:rPr lang="de-DE" sz="2200" dirty="0">
                <a:ea typeface="Verdana" pitchFamily="34" charset="0"/>
                <a:cs typeface="Verdana" pitchFamily="34" charset="0"/>
              </a:rPr>
              <a:t> </a:t>
            </a:r>
            <a:r>
              <a:rPr lang="de-DE" sz="2200" dirty="0" smtClean="0">
                <a:ea typeface="Verdana" pitchFamily="34" charset="0"/>
                <a:cs typeface="Verdana" pitchFamily="34" charset="0"/>
              </a:rPr>
              <a:t>, </a:t>
            </a:r>
            <a:r>
              <a:rPr lang="de-DE" sz="2200" b="1" dirty="0" smtClean="0">
                <a:ea typeface="Verdana" pitchFamily="34" charset="0"/>
                <a:cs typeface="Verdana" pitchFamily="34" charset="0"/>
              </a:rPr>
              <a:t>numerische</a:t>
            </a:r>
            <a:r>
              <a:rPr lang="de-DE" sz="2200" dirty="0" smtClean="0">
                <a:ea typeface="Verdana" pitchFamily="34" charset="0"/>
                <a:cs typeface="Verdana" pitchFamily="34" charset="0"/>
              </a:rPr>
              <a:t> oder </a:t>
            </a:r>
            <a:r>
              <a:rPr lang="de-DE" sz="2200" b="1" dirty="0" smtClean="0">
                <a:ea typeface="Verdana" pitchFamily="34" charset="0"/>
                <a:cs typeface="Verdana" pitchFamily="34" charset="0"/>
              </a:rPr>
              <a:t>alphabetische</a:t>
            </a:r>
            <a:r>
              <a:rPr lang="de-DE" sz="2200" dirty="0" smtClean="0">
                <a:ea typeface="Verdana" pitchFamily="34" charset="0"/>
                <a:cs typeface="Verdana" pitchFamily="34" charset="0"/>
              </a:rPr>
              <a:t> Abteilung einer </a:t>
            </a:r>
            <a:r>
              <a:rPr lang="de-DE" sz="2200" dirty="0">
                <a:ea typeface="Verdana" pitchFamily="34" charset="0"/>
                <a:cs typeface="Verdana" pitchFamily="34" charset="0"/>
              </a:rPr>
              <a:t>übergeordneten Körperschaft an. </a:t>
            </a:r>
            <a:endParaRPr lang="de-DE" sz="2200" dirty="0" smtClean="0">
              <a:ea typeface="Verdana" pitchFamily="34" charset="0"/>
              <a:cs typeface="Verdana" pitchFamily="34" charset="0"/>
            </a:endParaRPr>
          </a:p>
          <a:p>
            <a:pPr marL="0" indent="0">
              <a:spcBef>
                <a:spcPts val="0"/>
              </a:spcBef>
              <a:spcAft>
                <a:spcPts val="1200"/>
              </a:spcAft>
              <a:buNone/>
            </a:pPr>
            <a:r>
              <a:rPr lang="de-DE" sz="2200" b="1" dirty="0" smtClean="0">
                <a:ea typeface="Verdana" pitchFamily="34" charset="0"/>
                <a:cs typeface="Verdana" pitchFamily="34" charset="0"/>
              </a:rPr>
              <a:t>   </a:t>
            </a:r>
            <a:r>
              <a:rPr lang="de-DE" sz="2200" dirty="0" smtClean="0">
                <a:ea typeface="Verdana" pitchFamily="34" charset="0"/>
                <a:cs typeface="Verdana" pitchFamily="34" charset="0"/>
              </a:rPr>
              <a:t> (</a:t>
            </a:r>
            <a:r>
              <a:rPr lang="de-DE" sz="2200" b="1" dirty="0" smtClean="0">
                <a:solidFill>
                  <a:schemeClr val="accent1">
                    <a:lumMod val="75000"/>
                  </a:schemeClr>
                </a:solidFill>
                <a:ea typeface="Verdana" pitchFamily="34" charset="0"/>
                <a:cs typeface="Verdana" pitchFamily="34" charset="0"/>
              </a:rPr>
              <a:t>RDA</a:t>
            </a:r>
            <a:r>
              <a:rPr lang="de-DE" sz="2200" b="1" dirty="0" smtClean="0">
                <a:ea typeface="Verdana" pitchFamily="34" charset="0"/>
                <a:cs typeface="Verdana" pitchFamily="34" charset="0"/>
              </a:rPr>
              <a:t> </a:t>
            </a:r>
            <a:r>
              <a:rPr lang="de-DE" sz="2200" b="1" dirty="0" smtClean="0">
                <a:ea typeface="Verdana" pitchFamily="34" charset="0"/>
                <a:cs typeface="Verdana" pitchFamily="34" charset="0"/>
                <a:hlinkClick r:id="rId3"/>
              </a:rPr>
              <a:t>11.2.2.14.3</a:t>
            </a:r>
            <a:r>
              <a:rPr lang="de-DE" sz="2200" dirty="0" smtClean="0">
                <a:ea typeface="Verdana" pitchFamily="34" charset="0"/>
                <a:cs typeface="Verdana" pitchFamily="34" charset="0"/>
              </a:rPr>
              <a:t>)</a:t>
            </a:r>
            <a:endParaRPr lang="de-DE" altLang="de-DE" sz="2200" i="1" dirty="0">
              <a:ea typeface="Verdana" pitchFamily="34" charset="0"/>
              <a:cs typeface="Verdana" pitchFamily="34" charset="0"/>
            </a:endParaRPr>
          </a:p>
          <a:p>
            <a:pPr>
              <a:spcBef>
                <a:spcPts val="1200"/>
              </a:spcBef>
              <a:buNone/>
            </a:pPr>
            <a:r>
              <a:rPr lang="de-DE" altLang="de-DE" sz="2200" i="1" dirty="0">
                <a:ea typeface="Verdana" pitchFamily="34" charset="0"/>
                <a:cs typeface="Verdana" pitchFamily="34" charset="0"/>
              </a:rPr>
              <a:t>Beispiel:</a:t>
            </a:r>
          </a:p>
          <a:p>
            <a:pPr>
              <a:buNone/>
            </a:pPr>
            <a:r>
              <a:rPr lang="it-IT" sz="2200" b="1" dirty="0">
                <a:solidFill>
                  <a:srgbClr val="7030A0"/>
                </a:solidFill>
                <a:ea typeface="Verdana" pitchFamily="34" charset="0"/>
                <a:cs typeface="Verdana" pitchFamily="34" charset="0"/>
              </a:rPr>
              <a:t>Costume Society of  America. </a:t>
            </a:r>
            <a:r>
              <a:rPr lang="it-IT" sz="2200" b="1" dirty="0" err="1">
                <a:solidFill>
                  <a:srgbClr val="7030A0"/>
                </a:solidFill>
                <a:ea typeface="Verdana" pitchFamily="34" charset="0"/>
                <a:cs typeface="Verdana" pitchFamily="34" charset="0"/>
              </a:rPr>
              <a:t>Region</a:t>
            </a:r>
            <a:r>
              <a:rPr lang="it-IT" sz="2200" b="1" dirty="0">
                <a:solidFill>
                  <a:srgbClr val="7030A0"/>
                </a:solidFill>
                <a:ea typeface="Verdana" pitchFamily="34" charset="0"/>
                <a:cs typeface="Verdana" pitchFamily="34" charset="0"/>
              </a:rPr>
              <a:t> II </a:t>
            </a:r>
          </a:p>
          <a:p>
            <a:pPr>
              <a:buNone/>
            </a:pPr>
            <a:r>
              <a:rPr lang="it-IT" sz="2200" dirty="0" smtClean="0">
                <a:ea typeface="Verdana" pitchFamily="34" charset="0"/>
                <a:cs typeface="Verdana" pitchFamily="34" charset="0"/>
              </a:rPr>
              <a:t>(</a:t>
            </a:r>
            <a:r>
              <a:rPr lang="it-IT" sz="2200" dirty="0" err="1">
                <a:ea typeface="Verdana" pitchFamily="34" charset="0"/>
                <a:cs typeface="Verdana" pitchFamily="34" charset="0"/>
              </a:rPr>
              <a:t>Name</a:t>
            </a:r>
            <a:r>
              <a:rPr lang="it-IT" sz="2200" dirty="0">
                <a:ea typeface="Verdana" pitchFamily="34" charset="0"/>
                <a:cs typeface="Verdana" pitchFamily="34" charset="0"/>
              </a:rPr>
              <a:t>: </a:t>
            </a:r>
            <a:r>
              <a:rPr lang="it-IT" sz="2200" b="1" dirty="0" err="1">
                <a:solidFill>
                  <a:srgbClr val="7030A0"/>
                </a:solidFill>
                <a:ea typeface="Verdana" pitchFamily="34" charset="0"/>
                <a:cs typeface="Verdana" pitchFamily="34" charset="0"/>
              </a:rPr>
              <a:t>Region</a:t>
            </a:r>
            <a:r>
              <a:rPr lang="it-IT" sz="2200" b="1" dirty="0">
                <a:solidFill>
                  <a:srgbClr val="7030A0"/>
                </a:solidFill>
                <a:ea typeface="Verdana" pitchFamily="34" charset="0"/>
                <a:cs typeface="Verdana" pitchFamily="34" charset="0"/>
              </a:rPr>
              <a:t> II</a:t>
            </a:r>
            <a:r>
              <a:rPr lang="it-IT" sz="2200" dirty="0">
                <a:ea typeface="Verdana" pitchFamily="34" charset="0"/>
                <a:cs typeface="Verdana" pitchFamily="34" charset="0"/>
              </a:rPr>
              <a:t>)</a:t>
            </a:r>
          </a:p>
          <a:p>
            <a:pPr>
              <a:buNone/>
            </a:pPr>
            <a:endParaRPr lang="it-IT" sz="2200" dirty="0">
              <a:solidFill>
                <a:srgbClr val="00B050"/>
              </a:solidFill>
              <a:ea typeface="Verdana" pitchFamily="34" charset="0"/>
              <a:cs typeface="Verdana" pitchFamily="34" charset="0"/>
            </a:endParaRPr>
          </a:p>
          <a:p>
            <a:pPr>
              <a:buNone/>
            </a:pPr>
            <a:r>
              <a:rPr lang="it-IT" sz="2200" b="1" dirty="0" smtClean="0">
                <a:ea typeface="Verdana" pitchFamily="34" charset="0"/>
                <a:cs typeface="Verdana" pitchFamily="34" charset="0"/>
              </a:rPr>
              <a:t>PICA</a:t>
            </a:r>
            <a:r>
              <a:rPr lang="it-IT" sz="2200" dirty="0" smtClean="0">
                <a:ea typeface="Verdana" pitchFamily="34" charset="0"/>
                <a:cs typeface="Verdana" pitchFamily="34" charset="0"/>
              </a:rPr>
              <a:t>:</a:t>
            </a:r>
            <a:endParaRPr lang="it-IT" sz="2200" dirty="0">
              <a:ea typeface="Verdana" pitchFamily="34" charset="0"/>
              <a:cs typeface="Verdana" pitchFamily="34" charset="0"/>
            </a:endParaRPr>
          </a:p>
          <a:p>
            <a:pPr>
              <a:buNone/>
            </a:pPr>
            <a:r>
              <a:rPr lang="it-IT" sz="2200" b="1" dirty="0">
                <a:ea typeface="Verdana" pitchFamily="34" charset="0"/>
                <a:cs typeface="Verdana" pitchFamily="34" charset="0"/>
              </a:rPr>
              <a:t>110</a:t>
            </a:r>
            <a:r>
              <a:rPr lang="it-IT" sz="2200" dirty="0">
                <a:ea typeface="Verdana" pitchFamily="34" charset="0"/>
                <a:cs typeface="Verdana" pitchFamily="34" charset="0"/>
              </a:rPr>
              <a:t> </a:t>
            </a:r>
            <a:r>
              <a:rPr lang="it-IT" sz="2200" b="1" dirty="0">
                <a:solidFill>
                  <a:srgbClr val="7030A0"/>
                </a:solidFill>
                <a:ea typeface="Verdana" pitchFamily="34" charset="0"/>
                <a:cs typeface="Verdana" pitchFamily="34" charset="0"/>
              </a:rPr>
              <a:t>Costume Society of </a:t>
            </a:r>
            <a:r>
              <a:rPr lang="it-IT" sz="2200" b="1" dirty="0" err="1">
                <a:solidFill>
                  <a:srgbClr val="7030A0"/>
                </a:solidFill>
                <a:ea typeface="Verdana" pitchFamily="34" charset="0"/>
                <a:cs typeface="Verdana" pitchFamily="34" charset="0"/>
              </a:rPr>
              <a:t>America</a:t>
            </a:r>
            <a:r>
              <a:rPr lang="it-IT" sz="2200" b="1" dirty="0" err="1">
                <a:ea typeface="Verdana" pitchFamily="34" charset="0"/>
                <a:cs typeface="Verdana" pitchFamily="34" charset="0"/>
              </a:rPr>
              <a:t>$b</a:t>
            </a:r>
            <a:r>
              <a:rPr lang="it-IT" sz="2200" b="1" dirty="0" err="1">
                <a:solidFill>
                  <a:srgbClr val="7030A0"/>
                </a:solidFill>
                <a:ea typeface="Verdana" pitchFamily="34" charset="0"/>
                <a:cs typeface="Verdana" pitchFamily="34" charset="0"/>
              </a:rPr>
              <a:t>Region</a:t>
            </a:r>
            <a:r>
              <a:rPr lang="it-IT" sz="2200" b="1" dirty="0">
                <a:solidFill>
                  <a:srgbClr val="7030A0"/>
                </a:solidFill>
                <a:ea typeface="Verdana" pitchFamily="34" charset="0"/>
                <a:cs typeface="Verdana" pitchFamily="34" charset="0"/>
              </a:rPr>
              <a:t> II</a:t>
            </a:r>
          </a:p>
        </p:txBody>
      </p:sp>
      <p:sp>
        <p:nvSpPr>
          <p:cNvPr id="9" name="Foliennummernplatzhalter 8"/>
          <p:cNvSpPr>
            <a:spLocks noGrp="1"/>
          </p:cNvSpPr>
          <p:nvPr>
            <p:ph type="sldNum" sz="quarter" idx="4"/>
          </p:nvPr>
        </p:nvSpPr>
        <p:spPr/>
        <p:txBody>
          <a:bodyPr/>
          <a:lstStyle/>
          <a:p>
            <a:fld id="{8A6690F1-7CA1-4166-A522-500460961984}" type="slidenum">
              <a:rPr lang="de-DE" smtClean="0">
                <a:solidFill>
                  <a:prstClr val="black">
                    <a:tint val="75000"/>
                  </a:prstClr>
                </a:solidFill>
              </a:rPr>
              <a:pPr/>
              <a:t>8</a:t>
            </a:fld>
            <a:endParaRPr lang="de-DE">
              <a:solidFill>
                <a:prstClr val="black">
                  <a:tint val="75000"/>
                </a:prstClr>
              </a:solidFill>
            </a:endParaRPr>
          </a:p>
        </p:txBody>
      </p:sp>
      <p:sp>
        <p:nvSpPr>
          <p:cNvPr id="6" name="Fußzeilenplatzhalter 11"/>
          <p:cNvSpPr>
            <a:spLocks noGrp="1"/>
          </p:cNvSpPr>
          <p:nvPr>
            <p:ph type="ftr" sz="quarter" idx="14"/>
          </p:nvPr>
        </p:nvSpPr>
        <p:spPr>
          <a:xfrm>
            <a:off x="251520" y="6381328"/>
            <a:ext cx="8208912" cy="365125"/>
          </a:xfrm>
        </p:spPr>
        <p:txBody>
          <a:bodyPr/>
          <a:lstStyle/>
          <a:p>
            <a:r>
              <a:rPr lang="de-DE" smtClean="0">
                <a:solidFill>
                  <a:srgbClr val="4F81BD">
                    <a:lumMod val="75000"/>
                  </a:srgbClr>
                </a:solidFill>
              </a:rPr>
              <a:t>Auf der Grundlage der Schulungsunterlagen der AG RDA  - Modul 4.03.03: Normdaten: Körperschaften | Stand: Oktober 2017 | CC BY-NC-SA</a:t>
            </a:r>
            <a:endParaRPr lang="de-DE" dirty="0">
              <a:solidFill>
                <a:srgbClr val="4F81BD">
                  <a:lumMod val="75000"/>
                </a:srgbClr>
              </a:solidFill>
            </a:endParaRPr>
          </a:p>
        </p:txBody>
      </p:sp>
      <p:sp>
        <p:nvSpPr>
          <p:cNvPr id="4" name="Titel 3"/>
          <p:cNvSpPr>
            <a:spLocks noGrp="1"/>
          </p:cNvSpPr>
          <p:nvPr>
            <p:ph type="title"/>
          </p:nvPr>
        </p:nvSpPr>
        <p:spPr/>
        <p:txBody>
          <a:bodyPr/>
          <a:lstStyle/>
          <a:p>
            <a:r>
              <a:rPr lang="de-DE" dirty="0">
                <a:ea typeface="Verdana" pitchFamily="34" charset="0"/>
                <a:cs typeface="Verdana" pitchFamily="34" charset="0"/>
              </a:rPr>
              <a:t>Unselbstständige Erfassung</a:t>
            </a:r>
            <a:endParaRPr lang="de-DE" dirty="0"/>
          </a:p>
        </p:txBody>
      </p:sp>
    </p:spTree>
    <p:extLst>
      <p:ext uri="{BB962C8B-B14F-4D97-AF65-F5344CB8AC3E}">
        <p14:creationId xmlns:p14="http://schemas.microsoft.com/office/powerpoint/2010/main" val="194424065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pPr marL="0" indent="0">
              <a:buNone/>
            </a:pPr>
            <a:r>
              <a:rPr lang="de-DE" sz="2200" dirty="0" smtClean="0">
                <a:ea typeface="Verdana" pitchFamily="34" charset="0"/>
                <a:cs typeface="Verdana" pitchFamily="34" charset="0"/>
              </a:rPr>
              <a:t>Name lässt</a:t>
            </a:r>
          </a:p>
          <a:p>
            <a:pPr marL="0" indent="0">
              <a:buNone/>
            </a:pPr>
            <a:endParaRPr lang="de-DE" sz="2200" dirty="0">
              <a:ea typeface="Verdana" pitchFamily="34" charset="0"/>
              <a:cs typeface="Verdana" pitchFamily="34" charset="0"/>
            </a:endParaRPr>
          </a:p>
          <a:p>
            <a:pPr>
              <a:spcBef>
                <a:spcPts val="0"/>
              </a:spcBef>
              <a:spcAft>
                <a:spcPts val="1200"/>
              </a:spcAft>
            </a:pPr>
            <a:r>
              <a:rPr lang="de-DE" sz="2200" dirty="0">
                <a:ea typeface="Verdana" pitchFamily="34" charset="0"/>
                <a:cs typeface="Verdana" pitchFamily="34" charset="0"/>
              </a:rPr>
              <a:t>nicht auf eine Körperschaft schließen und enthält den Namen der übergeordneten Körperschaft nicht </a:t>
            </a:r>
            <a:br>
              <a:rPr lang="de-DE" sz="2200" dirty="0">
                <a:ea typeface="Verdana" pitchFamily="34" charset="0"/>
                <a:cs typeface="Verdana" pitchFamily="34" charset="0"/>
              </a:rPr>
            </a:br>
            <a:r>
              <a:rPr lang="de-DE" sz="2200" dirty="0">
                <a:ea typeface="Verdana" pitchFamily="34" charset="0"/>
                <a:cs typeface="Verdana" pitchFamily="34" charset="0"/>
              </a:rPr>
              <a:t>(</a:t>
            </a:r>
            <a:r>
              <a:rPr lang="de-DE" sz="2200" b="1" dirty="0">
                <a:solidFill>
                  <a:schemeClr val="accent1">
                    <a:lumMod val="75000"/>
                  </a:schemeClr>
                </a:solidFill>
                <a:ea typeface="Verdana" pitchFamily="34" charset="0"/>
                <a:cs typeface="Verdana" pitchFamily="34" charset="0"/>
              </a:rPr>
              <a:t>RDA </a:t>
            </a:r>
            <a:r>
              <a:rPr lang="de-DE" sz="2200" b="1" dirty="0">
                <a:solidFill>
                  <a:schemeClr val="accent1">
                    <a:lumMod val="75000"/>
                  </a:schemeClr>
                </a:solidFill>
                <a:ea typeface="Verdana" pitchFamily="34" charset="0"/>
                <a:cs typeface="Verdana" pitchFamily="34" charset="0"/>
                <a:hlinkClick r:id="rId3"/>
              </a:rPr>
              <a:t>11.2.2.14.4</a:t>
            </a:r>
            <a:r>
              <a:rPr lang="de-DE" sz="2200" dirty="0" smtClean="0">
                <a:ea typeface="Verdana" pitchFamily="34" charset="0"/>
                <a:cs typeface="Verdana" pitchFamily="34" charset="0"/>
              </a:rPr>
              <a:t>).</a:t>
            </a:r>
          </a:p>
          <a:p>
            <a:pPr>
              <a:spcBef>
                <a:spcPts val="1200"/>
              </a:spcBef>
              <a:buNone/>
            </a:pPr>
            <a:r>
              <a:rPr lang="de-DE" altLang="de-DE" sz="2200" i="1" dirty="0" smtClean="0">
                <a:ea typeface="Verdana" pitchFamily="34" charset="0"/>
                <a:cs typeface="Verdana" pitchFamily="34" charset="0"/>
              </a:rPr>
              <a:t>Beispiel:</a:t>
            </a:r>
          </a:p>
          <a:p>
            <a:pPr>
              <a:buNone/>
            </a:pPr>
            <a:r>
              <a:rPr lang="de-DE" altLang="de-DE" sz="2200" b="1" dirty="0" smtClean="0">
                <a:solidFill>
                  <a:srgbClr val="7030A0"/>
                </a:solidFill>
                <a:ea typeface="Verdana" pitchFamily="34" charset="0"/>
                <a:cs typeface="Verdana" pitchFamily="34" charset="0"/>
              </a:rPr>
              <a:t>B</a:t>
            </a:r>
            <a:r>
              <a:rPr lang="en-US" sz="2200" b="1" dirty="0" err="1">
                <a:solidFill>
                  <a:srgbClr val="7030A0"/>
                </a:solidFill>
                <a:ea typeface="Verdana" pitchFamily="34" charset="0"/>
                <a:cs typeface="Verdana" pitchFamily="34" charset="0"/>
              </a:rPr>
              <a:t>ritish</a:t>
            </a:r>
            <a:r>
              <a:rPr lang="en-US" sz="2200" b="1" dirty="0">
                <a:solidFill>
                  <a:srgbClr val="7030A0"/>
                </a:solidFill>
                <a:ea typeface="Verdana" pitchFamily="34" charset="0"/>
                <a:cs typeface="Verdana" pitchFamily="34" charset="0"/>
              </a:rPr>
              <a:t> Library. Science, Technology, and Business</a:t>
            </a:r>
          </a:p>
          <a:p>
            <a:pPr>
              <a:buNone/>
            </a:pPr>
            <a:r>
              <a:rPr lang="en-US" sz="2200" dirty="0" smtClean="0">
                <a:ea typeface="Verdana" pitchFamily="34" charset="0"/>
                <a:cs typeface="Verdana" pitchFamily="34" charset="0"/>
              </a:rPr>
              <a:t>(</a:t>
            </a:r>
            <a:r>
              <a:rPr lang="en-US" sz="2200" dirty="0">
                <a:ea typeface="Verdana" pitchFamily="34" charset="0"/>
                <a:cs typeface="Verdana" pitchFamily="34" charset="0"/>
              </a:rPr>
              <a:t>Name: </a:t>
            </a:r>
            <a:r>
              <a:rPr lang="en-US" sz="2200" dirty="0">
                <a:solidFill>
                  <a:srgbClr val="7030A0"/>
                </a:solidFill>
                <a:ea typeface="Verdana" pitchFamily="34" charset="0"/>
                <a:cs typeface="Verdana" pitchFamily="34" charset="0"/>
              </a:rPr>
              <a:t>Science, Technology, and Business</a:t>
            </a:r>
            <a:r>
              <a:rPr lang="en-US" sz="2200" dirty="0">
                <a:ea typeface="Verdana" pitchFamily="34" charset="0"/>
                <a:cs typeface="Verdana" pitchFamily="34" charset="0"/>
              </a:rPr>
              <a:t>)</a:t>
            </a:r>
            <a:endParaRPr lang="en-US" sz="2200" dirty="0">
              <a:solidFill>
                <a:srgbClr val="00B050"/>
              </a:solidFill>
              <a:ea typeface="Verdana" pitchFamily="34" charset="0"/>
              <a:cs typeface="Verdana" pitchFamily="34" charset="0"/>
            </a:endParaRPr>
          </a:p>
          <a:p>
            <a:pPr>
              <a:buNone/>
            </a:pPr>
            <a:endParaRPr lang="en-US" sz="2200" dirty="0">
              <a:solidFill>
                <a:srgbClr val="00B050"/>
              </a:solidFill>
              <a:ea typeface="Verdana" pitchFamily="34" charset="0"/>
              <a:cs typeface="Verdana" pitchFamily="34" charset="0"/>
            </a:endParaRPr>
          </a:p>
          <a:p>
            <a:pPr>
              <a:buNone/>
            </a:pPr>
            <a:r>
              <a:rPr lang="en-US" sz="2200" b="1" dirty="0" smtClean="0">
                <a:ea typeface="Verdana" pitchFamily="34" charset="0"/>
                <a:cs typeface="Verdana" pitchFamily="34" charset="0"/>
              </a:rPr>
              <a:t>PICA</a:t>
            </a:r>
            <a:r>
              <a:rPr lang="en-US" sz="2200" dirty="0" smtClean="0">
                <a:ea typeface="Verdana" pitchFamily="34" charset="0"/>
                <a:cs typeface="Verdana" pitchFamily="34" charset="0"/>
              </a:rPr>
              <a:t>:</a:t>
            </a:r>
            <a:endParaRPr lang="en-US" sz="2200" dirty="0">
              <a:ea typeface="Verdana" pitchFamily="34" charset="0"/>
              <a:cs typeface="Verdana" pitchFamily="34" charset="0"/>
            </a:endParaRPr>
          </a:p>
          <a:p>
            <a:pPr>
              <a:buNone/>
            </a:pPr>
            <a:r>
              <a:rPr lang="en-US" sz="2200" b="1" dirty="0">
                <a:ea typeface="Verdana" pitchFamily="34" charset="0"/>
                <a:cs typeface="Verdana" pitchFamily="34" charset="0"/>
              </a:rPr>
              <a:t>110</a:t>
            </a:r>
            <a:r>
              <a:rPr lang="en-US" sz="2200" dirty="0">
                <a:ea typeface="Verdana" pitchFamily="34" charset="0"/>
                <a:cs typeface="Verdana" pitchFamily="34" charset="0"/>
              </a:rPr>
              <a:t> </a:t>
            </a:r>
            <a:r>
              <a:rPr lang="en-US" sz="2200" b="1" dirty="0">
                <a:solidFill>
                  <a:srgbClr val="7030A0"/>
                </a:solidFill>
                <a:ea typeface="Verdana" pitchFamily="34" charset="0"/>
                <a:cs typeface="Verdana" pitchFamily="34" charset="0"/>
              </a:rPr>
              <a:t>British </a:t>
            </a:r>
            <a:r>
              <a:rPr lang="en-US" sz="2200" b="1" dirty="0" err="1">
                <a:solidFill>
                  <a:srgbClr val="7030A0"/>
                </a:solidFill>
                <a:ea typeface="Verdana" pitchFamily="34" charset="0"/>
                <a:cs typeface="Verdana" pitchFamily="34" charset="0"/>
              </a:rPr>
              <a:t>Library</a:t>
            </a:r>
            <a:r>
              <a:rPr lang="en-US" sz="2200" b="1" dirty="0" err="1">
                <a:ea typeface="Verdana" pitchFamily="34" charset="0"/>
                <a:cs typeface="Verdana" pitchFamily="34" charset="0"/>
              </a:rPr>
              <a:t>$b</a:t>
            </a:r>
            <a:r>
              <a:rPr lang="en-US" sz="2200" b="1" dirty="0" err="1">
                <a:solidFill>
                  <a:srgbClr val="7030A0"/>
                </a:solidFill>
                <a:ea typeface="Verdana" pitchFamily="34" charset="0"/>
                <a:cs typeface="Verdana" pitchFamily="34" charset="0"/>
              </a:rPr>
              <a:t>Science</a:t>
            </a:r>
            <a:r>
              <a:rPr lang="en-US" sz="2200" b="1" dirty="0">
                <a:solidFill>
                  <a:srgbClr val="7030A0"/>
                </a:solidFill>
                <a:ea typeface="Verdana" pitchFamily="34" charset="0"/>
                <a:cs typeface="Verdana" pitchFamily="34" charset="0"/>
              </a:rPr>
              <a:t>, Technology, and Business</a:t>
            </a:r>
          </a:p>
        </p:txBody>
      </p:sp>
      <p:sp>
        <p:nvSpPr>
          <p:cNvPr id="9" name="Foliennummernplatzhalter 8"/>
          <p:cNvSpPr>
            <a:spLocks noGrp="1"/>
          </p:cNvSpPr>
          <p:nvPr>
            <p:ph type="sldNum" sz="quarter" idx="4"/>
          </p:nvPr>
        </p:nvSpPr>
        <p:spPr/>
        <p:txBody>
          <a:bodyPr/>
          <a:lstStyle/>
          <a:p>
            <a:fld id="{8A6690F1-7CA1-4166-A522-500460961984}" type="slidenum">
              <a:rPr lang="de-DE" smtClean="0">
                <a:solidFill>
                  <a:prstClr val="black">
                    <a:tint val="75000"/>
                  </a:prstClr>
                </a:solidFill>
              </a:rPr>
              <a:pPr/>
              <a:t>9</a:t>
            </a:fld>
            <a:endParaRPr lang="de-DE">
              <a:solidFill>
                <a:prstClr val="black">
                  <a:tint val="75000"/>
                </a:prstClr>
              </a:solidFill>
            </a:endParaRPr>
          </a:p>
        </p:txBody>
      </p:sp>
      <p:sp>
        <p:nvSpPr>
          <p:cNvPr id="6" name="Fußzeilenplatzhalter 11"/>
          <p:cNvSpPr>
            <a:spLocks noGrp="1"/>
          </p:cNvSpPr>
          <p:nvPr>
            <p:ph type="ftr" sz="quarter" idx="14"/>
          </p:nvPr>
        </p:nvSpPr>
        <p:spPr>
          <a:xfrm>
            <a:off x="251520" y="6381328"/>
            <a:ext cx="8208912" cy="365125"/>
          </a:xfrm>
        </p:spPr>
        <p:txBody>
          <a:bodyPr/>
          <a:lstStyle/>
          <a:p>
            <a:r>
              <a:rPr lang="de-DE" smtClean="0">
                <a:solidFill>
                  <a:srgbClr val="4F81BD">
                    <a:lumMod val="75000"/>
                  </a:srgbClr>
                </a:solidFill>
              </a:rPr>
              <a:t>Auf der Grundlage der Schulungsunterlagen der AG RDA  - Modul 4.03.03: Normdaten: Körperschaften | Stand: Oktober 2017 | CC BY-NC-SA</a:t>
            </a:r>
            <a:endParaRPr lang="de-DE" dirty="0">
              <a:solidFill>
                <a:srgbClr val="4F81BD">
                  <a:lumMod val="75000"/>
                </a:srgbClr>
              </a:solidFill>
            </a:endParaRPr>
          </a:p>
        </p:txBody>
      </p:sp>
      <p:sp>
        <p:nvSpPr>
          <p:cNvPr id="4" name="Titel 3"/>
          <p:cNvSpPr>
            <a:spLocks noGrp="1"/>
          </p:cNvSpPr>
          <p:nvPr>
            <p:ph type="title"/>
          </p:nvPr>
        </p:nvSpPr>
        <p:spPr/>
        <p:txBody>
          <a:bodyPr/>
          <a:lstStyle/>
          <a:p>
            <a:r>
              <a:rPr lang="de-DE" dirty="0">
                <a:ea typeface="Verdana" pitchFamily="34" charset="0"/>
                <a:cs typeface="Verdana" pitchFamily="34" charset="0"/>
              </a:rPr>
              <a:t>Unselbstständige Erfassung</a:t>
            </a:r>
            <a:endParaRPr lang="de-DE" dirty="0"/>
          </a:p>
        </p:txBody>
      </p:sp>
    </p:spTree>
    <p:extLst>
      <p:ext uri="{BB962C8B-B14F-4D97-AF65-F5344CB8AC3E}">
        <p14:creationId xmlns:p14="http://schemas.microsoft.com/office/powerpoint/2010/main" val="1841537333"/>
      </p:ext>
    </p:extLst>
  </p:cSld>
  <p:clrMapOvr>
    <a:masterClrMapping/>
  </p:clrMapOvr>
  <p:timing>
    <p:tnLst>
      <p:par>
        <p:cTn id="1" dur="indefinite" restart="never" nodeType="tmRoot"/>
      </p:par>
    </p:tnLst>
  </p:timing>
</p:sld>
</file>

<file path=ppt/theme/theme1.xml><?xml version="1.0" encoding="utf-8"?>
<a:theme xmlns:a="http://schemas.openxmlformats.org/drawingml/2006/main" name="23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2580</Words>
  <Application>Microsoft Office PowerPoint</Application>
  <PresentationFormat>Bildschirmpräsentation (4:3)</PresentationFormat>
  <Paragraphs>421</Paragraphs>
  <Slides>19</Slides>
  <Notes>18</Notes>
  <HiddenSlides>0</HiddenSlides>
  <MMClips>0</MMClips>
  <ScaleCrop>false</ScaleCrop>
  <HeadingPairs>
    <vt:vector size="4" baseType="variant">
      <vt:variant>
        <vt:lpstr>Design</vt:lpstr>
      </vt:variant>
      <vt:variant>
        <vt:i4>1</vt:i4>
      </vt:variant>
      <vt:variant>
        <vt:lpstr>Folientitel</vt:lpstr>
      </vt:variant>
      <vt:variant>
        <vt:i4>19</vt:i4>
      </vt:variant>
    </vt:vector>
  </HeadingPairs>
  <TitlesOfParts>
    <vt:vector size="20" baseType="lpstr">
      <vt:lpstr>23_Larissa</vt:lpstr>
      <vt:lpstr>Schulungsunterlagen der AG RDA</vt:lpstr>
      <vt:lpstr>PowerPoint-Präsentation</vt:lpstr>
      <vt:lpstr> RDA-Elemente dieser Präsentation </vt:lpstr>
      <vt:lpstr>Grundregeln</vt:lpstr>
      <vt:lpstr> Namensbildung </vt:lpstr>
      <vt:lpstr>Unselbstständige Erfassung</vt:lpstr>
      <vt:lpstr>Unselbstständige Erfassung</vt:lpstr>
      <vt:lpstr>Unselbstständige Erfassung</vt:lpstr>
      <vt:lpstr>Unselbstständige Erfassung</vt:lpstr>
      <vt:lpstr>Unselbstständige Erfassung</vt:lpstr>
      <vt:lpstr>Unselbstständige Erfassung</vt:lpstr>
      <vt:lpstr>Unselbstständige Erfassung</vt:lpstr>
      <vt:lpstr>Unselbstständige Erfassung</vt:lpstr>
      <vt:lpstr>Unselbstständige Erfassung</vt:lpstr>
      <vt:lpstr>Ausnahme bei Gebietskörperschaften</vt:lpstr>
      <vt:lpstr>Direkte oder indirekte Abteilung</vt:lpstr>
      <vt:lpstr>Gemeinsame Komitees, Kommissionen usw.</vt:lpstr>
      <vt:lpstr>Gemeinsame Komitees, Kommissionen usw.</vt:lpstr>
      <vt:lpstr>Amerikanische politische Parteien</vt:lpstr>
    </vt:vector>
  </TitlesOfParts>
  <Company>GBV Zentrale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Körperschaften</dc:title>
  <dc:creator>Berger</dc:creator>
  <cp:lastModifiedBy>thuencher</cp:lastModifiedBy>
  <cp:revision>733</cp:revision>
  <cp:lastPrinted>2015-02-10T11:29:37Z</cp:lastPrinted>
  <dcterms:created xsi:type="dcterms:W3CDTF">2014-02-19T15:17:52Z</dcterms:created>
  <dcterms:modified xsi:type="dcterms:W3CDTF">2017-10-25T14:01:48Z</dcterms:modified>
</cp:coreProperties>
</file>