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0" r:id="rId1"/>
  </p:sldMasterIdLst>
  <p:notesMasterIdLst>
    <p:notesMasterId r:id="rId45"/>
  </p:notesMasterIdLst>
  <p:handoutMasterIdLst>
    <p:handoutMasterId r:id="rId46"/>
  </p:handoutMasterIdLst>
  <p:sldIdLst>
    <p:sldId id="524" r:id="rId2"/>
    <p:sldId id="480" r:id="rId3"/>
    <p:sldId id="522" r:id="rId4"/>
    <p:sldId id="482" r:id="rId5"/>
    <p:sldId id="481" r:id="rId6"/>
    <p:sldId id="483" r:id="rId7"/>
    <p:sldId id="525" r:id="rId8"/>
    <p:sldId id="526" r:id="rId9"/>
    <p:sldId id="486" r:id="rId10"/>
    <p:sldId id="487" r:id="rId11"/>
    <p:sldId id="488" r:id="rId12"/>
    <p:sldId id="489" r:id="rId13"/>
    <p:sldId id="490" r:id="rId14"/>
    <p:sldId id="491" r:id="rId15"/>
    <p:sldId id="492" r:id="rId16"/>
    <p:sldId id="493" r:id="rId17"/>
    <p:sldId id="494" r:id="rId18"/>
    <p:sldId id="495" r:id="rId19"/>
    <p:sldId id="496" r:id="rId20"/>
    <p:sldId id="498" r:id="rId21"/>
    <p:sldId id="497" r:id="rId22"/>
    <p:sldId id="499" r:id="rId23"/>
    <p:sldId id="500" r:id="rId24"/>
    <p:sldId id="502" r:id="rId25"/>
    <p:sldId id="501" r:id="rId26"/>
    <p:sldId id="503" r:id="rId27"/>
    <p:sldId id="504" r:id="rId28"/>
    <p:sldId id="505" r:id="rId29"/>
    <p:sldId id="506" r:id="rId30"/>
    <p:sldId id="507" r:id="rId31"/>
    <p:sldId id="508" r:id="rId32"/>
    <p:sldId id="509" r:id="rId33"/>
    <p:sldId id="510" r:id="rId34"/>
    <p:sldId id="511" r:id="rId35"/>
    <p:sldId id="512" r:id="rId36"/>
    <p:sldId id="523" r:id="rId37"/>
    <p:sldId id="513" r:id="rId38"/>
    <p:sldId id="514" r:id="rId39"/>
    <p:sldId id="515" r:id="rId40"/>
    <p:sldId id="516" r:id="rId41"/>
    <p:sldId id="517" r:id="rId42"/>
    <p:sldId id="519" r:id="rId43"/>
    <p:sldId id="520" r:id="rId44"/>
  </p:sldIdLst>
  <p:sldSz cx="9144000" cy="6858000" type="screen4x3"/>
  <p:notesSz cx="6735763" cy="98663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lausing, Silke" initials="CS"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70" autoAdjust="0"/>
    <p:restoredTop sz="88589" autoAdjust="0"/>
  </p:normalViewPr>
  <p:slideViewPr>
    <p:cSldViewPr>
      <p:cViewPr varScale="1">
        <p:scale>
          <a:sx n="76" d="100"/>
          <a:sy n="76" d="100"/>
        </p:scale>
        <p:origin x="-1152" y="-8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9" d="100"/>
          <a:sy n="79" d="100"/>
        </p:scale>
        <p:origin x="-3312" y="-90"/>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commentAuthors" Target="commentAuthors.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18830" cy="493316"/>
          </a:xfrm>
          <a:prstGeom prst="rect">
            <a:avLst/>
          </a:prstGeom>
        </p:spPr>
        <p:txBody>
          <a:bodyPr vert="horz" lIns="94864" tIns="47432" rIns="94864" bIns="47432" rtlCol="0"/>
          <a:lstStyle>
            <a:lvl1pPr algn="l">
              <a:defRPr sz="1300"/>
            </a:lvl1pPr>
          </a:lstStyle>
          <a:p>
            <a:endParaRPr lang="de-DE"/>
          </a:p>
        </p:txBody>
      </p:sp>
      <p:sp>
        <p:nvSpPr>
          <p:cNvPr id="3" name="Datumsplatzhalter 2"/>
          <p:cNvSpPr>
            <a:spLocks noGrp="1"/>
          </p:cNvSpPr>
          <p:nvPr>
            <p:ph type="dt" sz="quarter" idx="1"/>
          </p:nvPr>
        </p:nvSpPr>
        <p:spPr>
          <a:xfrm>
            <a:off x="3815375" y="1"/>
            <a:ext cx="2918830" cy="493316"/>
          </a:xfrm>
          <a:prstGeom prst="rect">
            <a:avLst/>
          </a:prstGeom>
        </p:spPr>
        <p:txBody>
          <a:bodyPr vert="horz" lIns="94864" tIns="47432" rIns="94864" bIns="47432" rtlCol="0"/>
          <a:lstStyle>
            <a:lvl1pPr algn="r">
              <a:defRPr sz="1300"/>
            </a:lvl1pPr>
          </a:lstStyle>
          <a:p>
            <a:fld id="{6060CEB5-A914-44E3-8178-8629EB278E7D}" type="datetimeFigureOut">
              <a:rPr lang="de-DE" smtClean="0"/>
              <a:pPr/>
              <a:t>02.11.2017</a:t>
            </a:fld>
            <a:endParaRPr lang="de-DE"/>
          </a:p>
        </p:txBody>
      </p:sp>
      <p:sp>
        <p:nvSpPr>
          <p:cNvPr id="4" name="Fußzeilenplatzhalter 3"/>
          <p:cNvSpPr>
            <a:spLocks noGrp="1"/>
          </p:cNvSpPr>
          <p:nvPr>
            <p:ph type="ftr" sz="quarter" idx="2"/>
          </p:nvPr>
        </p:nvSpPr>
        <p:spPr>
          <a:xfrm>
            <a:off x="1" y="9371286"/>
            <a:ext cx="2918830" cy="493316"/>
          </a:xfrm>
          <a:prstGeom prst="rect">
            <a:avLst/>
          </a:prstGeom>
        </p:spPr>
        <p:txBody>
          <a:bodyPr vert="horz" lIns="94864" tIns="47432" rIns="94864" bIns="47432" rtlCol="0" anchor="b"/>
          <a:lstStyle>
            <a:lvl1pPr algn="l">
              <a:defRPr sz="1300"/>
            </a:lvl1pPr>
          </a:lstStyle>
          <a:p>
            <a:endParaRPr lang="de-DE"/>
          </a:p>
        </p:txBody>
      </p:sp>
      <p:sp>
        <p:nvSpPr>
          <p:cNvPr id="5" name="Foliennummernplatzhalter 4"/>
          <p:cNvSpPr>
            <a:spLocks noGrp="1"/>
          </p:cNvSpPr>
          <p:nvPr>
            <p:ph type="sldNum" sz="quarter" idx="3"/>
          </p:nvPr>
        </p:nvSpPr>
        <p:spPr>
          <a:xfrm>
            <a:off x="3815375" y="9371286"/>
            <a:ext cx="2918830" cy="493316"/>
          </a:xfrm>
          <a:prstGeom prst="rect">
            <a:avLst/>
          </a:prstGeom>
        </p:spPr>
        <p:txBody>
          <a:bodyPr vert="horz" lIns="94864" tIns="47432" rIns="94864" bIns="47432" rtlCol="0" anchor="b"/>
          <a:lstStyle>
            <a:lvl1pPr algn="r">
              <a:defRPr sz="1300"/>
            </a:lvl1pPr>
          </a:lstStyle>
          <a:p>
            <a:fld id="{5074A8C2-7B88-41B6-91FD-05C79E1FDF68}" type="slidenum">
              <a:rPr lang="de-DE" smtClean="0"/>
              <a:pPr/>
              <a:t>‹Nr.›</a:t>
            </a:fld>
            <a:endParaRPr lang="de-DE"/>
          </a:p>
        </p:txBody>
      </p:sp>
    </p:spTree>
    <p:extLst>
      <p:ext uri="{BB962C8B-B14F-4D97-AF65-F5344CB8AC3E}">
        <p14:creationId xmlns:p14="http://schemas.microsoft.com/office/powerpoint/2010/main" val="39963672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1"/>
            <a:ext cx="2918830" cy="493316"/>
          </a:xfrm>
          <a:prstGeom prst="rect">
            <a:avLst/>
          </a:prstGeom>
        </p:spPr>
        <p:txBody>
          <a:bodyPr vert="horz" lIns="94864" tIns="47432" rIns="94864" bIns="47432" rtlCol="0"/>
          <a:lstStyle>
            <a:lvl1pPr algn="l">
              <a:defRPr sz="1300"/>
            </a:lvl1pPr>
          </a:lstStyle>
          <a:p>
            <a:endParaRPr lang="de-DE"/>
          </a:p>
        </p:txBody>
      </p:sp>
      <p:sp>
        <p:nvSpPr>
          <p:cNvPr id="3" name="Datumsplatzhalter 2"/>
          <p:cNvSpPr>
            <a:spLocks noGrp="1"/>
          </p:cNvSpPr>
          <p:nvPr>
            <p:ph type="dt" idx="1"/>
          </p:nvPr>
        </p:nvSpPr>
        <p:spPr>
          <a:xfrm>
            <a:off x="3815375" y="1"/>
            <a:ext cx="2918830" cy="493316"/>
          </a:xfrm>
          <a:prstGeom prst="rect">
            <a:avLst/>
          </a:prstGeom>
        </p:spPr>
        <p:txBody>
          <a:bodyPr vert="horz" lIns="94864" tIns="47432" rIns="94864" bIns="47432" rtlCol="0"/>
          <a:lstStyle>
            <a:lvl1pPr algn="r">
              <a:defRPr sz="1300"/>
            </a:lvl1pPr>
          </a:lstStyle>
          <a:p>
            <a:fld id="{47B5FA56-D6E1-4124-B186-B98D49B0E9F4}" type="datetimeFigureOut">
              <a:rPr lang="de-DE" smtClean="0"/>
              <a:pPr/>
              <a:t>02.11.2017</a:t>
            </a:fld>
            <a:endParaRPr lang="de-DE"/>
          </a:p>
        </p:txBody>
      </p:sp>
      <p:sp>
        <p:nvSpPr>
          <p:cNvPr id="4" name="Folienbildplatzhalter 3"/>
          <p:cNvSpPr>
            <a:spLocks noGrp="1" noRot="1" noChangeAspect="1"/>
          </p:cNvSpPr>
          <p:nvPr>
            <p:ph type="sldImg" idx="2"/>
          </p:nvPr>
        </p:nvSpPr>
        <p:spPr>
          <a:xfrm>
            <a:off x="903288" y="741363"/>
            <a:ext cx="4929187" cy="3698875"/>
          </a:xfrm>
          <a:prstGeom prst="rect">
            <a:avLst/>
          </a:prstGeom>
          <a:noFill/>
          <a:ln w="12700">
            <a:solidFill>
              <a:prstClr val="black"/>
            </a:solidFill>
          </a:ln>
        </p:spPr>
        <p:txBody>
          <a:bodyPr vert="horz" lIns="94864" tIns="47432" rIns="94864" bIns="47432" rtlCol="0" anchor="ctr"/>
          <a:lstStyle/>
          <a:p>
            <a:endParaRPr lang="de-DE"/>
          </a:p>
        </p:txBody>
      </p:sp>
      <p:sp>
        <p:nvSpPr>
          <p:cNvPr id="5" name="Notizenplatzhalter 4"/>
          <p:cNvSpPr>
            <a:spLocks noGrp="1"/>
          </p:cNvSpPr>
          <p:nvPr>
            <p:ph type="body" sz="quarter" idx="3"/>
          </p:nvPr>
        </p:nvSpPr>
        <p:spPr>
          <a:xfrm>
            <a:off x="673577" y="4686499"/>
            <a:ext cx="5388610" cy="4439841"/>
          </a:xfrm>
          <a:prstGeom prst="rect">
            <a:avLst/>
          </a:prstGeom>
        </p:spPr>
        <p:txBody>
          <a:bodyPr vert="horz" lIns="94864" tIns="47432" rIns="94864" bIns="47432"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371286"/>
            <a:ext cx="2918830" cy="493316"/>
          </a:xfrm>
          <a:prstGeom prst="rect">
            <a:avLst/>
          </a:prstGeom>
        </p:spPr>
        <p:txBody>
          <a:bodyPr vert="horz" lIns="94864" tIns="47432" rIns="94864" bIns="47432" rtlCol="0" anchor="b"/>
          <a:lstStyle>
            <a:lvl1pPr algn="l">
              <a:defRPr sz="1300"/>
            </a:lvl1pPr>
          </a:lstStyle>
          <a:p>
            <a:endParaRPr lang="de-DE"/>
          </a:p>
        </p:txBody>
      </p:sp>
      <p:sp>
        <p:nvSpPr>
          <p:cNvPr id="7" name="Foliennummernplatzhalter 6"/>
          <p:cNvSpPr>
            <a:spLocks noGrp="1"/>
          </p:cNvSpPr>
          <p:nvPr>
            <p:ph type="sldNum" sz="quarter" idx="5"/>
          </p:nvPr>
        </p:nvSpPr>
        <p:spPr>
          <a:xfrm>
            <a:off x="3815375" y="9371286"/>
            <a:ext cx="2918830" cy="493316"/>
          </a:xfrm>
          <a:prstGeom prst="rect">
            <a:avLst/>
          </a:prstGeom>
        </p:spPr>
        <p:txBody>
          <a:bodyPr vert="horz" lIns="94864" tIns="47432" rIns="94864" bIns="47432" rtlCol="0" anchor="b"/>
          <a:lstStyle>
            <a:lvl1pPr algn="r">
              <a:defRPr sz="1300"/>
            </a:lvl1pPr>
          </a:lstStyle>
          <a:p>
            <a:fld id="{4659BA6D-A88A-4D5F-B44A-44D03FB6C521}" type="slidenum">
              <a:rPr lang="de-DE" smtClean="0"/>
              <a:pPr/>
              <a:t>‹Nr.›</a:t>
            </a:fld>
            <a:endParaRPr lang="de-DE"/>
          </a:p>
        </p:txBody>
      </p:sp>
    </p:spTree>
    <p:extLst>
      <p:ext uri="{BB962C8B-B14F-4D97-AF65-F5344CB8AC3E}">
        <p14:creationId xmlns:p14="http://schemas.microsoft.com/office/powerpoint/2010/main" val="37106245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lvl="0"/>
            <a:r>
              <a:rPr lang="de-DE" sz="900" b="1" dirty="0" smtClean="0">
                <a:latin typeface="Verdana" panose="020B0604030504040204" pitchFamily="34" charset="0"/>
                <a:ea typeface="Verdana" panose="020B0604030504040204" pitchFamily="34" charset="0"/>
                <a:cs typeface="Verdana" panose="020B0604030504040204" pitchFamily="34" charset="0"/>
              </a:rPr>
              <a:t>RDA 11.2.2.5 </a:t>
            </a:r>
            <a:r>
              <a:rPr lang="de-DE" sz="900" b="0" dirty="0" smtClean="0">
                <a:latin typeface="Verdana" panose="020B0604030504040204" pitchFamily="34" charset="0"/>
                <a:ea typeface="Verdana" panose="020B0604030504040204" pitchFamily="34" charset="0"/>
                <a:cs typeface="Verdana" panose="020B0604030504040204" pitchFamily="34" charset="0"/>
              </a:rPr>
              <a:t>ERL 1:</a:t>
            </a:r>
            <a:r>
              <a:rPr lang="de-DE" sz="900" b="1" dirty="0" smtClean="0">
                <a:latin typeface="Verdana" panose="020B0604030504040204" pitchFamily="34" charset="0"/>
                <a:ea typeface="Verdana" panose="020B0604030504040204" pitchFamily="34" charset="0"/>
                <a:cs typeface="Verdana" panose="020B0604030504040204" pitchFamily="34" charset="0"/>
              </a:rPr>
              <a:t> </a:t>
            </a:r>
            <a:r>
              <a:rPr lang="de-DE" sz="900" b="0" dirty="0" smtClean="0">
                <a:latin typeface="Verdana" panose="020B0604030504040204" pitchFamily="34" charset="0"/>
                <a:ea typeface="Verdana" panose="020B0604030504040204" pitchFamily="34" charset="0"/>
                <a:cs typeface="Verdana" panose="020B0604030504040204" pitchFamily="34" charset="0"/>
              </a:rPr>
              <a:t>... , nehmen Sie den förmlich</a:t>
            </a:r>
            <a:r>
              <a:rPr lang="de-DE" sz="900" b="0" baseline="0" dirty="0" smtClean="0">
                <a:latin typeface="Verdana" panose="020B0604030504040204" pitchFamily="34" charset="0"/>
                <a:ea typeface="Verdana" panose="020B0604030504040204" pitchFamily="34" charset="0"/>
                <a:cs typeface="Verdana" panose="020B0604030504040204" pitchFamily="34" charset="0"/>
              </a:rPr>
              <a:t> präsentierten. Das sind z.B. Namen aus der Verantwortlichkeitsangabe, dem Copyright-Vermerk, dem Impressum oder der  Adressangabe. Nicht förmlich präsentierte Angaben sind Namen im Sachtitel oder im Fließtext. </a:t>
            </a:r>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pPr lvl="0"/>
            <a:endParaRPr lang="de-DE" sz="900" b="1" dirty="0" smtClean="0">
              <a:latin typeface="Verdana" panose="020B0604030504040204" pitchFamily="34" charset="0"/>
              <a:ea typeface="Verdana" panose="020B0604030504040204" pitchFamily="34" charset="0"/>
              <a:cs typeface="Verdana" panose="020B0604030504040204" pitchFamily="34" charset="0"/>
            </a:endParaRPr>
          </a:p>
          <a:p>
            <a:pPr lvl="0"/>
            <a:r>
              <a:rPr lang="de-DE" sz="900" b="1" dirty="0" smtClean="0">
                <a:latin typeface="Verdana" panose="020B0604030504040204" pitchFamily="34" charset="0"/>
                <a:ea typeface="Verdana" panose="020B0604030504040204" pitchFamily="34" charset="0"/>
                <a:cs typeface="Verdana" panose="020B0604030504040204" pitchFamily="34" charset="0"/>
              </a:rPr>
              <a:t>RDA 11.2.2.5 </a:t>
            </a:r>
            <a:r>
              <a:rPr lang="de-DE" sz="900" b="0" dirty="0" smtClean="0">
                <a:latin typeface="Verdana" panose="020B0604030504040204" pitchFamily="34" charset="0"/>
                <a:ea typeface="Verdana" panose="020B0604030504040204" pitchFamily="34" charset="0"/>
                <a:cs typeface="Verdana" panose="020B0604030504040204" pitchFamily="34" charset="0"/>
              </a:rPr>
              <a:t>ERL  2</a:t>
            </a:r>
            <a:r>
              <a:rPr lang="de-DE" sz="900" b="1" dirty="0" smtClean="0">
                <a:latin typeface="Verdana" panose="020B0604030504040204" pitchFamily="34" charset="0"/>
                <a:ea typeface="Verdana" panose="020B0604030504040204" pitchFamily="34" charset="0"/>
                <a:cs typeface="Verdana" panose="020B0604030504040204" pitchFamily="34" charset="0"/>
              </a:rPr>
              <a:t>: </a:t>
            </a:r>
          </a:p>
          <a:p>
            <a:pPr lvl="0"/>
            <a:r>
              <a:rPr lang="de-DE" sz="900" dirty="0" smtClean="0">
                <a:latin typeface="Verdana" panose="020B0604030504040204" pitchFamily="34" charset="0"/>
                <a:ea typeface="Verdana" panose="020B0604030504040204" pitchFamily="34" charset="0"/>
                <a:cs typeface="Verdana" panose="020B0604030504040204" pitchFamily="34" charset="0"/>
              </a:rPr>
              <a:t>Kurze Namensformen</a:t>
            </a:r>
          </a:p>
          <a:p>
            <a:pPr lvl="0"/>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900" dirty="0" smtClean="0">
                <a:latin typeface="Verdana" panose="020B0604030504040204" pitchFamily="34" charset="0"/>
                <a:ea typeface="Verdana" panose="020B0604030504040204" pitchFamily="34" charset="0"/>
                <a:cs typeface="Verdana" panose="020B0604030504040204" pitchFamily="34" charset="0"/>
              </a:rPr>
              <a:t>Verwenden Sie immer dann eine kurze Namensform bzw. eine Initialform, wenn die kurze Form die gebräuchlichste Form darstellt. Dies ermitteln Sie ggf. anhand der Nachschlagewerke gemäß der Rangfolge der „Liste der fachlichen Nachschlagewerke für die GND“.</a:t>
            </a:r>
          </a:p>
          <a:p>
            <a:pPr lvl="0"/>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900" dirty="0" smtClean="0">
                <a:latin typeface="Verdana" panose="020B0604030504040204" pitchFamily="34" charset="0"/>
                <a:ea typeface="Verdana" panose="020B0604030504040204" pitchFamily="34" charset="0"/>
                <a:cs typeface="Verdana" panose="020B0604030504040204" pitchFamily="34" charset="0"/>
              </a:rPr>
              <a:t>Zur Erfassung vgl. EH-K-05.</a:t>
            </a:r>
          </a:p>
          <a:p>
            <a:pPr lvl="0"/>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lvl="0"/>
            <a:r>
              <a:rPr lang="de-DE" sz="900" dirty="0" smtClean="0">
                <a:latin typeface="Verdana" panose="020B0604030504040204" pitchFamily="34" charset="0"/>
                <a:ea typeface="Verdana" panose="020B0604030504040204" pitchFamily="34" charset="0"/>
                <a:cs typeface="Verdana" panose="020B0604030504040204" pitchFamily="34" charset="0"/>
              </a:rPr>
              <a:t>Ist die Kurzform nicht eindeutig von anderen unterscheidbar, wählt man die in Nachschlagequellen gefundene oder die offizielle Form.</a:t>
            </a:r>
          </a:p>
          <a:p>
            <a:pPr lvl="0"/>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b="1" dirty="0" smtClean="0">
                <a:latin typeface="Verdana" panose="020B0604030504040204" pitchFamily="34" charset="0"/>
                <a:ea typeface="Verdana" panose="020B0604030504040204" pitchFamily="34" charset="0"/>
                <a:cs typeface="Verdana" panose="020B0604030504040204" pitchFamily="34" charset="0"/>
              </a:rPr>
              <a:t>RDA 11.2.2.5 </a:t>
            </a:r>
            <a:r>
              <a:rPr lang="de-DE" sz="900" b="0" dirty="0" smtClean="0">
                <a:latin typeface="Verdana" panose="020B0604030504040204" pitchFamily="34" charset="0"/>
                <a:ea typeface="Verdana" panose="020B0604030504040204" pitchFamily="34" charset="0"/>
                <a:cs typeface="Verdana" panose="020B0604030504040204" pitchFamily="34" charset="0"/>
              </a:rPr>
              <a:t>Erl 4:</a:t>
            </a:r>
            <a:r>
              <a:rPr lang="de-DE" sz="900" b="1" dirty="0" smtClean="0">
                <a:latin typeface="Verdana" panose="020B0604030504040204" pitchFamily="34" charset="0"/>
                <a:ea typeface="Verdana" panose="020B0604030504040204" pitchFamily="34" charset="0"/>
                <a:cs typeface="Verdana" panose="020B0604030504040204" pitchFamily="34" charset="0"/>
              </a:rPr>
              <a:t> </a:t>
            </a:r>
          </a:p>
          <a:p>
            <a:r>
              <a:rPr lang="de-DE" sz="900" dirty="0" smtClean="0">
                <a:latin typeface="Verdana" panose="020B0604030504040204" pitchFamily="34" charset="0"/>
                <a:ea typeface="Verdana" panose="020B0604030504040204" pitchFamily="34" charset="0"/>
                <a:cs typeface="Verdana" panose="020B0604030504040204" pitchFamily="34" charset="0"/>
              </a:rPr>
              <a:t>Die Regelungen und AWR unter </a:t>
            </a:r>
            <a:r>
              <a:rPr lang="de-DE" sz="900" b="1" dirty="0" smtClean="0">
                <a:latin typeface="Verdana" panose="020B0604030504040204" pitchFamily="34" charset="0"/>
                <a:ea typeface="Verdana" panose="020B0604030504040204" pitchFamily="34" charset="0"/>
                <a:cs typeface="Verdana" panose="020B0604030504040204" pitchFamily="34" charset="0"/>
              </a:rPr>
              <a:t>RDA 11.2.2.5-11.2.2.5.4 </a:t>
            </a:r>
            <a:r>
              <a:rPr lang="de-DE" sz="900" dirty="0" smtClean="0">
                <a:latin typeface="Verdana" panose="020B0604030504040204" pitchFamily="34" charset="0"/>
                <a:ea typeface="Verdana" panose="020B0604030504040204" pitchFamily="34" charset="0"/>
                <a:cs typeface="Verdana" panose="020B0604030504040204" pitchFamily="34" charset="0"/>
              </a:rPr>
              <a:t>sind alle unter Berücksichtigung der Ausnahmen und Sonderregelungen unter </a:t>
            </a:r>
            <a:r>
              <a:rPr lang="de-DE" sz="900" b="1" dirty="0" smtClean="0">
                <a:latin typeface="Verdana" panose="020B0604030504040204" pitchFamily="34" charset="0"/>
                <a:ea typeface="Verdana" panose="020B0604030504040204" pitchFamily="34" charset="0"/>
                <a:cs typeface="Verdana" panose="020B0604030504040204" pitchFamily="34" charset="0"/>
              </a:rPr>
              <a:t>RDA 11.2.2.5.4 </a:t>
            </a:r>
            <a:r>
              <a:rPr lang="de-DE" sz="900" dirty="0" smtClean="0">
                <a:latin typeface="Verdana" panose="020B0604030504040204" pitchFamily="34" charset="0"/>
                <a:ea typeface="Verdana" panose="020B0604030504040204" pitchFamily="34" charset="0"/>
                <a:cs typeface="Verdana" panose="020B0604030504040204" pitchFamily="34" charset="0"/>
              </a:rPr>
              <a:t>Gebräuchlicher Name zu sehen.</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Erfassungshilfe: </a:t>
            </a:r>
            <a:r>
              <a:rPr lang="de-DE" sz="900" b="1" dirty="0" smtClean="0">
                <a:latin typeface="Verdana" panose="020B0604030504040204" pitchFamily="34" charset="0"/>
                <a:ea typeface="Verdana" panose="020B0604030504040204" pitchFamily="34" charset="0"/>
                <a:cs typeface="Verdana" panose="020B0604030504040204" pitchFamily="34" charset="0"/>
              </a:rPr>
              <a:t>EH-K-04</a:t>
            </a:r>
            <a:r>
              <a:rPr lang="de-DE" sz="900" dirty="0" smtClean="0">
                <a:latin typeface="Verdana" panose="020B0604030504040204" pitchFamily="34" charset="0"/>
                <a:ea typeface="Verdana" panose="020B0604030504040204" pitchFamily="34" charset="0"/>
                <a:cs typeface="Verdana" panose="020B0604030504040204" pitchFamily="34" charset="0"/>
              </a:rPr>
              <a:t> und </a:t>
            </a:r>
            <a:r>
              <a:rPr lang="de-DE" sz="900" b="1" dirty="0" smtClean="0">
                <a:latin typeface="Verdana" panose="020B0604030504040204" pitchFamily="34" charset="0"/>
                <a:ea typeface="Verdana" panose="020B0604030504040204" pitchFamily="34" charset="0"/>
                <a:cs typeface="Verdana" panose="020B0604030504040204" pitchFamily="34" charset="0"/>
              </a:rPr>
              <a:t>EH-K-05</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sz="900"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12</a:t>
            </a:fld>
            <a:endParaRPr lang="de-DE"/>
          </a:p>
        </p:txBody>
      </p:sp>
    </p:spTree>
    <p:extLst>
      <p:ext uri="{BB962C8B-B14F-4D97-AF65-F5344CB8AC3E}">
        <p14:creationId xmlns:p14="http://schemas.microsoft.com/office/powerpoint/2010/main" val="26245575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Beispiel für einen förmlich präsentierten</a:t>
            </a:r>
            <a:r>
              <a:rPr lang="de-DE" sz="900" baseline="0" dirty="0" smtClean="0">
                <a:latin typeface="Verdana" panose="020B0604030504040204" pitchFamily="34" charset="0"/>
                <a:ea typeface="Verdana" panose="020B0604030504040204" pitchFamily="34" charset="0"/>
                <a:cs typeface="Verdana" panose="020B0604030504040204" pitchFamily="34" charset="0"/>
              </a:rPr>
              <a:t> Namen</a:t>
            </a:r>
          </a:p>
          <a:p>
            <a:r>
              <a:rPr lang="de-DE" sz="900" baseline="0" dirty="0" smtClean="0">
                <a:latin typeface="Verdana" panose="020B0604030504040204" pitchFamily="34" charset="0"/>
                <a:ea typeface="Verdana" panose="020B0604030504040204" pitchFamily="34" charset="0"/>
                <a:cs typeface="Verdana" panose="020B0604030504040204" pitchFamily="34" charset="0"/>
              </a:rPr>
              <a:t>Die Körperschaft nennt sich in ihrer offiziellen Form „Verein Deutscher Bibliothekare“ (s. linke Seite Homepage). </a:t>
            </a:r>
          </a:p>
          <a:p>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a:p>
            <a:r>
              <a:rPr lang="de-DE" sz="900" baseline="0" dirty="0" smtClean="0">
                <a:latin typeface="Verdana" panose="020B0604030504040204" pitchFamily="34" charset="0"/>
                <a:ea typeface="Verdana" panose="020B0604030504040204" pitchFamily="34" charset="0"/>
                <a:cs typeface="Verdana" panose="020B0604030504040204" pitchFamily="34" charset="0"/>
              </a:rPr>
              <a:t>Reihenfolge der Angaben von der Homepage siehe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11.2.2.5 </a:t>
            </a:r>
            <a:r>
              <a:rPr lang="de-DE" sz="900" b="0" baseline="0" dirty="0" smtClean="0">
                <a:latin typeface="Verdana" panose="020B0604030504040204" pitchFamily="34" charset="0"/>
                <a:ea typeface="Verdana" panose="020B0604030504040204" pitchFamily="34" charset="0"/>
                <a:cs typeface="Verdana" panose="020B0604030504040204" pitchFamily="34" charset="0"/>
              </a:rPr>
              <a:t>Erl. 1</a:t>
            </a:r>
          </a:p>
          <a:p>
            <a:endParaRPr lang="de-DE" sz="900" b="0" baseline="0" dirty="0" smtClean="0">
              <a:latin typeface="Verdana" panose="020B0604030504040204" pitchFamily="34" charset="0"/>
              <a:ea typeface="Verdana" panose="020B0604030504040204" pitchFamily="34" charset="0"/>
              <a:cs typeface="Verdana" panose="020B0604030504040204" pitchFamily="34" charset="0"/>
            </a:endParaRPr>
          </a:p>
          <a:p>
            <a:r>
              <a:rPr lang="de-DE" sz="900" b="0" baseline="0" dirty="0" smtClean="0">
                <a:latin typeface="Verdana" panose="020B0604030504040204" pitchFamily="34" charset="0"/>
                <a:ea typeface="Verdana" panose="020B0604030504040204" pitchFamily="34" charset="0"/>
                <a:cs typeface="Verdana" panose="020B0604030504040204" pitchFamily="34" charset="0"/>
              </a:rPr>
              <a:t>(das Beispiel ist inzwischen veraltet, da sich der Name geändert hat; das Prinzip ist aber </a:t>
            </a:r>
            <a:r>
              <a:rPr lang="de-DE" sz="900" b="0" baseline="0" smtClean="0">
                <a:latin typeface="Verdana" panose="020B0604030504040204" pitchFamily="34" charset="0"/>
                <a:ea typeface="Verdana" panose="020B0604030504040204" pitchFamily="34" charset="0"/>
                <a:cs typeface="Verdana" panose="020B0604030504040204" pitchFamily="34" charset="0"/>
              </a:rPr>
              <a:t>noch gültig)</a:t>
            </a:r>
            <a:endParaRPr lang="de-DE" sz="900" b="0"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13</a:t>
            </a:fld>
            <a:endParaRPr lang="de-DE"/>
          </a:p>
        </p:txBody>
      </p:sp>
    </p:spTree>
    <p:extLst>
      <p:ext uri="{BB962C8B-B14F-4D97-AF65-F5344CB8AC3E}">
        <p14:creationId xmlns:p14="http://schemas.microsoft.com/office/powerpoint/2010/main" val="6868578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Sonstige Formen des Namens werden als </a:t>
            </a:r>
            <a:r>
              <a:rPr lang="de-DE" sz="900" b="1" dirty="0" smtClean="0">
                <a:latin typeface="Verdana" panose="020B0604030504040204" pitchFamily="34" charset="0"/>
                <a:ea typeface="Verdana" panose="020B0604030504040204" pitchFamily="34" charset="0"/>
                <a:cs typeface="Verdana" panose="020B0604030504040204" pitchFamily="34" charset="0"/>
              </a:rPr>
              <a:t>abweichende Namen </a:t>
            </a:r>
            <a:r>
              <a:rPr lang="de-DE" sz="900" dirty="0" smtClean="0">
                <a:latin typeface="Verdana" panose="020B0604030504040204" pitchFamily="34" charset="0"/>
                <a:ea typeface="Verdana" panose="020B0604030504040204" pitchFamily="34" charset="0"/>
                <a:cs typeface="Verdana" panose="020B0604030504040204" pitchFamily="34" charset="0"/>
              </a:rPr>
              <a:t>erfasst (s. dazu </a:t>
            </a:r>
            <a:r>
              <a:rPr lang="de-DE" sz="900" b="1" dirty="0" smtClean="0">
                <a:latin typeface="Verdana" panose="020B0604030504040204" pitchFamily="34" charset="0"/>
                <a:ea typeface="Verdana" panose="020B0604030504040204" pitchFamily="34" charset="0"/>
                <a:cs typeface="Verdana" panose="020B0604030504040204" pitchFamily="34" charset="0"/>
              </a:rPr>
              <a:t>RDA 11.2.3</a:t>
            </a:r>
            <a:r>
              <a:rPr lang="de-DE" sz="900" dirty="0" smtClean="0">
                <a:latin typeface="Verdana" panose="020B0604030504040204" pitchFamily="34" charset="0"/>
                <a:ea typeface="Verdana" panose="020B0604030504040204" pitchFamily="34" charset="0"/>
                <a:cs typeface="Verdana" panose="020B0604030504040204" pitchFamily="34" charset="0"/>
              </a:rPr>
              <a:t>).</a:t>
            </a:r>
          </a:p>
          <a:p>
            <a:pPr defTabSz="948641">
              <a:defRPr/>
            </a:pPr>
            <a:endParaRPr lang="de-DE" sz="900" u="none"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r>
              <a:rPr lang="de-DE" sz="900" i="1" dirty="0" smtClean="0">
                <a:latin typeface="Verdana" panose="020B0604030504040204" pitchFamily="34" charset="0"/>
                <a:ea typeface="Verdana" panose="020B0604030504040204" pitchFamily="34" charset="0"/>
                <a:cs typeface="Verdana" panose="020B0604030504040204" pitchFamily="34" charset="0"/>
              </a:rPr>
              <a:t>Hinweise</a:t>
            </a:r>
            <a:r>
              <a:rPr lang="de-DE" sz="900" dirty="0" smtClean="0">
                <a:latin typeface="Verdana" panose="020B0604030504040204" pitchFamily="34" charset="0"/>
                <a:ea typeface="Verdana" panose="020B0604030504040204" pitchFamily="34" charset="0"/>
                <a:cs typeface="Verdana" panose="020B0604030504040204" pitchFamily="34" charset="0"/>
              </a:rPr>
              <a:t>: Fehlende Bindestriche bei Komposita werden nicht ergänzt, wenn sie in den Informationsquellen nicht genannt sind. Die Bindestrichform kann aber als abweichender Name erfasst werden.</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14</a:t>
            </a:fld>
            <a:endParaRPr lang="de-DE"/>
          </a:p>
        </p:txBody>
      </p:sp>
    </p:spTree>
    <p:extLst>
      <p:ext uri="{BB962C8B-B14F-4D97-AF65-F5344CB8AC3E}">
        <p14:creationId xmlns:p14="http://schemas.microsoft.com/office/powerpoint/2010/main" val="12269534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aseline="0" dirty="0" smtClean="0">
                <a:latin typeface="Verdana" panose="020B0604030504040204" pitchFamily="34" charset="0"/>
                <a:ea typeface="Verdana" panose="020B0604030504040204" pitchFamily="34" charset="0"/>
                <a:cs typeface="Verdana" panose="020B0604030504040204" pitchFamily="34" charset="0"/>
              </a:rPr>
              <a:t>Einzelheiten zur Schreibweise: siehe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EH-K-01</a:t>
            </a:r>
          </a:p>
          <a:p>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a:p>
            <a:pPr>
              <a:lnSpc>
                <a:spcPts val="1300"/>
              </a:lnSpc>
              <a:spcAft>
                <a:spcPts val="0"/>
              </a:spcAft>
            </a:pPr>
            <a:r>
              <a:rPr lang="de-DE" sz="900" i="0" dirty="0" smtClean="0">
                <a:effectLst/>
                <a:latin typeface="Verdana"/>
                <a:ea typeface="Calibri"/>
                <a:cs typeface="Times New Roman"/>
              </a:rPr>
              <a:t>Rechtschreibreformen (aus</a:t>
            </a:r>
            <a:r>
              <a:rPr lang="de-DE" sz="900" i="0" baseline="0" dirty="0" smtClean="0">
                <a:effectLst/>
                <a:latin typeface="Verdana"/>
                <a:ea typeface="Calibri"/>
                <a:cs typeface="Times New Roman"/>
              </a:rPr>
              <a:t> der </a:t>
            </a:r>
            <a:r>
              <a:rPr lang="de-DE" sz="900" b="1" i="0" baseline="0" dirty="0" smtClean="0">
                <a:effectLst/>
                <a:latin typeface="Verdana"/>
                <a:ea typeface="Calibri"/>
                <a:cs typeface="Times New Roman"/>
              </a:rPr>
              <a:t>EH-K-01</a:t>
            </a:r>
            <a:r>
              <a:rPr lang="de-DE" sz="900" i="0" baseline="0" dirty="0" smtClean="0">
                <a:effectLst/>
                <a:latin typeface="Verdana"/>
                <a:ea typeface="Calibri"/>
                <a:cs typeface="Times New Roman"/>
              </a:rPr>
              <a:t>) (</a:t>
            </a:r>
            <a:r>
              <a:rPr lang="de-DE" sz="900" b="1" i="0" baseline="0" dirty="0" smtClean="0">
                <a:effectLst/>
                <a:latin typeface="Verdana"/>
                <a:ea typeface="Calibri"/>
                <a:cs typeface="Times New Roman"/>
              </a:rPr>
              <a:t>RDA 11.2.2.5.1 </a:t>
            </a:r>
            <a:r>
              <a:rPr lang="de-DE" sz="900" b="0" i="0" baseline="0" dirty="0" smtClean="0">
                <a:effectLst/>
                <a:latin typeface="Verdana"/>
                <a:ea typeface="Calibri"/>
                <a:cs typeface="Times New Roman"/>
              </a:rPr>
              <a:t>ERL</a:t>
            </a:r>
            <a:r>
              <a:rPr lang="de-DE" sz="900" i="0" baseline="0" dirty="0" smtClean="0">
                <a:effectLst/>
                <a:latin typeface="Verdana"/>
                <a:ea typeface="Calibri"/>
                <a:cs typeface="Times New Roman"/>
              </a:rPr>
              <a:t>)</a:t>
            </a:r>
            <a:endParaRPr lang="en-GB" sz="900" i="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Gemäß </a:t>
            </a:r>
            <a:r>
              <a:rPr lang="de-DE" sz="900" b="1" dirty="0" smtClean="0">
                <a:effectLst/>
                <a:latin typeface="Verdana"/>
                <a:ea typeface="Calibri"/>
                <a:cs typeface="Times New Roman"/>
              </a:rPr>
              <a:t>RDA 11.2.2.5.1 </a:t>
            </a:r>
            <a:r>
              <a:rPr lang="de-DE" sz="900" dirty="0" smtClean="0">
                <a:effectLst/>
                <a:latin typeface="Verdana"/>
                <a:ea typeface="Calibri"/>
                <a:cs typeface="Times New Roman"/>
              </a:rPr>
              <a:t>wird der bevorzugte Name einer Körperschaft bzw. einer Konferenz bei abweichenden Schreibweisen in der zuerst vorkommenden Form erfasst. Die anderen Schreibweisen werden als abweichende Namen erfasst. </a:t>
            </a:r>
            <a:endParaRPr lang="en-GB" sz="90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 </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In Ländern, in denen Rechtschreibreformen durchgeführt wurden/werden, wird der bevorzugte Name auf die neue Rechtschreibung geändert, sobald die Namensform in der neuen Schreibweise in Ressourcen, die mit der Körperschaft bzw. der Konferenz in Verbindung stehen, vorkommt. Die Namensform in der alten Schreibweise wird als abweichende Namensform erfasst (vgl. </a:t>
            </a:r>
            <a:r>
              <a:rPr lang="de-CH" sz="900" b="1" dirty="0" smtClean="0">
                <a:effectLst/>
                <a:latin typeface="Verdana"/>
                <a:ea typeface="Calibri"/>
                <a:cs typeface="Times New Roman"/>
              </a:rPr>
              <a:t>LC PCC PS </a:t>
            </a:r>
            <a:r>
              <a:rPr lang="de-CH" sz="900" dirty="0" smtClean="0">
                <a:effectLst/>
                <a:latin typeface="Verdana"/>
                <a:ea typeface="Calibri"/>
                <a:cs typeface="Times New Roman"/>
              </a:rPr>
              <a:t>zu </a:t>
            </a:r>
            <a:r>
              <a:rPr lang="de-CH" sz="900" b="1" dirty="0" smtClean="0">
                <a:effectLst/>
                <a:latin typeface="Verdana"/>
                <a:ea typeface="Calibri"/>
                <a:cs typeface="Times New Roman"/>
              </a:rPr>
              <a:t>RDA 11.2.2.5.1</a:t>
            </a:r>
            <a:r>
              <a:rPr lang="de-CH" sz="900" dirty="0" smtClean="0">
                <a:effectLst/>
                <a:latin typeface="Verdana"/>
                <a:ea typeface="Calibri"/>
                <a:cs typeface="Times New Roman"/>
              </a:rPr>
              <a:t>).</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 </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Beispiel:</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Laut Homepage lautet der Name heute: „</a:t>
            </a:r>
            <a:r>
              <a:rPr lang="de-DE" sz="900" dirty="0" smtClean="0">
                <a:effectLst/>
                <a:latin typeface="Verdana"/>
                <a:ea typeface="Calibri"/>
                <a:cs typeface="Times New Roman"/>
              </a:rPr>
              <a:t>Wasser- und Schifffahrtsverwaltung des Bundes“; d.h. die Rechtschreibreform, die nun eine Schreibung mit 3-fs vorsieht, wurde im Namen umgesetzt.</a:t>
            </a:r>
            <a:endParaRPr lang="en-GB" sz="90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 </a:t>
            </a:r>
            <a:endParaRPr lang="en-GB" sz="90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Normierter Sucheinstieg mit dem bevorzugten Name: </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Deutschland. </a:t>
            </a:r>
            <a:r>
              <a:rPr lang="de-DE" sz="900" dirty="0" smtClean="0">
                <a:effectLst/>
                <a:latin typeface="Verdana"/>
                <a:ea typeface="Calibri"/>
                <a:cs typeface="Times New Roman"/>
              </a:rPr>
              <a:t>Wasser- und Schifffahrtsverwaltung</a:t>
            </a:r>
            <a:endParaRPr lang="en-GB" sz="900" dirty="0" smtClean="0">
              <a:effectLst/>
              <a:latin typeface="Verdana"/>
              <a:ea typeface="Calibri"/>
              <a:cs typeface="Times New Roman"/>
            </a:endParaRPr>
          </a:p>
          <a:p>
            <a:pPr>
              <a:lnSpc>
                <a:spcPts val="1300"/>
              </a:lnSpc>
              <a:spcAft>
                <a:spcPts val="0"/>
              </a:spcAft>
            </a:pPr>
            <a:r>
              <a:rPr lang="de-DE" sz="900" dirty="0" smtClean="0">
                <a:effectLst/>
                <a:latin typeface="Verdana"/>
                <a:ea typeface="Calibri"/>
                <a:cs typeface="Times New Roman"/>
              </a:rPr>
              <a:t>Zusätzlicher Sucheinstieg mit dem abweichenden Namen: </a:t>
            </a:r>
            <a:endParaRPr lang="en-GB" sz="900" dirty="0" smtClean="0">
              <a:effectLst/>
              <a:latin typeface="Verdana"/>
              <a:ea typeface="Calibri"/>
              <a:cs typeface="Times New Roman"/>
            </a:endParaRPr>
          </a:p>
          <a:p>
            <a:pPr>
              <a:lnSpc>
                <a:spcPts val="1300"/>
              </a:lnSpc>
              <a:spcAft>
                <a:spcPts val="0"/>
              </a:spcAft>
            </a:pPr>
            <a:r>
              <a:rPr lang="de-CH" sz="900" dirty="0" smtClean="0">
                <a:effectLst/>
                <a:latin typeface="Verdana"/>
                <a:ea typeface="Calibri"/>
                <a:cs typeface="Times New Roman"/>
              </a:rPr>
              <a:t>Deutschland. </a:t>
            </a:r>
            <a:r>
              <a:rPr lang="de-DE" sz="900" dirty="0" smtClean="0">
                <a:effectLst/>
                <a:latin typeface="Verdana"/>
                <a:ea typeface="Calibri"/>
                <a:cs typeface="Times New Roman"/>
              </a:rPr>
              <a:t>Wasser- und </a:t>
            </a:r>
            <a:r>
              <a:rPr lang="de-DE" sz="900" dirty="0" err="1" smtClean="0">
                <a:effectLst/>
                <a:latin typeface="Verdana"/>
                <a:ea typeface="Calibri"/>
                <a:cs typeface="Times New Roman"/>
              </a:rPr>
              <a:t>Schiffahrtsverwaltung</a:t>
            </a:r>
            <a:endParaRPr lang="en-GB" sz="900" dirty="0" smtClean="0">
              <a:effectLst/>
              <a:latin typeface="Verdana"/>
              <a:ea typeface="Calibri"/>
              <a:cs typeface="Times New Roman"/>
            </a:endParaRP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15</a:t>
            </a:fld>
            <a:endParaRPr lang="de-DE"/>
          </a:p>
        </p:txBody>
      </p:sp>
    </p:spTree>
    <p:extLst>
      <p:ext uri="{BB962C8B-B14F-4D97-AF65-F5344CB8AC3E}">
        <p14:creationId xmlns:p14="http://schemas.microsoft.com/office/powerpoint/2010/main" val="180157854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Erscheint der Name in verschiedenen Sprachen, wird die Form in der </a:t>
            </a:r>
            <a:r>
              <a:rPr lang="de-DE" sz="900" b="1" dirty="0" smtClean="0">
                <a:latin typeface="Verdana" panose="020B0604030504040204" pitchFamily="34" charset="0"/>
                <a:ea typeface="Verdana" panose="020B0604030504040204" pitchFamily="34" charset="0"/>
                <a:cs typeface="Verdana" panose="020B0604030504040204" pitchFamily="34" charset="0"/>
              </a:rPr>
              <a:t>offiziellen Sprache der Körperschaft </a:t>
            </a:r>
            <a:r>
              <a:rPr lang="de-DE" sz="900" dirty="0" smtClean="0">
                <a:latin typeface="Verdana" panose="020B0604030504040204" pitchFamily="34" charset="0"/>
                <a:ea typeface="Verdana" panose="020B0604030504040204" pitchFamily="34" charset="0"/>
                <a:cs typeface="Verdana" panose="020B0604030504040204" pitchFamily="34" charset="0"/>
              </a:rPr>
              <a:t>als bevorzugter Name gewählt. </a:t>
            </a:r>
            <a:endParaRPr lang="de-DE" sz="900" u="sng"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Zur Kleinschreibung des Beispiels siehe </a:t>
            </a:r>
            <a:r>
              <a:rPr lang="de-DE" sz="900" b="1" dirty="0" smtClean="0">
                <a:latin typeface="Verdana" panose="020B0604030504040204" pitchFamily="34" charset="0"/>
                <a:ea typeface="Verdana" panose="020B0604030504040204" pitchFamily="34" charset="0"/>
                <a:cs typeface="Verdana" panose="020B0604030504040204" pitchFamily="34" charset="0"/>
              </a:rPr>
              <a:t>RDA-Anhang A.40.2</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b="1" dirty="0" smtClean="0">
                <a:latin typeface="Verdana" panose="020B0604030504040204" pitchFamily="34" charset="0"/>
                <a:ea typeface="Verdana" panose="020B0604030504040204" pitchFamily="34" charset="0"/>
                <a:cs typeface="Verdana" panose="020B0604030504040204" pitchFamily="34" charset="0"/>
              </a:rPr>
              <a:t>RDA 11.2.2.5.2</a:t>
            </a:r>
          </a:p>
          <a:p>
            <a:r>
              <a:rPr lang="de-DE" sz="900" b="1" dirty="0" smtClean="0">
                <a:latin typeface="Verdana" panose="020B0604030504040204" pitchFamily="34" charset="0"/>
                <a:ea typeface="Verdana" panose="020B0604030504040204" pitchFamily="34" charset="0"/>
                <a:cs typeface="Verdana" panose="020B0604030504040204" pitchFamily="34" charset="0"/>
              </a:rPr>
              <a:t>ERL:</a:t>
            </a:r>
          </a:p>
          <a:p>
            <a:r>
              <a:rPr lang="de-DE" sz="900" dirty="0" smtClean="0">
                <a:latin typeface="Verdana" panose="020B0604030504040204" pitchFamily="34" charset="0"/>
                <a:ea typeface="Verdana" panose="020B0604030504040204" pitchFamily="34" charset="0"/>
                <a:cs typeface="Verdana" panose="020B0604030504040204" pitchFamily="34" charset="0"/>
              </a:rPr>
              <a:t>Falls Sie in der Sacherschließung zur Ermittlung des Namens gleich </a:t>
            </a:r>
            <a:r>
              <a:rPr lang="de-DE" sz="900" b="1" dirty="0" smtClean="0">
                <a:latin typeface="Verdana" panose="020B0604030504040204" pitchFamily="34" charset="0"/>
                <a:ea typeface="Verdana" panose="020B0604030504040204" pitchFamily="34" charset="0"/>
                <a:cs typeface="Verdana" panose="020B0604030504040204" pitchFamily="34" charset="0"/>
              </a:rPr>
              <a:t>RDA 11.2.2.2 </a:t>
            </a:r>
            <a:r>
              <a:rPr lang="de-DE" sz="900" dirty="0" smtClean="0">
                <a:latin typeface="Verdana" panose="020B0604030504040204" pitchFamily="34" charset="0"/>
                <a:ea typeface="Verdana" panose="020B0604030504040204" pitchFamily="34" charset="0"/>
                <a:cs typeface="Verdana" panose="020B0604030504040204" pitchFamily="34" charset="0"/>
              </a:rPr>
              <a:t>c) anwenden und in den Nachschlagewerken unterschiedliche Namen in unterschiedlichen Sprachen angeboten werden, ohne dass einer davon hervorgehoben ist, entscheiden Sie nach der bekannten Reihenfolge: Wählen Sie den Namen, der in der Sprachreihenfolge deutsch, englisch, französisch, russisch, lateinisch, spanisch, italienisch am weitesten vorne steht.</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16</a:t>
            </a:fld>
            <a:endParaRPr lang="de-DE"/>
          </a:p>
        </p:txBody>
      </p:sp>
    </p:spTree>
    <p:extLst>
      <p:ext uri="{BB962C8B-B14F-4D97-AF65-F5344CB8AC3E}">
        <p14:creationId xmlns:p14="http://schemas.microsoft.com/office/powerpoint/2010/main" val="1363031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Bei internationalen Körperschaften wird die </a:t>
            </a:r>
            <a:r>
              <a:rPr lang="de-DE" sz="900" b="1" dirty="0" smtClean="0">
                <a:latin typeface="Verdana" panose="020B0604030504040204" pitchFamily="34" charset="0"/>
                <a:ea typeface="Verdana" panose="020B0604030504040204" pitchFamily="34" charset="0"/>
                <a:cs typeface="Verdana" panose="020B0604030504040204" pitchFamily="34" charset="0"/>
              </a:rPr>
              <a:t>deutsche Namensform </a:t>
            </a:r>
            <a:r>
              <a:rPr lang="de-DE" sz="900" dirty="0" smtClean="0">
                <a:latin typeface="Verdana" panose="020B0604030504040204" pitchFamily="34" charset="0"/>
                <a:ea typeface="Verdana" panose="020B0604030504040204" pitchFamily="34" charset="0"/>
                <a:cs typeface="Verdana" panose="020B0604030504040204" pitchFamily="34" charset="0"/>
              </a:rPr>
              <a:t>bevorzugt. </a:t>
            </a:r>
          </a:p>
          <a:p>
            <a:r>
              <a:rPr lang="de-DE" sz="900" dirty="0" smtClean="0">
                <a:latin typeface="Verdana" panose="020B0604030504040204" pitchFamily="34" charset="0"/>
                <a:ea typeface="Verdana" panose="020B0604030504040204" pitchFamily="34" charset="0"/>
                <a:cs typeface="Verdana" panose="020B0604030504040204" pitchFamily="34" charset="0"/>
              </a:rPr>
              <a:t>Dies ist nicht zwingend die deutsche Form, sondern die </a:t>
            </a:r>
            <a:r>
              <a:rPr lang="de-DE" sz="900" b="1" dirty="0" smtClean="0">
                <a:latin typeface="Verdana" panose="020B0604030504040204" pitchFamily="34" charset="0"/>
                <a:ea typeface="Verdana" panose="020B0604030504040204" pitchFamily="34" charset="0"/>
                <a:cs typeface="Verdana" panose="020B0604030504040204" pitchFamily="34" charset="0"/>
              </a:rPr>
              <a:t>gebräuchliche Form innerhalb der deutschen Sprache </a:t>
            </a:r>
            <a:r>
              <a:rPr lang="de-DE" sz="900" dirty="0" smtClean="0">
                <a:latin typeface="Verdana" panose="020B0604030504040204" pitchFamily="34" charset="0"/>
                <a:ea typeface="Verdana" panose="020B0604030504040204" pitchFamily="34" charset="0"/>
                <a:cs typeface="Verdana" panose="020B0604030504040204" pitchFamily="34" charset="0"/>
              </a:rPr>
              <a:t>(also z. B. auch ein Lehnwort oder Akronym).</a:t>
            </a:r>
          </a:p>
          <a:p>
            <a:r>
              <a:rPr lang="de-DE" sz="900" dirty="0" smtClean="0">
                <a:latin typeface="Verdana" panose="020B0604030504040204" pitchFamily="34" charset="0"/>
                <a:ea typeface="Verdana" panose="020B0604030504040204" pitchFamily="34" charset="0"/>
                <a:cs typeface="Verdana" panose="020B0604030504040204" pitchFamily="34" charset="0"/>
              </a:rPr>
              <a:t>Kann </a:t>
            </a:r>
            <a:r>
              <a:rPr lang="de-DE" sz="900" b="1" dirty="0" smtClean="0">
                <a:latin typeface="Verdana" panose="020B0604030504040204" pitchFamily="34" charset="0"/>
                <a:ea typeface="Verdana" panose="020B0604030504040204" pitchFamily="34" charset="0"/>
                <a:cs typeface="Verdana" panose="020B0604030504040204" pitchFamily="34" charset="0"/>
              </a:rPr>
              <a:t>keine deutsche </a:t>
            </a:r>
            <a:r>
              <a:rPr lang="de-DE" sz="900" dirty="0" smtClean="0">
                <a:latin typeface="Verdana" panose="020B0604030504040204" pitchFamily="34" charset="0"/>
                <a:ea typeface="Verdana" panose="020B0604030504040204" pitchFamily="34" charset="0"/>
                <a:cs typeface="Verdana" panose="020B0604030504040204" pitchFamily="34" charset="0"/>
              </a:rPr>
              <a:t>oder im </a:t>
            </a:r>
            <a:r>
              <a:rPr lang="de-DE" sz="900" b="1" dirty="0" smtClean="0">
                <a:latin typeface="Verdana" panose="020B0604030504040204" pitchFamily="34" charset="0"/>
                <a:ea typeface="Verdana" panose="020B0604030504040204" pitchFamily="34" charset="0"/>
                <a:cs typeface="Verdana" panose="020B0604030504040204" pitchFamily="34" charset="0"/>
              </a:rPr>
              <a:t>Deutschen gebräuchliche Namensform </a:t>
            </a:r>
            <a:r>
              <a:rPr lang="de-DE" sz="900" dirty="0" smtClean="0">
                <a:latin typeface="Verdana" panose="020B0604030504040204" pitchFamily="34" charset="0"/>
                <a:ea typeface="Verdana" panose="020B0604030504040204" pitchFamily="34" charset="0"/>
                <a:cs typeface="Verdana" panose="020B0604030504040204" pitchFamily="34" charset="0"/>
              </a:rPr>
              <a:t>ermittelt werden (s. </a:t>
            </a:r>
            <a:r>
              <a:rPr lang="de-DE" sz="900" u="sng" dirty="0" smtClean="0">
                <a:latin typeface="Verdana" panose="020B0604030504040204" pitchFamily="34" charset="0"/>
                <a:ea typeface="Verdana" panose="020B0604030504040204" pitchFamily="34" charset="0"/>
                <a:cs typeface="Verdana" panose="020B0604030504040204" pitchFamily="34" charset="0"/>
              </a:rPr>
              <a:t>ERL zu </a:t>
            </a:r>
            <a:r>
              <a:rPr lang="de-DE" sz="900" b="1" u="sng" dirty="0" smtClean="0">
                <a:latin typeface="Verdana" panose="020B0604030504040204" pitchFamily="34" charset="0"/>
                <a:ea typeface="Verdana" panose="020B0604030504040204" pitchFamily="34" charset="0"/>
                <a:cs typeface="Verdana" panose="020B0604030504040204" pitchFamily="34" charset="0"/>
              </a:rPr>
              <a:t>11.2.2.5.3</a:t>
            </a:r>
            <a:r>
              <a:rPr lang="de-DE" sz="900" dirty="0" smtClean="0">
                <a:latin typeface="Verdana" panose="020B0604030504040204" pitchFamily="34" charset="0"/>
                <a:ea typeface="Verdana" panose="020B0604030504040204" pitchFamily="34" charset="0"/>
                <a:cs typeface="Verdana" panose="020B0604030504040204" pitchFamily="34" charset="0"/>
              </a:rPr>
              <a:t>), wird der Name in der </a:t>
            </a:r>
            <a:r>
              <a:rPr lang="de-DE" sz="900" b="1" dirty="0" smtClean="0">
                <a:latin typeface="Verdana" panose="020B0604030504040204" pitchFamily="34" charset="0"/>
                <a:ea typeface="Verdana" panose="020B0604030504040204" pitchFamily="34" charset="0"/>
                <a:cs typeface="Verdana" panose="020B0604030504040204" pitchFamily="34" charset="0"/>
              </a:rPr>
              <a:t>offiziellen Sprache der Körperschaft </a:t>
            </a:r>
            <a:r>
              <a:rPr lang="de-DE" sz="900" dirty="0" smtClean="0">
                <a:latin typeface="Verdana" panose="020B0604030504040204" pitchFamily="34" charset="0"/>
                <a:ea typeface="Verdana" panose="020B0604030504040204" pitchFamily="34" charset="0"/>
                <a:cs typeface="Verdana" panose="020B0604030504040204" pitchFamily="34" charset="0"/>
              </a:rPr>
              <a:t>erfasst (s. </a:t>
            </a:r>
            <a:r>
              <a:rPr lang="de-DE" sz="900" b="1" dirty="0" smtClean="0">
                <a:latin typeface="Verdana" panose="020B0604030504040204" pitchFamily="34" charset="0"/>
                <a:ea typeface="Verdana" panose="020B0604030504040204" pitchFamily="34" charset="0"/>
                <a:cs typeface="Verdana" panose="020B0604030504040204" pitchFamily="34" charset="0"/>
              </a:rPr>
              <a:t>RDA 11.2.2.5.2</a:t>
            </a:r>
            <a:r>
              <a:rPr lang="de-DE" sz="900" dirty="0" smtClean="0">
                <a:latin typeface="Verdana" panose="020B0604030504040204" pitchFamily="34" charset="0"/>
                <a:ea typeface="Verdana" panose="020B0604030504040204" pitchFamily="34" charset="0"/>
                <a:cs typeface="Verdana" panose="020B0604030504040204" pitchFamily="34" charset="0"/>
              </a:rPr>
              <a:t>).</a:t>
            </a:r>
          </a:p>
          <a:p>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17</a:t>
            </a:fld>
            <a:endParaRPr lang="de-DE"/>
          </a:p>
        </p:txBody>
      </p:sp>
    </p:spTree>
    <p:extLst>
      <p:ext uri="{BB962C8B-B14F-4D97-AF65-F5344CB8AC3E}">
        <p14:creationId xmlns:p14="http://schemas.microsoft.com/office/powerpoint/2010/main" val="28981031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u="sng" dirty="0" smtClean="0">
                <a:latin typeface="Verdana" panose="020B0604030504040204" pitchFamily="34" charset="0"/>
                <a:ea typeface="Verdana" panose="020B0604030504040204" pitchFamily="34" charset="0"/>
                <a:cs typeface="Verdana" panose="020B0604030504040204" pitchFamily="34" charset="0"/>
              </a:rPr>
              <a:t>Bemerkung zu „Europarat“:</a:t>
            </a:r>
            <a:r>
              <a:rPr lang="de-DE" sz="900" u="none"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rPr>
              <a:t>Die im Deutschen gebräuchliche Form ist „Europarat“.</a:t>
            </a:r>
          </a:p>
          <a:p>
            <a:pPr defTabSz="875776">
              <a:defRPr/>
            </a:pPr>
            <a:endParaRPr lang="de-DE" sz="900" u="sng"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r>
              <a:rPr lang="de-DE" sz="900" u="sng" dirty="0" smtClean="0">
                <a:latin typeface="Verdana" panose="020B0604030504040204" pitchFamily="34" charset="0"/>
                <a:ea typeface="Verdana" panose="020B0604030504040204" pitchFamily="34" charset="0"/>
                <a:cs typeface="Verdana" panose="020B0604030504040204" pitchFamily="34" charset="0"/>
              </a:rPr>
              <a:t>Bemerkung zu „NATO“</a:t>
            </a:r>
            <a:r>
              <a:rPr lang="de-DE" sz="900" dirty="0" smtClean="0">
                <a:latin typeface="Verdana" panose="020B0604030504040204" pitchFamily="34" charset="0"/>
                <a:ea typeface="Verdana" panose="020B0604030504040204" pitchFamily="34" charset="0"/>
                <a:cs typeface="Verdana" panose="020B0604030504040204" pitchFamily="34" charset="0"/>
              </a:rPr>
              <a:t>: Bei internationalen Körperschaften, für die sich eine im Deutschen gebräuchliche Form fest eingebürgert hat, wird diese als bevorzugter Name erfasst. Gemäß ERL 2 zu </a:t>
            </a:r>
            <a:r>
              <a:rPr lang="de-DE" sz="900" b="1" dirty="0" smtClean="0">
                <a:latin typeface="Verdana" panose="020B0604030504040204" pitchFamily="34" charset="0"/>
                <a:ea typeface="Verdana" panose="020B0604030504040204" pitchFamily="34" charset="0"/>
                <a:cs typeface="Verdana" panose="020B0604030504040204" pitchFamily="34" charset="0"/>
              </a:rPr>
              <a:t>RDA 11.2.2.5 </a:t>
            </a:r>
            <a:r>
              <a:rPr lang="de-DE" sz="900" dirty="0" smtClean="0">
                <a:latin typeface="Verdana" panose="020B0604030504040204" pitchFamily="34" charset="0"/>
                <a:ea typeface="Verdana" panose="020B0604030504040204" pitchFamily="34" charset="0"/>
                <a:cs typeface="Verdana" panose="020B0604030504040204" pitchFamily="34" charset="0"/>
              </a:rPr>
              <a:t>wird die Gebräuchlichkeit anhand der Brockhaus-Enzyklopädie ermittelt. Der Haupteintrag in der Brockhaus-Enzyklopädie (2006) und B Wissen ist unter „NATO“.</a:t>
            </a: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
            </a:r>
            <a:br>
              <a:rPr lang="de-DE" sz="900" dirty="0" smtClean="0">
                <a:latin typeface="Verdana" panose="020B0604030504040204" pitchFamily="34" charset="0"/>
                <a:ea typeface="Verdana" panose="020B0604030504040204" pitchFamily="34" charset="0"/>
                <a:cs typeface="Verdana" panose="020B0604030504040204" pitchFamily="34" charset="0"/>
              </a:rPr>
            </a:b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18</a:t>
            </a:fld>
            <a:endParaRPr lang="de-DE"/>
          </a:p>
        </p:txBody>
      </p:sp>
    </p:spTree>
    <p:extLst>
      <p:ext uri="{BB962C8B-B14F-4D97-AF65-F5344CB8AC3E}">
        <p14:creationId xmlns:p14="http://schemas.microsoft.com/office/powerpoint/2010/main" val="32261720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Wird eine Körperschaft in ihrer eigenen Sprache häufig mit einer gebräuchlichen Namensform identifiziert, so bestimmt man diesen gebräuchlichen Namen als bevorzugten Namen. </a:t>
            </a:r>
            <a:r>
              <a:rPr lang="de-DE" sz="900" u="sng" dirty="0" smtClean="0">
                <a:latin typeface="Verdana" panose="020B0604030504040204" pitchFamily="34" charset="0"/>
                <a:ea typeface="Verdana" panose="020B0604030504040204" pitchFamily="34" charset="0"/>
                <a:cs typeface="Verdana" panose="020B0604030504040204" pitchFamily="34" charset="0"/>
              </a:rPr>
              <a:t>ERL 1 zu </a:t>
            </a:r>
            <a:r>
              <a:rPr lang="de-DE" sz="900" b="1" u="sng" dirty="0" smtClean="0">
                <a:latin typeface="Verdana" panose="020B0604030504040204" pitchFamily="34" charset="0"/>
                <a:ea typeface="Verdana" panose="020B0604030504040204" pitchFamily="34" charset="0"/>
                <a:cs typeface="Verdana" panose="020B0604030504040204" pitchFamily="34" charset="0"/>
              </a:rPr>
              <a:t>11.2.2.5.4</a:t>
            </a:r>
            <a:r>
              <a:rPr lang="de-DE" sz="900" u="sng"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verweist auf Informationsquellen</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smtClean="0">
                <a:latin typeface="Verdana" panose="020B0604030504040204" pitchFamily="34" charset="0"/>
                <a:ea typeface="Verdana" panose="020B0604030504040204" pitchFamily="34" charset="0"/>
                <a:cs typeface="Verdana" panose="020B0604030504040204" pitchFamily="34" charset="0"/>
              </a:rPr>
              <a:t>RDA dt. Text zu den Ausnahmen: Wenn sich der Name einer Körperschaft antiken Ursprungs oder einer Körperschaft, die einen internationalen Charakter hat, fest in einer Form in der Sprache eingebürgert hat, die die Agentur bevorzugt, welche die Daten erstellt, wählen Sie diese Form als bevorzugten Namen.</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D.h. Körperschaften</a:t>
            </a:r>
            <a:r>
              <a:rPr lang="de-DE" sz="900" baseline="0" dirty="0" smtClean="0">
                <a:latin typeface="Verdana" panose="020B0604030504040204" pitchFamily="34" charset="0"/>
                <a:ea typeface="Verdana" panose="020B0604030504040204" pitchFamily="34" charset="0"/>
                <a:cs typeface="Verdana" panose="020B0604030504040204" pitchFamily="34" charset="0"/>
              </a:rPr>
              <a:t> des Altertums bevorzugt in Deutsch, internationale Körperschaften in der im Deutschen gebräuchlichen Form, die aber zwangsweise nicht deutsch  sein muss (siehe auch </a:t>
            </a:r>
            <a:r>
              <a:rPr lang="de-DE" sz="900" dirty="0" smtClean="0">
                <a:latin typeface="Verdana" panose="020B0604030504040204" pitchFamily="34" charset="0"/>
                <a:ea typeface="Verdana" panose="020B0604030504040204" pitchFamily="34" charset="0"/>
                <a:cs typeface="Verdana" panose="020B0604030504040204" pitchFamily="34" charset="0"/>
              </a:rPr>
              <a:t>ERL</a:t>
            </a:r>
            <a:r>
              <a:rPr lang="de-DE" sz="900" baseline="0" dirty="0" smtClean="0">
                <a:latin typeface="Verdana" panose="020B0604030504040204" pitchFamily="34" charset="0"/>
                <a:ea typeface="Verdana" panose="020B0604030504040204" pitchFamily="34" charset="0"/>
                <a:cs typeface="Verdana" panose="020B0604030504040204" pitchFamily="34" charset="0"/>
              </a:rPr>
              <a:t> 2 zu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11.2.2.5.4</a:t>
            </a:r>
            <a:r>
              <a:rPr lang="de-DE" sz="900" baseline="0" dirty="0" smtClean="0">
                <a:latin typeface="Verdana" panose="020B0604030504040204" pitchFamily="34" charset="0"/>
                <a:ea typeface="Verdana" panose="020B0604030504040204" pitchFamily="34" charset="0"/>
                <a:cs typeface="Verdana" panose="020B0604030504040204" pitchFamily="34" charset="0"/>
              </a:rPr>
              <a:t>: Zur Ausnahme Internationale Körperschaften s. Regelung unter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11.2.2.5.3</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p>
          <a:p>
            <a:pPr defTabSz="948641">
              <a:defRPr/>
            </a:pPr>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Erfassungshilfen: </a:t>
            </a:r>
            <a:r>
              <a:rPr lang="de-DE" sz="900" b="1" dirty="0" smtClean="0">
                <a:latin typeface="Verdana" panose="020B0604030504040204" pitchFamily="34" charset="0"/>
                <a:ea typeface="Verdana" panose="020B0604030504040204" pitchFamily="34" charset="0"/>
                <a:cs typeface="Verdana" panose="020B0604030504040204" pitchFamily="34" charset="0"/>
              </a:rPr>
              <a:t>EH-K-14</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EH-K-15</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EH-K-16</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EH-K-17</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b="1" dirty="0" smtClean="0">
                <a:latin typeface="Verdana" panose="020B0604030504040204" pitchFamily="34" charset="0"/>
                <a:ea typeface="Verdana" panose="020B0604030504040204" pitchFamily="34" charset="0"/>
                <a:cs typeface="Verdana" panose="020B0604030504040204" pitchFamily="34" charset="0"/>
              </a:rPr>
              <a:t>EH-G-01</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19</a:t>
            </a:fld>
            <a:endParaRPr lang="de-DE"/>
          </a:p>
        </p:txBody>
      </p:sp>
    </p:spTree>
    <p:extLst>
      <p:ext uri="{BB962C8B-B14F-4D97-AF65-F5344CB8AC3E}">
        <p14:creationId xmlns:p14="http://schemas.microsoft.com/office/powerpoint/2010/main" val="257163696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20</a:t>
            </a:fld>
            <a:endParaRPr lang="de-DE"/>
          </a:p>
        </p:txBody>
      </p:sp>
    </p:spTree>
    <p:extLst>
      <p:ext uri="{BB962C8B-B14F-4D97-AF65-F5344CB8AC3E}">
        <p14:creationId xmlns:p14="http://schemas.microsoft.com/office/powerpoint/2010/main" val="173325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Für </a:t>
            </a:r>
            <a:r>
              <a:rPr lang="de-DE" sz="900" b="1" dirty="0" smtClean="0">
                <a:latin typeface="Verdana" panose="020B0604030504040204" pitchFamily="34" charset="0"/>
                <a:ea typeface="Verdana" panose="020B0604030504040204" pitchFamily="34" charset="0"/>
                <a:cs typeface="Verdana" panose="020B0604030504040204" pitchFamily="34" charset="0"/>
              </a:rPr>
              <a:t>frühere </a:t>
            </a:r>
            <a:r>
              <a:rPr lang="de-DE" sz="900" dirty="0" smtClean="0">
                <a:latin typeface="Verdana" panose="020B0604030504040204" pitchFamily="34" charset="0"/>
                <a:ea typeface="Verdana" panose="020B0604030504040204" pitchFamily="34" charset="0"/>
                <a:cs typeface="Verdana" panose="020B0604030504040204" pitchFamily="34" charset="0"/>
              </a:rPr>
              <a:t>und</a:t>
            </a:r>
            <a:r>
              <a:rPr lang="de-DE" sz="900" b="1" dirty="0" smtClean="0">
                <a:latin typeface="Verdana" panose="020B0604030504040204" pitchFamily="34" charset="0"/>
                <a:ea typeface="Verdana" panose="020B0604030504040204" pitchFamily="34" charset="0"/>
                <a:cs typeface="Verdana" panose="020B0604030504040204" pitchFamily="34" charset="0"/>
              </a:rPr>
              <a:t> spätere Namensformen</a:t>
            </a:r>
            <a:r>
              <a:rPr lang="de-DE" sz="900" dirty="0" smtClean="0">
                <a:latin typeface="Verdana" panose="020B0604030504040204" pitchFamily="34" charset="0"/>
                <a:ea typeface="Verdana" panose="020B0604030504040204" pitchFamily="34" charset="0"/>
                <a:cs typeface="Verdana" panose="020B0604030504040204" pitchFamily="34" charset="0"/>
              </a:rPr>
              <a:t> einer Körperschaft werden jeweils </a:t>
            </a:r>
            <a:r>
              <a:rPr lang="de-DE" sz="900" b="1" dirty="0" smtClean="0">
                <a:latin typeface="Verdana" panose="020B0604030504040204" pitchFamily="34" charset="0"/>
                <a:ea typeface="Verdana" panose="020B0604030504040204" pitchFamily="34" charset="0"/>
                <a:cs typeface="Verdana" panose="020B0604030504040204" pitchFamily="34" charset="0"/>
              </a:rPr>
              <a:t>eigene Datensätze </a:t>
            </a:r>
            <a:r>
              <a:rPr lang="de-DE" sz="900" dirty="0" smtClean="0">
                <a:latin typeface="Verdana" panose="020B0604030504040204" pitchFamily="34" charset="0"/>
                <a:ea typeface="Verdana" panose="020B0604030504040204" pitchFamily="34" charset="0"/>
                <a:cs typeface="Verdana" panose="020B0604030504040204" pitchFamily="34" charset="0"/>
              </a:rPr>
              <a:t>erfasst. Auch ein Wechsel von einer Sprache in eine andere bedingt eine neue Entität. </a:t>
            </a:r>
          </a:p>
          <a:p>
            <a:r>
              <a:rPr lang="de-DE" sz="900" dirty="0" smtClean="0">
                <a:latin typeface="Verdana" panose="020B0604030504040204" pitchFamily="34" charset="0"/>
                <a:ea typeface="Verdana" panose="020B0604030504040204" pitchFamily="34" charset="0"/>
                <a:cs typeface="Verdana" panose="020B0604030504040204" pitchFamily="34" charset="0"/>
              </a:rPr>
              <a:t>Beide Entitäten werden miteinander in Beziehung gesetzt (s. </a:t>
            </a:r>
            <a:r>
              <a:rPr lang="de-DE" sz="900" b="1" dirty="0" smtClean="0">
                <a:latin typeface="Verdana" panose="020B0604030504040204" pitchFamily="34" charset="0"/>
                <a:ea typeface="Verdana" panose="020B0604030504040204" pitchFamily="34" charset="0"/>
                <a:cs typeface="Verdana" panose="020B0604030504040204" pitchFamily="34" charset="0"/>
              </a:rPr>
              <a:t>RDA 32</a:t>
            </a:r>
            <a:r>
              <a:rPr lang="de-DE" sz="900" dirty="0" smtClean="0">
                <a:latin typeface="Verdana" panose="020B0604030504040204" pitchFamily="34" charset="0"/>
                <a:ea typeface="Verdana" panose="020B0604030504040204" pitchFamily="34" charset="0"/>
                <a:cs typeface="Verdana" panose="020B0604030504040204" pitchFamily="34" charset="0"/>
              </a:rPr>
              <a:t>).</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AWR zu </a:t>
            </a:r>
            <a:r>
              <a:rPr lang="de-DE" sz="900" b="1" dirty="0" smtClean="0">
                <a:latin typeface="Verdana" panose="020B0604030504040204" pitchFamily="34" charset="0"/>
                <a:ea typeface="Verdana" panose="020B0604030504040204" pitchFamily="34" charset="0"/>
                <a:cs typeface="Verdana" panose="020B0604030504040204" pitchFamily="34" charset="0"/>
              </a:rPr>
              <a:t>RDA 11.2.2.6</a:t>
            </a:r>
            <a:br>
              <a:rPr lang="de-DE" sz="900" b="1" dirty="0" smtClean="0">
                <a:latin typeface="Verdana" panose="020B0604030504040204" pitchFamily="34" charset="0"/>
                <a:ea typeface="Verdana" panose="020B0604030504040204" pitchFamily="34" charset="0"/>
                <a:cs typeface="Verdana" panose="020B0604030504040204" pitchFamily="34" charset="0"/>
              </a:rPr>
            </a:br>
            <a:r>
              <a:rPr lang="de-DE" sz="900" dirty="0" smtClean="0">
                <a:latin typeface="Verdana" panose="020B0604030504040204" pitchFamily="34" charset="0"/>
                <a:ea typeface="Verdana" panose="020B0604030504040204" pitchFamily="34" charset="0"/>
                <a:cs typeface="Verdana" panose="020B0604030504040204" pitchFamily="34" charset="0"/>
              </a:rPr>
              <a:t>Wenn nicht eindeutig ist, dass eine Namensänderung vorliegt, werden weitere Namensformen als abweichende Namen behandelt. Das betrifft geringfügige Änderungen, wie:</a:t>
            </a:r>
          </a:p>
          <a:p>
            <a:pPr marL="177871" indent="-177871">
              <a:buFont typeface="Arial" panose="020B0604020202020204" pitchFamily="34" charset="0"/>
              <a:buChar char="•"/>
            </a:pPr>
            <a:r>
              <a:rPr lang="de-DE" sz="900" dirty="0" smtClean="0">
                <a:latin typeface="Verdana" panose="020B0604030504040204" pitchFamily="34" charset="0"/>
                <a:ea typeface="Verdana" panose="020B0604030504040204" pitchFamily="34" charset="0"/>
                <a:cs typeface="Verdana" panose="020B0604030504040204" pitchFamily="34" charset="0"/>
              </a:rPr>
              <a:t>Darstellung der Wörter (Abkürzung/Akronym/Initialform/Symbol und ausgeschriebene Form; verschiedene Schreibweisen; Einzelwort/Kompositum)</a:t>
            </a:r>
          </a:p>
          <a:p>
            <a:pPr marL="177871" indent="-177871">
              <a:buFont typeface="Arial" panose="020B0604020202020204" pitchFamily="34" charset="0"/>
              <a:buChar char="•"/>
            </a:pPr>
            <a:r>
              <a:rPr lang="de-DE" sz="900" dirty="0" smtClean="0">
                <a:latin typeface="Verdana" panose="020B0604030504040204" pitchFamily="34" charset="0"/>
                <a:ea typeface="Verdana" panose="020B0604030504040204" pitchFamily="34" charset="0"/>
                <a:cs typeface="Verdana" panose="020B0604030504040204" pitchFamily="34" charset="0"/>
              </a:rPr>
              <a:t>Änderung an einer Präposition, Konjunktion, Artikel</a:t>
            </a:r>
          </a:p>
          <a:p>
            <a:pPr marL="177871" indent="-177871">
              <a:buFont typeface="Arial" panose="020B0604020202020204" pitchFamily="34" charset="0"/>
              <a:buChar char="•"/>
            </a:pPr>
            <a:r>
              <a:rPr lang="de-DE" sz="900" dirty="0" smtClean="0">
                <a:latin typeface="Verdana" panose="020B0604030504040204" pitchFamily="34" charset="0"/>
                <a:ea typeface="Verdana" panose="020B0604030504040204" pitchFamily="34" charset="0"/>
                <a:cs typeface="Verdana" panose="020B0604030504040204" pitchFamily="34" charset="0"/>
              </a:rPr>
              <a:t>Änderung der Zeichensetzung</a:t>
            </a:r>
          </a:p>
          <a:p>
            <a:pPr marL="177871" indent="-177871">
              <a:buFont typeface="Arial" panose="020B0604020202020204" pitchFamily="34" charset="0"/>
              <a:buChar cha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ERL 1 zur </a:t>
            </a:r>
            <a:r>
              <a:rPr kumimoji="0" lang="de-DE" sz="900" b="1"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RDA 11.2.2.6</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Änderungen des Namens, die aus Schwankungen zwischen den Begriffen „Minister", „Ministerin“ oder „Ministerium" resultieren, behandeln Sie nicht als Namensänderung. Sie führen demnach nicht zur Bildung eines neuen Datensatzes. Dies gilt auch für die Verwendung der Begriffe in Wortzusammensetzungen. Erfassen Sie sie als abweichende Namensformen.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9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ERL 2 zur </a:t>
            </a:r>
            <a:r>
              <a:rPr kumimoji="0" lang="de-DE" sz="900" b="1"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rPr>
              <a:t>RDA 11.2.2.6</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900" dirty="0" smtClean="0">
                <a:latin typeface="Verdana" panose="020B0604030504040204" pitchFamily="34" charset="0"/>
                <a:ea typeface="Verdana" panose="020B0604030504040204" pitchFamily="34" charset="0"/>
                <a:cs typeface="Verdana" panose="020B0604030504040204" pitchFamily="34" charset="0"/>
              </a:rPr>
              <a:t>Unter Änderung an einer Präposition, einem Artikel oder einer Konjunktion sind auch der Wegfall oder das Hinzufügen derselben gemeint.</a:t>
            </a:r>
            <a:endParaRPr kumimoji="0" lang="de-DE" sz="900" b="0" i="0" u="none" strike="noStrike" kern="1200" cap="none" spc="0" normalizeH="0" baseline="0" noProof="0" dirty="0" smtClean="0">
              <a:ln>
                <a:noFill/>
              </a:ln>
              <a:solidFill>
                <a:prstClr val="black"/>
              </a:solidFill>
              <a:effectLst/>
              <a:uLnTx/>
              <a:uFillTx/>
              <a:latin typeface="Verdana" panose="020B0604030504040204" pitchFamily="34" charset="0"/>
              <a:ea typeface="Verdana" panose="020B0604030504040204" pitchFamily="34" charset="0"/>
              <a:cs typeface="Verdana" panose="020B0604030504040204" pitchFamily="34" charset="0"/>
            </a:endParaRPr>
          </a:p>
          <a:p>
            <a:pPr marL="177871" indent="-177871">
              <a:buFont typeface="Arial" panose="020B0604020202020204" pitchFamily="34" charset="0"/>
              <a:buChar cha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21</a:t>
            </a:fld>
            <a:endParaRPr lang="de-DE"/>
          </a:p>
        </p:txBody>
      </p:sp>
    </p:spTree>
    <p:extLst>
      <p:ext uri="{BB962C8B-B14F-4D97-AF65-F5344CB8AC3E}">
        <p14:creationId xmlns:p14="http://schemas.microsoft.com/office/powerpoint/2010/main" val="4278649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a:t>
            </a:fld>
            <a:endParaRPr lang="de-DE"/>
          </a:p>
        </p:txBody>
      </p:sp>
    </p:spTree>
    <p:extLst>
      <p:ext uri="{BB962C8B-B14F-4D97-AF65-F5344CB8AC3E}">
        <p14:creationId xmlns:p14="http://schemas.microsoft.com/office/powerpoint/2010/main" val="9655766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22</a:t>
            </a:fld>
            <a:endParaRPr lang="de-DE"/>
          </a:p>
        </p:txBody>
      </p:sp>
    </p:spTree>
    <p:extLst>
      <p:ext uri="{BB962C8B-B14F-4D97-AF65-F5344CB8AC3E}">
        <p14:creationId xmlns:p14="http://schemas.microsoft.com/office/powerpoint/2010/main" val="41148845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itchFamily="34" charset="0"/>
              </a:rPr>
              <a:t>Es liegen</a:t>
            </a:r>
            <a:r>
              <a:rPr lang="de-DE" sz="900" baseline="0" dirty="0" smtClean="0">
                <a:latin typeface="Verdana" pitchFamily="34" charset="0"/>
              </a:rPr>
              <a:t> zwei verschiedene Schreibweisen desselben Wortes vor.</a:t>
            </a:r>
            <a:endParaRPr lang="de-DE" sz="900" dirty="0" smtClean="0">
              <a:latin typeface="Verdana"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23</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dirty="0" err="1" smtClean="0">
                <a:latin typeface="Verdana" panose="020B0604030504040204" pitchFamily="34" charset="0"/>
                <a:ea typeface="Verdana" panose="020B0604030504040204" pitchFamily="34" charset="0"/>
                <a:cs typeface="Verdana" panose="020B0604030504040204" pitchFamily="34" charset="0"/>
              </a:rPr>
              <a:t>Hier</a:t>
            </a:r>
            <a:r>
              <a:rPr lang="en-US" sz="900" dirty="0" smtClean="0">
                <a:latin typeface="Verdana" panose="020B0604030504040204" pitchFamily="34" charset="0"/>
                <a:ea typeface="Verdana" panose="020B0604030504040204" pitchFamily="34" charset="0"/>
                <a:cs typeface="Verdana" panose="020B0604030504040204" pitchFamily="34" charset="0"/>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ein</a:t>
            </a:r>
            <a:r>
              <a:rPr lang="en-US" sz="900" dirty="0" smtClean="0">
                <a:latin typeface="Verdana" panose="020B0604030504040204" pitchFamily="34" charset="0"/>
                <a:ea typeface="Verdana" panose="020B0604030504040204" pitchFamily="34" charset="0"/>
                <a:cs typeface="Verdana" panose="020B0604030504040204" pitchFamily="34" charset="0"/>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Beispiel</a:t>
            </a:r>
            <a:r>
              <a:rPr lang="en-US" sz="900" dirty="0" smtClean="0">
                <a:latin typeface="Verdana" panose="020B0604030504040204" pitchFamily="34" charset="0"/>
                <a:ea typeface="Verdana" panose="020B0604030504040204" pitchFamily="34" charset="0"/>
                <a:cs typeface="Verdana" panose="020B0604030504040204" pitchFamily="34" charset="0"/>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für</a:t>
            </a:r>
            <a:r>
              <a:rPr lang="en-US" sz="900" dirty="0" smtClean="0">
                <a:latin typeface="Verdana" panose="020B0604030504040204" pitchFamily="34" charset="0"/>
                <a:ea typeface="Verdana" panose="020B0604030504040204" pitchFamily="34" charset="0"/>
                <a:cs typeface="Verdana" panose="020B0604030504040204" pitchFamily="34" charset="0"/>
              </a:rPr>
              <a:t> das </a:t>
            </a:r>
            <a:r>
              <a:rPr lang="de-DE" sz="900" dirty="0" smtClean="0">
                <a:latin typeface="Verdana" panose="020B0604030504040204" pitchFamily="34" charset="0"/>
                <a:ea typeface="Verdana" panose="020B0604030504040204" pitchFamily="34" charset="0"/>
                <a:cs typeface="Verdana" panose="020B0604030504040204" pitchFamily="34" charset="0"/>
              </a:rPr>
              <a:t>Hinzufügen einer Konjunktion. </a:t>
            </a:r>
          </a:p>
        </p:txBody>
      </p:sp>
      <p:sp>
        <p:nvSpPr>
          <p:cNvPr id="4" name="Foliennummernplatzhalter 3"/>
          <p:cNvSpPr>
            <a:spLocks noGrp="1"/>
          </p:cNvSpPr>
          <p:nvPr>
            <p:ph type="sldNum" sz="quarter" idx="10"/>
          </p:nvPr>
        </p:nvSpPr>
        <p:spPr/>
        <p:txBody>
          <a:bodyPr/>
          <a:lstStyle/>
          <a:p>
            <a:fld id="{4659BA6D-A88A-4D5F-B44A-44D03FB6C521}" type="slidenum">
              <a:rPr lang="de-DE" smtClean="0"/>
              <a:pPr/>
              <a:t>24</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25</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26</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b="1" dirty="0" smtClean="0">
                <a:latin typeface="Verdana" panose="020B0604030504040204" pitchFamily="34" charset="0"/>
                <a:ea typeface="Verdana" panose="020B0604030504040204" pitchFamily="34" charset="0"/>
                <a:cs typeface="Verdana" panose="020B0604030504040204" pitchFamily="34" charset="0"/>
              </a:rPr>
              <a:t>Adjektive</a:t>
            </a:r>
            <a:r>
              <a:rPr lang="de-DE" sz="900" dirty="0" smtClean="0">
                <a:latin typeface="Verdana" panose="020B0604030504040204" pitchFamily="34" charset="0"/>
                <a:ea typeface="Verdana" panose="020B0604030504040204" pitchFamily="34" charset="0"/>
                <a:cs typeface="Verdana" panose="020B0604030504040204" pitchFamily="34" charset="0"/>
              </a:rPr>
              <a:t>,</a:t>
            </a:r>
            <a:r>
              <a:rPr lang="de-DE" sz="900" b="1" dirty="0" smtClean="0">
                <a:latin typeface="Verdana" panose="020B0604030504040204" pitchFamily="34" charset="0"/>
                <a:ea typeface="Verdana" panose="020B0604030504040204" pitchFamily="34" charset="0"/>
                <a:cs typeface="Verdana" panose="020B0604030504040204" pitchFamily="34" charset="0"/>
              </a:rPr>
              <a:t> Abkürzungen </a:t>
            </a:r>
            <a:r>
              <a:rPr lang="de-DE" sz="900" dirty="0" smtClean="0">
                <a:latin typeface="Verdana" panose="020B0604030504040204" pitchFamily="34" charset="0"/>
                <a:ea typeface="Verdana" panose="020B0604030504040204" pitchFamily="34" charset="0"/>
                <a:cs typeface="Verdana" panose="020B0604030504040204" pitchFamily="34" charset="0"/>
              </a:rPr>
              <a:t>oder </a:t>
            </a:r>
            <a:r>
              <a:rPr lang="de-DE" sz="900" b="1" dirty="0" smtClean="0">
                <a:latin typeface="Verdana" panose="020B0604030504040204" pitchFamily="34" charset="0"/>
                <a:ea typeface="Verdana" panose="020B0604030504040204" pitchFamily="34" charset="0"/>
                <a:cs typeface="Verdana" panose="020B0604030504040204" pitchFamily="34" charset="0"/>
              </a:rPr>
              <a:t>Phrasen</a:t>
            </a:r>
            <a:r>
              <a:rPr lang="de-DE" sz="900" dirty="0" smtClean="0">
                <a:latin typeface="Verdana" panose="020B0604030504040204" pitchFamily="34" charset="0"/>
                <a:ea typeface="Verdana" panose="020B0604030504040204" pitchFamily="34" charset="0"/>
                <a:cs typeface="Verdana" panose="020B0604030504040204" pitchFamily="34" charset="0"/>
              </a:rPr>
              <a:t>, die auf eine Gesellschaftsform oder die Art der Körperschaft hinweisen, werden </a:t>
            </a:r>
            <a:r>
              <a:rPr lang="de-DE" sz="900" b="1" dirty="0" smtClean="0">
                <a:latin typeface="Verdana" panose="020B0604030504040204" pitchFamily="34" charset="0"/>
                <a:ea typeface="Verdana" panose="020B0604030504040204" pitchFamily="34" charset="0"/>
                <a:cs typeface="Verdana" panose="020B0604030504040204" pitchFamily="34" charset="0"/>
              </a:rPr>
              <a:t>nicht berücksichtigt</a:t>
            </a:r>
            <a:r>
              <a:rPr lang="de-DE" sz="900" dirty="0" smtClean="0">
                <a:latin typeface="Verdana" panose="020B0604030504040204" pitchFamily="34" charset="0"/>
                <a:ea typeface="Verdana" panose="020B0604030504040204" pitchFamily="34" charset="0"/>
                <a:cs typeface="Verdana" panose="020B0604030504040204" pitchFamily="34" charset="0"/>
              </a:rPr>
              <a:t>, wenn sie nicht </a:t>
            </a:r>
            <a:r>
              <a:rPr lang="de-DE" sz="900" b="1" dirty="0" smtClean="0">
                <a:latin typeface="Verdana" panose="020B0604030504040204" pitchFamily="34" charset="0"/>
                <a:ea typeface="Verdana" panose="020B0604030504040204" pitchFamily="34" charset="0"/>
                <a:cs typeface="Verdana" panose="020B0604030504040204" pitchFamily="34" charset="0"/>
              </a:rPr>
              <a:t>integraler Bestandteil des Namens </a:t>
            </a:r>
            <a:r>
              <a:rPr lang="de-DE" sz="900" dirty="0" smtClean="0">
                <a:latin typeface="Verdana" panose="020B0604030504040204" pitchFamily="34" charset="0"/>
                <a:ea typeface="Verdana" panose="020B0604030504040204" pitchFamily="34" charset="0"/>
                <a:cs typeface="Verdana" panose="020B0604030504040204" pitchFamily="34" charset="0"/>
              </a:rPr>
              <a:t>sind. Es sei denn, diese sind notwendig, um eine Körperschaft als solche kenntlich zu machen.</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Im Unterschied zu früher werden aber juristische Wendungen am Anfang des Namens invertiert am Ende angeführt. </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Neu: 110 </a:t>
            </a:r>
            <a:r>
              <a:rPr lang="de-DE" sz="900" b="1" dirty="0" smtClean="0">
                <a:latin typeface="Verdana" panose="020B0604030504040204" pitchFamily="34" charset="0"/>
                <a:ea typeface="Verdana" panose="020B0604030504040204" pitchFamily="34" charset="0"/>
                <a:cs typeface="Verdana" panose="020B0604030504040204" pitchFamily="34" charset="0"/>
              </a:rPr>
              <a:t>Hydraulik, VEB</a:t>
            </a:r>
          </a:p>
          <a:p>
            <a:pPr defTabSz="948641">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Alt: 110 </a:t>
            </a:r>
            <a:r>
              <a:rPr lang="de-DE" sz="900" b="1" dirty="0" smtClean="0">
                <a:latin typeface="Verdana" panose="020B0604030504040204" pitchFamily="34" charset="0"/>
                <a:ea typeface="Verdana" panose="020B0604030504040204" pitchFamily="34" charset="0"/>
                <a:cs typeface="Verdana" panose="020B0604030504040204" pitchFamily="34" charset="0"/>
              </a:rPr>
              <a:t>VEB Hydraulik</a:t>
            </a:r>
          </a:p>
        </p:txBody>
      </p:sp>
      <p:sp>
        <p:nvSpPr>
          <p:cNvPr id="4" name="Foliennummernplatzhalter 3"/>
          <p:cNvSpPr>
            <a:spLocks noGrp="1"/>
          </p:cNvSpPr>
          <p:nvPr>
            <p:ph type="sldNum" sz="quarter" idx="10"/>
          </p:nvPr>
        </p:nvSpPr>
        <p:spPr/>
        <p:txBody>
          <a:bodyPr/>
          <a:lstStyle/>
          <a:p>
            <a:fld id="{4659BA6D-A88A-4D5F-B44A-44D03FB6C521}" type="slidenum">
              <a:rPr lang="de-DE" smtClean="0"/>
              <a:pPr/>
              <a:t>27</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Aktuelle Stand</a:t>
            </a:r>
            <a:r>
              <a:rPr lang="de-DE" sz="900" baseline="0" dirty="0" smtClean="0">
                <a:latin typeface="Verdana" panose="020B0604030504040204" pitchFamily="34" charset="0"/>
                <a:ea typeface="Verdana" panose="020B0604030504040204" pitchFamily="34" charset="0"/>
                <a:cs typeface="Verdana" panose="020B0604030504040204" pitchFamily="34" charset="0"/>
              </a:rPr>
              <a:t> der Umschrift-</a:t>
            </a:r>
            <a:r>
              <a:rPr lang="de-DE" sz="900" dirty="0" smtClean="0">
                <a:latin typeface="Verdana" panose="020B0604030504040204" pitchFamily="34" charset="0"/>
                <a:ea typeface="Verdana" panose="020B0604030504040204" pitchFamily="34" charset="0"/>
                <a:cs typeface="Verdana" panose="020B0604030504040204" pitchFamily="34" charset="0"/>
              </a:rPr>
              <a:t>Tabellen siehe </a:t>
            </a:r>
            <a:r>
              <a:rPr lang="en-GB" sz="900" b="0" i="0" u="none" strike="noStrike" baseline="0" dirty="0" err="1" smtClean="0">
                <a:solidFill>
                  <a:srgbClr val="0046C5"/>
                </a:solidFill>
                <a:latin typeface="Verdana"/>
              </a:rPr>
              <a:t>Transliterationsstandards</a:t>
            </a:r>
            <a:r>
              <a:rPr lang="en-GB" sz="900" b="0" i="0" u="none" strike="noStrike" baseline="0" dirty="0" smtClean="0">
                <a:solidFill>
                  <a:srgbClr val="0046C5"/>
                </a:solidFill>
                <a:latin typeface="Verdana"/>
              </a:rPr>
              <a:t>, AH-004:</a:t>
            </a:r>
            <a:r>
              <a:rPr lang="en-GB" sz="900" b="0" i="0" u="none" strike="noStrike" baseline="0" dirty="0" smtClean="0">
                <a:solidFill>
                  <a:srgbClr val="000000"/>
                </a:solidFill>
                <a:latin typeface="Verdana"/>
              </a:rPr>
              <a:t>  https://wiki.dnb.de/download/attachments/106042227/AH-004.pdf</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baseline="0" dirty="0" smtClean="0">
                <a:latin typeface="Verdana" panose="020B0604030504040204" pitchFamily="34" charset="0"/>
                <a:ea typeface="Verdana" panose="020B0604030504040204" pitchFamily="34" charset="0"/>
                <a:cs typeface="Verdana" panose="020B0604030504040204" pitchFamily="34" charset="0"/>
              </a:rPr>
              <a:t>Beispiel: Schreibweise gemäß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RDA-Anhang A 48.4</a:t>
            </a:r>
            <a:endParaRPr lang="de-DE" sz="900" b="1"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28</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Sonstige Formen des Namens werden als </a:t>
            </a:r>
            <a:r>
              <a:rPr lang="de-DE" sz="900" b="1" dirty="0" smtClean="0">
                <a:latin typeface="Verdana" panose="020B0604030504040204" pitchFamily="34" charset="0"/>
                <a:ea typeface="Verdana" panose="020B0604030504040204" pitchFamily="34" charset="0"/>
                <a:cs typeface="Verdana" panose="020B0604030504040204" pitchFamily="34" charset="0"/>
              </a:rPr>
              <a:t>abweichende Namen </a:t>
            </a:r>
            <a:r>
              <a:rPr lang="de-DE" sz="900" dirty="0" smtClean="0">
                <a:latin typeface="Verdana" panose="020B0604030504040204" pitchFamily="34" charset="0"/>
                <a:ea typeface="Verdana" panose="020B0604030504040204" pitchFamily="34" charset="0"/>
                <a:cs typeface="Verdana" panose="020B0604030504040204" pitchFamily="34" charset="0"/>
              </a:rPr>
              <a:t>erfasst (s. dazu </a:t>
            </a:r>
            <a:r>
              <a:rPr lang="de-DE" sz="900" b="1" dirty="0" smtClean="0">
                <a:latin typeface="Verdana" panose="020B0604030504040204" pitchFamily="34" charset="0"/>
                <a:ea typeface="Verdana" panose="020B0604030504040204" pitchFamily="34" charset="0"/>
                <a:cs typeface="Verdana" panose="020B0604030504040204" pitchFamily="34" charset="0"/>
              </a:rPr>
              <a:t>RDA 11.2.3</a:t>
            </a:r>
            <a:r>
              <a:rPr lang="de-DE" sz="900" dirty="0" smtClean="0">
                <a:latin typeface="Verdana" panose="020B0604030504040204" pitchFamily="34" charset="0"/>
                <a:ea typeface="Verdana" panose="020B0604030504040204" pitchFamily="34" charset="0"/>
                <a:cs typeface="Verdana" panose="020B0604030504040204" pitchFamily="34" charset="0"/>
              </a:rPr>
              <a:t>).</a:t>
            </a:r>
          </a:p>
          <a:p>
            <a:r>
              <a:rPr lang="de-DE" sz="900" i="1" dirty="0" smtClean="0">
                <a:latin typeface="Verdana" panose="020B0604030504040204" pitchFamily="34" charset="0"/>
                <a:ea typeface="Verdana" panose="020B0604030504040204" pitchFamily="34" charset="0"/>
                <a:cs typeface="Verdana" panose="020B0604030504040204" pitchFamily="34" charset="0"/>
              </a:rPr>
              <a:t>Hinweise</a:t>
            </a:r>
            <a:r>
              <a:rPr lang="de-DE" sz="900" dirty="0" smtClean="0">
                <a:latin typeface="Verdana" panose="020B0604030504040204" pitchFamily="34" charset="0"/>
                <a:ea typeface="Verdana" panose="020B0604030504040204" pitchFamily="34" charset="0"/>
                <a:cs typeface="Verdana" panose="020B0604030504040204" pitchFamily="34" charset="0"/>
              </a:rPr>
              <a:t>: Fehlende Bindestriche bei Komposita werden nicht ergänzt, wenn sie in den Informationsquellen nicht genannt sind. Die Bindestrichform kann aber als abweichender Name erfasst werden.</a:t>
            </a:r>
          </a:p>
          <a:p>
            <a:r>
              <a:rPr lang="de-DE" sz="900" dirty="0" smtClean="0">
                <a:latin typeface="Verdana" panose="020B0604030504040204" pitchFamily="34" charset="0"/>
                <a:ea typeface="Verdana" panose="020B0604030504040204" pitchFamily="34" charset="0"/>
                <a:cs typeface="Verdana" panose="020B0604030504040204" pitchFamily="34" charset="0"/>
              </a:rPr>
              <a:t>Abweichende Namen einer Körperschaft sind Namensformen, die die </a:t>
            </a:r>
            <a:r>
              <a:rPr lang="de-DE" sz="900" b="1" dirty="0" smtClean="0">
                <a:latin typeface="Verdana" panose="020B0604030504040204" pitchFamily="34" charset="0"/>
                <a:ea typeface="Verdana" panose="020B0604030504040204" pitchFamily="34" charset="0"/>
                <a:cs typeface="Verdana" panose="020B0604030504040204" pitchFamily="34" charset="0"/>
              </a:rPr>
              <a:t>Körperschaft verwendet </a:t>
            </a:r>
            <a:r>
              <a:rPr lang="de-DE" sz="900" dirty="0" smtClean="0">
                <a:latin typeface="Verdana" panose="020B0604030504040204" pitchFamily="34" charset="0"/>
                <a:ea typeface="Verdana" panose="020B0604030504040204" pitchFamily="34" charset="0"/>
                <a:cs typeface="Verdana" panose="020B0604030504040204" pitchFamily="34" charset="0"/>
              </a:rPr>
              <a:t>oder die in </a:t>
            </a:r>
            <a:r>
              <a:rPr lang="de-DE" sz="900" b="1" dirty="0" smtClean="0">
                <a:latin typeface="Verdana" panose="020B0604030504040204" pitchFamily="34" charset="0"/>
                <a:ea typeface="Verdana" panose="020B0604030504040204" pitchFamily="34" charset="0"/>
                <a:cs typeface="Verdana" panose="020B0604030504040204" pitchFamily="34" charset="0"/>
              </a:rPr>
              <a:t>Nachschlagewerken</a:t>
            </a:r>
            <a:r>
              <a:rPr lang="de-DE" sz="900" dirty="0" smtClean="0">
                <a:latin typeface="Verdana" panose="020B0604030504040204" pitchFamily="34" charset="0"/>
                <a:ea typeface="Verdana" panose="020B0604030504040204" pitchFamily="34" charset="0"/>
                <a:cs typeface="Verdana" panose="020B0604030504040204" pitchFamily="34" charset="0"/>
              </a:rPr>
              <a:t> gefunden werden, die aber </a:t>
            </a:r>
            <a:r>
              <a:rPr lang="de-DE" sz="900" b="1" dirty="0" smtClean="0">
                <a:latin typeface="Verdana" panose="020B0604030504040204" pitchFamily="34" charset="0"/>
                <a:ea typeface="Verdana" panose="020B0604030504040204" pitchFamily="34" charset="0"/>
                <a:cs typeface="Verdana" panose="020B0604030504040204" pitchFamily="34" charset="0"/>
              </a:rPr>
              <a:t>nicht als bevorzugter Name </a:t>
            </a:r>
            <a:r>
              <a:rPr lang="de-DE" sz="900" dirty="0" smtClean="0">
                <a:latin typeface="Verdana" panose="020B0604030504040204" pitchFamily="34" charset="0"/>
                <a:ea typeface="Verdana" panose="020B0604030504040204" pitchFamily="34" charset="0"/>
                <a:cs typeface="Verdana" panose="020B0604030504040204" pitchFamily="34" charset="0"/>
              </a:rPr>
              <a:t>gewählt werden.</a:t>
            </a: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Abweichende Namensformen sind kein Kern- und kein Zusatzelement (gehören nicht zum </a:t>
            </a:r>
            <a:r>
              <a:rPr lang="de-DE" sz="900" dirty="0" err="1" smtClean="0">
                <a:latin typeface="Verdana" panose="020B0604030504040204" pitchFamily="34" charset="0"/>
                <a:ea typeface="Verdana" panose="020B0604030504040204" pitchFamily="34" charset="0"/>
                <a:cs typeface="Verdana" panose="020B0604030504040204" pitchFamily="34" charset="0"/>
              </a:rPr>
              <a:t>Standardelementeset</a:t>
            </a:r>
            <a:r>
              <a:rPr lang="de-DE" sz="900" dirty="0" smtClean="0">
                <a:latin typeface="Verdana" panose="020B0604030504040204" pitchFamily="34" charset="0"/>
                <a:ea typeface="Verdana" panose="020B0604030504040204" pitchFamily="34" charset="0"/>
                <a:cs typeface="Verdana" panose="020B0604030504040204" pitchFamily="34" charset="0"/>
              </a:rPr>
              <a:t>). In den ERL (zu </a:t>
            </a:r>
            <a:r>
              <a:rPr lang="de-DE" sz="900" b="1" dirty="0" smtClean="0">
                <a:latin typeface="Verdana" panose="020B0604030504040204" pitchFamily="34" charset="0"/>
                <a:ea typeface="Verdana" panose="020B0604030504040204" pitchFamily="34" charset="0"/>
                <a:cs typeface="Verdana" panose="020B0604030504040204" pitchFamily="34" charset="0"/>
              </a:rPr>
              <a:t>RDA 11.2.3.7</a:t>
            </a:r>
            <a:r>
              <a:rPr lang="de-DE" sz="900" dirty="0" smtClean="0">
                <a:latin typeface="Verdana" panose="020B0604030504040204" pitchFamily="34" charset="0"/>
                <a:ea typeface="Verdana" panose="020B0604030504040204" pitchFamily="34" charset="0"/>
                <a:cs typeface="Verdana" panose="020B0604030504040204" pitchFamily="34" charset="0"/>
              </a:rPr>
              <a:t>) gibt es aber Empfehlungen, wann eine abweichende Namensform erfasst werden sollte. </a:t>
            </a:r>
          </a:p>
        </p:txBody>
      </p:sp>
      <p:sp>
        <p:nvSpPr>
          <p:cNvPr id="4" name="Foliennummernplatzhalter 3"/>
          <p:cNvSpPr>
            <a:spLocks noGrp="1"/>
          </p:cNvSpPr>
          <p:nvPr>
            <p:ph type="sldNum" sz="quarter" idx="10"/>
          </p:nvPr>
        </p:nvSpPr>
        <p:spPr/>
        <p:txBody>
          <a:bodyPr/>
          <a:lstStyle/>
          <a:p>
            <a:fld id="{4659BA6D-A88A-4D5F-B44A-44D03FB6C521}" type="slidenum">
              <a:rPr lang="de-DE" smtClean="0"/>
              <a:pPr/>
              <a:t>29</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Beispiele a) und b): Kurz-/Langform</a:t>
            </a:r>
          </a:p>
          <a:p>
            <a:pPr defTabSz="875776">
              <a:defRPr/>
            </a:pPr>
            <a:r>
              <a:rPr lang="de-DE" sz="900" u="sng" dirty="0" smtClean="0">
                <a:latin typeface="Verdana" panose="020B0604030504040204" pitchFamily="34" charset="0"/>
                <a:ea typeface="Verdana" panose="020B0604030504040204" pitchFamily="34" charset="0"/>
                <a:cs typeface="Verdana" panose="020B0604030504040204" pitchFamily="34" charset="0"/>
              </a:rPr>
              <a:t>Bemerkung zu „SESR“</a:t>
            </a:r>
            <a:r>
              <a:rPr lang="de-DE" sz="900" dirty="0" smtClean="0">
                <a:latin typeface="Verdana" panose="020B0604030504040204" pitchFamily="34" charset="0"/>
                <a:ea typeface="Verdana" panose="020B0604030504040204" pitchFamily="34" charset="0"/>
                <a:cs typeface="Verdana" panose="020B0604030504040204" pitchFamily="34" charset="0"/>
              </a:rPr>
              <a:t>: Auch wenn auf der Homepage häufig die Kurzform gebraucht wird, nennt sie sich in der Satzung „European Society </a:t>
            </a:r>
            <a:r>
              <a:rPr lang="de-DE" sz="900" dirty="0" err="1" smtClean="0">
                <a:latin typeface="Verdana" panose="020B0604030504040204" pitchFamily="34" charset="0"/>
                <a:ea typeface="Verdana" panose="020B0604030504040204" pitchFamily="34" charset="0"/>
                <a:cs typeface="Verdana" panose="020B0604030504040204" pitchFamily="34" charset="0"/>
              </a:rPr>
              <a:t>for</a:t>
            </a:r>
            <a:r>
              <a:rPr lang="de-DE" sz="900" dirty="0" smtClean="0">
                <a:latin typeface="Verdana" panose="020B0604030504040204" pitchFamily="34" charset="0"/>
                <a:ea typeface="Verdana" panose="020B0604030504040204" pitchFamily="34" charset="0"/>
                <a:cs typeface="Verdana" panose="020B0604030504040204" pitchFamily="34" charset="0"/>
              </a:rPr>
              <a:t> Rural </a:t>
            </a:r>
            <a:r>
              <a:rPr lang="de-DE" sz="900" dirty="0" err="1" smtClean="0">
                <a:latin typeface="Verdana" panose="020B0604030504040204" pitchFamily="34" charset="0"/>
                <a:ea typeface="Verdana" panose="020B0604030504040204" pitchFamily="34" charset="0"/>
                <a:cs typeface="Verdana" panose="020B0604030504040204" pitchFamily="34" charset="0"/>
              </a:rPr>
              <a:t>Sociology</a:t>
            </a:r>
            <a:r>
              <a:rPr lang="de-DE" sz="900" dirty="0" smtClean="0">
                <a:latin typeface="Verdana" panose="020B0604030504040204" pitchFamily="34" charset="0"/>
                <a:ea typeface="Verdana" panose="020B0604030504040204" pitchFamily="34" charset="0"/>
                <a:cs typeface="Verdana" panose="020B0604030504040204" pitchFamily="34" charset="0"/>
              </a:rPr>
              <a:t>“ ohne Kurzform; deshalb ist die Langform der bevorzugte Name und die Kurzform wird nur als abweichender Name erfasst.</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p>
          <a:p>
            <a:pPr defTabSz="875776">
              <a:defRPr/>
            </a:pPr>
            <a:r>
              <a:rPr lang="de-DE" sz="900" baseline="0" dirty="0" smtClean="0">
                <a:latin typeface="Verdana" panose="020B0604030504040204" pitchFamily="34" charset="0"/>
                <a:ea typeface="Verdana" panose="020B0604030504040204" pitchFamily="34" charset="0"/>
                <a:cs typeface="Verdana" panose="020B0604030504040204" pitchFamily="34" charset="0"/>
              </a:rPr>
              <a:t>Anmerkung zur Erfassung selber: kein Eintrag im Brockhaus, daher Homepage als Quelle </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Beispiele c) und d): abweichende Schreibweise</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30</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Beispiel e): siehe Folie 26</a:t>
            </a:r>
          </a:p>
          <a:p>
            <a:pPr defTabSz="875776">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Beispiel f): </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sym typeface="Wingdings"/>
              </a:rPr>
              <a:t>Die Form, die eine Zahl enthält, die als Ziffer ausgedrückt ist, wird als bevorzugter Name erfasst.</a:t>
            </a:r>
            <a:endPar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sym typeface="Wingdings"/>
              </a:rPr>
              <a:t>Beispiel g): </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Die Form, die mit einem Zahlwort beginnt, wird als bevorzugter Name erfasst.</a:t>
            </a:r>
            <a:endParaRPr lang="de-DE" sz="9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31</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3</a:t>
            </a:fld>
            <a:endParaRPr lang="de-DE"/>
          </a:p>
        </p:txBody>
      </p:sp>
    </p:spTree>
    <p:extLst>
      <p:ext uri="{BB962C8B-B14F-4D97-AF65-F5344CB8AC3E}">
        <p14:creationId xmlns:p14="http://schemas.microsoft.com/office/powerpoint/2010/main" val="4628020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endParaRPr lang="de-DE" sz="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32</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875776" rtl="0" eaLnBrk="1" fontAlgn="auto" latinLnBrk="0" hangingPunct="1">
              <a:lnSpc>
                <a:spcPct val="100000"/>
              </a:lnSpc>
              <a:spcBef>
                <a:spcPts val="0"/>
              </a:spcBef>
              <a:spcAft>
                <a:spcPts val="0"/>
              </a:spcAft>
              <a:buClrTx/>
              <a:buSzTx/>
              <a:buFontTx/>
              <a:buNone/>
              <a:tabLst/>
              <a:defRPr/>
            </a:pPr>
            <a:r>
              <a:rPr lang="de-DE" sz="900" baseline="0" dirty="0" smtClean="0">
                <a:latin typeface="Verdana" panose="020B0604030504040204" pitchFamily="34" charset="0"/>
                <a:ea typeface="Verdana" panose="020B0604030504040204" pitchFamily="34" charset="0"/>
                <a:cs typeface="Verdana" panose="020B0604030504040204" pitchFamily="34" charset="0"/>
              </a:rPr>
              <a:t>Hinweis zum Sucheinstieg: </a:t>
            </a:r>
            <a:r>
              <a:rPr lang="de-DE" sz="900" dirty="0" smtClean="0">
                <a:latin typeface="Verdana" panose="020B0604030504040204" pitchFamily="34" charset="0"/>
                <a:ea typeface="Verdana" panose="020B0604030504040204" pitchFamily="34" charset="0"/>
                <a:cs typeface="Verdana" panose="020B0604030504040204" pitchFamily="34" charset="0"/>
              </a:rPr>
              <a:t>Ist ein </a:t>
            </a:r>
            <a:r>
              <a:rPr lang="de-DE" sz="900" u="sng" dirty="0" smtClean="0">
                <a:latin typeface="Verdana" panose="020B0604030504040204" pitchFamily="34" charset="0"/>
                <a:ea typeface="Verdana" panose="020B0604030504040204" pitchFamily="34" charset="0"/>
                <a:cs typeface="Verdana" panose="020B0604030504040204" pitchFamily="34" charset="0"/>
              </a:rPr>
              <a:t>bevorzugter</a:t>
            </a:r>
            <a:r>
              <a:rPr lang="de-DE" sz="900" dirty="0" smtClean="0">
                <a:latin typeface="Verdana" panose="020B0604030504040204" pitchFamily="34" charset="0"/>
                <a:ea typeface="Verdana" panose="020B0604030504040204" pitchFamily="34" charset="0"/>
                <a:cs typeface="Verdana" panose="020B0604030504040204" pitchFamily="34" charset="0"/>
              </a:rPr>
              <a:t> Name identisch mit dem </a:t>
            </a:r>
            <a:r>
              <a:rPr lang="de-DE" sz="900" u="sng" dirty="0" smtClean="0">
                <a:latin typeface="Verdana" panose="020B0604030504040204" pitchFamily="34" charset="0"/>
                <a:ea typeface="Verdana" panose="020B0604030504040204" pitchFamily="34" charset="0"/>
                <a:cs typeface="Verdana" panose="020B0604030504040204" pitchFamily="34" charset="0"/>
              </a:rPr>
              <a:t>abweichenden</a:t>
            </a:r>
            <a:r>
              <a:rPr lang="de-DE" sz="900" dirty="0" smtClean="0">
                <a:latin typeface="Verdana" panose="020B0604030504040204" pitchFamily="34" charset="0"/>
                <a:ea typeface="Verdana" panose="020B0604030504040204" pitchFamily="34" charset="0"/>
                <a:cs typeface="Verdana" panose="020B0604030504040204" pitchFamily="34" charset="0"/>
              </a:rPr>
              <a:t> Namen einer anderen Körperschaft, bekommt nur letzterer einen Zusatz. Sind abweichende Namen identisch mit anderen abweichenden Namen, wird empfohlen, alle durch einen Zusatz zu unterscheiden.</a:t>
            </a:r>
          </a:p>
          <a:p>
            <a:pPr defTabSz="875776">
              <a:defRPr/>
            </a:pPr>
            <a:endParaRPr lang="de-DE" sz="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33</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Sie werden immer dann erfasst, wenn eine Körperschaft von einer anderen Körperschaft mit </a:t>
            </a:r>
            <a:r>
              <a:rPr lang="de-DE" sz="900" b="1" dirty="0" smtClean="0">
                <a:latin typeface="Verdana" panose="020B0604030504040204" pitchFamily="34" charset="0"/>
                <a:ea typeface="Verdana" panose="020B0604030504040204" pitchFamily="34" charset="0"/>
                <a:cs typeface="Verdana" panose="020B0604030504040204" pitchFamily="34" charset="0"/>
              </a:rPr>
              <a:t>demselben Namen </a:t>
            </a:r>
            <a:r>
              <a:rPr lang="de-DE" sz="900" dirty="0" smtClean="0">
                <a:latin typeface="Verdana" panose="020B0604030504040204" pitchFamily="34" charset="0"/>
                <a:ea typeface="Verdana" panose="020B0604030504040204" pitchFamily="34" charset="0"/>
                <a:cs typeface="Verdana" panose="020B0604030504040204" pitchFamily="34" charset="0"/>
              </a:rPr>
              <a:t>unterschieden werden muss. </a:t>
            </a:r>
          </a:p>
          <a:p>
            <a:r>
              <a:rPr lang="de-DE" sz="900" dirty="0" smtClean="0">
                <a:latin typeface="Verdana" panose="020B0604030504040204" pitchFamily="34" charset="0"/>
                <a:ea typeface="Verdana" panose="020B0604030504040204" pitchFamily="34" charset="0"/>
                <a:cs typeface="Verdana" panose="020B0604030504040204" pitchFamily="34" charset="0"/>
              </a:rPr>
              <a:t>In diesem Fall sind sie immer </a:t>
            </a:r>
            <a:r>
              <a:rPr lang="de-DE" sz="900" b="1" dirty="0" smtClean="0">
                <a:latin typeface="Verdana" panose="020B0604030504040204" pitchFamily="34" charset="0"/>
                <a:ea typeface="Verdana" panose="020B0604030504040204" pitchFamily="34" charset="0"/>
                <a:cs typeface="Verdana" panose="020B0604030504040204" pitchFamily="34" charset="0"/>
              </a:rPr>
              <a:t>Kernelement</a:t>
            </a:r>
            <a:r>
              <a:rPr lang="de-DE" sz="900" dirty="0" smtClean="0">
                <a:latin typeface="Verdana" panose="020B0604030504040204" pitchFamily="34" charset="0"/>
                <a:ea typeface="Verdana" panose="020B0604030504040204" pitchFamily="34" charset="0"/>
                <a:cs typeface="Verdana" panose="020B0604030504040204" pitchFamily="34" charset="0"/>
              </a:rPr>
              <a:t>.</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r>
              <a:rPr lang="de-DE" sz="900" b="1" dirty="0" smtClean="0">
                <a:latin typeface="Verdana" panose="020B0604030504040204" pitchFamily="34" charset="0"/>
                <a:ea typeface="Verdana" panose="020B0604030504040204" pitchFamily="34" charset="0"/>
                <a:cs typeface="Verdana" panose="020B0604030504040204" pitchFamily="34" charset="0"/>
              </a:rPr>
              <a:t>RDA 11.6</a:t>
            </a:r>
            <a:r>
              <a:rPr lang="de-DE" sz="900" dirty="0" smtClean="0">
                <a:latin typeface="Verdana" panose="020B0604030504040204" pitchFamily="34" charset="0"/>
                <a:ea typeface="Verdana" panose="020B0604030504040204" pitchFamily="34" charset="0"/>
                <a:cs typeface="Verdana" panose="020B0604030504040204" pitchFamily="34" charset="0"/>
              </a:rPr>
              <a:t> bezieht sich nur auf Konferenzen und ist deshalb hier nicht erwähnt.</a:t>
            </a:r>
          </a:p>
          <a:p>
            <a:r>
              <a:rPr lang="de-DE" sz="900" dirty="0" smtClean="0">
                <a:latin typeface="Verdana" panose="020B0604030504040204" pitchFamily="34" charset="0"/>
                <a:ea typeface="Verdana" panose="020B0604030504040204" pitchFamily="34" charset="0"/>
                <a:cs typeface="Verdana" panose="020B0604030504040204" pitchFamily="34" charset="0"/>
              </a:rPr>
              <a:t>Die in </a:t>
            </a:r>
            <a:r>
              <a:rPr lang="de-DE" sz="900" b="1" dirty="0" smtClean="0">
                <a:latin typeface="Verdana" panose="020B0604030504040204" pitchFamily="34" charset="0"/>
                <a:ea typeface="Verdana" panose="020B0604030504040204" pitchFamily="34" charset="0"/>
                <a:cs typeface="Verdana" panose="020B0604030504040204" pitchFamily="34" charset="0"/>
              </a:rPr>
              <a:t>RDA 11.8-11.12</a:t>
            </a:r>
            <a:r>
              <a:rPr lang="de-DE" sz="900" b="1" baseline="0" dirty="0" smtClean="0">
                <a:latin typeface="Verdana" panose="020B0604030504040204" pitchFamily="34" charset="0"/>
                <a:ea typeface="Verdana" panose="020B0604030504040204" pitchFamily="34" charset="0"/>
                <a:cs typeface="Verdana" panose="020B0604030504040204" pitchFamily="34" charset="0"/>
              </a:rPr>
              <a:t> </a:t>
            </a:r>
            <a:r>
              <a:rPr lang="de-DE" sz="900" baseline="0" dirty="0" smtClean="0">
                <a:latin typeface="Verdana" panose="020B0604030504040204" pitchFamily="34" charset="0"/>
                <a:ea typeface="Verdana" panose="020B0604030504040204" pitchFamily="34" charset="0"/>
                <a:cs typeface="Verdana" panose="020B0604030504040204" pitchFamily="34" charset="0"/>
              </a:rPr>
              <a:t>aufgeführten identifizierenden Merkmale sind nie Teil des normierten Sucheinstieg. Bis auf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11.12</a:t>
            </a:r>
            <a:r>
              <a:rPr lang="de-DE" sz="900" b="1"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rPr>
              <a:t>sind sie optional. </a:t>
            </a:r>
          </a:p>
          <a:p>
            <a:r>
              <a:rPr lang="de-DE" sz="4000" dirty="0" smtClean="0"/>
              <a:t/>
            </a:r>
            <a:br>
              <a:rPr lang="de-DE" sz="4000" dirty="0" smtClean="0"/>
            </a:br>
            <a:endParaRPr lang="de-DE" sz="1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34</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Zu sonstigen identifizierenden Merkmalen zählen:</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err="1" smtClean="0">
                <a:latin typeface="Verdana" panose="020B0604030504040204" pitchFamily="34" charset="0"/>
                <a:ea typeface="Verdana" panose="020B0604030504040204" pitchFamily="34" charset="0"/>
                <a:cs typeface="Verdana" panose="020B0604030504040204" pitchFamily="34" charset="0"/>
              </a:rPr>
              <a:t>Geografikum</a:t>
            </a:r>
            <a:r>
              <a:rPr lang="de-DE" sz="900" dirty="0" smtClean="0">
                <a:latin typeface="Verdana" panose="020B0604030504040204" pitchFamily="34" charset="0"/>
                <a:ea typeface="Verdana" panose="020B0604030504040204" pitchFamily="34" charset="0"/>
                <a:cs typeface="Verdana" panose="020B0604030504040204" pitchFamily="34" charset="0"/>
              </a:rPr>
              <a:t> (Ort), das mit der Körperschaft in Verbindung steht (RDA 11.3) (s. ERL (zu 11.3.1.3 )):</a:t>
            </a:r>
          </a:p>
          <a:p>
            <a:pPr defTabSz="875776">
              <a:defRPr/>
            </a:pPr>
            <a:r>
              <a:rPr lang="de-DE" sz="900" dirty="0" err="1" smtClean="0">
                <a:latin typeface="Verdana" panose="020B0604030504040204" pitchFamily="34" charset="0"/>
                <a:ea typeface="Verdana" panose="020B0604030504040204" pitchFamily="34" charset="0"/>
                <a:cs typeface="Verdana" panose="020B0604030504040204" pitchFamily="34" charset="0"/>
              </a:rPr>
              <a:t>Geografikum</a:t>
            </a:r>
            <a:r>
              <a:rPr lang="de-DE" sz="900" dirty="0" smtClean="0">
                <a:latin typeface="Verdana" panose="020B0604030504040204" pitchFamily="34" charset="0"/>
                <a:ea typeface="Verdana" panose="020B0604030504040204" pitchFamily="34" charset="0"/>
                <a:cs typeface="Verdana" panose="020B0604030504040204" pitchFamily="34" charset="0"/>
              </a:rPr>
              <a:t> des Sitzes (RDA 11.3.3.1): das kann ein Land, eine Provinz oder eine Stadt sein, in dem/der die Körperschaft ihren Hauptsitz hat oder aktiv ist (s. ERL (zu 11.3.3)).</a:t>
            </a: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Ändert sich der Name des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Geografikums</a:t>
            </a:r>
            <a:r>
              <a:rPr lang="de-DE" sz="900" dirty="0" smtClean="0">
                <a:latin typeface="Verdana" panose="020B0604030504040204" pitchFamily="34" charset="0"/>
                <a:ea typeface="Verdana" panose="020B0604030504040204" pitchFamily="34" charset="0"/>
                <a:cs typeface="Verdana" panose="020B0604030504040204" pitchFamily="34" charset="0"/>
              </a:rPr>
              <a:t>, wird der jüngste Name als identifizierendes Merkmal verwendet. (RDA 11.3.3.4) </a:t>
            </a: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Frühere Formen werden - möglichst mit Angabe der zeitlichen Gültigkeit - erfasst, wenn sie als wichtig erscheinen – z. B. für die Identifizierung. AWR (zu 11.3.3.4) und ERL (zu 11.3.3.4 )</a:t>
            </a: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Wenn der Name einer in Verbindung stehenden Institution zur Identifizierung notwendig ist und daher angegeben wird (s. RDA 11.5), wird der Name des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Geografikums</a:t>
            </a:r>
            <a:r>
              <a:rPr lang="de-DE" sz="900" dirty="0" smtClean="0">
                <a:latin typeface="Verdana" panose="020B0604030504040204" pitchFamily="34" charset="0"/>
                <a:ea typeface="Verdana" panose="020B0604030504040204" pitchFamily="34" charset="0"/>
                <a:cs typeface="Verdana" panose="020B0604030504040204" pitchFamily="34" charset="0"/>
              </a:rPr>
              <a:t> zusätzlich erfasst (sofern ermittelbar). AWR (zu 11.3.2.3)</a:t>
            </a:r>
          </a:p>
          <a:p>
            <a:pPr defTabSz="875776">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r>
              <a:rPr lang="de-DE" sz="900" dirty="0" smtClean="0">
                <a:latin typeface="Verdana" panose="020B0604030504040204" pitchFamily="34" charset="0"/>
                <a:ea typeface="Verdana" panose="020B0604030504040204" pitchFamily="34" charset="0"/>
                <a:cs typeface="Verdana" panose="020B0604030504040204" pitchFamily="34" charset="0"/>
              </a:rPr>
              <a:t>Nach RDA 11.3.1.3 müssen bestimmte Abkürzungen gemäß Anhang B.11 verwandt werden. Es gibt ein </a:t>
            </a:r>
            <a:r>
              <a:rPr lang="de-DE" sz="900" dirty="0" err="1" smtClean="0">
                <a:latin typeface="Verdana" panose="020B0604030504040204" pitchFamily="34" charset="0"/>
                <a:ea typeface="Verdana" panose="020B0604030504040204" pitchFamily="34" charset="0"/>
                <a:cs typeface="Verdana" panose="020B0604030504040204" pitchFamily="34" charset="0"/>
              </a:rPr>
              <a:t>Proposal</a:t>
            </a:r>
            <a:r>
              <a:rPr lang="de-DE" sz="900" dirty="0" smtClean="0">
                <a:latin typeface="Verdana" panose="020B0604030504040204" pitchFamily="34" charset="0"/>
                <a:ea typeface="Verdana" panose="020B0604030504040204" pitchFamily="34" charset="0"/>
                <a:cs typeface="Verdana" panose="020B0604030504040204" pitchFamily="34" charset="0"/>
              </a:rPr>
              <a:t> zu B.11, das vorschlägt, den Anhang entfallen zu lassen. Solange dies und die Frage, wie geografische Namen grundsätzlich gebildet werden sollen, nicht entschieden ist, wird nach den bekannten GND-Regeln verfahren, die in den AWRs, ERLs und Erfassungshilfen für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Geografika</a:t>
            </a:r>
            <a:r>
              <a:rPr lang="de-DE" sz="900" dirty="0" smtClean="0">
                <a:latin typeface="Verdana" panose="020B0604030504040204" pitchFamily="34" charset="0"/>
                <a:ea typeface="Verdana" panose="020B0604030504040204" pitchFamily="34" charset="0"/>
                <a:cs typeface="Verdana" panose="020B0604030504040204" pitchFamily="34" charset="0"/>
              </a:rPr>
              <a:t> eingearbeitet sind (vgl. ERL zu RDA 11.3.1.3).</a:t>
            </a:r>
          </a:p>
          <a:p>
            <a:pPr defTabSz="875776">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875776">
              <a:defRPr/>
            </a:pP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35</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r>
              <a:rPr lang="de-DE" sz="900" u="sng" dirty="0" smtClean="0">
                <a:latin typeface="Verdana" panose="020B0604030504040204" pitchFamily="34" charset="0"/>
                <a:ea typeface="Verdana" panose="020B0604030504040204" pitchFamily="34" charset="0"/>
                <a:cs typeface="Verdana" panose="020B0604030504040204" pitchFamily="34" charset="0"/>
              </a:rPr>
              <a:t>Bemerkung</a:t>
            </a:r>
            <a:r>
              <a:rPr lang="de-DE" sz="900" dirty="0" smtClean="0">
                <a:latin typeface="Verdana" panose="020B0604030504040204" pitchFamily="34" charset="0"/>
                <a:ea typeface="Verdana" panose="020B0604030504040204" pitchFamily="34" charset="0"/>
                <a:cs typeface="Verdana" panose="020B0604030504040204" pitchFamily="34" charset="0"/>
              </a:rPr>
              <a:t>: “Metropolitan Museum </a:t>
            </a:r>
            <a:r>
              <a:rPr lang="de-DE" sz="900" dirty="0" err="1" smtClean="0">
                <a:latin typeface="Verdana" panose="020B0604030504040204" pitchFamily="34" charset="0"/>
                <a:ea typeface="Verdana" panose="020B0604030504040204" pitchFamily="34" charset="0"/>
                <a:cs typeface="Verdana" panose="020B0604030504040204" pitchFamily="34" charset="0"/>
              </a:rPr>
              <a:t>of</a:t>
            </a:r>
            <a:r>
              <a:rPr lang="de-DE" sz="900" dirty="0" smtClean="0">
                <a:latin typeface="Verdana" panose="020B0604030504040204" pitchFamily="34" charset="0"/>
                <a:ea typeface="Verdana" panose="020B0604030504040204" pitchFamily="34" charset="0"/>
                <a:cs typeface="Verdana" panose="020B0604030504040204" pitchFamily="34" charset="0"/>
              </a:rPr>
              <a:t> Art” ist nicht gleichnamig zu anderen Körperschaften; deshalb entfällt „New York, NY“ als identifizierendes Merkmal. Das ist bei der abweichenden Namensform nicht der Fall; sie erhält „New York, NY“ als identifizierendes Merkmal.</a:t>
            </a:r>
          </a:p>
          <a:p>
            <a:r>
              <a:rPr lang="de-DE" sz="900" dirty="0" smtClean="0">
                <a:latin typeface="Verdana" panose="020B0604030504040204" pitchFamily="34" charset="0"/>
                <a:ea typeface="Verdana" panose="020B0604030504040204" pitchFamily="34" charset="0"/>
                <a:cs typeface="Verdana" panose="020B0604030504040204" pitchFamily="34" charset="0"/>
              </a:rPr>
              <a:t>Zu sonstigen identifizierenden Merkmalen zählen:</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err="1" smtClean="0">
                <a:latin typeface="Verdana" panose="020B0604030504040204" pitchFamily="34" charset="0"/>
                <a:ea typeface="Verdana" panose="020B0604030504040204" pitchFamily="34" charset="0"/>
                <a:cs typeface="Verdana" panose="020B0604030504040204" pitchFamily="34" charset="0"/>
              </a:rPr>
              <a:t>Geografikum</a:t>
            </a:r>
            <a:r>
              <a:rPr lang="de-DE" sz="900" dirty="0" smtClean="0">
                <a:latin typeface="Verdana" panose="020B0604030504040204" pitchFamily="34" charset="0"/>
                <a:ea typeface="Verdana" panose="020B0604030504040204" pitchFamily="34" charset="0"/>
                <a:cs typeface="Verdana" panose="020B0604030504040204" pitchFamily="34" charset="0"/>
              </a:rPr>
              <a:t> (Ort), das mit der Körperschaft in Verbindung steht (RDA 11.3) (s. </a:t>
            </a:r>
            <a:r>
              <a:rPr lang="de-DE" sz="900" u="sng" dirty="0" smtClean="0">
                <a:latin typeface="Verdana" panose="020B0604030504040204" pitchFamily="34" charset="0"/>
                <a:ea typeface="Verdana" panose="020B0604030504040204" pitchFamily="34" charset="0"/>
                <a:cs typeface="Verdana" panose="020B0604030504040204" pitchFamily="34" charset="0"/>
              </a:rPr>
              <a:t>ERL (zu 11.3.1.3 )</a:t>
            </a:r>
            <a:r>
              <a:rPr lang="de-DE" sz="900" dirty="0" smtClean="0">
                <a:latin typeface="Verdana" panose="020B0604030504040204" pitchFamily="34" charset="0"/>
                <a:ea typeface="Verdana" panose="020B0604030504040204" pitchFamily="34" charset="0"/>
                <a:cs typeface="Verdana" panose="020B0604030504040204" pitchFamily="34" charset="0"/>
              </a:rPr>
              <a:t>):</a:t>
            </a:r>
            <a:endParaRPr lang="de-DE" sz="900" u="sng" dirty="0" smtClean="0">
              <a:latin typeface="Verdana" panose="020B0604030504040204" pitchFamily="34" charset="0"/>
              <a:ea typeface="Verdana" panose="020B0604030504040204" pitchFamily="34" charset="0"/>
              <a:cs typeface="Verdana" panose="020B0604030504040204" pitchFamily="34" charset="0"/>
            </a:endParaRPr>
          </a:p>
          <a:p>
            <a:pPr lvl="1" algn="l">
              <a:buFont typeface="Courier New" panose="02070309020205020404" pitchFamily="49" charset="0"/>
              <a:buChar char="o"/>
            </a:pPr>
            <a:r>
              <a:rPr lang="de-DE" sz="900" dirty="0" err="1" smtClean="0">
                <a:latin typeface="Verdana" panose="020B0604030504040204" pitchFamily="34" charset="0"/>
                <a:ea typeface="Verdana" panose="020B0604030504040204" pitchFamily="34" charset="0"/>
                <a:cs typeface="Verdana" panose="020B0604030504040204" pitchFamily="34" charset="0"/>
              </a:rPr>
              <a:t>Geografikum</a:t>
            </a:r>
            <a:r>
              <a:rPr lang="de-DE" sz="900" dirty="0" smtClean="0">
                <a:latin typeface="Verdana" panose="020B0604030504040204" pitchFamily="34" charset="0"/>
                <a:ea typeface="Verdana" panose="020B0604030504040204" pitchFamily="34" charset="0"/>
                <a:cs typeface="Verdana" panose="020B0604030504040204" pitchFamily="34" charset="0"/>
              </a:rPr>
              <a:t> des </a:t>
            </a:r>
            <a:r>
              <a:rPr lang="de-DE" sz="900" b="1" dirty="0" smtClean="0">
                <a:latin typeface="Verdana" panose="020B0604030504040204" pitchFamily="34" charset="0"/>
                <a:ea typeface="Verdana" panose="020B0604030504040204" pitchFamily="34" charset="0"/>
                <a:cs typeface="Verdana" panose="020B0604030504040204" pitchFamily="34" charset="0"/>
              </a:rPr>
              <a:t>Sitzes</a:t>
            </a:r>
            <a:r>
              <a:rPr lang="de-DE" sz="900" dirty="0" smtClean="0">
                <a:latin typeface="Verdana" panose="020B0604030504040204" pitchFamily="34" charset="0"/>
                <a:ea typeface="Verdana" panose="020B0604030504040204" pitchFamily="34" charset="0"/>
                <a:cs typeface="Verdana" panose="020B0604030504040204" pitchFamily="34" charset="0"/>
              </a:rPr>
              <a:t> (RDA 11.3.3.1): das kann ein Land, eine Provinz oder eine Stadt sein, in dem/der die Körperschaft ihren Hauptsitz hat oder aktiv ist (s. </a:t>
            </a:r>
            <a:r>
              <a:rPr lang="de-DE" sz="900" u="sng" dirty="0" smtClean="0">
                <a:latin typeface="Verdana" panose="020B0604030504040204" pitchFamily="34" charset="0"/>
                <a:ea typeface="Verdana" panose="020B0604030504040204" pitchFamily="34" charset="0"/>
                <a:cs typeface="Verdana" panose="020B0604030504040204" pitchFamily="34" charset="0"/>
              </a:rPr>
              <a:t>ERL (zu 11.3.3)</a:t>
            </a:r>
            <a:r>
              <a:rPr lang="de-DE" sz="900" dirty="0" smtClean="0">
                <a:latin typeface="Verdana" panose="020B0604030504040204" pitchFamily="34" charset="0"/>
                <a:ea typeface="Verdana" panose="020B0604030504040204" pitchFamily="34" charset="0"/>
                <a:cs typeface="Verdana" panose="020B0604030504040204" pitchFamily="34" charset="0"/>
              </a:rPr>
              <a:t>).</a:t>
            </a:r>
          </a:p>
          <a:p>
            <a:pPr lvl="1" algn="l">
              <a:buFont typeface="Courier New" panose="02070309020205020404" pitchFamily="49" charset="0"/>
              <a:buChar char="o"/>
            </a:pPr>
            <a:r>
              <a:rPr lang="de-DE" sz="900" dirty="0" smtClean="0">
                <a:latin typeface="Verdana" panose="020B0604030504040204" pitchFamily="34" charset="0"/>
                <a:ea typeface="Verdana" panose="020B0604030504040204" pitchFamily="34" charset="0"/>
                <a:cs typeface="Verdana" panose="020B0604030504040204" pitchFamily="34" charset="0"/>
              </a:rPr>
              <a:t>Ändert sich der </a:t>
            </a:r>
            <a:r>
              <a:rPr lang="de-DE" sz="900" b="1" dirty="0" smtClean="0">
                <a:latin typeface="Verdana" panose="020B0604030504040204" pitchFamily="34" charset="0"/>
                <a:ea typeface="Verdana" panose="020B0604030504040204" pitchFamily="34" charset="0"/>
                <a:cs typeface="Verdana" panose="020B0604030504040204" pitchFamily="34" charset="0"/>
              </a:rPr>
              <a:t>Name des </a:t>
            </a:r>
            <a:r>
              <a:rPr lang="de-DE" sz="900" b="1" dirty="0" err="1" smtClean="0">
                <a:latin typeface="Verdana" panose="020B0604030504040204" pitchFamily="34" charset="0"/>
                <a:ea typeface="Verdana" panose="020B0604030504040204" pitchFamily="34" charset="0"/>
                <a:cs typeface="Verdana" panose="020B0604030504040204" pitchFamily="34" charset="0"/>
              </a:rPr>
              <a:t>Geografikums</a:t>
            </a:r>
            <a:r>
              <a:rPr lang="de-DE" sz="900" dirty="0" smtClean="0">
                <a:latin typeface="Verdana" panose="020B0604030504040204" pitchFamily="34" charset="0"/>
                <a:ea typeface="Verdana" panose="020B0604030504040204" pitchFamily="34" charset="0"/>
                <a:cs typeface="Verdana" panose="020B0604030504040204" pitchFamily="34" charset="0"/>
              </a:rPr>
              <a:t>, wird der </a:t>
            </a:r>
            <a:r>
              <a:rPr lang="de-DE" sz="900" b="1" dirty="0" smtClean="0">
                <a:latin typeface="Verdana" panose="020B0604030504040204" pitchFamily="34" charset="0"/>
                <a:ea typeface="Verdana" panose="020B0604030504040204" pitchFamily="34" charset="0"/>
                <a:cs typeface="Verdana" panose="020B0604030504040204" pitchFamily="34" charset="0"/>
              </a:rPr>
              <a:t>jüngste Name </a:t>
            </a:r>
            <a:r>
              <a:rPr lang="de-DE" sz="900" dirty="0" smtClean="0">
                <a:latin typeface="Verdana" panose="020B0604030504040204" pitchFamily="34" charset="0"/>
                <a:ea typeface="Verdana" panose="020B0604030504040204" pitchFamily="34" charset="0"/>
                <a:cs typeface="Verdana" panose="020B0604030504040204" pitchFamily="34" charset="0"/>
              </a:rPr>
              <a:t>als identifizierendes Merkmal verwendet. (RDA 11.3.3.4),</a:t>
            </a:r>
            <a:r>
              <a:rPr lang="de-DE" sz="900" baseline="0" dirty="0" smtClean="0">
                <a:latin typeface="Verdana" panose="020B0604030504040204" pitchFamily="34" charset="0"/>
                <a:ea typeface="Verdana" panose="020B0604030504040204" pitchFamily="34" charset="0"/>
                <a:cs typeface="Verdana" panose="020B0604030504040204" pitchFamily="34" charset="0"/>
              </a:rPr>
              <a:t> „Wenn sich der Name der lokalen Gebietskörperschaft oder der geografischen Örtlichkeit während der Existenz der Körperschaft ändert, erfassen Sie den jüngsten Namen, der während der Existenz der Körperschaft benutzt wird.“</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lvl="1" algn="l">
              <a:buFont typeface="Courier New" panose="02070309020205020404" pitchFamily="49" charset="0"/>
              <a:buChar char="o"/>
            </a:pPr>
            <a:r>
              <a:rPr lang="de-DE" sz="900" b="1" dirty="0" smtClean="0">
                <a:latin typeface="Verdana" panose="020B0604030504040204" pitchFamily="34" charset="0"/>
                <a:ea typeface="Verdana" panose="020B0604030504040204" pitchFamily="34" charset="0"/>
                <a:cs typeface="Verdana" panose="020B0604030504040204" pitchFamily="34" charset="0"/>
              </a:rPr>
              <a:t>Frühere Formen </a:t>
            </a:r>
            <a:r>
              <a:rPr lang="de-DE" sz="900" dirty="0" smtClean="0">
                <a:latin typeface="Verdana" panose="020B0604030504040204" pitchFamily="34" charset="0"/>
                <a:ea typeface="Verdana" panose="020B0604030504040204" pitchFamily="34" charset="0"/>
                <a:cs typeface="Verdana" panose="020B0604030504040204" pitchFamily="34" charset="0"/>
              </a:rPr>
              <a:t>werden - möglichst mit Angabe der zeitlichen Gültigkeit - erfasst, wenn sie als wichtig erscheinen – z. B. für die Identifizierung. </a:t>
            </a:r>
            <a:r>
              <a:rPr lang="de-DE" sz="900" u="sng" dirty="0" smtClean="0">
                <a:latin typeface="Verdana" panose="020B0604030504040204" pitchFamily="34" charset="0"/>
                <a:ea typeface="Verdana" panose="020B0604030504040204" pitchFamily="34" charset="0"/>
                <a:cs typeface="Verdana" panose="020B0604030504040204" pitchFamily="34" charset="0"/>
              </a:rPr>
              <a:t>AWR (zu 11.3.3.4)</a:t>
            </a:r>
            <a:r>
              <a:rPr lang="de-DE" sz="900" dirty="0" smtClean="0">
                <a:latin typeface="Verdana" panose="020B0604030504040204" pitchFamily="34" charset="0"/>
                <a:ea typeface="Verdana" panose="020B0604030504040204" pitchFamily="34" charset="0"/>
                <a:cs typeface="Verdana" panose="020B0604030504040204" pitchFamily="34" charset="0"/>
              </a:rPr>
              <a:t> und </a:t>
            </a:r>
            <a:r>
              <a:rPr lang="de-DE" sz="900" u="sng" dirty="0" smtClean="0">
                <a:latin typeface="Verdana" panose="020B0604030504040204" pitchFamily="34" charset="0"/>
                <a:ea typeface="Verdana" panose="020B0604030504040204" pitchFamily="34" charset="0"/>
                <a:cs typeface="Verdana" panose="020B0604030504040204" pitchFamily="34" charset="0"/>
              </a:rPr>
              <a:t>ERL (zu 11.3.3.4 )</a:t>
            </a:r>
          </a:p>
          <a:p>
            <a:pPr lvl="1" algn="l">
              <a:buFont typeface="Courier New" panose="02070309020205020404" pitchFamily="49" charset="0"/>
              <a:buChar char="o"/>
            </a:pPr>
            <a:r>
              <a:rPr lang="de-DE" sz="900" dirty="0" smtClean="0">
                <a:latin typeface="Verdana" panose="020B0604030504040204" pitchFamily="34" charset="0"/>
                <a:ea typeface="Verdana" panose="020B0604030504040204" pitchFamily="34" charset="0"/>
                <a:cs typeface="Verdana" panose="020B0604030504040204" pitchFamily="34" charset="0"/>
              </a:rPr>
              <a:t>Wenn der Name einer in Verbindung stehenden </a:t>
            </a:r>
            <a:r>
              <a:rPr lang="de-DE" sz="900" b="1" dirty="0" smtClean="0">
                <a:latin typeface="Verdana" panose="020B0604030504040204" pitchFamily="34" charset="0"/>
                <a:ea typeface="Verdana" panose="020B0604030504040204" pitchFamily="34" charset="0"/>
                <a:cs typeface="Verdana" panose="020B0604030504040204" pitchFamily="34" charset="0"/>
              </a:rPr>
              <a:t>Institution</a:t>
            </a:r>
            <a:r>
              <a:rPr lang="de-DE" sz="900" dirty="0" smtClean="0">
                <a:latin typeface="Verdana" panose="020B0604030504040204" pitchFamily="34" charset="0"/>
                <a:ea typeface="Verdana" panose="020B0604030504040204" pitchFamily="34" charset="0"/>
                <a:cs typeface="Verdana" panose="020B0604030504040204" pitchFamily="34" charset="0"/>
              </a:rPr>
              <a:t> zur Identifizierung notwendig ist und daher angegeben wird (s. RDA 11.5), wird der Name des </a:t>
            </a:r>
            <a:r>
              <a:rPr lang="de-DE" sz="900" dirty="0" err="1" smtClean="0">
                <a:latin typeface="Verdana" panose="020B0604030504040204" pitchFamily="34" charset="0"/>
                <a:ea typeface="Verdana" panose="020B0604030504040204" pitchFamily="34" charset="0"/>
                <a:cs typeface="Verdana" panose="020B0604030504040204" pitchFamily="34" charset="0"/>
              </a:rPr>
              <a:t>Geografikums</a:t>
            </a:r>
            <a:r>
              <a:rPr lang="de-DE" sz="900" dirty="0" smtClean="0">
                <a:latin typeface="Verdana" panose="020B0604030504040204" pitchFamily="34" charset="0"/>
                <a:ea typeface="Verdana" panose="020B0604030504040204" pitchFamily="34" charset="0"/>
                <a:cs typeface="Verdana" panose="020B0604030504040204" pitchFamily="34" charset="0"/>
              </a:rPr>
              <a:t> zusätzlich erfasst (sofern ermittelbar). </a:t>
            </a:r>
            <a:r>
              <a:rPr lang="de-DE" sz="900" u="sng" dirty="0" smtClean="0">
                <a:latin typeface="Verdana" panose="020B0604030504040204" pitchFamily="34" charset="0"/>
                <a:ea typeface="Verdana" panose="020B0604030504040204" pitchFamily="34" charset="0"/>
                <a:cs typeface="Verdana" panose="020B0604030504040204" pitchFamily="34" charset="0"/>
              </a:rPr>
              <a:t>AWR (zu 11.3.2.3)</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            11.3.3.4 Optionale Ergänzung</a:t>
            </a: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 </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36</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defRPr/>
            </a:pP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37</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Es gibt noch eine gleichnamige Gesellschaft mit Gründungsdatum 1946 (s. Beispiel</a:t>
            </a:r>
            <a:r>
              <a:rPr lang="de-DE" sz="900" baseline="0" dirty="0" smtClean="0">
                <a:latin typeface="Verdana" panose="020B0604030504040204" pitchFamily="34" charset="0"/>
                <a:ea typeface="Verdana" panose="020B0604030504040204" pitchFamily="34" charset="0"/>
                <a:cs typeface="Verdana" panose="020B0604030504040204" pitchFamily="34" charset="0"/>
              </a:rPr>
              <a:t> in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11.13.1.5</a:t>
            </a:r>
            <a:r>
              <a:rPr lang="de-DE" sz="900" baseline="0" dirty="0" smtClean="0">
                <a:latin typeface="Verdana" panose="020B0604030504040204" pitchFamily="34" charset="0"/>
                <a:ea typeface="Verdana" panose="020B0604030504040204" pitchFamily="34" charset="0"/>
                <a:cs typeface="Verdana" panose="020B0604030504040204" pitchFamily="34" charset="0"/>
              </a:rPr>
              <a:t>)</a:t>
            </a:r>
          </a:p>
        </p:txBody>
      </p:sp>
      <p:sp>
        <p:nvSpPr>
          <p:cNvPr id="4" name="Foliennummernplatzhalter 3"/>
          <p:cNvSpPr>
            <a:spLocks noGrp="1"/>
          </p:cNvSpPr>
          <p:nvPr>
            <p:ph type="sldNum" sz="quarter" idx="10"/>
          </p:nvPr>
        </p:nvSpPr>
        <p:spPr/>
        <p:txBody>
          <a:bodyPr/>
          <a:lstStyle/>
          <a:p>
            <a:fld id="{4659BA6D-A88A-4D5F-B44A-44D03FB6C521}" type="slidenum">
              <a:rPr lang="de-DE" smtClean="0"/>
              <a:pPr/>
              <a:t>38</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sym typeface="Wingdings"/>
              </a:rPr>
              <a:t>Sie </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wird dann erfasst, wenn sie eine bessere Identifizierung der Körperschaft ermöglicht als das </a:t>
            </a:r>
            <a:r>
              <a:rPr lang="de-DE" sz="9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Geografikum</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bzw. das </a:t>
            </a:r>
            <a:r>
              <a:rPr lang="de-DE" sz="9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Geografikum</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nicht bekannt ist (s. a. AWR (zu RDA 11.3.2.3)) </a:t>
            </a:r>
          </a:p>
          <a:p>
            <a:pPr defTabSz="948641">
              <a:defRPr/>
            </a:pPr>
            <a:endPar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RDA 11.3.2.3</a:t>
            </a:r>
          </a:p>
          <a:p>
            <a:pPr defTabSz="948641">
              <a:defRPr/>
            </a:pPr>
            <a:r>
              <a:rPr lang="de-DE" sz="900"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AWR:</a:t>
            </a:r>
          </a:p>
          <a:p>
            <a:pPr defTabSz="948641">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Wenn der Name einer in Verbindung stehenden</a:t>
            </a:r>
            <a:r>
              <a:rPr lang="de-DE" sz="9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Institution zur Identifizierung notwendig ist und Sie ihn daher angeben, erfassen Sie den Namen des Ortes zusätzlich (sofern ermittelbar). </a:t>
            </a:r>
            <a:b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br>
            <a:r>
              <a:rPr lang="de-DE" sz="9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(eigentlich bezieht</a:t>
            </a:r>
            <a:r>
              <a:rPr lang="de-DE" sz="900" i="1"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sich RDA 11.3.2.3 nur auf Konferenzen; das Prinzip soll aber auch für Körperschaften gelten, siehe nächster Satz)</a:t>
            </a:r>
            <a:endParaRPr lang="de-DE" sz="900" i="1"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defTabSz="948641">
              <a:defRPr/>
            </a:pPr>
            <a:endPar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Nach</a:t>
            </a:r>
            <a:r>
              <a:rPr lang="de-DE" sz="9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RDA sind identifizierende Merkmale nur Kernelement, wenn sie zur Herstellung von Eindeutigkeit für den Sucheinstieg notwendig sind.</a:t>
            </a:r>
          </a:p>
          <a:p>
            <a:pPr defTabSz="948641">
              <a:defRPr/>
            </a:pPr>
            <a:r>
              <a:rPr lang="de-DE" sz="9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Wir erfassen eine in Verbindung stehende Institution als Zusatz für den normierten Sucheinstieg, wenn der Ort für die Herstellung von Eindeutigkeit keinen Nutzen bringen würde, aber wir erfassen den Ort grundsätzlich im Datensatz im Feld 551.</a:t>
            </a:r>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39</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48641" rtl="0" eaLnBrk="1" fontAlgn="auto" latinLnBrk="0" hangingPunct="1">
              <a:lnSpc>
                <a:spcPct val="100000"/>
              </a:lnSpc>
              <a:spcBef>
                <a:spcPts val="0"/>
              </a:spcBef>
              <a:spcAft>
                <a:spcPts val="0"/>
              </a:spcAft>
              <a:buClrTx/>
              <a:buSzTx/>
              <a:buFontTx/>
              <a:buNone/>
              <a:tabLst/>
              <a:defRPr/>
            </a:pPr>
            <a:r>
              <a:rPr lang="de-DE" sz="900" dirty="0" smtClean="0">
                <a:latin typeface="Verdana" panose="020B0604030504040204" pitchFamily="34" charset="0"/>
                <a:ea typeface="Verdana" panose="020B0604030504040204" pitchFamily="34" charset="0"/>
                <a:cs typeface="Verdana" panose="020B0604030504040204" pitchFamily="34" charset="0"/>
              </a:rPr>
              <a:t>Zum Beispiel: Es gibt mehrere „Pädagogische Arbeitsstellen“ unterschiedlicher Körperschaften in Frankfurt (</a:t>
            </a:r>
            <a:r>
              <a:rPr lang="de-DE" sz="900" b="1" dirty="0" smtClean="0">
                <a:latin typeface="Verdana" panose="020B0604030504040204" pitchFamily="34" charset="0"/>
                <a:ea typeface="Verdana" panose="020B0604030504040204" pitchFamily="34" charset="0"/>
                <a:cs typeface="Verdana" panose="020B0604030504040204" pitchFamily="34" charset="0"/>
              </a:rPr>
              <a:t>110</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Pädagogische </a:t>
            </a:r>
            <a:r>
              <a:rPr lang="de-DE" sz="90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Arbeitsstelle</a:t>
            </a:r>
            <a:r>
              <a:rPr lang="de-DE" sz="900" b="1"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a:t>
            </a:r>
            <a:r>
              <a:rPr lang="de-DE" sz="900" kern="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Hessischer</a:t>
            </a:r>
            <a:r>
              <a:rPr lang="de-DE" sz="900" kern="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Landesverband für Erwachsenenbildung).</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endParaRPr lang="de-DE" sz="900" dirty="0" smtClean="0">
              <a:solidFill>
                <a:srgbClr val="002060"/>
              </a:solidFill>
              <a:latin typeface="Verdana" panose="020B0604030504040204" pitchFamily="34" charset="0"/>
              <a:ea typeface="Verdana" panose="020B0604030504040204" pitchFamily="34" charset="0"/>
              <a:cs typeface="Verdana" panose="020B0604030504040204" pitchFamily="34" charset="0"/>
            </a:endParaRPr>
          </a:p>
          <a:p>
            <a:pPr marL="54736"/>
            <a:r>
              <a:rPr lang="en-US" sz="900" dirty="0" smtClean="0">
                <a:latin typeface="Verdana" panose="020B0604030504040204" pitchFamily="34" charset="0"/>
                <a:ea typeface="Verdana" panose="020B0604030504040204" pitchFamily="34" charset="0"/>
                <a:cs typeface="Verdana" panose="020B0604030504040204" pitchFamily="34" charset="0"/>
              </a:rPr>
              <a:t>I</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a:rPr>
              <a:t>n Verbindung stehende Institution </a:t>
            </a:r>
          </a:p>
          <a:p>
            <a:pPr marL="54736"/>
            <a:r>
              <a:rPr lang="de-DE" sz="900" dirty="0" smtClean="0">
                <a:latin typeface="Verdana" panose="020B0604030504040204" pitchFamily="34" charset="0"/>
                <a:ea typeface="Verdana" panose="020B0604030504040204" pitchFamily="34" charset="0"/>
                <a:cs typeface="Verdana" panose="020B0604030504040204" pitchFamily="34" charset="0"/>
                <a:sym typeface="Wingdings"/>
              </a:rPr>
              <a:t> </a:t>
            </a:r>
            <a:r>
              <a:rPr lang="de-DE" sz="900" dirty="0" smtClean="0">
                <a:latin typeface="Verdana" panose="020B0604030504040204" pitchFamily="34" charset="0"/>
                <a:ea typeface="Verdana" panose="020B0604030504040204" pitchFamily="34" charset="0"/>
                <a:cs typeface="Verdana" panose="020B0604030504040204" pitchFamily="34" charset="0"/>
              </a:rPr>
              <a:t>Deutscher Volkshochschul-Verband</a:t>
            </a:r>
            <a:endParaRPr lang="en-US" sz="900" dirty="0" smtClean="0">
              <a:latin typeface="Verdana" panose="020B0604030504040204" pitchFamily="34" charset="0"/>
              <a:ea typeface="Verdana" panose="020B0604030504040204" pitchFamily="34" charset="0"/>
              <a:cs typeface="Verdana" panose="020B0604030504040204" pitchFamily="34" charset="0"/>
            </a:endParaRPr>
          </a:p>
          <a:p>
            <a:pPr marL="54736"/>
            <a:r>
              <a:rPr lang="en-US" sz="900" dirty="0" err="1" smtClean="0">
                <a:latin typeface="Verdana" panose="020B0604030504040204" pitchFamily="34" charset="0"/>
                <a:ea typeface="Verdana" panose="020B0604030504040204" pitchFamily="34" charset="0"/>
                <a:cs typeface="Verdana" panose="020B0604030504040204" pitchFamily="34" charset="0"/>
              </a:rPr>
              <a:t>zu</a:t>
            </a:r>
            <a:endParaRPr lang="en-US" sz="900" dirty="0" smtClean="0">
              <a:latin typeface="Verdana" panose="020B0604030504040204" pitchFamily="34" charset="0"/>
              <a:ea typeface="Verdana" panose="020B0604030504040204" pitchFamily="34" charset="0"/>
              <a:cs typeface="Verdana" panose="020B0604030504040204" pitchFamily="34" charset="0"/>
            </a:endParaRPr>
          </a:p>
          <a:p>
            <a:pPr marL="54736"/>
            <a:r>
              <a:rPr lang="de-DE" sz="900" b="1" dirty="0" smtClean="0">
                <a:latin typeface="Verdana" panose="020B0604030504040204" pitchFamily="34" charset="0"/>
                <a:ea typeface="Verdana" panose="020B0604030504040204" pitchFamily="34" charset="0"/>
                <a:cs typeface="Verdana" panose="020B0604030504040204" pitchFamily="34" charset="0"/>
              </a:rPr>
              <a:t>Pädagogische Arbeitsstelle </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bevorzugte</a:t>
            </a:r>
            <a:r>
              <a:rPr lang="en-US" sz="900" dirty="0" smtClean="0">
                <a:latin typeface="Verdana" panose="020B0604030504040204" pitchFamily="34" charset="0"/>
                <a:ea typeface="Verdana" panose="020B0604030504040204" pitchFamily="34" charset="0"/>
                <a:cs typeface="Verdana" panose="020B0604030504040204" pitchFamily="34" charset="0"/>
              </a:rPr>
              <a:t> </a:t>
            </a:r>
            <a:r>
              <a:rPr lang="en-US" sz="900" dirty="0" err="1" smtClean="0">
                <a:latin typeface="Verdana" panose="020B0604030504040204" pitchFamily="34" charset="0"/>
                <a:ea typeface="Verdana" panose="020B0604030504040204" pitchFamily="34" charset="0"/>
                <a:cs typeface="Verdana" panose="020B0604030504040204" pitchFamily="34" charset="0"/>
              </a:rPr>
              <a:t>Namensform</a:t>
            </a:r>
            <a:endParaRPr lang="en-US" sz="900" dirty="0" smtClean="0">
              <a:latin typeface="Verdana" panose="020B0604030504040204" pitchFamily="34" charset="0"/>
              <a:ea typeface="Verdana" panose="020B0604030504040204" pitchFamily="34" charset="0"/>
              <a:cs typeface="Verdana" panose="020B0604030504040204" pitchFamily="34" charset="0"/>
            </a:endParaRPr>
          </a:p>
          <a:p>
            <a:pPr marL="54736"/>
            <a:r>
              <a:rPr lang="en-US" sz="900" dirty="0" smtClean="0">
                <a:latin typeface="Verdana" panose="020B0604030504040204" pitchFamily="34" charset="0"/>
                <a:ea typeface="Verdana" panose="020B0604030504040204" pitchFamily="34" charset="0"/>
                <a:cs typeface="Verdana" panose="020B0604030504040204" pitchFamily="34" charset="0"/>
              </a:rPr>
              <a:t>Aber der</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Sitz</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wird</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im</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Datensatz</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nach</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unseren</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Regeln</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grundsätzlich</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zusätzlich</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erfasst</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sofern</a:t>
            </a:r>
            <a:r>
              <a:rPr lang="en-US" sz="900" baseline="0" dirty="0" smtClean="0">
                <a:latin typeface="Verdana" panose="020B0604030504040204" pitchFamily="34" charset="0"/>
                <a:ea typeface="Verdana" panose="020B0604030504040204" pitchFamily="34" charset="0"/>
                <a:cs typeface="Verdana" panose="020B0604030504040204" pitchFamily="34" charset="0"/>
              </a:rPr>
              <a:t> </a:t>
            </a:r>
            <a:r>
              <a:rPr lang="en-US" sz="900" baseline="0" dirty="0" err="1" smtClean="0">
                <a:latin typeface="Verdana" panose="020B0604030504040204" pitchFamily="34" charset="0"/>
                <a:ea typeface="Verdana" panose="020B0604030504040204" pitchFamily="34" charset="0"/>
                <a:cs typeface="Verdana" panose="020B0604030504040204" pitchFamily="34" charset="0"/>
              </a:rPr>
              <a:t>ermittelbar</a:t>
            </a:r>
            <a:r>
              <a:rPr lang="en-US" sz="900" baseline="0" dirty="0" smtClean="0">
                <a:latin typeface="Verdana" panose="020B0604030504040204" pitchFamily="34" charset="0"/>
                <a:ea typeface="Verdana" panose="020B0604030504040204" pitchFamily="34" charset="0"/>
                <a:cs typeface="Verdana" panose="020B0604030504040204" pitchFamily="34" charset="0"/>
              </a:rPr>
              <a:t>.</a:t>
            </a:r>
            <a:endParaRPr lang="en-US"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40</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Zu „Art</a:t>
            </a:r>
            <a:r>
              <a:rPr lang="de-DE" sz="900" baseline="0" dirty="0" smtClean="0">
                <a:latin typeface="Verdana" panose="020B0604030504040204" pitchFamily="34" charset="0"/>
                <a:ea typeface="Verdana" panose="020B0604030504040204" pitchFamily="34" charset="0"/>
                <a:cs typeface="Verdana" panose="020B0604030504040204" pitchFamily="34" charset="0"/>
              </a:rPr>
              <a:t> der Gebietskörperschaft“: siehe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EH-G-01</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EH-G-02</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r>
              <a:rPr lang="de-DE" sz="900" b="1" baseline="0" dirty="0" smtClean="0">
                <a:latin typeface="Verdana" panose="020B0604030504040204" pitchFamily="34" charset="0"/>
                <a:ea typeface="Verdana" panose="020B0604030504040204" pitchFamily="34" charset="0"/>
                <a:cs typeface="Verdana" panose="020B0604030504040204" pitchFamily="34" charset="0"/>
              </a:rPr>
              <a:t>EH-G-03</a:t>
            </a:r>
            <a:endParaRPr lang="de-DE" sz="900" b="1"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Erfassungshilfe: </a:t>
            </a:r>
            <a:r>
              <a:rPr lang="de-DE" sz="900" b="1" dirty="0" smtClean="0">
                <a:latin typeface="Verdana" panose="020B0604030504040204" pitchFamily="34" charset="0"/>
                <a:ea typeface="Verdana" panose="020B0604030504040204" pitchFamily="34" charset="0"/>
                <a:cs typeface="Verdana" panose="020B0604030504040204" pitchFamily="34" charset="0"/>
              </a:rPr>
              <a:t>EH-K-06</a:t>
            </a:r>
          </a:p>
          <a:p>
            <a:endParaRPr lang="de-DE" sz="900" dirty="0" smtClean="0"/>
          </a:p>
          <a:p>
            <a:pPr marL="0" marR="0" indent="0" algn="l" defTabSz="948641" rtl="0" eaLnBrk="1" fontAlgn="auto" latinLnBrk="0" hangingPunct="1">
              <a:lnSpc>
                <a:spcPct val="100000"/>
              </a:lnSpc>
              <a:spcBef>
                <a:spcPts val="0"/>
              </a:spcBef>
              <a:spcAft>
                <a:spcPts val="0"/>
              </a:spcAft>
              <a:buClrTx/>
              <a:buSzTx/>
              <a:buFontTx/>
              <a:buNone/>
              <a:tabLst/>
              <a:defRPr/>
            </a:pPr>
            <a:endParaRPr lang="en-US"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41</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dirty="0" smtClean="0">
                <a:latin typeface="Verdana" panose="020B0604030504040204" pitchFamily="34" charset="0"/>
                <a:ea typeface="Verdana" panose="020B0604030504040204" pitchFamily="34" charset="0"/>
                <a:cs typeface="Verdana" panose="020B0604030504040204" pitchFamily="34" charset="0"/>
              </a:rPr>
              <a:t>RDA 11.0 </a:t>
            </a:r>
            <a:r>
              <a:rPr lang="de-DE" sz="900" b="0" dirty="0" smtClean="0">
                <a:latin typeface="Verdana" panose="020B0604030504040204" pitchFamily="34" charset="0"/>
                <a:ea typeface="Verdana" panose="020B0604030504040204" pitchFamily="34" charset="0"/>
                <a:cs typeface="Verdana" panose="020B0604030504040204" pitchFamily="34" charset="0"/>
              </a:rPr>
              <a:t>ERL 1:</a:t>
            </a:r>
            <a:r>
              <a:rPr lang="de-DE" sz="900" b="1" dirty="0" smtClean="0">
                <a:latin typeface="Verdana" panose="020B0604030504040204" pitchFamily="34" charset="0"/>
                <a:ea typeface="Verdana" panose="020B0604030504040204" pitchFamily="34" charset="0"/>
                <a:cs typeface="Verdana" panose="020B0604030504040204" pitchFamily="34" charset="0"/>
              </a:rPr>
              <a:t> </a:t>
            </a:r>
          </a:p>
          <a:p>
            <a:r>
              <a:rPr lang="de-DE" sz="900" dirty="0" smtClean="0">
                <a:latin typeface="Verdana" panose="020B0604030504040204" pitchFamily="34" charset="0"/>
                <a:ea typeface="Verdana" panose="020B0604030504040204" pitchFamily="34" charset="0"/>
                <a:cs typeface="Verdana" panose="020B0604030504040204" pitchFamily="34" charset="0"/>
              </a:rPr>
              <a:t>Nur feste Vereinigungen gelten als Körperschaft, keine losen Verbindungen, z.B. Duette, Künstler, die nur zu bestimmten Gelegenheiten zusammen auftreten oder ausstellen. </a:t>
            </a:r>
          </a:p>
          <a:p>
            <a:r>
              <a:rPr lang="de-DE" sz="900" b="1" dirty="0" smtClean="0">
                <a:latin typeface="Verdana" panose="020B0604030504040204" pitchFamily="34" charset="0"/>
                <a:ea typeface="Verdana" panose="020B0604030504040204" pitchFamily="34" charset="0"/>
                <a:cs typeface="Verdana" panose="020B0604030504040204" pitchFamily="34" charset="0"/>
              </a:rPr>
              <a:t>RDA 11.0 </a:t>
            </a:r>
            <a:r>
              <a:rPr lang="de-DE" sz="900" b="0" dirty="0" smtClean="0">
                <a:latin typeface="Verdana" panose="020B0604030504040204" pitchFamily="34" charset="0"/>
                <a:ea typeface="Verdana" panose="020B0604030504040204" pitchFamily="34" charset="0"/>
                <a:cs typeface="Verdana" panose="020B0604030504040204" pitchFamily="34" charset="0"/>
              </a:rPr>
              <a:t>ERL 2:</a:t>
            </a:r>
          </a:p>
          <a:p>
            <a:r>
              <a:rPr lang="de-DE" sz="900" b="0" dirty="0" smtClean="0">
                <a:latin typeface="Verdana" panose="020B0604030504040204" pitchFamily="34" charset="0"/>
                <a:ea typeface="Verdana" panose="020B0604030504040204" pitchFamily="34" charset="0"/>
                <a:cs typeface="Verdana" panose="020B0604030504040204" pitchFamily="34" charset="0"/>
              </a:rPr>
              <a:t>Wasser- und Raumfahrzeuge als geistiger Schöpfer (z. B. für Logbücher) werden als Körperschaften erfasst und bei </a:t>
            </a:r>
            <a:r>
              <a:rPr lang="de-DE" sz="900" b="0" dirty="0" err="1" smtClean="0">
                <a:latin typeface="Verdana" panose="020B0604030504040204" pitchFamily="34" charset="0"/>
                <a:ea typeface="Verdana" panose="020B0604030504040204" pitchFamily="34" charset="0"/>
                <a:cs typeface="Verdana" panose="020B0604030504040204" pitchFamily="34" charset="0"/>
              </a:rPr>
              <a:t>Homonymität</a:t>
            </a:r>
            <a:r>
              <a:rPr lang="de-DE" sz="900" b="0" dirty="0" smtClean="0">
                <a:latin typeface="Verdana" panose="020B0604030504040204" pitchFamily="34" charset="0"/>
                <a:ea typeface="Verdana" panose="020B0604030504040204" pitchFamily="34" charset="0"/>
                <a:cs typeface="Verdana" panose="020B0604030504040204" pitchFamily="34" charset="0"/>
              </a:rPr>
              <a:t> mit dem Zusatz „Körperschaft“ von dem Sachschlagwort für das Fahrzeug unterschieden.</a:t>
            </a:r>
          </a:p>
          <a:p>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Zur Erfassung vgl. EH-K-18.</a:t>
            </a:r>
          </a:p>
          <a:p>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Programme und Projekte werden nur dann als Körperschaften erfasst, wenn sie im Sinne der FRBR als Entitäten der Gruppe 2 handeln können. Typische Indizien dafür sind eine feste Organisationsstruktur (z. B. mit Mitarbeitern, Projektleitung, Sekretariat), eine klare Laufzeit, der Erhalt oder das Verteilen von Fördergeldern.</a:t>
            </a:r>
          </a:p>
          <a:p>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Sonstige, nur allgemein als Projekte bezeichnete Unternehmungen fallen nicht unter diese Definition. Auch Einzelausstellungen, die als "Projekt" bezeichnet werden, werden in der Formalerschließung nicht als Körperschaft erfasst. Zu Einzelausstellungen siehe ERL 3 zu 11.0 D-A-CH.</a:t>
            </a:r>
          </a:p>
          <a:p>
            <a:endParaRPr lang="de-DE" sz="900" b="0" dirty="0" smtClean="0">
              <a:latin typeface="Verdana" panose="020B0604030504040204" pitchFamily="34" charset="0"/>
              <a:ea typeface="Verdana" panose="020B0604030504040204" pitchFamily="34" charset="0"/>
              <a:cs typeface="Verdana" panose="020B0604030504040204" pitchFamily="34" charset="0"/>
            </a:endParaRPr>
          </a:p>
          <a:p>
            <a:r>
              <a:rPr lang="de-DE" sz="900" b="0" dirty="0" smtClean="0">
                <a:latin typeface="Verdana" panose="020B0604030504040204" pitchFamily="34" charset="0"/>
                <a:ea typeface="Verdana" panose="020B0604030504040204" pitchFamily="34" charset="0"/>
                <a:cs typeface="Verdana" panose="020B0604030504040204" pitchFamily="34" charset="0"/>
              </a:rPr>
              <a:t>Softwareprogramme der Sacherschließung bleiben weiterhin Sachbegriffe.</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5</a:t>
            </a:fld>
            <a:endParaRPr lang="de-DE"/>
          </a:p>
        </p:txBody>
      </p:sp>
    </p:spTree>
    <p:extLst>
      <p:ext uri="{BB962C8B-B14F-4D97-AF65-F5344CB8AC3E}">
        <p14:creationId xmlns:p14="http://schemas.microsoft.com/office/powerpoint/2010/main" val="234355459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dirty="0" smtClean="0">
                <a:latin typeface="Verdana" panose="020B0604030504040204" pitchFamily="34" charset="0"/>
                <a:ea typeface="Verdana" panose="020B0604030504040204" pitchFamily="34" charset="0"/>
                <a:cs typeface="Verdana" panose="020B0604030504040204" pitchFamily="34" charset="0"/>
              </a:rPr>
              <a:t>Wenn Firma, Künstlervereinigung, Musikgruppe, Projekt und Veranstaltung</a:t>
            </a:r>
            <a:r>
              <a:rPr lang="de-DE" sz="900" baseline="0" dirty="0" smtClean="0">
                <a:latin typeface="Verdana" panose="020B0604030504040204" pitchFamily="34" charset="0"/>
                <a:ea typeface="Verdana" panose="020B0604030504040204" pitchFamily="34" charset="0"/>
                <a:cs typeface="Verdana" panose="020B0604030504040204" pitchFamily="34" charset="0"/>
              </a:rPr>
              <a:t> nicht verwendet werden kann, </a:t>
            </a:r>
            <a:r>
              <a:rPr lang="de-DE" sz="900" dirty="0" smtClean="0">
                <a:latin typeface="Verdana" panose="020B0604030504040204" pitchFamily="34" charset="0"/>
                <a:ea typeface="Verdana" panose="020B0604030504040204" pitchFamily="34" charset="0"/>
                <a:cs typeface="Verdana" panose="020B0604030504040204" pitchFamily="34" charset="0"/>
              </a:rPr>
              <a:t>wird „Körperschaft“ genommen.</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smtClean="0">
                <a:latin typeface="Verdana" panose="020B0604030504040204" pitchFamily="34" charset="0"/>
                <a:ea typeface="Verdana" panose="020B0604030504040204" pitchFamily="34" charset="0"/>
                <a:cs typeface="Verdana" panose="020B0604030504040204" pitchFamily="34" charset="0"/>
              </a:rPr>
              <a:t>Zur Unterscheidung gleichnamiger Körperschaften kann auch ein passender normierter Sachbegriff aus der GND verwendet werden, wenn obige Begriffe nicht ausreichen. Das sollte aber sehr zurückhaltend gehandhabt werden. </a:t>
            </a:r>
            <a:endParaRPr lang="de-DE" sz="900" baseline="0" dirty="0" smtClean="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42</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875776"/>
            <a:r>
              <a:rPr lang="de-DE" sz="900" dirty="0" smtClean="0">
                <a:latin typeface="Verdana" panose="020B0604030504040204" pitchFamily="34" charset="0"/>
                <a:ea typeface="Verdana" panose="020B0604030504040204" pitchFamily="34" charset="0"/>
                <a:cs typeface="Verdana" panose="020B0604030504040204" pitchFamily="34" charset="0"/>
              </a:rPr>
              <a:t>Hinweis: Die Beispiele (identifizierendes Merkmal in runden Klammern) geben die Anzeigeform gemäß RDA wieder. Die runden Klammern werden NICHT mit erfasst!</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43</a:t>
            </a:fld>
            <a:endParaRPr lang="de-DE"/>
          </a:p>
        </p:txBody>
      </p:sp>
    </p:spTree>
    <p:extLst>
      <p:ext uri="{BB962C8B-B14F-4D97-AF65-F5344CB8AC3E}">
        <p14:creationId xmlns:p14="http://schemas.microsoft.com/office/powerpoint/2010/main" val="1865127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dirty="0" smtClean="0">
                <a:latin typeface="Verdana" panose="020B0604030504040204" pitchFamily="34" charset="0"/>
                <a:ea typeface="Verdana" panose="020B0604030504040204" pitchFamily="34" charset="0"/>
                <a:cs typeface="Verdana" panose="020B0604030504040204" pitchFamily="34" charset="0"/>
              </a:rPr>
              <a:t>RDA 11.0 </a:t>
            </a:r>
            <a:r>
              <a:rPr lang="de-DE" sz="900" b="0" dirty="0" smtClean="0">
                <a:latin typeface="Verdana" panose="020B0604030504040204" pitchFamily="34" charset="0"/>
                <a:ea typeface="Verdana" panose="020B0604030504040204" pitchFamily="34" charset="0"/>
                <a:cs typeface="Verdana" panose="020B0604030504040204" pitchFamily="34" charset="0"/>
              </a:rPr>
              <a:t>ERL</a:t>
            </a:r>
            <a:r>
              <a:rPr lang="de-DE" sz="900" b="0" baseline="0" dirty="0" smtClean="0">
                <a:latin typeface="Verdana" panose="020B0604030504040204" pitchFamily="34" charset="0"/>
                <a:ea typeface="Verdana" panose="020B0604030504040204" pitchFamily="34" charset="0"/>
                <a:cs typeface="Verdana" panose="020B0604030504040204" pitchFamily="34" charset="0"/>
              </a:rPr>
              <a:t> 4:</a:t>
            </a:r>
          </a:p>
          <a:p>
            <a:r>
              <a:rPr lang="de-DE" sz="900" dirty="0" smtClean="0">
                <a:latin typeface="Verdana" panose="020B0604030504040204" pitchFamily="34" charset="0"/>
                <a:ea typeface="Verdana" panose="020B0604030504040204" pitchFamily="34" charset="0"/>
                <a:cs typeface="Verdana" panose="020B0604030504040204" pitchFamily="34" charset="0"/>
              </a:rPr>
              <a:t>Virtuelle Körperschaften: </a:t>
            </a:r>
          </a:p>
          <a:p>
            <a:r>
              <a:rPr lang="de-DE" sz="900" dirty="0" smtClean="0">
                <a:latin typeface="Verdana" panose="020B0604030504040204" pitchFamily="34" charset="0"/>
                <a:ea typeface="Verdana" panose="020B0604030504040204" pitchFamily="34" charset="0"/>
                <a:cs typeface="Verdana" panose="020B0604030504040204" pitchFamily="34" charset="0"/>
              </a:rPr>
              <a:t>Eine virtuelle Körperschaft ist eine Körperschaft, die einen spezifischen Namen hat, als Einheit handelt oder handeln könnte und von ihrer Art her eine dazugehörende physisch existierende Einrichtung erwarten lässt, welche aber nicht existiert oder von der virtuellen Körperschaft nicht genutzt wird. Der spezifische Name kann einer Internetadresse entsprechen. </a:t>
            </a:r>
          </a:p>
          <a:p>
            <a:r>
              <a:rPr lang="de-DE" sz="900" dirty="0" smtClean="0">
                <a:latin typeface="Verdana" panose="020B0604030504040204" pitchFamily="34" charset="0"/>
                <a:ea typeface="Verdana" panose="020B0604030504040204" pitchFamily="34" charset="0"/>
                <a:cs typeface="Verdana" panose="020B0604030504040204" pitchFamily="34" charset="0"/>
              </a:rPr>
              <a:t>Da virtuelle Körperschaften die RDA-Definition von "Körperschaft" erfüllen, erfassen Sie sie als Körperschaften.</a:t>
            </a:r>
          </a:p>
          <a:p>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10560">
              <a:defRPr/>
            </a:pPr>
            <a:r>
              <a:rPr lang="de-DE" sz="900" dirty="0" smtClean="0">
                <a:latin typeface="Verdana" panose="020B0604030504040204" pitchFamily="34" charset="0"/>
                <a:ea typeface="Verdana" panose="020B0604030504040204" pitchFamily="34" charset="0"/>
                <a:cs typeface="Verdana" panose="020B0604030504040204" pitchFamily="34" charset="0"/>
              </a:rPr>
              <a:t>Erfassungshilfe: </a:t>
            </a:r>
            <a:r>
              <a:rPr lang="de-DE" sz="900" b="1" dirty="0" smtClean="0">
                <a:latin typeface="Verdana" panose="020B0604030504040204" pitchFamily="34" charset="0"/>
                <a:ea typeface="Verdana" panose="020B0604030504040204" pitchFamily="34" charset="0"/>
                <a:cs typeface="Verdana" panose="020B0604030504040204" pitchFamily="34" charset="0"/>
              </a:rPr>
              <a:t>EH-K-01</a:t>
            </a:r>
            <a:endParaRPr lang="de-DE" sz="9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4659BA6D-A88A-4D5F-B44A-44D03FB6C521}" type="slidenum">
              <a:rPr lang="de-DE" smtClean="0"/>
              <a:pPr/>
              <a:t>6</a:t>
            </a:fld>
            <a:endParaRPr lang="de-DE"/>
          </a:p>
        </p:txBody>
      </p:sp>
    </p:spTree>
    <p:extLst>
      <p:ext uri="{BB962C8B-B14F-4D97-AF65-F5344CB8AC3E}">
        <p14:creationId xmlns:p14="http://schemas.microsoft.com/office/powerpoint/2010/main" val="37170811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defRPr/>
            </a:pPr>
            <a:r>
              <a:rPr lang="de-DE" sz="900" b="0" dirty="0" smtClean="0">
                <a:latin typeface="Verdana" panose="020B0604030504040204" pitchFamily="34" charset="0"/>
                <a:ea typeface="Verdana" panose="020B0604030504040204" pitchFamily="34" charset="0"/>
                <a:cs typeface="Verdana" panose="020B0604030504040204" pitchFamily="34" charset="0"/>
              </a:rPr>
              <a:t>Aus der Erfassungshilfe </a:t>
            </a:r>
            <a:r>
              <a:rPr lang="de-DE" sz="900" b="1" dirty="0" smtClean="0">
                <a:latin typeface="Verdana" panose="020B0604030504040204" pitchFamily="34" charset="0"/>
                <a:ea typeface="Verdana" panose="020B0604030504040204" pitchFamily="34" charset="0"/>
                <a:cs typeface="Verdana" panose="020B0604030504040204" pitchFamily="34" charset="0"/>
              </a:rPr>
              <a:t>EH-K-03:</a:t>
            </a:r>
          </a:p>
          <a:p>
            <a:pPr marL="0" indent="0">
              <a:buNone/>
              <a:defRPr/>
            </a:pPr>
            <a:endParaRPr lang="de-DE" sz="900" b="1" dirty="0" smtClean="0">
              <a:latin typeface="Verdana" panose="020B0604030504040204" pitchFamily="34" charset="0"/>
              <a:ea typeface="Verdana" panose="020B0604030504040204" pitchFamily="34" charset="0"/>
              <a:cs typeface="Verdana" panose="020B0604030504040204" pitchFamily="34" charset="0"/>
            </a:endParaRPr>
          </a:p>
          <a:p>
            <a:r>
              <a:rPr lang="de-DE" sz="900" dirty="0" smtClean="0">
                <a:latin typeface="Verdana" pitchFamily="34" charset="0"/>
                <a:ea typeface="Verdana" pitchFamily="34" charset="0"/>
                <a:cs typeface="Verdana" pitchFamily="34" charset="0"/>
              </a:rPr>
              <a:t>Regelungen zur Wahl und Priorisierung von Informationsquellen stehen in RDA an verschiedenen Stellen. Informationsquellen für die Wahl des bevorzugten Namens für Körperschaften sind in </a:t>
            </a:r>
            <a:r>
              <a:rPr lang="de-DE" sz="900" b="1" dirty="0" smtClean="0">
                <a:latin typeface="Verdana" pitchFamily="34" charset="0"/>
                <a:ea typeface="Verdana" pitchFamily="34" charset="0"/>
                <a:cs typeface="Verdana" pitchFamily="34" charset="0"/>
              </a:rPr>
              <a:t>RDA 11.2.2.2 </a:t>
            </a:r>
            <a:r>
              <a:rPr lang="de-DE" sz="900" dirty="0" smtClean="0">
                <a:latin typeface="Verdana" pitchFamily="34" charset="0"/>
                <a:ea typeface="Verdana" pitchFamily="34" charset="0"/>
                <a:cs typeface="Verdana" pitchFamily="34" charset="0"/>
              </a:rPr>
              <a:t>aufgeführt. Von dort wird auch verwiesen auf die Regelungen zu Informationsquellen in </a:t>
            </a:r>
            <a:r>
              <a:rPr lang="de-DE" sz="900" b="1" dirty="0" smtClean="0">
                <a:latin typeface="Verdana" pitchFamily="34" charset="0"/>
                <a:ea typeface="Verdana" pitchFamily="34" charset="0"/>
                <a:cs typeface="Verdana" pitchFamily="34" charset="0"/>
              </a:rPr>
              <a:t>RDA 2.2.2</a:t>
            </a:r>
            <a:r>
              <a:rPr lang="de-DE" sz="900" dirty="0" smtClean="0">
                <a:latin typeface="Verdana" pitchFamily="34" charset="0"/>
                <a:ea typeface="Verdana" pitchFamily="34" charset="0"/>
                <a:cs typeface="Verdana" pitchFamily="34" charset="0"/>
              </a:rPr>
              <a:t>, die sich jedoch an sich auf Manifestationen beziehen. Für die </a:t>
            </a:r>
            <a:r>
              <a:rPr lang="de-DE" sz="900" dirty="0" err="1" smtClean="0">
                <a:latin typeface="Verdana" pitchFamily="34" charset="0"/>
                <a:ea typeface="Verdana" pitchFamily="34" charset="0"/>
                <a:cs typeface="Verdana" pitchFamily="34" charset="0"/>
              </a:rPr>
              <a:t>Formalerschließer</a:t>
            </a:r>
            <a:r>
              <a:rPr lang="de-DE" sz="900" dirty="0" smtClean="0">
                <a:latin typeface="Verdana" pitchFamily="34" charset="0"/>
                <a:ea typeface="Verdana" pitchFamily="34" charset="0"/>
                <a:cs typeface="Verdana" pitchFamily="34" charset="0"/>
              </a:rPr>
              <a:t> ist die vorliegende Manifestation aber die Grundlage für die Erfassung der Daten.</a:t>
            </a:r>
          </a:p>
          <a:p>
            <a:endParaRPr lang="de-DE" sz="900" dirty="0"/>
          </a:p>
        </p:txBody>
      </p:sp>
      <p:sp>
        <p:nvSpPr>
          <p:cNvPr id="4" name="Foliennummernplatzhalter 3"/>
          <p:cNvSpPr>
            <a:spLocks noGrp="1"/>
          </p:cNvSpPr>
          <p:nvPr>
            <p:ph type="sldNum" sz="quarter" idx="10"/>
          </p:nvPr>
        </p:nvSpPr>
        <p:spPr/>
        <p:txBody>
          <a:bodyPr/>
          <a:lstStyle/>
          <a:p>
            <a:fld id="{4659BA6D-A88A-4D5F-B44A-44D03FB6C521}" type="slidenum">
              <a:rPr lang="de-DE" smtClean="0">
                <a:solidFill>
                  <a:prstClr val="black"/>
                </a:solidFill>
              </a:rPr>
              <a:pPr/>
              <a:t>7</a:t>
            </a:fld>
            <a:endParaRPr lang="de-DE">
              <a:solidFill>
                <a:prstClr val="black"/>
              </a:solidFill>
            </a:endParaRPr>
          </a:p>
        </p:txBody>
      </p:sp>
    </p:spTree>
    <p:extLst>
      <p:ext uri="{BB962C8B-B14F-4D97-AF65-F5344CB8AC3E}">
        <p14:creationId xmlns:p14="http://schemas.microsoft.com/office/powerpoint/2010/main" val="1335883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900" dirty="0" smtClean="0">
                <a:latin typeface="Verdana" panose="020B0604030504040204" pitchFamily="34" charset="0"/>
                <a:ea typeface="Verdana" panose="020B0604030504040204" pitchFamily="34" charset="0"/>
                <a:cs typeface="Verdana" panose="020B0604030504040204" pitchFamily="34" charset="0"/>
              </a:rPr>
              <a:t>Für Ressourcen mit mehreren Seiten ist es im Normalfall nach </a:t>
            </a:r>
            <a:r>
              <a:rPr lang="de-DE" altLang="de-DE" sz="900" b="1" dirty="0" smtClean="0">
                <a:latin typeface="Verdana" panose="020B0604030504040204" pitchFamily="34" charset="0"/>
                <a:ea typeface="Verdana" panose="020B0604030504040204" pitchFamily="34" charset="0"/>
                <a:cs typeface="Verdana" panose="020B0604030504040204" pitchFamily="34" charset="0"/>
              </a:rPr>
              <a:t>RDA 2.2.2.2 </a:t>
            </a:r>
            <a:r>
              <a:rPr lang="de-DE" altLang="de-DE" sz="900" dirty="0" smtClean="0">
                <a:latin typeface="Verdana" panose="020B0604030504040204" pitchFamily="34" charset="0"/>
                <a:ea typeface="Verdana" panose="020B0604030504040204" pitchFamily="34" charset="0"/>
                <a:cs typeface="Verdana" panose="020B0604030504040204" pitchFamily="34" charset="0"/>
              </a:rPr>
              <a:t>die Titelseite. </a:t>
            </a:r>
          </a:p>
          <a:p>
            <a:r>
              <a:rPr lang="de-DE" altLang="de-DE" sz="900" dirty="0" smtClean="0">
                <a:latin typeface="Verdana" panose="020B0604030504040204" pitchFamily="34" charset="0"/>
                <a:ea typeface="Verdana" panose="020B0604030504040204" pitchFamily="34" charset="0"/>
                <a:cs typeface="Verdana" panose="020B0604030504040204" pitchFamily="34" charset="0"/>
              </a:rPr>
              <a:t>Für eine Online-Ressource (Webseite) ist es nach </a:t>
            </a:r>
            <a:r>
              <a:rPr lang="de-DE" altLang="de-DE" sz="900" b="1" dirty="0" smtClean="0">
                <a:latin typeface="Verdana" panose="020B0604030504040204" pitchFamily="34" charset="0"/>
                <a:ea typeface="Verdana" panose="020B0604030504040204" pitchFamily="34" charset="0"/>
                <a:cs typeface="Verdana" panose="020B0604030504040204" pitchFamily="34" charset="0"/>
              </a:rPr>
              <a:t>RDA</a:t>
            </a:r>
            <a:r>
              <a:rPr lang="de-DE" altLang="de-DE" sz="900" b="1" baseline="0" dirty="0" smtClean="0">
                <a:latin typeface="Verdana" panose="020B0604030504040204" pitchFamily="34" charset="0"/>
                <a:ea typeface="Verdana" panose="020B0604030504040204" pitchFamily="34" charset="0"/>
                <a:cs typeface="Verdana" panose="020B0604030504040204" pitchFamily="34" charset="0"/>
              </a:rPr>
              <a:t> </a:t>
            </a:r>
            <a:r>
              <a:rPr lang="de-DE" altLang="de-DE" sz="900" b="1" dirty="0" smtClean="0">
                <a:latin typeface="Verdana" panose="020B0604030504040204" pitchFamily="34" charset="0"/>
                <a:ea typeface="Verdana" panose="020B0604030504040204" pitchFamily="34" charset="0"/>
                <a:cs typeface="Verdana" panose="020B0604030504040204" pitchFamily="34" charset="0"/>
              </a:rPr>
              <a:t>2.2.2.4.2 </a:t>
            </a:r>
            <a:r>
              <a:rPr lang="de-DE" altLang="de-DE" sz="900" dirty="0" smtClean="0">
                <a:latin typeface="Verdana" panose="020B0604030504040204" pitchFamily="34" charset="0"/>
                <a:ea typeface="Verdana" panose="020B0604030504040204" pitchFamily="34" charset="0"/>
                <a:cs typeface="Verdana" panose="020B0604030504040204" pitchFamily="34" charset="0"/>
              </a:rPr>
              <a:t>im Normalfall der Eingangsbildschirm. </a:t>
            </a: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solidFill>
                  <a:prstClr val="black"/>
                </a:solidFill>
              </a:rPr>
              <a:pPr/>
              <a:t>8</a:t>
            </a:fld>
            <a:endParaRPr lang="de-DE">
              <a:solidFill>
                <a:prstClr val="black"/>
              </a:solidFill>
            </a:endParaRPr>
          </a:p>
        </p:txBody>
      </p:sp>
    </p:spTree>
    <p:extLst>
      <p:ext uri="{BB962C8B-B14F-4D97-AF65-F5344CB8AC3E}">
        <p14:creationId xmlns:p14="http://schemas.microsoft.com/office/powerpoint/2010/main" val="17343124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900" b="1" baseline="0" dirty="0" smtClean="0">
                <a:latin typeface="Verdana" panose="020B0604030504040204" pitchFamily="34" charset="0"/>
                <a:ea typeface="Verdana" panose="020B0604030504040204" pitchFamily="34" charset="0"/>
                <a:cs typeface="Verdana" panose="020B0604030504040204" pitchFamily="34" charset="0"/>
              </a:rPr>
              <a:t>RDA 11.2.1.1 </a:t>
            </a:r>
            <a:r>
              <a:rPr lang="de-DE" sz="900" b="0" baseline="0" dirty="0" smtClean="0">
                <a:latin typeface="Verdana" panose="020B0604030504040204" pitchFamily="34" charset="0"/>
                <a:ea typeface="Verdana" panose="020B0604030504040204" pitchFamily="34" charset="0"/>
                <a:cs typeface="Verdana" panose="020B0604030504040204" pitchFamily="34" charset="0"/>
              </a:rPr>
              <a:t>ERL:</a:t>
            </a:r>
          </a:p>
          <a:p>
            <a:r>
              <a:rPr lang="de-DE" sz="900" dirty="0" smtClean="0">
                <a:latin typeface="Verdana" panose="020B0604030504040204" pitchFamily="34" charset="0"/>
                <a:ea typeface="Verdana" panose="020B0604030504040204" pitchFamily="34" charset="0"/>
                <a:cs typeface="Verdana" panose="020B0604030504040204" pitchFamily="34" charset="0"/>
              </a:rPr>
              <a:t>Real existierende Körperschaften können eine Internetadresse als spezifischen Namen haben; erfassen Sie sie unter diesem. </a:t>
            </a:r>
          </a:p>
          <a:p>
            <a:r>
              <a:rPr lang="de-DE" sz="900" dirty="0" smtClean="0">
                <a:latin typeface="Verdana" panose="020B0604030504040204" pitchFamily="34" charset="0"/>
                <a:ea typeface="Verdana" panose="020B0604030504040204" pitchFamily="34" charset="0"/>
                <a:cs typeface="Verdana" panose="020B0604030504040204" pitchFamily="34" charset="0"/>
              </a:rPr>
              <a:t>Erfassungshilfe zu Namen allgemein s. </a:t>
            </a:r>
            <a:r>
              <a:rPr lang="de-DE" sz="900" b="1" dirty="0" smtClean="0">
                <a:latin typeface="Verdana" panose="020B0604030504040204" pitchFamily="34" charset="0"/>
                <a:ea typeface="Verdana" panose="020B0604030504040204" pitchFamily="34" charset="0"/>
                <a:cs typeface="Verdana" panose="020B0604030504040204" pitchFamily="34" charset="0"/>
              </a:rPr>
              <a:t>EH-K-01</a:t>
            </a:r>
            <a:r>
              <a:rPr lang="de-DE" sz="900" dirty="0" smtClean="0">
                <a:latin typeface="Verdana" panose="020B0604030504040204" pitchFamily="34" charset="0"/>
                <a:ea typeface="Verdana" panose="020B0604030504040204" pitchFamily="34" charset="0"/>
                <a:cs typeface="Verdana" panose="020B0604030504040204" pitchFamily="34" charset="0"/>
              </a:rPr>
              <a:t>.</a:t>
            </a:r>
            <a:endParaRPr lang="de-DE" sz="900"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10</a:t>
            </a:fld>
            <a:endParaRPr lang="de-DE"/>
          </a:p>
        </p:txBody>
      </p:sp>
    </p:spTree>
    <p:extLst>
      <p:ext uri="{BB962C8B-B14F-4D97-AF65-F5344CB8AC3E}">
        <p14:creationId xmlns:p14="http://schemas.microsoft.com/office/powerpoint/2010/main" val="3439278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Der bevorzugte Name der Körperschaft ist die Namensform, die als Grundlage für den</a:t>
            </a:r>
            <a:r>
              <a:rPr lang="de-DE" sz="900" baseline="0" dirty="0" smtClean="0">
                <a:latin typeface="Verdana" panose="020B0604030504040204" pitchFamily="34" charset="0"/>
                <a:ea typeface="Verdana" panose="020B0604030504040204" pitchFamily="34" charset="0"/>
                <a:cs typeface="Verdana" panose="020B0604030504040204" pitchFamily="34" charset="0"/>
              </a:rPr>
              <a:t> normierten</a:t>
            </a:r>
            <a:r>
              <a:rPr lang="de-DE" sz="900" dirty="0" smtClean="0">
                <a:latin typeface="Verdana" panose="020B0604030504040204" pitchFamily="34" charset="0"/>
                <a:ea typeface="Verdana" panose="020B0604030504040204" pitchFamily="34" charset="0"/>
                <a:cs typeface="Verdana" panose="020B0604030504040204" pitchFamily="34" charset="0"/>
              </a:rPr>
              <a:t> Sucheinstieg gewählt wird. </a:t>
            </a:r>
            <a:br>
              <a:rPr lang="de-DE" sz="900" dirty="0" smtClean="0">
                <a:latin typeface="Verdana" panose="020B0604030504040204" pitchFamily="34" charset="0"/>
                <a:ea typeface="Verdana" panose="020B0604030504040204" pitchFamily="34" charset="0"/>
                <a:cs typeface="Verdana" panose="020B0604030504040204" pitchFamily="34" charset="0"/>
              </a:rPr>
            </a:br>
            <a:r>
              <a:rPr lang="de-DE" sz="900" dirty="0" smtClean="0">
                <a:latin typeface="Verdana" panose="020B0604030504040204" pitchFamily="34" charset="0"/>
                <a:ea typeface="Verdana" panose="020B0604030504040204" pitchFamily="34" charset="0"/>
                <a:cs typeface="Verdana" panose="020B0604030504040204" pitchFamily="34" charset="0"/>
              </a:rPr>
              <a:t>Im Gegensatz zu RAK ist nicht zwingend der offizielle Name der bevorzugte Name, sondern der Name, unter dem die Körperschaft im Allgemeinen identifiziert wird (</a:t>
            </a:r>
            <a:r>
              <a:rPr lang="de-DE" sz="900" b="1" dirty="0" smtClean="0">
                <a:latin typeface="Verdana" panose="020B0604030504040204" pitchFamily="34" charset="0"/>
                <a:ea typeface="Verdana" panose="020B0604030504040204" pitchFamily="34" charset="0"/>
                <a:cs typeface="Verdana" panose="020B0604030504040204" pitchFamily="34" charset="0"/>
              </a:rPr>
              <a:t>RDA 11.2.2.3</a:t>
            </a:r>
            <a:r>
              <a:rPr lang="de-DE" sz="900" dirty="0" smtClean="0">
                <a:latin typeface="Verdana" panose="020B0604030504040204" pitchFamily="34" charset="0"/>
                <a:ea typeface="Verdana" panose="020B0604030504040204" pitchFamily="34" charset="0"/>
                <a:cs typeface="Verdana" panose="020B0604030504040204" pitchFamily="34" charset="0"/>
              </a:rPr>
              <a:t>). Deshalb gibt es in </a:t>
            </a:r>
            <a:r>
              <a:rPr lang="de-DE" sz="900" b="1" dirty="0" smtClean="0">
                <a:latin typeface="Verdana" panose="020B0604030504040204" pitchFamily="34" charset="0"/>
                <a:ea typeface="Verdana" panose="020B0604030504040204" pitchFamily="34" charset="0"/>
                <a:cs typeface="Verdana" panose="020B0604030504040204" pitchFamily="34" charset="0"/>
              </a:rPr>
              <a:t>RDA 11.2.2.5.4 </a:t>
            </a:r>
            <a:r>
              <a:rPr lang="de-DE" sz="900" dirty="0" smtClean="0">
                <a:latin typeface="Verdana" panose="020B0604030504040204" pitchFamily="34" charset="0"/>
                <a:ea typeface="Verdana" panose="020B0604030504040204" pitchFamily="34" charset="0"/>
                <a:cs typeface="Verdana" panose="020B0604030504040204" pitchFamily="34" charset="0"/>
              </a:rPr>
              <a:t>genaue Anweisungen zur Ermittlung des gebräuchlichen Namens. </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 s. dort</a:t>
            </a: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pPr defTabSz="948641">
              <a:defRPr/>
            </a:pPr>
            <a:r>
              <a:rPr lang="de-DE" sz="900" dirty="0" smtClean="0">
                <a:latin typeface="Verdana" panose="020B0604030504040204" pitchFamily="34" charset="0"/>
                <a:ea typeface="Verdana" panose="020B0604030504040204" pitchFamily="34" charset="0"/>
                <a:cs typeface="Verdana" panose="020B0604030504040204" pitchFamily="34" charset="0"/>
              </a:rPr>
              <a:t>Hinweis auf Allgemeine Richtlinien (</a:t>
            </a:r>
            <a:r>
              <a:rPr lang="de-DE" sz="900" b="1" dirty="0" smtClean="0">
                <a:latin typeface="Verdana" panose="020B0604030504040204" pitchFamily="34" charset="0"/>
                <a:ea typeface="Verdana" panose="020B0604030504040204" pitchFamily="34" charset="0"/>
                <a:cs typeface="Verdana" panose="020B0604030504040204" pitchFamily="34" charset="0"/>
              </a:rPr>
              <a:t>RDA 8.5</a:t>
            </a:r>
            <a:r>
              <a:rPr lang="de-DE" sz="900"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sym typeface="Wingdings"/>
              </a:rPr>
              <a:t></a:t>
            </a:r>
            <a:r>
              <a:rPr lang="de-DE" sz="900" dirty="0" smtClean="0">
                <a:latin typeface="Verdana" panose="020B0604030504040204" pitchFamily="34" charset="0"/>
                <a:ea typeface="Verdana" panose="020B0604030504040204" pitchFamily="34" charset="0"/>
                <a:cs typeface="Verdana" panose="020B0604030504040204" pitchFamily="34" charset="0"/>
              </a:rPr>
              <a:t> siehe</a:t>
            </a:r>
            <a:r>
              <a:rPr lang="de-DE" sz="900" baseline="0" dirty="0" smtClean="0">
                <a:latin typeface="Verdana" panose="020B0604030504040204" pitchFamily="34" charset="0"/>
                <a:ea typeface="Verdana" panose="020B0604030504040204" pitchFamily="34" charset="0"/>
                <a:cs typeface="Verdana" panose="020B0604030504040204" pitchFamily="34" charset="0"/>
              </a:rPr>
              <a:t> </a:t>
            </a:r>
            <a:r>
              <a:rPr lang="de-DE" sz="900" dirty="0" smtClean="0">
                <a:latin typeface="Verdana" panose="020B0604030504040204" pitchFamily="34" charset="0"/>
                <a:ea typeface="Verdana" panose="020B0604030504040204" pitchFamily="34" charset="0"/>
                <a:cs typeface="Verdana" panose="020B0604030504040204" pitchFamily="34" charset="0"/>
              </a:rPr>
              <a:t>allgemeiner Teil Kapitel 8</a:t>
            </a:r>
          </a:p>
          <a:p>
            <a:pPr defTabSz="948641">
              <a:defRPr/>
            </a:pPr>
            <a:r>
              <a:rPr lang="de-DE" sz="900" b="1" dirty="0" smtClean="0">
                <a:latin typeface="Verdana" panose="020B0604030504040204" pitchFamily="34" charset="0"/>
                <a:ea typeface="Verdana" panose="020B0604030504040204" pitchFamily="34" charset="0"/>
                <a:cs typeface="Verdana" panose="020B0604030504040204" pitchFamily="34" charset="0"/>
              </a:rPr>
              <a:t>PICA</a:t>
            </a:r>
            <a:r>
              <a:rPr lang="de-DE" sz="900" dirty="0" smtClean="0">
                <a:latin typeface="Verdana" panose="020B0604030504040204" pitchFamily="34" charset="0"/>
                <a:ea typeface="Verdana" panose="020B0604030504040204" pitchFamily="34" charset="0"/>
                <a:cs typeface="Verdana" panose="020B0604030504040204" pitchFamily="34" charset="0"/>
              </a:rPr>
              <a:t>: Erfassung des bevorzugten</a:t>
            </a:r>
            <a:r>
              <a:rPr lang="de-DE" sz="900" baseline="0" dirty="0" smtClean="0">
                <a:latin typeface="Verdana" panose="020B0604030504040204" pitchFamily="34" charset="0"/>
                <a:ea typeface="Verdana" panose="020B0604030504040204" pitchFamily="34" charset="0"/>
                <a:cs typeface="Verdana" panose="020B0604030504040204" pitchFamily="34" charset="0"/>
              </a:rPr>
              <a:t> Namens in </a:t>
            </a:r>
            <a:r>
              <a:rPr lang="de-DE" sz="900" dirty="0" smtClean="0">
                <a:latin typeface="Verdana" panose="020B0604030504040204" pitchFamily="34" charset="0"/>
                <a:ea typeface="Verdana" panose="020B0604030504040204" pitchFamily="34" charset="0"/>
                <a:cs typeface="Verdana" panose="020B0604030504040204" pitchFamily="34" charset="0"/>
              </a:rPr>
              <a:t>Feld 110</a:t>
            </a:r>
          </a:p>
          <a:p>
            <a:pPr defTabSz="948641">
              <a:defRPr/>
            </a:pPr>
            <a:endParaRPr lang="de-DE" sz="9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4659BA6D-A88A-4D5F-B44A-44D03FB6C521}" type="slidenum">
              <a:rPr lang="de-DE" smtClean="0"/>
              <a:pPr/>
              <a:t>11</a:t>
            </a:fld>
            <a:endParaRPr lang="de-DE"/>
          </a:p>
        </p:txBody>
      </p:sp>
    </p:spTree>
    <p:extLst>
      <p:ext uri="{BB962C8B-B14F-4D97-AF65-F5344CB8AC3E}">
        <p14:creationId xmlns:p14="http://schemas.microsoft.com/office/powerpoint/2010/main" val="25907165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7416824" cy="365125"/>
          </a:xfrm>
        </p:spPr>
        <p:txBody>
          <a:bodyPr/>
          <a:lstStyle>
            <a:lvl1pPr algn="l">
              <a:defRPr>
                <a:solidFill>
                  <a:schemeClr val="accent1">
                    <a:lumMod val="75000"/>
                  </a:schemeClr>
                </a:solidFill>
              </a:defRPr>
            </a:lvl1p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8100392" y="6381328"/>
            <a:ext cx="586408"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solidFill>
                  <a:prstClr val="white">
                    <a:lumMod val="85000"/>
                  </a:prstClr>
                </a:solidFill>
              </a:rPr>
              <a:pPr/>
              <a:t>‹Nr.›</a:t>
            </a:fld>
            <a:endParaRPr lang="de-DE" dirty="0">
              <a:solidFill>
                <a:prstClr val="white">
                  <a:lumMod val="85000"/>
                </a:prstClr>
              </a:solidFill>
            </a:endParaRPr>
          </a:p>
        </p:txBody>
      </p:sp>
    </p:spTree>
    <p:extLst>
      <p:ext uri="{BB962C8B-B14F-4D97-AF65-F5344CB8AC3E}">
        <p14:creationId xmlns:p14="http://schemas.microsoft.com/office/powerpoint/2010/main" val="675833200"/>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7632848"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645245121"/>
      </p:ext>
    </p:extLst>
  </p:cSld>
  <p:clrMap bg1="lt1" tx1="dk1" bg2="lt2" tx2="dk2" accent1="accent1" accent2="accent2" accent3="accent3" accent4="accent4" accent5="accent5" accent6="accent6" hlink="hlink" folHlink="folHlink"/>
  <p:sldLayoutIdLst>
    <p:sldLayoutId id="2147483721"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access.rdatoolkit.org/rdachp11-de_rda11-1181.html"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hyperlink" Target="http://access.rdatoolkit.org/nlgpschp11_nlgps11-221.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hyperlink" Target="http://access.rdatoolkit.org/rdachp11-de_rda11-1235.html" TargetMode="External"/></Relationships>
</file>

<file path=ppt/slides/_rels/slide12.xml.rels><?xml version="1.0" encoding="UTF-8" standalone="yes"?>
<Relationships xmlns="http://schemas.openxmlformats.org/package/2006/relationships"><Relationship Id="rId8" Type="http://schemas.openxmlformats.org/officeDocument/2006/relationships/hyperlink" Target="https://wiki.dnb.de/download/attachments/90411359/EH-K-05.pdf" TargetMode="External"/><Relationship Id="rId3" Type="http://schemas.openxmlformats.org/officeDocument/2006/relationships/hyperlink" Target="http://access.rdatoolkit.org/rdachp11-de_rda11-1206.html" TargetMode="External"/><Relationship Id="rId7" Type="http://schemas.openxmlformats.org/officeDocument/2006/relationships/hyperlink" Target="http://access.rdatoolkit.org/nlgpschp11_nlgps11-290.html"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hyperlink" Target="https://wiki.dnb.de/download/attachments/90411359/EH-K-04.pdf" TargetMode="External"/><Relationship Id="rId5" Type="http://schemas.openxmlformats.org/officeDocument/2006/relationships/hyperlink" Target="http://access.rdatoolkit.org/nlgpschp11_nlgps11-273.html" TargetMode="External"/><Relationship Id="rId4" Type="http://schemas.openxmlformats.org/officeDocument/2006/relationships/hyperlink" Target="http://access.rdatoolkit.org/rdachp11-de_rda11-1275.html"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hyperlink" Target="http://access.rdatoolkit.org/rdachp11-de_rda11-3385.html" TargetMode="External"/><Relationship Id="rId4" Type="http://schemas.openxmlformats.org/officeDocument/2006/relationships/hyperlink" Target="http://access.rdatoolkit.org/rdachp11-de_rda11-1275.html"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hyperlink" Target="https://wiki.dnb.de/download/attachments/90411359/EH-K-01.pdf" TargetMode="External"/><Relationship Id="rId5" Type="http://schemas.openxmlformats.org/officeDocument/2006/relationships/hyperlink" Target="http://access.rdatoolkit.org/document.php?id=nlgpschp11&amp;target=nlgps11-1556#nlgps11-1556" TargetMode="External"/><Relationship Id="rId4" Type="http://schemas.openxmlformats.org/officeDocument/2006/relationships/hyperlink" Target="http://access.rdatoolkit.org/rdachp11-de_rda11-1353.html"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hyperlink" Target="http://access.rdatoolkit.org/nlgpschp11_nlgps11-337.html" TargetMode="External"/><Relationship Id="rId4" Type="http://schemas.openxmlformats.org/officeDocument/2006/relationships/hyperlink" Target="http://access.rdatoolkit.org/rdachp11-de_rda11-1365.html"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hyperlink" Target="http://access.rdatoolkit.org/rdachp11-de_rda11-1365.html" TargetMode="External"/><Relationship Id="rId5" Type="http://schemas.openxmlformats.org/officeDocument/2006/relationships/hyperlink" Target="http://access.rdatoolkit.org/nlgpschp11_nlgps11-350.html" TargetMode="External"/><Relationship Id="rId4" Type="http://schemas.openxmlformats.org/officeDocument/2006/relationships/hyperlink" Target="http://access.rdatoolkit.org/rdachp11-de_rda11-1401.html"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hyperlink" Target="http://access.rdatoolkit.org/rdachp11-de_rda11-1401.html"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hyperlink" Target="http://access.rdatoolkit.org/nlgpschp11_nlgps11-364.html" TargetMode="External"/><Relationship Id="rId4" Type="http://schemas.openxmlformats.org/officeDocument/2006/relationships/hyperlink" Target="http://access.rdatoolkit.org/rdachp11-de_rda11-1445.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hyperlink" Target="http://access.rdatoolkit.org/rdachp11-de_rda11-1445.html"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7" Type="http://schemas.openxmlformats.org/officeDocument/2006/relationships/hyperlink" Target="https://wiki.dnb.de/download/attachments/90411359/EH-K-21.pdf"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hyperlink" Target="http://access.rdatoolkit.org/nlgpschp11_nlgps11-442.html" TargetMode="External"/><Relationship Id="rId5" Type="http://schemas.openxmlformats.org/officeDocument/2006/relationships/hyperlink" Target="http://access.rdatoolkit.org/nlgpschp11_nlgps11-426.html" TargetMode="External"/><Relationship Id="rId4" Type="http://schemas.openxmlformats.org/officeDocument/2006/relationships/hyperlink" Target="http://access.rdatoolkit.org/rdachp11-de_rda11-1690.html"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hyperlink" Target="http://access.rdatoolkit.org/rdachp11-de_rda11-1690.html"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hyperlink" Target="http://access.rdatoolkit.org/nlgpschp11_nlgps11-426.html" TargetMode="External"/><Relationship Id="rId4" Type="http://schemas.openxmlformats.org/officeDocument/2006/relationships/hyperlink" Target="http://access.rdatoolkit.org/rdachp11-de_rda11-1690.html"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hyperlink" Target="http://access.rdatoolkit.org/nlgpschp11_nlgps11-426.html" TargetMode="External"/><Relationship Id="rId4" Type="http://schemas.openxmlformats.org/officeDocument/2006/relationships/hyperlink" Target="http://access.rdatoolkit.org/rdachp11-de_rda11-1690.html"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hyperlink" Target="http://access.rdatoolkit.org/rdachp8-de_rda8-999995.html" TargetMode="External"/><Relationship Id="rId4" Type="http://schemas.openxmlformats.org/officeDocument/2006/relationships/hyperlink" Target="http://access.rdatoolkit.org/rdachp11-de_rda11-1705.html"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hyperlink" Target="http://access.rdatoolkit.org/rdachp11-de_rda11-1720.html"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hyperlink" Target="http://access.rdatoolkit.org/rdachp11-de_rda11-1751.html"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7" Type="http://schemas.openxmlformats.org/officeDocument/2006/relationships/hyperlink" Target="https://wiki.dnb.de/download/attachments/106042227/AH-004.pdf" TargetMode="External"/><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hyperlink" Target="https://wiki.dnb.de/download/attachments/92443125/EH-A-09.pdf" TargetMode="External"/><Relationship Id="rId5" Type="http://schemas.openxmlformats.org/officeDocument/2006/relationships/hyperlink" Target="https://wiki.dnb.de/download/attachments/90411359/EH-K-02.pdf" TargetMode="External"/><Relationship Id="rId4" Type="http://schemas.openxmlformats.org/officeDocument/2006/relationships/hyperlink" Target="http://access.rdatoolkit.org/nlgpschp11_nlgps11-478.html"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access.rdatoolkit.org/rdachp11_rda11-3923.html" TargetMode="External"/><Relationship Id="rId3" Type="http://schemas.openxmlformats.org/officeDocument/2006/relationships/hyperlink" Target="http://access.rdatoolkit.org/rdachp11-de_rda11-1206.html" TargetMode="External"/><Relationship Id="rId7" Type="http://schemas.openxmlformats.org/officeDocument/2006/relationships/hyperlink" Target="http://access.rdatoolkit.org/rdachp11_rda11-3542.html" TargetMode="External"/><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hyperlink" Target="http://access.rdatoolkit.org/rdachp11_rda11-3485.html" TargetMode="External"/><Relationship Id="rId5" Type="http://schemas.openxmlformats.org/officeDocument/2006/relationships/hyperlink" Target="http://access.rdatoolkit.org/rdachp11_rda11-3406.html" TargetMode="External"/><Relationship Id="rId4" Type="http://schemas.openxmlformats.org/officeDocument/2006/relationships/hyperlink" Target="http://access.rdatoolkit.org/rdachp11-de_rda11-3385.html"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access.rdatoolkit.org/rdachp11-de_rda11-3385.html" TargetMode="External"/><Relationship Id="rId13" Type="http://schemas.openxmlformats.org/officeDocument/2006/relationships/hyperlink" Target="http://access.rdatoolkit.org/rdachp11-de_rda11-5158.html" TargetMode="External"/><Relationship Id="rId3" Type="http://schemas.openxmlformats.org/officeDocument/2006/relationships/hyperlink" Target="http://access.rdatoolkit.org/document.php?id=rdachp2-de&amp;target=rda2-2839#rda2-2839" TargetMode="External"/><Relationship Id="rId7" Type="http://schemas.openxmlformats.org/officeDocument/2006/relationships/hyperlink" Target="http://access.rdatoolkit.org/rdachp11-de_rda11-1206.html" TargetMode="External"/><Relationship Id="rId12" Type="http://schemas.openxmlformats.org/officeDocument/2006/relationships/hyperlink" Target="http://access.rdatoolkit.org/rdachp11-de_rda11-4725.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access.rdatoolkit.org/rdachp11-de_rda11-1181.html" TargetMode="External"/><Relationship Id="rId11" Type="http://schemas.openxmlformats.org/officeDocument/2006/relationships/hyperlink" Target="http://access.rdatoolkit.org/rdachp11-de_rda11-4670.html" TargetMode="External"/><Relationship Id="rId5" Type="http://schemas.openxmlformats.org/officeDocument/2006/relationships/hyperlink" Target="http://access.rdatoolkit.org/rdachp11-de_rda11-1156.html" TargetMode="External"/><Relationship Id="rId10" Type="http://schemas.openxmlformats.org/officeDocument/2006/relationships/hyperlink" Target="http://access.rdatoolkit.org/rdachp11-de_rda11-4501.html" TargetMode="External"/><Relationship Id="rId4" Type="http://schemas.openxmlformats.org/officeDocument/2006/relationships/hyperlink" Target="http://access.rdatoolkit.org/rdachp8-de_rda8-999995.html" TargetMode="External"/><Relationship Id="rId9" Type="http://schemas.openxmlformats.org/officeDocument/2006/relationships/hyperlink" Target="http://access.rdatoolkit.org/rdachp11-de_rda11-4145.html"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8.xml"/><Relationship Id="rId1" Type="http://schemas.openxmlformats.org/officeDocument/2006/relationships/slideLayout" Target="../slideLayouts/slideLayout1.xml"/><Relationship Id="rId4" Type="http://schemas.openxmlformats.org/officeDocument/2006/relationships/hyperlink" Target="http://access.rdatoolkit.org/rdachp11-de_rda11-3385.html"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hyperlink" Target="http://access.rdatoolkit.org/rdachp11-de_rda11-3385.html"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wiki.dnb.de/download/attachments/90411359/Struktur_11.pdf"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hyperlink" Target="http://access.rdatoolkit.org/rdachp11-de_rda11-5158.html" TargetMode="External"/><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hyperlink" Target="http://access.rdatoolkit.org/nlgpschp11_nlgps11-1470.html" TargetMode="External"/><Relationship Id="rId4" Type="http://schemas.openxmlformats.org/officeDocument/2006/relationships/hyperlink" Target="https://wiki.dnb.de/download/attachments/90411359/EH-K-06.pdf"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access.rdatoolkit.org/rdachp11-de_rda11-4145.html" TargetMode="External"/><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hyperlink" Target="http://access.rdatoolkit.org/rdachp11-de_rda11-4725.html" TargetMode="External"/><Relationship Id="rId5" Type="http://schemas.openxmlformats.org/officeDocument/2006/relationships/hyperlink" Target="http://access.rdatoolkit.org/rdachp11-de_rda11-4670.html" TargetMode="External"/><Relationship Id="rId4" Type="http://schemas.openxmlformats.org/officeDocument/2006/relationships/hyperlink" Target="http://access.rdatoolkit.org/rdachp11-de_rda11-4501.html" TargetMode="External"/></Relationships>
</file>

<file path=ppt/slides/_rels/slide35.xml.rels><?xml version="1.0" encoding="UTF-8" standalone="yes"?>
<Relationships xmlns="http://schemas.openxmlformats.org/package/2006/relationships"><Relationship Id="rId8" Type="http://schemas.openxmlformats.org/officeDocument/2006/relationships/hyperlink" Target="http://access.rdatoolkit.org/nlgpschp11_nlgps11-1105.html" TargetMode="External"/><Relationship Id="rId3" Type="http://schemas.openxmlformats.org/officeDocument/2006/relationships/hyperlink" Target="http://access.rdatoolkit.org/rdachp11-de_rda11-4145.html" TargetMode="External"/><Relationship Id="rId7" Type="http://schemas.openxmlformats.org/officeDocument/2006/relationships/hyperlink" Target="http://access.rdatoolkit.org/nlgpschp11_nlgps11-1094.html" TargetMode="External"/><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hyperlink" Target="http://access.rdatoolkit.org/rdachp11-de_rda11-4483.html" TargetMode="External"/><Relationship Id="rId5" Type="http://schemas.openxmlformats.org/officeDocument/2006/relationships/hyperlink" Target="http://access.rdatoolkit.org/rdachp11-de_rda11-4263.html" TargetMode="External"/><Relationship Id="rId4" Type="http://schemas.openxmlformats.org/officeDocument/2006/relationships/hyperlink" Target="http://access.rdatoolkit.org/rdachp11-de_rda11-4159.html" TargetMode="External"/><Relationship Id="rId9" Type="http://schemas.openxmlformats.org/officeDocument/2006/relationships/hyperlink" Target="http://access.rdatoolkit.org/document.php?id=nlgpschp11&amp;target=nlgps11-1029#nlgps11-1029"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access.rdatoolkit.org/rdachp11-de_rda11-4145.html" TargetMode="External"/><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hyperlink" Target="http://access.rdatoolkit.org/rdachp11-de_rda11-4159.html"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access.rdatoolkit.org/rdachp11-de_rda11-4501.html" TargetMode="External"/><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3" Type="http://schemas.openxmlformats.org/officeDocument/2006/relationships/hyperlink" Target="http://access.rdatoolkit.org/rdachp11-de_rda11-4501.html" TargetMode="External"/><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3" Type="http://schemas.openxmlformats.org/officeDocument/2006/relationships/hyperlink" Target="http://access.rdatoolkit.org/rdachp11-de_rda11-4670.html" TargetMode="External"/><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hyperlink" Target="http://access.rdatoolkit.org/rdachp11-de_rda11-1156.html" TargetMode="Externa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hyperlink" Target="http://access.rdatoolkit.org/rdachp11-de_rda11-4670.html" TargetMode="External"/><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hyperlink" Target="http://access.rdatoolkit.org/rdachp11-de_rda11-4725.html" TargetMode="External"/><Relationship Id="rId7" Type="http://schemas.openxmlformats.org/officeDocument/2006/relationships/hyperlink" Target="https://wiki.dnb.de/download/attachments/90411359/EH-K-06.pdf" TargetMode="External"/><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hyperlink" Target="http://access.rdatoolkit.org/rdachp11-de_rda11-4964.html" TargetMode="External"/><Relationship Id="rId5" Type="http://schemas.openxmlformats.org/officeDocument/2006/relationships/hyperlink" Target="http://access.rdatoolkit.org/rdachp11-de_rda11-4826.html" TargetMode="External"/><Relationship Id="rId4" Type="http://schemas.openxmlformats.org/officeDocument/2006/relationships/hyperlink" Target="http://access.rdatoolkit.org/rdachp11-de_rda11-4749.html"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access.rdatoolkit.org/rdachp11-de_rda11-4725.html" TargetMode="External"/><Relationship Id="rId2" Type="http://schemas.openxmlformats.org/officeDocument/2006/relationships/notesSlide" Target="../notesSlides/notesSlide40.xml"/><Relationship Id="rId1" Type="http://schemas.openxmlformats.org/officeDocument/2006/relationships/slideLayout" Target="../slideLayouts/slideLayout1.xml"/><Relationship Id="rId6" Type="http://schemas.openxmlformats.org/officeDocument/2006/relationships/hyperlink" Target="http://access.rdatoolkit.org/nlgpschp11_nlgps11-1240.html" TargetMode="External"/><Relationship Id="rId5" Type="http://schemas.openxmlformats.org/officeDocument/2006/relationships/hyperlink" Target="http://access.rdatoolkit.org/nlgpschp11_nlgps11-1176.html" TargetMode="External"/><Relationship Id="rId4" Type="http://schemas.openxmlformats.org/officeDocument/2006/relationships/hyperlink" Target="http://access.rdatoolkit.org/nlgpschp11_nlgps11-1148.html"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access.rdatoolkit.org/rdachp11-de_rda11-4145.html" TargetMode="External"/><Relationship Id="rId2" Type="http://schemas.openxmlformats.org/officeDocument/2006/relationships/notesSlide" Target="../notesSlides/notesSlide41.xml"/><Relationship Id="rId1" Type="http://schemas.openxmlformats.org/officeDocument/2006/relationships/slideLayout" Target="../slideLayouts/slideLayout1.xml"/><Relationship Id="rId6" Type="http://schemas.openxmlformats.org/officeDocument/2006/relationships/hyperlink" Target="http://access.rdatoolkit.org/rdachp11-de_rda11-4725.html" TargetMode="External"/><Relationship Id="rId5" Type="http://schemas.openxmlformats.org/officeDocument/2006/relationships/hyperlink" Target="http://access.rdatoolkit.org/rdachp11-de_rda11-4670.html" TargetMode="External"/><Relationship Id="rId4" Type="http://schemas.openxmlformats.org/officeDocument/2006/relationships/hyperlink" Target="http://access.rdatoolkit.org/rdachp11-de_rda11-4501.html"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access.rdatoolkit.org/nlgpschp11_nlgps11-192.ht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access.rdatoolkit.org/rdachp11-de_rda11-1198.html"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hyperlink" Target="https://wiki.dnb.de/download/attachments/90411359/EH-K-03.pdf" TargetMode="External"/><Relationship Id="rId5" Type="http://schemas.openxmlformats.org/officeDocument/2006/relationships/hyperlink" Target="http://access.rdatoolkit.org/rdachp2_rda2-2832.html" TargetMode="External"/><Relationship Id="rId4" Type="http://schemas.openxmlformats.org/officeDocument/2006/relationships/hyperlink" Target="http://access.rdatoolkit.org/rdachp11-de_rda11-1225.html"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access.rdatoolkit.org/rdachp2-de_rda2-2832.html"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hyperlink" Target="http://access.rdatoolkit.org/document.php?id=rdachp2-de&amp;target=rda2-2763#rda2-2763"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wiki.dnb.de/pages/viewpage.action?pageId=90412131" TargetMode="External"/><Relationship Id="rId2" Type="http://schemas.openxmlformats.org/officeDocument/2006/relationships/hyperlink" Target="http://access.rdatoolkit.org/nlgpschp11_nlgps11-245.html"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406243631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a:t>
            </a:r>
            <a:r>
              <a:rPr lang="de-DE" dirty="0"/>
              <a:t>) </a:t>
            </a:r>
            <a:endParaRPr lang="de-DE" dirty="0" smtClean="0"/>
          </a:p>
          <a:p>
            <a:pPr marL="0" indent="0">
              <a:buNone/>
            </a:pPr>
            <a:endParaRPr lang="de-DE" dirty="0"/>
          </a:p>
          <a:p>
            <a:pPr marL="0" indent="0">
              <a:buNone/>
            </a:pPr>
            <a:endParaRPr lang="de-DE" dirty="0" smtClean="0"/>
          </a:p>
          <a:p>
            <a:pPr marL="0" indent="0">
              <a:buNone/>
            </a:pPr>
            <a:r>
              <a:rPr lang="de-DE" sz="2000" dirty="0" smtClean="0"/>
              <a:t>Ein</a:t>
            </a:r>
            <a:r>
              <a:rPr lang="de-DE" sz="2000" b="1" dirty="0" smtClean="0"/>
              <a:t> Wort</a:t>
            </a:r>
            <a:r>
              <a:rPr lang="de-DE" sz="2000" dirty="0"/>
              <a:t>, </a:t>
            </a:r>
            <a:r>
              <a:rPr lang="de-DE" sz="2000" dirty="0" smtClean="0"/>
              <a:t>ein </a:t>
            </a:r>
            <a:r>
              <a:rPr lang="de-DE" sz="2000" b="1" dirty="0" smtClean="0"/>
              <a:t>Zeichen</a:t>
            </a:r>
            <a:r>
              <a:rPr lang="de-DE" sz="2000" dirty="0" smtClean="0"/>
              <a:t> </a:t>
            </a:r>
            <a:r>
              <a:rPr lang="de-DE" sz="2000" dirty="0"/>
              <a:t>oder </a:t>
            </a:r>
            <a:r>
              <a:rPr lang="de-DE" sz="2000" dirty="0" smtClean="0"/>
              <a:t>eine </a:t>
            </a:r>
            <a:r>
              <a:rPr lang="de-DE" sz="2000" b="1" dirty="0" smtClean="0"/>
              <a:t>Gruppe </a:t>
            </a:r>
            <a:r>
              <a:rPr lang="de-DE" sz="2000" b="1" dirty="0"/>
              <a:t>von Wörtern/Zeichen</a:t>
            </a:r>
            <a:r>
              <a:rPr lang="de-DE" sz="2000" dirty="0"/>
              <a:t>, unter </a:t>
            </a:r>
            <a:r>
              <a:rPr lang="de-DE" sz="2000" dirty="0" smtClean="0"/>
              <a:t>dem/der eine </a:t>
            </a:r>
            <a:r>
              <a:rPr lang="de-DE" sz="2000" dirty="0"/>
              <a:t>Körperschaft bekannt ist. (</a:t>
            </a:r>
            <a:r>
              <a:rPr lang="de-DE" sz="2000" b="1" dirty="0">
                <a:solidFill>
                  <a:schemeClr val="accent1">
                    <a:lumMod val="75000"/>
                  </a:schemeClr>
                </a:solidFill>
              </a:rPr>
              <a:t>RDA 11.2.1.1</a:t>
            </a:r>
            <a:r>
              <a:rPr lang="de-DE" sz="2000" dirty="0"/>
              <a:t>)</a:t>
            </a:r>
            <a:br>
              <a:rPr lang="de-DE" sz="2000" dirty="0"/>
            </a:br>
            <a:endParaRPr lang="de-DE" sz="2000" dirty="0"/>
          </a:p>
          <a:p>
            <a:pPr marL="0" indent="0">
              <a:buNone/>
            </a:pPr>
            <a:r>
              <a:rPr lang="de-DE" sz="2000" dirty="0" smtClean="0"/>
              <a:t>Das </a:t>
            </a:r>
            <a:r>
              <a:rPr lang="de-DE" sz="2000" dirty="0"/>
              <a:t>kann auch eine </a:t>
            </a:r>
            <a:r>
              <a:rPr lang="de-DE" sz="2000" b="1" dirty="0"/>
              <a:t>Internetadresse</a:t>
            </a:r>
            <a:r>
              <a:rPr lang="de-DE" sz="2000" dirty="0"/>
              <a:t> sein. </a:t>
            </a:r>
            <a:endParaRPr lang="de-DE" sz="2000" dirty="0" smtClean="0"/>
          </a:p>
          <a:p>
            <a:pPr marL="0" indent="0">
              <a:buNone/>
            </a:pPr>
            <a:endParaRPr lang="de-DE" sz="2000" dirty="0"/>
          </a:p>
          <a:p>
            <a:pPr marL="0" indent="0">
              <a:buNone/>
            </a:pPr>
            <a:r>
              <a:rPr lang="de-DE" sz="2000" u="sng" dirty="0">
                <a:solidFill>
                  <a:srgbClr val="0070C0"/>
                </a:solidFill>
                <a:hlinkClick r:id="rId4"/>
              </a:rPr>
              <a:t>ERL </a:t>
            </a:r>
            <a:r>
              <a:rPr lang="de-DE" sz="2000" u="sng" dirty="0" smtClean="0">
                <a:solidFill>
                  <a:srgbClr val="0070C0"/>
                </a:solidFill>
                <a:hlinkClick r:id="rId4"/>
              </a:rPr>
              <a:t>zu </a:t>
            </a:r>
            <a:r>
              <a:rPr lang="de-DE" sz="2000" b="1" u="sng" dirty="0">
                <a:solidFill>
                  <a:srgbClr val="0070C0"/>
                </a:solidFill>
                <a:hlinkClick r:id="rId4"/>
              </a:rPr>
              <a:t>RDA </a:t>
            </a:r>
            <a:r>
              <a:rPr lang="de-DE" sz="2000" b="1" u="sng" dirty="0" smtClean="0">
                <a:solidFill>
                  <a:srgbClr val="0070C0"/>
                </a:solidFill>
                <a:hlinkClick r:id="rId4"/>
              </a:rPr>
              <a:t>11.2.1.1</a:t>
            </a:r>
            <a:endParaRPr lang="de-DE" sz="2000" b="1" u="sng" dirty="0" smtClean="0">
              <a:solidFill>
                <a:srgbClr val="0070C0"/>
              </a:solidFill>
            </a:endParaRPr>
          </a:p>
          <a:p>
            <a:pPr marL="0" indent="0">
              <a:buNone/>
            </a:pPr>
            <a:r>
              <a:rPr lang="de-DE" sz="2000" dirty="0" smtClean="0"/>
              <a:t>Real existierende Körperschaften können eine Internetadresse als spezifischen Namen haben.</a:t>
            </a:r>
            <a:endParaRPr 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10</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Bevorzugter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Körperschaft (</a:t>
            </a:r>
            <a:r>
              <a:rPr lang="de-DE" b="1" dirty="0" smtClean="0">
                <a:solidFill>
                  <a:schemeClr val="accent1">
                    <a:lumMod val="75000"/>
                  </a:schemeClr>
                </a:solidFill>
              </a:rPr>
              <a:t>RDA</a:t>
            </a:r>
            <a:r>
              <a:rPr lang="de-DE" b="1" dirty="0" smtClean="0"/>
              <a:t> </a:t>
            </a:r>
            <a:r>
              <a:rPr lang="de-DE" b="1" dirty="0">
                <a:hlinkClick r:id="rId3"/>
              </a:rPr>
              <a:t>11.2.2</a:t>
            </a:r>
            <a:r>
              <a:rPr lang="de-DE" dirty="0" smtClean="0"/>
              <a:t>)</a:t>
            </a:r>
          </a:p>
          <a:p>
            <a:pPr marL="0" indent="0">
              <a:buNone/>
            </a:pPr>
            <a:endParaRPr lang="de-DE" dirty="0" smtClean="0"/>
          </a:p>
          <a:p>
            <a:pPr marL="0" indent="0">
              <a:buNone/>
            </a:pPr>
            <a:r>
              <a:rPr lang="de-DE" sz="2000" dirty="0"/>
              <a:t>= Kernelement</a:t>
            </a:r>
          </a:p>
          <a:p>
            <a:pPr marL="0" indent="0">
              <a:buNone/>
            </a:pPr>
            <a:endParaRPr lang="de-DE" sz="2000" dirty="0"/>
          </a:p>
          <a:p>
            <a:pPr marL="0" indent="0">
              <a:buNone/>
            </a:pPr>
            <a:r>
              <a:rPr lang="de-DE" sz="2000" dirty="0"/>
              <a:t>Namensform, die als Grundlage für den normierten Sucheinstieg gewählt wird. </a:t>
            </a:r>
            <a:br>
              <a:rPr lang="de-DE" sz="2000" dirty="0"/>
            </a:br>
            <a:endParaRPr lang="de-DE" sz="2000" dirty="0"/>
          </a:p>
          <a:p>
            <a:pPr marL="0" indent="0">
              <a:buNone/>
            </a:pPr>
            <a:r>
              <a:rPr lang="de-DE" sz="2000" dirty="0"/>
              <a:t/>
            </a:r>
            <a:br>
              <a:rPr lang="de-DE" sz="2000" dirty="0"/>
            </a:br>
            <a:r>
              <a:rPr lang="de-DE" sz="2000" dirty="0"/>
              <a:t>Name, unter dem eine Körperschaft im Allgemeinen identifiziert wird. (</a:t>
            </a:r>
            <a:r>
              <a:rPr lang="de-DE" sz="2000" b="1" dirty="0">
                <a:solidFill>
                  <a:schemeClr val="accent1">
                    <a:lumMod val="75000"/>
                  </a:schemeClr>
                </a:solidFill>
              </a:rPr>
              <a:t>RDA </a:t>
            </a:r>
            <a:r>
              <a:rPr lang="de-DE" sz="2000" b="1" dirty="0">
                <a:hlinkClick r:id="rId4"/>
              </a:rPr>
              <a:t>11.2.2.3</a:t>
            </a:r>
            <a:r>
              <a:rPr lang="de-DE" sz="2000" dirty="0" smtClean="0"/>
              <a:t>)</a:t>
            </a:r>
            <a:endParaRPr 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11</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Verschiedene Formen desselben Namens</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Verschiedene </a:t>
            </a:r>
            <a:r>
              <a:rPr lang="de-DE" dirty="0"/>
              <a:t>Formen desselben Namens </a:t>
            </a:r>
            <a:r>
              <a:rPr lang="de-DE" sz="2000" dirty="0"/>
              <a:t>(</a:t>
            </a:r>
            <a:r>
              <a:rPr lang="de-DE" sz="2000" b="1" dirty="0">
                <a:solidFill>
                  <a:schemeClr val="accent1">
                    <a:lumMod val="75000"/>
                  </a:schemeClr>
                </a:solidFill>
              </a:rPr>
              <a:t>RDA </a:t>
            </a:r>
            <a:r>
              <a:rPr lang="de-DE" sz="2000" b="1" dirty="0">
                <a:hlinkClick r:id="rId4"/>
              </a:rPr>
              <a:t>11.2.2.5</a:t>
            </a:r>
            <a:r>
              <a:rPr lang="de-DE" sz="2000" dirty="0" smtClean="0"/>
              <a:t>)</a:t>
            </a:r>
          </a:p>
          <a:p>
            <a:pPr marL="0" indent="0">
              <a:buNone/>
            </a:pPr>
            <a:r>
              <a:rPr lang="de-DE" sz="2000" dirty="0" smtClean="0"/>
              <a:t> </a:t>
            </a:r>
          </a:p>
          <a:p>
            <a:pPr marL="0" indent="0">
              <a:buNone/>
            </a:pPr>
            <a:r>
              <a:rPr lang="de-DE" sz="2000" dirty="0"/>
              <a:t>Es wird der Name gewählt, der in den bevorzugten Informationsquellen erscheint. In der Regel ist dies die </a:t>
            </a:r>
            <a:r>
              <a:rPr lang="de-DE" sz="2000" b="1" dirty="0"/>
              <a:t>Haupttitelseite</a:t>
            </a:r>
            <a:r>
              <a:rPr lang="de-DE" sz="2000" dirty="0"/>
              <a:t>.</a:t>
            </a:r>
            <a:br>
              <a:rPr lang="de-DE" sz="2000" dirty="0"/>
            </a:br>
            <a:endParaRPr lang="de-DE" sz="2000" dirty="0"/>
          </a:p>
          <a:p>
            <a:pPr marL="0" lvl="0" indent="0">
              <a:buNone/>
            </a:pPr>
            <a:r>
              <a:rPr lang="de-DE" sz="2000" dirty="0"/>
              <a:t>Bei </a:t>
            </a:r>
            <a:r>
              <a:rPr lang="de-DE" sz="2000" b="1" dirty="0"/>
              <a:t>unterschiedlichen</a:t>
            </a:r>
            <a:r>
              <a:rPr lang="de-DE" sz="2000" dirty="0"/>
              <a:t> </a:t>
            </a:r>
            <a:r>
              <a:rPr lang="de-DE" sz="2000" b="1" dirty="0"/>
              <a:t>Namen</a:t>
            </a:r>
            <a:r>
              <a:rPr lang="de-DE" sz="2000" dirty="0"/>
              <a:t> gilt folgende </a:t>
            </a:r>
            <a:r>
              <a:rPr lang="de-DE" sz="2000" b="1" dirty="0"/>
              <a:t>Reihenfolge</a:t>
            </a:r>
            <a:r>
              <a:rPr lang="de-DE" sz="2000" dirty="0"/>
              <a:t>:</a:t>
            </a:r>
          </a:p>
          <a:p>
            <a:r>
              <a:rPr lang="de-DE" sz="2000" dirty="0"/>
              <a:t>förmlich präsentierter Name </a:t>
            </a:r>
            <a:r>
              <a:rPr lang="de-DE" sz="2000" u="sng" dirty="0">
                <a:solidFill>
                  <a:srgbClr val="0070C0"/>
                </a:solidFill>
                <a:hlinkClick r:id="rId5"/>
              </a:rPr>
              <a:t>ERL 1 </a:t>
            </a:r>
            <a:r>
              <a:rPr lang="de-DE" sz="2000" u="sng" dirty="0" smtClean="0">
                <a:solidFill>
                  <a:srgbClr val="0070C0"/>
                </a:solidFill>
                <a:hlinkClick r:id="rId5"/>
              </a:rPr>
              <a:t>zu </a:t>
            </a:r>
            <a:r>
              <a:rPr lang="de-DE" sz="2000" b="1" u="sng" dirty="0">
                <a:solidFill>
                  <a:srgbClr val="0070C0"/>
                </a:solidFill>
                <a:hlinkClick r:id="rId5"/>
              </a:rPr>
              <a:t>RDA </a:t>
            </a:r>
            <a:r>
              <a:rPr lang="de-DE" sz="2000" b="1" u="sng" dirty="0" smtClean="0">
                <a:solidFill>
                  <a:srgbClr val="0070C0"/>
                </a:solidFill>
                <a:hlinkClick r:id="rId5"/>
              </a:rPr>
              <a:t>11.2.2.5</a:t>
            </a:r>
            <a:r>
              <a:rPr lang="de-DE" sz="2000" b="1" dirty="0" smtClean="0">
                <a:solidFill>
                  <a:srgbClr val="0070C0"/>
                </a:solidFill>
              </a:rPr>
              <a:t>  </a:t>
            </a:r>
          </a:p>
          <a:p>
            <a:pPr marL="0" indent="0">
              <a:buNone/>
            </a:pPr>
            <a:r>
              <a:rPr lang="de-DE" sz="2000" dirty="0">
                <a:solidFill>
                  <a:srgbClr val="0070C0"/>
                </a:solidFill>
              </a:rPr>
              <a:t> </a:t>
            </a:r>
            <a:r>
              <a:rPr lang="de-DE" sz="2000" dirty="0" smtClean="0">
                <a:solidFill>
                  <a:srgbClr val="0070C0"/>
                </a:solidFill>
              </a:rPr>
              <a:t>    							</a:t>
            </a:r>
            <a:r>
              <a:rPr lang="de-DE" sz="2000" dirty="0" smtClean="0"/>
              <a:t>vgl</a:t>
            </a:r>
            <a:r>
              <a:rPr lang="de-DE" sz="2000" dirty="0"/>
              <a:t>. </a:t>
            </a:r>
            <a:r>
              <a:rPr lang="de-DE" sz="2000" b="1" dirty="0" smtClean="0">
                <a:hlinkClick r:id="rId6"/>
              </a:rPr>
              <a:t>EH-K-04</a:t>
            </a:r>
            <a:endParaRPr lang="de-DE" sz="2000" b="1" dirty="0"/>
          </a:p>
          <a:p>
            <a:pPr lvl="0"/>
            <a:r>
              <a:rPr lang="de-DE" sz="2000" dirty="0"/>
              <a:t>die am häufigsten vorgefundene Form</a:t>
            </a:r>
          </a:p>
          <a:p>
            <a:pPr lvl="0"/>
            <a:r>
              <a:rPr lang="de-DE" sz="2000" dirty="0"/>
              <a:t>Kurzform </a:t>
            </a:r>
            <a:r>
              <a:rPr lang="de-DE" sz="2000" u="sng" dirty="0">
                <a:solidFill>
                  <a:srgbClr val="0070C0"/>
                </a:solidFill>
                <a:hlinkClick r:id="rId7"/>
              </a:rPr>
              <a:t>ERL 2 </a:t>
            </a:r>
            <a:r>
              <a:rPr lang="de-DE" sz="2000" u="sng" dirty="0" smtClean="0">
                <a:solidFill>
                  <a:srgbClr val="0070C0"/>
                </a:solidFill>
                <a:hlinkClick r:id="rId7"/>
              </a:rPr>
              <a:t>zu </a:t>
            </a:r>
            <a:r>
              <a:rPr lang="de-DE" sz="2000" b="1" u="sng" dirty="0">
                <a:solidFill>
                  <a:srgbClr val="0070C0"/>
                </a:solidFill>
                <a:hlinkClick r:id="rId7"/>
              </a:rPr>
              <a:t>RDA </a:t>
            </a:r>
            <a:r>
              <a:rPr lang="de-DE" sz="2000" b="1" u="sng" dirty="0" smtClean="0">
                <a:solidFill>
                  <a:srgbClr val="0070C0"/>
                </a:solidFill>
                <a:hlinkClick r:id="rId7"/>
              </a:rPr>
              <a:t>11.2.2.5</a:t>
            </a:r>
            <a:r>
              <a:rPr lang="de-DE" sz="2000" dirty="0" smtClean="0">
                <a:solidFill>
                  <a:srgbClr val="0070C0"/>
                </a:solidFill>
              </a:rPr>
              <a:t> 		</a:t>
            </a:r>
            <a:r>
              <a:rPr lang="de-DE" sz="2000" dirty="0" smtClean="0"/>
              <a:t>vgl</a:t>
            </a:r>
            <a:r>
              <a:rPr lang="de-DE" sz="2000" dirty="0"/>
              <a:t>. </a:t>
            </a:r>
            <a:r>
              <a:rPr lang="de-DE" sz="2000" b="1" dirty="0">
                <a:hlinkClick r:id="rId8"/>
              </a:rPr>
              <a:t>EH-K-05</a:t>
            </a:r>
            <a:r>
              <a:rPr lang="de-DE" sz="2000" dirty="0"/>
              <a:t/>
            </a:r>
            <a:br>
              <a:rPr lang="de-DE" sz="2000" dirty="0"/>
            </a:br>
            <a:endParaRPr 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12</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Förmlich präsentierter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Beispiel</a:t>
            </a:r>
            <a:r>
              <a:rPr lang="de-DE" dirty="0"/>
              <a:t>:</a:t>
            </a:r>
            <a:r>
              <a:rPr lang="de-DE" b="1" dirty="0"/>
              <a:t> </a:t>
            </a:r>
            <a:r>
              <a:rPr lang="de-DE" dirty="0"/>
              <a:t>Förmlich präsentierter </a:t>
            </a:r>
            <a:r>
              <a:rPr lang="de-DE" dirty="0" smtClean="0"/>
              <a:t>Name</a:t>
            </a:r>
            <a:endParaRPr lang="de-DE" dirty="0"/>
          </a:p>
        </p:txBody>
      </p:sp>
      <p:sp>
        <p:nvSpPr>
          <p:cNvPr id="9" name="Foliennummernplatzhalter 8"/>
          <p:cNvSpPr>
            <a:spLocks noGrp="1"/>
          </p:cNvSpPr>
          <p:nvPr>
            <p:ph type="sldNum" sz="quarter" idx="4"/>
          </p:nvPr>
        </p:nvSpPr>
        <p:spPr/>
        <p:txBody>
          <a:bodyPr/>
          <a:lstStyle/>
          <a:p>
            <a:fld id="{8A6690F1-7CA1-4166-A522-500460961984}" type="slidenum">
              <a:rPr lang="de-DE" smtClean="0">
                <a:solidFill>
                  <a:prstClr val="white">
                    <a:lumMod val="50000"/>
                  </a:prstClr>
                </a:solidFill>
              </a:rPr>
              <a:pPr/>
              <a:t>13</a:t>
            </a:fld>
            <a:endParaRPr lang="de-DE" dirty="0">
              <a:solidFill>
                <a:prstClr val="white">
                  <a:lumMod val="50000"/>
                </a:prstClr>
              </a:solidFill>
            </a:endParaRPr>
          </a:p>
        </p:txBody>
      </p:sp>
      <p:pic>
        <p:nvPicPr>
          <p:cNvPr id="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81318" y="1772816"/>
            <a:ext cx="7310974" cy="4175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7"/>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38479" y="3362032"/>
            <a:ext cx="2520280" cy="2302172"/>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a:ext uri="{909E8E84-426E-40DD-AFC4-6F175D3DCCD1}">
              <a14:hiddenFill xmlns:a14="http://schemas.microsoft.com/office/drawing/2010/main">
                <a:solidFill>
                  <a:schemeClr val="accent1"/>
                </a:solidFill>
              </a14:hiddenFill>
            </a:ext>
          </a:extLst>
        </p:spPr>
      </p:pic>
      <p:sp>
        <p:nvSpPr>
          <p:cNvPr id="10"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Bindestriche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Verschiedene </a:t>
            </a:r>
            <a:r>
              <a:rPr lang="de-DE" dirty="0"/>
              <a:t>Formen desselben </a:t>
            </a:r>
            <a:r>
              <a:rPr lang="de-DE" dirty="0" smtClean="0"/>
              <a:t>Namens</a:t>
            </a:r>
          </a:p>
          <a:p>
            <a:pPr marL="0" indent="0">
              <a:spcBef>
                <a:spcPts val="0"/>
              </a:spcBef>
              <a:buNone/>
            </a:pPr>
            <a:r>
              <a:rPr lang="de-DE" dirty="0" smtClean="0"/>
              <a:t>(</a:t>
            </a:r>
            <a:r>
              <a:rPr lang="de-DE" b="1" dirty="0">
                <a:solidFill>
                  <a:schemeClr val="accent1">
                    <a:lumMod val="75000"/>
                  </a:schemeClr>
                </a:solidFill>
              </a:rPr>
              <a:t>RDA</a:t>
            </a:r>
            <a:r>
              <a:rPr lang="de-DE" b="1" dirty="0"/>
              <a:t> </a:t>
            </a:r>
            <a:r>
              <a:rPr lang="de-DE" b="1" dirty="0">
                <a:hlinkClick r:id="rId4"/>
              </a:rPr>
              <a:t>11.2.2.5</a:t>
            </a:r>
            <a:r>
              <a:rPr lang="de-DE" dirty="0"/>
              <a:t>) </a:t>
            </a:r>
            <a:endParaRPr lang="de-DE" dirty="0" smtClean="0"/>
          </a:p>
          <a:p>
            <a:pPr marL="0" indent="0">
              <a:buNone/>
            </a:pPr>
            <a:endParaRPr lang="de-DE" sz="2000" dirty="0"/>
          </a:p>
          <a:p>
            <a:pPr marL="0" indent="0">
              <a:buNone/>
            </a:pPr>
            <a:r>
              <a:rPr lang="de-DE" sz="2000" dirty="0"/>
              <a:t>Sonstige Formen des Namens </a:t>
            </a:r>
          </a:p>
          <a:p>
            <a:pPr marL="0" indent="0">
              <a:buNone/>
            </a:pPr>
            <a:r>
              <a:rPr lang="de-DE" sz="2000" dirty="0">
                <a:sym typeface="Wingdings"/>
              </a:rPr>
              <a:t> </a:t>
            </a:r>
            <a:r>
              <a:rPr lang="de-DE" sz="2000" dirty="0"/>
              <a:t>abweichender Name (s. dazu </a:t>
            </a:r>
            <a:r>
              <a:rPr lang="de-DE" sz="2000" b="1" dirty="0">
                <a:solidFill>
                  <a:schemeClr val="accent1">
                    <a:lumMod val="75000"/>
                  </a:schemeClr>
                </a:solidFill>
              </a:rPr>
              <a:t>RDA</a:t>
            </a:r>
            <a:r>
              <a:rPr lang="de-DE" sz="2000" b="1" dirty="0"/>
              <a:t> </a:t>
            </a:r>
            <a:r>
              <a:rPr lang="de-DE" sz="2000" b="1" dirty="0">
                <a:hlinkClick r:id="rId5"/>
              </a:rPr>
              <a:t>11.2.3</a:t>
            </a:r>
            <a:r>
              <a:rPr lang="de-DE" sz="2000" dirty="0"/>
              <a:t>).</a:t>
            </a:r>
          </a:p>
          <a:p>
            <a:pPr marL="0" indent="0">
              <a:buNone/>
            </a:pPr>
            <a:endParaRPr lang="de-DE" sz="2000" i="1" dirty="0"/>
          </a:p>
          <a:p>
            <a:pPr marL="0" indent="0">
              <a:buNone/>
            </a:pPr>
            <a:r>
              <a:rPr lang="de-DE" sz="2000" i="1" dirty="0"/>
              <a:t>Hinweise</a:t>
            </a:r>
            <a:r>
              <a:rPr lang="de-DE" sz="2000" dirty="0"/>
              <a:t>: </a:t>
            </a:r>
          </a:p>
          <a:p>
            <a:r>
              <a:rPr lang="de-DE" sz="2000" dirty="0"/>
              <a:t>Fehlende Bindestriche bei Komposita nicht ergänzen</a:t>
            </a:r>
            <a:endParaRPr lang="de-DE" sz="2000" dirty="0">
              <a:sym typeface="Wingdings"/>
            </a:endParaRPr>
          </a:p>
          <a:p>
            <a:r>
              <a:rPr lang="de-DE" sz="2000" dirty="0"/>
              <a:t>Bindestrichform als abweichenden Namen erfassen</a:t>
            </a:r>
            <a:br>
              <a:rPr lang="de-DE" sz="2000" dirty="0"/>
            </a:br>
            <a:endParaRPr lang="de-DE" sz="2000" dirty="0"/>
          </a:p>
          <a:p>
            <a:pPr marL="0" indent="0">
              <a:buNone/>
            </a:pPr>
            <a:r>
              <a:rPr lang="de-DE" sz="1800" i="1" dirty="0"/>
              <a:t>Beispiel</a:t>
            </a:r>
            <a:r>
              <a:rPr lang="de-DE" sz="1800" i="1" dirty="0" smtClean="0"/>
              <a:t>:</a:t>
            </a:r>
            <a:r>
              <a:rPr lang="de-DE" sz="1800" i="1" dirty="0" smtClean="0">
                <a:solidFill>
                  <a:srgbClr val="00B050"/>
                </a:solidFill>
              </a:rPr>
              <a:t> </a:t>
            </a:r>
            <a:r>
              <a:rPr lang="de-DE" sz="1800" i="1" dirty="0">
                <a:solidFill>
                  <a:srgbClr val="00B050"/>
                </a:solidFill>
              </a:rPr>
              <a:t/>
            </a:r>
            <a:br>
              <a:rPr lang="de-DE" sz="1800" i="1" dirty="0">
                <a:solidFill>
                  <a:srgbClr val="00B050"/>
                </a:solidFill>
              </a:rPr>
            </a:br>
            <a:r>
              <a:rPr lang="de-DE" sz="1800" b="1" dirty="0">
                <a:solidFill>
                  <a:srgbClr val="7030A0"/>
                </a:solidFill>
              </a:rPr>
              <a:t>110 C</a:t>
            </a:r>
            <a:r>
              <a:rPr lang="de-DE" sz="1800" b="1" dirty="0" smtClean="0">
                <a:solidFill>
                  <a:srgbClr val="7030A0"/>
                </a:solidFill>
              </a:rPr>
              <a:t>arl Link </a:t>
            </a:r>
            <a:r>
              <a:rPr lang="de-DE" sz="1800" b="1" dirty="0">
                <a:solidFill>
                  <a:srgbClr val="7030A0"/>
                </a:solidFill>
              </a:rPr>
              <a:t>Verlag</a:t>
            </a:r>
            <a:r>
              <a:rPr lang="de-DE" sz="1800" dirty="0">
                <a:solidFill>
                  <a:srgbClr val="00B050"/>
                </a:solidFill>
              </a:rPr>
              <a:t>		</a:t>
            </a:r>
            <a:r>
              <a:rPr lang="de-DE" sz="1800" dirty="0">
                <a:sym typeface="Wingdings"/>
              </a:rPr>
              <a:t> bevorzugte Namensform</a:t>
            </a:r>
            <a:r>
              <a:rPr lang="de-DE" sz="1800" dirty="0">
                <a:solidFill>
                  <a:srgbClr val="00B050"/>
                </a:solidFill>
              </a:rPr>
              <a:t/>
            </a:r>
            <a:br>
              <a:rPr lang="de-DE" sz="1800" dirty="0">
                <a:solidFill>
                  <a:srgbClr val="00B050"/>
                </a:solidFill>
              </a:rPr>
            </a:br>
            <a:r>
              <a:rPr lang="de-DE" sz="1800" dirty="0" smtClean="0">
                <a:solidFill>
                  <a:srgbClr val="7030A0"/>
                </a:solidFill>
              </a:rPr>
              <a:t> 410 Carl-Link-Verlag</a:t>
            </a:r>
            <a:r>
              <a:rPr lang="de-DE" sz="1800" dirty="0" smtClean="0">
                <a:solidFill>
                  <a:srgbClr val="00B050"/>
                </a:solidFill>
              </a:rPr>
              <a:t> </a:t>
            </a:r>
            <a:r>
              <a:rPr lang="de-DE" sz="1800" dirty="0">
                <a:solidFill>
                  <a:srgbClr val="00B050"/>
                </a:solidFill>
              </a:rPr>
              <a:t>	          </a:t>
            </a:r>
            <a:r>
              <a:rPr lang="de-DE" sz="1800" dirty="0" smtClean="0">
                <a:solidFill>
                  <a:srgbClr val="00B050"/>
                </a:solidFill>
              </a:rPr>
              <a:t> </a:t>
            </a:r>
            <a:r>
              <a:rPr lang="de-DE" sz="1800" dirty="0" smtClean="0">
                <a:sym typeface="Wingdings"/>
              </a:rPr>
              <a:t> </a:t>
            </a:r>
            <a:r>
              <a:rPr lang="de-DE" sz="1800" dirty="0"/>
              <a:t>abweichende </a:t>
            </a:r>
            <a:r>
              <a:rPr lang="de-DE" sz="1800" dirty="0" smtClean="0"/>
              <a:t>Namensform</a:t>
            </a: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14</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Abweichende Schreibweisen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 </a:t>
            </a:r>
            <a:r>
              <a:rPr lang="de-DE" b="1" dirty="0">
                <a:hlinkClick r:id="rId3"/>
              </a:rPr>
              <a:t>11.2.2</a:t>
            </a:r>
            <a:r>
              <a:rPr lang="de-DE" dirty="0"/>
              <a:t>)</a:t>
            </a:r>
          </a:p>
          <a:p>
            <a:pPr marL="0" indent="0">
              <a:spcBef>
                <a:spcPts val="0"/>
              </a:spcBef>
              <a:buNone/>
            </a:pPr>
            <a:r>
              <a:rPr lang="de-DE" dirty="0"/>
              <a:t>Abweichende Schreibweisen </a:t>
            </a:r>
            <a:r>
              <a:rPr lang="de-DE" dirty="0" smtClean="0"/>
              <a:t>(</a:t>
            </a:r>
            <a:r>
              <a:rPr lang="de-DE" b="1" dirty="0">
                <a:solidFill>
                  <a:schemeClr val="accent1">
                    <a:lumMod val="75000"/>
                  </a:schemeClr>
                </a:solidFill>
              </a:rPr>
              <a:t>RDA</a:t>
            </a:r>
            <a:r>
              <a:rPr lang="de-DE" b="1" dirty="0"/>
              <a:t> </a:t>
            </a:r>
            <a:r>
              <a:rPr lang="de-DE" b="1" dirty="0">
                <a:hlinkClick r:id="rId4"/>
              </a:rPr>
              <a:t>11.2.2.5.1</a:t>
            </a:r>
            <a:r>
              <a:rPr lang="de-DE" dirty="0"/>
              <a:t>)</a:t>
            </a:r>
            <a:r>
              <a:rPr lang="de-DE" sz="2000" dirty="0"/>
              <a:t/>
            </a:r>
            <a:br>
              <a:rPr lang="de-DE" sz="2000" dirty="0"/>
            </a:br>
            <a:r>
              <a:rPr lang="de-DE" sz="2000" dirty="0" smtClean="0"/>
              <a:t> </a:t>
            </a:r>
          </a:p>
          <a:p>
            <a:pPr marL="0" indent="0">
              <a:buNone/>
            </a:pPr>
            <a:endParaRPr lang="de-DE" sz="2000" dirty="0" smtClean="0"/>
          </a:p>
          <a:p>
            <a:pPr marL="0" indent="0">
              <a:buNone/>
            </a:pPr>
            <a:endParaRPr lang="de-DE" sz="2000" dirty="0"/>
          </a:p>
          <a:p>
            <a:pPr marL="0" indent="0">
              <a:buNone/>
            </a:pPr>
            <a:r>
              <a:rPr lang="de-DE" sz="2000" dirty="0"/>
              <a:t>Es wird die Schreibweise der </a:t>
            </a:r>
            <a:r>
              <a:rPr lang="de-DE" sz="2000" b="1" dirty="0" smtClean="0"/>
              <a:t>zuerst </a:t>
            </a:r>
            <a:r>
              <a:rPr lang="de-DE" sz="2000" b="1" dirty="0"/>
              <a:t>vorliegenden Ressource </a:t>
            </a:r>
            <a:r>
              <a:rPr lang="de-DE" sz="2000" dirty="0"/>
              <a:t>gewählt.</a:t>
            </a:r>
          </a:p>
          <a:p>
            <a:pPr marL="0" indent="0">
              <a:buNone/>
            </a:pPr>
            <a:endParaRPr lang="de-DE" sz="2000" dirty="0" smtClean="0"/>
          </a:p>
          <a:p>
            <a:pPr marL="0" indent="0">
              <a:buNone/>
            </a:pPr>
            <a:endParaRPr lang="de-DE" sz="2000" dirty="0"/>
          </a:p>
          <a:p>
            <a:pPr marL="0" indent="0">
              <a:buNone/>
            </a:pPr>
            <a:r>
              <a:rPr lang="de-DE" sz="2000" dirty="0"/>
              <a:t>Rechtschreibreform:  </a:t>
            </a:r>
            <a:r>
              <a:rPr lang="de-DE" sz="2000" dirty="0">
                <a:hlinkClick r:id="rId5"/>
              </a:rPr>
              <a:t>ERL zu </a:t>
            </a:r>
            <a:r>
              <a:rPr lang="de-DE" sz="2000" b="1" dirty="0">
                <a:hlinkClick r:id="rId5"/>
              </a:rPr>
              <a:t>11.2.2.5.1</a:t>
            </a:r>
            <a:r>
              <a:rPr lang="de-DE" sz="2000" dirty="0"/>
              <a:t>  (</a:t>
            </a:r>
            <a:r>
              <a:rPr lang="de-DE" sz="2000" b="1" dirty="0">
                <a:hlinkClick r:id="rId6"/>
              </a:rPr>
              <a:t>EH-K-01</a:t>
            </a:r>
            <a:r>
              <a:rPr lang="de-DE" sz="2000" dirty="0" smtClean="0"/>
              <a:t>)</a:t>
            </a:r>
            <a:endParaRPr lang="de-DE"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15</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Mehrere Sprachformen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solidFill>
                  <a:schemeClr val="accent1">
                    <a:lumMod val="75000"/>
                  </a:schemeClr>
                </a:solidFill>
                <a:hlinkClick r:id="rId3"/>
              </a:rPr>
              <a:t>11.2.2</a:t>
            </a:r>
            <a:r>
              <a:rPr lang="de-DE" dirty="0"/>
              <a:t>)</a:t>
            </a:r>
          </a:p>
          <a:p>
            <a:pPr marL="0" indent="0">
              <a:spcBef>
                <a:spcPts val="0"/>
              </a:spcBef>
              <a:buNone/>
            </a:pPr>
            <a:r>
              <a:rPr lang="de-DE" dirty="0"/>
              <a:t>Mehrere Sprachformen (</a:t>
            </a:r>
            <a:r>
              <a:rPr lang="de-DE" b="1" dirty="0">
                <a:solidFill>
                  <a:schemeClr val="accent1">
                    <a:lumMod val="75000"/>
                  </a:schemeClr>
                </a:solidFill>
              </a:rPr>
              <a:t>RDA</a:t>
            </a:r>
            <a:r>
              <a:rPr lang="de-DE" b="1" dirty="0"/>
              <a:t> </a:t>
            </a:r>
            <a:r>
              <a:rPr lang="de-DE" b="1" dirty="0">
                <a:solidFill>
                  <a:schemeClr val="accent1">
                    <a:lumMod val="75000"/>
                  </a:schemeClr>
                </a:solidFill>
                <a:hlinkClick r:id="rId4"/>
              </a:rPr>
              <a:t>11.2.2.5.2</a:t>
            </a:r>
            <a:r>
              <a:rPr lang="de-DE" dirty="0"/>
              <a:t>)</a:t>
            </a:r>
            <a:r>
              <a:rPr lang="de-DE" sz="2000" dirty="0"/>
              <a:t/>
            </a:r>
            <a:br>
              <a:rPr lang="de-DE" sz="2000" dirty="0"/>
            </a:br>
            <a:r>
              <a:rPr lang="de-DE" sz="2000" dirty="0"/>
              <a:t/>
            </a:r>
            <a:br>
              <a:rPr lang="de-DE" sz="2000" dirty="0"/>
            </a:br>
            <a:endParaRPr lang="de-DE" sz="2000" dirty="0" smtClean="0"/>
          </a:p>
          <a:p>
            <a:pPr marL="0" indent="0">
              <a:buNone/>
            </a:pPr>
            <a:r>
              <a:rPr lang="de-DE" sz="2000" dirty="0"/>
              <a:t>Bei Namen in verschiedenen Sprachen</a:t>
            </a:r>
          </a:p>
          <a:p>
            <a:pPr lvl="1">
              <a:buFont typeface="Wingdings"/>
              <a:buChar char="è"/>
            </a:pPr>
            <a:r>
              <a:rPr lang="de-DE" dirty="0"/>
              <a:t>Form in der offiziellen Sprache der Körperschaft </a:t>
            </a:r>
            <a:br>
              <a:rPr lang="de-DE" dirty="0"/>
            </a:br>
            <a:r>
              <a:rPr lang="de-DE" u="sng" dirty="0">
                <a:solidFill>
                  <a:schemeClr val="accent1">
                    <a:lumMod val="75000"/>
                  </a:schemeClr>
                </a:solidFill>
              </a:rPr>
              <a:t>AWR </a:t>
            </a:r>
            <a:r>
              <a:rPr lang="de-DE" u="sng" dirty="0">
                <a:solidFill>
                  <a:schemeClr val="accent1">
                    <a:lumMod val="75000"/>
                  </a:schemeClr>
                </a:solidFill>
                <a:hlinkClick r:id="rId5"/>
              </a:rPr>
              <a:t>zu </a:t>
            </a:r>
            <a:r>
              <a:rPr lang="de-DE" b="1" u="sng" dirty="0">
                <a:solidFill>
                  <a:schemeClr val="accent1">
                    <a:lumMod val="75000"/>
                  </a:schemeClr>
                </a:solidFill>
                <a:hlinkClick r:id="rId5"/>
              </a:rPr>
              <a:t>RDA 11.2.2.5.2</a:t>
            </a:r>
            <a:r>
              <a:rPr lang="de-DE" b="1" u="sng" dirty="0">
                <a:solidFill>
                  <a:schemeClr val="accent1">
                    <a:lumMod val="75000"/>
                  </a:schemeClr>
                </a:solidFill>
              </a:rPr>
              <a:t> </a:t>
            </a:r>
          </a:p>
          <a:p>
            <a:pPr marL="0" indent="0">
              <a:buNone/>
            </a:pPr>
            <a:endParaRPr lang="de-DE" sz="2000" i="1" dirty="0">
              <a:solidFill>
                <a:srgbClr val="00B050"/>
              </a:solidFill>
            </a:endParaRPr>
          </a:p>
          <a:p>
            <a:pPr marL="0" indent="0">
              <a:buNone/>
            </a:pPr>
            <a:r>
              <a:rPr lang="de-DE" sz="1800" i="1" dirty="0"/>
              <a:t>Beispiel:</a:t>
            </a:r>
          </a:p>
          <a:p>
            <a:pPr marL="0" indent="0">
              <a:buNone/>
            </a:pPr>
            <a:r>
              <a:rPr lang="de-DE" sz="1800" b="1" dirty="0" smtClean="0">
                <a:solidFill>
                  <a:srgbClr val="7030A0"/>
                </a:solidFill>
              </a:rPr>
              <a:t>110 </a:t>
            </a:r>
            <a:r>
              <a:rPr lang="vi-VN" sz="1800" b="1" dirty="0" smtClean="0">
                <a:solidFill>
                  <a:srgbClr val="7030A0"/>
                </a:solidFill>
              </a:rPr>
              <a:t>Comité </a:t>
            </a:r>
            <a:r>
              <a:rPr lang="vi-VN" sz="1800" b="1" dirty="0">
                <a:solidFill>
                  <a:srgbClr val="7030A0"/>
                </a:solidFill>
              </a:rPr>
              <a:t>français de la danse</a:t>
            </a:r>
            <a:r>
              <a:rPr lang="de-DE" sz="1800" b="1" dirty="0">
                <a:solidFill>
                  <a:srgbClr val="7030A0"/>
                </a:solidFill>
              </a:rPr>
              <a:t> </a:t>
            </a:r>
            <a:r>
              <a:rPr lang="de-DE" sz="1800" dirty="0">
                <a:sym typeface="Wingdings"/>
              </a:rPr>
              <a:t> bevorzugte Namensform</a:t>
            </a:r>
            <a:endParaRPr lang="vi-VN" sz="1800" dirty="0">
              <a:solidFill>
                <a:srgbClr val="00B050"/>
              </a:solidFill>
            </a:endParaRPr>
          </a:p>
          <a:p>
            <a:pPr marL="0" indent="0">
              <a:buNone/>
            </a:pPr>
            <a:r>
              <a:rPr lang="vi-VN" sz="1800" i="1" dirty="0"/>
              <a:t>nicht</a:t>
            </a:r>
            <a:r>
              <a:rPr lang="vi-VN" sz="1800" dirty="0"/>
              <a:t> </a:t>
            </a:r>
            <a:r>
              <a:rPr lang="vi-VN" sz="1800" dirty="0">
                <a:solidFill>
                  <a:srgbClr val="7030A0"/>
                </a:solidFill>
              </a:rPr>
              <a:t>French Committee of the Dance</a:t>
            </a:r>
            <a:endParaRPr lang="de-DE" sz="1800" dirty="0">
              <a:solidFill>
                <a:srgbClr val="7030A0"/>
              </a:solidFill>
            </a:endParaRPr>
          </a:p>
          <a:p>
            <a:pPr marL="0" indent="0">
              <a:buNone/>
            </a:pPr>
            <a:endParaRPr lang="de-DE" sz="2000" dirty="0">
              <a:solidFill>
                <a:srgbClr val="00B050"/>
              </a:solidFill>
            </a:endParaRPr>
          </a:p>
          <a:p>
            <a:pPr marL="0" indent="0">
              <a:buNone/>
            </a:pPr>
            <a:r>
              <a:rPr lang="de-DE" sz="2000" dirty="0"/>
              <a:t>Groß- und Kleinschreibung folgt </a:t>
            </a:r>
            <a:r>
              <a:rPr lang="de-DE" sz="2000" b="1" dirty="0"/>
              <a:t>RDA-Anhang A.40.2</a:t>
            </a:r>
            <a:r>
              <a:rPr lang="de-DE" sz="2000" dirty="0"/>
              <a:t>. d.h. den jeweiligen Festlegungen für die betreffenden </a:t>
            </a:r>
            <a:r>
              <a:rPr lang="de-DE" sz="2000" dirty="0" smtClean="0"/>
              <a:t>Sprachen. </a:t>
            </a:r>
            <a:endParaRPr lang="vi-VN" sz="20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16</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Internationale Körperschaften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smtClean="0"/>
              <a:t>)</a:t>
            </a:r>
            <a:r>
              <a:rPr lang="de-DE" dirty="0"/>
              <a:t> Internationale Körperschaften </a:t>
            </a:r>
            <a:r>
              <a:rPr lang="de-DE" dirty="0" smtClean="0"/>
              <a:t>(</a:t>
            </a:r>
            <a:r>
              <a:rPr lang="de-DE" b="1" dirty="0">
                <a:solidFill>
                  <a:schemeClr val="accent1">
                    <a:lumMod val="75000"/>
                  </a:schemeClr>
                </a:solidFill>
              </a:rPr>
              <a:t>RDA</a:t>
            </a:r>
            <a:r>
              <a:rPr lang="de-DE" b="1" dirty="0"/>
              <a:t> </a:t>
            </a:r>
            <a:r>
              <a:rPr lang="de-DE" b="1" dirty="0">
                <a:hlinkClick r:id="rId4"/>
              </a:rPr>
              <a:t>11.2.2.5.3</a:t>
            </a:r>
            <a:r>
              <a:rPr lang="de-DE" dirty="0"/>
              <a:t>)</a:t>
            </a:r>
            <a:br>
              <a:rPr lang="de-DE" dirty="0"/>
            </a:br>
            <a:endParaRPr lang="de-DE" dirty="0"/>
          </a:p>
          <a:p>
            <a:pPr marL="0" indent="0">
              <a:buNone/>
            </a:pPr>
            <a:r>
              <a:rPr lang="de-DE" sz="2000" dirty="0"/>
              <a:t>Bei internationalen Körperschaften </a:t>
            </a:r>
          </a:p>
          <a:p>
            <a:pPr marL="0" indent="0">
              <a:buNone/>
            </a:pPr>
            <a:r>
              <a:rPr lang="de-DE" sz="2000" dirty="0">
                <a:sym typeface="Wingdings"/>
              </a:rPr>
              <a:t> </a:t>
            </a:r>
            <a:r>
              <a:rPr lang="de-DE" sz="2000" b="1" dirty="0"/>
              <a:t>deutsche </a:t>
            </a:r>
            <a:r>
              <a:rPr lang="de-DE" sz="2000" dirty="0"/>
              <a:t>Namensform oder </a:t>
            </a:r>
          </a:p>
          <a:p>
            <a:pPr marL="0" indent="0">
              <a:buNone/>
            </a:pPr>
            <a:r>
              <a:rPr lang="de-DE" sz="2000" dirty="0">
                <a:sym typeface="Wingdings"/>
              </a:rPr>
              <a:t> </a:t>
            </a:r>
            <a:r>
              <a:rPr lang="de-DE" sz="2000" b="1" dirty="0"/>
              <a:t>gebräuchliche Form </a:t>
            </a:r>
            <a:r>
              <a:rPr lang="de-DE" sz="2000" dirty="0"/>
              <a:t>innerhalb der </a:t>
            </a:r>
            <a:r>
              <a:rPr lang="de-DE" sz="2000" b="1" dirty="0"/>
              <a:t>deutschen</a:t>
            </a:r>
            <a:br>
              <a:rPr lang="de-DE" sz="2000" b="1" dirty="0"/>
            </a:br>
            <a:r>
              <a:rPr lang="de-DE" sz="2000" b="1" dirty="0"/>
              <a:t>    Sprache </a:t>
            </a:r>
          </a:p>
          <a:p>
            <a:pPr marL="0" indent="0">
              <a:buNone/>
            </a:pPr>
            <a:endParaRPr lang="de-DE" sz="2000" dirty="0"/>
          </a:p>
          <a:p>
            <a:pPr marL="0" indent="0">
              <a:buNone/>
            </a:pPr>
            <a:r>
              <a:rPr lang="de-DE" sz="2000" b="1" dirty="0"/>
              <a:t>Keine deutsche </a:t>
            </a:r>
            <a:r>
              <a:rPr lang="de-DE" sz="2000" dirty="0"/>
              <a:t>oder im </a:t>
            </a:r>
            <a:r>
              <a:rPr lang="de-DE" sz="2000" b="1" dirty="0"/>
              <a:t>Deutschen gebräuchliche Namensform </a:t>
            </a:r>
            <a:r>
              <a:rPr lang="de-DE" sz="2000" dirty="0"/>
              <a:t>ermittelbar (s. </a:t>
            </a:r>
            <a:r>
              <a:rPr lang="de-DE" sz="2000" u="sng" dirty="0">
                <a:solidFill>
                  <a:srgbClr val="0070C0"/>
                </a:solidFill>
                <a:hlinkClick r:id="rId5"/>
              </a:rPr>
              <a:t>ERL zu </a:t>
            </a:r>
            <a:r>
              <a:rPr lang="de-DE" sz="2000" b="1" u="sng" dirty="0">
                <a:solidFill>
                  <a:srgbClr val="0070C0"/>
                </a:solidFill>
                <a:hlinkClick r:id="rId5"/>
              </a:rPr>
              <a:t>RDA 11.2.2.5.3</a:t>
            </a:r>
            <a:r>
              <a:rPr lang="de-DE" sz="2000" dirty="0"/>
              <a:t>) </a:t>
            </a:r>
          </a:p>
          <a:p>
            <a:pPr>
              <a:buFont typeface="Wingdings"/>
              <a:buChar char="è"/>
            </a:pPr>
            <a:r>
              <a:rPr lang="de-DE" sz="2000" b="1" dirty="0"/>
              <a:t>offizielle Sprache der Körperschaft</a:t>
            </a:r>
          </a:p>
          <a:p>
            <a:pPr marL="0" indent="0">
              <a:buNone/>
            </a:pPr>
            <a:r>
              <a:rPr lang="de-DE" sz="2000" b="1" dirty="0"/>
              <a:t> </a:t>
            </a:r>
            <a:r>
              <a:rPr lang="de-DE" sz="2000" dirty="0"/>
              <a:t>(s. </a:t>
            </a:r>
            <a:r>
              <a:rPr lang="de-DE" sz="2000" b="1" dirty="0">
                <a:solidFill>
                  <a:schemeClr val="accent1">
                    <a:lumMod val="75000"/>
                  </a:schemeClr>
                </a:solidFill>
              </a:rPr>
              <a:t>RDA</a:t>
            </a:r>
            <a:r>
              <a:rPr lang="de-DE" sz="2000" b="1" dirty="0"/>
              <a:t> </a:t>
            </a:r>
            <a:r>
              <a:rPr lang="de-DE" sz="2000" b="1" dirty="0">
                <a:hlinkClick r:id="rId6"/>
              </a:rPr>
              <a:t>11.2.2.5.2</a:t>
            </a:r>
            <a:r>
              <a:rPr lang="de-DE" sz="2000" dirty="0" smtClean="0"/>
              <a:t>)</a:t>
            </a:r>
            <a:endParaRPr lang="de-DE" sz="2000" dirty="0"/>
          </a:p>
          <a:p>
            <a:pPr marL="0" indent="0">
              <a:buNone/>
            </a:pPr>
            <a:r>
              <a:rPr lang="de-DE" sz="2200" dirty="0"/>
              <a:t> </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17</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Internationale Körperschaften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 </a:t>
            </a:r>
            <a:r>
              <a:rPr lang="de-DE" b="1" dirty="0">
                <a:hlinkClick r:id="rId3"/>
              </a:rPr>
              <a:t>11.2.2</a:t>
            </a:r>
            <a:r>
              <a:rPr lang="de-DE" dirty="0"/>
              <a:t>) Internationale Körperschaften (</a:t>
            </a:r>
            <a:r>
              <a:rPr lang="de-DE" b="1" dirty="0">
                <a:solidFill>
                  <a:schemeClr val="accent1">
                    <a:lumMod val="75000"/>
                  </a:schemeClr>
                </a:solidFill>
              </a:rPr>
              <a:t>RDA </a:t>
            </a:r>
            <a:r>
              <a:rPr lang="de-DE" b="1" dirty="0">
                <a:hlinkClick r:id="rId4"/>
              </a:rPr>
              <a:t>11.2.2.5.3</a:t>
            </a:r>
            <a:r>
              <a:rPr lang="de-DE" dirty="0"/>
              <a:t>)</a:t>
            </a:r>
            <a:br>
              <a:rPr lang="de-DE" dirty="0"/>
            </a:br>
            <a:endParaRPr lang="de-DE" dirty="0" smtClean="0"/>
          </a:p>
          <a:p>
            <a:pPr marL="0" indent="0">
              <a:buNone/>
            </a:pPr>
            <a:endParaRPr lang="de-DE" dirty="0"/>
          </a:p>
          <a:p>
            <a:pPr marL="0" indent="0">
              <a:buNone/>
            </a:pPr>
            <a:r>
              <a:rPr lang="de-DE" sz="1800" i="1" dirty="0"/>
              <a:t>Beispiele</a:t>
            </a:r>
            <a:r>
              <a:rPr lang="de-DE" sz="1800" i="1" dirty="0" smtClean="0"/>
              <a:t>:</a:t>
            </a:r>
            <a:endParaRPr lang="de-DE" sz="1800" i="1" dirty="0"/>
          </a:p>
          <a:p>
            <a:pPr marL="0" indent="0">
              <a:buNone/>
            </a:pPr>
            <a:r>
              <a:rPr lang="de-DE" sz="1800" b="1" dirty="0" smtClean="0">
                <a:solidFill>
                  <a:srgbClr val="7030A0"/>
                </a:solidFill>
              </a:rPr>
              <a:t>110 Europarat</a:t>
            </a:r>
            <a:r>
              <a:rPr lang="de-DE" sz="1800" dirty="0" smtClean="0">
                <a:sym typeface="Wingdings"/>
              </a:rPr>
              <a:t> </a:t>
            </a:r>
            <a:r>
              <a:rPr lang="de-DE" sz="1800" dirty="0">
                <a:sym typeface="Wingdings"/>
              </a:rPr>
              <a:t> bevorzugte </a:t>
            </a:r>
            <a:r>
              <a:rPr lang="de-DE" sz="1800" dirty="0" smtClean="0">
                <a:sym typeface="Wingdings"/>
              </a:rPr>
              <a:t>Namensform </a:t>
            </a:r>
          </a:p>
          <a:p>
            <a:pPr marL="0" indent="0">
              <a:buNone/>
            </a:pPr>
            <a:r>
              <a:rPr lang="de-DE" sz="1800" dirty="0" smtClean="0"/>
              <a:t>nicht</a:t>
            </a:r>
            <a:r>
              <a:rPr lang="de-DE" sz="1800" b="1" dirty="0" smtClean="0">
                <a:solidFill>
                  <a:srgbClr val="00B050"/>
                </a:solidFill>
              </a:rPr>
              <a:t> </a:t>
            </a:r>
            <a:r>
              <a:rPr lang="de-DE" sz="1800" dirty="0">
                <a:solidFill>
                  <a:srgbClr val="7030A0"/>
                </a:solidFill>
              </a:rPr>
              <a:t>Council </a:t>
            </a:r>
            <a:r>
              <a:rPr lang="de-DE" sz="1800" dirty="0" err="1">
                <a:solidFill>
                  <a:srgbClr val="7030A0"/>
                </a:solidFill>
              </a:rPr>
              <a:t>of</a:t>
            </a:r>
            <a:r>
              <a:rPr lang="de-DE" sz="1800" dirty="0">
                <a:solidFill>
                  <a:srgbClr val="7030A0"/>
                </a:solidFill>
              </a:rPr>
              <a:t> </a:t>
            </a:r>
            <a:r>
              <a:rPr lang="de-DE" sz="1800" dirty="0" smtClean="0">
                <a:solidFill>
                  <a:srgbClr val="7030A0"/>
                </a:solidFill>
              </a:rPr>
              <a:t>Europe</a:t>
            </a:r>
          </a:p>
          <a:p>
            <a:pPr marL="0" indent="0">
              <a:buNone/>
            </a:pPr>
            <a:endParaRPr lang="de-DE" sz="1800" b="1" dirty="0">
              <a:solidFill>
                <a:srgbClr val="00B050"/>
              </a:solidFill>
            </a:endParaRPr>
          </a:p>
          <a:p>
            <a:pPr marL="0" indent="0">
              <a:buNone/>
            </a:pPr>
            <a:r>
              <a:rPr lang="de-DE" sz="1800" b="1" dirty="0" smtClean="0">
                <a:solidFill>
                  <a:srgbClr val="7030A0"/>
                </a:solidFill>
              </a:rPr>
              <a:t>110 NATO</a:t>
            </a:r>
            <a:r>
              <a:rPr lang="de-DE" sz="1800" b="1" dirty="0" smtClean="0">
                <a:solidFill>
                  <a:srgbClr val="00B050"/>
                </a:solidFill>
              </a:rPr>
              <a:t>  </a:t>
            </a:r>
            <a:r>
              <a:rPr lang="de-DE" sz="1800" dirty="0" smtClean="0">
                <a:sym typeface="Wingdings"/>
              </a:rPr>
              <a:t> </a:t>
            </a:r>
            <a:r>
              <a:rPr lang="de-DE" sz="1800" dirty="0">
                <a:sym typeface="Wingdings"/>
              </a:rPr>
              <a:t> </a:t>
            </a:r>
            <a:r>
              <a:rPr lang="de-DE" sz="1800" dirty="0"/>
              <a:t>bevorzugte </a:t>
            </a:r>
            <a:r>
              <a:rPr lang="de-DE" sz="1800" dirty="0" smtClean="0"/>
              <a:t>Namensform</a:t>
            </a:r>
          </a:p>
          <a:p>
            <a:pPr marL="0" indent="0">
              <a:buNone/>
            </a:pPr>
            <a:r>
              <a:rPr lang="de-DE" sz="1800" dirty="0" smtClean="0"/>
              <a:t>nicht</a:t>
            </a:r>
            <a:r>
              <a:rPr lang="de-DE" sz="1800" i="1" dirty="0" smtClean="0"/>
              <a:t> </a:t>
            </a:r>
            <a:r>
              <a:rPr lang="de-DE" sz="1800" dirty="0">
                <a:solidFill>
                  <a:srgbClr val="7030A0"/>
                </a:solidFill>
              </a:rPr>
              <a:t>North </a:t>
            </a:r>
            <a:r>
              <a:rPr lang="de-DE" sz="1800" dirty="0" err="1">
                <a:solidFill>
                  <a:srgbClr val="7030A0"/>
                </a:solidFill>
              </a:rPr>
              <a:t>Atlantic</a:t>
            </a:r>
            <a:r>
              <a:rPr lang="de-DE" sz="1800" dirty="0">
                <a:solidFill>
                  <a:srgbClr val="7030A0"/>
                </a:solidFill>
              </a:rPr>
              <a:t> Treaty </a:t>
            </a:r>
            <a:r>
              <a:rPr lang="de-DE" sz="1800" dirty="0" err="1">
                <a:solidFill>
                  <a:srgbClr val="7030A0"/>
                </a:solidFill>
              </a:rPr>
              <a:t>Organization</a:t>
            </a:r>
            <a:r>
              <a:rPr lang="de-DE" sz="1800" dirty="0">
                <a:solidFill>
                  <a:srgbClr val="7030A0"/>
                </a:solidFill>
              </a:rPr>
              <a:t> </a:t>
            </a:r>
          </a:p>
          <a:p>
            <a:pPr marL="914400" lvl="2" indent="0">
              <a:buNone/>
            </a:pP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18</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Gebräuchlicher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 </a:t>
            </a:r>
            <a:r>
              <a:rPr lang="de-DE" b="1" dirty="0">
                <a:hlinkClick r:id="rId3"/>
              </a:rPr>
              <a:t>11.2.2</a:t>
            </a:r>
            <a:r>
              <a:rPr lang="de-DE" dirty="0" smtClean="0"/>
              <a:t>)</a:t>
            </a:r>
          </a:p>
          <a:p>
            <a:pPr marL="0" indent="0">
              <a:spcBef>
                <a:spcPts val="0"/>
              </a:spcBef>
              <a:buNone/>
            </a:pPr>
            <a:r>
              <a:rPr lang="de-DE" dirty="0"/>
              <a:t>Gebräuchlicher Name (</a:t>
            </a:r>
            <a:r>
              <a:rPr lang="de-DE" b="1" dirty="0">
                <a:solidFill>
                  <a:schemeClr val="accent1">
                    <a:lumMod val="75000"/>
                  </a:schemeClr>
                </a:solidFill>
              </a:rPr>
              <a:t>RDA</a:t>
            </a:r>
            <a:r>
              <a:rPr lang="de-DE" b="1" dirty="0"/>
              <a:t> </a:t>
            </a:r>
            <a:r>
              <a:rPr lang="de-DE" b="1" dirty="0">
                <a:hlinkClick r:id="rId4"/>
              </a:rPr>
              <a:t>11.2.2.5.4</a:t>
            </a:r>
            <a:r>
              <a:rPr lang="de-DE" dirty="0"/>
              <a:t>)</a:t>
            </a:r>
            <a:r>
              <a:rPr lang="de-DE" sz="1800" dirty="0"/>
              <a:t/>
            </a:r>
            <a:br>
              <a:rPr lang="de-DE" sz="1800" dirty="0"/>
            </a:br>
            <a:endParaRPr lang="de-DE" sz="1800" dirty="0"/>
          </a:p>
          <a:p>
            <a:pPr marL="0" indent="0">
              <a:buNone/>
            </a:pPr>
            <a:r>
              <a:rPr lang="de-DE" sz="2000" dirty="0" smtClean="0"/>
              <a:t>Gebräuchliche </a:t>
            </a:r>
            <a:r>
              <a:rPr lang="de-DE" sz="2000" dirty="0"/>
              <a:t>Namensform in der </a:t>
            </a:r>
            <a:r>
              <a:rPr lang="de-DE" sz="2000" b="1" dirty="0"/>
              <a:t>Sprache der Körperschaft</a:t>
            </a:r>
          </a:p>
          <a:p>
            <a:pPr>
              <a:lnSpc>
                <a:spcPct val="150000"/>
              </a:lnSpc>
              <a:spcBef>
                <a:spcPts val="0"/>
              </a:spcBef>
              <a:buFont typeface="Wingdings"/>
              <a:buChar char="è"/>
            </a:pPr>
            <a:r>
              <a:rPr lang="de-DE" sz="2000" dirty="0"/>
              <a:t>bevorzugter Name </a:t>
            </a:r>
            <a:r>
              <a:rPr lang="de-DE" sz="2000" u="sng" dirty="0">
                <a:solidFill>
                  <a:srgbClr val="0070C0"/>
                </a:solidFill>
                <a:hlinkClick r:id="rId5"/>
              </a:rPr>
              <a:t>ERL 1 </a:t>
            </a:r>
            <a:r>
              <a:rPr lang="de-DE" sz="2000" u="sng" dirty="0" smtClean="0">
                <a:solidFill>
                  <a:srgbClr val="0070C0"/>
                </a:solidFill>
                <a:hlinkClick r:id="rId5"/>
              </a:rPr>
              <a:t>zu </a:t>
            </a:r>
            <a:r>
              <a:rPr lang="de-DE" sz="2000" b="1" u="sng" dirty="0">
                <a:solidFill>
                  <a:srgbClr val="0070C0"/>
                </a:solidFill>
                <a:hlinkClick r:id="rId5"/>
              </a:rPr>
              <a:t>RDA </a:t>
            </a:r>
            <a:r>
              <a:rPr lang="de-DE" sz="2000" b="1" u="sng" dirty="0" smtClean="0">
                <a:solidFill>
                  <a:srgbClr val="0070C0"/>
                </a:solidFill>
                <a:hlinkClick r:id="rId5"/>
              </a:rPr>
              <a:t>11.2.2.5.4</a:t>
            </a:r>
            <a:r>
              <a:rPr lang="de-DE" sz="2000" b="1" u="sng" dirty="0" smtClean="0">
                <a:solidFill>
                  <a:srgbClr val="0070C0"/>
                </a:solidFill>
              </a:rPr>
              <a:t> </a:t>
            </a:r>
            <a:r>
              <a:rPr lang="de-DE" sz="2000" dirty="0"/>
              <a:t/>
            </a:r>
            <a:br>
              <a:rPr lang="de-DE" sz="2000" dirty="0"/>
            </a:br>
            <a:endParaRPr lang="de-DE" sz="2000" dirty="0" smtClean="0"/>
          </a:p>
          <a:p>
            <a:pPr marL="0" indent="0">
              <a:lnSpc>
                <a:spcPct val="150000"/>
              </a:lnSpc>
              <a:spcBef>
                <a:spcPts val="0"/>
              </a:spcBef>
              <a:buNone/>
            </a:pPr>
            <a:r>
              <a:rPr lang="de-DE" sz="2000" i="1" dirty="0" smtClean="0"/>
              <a:t>Ausnahmen</a:t>
            </a:r>
            <a:r>
              <a:rPr lang="de-DE" sz="2000" i="1" dirty="0"/>
              <a:t>:</a:t>
            </a:r>
            <a:r>
              <a:rPr lang="de-DE" sz="2000" dirty="0"/>
              <a:t> </a:t>
            </a:r>
          </a:p>
          <a:p>
            <a:pPr>
              <a:lnSpc>
                <a:spcPct val="150000"/>
              </a:lnSpc>
              <a:spcBef>
                <a:spcPts val="0"/>
              </a:spcBef>
            </a:pPr>
            <a:r>
              <a:rPr lang="de-DE" sz="2000" dirty="0"/>
              <a:t>Körperschaften des Altertums </a:t>
            </a:r>
          </a:p>
          <a:p>
            <a:pPr>
              <a:lnSpc>
                <a:spcPct val="150000"/>
              </a:lnSpc>
              <a:spcBef>
                <a:spcPts val="0"/>
              </a:spcBef>
            </a:pPr>
            <a:r>
              <a:rPr lang="de-DE" sz="2000" dirty="0"/>
              <a:t>I</a:t>
            </a:r>
            <a:r>
              <a:rPr lang="de-DE" sz="2000" dirty="0" smtClean="0"/>
              <a:t>nternationale </a:t>
            </a:r>
            <a:r>
              <a:rPr lang="de-DE" sz="2000" dirty="0"/>
              <a:t>Körperschaften</a:t>
            </a:r>
          </a:p>
          <a:p>
            <a:pPr>
              <a:lnSpc>
                <a:spcPct val="150000"/>
              </a:lnSpc>
              <a:spcBef>
                <a:spcPts val="0"/>
              </a:spcBef>
            </a:pPr>
            <a:r>
              <a:rPr lang="de-DE" sz="2000" dirty="0"/>
              <a:t>Religiöse Körperschaften (siehe eigene Präsentation)</a:t>
            </a:r>
          </a:p>
          <a:p>
            <a:pPr>
              <a:lnSpc>
                <a:spcPct val="150000"/>
              </a:lnSpc>
              <a:spcBef>
                <a:spcPts val="0"/>
              </a:spcBef>
            </a:pPr>
            <a:r>
              <a:rPr lang="de-DE" sz="2000" dirty="0"/>
              <a:t>Gebietskörperschaften (siehe eigene Präsentation</a:t>
            </a:r>
            <a:r>
              <a:rPr lang="de-DE" sz="2000" dirty="0" smtClean="0"/>
              <a:t>)</a:t>
            </a:r>
            <a:endParaRPr lang="de-DE" sz="1800"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19</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lvl="0" indent="0" algn="ctr">
              <a:spcBef>
                <a:spcPts val="0"/>
              </a:spcBef>
              <a:buNone/>
            </a:pPr>
            <a:endParaRPr lang="de-DE" dirty="0" smtClean="0">
              <a:solidFill>
                <a:srgbClr val="4F81BD">
                  <a:lumMod val="75000"/>
                </a:srgbClr>
              </a:solidFill>
              <a:ea typeface="Verdana" panose="020B0604030504040204" pitchFamily="34" charset="0"/>
              <a:cs typeface="Verdana" panose="020B0604030504040204" pitchFamily="34" charset="0"/>
            </a:endParaRPr>
          </a:p>
          <a:p>
            <a:pPr marL="0" lvl="0" indent="0" algn="ctr">
              <a:spcBef>
                <a:spcPts val="0"/>
              </a:spcBef>
              <a:buNone/>
            </a:pPr>
            <a:endParaRPr lang="de-DE" sz="2800" dirty="0" smtClean="0">
              <a:solidFill>
                <a:schemeClr val="accent1">
                  <a:lumMod val="75000"/>
                </a:schemeClr>
              </a:solidFill>
            </a:endParaRPr>
          </a:p>
          <a:p>
            <a:pPr marL="0" lvl="0" indent="0" algn="ctr">
              <a:spcBef>
                <a:spcPts val="0"/>
              </a:spcBef>
              <a:buNone/>
            </a:pPr>
            <a:r>
              <a:rPr lang="de-DE" sz="2800" dirty="0" smtClean="0">
                <a:solidFill>
                  <a:schemeClr val="accent1">
                    <a:lumMod val="75000"/>
                  </a:schemeClr>
                </a:solidFill>
              </a:rPr>
              <a:t>Körperschaften</a:t>
            </a:r>
            <a:r>
              <a:rPr lang="de-DE" sz="2800" dirty="0">
                <a:solidFill>
                  <a:schemeClr val="accent1">
                    <a:lumMod val="75000"/>
                  </a:schemeClr>
                </a:solidFill>
              </a:rPr>
              <a:t/>
            </a:r>
            <a:br>
              <a:rPr lang="de-DE" sz="2800" dirty="0">
                <a:solidFill>
                  <a:schemeClr val="accent1">
                    <a:lumMod val="75000"/>
                  </a:schemeClr>
                </a:solidFill>
              </a:rPr>
            </a:br>
            <a:r>
              <a:rPr lang="de-DE" sz="2800" dirty="0">
                <a:solidFill>
                  <a:schemeClr val="accent1">
                    <a:lumMod val="75000"/>
                  </a:schemeClr>
                </a:solidFill>
              </a:rPr>
              <a:t>allgemein</a:t>
            </a:r>
            <a:br>
              <a:rPr lang="de-DE" sz="2800" dirty="0">
                <a:solidFill>
                  <a:schemeClr val="accent1">
                    <a:lumMod val="75000"/>
                  </a:schemeClr>
                </a:solidFill>
              </a:rPr>
            </a:br>
            <a:r>
              <a:rPr lang="de-DE" sz="2800" dirty="0">
                <a:solidFill>
                  <a:schemeClr val="accent1">
                    <a:lumMod val="75000"/>
                  </a:schemeClr>
                </a:solidFill>
              </a:rPr>
              <a:t/>
            </a:r>
            <a:br>
              <a:rPr lang="de-DE" sz="2800" dirty="0">
                <a:solidFill>
                  <a:schemeClr val="accent1">
                    <a:lumMod val="75000"/>
                  </a:schemeClr>
                </a:solidFill>
              </a:rPr>
            </a:br>
            <a:r>
              <a:rPr lang="de-DE" sz="1800" dirty="0">
                <a:solidFill>
                  <a:srgbClr val="4F81BD">
                    <a:lumMod val="75000"/>
                  </a:srgbClr>
                </a:solidFill>
                <a:ea typeface="Verdana" panose="020B0604030504040204" pitchFamily="34" charset="0"/>
                <a:cs typeface="Verdana" panose="020B0604030504040204" pitchFamily="34" charset="0"/>
              </a:rPr>
              <a:t>Schulungsunterlagen der DNB </a:t>
            </a:r>
          </a:p>
          <a:p>
            <a:pPr marL="0" lvl="0" indent="0" algn="ctr">
              <a:spcBef>
                <a:spcPts val="0"/>
              </a:spcBef>
              <a:buNone/>
            </a:pPr>
            <a:r>
              <a:rPr lang="de-DE" sz="1800" dirty="0">
                <a:solidFill>
                  <a:srgbClr val="4F81BD">
                    <a:lumMod val="75000"/>
                  </a:srgbClr>
                </a:solidFill>
                <a:ea typeface="Verdana" panose="020B0604030504040204" pitchFamily="34" charset="0"/>
                <a:cs typeface="Verdana" panose="020B0604030504040204" pitchFamily="34" charset="0"/>
              </a:rPr>
              <a:t>auf der Grundlage von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Modul </a:t>
            </a:r>
            <a:r>
              <a:rPr lang="de-DE" sz="1800" dirty="0" smtClean="0">
                <a:solidFill>
                  <a:srgbClr val="4F81BD">
                    <a:lumMod val="75000"/>
                  </a:srgbClr>
                </a:solidFill>
                <a:ea typeface="Verdana" panose="020B0604030504040204" pitchFamily="34" charset="0"/>
                <a:cs typeface="Verdana" panose="020B0604030504040204" pitchFamily="34" charset="0"/>
              </a:rPr>
              <a:t>4: Normdaten</a:t>
            </a:r>
            <a:r>
              <a:rPr lang="de-DE" sz="1800" dirty="0">
                <a:solidFill>
                  <a:srgbClr val="4F81BD">
                    <a:lumMod val="75000"/>
                  </a:srgbClr>
                </a:solidFill>
                <a:ea typeface="Verdana" panose="020B0604030504040204" pitchFamily="34" charset="0"/>
                <a:cs typeface="Verdana" panose="020B0604030504040204" pitchFamily="34" charset="0"/>
              </a:rPr>
              <a:t/>
            </a:r>
            <a:br>
              <a:rPr lang="de-DE" sz="1800" dirty="0">
                <a:solidFill>
                  <a:srgbClr val="4F81BD">
                    <a:lumMod val="75000"/>
                  </a:srgbClr>
                </a:solidFill>
                <a:ea typeface="Verdana" panose="020B0604030504040204" pitchFamily="34" charset="0"/>
                <a:cs typeface="Verdana" panose="020B0604030504040204" pitchFamily="34" charset="0"/>
              </a:rPr>
            </a:br>
            <a:r>
              <a:rPr lang="de-DE" sz="1800" dirty="0">
                <a:solidFill>
                  <a:srgbClr val="4F81BD">
                    <a:lumMod val="75000"/>
                  </a:srgbClr>
                </a:solidFill>
                <a:ea typeface="Verdana" panose="020B0604030504040204" pitchFamily="34" charset="0"/>
                <a:cs typeface="Verdana" panose="020B0604030504040204" pitchFamily="34" charset="0"/>
              </a:rPr>
              <a:t>der offiziellen Schulungsunterlagen der AG </a:t>
            </a:r>
            <a:r>
              <a:rPr lang="de-DE" sz="1800" dirty="0" smtClean="0">
                <a:solidFill>
                  <a:srgbClr val="4F81BD">
                    <a:lumMod val="75000"/>
                  </a:srgbClr>
                </a:solidFill>
                <a:ea typeface="Verdana" panose="020B0604030504040204" pitchFamily="34" charset="0"/>
                <a:cs typeface="Verdana" panose="020B0604030504040204" pitchFamily="34" charset="0"/>
              </a:rPr>
              <a:t>RDA</a:t>
            </a:r>
            <a:endParaRPr lang="de-DE" sz="2000" dirty="0">
              <a:ea typeface="Verdana" panose="020B0604030504040204" pitchFamily="34" charset="0"/>
              <a:cs typeface="Verdana" panose="020B0604030504040204" pitchFamily="34" charset="0"/>
            </a:endParaRPr>
          </a:p>
        </p:txBody>
      </p:sp>
      <p:sp>
        <p:nvSpPr>
          <p:cNvPr id="5" name="Fußzeilenplatzhalter 4"/>
          <p:cNvSpPr>
            <a:spLocks noGrp="1"/>
          </p:cNvSpPr>
          <p:nvPr>
            <p:ph type="ftr" sz="quarter" idx="14"/>
          </p:nvPr>
        </p:nvSpPr>
        <p:spPr>
          <a:xfrm>
            <a:off x="467544" y="6376243"/>
            <a:ext cx="7776864" cy="365125"/>
          </a:xfrm>
        </p:spPr>
        <p:txBody>
          <a:bodyPr/>
          <a:lstStyle/>
          <a:p>
            <a:r>
              <a:rPr lang="de-DE" dirty="0"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a:t>
            </a:fld>
            <a:endParaRPr lang="de-DE" dirty="0">
              <a:solidFill>
                <a:prstClr val="white">
                  <a:lumMod val="50000"/>
                </a:prstClr>
              </a:solidFill>
            </a:endParaRPr>
          </a:p>
        </p:txBody>
      </p:sp>
      <p:sp>
        <p:nvSpPr>
          <p:cNvPr id="6" name="Rechteck 5"/>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9042212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Gebräuchlicher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a:t>Gebräuchlicher Name (</a:t>
            </a:r>
            <a:r>
              <a:rPr lang="de-DE" b="1" dirty="0">
                <a:solidFill>
                  <a:schemeClr val="accent1">
                    <a:lumMod val="75000"/>
                  </a:schemeClr>
                </a:solidFill>
              </a:rPr>
              <a:t>RDA</a:t>
            </a:r>
            <a:r>
              <a:rPr lang="de-DE" b="1" dirty="0"/>
              <a:t> </a:t>
            </a:r>
            <a:r>
              <a:rPr lang="de-DE" b="1" dirty="0">
                <a:hlinkClick r:id="rId4"/>
              </a:rPr>
              <a:t>11.2.2.5.4</a:t>
            </a:r>
            <a:r>
              <a:rPr lang="de-DE" dirty="0"/>
              <a:t>)</a:t>
            </a:r>
            <a:r>
              <a:rPr lang="de-DE" sz="1800" dirty="0"/>
              <a:t/>
            </a:r>
            <a:br>
              <a:rPr lang="de-DE" sz="1800" dirty="0"/>
            </a:br>
            <a:endParaRPr lang="de-DE" sz="1800" dirty="0" smtClean="0"/>
          </a:p>
          <a:p>
            <a:pPr marL="0" indent="0">
              <a:buNone/>
            </a:pPr>
            <a:r>
              <a:rPr lang="de-DE" sz="1800" i="1" dirty="0" smtClean="0"/>
              <a:t>Beispiel:</a:t>
            </a:r>
            <a:endParaRPr lang="de-DE" sz="1800" i="1" dirty="0"/>
          </a:p>
          <a:p>
            <a:pPr marL="0" indent="0">
              <a:buNone/>
            </a:pPr>
            <a:r>
              <a:rPr lang="es-ES" sz="1800" b="1" dirty="0" smtClean="0">
                <a:solidFill>
                  <a:srgbClr val="7030A0"/>
                </a:solidFill>
                <a:ea typeface="Verdana" pitchFamily="34" charset="0"/>
                <a:cs typeface="Verdana" pitchFamily="34" charset="0"/>
              </a:rPr>
              <a:t>Museo </a:t>
            </a:r>
            <a:r>
              <a:rPr lang="es-ES" sz="1800" b="1" dirty="0">
                <a:solidFill>
                  <a:srgbClr val="7030A0"/>
                </a:solidFill>
                <a:ea typeface="Verdana" pitchFamily="34" charset="0"/>
                <a:cs typeface="Verdana" pitchFamily="34" charset="0"/>
              </a:rPr>
              <a:t>del Prado </a:t>
            </a:r>
            <a:r>
              <a:rPr lang="de-DE" sz="1800" dirty="0">
                <a:ea typeface="Verdana" pitchFamily="34" charset="0"/>
                <a:cs typeface="Verdana" pitchFamily="34" charset="0"/>
                <a:sym typeface="Wingdings"/>
              </a:rPr>
              <a:t> bevorzugte Namensform</a:t>
            </a:r>
            <a:endParaRPr lang="es-ES" sz="1800" b="1" dirty="0">
              <a:solidFill>
                <a:srgbClr val="00B050"/>
              </a:solidFill>
              <a:ea typeface="Verdana" pitchFamily="34" charset="0"/>
              <a:cs typeface="Verdana" pitchFamily="34" charset="0"/>
            </a:endParaRPr>
          </a:p>
          <a:p>
            <a:pPr marL="0" indent="0">
              <a:buNone/>
            </a:pPr>
            <a:r>
              <a:rPr lang="es-ES" sz="1800" i="1" dirty="0">
                <a:ea typeface="Verdana" pitchFamily="34" charset="0"/>
                <a:cs typeface="Verdana" pitchFamily="34" charset="0"/>
              </a:rPr>
              <a:t>nicht</a:t>
            </a:r>
            <a:r>
              <a:rPr lang="es-ES" sz="1800" b="1" dirty="0">
                <a:solidFill>
                  <a:srgbClr val="00B050"/>
                </a:solidFill>
                <a:ea typeface="Verdana" pitchFamily="34" charset="0"/>
                <a:cs typeface="Verdana" pitchFamily="34" charset="0"/>
              </a:rPr>
              <a:t> </a:t>
            </a:r>
            <a:r>
              <a:rPr lang="es-ES" sz="1800" dirty="0">
                <a:solidFill>
                  <a:srgbClr val="7030A0"/>
                </a:solidFill>
                <a:ea typeface="Verdana" pitchFamily="34" charset="0"/>
                <a:cs typeface="Verdana" pitchFamily="34" charset="0"/>
              </a:rPr>
              <a:t>Museo Nacional de Pintura y Escultura</a:t>
            </a:r>
          </a:p>
          <a:p>
            <a:pPr marL="0" indent="0">
              <a:buNone/>
            </a:pPr>
            <a:r>
              <a:rPr lang="es-ES" sz="1800" i="1" dirty="0">
                <a:ea typeface="Verdana" pitchFamily="34" charset="0"/>
                <a:cs typeface="Verdana" pitchFamily="34" charset="0"/>
              </a:rPr>
              <a:t>nicht</a:t>
            </a:r>
            <a:r>
              <a:rPr lang="es-ES" sz="1800" dirty="0">
                <a:solidFill>
                  <a:srgbClr val="00B050"/>
                </a:solidFill>
                <a:ea typeface="Verdana" pitchFamily="34" charset="0"/>
                <a:cs typeface="Verdana" pitchFamily="34" charset="0"/>
              </a:rPr>
              <a:t> </a:t>
            </a:r>
            <a:r>
              <a:rPr lang="es-ES" sz="1800" dirty="0">
                <a:solidFill>
                  <a:srgbClr val="7030A0"/>
                </a:solidFill>
                <a:ea typeface="Verdana" pitchFamily="34" charset="0"/>
                <a:cs typeface="Verdana" pitchFamily="34" charset="0"/>
              </a:rPr>
              <a:t>Museo Nacional del Prado</a:t>
            </a:r>
          </a:p>
          <a:p>
            <a:pPr marL="0" indent="0">
              <a:buNone/>
            </a:pPr>
            <a:r>
              <a:rPr lang="es-ES" sz="1800" i="1" dirty="0">
                <a:ea typeface="Verdana" pitchFamily="34" charset="0"/>
                <a:cs typeface="Verdana" pitchFamily="34" charset="0"/>
              </a:rPr>
              <a:t>nicht</a:t>
            </a:r>
            <a:r>
              <a:rPr lang="es-ES" sz="1800" b="1" i="1" dirty="0">
                <a:solidFill>
                  <a:srgbClr val="00B050"/>
                </a:solidFill>
                <a:ea typeface="Verdana" pitchFamily="34" charset="0"/>
                <a:cs typeface="Verdana" pitchFamily="34" charset="0"/>
              </a:rPr>
              <a:t> </a:t>
            </a:r>
            <a:r>
              <a:rPr lang="es-ES" sz="1800" dirty="0">
                <a:solidFill>
                  <a:srgbClr val="7030A0"/>
                </a:solidFill>
                <a:ea typeface="Verdana" pitchFamily="34" charset="0"/>
                <a:cs typeface="Verdana" pitchFamily="34" charset="0"/>
              </a:rPr>
              <a:t>Real Museo de Pinturas y Esculturas</a:t>
            </a:r>
          </a:p>
          <a:p>
            <a:pPr marL="0" indent="0">
              <a:buNone/>
            </a:pPr>
            <a:endParaRPr lang="de-DE" sz="1800" b="1" dirty="0">
              <a:solidFill>
                <a:srgbClr val="00B050"/>
              </a:solidFill>
              <a:ea typeface="Verdana" pitchFamily="34" charset="0"/>
              <a:cs typeface="Verdana" pitchFamily="34" charset="0"/>
            </a:endParaRPr>
          </a:p>
          <a:p>
            <a:pPr marL="0" indent="0">
              <a:buNone/>
            </a:pPr>
            <a:r>
              <a:rPr lang="de-DE" sz="1800" b="1" dirty="0" smtClean="0">
                <a:ea typeface="Verdana" pitchFamily="34" charset="0"/>
                <a:cs typeface="Verdana" pitchFamily="34" charset="0"/>
              </a:rPr>
              <a:t>PICA</a:t>
            </a:r>
            <a:r>
              <a:rPr lang="de-DE" sz="1800" dirty="0" smtClean="0">
                <a:ea typeface="Verdana" pitchFamily="34" charset="0"/>
                <a:cs typeface="Verdana" pitchFamily="34" charset="0"/>
              </a:rPr>
              <a:t>:</a:t>
            </a:r>
            <a:endParaRPr lang="de-DE" sz="1800" dirty="0">
              <a:solidFill>
                <a:srgbClr val="00B050"/>
              </a:solidFill>
              <a:ea typeface="Verdana" pitchFamily="34" charset="0"/>
              <a:cs typeface="Verdana" pitchFamily="34" charset="0"/>
            </a:endParaRPr>
          </a:p>
          <a:p>
            <a:pPr marL="0" indent="0">
              <a:buNone/>
            </a:pPr>
            <a:r>
              <a:rPr lang="de-DE" sz="1800" b="1" dirty="0">
                <a:ea typeface="Verdana" pitchFamily="34" charset="0"/>
                <a:cs typeface="Verdana" pitchFamily="34" charset="0"/>
              </a:rPr>
              <a:t>110</a:t>
            </a:r>
            <a:r>
              <a:rPr lang="de-DE" sz="1800" dirty="0">
                <a:ea typeface="Verdana" pitchFamily="34" charset="0"/>
                <a:cs typeface="Verdana" pitchFamily="34" charset="0"/>
              </a:rPr>
              <a:t> </a:t>
            </a:r>
            <a:r>
              <a:rPr lang="de-DE" sz="1800" b="1" dirty="0" err="1">
                <a:solidFill>
                  <a:srgbClr val="7030A0"/>
                </a:solidFill>
                <a:ea typeface="Verdana" pitchFamily="34" charset="0"/>
                <a:cs typeface="Verdana" pitchFamily="34" charset="0"/>
              </a:rPr>
              <a:t>Museo</a:t>
            </a:r>
            <a:r>
              <a:rPr lang="de-DE" sz="1800" b="1" dirty="0">
                <a:solidFill>
                  <a:srgbClr val="7030A0"/>
                </a:solidFill>
                <a:ea typeface="Verdana" pitchFamily="34" charset="0"/>
                <a:cs typeface="Verdana" pitchFamily="34" charset="0"/>
              </a:rPr>
              <a:t> del Prado</a:t>
            </a:r>
          </a:p>
          <a:p>
            <a:pPr marL="0" indent="0">
              <a:buNone/>
            </a:pPr>
            <a:r>
              <a:rPr lang="es-ES" sz="1800" b="1" dirty="0">
                <a:ea typeface="Verdana" pitchFamily="34" charset="0"/>
                <a:cs typeface="Verdana" pitchFamily="34" charset="0"/>
              </a:rPr>
              <a:t>410</a:t>
            </a:r>
            <a:r>
              <a:rPr lang="es-ES" sz="1800" dirty="0">
                <a:ea typeface="Verdana" pitchFamily="34" charset="0"/>
                <a:cs typeface="Verdana" pitchFamily="34" charset="0"/>
              </a:rPr>
              <a:t> </a:t>
            </a:r>
            <a:r>
              <a:rPr lang="es-ES" sz="1800" dirty="0">
                <a:solidFill>
                  <a:srgbClr val="7030A0"/>
                </a:solidFill>
                <a:ea typeface="Verdana" pitchFamily="34" charset="0"/>
                <a:cs typeface="Verdana" pitchFamily="34" charset="0"/>
              </a:rPr>
              <a:t>Museo Nacional de Pintura y Escultura</a:t>
            </a:r>
          </a:p>
          <a:p>
            <a:pPr marL="0" indent="0">
              <a:buNone/>
            </a:pPr>
            <a:r>
              <a:rPr lang="es-ES" sz="1800" b="1" dirty="0">
                <a:ea typeface="Verdana" pitchFamily="34" charset="0"/>
                <a:cs typeface="Verdana" pitchFamily="34" charset="0"/>
              </a:rPr>
              <a:t>410</a:t>
            </a:r>
            <a:r>
              <a:rPr lang="es-ES" sz="1800" dirty="0">
                <a:ea typeface="Verdana" pitchFamily="34" charset="0"/>
                <a:cs typeface="Verdana" pitchFamily="34" charset="0"/>
              </a:rPr>
              <a:t> </a:t>
            </a:r>
            <a:r>
              <a:rPr lang="es-ES" sz="1800" dirty="0">
                <a:solidFill>
                  <a:srgbClr val="7030A0"/>
                </a:solidFill>
                <a:ea typeface="Verdana" pitchFamily="34" charset="0"/>
                <a:cs typeface="Verdana" pitchFamily="34" charset="0"/>
              </a:rPr>
              <a:t>Real Museo Nacional de Pinturas y Esculturas</a:t>
            </a:r>
          </a:p>
          <a:p>
            <a:pPr marL="0" indent="0">
              <a:buNone/>
            </a:pPr>
            <a:r>
              <a:rPr lang="es-ES" sz="1800" b="1" dirty="0">
                <a:ea typeface="Verdana" pitchFamily="34" charset="0"/>
                <a:cs typeface="Verdana" pitchFamily="34" charset="0"/>
              </a:rPr>
              <a:t>410</a:t>
            </a:r>
            <a:r>
              <a:rPr lang="es-ES" sz="1800" dirty="0">
                <a:ea typeface="Verdana" pitchFamily="34" charset="0"/>
                <a:cs typeface="Verdana" pitchFamily="34" charset="0"/>
              </a:rPr>
              <a:t> </a:t>
            </a:r>
            <a:r>
              <a:rPr lang="es-ES" sz="1800" dirty="0">
                <a:solidFill>
                  <a:srgbClr val="7030A0"/>
                </a:solidFill>
                <a:ea typeface="Verdana" pitchFamily="34" charset="0"/>
                <a:cs typeface="Verdana" pitchFamily="34" charset="0"/>
              </a:rPr>
              <a:t>Museo Nacional del </a:t>
            </a:r>
            <a:r>
              <a:rPr lang="es-ES" sz="1800" dirty="0" smtClean="0">
                <a:solidFill>
                  <a:srgbClr val="7030A0"/>
                </a:solidFill>
                <a:ea typeface="Verdana" pitchFamily="34" charset="0"/>
                <a:cs typeface="Verdana" pitchFamily="34" charset="0"/>
              </a:rPr>
              <a:t>Prado</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20</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Namensänderung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Namensänderung </a:t>
            </a:r>
            <a:r>
              <a:rPr lang="de-DE" dirty="0"/>
              <a:t>(</a:t>
            </a:r>
            <a:r>
              <a:rPr lang="de-DE" b="1" dirty="0">
                <a:solidFill>
                  <a:schemeClr val="accent1">
                    <a:lumMod val="75000"/>
                  </a:schemeClr>
                </a:solidFill>
              </a:rPr>
              <a:t>RDA </a:t>
            </a:r>
            <a:r>
              <a:rPr lang="de-DE" b="1" dirty="0">
                <a:hlinkClick r:id="rId4"/>
              </a:rPr>
              <a:t>11.2.2.6</a:t>
            </a:r>
            <a:r>
              <a:rPr lang="de-DE" dirty="0"/>
              <a:t>)</a:t>
            </a:r>
            <a:r>
              <a:rPr lang="de-DE" sz="1800" dirty="0"/>
              <a:t/>
            </a:r>
            <a:br>
              <a:rPr lang="de-DE" sz="1800" dirty="0"/>
            </a:br>
            <a:r>
              <a:rPr lang="de-DE" sz="1800" dirty="0"/>
              <a:t/>
            </a:r>
            <a:br>
              <a:rPr lang="de-DE" sz="1800" dirty="0"/>
            </a:br>
            <a:r>
              <a:rPr lang="de-DE" sz="2000" dirty="0" smtClean="0"/>
              <a:t>Eigene </a:t>
            </a:r>
            <a:r>
              <a:rPr lang="de-DE" sz="2000" dirty="0"/>
              <a:t>Datensätze für </a:t>
            </a:r>
          </a:p>
          <a:p>
            <a:r>
              <a:rPr lang="de-DE" sz="2000" b="1" dirty="0"/>
              <a:t>frühere </a:t>
            </a:r>
            <a:r>
              <a:rPr lang="de-DE" sz="2000" dirty="0"/>
              <a:t>und</a:t>
            </a:r>
            <a:r>
              <a:rPr lang="de-DE" sz="2000" b="1" dirty="0"/>
              <a:t> spätere Namensformen</a:t>
            </a:r>
            <a:r>
              <a:rPr lang="de-DE" sz="2000" dirty="0"/>
              <a:t> einer Körperschaft </a:t>
            </a:r>
          </a:p>
          <a:p>
            <a:r>
              <a:rPr lang="de-DE" sz="2000" dirty="0"/>
              <a:t>bei </a:t>
            </a:r>
            <a:r>
              <a:rPr lang="de-DE" sz="2000" b="1" dirty="0"/>
              <a:t>Wechsel</a:t>
            </a:r>
            <a:r>
              <a:rPr lang="de-DE" sz="2000" dirty="0"/>
              <a:t> von einer </a:t>
            </a:r>
            <a:r>
              <a:rPr lang="de-DE" sz="2000" b="1" dirty="0"/>
              <a:t>Sprache</a:t>
            </a:r>
            <a:r>
              <a:rPr lang="de-DE" sz="2000" dirty="0"/>
              <a:t> in eine </a:t>
            </a:r>
            <a:r>
              <a:rPr lang="de-DE" sz="2000" dirty="0" smtClean="0"/>
              <a:t>andere </a:t>
            </a:r>
            <a:endParaRPr lang="de-DE" sz="2000" dirty="0"/>
          </a:p>
          <a:p>
            <a:pPr marL="0" indent="0">
              <a:spcBef>
                <a:spcPts val="1200"/>
              </a:spcBef>
              <a:buNone/>
            </a:pPr>
            <a:r>
              <a:rPr lang="de-DE" sz="2000" dirty="0" smtClean="0"/>
              <a:t>Behandlung </a:t>
            </a:r>
            <a:r>
              <a:rPr lang="de-DE" sz="2000" dirty="0"/>
              <a:t>als </a:t>
            </a:r>
            <a:r>
              <a:rPr lang="de-DE" sz="2000" b="1" dirty="0"/>
              <a:t>abweichender Name </a:t>
            </a:r>
            <a:r>
              <a:rPr lang="de-DE" sz="2000" dirty="0"/>
              <a:t>bei folgenden </a:t>
            </a:r>
            <a:r>
              <a:rPr lang="de-DE" sz="2000" b="1" dirty="0"/>
              <a:t>Änderungen</a:t>
            </a:r>
            <a:r>
              <a:rPr lang="de-DE" sz="2000" dirty="0"/>
              <a:t> </a:t>
            </a:r>
            <a:r>
              <a:rPr lang="de-DE" sz="2000" u="sng" dirty="0">
                <a:solidFill>
                  <a:srgbClr val="0070C0"/>
                </a:solidFill>
                <a:hlinkClick r:id="rId5"/>
              </a:rPr>
              <a:t>AWR </a:t>
            </a:r>
            <a:r>
              <a:rPr lang="de-DE" sz="2000" u="sng" dirty="0" smtClean="0">
                <a:solidFill>
                  <a:srgbClr val="0070C0"/>
                </a:solidFill>
                <a:hlinkClick r:id="rId5"/>
              </a:rPr>
              <a:t>zu </a:t>
            </a:r>
            <a:r>
              <a:rPr lang="de-DE" sz="2000" b="1" u="sng" dirty="0">
                <a:solidFill>
                  <a:srgbClr val="0070C0"/>
                </a:solidFill>
                <a:hlinkClick r:id="rId5"/>
              </a:rPr>
              <a:t>RDA </a:t>
            </a:r>
            <a:r>
              <a:rPr lang="de-DE" sz="2000" b="1" u="sng" dirty="0" smtClean="0">
                <a:solidFill>
                  <a:srgbClr val="0070C0"/>
                </a:solidFill>
                <a:hlinkClick r:id="rId5"/>
              </a:rPr>
              <a:t>11.2.2.6</a:t>
            </a:r>
            <a:r>
              <a:rPr lang="de-DE" sz="2000" dirty="0"/>
              <a:t> </a:t>
            </a:r>
            <a:r>
              <a:rPr lang="de-DE" sz="2000" dirty="0" smtClean="0"/>
              <a:t>+ </a:t>
            </a:r>
            <a:r>
              <a:rPr lang="de-DE" sz="2000" dirty="0" smtClean="0">
                <a:hlinkClick r:id="rId6"/>
              </a:rPr>
              <a:t>ERL zu </a:t>
            </a:r>
            <a:r>
              <a:rPr lang="de-DE" sz="2000" b="1" dirty="0" smtClean="0">
                <a:hlinkClick r:id="rId6"/>
              </a:rPr>
              <a:t>RDA 11.2.2.6</a:t>
            </a:r>
            <a:endParaRPr lang="de-DE" sz="2000" b="1" dirty="0"/>
          </a:p>
          <a:p>
            <a:pPr lvl="0">
              <a:spcBef>
                <a:spcPts val="600"/>
              </a:spcBef>
            </a:pPr>
            <a:r>
              <a:rPr lang="de-DE" sz="2000" b="1" dirty="0"/>
              <a:t>Darstellung der Wörter </a:t>
            </a:r>
            <a:r>
              <a:rPr lang="de-DE" sz="2000" dirty="0"/>
              <a:t>(Abkürzung/Akronym/Initialform/Symbol und ausgeschriebene Form; verschiedene Schreibweisen; Einzelwort/Kompositum)</a:t>
            </a:r>
          </a:p>
          <a:p>
            <a:pPr>
              <a:spcBef>
                <a:spcPts val="600"/>
              </a:spcBef>
            </a:pPr>
            <a:r>
              <a:rPr lang="de-DE" sz="2000" dirty="0"/>
              <a:t>Änderung an einer </a:t>
            </a:r>
            <a:r>
              <a:rPr lang="de-DE" sz="2000" b="1" dirty="0"/>
              <a:t>Präposition, </a:t>
            </a:r>
            <a:r>
              <a:rPr lang="de-DE" sz="2000" dirty="0"/>
              <a:t>einem</a:t>
            </a:r>
            <a:r>
              <a:rPr lang="de-DE" sz="2000" b="1" dirty="0"/>
              <a:t> Artikel </a:t>
            </a:r>
            <a:r>
              <a:rPr lang="de-DE" sz="2000" dirty="0"/>
              <a:t>oder</a:t>
            </a:r>
            <a:r>
              <a:rPr lang="de-DE" sz="2000" b="1" dirty="0"/>
              <a:t> </a:t>
            </a:r>
            <a:r>
              <a:rPr lang="de-DE" sz="2000" dirty="0"/>
              <a:t>einer</a:t>
            </a:r>
            <a:r>
              <a:rPr lang="de-DE" sz="2000" b="1" dirty="0"/>
              <a:t> Konjunktion </a:t>
            </a:r>
            <a:r>
              <a:rPr lang="de-DE" sz="2000" dirty="0"/>
              <a:t>bzw.</a:t>
            </a:r>
            <a:r>
              <a:rPr lang="de-DE" sz="2000" b="1" dirty="0"/>
              <a:t> </a:t>
            </a:r>
            <a:r>
              <a:rPr lang="de-DE" sz="2000" dirty="0"/>
              <a:t>Wegfall oder Hinzufügen</a:t>
            </a:r>
          </a:p>
          <a:p>
            <a:pPr>
              <a:spcBef>
                <a:spcPts val="600"/>
              </a:spcBef>
            </a:pPr>
            <a:r>
              <a:rPr lang="de-DE" sz="2000" dirty="0"/>
              <a:t>Änderung der </a:t>
            </a:r>
            <a:r>
              <a:rPr lang="de-DE" sz="2000" b="1" dirty="0" smtClean="0"/>
              <a:t>Zeichensetzung</a:t>
            </a:r>
          </a:p>
          <a:p>
            <a:pPr>
              <a:spcBef>
                <a:spcPts val="600"/>
              </a:spcBef>
            </a:pPr>
            <a:r>
              <a:rPr lang="de-DE" sz="2000" dirty="0" smtClean="0"/>
              <a:t>Schwankungen bei Benennungen wie Minister/Ministerium</a:t>
            </a:r>
          </a:p>
          <a:p>
            <a:pPr marL="0" indent="0" algn="r">
              <a:buNone/>
            </a:pPr>
            <a:r>
              <a:rPr lang="de-DE" sz="2000" dirty="0" smtClean="0"/>
              <a:t>vgl. </a:t>
            </a:r>
            <a:r>
              <a:rPr lang="de-DE" sz="2000" b="1" dirty="0" smtClean="0">
                <a:hlinkClick r:id="rId7"/>
              </a:rPr>
              <a:t>EH-K-21</a:t>
            </a:r>
            <a:endParaRPr lang="de-DE" sz="2000" b="1"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21</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Namensänderung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Bevorzugter Name </a:t>
            </a:r>
            <a:r>
              <a:rPr lang="de-DE" dirty="0" smtClean="0"/>
              <a:t>einer </a:t>
            </a:r>
            <a:r>
              <a:rPr lang="de-DE" dirty="0"/>
              <a:t>Körperschaft (</a:t>
            </a:r>
            <a:r>
              <a:rPr lang="de-DE" b="1" dirty="0">
                <a:solidFill>
                  <a:schemeClr val="accent1">
                    <a:lumMod val="75000"/>
                  </a:schemeClr>
                </a:solidFill>
              </a:rPr>
              <a:t>RDA</a:t>
            </a:r>
            <a:r>
              <a:rPr lang="de-DE" b="1" dirty="0"/>
              <a:t> </a:t>
            </a:r>
            <a:r>
              <a:rPr lang="de-DE" b="1" dirty="0">
                <a:hlinkClick r:id="rId3"/>
              </a:rPr>
              <a:t>11.2.2</a:t>
            </a:r>
            <a:r>
              <a:rPr lang="de-DE" dirty="0"/>
              <a:t>)</a:t>
            </a:r>
          </a:p>
          <a:p>
            <a:pPr marL="0" indent="0">
              <a:spcBef>
                <a:spcPts val="0"/>
              </a:spcBef>
              <a:buNone/>
            </a:pPr>
            <a:r>
              <a:rPr lang="de-DE" dirty="0" smtClean="0"/>
              <a:t>Namensänderung (</a:t>
            </a:r>
            <a:r>
              <a:rPr lang="de-DE" b="1" dirty="0" smtClean="0">
                <a:solidFill>
                  <a:schemeClr val="accent1">
                    <a:lumMod val="75000"/>
                  </a:schemeClr>
                </a:solidFill>
              </a:rPr>
              <a:t>RDA</a:t>
            </a:r>
            <a:r>
              <a:rPr lang="de-DE" b="1" dirty="0" smtClean="0"/>
              <a:t> </a:t>
            </a:r>
            <a:r>
              <a:rPr lang="de-DE" b="1" dirty="0">
                <a:hlinkClick r:id="rId4"/>
              </a:rPr>
              <a:t>11.2.2.6</a:t>
            </a:r>
            <a:r>
              <a:rPr lang="de-DE" dirty="0"/>
              <a:t>)</a:t>
            </a:r>
            <a:r>
              <a:rPr lang="de-DE" sz="1800" dirty="0"/>
              <a:t/>
            </a:r>
            <a:br>
              <a:rPr lang="de-DE" sz="1800" dirty="0"/>
            </a:br>
            <a:r>
              <a:rPr lang="de-DE" sz="1800" dirty="0"/>
              <a:t/>
            </a:r>
            <a:br>
              <a:rPr lang="de-DE" sz="1800" dirty="0"/>
            </a:br>
            <a:r>
              <a:rPr lang="en-US" sz="2000" b="1" dirty="0" err="1">
                <a:ea typeface="Verdana" panose="020B0604030504040204" pitchFamily="34" charset="0"/>
                <a:cs typeface="Verdana" panose="020B0604030504040204" pitchFamily="34" charset="0"/>
              </a:rPr>
              <a:t>Namensänderung</a:t>
            </a:r>
            <a:r>
              <a:rPr lang="en-US" sz="2000" b="1" dirty="0">
                <a:ea typeface="Verdana" panose="020B0604030504040204" pitchFamily="34" charset="0"/>
                <a:cs typeface="Verdana" panose="020B0604030504040204" pitchFamily="34" charset="0"/>
              </a:rPr>
              <a:t> – </a:t>
            </a:r>
            <a:r>
              <a:rPr lang="en-US" sz="2000" b="1" dirty="0" err="1">
                <a:ea typeface="Verdana" panose="020B0604030504040204" pitchFamily="34" charset="0"/>
                <a:cs typeface="Verdana" panose="020B0604030504040204" pitchFamily="34" charset="0"/>
              </a:rPr>
              <a:t>neuer</a:t>
            </a:r>
            <a:r>
              <a:rPr lang="en-US" sz="2000" b="1" dirty="0">
                <a:ea typeface="Verdana" panose="020B0604030504040204" pitchFamily="34" charset="0"/>
                <a:cs typeface="Verdana" panose="020B0604030504040204" pitchFamily="34" charset="0"/>
              </a:rPr>
              <a:t> </a:t>
            </a:r>
            <a:r>
              <a:rPr lang="en-US" sz="2000" b="1" dirty="0" err="1">
                <a:ea typeface="Verdana" panose="020B0604030504040204" pitchFamily="34" charset="0"/>
                <a:cs typeface="Verdana" panose="020B0604030504040204" pitchFamily="34" charset="0"/>
              </a:rPr>
              <a:t>Datensatz</a:t>
            </a:r>
            <a:r>
              <a:rPr lang="en-US" sz="2000" b="1" dirty="0">
                <a:ea typeface="Verdana" panose="020B0604030504040204" pitchFamily="34" charset="0"/>
                <a:cs typeface="Verdana" panose="020B0604030504040204" pitchFamily="34" charset="0"/>
              </a:rPr>
              <a:t> </a:t>
            </a:r>
            <a:r>
              <a:rPr lang="en-US" sz="2000" b="1" dirty="0" err="1" smtClean="0">
                <a:ea typeface="Verdana" panose="020B0604030504040204" pitchFamily="34" charset="0"/>
                <a:cs typeface="Verdana" panose="020B0604030504040204" pitchFamily="34" charset="0"/>
              </a:rPr>
              <a:t>notwendig</a:t>
            </a:r>
            <a:endParaRPr lang="en-US" sz="2000" b="1" dirty="0" smtClean="0">
              <a:ea typeface="Verdana" panose="020B0604030504040204" pitchFamily="34" charset="0"/>
              <a:cs typeface="Verdana" panose="020B0604030504040204" pitchFamily="34" charset="0"/>
            </a:endParaRPr>
          </a:p>
          <a:p>
            <a:pPr marL="0" indent="0">
              <a:spcBef>
                <a:spcPts val="0"/>
              </a:spcBef>
              <a:buNone/>
            </a:pPr>
            <a:endParaRPr lang="en-US" sz="2000" b="1" dirty="0">
              <a:ea typeface="Verdana" panose="020B0604030504040204" pitchFamily="34" charset="0"/>
              <a:cs typeface="Verdana" panose="020B0604030504040204" pitchFamily="34" charset="0"/>
            </a:endParaRPr>
          </a:p>
          <a:p>
            <a:pPr marL="0" indent="0">
              <a:buNone/>
            </a:pPr>
            <a:r>
              <a:rPr lang="de-DE" sz="1800" i="1" dirty="0" smtClean="0"/>
              <a:t>Beispiel:</a:t>
            </a:r>
            <a:r>
              <a:rPr lang="de-DE" sz="1800" i="1" dirty="0" smtClean="0">
                <a:solidFill>
                  <a:srgbClr val="7030A0"/>
                </a:solidFill>
              </a:rPr>
              <a:t> </a:t>
            </a:r>
          </a:p>
          <a:p>
            <a:pPr marL="0" indent="0">
              <a:buNone/>
            </a:pPr>
            <a:r>
              <a:rPr lang="de-DE" sz="1800" b="1" dirty="0" smtClean="0">
                <a:solidFill>
                  <a:srgbClr val="7030A0"/>
                </a:solidFill>
              </a:rPr>
              <a:t>Deutsches </a:t>
            </a:r>
            <a:r>
              <a:rPr lang="de-DE" sz="1800" b="1" dirty="0">
                <a:solidFill>
                  <a:srgbClr val="7030A0"/>
                </a:solidFill>
              </a:rPr>
              <a:t>Buch- und Schriftmuseum</a:t>
            </a:r>
            <a:r>
              <a:rPr lang="de-DE" sz="1800" dirty="0">
                <a:solidFill>
                  <a:srgbClr val="00B050"/>
                </a:solidFill>
              </a:rPr>
              <a:t>		</a:t>
            </a:r>
          </a:p>
          <a:p>
            <a:pPr marL="0" indent="0">
              <a:spcBef>
                <a:spcPts val="0"/>
              </a:spcBef>
              <a:buNone/>
            </a:pPr>
            <a:r>
              <a:rPr lang="de-DE" sz="1800" i="1" dirty="0"/>
              <a:t>Früherer Name: </a:t>
            </a:r>
            <a:r>
              <a:rPr lang="de-DE" sz="1800" b="1" dirty="0">
                <a:solidFill>
                  <a:srgbClr val="7030A0"/>
                </a:solidFill>
              </a:rPr>
              <a:t>Deutsches Buchmuseum </a:t>
            </a:r>
            <a:endParaRPr lang="de-DE" sz="1800" b="1" dirty="0" smtClean="0">
              <a:solidFill>
                <a:srgbClr val="7030A0"/>
              </a:solidFill>
            </a:endParaRPr>
          </a:p>
          <a:p>
            <a:pPr marL="0" indent="0">
              <a:spcBef>
                <a:spcPts val="0"/>
              </a:spcBef>
              <a:buNone/>
            </a:pPr>
            <a:r>
              <a:rPr lang="de-DE" sz="1800" b="1" dirty="0">
                <a:solidFill>
                  <a:srgbClr val="00B050"/>
                </a:solidFill>
              </a:rPr>
              <a:t>	</a:t>
            </a:r>
            <a:endParaRPr lang="de-DE" sz="1800" b="1" dirty="0" smtClean="0">
              <a:solidFill>
                <a:srgbClr val="00B050"/>
              </a:solidFill>
            </a:endParaRPr>
          </a:p>
          <a:p>
            <a:pPr marL="0" indent="0">
              <a:buNone/>
            </a:pPr>
            <a:r>
              <a:rPr lang="de-DE" sz="1800" b="1" dirty="0" smtClean="0"/>
              <a:t>PICA</a:t>
            </a:r>
            <a:r>
              <a:rPr lang="de-DE" sz="1800" b="1" dirty="0"/>
              <a:t>:</a:t>
            </a:r>
          </a:p>
          <a:p>
            <a:pPr marL="0" indent="0" fontAlgn="t">
              <a:buNone/>
            </a:pPr>
            <a:r>
              <a:rPr lang="de-DE" sz="1800" b="1" dirty="0"/>
              <a:t>110 </a:t>
            </a:r>
            <a:r>
              <a:rPr lang="de-DE" sz="1800" b="1" dirty="0">
                <a:solidFill>
                  <a:srgbClr val="7030A0"/>
                </a:solidFill>
              </a:rPr>
              <a:t>Deutsches Buchmuseum </a:t>
            </a:r>
          </a:p>
          <a:p>
            <a:pPr marL="0" indent="0" fontAlgn="t">
              <a:buNone/>
            </a:pPr>
            <a:r>
              <a:rPr lang="de-DE" sz="1800" b="1" dirty="0"/>
              <a:t>510 </a:t>
            </a:r>
            <a:r>
              <a:rPr lang="de-DE" sz="1800" dirty="0">
                <a:solidFill>
                  <a:schemeClr val="accent3">
                    <a:lumMod val="75000"/>
                  </a:schemeClr>
                </a:solidFill>
              </a:rPr>
              <a:t>!...!</a:t>
            </a:r>
            <a:r>
              <a:rPr lang="de-DE" sz="1800" i="1" dirty="0">
                <a:solidFill>
                  <a:schemeClr val="accent3">
                    <a:lumMod val="75000"/>
                  </a:schemeClr>
                </a:solidFill>
              </a:rPr>
              <a:t>Deutsches Buch- und Schriftmuseum</a:t>
            </a:r>
            <a:r>
              <a:rPr lang="de-DE" sz="1800" b="1" dirty="0"/>
              <a:t>$4</a:t>
            </a:r>
            <a:r>
              <a:rPr lang="de-DE" sz="1800" dirty="0"/>
              <a:t>nach</a:t>
            </a:r>
          </a:p>
          <a:p>
            <a:pPr marL="0" indent="0" fontAlgn="t">
              <a:spcBef>
                <a:spcPts val="0"/>
              </a:spcBef>
              <a:buNone/>
            </a:pPr>
            <a:r>
              <a:rPr lang="de-DE" sz="1800" b="1" dirty="0"/>
              <a:t>548 </a:t>
            </a:r>
            <a:r>
              <a:rPr lang="de-DE" sz="1800" dirty="0">
                <a:solidFill>
                  <a:schemeClr val="accent3">
                    <a:lumMod val="75000"/>
                  </a:schemeClr>
                </a:solidFill>
              </a:rPr>
              <a:t>1925</a:t>
            </a:r>
            <a:r>
              <a:rPr lang="de-DE" sz="1800" b="1" dirty="0"/>
              <a:t>$b</a:t>
            </a:r>
            <a:r>
              <a:rPr lang="de-DE" sz="1800" dirty="0">
                <a:solidFill>
                  <a:schemeClr val="accent3">
                    <a:lumMod val="75000"/>
                  </a:schemeClr>
                </a:solidFill>
              </a:rPr>
              <a:t>1949</a:t>
            </a:r>
            <a:r>
              <a:rPr lang="de-DE" sz="1800" b="1" dirty="0"/>
              <a:t>$4</a:t>
            </a:r>
            <a:r>
              <a:rPr lang="de-DE" sz="1800" dirty="0"/>
              <a:t>datb </a:t>
            </a:r>
          </a:p>
          <a:p>
            <a:pPr marL="0" indent="0" fontAlgn="t">
              <a:spcBef>
                <a:spcPts val="0"/>
              </a:spcBef>
              <a:buNone/>
            </a:pPr>
            <a:endParaRPr lang="de-DE" sz="1800" dirty="0"/>
          </a:p>
          <a:p>
            <a:pPr marL="0" indent="0" fontAlgn="t">
              <a:buNone/>
            </a:pPr>
            <a:r>
              <a:rPr lang="de-DE" sz="1800" b="1" dirty="0"/>
              <a:t>110</a:t>
            </a:r>
            <a:r>
              <a:rPr lang="de-DE" sz="1800" dirty="0"/>
              <a:t> </a:t>
            </a:r>
            <a:r>
              <a:rPr lang="de-DE" sz="1800" b="1" dirty="0">
                <a:solidFill>
                  <a:srgbClr val="7030A0"/>
                </a:solidFill>
              </a:rPr>
              <a:t>Deutsches Buch- und Schriftmuseum </a:t>
            </a:r>
          </a:p>
          <a:p>
            <a:pPr marL="0" indent="0" fontAlgn="t">
              <a:buNone/>
            </a:pPr>
            <a:r>
              <a:rPr lang="de-DE" sz="1800" b="1" dirty="0"/>
              <a:t>510</a:t>
            </a:r>
            <a:r>
              <a:rPr lang="de-DE" sz="1800" dirty="0"/>
              <a:t> </a:t>
            </a:r>
            <a:r>
              <a:rPr lang="de-DE" sz="1800" dirty="0">
                <a:solidFill>
                  <a:schemeClr val="accent3">
                    <a:lumMod val="75000"/>
                  </a:schemeClr>
                </a:solidFill>
              </a:rPr>
              <a:t>!...!</a:t>
            </a:r>
            <a:r>
              <a:rPr lang="de-DE" sz="1800" i="1" dirty="0">
                <a:solidFill>
                  <a:schemeClr val="accent3">
                    <a:lumMod val="75000"/>
                  </a:schemeClr>
                </a:solidFill>
              </a:rPr>
              <a:t>Deutsches Buchmuseum</a:t>
            </a:r>
            <a:r>
              <a:rPr lang="de-DE" sz="1800" b="1" dirty="0"/>
              <a:t>$4</a:t>
            </a:r>
            <a:r>
              <a:rPr lang="de-DE" sz="1800" dirty="0"/>
              <a:t>vorg</a:t>
            </a:r>
          </a:p>
          <a:p>
            <a:pPr marL="0" indent="0" fontAlgn="t">
              <a:buNone/>
            </a:pPr>
            <a:r>
              <a:rPr lang="de-DE" sz="1800" b="1" dirty="0"/>
              <a:t>548 </a:t>
            </a:r>
            <a:r>
              <a:rPr lang="de-DE" sz="1800" dirty="0">
                <a:solidFill>
                  <a:schemeClr val="accent3">
                    <a:lumMod val="75000"/>
                  </a:schemeClr>
                </a:solidFill>
              </a:rPr>
              <a:t>1949</a:t>
            </a:r>
            <a:r>
              <a:rPr lang="de-DE" sz="1800" b="1" dirty="0"/>
              <a:t>$4</a:t>
            </a:r>
            <a:r>
              <a:rPr lang="de-DE" sz="1800" dirty="0"/>
              <a:t>datb </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22</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Namensänderung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smtClean="0"/>
              <a:t>Namensänderung (</a:t>
            </a:r>
            <a:r>
              <a:rPr lang="de-DE" b="1" dirty="0" smtClean="0">
                <a:solidFill>
                  <a:schemeClr val="accent1">
                    <a:lumMod val="75000"/>
                  </a:schemeClr>
                </a:solidFill>
              </a:rPr>
              <a:t>RDA</a:t>
            </a:r>
            <a:r>
              <a:rPr lang="de-DE" b="1" dirty="0" smtClean="0"/>
              <a:t> </a:t>
            </a:r>
            <a:r>
              <a:rPr lang="de-DE" b="1" dirty="0" smtClean="0">
                <a:hlinkClick r:id="rId4"/>
              </a:rPr>
              <a:t>11.2.2.6</a:t>
            </a:r>
            <a:r>
              <a:rPr lang="de-DE" dirty="0" smtClean="0"/>
              <a:t>)</a:t>
            </a:r>
          </a:p>
          <a:p>
            <a:pPr marL="0" indent="0">
              <a:buNone/>
            </a:pPr>
            <a:r>
              <a:rPr lang="de-DE" sz="1800" dirty="0"/>
              <a:t/>
            </a:r>
            <a:br>
              <a:rPr lang="de-DE" sz="1800" dirty="0"/>
            </a:br>
            <a:r>
              <a:rPr lang="en-US" sz="2000" dirty="0" err="1"/>
              <a:t>Geringfügige</a:t>
            </a:r>
            <a:r>
              <a:rPr lang="en-US" sz="2000" dirty="0"/>
              <a:t> </a:t>
            </a:r>
            <a:r>
              <a:rPr lang="en-US" sz="2000" dirty="0" err="1"/>
              <a:t>Änderung</a:t>
            </a:r>
            <a:r>
              <a:rPr lang="en-US" sz="2000" dirty="0"/>
              <a:t> (</a:t>
            </a:r>
            <a:r>
              <a:rPr lang="en-US" sz="2000" u="sng" dirty="0">
                <a:solidFill>
                  <a:srgbClr val="0070C0"/>
                </a:solidFill>
                <a:hlinkClick r:id="rId5"/>
              </a:rPr>
              <a:t>AWR </a:t>
            </a:r>
            <a:r>
              <a:rPr lang="en-US" sz="2000" u="sng" dirty="0" err="1">
                <a:solidFill>
                  <a:srgbClr val="0070C0"/>
                </a:solidFill>
                <a:hlinkClick r:id="rId5"/>
              </a:rPr>
              <a:t>zu</a:t>
            </a:r>
            <a:r>
              <a:rPr lang="en-US" sz="2000" u="sng" dirty="0">
                <a:solidFill>
                  <a:srgbClr val="0070C0"/>
                </a:solidFill>
                <a:hlinkClick r:id="rId5"/>
              </a:rPr>
              <a:t> </a:t>
            </a:r>
            <a:r>
              <a:rPr lang="en-US" sz="2000" b="1" u="sng" dirty="0">
                <a:solidFill>
                  <a:srgbClr val="0070C0"/>
                </a:solidFill>
                <a:hlinkClick r:id="rId5"/>
              </a:rPr>
              <a:t>RDA 11.2.2.6</a:t>
            </a:r>
            <a:r>
              <a:rPr lang="en-US" sz="2000" dirty="0"/>
              <a:t>):</a:t>
            </a:r>
          </a:p>
          <a:p>
            <a:pPr marL="0" indent="0">
              <a:buNone/>
            </a:pPr>
            <a:endParaRPr lang="en-US" sz="2000" u="sng" dirty="0" smtClean="0">
              <a:solidFill>
                <a:srgbClr val="00B050"/>
              </a:solidFill>
            </a:endParaRPr>
          </a:p>
          <a:p>
            <a:pPr marL="0" indent="0">
              <a:buNone/>
            </a:pPr>
            <a:r>
              <a:rPr lang="en-US" sz="1800" i="1" dirty="0" err="1" smtClean="0"/>
              <a:t>Beispiel</a:t>
            </a:r>
            <a:r>
              <a:rPr lang="en-US" sz="1800" i="1" dirty="0" smtClean="0"/>
              <a:t>:</a:t>
            </a:r>
            <a:endParaRPr lang="en-US" sz="1800" i="1" dirty="0"/>
          </a:p>
          <a:p>
            <a:pPr marL="0" indent="0">
              <a:buNone/>
            </a:pPr>
            <a:r>
              <a:rPr lang="en-US" sz="1800" b="1" dirty="0">
                <a:solidFill>
                  <a:srgbClr val="7030A0"/>
                </a:solidFill>
              </a:rPr>
              <a:t>Das </a:t>
            </a:r>
            <a:r>
              <a:rPr lang="en-US" sz="1800" b="1" dirty="0" err="1">
                <a:solidFill>
                  <a:srgbClr val="7030A0"/>
                </a:solidFill>
              </a:rPr>
              <a:t>Grafische</a:t>
            </a:r>
            <a:r>
              <a:rPr lang="en-US" sz="1800" b="1" dirty="0">
                <a:solidFill>
                  <a:srgbClr val="7030A0"/>
                </a:solidFill>
              </a:rPr>
              <a:t> </a:t>
            </a:r>
            <a:r>
              <a:rPr lang="en-US" sz="1800" b="1" dirty="0" err="1">
                <a:solidFill>
                  <a:srgbClr val="7030A0"/>
                </a:solidFill>
              </a:rPr>
              <a:t>Kabinett</a:t>
            </a:r>
            <a:r>
              <a:rPr lang="en-US" sz="1800" b="1" dirty="0">
                <a:solidFill>
                  <a:srgbClr val="7030A0"/>
                </a:solidFill>
              </a:rPr>
              <a:t> </a:t>
            </a:r>
            <a:r>
              <a:rPr lang="en-US" sz="1800" b="1" dirty="0"/>
              <a:t>(</a:t>
            </a:r>
            <a:r>
              <a:rPr lang="en-US" sz="1800" b="1" dirty="0">
                <a:solidFill>
                  <a:srgbClr val="FF0000"/>
                </a:solidFill>
              </a:rPr>
              <a:t>Dortmund</a:t>
            </a:r>
            <a:r>
              <a:rPr lang="en-US" sz="1800" b="1" dirty="0"/>
              <a:t>)</a:t>
            </a:r>
            <a:r>
              <a:rPr lang="en-US" sz="1800" b="1" dirty="0">
                <a:solidFill>
                  <a:srgbClr val="7030A0"/>
                </a:solidFill>
              </a:rPr>
              <a:t> </a:t>
            </a:r>
            <a:r>
              <a:rPr lang="en-US" sz="1800" b="1" dirty="0">
                <a:solidFill>
                  <a:srgbClr val="00B050"/>
                </a:solidFill>
              </a:rPr>
              <a:t/>
            </a:r>
            <a:br>
              <a:rPr lang="en-US" sz="1800" b="1" dirty="0">
                <a:solidFill>
                  <a:srgbClr val="00B050"/>
                </a:solidFill>
              </a:rPr>
            </a:br>
            <a:r>
              <a:rPr lang="de-DE" sz="1800" dirty="0">
                <a:sym typeface="Wingdings"/>
              </a:rPr>
              <a:t> bevorzugte </a:t>
            </a:r>
            <a:r>
              <a:rPr lang="de-DE" sz="1800" dirty="0" smtClean="0">
                <a:sym typeface="Wingdings"/>
              </a:rPr>
              <a:t>Namensform</a:t>
            </a:r>
            <a:endParaRPr lang="en-US" sz="1800" b="1" dirty="0"/>
          </a:p>
          <a:p>
            <a:pPr marL="0" indent="0">
              <a:buNone/>
            </a:pPr>
            <a:r>
              <a:rPr lang="en-US" sz="1800" dirty="0">
                <a:solidFill>
                  <a:srgbClr val="7030A0"/>
                </a:solidFill>
              </a:rPr>
              <a:t>Das </a:t>
            </a:r>
            <a:r>
              <a:rPr lang="en-US" sz="1800" dirty="0" err="1">
                <a:solidFill>
                  <a:srgbClr val="7030A0"/>
                </a:solidFill>
              </a:rPr>
              <a:t>Graphische</a:t>
            </a:r>
            <a:r>
              <a:rPr lang="en-US" sz="1800" dirty="0">
                <a:solidFill>
                  <a:srgbClr val="7030A0"/>
                </a:solidFill>
              </a:rPr>
              <a:t> </a:t>
            </a:r>
            <a:r>
              <a:rPr lang="en-US" sz="1800" dirty="0" err="1">
                <a:solidFill>
                  <a:srgbClr val="7030A0"/>
                </a:solidFill>
              </a:rPr>
              <a:t>Kabinett</a:t>
            </a:r>
            <a:r>
              <a:rPr lang="en-US" sz="1800" dirty="0">
                <a:solidFill>
                  <a:srgbClr val="7030A0"/>
                </a:solidFill>
              </a:rPr>
              <a:t> </a:t>
            </a:r>
            <a:r>
              <a:rPr lang="en-US" sz="1800" dirty="0"/>
              <a:t>(</a:t>
            </a:r>
            <a:r>
              <a:rPr lang="en-US" sz="1800" dirty="0">
                <a:solidFill>
                  <a:srgbClr val="FF0000"/>
                </a:solidFill>
              </a:rPr>
              <a:t>Dortmund</a:t>
            </a:r>
            <a:r>
              <a:rPr lang="en-US" sz="1800" dirty="0"/>
              <a:t>)</a:t>
            </a:r>
            <a:r>
              <a:rPr lang="en-US" sz="1800" dirty="0">
                <a:solidFill>
                  <a:srgbClr val="7030A0"/>
                </a:solidFill>
              </a:rPr>
              <a:t>     </a:t>
            </a:r>
            <a:r>
              <a:rPr lang="en-US" sz="1800" dirty="0">
                <a:solidFill>
                  <a:srgbClr val="00B050"/>
                </a:solidFill>
              </a:rPr>
              <a:t/>
            </a:r>
            <a:br>
              <a:rPr lang="en-US" sz="1800" dirty="0">
                <a:solidFill>
                  <a:srgbClr val="00B050"/>
                </a:solidFill>
              </a:rPr>
            </a:br>
            <a:r>
              <a:rPr lang="de-DE" sz="1800" dirty="0">
                <a:sym typeface="Wingdings"/>
              </a:rPr>
              <a:t> </a:t>
            </a:r>
            <a:r>
              <a:rPr lang="en-US" sz="1800" dirty="0" err="1"/>
              <a:t>abweichende</a:t>
            </a:r>
            <a:r>
              <a:rPr lang="en-US" sz="1800" dirty="0"/>
              <a:t> </a:t>
            </a:r>
            <a:r>
              <a:rPr lang="en-US" sz="1800" dirty="0" err="1"/>
              <a:t>Namensform</a:t>
            </a:r>
            <a:endParaRPr lang="en-US" sz="1800" dirty="0"/>
          </a:p>
          <a:p>
            <a:pPr marL="0" indent="0">
              <a:buNone/>
            </a:pPr>
            <a:endParaRPr lang="en-US" sz="1800" dirty="0"/>
          </a:p>
          <a:p>
            <a:pPr marL="0" indent="0">
              <a:buNone/>
            </a:pPr>
            <a:r>
              <a:rPr lang="en-US" sz="1800" b="1" dirty="0"/>
              <a:t>PICA:</a:t>
            </a:r>
          </a:p>
          <a:p>
            <a:pPr marL="0" indent="0">
              <a:buNone/>
            </a:pPr>
            <a:r>
              <a:rPr lang="de-DE" sz="1800" b="1" dirty="0"/>
              <a:t>110</a:t>
            </a:r>
            <a:r>
              <a:rPr lang="de-DE" sz="1800" dirty="0"/>
              <a:t> </a:t>
            </a:r>
            <a:r>
              <a:rPr lang="de-DE" sz="1800" b="1" dirty="0">
                <a:solidFill>
                  <a:srgbClr val="7030A0"/>
                </a:solidFill>
              </a:rPr>
              <a:t>Das @Grafische </a:t>
            </a:r>
            <a:r>
              <a:rPr lang="de-DE" sz="1800" b="1" dirty="0" err="1">
                <a:solidFill>
                  <a:srgbClr val="7030A0"/>
                </a:solidFill>
              </a:rPr>
              <a:t>Kabinett</a:t>
            </a:r>
            <a:r>
              <a:rPr lang="de-DE" sz="1800" b="1" dirty="0" err="1"/>
              <a:t>$g</a:t>
            </a:r>
            <a:r>
              <a:rPr lang="de-DE" sz="1800" b="1" dirty="0" err="1">
                <a:solidFill>
                  <a:srgbClr val="FF0000"/>
                </a:solidFill>
              </a:rPr>
              <a:t>Dortmund</a:t>
            </a:r>
            <a:endParaRPr lang="de-DE" sz="1800" b="1" dirty="0">
              <a:solidFill>
                <a:srgbClr val="FF0000"/>
              </a:solidFill>
            </a:endParaRPr>
          </a:p>
          <a:p>
            <a:pPr marL="0" indent="0">
              <a:buNone/>
            </a:pPr>
            <a:r>
              <a:rPr lang="de-DE" sz="1800" dirty="0"/>
              <a:t>410 </a:t>
            </a:r>
            <a:r>
              <a:rPr lang="de-DE" sz="1800" dirty="0">
                <a:solidFill>
                  <a:srgbClr val="7030A0"/>
                </a:solidFill>
              </a:rPr>
              <a:t>Das @Graphische </a:t>
            </a:r>
            <a:r>
              <a:rPr lang="de-DE" sz="1800" dirty="0" err="1">
                <a:solidFill>
                  <a:srgbClr val="7030A0"/>
                </a:solidFill>
              </a:rPr>
              <a:t>Kabinett</a:t>
            </a:r>
            <a:r>
              <a:rPr lang="de-DE" sz="1800" b="1" dirty="0" err="1"/>
              <a:t>$g</a:t>
            </a:r>
            <a:r>
              <a:rPr lang="de-DE" sz="1800" dirty="0" err="1">
                <a:solidFill>
                  <a:srgbClr val="FF0000"/>
                </a:solidFill>
              </a:rPr>
              <a:t>Dortmund</a:t>
            </a:r>
            <a:endParaRPr lang="de-DE" sz="1800" dirty="0">
              <a:solidFill>
                <a:srgbClr val="FF0000"/>
              </a:solidFill>
            </a:endParaRPr>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23</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Namensänderung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smtClean="0"/>
              <a:t>Namensänderung (</a:t>
            </a:r>
            <a:r>
              <a:rPr lang="de-DE" b="1" dirty="0" smtClean="0">
                <a:solidFill>
                  <a:schemeClr val="accent1">
                    <a:lumMod val="75000"/>
                  </a:schemeClr>
                </a:solidFill>
              </a:rPr>
              <a:t>RDA</a:t>
            </a:r>
            <a:r>
              <a:rPr lang="de-DE" b="1" dirty="0" smtClean="0"/>
              <a:t> </a:t>
            </a:r>
            <a:r>
              <a:rPr lang="de-DE" b="1" dirty="0" smtClean="0">
                <a:hlinkClick r:id="rId4"/>
              </a:rPr>
              <a:t>11.2.2.6</a:t>
            </a:r>
            <a:r>
              <a:rPr lang="de-DE" dirty="0" smtClean="0"/>
              <a:t>)</a:t>
            </a:r>
          </a:p>
          <a:p>
            <a:pPr marL="0" indent="0">
              <a:buNone/>
            </a:pPr>
            <a:r>
              <a:rPr lang="de-DE" sz="1800" dirty="0"/>
              <a:t/>
            </a:r>
            <a:br>
              <a:rPr lang="de-DE" sz="1800" dirty="0"/>
            </a:br>
            <a:r>
              <a:rPr lang="en-US" sz="2000" dirty="0" err="1"/>
              <a:t>Geringfügige</a:t>
            </a:r>
            <a:r>
              <a:rPr lang="en-US" sz="2000" dirty="0"/>
              <a:t> </a:t>
            </a:r>
            <a:r>
              <a:rPr lang="en-US" sz="2000" dirty="0" err="1"/>
              <a:t>Änderung</a:t>
            </a:r>
            <a:r>
              <a:rPr lang="en-US" sz="2000" dirty="0"/>
              <a:t> (</a:t>
            </a:r>
            <a:r>
              <a:rPr lang="en-US" sz="2000" u="sng" dirty="0">
                <a:solidFill>
                  <a:srgbClr val="0070C0"/>
                </a:solidFill>
                <a:hlinkClick r:id="rId5"/>
              </a:rPr>
              <a:t>AWR </a:t>
            </a:r>
            <a:r>
              <a:rPr lang="en-US" sz="2000" u="sng" dirty="0" err="1">
                <a:solidFill>
                  <a:srgbClr val="0070C0"/>
                </a:solidFill>
                <a:hlinkClick r:id="rId5"/>
              </a:rPr>
              <a:t>zu</a:t>
            </a:r>
            <a:r>
              <a:rPr lang="en-US" sz="2000" u="sng" dirty="0">
                <a:solidFill>
                  <a:srgbClr val="0070C0"/>
                </a:solidFill>
                <a:hlinkClick r:id="rId5"/>
              </a:rPr>
              <a:t> </a:t>
            </a:r>
            <a:r>
              <a:rPr lang="en-US" sz="2000" b="1" u="sng" dirty="0">
                <a:solidFill>
                  <a:srgbClr val="0070C0"/>
                </a:solidFill>
                <a:hlinkClick r:id="rId5"/>
              </a:rPr>
              <a:t>RDA 11.2.2.6</a:t>
            </a:r>
            <a:r>
              <a:rPr lang="en-US" sz="2000" dirty="0" smtClean="0"/>
              <a:t>):</a:t>
            </a:r>
          </a:p>
          <a:p>
            <a:pPr marL="0" indent="0">
              <a:buNone/>
            </a:pPr>
            <a:endParaRPr lang="en-US" sz="2000" i="1" u="sng" dirty="0"/>
          </a:p>
          <a:p>
            <a:pPr marL="0" indent="0">
              <a:buNone/>
            </a:pPr>
            <a:r>
              <a:rPr lang="en-US" sz="1800" i="1" dirty="0" err="1" smtClean="0"/>
              <a:t>Beispiel</a:t>
            </a:r>
            <a:r>
              <a:rPr lang="en-US" sz="1800" i="1" dirty="0" smtClean="0"/>
              <a:t>:</a:t>
            </a:r>
            <a:endParaRPr lang="en-US" sz="1800" i="1" dirty="0"/>
          </a:p>
          <a:p>
            <a:pPr marL="0" indent="0">
              <a:spcBef>
                <a:spcPts val="0"/>
              </a:spcBef>
              <a:buNone/>
            </a:pPr>
            <a:r>
              <a:rPr lang="en-US" sz="1800" b="1" dirty="0">
                <a:solidFill>
                  <a:srgbClr val="7030A0"/>
                </a:solidFill>
              </a:rPr>
              <a:t>American Society for Testing Materials </a:t>
            </a:r>
            <a:r>
              <a:rPr lang="en-US" sz="1800" b="1" dirty="0" smtClean="0">
                <a:solidFill>
                  <a:srgbClr val="7030A0"/>
                </a:solidFill>
              </a:rPr>
              <a:t/>
            </a:r>
            <a:br>
              <a:rPr lang="en-US" sz="1800" b="1" dirty="0" smtClean="0">
                <a:solidFill>
                  <a:srgbClr val="7030A0"/>
                </a:solidFill>
              </a:rPr>
            </a:br>
            <a:r>
              <a:rPr lang="de-DE" sz="1800" dirty="0" smtClean="0">
                <a:sym typeface="Wingdings"/>
              </a:rPr>
              <a:t> bevorzugte Namensform</a:t>
            </a:r>
            <a:endParaRPr lang="en-US" sz="1800" b="1" dirty="0"/>
          </a:p>
          <a:p>
            <a:pPr marL="0" indent="0">
              <a:spcBef>
                <a:spcPts val="0"/>
              </a:spcBef>
              <a:buNone/>
            </a:pPr>
            <a:r>
              <a:rPr lang="en-US" sz="1800" dirty="0">
                <a:solidFill>
                  <a:srgbClr val="7030A0"/>
                </a:solidFill>
              </a:rPr>
              <a:t>American Society for Testing </a:t>
            </a:r>
            <a:r>
              <a:rPr lang="en-US" sz="1800" u="sng" dirty="0">
                <a:solidFill>
                  <a:srgbClr val="7030A0"/>
                </a:solidFill>
              </a:rPr>
              <a:t>and</a:t>
            </a:r>
            <a:r>
              <a:rPr lang="en-US" sz="1800" dirty="0">
                <a:solidFill>
                  <a:srgbClr val="7030A0"/>
                </a:solidFill>
              </a:rPr>
              <a:t> Materials </a:t>
            </a:r>
            <a:r>
              <a:rPr lang="en-US" sz="1800" dirty="0" smtClean="0">
                <a:solidFill>
                  <a:srgbClr val="7030A0"/>
                </a:solidFill>
              </a:rPr>
              <a:t/>
            </a:r>
            <a:br>
              <a:rPr lang="en-US" sz="1800" dirty="0" smtClean="0">
                <a:solidFill>
                  <a:srgbClr val="7030A0"/>
                </a:solidFill>
              </a:rPr>
            </a:br>
            <a:r>
              <a:rPr lang="de-DE" sz="1800" dirty="0" smtClean="0">
                <a:sym typeface="Wingdings"/>
              </a:rPr>
              <a:t> </a:t>
            </a:r>
            <a:r>
              <a:rPr lang="en-US" sz="1800" dirty="0" err="1" smtClean="0"/>
              <a:t>abweichende</a:t>
            </a:r>
            <a:r>
              <a:rPr lang="en-US" sz="1800" dirty="0" smtClean="0"/>
              <a:t> </a:t>
            </a:r>
            <a:r>
              <a:rPr lang="en-US" sz="1800" dirty="0" err="1"/>
              <a:t>Namensform</a:t>
            </a:r>
            <a:endParaRPr lang="de-DE" sz="1800" dirty="0"/>
          </a:p>
          <a:p>
            <a:pPr marL="0" indent="0">
              <a:buNone/>
            </a:pPr>
            <a:r>
              <a:rPr lang="en-US" sz="1800" b="1" dirty="0">
                <a:solidFill>
                  <a:srgbClr val="00B050"/>
                </a:solidFill>
              </a:rPr>
              <a:t/>
            </a:r>
            <a:br>
              <a:rPr lang="en-US" sz="1800" b="1" dirty="0">
                <a:solidFill>
                  <a:srgbClr val="00B050"/>
                </a:solidFill>
              </a:rPr>
            </a:br>
            <a:r>
              <a:rPr lang="en-US" sz="1800" b="1" dirty="0"/>
              <a:t>PICA:</a:t>
            </a:r>
          </a:p>
          <a:p>
            <a:pPr marL="0" indent="0">
              <a:buNone/>
            </a:pPr>
            <a:r>
              <a:rPr lang="de-DE" sz="1800" b="1" dirty="0"/>
              <a:t>110</a:t>
            </a:r>
            <a:r>
              <a:rPr lang="de-DE" sz="1800" dirty="0"/>
              <a:t> </a:t>
            </a:r>
            <a:r>
              <a:rPr lang="en-US" sz="1800" b="1" dirty="0">
                <a:solidFill>
                  <a:srgbClr val="7030A0"/>
                </a:solidFill>
              </a:rPr>
              <a:t>American Society for Testing Materials </a:t>
            </a:r>
            <a:endParaRPr lang="de-DE" sz="1800" b="1" dirty="0">
              <a:solidFill>
                <a:srgbClr val="7030A0"/>
              </a:solidFill>
            </a:endParaRPr>
          </a:p>
          <a:p>
            <a:pPr marL="0" indent="0">
              <a:buNone/>
            </a:pPr>
            <a:r>
              <a:rPr lang="de-DE" sz="1800" dirty="0"/>
              <a:t>410 </a:t>
            </a:r>
            <a:r>
              <a:rPr lang="en-US" sz="1800" dirty="0">
                <a:solidFill>
                  <a:srgbClr val="7030A0"/>
                </a:solidFill>
              </a:rPr>
              <a:t>American Society for Testing </a:t>
            </a:r>
            <a:r>
              <a:rPr lang="en-US" sz="1800" u="sng" dirty="0">
                <a:solidFill>
                  <a:srgbClr val="7030A0"/>
                </a:solidFill>
              </a:rPr>
              <a:t>and</a:t>
            </a:r>
            <a:r>
              <a:rPr lang="en-US" sz="1800" dirty="0">
                <a:solidFill>
                  <a:srgbClr val="7030A0"/>
                </a:solidFill>
              </a:rPr>
              <a:t> Materials</a:t>
            </a:r>
            <a:endParaRPr lang="de-DE" sz="1800" dirty="0">
              <a:solidFill>
                <a:srgbClr val="7030A0"/>
              </a:solidFill>
            </a:endParaRPr>
          </a:p>
          <a:p>
            <a:pPr marL="0" indent="0">
              <a:buNone/>
            </a:pP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24</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9196026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Initialen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smtClean="0"/>
              <a:t>Namen</a:t>
            </a:r>
            <a:r>
              <a:rPr lang="de-DE" dirty="0"/>
              <a:t>, die aus Initialen bestehen (</a:t>
            </a:r>
            <a:r>
              <a:rPr lang="de-DE" b="1" dirty="0">
                <a:solidFill>
                  <a:schemeClr val="accent1">
                    <a:lumMod val="75000"/>
                  </a:schemeClr>
                </a:solidFill>
              </a:rPr>
              <a:t>RDA</a:t>
            </a:r>
            <a:r>
              <a:rPr lang="de-DE" b="1" dirty="0"/>
              <a:t> </a:t>
            </a:r>
            <a:r>
              <a:rPr lang="de-DE" b="1" dirty="0">
                <a:hlinkClick r:id="rId4"/>
              </a:rPr>
              <a:t>11.2.2.7</a:t>
            </a:r>
            <a:r>
              <a:rPr lang="de-DE" dirty="0" smtClean="0"/>
              <a:t>)</a:t>
            </a:r>
          </a:p>
          <a:p>
            <a:pPr marL="0" indent="0">
              <a:spcBef>
                <a:spcPts val="0"/>
              </a:spcBef>
              <a:buNone/>
            </a:pPr>
            <a:r>
              <a:rPr lang="de-DE" sz="1800" dirty="0"/>
              <a:t/>
            </a:r>
            <a:br>
              <a:rPr lang="de-DE" sz="1800" dirty="0"/>
            </a:br>
            <a:r>
              <a:rPr lang="de-DE" sz="2000" dirty="0"/>
              <a:t>Punkte und andere Zeichen werden je nach der am </a:t>
            </a:r>
            <a:r>
              <a:rPr lang="de-DE" sz="2000" b="1" dirty="0"/>
              <a:t>häufigsten vorkommenden Verwendung </a:t>
            </a:r>
            <a:r>
              <a:rPr lang="de-DE" sz="2000" dirty="0"/>
              <a:t>weggelassen oder ergänzt. Im </a:t>
            </a:r>
            <a:r>
              <a:rPr lang="de-DE" sz="2000" b="1" dirty="0"/>
              <a:t>Zweifelsfall</a:t>
            </a:r>
            <a:r>
              <a:rPr lang="de-DE" sz="2000" dirty="0"/>
              <a:t> werden sie weggelassen. Es werden </a:t>
            </a:r>
            <a:r>
              <a:rPr lang="de-DE" sz="2000" b="1" dirty="0"/>
              <a:t>keine Spatien </a:t>
            </a:r>
            <a:r>
              <a:rPr lang="de-DE" sz="2000" dirty="0"/>
              <a:t>übernommen (s. </a:t>
            </a:r>
            <a:r>
              <a:rPr lang="de-DE" sz="2000" b="1" dirty="0"/>
              <a:t>RDA </a:t>
            </a:r>
            <a:r>
              <a:rPr lang="de-DE" sz="2000" b="1" dirty="0">
                <a:hlinkClick r:id="rId5"/>
              </a:rPr>
              <a:t>8.5.6.2</a:t>
            </a:r>
            <a:r>
              <a:rPr lang="de-DE" sz="2000" dirty="0"/>
              <a:t>). </a:t>
            </a:r>
            <a:endParaRPr lang="de-DE" sz="2000" dirty="0" smtClean="0"/>
          </a:p>
          <a:p>
            <a:pPr marL="0" indent="0">
              <a:buNone/>
            </a:pPr>
            <a:endParaRPr lang="de-DE" sz="2000" dirty="0" smtClean="0"/>
          </a:p>
          <a:p>
            <a:pPr marL="0" indent="0">
              <a:buNone/>
            </a:pPr>
            <a:r>
              <a:rPr lang="de-DE" sz="1800" i="1" dirty="0" smtClean="0"/>
              <a:t>Beispiele:</a:t>
            </a:r>
          </a:p>
          <a:p>
            <a:pPr marL="0" indent="0">
              <a:buNone/>
            </a:pPr>
            <a:r>
              <a:rPr lang="de-DE" sz="1800" dirty="0" smtClean="0"/>
              <a:t>Vorlage</a:t>
            </a:r>
            <a:r>
              <a:rPr lang="de-DE" sz="1800" dirty="0"/>
              <a:t>:</a:t>
            </a:r>
            <a:r>
              <a:rPr lang="de-DE" sz="1800" i="1" dirty="0"/>
              <a:t> </a:t>
            </a:r>
            <a:r>
              <a:rPr lang="de-DE" sz="1800" dirty="0">
                <a:solidFill>
                  <a:srgbClr val="00B050"/>
                </a:solidFill>
              </a:rPr>
              <a:t>		</a:t>
            </a:r>
            <a:r>
              <a:rPr lang="de-DE" sz="1800" b="1" dirty="0">
                <a:solidFill>
                  <a:srgbClr val="7030A0"/>
                </a:solidFill>
              </a:rPr>
              <a:t>I E </a:t>
            </a:r>
            <a:r>
              <a:rPr lang="de-DE" sz="1800" b="1" dirty="0" err="1">
                <a:solidFill>
                  <a:srgbClr val="7030A0"/>
                </a:solidFill>
              </a:rPr>
              <a:t>E</a:t>
            </a:r>
            <a:r>
              <a:rPr lang="de-DE" sz="1800" b="1" dirty="0">
                <a:solidFill>
                  <a:srgbClr val="7030A0"/>
                </a:solidFill>
              </a:rPr>
              <a:t> </a:t>
            </a:r>
            <a:r>
              <a:rPr lang="de-DE" sz="1800" b="1" dirty="0" err="1" smtClean="0">
                <a:solidFill>
                  <a:srgbClr val="7030A0"/>
                </a:solidFill>
              </a:rPr>
              <a:t>E</a:t>
            </a:r>
            <a:endParaRPr lang="de-DE" sz="1800" b="1" dirty="0" smtClean="0">
              <a:solidFill>
                <a:srgbClr val="7030A0"/>
              </a:solidFill>
            </a:endParaRPr>
          </a:p>
          <a:p>
            <a:pPr marL="0" indent="0">
              <a:buNone/>
            </a:pPr>
            <a:r>
              <a:rPr lang="de-DE" sz="1800" dirty="0" smtClean="0"/>
              <a:t>Erfassung: </a:t>
            </a:r>
            <a:r>
              <a:rPr lang="de-DE" sz="1800" dirty="0">
                <a:solidFill>
                  <a:srgbClr val="00B050"/>
                </a:solidFill>
              </a:rPr>
              <a:t>	</a:t>
            </a:r>
            <a:r>
              <a:rPr lang="de-DE" sz="1800" dirty="0" smtClean="0">
                <a:solidFill>
                  <a:srgbClr val="00B050"/>
                </a:solidFill>
              </a:rPr>
              <a:t>           </a:t>
            </a:r>
            <a:r>
              <a:rPr lang="de-DE" sz="1800" b="1" dirty="0" smtClean="0">
                <a:solidFill>
                  <a:srgbClr val="7030A0"/>
                </a:solidFill>
              </a:rPr>
              <a:t>IEEE</a:t>
            </a:r>
          </a:p>
          <a:p>
            <a:pPr marL="0" indent="0">
              <a:buNone/>
            </a:pPr>
            <a:endParaRPr lang="de-DE" sz="1800" b="1" dirty="0">
              <a:solidFill>
                <a:srgbClr val="7030A0"/>
              </a:solidFill>
            </a:endParaRPr>
          </a:p>
          <a:p>
            <a:pPr marL="0" lvl="0" indent="0">
              <a:buNone/>
            </a:pPr>
            <a:r>
              <a:rPr lang="de-DE" sz="1800" dirty="0">
                <a:solidFill>
                  <a:prstClr val="black"/>
                </a:solidFill>
              </a:rPr>
              <a:t>Vorlage:</a:t>
            </a:r>
            <a:r>
              <a:rPr lang="de-DE" sz="1800" i="1" dirty="0">
                <a:solidFill>
                  <a:prstClr val="black"/>
                </a:solidFill>
              </a:rPr>
              <a:t> </a:t>
            </a:r>
            <a:r>
              <a:rPr lang="de-DE" sz="1800" dirty="0">
                <a:solidFill>
                  <a:srgbClr val="00B050"/>
                </a:solidFill>
              </a:rPr>
              <a:t>		</a:t>
            </a:r>
            <a:r>
              <a:rPr lang="en-GB" sz="1800" b="1" dirty="0" smtClean="0">
                <a:solidFill>
                  <a:srgbClr val="7030A0"/>
                </a:solidFill>
              </a:rPr>
              <a:t>B</a:t>
            </a:r>
            <a:r>
              <a:rPr lang="en-GB" sz="1800" b="1" dirty="0">
                <a:solidFill>
                  <a:srgbClr val="7030A0"/>
                </a:solidFill>
              </a:rPr>
              <a:t>. B. C. Symphony </a:t>
            </a:r>
            <a:r>
              <a:rPr lang="en-GB" sz="1800" b="1" dirty="0" smtClean="0">
                <a:solidFill>
                  <a:srgbClr val="7030A0"/>
                </a:solidFill>
              </a:rPr>
              <a:t>Orchestra</a:t>
            </a:r>
            <a:endParaRPr lang="de-DE" sz="1800" b="1" dirty="0">
              <a:solidFill>
                <a:srgbClr val="7030A0"/>
              </a:solidFill>
            </a:endParaRPr>
          </a:p>
          <a:p>
            <a:pPr marL="0" lvl="0" indent="0">
              <a:buNone/>
            </a:pPr>
            <a:r>
              <a:rPr lang="de-DE" sz="1800" dirty="0" smtClean="0">
                <a:solidFill>
                  <a:prstClr val="black"/>
                </a:solidFill>
              </a:rPr>
              <a:t>Erfassung:		</a:t>
            </a:r>
            <a:r>
              <a:rPr lang="en-GB" sz="1800" b="1" dirty="0" smtClean="0">
                <a:solidFill>
                  <a:srgbClr val="7030A0"/>
                </a:solidFill>
              </a:rPr>
              <a:t>B.B.C</a:t>
            </a:r>
            <a:r>
              <a:rPr lang="en-GB" sz="1800" b="1" dirty="0">
                <a:solidFill>
                  <a:srgbClr val="7030A0"/>
                </a:solidFill>
              </a:rPr>
              <a:t>. Symphony Orchestra</a:t>
            </a:r>
            <a:endParaRPr lang="de-DE" sz="1800" b="1" dirty="0" smtClean="0">
              <a:solidFill>
                <a:srgbClr val="7030A0"/>
              </a:solidFill>
            </a:endParaRPr>
          </a:p>
          <a:p>
            <a:pPr marL="0" indent="0">
              <a:buNone/>
            </a:pPr>
            <a:endParaRPr lang="de-DE" sz="1800" b="1" dirty="0">
              <a:solidFill>
                <a:srgbClr val="7030A0"/>
              </a:solidFill>
            </a:endParaRPr>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25</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8474336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Einleitende Artikel</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smtClean="0"/>
              <a:t>Einleitende Artikel </a:t>
            </a:r>
            <a:r>
              <a:rPr lang="de-DE" dirty="0"/>
              <a:t>(</a:t>
            </a:r>
            <a:r>
              <a:rPr lang="de-DE" b="1" dirty="0">
                <a:solidFill>
                  <a:schemeClr val="accent1">
                    <a:lumMod val="75000"/>
                  </a:schemeClr>
                </a:solidFill>
              </a:rPr>
              <a:t>RDA</a:t>
            </a:r>
            <a:r>
              <a:rPr lang="de-DE" b="1" dirty="0"/>
              <a:t> </a:t>
            </a:r>
            <a:r>
              <a:rPr lang="de-DE" b="1" dirty="0" smtClean="0">
                <a:hlinkClick r:id="rId4"/>
              </a:rPr>
              <a:t>11.2.2.8</a:t>
            </a:r>
            <a:r>
              <a:rPr lang="de-DE" dirty="0" smtClean="0"/>
              <a:t>)</a:t>
            </a:r>
          </a:p>
          <a:p>
            <a:pPr marL="0" indent="0">
              <a:spcBef>
                <a:spcPts val="0"/>
              </a:spcBef>
              <a:buNone/>
            </a:pPr>
            <a:r>
              <a:rPr lang="de-DE" sz="1800" dirty="0"/>
              <a:t/>
            </a:r>
            <a:br>
              <a:rPr lang="de-DE" sz="1800" dirty="0"/>
            </a:br>
            <a:r>
              <a:rPr lang="de-DE" sz="2000" dirty="0" smtClean="0"/>
              <a:t>Einleitende</a:t>
            </a:r>
            <a:r>
              <a:rPr lang="de-DE" sz="1800" dirty="0" smtClean="0"/>
              <a:t> </a:t>
            </a:r>
            <a:r>
              <a:rPr lang="de-DE" sz="2000" b="1" dirty="0" smtClean="0"/>
              <a:t>Artikel</a:t>
            </a:r>
            <a:r>
              <a:rPr lang="de-DE" sz="2000" dirty="0" smtClean="0"/>
              <a:t>  eines bevorzugten Namens einer Körperschaft </a:t>
            </a:r>
            <a:r>
              <a:rPr lang="de-DE" sz="2000" dirty="0"/>
              <a:t>werden erfasst. </a:t>
            </a:r>
            <a:endParaRPr lang="de-DE" sz="2000" dirty="0" smtClean="0"/>
          </a:p>
          <a:p>
            <a:pPr marL="0" indent="0">
              <a:spcBef>
                <a:spcPts val="0"/>
              </a:spcBef>
              <a:buNone/>
            </a:pPr>
            <a:r>
              <a:rPr lang="de-DE" sz="2000" dirty="0" smtClean="0"/>
              <a:t>Der einleitende Artikel wird  </a:t>
            </a:r>
            <a:r>
              <a:rPr lang="de-DE" sz="2000" b="1" dirty="0" smtClean="0"/>
              <a:t>groß</a:t>
            </a:r>
            <a:r>
              <a:rPr lang="de-DE" sz="2000" dirty="0" smtClean="0"/>
              <a:t> </a:t>
            </a:r>
            <a:r>
              <a:rPr lang="de-DE" sz="2000" dirty="0"/>
              <a:t>geschrieben. </a:t>
            </a:r>
            <a:endParaRPr lang="de-DE" sz="2000" dirty="0" smtClean="0"/>
          </a:p>
          <a:p>
            <a:pPr marL="0" indent="0">
              <a:spcBef>
                <a:spcPts val="0"/>
              </a:spcBef>
              <a:buNone/>
            </a:pPr>
            <a:endParaRPr lang="de-DE" sz="2000" u="sng" dirty="0" smtClean="0">
              <a:solidFill>
                <a:srgbClr val="0070C0"/>
              </a:solidFill>
            </a:endParaRPr>
          </a:p>
          <a:p>
            <a:pPr marL="0" indent="0">
              <a:buNone/>
            </a:pPr>
            <a:r>
              <a:rPr lang="de-DE" sz="1800" i="1" dirty="0" smtClean="0"/>
              <a:t>Beispiel:</a:t>
            </a:r>
            <a:endParaRPr lang="de-DE" sz="1800" i="1" dirty="0"/>
          </a:p>
          <a:p>
            <a:pPr marL="0" indent="0">
              <a:buNone/>
            </a:pPr>
            <a:r>
              <a:rPr lang="de-DE" sz="1800" b="1" dirty="0">
                <a:solidFill>
                  <a:srgbClr val="7030A0"/>
                </a:solidFill>
              </a:rPr>
              <a:t>Der</a:t>
            </a:r>
            <a:r>
              <a:rPr lang="de-DE" sz="1800" dirty="0">
                <a:solidFill>
                  <a:srgbClr val="7030A0"/>
                </a:solidFill>
              </a:rPr>
              <a:t> </a:t>
            </a:r>
            <a:r>
              <a:rPr lang="de-DE" sz="1800" b="1" dirty="0">
                <a:solidFill>
                  <a:srgbClr val="7030A0"/>
                </a:solidFill>
              </a:rPr>
              <a:t>Wehrbeauftragte</a:t>
            </a:r>
          </a:p>
          <a:p>
            <a:pPr marL="0" indent="0">
              <a:buNone/>
            </a:pPr>
            <a:endParaRPr lang="de-DE" sz="2000" b="1" dirty="0"/>
          </a:p>
          <a:p>
            <a:pPr marL="0" indent="0">
              <a:buNone/>
            </a:pPr>
            <a:r>
              <a:rPr lang="de-DE" sz="1800" b="1" dirty="0"/>
              <a:t>PICA:</a:t>
            </a:r>
          </a:p>
          <a:p>
            <a:pPr marL="0" indent="0">
              <a:buNone/>
            </a:pPr>
            <a:r>
              <a:rPr lang="de-DE" sz="1800" b="1" dirty="0">
                <a:ea typeface="Verdana" pitchFamily="34" charset="0"/>
                <a:cs typeface="Verdana" pitchFamily="34" charset="0"/>
              </a:rPr>
              <a:t>110</a:t>
            </a:r>
            <a:r>
              <a:rPr lang="de-DE" sz="1800" dirty="0">
                <a:ea typeface="Verdana" pitchFamily="34" charset="0"/>
                <a:cs typeface="Verdana" pitchFamily="34" charset="0"/>
              </a:rPr>
              <a:t> </a:t>
            </a:r>
            <a:r>
              <a:rPr lang="de-DE" sz="1800" dirty="0">
                <a:solidFill>
                  <a:srgbClr val="7030A0"/>
                </a:solidFill>
                <a:ea typeface="Verdana" pitchFamily="34" charset="0"/>
                <a:cs typeface="Verdana" pitchFamily="34" charset="0"/>
              </a:rPr>
              <a:t>Der</a:t>
            </a:r>
            <a:r>
              <a:rPr lang="de-DE" sz="1800" b="1" dirty="0">
                <a:ea typeface="Verdana" pitchFamily="34" charset="0"/>
                <a:cs typeface="Verdana" pitchFamily="34" charset="0"/>
              </a:rPr>
              <a:t> @</a:t>
            </a:r>
            <a:r>
              <a:rPr lang="de-DE" sz="1800" b="1" dirty="0" smtClean="0">
                <a:solidFill>
                  <a:srgbClr val="7030A0"/>
                </a:solidFill>
                <a:ea typeface="Verdana" pitchFamily="34" charset="0"/>
                <a:cs typeface="Verdana" pitchFamily="34" charset="0"/>
              </a:rPr>
              <a:t>Wehrbeauftragte</a:t>
            </a:r>
            <a:endParaRPr lang="de-DE" sz="1800" dirty="0" smtClean="0">
              <a:ea typeface="Verdana" pitchFamily="34" charset="0"/>
              <a:cs typeface="Verdana" pitchFamily="34" charset="0"/>
            </a:endParaRPr>
          </a:p>
          <a:p>
            <a:pPr marL="0" indent="0">
              <a:buNone/>
            </a:pPr>
            <a:endParaRPr lang="de-DE" sz="1800" b="1" dirty="0">
              <a:solidFill>
                <a:srgbClr val="7030A0"/>
              </a:solidFill>
              <a:ea typeface="Verdana" pitchFamily="34" charset="0"/>
              <a:cs typeface="Verdana" pitchFamily="34" charset="0"/>
            </a:endParaRPr>
          </a:p>
          <a:p>
            <a:pPr marL="0" indent="0">
              <a:buNone/>
            </a:pPr>
            <a:r>
              <a:rPr lang="de-DE" sz="1800" dirty="0" smtClean="0">
                <a:ea typeface="Verdana" pitchFamily="34" charset="0"/>
                <a:cs typeface="Verdana" pitchFamily="34" charset="0"/>
              </a:rPr>
              <a:t>Der Artikel wird mit einem Nichtsortierzeichen gekennzeichnet.</a:t>
            </a:r>
            <a:endParaRPr lang="de-DE" sz="1800" dirty="0">
              <a:ea typeface="Verdana" pitchFamily="34" charset="0"/>
              <a:cs typeface="Verdana" pitchFamily="34" charset="0"/>
            </a:endParaRPr>
          </a:p>
          <a:p>
            <a:pPr marL="0" indent="0">
              <a:buNone/>
            </a:pPr>
            <a:r>
              <a:rPr lang="en-US" sz="2000" b="1" dirty="0">
                <a:solidFill>
                  <a:srgbClr val="00B050"/>
                </a:solidFill>
              </a:rPr>
              <a:t/>
            </a:r>
            <a:br>
              <a:rPr lang="en-US" sz="2000" b="1" dirty="0">
                <a:solidFill>
                  <a:srgbClr val="00B050"/>
                </a:solidFill>
              </a:rPr>
            </a:br>
            <a:endParaRPr lang="en-US" sz="2000" b="1" dirty="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26</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88448255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Gesellschaftsform, sonstige Termini</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lvl="0" indent="0" fontAlgn="auto">
              <a:spcBef>
                <a:spcPts val="0"/>
              </a:spcBef>
              <a:buNone/>
            </a:pPr>
            <a:r>
              <a:rPr lang="de-DE" dirty="0"/>
              <a:t>Termini, die auf die Gesellschaftsform hinweisen, oder bestimmte sonstige Termini</a:t>
            </a:r>
            <a:r>
              <a:rPr lang="de-DE" dirty="0" smtClean="0"/>
              <a:t> </a:t>
            </a:r>
            <a:r>
              <a:rPr lang="de-DE" dirty="0"/>
              <a:t>(</a:t>
            </a:r>
            <a:r>
              <a:rPr lang="de-DE" b="1" dirty="0">
                <a:solidFill>
                  <a:schemeClr val="accent1">
                    <a:lumMod val="75000"/>
                  </a:schemeClr>
                </a:solidFill>
              </a:rPr>
              <a:t>RDA </a:t>
            </a:r>
            <a:r>
              <a:rPr lang="de-DE" b="1" dirty="0">
                <a:hlinkClick r:id="rId4"/>
              </a:rPr>
              <a:t>11.2.2.10</a:t>
            </a:r>
            <a:r>
              <a:rPr lang="de-DE" dirty="0" smtClean="0"/>
              <a:t>)</a:t>
            </a:r>
            <a:r>
              <a:rPr lang="de-DE" sz="1800" dirty="0"/>
              <a:t/>
            </a:r>
            <a:br>
              <a:rPr lang="de-DE" sz="1800" dirty="0"/>
            </a:br>
            <a:r>
              <a:rPr lang="de-DE" sz="2000" b="1" dirty="0">
                <a:solidFill>
                  <a:prstClr val="black"/>
                </a:solidFill>
              </a:rPr>
              <a:t>Adjektive</a:t>
            </a:r>
            <a:r>
              <a:rPr lang="de-DE" sz="2000" dirty="0">
                <a:solidFill>
                  <a:prstClr val="black"/>
                </a:solidFill>
              </a:rPr>
              <a:t>,</a:t>
            </a:r>
            <a:r>
              <a:rPr lang="de-DE" sz="2000" b="1" dirty="0">
                <a:solidFill>
                  <a:prstClr val="black"/>
                </a:solidFill>
              </a:rPr>
              <a:t> Abkürzungen </a:t>
            </a:r>
            <a:r>
              <a:rPr lang="de-DE" sz="2000" dirty="0">
                <a:solidFill>
                  <a:prstClr val="black"/>
                </a:solidFill>
              </a:rPr>
              <a:t>oder </a:t>
            </a:r>
            <a:r>
              <a:rPr lang="de-DE" sz="2000" b="1" dirty="0" smtClean="0">
                <a:solidFill>
                  <a:prstClr val="black"/>
                </a:solidFill>
              </a:rPr>
              <a:t>Phrasen </a:t>
            </a:r>
            <a:r>
              <a:rPr lang="de-DE" sz="2000" dirty="0" smtClean="0">
                <a:solidFill>
                  <a:prstClr val="black"/>
                </a:solidFill>
              </a:rPr>
              <a:t>sowie</a:t>
            </a:r>
            <a:r>
              <a:rPr lang="de-DE" sz="2000" b="1" dirty="0" smtClean="0">
                <a:solidFill>
                  <a:prstClr val="black"/>
                </a:solidFill>
              </a:rPr>
              <a:t> Termini</a:t>
            </a:r>
            <a:r>
              <a:rPr lang="de-DE" sz="2000" dirty="0" smtClean="0">
                <a:solidFill>
                  <a:prstClr val="black"/>
                </a:solidFill>
              </a:rPr>
              <a:t>, </a:t>
            </a:r>
            <a:r>
              <a:rPr lang="de-DE" sz="2000" dirty="0">
                <a:solidFill>
                  <a:prstClr val="black"/>
                </a:solidFill>
              </a:rPr>
              <a:t>die auf </a:t>
            </a:r>
            <a:r>
              <a:rPr lang="de-DE" sz="2000" dirty="0" smtClean="0">
                <a:solidFill>
                  <a:prstClr val="black"/>
                </a:solidFill>
              </a:rPr>
              <a:t>die Gesellschaftsform, auf die </a:t>
            </a:r>
            <a:r>
              <a:rPr lang="de-DE" sz="2000" dirty="0">
                <a:solidFill>
                  <a:prstClr val="black"/>
                </a:solidFill>
              </a:rPr>
              <a:t>Art </a:t>
            </a:r>
            <a:r>
              <a:rPr lang="de-DE" sz="2000" dirty="0" smtClean="0">
                <a:solidFill>
                  <a:prstClr val="black"/>
                </a:solidFill>
              </a:rPr>
              <a:t>oder auf die staatliche </a:t>
            </a:r>
            <a:r>
              <a:rPr lang="de-DE" sz="2000" dirty="0">
                <a:solidFill>
                  <a:prstClr val="black"/>
                </a:solidFill>
              </a:rPr>
              <a:t>Eigentümerschaft einer Körperschaft hinweisen, nur </a:t>
            </a:r>
            <a:r>
              <a:rPr lang="de-DE" sz="2000" dirty="0" smtClean="0">
                <a:solidFill>
                  <a:prstClr val="black"/>
                </a:solidFill>
              </a:rPr>
              <a:t>dann berücksichtigen</a:t>
            </a:r>
            <a:r>
              <a:rPr lang="de-DE" sz="2000" dirty="0">
                <a:solidFill>
                  <a:prstClr val="black"/>
                </a:solidFill>
              </a:rPr>
              <a:t>, wenn sie </a:t>
            </a:r>
            <a:r>
              <a:rPr lang="de-DE" sz="2000" b="1" dirty="0">
                <a:solidFill>
                  <a:prstClr val="black"/>
                </a:solidFill>
              </a:rPr>
              <a:t>integraler Bestandteil des Namens </a:t>
            </a:r>
            <a:r>
              <a:rPr lang="de-DE" sz="2000" dirty="0">
                <a:solidFill>
                  <a:prstClr val="black"/>
                </a:solidFill>
              </a:rPr>
              <a:t>sind</a:t>
            </a:r>
            <a:r>
              <a:rPr lang="de-DE" sz="2000" dirty="0" smtClean="0">
                <a:solidFill>
                  <a:prstClr val="black"/>
                </a:solidFill>
              </a:rPr>
              <a:t>.</a:t>
            </a:r>
          </a:p>
          <a:p>
            <a:pPr marL="0" lvl="0" indent="0" fontAlgn="auto">
              <a:lnSpc>
                <a:spcPct val="100000"/>
              </a:lnSpc>
              <a:spcBef>
                <a:spcPts val="600"/>
              </a:spcBef>
              <a:spcAft>
                <a:spcPts val="0"/>
              </a:spcAft>
              <a:buNone/>
            </a:pPr>
            <a:r>
              <a:rPr lang="de-DE" sz="1800" i="1" dirty="0" smtClean="0">
                <a:solidFill>
                  <a:prstClr val="black"/>
                </a:solidFill>
              </a:rPr>
              <a:t>Beispiele:</a:t>
            </a:r>
            <a:endParaRPr lang="de-DE" sz="1800" b="1" i="1" dirty="0">
              <a:solidFill>
                <a:srgbClr val="7030A0"/>
              </a:solidFill>
            </a:endParaRPr>
          </a:p>
          <a:p>
            <a:pPr marL="0" lvl="0" indent="0">
              <a:spcBef>
                <a:spcPts val="0"/>
              </a:spcBef>
              <a:buNone/>
            </a:pPr>
            <a:r>
              <a:rPr lang="de-DE" sz="1800" b="1" dirty="0" smtClean="0">
                <a:solidFill>
                  <a:srgbClr val="7030A0"/>
                </a:solidFill>
              </a:rPr>
              <a:t>Kraftfahrzeugwerk </a:t>
            </a:r>
            <a:r>
              <a:rPr lang="de-DE" sz="1800" b="1" dirty="0">
                <a:solidFill>
                  <a:srgbClr val="7030A0"/>
                </a:solidFill>
              </a:rPr>
              <a:t>“Ernst Grube” Werdau</a:t>
            </a:r>
            <a:r>
              <a:rPr lang="de-DE" sz="1800" b="1" dirty="0">
                <a:solidFill>
                  <a:srgbClr val="00B050"/>
                </a:solidFill>
              </a:rPr>
              <a:t> </a:t>
            </a:r>
            <a:r>
              <a:rPr lang="de-DE" sz="1800" dirty="0" smtClean="0">
                <a:solidFill>
                  <a:prstClr val="black"/>
                </a:solidFill>
                <a:sym typeface="Wingdings"/>
              </a:rPr>
              <a:t> bevorzugter Name</a:t>
            </a:r>
          </a:p>
          <a:p>
            <a:pPr marL="0" lvl="0" indent="0">
              <a:spcBef>
                <a:spcPts val="0"/>
              </a:spcBef>
              <a:buNone/>
            </a:pPr>
            <a:r>
              <a:rPr lang="de-DE" sz="1800" i="1" dirty="0" smtClean="0">
                <a:solidFill>
                  <a:prstClr val="black"/>
                </a:solidFill>
              </a:rPr>
              <a:t>nicht</a:t>
            </a:r>
            <a:r>
              <a:rPr lang="de-DE" sz="1800" dirty="0" smtClean="0">
                <a:solidFill>
                  <a:srgbClr val="00B050"/>
                </a:solidFill>
              </a:rPr>
              <a:t> </a:t>
            </a:r>
            <a:r>
              <a:rPr lang="de-DE" sz="1800" dirty="0" smtClean="0">
                <a:solidFill>
                  <a:srgbClr val="7030A0"/>
                </a:solidFill>
              </a:rPr>
              <a:t>VEB Kraftfahrzeugwerk “Ernst Grube” Werdau</a:t>
            </a:r>
          </a:p>
          <a:p>
            <a:pPr marL="0" lvl="0" indent="0">
              <a:spcBef>
                <a:spcPts val="0"/>
              </a:spcBef>
              <a:buNone/>
            </a:pPr>
            <a:endParaRPr lang="de-DE" sz="900" dirty="0">
              <a:solidFill>
                <a:srgbClr val="7030A0"/>
              </a:solidFill>
            </a:endParaRPr>
          </a:p>
          <a:p>
            <a:pPr marL="0" indent="0">
              <a:spcBef>
                <a:spcPts val="0"/>
              </a:spcBef>
              <a:buNone/>
            </a:pPr>
            <a:r>
              <a:rPr lang="de-DE" sz="1800" b="1" dirty="0"/>
              <a:t>PICA:  110</a:t>
            </a:r>
            <a:r>
              <a:rPr lang="de-DE" sz="1800" dirty="0"/>
              <a:t> </a:t>
            </a:r>
            <a:r>
              <a:rPr lang="de-DE" sz="1800" b="1" dirty="0">
                <a:solidFill>
                  <a:srgbClr val="7030A0"/>
                </a:solidFill>
              </a:rPr>
              <a:t>Kraftfahrzeugwerk “Ernst Grube” </a:t>
            </a:r>
            <a:r>
              <a:rPr lang="de-DE" sz="1800" b="1" dirty="0" smtClean="0">
                <a:solidFill>
                  <a:srgbClr val="7030A0"/>
                </a:solidFill>
              </a:rPr>
              <a:t>Werdau</a:t>
            </a:r>
          </a:p>
          <a:p>
            <a:pPr marL="0" indent="0">
              <a:spcBef>
                <a:spcPts val="0"/>
              </a:spcBef>
              <a:buNone/>
            </a:pPr>
            <a:r>
              <a:rPr lang="de-DE" sz="1800" b="1" dirty="0" smtClean="0"/>
              <a:t>           	</a:t>
            </a:r>
            <a:r>
              <a:rPr lang="de-DE" sz="1800" dirty="0" smtClean="0"/>
              <a:t>410  </a:t>
            </a:r>
            <a:r>
              <a:rPr lang="de-DE" sz="1800" dirty="0" smtClean="0">
                <a:solidFill>
                  <a:srgbClr val="7030A0"/>
                </a:solidFill>
              </a:rPr>
              <a:t>VEB </a:t>
            </a:r>
            <a:r>
              <a:rPr lang="de-DE" sz="1800" dirty="0">
                <a:solidFill>
                  <a:srgbClr val="7030A0"/>
                </a:solidFill>
              </a:rPr>
              <a:t>Kraftfahrzeugwerk „Ernst Grube“ </a:t>
            </a:r>
            <a:r>
              <a:rPr lang="de-DE" sz="1800" dirty="0" smtClean="0">
                <a:solidFill>
                  <a:srgbClr val="7030A0"/>
                </a:solidFill>
              </a:rPr>
              <a:t>Werdau</a:t>
            </a:r>
          </a:p>
          <a:p>
            <a:pPr marL="0" indent="0">
              <a:spcBef>
                <a:spcPts val="0"/>
              </a:spcBef>
              <a:buNone/>
            </a:pPr>
            <a:r>
              <a:rPr lang="de-DE" sz="1800" dirty="0" smtClean="0">
                <a:solidFill>
                  <a:srgbClr val="7030A0"/>
                </a:solidFill>
              </a:rPr>
              <a:t> </a:t>
            </a:r>
            <a:r>
              <a:rPr lang="de-DE" sz="1800" dirty="0"/>
              <a:t>  </a:t>
            </a:r>
            <a:r>
              <a:rPr lang="de-DE" sz="1800" dirty="0" smtClean="0"/>
              <a:t>        </a:t>
            </a:r>
            <a:r>
              <a:rPr lang="de-DE" sz="1800" dirty="0" smtClean="0">
                <a:solidFill>
                  <a:prstClr val="black"/>
                </a:solidFill>
              </a:rPr>
              <a:t>410  </a:t>
            </a:r>
            <a:r>
              <a:rPr lang="de-DE" sz="1800" dirty="0" smtClean="0">
                <a:solidFill>
                  <a:srgbClr val="7030A0"/>
                </a:solidFill>
              </a:rPr>
              <a:t>Kraftfahrzeugwerk </a:t>
            </a:r>
            <a:r>
              <a:rPr lang="de-DE" sz="1800" dirty="0">
                <a:solidFill>
                  <a:srgbClr val="7030A0"/>
                </a:solidFill>
              </a:rPr>
              <a:t>„Ernst Grube“ </a:t>
            </a:r>
            <a:r>
              <a:rPr lang="de-DE" sz="1800" dirty="0" smtClean="0">
                <a:solidFill>
                  <a:srgbClr val="7030A0"/>
                </a:solidFill>
              </a:rPr>
              <a:t>Werdau, VEB</a:t>
            </a:r>
            <a:endParaRPr lang="de-DE" sz="1800" dirty="0" smtClean="0"/>
          </a:p>
          <a:p>
            <a:pPr marL="0" indent="0" fontAlgn="auto">
              <a:spcBef>
                <a:spcPts val="0"/>
              </a:spcBef>
              <a:buNone/>
            </a:pPr>
            <a:endParaRPr lang="de-DE" sz="1800" dirty="0"/>
          </a:p>
          <a:p>
            <a:pPr marL="0" lvl="0" indent="0" fontAlgn="auto">
              <a:spcBef>
                <a:spcPts val="0"/>
              </a:spcBef>
              <a:spcAft>
                <a:spcPts val="0"/>
              </a:spcAft>
              <a:buNone/>
            </a:pPr>
            <a:r>
              <a:rPr lang="de-DE" sz="1800" i="1" dirty="0">
                <a:solidFill>
                  <a:prstClr val="black"/>
                </a:solidFill>
              </a:rPr>
              <a:t>aber:    </a:t>
            </a:r>
            <a:r>
              <a:rPr lang="de-DE" sz="1800" b="1" dirty="0">
                <a:solidFill>
                  <a:srgbClr val="7030A0"/>
                </a:solidFill>
              </a:rPr>
              <a:t>Nature </a:t>
            </a:r>
            <a:r>
              <a:rPr lang="de-DE" sz="1800" b="1" dirty="0" err="1">
                <a:solidFill>
                  <a:srgbClr val="7030A0"/>
                </a:solidFill>
              </a:rPr>
              <a:t>Photographers</a:t>
            </a:r>
            <a:r>
              <a:rPr lang="de-DE" sz="1800" b="1" dirty="0">
                <a:solidFill>
                  <a:srgbClr val="7030A0"/>
                </a:solidFill>
              </a:rPr>
              <a:t> Ltd.</a:t>
            </a:r>
            <a:r>
              <a:rPr lang="de-DE" sz="1800" dirty="0">
                <a:solidFill>
                  <a:srgbClr val="7030A0"/>
                </a:solidFill>
                <a:sym typeface="Wingdings"/>
              </a:rPr>
              <a:t> </a:t>
            </a:r>
            <a:r>
              <a:rPr lang="de-DE" sz="1800" dirty="0">
                <a:solidFill>
                  <a:prstClr val="black"/>
                </a:solidFill>
                <a:sym typeface="Wingdings"/>
              </a:rPr>
              <a:t> bevorzugter Name </a:t>
            </a:r>
            <a:endParaRPr lang="de-DE" sz="1800" dirty="0" smtClean="0">
              <a:solidFill>
                <a:prstClr val="black"/>
              </a:solidFill>
              <a:sym typeface="Wingdings"/>
            </a:endParaRPr>
          </a:p>
          <a:p>
            <a:pPr marL="0" lvl="0" indent="0" fontAlgn="auto">
              <a:spcBef>
                <a:spcPts val="0"/>
              </a:spcBef>
              <a:spcAft>
                <a:spcPts val="0"/>
              </a:spcAft>
              <a:buNone/>
            </a:pPr>
            <a:endParaRPr lang="de-DE" sz="900" dirty="0">
              <a:solidFill>
                <a:prstClr val="black"/>
              </a:solidFill>
              <a:sym typeface="Wingdings"/>
            </a:endParaRPr>
          </a:p>
          <a:p>
            <a:pPr marL="0" lvl="0" indent="0" fontAlgn="auto">
              <a:spcBef>
                <a:spcPts val="0"/>
              </a:spcBef>
              <a:spcAft>
                <a:spcPts val="0"/>
              </a:spcAft>
              <a:buNone/>
            </a:pPr>
            <a:r>
              <a:rPr lang="de-DE" sz="1800" b="1" dirty="0">
                <a:solidFill>
                  <a:prstClr val="black"/>
                </a:solidFill>
                <a:sym typeface="Wingdings"/>
              </a:rPr>
              <a:t>PICA:  </a:t>
            </a:r>
            <a:r>
              <a:rPr lang="de-DE" sz="1800" b="1" dirty="0">
                <a:ea typeface="Verdana" pitchFamily="34" charset="0"/>
                <a:cs typeface="Verdana" pitchFamily="34" charset="0"/>
              </a:rPr>
              <a:t>110</a:t>
            </a:r>
            <a:r>
              <a:rPr lang="de-DE" sz="1800" dirty="0">
                <a:ea typeface="Verdana" pitchFamily="34" charset="0"/>
                <a:cs typeface="Verdana" pitchFamily="34" charset="0"/>
              </a:rPr>
              <a:t> </a:t>
            </a:r>
            <a:r>
              <a:rPr lang="de-DE" sz="1800" b="1" dirty="0">
                <a:solidFill>
                  <a:srgbClr val="7030A0"/>
                </a:solidFill>
                <a:ea typeface="Verdana" pitchFamily="34" charset="0"/>
                <a:cs typeface="Verdana" pitchFamily="34" charset="0"/>
              </a:rPr>
              <a:t>Nature </a:t>
            </a:r>
            <a:r>
              <a:rPr lang="de-DE" sz="1800" b="1" dirty="0" err="1">
                <a:solidFill>
                  <a:srgbClr val="7030A0"/>
                </a:solidFill>
                <a:ea typeface="Verdana" pitchFamily="34" charset="0"/>
                <a:cs typeface="Verdana" pitchFamily="34" charset="0"/>
              </a:rPr>
              <a:t>Photographers</a:t>
            </a:r>
            <a:r>
              <a:rPr lang="de-DE" sz="1800" b="1" dirty="0">
                <a:solidFill>
                  <a:srgbClr val="7030A0"/>
                </a:solidFill>
                <a:ea typeface="Verdana" pitchFamily="34" charset="0"/>
                <a:cs typeface="Verdana" pitchFamily="34" charset="0"/>
              </a:rPr>
              <a:t> Ltd</a:t>
            </a:r>
            <a:r>
              <a:rPr lang="de-DE" sz="1800" b="1" dirty="0" smtClean="0">
                <a:solidFill>
                  <a:srgbClr val="7030A0"/>
                </a:solidFill>
                <a:ea typeface="Verdana" pitchFamily="34" charset="0"/>
                <a:cs typeface="Verdana" pitchFamily="34" charset="0"/>
              </a:rPr>
              <a:t>.</a:t>
            </a: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27</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59908317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Transliteration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a:t>Namen, in einer nicht-bevorzugten Schrift</a:t>
            </a:r>
            <a:r>
              <a:rPr lang="de-DE" dirty="0" smtClean="0"/>
              <a:t> </a:t>
            </a:r>
            <a:r>
              <a:rPr lang="de-DE" dirty="0"/>
              <a:t>(</a:t>
            </a:r>
            <a:r>
              <a:rPr lang="de-DE" b="1" dirty="0">
                <a:solidFill>
                  <a:schemeClr val="accent1">
                    <a:lumMod val="75000"/>
                  </a:schemeClr>
                </a:solidFill>
              </a:rPr>
              <a:t>RDA</a:t>
            </a:r>
            <a:r>
              <a:rPr lang="de-DE" b="1" dirty="0"/>
              <a:t> </a:t>
            </a:r>
            <a:r>
              <a:rPr lang="de-DE" b="1" dirty="0">
                <a:hlinkClick r:id="rId3"/>
              </a:rPr>
              <a:t>11.2.2.12</a:t>
            </a:r>
            <a:r>
              <a:rPr lang="de-DE" dirty="0"/>
              <a:t>) </a:t>
            </a:r>
            <a:r>
              <a:rPr lang="de-DE" sz="1800" dirty="0"/>
              <a:t/>
            </a:r>
            <a:br>
              <a:rPr lang="de-DE" sz="1800" dirty="0"/>
            </a:br>
            <a:r>
              <a:rPr lang="de-DE" sz="2000" dirty="0" smtClean="0"/>
              <a:t>Körperschaftsnamen </a:t>
            </a:r>
            <a:r>
              <a:rPr lang="de-DE" sz="2000" dirty="0"/>
              <a:t>in </a:t>
            </a:r>
            <a:r>
              <a:rPr lang="de-DE" sz="2000" b="1" dirty="0"/>
              <a:t>Originalschrift</a:t>
            </a:r>
            <a:r>
              <a:rPr lang="de-DE" sz="2000" dirty="0"/>
              <a:t> werden gemäß der </a:t>
            </a:r>
            <a:r>
              <a:rPr lang="de-DE" sz="2000" b="1" dirty="0"/>
              <a:t>Tabellen</a:t>
            </a:r>
            <a:r>
              <a:rPr lang="de-DE" sz="2000" dirty="0"/>
              <a:t> für den deutschsprachigen Raum </a:t>
            </a:r>
            <a:r>
              <a:rPr lang="de-DE" sz="2000" b="1" dirty="0"/>
              <a:t>transliteriert</a:t>
            </a:r>
            <a:r>
              <a:rPr lang="de-DE" sz="2000" dirty="0"/>
              <a:t>. </a:t>
            </a:r>
          </a:p>
          <a:p>
            <a:pPr marL="0" indent="0">
              <a:buNone/>
            </a:pPr>
            <a:r>
              <a:rPr lang="de-DE" sz="2000" u="sng" dirty="0">
                <a:solidFill>
                  <a:srgbClr val="0070C0"/>
                </a:solidFill>
                <a:hlinkClick r:id="rId4"/>
              </a:rPr>
              <a:t>AWR (zu </a:t>
            </a:r>
            <a:r>
              <a:rPr lang="de-DE" sz="2000" b="1" u="sng" dirty="0">
                <a:solidFill>
                  <a:srgbClr val="0070C0"/>
                </a:solidFill>
                <a:hlinkClick r:id="rId4"/>
              </a:rPr>
              <a:t>RDA 11.2.2.12</a:t>
            </a:r>
            <a:r>
              <a:rPr lang="de-DE" sz="2000" u="sng" dirty="0">
                <a:solidFill>
                  <a:srgbClr val="0070C0"/>
                </a:solidFill>
              </a:rPr>
              <a:t>)</a:t>
            </a:r>
            <a:r>
              <a:rPr lang="de-DE" sz="2000" dirty="0">
                <a:solidFill>
                  <a:srgbClr val="0070C0"/>
                </a:solidFill>
              </a:rPr>
              <a:t> </a:t>
            </a:r>
            <a:r>
              <a:rPr lang="de-DE" sz="2000" dirty="0"/>
              <a:t>und</a:t>
            </a:r>
            <a:r>
              <a:rPr lang="de-DE" sz="2000" dirty="0">
                <a:solidFill>
                  <a:srgbClr val="0070C0"/>
                </a:solidFill>
              </a:rPr>
              <a:t> </a:t>
            </a:r>
            <a:r>
              <a:rPr lang="de-DE" sz="2000" b="1" dirty="0">
                <a:solidFill>
                  <a:srgbClr val="0070C0"/>
                </a:solidFill>
                <a:hlinkClick r:id="rId5"/>
              </a:rPr>
              <a:t>EH-K-02</a:t>
            </a:r>
            <a:r>
              <a:rPr lang="de-DE" sz="2000" dirty="0">
                <a:solidFill>
                  <a:srgbClr val="0070C0"/>
                </a:solidFill>
              </a:rPr>
              <a:t> </a:t>
            </a:r>
            <a:r>
              <a:rPr lang="de-DE" sz="2000" dirty="0"/>
              <a:t>bzw. </a:t>
            </a:r>
            <a:r>
              <a:rPr lang="de-DE" sz="2000" b="1" dirty="0" smtClean="0">
                <a:hlinkClick r:id="rId6"/>
              </a:rPr>
              <a:t>EH-A-09</a:t>
            </a:r>
            <a:endParaRPr lang="de-DE" sz="2000" b="1" dirty="0" smtClean="0"/>
          </a:p>
          <a:p>
            <a:pPr marL="0" indent="0">
              <a:buNone/>
            </a:pPr>
            <a:r>
              <a:rPr lang="de-DE" sz="2000" dirty="0" smtClean="0"/>
              <a:t>(Transliterationsstandards: </a:t>
            </a:r>
            <a:r>
              <a:rPr lang="de-DE" sz="2000" dirty="0" smtClean="0">
                <a:hlinkClick r:id="rId7"/>
              </a:rPr>
              <a:t>AH-004</a:t>
            </a:r>
            <a:r>
              <a:rPr lang="de-DE" sz="2000" dirty="0" smtClean="0"/>
              <a:t>)</a:t>
            </a:r>
          </a:p>
          <a:p>
            <a:pPr marL="0" indent="0">
              <a:buNone/>
            </a:pPr>
            <a:endParaRPr lang="de-DE" sz="900" b="1" dirty="0"/>
          </a:p>
          <a:p>
            <a:pPr marL="0" indent="0">
              <a:buNone/>
            </a:pPr>
            <a:r>
              <a:rPr lang="de-DE" sz="1800" i="1" dirty="0" smtClean="0"/>
              <a:t>Beispiel</a:t>
            </a:r>
            <a:r>
              <a:rPr lang="de-DE" sz="1800" i="1" dirty="0"/>
              <a:t>:</a:t>
            </a:r>
          </a:p>
          <a:p>
            <a:pPr marL="0" indent="0">
              <a:buNone/>
            </a:pPr>
            <a:r>
              <a:rPr lang="de-DE" sz="1800" b="1" dirty="0">
                <a:solidFill>
                  <a:srgbClr val="7030A0"/>
                </a:solidFill>
              </a:rPr>
              <a:t>Institut </a:t>
            </a:r>
            <a:r>
              <a:rPr lang="de-DE" sz="1800" b="1" dirty="0" err="1">
                <a:solidFill>
                  <a:srgbClr val="7030A0"/>
                </a:solidFill>
              </a:rPr>
              <a:t>mirovoj</a:t>
            </a:r>
            <a:r>
              <a:rPr lang="de-DE" sz="1800" b="1" dirty="0">
                <a:solidFill>
                  <a:srgbClr val="7030A0"/>
                </a:solidFill>
              </a:rPr>
              <a:t> </a:t>
            </a:r>
            <a:r>
              <a:rPr lang="de-DE" sz="1800" b="1" dirty="0" err="1">
                <a:solidFill>
                  <a:srgbClr val="7030A0"/>
                </a:solidFill>
              </a:rPr>
              <a:t>literatury</a:t>
            </a:r>
            <a:r>
              <a:rPr lang="de-DE" sz="1800" b="1" dirty="0">
                <a:solidFill>
                  <a:srgbClr val="7030A0"/>
                </a:solidFill>
              </a:rPr>
              <a:t> </a:t>
            </a:r>
            <a:r>
              <a:rPr lang="de-DE" sz="1800" b="1" dirty="0" err="1">
                <a:solidFill>
                  <a:srgbClr val="7030A0"/>
                </a:solidFill>
              </a:rPr>
              <a:t>imeni</a:t>
            </a:r>
            <a:r>
              <a:rPr lang="de-DE" sz="1800" b="1" dirty="0">
                <a:solidFill>
                  <a:srgbClr val="7030A0"/>
                </a:solidFill>
              </a:rPr>
              <a:t> A.M. </a:t>
            </a:r>
            <a:r>
              <a:rPr lang="de-DE" sz="1800" b="1" dirty="0" err="1">
                <a:solidFill>
                  <a:srgbClr val="7030A0"/>
                </a:solidFill>
              </a:rPr>
              <a:t>Gorʹkogo</a:t>
            </a:r>
            <a:r>
              <a:rPr lang="de-DE" sz="1800" b="1" dirty="0">
                <a:solidFill>
                  <a:srgbClr val="7030A0"/>
                </a:solidFill>
              </a:rPr>
              <a:t> </a:t>
            </a:r>
            <a:r>
              <a:rPr lang="de-DE" sz="1800" dirty="0">
                <a:sym typeface="Wingdings"/>
              </a:rPr>
              <a:t> bevorzugte Namensform</a:t>
            </a:r>
          </a:p>
          <a:p>
            <a:pPr marL="0" indent="0">
              <a:buNone/>
            </a:pPr>
            <a:r>
              <a:rPr lang="de-DE" sz="1800" i="1" dirty="0"/>
              <a:t>Der Name erscheint in Originalschrift als </a:t>
            </a:r>
          </a:p>
          <a:p>
            <a:pPr marL="0" indent="0">
              <a:spcBef>
                <a:spcPts val="0"/>
              </a:spcBef>
              <a:buNone/>
            </a:pPr>
            <a:r>
              <a:rPr lang="az-Cyrl-AZ" sz="1800" dirty="0">
                <a:solidFill>
                  <a:srgbClr val="7030A0"/>
                </a:solidFill>
              </a:rPr>
              <a:t>Институт мировой</a:t>
            </a:r>
            <a:r>
              <a:rPr lang="de-DE" sz="1800" dirty="0">
                <a:solidFill>
                  <a:srgbClr val="7030A0"/>
                </a:solidFill>
              </a:rPr>
              <a:t> </a:t>
            </a:r>
            <a:r>
              <a:rPr lang="az-Cyrl-AZ" sz="1800" dirty="0">
                <a:solidFill>
                  <a:srgbClr val="7030A0"/>
                </a:solidFill>
              </a:rPr>
              <a:t>литературы</a:t>
            </a:r>
            <a:r>
              <a:rPr lang="de-DE" sz="1800" dirty="0">
                <a:solidFill>
                  <a:srgbClr val="7030A0"/>
                </a:solidFill>
              </a:rPr>
              <a:t> </a:t>
            </a:r>
            <a:r>
              <a:rPr lang="az-Cyrl-AZ" sz="1800" dirty="0">
                <a:solidFill>
                  <a:srgbClr val="7030A0"/>
                </a:solidFill>
              </a:rPr>
              <a:t>имени А.М. </a:t>
            </a:r>
            <a:r>
              <a:rPr lang="az-Cyrl-AZ" sz="1800" dirty="0" smtClean="0">
                <a:solidFill>
                  <a:srgbClr val="7030A0"/>
                </a:solidFill>
              </a:rPr>
              <a:t>Горького</a:t>
            </a:r>
            <a:endParaRPr lang="de-DE" sz="1800" dirty="0" smtClean="0">
              <a:solidFill>
                <a:srgbClr val="7030A0"/>
              </a:solidFill>
            </a:endParaRPr>
          </a:p>
          <a:p>
            <a:pPr marL="0" indent="0">
              <a:spcBef>
                <a:spcPts val="0"/>
              </a:spcBef>
              <a:buNone/>
            </a:pPr>
            <a:endParaRPr lang="de-DE" sz="1800" dirty="0">
              <a:solidFill>
                <a:srgbClr val="7030A0"/>
              </a:solidFill>
            </a:endParaRPr>
          </a:p>
          <a:p>
            <a:pPr marL="0" indent="0">
              <a:spcBef>
                <a:spcPts val="0"/>
              </a:spcBef>
              <a:buNone/>
            </a:pPr>
            <a:r>
              <a:rPr lang="de-DE" sz="1800" b="1" dirty="0" smtClean="0">
                <a:ea typeface="Verdana" pitchFamily="34" charset="0"/>
                <a:cs typeface="Verdana" pitchFamily="34" charset="0"/>
              </a:rPr>
              <a:t>PICA: 110</a:t>
            </a:r>
            <a:r>
              <a:rPr lang="de-DE" sz="1800" dirty="0" smtClean="0">
                <a:ea typeface="Verdana" pitchFamily="34" charset="0"/>
                <a:cs typeface="Verdana" pitchFamily="34" charset="0"/>
              </a:rPr>
              <a:t> </a:t>
            </a:r>
            <a:r>
              <a:rPr lang="de-DE" sz="1800" b="1" dirty="0" smtClean="0">
                <a:solidFill>
                  <a:srgbClr val="7030A0"/>
                </a:solidFill>
                <a:ea typeface="Verdana" pitchFamily="34" charset="0"/>
                <a:cs typeface="Verdana" pitchFamily="34" charset="0"/>
              </a:rPr>
              <a:t>Institut </a:t>
            </a:r>
            <a:r>
              <a:rPr lang="de-DE" sz="1800" b="1" dirty="0" err="1">
                <a:solidFill>
                  <a:srgbClr val="7030A0"/>
                </a:solidFill>
                <a:ea typeface="Verdana" pitchFamily="34" charset="0"/>
                <a:cs typeface="Verdana" pitchFamily="34" charset="0"/>
              </a:rPr>
              <a:t>mirovoj</a:t>
            </a:r>
            <a:r>
              <a:rPr lang="de-DE" sz="1800" b="1" dirty="0">
                <a:solidFill>
                  <a:srgbClr val="7030A0"/>
                </a:solidFill>
                <a:ea typeface="Verdana" pitchFamily="34" charset="0"/>
                <a:cs typeface="Verdana" pitchFamily="34" charset="0"/>
              </a:rPr>
              <a:t> </a:t>
            </a:r>
            <a:r>
              <a:rPr lang="de-DE" sz="1800" b="1" dirty="0" err="1">
                <a:solidFill>
                  <a:srgbClr val="7030A0"/>
                </a:solidFill>
                <a:ea typeface="Verdana" pitchFamily="34" charset="0"/>
                <a:cs typeface="Verdana" pitchFamily="34" charset="0"/>
              </a:rPr>
              <a:t>literatury</a:t>
            </a:r>
            <a:r>
              <a:rPr lang="de-DE" sz="1800" b="1" dirty="0">
                <a:solidFill>
                  <a:srgbClr val="7030A0"/>
                </a:solidFill>
                <a:ea typeface="Verdana" pitchFamily="34" charset="0"/>
                <a:cs typeface="Verdana" pitchFamily="34" charset="0"/>
              </a:rPr>
              <a:t> </a:t>
            </a:r>
            <a:r>
              <a:rPr lang="de-DE" sz="1800" b="1" dirty="0" err="1">
                <a:solidFill>
                  <a:srgbClr val="7030A0"/>
                </a:solidFill>
                <a:ea typeface="Verdana" pitchFamily="34" charset="0"/>
                <a:cs typeface="Verdana" pitchFamily="34" charset="0"/>
              </a:rPr>
              <a:t>imeni</a:t>
            </a:r>
            <a:r>
              <a:rPr lang="de-DE" sz="1800" b="1" dirty="0">
                <a:solidFill>
                  <a:srgbClr val="7030A0"/>
                </a:solidFill>
                <a:ea typeface="Verdana" pitchFamily="34" charset="0"/>
                <a:cs typeface="Verdana" pitchFamily="34" charset="0"/>
              </a:rPr>
              <a:t> A.M. </a:t>
            </a:r>
            <a:r>
              <a:rPr lang="de-DE" sz="1800" b="1" dirty="0" err="1">
                <a:solidFill>
                  <a:srgbClr val="7030A0"/>
                </a:solidFill>
                <a:ea typeface="Verdana" pitchFamily="34" charset="0"/>
                <a:cs typeface="Verdana" pitchFamily="34" charset="0"/>
              </a:rPr>
              <a:t>Gor'kogo</a:t>
            </a:r>
            <a:endParaRPr lang="de-DE" sz="1800" b="1" dirty="0">
              <a:solidFill>
                <a:srgbClr val="7030A0"/>
              </a:solidFill>
              <a:ea typeface="Verdana" pitchFamily="34" charset="0"/>
              <a:cs typeface="Verdana" pitchFamily="34" charset="0"/>
            </a:endParaRPr>
          </a:p>
          <a:p>
            <a:pPr marL="0" indent="0">
              <a:buNone/>
            </a:pPr>
            <a:r>
              <a:rPr lang="ru-RU" sz="1800" b="1" dirty="0">
                <a:ea typeface="Verdana" pitchFamily="34" charset="0"/>
                <a:cs typeface="Verdana" pitchFamily="34" charset="0"/>
              </a:rPr>
              <a:t>710</a:t>
            </a:r>
            <a:r>
              <a:rPr lang="ru-RU" sz="1800" dirty="0">
                <a:ea typeface="Verdana" pitchFamily="34" charset="0"/>
                <a:cs typeface="Verdana" pitchFamily="34" charset="0"/>
              </a:rPr>
              <a:t> </a:t>
            </a:r>
            <a:r>
              <a:rPr lang="ru-RU" sz="1800" b="1" dirty="0">
                <a:ea typeface="Verdana" pitchFamily="34" charset="0"/>
                <a:cs typeface="Verdana" pitchFamily="34" charset="0"/>
              </a:rPr>
              <a:t>$T</a:t>
            </a:r>
            <a:r>
              <a:rPr lang="ru-RU" sz="1800" dirty="0">
                <a:ea typeface="Verdana" pitchFamily="34" charset="0"/>
                <a:cs typeface="Verdana" pitchFamily="34" charset="0"/>
              </a:rPr>
              <a:t>01</a:t>
            </a:r>
            <a:r>
              <a:rPr lang="ru-RU" sz="1800" b="1" dirty="0">
                <a:ea typeface="Verdana" pitchFamily="34" charset="0"/>
                <a:cs typeface="Verdana" pitchFamily="34" charset="0"/>
              </a:rPr>
              <a:t>$U</a:t>
            </a:r>
            <a:r>
              <a:rPr lang="ru-RU" sz="1800" dirty="0">
                <a:ea typeface="Verdana" pitchFamily="34" charset="0"/>
                <a:cs typeface="Verdana" pitchFamily="34" charset="0"/>
              </a:rPr>
              <a:t>Cyrl</a:t>
            </a:r>
            <a:r>
              <a:rPr lang="ru-RU" sz="1800" b="1" dirty="0">
                <a:ea typeface="Verdana" pitchFamily="34" charset="0"/>
                <a:cs typeface="Verdana" pitchFamily="34" charset="0"/>
              </a:rPr>
              <a:t>$L</a:t>
            </a:r>
            <a:r>
              <a:rPr lang="ru-RU" sz="1800" dirty="0">
                <a:ea typeface="Verdana" pitchFamily="34" charset="0"/>
                <a:cs typeface="Verdana" pitchFamily="34" charset="0"/>
              </a:rPr>
              <a:t>rus%%</a:t>
            </a:r>
            <a:r>
              <a:rPr lang="az-Cyrl-AZ" sz="1800" dirty="0">
                <a:solidFill>
                  <a:srgbClr val="7030A0"/>
                </a:solidFill>
              </a:rPr>
              <a:t>Институт мировой</a:t>
            </a:r>
            <a:r>
              <a:rPr lang="de-DE" sz="1800" dirty="0">
                <a:solidFill>
                  <a:srgbClr val="7030A0"/>
                </a:solidFill>
              </a:rPr>
              <a:t> </a:t>
            </a:r>
            <a:r>
              <a:rPr lang="az-Cyrl-AZ" sz="1800" dirty="0">
                <a:solidFill>
                  <a:srgbClr val="7030A0"/>
                </a:solidFill>
              </a:rPr>
              <a:t>литературы</a:t>
            </a:r>
            <a:r>
              <a:rPr lang="de-DE" sz="1800" dirty="0">
                <a:solidFill>
                  <a:srgbClr val="7030A0"/>
                </a:solidFill>
              </a:rPr>
              <a:t> </a:t>
            </a:r>
            <a:r>
              <a:rPr lang="az-Cyrl-AZ" sz="1800" dirty="0">
                <a:solidFill>
                  <a:srgbClr val="7030A0"/>
                </a:solidFill>
              </a:rPr>
              <a:t>имени А.М. </a:t>
            </a:r>
            <a:r>
              <a:rPr lang="az-Cyrl-AZ" sz="1800" dirty="0" smtClean="0">
                <a:solidFill>
                  <a:srgbClr val="7030A0"/>
                </a:solidFill>
              </a:rPr>
              <a:t>Горького</a:t>
            </a:r>
            <a:r>
              <a:rPr lang="ru-RU" sz="1800" b="1" dirty="0" smtClean="0">
                <a:ea typeface="Verdana" pitchFamily="34" charset="0"/>
                <a:cs typeface="Verdana" pitchFamily="34" charset="0"/>
              </a:rPr>
              <a:t>$v</a:t>
            </a:r>
            <a:r>
              <a:rPr lang="ru-RU" sz="1800" dirty="0" smtClean="0">
                <a:ea typeface="Verdana" pitchFamily="34" charset="0"/>
                <a:cs typeface="Verdana" pitchFamily="34" charset="0"/>
              </a:rPr>
              <a:t>Original</a:t>
            </a:r>
            <a:r>
              <a:rPr lang="de-DE" sz="1800" b="1" dirty="0" smtClean="0">
                <a:ea typeface="Verdana" pitchFamily="34" charset="0"/>
                <a:cs typeface="Verdana" pitchFamily="34" charset="0"/>
              </a:rPr>
              <a:t>$5</a:t>
            </a:r>
            <a:r>
              <a:rPr lang="de-DE" sz="1800" dirty="0" smtClean="0">
                <a:ea typeface="Verdana" pitchFamily="34" charset="0"/>
                <a:cs typeface="Verdana" pitchFamily="34" charset="0"/>
              </a:rPr>
              <a:t>DE-576</a:t>
            </a: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28</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405375663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Abweichender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a:t>Abweichender Name </a:t>
            </a:r>
            <a:r>
              <a:rPr lang="de-DE" dirty="0" smtClean="0"/>
              <a:t>einer Körperschaft (</a:t>
            </a:r>
            <a:r>
              <a:rPr lang="de-DE" b="1" dirty="0" smtClean="0">
                <a:solidFill>
                  <a:schemeClr val="accent1">
                    <a:lumMod val="75000"/>
                  </a:schemeClr>
                </a:solidFill>
              </a:rPr>
              <a:t>RDA </a:t>
            </a:r>
            <a:r>
              <a:rPr lang="de-DE" b="1" dirty="0">
                <a:hlinkClick r:id="rId4"/>
              </a:rPr>
              <a:t>11.2.3</a:t>
            </a:r>
            <a:r>
              <a:rPr lang="de-DE" dirty="0" smtClean="0"/>
              <a:t>)</a:t>
            </a:r>
          </a:p>
          <a:p>
            <a:pPr marL="0" indent="0">
              <a:spcBef>
                <a:spcPts val="0"/>
              </a:spcBef>
              <a:buNone/>
            </a:pPr>
            <a:r>
              <a:rPr lang="de-DE" sz="1600" b="1" u="sng" dirty="0"/>
              <a:t/>
            </a:r>
            <a:br>
              <a:rPr lang="de-DE" sz="1600" b="1" u="sng" dirty="0"/>
            </a:br>
            <a:r>
              <a:rPr lang="de-DE" sz="2000" dirty="0"/>
              <a:t>Namensformen, die </a:t>
            </a:r>
            <a:r>
              <a:rPr lang="de-DE" sz="2000" dirty="0" smtClean="0"/>
              <a:t>eine </a:t>
            </a:r>
            <a:r>
              <a:rPr lang="de-DE" sz="2000" b="1" dirty="0"/>
              <a:t>Körperschaft verwendet </a:t>
            </a:r>
            <a:r>
              <a:rPr lang="de-DE" sz="2000" dirty="0"/>
              <a:t>oder die in </a:t>
            </a:r>
            <a:r>
              <a:rPr lang="de-DE" sz="2000" b="1" dirty="0"/>
              <a:t>Nachschlagewerken</a:t>
            </a:r>
            <a:r>
              <a:rPr lang="de-DE" sz="2000" dirty="0"/>
              <a:t> gefunden werden, die aber </a:t>
            </a:r>
            <a:r>
              <a:rPr lang="de-DE" sz="2000" b="1" dirty="0" smtClean="0"/>
              <a:t>nicht </a:t>
            </a:r>
            <a:r>
              <a:rPr lang="de-DE" sz="2000" b="1" dirty="0"/>
              <a:t>als bevorzugter Name </a:t>
            </a:r>
            <a:r>
              <a:rPr lang="de-DE" sz="2000" dirty="0"/>
              <a:t>gewählt </a:t>
            </a:r>
            <a:r>
              <a:rPr lang="de-DE" sz="2000" dirty="0" smtClean="0"/>
              <a:t>werden. Dazu </a:t>
            </a:r>
            <a:r>
              <a:rPr lang="de-DE" sz="2000" dirty="0"/>
              <a:t>zählen u. a</a:t>
            </a:r>
            <a:r>
              <a:rPr lang="de-DE" sz="2000" dirty="0" smtClean="0"/>
              <a:t>.:</a:t>
            </a:r>
          </a:p>
          <a:p>
            <a:pPr marL="0" indent="0">
              <a:spcBef>
                <a:spcPts val="0"/>
              </a:spcBef>
              <a:buNone/>
            </a:pPr>
            <a:endParaRPr lang="de-DE" sz="2000" dirty="0"/>
          </a:p>
          <a:p>
            <a:pPr>
              <a:spcBef>
                <a:spcPts val="0"/>
              </a:spcBef>
            </a:pPr>
            <a:r>
              <a:rPr lang="de-DE" sz="2000" b="1" dirty="0"/>
              <a:t>ausgeschriebene Namensformen</a:t>
            </a:r>
            <a:r>
              <a:rPr lang="de-DE" sz="2000" dirty="0"/>
              <a:t>, wenn als bevorzugter Name ein Akronym, eine Initial- oder Kurzform gewählt wird (</a:t>
            </a:r>
            <a:r>
              <a:rPr lang="de-DE" sz="2000" b="1" dirty="0">
                <a:solidFill>
                  <a:schemeClr val="accent1">
                    <a:lumMod val="75000"/>
                  </a:schemeClr>
                </a:solidFill>
              </a:rPr>
              <a:t>RDA</a:t>
            </a:r>
            <a:r>
              <a:rPr lang="de-DE" sz="2000" b="1" dirty="0"/>
              <a:t> </a:t>
            </a:r>
            <a:r>
              <a:rPr lang="de-DE" sz="2000" b="1" dirty="0">
                <a:hlinkClick r:id="rId5"/>
              </a:rPr>
              <a:t>11.2.3.4</a:t>
            </a:r>
            <a:r>
              <a:rPr lang="de-DE" sz="2000" dirty="0"/>
              <a:t>)</a:t>
            </a:r>
          </a:p>
          <a:p>
            <a:pPr lvl="0">
              <a:spcBef>
                <a:spcPts val="0"/>
              </a:spcBef>
            </a:pPr>
            <a:r>
              <a:rPr lang="de-DE" sz="2000" b="1" dirty="0"/>
              <a:t>Akronyme, Initial- oder Kurzformen</a:t>
            </a:r>
            <a:r>
              <a:rPr lang="de-DE" sz="2000" dirty="0"/>
              <a:t>, wenn die vollständige Namensform als bevorzugter Name gewählt wird (</a:t>
            </a:r>
            <a:r>
              <a:rPr lang="de-DE" sz="2000" b="1" dirty="0">
                <a:solidFill>
                  <a:schemeClr val="accent1">
                    <a:lumMod val="75000"/>
                  </a:schemeClr>
                </a:solidFill>
              </a:rPr>
              <a:t>RDA </a:t>
            </a:r>
            <a:r>
              <a:rPr lang="de-DE" sz="2000" b="1" dirty="0">
                <a:hlinkClick r:id="rId6"/>
              </a:rPr>
              <a:t>11.2.3.5</a:t>
            </a:r>
            <a:r>
              <a:rPr lang="de-DE" sz="2000" dirty="0"/>
              <a:t>)</a:t>
            </a:r>
          </a:p>
          <a:p>
            <a:pPr lvl="0">
              <a:spcBef>
                <a:spcPts val="0"/>
              </a:spcBef>
            </a:pPr>
            <a:r>
              <a:rPr lang="de-DE" sz="2000" dirty="0"/>
              <a:t>alternative </a:t>
            </a:r>
            <a:r>
              <a:rPr lang="de-DE" sz="2000" b="1" dirty="0"/>
              <a:t>Sprachformen</a:t>
            </a:r>
            <a:r>
              <a:rPr lang="de-DE" sz="2000" dirty="0"/>
              <a:t>, abweichende </a:t>
            </a:r>
            <a:r>
              <a:rPr lang="de-DE" sz="2000" b="1" dirty="0"/>
              <a:t>Schrift/Transliteration, </a:t>
            </a:r>
            <a:r>
              <a:rPr lang="de-DE" sz="2000" dirty="0"/>
              <a:t>abweichende </a:t>
            </a:r>
            <a:r>
              <a:rPr lang="de-DE" sz="2000" b="1" dirty="0"/>
              <a:t>Schreibweise des Namens </a:t>
            </a:r>
            <a:r>
              <a:rPr lang="de-DE" sz="2000" dirty="0"/>
              <a:t>(</a:t>
            </a:r>
            <a:r>
              <a:rPr lang="de-DE" sz="2000" b="1" dirty="0">
                <a:solidFill>
                  <a:schemeClr val="accent1">
                    <a:lumMod val="75000"/>
                  </a:schemeClr>
                </a:solidFill>
              </a:rPr>
              <a:t>RDA</a:t>
            </a:r>
            <a:r>
              <a:rPr lang="de-DE" sz="2000" b="1" dirty="0"/>
              <a:t> </a:t>
            </a:r>
            <a:r>
              <a:rPr lang="de-DE" sz="2000" b="1" dirty="0">
                <a:hlinkClick r:id="rId7"/>
              </a:rPr>
              <a:t>11.2.3.6</a:t>
            </a:r>
            <a:r>
              <a:rPr lang="de-DE" sz="2000" dirty="0"/>
              <a:t>)</a:t>
            </a:r>
          </a:p>
          <a:p>
            <a:pPr>
              <a:spcBef>
                <a:spcPts val="0"/>
              </a:spcBef>
            </a:pPr>
            <a:r>
              <a:rPr lang="de-DE" sz="2000" dirty="0"/>
              <a:t>sonstige </a:t>
            </a:r>
            <a:r>
              <a:rPr lang="de-DE" sz="2000" b="1" dirty="0"/>
              <a:t>abweichende Namen </a:t>
            </a:r>
            <a:r>
              <a:rPr lang="de-DE" sz="2000" dirty="0"/>
              <a:t>(</a:t>
            </a:r>
            <a:r>
              <a:rPr lang="de-DE" sz="2000" b="1" dirty="0">
                <a:solidFill>
                  <a:schemeClr val="accent1">
                    <a:lumMod val="75000"/>
                  </a:schemeClr>
                </a:solidFill>
              </a:rPr>
              <a:t>RDA</a:t>
            </a:r>
            <a:r>
              <a:rPr lang="de-DE" sz="2000" b="1" dirty="0"/>
              <a:t> </a:t>
            </a:r>
            <a:r>
              <a:rPr lang="de-DE" sz="2000" b="1" dirty="0">
                <a:hlinkClick r:id="rId8"/>
              </a:rPr>
              <a:t>11.2.3.7</a:t>
            </a:r>
            <a:r>
              <a:rPr lang="de-DE" sz="2000" dirty="0"/>
              <a:t>) </a:t>
            </a: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29</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13873979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RDA-Elemente dieser Präsentation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endParaRPr lang="de-DE" sz="1800" b="1" dirty="0" smtClean="0">
              <a:solidFill>
                <a:schemeClr val="accent1">
                  <a:lumMod val="75000"/>
                </a:schemeClr>
              </a:solidFill>
              <a:ea typeface="Verdana" pitchFamily="34" charset="0"/>
              <a:cs typeface="Verdana" pitchFamily="34" charset="0"/>
            </a:endParaRPr>
          </a:p>
          <a:p>
            <a:pPr marL="0" indent="0">
              <a:spcBef>
                <a:spcPts val="0"/>
              </a:spcBef>
              <a:buNone/>
            </a:pPr>
            <a:r>
              <a:rPr lang="de-DE" sz="1800" b="1" dirty="0" smtClean="0">
                <a:solidFill>
                  <a:schemeClr val="accent1">
                    <a:lumMod val="75000"/>
                  </a:schemeClr>
                </a:solidFill>
                <a:ea typeface="Verdana" pitchFamily="34" charset="0"/>
                <a:cs typeface="Verdana" pitchFamily="34" charset="0"/>
              </a:rPr>
              <a:t>RDA</a:t>
            </a:r>
            <a:r>
              <a:rPr lang="de-DE" sz="1800" b="1" dirty="0" smtClean="0">
                <a:ea typeface="Verdana" pitchFamily="34" charset="0"/>
                <a:cs typeface="Verdana" pitchFamily="34" charset="0"/>
              </a:rPr>
              <a:t> </a:t>
            </a:r>
            <a:r>
              <a:rPr lang="de-DE" sz="1800" b="1" dirty="0" smtClean="0">
                <a:ea typeface="Verdana" pitchFamily="34" charset="0"/>
                <a:cs typeface="Verdana" pitchFamily="34" charset="0"/>
                <a:hlinkClick r:id="rId3"/>
              </a:rPr>
              <a:t>2.2.2</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Identifizierung von Manifestationen und</a:t>
            </a:r>
          </a:p>
          <a:p>
            <a:pPr marL="1974850" indent="-1974850">
              <a:spcBef>
                <a:spcPts val="0"/>
              </a:spcBef>
              <a:buNone/>
              <a:tabLst>
                <a:tab pos="1881188" algn="l"/>
              </a:tabLst>
            </a:pPr>
            <a:r>
              <a:rPr lang="de-DE" sz="1800" dirty="0">
                <a:ea typeface="Verdana" pitchFamily="34" charset="0"/>
                <a:cs typeface="Verdana" pitchFamily="34" charset="0"/>
              </a:rPr>
              <a:t> </a:t>
            </a:r>
            <a:r>
              <a:rPr lang="de-DE" sz="1800" dirty="0" smtClean="0">
                <a:ea typeface="Verdana" pitchFamily="34" charset="0"/>
                <a:cs typeface="Verdana" pitchFamily="34" charset="0"/>
              </a:rPr>
              <a:t>                    Exemplaren: Bevorzugte Informationsquelle</a:t>
            </a:r>
          </a:p>
          <a:p>
            <a:pPr marL="1974850" indent="-1974850">
              <a:lnSpc>
                <a:spcPts val="2400"/>
              </a:lnSpc>
              <a:spcBef>
                <a:spcPts val="0"/>
              </a:spcBef>
              <a:buNone/>
              <a:tabLst>
                <a:tab pos="1611313" algn="l"/>
              </a:tabLst>
            </a:pPr>
            <a:r>
              <a:rPr lang="de-DE" sz="1800" b="1" dirty="0" smtClean="0">
                <a:solidFill>
                  <a:schemeClr val="accent1">
                    <a:lumMod val="75000"/>
                  </a:schemeClr>
                </a:solidFill>
                <a:ea typeface="Verdana" pitchFamily="34" charset="0"/>
                <a:cs typeface="Verdana" pitchFamily="34" charset="0"/>
              </a:rPr>
              <a:t>RDA </a:t>
            </a:r>
            <a:r>
              <a:rPr lang="de-DE" sz="1800" b="1" dirty="0" smtClean="0">
                <a:ea typeface="Verdana" pitchFamily="34" charset="0"/>
                <a:cs typeface="Verdana" pitchFamily="34" charset="0"/>
                <a:hlinkClick r:id="rId4"/>
              </a:rPr>
              <a:t>8.5.6.2</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Allgemeine </a:t>
            </a:r>
            <a:r>
              <a:rPr lang="de-DE" sz="1800" dirty="0">
                <a:ea typeface="Verdana" pitchFamily="34" charset="0"/>
                <a:cs typeface="Verdana" pitchFamily="34" charset="0"/>
              </a:rPr>
              <a:t>Richtlinien zum Erfassen </a:t>
            </a:r>
            <a:r>
              <a:rPr lang="de-DE" sz="1800" dirty="0" smtClean="0">
                <a:ea typeface="Verdana" pitchFamily="34" charset="0"/>
                <a:cs typeface="Verdana" pitchFamily="34" charset="0"/>
              </a:rPr>
              <a:t>von </a:t>
            </a:r>
          </a:p>
          <a:p>
            <a:pPr marL="1974850" indent="-1974850">
              <a:lnSpc>
                <a:spcPts val="2400"/>
              </a:lnSpc>
              <a:spcBef>
                <a:spcPts val="0"/>
              </a:spcBef>
              <a:buNone/>
              <a:tabLst>
                <a:tab pos="1611313" algn="l"/>
              </a:tabLst>
            </a:pPr>
            <a:r>
              <a:rPr lang="de-DE" sz="1800" dirty="0">
                <a:ea typeface="Verdana" pitchFamily="34" charset="0"/>
                <a:cs typeface="Verdana" pitchFamily="34" charset="0"/>
              </a:rPr>
              <a:t> </a:t>
            </a:r>
            <a:r>
              <a:rPr lang="de-DE" sz="1800" dirty="0" smtClean="0">
                <a:ea typeface="Verdana" pitchFamily="34" charset="0"/>
                <a:cs typeface="Verdana" pitchFamily="34" charset="0"/>
              </a:rPr>
              <a:t>                    Merkmalen von Akteuren: Namen von</a:t>
            </a:r>
          </a:p>
          <a:p>
            <a:pPr marL="1974850" indent="-1974850">
              <a:lnSpc>
                <a:spcPts val="2400"/>
              </a:lnSpc>
              <a:spcBef>
                <a:spcPts val="0"/>
              </a:spcBef>
              <a:buNone/>
              <a:tabLst>
                <a:tab pos="1611313" algn="l"/>
              </a:tabLst>
            </a:pPr>
            <a:r>
              <a:rPr lang="de-DE" sz="1800" dirty="0">
                <a:ea typeface="Verdana" pitchFamily="34" charset="0"/>
                <a:cs typeface="Verdana" pitchFamily="34" charset="0"/>
              </a:rPr>
              <a:t> </a:t>
            </a:r>
            <a:r>
              <a:rPr lang="de-DE" sz="1800" dirty="0" smtClean="0">
                <a:ea typeface="Verdana" pitchFamily="34" charset="0"/>
                <a:cs typeface="Verdana" pitchFamily="34" charset="0"/>
              </a:rPr>
              <a:t>                    Körperschaften</a:t>
            </a:r>
          </a:p>
          <a:p>
            <a:pPr marL="1974850" indent="-1974850" defTabSz="1060450">
              <a:lnSpc>
                <a:spcPts val="2400"/>
              </a:lnSpc>
              <a:spcBef>
                <a:spcPts val="0"/>
              </a:spcBef>
              <a:buNone/>
              <a:tabLst>
                <a:tab pos="1974850" algn="l"/>
              </a:tabLst>
            </a:pPr>
            <a:r>
              <a:rPr lang="de-DE" sz="1800" b="1" dirty="0" smtClean="0">
                <a:solidFill>
                  <a:schemeClr val="accent1">
                    <a:lumMod val="75000"/>
                  </a:schemeClr>
                </a:solidFill>
                <a:ea typeface="Verdana" pitchFamily="34" charset="0"/>
                <a:cs typeface="Verdana" pitchFamily="34" charset="0"/>
              </a:rPr>
              <a:t>RDA</a:t>
            </a:r>
            <a:r>
              <a:rPr lang="de-DE" sz="1800" b="1" dirty="0" smtClean="0">
                <a:ea typeface="Verdana" pitchFamily="34" charset="0"/>
                <a:cs typeface="Verdana" pitchFamily="34" charset="0"/>
              </a:rPr>
              <a:t> </a:t>
            </a:r>
            <a:r>
              <a:rPr lang="de-DE" sz="1800" b="1" dirty="0" smtClean="0">
                <a:ea typeface="Verdana" pitchFamily="34" charset="0"/>
                <a:cs typeface="Verdana" pitchFamily="34" charset="0"/>
                <a:hlinkClick r:id="rId5"/>
              </a:rPr>
              <a:t>11.0</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Identifizierung </a:t>
            </a:r>
            <a:r>
              <a:rPr lang="de-DE" sz="1800" dirty="0">
                <a:ea typeface="Verdana" pitchFamily="34" charset="0"/>
                <a:cs typeface="Verdana" pitchFamily="34" charset="0"/>
              </a:rPr>
              <a:t>von Körperschaften: Ziel </a:t>
            </a:r>
            <a:r>
              <a:rPr lang="de-DE" sz="1800" dirty="0" smtClean="0">
                <a:ea typeface="Verdana" pitchFamily="34" charset="0"/>
                <a:cs typeface="Verdana" pitchFamily="34" charset="0"/>
              </a:rPr>
              <a:t>und</a:t>
            </a:r>
          </a:p>
          <a:p>
            <a:pPr marL="1974850" indent="-1974850" defTabSz="1060450">
              <a:lnSpc>
                <a:spcPts val="2400"/>
              </a:lnSpc>
              <a:spcBef>
                <a:spcPts val="0"/>
              </a:spcBef>
              <a:buNone/>
              <a:tabLst>
                <a:tab pos="1974850" algn="l"/>
              </a:tabLst>
            </a:pPr>
            <a:r>
              <a:rPr lang="de-DE" sz="1800" dirty="0" smtClean="0">
                <a:ea typeface="Verdana" pitchFamily="34" charset="0"/>
                <a:cs typeface="Verdana" pitchFamily="34" charset="0"/>
              </a:rPr>
              <a:t>                     Geltungsbereich</a:t>
            </a:r>
            <a:endParaRPr lang="de-DE" sz="1800" dirty="0">
              <a:ea typeface="Verdana" pitchFamily="34" charset="0"/>
              <a:cs typeface="Verdana" pitchFamily="34" charset="0"/>
            </a:endParaRP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a:ea typeface="Verdana" pitchFamily="34" charset="0"/>
                <a:cs typeface="Verdana" pitchFamily="34" charset="0"/>
                <a:hlinkClick r:id="rId6"/>
              </a:rPr>
              <a:t>11.2</a:t>
            </a:r>
            <a:r>
              <a:rPr lang="de-DE" sz="1800" dirty="0">
                <a:ea typeface="Verdana" pitchFamily="34" charset="0"/>
                <a:cs typeface="Verdana" pitchFamily="34" charset="0"/>
              </a:rPr>
              <a:t>   </a:t>
            </a:r>
            <a:r>
              <a:rPr lang="de-DE" sz="1800" dirty="0" smtClean="0">
                <a:ea typeface="Verdana" pitchFamily="34" charset="0"/>
                <a:cs typeface="Verdana" pitchFamily="34" charset="0"/>
              </a:rPr>
              <a:t>   Name einer </a:t>
            </a:r>
            <a:r>
              <a:rPr lang="de-DE" sz="1800" dirty="0">
                <a:ea typeface="Verdana" pitchFamily="34" charset="0"/>
                <a:cs typeface="Verdana" pitchFamily="34" charset="0"/>
              </a:rPr>
              <a:t>Körperschaft</a:t>
            </a: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7"/>
              </a:rPr>
              <a:t>11.2.2</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Bevorzugter </a:t>
            </a:r>
            <a:r>
              <a:rPr lang="de-DE" sz="1800" dirty="0">
                <a:ea typeface="Verdana" pitchFamily="34" charset="0"/>
                <a:cs typeface="Verdana" pitchFamily="34" charset="0"/>
              </a:rPr>
              <a:t>Name </a:t>
            </a:r>
            <a:r>
              <a:rPr lang="de-DE" sz="1800" dirty="0" smtClean="0">
                <a:ea typeface="Verdana" pitchFamily="34" charset="0"/>
                <a:cs typeface="Verdana" pitchFamily="34" charset="0"/>
              </a:rPr>
              <a:t>einer </a:t>
            </a:r>
            <a:r>
              <a:rPr lang="de-DE" sz="1800" dirty="0">
                <a:ea typeface="Verdana" pitchFamily="34" charset="0"/>
                <a:cs typeface="Verdana" pitchFamily="34" charset="0"/>
              </a:rPr>
              <a:t>Körperschaft</a:t>
            </a:r>
          </a:p>
          <a:p>
            <a:pPr marL="1797050" indent="-179705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8"/>
              </a:rPr>
              <a:t>11.2.3</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Abweichender </a:t>
            </a:r>
            <a:r>
              <a:rPr lang="de-DE" sz="1800" dirty="0">
                <a:ea typeface="Verdana" pitchFamily="34" charset="0"/>
                <a:cs typeface="Verdana" pitchFamily="34" charset="0"/>
              </a:rPr>
              <a:t>Name </a:t>
            </a:r>
            <a:r>
              <a:rPr lang="de-DE" sz="1800" dirty="0" smtClean="0">
                <a:ea typeface="Verdana" pitchFamily="34" charset="0"/>
                <a:cs typeface="Verdana" pitchFamily="34" charset="0"/>
              </a:rPr>
              <a:t>einer </a:t>
            </a:r>
            <a:r>
              <a:rPr lang="de-DE" sz="1800" dirty="0">
                <a:ea typeface="Verdana" pitchFamily="34" charset="0"/>
                <a:cs typeface="Verdana" pitchFamily="34" charset="0"/>
              </a:rPr>
              <a:t>Körperschaft</a:t>
            </a: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a:ea typeface="Verdana" pitchFamily="34" charset="0"/>
                <a:cs typeface="Verdana" pitchFamily="34" charset="0"/>
                <a:hlinkClick r:id="rId9"/>
              </a:rPr>
              <a:t>11.3</a:t>
            </a:r>
            <a:r>
              <a:rPr lang="de-DE" sz="1800" b="1" dirty="0">
                <a:ea typeface="Verdana" pitchFamily="34" charset="0"/>
                <a:cs typeface="Verdana" pitchFamily="34" charset="0"/>
              </a:rPr>
              <a:t> </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Ort</a:t>
            </a:r>
            <a:r>
              <a:rPr lang="de-DE" sz="1800" dirty="0">
                <a:ea typeface="Verdana" pitchFamily="34" charset="0"/>
                <a:cs typeface="Verdana" pitchFamily="34" charset="0"/>
              </a:rPr>
              <a:t>, der mit </a:t>
            </a:r>
            <a:r>
              <a:rPr lang="de-DE" sz="1800" dirty="0" smtClean="0">
                <a:ea typeface="Verdana" pitchFamily="34" charset="0"/>
                <a:cs typeface="Verdana" pitchFamily="34" charset="0"/>
              </a:rPr>
              <a:t>einer Körperschaft </a:t>
            </a:r>
            <a:r>
              <a:rPr lang="de-DE" sz="1800" dirty="0">
                <a:ea typeface="Verdana" pitchFamily="34" charset="0"/>
                <a:cs typeface="Verdana" pitchFamily="34" charset="0"/>
              </a:rPr>
              <a:t>in Verbindung steht</a:t>
            </a: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10"/>
              </a:rPr>
              <a:t>11.4</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     Datum, das </a:t>
            </a:r>
            <a:r>
              <a:rPr lang="de-DE" sz="1800" dirty="0">
                <a:ea typeface="Verdana" pitchFamily="34" charset="0"/>
                <a:cs typeface="Verdana" pitchFamily="34" charset="0"/>
              </a:rPr>
              <a:t>mit </a:t>
            </a:r>
            <a:r>
              <a:rPr lang="de-DE" sz="1800" dirty="0" smtClean="0">
                <a:ea typeface="Verdana" pitchFamily="34" charset="0"/>
                <a:cs typeface="Verdana" pitchFamily="34" charset="0"/>
              </a:rPr>
              <a:t>einer Körperschaft </a:t>
            </a:r>
            <a:r>
              <a:rPr lang="de-DE" sz="1800" dirty="0">
                <a:ea typeface="Verdana" pitchFamily="34" charset="0"/>
                <a:cs typeface="Verdana" pitchFamily="34" charset="0"/>
              </a:rPr>
              <a:t>in </a:t>
            </a:r>
            <a:r>
              <a:rPr lang="de-DE" sz="1800" dirty="0" smtClean="0">
                <a:ea typeface="Verdana" pitchFamily="34" charset="0"/>
                <a:cs typeface="Verdana" pitchFamily="34" charset="0"/>
              </a:rPr>
              <a:t>Verbindung </a:t>
            </a:r>
          </a:p>
          <a:p>
            <a:pPr marL="0" indent="0">
              <a:lnSpc>
                <a:spcPts val="2400"/>
              </a:lnSpc>
              <a:spcBef>
                <a:spcPts val="0"/>
              </a:spcBef>
              <a:buNone/>
            </a:pPr>
            <a:r>
              <a:rPr lang="de-DE" sz="1800" dirty="0" smtClean="0">
                <a:ea typeface="Verdana" pitchFamily="34" charset="0"/>
                <a:cs typeface="Verdana" pitchFamily="34" charset="0"/>
              </a:rPr>
              <a:t>                     steht</a:t>
            </a:r>
            <a:endParaRPr lang="de-DE" sz="1800" dirty="0">
              <a:ea typeface="Verdana" pitchFamily="34" charset="0"/>
              <a:cs typeface="Verdana" pitchFamily="34" charset="0"/>
            </a:endParaRPr>
          </a:p>
          <a:p>
            <a:pPr marL="0" indent="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11"/>
              </a:rPr>
              <a:t>11.5</a:t>
            </a:r>
            <a:r>
              <a:rPr lang="de-DE" sz="1800" dirty="0" smtClean="0">
                <a:ea typeface="Verdana" pitchFamily="34" charset="0"/>
                <a:cs typeface="Verdana" pitchFamily="34" charset="0"/>
              </a:rPr>
              <a:t>      In </a:t>
            </a:r>
            <a:r>
              <a:rPr lang="de-DE" sz="1800" dirty="0">
                <a:ea typeface="Verdana" pitchFamily="34" charset="0"/>
                <a:cs typeface="Verdana" pitchFamily="34" charset="0"/>
              </a:rPr>
              <a:t>Verbindung stehende Institution</a:t>
            </a:r>
          </a:p>
          <a:p>
            <a:pPr marL="1797050" indent="-1797050">
              <a:lnSpc>
                <a:spcPts val="2400"/>
              </a:lnSpc>
              <a:spcBef>
                <a:spcPts val="0"/>
              </a:spcBef>
              <a:buNone/>
            </a:pPr>
            <a:r>
              <a:rPr lang="de-DE" sz="1800" b="1" dirty="0">
                <a:solidFill>
                  <a:schemeClr val="accent1">
                    <a:lumMod val="75000"/>
                  </a:schemeClr>
                </a:solidFill>
                <a:ea typeface="Verdana" pitchFamily="34" charset="0"/>
                <a:cs typeface="Verdana" pitchFamily="34" charset="0"/>
              </a:rPr>
              <a:t>RDA</a:t>
            </a:r>
            <a:r>
              <a:rPr lang="de-DE" sz="1800" b="1" dirty="0">
                <a:ea typeface="Verdana" pitchFamily="34" charset="0"/>
                <a:cs typeface="Verdana" pitchFamily="34" charset="0"/>
              </a:rPr>
              <a:t> </a:t>
            </a:r>
            <a:r>
              <a:rPr lang="de-DE" sz="1800" b="1" dirty="0" smtClean="0">
                <a:ea typeface="Verdana" pitchFamily="34" charset="0"/>
                <a:cs typeface="Verdana" pitchFamily="34" charset="0"/>
                <a:hlinkClick r:id="rId12"/>
              </a:rPr>
              <a:t>11.7</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   Sonstige </a:t>
            </a:r>
            <a:r>
              <a:rPr lang="de-DE" sz="1800" dirty="0">
                <a:ea typeface="Verdana" pitchFamily="34" charset="0"/>
                <a:cs typeface="Verdana" pitchFamily="34" charset="0"/>
              </a:rPr>
              <a:t>zur </a:t>
            </a:r>
            <a:r>
              <a:rPr lang="de-DE" sz="1800" dirty="0" smtClean="0">
                <a:ea typeface="Verdana" pitchFamily="34" charset="0"/>
                <a:cs typeface="Verdana" pitchFamily="34" charset="0"/>
              </a:rPr>
              <a:t>Körperschaft </a:t>
            </a:r>
            <a:r>
              <a:rPr lang="de-DE" sz="1800" dirty="0">
                <a:ea typeface="Verdana" pitchFamily="34" charset="0"/>
                <a:cs typeface="Verdana" pitchFamily="34" charset="0"/>
              </a:rPr>
              <a:t>gehörende </a:t>
            </a:r>
            <a:r>
              <a:rPr lang="de-DE" sz="1800" dirty="0" smtClean="0">
                <a:ea typeface="Verdana" pitchFamily="34" charset="0"/>
                <a:cs typeface="Verdana" pitchFamily="34" charset="0"/>
              </a:rPr>
              <a:t>Kennzeichnung</a:t>
            </a:r>
          </a:p>
          <a:p>
            <a:pPr marL="1797050" indent="-1797050">
              <a:lnSpc>
                <a:spcPts val="2400"/>
              </a:lnSpc>
              <a:spcBef>
                <a:spcPts val="0"/>
              </a:spcBef>
              <a:buNone/>
            </a:pPr>
            <a:r>
              <a:rPr lang="de-DE" sz="1800" b="1" dirty="0" smtClean="0">
                <a:solidFill>
                  <a:schemeClr val="accent1">
                    <a:lumMod val="75000"/>
                  </a:schemeClr>
                </a:solidFill>
                <a:ea typeface="Verdana" pitchFamily="34" charset="0"/>
                <a:cs typeface="Verdana" pitchFamily="34" charset="0"/>
              </a:rPr>
              <a:t>RDA </a:t>
            </a:r>
            <a:r>
              <a:rPr lang="de-DE" sz="1800" b="1" dirty="0" smtClean="0">
                <a:ea typeface="Verdana" pitchFamily="34" charset="0"/>
                <a:cs typeface="Verdana" pitchFamily="34" charset="0"/>
                <a:hlinkClick r:id="rId13"/>
              </a:rPr>
              <a:t>11.13</a:t>
            </a:r>
            <a:r>
              <a:rPr lang="de-DE" sz="1800" b="1" dirty="0" smtClean="0">
                <a:ea typeface="Verdana" pitchFamily="34" charset="0"/>
                <a:cs typeface="Verdana" pitchFamily="34" charset="0"/>
              </a:rPr>
              <a:t>    </a:t>
            </a:r>
            <a:r>
              <a:rPr lang="de-DE" sz="1800" dirty="0" smtClean="0">
                <a:ea typeface="Verdana" pitchFamily="34" charset="0"/>
                <a:cs typeface="Verdana" pitchFamily="34" charset="0"/>
              </a:rPr>
              <a:t>Bildung </a:t>
            </a:r>
            <a:r>
              <a:rPr lang="de-DE" sz="1800" dirty="0">
                <a:ea typeface="Verdana" pitchFamily="34" charset="0"/>
                <a:cs typeface="Verdana" pitchFamily="34" charset="0"/>
              </a:rPr>
              <a:t>von Sucheinstiegen, die </a:t>
            </a:r>
            <a:r>
              <a:rPr lang="de-DE" sz="1800" dirty="0" smtClean="0">
                <a:ea typeface="Verdana" pitchFamily="34" charset="0"/>
                <a:cs typeface="Verdana" pitchFamily="34" charset="0"/>
              </a:rPr>
              <a:t>Körperschaften</a:t>
            </a:r>
          </a:p>
          <a:p>
            <a:pPr marL="1797050" indent="-1797050">
              <a:lnSpc>
                <a:spcPts val="2400"/>
              </a:lnSpc>
              <a:spcBef>
                <a:spcPts val="0"/>
              </a:spcBef>
              <a:buNone/>
            </a:pPr>
            <a:r>
              <a:rPr lang="de-DE" sz="1800" dirty="0">
                <a:ea typeface="Verdana" pitchFamily="34" charset="0"/>
                <a:cs typeface="Verdana" pitchFamily="34" charset="0"/>
              </a:rPr>
              <a:t> </a:t>
            </a:r>
            <a:r>
              <a:rPr lang="de-DE" sz="1800" dirty="0" smtClean="0">
                <a:ea typeface="Verdana" pitchFamily="34" charset="0"/>
                <a:cs typeface="Verdana" pitchFamily="34" charset="0"/>
              </a:rPr>
              <a:t>                    repräsentieren</a:t>
            </a:r>
            <a:endParaRPr lang="de-DE" sz="1800" dirty="0">
              <a:ea typeface="Verdana" pitchFamily="34" charset="0"/>
              <a:cs typeface="Verdana"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3450601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Abweichender Name</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 </a:t>
            </a:r>
            <a:r>
              <a:rPr lang="de-DE" b="1" dirty="0" smtClean="0">
                <a:hlinkClick r:id="rId3"/>
              </a:rPr>
              <a:t>11.2.2</a:t>
            </a:r>
            <a:r>
              <a:rPr lang="de-DE" dirty="0" smtClean="0"/>
              <a:t>)</a:t>
            </a:r>
          </a:p>
          <a:p>
            <a:pPr marL="0" indent="0">
              <a:spcBef>
                <a:spcPts val="0"/>
              </a:spcBef>
              <a:buNone/>
            </a:pPr>
            <a:r>
              <a:rPr lang="de-DE" dirty="0"/>
              <a:t>Abweichender Name </a:t>
            </a:r>
            <a:r>
              <a:rPr lang="de-DE" dirty="0" smtClean="0"/>
              <a:t>einer Körperschaft (</a:t>
            </a:r>
            <a:r>
              <a:rPr lang="de-DE" b="1" dirty="0" smtClean="0">
                <a:solidFill>
                  <a:schemeClr val="accent1">
                    <a:lumMod val="75000"/>
                  </a:schemeClr>
                </a:solidFill>
              </a:rPr>
              <a:t>RDA</a:t>
            </a:r>
            <a:r>
              <a:rPr lang="de-DE" b="1" dirty="0" smtClean="0"/>
              <a:t> </a:t>
            </a:r>
            <a:r>
              <a:rPr lang="de-DE" b="1" dirty="0">
                <a:hlinkClick r:id="rId4"/>
              </a:rPr>
              <a:t>11.2.3</a:t>
            </a:r>
            <a:r>
              <a:rPr lang="de-DE" dirty="0" smtClean="0"/>
              <a:t>)</a:t>
            </a:r>
          </a:p>
          <a:p>
            <a:pPr marL="0" lvl="0" indent="0">
              <a:spcBef>
                <a:spcPts val="0"/>
              </a:spcBef>
              <a:buNone/>
            </a:pPr>
            <a:r>
              <a:rPr lang="de-DE" sz="1600" b="1" i="1" u="sng" dirty="0" smtClean="0"/>
              <a:t/>
            </a:r>
            <a:br>
              <a:rPr lang="de-DE" sz="1600" b="1" i="1" u="sng" dirty="0" smtClean="0"/>
            </a:br>
            <a:r>
              <a:rPr lang="de-DE" sz="1800" i="1" dirty="0">
                <a:solidFill>
                  <a:prstClr val="black"/>
                </a:solidFill>
                <a:ea typeface="Verdana" panose="020B0604030504040204" pitchFamily="34" charset="0"/>
                <a:cs typeface="Verdana" panose="020B0604030504040204" pitchFamily="34" charset="0"/>
              </a:rPr>
              <a:t>Beispiele</a:t>
            </a:r>
            <a:r>
              <a:rPr lang="de-DE" sz="1800" i="1" dirty="0" smtClean="0">
                <a:solidFill>
                  <a:prstClr val="black"/>
                </a:solidFill>
                <a:ea typeface="Verdana" panose="020B0604030504040204" pitchFamily="34" charset="0"/>
                <a:cs typeface="Verdana" panose="020B0604030504040204" pitchFamily="34" charset="0"/>
              </a:rPr>
              <a:t>:</a:t>
            </a:r>
            <a:endParaRPr lang="de-DE" sz="1800" i="1" dirty="0">
              <a:solidFill>
                <a:srgbClr val="00B050"/>
              </a:solidFill>
              <a:ea typeface="Verdana" panose="020B0604030504040204" pitchFamily="34" charset="0"/>
              <a:cs typeface="Verdana" panose="020B0604030504040204" pitchFamily="34" charset="0"/>
            </a:endParaRPr>
          </a:p>
          <a:p>
            <a:pPr marL="5018088" indent="-5018088">
              <a:spcBef>
                <a:spcPts val="0"/>
              </a:spcBef>
              <a:buNone/>
            </a:pPr>
            <a:r>
              <a:rPr lang="de-DE" sz="1800" dirty="0" smtClean="0">
                <a:ea typeface="Verdana" panose="020B0604030504040204" pitchFamily="34" charset="0"/>
                <a:cs typeface="Verdana" panose="020B0604030504040204" pitchFamily="34" charset="0"/>
              </a:rPr>
              <a:t>a.</a:t>
            </a:r>
            <a:r>
              <a:rPr lang="de-DE" sz="1800" dirty="0" smtClean="0">
                <a:solidFill>
                  <a:srgbClr val="00B050"/>
                </a:solidFill>
                <a:ea typeface="Verdana" panose="020B0604030504040204" pitchFamily="34" charset="0"/>
                <a:cs typeface="Verdana" panose="020B0604030504040204" pitchFamily="34" charset="0"/>
              </a:rPr>
              <a:t> </a:t>
            </a:r>
            <a:r>
              <a:rPr lang="de-DE" sz="1800" dirty="0" smtClean="0">
                <a:solidFill>
                  <a:srgbClr val="7030A0"/>
                </a:solidFill>
                <a:ea typeface="Verdana" panose="020B0604030504040204" pitchFamily="34" charset="0"/>
                <a:cs typeface="Verdana" panose="020B0604030504040204" pitchFamily="34" charset="0"/>
              </a:rPr>
              <a:t>North </a:t>
            </a:r>
            <a:r>
              <a:rPr lang="de-DE" sz="1800" dirty="0" err="1">
                <a:solidFill>
                  <a:srgbClr val="7030A0"/>
                </a:solidFill>
                <a:ea typeface="Verdana" panose="020B0604030504040204" pitchFamily="34" charset="0"/>
                <a:cs typeface="Verdana" panose="020B0604030504040204" pitchFamily="34" charset="0"/>
              </a:rPr>
              <a:t>Atlantic</a:t>
            </a:r>
            <a:r>
              <a:rPr lang="de-DE" sz="1800" dirty="0">
                <a:solidFill>
                  <a:srgbClr val="7030A0"/>
                </a:solidFill>
                <a:ea typeface="Verdana" panose="020B0604030504040204" pitchFamily="34" charset="0"/>
                <a:cs typeface="Verdana" panose="020B0604030504040204" pitchFamily="34" charset="0"/>
              </a:rPr>
              <a:t> Treaty </a:t>
            </a:r>
            <a:r>
              <a:rPr lang="de-DE" sz="1800" dirty="0" err="1" smtClean="0">
                <a:solidFill>
                  <a:srgbClr val="7030A0"/>
                </a:solidFill>
                <a:ea typeface="Verdana" panose="020B0604030504040204" pitchFamily="34" charset="0"/>
                <a:cs typeface="Verdana" panose="020B0604030504040204" pitchFamily="34" charset="0"/>
              </a:rPr>
              <a:t>Organization</a:t>
            </a:r>
            <a:r>
              <a:rPr lang="de-DE" sz="1800" dirty="0">
                <a:solidFill>
                  <a:srgbClr val="7030A0"/>
                </a:solidFill>
                <a:ea typeface="Verdana" panose="020B0604030504040204" pitchFamily="34" charset="0"/>
                <a:cs typeface="Verdana" panose="020B0604030504040204" pitchFamily="34" charset="0"/>
              </a:rPr>
              <a:t>	</a:t>
            </a:r>
            <a:r>
              <a:rPr lang="de-DE" sz="1800"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en-US" sz="1800" dirty="0">
              <a:solidFill>
                <a:prstClr val="black"/>
              </a:solidFill>
              <a:ea typeface="Verdana" panose="020B0604030504040204" pitchFamily="34" charset="0"/>
              <a:cs typeface="Verdana" panose="020B0604030504040204" pitchFamily="34" charset="0"/>
            </a:endParaRPr>
          </a:p>
          <a:p>
            <a:pPr marL="0" lvl="0" indent="0">
              <a:spcBef>
                <a:spcPts val="0"/>
              </a:spcBef>
              <a:buNone/>
              <a:tabLst>
                <a:tab pos="5018088" algn="l"/>
              </a:tabLst>
            </a:pPr>
            <a:r>
              <a:rPr lang="de-DE" sz="1800" b="1" i="1" dirty="0" smtClean="0">
                <a:solidFill>
                  <a:srgbClr val="00B050"/>
                </a:solidFill>
                <a:ea typeface="Verdana" panose="020B0604030504040204" pitchFamily="34" charset="0"/>
                <a:cs typeface="Verdana" panose="020B0604030504040204" pitchFamily="34" charset="0"/>
              </a:rPr>
              <a:t>    </a:t>
            </a:r>
            <a:r>
              <a:rPr lang="de-DE" sz="1800" b="1" dirty="0" smtClean="0">
                <a:solidFill>
                  <a:srgbClr val="7030A0"/>
                </a:solidFill>
                <a:ea typeface="Verdana" panose="020B0604030504040204" pitchFamily="34" charset="0"/>
                <a:cs typeface="Verdana" panose="020B0604030504040204" pitchFamily="34" charset="0"/>
              </a:rPr>
              <a:t>NATO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r>
              <a:rPr lang="en-US" sz="1800" dirty="0" smtClean="0">
                <a:ea typeface="Verdana" panose="020B0604030504040204" pitchFamily="34" charset="0"/>
                <a:cs typeface="Verdana" panose="020B0604030504040204" pitchFamily="34" charset="0"/>
              </a:rPr>
              <a:t>b.</a:t>
            </a:r>
            <a:r>
              <a:rPr lang="en-US" sz="1800" i="1" dirty="0" smtClean="0">
                <a:ea typeface="Verdana" panose="020B0604030504040204" pitchFamily="34" charset="0"/>
                <a:cs typeface="Verdana" panose="020B0604030504040204" pitchFamily="34" charset="0"/>
              </a:rPr>
              <a:t> </a:t>
            </a:r>
            <a:r>
              <a:rPr lang="en-US" sz="1800" dirty="0" smtClean="0">
                <a:solidFill>
                  <a:srgbClr val="7030A0"/>
                </a:solidFill>
                <a:ea typeface="Verdana" panose="020B0604030504040204" pitchFamily="34" charset="0"/>
                <a:cs typeface="Verdana" panose="020B0604030504040204" pitchFamily="34" charset="0"/>
              </a:rPr>
              <a:t>SESR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en-US" sz="1800" dirty="0">
              <a:solidFill>
                <a:srgbClr val="00B050"/>
              </a:solidFill>
              <a:ea typeface="Verdana" panose="020B0604030504040204" pitchFamily="34" charset="0"/>
              <a:cs typeface="Verdana" panose="020B0604030504040204" pitchFamily="34" charset="0"/>
            </a:endParaRPr>
          </a:p>
          <a:p>
            <a:pPr marL="0" lvl="0" indent="0">
              <a:spcBef>
                <a:spcPts val="0"/>
              </a:spcBef>
              <a:buNone/>
            </a:pPr>
            <a:r>
              <a:rPr lang="en-US" sz="1800" b="1" dirty="0" smtClean="0">
                <a:solidFill>
                  <a:srgbClr val="00B050"/>
                </a:solidFill>
                <a:ea typeface="Verdana" panose="020B0604030504040204" pitchFamily="34" charset="0"/>
                <a:cs typeface="Verdana" panose="020B0604030504040204" pitchFamily="34" charset="0"/>
              </a:rPr>
              <a:t>    </a:t>
            </a:r>
            <a:r>
              <a:rPr lang="en-US" sz="1800" b="1" dirty="0" smtClean="0">
                <a:solidFill>
                  <a:srgbClr val="7030A0"/>
                </a:solidFill>
                <a:ea typeface="Verdana" panose="020B0604030504040204" pitchFamily="34" charset="0"/>
                <a:cs typeface="Verdana" panose="020B0604030504040204" pitchFamily="34" charset="0"/>
              </a:rPr>
              <a:t>European </a:t>
            </a:r>
            <a:r>
              <a:rPr lang="en-US" sz="1800" b="1" dirty="0">
                <a:solidFill>
                  <a:srgbClr val="7030A0"/>
                </a:solidFill>
                <a:ea typeface="Verdana" panose="020B0604030504040204" pitchFamily="34" charset="0"/>
                <a:cs typeface="Verdana" panose="020B0604030504040204" pitchFamily="34" charset="0"/>
              </a:rPr>
              <a:t>Society for Rural </a:t>
            </a:r>
            <a:r>
              <a:rPr lang="en-US" sz="1800" b="1" dirty="0" smtClean="0">
                <a:solidFill>
                  <a:srgbClr val="7030A0"/>
                </a:solidFill>
                <a:ea typeface="Verdana" panose="020B0604030504040204" pitchFamily="34" charset="0"/>
                <a:cs typeface="Verdana" panose="020B0604030504040204" pitchFamily="34" charset="0"/>
              </a:rPr>
              <a:t>Sociology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pPr>
            <a:endParaRPr lang="en-US" sz="1800" dirty="0" smtClean="0">
              <a:solidFill>
                <a:prstClr val="black"/>
              </a:solidFill>
              <a:ea typeface="Verdana" panose="020B0604030504040204" pitchFamily="34" charset="0"/>
              <a:cs typeface="Verdana" panose="020B0604030504040204" pitchFamily="34" charset="0"/>
            </a:endParaRPr>
          </a:p>
          <a:p>
            <a:pPr marL="0" indent="0">
              <a:spcBef>
                <a:spcPts val="0"/>
              </a:spcBef>
              <a:buNone/>
            </a:pPr>
            <a:r>
              <a:rPr lang="de-DE" sz="1800" dirty="0" smtClean="0">
                <a:ea typeface="Verdana" panose="020B0604030504040204" pitchFamily="34" charset="0"/>
                <a:cs typeface="Verdana" panose="020B0604030504040204" pitchFamily="34" charset="0"/>
              </a:rPr>
              <a:t>c. </a:t>
            </a:r>
            <a:r>
              <a:rPr lang="de-DE" sz="1800" dirty="0" smtClean="0">
                <a:solidFill>
                  <a:srgbClr val="7030A0"/>
                </a:solidFill>
                <a:ea typeface="Verdana" panose="020B0604030504040204" pitchFamily="34" charset="0"/>
                <a:cs typeface="Verdana" panose="020B0604030504040204" pitchFamily="34" charset="0"/>
              </a:rPr>
              <a:t>Planungsbüro </a:t>
            </a:r>
            <a:r>
              <a:rPr lang="de-DE" sz="1800" dirty="0" err="1">
                <a:solidFill>
                  <a:srgbClr val="7030A0"/>
                </a:solidFill>
                <a:ea typeface="Verdana" panose="020B0604030504040204" pitchFamily="34" charset="0"/>
                <a:cs typeface="Verdana" panose="020B0604030504040204" pitchFamily="34" charset="0"/>
              </a:rPr>
              <a:t>Prechter</a:t>
            </a:r>
            <a:r>
              <a:rPr lang="de-DE" sz="1800" dirty="0">
                <a:solidFill>
                  <a:srgbClr val="7030A0"/>
                </a:solidFill>
                <a:ea typeface="Verdana" panose="020B0604030504040204" pitchFamily="34" charset="0"/>
                <a:cs typeface="Verdana" panose="020B0604030504040204" pitchFamily="34" charset="0"/>
              </a:rPr>
              <a:t> und </a:t>
            </a:r>
            <a:r>
              <a:rPr lang="de-DE" sz="1800" dirty="0" smtClean="0">
                <a:solidFill>
                  <a:srgbClr val="7030A0"/>
                </a:solidFill>
                <a:ea typeface="Verdana" panose="020B0604030504040204" pitchFamily="34" charset="0"/>
                <a:cs typeface="Verdana" panose="020B0604030504040204" pitchFamily="34" charset="0"/>
              </a:rPr>
              <a:t>Schreiber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de-DE" sz="1800" dirty="0">
              <a:solidFill>
                <a:srgbClr val="00B050"/>
              </a:solidFill>
              <a:ea typeface="Verdana" panose="020B0604030504040204" pitchFamily="34" charset="0"/>
              <a:cs typeface="Verdana" panose="020B0604030504040204" pitchFamily="34" charset="0"/>
            </a:endParaRPr>
          </a:p>
          <a:p>
            <a:pPr marL="0" lvl="0" indent="0">
              <a:spcBef>
                <a:spcPts val="0"/>
              </a:spcBef>
              <a:buNone/>
            </a:pPr>
            <a:r>
              <a:rPr lang="de-DE" sz="1800" b="1" dirty="0" smtClean="0">
                <a:solidFill>
                  <a:srgbClr val="00B050"/>
                </a:solidFill>
                <a:ea typeface="Verdana" panose="020B0604030504040204" pitchFamily="34" charset="0"/>
                <a:cs typeface="Verdana" panose="020B0604030504040204" pitchFamily="34" charset="0"/>
              </a:rPr>
              <a:t>    </a:t>
            </a:r>
            <a:r>
              <a:rPr lang="de-DE" sz="1800" b="1" dirty="0" smtClean="0">
                <a:solidFill>
                  <a:srgbClr val="7030A0"/>
                </a:solidFill>
                <a:ea typeface="Verdana" panose="020B0604030504040204" pitchFamily="34" charset="0"/>
                <a:cs typeface="Verdana" panose="020B0604030504040204" pitchFamily="34" charset="0"/>
              </a:rPr>
              <a:t>Planungsbüro </a:t>
            </a:r>
            <a:r>
              <a:rPr lang="de-DE" sz="1800" b="1" dirty="0" err="1">
                <a:solidFill>
                  <a:srgbClr val="7030A0"/>
                </a:solidFill>
                <a:ea typeface="Verdana" panose="020B0604030504040204" pitchFamily="34" charset="0"/>
                <a:cs typeface="Verdana" panose="020B0604030504040204" pitchFamily="34" charset="0"/>
              </a:rPr>
              <a:t>Prechter</a:t>
            </a:r>
            <a:r>
              <a:rPr lang="de-DE" sz="1800" b="1" dirty="0">
                <a:solidFill>
                  <a:srgbClr val="7030A0"/>
                </a:solidFill>
                <a:ea typeface="Verdana" panose="020B0604030504040204" pitchFamily="34" charset="0"/>
                <a:cs typeface="Verdana" panose="020B0604030504040204" pitchFamily="34" charset="0"/>
              </a:rPr>
              <a:t> + </a:t>
            </a:r>
            <a:r>
              <a:rPr lang="de-DE" sz="1800" b="1" dirty="0" smtClean="0">
                <a:solidFill>
                  <a:srgbClr val="7030A0"/>
                </a:solidFill>
                <a:ea typeface="Verdana" panose="020B0604030504040204" pitchFamily="34" charset="0"/>
                <a:cs typeface="Verdana" panose="020B0604030504040204" pitchFamily="34" charset="0"/>
              </a:rPr>
              <a:t>Schreiber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smtClean="0">
                <a:solidFill>
                  <a:prstClr val="black"/>
                </a:solidFill>
                <a:ea typeface="Verdana" panose="020B0604030504040204" pitchFamily="34" charset="0"/>
                <a:cs typeface="Verdana" panose="020B0604030504040204" pitchFamily="34" charset="0"/>
              </a:rPr>
              <a:t>bevorzugte</a:t>
            </a:r>
            <a:r>
              <a:rPr lang="en-US" sz="1800" dirty="0" smtClean="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pPr>
            <a:endParaRPr lang="en-US" sz="1800" dirty="0" smtClean="0">
              <a:solidFill>
                <a:prstClr val="black"/>
              </a:solidFill>
              <a:ea typeface="Verdana" panose="020B0604030504040204" pitchFamily="34" charset="0"/>
              <a:cs typeface="Verdana" panose="020B0604030504040204" pitchFamily="34" charset="0"/>
            </a:endParaRPr>
          </a:p>
          <a:p>
            <a:pPr marL="0" indent="0">
              <a:spcBef>
                <a:spcPts val="0"/>
              </a:spcBef>
              <a:buNone/>
            </a:pPr>
            <a:r>
              <a:rPr lang="de-DE" sz="1800" dirty="0" smtClean="0">
                <a:ea typeface="Verdana" panose="020B0604030504040204" pitchFamily="34" charset="0"/>
                <a:cs typeface="Verdana" panose="020B0604030504040204" pitchFamily="34" charset="0"/>
              </a:rPr>
              <a:t>d. </a:t>
            </a:r>
            <a:r>
              <a:rPr lang="de-DE" sz="1800" dirty="0" smtClean="0">
                <a:solidFill>
                  <a:srgbClr val="7030A0"/>
                </a:solidFill>
                <a:ea typeface="Verdana" panose="020B0604030504040204" pitchFamily="34" charset="0"/>
                <a:cs typeface="Verdana" panose="020B0604030504040204" pitchFamily="34" charset="0"/>
              </a:rPr>
              <a:t>Carl-Link-Verlag</a:t>
            </a:r>
            <a:r>
              <a:rPr lang="de-DE" sz="1800" dirty="0">
                <a:solidFill>
                  <a:srgbClr val="00B050"/>
                </a:solidFill>
                <a:ea typeface="Verdana" panose="020B0604030504040204" pitchFamily="34" charset="0"/>
                <a:cs typeface="Verdana" panose="020B0604030504040204" pitchFamily="34" charset="0"/>
              </a:rPr>
              <a:t>			 </a:t>
            </a:r>
            <a:r>
              <a:rPr lang="de-DE" sz="1800" dirty="0" smtClean="0">
                <a:solidFill>
                  <a:srgbClr val="00B05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de-DE" sz="1800" dirty="0">
              <a:solidFill>
                <a:srgbClr val="00B050"/>
              </a:solidFill>
              <a:ea typeface="Verdana" panose="020B0604030504040204" pitchFamily="34" charset="0"/>
              <a:cs typeface="Verdana" panose="020B0604030504040204" pitchFamily="34" charset="0"/>
            </a:endParaRPr>
          </a:p>
          <a:p>
            <a:pPr marL="0" lvl="0" indent="0">
              <a:spcBef>
                <a:spcPts val="0"/>
              </a:spcBef>
              <a:buNone/>
            </a:pPr>
            <a:r>
              <a:rPr lang="de-DE" sz="1800" b="1" dirty="0" smtClean="0">
                <a:solidFill>
                  <a:srgbClr val="00B050"/>
                </a:solidFill>
                <a:ea typeface="Verdana" panose="020B0604030504040204" pitchFamily="34" charset="0"/>
                <a:cs typeface="Verdana" panose="020B0604030504040204" pitchFamily="34" charset="0"/>
              </a:rPr>
              <a:t>    </a:t>
            </a:r>
            <a:r>
              <a:rPr lang="de-DE" sz="1800" b="1" dirty="0" smtClean="0">
                <a:solidFill>
                  <a:srgbClr val="7030A0"/>
                </a:solidFill>
                <a:ea typeface="Verdana" panose="020B0604030504040204" pitchFamily="34" charset="0"/>
                <a:cs typeface="Verdana" panose="020B0604030504040204" pitchFamily="34" charset="0"/>
              </a:rPr>
              <a:t>Carl </a:t>
            </a:r>
            <a:r>
              <a:rPr lang="de-DE" sz="1800" b="1" dirty="0">
                <a:solidFill>
                  <a:srgbClr val="7030A0"/>
                </a:solidFill>
                <a:ea typeface="Verdana" panose="020B0604030504040204" pitchFamily="34" charset="0"/>
                <a:cs typeface="Verdana" panose="020B0604030504040204" pitchFamily="34" charset="0"/>
              </a:rPr>
              <a:t>Link Verlag</a:t>
            </a:r>
            <a:r>
              <a:rPr lang="de-DE" sz="1800" b="1" dirty="0">
                <a:solidFill>
                  <a:srgbClr val="00B050"/>
                </a:solidFill>
                <a:ea typeface="Verdana" panose="020B0604030504040204" pitchFamily="34" charset="0"/>
                <a:cs typeface="Verdana" panose="020B0604030504040204" pitchFamily="34" charset="0"/>
              </a:rPr>
              <a:t>			 </a:t>
            </a:r>
            <a:r>
              <a:rPr lang="de-DE" sz="1800" b="1" dirty="0" smtClean="0">
                <a:solidFill>
                  <a:srgbClr val="00B05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de-DE" sz="1800" b="1" dirty="0">
              <a:solidFill>
                <a:srgbClr val="00B050"/>
              </a:solidFill>
              <a:ea typeface="Verdana" panose="020B0604030504040204" pitchFamily="34" charset="0"/>
              <a:cs typeface="Verdana" panose="020B0604030504040204" pitchFamily="34" charset="0"/>
            </a:endParaRPr>
          </a:p>
          <a:p>
            <a:pPr lvl="0">
              <a:buFont typeface="+mj-lt"/>
              <a:buAutoNum type="alphaLcPeriod"/>
            </a:pPr>
            <a:endParaRPr lang="de-DE" sz="1800" b="1" dirty="0">
              <a:solidFill>
                <a:srgbClr val="00B050"/>
              </a:solidFill>
              <a:ea typeface="Verdana" panose="020B0604030504040204" pitchFamily="34" charset="0"/>
              <a:cs typeface="Verdana" panose="020B0604030504040204" pitchFamily="34" charset="0"/>
            </a:endParaRPr>
          </a:p>
          <a:p>
            <a:pPr marL="0" lvl="0" indent="0">
              <a:buNone/>
            </a:pPr>
            <a:endParaRPr lang="de-DE" sz="1800" b="1" dirty="0">
              <a:solidFill>
                <a:srgbClr val="00B050"/>
              </a:solidFill>
              <a:ea typeface="Verdana" panose="020B0604030504040204" pitchFamily="34" charset="0"/>
              <a:cs typeface="Verdana" panose="020B0604030504040204" pitchFamily="34" charset="0"/>
            </a:endParaRPr>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30</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159626226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Abweichender Name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smtClean="0"/>
              <a:t>Bevorzugter Name einer Körperschaft (</a:t>
            </a:r>
            <a:r>
              <a:rPr lang="de-DE" b="1" dirty="0" smtClean="0">
                <a:solidFill>
                  <a:schemeClr val="accent1">
                    <a:lumMod val="75000"/>
                  </a:schemeClr>
                </a:solidFill>
              </a:rPr>
              <a:t>RDA</a:t>
            </a:r>
            <a:r>
              <a:rPr lang="de-DE" b="1" dirty="0" smtClean="0"/>
              <a:t> </a:t>
            </a:r>
            <a:r>
              <a:rPr lang="de-DE" b="1" dirty="0" smtClean="0">
                <a:hlinkClick r:id="rId3"/>
              </a:rPr>
              <a:t>11.2.2</a:t>
            </a:r>
            <a:r>
              <a:rPr lang="de-DE" dirty="0" smtClean="0"/>
              <a:t>)</a:t>
            </a:r>
          </a:p>
          <a:p>
            <a:pPr marL="0" indent="0">
              <a:spcBef>
                <a:spcPts val="0"/>
              </a:spcBef>
              <a:buNone/>
            </a:pPr>
            <a:r>
              <a:rPr lang="de-DE" dirty="0"/>
              <a:t>Abweichender Name </a:t>
            </a:r>
            <a:r>
              <a:rPr lang="de-DE" dirty="0" smtClean="0"/>
              <a:t>einer Körperschaft (</a:t>
            </a:r>
            <a:r>
              <a:rPr lang="de-DE" b="1" dirty="0" smtClean="0">
                <a:solidFill>
                  <a:schemeClr val="accent1">
                    <a:lumMod val="75000"/>
                  </a:schemeClr>
                </a:solidFill>
              </a:rPr>
              <a:t>RDA </a:t>
            </a:r>
            <a:r>
              <a:rPr lang="de-DE" b="1" dirty="0">
                <a:hlinkClick r:id="rId4"/>
              </a:rPr>
              <a:t>11.2.3</a:t>
            </a:r>
            <a:r>
              <a:rPr lang="de-DE" dirty="0" smtClean="0"/>
              <a:t>)</a:t>
            </a:r>
          </a:p>
          <a:p>
            <a:pPr marL="0" lvl="0" indent="0">
              <a:spcBef>
                <a:spcPts val="0"/>
              </a:spcBef>
              <a:buNone/>
            </a:pPr>
            <a:r>
              <a:rPr lang="de-DE" sz="1600" b="1" u="sng" dirty="0" smtClean="0"/>
              <a:t/>
            </a:r>
            <a:br>
              <a:rPr lang="de-DE" sz="1600" b="1" u="sng" dirty="0" smtClean="0"/>
            </a:br>
            <a:r>
              <a:rPr lang="de-DE" sz="1800" i="1" dirty="0">
                <a:solidFill>
                  <a:prstClr val="black"/>
                </a:solidFill>
                <a:ea typeface="Verdana" panose="020B0604030504040204" pitchFamily="34" charset="0"/>
                <a:cs typeface="Verdana" panose="020B0604030504040204" pitchFamily="34" charset="0"/>
              </a:rPr>
              <a:t>Beispiele</a:t>
            </a:r>
            <a:r>
              <a:rPr lang="de-DE" sz="1800" i="1" dirty="0" smtClean="0">
                <a:solidFill>
                  <a:prstClr val="black"/>
                </a:solidFill>
                <a:ea typeface="Verdana" panose="020B0604030504040204" pitchFamily="34" charset="0"/>
                <a:cs typeface="Verdana" panose="020B0604030504040204" pitchFamily="34" charset="0"/>
              </a:rPr>
              <a:t>:</a:t>
            </a:r>
            <a:endParaRPr lang="de-DE" sz="1800" i="1" dirty="0" smtClean="0">
              <a:solidFill>
                <a:srgbClr val="00B050"/>
              </a:solidFill>
              <a:ea typeface="Verdana" panose="020B0604030504040204" pitchFamily="34" charset="0"/>
              <a:cs typeface="Verdana" panose="020B0604030504040204" pitchFamily="34" charset="0"/>
            </a:endParaRPr>
          </a:p>
          <a:p>
            <a:pPr marL="5018088" indent="-5018088">
              <a:spcBef>
                <a:spcPts val="0"/>
              </a:spcBef>
              <a:buNone/>
            </a:pPr>
            <a:r>
              <a:rPr lang="de-DE" sz="1800" dirty="0" smtClean="0">
                <a:ea typeface="Verdana" panose="020B0604030504040204" pitchFamily="34" charset="0"/>
                <a:cs typeface="Verdana" panose="020B0604030504040204" pitchFamily="34" charset="0"/>
              </a:rPr>
              <a:t>e. </a:t>
            </a:r>
            <a:r>
              <a:rPr lang="de-DE" sz="1800" dirty="0">
                <a:solidFill>
                  <a:srgbClr val="7030A0"/>
                </a:solidFill>
                <a:ea typeface="Verdana" panose="020B0604030504040204" pitchFamily="34" charset="0"/>
                <a:cs typeface="Verdana" panose="020B0604030504040204" pitchFamily="34" charset="0"/>
              </a:rPr>
              <a:t>VEB Kraftfahrzeugwerk “Ernst Grube” Werdau</a:t>
            </a:r>
            <a:r>
              <a:rPr lang="de-DE" sz="1800"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p>
          <a:p>
            <a:pPr marL="5018088" indent="-5018088">
              <a:spcBef>
                <a:spcPts val="0"/>
              </a:spcBef>
              <a:buNone/>
            </a:pP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a:solidFill>
                <a:prstClr val="black"/>
              </a:solidFill>
              <a:ea typeface="Verdana" panose="020B0604030504040204" pitchFamily="34" charset="0"/>
              <a:cs typeface="Verdana" panose="020B0604030504040204" pitchFamily="34" charset="0"/>
            </a:endParaRPr>
          </a:p>
          <a:p>
            <a:pPr marL="0" lvl="0" indent="0">
              <a:spcBef>
                <a:spcPts val="0"/>
              </a:spcBef>
              <a:buNone/>
              <a:tabLst>
                <a:tab pos="5018088" algn="l"/>
              </a:tabLst>
            </a:pPr>
            <a:r>
              <a:rPr lang="de-DE" sz="1800" b="1" i="1" dirty="0" smtClean="0">
                <a:solidFill>
                  <a:srgbClr val="00B050"/>
                </a:solidFill>
                <a:ea typeface="Verdana" panose="020B0604030504040204" pitchFamily="34" charset="0"/>
                <a:cs typeface="Verdana" panose="020B0604030504040204" pitchFamily="34" charset="0"/>
              </a:rPr>
              <a:t>    </a:t>
            </a:r>
            <a:r>
              <a:rPr lang="de-DE" sz="1800" b="1" dirty="0">
                <a:solidFill>
                  <a:srgbClr val="7030A0"/>
                </a:solidFill>
                <a:ea typeface="Verdana" panose="020B0604030504040204" pitchFamily="34" charset="0"/>
                <a:cs typeface="Verdana" panose="020B0604030504040204" pitchFamily="34" charset="0"/>
              </a:rPr>
              <a:t>Kraftfahrzeugwerk “Ernst Grube” </a:t>
            </a:r>
            <a:r>
              <a:rPr lang="de-DE" sz="1800" b="1" dirty="0" smtClean="0">
                <a:solidFill>
                  <a:srgbClr val="7030A0"/>
                </a:solidFill>
                <a:ea typeface="Verdana" panose="020B0604030504040204" pitchFamily="34" charset="0"/>
                <a:cs typeface="Verdana" panose="020B0604030504040204" pitchFamily="34" charset="0"/>
              </a:rPr>
              <a:t>Werdau</a:t>
            </a:r>
            <a:r>
              <a:rPr lang="de-DE" sz="1800" b="1" i="1"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p>
          <a:p>
            <a:pPr marL="0" lvl="0" indent="0">
              <a:spcBef>
                <a:spcPts val="0"/>
              </a:spcBef>
              <a:buNone/>
              <a:tabLst>
                <a:tab pos="5018088" algn="l"/>
              </a:tabLst>
            </a:pPr>
            <a:r>
              <a:rPr lang="en-US" sz="1800" dirty="0">
                <a:solidFill>
                  <a:prstClr val="black"/>
                </a:solidFill>
                <a:ea typeface="Verdana" panose="020B0604030504040204" pitchFamily="34" charset="0"/>
                <a:cs typeface="Verdana" panose="020B0604030504040204" pitchFamily="34" charset="0"/>
              </a:rPr>
              <a:t> </a:t>
            </a:r>
            <a:r>
              <a:rPr lang="en-US" sz="1800" dirty="0" smtClean="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r>
              <a:rPr lang="en-US" sz="1800" dirty="0" smtClean="0">
                <a:ea typeface="Verdana" panose="020B0604030504040204" pitchFamily="34" charset="0"/>
                <a:cs typeface="Verdana" panose="020B0604030504040204" pitchFamily="34" charset="0"/>
              </a:rPr>
              <a:t>f.</a:t>
            </a:r>
            <a:r>
              <a:rPr lang="en-US" sz="1800" i="1" dirty="0" smtClean="0">
                <a:ea typeface="Verdana" panose="020B0604030504040204" pitchFamily="34" charset="0"/>
                <a:cs typeface="Verdana" panose="020B0604030504040204" pitchFamily="34" charset="0"/>
              </a:rPr>
              <a:t>  </a:t>
            </a:r>
            <a:r>
              <a:rPr lang="de-DE" sz="1800" dirty="0" smtClean="0">
                <a:solidFill>
                  <a:srgbClr val="7030A0"/>
                </a:solidFill>
                <a:ea typeface="Verdana" panose="020B0604030504040204" pitchFamily="34" charset="0"/>
                <a:cs typeface="Verdana" panose="020B0604030504040204" pitchFamily="34" charset="0"/>
                <a:sym typeface="Wingdings"/>
              </a:rPr>
              <a:t>Group </a:t>
            </a:r>
            <a:r>
              <a:rPr lang="de-DE" sz="1800" dirty="0" err="1">
                <a:solidFill>
                  <a:srgbClr val="7030A0"/>
                </a:solidFill>
                <a:ea typeface="Verdana" panose="020B0604030504040204" pitchFamily="34" charset="0"/>
                <a:cs typeface="Verdana" panose="020B0604030504040204" pitchFamily="34" charset="0"/>
                <a:sym typeface="Wingdings"/>
              </a:rPr>
              <a:t>of</a:t>
            </a:r>
            <a:r>
              <a:rPr lang="de-DE" sz="1800" dirty="0">
                <a:solidFill>
                  <a:srgbClr val="7030A0"/>
                </a:solidFill>
                <a:ea typeface="Verdana" panose="020B0604030504040204" pitchFamily="34" charset="0"/>
                <a:cs typeface="Verdana" panose="020B0604030504040204" pitchFamily="34" charset="0"/>
                <a:sym typeface="Wingdings"/>
              </a:rPr>
              <a:t> </a:t>
            </a:r>
            <a:r>
              <a:rPr lang="de-DE" sz="1800" dirty="0" err="1">
                <a:solidFill>
                  <a:srgbClr val="7030A0"/>
                </a:solidFill>
                <a:ea typeface="Verdana" panose="020B0604030504040204" pitchFamily="34" charset="0"/>
                <a:cs typeface="Verdana" panose="020B0604030504040204" pitchFamily="34" charset="0"/>
                <a:sym typeface="Wingdings"/>
              </a:rPr>
              <a:t>Seventy-seven</a:t>
            </a:r>
            <a:r>
              <a:rPr lang="en-US" sz="1800" i="1" dirty="0" smtClean="0">
                <a:solidFill>
                  <a:srgbClr val="7030A0"/>
                </a:solidFill>
                <a:ea typeface="Verdana" panose="020B0604030504040204" pitchFamily="34" charset="0"/>
                <a:cs typeface="Verdana" panose="020B0604030504040204" pitchFamily="34" charset="0"/>
              </a:rPr>
              <a:t>   </a:t>
            </a:r>
            <a:r>
              <a:rPr lang="en-US" sz="1800" i="1" dirty="0">
                <a:solidFill>
                  <a:srgbClr val="00B050"/>
                </a:solidFill>
                <a:ea typeface="Verdana" panose="020B0604030504040204" pitchFamily="34" charset="0"/>
                <a:cs typeface="Verdana" panose="020B0604030504040204" pitchFamily="34" charset="0"/>
                <a:sym typeface="Wingdings"/>
              </a:rPr>
              <a:t> </a:t>
            </a:r>
            <a:r>
              <a:rPr lang="en-US" sz="1800" i="1" dirty="0" smtClean="0">
                <a:solidFill>
                  <a:srgbClr val="00B050"/>
                </a:solidFill>
                <a:ea typeface="Verdana" panose="020B0604030504040204" pitchFamily="34" charset="0"/>
                <a:cs typeface="Verdana" panose="020B0604030504040204" pitchFamily="34" charset="0"/>
                <a:sym typeface="Wingdings"/>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r>
              <a:rPr lang="en-US" sz="1800" i="1" dirty="0" smtClean="0">
                <a:solidFill>
                  <a:srgbClr val="7030A0"/>
                </a:solidFill>
                <a:ea typeface="Verdana" panose="020B0604030504040204" pitchFamily="34" charset="0"/>
                <a:cs typeface="Verdana" panose="020B0604030504040204" pitchFamily="34" charset="0"/>
              </a:rPr>
              <a:t>                                </a:t>
            </a:r>
          </a:p>
          <a:p>
            <a:pPr marL="0" lvl="0" indent="0">
              <a:spcBef>
                <a:spcPts val="0"/>
              </a:spcBef>
              <a:buNone/>
              <a:tabLst>
                <a:tab pos="4665663" algn="l"/>
              </a:tabLst>
            </a:pPr>
            <a:r>
              <a:rPr lang="en-US" sz="1800" i="1" dirty="0">
                <a:solidFill>
                  <a:srgbClr val="00B050"/>
                </a:solidFill>
                <a:ea typeface="Verdana" panose="020B0604030504040204" pitchFamily="34" charset="0"/>
                <a:cs typeface="Verdana" panose="020B0604030504040204" pitchFamily="34" charset="0"/>
                <a:sym typeface="Wingdings"/>
              </a:rPr>
              <a:t> </a:t>
            </a:r>
            <a:r>
              <a:rPr lang="en-US" sz="1800" i="1" dirty="0" smtClean="0">
                <a:solidFill>
                  <a:srgbClr val="00B050"/>
                </a:solidFill>
                <a:ea typeface="Verdana" panose="020B0604030504040204" pitchFamily="34" charset="0"/>
                <a:cs typeface="Verdana" panose="020B0604030504040204" pitchFamily="34" charset="0"/>
                <a:sym typeface="Wingdings"/>
              </a:rPr>
              <a:t> </a:t>
            </a:r>
            <a:r>
              <a:rPr lang="en-US" sz="1800" b="1" dirty="0" smtClean="0">
                <a:solidFill>
                  <a:srgbClr val="00B050"/>
                </a:solidFill>
                <a:ea typeface="Verdana" panose="020B0604030504040204" pitchFamily="34" charset="0"/>
                <a:cs typeface="Verdana" panose="020B0604030504040204" pitchFamily="34" charset="0"/>
              </a:rPr>
              <a:t>  </a:t>
            </a:r>
            <a:r>
              <a:rPr lang="de-DE" sz="1800" b="1" dirty="0" smtClean="0">
                <a:solidFill>
                  <a:srgbClr val="7030A0"/>
                </a:solidFill>
                <a:ea typeface="Verdana" panose="020B0604030504040204" pitchFamily="34" charset="0"/>
                <a:cs typeface="Verdana" panose="020B0604030504040204" pitchFamily="34" charset="0"/>
                <a:sym typeface="Wingdings"/>
              </a:rPr>
              <a:t>Group </a:t>
            </a:r>
            <a:r>
              <a:rPr lang="de-DE" sz="1800" b="1" dirty="0" err="1">
                <a:solidFill>
                  <a:srgbClr val="7030A0"/>
                </a:solidFill>
                <a:ea typeface="Verdana" panose="020B0604030504040204" pitchFamily="34" charset="0"/>
                <a:cs typeface="Verdana" panose="020B0604030504040204" pitchFamily="34" charset="0"/>
                <a:sym typeface="Wingdings"/>
              </a:rPr>
              <a:t>of</a:t>
            </a:r>
            <a:r>
              <a:rPr lang="de-DE" sz="1800" b="1" dirty="0">
                <a:solidFill>
                  <a:srgbClr val="7030A0"/>
                </a:solidFill>
                <a:ea typeface="Verdana" panose="020B0604030504040204" pitchFamily="34" charset="0"/>
                <a:cs typeface="Verdana" panose="020B0604030504040204" pitchFamily="34" charset="0"/>
                <a:sym typeface="Wingdings"/>
              </a:rPr>
              <a:t> </a:t>
            </a:r>
            <a:r>
              <a:rPr lang="de-DE" sz="1800" b="1" dirty="0" smtClean="0">
                <a:solidFill>
                  <a:srgbClr val="7030A0"/>
                </a:solidFill>
                <a:ea typeface="Verdana" panose="020B0604030504040204" pitchFamily="34" charset="0"/>
                <a:cs typeface="Verdana" panose="020B0604030504040204" pitchFamily="34" charset="0"/>
                <a:sym typeface="Wingdings"/>
              </a:rPr>
              <a:t>77                   </a:t>
            </a:r>
            <a:r>
              <a:rPr lang="en-US" sz="1800" b="1"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tabLst>
                <a:tab pos="4665663" algn="l"/>
              </a:tabLst>
            </a:pPr>
            <a:r>
              <a:rPr lang="en-US" sz="1800" dirty="0" smtClean="0">
                <a:solidFill>
                  <a:prstClr val="black"/>
                </a:solidFill>
                <a:ea typeface="Verdana" panose="020B0604030504040204" pitchFamily="34" charset="0"/>
                <a:cs typeface="Verdana" panose="020B0604030504040204" pitchFamily="34" charset="0"/>
              </a:rPr>
              <a:t> </a:t>
            </a:r>
          </a:p>
          <a:p>
            <a:pPr marL="0" lvl="0" indent="0">
              <a:spcBef>
                <a:spcPts val="0"/>
              </a:spcBef>
              <a:buNone/>
              <a:tabLst>
                <a:tab pos="4665663" algn="l"/>
              </a:tabLst>
            </a:pPr>
            <a:endParaRPr lang="en-US" sz="1800" dirty="0" smtClean="0">
              <a:solidFill>
                <a:prstClr val="black"/>
              </a:solidFill>
              <a:ea typeface="Verdana" panose="020B0604030504040204" pitchFamily="34" charset="0"/>
              <a:cs typeface="Verdana" panose="020B0604030504040204" pitchFamily="34" charset="0"/>
            </a:endParaRPr>
          </a:p>
          <a:p>
            <a:pPr marL="0" indent="0">
              <a:spcBef>
                <a:spcPts val="0"/>
              </a:spcBef>
              <a:buNone/>
            </a:pPr>
            <a:r>
              <a:rPr lang="de-DE" sz="1800" dirty="0" smtClean="0">
                <a:ea typeface="Verdana" panose="020B0604030504040204" pitchFamily="34" charset="0"/>
                <a:cs typeface="Verdana" panose="020B0604030504040204" pitchFamily="34" charset="0"/>
              </a:rPr>
              <a:t>g.  </a:t>
            </a:r>
            <a:r>
              <a:rPr lang="de-DE" sz="1800" dirty="0" smtClean="0">
                <a:solidFill>
                  <a:srgbClr val="7030A0"/>
                </a:solidFill>
                <a:ea typeface="Verdana" panose="020B0604030504040204" pitchFamily="34" charset="0"/>
                <a:cs typeface="Verdana" panose="020B0604030504040204" pitchFamily="34" charset="0"/>
              </a:rPr>
              <a:t>4 </a:t>
            </a:r>
            <a:r>
              <a:rPr lang="de-DE" sz="1800" dirty="0">
                <a:solidFill>
                  <a:srgbClr val="7030A0"/>
                </a:solidFill>
                <a:ea typeface="Verdana" panose="020B0604030504040204" pitchFamily="34" charset="0"/>
                <a:cs typeface="Verdana" panose="020B0604030504040204" pitchFamily="34" charset="0"/>
              </a:rPr>
              <a:t>Corners </a:t>
            </a:r>
            <a:r>
              <a:rPr lang="de-DE" sz="1800" dirty="0" err="1">
                <a:solidFill>
                  <a:srgbClr val="7030A0"/>
                </a:solidFill>
                <a:ea typeface="Verdana" panose="020B0604030504040204" pitchFamily="34" charset="0"/>
                <a:cs typeface="Verdana" panose="020B0604030504040204" pitchFamily="34" charset="0"/>
              </a:rPr>
              <a:t>Interpretive</a:t>
            </a:r>
            <a:r>
              <a:rPr lang="de-DE" sz="1800" dirty="0">
                <a:solidFill>
                  <a:srgbClr val="7030A0"/>
                </a:solidFill>
                <a:ea typeface="Verdana" panose="020B0604030504040204" pitchFamily="34" charset="0"/>
                <a:cs typeface="Verdana" panose="020B0604030504040204" pitchFamily="34" charset="0"/>
              </a:rPr>
              <a:t> Center </a:t>
            </a:r>
            <a:r>
              <a:rPr lang="de-DE" sz="1800" dirty="0" smtClean="0">
                <a:solidFill>
                  <a:srgbClr val="7030A0"/>
                </a:solidFill>
                <a:ea typeface="Verdana" panose="020B0604030504040204" pitchFamily="34" charset="0"/>
                <a:cs typeface="Verdana" panose="020B0604030504040204" pitchFamily="34" charset="0"/>
              </a:rPr>
              <a:t>         </a:t>
            </a:r>
            <a:r>
              <a:rPr lang="de-DE" sz="1800" dirty="0">
                <a:solidFill>
                  <a:srgbClr val="7030A0"/>
                </a:solidFill>
                <a:ea typeface="Verdana" panose="020B0604030504040204" pitchFamily="34" charset="0"/>
                <a:cs typeface="Verdana" panose="020B0604030504040204" pitchFamily="34" charset="0"/>
              </a:rPr>
              <a:t> </a:t>
            </a:r>
            <a:r>
              <a:rPr lang="de-DE" sz="1800"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abweichende</a:t>
            </a:r>
            <a:r>
              <a:rPr lang="en-US" sz="1800" dirty="0">
                <a:solidFill>
                  <a:prstClr val="black"/>
                </a:solidFill>
                <a:ea typeface="Verdana" panose="020B0604030504040204" pitchFamily="34" charset="0"/>
                <a:cs typeface="Verdana" panose="020B0604030504040204" pitchFamily="34" charset="0"/>
              </a:rPr>
              <a:t> </a:t>
            </a:r>
            <a:r>
              <a:rPr lang="en-US" sz="1800" dirty="0" err="1">
                <a:solidFill>
                  <a:prstClr val="black"/>
                </a:solidFill>
                <a:ea typeface="Verdana" panose="020B0604030504040204" pitchFamily="34" charset="0"/>
                <a:cs typeface="Verdana" panose="020B0604030504040204" pitchFamily="34" charset="0"/>
              </a:rPr>
              <a:t>Namensform</a:t>
            </a:r>
            <a:endParaRPr lang="de-DE" sz="1800" dirty="0">
              <a:solidFill>
                <a:srgbClr val="00B050"/>
              </a:solidFill>
              <a:ea typeface="Verdana" panose="020B0604030504040204" pitchFamily="34" charset="0"/>
              <a:cs typeface="Verdana" panose="020B0604030504040204" pitchFamily="34" charset="0"/>
            </a:endParaRPr>
          </a:p>
          <a:p>
            <a:pPr marL="0" lvl="0" indent="0">
              <a:spcBef>
                <a:spcPts val="0"/>
              </a:spcBef>
              <a:buNone/>
            </a:pPr>
            <a:r>
              <a:rPr lang="de-DE" sz="1800" b="1" dirty="0" smtClean="0">
                <a:solidFill>
                  <a:srgbClr val="00B050"/>
                </a:solidFill>
                <a:ea typeface="Verdana" panose="020B0604030504040204" pitchFamily="34" charset="0"/>
                <a:cs typeface="Verdana" panose="020B0604030504040204" pitchFamily="34" charset="0"/>
              </a:rPr>
              <a:t>     </a:t>
            </a:r>
            <a:r>
              <a:rPr lang="de-DE" sz="1800" b="1" dirty="0" err="1" smtClean="0">
                <a:solidFill>
                  <a:srgbClr val="7030A0"/>
                </a:solidFill>
                <a:ea typeface="Verdana" panose="020B0604030504040204" pitchFamily="34" charset="0"/>
                <a:cs typeface="Verdana" panose="020B0604030504040204" pitchFamily="34" charset="0"/>
              </a:rPr>
              <a:t>Four</a:t>
            </a:r>
            <a:r>
              <a:rPr lang="de-DE" sz="1800" b="1" dirty="0" smtClean="0">
                <a:solidFill>
                  <a:srgbClr val="7030A0"/>
                </a:solidFill>
                <a:ea typeface="Verdana" panose="020B0604030504040204" pitchFamily="34" charset="0"/>
                <a:cs typeface="Verdana" panose="020B0604030504040204" pitchFamily="34" charset="0"/>
              </a:rPr>
              <a:t> </a:t>
            </a:r>
            <a:r>
              <a:rPr lang="de-DE" sz="1800" b="1" dirty="0">
                <a:solidFill>
                  <a:srgbClr val="7030A0"/>
                </a:solidFill>
                <a:ea typeface="Verdana" panose="020B0604030504040204" pitchFamily="34" charset="0"/>
                <a:cs typeface="Verdana" panose="020B0604030504040204" pitchFamily="34" charset="0"/>
              </a:rPr>
              <a:t>Corners </a:t>
            </a:r>
            <a:r>
              <a:rPr lang="de-DE" sz="1800" b="1" dirty="0" err="1">
                <a:solidFill>
                  <a:srgbClr val="7030A0"/>
                </a:solidFill>
                <a:ea typeface="Verdana" panose="020B0604030504040204" pitchFamily="34" charset="0"/>
                <a:cs typeface="Verdana" panose="020B0604030504040204" pitchFamily="34" charset="0"/>
              </a:rPr>
              <a:t>Interpretive</a:t>
            </a:r>
            <a:r>
              <a:rPr lang="de-DE" sz="1800" b="1" dirty="0">
                <a:solidFill>
                  <a:srgbClr val="7030A0"/>
                </a:solidFill>
                <a:ea typeface="Verdana" panose="020B0604030504040204" pitchFamily="34" charset="0"/>
                <a:cs typeface="Verdana" panose="020B0604030504040204" pitchFamily="34" charset="0"/>
              </a:rPr>
              <a:t> Center </a:t>
            </a:r>
            <a:r>
              <a:rPr lang="de-DE" sz="1800" b="1" dirty="0" smtClean="0">
                <a:solidFill>
                  <a:srgbClr val="7030A0"/>
                </a:solidFill>
                <a:ea typeface="Verdana" panose="020B0604030504040204" pitchFamily="34" charset="0"/>
                <a:cs typeface="Verdana" panose="020B0604030504040204" pitchFamily="34" charset="0"/>
              </a:rPr>
              <a:t> </a:t>
            </a:r>
            <a:r>
              <a:rPr lang="de-DE" sz="1800" dirty="0" smtClean="0">
                <a:solidFill>
                  <a:prstClr val="black"/>
                </a:solidFill>
                <a:ea typeface="Verdana" panose="020B0604030504040204" pitchFamily="34" charset="0"/>
                <a:cs typeface="Verdana" panose="020B0604030504040204" pitchFamily="34" charset="0"/>
                <a:sym typeface="Wingdings"/>
              </a:rPr>
              <a:t> </a:t>
            </a:r>
            <a:r>
              <a:rPr lang="en-US" sz="1800" dirty="0" err="1">
                <a:solidFill>
                  <a:prstClr val="black"/>
                </a:solidFill>
                <a:ea typeface="Verdana" panose="020B0604030504040204" pitchFamily="34" charset="0"/>
                <a:cs typeface="Verdana" panose="020B0604030504040204" pitchFamily="34" charset="0"/>
              </a:rPr>
              <a:t>bevorzugte</a:t>
            </a:r>
            <a:r>
              <a:rPr lang="en-US" sz="1800" dirty="0">
                <a:solidFill>
                  <a:prstClr val="black"/>
                </a:solidFill>
                <a:ea typeface="Verdana" panose="020B0604030504040204" pitchFamily="34" charset="0"/>
                <a:cs typeface="Verdana" panose="020B0604030504040204" pitchFamily="34" charset="0"/>
              </a:rPr>
              <a:t> </a:t>
            </a:r>
            <a:r>
              <a:rPr lang="en-US" sz="1800" dirty="0" err="1" smtClean="0">
                <a:solidFill>
                  <a:prstClr val="black"/>
                </a:solidFill>
                <a:ea typeface="Verdana" panose="020B0604030504040204" pitchFamily="34" charset="0"/>
                <a:cs typeface="Verdana" panose="020B0604030504040204" pitchFamily="34" charset="0"/>
              </a:rPr>
              <a:t>Namensform</a:t>
            </a:r>
            <a:endParaRPr lang="en-US" sz="1800" dirty="0" smtClean="0">
              <a:solidFill>
                <a:prstClr val="black"/>
              </a:solidFill>
              <a:ea typeface="Verdana" panose="020B0604030504040204" pitchFamily="34" charset="0"/>
              <a:cs typeface="Verdana" panose="020B0604030504040204" pitchFamily="34" charset="0"/>
            </a:endParaRPr>
          </a:p>
          <a:p>
            <a:pPr marL="0" lvl="0" indent="0">
              <a:spcBef>
                <a:spcPts val="0"/>
              </a:spcBef>
              <a:buNone/>
            </a:pPr>
            <a:endParaRPr lang="en-US" sz="1800" dirty="0" smtClean="0">
              <a:solidFill>
                <a:prstClr val="black"/>
              </a:solidFill>
              <a:ea typeface="Verdana" panose="020B0604030504040204" pitchFamily="34" charset="0"/>
              <a:cs typeface="Verdana" panose="020B0604030504040204" pitchFamily="34" charset="0"/>
            </a:endParaRPr>
          </a:p>
          <a:p>
            <a:pPr lvl="0">
              <a:buFont typeface="+mj-lt"/>
              <a:buAutoNum type="alphaLcPeriod"/>
            </a:pPr>
            <a:endParaRPr lang="de-DE" sz="1800" b="1" dirty="0">
              <a:solidFill>
                <a:srgbClr val="00B050"/>
              </a:solidFill>
              <a:ea typeface="Verdana" panose="020B0604030504040204" pitchFamily="34" charset="0"/>
              <a:cs typeface="Verdana" panose="020B0604030504040204" pitchFamily="34" charset="0"/>
            </a:endParaRPr>
          </a:p>
          <a:p>
            <a:pPr marL="0" indent="0">
              <a:buNone/>
            </a:pP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31</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16841883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Darstellung der RDA in der GND</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Hinweis zum Aufbau der RDA </a:t>
            </a:r>
            <a:r>
              <a:rPr lang="de-DE" i="1" dirty="0"/>
              <a:t>– </a:t>
            </a:r>
            <a:r>
              <a:rPr lang="de-DE" dirty="0" smtClean="0"/>
              <a:t>Erfassung </a:t>
            </a:r>
            <a:r>
              <a:rPr lang="de-DE" dirty="0"/>
              <a:t>in der </a:t>
            </a:r>
            <a:r>
              <a:rPr lang="de-DE" dirty="0" smtClean="0"/>
              <a:t>GND</a:t>
            </a:r>
          </a:p>
          <a:p>
            <a:pPr marL="0" indent="0">
              <a:spcBef>
                <a:spcPts val="0"/>
              </a:spcBef>
              <a:buNone/>
            </a:pPr>
            <a:r>
              <a:rPr lang="de-DE" b="1" u="sng" dirty="0" smtClean="0"/>
              <a:t/>
            </a:r>
            <a:br>
              <a:rPr lang="de-DE" b="1" u="sng" dirty="0" smtClean="0"/>
            </a:br>
            <a:r>
              <a:rPr lang="de-DE" sz="2000" b="1" dirty="0">
                <a:solidFill>
                  <a:srgbClr val="7030A0"/>
                </a:solidFill>
              </a:rPr>
              <a:t>1.</a:t>
            </a:r>
            <a:r>
              <a:rPr lang="de-DE" sz="2000" dirty="0">
                <a:solidFill>
                  <a:srgbClr val="7030A0"/>
                </a:solidFill>
              </a:rPr>
              <a:t> Regeln für die Erfassung von Namen: </a:t>
            </a:r>
            <a:r>
              <a:rPr lang="de-DE" sz="2000" dirty="0" smtClean="0">
                <a:solidFill>
                  <a:srgbClr val="7030A0"/>
                </a:solidFill>
              </a:rPr>
              <a:t>      </a:t>
            </a:r>
            <a:r>
              <a:rPr lang="de-DE" sz="2000" b="1" dirty="0" smtClean="0">
                <a:solidFill>
                  <a:srgbClr val="7030A0"/>
                </a:solidFill>
              </a:rPr>
              <a:t>RDA </a:t>
            </a:r>
            <a:r>
              <a:rPr lang="de-DE" sz="2000" b="1" dirty="0">
                <a:solidFill>
                  <a:srgbClr val="7030A0"/>
                </a:solidFill>
              </a:rPr>
              <a:t>11.2</a:t>
            </a:r>
            <a:br>
              <a:rPr lang="de-DE" sz="2000" b="1" dirty="0">
                <a:solidFill>
                  <a:srgbClr val="7030A0"/>
                </a:solidFill>
              </a:rPr>
            </a:br>
            <a:r>
              <a:rPr lang="de-DE" sz="2000" b="1" dirty="0">
                <a:solidFill>
                  <a:schemeClr val="accent3">
                    <a:lumMod val="75000"/>
                  </a:schemeClr>
                </a:solidFill>
              </a:rPr>
              <a:t>2.</a:t>
            </a:r>
            <a:r>
              <a:rPr lang="de-DE" sz="2000" dirty="0">
                <a:solidFill>
                  <a:schemeClr val="accent3">
                    <a:lumMod val="75000"/>
                  </a:schemeClr>
                </a:solidFill>
              </a:rPr>
              <a:t> Regeln für die Erfassung von identifizierenden Merkmalen: </a:t>
            </a:r>
            <a:br>
              <a:rPr lang="de-DE" sz="2000" dirty="0">
                <a:solidFill>
                  <a:schemeClr val="accent3">
                    <a:lumMod val="75000"/>
                  </a:schemeClr>
                </a:solidFill>
              </a:rPr>
            </a:br>
            <a:r>
              <a:rPr lang="de-DE" sz="2000" dirty="0">
                <a:solidFill>
                  <a:schemeClr val="accent3">
                    <a:lumMod val="75000"/>
                  </a:schemeClr>
                </a:solidFill>
              </a:rPr>
              <a:t>                                                       </a:t>
            </a:r>
            <a:r>
              <a:rPr lang="de-DE" sz="2000" dirty="0" smtClean="0">
                <a:solidFill>
                  <a:schemeClr val="accent3">
                    <a:lumMod val="75000"/>
                  </a:schemeClr>
                </a:solidFill>
              </a:rPr>
              <a:t>          </a:t>
            </a:r>
            <a:r>
              <a:rPr lang="de-DE" sz="2000" b="1" dirty="0" smtClean="0">
                <a:solidFill>
                  <a:schemeClr val="accent3">
                    <a:lumMod val="75000"/>
                  </a:schemeClr>
                </a:solidFill>
              </a:rPr>
              <a:t>RDA </a:t>
            </a:r>
            <a:r>
              <a:rPr lang="de-DE" sz="2000" b="1" dirty="0">
                <a:solidFill>
                  <a:schemeClr val="accent3">
                    <a:lumMod val="75000"/>
                  </a:schemeClr>
                </a:solidFill>
              </a:rPr>
              <a:t>11.3-11.12</a:t>
            </a:r>
          </a:p>
          <a:p>
            <a:pPr marL="0" indent="0">
              <a:buNone/>
            </a:pPr>
            <a:r>
              <a:rPr lang="de-DE" sz="2000" b="1" dirty="0">
                <a:solidFill>
                  <a:srgbClr val="FF0000"/>
                </a:solidFill>
              </a:rPr>
              <a:t>3.</a:t>
            </a:r>
            <a:r>
              <a:rPr lang="de-DE" sz="2000" dirty="0">
                <a:solidFill>
                  <a:srgbClr val="FF0000"/>
                </a:solidFill>
              </a:rPr>
              <a:t> Regeln für die Bildung des Sucheinstiegs: </a:t>
            </a:r>
            <a:r>
              <a:rPr lang="de-DE" sz="2000" b="1" dirty="0">
                <a:solidFill>
                  <a:srgbClr val="FF0000"/>
                </a:solidFill>
              </a:rPr>
              <a:t>RDA 11.13</a:t>
            </a:r>
          </a:p>
          <a:p>
            <a:pPr marL="0" indent="0">
              <a:buNone/>
            </a:pPr>
            <a:r>
              <a:rPr lang="de-DE" sz="2000" i="1" dirty="0"/>
              <a:t>(</a:t>
            </a:r>
            <a:r>
              <a:rPr lang="de-DE" sz="2000" dirty="0"/>
              <a:t>vgl</a:t>
            </a:r>
            <a:r>
              <a:rPr lang="de-DE" sz="2000" i="1" dirty="0"/>
              <a:t>. </a:t>
            </a:r>
            <a:r>
              <a:rPr lang="de-DE" sz="2000" dirty="0">
                <a:hlinkClick r:id="rId3"/>
              </a:rPr>
              <a:t>Übersicht Struktur von Kapitel 11</a:t>
            </a:r>
            <a:r>
              <a:rPr lang="de-DE" sz="2000" i="1" dirty="0"/>
              <a:t>)</a:t>
            </a:r>
          </a:p>
          <a:p>
            <a:pPr marL="0" indent="0">
              <a:buNone/>
            </a:pPr>
            <a:endParaRPr lang="de-DE" sz="2000" dirty="0"/>
          </a:p>
          <a:p>
            <a:pPr marL="0" indent="0">
              <a:buNone/>
            </a:pPr>
            <a:r>
              <a:rPr lang="de-DE" sz="2000" dirty="0"/>
              <a:t>Umsetzung in der GND:</a:t>
            </a:r>
          </a:p>
          <a:p>
            <a:pPr marL="0" indent="0">
              <a:buNone/>
            </a:pPr>
            <a:r>
              <a:rPr lang="de-DE" sz="2000" b="1" dirty="0">
                <a:solidFill>
                  <a:srgbClr val="7030A0"/>
                </a:solidFill>
              </a:rPr>
              <a:t>1</a:t>
            </a:r>
            <a:r>
              <a:rPr lang="de-DE" sz="2000" dirty="0"/>
              <a:t> + </a:t>
            </a:r>
            <a:r>
              <a:rPr lang="de-DE" sz="2000" b="1" dirty="0">
                <a:solidFill>
                  <a:srgbClr val="FF0000"/>
                </a:solidFill>
              </a:rPr>
              <a:t>3</a:t>
            </a:r>
            <a:r>
              <a:rPr lang="de-DE" sz="2000" dirty="0"/>
              <a:t>: immer in 1XX und 4XX </a:t>
            </a:r>
          </a:p>
          <a:p>
            <a:pPr marL="0" indent="0">
              <a:buNone/>
            </a:pPr>
            <a:r>
              <a:rPr lang="de-DE" sz="2000" b="1" dirty="0">
                <a:solidFill>
                  <a:schemeClr val="accent3">
                    <a:lumMod val="75000"/>
                  </a:schemeClr>
                </a:solidFill>
              </a:rPr>
              <a:t>2</a:t>
            </a:r>
            <a:r>
              <a:rPr lang="de-DE" sz="2000" dirty="0"/>
              <a:t>: Informationen werden in ganz unterschiedlichen Feldern erfasst; nur wenn identifizierende Merkmale gebraucht werden, um Sucheinstiege zu bilden, dann kommen sie auch in den </a:t>
            </a:r>
            <a:br>
              <a:rPr lang="de-DE" sz="2000" dirty="0"/>
            </a:br>
            <a:r>
              <a:rPr lang="de-DE" sz="2000" dirty="0"/>
              <a:t>1XX- oder 4XX-Feldern vor.</a:t>
            </a:r>
          </a:p>
          <a:p>
            <a:pPr marL="0" indent="0">
              <a:buNone/>
            </a:pPr>
            <a:r>
              <a:rPr lang="de-DE" sz="2000" b="1" dirty="0"/>
              <a:t>-&gt;</a:t>
            </a:r>
            <a:r>
              <a:rPr lang="de-DE" sz="2000" dirty="0"/>
              <a:t> Die Elemente aus </a:t>
            </a:r>
            <a:r>
              <a:rPr lang="de-DE" sz="2000" b="1" dirty="0">
                <a:solidFill>
                  <a:schemeClr val="accent3">
                    <a:lumMod val="75000"/>
                  </a:schemeClr>
                </a:solidFill>
              </a:rPr>
              <a:t>2</a:t>
            </a:r>
            <a:r>
              <a:rPr lang="de-DE" sz="2000" dirty="0"/>
              <a:t>, die für </a:t>
            </a:r>
            <a:r>
              <a:rPr lang="de-DE" sz="2000" b="1" dirty="0">
                <a:solidFill>
                  <a:srgbClr val="FF0000"/>
                </a:solidFill>
              </a:rPr>
              <a:t>3</a:t>
            </a:r>
            <a:r>
              <a:rPr lang="de-DE" sz="2000" dirty="0">
                <a:solidFill>
                  <a:schemeClr val="accent6">
                    <a:lumMod val="75000"/>
                  </a:schemeClr>
                </a:solidFill>
              </a:rPr>
              <a:t> </a:t>
            </a:r>
            <a:r>
              <a:rPr lang="de-DE" sz="2000" dirty="0"/>
              <a:t>gebraucht werden, werden in</a:t>
            </a:r>
            <a:br>
              <a:rPr lang="de-DE" sz="2000" dirty="0"/>
            </a:br>
            <a:r>
              <a:rPr lang="de-DE" sz="2000" dirty="0"/>
              <a:t>     </a:t>
            </a:r>
            <a:r>
              <a:rPr lang="de-DE" sz="2000" b="1" dirty="0">
                <a:solidFill>
                  <a:srgbClr val="FF0000"/>
                </a:solidFill>
              </a:rPr>
              <a:t>RDA 11.13</a:t>
            </a:r>
            <a:r>
              <a:rPr lang="de-DE" sz="2000" dirty="0">
                <a:solidFill>
                  <a:srgbClr val="FF0000"/>
                </a:solidFill>
              </a:rPr>
              <a:t> </a:t>
            </a:r>
            <a:r>
              <a:rPr lang="de-DE" sz="2000" dirty="0"/>
              <a:t>erneut erwähnt</a:t>
            </a:r>
            <a:r>
              <a:rPr lang="de-DE" sz="2000" dirty="0" smtClean="0"/>
              <a:t>.</a:t>
            </a: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32</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77325588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Normierter Sucheinstieg</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ea typeface="Verdana" panose="020B0604030504040204" pitchFamily="34" charset="0"/>
                <a:cs typeface="Verdana" panose="020B0604030504040204" pitchFamily="34" charset="0"/>
              </a:rPr>
              <a:t>Normierter </a:t>
            </a:r>
            <a:r>
              <a:rPr lang="de-DE" dirty="0" smtClean="0">
                <a:ea typeface="Verdana" panose="020B0604030504040204" pitchFamily="34" charset="0"/>
                <a:cs typeface="Verdana" panose="020B0604030504040204" pitchFamily="34" charset="0"/>
              </a:rPr>
              <a:t>Sucheinstieg (</a:t>
            </a:r>
            <a:r>
              <a:rPr lang="de-DE" b="1" dirty="0" smtClean="0">
                <a:solidFill>
                  <a:schemeClr val="accent1">
                    <a:lumMod val="75000"/>
                  </a:schemeClr>
                </a:solidFill>
                <a:ea typeface="Verdana" panose="020B0604030504040204" pitchFamily="34" charset="0"/>
                <a:cs typeface="Verdana" panose="020B0604030504040204" pitchFamily="34" charset="0"/>
              </a:rPr>
              <a:t>RDA</a:t>
            </a:r>
            <a:r>
              <a:rPr lang="de-DE" b="1" dirty="0" smtClean="0">
                <a:ea typeface="Verdana" panose="020B0604030504040204" pitchFamily="34" charset="0"/>
                <a:cs typeface="Verdana" panose="020B0604030504040204" pitchFamily="34" charset="0"/>
              </a:rPr>
              <a:t> </a:t>
            </a:r>
            <a:r>
              <a:rPr lang="de-DE" b="1" dirty="0">
                <a:ea typeface="Verdana" panose="020B0604030504040204" pitchFamily="34" charset="0"/>
                <a:cs typeface="Verdana" panose="020B0604030504040204" pitchFamily="34" charset="0"/>
                <a:hlinkClick r:id="rId3"/>
              </a:rPr>
              <a:t>11.13</a:t>
            </a:r>
            <a:r>
              <a:rPr lang="de-DE" dirty="0" smtClean="0">
                <a:ea typeface="Verdana" panose="020B0604030504040204" pitchFamily="34" charset="0"/>
                <a:cs typeface="Verdana" panose="020B0604030504040204" pitchFamily="34" charset="0"/>
              </a:rPr>
              <a:t>)</a:t>
            </a:r>
          </a:p>
          <a:p>
            <a:pPr marL="0" indent="0">
              <a:buNone/>
            </a:pPr>
            <a:r>
              <a:rPr lang="de-DE" b="1" u="sng" dirty="0" smtClean="0"/>
              <a:t/>
            </a:r>
            <a:br>
              <a:rPr lang="de-DE" b="1" u="sng" dirty="0" smtClean="0"/>
            </a:br>
            <a:r>
              <a:rPr lang="de-DE" sz="2000" dirty="0" smtClean="0">
                <a:ea typeface="Verdana" panose="020B0604030504040204" pitchFamily="34" charset="0"/>
                <a:cs typeface="Verdana" panose="020B0604030504040204" pitchFamily="34" charset="0"/>
              </a:rPr>
              <a:t>Ein </a:t>
            </a:r>
            <a:r>
              <a:rPr lang="de-DE" sz="2000" b="1" dirty="0">
                <a:ea typeface="Verdana" panose="020B0604030504040204" pitchFamily="34" charset="0"/>
                <a:cs typeface="Verdana" panose="020B0604030504040204" pitchFamily="34" charset="0"/>
              </a:rPr>
              <a:t>bevorzugte Name </a:t>
            </a:r>
            <a:r>
              <a:rPr lang="de-DE" sz="2000" dirty="0" smtClean="0">
                <a:ea typeface="Verdana" panose="020B0604030504040204" pitchFamily="34" charset="0"/>
                <a:cs typeface="Verdana" panose="020B0604030504040204" pitchFamily="34" charset="0"/>
              </a:rPr>
              <a:t>einer </a:t>
            </a:r>
            <a:r>
              <a:rPr lang="de-DE" sz="2000" dirty="0">
                <a:ea typeface="Verdana" panose="020B0604030504040204" pitchFamily="34" charset="0"/>
                <a:cs typeface="Verdana" panose="020B0604030504040204" pitchFamily="34" charset="0"/>
              </a:rPr>
              <a:t>Körperschaft ist Grundlage für den </a:t>
            </a:r>
            <a:r>
              <a:rPr lang="de-DE" sz="2000" b="1" dirty="0">
                <a:ea typeface="Verdana" panose="020B0604030504040204" pitchFamily="34" charset="0"/>
                <a:cs typeface="Verdana" panose="020B0604030504040204" pitchFamily="34" charset="0"/>
              </a:rPr>
              <a:t>normierten Sucheinstieg.</a:t>
            </a:r>
            <a:endParaRPr lang="de-DE" sz="2000" dirty="0">
              <a:ea typeface="Verdana" panose="020B0604030504040204" pitchFamily="34" charset="0"/>
              <a:cs typeface="Verdana" panose="020B0604030504040204" pitchFamily="34" charset="0"/>
            </a:endParaRPr>
          </a:p>
          <a:p>
            <a:pPr marL="0" indent="0">
              <a:buNone/>
            </a:pPr>
            <a:endParaRPr lang="de-DE" sz="800" dirty="0">
              <a:ea typeface="Verdana" panose="020B0604030504040204" pitchFamily="34" charset="0"/>
              <a:cs typeface="Verdana" panose="020B0604030504040204" pitchFamily="34" charset="0"/>
            </a:endParaRPr>
          </a:p>
          <a:p>
            <a:pPr marL="0" indent="0">
              <a:buNone/>
            </a:pPr>
            <a:r>
              <a:rPr lang="de-DE" sz="2000" dirty="0">
                <a:ea typeface="Verdana" panose="020B0604030504040204" pitchFamily="34" charset="0"/>
                <a:cs typeface="Verdana" panose="020B0604030504040204" pitchFamily="34" charset="0"/>
              </a:rPr>
              <a:t>Wenn eine Körperschaft von einer anderen Körperschaft mit demselben Namen unterschieden werden muss oder </a:t>
            </a:r>
            <a:r>
              <a:rPr lang="de-DE" sz="2000" dirty="0" smtClean="0">
                <a:ea typeface="Verdana" panose="020B0604030504040204" pitchFamily="34" charset="0"/>
                <a:cs typeface="Verdana" panose="020B0604030504040204" pitchFamily="34" charset="0"/>
              </a:rPr>
              <a:t>ein </a:t>
            </a:r>
            <a:r>
              <a:rPr lang="de-DE" sz="2000" dirty="0">
                <a:ea typeface="Verdana" panose="020B0604030504040204" pitchFamily="34" charset="0"/>
                <a:cs typeface="Verdana" panose="020B0604030504040204" pitchFamily="34" charset="0"/>
              </a:rPr>
              <a:t>Name nicht an eine Körperschaft denken lässt, müssen </a:t>
            </a:r>
            <a:r>
              <a:rPr lang="de-DE" sz="2000" b="1" dirty="0">
                <a:ea typeface="Verdana" panose="020B0604030504040204" pitchFamily="34" charset="0"/>
                <a:cs typeface="Verdana" panose="020B0604030504040204" pitchFamily="34" charset="0"/>
              </a:rPr>
              <a:t>identifizierende Merkmale </a:t>
            </a:r>
            <a:r>
              <a:rPr lang="de-DE" sz="2000" dirty="0">
                <a:ea typeface="Verdana" panose="020B0604030504040204" pitchFamily="34" charset="0"/>
                <a:cs typeface="Verdana" panose="020B0604030504040204" pitchFamily="34" charset="0"/>
              </a:rPr>
              <a:t>ergänzt werden, um Sucheinstiege eindeutig zu machen. 		vgl. </a:t>
            </a:r>
            <a:r>
              <a:rPr lang="de-DE" sz="2000" b="1" dirty="0">
                <a:ea typeface="Verdana" panose="020B0604030504040204" pitchFamily="34" charset="0"/>
                <a:cs typeface="Verdana" panose="020B0604030504040204" pitchFamily="34" charset="0"/>
                <a:hlinkClick r:id="rId4"/>
              </a:rPr>
              <a:t>EH-K-06</a:t>
            </a:r>
            <a:endParaRPr lang="de-DE" sz="2000" b="1" dirty="0">
              <a:ea typeface="Verdana" panose="020B0604030504040204" pitchFamily="34" charset="0"/>
              <a:cs typeface="Verdana" panose="020B0604030504040204" pitchFamily="34" charset="0"/>
            </a:endParaRPr>
          </a:p>
          <a:p>
            <a:pPr marL="0" indent="0">
              <a:buNone/>
            </a:pPr>
            <a:endParaRPr lang="de-DE" sz="800" dirty="0">
              <a:ea typeface="Verdana" panose="020B0604030504040204" pitchFamily="34" charset="0"/>
              <a:cs typeface="Verdana" panose="020B0604030504040204" pitchFamily="34" charset="0"/>
            </a:endParaRPr>
          </a:p>
          <a:p>
            <a:pPr marL="0" indent="0">
              <a:buNone/>
            </a:pPr>
            <a:r>
              <a:rPr lang="de-DE" sz="2000" dirty="0">
                <a:ea typeface="Verdana" panose="020B0604030504040204" pitchFamily="34" charset="0"/>
                <a:cs typeface="Verdana" panose="020B0604030504040204" pitchFamily="34" charset="0"/>
              </a:rPr>
              <a:t>Für </a:t>
            </a:r>
            <a:r>
              <a:rPr lang="de-DE" sz="2000" b="1" dirty="0">
                <a:ea typeface="Verdana" panose="020B0604030504040204" pitchFamily="34" charset="0"/>
                <a:cs typeface="Verdana" panose="020B0604030504040204" pitchFamily="34" charset="0"/>
              </a:rPr>
              <a:t>zusätzliche Sucheinstiege </a:t>
            </a:r>
            <a:r>
              <a:rPr lang="de-DE" sz="2000" dirty="0">
                <a:ea typeface="Verdana" panose="020B0604030504040204" pitchFamily="34" charset="0"/>
                <a:cs typeface="Verdana" panose="020B0604030504040204" pitchFamily="34" charset="0"/>
              </a:rPr>
              <a:t>wird empfohlen, sie bei Gleichnamigkeit zu unterscheiden mit Ausnahme des Sucheinstiegs für den unveränderten Namen und Namensabkürzungen, die in der GND mit dem Code „</a:t>
            </a:r>
            <a:r>
              <a:rPr lang="de-DE" sz="2000" dirty="0" err="1">
                <a:ea typeface="Verdana" panose="020B0604030504040204" pitchFamily="34" charset="0"/>
                <a:cs typeface="Verdana" panose="020B0604030504040204" pitchFamily="34" charset="0"/>
              </a:rPr>
              <a:t>nauv</a:t>
            </a:r>
            <a:r>
              <a:rPr lang="de-DE" sz="2000" dirty="0">
                <a:ea typeface="Verdana" panose="020B0604030504040204" pitchFamily="34" charset="0"/>
                <a:cs typeface="Verdana" panose="020B0604030504040204" pitchFamily="34" charset="0"/>
              </a:rPr>
              <a:t>“ bzw. „</a:t>
            </a:r>
            <a:r>
              <a:rPr lang="de-DE" sz="2000" dirty="0" err="1">
                <a:ea typeface="Verdana" panose="020B0604030504040204" pitchFamily="34" charset="0"/>
                <a:cs typeface="Verdana" panose="020B0604030504040204" pitchFamily="34" charset="0"/>
              </a:rPr>
              <a:t>abku</a:t>
            </a:r>
            <a:r>
              <a:rPr lang="de-DE" sz="2000" dirty="0">
                <a:ea typeface="Verdana" panose="020B0604030504040204" pitchFamily="34" charset="0"/>
                <a:cs typeface="Verdana" panose="020B0604030504040204" pitchFamily="34" charset="0"/>
              </a:rPr>
              <a:t>“ gekennzeichnet werden. </a:t>
            </a:r>
            <a:r>
              <a:rPr lang="de-DE" sz="2000" u="sng" dirty="0">
                <a:solidFill>
                  <a:srgbClr val="0070C0"/>
                </a:solidFill>
                <a:ea typeface="Verdana" panose="020B0604030504040204" pitchFamily="34" charset="0"/>
                <a:cs typeface="Verdana" panose="020B0604030504040204" pitchFamily="34" charset="0"/>
                <a:hlinkClick r:id="rId5"/>
              </a:rPr>
              <a:t>ERL zu (</a:t>
            </a:r>
            <a:r>
              <a:rPr lang="de-DE" sz="2000" b="1" u="sng" dirty="0">
                <a:solidFill>
                  <a:srgbClr val="0070C0"/>
                </a:solidFill>
                <a:ea typeface="Verdana" panose="020B0604030504040204" pitchFamily="34" charset="0"/>
                <a:cs typeface="Verdana" panose="020B0604030504040204" pitchFamily="34" charset="0"/>
                <a:hlinkClick r:id="rId5"/>
              </a:rPr>
              <a:t>RDA 11.13.2.1</a:t>
            </a:r>
            <a:r>
              <a:rPr lang="de-DE" sz="2000" dirty="0">
                <a:ea typeface="Verdana" panose="020B0604030504040204" pitchFamily="34" charset="0"/>
                <a:cs typeface="Verdana" panose="020B0604030504040204" pitchFamily="34" charset="0"/>
                <a:hlinkClick r:id="rId5"/>
              </a:rPr>
              <a:t>)</a:t>
            </a:r>
            <a:endParaRPr lang="de-DE" sz="2000" dirty="0">
              <a:ea typeface="Verdana" panose="020B0604030504040204" pitchFamily="34" charset="0"/>
              <a:cs typeface="Verdana" panose="020B0604030504040204" pitchFamily="34" charset="0"/>
            </a:endParaRPr>
          </a:p>
          <a:p>
            <a:pPr marL="0" indent="0">
              <a:buNone/>
            </a:pPr>
            <a:endParaRPr lang="de-DE" sz="2000" dirty="0">
              <a:ea typeface="Verdana" panose="020B0604030504040204" pitchFamily="34" charset="0"/>
              <a:cs typeface="Verdana" panose="020B0604030504040204" pitchFamily="34" charset="0"/>
            </a:endParaRPr>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33</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193309400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a:t>
            </a:r>
            <a:r>
              <a:rPr lang="de-DE" b="1" dirty="0"/>
              <a:t> </a:t>
            </a:r>
            <a:r>
              <a:rPr lang="de-DE" b="1" dirty="0">
                <a:hlinkClick r:id="rId3"/>
              </a:rPr>
              <a:t>11.3</a:t>
            </a:r>
            <a:r>
              <a:rPr lang="de-DE" b="1" dirty="0"/>
              <a:t>, </a:t>
            </a:r>
            <a:r>
              <a:rPr lang="de-DE" b="1" dirty="0">
                <a:hlinkClick r:id="rId4"/>
              </a:rPr>
              <a:t>11.4</a:t>
            </a:r>
            <a:r>
              <a:rPr lang="de-DE" b="1" dirty="0"/>
              <a:t>, </a:t>
            </a:r>
            <a:r>
              <a:rPr lang="de-DE" b="1" dirty="0">
                <a:hlinkClick r:id="rId5"/>
              </a:rPr>
              <a:t>11.5</a:t>
            </a:r>
            <a:r>
              <a:rPr lang="de-DE" b="1" dirty="0"/>
              <a:t>, </a:t>
            </a:r>
            <a:r>
              <a:rPr lang="de-DE" b="1" dirty="0">
                <a:hlinkClick r:id="rId6"/>
              </a:rPr>
              <a:t>11.7</a:t>
            </a:r>
            <a:r>
              <a:rPr lang="de-DE" dirty="0" smtClean="0"/>
              <a:t>)</a:t>
            </a:r>
          </a:p>
          <a:p>
            <a:pPr marL="0" indent="0">
              <a:spcBef>
                <a:spcPts val="0"/>
              </a:spcBef>
              <a:buNone/>
            </a:pPr>
            <a:r>
              <a:rPr lang="de-DE" b="1" u="sng" dirty="0" smtClean="0"/>
              <a:t/>
            </a:r>
            <a:br>
              <a:rPr lang="de-DE" b="1" u="sng" dirty="0" smtClean="0"/>
            </a:br>
            <a:r>
              <a:rPr lang="de-DE" sz="2000" dirty="0"/>
              <a:t>= </a:t>
            </a:r>
            <a:r>
              <a:rPr lang="de-DE" sz="2000" b="1" dirty="0"/>
              <a:t>Kernelement</a:t>
            </a:r>
            <a:r>
              <a:rPr lang="de-DE" sz="2000" dirty="0"/>
              <a:t>, wenn eine Körperschaft von einer anderen Körperschaft mit </a:t>
            </a:r>
            <a:r>
              <a:rPr lang="de-DE" sz="2000" b="1" dirty="0"/>
              <a:t>demselben Namen </a:t>
            </a:r>
            <a:r>
              <a:rPr lang="de-DE" sz="2000" dirty="0"/>
              <a:t>unterschieden werden muss. </a:t>
            </a:r>
            <a:endParaRPr lang="de-DE" sz="2000" dirty="0" smtClean="0"/>
          </a:p>
          <a:p>
            <a:pPr marL="0" indent="0">
              <a:spcBef>
                <a:spcPts val="0"/>
              </a:spcBef>
              <a:buNone/>
            </a:pPr>
            <a:endParaRPr lang="de-DE" sz="2000" dirty="0"/>
          </a:p>
          <a:p>
            <a:pPr marL="0" indent="0">
              <a:spcBef>
                <a:spcPts val="0"/>
              </a:spcBef>
              <a:buNone/>
            </a:pPr>
            <a:r>
              <a:rPr lang="de-DE" sz="2000" dirty="0" smtClean="0"/>
              <a:t>Zu </a:t>
            </a:r>
            <a:r>
              <a:rPr lang="de-DE" sz="2000" dirty="0"/>
              <a:t>sonstigen identifizierenden Merkmalen zählen</a:t>
            </a:r>
            <a:r>
              <a:rPr lang="de-DE" sz="2000" dirty="0" smtClean="0"/>
              <a:t>:</a:t>
            </a:r>
            <a:endParaRPr lang="de-DE" sz="2000" dirty="0"/>
          </a:p>
          <a:p>
            <a:pPr>
              <a:spcBef>
                <a:spcPts val="0"/>
              </a:spcBef>
            </a:pPr>
            <a:r>
              <a:rPr lang="de-DE" sz="2000" b="1" dirty="0" smtClean="0"/>
              <a:t>Ort</a:t>
            </a:r>
            <a:r>
              <a:rPr lang="de-DE" sz="2000" dirty="0" smtClean="0"/>
              <a:t>, der </a:t>
            </a:r>
            <a:r>
              <a:rPr lang="de-DE" sz="2000" dirty="0"/>
              <a:t>mit </a:t>
            </a:r>
            <a:r>
              <a:rPr lang="de-DE" sz="2000" dirty="0" smtClean="0"/>
              <a:t>einer </a:t>
            </a:r>
            <a:r>
              <a:rPr lang="de-DE" sz="2000" dirty="0"/>
              <a:t>Körperschaft in Verbindung steht (</a:t>
            </a:r>
            <a:r>
              <a:rPr lang="de-DE" sz="2000" b="1" dirty="0">
                <a:solidFill>
                  <a:schemeClr val="accent3">
                    <a:lumMod val="75000"/>
                  </a:schemeClr>
                </a:solidFill>
              </a:rPr>
              <a:t>RDA 11.3 </a:t>
            </a:r>
            <a:r>
              <a:rPr lang="de-DE" sz="2000" b="1" dirty="0"/>
              <a:t>/ </a:t>
            </a:r>
            <a:r>
              <a:rPr lang="de-DE" sz="2000" b="1" dirty="0">
                <a:solidFill>
                  <a:srgbClr val="FF0000"/>
                </a:solidFill>
              </a:rPr>
              <a:t>RDA 11.13.1.3</a:t>
            </a:r>
            <a:r>
              <a:rPr lang="de-DE" sz="2000" dirty="0"/>
              <a:t>)</a:t>
            </a:r>
          </a:p>
          <a:p>
            <a:pPr>
              <a:spcBef>
                <a:spcPts val="0"/>
              </a:spcBef>
            </a:pPr>
            <a:r>
              <a:rPr lang="de-DE" sz="2000" b="1" dirty="0"/>
              <a:t>Datum</a:t>
            </a:r>
            <a:r>
              <a:rPr lang="de-DE" sz="2000" dirty="0"/>
              <a:t>, das mit </a:t>
            </a:r>
            <a:r>
              <a:rPr lang="de-DE" sz="2000" dirty="0" smtClean="0"/>
              <a:t>einer </a:t>
            </a:r>
            <a:r>
              <a:rPr lang="de-DE" sz="2000" dirty="0"/>
              <a:t>Körperschaft in Verbindung steht </a:t>
            </a:r>
            <a:br>
              <a:rPr lang="de-DE" sz="2000" dirty="0"/>
            </a:br>
            <a:r>
              <a:rPr lang="de-DE" sz="2000" dirty="0"/>
              <a:t>(</a:t>
            </a:r>
            <a:r>
              <a:rPr lang="de-DE" sz="2000" b="1" dirty="0">
                <a:solidFill>
                  <a:schemeClr val="accent3">
                    <a:lumMod val="75000"/>
                  </a:schemeClr>
                </a:solidFill>
              </a:rPr>
              <a:t>RDA 11.4 </a:t>
            </a:r>
            <a:r>
              <a:rPr lang="de-DE" sz="2000" dirty="0"/>
              <a:t>/ </a:t>
            </a:r>
            <a:r>
              <a:rPr lang="de-DE" sz="2000" b="1" dirty="0">
                <a:solidFill>
                  <a:srgbClr val="FF0000"/>
                </a:solidFill>
              </a:rPr>
              <a:t>RDA 11.13.1.5</a:t>
            </a:r>
            <a:r>
              <a:rPr lang="de-DE" sz="2000" dirty="0"/>
              <a:t>)</a:t>
            </a:r>
          </a:p>
          <a:p>
            <a:pPr>
              <a:spcBef>
                <a:spcPts val="0"/>
              </a:spcBef>
            </a:pPr>
            <a:r>
              <a:rPr lang="de-DE" sz="2000" dirty="0"/>
              <a:t>In Verbindung stehende </a:t>
            </a:r>
            <a:r>
              <a:rPr lang="de-DE" sz="2000" b="1" dirty="0"/>
              <a:t>Institution </a:t>
            </a:r>
            <a:br>
              <a:rPr lang="de-DE" sz="2000" b="1" dirty="0"/>
            </a:br>
            <a:r>
              <a:rPr lang="de-DE" sz="2000" dirty="0"/>
              <a:t>(</a:t>
            </a:r>
            <a:r>
              <a:rPr lang="de-DE" sz="2000" b="1" dirty="0">
                <a:solidFill>
                  <a:schemeClr val="accent3">
                    <a:lumMod val="75000"/>
                  </a:schemeClr>
                </a:solidFill>
              </a:rPr>
              <a:t>RDA 11.5 </a:t>
            </a:r>
            <a:r>
              <a:rPr lang="de-DE" sz="2000" dirty="0"/>
              <a:t>/ </a:t>
            </a:r>
            <a:r>
              <a:rPr lang="de-DE" sz="2000" b="1" dirty="0">
                <a:solidFill>
                  <a:srgbClr val="FF0000"/>
                </a:solidFill>
              </a:rPr>
              <a:t>RDA 11.13.1.4</a:t>
            </a:r>
            <a:r>
              <a:rPr lang="de-DE" sz="2000" dirty="0"/>
              <a:t>)</a:t>
            </a:r>
          </a:p>
          <a:p>
            <a:pPr>
              <a:spcBef>
                <a:spcPts val="0"/>
              </a:spcBef>
            </a:pPr>
            <a:r>
              <a:rPr lang="de-DE" sz="2000" dirty="0"/>
              <a:t>Sonstige zur Körperschaft gehörende </a:t>
            </a:r>
            <a:r>
              <a:rPr lang="de-DE" sz="2000" b="1" dirty="0"/>
              <a:t>Kennzeichnung </a:t>
            </a:r>
            <a:br>
              <a:rPr lang="de-DE" sz="2000" b="1" dirty="0"/>
            </a:br>
            <a:r>
              <a:rPr lang="de-DE" sz="2000" dirty="0"/>
              <a:t>(</a:t>
            </a:r>
            <a:r>
              <a:rPr lang="de-DE" sz="2000" b="1" dirty="0">
                <a:solidFill>
                  <a:schemeClr val="accent3">
                    <a:lumMod val="75000"/>
                  </a:schemeClr>
                </a:solidFill>
              </a:rPr>
              <a:t>RDA 11.7</a:t>
            </a:r>
            <a:r>
              <a:rPr lang="de-DE" sz="2000" dirty="0">
                <a:solidFill>
                  <a:schemeClr val="accent3">
                    <a:lumMod val="75000"/>
                  </a:schemeClr>
                </a:solidFill>
              </a:rPr>
              <a:t> </a:t>
            </a:r>
            <a:r>
              <a:rPr lang="de-DE" sz="2000" dirty="0"/>
              <a:t>/ </a:t>
            </a:r>
            <a:r>
              <a:rPr lang="de-DE" sz="2000" b="1" dirty="0">
                <a:solidFill>
                  <a:srgbClr val="FF0000"/>
                </a:solidFill>
              </a:rPr>
              <a:t>RDA 11.13.1.2 </a:t>
            </a:r>
            <a:r>
              <a:rPr lang="de-DE" sz="2000" i="1" dirty="0"/>
              <a:t>und</a:t>
            </a:r>
            <a:r>
              <a:rPr lang="de-DE" sz="2000" i="1" dirty="0">
                <a:solidFill>
                  <a:srgbClr val="0070C0"/>
                </a:solidFill>
              </a:rPr>
              <a:t> </a:t>
            </a:r>
            <a:r>
              <a:rPr lang="de-DE" sz="2000" b="1" dirty="0">
                <a:solidFill>
                  <a:srgbClr val="FF0000"/>
                </a:solidFill>
              </a:rPr>
              <a:t>RDA </a:t>
            </a:r>
            <a:r>
              <a:rPr lang="de-DE" sz="2000" b="1" dirty="0" smtClean="0">
                <a:solidFill>
                  <a:srgbClr val="FF0000"/>
                </a:solidFill>
              </a:rPr>
              <a:t>11.13.1.7</a:t>
            </a:r>
            <a:r>
              <a:rPr lang="de-DE" sz="2000" dirty="0" smtClean="0"/>
              <a:t>)</a:t>
            </a:r>
            <a:endParaRPr lang="de-DE" sz="2000" dirty="0"/>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34</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148946346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a:t>
            </a:r>
            <a:r>
              <a:rPr lang="de-DE" b="1" dirty="0"/>
              <a:t> </a:t>
            </a:r>
            <a:r>
              <a:rPr lang="de-DE" b="1" dirty="0" smtClean="0">
                <a:solidFill>
                  <a:schemeClr val="accent1">
                    <a:lumMod val="75000"/>
                  </a:schemeClr>
                </a:solidFill>
                <a:hlinkClick r:id="rId3"/>
              </a:rPr>
              <a:t>11.3</a:t>
            </a:r>
            <a:r>
              <a:rPr lang="de-DE" dirty="0" smtClean="0"/>
              <a:t>)</a:t>
            </a:r>
          </a:p>
          <a:p>
            <a:pPr marL="0" indent="0">
              <a:spcBef>
                <a:spcPts val="0"/>
              </a:spcBef>
              <a:buNone/>
            </a:pPr>
            <a:r>
              <a:rPr lang="de-DE" b="1" u="sng" dirty="0" smtClean="0"/>
              <a:t/>
            </a:r>
            <a:br>
              <a:rPr lang="de-DE" b="1" u="sng" dirty="0" smtClean="0"/>
            </a:br>
            <a:r>
              <a:rPr lang="de-DE" sz="2000" b="1" u="sng" dirty="0" err="1"/>
              <a:t>Geografikum</a:t>
            </a:r>
            <a:r>
              <a:rPr lang="de-DE" sz="2000" u="sng" dirty="0"/>
              <a:t>, das mit der Körperschaft in Verbindung steht</a:t>
            </a:r>
            <a:r>
              <a:rPr lang="de-DE" sz="2000" dirty="0"/>
              <a:t> (</a:t>
            </a:r>
            <a:r>
              <a:rPr lang="de-DE" sz="2000" b="1" dirty="0">
                <a:solidFill>
                  <a:schemeClr val="accent3">
                    <a:lumMod val="75000"/>
                  </a:schemeClr>
                </a:solidFill>
              </a:rPr>
              <a:t>RDA 11.3 </a:t>
            </a:r>
            <a:r>
              <a:rPr lang="de-DE" sz="2000" dirty="0"/>
              <a:t>/ </a:t>
            </a:r>
            <a:r>
              <a:rPr lang="de-DE" sz="2000" b="1" dirty="0">
                <a:solidFill>
                  <a:srgbClr val="FF0000"/>
                </a:solidFill>
              </a:rPr>
              <a:t>RDA 11.13.1.3</a:t>
            </a:r>
            <a:r>
              <a:rPr lang="de-DE" sz="2000" dirty="0"/>
              <a:t>) (s. </a:t>
            </a:r>
            <a:r>
              <a:rPr lang="de-DE" sz="2000" u="sng" dirty="0">
                <a:solidFill>
                  <a:schemeClr val="accent1">
                    <a:lumMod val="75000"/>
                  </a:schemeClr>
                </a:solidFill>
              </a:rPr>
              <a:t>ERL </a:t>
            </a:r>
            <a:r>
              <a:rPr lang="de-DE" sz="2000" u="sng" dirty="0" smtClean="0">
                <a:solidFill>
                  <a:schemeClr val="accent1">
                    <a:lumMod val="75000"/>
                  </a:schemeClr>
                </a:solidFill>
              </a:rPr>
              <a:t>zu </a:t>
            </a:r>
            <a:r>
              <a:rPr lang="de-DE" sz="2000" b="1" u="sng" dirty="0">
                <a:solidFill>
                  <a:schemeClr val="accent1">
                    <a:lumMod val="75000"/>
                  </a:schemeClr>
                </a:solidFill>
              </a:rPr>
              <a:t>RDA </a:t>
            </a:r>
            <a:r>
              <a:rPr lang="de-DE" sz="2000" b="1" u="sng" dirty="0" smtClean="0">
                <a:solidFill>
                  <a:schemeClr val="accent1">
                    <a:lumMod val="75000"/>
                  </a:schemeClr>
                </a:solidFill>
                <a:hlinkClick r:id="rId4"/>
              </a:rPr>
              <a:t>11.3.1.3</a:t>
            </a:r>
            <a:r>
              <a:rPr lang="de-DE" sz="2000" dirty="0" smtClean="0"/>
              <a:t>)</a:t>
            </a:r>
          </a:p>
          <a:p>
            <a:pPr marL="0" lvl="0" indent="0">
              <a:buNone/>
            </a:pPr>
            <a:r>
              <a:rPr lang="de-DE" sz="2000" i="1" dirty="0">
                <a:solidFill>
                  <a:prstClr val="black"/>
                </a:solidFill>
              </a:rPr>
              <a:t>(es gelten die jetzigen Regeln für die Erfassung von </a:t>
            </a:r>
            <a:r>
              <a:rPr lang="de-DE" sz="2000" i="1" dirty="0" err="1">
                <a:solidFill>
                  <a:prstClr val="black"/>
                </a:solidFill>
              </a:rPr>
              <a:t>Geografika</a:t>
            </a:r>
            <a:r>
              <a:rPr lang="de-DE" sz="2000" i="1" dirty="0">
                <a:solidFill>
                  <a:prstClr val="black"/>
                </a:solidFill>
              </a:rPr>
              <a:t>)</a:t>
            </a:r>
          </a:p>
          <a:p>
            <a:pPr marL="0" indent="0">
              <a:buNone/>
            </a:pPr>
            <a:endParaRPr lang="de-DE" sz="800" dirty="0"/>
          </a:p>
          <a:p>
            <a:r>
              <a:rPr lang="de-DE" sz="2000" b="1" dirty="0" smtClean="0">
                <a:ea typeface="Verdana" panose="020B0604030504040204" pitchFamily="34" charset="0"/>
                <a:cs typeface="Verdana" panose="020B0604030504040204" pitchFamily="34" charset="0"/>
              </a:rPr>
              <a:t>Ort</a:t>
            </a:r>
            <a:r>
              <a:rPr lang="de-DE" sz="2000" dirty="0" smtClean="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rPr>
              <a:t>des </a:t>
            </a:r>
            <a:r>
              <a:rPr lang="de-DE" sz="2000" b="1" dirty="0">
                <a:ea typeface="Verdana" panose="020B0604030504040204" pitchFamily="34" charset="0"/>
                <a:cs typeface="Verdana" panose="020B0604030504040204" pitchFamily="34" charset="0"/>
              </a:rPr>
              <a:t>Sitzes</a:t>
            </a:r>
            <a:r>
              <a:rPr lang="de-DE" sz="2000" dirty="0">
                <a:ea typeface="Verdana" panose="020B0604030504040204" pitchFamily="34" charset="0"/>
                <a:cs typeface="Verdana" panose="020B0604030504040204" pitchFamily="34" charset="0"/>
              </a:rPr>
              <a:t> (</a:t>
            </a:r>
            <a:r>
              <a:rPr lang="de-DE" sz="2000" b="1" dirty="0">
                <a:solidFill>
                  <a:schemeClr val="accent1">
                    <a:lumMod val="75000"/>
                  </a:schemeClr>
                </a:solidFill>
                <a:ea typeface="Verdana" panose="020B0604030504040204" pitchFamily="34" charset="0"/>
                <a:cs typeface="Verdana" panose="020B0604030504040204" pitchFamily="34" charset="0"/>
              </a:rPr>
              <a:t>RDA</a:t>
            </a:r>
            <a:r>
              <a:rPr lang="de-DE" sz="2000" dirty="0">
                <a:ea typeface="Verdana" panose="020B0604030504040204" pitchFamily="34" charset="0"/>
                <a:cs typeface="Verdana" panose="020B0604030504040204" pitchFamily="34" charset="0"/>
              </a:rPr>
              <a:t> </a:t>
            </a:r>
            <a:r>
              <a:rPr lang="de-DE" sz="2000" b="1" dirty="0">
                <a:solidFill>
                  <a:prstClr val="black"/>
                </a:solidFill>
                <a:hlinkClick r:id="rId5"/>
              </a:rPr>
              <a:t>11.3.3.1 </a:t>
            </a:r>
            <a:r>
              <a:rPr lang="de-DE" sz="2000" dirty="0" smtClean="0">
                <a:ea typeface="Verdana" panose="020B0604030504040204" pitchFamily="34" charset="0"/>
                <a:cs typeface="Verdana" panose="020B0604030504040204" pitchFamily="34" charset="0"/>
              </a:rPr>
              <a:t>)</a:t>
            </a:r>
            <a:endParaRPr lang="de-DE" sz="2000" dirty="0">
              <a:ea typeface="Verdana" panose="020B0604030504040204" pitchFamily="34" charset="0"/>
              <a:cs typeface="Verdana" panose="020B0604030504040204" pitchFamily="34" charset="0"/>
            </a:endParaRPr>
          </a:p>
          <a:p>
            <a:r>
              <a:rPr lang="de-DE" sz="2000" dirty="0">
                <a:ea typeface="Verdana" panose="020B0604030504040204" pitchFamily="34" charset="0"/>
                <a:cs typeface="Verdana" panose="020B0604030504040204" pitchFamily="34" charset="0"/>
              </a:rPr>
              <a:t>bei </a:t>
            </a:r>
            <a:r>
              <a:rPr lang="de-DE" sz="2000" b="1" dirty="0">
                <a:ea typeface="Verdana" panose="020B0604030504040204" pitchFamily="34" charset="0"/>
                <a:cs typeface="Verdana" panose="020B0604030504040204" pitchFamily="34" charset="0"/>
              </a:rPr>
              <a:t>Namensänderung</a:t>
            </a:r>
            <a:r>
              <a:rPr lang="de-DE" sz="2000" dirty="0">
                <a:ea typeface="Verdana" panose="020B0604030504040204" pitchFamily="34" charset="0"/>
                <a:cs typeface="Verdana" panose="020B0604030504040204" pitchFamily="34" charset="0"/>
              </a:rPr>
              <a:t> des </a:t>
            </a:r>
            <a:r>
              <a:rPr lang="de-DE" sz="2000" dirty="0" err="1">
                <a:ea typeface="Verdana" panose="020B0604030504040204" pitchFamily="34" charset="0"/>
                <a:cs typeface="Verdana" panose="020B0604030504040204" pitchFamily="34" charset="0"/>
              </a:rPr>
              <a:t>Geografikums</a:t>
            </a:r>
            <a:r>
              <a:rPr lang="de-DE" sz="2000" dirty="0">
                <a:ea typeface="Verdana" panose="020B0604030504040204" pitchFamily="34" charset="0"/>
                <a:cs typeface="Verdana" panose="020B0604030504040204" pitchFamily="34" charset="0"/>
              </a:rPr>
              <a:t> </a:t>
            </a:r>
            <a:br>
              <a:rPr lang="de-DE" sz="2000" dirty="0">
                <a:ea typeface="Verdana" panose="020B0604030504040204" pitchFamily="34" charset="0"/>
                <a:cs typeface="Verdana" panose="020B0604030504040204" pitchFamily="34" charset="0"/>
              </a:rPr>
            </a:br>
            <a:r>
              <a:rPr lang="de-DE" sz="2000" dirty="0" smtClean="0">
                <a:ea typeface="Verdana" panose="020B0604030504040204" pitchFamily="34" charset="0"/>
                <a:cs typeface="Verdana" panose="020B0604030504040204" pitchFamily="34" charset="0"/>
              </a:rPr>
              <a:t>-&gt; </a:t>
            </a:r>
            <a:r>
              <a:rPr lang="de-DE" sz="2000" b="1" dirty="0" smtClean="0">
                <a:ea typeface="Verdana" panose="020B0604030504040204" pitchFamily="34" charset="0"/>
                <a:cs typeface="Verdana" panose="020B0604030504040204" pitchFamily="34" charset="0"/>
              </a:rPr>
              <a:t>jüngster </a:t>
            </a:r>
            <a:r>
              <a:rPr lang="de-DE" sz="2000" b="1" dirty="0">
                <a:ea typeface="Verdana" panose="020B0604030504040204" pitchFamily="34" charset="0"/>
                <a:cs typeface="Verdana" panose="020B0604030504040204" pitchFamily="34" charset="0"/>
              </a:rPr>
              <a:t>Name </a:t>
            </a:r>
            <a:r>
              <a:rPr lang="de-DE" sz="2000" dirty="0" smtClean="0">
                <a:ea typeface="Verdana" panose="020B0604030504040204" pitchFamily="34" charset="0"/>
                <a:cs typeface="Verdana" panose="020B0604030504040204" pitchFamily="34" charset="0"/>
              </a:rPr>
              <a:t>(</a:t>
            </a:r>
            <a:r>
              <a:rPr lang="de-DE" sz="2000" b="1" dirty="0" smtClean="0">
                <a:solidFill>
                  <a:srgbClr val="4F81BD">
                    <a:lumMod val="75000"/>
                  </a:srgbClr>
                </a:solidFill>
                <a:ea typeface="Verdana" panose="020B0604030504040204" pitchFamily="34" charset="0"/>
                <a:cs typeface="Verdana" panose="020B0604030504040204" pitchFamily="34" charset="0"/>
              </a:rPr>
              <a:t>RDA</a:t>
            </a:r>
            <a:r>
              <a:rPr lang="de-DE" sz="2000" dirty="0" smtClean="0">
                <a:ea typeface="Verdana" panose="020B0604030504040204" pitchFamily="34" charset="0"/>
                <a:cs typeface="Verdana" panose="020B0604030504040204" pitchFamily="34" charset="0"/>
              </a:rPr>
              <a:t> </a:t>
            </a:r>
            <a:r>
              <a:rPr lang="de-DE" sz="2000" b="1" dirty="0">
                <a:solidFill>
                  <a:prstClr val="black"/>
                </a:solidFill>
                <a:hlinkClick r:id="rId6"/>
              </a:rPr>
              <a:t>11.3.3.4 </a:t>
            </a:r>
            <a:r>
              <a:rPr lang="de-DE" sz="2000" dirty="0" smtClean="0">
                <a:ea typeface="Verdana" panose="020B0604030504040204" pitchFamily="34" charset="0"/>
                <a:cs typeface="Verdana" panose="020B0604030504040204" pitchFamily="34" charset="0"/>
              </a:rPr>
              <a:t>)</a:t>
            </a:r>
            <a:endParaRPr lang="de-DE" sz="2000" dirty="0">
              <a:ea typeface="Verdana" panose="020B0604030504040204" pitchFamily="34" charset="0"/>
              <a:cs typeface="Verdana" panose="020B0604030504040204" pitchFamily="34" charset="0"/>
            </a:endParaRPr>
          </a:p>
          <a:p>
            <a:r>
              <a:rPr lang="de-DE" sz="2000" b="1" dirty="0">
                <a:ea typeface="Verdana" panose="020B0604030504040204" pitchFamily="34" charset="0"/>
                <a:cs typeface="Verdana" panose="020B0604030504040204" pitchFamily="34" charset="0"/>
              </a:rPr>
              <a:t>frühere </a:t>
            </a:r>
            <a:r>
              <a:rPr lang="de-DE" sz="2000" b="1" dirty="0" smtClean="0">
                <a:ea typeface="Verdana" panose="020B0604030504040204" pitchFamily="34" charset="0"/>
                <a:cs typeface="Verdana" panose="020B0604030504040204" pitchFamily="34" charset="0"/>
              </a:rPr>
              <a:t>Sitze: </a:t>
            </a:r>
            <a:r>
              <a:rPr lang="de-DE" sz="2000" dirty="0">
                <a:ea typeface="Verdana" panose="020B0604030504040204" pitchFamily="34" charset="0"/>
                <a:cs typeface="Verdana" panose="020B0604030504040204" pitchFamily="34" charset="0"/>
              </a:rPr>
              <a:t>AWR (zu </a:t>
            </a:r>
            <a:r>
              <a:rPr lang="de-DE" sz="2000" b="1" dirty="0">
                <a:solidFill>
                  <a:srgbClr val="4F81BD">
                    <a:lumMod val="75000"/>
                  </a:srgbClr>
                </a:solidFill>
                <a:ea typeface="Verdana" panose="020B0604030504040204" pitchFamily="34" charset="0"/>
                <a:cs typeface="Verdana" panose="020B0604030504040204" pitchFamily="34" charset="0"/>
              </a:rPr>
              <a:t>RDA </a:t>
            </a:r>
            <a:r>
              <a:rPr lang="de-DE" sz="2000" b="1" u="sng" dirty="0" smtClean="0">
                <a:solidFill>
                  <a:srgbClr val="0070C0"/>
                </a:solidFill>
                <a:hlinkClick r:id="rId7"/>
              </a:rPr>
              <a:t>11.3.3.4 </a:t>
            </a:r>
            <a:r>
              <a:rPr lang="de-DE" sz="2000" dirty="0" smtClean="0">
                <a:ea typeface="Verdana" panose="020B0604030504040204" pitchFamily="34" charset="0"/>
                <a:cs typeface="Verdana" panose="020B0604030504040204" pitchFamily="34" charset="0"/>
              </a:rPr>
              <a:t>) </a:t>
            </a:r>
            <a:r>
              <a:rPr lang="de-DE" sz="2000" dirty="0">
                <a:ea typeface="Verdana" panose="020B0604030504040204" pitchFamily="34" charset="0"/>
                <a:cs typeface="Verdana" panose="020B0604030504040204" pitchFamily="34" charset="0"/>
              </a:rPr>
              <a:t>und ERL </a:t>
            </a:r>
            <a:br>
              <a:rPr lang="de-DE" sz="2000" dirty="0">
                <a:ea typeface="Verdana" panose="020B0604030504040204" pitchFamily="34" charset="0"/>
                <a:cs typeface="Verdana" panose="020B0604030504040204" pitchFamily="34" charset="0"/>
              </a:rPr>
            </a:br>
            <a:r>
              <a:rPr lang="de-DE" sz="2000" dirty="0">
                <a:ea typeface="Verdana" panose="020B0604030504040204" pitchFamily="34" charset="0"/>
                <a:cs typeface="Verdana" panose="020B0604030504040204" pitchFamily="34" charset="0"/>
              </a:rPr>
              <a:t>(zu </a:t>
            </a:r>
            <a:r>
              <a:rPr lang="de-DE" sz="2000" b="1" dirty="0">
                <a:solidFill>
                  <a:srgbClr val="4F81BD">
                    <a:lumMod val="75000"/>
                  </a:srgbClr>
                </a:solidFill>
                <a:ea typeface="Verdana" panose="020B0604030504040204" pitchFamily="34" charset="0"/>
                <a:cs typeface="Verdana" panose="020B0604030504040204" pitchFamily="34" charset="0"/>
              </a:rPr>
              <a:t>RDA </a:t>
            </a:r>
            <a:r>
              <a:rPr lang="de-DE" sz="2000" b="1" u="sng" dirty="0" smtClean="0">
                <a:solidFill>
                  <a:srgbClr val="0070C0"/>
                </a:solidFill>
                <a:hlinkClick r:id="rId8"/>
              </a:rPr>
              <a:t>11.3.3.4 </a:t>
            </a:r>
            <a:r>
              <a:rPr lang="de-DE" sz="2000" dirty="0" smtClean="0">
                <a:ea typeface="Verdana" panose="020B0604030504040204" pitchFamily="34" charset="0"/>
                <a:cs typeface="Verdana" panose="020B0604030504040204" pitchFamily="34" charset="0"/>
              </a:rPr>
              <a:t>)</a:t>
            </a:r>
            <a:endParaRPr lang="de-DE" sz="2000" dirty="0">
              <a:ea typeface="Verdana" panose="020B0604030504040204" pitchFamily="34" charset="0"/>
              <a:cs typeface="Verdana" panose="020B0604030504040204" pitchFamily="34" charset="0"/>
            </a:endParaRPr>
          </a:p>
          <a:p>
            <a:r>
              <a:rPr lang="de-DE" sz="2000" dirty="0">
                <a:ea typeface="Verdana" panose="020B0604030504040204" pitchFamily="34" charset="0"/>
                <a:cs typeface="Verdana" panose="020B0604030504040204" pitchFamily="34" charset="0"/>
              </a:rPr>
              <a:t>In Verbindung stehende Institution und </a:t>
            </a:r>
            <a:r>
              <a:rPr lang="de-DE" sz="2000" dirty="0" smtClean="0">
                <a:ea typeface="Verdana" panose="020B0604030504040204" pitchFamily="34" charset="0"/>
                <a:cs typeface="Verdana" panose="020B0604030504040204" pitchFamily="34" charset="0"/>
              </a:rPr>
              <a:t>Ort: </a:t>
            </a:r>
            <a:r>
              <a:rPr lang="de-DE" sz="2000" dirty="0">
                <a:ea typeface="Verdana" panose="020B0604030504040204" pitchFamily="34" charset="0"/>
                <a:cs typeface="Verdana" panose="020B0604030504040204" pitchFamily="34" charset="0"/>
              </a:rPr>
              <a:t>AWR (zu </a:t>
            </a:r>
            <a:r>
              <a:rPr lang="de-DE" sz="2000" b="1" dirty="0">
                <a:ea typeface="Verdana" panose="020B0604030504040204" pitchFamily="34" charset="0"/>
                <a:cs typeface="Verdana" panose="020B0604030504040204" pitchFamily="34" charset="0"/>
                <a:hlinkClick r:id="rId9"/>
              </a:rPr>
              <a:t>RDA 11.3.2.3</a:t>
            </a:r>
            <a:r>
              <a:rPr lang="de-DE" sz="2000" dirty="0">
                <a:ea typeface="Verdana" panose="020B0604030504040204" pitchFamily="34" charset="0"/>
                <a:cs typeface="Verdana" panose="020B0604030504040204" pitchFamily="34" charset="0"/>
              </a:rPr>
              <a:t>) </a:t>
            </a:r>
            <a:r>
              <a:rPr lang="de-DE" sz="1600" dirty="0">
                <a:ea typeface="Verdana" panose="020B0604030504040204" pitchFamily="34" charset="0"/>
                <a:cs typeface="Verdana" panose="020B0604030504040204" pitchFamily="34" charset="0"/>
              </a:rPr>
              <a:t>(die RDA-Stelle bezieht sich eigentlich nur auf Konferenzen; wir wollen aber darauf hinweisen, dass wir </a:t>
            </a:r>
            <a:r>
              <a:rPr lang="de-DE" sz="1600" dirty="0" smtClean="0">
                <a:ea typeface="Verdana" panose="020B0604030504040204" pitchFamily="34" charset="0"/>
                <a:cs typeface="Verdana" panose="020B0604030504040204" pitchFamily="34" charset="0"/>
              </a:rPr>
              <a:t>einen Namen eines </a:t>
            </a:r>
            <a:r>
              <a:rPr lang="de-DE" sz="1600" dirty="0" err="1" smtClean="0">
                <a:ea typeface="Verdana" panose="020B0604030504040204" pitchFamily="34" charset="0"/>
                <a:cs typeface="Verdana" panose="020B0604030504040204" pitchFamily="34" charset="0"/>
              </a:rPr>
              <a:t>Geografikums</a:t>
            </a:r>
            <a:r>
              <a:rPr lang="de-DE" sz="1600" dirty="0" smtClean="0">
                <a:ea typeface="Verdana" panose="020B0604030504040204" pitchFamily="34" charset="0"/>
                <a:cs typeface="Verdana" panose="020B0604030504040204" pitchFamily="34" charset="0"/>
              </a:rPr>
              <a:t> auch dann erfassen</a:t>
            </a:r>
            <a:r>
              <a:rPr lang="de-DE" sz="1600" dirty="0">
                <a:ea typeface="Verdana" panose="020B0604030504040204" pitchFamily="34" charset="0"/>
                <a:cs typeface="Verdana" panose="020B0604030504040204" pitchFamily="34" charset="0"/>
              </a:rPr>
              <a:t>, wenn als identifizierendes Merkmal eine Institution gewählt wird.) </a:t>
            </a:r>
          </a:p>
          <a:p>
            <a:pPr marL="0" indent="0">
              <a:buNone/>
            </a:pPr>
            <a:endParaRPr lang="de-DE" sz="2000" dirty="0">
              <a:ea typeface="Verdana" panose="020B0604030504040204" pitchFamily="34" charset="0"/>
              <a:cs typeface="Verdana" panose="020B0604030504040204" pitchFamily="34" charset="0"/>
            </a:endParaRPr>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35</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6552617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a:t>
            </a:r>
            <a:r>
              <a:rPr lang="de-DE" b="1" dirty="0"/>
              <a:t> </a:t>
            </a:r>
            <a:r>
              <a:rPr lang="de-DE" b="1" dirty="0" smtClean="0">
                <a:solidFill>
                  <a:schemeClr val="accent1">
                    <a:lumMod val="75000"/>
                  </a:schemeClr>
                </a:solidFill>
                <a:hlinkClick r:id="rId3"/>
              </a:rPr>
              <a:t>11.3</a:t>
            </a:r>
            <a:r>
              <a:rPr lang="de-DE" dirty="0" smtClean="0"/>
              <a:t>)</a:t>
            </a:r>
          </a:p>
          <a:p>
            <a:pPr marL="0" indent="0">
              <a:spcBef>
                <a:spcPts val="0"/>
              </a:spcBef>
              <a:buNone/>
            </a:pPr>
            <a:r>
              <a:rPr lang="de-DE" b="1" u="sng" dirty="0" smtClean="0"/>
              <a:t/>
            </a:r>
            <a:br>
              <a:rPr lang="de-DE" b="1" u="sng" dirty="0" smtClean="0"/>
            </a:br>
            <a:r>
              <a:rPr lang="de-DE" sz="2000" b="1" u="sng" dirty="0" smtClean="0"/>
              <a:t>Ort</a:t>
            </a:r>
            <a:r>
              <a:rPr lang="de-DE" sz="2000" u="sng" dirty="0" smtClean="0"/>
              <a:t>, der </a:t>
            </a:r>
            <a:r>
              <a:rPr lang="de-DE" sz="2000" u="sng" dirty="0"/>
              <a:t>mit </a:t>
            </a:r>
            <a:r>
              <a:rPr lang="de-DE" sz="2000" u="sng" dirty="0" smtClean="0"/>
              <a:t>einer </a:t>
            </a:r>
            <a:r>
              <a:rPr lang="de-DE" sz="2000" u="sng" dirty="0"/>
              <a:t>Körperschaft in Verbindung steht</a:t>
            </a:r>
            <a:r>
              <a:rPr lang="de-DE" sz="2000" dirty="0"/>
              <a:t> (</a:t>
            </a:r>
            <a:r>
              <a:rPr lang="de-DE" sz="2000" b="1" dirty="0">
                <a:solidFill>
                  <a:schemeClr val="accent3">
                    <a:lumMod val="75000"/>
                  </a:schemeClr>
                </a:solidFill>
              </a:rPr>
              <a:t>RDA 11.3 </a:t>
            </a:r>
            <a:r>
              <a:rPr lang="de-DE" sz="2000" dirty="0"/>
              <a:t>/ </a:t>
            </a:r>
            <a:r>
              <a:rPr lang="de-DE" sz="2000" b="1" dirty="0">
                <a:solidFill>
                  <a:srgbClr val="FF0000"/>
                </a:solidFill>
              </a:rPr>
              <a:t>RDA 11.13.1.3</a:t>
            </a:r>
            <a:r>
              <a:rPr lang="de-DE" sz="2000" dirty="0"/>
              <a:t>) (s. </a:t>
            </a:r>
            <a:r>
              <a:rPr lang="de-DE" sz="2000" u="sng" dirty="0">
                <a:solidFill>
                  <a:schemeClr val="accent1">
                    <a:lumMod val="75000"/>
                  </a:schemeClr>
                </a:solidFill>
              </a:rPr>
              <a:t>ERL </a:t>
            </a:r>
            <a:r>
              <a:rPr lang="de-DE" sz="2000" u="sng" dirty="0" smtClean="0">
                <a:solidFill>
                  <a:schemeClr val="accent1">
                    <a:lumMod val="75000"/>
                  </a:schemeClr>
                </a:solidFill>
              </a:rPr>
              <a:t>zu </a:t>
            </a:r>
            <a:r>
              <a:rPr lang="de-DE" sz="2000" b="1" u="sng" dirty="0">
                <a:solidFill>
                  <a:schemeClr val="accent1">
                    <a:lumMod val="75000"/>
                  </a:schemeClr>
                </a:solidFill>
              </a:rPr>
              <a:t>RDA </a:t>
            </a:r>
            <a:r>
              <a:rPr lang="de-DE" sz="2000" b="1" u="sng" dirty="0" smtClean="0">
                <a:solidFill>
                  <a:schemeClr val="accent1">
                    <a:lumMod val="75000"/>
                  </a:schemeClr>
                </a:solidFill>
                <a:hlinkClick r:id="rId4"/>
              </a:rPr>
              <a:t>11.3.1.3</a:t>
            </a:r>
            <a:r>
              <a:rPr lang="de-DE" sz="2000" dirty="0" smtClean="0"/>
              <a:t>)</a:t>
            </a:r>
          </a:p>
          <a:p>
            <a:pPr marL="0" indent="0">
              <a:buNone/>
            </a:pPr>
            <a:r>
              <a:rPr lang="de-DE" sz="2000" dirty="0"/>
              <a:t/>
            </a:r>
            <a:br>
              <a:rPr lang="de-DE" sz="2000" dirty="0"/>
            </a:br>
            <a:endParaRPr lang="de-DE" sz="800" dirty="0"/>
          </a:p>
          <a:p>
            <a:pPr marL="0" indent="0">
              <a:buNone/>
            </a:pPr>
            <a:r>
              <a:rPr lang="de-DE" sz="1800" i="1" dirty="0"/>
              <a:t>Beispiel:</a:t>
            </a:r>
          </a:p>
          <a:p>
            <a:pPr marL="0" indent="0">
              <a:buNone/>
            </a:pPr>
            <a:r>
              <a:rPr lang="en-US" sz="1800" b="1" dirty="0">
                <a:solidFill>
                  <a:srgbClr val="7030A0"/>
                </a:solidFill>
              </a:rPr>
              <a:t>Metropolitan Museum of Art</a:t>
            </a:r>
            <a:br>
              <a:rPr lang="en-US" sz="1800" b="1" dirty="0">
                <a:solidFill>
                  <a:srgbClr val="7030A0"/>
                </a:solidFill>
              </a:rPr>
            </a:br>
            <a:r>
              <a:rPr lang="en-US" sz="1800" dirty="0">
                <a:solidFill>
                  <a:srgbClr val="7030A0"/>
                </a:solidFill>
              </a:rPr>
              <a:t>Metropolitan Museum </a:t>
            </a:r>
            <a:r>
              <a:rPr lang="en-US" sz="1800" dirty="0">
                <a:solidFill>
                  <a:srgbClr val="FF0000"/>
                </a:solidFill>
              </a:rPr>
              <a:t>(New York, NY)</a:t>
            </a:r>
          </a:p>
          <a:p>
            <a:pPr marL="0" indent="0">
              <a:buNone/>
            </a:pPr>
            <a:endParaRPr lang="en-US" sz="1800" dirty="0">
              <a:solidFill>
                <a:srgbClr val="00B050"/>
              </a:solidFill>
            </a:endParaRPr>
          </a:p>
          <a:p>
            <a:pPr marL="0" indent="0">
              <a:buNone/>
            </a:pPr>
            <a:r>
              <a:rPr lang="en-US" sz="1800" b="1" dirty="0" smtClean="0"/>
              <a:t>PICA</a:t>
            </a:r>
            <a:r>
              <a:rPr lang="en-US" sz="1800" dirty="0" smtClean="0"/>
              <a:t>:</a:t>
            </a:r>
            <a:endParaRPr lang="en-US" sz="1800" dirty="0"/>
          </a:p>
          <a:p>
            <a:pPr marL="0" indent="0">
              <a:buNone/>
            </a:pPr>
            <a:r>
              <a:rPr lang="en-US" sz="1800" b="1" dirty="0">
                <a:solidFill>
                  <a:srgbClr val="7030A0"/>
                </a:solidFill>
              </a:rPr>
              <a:t>110</a:t>
            </a:r>
            <a:r>
              <a:rPr lang="en-US" sz="1800" dirty="0">
                <a:solidFill>
                  <a:srgbClr val="7030A0"/>
                </a:solidFill>
              </a:rPr>
              <a:t> </a:t>
            </a:r>
            <a:r>
              <a:rPr lang="en-US" sz="1800" b="1" dirty="0">
                <a:solidFill>
                  <a:srgbClr val="7030A0"/>
                </a:solidFill>
              </a:rPr>
              <a:t>Metropolitan Museum of Art</a:t>
            </a:r>
            <a:r>
              <a:rPr lang="en-US" sz="1800" b="1" dirty="0"/>
              <a:t/>
            </a:r>
            <a:br>
              <a:rPr lang="en-US" sz="1800" b="1" dirty="0"/>
            </a:br>
            <a:r>
              <a:rPr lang="en-US" sz="1800" b="1" dirty="0">
                <a:solidFill>
                  <a:srgbClr val="7030A0"/>
                </a:solidFill>
              </a:rPr>
              <a:t>410</a:t>
            </a:r>
            <a:r>
              <a:rPr lang="en-US" sz="1800" dirty="0">
                <a:solidFill>
                  <a:srgbClr val="7030A0"/>
                </a:solidFill>
              </a:rPr>
              <a:t> Metropolitan </a:t>
            </a:r>
            <a:r>
              <a:rPr lang="en-US" sz="1800" dirty="0" err="1">
                <a:solidFill>
                  <a:srgbClr val="7030A0"/>
                </a:solidFill>
              </a:rPr>
              <a:t>Museum</a:t>
            </a:r>
            <a:r>
              <a:rPr lang="en-US" sz="1800" b="1" dirty="0" err="1"/>
              <a:t>$g</a:t>
            </a:r>
            <a:r>
              <a:rPr lang="en-US" sz="1800" dirty="0" err="1">
                <a:solidFill>
                  <a:srgbClr val="FF0000"/>
                </a:solidFill>
              </a:rPr>
              <a:t>New</a:t>
            </a:r>
            <a:r>
              <a:rPr lang="en-US" sz="1800" dirty="0">
                <a:solidFill>
                  <a:srgbClr val="FF0000"/>
                </a:solidFill>
              </a:rPr>
              <a:t> York, NY</a:t>
            </a:r>
            <a:r>
              <a:rPr lang="en-US" sz="1800" dirty="0">
                <a:solidFill>
                  <a:schemeClr val="tx2">
                    <a:lumMod val="60000"/>
                    <a:lumOff val="40000"/>
                  </a:schemeClr>
                </a:solidFill>
              </a:rPr>
              <a:t/>
            </a:r>
            <a:br>
              <a:rPr lang="en-US" sz="1800" dirty="0">
                <a:solidFill>
                  <a:schemeClr val="tx2">
                    <a:lumMod val="60000"/>
                    <a:lumOff val="40000"/>
                  </a:schemeClr>
                </a:solidFill>
              </a:rPr>
            </a:br>
            <a:r>
              <a:rPr lang="en-US" sz="1800" b="1" dirty="0">
                <a:solidFill>
                  <a:schemeClr val="accent3">
                    <a:lumMod val="75000"/>
                  </a:schemeClr>
                </a:solidFill>
              </a:rPr>
              <a:t>551</a:t>
            </a:r>
            <a:r>
              <a:rPr lang="en-US" sz="1800" dirty="0">
                <a:solidFill>
                  <a:schemeClr val="accent3">
                    <a:lumMod val="75000"/>
                  </a:schemeClr>
                </a:solidFill>
              </a:rPr>
              <a:t> !...!</a:t>
            </a:r>
            <a:r>
              <a:rPr lang="en-US" sz="1800" i="1" dirty="0">
                <a:solidFill>
                  <a:schemeClr val="accent3">
                    <a:lumMod val="75000"/>
                  </a:schemeClr>
                </a:solidFill>
              </a:rPr>
              <a:t>New York, NY</a:t>
            </a:r>
            <a:r>
              <a:rPr lang="en-US" sz="1800" b="1" dirty="0"/>
              <a:t>$4</a:t>
            </a:r>
            <a:r>
              <a:rPr lang="en-US" sz="1800" dirty="0"/>
              <a:t>orta</a:t>
            </a:r>
            <a:endParaRPr lang="de-DE" sz="1800" dirty="0"/>
          </a:p>
          <a:p>
            <a:pPr marL="0" indent="0">
              <a:buNone/>
            </a:pPr>
            <a:endParaRPr lang="de-DE" sz="2000" dirty="0">
              <a:ea typeface="Verdana" panose="020B0604030504040204" pitchFamily="34" charset="0"/>
              <a:cs typeface="Verdana" panose="020B0604030504040204" pitchFamily="34" charset="0"/>
            </a:endParaRPr>
          </a:p>
          <a:p>
            <a:pPr marL="0" lvl="0" indent="0">
              <a:buNone/>
            </a:pPr>
            <a:endParaRPr lang="de-DE" sz="1600" b="1" dirty="0">
              <a:solidFill>
                <a:srgbClr val="00B050"/>
              </a:solidFill>
              <a:latin typeface="Calibri"/>
            </a:endParaRPr>
          </a:p>
          <a:p>
            <a:pPr marL="0" indent="0">
              <a:buNone/>
            </a:pP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36</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46292682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 </a:t>
            </a:r>
            <a:r>
              <a:rPr lang="de-DE" b="1" u="sng" dirty="0" smtClean="0">
                <a:solidFill>
                  <a:schemeClr val="accent1">
                    <a:lumMod val="75000"/>
                  </a:schemeClr>
                </a:solidFill>
                <a:hlinkClick r:id="rId3"/>
              </a:rPr>
              <a:t>11.4</a:t>
            </a:r>
            <a:r>
              <a:rPr lang="de-DE" dirty="0" smtClean="0"/>
              <a:t>)</a:t>
            </a:r>
            <a:endParaRPr lang="de-DE" dirty="0"/>
          </a:p>
          <a:p>
            <a:pPr marL="0" indent="0">
              <a:spcBef>
                <a:spcPts val="0"/>
              </a:spcBef>
              <a:buNone/>
            </a:pPr>
            <a:r>
              <a:rPr lang="de-DE" sz="1800" dirty="0"/>
              <a:t/>
            </a:r>
            <a:br>
              <a:rPr lang="de-DE" sz="1800" dirty="0"/>
            </a:br>
            <a:r>
              <a:rPr lang="de-DE" sz="2000" b="1" u="sng" dirty="0" smtClean="0"/>
              <a:t>Datum</a:t>
            </a:r>
            <a:r>
              <a:rPr lang="de-DE" sz="2000" u="sng" dirty="0"/>
              <a:t>, das mit </a:t>
            </a:r>
            <a:r>
              <a:rPr lang="de-DE" sz="2000" u="sng" dirty="0" smtClean="0"/>
              <a:t>einer </a:t>
            </a:r>
            <a:r>
              <a:rPr lang="de-DE" sz="2000" u="sng" dirty="0"/>
              <a:t>Körperschaft in Verbindung steht</a:t>
            </a:r>
            <a:br>
              <a:rPr lang="de-DE" sz="2000" u="sng" dirty="0"/>
            </a:br>
            <a:r>
              <a:rPr lang="de-DE" sz="2000" dirty="0"/>
              <a:t>(</a:t>
            </a:r>
            <a:r>
              <a:rPr lang="de-DE" sz="2000" b="1" dirty="0">
                <a:solidFill>
                  <a:schemeClr val="accent3">
                    <a:lumMod val="75000"/>
                  </a:schemeClr>
                </a:solidFill>
              </a:rPr>
              <a:t>RDA 11.4</a:t>
            </a:r>
            <a:r>
              <a:rPr lang="de-DE" sz="2000" dirty="0">
                <a:solidFill>
                  <a:schemeClr val="accent3">
                    <a:lumMod val="75000"/>
                  </a:schemeClr>
                </a:solidFill>
              </a:rPr>
              <a:t> </a:t>
            </a:r>
            <a:r>
              <a:rPr lang="de-DE" sz="2000" dirty="0"/>
              <a:t>/ </a:t>
            </a:r>
            <a:r>
              <a:rPr lang="de-DE" sz="2000" b="1" dirty="0">
                <a:solidFill>
                  <a:srgbClr val="FF0000"/>
                </a:solidFill>
              </a:rPr>
              <a:t>RDA 11.13.1.5</a:t>
            </a:r>
            <a:r>
              <a:rPr lang="de-DE" sz="2000" dirty="0" smtClean="0"/>
              <a:t>)</a:t>
            </a:r>
          </a:p>
          <a:p>
            <a:pPr marL="0" indent="0">
              <a:spcBef>
                <a:spcPts val="0"/>
              </a:spcBef>
              <a:buNone/>
            </a:pPr>
            <a:endParaRPr lang="de-DE" sz="2000" dirty="0" smtClean="0"/>
          </a:p>
          <a:p>
            <a:pPr lvl="1">
              <a:spcBef>
                <a:spcPts val="0"/>
              </a:spcBef>
              <a:buFont typeface="Arial" panose="020B0604020202020204" pitchFamily="34" charset="0"/>
              <a:buChar char="•"/>
            </a:pPr>
            <a:r>
              <a:rPr lang="de-DE" dirty="0" smtClean="0"/>
              <a:t>Gründungsdatum (</a:t>
            </a:r>
            <a:r>
              <a:rPr lang="de-DE" b="1" dirty="0" smtClean="0">
                <a:solidFill>
                  <a:schemeClr val="accent3">
                    <a:lumMod val="75000"/>
                  </a:schemeClr>
                </a:solidFill>
              </a:rPr>
              <a:t>RDA 11.4.3</a:t>
            </a:r>
            <a:r>
              <a:rPr lang="de-DE" dirty="0" smtClean="0"/>
              <a:t>)</a:t>
            </a:r>
          </a:p>
          <a:p>
            <a:pPr lvl="1">
              <a:buFont typeface="Arial" panose="020B0604020202020204" pitchFamily="34" charset="0"/>
              <a:buChar char="•"/>
            </a:pPr>
            <a:r>
              <a:rPr lang="de-DE" dirty="0" smtClean="0"/>
              <a:t>Auflösungsdatum </a:t>
            </a:r>
            <a:r>
              <a:rPr lang="de-DE" dirty="0">
                <a:solidFill>
                  <a:schemeClr val="accent3">
                    <a:lumMod val="75000"/>
                  </a:schemeClr>
                </a:solidFill>
              </a:rPr>
              <a:t>(</a:t>
            </a:r>
            <a:r>
              <a:rPr lang="de-DE" b="1" dirty="0">
                <a:solidFill>
                  <a:schemeClr val="accent3">
                    <a:lumMod val="75000"/>
                  </a:schemeClr>
                </a:solidFill>
              </a:rPr>
              <a:t>RDA 11.4.4</a:t>
            </a:r>
            <a:r>
              <a:rPr lang="de-DE" dirty="0" smtClean="0"/>
              <a:t>)</a:t>
            </a:r>
          </a:p>
          <a:p>
            <a:pPr marL="457200" lvl="1" indent="0">
              <a:buNone/>
            </a:pPr>
            <a:endParaRPr lang="de-DE" dirty="0"/>
          </a:p>
          <a:p>
            <a:pPr marL="57150" indent="0">
              <a:buNone/>
            </a:pPr>
            <a:r>
              <a:rPr lang="de-DE" sz="2000" dirty="0" smtClean="0"/>
              <a:t>Datumsangaben </a:t>
            </a:r>
            <a:r>
              <a:rPr lang="de-DE" sz="2000" dirty="0"/>
              <a:t>werden erfasst:</a:t>
            </a:r>
          </a:p>
          <a:p>
            <a:pPr marL="857250" lvl="1" indent="-342900">
              <a:buFont typeface="Symbol" panose="05050102010706020507" pitchFamily="18" charset="2"/>
              <a:buChar char="-"/>
            </a:pPr>
            <a:r>
              <a:rPr lang="de-DE" dirty="0"/>
              <a:t>nach dem </a:t>
            </a:r>
            <a:r>
              <a:rPr lang="de-DE" b="1" dirty="0"/>
              <a:t>gregorianischen Kalender</a:t>
            </a:r>
            <a:r>
              <a:rPr lang="de-DE" dirty="0"/>
              <a:t>,</a:t>
            </a:r>
          </a:p>
          <a:p>
            <a:pPr marL="857250" lvl="1" indent="-342900">
              <a:buFont typeface="Symbol" panose="05050102010706020507" pitchFamily="18" charset="2"/>
              <a:buChar char="-"/>
            </a:pPr>
            <a:r>
              <a:rPr lang="de-DE" dirty="0"/>
              <a:t>sofern sie </a:t>
            </a:r>
            <a:r>
              <a:rPr lang="de-DE" b="1" dirty="0"/>
              <a:t>leicht ermittelt </a:t>
            </a:r>
            <a:r>
              <a:rPr lang="de-DE" dirty="0"/>
              <a:t>werden können. Nach GND-Praxis  werden – über die RDA hinaus – nicht nur Jahre, sondern exakte Datumsangaben erfasst, sofern bekannt und zwar in der Form </a:t>
            </a:r>
            <a:r>
              <a:rPr lang="de-DE" b="1" dirty="0"/>
              <a:t>TT.MM.JJJJ </a:t>
            </a:r>
            <a:r>
              <a:rPr lang="de-DE" dirty="0"/>
              <a:t>in Feld 548. </a:t>
            </a:r>
          </a:p>
          <a:p>
            <a:pPr marL="857250" lvl="1" indent="-342900">
              <a:buNone/>
            </a:pPr>
            <a:r>
              <a:rPr lang="de-DE" dirty="0"/>
              <a:t>	Allerdings werden beim normierten Sucheinstieg nur die Jahre angegeben.  </a:t>
            </a:r>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37</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1936814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solidFill>
                  <a:schemeClr val="accent1">
                    <a:lumMod val="75000"/>
                  </a:schemeClr>
                </a:solidFill>
              </a:rPr>
              <a:t>RDA </a:t>
            </a:r>
            <a:r>
              <a:rPr lang="de-DE" b="1" dirty="0" smtClean="0">
                <a:solidFill>
                  <a:srgbClr val="4F81BD">
                    <a:lumMod val="75000"/>
                  </a:srgbClr>
                </a:solidFill>
                <a:hlinkClick r:id="rId3"/>
              </a:rPr>
              <a:t>11.4</a:t>
            </a:r>
            <a:r>
              <a:rPr lang="de-DE" dirty="0" smtClean="0"/>
              <a:t>)</a:t>
            </a:r>
          </a:p>
          <a:p>
            <a:pPr marL="0" indent="0">
              <a:spcBef>
                <a:spcPts val="0"/>
              </a:spcBef>
              <a:buNone/>
            </a:pPr>
            <a:r>
              <a:rPr lang="de-DE" sz="1800" dirty="0"/>
              <a:t/>
            </a:r>
            <a:br>
              <a:rPr lang="de-DE" sz="1800" dirty="0"/>
            </a:br>
            <a:r>
              <a:rPr lang="de-DE" sz="2000" b="1" u="sng" dirty="0" smtClean="0"/>
              <a:t>Datum</a:t>
            </a:r>
            <a:r>
              <a:rPr lang="de-DE" sz="2000" u="sng" dirty="0"/>
              <a:t>, das mit </a:t>
            </a:r>
            <a:r>
              <a:rPr lang="de-DE" sz="2000" u="sng" dirty="0" smtClean="0"/>
              <a:t>einer </a:t>
            </a:r>
            <a:r>
              <a:rPr lang="de-DE" sz="2000" u="sng" dirty="0"/>
              <a:t>Körperschaft in Verbindung steht</a:t>
            </a:r>
            <a:br>
              <a:rPr lang="de-DE" sz="2000" u="sng" dirty="0"/>
            </a:br>
            <a:r>
              <a:rPr lang="de-DE" sz="2000" dirty="0"/>
              <a:t>(</a:t>
            </a:r>
            <a:r>
              <a:rPr lang="de-DE" sz="2000" b="1" dirty="0">
                <a:solidFill>
                  <a:schemeClr val="accent3">
                    <a:lumMod val="75000"/>
                  </a:schemeClr>
                </a:solidFill>
              </a:rPr>
              <a:t>RDA 11.4</a:t>
            </a:r>
            <a:r>
              <a:rPr lang="de-DE" sz="2000" dirty="0">
                <a:solidFill>
                  <a:schemeClr val="accent3">
                    <a:lumMod val="75000"/>
                  </a:schemeClr>
                </a:solidFill>
              </a:rPr>
              <a:t> </a:t>
            </a:r>
            <a:r>
              <a:rPr lang="de-DE" sz="2000" dirty="0"/>
              <a:t>/ </a:t>
            </a:r>
            <a:r>
              <a:rPr lang="de-DE" sz="2000" b="1" dirty="0">
                <a:solidFill>
                  <a:srgbClr val="FF0000"/>
                </a:solidFill>
              </a:rPr>
              <a:t>RDA 11.13.1.5</a:t>
            </a:r>
            <a:r>
              <a:rPr lang="de-DE" sz="2000" dirty="0"/>
              <a:t>)</a:t>
            </a:r>
            <a:br>
              <a:rPr lang="de-DE" sz="2000" dirty="0"/>
            </a:br>
            <a:endParaRPr lang="de-DE" sz="2000" dirty="0" smtClean="0"/>
          </a:p>
          <a:p>
            <a:pPr marL="57150" indent="0">
              <a:buNone/>
            </a:pPr>
            <a:r>
              <a:rPr lang="de-DE" sz="1800" i="1" dirty="0"/>
              <a:t>Beispiel:</a:t>
            </a:r>
          </a:p>
          <a:p>
            <a:pPr marL="57150" indent="0">
              <a:buNone/>
            </a:pPr>
            <a:r>
              <a:rPr lang="de-DE" sz="1800" b="1" dirty="0">
                <a:solidFill>
                  <a:srgbClr val="7030A0"/>
                </a:solidFill>
                <a:ea typeface="Verdana" panose="020B0604030504040204" pitchFamily="34" charset="0"/>
                <a:cs typeface="Verdana" panose="020B0604030504040204" pitchFamily="34" charset="0"/>
              </a:rPr>
              <a:t>Gesellschaft für Musikforschung </a:t>
            </a:r>
            <a:r>
              <a:rPr lang="de-DE" sz="1800" dirty="0">
                <a:solidFill>
                  <a:srgbClr val="FF0000"/>
                </a:solidFill>
                <a:ea typeface="Verdana" panose="020B0604030504040204" pitchFamily="34" charset="0"/>
                <a:cs typeface="Verdana" panose="020B0604030504040204" pitchFamily="34" charset="0"/>
              </a:rPr>
              <a:t>(1868-1906)</a:t>
            </a:r>
          </a:p>
          <a:p>
            <a:pPr marL="57150" indent="0">
              <a:buNone/>
            </a:pPr>
            <a:endParaRPr lang="de-DE" sz="1800" dirty="0">
              <a:solidFill>
                <a:srgbClr val="00B050"/>
              </a:solidFill>
              <a:ea typeface="Verdana" panose="020B0604030504040204" pitchFamily="34" charset="0"/>
              <a:cs typeface="Verdana" panose="020B0604030504040204" pitchFamily="34" charset="0"/>
            </a:endParaRPr>
          </a:p>
          <a:p>
            <a:pPr marL="57150" indent="0">
              <a:buNone/>
            </a:pPr>
            <a:r>
              <a:rPr lang="de-DE" sz="1800" b="1" dirty="0" smtClean="0">
                <a:ea typeface="Verdana" panose="020B0604030504040204" pitchFamily="34" charset="0"/>
                <a:cs typeface="Verdana" panose="020B0604030504040204" pitchFamily="34" charset="0"/>
              </a:rPr>
              <a:t>PICA:</a:t>
            </a:r>
            <a:endParaRPr lang="de-DE" sz="1800" b="1" dirty="0">
              <a:ea typeface="Verdana" panose="020B0604030504040204" pitchFamily="34" charset="0"/>
              <a:cs typeface="Verdana" panose="020B0604030504040204" pitchFamily="34" charset="0"/>
            </a:endParaRPr>
          </a:p>
          <a:p>
            <a:pPr marL="57150" indent="0">
              <a:buNone/>
            </a:pPr>
            <a:r>
              <a:rPr lang="de-DE" sz="1800" b="1" dirty="0">
                <a:solidFill>
                  <a:srgbClr val="7030A0"/>
                </a:solidFill>
              </a:rPr>
              <a:t>110</a:t>
            </a:r>
            <a:r>
              <a:rPr lang="de-DE" sz="1800" dirty="0">
                <a:solidFill>
                  <a:srgbClr val="7030A0"/>
                </a:solidFill>
              </a:rPr>
              <a:t> </a:t>
            </a:r>
            <a:r>
              <a:rPr lang="de-DE" sz="1800" b="1" dirty="0">
                <a:solidFill>
                  <a:srgbClr val="7030A0"/>
                </a:solidFill>
                <a:ea typeface="Verdana" panose="020B0604030504040204" pitchFamily="34" charset="0"/>
                <a:cs typeface="Verdana" panose="020B0604030504040204" pitchFamily="34" charset="0"/>
              </a:rPr>
              <a:t>Gesellschaft für Musikforschung</a:t>
            </a:r>
            <a:r>
              <a:rPr lang="de-DE" sz="1800" b="1" dirty="0">
                <a:ea typeface="Verdana" panose="020B0604030504040204" pitchFamily="34" charset="0"/>
                <a:cs typeface="Verdana" panose="020B0604030504040204" pitchFamily="34" charset="0"/>
              </a:rPr>
              <a:t>$g</a:t>
            </a:r>
            <a:r>
              <a:rPr lang="de-DE" sz="1800" dirty="0">
                <a:solidFill>
                  <a:srgbClr val="FF0000"/>
                </a:solidFill>
                <a:ea typeface="Verdana" panose="020B0604030504040204" pitchFamily="34" charset="0"/>
                <a:cs typeface="Verdana" panose="020B0604030504040204" pitchFamily="34" charset="0"/>
              </a:rPr>
              <a:t>1868-1906</a:t>
            </a:r>
            <a:endParaRPr lang="de-DE" sz="1800" dirty="0">
              <a:solidFill>
                <a:srgbClr val="FF0000"/>
              </a:solidFill>
            </a:endParaRPr>
          </a:p>
          <a:p>
            <a:pPr marL="57150" indent="0">
              <a:buNone/>
            </a:pPr>
            <a:r>
              <a:rPr lang="de-DE" sz="1800" b="1" dirty="0">
                <a:solidFill>
                  <a:schemeClr val="accent3">
                    <a:lumMod val="75000"/>
                  </a:schemeClr>
                </a:solidFill>
              </a:rPr>
              <a:t>548</a:t>
            </a:r>
            <a:r>
              <a:rPr lang="de-DE" sz="1800" dirty="0">
                <a:solidFill>
                  <a:schemeClr val="accent3">
                    <a:lumMod val="75000"/>
                  </a:schemeClr>
                </a:solidFill>
              </a:rPr>
              <a:t> XX.XX.1868</a:t>
            </a:r>
            <a:r>
              <a:rPr lang="de-DE" sz="1800" b="1" dirty="0"/>
              <a:t>$b</a:t>
            </a:r>
            <a:r>
              <a:rPr lang="de-DE" sz="1800" dirty="0">
                <a:solidFill>
                  <a:schemeClr val="accent3">
                    <a:lumMod val="75000"/>
                  </a:schemeClr>
                </a:solidFill>
              </a:rPr>
              <a:t>31.07.1906</a:t>
            </a:r>
            <a:r>
              <a:rPr lang="de-DE" sz="1800" b="1" dirty="0"/>
              <a:t>$4</a:t>
            </a:r>
            <a:r>
              <a:rPr lang="de-DE" sz="1800" dirty="0"/>
              <a:t>datb </a:t>
            </a:r>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38</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56235436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t>RDA </a:t>
            </a:r>
            <a:r>
              <a:rPr lang="de-DE" b="1" dirty="0" smtClean="0">
                <a:solidFill>
                  <a:schemeClr val="accent1">
                    <a:lumMod val="75000"/>
                  </a:schemeClr>
                </a:solidFill>
                <a:hlinkClick r:id="rId3"/>
              </a:rPr>
              <a:t>11.5</a:t>
            </a:r>
            <a:r>
              <a:rPr lang="de-DE" dirty="0" smtClean="0"/>
              <a:t>)</a:t>
            </a:r>
          </a:p>
          <a:p>
            <a:pPr marL="0" indent="0">
              <a:buNone/>
            </a:pPr>
            <a:r>
              <a:rPr lang="de-DE" sz="1800" dirty="0"/>
              <a:t/>
            </a:r>
            <a:br>
              <a:rPr lang="de-DE" sz="1800" dirty="0"/>
            </a:br>
            <a:r>
              <a:rPr lang="de-DE" sz="2000" u="sng" dirty="0"/>
              <a:t>In Verbindung stehende </a:t>
            </a:r>
            <a:r>
              <a:rPr lang="de-DE" sz="2000" b="1" u="sng" dirty="0"/>
              <a:t>Institution</a:t>
            </a:r>
            <a:r>
              <a:rPr lang="de-DE" sz="2000" u="sng" dirty="0"/>
              <a:t> </a:t>
            </a:r>
          </a:p>
          <a:p>
            <a:pPr marL="0" indent="0">
              <a:buNone/>
            </a:pPr>
            <a:r>
              <a:rPr lang="de-DE" sz="2000" dirty="0"/>
              <a:t>(</a:t>
            </a:r>
            <a:r>
              <a:rPr lang="de-DE" sz="2000" b="1" dirty="0">
                <a:solidFill>
                  <a:schemeClr val="accent3">
                    <a:lumMod val="75000"/>
                  </a:schemeClr>
                </a:solidFill>
              </a:rPr>
              <a:t>RDA 11.5</a:t>
            </a:r>
            <a:r>
              <a:rPr lang="de-DE" sz="2000" dirty="0">
                <a:solidFill>
                  <a:schemeClr val="accent3">
                    <a:lumMod val="75000"/>
                  </a:schemeClr>
                </a:solidFill>
              </a:rPr>
              <a:t>  </a:t>
            </a:r>
            <a:r>
              <a:rPr lang="de-DE" sz="2000" dirty="0"/>
              <a:t>/ </a:t>
            </a:r>
            <a:r>
              <a:rPr lang="de-DE" sz="2000" b="1" dirty="0">
                <a:solidFill>
                  <a:srgbClr val="FF0000"/>
                </a:solidFill>
              </a:rPr>
              <a:t>RDA 11.13.1.4</a:t>
            </a:r>
            <a:r>
              <a:rPr lang="de-DE" sz="2000" dirty="0"/>
              <a:t>)</a:t>
            </a:r>
          </a:p>
          <a:p>
            <a:pPr marL="0" indent="0">
              <a:buNone/>
            </a:pPr>
            <a:endParaRPr lang="de-DE" sz="2000" dirty="0"/>
          </a:p>
          <a:p>
            <a:pPr lvl="1">
              <a:buFont typeface="Arial" panose="020B0604020202020204" pitchFamily="34" charset="0"/>
              <a:buChar char="•"/>
            </a:pPr>
            <a:r>
              <a:rPr lang="de-DE" dirty="0"/>
              <a:t>wenn durch diese eine bessere </a:t>
            </a:r>
            <a:r>
              <a:rPr lang="de-DE" b="1" dirty="0"/>
              <a:t>Identifizierung</a:t>
            </a:r>
            <a:r>
              <a:rPr lang="de-DE" dirty="0"/>
              <a:t> der Körperschaft als durch das </a:t>
            </a:r>
            <a:r>
              <a:rPr lang="de-DE" dirty="0" err="1"/>
              <a:t>Geografikum</a:t>
            </a:r>
            <a:r>
              <a:rPr lang="de-DE" dirty="0"/>
              <a:t> ermöglicht wird</a:t>
            </a:r>
          </a:p>
          <a:p>
            <a:pPr lvl="1">
              <a:buFont typeface="Arial" panose="020B0604020202020204" pitchFamily="34" charset="0"/>
              <a:buChar char="•"/>
            </a:pPr>
            <a:r>
              <a:rPr lang="de-DE" dirty="0"/>
              <a:t>oder das </a:t>
            </a:r>
            <a:r>
              <a:rPr lang="de-DE" dirty="0" err="1"/>
              <a:t>Geografikum</a:t>
            </a:r>
            <a:r>
              <a:rPr lang="de-DE" b="1" dirty="0"/>
              <a:t> nicht bekannt </a:t>
            </a:r>
            <a:r>
              <a:rPr lang="de-DE" dirty="0" smtClean="0"/>
              <a:t>ist.</a:t>
            </a:r>
            <a:endParaRPr lang="de-DE" dirty="0"/>
          </a:p>
          <a:p>
            <a:pPr marL="0" lvl="0" indent="0">
              <a:buNone/>
            </a:pPr>
            <a:endParaRPr lang="de-DE" sz="1600" b="1" dirty="0">
              <a:solidFill>
                <a:srgbClr val="00B050"/>
              </a:solidFill>
              <a:latin typeface="Calibri"/>
            </a:endParaRP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39</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3225899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buNone/>
            </a:pPr>
            <a:endParaRPr lang="de-DE" sz="2000" dirty="0" smtClean="0"/>
          </a:p>
          <a:p>
            <a:pPr marL="0" indent="0">
              <a:spcBef>
                <a:spcPts val="0"/>
              </a:spcBef>
              <a:buNone/>
            </a:pPr>
            <a:r>
              <a:rPr lang="de-DE" sz="2000" dirty="0" smtClean="0"/>
              <a:t>Aus </a:t>
            </a:r>
            <a:r>
              <a:rPr lang="de-DE" sz="2000" dirty="0"/>
              <a:t>dem </a:t>
            </a:r>
            <a:r>
              <a:rPr lang="de-DE" sz="2000" b="1" dirty="0"/>
              <a:t>RDA-Glossar</a:t>
            </a:r>
            <a:r>
              <a:rPr lang="de-DE" sz="2000" dirty="0"/>
              <a:t>: </a:t>
            </a:r>
            <a:endParaRPr lang="de-DE" sz="2000" dirty="0" smtClean="0"/>
          </a:p>
          <a:p>
            <a:pPr marL="0" indent="0">
              <a:spcBef>
                <a:spcPts val="0"/>
              </a:spcBef>
              <a:buNone/>
            </a:pPr>
            <a:r>
              <a:rPr lang="de-DE" sz="2000" dirty="0" smtClean="0"/>
              <a:t>Eine </a:t>
            </a:r>
            <a:r>
              <a:rPr lang="de-DE" sz="2000" dirty="0"/>
              <a:t>Körperschaft ist eine </a:t>
            </a:r>
            <a:r>
              <a:rPr lang="de-DE" sz="2000" b="1" dirty="0"/>
              <a:t>Organisation</a:t>
            </a:r>
            <a:r>
              <a:rPr lang="de-DE" sz="2000" dirty="0"/>
              <a:t> oder eine </a:t>
            </a:r>
            <a:r>
              <a:rPr lang="de-DE" sz="2000" b="1" dirty="0"/>
              <a:t>Gruppe von Personen </a:t>
            </a:r>
            <a:r>
              <a:rPr lang="de-DE" sz="2000" dirty="0"/>
              <a:t>und/oder Organisationen, die durch </a:t>
            </a:r>
            <a:r>
              <a:rPr lang="de-DE" sz="2000" dirty="0" smtClean="0"/>
              <a:t>eine bestimmte </a:t>
            </a:r>
            <a:r>
              <a:rPr lang="de-DE" sz="2000" b="1" dirty="0" smtClean="0"/>
              <a:t>Bezeichnung </a:t>
            </a:r>
            <a:r>
              <a:rPr lang="de-DE" sz="2000" b="1" dirty="0"/>
              <a:t>identifiziert </a:t>
            </a:r>
            <a:r>
              <a:rPr lang="de-DE" sz="2000" dirty="0"/>
              <a:t>ist und die als </a:t>
            </a:r>
            <a:r>
              <a:rPr lang="de-DE" sz="2000" b="1" dirty="0"/>
              <a:t>Einheit</a:t>
            </a:r>
            <a:r>
              <a:rPr lang="de-DE" sz="2000" dirty="0"/>
              <a:t> handelt oder handeln </a:t>
            </a:r>
            <a:r>
              <a:rPr lang="de-DE" sz="2000" dirty="0" smtClean="0"/>
              <a:t>kann</a:t>
            </a:r>
          </a:p>
          <a:p>
            <a:pPr marL="0" indent="0">
              <a:spcBef>
                <a:spcPts val="0"/>
              </a:spcBef>
              <a:buNone/>
            </a:pPr>
            <a:r>
              <a:rPr lang="de-DE" sz="2000" dirty="0"/>
              <a:t/>
            </a:r>
            <a:br>
              <a:rPr lang="de-DE" sz="2000" dirty="0"/>
            </a:br>
            <a:r>
              <a:rPr lang="de-DE" sz="2000" dirty="0"/>
              <a:t>Aus </a:t>
            </a:r>
            <a:r>
              <a:rPr lang="de-DE" sz="2000" b="1" dirty="0">
                <a:solidFill>
                  <a:schemeClr val="accent1">
                    <a:lumMod val="75000"/>
                  </a:schemeClr>
                </a:solidFill>
              </a:rPr>
              <a:t>RDA </a:t>
            </a:r>
            <a:r>
              <a:rPr lang="de-DE" sz="2000" b="1" dirty="0" smtClean="0">
                <a:solidFill>
                  <a:schemeClr val="accent1">
                    <a:lumMod val="75000"/>
                  </a:schemeClr>
                </a:solidFill>
                <a:hlinkClick r:id="rId2"/>
              </a:rPr>
              <a:t>11.0:</a:t>
            </a:r>
            <a:r>
              <a:rPr lang="de-DE" sz="2000" dirty="0"/>
              <a:t/>
            </a:r>
            <a:br>
              <a:rPr lang="de-DE" sz="2000" dirty="0"/>
            </a:br>
            <a:r>
              <a:rPr lang="de-DE" sz="2000" dirty="0"/>
              <a:t>Eine Organisation wird nur dann als Körperschaft betrachtet, wenn sie durch eine </a:t>
            </a:r>
            <a:r>
              <a:rPr lang="de-DE" sz="2000" b="1" dirty="0"/>
              <a:t>spezifische </a:t>
            </a:r>
            <a:r>
              <a:rPr lang="de-DE" sz="2000" b="1" dirty="0" smtClean="0"/>
              <a:t>Benennung identifiziert </a:t>
            </a:r>
            <a:r>
              <a:rPr lang="de-DE" sz="2000" dirty="0" smtClean="0"/>
              <a:t>wird, </a:t>
            </a:r>
            <a:r>
              <a:rPr lang="de-DE" sz="2000" dirty="0"/>
              <a:t>und sie als</a:t>
            </a:r>
            <a:r>
              <a:rPr lang="de-DE" sz="2000" b="1" dirty="0"/>
              <a:t> Einheit </a:t>
            </a:r>
            <a:r>
              <a:rPr lang="de-DE" sz="2000" dirty="0"/>
              <a:t>handelt oder handeln kann</a:t>
            </a:r>
          </a:p>
          <a:p>
            <a:endParaRPr lang="de-DE"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
        <p:nvSpPr>
          <p:cNvPr id="5" name="Titel 4"/>
          <p:cNvSpPr>
            <a:spLocks noGrp="1"/>
          </p:cNvSpPr>
          <p:nvPr>
            <p:ph type="title"/>
          </p:nvPr>
        </p:nvSpPr>
        <p:spPr/>
        <p:txBody>
          <a:bodyPr/>
          <a:lstStyle/>
          <a:p>
            <a:r>
              <a:rPr lang="de-DE" dirty="0"/>
              <a:t>Körperschaften - Definition</a:t>
            </a: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Sonstige identifizierende Merkmale</a:t>
            </a:r>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smtClean="0"/>
              <a:t>RDA </a:t>
            </a:r>
            <a:r>
              <a:rPr lang="de-DE" b="1" dirty="0">
                <a:solidFill>
                  <a:srgbClr val="4F81BD">
                    <a:lumMod val="75000"/>
                  </a:srgbClr>
                </a:solidFill>
                <a:hlinkClick r:id="rId3"/>
              </a:rPr>
              <a:t>11.5</a:t>
            </a:r>
            <a:r>
              <a:rPr lang="de-DE" dirty="0" smtClean="0"/>
              <a:t>)</a:t>
            </a:r>
          </a:p>
          <a:p>
            <a:pPr marL="0" indent="0">
              <a:buNone/>
            </a:pPr>
            <a:r>
              <a:rPr lang="de-DE" sz="1800" dirty="0"/>
              <a:t/>
            </a:r>
            <a:br>
              <a:rPr lang="de-DE" sz="1800" dirty="0"/>
            </a:br>
            <a:r>
              <a:rPr lang="de-DE" sz="2000" u="sng" dirty="0"/>
              <a:t>In Verbindung stehende </a:t>
            </a:r>
            <a:r>
              <a:rPr lang="de-DE" sz="2000" b="1" u="sng" dirty="0"/>
              <a:t>Institution</a:t>
            </a:r>
            <a:r>
              <a:rPr lang="de-DE" sz="2000" u="sng" dirty="0"/>
              <a:t> </a:t>
            </a:r>
          </a:p>
          <a:p>
            <a:pPr marL="0" indent="0">
              <a:buNone/>
            </a:pPr>
            <a:r>
              <a:rPr lang="de-DE" sz="2000" dirty="0"/>
              <a:t>(</a:t>
            </a:r>
            <a:r>
              <a:rPr lang="de-DE" sz="2000" b="1" dirty="0">
                <a:solidFill>
                  <a:schemeClr val="accent3">
                    <a:lumMod val="75000"/>
                  </a:schemeClr>
                </a:solidFill>
              </a:rPr>
              <a:t>RDA 11.5</a:t>
            </a:r>
            <a:r>
              <a:rPr lang="de-DE" sz="2000" dirty="0">
                <a:solidFill>
                  <a:schemeClr val="accent3">
                    <a:lumMod val="75000"/>
                  </a:schemeClr>
                </a:solidFill>
              </a:rPr>
              <a:t>  </a:t>
            </a:r>
            <a:r>
              <a:rPr lang="de-DE" sz="2000" dirty="0"/>
              <a:t>/ </a:t>
            </a:r>
            <a:r>
              <a:rPr lang="de-DE" sz="2000" b="1" dirty="0">
                <a:solidFill>
                  <a:srgbClr val="FF0000"/>
                </a:solidFill>
              </a:rPr>
              <a:t>RDA 11.13.1.4</a:t>
            </a:r>
            <a:r>
              <a:rPr lang="de-DE" sz="2000" dirty="0"/>
              <a:t>)</a:t>
            </a:r>
          </a:p>
          <a:p>
            <a:pPr marL="0" indent="0">
              <a:buNone/>
            </a:pPr>
            <a:endParaRPr lang="de-DE" sz="2000" dirty="0"/>
          </a:p>
          <a:p>
            <a:pPr marL="57150" indent="0">
              <a:buNone/>
            </a:pPr>
            <a:r>
              <a:rPr lang="de-DE" sz="1800" i="1" dirty="0">
                <a:ea typeface="Verdana" pitchFamily="34" charset="0"/>
                <a:cs typeface="Verdana" pitchFamily="34" charset="0"/>
              </a:rPr>
              <a:t>Beispiel:</a:t>
            </a:r>
          </a:p>
          <a:p>
            <a:pPr marL="0" indent="0">
              <a:buNone/>
            </a:pPr>
            <a:r>
              <a:rPr lang="de-DE" sz="1800" b="1" dirty="0" smtClean="0">
                <a:solidFill>
                  <a:srgbClr val="7030A0"/>
                </a:solidFill>
                <a:ea typeface="Verdana" pitchFamily="34" charset="0"/>
                <a:cs typeface="Verdana" pitchFamily="34" charset="0"/>
              </a:rPr>
              <a:t> Pädagogische </a:t>
            </a:r>
            <a:r>
              <a:rPr lang="de-DE" sz="1800" b="1" dirty="0">
                <a:solidFill>
                  <a:srgbClr val="7030A0"/>
                </a:solidFill>
                <a:ea typeface="Verdana" pitchFamily="34" charset="0"/>
                <a:cs typeface="Verdana" pitchFamily="34" charset="0"/>
              </a:rPr>
              <a:t>Arbeitsstelle </a:t>
            </a:r>
            <a:r>
              <a:rPr lang="de-DE" sz="1800" dirty="0">
                <a:solidFill>
                  <a:srgbClr val="FF0000"/>
                </a:solidFill>
                <a:ea typeface="Verdana" pitchFamily="34" charset="0"/>
                <a:cs typeface="Verdana" pitchFamily="34" charset="0"/>
              </a:rPr>
              <a:t>(Deutscher </a:t>
            </a:r>
            <a:r>
              <a:rPr lang="de-DE" sz="1800" dirty="0" smtClean="0">
                <a:solidFill>
                  <a:srgbClr val="FF0000"/>
                </a:solidFill>
                <a:ea typeface="Verdana" pitchFamily="34" charset="0"/>
                <a:cs typeface="Verdana" pitchFamily="34" charset="0"/>
              </a:rPr>
              <a:t>Volkshochschul-   </a:t>
            </a:r>
          </a:p>
          <a:p>
            <a:pPr marL="0" indent="0">
              <a:buNone/>
            </a:pPr>
            <a:r>
              <a:rPr lang="de-DE" sz="1800" dirty="0">
                <a:solidFill>
                  <a:srgbClr val="FF0000"/>
                </a:solidFill>
                <a:ea typeface="Verdana" pitchFamily="34" charset="0"/>
                <a:cs typeface="Verdana" pitchFamily="34" charset="0"/>
              </a:rPr>
              <a:t> </a:t>
            </a:r>
            <a:r>
              <a:rPr lang="de-DE" sz="1800" dirty="0" smtClean="0">
                <a:solidFill>
                  <a:srgbClr val="FF0000"/>
                </a:solidFill>
                <a:ea typeface="Verdana" pitchFamily="34" charset="0"/>
                <a:cs typeface="Verdana" pitchFamily="34" charset="0"/>
              </a:rPr>
              <a:t>Verband</a:t>
            </a:r>
            <a:r>
              <a:rPr lang="de-DE" sz="1800" dirty="0">
                <a:solidFill>
                  <a:srgbClr val="FF0000"/>
                </a:solidFill>
                <a:ea typeface="Verdana" pitchFamily="34" charset="0"/>
                <a:cs typeface="Verdana" pitchFamily="34" charset="0"/>
              </a:rPr>
              <a:t>)</a:t>
            </a:r>
            <a:endParaRPr lang="en-US" sz="1800" dirty="0">
              <a:solidFill>
                <a:srgbClr val="FF0000"/>
              </a:solidFill>
              <a:ea typeface="Verdana" pitchFamily="34" charset="0"/>
              <a:cs typeface="Verdana" pitchFamily="34" charset="0"/>
            </a:endParaRPr>
          </a:p>
          <a:p>
            <a:pPr marL="0" indent="0">
              <a:buNone/>
            </a:pPr>
            <a:endParaRPr lang="de-DE" sz="1800" dirty="0">
              <a:ea typeface="Verdana" pitchFamily="34" charset="0"/>
              <a:cs typeface="Verdana" pitchFamily="34" charset="0"/>
            </a:endParaRPr>
          </a:p>
          <a:p>
            <a:pPr marL="0" indent="0">
              <a:buNone/>
            </a:pPr>
            <a:r>
              <a:rPr lang="de-DE" sz="1800" b="1" dirty="0" smtClean="0">
                <a:ea typeface="Verdana" pitchFamily="34" charset="0"/>
                <a:cs typeface="Verdana" pitchFamily="34" charset="0"/>
              </a:rPr>
              <a:t> PICA</a:t>
            </a:r>
            <a:r>
              <a:rPr lang="de-DE" sz="1800" dirty="0" smtClean="0">
                <a:ea typeface="Verdana" pitchFamily="34" charset="0"/>
                <a:cs typeface="Verdana" pitchFamily="34" charset="0"/>
              </a:rPr>
              <a:t>:</a:t>
            </a:r>
            <a:endParaRPr lang="de-DE" sz="1800" dirty="0">
              <a:ea typeface="Verdana" pitchFamily="34" charset="0"/>
              <a:cs typeface="Verdana" pitchFamily="34" charset="0"/>
            </a:endParaRPr>
          </a:p>
          <a:p>
            <a:pPr marL="0" indent="0" fontAlgn="t">
              <a:buNone/>
            </a:pPr>
            <a:r>
              <a:rPr lang="de-DE" sz="1800" b="1" dirty="0" smtClean="0">
                <a:solidFill>
                  <a:srgbClr val="7030A0"/>
                </a:solidFill>
                <a:ea typeface="Verdana" pitchFamily="34" charset="0"/>
                <a:cs typeface="Verdana" pitchFamily="34" charset="0"/>
              </a:rPr>
              <a:t> 110 </a:t>
            </a:r>
            <a:r>
              <a:rPr lang="de-DE" sz="1800" b="1" dirty="0">
                <a:solidFill>
                  <a:srgbClr val="7030A0"/>
                </a:solidFill>
                <a:ea typeface="Verdana" pitchFamily="34" charset="0"/>
                <a:cs typeface="Verdana" pitchFamily="34" charset="0"/>
              </a:rPr>
              <a:t>Pädagogische </a:t>
            </a:r>
            <a:r>
              <a:rPr lang="de-DE" sz="1800" b="1" dirty="0" err="1">
                <a:solidFill>
                  <a:srgbClr val="7030A0"/>
                </a:solidFill>
                <a:ea typeface="Verdana" pitchFamily="34" charset="0"/>
                <a:cs typeface="Verdana" pitchFamily="34" charset="0"/>
              </a:rPr>
              <a:t>Arbeitsstelle</a:t>
            </a:r>
            <a:r>
              <a:rPr lang="de-DE" sz="1800" b="1" dirty="0" err="1">
                <a:ea typeface="Verdana" pitchFamily="34" charset="0"/>
                <a:cs typeface="Verdana" pitchFamily="34" charset="0"/>
              </a:rPr>
              <a:t>$g</a:t>
            </a:r>
            <a:r>
              <a:rPr lang="de-DE" sz="1800" dirty="0" err="1">
                <a:solidFill>
                  <a:srgbClr val="FF0000"/>
                </a:solidFill>
                <a:ea typeface="Verdana" pitchFamily="34" charset="0"/>
                <a:cs typeface="Verdana" pitchFamily="34" charset="0"/>
              </a:rPr>
              <a:t>Deutscher</a:t>
            </a:r>
            <a:r>
              <a:rPr lang="de-DE" sz="1800" dirty="0">
                <a:solidFill>
                  <a:srgbClr val="FF0000"/>
                </a:solidFill>
                <a:ea typeface="Verdana" pitchFamily="34" charset="0"/>
                <a:cs typeface="Verdana" pitchFamily="34" charset="0"/>
              </a:rPr>
              <a:t> </a:t>
            </a:r>
            <a:br>
              <a:rPr lang="de-DE" sz="1800" dirty="0">
                <a:solidFill>
                  <a:srgbClr val="FF0000"/>
                </a:solidFill>
                <a:ea typeface="Verdana" pitchFamily="34" charset="0"/>
                <a:cs typeface="Verdana" pitchFamily="34" charset="0"/>
              </a:rPr>
            </a:br>
            <a:r>
              <a:rPr lang="de-DE" sz="1800" dirty="0">
                <a:solidFill>
                  <a:srgbClr val="FF0000"/>
                </a:solidFill>
                <a:ea typeface="Verdana" pitchFamily="34" charset="0"/>
                <a:cs typeface="Verdana" pitchFamily="34" charset="0"/>
              </a:rPr>
              <a:t> </a:t>
            </a:r>
            <a:r>
              <a:rPr lang="de-DE" sz="1800" dirty="0" smtClean="0">
                <a:solidFill>
                  <a:srgbClr val="FF0000"/>
                </a:solidFill>
                <a:ea typeface="Verdana" pitchFamily="34" charset="0"/>
                <a:cs typeface="Verdana" pitchFamily="34" charset="0"/>
              </a:rPr>
              <a:t>       </a:t>
            </a:r>
            <a:r>
              <a:rPr lang="de-DE" sz="1800" dirty="0">
                <a:solidFill>
                  <a:srgbClr val="FF0000"/>
                </a:solidFill>
                <a:ea typeface="Verdana" pitchFamily="34" charset="0"/>
                <a:cs typeface="Verdana" pitchFamily="34" charset="0"/>
              </a:rPr>
              <a:t>Volkshochschul-Verband</a:t>
            </a:r>
          </a:p>
          <a:p>
            <a:pPr marL="0" indent="0" fontAlgn="t">
              <a:buNone/>
            </a:pPr>
            <a:r>
              <a:rPr lang="de-DE" sz="1800" b="1" dirty="0" smtClean="0">
                <a:solidFill>
                  <a:schemeClr val="accent3">
                    <a:lumMod val="75000"/>
                  </a:schemeClr>
                </a:solidFill>
                <a:ea typeface="Verdana" pitchFamily="34" charset="0"/>
                <a:cs typeface="Verdana" pitchFamily="34" charset="0"/>
              </a:rPr>
              <a:t> 510</a:t>
            </a:r>
            <a:r>
              <a:rPr lang="de-DE" sz="1800" dirty="0" smtClean="0">
                <a:solidFill>
                  <a:schemeClr val="accent3">
                    <a:lumMod val="75000"/>
                  </a:schemeClr>
                </a:solidFill>
                <a:ea typeface="Verdana" pitchFamily="34" charset="0"/>
                <a:cs typeface="Verdana" pitchFamily="34" charset="0"/>
              </a:rPr>
              <a:t> </a:t>
            </a:r>
            <a:r>
              <a:rPr lang="de-DE" sz="1800" dirty="0">
                <a:solidFill>
                  <a:schemeClr val="accent3">
                    <a:lumMod val="75000"/>
                  </a:schemeClr>
                </a:solidFill>
                <a:ea typeface="Verdana" pitchFamily="34" charset="0"/>
                <a:cs typeface="Verdana" pitchFamily="34" charset="0"/>
              </a:rPr>
              <a:t>!...!</a:t>
            </a:r>
            <a:r>
              <a:rPr lang="de-DE" sz="1800" i="1" dirty="0">
                <a:solidFill>
                  <a:schemeClr val="accent3">
                    <a:lumMod val="75000"/>
                  </a:schemeClr>
                </a:solidFill>
                <a:ea typeface="Verdana" pitchFamily="34" charset="0"/>
                <a:cs typeface="Verdana" pitchFamily="34" charset="0"/>
              </a:rPr>
              <a:t>Deutscher </a:t>
            </a:r>
            <a:r>
              <a:rPr lang="de-DE" sz="1800" i="1" dirty="0" smtClean="0">
                <a:solidFill>
                  <a:schemeClr val="accent3">
                    <a:lumMod val="75000"/>
                  </a:schemeClr>
                </a:solidFill>
                <a:ea typeface="Verdana" pitchFamily="34" charset="0"/>
                <a:cs typeface="Verdana" pitchFamily="34" charset="0"/>
              </a:rPr>
              <a:t>Volkshochschul-Verband</a:t>
            </a:r>
            <a:r>
              <a:rPr lang="de-DE" sz="1800" b="1" dirty="0" smtClean="0">
                <a:ea typeface="Verdana" pitchFamily="34" charset="0"/>
                <a:cs typeface="Verdana" pitchFamily="34" charset="0"/>
              </a:rPr>
              <a:t>$4</a:t>
            </a:r>
            <a:r>
              <a:rPr lang="de-DE" sz="1800" dirty="0" smtClean="0">
                <a:ea typeface="Verdana" pitchFamily="34" charset="0"/>
                <a:cs typeface="Verdana" pitchFamily="34" charset="0"/>
              </a:rPr>
              <a:t>adue</a:t>
            </a:r>
            <a:r>
              <a:rPr lang="de-DE" sz="1800" b="1" dirty="0" smtClean="0">
                <a:ea typeface="Verdana" pitchFamily="34" charset="0"/>
                <a:cs typeface="Verdana" pitchFamily="34" charset="0"/>
              </a:rPr>
              <a:t>$X</a:t>
            </a:r>
            <a:r>
              <a:rPr lang="de-DE" sz="1800" dirty="0" smtClean="0">
                <a:ea typeface="Verdana" pitchFamily="34" charset="0"/>
                <a:cs typeface="Verdana" pitchFamily="34" charset="0"/>
              </a:rPr>
              <a:t>1</a:t>
            </a:r>
            <a:endParaRPr lang="de-DE" sz="1800" dirty="0">
              <a:ea typeface="Verdana" pitchFamily="34" charset="0"/>
              <a:cs typeface="Verdana" pitchFamily="34" charset="0"/>
            </a:endParaRPr>
          </a:p>
          <a:p>
            <a:pPr marL="0" indent="0">
              <a:buNone/>
            </a:pPr>
            <a:r>
              <a:rPr lang="de-DE" sz="1800" b="1" dirty="0" smtClean="0">
                <a:solidFill>
                  <a:schemeClr val="accent3">
                    <a:lumMod val="75000"/>
                  </a:schemeClr>
                </a:solidFill>
                <a:ea typeface="Verdana" pitchFamily="34" charset="0"/>
                <a:cs typeface="Verdana" pitchFamily="34" charset="0"/>
              </a:rPr>
              <a:t> 551</a:t>
            </a:r>
            <a:r>
              <a:rPr lang="de-DE" sz="1800" dirty="0" smtClean="0">
                <a:solidFill>
                  <a:schemeClr val="accent3">
                    <a:lumMod val="75000"/>
                  </a:schemeClr>
                </a:solidFill>
                <a:ea typeface="Verdana" pitchFamily="34" charset="0"/>
                <a:cs typeface="Verdana" pitchFamily="34" charset="0"/>
              </a:rPr>
              <a:t> </a:t>
            </a:r>
            <a:r>
              <a:rPr lang="de-DE" sz="1800" dirty="0">
                <a:solidFill>
                  <a:schemeClr val="accent3">
                    <a:lumMod val="75000"/>
                  </a:schemeClr>
                </a:solidFill>
                <a:ea typeface="Verdana" pitchFamily="34" charset="0"/>
                <a:cs typeface="Verdana" pitchFamily="34" charset="0"/>
              </a:rPr>
              <a:t>!...!</a:t>
            </a:r>
            <a:r>
              <a:rPr lang="de-DE" sz="1800" i="1" dirty="0">
                <a:solidFill>
                  <a:schemeClr val="accent3">
                    <a:lumMod val="75000"/>
                  </a:schemeClr>
                </a:solidFill>
                <a:ea typeface="Verdana" pitchFamily="34" charset="0"/>
                <a:cs typeface="Verdana" pitchFamily="34" charset="0"/>
              </a:rPr>
              <a:t>Frankfurt am Main</a:t>
            </a:r>
            <a:r>
              <a:rPr lang="de-DE" sz="1800" b="1" dirty="0">
                <a:ea typeface="Verdana" pitchFamily="34" charset="0"/>
                <a:cs typeface="Verdana" pitchFamily="34" charset="0"/>
              </a:rPr>
              <a:t>$4</a:t>
            </a:r>
            <a:r>
              <a:rPr lang="de-DE" sz="1800" dirty="0">
                <a:ea typeface="Verdana" pitchFamily="34" charset="0"/>
                <a:cs typeface="Verdana" pitchFamily="34" charset="0"/>
              </a:rPr>
              <a:t>orta</a:t>
            </a:r>
          </a:p>
          <a:p>
            <a:pPr marL="0" indent="0">
              <a:spcBef>
                <a:spcPts val="0"/>
              </a:spcBef>
              <a:buNone/>
            </a:pPr>
            <a:endParaRPr lang="de-DE" sz="2000" dirty="0" smtClean="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40</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80683029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Körperschaften allgemein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dirty="0" smtClean="0"/>
              <a:t>(</a:t>
            </a:r>
            <a:r>
              <a:rPr lang="de-DE" b="1" dirty="0"/>
              <a:t>RDA </a:t>
            </a:r>
            <a:r>
              <a:rPr lang="de-DE" b="1" u="sng" dirty="0" smtClean="0">
                <a:solidFill>
                  <a:schemeClr val="accent1">
                    <a:lumMod val="75000"/>
                  </a:schemeClr>
                </a:solidFill>
                <a:hlinkClick r:id="rId3"/>
              </a:rPr>
              <a:t>11.7</a:t>
            </a:r>
            <a:r>
              <a:rPr lang="de-DE" dirty="0" smtClean="0"/>
              <a:t>)</a:t>
            </a:r>
          </a:p>
          <a:p>
            <a:pPr marL="0" indent="0">
              <a:spcBef>
                <a:spcPts val="0"/>
              </a:spcBef>
              <a:buNone/>
            </a:pPr>
            <a:r>
              <a:rPr lang="de-DE" sz="1800" dirty="0"/>
              <a:t/>
            </a:r>
            <a:br>
              <a:rPr lang="de-DE" sz="1800" dirty="0"/>
            </a:br>
            <a:r>
              <a:rPr lang="de-DE" sz="2000" u="sng" dirty="0"/>
              <a:t>Sonstige zur Körperschaft gehörende</a:t>
            </a:r>
            <a:r>
              <a:rPr lang="de-DE" sz="2000" b="1" u="sng" dirty="0"/>
              <a:t> Kennzeichnung </a:t>
            </a:r>
          </a:p>
          <a:p>
            <a:pPr marL="57150" indent="0">
              <a:spcBef>
                <a:spcPts val="0"/>
              </a:spcBef>
              <a:buNone/>
            </a:pPr>
            <a:r>
              <a:rPr lang="de-DE" sz="2000" dirty="0"/>
              <a:t>(</a:t>
            </a:r>
            <a:r>
              <a:rPr lang="de-DE" sz="2000" b="1" dirty="0">
                <a:solidFill>
                  <a:schemeClr val="accent3">
                    <a:lumMod val="75000"/>
                  </a:schemeClr>
                </a:solidFill>
              </a:rPr>
              <a:t>RDA 11.7 </a:t>
            </a:r>
            <a:r>
              <a:rPr lang="de-DE" sz="2000" dirty="0"/>
              <a:t>/ </a:t>
            </a:r>
            <a:r>
              <a:rPr lang="de-DE" sz="2000" b="1" dirty="0">
                <a:solidFill>
                  <a:srgbClr val="FF0000"/>
                </a:solidFill>
              </a:rPr>
              <a:t>RDA 11.13.1.2</a:t>
            </a:r>
            <a:r>
              <a:rPr lang="de-DE" sz="2000" i="1" dirty="0">
                <a:solidFill>
                  <a:srgbClr val="FF0000"/>
                </a:solidFill>
              </a:rPr>
              <a:t> </a:t>
            </a:r>
            <a:r>
              <a:rPr lang="de-DE" sz="2000" i="1" dirty="0"/>
              <a:t>und </a:t>
            </a:r>
            <a:r>
              <a:rPr lang="de-DE" sz="2000" b="1" dirty="0">
                <a:solidFill>
                  <a:srgbClr val="FF0000"/>
                </a:solidFill>
              </a:rPr>
              <a:t>RDA </a:t>
            </a:r>
            <a:r>
              <a:rPr lang="de-DE" sz="2000" b="1" dirty="0" smtClean="0">
                <a:solidFill>
                  <a:srgbClr val="FF0000"/>
                </a:solidFill>
              </a:rPr>
              <a:t>11.13.1.7</a:t>
            </a:r>
            <a:r>
              <a:rPr lang="de-DE" sz="2000" dirty="0" smtClean="0"/>
              <a:t>)</a:t>
            </a:r>
            <a:endParaRPr lang="de-DE" sz="2000" dirty="0"/>
          </a:p>
          <a:p>
            <a:pPr marL="457200" lvl="1" indent="0">
              <a:buNone/>
            </a:pPr>
            <a:endParaRPr lang="de-DE" dirty="0"/>
          </a:p>
          <a:p>
            <a:pPr lvl="1">
              <a:buFont typeface="Arial" panose="020B0604020202020204" pitchFamily="34" charset="0"/>
              <a:buChar char="•"/>
            </a:pPr>
            <a:r>
              <a:rPr lang="de-DE" dirty="0"/>
              <a:t>Kann z.B. Wort, Phrase oder Abkürzung sein, die den </a:t>
            </a:r>
            <a:r>
              <a:rPr lang="de-DE" b="1" dirty="0"/>
              <a:t>rechtlichen Status </a:t>
            </a:r>
            <a:r>
              <a:rPr lang="de-DE" dirty="0"/>
              <a:t>anzeigt oder ein </a:t>
            </a:r>
            <a:r>
              <a:rPr lang="de-DE" b="1" dirty="0"/>
              <a:t>beliebiger</a:t>
            </a:r>
            <a:r>
              <a:rPr lang="de-DE" dirty="0"/>
              <a:t> </a:t>
            </a:r>
            <a:r>
              <a:rPr lang="de-DE" dirty="0" smtClean="0"/>
              <a:t>Terminus </a:t>
            </a:r>
            <a:r>
              <a:rPr lang="de-DE" dirty="0"/>
              <a:t>(in deutscher Sprache).</a:t>
            </a:r>
          </a:p>
          <a:p>
            <a:pPr lvl="1">
              <a:buNone/>
            </a:pPr>
            <a:r>
              <a:rPr lang="de-DE" b="1" dirty="0"/>
              <a:t>Anwendungsfälle</a:t>
            </a:r>
            <a:r>
              <a:rPr lang="de-DE" dirty="0"/>
              <a:t>: </a:t>
            </a:r>
          </a:p>
          <a:p>
            <a:pPr lvl="1">
              <a:buFont typeface="Arial" panose="020B0604020202020204" pitchFamily="34" charset="0"/>
              <a:buChar char="•"/>
            </a:pPr>
            <a:r>
              <a:rPr lang="de-DE" dirty="0" smtClean="0"/>
              <a:t>Art einer Körperschaft (</a:t>
            </a:r>
            <a:r>
              <a:rPr lang="de-DE" b="1" dirty="0" smtClean="0"/>
              <a:t>RDA </a:t>
            </a:r>
            <a:r>
              <a:rPr lang="de-DE" b="1" dirty="0">
                <a:hlinkClick r:id="rId4"/>
              </a:rPr>
              <a:t>11.7.1.4</a:t>
            </a:r>
            <a:r>
              <a:rPr lang="de-DE" dirty="0"/>
              <a:t>)</a:t>
            </a:r>
          </a:p>
          <a:p>
            <a:pPr lvl="1">
              <a:buFont typeface="Arial" panose="020B0604020202020204" pitchFamily="34" charset="0"/>
              <a:buChar char="•"/>
            </a:pPr>
            <a:r>
              <a:rPr lang="de-DE" dirty="0"/>
              <a:t>Art </a:t>
            </a:r>
            <a:r>
              <a:rPr lang="de-DE" dirty="0" smtClean="0"/>
              <a:t>einer </a:t>
            </a:r>
            <a:r>
              <a:rPr lang="de-DE" dirty="0"/>
              <a:t>Gebietskörperschaft (</a:t>
            </a:r>
            <a:r>
              <a:rPr lang="de-DE" b="1" dirty="0"/>
              <a:t>RDA </a:t>
            </a:r>
            <a:r>
              <a:rPr lang="de-DE" b="1" dirty="0">
                <a:hlinkClick r:id="rId5"/>
              </a:rPr>
              <a:t>11.7.1.5</a:t>
            </a:r>
            <a:r>
              <a:rPr lang="de-DE" dirty="0" smtClean="0"/>
              <a:t>)</a:t>
            </a:r>
          </a:p>
          <a:p>
            <a:pPr marL="457200" lvl="1" indent="0">
              <a:buNone/>
            </a:pPr>
            <a:r>
              <a:rPr lang="de-DE" dirty="0" smtClean="0"/>
              <a:t>= wenn ein Name </a:t>
            </a:r>
            <a:r>
              <a:rPr lang="de-DE" dirty="0"/>
              <a:t>nicht an eine Körperschaft denken lässt</a:t>
            </a:r>
          </a:p>
          <a:p>
            <a:pPr lvl="1">
              <a:buFont typeface="Arial" panose="020B0604020202020204" pitchFamily="34" charset="0"/>
              <a:buChar char="•"/>
            </a:pPr>
            <a:r>
              <a:rPr lang="de-DE" dirty="0" smtClean="0"/>
              <a:t>sonstige </a:t>
            </a:r>
            <a:r>
              <a:rPr lang="de-DE" dirty="0"/>
              <a:t>Kennzeichnung zur </a:t>
            </a:r>
            <a:r>
              <a:rPr lang="de-DE" b="1" dirty="0"/>
              <a:t>Unterscheidung</a:t>
            </a:r>
            <a:r>
              <a:rPr lang="de-DE" dirty="0"/>
              <a:t> gleichnamiger Körperschaften (</a:t>
            </a:r>
            <a:r>
              <a:rPr lang="de-DE" b="1" dirty="0"/>
              <a:t>RDA </a:t>
            </a:r>
            <a:r>
              <a:rPr lang="de-DE" b="1" dirty="0">
                <a:hlinkClick r:id="rId6"/>
              </a:rPr>
              <a:t>11.7.1.6</a:t>
            </a:r>
            <a:r>
              <a:rPr lang="de-DE" dirty="0"/>
              <a:t>)</a:t>
            </a:r>
          </a:p>
          <a:p>
            <a:pPr marL="457200" lvl="1" indent="0" algn="r">
              <a:buNone/>
            </a:pPr>
            <a:r>
              <a:rPr lang="de-DE" dirty="0"/>
              <a:t>vgl. </a:t>
            </a:r>
            <a:r>
              <a:rPr lang="de-DE" b="1" dirty="0">
                <a:hlinkClick r:id="rId7"/>
              </a:rPr>
              <a:t>EH-K-06</a:t>
            </a:r>
            <a:endParaRPr lang="de-DE" b="1" dirty="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41</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41151956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Körperschaften allgemein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b="1" dirty="0"/>
              <a:t>RDA </a:t>
            </a:r>
            <a:r>
              <a:rPr lang="de-DE" b="1" dirty="0" smtClean="0">
                <a:hlinkClick r:id="rId3"/>
              </a:rPr>
              <a:t>11.7</a:t>
            </a:r>
            <a:r>
              <a:rPr lang="de-DE" dirty="0" smtClean="0"/>
              <a:t>)</a:t>
            </a:r>
          </a:p>
          <a:p>
            <a:pPr marL="0" indent="0">
              <a:spcBef>
                <a:spcPts val="0"/>
              </a:spcBef>
              <a:buNone/>
            </a:pPr>
            <a:r>
              <a:rPr lang="de-DE" sz="1800" dirty="0"/>
              <a:t/>
            </a:r>
            <a:br>
              <a:rPr lang="de-DE" sz="1800" dirty="0"/>
            </a:br>
            <a:r>
              <a:rPr lang="de-DE" sz="2000" u="sng" dirty="0" smtClean="0"/>
              <a:t>Sonstige </a:t>
            </a:r>
            <a:r>
              <a:rPr lang="de-DE" sz="2000" u="sng" dirty="0"/>
              <a:t>zur Körperschaft gehörende</a:t>
            </a:r>
            <a:r>
              <a:rPr lang="de-DE" sz="2000" b="1" u="sng" dirty="0"/>
              <a:t> Kennzeichnung </a:t>
            </a:r>
          </a:p>
          <a:p>
            <a:pPr marL="57150" indent="0">
              <a:spcBef>
                <a:spcPts val="0"/>
              </a:spcBef>
              <a:buNone/>
            </a:pPr>
            <a:r>
              <a:rPr lang="de-DE" sz="2000" dirty="0"/>
              <a:t>(</a:t>
            </a:r>
            <a:r>
              <a:rPr lang="de-DE" sz="2000" b="1" dirty="0">
                <a:solidFill>
                  <a:schemeClr val="accent3">
                    <a:lumMod val="75000"/>
                  </a:schemeClr>
                </a:solidFill>
              </a:rPr>
              <a:t>RDA 11.7 </a:t>
            </a:r>
            <a:r>
              <a:rPr lang="de-DE" sz="2000" dirty="0"/>
              <a:t>/ </a:t>
            </a:r>
            <a:r>
              <a:rPr lang="de-DE" sz="2000" b="1" dirty="0">
                <a:solidFill>
                  <a:srgbClr val="FF0000"/>
                </a:solidFill>
              </a:rPr>
              <a:t>RDA 11.13.1.2</a:t>
            </a:r>
            <a:r>
              <a:rPr lang="de-DE" sz="2000" i="1" dirty="0">
                <a:solidFill>
                  <a:srgbClr val="FF0000"/>
                </a:solidFill>
              </a:rPr>
              <a:t> </a:t>
            </a:r>
            <a:r>
              <a:rPr lang="de-DE" sz="2000" i="1" dirty="0"/>
              <a:t>und </a:t>
            </a:r>
            <a:r>
              <a:rPr lang="de-DE" sz="2000" b="1" dirty="0">
                <a:solidFill>
                  <a:srgbClr val="FF0000"/>
                </a:solidFill>
              </a:rPr>
              <a:t>RDA 11.13.1.7 </a:t>
            </a:r>
            <a:r>
              <a:rPr lang="de-DE" sz="2000" dirty="0"/>
              <a:t>)</a:t>
            </a:r>
          </a:p>
          <a:p>
            <a:pPr marL="457200" lvl="1" indent="0">
              <a:buNone/>
            </a:pPr>
            <a:endParaRPr lang="de-DE" sz="1400" dirty="0"/>
          </a:p>
          <a:p>
            <a:pPr marL="0" indent="0">
              <a:lnSpc>
                <a:spcPct val="120000"/>
              </a:lnSpc>
              <a:buNone/>
            </a:pPr>
            <a:r>
              <a:rPr lang="de-DE" sz="2000" dirty="0"/>
              <a:t>Folgende </a:t>
            </a:r>
            <a:r>
              <a:rPr lang="de-DE" sz="2000" b="1" dirty="0"/>
              <a:t>Kennzeichnungen</a:t>
            </a:r>
            <a:r>
              <a:rPr lang="de-DE" sz="2000" dirty="0"/>
              <a:t> sind zugelassen </a:t>
            </a:r>
            <a:br>
              <a:rPr lang="de-DE" sz="2000" dirty="0"/>
            </a:br>
            <a:r>
              <a:rPr lang="de-DE" sz="2000" dirty="0"/>
              <a:t>(s. </a:t>
            </a:r>
            <a:r>
              <a:rPr lang="de-DE" sz="2000" u="sng" dirty="0">
                <a:solidFill>
                  <a:srgbClr val="0070C0"/>
                </a:solidFill>
                <a:hlinkClick r:id="rId4"/>
              </a:rPr>
              <a:t>AWR (zu </a:t>
            </a:r>
            <a:r>
              <a:rPr lang="de-DE" sz="2000" b="1" u="sng" dirty="0">
                <a:solidFill>
                  <a:srgbClr val="0070C0"/>
                </a:solidFill>
                <a:hlinkClick r:id="rId4"/>
              </a:rPr>
              <a:t>RDA 11.7</a:t>
            </a:r>
            <a:r>
              <a:rPr lang="de-DE" sz="2000" u="sng" dirty="0">
                <a:solidFill>
                  <a:srgbClr val="0070C0"/>
                </a:solidFill>
              </a:rPr>
              <a:t>)</a:t>
            </a:r>
            <a:r>
              <a:rPr lang="de-DE" sz="2000" dirty="0"/>
              <a:t> und </a:t>
            </a:r>
            <a:r>
              <a:rPr lang="de-DE" sz="2000" u="sng" dirty="0">
                <a:solidFill>
                  <a:srgbClr val="0070C0"/>
                </a:solidFill>
                <a:hlinkClick r:id="rId5"/>
              </a:rPr>
              <a:t>ERL (zu </a:t>
            </a:r>
            <a:r>
              <a:rPr lang="de-DE" sz="2000" b="1" u="sng" dirty="0">
                <a:solidFill>
                  <a:srgbClr val="0070C0"/>
                </a:solidFill>
                <a:hlinkClick r:id="rId5"/>
              </a:rPr>
              <a:t>RDA 11.7.1.4</a:t>
            </a:r>
            <a:r>
              <a:rPr lang="de-DE" sz="2000" u="sng" dirty="0">
                <a:solidFill>
                  <a:srgbClr val="0070C0"/>
                </a:solidFill>
                <a:hlinkClick r:id="rId5"/>
              </a:rPr>
              <a:t>)</a:t>
            </a:r>
            <a:r>
              <a:rPr lang="de-DE" sz="2000" dirty="0">
                <a:solidFill>
                  <a:srgbClr val="002060"/>
                </a:solidFill>
                <a:hlinkClick r:id="rId5"/>
              </a:rPr>
              <a:t>):</a:t>
            </a:r>
            <a:endParaRPr lang="de-DE" sz="2000" dirty="0"/>
          </a:p>
          <a:p>
            <a:pPr lvl="1">
              <a:buFont typeface="Arial" panose="020B0604020202020204" pitchFamily="34" charset="0"/>
              <a:buChar char="•"/>
            </a:pPr>
            <a:r>
              <a:rPr lang="de-DE" dirty="0"/>
              <a:t>Körperschaft</a:t>
            </a:r>
          </a:p>
          <a:p>
            <a:pPr lvl="1">
              <a:buFont typeface="Arial" panose="020B0604020202020204" pitchFamily="34" charset="0"/>
              <a:buChar char="•"/>
            </a:pPr>
            <a:r>
              <a:rPr lang="de-DE" dirty="0"/>
              <a:t>Firma</a:t>
            </a:r>
          </a:p>
          <a:p>
            <a:pPr lvl="1">
              <a:buFont typeface="Arial" panose="020B0604020202020204" pitchFamily="34" charset="0"/>
              <a:buChar char="•"/>
            </a:pPr>
            <a:r>
              <a:rPr lang="de-DE" dirty="0"/>
              <a:t>Künstlervereinigung</a:t>
            </a:r>
          </a:p>
          <a:p>
            <a:pPr lvl="1">
              <a:buFont typeface="Arial" panose="020B0604020202020204" pitchFamily="34" charset="0"/>
              <a:buChar char="•"/>
            </a:pPr>
            <a:r>
              <a:rPr lang="de-DE" dirty="0" smtClean="0"/>
              <a:t>Musikgruppe</a:t>
            </a:r>
          </a:p>
          <a:p>
            <a:pPr lvl="1">
              <a:buFont typeface="Arial" panose="020B0604020202020204" pitchFamily="34" charset="0"/>
              <a:buChar char="•"/>
            </a:pPr>
            <a:r>
              <a:rPr lang="de-DE" dirty="0" smtClean="0"/>
              <a:t>Projekt</a:t>
            </a:r>
            <a:endParaRPr lang="de-DE" dirty="0"/>
          </a:p>
          <a:p>
            <a:pPr lvl="1">
              <a:buFont typeface="Arial" panose="020B0604020202020204" pitchFamily="34" charset="0"/>
              <a:buChar char="•"/>
            </a:pPr>
            <a:r>
              <a:rPr lang="de-DE" dirty="0"/>
              <a:t>Veranstaltung (auch für Sportveranstaltungen)</a:t>
            </a:r>
          </a:p>
          <a:p>
            <a:pPr lvl="1">
              <a:lnSpc>
                <a:spcPct val="120000"/>
              </a:lnSpc>
              <a:buFont typeface="Wingdings"/>
              <a:buChar char="è"/>
            </a:pPr>
            <a:r>
              <a:rPr lang="de-DE" dirty="0"/>
              <a:t>Zur besseren Unterscheidung auch normierter Sachbegriff aus der GND möglich. </a:t>
            </a:r>
            <a:r>
              <a:rPr lang="de-DE" u="sng" dirty="0">
                <a:solidFill>
                  <a:srgbClr val="0070C0"/>
                </a:solidFill>
                <a:hlinkClick r:id="rId6"/>
              </a:rPr>
              <a:t>ERL (zu </a:t>
            </a:r>
            <a:r>
              <a:rPr lang="de-DE" b="1" u="sng" dirty="0">
                <a:solidFill>
                  <a:srgbClr val="0070C0"/>
                </a:solidFill>
                <a:hlinkClick r:id="rId6"/>
              </a:rPr>
              <a:t>RDA 11.7.1.6</a:t>
            </a:r>
            <a:r>
              <a:rPr lang="de-DE" dirty="0">
                <a:solidFill>
                  <a:srgbClr val="0070C0"/>
                </a:solidFill>
              </a:rPr>
              <a:t>)</a:t>
            </a:r>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42</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96337313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itchFamily="34" charset="0"/>
                <a:cs typeface="Verdana" pitchFamily="34" charset="0"/>
              </a:rPr>
              <a:t>Körperschaften allgemein</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Sonstige identifizierende Merkmale (</a:t>
            </a:r>
            <a:r>
              <a:rPr lang="de-DE" b="1" dirty="0">
                <a:solidFill>
                  <a:schemeClr val="accent1">
                    <a:lumMod val="75000"/>
                  </a:schemeClr>
                </a:solidFill>
              </a:rPr>
              <a:t>RDA</a:t>
            </a:r>
            <a:r>
              <a:rPr lang="de-DE" b="1" dirty="0"/>
              <a:t> </a:t>
            </a:r>
            <a:r>
              <a:rPr lang="de-DE" b="1" dirty="0">
                <a:hlinkClick r:id="rId3"/>
              </a:rPr>
              <a:t>11.3</a:t>
            </a:r>
            <a:r>
              <a:rPr lang="de-DE" b="1" dirty="0"/>
              <a:t>, </a:t>
            </a:r>
            <a:r>
              <a:rPr lang="de-DE" b="1" dirty="0">
                <a:hlinkClick r:id="rId4"/>
              </a:rPr>
              <a:t>11.4</a:t>
            </a:r>
            <a:r>
              <a:rPr lang="de-DE" b="1" dirty="0"/>
              <a:t>, </a:t>
            </a:r>
            <a:r>
              <a:rPr lang="de-DE" b="1" dirty="0">
                <a:hlinkClick r:id="rId5"/>
              </a:rPr>
              <a:t>11.5</a:t>
            </a:r>
            <a:r>
              <a:rPr lang="de-DE" b="1" dirty="0"/>
              <a:t>, </a:t>
            </a:r>
            <a:r>
              <a:rPr lang="de-DE" b="1" dirty="0">
                <a:hlinkClick r:id="rId6"/>
              </a:rPr>
              <a:t>11.7</a:t>
            </a:r>
            <a:r>
              <a:rPr lang="de-DE" dirty="0" smtClean="0"/>
              <a:t>)</a:t>
            </a:r>
          </a:p>
          <a:p>
            <a:pPr marL="0" indent="0">
              <a:spcBef>
                <a:spcPts val="0"/>
              </a:spcBef>
              <a:buNone/>
            </a:pPr>
            <a:r>
              <a:rPr lang="de-DE" sz="1800" dirty="0" smtClean="0"/>
              <a:t/>
            </a:r>
            <a:br>
              <a:rPr lang="de-DE" sz="1800" dirty="0" smtClean="0"/>
            </a:br>
            <a:r>
              <a:rPr lang="de-DE" sz="1800" i="1" dirty="0" smtClean="0"/>
              <a:t>Beispiele</a:t>
            </a:r>
            <a:r>
              <a:rPr lang="de-DE" sz="1800" i="1" dirty="0"/>
              <a:t>:</a:t>
            </a:r>
          </a:p>
          <a:p>
            <a:pPr marL="0" indent="0">
              <a:spcBef>
                <a:spcPts val="0"/>
              </a:spcBef>
              <a:buNone/>
            </a:pPr>
            <a:r>
              <a:rPr lang="de-DE" sz="1800" dirty="0" smtClean="0"/>
              <a:t>a) </a:t>
            </a:r>
            <a:r>
              <a:rPr lang="de-DE" sz="1800" b="1" dirty="0">
                <a:solidFill>
                  <a:srgbClr val="7030A0"/>
                </a:solidFill>
              </a:rPr>
              <a:t>A. S. </a:t>
            </a:r>
            <a:r>
              <a:rPr lang="de-DE" sz="1800" b="1" dirty="0" err="1" smtClean="0">
                <a:solidFill>
                  <a:srgbClr val="7030A0"/>
                </a:solidFill>
              </a:rPr>
              <a:t>Drey</a:t>
            </a:r>
            <a:r>
              <a:rPr lang="de-DE" sz="1800" b="1" dirty="0" smtClean="0">
                <a:solidFill>
                  <a:srgbClr val="7030A0"/>
                </a:solidFill>
              </a:rPr>
              <a:t> </a:t>
            </a:r>
            <a:r>
              <a:rPr lang="de-DE" sz="1800" dirty="0" smtClean="0">
                <a:solidFill>
                  <a:srgbClr val="FF0000"/>
                </a:solidFill>
              </a:rPr>
              <a:t>(</a:t>
            </a:r>
            <a:r>
              <a:rPr lang="de-DE" sz="1800" dirty="0">
                <a:solidFill>
                  <a:srgbClr val="FF0000"/>
                </a:solidFill>
              </a:rPr>
              <a:t>Firma</a:t>
            </a:r>
            <a:r>
              <a:rPr lang="de-DE" sz="1800" dirty="0" smtClean="0">
                <a:solidFill>
                  <a:srgbClr val="FF0000"/>
                </a:solidFill>
              </a:rPr>
              <a:t>)</a:t>
            </a:r>
            <a:endParaRPr lang="de-DE" sz="1800" dirty="0">
              <a:solidFill>
                <a:srgbClr val="FF0000"/>
              </a:solidFill>
            </a:endParaRPr>
          </a:p>
          <a:p>
            <a:pPr marL="0" indent="0">
              <a:spcBef>
                <a:spcPts val="0"/>
              </a:spcBef>
              <a:buNone/>
            </a:pPr>
            <a:r>
              <a:rPr lang="de-DE" sz="1800" dirty="0"/>
              <a:t>b</a:t>
            </a:r>
            <a:r>
              <a:rPr lang="de-DE" sz="1800" dirty="0" smtClean="0"/>
              <a:t>) </a:t>
            </a:r>
            <a:r>
              <a:rPr lang="de-DE" sz="1800" b="1" dirty="0" smtClean="0">
                <a:solidFill>
                  <a:srgbClr val="7030A0"/>
                </a:solidFill>
              </a:rPr>
              <a:t>Fehlstelle</a:t>
            </a:r>
            <a:r>
              <a:rPr lang="de-DE" sz="1800" dirty="0" smtClean="0">
                <a:solidFill>
                  <a:srgbClr val="00B050"/>
                </a:solidFill>
              </a:rPr>
              <a:t> </a:t>
            </a:r>
            <a:r>
              <a:rPr lang="de-DE" sz="1800" dirty="0">
                <a:solidFill>
                  <a:srgbClr val="FF0000"/>
                </a:solidFill>
              </a:rPr>
              <a:t>(Künstlervereinigung</a:t>
            </a:r>
            <a:r>
              <a:rPr lang="de-DE" sz="1800" dirty="0" smtClean="0">
                <a:solidFill>
                  <a:srgbClr val="FF0000"/>
                </a:solidFill>
              </a:rPr>
              <a:t>)</a:t>
            </a:r>
          </a:p>
          <a:p>
            <a:pPr marL="0" indent="0">
              <a:spcBef>
                <a:spcPts val="0"/>
              </a:spcBef>
              <a:buNone/>
            </a:pPr>
            <a:r>
              <a:rPr lang="de-DE" sz="1800" dirty="0" smtClean="0"/>
              <a:t>c) </a:t>
            </a:r>
            <a:r>
              <a:rPr lang="de-DE" sz="1800" b="1" dirty="0" smtClean="0">
                <a:solidFill>
                  <a:srgbClr val="7030A0"/>
                </a:solidFill>
              </a:rPr>
              <a:t>883</a:t>
            </a:r>
            <a:r>
              <a:rPr lang="de-DE" sz="1800" dirty="0" smtClean="0">
                <a:solidFill>
                  <a:srgbClr val="00B050"/>
                </a:solidFill>
              </a:rPr>
              <a:t> </a:t>
            </a:r>
            <a:r>
              <a:rPr lang="de-DE" sz="1800" dirty="0">
                <a:solidFill>
                  <a:srgbClr val="FF0000"/>
                </a:solidFill>
              </a:rPr>
              <a:t>(Musikgruppe) </a:t>
            </a:r>
          </a:p>
          <a:p>
            <a:pPr marL="0" indent="0">
              <a:spcBef>
                <a:spcPts val="0"/>
              </a:spcBef>
              <a:buNone/>
            </a:pPr>
            <a:r>
              <a:rPr lang="de-DE" sz="1800" dirty="0"/>
              <a:t>d</a:t>
            </a:r>
            <a:r>
              <a:rPr lang="de-DE" sz="1800" dirty="0" smtClean="0"/>
              <a:t>) </a:t>
            </a:r>
            <a:r>
              <a:rPr lang="de-DE" sz="1800" b="1" dirty="0" smtClean="0">
                <a:solidFill>
                  <a:srgbClr val="7030A0"/>
                </a:solidFill>
              </a:rPr>
              <a:t>CAST</a:t>
            </a:r>
            <a:r>
              <a:rPr lang="de-DE" sz="1800" dirty="0" smtClean="0">
                <a:solidFill>
                  <a:srgbClr val="00B050"/>
                </a:solidFill>
              </a:rPr>
              <a:t> </a:t>
            </a:r>
            <a:r>
              <a:rPr lang="de-DE" sz="1800" dirty="0">
                <a:solidFill>
                  <a:srgbClr val="FF0000"/>
                </a:solidFill>
              </a:rPr>
              <a:t>(Körperschaft) </a:t>
            </a:r>
            <a:endParaRPr lang="de-DE" sz="1800" dirty="0" smtClean="0">
              <a:solidFill>
                <a:srgbClr val="FF0000"/>
              </a:solidFill>
            </a:endParaRPr>
          </a:p>
          <a:p>
            <a:pPr marL="0" indent="0">
              <a:spcBef>
                <a:spcPts val="0"/>
              </a:spcBef>
              <a:buNone/>
            </a:pPr>
            <a:endParaRPr lang="de-DE" sz="900" dirty="0" smtClean="0">
              <a:solidFill>
                <a:schemeClr val="accent6">
                  <a:lumMod val="75000"/>
                </a:schemeClr>
              </a:solidFill>
            </a:endParaRPr>
          </a:p>
          <a:p>
            <a:pPr marL="0" indent="0">
              <a:spcBef>
                <a:spcPts val="0"/>
              </a:spcBef>
              <a:buNone/>
            </a:pPr>
            <a:r>
              <a:rPr lang="de-DE" sz="1800" b="1" dirty="0" smtClean="0"/>
              <a:t>PICA</a:t>
            </a:r>
            <a:r>
              <a:rPr lang="de-DE" sz="1800" dirty="0" smtClean="0"/>
              <a:t>:</a:t>
            </a:r>
            <a:endParaRPr lang="de-DE" sz="1800" b="1" dirty="0" smtClean="0"/>
          </a:p>
          <a:p>
            <a:pPr marL="0" indent="0" fontAlgn="t">
              <a:buNone/>
            </a:pPr>
            <a:r>
              <a:rPr lang="de-DE" sz="1800" dirty="0"/>
              <a:t>zu </a:t>
            </a:r>
            <a:r>
              <a:rPr lang="de-DE" sz="1800" dirty="0" smtClean="0"/>
              <a:t>a): </a:t>
            </a:r>
            <a:r>
              <a:rPr lang="de-DE" sz="1800" b="1" dirty="0" smtClean="0">
                <a:solidFill>
                  <a:srgbClr val="7030A0"/>
                </a:solidFill>
              </a:rPr>
              <a:t>110 </a:t>
            </a:r>
            <a:r>
              <a:rPr lang="de-DE" sz="1800" b="1" dirty="0">
                <a:solidFill>
                  <a:srgbClr val="7030A0"/>
                </a:solidFill>
              </a:rPr>
              <a:t>A. S. </a:t>
            </a:r>
            <a:r>
              <a:rPr lang="de-DE" sz="1800" b="1" dirty="0" err="1" smtClean="0">
                <a:solidFill>
                  <a:srgbClr val="7030A0"/>
                </a:solidFill>
              </a:rPr>
              <a:t>Drey</a:t>
            </a:r>
            <a:r>
              <a:rPr lang="de-DE" sz="1800" b="1" dirty="0" err="1" smtClean="0"/>
              <a:t>$g</a:t>
            </a:r>
            <a:r>
              <a:rPr lang="de-DE" sz="1800" dirty="0" err="1" smtClean="0">
                <a:solidFill>
                  <a:srgbClr val="FF0000"/>
                </a:solidFill>
              </a:rPr>
              <a:t>Firma</a:t>
            </a:r>
            <a:endParaRPr lang="de-DE" sz="1800" dirty="0" smtClean="0">
              <a:solidFill>
                <a:srgbClr val="FF0000"/>
              </a:solidFill>
            </a:endParaRPr>
          </a:p>
          <a:p>
            <a:pPr marL="0" lvl="0" indent="0" fontAlgn="t">
              <a:buNone/>
            </a:pPr>
            <a:r>
              <a:rPr lang="de-DE" sz="1600" b="1" dirty="0">
                <a:solidFill>
                  <a:srgbClr val="9BBB59">
                    <a:lumMod val="75000"/>
                  </a:srgbClr>
                </a:solidFill>
              </a:rPr>
              <a:t> </a:t>
            </a:r>
            <a:r>
              <a:rPr lang="de-DE" sz="1600" b="1" dirty="0" smtClean="0">
                <a:solidFill>
                  <a:srgbClr val="9BBB59">
                    <a:lumMod val="75000"/>
                  </a:srgbClr>
                </a:solidFill>
              </a:rPr>
              <a:t>          550</a:t>
            </a:r>
            <a:r>
              <a:rPr lang="de-DE" sz="1600" dirty="0" smtClean="0">
                <a:solidFill>
                  <a:srgbClr val="9BBB59">
                    <a:lumMod val="75000"/>
                  </a:srgbClr>
                </a:solidFill>
              </a:rPr>
              <a:t> !....!</a:t>
            </a:r>
            <a:r>
              <a:rPr lang="de-DE" sz="1600" i="1" dirty="0" smtClean="0">
                <a:solidFill>
                  <a:srgbClr val="9BBB59">
                    <a:lumMod val="75000"/>
                  </a:srgbClr>
                </a:solidFill>
              </a:rPr>
              <a:t>Firma</a:t>
            </a:r>
            <a:r>
              <a:rPr lang="de-DE" sz="1600" b="1" dirty="0" smtClean="0">
                <a:solidFill>
                  <a:prstClr val="black"/>
                </a:solidFill>
              </a:rPr>
              <a:t>$4</a:t>
            </a:r>
            <a:r>
              <a:rPr lang="de-DE" sz="1600" dirty="0" smtClean="0">
                <a:solidFill>
                  <a:prstClr val="black"/>
                </a:solidFill>
              </a:rPr>
              <a:t>obin</a:t>
            </a:r>
            <a:r>
              <a:rPr lang="de-DE" sz="1600" b="1" dirty="0" smtClean="0">
                <a:solidFill>
                  <a:prstClr val="black"/>
                </a:solidFill>
              </a:rPr>
              <a:t>$X</a:t>
            </a:r>
            <a:r>
              <a:rPr lang="de-DE" sz="1600" dirty="0" smtClean="0">
                <a:solidFill>
                  <a:prstClr val="black"/>
                </a:solidFill>
              </a:rPr>
              <a:t>1</a:t>
            </a:r>
            <a:endParaRPr lang="de-DE" sz="1800" dirty="0">
              <a:solidFill>
                <a:srgbClr val="FF0000"/>
              </a:solidFill>
            </a:endParaRPr>
          </a:p>
          <a:p>
            <a:pPr marL="0" indent="0" fontAlgn="t">
              <a:buNone/>
            </a:pPr>
            <a:r>
              <a:rPr lang="de-DE" sz="1800" dirty="0"/>
              <a:t>zu b): </a:t>
            </a:r>
            <a:r>
              <a:rPr lang="de-DE" sz="1800" b="1" dirty="0">
                <a:solidFill>
                  <a:srgbClr val="7030A0"/>
                </a:solidFill>
              </a:rPr>
              <a:t>110</a:t>
            </a:r>
            <a:r>
              <a:rPr lang="de-DE" sz="1800" dirty="0">
                <a:solidFill>
                  <a:srgbClr val="7030A0"/>
                </a:solidFill>
              </a:rPr>
              <a:t> </a:t>
            </a:r>
            <a:r>
              <a:rPr lang="de-DE" sz="1800" b="1" dirty="0" err="1">
                <a:solidFill>
                  <a:srgbClr val="7030A0"/>
                </a:solidFill>
              </a:rPr>
              <a:t>Fehlstelle</a:t>
            </a:r>
            <a:r>
              <a:rPr lang="de-DE" sz="1800" b="1" dirty="0" err="1"/>
              <a:t>$g</a:t>
            </a:r>
            <a:r>
              <a:rPr lang="de-DE" sz="1800" dirty="0" err="1">
                <a:solidFill>
                  <a:srgbClr val="FF0000"/>
                </a:solidFill>
              </a:rPr>
              <a:t>Künstlervereinigung</a:t>
            </a:r>
            <a:endParaRPr lang="de-DE" sz="1800" dirty="0">
              <a:solidFill>
                <a:srgbClr val="FF0000"/>
              </a:solidFill>
            </a:endParaRPr>
          </a:p>
          <a:p>
            <a:pPr marL="0" indent="0" fontAlgn="t">
              <a:buNone/>
            </a:pPr>
            <a:r>
              <a:rPr lang="de-DE" sz="1800" dirty="0" smtClean="0"/>
              <a:t>          </a:t>
            </a:r>
            <a:r>
              <a:rPr lang="de-DE" sz="1600" b="1" dirty="0">
                <a:solidFill>
                  <a:schemeClr val="accent3">
                    <a:lumMod val="75000"/>
                  </a:schemeClr>
                </a:solidFill>
              </a:rPr>
              <a:t>550</a:t>
            </a:r>
            <a:r>
              <a:rPr lang="de-DE" sz="1600" dirty="0">
                <a:solidFill>
                  <a:schemeClr val="accent3">
                    <a:lumMod val="75000"/>
                  </a:schemeClr>
                </a:solidFill>
              </a:rPr>
              <a:t> !....!</a:t>
            </a:r>
            <a:r>
              <a:rPr lang="de-DE" sz="1600" i="1" dirty="0" smtClean="0">
                <a:solidFill>
                  <a:schemeClr val="accent3">
                    <a:lumMod val="75000"/>
                  </a:schemeClr>
                </a:solidFill>
              </a:rPr>
              <a:t>Künstlervereinigung</a:t>
            </a:r>
            <a:r>
              <a:rPr lang="de-DE" sz="1600" b="1" dirty="0" smtClean="0"/>
              <a:t>$4</a:t>
            </a:r>
            <a:r>
              <a:rPr lang="de-DE" sz="1600" dirty="0" smtClean="0"/>
              <a:t>obin</a:t>
            </a:r>
            <a:r>
              <a:rPr lang="de-DE" sz="1600" b="1" dirty="0" smtClean="0"/>
              <a:t>$X</a:t>
            </a:r>
            <a:r>
              <a:rPr lang="de-DE" sz="1600" dirty="0" smtClean="0"/>
              <a:t>1</a:t>
            </a:r>
            <a:endParaRPr lang="de-DE" sz="1600" dirty="0"/>
          </a:p>
          <a:p>
            <a:pPr marL="0" indent="0" fontAlgn="t">
              <a:buNone/>
            </a:pPr>
            <a:r>
              <a:rPr lang="de-DE" sz="1800" dirty="0"/>
              <a:t>zu c): </a:t>
            </a:r>
            <a:r>
              <a:rPr lang="de-DE" sz="1800" b="1" dirty="0">
                <a:solidFill>
                  <a:srgbClr val="7030A0"/>
                </a:solidFill>
              </a:rPr>
              <a:t>110</a:t>
            </a:r>
            <a:r>
              <a:rPr lang="de-DE" sz="1800" dirty="0">
                <a:solidFill>
                  <a:srgbClr val="7030A0"/>
                </a:solidFill>
              </a:rPr>
              <a:t> </a:t>
            </a:r>
            <a:r>
              <a:rPr lang="de-DE" sz="1800" b="1" dirty="0">
                <a:solidFill>
                  <a:srgbClr val="7030A0"/>
                </a:solidFill>
              </a:rPr>
              <a:t>883</a:t>
            </a:r>
            <a:r>
              <a:rPr lang="de-DE" sz="1800" b="1" dirty="0"/>
              <a:t>$g</a:t>
            </a:r>
            <a:r>
              <a:rPr lang="de-DE" sz="1800" dirty="0">
                <a:solidFill>
                  <a:srgbClr val="FF0000"/>
                </a:solidFill>
              </a:rPr>
              <a:t>Musikgruppe</a:t>
            </a:r>
          </a:p>
          <a:p>
            <a:pPr marL="0" indent="0" fontAlgn="t">
              <a:buNone/>
            </a:pPr>
            <a:r>
              <a:rPr lang="de-DE" sz="1800" dirty="0"/>
              <a:t> </a:t>
            </a:r>
            <a:r>
              <a:rPr lang="de-DE" sz="1800" dirty="0" smtClean="0"/>
              <a:t>         </a:t>
            </a:r>
            <a:r>
              <a:rPr lang="de-DE" sz="1600" b="1" dirty="0">
                <a:solidFill>
                  <a:schemeClr val="accent3">
                    <a:lumMod val="75000"/>
                  </a:schemeClr>
                </a:solidFill>
              </a:rPr>
              <a:t>550</a:t>
            </a:r>
            <a:r>
              <a:rPr lang="de-DE" sz="1600" dirty="0">
                <a:solidFill>
                  <a:schemeClr val="accent3">
                    <a:lumMod val="75000"/>
                  </a:schemeClr>
                </a:solidFill>
              </a:rPr>
              <a:t> !....!</a:t>
            </a:r>
            <a:r>
              <a:rPr lang="de-DE" sz="1600" i="1" dirty="0" smtClean="0">
                <a:solidFill>
                  <a:schemeClr val="accent3">
                    <a:lumMod val="75000"/>
                  </a:schemeClr>
                </a:solidFill>
              </a:rPr>
              <a:t>Musikgruppe</a:t>
            </a:r>
            <a:r>
              <a:rPr lang="de-DE" sz="1600" b="1" dirty="0" smtClean="0"/>
              <a:t>$4</a:t>
            </a:r>
            <a:r>
              <a:rPr lang="de-DE" sz="1600" dirty="0" smtClean="0"/>
              <a:t>obin</a:t>
            </a:r>
            <a:r>
              <a:rPr lang="de-DE" sz="1600" b="1" dirty="0" smtClean="0"/>
              <a:t>$X</a:t>
            </a:r>
            <a:r>
              <a:rPr lang="de-DE" sz="1600" dirty="0" smtClean="0"/>
              <a:t>1</a:t>
            </a:r>
            <a:endParaRPr lang="de-DE" sz="1600" dirty="0"/>
          </a:p>
          <a:p>
            <a:pPr marL="0" indent="0" fontAlgn="t">
              <a:buNone/>
            </a:pPr>
            <a:r>
              <a:rPr lang="de-DE" sz="1800" dirty="0"/>
              <a:t>zu d): </a:t>
            </a:r>
            <a:r>
              <a:rPr lang="de-DE" sz="1800" b="1" dirty="0">
                <a:solidFill>
                  <a:srgbClr val="7030A0"/>
                </a:solidFill>
              </a:rPr>
              <a:t>110</a:t>
            </a:r>
            <a:r>
              <a:rPr lang="de-DE" sz="1800" dirty="0">
                <a:solidFill>
                  <a:srgbClr val="7030A0"/>
                </a:solidFill>
              </a:rPr>
              <a:t> </a:t>
            </a:r>
            <a:r>
              <a:rPr lang="de-DE" sz="1800" b="1" dirty="0" err="1">
                <a:solidFill>
                  <a:srgbClr val="7030A0"/>
                </a:solidFill>
              </a:rPr>
              <a:t>CAST</a:t>
            </a:r>
            <a:r>
              <a:rPr lang="de-DE" sz="1800" b="1" dirty="0" err="1"/>
              <a:t>$g</a:t>
            </a:r>
            <a:r>
              <a:rPr lang="de-DE" sz="1800" dirty="0" err="1">
                <a:solidFill>
                  <a:srgbClr val="FF0000"/>
                </a:solidFill>
              </a:rPr>
              <a:t>Körperschaft</a:t>
            </a:r>
            <a:endParaRPr lang="de-DE" sz="1800" dirty="0">
              <a:solidFill>
                <a:srgbClr val="FF0000"/>
              </a:solidFill>
            </a:endParaRPr>
          </a:p>
          <a:p>
            <a:pPr marL="0" lvl="0" indent="0" fontAlgn="t">
              <a:buNone/>
            </a:pPr>
            <a:r>
              <a:rPr lang="de-DE" sz="1600" b="1" dirty="0">
                <a:solidFill>
                  <a:srgbClr val="9BBB59">
                    <a:lumMod val="75000"/>
                  </a:srgbClr>
                </a:solidFill>
              </a:rPr>
              <a:t> </a:t>
            </a:r>
            <a:r>
              <a:rPr lang="de-DE" sz="1600" b="1" dirty="0" smtClean="0">
                <a:solidFill>
                  <a:srgbClr val="9BBB59">
                    <a:lumMod val="75000"/>
                  </a:srgbClr>
                </a:solidFill>
              </a:rPr>
              <a:t>           550</a:t>
            </a:r>
            <a:r>
              <a:rPr lang="de-DE" sz="1600" dirty="0" smtClean="0">
                <a:solidFill>
                  <a:srgbClr val="9BBB59">
                    <a:lumMod val="75000"/>
                  </a:srgbClr>
                </a:solidFill>
              </a:rPr>
              <a:t> !....!</a:t>
            </a:r>
            <a:r>
              <a:rPr lang="de-DE" sz="1600" i="1" dirty="0" smtClean="0">
                <a:solidFill>
                  <a:srgbClr val="9BBB59">
                    <a:lumMod val="75000"/>
                  </a:srgbClr>
                </a:solidFill>
              </a:rPr>
              <a:t>Körperschaft</a:t>
            </a:r>
            <a:r>
              <a:rPr lang="de-DE" sz="1600" b="1" dirty="0" smtClean="0">
                <a:solidFill>
                  <a:prstClr val="black"/>
                </a:solidFill>
              </a:rPr>
              <a:t>$4</a:t>
            </a:r>
            <a:r>
              <a:rPr lang="de-DE" sz="1600" dirty="0" smtClean="0">
                <a:solidFill>
                  <a:prstClr val="black"/>
                </a:solidFill>
              </a:rPr>
              <a:t>obin</a:t>
            </a:r>
            <a:r>
              <a:rPr lang="de-DE" sz="1600" b="1" dirty="0" smtClean="0">
                <a:solidFill>
                  <a:prstClr val="black"/>
                </a:solidFill>
              </a:rPr>
              <a:t>$X</a:t>
            </a:r>
            <a:r>
              <a:rPr lang="de-DE" sz="1600" dirty="0" smtClean="0">
                <a:solidFill>
                  <a:prstClr val="black"/>
                </a:solidFill>
              </a:rPr>
              <a:t>1</a:t>
            </a:r>
            <a:endParaRPr lang="de-DE" sz="1600" dirty="0">
              <a:solidFill>
                <a:prstClr val="black"/>
              </a:solidFill>
            </a:endParaRPr>
          </a:p>
          <a:p>
            <a:pPr marL="0">
              <a:lnSpc>
                <a:spcPct val="150000"/>
              </a:lnSpc>
              <a:spcBef>
                <a:spcPts val="0"/>
              </a:spcBef>
              <a:buFont typeface="Symbol" panose="05050102010706020507" pitchFamily="18" charset="2"/>
              <a:buChar char="-"/>
            </a:pPr>
            <a:endParaRPr lang="de-DE" sz="2000" dirty="0">
              <a:solidFill>
                <a:schemeClr val="accent6">
                  <a:lumMod val="75000"/>
                </a:schemeClr>
              </a:solidFill>
            </a:endParaRPr>
          </a:p>
          <a:p>
            <a:pPr marL="0" indent="0">
              <a:buNone/>
            </a:pPr>
            <a:endParaRPr lang="de-DE" sz="1100" dirty="0"/>
          </a:p>
          <a:p>
            <a:pPr marL="0" indent="0">
              <a:buNone/>
            </a:pPr>
            <a:r>
              <a:rPr lang="en-US" sz="2000" b="1" dirty="0">
                <a:solidFill>
                  <a:srgbClr val="00B050"/>
                </a:solidFill>
              </a:rPr>
              <a:t/>
            </a:r>
            <a:br>
              <a:rPr lang="en-US" sz="2000" b="1" dirty="0">
                <a:solidFill>
                  <a:srgbClr val="00B050"/>
                </a:solidFill>
              </a:rPr>
            </a:br>
            <a:endParaRPr lang="en-US" sz="2000" b="1" dirty="0"/>
          </a:p>
          <a:p>
            <a:pPr marL="0" indent="0">
              <a:buNone/>
            </a:pPr>
            <a:endParaRPr lang="de-DE" sz="2000" dirty="0" smtClean="0"/>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43</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4514764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Körperschaften </a:t>
            </a:r>
            <a:r>
              <a:rPr lang="de-DE" dirty="0"/>
              <a:t>- Definition</a:t>
            </a:r>
          </a:p>
        </p:txBody>
      </p:sp>
      <p:sp>
        <p:nvSpPr>
          <p:cNvPr id="3" name="Textplatzhalter 2"/>
          <p:cNvSpPr>
            <a:spLocks noGrp="1"/>
          </p:cNvSpPr>
          <p:nvPr>
            <p:ph type="body" sz="quarter" idx="13"/>
          </p:nvPr>
        </p:nvSpPr>
        <p:spPr/>
        <p:txBody>
          <a:bodyPr wrap="square"/>
          <a:lstStyle/>
          <a:p>
            <a:pPr marL="0" indent="0">
              <a:spcBef>
                <a:spcPts val="0"/>
              </a:spcBef>
              <a:buNone/>
            </a:pPr>
            <a:r>
              <a:rPr lang="de-DE" sz="2000" dirty="0" smtClean="0"/>
              <a:t>Typische </a:t>
            </a:r>
            <a:r>
              <a:rPr lang="de-DE" sz="2000" dirty="0"/>
              <a:t>Beispiele sind:</a:t>
            </a:r>
          </a:p>
          <a:p>
            <a:pPr>
              <a:spcBef>
                <a:spcPts val="0"/>
              </a:spcBef>
              <a:buFontTx/>
              <a:buChar char="-"/>
            </a:pPr>
            <a:r>
              <a:rPr lang="de-DE" sz="2000" dirty="0"/>
              <a:t>Verbände</a:t>
            </a:r>
          </a:p>
          <a:p>
            <a:pPr>
              <a:spcBef>
                <a:spcPts val="0"/>
              </a:spcBef>
              <a:buFontTx/>
              <a:buChar char="-"/>
            </a:pPr>
            <a:r>
              <a:rPr lang="de-DE" sz="2000" dirty="0"/>
              <a:t>Institutionen</a:t>
            </a:r>
          </a:p>
          <a:p>
            <a:pPr>
              <a:spcBef>
                <a:spcPts val="0"/>
              </a:spcBef>
              <a:buFontTx/>
              <a:buChar char="-"/>
            </a:pPr>
            <a:r>
              <a:rPr lang="de-DE" sz="2000" dirty="0"/>
              <a:t>Firmen</a:t>
            </a:r>
          </a:p>
          <a:p>
            <a:pPr>
              <a:spcBef>
                <a:spcPts val="0"/>
              </a:spcBef>
              <a:buFontTx/>
              <a:buChar char="-"/>
            </a:pPr>
            <a:r>
              <a:rPr lang="de-DE" sz="2000" dirty="0"/>
              <a:t>gemeinnützige </a:t>
            </a:r>
            <a:r>
              <a:rPr lang="de-DE" sz="2000" dirty="0" smtClean="0"/>
              <a:t>Unternehmen</a:t>
            </a:r>
          </a:p>
          <a:p>
            <a:pPr>
              <a:spcBef>
                <a:spcPts val="0"/>
              </a:spcBef>
              <a:buFontTx/>
              <a:buChar char="-"/>
            </a:pPr>
            <a:r>
              <a:rPr lang="de-DE" sz="2000" dirty="0" smtClean="0"/>
              <a:t>Gebietskörperschaften</a:t>
            </a:r>
            <a:endParaRPr lang="de-DE" sz="2000" dirty="0"/>
          </a:p>
          <a:p>
            <a:pPr>
              <a:spcBef>
                <a:spcPts val="0"/>
              </a:spcBef>
              <a:buFontTx/>
              <a:buChar char="-"/>
            </a:pPr>
            <a:r>
              <a:rPr lang="de-DE" sz="2000" dirty="0" smtClean="0"/>
              <a:t>Staatliche Behörden</a:t>
            </a:r>
          </a:p>
          <a:p>
            <a:pPr>
              <a:spcBef>
                <a:spcPts val="0"/>
              </a:spcBef>
              <a:buFontTx/>
              <a:buChar char="-"/>
            </a:pPr>
            <a:r>
              <a:rPr lang="de-DE" sz="2000" dirty="0" smtClean="0"/>
              <a:t>Projekte und Programme</a:t>
            </a:r>
            <a:endParaRPr lang="de-DE" sz="2000" dirty="0"/>
          </a:p>
          <a:p>
            <a:pPr>
              <a:spcBef>
                <a:spcPts val="0"/>
              </a:spcBef>
              <a:buFontTx/>
              <a:buChar char="-"/>
            </a:pPr>
            <a:r>
              <a:rPr lang="de-DE" sz="2000" dirty="0"/>
              <a:t>religiöse Gruppen, lokale Kirchengemeinden</a:t>
            </a:r>
          </a:p>
          <a:p>
            <a:pPr>
              <a:spcBef>
                <a:spcPts val="0"/>
              </a:spcBef>
              <a:buFontTx/>
              <a:buChar char="-"/>
            </a:pPr>
            <a:r>
              <a:rPr lang="de-DE" sz="2000" dirty="0"/>
              <a:t>Konferenzen</a:t>
            </a:r>
          </a:p>
          <a:p>
            <a:pPr>
              <a:spcBef>
                <a:spcPts val="0"/>
              </a:spcBef>
              <a:buFontTx/>
              <a:buChar char="-"/>
            </a:pPr>
            <a:r>
              <a:rPr lang="de-DE" sz="2000" dirty="0"/>
              <a:t>Ad-hoc-Ereignisse (z. B. Ausstellungen, Sportwettkämpfe</a:t>
            </a:r>
            <a:r>
              <a:rPr lang="de-DE" sz="2000" dirty="0" smtClean="0"/>
              <a:t>)</a:t>
            </a:r>
          </a:p>
          <a:p>
            <a:pPr>
              <a:spcBef>
                <a:spcPts val="0"/>
              </a:spcBef>
              <a:buFontTx/>
              <a:buChar char="-"/>
            </a:pPr>
            <a:r>
              <a:rPr lang="de-DE" sz="2000" dirty="0" smtClean="0"/>
              <a:t>Wasser- und Raumfahrzeuge (z.B. Schiffe und Raumschiffe) </a:t>
            </a:r>
          </a:p>
          <a:p>
            <a:pPr>
              <a:spcBef>
                <a:spcPts val="0"/>
              </a:spcBef>
              <a:buFontTx/>
              <a:buChar char="-"/>
            </a:pPr>
            <a:endParaRPr lang="de-DE" sz="1800" i="1" dirty="0" smtClean="0"/>
          </a:p>
          <a:p>
            <a:pPr>
              <a:spcBef>
                <a:spcPts val="0"/>
              </a:spcBef>
              <a:buFontTx/>
              <a:buChar char="-"/>
            </a:pPr>
            <a:r>
              <a:rPr lang="de-DE" sz="1800" i="1" dirty="0" smtClean="0"/>
              <a:t>Beispiele</a:t>
            </a:r>
            <a:r>
              <a:rPr lang="de-DE" sz="1800" i="1" dirty="0"/>
              <a:t>:</a:t>
            </a:r>
            <a:endParaRPr lang="de-DE" sz="1800" i="1" u="sng" dirty="0">
              <a:solidFill>
                <a:srgbClr val="0070C0"/>
              </a:solidFill>
            </a:endParaRPr>
          </a:p>
          <a:p>
            <a:pPr>
              <a:spcBef>
                <a:spcPts val="0"/>
              </a:spcBef>
            </a:pPr>
            <a:r>
              <a:rPr lang="de-DE" sz="1800" b="1" dirty="0">
                <a:solidFill>
                  <a:srgbClr val="7030A0"/>
                </a:solidFill>
              </a:rPr>
              <a:t>Nationaler Verband gegen die Schnapsgefahr </a:t>
            </a:r>
          </a:p>
          <a:p>
            <a:pPr>
              <a:spcBef>
                <a:spcPts val="0"/>
              </a:spcBef>
            </a:pPr>
            <a:r>
              <a:rPr lang="de-DE" sz="1800" b="1" dirty="0">
                <a:solidFill>
                  <a:srgbClr val="7030A0"/>
                </a:solidFill>
              </a:rPr>
              <a:t>Gesellschaft zur Erforschung der Musik des Orients </a:t>
            </a:r>
          </a:p>
          <a:p>
            <a:pPr>
              <a:spcBef>
                <a:spcPts val="0"/>
              </a:spcBef>
            </a:pPr>
            <a:r>
              <a:rPr lang="de-DE" sz="1800" b="1" dirty="0">
                <a:solidFill>
                  <a:srgbClr val="7030A0"/>
                </a:solidFill>
              </a:rPr>
              <a:t>Deutsches Buchmuseum </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5</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buNone/>
            </a:pPr>
            <a:endParaRPr lang="de-DE" dirty="0"/>
          </a:p>
          <a:p>
            <a:pPr marL="0" indent="0">
              <a:buNone/>
            </a:pPr>
            <a:r>
              <a:rPr lang="de-DE" sz="2000" dirty="0"/>
              <a:t>Auch virtuelle Körperschaften gehören </a:t>
            </a:r>
            <a:r>
              <a:rPr lang="de-DE" sz="2000" dirty="0" smtClean="0"/>
              <a:t>dazu</a:t>
            </a:r>
          </a:p>
          <a:p>
            <a:pPr marL="0" indent="0">
              <a:buNone/>
            </a:pPr>
            <a:r>
              <a:rPr lang="de-DE" sz="2000" u="sng" dirty="0" smtClean="0">
                <a:solidFill>
                  <a:srgbClr val="0070C0"/>
                </a:solidFill>
                <a:hlinkClick r:id="rId3"/>
              </a:rPr>
              <a:t>ERL </a:t>
            </a:r>
            <a:r>
              <a:rPr lang="de-DE" sz="2000" u="sng" dirty="0">
                <a:solidFill>
                  <a:srgbClr val="0070C0"/>
                </a:solidFill>
                <a:hlinkClick r:id="rId3"/>
              </a:rPr>
              <a:t>4 </a:t>
            </a:r>
            <a:r>
              <a:rPr lang="de-DE" sz="2000" u="sng" dirty="0" smtClean="0">
                <a:solidFill>
                  <a:srgbClr val="0070C0"/>
                </a:solidFill>
                <a:hlinkClick r:id="rId3"/>
              </a:rPr>
              <a:t>zu </a:t>
            </a:r>
            <a:r>
              <a:rPr lang="de-DE" sz="2000" b="1" u="sng" dirty="0">
                <a:solidFill>
                  <a:srgbClr val="0070C0"/>
                </a:solidFill>
                <a:hlinkClick r:id="rId3"/>
              </a:rPr>
              <a:t>RDA </a:t>
            </a:r>
            <a:r>
              <a:rPr lang="de-DE" sz="2000" b="1" u="sng" dirty="0" smtClean="0">
                <a:solidFill>
                  <a:srgbClr val="0070C0"/>
                </a:solidFill>
                <a:hlinkClick r:id="rId3"/>
              </a:rPr>
              <a:t>11.0</a:t>
            </a:r>
            <a:r>
              <a:rPr lang="de-DE" sz="2000" b="1" dirty="0" smtClean="0">
                <a:ea typeface="Verdana" panose="020B0604030504040204" pitchFamily="34" charset="0"/>
                <a:cs typeface="Verdana" panose="020B0604030504040204" pitchFamily="34" charset="0"/>
              </a:rPr>
              <a:t> </a:t>
            </a:r>
          </a:p>
          <a:p>
            <a:pPr marL="0" indent="0">
              <a:buNone/>
            </a:pPr>
            <a:r>
              <a:rPr lang="de-DE" sz="2000" dirty="0" smtClean="0">
                <a:ea typeface="Verdana" panose="020B0604030504040204" pitchFamily="34" charset="0"/>
                <a:cs typeface="Verdana" panose="020B0604030504040204" pitchFamily="34" charset="0"/>
              </a:rPr>
              <a:t>Eine </a:t>
            </a:r>
            <a:r>
              <a:rPr lang="de-DE" sz="2000" dirty="0">
                <a:ea typeface="Verdana" panose="020B0604030504040204" pitchFamily="34" charset="0"/>
                <a:cs typeface="Verdana" panose="020B0604030504040204" pitchFamily="34" charset="0"/>
              </a:rPr>
              <a:t>virtuelle Körperschaft ist eine Körperschaft, die einen spezifischen Namen hat, als Einheit handelt oder handeln könnte und von ihrer Art her eine dazugehörende physisch existierende Einrichtung erwarten lässt, welche aber nicht existiert oder von der virtuellen Körperschaft nicht genutzt wird. Der spezifische Name kann einer Internetadresse entsprechen.</a:t>
            </a:r>
          </a:p>
          <a:p>
            <a:pPr marL="0" indent="0">
              <a:buNone/>
            </a:pPr>
            <a:r>
              <a:rPr lang="de-DE" sz="2000" dirty="0">
                <a:ea typeface="Verdana" panose="020B0604030504040204" pitchFamily="34" charset="0"/>
                <a:cs typeface="Verdana" panose="020B0604030504040204" pitchFamily="34" charset="0"/>
              </a:rPr>
              <a:t>Da virtuelle Körperschaften die RDA-Definition von „Körperschaft" erfüllen, erfassen Sie sie als </a:t>
            </a:r>
            <a:r>
              <a:rPr lang="de-DE" sz="2000" dirty="0" smtClean="0">
                <a:ea typeface="Verdana" panose="020B0604030504040204" pitchFamily="34" charset="0"/>
                <a:cs typeface="Verdana" panose="020B0604030504040204" pitchFamily="34" charset="0"/>
              </a:rPr>
              <a:t>Körperschaften.</a:t>
            </a:r>
          </a:p>
          <a:p>
            <a:pPr marL="0" indent="0">
              <a:buNone/>
            </a:pPr>
            <a:endParaRPr lang="de-DE" sz="2000" dirty="0">
              <a:ea typeface="Verdana" panose="020B0604030504040204" pitchFamily="34" charset="0"/>
              <a:cs typeface="Verdana" panose="020B0604030504040204" pitchFamily="34" charset="0"/>
            </a:endParaRPr>
          </a:p>
          <a:p>
            <a:pPr marL="0" indent="0">
              <a:buNone/>
            </a:pPr>
            <a:r>
              <a:rPr lang="de-DE" sz="1800" i="1" dirty="0"/>
              <a:t>Beispiel</a:t>
            </a:r>
            <a:r>
              <a:rPr lang="de-DE" sz="1800" i="1" dirty="0" smtClean="0"/>
              <a:t>:</a:t>
            </a:r>
            <a:r>
              <a:rPr lang="de-DE" sz="1800" dirty="0"/>
              <a:t/>
            </a:r>
            <a:br>
              <a:rPr lang="de-DE" sz="1800" dirty="0"/>
            </a:br>
            <a:r>
              <a:rPr lang="de-DE" sz="1800" b="1" dirty="0" smtClean="0">
                <a:solidFill>
                  <a:srgbClr val="7030A0"/>
                </a:solidFill>
              </a:rPr>
              <a:t>MoneyMuseum.com</a:t>
            </a:r>
            <a:r>
              <a:rPr lang="de-DE" sz="1800" dirty="0" smtClean="0">
                <a:solidFill>
                  <a:srgbClr val="00B050"/>
                </a:solidFill>
              </a:rPr>
              <a:t>  </a:t>
            </a:r>
            <a:r>
              <a:rPr lang="de-DE" sz="1600" dirty="0" smtClean="0"/>
              <a:t>[hat </a:t>
            </a:r>
            <a:r>
              <a:rPr lang="de-DE" sz="1600" dirty="0"/>
              <a:t>keine physisch </a:t>
            </a:r>
            <a:r>
              <a:rPr lang="de-DE" sz="1600" dirty="0" smtClean="0"/>
              <a:t>existierenden Ausstellungsräume]</a:t>
            </a:r>
            <a:endParaRPr lang="de-DE" sz="1600" dirty="0"/>
          </a:p>
          <a:p>
            <a:pPr marL="0" indent="0">
              <a:buNone/>
            </a:pPr>
            <a:r>
              <a:rPr lang="de-DE" sz="1800" dirty="0"/>
              <a:t>                              		</a:t>
            </a: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6</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t>Körperschaften - Definition</a:t>
            </a: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buNone/>
            </a:pPr>
            <a:r>
              <a:rPr lang="de-DE" altLang="de-DE" dirty="0">
                <a:ea typeface="Verdana" panose="020B0604030504040204" pitchFamily="34" charset="0"/>
                <a:cs typeface="Verdana" panose="020B0604030504040204" pitchFamily="34" charset="0"/>
              </a:rPr>
              <a:t>Informationsquellen zur Erfassung von </a:t>
            </a:r>
            <a:r>
              <a:rPr lang="de-DE" altLang="de-DE" dirty="0" smtClean="0">
                <a:ea typeface="Verdana" panose="020B0604030504040204" pitchFamily="34" charset="0"/>
                <a:cs typeface="Verdana" panose="020B0604030504040204" pitchFamily="34" charset="0"/>
              </a:rPr>
              <a:t>Körperschaften</a:t>
            </a:r>
          </a:p>
          <a:p>
            <a:pPr marL="0" indent="0">
              <a:spcBef>
                <a:spcPts val="1675"/>
              </a:spcBef>
              <a:buFont typeface="Verdana" pitchFamily="34" charset="0"/>
              <a:buNone/>
            </a:pPr>
            <a:endParaRPr lang="de-DE" altLang="de-DE" sz="2000" b="1" dirty="0" smtClean="0">
              <a:ea typeface="Verdana" panose="020B0604030504040204" pitchFamily="34" charset="0"/>
              <a:cs typeface="Verdana" panose="020B0604030504040204" pitchFamily="34" charset="0"/>
            </a:endParaRPr>
          </a:p>
          <a:p>
            <a:pPr marL="0" indent="0">
              <a:spcBef>
                <a:spcPts val="1675"/>
              </a:spcBef>
              <a:buFont typeface="Verdana" pitchFamily="34" charset="0"/>
              <a:buNone/>
            </a:pPr>
            <a:r>
              <a:rPr lang="de-DE" altLang="de-DE" sz="2000" b="1" dirty="0" smtClean="0">
                <a:solidFill>
                  <a:schemeClr val="accent1">
                    <a:lumMod val="75000"/>
                  </a:schemeClr>
                </a:solidFill>
                <a:ea typeface="Verdana" panose="020B0604030504040204" pitchFamily="34" charset="0"/>
                <a:cs typeface="Verdana" panose="020B0604030504040204" pitchFamily="34" charset="0"/>
              </a:rPr>
              <a:t>RDA</a:t>
            </a:r>
            <a:r>
              <a:rPr lang="de-DE" altLang="de-DE" sz="2000" b="1" dirty="0" smtClean="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3"/>
              </a:rPr>
              <a:t>11.2.1.2</a:t>
            </a:r>
            <a:r>
              <a:rPr lang="de-DE" altLang="de-DE" sz="2000" b="1" dirty="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Nehmen Sie </a:t>
            </a:r>
            <a:r>
              <a:rPr lang="de-DE" altLang="de-DE" sz="2000" dirty="0" smtClean="0">
                <a:ea typeface="Verdana" panose="020B0604030504040204" pitchFamily="34" charset="0"/>
                <a:cs typeface="Verdana" panose="020B0604030504040204" pitchFamily="34" charset="0"/>
              </a:rPr>
              <a:t>einen </a:t>
            </a:r>
            <a:r>
              <a:rPr lang="de-DE" altLang="de-DE" sz="2000" b="1" dirty="0" smtClean="0">
                <a:ea typeface="Verdana" panose="020B0604030504040204" pitchFamily="34" charset="0"/>
                <a:cs typeface="Verdana" panose="020B0604030504040204" pitchFamily="34" charset="0"/>
              </a:rPr>
              <a:t>Namen </a:t>
            </a:r>
            <a:r>
              <a:rPr lang="de-DE" altLang="de-DE" sz="2000" dirty="0" smtClean="0">
                <a:ea typeface="Verdana" panose="020B0604030504040204" pitchFamily="34" charset="0"/>
                <a:cs typeface="Verdana" panose="020B0604030504040204" pitchFamily="34" charset="0"/>
              </a:rPr>
              <a:t>einer </a:t>
            </a:r>
            <a:r>
              <a:rPr lang="de-DE" altLang="de-DE" sz="2000" dirty="0">
                <a:ea typeface="Verdana" panose="020B0604030504040204" pitchFamily="34" charset="0"/>
                <a:cs typeface="Verdana" panose="020B0604030504040204" pitchFamily="34" charset="0"/>
              </a:rPr>
              <a:t>Körperschaft</a:t>
            </a:r>
            <a:r>
              <a:rPr lang="de-DE" altLang="de-DE" sz="2000" b="1" dirty="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aus einer beliebigen Quelle </a:t>
            </a:r>
          </a:p>
          <a:p>
            <a:pPr marL="0" indent="0">
              <a:spcBef>
                <a:spcPts val="1675"/>
              </a:spcBef>
              <a:buFont typeface="Verdana" pitchFamily="34" charset="0"/>
              <a:buNone/>
            </a:pP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b="1" dirty="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4"/>
              </a:rPr>
              <a:t>11.2.2.2</a:t>
            </a:r>
            <a:r>
              <a:rPr lang="de-DE" altLang="de-DE" sz="2000" b="1" dirty="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Bestimmen Sie </a:t>
            </a:r>
            <a:r>
              <a:rPr lang="de-DE" altLang="de-DE" sz="2000" dirty="0" smtClean="0">
                <a:ea typeface="Verdana" panose="020B0604030504040204" pitchFamily="34" charset="0"/>
                <a:cs typeface="Verdana" panose="020B0604030504040204" pitchFamily="34" charset="0"/>
              </a:rPr>
              <a:t>einen </a:t>
            </a:r>
            <a:r>
              <a:rPr lang="de-DE" altLang="de-DE" sz="2000" b="1" dirty="0">
                <a:ea typeface="Verdana" panose="020B0604030504040204" pitchFamily="34" charset="0"/>
                <a:cs typeface="Verdana" panose="020B0604030504040204" pitchFamily="34" charset="0"/>
              </a:rPr>
              <a:t>bevorzugten Namen </a:t>
            </a:r>
            <a:r>
              <a:rPr lang="de-DE" altLang="de-DE" sz="2000" dirty="0">
                <a:ea typeface="Verdana" panose="020B0604030504040204" pitchFamily="34" charset="0"/>
                <a:cs typeface="Verdana" panose="020B0604030504040204" pitchFamily="34" charset="0"/>
              </a:rPr>
              <a:t>einer Körperschaft aus den folgenden Quellen (in dieser Reihenfolge):</a:t>
            </a: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a) den bevorzugten Informationsquellen (siehe </a:t>
            </a: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b="1" dirty="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5"/>
              </a:rPr>
              <a:t>2.2.2</a:t>
            </a:r>
            <a:r>
              <a:rPr lang="de-DE" altLang="de-DE" sz="2000" dirty="0">
                <a:ea typeface="Verdana" panose="020B0604030504040204" pitchFamily="34" charset="0"/>
                <a:cs typeface="Verdana" panose="020B0604030504040204" pitchFamily="34" charset="0"/>
              </a:rPr>
              <a:t>) in </a:t>
            </a:r>
            <a:r>
              <a:rPr lang="de-DE" altLang="de-DE" sz="2000" dirty="0" smtClean="0">
                <a:ea typeface="Verdana" panose="020B0604030504040204" pitchFamily="34" charset="0"/>
                <a:cs typeface="Verdana" panose="020B0604030504040204" pitchFamily="34" charset="0"/>
              </a:rPr>
              <a:t>Manifestationen, </a:t>
            </a:r>
            <a:r>
              <a:rPr lang="de-DE" altLang="de-DE" sz="2000" dirty="0">
                <a:ea typeface="Verdana" panose="020B0604030504040204" pitchFamily="34" charset="0"/>
                <a:cs typeface="Verdana" panose="020B0604030504040204" pitchFamily="34" charset="0"/>
              </a:rPr>
              <a:t>die mit der Körperschaft in Verbindung stehen</a:t>
            </a: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b) sonstigen </a:t>
            </a:r>
            <a:r>
              <a:rPr lang="de-DE" altLang="de-DE" sz="2000" dirty="0" smtClean="0">
                <a:ea typeface="Verdana" panose="020B0604030504040204" pitchFamily="34" charset="0"/>
                <a:cs typeface="Verdana" panose="020B0604030504040204" pitchFamily="34" charset="0"/>
              </a:rPr>
              <a:t>formalen </a:t>
            </a:r>
            <a:r>
              <a:rPr lang="de-DE" altLang="de-DE" sz="2000" dirty="0">
                <a:ea typeface="Verdana" panose="020B0604030504040204" pitchFamily="34" charset="0"/>
                <a:cs typeface="Verdana" panose="020B0604030504040204" pitchFamily="34" charset="0"/>
              </a:rPr>
              <a:t>Angaben, die in </a:t>
            </a:r>
            <a:r>
              <a:rPr lang="de-DE" altLang="de-DE" sz="2000" dirty="0" smtClean="0">
                <a:ea typeface="Verdana" panose="020B0604030504040204" pitchFamily="34" charset="0"/>
                <a:cs typeface="Verdana" panose="020B0604030504040204" pitchFamily="34" charset="0"/>
              </a:rPr>
              <a:t>Manifestationen </a:t>
            </a:r>
            <a:r>
              <a:rPr lang="de-DE" altLang="de-DE" sz="2000" dirty="0">
                <a:ea typeface="Verdana" panose="020B0604030504040204" pitchFamily="34" charset="0"/>
                <a:cs typeface="Verdana" panose="020B0604030504040204" pitchFamily="34" charset="0"/>
              </a:rPr>
              <a:t>erscheinen, die mit der Körperschaft in Verbindung stehen</a:t>
            </a: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c) sonstigen Quellen (</a:t>
            </a:r>
            <a:r>
              <a:rPr lang="de-DE" altLang="de-DE" sz="2000" dirty="0" smtClean="0">
                <a:ea typeface="Verdana" panose="020B0604030504040204" pitchFamily="34" charset="0"/>
                <a:cs typeface="Verdana" panose="020B0604030504040204" pitchFamily="34" charset="0"/>
              </a:rPr>
              <a:t>einschließlich Nachschlagewerken)</a:t>
            </a:r>
            <a:r>
              <a:rPr lang="de-DE" altLang="de-DE" sz="1800" dirty="0" smtClean="0">
                <a:ea typeface="Verdana" panose="020B0604030504040204" pitchFamily="34" charset="0"/>
                <a:cs typeface="Verdana" panose="020B0604030504040204" pitchFamily="34" charset="0"/>
              </a:rPr>
              <a:t> </a:t>
            </a:r>
            <a:endParaRPr lang="de-DE" altLang="de-DE" sz="1800" dirty="0">
              <a:ea typeface="Verdana" panose="020B0604030504040204" pitchFamily="34" charset="0"/>
              <a:cs typeface="Verdana" panose="020B0604030504040204" pitchFamily="34" charset="0"/>
            </a:endParaRPr>
          </a:p>
          <a:p>
            <a:pPr marL="0" indent="0" algn="r">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	</a:t>
            </a:r>
            <a:r>
              <a:rPr lang="de-DE" altLang="de-DE" sz="1800" dirty="0">
                <a:ea typeface="Verdana" panose="020B0604030504040204" pitchFamily="34" charset="0"/>
                <a:cs typeface="Verdana" panose="020B0604030504040204" pitchFamily="34" charset="0"/>
              </a:rPr>
              <a:t>vgl. </a:t>
            </a:r>
            <a:r>
              <a:rPr lang="de-DE" altLang="de-DE" sz="1800" b="1" dirty="0">
                <a:ea typeface="Verdana" panose="020B0604030504040204" pitchFamily="34" charset="0"/>
                <a:cs typeface="Verdana" panose="020B0604030504040204" pitchFamily="34" charset="0"/>
                <a:hlinkClick r:id="rId6"/>
              </a:rPr>
              <a:t>EH-K-03</a:t>
            </a:r>
            <a:endParaRPr lang="de-DE" altLang="de-DE" sz="1800" b="1" dirty="0">
              <a:ea typeface="Verdana" panose="020B0604030504040204" pitchFamily="34" charset="0"/>
              <a:cs typeface="Verdana" panose="020B0604030504040204" pitchFamily="34" charset="0"/>
            </a:endParaRPr>
          </a:p>
          <a:p>
            <a:pPr marL="0" indent="0">
              <a:buNone/>
            </a:pPr>
            <a:endParaRPr lang="de-DE" sz="2000" dirty="0" smtClean="0"/>
          </a:p>
        </p:txBody>
      </p:sp>
      <p:sp>
        <p:nvSpPr>
          <p:cNvPr id="13" name="Foliennummernplatzhalter 12"/>
          <p:cNvSpPr>
            <a:spLocks noGrp="1"/>
          </p:cNvSpPr>
          <p:nvPr>
            <p:ph type="sldNum" sz="quarter" idx="4"/>
          </p:nvPr>
        </p:nvSpPr>
        <p:spPr/>
        <p:txBody>
          <a:bodyPr/>
          <a:lstStyle/>
          <a:p>
            <a:fld id="{8A6690F1-7CA1-4166-A522-500460961984}" type="slidenum">
              <a:rPr lang="de-DE" smtClean="0">
                <a:solidFill>
                  <a:prstClr val="white">
                    <a:lumMod val="50000"/>
                  </a:prstClr>
                </a:solidFill>
              </a:rPr>
              <a:pPr/>
              <a:t>7</a:t>
            </a:fld>
            <a:endParaRPr lang="de-DE" dirty="0">
              <a:solidFill>
                <a:prstClr val="white">
                  <a:lumMod val="50000"/>
                </a:prstClr>
              </a:solidFill>
            </a:endParaRPr>
          </a:p>
        </p:txBody>
      </p:sp>
      <p:sp>
        <p:nvSpPr>
          <p:cNvPr id="6"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
        <p:nvSpPr>
          <p:cNvPr id="4" name="Titel 3"/>
          <p:cNvSpPr>
            <a:spLocks noGrp="1"/>
          </p:cNvSpPr>
          <p:nvPr>
            <p:ph type="title"/>
          </p:nvPr>
        </p:nvSpPr>
        <p:spPr/>
        <p:txBody>
          <a:bodyPr/>
          <a:lstStyle/>
          <a:p>
            <a:r>
              <a:rPr lang="de-DE" dirty="0">
                <a:ea typeface="Verdana" pitchFamily="34" charset="0"/>
                <a:cs typeface="Verdana" pitchFamily="34" charset="0"/>
              </a:rPr>
              <a:t>Informationsquellen</a:t>
            </a:r>
            <a:endParaRPr lang="de-DE" dirty="0"/>
          </a:p>
        </p:txBody>
      </p:sp>
    </p:spTree>
    <p:extLst>
      <p:ext uri="{BB962C8B-B14F-4D97-AF65-F5344CB8AC3E}">
        <p14:creationId xmlns:p14="http://schemas.microsoft.com/office/powerpoint/2010/main" val="32598738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ea typeface="Verdana" pitchFamily="34" charset="0"/>
                <a:cs typeface="Verdana" pitchFamily="34" charset="0"/>
              </a:rPr>
              <a:t>Bevorzugte Informationsquelle</a:t>
            </a:r>
            <a:endParaRPr lang="de-DE" dirty="0"/>
          </a:p>
        </p:txBody>
      </p:sp>
      <p:sp>
        <p:nvSpPr>
          <p:cNvPr id="3" name="Textplatzhalter 2"/>
          <p:cNvSpPr>
            <a:spLocks noGrp="1"/>
          </p:cNvSpPr>
          <p:nvPr>
            <p:ph type="body" sz="quarter" idx="13"/>
          </p:nvPr>
        </p:nvSpPr>
        <p:spPr/>
        <p:txBody>
          <a:bodyPr wrap="square"/>
          <a:lstStyle/>
          <a:p>
            <a:pPr marL="0" indent="0">
              <a:spcBef>
                <a:spcPts val="1675"/>
              </a:spcBef>
              <a:buFont typeface="Verdana" pitchFamily="34" charset="0"/>
              <a:buNone/>
            </a:pPr>
            <a:r>
              <a:rPr lang="de-DE" altLang="de-DE" dirty="0">
                <a:ea typeface="Verdana" panose="020B0604030504040204" pitchFamily="34" charset="0"/>
                <a:cs typeface="Verdana" panose="020B0604030504040204" pitchFamily="34" charset="0"/>
              </a:rPr>
              <a:t>Informationsquellen zur Erfassung von Körperschaften </a:t>
            </a:r>
            <a:endParaRPr lang="de-DE" altLang="de-DE" dirty="0" smtClean="0">
              <a:ea typeface="Verdana" panose="020B0604030504040204" pitchFamily="34" charset="0"/>
              <a:cs typeface="Verdana" panose="020B0604030504040204" pitchFamily="34" charset="0"/>
            </a:endParaRPr>
          </a:p>
          <a:p>
            <a:pPr marL="0" indent="0">
              <a:spcBef>
                <a:spcPts val="1675"/>
              </a:spcBef>
              <a:buFont typeface="Verdana" pitchFamily="34" charset="0"/>
              <a:buNone/>
            </a:pPr>
            <a:r>
              <a:rPr lang="de-DE" altLang="de-DE" sz="2000" b="1" dirty="0" smtClean="0">
                <a:ea typeface="Verdana" panose="020B0604030504040204" pitchFamily="34" charset="0"/>
                <a:cs typeface="Verdana" panose="020B0604030504040204" pitchFamily="34" charset="0"/>
              </a:rPr>
              <a:t>Bevorzugte Informationsquelle</a:t>
            </a:r>
            <a:r>
              <a:rPr lang="de-DE" altLang="de-DE" sz="2000" dirty="0" smtClean="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nach </a:t>
            </a: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b="1" dirty="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3"/>
              </a:rPr>
              <a:t>2.2.2 </a:t>
            </a:r>
            <a:endParaRPr lang="de-DE" altLang="de-DE" sz="2000" b="1" dirty="0" smtClean="0">
              <a:ea typeface="Verdana" panose="020B0604030504040204" pitchFamily="34" charset="0"/>
              <a:cs typeface="Verdana" panose="020B0604030504040204" pitchFamily="34" charset="0"/>
            </a:endParaRPr>
          </a:p>
          <a:p>
            <a:pPr marL="0" indent="0">
              <a:spcBef>
                <a:spcPts val="1675"/>
              </a:spcBef>
              <a:buNone/>
            </a:pPr>
            <a:r>
              <a:rPr lang="de-DE" altLang="de-DE" sz="2000" dirty="0" smtClean="0">
                <a:ea typeface="Verdana" panose="020B0604030504040204" pitchFamily="34" charset="0"/>
                <a:cs typeface="Verdana" panose="020B0604030504040204" pitchFamily="34" charset="0"/>
              </a:rPr>
              <a:t>Quelle, </a:t>
            </a:r>
            <a:r>
              <a:rPr lang="de-DE" altLang="de-DE" sz="2000" dirty="0">
                <a:ea typeface="Verdana" panose="020B0604030504040204" pitchFamily="34" charset="0"/>
                <a:cs typeface="Verdana" panose="020B0604030504040204" pitchFamily="34" charset="0"/>
              </a:rPr>
              <a:t>die Teil der </a:t>
            </a:r>
            <a:r>
              <a:rPr lang="de-DE" altLang="de-DE" sz="2000" dirty="0" smtClean="0">
                <a:ea typeface="Verdana" panose="020B0604030504040204" pitchFamily="34" charset="0"/>
                <a:cs typeface="Verdana" panose="020B0604030504040204" pitchFamily="34" charset="0"/>
              </a:rPr>
              <a:t>Manifestation </a:t>
            </a:r>
            <a:r>
              <a:rPr lang="de-DE" altLang="de-DE" sz="2000" dirty="0">
                <a:ea typeface="Verdana" panose="020B0604030504040204" pitchFamily="34" charset="0"/>
                <a:cs typeface="Verdana" panose="020B0604030504040204" pitchFamily="34" charset="0"/>
              </a:rPr>
              <a:t>selbst </a:t>
            </a:r>
            <a:r>
              <a:rPr lang="de-DE" altLang="de-DE" sz="2000" dirty="0" smtClean="0">
                <a:ea typeface="Verdana" panose="020B0604030504040204" pitchFamily="34" charset="0"/>
                <a:cs typeface="Verdana" panose="020B0604030504040204" pitchFamily="34" charset="0"/>
              </a:rPr>
              <a:t>ist </a:t>
            </a:r>
            <a:r>
              <a:rPr lang="de-DE" altLang="de-DE" sz="2000" dirty="0">
                <a:ea typeface="Verdana" panose="020B0604030504040204" pitchFamily="34" charset="0"/>
                <a:cs typeface="Verdana" panose="020B0604030504040204" pitchFamily="34" charset="0"/>
              </a:rPr>
              <a:t>und die geeignet </a:t>
            </a:r>
            <a:r>
              <a:rPr lang="de-DE" altLang="de-DE" sz="2000" dirty="0" smtClean="0">
                <a:ea typeface="Verdana" panose="020B0604030504040204" pitchFamily="34" charset="0"/>
                <a:cs typeface="Verdana" panose="020B0604030504040204" pitchFamily="34" charset="0"/>
              </a:rPr>
              <a:t>ist </a:t>
            </a:r>
            <a:r>
              <a:rPr lang="de-DE" altLang="de-DE" sz="2000" dirty="0">
                <a:ea typeface="Verdana" panose="020B0604030504040204" pitchFamily="34" charset="0"/>
                <a:cs typeface="Verdana" panose="020B0604030504040204" pitchFamily="34" charset="0"/>
              </a:rPr>
              <a:t>für die Art der Beschreibung (siehe</a:t>
            </a:r>
            <a:r>
              <a:rPr lang="de-DE" altLang="de-DE" sz="2000" dirty="0">
                <a:solidFill>
                  <a:schemeClr val="accent1">
                    <a:lumMod val="75000"/>
                  </a:schemeClr>
                </a:solidFill>
                <a:ea typeface="Verdana" panose="020B0604030504040204" pitchFamily="34" charset="0"/>
                <a:cs typeface="Verdana" panose="020B0604030504040204" pitchFamily="34" charset="0"/>
              </a:rPr>
              <a:t> </a:t>
            </a:r>
            <a:r>
              <a:rPr lang="de-DE" altLang="de-DE" sz="2000" b="1" dirty="0">
                <a:solidFill>
                  <a:schemeClr val="accent1">
                    <a:lumMod val="75000"/>
                  </a:schemeClr>
                </a:solidFill>
                <a:ea typeface="Verdana" panose="020B0604030504040204" pitchFamily="34" charset="0"/>
                <a:cs typeface="Verdana" panose="020B0604030504040204" pitchFamily="34" charset="0"/>
              </a:rPr>
              <a:t>RDA </a:t>
            </a:r>
            <a:r>
              <a:rPr lang="de-DE" altLang="de-DE" sz="2000" b="1" dirty="0">
                <a:ea typeface="Verdana" panose="020B0604030504040204" pitchFamily="34" charset="0"/>
                <a:cs typeface="Verdana" panose="020B0604030504040204" pitchFamily="34" charset="0"/>
                <a:hlinkClick r:id="rId4"/>
              </a:rPr>
              <a:t>2.1</a:t>
            </a:r>
            <a:r>
              <a:rPr lang="de-DE" altLang="de-DE" sz="2000" dirty="0" smtClean="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und das Präsentationsformat der </a:t>
            </a:r>
            <a:r>
              <a:rPr lang="de-DE" altLang="de-DE" sz="2000" dirty="0" smtClean="0">
                <a:ea typeface="Verdana" panose="020B0604030504040204" pitchFamily="34" charset="0"/>
                <a:cs typeface="Verdana" panose="020B0604030504040204" pitchFamily="34" charset="0"/>
              </a:rPr>
              <a:t>Manifestation </a:t>
            </a:r>
            <a:r>
              <a:rPr lang="de-DE" altLang="de-DE" sz="2000" dirty="0">
                <a:ea typeface="Verdana" panose="020B0604030504040204" pitchFamily="34" charset="0"/>
                <a:cs typeface="Verdana" panose="020B0604030504040204" pitchFamily="34" charset="0"/>
              </a:rPr>
              <a:t>(siehe </a:t>
            </a: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dirty="0">
                <a:solidFill>
                  <a:schemeClr val="accent1">
                    <a:lumMod val="75000"/>
                  </a:schemeClr>
                </a:solidFill>
                <a:ea typeface="Verdana" panose="020B0604030504040204" pitchFamily="34" charset="0"/>
                <a:cs typeface="Verdana" panose="020B0604030504040204" pitchFamily="34" charset="0"/>
              </a:rPr>
              <a:t> </a:t>
            </a:r>
            <a:r>
              <a:rPr lang="de-DE" altLang="de-DE" sz="2000" b="1" dirty="0">
                <a:solidFill>
                  <a:schemeClr val="accent1">
                    <a:lumMod val="75000"/>
                  </a:schemeClr>
                </a:solidFill>
                <a:ea typeface="Verdana" panose="020B0604030504040204" pitchFamily="34" charset="0"/>
                <a:cs typeface="Verdana" panose="020B0604030504040204" pitchFamily="34" charset="0"/>
              </a:rPr>
              <a:t>2.2.2.2</a:t>
            </a:r>
            <a:r>
              <a:rPr lang="de-DE" altLang="de-DE" sz="2000" dirty="0">
                <a:solidFill>
                  <a:schemeClr val="accent1">
                    <a:lumMod val="75000"/>
                  </a:schemeClr>
                </a:solidFill>
                <a:ea typeface="Verdana" panose="020B0604030504040204" pitchFamily="34" charset="0"/>
                <a:cs typeface="Verdana" panose="020B0604030504040204" pitchFamily="34" charset="0"/>
              </a:rPr>
              <a:t>—</a:t>
            </a:r>
            <a:r>
              <a:rPr lang="de-DE" altLang="de-DE" sz="2000" b="1" dirty="0">
                <a:solidFill>
                  <a:schemeClr val="accent1">
                    <a:lumMod val="75000"/>
                  </a:schemeClr>
                </a:solidFill>
                <a:ea typeface="Verdana" panose="020B0604030504040204" pitchFamily="34" charset="0"/>
                <a:cs typeface="Verdana" panose="020B0604030504040204" pitchFamily="34" charset="0"/>
              </a:rPr>
              <a:t>2.2.2.4</a:t>
            </a:r>
            <a:r>
              <a:rPr lang="de-DE" altLang="de-DE" sz="2000" dirty="0">
                <a:ea typeface="Verdana" panose="020B0604030504040204" pitchFamily="34" charset="0"/>
                <a:cs typeface="Verdana" panose="020B0604030504040204" pitchFamily="34" charset="0"/>
              </a:rPr>
              <a:t>) (gemäß </a:t>
            </a:r>
            <a:r>
              <a:rPr lang="de-DE" alt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b="1" dirty="0">
                <a:ea typeface="Verdana" panose="020B0604030504040204" pitchFamily="34" charset="0"/>
                <a:cs typeface="Verdana" panose="020B0604030504040204" pitchFamily="34" charset="0"/>
              </a:rPr>
              <a:t> </a:t>
            </a:r>
            <a:r>
              <a:rPr lang="de-DE" altLang="de-DE" sz="2000" b="1" dirty="0">
                <a:ea typeface="Verdana" panose="020B0604030504040204" pitchFamily="34" charset="0"/>
                <a:cs typeface="Verdana" panose="020B0604030504040204" pitchFamily="34" charset="0"/>
                <a:hlinkClick r:id="rId3"/>
              </a:rPr>
              <a:t>2.2.2 </a:t>
            </a:r>
            <a:r>
              <a:rPr lang="de-DE" altLang="de-DE" sz="2000" b="1" dirty="0" smtClean="0">
                <a:ea typeface="Verdana" panose="020B0604030504040204" pitchFamily="34" charset="0"/>
                <a:cs typeface="Verdana" panose="020B0604030504040204" pitchFamily="34" charset="0"/>
              </a:rPr>
              <a:t> </a:t>
            </a:r>
            <a:r>
              <a:rPr lang="de-DE" altLang="de-DE" sz="2000" dirty="0" smtClean="0">
                <a:ea typeface="Verdana" panose="020B0604030504040204" pitchFamily="34" charset="0"/>
                <a:cs typeface="Verdana" panose="020B0604030504040204" pitchFamily="34" charset="0"/>
              </a:rPr>
              <a:t>nach </a:t>
            </a:r>
            <a:r>
              <a:rPr lang="de-DE" altLang="de-DE" sz="2000" dirty="0">
                <a:ea typeface="Verdana" panose="020B0604030504040204" pitchFamily="34" charset="0"/>
                <a:cs typeface="Verdana" panose="020B0604030504040204" pitchFamily="34" charset="0"/>
              </a:rPr>
              <a:t>Medientypen festgelegt</a:t>
            </a:r>
            <a:r>
              <a:rPr lang="de-DE" altLang="de-DE" sz="2000" dirty="0" smtClean="0">
                <a:ea typeface="Verdana" panose="020B0604030504040204" pitchFamily="34" charset="0"/>
                <a:cs typeface="Verdana" panose="020B0604030504040204" pitchFamily="34" charset="0"/>
              </a:rPr>
              <a:t>),</a:t>
            </a:r>
            <a:r>
              <a:rPr lang="de-DE" altLang="de-DE" sz="1400" dirty="0" smtClean="0">
                <a:ea typeface="Verdana" panose="020B0604030504040204" pitchFamily="34" charset="0"/>
                <a:cs typeface="Verdana" panose="020B0604030504040204" pitchFamily="34" charset="0"/>
              </a:rPr>
              <a:t/>
            </a:r>
            <a:br>
              <a:rPr lang="de-DE" altLang="de-DE" sz="1400" dirty="0" smtClean="0">
                <a:ea typeface="Verdana" panose="020B0604030504040204" pitchFamily="34" charset="0"/>
                <a:cs typeface="Verdana" panose="020B0604030504040204" pitchFamily="34" charset="0"/>
              </a:rPr>
            </a:br>
            <a:r>
              <a:rPr lang="de-DE" altLang="de-DE" sz="1400" dirty="0" smtClean="0">
                <a:ea typeface="Verdana" panose="020B0604030504040204" pitchFamily="34" charset="0"/>
                <a:cs typeface="Verdana" panose="020B0604030504040204" pitchFamily="34" charset="0"/>
              </a:rPr>
              <a:t/>
            </a:r>
            <a:br>
              <a:rPr lang="de-DE" altLang="de-DE" sz="1400" dirty="0" smtClean="0">
                <a:ea typeface="Verdana" panose="020B0604030504040204" pitchFamily="34" charset="0"/>
                <a:cs typeface="Verdana" panose="020B0604030504040204" pitchFamily="34" charset="0"/>
              </a:rPr>
            </a:br>
            <a:r>
              <a:rPr lang="de-DE" altLang="de-DE" sz="2000" dirty="0" smtClean="0">
                <a:ea typeface="Verdana" panose="020B0604030504040204" pitchFamily="34" charset="0"/>
                <a:cs typeface="Verdana" panose="020B0604030504040204" pitchFamily="34" charset="0"/>
              </a:rPr>
              <a:t>z</a:t>
            </a:r>
            <a:r>
              <a:rPr lang="de-DE" altLang="de-DE" sz="2000" dirty="0">
                <a:ea typeface="Verdana" panose="020B0604030504040204" pitchFamily="34" charset="0"/>
                <a:cs typeface="Verdana" panose="020B0604030504040204" pitchFamily="34" charset="0"/>
              </a:rPr>
              <a:t>. B. die </a:t>
            </a:r>
            <a:r>
              <a:rPr lang="de-DE" altLang="de-DE" sz="2000" b="1" dirty="0">
                <a:ea typeface="Verdana" panose="020B0604030504040204" pitchFamily="34" charset="0"/>
                <a:cs typeface="Verdana" panose="020B0604030504040204" pitchFamily="34" charset="0"/>
              </a:rPr>
              <a:t>Titelseite</a:t>
            </a:r>
            <a:r>
              <a:rPr lang="de-DE" altLang="de-DE" sz="2000" dirty="0">
                <a:ea typeface="Verdana" panose="020B0604030504040204" pitchFamily="34" charset="0"/>
                <a:cs typeface="Verdana" panose="020B0604030504040204" pitchFamily="34" charset="0"/>
              </a:rPr>
              <a:t> oder der </a:t>
            </a:r>
            <a:r>
              <a:rPr lang="de-DE" altLang="de-DE" sz="2000" b="1" dirty="0" smtClean="0">
                <a:ea typeface="Verdana" panose="020B0604030504040204" pitchFamily="34" charset="0"/>
                <a:cs typeface="Verdana" panose="020B0604030504040204" pitchFamily="34" charset="0"/>
              </a:rPr>
              <a:t>Titelbildschirm</a:t>
            </a:r>
            <a:r>
              <a:rPr lang="de-DE" altLang="de-DE" sz="2000" dirty="0" smtClean="0">
                <a:ea typeface="Verdana" panose="020B0604030504040204" pitchFamily="34" charset="0"/>
                <a:cs typeface="Verdana" panose="020B0604030504040204" pitchFamily="34" charset="0"/>
              </a:rPr>
              <a:t>.</a:t>
            </a:r>
            <a:r>
              <a:rPr lang="de-DE" altLang="de-DE" sz="1400" dirty="0" smtClean="0">
                <a:ea typeface="Verdana" panose="020B0604030504040204" pitchFamily="34" charset="0"/>
                <a:cs typeface="Verdana" panose="020B0604030504040204" pitchFamily="34" charset="0"/>
              </a:rPr>
              <a:t/>
            </a:r>
            <a:br>
              <a:rPr lang="de-DE" altLang="de-DE" sz="1400" dirty="0" smtClean="0">
                <a:ea typeface="Verdana" panose="020B0604030504040204" pitchFamily="34" charset="0"/>
                <a:cs typeface="Verdana" panose="020B0604030504040204" pitchFamily="34" charset="0"/>
              </a:rPr>
            </a:br>
            <a:endParaRPr lang="de-DE" altLang="de-DE" sz="1400" dirty="0">
              <a:ea typeface="Verdana" panose="020B0604030504040204" pitchFamily="34" charset="0"/>
              <a:cs typeface="Verdana" panose="020B0604030504040204" pitchFamily="34" charset="0"/>
            </a:endParaRPr>
          </a:p>
          <a:p>
            <a:pPr marL="0" indent="0">
              <a:lnSpc>
                <a:spcPct val="100000"/>
              </a:lnSpc>
              <a:spcBef>
                <a:spcPts val="0"/>
              </a:spcBef>
              <a:buNone/>
            </a:pPr>
            <a:r>
              <a:rPr lang="de-DE" altLang="de-DE" sz="2000" dirty="0">
                <a:ea typeface="Verdana" panose="020B0604030504040204" pitchFamily="34" charset="0"/>
                <a:cs typeface="Verdana" panose="020B0604030504040204" pitchFamily="34" charset="0"/>
              </a:rPr>
              <a:t>Wenn die bevorzugte Informationsquelle zur Bestimmung des Namens nicht ausreicht, werden die </a:t>
            </a:r>
            <a:r>
              <a:rPr lang="de-DE" altLang="de-DE" sz="2000" b="1" dirty="0">
                <a:ea typeface="Verdana" panose="020B0604030504040204" pitchFamily="34" charset="0"/>
                <a:cs typeface="Verdana" panose="020B0604030504040204" pitchFamily="34" charset="0"/>
              </a:rPr>
              <a:t>gesamte </a:t>
            </a:r>
            <a:r>
              <a:rPr lang="de-DE" altLang="de-DE" sz="2000" b="1" dirty="0" smtClean="0">
                <a:ea typeface="Verdana" panose="020B0604030504040204" pitchFamily="34" charset="0"/>
                <a:cs typeface="Verdana" panose="020B0604030504040204" pitchFamily="34" charset="0"/>
              </a:rPr>
              <a:t>Manifestation </a:t>
            </a:r>
            <a:r>
              <a:rPr lang="de-DE" altLang="de-DE" sz="2000" dirty="0">
                <a:ea typeface="Verdana" panose="020B0604030504040204" pitchFamily="34" charset="0"/>
                <a:cs typeface="Verdana" panose="020B0604030504040204" pitchFamily="34" charset="0"/>
              </a:rPr>
              <a:t>und </a:t>
            </a:r>
            <a:r>
              <a:rPr lang="de-DE" altLang="de-DE" sz="2000" b="1" dirty="0">
                <a:ea typeface="Verdana" panose="020B0604030504040204" pitchFamily="34" charset="0"/>
                <a:cs typeface="Verdana" panose="020B0604030504040204" pitchFamily="34" charset="0"/>
              </a:rPr>
              <a:t>weitere Informationsquellen </a:t>
            </a:r>
            <a:r>
              <a:rPr lang="de-DE" altLang="de-DE" sz="2000" dirty="0">
                <a:ea typeface="Verdana" panose="020B0604030504040204" pitchFamily="34" charset="0"/>
                <a:cs typeface="Verdana" panose="020B0604030504040204" pitchFamily="34" charset="0"/>
              </a:rPr>
              <a:t>wie </a:t>
            </a:r>
            <a:r>
              <a:rPr lang="de-DE" altLang="de-DE" sz="2000" b="1" dirty="0">
                <a:ea typeface="Verdana" panose="020B0604030504040204" pitchFamily="34" charset="0"/>
                <a:cs typeface="Verdana" panose="020B0604030504040204" pitchFamily="34" charset="0"/>
              </a:rPr>
              <a:t>Nachschlagewerke</a:t>
            </a:r>
            <a:r>
              <a:rPr lang="de-DE" altLang="de-DE" sz="2000" dirty="0">
                <a:ea typeface="Verdana" panose="020B0604030504040204" pitchFamily="34" charset="0"/>
                <a:cs typeface="Verdana" panose="020B0604030504040204" pitchFamily="34" charset="0"/>
              </a:rPr>
              <a:t> </a:t>
            </a:r>
            <a:r>
              <a:rPr lang="de-DE" altLang="de-DE" sz="2000" dirty="0" smtClean="0">
                <a:ea typeface="Verdana" panose="020B0604030504040204" pitchFamily="34" charset="0"/>
                <a:cs typeface="Verdana" panose="020B0604030504040204" pitchFamily="34" charset="0"/>
              </a:rPr>
              <a:t>herangezogen.</a:t>
            </a:r>
            <a:r>
              <a:rPr lang="de-DE" altLang="de-DE" sz="1400" dirty="0" smtClean="0">
                <a:ea typeface="Verdana" panose="020B0604030504040204" pitchFamily="34" charset="0"/>
                <a:cs typeface="Verdana" panose="020B0604030504040204" pitchFamily="34" charset="0"/>
              </a:rPr>
              <a:t/>
            </a:r>
            <a:br>
              <a:rPr lang="de-DE" altLang="de-DE" sz="1400" dirty="0" smtClean="0">
                <a:ea typeface="Verdana" panose="020B0604030504040204" pitchFamily="34" charset="0"/>
                <a:cs typeface="Verdana" panose="020B0604030504040204" pitchFamily="34" charset="0"/>
              </a:rPr>
            </a:br>
            <a:r>
              <a:rPr lang="de-DE" altLang="de-DE" sz="1400" dirty="0" smtClean="0">
                <a:ea typeface="Verdana" panose="020B0604030504040204" pitchFamily="34" charset="0"/>
                <a:cs typeface="Verdana" panose="020B0604030504040204" pitchFamily="34" charset="0"/>
              </a:rPr>
              <a:t> </a:t>
            </a:r>
          </a:p>
          <a:p>
            <a:pPr marL="0" indent="0">
              <a:lnSpc>
                <a:spcPct val="100000"/>
              </a:lnSpc>
              <a:spcBef>
                <a:spcPts val="0"/>
              </a:spcBef>
              <a:buNone/>
            </a:pPr>
            <a:r>
              <a:rPr lang="de-DE" altLang="de-DE" sz="2000" dirty="0">
                <a:ea typeface="Verdana" panose="020B0604030504040204" pitchFamily="34" charset="0"/>
                <a:cs typeface="Verdana" panose="020B0604030504040204" pitchFamily="34" charset="0"/>
              </a:rPr>
              <a:t>In der Sacherschließung gilt die gesamte Vorlage als </a:t>
            </a:r>
            <a:r>
              <a:rPr lang="de-DE" altLang="de-DE" sz="2000" dirty="0" err="1" smtClean="0">
                <a:ea typeface="Verdana" panose="020B0604030504040204" pitchFamily="34" charset="0"/>
                <a:cs typeface="Verdana" panose="020B0604030504040204" pitchFamily="34" charset="0"/>
              </a:rPr>
              <a:t>Informa-tionsquelle</a:t>
            </a:r>
            <a:r>
              <a:rPr lang="de-DE" altLang="de-DE" sz="2000" dirty="0" smtClean="0">
                <a:ea typeface="Verdana" panose="020B0604030504040204" pitchFamily="34" charset="0"/>
                <a:cs typeface="Verdana" panose="020B0604030504040204" pitchFamily="34" charset="0"/>
              </a:rPr>
              <a:t> </a:t>
            </a:r>
            <a:r>
              <a:rPr lang="de-DE" altLang="de-DE" sz="2000" dirty="0">
                <a:ea typeface="Verdana" panose="020B0604030504040204" pitchFamily="34" charset="0"/>
                <a:cs typeface="Verdana" panose="020B0604030504040204" pitchFamily="34" charset="0"/>
              </a:rPr>
              <a:t>und muss ggf. an </a:t>
            </a:r>
            <a:r>
              <a:rPr lang="de-DE" altLang="de-DE" sz="2000" b="1" dirty="0">
                <a:ea typeface="Verdana" panose="020B0604030504040204" pitchFamily="34" charset="0"/>
                <a:cs typeface="Verdana" panose="020B0604030504040204" pitchFamily="34" charset="0"/>
              </a:rPr>
              <a:t>Nachschlagewerken</a:t>
            </a:r>
            <a:r>
              <a:rPr lang="de-DE" altLang="de-DE" sz="2000" dirty="0">
                <a:ea typeface="Verdana" panose="020B0604030504040204" pitchFamily="34" charset="0"/>
                <a:cs typeface="Verdana" panose="020B0604030504040204" pitchFamily="34" charset="0"/>
              </a:rPr>
              <a:t> verifiziert werden.</a:t>
            </a:r>
          </a:p>
          <a:p>
            <a:pPr marL="0" indent="0">
              <a:lnSpc>
                <a:spcPct val="100000"/>
              </a:lnSpc>
              <a:spcBef>
                <a:spcPts val="0"/>
              </a:spcBef>
              <a:buNone/>
            </a:pPr>
            <a:endParaRPr lang="de-DE" altLang="de-DE" sz="2000" dirty="0" smtClean="0">
              <a:ea typeface="Verdana" panose="020B0604030504040204" pitchFamily="34" charset="0"/>
              <a:cs typeface="Verdana" panose="020B0604030504040204" pitchFamily="34" charset="0"/>
            </a:endParaRPr>
          </a:p>
        </p:txBody>
      </p:sp>
      <p:sp>
        <p:nvSpPr>
          <p:cNvPr id="13" name="Foliennummernplatzhalter 12"/>
          <p:cNvSpPr>
            <a:spLocks noGrp="1"/>
          </p:cNvSpPr>
          <p:nvPr>
            <p:ph type="sldNum" sz="quarter" idx="4"/>
          </p:nvPr>
        </p:nvSpPr>
        <p:spPr/>
        <p:txBody>
          <a:bodyPr/>
          <a:lstStyle/>
          <a:p>
            <a:fld id="{8A6690F1-7CA1-4166-A522-500460961984}" type="slidenum">
              <a:rPr lang="de-DE" smtClean="0">
                <a:solidFill>
                  <a:prstClr val="white">
                    <a:lumMod val="50000"/>
                  </a:prstClr>
                </a:solidFill>
              </a:rPr>
              <a:pPr/>
              <a:t>8</a:t>
            </a:fld>
            <a:endParaRPr lang="de-DE" dirty="0">
              <a:solidFill>
                <a:prstClr val="white">
                  <a:lumMod val="50000"/>
                </a:prstClr>
              </a:solidFill>
            </a:endParaRPr>
          </a:p>
        </p:txBody>
      </p:sp>
      <p:sp>
        <p:nvSpPr>
          <p:cNvPr id="6"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333342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ea typeface="Verdana" panose="020B0604030504040204" pitchFamily="34" charset="0"/>
                <a:cs typeface="Verdana" panose="020B0604030504040204" pitchFamily="34" charset="0"/>
              </a:rPr>
              <a:t>Informationsquellen</a:t>
            </a:r>
            <a:endParaRPr lang="de-DE" dirty="0"/>
          </a:p>
        </p:txBody>
      </p:sp>
      <p:sp>
        <p:nvSpPr>
          <p:cNvPr id="3" name="Textplatzhalter 2"/>
          <p:cNvSpPr>
            <a:spLocks noGrp="1"/>
          </p:cNvSpPr>
          <p:nvPr>
            <p:ph type="body" sz="quarter" idx="13"/>
          </p:nvPr>
        </p:nvSpPr>
        <p:spPr/>
        <p:txBody>
          <a:bodyPr wrap="square"/>
          <a:lstStyle/>
          <a:p>
            <a:pPr marL="0" indent="0">
              <a:spcBef>
                <a:spcPts val="0"/>
              </a:spcBef>
              <a:buFont typeface="Verdana" pitchFamily="34" charset="0"/>
              <a:buNone/>
            </a:pPr>
            <a:r>
              <a:rPr lang="de-DE" altLang="de-DE" dirty="0">
                <a:ea typeface="Verdana" panose="020B0604030504040204" pitchFamily="34" charset="0"/>
                <a:cs typeface="Verdana" panose="020B0604030504040204" pitchFamily="34" charset="0"/>
              </a:rPr>
              <a:t>Informationsquellen zur Erfassung von Körperschaften </a:t>
            </a:r>
          </a:p>
          <a:p>
            <a:pPr marL="0" indent="0">
              <a:spcBef>
                <a:spcPts val="1675"/>
              </a:spcBef>
              <a:buFont typeface="Verdana" pitchFamily="34" charset="0"/>
              <a:buNone/>
            </a:pPr>
            <a:endParaRPr lang="de-DE" altLang="de-DE" sz="2000" u="sng" dirty="0" smtClean="0">
              <a:solidFill>
                <a:srgbClr val="0070C0"/>
              </a:solidFill>
              <a:ea typeface="Verdana" panose="020B0604030504040204" pitchFamily="34" charset="0"/>
              <a:cs typeface="Verdana" panose="020B0604030504040204" pitchFamily="34" charset="0"/>
              <a:hlinkClick r:id="rId2"/>
            </a:endParaRPr>
          </a:p>
          <a:p>
            <a:pPr marL="0" indent="0">
              <a:spcBef>
                <a:spcPts val="1675"/>
              </a:spcBef>
              <a:buFont typeface="Verdana" pitchFamily="34" charset="0"/>
              <a:buNone/>
            </a:pPr>
            <a:r>
              <a:rPr lang="de-DE" altLang="de-DE" sz="2000" u="sng" dirty="0" smtClean="0">
                <a:solidFill>
                  <a:schemeClr val="accent1">
                    <a:lumMod val="75000"/>
                  </a:schemeClr>
                </a:solidFill>
                <a:ea typeface="Verdana" panose="020B0604030504040204" pitchFamily="34" charset="0"/>
                <a:cs typeface="Verdana" panose="020B0604030504040204" pitchFamily="34" charset="0"/>
                <a:hlinkClick r:id="rId2"/>
              </a:rPr>
              <a:t>ERL</a:t>
            </a:r>
            <a:r>
              <a:rPr lang="de-DE" altLang="de-DE" sz="2000" b="1" u="sng" dirty="0" smtClean="0">
                <a:solidFill>
                  <a:schemeClr val="accent1">
                    <a:lumMod val="75000"/>
                  </a:schemeClr>
                </a:solidFill>
                <a:ea typeface="Verdana" panose="020B0604030504040204" pitchFamily="34" charset="0"/>
                <a:cs typeface="Verdana" panose="020B0604030504040204" pitchFamily="34" charset="0"/>
                <a:hlinkClick r:id="rId2"/>
              </a:rPr>
              <a:t> </a:t>
            </a:r>
            <a:r>
              <a:rPr lang="de-DE" altLang="de-DE" sz="2000" u="sng" dirty="0" smtClean="0">
                <a:solidFill>
                  <a:schemeClr val="accent1">
                    <a:lumMod val="75000"/>
                  </a:schemeClr>
                </a:solidFill>
                <a:ea typeface="Verdana" panose="020B0604030504040204" pitchFamily="34" charset="0"/>
                <a:cs typeface="Verdana" panose="020B0604030504040204" pitchFamily="34" charset="0"/>
                <a:hlinkClick r:id="rId2"/>
              </a:rPr>
              <a:t>zu</a:t>
            </a:r>
            <a:r>
              <a:rPr lang="de-DE" altLang="de-DE" sz="2000" b="1" u="sng" dirty="0" smtClean="0">
                <a:solidFill>
                  <a:schemeClr val="accent1">
                    <a:lumMod val="75000"/>
                  </a:schemeClr>
                </a:solidFill>
                <a:ea typeface="Verdana" panose="020B0604030504040204" pitchFamily="34" charset="0"/>
                <a:cs typeface="Verdana" panose="020B0604030504040204" pitchFamily="34" charset="0"/>
                <a:hlinkClick r:id="rId2"/>
              </a:rPr>
              <a:t> </a:t>
            </a:r>
            <a:r>
              <a:rPr lang="de-DE" altLang="de-DE" sz="2000" b="1" u="sng" dirty="0">
                <a:solidFill>
                  <a:schemeClr val="accent1">
                    <a:lumMod val="75000"/>
                  </a:schemeClr>
                </a:solidFill>
                <a:ea typeface="Verdana" panose="020B0604030504040204" pitchFamily="34" charset="0"/>
                <a:cs typeface="Verdana" panose="020B0604030504040204" pitchFamily="34" charset="0"/>
                <a:hlinkClick r:id="rId2"/>
              </a:rPr>
              <a:t>RDA </a:t>
            </a:r>
            <a:r>
              <a:rPr lang="de-DE" altLang="de-DE" sz="2000" b="1" u="sng" dirty="0" smtClean="0">
                <a:solidFill>
                  <a:schemeClr val="accent1">
                    <a:lumMod val="75000"/>
                  </a:schemeClr>
                </a:solidFill>
                <a:ea typeface="Verdana" panose="020B0604030504040204" pitchFamily="34" charset="0"/>
                <a:cs typeface="Verdana" panose="020B0604030504040204" pitchFamily="34" charset="0"/>
                <a:hlinkClick r:id="rId2"/>
              </a:rPr>
              <a:t>11.2.2.2</a:t>
            </a:r>
            <a:r>
              <a:rPr lang="de-DE" altLang="de-DE" sz="2000" dirty="0" smtClean="0">
                <a:ea typeface="Verdana" panose="020B0604030504040204" pitchFamily="34" charset="0"/>
                <a:cs typeface="Verdana" panose="020B0604030504040204" pitchFamily="34" charset="0"/>
              </a:rPr>
              <a:t>:</a:t>
            </a:r>
            <a:endParaRPr lang="de-DE" altLang="de-DE" sz="2000" dirty="0">
              <a:ea typeface="Verdana" panose="020B0604030504040204" pitchFamily="34" charset="0"/>
              <a:cs typeface="Verdana" panose="020B0604030504040204" pitchFamily="34" charset="0"/>
            </a:endParaRP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Zu den mit einer Körperschaft in </a:t>
            </a:r>
            <a:r>
              <a:rPr lang="de-DE" altLang="de-DE" sz="2000" b="1" dirty="0">
                <a:ea typeface="Verdana" panose="020B0604030504040204" pitchFamily="34" charset="0"/>
                <a:cs typeface="Verdana" panose="020B0604030504040204" pitchFamily="34" charset="0"/>
              </a:rPr>
              <a:t>Verbindung stehenden Ressourcen </a:t>
            </a:r>
            <a:r>
              <a:rPr lang="de-DE" altLang="de-DE" sz="2000" dirty="0">
                <a:ea typeface="Verdana" panose="020B0604030504040204" pitchFamily="34" charset="0"/>
                <a:cs typeface="Verdana" panose="020B0604030504040204" pitchFamily="34" charset="0"/>
              </a:rPr>
              <a:t>gehört auch die </a:t>
            </a:r>
            <a:r>
              <a:rPr lang="de-DE" altLang="de-DE" sz="2000" b="1" dirty="0">
                <a:ea typeface="Verdana" panose="020B0604030504040204" pitchFamily="34" charset="0"/>
                <a:cs typeface="Verdana" panose="020B0604030504040204" pitchFamily="34" charset="0"/>
              </a:rPr>
              <a:t>Website</a:t>
            </a:r>
            <a:r>
              <a:rPr lang="de-DE" altLang="de-DE" sz="2000" dirty="0">
                <a:ea typeface="Verdana" panose="020B0604030504040204" pitchFamily="34" charset="0"/>
                <a:cs typeface="Verdana" panose="020B0604030504040204" pitchFamily="34" charset="0"/>
              </a:rPr>
              <a:t> der Körperschaft. </a:t>
            </a:r>
          </a:p>
          <a:p>
            <a:pPr marL="0" indent="0">
              <a:spcBef>
                <a:spcPts val="1675"/>
              </a:spcBef>
              <a:buFont typeface="Verdana" pitchFamily="34" charset="0"/>
              <a:buNone/>
            </a:pPr>
            <a:r>
              <a:rPr lang="de-DE" altLang="de-DE" sz="2000" dirty="0">
                <a:ea typeface="Verdana" panose="020B0604030504040204" pitchFamily="34" charset="0"/>
                <a:cs typeface="Verdana" panose="020B0604030504040204" pitchFamily="34" charset="0"/>
              </a:rPr>
              <a:t>Wenn weder die bevorzugten Quellen noch die in Verbindung stehenden Ressourcen wie die Website zur Ermittlung des Namens der Körperschaft zur Verfügung stehen bzw. ausreichen, werden die </a:t>
            </a:r>
            <a:r>
              <a:rPr lang="de-DE" altLang="de-DE" sz="2000" b="1" dirty="0">
                <a:ea typeface="Verdana" panose="020B0604030504040204" pitchFamily="34" charset="0"/>
                <a:cs typeface="Verdana" panose="020B0604030504040204" pitchFamily="34" charset="0"/>
              </a:rPr>
              <a:t>Nachschlagewerke</a:t>
            </a:r>
            <a:r>
              <a:rPr lang="de-DE" altLang="de-DE" sz="2000" dirty="0">
                <a:ea typeface="Verdana" panose="020B0604030504040204" pitchFamily="34" charset="0"/>
                <a:cs typeface="Verdana" panose="020B0604030504040204" pitchFamily="34" charset="0"/>
              </a:rPr>
              <a:t> gemäß der Rangfolge der „</a:t>
            </a:r>
            <a:r>
              <a:rPr lang="de-DE" altLang="de-DE" sz="2000" dirty="0">
                <a:ea typeface="Verdana" panose="020B0604030504040204" pitchFamily="34" charset="0"/>
                <a:cs typeface="Verdana" panose="020B0604030504040204" pitchFamily="34" charset="0"/>
                <a:hlinkClick r:id="rId3"/>
              </a:rPr>
              <a:t>Liste der fachlichen Nachschlagewerke für die GND</a:t>
            </a:r>
            <a:r>
              <a:rPr lang="de-DE" altLang="de-DE" sz="2000" dirty="0">
                <a:ea typeface="Verdana" panose="020B0604030504040204" pitchFamily="34" charset="0"/>
                <a:cs typeface="Verdana" panose="020B0604030504040204" pitchFamily="34" charset="0"/>
              </a:rPr>
              <a:t>“ </a:t>
            </a:r>
            <a:r>
              <a:rPr lang="de-DE" altLang="de-DE" sz="2000" dirty="0" smtClean="0">
                <a:ea typeface="Verdana" panose="020B0604030504040204" pitchFamily="34" charset="0"/>
                <a:cs typeface="Verdana" panose="020B0604030504040204" pitchFamily="34" charset="0"/>
              </a:rPr>
              <a:t>genutzt.</a:t>
            </a:r>
            <a:endParaRPr lang="de-DE" altLang="de-DE" sz="2000" dirty="0">
              <a:ea typeface="Verdana" panose="020B0604030504040204" pitchFamily="34" charset="0"/>
              <a:cs typeface="Verdana" panose="020B0604030504040204" pitchFamily="34" charset="0"/>
            </a:endParaRPr>
          </a:p>
        </p:txBody>
      </p:sp>
      <p:sp>
        <p:nvSpPr>
          <p:cNvPr id="7" name="Foliennummernplatzhalter 6"/>
          <p:cNvSpPr>
            <a:spLocks noGrp="1"/>
          </p:cNvSpPr>
          <p:nvPr>
            <p:ph type="sldNum" sz="quarter" idx="4"/>
          </p:nvPr>
        </p:nvSpPr>
        <p:spPr/>
        <p:txBody>
          <a:bodyPr/>
          <a:lstStyle/>
          <a:p>
            <a:fld id="{8A6690F1-7CA1-4166-A522-500460961984}" type="slidenum">
              <a:rPr lang="de-DE" smtClean="0">
                <a:solidFill>
                  <a:prstClr val="white">
                    <a:lumMod val="50000"/>
                  </a:prstClr>
                </a:solidFill>
              </a:rPr>
              <a:pPr/>
              <a:t>9</a:t>
            </a:fld>
            <a:endParaRPr lang="de-DE" dirty="0">
              <a:solidFill>
                <a:prstClr val="white">
                  <a:lumMod val="50000"/>
                </a:prstClr>
              </a:solidFill>
            </a:endParaRPr>
          </a:p>
        </p:txBody>
      </p:sp>
      <p:sp>
        <p:nvSpPr>
          <p:cNvPr id="8" name="Fußzeilenplatzhalter 4"/>
          <p:cNvSpPr>
            <a:spLocks noGrp="1"/>
          </p:cNvSpPr>
          <p:nvPr>
            <p:ph type="ftr" sz="quarter" idx="14"/>
          </p:nvPr>
        </p:nvSpPr>
        <p:spPr>
          <a:xfrm>
            <a:off x="467544" y="6376243"/>
            <a:ext cx="7776864" cy="365125"/>
          </a:xfrm>
        </p:spPr>
        <p:txBody>
          <a:bodyPr/>
          <a:lstStyle/>
          <a:p>
            <a:r>
              <a:rPr lang="de-DE" smtClean="0">
                <a:solidFill>
                  <a:srgbClr val="4F81BD">
                    <a:lumMod val="75000"/>
                  </a:srgbClr>
                </a:solidFill>
              </a:rPr>
              <a:t>Auf der Grundlage der  Schulungsunterlagen der AG RDA  - Modul 4.03.02: Normdaten: Körperschaften | Stand: Oktober 2017 | CC BY-NC-SA</a:t>
            </a:r>
            <a:endParaRPr lang="de-DE" dirty="0">
              <a:solidFill>
                <a:srgbClr val="4F81BD">
                  <a:lumMod val="75000"/>
                </a:srgbClr>
              </a:solidFill>
            </a:endParaRPr>
          </a:p>
        </p:txBody>
      </p:sp>
    </p:spTree>
    <p:extLst>
      <p:ext uri="{BB962C8B-B14F-4D97-AF65-F5344CB8AC3E}">
        <p14:creationId xmlns:p14="http://schemas.microsoft.com/office/powerpoint/2010/main" val="2510358071"/>
      </p:ext>
    </p:extLst>
  </p:cSld>
  <p:clrMapOvr>
    <a:masterClrMapping/>
  </p:clrMapOvr>
  <p:timing>
    <p:tnLst>
      <p:par>
        <p:cTn id="1" dur="indefinite" restart="never" nodeType="tmRoot"/>
      </p:par>
    </p:tnLst>
  </p:timing>
</p:sld>
</file>

<file path=ppt/theme/theme1.xml><?xml version="1.0" encoding="utf-8"?>
<a:theme xmlns:a="http://schemas.openxmlformats.org/drawingml/2006/main" name="9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3876</Words>
  <Application>Microsoft Office PowerPoint</Application>
  <PresentationFormat>Bildschirmpräsentation (4:3)</PresentationFormat>
  <Paragraphs>779</Paragraphs>
  <Slides>43</Slides>
  <Notes>41</Notes>
  <HiddenSlides>0</HiddenSlides>
  <MMClips>0</MMClips>
  <ScaleCrop>false</ScaleCrop>
  <HeadingPairs>
    <vt:vector size="4" baseType="variant">
      <vt:variant>
        <vt:lpstr>Design</vt:lpstr>
      </vt:variant>
      <vt:variant>
        <vt:i4>1</vt:i4>
      </vt:variant>
      <vt:variant>
        <vt:lpstr>Folientitel</vt:lpstr>
      </vt:variant>
      <vt:variant>
        <vt:i4>43</vt:i4>
      </vt:variant>
    </vt:vector>
  </HeadingPairs>
  <TitlesOfParts>
    <vt:vector size="44" baseType="lpstr">
      <vt:lpstr>9_Larissa</vt:lpstr>
      <vt:lpstr>Schulungsunterlagen der AG RDA</vt:lpstr>
      <vt:lpstr>PowerPoint-Präsentation</vt:lpstr>
      <vt:lpstr>RDA-Elemente dieser Präsentation</vt:lpstr>
      <vt:lpstr>Körperschaften - Definition</vt:lpstr>
      <vt:lpstr>Körperschaften - Definition</vt:lpstr>
      <vt:lpstr>Körperschaften - Definition</vt:lpstr>
      <vt:lpstr>Informationsquellen</vt:lpstr>
      <vt:lpstr>Bevorzugte Informationsquelle</vt:lpstr>
      <vt:lpstr>Informationsquellen</vt:lpstr>
      <vt:lpstr>Name</vt:lpstr>
      <vt:lpstr>Bevorzugter Name</vt:lpstr>
      <vt:lpstr>Verschiedene Formen desselben Namens</vt:lpstr>
      <vt:lpstr>Förmlich präsentierter Name</vt:lpstr>
      <vt:lpstr>Bindestriche</vt:lpstr>
      <vt:lpstr>Abweichende Schreibweisen</vt:lpstr>
      <vt:lpstr>Mehrere Sprachformen</vt:lpstr>
      <vt:lpstr>Internationale Körperschaften</vt:lpstr>
      <vt:lpstr>Internationale Körperschaften</vt:lpstr>
      <vt:lpstr>Gebräuchlicher Name</vt:lpstr>
      <vt:lpstr>Gebräuchlicher Name</vt:lpstr>
      <vt:lpstr>Namensänderung</vt:lpstr>
      <vt:lpstr>Namensänderung</vt:lpstr>
      <vt:lpstr>Namensänderung</vt:lpstr>
      <vt:lpstr>Namensänderung</vt:lpstr>
      <vt:lpstr>Initialen</vt:lpstr>
      <vt:lpstr>Einleitende Artikel</vt:lpstr>
      <vt:lpstr>Gesellschaftsform, sonstige Termini</vt:lpstr>
      <vt:lpstr>Transliteration</vt:lpstr>
      <vt:lpstr>Abweichender Name</vt:lpstr>
      <vt:lpstr>Abweichender Name</vt:lpstr>
      <vt:lpstr>Abweichender Name</vt:lpstr>
      <vt:lpstr>Darstellung der RDA in der GND</vt:lpstr>
      <vt:lpstr>Normierter Sucheinstieg</vt:lpstr>
      <vt:lpstr>Sonstige identifizierende Merkmale</vt:lpstr>
      <vt:lpstr>Sonstige identifizierende Merkmale</vt:lpstr>
      <vt:lpstr>Sonstige identifizierende Merkmale</vt:lpstr>
      <vt:lpstr>Sonstige identifizierende Merkmale</vt:lpstr>
      <vt:lpstr>Sonstige identifizierende Merkmale</vt:lpstr>
      <vt:lpstr>Sonstige identifizierende Merkmale</vt:lpstr>
      <vt:lpstr>Sonstige identifizierende Merkmale</vt:lpstr>
      <vt:lpstr>Körperschaften allgemein</vt:lpstr>
      <vt:lpstr>Körperschaften allgemein</vt:lpstr>
      <vt:lpstr>Körperschaften allgemein</vt:lpstr>
    </vt:vector>
  </TitlesOfParts>
  <Company>GBV Zentrale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Körperschaften</dc:title>
  <dc:creator>Berger</dc:creator>
  <cp:lastModifiedBy>Bufalino, Cinzia</cp:lastModifiedBy>
  <cp:revision>908</cp:revision>
  <cp:lastPrinted>2014-04-09T11:55:19Z</cp:lastPrinted>
  <dcterms:created xsi:type="dcterms:W3CDTF">2014-02-19T15:17:52Z</dcterms:created>
  <dcterms:modified xsi:type="dcterms:W3CDTF">2017-11-02T12:50:48Z</dcterms:modified>
</cp:coreProperties>
</file>