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259" r:id="rId3"/>
    <p:sldId id="287" r:id="rId4"/>
    <p:sldId id="294" r:id="rId5"/>
    <p:sldId id="295" r:id="rId6"/>
    <p:sldId id="296" r:id="rId7"/>
    <p:sldId id="297" r:id="rId8"/>
    <p:sldId id="298" r:id="rId9"/>
    <p:sldId id="299" r:id="rId10"/>
    <p:sldId id="300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97" d="100"/>
          <a:sy n="97" d="100"/>
        </p:scale>
        <p:origin x="-20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20.10.2017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20.10.2017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dnb.de/x/X5FjBQ" TargetMode="External"/><Relationship Id="rId3" Type="http://schemas.openxmlformats.org/officeDocument/2006/relationships/hyperlink" Target="https://wiki.dnb.de/display/RDAINFO/RDA-Info" TargetMode="External"/><Relationship Id="rId7" Type="http://schemas.openxmlformats.org/officeDocument/2006/relationships/hyperlink" Target="https://wiki.dnb.de/download/attachments/90411359/Begriffsliste_Unterordnungen.pdf" TargetMode="External"/><Relationship Id="rId2" Type="http://schemas.openxmlformats.org/officeDocument/2006/relationships/hyperlink" Target="https://wiki.dnb.de/display/ILTIS/Informationsseite+zur+GN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dnb.de/download/attachments/90411359/Struktur_11.pdf" TargetMode="External"/><Relationship Id="rId11" Type="http://schemas.openxmlformats.org/officeDocument/2006/relationships/hyperlink" Target="https://wiki.dnb.de/x/XZFjBQ" TargetMode="External"/><Relationship Id="rId5" Type="http://schemas.openxmlformats.org/officeDocument/2006/relationships/hyperlink" Target="https://wiki.dnb.de/download/attachments/114430616/Standardelemente-Set_Normdaten.pdf" TargetMode="External"/><Relationship Id="rId10" Type="http://schemas.openxmlformats.org/officeDocument/2006/relationships/hyperlink" Target="https://wiki.dnb.de/download/attachments/90411357/Gattungsbegriffe_Verwaltungseinheiten.pdf" TargetMode="External"/><Relationship Id="rId4" Type="http://schemas.openxmlformats.org/officeDocument/2006/relationships/hyperlink" Target="https://wiki.dnb.de/x/mBLSBg" TargetMode="External"/><Relationship Id="rId9" Type="http://schemas.openxmlformats.org/officeDocument/2006/relationships/hyperlink" Target="https://wiki.dnb.de/download/attachments/90411357/Struktur_16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106277"/>
              </p:ext>
            </p:extLst>
          </p:nvPr>
        </p:nvGraphicFramePr>
        <p:xfrm>
          <a:off x="395536" y="2060848"/>
          <a:ext cx="7920880" cy="2610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16.2.2.9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16.2.2.9.2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EH-G-01, EH-G-04,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Abkürzungsliste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16.2.2.10.1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16.2.2.11.1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EH-G-02,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EH-G-01, EH-G-05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16.2.3.3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de-DE" sz="2800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Körperschaften </a:t>
            </a: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und </a:t>
            </a:r>
            <a:r>
              <a:rPr lang="de-DE" sz="2800" dirty="0" err="1">
                <a:solidFill>
                  <a:schemeClr val="accent1">
                    <a:lumMod val="75000"/>
                  </a:schemeClr>
                </a:solidFill>
              </a:rPr>
              <a:t>Geografika</a:t>
            </a: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 Grundlegende Dokumente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de-DE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Schulungsunterlagen der DNB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auf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der Grundlage von </a:t>
            </a:r>
            <a:b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4: Normdaten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der offiziellen Schulungsunterlagen der AG RDA</a:t>
            </a:r>
            <a:r>
              <a:rPr lang="de-DE" sz="18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18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/>
              <a:t/>
            </a:r>
            <a:br>
              <a:rPr lang="de-DE" dirty="0"/>
            </a:br>
            <a:endParaRPr lang="de-DE" dirty="0" smtClean="0">
              <a:solidFill>
                <a:prstClr val="black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 Dokumente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2"/>
              </a:rPr>
              <a:t>GND-Wiki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3"/>
              </a:rPr>
              <a:t>RDA-Wiki</a:t>
            </a:r>
            <a:r>
              <a:rPr lang="de-DE" dirty="0"/>
              <a:t> – </a:t>
            </a:r>
            <a:r>
              <a:rPr lang="de-DE" dirty="0">
                <a:hlinkClick r:id="rId4"/>
              </a:rPr>
              <a:t>Standardelemente Set</a:t>
            </a:r>
            <a:r>
              <a:rPr lang="de-DE" dirty="0"/>
              <a:t>, </a:t>
            </a:r>
            <a:r>
              <a:rPr lang="de-DE" dirty="0">
                <a:hlinkClick r:id="rId5"/>
              </a:rPr>
              <a:t>Normdaten V. 1.6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Übersicht: </a:t>
            </a:r>
            <a:r>
              <a:rPr lang="de-DE" dirty="0">
                <a:hlinkClick r:id="rId6"/>
              </a:rPr>
              <a:t>Struktur Kapitel 11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7"/>
              </a:rPr>
              <a:t>Liste von Begriffen</a:t>
            </a:r>
            <a:r>
              <a:rPr lang="de-DE" dirty="0"/>
              <a:t>, die eine Unterordnung anzeigen könnten</a:t>
            </a:r>
          </a:p>
          <a:p>
            <a:r>
              <a:rPr lang="de-DE" dirty="0"/>
              <a:t>Erfassungshilfen – Kap. 11 (</a:t>
            </a:r>
            <a:r>
              <a:rPr lang="de-DE" dirty="0">
                <a:hlinkClick r:id="rId8"/>
              </a:rPr>
              <a:t>EH</a:t>
            </a:r>
            <a:r>
              <a:rPr lang="de-DE" dirty="0"/>
              <a:t>)</a:t>
            </a:r>
          </a:p>
          <a:p>
            <a:r>
              <a:rPr lang="de-DE" dirty="0">
                <a:solidFill>
                  <a:prstClr val="black"/>
                </a:solidFill>
              </a:rPr>
              <a:t>Übersicht: </a:t>
            </a:r>
            <a:r>
              <a:rPr lang="de-DE" dirty="0">
                <a:solidFill>
                  <a:prstClr val="black"/>
                </a:solidFill>
                <a:hlinkClick r:id="rId9"/>
              </a:rPr>
              <a:t>Struktur Kapitel 16</a:t>
            </a:r>
            <a:endParaRPr lang="de-DE" dirty="0">
              <a:solidFill>
                <a:prstClr val="black"/>
              </a:solidFill>
            </a:endParaRPr>
          </a:p>
          <a:p>
            <a:r>
              <a:rPr lang="de-DE" dirty="0">
                <a:solidFill>
                  <a:prstClr val="black"/>
                </a:solidFill>
                <a:hlinkClick r:id="rId10"/>
              </a:rPr>
              <a:t>Liste der Gattungsbegriffe für Verwaltungseinheiten</a:t>
            </a:r>
            <a:endParaRPr lang="de-DE" dirty="0"/>
          </a:p>
          <a:p>
            <a:r>
              <a:rPr lang="de-DE" dirty="0">
                <a:solidFill>
                  <a:prstClr val="black"/>
                </a:solidFill>
              </a:rPr>
              <a:t>Erfassungshilfen – Kap. 16 (</a:t>
            </a:r>
            <a:r>
              <a:rPr lang="de-DE" dirty="0">
                <a:solidFill>
                  <a:prstClr val="black"/>
                </a:solidFill>
                <a:hlinkClick r:id="rId11"/>
              </a:rPr>
              <a:t>EH</a:t>
            </a:r>
            <a:r>
              <a:rPr lang="de-DE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867451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100072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11.0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EH-K-18, EH-S-17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11.2.1.1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11.2.1.2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EH-K-04, EH-K-05,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EH-K-15, EH-K-16, EH-K-17, EH-K-18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11.2.2.6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11.0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EH-K-18, EH-S-17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519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126783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936104"/>
                <a:gridCol w="953953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11.2.2.14.6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11.2.2.14.7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11.2.2.14.8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11.2.2.14.15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EH-K-14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11.2.2.14.16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11.2.2.18.1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11.2.2.18.4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62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394885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11.2.2.19.3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11.2.2.20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11.2.2.21.1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EH-K-10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EH-K-25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11.2.2.22.1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EH-K-10, EH-K-11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608249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812398"/>
                <a:gridCol w="1286297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Gattungsbegriffe Verwaltungseinheiten</a:t>
                      </a: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der Sprachencodes</a:t>
                      </a: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11.10.1.3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85884"/>
              </p:ext>
            </p:extLst>
          </p:nvPr>
        </p:nvGraphicFramePr>
        <p:xfrm>
          <a:off x="395536" y="2060848"/>
          <a:ext cx="8208913" cy="2793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937414"/>
                <a:gridCol w="746265"/>
                <a:gridCol w="5373106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EH-K-15, </a:t>
                      </a: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Gattungsbegriffe für Verwaltungseinheiten in der GND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11.13.1.8.1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11.13.2.1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EH-K-06, 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606437"/>
              </p:ext>
            </p:extLst>
          </p:nvPr>
        </p:nvGraphicFramePr>
        <p:xfrm>
          <a:off x="395536" y="2060848"/>
          <a:ext cx="7920880" cy="2509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812398"/>
                <a:gridCol w="1286297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16.2.2.5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16.2.2.7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EH-G-06,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EH-G-03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GND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704</Words>
  <Application>Microsoft Office PowerPoint</Application>
  <PresentationFormat>Bildschirmpräsentation (4:3)</PresentationFormat>
  <Paragraphs>291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Schulungsunterlagen der AG RDA</vt:lpstr>
      <vt:lpstr>PowerPoint-Präsentation</vt:lpstr>
      <vt:lpstr>Grundlegende Dokumente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16 mit DACH-Regelungen (AWR, ERL) sowie den Erfassungshilfen der GND  (Stand: August 2017)</vt:lpstr>
      <vt:lpstr>RDA-Elemente Kapitel 16 mit DACH-Regelungen (AWR, ERL) sowie den Erfassungshilfen der GND  (Stand: August 2017)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thuencher</cp:lastModifiedBy>
  <cp:revision>12</cp:revision>
  <dcterms:created xsi:type="dcterms:W3CDTF">2014-02-18T07:01:40Z</dcterms:created>
  <dcterms:modified xsi:type="dcterms:W3CDTF">2017-10-20T11:05:47Z</dcterms:modified>
</cp:coreProperties>
</file>