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85" r:id="rId2"/>
    <p:sldId id="259" r:id="rId3"/>
    <p:sldId id="333" r:id="rId4"/>
    <p:sldId id="334" r:id="rId5"/>
    <p:sldId id="335" r:id="rId6"/>
    <p:sldId id="336" r:id="rId7"/>
    <p:sldId id="337" r:id="rId8"/>
    <p:sldId id="338" r:id="rId9"/>
    <p:sldId id="339" r:id="rId10"/>
    <p:sldId id="340" r:id="rId11"/>
    <p:sldId id="341" r:id="rId12"/>
    <p:sldId id="342"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2189" autoAdjust="0"/>
  </p:normalViewPr>
  <p:slideViewPr>
    <p:cSldViewPr>
      <p:cViewPr>
        <p:scale>
          <a:sx n="66" d="100"/>
          <a:sy n="66" d="100"/>
        </p:scale>
        <p:origin x="-1440" y="-3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17.08.2017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17.08.2017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Auf Grundlage der offiziellen Schulungsunterlagen der AG RDA - Modul 4.02.02: Normdaten: Moderne Namen | Stand: September 2017 | CC BY-NC-SA</a:t>
            </a:r>
            <a:endParaRPr lang="de-DE" dirty="0"/>
          </a:p>
        </p:txBody>
      </p:sp>
      <p:sp>
        <p:nvSpPr>
          <p:cNvPr id="9" name="Foliennummernplatzhalter 5"/>
          <p:cNvSpPr>
            <a:spLocks noGrp="1"/>
          </p:cNvSpPr>
          <p:nvPr>
            <p:ph type="sldNum" sz="quarter" idx="4"/>
          </p:nvPr>
        </p:nvSpPr>
        <p:spPr>
          <a:xfrm>
            <a:off x="8100392" y="6381328"/>
            <a:ext cx="586408"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access.rdatoolkit.org/document.php?id=rdachp9-de&amp;target=rda9-1123#rda9-1123"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iki.dnb.de/download/attachments/90411361/EH-P-01.pdf" TargetMode="External"/><Relationship Id="rId2" Type="http://schemas.openxmlformats.org/officeDocument/2006/relationships/hyperlink" Target="http://access.rdatoolkit.org/rdachp9-de_rda9-5621.html" TargetMode="External"/><Relationship Id="rId1" Type="http://schemas.openxmlformats.org/officeDocument/2006/relationships/slideLayout" Target="../slideLayouts/slideLayout1.xml"/><Relationship Id="rId4" Type="http://schemas.openxmlformats.org/officeDocument/2006/relationships/hyperlink" Target="https://wiki.dnb.de/download/attachments/90411361/EH-P-02.pdf?"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iki.dnb.de/download/attachments/90411361/EH-P-16.pdf"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9-de_rda9-832.html" TargetMode="External"/><Relationship Id="rId2" Type="http://schemas.openxmlformats.org/officeDocument/2006/relationships/hyperlink" Target="http://access.rdatoolkit.org/rdachp9-de_rda9-812.html"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9-de_rda9-1123.html" TargetMode="External"/><Relationship Id="rId2" Type="http://schemas.openxmlformats.org/officeDocument/2006/relationships/hyperlink" Target="http://access.rdatoolkit.org/nlgpschp9_nlgps09-62.html" TargetMode="External"/><Relationship Id="rId1" Type="http://schemas.openxmlformats.org/officeDocument/2006/relationships/slideLayout" Target="../slideLayouts/slideLayout1.xml"/><Relationship Id="rId6" Type="http://schemas.openxmlformats.org/officeDocument/2006/relationships/hyperlink" Target="http://access.rdatoolkit.org/rdachp9-de_rda9-821.html" TargetMode="External"/><Relationship Id="rId5" Type="http://schemas.openxmlformats.org/officeDocument/2006/relationships/hyperlink" Target="http://access.rdatoolkit.org/rdachp9-de_rda9-1764.html" TargetMode="External"/><Relationship Id="rId4" Type="http://schemas.openxmlformats.org/officeDocument/2006/relationships/hyperlink" Target="http://access.rdatoolkit.org/rdachp9-de_rda9-1208.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access.rdatoolkit.org/nlgpschp9_nlgps09-103.html" TargetMode="External"/><Relationship Id="rId2" Type="http://schemas.openxmlformats.org/officeDocument/2006/relationships/hyperlink" Target="http://access.rdatoolkit.org/rdachp9-de_rda9-1791.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00600"/>
          </a:xfrm>
        </p:spPr>
        <p:txBody>
          <a:bodyPr wrap="square"/>
          <a:lstStyle/>
          <a:p>
            <a:pPr lvl="0"/>
            <a:r>
              <a:rPr lang="de-DE" sz="2000" dirty="0" smtClean="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lebenden deutschsprachigen Personen</a:t>
            </a:r>
            <a:r>
              <a:rPr lang="de-DE" sz="2000" dirty="0">
                <a:ea typeface="Verdana" panose="020B0604030504040204" pitchFamily="34" charset="0"/>
                <a:cs typeface="Verdana" panose="020B0604030504040204" pitchFamily="34" charset="0"/>
              </a:rPr>
              <a:t>: wenn eine bisherige abweichende Namensform in originalsprachigen Veröffentlichungen als bevorzugt verwendete Form zahlenmäßig überwiegt und in mindestens 10 aufeinanderfolgenden Ausgaben der Person verwendet wird</a:t>
            </a:r>
          </a:p>
          <a:p>
            <a:pPr marL="0" lvl="0" indent="0">
              <a:buNone/>
            </a:pPr>
            <a:endParaRPr lang="de-DE" sz="2000" dirty="0">
              <a:ea typeface="Verdana" panose="020B0604030504040204" pitchFamily="34" charset="0"/>
              <a:cs typeface="Verdana" panose="020B0604030504040204" pitchFamily="34" charset="0"/>
            </a:endParaRPr>
          </a:p>
          <a:p>
            <a:pPr lvl="0"/>
            <a:r>
              <a:rPr lang="de-DE" sz="2000" dirty="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verstorbenen deutschsprachigen Personen (ab 1500)</a:t>
            </a:r>
            <a:r>
              <a:rPr lang="de-DE" sz="2000" dirty="0">
                <a:ea typeface="Verdana" panose="020B0604030504040204" pitchFamily="34" charset="0"/>
                <a:cs typeface="Verdana" panose="020B0604030504040204" pitchFamily="34" charset="0"/>
              </a:rPr>
              <a:t>: bei abweichendem Namen in zur Recherche herangezogenen Nachschlagewerken</a:t>
            </a:r>
          </a:p>
        </p:txBody>
      </p:sp>
      <p:sp>
        <p:nvSpPr>
          <p:cNvPr id="4" name="Titel 3"/>
          <p:cNvSpPr>
            <a:spLocks noGrp="1"/>
          </p:cNvSpPr>
          <p:nvPr>
            <p:ph type="title"/>
          </p:nvPr>
        </p:nvSpPr>
        <p:spPr/>
        <p:txBody>
          <a:bodyPr/>
          <a:lstStyle/>
          <a:p>
            <a:r>
              <a:rPr lang="de-DE" dirty="0">
                <a:ea typeface="Verdana" panose="020B0604030504040204" pitchFamily="34" charset="0"/>
                <a:cs typeface="Verdana" panose="020B0604030504040204" pitchFamily="34" charset="0"/>
              </a:rPr>
              <a:t>Änderung des bevorzugten Namens</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sp>
        <p:nvSpPr>
          <p:cNvPr id="10"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891728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184576"/>
          </a:xfrm>
        </p:spPr>
        <p:txBody>
          <a:bodyPr wrap="square"/>
          <a:lstStyle/>
          <a:p>
            <a:pPr lvl="0"/>
            <a:r>
              <a:rPr lang="de-DE" sz="2000" dirty="0">
                <a:solidFill>
                  <a:prstClr val="black"/>
                </a:solidFill>
                <a:ea typeface="Verdana" panose="020B0604030504040204" pitchFamily="34" charset="0"/>
                <a:cs typeface="Verdana" panose="020B0604030504040204" pitchFamily="34" charset="0"/>
              </a:rPr>
              <a:t>bei </a:t>
            </a:r>
            <a:r>
              <a:rPr lang="de-DE" sz="2000" b="1" dirty="0">
                <a:solidFill>
                  <a:prstClr val="black"/>
                </a:solidFill>
                <a:ea typeface="Verdana" panose="020B0604030504040204" pitchFamily="34" charset="0"/>
                <a:cs typeface="Verdana" panose="020B0604030504040204" pitchFamily="34" charset="0"/>
              </a:rPr>
              <a:t>lebenden und verstorbenen Personen aus Staaten mit anderen Sprachen in lateinischer Schrift (ab 1500)</a:t>
            </a:r>
            <a:r>
              <a:rPr lang="de-DE" sz="2000" dirty="0">
                <a:solidFill>
                  <a:prstClr val="black"/>
                </a:solidFill>
                <a:ea typeface="Verdana" panose="020B0604030504040204" pitchFamily="34" charset="0"/>
                <a:cs typeface="Verdana" panose="020B0604030504040204" pitchFamily="34" charset="0"/>
              </a:rPr>
              <a:t>: wenn in LC </a:t>
            </a:r>
            <a:r>
              <a:rPr lang="de-DE" sz="2000" dirty="0" err="1">
                <a:solidFill>
                  <a:prstClr val="black"/>
                </a:solidFill>
                <a:ea typeface="Verdana" panose="020B0604030504040204" pitchFamily="34" charset="0"/>
                <a:cs typeface="Verdana" panose="020B0604030504040204" pitchFamily="34" charset="0"/>
              </a:rPr>
              <a:t>Authorities</a:t>
            </a:r>
            <a:r>
              <a:rPr lang="de-DE" sz="2000" dirty="0">
                <a:solidFill>
                  <a:prstClr val="black"/>
                </a:solidFill>
                <a:ea typeface="Verdana" panose="020B0604030504040204" pitchFamily="34" charset="0"/>
                <a:cs typeface="Verdana" panose="020B0604030504040204" pitchFamily="34" charset="0"/>
              </a:rPr>
              <a:t> ein anderer Name als bevorzugter Name ermittelt wird</a:t>
            </a:r>
          </a:p>
          <a:p>
            <a:pPr marL="0" lvl="0" indent="0">
              <a:buNone/>
            </a:pPr>
            <a:endParaRPr lang="de-DE" sz="2000" dirty="0">
              <a:solidFill>
                <a:prstClr val="black"/>
              </a:solidFill>
              <a:ea typeface="Verdana" panose="020B0604030504040204" pitchFamily="34" charset="0"/>
              <a:cs typeface="Verdana" panose="020B0604030504040204" pitchFamily="34" charset="0"/>
            </a:endParaRPr>
          </a:p>
          <a:p>
            <a:pPr lvl="0"/>
            <a:r>
              <a:rPr lang="de-DE" sz="2000" dirty="0">
                <a:solidFill>
                  <a:prstClr val="black"/>
                </a:solidFill>
                <a:ea typeface="Verdana" panose="020B0604030504040204" pitchFamily="34" charset="0"/>
                <a:cs typeface="Verdana" panose="020B0604030504040204" pitchFamily="34" charset="0"/>
              </a:rPr>
              <a:t>bei </a:t>
            </a:r>
            <a:r>
              <a:rPr lang="de-DE" sz="2000" b="1" dirty="0">
                <a:solidFill>
                  <a:prstClr val="black"/>
                </a:solidFill>
                <a:ea typeface="Verdana" panose="020B0604030504040204" pitchFamily="34" charset="0"/>
                <a:cs typeface="Verdana" panose="020B0604030504040204" pitchFamily="34" charset="0"/>
              </a:rPr>
              <a:t>lebenden und verstorbenen Personen aus Staaten mit Sprachen mit zu transliterierenden Schriften (ab 1500)</a:t>
            </a:r>
            <a:r>
              <a:rPr lang="de-DE" sz="2000" dirty="0">
                <a:solidFill>
                  <a:prstClr val="black"/>
                </a:solidFill>
                <a:ea typeface="Verdana" panose="020B0604030504040204" pitchFamily="34" charset="0"/>
                <a:cs typeface="Verdana" panose="020B0604030504040204" pitchFamily="34" charset="0"/>
              </a:rPr>
              <a:t>: wenn die zuständige Sprachredaktion einen anderen regelgerechten Namen festlegt</a:t>
            </a:r>
          </a:p>
        </p:txBody>
      </p:sp>
      <p:sp>
        <p:nvSpPr>
          <p:cNvPr id="4" name="Titel 3"/>
          <p:cNvSpPr>
            <a:spLocks noGrp="1"/>
          </p:cNvSpPr>
          <p:nvPr>
            <p:ph type="title"/>
          </p:nvPr>
        </p:nvSpPr>
        <p:spPr/>
        <p:txBody>
          <a:bodyPr/>
          <a:lstStyle/>
          <a:p>
            <a:r>
              <a:rPr lang="de-DE" dirty="0">
                <a:ea typeface="Verdana" panose="020B0604030504040204" pitchFamily="34" charset="0"/>
                <a:cs typeface="Verdana" panose="020B0604030504040204" pitchFamily="34" charset="0"/>
              </a:rPr>
              <a:t>Änderung des bevorzugten Namens</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sp>
        <p:nvSpPr>
          <p:cNvPr id="10"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21569603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pPr marL="0" lvl="0" indent="0">
              <a:buNone/>
            </a:pPr>
            <a:r>
              <a:rPr lang="de-DE" sz="2000" b="1" dirty="0" smtClean="0">
                <a:ea typeface="Verdana" panose="020B0604030504040204" pitchFamily="34" charset="0"/>
                <a:cs typeface="Verdana" panose="020B0604030504040204" pitchFamily="34" charset="0"/>
                <a:hlinkClick r:id="rId2"/>
              </a:rPr>
              <a:t>RDA </a:t>
            </a:r>
            <a:r>
              <a:rPr lang="de-DE" sz="2000" b="1" dirty="0">
                <a:ea typeface="Verdana" panose="020B0604030504040204" pitchFamily="34" charset="0"/>
                <a:cs typeface="Verdana" panose="020B0604030504040204" pitchFamily="34" charset="0"/>
                <a:hlinkClick r:id="rId2"/>
              </a:rPr>
              <a:t>9.2.2.5.2</a:t>
            </a:r>
            <a:endParaRPr lang="de-DE" sz="2000" b="1" dirty="0">
              <a:ea typeface="Verdana" panose="020B0604030504040204" pitchFamily="34" charset="0"/>
              <a:cs typeface="Verdana" panose="020B0604030504040204" pitchFamily="34" charset="0"/>
            </a:endParaRPr>
          </a:p>
          <a:p>
            <a:pPr marL="0" lvl="0" indent="0">
              <a:buNone/>
            </a:pPr>
            <a:endParaRPr lang="de-DE" sz="2000" dirty="0">
              <a:ea typeface="Verdana" panose="020B0604030504040204" pitchFamily="34" charset="0"/>
              <a:cs typeface="Verdana" panose="020B0604030504040204" pitchFamily="34" charset="0"/>
            </a:endParaRPr>
          </a:p>
          <a:p>
            <a:pPr marL="0" lvl="0" indent="0">
              <a:buNone/>
            </a:pPr>
            <a:r>
              <a:rPr lang="de-DE" sz="2000" dirty="0">
                <a:ea typeface="Verdana" panose="020B0604030504040204" pitchFamily="34" charset="0"/>
                <a:cs typeface="Verdana" panose="020B0604030504040204" pitchFamily="34" charset="0"/>
              </a:rPr>
              <a:t>Gehen Sie vom Jahr </a:t>
            </a:r>
            <a:r>
              <a:rPr lang="de-DE" sz="2000" b="1" dirty="0">
                <a:ea typeface="Verdana" panose="020B0604030504040204" pitchFamily="34" charset="0"/>
                <a:cs typeface="Verdana" panose="020B0604030504040204" pitchFamily="34" charset="0"/>
              </a:rPr>
              <a:t>1500 als Ende des Mittelalters </a:t>
            </a:r>
            <a:r>
              <a:rPr lang="de-DE" sz="2000" dirty="0">
                <a:ea typeface="Verdana" panose="020B0604030504040204" pitchFamily="34" charset="0"/>
                <a:cs typeface="Verdana" panose="020B0604030504040204" pitchFamily="34" charset="0"/>
              </a:rPr>
              <a:t>aus. </a:t>
            </a:r>
          </a:p>
          <a:p>
            <a:pPr marL="0" lvl="0" indent="0">
              <a:buNone/>
            </a:pPr>
            <a:endParaRPr lang="de-DE" sz="2000" dirty="0">
              <a:ea typeface="Verdana" panose="020B0604030504040204" pitchFamily="34" charset="0"/>
              <a:cs typeface="Verdana" panose="020B0604030504040204" pitchFamily="34" charset="0"/>
            </a:endParaRPr>
          </a:p>
          <a:p>
            <a:pPr marL="0" lvl="0" indent="0">
              <a:buNone/>
            </a:pPr>
            <a:r>
              <a:rPr lang="de-DE" sz="2000" dirty="0">
                <a:ea typeface="Verdana" panose="020B0604030504040204" pitchFamily="34" charset="0"/>
                <a:cs typeface="Verdana" panose="020B0604030504040204" pitchFamily="34" charset="0"/>
              </a:rPr>
              <a:t>Die Zahl 1500 ist nicht absolut zu sehen, sondern ein Richtwert dafür, wann ein Name als Familienname in Gebrauch kam. Für die Entscheidung über die Bildung des bevorzugten Namens ist zu berücksichtigen, ob die Wirkungszeit vor bzw. nach 1500 liegt.</a:t>
            </a:r>
          </a:p>
        </p:txBody>
      </p:sp>
      <p:sp>
        <p:nvSpPr>
          <p:cNvPr id="4" name="Titel 3"/>
          <p:cNvSpPr>
            <a:spLocks noGrp="1"/>
          </p:cNvSpPr>
          <p:nvPr>
            <p:ph type="title"/>
          </p:nvPr>
        </p:nvSpPr>
        <p:spPr/>
        <p:txBody>
          <a:bodyPr/>
          <a:lstStyle/>
          <a:p>
            <a:r>
              <a:rPr lang="de-DE" dirty="0">
                <a:ea typeface="Verdana" panose="020B0604030504040204" pitchFamily="34" charset="0"/>
                <a:cs typeface="Verdana" panose="020B0604030504040204" pitchFamily="34" charset="0"/>
              </a:rPr>
              <a:t>Zeitliche Einordnung</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sp>
        <p:nvSpPr>
          <p:cNvPr id="10"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2075616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a:t/>
            </a:r>
            <a:br>
              <a:rPr lang="de-DE" dirty="0"/>
            </a:br>
            <a:r>
              <a:rPr lang="de-DE" sz="2800" dirty="0" smtClean="0"/>
              <a:t>Moderne Namen</a:t>
            </a:r>
            <a:br>
              <a:rPr lang="de-DE" sz="2800" dirty="0" smtClean="0"/>
            </a:br>
            <a:r>
              <a:rPr lang="de-DE" sz="2800" dirty="0" smtClean="0"/>
              <a:t/>
            </a:r>
            <a:br>
              <a:rPr lang="de-DE" sz="2800" dirty="0" smtClean="0"/>
            </a:br>
            <a:r>
              <a:rPr lang="de-DE" sz="2400" dirty="0">
                <a:ea typeface="Verdana" panose="020B0604030504040204" pitchFamily="34" charset="0"/>
                <a:cs typeface="Verdana" panose="020B0604030504040204" pitchFamily="34" charset="0"/>
              </a:rPr>
              <a:t>DNB-Schulung auf der Grundlage von </a:t>
            </a:r>
            <a:br>
              <a:rPr lang="de-DE" sz="2400" dirty="0">
                <a:ea typeface="Verdana" panose="020B0604030504040204" pitchFamily="34" charset="0"/>
                <a:cs typeface="Verdana" panose="020B0604030504040204" pitchFamily="34" charset="0"/>
              </a:rPr>
            </a:br>
            <a:r>
              <a:rPr lang="de-DE" sz="2400" dirty="0">
                <a:ea typeface="Verdana" panose="020B0604030504040204" pitchFamily="34" charset="0"/>
                <a:cs typeface="Verdana" panose="020B0604030504040204" pitchFamily="34" charset="0"/>
              </a:rPr>
              <a:t>Modul </a:t>
            </a:r>
            <a:r>
              <a:rPr lang="de-DE" sz="2400" dirty="0" smtClean="0">
                <a:ea typeface="Verdana" panose="020B0604030504040204" pitchFamily="34" charset="0"/>
                <a:cs typeface="Verdana" panose="020B0604030504040204" pitchFamily="34" charset="0"/>
              </a:rPr>
              <a:t>4: Normdaten</a:t>
            </a:r>
            <a:br>
              <a:rPr lang="de-DE" sz="2400" dirty="0" smtClean="0">
                <a:ea typeface="Verdana" panose="020B0604030504040204" pitchFamily="34" charset="0"/>
                <a:cs typeface="Verdana" panose="020B0604030504040204" pitchFamily="34" charset="0"/>
              </a:rPr>
            </a:br>
            <a:r>
              <a:rPr lang="de-DE" sz="2400" dirty="0" smtClean="0">
                <a:ea typeface="Verdana" panose="020B0604030504040204" pitchFamily="34" charset="0"/>
                <a:cs typeface="Verdana" panose="020B0604030504040204" pitchFamily="34" charset="0"/>
              </a:rPr>
              <a:t>der </a:t>
            </a:r>
            <a:r>
              <a:rPr lang="de-DE" sz="2400" dirty="0">
                <a:ea typeface="Verdana" panose="020B0604030504040204" pitchFamily="34" charset="0"/>
                <a:cs typeface="Verdana" panose="020B0604030504040204" pitchFamily="34" charset="0"/>
              </a:rPr>
              <a:t>offiziellen Schulungsunterlagen der AG RDA</a:t>
            </a:r>
            <a:r>
              <a:rPr lang="de-DE" sz="2400" b="1" dirty="0">
                <a:ea typeface="Verdana" panose="020B0604030504040204" pitchFamily="34" charset="0"/>
                <a:cs typeface="Verdana" panose="020B0604030504040204" pitchFamily="34" charset="0"/>
              </a:rPr>
              <a:t/>
            </a:r>
            <a:br>
              <a:rPr lang="de-DE" sz="2400" b="1" dirty="0">
                <a:ea typeface="Verdana" panose="020B0604030504040204" pitchFamily="34" charset="0"/>
                <a:cs typeface="Verdana" panose="020B0604030504040204" pitchFamily="34" charset="0"/>
              </a:rPr>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a:t>
            </a:fld>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r>
              <a:rPr lang="de-DE" sz="2000" dirty="0" smtClean="0">
                <a:ea typeface="Verdana" panose="020B0604030504040204" pitchFamily="34" charset="0"/>
                <a:cs typeface="Verdana" panose="020B0604030504040204" pitchFamily="34" charset="0"/>
              </a:rPr>
              <a:t>RDA </a:t>
            </a:r>
            <a:r>
              <a:rPr lang="de-DE" sz="2000" dirty="0">
                <a:ea typeface="Verdana" panose="020B0604030504040204" pitchFamily="34" charset="0"/>
                <a:cs typeface="Verdana" panose="020B0604030504040204" pitchFamily="34" charset="0"/>
              </a:rPr>
              <a:t>Kap. 9 (RDA 9.19.1-7, 9.2.2.7, 9.2.2.5)</a:t>
            </a:r>
            <a:br>
              <a:rPr lang="de-DE" sz="2000" dirty="0">
                <a:ea typeface="Verdana" panose="020B0604030504040204" pitchFamily="34" charset="0"/>
                <a:cs typeface="Verdana" panose="020B0604030504040204" pitchFamily="34" charset="0"/>
              </a:rPr>
            </a:b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AWR und ERL zu Kap. 9</a:t>
            </a:r>
          </a:p>
        </p:txBody>
      </p:sp>
      <p:sp>
        <p:nvSpPr>
          <p:cNvPr id="4" name="Titel 3"/>
          <p:cNvSpPr>
            <a:spLocks noGrp="1"/>
          </p:cNvSpPr>
          <p:nvPr>
            <p:ph type="title"/>
          </p:nvPr>
        </p:nvSpPr>
        <p:spPr/>
        <p:txBody>
          <a:bodyPr/>
          <a:lstStyle/>
          <a:p>
            <a:r>
              <a:rPr lang="de-DE" dirty="0">
                <a:ea typeface="Verdana" panose="020B0604030504040204" pitchFamily="34" charset="0"/>
                <a:cs typeface="Verdana" panose="020B0604030504040204" pitchFamily="34" charset="0"/>
              </a:rPr>
              <a:t>RDA, AWR und ERL</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
        <p:nvSpPr>
          <p:cNvPr id="8"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7813815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r>
              <a:rPr lang="de-DE" sz="2000" dirty="0" smtClean="0">
                <a:ea typeface="Verdana" panose="020B0604030504040204" pitchFamily="34" charset="0"/>
                <a:cs typeface="Verdana" panose="020B0604030504040204" pitchFamily="34" charset="0"/>
              </a:rPr>
              <a:t>Struktur</a:t>
            </a:r>
            <a:r>
              <a:rPr lang="de-DE" sz="2000" dirty="0">
                <a:ea typeface="Verdana" panose="020B0604030504040204" pitchFamily="34" charset="0"/>
                <a:cs typeface="Verdana" panose="020B0604030504040204" pitchFamily="34" charset="0"/>
              </a:rPr>
              <a:t>:</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		</a:t>
            </a:r>
            <a:r>
              <a:rPr lang="de-DE" sz="2000" b="1" dirty="0">
                <a:ea typeface="Verdana" panose="020B0604030504040204" pitchFamily="34" charset="0"/>
                <a:cs typeface="Verdana" panose="020B0604030504040204" pitchFamily="34" charset="0"/>
              </a:rPr>
              <a:t>Nachname, Vorname</a:t>
            </a:r>
          </a:p>
          <a:p>
            <a:pPr marL="0" indent="0">
              <a:buNone/>
            </a:pPr>
            <a:r>
              <a:rPr lang="de-DE" sz="2000" dirty="0">
                <a:ea typeface="Verdana" panose="020B0604030504040204" pitchFamily="34" charset="0"/>
                <a:cs typeface="Verdana" panose="020B0604030504040204" pitchFamily="34" charset="0"/>
              </a:rPr>
              <a:t>    bzw.</a:t>
            </a:r>
            <a:r>
              <a:rPr lang="de-DE" sz="2000" b="1" dirty="0">
                <a:ea typeface="Verdana" panose="020B0604030504040204" pitchFamily="34" charset="0"/>
                <a:cs typeface="Verdana" panose="020B0604030504040204" pitchFamily="34" charset="0"/>
              </a:rPr>
              <a:t>	Persönlicher Name</a:t>
            </a:r>
          </a:p>
          <a:p>
            <a:pPr marL="0" indent="0">
              <a:buNone/>
            </a:pPr>
            <a:r>
              <a:rPr lang="de-DE" sz="2000" b="1" dirty="0">
                <a:ea typeface="Verdana" panose="020B0604030504040204" pitchFamily="34" charset="0"/>
                <a:cs typeface="Verdana" panose="020B0604030504040204" pitchFamily="34" charset="0"/>
              </a:rPr>
              <a:t/>
            </a:r>
            <a:br>
              <a:rPr lang="de-DE" sz="2000" b="1" dirty="0">
                <a:ea typeface="Verdana" panose="020B0604030504040204" pitchFamily="34" charset="0"/>
                <a:cs typeface="Verdana" panose="020B0604030504040204" pitchFamily="34" charset="0"/>
              </a:rPr>
            </a:br>
            <a:endParaRPr lang="de-DE" sz="2000" b="1" dirty="0">
              <a:ea typeface="Verdana" panose="020B0604030504040204" pitchFamily="34" charset="0"/>
              <a:cs typeface="Verdana" panose="020B0604030504040204" pitchFamily="34" charset="0"/>
            </a:endParaRPr>
          </a:p>
          <a:p>
            <a:pPr>
              <a:spcAft>
                <a:spcPts val="600"/>
              </a:spcAft>
            </a:pPr>
            <a:r>
              <a:rPr lang="de-DE" sz="2000" dirty="0">
                <a:ea typeface="Verdana" panose="020B0604030504040204" pitchFamily="34" charset="0"/>
                <a:cs typeface="Verdana" panose="020B0604030504040204" pitchFamily="34" charset="0"/>
              </a:rPr>
              <a:t>In RDA ist die Unterscheidung bei Gleichnamigkeit (Disambiguierung) vorgesehen.</a:t>
            </a:r>
          </a:p>
          <a:p>
            <a:pPr>
              <a:spcAft>
                <a:spcPts val="600"/>
              </a:spcAft>
            </a:pPr>
            <a:endParaRPr lang="de-DE" sz="20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sym typeface="Wingdings"/>
              </a:rPr>
              <a:t>     	</a:t>
            </a:r>
            <a:r>
              <a:rPr lang="de-DE" sz="2000" dirty="0">
                <a:ea typeface="Verdana" panose="020B0604030504040204" pitchFamily="34" charset="0"/>
                <a:cs typeface="Verdana" panose="020B0604030504040204" pitchFamily="34" charset="0"/>
              </a:rPr>
              <a:t>Gleichnamige Personen werden durch 	individualisierende Angaben eindeutig </a:t>
            </a:r>
            <a:r>
              <a:rPr lang="de-DE" sz="2000" dirty="0" smtClean="0">
                <a:ea typeface="Verdana" panose="020B0604030504040204" pitchFamily="34" charset="0"/>
                <a:cs typeface="Verdana" panose="020B0604030504040204" pitchFamily="34" charset="0"/>
              </a:rPr>
              <a:t>voneinander  </a:t>
            </a:r>
          </a:p>
          <a:p>
            <a:pPr marL="0" indent="0">
              <a:spcBef>
                <a:spcPts val="0"/>
              </a:spcBef>
              <a:buNone/>
            </a:pPr>
            <a:r>
              <a:rPr lang="de-DE" sz="2000" dirty="0">
                <a:ea typeface="Verdana" panose="020B0604030504040204" pitchFamily="34" charset="0"/>
                <a:cs typeface="Verdana" panose="020B0604030504040204" pitchFamily="34" charset="0"/>
              </a:rPr>
              <a:t> </a:t>
            </a:r>
            <a:r>
              <a:rPr lang="de-DE" sz="2000" dirty="0" smtClean="0">
                <a:ea typeface="Verdana" panose="020B0604030504040204" pitchFamily="34" charset="0"/>
                <a:cs typeface="Verdana" panose="020B0604030504040204" pitchFamily="34" charset="0"/>
              </a:rPr>
              <a:t>         unterschieden</a:t>
            </a:r>
            <a:endParaRPr lang="de-DE" sz="2000" dirty="0">
              <a:ea typeface="Verdana" panose="020B0604030504040204" pitchFamily="34" charset="0"/>
              <a:cs typeface="Verdana" panose="020B0604030504040204" pitchFamily="34" charset="0"/>
            </a:endParaRPr>
          </a:p>
        </p:txBody>
      </p:sp>
      <p:sp>
        <p:nvSpPr>
          <p:cNvPr id="4" name="Titel 3"/>
          <p:cNvSpPr>
            <a:spLocks noGrp="1"/>
          </p:cNvSpPr>
          <p:nvPr>
            <p:ph type="title"/>
          </p:nvPr>
        </p:nvSpPr>
        <p:spPr/>
        <p:txBody>
          <a:bodyPr/>
          <a:lstStyle/>
          <a:p>
            <a:r>
              <a:rPr lang="de-DE" dirty="0">
                <a:solidFill>
                  <a:srgbClr val="4F81BD">
                    <a:lumMod val="75000"/>
                  </a:srgbClr>
                </a:solidFill>
                <a:ea typeface="Verdana" panose="020B0604030504040204" pitchFamily="34" charset="0"/>
                <a:cs typeface="Verdana" panose="020B0604030504040204" pitchFamily="34" charset="0"/>
              </a:rPr>
              <a:t>Allgemeines</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dirty="0"/>
          </a:p>
        </p:txBody>
      </p:sp>
      <p:sp>
        <p:nvSpPr>
          <p:cNvPr id="8"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2471808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pPr marL="0" lvl="0" indent="0">
              <a:spcAft>
                <a:spcPts val="1200"/>
              </a:spcAft>
              <a:buNone/>
            </a:pPr>
            <a:r>
              <a:rPr lang="de-DE" sz="2000" b="1" dirty="0">
                <a:ea typeface="Verdana" panose="020B0604030504040204" pitchFamily="34" charset="0"/>
                <a:cs typeface="Verdana" panose="020B0604030504040204" pitchFamily="34" charset="0"/>
                <a:hlinkClick r:id="rId2"/>
              </a:rPr>
              <a:t>RDA 9.19.1.3</a:t>
            </a:r>
            <a:r>
              <a:rPr lang="de-DE" sz="2000" b="1" dirty="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sowie 9.19.1.4-7</a:t>
            </a:r>
          </a:p>
          <a:p>
            <a:pPr>
              <a:spcAft>
                <a:spcPts val="600"/>
              </a:spcAft>
            </a:pPr>
            <a:r>
              <a:rPr lang="de-DE" sz="2000" dirty="0">
                <a:ea typeface="Verdana" panose="020B0604030504040204" pitchFamily="34" charset="0"/>
                <a:cs typeface="Verdana" panose="020B0604030504040204" pitchFamily="34" charset="0"/>
              </a:rPr>
              <a:t>Es gibt Personen- und Namenssätze in der GND.</a:t>
            </a:r>
          </a:p>
          <a:p>
            <a:pPr>
              <a:spcAft>
                <a:spcPts val="600"/>
              </a:spcAft>
            </a:pPr>
            <a:r>
              <a:rPr lang="de-DE" sz="2000" dirty="0">
                <a:ea typeface="Verdana" panose="020B0604030504040204" pitchFamily="34" charset="0"/>
                <a:cs typeface="Verdana" panose="020B0604030504040204" pitchFamily="34" charset="0"/>
              </a:rPr>
              <a:t>Die Unterscheidung gleichnamiger Personen geschieht im Anzeigeformat und im Datenaustausch durch Hinzuziehen der Lebensjahre zum bevorzugten Namen, nicht aber durch die weiteren in RDA vorgesehen Merkmale (RDA 9.19.1.4-9.19.1.7: vollständigerer Name, Wirkungszeitraum, Beruf und Ähnliches) </a:t>
            </a:r>
          </a:p>
          <a:p>
            <a:pPr>
              <a:spcAft>
                <a:spcPts val="600"/>
              </a:spcAft>
            </a:pPr>
            <a:r>
              <a:rPr lang="de-DE" sz="2000" dirty="0">
                <a:ea typeface="Verdana" panose="020B0604030504040204" pitchFamily="34" charset="0"/>
                <a:cs typeface="Verdana" panose="020B0604030504040204" pitchFamily="34" charset="0"/>
              </a:rPr>
              <a:t>Die weiteren Elemente werden als Teil des Normdatensatzes erfasst, sind aber nicht Teil des normierten Sucheinstiegs.</a:t>
            </a:r>
          </a:p>
          <a:p>
            <a:pPr>
              <a:spcAft>
                <a:spcPts val="600"/>
              </a:spcAft>
            </a:pPr>
            <a:r>
              <a:rPr lang="de-DE" sz="2000" dirty="0">
                <a:ea typeface="Verdana" panose="020B0604030504040204" pitchFamily="34" charset="0"/>
                <a:cs typeface="Verdana" panose="020B0604030504040204" pitchFamily="34" charset="0"/>
              </a:rPr>
              <a:t>Siehe dazu auch </a:t>
            </a:r>
            <a:r>
              <a:rPr lang="de-DE" sz="2000" dirty="0">
                <a:ea typeface="Verdana" panose="020B0604030504040204" pitchFamily="34" charset="0"/>
                <a:cs typeface="Verdana" panose="020B0604030504040204" pitchFamily="34" charset="0"/>
                <a:hlinkClick r:id="rId3"/>
              </a:rPr>
              <a:t>Erfassungshilfe EH-P-01</a:t>
            </a:r>
            <a:r>
              <a:rPr lang="de-DE" sz="2000" dirty="0">
                <a:ea typeface="Verdana" panose="020B0604030504040204" pitchFamily="34" charset="0"/>
                <a:cs typeface="Verdana" panose="020B0604030504040204" pitchFamily="34" charset="0"/>
              </a:rPr>
              <a:t> </a:t>
            </a:r>
          </a:p>
          <a:p>
            <a:pPr>
              <a:spcAft>
                <a:spcPts val="600"/>
              </a:spcAft>
            </a:pPr>
            <a:r>
              <a:rPr lang="de-DE" sz="2000" dirty="0">
                <a:ea typeface="Verdana" panose="020B0604030504040204" pitchFamily="34" charset="0"/>
                <a:cs typeface="Verdana" panose="020B0604030504040204" pitchFamily="34" charset="0"/>
              </a:rPr>
              <a:t>Zur Erfassung von Lebensdaten s. </a:t>
            </a:r>
            <a:r>
              <a:rPr lang="de-DE" sz="2000" dirty="0">
                <a:ea typeface="Verdana" panose="020B0604030504040204" pitchFamily="34" charset="0"/>
                <a:cs typeface="Verdana" panose="020B0604030504040204" pitchFamily="34" charset="0"/>
                <a:hlinkClick r:id="rId4"/>
              </a:rPr>
              <a:t>Erfassungshilfe EH-P-02</a:t>
            </a:r>
            <a:endParaRPr lang="de-DE" sz="2000" dirty="0">
              <a:ea typeface="Verdana" panose="020B0604030504040204" pitchFamily="34" charset="0"/>
              <a:cs typeface="Verdana" panose="020B0604030504040204" pitchFamily="34" charset="0"/>
            </a:endParaRPr>
          </a:p>
          <a:p>
            <a:pPr>
              <a:spcAft>
                <a:spcPts val="600"/>
              </a:spcAft>
            </a:pPr>
            <a:endParaRPr lang="de-DE" sz="2000" dirty="0">
              <a:ea typeface="Verdana" panose="020B0604030504040204" pitchFamily="34" charset="0"/>
              <a:cs typeface="Verdana" panose="020B0604030504040204" pitchFamily="34" charset="0"/>
            </a:endParaRPr>
          </a:p>
        </p:txBody>
      </p:sp>
      <p:sp>
        <p:nvSpPr>
          <p:cNvPr id="4" name="Titel 3"/>
          <p:cNvSpPr>
            <a:spLocks noGrp="1"/>
          </p:cNvSpPr>
          <p:nvPr>
            <p:ph type="title"/>
          </p:nvPr>
        </p:nvSpPr>
        <p:spPr/>
        <p:txBody>
          <a:bodyPr/>
          <a:lstStyle/>
          <a:p>
            <a:r>
              <a:rPr lang="de-DE" dirty="0">
                <a:solidFill>
                  <a:srgbClr val="4F81BD">
                    <a:lumMod val="75000"/>
                  </a:srgbClr>
                </a:solidFill>
                <a:ea typeface="Verdana" panose="020B0604030504040204" pitchFamily="34" charset="0"/>
                <a:cs typeface="Verdana" panose="020B0604030504040204" pitchFamily="34" charset="0"/>
              </a:rPr>
              <a:t>Unterscheidung gleichnamiger Personen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dirty="0"/>
          </a:p>
        </p:txBody>
      </p:sp>
      <p:sp>
        <p:nvSpPr>
          <p:cNvPr id="8"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1510383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pPr>
              <a:spcAft>
                <a:spcPts val="1200"/>
              </a:spcAft>
            </a:pPr>
            <a:r>
              <a:rPr lang="de-DE" sz="2000" dirty="0">
                <a:ea typeface="Verdana" panose="020B0604030504040204" pitchFamily="34" charset="0"/>
                <a:cs typeface="Verdana" panose="020B0604030504040204" pitchFamily="34" charset="0"/>
              </a:rPr>
              <a:t>Bei fehlenden Lebensdaten bleiben die entsprechenden Datensätze nicht-RDA-konform (Lebensdaten zählen zu den Kernelementen!). Bei Wiederaufgreifen des Datensatzes werden sie aber nach Möglichkeit ergänzt.</a:t>
            </a:r>
          </a:p>
          <a:p>
            <a:pPr>
              <a:spcAft>
                <a:spcPts val="1200"/>
              </a:spcAft>
            </a:pPr>
            <a:r>
              <a:rPr lang="de-DE" sz="2000" dirty="0">
                <a:ea typeface="Verdana" panose="020B0604030504040204" pitchFamily="34" charset="0"/>
                <a:cs typeface="Verdana" panose="020B0604030504040204" pitchFamily="34" charset="0"/>
              </a:rPr>
              <a:t>Nur wenn keine identifizierenden Angaben vorhanden sind, die zur Unterscheidung gleichnamiger Personen dienen, soll ein Namenssatz angelegt bzw. ein Name benutzt werden.</a:t>
            </a:r>
          </a:p>
          <a:p>
            <a:r>
              <a:rPr lang="de-DE" sz="2000" dirty="0">
                <a:ea typeface="Verdana" panose="020B0604030504040204" pitchFamily="34" charset="0"/>
                <a:cs typeface="Verdana" panose="020B0604030504040204" pitchFamily="34" charset="0"/>
              </a:rPr>
              <a:t>siehe dazu </a:t>
            </a:r>
            <a:r>
              <a:rPr lang="de-DE" sz="2000" dirty="0">
                <a:ea typeface="Verdana" panose="020B0604030504040204" pitchFamily="34" charset="0"/>
                <a:cs typeface="Verdana" panose="020B0604030504040204" pitchFamily="34" charset="0"/>
                <a:hlinkClick r:id="rId2"/>
              </a:rPr>
              <a:t>EH-P-16 - Individualisierungsrichtlinie</a:t>
            </a:r>
            <a:endParaRPr lang="de-DE" sz="2000" dirty="0">
              <a:ea typeface="Verdana" panose="020B0604030504040204" pitchFamily="34" charset="0"/>
              <a:cs typeface="Verdana" panose="020B0604030504040204" pitchFamily="34" charset="0"/>
            </a:endParaRPr>
          </a:p>
          <a:p>
            <a:pPr>
              <a:spcAft>
                <a:spcPts val="600"/>
              </a:spcAft>
            </a:pPr>
            <a:endParaRPr lang="de-DE" sz="2000" dirty="0">
              <a:ea typeface="Verdana" panose="020B0604030504040204" pitchFamily="34" charset="0"/>
              <a:cs typeface="Verdana" panose="020B0604030504040204" pitchFamily="34" charset="0"/>
            </a:endParaRPr>
          </a:p>
        </p:txBody>
      </p:sp>
      <p:sp>
        <p:nvSpPr>
          <p:cNvPr id="4" name="Titel 3"/>
          <p:cNvSpPr>
            <a:spLocks noGrp="1"/>
          </p:cNvSpPr>
          <p:nvPr>
            <p:ph type="title"/>
          </p:nvPr>
        </p:nvSpPr>
        <p:spPr/>
        <p:txBody>
          <a:bodyPr/>
          <a:lstStyle/>
          <a:p>
            <a:r>
              <a:rPr lang="de-DE" dirty="0">
                <a:solidFill>
                  <a:srgbClr val="4F81BD">
                    <a:lumMod val="75000"/>
                  </a:srgbClr>
                </a:solidFill>
                <a:ea typeface="Verdana" panose="020B0604030504040204" pitchFamily="34" charset="0"/>
                <a:cs typeface="Verdana" panose="020B0604030504040204" pitchFamily="34" charset="0"/>
              </a:rPr>
              <a:t>Unterscheidung gleichnamiger Personen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dirty="0"/>
          </a:p>
        </p:txBody>
      </p:sp>
      <p:sp>
        <p:nvSpPr>
          <p:cNvPr id="8"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6649319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08720"/>
            <a:ext cx="8640960" cy="5400600"/>
          </a:xfrm>
        </p:spPr>
        <p:txBody>
          <a:bodyPr wrap="square"/>
          <a:lstStyle/>
          <a:p>
            <a:pPr>
              <a:spcAft>
                <a:spcPts val="600"/>
              </a:spcAft>
            </a:pPr>
            <a:r>
              <a:rPr lang="de-DE" sz="2000" dirty="0" smtClean="0">
                <a:ea typeface="Verdana" panose="020B0604030504040204" pitchFamily="34" charset="0"/>
                <a:cs typeface="Verdana" panose="020B0604030504040204" pitchFamily="34" charset="0"/>
              </a:rPr>
              <a:t>Namen </a:t>
            </a:r>
            <a:r>
              <a:rPr lang="de-DE" sz="2000" dirty="0">
                <a:ea typeface="Verdana" panose="020B0604030504040204" pitchFamily="34" charset="0"/>
                <a:cs typeface="Verdana" panose="020B0604030504040204" pitchFamily="34" charset="0"/>
              </a:rPr>
              <a:t>und identifizierende Merkmale von Personen / Familien / Körperschaften können grundsätzlich jeder Quelle entnommen werden. </a:t>
            </a:r>
            <a:r>
              <a:rPr lang="de-DE" sz="2000" b="1" dirty="0" smtClean="0">
                <a:ea typeface="Verdana" panose="020B0604030504040204" pitchFamily="34" charset="0"/>
                <a:cs typeface="Verdana" panose="020B0604030504040204" pitchFamily="34" charset="0"/>
                <a:hlinkClick r:id="rId2"/>
              </a:rPr>
              <a:t>RDA 9.2.1.2</a:t>
            </a:r>
            <a:endParaRPr lang="de-DE" sz="2000" dirty="0">
              <a:ea typeface="Verdana" panose="020B0604030504040204" pitchFamily="34" charset="0"/>
              <a:cs typeface="Verdana" panose="020B0604030504040204" pitchFamily="34" charset="0"/>
            </a:endParaRPr>
          </a:p>
          <a:p>
            <a:pPr>
              <a:spcAft>
                <a:spcPts val="600"/>
              </a:spcAft>
            </a:pPr>
            <a:r>
              <a:rPr lang="de-DE" sz="2000" dirty="0">
                <a:ea typeface="Verdana" panose="020B0604030504040204" pitchFamily="34" charset="0"/>
                <a:cs typeface="Verdana" panose="020B0604030504040204" pitchFamily="34" charset="0"/>
              </a:rPr>
              <a:t>Für die Bestimmung des bevorzugten Namens </a:t>
            </a:r>
            <a:br>
              <a:rPr lang="de-DE" sz="2000" dirty="0">
                <a:ea typeface="Verdana" panose="020B0604030504040204" pitchFamily="34" charset="0"/>
                <a:cs typeface="Verdana" panose="020B0604030504040204" pitchFamily="34" charset="0"/>
              </a:rPr>
            </a:br>
            <a:r>
              <a:rPr lang="de-DE" sz="2000" b="1" dirty="0" smtClean="0">
                <a:solidFill>
                  <a:schemeClr val="accent1">
                    <a:lumMod val="75000"/>
                  </a:schemeClr>
                </a:solidFill>
                <a:ea typeface="Verdana" panose="020B0604030504040204" pitchFamily="34" charset="0"/>
                <a:cs typeface="Verdana" panose="020B0604030504040204" pitchFamily="34" charset="0"/>
                <a:hlinkClick r:id="rId3"/>
              </a:rPr>
              <a:t>RDA 9.2.2.2</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gilt:</a:t>
            </a:r>
          </a:p>
          <a:p>
            <a:pPr lvl="1">
              <a:spcAft>
                <a:spcPts val="600"/>
              </a:spcAft>
              <a:buFont typeface="Courier New" panose="02070309020205020404" pitchFamily="49" charset="0"/>
              <a:buChar char="o"/>
            </a:pPr>
            <a:r>
              <a:rPr lang="de-DE" sz="1800" dirty="0">
                <a:ea typeface="Verdana" panose="020B0604030504040204" pitchFamily="34" charset="0"/>
                <a:cs typeface="Verdana" panose="020B0604030504040204" pitchFamily="34" charset="0"/>
              </a:rPr>
              <a:t>Vorlagen bzw. Ressourcen, die mit der Person in    Verbindung stehen (z. B. Veröffentlichung der Person, aber auch externe Ressourcen wie z.B. Homepages)</a:t>
            </a:r>
          </a:p>
          <a:p>
            <a:pPr lvl="1">
              <a:spcAft>
                <a:spcPts val="600"/>
              </a:spcAft>
              <a:buFont typeface="Courier New" panose="02070309020205020404" pitchFamily="49" charset="0"/>
              <a:buChar char="o"/>
            </a:pPr>
            <a:r>
              <a:rPr lang="de-DE" sz="1800" dirty="0">
                <a:ea typeface="Verdana" panose="020B0604030504040204" pitchFamily="34" charset="0"/>
                <a:cs typeface="Verdana" panose="020B0604030504040204" pitchFamily="34" charset="0"/>
              </a:rPr>
              <a:t>sonst: Angaben aus Ressourcen über diese Person</a:t>
            </a:r>
          </a:p>
          <a:p>
            <a:pPr lvl="1">
              <a:spcAft>
                <a:spcPts val="600"/>
              </a:spcAft>
              <a:buFont typeface="Courier New" panose="02070309020205020404" pitchFamily="49" charset="0"/>
              <a:buChar char="o"/>
            </a:pPr>
            <a:r>
              <a:rPr lang="de-DE" sz="1800" dirty="0">
                <a:ea typeface="Verdana" panose="020B0604030504040204" pitchFamily="34" charset="0"/>
                <a:cs typeface="Verdana" panose="020B0604030504040204" pitchFamily="34" charset="0"/>
              </a:rPr>
              <a:t>sonst: weitere Quellen/Nachschlagewerke</a:t>
            </a:r>
          </a:p>
          <a:p>
            <a:pPr>
              <a:spcBef>
                <a:spcPts val="0"/>
              </a:spcBef>
            </a:pPr>
            <a:r>
              <a:rPr lang="de-DE" sz="2000" dirty="0">
                <a:ea typeface="Verdana" panose="020B0604030504040204" pitchFamily="34" charset="0"/>
                <a:cs typeface="Verdana" panose="020B0604030504040204" pitchFamily="34" charset="0"/>
              </a:rPr>
              <a:t>Weitere abweichende Namen: </a:t>
            </a:r>
          </a:p>
          <a:p>
            <a:pPr marL="0" indent="0">
              <a:spcBef>
                <a:spcPts val="0"/>
              </a:spcBef>
              <a:buNone/>
            </a:pPr>
            <a:r>
              <a:rPr lang="de-DE" sz="2000" dirty="0">
                <a:ea typeface="Verdana" panose="020B0604030504040204" pitchFamily="34" charset="0"/>
                <a:cs typeface="Verdana" panose="020B0604030504040204" pitchFamily="34" charset="0"/>
              </a:rPr>
              <a:t>    Namen, die ein Benutzer bei der Suche verwenden     </a:t>
            </a:r>
          </a:p>
          <a:p>
            <a:pPr marL="0" indent="0">
              <a:spcBef>
                <a:spcPts val="0"/>
              </a:spcBef>
              <a:buNone/>
            </a:pPr>
            <a:r>
              <a:rPr lang="de-DE" sz="2000" dirty="0">
                <a:ea typeface="Verdana" panose="020B0604030504040204" pitchFamily="34" charset="0"/>
                <a:cs typeface="Verdana" panose="020B0604030504040204" pitchFamily="34" charset="0"/>
              </a:rPr>
              <a:t>    könnte</a:t>
            </a:r>
          </a:p>
        </p:txBody>
      </p:sp>
      <p:sp>
        <p:nvSpPr>
          <p:cNvPr id="4" name="Titel 3"/>
          <p:cNvSpPr>
            <a:spLocks noGrp="1"/>
          </p:cNvSpPr>
          <p:nvPr>
            <p:ph type="title"/>
          </p:nvPr>
        </p:nvSpPr>
        <p:spPr/>
        <p:txBody>
          <a:bodyPr/>
          <a:lstStyle/>
          <a:p>
            <a:r>
              <a:rPr lang="de-DE" dirty="0">
                <a:ea typeface="Verdana" panose="020B0604030504040204" pitchFamily="34" charset="0"/>
                <a:cs typeface="Verdana" panose="020B0604030504040204" pitchFamily="34" charset="0"/>
              </a:rPr>
              <a:t>Informationsquellen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dirty="0"/>
          </a:p>
        </p:txBody>
      </p:sp>
      <p:sp>
        <p:nvSpPr>
          <p:cNvPr id="8"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2824583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544616"/>
          </a:xfrm>
        </p:spPr>
        <p:txBody>
          <a:bodyPr wrap="square"/>
          <a:lstStyle/>
          <a:p>
            <a:r>
              <a:rPr lang="de-DE" sz="2000" dirty="0">
                <a:ea typeface="Verdana" panose="020B0604030504040204" pitchFamily="34" charset="0"/>
                <a:cs typeface="Verdana" panose="020B0604030504040204" pitchFamily="34" charset="0"/>
              </a:rPr>
              <a:t>Sprache</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hlinkClick r:id="rId2"/>
              </a:rPr>
              <a:t>ERL</a:t>
            </a:r>
            <a:r>
              <a:rPr lang="de-DE" sz="2000" dirty="0">
                <a:ea typeface="Verdana" panose="020B0604030504040204" pitchFamily="34" charset="0"/>
                <a:cs typeface="Verdana" panose="020B0604030504040204" pitchFamily="34" charset="0"/>
              </a:rPr>
              <a:t> zu </a:t>
            </a:r>
            <a:r>
              <a:rPr lang="de-DE" sz="2000" b="1" dirty="0">
                <a:solidFill>
                  <a:schemeClr val="accent1">
                    <a:lumMod val="75000"/>
                  </a:schemeClr>
                </a:solidFill>
                <a:ea typeface="Verdana" panose="020B0604030504040204" pitchFamily="34" charset="0"/>
                <a:cs typeface="Verdana" panose="020B0604030504040204" pitchFamily="34" charset="0"/>
                <a:hlinkClick r:id="rId3"/>
              </a:rPr>
              <a:t>RDA </a:t>
            </a:r>
            <a:r>
              <a:rPr lang="de-DE" sz="2000" b="1" dirty="0" smtClean="0">
                <a:solidFill>
                  <a:schemeClr val="accent1">
                    <a:lumMod val="75000"/>
                  </a:schemeClr>
                </a:solidFill>
                <a:ea typeface="Verdana" panose="020B0604030504040204" pitchFamily="34" charset="0"/>
                <a:cs typeface="Verdana" panose="020B0604030504040204" pitchFamily="34" charset="0"/>
                <a:hlinkClick r:id="rId3"/>
              </a:rPr>
              <a:t>9.2.2.5.2</a:t>
            </a: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der Name, der in den meisten originalsprachlichen Ressourcen vorkommt; Referenz ist ein größerer Katalog (z.B. im Verbund)</a:t>
            </a:r>
            <a:br>
              <a:rPr lang="de-DE" sz="2000" dirty="0">
                <a:ea typeface="Verdana" panose="020B0604030504040204" pitchFamily="34" charset="0"/>
                <a:cs typeface="Verdana" panose="020B0604030504040204" pitchFamily="34" charset="0"/>
              </a:rPr>
            </a:b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Nicht bevorzugte Schrift:   </a:t>
            </a:r>
            <a:r>
              <a:rPr lang="de-DE" sz="2000" b="1" dirty="0" smtClean="0">
                <a:ea typeface="Verdana" panose="020B0604030504040204" pitchFamily="34" charset="0"/>
                <a:cs typeface="Verdana" panose="020B0604030504040204" pitchFamily="34" charset="0"/>
                <a:hlinkClick r:id="rId4"/>
              </a:rPr>
              <a:t>RDA 9.2.2.5.3</a:t>
            </a: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Transliteration</a:t>
            </a:r>
            <a:br>
              <a:rPr lang="de-DE" sz="2000" dirty="0">
                <a:ea typeface="Verdana" panose="020B0604030504040204" pitchFamily="34" charset="0"/>
                <a:cs typeface="Verdana" panose="020B0604030504040204" pitchFamily="34" charset="0"/>
              </a:rPr>
            </a:b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Abweichende Schreibweisen:   </a:t>
            </a:r>
            <a:r>
              <a:rPr lang="de-DE" sz="2000" b="1" dirty="0" smtClean="0">
                <a:ea typeface="Verdana" panose="020B0604030504040204" pitchFamily="34" charset="0"/>
                <a:cs typeface="Verdana" panose="020B0604030504040204" pitchFamily="34" charset="0"/>
                <a:hlinkClick r:id="rId5"/>
              </a:rPr>
              <a:t>RDA 9.2.2.5.4</a:t>
            </a: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ressourcenspezifisch </a:t>
            </a:r>
            <a:br>
              <a:rPr lang="de-DE" sz="2000" dirty="0">
                <a:ea typeface="Verdana" panose="020B0604030504040204" pitchFamily="34" charset="0"/>
                <a:cs typeface="Verdana" panose="020B0604030504040204" pitchFamily="34" charset="0"/>
              </a:rPr>
            </a:br>
            <a:endParaRPr lang="de-DE" sz="20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sym typeface="Wingdings" panose="05000000000000000000" pitchFamily="2" charset="2"/>
              </a:rPr>
              <a:t>Weitere Namensformen können grundsätzlich als abweichende Namen erfasst werden.</a:t>
            </a:r>
            <a:endParaRPr lang="de-DE" sz="2000" dirty="0">
              <a:ea typeface="Verdana" panose="020B0604030504040204" pitchFamily="34" charset="0"/>
              <a:cs typeface="Verdana" panose="020B0604030504040204" pitchFamily="34" charset="0"/>
            </a:endParaRPr>
          </a:p>
        </p:txBody>
      </p:sp>
      <p:sp>
        <p:nvSpPr>
          <p:cNvPr id="4" name="Titel 3"/>
          <p:cNvSpPr>
            <a:spLocks noGrp="1"/>
          </p:cNvSpPr>
          <p:nvPr>
            <p:ph type="title"/>
          </p:nvPr>
        </p:nvSpPr>
        <p:spPr/>
        <p:txBody>
          <a:bodyPr/>
          <a:lstStyle/>
          <a:p>
            <a:r>
              <a:rPr lang="de-DE" dirty="0">
                <a:ea typeface="Verdana" panose="020B0604030504040204" pitchFamily="34" charset="0"/>
                <a:cs typeface="Verdana" panose="020B0604030504040204" pitchFamily="34" charset="0"/>
              </a:rPr>
              <a:t>Bevorzugter Name </a:t>
            </a:r>
            <a:r>
              <a:rPr lang="de-DE" dirty="0">
                <a:solidFill>
                  <a:prstClr val="black"/>
                </a:solidFill>
                <a:ea typeface="Verdana" panose="020B0604030504040204" pitchFamily="34" charset="0"/>
                <a:cs typeface="Verdana" panose="020B0604030504040204" pitchFamily="34" charset="0"/>
                <a:hlinkClick r:id="rId6"/>
              </a:rPr>
              <a:t>RDA 9.2.2</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sp>
        <p:nvSpPr>
          <p:cNvPr id="8"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37356392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08720"/>
            <a:ext cx="8640960" cy="5400600"/>
          </a:xfrm>
        </p:spPr>
        <p:txBody>
          <a:bodyPr wrap="square"/>
          <a:lstStyle/>
          <a:p>
            <a:pPr marL="0" lvl="0" indent="0">
              <a:lnSpc>
                <a:spcPct val="120000"/>
              </a:lnSpc>
              <a:buNone/>
            </a:pPr>
            <a:r>
              <a:rPr lang="de-DE" sz="2000" b="1" dirty="0" smtClean="0">
                <a:ea typeface="Verdana" panose="020B0604030504040204" pitchFamily="34" charset="0"/>
                <a:cs typeface="Verdana" panose="020B0604030504040204" pitchFamily="34" charset="0"/>
                <a:hlinkClick r:id="rId2"/>
              </a:rPr>
              <a:t>RDA </a:t>
            </a:r>
            <a:r>
              <a:rPr lang="de-DE" sz="2000" b="1" dirty="0">
                <a:ea typeface="Verdana" panose="020B0604030504040204" pitchFamily="34" charset="0"/>
                <a:cs typeface="Verdana" panose="020B0604030504040204" pitchFamily="34" charset="0"/>
                <a:hlinkClick r:id="rId2"/>
              </a:rPr>
              <a:t>9.2.2.7</a:t>
            </a:r>
            <a:r>
              <a:rPr lang="de-DE" sz="2000" b="1" dirty="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hlinkClick r:id="rId3"/>
              </a:rPr>
              <a:t>ERL zu </a:t>
            </a:r>
            <a:r>
              <a:rPr lang="de-DE" sz="2000" b="1" dirty="0">
                <a:ea typeface="Verdana" panose="020B0604030504040204" pitchFamily="34" charset="0"/>
                <a:cs typeface="Verdana" panose="020B0604030504040204" pitchFamily="34" charset="0"/>
                <a:hlinkClick r:id="rId3"/>
              </a:rPr>
              <a:t>RDA </a:t>
            </a:r>
            <a:r>
              <a:rPr lang="de-DE" sz="2000" b="1" dirty="0" smtClean="0">
                <a:ea typeface="Verdana" panose="020B0604030504040204" pitchFamily="34" charset="0"/>
                <a:cs typeface="Verdana" panose="020B0604030504040204" pitchFamily="34" charset="0"/>
                <a:hlinkClick r:id="rId3"/>
              </a:rPr>
              <a:t>9.2.2.7</a:t>
            </a:r>
            <a:endParaRPr lang="de-DE" sz="2000" b="1" dirty="0" smtClean="0">
              <a:ea typeface="Verdana" panose="020B0604030504040204" pitchFamily="34" charset="0"/>
              <a:cs typeface="Verdana" panose="020B0604030504040204" pitchFamily="34" charset="0"/>
            </a:endParaRPr>
          </a:p>
          <a:p>
            <a:pPr marL="0" lvl="0" indent="0">
              <a:lnSpc>
                <a:spcPct val="120000"/>
              </a:lnSpc>
              <a:buNone/>
            </a:pPr>
            <a:endParaRPr lang="de-DE" sz="2000" dirty="0">
              <a:ea typeface="Verdana" panose="020B0604030504040204" pitchFamily="34" charset="0"/>
              <a:cs typeface="Verdana" panose="020B0604030504040204" pitchFamily="34" charset="0"/>
            </a:endParaRPr>
          </a:p>
          <a:p>
            <a:pPr lvl="0">
              <a:lnSpc>
                <a:spcPct val="120000"/>
              </a:lnSpc>
            </a:pPr>
            <a:r>
              <a:rPr lang="de-DE" sz="2000" dirty="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Autorenmeldung</a:t>
            </a:r>
            <a:r>
              <a:rPr lang="de-DE" sz="2000" dirty="0">
                <a:ea typeface="Verdana" panose="020B0604030504040204" pitchFamily="34" charset="0"/>
                <a:cs typeface="Verdana" panose="020B0604030504040204" pitchFamily="34" charset="0"/>
              </a:rPr>
              <a:t> an GND-Redaktion</a:t>
            </a:r>
          </a:p>
          <a:p>
            <a:pPr marL="0" lvl="0" indent="0">
              <a:lnSpc>
                <a:spcPct val="120000"/>
              </a:lnSpc>
              <a:buNone/>
            </a:pPr>
            <a:endParaRPr lang="de-DE" sz="2000" dirty="0">
              <a:ea typeface="Verdana" panose="020B0604030504040204" pitchFamily="34" charset="0"/>
              <a:cs typeface="Verdana" panose="020B0604030504040204" pitchFamily="34" charset="0"/>
            </a:endParaRPr>
          </a:p>
          <a:p>
            <a:pPr lvl="0">
              <a:lnSpc>
                <a:spcPct val="120000"/>
              </a:lnSpc>
            </a:pPr>
            <a:r>
              <a:rPr lang="de-DE" sz="2000" dirty="0">
                <a:ea typeface="Verdana" panose="020B0604030504040204" pitchFamily="34" charset="0"/>
                <a:cs typeface="Verdana" panose="020B0604030504040204" pitchFamily="34" charset="0"/>
              </a:rPr>
              <a:t>bei Änderung eines Namens </a:t>
            </a:r>
            <a:r>
              <a:rPr lang="de-DE" sz="2000" b="1" dirty="0">
                <a:ea typeface="Verdana" panose="020B0604030504040204" pitchFamily="34" charset="0"/>
                <a:cs typeface="Verdana" panose="020B0604030504040204" pitchFamily="34" charset="0"/>
              </a:rPr>
              <a:t>aus rechtlichen Gründen </a:t>
            </a:r>
            <a:r>
              <a:rPr lang="de-DE" sz="2000" dirty="0">
                <a:ea typeface="Verdana" panose="020B0604030504040204" pitchFamily="34" charset="0"/>
                <a:cs typeface="Verdana" panose="020B0604030504040204" pitchFamily="34" charset="0"/>
              </a:rPr>
              <a:t>(offizielle Namensänderung)</a:t>
            </a:r>
            <a:endParaRPr lang="de-DE" sz="2000" b="1" dirty="0">
              <a:ea typeface="Verdana" panose="020B0604030504040204" pitchFamily="34" charset="0"/>
              <a:cs typeface="Verdana" panose="020B0604030504040204" pitchFamily="34" charset="0"/>
            </a:endParaRPr>
          </a:p>
          <a:p>
            <a:pPr marL="0" lvl="0" indent="0">
              <a:lnSpc>
                <a:spcPct val="120000"/>
              </a:lnSpc>
              <a:buNone/>
            </a:pPr>
            <a:endParaRPr lang="de-DE" sz="2000" b="1" dirty="0">
              <a:ea typeface="Verdana" panose="020B0604030504040204" pitchFamily="34" charset="0"/>
              <a:cs typeface="Verdana" panose="020B0604030504040204" pitchFamily="34" charset="0"/>
            </a:endParaRPr>
          </a:p>
          <a:p>
            <a:pPr lvl="0">
              <a:lnSpc>
                <a:spcPct val="120000"/>
              </a:lnSpc>
            </a:pPr>
            <a:r>
              <a:rPr lang="de-DE" sz="2000" dirty="0">
                <a:ea typeface="Verdana" panose="020B0604030504040204" pitchFamily="34" charset="0"/>
                <a:cs typeface="Verdana" panose="020B0604030504040204" pitchFamily="34" charset="0"/>
              </a:rPr>
              <a:t>bei offensichtlichen </a:t>
            </a:r>
            <a:r>
              <a:rPr lang="de-DE" sz="2000" b="1" dirty="0">
                <a:ea typeface="Verdana" panose="020B0604030504040204" pitchFamily="34" charset="0"/>
                <a:cs typeface="Verdana" panose="020B0604030504040204" pitchFamily="34" charset="0"/>
              </a:rPr>
              <a:t>Schreib- und Zeichenfehlern </a:t>
            </a:r>
            <a:r>
              <a:rPr lang="de-DE" sz="2000" dirty="0">
                <a:ea typeface="Verdana" panose="020B0604030504040204" pitchFamily="34" charset="0"/>
                <a:cs typeface="Verdana" panose="020B0604030504040204" pitchFamily="34" charset="0"/>
              </a:rPr>
              <a:t>(fehlerhafte Erfassung zu einem früheren Zeitpunkt)</a:t>
            </a:r>
          </a:p>
        </p:txBody>
      </p:sp>
      <p:sp>
        <p:nvSpPr>
          <p:cNvPr id="4" name="Titel 3"/>
          <p:cNvSpPr>
            <a:spLocks noGrp="1"/>
          </p:cNvSpPr>
          <p:nvPr>
            <p:ph type="title"/>
          </p:nvPr>
        </p:nvSpPr>
        <p:spPr/>
        <p:txBody>
          <a:bodyPr/>
          <a:lstStyle/>
          <a:p>
            <a:r>
              <a:rPr lang="de-DE" dirty="0">
                <a:ea typeface="Verdana" panose="020B0604030504040204" pitchFamily="34" charset="0"/>
                <a:cs typeface="Verdana" panose="020B0604030504040204" pitchFamily="34" charset="0"/>
              </a:rPr>
              <a:t>Änderung des bevorzugten Namens</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sp>
        <p:nvSpPr>
          <p:cNvPr id="8" name="Fußzeilenplatzhalter 5"/>
          <p:cNvSpPr>
            <a:spLocks noGrp="1"/>
          </p:cNvSpPr>
          <p:nvPr>
            <p:ph type="ftr" sz="quarter" idx="14"/>
          </p:nvPr>
        </p:nvSpPr>
        <p:spPr>
          <a:xfrm>
            <a:off x="251520" y="6376243"/>
            <a:ext cx="8064896" cy="365125"/>
          </a:xfrm>
        </p:spPr>
        <p:txBody>
          <a:bodyPr/>
          <a:lstStyle/>
          <a:p>
            <a:r>
              <a:rPr lang="de-DE" dirty="0" smtClean="0"/>
              <a:t>Auf Grundlage der offiziellen Schulungsunterlagen der AG RDA - Modul 4.02.02: Normdaten: Moderne Namen | Stand: September 2017 | CC BY-NC-SA</a:t>
            </a:r>
            <a:endParaRPr lang="de-DE" dirty="0"/>
          </a:p>
        </p:txBody>
      </p:sp>
    </p:spTree>
    <p:extLst>
      <p:ext uri="{BB962C8B-B14F-4D97-AF65-F5344CB8AC3E}">
        <p14:creationId xmlns:p14="http://schemas.microsoft.com/office/powerpoint/2010/main" val="58129937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696</Words>
  <Application>Microsoft Office PowerPoint</Application>
  <PresentationFormat>Bildschirmpräsentation (4:3)</PresentationFormat>
  <Paragraphs>86</Paragraphs>
  <Slides>12</Slides>
  <Notes>2</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Larissa</vt:lpstr>
      <vt:lpstr>Schulungsunterlagen der AG RDA</vt:lpstr>
      <vt:lpstr>  Moderne Namen  DNB-Schulung auf der Grundlage von  Modul 4: Normdaten der offiziellen Schulungsunterlagen der AG RDA  </vt:lpstr>
      <vt:lpstr>RDA, AWR und ERL</vt:lpstr>
      <vt:lpstr>Allgemeines</vt:lpstr>
      <vt:lpstr>Unterscheidung gleichnamiger Personen</vt:lpstr>
      <vt:lpstr>Unterscheidung gleichnamiger Personen</vt:lpstr>
      <vt:lpstr>Informationsquellen</vt:lpstr>
      <vt:lpstr>Bevorzugter Name RDA 9.2.2</vt:lpstr>
      <vt:lpstr>Änderung des bevorzugten Namens</vt:lpstr>
      <vt:lpstr>Änderung des bevorzugten Namens</vt:lpstr>
      <vt:lpstr>Änderung des bevorzugten Namens</vt:lpstr>
      <vt:lpstr>Zeitliche Einordnung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43</cp:revision>
  <dcterms:created xsi:type="dcterms:W3CDTF">2014-02-18T07:01:40Z</dcterms:created>
  <dcterms:modified xsi:type="dcterms:W3CDTF">2017-08-17T10:56:13Z</dcterms:modified>
</cp:coreProperties>
</file>