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74" r:id="rId2"/>
    <p:sldMasterId id="2147483686" r:id="rId3"/>
  </p:sldMasterIdLst>
  <p:notesMasterIdLst>
    <p:notesMasterId r:id="rId32"/>
  </p:notesMasterIdLst>
  <p:handoutMasterIdLst>
    <p:handoutMasterId r:id="rId33"/>
  </p:handoutMasterIdLst>
  <p:sldIdLst>
    <p:sldId id="496" r:id="rId4"/>
    <p:sldId id="441" r:id="rId5"/>
    <p:sldId id="467" r:id="rId6"/>
    <p:sldId id="468" r:id="rId7"/>
    <p:sldId id="470" r:id="rId8"/>
    <p:sldId id="469" r:id="rId9"/>
    <p:sldId id="500" r:id="rId10"/>
    <p:sldId id="471" r:id="rId11"/>
    <p:sldId id="499" r:id="rId12"/>
    <p:sldId id="498" r:id="rId13"/>
    <p:sldId id="475" r:id="rId14"/>
    <p:sldId id="476" r:id="rId15"/>
    <p:sldId id="485" r:id="rId16"/>
    <p:sldId id="486" r:id="rId17"/>
    <p:sldId id="478" r:id="rId18"/>
    <p:sldId id="479" r:id="rId19"/>
    <p:sldId id="482" r:id="rId20"/>
    <p:sldId id="481" r:id="rId21"/>
    <p:sldId id="497" r:id="rId22"/>
    <p:sldId id="483" r:id="rId23"/>
    <p:sldId id="484" r:id="rId24"/>
    <p:sldId id="493" r:id="rId25"/>
    <p:sldId id="495" r:id="rId26"/>
    <p:sldId id="487" r:id="rId27"/>
    <p:sldId id="494" r:id="rId28"/>
    <p:sldId id="490" r:id="rId29"/>
    <p:sldId id="489" r:id="rId30"/>
    <p:sldId id="501" r:id="rId31"/>
  </p:sldIdLst>
  <p:sldSz cx="9144000" cy="6858000" type="screen4x3"/>
  <p:notesSz cx="6797675" cy="9926638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3127">
          <p15:clr>
            <a:srgbClr val="A4A3A4"/>
          </p15:clr>
        </p15:guide>
        <p15:guide id="2" pos="2142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Clausing, Silke" initials="CS" lastIdx="4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Designformatvorlage 1 - Akz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35758FB7-9AC5-4552-8A53-C91805E547FA}" styleName="Designformatvorlage 1 - Akz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094" autoAdjust="0"/>
    <p:restoredTop sz="79756" autoAdjust="0"/>
  </p:normalViewPr>
  <p:slideViewPr>
    <p:cSldViewPr>
      <p:cViewPr varScale="1">
        <p:scale>
          <a:sx n="61" d="100"/>
          <a:sy n="61" d="100"/>
        </p:scale>
        <p:origin x="-96" y="-6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15924"/>
    </p:cViewPr>
  </p:sorterViewPr>
  <p:notesViewPr>
    <p:cSldViewPr>
      <p:cViewPr varScale="1">
        <p:scale>
          <a:sx n="79" d="100"/>
          <a:sy n="79" d="100"/>
        </p:scale>
        <p:origin x="-3312" y="-90"/>
      </p:cViewPr>
      <p:guideLst>
        <p:guide orient="horz" pos="3127"/>
        <p:guide pos="214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openxmlformats.org/officeDocument/2006/relationships/commentAuthors" Target="commentAuthor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handoutMaster" Target="handoutMasters/handoutMaster1.xml"/><Relationship Id="rId38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notesMaster" Target="notesMasters/notesMaster1.xml"/><Relationship Id="rId37" Type="http://schemas.openxmlformats.org/officeDocument/2006/relationships/theme" Target="theme/theme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viewProps" Target="view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5659" cy="496332"/>
          </a:xfrm>
          <a:prstGeom prst="rect">
            <a:avLst/>
          </a:prstGeom>
        </p:spPr>
        <p:txBody>
          <a:bodyPr vert="horz" lIns="95557" tIns="47778" rIns="95557" bIns="47778" rtlCol="0"/>
          <a:lstStyle>
            <a:lvl1pPr algn="l">
              <a:defRPr sz="13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50444" y="1"/>
            <a:ext cx="2945659" cy="496332"/>
          </a:xfrm>
          <a:prstGeom prst="rect">
            <a:avLst/>
          </a:prstGeom>
        </p:spPr>
        <p:txBody>
          <a:bodyPr vert="horz" lIns="95557" tIns="47778" rIns="95557" bIns="47778" rtlCol="0"/>
          <a:lstStyle>
            <a:lvl1pPr algn="r">
              <a:defRPr sz="1300"/>
            </a:lvl1pPr>
          </a:lstStyle>
          <a:p>
            <a:fld id="{6060CEB5-A914-44E3-8178-8629EB278E7D}" type="datetimeFigureOut">
              <a:rPr lang="de-DE" smtClean="0"/>
              <a:pPr/>
              <a:t>11.06.2015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1" y="9428584"/>
            <a:ext cx="2945659" cy="496332"/>
          </a:xfrm>
          <a:prstGeom prst="rect">
            <a:avLst/>
          </a:prstGeom>
        </p:spPr>
        <p:txBody>
          <a:bodyPr vert="horz" lIns="95557" tIns="47778" rIns="95557" bIns="47778" rtlCol="0" anchor="b"/>
          <a:lstStyle>
            <a:lvl1pPr algn="l">
              <a:defRPr sz="13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50444" y="9428584"/>
            <a:ext cx="2945659" cy="496332"/>
          </a:xfrm>
          <a:prstGeom prst="rect">
            <a:avLst/>
          </a:prstGeom>
        </p:spPr>
        <p:txBody>
          <a:bodyPr vert="horz" lIns="95557" tIns="47778" rIns="95557" bIns="47778" rtlCol="0" anchor="b"/>
          <a:lstStyle>
            <a:lvl1pPr algn="r">
              <a:defRPr sz="1300"/>
            </a:lvl1pPr>
          </a:lstStyle>
          <a:p>
            <a:fld id="{5074A8C2-7B88-41B6-91FD-05C79E1FDF68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9636723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5659" cy="496332"/>
          </a:xfrm>
          <a:prstGeom prst="rect">
            <a:avLst/>
          </a:prstGeom>
        </p:spPr>
        <p:txBody>
          <a:bodyPr vert="horz" lIns="95557" tIns="47778" rIns="95557" bIns="47778" rtlCol="0"/>
          <a:lstStyle>
            <a:lvl1pPr algn="l">
              <a:defRPr sz="13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50444" y="1"/>
            <a:ext cx="2945659" cy="496332"/>
          </a:xfrm>
          <a:prstGeom prst="rect">
            <a:avLst/>
          </a:prstGeom>
        </p:spPr>
        <p:txBody>
          <a:bodyPr vert="horz" lIns="95557" tIns="47778" rIns="95557" bIns="47778" rtlCol="0"/>
          <a:lstStyle>
            <a:lvl1pPr algn="r">
              <a:defRPr sz="1300"/>
            </a:lvl1pPr>
          </a:lstStyle>
          <a:p>
            <a:fld id="{47B5FA56-D6E1-4124-B186-B98D49B0E9F4}" type="datetimeFigureOut">
              <a:rPr lang="de-DE" smtClean="0"/>
              <a:pPr/>
              <a:t>11.06.2015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6125"/>
            <a:ext cx="4962525" cy="3721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5557" tIns="47778" rIns="95557" bIns="47778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9768" y="4715154"/>
            <a:ext cx="5438140" cy="4466987"/>
          </a:xfrm>
          <a:prstGeom prst="rect">
            <a:avLst/>
          </a:prstGeom>
        </p:spPr>
        <p:txBody>
          <a:bodyPr vert="horz" lIns="95557" tIns="47778" rIns="95557" bIns="47778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1" y="9428584"/>
            <a:ext cx="2945659" cy="496332"/>
          </a:xfrm>
          <a:prstGeom prst="rect">
            <a:avLst/>
          </a:prstGeom>
        </p:spPr>
        <p:txBody>
          <a:bodyPr vert="horz" lIns="95557" tIns="47778" rIns="95557" bIns="47778" rtlCol="0" anchor="b"/>
          <a:lstStyle>
            <a:lvl1pPr algn="l">
              <a:defRPr sz="13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50444" y="9428584"/>
            <a:ext cx="2945659" cy="496332"/>
          </a:xfrm>
          <a:prstGeom prst="rect">
            <a:avLst/>
          </a:prstGeom>
        </p:spPr>
        <p:txBody>
          <a:bodyPr vert="horz" lIns="95557" tIns="47778" rIns="95557" bIns="47778" rtlCol="0" anchor="b"/>
          <a:lstStyle>
            <a:lvl1pPr algn="r">
              <a:defRPr sz="1300"/>
            </a:lvl1pPr>
          </a:lstStyle>
          <a:p>
            <a:fld id="{4659BA6D-A88A-4D5F-B44A-44D03FB6C521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106245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59BA6D-A88A-4D5F-B44A-44D03FB6C521}" type="slidenum">
              <a:rPr lang="de-DE" smtClean="0">
                <a:solidFill>
                  <a:prstClr val="black"/>
                </a:solidFill>
              </a:rPr>
              <a:pPr/>
              <a:t>1</a:t>
            </a:fld>
            <a:endParaRPr lang="de-DE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405263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 smtClean="0"/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59BA6D-A88A-4D5F-B44A-44D03FB6C521}" type="slidenum">
              <a:rPr lang="de-DE" smtClean="0"/>
              <a:pPr/>
              <a:t>20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8621344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976" indent="-171976"/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>
                <a:solidFill>
                  <a:prstClr val="black"/>
                </a:solidFill>
              </a:rPr>
              <a:pPr/>
              <a:t>2</a:t>
            </a:fld>
            <a:endParaRPr lang="de-DE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46418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endParaRPr lang="de-DE" sz="9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59BA6D-A88A-4D5F-B44A-44D03FB6C521}" type="slidenum">
              <a:rPr lang="de-DE" smtClean="0">
                <a:solidFill>
                  <a:prstClr val="black"/>
                </a:solidFill>
              </a:rPr>
              <a:pPr/>
              <a:t>3</a:t>
            </a:fld>
            <a:endParaRPr lang="de-DE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009778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59BA6D-A88A-4D5F-B44A-44D03FB6C521}" type="slidenum">
              <a:rPr lang="de-DE" smtClean="0"/>
              <a:pPr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8898240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59BA6D-A88A-4D5F-B44A-44D03FB6C521}" type="slidenum">
              <a:rPr lang="de-DE" smtClean="0"/>
              <a:pPr/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6183759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59BA6D-A88A-4D5F-B44A-44D03FB6C521}" type="slidenum">
              <a:rPr lang="de-DE" smtClean="0"/>
              <a:pPr/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6183759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sz="11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Der Tatbestand</a:t>
            </a:r>
            <a:r>
              <a:rPr lang="de-DE" sz="1100" baseline="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einer festen Verbindung gemäß RDA 11.0 muss gegeben sein. Ein Hinweis darauf ist eine eigene Homepage oder ein Eintrag in Wikipedia:</a:t>
            </a:r>
          </a:p>
          <a:p>
            <a:endParaRPr lang="de-DE" sz="1100" baseline="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1100" baseline="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Angus &amp; Julia Stone (http://de.wikipedia.org/wiki/Angus_%26_Julia_Stone)</a:t>
            </a:r>
          </a:p>
          <a:p>
            <a:endParaRPr lang="de-DE" sz="1100" baseline="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11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Gregory </a:t>
            </a:r>
            <a:r>
              <a:rPr lang="de-DE" sz="1100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Maass</a:t>
            </a:r>
            <a:r>
              <a:rPr lang="de-DE" sz="11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&amp; </a:t>
            </a:r>
            <a:r>
              <a:rPr lang="de-DE" sz="1100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Nayoungim</a:t>
            </a:r>
            <a:r>
              <a:rPr lang="de-DE" sz="11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(http://de.wikipedia.org/wiki/Gregory_Maass_%26_Nayoungim)</a:t>
            </a:r>
          </a:p>
          <a:p>
            <a:r>
              <a:rPr lang="de-DE" sz="11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Gabriele &amp; Helmut </a:t>
            </a:r>
            <a:r>
              <a:rPr lang="de-DE" sz="1100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Nothhelfer</a:t>
            </a:r>
            <a:r>
              <a:rPr lang="de-DE" sz="11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(http://de.wikipedia.org/wiki/Gabriele_%26_Helmut_Nothhelfer)</a:t>
            </a:r>
          </a:p>
          <a:p>
            <a:endParaRPr lang="de-DE" sz="11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11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Birgit und Claus</a:t>
            </a:r>
            <a:r>
              <a:rPr lang="de-DE" sz="1100" baseline="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Hartmann </a:t>
            </a:r>
            <a:r>
              <a:rPr lang="de-DE" sz="11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(http://de.wikipedia.org/wiki/Birgit_und_Claus_Hartmann)</a:t>
            </a:r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59BA6D-A88A-4D5F-B44A-44D03FB6C521}" type="slidenum">
              <a:rPr lang="de-DE" smtClean="0"/>
              <a:pPr/>
              <a:t>10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8379121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Hier die Titelaufnahme im Katalog der </a:t>
            </a:r>
            <a:r>
              <a:rPr lang="de-DE" dirty="0" err="1" smtClean="0"/>
              <a:t>LoC</a:t>
            </a:r>
            <a:r>
              <a:rPr lang="de-DE" dirty="0" smtClean="0"/>
              <a:t>: http://catalog.loc.gov/vwebv/holdingsInfo?searchId=822&amp;recCount=25&amp;recPointer=1&amp;bibId=10173631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59BA6D-A88A-4D5F-B44A-44D03FB6C521}" type="slidenum">
              <a:rPr lang="de-DE" smtClean="0"/>
              <a:pPr/>
              <a:t>13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515716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59BA6D-A88A-4D5F-B44A-44D03FB6C521}" type="slidenum">
              <a:rPr lang="de-DE" smtClean="0"/>
              <a:pPr/>
              <a:t>16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678562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de-DE" smtClean="0"/>
              <a:t>AG RDA Schulungsunterlagen - Modul GND: Körperschaften/Konferenzen - Vollumstieg Oktober 2015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540168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de-DE" smtClean="0"/>
              <a:t>AG RDA Schulungsunterlagen - Modul GND: Körperschaften/Konferenzen - Vollumstieg Oktober 2015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8882428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3"/>
          </p:nvPr>
        </p:nvSpPr>
        <p:spPr>
          <a:xfrm>
            <a:off x="468313" y="1628775"/>
            <a:ext cx="8207375" cy="4464050"/>
          </a:xfrm>
        </p:spPr>
        <p:txBody>
          <a:bodyPr/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467544" y="6356350"/>
            <a:ext cx="8280920" cy="365125"/>
          </a:xfrm>
        </p:spPr>
        <p:txBody>
          <a:bodyPr/>
          <a:lstStyle/>
          <a:p>
            <a:pPr algn="r"/>
            <a:r>
              <a:rPr lang="de-DE" smtClean="0"/>
              <a:t>AG RDA Schulungsunterlagen - Modul GND: Körperschaften/Konferenzen - Vollumstieg Oktober 2015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677943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de-DE" smtClean="0">
                <a:solidFill>
                  <a:prstClr val="black">
                    <a:tint val="75000"/>
                  </a:prstClr>
                </a:solidFill>
              </a:rPr>
              <a:t>AG RDA Schulungsunterlagen - Modul GND: Körperschaften/Konferenzen - Vollumstieg Oktober 2015</a:t>
            </a:r>
            <a:endParaRPr lang="de-DE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11764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2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algn="r"/>
            <a:r>
              <a:rPr lang="de-DE" smtClean="0">
                <a:solidFill>
                  <a:prstClr val="black">
                    <a:tint val="75000"/>
                  </a:prstClr>
                </a:solidFill>
              </a:rPr>
              <a:t>AG RDA Schulungsunterlagen - Modul GND: Körperschaften/Konferenzen - Vollumstieg Oktober 2015</a:t>
            </a:r>
            <a:endParaRPr lang="de-DE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64CCF-3645-45FD-907E-5F8BCDA1650A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75108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de-DE" smtClean="0">
                <a:solidFill>
                  <a:prstClr val="black">
                    <a:tint val="75000"/>
                  </a:prstClr>
                </a:solidFill>
              </a:rPr>
              <a:t>AG RDA Schulungsunterlagen - Modul GND: Körperschaften/Konferenzen - Vollumstieg Oktober 2015</a:t>
            </a:r>
            <a:endParaRPr lang="de-DE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90452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de-DE" smtClean="0">
                <a:solidFill>
                  <a:prstClr val="black">
                    <a:tint val="75000"/>
                  </a:prstClr>
                </a:solidFill>
              </a:rPr>
              <a:t>AG RDA Schulungsunterlagen - Modul GND: Körperschaften/Konferenzen - Vollumstieg Oktober 2015</a:t>
            </a:r>
            <a:endParaRPr lang="de-DE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121211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de-DE" smtClean="0">
                <a:solidFill>
                  <a:prstClr val="black">
                    <a:tint val="75000"/>
                  </a:prstClr>
                </a:solidFill>
              </a:rPr>
              <a:t>AG RDA Schulungsunterlagen - Modul GND: Körperschaften/Konferenzen - Vollumstieg Oktober 2015</a:t>
            </a:r>
            <a:endParaRPr lang="de-DE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83798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de-DE" smtClean="0">
                <a:solidFill>
                  <a:prstClr val="black">
                    <a:tint val="75000"/>
                  </a:prstClr>
                </a:solidFill>
              </a:rPr>
              <a:t>AG RDA Schulungsunterlagen - Modul GND: Körperschaften/Konferenzen - Vollumstieg Oktober 2015</a:t>
            </a:r>
            <a:endParaRPr lang="de-DE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3297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de-DE" smtClean="0">
                <a:solidFill>
                  <a:prstClr val="black">
                    <a:tint val="75000"/>
                  </a:prstClr>
                </a:solidFill>
              </a:rPr>
              <a:t>AG RDA Schulungsunterlagen - Modul GND: Körperschaften/Konferenzen - Vollumstieg Oktober 2015</a:t>
            </a:r>
            <a:endParaRPr lang="de-DE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68222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de-DE" smtClean="0">
                <a:solidFill>
                  <a:prstClr val="black">
                    <a:tint val="75000"/>
                  </a:prstClr>
                </a:solidFill>
              </a:rPr>
              <a:t>AG RDA Schulungsunterlagen - Modul GND: Körperschaften/Konferenzen - Vollumstieg Oktober 2015</a:t>
            </a:r>
            <a:endParaRPr lang="de-DE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060686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2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algn="r"/>
            <a:r>
              <a:rPr lang="de-DE" smtClean="0"/>
              <a:t>AG RDA Schulungsunterlagen - Modul GND: Körperschaften/Konferenzen - Vollumstieg Oktober 2015</a:t>
            </a:r>
            <a:endParaRPr lang="de-DE" dirty="0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64CCF-3645-45FD-907E-5F8BCDA1650A}" type="slidenum">
              <a:rPr lang="en-GB" smtClean="0"/>
              <a:pPr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830026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de-DE" smtClean="0">
                <a:solidFill>
                  <a:prstClr val="black">
                    <a:tint val="75000"/>
                  </a:prstClr>
                </a:solidFill>
              </a:rPr>
              <a:t>AG RDA Schulungsunterlagen - Modul GND: Körperschaften/Konferenzen - Vollumstieg Oktober 2015</a:t>
            </a:r>
            <a:endParaRPr lang="de-DE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52742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de-DE" smtClean="0">
                <a:solidFill>
                  <a:prstClr val="black">
                    <a:tint val="75000"/>
                  </a:prstClr>
                </a:solidFill>
              </a:rPr>
              <a:t>AG RDA Schulungsunterlagen - Modul GND: Körperschaften/Konferenzen - Vollumstieg Oktober 2015</a:t>
            </a:r>
            <a:endParaRPr lang="de-DE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39284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3"/>
          </p:nvPr>
        </p:nvSpPr>
        <p:spPr>
          <a:xfrm>
            <a:off x="468313" y="1628775"/>
            <a:ext cx="8207375" cy="4464050"/>
          </a:xfrm>
        </p:spPr>
        <p:txBody>
          <a:bodyPr/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467544" y="6356350"/>
            <a:ext cx="8280920" cy="365125"/>
          </a:xfrm>
        </p:spPr>
        <p:txBody>
          <a:bodyPr/>
          <a:lstStyle/>
          <a:p>
            <a:pPr algn="r"/>
            <a:r>
              <a:rPr lang="de-DE" smtClean="0">
                <a:solidFill>
                  <a:prstClr val="black">
                    <a:tint val="75000"/>
                  </a:prstClr>
                </a:solidFill>
              </a:rPr>
              <a:t>AG RDA Schulungsunterlagen - Modul GND: Körperschaften/Konferenzen - Vollumstieg Oktober 2015</a:t>
            </a:r>
            <a:endParaRPr lang="de-DE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6749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>
                <a:solidFill>
                  <a:prstClr val="black">
                    <a:tint val="75000"/>
                  </a:prstClr>
                </a:solidFill>
              </a:rPr>
              <a:t>AG RDA Schulungsunterlagen - Modul GND: Körperschaften/Konferenzen - Vollumstieg Oktober 2015</a:t>
            </a:r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EE95A1-5938-4E17-9BB8-F48D0E9B0A76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Fußzeilenplatzhalter 4"/>
          <p:cNvSpPr txBox="1">
            <a:spLocks/>
          </p:cNvSpPr>
          <p:nvPr userDrawn="1"/>
        </p:nvSpPr>
        <p:spPr>
          <a:xfrm>
            <a:off x="452264" y="6381328"/>
            <a:ext cx="60639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 smtClean="0">
                <a:solidFill>
                  <a:prstClr val="black">
                    <a:tint val="75000"/>
                  </a:prstClr>
                </a:solidFill>
              </a:rPr>
              <a:t>AG RDA Schulungsunterlagen – Modul GND: Allgemeine Körperschaften | Stand: 1.04.2014</a:t>
            </a:r>
            <a:endParaRPr lang="de-DE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99773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>
                <a:solidFill>
                  <a:prstClr val="black">
                    <a:tint val="75000"/>
                  </a:prstClr>
                </a:solidFill>
              </a:rPr>
              <a:t>AG RDA Schulungsunterlagen - Modul GND: Körperschaften/Konferenzen - Vollumstieg Oktober 2015</a:t>
            </a:r>
            <a:endParaRPr lang="de-DE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EE95A1-5938-4E17-9BB8-F48D0E9B0A76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Fußzeilenplatzhalter 4"/>
          <p:cNvSpPr txBox="1">
            <a:spLocks/>
          </p:cNvSpPr>
          <p:nvPr userDrawn="1"/>
        </p:nvSpPr>
        <p:spPr>
          <a:xfrm>
            <a:off x="452264" y="6381328"/>
            <a:ext cx="60639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 smtClean="0">
                <a:solidFill>
                  <a:prstClr val="black">
                    <a:tint val="75000"/>
                  </a:prstClr>
                </a:solidFill>
              </a:rPr>
              <a:t>AG RDA Schulungsunterlagen – Modul GND: Allgemeine Körperschaften | Stand:  17.04.2014</a:t>
            </a:r>
            <a:endParaRPr lang="de-DE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83261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>
                <a:solidFill>
                  <a:prstClr val="black">
                    <a:tint val="75000"/>
                  </a:prstClr>
                </a:solidFill>
              </a:rPr>
              <a:t>AG RDA Schulungsunterlagen - Modul GND: Körperschaften/Konferenzen - Vollumstieg Oktober 2015</a:t>
            </a:r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EE95A1-5938-4E17-9BB8-F48D0E9B0A76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646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>
                <a:solidFill>
                  <a:prstClr val="black">
                    <a:tint val="75000"/>
                  </a:prstClr>
                </a:solidFill>
              </a:rPr>
              <a:t>AG RDA Schulungsunterlagen - Modul GND: Körperschaften/Konferenzen - Vollumstieg Oktober 2015</a:t>
            </a:r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EE95A1-5938-4E17-9BB8-F48D0E9B0A76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077114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>
                <a:solidFill>
                  <a:prstClr val="black">
                    <a:tint val="75000"/>
                  </a:prstClr>
                </a:solidFill>
              </a:rPr>
              <a:t>AG RDA Schulungsunterlagen - Modul GND: Körperschaften/Konferenzen - Vollumstieg Oktober 2015</a:t>
            </a:r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EE95A1-5938-4E17-9BB8-F48D0E9B0A76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040801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>
                <a:solidFill>
                  <a:prstClr val="black">
                    <a:tint val="75000"/>
                  </a:prstClr>
                </a:solidFill>
              </a:rPr>
              <a:t>AG RDA Schulungsunterlagen - Modul GND: Körperschaften/Konferenzen - Vollumstieg Oktober 2015</a:t>
            </a:r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EE95A1-5938-4E17-9BB8-F48D0E9B0A76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2443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>
                <a:solidFill>
                  <a:prstClr val="black">
                    <a:tint val="75000"/>
                  </a:prstClr>
                </a:solidFill>
              </a:rPr>
              <a:t>AG RDA Schulungsunterlagen - Modul GND: Körperschaften/Konferenzen - Vollumstieg Oktober 2015</a:t>
            </a:r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EE95A1-5938-4E17-9BB8-F48D0E9B0A76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57080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de-DE" smtClean="0"/>
              <a:t>AG RDA Schulungsunterlagen - Modul GND: Körperschaften/Konferenzen - Vollumstieg Oktober 2015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351870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>
                <a:solidFill>
                  <a:prstClr val="black">
                    <a:tint val="75000"/>
                  </a:prstClr>
                </a:solidFill>
              </a:rPr>
              <a:t>AG RDA Schulungsunterlagen - Modul GND: Körperschaften/Konferenzen - Vollumstieg Oktober 2015</a:t>
            </a:r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EE95A1-5938-4E17-9BB8-F48D0E9B0A76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585376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>
                <a:solidFill>
                  <a:prstClr val="black">
                    <a:tint val="75000"/>
                  </a:prstClr>
                </a:solidFill>
              </a:rPr>
              <a:t>AG RDA Schulungsunterlagen - Modul GND: Körperschaften/Konferenzen - Vollumstieg Oktober 2015</a:t>
            </a:r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EE95A1-5938-4E17-9BB8-F48D0E9B0A76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31989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>
                <a:solidFill>
                  <a:prstClr val="black">
                    <a:tint val="75000"/>
                  </a:prstClr>
                </a:solidFill>
              </a:rPr>
              <a:t>AG RDA Schulungsunterlagen - Modul GND: Körperschaften/Konferenzen - Vollumstieg Oktober 2015</a:t>
            </a:r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EE95A1-5938-4E17-9BB8-F48D0E9B0A76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60478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>
                <a:solidFill>
                  <a:prstClr val="black">
                    <a:tint val="75000"/>
                  </a:prstClr>
                </a:solidFill>
              </a:rPr>
              <a:t>AG RDA Schulungsunterlagen - Modul GND: Körperschaften/Konferenzen - Vollumstieg Oktober 2015</a:t>
            </a:r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EE95A1-5938-4E17-9BB8-F48D0E9B0A76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5652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3"/>
          </p:nvPr>
        </p:nvSpPr>
        <p:spPr>
          <a:xfrm>
            <a:off x="468313" y="1628775"/>
            <a:ext cx="8207375" cy="4464050"/>
          </a:xfrm>
        </p:spPr>
        <p:txBody>
          <a:bodyPr/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449921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de-DE" smtClean="0"/>
              <a:t>AG RDA Schulungsunterlagen - Modul GND: Körperschaften/Konferenzen - Vollumstieg Oktober 2015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059902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de-DE" smtClean="0"/>
              <a:t>AG RDA Schulungsunterlagen - Modul GND: Körperschaften/Konferenzen - Vollumstieg Oktober 2015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952177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de-DE" smtClean="0"/>
              <a:t>AG RDA Schulungsunterlagen - Modul GND: Körperschaften/Konferenzen - Vollumstieg Oktober 2015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0628808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de-DE" smtClean="0"/>
              <a:t>AG RDA Schulungsunterlagen - Modul GND: Körperschaften/Konferenzen - Vollumstieg Oktober 2015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1859009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de-DE" smtClean="0"/>
              <a:t>AG RDA Schulungsunterlagen - Modul GND: Körperschaften/Konferenzen - Vollumstieg Oktober 2015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3007848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de-DE" smtClean="0"/>
              <a:t>AG RDA Schulungsunterlagen - Modul GND: Körperschaften/Konferenzen - Vollumstieg Oktober 2015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283104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slideLayout" Target="../slideLayouts/slideLayout34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67544" y="6356350"/>
            <a:ext cx="828092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r"/>
            <a:r>
              <a:rPr lang="de-DE" smtClean="0"/>
              <a:t>AG RDA Schulungsunterlagen - Modul GND: Körperschaften/Konferenzen - Vollumstieg Oktober 2015</a:t>
            </a:r>
            <a:endParaRPr lang="de-DE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764CCF-3645-45FD-907E-5F8BCDA1650A}" type="slidenum">
              <a:rPr lang="en-GB" smtClean="0"/>
              <a:pPr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255328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60" r:id="rId11"/>
  </p:sldLayoutIdLst>
  <p:timing>
    <p:tnLst>
      <p:par>
        <p:cTn id="1" dur="indefinite" restart="never" nodeType="tmRoot"/>
      </p:par>
    </p:tnLst>
  </p:timing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67544" y="6356350"/>
            <a:ext cx="828092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r"/>
            <a:r>
              <a:rPr lang="de-DE" smtClean="0">
                <a:solidFill>
                  <a:prstClr val="black">
                    <a:tint val="75000"/>
                  </a:prstClr>
                </a:solidFill>
              </a:rPr>
              <a:t>AG RDA Schulungsunterlagen - Modul GND: Körperschaften/Konferenzen - Vollumstieg Oktober 2015</a:t>
            </a:r>
            <a:endParaRPr lang="de-DE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764CCF-3645-45FD-907E-5F8BCDA1650A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63789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</p:sldLayoutIdLst>
  <p:timing>
    <p:tnLst>
      <p:par>
        <p:cTn id="1" dur="indefinite" restart="never" nodeType="tmRoot"/>
      </p:par>
    </p:tnLst>
  </p:timing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smtClean="0">
                <a:solidFill>
                  <a:prstClr val="black">
                    <a:tint val="75000"/>
                  </a:prstClr>
                </a:solidFill>
              </a:rPr>
              <a:t>AG RDA Schulungsunterlagen - Modul GND: Körperschaften/Konferenzen - Vollumstieg Oktober 2015</a:t>
            </a:r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EE95A1-5938-4E17-9BB8-F48D0E9B0A76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44101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  <p:sldLayoutId id="2147483698" r:id="rId12"/>
  </p:sldLayoutIdLst>
  <p:timing>
    <p:tnLst>
      <p:par>
        <p:cTn id="1" dur="indefinite" restart="never" nodeType="tmRoot"/>
      </p:par>
    </p:tnLst>
  </p:timing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gif"/><Relationship Id="rId18" Type="http://schemas.openxmlformats.org/officeDocument/2006/relationships/image" Target="../media/image16.jpeg"/><Relationship Id="rId3" Type="http://schemas.openxmlformats.org/officeDocument/2006/relationships/image" Target="../media/image1.jpeg"/><Relationship Id="rId7" Type="http://schemas.openxmlformats.org/officeDocument/2006/relationships/image" Target="../media/image5.png"/><Relationship Id="rId12" Type="http://schemas.openxmlformats.org/officeDocument/2006/relationships/image" Target="../media/image10.gif"/><Relationship Id="rId17" Type="http://schemas.openxmlformats.org/officeDocument/2006/relationships/image" Target="../media/image15.gif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4.png"/><Relationship Id="rId1" Type="http://schemas.openxmlformats.org/officeDocument/2006/relationships/slideLayout" Target="../slideLayouts/slideLayout34.xml"/><Relationship Id="rId6" Type="http://schemas.openxmlformats.org/officeDocument/2006/relationships/image" Target="../media/image4.tiff"/><Relationship Id="rId11" Type="http://schemas.openxmlformats.org/officeDocument/2006/relationships/image" Target="../media/image9.gif"/><Relationship Id="rId5" Type="http://schemas.openxmlformats.org/officeDocument/2006/relationships/image" Target="../media/image3.jpg"/><Relationship Id="rId15" Type="http://schemas.openxmlformats.org/officeDocument/2006/relationships/image" Target="../media/image13.gif"/><Relationship Id="rId10" Type="http://schemas.openxmlformats.org/officeDocument/2006/relationships/image" Target="../media/image8.jpg"/><Relationship Id="rId4" Type="http://schemas.openxmlformats.org/officeDocument/2006/relationships/image" Target="../media/image2.gif"/><Relationship Id="rId9" Type="http://schemas.openxmlformats.org/officeDocument/2006/relationships/image" Target="../media/image7.jpg"/><Relationship Id="rId14" Type="http://schemas.openxmlformats.org/officeDocument/2006/relationships/image" Target="../media/image12.gif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s://wiki.dnb.de/download/attachments/90411359/EH-K-12.pdf" TargetMode="External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s://wiki.dnb.de/download/attachments/90411359/EH-K-13.pdf" TargetMode="External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ier%20die%20Titelaufnahme%20im%20Katalog%20der%20LoC:%20http:/catalog.loc.gov/vwebv/holdingsInfo?searchId=822&amp;recCount=25&amp;recPointer=1&amp;bibId=10173631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icos.mpg.de/" TargetMode="External"/><Relationship Id="rId2" Type="http://schemas.openxmlformats.org/officeDocument/2006/relationships/hyperlink" Target="https://de.dariah.eu/" TargetMode="External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s://wiki.dnb.de/download/attachments/90411359/EH-K-18.pdf" TargetMode="Externa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llipse 7"/>
          <p:cNvSpPr/>
          <p:nvPr/>
        </p:nvSpPr>
        <p:spPr>
          <a:xfrm>
            <a:off x="611559" y="1041836"/>
            <a:ext cx="8032031" cy="3528392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prstClr val="white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85703" y="2783356"/>
            <a:ext cx="7682495" cy="1653756"/>
          </a:xfrm>
        </p:spPr>
        <p:txBody>
          <a:bodyPr/>
          <a:lstStyle/>
          <a:p>
            <a:pPr algn="ctr"/>
            <a:r>
              <a:rPr lang="de-DE" b="1" dirty="0" smtClean="0"/>
              <a:t>Schulungsunterlagen der</a:t>
            </a:r>
            <a:br>
              <a:rPr lang="de-DE" b="1" dirty="0" smtClean="0"/>
            </a:br>
            <a:r>
              <a:rPr lang="de-DE" b="1" dirty="0" smtClean="0"/>
              <a:t>AG RDA</a:t>
            </a:r>
            <a:endParaRPr lang="de-DE" b="1" dirty="0"/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9308" y="1172252"/>
            <a:ext cx="985265" cy="481632"/>
          </a:xfrm>
          <a:prstGeom prst="rect">
            <a:avLst/>
          </a:prstGeom>
        </p:spPr>
      </p:pic>
      <p:pic>
        <p:nvPicPr>
          <p:cNvPr id="16" name="Grafik 1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3124" y="1412776"/>
            <a:ext cx="1523077" cy="360000"/>
          </a:xfrm>
          <a:prstGeom prst="rect">
            <a:avLst/>
          </a:prstGeom>
        </p:spPr>
      </p:pic>
      <p:pic>
        <p:nvPicPr>
          <p:cNvPr id="20" name="Grafik 1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2273" y="1771453"/>
            <a:ext cx="1648125" cy="360000"/>
          </a:xfrm>
          <a:prstGeom prst="rect">
            <a:avLst/>
          </a:prstGeom>
        </p:spPr>
      </p:pic>
      <p:pic>
        <p:nvPicPr>
          <p:cNvPr id="26" name="Grafik 2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6597" y="2420888"/>
            <a:ext cx="1587403" cy="360000"/>
          </a:xfrm>
          <a:prstGeom prst="rect">
            <a:avLst/>
          </a:prstGeom>
        </p:spPr>
      </p:pic>
      <p:pic>
        <p:nvPicPr>
          <p:cNvPr id="18" name="Grafik 17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78205" y="3058080"/>
            <a:ext cx="951268" cy="598946"/>
          </a:xfrm>
          <a:prstGeom prst="rect">
            <a:avLst/>
          </a:prstGeom>
        </p:spPr>
      </p:pic>
      <p:pic>
        <p:nvPicPr>
          <p:cNvPr id="27" name="Grafik 26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78204" y="3861048"/>
            <a:ext cx="586672" cy="475514"/>
          </a:xfrm>
          <a:prstGeom prst="rect">
            <a:avLst/>
          </a:prstGeom>
        </p:spPr>
      </p:pic>
      <p:pic>
        <p:nvPicPr>
          <p:cNvPr id="21" name="Grafik 20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9812" y="4434442"/>
            <a:ext cx="780540" cy="441452"/>
          </a:xfrm>
          <a:prstGeom prst="rect">
            <a:avLst/>
          </a:prstGeom>
        </p:spPr>
      </p:pic>
      <p:pic>
        <p:nvPicPr>
          <p:cNvPr id="23" name="Grafik 22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35338" y="4815384"/>
            <a:ext cx="1060336" cy="557831"/>
          </a:xfrm>
          <a:prstGeom prst="rect">
            <a:avLst/>
          </a:prstGeom>
        </p:spPr>
      </p:pic>
      <p:pic>
        <p:nvPicPr>
          <p:cNvPr id="22" name="Grafik 21"/>
          <p:cNvPicPr>
            <a:picLocks noChangeAspect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6844"/>
          <a:stretch/>
        </p:blipFill>
        <p:spPr>
          <a:xfrm>
            <a:off x="4138761" y="5044748"/>
            <a:ext cx="1358329" cy="544492"/>
          </a:xfrm>
          <a:prstGeom prst="rect">
            <a:avLst/>
          </a:prstGeom>
        </p:spPr>
      </p:pic>
      <p:pic>
        <p:nvPicPr>
          <p:cNvPr id="24" name="Grafik 23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7704" y="4828723"/>
            <a:ext cx="2166205" cy="360000"/>
          </a:xfrm>
          <a:prstGeom prst="rect">
            <a:avLst/>
          </a:prstGeom>
        </p:spPr>
      </p:pic>
      <p:pic>
        <p:nvPicPr>
          <p:cNvPr id="25" name="Grafik 24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2" y="4254442"/>
            <a:ext cx="1360976" cy="360000"/>
          </a:xfrm>
          <a:prstGeom prst="rect">
            <a:avLst/>
          </a:prstGeom>
        </p:spPr>
      </p:pic>
      <p:pic>
        <p:nvPicPr>
          <p:cNvPr id="28" name="Grafik 27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466" y="3784688"/>
            <a:ext cx="1403532" cy="469754"/>
          </a:xfrm>
          <a:prstGeom prst="rect">
            <a:avLst/>
          </a:prstGeom>
        </p:spPr>
      </p:pic>
      <p:pic>
        <p:nvPicPr>
          <p:cNvPr id="7" name="Grafik 6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898" y="3092384"/>
            <a:ext cx="1346552" cy="498723"/>
          </a:xfrm>
          <a:prstGeom prst="rect">
            <a:avLst/>
          </a:prstGeom>
        </p:spPr>
      </p:pic>
      <p:pic>
        <p:nvPicPr>
          <p:cNvPr id="29" name="Grafik 28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756" y="2348880"/>
            <a:ext cx="1640655" cy="360000"/>
          </a:xfrm>
          <a:prstGeom prst="rect">
            <a:avLst/>
          </a:prstGeom>
        </p:spPr>
      </p:pic>
      <p:pic>
        <p:nvPicPr>
          <p:cNvPr id="30" name="Grafik 29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94045" y="1177175"/>
            <a:ext cx="666033" cy="648032"/>
          </a:xfrm>
          <a:prstGeom prst="rect">
            <a:avLst/>
          </a:prstGeom>
        </p:spPr>
      </p:pic>
      <p:grpSp>
        <p:nvGrpSpPr>
          <p:cNvPr id="9" name="Gruppieren 8"/>
          <p:cNvGrpSpPr/>
          <p:nvPr/>
        </p:nvGrpSpPr>
        <p:grpSpPr>
          <a:xfrm>
            <a:off x="948867" y="1700808"/>
            <a:ext cx="2378195" cy="400110"/>
            <a:chOff x="948867" y="1700808"/>
            <a:chExt cx="2378195" cy="400110"/>
          </a:xfrm>
        </p:grpSpPr>
        <p:sp>
          <p:nvSpPr>
            <p:cNvPr id="4" name="Textfeld 3"/>
            <p:cNvSpPr txBox="1"/>
            <p:nvPr/>
          </p:nvSpPr>
          <p:spPr>
            <a:xfrm>
              <a:off x="1259632" y="1700808"/>
              <a:ext cx="206743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000" b="1" dirty="0" smtClean="0">
                  <a:solidFill>
                    <a:prstClr val="black"/>
                  </a:solidFill>
                  <a:latin typeface="Verdana" pitchFamily="34" charset="0"/>
                </a:rPr>
                <a:t>Vertretungen der Öffentlichen Bibliotheken</a:t>
              </a:r>
              <a:endParaRPr lang="de-DE" sz="1000" b="1" dirty="0">
                <a:solidFill>
                  <a:prstClr val="black"/>
                </a:solidFill>
                <a:latin typeface="Verdana" pitchFamily="34" charset="0"/>
              </a:endParaRPr>
            </a:p>
          </p:txBody>
        </p:sp>
        <p:pic>
          <p:nvPicPr>
            <p:cNvPr id="6" name="Grafik 5"/>
            <p:cNvPicPr>
              <a:picLocks noChangeAspect="1"/>
            </p:cNvPicPr>
            <p:nvPr/>
          </p:nvPicPr>
          <p:blipFill>
            <a:blip r:embed="rId1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48867" y="1709892"/>
              <a:ext cx="310765" cy="3600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442935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930226"/>
          </a:xfrm>
        </p:spPr>
        <p:txBody>
          <a:bodyPr/>
          <a:lstStyle/>
          <a:p>
            <a:r>
              <a:rPr lang="de-DE" sz="3200" dirty="0">
                <a:solidFill>
                  <a:prstClr val="black"/>
                </a:solidFill>
                <a:latin typeface="Verdana" pitchFamily="34" charset="0"/>
              </a:rPr>
              <a:t>– Beispiele –</a:t>
            </a:r>
            <a:br>
              <a:rPr lang="de-DE" sz="3200" dirty="0">
                <a:solidFill>
                  <a:prstClr val="black"/>
                </a:solidFill>
                <a:latin typeface="Verdana" pitchFamily="34" charset="0"/>
              </a:rPr>
            </a:br>
            <a:r>
              <a:rPr lang="de-DE" sz="3200" dirty="0" smtClean="0">
                <a:solidFill>
                  <a:prstClr val="black"/>
                </a:solidFill>
                <a:latin typeface="Verdana" pitchFamily="34" charset="0"/>
              </a:rPr>
              <a:t>Musik-/Künstlergruppen, deren Namen nur aus Vor- und Zunamen bestehen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2348880"/>
            <a:ext cx="8507288" cy="377728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de-DE" sz="2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Angus &amp; Julia Stone (</a:t>
            </a:r>
            <a:r>
              <a:rPr lang="de-DE" sz="2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Musikgruppe)</a:t>
            </a:r>
          </a:p>
          <a:p>
            <a:pPr marL="0" indent="0">
              <a:buNone/>
            </a:pPr>
            <a:endParaRPr lang="de-DE" sz="9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r>
              <a:rPr lang="de-DE" sz="2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Gregory </a:t>
            </a:r>
            <a:r>
              <a:rPr lang="de-DE" sz="2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Maass</a:t>
            </a:r>
            <a:r>
              <a:rPr lang="de-DE" sz="2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&amp; </a:t>
            </a:r>
            <a:r>
              <a:rPr lang="de-DE" sz="2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Nayoungim</a:t>
            </a:r>
            <a:r>
              <a:rPr lang="de-DE" sz="2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de-DE" sz="2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(Künstlervereinigung)</a:t>
            </a:r>
          </a:p>
          <a:p>
            <a:pPr marL="0" indent="0">
              <a:buNone/>
            </a:pPr>
            <a:r>
              <a:rPr lang="de-DE" sz="2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Gabriele &amp; Helmut </a:t>
            </a:r>
            <a:r>
              <a:rPr lang="de-DE" sz="2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Nothhelfer</a:t>
            </a:r>
            <a:r>
              <a:rPr lang="de-DE" sz="2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(</a:t>
            </a:r>
            <a:r>
              <a:rPr lang="de-DE" sz="2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Künstlervereinigung)</a:t>
            </a:r>
          </a:p>
          <a:p>
            <a:pPr marL="0" indent="0">
              <a:buNone/>
            </a:pPr>
            <a:r>
              <a:rPr lang="de-DE" sz="2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Birgit und Claus </a:t>
            </a:r>
            <a:r>
              <a:rPr lang="de-DE" sz="2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Hartmann (Künstlervereinigung)</a:t>
            </a:r>
          </a:p>
          <a:p>
            <a:pPr marL="0" indent="0">
              <a:buNone/>
            </a:pPr>
            <a:endParaRPr lang="de-DE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endParaRPr lang="de-DE" sz="36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endParaRPr lang="de-DE" sz="36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323528" y="6356350"/>
            <a:ext cx="8424936" cy="365125"/>
          </a:xfrm>
        </p:spPr>
        <p:txBody>
          <a:bodyPr/>
          <a:lstStyle/>
          <a:p>
            <a:r>
              <a:rPr lang="de-DE" dirty="0" smtClean="0">
                <a:solidFill>
                  <a:prstClr val="black">
                    <a:tint val="75000"/>
                  </a:prstClr>
                </a:solidFill>
              </a:rPr>
              <a:t>AG RDA Schulungsunterlagen - Modul GND: Körperschaften/Konferenzen - Vollumstieg Oktober 2015</a:t>
            </a:r>
            <a:endParaRPr lang="de-DE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64CCF-3645-45FD-907E-5F8BCDA1650A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10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918781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512" y="629816"/>
            <a:ext cx="8784976" cy="1143000"/>
          </a:xfrm>
        </p:spPr>
        <p:txBody>
          <a:bodyPr>
            <a:normAutofit fontScale="90000"/>
          </a:bodyPr>
          <a:lstStyle/>
          <a:p>
            <a:pPr>
              <a:lnSpc>
                <a:spcPts val="3300"/>
              </a:lnSpc>
            </a:pPr>
            <a:r>
              <a:rPr lang="de-DE" sz="3600" dirty="0">
                <a:solidFill>
                  <a:prstClr val="black"/>
                </a:solidFill>
                <a:latin typeface="Verdana" pitchFamily="34" charset="0"/>
              </a:rPr>
              <a:t>– </a:t>
            </a:r>
            <a:r>
              <a:rPr lang="de-DE" sz="3600" dirty="0" smtClean="0">
                <a:solidFill>
                  <a:prstClr val="black"/>
                </a:solidFill>
                <a:latin typeface="Verdana" pitchFamily="34" charset="0"/>
              </a:rPr>
              <a:t>Beispiele – </a:t>
            </a:r>
            <a:br>
              <a:rPr lang="de-DE" sz="3600" dirty="0" smtClean="0">
                <a:solidFill>
                  <a:prstClr val="black"/>
                </a:solidFill>
                <a:latin typeface="Verdana" pitchFamily="34" charset="0"/>
              </a:rPr>
            </a:br>
            <a:r>
              <a:rPr lang="de-DE" sz="3600" dirty="0" smtClean="0">
                <a:solidFill>
                  <a:prstClr val="black"/>
                </a:solidFill>
                <a:latin typeface="Verdana" pitchFamily="34" charset="0"/>
              </a:rPr>
              <a:t>Exekutiv-, Informations- und Spitzenorgane</a:t>
            </a:r>
            <a:r>
              <a:rPr lang="de-DE" dirty="0"/>
              <a:t/>
            </a:r>
            <a:br>
              <a:rPr lang="de-DE" dirty="0"/>
            </a:br>
            <a:endParaRPr lang="de-DE" dirty="0">
              <a:latin typeface="Verdana" pitchFamily="34" charset="0"/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2215405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de-DE" sz="3600" dirty="0">
                <a:latin typeface="Verdana" pitchFamily="34" charset="0"/>
              </a:rPr>
              <a:t>Sozialdemokratische </a:t>
            </a:r>
            <a:r>
              <a:rPr lang="de-DE" sz="3600" dirty="0" smtClean="0">
                <a:latin typeface="Verdana" pitchFamily="34" charset="0"/>
              </a:rPr>
              <a:t>Partei Deutschlands. Vorstand</a:t>
            </a:r>
            <a:endParaRPr lang="de-DE" sz="3600" dirty="0">
              <a:latin typeface="Verdana" pitchFamily="34" charset="0"/>
            </a:endParaRPr>
          </a:p>
          <a:p>
            <a:pPr marL="0" indent="0">
              <a:buNone/>
            </a:pPr>
            <a:r>
              <a:rPr lang="de-DE" sz="3600" dirty="0" smtClean="0">
                <a:latin typeface="Verdana" pitchFamily="34" charset="0"/>
              </a:rPr>
              <a:t>Bundesbahndirektion Hamburg. Pressedienst</a:t>
            </a:r>
            <a:endParaRPr lang="de-DE" sz="3600" dirty="0">
              <a:latin typeface="Verdana" pitchFamily="34" charset="0"/>
            </a:endParaRPr>
          </a:p>
          <a:p>
            <a:pPr marL="0" indent="0">
              <a:buNone/>
            </a:pPr>
            <a:r>
              <a:rPr lang="de-DE" sz="3600" dirty="0" smtClean="0">
                <a:latin typeface="Verdana" pitchFamily="34" charset="0"/>
              </a:rPr>
              <a:t>Speyer. Stadtrat</a:t>
            </a:r>
          </a:p>
          <a:p>
            <a:pPr marL="0" indent="0">
              <a:buNone/>
            </a:pPr>
            <a:r>
              <a:rPr lang="de-DE" sz="3600" dirty="0">
                <a:latin typeface="Verdana" pitchFamily="34" charset="0"/>
              </a:rPr>
              <a:t>	</a:t>
            </a:r>
            <a:r>
              <a:rPr lang="de-DE" sz="3600" dirty="0" smtClean="0">
                <a:latin typeface="Verdana" pitchFamily="34" charset="0"/>
              </a:rPr>
              <a:t>						</a:t>
            </a:r>
            <a:r>
              <a:rPr lang="de-DE" sz="2400" dirty="0" smtClean="0">
                <a:latin typeface="Verdana" pitchFamily="34" charset="0"/>
                <a:hlinkClick r:id="rId2"/>
              </a:rPr>
              <a:t>EH-K-12</a:t>
            </a:r>
            <a:endParaRPr lang="de-DE" sz="2400" dirty="0">
              <a:latin typeface="Verdana" pitchFamily="34" charset="0"/>
            </a:endParaRPr>
          </a:p>
          <a:p>
            <a:pPr marL="0" indent="0">
              <a:buNone/>
            </a:pP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>
                <a:solidFill>
                  <a:prstClr val="black">
                    <a:tint val="75000"/>
                  </a:prstClr>
                </a:solidFill>
              </a:rPr>
              <a:t>AG RDA Schulungsunterlagen - Modul GND: Körperschaften/Konferenzen - Vollumstieg Oktober 2015</a:t>
            </a:r>
            <a:endParaRPr lang="de-DE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64CCF-3645-45FD-907E-5F8BCDA1650A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11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734038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70182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de-DE" sz="3600" dirty="0">
                <a:solidFill>
                  <a:prstClr val="black"/>
                </a:solidFill>
                <a:latin typeface="Verdana" pitchFamily="34" charset="0"/>
              </a:rPr>
              <a:t>– Beispiele – Amtsinhaber/Regierungschefs</a:t>
            </a:r>
            <a:r>
              <a:rPr lang="de-DE" sz="3600" dirty="0" smtClean="0">
                <a:solidFill>
                  <a:prstClr val="black"/>
                </a:solidFill>
                <a:latin typeface="Verdana" pitchFamily="34" charset="0"/>
              </a:rPr>
              <a:t>/</a:t>
            </a:r>
            <a:br>
              <a:rPr lang="de-DE" sz="3600" dirty="0" smtClean="0">
                <a:solidFill>
                  <a:prstClr val="black"/>
                </a:solidFill>
                <a:latin typeface="Verdana" pitchFamily="34" charset="0"/>
              </a:rPr>
            </a:br>
            <a:r>
              <a:rPr lang="de-DE" sz="3600" dirty="0" smtClean="0">
                <a:solidFill>
                  <a:prstClr val="black"/>
                </a:solidFill>
                <a:latin typeface="Verdana" pitchFamily="34" charset="0"/>
              </a:rPr>
              <a:t>Würdenträger</a:t>
            </a:r>
            <a:r>
              <a:rPr lang="de-DE" dirty="0"/>
              <a:t/>
            </a:r>
            <a:br>
              <a:rPr lang="de-DE" dirty="0"/>
            </a:br>
            <a:r>
              <a:rPr lang="de-DE" dirty="0" smtClean="0"/>
              <a:t> </a:t>
            </a:r>
            <a:endParaRPr lang="de-DE" dirty="0">
              <a:latin typeface="Verdana" pitchFamily="34" charset="0"/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39552" y="1772816"/>
            <a:ext cx="8424936" cy="4525963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de-DE" sz="2800" dirty="0">
                <a:latin typeface="Verdana" pitchFamily="34" charset="0"/>
              </a:rPr>
              <a:t>Deutschland. Bundeskanzlerin (2005- : Merkel</a:t>
            </a:r>
            <a:r>
              <a:rPr lang="de-DE" sz="2800" dirty="0" smtClean="0">
                <a:latin typeface="Verdana" pitchFamily="34" charset="0"/>
              </a:rPr>
              <a:t>)</a:t>
            </a:r>
          </a:p>
          <a:p>
            <a:pPr marL="0" indent="0">
              <a:buNone/>
            </a:pPr>
            <a:endParaRPr lang="de-DE" sz="2800" dirty="0">
              <a:latin typeface="Verdana" pitchFamily="34" charset="0"/>
            </a:endParaRPr>
          </a:p>
          <a:p>
            <a:pPr marL="0" indent="0">
              <a:buNone/>
            </a:pPr>
            <a:r>
              <a:rPr lang="de-DE" sz="2800" dirty="0">
                <a:latin typeface="Verdana" pitchFamily="34" charset="0"/>
              </a:rPr>
              <a:t>Katholische Kirche. Papst (2005-2013 : Benedikt </a:t>
            </a:r>
            <a:r>
              <a:rPr lang="de-DE" sz="2800" dirty="0" smtClean="0">
                <a:latin typeface="Verdana" pitchFamily="34" charset="0"/>
              </a:rPr>
              <a:t>XVI.)</a:t>
            </a:r>
          </a:p>
          <a:p>
            <a:pPr marL="0" indent="0">
              <a:buNone/>
            </a:pPr>
            <a:endParaRPr lang="de-DE" sz="2800" dirty="0">
              <a:latin typeface="Verdana" pitchFamily="34" charset="0"/>
            </a:endParaRP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de-DE" sz="2200" dirty="0">
                <a:latin typeface="Verdana" pitchFamily="34" charset="0"/>
              </a:rPr>
              <a:t>Die Sacherschließung verwendet für </a:t>
            </a:r>
            <a:r>
              <a:rPr lang="de-DE" sz="2200" dirty="0" smtClean="0">
                <a:latin typeface="Verdana" pitchFamily="34" charset="0"/>
              </a:rPr>
              <a:t>Sekundärliteratur </a:t>
            </a:r>
            <a:r>
              <a:rPr lang="de-DE" sz="2200" dirty="0">
                <a:latin typeface="Verdana" pitchFamily="34" charset="0"/>
              </a:rPr>
              <a:t>über eine Person ausschließlich den </a:t>
            </a:r>
            <a:r>
              <a:rPr lang="de-DE" sz="2200" dirty="0" smtClean="0">
                <a:latin typeface="Verdana" pitchFamily="34" charset="0"/>
              </a:rPr>
              <a:t>Personennormdatensatz.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de-DE" sz="2200" dirty="0" smtClean="0">
                <a:latin typeface="Verdana" pitchFamily="34" charset="0"/>
              </a:rPr>
              <a:t> 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de-DE" sz="1900" dirty="0" smtClean="0">
                <a:latin typeface="Verdana" pitchFamily="34" charset="0"/>
              </a:rPr>
              <a:t>Der </a:t>
            </a:r>
            <a:r>
              <a:rPr lang="de-DE" sz="1900" dirty="0">
                <a:latin typeface="Verdana" pitchFamily="34" charset="0"/>
              </a:rPr>
              <a:t>Körperschaftsdatensatz wird in der Sacherschließung nur 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de-DE" sz="1900" dirty="0">
                <a:latin typeface="Verdana" pitchFamily="34" charset="0"/>
              </a:rPr>
              <a:t>dann verwendet bzw. erfasst, wenn der Amtsträger gemäß RDA 19.2.1.1.2 als geistiger Schöpfer </a:t>
            </a:r>
            <a:r>
              <a:rPr lang="de-DE" sz="1900" dirty="0" smtClean="0">
                <a:latin typeface="Verdana" pitchFamily="34" charset="0"/>
              </a:rPr>
              <a:t>einer </a:t>
            </a:r>
            <a:r>
              <a:rPr lang="de-DE" sz="1900" dirty="0">
                <a:latin typeface="Verdana" pitchFamily="34" charset="0"/>
              </a:rPr>
              <a:t>offiziellen Verlautbarung im Normdatensatz für dieses Werk als Beziehung, codiert mit aut1, 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de-DE" sz="1900" dirty="0">
                <a:latin typeface="Verdana" pitchFamily="34" charset="0"/>
              </a:rPr>
              <a:t>erfasst werden muss. </a:t>
            </a:r>
            <a:endParaRPr lang="de-DE" sz="1900" dirty="0" smtClean="0">
              <a:latin typeface="Verdana" pitchFamily="34" charset="0"/>
            </a:endParaRP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de-DE" sz="1900" dirty="0" smtClean="0">
                <a:latin typeface="Verdana" pitchFamily="34" charset="0"/>
              </a:rPr>
              <a:t>							</a:t>
            </a:r>
            <a:r>
              <a:rPr lang="de-DE" sz="2000" dirty="0" smtClean="0">
                <a:latin typeface="Verdana" pitchFamily="34" charset="0"/>
                <a:hlinkClick r:id="rId2"/>
              </a:rPr>
              <a:t>EH-K-13</a:t>
            </a:r>
            <a:endParaRPr lang="de-DE" sz="2000" dirty="0">
              <a:latin typeface="Verdana" pitchFamily="34" charset="0"/>
            </a:endParaRP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endParaRPr lang="de-DE" sz="1900" dirty="0" smtClean="0">
              <a:latin typeface="Verdana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>
                <a:solidFill>
                  <a:prstClr val="black">
                    <a:tint val="75000"/>
                  </a:prstClr>
                </a:solidFill>
              </a:rPr>
              <a:t>AG RDA Schulungsunterlagen - Modul GND: Körperschaften/Konferenzen - Vollumstieg Oktober 2015</a:t>
            </a:r>
            <a:endParaRPr lang="de-DE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64CCF-3645-45FD-907E-5F8BCDA1650A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12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620785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512" y="629816"/>
            <a:ext cx="8784976" cy="1143000"/>
          </a:xfrm>
        </p:spPr>
        <p:txBody>
          <a:bodyPr>
            <a:normAutofit fontScale="90000"/>
          </a:bodyPr>
          <a:lstStyle/>
          <a:p>
            <a:pPr>
              <a:lnSpc>
                <a:spcPts val="3300"/>
              </a:lnSpc>
            </a:pPr>
            <a:r>
              <a:rPr lang="de-DE" sz="3600" dirty="0">
                <a:solidFill>
                  <a:prstClr val="black"/>
                </a:solidFill>
                <a:latin typeface="Verdana" pitchFamily="34" charset="0"/>
              </a:rPr>
              <a:t>– </a:t>
            </a:r>
            <a:r>
              <a:rPr lang="de-DE" sz="3600" dirty="0" smtClean="0">
                <a:solidFill>
                  <a:prstClr val="black"/>
                </a:solidFill>
                <a:latin typeface="Verdana" pitchFamily="34" charset="0"/>
              </a:rPr>
              <a:t>Beispiele – </a:t>
            </a:r>
            <a:br>
              <a:rPr lang="de-DE" sz="3600" dirty="0" smtClean="0">
                <a:solidFill>
                  <a:prstClr val="black"/>
                </a:solidFill>
                <a:latin typeface="Verdana" pitchFamily="34" charset="0"/>
              </a:rPr>
            </a:br>
            <a:r>
              <a:rPr lang="de-DE" sz="3600" dirty="0" smtClean="0">
                <a:solidFill>
                  <a:prstClr val="black"/>
                </a:solidFill>
                <a:latin typeface="Verdana" pitchFamily="34" charset="0"/>
              </a:rPr>
              <a:t>Raumfahrzeuge/Schiffe </a:t>
            </a:r>
            <a:r>
              <a:rPr lang="de-DE" sz="3600" dirty="0" err="1" smtClean="0">
                <a:solidFill>
                  <a:prstClr val="black"/>
                </a:solidFill>
                <a:latin typeface="Verdana" pitchFamily="34" charset="0"/>
              </a:rPr>
              <a:t>u.ä.</a:t>
            </a:r>
            <a:r>
              <a:rPr lang="de-DE" dirty="0"/>
              <a:t/>
            </a:r>
            <a:br>
              <a:rPr lang="de-DE" dirty="0"/>
            </a:br>
            <a:endParaRPr lang="de-DE" dirty="0">
              <a:latin typeface="Verdana" pitchFamily="34" charset="0"/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de-DE" sz="2800" dirty="0" smtClean="0">
                <a:latin typeface="Verdana" pitchFamily="34" charset="0"/>
              </a:rPr>
              <a:t>Buchtitel aus der </a:t>
            </a:r>
            <a:r>
              <a:rPr lang="de-DE" sz="2800" dirty="0" err="1" smtClean="0">
                <a:latin typeface="Verdana" pitchFamily="34" charset="0"/>
              </a:rPr>
              <a:t>LoC</a:t>
            </a:r>
            <a:r>
              <a:rPr lang="de-DE" sz="2800" dirty="0" smtClean="0">
                <a:latin typeface="Verdana" pitchFamily="34" charset="0"/>
              </a:rPr>
              <a:t>: „</a:t>
            </a:r>
            <a:r>
              <a:rPr lang="de-DE" sz="2800" dirty="0">
                <a:latin typeface="Verdana" pitchFamily="34" charset="0"/>
              </a:rPr>
              <a:t>The log </a:t>
            </a:r>
            <a:r>
              <a:rPr lang="de-DE" sz="2800" dirty="0" err="1">
                <a:latin typeface="Verdana" pitchFamily="34" charset="0"/>
              </a:rPr>
              <a:t>of</a:t>
            </a:r>
            <a:r>
              <a:rPr lang="de-DE" sz="2800" dirty="0">
                <a:latin typeface="Verdana" pitchFamily="34" charset="0"/>
              </a:rPr>
              <a:t> </a:t>
            </a:r>
            <a:r>
              <a:rPr lang="de-DE" sz="2800" dirty="0" err="1">
                <a:latin typeface="Verdana" pitchFamily="34" charset="0"/>
              </a:rPr>
              <a:t>the</a:t>
            </a:r>
            <a:r>
              <a:rPr lang="de-DE" sz="2800" dirty="0">
                <a:latin typeface="Verdana" pitchFamily="34" charset="0"/>
              </a:rPr>
              <a:t> Bon </a:t>
            </a:r>
            <a:r>
              <a:rPr lang="de-DE" sz="2800" dirty="0" err="1">
                <a:latin typeface="Verdana" pitchFamily="34" charset="0"/>
              </a:rPr>
              <a:t>Homme</a:t>
            </a:r>
            <a:r>
              <a:rPr lang="de-DE" sz="2800" dirty="0">
                <a:latin typeface="Verdana" pitchFamily="34" charset="0"/>
              </a:rPr>
              <a:t> Richard / </a:t>
            </a:r>
            <a:r>
              <a:rPr lang="de-DE" sz="2800" dirty="0" err="1">
                <a:latin typeface="Verdana" pitchFamily="34" charset="0"/>
              </a:rPr>
              <a:t>with</a:t>
            </a:r>
            <a:r>
              <a:rPr lang="de-DE" sz="2800" dirty="0">
                <a:latin typeface="Verdana" pitchFamily="34" charset="0"/>
              </a:rPr>
              <a:t> </a:t>
            </a:r>
            <a:r>
              <a:rPr lang="de-DE" sz="2800" dirty="0" err="1">
                <a:latin typeface="Verdana" pitchFamily="34" charset="0"/>
              </a:rPr>
              <a:t>introduction</a:t>
            </a:r>
            <a:r>
              <a:rPr lang="de-DE" sz="2800" dirty="0">
                <a:latin typeface="Verdana" pitchFamily="34" charset="0"/>
              </a:rPr>
              <a:t> </a:t>
            </a:r>
            <a:r>
              <a:rPr lang="de-DE" sz="2800" dirty="0" err="1">
                <a:latin typeface="Verdana" pitchFamily="34" charset="0"/>
              </a:rPr>
              <a:t>by</a:t>
            </a:r>
            <a:r>
              <a:rPr lang="de-DE" sz="2800" dirty="0">
                <a:latin typeface="Verdana" pitchFamily="34" charset="0"/>
              </a:rPr>
              <a:t> Louis F. </a:t>
            </a:r>
            <a:r>
              <a:rPr lang="de-DE" sz="2800" dirty="0" err="1">
                <a:latin typeface="Verdana" pitchFamily="34" charset="0"/>
              </a:rPr>
              <a:t>Middlebrook</a:t>
            </a:r>
            <a:r>
              <a:rPr lang="de-DE" sz="2800" dirty="0" smtClean="0">
                <a:latin typeface="Verdana" pitchFamily="34" charset="0"/>
              </a:rPr>
              <a:t>“ (</a:t>
            </a:r>
            <a:r>
              <a:rPr lang="de-DE" sz="2800" dirty="0" smtClean="0">
                <a:latin typeface="Verdana" pitchFamily="34" charset="0"/>
                <a:hlinkClick r:id="rId3"/>
              </a:rPr>
              <a:t>Link zum Katalog der </a:t>
            </a:r>
            <a:r>
              <a:rPr lang="de-DE" sz="2800" dirty="0" err="1" smtClean="0">
                <a:latin typeface="Verdana" pitchFamily="34" charset="0"/>
                <a:hlinkClick r:id="rId3"/>
              </a:rPr>
              <a:t>LoC</a:t>
            </a:r>
            <a:r>
              <a:rPr lang="de-DE" sz="2800" dirty="0">
                <a:latin typeface="Verdana" pitchFamily="34" charset="0"/>
              </a:rPr>
              <a:t>)</a:t>
            </a:r>
            <a:endParaRPr lang="de-DE" sz="2800" dirty="0" smtClean="0">
              <a:latin typeface="Verdana" pitchFamily="34" charset="0"/>
            </a:endParaRPr>
          </a:p>
          <a:p>
            <a:pPr marL="0" indent="0">
              <a:buNone/>
            </a:pPr>
            <a:endParaRPr lang="de-DE" sz="2800" dirty="0">
              <a:latin typeface="Verdana" pitchFamily="34" charset="0"/>
            </a:endParaRPr>
          </a:p>
          <a:p>
            <a:pPr marL="0" indent="0">
              <a:buNone/>
            </a:pPr>
            <a:r>
              <a:rPr lang="de-DE" sz="2800">
                <a:latin typeface="Verdana" pitchFamily="34" charset="0"/>
              </a:rPr>
              <a:t>Normierter </a:t>
            </a:r>
            <a:r>
              <a:rPr lang="de-DE" sz="2800" smtClean="0">
                <a:latin typeface="Verdana" pitchFamily="34" charset="0"/>
              </a:rPr>
              <a:t>Sucheinstieg für </a:t>
            </a:r>
            <a:r>
              <a:rPr lang="de-DE" sz="2800" dirty="0">
                <a:latin typeface="Verdana" pitchFamily="34" charset="0"/>
              </a:rPr>
              <a:t>den geistigen </a:t>
            </a:r>
            <a:r>
              <a:rPr lang="de-DE" sz="2800" dirty="0" smtClean="0">
                <a:latin typeface="Verdana" pitchFamily="34" charset="0"/>
              </a:rPr>
              <a:t>Schöpfer: </a:t>
            </a:r>
            <a:endParaRPr lang="de-DE" sz="2800" dirty="0">
              <a:latin typeface="Verdana" pitchFamily="34" charset="0"/>
            </a:endParaRPr>
          </a:p>
          <a:p>
            <a:pPr marL="0" indent="0">
              <a:buNone/>
            </a:pPr>
            <a:r>
              <a:rPr lang="de-DE" sz="2800" dirty="0" smtClean="0">
                <a:latin typeface="Verdana" pitchFamily="34" charset="0"/>
              </a:rPr>
              <a:t>Bon </a:t>
            </a:r>
            <a:r>
              <a:rPr lang="de-DE" sz="2800" dirty="0" err="1">
                <a:latin typeface="Verdana" pitchFamily="34" charset="0"/>
              </a:rPr>
              <a:t>Homme</a:t>
            </a:r>
            <a:r>
              <a:rPr lang="de-DE" sz="2800" dirty="0">
                <a:latin typeface="Verdana" pitchFamily="34" charset="0"/>
              </a:rPr>
              <a:t> Richard </a:t>
            </a:r>
            <a:r>
              <a:rPr lang="de-DE" sz="2800" dirty="0" smtClean="0">
                <a:latin typeface="Verdana" pitchFamily="34" charset="0"/>
              </a:rPr>
              <a:t>(Körperschaft)</a:t>
            </a:r>
          </a:p>
          <a:p>
            <a:pPr marL="0" indent="0">
              <a:buNone/>
            </a:pPr>
            <a:endParaRPr lang="de-DE" sz="2800" dirty="0">
              <a:latin typeface="Verdana" pitchFamily="34" charset="0"/>
            </a:endParaRPr>
          </a:p>
          <a:p>
            <a:pPr marL="0" indent="0">
              <a:buNone/>
            </a:pPr>
            <a:r>
              <a:rPr lang="de-DE" sz="2800" i="1" dirty="0" smtClean="0">
                <a:latin typeface="Verdana" pitchFamily="34" charset="0"/>
              </a:rPr>
              <a:t>„Bon </a:t>
            </a:r>
            <a:r>
              <a:rPr lang="de-DE" sz="2800" i="1" dirty="0" err="1" smtClean="0">
                <a:latin typeface="Verdana" pitchFamily="34" charset="0"/>
              </a:rPr>
              <a:t>Homme</a:t>
            </a:r>
            <a:r>
              <a:rPr lang="de-DE" sz="2800" i="1" dirty="0" smtClean="0">
                <a:latin typeface="Verdana" pitchFamily="34" charset="0"/>
              </a:rPr>
              <a:t> Richard (Schiff)“ für das Fahrzeug  als Gegenstand in der Sacherschließung.</a:t>
            </a:r>
            <a:endParaRPr lang="de-DE" sz="2800" i="1" dirty="0">
              <a:latin typeface="Verdana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>
                <a:solidFill>
                  <a:prstClr val="black">
                    <a:tint val="75000"/>
                  </a:prstClr>
                </a:solidFill>
              </a:rPr>
              <a:t>AG RDA Schulungsunterlagen - Modul GND: Körperschaften/Konferenzen - Vollumstieg Oktober 2015</a:t>
            </a:r>
            <a:endParaRPr lang="de-DE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64CCF-3645-45FD-907E-5F8BCDA1650A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13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794306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512" y="629816"/>
            <a:ext cx="8784976" cy="1143000"/>
          </a:xfrm>
        </p:spPr>
        <p:txBody>
          <a:bodyPr>
            <a:normAutofit fontScale="90000"/>
          </a:bodyPr>
          <a:lstStyle/>
          <a:p>
            <a:pPr>
              <a:lnSpc>
                <a:spcPts val="3300"/>
              </a:lnSpc>
            </a:pPr>
            <a:r>
              <a:rPr lang="de-DE" sz="3600" dirty="0">
                <a:solidFill>
                  <a:prstClr val="black"/>
                </a:solidFill>
                <a:latin typeface="Verdana" pitchFamily="34" charset="0"/>
              </a:rPr>
              <a:t>– </a:t>
            </a:r>
            <a:r>
              <a:rPr lang="de-DE" sz="3600" dirty="0" smtClean="0">
                <a:solidFill>
                  <a:prstClr val="black"/>
                </a:solidFill>
                <a:latin typeface="Verdana" pitchFamily="34" charset="0"/>
              </a:rPr>
              <a:t>Beispiele – </a:t>
            </a:r>
            <a:br>
              <a:rPr lang="de-DE" sz="3600" dirty="0" smtClean="0">
                <a:solidFill>
                  <a:prstClr val="black"/>
                </a:solidFill>
                <a:latin typeface="Verdana" pitchFamily="34" charset="0"/>
              </a:rPr>
            </a:br>
            <a:r>
              <a:rPr lang="de-DE" sz="3600" dirty="0" smtClean="0">
                <a:solidFill>
                  <a:prstClr val="black"/>
                </a:solidFill>
                <a:latin typeface="Verdana" pitchFamily="34" charset="0"/>
              </a:rPr>
              <a:t>Programme und Projekte </a:t>
            </a:r>
            <a:r>
              <a:rPr lang="de-DE" sz="3600" dirty="0" err="1" smtClean="0">
                <a:solidFill>
                  <a:prstClr val="black"/>
                </a:solidFill>
                <a:latin typeface="Verdana" pitchFamily="34" charset="0"/>
              </a:rPr>
              <a:t>u.ä.</a:t>
            </a:r>
            <a:r>
              <a:rPr lang="de-DE" dirty="0"/>
              <a:t/>
            </a:r>
            <a:br>
              <a:rPr lang="de-DE" dirty="0"/>
            </a:br>
            <a:endParaRPr lang="de-DE" dirty="0">
              <a:latin typeface="Verdana" pitchFamily="34" charset="0"/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0"/>
            <a:ext cx="8686800" cy="4525963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de-DE" sz="3000" dirty="0" smtClean="0">
                <a:latin typeface="Verdana" pitchFamily="34" charset="0"/>
              </a:rPr>
              <a:t>Projekt </a:t>
            </a:r>
            <a:r>
              <a:rPr lang="de-DE" sz="3000" dirty="0" err="1" smtClean="0">
                <a:latin typeface="Verdana" pitchFamily="34" charset="0"/>
              </a:rPr>
              <a:t>Dariah</a:t>
            </a:r>
            <a:r>
              <a:rPr lang="de-DE" sz="3000" dirty="0" smtClean="0">
                <a:latin typeface="Verdana" pitchFamily="34" charset="0"/>
              </a:rPr>
              <a:t>-DE: </a:t>
            </a:r>
            <a:r>
              <a:rPr lang="de-DE" sz="2400" dirty="0">
                <a:latin typeface="Verdana" pitchFamily="34" charset="0"/>
                <a:hlinkClick r:id="rId2"/>
              </a:rPr>
              <a:t>https://de.dariah.eu</a:t>
            </a:r>
            <a:r>
              <a:rPr lang="de-DE" sz="2400" dirty="0" smtClean="0">
                <a:latin typeface="Verdana" pitchFamily="34" charset="0"/>
                <a:hlinkClick r:id="rId2"/>
              </a:rPr>
              <a:t>/</a:t>
            </a:r>
            <a:endParaRPr lang="de-DE" sz="2400" dirty="0" smtClean="0">
              <a:latin typeface="Verdana" pitchFamily="34" charset="0"/>
            </a:endParaRPr>
          </a:p>
          <a:p>
            <a:pPr marL="0" indent="0">
              <a:buNone/>
            </a:pPr>
            <a:r>
              <a:rPr lang="en-US" sz="2800" dirty="0" smtClean="0">
                <a:solidFill>
                  <a:prstClr val="black"/>
                </a:solidFill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 </a:t>
            </a:r>
            <a:r>
              <a:rPr lang="en-US" sz="2800" dirty="0" err="1" smtClean="0">
                <a:solidFill>
                  <a:prstClr val="black"/>
                </a:solidFill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Dariah</a:t>
            </a:r>
            <a:r>
              <a:rPr lang="en-US" sz="2800" dirty="0" smtClean="0">
                <a:solidFill>
                  <a:prstClr val="black"/>
                </a:solidFill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-DE  </a:t>
            </a:r>
            <a:r>
              <a:rPr lang="en-US" sz="2600" dirty="0" smtClean="0">
                <a:solidFill>
                  <a:prstClr val="black"/>
                </a:solidFill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/>
            </a:r>
            <a:br>
              <a:rPr lang="en-US" sz="2600" dirty="0" smtClean="0">
                <a:solidFill>
                  <a:prstClr val="black"/>
                </a:solidFill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</a:br>
            <a:r>
              <a:rPr lang="en-US" sz="2400" i="1" dirty="0" smtClean="0">
                <a:solidFill>
                  <a:prstClr val="black"/>
                </a:solidFill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(in der GND </a:t>
            </a:r>
            <a:r>
              <a:rPr lang="en-US" sz="2400" i="1" dirty="0" err="1" smtClean="0">
                <a:solidFill>
                  <a:prstClr val="black"/>
                </a:solidFill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bereits</a:t>
            </a:r>
            <a:r>
              <a:rPr lang="en-US" sz="2400" i="1" dirty="0" smtClean="0">
                <a:solidFill>
                  <a:prstClr val="black"/>
                </a:solidFill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 </a:t>
            </a:r>
            <a:r>
              <a:rPr lang="en-US" sz="2400" i="1" dirty="0" err="1" smtClean="0">
                <a:solidFill>
                  <a:prstClr val="black"/>
                </a:solidFill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vorhanden</a:t>
            </a:r>
            <a:r>
              <a:rPr lang="en-US" sz="2400" i="1" dirty="0" smtClean="0">
                <a:solidFill>
                  <a:prstClr val="black"/>
                </a:solidFill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, </a:t>
            </a:r>
            <a:r>
              <a:rPr lang="en-US" sz="2400" i="1" dirty="0" err="1" smtClean="0">
                <a:solidFill>
                  <a:prstClr val="black"/>
                </a:solidFill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aber</a:t>
            </a:r>
            <a:r>
              <a:rPr lang="en-US" sz="2400" i="1" dirty="0" smtClean="0">
                <a:solidFill>
                  <a:prstClr val="black"/>
                </a:solidFill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 </a:t>
            </a:r>
            <a:r>
              <a:rPr lang="en-US" sz="2400" i="1" dirty="0" err="1" smtClean="0">
                <a:solidFill>
                  <a:prstClr val="black"/>
                </a:solidFill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als</a:t>
            </a:r>
            <a:r>
              <a:rPr lang="en-US" sz="2400" i="1" dirty="0" smtClean="0">
                <a:solidFill>
                  <a:prstClr val="black"/>
                </a:solidFill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 </a:t>
            </a:r>
            <a:r>
              <a:rPr lang="en-US" sz="2400" i="1" dirty="0" err="1" smtClean="0">
                <a:solidFill>
                  <a:prstClr val="black"/>
                </a:solidFill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Sachbegriff</a:t>
            </a:r>
            <a:r>
              <a:rPr lang="en-US" sz="2400" i="1" dirty="0" smtClean="0">
                <a:solidFill>
                  <a:prstClr val="black"/>
                </a:solidFill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; muss </a:t>
            </a:r>
            <a:r>
              <a:rPr lang="en-US" sz="2400" i="1" dirty="0" err="1" smtClean="0">
                <a:solidFill>
                  <a:prstClr val="black"/>
                </a:solidFill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als</a:t>
            </a:r>
            <a:r>
              <a:rPr lang="en-US" sz="2400" i="1" dirty="0" smtClean="0">
                <a:solidFill>
                  <a:prstClr val="black"/>
                </a:solidFill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 </a:t>
            </a:r>
            <a:r>
              <a:rPr lang="en-US" sz="2400" i="1" dirty="0" err="1" smtClean="0">
                <a:solidFill>
                  <a:prstClr val="black"/>
                </a:solidFill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Körperschaft</a:t>
            </a:r>
            <a:r>
              <a:rPr lang="en-US" sz="2400" i="1" dirty="0" smtClean="0">
                <a:solidFill>
                  <a:prstClr val="black"/>
                </a:solidFill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 </a:t>
            </a:r>
            <a:r>
              <a:rPr lang="en-US" sz="2400" i="1" dirty="0" err="1" smtClean="0">
                <a:solidFill>
                  <a:prstClr val="black"/>
                </a:solidFill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neu</a:t>
            </a:r>
            <a:r>
              <a:rPr lang="en-US" sz="2400" i="1" dirty="0" smtClean="0">
                <a:solidFill>
                  <a:prstClr val="black"/>
                </a:solidFill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 </a:t>
            </a:r>
            <a:r>
              <a:rPr lang="en-US" sz="2400" i="1" dirty="0" err="1" smtClean="0">
                <a:solidFill>
                  <a:prstClr val="black"/>
                </a:solidFill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erfasst</a:t>
            </a:r>
            <a:r>
              <a:rPr lang="en-US" sz="2400" i="1" dirty="0" smtClean="0">
                <a:solidFill>
                  <a:prstClr val="black"/>
                </a:solidFill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 und der </a:t>
            </a:r>
            <a:r>
              <a:rPr lang="en-US" sz="2400" i="1" dirty="0" err="1" smtClean="0">
                <a:solidFill>
                  <a:prstClr val="black"/>
                </a:solidFill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vorhandene</a:t>
            </a:r>
            <a:r>
              <a:rPr lang="en-US" sz="2400" i="1" dirty="0" smtClean="0">
                <a:solidFill>
                  <a:prstClr val="black"/>
                </a:solidFill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 </a:t>
            </a:r>
            <a:r>
              <a:rPr lang="en-US" sz="2400" i="1" dirty="0" err="1" smtClean="0">
                <a:solidFill>
                  <a:prstClr val="black"/>
                </a:solidFill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Datensatz</a:t>
            </a:r>
            <a:r>
              <a:rPr lang="en-US" sz="2400" i="1" dirty="0" smtClean="0">
                <a:solidFill>
                  <a:prstClr val="black"/>
                </a:solidFill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 </a:t>
            </a:r>
            <a:r>
              <a:rPr lang="en-US" sz="2400" i="1" dirty="0" err="1" smtClean="0">
                <a:solidFill>
                  <a:prstClr val="black"/>
                </a:solidFill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umgelenkt</a:t>
            </a:r>
            <a:r>
              <a:rPr lang="en-US" sz="2400" i="1" dirty="0" smtClean="0">
                <a:solidFill>
                  <a:prstClr val="black"/>
                </a:solidFill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 </a:t>
            </a:r>
            <a:r>
              <a:rPr lang="en-US" sz="2400" i="1" dirty="0" err="1" smtClean="0">
                <a:solidFill>
                  <a:prstClr val="black"/>
                </a:solidFill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werden</a:t>
            </a:r>
            <a:r>
              <a:rPr lang="en-US" sz="2400" i="1" dirty="0" smtClean="0">
                <a:solidFill>
                  <a:prstClr val="black"/>
                </a:solidFill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.)</a:t>
            </a:r>
            <a:endParaRPr lang="en-US" sz="2400" i="1" dirty="0" smtClean="0">
              <a:solidFill>
                <a:prstClr val="black"/>
              </a:solidFill>
              <a:latin typeface="Verdana" pitchFamily="34" charset="0"/>
              <a:ea typeface="Verdana" pitchFamily="34" charset="0"/>
              <a:cs typeface="Verdana" pitchFamily="34" charset="0"/>
              <a:sym typeface="Wingdings" pitchFamily="2" charset="2"/>
            </a:endParaRPr>
          </a:p>
          <a:p>
            <a:pPr marL="0" indent="0">
              <a:buNone/>
            </a:pPr>
            <a:r>
              <a:rPr lang="de-DE" sz="2800" dirty="0" smtClean="0">
                <a:solidFill>
                  <a:prstClr val="black"/>
                </a:solidFill>
                <a:latin typeface="Verdana" pitchFamily="34" charset="0"/>
                <a:sym typeface="Wingdings" pitchFamily="2" charset="2"/>
              </a:rPr>
              <a:t/>
            </a:r>
            <a:br>
              <a:rPr lang="de-DE" sz="2800" dirty="0" smtClean="0">
                <a:solidFill>
                  <a:prstClr val="black"/>
                </a:solidFill>
                <a:latin typeface="Verdana" pitchFamily="34" charset="0"/>
                <a:sym typeface="Wingdings" pitchFamily="2" charset="2"/>
              </a:rPr>
            </a:br>
            <a:r>
              <a:rPr lang="de-DE" sz="3000" dirty="0" smtClean="0">
                <a:solidFill>
                  <a:prstClr val="black"/>
                </a:solidFill>
                <a:latin typeface="Verdana" pitchFamily="34" charset="0"/>
                <a:sym typeface="Wingdings" pitchFamily="2" charset="2"/>
              </a:rPr>
              <a:t>EICOS</a:t>
            </a:r>
            <a:r>
              <a:rPr lang="de-DE" sz="3000" dirty="0">
                <a:solidFill>
                  <a:prstClr val="black"/>
                </a:solidFill>
                <a:latin typeface="Verdana" pitchFamily="34" charset="0"/>
                <a:sym typeface="Wingdings" pitchFamily="2" charset="2"/>
              </a:rPr>
              <a:t>:</a:t>
            </a:r>
            <a:r>
              <a:rPr lang="de-DE" sz="2800" dirty="0">
                <a:solidFill>
                  <a:prstClr val="black"/>
                </a:solidFill>
                <a:latin typeface="Verdana" pitchFamily="34" charset="0"/>
                <a:sym typeface="Wingdings" pitchFamily="2" charset="2"/>
              </a:rPr>
              <a:t> </a:t>
            </a:r>
            <a:r>
              <a:rPr lang="de-DE" sz="2400" dirty="0">
                <a:solidFill>
                  <a:prstClr val="black"/>
                </a:solidFill>
                <a:latin typeface="Verdana" pitchFamily="34" charset="0"/>
                <a:sym typeface="Wingdings" pitchFamily="2" charset="2"/>
                <a:hlinkClick r:id="rId3"/>
              </a:rPr>
              <a:t>http://www.eicos.mpg.de</a:t>
            </a:r>
            <a:r>
              <a:rPr lang="de-DE" sz="2400" dirty="0" smtClean="0">
                <a:solidFill>
                  <a:prstClr val="black"/>
                </a:solidFill>
                <a:latin typeface="Verdana" pitchFamily="34" charset="0"/>
                <a:sym typeface="Wingdings" pitchFamily="2" charset="2"/>
                <a:hlinkClick r:id="rId3"/>
              </a:rPr>
              <a:t>/</a:t>
            </a:r>
            <a:endParaRPr lang="de-DE" sz="2400" dirty="0" smtClean="0">
              <a:solidFill>
                <a:prstClr val="black"/>
              </a:solidFill>
              <a:latin typeface="Verdana" pitchFamily="34" charset="0"/>
              <a:sym typeface="Wingdings" pitchFamily="2" charset="2"/>
            </a:endParaRPr>
          </a:p>
          <a:p>
            <a:pPr marL="0" indent="0">
              <a:buNone/>
            </a:pPr>
            <a:r>
              <a:rPr lang="de-DE" sz="2400" i="1" dirty="0" smtClean="0">
                <a:solidFill>
                  <a:prstClr val="black"/>
                </a:solidFill>
                <a:latin typeface="Verdana" pitchFamily="34" charset="0"/>
                <a:sym typeface="Wingdings" pitchFamily="2" charset="2"/>
              </a:rPr>
              <a:t>Ein Förderprogramm der EU</a:t>
            </a:r>
          </a:p>
          <a:p>
            <a:pPr marL="0" indent="0">
              <a:buNone/>
            </a:pPr>
            <a:r>
              <a:rPr lang="de-DE" sz="2800" dirty="0">
                <a:solidFill>
                  <a:prstClr val="black"/>
                </a:solidFill>
                <a:latin typeface="Verdana" pitchFamily="34" charset="0"/>
                <a:sym typeface="Wingdings" pitchFamily="2" charset="2"/>
              </a:rPr>
              <a:t> EICOS </a:t>
            </a:r>
            <a:r>
              <a:rPr lang="de-DE" sz="2800" dirty="0" smtClean="0">
                <a:solidFill>
                  <a:prstClr val="black"/>
                </a:solidFill>
                <a:latin typeface="Verdana" pitchFamily="34" charset="0"/>
                <a:sym typeface="Wingdings" pitchFamily="2" charset="2"/>
              </a:rPr>
              <a:t/>
            </a:r>
            <a:br>
              <a:rPr lang="de-DE" sz="2800" dirty="0" smtClean="0">
                <a:solidFill>
                  <a:prstClr val="black"/>
                </a:solidFill>
                <a:latin typeface="Verdana" pitchFamily="34" charset="0"/>
                <a:sym typeface="Wingdings" pitchFamily="2" charset="2"/>
              </a:rPr>
            </a:br>
            <a:r>
              <a:rPr lang="de-DE" sz="2400" i="1" dirty="0" smtClean="0">
                <a:solidFill>
                  <a:prstClr val="black"/>
                </a:solidFill>
                <a:latin typeface="Verdana" pitchFamily="34" charset="0"/>
                <a:sym typeface="Wingdings" pitchFamily="2" charset="2"/>
              </a:rPr>
              <a:t>(</a:t>
            </a:r>
            <a:r>
              <a:rPr lang="de-DE" sz="2400" i="1" dirty="0">
                <a:solidFill>
                  <a:prstClr val="black"/>
                </a:solidFill>
                <a:latin typeface="Verdana" pitchFamily="34" charset="0"/>
                <a:sym typeface="Wingdings" pitchFamily="2" charset="2"/>
              </a:rPr>
              <a:t>in der GND bereits vorhanden, aber als Sachbegriff; muss als Körperschaft neu erfasst und der vorhandene Datensatz umgelenkt werden)</a:t>
            </a:r>
          </a:p>
          <a:p>
            <a:pPr marL="0" indent="0">
              <a:buNone/>
            </a:pPr>
            <a:endParaRPr lang="de-DE" sz="2800" dirty="0" smtClean="0">
              <a:solidFill>
                <a:prstClr val="black"/>
              </a:solidFill>
              <a:latin typeface="Verdana" pitchFamily="34" charset="0"/>
              <a:sym typeface="Wingdings" pitchFamily="2" charset="2"/>
            </a:endParaRPr>
          </a:p>
          <a:p>
            <a:pPr marL="0" indent="0">
              <a:buNone/>
            </a:pPr>
            <a:endParaRPr lang="de-DE" sz="2800" i="1" dirty="0">
              <a:solidFill>
                <a:prstClr val="black"/>
              </a:solidFill>
              <a:latin typeface="Verdana" pitchFamily="34" charset="0"/>
              <a:sym typeface="Wingdings" pitchFamily="2" charset="2"/>
            </a:endParaRPr>
          </a:p>
          <a:p>
            <a:pPr marL="0" indent="0">
              <a:buNone/>
            </a:pPr>
            <a:endParaRPr lang="de-DE" sz="2400" i="1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>
                <a:solidFill>
                  <a:prstClr val="black">
                    <a:tint val="75000"/>
                  </a:prstClr>
                </a:solidFill>
              </a:rPr>
              <a:t>AG RDA Schulungsunterlagen - Modul GND: Körperschaften/Konferenzen - Vollumstieg Oktober 2015</a:t>
            </a:r>
            <a:endParaRPr lang="de-DE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64CCF-3645-45FD-907E-5F8BCDA1650A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183586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>
                <a:latin typeface="Verdana" pitchFamily="34" charset="0"/>
              </a:rPr>
              <a:t>Änderungen bei Konferenzen</a:t>
            </a:r>
            <a:endParaRPr lang="de-DE" dirty="0">
              <a:latin typeface="Verdana" pitchFamily="34" charset="0"/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de-DE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(neue) Konferenz-Entitäten nach </a:t>
            </a:r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RDA</a:t>
            </a:r>
          </a:p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Expeditionen</a:t>
            </a:r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Ohne Konferenzbegriff (neu für FE)</a:t>
            </a:r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Konferenzen</a:t>
            </a:r>
            <a:r>
              <a:rPr lang="de-DE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deren Namen nur aus Veranstalter und Konferenzbegriff </a:t>
            </a:r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besteht. </a:t>
            </a:r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(neu für FE)</a:t>
            </a:r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RDA </a:t>
            </a:r>
            <a:r>
              <a:rPr lang="de-DE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11.2.2.14.3 und </a:t>
            </a:r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11.2.2.14.6: untergeordnete Konferenzen (neu für FE)</a:t>
            </a:r>
          </a:p>
          <a:p>
            <a:r>
              <a:rPr lang="de-DE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Konferenzfolgen (neu für FE</a:t>
            </a:r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) (vgl. RDA 11.13.1.8.2)</a:t>
            </a:r>
          </a:p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Legislaturperioden</a:t>
            </a:r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323528" y="6356350"/>
            <a:ext cx="8712968" cy="365125"/>
          </a:xfrm>
        </p:spPr>
        <p:txBody>
          <a:bodyPr/>
          <a:lstStyle/>
          <a:p>
            <a:r>
              <a:rPr lang="de-DE" dirty="0" smtClean="0">
                <a:solidFill>
                  <a:prstClr val="black">
                    <a:tint val="75000"/>
                  </a:prstClr>
                </a:solidFill>
              </a:rPr>
              <a:t>AG RDA Schulungsunterlagen - Modul GND: Körperschaften/Konferenzen - Vollumstieg Oktober 2015</a:t>
            </a:r>
            <a:endParaRPr lang="de-DE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64CCF-3645-45FD-907E-5F8BCDA1650A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15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252678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686800" cy="1143000"/>
          </a:xfrm>
        </p:spPr>
        <p:txBody>
          <a:bodyPr>
            <a:normAutofit/>
          </a:bodyPr>
          <a:lstStyle/>
          <a:p>
            <a:pPr>
              <a:lnSpc>
                <a:spcPts val="3300"/>
              </a:lnSpc>
            </a:pPr>
            <a:r>
              <a:rPr lang="de-DE" sz="3200" dirty="0" smtClean="0">
                <a:latin typeface="Verdana" pitchFamily="34" charset="0"/>
              </a:rPr>
              <a:t>– Beispiele – </a:t>
            </a:r>
            <a:br>
              <a:rPr lang="de-DE" sz="3200" dirty="0" smtClean="0">
                <a:latin typeface="Verdana" pitchFamily="34" charset="0"/>
              </a:rPr>
            </a:br>
            <a:r>
              <a:rPr lang="de-DE" sz="3200" dirty="0" smtClean="0">
                <a:latin typeface="Verdana" pitchFamily="34" charset="0"/>
              </a:rPr>
              <a:t>Expeditionen als Konferenzen</a:t>
            </a:r>
            <a:endParaRPr lang="de-DE" sz="3200" dirty="0">
              <a:latin typeface="Verdana" pitchFamily="34" charset="0"/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pt-BR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British Antarctic Terra Nova Expedition</a:t>
            </a:r>
          </a:p>
          <a:p>
            <a:pPr>
              <a:buNone/>
            </a:pPr>
            <a:endParaRPr lang="pt-BR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None/>
            </a:pPr>
            <a:r>
              <a:rPr lang="pt-BR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Sowjetische Antarktisexpedition (7. : 1962)</a:t>
            </a:r>
          </a:p>
          <a:p>
            <a:pPr>
              <a:buNone/>
            </a:pPr>
            <a:endParaRPr lang="pt-BR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None/>
            </a:pPr>
            <a:r>
              <a:rPr lang="en-US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Great Barrier Reef Photorespiration Expedition (1973)</a:t>
            </a:r>
            <a:endParaRPr lang="pt-BR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323528" y="6376243"/>
            <a:ext cx="8496944" cy="365125"/>
          </a:xfrm>
        </p:spPr>
        <p:txBody>
          <a:bodyPr/>
          <a:lstStyle/>
          <a:p>
            <a:r>
              <a:rPr lang="de-DE" dirty="0" smtClean="0">
                <a:solidFill>
                  <a:prstClr val="black">
                    <a:tint val="75000"/>
                  </a:prstClr>
                </a:solidFill>
              </a:rPr>
              <a:t>AG RDA Schulungsunterlagen - Modul GND: Körperschaften/Konferenzen - Vollumstieg Oktober 2015</a:t>
            </a:r>
            <a:endParaRPr lang="de-DE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64CCF-3645-45FD-907E-5F8BCDA1650A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607022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686800" cy="1143000"/>
          </a:xfrm>
        </p:spPr>
        <p:txBody>
          <a:bodyPr>
            <a:normAutofit/>
          </a:bodyPr>
          <a:lstStyle/>
          <a:p>
            <a:pPr>
              <a:lnSpc>
                <a:spcPts val="3300"/>
              </a:lnSpc>
            </a:pPr>
            <a:r>
              <a:rPr lang="de-DE" sz="3200" dirty="0" smtClean="0">
                <a:latin typeface="Verdana" pitchFamily="34" charset="0"/>
              </a:rPr>
              <a:t>– Beispiele – </a:t>
            </a:r>
            <a:br>
              <a:rPr lang="de-DE" sz="3200" dirty="0" smtClean="0">
                <a:latin typeface="Verdana" pitchFamily="34" charset="0"/>
              </a:rPr>
            </a:br>
            <a:r>
              <a:rPr lang="de-DE" sz="3200" dirty="0" smtClean="0">
                <a:latin typeface="Verdana" pitchFamily="34" charset="0"/>
              </a:rPr>
              <a:t>Konferenzen ohne Konferenzbegriff </a:t>
            </a:r>
            <a:endParaRPr lang="de-DE" sz="3200" dirty="0">
              <a:latin typeface="Verdana" pitchFamily="34" charset="0"/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	Cities and Gods – Interdisciplinary Perspectives (</a:t>
            </a:r>
            <a:r>
              <a:rPr lang="en-US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Veranstaltung</a:t>
            </a:r>
            <a:r>
              <a:rPr lang="en-US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)(2007 : Durham)</a:t>
            </a:r>
          </a:p>
          <a:p>
            <a:pPr>
              <a:buNone/>
            </a:pPr>
            <a:endParaRPr lang="en-US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None/>
            </a:pPr>
            <a:r>
              <a:rPr lang="en-US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 </a:t>
            </a:r>
            <a:r>
              <a:rPr lang="en-US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GardenLife</a:t>
            </a:r>
            <a:r>
              <a:rPr lang="en-US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(</a:t>
            </a:r>
            <a:r>
              <a:rPr lang="en-US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Veranstaltung</a:t>
            </a:r>
            <a:r>
              <a:rPr lang="en-US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)(14. : 2014 : Reutlingen) </a:t>
            </a:r>
            <a:endParaRPr lang="de-DE" dirty="0" smtClean="0"/>
          </a:p>
          <a:p>
            <a:endParaRPr lang="de-DE" dirty="0" smtClean="0"/>
          </a:p>
          <a:p>
            <a:pPr>
              <a:buNone/>
            </a:pPr>
            <a:r>
              <a:rPr lang="en-US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	</a:t>
            </a:r>
          </a:p>
          <a:p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>
                <a:solidFill>
                  <a:prstClr val="black">
                    <a:tint val="75000"/>
                  </a:prstClr>
                </a:solidFill>
              </a:rPr>
              <a:t>AG RDA Schulungsunterlagen - Modul GND: Körperschaften/Konferenzen - Vollumstieg Oktober 2015</a:t>
            </a:r>
            <a:endParaRPr lang="de-DE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64CCF-3645-45FD-907E-5F8BCDA1650A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17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443015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686800" cy="1143000"/>
          </a:xfrm>
        </p:spPr>
        <p:txBody>
          <a:bodyPr>
            <a:normAutofit fontScale="90000"/>
          </a:bodyPr>
          <a:lstStyle/>
          <a:p>
            <a:pPr>
              <a:lnSpc>
                <a:spcPts val="3300"/>
              </a:lnSpc>
            </a:pPr>
            <a:r>
              <a:rPr lang="de-DE" sz="3200" dirty="0" smtClean="0">
                <a:latin typeface="Verdana" pitchFamily="34" charset="0"/>
              </a:rPr>
              <a:t>– Beispiele – </a:t>
            </a:r>
            <a:br>
              <a:rPr lang="de-DE" sz="3200" dirty="0" smtClean="0">
                <a:latin typeface="Verdana" pitchFamily="34" charset="0"/>
              </a:rPr>
            </a:br>
            <a:r>
              <a:rPr lang="de-DE" sz="3200" dirty="0" smtClean="0">
                <a:latin typeface="Verdana" pitchFamily="34" charset="0"/>
              </a:rPr>
              <a:t>Konferenzname nur Veranstalter und Konferenzbegriff </a:t>
            </a:r>
            <a:endParaRPr lang="de-DE" sz="3200" dirty="0">
              <a:latin typeface="Verdana" pitchFamily="34" charset="0"/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Annual Meeting of the International Whaling Commission</a:t>
            </a:r>
          </a:p>
          <a:p>
            <a:pPr>
              <a:buNone/>
            </a:pP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 International Whaling Commission. Annual</a:t>
            </a:r>
            <a:b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</a:b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 Meeting</a:t>
            </a:r>
            <a:endParaRPr lang="de-DE" sz="2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None/>
            </a:pPr>
            <a:endParaRPr lang="de-DE" sz="2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None/>
            </a:pPr>
            <a:r>
              <a:rPr lang="de-DE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Jahrestagung der Arbeitsgruppe Europäisches und Internationales Arbeits- und Sozialrecht (EIAS)</a:t>
            </a:r>
          </a:p>
          <a:p>
            <a:pPr>
              <a:buFont typeface="Wingdings"/>
              <a:buChar char="à"/>
            </a:pPr>
            <a:r>
              <a:rPr lang="de-DE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Deutscher Arbeitsgerichtsverband.   Arbeitsgruppe EIAS. Jahrestagung</a:t>
            </a:r>
          </a:p>
          <a:p>
            <a:pPr>
              <a:buNone/>
            </a:pPr>
            <a:endParaRPr lang="de-DE" dirty="0" smtClean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de-DE" smtClean="0">
                <a:solidFill>
                  <a:prstClr val="black">
                    <a:tint val="75000"/>
                  </a:prstClr>
                </a:solidFill>
              </a:rPr>
              <a:t>AG RDA Schulungsunterlagen - Modul GND: Körperschaften/Konferenzen - Vollumstieg Oktober 2015</a:t>
            </a:r>
            <a:endParaRPr lang="de-DE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64CCF-3645-45FD-907E-5F8BCDA1650A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18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062286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686800" cy="1143000"/>
          </a:xfrm>
        </p:spPr>
        <p:txBody>
          <a:bodyPr>
            <a:normAutofit/>
          </a:bodyPr>
          <a:lstStyle/>
          <a:p>
            <a:pPr>
              <a:lnSpc>
                <a:spcPts val="3300"/>
              </a:lnSpc>
            </a:pPr>
            <a:r>
              <a:rPr lang="de-DE" sz="3200" dirty="0" smtClean="0">
                <a:latin typeface="Verdana" pitchFamily="34" charset="0"/>
              </a:rPr>
              <a:t>Untergeordnete Konferenzen  Erläuterung zu RDA 11.2.2.14.6</a:t>
            </a:r>
            <a:endParaRPr lang="de-DE" sz="3200" dirty="0">
              <a:latin typeface="Verdana" pitchFamily="34" charset="0"/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4641379"/>
          </a:xfrm>
        </p:spPr>
        <p:txBody>
          <a:bodyPr>
            <a:noAutofit/>
          </a:bodyPr>
          <a:lstStyle/>
          <a:p>
            <a:pPr marL="0" lvl="0" indent="0">
              <a:buNone/>
            </a:pPr>
            <a:r>
              <a:rPr lang="de-DE" sz="1800" i="1" dirty="0">
                <a:solidFill>
                  <a:prstClr val="black"/>
                </a:solidFill>
                <a:latin typeface="Verdana" pitchFamily="34" charset="0"/>
              </a:rPr>
              <a:t>Erläuterung </a:t>
            </a:r>
            <a:r>
              <a:rPr lang="de-DE" sz="1800" i="1" dirty="0" smtClean="0">
                <a:solidFill>
                  <a:prstClr val="black"/>
                </a:solidFill>
                <a:latin typeface="Verdana" pitchFamily="34" charset="0"/>
              </a:rPr>
              <a:t>2 </a:t>
            </a:r>
            <a:r>
              <a:rPr lang="de-DE" sz="1800" i="1" dirty="0">
                <a:solidFill>
                  <a:prstClr val="black"/>
                </a:solidFill>
                <a:latin typeface="Verdana" pitchFamily="34" charset="0"/>
              </a:rPr>
              <a:t>(</a:t>
            </a:r>
            <a:r>
              <a:rPr lang="de-DE" sz="1800" i="1" dirty="0" smtClean="0">
                <a:solidFill>
                  <a:prstClr val="black"/>
                </a:solidFill>
                <a:latin typeface="Verdana" pitchFamily="34" charset="0"/>
              </a:rPr>
              <a:t>geändert, erster Abschnitt ist erweitert):</a:t>
            </a:r>
          </a:p>
          <a:p>
            <a:pPr>
              <a:buNone/>
            </a:pPr>
            <a:endParaRPr lang="de-DE" sz="900" i="1" dirty="0">
              <a:solidFill>
                <a:prstClr val="black"/>
              </a:solidFill>
              <a:latin typeface="Verdana" pitchFamily="34" charset="0"/>
            </a:endParaRPr>
          </a:p>
          <a:p>
            <a:pPr marL="400050" lvl="1" indent="0">
              <a:buNone/>
            </a:pPr>
            <a:r>
              <a:rPr lang="de-DE" sz="1800" dirty="0">
                <a:solidFill>
                  <a:prstClr val="black"/>
                </a:solidFill>
                <a:latin typeface="Verdana" pitchFamily="34" charset="0"/>
              </a:rPr>
              <a:t>Ist der vollständige bevorzugte Name der übergeordneten Körperschaft im Namen der untergeordneten Körperschaft enthalten, erfassen Sie diese unselbstständig</a:t>
            </a:r>
            <a:r>
              <a:rPr lang="de-DE" sz="1800" dirty="0" smtClean="0">
                <a:solidFill>
                  <a:prstClr val="black"/>
                </a:solidFill>
                <a:latin typeface="Verdana" pitchFamily="34" charset="0"/>
              </a:rPr>
              <a:t>.</a:t>
            </a:r>
          </a:p>
          <a:p>
            <a:pPr marL="400050" lvl="1" indent="0">
              <a:buNone/>
            </a:pPr>
            <a:endParaRPr lang="de-DE" sz="900" dirty="0">
              <a:solidFill>
                <a:prstClr val="black"/>
              </a:solidFill>
              <a:latin typeface="Verdana" pitchFamily="34" charset="0"/>
            </a:endParaRPr>
          </a:p>
          <a:p>
            <a:pPr marL="400050" lvl="1" indent="0">
              <a:buNone/>
            </a:pPr>
            <a:r>
              <a:rPr lang="de-DE" sz="1800" dirty="0">
                <a:solidFill>
                  <a:srgbClr val="FF0000"/>
                </a:solidFill>
                <a:latin typeface="Verdana" pitchFamily="34" charset="0"/>
              </a:rPr>
              <a:t>Wenn der Name der übergeordneten Körperschaft mehr als eine hierarchische Einheit umfasst, wenden Sie die Anweisung bezüglich des vollständigen Namens nur auf die direkt übergeordnete Körperschaft an</a:t>
            </a:r>
            <a:r>
              <a:rPr lang="de-DE" sz="1800" dirty="0" smtClean="0">
                <a:solidFill>
                  <a:srgbClr val="FF0000"/>
                </a:solidFill>
                <a:latin typeface="Verdana" pitchFamily="34" charset="0"/>
              </a:rPr>
              <a:t>.</a:t>
            </a:r>
          </a:p>
          <a:p>
            <a:pPr marL="400050" lvl="1" indent="0">
              <a:buNone/>
            </a:pPr>
            <a:endParaRPr lang="de-DE" sz="900" dirty="0">
              <a:solidFill>
                <a:srgbClr val="FF0000"/>
              </a:solidFill>
              <a:latin typeface="Verdana" pitchFamily="34" charset="0"/>
            </a:endParaRPr>
          </a:p>
          <a:p>
            <a:pPr marL="400050" lvl="1" indent="0">
              <a:buNone/>
            </a:pPr>
            <a:r>
              <a:rPr lang="de-DE" sz="1400" dirty="0" smtClean="0">
                <a:solidFill>
                  <a:srgbClr val="FF0000"/>
                </a:solidFill>
                <a:latin typeface="Verdana" pitchFamily="34" charset="0"/>
              </a:rPr>
              <a:t>BEISPIEL</a:t>
            </a:r>
            <a:endParaRPr lang="de-DE" sz="1400" dirty="0">
              <a:solidFill>
                <a:srgbClr val="FF0000"/>
              </a:solidFill>
              <a:latin typeface="Verdana" pitchFamily="34" charset="0"/>
            </a:endParaRPr>
          </a:p>
          <a:p>
            <a:pPr marL="400050" lvl="1" indent="0">
              <a:buNone/>
            </a:pPr>
            <a:r>
              <a:rPr lang="de-DE" sz="1400" dirty="0">
                <a:solidFill>
                  <a:srgbClr val="FF0000"/>
                </a:solidFill>
                <a:latin typeface="Verdana" pitchFamily="34" charset="0"/>
              </a:rPr>
              <a:t>Jahrestagung der </a:t>
            </a:r>
            <a:r>
              <a:rPr lang="de-DE" sz="1400" dirty="0" err="1">
                <a:solidFill>
                  <a:srgbClr val="FF0000"/>
                </a:solidFill>
                <a:latin typeface="Verdana" pitchFamily="34" charset="0"/>
              </a:rPr>
              <a:t>dvs</a:t>
            </a:r>
            <a:r>
              <a:rPr lang="de-DE" sz="1400" dirty="0">
                <a:solidFill>
                  <a:srgbClr val="FF0000"/>
                </a:solidFill>
                <a:latin typeface="Verdana" pitchFamily="34" charset="0"/>
              </a:rPr>
              <a:t>-Sektion Biomechanik vom 13. - 15. März 2013 in </a:t>
            </a:r>
            <a:r>
              <a:rPr lang="de-DE" sz="1400" dirty="0" smtClean="0">
                <a:solidFill>
                  <a:srgbClr val="FF0000"/>
                </a:solidFill>
                <a:latin typeface="Verdana" pitchFamily="34" charset="0"/>
              </a:rPr>
              <a:t>Chemnitz</a:t>
            </a:r>
            <a:endParaRPr lang="de-DE" sz="1400" dirty="0">
              <a:solidFill>
                <a:srgbClr val="FF0000"/>
              </a:solidFill>
              <a:latin typeface="Verdana" pitchFamily="34" charset="0"/>
            </a:endParaRPr>
          </a:p>
          <a:p>
            <a:pPr marL="400050" lvl="1" indent="0">
              <a:buNone/>
            </a:pPr>
            <a:r>
              <a:rPr lang="de-DE" sz="1400" dirty="0">
                <a:solidFill>
                  <a:srgbClr val="FF0000"/>
                </a:solidFill>
                <a:latin typeface="Verdana" pitchFamily="34" charset="0"/>
              </a:rPr>
              <a:t>Direkte Überordnung: „Sektion Biomechanik</a:t>
            </a:r>
            <a:r>
              <a:rPr lang="de-DE" sz="1400" dirty="0" smtClean="0">
                <a:solidFill>
                  <a:srgbClr val="FF0000"/>
                </a:solidFill>
                <a:latin typeface="Verdana" pitchFamily="34" charset="0"/>
              </a:rPr>
              <a:t>“</a:t>
            </a:r>
          </a:p>
          <a:p>
            <a:pPr marL="400050" lvl="1" indent="0">
              <a:buNone/>
            </a:pPr>
            <a:endParaRPr lang="de-DE" sz="1400" dirty="0">
              <a:solidFill>
                <a:srgbClr val="FF0000"/>
              </a:solidFill>
              <a:latin typeface="Verdana" pitchFamily="34" charset="0"/>
            </a:endParaRPr>
          </a:p>
          <a:p>
            <a:pPr marL="400050" lvl="1" indent="0">
              <a:buNone/>
            </a:pPr>
            <a:r>
              <a:rPr lang="de-DE" sz="1400" dirty="0">
                <a:solidFill>
                  <a:srgbClr val="FF0000"/>
                </a:solidFill>
                <a:latin typeface="Verdana" pitchFamily="34" charset="0"/>
              </a:rPr>
              <a:t>Unselbstständige Erfassung:</a:t>
            </a:r>
          </a:p>
          <a:p>
            <a:pPr marL="400050" lvl="1" indent="0">
              <a:buNone/>
            </a:pPr>
            <a:r>
              <a:rPr lang="de-DE" sz="1400" dirty="0">
                <a:solidFill>
                  <a:srgbClr val="FF0000"/>
                </a:solidFill>
                <a:latin typeface="Verdana" pitchFamily="34" charset="0"/>
              </a:rPr>
              <a:t>Deutsche Vereinigung für Sportwissenschaft. Sektion Biomechanik. Jahrestagung (2013 : Chemnitz</a:t>
            </a:r>
            <a:r>
              <a:rPr lang="de-DE" sz="1400" dirty="0" smtClean="0">
                <a:solidFill>
                  <a:srgbClr val="FF0000"/>
                </a:solidFill>
                <a:latin typeface="Verdana" pitchFamily="34" charset="0"/>
              </a:rPr>
              <a:t>)</a:t>
            </a:r>
            <a:endParaRPr lang="de-DE" sz="1400" dirty="0" smtClean="0">
              <a:solidFill>
                <a:srgbClr val="FF0000"/>
              </a:solidFill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>
                <a:solidFill>
                  <a:prstClr val="black">
                    <a:tint val="75000"/>
                  </a:prstClr>
                </a:solidFill>
              </a:rPr>
              <a:t>AG RDA Schulungsunterlagen - Modul GND: Körperschaften/Konferenzen - Vollumstieg Oktober 2015</a:t>
            </a:r>
            <a:endParaRPr lang="de-DE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64CCF-3645-45FD-907E-5F8BCDA1650A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19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67109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95536" y="2564904"/>
            <a:ext cx="8229600" cy="1944216"/>
          </a:xfrm>
        </p:spPr>
        <p:txBody>
          <a:bodyPr>
            <a:normAutofit fontScale="90000"/>
          </a:bodyPr>
          <a:lstStyle/>
          <a:p>
            <a:pPr algn="ctr"/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Änderungen bei Körperschaften und Konferenzen mit dem </a:t>
            </a:r>
            <a:b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RDA-Vollumstieg</a:t>
            </a:r>
            <a:r>
              <a:rPr lang="de-DE" dirty="0"/>
              <a:t/>
            </a:r>
            <a:br>
              <a:rPr lang="de-DE" dirty="0"/>
            </a:br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95536" y="6309320"/>
            <a:ext cx="7560840" cy="365125"/>
          </a:xfrm>
          <a:noFill/>
        </p:spPr>
        <p:txBody>
          <a:bodyPr vert="horz" lIns="91440" tIns="45720" rIns="91440" bIns="45720" rtlCol="0" anchor="ctr"/>
          <a:lstStyle/>
          <a:p>
            <a:r>
              <a:rPr lang="de-DE" dirty="0" smtClean="0">
                <a:solidFill>
                  <a:prstClr val="black">
                    <a:tint val="75000"/>
                  </a:prstClr>
                </a:solidFill>
              </a:rPr>
              <a:t>AG RDA Schulungsunterlagen - Modul GND: Körperschaften/Konferenzen - Vollumstieg Oktober 2015</a:t>
            </a:r>
            <a:endParaRPr lang="de-DE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Rechteck 3"/>
          <p:cNvSpPr/>
          <p:nvPr/>
        </p:nvSpPr>
        <p:spPr>
          <a:xfrm>
            <a:off x="409343" y="548679"/>
            <a:ext cx="2362457" cy="43204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 smtClean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Modul GND</a:t>
            </a:r>
            <a:endParaRPr lang="de-DE" b="1" dirty="0">
              <a:solidFill>
                <a:prstClr val="black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0" name="Foliennummernplatzhalter 4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4DDA3AE-DD0D-4F81-8783-05BADB8C288D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de-DE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34598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686800" cy="1143000"/>
          </a:xfrm>
        </p:spPr>
        <p:txBody>
          <a:bodyPr>
            <a:normAutofit/>
          </a:bodyPr>
          <a:lstStyle/>
          <a:p>
            <a:pPr>
              <a:lnSpc>
                <a:spcPts val="3300"/>
              </a:lnSpc>
            </a:pPr>
            <a:r>
              <a:rPr lang="de-DE" sz="3200" dirty="0" smtClean="0">
                <a:latin typeface="Verdana" pitchFamily="34" charset="0"/>
              </a:rPr>
              <a:t>– Beispiele – </a:t>
            </a:r>
            <a:br>
              <a:rPr lang="de-DE" sz="3200" dirty="0" smtClean="0">
                <a:latin typeface="Verdana" pitchFamily="34" charset="0"/>
              </a:rPr>
            </a:br>
            <a:r>
              <a:rPr lang="de-DE" sz="3200" dirty="0" smtClean="0">
                <a:latin typeface="Verdana" pitchFamily="34" charset="0"/>
              </a:rPr>
              <a:t>untergeordnete Konferenzen</a:t>
            </a:r>
            <a:endParaRPr lang="de-DE" sz="3200" dirty="0">
              <a:latin typeface="Verdana" pitchFamily="34" charset="0"/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Hawaii </a:t>
            </a:r>
            <a:r>
              <a:rPr lang="en-US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Macademia</a:t>
            </a:r>
            <a:r>
              <a:rPr lang="en-US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Nut Association. Annual Meeting</a:t>
            </a:r>
          </a:p>
          <a:p>
            <a:pPr>
              <a:buNone/>
            </a:pPr>
            <a:endParaRPr lang="en-US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None/>
            </a:pPr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Deutsche </a:t>
            </a:r>
            <a:r>
              <a:rPr lang="de-DE" dirty="0">
                <a:latin typeface="Verdana" pitchFamily="34" charset="0"/>
                <a:ea typeface="Verdana" pitchFamily="34" charset="0"/>
                <a:cs typeface="Verdana" pitchFamily="34" charset="0"/>
              </a:rPr>
              <a:t>Vereinigung für Sportwissenschaft. Sektion </a:t>
            </a:r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Biomechanik. Jahrestagung (2013 : Chemnitz)</a:t>
            </a:r>
            <a:endParaRPr lang="en-US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None/>
            </a:pPr>
            <a:endParaRPr lang="en-US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None/>
            </a:pPr>
            <a:endParaRPr lang="en-US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None/>
            </a:pPr>
            <a:endParaRPr lang="de-DE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>
                <a:solidFill>
                  <a:prstClr val="black">
                    <a:tint val="75000"/>
                  </a:prstClr>
                </a:solidFill>
              </a:rPr>
              <a:t>AG RDA Schulungsunterlagen - Modul GND: Körperschaften/Konferenzen - Vollumstieg Oktober 2015</a:t>
            </a:r>
            <a:endParaRPr lang="de-DE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64CCF-3645-45FD-907E-5F8BCDA1650A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20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293284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686800" cy="1143000"/>
          </a:xfrm>
        </p:spPr>
        <p:txBody>
          <a:bodyPr>
            <a:normAutofit/>
          </a:bodyPr>
          <a:lstStyle/>
          <a:p>
            <a:pPr>
              <a:lnSpc>
                <a:spcPts val="3300"/>
              </a:lnSpc>
            </a:pPr>
            <a:r>
              <a:rPr lang="de-DE" sz="3200" dirty="0" smtClean="0">
                <a:latin typeface="Verdana" pitchFamily="34" charset="0"/>
              </a:rPr>
              <a:t>– Beispiele – </a:t>
            </a:r>
            <a:br>
              <a:rPr lang="de-DE" sz="3200" dirty="0" smtClean="0">
                <a:latin typeface="Verdana" pitchFamily="34" charset="0"/>
              </a:rPr>
            </a:br>
            <a:r>
              <a:rPr lang="de-DE" sz="3200" dirty="0" smtClean="0">
                <a:latin typeface="Verdana" pitchFamily="34" charset="0"/>
              </a:rPr>
              <a:t>Konferenzfolgen</a:t>
            </a:r>
            <a:endParaRPr lang="de-DE" sz="3200" dirty="0">
              <a:latin typeface="Verdana" pitchFamily="34" charset="0"/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de-DE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Guangzhou</a:t>
            </a:r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DE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Triennal</a:t>
            </a:r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</a:p>
          <a:p>
            <a:pPr>
              <a:buNone/>
            </a:pPr>
            <a:endParaRPr lang="de-DE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0">
              <a:buNone/>
            </a:pPr>
            <a:r>
              <a:rPr lang="de-DE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Jornadas</a:t>
            </a:r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des </a:t>
            </a:r>
            <a:r>
              <a:rPr lang="de-DE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Estudios</a:t>
            </a:r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DE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Históricos</a:t>
            </a:r>
            <a:r>
              <a:rPr lang="de-DE" b="1" dirty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(Salamanca)</a:t>
            </a:r>
          </a:p>
          <a:p>
            <a:pPr lvl="0">
              <a:buNone/>
            </a:pPr>
            <a:endParaRPr lang="de-DE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0">
              <a:buNone/>
            </a:pPr>
            <a:r>
              <a:rPr lang="de-DE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Jornadas</a:t>
            </a:r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des </a:t>
            </a:r>
            <a:r>
              <a:rPr lang="de-DE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Estudios</a:t>
            </a:r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DE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Históricos</a:t>
            </a:r>
            <a:r>
              <a:rPr lang="de-DE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(</a:t>
            </a:r>
            <a:r>
              <a:rPr lang="de-DE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Universidad</a:t>
            </a:r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del </a:t>
            </a:r>
            <a:r>
              <a:rPr lang="de-DE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País</a:t>
            </a:r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Vasco)</a:t>
            </a:r>
            <a:endParaRPr lang="de-DE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>
                <a:solidFill>
                  <a:prstClr val="black">
                    <a:tint val="75000"/>
                  </a:prstClr>
                </a:solidFill>
              </a:rPr>
              <a:t>AG RDA Schulungsunterlagen - Modul GND: Körperschaften/Konferenzen - Vollumstieg Oktober 2015</a:t>
            </a:r>
            <a:endParaRPr lang="de-DE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64CCF-3645-45FD-907E-5F8BCDA1650A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21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753251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686800" cy="1143000"/>
          </a:xfrm>
        </p:spPr>
        <p:txBody>
          <a:bodyPr>
            <a:normAutofit/>
          </a:bodyPr>
          <a:lstStyle/>
          <a:p>
            <a:pPr>
              <a:lnSpc>
                <a:spcPts val="3300"/>
              </a:lnSpc>
            </a:pPr>
            <a:r>
              <a:rPr lang="de-DE" sz="3200" dirty="0" smtClean="0">
                <a:latin typeface="Verdana" pitchFamily="34" charset="0"/>
              </a:rPr>
              <a:t>Legislaturperioden</a:t>
            </a:r>
            <a:endParaRPr lang="de-DE" sz="3200" dirty="0">
              <a:latin typeface="Verdana" pitchFamily="34" charset="0"/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de-DE" i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Erläuterung 2 zu RDA 11.2.2.19.3 ++ </a:t>
            </a:r>
            <a:r>
              <a:rPr lang="de-DE" i="1" dirty="0" smtClean="0">
                <a:solidFill>
                  <a:srgbClr val="FF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neu</a:t>
            </a:r>
            <a:r>
              <a:rPr lang="de-DE" i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++</a:t>
            </a:r>
            <a:endParaRPr lang="de-DE" i="1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None/>
            </a:pPr>
            <a:endParaRPr lang="de-DE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None/>
            </a:pPr>
            <a:r>
              <a:rPr lang="de-DE" dirty="0">
                <a:latin typeface="Verdana" pitchFamily="34" charset="0"/>
                <a:ea typeface="Verdana" pitchFamily="34" charset="0"/>
                <a:cs typeface="Verdana" pitchFamily="34" charset="0"/>
              </a:rPr>
              <a:t>Fortlaufende Sammelwerke, die sich über mehr als eine Legislaturperiode erstrecken, werden mit den übergeordneten Datensätzen der gesetzgebenden Körperschaften verknüpft, </a:t>
            </a:r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/>
            </a:r>
            <a:b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z</a:t>
            </a:r>
            <a:r>
              <a:rPr lang="de-DE" dirty="0">
                <a:latin typeface="Verdana" pitchFamily="34" charset="0"/>
                <a:ea typeface="Verdana" pitchFamily="34" charset="0"/>
                <a:cs typeface="Verdana" pitchFamily="34" charset="0"/>
              </a:rPr>
              <a:t>. B. mit „Deutscher Bundestag“.</a:t>
            </a:r>
          </a:p>
          <a:p>
            <a:pPr>
              <a:buNone/>
            </a:pPr>
            <a:endParaRPr lang="de-DE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None/>
            </a:pPr>
            <a:r>
              <a:rPr lang="de-DE" dirty="0">
                <a:latin typeface="Verdana" pitchFamily="34" charset="0"/>
                <a:ea typeface="Verdana" pitchFamily="34" charset="0"/>
                <a:cs typeface="Verdana" pitchFamily="34" charset="0"/>
              </a:rPr>
              <a:t>Die untergeordneten Datensätze für die einzelnen Legislaturperioden werden bei Bedarf nach RDA </a:t>
            </a:r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erfasst</a:t>
            </a:r>
            <a:r>
              <a:rPr lang="de-DE" dirty="0">
                <a:latin typeface="Verdana" pitchFamily="34" charset="0"/>
                <a:ea typeface="Verdana" pitchFamily="34" charset="0"/>
                <a:cs typeface="Verdana" pitchFamily="34" charset="0"/>
              </a:rPr>
              <a:t>. Die Verwendung erfolgt weitgehend im Bereich Monografien</a:t>
            </a:r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.</a:t>
            </a:r>
            <a:endParaRPr lang="de-DE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>
                <a:solidFill>
                  <a:prstClr val="black">
                    <a:tint val="75000"/>
                  </a:prstClr>
                </a:solidFill>
              </a:rPr>
              <a:t>AG RDA Schulungsunterlagen - Modul GND: Körperschaften/Konferenzen - Vollumstieg Oktober 2015</a:t>
            </a:r>
            <a:endParaRPr lang="de-DE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64CCF-3645-45FD-907E-5F8BCDA1650A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22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522333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/>
              <a:t>- Beispiele -</a:t>
            </a:r>
            <a:br>
              <a:rPr lang="de-DE" dirty="0" smtClean="0"/>
            </a:br>
            <a:r>
              <a:rPr lang="de-DE" dirty="0" smtClean="0"/>
              <a:t>Legislaturperioden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de-DE" dirty="0" smtClean="0"/>
          </a:p>
          <a:p>
            <a:pPr marL="0" indent="0">
              <a:buNone/>
            </a:pPr>
            <a:r>
              <a:rPr lang="de-DE" dirty="0" smtClean="0"/>
              <a:t>USA</a:t>
            </a:r>
            <a:r>
              <a:rPr lang="de-DE" dirty="0"/>
              <a:t>. </a:t>
            </a:r>
            <a:r>
              <a:rPr lang="de-DE" dirty="0" err="1"/>
              <a:t>Congress</a:t>
            </a:r>
            <a:r>
              <a:rPr lang="de-DE" dirty="0"/>
              <a:t> (107. : 2001–2002)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>
                <a:solidFill>
                  <a:prstClr val="black">
                    <a:tint val="75000"/>
                  </a:prstClr>
                </a:solidFill>
              </a:rPr>
              <a:t>AG RDA Schulungsunterlagen - Modul GND: Körperschaften/Konferenzen - Vollumstieg Oktober 2015</a:t>
            </a:r>
            <a:endParaRPr lang="de-DE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64CCF-3645-45FD-907E-5F8BCDA1650A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23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823705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>
                <a:latin typeface="Verdana" pitchFamily="34" charset="0"/>
              </a:rPr>
              <a:t>Redaktionsabsprachen</a:t>
            </a:r>
            <a:endParaRPr lang="de-DE" dirty="0">
              <a:latin typeface="Verdana" pitchFamily="34" charset="0"/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0"/>
            <a:ext cx="8507288" cy="4525963"/>
          </a:xfrm>
        </p:spPr>
        <p:txBody>
          <a:bodyPr/>
          <a:lstStyle/>
          <a:p>
            <a:pPr marL="0" indent="0">
              <a:buNone/>
            </a:pPr>
            <a:r>
              <a:rPr lang="de-DE" dirty="0" smtClean="0">
                <a:latin typeface="Verdana" pitchFamily="34" charset="0"/>
              </a:rPr>
              <a:t>Fall 1: </a:t>
            </a:r>
          </a:p>
          <a:p>
            <a:pPr marL="0" indent="0">
              <a:buNone/>
            </a:pPr>
            <a:r>
              <a:rPr lang="de-DE" dirty="0" smtClean="0">
                <a:latin typeface="Verdana" pitchFamily="34" charset="0"/>
              </a:rPr>
              <a:t>Es werden ganz neue Entitäten erfasst (z.B. Amtsinhaber, Schiffe als Urheber</a:t>
            </a:r>
            <a:r>
              <a:rPr lang="de-DE" dirty="0" smtClean="0">
                <a:latin typeface="Verdana" pitchFamily="34" charset="0"/>
              </a:rPr>
              <a:t>).</a:t>
            </a:r>
            <a:endParaRPr lang="de-DE" dirty="0" smtClean="0">
              <a:latin typeface="Verdana" pitchFamily="34" charset="0"/>
            </a:endParaRPr>
          </a:p>
          <a:p>
            <a:pPr marL="0" indent="0">
              <a:buNone/>
            </a:pPr>
            <a:endParaRPr lang="de-DE" dirty="0">
              <a:latin typeface="Verdana" pitchFamily="34" charset="0"/>
            </a:endParaRPr>
          </a:p>
          <a:p>
            <a:pPr marL="0" indent="0">
              <a:buNone/>
            </a:pPr>
            <a:r>
              <a:rPr lang="de-DE" i="1" dirty="0" smtClean="0">
                <a:latin typeface="Verdana" pitchFamily="34" charset="0"/>
              </a:rPr>
              <a:t>Daraus folgt:</a:t>
            </a:r>
          </a:p>
          <a:p>
            <a:pPr marL="0" indent="0">
              <a:buNone/>
            </a:pPr>
            <a:r>
              <a:rPr lang="de-DE" dirty="0" smtClean="0">
                <a:latin typeface="Verdana" pitchFamily="34" charset="0"/>
              </a:rPr>
              <a:t>Mit </a:t>
            </a:r>
            <a:r>
              <a:rPr lang="de-DE" dirty="0">
                <a:latin typeface="Verdana" pitchFamily="34" charset="0"/>
              </a:rPr>
              <a:t>dem Vollumstieg werden die neuen Entitäten erfasst; rückwirkend werden keine Titel umgehängt.</a:t>
            </a:r>
          </a:p>
          <a:p>
            <a:pPr marL="0" indent="0">
              <a:buNone/>
            </a:pPr>
            <a:endParaRPr lang="de-DE" dirty="0" smtClean="0">
              <a:latin typeface="Verdana" pitchFamily="34" charset="0"/>
            </a:endParaRPr>
          </a:p>
          <a:p>
            <a:pPr marL="0" indent="0">
              <a:buNone/>
            </a:pPr>
            <a:endParaRPr lang="de-DE" dirty="0" smtClean="0">
              <a:latin typeface="Verdana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>
                <a:solidFill>
                  <a:prstClr val="black">
                    <a:tint val="75000"/>
                  </a:prstClr>
                </a:solidFill>
              </a:rPr>
              <a:t>AG RDA Schulungsunterlagen - Modul GND: Körperschaften/Konferenzen - Vollumstieg Oktober 2015</a:t>
            </a:r>
            <a:endParaRPr lang="de-DE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64CCF-3645-45FD-907E-5F8BCDA1650A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29561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>
                <a:latin typeface="Verdana" pitchFamily="34" charset="0"/>
              </a:rPr>
              <a:t>Redaktionsabsprachen</a:t>
            </a:r>
            <a:endParaRPr lang="de-DE" dirty="0">
              <a:latin typeface="Verdana" pitchFamily="34" charset="0"/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23528" y="1600200"/>
            <a:ext cx="8820472" cy="4525963"/>
          </a:xfrm>
        </p:spPr>
        <p:txBody>
          <a:bodyPr/>
          <a:lstStyle/>
          <a:p>
            <a:pPr marL="0" indent="0">
              <a:buNone/>
            </a:pPr>
            <a:r>
              <a:rPr lang="de-DE" dirty="0" smtClean="0">
                <a:latin typeface="Verdana" pitchFamily="34" charset="0"/>
              </a:rPr>
              <a:t>Fall 2: </a:t>
            </a:r>
          </a:p>
          <a:p>
            <a:pPr marL="0" indent="0">
              <a:buNone/>
            </a:pPr>
            <a:r>
              <a:rPr lang="de-DE" dirty="0" smtClean="0">
                <a:latin typeface="Verdana" pitchFamily="34" charset="0"/>
              </a:rPr>
              <a:t>Die Entität gab es prinzipiell bereits im Teilbestand „Sacherschließung“ (z.B. Spitzenorgane) oder „Formaler-schließung</a:t>
            </a:r>
            <a:r>
              <a:rPr lang="de-DE" dirty="0" smtClean="0">
                <a:latin typeface="Verdana" pitchFamily="34" charset="0"/>
              </a:rPr>
              <a:t>“. </a:t>
            </a:r>
            <a:endParaRPr lang="de-DE" dirty="0" smtClean="0">
              <a:latin typeface="Verdana" pitchFamily="34" charset="0"/>
            </a:endParaRPr>
          </a:p>
          <a:p>
            <a:pPr marL="0" indent="0">
              <a:buNone/>
            </a:pPr>
            <a:endParaRPr lang="de-DE" dirty="0">
              <a:latin typeface="Verdana" pitchFamily="34" charset="0"/>
            </a:endParaRPr>
          </a:p>
          <a:p>
            <a:pPr marL="0" indent="0">
              <a:buNone/>
            </a:pPr>
            <a:r>
              <a:rPr lang="de-DE" i="1" dirty="0" smtClean="0">
                <a:latin typeface="Verdana" pitchFamily="34" charset="0"/>
              </a:rPr>
              <a:t>Daraus folgt: </a:t>
            </a:r>
            <a:r>
              <a:rPr lang="de-DE" dirty="0" smtClean="0">
                <a:latin typeface="Verdana" pitchFamily="34" charset="0"/>
              </a:rPr>
              <a:t>(siehe nächste Folien)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>
                <a:solidFill>
                  <a:prstClr val="black">
                    <a:tint val="75000"/>
                  </a:prstClr>
                </a:solidFill>
              </a:rPr>
              <a:t>AG RDA Schulungsunterlagen - Modul GND: Körperschaften/Konferenzen - Vollumstieg Oktober 2015</a:t>
            </a:r>
            <a:endParaRPr lang="de-DE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64CCF-3645-45FD-907E-5F8BCDA1650A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25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632517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>
                <a:latin typeface="Verdana" pitchFamily="34" charset="0"/>
              </a:rPr>
              <a:t>Redaktionsabsprachen</a:t>
            </a:r>
            <a:endParaRPr lang="de-DE" dirty="0">
              <a:latin typeface="Verdana" pitchFamily="34" charset="0"/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endParaRPr lang="de-DE" sz="900" dirty="0" smtClean="0">
              <a:latin typeface="Verdana" pitchFamily="34" charset="0"/>
            </a:endParaRPr>
          </a:p>
          <a:p>
            <a:pPr marL="0" indent="0">
              <a:buNone/>
            </a:pPr>
            <a:r>
              <a:rPr lang="de-DE" dirty="0" smtClean="0">
                <a:latin typeface="Verdana" pitchFamily="34" charset="0"/>
              </a:rPr>
              <a:t>Fall </a:t>
            </a:r>
            <a:r>
              <a:rPr lang="de-DE" dirty="0" smtClean="0">
                <a:latin typeface="Verdana" pitchFamily="34" charset="0"/>
              </a:rPr>
              <a:t>2:</a:t>
            </a:r>
          </a:p>
          <a:p>
            <a:r>
              <a:rPr lang="de-DE" dirty="0" smtClean="0">
                <a:latin typeface="Verdana" pitchFamily="34" charset="0"/>
              </a:rPr>
              <a:t>Falls vorhanden, benutzen von vorhandenen Körperschafts- bzw. Konferenz-Datensätze der FE </a:t>
            </a:r>
            <a:br>
              <a:rPr lang="de-DE" dirty="0" smtClean="0">
                <a:latin typeface="Verdana" pitchFamily="34" charset="0"/>
              </a:rPr>
            </a:br>
            <a:r>
              <a:rPr lang="de-DE" dirty="0" smtClean="0">
                <a:latin typeface="Verdana" pitchFamily="34" charset="0"/>
              </a:rPr>
              <a:t>oder </a:t>
            </a:r>
            <a:r>
              <a:rPr lang="de-DE" dirty="0" smtClean="0">
                <a:latin typeface="Verdana" pitchFamily="34" charset="0"/>
              </a:rPr>
              <a:t>SE. </a:t>
            </a:r>
            <a:r>
              <a:rPr lang="de-DE" sz="2200" dirty="0" smtClean="0">
                <a:latin typeface="Verdana" pitchFamily="34" charset="0"/>
              </a:rPr>
              <a:t>(Datensätze einer anderen Satzart, z.B. bei Expeditionen der Sachbegriff der SE, können nicht benutzt werden).</a:t>
            </a:r>
          </a:p>
          <a:p>
            <a:r>
              <a:rPr lang="de-DE" dirty="0" smtClean="0">
                <a:latin typeface="Verdana" pitchFamily="34" charset="0"/>
              </a:rPr>
              <a:t>Falls der Datensatz in der zutreffenden Satzart noch nicht vorhanden ist, neu </a:t>
            </a:r>
            <a:r>
              <a:rPr lang="de-DE" dirty="0" smtClean="0">
                <a:latin typeface="Verdana" pitchFamily="34" charset="0"/>
              </a:rPr>
              <a:t>erfassen. </a:t>
            </a:r>
            <a:r>
              <a:rPr lang="de-DE" sz="2400" dirty="0" smtClean="0">
                <a:latin typeface="Verdana" pitchFamily="34" charset="0"/>
              </a:rPr>
              <a:t>(ggf. Datensatz der nicht mehr zulässigen Satzart auf den neuerfassten Datensatz umlenken).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>
                <a:solidFill>
                  <a:prstClr val="black">
                    <a:tint val="75000"/>
                  </a:prstClr>
                </a:solidFill>
              </a:rPr>
              <a:t>AG RDA Schulungsunterlagen - Modul GND: Körperschaften/Konferenzen - Vollumstieg Oktober 2015</a:t>
            </a:r>
            <a:endParaRPr lang="de-DE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64CCF-3645-45FD-907E-5F8BCDA1650A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908298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>
                <a:latin typeface="Verdana" pitchFamily="34" charset="0"/>
              </a:rPr>
              <a:t>Redaktionsabsprachen</a:t>
            </a:r>
            <a:endParaRPr lang="de-DE" dirty="0">
              <a:latin typeface="Verdana" pitchFamily="34" charset="0"/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0"/>
            <a:ext cx="8686800" cy="4525963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de-DE" dirty="0" smtClean="0">
                <a:latin typeface="Verdana" pitchFamily="34" charset="0"/>
              </a:rPr>
              <a:t>Fall 2: Spitzenorgane etc.:</a:t>
            </a:r>
          </a:p>
          <a:p>
            <a:r>
              <a:rPr lang="de-DE" dirty="0" smtClean="0">
                <a:latin typeface="Verdana" pitchFamily="34" charset="0"/>
              </a:rPr>
              <a:t>Benutzungshinweis über die Nichtverwendung durch die FE </a:t>
            </a:r>
            <a:r>
              <a:rPr lang="de-DE" dirty="0" smtClean="0">
                <a:latin typeface="Verdana" pitchFamily="34" charset="0"/>
              </a:rPr>
              <a:t>löschen.</a:t>
            </a:r>
            <a:endParaRPr lang="de-DE" dirty="0" smtClean="0">
              <a:latin typeface="Verdana" pitchFamily="34" charset="0"/>
            </a:endParaRPr>
          </a:p>
          <a:p>
            <a:r>
              <a:rPr lang="de-DE" dirty="0" smtClean="0">
                <a:latin typeface="Verdana" pitchFamily="34" charset="0"/>
              </a:rPr>
              <a:t>Bei Bedarf, Herauslösen von Exekutiv-, Spitzen-, und Informationsorganen aus vorhandenen Datensätzen nach Mailboxverkehr.</a:t>
            </a:r>
          </a:p>
          <a:p>
            <a:r>
              <a:rPr lang="de-DE" dirty="0" smtClean="0">
                <a:latin typeface="Verdana" pitchFamily="34" charset="0"/>
              </a:rPr>
              <a:t>Es wird empfohlen, die Titel umzuhängen.</a:t>
            </a:r>
          </a:p>
          <a:p>
            <a:r>
              <a:rPr lang="de-DE" dirty="0" smtClean="0">
                <a:latin typeface="Verdana" pitchFamily="34" charset="0"/>
              </a:rPr>
              <a:t>Hinweis ergänzen, dass bis zum RDA-Vollumstieg die betreffende untergeordnete Körperschaft unter der Hauptkörperschaft erfasst wurde.</a:t>
            </a:r>
          </a:p>
          <a:p>
            <a:pPr marL="0" indent="0">
              <a:buNone/>
            </a:pPr>
            <a:endParaRPr lang="de-DE" dirty="0" smtClean="0">
              <a:latin typeface="Verdana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>
                <a:solidFill>
                  <a:prstClr val="black">
                    <a:tint val="75000"/>
                  </a:prstClr>
                </a:solidFill>
              </a:rPr>
              <a:t>AG RDA Schulungsunterlagen - Modul GND: Körperschaften/Konferenzen - Vollumstieg Oktober 2015</a:t>
            </a:r>
            <a:endParaRPr lang="de-DE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64CCF-3645-45FD-907E-5F8BCDA1650A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27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928796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>
                <a:latin typeface="Verdana" pitchFamily="34" charset="0"/>
              </a:rPr>
              <a:t>Redaktionsabsprachen</a:t>
            </a:r>
            <a:endParaRPr lang="de-DE" dirty="0">
              <a:latin typeface="Verdana" pitchFamily="34" charset="0"/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0"/>
            <a:ext cx="8686800" cy="4525963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de-DE" dirty="0" smtClean="0">
                <a:latin typeface="Verdana" pitchFamily="34" charset="0"/>
              </a:rPr>
              <a:t>Fall 3: </a:t>
            </a:r>
          </a:p>
          <a:p>
            <a:pPr marL="0" indent="0">
              <a:buNone/>
            </a:pPr>
            <a:r>
              <a:rPr lang="de-DE" dirty="0">
                <a:latin typeface="Verdana" pitchFamily="34" charset="0"/>
              </a:rPr>
              <a:t>B</a:t>
            </a:r>
            <a:r>
              <a:rPr lang="de-DE" dirty="0" smtClean="0">
                <a:latin typeface="Verdana" pitchFamily="34" charset="0"/>
              </a:rPr>
              <a:t>estimmte Entitäten entfallen für die Formalerschließung: Einzelausstellungen</a:t>
            </a:r>
          </a:p>
          <a:p>
            <a:pPr marL="0" indent="0">
              <a:buNone/>
            </a:pPr>
            <a:r>
              <a:rPr lang="de-DE" dirty="0" smtClean="0">
                <a:latin typeface="Verdana" pitchFamily="34" charset="0"/>
              </a:rPr>
              <a:t>(vgl. ERL 3 zu RDA 11.0)</a:t>
            </a:r>
          </a:p>
          <a:p>
            <a:pPr marL="0" lvl="0" indent="0">
              <a:buNone/>
            </a:pPr>
            <a:endParaRPr lang="de-DE" sz="2800" i="1" dirty="0" smtClean="0">
              <a:solidFill>
                <a:prstClr val="black"/>
              </a:solidFill>
              <a:latin typeface="Verdana" pitchFamily="34" charset="0"/>
            </a:endParaRPr>
          </a:p>
          <a:p>
            <a:pPr marL="0" lvl="0" indent="0">
              <a:buNone/>
            </a:pPr>
            <a:r>
              <a:rPr lang="de-DE" sz="2800" i="1" dirty="0" smtClean="0">
                <a:solidFill>
                  <a:prstClr val="black"/>
                </a:solidFill>
                <a:latin typeface="Verdana" pitchFamily="34" charset="0"/>
              </a:rPr>
              <a:t>Daraus </a:t>
            </a:r>
            <a:r>
              <a:rPr lang="de-DE" sz="2800" i="1" dirty="0">
                <a:solidFill>
                  <a:prstClr val="black"/>
                </a:solidFill>
                <a:latin typeface="Verdana" pitchFamily="34" charset="0"/>
              </a:rPr>
              <a:t>folgt:</a:t>
            </a:r>
          </a:p>
          <a:p>
            <a:pPr marL="0" lvl="0" indent="0">
              <a:buNone/>
            </a:pPr>
            <a:r>
              <a:rPr lang="de-DE" sz="2800" dirty="0">
                <a:solidFill>
                  <a:prstClr val="black"/>
                </a:solidFill>
                <a:latin typeface="Verdana" pitchFamily="34" charset="0"/>
              </a:rPr>
              <a:t>Mit dem Vollumstieg werden </a:t>
            </a:r>
            <a:r>
              <a:rPr lang="de-DE" sz="2800" dirty="0" smtClean="0">
                <a:solidFill>
                  <a:prstClr val="black"/>
                </a:solidFill>
                <a:latin typeface="Verdana" pitchFamily="34" charset="0"/>
              </a:rPr>
              <a:t>diese in der Formalerschließung nicht  mehr erfasst</a:t>
            </a:r>
            <a:r>
              <a:rPr lang="de-DE" sz="2800" dirty="0">
                <a:solidFill>
                  <a:prstClr val="black"/>
                </a:solidFill>
                <a:latin typeface="Verdana" pitchFamily="34" charset="0"/>
              </a:rPr>
              <a:t>; rückwirkend werden keine Titel </a:t>
            </a:r>
            <a:r>
              <a:rPr lang="de-DE" sz="2800" dirty="0" smtClean="0">
                <a:solidFill>
                  <a:prstClr val="black"/>
                </a:solidFill>
                <a:latin typeface="Verdana" pitchFamily="34" charset="0"/>
              </a:rPr>
              <a:t>korrigiert.</a:t>
            </a:r>
            <a:endParaRPr lang="de-DE" sz="2800" dirty="0">
              <a:solidFill>
                <a:prstClr val="black"/>
              </a:solidFill>
              <a:latin typeface="Verdana" pitchFamily="34" charset="0"/>
            </a:endParaRPr>
          </a:p>
          <a:p>
            <a:pPr marL="0" indent="0">
              <a:buNone/>
            </a:pPr>
            <a:endParaRPr lang="de-DE" dirty="0" smtClean="0">
              <a:latin typeface="Verdana" pitchFamily="34" charset="0"/>
            </a:endParaRPr>
          </a:p>
          <a:p>
            <a:pPr marL="0" indent="0">
              <a:buNone/>
            </a:pPr>
            <a:endParaRPr lang="de-DE" dirty="0" smtClean="0">
              <a:latin typeface="Verdana" pitchFamily="34" charset="0"/>
            </a:endParaRPr>
          </a:p>
          <a:p>
            <a:pPr marL="0" indent="0">
              <a:buNone/>
            </a:pPr>
            <a:endParaRPr lang="de-DE" dirty="0" smtClean="0">
              <a:latin typeface="Verdana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>
                <a:solidFill>
                  <a:prstClr val="black">
                    <a:tint val="75000"/>
                  </a:prstClr>
                </a:solidFill>
              </a:rPr>
              <a:t>AG RDA Schulungsunterlagen - Modul GND: Körperschaften/Konferenzen - Vollumstieg Oktober 2015</a:t>
            </a:r>
            <a:endParaRPr lang="de-DE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64CCF-3645-45FD-907E-5F8BCDA1650A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28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15982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28801"/>
            <a:ext cx="8507288" cy="3888431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de-DE" sz="2000" dirty="0">
                <a:latin typeface="Verdana" panose="020B0604030504040204" pitchFamily="34" charset="0"/>
              </a:rPr>
              <a:t>Typische </a:t>
            </a:r>
            <a:r>
              <a:rPr lang="de-DE" sz="2000" b="1" dirty="0" smtClean="0">
                <a:latin typeface="Verdana" panose="020B0604030504040204" pitchFamily="34" charset="0"/>
              </a:rPr>
              <a:t>Beispiele</a:t>
            </a:r>
            <a:r>
              <a:rPr lang="de-DE" sz="2000" dirty="0" smtClean="0">
                <a:latin typeface="Verdana" panose="020B0604030504040204" pitchFamily="34" charset="0"/>
              </a:rPr>
              <a:t> sind:</a:t>
            </a:r>
          </a:p>
          <a:p>
            <a:pPr>
              <a:buFontTx/>
              <a:buChar char="-"/>
            </a:pPr>
            <a:r>
              <a:rPr lang="de-DE" sz="2000" dirty="0" smtClean="0">
                <a:latin typeface="Verdana" panose="020B0604030504040204" pitchFamily="34" charset="0"/>
              </a:rPr>
              <a:t>Verbände</a:t>
            </a:r>
          </a:p>
          <a:p>
            <a:pPr>
              <a:buFontTx/>
              <a:buChar char="-"/>
            </a:pPr>
            <a:r>
              <a:rPr lang="de-DE" sz="2000" dirty="0" smtClean="0">
                <a:latin typeface="Verdana" panose="020B0604030504040204" pitchFamily="34" charset="0"/>
              </a:rPr>
              <a:t>Institutionen</a:t>
            </a:r>
          </a:p>
          <a:p>
            <a:pPr>
              <a:buFontTx/>
              <a:buChar char="-"/>
            </a:pPr>
            <a:r>
              <a:rPr lang="de-DE" sz="2000" dirty="0" smtClean="0">
                <a:latin typeface="Verdana" panose="020B0604030504040204" pitchFamily="34" charset="0"/>
              </a:rPr>
              <a:t>Firmen</a:t>
            </a:r>
          </a:p>
          <a:p>
            <a:pPr>
              <a:buFontTx/>
              <a:buChar char="-"/>
            </a:pPr>
            <a:r>
              <a:rPr lang="de-DE" sz="2000" dirty="0" smtClean="0">
                <a:latin typeface="Verdana" panose="020B0604030504040204" pitchFamily="34" charset="0"/>
              </a:rPr>
              <a:t>gemeinnützige Unternehmen</a:t>
            </a:r>
          </a:p>
          <a:p>
            <a:pPr>
              <a:buFontTx/>
              <a:buChar char="-"/>
            </a:pPr>
            <a:r>
              <a:rPr lang="de-DE" sz="2000" dirty="0" smtClean="0">
                <a:latin typeface="Verdana" panose="020B0604030504040204" pitchFamily="34" charset="0"/>
              </a:rPr>
              <a:t>Regierungen, Regierungsstellen</a:t>
            </a:r>
          </a:p>
          <a:p>
            <a:pPr>
              <a:buFontTx/>
              <a:buChar char="-"/>
            </a:pPr>
            <a:r>
              <a:rPr lang="de-DE" sz="2000" dirty="0" smtClean="0">
                <a:latin typeface="Verdana" panose="020B0604030504040204" pitchFamily="34" charset="0"/>
              </a:rPr>
              <a:t>Spitzen- und Informationsorgane</a:t>
            </a:r>
          </a:p>
          <a:p>
            <a:pPr>
              <a:buFontTx/>
              <a:buChar char="-"/>
            </a:pPr>
            <a:r>
              <a:rPr lang="de-DE" sz="2000" dirty="0" smtClean="0">
                <a:latin typeface="Verdana" panose="020B0604030504040204" pitchFamily="34" charset="0"/>
              </a:rPr>
              <a:t>Amtsinhaber, Regierungschefs, geistliche Würdenträger in ihrer Funktion als Vertreter einer Organisation/Körperschaft</a:t>
            </a:r>
          </a:p>
          <a:p>
            <a:pPr>
              <a:buFontTx/>
              <a:buChar char="-"/>
            </a:pPr>
            <a:r>
              <a:rPr lang="de-DE" sz="2000" dirty="0" smtClean="0">
                <a:latin typeface="Verdana" panose="020B0604030504040204" pitchFamily="34" charset="0"/>
              </a:rPr>
              <a:t>religiöse Gruppen, lokale Kirchengemeinden, Klöster</a:t>
            </a:r>
          </a:p>
          <a:p>
            <a:pPr>
              <a:buFontTx/>
              <a:buChar char="-"/>
            </a:pPr>
            <a:r>
              <a:rPr lang="de-DE" sz="2000" dirty="0" smtClean="0">
                <a:latin typeface="Verdana" panose="020B0604030504040204" pitchFamily="34" charset="0"/>
              </a:rPr>
              <a:t>Konferenzen</a:t>
            </a:r>
          </a:p>
          <a:p>
            <a:pPr>
              <a:buFontTx/>
              <a:buChar char="-"/>
            </a:pPr>
            <a:r>
              <a:rPr lang="de-DE" sz="2000" dirty="0" smtClean="0">
                <a:latin typeface="Verdana" panose="020B0604030504040204" pitchFamily="34" charset="0"/>
              </a:rPr>
              <a:t>Ad-hoc-Ereignisse (z. B. Ausstellungen, Sportwettkämpfe)</a:t>
            </a:r>
          </a:p>
          <a:p>
            <a:pPr marL="0" indent="0">
              <a:buNone/>
            </a:pPr>
            <a:r>
              <a:rPr lang="de-DE" sz="2000" dirty="0" smtClean="0">
                <a:solidFill>
                  <a:srgbClr val="0070C0"/>
                </a:solidFill>
                <a:latin typeface="Verdana" panose="020B0604030504040204" pitchFamily="34" charset="0"/>
              </a:rPr>
              <a:t>ERL 1, ERL 2, ERL 3 zu RDA 11.0</a:t>
            </a:r>
            <a:endParaRPr lang="de-DE" sz="2000" u="sng" dirty="0" smtClean="0">
              <a:solidFill>
                <a:srgbClr val="0070C0"/>
              </a:solidFill>
              <a:latin typeface="Verdana" panose="020B0604030504040204" pitchFamily="34" charset="0"/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11560" y="116632"/>
            <a:ext cx="8229600" cy="1368152"/>
          </a:xfrm>
        </p:spPr>
        <p:txBody>
          <a:bodyPr/>
          <a:lstStyle/>
          <a:p>
            <a:r>
              <a:rPr lang="de-DE" dirty="0" smtClean="0"/>
              <a:t> </a:t>
            </a:r>
            <a:endParaRPr lang="de-DE" dirty="0"/>
          </a:p>
        </p:txBody>
      </p:sp>
      <p:sp>
        <p:nvSpPr>
          <p:cNvPr id="8" name="Titel 1"/>
          <p:cNvSpPr txBox="1">
            <a:spLocks/>
          </p:cNvSpPr>
          <p:nvPr/>
        </p:nvSpPr>
        <p:spPr>
          <a:xfrm>
            <a:off x="457200" y="116632"/>
            <a:ext cx="8229600" cy="136815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de-DE" sz="3200" dirty="0" smtClean="0">
                <a:solidFill>
                  <a:prstClr val="black"/>
                </a:solidFill>
                <a:latin typeface="Verdana" panose="020B0604030504040204" pitchFamily="34" charset="0"/>
              </a:rPr>
              <a:t>Definition – Körperschaften und </a:t>
            </a:r>
            <a:br>
              <a:rPr lang="de-DE" sz="3200" dirty="0" smtClean="0">
                <a:solidFill>
                  <a:prstClr val="black"/>
                </a:solidFill>
                <a:latin typeface="Verdana" panose="020B0604030504040204" pitchFamily="34" charset="0"/>
              </a:rPr>
            </a:br>
            <a:r>
              <a:rPr lang="de-DE" sz="3200" dirty="0" smtClean="0">
                <a:solidFill>
                  <a:prstClr val="black"/>
                </a:solidFill>
                <a:latin typeface="Verdana" panose="020B0604030504040204" pitchFamily="34" charset="0"/>
              </a:rPr>
              <a:t>Konferenzen – RDA 11.0</a:t>
            </a:r>
            <a:endParaRPr lang="de-DE" sz="3200" dirty="0">
              <a:solidFill>
                <a:prstClr val="black"/>
              </a:solidFill>
              <a:latin typeface="Verdana" panose="020B0604030504040204" pitchFamily="34" charset="0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8EE95A1-5938-4E17-9BB8-F48D0E9B0A76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3</a:t>
            </a:fld>
            <a:endParaRPr lang="de-DE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23528" y="6356350"/>
            <a:ext cx="8280920" cy="365125"/>
          </a:xfrm>
        </p:spPr>
        <p:txBody>
          <a:bodyPr/>
          <a:lstStyle/>
          <a:p>
            <a:r>
              <a:rPr lang="de-DE" dirty="0" smtClean="0">
                <a:solidFill>
                  <a:prstClr val="black">
                    <a:tint val="75000"/>
                  </a:prstClr>
                </a:solidFill>
              </a:rPr>
              <a:t>AG RDA Schulungsunterlagen - Modul GND: Körperschaften/Konferenzen - Vollumstieg Oktober 2015</a:t>
            </a:r>
            <a:endParaRPr lang="de-DE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0974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>
                <a:latin typeface="Verdana" pitchFamily="34" charset="0"/>
              </a:rPr>
              <a:t>Erläuterungen zu RDA 11.0</a:t>
            </a:r>
            <a:endParaRPr lang="de-DE" dirty="0">
              <a:latin typeface="Verdana" pitchFamily="34" charset="0"/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412776"/>
            <a:ext cx="8686800" cy="4713387"/>
          </a:xfrm>
        </p:spPr>
        <p:txBody>
          <a:bodyPr>
            <a:normAutofit fontScale="25000" lnSpcReduction="20000"/>
          </a:bodyPr>
          <a:lstStyle/>
          <a:p>
            <a:endParaRPr lang="de-DE" sz="5500" dirty="0" smtClean="0">
              <a:latin typeface="Verdana" pitchFamily="34" charset="0"/>
            </a:endParaRPr>
          </a:p>
          <a:p>
            <a:pPr marL="0" indent="0">
              <a:buNone/>
            </a:pPr>
            <a:r>
              <a:rPr lang="de-DE" sz="9600" i="1" dirty="0" smtClean="0">
                <a:latin typeface="Verdana" pitchFamily="34" charset="0"/>
              </a:rPr>
              <a:t>Erläuterung 1 (keine Änderung): </a:t>
            </a:r>
          </a:p>
          <a:p>
            <a:pPr marL="400050" lvl="1" indent="0">
              <a:buNone/>
            </a:pPr>
            <a:r>
              <a:rPr lang="de-DE" sz="9600" dirty="0" smtClean="0">
                <a:latin typeface="Verdana" pitchFamily="34" charset="0"/>
              </a:rPr>
              <a:t>Nur </a:t>
            </a:r>
            <a:r>
              <a:rPr lang="de-DE" sz="9600" dirty="0">
                <a:latin typeface="Verdana" pitchFamily="34" charset="0"/>
              </a:rPr>
              <a:t>feste Vereinigungen gelten als Körperschaft, keine losen Verbindungen, z.B. Duette, Künstler, die nur zu bestimmten Gelegenheiten zusammen auftreten oder </a:t>
            </a:r>
            <a:r>
              <a:rPr lang="de-DE" sz="9600" dirty="0" smtClean="0">
                <a:latin typeface="Verdana" pitchFamily="34" charset="0"/>
              </a:rPr>
              <a:t>ausstellen.</a:t>
            </a:r>
          </a:p>
          <a:p>
            <a:pPr marL="0" indent="0">
              <a:buNone/>
            </a:pPr>
            <a:endParaRPr lang="de-DE" sz="5500" dirty="0">
              <a:latin typeface="Verdana" pitchFamily="34" charset="0"/>
            </a:endParaRPr>
          </a:p>
          <a:p>
            <a:pPr marL="0" indent="0">
              <a:buNone/>
            </a:pPr>
            <a:r>
              <a:rPr lang="de-DE" sz="9600" i="1" dirty="0" smtClean="0">
                <a:latin typeface="Verdana" pitchFamily="34" charset="0"/>
              </a:rPr>
              <a:t>Erläuterung </a:t>
            </a:r>
            <a:r>
              <a:rPr lang="de-DE" sz="9600" i="1" dirty="0">
                <a:latin typeface="Verdana" pitchFamily="34" charset="0"/>
              </a:rPr>
              <a:t>2: (ab dem Vollumstieg) ++ </a:t>
            </a:r>
            <a:r>
              <a:rPr lang="de-DE" sz="9600" i="1" dirty="0">
                <a:solidFill>
                  <a:srgbClr val="FF0000"/>
                </a:solidFill>
                <a:latin typeface="Verdana" pitchFamily="34" charset="0"/>
              </a:rPr>
              <a:t>neu</a:t>
            </a:r>
            <a:r>
              <a:rPr lang="de-DE" sz="9600" i="1" dirty="0">
                <a:latin typeface="Verdana" pitchFamily="34" charset="0"/>
              </a:rPr>
              <a:t> </a:t>
            </a:r>
            <a:r>
              <a:rPr lang="de-DE" sz="9600" i="1" dirty="0" smtClean="0">
                <a:latin typeface="Verdana" pitchFamily="34" charset="0"/>
              </a:rPr>
              <a:t>++</a:t>
            </a:r>
            <a:endParaRPr lang="de-DE" sz="9600" i="1" dirty="0">
              <a:latin typeface="Verdana" pitchFamily="34" charset="0"/>
            </a:endParaRPr>
          </a:p>
          <a:p>
            <a:pPr marL="400050" lvl="1" indent="0">
              <a:buNone/>
            </a:pPr>
            <a:r>
              <a:rPr lang="de-DE" sz="9600" dirty="0">
                <a:latin typeface="Verdana" pitchFamily="34" charset="0"/>
              </a:rPr>
              <a:t>Mit dem Vollumstieg gelten die Ausnahmen nach RAK nicht mehr; d.h. es werden beispielsweise Konferenzen ohne Konferenzbegriff sowie Expeditionen erfasst, alle Arten von Spitzen- und </a:t>
            </a:r>
            <a:r>
              <a:rPr lang="de-DE" sz="9600" dirty="0" smtClean="0">
                <a:latin typeface="Verdana" pitchFamily="34" charset="0"/>
              </a:rPr>
              <a:t>Informationsorganen, </a:t>
            </a:r>
            <a:r>
              <a:rPr lang="de-DE" sz="9600" dirty="0">
                <a:latin typeface="Verdana" pitchFamily="34" charset="0"/>
              </a:rPr>
              <a:t>Zeitschriftenredaktionen </a:t>
            </a:r>
            <a:r>
              <a:rPr lang="de-DE" sz="9600" dirty="0" err="1">
                <a:latin typeface="Verdana" pitchFamily="34" charset="0"/>
              </a:rPr>
              <a:t>u.ä</a:t>
            </a:r>
            <a:r>
              <a:rPr lang="de-DE" sz="9600" dirty="0" err="1" smtClean="0">
                <a:latin typeface="Verdana" pitchFamily="34" charset="0"/>
              </a:rPr>
              <a:t>.</a:t>
            </a:r>
            <a:r>
              <a:rPr lang="de-DE" sz="9600" dirty="0" smtClean="0">
                <a:latin typeface="Verdana" pitchFamily="34" charset="0"/>
              </a:rPr>
              <a:t/>
            </a:r>
            <a:br>
              <a:rPr lang="de-DE" sz="9600" dirty="0" smtClean="0">
                <a:latin typeface="Verdana" pitchFamily="34" charset="0"/>
              </a:rPr>
            </a:br>
            <a:endParaRPr lang="de-DE" sz="9600" dirty="0">
              <a:latin typeface="Verdana" pitchFamily="34" charset="0"/>
            </a:endParaRPr>
          </a:p>
          <a:p>
            <a:endParaRPr lang="de-DE" sz="5500" dirty="0">
              <a:latin typeface="Verdana" pitchFamily="34" charset="0"/>
            </a:endParaRPr>
          </a:p>
          <a:p>
            <a:endParaRPr lang="de-DE" dirty="0"/>
          </a:p>
          <a:p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323528" y="6356350"/>
            <a:ext cx="8280920" cy="365125"/>
          </a:xfrm>
        </p:spPr>
        <p:txBody>
          <a:bodyPr/>
          <a:lstStyle/>
          <a:p>
            <a:r>
              <a:rPr lang="de-DE" dirty="0" smtClean="0">
                <a:solidFill>
                  <a:prstClr val="black">
                    <a:tint val="75000"/>
                  </a:prstClr>
                </a:solidFill>
              </a:rPr>
              <a:t>AG RDA Schulungsunterlagen - Modul GND: Körperschaften/Konferenzen - Vollumstieg Oktober 2015</a:t>
            </a:r>
            <a:endParaRPr lang="de-DE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64CCF-3645-45FD-907E-5F8BCDA1650A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86914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>
                <a:solidFill>
                  <a:prstClr val="black"/>
                </a:solidFill>
                <a:latin typeface="Verdana" pitchFamily="34" charset="0"/>
              </a:rPr>
              <a:t>Erläuterungen zu RDA 11.0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endParaRPr lang="de-DE" dirty="0" smtClean="0"/>
          </a:p>
          <a:p>
            <a:pPr marL="0" lvl="0" indent="0">
              <a:buNone/>
            </a:pPr>
            <a:r>
              <a:rPr lang="de-DE" sz="2800" i="1" dirty="0">
                <a:solidFill>
                  <a:prstClr val="black"/>
                </a:solidFill>
                <a:latin typeface="Verdana" pitchFamily="34" charset="0"/>
              </a:rPr>
              <a:t>Erläuterung 2: (ab dem Vollumstieg) ++ </a:t>
            </a:r>
            <a:r>
              <a:rPr lang="de-DE" sz="2800" i="1" dirty="0">
                <a:solidFill>
                  <a:srgbClr val="FF0000"/>
                </a:solidFill>
                <a:latin typeface="Verdana" pitchFamily="34" charset="0"/>
              </a:rPr>
              <a:t>neu</a:t>
            </a:r>
            <a:r>
              <a:rPr lang="de-DE" sz="2800" i="1" dirty="0">
                <a:solidFill>
                  <a:prstClr val="black"/>
                </a:solidFill>
                <a:latin typeface="Verdana" pitchFamily="34" charset="0"/>
              </a:rPr>
              <a:t> </a:t>
            </a:r>
            <a:r>
              <a:rPr lang="de-DE" sz="2800" i="1" dirty="0" smtClean="0">
                <a:solidFill>
                  <a:prstClr val="black"/>
                </a:solidFill>
                <a:latin typeface="Verdana" pitchFamily="34" charset="0"/>
              </a:rPr>
              <a:t>++ (Fortsetzung)</a:t>
            </a:r>
            <a:endParaRPr lang="de-DE" sz="2800" i="1" dirty="0">
              <a:solidFill>
                <a:prstClr val="black"/>
              </a:solidFill>
              <a:latin typeface="Verdana" pitchFamily="34" charset="0"/>
            </a:endParaRPr>
          </a:p>
          <a:p>
            <a:pPr marL="400050" lvl="1" indent="0">
              <a:buNone/>
            </a:pPr>
            <a:r>
              <a:rPr lang="de-DE" dirty="0" smtClean="0">
                <a:latin typeface="Verdana" pitchFamily="34" charset="0"/>
              </a:rPr>
              <a:t>Wasser- </a:t>
            </a:r>
            <a:r>
              <a:rPr lang="de-DE" dirty="0">
                <a:latin typeface="Verdana" pitchFamily="34" charset="0"/>
              </a:rPr>
              <a:t>und Raumfahrzeuge als </a:t>
            </a:r>
            <a:r>
              <a:rPr lang="de-DE" dirty="0" smtClean="0">
                <a:latin typeface="Verdana" pitchFamily="34" charset="0"/>
              </a:rPr>
              <a:t>geistiger Schöpfer </a:t>
            </a:r>
            <a:r>
              <a:rPr lang="de-DE" dirty="0">
                <a:latin typeface="Verdana" pitchFamily="34" charset="0"/>
              </a:rPr>
              <a:t>(z. B. für Logbücher) werden als </a:t>
            </a:r>
            <a:r>
              <a:rPr lang="de-DE" dirty="0" smtClean="0">
                <a:latin typeface="Verdana" pitchFamily="34" charset="0"/>
              </a:rPr>
              <a:t>Körperschaftsdatensätze </a:t>
            </a:r>
            <a:r>
              <a:rPr lang="de-DE" dirty="0">
                <a:latin typeface="Verdana" pitchFamily="34" charset="0"/>
              </a:rPr>
              <a:t>erfasst und bei </a:t>
            </a:r>
            <a:r>
              <a:rPr lang="de-DE" dirty="0" err="1">
                <a:latin typeface="Verdana" pitchFamily="34" charset="0"/>
              </a:rPr>
              <a:t>Homonymität</a:t>
            </a:r>
            <a:r>
              <a:rPr lang="de-DE" dirty="0">
                <a:latin typeface="Verdana" pitchFamily="34" charset="0"/>
              </a:rPr>
              <a:t> mit dem Zusatz „Körperschaft“ von dem Sachschlagwort für das Fahrzeug unterschieden.  Zur Erfassung (vgl. </a:t>
            </a:r>
            <a:r>
              <a:rPr lang="de-DE" dirty="0" smtClean="0">
                <a:latin typeface="Verdana" pitchFamily="34" charset="0"/>
                <a:hlinkClick r:id="rId2"/>
              </a:rPr>
              <a:t>EH-K-18</a:t>
            </a:r>
            <a:r>
              <a:rPr lang="de-DE" dirty="0" smtClean="0">
                <a:latin typeface="Verdana" pitchFamily="34" charset="0"/>
              </a:rPr>
              <a:t>).</a:t>
            </a:r>
            <a:r>
              <a:rPr lang="de-DE" dirty="0">
                <a:latin typeface="Verdana" pitchFamily="34" charset="0"/>
              </a:rPr>
              <a:t/>
            </a:r>
            <a:br>
              <a:rPr lang="de-DE" dirty="0">
                <a:latin typeface="Verdana" pitchFamily="34" charset="0"/>
              </a:rPr>
            </a:br>
            <a:endParaRPr lang="de-DE" dirty="0">
              <a:latin typeface="Verdana" pitchFamily="34" charset="0"/>
            </a:endParaRPr>
          </a:p>
          <a:p>
            <a:pPr marL="400050" lvl="1" indent="0">
              <a:buNone/>
            </a:pPr>
            <a:r>
              <a:rPr lang="de-DE" dirty="0">
                <a:latin typeface="Verdana" pitchFamily="34" charset="0"/>
              </a:rPr>
              <a:t>Programme und </a:t>
            </a:r>
            <a:r>
              <a:rPr lang="de-DE" dirty="0" smtClean="0">
                <a:latin typeface="Verdana" pitchFamily="34" charset="0"/>
              </a:rPr>
              <a:t>Projekte </a:t>
            </a:r>
            <a:r>
              <a:rPr lang="de-DE" dirty="0">
                <a:latin typeface="Verdana" pitchFamily="34" charset="0"/>
              </a:rPr>
              <a:t>sind </a:t>
            </a:r>
            <a:r>
              <a:rPr lang="de-DE" dirty="0" smtClean="0">
                <a:latin typeface="Verdana" pitchFamily="34" charset="0"/>
              </a:rPr>
              <a:t>Förderprogramme</a:t>
            </a:r>
            <a:r>
              <a:rPr lang="de-DE" dirty="0">
                <a:latin typeface="Verdana" pitchFamily="34" charset="0"/>
              </a:rPr>
              <a:t>, Entwicklungsprojekte </a:t>
            </a:r>
            <a:r>
              <a:rPr lang="de-DE" dirty="0" err="1">
                <a:latin typeface="Verdana" pitchFamily="34" charset="0"/>
              </a:rPr>
              <a:t>u.ä.</a:t>
            </a:r>
            <a:r>
              <a:rPr lang="de-DE" dirty="0">
                <a:latin typeface="Verdana" pitchFamily="34" charset="0"/>
              </a:rPr>
              <a:t> </a:t>
            </a:r>
            <a:endParaRPr lang="de-DE" dirty="0" smtClean="0">
              <a:latin typeface="Verdana" pitchFamily="34" charset="0"/>
            </a:endParaRPr>
          </a:p>
          <a:p>
            <a:pPr marL="400050" lvl="1" indent="0">
              <a:buNone/>
            </a:pPr>
            <a:r>
              <a:rPr lang="de-DE" dirty="0" smtClean="0">
                <a:latin typeface="Verdana" pitchFamily="34" charset="0"/>
              </a:rPr>
              <a:t>Softwareprogramme </a:t>
            </a:r>
            <a:r>
              <a:rPr lang="de-DE" dirty="0">
                <a:latin typeface="Verdana" pitchFamily="34" charset="0"/>
              </a:rPr>
              <a:t>der Sacherschließung bleiben weiterhin Sachbegriffe. </a:t>
            </a:r>
          </a:p>
          <a:p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>
                <a:solidFill>
                  <a:prstClr val="black">
                    <a:tint val="75000"/>
                  </a:prstClr>
                </a:solidFill>
              </a:rPr>
              <a:t>AG RDA Schulungsunterlagen - Modul GND: Körperschaften/Konferenzen - Vollumstieg Oktober 2015</a:t>
            </a:r>
            <a:endParaRPr lang="de-DE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64CCF-3645-45FD-907E-5F8BCDA1650A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5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361428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>
                <a:solidFill>
                  <a:prstClr val="black"/>
                </a:solidFill>
                <a:latin typeface="Verdana" pitchFamily="34" charset="0"/>
              </a:rPr>
              <a:t>Erläuterungen zu RDA 11.0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0"/>
            <a:ext cx="843528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de-DE" sz="2400" i="1" dirty="0">
                <a:latin typeface="Verdana" pitchFamily="34" charset="0"/>
              </a:rPr>
              <a:t>Erläuterung </a:t>
            </a:r>
            <a:r>
              <a:rPr lang="de-DE" sz="2400" i="1" dirty="0" smtClean="0">
                <a:latin typeface="Verdana" pitchFamily="34" charset="0"/>
              </a:rPr>
              <a:t>3 (geändert ++ </a:t>
            </a:r>
            <a:r>
              <a:rPr lang="de-DE" sz="2400" i="1" dirty="0" smtClean="0">
                <a:solidFill>
                  <a:srgbClr val="FF0000"/>
                </a:solidFill>
                <a:latin typeface="Verdana" pitchFamily="34" charset="0"/>
              </a:rPr>
              <a:t>neu letzter Absatz </a:t>
            </a:r>
            <a:r>
              <a:rPr lang="de-DE" sz="2400" i="1" dirty="0" smtClean="0">
                <a:latin typeface="Verdana" pitchFamily="34" charset="0"/>
              </a:rPr>
              <a:t>++):</a:t>
            </a:r>
            <a:endParaRPr lang="de-DE" sz="2400" i="1" dirty="0">
              <a:latin typeface="Verdana" pitchFamily="34" charset="0"/>
            </a:endParaRPr>
          </a:p>
          <a:p>
            <a:pPr marL="0" indent="0">
              <a:buNone/>
            </a:pPr>
            <a:r>
              <a:rPr lang="de-DE" sz="2400" dirty="0">
                <a:latin typeface="Verdana" pitchFamily="34" charset="0"/>
              </a:rPr>
              <a:t>Konferenzen: </a:t>
            </a:r>
          </a:p>
          <a:p>
            <a:pPr marL="400050" lvl="1" indent="0">
              <a:buNone/>
            </a:pPr>
            <a:r>
              <a:rPr lang="de-DE" sz="2400" dirty="0">
                <a:latin typeface="Verdana" pitchFamily="34" charset="0"/>
              </a:rPr>
              <a:t>Konferenzen nach RDA sind auch Konferenzen usw. ohne Konferenzbegriff, Expeditionen sowie Ehrungen, </a:t>
            </a:r>
            <a:r>
              <a:rPr lang="de-DE" sz="2400" dirty="0" smtClean="0">
                <a:latin typeface="Verdana" pitchFamily="34" charset="0"/>
              </a:rPr>
              <a:t>Preisverleihungen </a:t>
            </a:r>
            <a:r>
              <a:rPr lang="de-DE" sz="2400" dirty="0">
                <a:latin typeface="Verdana" pitchFamily="34" charset="0"/>
              </a:rPr>
              <a:t>(nur die Veranstaltungen, nicht die Preise an sich), Wettbewerbe usw. Keine Konferenzen sind z.B. TV-Sendungen und Konzerte</a:t>
            </a:r>
            <a:r>
              <a:rPr lang="de-DE" sz="2400" dirty="0" smtClean="0">
                <a:latin typeface="Verdana" pitchFamily="34" charset="0"/>
              </a:rPr>
              <a:t>.</a:t>
            </a:r>
          </a:p>
          <a:p>
            <a:pPr marL="400050" lvl="1" indent="0">
              <a:buNone/>
            </a:pPr>
            <a:r>
              <a:rPr lang="de-DE" sz="2400" dirty="0" smtClean="0">
                <a:latin typeface="Verdana" pitchFamily="34" charset="0"/>
              </a:rPr>
              <a:t>...</a:t>
            </a:r>
            <a:endParaRPr lang="de-DE" sz="2400" dirty="0">
              <a:latin typeface="Verdana" pitchFamily="34" charset="0"/>
            </a:endParaRPr>
          </a:p>
          <a:p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323528" y="6356350"/>
            <a:ext cx="8280920" cy="365125"/>
          </a:xfrm>
        </p:spPr>
        <p:txBody>
          <a:bodyPr/>
          <a:lstStyle/>
          <a:p>
            <a:r>
              <a:rPr lang="de-DE" dirty="0" smtClean="0">
                <a:solidFill>
                  <a:prstClr val="black">
                    <a:tint val="75000"/>
                  </a:prstClr>
                </a:solidFill>
              </a:rPr>
              <a:t>AG RDA Schulungsunterlagen - Modul GND: Körperschaften/Konferenzen - Vollumstieg Oktober 2015</a:t>
            </a:r>
            <a:endParaRPr lang="de-DE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64CCF-3645-45FD-907E-5F8BCDA1650A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894835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>
                <a:solidFill>
                  <a:prstClr val="black"/>
                </a:solidFill>
                <a:latin typeface="Verdana" pitchFamily="34" charset="0"/>
              </a:rPr>
              <a:t>Erläuterungen zu RDA 11.0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de-DE" sz="2400" i="1" dirty="0">
                <a:latin typeface="Verdana" pitchFamily="34" charset="0"/>
              </a:rPr>
              <a:t>Erläuterung </a:t>
            </a:r>
            <a:r>
              <a:rPr lang="de-DE" sz="2400" i="1" dirty="0" smtClean="0">
                <a:latin typeface="Verdana" pitchFamily="34" charset="0"/>
              </a:rPr>
              <a:t>3 (</a:t>
            </a:r>
            <a:r>
              <a:rPr lang="de-DE" sz="2400" i="1" dirty="0" smtClean="0">
                <a:solidFill>
                  <a:prstClr val="black"/>
                </a:solidFill>
                <a:latin typeface="Verdana" pitchFamily="34" charset="0"/>
              </a:rPr>
              <a:t>++ </a:t>
            </a:r>
            <a:r>
              <a:rPr lang="de-DE" sz="2400" i="1" dirty="0">
                <a:solidFill>
                  <a:srgbClr val="FF0000"/>
                </a:solidFill>
                <a:latin typeface="Verdana" pitchFamily="34" charset="0"/>
              </a:rPr>
              <a:t>neu letzter Absatz </a:t>
            </a:r>
            <a:r>
              <a:rPr lang="de-DE" sz="2400" i="1" dirty="0" smtClean="0">
                <a:solidFill>
                  <a:prstClr val="black"/>
                </a:solidFill>
                <a:latin typeface="Verdana" pitchFamily="34" charset="0"/>
              </a:rPr>
              <a:t>++)</a:t>
            </a:r>
            <a:r>
              <a:rPr lang="de-DE" sz="2400" i="1" dirty="0" smtClean="0">
                <a:latin typeface="Verdana" pitchFamily="34" charset="0"/>
              </a:rPr>
              <a:t>:</a:t>
            </a:r>
            <a:endParaRPr lang="de-DE" sz="2400" i="1" dirty="0">
              <a:latin typeface="Verdana" pitchFamily="34" charset="0"/>
            </a:endParaRPr>
          </a:p>
          <a:p>
            <a:pPr marL="0" indent="0">
              <a:buNone/>
            </a:pPr>
            <a:r>
              <a:rPr lang="de-DE" sz="2400" dirty="0">
                <a:latin typeface="Verdana" pitchFamily="34" charset="0"/>
              </a:rPr>
              <a:t>Konferenzen: </a:t>
            </a:r>
          </a:p>
          <a:p>
            <a:pPr marL="400050" lvl="1" indent="0">
              <a:buNone/>
            </a:pPr>
            <a:r>
              <a:rPr lang="de-DE" sz="2400" dirty="0" smtClean="0">
                <a:latin typeface="Verdana" pitchFamily="34" charset="0"/>
              </a:rPr>
              <a:t>....</a:t>
            </a:r>
          </a:p>
          <a:p>
            <a:pPr marL="400050" lvl="1" indent="0">
              <a:buNone/>
            </a:pPr>
            <a:r>
              <a:rPr lang="de-DE" sz="2400" dirty="0" smtClean="0">
                <a:latin typeface="Verdana" pitchFamily="34" charset="0"/>
              </a:rPr>
              <a:t>In </a:t>
            </a:r>
            <a:r>
              <a:rPr lang="de-DE" sz="2400" dirty="0">
                <a:latin typeface="Verdana" pitchFamily="34" charset="0"/>
              </a:rPr>
              <a:t>der Formalerschließung werden nur diejenigen Ausstellungen als Körperschaften betrachtet, die wiederkehrend unter demselben Namen erscheinen (z.B. Documenta, Biennale di Venezia, </a:t>
            </a:r>
            <a:r>
              <a:rPr lang="de-DE" sz="2400" dirty="0" err="1">
                <a:latin typeface="Verdana" pitchFamily="34" charset="0"/>
              </a:rPr>
              <a:t>Triennale</a:t>
            </a:r>
            <a:r>
              <a:rPr lang="de-DE" sz="2400" dirty="0">
                <a:latin typeface="Verdana" pitchFamily="34" charset="0"/>
              </a:rPr>
              <a:t> Kleinplastik). Normdatensätze für Einzelausstellungen werden nur dann angelegt, wenn sie in der Sacherschließung als Thema benötigt werden. (Das betrifft auch Wanderausstellungen: Sie werden in der Formalerschließung nur erfasst, wenn sie in verschiedenen Jahren mit verschiedenen Inhalten unter demselben Namen auftreten</a:t>
            </a:r>
            <a:r>
              <a:rPr lang="de-DE" sz="2400" dirty="0" smtClean="0">
                <a:latin typeface="Verdana" pitchFamily="34" charset="0"/>
              </a:rPr>
              <a:t>).</a:t>
            </a:r>
            <a:endParaRPr lang="de-DE" sz="2400" dirty="0">
              <a:latin typeface="Verdana" pitchFamily="34" charset="0"/>
            </a:endParaRPr>
          </a:p>
          <a:p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323528" y="6356350"/>
            <a:ext cx="8280920" cy="365125"/>
          </a:xfrm>
        </p:spPr>
        <p:txBody>
          <a:bodyPr/>
          <a:lstStyle/>
          <a:p>
            <a:r>
              <a:rPr lang="de-DE" dirty="0" smtClean="0">
                <a:solidFill>
                  <a:prstClr val="black">
                    <a:tint val="75000"/>
                  </a:prstClr>
                </a:solidFill>
              </a:rPr>
              <a:t>AG RDA Schulungsunterlagen - Modul GND: Körperschaften/Konferenzen - Vollumstieg Oktober 2015</a:t>
            </a:r>
            <a:endParaRPr lang="de-DE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64CCF-3645-45FD-907E-5F8BCDA1650A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7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276220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557808"/>
            <a:ext cx="8229600" cy="1143000"/>
          </a:xfrm>
        </p:spPr>
        <p:txBody>
          <a:bodyPr>
            <a:noAutofit/>
          </a:bodyPr>
          <a:lstStyle/>
          <a:p>
            <a:pPr>
              <a:lnSpc>
                <a:spcPts val="3300"/>
              </a:lnSpc>
            </a:pPr>
            <a:r>
              <a:rPr lang="de-DE" sz="3200" dirty="0">
                <a:latin typeface="Verdana" pitchFamily="34" charset="0"/>
              </a:rPr>
              <a:t>W</a:t>
            </a:r>
            <a:r>
              <a:rPr lang="de-DE" sz="3200" dirty="0" smtClean="0">
                <a:latin typeface="Verdana" pitchFamily="34" charset="0"/>
              </a:rPr>
              <a:t>eitere nach RAK-WB nicht zu erfassende Körperschaften, die mit dem RDA-Umstieg erfasst werden</a:t>
            </a:r>
            <a:endParaRPr lang="de-DE" sz="3200" dirty="0">
              <a:latin typeface="Verdana" pitchFamily="34" charset="0"/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772816"/>
            <a:ext cx="8229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FontTx/>
              <a:buChar char="-"/>
            </a:pPr>
            <a:r>
              <a:rPr lang="en-US" sz="24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Zeitschriftenredaktionen</a:t>
            </a:r>
            <a:r>
              <a:rPr lang="en-US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(RAK §631 ERL 1)</a:t>
            </a:r>
          </a:p>
          <a:p>
            <a:pPr>
              <a:buFontTx/>
              <a:buChar char="-"/>
            </a:pPr>
            <a:r>
              <a:rPr lang="en-US" sz="24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Musik</a:t>
            </a:r>
            <a:r>
              <a:rPr lang="en-US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-/</a:t>
            </a:r>
            <a:r>
              <a:rPr lang="en-US" sz="24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Künstlergruppen</a:t>
            </a:r>
            <a:r>
              <a:rPr lang="en-US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en-US" sz="24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aus</a:t>
            </a:r>
            <a:r>
              <a:rPr lang="en-US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en-US" sz="24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Vor</a:t>
            </a:r>
            <a:r>
              <a:rPr lang="en-US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- und </a:t>
            </a:r>
            <a:r>
              <a:rPr lang="en-US" sz="24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Familiennamen</a:t>
            </a:r>
            <a:r>
              <a:rPr lang="en-US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(RAK §631 ERL3) (</a:t>
            </a:r>
            <a:r>
              <a:rPr lang="en-US" sz="24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aber</a:t>
            </a:r>
            <a:r>
              <a:rPr lang="en-US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en-US" sz="24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nur</a:t>
            </a:r>
            <a:r>
              <a:rPr lang="en-US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en-US" sz="24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für</a:t>
            </a:r>
            <a:r>
              <a:rPr lang="en-US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en-US" sz="24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feste</a:t>
            </a:r>
            <a:r>
              <a:rPr lang="en-US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en-US" sz="24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Verbindungen</a:t>
            </a:r>
            <a:r>
              <a:rPr lang="en-US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; </a:t>
            </a:r>
            <a:r>
              <a:rPr lang="en-US" sz="24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vgl</a:t>
            </a:r>
            <a:r>
              <a:rPr lang="en-US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. ERL 1 </a:t>
            </a:r>
            <a:r>
              <a:rPr lang="en-US" sz="24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zu</a:t>
            </a:r>
            <a:r>
              <a:rPr lang="en-US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RDA 11.0)</a:t>
            </a:r>
          </a:p>
          <a:p>
            <a:pPr>
              <a:buFontTx/>
              <a:buChar char="-"/>
            </a:pPr>
            <a:r>
              <a:rPr lang="en-US" sz="24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Abteilungen</a:t>
            </a:r>
            <a:r>
              <a:rPr lang="en-US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en-US" sz="24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eines</a:t>
            </a:r>
            <a:r>
              <a:rPr lang="en-US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Organs </a:t>
            </a:r>
            <a:r>
              <a:rPr lang="en-US" sz="24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einer</a:t>
            </a:r>
            <a:r>
              <a:rPr lang="en-US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en-US" sz="24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Gebiets-körperschaft</a:t>
            </a:r>
            <a:r>
              <a:rPr lang="en-US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en-US" sz="24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oder</a:t>
            </a:r>
            <a:r>
              <a:rPr lang="en-US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en-US" sz="24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Religionsgemeinschaft</a:t>
            </a:r>
            <a:r>
              <a:rPr lang="en-US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, </a:t>
            </a:r>
            <a:r>
              <a:rPr lang="en-US" sz="24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deren</a:t>
            </a:r>
            <a:r>
              <a:rPr lang="en-US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Name </a:t>
            </a:r>
            <a:r>
              <a:rPr lang="en-US" sz="24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mit</a:t>
            </a:r>
            <a:r>
              <a:rPr lang="en-US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en-US" sz="24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bestimmten</a:t>
            </a:r>
            <a:r>
              <a:rPr lang="en-US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en-US" sz="24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Begriffen</a:t>
            </a:r>
            <a:r>
              <a:rPr lang="en-US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en-US" sz="24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gebildet</a:t>
            </a:r>
            <a:r>
              <a:rPr lang="en-US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en-US" sz="24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wurde</a:t>
            </a:r>
            <a:r>
              <a:rPr lang="en-US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. </a:t>
            </a:r>
            <a:r>
              <a:rPr lang="en-US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(RAK 449,4; 468,4)</a:t>
            </a:r>
          </a:p>
          <a:p>
            <a:pPr>
              <a:buFontTx/>
              <a:buChar char="-"/>
            </a:pPr>
            <a:endParaRPr lang="en-US" sz="24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FontTx/>
              <a:buChar char="-"/>
            </a:pPr>
            <a:endParaRPr lang="en-US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395536" y="6356350"/>
            <a:ext cx="8280920" cy="365125"/>
          </a:xfrm>
        </p:spPr>
        <p:txBody>
          <a:bodyPr/>
          <a:lstStyle/>
          <a:p>
            <a:r>
              <a:rPr lang="de-DE" dirty="0" smtClean="0">
                <a:solidFill>
                  <a:prstClr val="black">
                    <a:tint val="75000"/>
                  </a:prstClr>
                </a:solidFill>
              </a:rPr>
              <a:t>AG RDA Schulungsunterlagen - Modul GND: Körperschaften/Konferenzen - Vollumstieg Oktober 2015</a:t>
            </a:r>
            <a:endParaRPr lang="de-DE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64CCF-3645-45FD-907E-5F8BCDA1650A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8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057972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z="3200" dirty="0">
                <a:solidFill>
                  <a:prstClr val="black"/>
                </a:solidFill>
                <a:latin typeface="Verdana" pitchFamily="34" charset="0"/>
              </a:rPr>
              <a:t>– Beispiele –</a:t>
            </a:r>
            <a:br>
              <a:rPr lang="de-DE" sz="3200" dirty="0">
                <a:solidFill>
                  <a:prstClr val="black"/>
                </a:solidFill>
                <a:latin typeface="Verdana" pitchFamily="34" charset="0"/>
              </a:rPr>
            </a:br>
            <a:r>
              <a:rPr lang="de-DE" sz="3200" dirty="0" smtClean="0">
                <a:solidFill>
                  <a:prstClr val="black"/>
                </a:solidFill>
                <a:latin typeface="Verdana" pitchFamily="34" charset="0"/>
              </a:rPr>
              <a:t>Zeitschriftenredaktionen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916832"/>
            <a:ext cx="8229600" cy="420933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de-DE" sz="36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Spiegel-Redaktion</a:t>
            </a:r>
          </a:p>
          <a:p>
            <a:pPr marL="0" indent="0">
              <a:buNone/>
            </a:pPr>
            <a:r>
              <a:rPr lang="de-DE" sz="36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Redaktion „Das Personalbüro in Recht und Praxis“</a:t>
            </a:r>
            <a:endParaRPr lang="de-DE" sz="36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>
                <a:solidFill>
                  <a:prstClr val="black">
                    <a:tint val="75000"/>
                  </a:prstClr>
                </a:solidFill>
              </a:rPr>
              <a:t>AG RDA Schulungsunterlagen - Modul GND: Körperschaften/Konferenzen - Vollumstieg Oktober 2015</a:t>
            </a:r>
            <a:endParaRPr lang="de-DE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64CCF-3645-45FD-907E-5F8BCDA1650A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9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4464676"/>
      </p:ext>
    </p:extLst>
  </p:cSld>
  <p:clrMapOvr>
    <a:masterClrMapping/>
  </p:clrMapOvr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1560</Words>
  <Application>Microsoft Office PowerPoint</Application>
  <PresentationFormat>Bildschirmpräsentation (4:3)</PresentationFormat>
  <Paragraphs>249</Paragraphs>
  <Slides>28</Slides>
  <Notes>10</Notes>
  <HiddenSlides>0</HiddenSlides>
  <MMClips>0</MMClips>
  <ScaleCrop>false</ScaleCrop>
  <HeadingPairs>
    <vt:vector size="4" baseType="variant">
      <vt:variant>
        <vt:lpstr>Design</vt:lpstr>
      </vt:variant>
      <vt:variant>
        <vt:i4>3</vt:i4>
      </vt:variant>
      <vt:variant>
        <vt:lpstr>Folientitel</vt:lpstr>
      </vt:variant>
      <vt:variant>
        <vt:i4>28</vt:i4>
      </vt:variant>
    </vt:vector>
  </HeadingPairs>
  <TitlesOfParts>
    <vt:vector size="31" baseType="lpstr">
      <vt:lpstr>Larissa</vt:lpstr>
      <vt:lpstr>2_Larissa</vt:lpstr>
      <vt:lpstr>1_Larissa</vt:lpstr>
      <vt:lpstr>Schulungsunterlagen der AG RDA</vt:lpstr>
      <vt:lpstr>Änderungen bei Körperschaften und Konferenzen mit dem  RDA-Vollumstieg </vt:lpstr>
      <vt:lpstr> </vt:lpstr>
      <vt:lpstr>Erläuterungen zu RDA 11.0</vt:lpstr>
      <vt:lpstr>Erläuterungen zu RDA 11.0</vt:lpstr>
      <vt:lpstr>Erläuterungen zu RDA 11.0</vt:lpstr>
      <vt:lpstr>Erläuterungen zu RDA 11.0</vt:lpstr>
      <vt:lpstr>Weitere nach RAK-WB nicht zu erfassende Körperschaften, die mit dem RDA-Umstieg erfasst werden</vt:lpstr>
      <vt:lpstr>– Beispiele – Zeitschriftenredaktionen</vt:lpstr>
      <vt:lpstr>– Beispiele – Musik-/Künstlergruppen, deren Namen nur aus Vor- und Zunamen bestehen</vt:lpstr>
      <vt:lpstr>– Beispiele –  Exekutiv-, Informations- und Spitzenorgane </vt:lpstr>
      <vt:lpstr>– Beispiele – Amtsinhaber/Regierungschefs/ Würdenträger  </vt:lpstr>
      <vt:lpstr>– Beispiele –  Raumfahrzeuge/Schiffe u.ä. </vt:lpstr>
      <vt:lpstr>– Beispiele –  Programme und Projekte u.ä. </vt:lpstr>
      <vt:lpstr>Änderungen bei Konferenzen</vt:lpstr>
      <vt:lpstr>– Beispiele –  Expeditionen als Konferenzen</vt:lpstr>
      <vt:lpstr>– Beispiele –  Konferenzen ohne Konferenzbegriff </vt:lpstr>
      <vt:lpstr>– Beispiele –  Konferenzname nur Veranstalter und Konferenzbegriff </vt:lpstr>
      <vt:lpstr>Untergeordnete Konferenzen  Erläuterung zu RDA 11.2.2.14.6</vt:lpstr>
      <vt:lpstr>– Beispiele –  untergeordnete Konferenzen</vt:lpstr>
      <vt:lpstr>– Beispiele –  Konferenzfolgen</vt:lpstr>
      <vt:lpstr>Legislaturperioden</vt:lpstr>
      <vt:lpstr>- Beispiele - Legislaturperioden</vt:lpstr>
      <vt:lpstr>Redaktionsabsprachen</vt:lpstr>
      <vt:lpstr>Redaktionsabsprachen</vt:lpstr>
      <vt:lpstr>Redaktionsabsprachen</vt:lpstr>
      <vt:lpstr>Redaktionsabsprachen</vt:lpstr>
      <vt:lpstr>Redaktionsabsprachen</vt:lpstr>
    </vt:vector>
  </TitlesOfParts>
  <Company>GBV Zentrale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Körperschaften</dc:title>
  <dc:creator>Berger</dc:creator>
  <cp:lastModifiedBy>scheven</cp:lastModifiedBy>
  <cp:revision>598</cp:revision>
  <cp:lastPrinted>2015-02-10T11:29:37Z</cp:lastPrinted>
  <dcterms:created xsi:type="dcterms:W3CDTF">2014-02-19T15:17:52Z</dcterms:created>
  <dcterms:modified xsi:type="dcterms:W3CDTF">2015-06-11T04:14:18Z</dcterms:modified>
</cp:coreProperties>
</file>