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Lst>
  <p:notesMasterIdLst>
    <p:notesMasterId r:id="rId25"/>
  </p:notesMasterIdLst>
  <p:handoutMasterIdLst>
    <p:handoutMasterId r:id="rId26"/>
  </p:handoutMasterIdLst>
  <p:sldIdLst>
    <p:sldId id="285" r:id="rId3"/>
    <p:sldId id="259" r:id="rId4"/>
    <p:sldId id="260" r:id="rId5"/>
    <p:sldId id="264" r:id="rId6"/>
    <p:sldId id="274" r:id="rId7"/>
    <p:sldId id="265" r:id="rId8"/>
    <p:sldId id="277" r:id="rId9"/>
    <p:sldId id="266" r:id="rId10"/>
    <p:sldId id="276" r:id="rId11"/>
    <p:sldId id="267" r:id="rId12"/>
    <p:sldId id="275" r:id="rId13"/>
    <p:sldId id="268" r:id="rId14"/>
    <p:sldId id="278" r:id="rId15"/>
    <p:sldId id="284" r:id="rId16"/>
    <p:sldId id="269" r:id="rId17"/>
    <p:sldId id="270" r:id="rId18"/>
    <p:sldId id="282" r:id="rId19"/>
    <p:sldId id="283" r:id="rId20"/>
    <p:sldId id="281" r:id="rId21"/>
    <p:sldId id="280" r:id="rId22"/>
    <p:sldId id="273" r:id="rId23"/>
    <p:sldId id="271" r:id="rId24"/>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30" autoAdjust="0"/>
    <p:restoredTop sz="92208" autoAdjust="0"/>
  </p:normalViewPr>
  <p:slideViewPr>
    <p:cSldViewPr>
      <p:cViewPr varScale="1">
        <p:scale>
          <a:sx n="101" d="100"/>
          <a:sy n="101" d="100"/>
        </p:scale>
        <p:origin x="-336"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5" d="100"/>
          <a:sy n="85" d="100"/>
        </p:scale>
        <p:origin x="-3150"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12.05.2014</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12.05.2014</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baseline="0" dirty="0" smtClean="0">
              <a:latin typeface="Arial" pitchFamily="34" charset="0"/>
              <a:cs typeface="Arial" pitchFamily="34" charset="0"/>
            </a:endParaRPr>
          </a:p>
          <a:p>
            <a:endParaRPr lang="en-US" dirty="0" smtClean="0">
              <a:latin typeface="Arial" pitchFamily="34" charset="0"/>
              <a:cs typeface="Arial" pitchFamily="34" charset="0"/>
            </a:endParaRPr>
          </a:p>
          <a:p>
            <a:endParaRPr lang="en-US" dirty="0" smtClean="0">
              <a:latin typeface="Arial" pitchFamily="34" charset="0"/>
              <a:cs typeface="Arial" pitchFamily="34" charset="0"/>
            </a:endParaRPr>
          </a:p>
          <a:p>
            <a:endParaRPr lang="de-DE" dirty="0" smtClean="0">
              <a:latin typeface="Arial" pitchFamily="34" charset="0"/>
              <a:cs typeface="Arial" pitchFamily="34" charset="0"/>
            </a:endParaRPr>
          </a:p>
          <a:p>
            <a:endParaRPr lang="de-DE" dirty="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1" baseline="0" dirty="0" smtClean="0">
                <a:latin typeface="Arial" pitchFamily="34" charset="0"/>
                <a:cs typeface="Arial" pitchFamily="34" charset="0"/>
              </a:rPr>
              <a:t>Zu Beispiel RDA 11.2.2.14.3</a:t>
            </a:r>
            <a:r>
              <a:rPr lang="de-DE" baseline="0" dirty="0" smtClean="0">
                <a:latin typeface="Arial" pitchFamily="34" charset="0"/>
                <a:cs typeface="Arial" pitchFamily="34" charset="0"/>
              </a:rPr>
              <a:t>: in der Vorlage findet sich noch die übergeordnete Körperschaft</a:t>
            </a:r>
          </a:p>
          <a:p>
            <a:endParaRPr lang="de-DE" baseline="0" dirty="0" smtClean="0">
              <a:latin typeface="Arial" pitchFamily="34" charset="0"/>
              <a:cs typeface="Arial" pitchFamily="34" charset="0"/>
            </a:endParaRPr>
          </a:p>
          <a:p>
            <a:r>
              <a:rPr lang="de-DE" b="1" baseline="0" dirty="0" smtClean="0">
                <a:latin typeface="Arial" pitchFamily="34" charset="0"/>
                <a:cs typeface="Arial" pitchFamily="34" charset="0"/>
              </a:rPr>
              <a:t>Dt. Text R</a:t>
            </a:r>
            <a:r>
              <a:rPr lang="de-DE" b="1" dirty="0" smtClean="0">
                <a:latin typeface="Arial" pitchFamily="34" charset="0"/>
                <a:cs typeface="Arial" pitchFamily="34" charset="0"/>
              </a:rPr>
              <a:t>DA 11.2.2.14.6</a:t>
            </a:r>
            <a:r>
              <a:rPr lang="de-DE" dirty="0" smtClean="0">
                <a:latin typeface="Arial" pitchFamily="34" charset="0"/>
                <a:cs typeface="Arial" pitchFamily="34" charset="0"/>
              </a:rPr>
              <a:t>: Name, der den vollständigen Namen der übergeordneten oder in Beziehung stehenden Körperschaft enthält</a:t>
            </a:r>
            <a:r>
              <a:rPr lang="de-DE" baseline="0" dirty="0" smtClean="0">
                <a:latin typeface="Arial" pitchFamily="34" charset="0"/>
                <a:cs typeface="Arial" pitchFamily="34" charset="0"/>
              </a:rPr>
              <a:t>. </a:t>
            </a:r>
          </a:p>
          <a:p>
            <a:r>
              <a:rPr lang="de-DE" baseline="0" dirty="0" smtClean="0">
                <a:latin typeface="Arial" pitchFamily="34" charset="0"/>
                <a:cs typeface="Arial" pitchFamily="34" charset="0"/>
              </a:rPr>
              <a:t>(Anmerkung: Name ist keine Gebietskörperschaft)</a:t>
            </a:r>
            <a:endParaRPr lang="en-US" dirty="0" smtClean="0">
              <a:latin typeface="Arial" pitchFamily="34" charset="0"/>
              <a:cs typeface="Arial" pitchFamily="34" charset="0"/>
            </a:endParaRPr>
          </a:p>
          <a:p>
            <a:endParaRPr lang="en-US" dirty="0" smtClean="0">
              <a:latin typeface="Arial" pitchFamily="34" charset="0"/>
              <a:cs typeface="Arial" pitchFamily="34" charset="0"/>
            </a:endParaRPr>
          </a:p>
          <a:p>
            <a:endParaRPr lang="en-US" dirty="0" smtClean="0">
              <a:latin typeface="Arial" pitchFamily="34" charset="0"/>
              <a:cs typeface="Arial" pitchFamily="34" charset="0"/>
            </a:endParaRPr>
          </a:p>
          <a:p>
            <a:endParaRPr lang="de-DE" dirty="0" smtClean="0">
              <a:latin typeface="Arial" pitchFamily="34" charset="0"/>
              <a:cs typeface="Arial" pitchFamily="34" charset="0"/>
            </a:endParaRPr>
          </a:p>
          <a:p>
            <a:endParaRPr lang="de-DE" dirty="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latin typeface="Arial" pitchFamily="34" charset="0"/>
                <a:cs typeface="Arial" pitchFamily="34" charset="0"/>
              </a:rPr>
              <a:t>Nicht als bevorzugter Name gewählt: eine Initialform bzw. </a:t>
            </a:r>
            <a:r>
              <a:rPr lang="de-DE" dirty="0" err="1" smtClean="0">
                <a:latin typeface="Arial" pitchFamily="34" charset="0"/>
                <a:cs typeface="Arial" pitchFamily="34" charset="0"/>
              </a:rPr>
              <a:t>Langform</a:t>
            </a:r>
            <a:r>
              <a:rPr lang="de-DE" dirty="0" smtClean="0">
                <a:latin typeface="Arial" pitchFamily="34" charset="0"/>
                <a:cs typeface="Arial" pitchFamily="34" charset="0"/>
              </a:rPr>
              <a:t>.</a:t>
            </a:r>
            <a:r>
              <a:rPr lang="de-DE" baseline="0" dirty="0" smtClean="0">
                <a:latin typeface="Arial" pitchFamily="34" charset="0"/>
                <a:cs typeface="Arial" pitchFamily="34" charset="0"/>
              </a:rPr>
              <a:t> </a:t>
            </a:r>
          </a:p>
          <a:p>
            <a:r>
              <a:rPr lang="de-DE" dirty="0" smtClean="0">
                <a:latin typeface="Arial" pitchFamily="34" charset="0"/>
                <a:cs typeface="Arial" pitchFamily="34" charset="0"/>
              </a:rPr>
              <a:t>Weitere Formen wären abweichende Schreib-</a:t>
            </a:r>
            <a:r>
              <a:rPr lang="de-DE" baseline="0" dirty="0" smtClean="0">
                <a:latin typeface="Arial" pitchFamily="34" charset="0"/>
                <a:cs typeface="Arial" pitchFamily="34" charset="0"/>
              </a:rPr>
              <a:t> </a:t>
            </a:r>
            <a:r>
              <a:rPr lang="de-DE" dirty="0" smtClean="0">
                <a:latin typeface="Arial" pitchFamily="34" charset="0"/>
                <a:cs typeface="Arial" pitchFamily="34" charset="0"/>
              </a:rPr>
              <a:t>bzw. Sprachformen.</a:t>
            </a:r>
          </a:p>
          <a:p>
            <a:r>
              <a:rPr lang="de-DE" dirty="0" smtClean="0">
                <a:latin typeface="Arial" pitchFamily="34" charset="0"/>
                <a:cs typeface="Arial" pitchFamily="34" charset="0"/>
              </a:rPr>
              <a:t>Auch Vorlagenformen mit der Zählung etc. können weiterhin erfasst und entsprechend gekennzeichnet werden (</a:t>
            </a:r>
            <a:r>
              <a:rPr lang="de-DE" dirty="0" err="1" smtClean="0">
                <a:latin typeface="Arial" pitchFamily="34" charset="0"/>
                <a:cs typeface="Arial" pitchFamily="34" charset="0"/>
              </a:rPr>
              <a:t>nauv</a:t>
            </a:r>
            <a:r>
              <a:rPr lang="de-DE" dirty="0" smtClean="0">
                <a:latin typeface="Arial" pitchFamily="34" charset="0"/>
                <a:cs typeface="Arial" pitchFamily="34" charset="0"/>
              </a:rPr>
              <a:t>). </a:t>
            </a:r>
          </a:p>
          <a:p>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buNone/>
            </a:pPr>
            <a:r>
              <a:rPr lang="de-DE" sz="1200" dirty="0" smtClean="0"/>
              <a:t>Erfassen Sie eine Vorlageform des Namens einer Körperschaft als abweichenden Namen, wenn der Name nachvollziehbar in dieser Form gesucht werden könnte und der bevorzugte Name als Unterabteilung einer übergeordneten oder in Beziehung stehenden Körperschaft erfasst wird oder umgekehrt. </a:t>
            </a:r>
          </a:p>
          <a:p>
            <a:pPr>
              <a:buNone/>
            </a:pPr>
            <a:r>
              <a:rPr lang="de-DE" sz="1200" dirty="0" smtClean="0"/>
              <a:t>	</a:t>
            </a:r>
          </a:p>
          <a:p>
            <a:pPr>
              <a:buNone/>
            </a:pPr>
            <a:r>
              <a:rPr lang="de-DE" sz="1200" b="1" dirty="0" smtClean="0"/>
              <a:t>Beispiel</a:t>
            </a:r>
            <a:r>
              <a:rPr lang="de-DE" sz="1200" dirty="0" smtClean="0"/>
              <a:t> noch für eine Invertierte Form: </a:t>
            </a:r>
          </a:p>
          <a:p>
            <a:pPr>
              <a:buNone/>
            </a:pPr>
            <a:endParaRPr lang="de-DE" sz="1200" dirty="0" smtClean="0"/>
          </a:p>
          <a:p>
            <a:pPr>
              <a:buNone/>
            </a:pPr>
            <a:r>
              <a:rPr lang="de-DE" sz="1200" u="sng" dirty="0" smtClean="0"/>
              <a:t>Bevorzugter Name</a:t>
            </a:r>
            <a:r>
              <a:rPr lang="de-DE" sz="1200" dirty="0" smtClean="0"/>
              <a:t>: 	IAA International Conference on Low-</a:t>
            </a:r>
            <a:r>
              <a:rPr lang="de-DE" sz="1200" dirty="0" err="1" smtClean="0"/>
              <a:t>cost</a:t>
            </a:r>
            <a:r>
              <a:rPr lang="de-DE" sz="1200" dirty="0" smtClean="0"/>
              <a:t> Planetary </a:t>
            </a:r>
            <a:r>
              <a:rPr lang="de-DE" sz="1200" dirty="0" err="1" smtClean="0"/>
              <a:t>Missions</a:t>
            </a:r>
            <a:endParaRPr lang="de-DE" sz="1200" dirty="0" smtClean="0"/>
          </a:p>
          <a:p>
            <a:pPr>
              <a:buNone/>
            </a:pPr>
            <a:r>
              <a:rPr lang="de-DE" sz="1200" u="sng" dirty="0" smtClean="0"/>
              <a:t>Abweichender Name</a:t>
            </a:r>
            <a:r>
              <a:rPr lang="de-DE" sz="1200" dirty="0" smtClean="0"/>
              <a:t>:   	International Conference on Low-</a:t>
            </a:r>
            <a:r>
              <a:rPr lang="de-DE" sz="1200" dirty="0" err="1" smtClean="0"/>
              <a:t>cost</a:t>
            </a:r>
            <a:r>
              <a:rPr lang="de-DE" sz="1200" dirty="0" smtClean="0"/>
              <a:t> Planetary </a:t>
            </a:r>
            <a:r>
              <a:rPr lang="de-DE" sz="1200" dirty="0" err="1" smtClean="0"/>
              <a:t>Missions</a:t>
            </a:r>
            <a:r>
              <a:rPr lang="de-DE" sz="1200" dirty="0" smtClean="0"/>
              <a:t>, IAA</a:t>
            </a:r>
          </a:p>
          <a:p>
            <a:pPr>
              <a:buNone/>
            </a:pPr>
            <a:endParaRPr lang="de-DE" sz="1200" dirty="0" smtClean="0"/>
          </a:p>
          <a:p>
            <a:endParaRPr lang="de-DE" dirty="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kumimoji="0" lang="de-DE" sz="1200" b="1" i="0" u="none" strike="noStrike" kern="1200" cap="none" spc="0" normalizeH="0" baseline="0" noProof="0" dirty="0" smtClean="0">
                <a:ln>
                  <a:noFill/>
                </a:ln>
                <a:solidFill>
                  <a:srgbClr val="000000"/>
                </a:solidFill>
                <a:effectLst/>
                <a:uLnTx/>
                <a:uFillTx/>
                <a:latin typeface="Arial" charset="0"/>
                <a:ea typeface="+mn-ea"/>
                <a:cs typeface="Arial" charset="0"/>
              </a:rPr>
              <a:t>RDA 11.4.2.3 Datum: </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0" lang="de-DE" sz="1200" b="1" i="0" u="none" strike="noStrike" kern="1200" cap="none" spc="0" normalizeH="0" baseline="0" noProof="0" dirty="0" smtClean="0">
                <a:ln>
                  <a:noFill/>
                </a:ln>
                <a:solidFill>
                  <a:srgbClr val="000000"/>
                </a:solidFill>
                <a:effectLst/>
                <a:uLnTx/>
                <a:uFillTx/>
                <a:latin typeface="Arial" charset="0"/>
                <a:ea typeface="+mn-ea"/>
                <a:cs typeface="Arial" charset="0"/>
              </a:rPr>
              <a:t>Vollständige ERL</a:t>
            </a:r>
            <a:r>
              <a:rPr kumimoji="0" lang="de-DE" sz="1200" b="0" i="0" u="none" strike="noStrike" kern="1200" cap="none" spc="0" normalizeH="0" baseline="0" noProof="0" dirty="0" smtClean="0">
                <a:ln>
                  <a:noFill/>
                </a:ln>
                <a:solidFill>
                  <a:srgbClr val="000000"/>
                </a:solidFill>
                <a:effectLst/>
                <a:uLnTx/>
                <a:uFillTx/>
                <a:latin typeface="Arial" charset="0"/>
                <a:ea typeface="+mn-ea"/>
                <a:cs typeface="Arial" charset="0"/>
              </a:rPr>
              <a:t>: Daten einer Konferenz etc. werden stets als getrenntes Element erfasst. Zur Erfassung der Daten als Bestandteil des Sucheinstiegs vgl. 11.13.1.8.  </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0" lang="de-DE" sz="1200" b="0" i="0" u="none" strike="noStrike" kern="1200" cap="none" spc="0" normalizeH="0" baseline="0" noProof="0" dirty="0" smtClean="0">
                <a:ln>
                  <a:noFill/>
                </a:ln>
                <a:solidFill>
                  <a:srgbClr val="000000"/>
                </a:solidFill>
                <a:effectLst/>
                <a:uLnTx/>
                <a:uFillTx/>
                <a:latin typeface="Arial" charset="0"/>
                <a:ea typeface="+mn-ea"/>
                <a:cs typeface="Arial" charset="0"/>
              </a:rPr>
              <a:t>Die Angabe der spezifischen Daten zur Unterscheidung gleichnamiger Konferenzen im gleichen Jahr erfolgt zusätzlich. Spezifische Daten werden in der Form TT.MM.JJJJ erfasst.  </a:t>
            </a:r>
            <a:r>
              <a:rPr kumimoji="0" lang="de-DE" sz="1200" b="0" i="0" u="none" strike="noStrike" kern="1200" cap="none" spc="0" normalizeH="0" baseline="0" noProof="0" dirty="0" smtClean="0">
                <a:ln>
                  <a:noFill/>
                </a:ln>
                <a:solidFill>
                  <a:srgbClr val="000000"/>
                </a:solidFill>
                <a:effectLst/>
                <a:uLnTx/>
                <a:uFillTx/>
                <a:latin typeface="Arial" charset="0"/>
                <a:ea typeface="+mn-ea"/>
                <a:cs typeface="Arial" charset="0"/>
                <a:sym typeface="Wingdings" pitchFamily="2" charset="2"/>
              </a:rPr>
              <a:t> Das Erfassungsfeld für das Datum wird im Bedarfsfall doppelt besetzt (nur Jahreszahl oder exakte Daten). </a:t>
            </a:r>
            <a:endParaRPr kumimoji="0" lang="de-DE" sz="1200" b="0" i="0" u="none" strike="noStrike" kern="1200" cap="none" spc="0" normalizeH="0" baseline="0" noProof="0" dirty="0" smtClean="0">
              <a:ln>
                <a:noFill/>
              </a:ln>
              <a:solidFill>
                <a:srgbClr val="000000"/>
              </a:solidFill>
              <a:effectLst/>
              <a:uLnTx/>
              <a:uFillTx/>
              <a:latin typeface="Arial" charset="0"/>
              <a:ea typeface="+mn-ea"/>
              <a:cs typeface="Arial"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0" lang="de-DE" sz="1200" b="0" i="0" u="none" strike="noStrike" kern="1200" cap="none" spc="0" normalizeH="0" baseline="0" noProof="0" dirty="0" smtClean="0">
              <a:ln>
                <a:noFill/>
              </a:ln>
              <a:solidFill>
                <a:srgbClr val="000000"/>
              </a:solidFill>
              <a:effectLst/>
              <a:uLnTx/>
              <a:uFillTx/>
              <a:latin typeface="Arial" charset="0"/>
              <a:ea typeface="+mn-ea"/>
              <a:cs typeface="Arial"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0" lang="de-DE" sz="1200" b="1" i="0" u="none" strike="noStrike" kern="1200" cap="none" spc="0" normalizeH="0" baseline="0" noProof="0" dirty="0" smtClean="0">
                <a:ln>
                  <a:noFill/>
                </a:ln>
                <a:solidFill>
                  <a:srgbClr val="000000"/>
                </a:solidFill>
                <a:effectLst/>
                <a:uLnTx/>
                <a:uFillTx/>
                <a:latin typeface="Arial" charset="0"/>
                <a:ea typeface="+mn-ea"/>
                <a:cs typeface="Arial" charset="0"/>
              </a:rPr>
              <a:t>RDA 11.3.2.3 Orte: </a:t>
            </a:r>
          </a:p>
          <a:p>
            <a:pPr marL="0" marR="0" lvl="0" indent="0" algn="l" defTabSz="914400" rtl="0" eaLnBrk="0" fontAlgn="base" latinLnBrk="0" hangingPunct="0">
              <a:lnSpc>
                <a:spcPct val="100000"/>
              </a:lnSpc>
              <a:spcBef>
                <a:spcPct val="30000"/>
              </a:spcBef>
              <a:spcAft>
                <a:spcPct val="0"/>
              </a:spcAft>
              <a:buClrTx/>
              <a:buSzTx/>
              <a:buFontTx/>
              <a:buNone/>
              <a:tabLst/>
              <a:defRPr/>
            </a:pPr>
            <a:r>
              <a:rPr kumimoji="0" lang="de-DE" sz="1200" b="1" i="0" u="none" strike="noStrike" kern="1200" cap="none" spc="0" normalizeH="0" baseline="0" noProof="0" dirty="0" smtClean="0">
                <a:ln>
                  <a:noFill/>
                </a:ln>
                <a:solidFill>
                  <a:srgbClr val="000000"/>
                </a:solidFill>
                <a:effectLst/>
                <a:uLnTx/>
                <a:uFillTx/>
                <a:latin typeface="Arial" charset="0"/>
                <a:ea typeface="+mn-ea"/>
                <a:cs typeface="Arial" charset="0"/>
              </a:rPr>
              <a:t>ERL 2: </a:t>
            </a:r>
            <a:r>
              <a:rPr kumimoji="0" lang="de-DE" sz="1200" b="0" i="0" u="none" strike="noStrike" kern="1200" cap="none" spc="0" normalizeH="0" baseline="0" noProof="0" dirty="0" smtClean="0">
                <a:ln>
                  <a:noFill/>
                </a:ln>
                <a:solidFill>
                  <a:srgbClr val="000000"/>
                </a:solidFill>
                <a:effectLst/>
                <a:uLnTx/>
                <a:uFillTx/>
                <a:latin typeface="Arial" charset="0"/>
                <a:ea typeface="+mn-ea"/>
                <a:cs typeface="Arial" charset="0"/>
              </a:rPr>
              <a:t>Sie können auch Bauwerke (geografische Datensätze) als Veranstaltungsorte angeben werden, wenn die Angabe eines Ortes nicht möglich ist oder zur Identifizierung nicht ausreicht. Gegebenenfalls muss das Bauwerk als </a:t>
            </a:r>
            <a:r>
              <a:rPr kumimoji="0" lang="de-DE" sz="1200" b="0" i="0" u="none" strike="noStrike" kern="1200" cap="none" spc="0" normalizeH="0" baseline="0" noProof="0" dirty="0" err="1" smtClean="0">
                <a:ln>
                  <a:noFill/>
                </a:ln>
                <a:solidFill>
                  <a:srgbClr val="000000"/>
                </a:solidFill>
                <a:effectLst/>
                <a:uLnTx/>
                <a:uFillTx/>
                <a:latin typeface="Arial" charset="0"/>
                <a:ea typeface="+mn-ea"/>
                <a:cs typeface="Arial" charset="0"/>
              </a:rPr>
              <a:t>Geografikum</a:t>
            </a:r>
            <a:r>
              <a:rPr kumimoji="0" lang="de-DE" sz="1200" b="0" i="0" u="none" strike="noStrike" kern="1200" cap="none" spc="0" normalizeH="0" baseline="0" noProof="0" dirty="0" smtClean="0">
                <a:ln>
                  <a:noFill/>
                </a:ln>
                <a:solidFill>
                  <a:srgbClr val="000000"/>
                </a:solidFill>
                <a:effectLst/>
                <a:uLnTx/>
                <a:uFillTx/>
                <a:latin typeface="Arial" charset="0"/>
                <a:ea typeface="+mn-ea"/>
                <a:cs typeface="Arial" charset="0"/>
              </a:rPr>
              <a:t> neu erfasst werden. </a:t>
            </a:r>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0" lang="de-DE" sz="1200" b="0" i="0" u="none" strike="noStrike" kern="1200" cap="none" spc="0" normalizeH="0" baseline="0" noProof="0" dirty="0" smtClean="0">
              <a:ln>
                <a:noFill/>
              </a:ln>
              <a:solidFill>
                <a:srgbClr val="000000"/>
              </a:solidFill>
              <a:effectLst/>
              <a:uLnTx/>
              <a:uFillTx/>
              <a:latin typeface="Arial" charset="0"/>
              <a:ea typeface="+mn-ea"/>
              <a:cs typeface="Arial"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kumimoji="0" lang="de-DE" sz="1200" b="0" i="0" u="none" strike="noStrike" kern="1200" cap="none" spc="0" normalizeH="0" baseline="0" noProof="0" dirty="0" smtClean="0">
                <a:ln>
                  <a:noFill/>
                </a:ln>
                <a:solidFill>
                  <a:srgbClr val="000000"/>
                </a:solidFill>
                <a:effectLst/>
                <a:uLnTx/>
                <a:uFillTx/>
                <a:latin typeface="Arial" charset="0"/>
                <a:ea typeface="+mn-ea"/>
                <a:cs typeface="Arial" charset="0"/>
              </a:rPr>
              <a:t>Hinweis: bei Online-Konferenzen wird statt des Ortes „Online“ erfasst. </a:t>
            </a:r>
            <a:endParaRPr kumimoji="0" lang="de-DE" sz="1200" b="1" i="0" u="none" strike="noStrike" kern="1200" cap="none" spc="0" normalizeH="0" baseline="0" noProof="0" dirty="0" smtClean="0">
              <a:ln>
                <a:noFill/>
              </a:ln>
              <a:solidFill>
                <a:srgbClr val="000000"/>
              </a:solidFill>
              <a:effectLst/>
              <a:uLnTx/>
              <a:uFillTx/>
              <a:latin typeface="Arial" charset="0"/>
              <a:ea typeface="+mn-ea"/>
              <a:cs typeface="Arial" charset="0"/>
            </a:endParaRPr>
          </a:p>
          <a:p>
            <a:endParaRPr lang="de-DE" dirty="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kumimoji="0" lang="de-DE" sz="1200" b="0" i="0" u="none" strike="noStrike" kern="1200" cap="none" spc="0" normalizeH="0" baseline="0" noProof="0" dirty="0" smtClean="0">
              <a:ln>
                <a:noFill/>
              </a:ln>
              <a:solidFill>
                <a:srgbClr val="000000"/>
              </a:solidFill>
              <a:effectLst/>
              <a:uLnTx/>
              <a:uFillTx/>
              <a:latin typeface="Arial" charset="0"/>
              <a:ea typeface="+mn-ea"/>
              <a:cs typeface="Arial"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0" lang="de-DE" sz="1200" b="1" i="0" u="none" strike="noStrike" kern="1200" cap="none" spc="0" normalizeH="0" baseline="0" noProof="0" dirty="0" smtClean="0">
              <a:ln>
                <a:noFill/>
              </a:ln>
              <a:solidFill>
                <a:srgbClr val="000000"/>
              </a:solidFill>
              <a:effectLst/>
              <a:uLnTx/>
              <a:uFillTx/>
              <a:latin typeface="Arial" charset="0"/>
              <a:ea typeface="+mn-ea"/>
              <a:cs typeface="Arial" charset="0"/>
            </a:endParaRPr>
          </a:p>
          <a:p>
            <a:endParaRPr lang="de-DE" dirty="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buNone/>
            </a:pPr>
            <a:r>
              <a:rPr lang="de-DE" b="1" dirty="0" smtClean="0">
                <a:ea typeface="Verdana" pitchFamily="34" charset="0"/>
                <a:cs typeface="Verdana" pitchFamily="34" charset="0"/>
              </a:rPr>
              <a:t>RDA 11.13.1.8.1</a:t>
            </a:r>
            <a:r>
              <a:rPr lang="de-DE" b="1" baseline="0" dirty="0" smtClean="0">
                <a:ea typeface="Verdana" pitchFamily="34" charset="0"/>
                <a:cs typeface="Verdana" pitchFamily="34" charset="0"/>
              </a:rPr>
              <a:t> Ausnahme:</a:t>
            </a:r>
            <a:endParaRPr lang="de-DE" b="1" dirty="0" smtClean="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kern="0" dirty="0" smtClean="0">
                <a:ea typeface="Verdana" pitchFamily="34" charset="0"/>
                <a:cs typeface="Verdana" pitchFamily="34" charset="0"/>
              </a:rPr>
              <a:t>Hinzufügen des Namens einer Institution, wenn </a:t>
            </a:r>
            <a:r>
              <a:rPr lang="de-DE" dirty="0" smtClean="0">
                <a:ea typeface="Verdana" pitchFamily="34" charset="0"/>
                <a:cs typeface="Verdana" pitchFamily="34" charset="0"/>
              </a:rPr>
              <a:t>er eine bessere Identifizierung ermöglicht oder wenn der Ortsname nicht bekannt ist oder nicht einfach ermittelt werden kann. </a:t>
            </a:r>
          </a:p>
          <a:p>
            <a:endParaRPr lang="de-DE" dirty="0" smtClean="0">
              <a:latin typeface="Arial" pitchFamily="34" charset="0"/>
              <a:cs typeface="Arial" pitchFamily="34" charset="0"/>
            </a:endParaRPr>
          </a:p>
          <a:p>
            <a:r>
              <a:rPr lang="de-DE" dirty="0" smtClean="0">
                <a:latin typeface="Arial" pitchFamily="34" charset="0"/>
                <a:cs typeface="Arial" pitchFamily="34" charset="0"/>
              </a:rPr>
              <a:t>2. Beispiel</a:t>
            </a:r>
            <a:r>
              <a:rPr lang="de-DE" baseline="0" dirty="0" smtClean="0">
                <a:latin typeface="Arial" pitchFamily="34" charset="0"/>
                <a:cs typeface="Arial" pitchFamily="34" charset="0"/>
              </a:rPr>
              <a:t> ist eine Online-Konferenz ohne Ort</a:t>
            </a:r>
            <a:endParaRPr lang="de-DE" dirty="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Arial" pitchFamily="34" charset="0"/>
                <a:cs typeface="Arial" pitchFamily="34" charset="0"/>
              </a:rPr>
              <a:t>Anmerkung zum Beispiel von </a:t>
            </a:r>
            <a:r>
              <a:rPr lang="de-DE" b="1" dirty="0" smtClean="0">
                <a:latin typeface="Arial" pitchFamily="34" charset="0"/>
                <a:cs typeface="Arial" pitchFamily="34" charset="0"/>
              </a:rPr>
              <a:t>ERL 2</a:t>
            </a:r>
            <a:r>
              <a:rPr lang="de-DE" dirty="0" smtClean="0">
                <a:latin typeface="Arial" pitchFamily="34" charset="0"/>
                <a:cs typeface="Arial" pitchFamily="34" charset="0"/>
              </a:rPr>
              <a:t>: Name</a:t>
            </a:r>
            <a:r>
              <a:rPr lang="de-DE" baseline="0" dirty="0" smtClean="0">
                <a:latin typeface="Arial" pitchFamily="34" charset="0"/>
                <a:cs typeface="Arial" pitchFamily="34" charset="0"/>
              </a:rPr>
              <a:t> der Ausstellung incl. 1. Klammer gemäß Vorlage; ab der 2. Klammer wird normiert, da es hier </a:t>
            </a:r>
            <a:r>
              <a:rPr lang="de-DE" baseline="0" dirty="0" smtClean="0">
                <a:latin typeface="Arial" pitchFamily="34" charset="0"/>
                <a:cs typeface="Arial" pitchFamily="34" charset="0"/>
                <a:sym typeface="Wingdings" pitchFamily="2" charset="2"/>
              </a:rPr>
              <a:t>U</a:t>
            </a:r>
            <a:r>
              <a:rPr lang="de-DE" baseline="0" dirty="0" smtClean="0">
                <a:latin typeface="Arial" pitchFamily="34" charset="0"/>
                <a:cs typeface="Arial" pitchFamily="34" charset="0"/>
              </a:rPr>
              <a:t>nterfelder sind und somit die entsprechenden Konditionen zu beachten wären</a:t>
            </a:r>
            <a:endParaRPr lang="de-DE" dirty="0" smtClean="0">
              <a:latin typeface="Arial" pitchFamily="34" charset="0"/>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Arial" pitchFamily="34" charset="0"/>
                <a:cs typeface="Arial" pitchFamily="34" charset="0"/>
              </a:rPr>
              <a:t>Anmerkung zum</a:t>
            </a:r>
            <a:r>
              <a:rPr lang="de-DE" baseline="0" dirty="0" smtClean="0">
                <a:latin typeface="Arial" pitchFamily="34" charset="0"/>
                <a:cs typeface="Arial" pitchFamily="34" charset="0"/>
              </a:rPr>
              <a:t> Beispiel von ERL 3: Es gibt eine 2. Konferenz in diesem Jahr</a:t>
            </a:r>
            <a:endParaRPr lang="de-DE" dirty="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b="1" baseline="0" dirty="0" smtClean="0">
                <a:latin typeface="Arial" pitchFamily="34" charset="0"/>
                <a:cs typeface="Arial" pitchFamily="34" charset="0"/>
              </a:rPr>
              <a:t>RDA 11.13.1.7</a:t>
            </a:r>
            <a:r>
              <a:rPr lang="de-DE" sz="1200" baseline="0" dirty="0" smtClean="0">
                <a:latin typeface="Arial" pitchFamily="34" charset="0"/>
                <a:cs typeface="Arial" pitchFamily="34" charset="0"/>
              </a:rPr>
              <a:t>: </a:t>
            </a:r>
            <a:r>
              <a:rPr lang="de-DE" sz="1200" kern="1200" dirty="0" smtClean="0">
                <a:solidFill>
                  <a:schemeClr val="tx1"/>
                </a:solidFill>
                <a:latin typeface="+mn-lt"/>
                <a:ea typeface="+mn-ea"/>
                <a:cs typeface="+mn-cs"/>
              </a:rPr>
              <a:t>Wenn keine der Ergänzungen unter 11.13.1.2 – 11.13.1.6 ausreichend oder geeignet ist, um zwischen mehreren Körperschaften zu unterscheiden, fügen Sie eine geeignete Kennzeichnung hinzu.</a:t>
            </a:r>
          </a:p>
          <a:p>
            <a:endParaRPr lang="de-DE" sz="1200"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Arial" pitchFamily="34" charset="0"/>
                <a:cs typeface="Arial" pitchFamily="34" charset="0"/>
              </a:rPr>
              <a:t>Anmerkung: Konferenz ist gleichzusetzen</a:t>
            </a:r>
            <a:r>
              <a:rPr lang="de-DE" baseline="0" dirty="0" smtClean="0">
                <a:latin typeface="Arial" pitchFamily="34" charset="0"/>
                <a:cs typeface="Arial" pitchFamily="34" charset="0"/>
              </a:rPr>
              <a:t> mit Kongress, die Regeln gelten auch für </a:t>
            </a:r>
            <a:r>
              <a:rPr lang="de-DE" sz="1200" dirty="0" smtClean="0">
                <a:latin typeface="Verdana" panose="020B0604030504040204" pitchFamily="34" charset="0"/>
              </a:rPr>
              <a:t>Ad-hoc-Ereignisse wie z. B. Ausstellungen, Sportwettkämpfe </a:t>
            </a:r>
            <a:r>
              <a:rPr lang="de-DE" sz="1200" dirty="0" err="1" smtClean="0">
                <a:latin typeface="Verdana" panose="020B0604030504040204" pitchFamily="34" charset="0"/>
              </a:rPr>
              <a:t>u.ä.</a:t>
            </a:r>
            <a:r>
              <a:rPr lang="de-DE" sz="1200" dirty="0" smtClean="0">
                <a:latin typeface="Verdana" panose="020B0604030504040204" pitchFamily="34" charset="0"/>
              </a:rPr>
              <a:t> Darunter fallen auch Expeditionen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sz="1200" kern="1200" baseline="0" dirty="0" smtClean="0">
              <a:solidFill>
                <a:schemeClr val="tx1"/>
              </a:solidFill>
              <a:latin typeface="Arial" pitchFamily="34" charset="0"/>
              <a:ea typeface="+mn-ea"/>
              <a:cs typeface="Arial" pitchFamily="34" charset="0"/>
            </a:endParaRPr>
          </a:p>
          <a:p>
            <a:endParaRPr lang="de-DE" sz="1200" kern="1200" dirty="0" smtClean="0">
              <a:solidFill>
                <a:schemeClr val="tx1"/>
              </a:solidFill>
              <a:latin typeface="+mn-lt"/>
              <a:ea typeface="+mn-ea"/>
              <a:cs typeface="+mn-cs"/>
            </a:endParaRPr>
          </a:p>
          <a:p>
            <a:endParaRPr lang="de-DE" sz="1200"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latin typeface="Arial" pitchFamily="34" charset="0"/>
                <a:cs typeface="Arial" pitchFamily="34" charset="0"/>
              </a:rPr>
              <a:t>Beispiel für eine Konferenz ohne Konferenzbegriff: </a:t>
            </a:r>
            <a:r>
              <a:rPr lang="en-US" dirty="0" smtClean="0"/>
              <a:t>Cities and Gods - Interdisciplinary Perspectives (2007 :</a:t>
            </a:r>
            <a:r>
              <a:rPr lang="en-US" baseline="0" dirty="0" smtClean="0"/>
              <a:t> Durham)</a:t>
            </a:r>
            <a:endParaRPr lang="de-DE" dirty="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1" dirty="0" smtClean="0">
                <a:latin typeface="Arial" pitchFamily="34" charset="0"/>
                <a:cs typeface="Arial" pitchFamily="34" charset="0"/>
              </a:rPr>
              <a:t>Zu RDA</a:t>
            </a:r>
            <a:r>
              <a:rPr lang="de-DE" b="1" baseline="0" dirty="0" smtClean="0">
                <a:latin typeface="Arial" pitchFamily="34" charset="0"/>
                <a:cs typeface="Arial" pitchFamily="34" charset="0"/>
              </a:rPr>
              <a:t> 11.0</a:t>
            </a:r>
            <a:r>
              <a:rPr lang="de-DE" baseline="0" dirty="0" smtClean="0">
                <a:latin typeface="Arial" pitchFamily="34" charset="0"/>
                <a:cs typeface="Arial" pitchFamily="34" charset="0"/>
              </a:rPr>
              <a:t> </a:t>
            </a:r>
            <a:r>
              <a:rPr lang="de-DE" b="1" baseline="0" dirty="0" smtClean="0">
                <a:latin typeface="Arial" pitchFamily="34" charset="0"/>
                <a:cs typeface="Arial" pitchFamily="34" charset="0"/>
              </a:rPr>
              <a:t>Erl 2</a:t>
            </a:r>
            <a:r>
              <a:rPr lang="de-DE" baseline="0" dirty="0" smtClean="0">
                <a:latin typeface="Arial" pitchFamily="34" charset="0"/>
                <a:cs typeface="Arial" pitchFamily="34" charset="0"/>
              </a:rPr>
              <a:t>: Expeditionen in der Sacherschließung werden bis zum Vollumstieg wie bisher erfasst. </a:t>
            </a:r>
          </a:p>
          <a:p>
            <a:endParaRPr lang="de-DE" baseline="0" dirty="0" smtClean="0">
              <a:latin typeface="Arial" pitchFamily="34" charset="0"/>
              <a:cs typeface="Arial" pitchFamily="34" charset="0"/>
            </a:endParaRPr>
          </a:p>
          <a:p>
            <a:r>
              <a:rPr lang="de-DE" baseline="0" dirty="0" smtClean="0">
                <a:latin typeface="Arial" pitchFamily="34" charset="0"/>
                <a:cs typeface="Arial" pitchFamily="34" charset="0"/>
              </a:rPr>
              <a:t>Weitere ERL für Konferenzen:</a:t>
            </a:r>
          </a:p>
          <a:p>
            <a:endParaRPr lang="de-DE" sz="1200" kern="1200" dirty="0" smtClean="0">
              <a:solidFill>
                <a:schemeClr val="tx1"/>
              </a:solidFill>
              <a:latin typeface="Arial" pitchFamily="34" charset="0"/>
              <a:ea typeface="+mn-ea"/>
              <a:cs typeface="Arial" pitchFamily="34" charset="0"/>
            </a:endParaRPr>
          </a:p>
          <a:p>
            <a:r>
              <a:rPr lang="de-DE" sz="1200" b="1" kern="1200" dirty="0" smtClean="0">
                <a:solidFill>
                  <a:schemeClr val="tx1"/>
                </a:solidFill>
                <a:latin typeface="Arial" pitchFamily="34" charset="0"/>
                <a:ea typeface="+mn-ea"/>
                <a:cs typeface="Arial" pitchFamily="34" charset="0"/>
              </a:rPr>
              <a:t>ERL 5</a:t>
            </a:r>
            <a:r>
              <a:rPr lang="de-DE" sz="1200" kern="1200" dirty="0" smtClean="0">
                <a:solidFill>
                  <a:schemeClr val="tx1"/>
                </a:solidFill>
                <a:latin typeface="Arial" pitchFamily="34" charset="0"/>
                <a:ea typeface="+mn-ea"/>
                <a:cs typeface="Arial" pitchFamily="34" charset="0"/>
              </a:rPr>
              <a:t>: Erfassen Sie Online-Kongresse wie physisch veranstaltete</a:t>
            </a:r>
            <a:r>
              <a:rPr lang="de-DE" sz="1200" kern="1200" baseline="0" dirty="0" smtClean="0">
                <a:solidFill>
                  <a:schemeClr val="tx1"/>
                </a:solidFill>
                <a:latin typeface="Arial" pitchFamily="34" charset="0"/>
                <a:ea typeface="+mn-ea"/>
                <a:cs typeface="Arial" pitchFamily="34" charset="0"/>
              </a:rPr>
              <a:t> Kongresse. Zur Angabe des Tagungsortes s. 11.13.1.8.1 Ausnahme 2</a:t>
            </a:r>
            <a:endParaRPr lang="de-DE" sz="1200" kern="1200" dirty="0" smtClean="0">
              <a:solidFill>
                <a:schemeClr val="tx1"/>
              </a:solidFill>
              <a:latin typeface="Arial" pitchFamily="34" charset="0"/>
              <a:ea typeface="+mn-ea"/>
              <a:cs typeface="Arial" pitchFamily="34" charset="0"/>
            </a:endParaRPr>
          </a:p>
          <a:p>
            <a:endParaRPr lang="de-DE" sz="1200" kern="1200" dirty="0" smtClean="0">
              <a:solidFill>
                <a:schemeClr val="tx1"/>
              </a:solidFill>
              <a:latin typeface="Arial" pitchFamily="34" charset="0"/>
              <a:ea typeface="+mn-ea"/>
              <a:cs typeface="Arial" pitchFamily="34" charset="0"/>
            </a:endParaRPr>
          </a:p>
          <a:p>
            <a:endParaRPr lang="de-DE" dirty="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b="1" dirty="0" smtClean="0">
                <a:latin typeface="Arial" pitchFamily="34" charset="0"/>
                <a:cs typeface="Arial" pitchFamily="34" charset="0"/>
              </a:rPr>
              <a:t>Zu Neu nach RDA</a:t>
            </a:r>
            <a:r>
              <a:rPr lang="de-DE" sz="1200" dirty="0" smtClean="0">
                <a:latin typeface="Arial" pitchFamily="34" charset="0"/>
                <a:cs typeface="Arial" pitchFamily="34" charset="0"/>
              </a:rPr>
              <a:t>: Auszug RDA 11.2.2.5.4:</a:t>
            </a:r>
            <a:r>
              <a:rPr lang="de-DE" sz="1200" baseline="0" dirty="0" smtClean="0">
                <a:latin typeface="Arial" pitchFamily="34" charset="0"/>
                <a:cs typeface="Arial" pitchFamily="34" charset="0"/>
              </a:rPr>
              <a:t> </a:t>
            </a:r>
            <a:r>
              <a:rPr lang="de-DE" sz="1200" dirty="0" smtClean="0">
                <a:latin typeface="Arial" pitchFamily="34" charset="0"/>
                <a:cs typeface="Arial" pitchFamily="34" charset="0"/>
              </a:rPr>
              <a:t>wenn es unter den abweichenden Formen eines Konferenznamens, die in der bevorzugten Informationsquelle erscheinen, eine Form gibt, die den Namen oder die Abkürzung des Namens einer Körperschaft enthält, die mit der Tagung in Verbindung steht, und der die Tagung nicht untergeordnet ist, wählen Sie dieses Form als bevorzugten Namen.</a:t>
            </a:r>
          </a:p>
          <a:p>
            <a:endParaRPr lang="de-DE" dirty="0" smtClean="0">
              <a:latin typeface="Arial" pitchFamily="34" charset="0"/>
              <a:cs typeface="Arial" pitchFamily="34" charset="0"/>
            </a:endParaRPr>
          </a:p>
          <a:p>
            <a:r>
              <a:rPr lang="de-DE" b="1" dirty="0" smtClean="0">
                <a:latin typeface="Arial" pitchFamily="34" charset="0"/>
                <a:cs typeface="Arial" pitchFamily="34" charset="0"/>
              </a:rPr>
              <a:t>Zu Spezifischer</a:t>
            </a:r>
            <a:r>
              <a:rPr lang="de-DE" b="1" baseline="0" dirty="0" smtClean="0">
                <a:latin typeface="Arial" pitchFamily="34" charset="0"/>
                <a:cs typeface="Arial" pitchFamily="34" charset="0"/>
              </a:rPr>
              <a:t> Name</a:t>
            </a:r>
            <a:r>
              <a:rPr lang="de-DE" baseline="0" dirty="0" smtClean="0">
                <a:latin typeface="Arial" pitchFamily="34" charset="0"/>
                <a:cs typeface="Arial" pitchFamily="34" charset="0"/>
              </a:rPr>
              <a:t>: </a:t>
            </a:r>
            <a:r>
              <a:rPr lang="de-DE" dirty="0" smtClean="0">
                <a:latin typeface="Arial" pitchFamily="34" charset="0"/>
                <a:cs typeface="Arial" pitchFamily="34" charset="0"/>
              </a:rPr>
              <a:t>RDA</a:t>
            </a:r>
            <a:r>
              <a:rPr lang="de-DE" baseline="0" dirty="0" smtClean="0">
                <a:latin typeface="Arial" pitchFamily="34" charset="0"/>
                <a:cs typeface="Arial" pitchFamily="34" charset="0"/>
              </a:rPr>
              <a:t> 11.2.2.5.4 ERL 4: zur Ausnahme Konferenzen, Kongresse, Tagungen usw.: „Wenn eine Konferenz sowohl einen eigenen spezifischen Namen als auch einen allgemeineren Namen ...“ </a:t>
            </a:r>
          </a:p>
          <a:p>
            <a:r>
              <a:rPr lang="de-DE" sz="1200" kern="1200" dirty="0" smtClean="0">
                <a:solidFill>
                  <a:schemeClr val="tx1"/>
                </a:solidFill>
                <a:latin typeface="Arial" pitchFamily="34" charset="0"/>
                <a:ea typeface="+mn-ea"/>
                <a:cs typeface="Arial" pitchFamily="34" charset="0"/>
              </a:rPr>
              <a:t>Nicht unter diese Regelung fallen Ressourcen, bei denen sich sowohl ein Name findet, der einen Kongressbegriff enthält, als auch ein Thema/Motto, z.B. sowohl „101. Deutscher </a:t>
            </a:r>
            <a:r>
              <a:rPr lang="de-DE" sz="1200" kern="1200" dirty="0" err="1" smtClean="0">
                <a:solidFill>
                  <a:schemeClr val="tx1"/>
                </a:solidFill>
                <a:latin typeface="Arial" pitchFamily="34" charset="0"/>
                <a:ea typeface="+mn-ea"/>
                <a:cs typeface="Arial" pitchFamily="34" charset="0"/>
              </a:rPr>
              <a:t>Bibliothekartag</a:t>
            </a:r>
            <a:r>
              <a:rPr lang="de-DE" sz="1200" kern="1200" dirty="0" smtClean="0">
                <a:solidFill>
                  <a:schemeClr val="tx1"/>
                </a:solidFill>
                <a:latin typeface="Arial" pitchFamily="34" charset="0"/>
                <a:ea typeface="+mn-ea"/>
                <a:cs typeface="Arial" pitchFamily="34" charset="0"/>
              </a:rPr>
              <a:t>“ als auch „Bibliotheken – Tore zur Welt des Wissens“. In diesen Fällen wird der Name mit dem Kongressbegriff als bevorzugter Name gewählt. Das Thema/Motto kann als abweichender Name erfasst werden.</a:t>
            </a:r>
          </a:p>
          <a:p>
            <a:endParaRPr lang="en-US" dirty="0" smtClean="0">
              <a:latin typeface="Arial" pitchFamily="34" charset="0"/>
              <a:cs typeface="Arial" pitchFamily="34" charset="0"/>
            </a:endParaRPr>
          </a:p>
          <a:p>
            <a:endParaRPr lang="en-US" dirty="0" smtClean="0">
              <a:latin typeface="Arial" pitchFamily="34" charset="0"/>
              <a:cs typeface="Arial" pitchFamily="34" charset="0"/>
            </a:endParaRPr>
          </a:p>
          <a:p>
            <a:endParaRPr lang="en-US" dirty="0" smtClean="0">
              <a:latin typeface="Arial" pitchFamily="34" charset="0"/>
              <a:cs typeface="Arial" pitchFamily="34" charset="0"/>
            </a:endParaRPr>
          </a:p>
          <a:p>
            <a:endParaRPr lang="de-DE" dirty="0" smtClean="0">
              <a:latin typeface="Arial" pitchFamily="34" charset="0"/>
              <a:cs typeface="Arial" pitchFamily="34" charset="0"/>
            </a:endParaRPr>
          </a:p>
          <a:p>
            <a:endParaRPr lang="de-DE" dirty="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468313" y="1628775"/>
            <a:ext cx="8207375" cy="446405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12" name="Fußzeilenplatzhalter 11"/>
          <p:cNvSpPr>
            <a:spLocks noGrp="1"/>
          </p:cNvSpPr>
          <p:nvPr>
            <p:ph type="ftr" sz="quarter" idx="14"/>
          </p:nvPr>
        </p:nvSpPr>
        <p:spPr>
          <a:xfrm>
            <a:off x="467544" y="6376243"/>
            <a:ext cx="5760640" cy="365125"/>
          </a:xfrm>
        </p:spPr>
        <p:txBody>
          <a:bodyPr/>
          <a:lstStyle>
            <a:lvl1pPr algn="l">
              <a:defRPr/>
            </a:lvl1pPr>
          </a:lstStyle>
          <a:p>
            <a:r>
              <a:rPr lang="de-DE" smtClean="0"/>
              <a:t>AG RDA Schulungsunterlagen – Modul GND: Konferenzen | 22.04.2014</a:t>
            </a:r>
            <a:endParaRPr lang="de-DE" dirty="0"/>
          </a:p>
        </p:txBody>
      </p:sp>
      <p:sp>
        <p:nvSpPr>
          <p:cNvPr id="9" name="Foliennummernplatzhalter 5"/>
          <p:cNvSpPr>
            <a:spLocks noGrp="1"/>
          </p:cNvSpPr>
          <p:nvPr>
            <p:ph type="sldNum" sz="quarter" idx="4"/>
          </p:nvPr>
        </p:nvSpPr>
        <p:spPr>
          <a:xfrm>
            <a:off x="6553200" y="6376243"/>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3"/>
          <p:cNvSpPr>
            <a:spLocks noGrp="1"/>
          </p:cNvSpPr>
          <p:nvPr>
            <p:ph type="dt" sz="half" idx="10"/>
          </p:nvPr>
        </p:nvSpPr>
        <p:spPr/>
        <p:txBody>
          <a:bodyPr/>
          <a:lstStyle>
            <a:lvl1pPr>
              <a:defRPr/>
            </a:lvl1pPr>
          </a:lstStyle>
          <a:p>
            <a:pPr>
              <a:defRPr/>
            </a:pPr>
            <a:endParaRPr lang="de-DE">
              <a:solidFill>
                <a:prstClr val="black">
                  <a:tint val="75000"/>
                </a:prstClr>
              </a:solidFill>
            </a:endParaRPr>
          </a:p>
        </p:txBody>
      </p:sp>
      <p:sp>
        <p:nvSpPr>
          <p:cNvPr id="6" name="Fußzeilenplatzhalter 4"/>
          <p:cNvSpPr>
            <a:spLocks noGrp="1"/>
          </p:cNvSpPr>
          <p:nvPr>
            <p:ph type="ftr" sz="quarter" idx="11"/>
          </p:nvPr>
        </p:nvSpPr>
        <p:spPr/>
        <p:txBody>
          <a:bodyPr/>
          <a:lstStyle>
            <a:lvl1pPr>
              <a:defRPr/>
            </a:lvl1pPr>
          </a:lstStyle>
          <a:p>
            <a:pPr>
              <a:defRPr/>
            </a:pPr>
            <a:r>
              <a:rPr lang="de-DE">
                <a:solidFill>
                  <a:prstClr val="black">
                    <a:tint val="75000"/>
                  </a:prstClr>
                </a:solidFill>
              </a:rPr>
              <a:t>AG RDA Schulungsunterlagen - Modul GND: Religiöse Personen | 16.04.2014 </a:t>
            </a:r>
          </a:p>
        </p:txBody>
      </p:sp>
      <p:sp>
        <p:nvSpPr>
          <p:cNvPr id="7" name="Foliennummernplatzhalter 5"/>
          <p:cNvSpPr>
            <a:spLocks noGrp="1"/>
          </p:cNvSpPr>
          <p:nvPr>
            <p:ph type="sldNum" sz="quarter" idx="12"/>
          </p:nvPr>
        </p:nvSpPr>
        <p:spPr/>
        <p:txBody>
          <a:bodyPr/>
          <a:lstStyle>
            <a:lvl1pPr>
              <a:defRPr/>
            </a:lvl1pPr>
          </a:lstStyle>
          <a:p>
            <a:pPr>
              <a:defRPr/>
            </a:pPr>
            <a:fld id="{76CE9214-6A24-4338-A907-31AF0A24D9DD}" type="slidenum">
              <a:rPr lang="de-DE">
                <a:solidFill>
                  <a:prstClr val="black">
                    <a:tint val="75000"/>
                  </a:prstClr>
                </a:solidFill>
              </a:rPr>
              <a:pPr>
                <a:defRPr/>
              </a:pPr>
              <a:t>‹Nr.›</a:t>
            </a:fld>
            <a:endParaRPr lang="de-DE">
              <a:solidFill>
                <a:prstClr val="black">
                  <a:tint val="75000"/>
                </a:prstClr>
              </a:solidFill>
            </a:endParaRPr>
          </a:p>
        </p:txBody>
      </p:sp>
    </p:spTree>
    <p:extLst>
      <p:ext uri="{BB962C8B-B14F-4D97-AF65-F5344CB8AC3E}">
        <p14:creationId xmlns:p14="http://schemas.microsoft.com/office/powerpoint/2010/main" val="9577711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vl1pPr>
          </a:lstStyle>
          <a:p>
            <a:pPr>
              <a:defRPr/>
            </a:pPr>
            <a:endParaRPr lang="de-DE">
              <a:solidFill>
                <a:prstClr val="black">
                  <a:tint val="75000"/>
                </a:prstClr>
              </a:solidFill>
            </a:endParaRPr>
          </a:p>
        </p:txBody>
      </p:sp>
      <p:sp>
        <p:nvSpPr>
          <p:cNvPr id="5" name="Fußzeilenplatzhalter 4"/>
          <p:cNvSpPr>
            <a:spLocks noGrp="1"/>
          </p:cNvSpPr>
          <p:nvPr>
            <p:ph type="ftr" sz="quarter" idx="11"/>
          </p:nvPr>
        </p:nvSpPr>
        <p:spPr/>
        <p:txBody>
          <a:bodyPr/>
          <a:lstStyle>
            <a:lvl1pPr>
              <a:defRPr/>
            </a:lvl1pPr>
          </a:lstStyle>
          <a:p>
            <a:pPr>
              <a:defRPr/>
            </a:pPr>
            <a:r>
              <a:rPr lang="de-DE">
                <a:solidFill>
                  <a:prstClr val="black">
                    <a:tint val="75000"/>
                  </a:prstClr>
                </a:solidFill>
              </a:rPr>
              <a:t>AG RDA Schulungsunterlagen - Modul GND: Religiöse Personen | 16.04.2014 </a:t>
            </a:r>
          </a:p>
        </p:txBody>
      </p:sp>
      <p:sp>
        <p:nvSpPr>
          <p:cNvPr id="6" name="Foliennummernplatzhalter 5"/>
          <p:cNvSpPr>
            <a:spLocks noGrp="1"/>
          </p:cNvSpPr>
          <p:nvPr>
            <p:ph type="sldNum" sz="quarter" idx="12"/>
          </p:nvPr>
        </p:nvSpPr>
        <p:spPr/>
        <p:txBody>
          <a:bodyPr/>
          <a:lstStyle>
            <a:lvl1pPr>
              <a:defRPr/>
            </a:lvl1pPr>
          </a:lstStyle>
          <a:p>
            <a:pPr>
              <a:defRPr/>
            </a:pPr>
            <a:fld id="{0CD2E0B3-8DB4-4353-91F2-614025B502D7}" type="slidenum">
              <a:rPr lang="de-DE">
                <a:solidFill>
                  <a:prstClr val="black">
                    <a:tint val="75000"/>
                  </a:prstClr>
                </a:solidFill>
              </a:rPr>
              <a:pPr>
                <a:defRPr/>
              </a:pPr>
              <a:t>‹Nr.›</a:t>
            </a:fld>
            <a:endParaRPr lang="de-DE">
              <a:solidFill>
                <a:prstClr val="black">
                  <a:tint val="75000"/>
                </a:prstClr>
              </a:solidFill>
            </a:endParaRPr>
          </a:p>
        </p:txBody>
      </p:sp>
    </p:spTree>
    <p:extLst>
      <p:ext uri="{BB962C8B-B14F-4D97-AF65-F5344CB8AC3E}">
        <p14:creationId xmlns:p14="http://schemas.microsoft.com/office/powerpoint/2010/main" val="21472178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vl1pPr>
          </a:lstStyle>
          <a:p>
            <a:pPr>
              <a:defRPr/>
            </a:pPr>
            <a:endParaRPr lang="de-DE">
              <a:solidFill>
                <a:prstClr val="black">
                  <a:tint val="75000"/>
                </a:prstClr>
              </a:solidFill>
            </a:endParaRPr>
          </a:p>
        </p:txBody>
      </p:sp>
      <p:sp>
        <p:nvSpPr>
          <p:cNvPr id="5" name="Fußzeilenplatzhalter 4"/>
          <p:cNvSpPr>
            <a:spLocks noGrp="1"/>
          </p:cNvSpPr>
          <p:nvPr>
            <p:ph type="ftr" sz="quarter" idx="11"/>
          </p:nvPr>
        </p:nvSpPr>
        <p:spPr/>
        <p:txBody>
          <a:bodyPr/>
          <a:lstStyle>
            <a:lvl1pPr>
              <a:defRPr/>
            </a:lvl1pPr>
          </a:lstStyle>
          <a:p>
            <a:pPr>
              <a:defRPr/>
            </a:pPr>
            <a:r>
              <a:rPr lang="de-DE">
                <a:solidFill>
                  <a:prstClr val="black">
                    <a:tint val="75000"/>
                  </a:prstClr>
                </a:solidFill>
              </a:rPr>
              <a:t>AG RDA Schulungsunterlagen - Modul GND: Religiöse Personen | 16.04.2014 </a:t>
            </a:r>
          </a:p>
        </p:txBody>
      </p:sp>
      <p:sp>
        <p:nvSpPr>
          <p:cNvPr id="6" name="Foliennummernplatzhalter 5"/>
          <p:cNvSpPr>
            <a:spLocks noGrp="1"/>
          </p:cNvSpPr>
          <p:nvPr>
            <p:ph type="sldNum" sz="quarter" idx="12"/>
          </p:nvPr>
        </p:nvSpPr>
        <p:spPr/>
        <p:txBody>
          <a:bodyPr/>
          <a:lstStyle>
            <a:lvl1pPr>
              <a:defRPr/>
            </a:lvl1pPr>
          </a:lstStyle>
          <a:p>
            <a:pPr>
              <a:defRPr/>
            </a:pPr>
            <a:fld id="{28F14DA1-82AD-4EAE-B451-FADE409B2A27}" type="slidenum">
              <a:rPr lang="de-DE">
                <a:solidFill>
                  <a:prstClr val="black">
                    <a:tint val="75000"/>
                  </a:prstClr>
                </a:solidFill>
              </a:rPr>
              <a:pPr>
                <a:defRPr/>
              </a:pPr>
              <a:t>‹Nr.›</a:t>
            </a:fld>
            <a:endParaRPr lang="de-DE">
              <a:solidFill>
                <a:prstClr val="black">
                  <a:tint val="75000"/>
                </a:prstClr>
              </a:solidFill>
            </a:endParaRPr>
          </a:p>
        </p:txBody>
      </p:sp>
    </p:spTree>
    <p:extLst>
      <p:ext uri="{BB962C8B-B14F-4D97-AF65-F5344CB8AC3E}">
        <p14:creationId xmlns:p14="http://schemas.microsoft.com/office/powerpoint/2010/main" val="11141353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468313" y="1628775"/>
            <a:ext cx="8207375" cy="446405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Fußzeilenplatzhalter 11"/>
          <p:cNvSpPr>
            <a:spLocks noGrp="1"/>
          </p:cNvSpPr>
          <p:nvPr>
            <p:ph type="ftr" sz="quarter" idx="14"/>
          </p:nvPr>
        </p:nvSpPr>
        <p:spPr>
          <a:xfrm>
            <a:off x="468313" y="6381750"/>
            <a:ext cx="2174875" cy="365125"/>
          </a:xfrm>
        </p:spPr>
        <p:txBody>
          <a:bodyPr/>
          <a:lstStyle>
            <a:lvl1pPr algn="l">
              <a:defRPr/>
            </a:lvl1pPr>
          </a:lstStyle>
          <a:p>
            <a:pPr>
              <a:defRPr/>
            </a:pPr>
            <a:r>
              <a:rPr lang="de-DE">
                <a:solidFill>
                  <a:prstClr val="black">
                    <a:tint val="75000"/>
                  </a:prstClr>
                </a:solidFill>
              </a:rPr>
              <a:t>AG RDA Schulungsunterlagen - Modul GND: Religiöse Personen | 16.04.2014 </a:t>
            </a:r>
            <a:endParaRPr lang="de-DE" dirty="0">
              <a:solidFill>
                <a:prstClr val="black">
                  <a:tint val="75000"/>
                </a:prstClr>
              </a:solidFill>
            </a:endParaRPr>
          </a:p>
        </p:txBody>
      </p:sp>
    </p:spTree>
    <p:extLst>
      <p:ext uri="{BB962C8B-B14F-4D97-AF65-F5344CB8AC3E}">
        <p14:creationId xmlns:p14="http://schemas.microsoft.com/office/powerpoint/2010/main" val="17776650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lvl1pPr>
              <a:defRPr/>
            </a:lvl1pPr>
          </a:lstStyle>
          <a:p>
            <a:pPr>
              <a:defRPr/>
            </a:pPr>
            <a:endParaRPr lang="de-DE">
              <a:solidFill>
                <a:prstClr val="black">
                  <a:tint val="75000"/>
                </a:prstClr>
              </a:solidFill>
            </a:endParaRPr>
          </a:p>
        </p:txBody>
      </p:sp>
      <p:sp>
        <p:nvSpPr>
          <p:cNvPr id="5" name="Fußzeilenplatzhalter 4"/>
          <p:cNvSpPr>
            <a:spLocks noGrp="1"/>
          </p:cNvSpPr>
          <p:nvPr>
            <p:ph type="ftr" sz="quarter" idx="11"/>
          </p:nvPr>
        </p:nvSpPr>
        <p:spPr/>
        <p:txBody>
          <a:bodyPr/>
          <a:lstStyle>
            <a:lvl1pPr>
              <a:defRPr/>
            </a:lvl1pPr>
          </a:lstStyle>
          <a:p>
            <a:pPr>
              <a:defRPr/>
            </a:pPr>
            <a:r>
              <a:rPr lang="de-DE">
                <a:solidFill>
                  <a:prstClr val="black">
                    <a:tint val="75000"/>
                  </a:prstClr>
                </a:solidFill>
              </a:rPr>
              <a:t>AG RDA Schulungsunterlagen - Modul GND: Religiöse Personen | 16.04.2014 </a:t>
            </a:r>
          </a:p>
        </p:txBody>
      </p:sp>
      <p:sp>
        <p:nvSpPr>
          <p:cNvPr id="6" name="Foliennummernplatzhalter 5"/>
          <p:cNvSpPr>
            <a:spLocks noGrp="1"/>
          </p:cNvSpPr>
          <p:nvPr>
            <p:ph type="sldNum" sz="quarter" idx="12"/>
          </p:nvPr>
        </p:nvSpPr>
        <p:spPr/>
        <p:txBody>
          <a:bodyPr/>
          <a:lstStyle>
            <a:lvl1pPr>
              <a:defRPr/>
            </a:lvl1pPr>
          </a:lstStyle>
          <a:p>
            <a:pPr>
              <a:defRPr/>
            </a:pPr>
            <a:fld id="{EF6C46A9-0219-4990-A635-9B9486DF9B3E}" type="slidenum">
              <a:rPr lang="de-DE">
                <a:solidFill>
                  <a:prstClr val="black">
                    <a:tint val="75000"/>
                  </a:prstClr>
                </a:solidFill>
              </a:rPr>
              <a:pPr>
                <a:defRPr/>
              </a:pPr>
              <a:t>‹Nr.›</a:t>
            </a:fld>
            <a:endParaRPr lang="de-DE">
              <a:solidFill>
                <a:prstClr val="black">
                  <a:tint val="75000"/>
                </a:prstClr>
              </a:solidFill>
            </a:endParaRPr>
          </a:p>
        </p:txBody>
      </p:sp>
    </p:spTree>
    <p:extLst>
      <p:ext uri="{BB962C8B-B14F-4D97-AF65-F5344CB8AC3E}">
        <p14:creationId xmlns:p14="http://schemas.microsoft.com/office/powerpoint/2010/main" val="8603489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vl1pPr>
          </a:lstStyle>
          <a:p>
            <a:pPr>
              <a:defRPr/>
            </a:pPr>
            <a:endParaRPr lang="de-DE">
              <a:solidFill>
                <a:prstClr val="black">
                  <a:tint val="75000"/>
                </a:prstClr>
              </a:solidFill>
            </a:endParaRPr>
          </a:p>
        </p:txBody>
      </p:sp>
      <p:sp>
        <p:nvSpPr>
          <p:cNvPr id="5" name="Fußzeilenplatzhalter 4"/>
          <p:cNvSpPr>
            <a:spLocks noGrp="1"/>
          </p:cNvSpPr>
          <p:nvPr>
            <p:ph type="ftr" sz="quarter" idx="11"/>
          </p:nvPr>
        </p:nvSpPr>
        <p:spPr/>
        <p:txBody>
          <a:bodyPr/>
          <a:lstStyle>
            <a:lvl1pPr>
              <a:defRPr/>
            </a:lvl1pPr>
          </a:lstStyle>
          <a:p>
            <a:pPr>
              <a:defRPr/>
            </a:pPr>
            <a:r>
              <a:rPr lang="de-DE">
                <a:solidFill>
                  <a:prstClr val="black">
                    <a:tint val="75000"/>
                  </a:prstClr>
                </a:solidFill>
              </a:rPr>
              <a:t>AG RDA Schulungsunterlagen - Modul GND: Religiöse Personen | 16.04.2014 </a:t>
            </a:r>
          </a:p>
        </p:txBody>
      </p:sp>
      <p:sp>
        <p:nvSpPr>
          <p:cNvPr id="6" name="Foliennummernplatzhalter 5"/>
          <p:cNvSpPr>
            <a:spLocks noGrp="1"/>
          </p:cNvSpPr>
          <p:nvPr>
            <p:ph type="sldNum" sz="quarter" idx="12"/>
          </p:nvPr>
        </p:nvSpPr>
        <p:spPr/>
        <p:txBody>
          <a:bodyPr/>
          <a:lstStyle>
            <a:lvl1pPr>
              <a:defRPr/>
            </a:lvl1pPr>
          </a:lstStyle>
          <a:p>
            <a:pPr>
              <a:defRPr/>
            </a:pPr>
            <a:fld id="{033D78AB-CE4F-48B6-9DEE-10F5032A77A1}" type="slidenum">
              <a:rPr lang="de-DE">
                <a:solidFill>
                  <a:prstClr val="black">
                    <a:tint val="75000"/>
                  </a:prstClr>
                </a:solidFill>
              </a:rPr>
              <a:pPr>
                <a:defRPr/>
              </a:pPr>
              <a:t>‹Nr.›</a:t>
            </a:fld>
            <a:endParaRPr lang="de-DE">
              <a:solidFill>
                <a:prstClr val="black">
                  <a:tint val="75000"/>
                </a:prstClr>
              </a:solidFill>
            </a:endParaRPr>
          </a:p>
        </p:txBody>
      </p:sp>
    </p:spTree>
    <p:extLst>
      <p:ext uri="{BB962C8B-B14F-4D97-AF65-F5344CB8AC3E}">
        <p14:creationId xmlns:p14="http://schemas.microsoft.com/office/powerpoint/2010/main" val="18922077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lvl1pPr>
              <a:defRPr/>
            </a:lvl1pPr>
          </a:lstStyle>
          <a:p>
            <a:pPr>
              <a:defRPr/>
            </a:pPr>
            <a:endParaRPr lang="de-DE">
              <a:solidFill>
                <a:prstClr val="black">
                  <a:tint val="75000"/>
                </a:prstClr>
              </a:solidFill>
            </a:endParaRPr>
          </a:p>
        </p:txBody>
      </p:sp>
      <p:sp>
        <p:nvSpPr>
          <p:cNvPr id="5" name="Fußzeilenplatzhalter 4"/>
          <p:cNvSpPr>
            <a:spLocks noGrp="1"/>
          </p:cNvSpPr>
          <p:nvPr>
            <p:ph type="ftr" sz="quarter" idx="11"/>
          </p:nvPr>
        </p:nvSpPr>
        <p:spPr/>
        <p:txBody>
          <a:bodyPr/>
          <a:lstStyle>
            <a:lvl1pPr>
              <a:defRPr/>
            </a:lvl1pPr>
          </a:lstStyle>
          <a:p>
            <a:pPr>
              <a:defRPr/>
            </a:pPr>
            <a:r>
              <a:rPr lang="de-DE">
                <a:solidFill>
                  <a:prstClr val="black">
                    <a:tint val="75000"/>
                  </a:prstClr>
                </a:solidFill>
              </a:rPr>
              <a:t>AG RDA Schulungsunterlagen - Modul GND: Religiöse Personen | 16.04.2014 </a:t>
            </a:r>
          </a:p>
        </p:txBody>
      </p:sp>
      <p:sp>
        <p:nvSpPr>
          <p:cNvPr id="6" name="Foliennummernplatzhalter 5"/>
          <p:cNvSpPr>
            <a:spLocks noGrp="1"/>
          </p:cNvSpPr>
          <p:nvPr>
            <p:ph type="sldNum" sz="quarter" idx="12"/>
          </p:nvPr>
        </p:nvSpPr>
        <p:spPr/>
        <p:txBody>
          <a:bodyPr/>
          <a:lstStyle>
            <a:lvl1pPr>
              <a:defRPr/>
            </a:lvl1pPr>
          </a:lstStyle>
          <a:p>
            <a:pPr>
              <a:defRPr/>
            </a:pPr>
            <a:fld id="{E751D4A2-0FB0-4FFD-B19F-1AE90BC5A1E7}" type="slidenum">
              <a:rPr lang="de-DE">
                <a:solidFill>
                  <a:prstClr val="black">
                    <a:tint val="75000"/>
                  </a:prstClr>
                </a:solidFill>
              </a:rPr>
              <a:pPr>
                <a:defRPr/>
              </a:pPr>
              <a:t>‹Nr.›</a:t>
            </a:fld>
            <a:endParaRPr lang="de-DE">
              <a:solidFill>
                <a:prstClr val="black">
                  <a:tint val="75000"/>
                </a:prstClr>
              </a:solidFill>
            </a:endParaRPr>
          </a:p>
        </p:txBody>
      </p:sp>
    </p:spTree>
    <p:extLst>
      <p:ext uri="{BB962C8B-B14F-4D97-AF65-F5344CB8AC3E}">
        <p14:creationId xmlns:p14="http://schemas.microsoft.com/office/powerpoint/2010/main" val="26174075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3"/>
          <p:cNvSpPr>
            <a:spLocks noGrp="1"/>
          </p:cNvSpPr>
          <p:nvPr>
            <p:ph type="dt" sz="half" idx="10"/>
          </p:nvPr>
        </p:nvSpPr>
        <p:spPr/>
        <p:txBody>
          <a:bodyPr/>
          <a:lstStyle>
            <a:lvl1pPr>
              <a:defRPr/>
            </a:lvl1pPr>
          </a:lstStyle>
          <a:p>
            <a:pPr>
              <a:defRPr/>
            </a:pPr>
            <a:endParaRPr lang="de-DE">
              <a:solidFill>
                <a:prstClr val="black">
                  <a:tint val="75000"/>
                </a:prstClr>
              </a:solidFill>
            </a:endParaRPr>
          </a:p>
        </p:txBody>
      </p:sp>
      <p:sp>
        <p:nvSpPr>
          <p:cNvPr id="6" name="Fußzeilenplatzhalter 4"/>
          <p:cNvSpPr>
            <a:spLocks noGrp="1"/>
          </p:cNvSpPr>
          <p:nvPr>
            <p:ph type="ftr" sz="quarter" idx="11"/>
          </p:nvPr>
        </p:nvSpPr>
        <p:spPr/>
        <p:txBody>
          <a:bodyPr/>
          <a:lstStyle>
            <a:lvl1pPr>
              <a:defRPr/>
            </a:lvl1pPr>
          </a:lstStyle>
          <a:p>
            <a:pPr>
              <a:defRPr/>
            </a:pPr>
            <a:r>
              <a:rPr lang="de-DE">
                <a:solidFill>
                  <a:prstClr val="black">
                    <a:tint val="75000"/>
                  </a:prstClr>
                </a:solidFill>
              </a:rPr>
              <a:t>AG RDA Schulungsunterlagen - Modul GND: Religiöse Personen | 16.04.2014 </a:t>
            </a:r>
          </a:p>
        </p:txBody>
      </p:sp>
      <p:sp>
        <p:nvSpPr>
          <p:cNvPr id="7" name="Foliennummernplatzhalter 5"/>
          <p:cNvSpPr>
            <a:spLocks noGrp="1"/>
          </p:cNvSpPr>
          <p:nvPr>
            <p:ph type="sldNum" sz="quarter" idx="12"/>
          </p:nvPr>
        </p:nvSpPr>
        <p:spPr/>
        <p:txBody>
          <a:bodyPr/>
          <a:lstStyle>
            <a:lvl1pPr>
              <a:defRPr/>
            </a:lvl1pPr>
          </a:lstStyle>
          <a:p>
            <a:pPr>
              <a:defRPr/>
            </a:pPr>
            <a:fld id="{A4B3806E-3824-4972-91FA-03D7319300FE}" type="slidenum">
              <a:rPr lang="de-DE">
                <a:solidFill>
                  <a:prstClr val="black">
                    <a:tint val="75000"/>
                  </a:prstClr>
                </a:solidFill>
              </a:rPr>
              <a:pPr>
                <a:defRPr/>
              </a:pPr>
              <a:t>‹Nr.›</a:t>
            </a:fld>
            <a:endParaRPr lang="de-DE">
              <a:solidFill>
                <a:prstClr val="black">
                  <a:tint val="75000"/>
                </a:prstClr>
              </a:solidFill>
            </a:endParaRPr>
          </a:p>
        </p:txBody>
      </p:sp>
    </p:spTree>
    <p:extLst>
      <p:ext uri="{BB962C8B-B14F-4D97-AF65-F5344CB8AC3E}">
        <p14:creationId xmlns:p14="http://schemas.microsoft.com/office/powerpoint/2010/main" val="12437808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3"/>
          <p:cNvSpPr>
            <a:spLocks noGrp="1"/>
          </p:cNvSpPr>
          <p:nvPr>
            <p:ph type="dt" sz="half" idx="10"/>
          </p:nvPr>
        </p:nvSpPr>
        <p:spPr/>
        <p:txBody>
          <a:bodyPr/>
          <a:lstStyle>
            <a:lvl1pPr>
              <a:defRPr/>
            </a:lvl1pPr>
          </a:lstStyle>
          <a:p>
            <a:pPr>
              <a:defRPr/>
            </a:pPr>
            <a:endParaRPr lang="de-DE">
              <a:solidFill>
                <a:prstClr val="black">
                  <a:tint val="75000"/>
                </a:prstClr>
              </a:solidFill>
            </a:endParaRPr>
          </a:p>
        </p:txBody>
      </p:sp>
      <p:sp>
        <p:nvSpPr>
          <p:cNvPr id="8" name="Fußzeilenplatzhalter 4"/>
          <p:cNvSpPr>
            <a:spLocks noGrp="1"/>
          </p:cNvSpPr>
          <p:nvPr>
            <p:ph type="ftr" sz="quarter" idx="11"/>
          </p:nvPr>
        </p:nvSpPr>
        <p:spPr/>
        <p:txBody>
          <a:bodyPr/>
          <a:lstStyle>
            <a:lvl1pPr>
              <a:defRPr/>
            </a:lvl1pPr>
          </a:lstStyle>
          <a:p>
            <a:pPr>
              <a:defRPr/>
            </a:pPr>
            <a:r>
              <a:rPr lang="de-DE">
                <a:solidFill>
                  <a:prstClr val="black">
                    <a:tint val="75000"/>
                  </a:prstClr>
                </a:solidFill>
              </a:rPr>
              <a:t>AG RDA Schulungsunterlagen - Modul GND: Religiöse Personen | 16.04.2014 </a:t>
            </a:r>
          </a:p>
        </p:txBody>
      </p:sp>
      <p:sp>
        <p:nvSpPr>
          <p:cNvPr id="9" name="Foliennummernplatzhalter 5"/>
          <p:cNvSpPr>
            <a:spLocks noGrp="1"/>
          </p:cNvSpPr>
          <p:nvPr>
            <p:ph type="sldNum" sz="quarter" idx="12"/>
          </p:nvPr>
        </p:nvSpPr>
        <p:spPr/>
        <p:txBody>
          <a:bodyPr/>
          <a:lstStyle>
            <a:lvl1pPr>
              <a:defRPr/>
            </a:lvl1pPr>
          </a:lstStyle>
          <a:p>
            <a:pPr>
              <a:defRPr/>
            </a:pPr>
            <a:fld id="{7707C04E-C4CD-44D3-9E92-E75B9885754A}" type="slidenum">
              <a:rPr lang="de-DE">
                <a:solidFill>
                  <a:prstClr val="black">
                    <a:tint val="75000"/>
                  </a:prstClr>
                </a:solidFill>
              </a:rPr>
              <a:pPr>
                <a:defRPr/>
              </a:pPr>
              <a:t>‹Nr.›</a:t>
            </a:fld>
            <a:endParaRPr lang="de-DE">
              <a:solidFill>
                <a:prstClr val="black">
                  <a:tint val="75000"/>
                </a:prstClr>
              </a:solidFill>
            </a:endParaRPr>
          </a:p>
        </p:txBody>
      </p:sp>
    </p:spTree>
    <p:extLst>
      <p:ext uri="{BB962C8B-B14F-4D97-AF65-F5344CB8AC3E}">
        <p14:creationId xmlns:p14="http://schemas.microsoft.com/office/powerpoint/2010/main" val="132093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3"/>
          <p:cNvSpPr>
            <a:spLocks noGrp="1"/>
          </p:cNvSpPr>
          <p:nvPr>
            <p:ph type="dt" sz="half" idx="10"/>
          </p:nvPr>
        </p:nvSpPr>
        <p:spPr/>
        <p:txBody>
          <a:bodyPr/>
          <a:lstStyle>
            <a:lvl1pPr>
              <a:defRPr/>
            </a:lvl1pPr>
          </a:lstStyle>
          <a:p>
            <a:pPr>
              <a:defRPr/>
            </a:pPr>
            <a:endParaRPr lang="de-DE">
              <a:solidFill>
                <a:prstClr val="black">
                  <a:tint val="75000"/>
                </a:prstClr>
              </a:solidFill>
            </a:endParaRPr>
          </a:p>
        </p:txBody>
      </p:sp>
      <p:sp>
        <p:nvSpPr>
          <p:cNvPr id="4" name="Fußzeilenplatzhalter 4"/>
          <p:cNvSpPr>
            <a:spLocks noGrp="1"/>
          </p:cNvSpPr>
          <p:nvPr>
            <p:ph type="ftr" sz="quarter" idx="11"/>
          </p:nvPr>
        </p:nvSpPr>
        <p:spPr/>
        <p:txBody>
          <a:bodyPr/>
          <a:lstStyle>
            <a:lvl1pPr>
              <a:defRPr/>
            </a:lvl1pPr>
          </a:lstStyle>
          <a:p>
            <a:pPr>
              <a:defRPr/>
            </a:pPr>
            <a:r>
              <a:rPr lang="de-DE">
                <a:solidFill>
                  <a:prstClr val="black">
                    <a:tint val="75000"/>
                  </a:prstClr>
                </a:solidFill>
              </a:rPr>
              <a:t>AG RDA Schulungsunterlagen - Modul GND: Religiöse Personen | 16.04.2014 </a:t>
            </a:r>
          </a:p>
        </p:txBody>
      </p:sp>
      <p:sp>
        <p:nvSpPr>
          <p:cNvPr id="5" name="Foliennummernplatzhalter 5"/>
          <p:cNvSpPr>
            <a:spLocks noGrp="1"/>
          </p:cNvSpPr>
          <p:nvPr>
            <p:ph type="sldNum" sz="quarter" idx="12"/>
          </p:nvPr>
        </p:nvSpPr>
        <p:spPr/>
        <p:txBody>
          <a:bodyPr/>
          <a:lstStyle>
            <a:lvl1pPr>
              <a:defRPr/>
            </a:lvl1pPr>
          </a:lstStyle>
          <a:p>
            <a:pPr>
              <a:defRPr/>
            </a:pPr>
            <a:fld id="{3FD44D53-60BD-4EEF-805C-5650A1C8484F}" type="slidenum">
              <a:rPr lang="de-DE">
                <a:solidFill>
                  <a:prstClr val="black">
                    <a:tint val="75000"/>
                  </a:prstClr>
                </a:solidFill>
              </a:rPr>
              <a:pPr>
                <a:defRPr/>
              </a:pPr>
              <a:t>‹Nr.›</a:t>
            </a:fld>
            <a:endParaRPr lang="de-DE">
              <a:solidFill>
                <a:prstClr val="black">
                  <a:tint val="75000"/>
                </a:prstClr>
              </a:solidFill>
            </a:endParaRPr>
          </a:p>
        </p:txBody>
      </p:sp>
    </p:spTree>
    <p:extLst>
      <p:ext uri="{BB962C8B-B14F-4D97-AF65-F5344CB8AC3E}">
        <p14:creationId xmlns:p14="http://schemas.microsoft.com/office/powerpoint/2010/main" val="25812867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endParaRPr lang="de-DE">
              <a:solidFill>
                <a:prstClr val="black">
                  <a:tint val="75000"/>
                </a:prstClr>
              </a:solidFill>
            </a:endParaRPr>
          </a:p>
        </p:txBody>
      </p:sp>
      <p:sp>
        <p:nvSpPr>
          <p:cNvPr id="3" name="Fußzeilenplatzhalter 4"/>
          <p:cNvSpPr>
            <a:spLocks noGrp="1"/>
          </p:cNvSpPr>
          <p:nvPr>
            <p:ph type="ftr" sz="quarter" idx="11"/>
          </p:nvPr>
        </p:nvSpPr>
        <p:spPr/>
        <p:txBody>
          <a:bodyPr/>
          <a:lstStyle>
            <a:lvl1pPr>
              <a:defRPr/>
            </a:lvl1pPr>
          </a:lstStyle>
          <a:p>
            <a:pPr>
              <a:defRPr/>
            </a:pPr>
            <a:r>
              <a:rPr lang="de-DE">
                <a:solidFill>
                  <a:prstClr val="black">
                    <a:tint val="75000"/>
                  </a:prstClr>
                </a:solidFill>
              </a:rPr>
              <a:t>AG RDA Schulungsunterlagen - Modul GND: Religiöse Personen | 16.04.2014 </a:t>
            </a:r>
          </a:p>
        </p:txBody>
      </p:sp>
      <p:sp>
        <p:nvSpPr>
          <p:cNvPr id="4" name="Foliennummernplatzhalter 5"/>
          <p:cNvSpPr>
            <a:spLocks noGrp="1"/>
          </p:cNvSpPr>
          <p:nvPr>
            <p:ph type="sldNum" sz="quarter" idx="12"/>
          </p:nvPr>
        </p:nvSpPr>
        <p:spPr/>
        <p:txBody>
          <a:bodyPr/>
          <a:lstStyle>
            <a:lvl1pPr>
              <a:defRPr/>
            </a:lvl1pPr>
          </a:lstStyle>
          <a:p>
            <a:pPr>
              <a:defRPr/>
            </a:pPr>
            <a:fld id="{A0F6EA40-89D5-43C1-8604-048F181BC9B4}" type="slidenum">
              <a:rPr lang="de-DE">
                <a:solidFill>
                  <a:prstClr val="black">
                    <a:tint val="75000"/>
                  </a:prstClr>
                </a:solidFill>
              </a:rPr>
              <a:pPr>
                <a:defRPr/>
              </a:pPr>
              <a:t>‹Nr.›</a:t>
            </a:fld>
            <a:endParaRPr lang="de-DE">
              <a:solidFill>
                <a:prstClr val="black">
                  <a:tint val="75000"/>
                </a:prstClr>
              </a:solidFill>
            </a:endParaRPr>
          </a:p>
        </p:txBody>
      </p:sp>
    </p:spTree>
    <p:extLst>
      <p:ext uri="{BB962C8B-B14F-4D97-AF65-F5344CB8AC3E}">
        <p14:creationId xmlns:p14="http://schemas.microsoft.com/office/powerpoint/2010/main" val="25837698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3"/>
          <p:cNvSpPr>
            <a:spLocks noGrp="1"/>
          </p:cNvSpPr>
          <p:nvPr>
            <p:ph type="dt" sz="half" idx="10"/>
          </p:nvPr>
        </p:nvSpPr>
        <p:spPr/>
        <p:txBody>
          <a:bodyPr/>
          <a:lstStyle>
            <a:lvl1pPr>
              <a:defRPr/>
            </a:lvl1pPr>
          </a:lstStyle>
          <a:p>
            <a:pPr>
              <a:defRPr/>
            </a:pPr>
            <a:endParaRPr lang="de-DE">
              <a:solidFill>
                <a:prstClr val="black">
                  <a:tint val="75000"/>
                </a:prstClr>
              </a:solidFill>
            </a:endParaRPr>
          </a:p>
        </p:txBody>
      </p:sp>
      <p:sp>
        <p:nvSpPr>
          <p:cNvPr id="6" name="Fußzeilenplatzhalter 4"/>
          <p:cNvSpPr>
            <a:spLocks noGrp="1"/>
          </p:cNvSpPr>
          <p:nvPr>
            <p:ph type="ftr" sz="quarter" idx="11"/>
          </p:nvPr>
        </p:nvSpPr>
        <p:spPr/>
        <p:txBody>
          <a:bodyPr/>
          <a:lstStyle>
            <a:lvl1pPr>
              <a:defRPr/>
            </a:lvl1pPr>
          </a:lstStyle>
          <a:p>
            <a:pPr>
              <a:defRPr/>
            </a:pPr>
            <a:r>
              <a:rPr lang="de-DE">
                <a:solidFill>
                  <a:prstClr val="black">
                    <a:tint val="75000"/>
                  </a:prstClr>
                </a:solidFill>
              </a:rPr>
              <a:t>AG RDA Schulungsunterlagen - Modul GND: Religiöse Personen | 16.04.2014 </a:t>
            </a:r>
          </a:p>
        </p:txBody>
      </p:sp>
      <p:sp>
        <p:nvSpPr>
          <p:cNvPr id="7" name="Foliennummernplatzhalter 5"/>
          <p:cNvSpPr>
            <a:spLocks noGrp="1"/>
          </p:cNvSpPr>
          <p:nvPr>
            <p:ph type="sldNum" sz="quarter" idx="12"/>
          </p:nvPr>
        </p:nvSpPr>
        <p:spPr/>
        <p:txBody>
          <a:bodyPr/>
          <a:lstStyle>
            <a:lvl1pPr>
              <a:defRPr/>
            </a:lvl1pPr>
          </a:lstStyle>
          <a:p>
            <a:pPr>
              <a:defRPr/>
            </a:pPr>
            <a:fld id="{4C9EAA73-41FB-4E6D-BA00-8822AC3C8E82}" type="slidenum">
              <a:rPr lang="de-DE">
                <a:solidFill>
                  <a:prstClr val="black">
                    <a:tint val="75000"/>
                  </a:prstClr>
                </a:solidFill>
              </a:rPr>
              <a:pPr>
                <a:defRPr/>
              </a:pPr>
              <a:t>‹Nr.›</a:t>
            </a:fld>
            <a:endParaRPr lang="de-DE">
              <a:solidFill>
                <a:prstClr val="black">
                  <a:tint val="75000"/>
                </a:prstClr>
              </a:solidFill>
            </a:endParaRPr>
          </a:p>
        </p:txBody>
      </p:sp>
    </p:spTree>
    <p:extLst>
      <p:ext uri="{BB962C8B-B14F-4D97-AF65-F5344CB8AC3E}">
        <p14:creationId xmlns:p14="http://schemas.microsoft.com/office/powerpoint/2010/main" val="3375883354"/>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theme" Target="../theme/theme2.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5400600"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GND: Konferenzen | 22.04.2014</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ctr"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a:p>
            <a:pPr lvl="4"/>
            <a:r>
              <a:rPr lang="de-DE" altLang="de-DE" smtClean="0"/>
              <a:t>Fünfte Ebene</a:t>
            </a:r>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endParaRPr lang="de-DE">
              <a:solidFill>
                <a:prstClr val="black">
                  <a:tint val="75000"/>
                </a:prstClr>
              </a:solidFill>
            </a:endParaRPr>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r>
              <a:rPr lang="de-DE">
                <a:solidFill>
                  <a:prstClr val="black">
                    <a:tint val="75000"/>
                  </a:prstClr>
                </a:solidFill>
              </a:rPr>
              <a:t>AG RDA Schulungsunterlagen - Modul GND: Religiöse Personen | 16.04.2014 </a:t>
            </a:r>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9AB08B25-F5FA-40C5-8E06-5E4F95349D61}" type="slidenum">
              <a:rPr lang="de-DE">
                <a:solidFill>
                  <a:prstClr val="black">
                    <a:tint val="75000"/>
                  </a:prstClr>
                </a:solidFill>
              </a:rPr>
              <a:pPr>
                <a:defRPr/>
              </a:pPr>
              <a:t>‹Nr.›</a:t>
            </a:fld>
            <a:endParaRPr lang="de-DE">
              <a:solidFill>
                <a:prstClr val="black">
                  <a:tint val="75000"/>
                </a:prstClr>
              </a:solidFill>
            </a:endParaRPr>
          </a:p>
        </p:txBody>
      </p:sp>
    </p:spTree>
    <p:extLst>
      <p:ext uri="{BB962C8B-B14F-4D97-AF65-F5344CB8AC3E}">
        <p14:creationId xmlns:p14="http://schemas.microsoft.com/office/powerpoint/2010/main" val="1609323974"/>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Lst>
  <p:hf sldNum="0"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3.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smtClean="0">
                <a:latin typeface="Verdana" pitchFamily="34" charset="0"/>
                <a:ea typeface="Verdana" pitchFamily="34" charset="0"/>
                <a:cs typeface="Verdana" pitchFamily="34" charset="0"/>
              </a:rPr>
              <a:t>Schulungsunterlagen der</a:t>
            </a:r>
            <a:br>
              <a:rPr lang="de-DE" altLang="de-DE" sz="3200" b="1" smtClean="0">
                <a:latin typeface="Verdana" pitchFamily="34" charset="0"/>
                <a:ea typeface="Verdana" pitchFamily="34" charset="0"/>
                <a:cs typeface="Verdana" pitchFamily="34" charset="0"/>
              </a:rPr>
            </a:br>
            <a:r>
              <a:rPr lang="de-DE" altLang="de-DE" sz="3200" b="1"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9" name="Grafik 28"/>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676275" y="2349500"/>
            <a:ext cx="1641475"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332656"/>
            <a:ext cx="8640960" cy="1143000"/>
          </a:xfrm>
        </p:spPr>
        <p:txBody>
          <a:bodyPr/>
          <a:lstStyle/>
          <a:p>
            <a:r>
              <a:rPr lang="de-DE" dirty="0" smtClean="0"/>
              <a:t/>
            </a:r>
            <a:br>
              <a:rPr lang="de-DE" dirty="0" smtClean="0"/>
            </a:br>
            <a:r>
              <a:rPr lang="de-DE" dirty="0" smtClean="0"/>
              <a:t>Untergeordnete Konferenzen 		   -1-</a:t>
            </a:r>
            <a:br>
              <a:rPr lang="de-DE" dirty="0" smtClean="0"/>
            </a:br>
            <a:r>
              <a:rPr lang="de-DE" dirty="0" smtClean="0">
                <a:solidFill>
                  <a:schemeClr val="bg1">
                    <a:lumMod val="50000"/>
                  </a:schemeClr>
                </a:solidFill>
              </a:rPr>
              <a:t>(RDA 11.2.2.14) </a:t>
            </a:r>
            <a:r>
              <a:rPr lang="de-DE" dirty="0" smtClean="0"/>
              <a:t/>
            </a:r>
            <a:br>
              <a:rPr lang="de-DE" dirty="0" smtClean="0"/>
            </a:br>
            <a:r>
              <a:rPr lang="de-DE" dirty="0" smtClean="0"/>
              <a:t> </a:t>
            </a:r>
            <a:endParaRPr lang="de-DE" dirty="0"/>
          </a:p>
        </p:txBody>
      </p:sp>
      <p:sp>
        <p:nvSpPr>
          <p:cNvPr id="7" name="Textplatzhalter 6"/>
          <p:cNvSpPr>
            <a:spLocks noGrp="1"/>
          </p:cNvSpPr>
          <p:nvPr>
            <p:ph type="body" sz="quarter" idx="13"/>
          </p:nvPr>
        </p:nvSpPr>
        <p:spPr/>
        <p:txBody>
          <a:bodyPr>
            <a:normAutofit fontScale="92500" lnSpcReduction="20000"/>
          </a:bodyPr>
          <a:lstStyle/>
          <a:p>
            <a:r>
              <a:rPr lang="de-DE" b="1" dirty="0" smtClean="0">
                <a:sym typeface="Wingdings" pitchFamily="2" charset="2"/>
              </a:rPr>
              <a:t>RDA 11.2.2.14.2</a:t>
            </a:r>
            <a:r>
              <a:rPr lang="de-DE" dirty="0" smtClean="0">
                <a:sym typeface="Wingdings" pitchFamily="2" charset="2"/>
              </a:rPr>
              <a:t>: Name, der ein Wort enthält, das normalerweise eine administrative Überordnung vermuten lässt (z. B. </a:t>
            </a:r>
            <a:r>
              <a:rPr lang="de-DE" dirty="0" err="1" smtClean="0">
                <a:sym typeface="Wingdings" pitchFamily="2" charset="2"/>
              </a:rPr>
              <a:t>Committee</a:t>
            </a:r>
            <a:r>
              <a:rPr lang="de-DE" dirty="0" smtClean="0">
                <a:sym typeface="Wingdings" pitchFamily="2" charset="2"/>
              </a:rPr>
              <a:t>, </a:t>
            </a:r>
            <a:r>
              <a:rPr lang="de-DE" dirty="0" err="1" smtClean="0">
                <a:sym typeface="Wingdings" pitchFamily="2" charset="2"/>
              </a:rPr>
              <a:t>Commission</a:t>
            </a:r>
            <a:r>
              <a:rPr lang="de-DE" dirty="0" smtClean="0">
                <a:sym typeface="Wingdings" pitchFamily="2" charset="2"/>
              </a:rPr>
              <a:t>), vorausgesetzt, dass der Name der übergeordneten Körperschaft für die Identifizierung der untergeordneten Körperschaft benötigt wird. </a:t>
            </a:r>
          </a:p>
          <a:p>
            <a:pPr>
              <a:buNone/>
            </a:pPr>
            <a:r>
              <a:rPr lang="de-DE" sz="2200" i="1" dirty="0" smtClean="0">
                <a:sym typeface="Wingdings" pitchFamily="2" charset="2"/>
              </a:rPr>
              <a:t>	Beispiel:</a:t>
            </a:r>
          </a:p>
          <a:p>
            <a:pPr lvl="0">
              <a:buNone/>
            </a:pPr>
            <a:r>
              <a:rPr lang="de-DE" sz="2200" dirty="0" smtClean="0">
                <a:sym typeface="Wingdings" pitchFamily="2" charset="2"/>
              </a:rPr>
              <a:t>	</a:t>
            </a:r>
            <a:r>
              <a:rPr lang="en-US" sz="2200" dirty="0" smtClean="0">
                <a:solidFill>
                  <a:srgbClr val="00B050"/>
                </a:solidFill>
              </a:rPr>
              <a:t>International Dairy Congress (…). Organizing Committee</a:t>
            </a:r>
          </a:p>
          <a:p>
            <a:pPr lvl="0">
              <a:buNone/>
            </a:pPr>
            <a:r>
              <a:rPr lang="en-US" sz="2200" dirty="0" smtClean="0">
                <a:solidFill>
                  <a:srgbClr val="00B050"/>
                </a:solidFill>
              </a:rPr>
              <a:t>	</a:t>
            </a:r>
            <a:r>
              <a:rPr lang="en-US" sz="2200" u="sng" dirty="0" err="1" smtClean="0"/>
              <a:t>Vorlage</a:t>
            </a:r>
            <a:r>
              <a:rPr lang="en-US" sz="2200" dirty="0" smtClean="0"/>
              <a:t>: Organizing Committee</a:t>
            </a:r>
          </a:p>
          <a:p>
            <a:pPr lvl="0">
              <a:buNone/>
            </a:pPr>
            <a:endParaRPr lang="en-US" sz="2200" dirty="0" smtClean="0">
              <a:solidFill>
                <a:srgbClr val="00B050"/>
              </a:solidFill>
            </a:endParaRPr>
          </a:p>
          <a:p>
            <a:r>
              <a:rPr lang="en-US" b="1" dirty="0" smtClean="0"/>
              <a:t>RDA 11.2.2.14.3</a:t>
            </a:r>
            <a:r>
              <a:rPr lang="en-US" dirty="0" smtClean="0"/>
              <a:t>: </a:t>
            </a:r>
            <a:r>
              <a:rPr lang="de-DE" dirty="0" smtClean="0"/>
              <a:t>Name, der von Natur aus allgemein ist, und der nur eine geografische, chronologische oder mit Ziffern oder Buchstaben gezählte Unterabteilung einer übergeordneten Körperschaft anzeigt.</a:t>
            </a:r>
            <a:endParaRPr lang="en-US" dirty="0" smtClean="0"/>
          </a:p>
          <a:p>
            <a:pPr>
              <a:buNone/>
            </a:pPr>
            <a:endParaRPr lang="de-DE" dirty="0" smtClean="0"/>
          </a:p>
          <a:p>
            <a:endParaRPr lang="de-DE" dirty="0"/>
          </a:p>
          <a:p>
            <a:endParaRPr lang="de-DE" dirty="0" smtClean="0"/>
          </a:p>
          <a:p>
            <a:endParaRPr lang="de-DE" dirty="0"/>
          </a:p>
        </p:txBody>
      </p:sp>
      <p:sp>
        <p:nvSpPr>
          <p:cNvPr id="10" name="Foliennummernplatzhalter 9"/>
          <p:cNvSpPr>
            <a:spLocks noGrp="1"/>
          </p:cNvSpPr>
          <p:nvPr>
            <p:ph type="sldNum" sz="quarter" idx="4"/>
          </p:nvPr>
        </p:nvSpPr>
        <p:spPr/>
        <p:txBody>
          <a:bodyPr/>
          <a:lstStyle/>
          <a:p>
            <a:fld id="{8A6690F1-7CA1-4166-A522-500460961984}" type="slidenum">
              <a:rPr lang="de-DE" smtClean="0"/>
              <a:pPr/>
              <a:t>10</a:t>
            </a:fld>
            <a:endParaRPr lang="de-DE"/>
          </a:p>
        </p:txBody>
      </p:sp>
      <p:sp>
        <p:nvSpPr>
          <p:cNvPr id="11" name="Fußzeilenplatzhalter 10"/>
          <p:cNvSpPr>
            <a:spLocks noGrp="1"/>
          </p:cNvSpPr>
          <p:nvPr>
            <p:ph type="ftr" sz="quarter" idx="14"/>
          </p:nvPr>
        </p:nvSpPr>
        <p:spPr/>
        <p:txBody>
          <a:bodyPr/>
          <a:lstStyle/>
          <a:p>
            <a:r>
              <a:rPr lang="de-DE" smtClean="0"/>
              <a:t>AG RDA Schulungsunterlagen – Modul GND: Konferenzen | 22.04.2014</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457200" y="274638"/>
            <a:ext cx="8435280" cy="1143000"/>
          </a:xfrm>
        </p:spPr>
        <p:txBody>
          <a:bodyPr/>
          <a:lstStyle/>
          <a:p>
            <a:r>
              <a:rPr lang="de-DE" dirty="0" smtClean="0"/>
              <a:t/>
            </a:r>
            <a:br>
              <a:rPr lang="de-DE" dirty="0" smtClean="0"/>
            </a:br>
            <a:r>
              <a:rPr lang="de-DE" dirty="0" smtClean="0"/>
              <a:t>Untergeordnete Konferenzen </a:t>
            </a:r>
            <a:r>
              <a:rPr lang="de-DE" dirty="0"/>
              <a:t>	</a:t>
            </a:r>
            <a:r>
              <a:rPr lang="de-DE" dirty="0" smtClean="0"/>
              <a:t>	</a:t>
            </a:r>
            <a:r>
              <a:rPr lang="de-DE" dirty="0" smtClean="0"/>
              <a:t>  -</a:t>
            </a:r>
            <a:r>
              <a:rPr lang="de-DE" dirty="0" smtClean="0"/>
              <a:t>2-</a:t>
            </a:r>
            <a:br>
              <a:rPr lang="de-DE" dirty="0" smtClean="0"/>
            </a:br>
            <a:r>
              <a:rPr lang="de-DE" dirty="0" smtClean="0">
                <a:solidFill>
                  <a:schemeClr val="bg1">
                    <a:lumMod val="50000"/>
                  </a:schemeClr>
                </a:solidFill>
              </a:rPr>
              <a:t>(RDA 11.2.2.14) </a:t>
            </a:r>
            <a:r>
              <a:rPr lang="de-DE" dirty="0" smtClean="0"/>
              <a:t/>
            </a:r>
            <a:br>
              <a:rPr lang="de-DE" dirty="0" smtClean="0"/>
            </a:br>
            <a:r>
              <a:rPr lang="de-DE" dirty="0" smtClean="0"/>
              <a:t> </a:t>
            </a:r>
            <a:endParaRPr lang="de-DE" dirty="0"/>
          </a:p>
        </p:txBody>
      </p:sp>
      <p:sp>
        <p:nvSpPr>
          <p:cNvPr id="7" name="Textplatzhalter 6"/>
          <p:cNvSpPr>
            <a:spLocks noGrp="1"/>
          </p:cNvSpPr>
          <p:nvPr>
            <p:ph type="body" sz="quarter" idx="13"/>
          </p:nvPr>
        </p:nvSpPr>
        <p:spPr/>
        <p:txBody>
          <a:bodyPr>
            <a:normAutofit fontScale="25000" lnSpcReduction="20000"/>
          </a:bodyPr>
          <a:lstStyle/>
          <a:p>
            <a:r>
              <a:rPr lang="en-US" sz="8800" b="1" dirty="0" err="1" smtClean="0"/>
              <a:t>Fortsetzung</a:t>
            </a:r>
            <a:r>
              <a:rPr lang="en-US" sz="8800" b="1" dirty="0" smtClean="0"/>
              <a:t> RDA 11.2.2.14.3</a:t>
            </a:r>
            <a:r>
              <a:rPr lang="en-US" sz="8800" dirty="0" smtClean="0"/>
              <a:t>:</a:t>
            </a:r>
            <a:r>
              <a:rPr lang="en-US" sz="8000" dirty="0" smtClean="0"/>
              <a:t> </a:t>
            </a:r>
            <a:r>
              <a:rPr lang="en-US" sz="8000" i="1" dirty="0" err="1" smtClean="0"/>
              <a:t>Beispiel</a:t>
            </a:r>
            <a:r>
              <a:rPr lang="en-US" sz="8000" i="1" dirty="0" smtClean="0"/>
              <a:t>:</a:t>
            </a:r>
            <a:r>
              <a:rPr lang="en-US" sz="8000" dirty="0" smtClean="0"/>
              <a:t> </a:t>
            </a:r>
          </a:p>
          <a:p>
            <a:pPr>
              <a:buNone/>
            </a:pPr>
            <a:r>
              <a:rPr lang="en-US" sz="8000" dirty="0" smtClean="0"/>
              <a:t>	</a:t>
            </a:r>
            <a:r>
              <a:rPr lang="en-US" sz="8000" dirty="0" smtClean="0">
                <a:solidFill>
                  <a:srgbClr val="00B050"/>
                </a:solidFill>
              </a:rPr>
              <a:t>Hawaii Macadamia Nut Association. Annual Meeting</a:t>
            </a:r>
          </a:p>
          <a:p>
            <a:pPr>
              <a:buNone/>
            </a:pPr>
            <a:r>
              <a:rPr lang="en-US" sz="8000" dirty="0" smtClean="0"/>
              <a:t>	</a:t>
            </a:r>
            <a:r>
              <a:rPr lang="en-US" sz="8000" u="sng" dirty="0" err="1" smtClean="0"/>
              <a:t>Vorlage</a:t>
            </a:r>
            <a:r>
              <a:rPr lang="en-US" sz="8000" dirty="0" smtClean="0"/>
              <a:t>: Annual Meeting</a:t>
            </a:r>
          </a:p>
          <a:p>
            <a:pPr>
              <a:buNone/>
            </a:pPr>
            <a:r>
              <a:rPr lang="en-US" sz="8000" dirty="0" smtClean="0"/>
              <a:t>   </a:t>
            </a:r>
          </a:p>
          <a:p>
            <a:r>
              <a:rPr lang="de-DE" sz="8800" b="1" dirty="0" smtClean="0">
                <a:sym typeface="Wingdings" pitchFamily="2" charset="2"/>
              </a:rPr>
              <a:t>RDA 11.2.2.14.6</a:t>
            </a:r>
            <a:r>
              <a:rPr lang="de-DE" sz="8800" dirty="0" smtClean="0">
                <a:sym typeface="Wingdings" pitchFamily="2" charset="2"/>
              </a:rPr>
              <a:t>: enthält als Teil des Konferenznamens den vollständigen Namen einer </a:t>
            </a:r>
            <a:r>
              <a:rPr lang="de-DE" sz="8800" dirty="0" smtClean="0"/>
              <a:t>Körperschaft. Die Tagung ist der Körperschaft untergeordnet (z. B. die Jahrestagung eines Verbands)</a:t>
            </a:r>
          </a:p>
          <a:p>
            <a:pPr>
              <a:buNone/>
            </a:pPr>
            <a:r>
              <a:rPr lang="de-DE" sz="8000" i="1" dirty="0" smtClean="0"/>
              <a:t>	Beispiel:</a:t>
            </a:r>
          </a:p>
          <a:p>
            <a:pPr>
              <a:buNone/>
            </a:pPr>
            <a:r>
              <a:rPr lang="en-US" sz="8000" dirty="0" smtClean="0"/>
              <a:t>	</a:t>
            </a:r>
            <a:r>
              <a:rPr lang="en-US" sz="8000" dirty="0" smtClean="0">
                <a:solidFill>
                  <a:srgbClr val="00B050"/>
                </a:solidFill>
              </a:rPr>
              <a:t>International Whaling Commission. Annual Meeting </a:t>
            </a:r>
          </a:p>
          <a:p>
            <a:pPr>
              <a:buNone/>
            </a:pPr>
            <a:r>
              <a:rPr lang="en-US" sz="8000" dirty="0" smtClean="0">
                <a:sym typeface="Wingdings" pitchFamily="2" charset="2"/>
              </a:rPr>
              <a:t>    </a:t>
            </a:r>
            <a:r>
              <a:rPr lang="en-US" sz="8000" u="sng" dirty="0" err="1" smtClean="0">
                <a:sym typeface="Wingdings" pitchFamily="2" charset="2"/>
              </a:rPr>
              <a:t>Vorlage</a:t>
            </a:r>
            <a:r>
              <a:rPr lang="en-US" sz="8000" dirty="0" smtClean="0">
                <a:sym typeface="Wingdings" pitchFamily="2" charset="2"/>
              </a:rPr>
              <a:t>: Annual Meeting of the International Whaling Commission</a:t>
            </a:r>
          </a:p>
          <a:p>
            <a:pPr>
              <a:buNone/>
            </a:pPr>
            <a:r>
              <a:rPr lang="de-DE" sz="8000" dirty="0" smtClean="0">
                <a:solidFill>
                  <a:srgbClr val="FF0000"/>
                </a:solidFill>
                <a:sym typeface="Wingdings" pitchFamily="2" charset="2"/>
              </a:rPr>
              <a:t>Die Regelungen von RDA 11.2.2.14.3 und 11.2.2.14.6 werden </a:t>
            </a:r>
          </a:p>
          <a:p>
            <a:pPr>
              <a:buNone/>
            </a:pPr>
            <a:r>
              <a:rPr lang="de-DE" sz="8000" dirty="0" smtClean="0">
                <a:solidFill>
                  <a:srgbClr val="FF0000"/>
                </a:solidFill>
                <a:sym typeface="Wingdings" pitchFamily="2" charset="2"/>
              </a:rPr>
              <a:t>für die Formalerschließung erst mit dem RDA-Vollumstieg </a:t>
            </a:r>
          </a:p>
          <a:p>
            <a:pPr>
              <a:buNone/>
            </a:pPr>
            <a:r>
              <a:rPr lang="de-DE" sz="8000" dirty="0" smtClean="0">
                <a:solidFill>
                  <a:srgbClr val="FF0000"/>
                </a:solidFill>
                <a:sym typeface="Wingdings" pitchFamily="2" charset="2"/>
              </a:rPr>
              <a:t>2015 aktiv</a:t>
            </a:r>
          </a:p>
          <a:p>
            <a:pPr>
              <a:buNone/>
            </a:pPr>
            <a:endParaRPr lang="de-DE" sz="5000" dirty="0" smtClean="0"/>
          </a:p>
          <a:p>
            <a:endParaRPr lang="de-DE" sz="5000" dirty="0"/>
          </a:p>
          <a:p>
            <a:endParaRPr lang="de-DE" dirty="0" smtClean="0"/>
          </a:p>
          <a:p>
            <a:endParaRPr lang="de-DE" dirty="0"/>
          </a:p>
        </p:txBody>
      </p:sp>
      <p:sp>
        <p:nvSpPr>
          <p:cNvPr id="10" name="Foliennummernplatzhalter 9"/>
          <p:cNvSpPr>
            <a:spLocks noGrp="1"/>
          </p:cNvSpPr>
          <p:nvPr>
            <p:ph type="sldNum" sz="quarter" idx="4"/>
          </p:nvPr>
        </p:nvSpPr>
        <p:spPr/>
        <p:txBody>
          <a:bodyPr/>
          <a:lstStyle/>
          <a:p>
            <a:fld id="{8A6690F1-7CA1-4166-A522-500460961984}" type="slidenum">
              <a:rPr lang="de-DE" smtClean="0"/>
              <a:pPr/>
              <a:t>11</a:t>
            </a:fld>
            <a:endParaRPr lang="de-DE"/>
          </a:p>
        </p:txBody>
      </p:sp>
      <p:sp>
        <p:nvSpPr>
          <p:cNvPr id="11" name="Fußzeilenplatzhalter 10"/>
          <p:cNvSpPr>
            <a:spLocks noGrp="1"/>
          </p:cNvSpPr>
          <p:nvPr>
            <p:ph type="ftr" sz="quarter" idx="14"/>
          </p:nvPr>
        </p:nvSpPr>
        <p:spPr/>
        <p:txBody>
          <a:bodyPr/>
          <a:lstStyle/>
          <a:p>
            <a:r>
              <a:rPr lang="de-DE" smtClean="0"/>
              <a:t>AG RDA Schulungsunterlagen – Modul GND: Konferenzen | 22.04.2014</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332656"/>
            <a:ext cx="8640960" cy="1143000"/>
          </a:xfrm>
        </p:spPr>
        <p:txBody>
          <a:bodyPr/>
          <a:lstStyle/>
          <a:p>
            <a:r>
              <a:rPr lang="de-DE" dirty="0" smtClean="0"/>
              <a:t/>
            </a:r>
            <a:br>
              <a:rPr lang="de-DE" dirty="0" smtClean="0"/>
            </a:br>
            <a:r>
              <a:rPr lang="de-DE" dirty="0" smtClean="0"/>
              <a:t>Abweichender Name 				</a:t>
            </a:r>
            <a:r>
              <a:rPr lang="de-DE" dirty="0" smtClean="0"/>
              <a:t>   -</a:t>
            </a:r>
            <a:r>
              <a:rPr lang="de-DE" dirty="0" smtClean="0"/>
              <a:t>1- </a:t>
            </a:r>
            <a:br>
              <a:rPr lang="de-DE" dirty="0" smtClean="0"/>
            </a:br>
            <a:r>
              <a:rPr lang="de-DE" dirty="0" smtClean="0">
                <a:solidFill>
                  <a:schemeClr val="bg1">
                    <a:lumMod val="50000"/>
                  </a:schemeClr>
                </a:solidFill>
              </a:rPr>
              <a:t>(RDA 11.2.3) </a:t>
            </a:r>
            <a:r>
              <a:rPr lang="de-DE" dirty="0" smtClean="0"/>
              <a:t/>
            </a:r>
            <a:br>
              <a:rPr lang="de-DE" dirty="0" smtClean="0"/>
            </a:br>
            <a:r>
              <a:rPr lang="de-DE" dirty="0" smtClean="0"/>
              <a:t> </a:t>
            </a:r>
            <a:endParaRPr lang="de-DE" dirty="0"/>
          </a:p>
        </p:txBody>
      </p:sp>
      <p:sp>
        <p:nvSpPr>
          <p:cNvPr id="7" name="Textplatzhalter 6"/>
          <p:cNvSpPr>
            <a:spLocks noGrp="1"/>
          </p:cNvSpPr>
          <p:nvPr>
            <p:ph type="body" sz="quarter" idx="13"/>
          </p:nvPr>
        </p:nvSpPr>
        <p:spPr/>
        <p:txBody>
          <a:bodyPr>
            <a:normAutofit fontScale="92500" lnSpcReduction="20000"/>
          </a:bodyPr>
          <a:lstStyle/>
          <a:p>
            <a:pPr lvl="0">
              <a:buNone/>
            </a:pPr>
            <a:r>
              <a:rPr lang="de-DE" sz="2600" b="1" dirty="0" smtClean="0"/>
              <a:t>Regeln aus RDA 11.2.3.3 – 11.2.3.7</a:t>
            </a:r>
            <a:r>
              <a:rPr lang="de-DE" sz="2600" dirty="0" smtClean="0"/>
              <a:t>: </a:t>
            </a:r>
          </a:p>
          <a:p>
            <a:pPr lvl="0">
              <a:buNone/>
            </a:pPr>
            <a:endParaRPr lang="de-DE" sz="2600" dirty="0" smtClean="0"/>
          </a:p>
          <a:p>
            <a:pPr lvl="0"/>
            <a:r>
              <a:rPr lang="de-DE" sz="2600" dirty="0" smtClean="0"/>
              <a:t>Name oder Form die nicht als bevorzugter Name gewählt wurde</a:t>
            </a:r>
          </a:p>
          <a:p>
            <a:pPr lvl="0"/>
            <a:r>
              <a:rPr lang="de-DE" sz="2600" dirty="0" smtClean="0"/>
              <a:t>Name oder Form die von der Körperschaft verwendet wird</a:t>
            </a:r>
          </a:p>
          <a:p>
            <a:pPr lvl="0"/>
            <a:r>
              <a:rPr lang="de-DE" sz="2600" dirty="0" smtClean="0"/>
              <a:t>Name oder Form die in den Nachschlagequellen gefunden wird</a:t>
            </a:r>
          </a:p>
          <a:p>
            <a:pPr lvl="0"/>
            <a:r>
              <a:rPr lang="de-DE" sz="2600" dirty="0" smtClean="0"/>
              <a:t>Form oder Name von einer anderen Transliteration</a:t>
            </a:r>
          </a:p>
          <a:p>
            <a:pPr lvl="0"/>
            <a:r>
              <a:rPr lang="de-DE" sz="2600" dirty="0" smtClean="0"/>
              <a:t>-	Sonstige Formen wichtig zur Identifizierung bzw. nach denen evtl. gesucht werden könnte. </a:t>
            </a:r>
          </a:p>
          <a:p>
            <a:pPr>
              <a:buNone/>
            </a:pPr>
            <a:endParaRPr lang="de-DE" sz="2600" dirty="0" smtClean="0"/>
          </a:p>
          <a:p>
            <a:endParaRPr lang="de-DE" sz="2600" dirty="0"/>
          </a:p>
          <a:p>
            <a:endParaRPr lang="de-DE" dirty="0" smtClean="0"/>
          </a:p>
          <a:p>
            <a:endParaRPr lang="de-DE" dirty="0"/>
          </a:p>
        </p:txBody>
      </p:sp>
      <p:sp>
        <p:nvSpPr>
          <p:cNvPr id="10" name="Foliennummernplatzhalter 9"/>
          <p:cNvSpPr>
            <a:spLocks noGrp="1"/>
          </p:cNvSpPr>
          <p:nvPr>
            <p:ph type="sldNum" sz="quarter" idx="4"/>
          </p:nvPr>
        </p:nvSpPr>
        <p:spPr/>
        <p:txBody>
          <a:bodyPr/>
          <a:lstStyle/>
          <a:p>
            <a:fld id="{8A6690F1-7CA1-4166-A522-500460961984}" type="slidenum">
              <a:rPr lang="de-DE" smtClean="0"/>
              <a:pPr/>
              <a:t>12</a:t>
            </a:fld>
            <a:endParaRPr lang="de-DE"/>
          </a:p>
        </p:txBody>
      </p:sp>
      <p:sp>
        <p:nvSpPr>
          <p:cNvPr id="11" name="Fußzeilenplatzhalter 10"/>
          <p:cNvSpPr>
            <a:spLocks noGrp="1"/>
          </p:cNvSpPr>
          <p:nvPr>
            <p:ph type="ftr" sz="quarter" idx="14"/>
          </p:nvPr>
        </p:nvSpPr>
        <p:spPr/>
        <p:txBody>
          <a:bodyPr/>
          <a:lstStyle/>
          <a:p>
            <a:r>
              <a:rPr lang="de-DE" smtClean="0"/>
              <a:t>AG RDA Schulungsunterlagen – Modul GND: Konferenzen | 22.04.2014</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457200" y="274638"/>
            <a:ext cx="8435280" cy="1143000"/>
          </a:xfrm>
        </p:spPr>
        <p:txBody>
          <a:bodyPr/>
          <a:lstStyle/>
          <a:p>
            <a:r>
              <a:rPr lang="de-DE" dirty="0" smtClean="0"/>
              <a:t/>
            </a:r>
            <a:br>
              <a:rPr lang="de-DE" dirty="0" smtClean="0"/>
            </a:br>
            <a:r>
              <a:rPr lang="de-DE" dirty="0" smtClean="0"/>
              <a:t>Abweichender Name </a:t>
            </a:r>
            <a:r>
              <a:rPr lang="de-DE" dirty="0"/>
              <a:t>	</a:t>
            </a:r>
            <a:r>
              <a:rPr lang="de-DE" dirty="0" smtClean="0"/>
              <a:t>			</a:t>
            </a:r>
            <a:r>
              <a:rPr lang="de-DE" dirty="0" smtClean="0"/>
              <a:t>  -</a:t>
            </a:r>
            <a:r>
              <a:rPr lang="de-DE" dirty="0" smtClean="0"/>
              <a:t>2- </a:t>
            </a:r>
            <a:br>
              <a:rPr lang="de-DE" dirty="0" smtClean="0"/>
            </a:br>
            <a:r>
              <a:rPr lang="de-DE" dirty="0" smtClean="0">
                <a:solidFill>
                  <a:schemeClr val="bg1">
                    <a:lumMod val="50000"/>
                  </a:schemeClr>
                </a:solidFill>
              </a:rPr>
              <a:t>(RDA 11.2.3) </a:t>
            </a:r>
            <a:r>
              <a:rPr lang="de-DE" dirty="0" smtClean="0"/>
              <a:t/>
            </a:r>
            <a:br>
              <a:rPr lang="de-DE" dirty="0" smtClean="0"/>
            </a:br>
            <a:r>
              <a:rPr lang="de-DE" dirty="0" smtClean="0"/>
              <a:t> </a:t>
            </a:r>
            <a:endParaRPr lang="de-DE" dirty="0"/>
          </a:p>
        </p:txBody>
      </p:sp>
      <p:sp>
        <p:nvSpPr>
          <p:cNvPr id="7" name="Textplatzhalter 6"/>
          <p:cNvSpPr>
            <a:spLocks noGrp="1"/>
          </p:cNvSpPr>
          <p:nvPr>
            <p:ph type="body" sz="quarter" idx="13"/>
          </p:nvPr>
        </p:nvSpPr>
        <p:spPr/>
        <p:txBody>
          <a:bodyPr>
            <a:normAutofit/>
          </a:bodyPr>
          <a:lstStyle/>
          <a:p>
            <a:pPr>
              <a:buNone/>
            </a:pPr>
            <a:r>
              <a:rPr lang="de-DE" b="1" dirty="0" smtClean="0"/>
              <a:t>Erfassung</a:t>
            </a:r>
            <a:r>
              <a:rPr lang="de-DE" dirty="0" smtClean="0"/>
              <a:t> z. B. von Vorlagenformen, wenn der </a:t>
            </a:r>
          </a:p>
          <a:p>
            <a:pPr>
              <a:buNone/>
            </a:pPr>
            <a:r>
              <a:rPr lang="de-DE" dirty="0" smtClean="0"/>
              <a:t>Bevorzugte Name als Unterabteilung einer </a:t>
            </a:r>
          </a:p>
          <a:p>
            <a:pPr>
              <a:buNone/>
            </a:pPr>
            <a:r>
              <a:rPr lang="de-DE" dirty="0" smtClean="0"/>
              <a:t>übergeordneten Körperschaft erfasst wird. </a:t>
            </a:r>
          </a:p>
          <a:p>
            <a:pPr>
              <a:buNone/>
            </a:pPr>
            <a:endParaRPr lang="de-DE" dirty="0" smtClean="0"/>
          </a:p>
          <a:p>
            <a:pPr>
              <a:buNone/>
            </a:pPr>
            <a:r>
              <a:rPr lang="de-DE" sz="2000" i="1" dirty="0" smtClean="0"/>
              <a:t>Beispiel: </a:t>
            </a:r>
          </a:p>
          <a:p>
            <a:pPr>
              <a:buNone/>
            </a:pPr>
            <a:r>
              <a:rPr lang="de-DE" sz="2000" u="sng" dirty="0" smtClean="0"/>
              <a:t>Bevorzugter Name</a:t>
            </a:r>
            <a:r>
              <a:rPr lang="de-DE" sz="2000" dirty="0" smtClean="0"/>
              <a:t>: </a:t>
            </a:r>
            <a:r>
              <a:rPr lang="de-DE" sz="2000" dirty="0" smtClean="0">
                <a:solidFill>
                  <a:srgbClr val="00B050"/>
                </a:solidFill>
              </a:rPr>
              <a:t>Pennsylvania Scotch-</a:t>
            </a:r>
            <a:r>
              <a:rPr lang="de-DE" sz="2000" dirty="0" err="1" smtClean="0">
                <a:solidFill>
                  <a:srgbClr val="00B050"/>
                </a:solidFill>
              </a:rPr>
              <a:t>Irish</a:t>
            </a:r>
            <a:r>
              <a:rPr lang="de-DE" sz="2000" dirty="0" smtClean="0">
                <a:solidFill>
                  <a:srgbClr val="00B050"/>
                </a:solidFill>
              </a:rPr>
              <a:t>-</a:t>
            </a:r>
          </a:p>
          <a:p>
            <a:pPr>
              <a:buNone/>
            </a:pPr>
            <a:r>
              <a:rPr lang="de-DE" sz="2000" dirty="0" smtClean="0">
                <a:solidFill>
                  <a:srgbClr val="00B050"/>
                </a:solidFill>
              </a:rPr>
              <a:t>Society. Annual Meeting </a:t>
            </a:r>
            <a:r>
              <a:rPr lang="de-DE" sz="2000" dirty="0" err="1" smtClean="0">
                <a:solidFill>
                  <a:srgbClr val="00B050"/>
                </a:solidFill>
              </a:rPr>
              <a:t>and</a:t>
            </a:r>
            <a:r>
              <a:rPr lang="de-DE" sz="2000" dirty="0" smtClean="0">
                <a:solidFill>
                  <a:srgbClr val="00B050"/>
                </a:solidFill>
              </a:rPr>
              <a:t> </a:t>
            </a:r>
            <a:r>
              <a:rPr lang="de-DE" sz="2000" dirty="0" err="1" smtClean="0">
                <a:solidFill>
                  <a:srgbClr val="00B050"/>
                </a:solidFill>
              </a:rPr>
              <a:t>Banquet</a:t>
            </a:r>
            <a:endParaRPr lang="de-DE" sz="2000" dirty="0" smtClean="0">
              <a:solidFill>
                <a:srgbClr val="00B050"/>
              </a:solidFill>
            </a:endParaRPr>
          </a:p>
          <a:p>
            <a:pPr>
              <a:buNone/>
            </a:pPr>
            <a:r>
              <a:rPr lang="de-DE" sz="2000" u="sng" dirty="0" smtClean="0"/>
              <a:t>Abweichender Name</a:t>
            </a:r>
            <a:r>
              <a:rPr lang="de-DE" sz="2000" dirty="0" smtClean="0"/>
              <a:t>: </a:t>
            </a:r>
            <a:r>
              <a:rPr lang="de-DE" sz="2000" dirty="0" smtClean="0">
                <a:solidFill>
                  <a:srgbClr val="00B050"/>
                </a:solidFill>
              </a:rPr>
              <a:t>Annual Meeting </a:t>
            </a:r>
            <a:r>
              <a:rPr lang="de-DE" sz="2000" dirty="0" err="1" smtClean="0">
                <a:solidFill>
                  <a:srgbClr val="00B050"/>
                </a:solidFill>
              </a:rPr>
              <a:t>and</a:t>
            </a:r>
            <a:r>
              <a:rPr lang="de-DE" sz="2000" dirty="0" smtClean="0">
                <a:solidFill>
                  <a:srgbClr val="00B050"/>
                </a:solidFill>
              </a:rPr>
              <a:t> </a:t>
            </a:r>
            <a:r>
              <a:rPr lang="de-DE" sz="2000" dirty="0" err="1" smtClean="0">
                <a:solidFill>
                  <a:srgbClr val="00B050"/>
                </a:solidFill>
              </a:rPr>
              <a:t>Banquet</a:t>
            </a:r>
            <a:r>
              <a:rPr lang="de-DE" sz="2000" dirty="0" smtClean="0">
                <a:solidFill>
                  <a:srgbClr val="00B050"/>
                </a:solidFill>
              </a:rPr>
              <a:t> </a:t>
            </a:r>
          </a:p>
          <a:p>
            <a:pPr>
              <a:buNone/>
            </a:pPr>
            <a:r>
              <a:rPr lang="de-DE" sz="2000" dirty="0" err="1" smtClean="0">
                <a:solidFill>
                  <a:srgbClr val="00B050"/>
                </a:solidFill>
              </a:rPr>
              <a:t>of</a:t>
            </a:r>
            <a:r>
              <a:rPr lang="de-DE" sz="2000" dirty="0" smtClean="0">
                <a:solidFill>
                  <a:srgbClr val="00B050"/>
                </a:solidFill>
              </a:rPr>
              <a:t> </a:t>
            </a:r>
            <a:r>
              <a:rPr lang="de-DE" sz="2000" dirty="0" err="1" smtClean="0">
                <a:solidFill>
                  <a:srgbClr val="00B050"/>
                </a:solidFill>
              </a:rPr>
              <a:t>the</a:t>
            </a:r>
            <a:r>
              <a:rPr lang="de-DE" sz="2000" dirty="0" smtClean="0">
                <a:solidFill>
                  <a:srgbClr val="00B050"/>
                </a:solidFill>
              </a:rPr>
              <a:t> Pennsylvania</a:t>
            </a:r>
            <a:r>
              <a:rPr lang="de-DE" sz="2000" dirty="0" smtClean="0"/>
              <a:t> </a:t>
            </a:r>
            <a:r>
              <a:rPr lang="de-DE" sz="2000" dirty="0" smtClean="0">
                <a:solidFill>
                  <a:srgbClr val="00B050"/>
                </a:solidFill>
              </a:rPr>
              <a:t>Scotch-</a:t>
            </a:r>
            <a:r>
              <a:rPr lang="de-DE" sz="2000" dirty="0" err="1" smtClean="0">
                <a:solidFill>
                  <a:srgbClr val="00B050"/>
                </a:solidFill>
              </a:rPr>
              <a:t>Irish</a:t>
            </a:r>
            <a:r>
              <a:rPr lang="de-DE" sz="2000" dirty="0" smtClean="0">
                <a:solidFill>
                  <a:srgbClr val="00B050"/>
                </a:solidFill>
              </a:rPr>
              <a:t>-Society</a:t>
            </a:r>
            <a:endParaRPr lang="de-DE" sz="2000" dirty="0" smtClean="0"/>
          </a:p>
          <a:p>
            <a:pPr>
              <a:buNone/>
            </a:pPr>
            <a:endParaRPr lang="de-DE" sz="3800" dirty="0" smtClean="0"/>
          </a:p>
          <a:p>
            <a:endParaRPr lang="de-DE" dirty="0"/>
          </a:p>
        </p:txBody>
      </p:sp>
      <p:sp>
        <p:nvSpPr>
          <p:cNvPr id="10" name="Foliennummernplatzhalter 9"/>
          <p:cNvSpPr>
            <a:spLocks noGrp="1"/>
          </p:cNvSpPr>
          <p:nvPr>
            <p:ph type="sldNum" sz="quarter" idx="4"/>
          </p:nvPr>
        </p:nvSpPr>
        <p:spPr/>
        <p:txBody>
          <a:bodyPr/>
          <a:lstStyle/>
          <a:p>
            <a:fld id="{8A6690F1-7CA1-4166-A522-500460961984}" type="slidenum">
              <a:rPr lang="de-DE" smtClean="0"/>
              <a:pPr/>
              <a:t>13</a:t>
            </a:fld>
            <a:endParaRPr lang="de-DE"/>
          </a:p>
        </p:txBody>
      </p:sp>
      <p:sp>
        <p:nvSpPr>
          <p:cNvPr id="11" name="Fußzeilenplatzhalter 10"/>
          <p:cNvSpPr>
            <a:spLocks noGrp="1"/>
          </p:cNvSpPr>
          <p:nvPr>
            <p:ph type="ftr" sz="quarter" idx="14"/>
          </p:nvPr>
        </p:nvSpPr>
        <p:spPr/>
        <p:txBody>
          <a:bodyPr/>
          <a:lstStyle/>
          <a:p>
            <a:r>
              <a:rPr lang="de-DE" smtClean="0"/>
              <a:t>AG RDA Schulungsunterlagen – Modul GND: Konferenzen | 22.04.2014</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332656"/>
            <a:ext cx="8640960" cy="1143000"/>
          </a:xfrm>
        </p:spPr>
        <p:txBody>
          <a:bodyPr/>
          <a:lstStyle/>
          <a:p>
            <a:r>
              <a:rPr lang="de-DE" dirty="0" smtClean="0"/>
              <a:t/>
            </a:r>
            <a:br>
              <a:rPr lang="de-DE" dirty="0" smtClean="0"/>
            </a:br>
            <a:r>
              <a:rPr lang="de-DE" dirty="0" smtClean="0"/>
              <a:t>Regeln für Zählung, Datum und Ort einer Konferenz etc. </a:t>
            </a:r>
            <a:r>
              <a:rPr lang="de-DE" dirty="0"/>
              <a:t>	</a:t>
            </a:r>
            <a:r>
              <a:rPr lang="de-DE" dirty="0" smtClean="0"/>
              <a:t>				   -1-</a:t>
            </a:r>
            <a:br>
              <a:rPr lang="de-DE" dirty="0" smtClean="0"/>
            </a:br>
            <a:r>
              <a:rPr lang="de-DE" dirty="0" smtClean="0"/>
              <a:t> </a:t>
            </a:r>
            <a:endParaRPr lang="de-DE" dirty="0"/>
          </a:p>
        </p:txBody>
      </p:sp>
      <p:sp>
        <p:nvSpPr>
          <p:cNvPr id="7" name="Textplatzhalter 6"/>
          <p:cNvSpPr>
            <a:spLocks noGrp="1"/>
          </p:cNvSpPr>
          <p:nvPr>
            <p:ph type="body" sz="quarter" idx="13"/>
          </p:nvPr>
        </p:nvSpPr>
        <p:spPr/>
        <p:txBody>
          <a:bodyPr>
            <a:normAutofit fontScale="92500"/>
          </a:bodyPr>
          <a:lstStyle/>
          <a:p>
            <a:pPr lvl="0"/>
            <a:r>
              <a:rPr lang="de-DE" sz="2200" b="1" dirty="0" smtClean="0"/>
              <a:t>Zählung (RDA 11.6): </a:t>
            </a:r>
            <a:r>
              <a:rPr lang="de-DE" sz="2200" dirty="0" smtClean="0"/>
              <a:t>neu in RDA ist die Erfassung als Ordinalzahl, nach ERL mit abschließendem Punkt (z. B.: 2.)</a:t>
            </a:r>
          </a:p>
          <a:p>
            <a:pPr lvl="0"/>
            <a:r>
              <a:rPr lang="de-DE" sz="2200" b="1" dirty="0" smtClean="0"/>
              <a:t>Datum (RDA 11.4.2.3): </a:t>
            </a:r>
            <a:r>
              <a:rPr lang="de-DE" sz="2200" dirty="0" smtClean="0"/>
              <a:t>Zur Unterscheidung gleichnamiger Konferenzen im gleichen Jahr werden exakte Daten in der Form TT.MM.JJJJ erfasst. </a:t>
            </a:r>
          </a:p>
          <a:p>
            <a:pPr lvl="0"/>
            <a:r>
              <a:rPr lang="de-DE" sz="2200" dirty="0" smtClean="0"/>
              <a:t>Im Erfassungsfeld für das Datum können aber weiterhin exakte Daten eingetragen werden. </a:t>
            </a:r>
          </a:p>
          <a:p>
            <a:pPr lvl="0"/>
            <a:r>
              <a:rPr lang="de-DE" sz="2200" b="1" dirty="0" smtClean="0"/>
              <a:t>Ort (RDA 11.3.2.3):</a:t>
            </a:r>
            <a:r>
              <a:rPr lang="de-DE" sz="2200" dirty="0" smtClean="0"/>
              <a:t> auch Bauwerke können nach RDA als Veranstaltungsorte angegeben werden, wenn die Angabe eines Ortes nicht möglich ist. </a:t>
            </a:r>
          </a:p>
          <a:p>
            <a:pPr lvl="0">
              <a:buNone/>
            </a:pPr>
            <a:r>
              <a:rPr lang="de-DE" sz="2200" dirty="0" smtClean="0"/>
              <a:t>	</a:t>
            </a:r>
            <a:r>
              <a:rPr lang="de-DE" sz="2200" i="1" dirty="0" smtClean="0"/>
              <a:t>Beispiel:</a:t>
            </a:r>
            <a:r>
              <a:rPr lang="de-DE" sz="2200" dirty="0" smtClean="0"/>
              <a:t> </a:t>
            </a:r>
          </a:p>
          <a:p>
            <a:pPr lvl="0">
              <a:buNone/>
            </a:pPr>
            <a:r>
              <a:rPr lang="de-DE" sz="2200" dirty="0" smtClean="0">
                <a:ea typeface="Verdana" pitchFamily="34" charset="0"/>
                <a:cs typeface="Verdana" pitchFamily="34" charset="0"/>
              </a:rPr>
              <a:t>	</a:t>
            </a:r>
            <a:r>
              <a:rPr lang="en-US" sz="2200" dirty="0" smtClean="0">
                <a:solidFill>
                  <a:srgbClr val="00B050"/>
                </a:solidFill>
                <a:ea typeface="Verdana" pitchFamily="34" charset="0"/>
                <a:cs typeface="Verdana" pitchFamily="34" charset="0"/>
              </a:rPr>
              <a:t>Marine Awareness Workshop for </a:t>
            </a:r>
            <a:r>
              <a:rPr lang="en-US" sz="2200" dirty="0" err="1" smtClean="0">
                <a:solidFill>
                  <a:srgbClr val="00B050"/>
                </a:solidFill>
                <a:ea typeface="Verdana" pitchFamily="34" charset="0"/>
                <a:cs typeface="Verdana" pitchFamily="34" charset="0"/>
              </a:rPr>
              <a:t>Beqa</a:t>
            </a:r>
            <a:r>
              <a:rPr lang="en-US" sz="2200" dirty="0" smtClean="0">
                <a:solidFill>
                  <a:srgbClr val="00B050"/>
                </a:solidFill>
                <a:ea typeface="Verdana" pitchFamily="34" charset="0"/>
                <a:cs typeface="Verdana" pitchFamily="34" charset="0"/>
              </a:rPr>
              <a:t> Lagoon (1996 : Pacific </a:t>
            </a:r>
            <a:r>
              <a:rPr lang="en-US" sz="2200" dirty="0" err="1" smtClean="0">
                <a:solidFill>
                  <a:srgbClr val="00B050"/>
                </a:solidFill>
                <a:ea typeface="Verdana" pitchFamily="34" charset="0"/>
                <a:cs typeface="Verdana" pitchFamily="34" charset="0"/>
              </a:rPr>
              <a:t>Harbour</a:t>
            </a:r>
            <a:r>
              <a:rPr lang="en-US" sz="2200" dirty="0" smtClean="0">
                <a:solidFill>
                  <a:srgbClr val="00B050"/>
                </a:solidFill>
                <a:ea typeface="Verdana" pitchFamily="34" charset="0"/>
                <a:cs typeface="Verdana" pitchFamily="34" charset="0"/>
              </a:rPr>
              <a:t> International Hotel)</a:t>
            </a:r>
            <a:endParaRPr lang="de-DE" sz="2200" dirty="0" smtClean="0">
              <a:solidFill>
                <a:srgbClr val="00B050"/>
              </a:solidFill>
            </a:endParaRPr>
          </a:p>
          <a:p>
            <a:pPr>
              <a:buNone/>
            </a:pPr>
            <a:endParaRPr lang="de-DE" sz="2200" dirty="0" smtClean="0"/>
          </a:p>
          <a:p>
            <a:endParaRPr lang="de-DE" dirty="0"/>
          </a:p>
          <a:p>
            <a:endParaRPr lang="de-DE" dirty="0" smtClean="0"/>
          </a:p>
          <a:p>
            <a:endParaRPr lang="de-DE" dirty="0"/>
          </a:p>
        </p:txBody>
      </p:sp>
      <p:sp>
        <p:nvSpPr>
          <p:cNvPr id="10" name="Foliennummernplatzhalter 9"/>
          <p:cNvSpPr>
            <a:spLocks noGrp="1"/>
          </p:cNvSpPr>
          <p:nvPr>
            <p:ph type="sldNum" sz="quarter" idx="4"/>
          </p:nvPr>
        </p:nvSpPr>
        <p:spPr/>
        <p:txBody>
          <a:bodyPr/>
          <a:lstStyle/>
          <a:p>
            <a:fld id="{8A6690F1-7CA1-4166-A522-500460961984}" type="slidenum">
              <a:rPr lang="de-DE" smtClean="0"/>
              <a:pPr/>
              <a:t>14</a:t>
            </a:fld>
            <a:endParaRPr lang="de-DE"/>
          </a:p>
        </p:txBody>
      </p:sp>
      <p:sp>
        <p:nvSpPr>
          <p:cNvPr id="11" name="Fußzeilenplatzhalter 10"/>
          <p:cNvSpPr>
            <a:spLocks noGrp="1"/>
          </p:cNvSpPr>
          <p:nvPr>
            <p:ph type="ftr" sz="quarter" idx="14"/>
          </p:nvPr>
        </p:nvSpPr>
        <p:spPr/>
        <p:txBody>
          <a:bodyPr/>
          <a:lstStyle/>
          <a:p>
            <a:r>
              <a:rPr lang="de-DE" dirty="0" smtClean="0"/>
              <a:t>AG RDA Schulungsunterlagen – Modul GND: Konferenzen | 29.04.2014</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332656"/>
            <a:ext cx="8640960" cy="1143000"/>
          </a:xfrm>
        </p:spPr>
        <p:txBody>
          <a:bodyPr/>
          <a:lstStyle/>
          <a:p>
            <a:r>
              <a:rPr lang="de-DE" dirty="0" smtClean="0"/>
              <a:t/>
            </a:r>
            <a:br>
              <a:rPr lang="de-DE" dirty="0" smtClean="0"/>
            </a:br>
            <a:r>
              <a:rPr lang="de-DE" dirty="0" smtClean="0"/>
              <a:t>Regeln für Zählung, Datum und Ort einer Konferenz etc. 					   -2-</a:t>
            </a:r>
            <a:br>
              <a:rPr lang="de-DE" dirty="0" smtClean="0"/>
            </a:br>
            <a:r>
              <a:rPr lang="de-DE" dirty="0" smtClean="0"/>
              <a:t> </a:t>
            </a:r>
            <a:endParaRPr lang="de-DE" dirty="0"/>
          </a:p>
        </p:txBody>
      </p:sp>
      <p:sp>
        <p:nvSpPr>
          <p:cNvPr id="7" name="Textplatzhalter 6"/>
          <p:cNvSpPr>
            <a:spLocks noGrp="1"/>
          </p:cNvSpPr>
          <p:nvPr>
            <p:ph type="body" sz="quarter" idx="13"/>
          </p:nvPr>
        </p:nvSpPr>
        <p:spPr/>
        <p:txBody>
          <a:bodyPr>
            <a:normAutofit/>
          </a:bodyPr>
          <a:lstStyle/>
          <a:p>
            <a:pPr lvl="0"/>
            <a:r>
              <a:rPr lang="de-DE" b="1" dirty="0" smtClean="0"/>
              <a:t>In Verbindung stehende Institution (11.5):</a:t>
            </a:r>
            <a:r>
              <a:rPr lang="de-DE" dirty="0" smtClean="0"/>
              <a:t> bei der Anwendung ist der Name des Ortes zusätzlich zu erfassen. </a:t>
            </a:r>
          </a:p>
          <a:p>
            <a:pPr lvl="0"/>
            <a:r>
              <a:rPr lang="de-DE" b="1" dirty="0" smtClean="0"/>
              <a:t>Sonstige zur Körperschaft gehörende Kennzeichnung (RDA 11.7):</a:t>
            </a:r>
            <a:r>
              <a:rPr lang="de-DE" dirty="0" smtClean="0"/>
              <a:t> </a:t>
            </a:r>
            <a:r>
              <a:rPr lang="de-DE" dirty="0" smtClean="0">
                <a:sym typeface="Wingdings" pitchFamily="2" charset="2"/>
              </a:rPr>
              <a:t> zur Unterscheidung zu einer Körperschaft gleichen Namens ist für Konferenzen „Veranstaltung“ zu wählen</a:t>
            </a:r>
          </a:p>
          <a:p>
            <a:pPr lvl="0">
              <a:buNone/>
            </a:pPr>
            <a:r>
              <a:rPr lang="en-US" i="1" dirty="0" smtClean="0"/>
              <a:t>	</a:t>
            </a:r>
            <a:r>
              <a:rPr lang="en-US" sz="2000" i="1" dirty="0" err="1" smtClean="0"/>
              <a:t>Beispiel</a:t>
            </a:r>
            <a:r>
              <a:rPr lang="en-US" sz="2000" i="1" dirty="0" smtClean="0"/>
              <a:t>: </a:t>
            </a:r>
          </a:p>
          <a:p>
            <a:pPr lvl="0">
              <a:buNone/>
            </a:pPr>
            <a:r>
              <a:rPr lang="en-US" sz="2000" dirty="0" smtClean="0"/>
              <a:t>	</a:t>
            </a:r>
            <a:r>
              <a:rPr lang="en-US" sz="2000" dirty="0" smtClean="0">
                <a:solidFill>
                  <a:srgbClr val="00B050"/>
                </a:solidFill>
              </a:rPr>
              <a:t>SIGIR (</a:t>
            </a:r>
            <a:r>
              <a:rPr lang="en-US" sz="2000" dirty="0" err="1" smtClean="0">
                <a:solidFill>
                  <a:srgbClr val="00B050"/>
                </a:solidFill>
              </a:rPr>
              <a:t>Veranstaltung</a:t>
            </a:r>
            <a:r>
              <a:rPr lang="en-US" sz="2000" dirty="0" smtClean="0">
                <a:solidFill>
                  <a:srgbClr val="00B050"/>
                </a:solidFill>
              </a:rPr>
              <a:t>)</a:t>
            </a:r>
            <a:endParaRPr lang="de-DE" sz="2000" dirty="0" smtClean="0">
              <a:solidFill>
                <a:srgbClr val="00B050"/>
              </a:solidFill>
            </a:endParaRPr>
          </a:p>
          <a:p>
            <a:pPr>
              <a:buNone/>
            </a:pPr>
            <a:endParaRPr lang="de-DE" sz="2200" dirty="0" smtClean="0"/>
          </a:p>
          <a:p>
            <a:endParaRPr lang="de-DE" dirty="0"/>
          </a:p>
          <a:p>
            <a:endParaRPr lang="de-DE" dirty="0" smtClean="0"/>
          </a:p>
          <a:p>
            <a:endParaRPr lang="de-DE" dirty="0"/>
          </a:p>
        </p:txBody>
      </p:sp>
      <p:sp>
        <p:nvSpPr>
          <p:cNvPr id="10" name="Foliennummernplatzhalter 9"/>
          <p:cNvSpPr>
            <a:spLocks noGrp="1"/>
          </p:cNvSpPr>
          <p:nvPr>
            <p:ph type="sldNum" sz="quarter" idx="4"/>
          </p:nvPr>
        </p:nvSpPr>
        <p:spPr/>
        <p:txBody>
          <a:bodyPr/>
          <a:lstStyle/>
          <a:p>
            <a:fld id="{8A6690F1-7CA1-4166-A522-500460961984}" type="slidenum">
              <a:rPr lang="de-DE" smtClean="0"/>
              <a:pPr/>
              <a:t>15</a:t>
            </a:fld>
            <a:endParaRPr lang="de-DE"/>
          </a:p>
        </p:txBody>
      </p:sp>
      <p:sp>
        <p:nvSpPr>
          <p:cNvPr id="11" name="Fußzeilenplatzhalter 10"/>
          <p:cNvSpPr>
            <a:spLocks noGrp="1"/>
          </p:cNvSpPr>
          <p:nvPr>
            <p:ph type="ftr" sz="quarter" idx="14"/>
          </p:nvPr>
        </p:nvSpPr>
        <p:spPr/>
        <p:txBody>
          <a:bodyPr/>
          <a:lstStyle/>
          <a:p>
            <a:r>
              <a:rPr lang="de-DE" smtClean="0"/>
              <a:t>AG RDA Schulungsunterlagen – Modul GND: Konferenzen | 22.04.2014</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332656"/>
            <a:ext cx="8640960" cy="1143000"/>
          </a:xfrm>
        </p:spPr>
        <p:txBody>
          <a:bodyPr/>
          <a:lstStyle/>
          <a:p>
            <a:r>
              <a:rPr lang="de-DE" dirty="0" smtClean="0"/>
              <a:t/>
            </a:r>
            <a:br>
              <a:rPr lang="de-DE" dirty="0" smtClean="0"/>
            </a:br>
            <a:r>
              <a:rPr lang="de-DE" kern="0" dirty="0" smtClean="0">
                <a:solidFill>
                  <a:srgbClr val="000000"/>
                </a:solidFill>
                <a:latin typeface="Verdana"/>
                <a:cs typeface="Arial"/>
              </a:rPr>
              <a:t>Bildung des normierten Sucheinstiegs einer Konferenz </a:t>
            </a:r>
            <a:r>
              <a:rPr lang="de-DE" kern="0" dirty="0">
                <a:solidFill>
                  <a:srgbClr val="000000"/>
                </a:solidFill>
                <a:latin typeface="Verdana"/>
                <a:cs typeface="Arial"/>
              </a:rPr>
              <a:t>	</a:t>
            </a:r>
            <a:r>
              <a:rPr lang="de-DE" kern="0" dirty="0" smtClean="0">
                <a:solidFill>
                  <a:srgbClr val="000000"/>
                </a:solidFill>
                <a:latin typeface="Verdana"/>
                <a:cs typeface="Arial"/>
              </a:rPr>
              <a:t>				   -1-</a:t>
            </a:r>
            <a:r>
              <a:rPr lang="de-DE" dirty="0" smtClean="0"/>
              <a:t/>
            </a:r>
            <a:br>
              <a:rPr lang="de-DE" dirty="0" smtClean="0"/>
            </a:br>
            <a:r>
              <a:rPr lang="de-DE" dirty="0" smtClean="0"/>
              <a:t> </a:t>
            </a:r>
            <a:endParaRPr lang="de-DE" dirty="0"/>
          </a:p>
        </p:txBody>
      </p:sp>
      <p:sp>
        <p:nvSpPr>
          <p:cNvPr id="7" name="Textplatzhalter 6"/>
          <p:cNvSpPr>
            <a:spLocks noGrp="1"/>
          </p:cNvSpPr>
          <p:nvPr>
            <p:ph type="body" sz="quarter" idx="13"/>
          </p:nvPr>
        </p:nvSpPr>
        <p:spPr>
          <a:xfrm>
            <a:off x="468313" y="1557263"/>
            <a:ext cx="8207375" cy="4680049"/>
          </a:xfrm>
        </p:spPr>
        <p:txBody>
          <a:bodyPr>
            <a:normAutofit/>
          </a:bodyPr>
          <a:lstStyle/>
          <a:p>
            <a:pPr lvl="0" fontAlgn="base">
              <a:lnSpc>
                <a:spcPts val="2400"/>
              </a:lnSpc>
              <a:spcBef>
                <a:spcPts val="1680"/>
              </a:spcBef>
              <a:spcAft>
                <a:spcPct val="0"/>
              </a:spcAft>
              <a:buNone/>
              <a:defRPr/>
            </a:pPr>
            <a:r>
              <a:rPr lang="de-DE" kern="0" dirty="0" smtClean="0"/>
              <a:t>Grundlage nach</a:t>
            </a:r>
            <a:r>
              <a:rPr lang="de-DE" b="1" kern="0" dirty="0" smtClean="0"/>
              <a:t> RDA 11.13.1.1 </a:t>
            </a:r>
            <a:r>
              <a:rPr lang="de-DE" kern="0" dirty="0" smtClean="0"/>
              <a:t>ist der </a:t>
            </a:r>
            <a:r>
              <a:rPr lang="de-DE" b="1" kern="0" dirty="0" smtClean="0"/>
              <a:t>Bevorzugte Name</a:t>
            </a:r>
          </a:p>
          <a:p>
            <a:pPr lvl="0">
              <a:lnSpc>
                <a:spcPts val="2400"/>
              </a:lnSpc>
              <a:spcBef>
                <a:spcPts val="1680"/>
              </a:spcBef>
              <a:buNone/>
            </a:pPr>
            <a:r>
              <a:rPr lang="de-DE" kern="0" dirty="0" smtClean="0"/>
              <a:t>Dazu kommen nach </a:t>
            </a:r>
            <a:r>
              <a:rPr lang="de-DE" b="1" dirty="0" smtClean="0"/>
              <a:t>RDA 11.13.1.2 - 11.13.1.8  </a:t>
            </a:r>
            <a:r>
              <a:rPr lang="de-DE" kern="0" dirty="0" smtClean="0"/>
              <a:t> </a:t>
            </a:r>
            <a:r>
              <a:rPr lang="de-DE" b="1" kern="0" dirty="0" smtClean="0"/>
              <a:t>Ergänzungen</a:t>
            </a:r>
            <a:r>
              <a:rPr lang="de-DE" kern="0" dirty="0" smtClean="0"/>
              <a:t> z</a:t>
            </a:r>
            <a:r>
              <a:rPr lang="de-DE" dirty="0" smtClean="0"/>
              <a:t>um Namen hinzu wie </a:t>
            </a:r>
          </a:p>
          <a:p>
            <a:pPr>
              <a:lnSpc>
                <a:spcPts val="2400"/>
              </a:lnSpc>
              <a:spcBef>
                <a:spcPts val="1680"/>
              </a:spcBef>
            </a:pPr>
            <a:r>
              <a:rPr lang="de-DE" b="1" dirty="0" smtClean="0"/>
              <a:t>Zählung, Datum und Ort </a:t>
            </a:r>
            <a:r>
              <a:rPr lang="de-DE" dirty="0" smtClean="0"/>
              <a:t>bei einer Konferenz usw. (</a:t>
            </a:r>
            <a:r>
              <a:rPr lang="de-DE" b="1" dirty="0" smtClean="0"/>
              <a:t>RDA 11.13.1.8.1</a:t>
            </a:r>
            <a:r>
              <a:rPr lang="de-DE" dirty="0" smtClean="0"/>
              <a:t>). </a:t>
            </a:r>
          </a:p>
          <a:p>
            <a:pPr>
              <a:lnSpc>
                <a:spcPts val="2400"/>
              </a:lnSpc>
              <a:spcBef>
                <a:spcPts val="1680"/>
              </a:spcBef>
              <a:buNone/>
            </a:pPr>
            <a:r>
              <a:rPr lang="de-DE" dirty="0" smtClean="0"/>
              <a:t>	</a:t>
            </a:r>
            <a:r>
              <a:rPr lang="de-DE" sz="2000" i="1" dirty="0" smtClean="0"/>
              <a:t>Beispiele:</a:t>
            </a:r>
          </a:p>
          <a:p>
            <a:pPr>
              <a:lnSpc>
                <a:spcPts val="2400"/>
              </a:lnSpc>
              <a:spcBef>
                <a:spcPts val="1680"/>
              </a:spcBef>
              <a:buNone/>
            </a:pPr>
            <a:r>
              <a:rPr lang="en-US" sz="2000" kern="0" dirty="0" smtClean="0"/>
              <a:t>    </a:t>
            </a:r>
            <a:r>
              <a:rPr lang="en-US" sz="2000" kern="0" dirty="0" smtClean="0">
                <a:solidFill>
                  <a:srgbClr val="00B050"/>
                </a:solidFill>
              </a:rPr>
              <a:t>Clambake Conference on the Nature and Source of Human Error (1. : 1980 : Columbia Falls, Me.) </a:t>
            </a:r>
          </a:p>
          <a:p>
            <a:pPr>
              <a:lnSpc>
                <a:spcPts val="2400"/>
              </a:lnSpc>
              <a:spcBef>
                <a:spcPts val="1680"/>
              </a:spcBef>
              <a:buNone/>
            </a:pPr>
            <a:r>
              <a:rPr lang="en-US" sz="2000" kern="0" dirty="0" smtClean="0">
                <a:solidFill>
                  <a:srgbClr val="00B050"/>
                </a:solidFill>
              </a:rPr>
              <a:t>	Electronic Conference on Land Use and Land Cover Change in Europe (1997 : Online)</a:t>
            </a:r>
          </a:p>
          <a:p>
            <a:pPr>
              <a:lnSpc>
                <a:spcPts val="2400"/>
              </a:lnSpc>
              <a:spcBef>
                <a:spcPts val="1680"/>
              </a:spcBef>
            </a:pPr>
            <a:endParaRPr lang="de-DE" kern="0" dirty="0" smtClean="0"/>
          </a:p>
          <a:p>
            <a:pPr>
              <a:buNone/>
            </a:pPr>
            <a:endParaRPr lang="de-DE" dirty="0" smtClean="0"/>
          </a:p>
          <a:p>
            <a:endParaRPr lang="de-DE" dirty="0"/>
          </a:p>
          <a:p>
            <a:endParaRPr lang="de-DE" dirty="0" smtClean="0"/>
          </a:p>
          <a:p>
            <a:endParaRPr lang="de-DE" dirty="0"/>
          </a:p>
        </p:txBody>
      </p:sp>
      <p:sp>
        <p:nvSpPr>
          <p:cNvPr id="10" name="Foliennummernplatzhalter 9"/>
          <p:cNvSpPr>
            <a:spLocks noGrp="1"/>
          </p:cNvSpPr>
          <p:nvPr>
            <p:ph type="sldNum" sz="quarter" idx="4"/>
          </p:nvPr>
        </p:nvSpPr>
        <p:spPr/>
        <p:txBody>
          <a:bodyPr/>
          <a:lstStyle/>
          <a:p>
            <a:fld id="{8A6690F1-7CA1-4166-A522-500460961984}" type="slidenum">
              <a:rPr lang="de-DE" smtClean="0"/>
              <a:pPr/>
              <a:t>16</a:t>
            </a:fld>
            <a:endParaRPr lang="de-DE"/>
          </a:p>
        </p:txBody>
      </p:sp>
      <p:sp>
        <p:nvSpPr>
          <p:cNvPr id="11" name="Fußzeilenplatzhalter 10"/>
          <p:cNvSpPr>
            <a:spLocks noGrp="1"/>
          </p:cNvSpPr>
          <p:nvPr>
            <p:ph type="ftr" sz="quarter" idx="14"/>
          </p:nvPr>
        </p:nvSpPr>
        <p:spPr/>
        <p:txBody>
          <a:bodyPr/>
          <a:lstStyle/>
          <a:p>
            <a:r>
              <a:rPr lang="de-DE" smtClean="0"/>
              <a:t>AG RDA Schulungsunterlagen – Modul GND: Konferenzen | 22.04.2014</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332656"/>
            <a:ext cx="8640960" cy="1143000"/>
          </a:xfrm>
        </p:spPr>
        <p:txBody>
          <a:bodyPr/>
          <a:lstStyle/>
          <a:p>
            <a:r>
              <a:rPr lang="de-DE" dirty="0" smtClean="0"/>
              <a:t/>
            </a:r>
            <a:br>
              <a:rPr lang="de-DE" dirty="0" smtClean="0"/>
            </a:br>
            <a:r>
              <a:rPr lang="de-DE" kern="0" dirty="0" smtClean="0">
                <a:solidFill>
                  <a:srgbClr val="000000"/>
                </a:solidFill>
                <a:latin typeface="Verdana"/>
                <a:cs typeface="Arial"/>
              </a:rPr>
              <a:t>Bildung des normierten Sucheinstiegs einer Konferenz 					</a:t>
            </a:r>
            <a:r>
              <a:rPr lang="de-DE" kern="0" dirty="0" smtClean="0">
                <a:solidFill>
                  <a:srgbClr val="000000"/>
                </a:solidFill>
                <a:latin typeface="Verdana"/>
                <a:cs typeface="Arial"/>
              </a:rPr>
              <a:t>   -</a:t>
            </a:r>
            <a:r>
              <a:rPr lang="de-DE" kern="0" dirty="0" smtClean="0">
                <a:solidFill>
                  <a:srgbClr val="000000"/>
                </a:solidFill>
                <a:latin typeface="Verdana"/>
                <a:cs typeface="Arial"/>
              </a:rPr>
              <a:t>2-</a:t>
            </a:r>
            <a:r>
              <a:rPr lang="de-DE" dirty="0" smtClean="0"/>
              <a:t/>
            </a:r>
            <a:br>
              <a:rPr lang="de-DE" dirty="0" smtClean="0"/>
            </a:br>
            <a:r>
              <a:rPr lang="de-DE" dirty="0" smtClean="0"/>
              <a:t> </a:t>
            </a:r>
            <a:endParaRPr lang="de-DE" dirty="0"/>
          </a:p>
        </p:txBody>
      </p:sp>
      <p:sp>
        <p:nvSpPr>
          <p:cNvPr id="7" name="Textplatzhalter 6"/>
          <p:cNvSpPr>
            <a:spLocks noGrp="1"/>
          </p:cNvSpPr>
          <p:nvPr>
            <p:ph type="body" sz="quarter" idx="13"/>
          </p:nvPr>
        </p:nvSpPr>
        <p:spPr>
          <a:xfrm>
            <a:off x="468313" y="1485255"/>
            <a:ext cx="8207375" cy="4680049"/>
          </a:xfrm>
        </p:spPr>
        <p:txBody>
          <a:bodyPr>
            <a:normAutofit fontScale="92500"/>
          </a:bodyPr>
          <a:lstStyle/>
          <a:p>
            <a:pPr>
              <a:buNone/>
            </a:pPr>
            <a:r>
              <a:rPr lang="de-DE" b="1" dirty="0" smtClean="0">
                <a:ea typeface="Verdana" pitchFamily="34" charset="0"/>
                <a:cs typeface="Verdana" pitchFamily="34" charset="0"/>
              </a:rPr>
              <a:t>ERL zu RDA 11.13.1.8.1</a:t>
            </a:r>
          </a:p>
          <a:p>
            <a:pPr>
              <a:buNone/>
            </a:pPr>
            <a:endParaRPr lang="de-DE" b="1" dirty="0" smtClean="0">
              <a:ea typeface="Verdana" pitchFamily="34" charset="0"/>
              <a:cs typeface="Verdana" pitchFamily="34" charset="0"/>
            </a:endParaRPr>
          </a:p>
          <a:p>
            <a:r>
              <a:rPr lang="de-DE" sz="2200" b="1" dirty="0" smtClean="0">
                <a:ea typeface="Verdana" pitchFamily="34" charset="0"/>
                <a:cs typeface="Verdana" pitchFamily="34" charset="0"/>
              </a:rPr>
              <a:t>ERL 1 </a:t>
            </a:r>
            <a:r>
              <a:rPr lang="de-DE" sz="2200" dirty="0" smtClean="0"/>
              <a:t>Auch wenn der Name einer in Verbindung stehenden Institution zur Identifizierung notwendig ist und Sie ihn daher angeben, erfassen Sie den Namen des Ortes zusätzlich als Teil des Sucheinstiegs (sofern ermittelbar). </a:t>
            </a:r>
            <a:endParaRPr lang="de-DE" sz="2200" dirty="0" smtClean="0">
              <a:ea typeface="Verdana" pitchFamily="34" charset="0"/>
              <a:cs typeface="Verdana" pitchFamily="34" charset="0"/>
            </a:endParaRPr>
          </a:p>
          <a:p>
            <a:r>
              <a:rPr lang="de-DE" sz="2200" b="1" dirty="0" smtClean="0">
                <a:ea typeface="Verdana" pitchFamily="34" charset="0"/>
                <a:cs typeface="Verdana" pitchFamily="34" charset="0"/>
              </a:rPr>
              <a:t>ERL 2 </a:t>
            </a:r>
            <a:r>
              <a:rPr lang="de-DE" sz="2200" dirty="0" smtClean="0">
                <a:ea typeface="Verdana" pitchFamily="34" charset="0"/>
                <a:cs typeface="Verdana" pitchFamily="34" charset="0"/>
              </a:rPr>
              <a:t>Nach RDA 0.6.2 ist von den Kernelementen, wenn mehrere gleiche vorliegen, jeweils nur die Angabe eines den Sachverhalt repräsentierenden Elementes verpflichtend. Bei mehreren Orten führen Sie bis zu drei auf; bei mehr als drei Orten geben Sie nur den ersten an oder weichen Sie auf das Land aus, falls sinnvoll. </a:t>
            </a:r>
          </a:p>
          <a:p>
            <a:r>
              <a:rPr lang="de-DE" sz="2200" b="1" dirty="0" smtClean="0">
                <a:ea typeface="Verdana" pitchFamily="34" charset="0"/>
                <a:cs typeface="Verdana" pitchFamily="34" charset="0"/>
              </a:rPr>
              <a:t>ERL 3 </a:t>
            </a:r>
            <a:r>
              <a:rPr lang="de-DE" sz="2200" dirty="0" smtClean="0"/>
              <a:t>Erfassen Sie spezifische Daten in der Form TT.MM.JJJJ.</a:t>
            </a:r>
            <a:endParaRPr lang="de-DE" sz="2200" dirty="0" smtClean="0">
              <a:ea typeface="Verdana" pitchFamily="34" charset="0"/>
              <a:cs typeface="Verdana" pitchFamily="34" charset="0"/>
            </a:endParaRPr>
          </a:p>
          <a:p>
            <a:pPr>
              <a:buNone/>
            </a:pPr>
            <a:endParaRPr lang="de-DE" sz="1600" dirty="0" smtClean="0"/>
          </a:p>
          <a:p>
            <a:endParaRPr lang="de-DE" sz="1600" dirty="0"/>
          </a:p>
          <a:p>
            <a:endParaRPr lang="de-DE" sz="1600" dirty="0" smtClean="0"/>
          </a:p>
          <a:p>
            <a:endParaRPr lang="de-DE" sz="1600" dirty="0"/>
          </a:p>
        </p:txBody>
      </p:sp>
      <p:sp>
        <p:nvSpPr>
          <p:cNvPr id="10" name="Foliennummernplatzhalter 9"/>
          <p:cNvSpPr>
            <a:spLocks noGrp="1"/>
          </p:cNvSpPr>
          <p:nvPr>
            <p:ph type="sldNum" sz="quarter" idx="4"/>
          </p:nvPr>
        </p:nvSpPr>
        <p:spPr/>
        <p:txBody>
          <a:bodyPr/>
          <a:lstStyle/>
          <a:p>
            <a:fld id="{8A6690F1-7CA1-4166-A522-500460961984}" type="slidenum">
              <a:rPr lang="de-DE" smtClean="0"/>
              <a:pPr/>
              <a:t>17</a:t>
            </a:fld>
            <a:endParaRPr lang="de-DE"/>
          </a:p>
        </p:txBody>
      </p:sp>
      <p:sp>
        <p:nvSpPr>
          <p:cNvPr id="11" name="Fußzeilenplatzhalter 10"/>
          <p:cNvSpPr>
            <a:spLocks noGrp="1"/>
          </p:cNvSpPr>
          <p:nvPr>
            <p:ph type="ftr" sz="quarter" idx="14"/>
          </p:nvPr>
        </p:nvSpPr>
        <p:spPr/>
        <p:txBody>
          <a:bodyPr/>
          <a:lstStyle/>
          <a:p>
            <a:r>
              <a:rPr lang="de-DE" smtClean="0"/>
              <a:t>AG RDA Schulungsunterlagen – Modul GND: Konferenzen | 22.04.2014</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341784"/>
            <a:ext cx="8640960" cy="1143000"/>
          </a:xfrm>
        </p:spPr>
        <p:txBody>
          <a:bodyPr/>
          <a:lstStyle/>
          <a:p>
            <a:r>
              <a:rPr lang="de-DE" dirty="0" smtClean="0"/>
              <a:t/>
            </a:r>
            <a:br>
              <a:rPr lang="de-DE" dirty="0" smtClean="0"/>
            </a:br>
            <a:r>
              <a:rPr lang="de-DE" kern="0" dirty="0" smtClean="0">
                <a:solidFill>
                  <a:srgbClr val="000000"/>
                </a:solidFill>
                <a:latin typeface="Verdana"/>
                <a:cs typeface="Arial"/>
              </a:rPr>
              <a:t>Bildung des normierten Sucheinstiegs einer Konferenz 					   -3-</a:t>
            </a:r>
            <a:r>
              <a:rPr lang="de-DE" dirty="0" smtClean="0"/>
              <a:t/>
            </a:r>
            <a:br>
              <a:rPr lang="de-DE" dirty="0" smtClean="0"/>
            </a:br>
            <a:r>
              <a:rPr lang="de-DE" dirty="0" smtClean="0"/>
              <a:t> </a:t>
            </a:r>
            <a:endParaRPr lang="de-DE" dirty="0"/>
          </a:p>
        </p:txBody>
      </p:sp>
      <p:sp>
        <p:nvSpPr>
          <p:cNvPr id="7" name="Textplatzhalter 6"/>
          <p:cNvSpPr>
            <a:spLocks noGrp="1"/>
          </p:cNvSpPr>
          <p:nvPr>
            <p:ph type="body" sz="quarter" idx="13"/>
          </p:nvPr>
        </p:nvSpPr>
        <p:spPr>
          <a:xfrm>
            <a:off x="323528" y="1628800"/>
            <a:ext cx="8820472" cy="4680049"/>
          </a:xfrm>
        </p:spPr>
        <p:txBody>
          <a:bodyPr>
            <a:normAutofit/>
          </a:bodyPr>
          <a:lstStyle/>
          <a:p>
            <a:pPr>
              <a:buNone/>
            </a:pPr>
            <a:r>
              <a:rPr lang="de-DE" sz="2000" i="1" dirty="0" smtClean="0">
                <a:ea typeface="Verdana" pitchFamily="34" charset="0"/>
                <a:cs typeface="Verdana" pitchFamily="34" charset="0"/>
              </a:rPr>
              <a:t>Beispiele zu den ERL: </a:t>
            </a:r>
          </a:p>
          <a:p>
            <a:pPr>
              <a:buNone/>
            </a:pPr>
            <a:endParaRPr lang="de-DE" sz="2000" dirty="0" smtClean="0">
              <a:ea typeface="Verdana" pitchFamily="34" charset="0"/>
              <a:cs typeface="Verdana" pitchFamily="34" charset="0"/>
            </a:endParaRPr>
          </a:p>
          <a:p>
            <a:pPr marL="0" indent="0">
              <a:spcBef>
                <a:spcPts val="0"/>
              </a:spcBef>
              <a:buNone/>
              <a:defRPr/>
            </a:pPr>
            <a:r>
              <a:rPr lang="de-DE" sz="2000" b="1" dirty="0" smtClean="0">
                <a:ea typeface="Verdana" pitchFamily="34" charset="0"/>
                <a:cs typeface="Verdana" pitchFamily="34" charset="0"/>
              </a:rPr>
              <a:t>ERL 1</a:t>
            </a:r>
            <a:r>
              <a:rPr lang="de-DE" sz="2000" dirty="0" smtClean="0">
                <a:ea typeface="Verdana" pitchFamily="34" charset="0"/>
                <a:cs typeface="Verdana" pitchFamily="34" charset="0"/>
              </a:rPr>
              <a:t>: </a:t>
            </a:r>
            <a:br>
              <a:rPr lang="de-DE" sz="2000" dirty="0" smtClean="0">
                <a:ea typeface="Verdana" pitchFamily="34" charset="0"/>
                <a:cs typeface="Verdana" pitchFamily="34" charset="0"/>
              </a:rPr>
            </a:br>
            <a:r>
              <a:rPr lang="de-DE" sz="2000" dirty="0" smtClean="0">
                <a:solidFill>
                  <a:srgbClr val="00B050"/>
                </a:solidFill>
                <a:ea typeface="Verdana" pitchFamily="34" charset="0"/>
                <a:cs typeface="Verdana" pitchFamily="34" charset="0"/>
              </a:rPr>
              <a:t>WM (Gesellschaft für Informatik) (6. : 2011 : Innsbruck)</a:t>
            </a:r>
          </a:p>
          <a:p>
            <a:pPr marL="0" indent="0">
              <a:spcBef>
                <a:spcPts val="0"/>
              </a:spcBef>
              <a:buNone/>
              <a:defRPr/>
            </a:pPr>
            <a:endParaRPr lang="de-DE" sz="2000" dirty="0" smtClean="0">
              <a:ea typeface="Verdana" pitchFamily="34" charset="0"/>
              <a:cs typeface="Verdana" pitchFamily="34" charset="0"/>
            </a:endParaRPr>
          </a:p>
          <a:p>
            <a:pPr marL="0" indent="0">
              <a:spcBef>
                <a:spcPts val="0"/>
              </a:spcBef>
              <a:buNone/>
              <a:defRPr/>
            </a:pPr>
            <a:r>
              <a:rPr lang="de-DE" sz="2000" b="1" dirty="0" smtClean="0">
                <a:ea typeface="Verdana" pitchFamily="34" charset="0"/>
                <a:cs typeface="Verdana" pitchFamily="34" charset="0"/>
              </a:rPr>
              <a:t>ERL 2</a:t>
            </a:r>
            <a:r>
              <a:rPr lang="de-DE" sz="2000" dirty="0" smtClean="0">
                <a:ea typeface="Verdana" pitchFamily="34" charset="0"/>
                <a:cs typeface="Verdana" pitchFamily="34" charset="0"/>
              </a:rPr>
              <a:t>: </a:t>
            </a:r>
            <a:br>
              <a:rPr lang="de-DE" sz="2000" dirty="0" smtClean="0">
                <a:ea typeface="Verdana" pitchFamily="34" charset="0"/>
                <a:cs typeface="Verdana" pitchFamily="34" charset="0"/>
              </a:rPr>
            </a:br>
            <a:r>
              <a:rPr lang="de-DE" sz="2000" dirty="0" smtClean="0">
                <a:solidFill>
                  <a:srgbClr val="00B050"/>
                </a:solidFill>
                <a:ea typeface="Verdana" pitchFamily="34" charset="0"/>
                <a:cs typeface="Verdana" pitchFamily="34" charset="0"/>
              </a:rPr>
              <a:t>Ausstellung: Obsessionen. </a:t>
            </a:r>
            <a:r>
              <a:rPr lang="en-US" sz="2000" dirty="0" smtClean="0">
                <a:solidFill>
                  <a:srgbClr val="00B050"/>
                </a:solidFill>
                <a:ea typeface="Verdana" pitchFamily="34" charset="0"/>
                <a:cs typeface="Verdana" pitchFamily="34" charset="0"/>
              </a:rPr>
              <a:t>R. B. </a:t>
            </a:r>
            <a:r>
              <a:rPr lang="en-US" sz="2000" dirty="0" err="1" smtClean="0">
                <a:solidFill>
                  <a:srgbClr val="00B050"/>
                </a:solidFill>
                <a:ea typeface="Verdana" pitchFamily="34" charset="0"/>
                <a:cs typeface="Verdana" pitchFamily="34" charset="0"/>
              </a:rPr>
              <a:t>Kitaj</a:t>
            </a:r>
            <a:r>
              <a:rPr lang="en-US" sz="2000" dirty="0" smtClean="0">
                <a:solidFill>
                  <a:srgbClr val="00B050"/>
                </a:solidFill>
                <a:ea typeface="Verdana" pitchFamily="34" charset="0"/>
                <a:cs typeface="Verdana" pitchFamily="34" charset="0"/>
              </a:rPr>
              <a:t> (1932 - 2007) (2012-2013 : London; </a:t>
            </a:r>
            <a:r>
              <a:rPr lang="en-US" sz="2000" dirty="0" err="1" smtClean="0">
                <a:solidFill>
                  <a:srgbClr val="00B050"/>
                </a:solidFill>
                <a:ea typeface="Verdana" pitchFamily="34" charset="0"/>
                <a:cs typeface="Verdana" pitchFamily="34" charset="0"/>
              </a:rPr>
              <a:t>Chichester</a:t>
            </a:r>
            <a:r>
              <a:rPr lang="en-US" sz="2000" dirty="0" smtClean="0">
                <a:solidFill>
                  <a:srgbClr val="00B050"/>
                </a:solidFill>
                <a:ea typeface="Verdana" pitchFamily="34" charset="0"/>
                <a:cs typeface="Verdana" pitchFamily="34" charset="0"/>
              </a:rPr>
              <a:t>; Hamburg)</a:t>
            </a:r>
            <a:endParaRPr lang="de-DE" sz="2000" dirty="0" smtClean="0">
              <a:solidFill>
                <a:srgbClr val="00B050"/>
              </a:solidFill>
              <a:ea typeface="Verdana" pitchFamily="34" charset="0"/>
              <a:cs typeface="Verdana" pitchFamily="34" charset="0"/>
            </a:endParaRPr>
          </a:p>
          <a:p>
            <a:endParaRPr lang="de-DE" sz="2000" dirty="0" smtClean="0">
              <a:ea typeface="Verdana" pitchFamily="34" charset="0"/>
              <a:cs typeface="Verdana" pitchFamily="34" charset="0"/>
            </a:endParaRPr>
          </a:p>
          <a:p>
            <a:pPr>
              <a:buNone/>
            </a:pPr>
            <a:r>
              <a:rPr lang="de-DE" sz="2000" b="1" dirty="0" smtClean="0">
                <a:ea typeface="Verdana" pitchFamily="34" charset="0"/>
                <a:cs typeface="Verdana" pitchFamily="34" charset="0"/>
              </a:rPr>
              <a:t>ERL 3</a:t>
            </a:r>
            <a:r>
              <a:rPr lang="de-DE" sz="2000" dirty="0" smtClean="0">
                <a:ea typeface="Verdana" pitchFamily="34" charset="0"/>
                <a:cs typeface="Verdana" pitchFamily="34" charset="0"/>
              </a:rPr>
              <a:t>:</a:t>
            </a:r>
          </a:p>
          <a:p>
            <a:pPr>
              <a:buNone/>
            </a:pPr>
            <a:r>
              <a:rPr lang="en-US" sz="2000" dirty="0" smtClean="0">
                <a:solidFill>
                  <a:srgbClr val="00B050"/>
                </a:solidFill>
                <a:ea typeface="Verdana" pitchFamily="34" charset="0"/>
                <a:cs typeface="Verdana" pitchFamily="34" charset="0"/>
              </a:rPr>
              <a:t>Federal-Provincial Conference of First Ministers (13.-15.02.1978 : </a:t>
            </a:r>
          </a:p>
          <a:p>
            <a:pPr>
              <a:buNone/>
            </a:pPr>
            <a:r>
              <a:rPr lang="en-US" sz="2000" dirty="0" smtClean="0">
                <a:solidFill>
                  <a:srgbClr val="00B050"/>
                </a:solidFill>
                <a:ea typeface="Verdana" pitchFamily="34" charset="0"/>
                <a:cs typeface="Verdana" pitchFamily="34" charset="0"/>
              </a:rPr>
              <a:t>Ottawa)</a:t>
            </a:r>
          </a:p>
          <a:p>
            <a:pPr>
              <a:buNone/>
            </a:pPr>
            <a:endParaRPr lang="en-US" sz="2000" dirty="0" smtClean="0">
              <a:ea typeface="Verdana" pitchFamily="34" charset="0"/>
              <a:cs typeface="Verdana" pitchFamily="34" charset="0"/>
            </a:endParaRPr>
          </a:p>
          <a:p>
            <a:pPr>
              <a:buNone/>
            </a:pPr>
            <a:endParaRPr lang="de-DE" dirty="0">
              <a:ea typeface="Verdana" pitchFamily="34" charset="0"/>
              <a:cs typeface="Verdana" pitchFamily="34" charset="0"/>
            </a:endParaRPr>
          </a:p>
          <a:p>
            <a:endParaRPr lang="de-DE" dirty="0" smtClean="0">
              <a:ea typeface="Verdana" pitchFamily="34" charset="0"/>
              <a:cs typeface="Verdana" pitchFamily="34" charset="0"/>
            </a:endParaRPr>
          </a:p>
          <a:p>
            <a:endParaRPr lang="de-DE" dirty="0">
              <a:ea typeface="Verdana" pitchFamily="34" charset="0"/>
              <a:cs typeface="Verdana" pitchFamily="34" charset="0"/>
            </a:endParaRPr>
          </a:p>
        </p:txBody>
      </p:sp>
      <p:sp>
        <p:nvSpPr>
          <p:cNvPr id="10" name="Foliennummernplatzhalter 9"/>
          <p:cNvSpPr>
            <a:spLocks noGrp="1"/>
          </p:cNvSpPr>
          <p:nvPr>
            <p:ph type="sldNum" sz="quarter" idx="4"/>
          </p:nvPr>
        </p:nvSpPr>
        <p:spPr/>
        <p:txBody>
          <a:bodyPr/>
          <a:lstStyle/>
          <a:p>
            <a:fld id="{8A6690F1-7CA1-4166-A522-500460961984}" type="slidenum">
              <a:rPr lang="de-DE" smtClean="0"/>
              <a:pPr/>
              <a:t>18</a:t>
            </a:fld>
            <a:endParaRPr lang="de-DE"/>
          </a:p>
        </p:txBody>
      </p:sp>
      <p:sp>
        <p:nvSpPr>
          <p:cNvPr id="11" name="Fußzeilenplatzhalter 10"/>
          <p:cNvSpPr>
            <a:spLocks noGrp="1"/>
          </p:cNvSpPr>
          <p:nvPr>
            <p:ph type="ftr" sz="quarter" idx="14"/>
          </p:nvPr>
        </p:nvSpPr>
        <p:spPr/>
        <p:txBody>
          <a:bodyPr/>
          <a:lstStyle/>
          <a:p>
            <a:r>
              <a:rPr lang="de-DE" smtClean="0"/>
              <a:t>AG RDA Schulungsunterlagen – Modul GND: Konferenzen | 22.04.2014</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332656"/>
            <a:ext cx="8640960" cy="1143000"/>
          </a:xfrm>
        </p:spPr>
        <p:txBody>
          <a:bodyPr/>
          <a:lstStyle/>
          <a:p>
            <a:r>
              <a:rPr lang="de-DE" dirty="0" smtClean="0"/>
              <a:t/>
            </a:r>
            <a:br>
              <a:rPr lang="de-DE" dirty="0" smtClean="0"/>
            </a:br>
            <a:r>
              <a:rPr lang="de-DE" kern="0" dirty="0" smtClean="0">
                <a:solidFill>
                  <a:srgbClr val="000000"/>
                </a:solidFill>
                <a:latin typeface="Verdana"/>
                <a:cs typeface="Arial"/>
              </a:rPr>
              <a:t>Bildung des normierten Sucheinstiegs einer Konferenz 					   -4-</a:t>
            </a:r>
            <a:r>
              <a:rPr lang="de-DE" dirty="0" smtClean="0"/>
              <a:t/>
            </a:r>
            <a:br>
              <a:rPr lang="de-DE" dirty="0" smtClean="0"/>
            </a:br>
            <a:r>
              <a:rPr lang="de-DE" dirty="0" smtClean="0"/>
              <a:t> </a:t>
            </a:r>
            <a:endParaRPr lang="de-DE" dirty="0"/>
          </a:p>
        </p:txBody>
      </p:sp>
      <p:sp>
        <p:nvSpPr>
          <p:cNvPr id="7" name="Textplatzhalter 6"/>
          <p:cNvSpPr>
            <a:spLocks noGrp="1"/>
          </p:cNvSpPr>
          <p:nvPr>
            <p:ph type="body" sz="quarter" idx="13"/>
          </p:nvPr>
        </p:nvSpPr>
        <p:spPr>
          <a:xfrm>
            <a:off x="468313" y="1629271"/>
            <a:ext cx="8207375" cy="4680049"/>
          </a:xfrm>
        </p:spPr>
        <p:txBody>
          <a:bodyPr>
            <a:noAutofit/>
          </a:bodyPr>
          <a:lstStyle/>
          <a:p>
            <a:pPr lvl="0">
              <a:spcBef>
                <a:spcPts val="1200"/>
              </a:spcBef>
              <a:spcAft>
                <a:spcPts val="1200"/>
              </a:spcAft>
              <a:buNone/>
              <a:defRPr/>
            </a:pPr>
            <a:r>
              <a:rPr lang="de-DE" b="1" kern="0" dirty="0" smtClean="0"/>
              <a:t>Mögliche weitere Ergänzungen</a:t>
            </a:r>
            <a:r>
              <a:rPr lang="de-DE" kern="0" dirty="0" smtClean="0"/>
              <a:t>: </a:t>
            </a:r>
          </a:p>
          <a:p>
            <a:pPr>
              <a:spcBef>
                <a:spcPts val="1200"/>
              </a:spcBef>
              <a:spcAft>
                <a:spcPts val="1200"/>
              </a:spcAft>
              <a:defRPr/>
            </a:pPr>
            <a:r>
              <a:rPr lang="de-DE" kern="0" dirty="0" smtClean="0"/>
              <a:t>Wenn der bevorzugter Name nicht an eine Körperschaft denken lässt (</a:t>
            </a:r>
            <a:r>
              <a:rPr lang="de-DE" b="1" kern="0" dirty="0" smtClean="0"/>
              <a:t>RDA 11.13.1.2</a:t>
            </a:r>
            <a:r>
              <a:rPr lang="de-DE" kern="0" dirty="0" smtClean="0"/>
              <a:t>). Beispielsweise bei Namen ohne Konferenzbegriff </a:t>
            </a:r>
            <a:r>
              <a:rPr lang="de-DE" kern="0" dirty="0" smtClean="0">
                <a:sym typeface="Wingdings" pitchFamily="2" charset="2"/>
              </a:rPr>
              <a:t> </a:t>
            </a:r>
            <a:r>
              <a:rPr lang="de-DE" kern="0" dirty="0" smtClean="0"/>
              <a:t>Ergänzung der Kennzeichnung „Veranstaltung“.</a:t>
            </a:r>
          </a:p>
          <a:p>
            <a:pPr lvl="0">
              <a:spcBef>
                <a:spcPts val="1200"/>
              </a:spcBef>
              <a:spcAft>
                <a:spcPts val="1200"/>
              </a:spcAft>
              <a:defRPr/>
            </a:pPr>
            <a:r>
              <a:rPr lang="de-DE" dirty="0" smtClean="0"/>
              <a:t>Sonstige Bezeichnung, die mit der Körperschaft in Verbindung steht (</a:t>
            </a:r>
            <a:r>
              <a:rPr lang="de-DE" b="1" dirty="0" smtClean="0"/>
              <a:t>RDA 11.13.1.7</a:t>
            </a:r>
            <a:r>
              <a:rPr lang="de-DE" dirty="0" smtClean="0"/>
              <a:t>) </a:t>
            </a:r>
            <a:r>
              <a:rPr lang="de-DE" dirty="0" smtClean="0">
                <a:sym typeface="Wingdings" pitchFamily="2" charset="2"/>
              </a:rPr>
              <a:t> </a:t>
            </a:r>
            <a:r>
              <a:rPr lang="de-DE" dirty="0" smtClean="0"/>
              <a:t>um zwischen Konferenzen gleichen Namens zu unterscheiden wird die veranstaltende Körperschaft hinzugefügt.  </a:t>
            </a:r>
          </a:p>
          <a:p>
            <a:pPr lvl="0" indent="-36000">
              <a:spcBef>
                <a:spcPts val="1200"/>
              </a:spcBef>
              <a:spcAft>
                <a:spcPts val="1200"/>
              </a:spcAft>
              <a:buNone/>
              <a:defRPr/>
            </a:pPr>
            <a:r>
              <a:rPr lang="de-DE" sz="2000" b="1" dirty="0" smtClean="0"/>
              <a:t>	</a:t>
            </a:r>
            <a:r>
              <a:rPr lang="de-DE" sz="2000" dirty="0" smtClean="0"/>
              <a:t>	</a:t>
            </a:r>
          </a:p>
          <a:p>
            <a:pPr lvl="0">
              <a:spcBef>
                <a:spcPts val="1200"/>
              </a:spcBef>
              <a:spcAft>
                <a:spcPts val="1200"/>
              </a:spcAft>
              <a:buNone/>
              <a:defRPr/>
            </a:pPr>
            <a:endParaRPr lang="de-DE" dirty="0" smtClean="0"/>
          </a:p>
          <a:p>
            <a:pPr>
              <a:buNone/>
            </a:pPr>
            <a:endParaRPr lang="de-DE" dirty="0" smtClean="0"/>
          </a:p>
          <a:p>
            <a:endParaRPr lang="de-DE" dirty="0"/>
          </a:p>
          <a:p>
            <a:endParaRPr lang="de-DE" dirty="0" smtClean="0"/>
          </a:p>
          <a:p>
            <a:endParaRPr lang="de-DE" dirty="0"/>
          </a:p>
        </p:txBody>
      </p:sp>
      <p:sp>
        <p:nvSpPr>
          <p:cNvPr id="10" name="Foliennummernplatzhalter 9"/>
          <p:cNvSpPr>
            <a:spLocks noGrp="1"/>
          </p:cNvSpPr>
          <p:nvPr>
            <p:ph type="sldNum" sz="quarter" idx="4"/>
          </p:nvPr>
        </p:nvSpPr>
        <p:spPr/>
        <p:txBody>
          <a:bodyPr/>
          <a:lstStyle/>
          <a:p>
            <a:fld id="{8A6690F1-7CA1-4166-A522-500460961984}" type="slidenum">
              <a:rPr lang="de-DE" smtClean="0"/>
              <a:pPr/>
              <a:t>19</a:t>
            </a:fld>
            <a:endParaRPr lang="de-DE"/>
          </a:p>
        </p:txBody>
      </p:sp>
      <p:sp>
        <p:nvSpPr>
          <p:cNvPr id="11" name="Fußzeilenplatzhalter 10"/>
          <p:cNvSpPr>
            <a:spLocks noGrp="1"/>
          </p:cNvSpPr>
          <p:nvPr>
            <p:ph type="ftr" sz="quarter" idx="14"/>
          </p:nvPr>
        </p:nvSpPr>
        <p:spPr/>
        <p:txBody>
          <a:bodyPr/>
          <a:lstStyle/>
          <a:p>
            <a:r>
              <a:rPr lang="de-DE" smtClean="0"/>
              <a:t>AG RDA Schulungsunterlagen – Modul GND: Konferenzen | 22.04.2014</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Konferenzen</a:t>
            </a:r>
            <a:br>
              <a:rPr lang="de-DE" dirty="0" smtClean="0"/>
            </a:br>
            <a:endParaRPr lang="de-DE"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GND</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p:txBody>
          <a:bodyPr/>
          <a:lstStyle/>
          <a:p>
            <a:r>
              <a:rPr lang="de-DE" smtClean="0"/>
              <a:t>AG RDA Schulungsunterlagen – Modul GND: Konferenzen | 22.04.2014</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341784"/>
            <a:ext cx="8640960" cy="1143000"/>
          </a:xfrm>
        </p:spPr>
        <p:txBody>
          <a:bodyPr/>
          <a:lstStyle/>
          <a:p>
            <a:r>
              <a:rPr lang="de-DE" dirty="0" smtClean="0"/>
              <a:t/>
            </a:r>
            <a:br>
              <a:rPr lang="de-DE" dirty="0" smtClean="0"/>
            </a:br>
            <a:r>
              <a:rPr lang="de-DE" kern="0" dirty="0" smtClean="0">
                <a:solidFill>
                  <a:srgbClr val="000000"/>
                </a:solidFill>
                <a:latin typeface="Verdana"/>
                <a:cs typeface="Arial"/>
              </a:rPr>
              <a:t>Bildung des normierten Sucheinstiegs einer Konferenz 					   -5-</a:t>
            </a:r>
            <a:r>
              <a:rPr lang="de-DE" dirty="0" smtClean="0"/>
              <a:t/>
            </a:r>
            <a:br>
              <a:rPr lang="de-DE" dirty="0" smtClean="0"/>
            </a:br>
            <a:r>
              <a:rPr lang="de-DE" dirty="0" smtClean="0"/>
              <a:t> </a:t>
            </a:r>
            <a:endParaRPr lang="de-DE" dirty="0"/>
          </a:p>
        </p:txBody>
      </p:sp>
      <p:sp>
        <p:nvSpPr>
          <p:cNvPr id="7" name="Textplatzhalter 6"/>
          <p:cNvSpPr>
            <a:spLocks noGrp="1"/>
          </p:cNvSpPr>
          <p:nvPr>
            <p:ph type="body" sz="quarter" idx="13"/>
          </p:nvPr>
        </p:nvSpPr>
        <p:spPr>
          <a:xfrm>
            <a:off x="468313" y="1485255"/>
            <a:ext cx="8207375" cy="4680049"/>
          </a:xfrm>
        </p:spPr>
        <p:txBody>
          <a:bodyPr>
            <a:normAutofit fontScale="25000" lnSpcReduction="20000"/>
          </a:bodyPr>
          <a:lstStyle/>
          <a:p>
            <a:pPr>
              <a:buNone/>
            </a:pPr>
            <a:r>
              <a:rPr lang="de-DE" sz="8800" b="1" dirty="0" smtClean="0"/>
              <a:t>Unterscheidung zwischen 2 Sucheinstiegen (RDA </a:t>
            </a:r>
          </a:p>
          <a:p>
            <a:pPr>
              <a:buNone/>
            </a:pPr>
            <a:r>
              <a:rPr lang="de-DE" sz="8800" b="1" dirty="0" smtClean="0"/>
              <a:t>11.13.1.3 – 11.13.1.7): </a:t>
            </a:r>
          </a:p>
          <a:p>
            <a:pPr>
              <a:buNone/>
            </a:pPr>
            <a:endParaRPr lang="de-DE" sz="8000" dirty="0" smtClean="0"/>
          </a:p>
          <a:p>
            <a:pPr lvl="0">
              <a:buNone/>
            </a:pPr>
            <a:r>
              <a:rPr lang="de-DE" sz="8000" dirty="0" smtClean="0"/>
              <a:t>Um zwischen 2 gleichlautenden Sucheinstiegen unterscheiden </a:t>
            </a:r>
          </a:p>
          <a:p>
            <a:pPr lvl="0">
              <a:buNone/>
            </a:pPr>
            <a:r>
              <a:rPr lang="de-DE" sz="8000" dirty="0" smtClean="0"/>
              <a:t>zu können, werden Ergänzungen gemacht wie</a:t>
            </a:r>
          </a:p>
          <a:p>
            <a:pPr marL="514350" lvl="0" indent="-514350">
              <a:buAutoNum type="alphaLcParenR"/>
            </a:pPr>
            <a:r>
              <a:rPr lang="de-DE" sz="8000" dirty="0" smtClean="0"/>
              <a:t>mit dem Ort oder </a:t>
            </a:r>
          </a:p>
          <a:p>
            <a:pPr marL="514350" lvl="0" indent="-514350">
              <a:buAutoNum type="alphaLcParenR"/>
            </a:pPr>
            <a:r>
              <a:rPr lang="de-DE" sz="8000" dirty="0" smtClean="0"/>
              <a:t>der in Verbindung stehende Institution oder </a:t>
            </a:r>
          </a:p>
          <a:p>
            <a:pPr marL="514350" lvl="0" indent="-514350">
              <a:buAutoNum type="alphaLcParenR"/>
            </a:pPr>
            <a:r>
              <a:rPr lang="de-DE" sz="8000" dirty="0" smtClean="0"/>
              <a:t>dem Datum oder </a:t>
            </a:r>
          </a:p>
          <a:p>
            <a:pPr marL="514350" lvl="0" indent="-514350">
              <a:buAutoNum type="alphaLcParenR"/>
            </a:pPr>
            <a:r>
              <a:rPr lang="de-DE" sz="8000" dirty="0" smtClean="0"/>
              <a:t>einer sonstigen Bezeichnung, die mit der Körperschaft in Verbindung steht. </a:t>
            </a:r>
          </a:p>
          <a:p>
            <a:pPr lvl="0">
              <a:buNone/>
            </a:pPr>
            <a:r>
              <a:rPr lang="de-DE" sz="8000" dirty="0" smtClean="0"/>
              <a:t>Die deutsche Praxis bevorzugt die Unterscheidung mit der in </a:t>
            </a:r>
          </a:p>
          <a:p>
            <a:pPr lvl="0">
              <a:buNone/>
            </a:pPr>
            <a:r>
              <a:rPr lang="de-DE" sz="8000" dirty="0" smtClean="0"/>
              <a:t>Verbindung stehenden Institution. </a:t>
            </a:r>
          </a:p>
          <a:p>
            <a:pPr lvl="0">
              <a:buNone/>
            </a:pPr>
            <a:r>
              <a:rPr lang="de-DE" sz="8000" i="1" dirty="0" smtClean="0"/>
              <a:t>Beispiel:</a:t>
            </a:r>
          </a:p>
          <a:p>
            <a:pPr lvl="0">
              <a:buNone/>
            </a:pPr>
            <a:r>
              <a:rPr lang="de-DE" sz="8000" dirty="0" smtClean="0">
                <a:solidFill>
                  <a:srgbClr val="00B050"/>
                </a:solidFill>
              </a:rPr>
              <a:t>Management Symposium (Institute </a:t>
            </a:r>
            <a:r>
              <a:rPr lang="de-DE" sz="8000" dirty="0" err="1" smtClean="0">
                <a:solidFill>
                  <a:srgbClr val="00B050"/>
                </a:solidFill>
              </a:rPr>
              <a:t>of</a:t>
            </a:r>
            <a:r>
              <a:rPr lang="de-DE" sz="8000" dirty="0" smtClean="0">
                <a:solidFill>
                  <a:srgbClr val="00B050"/>
                </a:solidFill>
              </a:rPr>
              <a:t> </a:t>
            </a:r>
            <a:r>
              <a:rPr lang="de-DE" sz="8000" dirty="0" err="1" smtClean="0">
                <a:solidFill>
                  <a:srgbClr val="00B050"/>
                </a:solidFill>
              </a:rPr>
              <a:t>Directors</a:t>
            </a:r>
            <a:r>
              <a:rPr lang="de-DE" sz="8000" dirty="0" smtClean="0">
                <a:solidFill>
                  <a:srgbClr val="00B050"/>
                </a:solidFill>
              </a:rPr>
              <a:t>)</a:t>
            </a:r>
          </a:p>
          <a:p>
            <a:pPr lvl="0">
              <a:buNone/>
            </a:pPr>
            <a:r>
              <a:rPr lang="de-DE" sz="8000" dirty="0" smtClean="0">
                <a:solidFill>
                  <a:srgbClr val="00B050"/>
                </a:solidFill>
              </a:rPr>
              <a:t>Management Symposium (</a:t>
            </a:r>
            <a:r>
              <a:rPr lang="de-DE" sz="8000" dirty="0" err="1" smtClean="0">
                <a:solidFill>
                  <a:srgbClr val="00B050"/>
                </a:solidFill>
              </a:rPr>
              <a:t>Confederation</a:t>
            </a:r>
            <a:r>
              <a:rPr lang="de-DE" sz="8000" dirty="0" smtClean="0">
                <a:solidFill>
                  <a:srgbClr val="00B050"/>
                </a:solidFill>
              </a:rPr>
              <a:t> </a:t>
            </a:r>
            <a:r>
              <a:rPr lang="de-DE" sz="8000" dirty="0" err="1" smtClean="0">
                <a:solidFill>
                  <a:srgbClr val="00B050"/>
                </a:solidFill>
              </a:rPr>
              <a:t>of</a:t>
            </a:r>
            <a:r>
              <a:rPr lang="de-DE" sz="8000" dirty="0" smtClean="0">
                <a:solidFill>
                  <a:srgbClr val="00B050"/>
                </a:solidFill>
              </a:rPr>
              <a:t> British </a:t>
            </a:r>
            <a:r>
              <a:rPr lang="de-DE" sz="8000" dirty="0" err="1" smtClean="0">
                <a:solidFill>
                  <a:srgbClr val="00B050"/>
                </a:solidFill>
              </a:rPr>
              <a:t>Industry</a:t>
            </a:r>
            <a:r>
              <a:rPr lang="de-DE" sz="8000" dirty="0" smtClean="0">
                <a:solidFill>
                  <a:srgbClr val="00B050"/>
                </a:solidFill>
              </a:rPr>
              <a:t>)</a:t>
            </a:r>
          </a:p>
          <a:p>
            <a:pPr lvl="0">
              <a:buNone/>
            </a:pPr>
            <a:endParaRPr lang="de-DE" sz="5500" dirty="0" smtClean="0"/>
          </a:p>
          <a:p>
            <a:pPr lvl="0">
              <a:buNone/>
            </a:pPr>
            <a:endParaRPr lang="de-DE" sz="3800" dirty="0" smtClean="0"/>
          </a:p>
          <a:p>
            <a:pPr lvl="0">
              <a:buNone/>
            </a:pPr>
            <a:endParaRPr lang="de-DE" dirty="0" smtClean="0"/>
          </a:p>
          <a:p>
            <a:pPr lvl="0">
              <a:buNone/>
            </a:pPr>
            <a:endParaRPr lang="de-DE" dirty="0" smtClean="0"/>
          </a:p>
          <a:p>
            <a:pPr>
              <a:buNone/>
            </a:pPr>
            <a:endParaRPr lang="de-DE" dirty="0" smtClean="0"/>
          </a:p>
          <a:p>
            <a:endParaRPr lang="de-DE" dirty="0"/>
          </a:p>
          <a:p>
            <a:endParaRPr lang="de-DE" dirty="0" smtClean="0"/>
          </a:p>
          <a:p>
            <a:endParaRPr lang="de-DE" dirty="0"/>
          </a:p>
        </p:txBody>
      </p:sp>
      <p:sp>
        <p:nvSpPr>
          <p:cNvPr id="10" name="Foliennummernplatzhalter 9"/>
          <p:cNvSpPr>
            <a:spLocks noGrp="1"/>
          </p:cNvSpPr>
          <p:nvPr>
            <p:ph type="sldNum" sz="quarter" idx="4"/>
          </p:nvPr>
        </p:nvSpPr>
        <p:spPr/>
        <p:txBody>
          <a:bodyPr/>
          <a:lstStyle/>
          <a:p>
            <a:fld id="{8A6690F1-7CA1-4166-A522-500460961984}" type="slidenum">
              <a:rPr lang="de-DE" smtClean="0"/>
              <a:pPr/>
              <a:t>20</a:t>
            </a:fld>
            <a:endParaRPr lang="de-DE"/>
          </a:p>
        </p:txBody>
      </p:sp>
      <p:sp>
        <p:nvSpPr>
          <p:cNvPr id="11" name="Fußzeilenplatzhalter 10"/>
          <p:cNvSpPr>
            <a:spLocks noGrp="1"/>
          </p:cNvSpPr>
          <p:nvPr>
            <p:ph type="ftr" sz="quarter" idx="14"/>
          </p:nvPr>
        </p:nvSpPr>
        <p:spPr/>
        <p:txBody>
          <a:bodyPr/>
          <a:lstStyle/>
          <a:p>
            <a:r>
              <a:rPr lang="de-DE" dirty="0" smtClean="0"/>
              <a:t>AG RDA Schulungsunterlagen – Modul GND: Konferenzen | 29.04.2014</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341784"/>
            <a:ext cx="8640960" cy="1143000"/>
          </a:xfrm>
        </p:spPr>
        <p:txBody>
          <a:bodyPr/>
          <a:lstStyle/>
          <a:p>
            <a:r>
              <a:rPr lang="de-DE" dirty="0" smtClean="0"/>
              <a:t/>
            </a:r>
            <a:br>
              <a:rPr lang="de-DE" dirty="0" smtClean="0"/>
            </a:br>
            <a:r>
              <a:rPr lang="de-DE" kern="0" dirty="0" smtClean="0">
                <a:solidFill>
                  <a:srgbClr val="000000"/>
                </a:solidFill>
                <a:latin typeface="Verdana"/>
                <a:cs typeface="Arial"/>
              </a:rPr>
              <a:t>Bildung des normierten Sucheinstiegs einer Konferenz 					   -6-</a:t>
            </a:r>
            <a:r>
              <a:rPr lang="de-DE" dirty="0" smtClean="0"/>
              <a:t/>
            </a:r>
            <a:br>
              <a:rPr lang="de-DE" dirty="0" smtClean="0"/>
            </a:br>
            <a:r>
              <a:rPr lang="de-DE" dirty="0" smtClean="0"/>
              <a:t> </a:t>
            </a:r>
            <a:endParaRPr lang="de-DE" dirty="0"/>
          </a:p>
        </p:txBody>
      </p:sp>
      <p:sp>
        <p:nvSpPr>
          <p:cNvPr id="7" name="Textplatzhalter 6"/>
          <p:cNvSpPr>
            <a:spLocks noGrp="1"/>
          </p:cNvSpPr>
          <p:nvPr>
            <p:ph type="body" sz="quarter" idx="13"/>
          </p:nvPr>
        </p:nvSpPr>
        <p:spPr>
          <a:xfrm>
            <a:off x="468313" y="1628775"/>
            <a:ext cx="8568183" cy="4464050"/>
          </a:xfrm>
        </p:spPr>
        <p:txBody>
          <a:bodyPr>
            <a:normAutofit fontScale="25000" lnSpcReduction="20000"/>
          </a:bodyPr>
          <a:lstStyle/>
          <a:p>
            <a:pPr lvl="0">
              <a:buNone/>
            </a:pPr>
            <a:r>
              <a:rPr lang="de-DE" sz="8800" b="1" dirty="0" smtClean="0"/>
              <a:t>Kongressfolgen (RDA 11.13.1.8.2)</a:t>
            </a:r>
          </a:p>
          <a:p>
            <a:pPr lvl="0">
              <a:buNone/>
            </a:pPr>
            <a:endParaRPr lang="de-DE" sz="8000" b="1" dirty="0" smtClean="0"/>
          </a:p>
          <a:p>
            <a:pPr lvl="0">
              <a:lnSpc>
                <a:spcPct val="120000"/>
              </a:lnSpc>
            </a:pPr>
            <a:r>
              <a:rPr lang="de-DE" sz="8800" dirty="0" smtClean="0"/>
              <a:t>Normierter Sucheinstieg immer ohne Zählung, Datum oder dem Ort der Konferenz</a:t>
            </a:r>
          </a:p>
          <a:p>
            <a:pPr lvl="0">
              <a:lnSpc>
                <a:spcPct val="120000"/>
              </a:lnSpc>
            </a:pPr>
            <a:r>
              <a:rPr lang="de-DE" sz="8800" dirty="0" smtClean="0"/>
              <a:t>Wenn zwischen gleichnamigen Kongressfolgen unterschieden muss, kommen </a:t>
            </a:r>
            <a:r>
              <a:rPr lang="de-DE" sz="8800" b="1" dirty="0" smtClean="0"/>
              <a:t>RDA 11.13.1.2 – 11.13.1.7</a:t>
            </a:r>
            <a:r>
              <a:rPr lang="de-DE" sz="8800" dirty="0" smtClean="0"/>
              <a:t> zur Anwendung</a:t>
            </a:r>
          </a:p>
          <a:p>
            <a:pPr lvl="0">
              <a:buFontTx/>
              <a:buChar char="-"/>
            </a:pPr>
            <a:endParaRPr lang="de-DE" sz="8000" dirty="0" smtClean="0"/>
          </a:p>
          <a:p>
            <a:pPr lvl="0">
              <a:buNone/>
            </a:pPr>
            <a:r>
              <a:rPr lang="de-DE" sz="8000" i="1" dirty="0" smtClean="0"/>
              <a:t>	Beispiel: </a:t>
            </a:r>
          </a:p>
          <a:p>
            <a:pPr lvl="0">
              <a:buNone/>
            </a:pPr>
            <a:r>
              <a:rPr lang="de-DE" sz="8000" dirty="0" smtClean="0"/>
              <a:t>   	</a:t>
            </a:r>
            <a:r>
              <a:rPr lang="de-DE" sz="8000" dirty="0" err="1" smtClean="0">
                <a:solidFill>
                  <a:srgbClr val="00B050"/>
                </a:solidFill>
              </a:rPr>
              <a:t>Jornadas</a:t>
            </a:r>
            <a:r>
              <a:rPr lang="de-DE" sz="8000" dirty="0" smtClean="0">
                <a:solidFill>
                  <a:srgbClr val="00B050"/>
                </a:solidFill>
              </a:rPr>
              <a:t> des </a:t>
            </a:r>
            <a:r>
              <a:rPr lang="de-DE" sz="8000" dirty="0" err="1" smtClean="0">
                <a:solidFill>
                  <a:srgbClr val="00B050"/>
                </a:solidFill>
              </a:rPr>
              <a:t>Estudios</a:t>
            </a:r>
            <a:r>
              <a:rPr lang="de-DE" sz="8000" dirty="0" smtClean="0">
                <a:solidFill>
                  <a:srgbClr val="00B050"/>
                </a:solidFill>
              </a:rPr>
              <a:t> </a:t>
            </a:r>
            <a:r>
              <a:rPr lang="de-DE" sz="8000" dirty="0" err="1" smtClean="0">
                <a:solidFill>
                  <a:srgbClr val="00B050"/>
                </a:solidFill>
              </a:rPr>
              <a:t>Históricos</a:t>
            </a:r>
            <a:r>
              <a:rPr lang="de-DE" sz="8000" dirty="0" smtClean="0">
                <a:solidFill>
                  <a:srgbClr val="00B050"/>
                </a:solidFill>
              </a:rPr>
              <a:t> (Salamanca)</a:t>
            </a:r>
          </a:p>
          <a:p>
            <a:pPr lvl="0">
              <a:buNone/>
            </a:pPr>
            <a:r>
              <a:rPr lang="de-DE" sz="8000" dirty="0" smtClean="0">
                <a:solidFill>
                  <a:srgbClr val="00B050"/>
                </a:solidFill>
              </a:rPr>
              <a:t>   	</a:t>
            </a:r>
            <a:r>
              <a:rPr lang="de-DE" sz="8000" dirty="0" err="1" smtClean="0">
                <a:solidFill>
                  <a:srgbClr val="00B050"/>
                </a:solidFill>
              </a:rPr>
              <a:t>Jornadas</a:t>
            </a:r>
            <a:r>
              <a:rPr lang="de-DE" sz="8000" dirty="0" smtClean="0">
                <a:solidFill>
                  <a:srgbClr val="00B050"/>
                </a:solidFill>
              </a:rPr>
              <a:t> des </a:t>
            </a:r>
            <a:r>
              <a:rPr lang="de-DE" sz="8000" dirty="0" err="1" smtClean="0">
                <a:solidFill>
                  <a:srgbClr val="00B050"/>
                </a:solidFill>
              </a:rPr>
              <a:t>Estudios</a:t>
            </a:r>
            <a:r>
              <a:rPr lang="de-DE" sz="8000" dirty="0" smtClean="0">
                <a:solidFill>
                  <a:srgbClr val="00B050"/>
                </a:solidFill>
              </a:rPr>
              <a:t> </a:t>
            </a:r>
            <a:r>
              <a:rPr lang="de-DE" sz="8000" dirty="0" err="1" smtClean="0">
                <a:solidFill>
                  <a:srgbClr val="00B050"/>
                </a:solidFill>
              </a:rPr>
              <a:t>Históricos</a:t>
            </a:r>
            <a:r>
              <a:rPr lang="de-DE" sz="8000" dirty="0" smtClean="0">
                <a:solidFill>
                  <a:srgbClr val="00B050"/>
                </a:solidFill>
              </a:rPr>
              <a:t> (</a:t>
            </a:r>
            <a:r>
              <a:rPr lang="de-DE" sz="8000" dirty="0" err="1" smtClean="0">
                <a:solidFill>
                  <a:srgbClr val="00B050"/>
                </a:solidFill>
              </a:rPr>
              <a:t>Universidad</a:t>
            </a:r>
            <a:r>
              <a:rPr lang="de-DE" sz="8000" dirty="0" smtClean="0">
                <a:solidFill>
                  <a:srgbClr val="00B050"/>
                </a:solidFill>
              </a:rPr>
              <a:t> del </a:t>
            </a:r>
            <a:r>
              <a:rPr lang="de-DE" sz="8000" dirty="0" err="1" smtClean="0">
                <a:solidFill>
                  <a:srgbClr val="00B050"/>
                </a:solidFill>
              </a:rPr>
              <a:t>País</a:t>
            </a:r>
            <a:r>
              <a:rPr lang="de-DE" sz="8000" dirty="0" smtClean="0">
                <a:solidFill>
                  <a:srgbClr val="00B050"/>
                </a:solidFill>
              </a:rPr>
              <a:t> Vasco) </a:t>
            </a:r>
          </a:p>
          <a:p>
            <a:pPr lvl="0">
              <a:buNone/>
            </a:pPr>
            <a:r>
              <a:rPr lang="de-DE" sz="8800" dirty="0" smtClean="0">
                <a:solidFill>
                  <a:srgbClr val="FF0000"/>
                </a:solidFill>
              </a:rPr>
              <a:t>Erfassung von Kongressfolgen für die Formalerschließung</a:t>
            </a:r>
          </a:p>
          <a:p>
            <a:pPr lvl="0">
              <a:buNone/>
            </a:pPr>
            <a:r>
              <a:rPr lang="de-DE" sz="8800" dirty="0" smtClean="0">
                <a:solidFill>
                  <a:srgbClr val="FF0000"/>
                </a:solidFill>
              </a:rPr>
              <a:t>Erst mit dem RDA-Vollumstieg 2015</a:t>
            </a:r>
          </a:p>
          <a:p>
            <a:pPr lvl="0">
              <a:buNone/>
            </a:pPr>
            <a:endParaRPr lang="de-DE" sz="5000" dirty="0" smtClean="0"/>
          </a:p>
          <a:p>
            <a:pPr>
              <a:buNone/>
            </a:pPr>
            <a:endParaRPr lang="de-DE" dirty="0" smtClean="0"/>
          </a:p>
          <a:p>
            <a:endParaRPr lang="de-DE" dirty="0"/>
          </a:p>
          <a:p>
            <a:endParaRPr lang="de-DE" dirty="0" smtClean="0"/>
          </a:p>
          <a:p>
            <a:endParaRPr lang="de-DE" dirty="0"/>
          </a:p>
        </p:txBody>
      </p:sp>
      <p:sp>
        <p:nvSpPr>
          <p:cNvPr id="10" name="Foliennummernplatzhalter 9"/>
          <p:cNvSpPr>
            <a:spLocks noGrp="1"/>
          </p:cNvSpPr>
          <p:nvPr>
            <p:ph type="sldNum" sz="quarter" idx="4"/>
          </p:nvPr>
        </p:nvSpPr>
        <p:spPr/>
        <p:txBody>
          <a:bodyPr/>
          <a:lstStyle/>
          <a:p>
            <a:fld id="{8A6690F1-7CA1-4166-A522-500460961984}" type="slidenum">
              <a:rPr lang="de-DE" smtClean="0"/>
              <a:pPr/>
              <a:t>21</a:t>
            </a:fld>
            <a:endParaRPr lang="de-DE"/>
          </a:p>
        </p:txBody>
      </p:sp>
      <p:sp>
        <p:nvSpPr>
          <p:cNvPr id="11" name="Fußzeilenplatzhalter 10"/>
          <p:cNvSpPr>
            <a:spLocks noGrp="1"/>
          </p:cNvSpPr>
          <p:nvPr>
            <p:ph type="ftr" sz="quarter" idx="14"/>
          </p:nvPr>
        </p:nvSpPr>
        <p:spPr/>
        <p:txBody>
          <a:bodyPr/>
          <a:lstStyle/>
          <a:p>
            <a:r>
              <a:rPr lang="de-DE" smtClean="0"/>
              <a:t>AG RDA Schulungsunterlagen – Modul GND: Konferenzen | 22.04.2014</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341784"/>
            <a:ext cx="8229600" cy="1143000"/>
          </a:xfrm>
        </p:spPr>
        <p:txBody>
          <a:bodyPr/>
          <a:lstStyle/>
          <a:p>
            <a:r>
              <a:rPr lang="de-DE" dirty="0" smtClean="0"/>
              <a:t/>
            </a:r>
            <a:br>
              <a:rPr lang="de-DE" dirty="0" smtClean="0"/>
            </a:br>
            <a:r>
              <a:rPr lang="de-DE" dirty="0" smtClean="0"/>
              <a:t>Erfassung für die Formalerschließung erst ab dem RDA-Umstieg 2015</a:t>
            </a:r>
            <a:br>
              <a:rPr lang="de-DE" dirty="0" smtClean="0"/>
            </a:br>
            <a:r>
              <a:rPr lang="de-DE" dirty="0" smtClean="0"/>
              <a:t> </a:t>
            </a:r>
            <a:endParaRPr lang="de-DE" dirty="0"/>
          </a:p>
        </p:txBody>
      </p:sp>
      <p:sp>
        <p:nvSpPr>
          <p:cNvPr id="7" name="Textplatzhalter 6"/>
          <p:cNvSpPr>
            <a:spLocks noGrp="1"/>
          </p:cNvSpPr>
          <p:nvPr>
            <p:ph type="body" sz="quarter" idx="13"/>
          </p:nvPr>
        </p:nvSpPr>
        <p:spPr/>
        <p:txBody>
          <a:bodyPr>
            <a:normAutofit/>
          </a:bodyPr>
          <a:lstStyle/>
          <a:p>
            <a:pPr lvl="0">
              <a:lnSpc>
                <a:spcPts val="2400"/>
              </a:lnSpc>
              <a:spcBef>
                <a:spcPts val="1680"/>
              </a:spcBef>
              <a:defRPr/>
            </a:pPr>
            <a:r>
              <a:rPr lang="de-DE" dirty="0" smtClean="0">
                <a:solidFill>
                  <a:srgbClr val="FF0000"/>
                </a:solidFill>
              </a:rPr>
              <a:t>Konferenzen ohne Konferenzbegriff, Expeditionen; Konferenzen, deren Namen nur aus Konferenzbegriff und Veranstalter besteht. </a:t>
            </a:r>
          </a:p>
          <a:p>
            <a:pPr>
              <a:lnSpc>
                <a:spcPts val="2400"/>
              </a:lnSpc>
              <a:spcBef>
                <a:spcPts val="1680"/>
              </a:spcBef>
              <a:defRPr/>
            </a:pPr>
            <a:r>
              <a:rPr lang="de-DE" kern="0" dirty="0" smtClean="0">
                <a:solidFill>
                  <a:srgbClr val="FF0000"/>
                </a:solidFill>
              </a:rPr>
              <a:t>Untergeordnete </a:t>
            </a:r>
            <a:r>
              <a:rPr lang="de-DE" dirty="0" smtClean="0">
                <a:solidFill>
                  <a:srgbClr val="FF0000"/>
                </a:solidFill>
              </a:rPr>
              <a:t>Konferenzen gemäß RDA 11.2.2.14.3 und RDA 11.2.2.14.6</a:t>
            </a:r>
          </a:p>
          <a:p>
            <a:pPr lvl="0">
              <a:lnSpc>
                <a:spcPts val="2400"/>
              </a:lnSpc>
              <a:spcBef>
                <a:spcPts val="1680"/>
              </a:spcBef>
              <a:defRPr/>
            </a:pPr>
            <a:r>
              <a:rPr lang="de-DE" kern="0" dirty="0" smtClean="0">
                <a:solidFill>
                  <a:srgbClr val="FF0000"/>
                </a:solidFill>
              </a:rPr>
              <a:t>Konferenzfolgen</a:t>
            </a:r>
          </a:p>
          <a:p>
            <a:pPr>
              <a:lnSpc>
                <a:spcPts val="2400"/>
              </a:lnSpc>
              <a:spcBef>
                <a:spcPts val="1680"/>
              </a:spcBef>
              <a:buNone/>
              <a:defRPr/>
            </a:pPr>
            <a:endParaRPr lang="de-DE" dirty="0" smtClean="0"/>
          </a:p>
          <a:p>
            <a:pPr>
              <a:buNone/>
            </a:pPr>
            <a:endParaRPr lang="de-DE" dirty="0" smtClean="0"/>
          </a:p>
          <a:p>
            <a:endParaRPr lang="de-DE" dirty="0"/>
          </a:p>
          <a:p>
            <a:endParaRPr lang="de-DE" dirty="0" smtClean="0"/>
          </a:p>
          <a:p>
            <a:endParaRPr lang="de-DE" dirty="0"/>
          </a:p>
        </p:txBody>
      </p:sp>
      <p:sp>
        <p:nvSpPr>
          <p:cNvPr id="10" name="Foliennummernplatzhalter 9"/>
          <p:cNvSpPr>
            <a:spLocks noGrp="1"/>
          </p:cNvSpPr>
          <p:nvPr>
            <p:ph type="sldNum" sz="quarter" idx="4"/>
          </p:nvPr>
        </p:nvSpPr>
        <p:spPr/>
        <p:txBody>
          <a:bodyPr/>
          <a:lstStyle/>
          <a:p>
            <a:fld id="{8A6690F1-7CA1-4166-A522-500460961984}" type="slidenum">
              <a:rPr lang="de-DE" smtClean="0"/>
              <a:pPr/>
              <a:t>22</a:t>
            </a:fld>
            <a:endParaRPr lang="de-DE"/>
          </a:p>
        </p:txBody>
      </p:sp>
      <p:sp>
        <p:nvSpPr>
          <p:cNvPr id="11" name="Fußzeilenplatzhalter 10"/>
          <p:cNvSpPr>
            <a:spLocks noGrp="1"/>
          </p:cNvSpPr>
          <p:nvPr>
            <p:ph type="ftr" sz="quarter" idx="14"/>
          </p:nvPr>
        </p:nvSpPr>
        <p:spPr/>
        <p:txBody>
          <a:bodyPr/>
          <a:lstStyle/>
          <a:p>
            <a:r>
              <a:rPr lang="de-DE" smtClean="0"/>
              <a:t>AG RDA Schulungsunterlagen – Modul GND: Konferenzen | 22.04.2014</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116632"/>
            <a:ext cx="8229600" cy="1143000"/>
          </a:xfrm>
        </p:spPr>
        <p:txBody>
          <a:bodyPr/>
          <a:lstStyle/>
          <a:p>
            <a:r>
              <a:rPr lang="de-DE" dirty="0" smtClean="0"/>
              <a:t>Liste der relevanten RDA-Kapitel </a:t>
            </a:r>
            <a:endParaRPr lang="de-DE" dirty="0"/>
          </a:p>
        </p:txBody>
      </p:sp>
      <p:sp>
        <p:nvSpPr>
          <p:cNvPr id="7" name="Textplatzhalter 6"/>
          <p:cNvSpPr>
            <a:spLocks noGrp="1"/>
          </p:cNvSpPr>
          <p:nvPr>
            <p:ph type="body" sz="quarter" idx="13"/>
          </p:nvPr>
        </p:nvSpPr>
        <p:spPr>
          <a:xfrm>
            <a:off x="468313" y="1268760"/>
            <a:ext cx="8207375" cy="4824065"/>
          </a:xfrm>
        </p:spPr>
        <p:txBody>
          <a:bodyPr>
            <a:normAutofit/>
          </a:bodyPr>
          <a:lstStyle/>
          <a:p>
            <a:r>
              <a:rPr lang="de-DE" sz="2200" dirty="0" smtClean="0"/>
              <a:t>RDA 11.0 		Ziel und Geltungsbereich</a:t>
            </a:r>
          </a:p>
          <a:p>
            <a:r>
              <a:rPr lang="de-DE" sz="2200" dirty="0" smtClean="0"/>
              <a:t>RDA 11.2.2   	Bevorzugter Name der Konferenz</a:t>
            </a:r>
          </a:p>
          <a:p>
            <a:r>
              <a:rPr lang="de-DE" sz="2200" dirty="0" smtClean="0"/>
              <a:t>RDA 11.2.2.5.4 	Gebräuchlicher Name</a:t>
            </a:r>
          </a:p>
          <a:p>
            <a:r>
              <a:rPr lang="de-DE" sz="2200" dirty="0" smtClean="0"/>
              <a:t>RDA 11.2.2.14  	Untergeordnete Konferenzen</a:t>
            </a:r>
          </a:p>
          <a:p>
            <a:r>
              <a:rPr lang="de-DE" sz="2200" dirty="0" smtClean="0"/>
              <a:t>RDA 11.2.3       	Abweichender Name </a:t>
            </a:r>
          </a:p>
          <a:p>
            <a:r>
              <a:rPr lang="de-DE" sz="2200" dirty="0" smtClean="0"/>
              <a:t>RDA 11.6   	Zählung</a:t>
            </a:r>
          </a:p>
          <a:p>
            <a:r>
              <a:rPr lang="de-DE" sz="2200" dirty="0" smtClean="0"/>
              <a:t>RDA 11.4.2.3   	Datum</a:t>
            </a:r>
          </a:p>
          <a:p>
            <a:r>
              <a:rPr lang="de-DE" sz="2200" dirty="0" smtClean="0"/>
              <a:t>RDA 11.3.2.3   	Ort</a:t>
            </a:r>
          </a:p>
          <a:p>
            <a:r>
              <a:rPr lang="de-DE" sz="2200" dirty="0" smtClean="0"/>
              <a:t>RDA 11.5         	In Verbindung stehende Institution</a:t>
            </a:r>
          </a:p>
          <a:p>
            <a:r>
              <a:rPr lang="de-DE" sz="2200" dirty="0" smtClean="0"/>
              <a:t>RDA 11.7		Sonstige zur Körperschaft gehörende 			Kennzeichnung </a:t>
            </a:r>
          </a:p>
          <a:p>
            <a:r>
              <a:rPr lang="de-DE" sz="2200" dirty="0" smtClean="0"/>
              <a:t>RDA 11.13.1     	Sucheinstieg für Konferenzen</a:t>
            </a:r>
          </a:p>
          <a:p>
            <a:endParaRPr lang="de-DE" dirty="0"/>
          </a:p>
          <a:p>
            <a:endParaRPr lang="de-DE" dirty="0" smtClean="0"/>
          </a:p>
          <a:p>
            <a:endParaRPr lang="de-DE" dirty="0"/>
          </a:p>
        </p:txBody>
      </p:sp>
      <p:sp>
        <p:nvSpPr>
          <p:cNvPr id="10" name="Foliennummernplatzhalter 9"/>
          <p:cNvSpPr>
            <a:spLocks noGrp="1"/>
          </p:cNvSpPr>
          <p:nvPr>
            <p:ph type="sldNum" sz="quarter" idx="4"/>
          </p:nvPr>
        </p:nvSpPr>
        <p:spPr/>
        <p:txBody>
          <a:bodyPr/>
          <a:lstStyle/>
          <a:p>
            <a:fld id="{8A6690F1-7CA1-4166-A522-500460961984}" type="slidenum">
              <a:rPr lang="de-DE" smtClean="0"/>
              <a:pPr/>
              <a:t>3</a:t>
            </a:fld>
            <a:endParaRPr lang="de-DE"/>
          </a:p>
        </p:txBody>
      </p:sp>
      <p:sp>
        <p:nvSpPr>
          <p:cNvPr id="11" name="Fußzeilenplatzhalter 10"/>
          <p:cNvSpPr>
            <a:spLocks noGrp="1"/>
          </p:cNvSpPr>
          <p:nvPr>
            <p:ph type="ftr" sz="quarter" idx="14"/>
          </p:nvPr>
        </p:nvSpPr>
        <p:spPr/>
        <p:txBody>
          <a:bodyPr/>
          <a:lstStyle/>
          <a:p>
            <a:r>
              <a:rPr lang="de-DE" smtClean="0"/>
              <a:t>AG RDA Schulungsunterlagen – Modul GND: Konferenzen | 22.04.2014</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116632"/>
            <a:ext cx="8229600" cy="1143000"/>
          </a:xfrm>
        </p:spPr>
        <p:txBody>
          <a:bodyPr/>
          <a:lstStyle/>
          <a:p>
            <a:r>
              <a:rPr lang="de-DE" dirty="0" smtClean="0"/>
              <a:t>Aus dem RDA-Glossar</a:t>
            </a:r>
            <a:endParaRPr lang="de-DE" dirty="0"/>
          </a:p>
        </p:txBody>
      </p:sp>
      <p:sp>
        <p:nvSpPr>
          <p:cNvPr id="7" name="Textplatzhalter 6"/>
          <p:cNvSpPr>
            <a:spLocks noGrp="1"/>
          </p:cNvSpPr>
          <p:nvPr>
            <p:ph type="body" sz="quarter" idx="13"/>
          </p:nvPr>
        </p:nvSpPr>
        <p:spPr>
          <a:xfrm>
            <a:off x="468313" y="1412776"/>
            <a:ext cx="8207375" cy="4680049"/>
          </a:xfrm>
        </p:spPr>
        <p:txBody>
          <a:bodyPr>
            <a:noAutofit/>
          </a:bodyPr>
          <a:lstStyle/>
          <a:p>
            <a:pPr>
              <a:buNone/>
            </a:pPr>
            <a:r>
              <a:rPr lang="de-DE" sz="2200" b="1" dirty="0" smtClean="0"/>
              <a:t>Kongress: </a:t>
            </a:r>
          </a:p>
          <a:p>
            <a:pPr marL="457200" indent="-457200">
              <a:buAutoNum type="arabicParenR"/>
            </a:pPr>
            <a:r>
              <a:rPr lang="de-DE" sz="2200" dirty="0" smtClean="0"/>
              <a:t>Eine Tagung von Personen oder Vertretern verschiedener Gruppen zum Zwecke der Diskussion und/oder Behandlung von Themen von gemeinsamen Interesse</a:t>
            </a:r>
          </a:p>
          <a:p>
            <a:pPr marL="457200" indent="-457200">
              <a:buAutoNum type="arabicParenR" startAt="2"/>
            </a:pPr>
            <a:r>
              <a:rPr lang="de-DE" sz="2200" dirty="0" smtClean="0"/>
              <a:t>Eine Tagung von Vertretern einer Körperschaft, die deren direktives oder ausführendes Gremium darstellt.</a:t>
            </a:r>
          </a:p>
          <a:p>
            <a:pPr>
              <a:buNone/>
            </a:pPr>
            <a:r>
              <a:rPr lang="de-DE" sz="2200" dirty="0" smtClean="0"/>
              <a:t>Dies bedeutet eine Erweiterung des Konferenzbegriffes </a:t>
            </a:r>
          </a:p>
          <a:p>
            <a:pPr>
              <a:buNone/>
            </a:pPr>
            <a:r>
              <a:rPr lang="de-DE" sz="2200" dirty="0" smtClean="0"/>
              <a:t>auch auf Konferenzen ohne Konferenzbegriff und auf </a:t>
            </a:r>
          </a:p>
          <a:p>
            <a:pPr>
              <a:buNone/>
            </a:pPr>
            <a:r>
              <a:rPr lang="de-DE" sz="2200" dirty="0" smtClean="0"/>
              <a:t>Konferenzen vom Typ „Tagung der XY-Gesellschaft“. </a:t>
            </a:r>
            <a:endParaRPr lang="de-DE" sz="2200" dirty="0"/>
          </a:p>
        </p:txBody>
      </p:sp>
      <p:sp>
        <p:nvSpPr>
          <p:cNvPr id="10" name="Foliennummernplatzhalter 9"/>
          <p:cNvSpPr>
            <a:spLocks noGrp="1"/>
          </p:cNvSpPr>
          <p:nvPr>
            <p:ph type="sldNum" sz="quarter" idx="4"/>
          </p:nvPr>
        </p:nvSpPr>
        <p:spPr/>
        <p:txBody>
          <a:bodyPr/>
          <a:lstStyle/>
          <a:p>
            <a:fld id="{8A6690F1-7CA1-4166-A522-500460961984}" type="slidenum">
              <a:rPr lang="de-DE" smtClean="0"/>
              <a:pPr/>
              <a:t>4</a:t>
            </a:fld>
            <a:endParaRPr lang="de-DE"/>
          </a:p>
        </p:txBody>
      </p:sp>
      <p:sp>
        <p:nvSpPr>
          <p:cNvPr id="11" name="Fußzeilenplatzhalter 10"/>
          <p:cNvSpPr>
            <a:spLocks noGrp="1"/>
          </p:cNvSpPr>
          <p:nvPr>
            <p:ph type="ftr" sz="quarter" idx="14"/>
          </p:nvPr>
        </p:nvSpPr>
        <p:spPr/>
        <p:txBody>
          <a:bodyPr/>
          <a:lstStyle/>
          <a:p>
            <a:r>
              <a:rPr lang="de-DE" smtClean="0"/>
              <a:t>AG RDA Schulungsunterlagen – Modul GND: Konferenzen | 22.04.2014</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116632"/>
            <a:ext cx="8229600" cy="1143000"/>
          </a:xfrm>
        </p:spPr>
        <p:txBody>
          <a:bodyPr/>
          <a:lstStyle/>
          <a:p>
            <a:r>
              <a:rPr lang="de-DE" dirty="0" smtClean="0"/>
              <a:t>Generelle Ansetzung von Konferenzen </a:t>
            </a:r>
            <a:endParaRPr lang="de-DE" dirty="0"/>
          </a:p>
        </p:txBody>
      </p:sp>
      <p:sp>
        <p:nvSpPr>
          <p:cNvPr id="7" name="Textplatzhalter 6"/>
          <p:cNvSpPr>
            <a:spLocks noGrp="1"/>
          </p:cNvSpPr>
          <p:nvPr>
            <p:ph type="body" sz="quarter" idx="13"/>
          </p:nvPr>
        </p:nvSpPr>
        <p:spPr>
          <a:xfrm>
            <a:off x="468313" y="1412776"/>
            <a:ext cx="8207375" cy="4680049"/>
          </a:xfrm>
        </p:spPr>
        <p:txBody>
          <a:bodyPr>
            <a:noAutofit/>
          </a:bodyPr>
          <a:lstStyle/>
          <a:p>
            <a:pPr>
              <a:buNone/>
            </a:pPr>
            <a:r>
              <a:rPr lang="de-DE" sz="2000" b="1" dirty="0" smtClean="0"/>
              <a:t>RDA 11.0 </a:t>
            </a:r>
          </a:p>
          <a:p>
            <a:pPr>
              <a:buNone/>
            </a:pPr>
            <a:r>
              <a:rPr lang="de-DE" sz="2000" b="1" dirty="0" smtClean="0"/>
              <a:t>ERL 2</a:t>
            </a:r>
            <a:r>
              <a:rPr lang="de-DE" sz="2000" dirty="0" smtClean="0"/>
              <a:t>: Bis zum RDA-Vollumstieg erfassen Sie Körperschaften und Kongresse nur in dem jetzigen Umfang von Formal- und Sacherschließung. </a:t>
            </a:r>
          </a:p>
          <a:p>
            <a:pPr>
              <a:buNone/>
            </a:pPr>
            <a:r>
              <a:rPr lang="de-DE" sz="2000" dirty="0" smtClean="0">
                <a:solidFill>
                  <a:srgbClr val="FF0000"/>
                </a:solidFill>
              </a:rPr>
              <a:t>D. h. bis zum Vollumstieg: Erfassung von Kongressen in der Formalerschließung weiterhin nur im Umfang gemäß RAK § 680 - 682. </a:t>
            </a:r>
            <a:endParaRPr lang="de-DE" sz="2000" dirty="0" smtClean="0"/>
          </a:p>
          <a:p>
            <a:pPr>
              <a:buNone/>
            </a:pPr>
            <a:r>
              <a:rPr lang="de-DE" sz="2000" b="1" dirty="0" smtClean="0"/>
              <a:t>ERL 3</a:t>
            </a:r>
            <a:r>
              <a:rPr lang="de-DE" sz="2000" dirty="0" smtClean="0"/>
              <a:t>: Konferenzen nach RDA sind auch Konferenzen usw. ohne Konferenzbegriff sowie Ehrungen, Preisverleihungen (nur die Veranstaltungen, nicht die Preise an sich), Wettbewerbe usw. Keine Konferenzen sind z.B. TV-Sendungen und Konzerte.</a:t>
            </a:r>
          </a:p>
          <a:p>
            <a:pPr>
              <a:buNone/>
            </a:pPr>
            <a:r>
              <a:rPr lang="de-DE" sz="2000" dirty="0" smtClean="0">
                <a:solidFill>
                  <a:srgbClr val="FF0000"/>
                </a:solidFill>
              </a:rPr>
              <a:t>RDA 11.0 ERL 3 wird erst gültig 2015 mit dem RDA-Vollumstieg</a:t>
            </a:r>
            <a:endParaRPr lang="de-DE" sz="2000" dirty="0">
              <a:solidFill>
                <a:srgbClr val="FF0000"/>
              </a:solidFill>
            </a:endParaRPr>
          </a:p>
        </p:txBody>
      </p:sp>
      <p:sp>
        <p:nvSpPr>
          <p:cNvPr id="10" name="Foliennummernplatzhalter 9"/>
          <p:cNvSpPr>
            <a:spLocks noGrp="1"/>
          </p:cNvSpPr>
          <p:nvPr>
            <p:ph type="sldNum" sz="quarter" idx="4"/>
          </p:nvPr>
        </p:nvSpPr>
        <p:spPr/>
        <p:txBody>
          <a:bodyPr/>
          <a:lstStyle/>
          <a:p>
            <a:fld id="{8A6690F1-7CA1-4166-A522-500460961984}" type="slidenum">
              <a:rPr lang="de-DE" smtClean="0"/>
              <a:pPr/>
              <a:t>5</a:t>
            </a:fld>
            <a:endParaRPr lang="de-DE"/>
          </a:p>
        </p:txBody>
      </p:sp>
      <p:sp>
        <p:nvSpPr>
          <p:cNvPr id="11" name="Fußzeilenplatzhalter 10"/>
          <p:cNvSpPr>
            <a:spLocks noGrp="1"/>
          </p:cNvSpPr>
          <p:nvPr>
            <p:ph type="ftr" sz="quarter" idx="14"/>
          </p:nvPr>
        </p:nvSpPr>
        <p:spPr/>
        <p:txBody>
          <a:bodyPr/>
          <a:lstStyle/>
          <a:p>
            <a:r>
              <a:rPr lang="de-DE" dirty="0" smtClean="0"/>
              <a:t>AG RDA Schulungsunterlagen – Modul GND: Konferenzen | 22.04.2014</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332656"/>
            <a:ext cx="8640960" cy="1143000"/>
          </a:xfrm>
        </p:spPr>
        <p:txBody>
          <a:bodyPr/>
          <a:lstStyle/>
          <a:p>
            <a:r>
              <a:rPr lang="de-DE" dirty="0" smtClean="0"/>
              <a:t/>
            </a:r>
            <a:br>
              <a:rPr lang="de-DE" dirty="0" smtClean="0"/>
            </a:br>
            <a:r>
              <a:rPr lang="de-DE" dirty="0" smtClean="0"/>
              <a:t>Bevorzugter Name der Konferenz       -1- </a:t>
            </a:r>
            <a:br>
              <a:rPr lang="de-DE" dirty="0" smtClean="0"/>
            </a:br>
            <a:r>
              <a:rPr lang="de-DE" dirty="0" smtClean="0">
                <a:solidFill>
                  <a:schemeClr val="bg1">
                    <a:lumMod val="50000"/>
                  </a:schemeClr>
                </a:solidFill>
              </a:rPr>
              <a:t>(RDA 11.2.2) </a:t>
            </a:r>
            <a:r>
              <a:rPr lang="de-DE" dirty="0" smtClean="0"/>
              <a:t/>
            </a:r>
            <a:br>
              <a:rPr lang="de-DE" dirty="0" smtClean="0"/>
            </a:br>
            <a:r>
              <a:rPr lang="de-DE" dirty="0" smtClean="0"/>
              <a:t> </a:t>
            </a:r>
            <a:endParaRPr lang="de-DE" dirty="0"/>
          </a:p>
        </p:txBody>
      </p:sp>
      <p:sp>
        <p:nvSpPr>
          <p:cNvPr id="7" name="Textplatzhalter 6"/>
          <p:cNvSpPr>
            <a:spLocks noGrp="1"/>
          </p:cNvSpPr>
          <p:nvPr>
            <p:ph type="body" sz="quarter" idx="13"/>
          </p:nvPr>
        </p:nvSpPr>
        <p:spPr/>
        <p:txBody>
          <a:bodyPr>
            <a:normAutofit/>
          </a:bodyPr>
          <a:lstStyle/>
          <a:p>
            <a:pPr marL="0" indent="0">
              <a:buNone/>
            </a:pPr>
            <a:r>
              <a:rPr lang="de-DE" dirty="0" smtClean="0"/>
              <a:t>Die Ansetzung erfolgt nach den allgemeinen Regeln für Körperschaften. Beim Vorkommen von verschiedene Formen desselben Namens (RDA 11.2.2.5) gilt die Rangfolge: </a:t>
            </a:r>
          </a:p>
          <a:p>
            <a:pPr lvl="0"/>
            <a:r>
              <a:rPr lang="de-DE" dirty="0" smtClean="0"/>
              <a:t>Name wie er in den bevorzugten Informationsquellen erscheint</a:t>
            </a:r>
          </a:p>
          <a:p>
            <a:pPr lvl="0"/>
            <a:r>
              <a:rPr lang="de-DE" dirty="0" smtClean="0"/>
              <a:t>Förmlich präsentierter Name</a:t>
            </a:r>
          </a:p>
          <a:p>
            <a:pPr lvl="0"/>
            <a:r>
              <a:rPr lang="de-DE" dirty="0" smtClean="0"/>
              <a:t>Am häufigsten gefundene Form des Namens</a:t>
            </a:r>
          </a:p>
          <a:p>
            <a:pPr lvl="0"/>
            <a:r>
              <a:rPr lang="de-DE" dirty="0" smtClean="0"/>
              <a:t>Kurzform, die sich von anderen Körperschaften unterscheidet</a:t>
            </a:r>
          </a:p>
          <a:p>
            <a:pPr>
              <a:buNone/>
            </a:pPr>
            <a:endParaRPr lang="de-DE" dirty="0" smtClean="0"/>
          </a:p>
          <a:p>
            <a:endParaRPr lang="de-DE" dirty="0"/>
          </a:p>
          <a:p>
            <a:endParaRPr lang="de-DE" dirty="0" smtClean="0"/>
          </a:p>
          <a:p>
            <a:endParaRPr lang="de-DE" dirty="0"/>
          </a:p>
        </p:txBody>
      </p:sp>
      <p:sp>
        <p:nvSpPr>
          <p:cNvPr id="10" name="Foliennummernplatzhalter 9"/>
          <p:cNvSpPr>
            <a:spLocks noGrp="1"/>
          </p:cNvSpPr>
          <p:nvPr>
            <p:ph type="sldNum" sz="quarter" idx="4"/>
          </p:nvPr>
        </p:nvSpPr>
        <p:spPr/>
        <p:txBody>
          <a:bodyPr/>
          <a:lstStyle/>
          <a:p>
            <a:fld id="{8A6690F1-7CA1-4166-A522-500460961984}" type="slidenum">
              <a:rPr lang="de-DE" smtClean="0"/>
              <a:pPr/>
              <a:t>6</a:t>
            </a:fld>
            <a:endParaRPr lang="de-DE"/>
          </a:p>
        </p:txBody>
      </p:sp>
      <p:sp>
        <p:nvSpPr>
          <p:cNvPr id="11" name="Fußzeilenplatzhalter 10"/>
          <p:cNvSpPr>
            <a:spLocks noGrp="1"/>
          </p:cNvSpPr>
          <p:nvPr>
            <p:ph type="ftr" sz="quarter" idx="14"/>
          </p:nvPr>
        </p:nvSpPr>
        <p:spPr/>
        <p:txBody>
          <a:bodyPr/>
          <a:lstStyle/>
          <a:p>
            <a:r>
              <a:rPr lang="de-DE" smtClean="0"/>
              <a:t>AG RDA Schulungsunterlagen – Modul GND: Konferenzen | 22.04.2014</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341784"/>
            <a:ext cx="8640960" cy="1143000"/>
          </a:xfrm>
        </p:spPr>
        <p:txBody>
          <a:bodyPr/>
          <a:lstStyle/>
          <a:p>
            <a:r>
              <a:rPr lang="de-DE" dirty="0" smtClean="0"/>
              <a:t/>
            </a:r>
            <a:br>
              <a:rPr lang="de-DE" dirty="0" smtClean="0"/>
            </a:br>
            <a:r>
              <a:rPr lang="de-DE" dirty="0" smtClean="0"/>
              <a:t>Bevorzugter Name der Konferenz  	   -2-</a:t>
            </a:r>
            <a:br>
              <a:rPr lang="de-DE" dirty="0" smtClean="0"/>
            </a:br>
            <a:r>
              <a:rPr lang="de-DE" dirty="0" smtClean="0">
                <a:solidFill>
                  <a:schemeClr val="bg1">
                    <a:lumMod val="50000"/>
                  </a:schemeClr>
                </a:solidFill>
              </a:rPr>
              <a:t>(RDA 11.2.2) </a:t>
            </a:r>
            <a:r>
              <a:rPr lang="de-DE" dirty="0" smtClean="0"/>
              <a:t/>
            </a:r>
            <a:br>
              <a:rPr lang="de-DE" dirty="0" smtClean="0"/>
            </a:br>
            <a:r>
              <a:rPr lang="de-DE" dirty="0" smtClean="0"/>
              <a:t> </a:t>
            </a:r>
            <a:endParaRPr lang="de-DE" dirty="0"/>
          </a:p>
        </p:txBody>
      </p:sp>
      <p:sp>
        <p:nvSpPr>
          <p:cNvPr id="7" name="Textplatzhalter 6"/>
          <p:cNvSpPr>
            <a:spLocks noGrp="1"/>
          </p:cNvSpPr>
          <p:nvPr>
            <p:ph type="body" sz="quarter" idx="13"/>
          </p:nvPr>
        </p:nvSpPr>
        <p:spPr/>
        <p:txBody>
          <a:bodyPr>
            <a:normAutofit fontScale="25000" lnSpcReduction="20000"/>
          </a:bodyPr>
          <a:lstStyle/>
          <a:p>
            <a:pPr>
              <a:buNone/>
            </a:pPr>
            <a:r>
              <a:rPr lang="de-DE" sz="8000" i="1" dirty="0" smtClean="0"/>
              <a:t>Beispiel für einen förmlich präsentierten Namen:</a:t>
            </a:r>
          </a:p>
          <a:p>
            <a:pPr>
              <a:buNone/>
            </a:pPr>
            <a:r>
              <a:rPr lang="de-DE" sz="8000" dirty="0" smtClean="0"/>
              <a:t>Vorlage: </a:t>
            </a:r>
            <a:r>
              <a:rPr lang="de-DE" sz="8000" dirty="0" smtClean="0">
                <a:solidFill>
                  <a:srgbClr val="00B050"/>
                </a:solidFill>
              </a:rPr>
              <a:t>International Symposium on </a:t>
            </a:r>
            <a:r>
              <a:rPr lang="de-DE" sz="8000" dirty="0" err="1" smtClean="0">
                <a:solidFill>
                  <a:srgbClr val="00B050"/>
                </a:solidFill>
              </a:rPr>
              <a:t>Medicinal</a:t>
            </a:r>
            <a:r>
              <a:rPr lang="de-DE" sz="8000" dirty="0" smtClean="0">
                <a:solidFill>
                  <a:srgbClr val="00B050"/>
                </a:solidFill>
              </a:rPr>
              <a:t> </a:t>
            </a:r>
            <a:r>
              <a:rPr lang="de-DE" sz="8000" dirty="0" err="1" smtClean="0">
                <a:solidFill>
                  <a:srgbClr val="00B050"/>
                </a:solidFill>
              </a:rPr>
              <a:t>and</a:t>
            </a:r>
            <a:r>
              <a:rPr lang="de-DE" sz="8000" dirty="0" smtClean="0">
                <a:solidFill>
                  <a:srgbClr val="00B050"/>
                </a:solidFill>
              </a:rPr>
              <a:t> </a:t>
            </a:r>
            <a:r>
              <a:rPr lang="de-DE" sz="8000" dirty="0" err="1" smtClean="0">
                <a:solidFill>
                  <a:srgbClr val="00B050"/>
                </a:solidFill>
              </a:rPr>
              <a:t>Aromatic</a:t>
            </a:r>
            <a:r>
              <a:rPr lang="de-DE" sz="8000" dirty="0" smtClean="0">
                <a:solidFill>
                  <a:srgbClr val="00B050"/>
                </a:solidFill>
              </a:rPr>
              <a:t> </a:t>
            </a:r>
          </a:p>
          <a:p>
            <a:pPr>
              <a:buNone/>
            </a:pPr>
            <a:r>
              <a:rPr lang="de-DE" sz="8000" dirty="0" err="1" smtClean="0">
                <a:solidFill>
                  <a:srgbClr val="00B050"/>
                </a:solidFill>
              </a:rPr>
              <a:t>Plants</a:t>
            </a:r>
            <a:r>
              <a:rPr lang="de-DE" sz="8000" dirty="0" smtClean="0">
                <a:solidFill>
                  <a:srgbClr val="00B050"/>
                </a:solidFill>
              </a:rPr>
              <a:t> - SIPAM 2012</a:t>
            </a:r>
          </a:p>
          <a:p>
            <a:pPr>
              <a:buNone/>
            </a:pPr>
            <a:r>
              <a:rPr lang="de-DE" sz="8000" dirty="0" smtClean="0"/>
              <a:t> </a:t>
            </a:r>
            <a:r>
              <a:rPr lang="de-DE" sz="8000" dirty="0" smtClean="0">
                <a:sym typeface="Wingdings" pitchFamily="2" charset="2"/>
              </a:rPr>
              <a:t> </a:t>
            </a:r>
            <a:r>
              <a:rPr lang="de-DE" sz="8000" dirty="0" smtClean="0"/>
              <a:t>Ansetzung hier unter der </a:t>
            </a:r>
            <a:r>
              <a:rPr lang="de-DE" sz="8000" dirty="0" err="1" smtClean="0"/>
              <a:t>Langform</a:t>
            </a:r>
            <a:endParaRPr lang="de-DE" sz="8000" dirty="0" smtClean="0"/>
          </a:p>
          <a:p>
            <a:pPr>
              <a:buNone/>
            </a:pPr>
            <a:r>
              <a:rPr lang="de-DE" sz="8000" b="1" dirty="0" smtClean="0"/>
              <a:t>Kurzform</a:t>
            </a:r>
            <a:r>
              <a:rPr lang="de-DE" sz="8000" dirty="0" smtClean="0"/>
              <a:t>: man wählt eine kurze Form (einschließlich einer </a:t>
            </a:r>
            <a:r>
              <a:rPr lang="de-DE" sz="8000" dirty="0" err="1" smtClean="0"/>
              <a:t>Initialenform</a:t>
            </a:r>
            <a:r>
              <a:rPr lang="de-DE" sz="8000" dirty="0" smtClean="0"/>
              <a:t> oder eines Akronyms), die die Körperschaft von anderen mit demselben oder einem ähnlichen kurzen Namen unterscheidet, als bevorzugten Namen. Ansonsten wählt man die Form, die in Nachschlagequellen gefunden wird, oder die offizielle Form, in dieser Reihenfolge, als bevorzugten Namen.</a:t>
            </a:r>
          </a:p>
          <a:p>
            <a:pPr>
              <a:buNone/>
            </a:pPr>
            <a:r>
              <a:rPr lang="de-DE" sz="8000" b="1" dirty="0" smtClean="0"/>
              <a:t>Ausnahme</a:t>
            </a:r>
            <a:r>
              <a:rPr lang="de-DE" sz="8000" dirty="0" smtClean="0"/>
              <a:t>: wenn der Kongress nur eine Initialform hat, dann wird diese als bevorzugter Name genommen. Falls diese Initialform gleichbedeutend mit einer anderen Körperschaft oder einem Wort/Schlagwort ist, wird die Kennzeichnung „Veranstaltung“ verwendet. Beispiel: </a:t>
            </a:r>
          </a:p>
          <a:p>
            <a:pPr>
              <a:buNone/>
            </a:pPr>
            <a:r>
              <a:rPr lang="de-DE" sz="8000" dirty="0" smtClean="0">
                <a:solidFill>
                  <a:srgbClr val="00B050"/>
                </a:solidFill>
              </a:rPr>
              <a:t>SIGIR (Veranstaltung) bzw. SIGIR (Körperschaft)</a:t>
            </a:r>
          </a:p>
          <a:p>
            <a:pPr>
              <a:buNone/>
            </a:pPr>
            <a:endParaRPr lang="de-DE" sz="8000" dirty="0" smtClean="0"/>
          </a:p>
          <a:p>
            <a:pPr>
              <a:buNone/>
            </a:pPr>
            <a:endParaRPr lang="de-DE" sz="8000" dirty="0" smtClean="0"/>
          </a:p>
          <a:p>
            <a:endParaRPr lang="de-DE" sz="8000" dirty="0"/>
          </a:p>
          <a:p>
            <a:endParaRPr lang="de-DE" dirty="0" smtClean="0"/>
          </a:p>
          <a:p>
            <a:endParaRPr lang="de-DE" dirty="0"/>
          </a:p>
        </p:txBody>
      </p:sp>
      <p:sp>
        <p:nvSpPr>
          <p:cNvPr id="10" name="Foliennummernplatzhalter 9"/>
          <p:cNvSpPr>
            <a:spLocks noGrp="1"/>
          </p:cNvSpPr>
          <p:nvPr>
            <p:ph type="sldNum" sz="quarter" idx="4"/>
          </p:nvPr>
        </p:nvSpPr>
        <p:spPr/>
        <p:txBody>
          <a:bodyPr/>
          <a:lstStyle/>
          <a:p>
            <a:fld id="{8A6690F1-7CA1-4166-A522-500460961984}" type="slidenum">
              <a:rPr lang="de-DE" smtClean="0"/>
              <a:pPr/>
              <a:t>7</a:t>
            </a:fld>
            <a:endParaRPr lang="de-DE"/>
          </a:p>
        </p:txBody>
      </p:sp>
      <p:sp>
        <p:nvSpPr>
          <p:cNvPr id="11" name="Fußzeilenplatzhalter 10"/>
          <p:cNvSpPr>
            <a:spLocks noGrp="1"/>
          </p:cNvSpPr>
          <p:nvPr>
            <p:ph type="ftr" sz="quarter" idx="14"/>
          </p:nvPr>
        </p:nvSpPr>
        <p:spPr/>
        <p:txBody>
          <a:bodyPr/>
          <a:lstStyle/>
          <a:p>
            <a:r>
              <a:rPr lang="de-DE" smtClean="0"/>
              <a:t>AG RDA Schulungsunterlagen – Modul GND: Konferenzen | 22.04.2014</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332656"/>
            <a:ext cx="8640960" cy="1143000"/>
          </a:xfrm>
        </p:spPr>
        <p:txBody>
          <a:bodyPr/>
          <a:lstStyle/>
          <a:p>
            <a:r>
              <a:rPr lang="de-DE" dirty="0" smtClean="0"/>
              <a:t/>
            </a:r>
            <a:br>
              <a:rPr lang="de-DE" dirty="0" smtClean="0"/>
            </a:br>
            <a:r>
              <a:rPr lang="de-DE" dirty="0" smtClean="0"/>
              <a:t>Gebräuchlicher Name   			   -1- </a:t>
            </a:r>
            <a:br>
              <a:rPr lang="de-DE" dirty="0" smtClean="0"/>
            </a:br>
            <a:r>
              <a:rPr lang="de-DE" dirty="0" smtClean="0">
                <a:solidFill>
                  <a:schemeClr val="bg1">
                    <a:lumMod val="50000"/>
                  </a:schemeClr>
                </a:solidFill>
              </a:rPr>
              <a:t>(RDA 11.2.2.5.4) </a:t>
            </a:r>
            <a:r>
              <a:rPr lang="de-DE" dirty="0" smtClean="0"/>
              <a:t/>
            </a:r>
            <a:br>
              <a:rPr lang="de-DE" dirty="0" smtClean="0"/>
            </a:br>
            <a:r>
              <a:rPr lang="de-DE" dirty="0" smtClean="0"/>
              <a:t> </a:t>
            </a:r>
            <a:endParaRPr lang="de-DE" dirty="0"/>
          </a:p>
        </p:txBody>
      </p:sp>
      <p:sp>
        <p:nvSpPr>
          <p:cNvPr id="7" name="Textplatzhalter 6"/>
          <p:cNvSpPr>
            <a:spLocks noGrp="1"/>
          </p:cNvSpPr>
          <p:nvPr>
            <p:ph type="body" sz="quarter" idx="13"/>
          </p:nvPr>
        </p:nvSpPr>
        <p:spPr>
          <a:xfrm>
            <a:off x="468313" y="1629271"/>
            <a:ext cx="8207375" cy="4680049"/>
          </a:xfrm>
        </p:spPr>
        <p:txBody>
          <a:bodyPr>
            <a:normAutofit/>
          </a:bodyPr>
          <a:lstStyle/>
          <a:p>
            <a:r>
              <a:rPr lang="de-DE" b="1" dirty="0" smtClean="0"/>
              <a:t>Internationale Konferenzen</a:t>
            </a:r>
            <a:r>
              <a:rPr lang="de-DE" dirty="0" smtClean="0"/>
              <a:t>: </a:t>
            </a:r>
          </a:p>
          <a:p>
            <a:pPr>
              <a:buNone/>
            </a:pPr>
            <a:r>
              <a:rPr lang="de-DE" dirty="0" smtClean="0"/>
              <a:t>	Ansetzung von internationalen Konferenzen in deutsch, falls eine gebräuchliche, deutsche Form in den Nachschlagewerken ermittelt werden kann. </a:t>
            </a:r>
          </a:p>
          <a:p>
            <a:pPr>
              <a:buNone/>
            </a:pPr>
            <a:r>
              <a:rPr lang="de-DE" dirty="0" smtClean="0"/>
              <a:t>	</a:t>
            </a:r>
          </a:p>
          <a:p>
            <a:pPr>
              <a:buNone/>
            </a:pPr>
            <a:r>
              <a:rPr lang="de-DE" dirty="0" smtClean="0"/>
              <a:t>	</a:t>
            </a:r>
            <a:r>
              <a:rPr lang="de-DE" sz="2000" i="1" dirty="0" smtClean="0"/>
              <a:t>Beispiele: </a:t>
            </a:r>
          </a:p>
          <a:p>
            <a:pPr>
              <a:buNone/>
            </a:pPr>
            <a:r>
              <a:rPr lang="de-DE" sz="2000" dirty="0" smtClean="0"/>
              <a:t>	</a:t>
            </a:r>
            <a:r>
              <a:rPr lang="de-DE" sz="2000" dirty="0" smtClean="0">
                <a:solidFill>
                  <a:srgbClr val="00B050"/>
                </a:solidFill>
              </a:rPr>
              <a:t>Vatikanisches Konzil </a:t>
            </a:r>
          </a:p>
          <a:p>
            <a:pPr>
              <a:buNone/>
            </a:pPr>
            <a:r>
              <a:rPr lang="de-DE" sz="2000" dirty="0" smtClean="0">
                <a:solidFill>
                  <a:srgbClr val="00B050"/>
                </a:solidFill>
              </a:rPr>
              <a:t>	Konferenz von Jalta</a:t>
            </a:r>
          </a:p>
          <a:p>
            <a:pPr>
              <a:buNone/>
            </a:pPr>
            <a:r>
              <a:rPr lang="de-DE" sz="2000" dirty="0" smtClean="0">
                <a:solidFill>
                  <a:srgbClr val="00B050"/>
                </a:solidFill>
              </a:rPr>
              <a:t>	Pariser Friedenskonferenz</a:t>
            </a:r>
          </a:p>
          <a:p>
            <a:pPr>
              <a:buNone/>
            </a:pPr>
            <a:r>
              <a:rPr lang="de-DE" dirty="0" smtClean="0"/>
              <a:t>   </a:t>
            </a:r>
          </a:p>
          <a:p>
            <a:endParaRPr lang="de-DE" dirty="0"/>
          </a:p>
          <a:p>
            <a:endParaRPr lang="de-DE" dirty="0" smtClean="0"/>
          </a:p>
          <a:p>
            <a:endParaRPr lang="de-DE" dirty="0"/>
          </a:p>
        </p:txBody>
      </p:sp>
      <p:sp>
        <p:nvSpPr>
          <p:cNvPr id="10" name="Foliennummernplatzhalter 9"/>
          <p:cNvSpPr>
            <a:spLocks noGrp="1"/>
          </p:cNvSpPr>
          <p:nvPr>
            <p:ph type="sldNum" sz="quarter" idx="4"/>
          </p:nvPr>
        </p:nvSpPr>
        <p:spPr/>
        <p:txBody>
          <a:bodyPr/>
          <a:lstStyle/>
          <a:p>
            <a:fld id="{8A6690F1-7CA1-4166-A522-500460961984}" type="slidenum">
              <a:rPr lang="de-DE" smtClean="0"/>
              <a:pPr/>
              <a:t>8</a:t>
            </a:fld>
            <a:endParaRPr lang="de-DE"/>
          </a:p>
        </p:txBody>
      </p:sp>
      <p:sp>
        <p:nvSpPr>
          <p:cNvPr id="11" name="Fußzeilenplatzhalter 10"/>
          <p:cNvSpPr>
            <a:spLocks noGrp="1"/>
          </p:cNvSpPr>
          <p:nvPr>
            <p:ph type="ftr" sz="quarter" idx="14"/>
          </p:nvPr>
        </p:nvSpPr>
        <p:spPr/>
        <p:txBody>
          <a:bodyPr/>
          <a:lstStyle/>
          <a:p>
            <a:r>
              <a:rPr lang="de-DE" smtClean="0"/>
              <a:t>AG RDA Schulungsunterlagen – Modul GND: Konferenzen | 22.04.2014</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457200" y="274638"/>
            <a:ext cx="8435280" cy="1143000"/>
          </a:xfrm>
        </p:spPr>
        <p:txBody>
          <a:bodyPr/>
          <a:lstStyle/>
          <a:p>
            <a:r>
              <a:rPr lang="de-DE" dirty="0" smtClean="0"/>
              <a:t/>
            </a:r>
            <a:br>
              <a:rPr lang="de-DE" dirty="0" smtClean="0"/>
            </a:br>
            <a:r>
              <a:rPr lang="de-DE" dirty="0" smtClean="0"/>
              <a:t>Gebräuchlicher Name 				</a:t>
            </a:r>
            <a:r>
              <a:rPr lang="de-DE" dirty="0" smtClean="0"/>
              <a:t>  -</a:t>
            </a:r>
            <a:r>
              <a:rPr lang="de-DE" dirty="0" smtClean="0"/>
              <a:t>2- </a:t>
            </a:r>
            <a:br>
              <a:rPr lang="de-DE" dirty="0" smtClean="0"/>
            </a:br>
            <a:r>
              <a:rPr lang="de-DE" dirty="0" smtClean="0">
                <a:solidFill>
                  <a:schemeClr val="bg1">
                    <a:lumMod val="50000"/>
                  </a:schemeClr>
                </a:solidFill>
              </a:rPr>
              <a:t>(RDA 11.2.2.5.4)</a:t>
            </a:r>
            <a:br>
              <a:rPr lang="de-DE" dirty="0" smtClean="0">
                <a:solidFill>
                  <a:schemeClr val="bg1">
                    <a:lumMod val="50000"/>
                  </a:schemeClr>
                </a:solidFill>
              </a:rPr>
            </a:br>
            <a:r>
              <a:rPr lang="de-DE" dirty="0" smtClean="0"/>
              <a:t> </a:t>
            </a:r>
            <a:endParaRPr lang="de-DE" dirty="0"/>
          </a:p>
        </p:txBody>
      </p:sp>
      <p:sp>
        <p:nvSpPr>
          <p:cNvPr id="7" name="Textplatzhalter 6"/>
          <p:cNvSpPr>
            <a:spLocks noGrp="1"/>
          </p:cNvSpPr>
          <p:nvPr>
            <p:ph type="body" sz="quarter" idx="13"/>
          </p:nvPr>
        </p:nvSpPr>
        <p:spPr>
          <a:xfrm>
            <a:off x="468313" y="1557263"/>
            <a:ext cx="8207375" cy="4680049"/>
          </a:xfrm>
        </p:spPr>
        <p:txBody>
          <a:bodyPr>
            <a:normAutofit fontScale="92500"/>
          </a:bodyPr>
          <a:lstStyle/>
          <a:p>
            <a:pPr lvl="0"/>
            <a:r>
              <a:rPr lang="de-DE" sz="2600" b="1" dirty="0" smtClean="0"/>
              <a:t>Neu nach RDA</a:t>
            </a:r>
            <a:r>
              <a:rPr lang="de-DE" sz="2600" dirty="0" smtClean="0"/>
              <a:t>: Name der Körperschaft ist enthalten (es besteht aber keine Unterordnung) </a:t>
            </a:r>
            <a:r>
              <a:rPr lang="de-DE" sz="2600" dirty="0" smtClean="0">
                <a:sym typeface="Wingdings" pitchFamily="2" charset="2"/>
              </a:rPr>
              <a:t> die Körperschaft gehört mit zum bevorzugten Namen</a:t>
            </a:r>
          </a:p>
          <a:p>
            <a:pPr lvl="0">
              <a:buNone/>
            </a:pPr>
            <a:r>
              <a:rPr lang="en-US" dirty="0" smtClean="0">
                <a:sym typeface="Wingdings" pitchFamily="2" charset="2"/>
              </a:rPr>
              <a:t>	</a:t>
            </a:r>
          </a:p>
          <a:p>
            <a:pPr lvl="0">
              <a:buNone/>
            </a:pPr>
            <a:r>
              <a:rPr lang="en-US" sz="2200" i="1" dirty="0" smtClean="0">
                <a:sym typeface="Wingdings" pitchFamily="2" charset="2"/>
              </a:rPr>
              <a:t>	</a:t>
            </a:r>
            <a:r>
              <a:rPr lang="en-US" sz="2200" i="1" dirty="0" err="1" smtClean="0">
                <a:sym typeface="Wingdings" pitchFamily="2" charset="2"/>
              </a:rPr>
              <a:t>Beispiele</a:t>
            </a:r>
            <a:r>
              <a:rPr lang="en-US" sz="2200" i="1" dirty="0" smtClean="0">
                <a:sym typeface="Wingdings" pitchFamily="2" charset="2"/>
              </a:rPr>
              <a:t>: </a:t>
            </a:r>
          </a:p>
          <a:p>
            <a:pPr lvl="0">
              <a:buNone/>
            </a:pPr>
            <a:r>
              <a:rPr lang="en-US" dirty="0" smtClean="0">
                <a:sym typeface="Wingdings" pitchFamily="2" charset="2"/>
              </a:rPr>
              <a:t>	</a:t>
            </a:r>
            <a:r>
              <a:rPr lang="en-US" sz="2200" dirty="0" smtClean="0">
                <a:solidFill>
                  <a:srgbClr val="00B050"/>
                </a:solidFill>
                <a:sym typeface="Wingdings" pitchFamily="2" charset="2"/>
              </a:rPr>
              <a:t>FAO Technical Meeting on Coffee Production and Protection</a:t>
            </a:r>
          </a:p>
          <a:p>
            <a:pPr>
              <a:buNone/>
            </a:pPr>
            <a:r>
              <a:rPr lang="en-US" sz="2200" dirty="0" smtClean="0">
                <a:solidFill>
                  <a:srgbClr val="00B050"/>
                </a:solidFill>
              </a:rPr>
              <a:t>	AMS Special Session on Computational Algebra, Groups, and Applications </a:t>
            </a:r>
            <a:endParaRPr lang="en-US" sz="2200" dirty="0" smtClean="0">
              <a:solidFill>
                <a:srgbClr val="00B050"/>
              </a:solidFill>
              <a:sym typeface="Wingdings" pitchFamily="2" charset="2"/>
            </a:endParaRPr>
          </a:p>
          <a:p>
            <a:pPr lvl="0">
              <a:buFontTx/>
              <a:buChar char="-"/>
            </a:pPr>
            <a:endParaRPr lang="de-DE" dirty="0" smtClean="0">
              <a:sym typeface="Wingdings" pitchFamily="2" charset="2"/>
            </a:endParaRPr>
          </a:p>
          <a:p>
            <a:pPr lvl="0"/>
            <a:r>
              <a:rPr lang="de-DE" sz="2600" b="1" dirty="0" smtClean="0">
                <a:sym typeface="Wingdings" pitchFamily="2" charset="2"/>
              </a:rPr>
              <a:t>Spezifischer Name </a:t>
            </a:r>
            <a:r>
              <a:rPr lang="de-DE" sz="2600" dirty="0" smtClean="0">
                <a:sym typeface="Wingdings" pitchFamily="2" charset="2"/>
              </a:rPr>
              <a:t>wird weiterhin einem allgemeinen Namen vorgezogen</a:t>
            </a:r>
          </a:p>
          <a:p>
            <a:pPr>
              <a:buNone/>
            </a:pPr>
            <a:endParaRPr lang="de-DE" dirty="0" smtClean="0"/>
          </a:p>
          <a:p>
            <a:endParaRPr lang="de-DE" dirty="0"/>
          </a:p>
          <a:p>
            <a:endParaRPr lang="de-DE" dirty="0" smtClean="0"/>
          </a:p>
          <a:p>
            <a:endParaRPr lang="de-DE" dirty="0"/>
          </a:p>
        </p:txBody>
      </p:sp>
      <p:sp>
        <p:nvSpPr>
          <p:cNvPr id="10" name="Foliennummernplatzhalter 9"/>
          <p:cNvSpPr>
            <a:spLocks noGrp="1"/>
          </p:cNvSpPr>
          <p:nvPr>
            <p:ph type="sldNum" sz="quarter" idx="4"/>
          </p:nvPr>
        </p:nvSpPr>
        <p:spPr/>
        <p:txBody>
          <a:bodyPr/>
          <a:lstStyle/>
          <a:p>
            <a:fld id="{8A6690F1-7CA1-4166-A522-500460961984}" type="slidenum">
              <a:rPr lang="de-DE" smtClean="0"/>
              <a:pPr/>
              <a:t>9</a:t>
            </a:fld>
            <a:endParaRPr lang="de-DE"/>
          </a:p>
        </p:txBody>
      </p:sp>
      <p:sp>
        <p:nvSpPr>
          <p:cNvPr id="11" name="Fußzeilenplatzhalter 10"/>
          <p:cNvSpPr>
            <a:spLocks noGrp="1"/>
          </p:cNvSpPr>
          <p:nvPr>
            <p:ph type="ftr" sz="quarter" idx="14"/>
          </p:nvPr>
        </p:nvSpPr>
        <p:spPr/>
        <p:txBody>
          <a:bodyPr/>
          <a:lstStyle/>
          <a:p>
            <a:r>
              <a:rPr lang="de-DE" smtClean="0"/>
              <a:t>AG RDA Schulungsunterlagen – Modul GND: Konferenzen | 22.04.2014</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1781</Words>
  <Application>Microsoft Office PowerPoint</Application>
  <PresentationFormat>Bildschirmpräsentation (4:3)</PresentationFormat>
  <Paragraphs>322</Paragraphs>
  <Slides>22</Slides>
  <Notes>22</Notes>
  <HiddenSlides>0</HiddenSlides>
  <MMClips>0</MMClips>
  <ScaleCrop>false</ScaleCrop>
  <HeadingPairs>
    <vt:vector size="4" baseType="variant">
      <vt:variant>
        <vt:lpstr>Design</vt:lpstr>
      </vt:variant>
      <vt:variant>
        <vt:i4>2</vt:i4>
      </vt:variant>
      <vt:variant>
        <vt:lpstr>Folientitel</vt:lpstr>
      </vt:variant>
      <vt:variant>
        <vt:i4>22</vt:i4>
      </vt:variant>
    </vt:vector>
  </HeadingPairs>
  <TitlesOfParts>
    <vt:vector size="24" baseType="lpstr">
      <vt:lpstr>Larissa</vt:lpstr>
      <vt:lpstr>1_Larissa</vt:lpstr>
      <vt:lpstr>Schulungsunterlagen der AG RDA</vt:lpstr>
      <vt:lpstr>Konferenzen </vt:lpstr>
      <vt:lpstr>Liste der relevanten RDA-Kapitel </vt:lpstr>
      <vt:lpstr>Aus dem RDA-Glossar</vt:lpstr>
      <vt:lpstr>Generelle Ansetzung von Konferenzen </vt:lpstr>
      <vt:lpstr> Bevorzugter Name der Konferenz       -1-  (RDA 11.2.2)   </vt:lpstr>
      <vt:lpstr> Bevorzugter Name der Konferenz      -2- (RDA 11.2.2)   </vt:lpstr>
      <vt:lpstr> Gebräuchlicher Name         -1-  (RDA 11.2.2.5.4)   </vt:lpstr>
      <vt:lpstr> Gebräuchlicher Name       -2-  (RDA 11.2.2.5.4)  </vt:lpstr>
      <vt:lpstr> Untergeordnete Konferenzen      -1- (RDA 11.2.2.14)   </vt:lpstr>
      <vt:lpstr> Untergeordnete Konferenzen     -2- (RDA 11.2.2.14)   </vt:lpstr>
      <vt:lpstr> Abweichender Name        -1-  (RDA 11.2.3)   </vt:lpstr>
      <vt:lpstr> Abweichender Name       -2-  (RDA 11.2.3)   </vt:lpstr>
      <vt:lpstr> Regeln für Zählung, Datum und Ort einer Konferenz etc.         -1-  </vt:lpstr>
      <vt:lpstr> Regeln für Zählung, Datum und Ort einer Konferenz etc.         -2-  </vt:lpstr>
      <vt:lpstr> Bildung des normierten Sucheinstiegs einer Konferenz         -1-  </vt:lpstr>
      <vt:lpstr> Bildung des normierten Sucheinstiegs einer Konferenz         -2-  </vt:lpstr>
      <vt:lpstr> Bildung des normierten Sucheinstiegs einer Konferenz         -3-  </vt:lpstr>
      <vt:lpstr> Bildung des normierten Sucheinstiegs einer Konferenz         -4-  </vt:lpstr>
      <vt:lpstr> Bildung des normierten Sucheinstiegs einer Konferenz         -5-  </vt:lpstr>
      <vt:lpstr> Bildung des normierten Sucheinstiegs einer Konferenz         -6-  </vt:lpstr>
      <vt:lpstr> Erfassung für die Formalerschließung erst ab dem RDA-Umstieg 2015  </vt:lpstr>
    </vt:vector>
  </TitlesOfParts>
  <Company>Deutsche Nationalbibliothek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Ingeborg Töpler</dc:creator>
  <cp:lastModifiedBy>setup</cp:lastModifiedBy>
  <cp:revision>165</cp:revision>
  <dcterms:created xsi:type="dcterms:W3CDTF">2014-02-18T07:01:40Z</dcterms:created>
  <dcterms:modified xsi:type="dcterms:W3CDTF">2014-05-12T08:57:59Z</dcterms:modified>
</cp:coreProperties>
</file>