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ti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handoutMasterIdLst>
    <p:handoutMasterId r:id="rId26"/>
  </p:handoutMasterIdLst>
  <p:sldIdLst>
    <p:sldId id="263" r:id="rId2"/>
    <p:sldId id="259" r:id="rId3"/>
    <p:sldId id="260" r:id="rId4"/>
    <p:sldId id="265" r:id="rId5"/>
    <p:sldId id="266" r:id="rId6"/>
    <p:sldId id="267" r:id="rId7"/>
    <p:sldId id="268" r:id="rId8"/>
    <p:sldId id="269" r:id="rId9"/>
    <p:sldId id="270" r:id="rId10"/>
    <p:sldId id="271" r:id="rId11"/>
    <p:sldId id="272" r:id="rId12"/>
    <p:sldId id="273" r:id="rId13"/>
    <p:sldId id="274" r:id="rId14"/>
    <p:sldId id="275" r:id="rId15"/>
    <p:sldId id="276" r:id="rId16"/>
    <p:sldId id="277" r:id="rId17"/>
    <p:sldId id="278" r:id="rId18"/>
    <p:sldId id="279" r:id="rId19"/>
    <p:sldId id="280" r:id="rId20"/>
    <p:sldId id="281" r:id="rId21"/>
    <p:sldId id="282" r:id="rId22"/>
    <p:sldId id="283" r:id="rId23"/>
    <p:sldId id="285" r:id="rId24"/>
  </p:sldIdLst>
  <p:sldSz cx="9144000" cy="6858000" type="screen4x3"/>
  <p:notesSz cx="6797675" cy="9928225"/>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81104" autoAdjust="0"/>
  </p:normalViewPr>
  <p:slideViewPr>
    <p:cSldViewPr>
      <p:cViewPr>
        <p:scale>
          <a:sx n="80" d="100"/>
          <a:sy n="80" d="100"/>
        </p:scale>
        <p:origin x="-1878" y="-31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22E6E5FE-5573-4BE2-963C-AD1006B77AE8}" type="datetimeFigureOut">
              <a:rPr lang="de-DE" smtClean="0"/>
              <a:t>09.05.2014</a:t>
            </a:fld>
            <a:endParaRPr lang="de-DE"/>
          </a:p>
        </p:txBody>
      </p:sp>
      <p:sp>
        <p:nvSpPr>
          <p:cNvPr id="4" name="Fußzeilenplatzhalt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2DBC7C7A-41B3-4951-ACA9-F7E703446CE8}" type="slidenum">
              <a:rPr lang="de-DE" smtClean="0"/>
              <a:t>‹Nr.›</a:t>
            </a:fld>
            <a:endParaRPr lang="de-DE"/>
          </a:p>
        </p:txBody>
      </p:sp>
    </p:spTree>
    <p:extLst>
      <p:ext uri="{BB962C8B-B14F-4D97-AF65-F5344CB8AC3E}">
        <p14:creationId xmlns:p14="http://schemas.microsoft.com/office/powerpoint/2010/main" val="7277046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F5EDB1F4-BB4F-44BD-AC26-B758B395BD23}" type="datetimeFigureOut">
              <a:rPr lang="de-DE" smtClean="0"/>
              <a:t>09.05.2014</a:t>
            </a:fld>
            <a:endParaRPr lang="de-DE"/>
          </a:p>
        </p:txBody>
      </p:sp>
      <p:sp>
        <p:nvSpPr>
          <p:cNvPr id="4" name="Folienbildplatzhalt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5F9F8FF6-6F64-48B5-AF7B-675846B3447E}" type="slidenum">
              <a:rPr lang="de-DE" smtClean="0"/>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ltLang="de-DE" dirty="0" smtClean="0"/>
              <a:t>Männliche/weibliche Namensform: möglichst eine geschlechtsneutrale Bezeichnung wählen: Funktioniert im Deutschen nur bei „Staatsoberhaupt“, alle anderen sind geschlechtsspezifisch</a:t>
            </a:r>
          </a:p>
          <a:p>
            <a:r>
              <a:rPr lang="de-DE" altLang="de-DE" dirty="0" smtClean="0"/>
              <a:t>Die Datensätze werden mit den entsprechenden Personendatensätzen verknüpft und im Körperschaftsdatensatz wird ein redaktioneller Hinweis eingefügt, dass für die Sacherschließung immer der Personensatz genutzt werden soll.</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t>12</a:t>
            </a:fld>
            <a:endParaRPr lang="de-DE"/>
          </a:p>
        </p:txBody>
      </p:sp>
    </p:spTree>
    <p:extLst>
      <p:ext uri="{BB962C8B-B14F-4D97-AF65-F5344CB8AC3E}">
        <p14:creationId xmlns:p14="http://schemas.microsoft.com/office/powerpoint/2010/main" val="12594387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ltLang="de-DE" dirty="0" smtClean="0"/>
              <a:t>Die Datensätze werden mit den entsprechenden Personendatensätzen verknüpft und im Körperschaftsdatensatz wird ein redaktioneller Hinweis eingefügt, dass für die Sacherschließung immer der Personensatz genutzt werden soll.</a:t>
            </a:r>
          </a:p>
        </p:txBody>
      </p:sp>
      <p:sp>
        <p:nvSpPr>
          <p:cNvPr id="4" name="Foliennummernplatzhalter 3"/>
          <p:cNvSpPr>
            <a:spLocks noGrp="1"/>
          </p:cNvSpPr>
          <p:nvPr>
            <p:ph type="sldNum" sz="quarter" idx="10"/>
          </p:nvPr>
        </p:nvSpPr>
        <p:spPr/>
        <p:txBody>
          <a:bodyPr/>
          <a:lstStyle/>
          <a:p>
            <a:fld id="{5F9F8FF6-6F64-48B5-AF7B-675846B3447E}" type="slidenum">
              <a:rPr lang="de-DE" smtClean="0"/>
              <a:t>13</a:t>
            </a:fld>
            <a:endParaRPr lang="de-DE"/>
          </a:p>
        </p:txBody>
      </p:sp>
    </p:spTree>
    <p:extLst>
      <p:ext uri="{BB962C8B-B14F-4D97-AF65-F5344CB8AC3E}">
        <p14:creationId xmlns:p14="http://schemas.microsoft.com/office/powerpoint/2010/main" val="28871757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ltLang="de-DE" dirty="0" smtClean="0"/>
              <a:t>Regierungen gehören zu 11.2.2.14.7, z. B. Deutschland. Bundesregierung.</a:t>
            </a:r>
          </a:p>
          <a:p>
            <a:endParaRPr lang="de-DE" altLang="de-DE" dirty="0" smtClean="0"/>
          </a:p>
          <a:p>
            <a:r>
              <a:rPr lang="de-DE" altLang="de-DE" dirty="0" smtClean="0"/>
              <a:t>In den Beispielen in der  deutschen Übersetzung</a:t>
            </a:r>
            <a:r>
              <a:rPr lang="de-DE" altLang="de-DE" baseline="0" dirty="0" smtClean="0"/>
              <a:t> </a:t>
            </a:r>
            <a:r>
              <a:rPr lang="de-DE" altLang="de-DE" dirty="0" smtClean="0"/>
              <a:t>müssen nach RDA die übergeordneten </a:t>
            </a:r>
            <a:r>
              <a:rPr lang="de-DE" altLang="de-DE" dirty="0" err="1" smtClean="0"/>
              <a:t>Körp</a:t>
            </a:r>
            <a:r>
              <a:rPr lang="de-DE" altLang="de-DE" dirty="0" smtClean="0"/>
              <a:t>. deutsch </a:t>
            </a:r>
          </a:p>
          <a:p>
            <a:r>
              <a:rPr lang="de-DE" altLang="de-DE" dirty="0" smtClean="0"/>
              <a:t>angesetzt werden (in der Aktualisierung im August?)</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t>14</a:t>
            </a:fld>
            <a:endParaRPr lang="de-DE"/>
          </a:p>
        </p:txBody>
      </p:sp>
    </p:spTree>
    <p:extLst>
      <p:ext uri="{BB962C8B-B14F-4D97-AF65-F5344CB8AC3E}">
        <p14:creationId xmlns:p14="http://schemas.microsoft.com/office/powerpoint/2010/main" val="28591127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altLang="de-DE" dirty="0" smtClean="0"/>
              <a:t>Das Beispiel ist im deutschen Toolkit</a:t>
            </a:r>
            <a:r>
              <a:rPr lang="de-DE" altLang="de-DE" baseline="0" dirty="0" smtClean="0"/>
              <a:t> falsch angegeben.</a:t>
            </a:r>
          </a:p>
          <a:p>
            <a:pPr marL="0" marR="0" indent="0" algn="l" defTabSz="914400" rtl="0" eaLnBrk="1" fontAlgn="auto" latinLnBrk="0" hangingPunct="1">
              <a:lnSpc>
                <a:spcPct val="100000"/>
              </a:lnSpc>
              <a:spcBef>
                <a:spcPts val="0"/>
              </a:spcBef>
              <a:spcAft>
                <a:spcPts val="0"/>
              </a:spcAft>
              <a:buClrTx/>
              <a:buSzTx/>
              <a:buFontTx/>
              <a:buNone/>
              <a:tabLst/>
              <a:defRPr/>
            </a:pPr>
            <a:r>
              <a:rPr lang="de-DE" altLang="de-DE" dirty="0" smtClean="0"/>
              <a:t>Die Datensätze werden mit den entsprechenden Personendatensätzen verknüpft und im Körperschaftsdatensatz wird ein redaktioneller Hinweis eingefügt, dass für die Sacherschließung immer der Personensatz genutzt werden soll.</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t>15</a:t>
            </a:fld>
            <a:endParaRPr lang="de-DE"/>
          </a:p>
        </p:txBody>
      </p:sp>
    </p:spTree>
    <p:extLst>
      <p:ext uri="{BB962C8B-B14F-4D97-AF65-F5344CB8AC3E}">
        <p14:creationId xmlns:p14="http://schemas.microsoft.com/office/powerpoint/2010/main" val="25528330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ltLang="de-DE" dirty="0" smtClean="0"/>
              <a:t>Die Datensätze werden mit den entsprechenden Personendatensätzen verknüpft und im Körperschaftsdatensatz wird ein redaktioneller Hinweis eingefügt, dass für die Sacherschließung immer der Personensatz genutzt werden soll.</a:t>
            </a:r>
          </a:p>
          <a:p>
            <a:endParaRPr lang="de-DE" altLang="de-DE" dirty="0" smtClean="0"/>
          </a:p>
          <a:p>
            <a:r>
              <a:rPr lang="de-DE" altLang="de-DE" dirty="0" smtClean="0"/>
              <a:t>Das Beispiel des deutschen Toolkits entspricht nicht der GND-Ansetzung. Im deutschen Toolkit steht z. Zt.: Deutschland (Von Alliierten besetztes Territorium, 1945 -1955</a:t>
            </a:r>
            <a:r>
              <a:rPr lang="de-DE" altLang="de-DE" baseline="0" dirty="0" smtClean="0"/>
              <a:t> : U. S. Zone)</a:t>
            </a:r>
            <a:endParaRPr lang="de-DE" altLang="de-DE" dirty="0" smtClean="0"/>
          </a:p>
          <a:p>
            <a:endParaRPr lang="de-DE" alt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t>16</a:t>
            </a:fld>
            <a:endParaRPr lang="de-DE"/>
          </a:p>
        </p:txBody>
      </p:sp>
    </p:spTree>
    <p:extLst>
      <p:ext uri="{BB962C8B-B14F-4D97-AF65-F5344CB8AC3E}">
        <p14:creationId xmlns:p14="http://schemas.microsoft.com/office/powerpoint/2010/main" val="20260267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ltLang="de-DE" dirty="0" smtClean="0"/>
              <a:t>Die Datensätze werden mit den entsprechenden Personendatensätzen verknüpft und im Körperschaftsdatensatz wird ein redaktioneller Hinweis eingefügt, dass für die Sacherschließung immer der Personensatz genutzt werden soll.</a:t>
            </a:r>
          </a:p>
          <a:p>
            <a:endParaRPr lang="de-DE" alt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t>17</a:t>
            </a:fld>
            <a:endParaRPr lang="de-DE"/>
          </a:p>
        </p:txBody>
      </p:sp>
    </p:spTree>
    <p:extLst>
      <p:ext uri="{BB962C8B-B14F-4D97-AF65-F5344CB8AC3E}">
        <p14:creationId xmlns:p14="http://schemas.microsoft.com/office/powerpoint/2010/main" val="19250213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ltLang="de-DE" dirty="0" smtClean="0"/>
              <a:t>Zu den gesetzgebenden Körperschaften gehören in Deutschland der Bundestag und die Landesparlamente, nicht die Räte und Magistrate der Städte und Gemeinden.</a:t>
            </a:r>
          </a:p>
          <a:p>
            <a:r>
              <a:rPr lang="de-DE" altLang="de-DE" dirty="0" smtClean="0"/>
              <a:t>Sonderregel für United States </a:t>
            </a:r>
            <a:r>
              <a:rPr lang="de-DE" altLang="de-DE" dirty="0" err="1" smtClean="0"/>
              <a:t>Congress</a:t>
            </a:r>
            <a:r>
              <a:rPr lang="de-DE" altLang="de-DE" dirty="0" smtClean="0"/>
              <a:t> Unterausschüsse und aufeinander folgende gesetzgebende Gewalten</a:t>
            </a:r>
          </a:p>
          <a:p>
            <a:endParaRPr lang="de-DE" altLang="de-DE" dirty="0" smtClean="0"/>
          </a:p>
          <a:p>
            <a:r>
              <a:rPr lang="de-DE" altLang="de-DE" b="1" dirty="0" smtClean="0"/>
              <a:t>Die dreistufige Ansetzung weicht von RAK-WB ab, wo Zwischenstufen übergangen werden.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t>18</a:t>
            </a:fld>
            <a:endParaRPr lang="de-DE"/>
          </a:p>
        </p:txBody>
      </p:sp>
    </p:spTree>
    <p:extLst>
      <p:ext uri="{BB962C8B-B14F-4D97-AF65-F5344CB8AC3E}">
        <p14:creationId xmlns:p14="http://schemas.microsoft.com/office/powerpoint/2010/main" val="1996677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ltLang="de-DE" dirty="0" smtClean="0"/>
              <a:t>Da nur ein Beispiel für den United States </a:t>
            </a:r>
            <a:r>
              <a:rPr lang="de-DE" altLang="de-DE" dirty="0" err="1" smtClean="0"/>
              <a:t>Congress</a:t>
            </a:r>
            <a:r>
              <a:rPr lang="de-DE" altLang="de-DE" dirty="0" smtClean="0"/>
              <a:t> angegeben ist und in den </a:t>
            </a:r>
            <a:r>
              <a:rPr lang="de-DE" altLang="de-DE" dirty="0" err="1" smtClean="0"/>
              <a:t>LCAuth</a:t>
            </a:r>
            <a:r>
              <a:rPr lang="de-DE" altLang="de-DE" dirty="0" smtClean="0"/>
              <a:t> die Legislaturperioden anderer Parlamente nicht unterschieden sind, ist es fraglich, wie weit diese Regel allgemeingültig ist.</a:t>
            </a:r>
          </a:p>
          <a:p>
            <a:r>
              <a:rPr lang="de-DE" altLang="de-DE" dirty="0" smtClean="0"/>
              <a:t>Für den United States </a:t>
            </a:r>
            <a:r>
              <a:rPr lang="de-DE" altLang="de-DE" dirty="0" err="1" smtClean="0"/>
              <a:t>Congress</a:t>
            </a:r>
            <a:r>
              <a:rPr lang="de-DE" altLang="de-DE" dirty="0" smtClean="0"/>
              <a:t> sind auch Sessions angegeben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t>19</a:t>
            </a:fld>
            <a:endParaRPr lang="de-DE"/>
          </a:p>
        </p:txBody>
      </p:sp>
    </p:spTree>
    <p:extLst>
      <p:ext uri="{BB962C8B-B14F-4D97-AF65-F5344CB8AC3E}">
        <p14:creationId xmlns:p14="http://schemas.microsoft.com/office/powerpoint/2010/main" val="4248010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altLang="de-DE" dirty="0" smtClean="0"/>
              <a:t>Das</a:t>
            </a:r>
            <a:r>
              <a:rPr lang="de-DE" altLang="de-DE" baseline="0" dirty="0" smtClean="0"/>
              <a:t> Beispiel des deutschen Toolkits entspricht nicht der GND-Ansetzung. Im deutschen Toolkit steht z. Zt.: Deutschland</a:t>
            </a:r>
            <a:endParaRPr lang="de-DE" alt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t>20</a:t>
            </a:fld>
            <a:endParaRPr lang="de-DE"/>
          </a:p>
        </p:txBody>
      </p:sp>
    </p:spTree>
    <p:extLst>
      <p:ext uri="{BB962C8B-B14F-4D97-AF65-F5344CB8AC3E}">
        <p14:creationId xmlns:p14="http://schemas.microsoft.com/office/powerpoint/2010/main" val="13295562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ltLang="de-DE" dirty="0" smtClean="0"/>
              <a:t>Bundesgerichte in Deutschland sind dem Staat untergeordnet.</a:t>
            </a:r>
          </a:p>
          <a:p>
            <a:r>
              <a:rPr lang="de-DE" altLang="de-DE" dirty="0" smtClean="0"/>
              <a:t>Dies ist eine Änderung für die Erfassung in der Sacherschließung. Nach RSWK wurden Gerichte ortsgebunden erfasst.</a:t>
            </a:r>
          </a:p>
          <a:p>
            <a:endParaRPr lang="de-DE" alt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t>21</a:t>
            </a:fld>
            <a:endParaRPr lang="de-DE"/>
          </a:p>
        </p:txBody>
      </p:sp>
    </p:spTree>
    <p:extLst>
      <p:ext uri="{BB962C8B-B14F-4D97-AF65-F5344CB8AC3E}">
        <p14:creationId xmlns:p14="http://schemas.microsoft.com/office/powerpoint/2010/main" val="30640126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altLang="de-DE" dirty="0" smtClean="0"/>
              <a:t>Erhebliche Auswirkungen bei der Urheberschaft von anonymen Werken. Wird erst mit dem Vollumstieg 2015 greifen. Dann müssen die abweichenden Namensformen mit dem Zusatz „</a:t>
            </a:r>
            <a:r>
              <a:rPr lang="de-DE" altLang="de-DE" dirty="0" err="1" smtClean="0"/>
              <a:t>spio</a:t>
            </a:r>
            <a:r>
              <a:rPr lang="de-DE" altLang="de-DE" dirty="0" smtClean="0"/>
              <a:t>“ gelöscht werden und die Spitzenorgane eigene Datensätze erhalten – nur bei Wiederaufgreifen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t>3</a:t>
            </a:fld>
            <a:endParaRPr lang="de-DE"/>
          </a:p>
        </p:txBody>
      </p:sp>
    </p:spTree>
    <p:extLst>
      <p:ext uri="{BB962C8B-B14F-4D97-AF65-F5344CB8AC3E}">
        <p14:creationId xmlns:p14="http://schemas.microsoft.com/office/powerpoint/2010/main" val="24356900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altLang="de-DE" dirty="0" smtClean="0"/>
              <a:t>In Deutschland gibt es keine Militärgerichtsbarkeit.</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t>22</a:t>
            </a:fld>
            <a:endParaRPr lang="de-DE"/>
          </a:p>
        </p:txBody>
      </p:sp>
    </p:spTree>
    <p:extLst>
      <p:ext uri="{BB962C8B-B14F-4D97-AF65-F5344CB8AC3E}">
        <p14:creationId xmlns:p14="http://schemas.microsoft.com/office/powerpoint/2010/main" val="2279254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ltLang="de-DE" dirty="0" smtClean="0"/>
              <a:t>In 11.2.2.14.7 – 14.18 werden besondere Typen behandelt; z.B. Ministerien in 11.2.2.14.7</a:t>
            </a:r>
          </a:p>
          <a:p>
            <a:r>
              <a:rPr lang="de-DE" altLang="de-DE" dirty="0" smtClean="0"/>
              <a:t>Der Zweifelsfall: betrifft die „Nichtorgane“ in RAK-WB, z.B. </a:t>
            </a:r>
            <a:r>
              <a:rPr lang="de-DE" altLang="de-DE" dirty="0" err="1" smtClean="0"/>
              <a:t>Musees</a:t>
            </a:r>
            <a:r>
              <a:rPr lang="de-DE" altLang="de-DE" dirty="0" smtClean="0"/>
              <a:t> de </a:t>
            </a:r>
            <a:r>
              <a:rPr lang="de-DE" altLang="de-DE" dirty="0" err="1" smtClean="0"/>
              <a:t>l‘Etat</a:t>
            </a:r>
            <a:r>
              <a:rPr lang="de-DE" altLang="de-DE" dirty="0" smtClean="0"/>
              <a:t> (Luxemburg)</a:t>
            </a:r>
          </a:p>
          <a:p>
            <a:endParaRPr lang="de-DE" altLang="de-DE" dirty="0" smtClean="0"/>
          </a:p>
          <a:p>
            <a:endParaRPr lang="de-DE" altLang="de-DE" dirty="0" smtClean="0"/>
          </a:p>
          <a:p>
            <a:endParaRPr lang="de-DE" alt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t>4</a:t>
            </a:fld>
            <a:endParaRPr lang="de-DE"/>
          </a:p>
        </p:txBody>
      </p:sp>
    </p:spTree>
    <p:extLst>
      <p:ext uri="{BB962C8B-B14F-4D97-AF65-F5344CB8AC3E}">
        <p14:creationId xmlns:p14="http://schemas.microsoft.com/office/powerpoint/2010/main" val="7917961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ltLang="de-DE" dirty="0" smtClean="0"/>
              <a:t>Unterschied zu GND-ÜR: Organe von Gebietskörperschaften werden nach GND unselbständig erfasst, nach RDA nicht unbedingt.</a:t>
            </a:r>
          </a:p>
          <a:p>
            <a:endParaRPr lang="de-DE" altLang="de-DE" dirty="0" smtClean="0"/>
          </a:p>
          <a:p>
            <a:r>
              <a:rPr lang="de-DE" altLang="de-DE" dirty="0" smtClean="0"/>
              <a:t>Bei Organen, die unter RDA 11.2.2.14.2  fallen, wird </a:t>
            </a:r>
            <a:r>
              <a:rPr lang="de-DE" altLang="de-DE" b="1" dirty="0" smtClean="0"/>
              <a:t>bei (in jeglicher Form)</a:t>
            </a:r>
            <a:r>
              <a:rPr lang="de-DE" altLang="de-DE" b="1" baseline="0" dirty="0" smtClean="0"/>
              <a:t> enthaltenen Namen der Überordnung selbstständig angesetzt</a:t>
            </a:r>
            <a:r>
              <a:rPr lang="de-DE" altLang="de-DE" baseline="0" dirty="0" smtClean="0"/>
              <a:t>.</a:t>
            </a:r>
          </a:p>
          <a:p>
            <a:endParaRPr lang="de-DE" altLang="de-DE" dirty="0" smtClean="0"/>
          </a:p>
          <a:p>
            <a:r>
              <a:rPr lang="de-DE" altLang="de-DE" dirty="0" smtClean="0"/>
              <a:t>U.S. </a:t>
            </a:r>
            <a:r>
              <a:rPr lang="de-DE" altLang="de-DE" dirty="0" err="1" smtClean="0"/>
              <a:t>Census</a:t>
            </a:r>
            <a:r>
              <a:rPr lang="de-DE" altLang="de-DE" dirty="0" smtClean="0"/>
              <a:t> Bureau (Erklärung: Hier ist der Name der übergeordneten Körperschaft schon in Abkürzungsform enthalten) </a:t>
            </a:r>
          </a:p>
          <a:p>
            <a:endParaRPr lang="de-DE" altLang="de-DE" dirty="0" smtClean="0"/>
          </a:p>
          <a:p>
            <a:r>
              <a:rPr lang="de-DE" altLang="de-DE" dirty="0" smtClean="0"/>
              <a:t>Bsp. mit adjektivischer Form: Hessisches Statistisches Landesamt. Hier gilt der Name der Regierung schon als enthalten und muss nicht ergänzt werden;</a:t>
            </a:r>
            <a:r>
              <a:rPr lang="de-DE" altLang="de-DE" baseline="0" dirty="0" smtClean="0"/>
              <a:t> daher selbstständige Ansetzung</a:t>
            </a:r>
            <a:endParaRPr lang="de-DE" altLang="de-DE" dirty="0" smtClean="0"/>
          </a:p>
          <a:p>
            <a:endParaRPr lang="de-DE" altLang="de-DE" dirty="0" smtClean="0"/>
          </a:p>
          <a:p>
            <a:endParaRPr lang="de-DE" alt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t>5</a:t>
            </a:fld>
            <a:endParaRPr lang="de-DE"/>
          </a:p>
        </p:txBody>
      </p:sp>
    </p:spTree>
    <p:extLst>
      <p:ext uri="{BB962C8B-B14F-4D97-AF65-F5344CB8AC3E}">
        <p14:creationId xmlns:p14="http://schemas.microsoft.com/office/powerpoint/2010/main" val="12843389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altLang="de-DE" dirty="0" err="1" smtClean="0"/>
              <a:t>Principal</a:t>
            </a:r>
            <a:r>
              <a:rPr lang="de-DE" altLang="de-DE" dirty="0" smtClean="0"/>
              <a:t> Service = Waffengattung, Teilstreitkräfte</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t>6</a:t>
            </a:fld>
            <a:endParaRPr lang="de-DE"/>
          </a:p>
        </p:txBody>
      </p:sp>
    </p:spTree>
    <p:extLst>
      <p:ext uri="{BB962C8B-B14F-4D97-AF65-F5344CB8AC3E}">
        <p14:creationId xmlns:p14="http://schemas.microsoft.com/office/powerpoint/2010/main" val="35229916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ltLang="de-DE" dirty="0" smtClean="0"/>
              <a:t>Beispiel in AWR K05 zu GND (auch in RAK-WB § 454, hier ohne Zwischenstufe angesetzt – wie in GND)</a:t>
            </a:r>
          </a:p>
          <a:p>
            <a:r>
              <a:rPr lang="en-US" altLang="de-DE" dirty="0" smtClean="0"/>
              <a:t>110 USA</a:t>
            </a:r>
            <a:r>
              <a:rPr lang="en-US" altLang="de-DE" b="1" dirty="0" smtClean="0"/>
              <a:t>$b</a:t>
            </a:r>
            <a:r>
              <a:rPr lang="en-US" altLang="de-DE" dirty="0" smtClean="0"/>
              <a:t>27th Infantry Division</a:t>
            </a:r>
          </a:p>
          <a:p>
            <a:r>
              <a:rPr lang="en-US" altLang="de-DE" dirty="0" smtClean="0"/>
              <a:t>410 </a:t>
            </a:r>
            <a:r>
              <a:rPr lang="en-US" altLang="de-DE" dirty="0" err="1" smtClean="0"/>
              <a:t>USA</a:t>
            </a:r>
            <a:r>
              <a:rPr lang="en-US" altLang="de-DE" b="1" dirty="0" err="1" smtClean="0"/>
              <a:t>$b</a:t>
            </a:r>
            <a:r>
              <a:rPr lang="en-US" altLang="de-DE" dirty="0" err="1" smtClean="0"/>
              <a:t>Army</a:t>
            </a:r>
            <a:r>
              <a:rPr lang="en-US" altLang="de-DE" b="1" dirty="0" err="1" smtClean="0"/>
              <a:t>$b</a:t>
            </a:r>
            <a:r>
              <a:rPr lang="en-US" altLang="de-DE" dirty="0" err="1" smtClean="0"/>
              <a:t>Infantry</a:t>
            </a:r>
            <a:r>
              <a:rPr lang="en-US" altLang="de-DE" dirty="0" smtClean="0"/>
              <a:t> Division</a:t>
            </a:r>
            <a:r>
              <a:rPr lang="en-US" altLang="de-DE" b="1" dirty="0" smtClean="0"/>
              <a:t>$n</a:t>
            </a:r>
            <a:r>
              <a:rPr lang="en-US" altLang="de-DE" dirty="0" smtClean="0"/>
              <a:t>27</a:t>
            </a:r>
          </a:p>
          <a:p>
            <a:r>
              <a:rPr lang="en-US" altLang="de-DE" dirty="0" smtClean="0"/>
              <a:t>410 Infantry Division</a:t>
            </a:r>
            <a:r>
              <a:rPr lang="en-US" altLang="de-DE" b="1" dirty="0" smtClean="0"/>
              <a:t>$n</a:t>
            </a:r>
            <a:r>
              <a:rPr lang="en-US" altLang="de-DE" dirty="0" smtClean="0"/>
              <a:t>27</a:t>
            </a:r>
            <a:r>
              <a:rPr lang="en-US" altLang="de-DE" b="1" dirty="0" smtClean="0"/>
              <a:t>$g</a:t>
            </a:r>
            <a:r>
              <a:rPr lang="en-US" altLang="de-DE" dirty="0" smtClean="0"/>
              <a:t>USA	</a:t>
            </a:r>
          </a:p>
          <a:p>
            <a:r>
              <a:rPr lang="en-US" altLang="de-DE" dirty="0" smtClean="0"/>
              <a:t>410 U. S. Army, 27th Infantry Division</a:t>
            </a:r>
            <a:r>
              <a:rPr lang="en-US" altLang="de-DE" b="1" dirty="0" smtClean="0"/>
              <a:t>$4</a:t>
            </a:r>
            <a:r>
              <a:rPr lang="en-US" altLang="de-DE" dirty="0" smtClean="0"/>
              <a:t>nauv</a:t>
            </a:r>
          </a:p>
          <a:p>
            <a:r>
              <a:rPr lang="en-US" altLang="de-DE" dirty="0" err="1" smtClean="0"/>
              <a:t>Anm</a:t>
            </a:r>
            <a:r>
              <a:rPr lang="en-US" altLang="de-DE" dirty="0" smtClean="0"/>
              <a:t>. </a:t>
            </a:r>
            <a:r>
              <a:rPr lang="en-US" altLang="de-DE" dirty="0" err="1" smtClean="0"/>
              <a:t>zur</a:t>
            </a:r>
            <a:r>
              <a:rPr lang="en-US" altLang="de-DE" dirty="0" smtClean="0"/>
              <a:t> </a:t>
            </a:r>
            <a:r>
              <a:rPr lang="en-US" altLang="de-DE" dirty="0" err="1" smtClean="0"/>
              <a:t>Ordinalzahl</a:t>
            </a:r>
            <a:r>
              <a:rPr lang="en-US" altLang="de-DE" dirty="0" smtClean="0"/>
              <a:t>: Das </a:t>
            </a:r>
            <a:r>
              <a:rPr lang="en-US" altLang="de-DE" dirty="0" err="1" smtClean="0"/>
              <a:t>Beispiel</a:t>
            </a:r>
            <a:r>
              <a:rPr lang="en-US" altLang="de-DE" dirty="0" smtClean="0"/>
              <a:t> in RDA Deutsch </a:t>
            </a:r>
            <a:r>
              <a:rPr lang="en-US" altLang="de-DE" dirty="0" err="1" smtClean="0"/>
              <a:t>passt</a:t>
            </a:r>
            <a:r>
              <a:rPr lang="en-US" altLang="de-DE" dirty="0" smtClean="0"/>
              <a:t> </a:t>
            </a:r>
            <a:r>
              <a:rPr lang="en-US" altLang="de-DE" dirty="0" err="1" smtClean="0"/>
              <a:t>nicht</a:t>
            </a:r>
            <a:r>
              <a:rPr lang="en-US" altLang="de-DE" dirty="0" smtClean="0"/>
              <a:t> </a:t>
            </a:r>
            <a:r>
              <a:rPr lang="en-US" altLang="de-DE" dirty="0" err="1" smtClean="0"/>
              <a:t>zur</a:t>
            </a:r>
            <a:r>
              <a:rPr lang="en-US" altLang="de-DE" dirty="0" smtClean="0"/>
              <a:t> ERL!!!</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t>7</a:t>
            </a:fld>
            <a:endParaRPr lang="de-DE"/>
          </a:p>
        </p:txBody>
      </p:sp>
    </p:spTree>
    <p:extLst>
      <p:ext uri="{BB962C8B-B14F-4D97-AF65-F5344CB8AC3E}">
        <p14:creationId xmlns:p14="http://schemas.microsoft.com/office/powerpoint/2010/main" val="2780688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Im</a:t>
            </a:r>
            <a:r>
              <a:rPr lang="de-DE" baseline="0" dirty="0" smtClean="0"/>
              <a:t> deutschen Toolkit ist das Beispiel falsch angegeben. Zur Angabe der Gebietskörperschaft vgl. </a:t>
            </a:r>
            <a:r>
              <a:rPr lang="de-DE" baseline="0" dirty="0" err="1" smtClean="0"/>
              <a:t>Geografika</a:t>
            </a:r>
            <a:r>
              <a:rPr lang="de-DE" baseline="0" dirty="0" smtClean="0"/>
              <a:t>-Teil  Folie 18 u. 19</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t>8</a:t>
            </a:fld>
            <a:endParaRPr lang="de-DE"/>
          </a:p>
        </p:txBody>
      </p:sp>
    </p:spTree>
    <p:extLst>
      <p:ext uri="{BB962C8B-B14F-4D97-AF65-F5344CB8AC3E}">
        <p14:creationId xmlns:p14="http://schemas.microsoft.com/office/powerpoint/2010/main" val="17963669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ltLang="de-DE" dirty="0" smtClean="0"/>
              <a:t>Nach GND ÜR K 19 wird bei der Ansetzung der Abteilung nichts weggelassen (Bsp. U. S.  </a:t>
            </a:r>
            <a:r>
              <a:rPr lang="de-DE" altLang="de-DE" dirty="0" err="1" smtClean="0"/>
              <a:t>Embassy</a:t>
            </a:r>
            <a:r>
              <a:rPr lang="de-DE" altLang="de-DE" dirty="0" smtClean="0"/>
              <a:t> London), davon steht in RDA nichts. Man lässt den Namen des repräsentierten Landes weg. Das GND-Beispiel muss geändert werden: USA. </a:t>
            </a:r>
            <a:r>
              <a:rPr lang="de-DE" altLang="de-DE" dirty="0" err="1" smtClean="0"/>
              <a:t>Embassy</a:t>
            </a:r>
            <a:r>
              <a:rPr lang="de-DE" altLang="de-DE" dirty="0" smtClean="0"/>
              <a:t> (Großbritannien)</a:t>
            </a:r>
          </a:p>
          <a:p>
            <a:r>
              <a:rPr lang="de-DE" altLang="de-DE" dirty="0" smtClean="0"/>
              <a:t>Ob das größere </a:t>
            </a:r>
            <a:r>
              <a:rPr lang="de-DE" altLang="de-DE" dirty="0" err="1" smtClean="0"/>
              <a:t>Geografikum</a:t>
            </a:r>
            <a:r>
              <a:rPr lang="de-DE" altLang="de-DE" dirty="0" smtClean="0"/>
              <a:t> bei Orten zwingend Bestandteil des Namens ist, soll durch eine internationale Arbeitsgruppe geklärt werden. Bis zur Klärung wird bei Konsulaten weiterhin nur der Ort ohne das Land erfasst.</a:t>
            </a:r>
          </a:p>
          <a:p>
            <a:endParaRPr lang="de-DE" altLang="de-DE" dirty="0" smtClean="0"/>
          </a:p>
          <a:p>
            <a:endParaRPr lang="de-DE" altLang="de-DE" dirty="0" smtClean="0"/>
          </a:p>
          <a:p>
            <a:endParaRPr lang="de-DE" altLang="de-DE" dirty="0" smtClean="0"/>
          </a:p>
          <a:p>
            <a:endParaRPr lang="de-DE" alt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t>10</a:t>
            </a:fld>
            <a:endParaRPr lang="de-DE"/>
          </a:p>
        </p:txBody>
      </p:sp>
    </p:spTree>
    <p:extLst>
      <p:ext uri="{BB962C8B-B14F-4D97-AF65-F5344CB8AC3E}">
        <p14:creationId xmlns:p14="http://schemas.microsoft.com/office/powerpoint/2010/main" val="29233160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„International Labour Conference“ ist auch in d. GND englisch angesetzt</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t>11</a:t>
            </a:fld>
            <a:endParaRPr lang="de-DE"/>
          </a:p>
        </p:txBody>
      </p:sp>
    </p:spTree>
    <p:extLst>
      <p:ext uri="{BB962C8B-B14F-4D97-AF65-F5344CB8AC3E}">
        <p14:creationId xmlns:p14="http://schemas.microsoft.com/office/powerpoint/2010/main" val="5975405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468313" y="1628775"/>
            <a:ext cx="8207375" cy="4464050"/>
          </a:xfrm>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12" name="Fußzeilenplatzhalter 11"/>
          <p:cNvSpPr>
            <a:spLocks noGrp="1"/>
          </p:cNvSpPr>
          <p:nvPr>
            <p:ph type="ftr" sz="quarter" idx="14"/>
          </p:nvPr>
        </p:nvSpPr>
        <p:spPr>
          <a:xfrm>
            <a:off x="467544" y="6381328"/>
            <a:ext cx="2175520" cy="365125"/>
          </a:xfrm>
        </p:spPr>
        <p:txBody>
          <a:bodyPr/>
          <a:lstStyle>
            <a:lvl1pPr algn="l">
              <a:defRPr/>
            </a:lvl1pPr>
          </a:lstStyle>
          <a:p>
            <a:r>
              <a:rPr lang="de-DE" smtClean="0"/>
              <a:t>Schulungsunterlagen der AG RDA – Modul GND: Organe von Körperschaften, juristische Körperschaften | Stand: 28.04.2014 </a:t>
            </a:r>
            <a:endParaRPr lang="de-DE" dirty="0"/>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el und Aufzählu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nSpc>
                <a:spcPts val="3000"/>
              </a:lnSpc>
              <a:defRPr/>
            </a:lvl1pPr>
          </a:lstStyle>
          <a:p>
            <a:r>
              <a:rPr lang="de-DE" smtClean="0"/>
              <a:t>Titelmasterformat durch Klicken bearbeiten</a:t>
            </a:r>
            <a:endParaRPr lang="de-DE" dirty="0"/>
          </a:p>
        </p:txBody>
      </p:sp>
      <p:sp>
        <p:nvSpPr>
          <p:cNvPr id="3" name="Inhaltsplatzhalter 2"/>
          <p:cNvSpPr>
            <a:spLocks noGrp="1"/>
          </p:cNvSpPr>
          <p:nvPr>
            <p:ph idx="1"/>
          </p:nvPr>
        </p:nvSpPr>
        <p:spPr/>
        <p:txBody>
          <a:bodyPr/>
          <a:lstStyle>
            <a:lvl1pPr>
              <a:spcBef>
                <a:spcPts val="1680"/>
              </a:spcBef>
              <a:defRPr/>
            </a:lvl1pPr>
            <a:lvl2pPr>
              <a:spcBef>
                <a:spcPts val="300"/>
              </a:spcBef>
              <a:defRPr/>
            </a:lvl2pPr>
            <a:lvl3pPr>
              <a:spcBef>
                <a:spcPts val="300"/>
              </a:spcBef>
              <a:defRPr/>
            </a:lvl3pPr>
            <a:lvl4pPr>
              <a:spcBef>
                <a:spcPts val="300"/>
              </a:spcBef>
              <a:defRPr/>
            </a:lvl4pPr>
            <a:lvl5pPr>
              <a:spcBef>
                <a:spcPts val="300"/>
              </a:spcBef>
              <a:defRPr/>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Rectangle 9"/>
          <p:cNvSpPr>
            <a:spLocks noGrp="1" noChangeArrowheads="1"/>
          </p:cNvSpPr>
          <p:nvPr>
            <p:ph type="ftr" sz="quarter" idx="10"/>
          </p:nvPr>
        </p:nvSpPr>
        <p:spPr>
          <a:ln/>
        </p:spPr>
        <p:txBody>
          <a:bodyPr/>
          <a:lstStyle>
            <a:lvl1pPr>
              <a:defRPr/>
            </a:lvl1pPr>
          </a:lstStyle>
          <a:p>
            <a:pPr>
              <a:defRPr/>
            </a:pPr>
            <a:r>
              <a:rPr lang="de-DE" altLang="de-DE" smtClean="0"/>
              <a:t>Schulungsunterlagen der AG RDA – Modul GND: Organe von Körperschaften, juristische Körperschaften | Stand: 28.04.2014 </a:t>
            </a:r>
            <a:endParaRPr lang="de-DE" altLang="de-DE"/>
          </a:p>
        </p:txBody>
      </p:sp>
    </p:spTree>
    <p:extLst>
      <p:ext uri="{BB962C8B-B14F-4D97-AF65-F5344CB8AC3E}">
        <p14:creationId xmlns:p14="http://schemas.microsoft.com/office/powerpoint/2010/main" val="51427661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323528" y="6381328"/>
            <a:ext cx="2175520" cy="365125"/>
          </a:xfrm>
          <a:prstGeom prst="rect">
            <a:avLst/>
          </a:prstGeom>
        </p:spPr>
        <p:txBody>
          <a:bodyPr vert="horz" lIns="91440" tIns="45720" rIns="91440" bIns="45720" rtlCol="0" anchor="ctr"/>
          <a:lstStyle>
            <a:lvl1pPr algn="ctr">
              <a:defRPr sz="1000" baseline="0">
                <a:solidFill>
                  <a:schemeClr val="tx1">
                    <a:lumMod val="50000"/>
                    <a:lumOff val="50000"/>
                  </a:schemeClr>
                </a:solidFill>
                <a:latin typeface="Verdana" panose="020B0604030504040204" pitchFamily="34" charset="0"/>
              </a:defRPr>
            </a:lvl1pPr>
          </a:lstStyle>
          <a:p>
            <a:r>
              <a:rPr lang="de-DE" smtClean="0"/>
              <a:t>Schulungsunterlagen der AG RDA – Modul GND: Organe von Körperschaften, juristische Körperschaften | Stand: 28.04.2014 </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 id="2147483650" r:id="rId2"/>
  </p:sldLayoutIdLst>
  <p:hf sldNum="0" hdr="0" dt="0"/>
  <p:txStyles>
    <p:titleStyle>
      <a:lvl1pPr algn="ctr"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g"/><Relationship Id="rId13" Type="http://schemas.openxmlformats.org/officeDocument/2006/relationships/image" Target="../media/image12.gif"/><Relationship Id="rId3" Type="http://schemas.openxmlformats.org/officeDocument/2006/relationships/image" Target="../media/image2.gif"/><Relationship Id="rId7" Type="http://schemas.openxmlformats.org/officeDocument/2006/relationships/image" Target="../media/image6.png"/><Relationship Id="rId12" Type="http://schemas.openxmlformats.org/officeDocument/2006/relationships/image" Target="../media/image11.gif"/><Relationship Id="rId17" Type="http://schemas.openxmlformats.org/officeDocument/2006/relationships/image" Target="../media/image16.jpeg"/><Relationship Id="rId2" Type="http://schemas.openxmlformats.org/officeDocument/2006/relationships/image" Target="../media/image1.jpeg"/><Relationship Id="rId16" Type="http://schemas.openxmlformats.org/officeDocument/2006/relationships/image" Target="../media/image15.gif"/><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gif"/><Relationship Id="rId5" Type="http://schemas.openxmlformats.org/officeDocument/2006/relationships/image" Target="../media/image4.tif"/><Relationship Id="rId15" Type="http://schemas.openxmlformats.org/officeDocument/2006/relationships/image" Target="../media/image14.png"/><Relationship Id="rId10" Type="http://schemas.openxmlformats.org/officeDocument/2006/relationships/image" Target="../media/image9.gif"/><Relationship Id="rId4" Type="http://schemas.openxmlformats.org/officeDocument/2006/relationships/image" Target="../media/image3.jpg"/><Relationship Id="rId9" Type="http://schemas.openxmlformats.org/officeDocument/2006/relationships/image" Target="../media/image8.jpg"/><Relationship Id="rId14" Type="http://schemas.openxmlformats.org/officeDocument/2006/relationships/image" Target="../media/image13.gi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559" y="1041836"/>
            <a:ext cx="8032031" cy="352839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p:cNvSpPr>
            <a:spLocks noGrp="1"/>
          </p:cNvSpPr>
          <p:nvPr>
            <p:ph type="title"/>
          </p:nvPr>
        </p:nvSpPr>
        <p:spPr>
          <a:xfrm>
            <a:off x="685703" y="2783356"/>
            <a:ext cx="7682495" cy="1653756"/>
          </a:xfrm>
        </p:spPr>
        <p:txBody>
          <a:bodyPr/>
          <a:lstStyle/>
          <a:p>
            <a:pPr algn="ctr"/>
            <a:r>
              <a:rPr lang="de-DE" b="1" dirty="0" smtClean="0"/>
              <a:t>Schulungsunterlagen der</a:t>
            </a:r>
            <a:br>
              <a:rPr lang="de-DE" b="1" dirty="0" smtClean="0"/>
            </a:br>
            <a:r>
              <a:rPr lang="de-DE" b="1" dirty="0" smtClean="0"/>
              <a:t>AG RDA</a:t>
            </a:r>
            <a:endParaRPr lang="de-DE" b="1" dirty="0"/>
          </a:p>
        </p:txBody>
      </p:sp>
      <p:pic>
        <p:nvPicPr>
          <p:cNvPr id="3" name="Grafik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69308" y="1172252"/>
            <a:ext cx="985265" cy="481632"/>
          </a:xfrm>
          <a:prstGeom prst="rect">
            <a:avLst/>
          </a:prstGeom>
        </p:spPr>
      </p:pic>
      <p:pic>
        <p:nvPicPr>
          <p:cNvPr id="16" name="Grafik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83124" y="1412776"/>
            <a:ext cx="1523077" cy="360000"/>
          </a:xfrm>
          <a:prstGeom prst="rect">
            <a:avLst/>
          </a:prstGeom>
        </p:spPr>
      </p:pic>
      <p:pic>
        <p:nvPicPr>
          <p:cNvPr id="20" name="Grafik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72273" y="1771453"/>
            <a:ext cx="1648125" cy="360000"/>
          </a:xfrm>
          <a:prstGeom prst="rect">
            <a:avLst/>
          </a:prstGeom>
        </p:spPr>
      </p:pic>
      <p:pic>
        <p:nvPicPr>
          <p:cNvPr id="26" name="Grafik 2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56597" y="2420888"/>
            <a:ext cx="1587403" cy="360000"/>
          </a:xfrm>
          <a:prstGeom prst="rect">
            <a:avLst/>
          </a:prstGeom>
        </p:spPr>
      </p:pic>
      <p:pic>
        <p:nvPicPr>
          <p:cNvPr id="18" name="Grafik 1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978205" y="3058080"/>
            <a:ext cx="951268" cy="598946"/>
          </a:xfrm>
          <a:prstGeom prst="rect">
            <a:avLst/>
          </a:prstGeom>
        </p:spPr>
      </p:pic>
      <p:pic>
        <p:nvPicPr>
          <p:cNvPr id="27" name="Grafik 2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978204" y="3861048"/>
            <a:ext cx="586672" cy="475514"/>
          </a:xfrm>
          <a:prstGeom prst="rect">
            <a:avLst/>
          </a:prstGeom>
        </p:spPr>
      </p:pic>
      <p:pic>
        <p:nvPicPr>
          <p:cNvPr id="21" name="Grafik 20"/>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959812" y="4434442"/>
            <a:ext cx="780540" cy="441452"/>
          </a:xfrm>
          <a:prstGeom prst="rect">
            <a:avLst/>
          </a:prstGeom>
        </p:spPr>
      </p:pic>
      <p:pic>
        <p:nvPicPr>
          <p:cNvPr id="23" name="Grafik 2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535338" y="4815384"/>
            <a:ext cx="1060336" cy="557831"/>
          </a:xfrm>
          <a:prstGeom prst="rect">
            <a:avLst/>
          </a:prstGeom>
        </p:spPr>
      </p:pic>
      <p:pic>
        <p:nvPicPr>
          <p:cNvPr id="22" name="Grafik 21"/>
          <p:cNvPicPr>
            <a:picLocks noChangeAspect="1"/>
          </p:cNvPicPr>
          <p:nvPr/>
        </p:nvPicPr>
        <p:blipFill rotWithShape="1">
          <a:blip r:embed="rId10" cstate="print">
            <a:extLst>
              <a:ext uri="{28A0092B-C50C-407E-A947-70E740481C1C}">
                <a14:useLocalDpi xmlns:a14="http://schemas.microsoft.com/office/drawing/2010/main" val="0"/>
              </a:ext>
            </a:extLst>
          </a:blip>
          <a:srcRect r="16844"/>
          <a:stretch/>
        </p:blipFill>
        <p:spPr>
          <a:xfrm>
            <a:off x="4138761" y="5044748"/>
            <a:ext cx="1358329" cy="544492"/>
          </a:xfrm>
          <a:prstGeom prst="rect">
            <a:avLst/>
          </a:prstGeom>
        </p:spPr>
      </p:pic>
      <p:pic>
        <p:nvPicPr>
          <p:cNvPr id="24" name="Grafik 23"/>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907704" y="4828723"/>
            <a:ext cx="2166205" cy="360000"/>
          </a:xfrm>
          <a:prstGeom prst="rect">
            <a:avLst/>
          </a:prstGeom>
        </p:spPr>
      </p:pic>
      <p:pic>
        <p:nvPicPr>
          <p:cNvPr id="25" name="Grafik 24"/>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259632" y="4254442"/>
            <a:ext cx="1360976" cy="360000"/>
          </a:xfrm>
          <a:prstGeom prst="rect">
            <a:avLst/>
          </a:prstGeom>
        </p:spPr>
      </p:pic>
      <p:pic>
        <p:nvPicPr>
          <p:cNvPr id="28" name="Grafik 27"/>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99466" y="3784688"/>
            <a:ext cx="1403532" cy="469754"/>
          </a:xfrm>
          <a:prstGeom prst="rect">
            <a:avLst/>
          </a:prstGeom>
        </p:spPr>
      </p:pic>
      <p:pic>
        <p:nvPicPr>
          <p:cNvPr id="7" name="Grafik 6"/>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77898" y="3092384"/>
            <a:ext cx="1346552" cy="498723"/>
          </a:xfrm>
          <a:prstGeom prst="rect">
            <a:avLst/>
          </a:prstGeom>
        </p:spPr>
      </p:pic>
      <p:pic>
        <p:nvPicPr>
          <p:cNvPr id="29" name="Grafik 2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676756" y="2348880"/>
            <a:ext cx="1640655" cy="360000"/>
          </a:xfrm>
          <a:prstGeom prst="rect">
            <a:avLst/>
          </a:prstGeom>
        </p:spPr>
      </p:pic>
      <p:pic>
        <p:nvPicPr>
          <p:cNvPr id="30" name="Grafik 29"/>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2994045" y="1177175"/>
            <a:ext cx="666033" cy="648032"/>
          </a:xfrm>
          <a:prstGeom prst="rect">
            <a:avLst/>
          </a:prstGeom>
        </p:spPr>
      </p:pic>
      <p:grpSp>
        <p:nvGrpSpPr>
          <p:cNvPr id="9" name="Gruppieren 8"/>
          <p:cNvGrpSpPr/>
          <p:nvPr/>
        </p:nvGrpSpPr>
        <p:grpSpPr>
          <a:xfrm>
            <a:off x="948867" y="1700808"/>
            <a:ext cx="2378195" cy="400110"/>
            <a:chOff x="948867" y="1700808"/>
            <a:chExt cx="2378195" cy="400110"/>
          </a:xfrm>
        </p:grpSpPr>
        <p:sp>
          <p:nvSpPr>
            <p:cNvPr id="4" name="Textfeld 3"/>
            <p:cNvSpPr txBox="1"/>
            <p:nvPr/>
          </p:nvSpPr>
          <p:spPr>
            <a:xfrm>
              <a:off x="1259632" y="1700808"/>
              <a:ext cx="2067430" cy="400110"/>
            </a:xfrm>
            <a:prstGeom prst="rect">
              <a:avLst/>
            </a:prstGeom>
            <a:noFill/>
          </p:spPr>
          <p:txBody>
            <a:bodyPr wrap="square" rtlCol="0">
              <a:spAutoFit/>
            </a:bodyPr>
            <a:lstStyle/>
            <a:p>
              <a:r>
                <a:rPr lang="de-DE" sz="1000" b="1" dirty="0" smtClean="0">
                  <a:latin typeface="Verdana" pitchFamily="34" charset="0"/>
                </a:rPr>
                <a:t>Vertretungen der Öffentlichen Bibliotheken</a:t>
              </a:r>
              <a:endParaRPr lang="de-DE" sz="1000" b="1" dirty="0">
                <a:latin typeface="Verdana" pitchFamily="34" charset="0"/>
              </a:endParaRPr>
            </a:p>
          </p:txBody>
        </p:sp>
        <p:pic>
          <p:nvPicPr>
            <p:cNvPr id="6" name="Grafik 5"/>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948867" y="1709892"/>
              <a:ext cx="310765" cy="360000"/>
            </a:xfrm>
            <a:prstGeom prst="rect">
              <a:avLst/>
            </a:prstGeom>
          </p:spPr>
        </p:pic>
      </p:grpSp>
    </p:spTree>
    <p:extLst>
      <p:ext uri="{BB962C8B-B14F-4D97-AF65-F5344CB8AC3E}">
        <p14:creationId xmlns:p14="http://schemas.microsoft.com/office/powerpoint/2010/main" val="42290165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8640960" cy="1143000"/>
          </a:xfrm>
        </p:spPr>
        <p:txBody>
          <a:bodyPr/>
          <a:lstStyle/>
          <a:p>
            <a:r>
              <a:rPr lang="de-DE" altLang="de-DE" dirty="0"/>
              <a:t>Organe und Spitzenorgane von Körperschaften  </a:t>
            </a:r>
            <a:r>
              <a:rPr lang="de-DE" altLang="de-DE" dirty="0" smtClean="0"/>
              <a:t>					- </a:t>
            </a:r>
            <a:r>
              <a:rPr lang="de-DE" altLang="de-DE" dirty="0"/>
              <a:t>8 -</a:t>
            </a:r>
            <a:endParaRPr lang="de-DE" dirty="0"/>
          </a:p>
        </p:txBody>
      </p:sp>
      <p:sp>
        <p:nvSpPr>
          <p:cNvPr id="3" name="Textplatzhalter 2"/>
          <p:cNvSpPr>
            <a:spLocks noGrp="1"/>
          </p:cNvSpPr>
          <p:nvPr>
            <p:ph type="body" sz="quarter" idx="13"/>
          </p:nvPr>
        </p:nvSpPr>
        <p:spPr/>
        <p:txBody>
          <a:bodyPr>
            <a:normAutofit lnSpcReduction="10000"/>
          </a:bodyPr>
          <a:lstStyle/>
          <a:p>
            <a:pPr>
              <a:spcBef>
                <a:spcPct val="70000"/>
              </a:spcBef>
              <a:defRPr/>
            </a:pPr>
            <a:r>
              <a:rPr lang="de-DE" altLang="de-DE" dirty="0"/>
              <a:t>Botschaften und Konsulate werden als Unterabteilungen des Landes erfasst, das sie repräsentieren. Erfassungssprache des Namens ist die des repräsentierten Landes. Der Name des Landes bzw. des Ortes, in dem die Botschaft bzw. das Konsulat akkreditiert ist, wird </a:t>
            </a:r>
            <a:r>
              <a:rPr lang="de-DE" altLang="de-DE" dirty="0" smtClean="0"/>
              <a:t>als Zusatz hinzugefügt (RDA 11.2.2.23</a:t>
            </a:r>
            <a:r>
              <a:rPr lang="de-DE" altLang="de-DE" dirty="0"/>
              <a:t>).</a:t>
            </a:r>
          </a:p>
          <a:p>
            <a:pPr marL="0" indent="0">
              <a:spcBef>
                <a:spcPct val="70000"/>
              </a:spcBef>
              <a:buNone/>
              <a:defRPr/>
            </a:pPr>
            <a:r>
              <a:rPr lang="de-DE" altLang="de-DE" dirty="0"/>
              <a:t>    </a:t>
            </a:r>
            <a:r>
              <a:rPr lang="de-DE" altLang="de-DE" sz="2000" i="1" dirty="0" smtClean="0"/>
              <a:t>Beispiel </a:t>
            </a:r>
            <a:r>
              <a:rPr lang="de-DE" altLang="de-DE" sz="2000" i="1" dirty="0"/>
              <a:t>für eine Botschaft:</a:t>
            </a:r>
          </a:p>
          <a:p>
            <a:pPr marL="0" indent="0">
              <a:lnSpc>
                <a:spcPts val="1000"/>
              </a:lnSpc>
              <a:spcBef>
                <a:spcPct val="70000"/>
              </a:spcBef>
              <a:buNone/>
              <a:defRPr/>
            </a:pPr>
            <a:r>
              <a:rPr lang="de-DE" altLang="de-DE" sz="2000" dirty="0"/>
              <a:t>	 Kanada. </a:t>
            </a:r>
            <a:r>
              <a:rPr lang="de-DE" altLang="de-DE" sz="2000" dirty="0" err="1"/>
              <a:t>Embassy</a:t>
            </a:r>
            <a:r>
              <a:rPr lang="de-DE" altLang="de-DE" sz="2000" dirty="0"/>
              <a:t> (Belgien)</a:t>
            </a:r>
          </a:p>
          <a:p>
            <a:pPr marL="0" indent="0">
              <a:spcBef>
                <a:spcPct val="70000"/>
              </a:spcBef>
              <a:buNone/>
              <a:defRPr/>
            </a:pPr>
            <a:r>
              <a:rPr lang="de-DE" altLang="de-DE" sz="2000" dirty="0"/>
              <a:t>     </a:t>
            </a:r>
            <a:r>
              <a:rPr lang="de-DE" altLang="de-DE" sz="2000" i="1" dirty="0"/>
              <a:t>Beispiel für ein Konsulat:</a:t>
            </a:r>
          </a:p>
          <a:p>
            <a:pPr marL="0" indent="0">
              <a:lnSpc>
                <a:spcPts val="1000"/>
              </a:lnSpc>
              <a:spcBef>
                <a:spcPct val="70000"/>
              </a:spcBef>
              <a:buNone/>
              <a:defRPr/>
            </a:pPr>
            <a:r>
              <a:rPr lang="de-DE" altLang="de-DE" sz="2000" dirty="0"/>
              <a:t>	 Frankreich. </a:t>
            </a:r>
            <a:r>
              <a:rPr lang="de-DE" altLang="de-DE" sz="2000" dirty="0" err="1"/>
              <a:t>Consulat</a:t>
            </a:r>
            <a:r>
              <a:rPr lang="de-DE" altLang="de-DE" sz="2000" dirty="0"/>
              <a:t> (Buenos Aires)</a:t>
            </a:r>
          </a:p>
          <a:p>
            <a:pPr>
              <a:spcBef>
                <a:spcPct val="70000"/>
              </a:spcBef>
              <a:defRPr/>
            </a:pPr>
            <a:endParaRPr lang="de-DE" altLang="de-DE" dirty="0"/>
          </a:p>
          <a:p>
            <a:endParaRPr lang="de-DE" dirty="0"/>
          </a:p>
        </p:txBody>
      </p:sp>
      <p:sp>
        <p:nvSpPr>
          <p:cNvPr id="4" name="Fußzeilenplatzhalter 3"/>
          <p:cNvSpPr>
            <a:spLocks noGrp="1"/>
          </p:cNvSpPr>
          <p:nvPr>
            <p:ph type="ftr" sz="quarter" idx="14"/>
          </p:nvPr>
        </p:nvSpPr>
        <p:spPr>
          <a:xfrm>
            <a:off x="467544" y="6381328"/>
            <a:ext cx="8568952" cy="365125"/>
          </a:xfrm>
        </p:spPr>
        <p:txBody>
          <a:bodyPr/>
          <a:lstStyle/>
          <a:p>
            <a:r>
              <a:rPr lang="de-DE" dirty="0" smtClean="0"/>
              <a:t>Schulungsunterlagen der AG RDA – Modul GND: Organe von Körperschaften, juristische Körperschaften | Stand: 28.04.2014    10 </a:t>
            </a:r>
            <a:endParaRPr lang="de-DE" dirty="0"/>
          </a:p>
        </p:txBody>
      </p:sp>
    </p:spTree>
    <p:extLst>
      <p:ext uri="{BB962C8B-B14F-4D97-AF65-F5344CB8AC3E}">
        <p14:creationId xmlns:p14="http://schemas.microsoft.com/office/powerpoint/2010/main" val="20888219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8640960" cy="1143000"/>
          </a:xfrm>
        </p:spPr>
        <p:txBody>
          <a:bodyPr/>
          <a:lstStyle/>
          <a:p>
            <a:r>
              <a:rPr lang="de-DE" altLang="de-DE" dirty="0"/>
              <a:t>Organe und Spitzenorgane von Körperschaften  </a:t>
            </a:r>
            <a:r>
              <a:rPr lang="de-DE" altLang="de-DE" dirty="0" smtClean="0"/>
              <a:t>					- </a:t>
            </a:r>
            <a:r>
              <a:rPr lang="de-DE" altLang="de-DE" dirty="0"/>
              <a:t>9 -</a:t>
            </a:r>
            <a:endParaRPr lang="de-DE" dirty="0"/>
          </a:p>
        </p:txBody>
      </p:sp>
      <p:sp>
        <p:nvSpPr>
          <p:cNvPr id="3" name="Textplatzhalter 2"/>
          <p:cNvSpPr>
            <a:spLocks noGrp="1"/>
          </p:cNvSpPr>
          <p:nvPr>
            <p:ph type="body" sz="quarter" idx="13"/>
          </p:nvPr>
        </p:nvSpPr>
        <p:spPr/>
        <p:txBody>
          <a:bodyPr>
            <a:normAutofit/>
          </a:bodyPr>
          <a:lstStyle/>
          <a:p>
            <a:pPr>
              <a:spcBef>
                <a:spcPct val="70000"/>
              </a:spcBef>
              <a:defRPr/>
            </a:pPr>
            <a:r>
              <a:rPr lang="de-DE" altLang="de-DE" dirty="0"/>
              <a:t>Delegationen und Kommissionen usw., die ein Land in einer internationalen oder zwischenstaatlichen Organisation, bei einer Konferenz, bei einer Unternehmung usw. repräsentieren, werden als Unterabteilung der Ansetzungsform des Sucheinstiegs erfasst, der das repräsentierte Land darstellt. Die Unterabteilung wird in der Sprache des repräsentierten Landes erfasst </a:t>
            </a:r>
            <a:r>
              <a:rPr lang="de-DE" altLang="de-DE" dirty="0" smtClean="0"/>
              <a:t>(RDA 11.2.2.24</a:t>
            </a:r>
            <a:r>
              <a:rPr lang="de-DE" altLang="de-DE" dirty="0"/>
              <a:t>).</a:t>
            </a:r>
          </a:p>
          <a:p>
            <a:pPr marL="0" indent="0">
              <a:spcBef>
                <a:spcPct val="70000"/>
              </a:spcBef>
              <a:buNone/>
              <a:defRPr/>
            </a:pPr>
            <a:r>
              <a:rPr lang="de-DE" altLang="de-DE" sz="2000" dirty="0"/>
              <a:t>     </a:t>
            </a:r>
            <a:r>
              <a:rPr lang="de-DE" altLang="de-DE" sz="2000" i="1" dirty="0"/>
              <a:t>Beispiel:</a:t>
            </a:r>
            <a:r>
              <a:rPr lang="de-DE" altLang="de-DE" sz="2000" dirty="0"/>
              <a:t> </a:t>
            </a:r>
          </a:p>
          <a:p>
            <a:pPr marL="0" indent="0">
              <a:lnSpc>
                <a:spcPts val="1000"/>
              </a:lnSpc>
              <a:spcBef>
                <a:spcPct val="70000"/>
              </a:spcBef>
              <a:buNone/>
              <a:defRPr/>
            </a:pPr>
            <a:r>
              <a:rPr lang="de-DE" altLang="de-DE" sz="2000" dirty="0"/>
              <a:t>	Indien. Delegation (International Labour Conference)</a:t>
            </a:r>
            <a:endParaRPr lang="de-DE" sz="2000" dirty="0"/>
          </a:p>
        </p:txBody>
      </p:sp>
      <p:sp>
        <p:nvSpPr>
          <p:cNvPr id="4" name="Fußzeilenplatzhalter 3"/>
          <p:cNvSpPr>
            <a:spLocks noGrp="1"/>
          </p:cNvSpPr>
          <p:nvPr>
            <p:ph type="ftr" sz="quarter" idx="14"/>
          </p:nvPr>
        </p:nvSpPr>
        <p:spPr>
          <a:xfrm>
            <a:off x="467544" y="6381328"/>
            <a:ext cx="8568952" cy="365125"/>
          </a:xfrm>
        </p:spPr>
        <p:txBody>
          <a:bodyPr/>
          <a:lstStyle/>
          <a:p>
            <a:r>
              <a:rPr lang="de-DE" dirty="0" smtClean="0"/>
              <a:t>Schulungsunterlagen der AG RDA – Modul GND: Organe von Körperschaften, juristische Körperschaften | Stand: 28.04.2014    11 </a:t>
            </a:r>
            <a:endParaRPr lang="de-DE" dirty="0"/>
          </a:p>
        </p:txBody>
      </p:sp>
    </p:spTree>
    <p:extLst>
      <p:ext uri="{BB962C8B-B14F-4D97-AF65-F5344CB8AC3E}">
        <p14:creationId xmlns:p14="http://schemas.microsoft.com/office/powerpoint/2010/main" val="19995370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41784"/>
            <a:ext cx="8229600" cy="1143000"/>
          </a:xfrm>
        </p:spPr>
        <p:txBody>
          <a:bodyPr/>
          <a:lstStyle/>
          <a:p>
            <a:r>
              <a:rPr lang="de-DE" altLang="de-DE" dirty="0"/>
              <a:t>Spitzenorgane von Körperschaften und religiösen Körperschaften</a:t>
            </a:r>
            <a:endParaRPr lang="de-DE" dirty="0"/>
          </a:p>
        </p:txBody>
      </p:sp>
      <p:sp>
        <p:nvSpPr>
          <p:cNvPr id="3" name="Textplatzhalter 2"/>
          <p:cNvSpPr>
            <a:spLocks noGrp="1"/>
          </p:cNvSpPr>
          <p:nvPr>
            <p:ph type="body" sz="quarter" idx="13"/>
          </p:nvPr>
        </p:nvSpPr>
        <p:spPr>
          <a:xfrm>
            <a:off x="468313" y="1628775"/>
            <a:ext cx="8207375" cy="3600425"/>
          </a:xfrm>
        </p:spPr>
        <p:txBody>
          <a:bodyPr>
            <a:normAutofit fontScale="92500" lnSpcReduction="20000"/>
          </a:bodyPr>
          <a:lstStyle/>
          <a:p>
            <a:r>
              <a:rPr lang="de-DE" altLang="de-DE" dirty="0"/>
              <a:t>Abweichend von RAK-WB werden nach RDA Staatsoberhäupter, Regierungschefs </a:t>
            </a:r>
            <a:r>
              <a:rPr lang="de-DE" altLang="de-DE" dirty="0" smtClean="0"/>
              <a:t>(RDA 11.2.2.18</a:t>
            </a:r>
            <a:r>
              <a:rPr lang="de-DE" altLang="de-DE" dirty="0"/>
              <a:t>) und religiöse Würdenträger </a:t>
            </a:r>
            <a:r>
              <a:rPr lang="de-DE" altLang="de-DE" dirty="0" smtClean="0"/>
              <a:t>(RDA 11.2.2.26</a:t>
            </a:r>
            <a:r>
              <a:rPr lang="de-DE" altLang="de-DE" dirty="0"/>
              <a:t>: Päpste, Bischöfe, Rabbis, Mullahs) als Unterabteilung der Ansetzungsform des Sucheinstiegs, der die Gebietskörperschaft repräsentiert, angesetzt. Wenn die Amtsperson, die identifiziert wird, ein bestimmter Amtsinhaber ist, werden </a:t>
            </a:r>
            <a:r>
              <a:rPr lang="de-DE" altLang="de-DE" dirty="0" smtClean="0"/>
              <a:t> </a:t>
            </a:r>
            <a:r>
              <a:rPr lang="de-DE" altLang="de-DE" dirty="0"/>
              <a:t>die zusammenfassende Angabe der Jahre der Herrschaft oder der Amtszeit und der Name der Person in Kurzform und in der Sprache des bevorzugten Namens dieser Person </a:t>
            </a:r>
            <a:r>
              <a:rPr lang="de-DE" altLang="de-DE" dirty="0" smtClean="0"/>
              <a:t>hinzugefügt</a:t>
            </a:r>
          </a:p>
          <a:p>
            <a:endParaRPr lang="de-DE" altLang="de-DE" sz="2000" dirty="0"/>
          </a:p>
          <a:p>
            <a:endParaRPr lang="de-DE" sz="2000" dirty="0"/>
          </a:p>
        </p:txBody>
      </p:sp>
      <p:sp>
        <p:nvSpPr>
          <p:cNvPr id="5" name="Rectangle 3"/>
          <p:cNvSpPr txBox="1">
            <a:spLocks noChangeArrowheads="1"/>
          </p:cNvSpPr>
          <p:nvPr/>
        </p:nvSpPr>
        <p:spPr bwMode="auto">
          <a:xfrm>
            <a:off x="971600" y="5373216"/>
            <a:ext cx="7200800" cy="656109"/>
          </a:xfrm>
          <a:prstGeom prst="rect">
            <a:avLst/>
          </a:prstGeom>
          <a:solidFill>
            <a:srgbClr val="FEE190"/>
          </a:solidFill>
          <a:ln/>
        </p:spPr>
        <p:style>
          <a:lnRef idx="1">
            <a:schemeClr val="accent1"/>
          </a:lnRef>
          <a:fillRef idx="3">
            <a:schemeClr val="accent1"/>
          </a:fillRef>
          <a:effectRef idx="2">
            <a:schemeClr val="accent1"/>
          </a:effectRef>
          <a:fontRef idx="minor">
            <a:schemeClr val="lt1"/>
          </a:fontRef>
        </p:style>
        <p:txBody>
          <a:bodyPr wrap="none" lIns="0" tIns="0" rIns="0" bIns="0" anchor="ctr" anchorCtr="1"/>
          <a:lstStyle>
            <a:lvl1pPr marL="342900" indent="-342900" algn="l" rtl="0" eaLnBrk="0" fontAlgn="base" hangingPunct="0">
              <a:lnSpc>
                <a:spcPts val="2400"/>
              </a:lnSpc>
              <a:spcBef>
                <a:spcPts val="1680"/>
              </a:spcBef>
              <a:spcAft>
                <a:spcPct val="0"/>
              </a:spcAft>
              <a:buFont typeface="Verdana" pitchFamily="34" charset="0"/>
              <a:buChar char="–"/>
              <a:defRPr sz="2000">
                <a:solidFill>
                  <a:schemeClr val="tx1"/>
                </a:solidFill>
                <a:latin typeface="+mn-lt"/>
                <a:ea typeface="+mn-ea"/>
                <a:cs typeface="+mn-cs"/>
              </a:defRPr>
            </a:lvl1pPr>
            <a:lvl2pPr marL="742950" indent="-285750" algn="l" rtl="0" eaLnBrk="0" fontAlgn="base" hangingPunct="0">
              <a:lnSpc>
                <a:spcPts val="2000"/>
              </a:lnSpc>
              <a:spcBef>
                <a:spcPts val="300"/>
              </a:spcBef>
              <a:spcAft>
                <a:spcPct val="0"/>
              </a:spcAft>
              <a:buChar char="-"/>
              <a:defRPr sz="1600">
                <a:solidFill>
                  <a:schemeClr val="tx1"/>
                </a:solidFill>
                <a:latin typeface="+mn-lt"/>
                <a:cs typeface="+mn-cs"/>
              </a:defRPr>
            </a:lvl2pPr>
            <a:lvl3pPr marL="1143000" indent="-228600" algn="l" rtl="0" eaLnBrk="0" fontAlgn="base" hangingPunct="0">
              <a:lnSpc>
                <a:spcPts val="2000"/>
              </a:lnSpc>
              <a:spcBef>
                <a:spcPts val="300"/>
              </a:spcBef>
              <a:spcAft>
                <a:spcPct val="0"/>
              </a:spcAft>
              <a:buChar char="-"/>
              <a:defRPr sz="1600">
                <a:solidFill>
                  <a:schemeClr val="tx1"/>
                </a:solidFill>
                <a:latin typeface="+mn-lt"/>
                <a:cs typeface="+mn-cs"/>
              </a:defRPr>
            </a:lvl3pPr>
            <a:lvl4pPr marL="1600200" indent="-228600" algn="l" rtl="0" eaLnBrk="0" fontAlgn="base" hangingPunct="0">
              <a:lnSpc>
                <a:spcPts val="2000"/>
              </a:lnSpc>
              <a:spcBef>
                <a:spcPts val="300"/>
              </a:spcBef>
              <a:spcAft>
                <a:spcPct val="0"/>
              </a:spcAft>
              <a:buChar char="-"/>
              <a:defRPr sz="1600">
                <a:solidFill>
                  <a:schemeClr val="tx1"/>
                </a:solidFill>
                <a:latin typeface="+mn-lt"/>
                <a:cs typeface="+mn-cs"/>
              </a:defRPr>
            </a:lvl4pPr>
            <a:lvl5pPr marL="2057400" indent="-228600" algn="l" rtl="0" eaLnBrk="0" fontAlgn="base" hangingPunct="0">
              <a:lnSpc>
                <a:spcPts val="2000"/>
              </a:lnSpc>
              <a:spcBef>
                <a:spcPts val="300"/>
              </a:spcBef>
              <a:spcAft>
                <a:spcPct val="0"/>
              </a:spcAft>
              <a:buChar char="-"/>
              <a:defRPr sz="1600">
                <a:solidFill>
                  <a:schemeClr val="tx1"/>
                </a:solidFill>
                <a:latin typeface="+mn-lt"/>
                <a:cs typeface="+mn-cs"/>
              </a:defRPr>
            </a:lvl5pPr>
            <a:lvl6pPr marL="2514600" indent="-228600" algn="l" rtl="0" eaLnBrk="1" fontAlgn="base" hangingPunct="1">
              <a:lnSpc>
                <a:spcPts val="2400"/>
              </a:lnSpc>
              <a:spcBef>
                <a:spcPct val="20000"/>
              </a:spcBef>
              <a:spcAft>
                <a:spcPct val="0"/>
              </a:spcAft>
              <a:buChar char="-"/>
              <a:defRPr sz="1600">
                <a:solidFill>
                  <a:schemeClr val="tx1"/>
                </a:solidFill>
                <a:latin typeface="+mn-lt"/>
                <a:cs typeface="+mn-cs"/>
              </a:defRPr>
            </a:lvl6pPr>
            <a:lvl7pPr marL="2971800" indent="-228600" algn="l" rtl="0" eaLnBrk="1" fontAlgn="base" hangingPunct="1">
              <a:lnSpc>
                <a:spcPts val="2400"/>
              </a:lnSpc>
              <a:spcBef>
                <a:spcPct val="20000"/>
              </a:spcBef>
              <a:spcAft>
                <a:spcPct val="0"/>
              </a:spcAft>
              <a:buChar char="-"/>
              <a:defRPr sz="1600">
                <a:solidFill>
                  <a:schemeClr val="tx1"/>
                </a:solidFill>
                <a:latin typeface="+mn-lt"/>
                <a:cs typeface="+mn-cs"/>
              </a:defRPr>
            </a:lvl7pPr>
            <a:lvl8pPr marL="3429000" indent="-228600" algn="l" rtl="0" eaLnBrk="1" fontAlgn="base" hangingPunct="1">
              <a:lnSpc>
                <a:spcPts val="2400"/>
              </a:lnSpc>
              <a:spcBef>
                <a:spcPct val="20000"/>
              </a:spcBef>
              <a:spcAft>
                <a:spcPct val="0"/>
              </a:spcAft>
              <a:buChar char="-"/>
              <a:defRPr sz="1600">
                <a:solidFill>
                  <a:schemeClr val="tx1"/>
                </a:solidFill>
                <a:latin typeface="+mn-lt"/>
                <a:cs typeface="+mn-cs"/>
              </a:defRPr>
            </a:lvl8pPr>
            <a:lvl9pPr marL="3886200" indent="-228600" algn="l" rtl="0" eaLnBrk="1" fontAlgn="base" hangingPunct="1">
              <a:lnSpc>
                <a:spcPts val="2400"/>
              </a:lnSpc>
              <a:spcBef>
                <a:spcPct val="20000"/>
              </a:spcBef>
              <a:spcAft>
                <a:spcPct val="0"/>
              </a:spcAft>
              <a:buChar char="-"/>
              <a:defRPr sz="1600">
                <a:solidFill>
                  <a:schemeClr val="tx1"/>
                </a:solidFill>
                <a:latin typeface="+mn-lt"/>
                <a:cs typeface="+mn-cs"/>
              </a:defRPr>
            </a:lvl9pPr>
          </a:lstStyle>
          <a:p>
            <a:pPr marL="0" indent="0" eaLnBrk="1" hangingPunct="1">
              <a:spcBef>
                <a:spcPct val="70000"/>
              </a:spcBef>
              <a:buFont typeface="Verdana" pitchFamily="34" charset="0"/>
              <a:buNone/>
              <a:defRPr/>
            </a:pPr>
            <a:r>
              <a:rPr lang="de-DE" altLang="de-DE" sz="1800" dirty="0" smtClean="0">
                <a:latin typeface="Verdana" panose="020B0604030504040204" pitchFamily="34" charset="0"/>
                <a:ea typeface="Verdana" panose="020B0604030504040204" pitchFamily="34" charset="0"/>
                <a:cs typeface="Verdana" panose="020B0604030504040204" pitchFamily="34" charset="0"/>
              </a:rPr>
              <a:t>Diese </a:t>
            </a:r>
            <a:r>
              <a:rPr lang="de-DE" altLang="de-DE" sz="1800" dirty="0">
                <a:latin typeface="Verdana" panose="020B0604030504040204" pitchFamily="34" charset="0"/>
                <a:ea typeface="Verdana" panose="020B0604030504040204" pitchFamily="34" charset="0"/>
                <a:cs typeface="Verdana" panose="020B0604030504040204" pitchFamily="34" charset="0"/>
              </a:rPr>
              <a:t>Regelung gilt erst ab dem Vollumstieg 2015</a:t>
            </a:r>
          </a:p>
        </p:txBody>
      </p:sp>
      <p:sp>
        <p:nvSpPr>
          <p:cNvPr id="4" name="Fußzeilenplatzhalter 3"/>
          <p:cNvSpPr>
            <a:spLocks noGrp="1"/>
          </p:cNvSpPr>
          <p:nvPr>
            <p:ph type="ftr" sz="quarter" idx="14"/>
          </p:nvPr>
        </p:nvSpPr>
        <p:spPr>
          <a:xfrm>
            <a:off x="467544" y="6381328"/>
            <a:ext cx="8568952" cy="365125"/>
          </a:xfrm>
        </p:spPr>
        <p:txBody>
          <a:bodyPr/>
          <a:lstStyle/>
          <a:p>
            <a:r>
              <a:rPr lang="de-DE" dirty="0" smtClean="0"/>
              <a:t>Schulungsunterlagen der AG RDA – Modul GND: Organe von Körperschaften, juristische Körperschaften | Stand: 28.04.2014    12 </a:t>
            </a:r>
            <a:endParaRPr lang="de-DE" dirty="0"/>
          </a:p>
        </p:txBody>
      </p:sp>
    </p:spTree>
    <p:extLst>
      <p:ext uri="{BB962C8B-B14F-4D97-AF65-F5344CB8AC3E}">
        <p14:creationId xmlns:p14="http://schemas.microsoft.com/office/powerpoint/2010/main" val="23606226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48680"/>
            <a:ext cx="8640960" cy="1143000"/>
          </a:xfrm>
        </p:spPr>
        <p:txBody>
          <a:bodyPr/>
          <a:lstStyle/>
          <a:p>
            <a:r>
              <a:rPr lang="de-DE" altLang="de-DE" dirty="0"/>
              <a:t>Spitzenorgane von Körperschaften  - 1 </a:t>
            </a:r>
            <a:r>
              <a:rPr lang="de-DE" altLang="de-DE" dirty="0" smtClean="0"/>
              <a:t>-(RDA 11.2.2.18</a:t>
            </a:r>
            <a:r>
              <a:rPr lang="de-DE" altLang="de-DE" dirty="0"/>
              <a:t>)  </a:t>
            </a:r>
            <a:br>
              <a:rPr lang="de-DE" altLang="de-DE" dirty="0"/>
            </a:br>
            <a:endParaRPr lang="de-DE" dirty="0"/>
          </a:p>
        </p:txBody>
      </p:sp>
      <p:sp>
        <p:nvSpPr>
          <p:cNvPr id="3" name="Textplatzhalter 2"/>
          <p:cNvSpPr>
            <a:spLocks noGrp="1"/>
          </p:cNvSpPr>
          <p:nvPr>
            <p:ph type="body" sz="quarter" idx="13"/>
          </p:nvPr>
        </p:nvSpPr>
        <p:spPr/>
        <p:txBody>
          <a:bodyPr>
            <a:normAutofit fontScale="92500" lnSpcReduction="20000"/>
          </a:bodyPr>
          <a:lstStyle/>
          <a:p>
            <a:pPr>
              <a:spcBef>
                <a:spcPct val="70000"/>
              </a:spcBef>
              <a:defRPr/>
            </a:pPr>
            <a:r>
              <a:rPr lang="de-DE" altLang="de-DE" sz="2600" dirty="0"/>
              <a:t>Folgende Amtsträger werden wie Spitzenorgane ihrer Regierung angesetzt </a:t>
            </a:r>
            <a:r>
              <a:rPr lang="de-DE" altLang="de-DE" sz="2600" dirty="0" smtClean="0"/>
              <a:t>(RDA 11.2.2.18.1</a:t>
            </a:r>
            <a:r>
              <a:rPr lang="de-DE" altLang="de-DE" sz="2600" dirty="0"/>
              <a:t>): </a:t>
            </a:r>
          </a:p>
          <a:p>
            <a:pPr marL="0" indent="0">
              <a:spcBef>
                <a:spcPct val="70000"/>
              </a:spcBef>
              <a:buNone/>
              <a:defRPr/>
            </a:pPr>
            <a:r>
              <a:rPr lang="de-DE" altLang="de-DE" sz="2600" dirty="0"/>
              <a:t>    </a:t>
            </a:r>
            <a:r>
              <a:rPr lang="de-DE" altLang="de-DE" sz="2600" dirty="0" smtClean="0"/>
              <a:t>Staatsoberhäupter</a:t>
            </a:r>
            <a:r>
              <a:rPr lang="de-DE" altLang="de-DE" sz="2600" dirty="0"/>
              <a:t>, Regierungschefs</a:t>
            </a:r>
          </a:p>
          <a:p>
            <a:pPr marL="0" indent="0">
              <a:spcBef>
                <a:spcPct val="70000"/>
              </a:spcBef>
              <a:buNone/>
              <a:defRPr/>
            </a:pPr>
            <a:r>
              <a:rPr lang="de-DE" altLang="de-DE" sz="2200" dirty="0"/>
              <a:t>     </a:t>
            </a:r>
            <a:r>
              <a:rPr lang="de-DE" altLang="de-DE" sz="2200" i="1" dirty="0"/>
              <a:t>Beispiel:</a:t>
            </a:r>
            <a:r>
              <a:rPr lang="de-DE" altLang="de-DE" sz="2200" dirty="0"/>
              <a:t> </a:t>
            </a:r>
          </a:p>
          <a:p>
            <a:pPr marL="0" indent="0">
              <a:lnSpc>
                <a:spcPts val="1000"/>
              </a:lnSpc>
              <a:spcBef>
                <a:spcPct val="70000"/>
              </a:spcBef>
              <a:buNone/>
              <a:defRPr/>
            </a:pPr>
            <a:r>
              <a:rPr lang="de-DE" altLang="de-DE" sz="2200" dirty="0"/>
              <a:t>	Deutschland. Bundeskanzler</a:t>
            </a:r>
          </a:p>
          <a:p>
            <a:pPr>
              <a:spcBef>
                <a:spcPct val="70000"/>
              </a:spcBef>
              <a:defRPr/>
            </a:pPr>
            <a:r>
              <a:rPr lang="de-DE" altLang="de-DE" sz="2600" dirty="0"/>
              <a:t>Wenn ein spezieller Amtsinhaber in offizieller Funktion publiziert, werden die Regierungszeit und der Name in Kurzform </a:t>
            </a:r>
            <a:r>
              <a:rPr lang="de-DE" altLang="de-DE" sz="2600" dirty="0" smtClean="0"/>
              <a:t>als Zusatz hinzugefügt</a:t>
            </a:r>
            <a:r>
              <a:rPr lang="de-DE" altLang="de-DE" sz="2600" dirty="0"/>
              <a:t>: </a:t>
            </a:r>
          </a:p>
          <a:p>
            <a:pPr marL="0" indent="0">
              <a:spcBef>
                <a:spcPct val="70000"/>
              </a:spcBef>
              <a:buNone/>
              <a:defRPr/>
            </a:pPr>
            <a:r>
              <a:rPr lang="de-DE" altLang="de-DE" sz="2200" dirty="0"/>
              <a:t>     </a:t>
            </a:r>
            <a:r>
              <a:rPr lang="de-DE" altLang="de-DE" sz="2200" i="1" dirty="0"/>
              <a:t>Beispiel:</a:t>
            </a:r>
            <a:r>
              <a:rPr lang="de-DE" altLang="de-DE" sz="2200" dirty="0"/>
              <a:t> </a:t>
            </a:r>
          </a:p>
          <a:p>
            <a:pPr marL="0" indent="0">
              <a:lnSpc>
                <a:spcPts val="1000"/>
              </a:lnSpc>
              <a:spcBef>
                <a:spcPct val="70000"/>
              </a:spcBef>
              <a:buNone/>
              <a:defRPr/>
            </a:pPr>
            <a:r>
              <a:rPr lang="de-DE" altLang="de-DE" sz="2200" dirty="0"/>
              <a:t>	Deutschland. Bundeskanzler </a:t>
            </a:r>
            <a:r>
              <a:rPr lang="de-DE" altLang="de-DE" sz="2200" dirty="0" smtClean="0"/>
              <a:t>(1990-1998 </a:t>
            </a:r>
            <a:r>
              <a:rPr lang="de-DE" altLang="de-DE" sz="2200" dirty="0"/>
              <a:t>: </a:t>
            </a:r>
            <a:r>
              <a:rPr lang="de-DE" altLang="de-DE" sz="2200" dirty="0" smtClean="0"/>
              <a:t>Kohl)</a:t>
            </a:r>
            <a:endParaRPr lang="de-DE" sz="2200" dirty="0"/>
          </a:p>
        </p:txBody>
      </p:sp>
      <p:sp>
        <p:nvSpPr>
          <p:cNvPr id="4" name="Fußzeilenplatzhalter 3"/>
          <p:cNvSpPr>
            <a:spLocks noGrp="1"/>
          </p:cNvSpPr>
          <p:nvPr>
            <p:ph type="ftr" sz="quarter" idx="14"/>
          </p:nvPr>
        </p:nvSpPr>
        <p:spPr>
          <a:xfrm>
            <a:off x="467544" y="6381328"/>
            <a:ext cx="8568952" cy="365125"/>
          </a:xfrm>
        </p:spPr>
        <p:txBody>
          <a:bodyPr/>
          <a:lstStyle/>
          <a:p>
            <a:r>
              <a:rPr lang="de-DE" dirty="0" smtClean="0"/>
              <a:t>Schulungsunterlagen der AG RDA – Modul GND: Organe von Körperschaften, juristische Körperschaften | Stand: 28.04.2014    13 </a:t>
            </a:r>
            <a:endParaRPr lang="de-DE" dirty="0"/>
          </a:p>
        </p:txBody>
      </p:sp>
    </p:spTree>
    <p:extLst>
      <p:ext uri="{BB962C8B-B14F-4D97-AF65-F5344CB8AC3E}">
        <p14:creationId xmlns:p14="http://schemas.microsoft.com/office/powerpoint/2010/main" val="13042056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8640960" cy="1143000"/>
          </a:xfrm>
        </p:spPr>
        <p:txBody>
          <a:bodyPr/>
          <a:lstStyle/>
          <a:p>
            <a:r>
              <a:rPr lang="de-DE" altLang="de-DE" dirty="0"/>
              <a:t>Spitzenorgane von Körperschaften  - 2 </a:t>
            </a:r>
            <a:r>
              <a:rPr lang="de-DE" altLang="de-DE" dirty="0" smtClean="0"/>
              <a:t>-</a:t>
            </a:r>
            <a:r>
              <a:rPr lang="de-DE" altLang="de-DE" dirty="0"/>
              <a:t/>
            </a:r>
            <a:br>
              <a:rPr lang="de-DE" altLang="de-DE" dirty="0"/>
            </a:br>
            <a:r>
              <a:rPr lang="de-DE" altLang="de-DE" dirty="0" smtClean="0"/>
              <a:t>(RDA 11.2.2.18</a:t>
            </a:r>
            <a:r>
              <a:rPr lang="de-DE" altLang="de-DE" dirty="0"/>
              <a:t>)</a:t>
            </a:r>
            <a:endParaRPr lang="de-DE" dirty="0"/>
          </a:p>
        </p:txBody>
      </p:sp>
      <p:sp>
        <p:nvSpPr>
          <p:cNvPr id="3" name="Textplatzhalter 2"/>
          <p:cNvSpPr>
            <a:spLocks noGrp="1"/>
          </p:cNvSpPr>
          <p:nvPr>
            <p:ph type="body" sz="quarter" idx="13"/>
          </p:nvPr>
        </p:nvSpPr>
        <p:spPr/>
        <p:txBody>
          <a:bodyPr/>
          <a:lstStyle/>
          <a:p>
            <a:pPr>
              <a:spcBef>
                <a:spcPct val="70000"/>
              </a:spcBef>
              <a:defRPr/>
            </a:pPr>
            <a:r>
              <a:rPr lang="de-DE" altLang="de-DE" dirty="0"/>
              <a:t>Herrschende Exekutivorgane, z. B. Militärjunta </a:t>
            </a:r>
            <a:r>
              <a:rPr lang="de-DE" altLang="de-DE" dirty="0" smtClean="0"/>
              <a:t>(RDA 11.2.2.18.2</a:t>
            </a:r>
            <a:r>
              <a:rPr lang="de-DE" altLang="de-DE" dirty="0"/>
              <a:t>)</a:t>
            </a:r>
          </a:p>
          <a:p>
            <a:pPr>
              <a:spcBef>
                <a:spcPct val="70000"/>
              </a:spcBef>
              <a:defRPr/>
            </a:pPr>
            <a:r>
              <a:rPr lang="de-DE" altLang="de-DE" dirty="0"/>
              <a:t>Leiter von internationalen zwischenstaatlichen Organisationen </a:t>
            </a:r>
            <a:r>
              <a:rPr lang="de-DE" altLang="de-DE" dirty="0" smtClean="0"/>
              <a:t>(RDA 11.2.2.18.3</a:t>
            </a:r>
            <a:r>
              <a:rPr lang="de-DE" altLang="de-DE" dirty="0"/>
              <a:t>)</a:t>
            </a:r>
          </a:p>
          <a:p>
            <a:pPr marL="0" indent="0">
              <a:spcBef>
                <a:spcPct val="70000"/>
              </a:spcBef>
              <a:buNone/>
              <a:defRPr/>
            </a:pPr>
            <a:r>
              <a:rPr lang="de-DE" altLang="de-DE" dirty="0"/>
              <a:t>     </a:t>
            </a:r>
            <a:r>
              <a:rPr lang="de-DE" altLang="de-DE" sz="2000" i="1" dirty="0"/>
              <a:t>Beispiele:</a:t>
            </a:r>
          </a:p>
          <a:p>
            <a:pPr marL="0" indent="0">
              <a:lnSpc>
                <a:spcPts val="1000"/>
              </a:lnSpc>
              <a:spcBef>
                <a:spcPct val="70000"/>
              </a:spcBef>
              <a:buNone/>
              <a:defRPr/>
            </a:pPr>
            <a:r>
              <a:rPr lang="de-DE" altLang="de-DE" sz="2000" dirty="0"/>
              <a:t>    	 </a:t>
            </a:r>
            <a:r>
              <a:rPr lang="de-DE" altLang="de-DE" sz="2000" dirty="0" smtClean="0"/>
              <a:t>Vereinte Nationen. </a:t>
            </a:r>
            <a:r>
              <a:rPr lang="de-DE" altLang="de-DE" sz="2000" dirty="0"/>
              <a:t>Generalsekretär</a:t>
            </a:r>
          </a:p>
          <a:p>
            <a:pPr marL="0" indent="0">
              <a:spcBef>
                <a:spcPct val="70000"/>
              </a:spcBef>
              <a:buNone/>
              <a:defRPr/>
            </a:pPr>
            <a:r>
              <a:rPr lang="de-DE" altLang="de-DE" sz="2000" dirty="0"/>
              <a:t>    	 </a:t>
            </a:r>
            <a:r>
              <a:rPr lang="de-DE" altLang="de-DE" sz="2000" dirty="0" smtClean="0"/>
              <a:t>Europäische Kommission</a:t>
            </a:r>
            <a:r>
              <a:rPr lang="de-DE" altLang="de-DE" sz="2000" dirty="0"/>
              <a:t>. Präsident</a:t>
            </a:r>
          </a:p>
          <a:p>
            <a:endParaRPr lang="de-DE" dirty="0"/>
          </a:p>
        </p:txBody>
      </p:sp>
      <p:sp>
        <p:nvSpPr>
          <p:cNvPr id="4" name="Fußzeilenplatzhalter 3"/>
          <p:cNvSpPr>
            <a:spLocks noGrp="1"/>
          </p:cNvSpPr>
          <p:nvPr>
            <p:ph type="ftr" sz="quarter" idx="14"/>
          </p:nvPr>
        </p:nvSpPr>
        <p:spPr>
          <a:xfrm>
            <a:off x="467544" y="6381328"/>
            <a:ext cx="8568952" cy="365125"/>
          </a:xfrm>
        </p:spPr>
        <p:txBody>
          <a:bodyPr/>
          <a:lstStyle/>
          <a:p>
            <a:r>
              <a:rPr lang="de-DE" dirty="0" smtClean="0"/>
              <a:t>Schulungsunterlagen der AG RDA – Modul GND: Organe von Körperschaften, juristische Körperschaften | Stand: 28.04.2014    14 </a:t>
            </a:r>
            <a:endParaRPr lang="de-DE" dirty="0"/>
          </a:p>
        </p:txBody>
      </p:sp>
    </p:spTree>
    <p:extLst>
      <p:ext uri="{BB962C8B-B14F-4D97-AF65-F5344CB8AC3E}">
        <p14:creationId xmlns:p14="http://schemas.microsoft.com/office/powerpoint/2010/main" val="42000834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8640960" cy="1143000"/>
          </a:xfrm>
        </p:spPr>
        <p:txBody>
          <a:bodyPr/>
          <a:lstStyle/>
          <a:p>
            <a:r>
              <a:rPr lang="de-DE" altLang="de-DE" dirty="0"/>
              <a:t>Spitzenorgane von Körperschaften  - 3 -</a:t>
            </a:r>
            <a:br>
              <a:rPr lang="de-DE" altLang="de-DE" dirty="0"/>
            </a:br>
            <a:r>
              <a:rPr lang="de-DE" altLang="de-DE" dirty="0" smtClean="0"/>
              <a:t>(RDA 11.2.2.18</a:t>
            </a:r>
            <a:r>
              <a:rPr lang="de-DE" altLang="de-DE" dirty="0"/>
              <a:t>)</a:t>
            </a:r>
            <a:endParaRPr lang="de-DE" dirty="0"/>
          </a:p>
        </p:txBody>
      </p:sp>
      <p:sp>
        <p:nvSpPr>
          <p:cNvPr id="3" name="Textplatzhalter 2"/>
          <p:cNvSpPr>
            <a:spLocks noGrp="1"/>
          </p:cNvSpPr>
          <p:nvPr>
            <p:ph type="body" sz="quarter" idx="13"/>
          </p:nvPr>
        </p:nvSpPr>
        <p:spPr>
          <a:xfrm>
            <a:off x="683568" y="1628800"/>
            <a:ext cx="8135367" cy="3671962"/>
          </a:xfrm>
        </p:spPr>
        <p:txBody>
          <a:bodyPr>
            <a:normAutofit lnSpcReduction="10000"/>
          </a:bodyPr>
          <a:lstStyle/>
          <a:p>
            <a:pPr>
              <a:spcBef>
                <a:spcPct val="70000"/>
              </a:spcBef>
              <a:defRPr/>
            </a:pPr>
            <a:r>
              <a:rPr lang="de-DE" altLang="de-DE" dirty="0"/>
              <a:t>Wenn ein spezieller Amtsinhaber in offizieller Funktion publiziert, werden </a:t>
            </a:r>
            <a:r>
              <a:rPr lang="de-DE" altLang="de-DE" dirty="0" smtClean="0"/>
              <a:t>die </a:t>
            </a:r>
            <a:r>
              <a:rPr lang="de-DE" altLang="de-DE" dirty="0"/>
              <a:t>zusammenfassende Angabe der Jahre der Amtszeit sowie der Name der Person in Kurzform und in der Sprache des bevorzugten Namens dieser </a:t>
            </a:r>
            <a:r>
              <a:rPr lang="de-DE" altLang="de-DE" dirty="0" smtClean="0"/>
              <a:t>Person als Zusatz </a:t>
            </a:r>
            <a:r>
              <a:rPr lang="de-DE" altLang="de-DE" dirty="0"/>
              <a:t>hinzugefügt </a:t>
            </a:r>
            <a:r>
              <a:rPr lang="de-DE" altLang="de-DE" dirty="0" smtClean="0"/>
              <a:t>(RDA 11.2.2.18.3</a:t>
            </a:r>
            <a:r>
              <a:rPr lang="de-DE" altLang="de-DE" dirty="0"/>
              <a:t>).</a:t>
            </a:r>
          </a:p>
          <a:p>
            <a:pPr marL="0" indent="0">
              <a:spcBef>
                <a:spcPct val="70000"/>
              </a:spcBef>
              <a:buNone/>
              <a:defRPr/>
            </a:pPr>
            <a:r>
              <a:rPr lang="de-DE" altLang="de-DE" sz="2000" dirty="0"/>
              <a:t>     </a:t>
            </a:r>
            <a:r>
              <a:rPr lang="de-DE" altLang="de-DE" sz="2000" i="1" dirty="0"/>
              <a:t>Beispiel:</a:t>
            </a:r>
          </a:p>
          <a:p>
            <a:pPr marL="0" indent="0">
              <a:lnSpc>
                <a:spcPts val="1000"/>
              </a:lnSpc>
              <a:spcBef>
                <a:spcPct val="70000"/>
              </a:spcBef>
              <a:buNone/>
              <a:defRPr/>
            </a:pPr>
            <a:r>
              <a:rPr lang="de-DE" altLang="de-DE" sz="2000" dirty="0"/>
              <a:t>    	 </a:t>
            </a:r>
            <a:r>
              <a:rPr lang="de-DE" altLang="de-DE" sz="2000" dirty="0" smtClean="0"/>
              <a:t>Vereinte Nationen. </a:t>
            </a:r>
            <a:r>
              <a:rPr lang="de-DE" altLang="de-DE" sz="2000" dirty="0"/>
              <a:t>Generalsekretär (1997–2006 </a:t>
            </a:r>
            <a:r>
              <a:rPr lang="de-DE" altLang="de-DE" sz="2000" dirty="0" smtClean="0"/>
              <a:t>: </a:t>
            </a:r>
            <a:endParaRPr lang="de-DE" altLang="de-DE" sz="2000" dirty="0"/>
          </a:p>
          <a:p>
            <a:pPr marL="0" indent="0">
              <a:lnSpc>
                <a:spcPts val="1000"/>
              </a:lnSpc>
              <a:spcBef>
                <a:spcPct val="70000"/>
              </a:spcBef>
              <a:buNone/>
              <a:defRPr/>
            </a:pPr>
            <a:r>
              <a:rPr lang="de-DE" altLang="de-DE" sz="2000" dirty="0" smtClean="0"/>
              <a:t>            Annan)</a:t>
            </a:r>
            <a:endParaRPr lang="de-DE" altLang="de-DE" sz="2000" dirty="0"/>
          </a:p>
          <a:p>
            <a:pPr marL="0" indent="0">
              <a:buNone/>
            </a:pPr>
            <a:endParaRPr lang="de-DE" dirty="0"/>
          </a:p>
        </p:txBody>
      </p:sp>
      <p:sp>
        <p:nvSpPr>
          <p:cNvPr id="5" name="Rectangle 3"/>
          <p:cNvSpPr txBox="1">
            <a:spLocks noChangeArrowheads="1"/>
          </p:cNvSpPr>
          <p:nvPr/>
        </p:nvSpPr>
        <p:spPr bwMode="auto">
          <a:xfrm>
            <a:off x="971600" y="5301208"/>
            <a:ext cx="7200800" cy="728117"/>
          </a:xfrm>
          <a:prstGeom prst="rect">
            <a:avLst/>
          </a:prstGeom>
          <a:solidFill>
            <a:srgbClr val="FEE190"/>
          </a:solidFill>
          <a:ln/>
        </p:spPr>
        <p:style>
          <a:lnRef idx="1">
            <a:schemeClr val="accent1"/>
          </a:lnRef>
          <a:fillRef idx="3">
            <a:schemeClr val="accent1"/>
          </a:fillRef>
          <a:effectRef idx="2">
            <a:schemeClr val="accent1"/>
          </a:effectRef>
          <a:fontRef idx="minor">
            <a:schemeClr val="lt1"/>
          </a:fontRef>
        </p:style>
        <p:txBody>
          <a:bodyPr wrap="none" lIns="0" tIns="0" rIns="0" bIns="0" anchor="ctr" anchorCtr="1"/>
          <a:lstStyle>
            <a:lvl1pPr marL="342900" indent="-342900" algn="l" rtl="0" eaLnBrk="0" fontAlgn="base" hangingPunct="0">
              <a:lnSpc>
                <a:spcPts val="2400"/>
              </a:lnSpc>
              <a:spcBef>
                <a:spcPts val="1680"/>
              </a:spcBef>
              <a:spcAft>
                <a:spcPct val="0"/>
              </a:spcAft>
              <a:buFont typeface="Verdana" pitchFamily="34" charset="0"/>
              <a:buChar char="–"/>
              <a:defRPr sz="2000">
                <a:solidFill>
                  <a:schemeClr val="tx1"/>
                </a:solidFill>
                <a:latin typeface="+mn-lt"/>
                <a:ea typeface="+mn-ea"/>
                <a:cs typeface="+mn-cs"/>
              </a:defRPr>
            </a:lvl1pPr>
            <a:lvl2pPr marL="742950" indent="-285750" algn="l" rtl="0" eaLnBrk="0" fontAlgn="base" hangingPunct="0">
              <a:lnSpc>
                <a:spcPts val="2000"/>
              </a:lnSpc>
              <a:spcBef>
                <a:spcPts val="300"/>
              </a:spcBef>
              <a:spcAft>
                <a:spcPct val="0"/>
              </a:spcAft>
              <a:buChar char="-"/>
              <a:defRPr sz="1600">
                <a:solidFill>
                  <a:schemeClr val="tx1"/>
                </a:solidFill>
                <a:latin typeface="+mn-lt"/>
                <a:cs typeface="+mn-cs"/>
              </a:defRPr>
            </a:lvl2pPr>
            <a:lvl3pPr marL="1143000" indent="-228600" algn="l" rtl="0" eaLnBrk="0" fontAlgn="base" hangingPunct="0">
              <a:lnSpc>
                <a:spcPts val="2000"/>
              </a:lnSpc>
              <a:spcBef>
                <a:spcPts val="300"/>
              </a:spcBef>
              <a:spcAft>
                <a:spcPct val="0"/>
              </a:spcAft>
              <a:buChar char="-"/>
              <a:defRPr sz="1600">
                <a:solidFill>
                  <a:schemeClr val="tx1"/>
                </a:solidFill>
                <a:latin typeface="+mn-lt"/>
                <a:cs typeface="+mn-cs"/>
              </a:defRPr>
            </a:lvl3pPr>
            <a:lvl4pPr marL="1600200" indent="-228600" algn="l" rtl="0" eaLnBrk="0" fontAlgn="base" hangingPunct="0">
              <a:lnSpc>
                <a:spcPts val="2000"/>
              </a:lnSpc>
              <a:spcBef>
                <a:spcPts val="300"/>
              </a:spcBef>
              <a:spcAft>
                <a:spcPct val="0"/>
              </a:spcAft>
              <a:buChar char="-"/>
              <a:defRPr sz="1600">
                <a:solidFill>
                  <a:schemeClr val="tx1"/>
                </a:solidFill>
                <a:latin typeface="+mn-lt"/>
                <a:cs typeface="+mn-cs"/>
              </a:defRPr>
            </a:lvl4pPr>
            <a:lvl5pPr marL="2057400" indent="-228600" algn="l" rtl="0" eaLnBrk="0" fontAlgn="base" hangingPunct="0">
              <a:lnSpc>
                <a:spcPts val="2000"/>
              </a:lnSpc>
              <a:spcBef>
                <a:spcPts val="300"/>
              </a:spcBef>
              <a:spcAft>
                <a:spcPct val="0"/>
              </a:spcAft>
              <a:buChar char="-"/>
              <a:defRPr sz="1600">
                <a:solidFill>
                  <a:schemeClr val="tx1"/>
                </a:solidFill>
                <a:latin typeface="+mn-lt"/>
                <a:cs typeface="+mn-cs"/>
              </a:defRPr>
            </a:lvl5pPr>
            <a:lvl6pPr marL="2514600" indent="-228600" algn="l" rtl="0" eaLnBrk="1" fontAlgn="base" hangingPunct="1">
              <a:lnSpc>
                <a:spcPts val="2400"/>
              </a:lnSpc>
              <a:spcBef>
                <a:spcPct val="20000"/>
              </a:spcBef>
              <a:spcAft>
                <a:spcPct val="0"/>
              </a:spcAft>
              <a:buChar char="-"/>
              <a:defRPr sz="1600">
                <a:solidFill>
                  <a:schemeClr val="tx1"/>
                </a:solidFill>
                <a:latin typeface="+mn-lt"/>
                <a:cs typeface="+mn-cs"/>
              </a:defRPr>
            </a:lvl6pPr>
            <a:lvl7pPr marL="2971800" indent="-228600" algn="l" rtl="0" eaLnBrk="1" fontAlgn="base" hangingPunct="1">
              <a:lnSpc>
                <a:spcPts val="2400"/>
              </a:lnSpc>
              <a:spcBef>
                <a:spcPct val="20000"/>
              </a:spcBef>
              <a:spcAft>
                <a:spcPct val="0"/>
              </a:spcAft>
              <a:buChar char="-"/>
              <a:defRPr sz="1600">
                <a:solidFill>
                  <a:schemeClr val="tx1"/>
                </a:solidFill>
                <a:latin typeface="+mn-lt"/>
                <a:cs typeface="+mn-cs"/>
              </a:defRPr>
            </a:lvl7pPr>
            <a:lvl8pPr marL="3429000" indent="-228600" algn="l" rtl="0" eaLnBrk="1" fontAlgn="base" hangingPunct="1">
              <a:lnSpc>
                <a:spcPts val="2400"/>
              </a:lnSpc>
              <a:spcBef>
                <a:spcPct val="20000"/>
              </a:spcBef>
              <a:spcAft>
                <a:spcPct val="0"/>
              </a:spcAft>
              <a:buChar char="-"/>
              <a:defRPr sz="1600">
                <a:solidFill>
                  <a:schemeClr val="tx1"/>
                </a:solidFill>
                <a:latin typeface="+mn-lt"/>
                <a:cs typeface="+mn-cs"/>
              </a:defRPr>
            </a:lvl8pPr>
            <a:lvl9pPr marL="3886200" indent="-228600" algn="l" rtl="0" eaLnBrk="1" fontAlgn="base" hangingPunct="1">
              <a:lnSpc>
                <a:spcPts val="2400"/>
              </a:lnSpc>
              <a:spcBef>
                <a:spcPct val="20000"/>
              </a:spcBef>
              <a:spcAft>
                <a:spcPct val="0"/>
              </a:spcAft>
              <a:buChar char="-"/>
              <a:defRPr sz="1600">
                <a:solidFill>
                  <a:schemeClr val="tx1"/>
                </a:solidFill>
                <a:latin typeface="+mn-lt"/>
                <a:cs typeface="+mn-cs"/>
              </a:defRPr>
            </a:lvl9pPr>
          </a:lstStyle>
          <a:p>
            <a:pPr marL="0" indent="0" eaLnBrk="1" hangingPunct="1">
              <a:spcBef>
                <a:spcPct val="70000"/>
              </a:spcBef>
              <a:buFont typeface="Verdana" pitchFamily="34" charset="0"/>
              <a:buNone/>
              <a:defRPr/>
            </a:pPr>
            <a:r>
              <a:rPr lang="de-DE" altLang="de-DE" sz="1800" dirty="0" smtClean="0">
                <a:latin typeface="Verdana" panose="020B0604030504040204" pitchFamily="34" charset="0"/>
                <a:ea typeface="Verdana" panose="020B0604030504040204" pitchFamily="34" charset="0"/>
                <a:cs typeface="Verdana" panose="020B0604030504040204" pitchFamily="34" charset="0"/>
              </a:rPr>
              <a:t>Diese </a:t>
            </a:r>
            <a:r>
              <a:rPr lang="de-DE" altLang="de-DE" sz="1800" dirty="0">
                <a:latin typeface="Verdana" panose="020B0604030504040204" pitchFamily="34" charset="0"/>
                <a:ea typeface="Verdana" panose="020B0604030504040204" pitchFamily="34" charset="0"/>
                <a:cs typeface="Verdana" panose="020B0604030504040204" pitchFamily="34" charset="0"/>
              </a:rPr>
              <a:t>Regelung gilt erst ab dem Vollumstieg 2015</a:t>
            </a:r>
          </a:p>
        </p:txBody>
      </p:sp>
      <p:sp>
        <p:nvSpPr>
          <p:cNvPr id="4" name="Fußzeilenplatzhalter 3"/>
          <p:cNvSpPr>
            <a:spLocks noGrp="1"/>
          </p:cNvSpPr>
          <p:nvPr>
            <p:ph type="ftr" sz="quarter" idx="14"/>
          </p:nvPr>
        </p:nvSpPr>
        <p:spPr>
          <a:xfrm>
            <a:off x="467544" y="6381328"/>
            <a:ext cx="8568952" cy="365125"/>
          </a:xfrm>
        </p:spPr>
        <p:txBody>
          <a:bodyPr/>
          <a:lstStyle/>
          <a:p>
            <a:r>
              <a:rPr lang="de-DE" dirty="0" smtClean="0"/>
              <a:t>Schulungsunterlagen der AG RDA – Modul GND: Organe von Körperschaften, juristische Körperschaften | Stand: 28.04.2014    15 </a:t>
            </a:r>
            <a:endParaRPr lang="de-DE" dirty="0"/>
          </a:p>
        </p:txBody>
      </p:sp>
    </p:spTree>
    <p:extLst>
      <p:ext uri="{BB962C8B-B14F-4D97-AF65-F5344CB8AC3E}">
        <p14:creationId xmlns:p14="http://schemas.microsoft.com/office/powerpoint/2010/main" val="39764091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41784"/>
            <a:ext cx="8640960" cy="1143000"/>
          </a:xfrm>
        </p:spPr>
        <p:txBody>
          <a:bodyPr/>
          <a:lstStyle/>
          <a:p>
            <a:r>
              <a:rPr lang="de-DE" altLang="de-DE" dirty="0"/>
              <a:t>Spitzenorgane von Körperschaften  - 4 -</a:t>
            </a:r>
            <a:br>
              <a:rPr lang="de-DE" altLang="de-DE" dirty="0"/>
            </a:br>
            <a:r>
              <a:rPr lang="de-DE" altLang="de-DE" dirty="0" smtClean="0"/>
              <a:t>(RDA 11.2.2.18</a:t>
            </a:r>
            <a:r>
              <a:rPr lang="de-DE" altLang="de-DE" dirty="0"/>
              <a:t>)</a:t>
            </a:r>
            <a:endParaRPr lang="de-DE" dirty="0"/>
          </a:p>
        </p:txBody>
      </p:sp>
      <p:sp>
        <p:nvSpPr>
          <p:cNvPr id="3" name="Textplatzhalter 2"/>
          <p:cNvSpPr>
            <a:spLocks noGrp="1"/>
          </p:cNvSpPr>
          <p:nvPr>
            <p:ph type="body" sz="quarter" idx="13"/>
          </p:nvPr>
        </p:nvSpPr>
        <p:spPr>
          <a:xfrm>
            <a:off x="468313" y="1628775"/>
            <a:ext cx="8207375" cy="3816449"/>
          </a:xfrm>
        </p:spPr>
        <p:txBody>
          <a:bodyPr>
            <a:normAutofit fontScale="92500" lnSpcReduction="10000"/>
          </a:bodyPr>
          <a:lstStyle/>
          <a:p>
            <a:pPr>
              <a:spcBef>
                <a:spcPct val="70000"/>
              </a:spcBef>
              <a:defRPr/>
            </a:pPr>
            <a:r>
              <a:rPr lang="de-DE" altLang="de-DE" dirty="0"/>
              <a:t>Regierungschefs von abhängigen oder besetzten Territorien </a:t>
            </a:r>
            <a:r>
              <a:rPr lang="de-DE" altLang="de-DE" dirty="0" smtClean="0"/>
              <a:t>(RDA 11.2.2.18.4</a:t>
            </a:r>
            <a:r>
              <a:rPr lang="de-DE" altLang="de-DE" dirty="0"/>
              <a:t>)</a:t>
            </a:r>
          </a:p>
          <a:p>
            <a:pPr marL="0" indent="0">
              <a:spcBef>
                <a:spcPct val="70000"/>
              </a:spcBef>
              <a:buNone/>
              <a:defRPr/>
            </a:pPr>
            <a:r>
              <a:rPr lang="de-DE" altLang="de-DE" sz="2000" dirty="0"/>
              <a:t>     </a:t>
            </a:r>
            <a:r>
              <a:rPr lang="de-DE" altLang="de-DE" sz="2200" i="1" dirty="0"/>
              <a:t>Beispiel:</a:t>
            </a:r>
          </a:p>
          <a:p>
            <a:pPr marL="0" indent="0">
              <a:lnSpc>
                <a:spcPts val="1000"/>
              </a:lnSpc>
              <a:spcBef>
                <a:spcPct val="70000"/>
              </a:spcBef>
              <a:buNone/>
              <a:defRPr/>
            </a:pPr>
            <a:r>
              <a:rPr lang="de-DE" altLang="de-DE" sz="2200" dirty="0"/>
              <a:t> </a:t>
            </a:r>
            <a:r>
              <a:rPr lang="de-DE" altLang="de-DE" sz="2200" dirty="0" smtClean="0"/>
              <a:t>        Deutschland (Gebiet unter Alliierter Besatzung, </a:t>
            </a:r>
          </a:p>
          <a:p>
            <a:pPr marL="0" indent="0">
              <a:lnSpc>
                <a:spcPts val="1000"/>
              </a:lnSpc>
              <a:spcBef>
                <a:spcPct val="70000"/>
              </a:spcBef>
              <a:buNone/>
              <a:defRPr/>
            </a:pPr>
            <a:r>
              <a:rPr lang="de-DE" altLang="de-DE" sz="2200" dirty="0"/>
              <a:t> </a:t>
            </a:r>
            <a:r>
              <a:rPr lang="de-DE" altLang="de-DE" sz="2200" dirty="0" smtClean="0"/>
              <a:t>         Amerikanische Zone). Military </a:t>
            </a:r>
            <a:r>
              <a:rPr lang="de-DE" altLang="de-DE" sz="2200" dirty="0" err="1" smtClean="0"/>
              <a:t>Governor</a:t>
            </a:r>
            <a:endParaRPr lang="de-DE" altLang="de-DE" sz="2200" dirty="0" smtClean="0"/>
          </a:p>
          <a:p>
            <a:pPr>
              <a:spcBef>
                <a:spcPct val="70000"/>
              </a:spcBef>
              <a:defRPr/>
            </a:pPr>
            <a:r>
              <a:rPr lang="de-DE" altLang="de-DE" dirty="0" smtClean="0"/>
              <a:t>Wenn ein spezieller Amtsinhaber in offizieller Funktion publiziert, werden die zusammenfassende Angabe der Jahre der Amtszeit sowie der Name der Person in Kurzform und in der Sprache des bevorzugten Namens dieser Person als Zusatz hinzugefügt.</a:t>
            </a:r>
          </a:p>
          <a:p>
            <a:endParaRPr lang="de-DE" dirty="0"/>
          </a:p>
        </p:txBody>
      </p:sp>
      <p:sp>
        <p:nvSpPr>
          <p:cNvPr id="5" name="Rectangle 3"/>
          <p:cNvSpPr txBox="1">
            <a:spLocks noChangeArrowheads="1"/>
          </p:cNvSpPr>
          <p:nvPr/>
        </p:nvSpPr>
        <p:spPr bwMode="auto">
          <a:xfrm>
            <a:off x="784018" y="5445224"/>
            <a:ext cx="7345362" cy="538163"/>
          </a:xfrm>
          <a:prstGeom prst="rect">
            <a:avLst/>
          </a:prstGeom>
          <a:solidFill>
            <a:srgbClr val="FEE190"/>
          </a:solidFill>
          <a:ln/>
        </p:spPr>
        <p:style>
          <a:lnRef idx="1">
            <a:schemeClr val="accent1"/>
          </a:lnRef>
          <a:fillRef idx="3">
            <a:schemeClr val="accent1"/>
          </a:fillRef>
          <a:effectRef idx="2">
            <a:schemeClr val="accent1"/>
          </a:effectRef>
          <a:fontRef idx="minor">
            <a:schemeClr val="lt1"/>
          </a:fontRef>
        </p:style>
        <p:txBody>
          <a:bodyPr wrap="none" lIns="0" tIns="0" rIns="0" bIns="0" anchor="ctr" anchorCtr="1"/>
          <a:lstStyle>
            <a:lvl1pPr marL="342900" indent="-342900" algn="l" rtl="0" eaLnBrk="0" fontAlgn="base" hangingPunct="0">
              <a:lnSpc>
                <a:spcPts val="2400"/>
              </a:lnSpc>
              <a:spcBef>
                <a:spcPts val="1680"/>
              </a:spcBef>
              <a:spcAft>
                <a:spcPct val="0"/>
              </a:spcAft>
              <a:buFont typeface="Verdana" pitchFamily="34" charset="0"/>
              <a:buChar char="–"/>
              <a:defRPr sz="2000">
                <a:solidFill>
                  <a:schemeClr val="tx1"/>
                </a:solidFill>
                <a:latin typeface="+mn-lt"/>
                <a:ea typeface="+mn-ea"/>
                <a:cs typeface="+mn-cs"/>
              </a:defRPr>
            </a:lvl1pPr>
            <a:lvl2pPr marL="742950" indent="-285750" algn="l" rtl="0" eaLnBrk="0" fontAlgn="base" hangingPunct="0">
              <a:lnSpc>
                <a:spcPts val="2000"/>
              </a:lnSpc>
              <a:spcBef>
                <a:spcPts val="300"/>
              </a:spcBef>
              <a:spcAft>
                <a:spcPct val="0"/>
              </a:spcAft>
              <a:buChar char="-"/>
              <a:defRPr sz="1600">
                <a:solidFill>
                  <a:schemeClr val="tx1"/>
                </a:solidFill>
                <a:latin typeface="+mn-lt"/>
                <a:cs typeface="+mn-cs"/>
              </a:defRPr>
            </a:lvl2pPr>
            <a:lvl3pPr marL="1143000" indent="-228600" algn="l" rtl="0" eaLnBrk="0" fontAlgn="base" hangingPunct="0">
              <a:lnSpc>
                <a:spcPts val="2000"/>
              </a:lnSpc>
              <a:spcBef>
                <a:spcPts val="300"/>
              </a:spcBef>
              <a:spcAft>
                <a:spcPct val="0"/>
              </a:spcAft>
              <a:buChar char="-"/>
              <a:defRPr sz="1600">
                <a:solidFill>
                  <a:schemeClr val="tx1"/>
                </a:solidFill>
                <a:latin typeface="+mn-lt"/>
                <a:cs typeface="+mn-cs"/>
              </a:defRPr>
            </a:lvl3pPr>
            <a:lvl4pPr marL="1600200" indent="-228600" algn="l" rtl="0" eaLnBrk="0" fontAlgn="base" hangingPunct="0">
              <a:lnSpc>
                <a:spcPts val="2000"/>
              </a:lnSpc>
              <a:spcBef>
                <a:spcPts val="300"/>
              </a:spcBef>
              <a:spcAft>
                <a:spcPct val="0"/>
              </a:spcAft>
              <a:buChar char="-"/>
              <a:defRPr sz="1600">
                <a:solidFill>
                  <a:schemeClr val="tx1"/>
                </a:solidFill>
                <a:latin typeface="+mn-lt"/>
                <a:cs typeface="+mn-cs"/>
              </a:defRPr>
            </a:lvl4pPr>
            <a:lvl5pPr marL="2057400" indent="-228600" algn="l" rtl="0" eaLnBrk="0" fontAlgn="base" hangingPunct="0">
              <a:lnSpc>
                <a:spcPts val="2000"/>
              </a:lnSpc>
              <a:spcBef>
                <a:spcPts val="300"/>
              </a:spcBef>
              <a:spcAft>
                <a:spcPct val="0"/>
              </a:spcAft>
              <a:buChar char="-"/>
              <a:defRPr sz="1600">
                <a:solidFill>
                  <a:schemeClr val="tx1"/>
                </a:solidFill>
                <a:latin typeface="+mn-lt"/>
                <a:cs typeface="+mn-cs"/>
              </a:defRPr>
            </a:lvl5pPr>
            <a:lvl6pPr marL="2514600" indent="-228600" algn="l" rtl="0" eaLnBrk="1" fontAlgn="base" hangingPunct="1">
              <a:lnSpc>
                <a:spcPts val="2400"/>
              </a:lnSpc>
              <a:spcBef>
                <a:spcPct val="20000"/>
              </a:spcBef>
              <a:spcAft>
                <a:spcPct val="0"/>
              </a:spcAft>
              <a:buChar char="-"/>
              <a:defRPr sz="1600">
                <a:solidFill>
                  <a:schemeClr val="tx1"/>
                </a:solidFill>
                <a:latin typeface="+mn-lt"/>
                <a:cs typeface="+mn-cs"/>
              </a:defRPr>
            </a:lvl6pPr>
            <a:lvl7pPr marL="2971800" indent="-228600" algn="l" rtl="0" eaLnBrk="1" fontAlgn="base" hangingPunct="1">
              <a:lnSpc>
                <a:spcPts val="2400"/>
              </a:lnSpc>
              <a:spcBef>
                <a:spcPct val="20000"/>
              </a:spcBef>
              <a:spcAft>
                <a:spcPct val="0"/>
              </a:spcAft>
              <a:buChar char="-"/>
              <a:defRPr sz="1600">
                <a:solidFill>
                  <a:schemeClr val="tx1"/>
                </a:solidFill>
                <a:latin typeface="+mn-lt"/>
                <a:cs typeface="+mn-cs"/>
              </a:defRPr>
            </a:lvl7pPr>
            <a:lvl8pPr marL="3429000" indent="-228600" algn="l" rtl="0" eaLnBrk="1" fontAlgn="base" hangingPunct="1">
              <a:lnSpc>
                <a:spcPts val="2400"/>
              </a:lnSpc>
              <a:spcBef>
                <a:spcPct val="20000"/>
              </a:spcBef>
              <a:spcAft>
                <a:spcPct val="0"/>
              </a:spcAft>
              <a:buChar char="-"/>
              <a:defRPr sz="1600">
                <a:solidFill>
                  <a:schemeClr val="tx1"/>
                </a:solidFill>
                <a:latin typeface="+mn-lt"/>
                <a:cs typeface="+mn-cs"/>
              </a:defRPr>
            </a:lvl8pPr>
            <a:lvl9pPr marL="3886200" indent="-228600" algn="l" rtl="0" eaLnBrk="1" fontAlgn="base" hangingPunct="1">
              <a:lnSpc>
                <a:spcPts val="2400"/>
              </a:lnSpc>
              <a:spcBef>
                <a:spcPct val="20000"/>
              </a:spcBef>
              <a:spcAft>
                <a:spcPct val="0"/>
              </a:spcAft>
              <a:buChar char="-"/>
              <a:defRPr sz="1600">
                <a:solidFill>
                  <a:schemeClr val="tx1"/>
                </a:solidFill>
                <a:latin typeface="+mn-lt"/>
                <a:cs typeface="+mn-cs"/>
              </a:defRPr>
            </a:lvl9pPr>
          </a:lstStyle>
          <a:p>
            <a:pPr marL="0" indent="0" eaLnBrk="1" hangingPunct="1">
              <a:spcBef>
                <a:spcPct val="70000"/>
              </a:spcBef>
              <a:buFont typeface="Verdana" pitchFamily="34" charset="0"/>
              <a:buNone/>
              <a:defRPr/>
            </a:pPr>
            <a:r>
              <a:rPr lang="de-DE" altLang="de-DE" sz="1800" dirty="0" smtClean="0">
                <a:latin typeface="Verdana" panose="020B0604030504040204" pitchFamily="34" charset="0"/>
                <a:ea typeface="Verdana" panose="020B0604030504040204" pitchFamily="34" charset="0"/>
                <a:cs typeface="Verdana" panose="020B0604030504040204" pitchFamily="34" charset="0"/>
              </a:rPr>
              <a:t>Diese </a:t>
            </a:r>
            <a:r>
              <a:rPr lang="de-DE" altLang="de-DE" sz="1800" dirty="0">
                <a:latin typeface="Verdana" panose="020B0604030504040204" pitchFamily="34" charset="0"/>
                <a:ea typeface="Verdana" panose="020B0604030504040204" pitchFamily="34" charset="0"/>
                <a:cs typeface="Verdana" panose="020B0604030504040204" pitchFamily="34" charset="0"/>
              </a:rPr>
              <a:t>Regelung gilt erst ab dem Vollumstieg 2015</a:t>
            </a:r>
          </a:p>
        </p:txBody>
      </p:sp>
      <p:sp>
        <p:nvSpPr>
          <p:cNvPr id="4" name="Fußzeilenplatzhalter 3"/>
          <p:cNvSpPr>
            <a:spLocks noGrp="1"/>
          </p:cNvSpPr>
          <p:nvPr>
            <p:ph type="ftr" sz="quarter" idx="14"/>
          </p:nvPr>
        </p:nvSpPr>
        <p:spPr>
          <a:xfrm>
            <a:off x="467544" y="6381328"/>
            <a:ext cx="8568952" cy="365125"/>
          </a:xfrm>
        </p:spPr>
        <p:txBody>
          <a:bodyPr/>
          <a:lstStyle/>
          <a:p>
            <a:r>
              <a:rPr lang="de-DE" dirty="0" smtClean="0"/>
              <a:t>Schulungsunterlagen der AG RDA – Modul GND: Organe von Körperschaften, juristische Körperschaften | Stand: 28.04.2014    16</a:t>
            </a:r>
            <a:endParaRPr lang="de-DE" dirty="0"/>
          </a:p>
        </p:txBody>
      </p:sp>
    </p:spTree>
    <p:extLst>
      <p:ext uri="{BB962C8B-B14F-4D97-AF65-F5344CB8AC3E}">
        <p14:creationId xmlns:p14="http://schemas.microsoft.com/office/powerpoint/2010/main" val="8484304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620688"/>
            <a:ext cx="8640960" cy="1143000"/>
          </a:xfrm>
        </p:spPr>
        <p:txBody>
          <a:bodyPr/>
          <a:lstStyle/>
          <a:p>
            <a:r>
              <a:rPr lang="de-DE" altLang="de-DE" dirty="0"/>
              <a:t>Spitzenorgane von religiösen Körperschaften </a:t>
            </a:r>
            <a:r>
              <a:rPr lang="de-DE" altLang="de-DE" dirty="0" smtClean="0"/>
              <a:t>(</a:t>
            </a:r>
            <a:r>
              <a:rPr lang="de-DE" altLang="de-DE" dirty="0" smtClean="0"/>
              <a:t>RDA 11.2.2.26</a:t>
            </a:r>
            <a:r>
              <a:rPr lang="de-DE" altLang="de-DE" dirty="0"/>
              <a:t>)</a:t>
            </a:r>
            <a:br>
              <a:rPr lang="de-DE" altLang="de-DE" dirty="0"/>
            </a:br>
            <a:endParaRPr lang="de-DE" dirty="0"/>
          </a:p>
        </p:txBody>
      </p:sp>
      <p:sp>
        <p:nvSpPr>
          <p:cNvPr id="3" name="Textplatzhalter 2"/>
          <p:cNvSpPr>
            <a:spLocks noGrp="1"/>
          </p:cNvSpPr>
          <p:nvPr>
            <p:ph type="body" sz="quarter" idx="13"/>
          </p:nvPr>
        </p:nvSpPr>
        <p:spPr>
          <a:xfrm>
            <a:off x="468313" y="1628775"/>
            <a:ext cx="8207375" cy="3998589"/>
          </a:xfrm>
        </p:spPr>
        <p:txBody>
          <a:bodyPr>
            <a:normAutofit fontScale="92500"/>
          </a:bodyPr>
          <a:lstStyle/>
          <a:p>
            <a:pPr>
              <a:spcBef>
                <a:spcPct val="70000"/>
              </a:spcBef>
              <a:defRPr/>
            </a:pPr>
            <a:r>
              <a:rPr lang="de-DE" altLang="de-DE" dirty="0"/>
              <a:t>Wenn ein religiöser Würdenträge als Amtsperson publiziert, wird er als Unterabteilung der religiösen Körperschaft angesetzt: </a:t>
            </a:r>
          </a:p>
          <a:p>
            <a:pPr lvl="1">
              <a:spcBef>
                <a:spcPct val="70000"/>
              </a:spcBef>
              <a:defRPr/>
            </a:pPr>
            <a:r>
              <a:rPr lang="de-DE" altLang="de-DE" sz="2400" dirty="0" smtClean="0"/>
              <a:t>Bischöfe, </a:t>
            </a:r>
            <a:r>
              <a:rPr lang="de-DE" altLang="de-DE" sz="2400" dirty="0"/>
              <a:t>Rabbis, Mullahs, </a:t>
            </a:r>
            <a:r>
              <a:rPr lang="de-DE" altLang="de-DE" sz="2400" dirty="0" smtClean="0"/>
              <a:t>Patriarchen usw.</a:t>
            </a:r>
            <a:endParaRPr lang="de-DE" altLang="de-DE" sz="2400" dirty="0"/>
          </a:p>
          <a:p>
            <a:pPr lvl="1">
              <a:spcBef>
                <a:spcPct val="70000"/>
              </a:spcBef>
              <a:defRPr/>
            </a:pPr>
            <a:r>
              <a:rPr lang="de-DE" altLang="de-DE" sz="2400" dirty="0"/>
              <a:t>Päpste</a:t>
            </a:r>
          </a:p>
          <a:p>
            <a:pPr>
              <a:spcBef>
                <a:spcPct val="70000"/>
              </a:spcBef>
              <a:defRPr/>
            </a:pPr>
            <a:r>
              <a:rPr lang="de-DE" altLang="de-DE" dirty="0"/>
              <a:t>Spezielle Amtsinhaber erhalten ihre Regierungszeiten und </a:t>
            </a:r>
            <a:r>
              <a:rPr lang="de-DE" altLang="de-DE" dirty="0" smtClean="0"/>
              <a:t>Namen als Zusatz.</a:t>
            </a:r>
            <a:endParaRPr lang="de-DE" altLang="de-DE" dirty="0"/>
          </a:p>
          <a:p>
            <a:pPr marL="0" indent="0">
              <a:spcBef>
                <a:spcPct val="70000"/>
              </a:spcBef>
              <a:buNone/>
              <a:defRPr/>
            </a:pPr>
            <a:r>
              <a:rPr lang="de-DE" altLang="de-DE" sz="2000" i="1" dirty="0"/>
              <a:t>     Beispiel:</a:t>
            </a:r>
          </a:p>
          <a:p>
            <a:pPr marL="0" indent="0">
              <a:lnSpc>
                <a:spcPts val="1000"/>
              </a:lnSpc>
              <a:spcBef>
                <a:spcPct val="70000"/>
              </a:spcBef>
              <a:buNone/>
              <a:defRPr/>
            </a:pPr>
            <a:r>
              <a:rPr lang="de-DE" altLang="de-DE" sz="2000" dirty="0"/>
              <a:t>     	Katholische Kirche. Papst (1978-2005 : Johannes Paul II.)</a:t>
            </a:r>
          </a:p>
          <a:p>
            <a:endParaRPr lang="de-DE" dirty="0"/>
          </a:p>
        </p:txBody>
      </p:sp>
      <p:sp>
        <p:nvSpPr>
          <p:cNvPr id="5" name="Rectangle 3"/>
          <p:cNvSpPr txBox="1">
            <a:spLocks noChangeArrowheads="1"/>
          </p:cNvSpPr>
          <p:nvPr/>
        </p:nvSpPr>
        <p:spPr bwMode="auto">
          <a:xfrm>
            <a:off x="971600" y="5627364"/>
            <a:ext cx="7188150" cy="681956"/>
          </a:xfrm>
          <a:prstGeom prst="rect">
            <a:avLst/>
          </a:prstGeom>
          <a:solidFill>
            <a:srgbClr val="FEE190"/>
          </a:solidFill>
          <a:ln/>
        </p:spPr>
        <p:style>
          <a:lnRef idx="1">
            <a:schemeClr val="accent1"/>
          </a:lnRef>
          <a:fillRef idx="3">
            <a:schemeClr val="accent1"/>
          </a:fillRef>
          <a:effectRef idx="2">
            <a:schemeClr val="accent1"/>
          </a:effectRef>
          <a:fontRef idx="minor">
            <a:schemeClr val="lt1"/>
          </a:fontRef>
        </p:style>
        <p:txBody>
          <a:bodyPr wrap="none" lIns="0" tIns="0" rIns="0" bIns="0" anchor="ctr" anchorCtr="1"/>
          <a:lstStyle>
            <a:lvl1pPr marL="342900" indent="-342900" algn="l" rtl="0" eaLnBrk="0" fontAlgn="base" hangingPunct="0">
              <a:lnSpc>
                <a:spcPts val="2400"/>
              </a:lnSpc>
              <a:spcBef>
                <a:spcPts val="1680"/>
              </a:spcBef>
              <a:spcAft>
                <a:spcPct val="0"/>
              </a:spcAft>
              <a:buFont typeface="Verdana" pitchFamily="34" charset="0"/>
              <a:buChar char="–"/>
              <a:defRPr sz="2000">
                <a:solidFill>
                  <a:schemeClr val="tx1"/>
                </a:solidFill>
                <a:latin typeface="+mn-lt"/>
                <a:ea typeface="+mn-ea"/>
                <a:cs typeface="+mn-cs"/>
              </a:defRPr>
            </a:lvl1pPr>
            <a:lvl2pPr marL="742950" indent="-285750" algn="l" rtl="0" eaLnBrk="0" fontAlgn="base" hangingPunct="0">
              <a:lnSpc>
                <a:spcPts val="2000"/>
              </a:lnSpc>
              <a:spcBef>
                <a:spcPts val="300"/>
              </a:spcBef>
              <a:spcAft>
                <a:spcPct val="0"/>
              </a:spcAft>
              <a:buChar char="-"/>
              <a:defRPr sz="1600">
                <a:solidFill>
                  <a:schemeClr val="tx1"/>
                </a:solidFill>
                <a:latin typeface="+mn-lt"/>
                <a:cs typeface="+mn-cs"/>
              </a:defRPr>
            </a:lvl2pPr>
            <a:lvl3pPr marL="1143000" indent="-228600" algn="l" rtl="0" eaLnBrk="0" fontAlgn="base" hangingPunct="0">
              <a:lnSpc>
                <a:spcPts val="2000"/>
              </a:lnSpc>
              <a:spcBef>
                <a:spcPts val="300"/>
              </a:spcBef>
              <a:spcAft>
                <a:spcPct val="0"/>
              </a:spcAft>
              <a:buChar char="-"/>
              <a:defRPr sz="1600">
                <a:solidFill>
                  <a:schemeClr val="tx1"/>
                </a:solidFill>
                <a:latin typeface="+mn-lt"/>
                <a:cs typeface="+mn-cs"/>
              </a:defRPr>
            </a:lvl3pPr>
            <a:lvl4pPr marL="1600200" indent="-228600" algn="l" rtl="0" eaLnBrk="0" fontAlgn="base" hangingPunct="0">
              <a:lnSpc>
                <a:spcPts val="2000"/>
              </a:lnSpc>
              <a:spcBef>
                <a:spcPts val="300"/>
              </a:spcBef>
              <a:spcAft>
                <a:spcPct val="0"/>
              </a:spcAft>
              <a:buChar char="-"/>
              <a:defRPr sz="1600">
                <a:solidFill>
                  <a:schemeClr val="tx1"/>
                </a:solidFill>
                <a:latin typeface="+mn-lt"/>
                <a:cs typeface="+mn-cs"/>
              </a:defRPr>
            </a:lvl4pPr>
            <a:lvl5pPr marL="2057400" indent="-228600" algn="l" rtl="0" eaLnBrk="0" fontAlgn="base" hangingPunct="0">
              <a:lnSpc>
                <a:spcPts val="2000"/>
              </a:lnSpc>
              <a:spcBef>
                <a:spcPts val="300"/>
              </a:spcBef>
              <a:spcAft>
                <a:spcPct val="0"/>
              </a:spcAft>
              <a:buChar char="-"/>
              <a:defRPr sz="1600">
                <a:solidFill>
                  <a:schemeClr val="tx1"/>
                </a:solidFill>
                <a:latin typeface="+mn-lt"/>
                <a:cs typeface="+mn-cs"/>
              </a:defRPr>
            </a:lvl5pPr>
            <a:lvl6pPr marL="2514600" indent="-228600" algn="l" rtl="0" eaLnBrk="1" fontAlgn="base" hangingPunct="1">
              <a:lnSpc>
                <a:spcPts val="2400"/>
              </a:lnSpc>
              <a:spcBef>
                <a:spcPct val="20000"/>
              </a:spcBef>
              <a:spcAft>
                <a:spcPct val="0"/>
              </a:spcAft>
              <a:buChar char="-"/>
              <a:defRPr sz="1600">
                <a:solidFill>
                  <a:schemeClr val="tx1"/>
                </a:solidFill>
                <a:latin typeface="+mn-lt"/>
                <a:cs typeface="+mn-cs"/>
              </a:defRPr>
            </a:lvl6pPr>
            <a:lvl7pPr marL="2971800" indent="-228600" algn="l" rtl="0" eaLnBrk="1" fontAlgn="base" hangingPunct="1">
              <a:lnSpc>
                <a:spcPts val="2400"/>
              </a:lnSpc>
              <a:spcBef>
                <a:spcPct val="20000"/>
              </a:spcBef>
              <a:spcAft>
                <a:spcPct val="0"/>
              </a:spcAft>
              <a:buChar char="-"/>
              <a:defRPr sz="1600">
                <a:solidFill>
                  <a:schemeClr val="tx1"/>
                </a:solidFill>
                <a:latin typeface="+mn-lt"/>
                <a:cs typeface="+mn-cs"/>
              </a:defRPr>
            </a:lvl7pPr>
            <a:lvl8pPr marL="3429000" indent="-228600" algn="l" rtl="0" eaLnBrk="1" fontAlgn="base" hangingPunct="1">
              <a:lnSpc>
                <a:spcPts val="2400"/>
              </a:lnSpc>
              <a:spcBef>
                <a:spcPct val="20000"/>
              </a:spcBef>
              <a:spcAft>
                <a:spcPct val="0"/>
              </a:spcAft>
              <a:buChar char="-"/>
              <a:defRPr sz="1600">
                <a:solidFill>
                  <a:schemeClr val="tx1"/>
                </a:solidFill>
                <a:latin typeface="+mn-lt"/>
                <a:cs typeface="+mn-cs"/>
              </a:defRPr>
            </a:lvl8pPr>
            <a:lvl9pPr marL="3886200" indent="-228600" algn="l" rtl="0" eaLnBrk="1" fontAlgn="base" hangingPunct="1">
              <a:lnSpc>
                <a:spcPts val="2400"/>
              </a:lnSpc>
              <a:spcBef>
                <a:spcPct val="20000"/>
              </a:spcBef>
              <a:spcAft>
                <a:spcPct val="0"/>
              </a:spcAft>
              <a:buChar char="-"/>
              <a:defRPr sz="1600">
                <a:solidFill>
                  <a:schemeClr val="tx1"/>
                </a:solidFill>
                <a:latin typeface="+mn-lt"/>
                <a:cs typeface="+mn-cs"/>
              </a:defRPr>
            </a:lvl9pPr>
          </a:lstStyle>
          <a:p>
            <a:pPr marL="0" indent="0" eaLnBrk="1" hangingPunct="1">
              <a:spcBef>
                <a:spcPct val="70000"/>
              </a:spcBef>
              <a:buFont typeface="Verdana" pitchFamily="34" charset="0"/>
              <a:buNone/>
              <a:defRPr/>
            </a:pPr>
            <a:r>
              <a:rPr lang="de-DE" altLang="de-DE" sz="1800" dirty="0" smtClean="0">
                <a:latin typeface="Verdana" panose="020B0604030504040204" pitchFamily="34" charset="0"/>
                <a:ea typeface="Verdana" panose="020B0604030504040204" pitchFamily="34" charset="0"/>
                <a:cs typeface="Verdana" panose="020B0604030504040204" pitchFamily="34" charset="0"/>
              </a:rPr>
              <a:t>Diese </a:t>
            </a:r>
            <a:r>
              <a:rPr lang="de-DE" altLang="de-DE" sz="1800" dirty="0">
                <a:latin typeface="Verdana" panose="020B0604030504040204" pitchFamily="34" charset="0"/>
                <a:ea typeface="Verdana" panose="020B0604030504040204" pitchFamily="34" charset="0"/>
                <a:cs typeface="Verdana" panose="020B0604030504040204" pitchFamily="34" charset="0"/>
              </a:rPr>
              <a:t>Regelung gilt erst ab dem Vollumstieg 2015</a:t>
            </a:r>
          </a:p>
        </p:txBody>
      </p:sp>
      <p:sp>
        <p:nvSpPr>
          <p:cNvPr id="4" name="Fußzeilenplatzhalter 3"/>
          <p:cNvSpPr>
            <a:spLocks noGrp="1"/>
          </p:cNvSpPr>
          <p:nvPr>
            <p:ph type="ftr" sz="quarter" idx="14"/>
          </p:nvPr>
        </p:nvSpPr>
        <p:spPr>
          <a:xfrm>
            <a:off x="467544" y="6381328"/>
            <a:ext cx="8568952" cy="365125"/>
          </a:xfrm>
        </p:spPr>
        <p:txBody>
          <a:bodyPr/>
          <a:lstStyle/>
          <a:p>
            <a:r>
              <a:rPr lang="de-DE" dirty="0" smtClean="0"/>
              <a:t>Schulungsunterlagen der AG RDA – Modul GND: Organe von Körperschaften, juristische Körperschaften | Stand: 28.04.2014    17 </a:t>
            </a:r>
            <a:endParaRPr lang="de-DE" dirty="0"/>
          </a:p>
        </p:txBody>
      </p:sp>
    </p:spTree>
    <p:extLst>
      <p:ext uri="{BB962C8B-B14F-4D97-AF65-F5344CB8AC3E}">
        <p14:creationId xmlns:p14="http://schemas.microsoft.com/office/powerpoint/2010/main" val="872485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48680"/>
            <a:ext cx="8640960" cy="1143000"/>
          </a:xfrm>
        </p:spPr>
        <p:txBody>
          <a:bodyPr/>
          <a:lstStyle/>
          <a:p>
            <a:r>
              <a:rPr lang="de-DE" altLang="de-DE" dirty="0"/>
              <a:t>Juristische Körperschaften: </a:t>
            </a:r>
            <a:r>
              <a:rPr lang="de-DE" altLang="de-DE" dirty="0" smtClean="0"/>
              <a:t>		</a:t>
            </a:r>
            <a:r>
              <a:rPr lang="de-DE" altLang="de-DE" dirty="0" smtClean="0"/>
              <a:t>- </a:t>
            </a:r>
            <a:r>
              <a:rPr lang="de-DE" altLang="de-DE" dirty="0"/>
              <a:t>1 -</a:t>
            </a:r>
            <a:br>
              <a:rPr lang="de-DE" altLang="de-DE" dirty="0"/>
            </a:br>
            <a:r>
              <a:rPr lang="de-DE" altLang="de-DE" dirty="0"/>
              <a:t>Gesetzgebende </a:t>
            </a:r>
            <a:r>
              <a:rPr lang="de-DE" altLang="de-DE" dirty="0"/>
              <a:t>Körperschaften </a:t>
            </a:r>
            <a:r>
              <a:rPr lang="de-DE" altLang="de-DE" dirty="0" smtClean="0"/>
              <a:t/>
            </a:r>
            <a:br>
              <a:rPr lang="de-DE" altLang="de-DE" dirty="0" smtClean="0"/>
            </a:br>
            <a:r>
              <a:rPr lang="de-DE" altLang="de-DE" dirty="0" smtClean="0"/>
              <a:t>(</a:t>
            </a:r>
            <a:r>
              <a:rPr lang="de-DE" altLang="de-DE" dirty="0" smtClean="0"/>
              <a:t>RDA 11.2.2.19</a:t>
            </a:r>
            <a:r>
              <a:rPr lang="de-DE" altLang="de-DE" dirty="0"/>
              <a:t>)  </a:t>
            </a:r>
            <a:r>
              <a:rPr lang="de-DE" altLang="de-DE" dirty="0" smtClean="0"/>
              <a:t>				</a:t>
            </a:r>
            <a:endParaRPr lang="de-DE" dirty="0"/>
          </a:p>
        </p:txBody>
      </p:sp>
      <p:sp>
        <p:nvSpPr>
          <p:cNvPr id="3" name="Textplatzhalter 2"/>
          <p:cNvSpPr>
            <a:spLocks noGrp="1"/>
          </p:cNvSpPr>
          <p:nvPr>
            <p:ph type="body" sz="quarter" idx="13"/>
          </p:nvPr>
        </p:nvSpPr>
        <p:spPr>
          <a:xfrm>
            <a:off x="467544" y="1916832"/>
            <a:ext cx="8352928" cy="4464050"/>
          </a:xfrm>
        </p:spPr>
        <p:txBody>
          <a:bodyPr>
            <a:normAutofit/>
          </a:bodyPr>
          <a:lstStyle/>
          <a:p>
            <a:pPr>
              <a:spcBef>
                <a:spcPct val="70000"/>
              </a:spcBef>
              <a:defRPr/>
            </a:pPr>
            <a:r>
              <a:rPr lang="de-DE" altLang="de-DE" dirty="0"/>
              <a:t>Gesetzgebende Körperschaften (Parlamente) werden als Unterabteilung  der Regierung angesetzt, zu der sie gehören. </a:t>
            </a:r>
          </a:p>
          <a:p>
            <a:pPr marL="0" indent="0">
              <a:spcBef>
                <a:spcPct val="70000"/>
              </a:spcBef>
              <a:buNone/>
              <a:defRPr/>
            </a:pPr>
            <a:r>
              <a:rPr lang="de-DE" altLang="de-DE" sz="2000" dirty="0"/>
              <a:t>     </a:t>
            </a:r>
            <a:r>
              <a:rPr lang="de-DE" altLang="de-DE" sz="2000" i="1" dirty="0"/>
              <a:t>Beispiel:</a:t>
            </a:r>
          </a:p>
          <a:p>
            <a:pPr marL="0" indent="0">
              <a:lnSpc>
                <a:spcPts val="1000"/>
              </a:lnSpc>
              <a:spcBef>
                <a:spcPct val="70000"/>
              </a:spcBef>
              <a:buNone/>
              <a:defRPr/>
            </a:pPr>
            <a:r>
              <a:rPr lang="de-DE" altLang="de-DE" sz="2000" dirty="0"/>
              <a:t>	 Hessen. Hessischer Landtag</a:t>
            </a:r>
          </a:p>
          <a:p>
            <a:pPr>
              <a:spcBef>
                <a:spcPct val="70000"/>
              </a:spcBef>
              <a:defRPr/>
            </a:pPr>
            <a:r>
              <a:rPr lang="de-DE" altLang="de-DE" dirty="0"/>
              <a:t>Wenn ein Parlament mehrere Kammern hat, werden diese gesondert dreistufig angesetzt</a:t>
            </a:r>
            <a:r>
              <a:rPr lang="de-DE" altLang="de-DE" sz="2000" dirty="0"/>
              <a:t>.</a:t>
            </a:r>
          </a:p>
          <a:p>
            <a:pPr marL="0" indent="0">
              <a:spcBef>
                <a:spcPct val="70000"/>
              </a:spcBef>
              <a:buNone/>
              <a:defRPr/>
            </a:pPr>
            <a:r>
              <a:rPr lang="de-DE" altLang="de-DE" sz="2000" dirty="0"/>
              <a:t>     </a:t>
            </a:r>
            <a:r>
              <a:rPr lang="de-DE" altLang="de-DE" sz="2000" i="1" dirty="0"/>
              <a:t>Beispiele:</a:t>
            </a:r>
          </a:p>
          <a:p>
            <a:pPr marL="0" indent="0">
              <a:lnSpc>
                <a:spcPts val="1000"/>
              </a:lnSpc>
              <a:spcBef>
                <a:spcPct val="70000"/>
              </a:spcBef>
              <a:buNone/>
              <a:defRPr/>
            </a:pPr>
            <a:r>
              <a:rPr lang="de-DE" altLang="de-DE" sz="2000" dirty="0"/>
              <a:t>     	Schweiz.</a:t>
            </a:r>
            <a:r>
              <a:rPr lang="de-DE" altLang="de-DE" sz="2000" b="1" dirty="0"/>
              <a:t> </a:t>
            </a:r>
            <a:r>
              <a:rPr lang="de-DE" altLang="de-DE" sz="2000" dirty="0"/>
              <a:t>Bundesversammlung.</a:t>
            </a:r>
            <a:r>
              <a:rPr lang="de-DE" altLang="de-DE" sz="2000" b="1" dirty="0"/>
              <a:t> </a:t>
            </a:r>
            <a:r>
              <a:rPr lang="de-DE" altLang="de-DE" sz="2000" dirty="0"/>
              <a:t>Nationalrat </a:t>
            </a:r>
          </a:p>
          <a:p>
            <a:pPr marL="0" indent="0">
              <a:spcBef>
                <a:spcPct val="70000"/>
              </a:spcBef>
              <a:buNone/>
              <a:defRPr/>
            </a:pPr>
            <a:r>
              <a:rPr lang="de-DE" altLang="de-DE" sz="2000" dirty="0"/>
              <a:t> 	Schweiz. Bundesversammlung. Ständerat</a:t>
            </a:r>
          </a:p>
          <a:p>
            <a:endParaRPr lang="de-DE" dirty="0"/>
          </a:p>
        </p:txBody>
      </p:sp>
      <p:sp>
        <p:nvSpPr>
          <p:cNvPr id="4" name="Fußzeilenplatzhalter 3"/>
          <p:cNvSpPr>
            <a:spLocks noGrp="1"/>
          </p:cNvSpPr>
          <p:nvPr>
            <p:ph type="ftr" sz="quarter" idx="14"/>
          </p:nvPr>
        </p:nvSpPr>
        <p:spPr>
          <a:xfrm>
            <a:off x="467544" y="6381328"/>
            <a:ext cx="8568952" cy="365125"/>
          </a:xfrm>
        </p:spPr>
        <p:txBody>
          <a:bodyPr/>
          <a:lstStyle/>
          <a:p>
            <a:r>
              <a:rPr lang="de-DE" dirty="0" smtClean="0"/>
              <a:t>Schulungsunterlagen der AG RDA – Modul GND: Organe von Körperschaften, juristische Körperschaften | Stand: 28.04.2014    18 </a:t>
            </a:r>
            <a:endParaRPr lang="de-DE" dirty="0"/>
          </a:p>
        </p:txBody>
      </p:sp>
    </p:spTree>
    <p:extLst>
      <p:ext uri="{BB962C8B-B14F-4D97-AF65-F5344CB8AC3E}">
        <p14:creationId xmlns:p14="http://schemas.microsoft.com/office/powerpoint/2010/main" val="11620056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57808"/>
            <a:ext cx="8640960" cy="1143000"/>
          </a:xfrm>
        </p:spPr>
        <p:txBody>
          <a:bodyPr/>
          <a:lstStyle/>
          <a:p>
            <a:r>
              <a:rPr lang="de-DE" altLang="de-DE" dirty="0"/>
              <a:t>Juristische Körperschaften: </a:t>
            </a:r>
            <a:r>
              <a:rPr lang="de-DE" altLang="de-DE" dirty="0" smtClean="0"/>
              <a:t>		</a:t>
            </a:r>
            <a:r>
              <a:rPr lang="de-DE" altLang="de-DE" dirty="0" smtClean="0"/>
              <a:t>- </a:t>
            </a:r>
            <a:r>
              <a:rPr lang="de-DE" altLang="de-DE" dirty="0"/>
              <a:t>2 -Gesetzgebende </a:t>
            </a:r>
            <a:r>
              <a:rPr lang="de-DE" altLang="de-DE" dirty="0"/>
              <a:t>Körperschaften </a:t>
            </a:r>
            <a:r>
              <a:rPr lang="de-DE" altLang="de-DE" dirty="0" smtClean="0"/>
              <a:t/>
            </a:r>
            <a:br>
              <a:rPr lang="de-DE" altLang="de-DE" dirty="0" smtClean="0"/>
            </a:br>
            <a:r>
              <a:rPr lang="de-DE" altLang="de-DE" dirty="0" smtClean="0"/>
              <a:t>(</a:t>
            </a:r>
            <a:r>
              <a:rPr lang="de-DE" altLang="de-DE" dirty="0" smtClean="0"/>
              <a:t>RDA 11.2.2.19</a:t>
            </a:r>
            <a:r>
              <a:rPr lang="de-DE" altLang="de-DE" dirty="0" smtClean="0"/>
              <a:t>)</a:t>
            </a:r>
            <a:endParaRPr lang="de-DE" dirty="0"/>
          </a:p>
        </p:txBody>
      </p:sp>
      <p:sp>
        <p:nvSpPr>
          <p:cNvPr id="3" name="Textplatzhalter 2"/>
          <p:cNvSpPr>
            <a:spLocks noGrp="1"/>
          </p:cNvSpPr>
          <p:nvPr>
            <p:ph type="body" sz="quarter" idx="13"/>
          </p:nvPr>
        </p:nvSpPr>
        <p:spPr>
          <a:xfrm>
            <a:off x="467544" y="1988840"/>
            <a:ext cx="8207375" cy="4464050"/>
          </a:xfrm>
        </p:spPr>
        <p:txBody>
          <a:bodyPr/>
          <a:lstStyle/>
          <a:p>
            <a:pPr>
              <a:spcBef>
                <a:spcPct val="70000"/>
              </a:spcBef>
              <a:defRPr/>
            </a:pPr>
            <a:r>
              <a:rPr lang="de-DE" altLang="de-DE" dirty="0"/>
              <a:t>Aufeinander folgende Legislaturperioden werden nummeriert </a:t>
            </a:r>
            <a:r>
              <a:rPr lang="de-DE" altLang="de-DE" dirty="0" smtClean="0"/>
              <a:t>(RDA 11.2.2.19.3</a:t>
            </a:r>
            <a:r>
              <a:rPr lang="de-DE" altLang="de-DE" dirty="0"/>
              <a:t>).</a:t>
            </a:r>
          </a:p>
          <a:p>
            <a:pPr marL="0" indent="0">
              <a:spcBef>
                <a:spcPct val="70000"/>
              </a:spcBef>
              <a:buNone/>
              <a:defRPr/>
            </a:pPr>
            <a:r>
              <a:rPr lang="de-DE" altLang="de-DE" dirty="0"/>
              <a:t>   </a:t>
            </a:r>
            <a:r>
              <a:rPr lang="de-DE" altLang="de-DE" dirty="0" smtClean="0"/>
              <a:t>ERL</a:t>
            </a:r>
            <a:r>
              <a:rPr lang="de-DE" altLang="de-DE" dirty="0"/>
              <a:t>: Ordinalzahlen zur Zählung von aufeinander </a:t>
            </a:r>
            <a:r>
              <a:rPr lang="de-DE" altLang="de-DE" dirty="0" smtClean="0"/>
              <a:t> </a:t>
            </a:r>
            <a:r>
              <a:rPr lang="de-DE" altLang="de-DE" dirty="0" smtClean="0"/>
              <a:t/>
            </a:r>
            <a:br>
              <a:rPr lang="de-DE" altLang="de-DE" dirty="0" smtClean="0"/>
            </a:br>
            <a:r>
              <a:rPr lang="de-DE" altLang="de-DE" dirty="0" smtClean="0"/>
              <a:t>   folgenden </a:t>
            </a:r>
            <a:r>
              <a:rPr lang="de-DE" altLang="de-DE" dirty="0" smtClean="0"/>
              <a:t>gesetzgebenden </a:t>
            </a:r>
            <a:r>
              <a:rPr lang="de-DE" altLang="de-DE" dirty="0"/>
              <a:t>Gewalten werden mit </a:t>
            </a:r>
            <a:r>
              <a:rPr lang="de-DE" altLang="de-DE" dirty="0" smtClean="0"/>
              <a:t/>
            </a:r>
            <a:br>
              <a:rPr lang="de-DE" altLang="de-DE" dirty="0" smtClean="0"/>
            </a:br>
            <a:r>
              <a:rPr lang="de-DE" altLang="de-DE" dirty="0" smtClean="0"/>
              <a:t>   abschließendem </a:t>
            </a:r>
            <a:r>
              <a:rPr lang="de-DE" altLang="de-DE" dirty="0"/>
              <a:t>Punkt </a:t>
            </a:r>
            <a:r>
              <a:rPr lang="de-DE" altLang="de-DE" dirty="0" smtClean="0"/>
              <a:t>angegeben</a:t>
            </a:r>
            <a:r>
              <a:rPr lang="de-DE" altLang="de-DE" dirty="0"/>
              <a:t>.</a:t>
            </a:r>
          </a:p>
          <a:p>
            <a:pPr marL="0" indent="0">
              <a:spcBef>
                <a:spcPct val="70000"/>
              </a:spcBef>
              <a:buNone/>
              <a:defRPr/>
            </a:pPr>
            <a:r>
              <a:rPr lang="de-DE" altLang="de-DE" sz="2000" i="1" dirty="0"/>
              <a:t>     Beispiel: </a:t>
            </a:r>
          </a:p>
          <a:p>
            <a:pPr marL="0" indent="0">
              <a:lnSpc>
                <a:spcPts val="1000"/>
              </a:lnSpc>
              <a:spcBef>
                <a:spcPct val="70000"/>
              </a:spcBef>
              <a:buNone/>
              <a:defRPr/>
            </a:pPr>
            <a:r>
              <a:rPr lang="de-DE" altLang="de-DE" sz="2000" dirty="0"/>
              <a:t>     	USA. </a:t>
            </a:r>
            <a:r>
              <a:rPr lang="de-DE" altLang="de-DE" sz="2000" dirty="0" err="1"/>
              <a:t>Congress</a:t>
            </a:r>
            <a:r>
              <a:rPr lang="de-DE" altLang="de-DE" sz="2000" dirty="0"/>
              <a:t> (107. : 2001-2002)</a:t>
            </a:r>
          </a:p>
          <a:p>
            <a:endParaRPr lang="de-DE" dirty="0"/>
          </a:p>
        </p:txBody>
      </p:sp>
      <p:sp>
        <p:nvSpPr>
          <p:cNvPr id="4" name="Fußzeilenplatzhalter 3"/>
          <p:cNvSpPr>
            <a:spLocks noGrp="1"/>
          </p:cNvSpPr>
          <p:nvPr>
            <p:ph type="ftr" sz="quarter" idx="14"/>
          </p:nvPr>
        </p:nvSpPr>
        <p:spPr>
          <a:xfrm>
            <a:off x="467544" y="6381328"/>
            <a:ext cx="8568952" cy="365125"/>
          </a:xfrm>
        </p:spPr>
        <p:txBody>
          <a:bodyPr/>
          <a:lstStyle/>
          <a:p>
            <a:r>
              <a:rPr lang="de-DE" dirty="0" smtClean="0"/>
              <a:t>Schulungsunterlagen der AG RDA – Modul GND: Organe von Körperschaften, juristische Körperschaften | Stand: 28.04.2014    19 </a:t>
            </a:r>
            <a:endParaRPr lang="de-DE" dirty="0"/>
          </a:p>
        </p:txBody>
      </p:sp>
    </p:spTree>
    <p:extLst>
      <p:ext uri="{BB962C8B-B14F-4D97-AF65-F5344CB8AC3E}">
        <p14:creationId xmlns:p14="http://schemas.microsoft.com/office/powerpoint/2010/main" val="32180573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spcBef>
                <a:spcPts val="1675"/>
              </a:spcBef>
            </a:pPr>
            <a:r>
              <a:rPr lang="de-DE" altLang="de-DE" dirty="0"/>
              <a:t>Organe von Körperschaften, </a:t>
            </a:r>
            <a:br>
              <a:rPr lang="de-DE" altLang="de-DE" dirty="0"/>
            </a:br>
            <a:r>
              <a:rPr lang="de-DE" altLang="de-DE" dirty="0"/>
              <a:t>juristische Körperschaften</a:t>
            </a:r>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GND</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7544" y="6381328"/>
            <a:ext cx="8676456" cy="365125"/>
          </a:xfrm>
        </p:spPr>
        <p:txBody>
          <a:bodyPr/>
          <a:lstStyle/>
          <a:p>
            <a:r>
              <a:rPr lang="de-DE" dirty="0" smtClean="0"/>
              <a:t>Schulungsunterlagen der AG RDA – Modul GND: Organe von Körperschaften, juristische Körperschaften | Stand: 28.04.2014      2</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57808"/>
            <a:ext cx="8640960" cy="1143000"/>
          </a:xfrm>
        </p:spPr>
        <p:txBody>
          <a:bodyPr/>
          <a:lstStyle/>
          <a:p>
            <a:r>
              <a:rPr lang="de-DE" altLang="de-DE" dirty="0"/>
              <a:t>Juristische Körperschaften: Verfassungsgebende </a:t>
            </a:r>
            <a:r>
              <a:rPr lang="de-DE" altLang="de-DE" dirty="0" smtClean="0"/>
              <a:t>Versammlungen</a:t>
            </a:r>
            <a:br>
              <a:rPr lang="de-DE" altLang="de-DE" dirty="0" smtClean="0"/>
            </a:br>
            <a:r>
              <a:rPr lang="de-DE" altLang="de-DE" dirty="0" smtClean="0"/>
              <a:t>(</a:t>
            </a:r>
            <a:r>
              <a:rPr lang="de-DE" altLang="de-DE" dirty="0" smtClean="0"/>
              <a:t>RDA 11.2.2.20</a:t>
            </a:r>
            <a:r>
              <a:rPr lang="de-DE" altLang="de-DE" dirty="0"/>
              <a:t>)</a:t>
            </a:r>
            <a:endParaRPr lang="de-DE" dirty="0"/>
          </a:p>
        </p:txBody>
      </p:sp>
      <p:sp>
        <p:nvSpPr>
          <p:cNvPr id="3" name="Textplatzhalter 2"/>
          <p:cNvSpPr>
            <a:spLocks noGrp="1"/>
          </p:cNvSpPr>
          <p:nvPr>
            <p:ph type="body" sz="quarter" idx="13"/>
          </p:nvPr>
        </p:nvSpPr>
        <p:spPr>
          <a:xfrm>
            <a:off x="467544" y="1988840"/>
            <a:ext cx="8676456" cy="4464050"/>
          </a:xfrm>
        </p:spPr>
        <p:txBody>
          <a:bodyPr/>
          <a:lstStyle/>
          <a:p>
            <a:pPr>
              <a:spcBef>
                <a:spcPct val="70000"/>
              </a:spcBef>
              <a:defRPr/>
            </a:pPr>
            <a:r>
              <a:rPr lang="de-DE" altLang="de-DE" dirty="0"/>
              <a:t>Verfassungsgebende Versammlungen werden als Unterabteilung ihrer Regierung angesetzt mit den Jahreszahlen, in denen sie abgehalten wurden, </a:t>
            </a:r>
            <a:r>
              <a:rPr lang="de-DE" altLang="de-DE" dirty="0" smtClean="0"/>
              <a:t>als Zusatz.</a:t>
            </a:r>
            <a:endParaRPr lang="de-DE" altLang="de-DE" dirty="0"/>
          </a:p>
          <a:p>
            <a:pPr marL="0" indent="0">
              <a:spcBef>
                <a:spcPct val="70000"/>
              </a:spcBef>
              <a:buNone/>
              <a:defRPr/>
            </a:pPr>
            <a:r>
              <a:rPr lang="de-DE" altLang="de-DE" sz="2000" dirty="0"/>
              <a:t>     </a:t>
            </a:r>
            <a:r>
              <a:rPr lang="de-DE" altLang="de-DE" sz="2000" i="1" dirty="0"/>
              <a:t>Beispiele:</a:t>
            </a:r>
          </a:p>
          <a:p>
            <a:pPr marL="0" indent="0">
              <a:lnSpc>
                <a:spcPts val="1000"/>
              </a:lnSpc>
              <a:spcBef>
                <a:spcPct val="70000"/>
              </a:spcBef>
              <a:buNone/>
              <a:defRPr/>
            </a:pPr>
            <a:r>
              <a:rPr lang="de-DE" altLang="de-DE" sz="2000" dirty="0"/>
              <a:t>     </a:t>
            </a:r>
            <a:r>
              <a:rPr lang="de-DE" altLang="de-DE" sz="2000" dirty="0" smtClean="0"/>
              <a:t>Deutsches </a:t>
            </a:r>
            <a:r>
              <a:rPr lang="de-DE" altLang="de-DE" sz="2000" dirty="0" smtClean="0"/>
              <a:t>Reich. </a:t>
            </a:r>
            <a:r>
              <a:rPr lang="de-DE" altLang="de-DE" sz="2000" dirty="0"/>
              <a:t>Nationalversammlung </a:t>
            </a:r>
            <a:r>
              <a:rPr lang="de-DE" altLang="de-DE" sz="2000" dirty="0" smtClean="0"/>
              <a:t>(1919-1920)</a:t>
            </a:r>
            <a:endParaRPr lang="de-DE" altLang="de-DE" sz="2000" dirty="0"/>
          </a:p>
          <a:p>
            <a:pPr marL="0" indent="0">
              <a:spcBef>
                <a:spcPct val="70000"/>
              </a:spcBef>
              <a:buNone/>
              <a:defRPr/>
            </a:pPr>
            <a:r>
              <a:rPr lang="de-DE" altLang="de-DE" sz="2000" dirty="0"/>
              <a:t>   </a:t>
            </a:r>
            <a:r>
              <a:rPr lang="de-DE" altLang="de-DE" sz="2000" dirty="0"/>
              <a:t> </a:t>
            </a:r>
            <a:r>
              <a:rPr lang="de-DE" altLang="de-DE" sz="2000" dirty="0" smtClean="0"/>
              <a:t> </a:t>
            </a:r>
            <a:r>
              <a:rPr lang="de-DE" altLang="de-DE" sz="2000" dirty="0" smtClean="0"/>
              <a:t>Frankreich</a:t>
            </a:r>
            <a:r>
              <a:rPr lang="de-DE" altLang="de-DE" sz="2000" dirty="0"/>
              <a:t>. </a:t>
            </a:r>
            <a:r>
              <a:rPr lang="de-DE" altLang="de-DE" sz="2000" dirty="0" err="1"/>
              <a:t>Assemblée</a:t>
            </a:r>
            <a:r>
              <a:rPr lang="de-DE" altLang="de-DE" sz="2000" dirty="0"/>
              <a:t> Nationale Constituante</a:t>
            </a:r>
            <a:r>
              <a:rPr lang="de-DE" altLang="de-DE" sz="2000" b="1" dirty="0"/>
              <a:t> </a:t>
            </a:r>
            <a:r>
              <a:rPr lang="de-DE" altLang="de-DE" sz="2000" dirty="0"/>
              <a:t>(</a:t>
            </a:r>
            <a:r>
              <a:rPr lang="de-DE" altLang="de-DE" sz="2000" dirty="0" smtClean="0"/>
              <a:t>1848-1849)</a:t>
            </a:r>
            <a:endParaRPr lang="de-DE" altLang="de-DE" sz="2000" dirty="0"/>
          </a:p>
          <a:p>
            <a:endParaRPr lang="de-DE" sz="1800" dirty="0"/>
          </a:p>
        </p:txBody>
      </p:sp>
      <p:sp>
        <p:nvSpPr>
          <p:cNvPr id="4" name="Fußzeilenplatzhalter 3"/>
          <p:cNvSpPr>
            <a:spLocks noGrp="1"/>
          </p:cNvSpPr>
          <p:nvPr>
            <p:ph type="ftr" sz="quarter" idx="14"/>
          </p:nvPr>
        </p:nvSpPr>
        <p:spPr>
          <a:xfrm>
            <a:off x="467544" y="6381328"/>
            <a:ext cx="8568952" cy="365125"/>
          </a:xfrm>
        </p:spPr>
        <p:txBody>
          <a:bodyPr/>
          <a:lstStyle/>
          <a:p>
            <a:r>
              <a:rPr lang="de-DE" dirty="0" smtClean="0"/>
              <a:t>Schulungsunterlagen der AG RDA – Modul GND: Organe von Körperschaften, juristische Körperschaften | Stand: 28.04.2014    20 </a:t>
            </a:r>
            <a:endParaRPr lang="de-DE" dirty="0"/>
          </a:p>
        </p:txBody>
      </p:sp>
    </p:spTree>
    <p:extLst>
      <p:ext uri="{BB962C8B-B14F-4D97-AF65-F5344CB8AC3E}">
        <p14:creationId xmlns:p14="http://schemas.microsoft.com/office/powerpoint/2010/main" val="42068127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8640960" cy="1143000"/>
          </a:xfrm>
        </p:spPr>
        <p:txBody>
          <a:bodyPr/>
          <a:lstStyle/>
          <a:p>
            <a:r>
              <a:rPr lang="de-DE" altLang="de-DE" dirty="0"/>
              <a:t>Juristische Körperschaften</a:t>
            </a:r>
            <a:r>
              <a:rPr lang="de-DE" altLang="de-DE" dirty="0" smtClean="0"/>
              <a:t>: Gerichte</a:t>
            </a:r>
            <a:r>
              <a:rPr lang="de-DE" altLang="de-DE" dirty="0" smtClean="0"/>
              <a:t/>
            </a:r>
            <a:br>
              <a:rPr lang="de-DE" altLang="de-DE" dirty="0" smtClean="0"/>
            </a:br>
            <a:r>
              <a:rPr lang="de-DE" altLang="de-DE" dirty="0" smtClean="0"/>
              <a:t>(</a:t>
            </a:r>
            <a:r>
              <a:rPr lang="de-DE" altLang="de-DE" dirty="0" smtClean="0"/>
              <a:t>RDA 11.2.2.21</a:t>
            </a:r>
            <a:r>
              <a:rPr lang="de-DE" altLang="de-DE" dirty="0"/>
              <a:t>)</a:t>
            </a:r>
            <a:endParaRPr lang="de-DE" dirty="0"/>
          </a:p>
        </p:txBody>
      </p:sp>
      <p:sp>
        <p:nvSpPr>
          <p:cNvPr id="3" name="Textplatzhalter 2"/>
          <p:cNvSpPr>
            <a:spLocks noGrp="1"/>
          </p:cNvSpPr>
          <p:nvPr>
            <p:ph type="body" sz="quarter" idx="13"/>
          </p:nvPr>
        </p:nvSpPr>
        <p:spPr>
          <a:xfrm>
            <a:off x="468313" y="1556792"/>
            <a:ext cx="8568183" cy="4896544"/>
          </a:xfrm>
        </p:spPr>
        <p:txBody>
          <a:bodyPr>
            <a:normAutofit fontScale="85000" lnSpcReduction="10000"/>
          </a:bodyPr>
          <a:lstStyle/>
          <a:p>
            <a:pPr>
              <a:spcBef>
                <a:spcPct val="70000"/>
              </a:spcBef>
              <a:defRPr/>
            </a:pPr>
            <a:r>
              <a:rPr lang="de-DE" altLang="de-DE" sz="2600" dirty="0"/>
              <a:t>Gerichte (Zivil- und Strafgerichte) werden als Unterabteilung der Ansetzungsform des Sucheinstiegs, der das repräsentierte Land darstellt, angesetzt. In Deutschland sind Land- und Amtsgerichte den Bundesländern untergeordnet, in Österreich dem Gesamtstaat, in der Schweiz den Kantonen.</a:t>
            </a:r>
          </a:p>
          <a:p>
            <a:pPr marL="0" indent="0">
              <a:spcBef>
                <a:spcPct val="70000"/>
              </a:spcBef>
              <a:buNone/>
              <a:defRPr/>
            </a:pPr>
            <a:r>
              <a:rPr lang="de-DE" altLang="de-DE" dirty="0"/>
              <a:t>     </a:t>
            </a:r>
            <a:r>
              <a:rPr lang="de-DE" altLang="de-DE" i="1" dirty="0"/>
              <a:t>Beispiel:</a:t>
            </a:r>
            <a:r>
              <a:rPr lang="de-DE" altLang="de-DE" dirty="0"/>
              <a:t>	</a:t>
            </a:r>
          </a:p>
          <a:p>
            <a:pPr marL="0" indent="0">
              <a:lnSpc>
                <a:spcPts val="1000"/>
              </a:lnSpc>
              <a:spcBef>
                <a:spcPct val="70000"/>
              </a:spcBef>
              <a:buNone/>
              <a:defRPr/>
            </a:pPr>
            <a:r>
              <a:rPr lang="de-DE" altLang="de-DE" dirty="0"/>
              <a:t>	Kanada. Supreme Court</a:t>
            </a:r>
          </a:p>
          <a:p>
            <a:pPr>
              <a:spcBef>
                <a:spcPct val="70000"/>
              </a:spcBef>
              <a:defRPr/>
            </a:pPr>
            <a:r>
              <a:rPr lang="de-DE" altLang="de-DE" sz="2600" dirty="0"/>
              <a:t>Der Sitz des Gerichts wird nur hinzugefügt, wenn er zur Unterscheidung von gleichnamigen Gerichten nötig ist. </a:t>
            </a:r>
          </a:p>
          <a:p>
            <a:pPr marL="0" indent="0">
              <a:spcBef>
                <a:spcPct val="70000"/>
              </a:spcBef>
              <a:buNone/>
              <a:defRPr/>
            </a:pPr>
            <a:r>
              <a:rPr lang="de-DE" altLang="de-DE" dirty="0"/>
              <a:t>     </a:t>
            </a:r>
            <a:r>
              <a:rPr lang="de-DE" altLang="de-DE" i="1" dirty="0"/>
              <a:t>Beispiel:</a:t>
            </a:r>
          </a:p>
          <a:p>
            <a:pPr marL="0" indent="0">
              <a:lnSpc>
                <a:spcPts val="1000"/>
              </a:lnSpc>
              <a:spcBef>
                <a:spcPct val="70000"/>
              </a:spcBef>
              <a:buNone/>
              <a:defRPr/>
            </a:pPr>
            <a:r>
              <a:rPr lang="de-DE" altLang="de-DE" dirty="0"/>
              <a:t>	Frankreich. Cour </a:t>
            </a:r>
            <a:r>
              <a:rPr lang="de-DE" altLang="de-DE" dirty="0" err="1"/>
              <a:t>d'Appel</a:t>
            </a:r>
            <a:r>
              <a:rPr lang="de-DE" altLang="de-DE" dirty="0"/>
              <a:t> (Grenoble)</a:t>
            </a:r>
          </a:p>
          <a:p>
            <a:pPr marL="0" indent="0">
              <a:lnSpc>
                <a:spcPts val="1000"/>
              </a:lnSpc>
              <a:spcBef>
                <a:spcPct val="70000"/>
              </a:spcBef>
              <a:buNone/>
              <a:defRPr/>
            </a:pPr>
            <a:r>
              <a:rPr lang="de-DE" altLang="de-DE" dirty="0"/>
              <a:t>	Frankreich. Cour </a:t>
            </a:r>
            <a:r>
              <a:rPr lang="de-DE" altLang="de-DE" dirty="0" err="1"/>
              <a:t>d'Appel</a:t>
            </a:r>
            <a:r>
              <a:rPr lang="de-DE" altLang="de-DE" dirty="0"/>
              <a:t> (Lyon)</a:t>
            </a:r>
          </a:p>
          <a:p>
            <a:endParaRPr lang="de-DE" sz="2100" dirty="0"/>
          </a:p>
        </p:txBody>
      </p:sp>
      <p:sp>
        <p:nvSpPr>
          <p:cNvPr id="4" name="Fußzeilenplatzhalter 3"/>
          <p:cNvSpPr>
            <a:spLocks noGrp="1"/>
          </p:cNvSpPr>
          <p:nvPr>
            <p:ph type="ftr" sz="quarter" idx="14"/>
          </p:nvPr>
        </p:nvSpPr>
        <p:spPr>
          <a:xfrm>
            <a:off x="467544" y="6381328"/>
            <a:ext cx="8568952" cy="365125"/>
          </a:xfrm>
        </p:spPr>
        <p:txBody>
          <a:bodyPr/>
          <a:lstStyle/>
          <a:p>
            <a:r>
              <a:rPr lang="de-DE" dirty="0" smtClean="0"/>
              <a:t>Schulungsunterlagen der AG RDA – Modul GND: Organe von Körperschaften, juristische Körperschaften | Stand: 28.04.2014    21 </a:t>
            </a:r>
            <a:endParaRPr lang="de-DE" dirty="0"/>
          </a:p>
        </p:txBody>
      </p:sp>
    </p:spTree>
    <p:extLst>
      <p:ext uri="{BB962C8B-B14F-4D97-AF65-F5344CB8AC3E}">
        <p14:creationId xmlns:p14="http://schemas.microsoft.com/office/powerpoint/2010/main" val="2063583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8640960" cy="1143000"/>
          </a:xfrm>
        </p:spPr>
        <p:txBody>
          <a:bodyPr/>
          <a:lstStyle/>
          <a:p>
            <a:r>
              <a:rPr lang="de-DE" altLang="de-DE" dirty="0"/>
              <a:t>Juristische Körperschaften: </a:t>
            </a:r>
            <a:r>
              <a:rPr lang="de-DE" altLang="de-DE" dirty="0" smtClean="0"/>
              <a:t>Militärgerichte (RDA </a:t>
            </a:r>
            <a:r>
              <a:rPr lang="de-DE" altLang="de-DE" dirty="0" smtClean="0"/>
              <a:t>11.2.2.21.2</a:t>
            </a:r>
            <a:r>
              <a:rPr lang="de-DE" altLang="de-DE" dirty="0"/>
              <a:t>)</a:t>
            </a:r>
            <a:endParaRPr lang="de-DE" dirty="0"/>
          </a:p>
        </p:txBody>
      </p:sp>
      <p:sp>
        <p:nvSpPr>
          <p:cNvPr id="3" name="Textplatzhalter 2"/>
          <p:cNvSpPr>
            <a:spLocks noGrp="1"/>
          </p:cNvSpPr>
          <p:nvPr>
            <p:ph type="body" sz="quarter" idx="13"/>
          </p:nvPr>
        </p:nvSpPr>
        <p:spPr>
          <a:xfrm>
            <a:off x="468313" y="1989286"/>
            <a:ext cx="8207375" cy="4464050"/>
          </a:xfrm>
        </p:spPr>
        <p:txBody>
          <a:bodyPr/>
          <a:lstStyle/>
          <a:p>
            <a:pPr>
              <a:spcBef>
                <a:spcPct val="70000"/>
              </a:spcBef>
              <a:defRPr/>
            </a:pPr>
            <a:r>
              <a:rPr lang="de-DE" altLang="de-DE" dirty="0"/>
              <a:t>Militärgerichte (z. B. Kriegsgerichte, Untersuchungsgerichte) werden in RDA nur für die USA geregelt: Dem Namen des Gerichtes wird der Name der Regierung vorangestellt, zu der es gehört. Der Nachname des Angeklagten und das Verhandlungsjahr werden </a:t>
            </a:r>
            <a:r>
              <a:rPr lang="de-DE" altLang="de-DE" dirty="0" smtClean="0"/>
              <a:t>als Zusatz hinzugefügt</a:t>
            </a:r>
            <a:r>
              <a:rPr lang="de-DE" altLang="de-DE" sz="2000" dirty="0" smtClean="0"/>
              <a:t>.</a:t>
            </a:r>
            <a:endParaRPr lang="de-DE" altLang="de-DE" sz="2000" dirty="0"/>
          </a:p>
          <a:p>
            <a:pPr marL="0" indent="0">
              <a:spcBef>
                <a:spcPct val="70000"/>
              </a:spcBef>
              <a:buNone/>
              <a:defRPr/>
            </a:pPr>
            <a:r>
              <a:rPr lang="de-DE" altLang="de-DE" dirty="0"/>
              <a:t>     </a:t>
            </a:r>
            <a:r>
              <a:rPr lang="de-DE" altLang="de-DE" sz="2000" i="1" dirty="0"/>
              <a:t>Beispiel:</a:t>
            </a:r>
          </a:p>
          <a:p>
            <a:pPr marL="0" indent="0">
              <a:lnSpc>
                <a:spcPts val="1000"/>
              </a:lnSpc>
              <a:spcBef>
                <a:spcPct val="70000"/>
              </a:spcBef>
              <a:buNone/>
              <a:defRPr/>
            </a:pPr>
            <a:r>
              <a:rPr lang="de-DE" altLang="de-DE" sz="2000" dirty="0"/>
              <a:t>     	USA. </a:t>
            </a:r>
            <a:r>
              <a:rPr lang="de-DE" altLang="de-DE" sz="2000" dirty="0" err="1"/>
              <a:t>Army</a:t>
            </a:r>
            <a:r>
              <a:rPr lang="de-DE" altLang="de-DE" sz="2000" dirty="0"/>
              <a:t>. Court </a:t>
            </a:r>
            <a:r>
              <a:rPr lang="de-DE" altLang="de-DE" sz="2000" dirty="0" err="1"/>
              <a:t>of</a:t>
            </a:r>
            <a:r>
              <a:rPr lang="de-DE" altLang="de-DE" sz="2000" dirty="0"/>
              <a:t> </a:t>
            </a:r>
            <a:r>
              <a:rPr lang="de-DE" altLang="de-DE" sz="2000" dirty="0" err="1"/>
              <a:t>Inquiry</a:t>
            </a:r>
            <a:r>
              <a:rPr lang="de-DE" altLang="de-DE" sz="2000" dirty="0"/>
              <a:t> (Reno : 1879)</a:t>
            </a:r>
          </a:p>
          <a:p>
            <a:endParaRPr lang="de-DE" dirty="0"/>
          </a:p>
        </p:txBody>
      </p:sp>
      <p:sp>
        <p:nvSpPr>
          <p:cNvPr id="4" name="Fußzeilenplatzhalter 3"/>
          <p:cNvSpPr>
            <a:spLocks noGrp="1"/>
          </p:cNvSpPr>
          <p:nvPr>
            <p:ph type="ftr" sz="quarter" idx="14"/>
          </p:nvPr>
        </p:nvSpPr>
        <p:spPr>
          <a:xfrm>
            <a:off x="467544" y="6381328"/>
            <a:ext cx="8568952" cy="365125"/>
          </a:xfrm>
        </p:spPr>
        <p:txBody>
          <a:bodyPr/>
          <a:lstStyle/>
          <a:p>
            <a:r>
              <a:rPr lang="de-DE" dirty="0" smtClean="0"/>
              <a:t>Schulungsunterlagen der AG RDA – Modul GND: Organe von Körperschaften, juristische Körperschaften | Stand: 28.04.2014    22 </a:t>
            </a:r>
            <a:endParaRPr lang="de-DE" dirty="0"/>
          </a:p>
        </p:txBody>
      </p:sp>
    </p:spTree>
    <p:extLst>
      <p:ext uri="{BB962C8B-B14F-4D97-AF65-F5344CB8AC3E}">
        <p14:creationId xmlns:p14="http://schemas.microsoft.com/office/powerpoint/2010/main" val="37467056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el 3"/>
          <p:cNvSpPr>
            <a:spLocks noGrp="1"/>
          </p:cNvSpPr>
          <p:nvPr>
            <p:ph type="title"/>
          </p:nvPr>
        </p:nvSpPr>
        <p:spPr>
          <a:xfrm>
            <a:off x="251520" y="341784"/>
            <a:ext cx="8640960" cy="1143000"/>
          </a:xfrm>
        </p:spPr>
        <p:txBody>
          <a:bodyPr/>
          <a:lstStyle/>
          <a:p>
            <a:pPr algn="l"/>
            <a:r>
              <a:rPr lang="de-DE" altLang="de-DE" dirty="0" smtClean="0"/>
              <a:t>Erfassung für die Formalerschließung ab dem RDA-Umstieg 2015</a:t>
            </a:r>
          </a:p>
        </p:txBody>
      </p:sp>
      <p:sp>
        <p:nvSpPr>
          <p:cNvPr id="38915" name="Inhaltsplatzhalter 4"/>
          <p:cNvSpPr>
            <a:spLocks noGrp="1"/>
          </p:cNvSpPr>
          <p:nvPr>
            <p:ph idx="1"/>
          </p:nvPr>
        </p:nvSpPr>
        <p:spPr>
          <a:xfrm>
            <a:off x="467544" y="1628800"/>
            <a:ext cx="8445624" cy="4525963"/>
          </a:xfrm>
        </p:spPr>
        <p:txBody>
          <a:bodyPr>
            <a:normAutofit/>
          </a:bodyPr>
          <a:lstStyle/>
          <a:p>
            <a:pPr>
              <a:spcBef>
                <a:spcPts val="1675"/>
              </a:spcBef>
            </a:pPr>
            <a:r>
              <a:rPr lang="de-DE" altLang="de-DE" dirty="0" smtClean="0"/>
              <a:t>Exekutivorgane, Organe mit Entscheidungsbefugnissen und Informationsorgane</a:t>
            </a:r>
          </a:p>
          <a:p>
            <a:pPr>
              <a:spcBef>
                <a:spcPts val="1675"/>
              </a:spcBef>
            </a:pPr>
            <a:r>
              <a:rPr lang="de-DE" altLang="de-DE" dirty="0" smtClean="0"/>
              <a:t>Amtsinhaber, Regierungschefs und religiöse Würdenträger, die als Amtspersonen publizieren</a:t>
            </a:r>
          </a:p>
        </p:txBody>
      </p:sp>
      <p:sp>
        <p:nvSpPr>
          <p:cNvPr id="38916" name="Fußzeilenplatzhalter 2"/>
          <p:cNvSpPr>
            <a:spLocks noGrp="1"/>
          </p:cNvSpPr>
          <p:nvPr>
            <p:ph type="ftr" sz="quarter" idx="10"/>
          </p:nvPr>
        </p:nvSpPr>
        <p:spPr>
          <a:xfrm>
            <a:off x="323528" y="6381328"/>
            <a:ext cx="8712968" cy="365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hangingPunct="1"/>
            <a:r>
              <a:rPr lang="de-DE" altLang="de-DE" dirty="0" smtClean="0"/>
              <a:t>Schulungsunterlagen der AG RDA – Modul GND: Organe von Körperschaften, juristische Körperschaften | Stand: 28.04.2014    23 </a:t>
            </a:r>
            <a:endParaRPr lang="de-DE" altLang="de-DE" dirty="0"/>
          </a:p>
        </p:txBody>
      </p:sp>
    </p:spTree>
    <p:extLst>
      <p:ext uri="{BB962C8B-B14F-4D97-AF65-F5344CB8AC3E}">
        <p14:creationId xmlns:p14="http://schemas.microsoft.com/office/powerpoint/2010/main" val="36049765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332656"/>
            <a:ext cx="8640960" cy="1143000"/>
          </a:xfrm>
        </p:spPr>
        <p:txBody>
          <a:bodyPr/>
          <a:lstStyle/>
          <a:p>
            <a:r>
              <a:rPr lang="de-DE" altLang="de-DE" dirty="0" smtClean="0"/>
              <a:t>Organe und Spitzenorgane von Körperschaften                               - 1 - </a:t>
            </a:r>
            <a:endParaRPr lang="de-DE" dirty="0"/>
          </a:p>
        </p:txBody>
      </p:sp>
      <p:sp>
        <p:nvSpPr>
          <p:cNvPr id="7" name="Textplatzhalter 6"/>
          <p:cNvSpPr>
            <a:spLocks noGrp="1"/>
          </p:cNvSpPr>
          <p:nvPr>
            <p:ph type="body" sz="quarter" idx="13"/>
          </p:nvPr>
        </p:nvSpPr>
        <p:spPr>
          <a:xfrm>
            <a:off x="468313" y="1916831"/>
            <a:ext cx="8496175" cy="4175993"/>
          </a:xfrm>
        </p:spPr>
        <p:txBody>
          <a:bodyPr/>
          <a:lstStyle/>
          <a:p>
            <a:pPr>
              <a:spcBef>
                <a:spcPct val="70000"/>
              </a:spcBef>
              <a:buNone/>
              <a:defRPr/>
            </a:pPr>
            <a:r>
              <a:rPr lang="de-DE" altLang="de-DE" dirty="0"/>
              <a:t>Exekutivorgane, Organe mit </a:t>
            </a:r>
            <a:r>
              <a:rPr lang="de-DE" altLang="de-DE" dirty="0" smtClean="0"/>
              <a:t>Entscheidungsbefugnissen </a:t>
            </a:r>
            <a:r>
              <a:rPr lang="de-DE" altLang="de-DE" dirty="0"/>
              <a:t>und </a:t>
            </a:r>
            <a:r>
              <a:rPr lang="de-DE" altLang="de-DE" dirty="0" smtClean="0"/>
              <a:t>Informationsorgane werden </a:t>
            </a:r>
            <a:r>
              <a:rPr lang="de-DE" altLang="de-DE" dirty="0"/>
              <a:t>im Gegensatz zu RAK-WB (§ 435) als untergeordnete Körperschaften angesetzt </a:t>
            </a:r>
            <a:r>
              <a:rPr lang="de-DE" altLang="de-DE" dirty="0" smtClean="0"/>
              <a:t>(RDA 11.2.2.14.2</a:t>
            </a:r>
            <a:r>
              <a:rPr lang="de-DE" altLang="de-DE" dirty="0"/>
              <a:t>)</a:t>
            </a:r>
          </a:p>
          <a:p>
            <a:pPr>
              <a:spcBef>
                <a:spcPct val="70000"/>
              </a:spcBef>
              <a:buNone/>
              <a:defRPr/>
            </a:pPr>
            <a:r>
              <a:rPr lang="de-DE" altLang="de-DE" sz="2000" i="1" dirty="0"/>
              <a:t>Beispiel:</a:t>
            </a:r>
          </a:p>
          <a:p>
            <a:pPr marL="0" indent="0">
              <a:lnSpc>
                <a:spcPts val="1000"/>
              </a:lnSpc>
              <a:spcBef>
                <a:spcPct val="70000"/>
              </a:spcBef>
              <a:buNone/>
              <a:defRPr/>
            </a:pPr>
            <a:r>
              <a:rPr lang="de-DE" altLang="de-DE" dirty="0"/>
              <a:t>	</a:t>
            </a:r>
            <a:r>
              <a:rPr lang="de-DE" altLang="de-DE" sz="1800" dirty="0"/>
              <a:t>Seattle Art Museum. Public Relations Office</a:t>
            </a:r>
          </a:p>
          <a:p>
            <a:endParaRPr lang="de-DE" dirty="0"/>
          </a:p>
        </p:txBody>
      </p:sp>
      <p:sp>
        <p:nvSpPr>
          <p:cNvPr id="5" name="Rectangle 3"/>
          <p:cNvSpPr txBox="1">
            <a:spLocks noChangeArrowheads="1"/>
          </p:cNvSpPr>
          <p:nvPr/>
        </p:nvSpPr>
        <p:spPr bwMode="auto">
          <a:xfrm>
            <a:off x="971600" y="4797152"/>
            <a:ext cx="7200800" cy="720080"/>
          </a:xfrm>
          <a:prstGeom prst="rect">
            <a:avLst/>
          </a:prstGeom>
          <a:solidFill>
            <a:srgbClr val="FEE190"/>
          </a:solidFill>
          <a:ln/>
        </p:spPr>
        <p:style>
          <a:lnRef idx="1">
            <a:schemeClr val="accent1"/>
          </a:lnRef>
          <a:fillRef idx="3">
            <a:schemeClr val="accent1"/>
          </a:fillRef>
          <a:effectRef idx="2">
            <a:schemeClr val="accent1"/>
          </a:effectRef>
          <a:fontRef idx="minor">
            <a:schemeClr val="lt1"/>
          </a:fontRef>
        </p:style>
        <p:txBody>
          <a:bodyPr wrap="none" lIns="0" tIns="0" rIns="0" bIns="0" anchor="ctr" anchorCtr="1"/>
          <a:lstStyle>
            <a:lvl1pPr marL="342900" indent="-342900" algn="l" rtl="0" eaLnBrk="0" fontAlgn="base" hangingPunct="0">
              <a:lnSpc>
                <a:spcPts val="2400"/>
              </a:lnSpc>
              <a:spcBef>
                <a:spcPts val="1680"/>
              </a:spcBef>
              <a:spcAft>
                <a:spcPct val="0"/>
              </a:spcAft>
              <a:buFont typeface="Verdana" pitchFamily="34" charset="0"/>
              <a:buChar char="–"/>
              <a:defRPr sz="2000">
                <a:solidFill>
                  <a:schemeClr val="tx1"/>
                </a:solidFill>
                <a:latin typeface="+mn-lt"/>
                <a:ea typeface="+mn-ea"/>
                <a:cs typeface="+mn-cs"/>
              </a:defRPr>
            </a:lvl1pPr>
            <a:lvl2pPr marL="742950" indent="-285750" algn="l" rtl="0" eaLnBrk="0" fontAlgn="base" hangingPunct="0">
              <a:lnSpc>
                <a:spcPts val="2000"/>
              </a:lnSpc>
              <a:spcBef>
                <a:spcPts val="300"/>
              </a:spcBef>
              <a:spcAft>
                <a:spcPct val="0"/>
              </a:spcAft>
              <a:buChar char="-"/>
              <a:defRPr sz="1600">
                <a:solidFill>
                  <a:schemeClr val="tx1"/>
                </a:solidFill>
                <a:latin typeface="+mn-lt"/>
                <a:cs typeface="+mn-cs"/>
              </a:defRPr>
            </a:lvl2pPr>
            <a:lvl3pPr marL="1143000" indent="-228600" algn="l" rtl="0" eaLnBrk="0" fontAlgn="base" hangingPunct="0">
              <a:lnSpc>
                <a:spcPts val="2000"/>
              </a:lnSpc>
              <a:spcBef>
                <a:spcPts val="300"/>
              </a:spcBef>
              <a:spcAft>
                <a:spcPct val="0"/>
              </a:spcAft>
              <a:buChar char="-"/>
              <a:defRPr sz="1600">
                <a:solidFill>
                  <a:schemeClr val="tx1"/>
                </a:solidFill>
                <a:latin typeface="+mn-lt"/>
                <a:cs typeface="+mn-cs"/>
              </a:defRPr>
            </a:lvl3pPr>
            <a:lvl4pPr marL="1600200" indent="-228600" algn="l" rtl="0" eaLnBrk="0" fontAlgn="base" hangingPunct="0">
              <a:lnSpc>
                <a:spcPts val="2000"/>
              </a:lnSpc>
              <a:spcBef>
                <a:spcPts val="300"/>
              </a:spcBef>
              <a:spcAft>
                <a:spcPct val="0"/>
              </a:spcAft>
              <a:buChar char="-"/>
              <a:defRPr sz="1600">
                <a:solidFill>
                  <a:schemeClr val="tx1"/>
                </a:solidFill>
                <a:latin typeface="+mn-lt"/>
                <a:cs typeface="+mn-cs"/>
              </a:defRPr>
            </a:lvl4pPr>
            <a:lvl5pPr marL="2057400" indent="-228600" algn="l" rtl="0" eaLnBrk="0" fontAlgn="base" hangingPunct="0">
              <a:lnSpc>
                <a:spcPts val="2000"/>
              </a:lnSpc>
              <a:spcBef>
                <a:spcPts val="300"/>
              </a:spcBef>
              <a:spcAft>
                <a:spcPct val="0"/>
              </a:spcAft>
              <a:buChar char="-"/>
              <a:defRPr sz="1600">
                <a:solidFill>
                  <a:schemeClr val="tx1"/>
                </a:solidFill>
                <a:latin typeface="+mn-lt"/>
                <a:cs typeface="+mn-cs"/>
              </a:defRPr>
            </a:lvl5pPr>
            <a:lvl6pPr marL="2514600" indent="-228600" algn="l" rtl="0" eaLnBrk="1" fontAlgn="base" hangingPunct="1">
              <a:lnSpc>
                <a:spcPts val="2400"/>
              </a:lnSpc>
              <a:spcBef>
                <a:spcPct val="20000"/>
              </a:spcBef>
              <a:spcAft>
                <a:spcPct val="0"/>
              </a:spcAft>
              <a:buChar char="-"/>
              <a:defRPr sz="1600">
                <a:solidFill>
                  <a:schemeClr val="tx1"/>
                </a:solidFill>
                <a:latin typeface="+mn-lt"/>
                <a:cs typeface="+mn-cs"/>
              </a:defRPr>
            </a:lvl6pPr>
            <a:lvl7pPr marL="2971800" indent="-228600" algn="l" rtl="0" eaLnBrk="1" fontAlgn="base" hangingPunct="1">
              <a:lnSpc>
                <a:spcPts val="2400"/>
              </a:lnSpc>
              <a:spcBef>
                <a:spcPct val="20000"/>
              </a:spcBef>
              <a:spcAft>
                <a:spcPct val="0"/>
              </a:spcAft>
              <a:buChar char="-"/>
              <a:defRPr sz="1600">
                <a:solidFill>
                  <a:schemeClr val="tx1"/>
                </a:solidFill>
                <a:latin typeface="+mn-lt"/>
                <a:cs typeface="+mn-cs"/>
              </a:defRPr>
            </a:lvl7pPr>
            <a:lvl8pPr marL="3429000" indent="-228600" algn="l" rtl="0" eaLnBrk="1" fontAlgn="base" hangingPunct="1">
              <a:lnSpc>
                <a:spcPts val="2400"/>
              </a:lnSpc>
              <a:spcBef>
                <a:spcPct val="20000"/>
              </a:spcBef>
              <a:spcAft>
                <a:spcPct val="0"/>
              </a:spcAft>
              <a:buChar char="-"/>
              <a:defRPr sz="1600">
                <a:solidFill>
                  <a:schemeClr val="tx1"/>
                </a:solidFill>
                <a:latin typeface="+mn-lt"/>
                <a:cs typeface="+mn-cs"/>
              </a:defRPr>
            </a:lvl8pPr>
            <a:lvl9pPr marL="3886200" indent="-228600" algn="l" rtl="0" eaLnBrk="1" fontAlgn="base" hangingPunct="1">
              <a:lnSpc>
                <a:spcPts val="2400"/>
              </a:lnSpc>
              <a:spcBef>
                <a:spcPct val="20000"/>
              </a:spcBef>
              <a:spcAft>
                <a:spcPct val="0"/>
              </a:spcAft>
              <a:buChar char="-"/>
              <a:defRPr sz="1600">
                <a:solidFill>
                  <a:schemeClr val="tx1"/>
                </a:solidFill>
                <a:latin typeface="+mn-lt"/>
                <a:cs typeface="+mn-cs"/>
              </a:defRPr>
            </a:lvl9pPr>
          </a:lstStyle>
          <a:p>
            <a:pPr marL="0" indent="0" eaLnBrk="1" hangingPunct="1">
              <a:spcBef>
                <a:spcPct val="70000"/>
              </a:spcBef>
              <a:buFont typeface="Verdana" pitchFamily="34" charset="0"/>
              <a:buNone/>
              <a:defRPr/>
            </a:pPr>
            <a:r>
              <a:rPr lang="de-DE" altLang="de-DE" sz="1800" dirty="0" smtClean="0">
                <a:latin typeface="Verdana" panose="020B0604030504040204" pitchFamily="34" charset="0"/>
                <a:ea typeface="Verdana" panose="020B0604030504040204" pitchFamily="34" charset="0"/>
                <a:cs typeface="Verdana" panose="020B0604030504040204" pitchFamily="34" charset="0"/>
              </a:rPr>
              <a:t>Diese </a:t>
            </a:r>
            <a:r>
              <a:rPr lang="de-DE" altLang="de-DE" sz="1800" dirty="0">
                <a:latin typeface="Verdana" panose="020B0604030504040204" pitchFamily="34" charset="0"/>
                <a:ea typeface="Verdana" panose="020B0604030504040204" pitchFamily="34" charset="0"/>
                <a:cs typeface="Verdana" panose="020B0604030504040204" pitchFamily="34" charset="0"/>
              </a:rPr>
              <a:t>Regelung gilt erst ab dem Vollumstieg 2015</a:t>
            </a:r>
          </a:p>
        </p:txBody>
      </p:sp>
      <p:sp>
        <p:nvSpPr>
          <p:cNvPr id="2" name="Fußzeilenplatzhalter 1"/>
          <p:cNvSpPr>
            <a:spLocks noGrp="1"/>
          </p:cNvSpPr>
          <p:nvPr>
            <p:ph type="ftr" sz="quarter" idx="14"/>
          </p:nvPr>
        </p:nvSpPr>
        <p:spPr>
          <a:xfrm>
            <a:off x="467544" y="6381328"/>
            <a:ext cx="8568952" cy="365125"/>
          </a:xfrm>
        </p:spPr>
        <p:txBody>
          <a:bodyPr/>
          <a:lstStyle/>
          <a:p>
            <a:r>
              <a:rPr lang="de-DE" dirty="0" smtClean="0"/>
              <a:t>Schulungsunterlagen der AG RDA – Modul GND: Organe von Körperschaften, juristische Körperschaften | Stand: 28.04.2014     3 </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41784"/>
            <a:ext cx="8640960" cy="1143000"/>
          </a:xfrm>
        </p:spPr>
        <p:txBody>
          <a:bodyPr/>
          <a:lstStyle/>
          <a:p>
            <a:r>
              <a:rPr lang="de-DE" altLang="de-DE" dirty="0"/>
              <a:t>Organe und Spitzenorgane von Körperschaften  </a:t>
            </a:r>
            <a:r>
              <a:rPr lang="de-DE" altLang="de-DE" dirty="0" smtClean="0"/>
              <a:t>					- </a:t>
            </a:r>
            <a:r>
              <a:rPr lang="de-DE" altLang="de-DE" dirty="0"/>
              <a:t>2 -</a:t>
            </a:r>
            <a:endParaRPr lang="de-DE" dirty="0"/>
          </a:p>
        </p:txBody>
      </p:sp>
      <p:sp>
        <p:nvSpPr>
          <p:cNvPr id="3" name="Textplatzhalter 2"/>
          <p:cNvSpPr>
            <a:spLocks noGrp="1"/>
          </p:cNvSpPr>
          <p:nvPr>
            <p:ph type="body" sz="quarter" idx="13"/>
          </p:nvPr>
        </p:nvSpPr>
        <p:spPr>
          <a:xfrm>
            <a:off x="468313" y="1628774"/>
            <a:ext cx="8568183" cy="4680545"/>
          </a:xfrm>
        </p:spPr>
        <p:txBody>
          <a:bodyPr>
            <a:normAutofit fontScale="55000" lnSpcReduction="20000"/>
          </a:bodyPr>
          <a:lstStyle/>
          <a:p>
            <a:pPr>
              <a:spcBef>
                <a:spcPct val="70000"/>
              </a:spcBef>
              <a:defRPr/>
            </a:pPr>
            <a:r>
              <a:rPr lang="de-DE" altLang="de-DE" sz="4000" dirty="0" smtClean="0"/>
              <a:t>Regierungskörperschaften werden in RDA nicht gesondert behandelt. Sie werden meistens wie untergeordnete Körperschaften behandelt (RDA 11.2.2.14). Dabei wird der substantivisch gebrauchte Name der übergeordneten Körperschaft bei der Unterabteilung weggelassen, es sei denn, der Name ergibt dann keinen Sinn mehr.</a:t>
            </a:r>
            <a:endParaRPr lang="de-DE" altLang="de-DE" sz="4000" dirty="0"/>
          </a:p>
          <a:p>
            <a:pPr marL="0" indent="0">
              <a:spcBef>
                <a:spcPct val="70000"/>
              </a:spcBef>
              <a:buNone/>
              <a:defRPr/>
            </a:pPr>
            <a:r>
              <a:rPr lang="de-DE" altLang="de-DE" dirty="0"/>
              <a:t>    </a:t>
            </a:r>
            <a:r>
              <a:rPr lang="de-DE" altLang="de-DE" dirty="0" smtClean="0"/>
              <a:t> </a:t>
            </a:r>
            <a:r>
              <a:rPr lang="de-DE" altLang="de-DE" sz="3300" i="1" dirty="0" smtClean="0"/>
              <a:t>Beispiel:</a:t>
            </a:r>
            <a:r>
              <a:rPr lang="de-DE" altLang="de-DE" sz="3300" dirty="0" smtClean="0"/>
              <a:t> </a:t>
            </a:r>
          </a:p>
          <a:p>
            <a:pPr marL="0" indent="0">
              <a:lnSpc>
                <a:spcPts val="1000"/>
              </a:lnSpc>
              <a:spcBef>
                <a:spcPct val="70000"/>
              </a:spcBef>
              <a:buNone/>
              <a:defRPr/>
            </a:pPr>
            <a:r>
              <a:rPr lang="de-DE" altLang="de-DE" sz="3300" dirty="0" smtClean="0"/>
              <a:t>	Kanada. Department </a:t>
            </a:r>
            <a:r>
              <a:rPr lang="de-DE" altLang="de-DE" sz="3300" dirty="0" err="1" smtClean="0"/>
              <a:t>of</a:t>
            </a:r>
            <a:r>
              <a:rPr lang="de-DE" altLang="de-DE" sz="3300" dirty="0" smtClean="0"/>
              <a:t> Consumer </a:t>
            </a:r>
            <a:r>
              <a:rPr lang="de-DE" altLang="de-DE" sz="3300" dirty="0" err="1" smtClean="0"/>
              <a:t>and</a:t>
            </a:r>
            <a:r>
              <a:rPr lang="de-DE" altLang="de-DE" sz="3300" dirty="0" smtClean="0"/>
              <a:t> Corporate </a:t>
            </a:r>
            <a:r>
              <a:rPr lang="de-DE" altLang="de-DE" sz="3300" dirty="0" err="1" smtClean="0"/>
              <a:t>Affairs</a:t>
            </a:r>
            <a:endParaRPr lang="de-DE" altLang="de-DE" sz="3300" dirty="0" smtClean="0"/>
          </a:p>
          <a:p>
            <a:pPr marL="0" indent="0">
              <a:lnSpc>
                <a:spcPts val="1500"/>
              </a:lnSpc>
              <a:spcBef>
                <a:spcPct val="70000"/>
              </a:spcBef>
              <a:buNone/>
              <a:defRPr/>
            </a:pPr>
            <a:r>
              <a:rPr lang="de-DE" altLang="de-DE" sz="3300" dirty="0" smtClean="0"/>
              <a:t>	(</a:t>
            </a:r>
            <a:r>
              <a:rPr lang="de-DE" altLang="de-DE" sz="3300" b="1" dirty="0" smtClean="0"/>
              <a:t>nicht:</a:t>
            </a:r>
            <a:r>
              <a:rPr lang="de-DE" altLang="de-DE" sz="3300" dirty="0" smtClean="0"/>
              <a:t>  Kanada. Canada Department </a:t>
            </a:r>
            <a:r>
              <a:rPr lang="de-DE" altLang="de-DE" sz="3300" dirty="0" err="1" smtClean="0"/>
              <a:t>of</a:t>
            </a:r>
            <a:r>
              <a:rPr lang="de-DE" altLang="de-DE" sz="3300" dirty="0" smtClean="0"/>
              <a:t> Consumer </a:t>
            </a:r>
            <a:r>
              <a:rPr lang="de-DE" altLang="de-DE" sz="3300" dirty="0" err="1" smtClean="0"/>
              <a:t>and</a:t>
            </a:r>
            <a:r>
              <a:rPr lang="de-DE" altLang="de-DE" sz="3300" dirty="0" smtClean="0"/>
              <a:t> </a:t>
            </a:r>
            <a:br>
              <a:rPr lang="de-DE" altLang="de-DE" sz="3300" dirty="0" smtClean="0"/>
            </a:br>
            <a:r>
              <a:rPr lang="de-DE" altLang="de-DE" sz="3300" dirty="0" smtClean="0"/>
              <a:t>            Corporate </a:t>
            </a:r>
            <a:r>
              <a:rPr lang="de-DE" altLang="de-DE" sz="3300" dirty="0" err="1" smtClean="0"/>
              <a:t>Affairs</a:t>
            </a:r>
            <a:r>
              <a:rPr lang="de-DE" altLang="de-DE" sz="3300" dirty="0" smtClean="0"/>
              <a:t>)</a:t>
            </a:r>
          </a:p>
          <a:p>
            <a:pPr>
              <a:spcBef>
                <a:spcPct val="70000"/>
              </a:spcBef>
              <a:defRPr/>
            </a:pPr>
            <a:r>
              <a:rPr lang="de-DE" altLang="de-DE" sz="4000" dirty="0" smtClean="0"/>
              <a:t>Im </a:t>
            </a:r>
            <a:r>
              <a:rPr lang="de-DE" altLang="de-DE" sz="4000" dirty="0"/>
              <a:t>Zweifelsfall wird der Name selbstständig angesetzt.</a:t>
            </a:r>
          </a:p>
          <a:p>
            <a:pPr marL="0" indent="0">
              <a:spcBef>
                <a:spcPct val="70000"/>
              </a:spcBef>
              <a:buNone/>
              <a:defRPr/>
            </a:pPr>
            <a:r>
              <a:rPr lang="de-DE" altLang="de-DE" dirty="0"/>
              <a:t>     </a:t>
            </a:r>
            <a:r>
              <a:rPr lang="de-DE" altLang="de-DE" sz="3200" i="1" dirty="0"/>
              <a:t>Beispiel:</a:t>
            </a:r>
            <a:r>
              <a:rPr lang="de-DE" altLang="de-DE" sz="3200" dirty="0"/>
              <a:t> </a:t>
            </a:r>
          </a:p>
          <a:p>
            <a:pPr marL="0" indent="0">
              <a:lnSpc>
                <a:spcPts val="1000"/>
              </a:lnSpc>
              <a:spcBef>
                <a:spcPct val="70000"/>
              </a:spcBef>
              <a:buNone/>
              <a:defRPr/>
            </a:pPr>
            <a:r>
              <a:rPr lang="de-DE" altLang="de-DE" sz="3200" dirty="0"/>
              <a:t>	</a:t>
            </a:r>
            <a:r>
              <a:rPr lang="de-DE" altLang="de-DE" sz="3200" dirty="0" err="1"/>
              <a:t>Musées</a:t>
            </a:r>
            <a:r>
              <a:rPr lang="de-DE" altLang="de-DE" sz="3200" dirty="0"/>
              <a:t> de </a:t>
            </a:r>
            <a:r>
              <a:rPr lang="de-DE" altLang="de-DE" sz="3200" dirty="0" err="1"/>
              <a:t>l'État</a:t>
            </a:r>
            <a:r>
              <a:rPr lang="de-DE" altLang="de-DE" sz="3200" dirty="0"/>
              <a:t> (Luxemburg)</a:t>
            </a:r>
          </a:p>
          <a:p>
            <a:endParaRPr lang="de-DE" dirty="0"/>
          </a:p>
        </p:txBody>
      </p:sp>
      <p:sp>
        <p:nvSpPr>
          <p:cNvPr id="4" name="Fußzeilenplatzhalter 3"/>
          <p:cNvSpPr>
            <a:spLocks noGrp="1"/>
          </p:cNvSpPr>
          <p:nvPr>
            <p:ph type="ftr" sz="quarter" idx="14"/>
          </p:nvPr>
        </p:nvSpPr>
        <p:spPr>
          <a:xfrm>
            <a:off x="467544" y="6381328"/>
            <a:ext cx="8568952" cy="365125"/>
          </a:xfrm>
        </p:spPr>
        <p:txBody>
          <a:bodyPr/>
          <a:lstStyle/>
          <a:p>
            <a:r>
              <a:rPr lang="de-DE" dirty="0" smtClean="0"/>
              <a:t>Schulungsunterlagen der AG RDA – Modul GND: Organe von Körperschaften, juristische Körperschaften | Stand: 28.04.2014     4 </a:t>
            </a:r>
            <a:endParaRPr lang="de-DE" dirty="0"/>
          </a:p>
        </p:txBody>
      </p:sp>
    </p:spTree>
    <p:extLst>
      <p:ext uri="{BB962C8B-B14F-4D97-AF65-F5344CB8AC3E}">
        <p14:creationId xmlns:p14="http://schemas.microsoft.com/office/powerpoint/2010/main" val="9035371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8640960" cy="1143000"/>
          </a:xfrm>
        </p:spPr>
        <p:txBody>
          <a:bodyPr/>
          <a:lstStyle/>
          <a:p>
            <a:r>
              <a:rPr lang="de-DE" altLang="de-DE" dirty="0"/>
              <a:t>Organe und Spitzenorgane von Körperschaften  </a:t>
            </a:r>
            <a:r>
              <a:rPr lang="de-DE" altLang="de-DE" dirty="0" smtClean="0"/>
              <a:t>					- </a:t>
            </a:r>
            <a:r>
              <a:rPr lang="de-DE" altLang="de-DE" dirty="0"/>
              <a:t>3 -</a:t>
            </a:r>
            <a:endParaRPr lang="de-DE" dirty="0"/>
          </a:p>
        </p:txBody>
      </p:sp>
      <p:sp>
        <p:nvSpPr>
          <p:cNvPr id="3" name="Textplatzhalter 2"/>
          <p:cNvSpPr>
            <a:spLocks noGrp="1"/>
          </p:cNvSpPr>
          <p:nvPr>
            <p:ph type="body" sz="quarter" idx="13"/>
          </p:nvPr>
        </p:nvSpPr>
        <p:spPr>
          <a:xfrm>
            <a:off x="468313" y="1628774"/>
            <a:ext cx="8207375" cy="4680545"/>
          </a:xfrm>
        </p:spPr>
        <p:txBody>
          <a:bodyPr>
            <a:normAutofit lnSpcReduction="10000"/>
          </a:bodyPr>
          <a:lstStyle/>
          <a:p>
            <a:pPr marL="0" indent="0">
              <a:spcBef>
                <a:spcPct val="70000"/>
              </a:spcBef>
              <a:buNone/>
            </a:pPr>
            <a:r>
              <a:rPr lang="de-DE" altLang="de-DE" sz="2000" i="1" dirty="0"/>
              <a:t>Beispiele für eine unselbstständige Ansetzung:</a:t>
            </a:r>
          </a:p>
          <a:p>
            <a:pPr marL="0" indent="0">
              <a:spcBef>
                <a:spcPct val="70000"/>
              </a:spcBef>
              <a:buNone/>
            </a:pPr>
            <a:r>
              <a:rPr lang="de-DE" altLang="de-DE" sz="2000" dirty="0"/>
              <a:t>     	Vanuatu. </a:t>
            </a:r>
            <a:r>
              <a:rPr lang="de-DE" altLang="de-DE" sz="2000" dirty="0" err="1"/>
              <a:t>Ministry</a:t>
            </a:r>
            <a:r>
              <a:rPr lang="de-DE" altLang="de-DE" sz="2000" dirty="0"/>
              <a:t> </a:t>
            </a:r>
            <a:r>
              <a:rPr lang="de-DE" altLang="de-DE" sz="2000" dirty="0" err="1"/>
              <a:t>of</a:t>
            </a:r>
            <a:r>
              <a:rPr lang="de-DE" altLang="de-DE" sz="2000" dirty="0"/>
              <a:t> Internal </a:t>
            </a:r>
            <a:r>
              <a:rPr lang="de-DE" altLang="de-DE" sz="2000" dirty="0" err="1"/>
              <a:t>Affairs</a:t>
            </a:r>
            <a:r>
              <a:rPr lang="de-DE" altLang="de-DE" sz="2000" dirty="0"/>
              <a:t> </a:t>
            </a:r>
            <a:r>
              <a:rPr lang="de-DE" altLang="de-DE" sz="2000" dirty="0" err="1"/>
              <a:t>and</a:t>
            </a:r>
            <a:r>
              <a:rPr lang="de-DE" altLang="de-DE" sz="2000" dirty="0"/>
              <a:t> </a:t>
            </a:r>
            <a:r>
              <a:rPr lang="de-DE" altLang="de-DE" sz="2000" dirty="0" err="1"/>
              <a:t>Social</a:t>
            </a:r>
            <a:r>
              <a:rPr lang="de-DE" altLang="de-DE" sz="2000" dirty="0"/>
              <a:t> </a:t>
            </a:r>
            <a:r>
              <a:rPr lang="de-DE" altLang="de-DE" sz="2000" dirty="0" smtClean="0"/>
              <a:t>       </a:t>
            </a:r>
            <a:r>
              <a:rPr lang="de-DE" altLang="de-DE" sz="2000" dirty="0"/>
              <a:t>	</a:t>
            </a:r>
            <a:r>
              <a:rPr lang="de-DE" altLang="de-DE" sz="2000" dirty="0" smtClean="0"/>
              <a:t>Services (RDA 11.2.2.14.7</a:t>
            </a:r>
            <a:r>
              <a:rPr lang="de-DE" altLang="de-DE" sz="2000" dirty="0"/>
              <a:t>) </a:t>
            </a:r>
          </a:p>
          <a:p>
            <a:pPr marL="0" indent="0">
              <a:lnSpc>
                <a:spcPts val="1000"/>
              </a:lnSpc>
              <a:spcBef>
                <a:spcPct val="70000"/>
              </a:spcBef>
              <a:buNone/>
            </a:pPr>
            <a:r>
              <a:rPr lang="de-DE" altLang="de-DE" sz="2000" dirty="0"/>
              <a:t>	Wien. Statistisches Amt </a:t>
            </a:r>
            <a:r>
              <a:rPr lang="de-DE" altLang="de-DE" sz="2000" dirty="0" smtClean="0"/>
              <a:t>(RDA 11.2.2.14.2</a:t>
            </a:r>
            <a:r>
              <a:rPr lang="de-DE" altLang="de-DE" sz="2000" dirty="0"/>
              <a:t>)</a:t>
            </a:r>
          </a:p>
          <a:p>
            <a:pPr marL="0" indent="0">
              <a:spcBef>
                <a:spcPct val="70000"/>
              </a:spcBef>
              <a:buNone/>
            </a:pPr>
            <a:r>
              <a:rPr lang="de-DE" altLang="de-DE" sz="2000" dirty="0"/>
              <a:t>     	</a:t>
            </a:r>
            <a:r>
              <a:rPr lang="de-DE" altLang="de-DE" sz="2000" b="1" dirty="0"/>
              <a:t>aber</a:t>
            </a:r>
            <a:endParaRPr lang="de-DE" altLang="de-DE" sz="2000" dirty="0"/>
          </a:p>
          <a:p>
            <a:pPr marL="0" indent="0">
              <a:lnSpc>
                <a:spcPts val="1000"/>
              </a:lnSpc>
              <a:spcBef>
                <a:spcPct val="70000"/>
              </a:spcBef>
              <a:buNone/>
            </a:pPr>
            <a:r>
              <a:rPr lang="de-DE" altLang="de-DE" sz="2000" dirty="0"/>
              <a:t>	U.S. </a:t>
            </a:r>
            <a:r>
              <a:rPr lang="de-DE" altLang="de-DE" sz="2000" dirty="0" err="1"/>
              <a:t>Census</a:t>
            </a:r>
            <a:r>
              <a:rPr lang="de-DE" altLang="de-DE" sz="2000" dirty="0"/>
              <a:t> Bureau </a:t>
            </a:r>
            <a:r>
              <a:rPr lang="de-DE" altLang="de-DE" sz="2000" dirty="0" smtClean="0"/>
              <a:t>(RDA 11.2.2.14.2)</a:t>
            </a:r>
          </a:p>
          <a:p>
            <a:pPr marL="0" indent="0">
              <a:lnSpc>
                <a:spcPts val="1000"/>
              </a:lnSpc>
              <a:spcBef>
                <a:spcPct val="70000"/>
              </a:spcBef>
              <a:buNone/>
            </a:pPr>
            <a:r>
              <a:rPr lang="de-DE" altLang="de-DE" sz="1900" dirty="0"/>
              <a:t> </a:t>
            </a:r>
            <a:r>
              <a:rPr lang="de-DE" altLang="de-DE" sz="1900" dirty="0" smtClean="0"/>
              <a:t>          </a:t>
            </a:r>
            <a:endParaRPr lang="de-DE" altLang="de-DE" dirty="0"/>
          </a:p>
          <a:p>
            <a:pPr marL="0" indent="0">
              <a:spcBef>
                <a:spcPct val="70000"/>
              </a:spcBef>
              <a:buNone/>
            </a:pPr>
            <a:r>
              <a:rPr lang="de-DE" altLang="de-DE" dirty="0" smtClean="0"/>
              <a:t>ERL</a:t>
            </a:r>
            <a:r>
              <a:rPr lang="de-DE" altLang="de-DE" dirty="0"/>
              <a:t>: Wird die unselbstständige Namensform </a:t>
            </a:r>
            <a:r>
              <a:rPr lang="de-DE" altLang="de-DE" dirty="0" smtClean="0"/>
              <a:t>als bevorzugter </a:t>
            </a:r>
            <a:r>
              <a:rPr lang="de-DE" altLang="de-DE" dirty="0" smtClean="0"/>
              <a:t>Name gewählt</a:t>
            </a:r>
            <a:r>
              <a:rPr lang="de-DE" altLang="de-DE" dirty="0"/>
              <a:t>, wird die selbstständige Form als </a:t>
            </a:r>
            <a:r>
              <a:rPr lang="de-DE" altLang="de-DE" dirty="0" smtClean="0"/>
              <a:t>abweichende Namensform erfasst, sofern sich dadurch ein deutlich anderer Sucheinstieg ergibt.</a:t>
            </a:r>
            <a:endParaRPr lang="de-DE" altLang="de-DE" dirty="0"/>
          </a:p>
        </p:txBody>
      </p:sp>
      <p:sp>
        <p:nvSpPr>
          <p:cNvPr id="4" name="Fußzeilenplatzhalter 3"/>
          <p:cNvSpPr>
            <a:spLocks noGrp="1"/>
          </p:cNvSpPr>
          <p:nvPr>
            <p:ph type="ftr" sz="quarter" idx="14"/>
          </p:nvPr>
        </p:nvSpPr>
        <p:spPr>
          <a:xfrm>
            <a:off x="467544" y="6381328"/>
            <a:ext cx="8568952" cy="365125"/>
          </a:xfrm>
        </p:spPr>
        <p:txBody>
          <a:bodyPr/>
          <a:lstStyle/>
          <a:p>
            <a:r>
              <a:rPr lang="de-DE" dirty="0" smtClean="0"/>
              <a:t>Schulungsunterlagen der AG RDA – Modul GND: Organe von Körperschaften, juristische Körperschaften | Stand: 28.04.2014     5</a:t>
            </a:r>
            <a:endParaRPr lang="de-DE" dirty="0"/>
          </a:p>
        </p:txBody>
      </p:sp>
    </p:spTree>
    <p:extLst>
      <p:ext uri="{BB962C8B-B14F-4D97-AF65-F5344CB8AC3E}">
        <p14:creationId xmlns:p14="http://schemas.microsoft.com/office/powerpoint/2010/main" val="21281467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48680"/>
            <a:ext cx="8640960" cy="1143000"/>
          </a:xfrm>
        </p:spPr>
        <p:txBody>
          <a:bodyPr/>
          <a:lstStyle/>
          <a:p>
            <a:r>
              <a:rPr lang="de-DE" altLang="de-DE" dirty="0"/>
              <a:t>Organe und Spitzenorgane von Körperschaften  </a:t>
            </a:r>
            <a:r>
              <a:rPr lang="de-DE" altLang="de-DE" dirty="0" smtClean="0"/>
              <a:t>					- </a:t>
            </a:r>
            <a:r>
              <a:rPr lang="de-DE" altLang="de-DE" dirty="0"/>
              <a:t>4 </a:t>
            </a:r>
            <a:r>
              <a:rPr lang="de-DE" altLang="de-DE" dirty="0" smtClean="0"/>
              <a:t>-</a:t>
            </a:r>
            <a:r>
              <a:rPr lang="de-DE" altLang="de-DE" dirty="0"/>
              <a:t/>
            </a:r>
            <a:br>
              <a:rPr lang="de-DE" altLang="de-DE" dirty="0"/>
            </a:br>
            <a:r>
              <a:rPr lang="de-DE" altLang="de-DE" dirty="0" smtClean="0"/>
              <a:t>(RDA 11.2.2.22 </a:t>
            </a:r>
            <a:r>
              <a:rPr lang="de-DE" altLang="de-DE" dirty="0"/>
              <a:t>– 11.2.2.25)</a:t>
            </a:r>
            <a:endParaRPr lang="de-DE" dirty="0"/>
          </a:p>
        </p:txBody>
      </p:sp>
      <p:sp>
        <p:nvSpPr>
          <p:cNvPr id="3" name="Textplatzhalter 2"/>
          <p:cNvSpPr>
            <a:spLocks noGrp="1"/>
          </p:cNvSpPr>
          <p:nvPr>
            <p:ph type="body" sz="quarter" idx="13"/>
          </p:nvPr>
        </p:nvSpPr>
        <p:spPr>
          <a:xfrm>
            <a:off x="467544" y="1916832"/>
            <a:ext cx="8424167" cy="4680545"/>
          </a:xfrm>
        </p:spPr>
        <p:txBody>
          <a:bodyPr>
            <a:normAutofit lnSpcReduction="10000"/>
          </a:bodyPr>
          <a:lstStyle/>
          <a:p>
            <a:pPr>
              <a:spcBef>
                <a:spcPct val="70000"/>
              </a:spcBef>
            </a:pPr>
            <a:r>
              <a:rPr lang="de-DE" altLang="de-DE" dirty="0"/>
              <a:t>Militärische Körperschaften werden in solche auf nationalem Level und unterhalb des nationalen Levels unterschieden </a:t>
            </a:r>
            <a:r>
              <a:rPr lang="de-DE" altLang="de-DE" dirty="0" smtClean="0"/>
              <a:t>(RDA 11.2.2.22</a:t>
            </a:r>
            <a:r>
              <a:rPr lang="de-DE" altLang="de-DE" dirty="0"/>
              <a:t>).</a:t>
            </a:r>
          </a:p>
          <a:p>
            <a:pPr>
              <a:spcBef>
                <a:spcPct val="70000"/>
              </a:spcBef>
            </a:pPr>
            <a:r>
              <a:rPr lang="de-DE" altLang="de-DE" dirty="0"/>
              <a:t>Die Waffengattungen der Streitkräfte eines Staates werden als  Unterabteilung einer nationalen Regierung in der Ansetzungsform des Sucheinstiegs, der die Regierung repräsentiert, angesetzt. Der Name der Regierung in substantivischer Form wird bei der Ansetzung als Unterabteilung weggelassen, außer wenn das Weglassen zu einer unerwünschten Veränderung führen würde </a:t>
            </a:r>
            <a:r>
              <a:rPr lang="de-DE" altLang="de-DE" dirty="0" smtClean="0"/>
              <a:t>(RDA 11.2.2.22.1</a:t>
            </a:r>
            <a:r>
              <a:rPr lang="de-DE" altLang="de-DE" dirty="0"/>
              <a:t>).</a:t>
            </a:r>
          </a:p>
          <a:p>
            <a:endParaRPr lang="de-DE" dirty="0"/>
          </a:p>
        </p:txBody>
      </p:sp>
      <p:sp>
        <p:nvSpPr>
          <p:cNvPr id="4" name="Fußzeilenplatzhalter 3"/>
          <p:cNvSpPr>
            <a:spLocks noGrp="1"/>
          </p:cNvSpPr>
          <p:nvPr>
            <p:ph type="ftr" sz="quarter" idx="14"/>
          </p:nvPr>
        </p:nvSpPr>
        <p:spPr>
          <a:xfrm>
            <a:off x="467544" y="6381328"/>
            <a:ext cx="8568952" cy="365125"/>
          </a:xfrm>
        </p:spPr>
        <p:txBody>
          <a:bodyPr/>
          <a:lstStyle/>
          <a:p>
            <a:r>
              <a:rPr lang="de-DE" dirty="0" smtClean="0"/>
              <a:t>Schulungsunterlagen der AG RDA – Modul GND: Organe von Körperschaften, juristische Körperschaften | Stand: 28.04.2014     6</a:t>
            </a:r>
            <a:endParaRPr lang="de-DE" dirty="0"/>
          </a:p>
        </p:txBody>
      </p:sp>
    </p:spTree>
    <p:extLst>
      <p:ext uri="{BB962C8B-B14F-4D97-AF65-F5344CB8AC3E}">
        <p14:creationId xmlns:p14="http://schemas.microsoft.com/office/powerpoint/2010/main" val="23470623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8640960" cy="1143000"/>
          </a:xfrm>
        </p:spPr>
        <p:txBody>
          <a:bodyPr/>
          <a:lstStyle/>
          <a:p>
            <a:r>
              <a:rPr lang="de-DE" altLang="de-DE" dirty="0"/>
              <a:t>Organe und Spitzenorgane von Körperschaften  </a:t>
            </a:r>
            <a:r>
              <a:rPr lang="de-DE" altLang="de-DE" dirty="0" smtClean="0"/>
              <a:t>					- </a:t>
            </a:r>
            <a:r>
              <a:rPr lang="de-DE" altLang="de-DE" dirty="0"/>
              <a:t>5 -</a:t>
            </a:r>
            <a:endParaRPr lang="de-DE" dirty="0"/>
          </a:p>
        </p:txBody>
      </p:sp>
      <p:sp>
        <p:nvSpPr>
          <p:cNvPr id="3" name="Textplatzhalter 2"/>
          <p:cNvSpPr>
            <a:spLocks noGrp="1"/>
          </p:cNvSpPr>
          <p:nvPr>
            <p:ph type="body" sz="quarter" idx="13"/>
          </p:nvPr>
        </p:nvSpPr>
        <p:spPr/>
        <p:txBody>
          <a:bodyPr/>
          <a:lstStyle/>
          <a:p>
            <a:pPr>
              <a:spcBef>
                <a:spcPct val="70000"/>
              </a:spcBef>
              <a:defRPr/>
            </a:pPr>
            <a:r>
              <a:rPr lang="de-DE" altLang="de-DE" dirty="0"/>
              <a:t>Untergeordnete Bereiche der Waffengattungen werden als Unterabteilung der Waffengattung angesetzt. </a:t>
            </a:r>
            <a:r>
              <a:rPr lang="de-DE" altLang="de-DE" b="1" dirty="0"/>
              <a:t>Zwischenstufen werden dabei nicht weggelassen.</a:t>
            </a:r>
          </a:p>
          <a:p>
            <a:pPr>
              <a:spcBef>
                <a:spcPct val="70000"/>
              </a:spcBef>
              <a:defRPr/>
            </a:pPr>
            <a:r>
              <a:rPr lang="de-DE" altLang="de-DE" dirty="0"/>
              <a:t>Ordinalzahlen zur Bezeichnung untergeordneter militärischer Einheiten werden mit abschließendem Punkt angegeben. (ERL zu </a:t>
            </a:r>
            <a:r>
              <a:rPr lang="de-DE" altLang="de-DE" dirty="0" smtClean="0"/>
              <a:t>RDA 11.2.2.22.1</a:t>
            </a:r>
            <a:r>
              <a:rPr lang="de-DE" altLang="de-DE" dirty="0"/>
              <a:t>)</a:t>
            </a:r>
          </a:p>
          <a:p>
            <a:pPr marL="0" indent="0">
              <a:spcBef>
                <a:spcPct val="70000"/>
              </a:spcBef>
              <a:buNone/>
              <a:defRPr/>
            </a:pPr>
            <a:r>
              <a:rPr lang="de-DE" altLang="de-DE" dirty="0"/>
              <a:t>     </a:t>
            </a:r>
            <a:r>
              <a:rPr lang="de-DE" altLang="de-DE" sz="2000" i="1" dirty="0"/>
              <a:t>Beispiel:</a:t>
            </a:r>
          </a:p>
          <a:p>
            <a:pPr marL="0" indent="0">
              <a:lnSpc>
                <a:spcPts val="1000"/>
              </a:lnSpc>
              <a:spcBef>
                <a:spcPct val="70000"/>
              </a:spcBef>
              <a:buNone/>
              <a:defRPr/>
            </a:pPr>
            <a:r>
              <a:rPr lang="de-DE" altLang="de-DE" sz="2000" dirty="0"/>
              <a:t>    	 USA. </a:t>
            </a:r>
            <a:r>
              <a:rPr lang="de-DE" altLang="de-DE" sz="2000" dirty="0" err="1"/>
              <a:t>Army</a:t>
            </a:r>
            <a:r>
              <a:rPr lang="de-DE" altLang="de-DE" sz="2000" dirty="0"/>
              <a:t>. </a:t>
            </a:r>
            <a:r>
              <a:rPr lang="de-DE" altLang="de-DE" sz="2000" dirty="0" err="1"/>
              <a:t>Infantry</a:t>
            </a:r>
            <a:r>
              <a:rPr lang="de-DE" altLang="de-DE" sz="2000" dirty="0"/>
              <a:t> Division, </a:t>
            </a:r>
            <a:r>
              <a:rPr lang="de-DE" altLang="de-DE" sz="2000" dirty="0" smtClean="0"/>
              <a:t>27.</a:t>
            </a:r>
            <a:endParaRPr lang="de-DE" altLang="de-DE" sz="2000" dirty="0"/>
          </a:p>
          <a:p>
            <a:pPr>
              <a:spcBef>
                <a:spcPct val="70000"/>
              </a:spcBef>
              <a:defRPr/>
            </a:pPr>
            <a:endParaRPr lang="de-DE" altLang="de-DE" dirty="0"/>
          </a:p>
        </p:txBody>
      </p:sp>
      <p:sp>
        <p:nvSpPr>
          <p:cNvPr id="4" name="Fußzeilenplatzhalter 3"/>
          <p:cNvSpPr>
            <a:spLocks noGrp="1"/>
          </p:cNvSpPr>
          <p:nvPr>
            <p:ph type="ftr" sz="quarter" idx="14"/>
          </p:nvPr>
        </p:nvSpPr>
        <p:spPr>
          <a:xfrm>
            <a:off x="467544" y="6381328"/>
            <a:ext cx="8568952" cy="365125"/>
          </a:xfrm>
        </p:spPr>
        <p:txBody>
          <a:bodyPr/>
          <a:lstStyle/>
          <a:p>
            <a:r>
              <a:rPr lang="de-DE" dirty="0" smtClean="0"/>
              <a:t>Schulungsunterlagen der AG RDA – Modul GND: Organe von Körperschaften, juristische Körperschaften | Stand: 28.04.2014     7 </a:t>
            </a:r>
            <a:endParaRPr lang="de-DE" dirty="0"/>
          </a:p>
        </p:txBody>
      </p:sp>
    </p:spTree>
    <p:extLst>
      <p:ext uri="{BB962C8B-B14F-4D97-AF65-F5344CB8AC3E}">
        <p14:creationId xmlns:p14="http://schemas.microsoft.com/office/powerpoint/2010/main" val="33726165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41784"/>
            <a:ext cx="8640960" cy="1143000"/>
          </a:xfrm>
        </p:spPr>
        <p:txBody>
          <a:bodyPr/>
          <a:lstStyle/>
          <a:p>
            <a:r>
              <a:rPr lang="de-DE" altLang="de-DE" dirty="0"/>
              <a:t>Organe und Spitzenorgane von Körperschaften  </a:t>
            </a:r>
            <a:r>
              <a:rPr lang="de-DE" altLang="de-DE" dirty="0" smtClean="0"/>
              <a:t>					- </a:t>
            </a:r>
            <a:r>
              <a:rPr lang="de-DE" altLang="de-DE" dirty="0"/>
              <a:t>6 -</a:t>
            </a:r>
            <a:endParaRPr lang="de-DE" dirty="0"/>
          </a:p>
        </p:txBody>
      </p:sp>
      <p:sp>
        <p:nvSpPr>
          <p:cNvPr id="3" name="Textplatzhalter 2"/>
          <p:cNvSpPr>
            <a:spLocks noGrp="1"/>
          </p:cNvSpPr>
          <p:nvPr>
            <p:ph type="body" sz="quarter" idx="13"/>
          </p:nvPr>
        </p:nvSpPr>
        <p:spPr/>
        <p:txBody>
          <a:bodyPr/>
          <a:lstStyle/>
          <a:p>
            <a:pPr>
              <a:spcBef>
                <a:spcPct val="70000"/>
              </a:spcBef>
              <a:defRPr/>
            </a:pPr>
            <a:r>
              <a:rPr lang="de-DE" altLang="de-DE" dirty="0"/>
              <a:t>Streitkräfte unterhalb der nationalen Ebene werden als Abteilung ihrer Gebietskörperschaft angesetzt </a:t>
            </a:r>
            <a:r>
              <a:rPr lang="de-DE" altLang="de-DE" dirty="0" smtClean="0"/>
              <a:t>(RDA 11.2.2.22.2</a:t>
            </a:r>
            <a:r>
              <a:rPr lang="de-DE" altLang="de-DE" dirty="0"/>
              <a:t>).</a:t>
            </a:r>
          </a:p>
          <a:p>
            <a:pPr marL="0" indent="0">
              <a:spcBef>
                <a:spcPct val="70000"/>
              </a:spcBef>
              <a:buNone/>
              <a:defRPr/>
            </a:pPr>
            <a:r>
              <a:rPr lang="de-DE" altLang="de-DE" dirty="0"/>
              <a:t>     </a:t>
            </a:r>
            <a:r>
              <a:rPr lang="de-DE" altLang="de-DE" sz="2000" i="1" dirty="0"/>
              <a:t>Beispiele:</a:t>
            </a:r>
          </a:p>
          <a:p>
            <a:pPr marL="0" indent="0">
              <a:lnSpc>
                <a:spcPts val="1000"/>
              </a:lnSpc>
              <a:spcBef>
                <a:spcPct val="70000"/>
              </a:spcBef>
              <a:buNone/>
              <a:defRPr/>
            </a:pPr>
            <a:r>
              <a:rPr lang="de-DE" altLang="de-DE" sz="2000" dirty="0"/>
              <a:t>    	 </a:t>
            </a:r>
            <a:r>
              <a:rPr lang="de-DE" altLang="de-DE" sz="2000" dirty="0" smtClean="0"/>
              <a:t>Staat New York. </a:t>
            </a:r>
            <a:r>
              <a:rPr lang="de-DE" altLang="de-DE" sz="2000" dirty="0"/>
              <a:t>National </a:t>
            </a:r>
            <a:r>
              <a:rPr lang="de-DE" altLang="de-DE" sz="2000" dirty="0" err="1"/>
              <a:t>Guard</a:t>
            </a:r>
            <a:endParaRPr lang="de-DE" altLang="de-DE" sz="2000" dirty="0"/>
          </a:p>
          <a:p>
            <a:pPr marL="0" indent="0">
              <a:spcBef>
                <a:spcPct val="70000"/>
              </a:spcBef>
              <a:buNone/>
              <a:defRPr/>
            </a:pPr>
            <a:r>
              <a:rPr lang="de-DE" altLang="de-DE" sz="2000" dirty="0"/>
              <a:t>   	 </a:t>
            </a:r>
            <a:r>
              <a:rPr lang="de-DE" altLang="de-DE" sz="2000" dirty="0" smtClean="0"/>
              <a:t>Staat New York. </a:t>
            </a:r>
            <a:r>
              <a:rPr lang="de-DE" altLang="de-DE" sz="2000" dirty="0" err="1"/>
              <a:t>Militia</a:t>
            </a:r>
            <a:r>
              <a:rPr lang="de-DE" altLang="de-DE" sz="2000" dirty="0"/>
              <a:t>. Regiment, </a:t>
            </a:r>
            <a:r>
              <a:rPr lang="de-DE" altLang="de-DE" sz="2000" dirty="0" smtClean="0"/>
              <a:t>71.</a:t>
            </a:r>
          </a:p>
          <a:p>
            <a:pPr marL="0" indent="0">
              <a:spcBef>
                <a:spcPct val="70000"/>
              </a:spcBef>
              <a:buNone/>
              <a:defRPr/>
            </a:pPr>
            <a:endParaRPr lang="de-DE" altLang="de-DE" sz="1800" dirty="0" smtClean="0"/>
          </a:p>
          <a:p>
            <a:pPr marL="0" indent="0">
              <a:spcBef>
                <a:spcPct val="70000"/>
              </a:spcBef>
              <a:buNone/>
              <a:defRPr/>
            </a:pPr>
            <a:r>
              <a:rPr lang="de-DE" altLang="de-DE" dirty="0" smtClean="0"/>
              <a:t>      s. a. Modul-Teil -&gt; </a:t>
            </a:r>
            <a:r>
              <a:rPr lang="de-DE" altLang="de-DE" dirty="0" err="1" smtClean="0"/>
              <a:t>Geografika</a:t>
            </a:r>
            <a:endParaRPr lang="de-DE" altLang="de-DE" dirty="0"/>
          </a:p>
        </p:txBody>
      </p:sp>
      <p:sp>
        <p:nvSpPr>
          <p:cNvPr id="4" name="Fußzeilenplatzhalter 3"/>
          <p:cNvSpPr>
            <a:spLocks noGrp="1"/>
          </p:cNvSpPr>
          <p:nvPr>
            <p:ph type="ftr" sz="quarter" idx="14"/>
          </p:nvPr>
        </p:nvSpPr>
        <p:spPr>
          <a:xfrm>
            <a:off x="467544" y="6381328"/>
            <a:ext cx="8568952" cy="365125"/>
          </a:xfrm>
        </p:spPr>
        <p:txBody>
          <a:bodyPr/>
          <a:lstStyle/>
          <a:p>
            <a:r>
              <a:rPr lang="de-DE" dirty="0" smtClean="0"/>
              <a:t>Schulungsunterlagen der AG RDA – Modul GND: Organe von Körperschaften, juristische Körperschaften | Stand: 28.04.2014     8 </a:t>
            </a:r>
            <a:endParaRPr lang="de-DE" dirty="0"/>
          </a:p>
        </p:txBody>
      </p:sp>
    </p:spTree>
    <p:extLst>
      <p:ext uri="{BB962C8B-B14F-4D97-AF65-F5344CB8AC3E}">
        <p14:creationId xmlns:p14="http://schemas.microsoft.com/office/powerpoint/2010/main" val="20238512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8640960" cy="1143000"/>
          </a:xfrm>
        </p:spPr>
        <p:txBody>
          <a:bodyPr/>
          <a:lstStyle/>
          <a:p>
            <a:r>
              <a:rPr lang="de-DE" altLang="de-DE" dirty="0"/>
              <a:t>Organe und Spitzenorgane von Körperschaften  </a:t>
            </a:r>
            <a:r>
              <a:rPr lang="de-DE" altLang="de-DE" dirty="0" smtClean="0"/>
              <a:t>					- </a:t>
            </a:r>
            <a:r>
              <a:rPr lang="de-DE" altLang="de-DE" dirty="0"/>
              <a:t>7 -</a:t>
            </a:r>
            <a:endParaRPr lang="de-DE" dirty="0"/>
          </a:p>
        </p:txBody>
      </p:sp>
      <p:sp>
        <p:nvSpPr>
          <p:cNvPr id="3" name="Textplatzhalter 2"/>
          <p:cNvSpPr>
            <a:spLocks noGrp="1"/>
          </p:cNvSpPr>
          <p:nvPr>
            <p:ph type="body" sz="quarter" idx="13"/>
          </p:nvPr>
        </p:nvSpPr>
        <p:spPr/>
        <p:txBody>
          <a:bodyPr>
            <a:normAutofit lnSpcReduction="10000"/>
          </a:bodyPr>
          <a:lstStyle/>
          <a:p>
            <a:r>
              <a:rPr lang="de-DE" altLang="de-DE" dirty="0"/>
              <a:t>Bei militärischen Körperschaften wird ein zusätzlicher Sucheinstieg mit normierter Angabe der Zählung als Kardinalzahl im vorgesehenen Unterfeld empfohlen. Daneben wird empfohlen, die Form mit arabischen Ziffern zu erfassen, wenn die Ansetzungsform des Sucheinstiegs eine römische Zahl enthält. Da die Ansetzungsform des Sucheinstiegs so gebildet wird, dass die Zählung hinten steht, wird ein zusätzlicher Sucheinstieg von der Form mit der einleitenden Zählung nach Vorlage empfohlen (ERL zu </a:t>
            </a:r>
            <a:r>
              <a:rPr lang="de-DE" altLang="de-DE" dirty="0" smtClean="0"/>
              <a:t>RDA 11.13.2</a:t>
            </a:r>
            <a:r>
              <a:rPr lang="de-DE" altLang="de-DE" dirty="0"/>
              <a:t>).</a:t>
            </a:r>
          </a:p>
          <a:p>
            <a:pPr marL="0" indent="0">
              <a:buNone/>
            </a:pPr>
            <a:endParaRPr lang="de-DE" altLang="de-DE" dirty="0"/>
          </a:p>
          <a:p>
            <a:endParaRPr lang="de-DE" altLang="de-DE" dirty="0"/>
          </a:p>
          <a:p>
            <a:endParaRPr lang="de-DE" dirty="0"/>
          </a:p>
        </p:txBody>
      </p:sp>
      <p:sp>
        <p:nvSpPr>
          <p:cNvPr id="4" name="Fußzeilenplatzhalter 3"/>
          <p:cNvSpPr>
            <a:spLocks noGrp="1"/>
          </p:cNvSpPr>
          <p:nvPr>
            <p:ph type="ftr" sz="quarter" idx="14"/>
          </p:nvPr>
        </p:nvSpPr>
        <p:spPr>
          <a:xfrm>
            <a:off x="467544" y="6381328"/>
            <a:ext cx="8568952" cy="365125"/>
          </a:xfrm>
        </p:spPr>
        <p:txBody>
          <a:bodyPr/>
          <a:lstStyle/>
          <a:p>
            <a:r>
              <a:rPr lang="de-DE" dirty="0" smtClean="0"/>
              <a:t>Schulungsunterlagen der AG RDA – Modul GND: Organe von Körperschaften, juristische Körperschaften | Stand: 28.04.2014     9 </a:t>
            </a:r>
            <a:endParaRPr lang="de-DE" dirty="0"/>
          </a:p>
        </p:txBody>
      </p:sp>
    </p:spTree>
    <p:extLst>
      <p:ext uri="{BB962C8B-B14F-4D97-AF65-F5344CB8AC3E}">
        <p14:creationId xmlns:p14="http://schemas.microsoft.com/office/powerpoint/2010/main" val="3490448926"/>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2182</Words>
  <Application>Microsoft Office PowerPoint</Application>
  <PresentationFormat>Bildschirmpräsentation (4:3)</PresentationFormat>
  <Paragraphs>216</Paragraphs>
  <Slides>23</Slides>
  <Notes>20</Notes>
  <HiddenSlides>0</HiddenSlides>
  <MMClips>0</MMClips>
  <ScaleCrop>false</ScaleCrop>
  <HeadingPairs>
    <vt:vector size="4" baseType="variant">
      <vt:variant>
        <vt:lpstr>Design</vt:lpstr>
      </vt:variant>
      <vt:variant>
        <vt:i4>1</vt:i4>
      </vt:variant>
      <vt:variant>
        <vt:lpstr>Folientitel</vt:lpstr>
      </vt:variant>
      <vt:variant>
        <vt:i4>23</vt:i4>
      </vt:variant>
    </vt:vector>
  </HeadingPairs>
  <TitlesOfParts>
    <vt:vector size="24" baseType="lpstr">
      <vt:lpstr>Larissa</vt:lpstr>
      <vt:lpstr>Schulungsunterlagen der AG RDA</vt:lpstr>
      <vt:lpstr>Organe von Körperschaften,  juristische Körperschaften</vt:lpstr>
      <vt:lpstr>Organe und Spitzenorgane von Körperschaften                               - 1 - </vt:lpstr>
      <vt:lpstr>Organe und Spitzenorgane von Körperschaften       - 2 -</vt:lpstr>
      <vt:lpstr>Organe und Spitzenorgane von Körperschaften       - 3 -</vt:lpstr>
      <vt:lpstr>Organe und Spitzenorgane von Körperschaften       - 4 - (RDA 11.2.2.22 – 11.2.2.25)</vt:lpstr>
      <vt:lpstr>Organe und Spitzenorgane von Körperschaften       - 5 -</vt:lpstr>
      <vt:lpstr>Organe und Spitzenorgane von Körperschaften       - 6 -</vt:lpstr>
      <vt:lpstr>Organe und Spitzenorgane von Körperschaften       - 7 -</vt:lpstr>
      <vt:lpstr>Organe und Spitzenorgane von Körperschaften       - 8 -</vt:lpstr>
      <vt:lpstr>Organe und Spitzenorgane von Körperschaften       - 9 -</vt:lpstr>
      <vt:lpstr>Spitzenorgane von Körperschaften und religiösen Körperschaften</vt:lpstr>
      <vt:lpstr>Spitzenorgane von Körperschaften  - 1 -(RDA 11.2.2.18)   </vt:lpstr>
      <vt:lpstr>Spitzenorgane von Körperschaften  - 2 - (RDA 11.2.2.18)</vt:lpstr>
      <vt:lpstr>Spitzenorgane von Körperschaften  - 3 - (RDA 11.2.2.18)</vt:lpstr>
      <vt:lpstr>Spitzenorgane von Körperschaften  - 4 - (RDA 11.2.2.18)</vt:lpstr>
      <vt:lpstr>Spitzenorgane von religiösen Körperschaften (RDA 11.2.2.26) </vt:lpstr>
      <vt:lpstr>Juristische Körperschaften:   - 1 - Gesetzgebende Körperschaften  (RDA 11.2.2.19)      </vt:lpstr>
      <vt:lpstr>Juristische Körperschaften:   - 2 -Gesetzgebende Körperschaften  (RDA 11.2.2.19)</vt:lpstr>
      <vt:lpstr>Juristische Körperschaften: Verfassungsgebende Versammlungen (RDA 11.2.2.20)</vt:lpstr>
      <vt:lpstr>Juristische Körperschaften: Gerichte (RDA 11.2.2.21)</vt:lpstr>
      <vt:lpstr>Juristische Körperschaften: Militärgerichte (RDA 11.2.2.21.2)</vt:lpstr>
      <vt:lpstr>Erfassung für die Formalerschließung ab dem RDA-Umstieg 2015</vt:lpstr>
    </vt:vector>
  </TitlesOfParts>
  <Company>Deutsche Nationalbibliothek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Ingeborg Töpler</dc:creator>
  <cp:lastModifiedBy>Ingeborg Töpler</cp:lastModifiedBy>
  <cp:revision>59</cp:revision>
  <cp:lastPrinted>2014-03-26T07:43:59Z</cp:lastPrinted>
  <dcterms:created xsi:type="dcterms:W3CDTF">2014-02-18T07:01:40Z</dcterms:created>
  <dcterms:modified xsi:type="dcterms:W3CDTF">2014-05-09T07:46:26Z</dcterms:modified>
</cp:coreProperties>
</file>