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ti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7"/>
  </p:notesMasterIdLst>
  <p:handoutMasterIdLst>
    <p:handoutMasterId r:id="rId28"/>
  </p:handoutMasterIdLst>
  <p:sldIdLst>
    <p:sldId id="260" r:id="rId2"/>
    <p:sldId id="261" r:id="rId3"/>
    <p:sldId id="270" r:id="rId4"/>
    <p:sldId id="290" r:id="rId5"/>
    <p:sldId id="259" r:id="rId6"/>
    <p:sldId id="272" r:id="rId7"/>
    <p:sldId id="265" r:id="rId8"/>
    <p:sldId id="267" r:id="rId9"/>
    <p:sldId id="273" r:id="rId10"/>
    <p:sldId id="266" r:id="rId11"/>
    <p:sldId id="275" r:id="rId12"/>
    <p:sldId id="268" r:id="rId13"/>
    <p:sldId id="269" r:id="rId14"/>
    <p:sldId id="282" r:id="rId15"/>
    <p:sldId id="276" r:id="rId16"/>
    <p:sldId id="285" r:id="rId17"/>
    <p:sldId id="286" r:id="rId18"/>
    <p:sldId id="292" r:id="rId19"/>
    <p:sldId id="277" r:id="rId20"/>
    <p:sldId id="278" r:id="rId21"/>
    <p:sldId id="280" r:id="rId22"/>
    <p:sldId id="279" r:id="rId23"/>
    <p:sldId id="289" r:id="rId24"/>
    <p:sldId id="287" r:id="rId25"/>
    <p:sldId id="288" r:id="rId26"/>
  </p:sldIdLst>
  <p:sldSz cx="9144000" cy="6858000" type="screen4x3"/>
  <p:notesSz cx="6797675" cy="9926638"/>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45" autoAdjust="0"/>
    <p:restoredTop sz="93987" autoAdjust="0"/>
  </p:normalViewPr>
  <p:slideViewPr>
    <p:cSldViewPr>
      <p:cViewPr>
        <p:scale>
          <a:sx n="80" d="100"/>
          <a:sy n="80" d="100"/>
        </p:scale>
        <p:origin x="-864" y="-576"/>
      </p:cViewPr>
      <p:guideLst>
        <p:guide orient="horz" pos="2160"/>
        <p:guide pos="2880"/>
      </p:guideLst>
    </p:cSldViewPr>
  </p:slideViewPr>
  <p:outlineViewPr>
    <p:cViewPr>
      <p:scale>
        <a:sx n="33" d="100"/>
        <a:sy n="33" d="100"/>
      </p:scale>
      <p:origin x="24" y="0"/>
    </p:cViewPr>
    <p:sldLst>
      <p:sld r:id="rId1" collapse="1"/>
      <p:sld r:id="rId2" collapse="1"/>
      <p:sld r:id="rId3" collapse="1"/>
      <p:sld r:id="rId4" collapse="1"/>
      <p:sld r:id="rId5" collapse="1"/>
      <p:sld r:id="rId6" collapse="1"/>
      <p:sld r:id="rId7" collapse="1"/>
      <p:sld r:id="rId8" collapse="1"/>
      <p:sld r:id="rId9" collapse="1"/>
      <p:sld r:id="rId10" collapse="1"/>
      <p:sld r:id="rId11" collapse="1"/>
      <p:sld r:id="rId12" collapse="1"/>
      <p:sld r:id="rId13" collapse="1"/>
      <p:sld r:id="rId14" collapse="1"/>
      <p:sld r:id="rId15" collapse="1"/>
      <p:sld r:id="rId16" collapse="1"/>
      <p:sld r:id="rId17" collapse="1"/>
      <p:sld r:id="rId18" collapse="1"/>
    </p:sldLst>
  </p:outlineViewPr>
  <p:notesTextViewPr>
    <p:cViewPr>
      <p:scale>
        <a:sx n="1" d="1"/>
        <a:sy n="1" d="1"/>
      </p:scale>
      <p:origin x="0" y="0"/>
    </p:cViewPr>
  </p:notesTextViewPr>
  <p:notesViewPr>
    <p:cSldViewPr>
      <p:cViewPr varScale="1">
        <p:scale>
          <a:sx n="59" d="100"/>
          <a:sy n="59" d="100"/>
        </p:scale>
        <p:origin x="-1670" y="-72"/>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_rels/viewProps.xml.rels><?xml version="1.0" encoding="UTF-8" standalone="yes"?>
<Relationships xmlns="http://schemas.openxmlformats.org/package/2006/relationships"><Relationship Id="rId8" Type="http://schemas.openxmlformats.org/officeDocument/2006/relationships/slide" Target="slides/slide8.xml"/><Relationship Id="rId13" Type="http://schemas.openxmlformats.org/officeDocument/2006/relationships/slide" Target="slides/slide13.xml"/><Relationship Id="rId18" Type="http://schemas.openxmlformats.org/officeDocument/2006/relationships/slide" Target="slides/slide18.xml"/><Relationship Id="rId3" Type="http://schemas.openxmlformats.org/officeDocument/2006/relationships/slide" Target="slides/slide3.xml"/><Relationship Id="rId7" Type="http://schemas.openxmlformats.org/officeDocument/2006/relationships/slide" Target="slides/slide7.xml"/><Relationship Id="rId12" Type="http://schemas.openxmlformats.org/officeDocument/2006/relationships/slide" Target="slides/slide12.xml"/><Relationship Id="rId17" Type="http://schemas.openxmlformats.org/officeDocument/2006/relationships/slide" Target="slides/slide17.xml"/><Relationship Id="rId2" Type="http://schemas.openxmlformats.org/officeDocument/2006/relationships/slide" Target="slides/slide2.xml"/><Relationship Id="rId16" Type="http://schemas.openxmlformats.org/officeDocument/2006/relationships/slide" Target="slides/slide16.xml"/><Relationship Id="rId1" Type="http://schemas.openxmlformats.org/officeDocument/2006/relationships/slide" Target="slides/slide1.xml"/><Relationship Id="rId6" Type="http://schemas.openxmlformats.org/officeDocument/2006/relationships/slide" Target="slides/slide6.xml"/><Relationship Id="rId11" Type="http://schemas.openxmlformats.org/officeDocument/2006/relationships/slide" Target="slides/slide11.xml"/><Relationship Id="rId5" Type="http://schemas.openxmlformats.org/officeDocument/2006/relationships/slide" Target="slides/slide5.xml"/><Relationship Id="rId15" Type="http://schemas.openxmlformats.org/officeDocument/2006/relationships/slide" Target="slides/slide15.xml"/><Relationship Id="rId10" Type="http://schemas.openxmlformats.org/officeDocument/2006/relationships/slide" Target="slides/slide10.xml"/><Relationship Id="rId4" Type="http://schemas.openxmlformats.org/officeDocument/2006/relationships/slide" Target="slides/slide4.xml"/><Relationship Id="rId9" Type="http://schemas.openxmlformats.org/officeDocument/2006/relationships/slide" Target="slides/slide9.xml"/><Relationship Id="rId14" Type="http://schemas.openxmlformats.org/officeDocument/2006/relationships/slide" Target="slides/slide1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C49DF3CD-6F5A-49D6-963F-75074852C7A0}" type="datetimeFigureOut">
              <a:rPr lang="de-DE" smtClean="0"/>
              <a:t>12.05.2014</a:t>
            </a:fld>
            <a:endParaRPr lang="de-DE"/>
          </a:p>
        </p:txBody>
      </p:sp>
      <p:sp>
        <p:nvSpPr>
          <p:cNvPr id="4" name="Fußzeilenplatzhalter 3"/>
          <p:cNvSpPr>
            <a:spLocks noGrp="1"/>
          </p:cNvSpPr>
          <p:nvPr>
            <p:ph type="ftr" sz="quarter" idx="2"/>
          </p:nvPr>
        </p:nvSpPr>
        <p:spPr>
          <a:xfrm>
            <a:off x="0" y="9428163"/>
            <a:ext cx="2946400" cy="496887"/>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49688" y="9428163"/>
            <a:ext cx="2946400" cy="496887"/>
          </a:xfrm>
          <a:prstGeom prst="rect">
            <a:avLst/>
          </a:prstGeom>
        </p:spPr>
        <p:txBody>
          <a:bodyPr vert="horz" lIns="91440" tIns="45720" rIns="91440" bIns="45720" rtlCol="0" anchor="b"/>
          <a:lstStyle>
            <a:lvl1pPr algn="r">
              <a:defRPr sz="1200"/>
            </a:lvl1pPr>
          </a:lstStyle>
          <a:p>
            <a:fld id="{0E0560F8-8EFD-43FE-8EDD-282D1012BC4D}" type="slidenum">
              <a:rPr lang="de-DE" smtClean="0"/>
              <a:t>‹Nr.›</a:t>
            </a:fld>
            <a:endParaRPr lang="de-DE"/>
          </a:p>
        </p:txBody>
      </p:sp>
    </p:spTree>
    <p:extLst>
      <p:ext uri="{BB962C8B-B14F-4D97-AF65-F5344CB8AC3E}">
        <p14:creationId xmlns:p14="http://schemas.microsoft.com/office/powerpoint/2010/main" val="17468046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FC2ECE5A-AE36-4746-9D7B-E82F08191DA9}" type="datetimeFigureOut">
              <a:rPr lang="de-DE" smtClean="0"/>
              <a:t>12.05.2014</a:t>
            </a:fld>
            <a:endParaRPr lang="de-DE"/>
          </a:p>
        </p:txBody>
      </p:sp>
      <p:sp>
        <p:nvSpPr>
          <p:cNvPr id="4" name="Folienbildplatzhalt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CBBAAE11-C483-4AF5-9BD3-242F0604746E}" type="slidenum">
              <a:rPr lang="de-DE" smtClean="0"/>
              <a:t>‹Nr.›</a:t>
            </a:fld>
            <a:endParaRPr lang="de-DE"/>
          </a:p>
        </p:txBody>
      </p:sp>
    </p:spTree>
    <p:extLst>
      <p:ext uri="{BB962C8B-B14F-4D97-AF65-F5344CB8AC3E}">
        <p14:creationId xmlns:p14="http://schemas.microsoft.com/office/powerpoint/2010/main" val="23605546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CBBAAE11-C483-4AF5-9BD3-242F0604746E}" type="slidenum">
              <a:rPr lang="de-DE" smtClean="0"/>
              <a:t>1</a:t>
            </a:fld>
            <a:endParaRPr lang="de-DE"/>
          </a:p>
        </p:txBody>
      </p:sp>
    </p:spTree>
    <p:extLst>
      <p:ext uri="{BB962C8B-B14F-4D97-AF65-F5344CB8AC3E}">
        <p14:creationId xmlns:p14="http://schemas.microsoft.com/office/powerpoint/2010/main" val="17130895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CBBAAE11-C483-4AF5-9BD3-242F0604746E}" type="slidenum">
              <a:rPr lang="de-DE" smtClean="0"/>
              <a:t>10</a:t>
            </a:fld>
            <a:endParaRPr lang="de-DE"/>
          </a:p>
        </p:txBody>
      </p:sp>
    </p:spTree>
    <p:extLst>
      <p:ext uri="{BB962C8B-B14F-4D97-AF65-F5344CB8AC3E}">
        <p14:creationId xmlns:p14="http://schemas.microsoft.com/office/powerpoint/2010/main" val="356532376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100" dirty="0" smtClean="0"/>
              <a:t>RDA 9.2.2.9 - Allgemeine Regeln zur Erfassung</a:t>
            </a:r>
            <a:r>
              <a:rPr lang="de-DE" sz="1100" baseline="0" dirty="0" smtClean="0"/>
              <a:t> von Namen, die einen Nachnamen enthalten</a:t>
            </a:r>
            <a:endParaRPr lang="de-DE" sz="11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de-DE" sz="1100" dirty="0" smtClean="0"/>
              <a:t>RDA 9.2.2.10-9.2.2.12 - Regeln zur</a:t>
            </a:r>
            <a:r>
              <a:rPr lang="de-DE" sz="1100" baseline="0" dirty="0" smtClean="0"/>
              <a:t> Erfassung </a:t>
            </a:r>
            <a:r>
              <a:rPr lang="de-DE" sz="1100" dirty="0" smtClean="0"/>
              <a:t>zusammengesetzter Nachnamen, für Nachnamen mit getrennt geschriebenen Präfixen und für Präfixe, die mit dem Nachnamen verbunden sind oder mit Bindestrich verbunden sind.</a:t>
            </a:r>
          </a:p>
        </p:txBody>
      </p:sp>
      <p:sp>
        <p:nvSpPr>
          <p:cNvPr id="4" name="Foliennummernplatzhalter 3"/>
          <p:cNvSpPr>
            <a:spLocks noGrp="1"/>
          </p:cNvSpPr>
          <p:nvPr>
            <p:ph type="sldNum" sz="quarter" idx="10"/>
          </p:nvPr>
        </p:nvSpPr>
        <p:spPr/>
        <p:txBody>
          <a:bodyPr/>
          <a:lstStyle/>
          <a:p>
            <a:fld id="{CBBAAE11-C483-4AF5-9BD3-242F0604746E}" type="slidenum">
              <a:rPr lang="de-DE" smtClean="0"/>
              <a:t>11</a:t>
            </a:fld>
            <a:endParaRPr lang="de-DE"/>
          </a:p>
        </p:txBody>
      </p:sp>
    </p:spTree>
    <p:extLst>
      <p:ext uri="{BB962C8B-B14F-4D97-AF65-F5344CB8AC3E}">
        <p14:creationId xmlns:p14="http://schemas.microsoft.com/office/powerpoint/2010/main" val="18734902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100" dirty="0" smtClean="0"/>
              <a:t>RDA 10.2.3.5 Name</a:t>
            </a:r>
            <a:r>
              <a:rPr lang="de-DE" sz="1100" baseline="0" dirty="0" smtClean="0"/>
              <a:t> mit </a:t>
            </a:r>
            <a:r>
              <a:rPr lang="de-DE" sz="1100" baseline="0" dirty="0" err="1" smtClean="0"/>
              <a:t>Erbtitel</a:t>
            </a:r>
            <a:r>
              <a:rPr lang="de-DE" sz="1100" baseline="0" dirty="0" smtClean="0"/>
              <a:t> - Beispiel: </a:t>
            </a:r>
            <a:r>
              <a:rPr lang="de-DE" sz="1100" dirty="0" err="1" smtClean="0"/>
              <a:t>Chandos</a:t>
            </a:r>
            <a:r>
              <a:rPr lang="de-DE" sz="1100" dirty="0" smtClean="0"/>
              <a:t>, Dukes </a:t>
            </a:r>
            <a:r>
              <a:rPr lang="de-DE" sz="1100" dirty="0" err="1" smtClean="0"/>
              <a:t>of</a:t>
            </a:r>
            <a:r>
              <a:rPr lang="de-DE" sz="1100" dirty="0" smtClean="0"/>
              <a:t> </a:t>
            </a:r>
          </a:p>
          <a:p>
            <a:endParaRPr lang="de-DE" dirty="0"/>
          </a:p>
        </p:txBody>
      </p:sp>
      <p:sp>
        <p:nvSpPr>
          <p:cNvPr id="4" name="Foliennummernplatzhalter 3"/>
          <p:cNvSpPr>
            <a:spLocks noGrp="1"/>
          </p:cNvSpPr>
          <p:nvPr>
            <p:ph type="sldNum" sz="quarter" idx="10"/>
          </p:nvPr>
        </p:nvSpPr>
        <p:spPr/>
        <p:txBody>
          <a:bodyPr/>
          <a:lstStyle/>
          <a:p>
            <a:fld id="{CBBAAE11-C483-4AF5-9BD3-242F0604746E}" type="slidenum">
              <a:rPr lang="de-DE" smtClean="0"/>
              <a:t>12</a:t>
            </a:fld>
            <a:endParaRPr lang="de-DE"/>
          </a:p>
        </p:txBody>
      </p:sp>
    </p:spTree>
    <p:extLst>
      <p:ext uri="{BB962C8B-B14F-4D97-AF65-F5344CB8AC3E}">
        <p14:creationId xmlns:p14="http://schemas.microsoft.com/office/powerpoint/2010/main" val="24529636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100" dirty="0" smtClean="0">
                <a:latin typeface="+mn-lt"/>
              </a:rPr>
              <a:t>Nach RDA können die Art  der Familie, Datum, Ort, ein berühmtes Familienmitglied als Teil des Sucheinstiegs, als getrenntes Element oder auf beide</a:t>
            </a:r>
            <a:r>
              <a:rPr lang="de-DE" sz="1100" baseline="0" dirty="0" smtClean="0">
                <a:latin typeface="+mn-lt"/>
              </a:rPr>
              <a:t> Arten eingegeben werden.</a:t>
            </a:r>
          </a:p>
          <a:p>
            <a:r>
              <a:rPr lang="de-DE" sz="1100" baseline="0" dirty="0" smtClean="0">
                <a:latin typeface="+mn-lt"/>
              </a:rPr>
              <a:t>In der GND bedeutet Erfassung als Teil des Sucheinstiegs Eingabe hinter dem bevorzugten Namen im Feldbereich 1xx bzw. hinter dem abweichenden Namen im Feldbereich 4xx und bedeutet Erfassung als getrenntes Element Eingabe als Relation im Feldbereich 5xx.</a:t>
            </a:r>
          </a:p>
          <a:p>
            <a:endParaRPr lang="de-DE" sz="1100" baseline="0" dirty="0" smtClean="0">
              <a:latin typeface="+mn-lt"/>
            </a:endParaRPr>
          </a:p>
          <a:p>
            <a:r>
              <a:rPr lang="de-DE" sz="1100" baseline="0" dirty="0" smtClean="0">
                <a:latin typeface="+mn-lt"/>
              </a:rPr>
              <a:t>Welches Element wo mit welcher Codierung abgelegt wird im GND-Satz, ergibt sich aus den Erläuterungen nebst Erfassungsleitfaden.</a:t>
            </a:r>
          </a:p>
          <a:p>
            <a:endParaRPr lang="de-DE" sz="1100" baseline="0" dirty="0" smtClean="0">
              <a:latin typeface="+mn-lt"/>
            </a:endParaRPr>
          </a:p>
          <a:p>
            <a:pPr marL="0" marR="0" lvl="1" indent="0" algn="l" defTabSz="914400" rtl="0" eaLnBrk="1" fontAlgn="auto" latinLnBrk="0" hangingPunct="1">
              <a:lnSpc>
                <a:spcPct val="100000"/>
              </a:lnSpc>
              <a:spcBef>
                <a:spcPts val="0"/>
              </a:spcBef>
              <a:spcAft>
                <a:spcPts val="0"/>
              </a:spcAft>
              <a:buClrTx/>
              <a:buSzTx/>
              <a:buFontTx/>
              <a:buNone/>
              <a:tabLst/>
              <a:defRPr/>
            </a:pPr>
            <a:r>
              <a:rPr lang="de-DE" sz="1100" dirty="0" smtClean="0">
                <a:latin typeface="+mn-lt"/>
              </a:rPr>
              <a:t>Der Gattungsbegriff wird in der Form der bevorzugten Benennung der GND erfasst.</a:t>
            </a:r>
          </a:p>
          <a:p>
            <a:r>
              <a:rPr lang="de-DE" sz="1100" baseline="0" dirty="0" smtClean="0">
                <a:latin typeface="+mn-lt"/>
              </a:rPr>
              <a:t>Beispiel: Statt Fürstenhaus, Herrscherfamilie oder Herrscherhaus wird die Vorzugsbenennung Dynastie verwendet, auf die die anderen Begriffe als abweichende Benennungen verwiesen sind.</a:t>
            </a:r>
          </a:p>
          <a:p>
            <a:endParaRPr lang="de-DE" sz="1000" baseline="0" dirty="0" smtClean="0">
              <a:latin typeface="+mn-lt"/>
            </a:endParaRPr>
          </a:p>
        </p:txBody>
      </p:sp>
      <p:sp>
        <p:nvSpPr>
          <p:cNvPr id="4" name="Foliennummernplatzhalter 3"/>
          <p:cNvSpPr>
            <a:spLocks noGrp="1"/>
          </p:cNvSpPr>
          <p:nvPr>
            <p:ph type="sldNum" sz="quarter" idx="10"/>
          </p:nvPr>
        </p:nvSpPr>
        <p:spPr/>
        <p:txBody>
          <a:bodyPr/>
          <a:lstStyle/>
          <a:p>
            <a:fld id="{CBBAAE11-C483-4AF5-9BD3-242F0604746E}" type="slidenum">
              <a:rPr lang="de-DE" smtClean="0"/>
              <a:t>13</a:t>
            </a:fld>
            <a:endParaRPr lang="de-DE"/>
          </a:p>
        </p:txBody>
      </p:sp>
    </p:spTree>
    <p:extLst>
      <p:ext uri="{BB962C8B-B14F-4D97-AF65-F5344CB8AC3E}">
        <p14:creationId xmlns:p14="http://schemas.microsoft.com/office/powerpoint/2010/main" val="156352241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100" baseline="0" dirty="0" smtClean="0"/>
              <a:t>Codierung der Zeitangabe: Statt </a:t>
            </a:r>
            <a:r>
              <a:rPr lang="de-DE" sz="1100" baseline="0" dirty="0" err="1" smtClean="0"/>
              <a:t>datl</a:t>
            </a:r>
            <a:r>
              <a:rPr lang="de-DE" sz="1100" baseline="0" dirty="0" smtClean="0"/>
              <a:t>, </a:t>
            </a:r>
            <a:r>
              <a:rPr lang="de-DE" sz="1100" baseline="0" dirty="0" err="1" smtClean="0"/>
              <a:t>datx</a:t>
            </a:r>
            <a:r>
              <a:rPr lang="de-DE" sz="1100" baseline="0" dirty="0" smtClean="0"/>
              <a:t>, </a:t>
            </a:r>
            <a:r>
              <a:rPr lang="de-DE" sz="1100" baseline="0" dirty="0" err="1" smtClean="0"/>
              <a:t>datw</a:t>
            </a:r>
            <a:r>
              <a:rPr lang="de-DE" sz="1100" baseline="0" dirty="0" smtClean="0"/>
              <a:t> wird </a:t>
            </a:r>
            <a:r>
              <a:rPr lang="de-DE" sz="1100" baseline="0" dirty="0" err="1" smtClean="0"/>
              <a:t>rela</a:t>
            </a:r>
            <a:r>
              <a:rPr lang="de-DE" sz="1100" baseline="0" dirty="0" smtClean="0"/>
              <a:t> verwendet, damit die Zeitangaben nicht automatisch für Anzeigeformen und Datenlieferungen zum normierten Sucheinstieg hinzugezogen werden. </a:t>
            </a:r>
            <a:endParaRPr lang="de-DE" sz="1100" dirty="0"/>
          </a:p>
        </p:txBody>
      </p:sp>
      <p:sp>
        <p:nvSpPr>
          <p:cNvPr id="4" name="Foliennummernplatzhalter 3"/>
          <p:cNvSpPr>
            <a:spLocks noGrp="1"/>
          </p:cNvSpPr>
          <p:nvPr>
            <p:ph type="sldNum" sz="quarter" idx="10"/>
          </p:nvPr>
        </p:nvSpPr>
        <p:spPr/>
        <p:txBody>
          <a:bodyPr/>
          <a:lstStyle/>
          <a:p>
            <a:fld id="{CBBAAE11-C483-4AF5-9BD3-242F0604746E}" type="slidenum">
              <a:rPr lang="de-DE" smtClean="0"/>
              <a:t>14</a:t>
            </a:fld>
            <a:endParaRPr lang="de-DE"/>
          </a:p>
        </p:txBody>
      </p:sp>
    </p:spTree>
    <p:extLst>
      <p:ext uri="{BB962C8B-B14F-4D97-AF65-F5344CB8AC3E}">
        <p14:creationId xmlns:p14="http://schemas.microsoft.com/office/powerpoint/2010/main" val="156352241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100" dirty="0" smtClean="0"/>
              <a:t>10.11.1.4 - Optionale Ergänzung: </a:t>
            </a:r>
          </a:p>
          <a:p>
            <a:r>
              <a:rPr lang="de-DE" sz="1100" dirty="0" smtClean="0"/>
              <a:t>Fügen Sie den Namen eines Ortes hinzu, mit dem die Familie in Verbindung steht, wenn die Ergänzung die Identifizierung der Familie unterstützt. </a:t>
            </a:r>
          </a:p>
          <a:p>
            <a:r>
              <a:rPr lang="de-DE" sz="1100" dirty="0" smtClean="0"/>
              <a:t>Anwendungsregel: Wenden Sie die optionale Ergänzung nicht an.</a:t>
            </a:r>
          </a:p>
          <a:p>
            <a:r>
              <a:rPr lang="de-DE" sz="1100" dirty="0" smtClean="0"/>
              <a:t>=&gt; Dies bedeutet: Der Ort wird nur dann erfasst, wenn er zur Unterscheidung gleichnamiger Familien notwendig</a:t>
            </a:r>
            <a:r>
              <a:rPr lang="de-DE" sz="1100" baseline="0" dirty="0" smtClean="0"/>
              <a:t> ist.</a:t>
            </a:r>
            <a:endParaRPr lang="de-DE" sz="1100" dirty="0"/>
          </a:p>
        </p:txBody>
      </p:sp>
      <p:sp>
        <p:nvSpPr>
          <p:cNvPr id="4" name="Foliennummernplatzhalter 3"/>
          <p:cNvSpPr>
            <a:spLocks noGrp="1"/>
          </p:cNvSpPr>
          <p:nvPr>
            <p:ph type="sldNum" sz="quarter" idx="10"/>
          </p:nvPr>
        </p:nvSpPr>
        <p:spPr/>
        <p:txBody>
          <a:bodyPr/>
          <a:lstStyle/>
          <a:p>
            <a:fld id="{CBBAAE11-C483-4AF5-9BD3-242F0604746E}" type="slidenum">
              <a:rPr lang="de-DE" smtClean="0"/>
              <a:t>15</a:t>
            </a:fld>
            <a:endParaRPr lang="de-DE"/>
          </a:p>
        </p:txBody>
      </p:sp>
    </p:spTree>
    <p:extLst>
      <p:ext uri="{BB962C8B-B14F-4D97-AF65-F5344CB8AC3E}">
        <p14:creationId xmlns:p14="http://schemas.microsoft.com/office/powerpoint/2010/main" val="408705353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100" dirty="0" smtClean="0"/>
              <a:t>RDA 10.11.1.5 - Optionale Ergänzung: Fügen Sie den Namen eines berühmten Familienmitglieds hinzu, wenn die Ergänzung die Identifizierung der Familie unterstützt. </a:t>
            </a:r>
          </a:p>
          <a:p>
            <a:r>
              <a:rPr lang="de-DE" sz="1100" dirty="0" smtClean="0"/>
              <a:t>Anwendungsregel:</a:t>
            </a:r>
            <a:r>
              <a:rPr lang="de-DE" sz="1100" baseline="0" dirty="0" smtClean="0"/>
              <a:t> Wenden Sie die optionale Ergänzung nicht an.</a:t>
            </a:r>
          </a:p>
          <a:p>
            <a:r>
              <a:rPr lang="de-DE" sz="1100" baseline="0" dirty="0" smtClean="0"/>
              <a:t>=&gt; Dies bedeutet: Ein berühmtes Familienmitglied wird nur dann erfasst, wenn die Angabe zur Unterscheidung gleichnamiger Familien notwendig ist.</a:t>
            </a:r>
            <a:endParaRPr lang="de-DE" sz="1100" dirty="0"/>
          </a:p>
        </p:txBody>
      </p:sp>
      <p:sp>
        <p:nvSpPr>
          <p:cNvPr id="4" name="Foliennummernplatzhalter 3"/>
          <p:cNvSpPr>
            <a:spLocks noGrp="1"/>
          </p:cNvSpPr>
          <p:nvPr>
            <p:ph type="sldNum" sz="quarter" idx="10"/>
          </p:nvPr>
        </p:nvSpPr>
        <p:spPr/>
        <p:txBody>
          <a:bodyPr/>
          <a:lstStyle/>
          <a:p>
            <a:fld id="{CBBAAE11-C483-4AF5-9BD3-242F0604746E}" type="slidenum">
              <a:rPr lang="de-DE" smtClean="0"/>
              <a:t>16</a:t>
            </a:fld>
            <a:endParaRPr lang="de-DE"/>
          </a:p>
        </p:txBody>
      </p:sp>
    </p:spTree>
    <p:extLst>
      <p:ext uri="{BB962C8B-B14F-4D97-AF65-F5344CB8AC3E}">
        <p14:creationId xmlns:p14="http://schemas.microsoft.com/office/powerpoint/2010/main" val="311134081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100" dirty="0" smtClean="0"/>
              <a:t>Der </a:t>
            </a:r>
            <a:r>
              <a:rPr lang="de-DE" sz="1100" dirty="0" err="1" smtClean="0"/>
              <a:t>Erbtitel</a:t>
            </a:r>
            <a:r>
              <a:rPr lang="de-DE" sz="1100" baseline="0" dirty="0" smtClean="0"/>
              <a:t> wird als abweichender Name in der Form „</a:t>
            </a:r>
            <a:r>
              <a:rPr lang="de-DE" sz="1100" dirty="0" smtClean="0"/>
              <a:t>Name, Rang im Plural“ und in der Form „</a:t>
            </a:r>
            <a:r>
              <a:rPr lang="de-DE" sz="1100" dirty="0" err="1" smtClean="0"/>
              <a:t>Erbtitel</a:t>
            </a:r>
            <a:r>
              <a:rPr lang="de-DE" sz="1100" dirty="0" smtClean="0"/>
              <a:t> im Plural Name“ erfasst.</a:t>
            </a:r>
          </a:p>
          <a:p>
            <a:endParaRPr lang="de-DE" sz="1100" dirty="0" smtClean="0"/>
          </a:p>
          <a:p>
            <a:r>
              <a:rPr lang="de-DE" sz="1100" dirty="0" smtClean="0"/>
              <a:t>Der Adelstitel wird als</a:t>
            </a:r>
            <a:r>
              <a:rPr lang="de-DE" sz="1100" baseline="0" dirty="0" smtClean="0"/>
              <a:t> </a:t>
            </a:r>
            <a:r>
              <a:rPr lang="de-DE" sz="1100" dirty="0" smtClean="0"/>
              <a:t>Relation zum entsprechenden GND-Satz</a:t>
            </a:r>
            <a:r>
              <a:rPr lang="de-DE" sz="1100" baseline="0" dirty="0" smtClean="0"/>
              <a:t> erfasst.</a:t>
            </a:r>
          </a:p>
          <a:p>
            <a:r>
              <a:rPr lang="de-DE" sz="1100" baseline="0" dirty="0" smtClean="0"/>
              <a:t>Beispiel PICA: </a:t>
            </a:r>
            <a:r>
              <a:rPr lang="de-DE" sz="1200" b="1" kern="1200" dirty="0" smtClean="0">
                <a:solidFill>
                  <a:schemeClr val="tx1"/>
                </a:solidFill>
                <a:effectLst/>
                <a:latin typeface="+mn-lt"/>
                <a:ea typeface="+mn-ea"/>
                <a:cs typeface="+mn-cs"/>
              </a:rPr>
              <a:t>550</a:t>
            </a:r>
            <a:r>
              <a:rPr lang="de-DE" sz="1200" kern="1200" dirty="0" smtClean="0">
                <a:solidFill>
                  <a:schemeClr val="tx1"/>
                </a:solidFill>
                <a:effectLst/>
                <a:latin typeface="+mn-lt"/>
                <a:ea typeface="+mn-ea"/>
                <a:cs typeface="+mn-cs"/>
              </a:rPr>
              <a:t> !...!</a:t>
            </a:r>
            <a:r>
              <a:rPr lang="de-DE" sz="1200" i="1" kern="1200" dirty="0" smtClean="0">
                <a:solidFill>
                  <a:schemeClr val="tx1"/>
                </a:solidFill>
                <a:effectLst/>
                <a:latin typeface="+mn-lt"/>
                <a:ea typeface="+mn-ea"/>
                <a:cs typeface="+mn-cs"/>
              </a:rPr>
              <a:t>Markgräfin</a:t>
            </a:r>
            <a:r>
              <a:rPr lang="de-DE" sz="1200" b="1" kern="1200" dirty="0" smtClean="0">
                <a:solidFill>
                  <a:schemeClr val="tx1"/>
                </a:solidFill>
                <a:effectLst/>
                <a:latin typeface="+mn-lt"/>
                <a:ea typeface="+mn-ea"/>
                <a:cs typeface="+mn-cs"/>
              </a:rPr>
              <a:t>$4</a:t>
            </a:r>
            <a:r>
              <a:rPr lang="de-DE" sz="1200" kern="1200" dirty="0" smtClean="0">
                <a:solidFill>
                  <a:schemeClr val="tx1"/>
                </a:solidFill>
                <a:effectLst/>
                <a:latin typeface="+mn-lt"/>
                <a:ea typeface="+mn-ea"/>
                <a:cs typeface="+mn-cs"/>
              </a:rPr>
              <a:t>adel</a:t>
            </a:r>
          </a:p>
          <a:p>
            <a:r>
              <a:rPr lang="de-DE" sz="1200" kern="1200" dirty="0" smtClean="0">
                <a:solidFill>
                  <a:schemeClr val="tx1"/>
                </a:solidFill>
                <a:effectLst/>
                <a:latin typeface="+mn-lt"/>
                <a:ea typeface="+mn-ea"/>
                <a:cs typeface="+mn-cs"/>
              </a:rPr>
              <a:t>Beispiel </a:t>
            </a:r>
            <a:r>
              <a:rPr lang="de-DE" sz="1200" kern="1200" dirty="0" err="1" smtClean="0">
                <a:solidFill>
                  <a:schemeClr val="tx1"/>
                </a:solidFill>
                <a:effectLst/>
                <a:latin typeface="+mn-lt"/>
                <a:ea typeface="+mn-ea"/>
                <a:cs typeface="+mn-cs"/>
              </a:rPr>
              <a:t>Aleph</a:t>
            </a:r>
            <a:r>
              <a:rPr lang="de-DE" sz="1200" kern="1200" dirty="0" smtClean="0">
                <a:solidFill>
                  <a:schemeClr val="tx1"/>
                </a:solidFill>
                <a:effectLst/>
                <a:latin typeface="+mn-lt"/>
                <a:ea typeface="+mn-ea"/>
                <a:cs typeface="+mn-cs"/>
              </a:rPr>
              <a:t>: </a:t>
            </a:r>
            <a:r>
              <a:rPr lang="de-DE" sz="1200" b="1" kern="1200" dirty="0" smtClean="0">
                <a:solidFill>
                  <a:schemeClr val="tx1"/>
                </a:solidFill>
                <a:effectLst/>
                <a:latin typeface="+mn-lt"/>
                <a:ea typeface="+mn-ea"/>
                <a:cs typeface="+mn-cs"/>
              </a:rPr>
              <a:t>550</a:t>
            </a:r>
            <a:r>
              <a:rPr lang="de-DE" sz="1200" kern="1200" dirty="0" smtClean="0">
                <a:solidFill>
                  <a:schemeClr val="tx1"/>
                </a:solidFill>
                <a:effectLst/>
                <a:latin typeface="+mn-lt"/>
                <a:ea typeface="+mn-ea"/>
                <a:cs typeface="+mn-cs"/>
              </a:rPr>
              <a:t> </a:t>
            </a:r>
            <a:r>
              <a:rPr lang="de-DE" sz="1200" b="1" kern="1200" dirty="0" smtClean="0">
                <a:solidFill>
                  <a:schemeClr val="tx1"/>
                </a:solidFill>
                <a:effectLst/>
                <a:latin typeface="+mn-lt"/>
                <a:ea typeface="+mn-ea"/>
                <a:cs typeface="+mn-cs"/>
              </a:rPr>
              <a:t>$s</a:t>
            </a:r>
            <a:r>
              <a:rPr lang="de-DE" sz="1200" kern="1200" dirty="0" smtClean="0">
                <a:solidFill>
                  <a:schemeClr val="tx1"/>
                </a:solidFill>
                <a:effectLst/>
                <a:latin typeface="+mn-lt"/>
                <a:ea typeface="+mn-ea"/>
                <a:cs typeface="+mn-cs"/>
              </a:rPr>
              <a:t> Markgräfin </a:t>
            </a:r>
            <a:r>
              <a:rPr lang="de-DE" sz="1200" b="1" kern="1200" dirty="0" smtClean="0">
                <a:solidFill>
                  <a:schemeClr val="tx1"/>
                </a:solidFill>
                <a:effectLst/>
                <a:latin typeface="+mn-lt"/>
                <a:ea typeface="+mn-ea"/>
                <a:cs typeface="+mn-cs"/>
              </a:rPr>
              <a:t>$4 </a:t>
            </a:r>
            <a:r>
              <a:rPr lang="de-DE" sz="1200" kern="1200" dirty="0" err="1" smtClean="0">
                <a:solidFill>
                  <a:schemeClr val="tx1"/>
                </a:solidFill>
                <a:effectLst/>
                <a:latin typeface="+mn-lt"/>
                <a:ea typeface="+mn-ea"/>
                <a:cs typeface="+mn-cs"/>
              </a:rPr>
              <a:t>adel</a:t>
            </a:r>
            <a:r>
              <a:rPr lang="de-DE" sz="1200" kern="1200" dirty="0" smtClean="0">
                <a:solidFill>
                  <a:schemeClr val="tx1"/>
                </a:solidFill>
                <a:effectLst/>
                <a:latin typeface="+mn-lt"/>
                <a:ea typeface="+mn-ea"/>
                <a:cs typeface="+mn-cs"/>
              </a:rPr>
              <a:t> </a:t>
            </a:r>
            <a:r>
              <a:rPr lang="de-DE" sz="1200" b="1" kern="1200" dirty="0" smtClean="0">
                <a:solidFill>
                  <a:schemeClr val="tx1"/>
                </a:solidFill>
                <a:effectLst/>
                <a:latin typeface="+mn-lt"/>
                <a:ea typeface="+mn-ea"/>
                <a:cs typeface="+mn-cs"/>
              </a:rPr>
              <a:t>$9 </a:t>
            </a:r>
            <a:r>
              <a:rPr lang="de-DE" sz="1200" b="0" kern="1200" dirty="0" smtClean="0">
                <a:solidFill>
                  <a:schemeClr val="tx1"/>
                </a:solidFill>
                <a:effectLst/>
                <a:latin typeface="+mn-lt"/>
                <a:ea typeface="+mn-ea"/>
                <a:cs typeface="+mn-cs"/>
              </a:rPr>
              <a:t>...</a:t>
            </a:r>
            <a:endParaRPr lang="de-DE" sz="1100" dirty="0" smtClean="0"/>
          </a:p>
        </p:txBody>
      </p:sp>
      <p:sp>
        <p:nvSpPr>
          <p:cNvPr id="4" name="Foliennummernplatzhalter 3"/>
          <p:cNvSpPr>
            <a:spLocks noGrp="1"/>
          </p:cNvSpPr>
          <p:nvPr>
            <p:ph type="sldNum" sz="quarter" idx="10"/>
          </p:nvPr>
        </p:nvSpPr>
        <p:spPr/>
        <p:txBody>
          <a:bodyPr/>
          <a:lstStyle/>
          <a:p>
            <a:fld id="{CBBAAE11-C483-4AF5-9BD3-242F0604746E}" type="slidenum">
              <a:rPr lang="de-DE" smtClean="0"/>
              <a:t>17</a:t>
            </a:fld>
            <a:endParaRPr lang="de-DE"/>
          </a:p>
        </p:txBody>
      </p:sp>
    </p:spTree>
    <p:extLst>
      <p:ext uri="{BB962C8B-B14F-4D97-AF65-F5344CB8AC3E}">
        <p14:creationId xmlns:p14="http://schemas.microsoft.com/office/powerpoint/2010/main" val="382242373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sz="1100" dirty="0" smtClean="0"/>
          </a:p>
        </p:txBody>
      </p:sp>
      <p:sp>
        <p:nvSpPr>
          <p:cNvPr id="4" name="Foliennummernplatzhalter 3"/>
          <p:cNvSpPr>
            <a:spLocks noGrp="1"/>
          </p:cNvSpPr>
          <p:nvPr>
            <p:ph type="sldNum" sz="quarter" idx="10"/>
          </p:nvPr>
        </p:nvSpPr>
        <p:spPr/>
        <p:txBody>
          <a:bodyPr/>
          <a:lstStyle/>
          <a:p>
            <a:fld id="{CBBAAE11-C483-4AF5-9BD3-242F0604746E}" type="slidenum">
              <a:rPr lang="de-DE" smtClean="0"/>
              <a:t>18</a:t>
            </a:fld>
            <a:endParaRPr lang="de-DE"/>
          </a:p>
        </p:txBody>
      </p:sp>
    </p:spTree>
    <p:extLst>
      <p:ext uri="{BB962C8B-B14F-4D97-AF65-F5344CB8AC3E}">
        <p14:creationId xmlns:p14="http://schemas.microsoft.com/office/powerpoint/2010/main" val="382242373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100" dirty="0" smtClean="0"/>
              <a:t>Normierter Sucheinstieg (</a:t>
            </a:r>
            <a:r>
              <a:rPr lang="de-DE" sz="1100" dirty="0" err="1" smtClean="0"/>
              <a:t>authorized</a:t>
            </a:r>
            <a:r>
              <a:rPr lang="de-DE" sz="1100" baseline="0" dirty="0" smtClean="0"/>
              <a:t> </a:t>
            </a:r>
            <a:r>
              <a:rPr lang="de-DE" sz="1100" baseline="0" dirty="0" err="1" smtClean="0"/>
              <a:t>access</a:t>
            </a:r>
            <a:r>
              <a:rPr lang="de-DE" sz="1100" baseline="0" dirty="0" smtClean="0"/>
              <a:t> </a:t>
            </a:r>
            <a:r>
              <a:rPr lang="de-DE" sz="1100" baseline="0" dirty="0" err="1" smtClean="0"/>
              <a:t>point</a:t>
            </a:r>
            <a:r>
              <a:rPr lang="de-DE" sz="1100" baseline="0" dirty="0" smtClean="0"/>
              <a:t>)</a:t>
            </a:r>
            <a:r>
              <a:rPr lang="de-DE" sz="1100" dirty="0" smtClean="0"/>
              <a:t>: Derzeit lautet die deutsche Übersetzung im RDA-Toolkit noch „Ansetzungsform des Sucheinstiegs“.</a:t>
            </a:r>
            <a:endParaRPr lang="de-DE" sz="1100" dirty="0"/>
          </a:p>
        </p:txBody>
      </p:sp>
      <p:sp>
        <p:nvSpPr>
          <p:cNvPr id="4" name="Foliennummernplatzhalter 3"/>
          <p:cNvSpPr>
            <a:spLocks noGrp="1"/>
          </p:cNvSpPr>
          <p:nvPr>
            <p:ph type="sldNum" sz="quarter" idx="10"/>
          </p:nvPr>
        </p:nvSpPr>
        <p:spPr/>
        <p:txBody>
          <a:bodyPr/>
          <a:lstStyle/>
          <a:p>
            <a:fld id="{CBBAAE11-C483-4AF5-9BD3-242F0604746E}" type="slidenum">
              <a:rPr lang="de-DE" smtClean="0"/>
              <a:t>19</a:t>
            </a:fld>
            <a:endParaRPr lang="de-DE"/>
          </a:p>
        </p:txBody>
      </p:sp>
    </p:spTree>
    <p:extLst>
      <p:ext uri="{BB962C8B-B14F-4D97-AF65-F5344CB8AC3E}">
        <p14:creationId xmlns:p14="http://schemas.microsoft.com/office/powerpoint/2010/main" val="25466754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CBBAAE11-C483-4AF5-9BD3-242F0604746E}" type="slidenum">
              <a:rPr lang="de-DE" smtClean="0"/>
              <a:t>2</a:t>
            </a:fld>
            <a:endParaRPr lang="de-DE"/>
          </a:p>
        </p:txBody>
      </p:sp>
    </p:spTree>
    <p:extLst>
      <p:ext uri="{BB962C8B-B14F-4D97-AF65-F5344CB8AC3E}">
        <p14:creationId xmlns:p14="http://schemas.microsoft.com/office/powerpoint/2010/main" val="425089018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100" dirty="0" smtClean="0"/>
              <a:t>Normierter Sucheinstieg (</a:t>
            </a:r>
            <a:r>
              <a:rPr lang="de-DE" sz="1100" dirty="0" err="1" smtClean="0"/>
              <a:t>authorized</a:t>
            </a:r>
            <a:r>
              <a:rPr lang="de-DE" sz="1100" baseline="0" dirty="0" smtClean="0"/>
              <a:t> </a:t>
            </a:r>
            <a:r>
              <a:rPr lang="de-DE" sz="1100" baseline="0" dirty="0" err="1" smtClean="0"/>
              <a:t>access</a:t>
            </a:r>
            <a:r>
              <a:rPr lang="de-DE" sz="1100" baseline="0" dirty="0" smtClean="0"/>
              <a:t> </a:t>
            </a:r>
            <a:r>
              <a:rPr lang="de-DE" sz="1100" baseline="0" dirty="0" err="1" smtClean="0"/>
              <a:t>point</a:t>
            </a:r>
            <a:r>
              <a:rPr lang="de-DE" sz="1100" baseline="0" dirty="0" smtClean="0"/>
              <a:t>)</a:t>
            </a:r>
            <a:r>
              <a:rPr lang="de-DE" sz="1100" dirty="0" smtClean="0"/>
              <a:t>: Derzeit lautet die deutsche Übersetzung im RDA-Toolkit noch „Ansetzungsform des Sucheinstiegs“.</a:t>
            </a:r>
          </a:p>
          <a:p>
            <a:endParaRPr lang="de-DE" dirty="0"/>
          </a:p>
        </p:txBody>
      </p:sp>
      <p:sp>
        <p:nvSpPr>
          <p:cNvPr id="4" name="Foliennummernplatzhalter 3"/>
          <p:cNvSpPr>
            <a:spLocks noGrp="1"/>
          </p:cNvSpPr>
          <p:nvPr>
            <p:ph type="sldNum" sz="quarter" idx="10"/>
          </p:nvPr>
        </p:nvSpPr>
        <p:spPr/>
        <p:txBody>
          <a:bodyPr/>
          <a:lstStyle/>
          <a:p>
            <a:fld id="{CBBAAE11-C483-4AF5-9BD3-242F0604746E}" type="slidenum">
              <a:rPr lang="de-DE" smtClean="0"/>
              <a:t>20</a:t>
            </a:fld>
            <a:endParaRPr lang="de-DE"/>
          </a:p>
        </p:txBody>
      </p:sp>
    </p:spTree>
    <p:extLst>
      <p:ext uri="{BB962C8B-B14F-4D97-AF65-F5344CB8AC3E}">
        <p14:creationId xmlns:p14="http://schemas.microsoft.com/office/powerpoint/2010/main" val="367523161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CBBAAE11-C483-4AF5-9BD3-242F0604746E}" type="slidenum">
              <a:rPr lang="de-DE" smtClean="0"/>
              <a:t>21</a:t>
            </a:fld>
            <a:endParaRPr lang="de-DE"/>
          </a:p>
        </p:txBody>
      </p:sp>
    </p:spTree>
    <p:extLst>
      <p:ext uri="{BB962C8B-B14F-4D97-AF65-F5344CB8AC3E}">
        <p14:creationId xmlns:p14="http://schemas.microsoft.com/office/powerpoint/2010/main" val="295167844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100" dirty="0" smtClean="0"/>
              <a:t>Normierter Sucheinstieg (</a:t>
            </a:r>
            <a:r>
              <a:rPr lang="de-DE" sz="1100" dirty="0" err="1" smtClean="0"/>
              <a:t>authorized</a:t>
            </a:r>
            <a:r>
              <a:rPr lang="de-DE" sz="1100" baseline="0" dirty="0" smtClean="0"/>
              <a:t> </a:t>
            </a:r>
            <a:r>
              <a:rPr lang="de-DE" sz="1100" baseline="0" dirty="0" err="1" smtClean="0"/>
              <a:t>access</a:t>
            </a:r>
            <a:r>
              <a:rPr lang="de-DE" sz="1100" baseline="0" dirty="0" smtClean="0"/>
              <a:t> </a:t>
            </a:r>
            <a:r>
              <a:rPr lang="de-DE" sz="1100" baseline="0" dirty="0" err="1" smtClean="0"/>
              <a:t>point</a:t>
            </a:r>
            <a:r>
              <a:rPr lang="de-DE" sz="1100" baseline="0" dirty="0" smtClean="0"/>
              <a:t>)</a:t>
            </a:r>
            <a:r>
              <a:rPr lang="de-DE" sz="1100" dirty="0" smtClean="0"/>
              <a:t>: Derzeit lautet die deutsche Übersetzung im RDA-Toolkit noch „Ansetzungsform des Sucheinstiegs“.</a:t>
            </a:r>
          </a:p>
          <a:p>
            <a:endParaRPr lang="de-DE" dirty="0"/>
          </a:p>
        </p:txBody>
      </p:sp>
      <p:sp>
        <p:nvSpPr>
          <p:cNvPr id="4" name="Foliennummernplatzhalter 3"/>
          <p:cNvSpPr>
            <a:spLocks noGrp="1"/>
          </p:cNvSpPr>
          <p:nvPr>
            <p:ph type="sldNum" sz="quarter" idx="10"/>
          </p:nvPr>
        </p:nvSpPr>
        <p:spPr/>
        <p:txBody>
          <a:bodyPr/>
          <a:lstStyle/>
          <a:p>
            <a:fld id="{CBBAAE11-C483-4AF5-9BD3-242F0604746E}" type="slidenum">
              <a:rPr lang="de-DE" smtClean="0"/>
              <a:t>22</a:t>
            </a:fld>
            <a:endParaRPr lang="de-DE"/>
          </a:p>
        </p:txBody>
      </p:sp>
    </p:spTree>
    <p:extLst>
      <p:ext uri="{BB962C8B-B14F-4D97-AF65-F5344CB8AC3E}">
        <p14:creationId xmlns:p14="http://schemas.microsoft.com/office/powerpoint/2010/main" val="77204716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100" dirty="0" smtClean="0"/>
              <a:t>Normierter Sucheinstieg (</a:t>
            </a:r>
            <a:r>
              <a:rPr lang="de-DE" sz="1100" dirty="0" err="1" smtClean="0"/>
              <a:t>authorized</a:t>
            </a:r>
            <a:r>
              <a:rPr lang="de-DE" sz="1100" baseline="0" dirty="0" smtClean="0"/>
              <a:t> </a:t>
            </a:r>
            <a:r>
              <a:rPr lang="de-DE" sz="1100" baseline="0" dirty="0" err="1" smtClean="0"/>
              <a:t>access</a:t>
            </a:r>
            <a:r>
              <a:rPr lang="de-DE" sz="1100" baseline="0" dirty="0" smtClean="0"/>
              <a:t> </a:t>
            </a:r>
            <a:r>
              <a:rPr lang="de-DE" sz="1100" baseline="0" dirty="0" err="1" smtClean="0"/>
              <a:t>point</a:t>
            </a:r>
            <a:r>
              <a:rPr lang="de-DE" sz="1100" baseline="0" dirty="0" smtClean="0"/>
              <a:t>)</a:t>
            </a:r>
            <a:r>
              <a:rPr lang="de-DE" sz="1100" dirty="0" smtClean="0"/>
              <a:t>: Derzeit lautet die deutsche Übersetzung im RDA-Toolkit noch „Ansetzungsform des Sucheinstiegs“. </a:t>
            </a:r>
          </a:p>
          <a:p>
            <a:endParaRPr lang="de-DE" dirty="0"/>
          </a:p>
        </p:txBody>
      </p:sp>
      <p:sp>
        <p:nvSpPr>
          <p:cNvPr id="4" name="Foliennummernplatzhalter 3"/>
          <p:cNvSpPr>
            <a:spLocks noGrp="1"/>
          </p:cNvSpPr>
          <p:nvPr>
            <p:ph type="sldNum" sz="quarter" idx="10"/>
          </p:nvPr>
        </p:nvSpPr>
        <p:spPr/>
        <p:txBody>
          <a:bodyPr/>
          <a:lstStyle/>
          <a:p>
            <a:fld id="{CBBAAE11-C483-4AF5-9BD3-242F0604746E}" type="slidenum">
              <a:rPr lang="de-DE" smtClean="0"/>
              <a:t>23</a:t>
            </a:fld>
            <a:endParaRPr lang="de-DE"/>
          </a:p>
        </p:txBody>
      </p:sp>
    </p:spTree>
    <p:extLst>
      <p:ext uri="{BB962C8B-B14F-4D97-AF65-F5344CB8AC3E}">
        <p14:creationId xmlns:p14="http://schemas.microsoft.com/office/powerpoint/2010/main" val="357816506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sz="1100" dirty="0"/>
          </a:p>
        </p:txBody>
      </p:sp>
      <p:sp>
        <p:nvSpPr>
          <p:cNvPr id="4" name="Foliennummernplatzhalter 3"/>
          <p:cNvSpPr>
            <a:spLocks noGrp="1"/>
          </p:cNvSpPr>
          <p:nvPr>
            <p:ph type="sldNum" sz="quarter" idx="10"/>
          </p:nvPr>
        </p:nvSpPr>
        <p:spPr/>
        <p:txBody>
          <a:bodyPr/>
          <a:lstStyle/>
          <a:p>
            <a:fld id="{CBBAAE11-C483-4AF5-9BD3-242F0604746E}" type="slidenum">
              <a:rPr lang="de-DE" smtClean="0"/>
              <a:t>24</a:t>
            </a:fld>
            <a:endParaRPr lang="de-DE"/>
          </a:p>
        </p:txBody>
      </p:sp>
    </p:spTree>
    <p:extLst>
      <p:ext uri="{BB962C8B-B14F-4D97-AF65-F5344CB8AC3E}">
        <p14:creationId xmlns:p14="http://schemas.microsoft.com/office/powerpoint/2010/main" val="278985700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sz="1100" dirty="0"/>
          </a:p>
        </p:txBody>
      </p:sp>
      <p:sp>
        <p:nvSpPr>
          <p:cNvPr id="4" name="Foliennummernplatzhalter 3"/>
          <p:cNvSpPr>
            <a:spLocks noGrp="1"/>
          </p:cNvSpPr>
          <p:nvPr>
            <p:ph type="sldNum" sz="quarter" idx="10"/>
          </p:nvPr>
        </p:nvSpPr>
        <p:spPr/>
        <p:txBody>
          <a:bodyPr/>
          <a:lstStyle/>
          <a:p>
            <a:fld id="{CBBAAE11-C483-4AF5-9BD3-242F0604746E}" type="slidenum">
              <a:rPr lang="de-DE" smtClean="0"/>
              <a:t>25</a:t>
            </a:fld>
            <a:endParaRPr lang="de-DE"/>
          </a:p>
        </p:txBody>
      </p:sp>
    </p:spTree>
    <p:extLst>
      <p:ext uri="{BB962C8B-B14F-4D97-AF65-F5344CB8AC3E}">
        <p14:creationId xmlns:p14="http://schemas.microsoft.com/office/powerpoint/2010/main" val="27898570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CBBAAE11-C483-4AF5-9BD3-242F0604746E}" type="slidenum">
              <a:rPr lang="de-DE" smtClean="0"/>
              <a:t>3</a:t>
            </a:fld>
            <a:endParaRPr lang="de-DE"/>
          </a:p>
        </p:txBody>
      </p:sp>
    </p:spTree>
    <p:extLst>
      <p:ext uri="{BB962C8B-B14F-4D97-AF65-F5344CB8AC3E}">
        <p14:creationId xmlns:p14="http://schemas.microsoft.com/office/powerpoint/2010/main" val="16721280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None/>
            </a:pPr>
            <a:r>
              <a:rPr lang="de-DE" sz="1100" dirty="0" smtClean="0"/>
              <a:t>Für die Sacherschließung bleibt damit die Regel aus der GND-Übergangsregel P8 (Familien) gültig:</a:t>
            </a:r>
          </a:p>
          <a:p>
            <a:pPr>
              <a:buFont typeface="Courier New" panose="02070309020205020404" pitchFamily="49" charset="0"/>
              <a:buNone/>
            </a:pPr>
            <a:r>
              <a:rPr lang="de-DE" sz="1100" dirty="0" smtClean="0"/>
              <a:t>Bei der Verwendung können bis zu 5 Geschwister einzeln mit ihrem Namen zum Titel verlinkt werden. Mehr als fünf Geschwister werden als Familie behandelt.</a:t>
            </a:r>
          </a:p>
          <a:p>
            <a:pPr marL="0" indent="0">
              <a:buNone/>
            </a:pPr>
            <a:endParaRPr lang="de-DE" sz="1400" dirty="0" smtClean="0"/>
          </a:p>
        </p:txBody>
      </p:sp>
      <p:sp>
        <p:nvSpPr>
          <p:cNvPr id="4" name="Foliennummernplatzhalter 3"/>
          <p:cNvSpPr>
            <a:spLocks noGrp="1"/>
          </p:cNvSpPr>
          <p:nvPr>
            <p:ph type="sldNum" sz="quarter" idx="10"/>
          </p:nvPr>
        </p:nvSpPr>
        <p:spPr/>
        <p:txBody>
          <a:bodyPr/>
          <a:lstStyle/>
          <a:p>
            <a:fld id="{CBBAAE11-C483-4AF5-9BD3-242F0604746E}" type="slidenum">
              <a:rPr lang="de-DE" smtClean="0"/>
              <a:t>4</a:t>
            </a:fld>
            <a:endParaRPr lang="de-DE"/>
          </a:p>
        </p:txBody>
      </p:sp>
    </p:spTree>
    <p:extLst>
      <p:ext uri="{BB962C8B-B14F-4D97-AF65-F5344CB8AC3E}">
        <p14:creationId xmlns:p14="http://schemas.microsoft.com/office/powerpoint/2010/main" val="32676254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CBBAAE11-C483-4AF5-9BD3-242F0604746E}" type="slidenum">
              <a:rPr lang="de-DE" smtClean="0"/>
              <a:t>5</a:t>
            </a:fld>
            <a:endParaRPr lang="de-DE"/>
          </a:p>
        </p:txBody>
      </p:sp>
    </p:spTree>
    <p:extLst>
      <p:ext uri="{BB962C8B-B14F-4D97-AF65-F5344CB8AC3E}">
        <p14:creationId xmlns:p14="http://schemas.microsoft.com/office/powerpoint/2010/main" val="3703824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100" dirty="0" smtClean="0"/>
              <a:t>Struktur der RDA: Bereits</a:t>
            </a:r>
            <a:r>
              <a:rPr lang="de-DE" sz="1100" baseline="0" dirty="0" smtClean="0"/>
              <a:t> der </a:t>
            </a:r>
            <a:r>
              <a:rPr lang="de-DE" sz="1100" dirty="0" smtClean="0"/>
              <a:t>bevorzugte Name identifiziert die Familie. Art der Familie, Datum, Ort usw. sind deshalb</a:t>
            </a:r>
            <a:r>
              <a:rPr lang="de-DE" sz="1100" baseline="0" dirty="0" smtClean="0"/>
              <a:t> </a:t>
            </a:r>
            <a:r>
              <a:rPr lang="de-DE" sz="1100" b="1" baseline="0" dirty="0" smtClean="0"/>
              <a:t>sonstige </a:t>
            </a:r>
            <a:r>
              <a:rPr lang="de-DE" sz="1100" baseline="0" dirty="0" smtClean="0"/>
              <a:t>identifizierende Merkmale.</a:t>
            </a:r>
            <a:endParaRPr lang="de-DE" sz="1100" dirty="0"/>
          </a:p>
        </p:txBody>
      </p:sp>
      <p:sp>
        <p:nvSpPr>
          <p:cNvPr id="4" name="Foliennummernplatzhalter 3"/>
          <p:cNvSpPr>
            <a:spLocks noGrp="1"/>
          </p:cNvSpPr>
          <p:nvPr>
            <p:ph type="sldNum" sz="quarter" idx="10"/>
          </p:nvPr>
        </p:nvSpPr>
        <p:spPr/>
        <p:txBody>
          <a:bodyPr/>
          <a:lstStyle/>
          <a:p>
            <a:fld id="{CBBAAE11-C483-4AF5-9BD3-242F0604746E}" type="slidenum">
              <a:rPr lang="de-DE" smtClean="0"/>
              <a:t>6</a:t>
            </a:fld>
            <a:endParaRPr lang="de-DE"/>
          </a:p>
        </p:txBody>
      </p:sp>
    </p:spTree>
    <p:extLst>
      <p:ext uri="{BB962C8B-B14F-4D97-AF65-F5344CB8AC3E}">
        <p14:creationId xmlns:p14="http://schemas.microsoft.com/office/powerpoint/2010/main" val="23642881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100" dirty="0" smtClean="0"/>
              <a:t>Hinweis für die Sacherschließung:</a:t>
            </a:r>
            <a:r>
              <a:rPr lang="de-DE" sz="1100" baseline="0" dirty="0" smtClean="0"/>
              <a:t> Da eine Ressource, die mit der Familie in Verbindung steht, im Sinne einer Primärvorlage in der Regel nicht vorliegt, erfolgt der Nachweis primär über Nachschlagewerke, bei fehlendem Nachweis anhand der Sekundärvorlage.</a:t>
            </a:r>
            <a:endParaRPr lang="de-DE" sz="1100" dirty="0"/>
          </a:p>
        </p:txBody>
      </p:sp>
      <p:sp>
        <p:nvSpPr>
          <p:cNvPr id="4" name="Foliennummernplatzhalter 3"/>
          <p:cNvSpPr>
            <a:spLocks noGrp="1"/>
          </p:cNvSpPr>
          <p:nvPr>
            <p:ph type="sldNum" sz="quarter" idx="10"/>
          </p:nvPr>
        </p:nvSpPr>
        <p:spPr/>
        <p:txBody>
          <a:bodyPr/>
          <a:lstStyle/>
          <a:p>
            <a:fld id="{CBBAAE11-C483-4AF5-9BD3-242F0604746E}" type="slidenum">
              <a:rPr lang="de-DE" smtClean="0"/>
              <a:t>7</a:t>
            </a:fld>
            <a:endParaRPr lang="de-DE"/>
          </a:p>
        </p:txBody>
      </p:sp>
    </p:spTree>
    <p:extLst>
      <p:ext uri="{BB962C8B-B14F-4D97-AF65-F5344CB8AC3E}">
        <p14:creationId xmlns:p14="http://schemas.microsoft.com/office/powerpoint/2010/main" val="41279974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CBBAAE11-C483-4AF5-9BD3-242F0604746E}" type="slidenum">
              <a:rPr lang="de-DE" smtClean="0"/>
              <a:t>8</a:t>
            </a:fld>
            <a:endParaRPr lang="de-DE"/>
          </a:p>
        </p:txBody>
      </p:sp>
    </p:spTree>
    <p:extLst>
      <p:ext uri="{BB962C8B-B14F-4D97-AF65-F5344CB8AC3E}">
        <p14:creationId xmlns:p14="http://schemas.microsoft.com/office/powerpoint/2010/main" val="31864598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CBBAAE11-C483-4AF5-9BD3-242F0604746E}" type="slidenum">
              <a:rPr lang="de-DE" smtClean="0"/>
              <a:t>9</a:t>
            </a:fld>
            <a:endParaRPr lang="de-DE"/>
          </a:p>
        </p:txBody>
      </p:sp>
    </p:spTree>
    <p:extLst>
      <p:ext uri="{BB962C8B-B14F-4D97-AF65-F5344CB8AC3E}">
        <p14:creationId xmlns:p14="http://schemas.microsoft.com/office/powerpoint/2010/main" val="33803244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dirty="0" smtClean="0"/>
              <a:t>Titelmasterformat durch Klicken bearbeiten</a:t>
            </a:r>
            <a:endParaRPr lang="de-DE" dirty="0"/>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a:p>
        </p:txBody>
      </p:sp>
      <p:sp>
        <p:nvSpPr>
          <p:cNvPr id="5" name="Fußzeilenplatzhalter 4"/>
          <p:cNvSpPr>
            <a:spLocks noGrp="1"/>
          </p:cNvSpPr>
          <p:nvPr>
            <p:ph type="ftr" sz="quarter" idx="11"/>
          </p:nvPr>
        </p:nvSpPr>
        <p:spPr>
          <a:xfrm>
            <a:off x="755576" y="6356350"/>
            <a:ext cx="5264224" cy="365125"/>
          </a:xfrm>
        </p:spPr>
        <p:txBody>
          <a:bodyPr/>
          <a:lstStyle/>
          <a:p>
            <a:pPr algn="l"/>
            <a:r>
              <a:rPr lang="de-DE" smtClean="0"/>
              <a:t>AG RDA Schulungsunterlagen – Modul GND: Familien | 29.04.2014</a:t>
            </a:r>
            <a:endParaRPr lang="de-DE" dirty="0"/>
          </a:p>
        </p:txBody>
      </p:sp>
      <p:sp>
        <p:nvSpPr>
          <p:cNvPr id="6" name="Foliennummernplatzhalter 5"/>
          <p:cNvSpPr>
            <a:spLocks noGrp="1"/>
          </p:cNvSpPr>
          <p:nvPr>
            <p:ph type="sldNum" sz="quarter" idx="12"/>
          </p:nvPr>
        </p:nvSpPr>
        <p:spPr/>
        <p:txBody>
          <a:bodyPr/>
          <a:lstStyle/>
          <a:p>
            <a:fld id="{D711E9B7-F512-4283-B469-E12DAAD66A7F}" type="slidenum">
              <a:rPr lang="de-DE" smtClean="0"/>
              <a:t>‹Nr.›</a:t>
            </a:fld>
            <a:endParaRPr lang="de-DE" dirty="0"/>
          </a:p>
        </p:txBody>
      </p:sp>
    </p:spTree>
    <p:extLst>
      <p:ext uri="{BB962C8B-B14F-4D97-AF65-F5344CB8AC3E}">
        <p14:creationId xmlns:p14="http://schemas.microsoft.com/office/powerpoint/2010/main" val="27218688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endParaRPr lang="de-DE"/>
          </a:p>
        </p:txBody>
      </p:sp>
      <p:sp>
        <p:nvSpPr>
          <p:cNvPr id="5" name="Fußzeilenplatzhalter 4"/>
          <p:cNvSpPr>
            <a:spLocks noGrp="1"/>
          </p:cNvSpPr>
          <p:nvPr>
            <p:ph type="ftr" sz="quarter" idx="11"/>
          </p:nvPr>
        </p:nvSpPr>
        <p:spPr/>
        <p:txBody>
          <a:bodyPr/>
          <a:lstStyle/>
          <a:p>
            <a:r>
              <a:rPr lang="de-DE" smtClean="0"/>
              <a:t>AG RDA Schulungsunterlagen – Modul GND: Familien | 29.04.2014</a:t>
            </a:r>
            <a:endParaRPr lang="de-DE"/>
          </a:p>
        </p:txBody>
      </p:sp>
      <p:sp>
        <p:nvSpPr>
          <p:cNvPr id="6" name="Foliennummernplatzhalter 5"/>
          <p:cNvSpPr>
            <a:spLocks noGrp="1"/>
          </p:cNvSpPr>
          <p:nvPr>
            <p:ph type="sldNum" sz="quarter" idx="12"/>
          </p:nvPr>
        </p:nvSpPr>
        <p:spPr/>
        <p:txBody>
          <a:bodyPr/>
          <a:lstStyle/>
          <a:p>
            <a:fld id="{9866BC39-4F7F-4D17-9B3E-E16B02F2F9CC}" type="slidenum">
              <a:rPr lang="de-DE" smtClean="0"/>
              <a:t>‹Nr.›</a:t>
            </a:fld>
            <a:endParaRPr lang="de-DE"/>
          </a:p>
        </p:txBody>
      </p:sp>
    </p:spTree>
    <p:extLst>
      <p:ext uri="{BB962C8B-B14F-4D97-AF65-F5344CB8AC3E}">
        <p14:creationId xmlns:p14="http://schemas.microsoft.com/office/powerpoint/2010/main" val="1017187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endParaRPr lang="de-DE"/>
          </a:p>
        </p:txBody>
      </p:sp>
      <p:sp>
        <p:nvSpPr>
          <p:cNvPr id="5" name="Fußzeilenplatzhalter 4"/>
          <p:cNvSpPr>
            <a:spLocks noGrp="1"/>
          </p:cNvSpPr>
          <p:nvPr>
            <p:ph type="ftr" sz="quarter" idx="11"/>
          </p:nvPr>
        </p:nvSpPr>
        <p:spPr/>
        <p:txBody>
          <a:bodyPr/>
          <a:lstStyle/>
          <a:p>
            <a:r>
              <a:rPr lang="de-DE" smtClean="0"/>
              <a:t>AG RDA Schulungsunterlagen – Modul GND: Familien | 29.04.2014</a:t>
            </a:r>
            <a:endParaRPr lang="de-DE"/>
          </a:p>
        </p:txBody>
      </p:sp>
      <p:sp>
        <p:nvSpPr>
          <p:cNvPr id="6" name="Foliennummernplatzhalter 5"/>
          <p:cNvSpPr>
            <a:spLocks noGrp="1"/>
          </p:cNvSpPr>
          <p:nvPr>
            <p:ph type="sldNum" sz="quarter" idx="12"/>
          </p:nvPr>
        </p:nvSpPr>
        <p:spPr/>
        <p:txBody>
          <a:bodyPr/>
          <a:lstStyle/>
          <a:p>
            <a:fld id="{9866BC39-4F7F-4D17-9B3E-E16B02F2F9CC}" type="slidenum">
              <a:rPr lang="de-DE" smtClean="0"/>
              <a:t>‹Nr.›</a:t>
            </a:fld>
            <a:endParaRPr lang="de-DE"/>
          </a:p>
        </p:txBody>
      </p:sp>
    </p:spTree>
    <p:extLst>
      <p:ext uri="{BB962C8B-B14F-4D97-AF65-F5344CB8AC3E}">
        <p14:creationId xmlns:p14="http://schemas.microsoft.com/office/powerpoint/2010/main" val="388422951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lgn="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468313" y="1628775"/>
            <a:ext cx="8207375" cy="4464050"/>
          </a:xfrm>
        </p:spPr>
        <p:txBody>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12" name="Fußzeilenplatzhalter 11"/>
          <p:cNvSpPr>
            <a:spLocks noGrp="1"/>
          </p:cNvSpPr>
          <p:nvPr>
            <p:ph type="ftr" sz="quarter" idx="14"/>
          </p:nvPr>
        </p:nvSpPr>
        <p:spPr>
          <a:xfrm>
            <a:off x="467544" y="6381328"/>
            <a:ext cx="6408712" cy="365125"/>
          </a:xfrm>
        </p:spPr>
        <p:txBody>
          <a:bodyPr/>
          <a:lstStyle>
            <a:lvl1pPr algn="l">
              <a:defRPr/>
            </a:lvl1pPr>
          </a:lstStyle>
          <a:p>
            <a:r>
              <a:rPr lang="de-DE" smtClean="0"/>
              <a:t>AG RDA Schulungsunterlagen – Modul GND: Familien | 29.04.2014</a:t>
            </a:r>
            <a:endParaRPr lang="de-DE" dirty="0" smtClean="0"/>
          </a:p>
        </p:txBody>
      </p:sp>
    </p:spTree>
    <p:extLst>
      <p:ext uri="{BB962C8B-B14F-4D97-AF65-F5344CB8AC3E}">
        <p14:creationId xmlns:p14="http://schemas.microsoft.com/office/powerpoint/2010/main" val="1815691427"/>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lvl1pPr algn="l">
              <a:defRPr sz="3200"/>
            </a:lvl1pPr>
          </a:lstStyle>
          <a:p>
            <a:r>
              <a:rPr lang="de-DE" dirty="0" smtClean="0"/>
              <a:t>Titelmasterformat durch Klicken bearbeiten</a:t>
            </a:r>
            <a:endParaRPr lang="de-DE" dirty="0"/>
          </a:p>
        </p:txBody>
      </p:sp>
      <p:sp>
        <p:nvSpPr>
          <p:cNvPr id="3" name="Inhaltsplatzhalter 2"/>
          <p:cNvSpPr>
            <a:spLocks noGrp="1"/>
          </p:cNvSpPr>
          <p:nvPr>
            <p:ph idx="1"/>
          </p:nvPr>
        </p:nvSpPr>
        <p:spPr/>
        <p:txBody>
          <a:bodyPr/>
          <a:lstStyle>
            <a:lvl1pPr>
              <a:defRPr sz="3000"/>
            </a:lvl1p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5" name="Fußzeilenplatzhalter 4"/>
          <p:cNvSpPr>
            <a:spLocks noGrp="1"/>
          </p:cNvSpPr>
          <p:nvPr>
            <p:ph type="ftr" sz="quarter" idx="11"/>
          </p:nvPr>
        </p:nvSpPr>
        <p:spPr>
          <a:xfrm>
            <a:off x="467544" y="6381328"/>
            <a:ext cx="5544616" cy="365125"/>
          </a:xfrm>
        </p:spPr>
        <p:txBody>
          <a:bodyPr/>
          <a:lstStyle/>
          <a:p>
            <a:pPr algn="l"/>
            <a:r>
              <a:rPr lang="de-DE" smtClean="0"/>
              <a:t>AG RDA Schulungsunterlagen – Modul GND: Familien | 29.04.2014</a:t>
            </a:r>
            <a:endParaRPr lang="de-DE" dirty="0"/>
          </a:p>
        </p:txBody>
      </p:sp>
      <p:sp>
        <p:nvSpPr>
          <p:cNvPr id="6" name="Foliennummernplatzhalter 5"/>
          <p:cNvSpPr>
            <a:spLocks noGrp="1"/>
          </p:cNvSpPr>
          <p:nvPr>
            <p:ph type="sldNum" sz="quarter" idx="12"/>
          </p:nvPr>
        </p:nvSpPr>
        <p:spPr/>
        <p:txBody>
          <a:bodyPr/>
          <a:lstStyle/>
          <a:p>
            <a:fld id="{9866BC39-4F7F-4D17-9B3E-E16B02F2F9CC}" type="slidenum">
              <a:rPr lang="de-DE" smtClean="0"/>
              <a:t>‹Nr.›</a:t>
            </a:fld>
            <a:endParaRPr lang="de-DE"/>
          </a:p>
        </p:txBody>
      </p:sp>
    </p:spTree>
    <p:extLst>
      <p:ext uri="{BB962C8B-B14F-4D97-AF65-F5344CB8AC3E}">
        <p14:creationId xmlns:p14="http://schemas.microsoft.com/office/powerpoint/2010/main" val="34435210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 bearbeiten</a:t>
            </a:r>
          </a:p>
        </p:txBody>
      </p:sp>
      <p:sp>
        <p:nvSpPr>
          <p:cNvPr id="4" name="Datumsplatzhalter 3"/>
          <p:cNvSpPr>
            <a:spLocks noGrp="1"/>
          </p:cNvSpPr>
          <p:nvPr>
            <p:ph type="dt" sz="half" idx="10"/>
          </p:nvPr>
        </p:nvSpPr>
        <p:spPr/>
        <p:txBody>
          <a:bodyPr/>
          <a:lstStyle/>
          <a:p>
            <a:endParaRPr lang="de-DE"/>
          </a:p>
        </p:txBody>
      </p:sp>
      <p:sp>
        <p:nvSpPr>
          <p:cNvPr id="5" name="Fußzeilenplatzhalter 4"/>
          <p:cNvSpPr>
            <a:spLocks noGrp="1"/>
          </p:cNvSpPr>
          <p:nvPr>
            <p:ph type="ftr" sz="quarter" idx="11"/>
          </p:nvPr>
        </p:nvSpPr>
        <p:spPr/>
        <p:txBody>
          <a:bodyPr/>
          <a:lstStyle/>
          <a:p>
            <a:r>
              <a:rPr lang="de-DE" smtClean="0"/>
              <a:t>AG RDA Schulungsunterlagen – Modul GND: Familien | 29.04.2014</a:t>
            </a:r>
            <a:endParaRPr lang="de-DE"/>
          </a:p>
        </p:txBody>
      </p:sp>
      <p:sp>
        <p:nvSpPr>
          <p:cNvPr id="6" name="Foliennummernplatzhalter 5"/>
          <p:cNvSpPr>
            <a:spLocks noGrp="1"/>
          </p:cNvSpPr>
          <p:nvPr>
            <p:ph type="sldNum" sz="quarter" idx="12"/>
          </p:nvPr>
        </p:nvSpPr>
        <p:spPr/>
        <p:txBody>
          <a:bodyPr/>
          <a:lstStyle/>
          <a:p>
            <a:fld id="{9866BC39-4F7F-4D17-9B3E-E16B02F2F9CC}" type="slidenum">
              <a:rPr lang="de-DE" smtClean="0"/>
              <a:t>‹Nr.›</a:t>
            </a:fld>
            <a:endParaRPr lang="de-DE"/>
          </a:p>
        </p:txBody>
      </p:sp>
    </p:spTree>
    <p:extLst>
      <p:ext uri="{BB962C8B-B14F-4D97-AF65-F5344CB8AC3E}">
        <p14:creationId xmlns:p14="http://schemas.microsoft.com/office/powerpoint/2010/main" val="8188470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p:txBody>
          <a:bodyPr/>
          <a:lstStyle/>
          <a:p>
            <a:endParaRPr lang="de-DE"/>
          </a:p>
        </p:txBody>
      </p:sp>
      <p:sp>
        <p:nvSpPr>
          <p:cNvPr id="6" name="Fußzeilenplatzhalter 5"/>
          <p:cNvSpPr>
            <a:spLocks noGrp="1"/>
          </p:cNvSpPr>
          <p:nvPr>
            <p:ph type="ftr" sz="quarter" idx="11"/>
          </p:nvPr>
        </p:nvSpPr>
        <p:spPr/>
        <p:txBody>
          <a:bodyPr/>
          <a:lstStyle/>
          <a:p>
            <a:r>
              <a:rPr lang="de-DE" smtClean="0"/>
              <a:t>AG RDA Schulungsunterlagen – Modul GND: Familien | 29.04.2014</a:t>
            </a:r>
            <a:endParaRPr lang="de-DE"/>
          </a:p>
        </p:txBody>
      </p:sp>
      <p:sp>
        <p:nvSpPr>
          <p:cNvPr id="7" name="Foliennummernplatzhalter 6"/>
          <p:cNvSpPr>
            <a:spLocks noGrp="1"/>
          </p:cNvSpPr>
          <p:nvPr>
            <p:ph type="sldNum" sz="quarter" idx="12"/>
          </p:nvPr>
        </p:nvSpPr>
        <p:spPr/>
        <p:txBody>
          <a:bodyPr/>
          <a:lstStyle/>
          <a:p>
            <a:fld id="{9866BC39-4F7F-4D17-9B3E-E16B02F2F9CC}" type="slidenum">
              <a:rPr lang="de-DE" smtClean="0"/>
              <a:t>‹Nr.›</a:t>
            </a:fld>
            <a:endParaRPr lang="de-DE"/>
          </a:p>
        </p:txBody>
      </p:sp>
    </p:spTree>
    <p:extLst>
      <p:ext uri="{BB962C8B-B14F-4D97-AF65-F5344CB8AC3E}">
        <p14:creationId xmlns:p14="http://schemas.microsoft.com/office/powerpoint/2010/main" val="20809988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endParaRPr lang="de-DE"/>
          </a:p>
        </p:txBody>
      </p:sp>
      <p:sp>
        <p:nvSpPr>
          <p:cNvPr id="8" name="Fußzeilenplatzhalter 7"/>
          <p:cNvSpPr>
            <a:spLocks noGrp="1"/>
          </p:cNvSpPr>
          <p:nvPr>
            <p:ph type="ftr" sz="quarter" idx="11"/>
          </p:nvPr>
        </p:nvSpPr>
        <p:spPr/>
        <p:txBody>
          <a:bodyPr/>
          <a:lstStyle/>
          <a:p>
            <a:r>
              <a:rPr lang="de-DE" smtClean="0"/>
              <a:t>AG RDA Schulungsunterlagen – Modul GND: Familien | 29.04.2014</a:t>
            </a:r>
            <a:endParaRPr lang="de-DE"/>
          </a:p>
        </p:txBody>
      </p:sp>
      <p:sp>
        <p:nvSpPr>
          <p:cNvPr id="9" name="Foliennummernplatzhalter 8"/>
          <p:cNvSpPr>
            <a:spLocks noGrp="1"/>
          </p:cNvSpPr>
          <p:nvPr>
            <p:ph type="sldNum" sz="quarter" idx="12"/>
          </p:nvPr>
        </p:nvSpPr>
        <p:spPr/>
        <p:txBody>
          <a:bodyPr/>
          <a:lstStyle/>
          <a:p>
            <a:fld id="{9866BC39-4F7F-4D17-9B3E-E16B02F2F9CC}" type="slidenum">
              <a:rPr lang="de-DE" smtClean="0"/>
              <a:t>‹Nr.›</a:t>
            </a:fld>
            <a:endParaRPr lang="de-DE"/>
          </a:p>
        </p:txBody>
      </p:sp>
    </p:spTree>
    <p:extLst>
      <p:ext uri="{BB962C8B-B14F-4D97-AF65-F5344CB8AC3E}">
        <p14:creationId xmlns:p14="http://schemas.microsoft.com/office/powerpoint/2010/main" val="13170567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4" name="Fußzeilenplatzhalter 3"/>
          <p:cNvSpPr>
            <a:spLocks noGrp="1"/>
          </p:cNvSpPr>
          <p:nvPr>
            <p:ph type="ftr" sz="quarter" idx="11"/>
          </p:nvPr>
        </p:nvSpPr>
        <p:spPr>
          <a:xfrm>
            <a:off x="611560" y="6309320"/>
            <a:ext cx="5760640" cy="365125"/>
          </a:xfrm>
        </p:spPr>
        <p:txBody>
          <a:bodyPr/>
          <a:lstStyle/>
          <a:p>
            <a:pPr algn="l"/>
            <a:r>
              <a:rPr lang="de-DE" smtClean="0"/>
              <a:t>AG RDA Schulungsunterlagen – Modul GND: Familien | 29.04.2014</a:t>
            </a:r>
            <a:endParaRPr lang="de-DE" dirty="0"/>
          </a:p>
        </p:txBody>
      </p:sp>
      <p:sp>
        <p:nvSpPr>
          <p:cNvPr id="5" name="Foliennummernplatzhalter 4"/>
          <p:cNvSpPr>
            <a:spLocks noGrp="1"/>
          </p:cNvSpPr>
          <p:nvPr>
            <p:ph type="sldNum" sz="quarter" idx="12"/>
          </p:nvPr>
        </p:nvSpPr>
        <p:spPr/>
        <p:txBody>
          <a:bodyPr/>
          <a:lstStyle/>
          <a:p>
            <a:fld id="{9866BC39-4F7F-4D17-9B3E-E16B02F2F9CC}" type="slidenum">
              <a:rPr lang="de-DE" smtClean="0"/>
              <a:t>‹Nr.›</a:t>
            </a:fld>
            <a:endParaRPr lang="de-DE"/>
          </a:p>
        </p:txBody>
      </p:sp>
    </p:spTree>
    <p:extLst>
      <p:ext uri="{BB962C8B-B14F-4D97-AF65-F5344CB8AC3E}">
        <p14:creationId xmlns:p14="http://schemas.microsoft.com/office/powerpoint/2010/main" val="1072650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3" name="Fußzeilenplatzhalter 2"/>
          <p:cNvSpPr>
            <a:spLocks noGrp="1"/>
          </p:cNvSpPr>
          <p:nvPr>
            <p:ph type="ftr" sz="quarter" idx="11"/>
          </p:nvPr>
        </p:nvSpPr>
        <p:spPr>
          <a:xfrm>
            <a:off x="611560" y="6356350"/>
            <a:ext cx="5688632" cy="365125"/>
          </a:xfrm>
        </p:spPr>
        <p:txBody>
          <a:bodyPr/>
          <a:lstStyle/>
          <a:p>
            <a:pPr algn="l"/>
            <a:r>
              <a:rPr lang="de-DE" smtClean="0"/>
              <a:t>AG RDA Schulungsunterlagen – Modul GND: Familien | 29.04.2014</a:t>
            </a:r>
            <a:endParaRPr lang="de-DE" dirty="0"/>
          </a:p>
        </p:txBody>
      </p:sp>
      <p:sp>
        <p:nvSpPr>
          <p:cNvPr id="4" name="Foliennummernplatzhalter 3"/>
          <p:cNvSpPr>
            <a:spLocks noGrp="1"/>
          </p:cNvSpPr>
          <p:nvPr>
            <p:ph type="sldNum" sz="quarter" idx="12"/>
          </p:nvPr>
        </p:nvSpPr>
        <p:spPr/>
        <p:txBody>
          <a:bodyPr/>
          <a:lstStyle/>
          <a:p>
            <a:fld id="{9866BC39-4F7F-4D17-9B3E-E16B02F2F9CC}" type="slidenum">
              <a:rPr lang="de-DE" smtClean="0"/>
              <a:t>‹Nr.›</a:t>
            </a:fld>
            <a:endParaRPr lang="de-DE"/>
          </a:p>
        </p:txBody>
      </p:sp>
    </p:spTree>
    <p:extLst>
      <p:ext uri="{BB962C8B-B14F-4D97-AF65-F5344CB8AC3E}">
        <p14:creationId xmlns:p14="http://schemas.microsoft.com/office/powerpoint/2010/main" val="40145277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Datumsplatzhalter 4"/>
          <p:cNvSpPr>
            <a:spLocks noGrp="1"/>
          </p:cNvSpPr>
          <p:nvPr>
            <p:ph type="dt" sz="half" idx="10"/>
          </p:nvPr>
        </p:nvSpPr>
        <p:spPr/>
        <p:txBody>
          <a:bodyPr/>
          <a:lstStyle/>
          <a:p>
            <a:endParaRPr lang="de-DE"/>
          </a:p>
        </p:txBody>
      </p:sp>
      <p:sp>
        <p:nvSpPr>
          <p:cNvPr id="6" name="Fußzeilenplatzhalter 5"/>
          <p:cNvSpPr>
            <a:spLocks noGrp="1"/>
          </p:cNvSpPr>
          <p:nvPr>
            <p:ph type="ftr" sz="quarter" idx="11"/>
          </p:nvPr>
        </p:nvSpPr>
        <p:spPr/>
        <p:txBody>
          <a:bodyPr/>
          <a:lstStyle/>
          <a:p>
            <a:r>
              <a:rPr lang="de-DE" smtClean="0"/>
              <a:t>AG RDA Schulungsunterlagen – Modul GND: Familien | 29.04.2014</a:t>
            </a:r>
            <a:endParaRPr lang="de-DE"/>
          </a:p>
        </p:txBody>
      </p:sp>
      <p:sp>
        <p:nvSpPr>
          <p:cNvPr id="7" name="Foliennummernplatzhalter 6"/>
          <p:cNvSpPr>
            <a:spLocks noGrp="1"/>
          </p:cNvSpPr>
          <p:nvPr>
            <p:ph type="sldNum" sz="quarter" idx="12"/>
          </p:nvPr>
        </p:nvSpPr>
        <p:spPr/>
        <p:txBody>
          <a:bodyPr/>
          <a:lstStyle/>
          <a:p>
            <a:fld id="{9866BC39-4F7F-4D17-9B3E-E16B02F2F9CC}" type="slidenum">
              <a:rPr lang="de-DE" smtClean="0"/>
              <a:t>‹Nr.›</a:t>
            </a:fld>
            <a:endParaRPr lang="de-DE"/>
          </a:p>
        </p:txBody>
      </p:sp>
    </p:spTree>
    <p:extLst>
      <p:ext uri="{BB962C8B-B14F-4D97-AF65-F5344CB8AC3E}">
        <p14:creationId xmlns:p14="http://schemas.microsoft.com/office/powerpoint/2010/main" val="7297424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Datumsplatzhalter 4"/>
          <p:cNvSpPr>
            <a:spLocks noGrp="1"/>
          </p:cNvSpPr>
          <p:nvPr>
            <p:ph type="dt" sz="half" idx="10"/>
          </p:nvPr>
        </p:nvSpPr>
        <p:spPr/>
        <p:txBody>
          <a:bodyPr/>
          <a:lstStyle/>
          <a:p>
            <a:endParaRPr lang="de-DE"/>
          </a:p>
        </p:txBody>
      </p:sp>
      <p:sp>
        <p:nvSpPr>
          <p:cNvPr id="6" name="Fußzeilenplatzhalter 5"/>
          <p:cNvSpPr>
            <a:spLocks noGrp="1"/>
          </p:cNvSpPr>
          <p:nvPr>
            <p:ph type="ftr" sz="quarter" idx="11"/>
          </p:nvPr>
        </p:nvSpPr>
        <p:spPr/>
        <p:txBody>
          <a:bodyPr/>
          <a:lstStyle/>
          <a:p>
            <a:r>
              <a:rPr lang="de-DE" smtClean="0"/>
              <a:t>AG RDA Schulungsunterlagen – Modul GND: Familien | 29.04.2014</a:t>
            </a:r>
            <a:endParaRPr lang="de-DE"/>
          </a:p>
        </p:txBody>
      </p:sp>
      <p:sp>
        <p:nvSpPr>
          <p:cNvPr id="7" name="Foliennummernplatzhalter 6"/>
          <p:cNvSpPr>
            <a:spLocks noGrp="1"/>
          </p:cNvSpPr>
          <p:nvPr>
            <p:ph type="sldNum" sz="quarter" idx="12"/>
          </p:nvPr>
        </p:nvSpPr>
        <p:spPr/>
        <p:txBody>
          <a:bodyPr/>
          <a:lstStyle/>
          <a:p>
            <a:fld id="{9866BC39-4F7F-4D17-9B3E-E16B02F2F9CC}" type="slidenum">
              <a:rPr lang="de-DE" smtClean="0"/>
              <a:t>‹Nr.›</a:t>
            </a:fld>
            <a:endParaRPr lang="de-DE"/>
          </a:p>
        </p:txBody>
      </p:sp>
    </p:spTree>
    <p:extLst>
      <p:ext uri="{BB962C8B-B14F-4D97-AF65-F5344CB8AC3E}">
        <p14:creationId xmlns:p14="http://schemas.microsoft.com/office/powerpoint/2010/main" val="38947396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smtClean="0"/>
              <a:t>Titelmasterformat durch Klicken bearbeiten</a:t>
            </a:r>
            <a:endParaRPr lang="de-DE"/>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de-DE"/>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de-DE" smtClean="0"/>
              <a:t>AG RDA Schulungsunterlagen – Modul GND: Familien | 29.04.2014</a:t>
            </a:r>
            <a:endParaRPr lang="de-DE"/>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866BC39-4F7F-4D17-9B3E-E16B02F2F9CC}" type="slidenum">
              <a:rPr lang="de-DE" smtClean="0"/>
              <a:t>‹Nr.›</a:t>
            </a:fld>
            <a:endParaRPr lang="de-DE"/>
          </a:p>
        </p:txBody>
      </p:sp>
    </p:spTree>
    <p:extLst>
      <p:ext uri="{BB962C8B-B14F-4D97-AF65-F5344CB8AC3E}">
        <p14:creationId xmlns:p14="http://schemas.microsoft.com/office/powerpoint/2010/main" val="164394714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gif"/><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gif"/><Relationship Id="rId17" Type="http://schemas.openxmlformats.org/officeDocument/2006/relationships/image" Target="../media/image15.gif"/><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2.xml"/><Relationship Id="rId6" Type="http://schemas.openxmlformats.org/officeDocument/2006/relationships/image" Target="../media/image4.tif"/><Relationship Id="rId11" Type="http://schemas.openxmlformats.org/officeDocument/2006/relationships/image" Target="../media/image9.gif"/><Relationship Id="rId5" Type="http://schemas.openxmlformats.org/officeDocument/2006/relationships/image" Target="../media/image3.jpg"/><Relationship Id="rId15" Type="http://schemas.openxmlformats.org/officeDocument/2006/relationships/image" Target="../media/image13.gif"/><Relationship Id="rId10" Type="http://schemas.openxmlformats.org/officeDocument/2006/relationships/image" Target="../media/image8.jpg"/><Relationship Id="rId4" Type="http://schemas.openxmlformats.org/officeDocument/2006/relationships/image" Target="../media/image2.gif"/><Relationship Id="rId9" Type="http://schemas.openxmlformats.org/officeDocument/2006/relationships/image" Target="../media/image7.jpg"/><Relationship Id="rId14" Type="http://schemas.openxmlformats.org/officeDocument/2006/relationships/image" Target="../media/image12.gif"/></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559" y="1041836"/>
            <a:ext cx="8032031" cy="3528392"/>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itel 1"/>
          <p:cNvSpPr>
            <a:spLocks noGrp="1"/>
          </p:cNvSpPr>
          <p:nvPr>
            <p:ph type="title"/>
          </p:nvPr>
        </p:nvSpPr>
        <p:spPr>
          <a:xfrm>
            <a:off x="685703" y="2783356"/>
            <a:ext cx="7682495" cy="1653756"/>
          </a:xfrm>
        </p:spPr>
        <p:txBody>
          <a:bodyPr>
            <a:normAutofit/>
          </a:bodyPr>
          <a:lstStyle/>
          <a:p>
            <a:pPr algn="ctr"/>
            <a:r>
              <a:rPr lang="de-DE" sz="3200" b="1" dirty="0" smtClean="0"/>
              <a:t>Schulungsunterlagen der</a:t>
            </a:r>
            <a:br>
              <a:rPr lang="de-DE" sz="3200" b="1" dirty="0" smtClean="0"/>
            </a:br>
            <a:r>
              <a:rPr lang="de-DE" sz="3200" b="1" dirty="0" smtClean="0"/>
              <a:t>AG RDA</a:t>
            </a:r>
            <a:endParaRPr lang="de-DE" sz="3200" b="1" dirty="0"/>
          </a:p>
        </p:txBody>
      </p:sp>
      <p:pic>
        <p:nvPicPr>
          <p:cNvPr id="3" name="Grafik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69308" y="1172252"/>
            <a:ext cx="985265" cy="481632"/>
          </a:xfrm>
          <a:prstGeom prst="rect">
            <a:avLst/>
          </a:prstGeom>
        </p:spPr>
      </p:pic>
      <p:pic>
        <p:nvPicPr>
          <p:cNvPr id="16" name="Grafik 1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83124" y="1412776"/>
            <a:ext cx="1523077" cy="360000"/>
          </a:xfrm>
          <a:prstGeom prst="rect">
            <a:avLst/>
          </a:prstGeom>
        </p:spPr>
      </p:pic>
      <p:pic>
        <p:nvPicPr>
          <p:cNvPr id="20" name="Grafik 1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772273" y="1771453"/>
            <a:ext cx="1648125" cy="360000"/>
          </a:xfrm>
          <a:prstGeom prst="rect">
            <a:avLst/>
          </a:prstGeom>
        </p:spPr>
      </p:pic>
      <p:pic>
        <p:nvPicPr>
          <p:cNvPr id="26" name="Grafik 2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556597" y="2420888"/>
            <a:ext cx="1587403" cy="360000"/>
          </a:xfrm>
          <a:prstGeom prst="rect">
            <a:avLst/>
          </a:prstGeom>
        </p:spPr>
      </p:pic>
      <p:pic>
        <p:nvPicPr>
          <p:cNvPr id="18" name="Grafik 1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978205" y="3058080"/>
            <a:ext cx="951268" cy="598946"/>
          </a:xfrm>
          <a:prstGeom prst="rect">
            <a:avLst/>
          </a:prstGeom>
        </p:spPr>
      </p:pic>
      <p:pic>
        <p:nvPicPr>
          <p:cNvPr id="27" name="Grafik 26"/>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978204" y="3861048"/>
            <a:ext cx="586672" cy="475514"/>
          </a:xfrm>
          <a:prstGeom prst="rect">
            <a:avLst/>
          </a:prstGeom>
        </p:spPr>
      </p:pic>
      <p:pic>
        <p:nvPicPr>
          <p:cNvPr id="21" name="Grafik 20"/>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959812" y="4434442"/>
            <a:ext cx="780540" cy="441452"/>
          </a:xfrm>
          <a:prstGeom prst="rect">
            <a:avLst/>
          </a:prstGeom>
        </p:spPr>
      </p:pic>
      <p:pic>
        <p:nvPicPr>
          <p:cNvPr id="23" name="Grafik 22"/>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5535338" y="4815384"/>
            <a:ext cx="1060336" cy="557831"/>
          </a:xfrm>
          <a:prstGeom prst="rect">
            <a:avLst/>
          </a:prstGeom>
        </p:spPr>
      </p:pic>
      <p:pic>
        <p:nvPicPr>
          <p:cNvPr id="22" name="Grafik 21"/>
          <p:cNvPicPr>
            <a:picLocks noChangeAspect="1"/>
          </p:cNvPicPr>
          <p:nvPr/>
        </p:nvPicPr>
        <p:blipFill rotWithShape="1">
          <a:blip r:embed="rId11" cstate="print">
            <a:extLst>
              <a:ext uri="{28A0092B-C50C-407E-A947-70E740481C1C}">
                <a14:useLocalDpi xmlns:a14="http://schemas.microsoft.com/office/drawing/2010/main" val="0"/>
              </a:ext>
            </a:extLst>
          </a:blip>
          <a:srcRect r="16844"/>
          <a:stretch/>
        </p:blipFill>
        <p:spPr>
          <a:xfrm>
            <a:off x="4138761" y="5044748"/>
            <a:ext cx="1358329" cy="544492"/>
          </a:xfrm>
          <a:prstGeom prst="rect">
            <a:avLst/>
          </a:prstGeom>
        </p:spPr>
      </p:pic>
      <p:pic>
        <p:nvPicPr>
          <p:cNvPr id="24" name="Grafik 23"/>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907704" y="4828723"/>
            <a:ext cx="2166205" cy="360000"/>
          </a:xfrm>
          <a:prstGeom prst="rect">
            <a:avLst/>
          </a:prstGeom>
        </p:spPr>
      </p:pic>
      <p:pic>
        <p:nvPicPr>
          <p:cNvPr id="25" name="Grafik 24"/>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259632" y="4254442"/>
            <a:ext cx="1360976" cy="360000"/>
          </a:xfrm>
          <a:prstGeom prst="rect">
            <a:avLst/>
          </a:prstGeom>
        </p:spPr>
      </p:pic>
      <p:pic>
        <p:nvPicPr>
          <p:cNvPr id="28" name="Grafik 27"/>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99466" y="3784688"/>
            <a:ext cx="1403532" cy="469754"/>
          </a:xfrm>
          <a:prstGeom prst="rect">
            <a:avLst/>
          </a:prstGeom>
        </p:spPr>
      </p:pic>
      <p:pic>
        <p:nvPicPr>
          <p:cNvPr id="7" name="Grafik 6"/>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77898" y="3092384"/>
            <a:ext cx="1346552" cy="498723"/>
          </a:xfrm>
          <a:prstGeom prst="rect">
            <a:avLst/>
          </a:prstGeom>
        </p:spPr>
      </p:pic>
      <p:pic>
        <p:nvPicPr>
          <p:cNvPr id="29" name="Grafik 28"/>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676756" y="2348880"/>
            <a:ext cx="1640655" cy="360000"/>
          </a:xfrm>
          <a:prstGeom prst="rect">
            <a:avLst/>
          </a:prstGeom>
        </p:spPr>
      </p:pic>
      <p:pic>
        <p:nvPicPr>
          <p:cNvPr id="30" name="Grafik 29"/>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2994045" y="1177175"/>
            <a:ext cx="666033" cy="648032"/>
          </a:xfrm>
          <a:prstGeom prst="rect">
            <a:avLst/>
          </a:prstGeom>
        </p:spPr>
      </p:pic>
      <p:grpSp>
        <p:nvGrpSpPr>
          <p:cNvPr id="9" name="Gruppieren 8"/>
          <p:cNvGrpSpPr/>
          <p:nvPr/>
        </p:nvGrpSpPr>
        <p:grpSpPr>
          <a:xfrm>
            <a:off x="948867" y="1700808"/>
            <a:ext cx="2378195" cy="400110"/>
            <a:chOff x="948867" y="1700808"/>
            <a:chExt cx="2378195" cy="400110"/>
          </a:xfrm>
        </p:grpSpPr>
        <p:sp>
          <p:nvSpPr>
            <p:cNvPr id="4" name="Textfeld 3"/>
            <p:cNvSpPr txBox="1"/>
            <p:nvPr/>
          </p:nvSpPr>
          <p:spPr>
            <a:xfrm>
              <a:off x="1259632" y="1700808"/>
              <a:ext cx="2067430" cy="400110"/>
            </a:xfrm>
            <a:prstGeom prst="rect">
              <a:avLst/>
            </a:prstGeom>
            <a:noFill/>
          </p:spPr>
          <p:txBody>
            <a:bodyPr wrap="square" rtlCol="0">
              <a:spAutoFit/>
            </a:bodyPr>
            <a:lstStyle/>
            <a:p>
              <a:r>
                <a:rPr lang="de-DE" sz="1000" b="1" dirty="0" smtClean="0">
                  <a:latin typeface="Verdana" pitchFamily="34" charset="0"/>
                </a:rPr>
                <a:t>Vertretungen der Öffentlichen Bibliotheken</a:t>
              </a:r>
              <a:endParaRPr lang="de-DE" sz="1000" b="1" dirty="0">
                <a:latin typeface="Verdana" pitchFamily="34" charset="0"/>
              </a:endParaRPr>
            </a:p>
          </p:txBody>
        </p:sp>
        <p:pic>
          <p:nvPicPr>
            <p:cNvPr id="6" name="Grafik 5"/>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948867" y="1709892"/>
              <a:ext cx="310765" cy="360000"/>
            </a:xfrm>
            <a:prstGeom prst="rect">
              <a:avLst/>
            </a:prstGeom>
          </p:spPr>
        </p:pic>
      </p:grpSp>
      <p:sp>
        <p:nvSpPr>
          <p:cNvPr id="5" name="Fußzeilenplatzhalter 4"/>
          <p:cNvSpPr>
            <a:spLocks noGrp="1"/>
          </p:cNvSpPr>
          <p:nvPr>
            <p:ph type="ftr" sz="quarter" idx="14"/>
          </p:nvPr>
        </p:nvSpPr>
        <p:spPr/>
        <p:txBody>
          <a:bodyPr/>
          <a:lstStyle/>
          <a:p>
            <a:r>
              <a:rPr lang="de-DE" smtClean="0"/>
              <a:t>AG RDA Schulungsunterlagen – Modul GND: Familien | 29.04.2014</a:t>
            </a:r>
            <a:endParaRPr lang="de-DE" dirty="0" smtClean="0"/>
          </a:p>
        </p:txBody>
      </p:sp>
    </p:spTree>
    <p:extLst>
      <p:ext uri="{BB962C8B-B14F-4D97-AF65-F5344CB8AC3E}">
        <p14:creationId xmlns:p14="http://schemas.microsoft.com/office/powerpoint/2010/main" val="422815675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260648"/>
            <a:ext cx="8229600" cy="1143000"/>
          </a:xfrm>
        </p:spPr>
        <p:txBody>
          <a:bodyPr>
            <a:normAutofit/>
          </a:bodyPr>
          <a:lstStyle/>
          <a:p>
            <a:pPr algn="l"/>
            <a:r>
              <a:rPr lang="de-DE" sz="3200" dirty="0" smtClean="0"/>
              <a:t>Erfassung des Namens</a:t>
            </a:r>
            <a:br>
              <a:rPr lang="de-DE" sz="3200" dirty="0" smtClean="0"/>
            </a:br>
            <a:r>
              <a:rPr lang="de-DE" sz="2600" dirty="0" smtClean="0"/>
              <a:t>RDA 10.2.2.4, 10.2.2.8, 10.2.2.9, 10.2.3.3</a:t>
            </a:r>
            <a:endParaRPr lang="de-DE" sz="2600" i="1" dirty="0"/>
          </a:p>
        </p:txBody>
      </p:sp>
      <p:sp>
        <p:nvSpPr>
          <p:cNvPr id="3" name="Inhaltsplatzhalter 2"/>
          <p:cNvSpPr>
            <a:spLocks noGrp="1"/>
          </p:cNvSpPr>
          <p:nvPr>
            <p:ph idx="1"/>
          </p:nvPr>
        </p:nvSpPr>
        <p:spPr/>
        <p:txBody>
          <a:bodyPr>
            <a:normAutofit/>
          </a:bodyPr>
          <a:lstStyle/>
          <a:p>
            <a:r>
              <a:rPr lang="de-DE" sz="2400" dirty="0" smtClean="0"/>
              <a:t>Es gelten die allgemeinen Regeln für Namen (RDA 8.5) zur Erfassung von Akzenten, Bindestrichen, Abkürzungen usw.</a:t>
            </a:r>
          </a:p>
          <a:p>
            <a:pPr>
              <a:spcBef>
                <a:spcPts val="2400"/>
              </a:spcBef>
            </a:pPr>
            <a:r>
              <a:rPr lang="de-DE" sz="2400" dirty="0" smtClean="0"/>
              <a:t>Besteht der Name aus mehreren Teilen, wird als erstes Element der Teil erfasst, unter dem die </a:t>
            </a:r>
            <a:r>
              <a:rPr lang="de-DE" sz="2400" dirty="0"/>
              <a:t>Familie normalerweise in normierten, alphabetisch-sortierten Listen in ihrer Sprache oder dem Land, in dem sie wohnt oder tätig ist, aufgeführt würde</a:t>
            </a:r>
            <a:r>
              <a:rPr lang="de-DE" sz="2400" dirty="0" smtClean="0"/>
              <a:t>.</a:t>
            </a:r>
          </a:p>
          <a:p>
            <a:endParaRPr lang="de-DE" sz="2700" dirty="0"/>
          </a:p>
        </p:txBody>
      </p:sp>
      <p:sp>
        <p:nvSpPr>
          <p:cNvPr id="4" name="Fußzeilenplatzhalter 3"/>
          <p:cNvSpPr>
            <a:spLocks noGrp="1"/>
          </p:cNvSpPr>
          <p:nvPr>
            <p:ph type="ftr" sz="quarter" idx="11"/>
          </p:nvPr>
        </p:nvSpPr>
        <p:spPr/>
        <p:txBody>
          <a:bodyPr/>
          <a:lstStyle/>
          <a:p>
            <a:pPr algn="l"/>
            <a:r>
              <a:rPr lang="de-DE" smtClean="0"/>
              <a:t>AG RDA Schulungsunterlagen – Modul GND: Familien | 29.04.2014</a:t>
            </a:r>
            <a:endParaRPr lang="de-DE" dirty="0"/>
          </a:p>
        </p:txBody>
      </p:sp>
      <p:sp>
        <p:nvSpPr>
          <p:cNvPr id="5" name="Foliennummernplatzhalter 4"/>
          <p:cNvSpPr>
            <a:spLocks noGrp="1"/>
          </p:cNvSpPr>
          <p:nvPr>
            <p:ph type="sldNum" sz="quarter" idx="12"/>
          </p:nvPr>
        </p:nvSpPr>
        <p:spPr/>
        <p:txBody>
          <a:bodyPr/>
          <a:lstStyle/>
          <a:p>
            <a:fld id="{9866BC39-4F7F-4D17-9B3E-E16B02F2F9CC}" type="slidenum">
              <a:rPr lang="de-DE" smtClean="0"/>
              <a:t>10</a:t>
            </a:fld>
            <a:endParaRPr lang="de-DE"/>
          </a:p>
        </p:txBody>
      </p:sp>
    </p:spTree>
    <p:extLst>
      <p:ext uri="{BB962C8B-B14F-4D97-AF65-F5344CB8AC3E}">
        <p14:creationId xmlns:p14="http://schemas.microsoft.com/office/powerpoint/2010/main" val="985683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260648"/>
            <a:ext cx="8229600" cy="1143000"/>
          </a:xfrm>
        </p:spPr>
        <p:txBody>
          <a:bodyPr>
            <a:normAutofit/>
          </a:bodyPr>
          <a:lstStyle/>
          <a:p>
            <a:r>
              <a:rPr lang="de-DE" dirty="0"/>
              <a:t>Erfassung des Namens</a:t>
            </a:r>
            <a:br>
              <a:rPr lang="de-DE" dirty="0"/>
            </a:br>
            <a:r>
              <a:rPr lang="de-DE" sz="2600" dirty="0"/>
              <a:t>RDA 10.2.2.4, 10.2.2.8, 10.2.2.9, 10.2.3.3</a:t>
            </a:r>
            <a:endParaRPr lang="de-DE" sz="2600" i="1" dirty="0"/>
          </a:p>
        </p:txBody>
      </p:sp>
      <p:sp>
        <p:nvSpPr>
          <p:cNvPr id="3" name="Inhaltsplatzhalter 2"/>
          <p:cNvSpPr>
            <a:spLocks noGrp="1"/>
          </p:cNvSpPr>
          <p:nvPr>
            <p:ph idx="1"/>
          </p:nvPr>
        </p:nvSpPr>
        <p:spPr>
          <a:xfrm>
            <a:off x="457200" y="1772816"/>
            <a:ext cx="8229600" cy="4353347"/>
          </a:xfrm>
        </p:spPr>
        <p:txBody>
          <a:bodyPr>
            <a:normAutofit/>
          </a:bodyPr>
          <a:lstStyle/>
          <a:p>
            <a:r>
              <a:rPr lang="de-DE" sz="2400" dirty="0" smtClean="0"/>
              <a:t>Für die Erfassung von Nachnamen als Name der Familie gelten die Regeln für Personennamen in RDA 9.2.2.9 - 9.2.2.12</a:t>
            </a:r>
          </a:p>
          <a:p>
            <a:pPr>
              <a:spcBef>
                <a:spcPts val="3600"/>
              </a:spcBef>
            </a:pPr>
            <a:r>
              <a:rPr lang="de-DE" sz="2400" dirty="0" smtClean="0"/>
              <a:t>Besteht der bevorzugte Name aus dem Namen </a:t>
            </a:r>
            <a:r>
              <a:rPr lang="de-DE" sz="2400" dirty="0"/>
              <a:t>eines Königshauses, einer Dynastie oder eines Clans usw</a:t>
            </a:r>
            <a:r>
              <a:rPr lang="de-DE" sz="2400" dirty="0" smtClean="0"/>
              <a:t>., wird dieser als Name der Familie erfasst (z. B. Windsor)</a:t>
            </a:r>
          </a:p>
        </p:txBody>
      </p:sp>
      <p:sp>
        <p:nvSpPr>
          <p:cNvPr id="4" name="Fußzeilenplatzhalter 3"/>
          <p:cNvSpPr>
            <a:spLocks noGrp="1"/>
          </p:cNvSpPr>
          <p:nvPr>
            <p:ph type="ftr" sz="quarter" idx="11"/>
          </p:nvPr>
        </p:nvSpPr>
        <p:spPr/>
        <p:txBody>
          <a:bodyPr/>
          <a:lstStyle/>
          <a:p>
            <a:pPr algn="l"/>
            <a:r>
              <a:rPr lang="de-DE" smtClean="0"/>
              <a:t>AG RDA Schulungsunterlagen – Modul GND: Familien | 29.04.2014</a:t>
            </a:r>
            <a:endParaRPr lang="de-DE" dirty="0"/>
          </a:p>
        </p:txBody>
      </p:sp>
      <p:sp>
        <p:nvSpPr>
          <p:cNvPr id="5" name="Foliennummernplatzhalter 4"/>
          <p:cNvSpPr>
            <a:spLocks noGrp="1"/>
          </p:cNvSpPr>
          <p:nvPr>
            <p:ph type="sldNum" sz="quarter" idx="12"/>
          </p:nvPr>
        </p:nvSpPr>
        <p:spPr/>
        <p:txBody>
          <a:bodyPr/>
          <a:lstStyle/>
          <a:p>
            <a:fld id="{9866BC39-4F7F-4D17-9B3E-E16B02F2F9CC}" type="slidenum">
              <a:rPr lang="de-DE" smtClean="0"/>
              <a:t>11</a:t>
            </a:fld>
            <a:endParaRPr lang="de-DE"/>
          </a:p>
        </p:txBody>
      </p:sp>
    </p:spTree>
    <p:extLst>
      <p:ext uri="{BB962C8B-B14F-4D97-AF65-F5344CB8AC3E}">
        <p14:creationId xmlns:p14="http://schemas.microsoft.com/office/powerpoint/2010/main" val="150491969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32656"/>
            <a:ext cx="8229600" cy="1143000"/>
          </a:xfrm>
        </p:spPr>
        <p:txBody>
          <a:bodyPr/>
          <a:lstStyle/>
          <a:p>
            <a:r>
              <a:rPr lang="de-DE" dirty="0" smtClean="0"/>
              <a:t>Abweichende Namen der Familie</a:t>
            </a:r>
            <a:br>
              <a:rPr lang="de-DE" dirty="0" smtClean="0"/>
            </a:br>
            <a:r>
              <a:rPr lang="de-DE" sz="2600" dirty="0" smtClean="0"/>
              <a:t>RDA 10.2.3-10.2.3.6 </a:t>
            </a:r>
            <a:r>
              <a:rPr lang="de-DE" sz="2600" i="1" dirty="0" smtClean="0"/>
              <a:t>Optional</a:t>
            </a:r>
            <a:endParaRPr lang="de-DE" sz="2600" dirty="0"/>
          </a:p>
        </p:txBody>
      </p:sp>
      <p:sp>
        <p:nvSpPr>
          <p:cNvPr id="3" name="Inhaltsplatzhalter 2"/>
          <p:cNvSpPr>
            <a:spLocks noGrp="1"/>
          </p:cNvSpPr>
          <p:nvPr>
            <p:ph idx="1"/>
          </p:nvPr>
        </p:nvSpPr>
        <p:spPr>
          <a:xfrm>
            <a:off x="457200" y="1600200"/>
            <a:ext cx="8219256" cy="4525963"/>
          </a:xfrm>
        </p:spPr>
        <p:txBody>
          <a:bodyPr>
            <a:normAutofit/>
          </a:bodyPr>
          <a:lstStyle/>
          <a:p>
            <a:r>
              <a:rPr lang="de-DE" sz="2400" dirty="0" smtClean="0"/>
              <a:t>Sofern zutreffend werden erfasst:</a:t>
            </a:r>
          </a:p>
          <a:p>
            <a:pPr lvl="1">
              <a:spcBef>
                <a:spcPts val="2400"/>
              </a:spcBef>
              <a:buFont typeface="Arial" panose="020B0604020202020204" pitchFamily="34" charset="0"/>
              <a:buChar char="•"/>
            </a:pPr>
            <a:r>
              <a:rPr lang="de-DE" sz="2400" dirty="0" smtClean="0"/>
              <a:t>Name in anderer Sprache, anderer Schrift, anderer Schreibung</a:t>
            </a:r>
          </a:p>
          <a:p>
            <a:pPr lvl="1">
              <a:spcBef>
                <a:spcPts val="2400"/>
              </a:spcBef>
              <a:buFont typeface="Arial" panose="020B0604020202020204" pitchFamily="34" charset="0"/>
              <a:buChar char="•"/>
            </a:pPr>
            <a:r>
              <a:rPr lang="de-DE" sz="2400" dirty="0" smtClean="0"/>
              <a:t>Name mit </a:t>
            </a:r>
            <a:r>
              <a:rPr lang="de-DE" sz="2400" dirty="0" err="1" smtClean="0"/>
              <a:t>Erbtitel</a:t>
            </a:r>
            <a:endParaRPr lang="de-DE" sz="2400" dirty="0" smtClean="0"/>
          </a:p>
          <a:p>
            <a:pPr lvl="1">
              <a:spcBef>
                <a:spcPts val="2400"/>
              </a:spcBef>
              <a:buFont typeface="Arial" panose="020B0604020202020204" pitchFamily="34" charset="0"/>
              <a:buChar char="•"/>
            </a:pPr>
            <a:r>
              <a:rPr lang="de-DE" sz="2400" dirty="0" smtClean="0"/>
              <a:t>Weitere abweichende Namensformen</a:t>
            </a:r>
            <a:br>
              <a:rPr lang="de-DE" sz="2400" dirty="0" smtClean="0"/>
            </a:br>
            <a:r>
              <a:rPr lang="de-DE" sz="2400" dirty="0" smtClean="0"/>
              <a:t>und Namen, wenn sie als wichtig für die Identifizierung der Familie oder den Zugang erachtet werden.</a:t>
            </a:r>
            <a:endParaRPr lang="de-DE" sz="2400" dirty="0"/>
          </a:p>
        </p:txBody>
      </p:sp>
      <p:sp>
        <p:nvSpPr>
          <p:cNvPr id="4" name="Fußzeilenplatzhalter 3"/>
          <p:cNvSpPr>
            <a:spLocks noGrp="1"/>
          </p:cNvSpPr>
          <p:nvPr>
            <p:ph type="ftr" sz="quarter" idx="11"/>
          </p:nvPr>
        </p:nvSpPr>
        <p:spPr/>
        <p:txBody>
          <a:bodyPr/>
          <a:lstStyle/>
          <a:p>
            <a:pPr algn="l"/>
            <a:r>
              <a:rPr lang="de-DE" smtClean="0"/>
              <a:t>AG RDA Schulungsunterlagen – Modul GND: Familien | 29.04.2014</a:t>
            </a:r>
            <a:endParaRPr lang="de-DE" dirty="0"/>
          </a:p>
        </p:txBody>
      </p:sp>
      <p:sp>
        <p:nvSpPr>
          <p:cNvPr id="5" name="Foliennummernplatzhalter 4"/>
          <p:cNvSpPr>
            <a:spLocks noGrp="1"/>
          </p:cNvSpPr>
          <p:nvPr>
            <p:ph type="sldNum" sz="quarter" idx="12"/>
          </p:nvPr>
        </p:nvSpPr>
        <p:spPr/>
        <p:txBody>
          <a:bodyPr/>
          <a:lstStyle/>
          <a:p>
            <a:fld id="{9866BC39-4F7F-4D17-9B3E-E16B02F2F9CC}" type="slidenum">
              <a:rPr lang="de-DE" smtClean="0"/>
              <a:t>12</a:t>
            </a:fld>
            <a:endParaRPr lang="de-DE"/>
          </a:p>
        </p:txBody>
      </p:sp>
    </p:spTree>
    <p:extLst>
      <p:ext uri="{BB962C8B-B14F-4D97-AF65-F5344CB8AC3E}">
        <p14:creationId xmlns:p14="http://schemas.microsoft.com/office/powerpoint/2010/main" val="68629357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548680"/>
            <a:ext cx="8229600" cy="1143000"/>
          </a:xfrm>
        </p:spPr>
        <p:txBody>
          <a:bodyPr>
            <a:normAutofit fontScale="90000"/>
          </a:bodyPr>
          <a:lstStyle/>
          <a:p>
            <a:r>
              <a:rPr lang="de-DE" sz="3600" dirty="0"/>
              <a:t>Art der </a:t>
            </a:r>
            <a:r>
              <a:rPr lang="de-DE" sz="3600" dirty="0" smtClean="0"/>
              <a:t>Familie</a:t>
            </a:r>
            <a:br>
              <a:rPr lang="de-DE" sz="3600" dirty="0" smtClean="0"/>
            </a:br>
            <a:r>
              <a:rPr lang="de-DE" sz="2900" dirty="0"/>
              <a:t>RDA 10.3, 10.11.1.2 </a:t>
            </a:r>
            <a:r>
              <a:rPr lang="de-DE" sz="2900" i="1" dirty="0" smtClean="0"/>
              <a:t>Kernelement</a:t>
            </a:r>
            <a:r>
              <a:rPr lang="de-DE" sz="2900" i="1" dirty="0">
                <a:solidFill>
                  <a:srgbClr val="C00000"/>
                </a:solidFill>
              </a:rPr>
              <a:t/>
            </a:r>
            <a:br>
              <a:rPr lang="de-DE" sz="2900" i="1" dirty="0">
                <a:solidFill>
                  <a:srgbClr val="C00000"/>
                </a:solidFill>
              </a:rPr>
            </a:br>
            <a:endParaRPr lang="de-DE" sz="2900" dirty="0"/>
          </a:p>
        </p:txBody>
      </p:sp>
      <p:sp>
        <p:nvSpPr>
          <p:cNvPr id="3" name="Inhaltsplatzhalter 2"/>
          <p:cNvSpPr>
            <a:spLocks noGrp="1"/>
          </p:cNvSpPr>
          <p:nvPr>
            <p:ph idx="1"/>
          </p:nvPr>
        </p:nvSpPr>
        <p:spPr>
          <a:xfrm>
            <a:off x="457200" y="1927373"/>
            <a:ext cx="8435280" cy="4525963"/>
          </a:xfrm>
        </p:spPr>
        <p:txBody>
          <a:bodyPr>
            <a:normAutofit fontScale="92500"/>
          </a:bodyPr>
          <a:lstStyle/>
          <a:p>
            <a:pPr marL="0" indent="0">
              <a:spcBef>
                <a:spcPts val="600"/>
              </a:spcBef>
              <a:buNone/>
            </a:pPr>
            <a:r>
              <a:rPr lang="de-DE" sz="2400" dirty="0" smtClean="0"/>
              <a:t>Erfasst als Teil des Sucheinstiegs beim bevorzugten Namen und bei abweichenden Namen und als Relation.</a:t>
            </a:r>
          </a:p>
          <a:p>
            <a:pPr lvl="1">
              <a:spcBef>
                <a:spcPts val="2400"/>
              </a:spcBef>
              <a:buFont typeface="Arial" panose="020B0604020202020204" pitchFamily="34" charset="0"/>
              <a:buChar char="•"/>
            </a:pPr>
            <a:r>
              <a:rPr lang="de-DE" sz="2400" dirty="0" smtClean="0"/>
              <a:t>Als Teil des Sucheinstiegs wird eine zutreffende Gattungsbezeichnung, z. B. Clan, Königshaus, Dynastie, Familie verwendet. Der Gattungsbegriff wird in der Form der bevorzugten Benennung der GND erfasst.</a:t>
            </a:r>
          </a:p>
          <a:p>
            <a:pPr lvl="1">
              <a:spcBef>
                <a:spcPts val="3600"/>
              </a:spcBef>
              <a:buFont typeface="Arial" panose="020B0604020202020204" pitchFamily="34" charset="0"/>
              <a:buChar char="•"/>
            </a:pPr>
            <a:r>
              <a:rPr lang="de-DE" sz="2400" dirty="0" smtClean="0"/>
              <a:t>Als Relation wird normiert der Gattungsbegriff Familie erfasst und als </a:t>
            </a:r>
            <a:r>
              <a:rPr lang="de-DE" sz="2400" dirty="0" err="1" smtClean="0"/>
              <a:t>instantieller</a:t>
            </a:r>
            <a:r>
              <a:rPr lang="de-DE" sz="2400" dirty="0" smtClean="0"/>
              <a:t> Oberbegriff mit </a:t>
            </a:r>
            <a:r>
              <a:rPr lang="de-DE" sz="2400" dirty="0" err="1" smtClean="0"/>
              <a:t>obin</a:t>
            </a:r>
            <a:r>
              <a:rPr lang="de-DE" sz="2400" dirty="0" smtClean="0"/>
              <a:t> codiert.</a:t>
            </a:r>
            <a:br>
              <a:rPr lang="de-DE" sz="2400" dirty="0" smtClean="0"/>
            </a:br>
            <a:r>
              <a:rPr lang="de-DE" sz="2000" dirty="0" smtClean="0"/>
              <a:t> </a:t>
            </a:r>
            <a:endParaRPr lang="de-DE" sz="2000" i="1" dirty="0" smtClean="0"/>
          </a:p>
          <a:p>
            <a:pPr lvl="1">
              <a:spcBef>
                <a:spcPts val="600"/>
              </a:spcBef>
            </a:pPr>
            <a:endParaRPr lang="de-DE" sz="2000" i="1" dirty="0"/>
          </a:p>
          <a:p>
            <a:endParaRPr lang="de-DE" dirty="0"/>
          </a:p>
        </p:txBody>
      </p:sp>
      <p:sp>
        <p:nvSpPr>
          <p:cNvPr id="4" name="Fußzeilenplatzhalter 3"/>
          <p:cNvSpPr>
            <a:spLocks noGrp="1"/>
          </p:cNvSpPr>
          <p:nvPr>
            <p:ph type="ftr" sz="quarter" idx="11"/>
          </p:nvPr>
        </p:nvSpPr>
        <p:spPr/>
        <p:txBody>
          <a:bodyPr/>
          <a:lstStyle/>
          <a:p>
            <a:pPr algn="l"/>
            <a:r>
              <a:rPr lang="de-DE" smtClean="0"/>
              <a:t>AG RDA Schulungsunterlagen – Modul GND: Familien | 29.04.2014</a:t>
            </a:r>
            <a:endParaRPr lang="de-DE" dirty="0"/>
          </a:p>
        </p:txBody>
      </p:sp>
      <p:sp>
        <p:nvSpPr>
          <p:cNvPr id="5" name="Foliennummernplatzhalter 4"/>
          <p:cNvSpPr>
            <a:spLocks noGrp="1"/>
          </p:cNvSpPr>
          <p:nvPr>
            <p:ph type="sldNum" sz="quarter" idx="12"/>
          </p:nvPr>
        </p:nvSpPr>
        <p:spPr/>
        <p:txBody>
          <a:bodyPr/>
          <a:lstStyle/>
          <a:p>
            <a:fld id="{9866BC39-4F7F-4D17-9B3E-E16B02F2F9CC}" type="slidenum">
              <a:rPr lang="de-DE" smtClean="0"/>
              <a:t>13</a:t>
            </a:fld>
            <a:endParaRPr lang="de-DE"/>
          </a:p>
        </p:txBody>
      </p:sp>
    </p:spTree>
    <p:extLst>
      <p:ext uri="{BB962C8B-B14F-4D97-AF65-F5344CB8AC3E}">
        <p14:creationId xmlns:p14="http://schemas.microsoft.com/office/powerpoint/2010/main" val="4261887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773832"/>
            <a:ext cx="8229600" cy="1143000"/>
          </a:xfrm>
        </p:spPr>
        <p:txBody>
          <a:bodyPr>
            <a:normAutofit fontScale="90000"/>
          </a:bodyPr>
          <a:lstStyle/>
          <a:p>
            <a:r>
              <a:rPr lang="de-DE" sz="3600" dirty="0"/>
              <a:t>Datum, </a:t>
            </a:r>
            <a:r>
              <a:rPr lang="de-DE" sz="3600" dirty="0" smtClean="0"/>
              <a:t>das </a:t>
            </a:r>
            <a:r>
              <a:rPr lang="de-DE" sz="3600" dirty="0"/>
              <a:t>mit der Familie in Verbindung </a:t>
            </a:r>
            <a:r>
              <a:rPr lang="de-DE" sz="3600" dirty="0" smtClean="0"/>
              <a:t>steht</a:t>
            </a:r>
            <a:r>
              <a:rPr lang="de-DE" sz="3000" dirty="0" smtClean="0"/>
              <a:t/>
            </a:r>
            <a:br>
              <a:rPr lang="de-DE" sz="3000" dirty="0" smtClean="0"/>
            </a:br>
            <a:r>
              <a:rPr lang="de-DE" sz="2900" dirty="0"/>
              <a:t>RDA 10.4, ERL; 10.11.1.3 </a:t>
            </a:r>
            <a:r>
              <a:rPr lang="de-DE" sz="2900" i="1" dirty="0" smtClean="0"/>
              <a:t>Kernelement</a:t>
            </a:r>
            <a:r>
              <a:rPr lang="de-DE" sz="2900" i="1" dirty="0">
                <a:solidFill>
                  <a:srgbClr val="C00000"/>
                </a:solidFill>
              </a:rPr>
              <a:t/>
            </a:r>
            <a:br>
              <a:rPr lang="de-DE" sz="2900" i="1" dirty="0">
                <a:solidFill>
                  <a:srgbClr val="C00000"/>
                </a:solidFill>
              </a:rPr>
            </a:br>
            <a:endParaRPr lang="de-DE" sz="2900" i="1" dirty="0"/>
          </a:p>
        </p:txBody>
      </p:sp>
      <p:sp>
        <p:nvSpPr>
          <p:cNvPr id="3" name="Inhaltsplatzhalter 2"/>
          <p:cNvSpPr>
            <a:spLocks noGrp="1"/>
          </p:cNvSpPr>
          <p:nvPr>
            <p:ph idx="1"/>
          </p:nvPr>
        </p:nvSpPr>
        <p:spPr>
          <a:xfrm>
            <a:off x="457200" y="1988840"/>
            <a:ext cx="8435280" cy="3672408"/>
          </a:xfrm>
        </p:spPr>
        <p:txBody>
          <a:bodyPr>
            <a:normAutofit/>
          </a:bodyPr>
          <a:lstStyle/>
          <a:p>
            <a:pPr marL="0" indent="0">
              <a:spcBef>
                <a:spcPts val="600"/>
              </a:spcBef>
              <a:buNone/>
            </a:pPr>
            <a:r>
              <a:rPr lang="de-DE" sz="2400" dirty="0" smtClean="0"/>
              <a:t>Erfasst </a:t>
            </a:r>
            <a:r>
              <a:rPr lang="de-DE" sz="2400" dirty="0"/>
              <a:t>als Teil des Sucheinstiegs beim bevorzugten Namen </a:t>
            </a:r>
            <a:r>
              <a:rPr lang="de-DE" sz="2400" dirty="0" smtClean="0"/>
              <a:t>und </a:t>
            </a:r>
            <a:r>
              <a:rPr lang="de-DE" sz="2400" dirty="0"/>
              <a:t>als </a:t>
            </a:r>
            <a:r>
              <a:rPr lang="de-DE" sz="2400" dirty="0" smtClean="0"/>
              <a:t>Relation; bei abweichenden Namen, falls wichtig zur Identifizierung.</a:t>
            </a:r>
            <a:endParaRPr lang="de-DE" sz="2400" i="1" dirty="0" smtClean="0"/>
          </a:p>
          <a:p>
            <a:pPr lvl="1">
              <a:spcBef>
                <a:spcPts val="2400"/>
              </a:spcBef>
              <a:buFont typeface="Arial" panose="020B0604020202020204" pitchFamily="34" charset="0"/>
              <a:buChar char="•"/>
            </a:pPr>
            <a:r>
              <a:rPr lang="de-DE" sz="2400" dirty="0" smtClean="0"/>
              <a:t>Bevorzugt wird die Zeit angegeben, in der die Familie nachweisbar ist, bei regierenden Familien die Regierungs-zeit.</a:t>
            </a:r>
          </a:p>
          <a:p>
            <a:pPr lvl="1">
              <a:spcBef>
                <a:spcPts val="2400"/>
              </a:spcBef>
              <a:buFont typeface="Arial" panose="020B0604020202020204" pitchFamily="34" charset="0"/>
              <a:buChar char="•"/>
            </a:pPr>
            <a:r>
              <a:rPr lang="de-DE" sz="2400" dirty="0" smtClean="0"/>
              <a:t>Als Relation erfasst mit der Codierung </a:t>
            </a:r>
            <a:r>
              <a:rPr lang="de-DE" sz="2400" dirty="0" err="1" smtClean="0"/>
              <a:t>rela</a:t>
            </a:r>
            <a:endParaRPr lang="de-DE" sz="2400" i="1" dirty="0"/>
          </a:p>
          <a:p>
            <a:endParaRPr lang="de-DE" sz="2400" dirty="0"/>
          </a:p>
        </p:txBody>
      </p:sp>
      <p:sp>
        <p:nvSpPr>
          <p:cNvPr id="4" name="Fußzeilenplatzhalter 3"/>
          <p:cNvSpPr>
            <a:spLocks noGrp="1"/>
          </p:cNvSpPr>
          <p:nvPr>
            <p:ph type="ftr" sz="quarter" idx="11"/>
          </p:nvPr>
        </p:nvSpPr>
        <p:spPr/>
        <p:txBody>
          <a:bodyPr/>
          <a:lstStyle/>
          <a:p>
            <a:pPr algn="l"/>
            <a:r>
              <a:rPr lang="de-DE" smtClean="0"/>
              <a:t>AG RDA Schulungsunterlagen – Modul GND: Familien | 29.04.2014</a:t>
            </a:r>
            <a:endParaRPr lang="de-DE" dirty="0"/>
          </a:p>
        </p:txBody>
      </p:sp>
      <p:sp>
        <p:nvSpPr>
          <p:cNvPr id="5" name="Foliennummernplatzhalter 4"/>
          <p:cNvSpPr>
            <a:spLocks noGrp="1"/>
          </p:cNvSpPr>
          <p:nvPr>
            <p:ph type="sldNum" sz="quarter" idx="12"/>
          </p:nvPr>
        </p:nvSpPr>
        <p:spPr/>
        <p:txBody>
          <a:bodyPr/>
          <a:lstStyle/>
          <a:p>
            <a:fld id="{9866BC39-4F7F-4D17-9B3E-E16B02F2F9CC}" type="slidenum">
              <a:rPr lang="de-DE" smtClean="0"/>
              <a:t>14</a:t>
            </a:fld>
            <a:endParaRPr lang="de-DE"/>
          </a:p>
        </p:txBody>
      </p:sp>
    </p:spTree>
    <p:extLst>
      <p:ext uri="{BB962C8B-B14F-4D97-AF65-F5344CB8AC3E}">
        <p14:creationId xmlns:p14="http://schemas.microsoft.com/office/powerpoint/2010/main" val="23618977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989856"/>
            <a:ext cx="8229600" cy="1143000"/>
          </a:xfrm>
        </p:spPr>
        <p:txBody>
          <a:bodyPr>
            <a:normAutofit fontScale="90000"/>
          </a:bodyPr>
          <a:lstStyle/>
          <a:p>
            <a:r>
              <a:rPr lang="de-DE" sz="3600" dirty="0"/>
              <a:t>Ort, </a:t>
            </a:r>
            <a:r>
              <a:rPr lang="de-DE" sz="3600" dirty="0" smtClean="0"/>
              <a:t>der </a:t>
            </a:r>
            <a:r>
              <a:rPr lang="de-DE" sz="3600" dirty="0"/>
              <a:t>mit der Familie in Verbindung </a:t>
            </a:r>
            <a:r>
              <a:rPr lang="de-DE" sz="3600" dirty="0" smtClean="0"/>
              <a:t>steht</a:t>
            </a:r>
            <a:r>
              <a:rPr lang="de-DE" sz="3000" dirty="0" smtClean="0"/>
              <a:t/>
            </a:r>
            <a:br>
              <a:rPr lang="de-DE" sz="3000" dirty="0" smtClean="0"/>
            </a:br>
            <a:r>
              <a:rPr lang="de-DE" sz="2900" dirty="0" smtClean="0"/>
              <a:t>RDA 10.5, ERL; 10.11.1.4 </a:t>
            </a:r>
            <a:r>
              <a:rPr lang="de-DE" sz="2900" i="1" dirty="0" smtClean="0"/>
              <a:t>Kernelement, wenn zur Unterscheidung notwendig</a:t>
            </a:r>
            <a:r>
              <a:rPr lang="de-DE" sz="2800" i="1" dirty="0"/>
              <a:t/>
            </a:r>
            <a:br>
              <a:rPr lang="de-DE" sz="2800" i="1" dirty="0"/>
            </a:br>
            <a:endParaRPr lang="de-DE" sz="3000" dirty="0"/>
          </a:p>
        </p:txBody>
      </p:sp>
      <p:sp>
        <p:nvSpPr>
          <p:cNvPr id="3" name="Inhaltsplatzhalter 2"/>
          <p:cNvSpPr>
            <a:spLocks noGrp="1"/>
          </p:cNvSpPr>
          <p:nvPr>
            <p:ph idx="1"/>
          </p:nvPr>
        </p:nvSpPr>
        <p:spPr>
          <a:xfrm>
            <a:off x="457200" y="2431429"/>
            <a:ext cx="8435280" cy="4525963"/>
          </a:xfrm>
        </p:spPr>
        <p:txBody>
          <a:bodyPr/>
          <a:lstStyle/>
          <a:p>
            <a:pPr lvl="1">
              <a:spcBef>
                <a:spcPts val="2400"/>
              </a:spcBef>
              <a:buFont typeface="Arial" pitchFamily="34" charset="0"/>
              <a:buChar char="•"/>
            </a:pPr>
            <a:r>
              <a:rPr lang="de-DE" sz="2400" dirty="0" smtClean="0"/>
              <a:t>Erfasst als Teil des Sucheinstiegs beim bevorzugten Namen, wenn zur Unterscheidung notwendig; bei abweichenden Namen, </a:t>
            </a:r>
            <a:r>
              <a:rPr lang="de-DE" sz="2400" dirty="0"/>
              <a:t>falls wichtig zur Identifizierung</a:t>
            </a:r>
            <a:r>
              <a:rPr lang="de-DE" sz="2400" dirty="0" smtClean="0"/>
              <a:t>.</a:t>
            </a:r>
          </a:p>
          <a:p>
            <a:pPr lvl="1">
              <a:spcBef>
                <a:spcPts val="2400"/>
              </a:spcBef>
              <a:buFont typeface="Arial" pitchFamily="34" charset="0"/>
              <a:buChar char="•"/>
            </a:pPr>
            <a:r>
              <a:rPr lang="de-DE" sz="2400" dirty="0" smtClean="0"/>
              <a:t>Erfasst als Relation, codiert mit </a:t>
            </a:r>
            <a:r>
              <a:rPr lang="de-DE" sz="2400" dirty="0" err="1" smtClean="0"/>
              <a:t>ortc</a:t>
            </a:r>
            <a:r>
              <a:rPr lang="de-DE" sz="2400" dirty="0" smtClean="0"/>
              <a:t> als </a:t>
            </a:r>
            <a:r>
              <a:rPr lang="de-DE" sz="2400" dirty="0" err="1" smtClean="0"/>
              <a:t>charakterischer</a:t>
            </a:r>
            <a:r>
              <a:rPr lang="de-DE" sz="2400" dirty="0" smtClean="0"/>
              <a:t> Ort.</a:t>
            </a:r>
          </a:p>
          <a:p>
            <a:pPr lvl="1">
              <a:spcBef>
                <a:spcPts val="2400"/>
              </a:spcBef>
              <a:buFont typeface="Arial" pitchFamily="34" charset="0"/>
              <a:buChar char="•"/>
            </a:pPr>
            <a:r>
              <a:rPr lang="de-DE" sz="2400" dirty="0" smtClean="0"/>
              <a:t>Erfasst </a:t>
            </a:r>
            <a:r>
              <a:rPr lang="de-DE" sz="2400" dirty="0"/>
              <a:t>wird z</a:t>
            </a:r>
            <a:r>
              <a:rPr lang="de-DE" sz="2400" dirty="0" smtClean="0"/>
              <a:t>. B</a:t>
            </a:r>
            <a:r>
              <a:rPr lang="de-DE" sz="2400" dirty="0"/>
              <a:t>. eine Stadt, die Provinz, der Staat, das Land in der/dem die Familie wohnt oder gewohnt hat.</a:t>
            </a:r>
          </a:p>
          <a:p>
            <a:pPr>
              <a:spcBef>
                <a:spcPts val="600"/>
              </a:spcBef>
            </a:pPr>
            <a:endParaRPr lang="de-DE" sz="2200" dirty="0" smtClean="0"/>
          </a:p>
        </p:txBody>
      </p:sp>
      <p:sp>
        <p:nvSpPr>
          <p:cNvPr id="4" name="Fußzeilenplatzhalter 3"/>
          <p:cNvSpPr>
            <a:spLocks noGrp="1"/>
          </p:cNvSpPr>
          <p:nvPr>
            <p:ph type="ftr" sz="quarter" idx="11"/>
          </p:nvPr>
        </p:nvSpPr>
        <p:spPr/>
        <p:txBody>
          <a:bodyPr/>
          <a:lstStyle/>
          <a:p>
            <a:pPr algn="l"/>
            <a:r>
              <a:rPr lang="de-DE" smtClean="0"/>
              <a:t>AG RDA Schulungsunterlagen – Modul GND: Familien | 29.04.2014</a:t>
            </a:r>
            <a:endParaRPr lang="de-DE" dirty="0"/>
          </a:p>
        </p:txBody>
      </p:sp>
      <p:sp>
        <p:nvSpPr>
          <p:cNvPr id="5" name="Foliennummernplatzhalter 4"/>
          <p:cNvSpPr>
            <a:spLocks noGrp="1"/>
          </p:cNvSpPr>
          <p:nvPr>
            <p:ph type="sldNum" sz="quarter" idx="12"/>
          </p:nvPr>
        </p:nvSpPr>
        <p:spPr/>
        <p:txBody>
          <a:bodyPr/>
          <a:lstStyle/>
          <a:p>
            <a:fld id="{9866BC39-4F7F-4D17-9B3E-E16B02F2F9CC}" type="slidenum">
              <a:rPr lang="de-DE" smtClean="0"/>
              <a:t>15</a:t>
            </a:fld>
            <a:endParaRPr lang="de-DE"/>
          </a:p>
        </p:txBody>
      </p:sp>
    </p:spTree>
    <p:extLst>
      <p:ext uri="{BB962C8B-B14F-4D97-AF65-F5344CB8AC3E}">
        <p14:creationId xmlns:p14="http://schemas.microsoft.com/office/powerpoint/2010/main" val="29990698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908720"/>
            <a:ext cx="8229600" cy="1143000"/>
          </a:xfrm>
        </p:spPr>
        <p:txBody>
          <a:bodyPr>
            <a:normAutofit fontScale="90000"/>
          </a:bodyPr>
          <a:lstStyle/>
          <a:p>
            <a:r>
              <a:rPr lang="de-DE" sz="3600" dirty="0"/>
              <a:t>Berühmtes </a:t>
            </a:r>
            <a:r>
              <a:rPr lang="de-DE" sz="3600" dirty="0" smtClean="0"/>
              <a:t>Familienmitglied</a:t>
            </a:r>
            <a:r>
              <a:rPr lang="de-DE" sz="3000" dirty="0" smtClean="0"/>
              <a:t/>
            </a:r>
            <a:br>
              <a:rPr lang="de-DE" sz="3000" dirty="0" smtClean="0"/>
            </a:br>
            <a:r>
              <a:rPr lang="de-DE" sz="2900" dirty="0"/>
              <a:t>RDA 10.6, ERL; 10.11.1.5, AWR, ERL </a:t>
            </a:r>
            <a:r>
              <a:rPr lang="de-DE" sz="2900" i="1" dirty="0" smtClean="0"/>
              <a:t>Kernelement</a:t>
            </a:r>
            <a:r>
              <a:rPr lang="de-DE" sz="2900" i="1" dirty="0"/>
              <a:t>, wenn zur Unterscheidung </a:t>
            </a:r>
            <a:r>
              <a:rPr lang="de-DE" sz="2900" i="1" dirty="0" smtClean="0"/>
              <a:t>notwendig</a:t>
            </a:r>
            <a:r>
              <a:rPr lang="de-DE" sz="2800" i="1" dirty="0">
                <a:solidFill>
                  <a:srgbClr val="C00000"/>
                </a:solidFill>
              </a:rPr>
              <a:t/>
            </a:r>
            <a:br>
              <a:rPr lang="de-DE" sz="2800" i="1" dirty="0">
                <a:solidFill>
                  <a:srgbClr val="C00000"/>
                </a:solidFill>
              </a:rPr>
            </a:br>
            <a:endParaRPr lang="de-DE" sz="3000" dirty="0"/>
          </a:p>
        </p:txBody>
      </p:sp>
      <p:sp>
        <p:nvSpPr>
          <p:cNvPr id="3" name="Inhaltsplatzhalter 2"/>
          <p:cNvSpPr>
            <a:spLocks noGrp="1"/>
          </p:cNvSpPr>
          <p:nvPr>
            <p:ph idx="1"/>
          </p:nvPr>
        </p:nvSpPr>
        <p:spPr>
          <a:xfrm>
            <a:off x="467544" y="2636913"/>
            <a:ext cx="8352928" cy="3096344"/>
          </a:xfrm>
        </p:spPr>
        <p:txBody>
          <a:bodyPr>
            <a:normAutofit/>
          </a:bodyPr>
          <a:lstStyle/>
          <a:p>
            <a:pPr lvl="1">
              <a:spcBef>
                <a:spcPts val="3000"/>
              </a:spcBef>
              <a:buFont typeface="Arial" panose="020B0604020202020204" pitchFamily="34" charset="0"/>
              <a:buChar char="•"/>
            </a:pPr>
            <a:r>
              <a:rPr lang="de-DE" sz="2400" dirty="0" smtClean="0"/>
              <a:t>Erfasst </a:t>
            </a:r>
            <a:r>
              <a:rPr lang="de-DE" sz="2400" dirty="0"/>
              <a:t>als Teil des </a:t>
            </a:r>
            <a:r>
              <a:rPr lang="de-DE" sz="2400" dirty="0" smtClean="0"/>
              <a:t>Sucheinstiegs beim bevorzugten Namen, </a:t>
            </a:r>
            <a:r>
              <a:rPr lang="de-DE" sz="2400" dirty="0"/>
              <a:t>wenn zur Unterscheidung </a:t>
            </a:r>
            <a:r>
              <a:rPr lang="de-DE" sz="2400" dirty="0" smtClean="0"/>
              <a:t>notwendig und kein </a:t>
            </a:r>
            <a:br>
              <a:rPr lang="de-DE" sz="2400" dirty="0" smtClean="0"/>
            </a:br>
            <a:r>
              <a:rPr lang="de-DE" sz="2400" dirty="0" smtClean="0"/>
              <a:t>Ort vorhanden ist; bei abweichenden Namen, </a:t>
            </a:r>
            <a:r>
              <a:rPr lang="de-DE" sz="2400" dirty="0"/>
              <a:t>falls wichtig zur Identifizierung</a:t>
            </a:r>
            <a:r>
              <a:rPr lang="de-DE" sz="2400" dirty="0" smtClean="0"/>
              <a:t>.</a:t>
            </a:r>
            <a:endParaRPr lang="de-DE" sz="2400" dirty="0"/>
          </a:p>
          <a:p>
            <a:pPr lvl="1">
              <a:spcBef>
                <a:spcPts val="2400"/>
              </a:spcBef>
              <a:buFont typeface="Arial" panose="020B0604020202020204" pitchFamily="34" charset="0"/>
              <a:buChar char="•"/>
            </a:pPr>
            <a:r>
              <a:rPr lang="de-DE" sz="2400" dirty="0" smtClean="0"/>
              <a:t>Als Relation erfasst mit der Codierung </a:t>
            </a:r>
            <a:r>
              <a:rPr lang="de-DE" sz="2400" dirty="0" err="1" smtClean="0"/>
              <a:t>mitg</a:t>
            </a:r>
            <a:endParaRPr lang="de-DE" sz="2400" dirty="0"/>
          </a:p>
          <a:p>
            <a:pPr marL="0" indent="0">
              <a:spcBef>
                <a:spcPts val="600"/>
              </a:spcBef>
              <a:buNone/>
            </a:pPr>
            <a:r>
              <a:rPr lang="de-DE" sz="2400" dirty="0"/>
              <a:t>	</a:t>
            </a:r>
          </a:p>
        </p:txBody>
      </p:sp>
      <p:sp>
        <p:nvSpPr>
          <p:cNvPr id="4" name="Fußzeilenplatzhalter 3"/>
          <p:cNvSpPr>
            <a:spLocks noGrp="1"/>
          </p:cNvSpPr>
          <p:nvPr>
            <p:ph type="ftr" sz="quarter" idx="11"/>
          </p:nvPr>
        </p:nvSpPr>
        <p:spPr/>
        <p:txBody>
          <a:bodyPr/>
          <a:lstStyle/>
          <a:p>
            <a:pPr algn="l"/>
            <a:r>
              <a:rPr lang="de-DE" smtClean="0"/>
              <a:t>AG RDA Schulungsunterlagen – Modul GND: Familien | 29.04.2014</a:t>
            </a:r>
            <a:endParaRPr lang="de-DE" dirty="0"/>
          </a:p>
        </p:txBody>
      </p:sp>
      <p:sp>
        <p:nvSpPr>
          <p:cNvPr id="5" name="Foliennummernplatzhalter 4"/>
          <p:cNvSpPr>
            <a:spLocks noGrp="1"/>
          </p:cNvSpPr>
          <p:nvPr>
            <p:ph type="sldNum" sz="quarter" idx="12"/>
          </p:nvPr>
        </p:nvSpPr>
        <p:spPr/>
        <p:txBody>
          <a:bodyPr/>
          <a:lstStyle/>
          <a:p>
            <a:fld id="{9866BC39-4F7F-4D17-9B3E-E16B02F2F9CC}" type="slidenum">
              <a:rPr lang="de-DE" smtClean="0"/>
              <a:t>16</a:t>
            </a:fld>
            <a:endParaRPr lang="de-DE"/>
          </a:p>
        </p:txBody>
      </p:sp>
    </p:spTree>
    <p:extLst>
      <p:ext uri="{BB962C8B-B14F-4D97-AF65-F5344CB8AC3E}">
        <p14:creationId xmlns:p14="http://schemas.microsoft.com/office/powerpoint/2010/main" val="26592588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25760"/>
            <a:ext cx="8229600" cy="1143000"/>
          </a:xfrm>
        </p:spPr>
        <p:txBody>
          <a:bodyPr>
            <a:normAutofit/>
          </a:bodyPr>
          <a:lstStyle/>
          <a:p>
            <a:r>
              <a:rPr lang="de-DE" dirty="0" err="1" smtClean="0"/>
              <a:t>Erbtitel</a:t>
            </a:r>
            <a:r>
              <a:rPr lang="de-DE" dirty="0" smtClean="0"/>
              <a:t> und Sprache</a:t>
            </a:r>
            <a:endParaRPr lang="de-DE" b="1" dirty="0"/>
          </a:p>
        </p:txBody>
      </p:sp>
      <p:sp>
        <p:nvSpPr>
          <p:cNvPr id="3" name="Inhaltsplatzhalter 2"/>
          <p:cNvSpPr>
            <a:spLocks noGrp="1"/>
          </p:cNvSpPr>
          <p:nvPr>
            <p:ph idx="1"/>
          </p:nvPr>
        </p:nvSpPr>
        <p:spPr>
          <a:xfrm>
            <a:off x="457200" y="1600200"/>
            <a:ext cx="8435280" cy="4525963"/>
          </a:xfrm>
        </p:spPr>
        <p:txBody>
          <a:bodyPr/>
          <a:lstStyle/>
          <a:p>
            <a:pPr>
              <a:spcBef>
                <a:spcPts val="600"/>
              </a:spcBef>
              <a:buClr>
                <a:schemeClr val="tx1"/>
              </a:buClr>
            </a:pPr>
            <a:r>
              <a:rPr lang="de-DE" sz="2400" dirty="0" err="1" smtClean="0"/>
              <a:t>Erbtitel</a:t>
            </a:r>
            <a:r>
              <a:rPr lang="de-DE" sz="2400" dirty="0" smtClean="0"/>
              <a:t>. RDA 10.2.3.5</a:t>
            </a:r>
            <a:r>
              <a:rPr lang="de-DE" sz="2400" dirty="0"/>
              <a:t>,  ERL; RDA 10.7, ERL</a:t>
            </a:r>
            <a:endParaRPr lang="de-DE" sz="2400" dirty="0" smtClean="0"/>
          </a:p>
          <a:p>
            <a:pPr lvl="1" defTabSz="209550">
              <a:spcBef>
                <a:spcPts val="1200"/>
              </a:spcBef>
            </a:pPr>
            <a:r>
              <a:rPr lang="de-DE" sz="2000" dirty="0" smtClean="0"/>
              <a:t>Erfasst </a:t>
            </a:r>
            <a:r>
              <a:rPr lang="de-DE" sz="2000" dirty="0"/>
              <a:t>als abweichender Name</a:t>
            </a:r>
            <a:r>
              <a:rPr lang="de-DE" sz="2000" dirty="0" smtClean="0"/>
              <a:t>.</a:t>
            </a:r>
          </a:p>
          <a:p>
            <a:pPr marL="714375" lvl="1" indent="-257175" defTabSz="209550">
              <a:spcBef>
                <a:spcPts val="600"/>
              </a:spcBef>
              <a:buNone/>
            </a:pPr>
            <a:r>
              <a:rPr lang="de-DE" sz="2000" dirty="0" smtClean="0"/>
              <a:t>	 </a:t>
            </a:r>
            <a:r>
              <a:rPr lang="de-DE" sz="1800" dirty="0" smtClean="0"/>
              <a:t>Bsp.:		</a:t>
            </a:r>
            <a:r>
              <a:rPr lang="de-DE" sz="1800" i="1" dirty="0" smtClean="0"/>
              <a:t>Oxford</a:t>
            </a:r>
            <a:r>
              <a:rPr lang="de-DE" sz="1800" i="1" dirty="0"/>
              <a:t>, Earls </a:t>
            </a:r>
            <a:r>
              <a:rPr lang="de-DE" sz="1800" i="1" dirty="0" err="1"/>
              <a:t>of</a:t>
            </a:r>
            <a:r>
              <a:rPr lang="de-DE" sz="1800" i="1" dirty="0"/>
              <a:t/>
            </a:r>
            <a:br>
              <a:rPr lang="de-DE" sz="1800" i="1" dirty="0"/>
            </a:br>
            <a:r>
              <a:rPr lang="de-DE" sz="1800" i="1" dirty="0" smtClean="0"/>
              <a:t>					Earls </a:t>
            </a:r>
            <a:r>
              <a:rPr lang="de-DE" sz="1800" i="1" dirty="0" err="1"/>
              <a:t>of</a:t>
            </a:r>
            <a:r>
              <a:rPr lang="de-DE" sz="1800" i="1" dirty="0"/>
              <a:t> </a:t>
            </a:r>
            <a:r>
              <a:rPr lang="de-DE" sz="1800" i="1" dirty="0" smtClean="0"/>
              <a:t>Oxford</a:t>
            </a:r>
          </a:p>
          <a:p>
            <a:pPr lvl="1">
              <a:spcBef>
                <a:spcPts val="1800"/>
              </a:spcBef>
            </a:pPr>
            <a:r>
              <a:rPr lang="de-DE" sz="2000" dirty="0" smtClean="0"/>
              <a:t>Der </a:t>
            </a:r>
            <a:r>
              <a:rPr lang="de-DE" sz="2000" dirty="0"/>
              <a:t>Adelstitel </a:t>
            </a:r>
            <a:r>
              <a:rPr lang="de-DE" sz="2000" dirty="0" smtClean="0"/>
              <a:t>(Baron, Graf usw.) kann </a:t>
            </a:r>
            <a:r>
              <a:rPr lang="de-DE" sz="2000" dirty="0"/>
              <a:t>als </a:t>
            </a:r>
            <a:r>
              <a:rPr lang="de-DE" sz="2000" dirty="0" smtClean="0"/>
              <a:t>Relation, codiert mit </a:t>
            </a:r>
            <a:r>
              <a:rPr lang="de-DE" sz="2000" dirty="0" err="1" smtClean="0"/>
              <a:t>adel</a:t>
            </a:r>
            <a:r>
              <a:rPr lang="de-DE" sz="2000" dirty="0" smtClean="0"/>
              <a:t>, erfasst </a:t>
            </a:r>
            <a:r>
              <a:rPr lang="de-DE" sz="2000" dirty="0"/>
              <a:t>werden</a:t>
            </a:r>
            <a:r>
              <a:rPr lang="de-DE" sz="2000" dirty="0" smtClean="0"/>
              <a:t>. </a:t>
            </a:r>
            <a:endParaRPr lang="de-DE" sz="2200" dirty="0"/>
          </a:p>
          <a:p>
            <a:pPr>
              <a:spcBef>
                <a:spcPts val="3600"/>
              </a:spcBef>
              <a:buClr>
                <a:schemeClr val="tx1"/>
              </a:buClr>
            </a:pPr>
            <a:r>
              <a:rPr lang="de-DE" sz="2400" dirty="0" smtClean="0"/>
              <a:t>Sprache der Familie. RDA 10.8</a:t>
            </a:r>
          </a:p>
          <a:p>
            <a:pPr lvl="1">
              <a:spcBef>
                <a:spcPts val="1200"/>
              </a:spcBef>
              <a:buClr>
                <a:schemeClr val="tx1"/>
              </a:buClr>
            </a:pPr>
            <a:r>
              <a:rPr lang="de-DE" sz="2000" dirty="0" smtClean="0"/>
              <a:t>Erfasst wird die Sprache, in der die Familie kommuniziert.</a:t>
            </a:r>
          </a:p>
          <a:p>
            <a:pPr lvl="1">
              <a:spcBef>
                <a:spcPts val="1800"/>
              </a:spcBef>
              <a:buClr>
                <a:schemeClr val="tx1"/>
              </a:buClr>
            </a:pPr>
            <a:r>
              <a:rPr lang="de-DE" sz="2000" dirty="0" smtClean="0"/>
              <a:t>Erfasst in Form des Sprachencodes nach ISO 639-2/B</a:t>
            </a:r>
          </a:p>
          <a:p>
            <a:pPr lvl="1">
              <a:spcBef>
                <a:spcPts val="0"/>
              </a:spcBef>
              <a:buClr>
                <a:schemeClr val="tx1"/>
              </a:buClr>
            </a:pPr>
            <a:endParaRPr lang="de-DE" sz="2000" dirty="0" smtClean="0">
              <a:solidFill>
                <a:srgbClr val="C00000"/>
              </a:solidFill>
            </a:endParaRPr>
          </a:p>
          <a:p>
            <a:pPr lvl="1">
              <a:spcBef>
                <a:spcPts val="0"/>
              </a:spcBef>
            </a:pPr>
            <a:endParaRPr lang="de-DE" sz="2200" b="1" dirty="0" smtClean="0"/>
          </a:p>
          <a:p>
            <a:pPr marL="0" indent="0">
              <a:spcBef>
                <a:spcPts val="600"/>
              </a:spcBef>
              <a:buNone/>
            </a:pPr>
            <a:endParaRPr lang="de-DE" sz="2400" dirty="0"/>
          </a:p>
          <a:p>
            <a:endParaRPr lang="de-DE" dirty="0"/>
          </a:p>
        </p:txBody>
      </p:sp>
      <p:sp>
        <p:nvSpPr>
          <p:cNvPr id="4" name="Fußzeilenplatzhalter 3"/>
          <p:cNvSpPr>
            <a:spLocks noGrp="1"/>
          </p:cNvSpPr>
          <p:nvPr>
            <p:ph type="ftr" sz="quarter" idx="11"/>
          </p:nvPr>
        </p:nvSpPr>
        <p:spPr/>
        <p:txBody>
          <a:bodyPr/>
          <a:lstStyle/>
          <a:p>
            <a:pPr algn="l"/>
            <a:r>
              <a:rPr lang="de-DE" smtClean="0"/>
              <a:t>AG RDA Schulungsunterlagen – Modul GND: Familien | 29.04.2014</a:t>
            </a:r>
            <a:endParaRPr lang="de-DE" dirty="0"/>
          </a:p>
        </p:txBody>
      </p:sp>
      <p:sp>
        <p:nvSpPr>
          <p:cNvPr id="5" name="Foliennummernplatzhalter 4"/>
          <p:cNvSpPr>
            <a:spLocks noGrp="1"/>
          </p:cNvSpPr>
          <p:nvPr>
            <p:ph type="sldNum" sz="quarter" idx="12"/>
          </p:nvPr>
        </p:nvSpPr>
        <p:spPr/>
        <p:txBody>
          <a:bodyPr/>
          <a:lstStyle/>
          <a:p>
            <a:fld id="{9866BC39-4F7F-4D17-9B3E-E16B02F2F9CC}" type="slidenum">
              <a:rPr lang="de-DE" smtClean="0"/>
              <a:t>17</a:t>
            </a:fld>
            <a:endParaRPr lang="de-DE"/>
          </a:p>
        </p:txBody>
      </p:sp>
    </p:spTree>
    <p:extLst>
      <p:ext uri="{BB962C8B-B14F-4D97-AF65-F5344CB8AC3E}">
        <p14:creationId xmlns:p14="http://schemas.microsoft.com/office/powerpoint/2010/main" val="263083256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16632"/>
            <a:ext cx="8229600" cy="1143000"/>
          </a:xfrm>
        </p:spPr>
        <p:txBody>
          <a:bodyPr>
            <a:normAutofit/>
          </a:bodyPr>
          <a:lstStyle/>
          <a:p>
            <a:r>
              <a:rPr lang="de-DE" dirty="0" smtClean="0"/>
              <a:t>Familiengeschichte und </a:t>
            </a:r>
            <a:r>
              <a:rPr lang="de-DE" dirty="0" err="1" smtClean="0"/>
              <a:t>Identifikator</a:t>
            </a:r>
            <a:endParaRPr lang="de-DE" dirty="0"/>
          </a:p>
        </p:txBody>
      </p:sp>
      <p:sp>
        <p:nvSpPr>
          <p:cNvPr id="3" name="Inhaltsplatzhalter 2"/>
          <p:cNvSpPr>
            <a:spLocks noGrp="1"/>
          </p:cNvSpPr>
          <p:nvPr>
            <p:ph idx="1"/>
          </p:nvPr>
        </p:nvSpPr>
        <p:spPr>
          <a:xfrm>
            <a:off x="457200" y="1600200"/>
            <a:ext cx="8435280" cy="4525963"/>
          </a:xfrm>
        </p:spPr>
        <p:txBody>
          <a:bodyPr/>
          <a:lstStyle/>
          <a:p>
            <a:pPr>
              <a:spcBef>
                <a:spcPts val="600"/>
              </a:spcBef>
            </a:pPr>
            <a:endParaRPr lang="de-DE" sz="2200" dirty="0"/>
          </a:p>
          <a:p>
            <a:pPr>
              <a:spcBef>
                <a:spcPts val="0"/>
              </a:spcBef>
              <a:buClr>
                <a:schemeClr val="tx1"/>
              </a:buClr>
            </a:pPr>
            <a:r>
              <a:rPr lang="de-DE" sz="2400" dirty="0" smtClean="0"/>
              <a:t>Familiengeschichte. RDA 10.9, ERL</a:t>
            </a:r>
            <a:endParaRPr lang="de-DE" sz="2400" b="1" dirty="0"/>
          </a:p>
          <a:p>
            <a:pPr lvl="1">
              <a:spcBef>
                <a:spcPts val="1800"/>
              </a:spcBef>
              <a:buClr>
                <a:schemeClr val="tx1"/>
              </a:buClr>
            </a:pPr>
            <a:r>
              <a:rPr lang="de-DE" sz="1800" dirty="0" smtClean="0"/>
              <a:t>Erfasst bei Bedarf als Freitext im Feld für biografische / historische Angaben.</a:t>
            </a:r>
          </a:p>
          <a:p>
            <a:pPr marL="457200" lvl="1" indent="0">
              <a:spcBef>
                <a:spcPts val="0"/>
              </a:spcBef>
              <a:buNone/>
            </a:pPr>
            <a:endParaRPr lang="de-DE" sz="2000" dirty="0"/>
          </a:p>
          <a:p>
            <a:pPr>
              <a:spcBef>
                <a:spcPts val="3600"/>
              </a:spcBef>
              <a:buClr>
                <a:schemeClr val="tx1"/>
              </a:buClr>
            </a:pPr>
            <a:r>
              <a:rPr lang="de-DE" sz="2400" dirty="0" err="1" smtClean="0"/>
              <a:t>Identifikator</a:t>
            </a:r>
            <a:r>
              <a:rPr lang="de-DE" sz="2400" dirty="0" smtClean="0"/>
              <a:t> </a:t>
            </a:r>
            <a:r>
              <a:rPr lang="de-DE" sz="2400" i="1" dirty="0"/>
              <a:t>(Kernelement</a:t>
            </a:r>
            <a:r>
              <a:rPr lang="de-DE" sz="2400" i="1" dirty="0" smtClean="0"/>
              <a:t>)</a:t>
            </a:r>
            <a:r>
              <a:rPr lang="de-DE" sz="2400" dirty="0" smtClean="0"/>
              <a:t>. RDA 10.10 </a:t>
            </a:r>
          </a:p>
          <a:p>
            <a:pPr lvl="1">
              <a:spcBef>
                <a:spcPts val="1800"/>
              </a:spcBef>
            </a:pPr>
            <a:r>
              <a:rPr lang="de-DE" sz="1800" dirty="0" smtClean="0"/>
              <a:t>Der GND-Identifier für einen Normdatensatz wird maschinell erzeugt.</a:t>
            </a:r>
            <a:endParaRPr lang="de-DE" sz="2400" dirty="0"/>
          </a:p>
          <a:p>
            <a:endParaRPr lang="de-DE" dirty="0"/>
          </a:p>
        </p:txBody>
      </p:sp>
      <p:sp>
        <p:nvSpPr>
          <p:cNvPr id="4" name="Fußzeilenplatzhalter 3"/>
          <p:cNvSpPr>
            <a:spLocks noGrp="1"/>
          </p:cNvSpPr>
          <p:nvPr>
            <p:ph type="ftr" sz="quarter" idx="11"/>
          </p:nvPr>
        </p:nvSpPr>
        <p:spPr/>
        <p:txBody>
          <a:bodyPr/>
          <a:lstStyle/>
          <a:p>
            <a:pPr algn="l"/>
            <a:r>
              <a:rPr lang="de-DE" smtClean="0"/>
              <a:t>AG RDA Schulungsunterlagen – Modul GND: Familien | 29.04.2014</a:t>
            </a:r>
            <a:endParaRPr lang="de-DE" dirty="0"/>
          </a:p>
        </p:txBody>
      </p:sp>
      <p:sp>
        <p:nvSpPr>
          <p:cNvPr id="5" name="Foliennummernplatzhalter 4"/>
          <p:cNvSpPr>
            <a:spLocks noGrp="1"/>
          </p:cNvSpPr>
          <p:nvPr>
            <p:ph type="sldNum" sz="quarter" idx="12"/>
          </p:nvPr>
        </p:nvSpPr>
        <p:spPr/>
        <p:txBody>
          <a:bodyPr/>
          <a:lstStyle/>
          <a:p>
            <a:fld id="{9866BC39-4F7F-4D17-9B3E-E16B02F2F9CC}" type="slidenum">
              <a:rPr lang="de-DE" smtClean="0"/>
              <a:t>18</a:t>
            </a:fld>
            <a:endParaRPr lang="de-DE"/>
          </a:p>
        </p:txBody>
      </p:sp>
    </p:spTree>
    <p:extLst>
      <p:ext uri="{BB962C8B-B14F-4D97-AF65-F5344CB8AC3E}">
        <p14:creationId xmlns:p14="http://schemas.microsoft.com/office/powerpoint/2010/main" val="291030554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260648"/>
            <a:ext cx="8229600" cy="1143000"/>
          </a:xfrm>
        </p:spPr>
        <p:txBody>
          <a:bodyPr/>
          <a:lstStyle/>
          <a:p>
            <a:r>
              <a:rPr lang="de-DE" dirty="0" smtClean="0"/>
              <a:t>Bildung von Sucheinstiegen</a:t>
            </a:r>
            <a:br>
              <a:rPr lang="de-DE" dirty="0" smtClean="0"/>
            </a:br>
            <a:r>
              <a:rPr lang="de-DE" sz="2600" dirty="0" smtClean="0"/>
              <a:t>RDA 10.11</a:t>
            </a:r>
            <a:endParaRPr lang="de-DE" sz="2600" dirty="0"/>
          </a:p>
        </p:txBody>
      </p:sp>
      <p:sp>
        <p:nvSpPr>
          <p:cNvPr id="3" name="Inhaltsplatzhalter 2"/>
          <p:cNvSpPr>
            <a:spLocks noGrp="1"/>
          </p:cNvSpPr>
          <p:nvPr>
            <p:ph idx="1"/>
          </p:nvPr>
        </p:nvSpPr>
        <p:spPr>
          <a:xfrm>
            <a:off x="457200" y="1772816"/>
            <a:ext cx="8229600" cy="4353347"/>
          </a:xfrm>
        </p:spPr>
        <p:txBody>
          <a:bodyPr>
            <a:normAutofit/>
          </a:bodyPr>
          <a:lstStyle/>
          <a:p>
            <a:r>
              <a:rPr lang="de-DE" sz="2400" dirty="0" smtClean="0"/>
              <a:t>Der bevorzugte </a:t>
            </a:r>
            <a:r>
              <a:rPr lang="de-DE" sz="2400" dirty="0"/>
              <a:t>Name und </a:t>
            </a:r>
            <a:r>
              <a:rPr lang="de-DE" sz="2400" dirty="0" smtClean="0"/>
              <a:t>weitere identifizierende Merkmale bilden den normierten Sucheinstieg. </a:t>
            </a:r>
          </a:p>
          <a:p>
            <a:pPr>
              <a:spcBef>
                <a:spcPts val="3600"/>
              </a:spcBef>
            </a:pPr>
            <a:r>
              <a:rPr lang="de-DE" sz="2400" dirty="0" smtClean="0"/>
              <a:t>Mit abweichenden Namen nebst weiteren identifizierenden Merkmalen werden </a:t>
            </a:r>
            <a:r>
              <a:rPr lang="de-DE" sz="2400" dirty="0"/>
              <a:t>weitere Sucheinstiege </a:t>
            </a:r>
            <a:r>
              <a:rPr lang="de-DE" sz="2400" dirty="0" smtClean="0"/>
              <a:t>gebildet.</a:t>
            </a:r>
            <a:endParaRPr lang="de-DE" sz="2400" dirty="0"/>
          </a:p>
        </p:txBody>
      </p:sp>
      <p:sp>
        <p:nvSpPr>
          <p:cNvPr id="4" name="Fußzeilenplatzhalter 3"/>
          <p:cNvSpPr>
            <a:spLocks noGrp="1"/>
          </p:cNvSpPr>
          <p:nvPr>
            <p:ph type="ftr" sz="quarter" idx="11"/>
          </p:nvPr>
        </p:nvSpPr>
        <p:spPr/>
        <p:txBody>
          <a:bodyPr/>
          <a:lstStyle/>
          <a:p>
            <a:pPr algn="l"/>
            <a:r>
              <a:rPr lang="de-DE" smtClean="0"/>
              <a:t>AG RDA Schulungsunterlagen – Modul GND: Familien | 29.04.2014</a:t>
            </a:r>
            <a:endParaRPr lang="de-DE" dirty="0"/>
          </a:p>
        </p:txBody>
      </p:sp>
      <p:sp>
        <p:nvSpPr>
          <p:cNvPr id="5" name="Foliennummernplatzhalter 4"/>
          <p:cNvSpPr>
            <a:spLocks noGrp="1"/>
          </p:cNvSpPr>
          <p:nvPr>
            <p:ph type="sldNum" sz="quarter" idx="12"/>
          </p:nvPr>
        </p:nvSpPr>
        <p:spPr/>
        <p:txBody>
          <a:bodyPr/>
          <a:lstStyle/>
          <a:p>
            <a:fld id="{9866BC39-4F7F-4D17-9B3E-E16B02F2F9CC}" type="slidenum">
              <a:rPr lang="de-DE" smtClean="0"/>
              <a:t>19</a:t>
            </a:fld>
            <a:endParaRPr lang="de-DE"/>
          </a:p>
        </p:txBody>
      </p:sp>
    </p:spTree>
    <p:extLst>
      <p:ext uri="{BB962C8B-B14F-4D97-AF65-F5344CB8AC3E}">
        <p14:creationId xmlns:p14="http://schemas.microsoft.com/office/powerpoint/2010/main" val="36118646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el 7"/>
          <p:cNvSpPr>
            <a:spLocks noGrp="1"/>
          </p:cNvSpPr>
          <p:nvPr>
            <p:ph type="title"/>
          </p:nvPr>
        </p:nvSpPr>
        <p:spPr>
          <a:xfrm>
            <a:off x="899592" y="2348880"/>
            <a:ext cx="7128792" cy="1503040"/>
          </a:xfrm>
        </p:spPr>
        <p:txBody>
          <a:bodyPr>
            <a:normAutofit/>
          </a:bodyPr>
          <a:lstStyle/>
          <a:p>
            <a:r>
              <a:rPr lang="de-DE" dirty="0" smtClean="0"/>
              <a:t>Familien</a:t>
            </a:r>
            <a:endParaRPr lang="de-DE" dirty="0"/>
          </a:p>
        </p:txBody>
      </p:sp>
      <p:sp>
        <p:nvSpPr>
          <p:cNvPr id="4" name="Fußzeilenplatzhalter 3"/>
          <p:cNvSpPr>
            <a:spLocks noGrp="1"/>
          </p:cNvSpPr>
          <p:nvPr>
            <p:ph type="ftr" sz="quarter" idx="11"/>
          </p:nvPr>
        </p:nvSpPr>
        <p:spPr>
          <a:xfrm>
            <a:off x="755576" y="6356350"/>
            <a:ext cx="6120680" cy="365125"/>
          </a:xfrm>
        </p:spPr>
        <p:txBody>
          <a:bodyPr/>
          <a:lstStyle/>
          <a:p>
            <a:pPr algn="l"/>
            <a:r>
              <a:rPr lang="de-DE" smtClean="0"/>
              <a:t>AG RDA Schulungsunterlagen – Modul GND: Familien | 29.04.2014</a:t>
            </a:r>
            <a:endParaRPr lang="de-DE" dirty="0"/>
          </a:p>
        </p:txBody>
      </p:sp>
      <p:sp>
        <p:nvSpPr>
          <p:cNvPr id="5" name="Foliennummernplatzhalter 4"/>
          <p:cNvSpPr>
            <a:spLocks noGrp="1"/>
          </p:cNvSpPr>
          <p:nvPr>
            <p:ph type="sldNum" sz="quarter" idx="12"/>
          </p:nvPr>
        </p:nvSpPr>
        <p:spPr/>
        <p:txBody>
          <a:bodyPr/>
          <a:lstStyle/>
          <a:p>
            <a:fld id="{9866BC39-4F7F-4D17-9B3E-E16B02F2F9CC}" type="slidenum">
              <a:rPr lang="de-DE" smtClean="0"/>
              <a:t>2</a:t>
            </a:fld>
            <a:endParaRPr lang="de-DE"/>
          </a:p>
        </p:txBody>
      </p:sp>
      <p:sp>
        <p:nvSpPr>
          <p:cNvPr id="10" name="Rechteck 9"/>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GND</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93601435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260648"/>
            <a:ext cx="8229600" cy="1143000"/>
          </a:xfrm>
        </p:spPr>
        <p:txBody>
          <a:bodyPr/>
          <a:lstStyle/>
          <a:p>
            <a:r>
              <a:rPr lang="de-DE" dirty="0" smtClean="0"/>
              <a:t>Normierter Sucheinstieg</a:t>
            </a:r>
            <a:br>
              <a:rPr lang="de-DE" dirty="0" smtClean="0"/>
            </a:br>
            <a:r>
              <a:rPr lang="de-DE" sz="2600" dirty="0" smtClean="0"/>
              <a:t>RDA 10.11.1, AWR, ERL</a:t>
            </a:r>
            <a:endParaRPr lang="de-DE" sz="2600" dirty="0"/>
          </a:p>
        </p:txBody>
      </p:sp>
      <p:sp>
        <p:nvSpPr>
          <p:cNvPr id="3" name="Inhaltsplatzhalter 2"/>
          <p:cNvSpPr>
            <a:spLocks noGrp="1"/>
          </p:cNvSpPr>
          <p:nvPr>
            <p:ph idx="1"/>
          </p:nvPr>
        </p:nvSpPr>
        <p:spPr>
          <a:xfrm>
            <a:off x="457200" y="1600200"/>
            <a:ext cx="8363272" cy="4525963"/>
          </a:xfrm>
        </p:spPr>
        <p:txBody>
          <a:bodyPr/>
          <a:lstStyle/>
          <a:p>
            <a:pPr marL="0" indent="0">
              <a:buNone/>
            </a:pPr>
            <a:r>
              <a:rPr lang="de-DE" sz="2400" dirty="0" smtClean="0"/>
              <a:t>Bevorzugter Name der Familie</a:t>
            </a:r>
          </a:p>
          <a:p>
            <a:pPr marL="0" indent="0">
              <a:buNone/>
            </a:pPr>
            <a:r>
              <a:rPr lang="de-DE" sz="2400" dirty="0"/>
              <a:t>	</a:t>
            </a:r>
            <a:r>
              <a:rPr lang="de-DE" sz="2400" dirty="0" smtClean="0"/>
              <a:t>+ Gattungsbegriff für Art der Familie</a:t>
            </a:r>
          </a:p>
          <a:p>
            <a:pPr marL="0" indent="0">
              <a:buNone/>
            </a:pPr>
            <a:r>
              <a:rPr lang="de-DE" sz="2400" dirty="0" smtClean="0"/>
              <a:t>	+ Daten zur Familie</a:t>
            </a:r>
          </a:p>
          <a:p>
            <a:pPr marL="0" indent="0">
              <a:spcBef>
                <a:spcPts val="2400"/>
              </a:spcBef>
              <a:buNone/>
            </a:pPr>
            <a:r>
              <a:rPr lang="de-DE" sz="2400" dirty="0" smtClean="0"/>
              <a:t>wenn zur Unterscheidung notwendig</a:t>
            </a:r>
          </a:p>
          <a:p>
            <a:pPr marL="0" indent="0">
              <a:buNone/>
            </a:pPr>
            <a:r>
              <a:rPr lang="de-DE" sz="2400" dirty="0"/>
              <a:t>	</a:t>
            </a:r>
            <a:r>
              <a:rPr lang="de-DE" sz="2400" dirty="0" smtClean="0"/>
              <a:t>+ Ort</a:t>
            </a:r>
          </a:p>
          <a:p>
            <a:pPr marL="0" indent="0">
              <a:spcBef>
                <a:spcPts val="2400"/>
              </a:spcBef>
              <a:buNone/>
            </a:pPr>
            <a:r>
              <a:rPr lang="de-DE" sz="2400" dirty="0" smtClean="0"/>
              <a:t>wenn kein Ort vorhanden ist</a:t>
            </a:r>
          </a:p>
          <a:p>
            <a:pPr marL="0" indent="0">
              <a:buNone/>
            </a:pPr>
            <a:r>
              <a:rPr lang="de-DE" sz="2400" dirty="0"/>
              <a:t>	</a:t>
            </a:r>
            <a:r>
              <a:rPr lang="de-DE" sz="2400" dirty="0" smtClean="0"/>
              <a:t>+ Name eines berühmten Familienmitglieds</a:t>
            </a:r>
          </a:p>
          <a:p>
            <a:pPr marL="0" indent="0">
              <a:buNone/>
            </a:pPr>
            <a:endParaRPr lang="de-DE" dirty="0" smtClean="0"/>
          </a:p>
          <a:p>
            <a:pPr marL="0" indent="0">
              <a:buNone/>
            </a:pPr>
            <a:endParaRPr lang="de-DE" dirty="0" smtClean="0"/>
          </a:p>
        </p:txBody>
      </p:sp>
      <p:sp>
        <p:nvSpPr>
          <p:cNvPr id="4" name="Fußzeilenplatzhalter 3"/>
          <p:cNvSpPr>
            <a:spLocks noGrp="1"/>
          </p:cNvSpPr>
          <p:nvPr>
            <p:ph type="ftr" sz="quarter" idx="11"/>
          </p:nvPr>
        </p:nvSpPr>
        <p:spPr/>
        <p:txBody>
          <a:bodyPr/>
          <a:lstStyle/>
          <a:p>
            <a:pPr algn="l"/>
            <a:r>
              <a:rPr lang="de-DE" smtClean="0"/>
              <a:t>AG RDA Schulungsunterlagen – Modul GND: Familien | 29.04.2014</a:t>
            </a:r>
            <a:endParaRPr lang="de-DE" dirty="0"/>
          </a:p>
        </p:txBody>
      </p:sp>
      <p:sp>
        <p:nvSpPr>
          <p:cNvPr id="5" name="Foliennummernplatzhalter 4"/>
          <p:cNvSpPr>
            <a:spLocks noGrp="1"/>
          </p:cNvSpPr>
          <p:nvPr>
            <p:ph type="sldNum" sz="quarter" idx="12"/>
          </p:nvPr>
        </p:nvSpPr>
        <p:spPr/>
        <p:txBody>
          <a:bodyPr/>
          <a:lstStyle/>
          <a:p>
            <a:fld id="{9866BC39-4F7F-4D17-9B3E-E16B02F2F9CC}" type="slidenum">
              <a:rPr lang="de-DE" smtClean="0"/>
              <a:t>20</a:t>
            </a:fld>
            <a:endParaRPr lang="de-DE"/>
          </a:p>
        </p:txBody>
      </p:sp>
    </p:spTree>
    <p:extLst>
      <p:ext uri="{BB962C8B-B14F-4D97-AF65-F5344CB8AC3E}">
        <p14:creationId xmlns:p14="http://schemas.microsoft.com/office/powerpoint/2010/main" val="5633244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260648"/>
            <a:ext cx="8229600" cy="1143000"/>
          </a:xfrm>
        </p:spPr>
        <p:txBody>
          <a:bodyPr/>
          <a:lstStyle/>
          <a:p>
            <a:r>
              <a:rPr lang="de-DE" dirty="0" smtClean="0"/>
              <a:t>Abweichender Sucheinstieg</a:t>
            </a:r>
            <a:br>
              <a:rPr lang="de-DE" dirty="0" smtClean="0"/>
            </a:br>
            <a:r>
              <a:rPr lang="de-DE" sz="2600" dirty="0" smtClean="0"/>
              <a:t>RDA 10.11.2, AWR, ERL</a:t>
            </a:r>
            <a:endParaRPr lang="de-DE" sz="2600" dirty="0"/>
          </a:p>
        </p:txBody>
      </p:sp>
      <p:sp>
        <p:nvSpPr>
          <p:cNvPr id="3" name="Inhaltsplatzhalter 2"/>
          <p:cNvSpPr>
            <a:spLocks noGrp="1"/>
          </p:cNvSpPr>
          <p:nvPr>
            <p:ph idx="1"/>
          </p:nvPr>
        </p:nvSpPr>
        <p:spPr>
          <a:xfrm>
            <a:off x="457200" y="1600200"/>
            <a:ext cx="8435280" cy="4525963"/>
          </a:xfrm>
        </p:spPr>
        <p:txBody>
          <a:bodyPr/>
          <a:lstStyle/>
          <a:p>
            <a:pPr marL="0" indent="0">
              <a:buNone/>
            </a:pPr>
            <a:r>
              <a:rPr lang="de-DE" sz="2400" dirty="0" smtClean="0"/>
              <a:t>Abweichender Name der Familie</a:t>
            </a:r>
          </a:p>
          <a:p>
            <a:pPr marL="0" indent="0">
              <a:buNone/>
            </a:pPr>
            <a:r>
              <a:rPr lang="de-DE" sz="2400" dirty="0" smtClean="0"/>
              <a:t>	+ Gattungsbegriff für Art der Familie</a:t>
            </a:r>
          </a:p>
          <a:p>
            <a:pPr marL="0" indent="0">
              <a:spcBef>
                <a:spcPts val="2400"/>
              </a:spcBef>
              <a:buNone/>
            </a:pPr>
            <a:r>
              <a:rPr lang="de-DE" sz="2400" dirty="0" smtClean="0"/>
              <a:t>sofern als wichtig für die Identifizierung erachtet</a:t>
            </a:r>
          </a:p>
          <a:p>
            <a:pPr marL="0" indent="0">
              <a:buNone/>
            </a:pPr>
            <a:r>
              <a:rPr lang="de-DE" sz="2400" dirty="0" smtClean="0"/>
              <a:t>	+ Daten zur Familie</a:t>
            </a:r>
          </a:p>
          <a:p>
            <a:pPr marL="0" indent="0">
              <a:buNone/>
            </a:pPr>
            <a:r>
              <a:rPr lang="de-DE" sz="2400" dirty="0"/>
              <a:t>	</a:t>
            </a:r>
            <a:r>
              <a:rPr lang="de-DE" sz="2400" dirty="0" smtClean="0"/>
              <a:t>+ Ort</a:t>
            </a:r>
          </a:p>
          <a:p>
            <a:pPr marL="0" indent="0">
              <a:spcBef>
                <a:spcPts val="2400"/>
              </a:spcBef>
              <a:buNone/>
            </a:pPr>
            <a:r>
              <a:rPr lang="de-DE" sz="2400" dirty="0" smtClean="0"/>
              <a:t>wenn kein Ort vorhanden ist</a:t>
            </a:r>
          </a:p>
          <a:p>
            <a:pPr marL="0" indent="0">
              <a:buNone/>
            </a:pPr>
            <a:r>
              <a:rPr lang="de-DE" sz="2400" dirty="0"/>
              <a:t>	</a:t>
            </a:r>
            <a:r>
              <a:rPr lang="de-DE" sz="2400" dirty="0" smtClean="0"/>
              <a:t>+ Name eines berühmten Familienmitglieds</a:t>
            </a:r>
          </a:p>
          <a:p>
            <a:pPr marL="0" indent="0">
              <a:buNone/>
            </a:pPr>
            <a:endParaRPr lang="de-DE" dirty="0" smtClean="0"/>
          </a:p>
          <a:p>
            <a:pPr marL="0" indent="0">
              <a:buNone/>
            </a:pPr>
            <a:endParaRPr lang="de-DE" dirty="0" smtClean="0"/>
          </a:p>
        </p:txBody>
      </p:sp>
      <p:sp>
        <p:nvSpPr>
          <p:cNvPr id="4" name="Fußzeilenplatzhalter 3"/>
          <p:cNvSpPr>
            <a:spLocks noGrp="1"/>
          </p:cNvSpPr>
          <p:nvPr>
            <p:ph type="ftr" sz="quarter" idx="11"/>
          </p:nvPr>
        </p:nvSpPr>
        <p:spPr/>
        <p:txBody>
          <a:bodyPr/>
          <a:lstStyle/>
          <a:p>
            <a:pPr algn="l"/>
            <a:r>
              <a:rPr lang="de-DE" smtClean="0"/>
              <a:t>AG RDA Schulungsunterlagen – Modul GND: Familien | 29.04.2014</a:t>
            </a:r>
            <a:endParaRPr lang="de-DE" dirty="0"/>
          </a:p>
        </p:txBody>
      </p:sp>
      <p:sp>
        <p:nvSpPr>
          <p:cNvPr id="5" name="Foliennummernplatzhalter 4"/>
          <p:cNvSpPr>
            <a:spLocks noGrp="1"/>
          </p:cNvSpPr>
          <p:nvPr>
            <p:ph type="sldNum" sz="quarter" idx="12"/>
          </p:nvPr>
        </p:nvSpPr>
        <p:spPr/>
        <p:txBody>
          <a:bodyPr/>
          <a:lstStyle/>
          <a:p>
            <a:fld id="{9866BC39-4F7F-4D17-9B3E-E16B02F2F9CC}" type="slidenum">
              <a:rPr lang="de-DE" smtClean="0"/>
              <a:t>21</a:t>
            </a:fld>
            <a:endParaRPr lang="de-DE"/>
          </a:p>
        </p:txBody>
      </p:sp>
    </p:spTree>
    <p:extLst>
      <p:ext uri="{BB962C8B-B14F-4D97-AF65-F5344CB8AC3E}">
        <p14:creationId xmlns:p14="http://schemas.microsoft.com/office/powerpoint/2010/main" val="344240093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16632"/>
            <a:ext cx="8229600" cy="1143000"/>
          </a:xfrm>
        </p:spPr>
        <p:txBody>
          <a:bodyPr/>
          <a:lstStyle/>
          <a:p>
            <a:r>
              <a:rPr lang="de-DE" dirty="0" smtClean="0"/>
              <a:t>Erfassungsbeispiele PICA-Format</a:t>
            </a:r>
            <a:endParaRPr lang="de-DE" sz="2000" dirty="0"/>
          </a:p>
        </p:txBody>
      </p:sp>
      <p:sp>
        <p:nvSpPr>
          <p:cNvPr id="3" name="Inhaltsplatzhalter 2"/>
          <p:cNvSpPr>
            <a:spLocks noGrp="1"/>
          </p:cNvSpPr>
          <p:nvPr>
            <p:ph idx="1"/>
          </p:nvPr>
        </p:nvSpPr>
        <p:spPr/>
        <p:txBody>
          <a:bodyPr>
            <a:normAutofit lnSpcReduction="10000"/>
          </a:bodyPr>
          <a:lstStyle/>
          <a:p>
            <a:pPr marL="0" indent="0">
              <a:buNone/>
            </a:pPr>
            <a:r>
              <a:rPr lang="de-DE" sz="2000" dirty="0" smtClean="0"/>
              <a:t>RDA: </a:t>
            </a:r>
            <a:r>
              <a:rPr lang="de-DE" sz="2000" dirty="0" err="1" smtClean="0"/>
              <a:t>Nayak</a:t>
            </a:r>
            <a:r>
              <a:rPr lang="de-DE" sz="2000" dirty="0" smtClean="0"/>
              <a:t> (Dynastie : 1739-1815 : Sri Lanka)</a:t>
            </a:r>
          </a:p>
          <a:p>
            <a:pPr marL="0" indent="0">
              <a:buNone/>
            </a:pPr>
            <a:endParaRPr lang="de-DE" sz="2000" dirty="0"/>
          </a:p>
          <a:p>
            <a:pPr marL="0" indent="0">
              <a:buNone/>
            </a:pPr>
            <a:r>
              <a:rPr lang="de-DE" sz="2000" dirty="0" smtClean="0"/>
              <a:t>Normierter Sucheinstieg</a:t>
            </a:r>
          </a:p>
          <a:p>
            <a:pPr marL="0" indent="0">
              <a:buNone/>
            </a:pPr>
            <a:r>
              <a:rPr lang="de-DE" sz="2000" dirty="0" smtClean="0"/>
              <a:t>GND:	100 </a:t>
            </a:r>
            <a:r>
              <a:rPr lang="de-DE" sz="2000" dirty="0" smtClean="0">
                <a:solidFill>
                  <a:srgbClr val="C00000"/>
                </a:solidFill>
              </a:rPr>
              <a:t>$</a:t>
            </a:r>
            <a:r>
              <a:rPr lang="de-DE" sz="2000" dirty="0" err="1" smtClean="0">
                <a:solidFill>
                  <a:srgbClr val="C00000"/>
                </a:solidFill>
              </a:rPr>
              <a:t>P</a:t>
            </a:r>
            <a:r>
              <a:rPr lang="de-DE" sz="2000" dirty="0" err="1"/>
              <a:t>Nāyakkar</a:t>
            </a:r>
            <a:r>
              <a:rPr lang="de-DE" sz="2000" dirty="0" err="1" smtClean="0">
                <a:solidFill>
                  <a:srgbClr val="C00000"/>
                </a:solidFill>
              </a:rPr>
              <a:t>$l</a:t>
            </a:r>
            <a:r>
              <a:rPr lang="de-DE" sz="2000" dirty="0" err="1" smtClean="0"/>
              <a:t>Dynastie</a:t>
            </a:r>
            <a:r>
              <a:rPr lang="de-DE" sz="2000" dirty="0" smtClean="0"/>
              <a:t> </a:t>
            </a:r>
            <a:r>
              <a:rPr lang="de-DE" sz="2000" dirty="0"/>
              <a:t>: 1739-1815 : Sri </a:t>
            </a:r>
            <a:r>
              <a:rPr lang="de-DE" sz="2000" dirty="0" smtClean="0"/>
              <a:t>Lanka</a:t>
            </a:r>
          </a:p>
          <a:p>
            <a:pPr marL="0" indent="0">
              <a:buNone/>
            </a:pPr>
            <a:endParaRPr lang="de-DE" sz="2000" dirty="0"/>
          </a:p>
          <a:p>
            <a:pPr marL="0" indent="0">
              <a:buNone/>
            </a:pPr>
            <a:r>
              <a:rPr lang="de-DE" sz="2000" dirty="0" smtClean="0"/>
              <a:t>Sucheinstieg für abweichenden Namen</a:t>
            </a:r>
          </a:p>
          <a:p>
            <a:pPr marL="0" indent="0">
              <a:buNone/>
            </a:pPr>
            <a:r>
              <a:rPr lang="de-DE" sz="2000" dirty="0" smtClean="0"/>
              <a:t>GND:	400 </a:t>
            </a:r>
            <a:r>
              <a:rPr lang="de-DE" sz="2000" dirty="0">
                <a:solidFill>
                  <a:srgbClr val="C00000"/>
                </a:solidFill>
              </a:rPr>
              <a:t>$</a:t>
            </a:r>
            <a:r>
              <a:rPr lang="de-DE" sz="2000" dirty="0" err="1">
                <a:solidFill>
                  <a:srgbClr val="C00000"/>
                </a:solidFill>
              </a:rPr>
              <a:t>P</a:t>
            </a:r>
            <a:r>
              <a:rPr lang="de-DE" sz="2000" dirty="0" err="1"/>
              <a:t>Nayak</a:t>
            </a:r>
            <a:r>
              <a:rPr lang="de-DE" sz="2000" dirty="0" err="1">
                <a:solidFill>
                  <a:srgbClr val="C00000"/>
                </a:solidFill>
              </a:rPr>
              <a:t>$l</a:t>
            </a:r>
            <a:r>
              <a:rPr lang="de-DE" sz="2000" dirty="0" err="1"/>
              <a:t>Dynastie</a:t>
            </a:r>
            <a:r>
              <a:rPr lang="de-DE" sz="2000" dirty="0"/>
              <a:t> : 1739-1815 : Sri </a:t>
            </a:r>
            <a:r>
              <a:rPr lang="de-DE" sz="2000" dirty="0" smtClean="0"/>
              <a:t>Lanka</a:t>
            </a:r>
          </a:p>
          <a:p>
            <a:pPr marL="0" indent="0">
              <a:buNone/>
            </a:pPr>
            <a:endParaRPr lang="de-DE" sz="2000" dirty="0"/>
          </a:p>
          <a:p>
            <a:pPr marL="0" indent="0">
              <a:buNone/>
            </a:pPr>
            <a:r>
              <a:rPr lang="de-DE" sz="2000" dirty="0" smtClean="0"/>
              <a:t>Relationen</a:t>
            </a:r>
          </a:p>
          <a:p>
            <a:pPr marL="0" indent="0">
              <a:buNone/>
            </a:pPr>
            <a:r>
              <a:rPr lang="de-DE" sz="2000" dirty="0" smtClean="0"/>
              <a:t>GND:	548 1739</a:t>
            </a:r>
            <a:r>
              <a:rPr lang="de-DE" sz="2000" dirty="0" smtClean="0">
                <a:solidFill>
                  <a:srgbClr val="C00000"/>
                </a:solidFill>
              </a:rPr>
              <a:t>$b</a:t>
            </a:r>
            <a:r>
              <a:rPr lang="de-DE" sz="2000" dirty="0" smtClean="0"/>
              <a:t>1815</a:t>
            </a:r>
            <a:r>
              <a:rPr lang="de-DE" sz="2000" dirty="0" smtClean="0">
                <a:solidFill>
                  <a:srgbClr val="C00000"/>
                </a:solidFill>
              </a:rPr>
              <a:t>$4</a:t>
            </a:r>
            <a:r>
              <a:rPr lang="de-DE" sz="2000" dirty="0" smtClean="0"/>
              <a:t>rela</a:t>
            </a:r>
          </a:p>
          <a:p>
            <a:pPr marL="0" indent="0">
              <a:buNone/>
            </a:pPr>
            <a:r>
              <a:rPr lang="de-DE" sz="2000" dirty="0"/>
              <a:t>	</a:t>
            </a:r>
            <a:r>
              <a:rPr lang="de-DE" sz="2000" dirty="0" smtClean="0"/>
              <a:t>550 !...!</a:t>
            </a:r>
            <a:r>
              <a:rPr lang="de-DE" sz="2000" i="1" dirty="0" smtClean="0"/>
              <a:t>Familie</a:t>
            </a:r>
            <a:r>
              <a:rPr lang="de-DE" sz="2000" dirty="0" smtClean="0">
                <a:solidFill>
                  <a:srgbClr val="C00000"/>
                </a:solidFill>
              </a:rPr>
              <a:t>$4</a:t>
            </a:r>
            <a:r>
              <a:rPr lang="de-DE" sz="2000" dirty="0" smtClean="0"/>
              <a:t>obin</a:t>
            </a:r>
          </a:p>
          <a:p>
            <a:pPr marL="0" indent="0">
              <a:buNone/>
            </a:pPr>
            <a:r>
              <a:rPr lang="de-DE" sz="2000" dirty="0"/>
              <a:t>	</a:t>
            </a:r>
            <a:r>
              <a:rPr lang="de-DE" sz="2000" dirty="0" smtClean="0"/>
              <a:t>551 !...!</a:t>
            </a:r>
            <a:r>
              <a:rPr lang="de-DE" sz="2000" i="1" dirty="0" smtClean="0"/>
              <a:t>Sri Lanka</a:t>
            </a:r>
            <a:r>
              <a:rPr lang="de-DE" sz="2000" dirty="0" smtClean="0">
                <a:solidFill>
                  <a:srgbClr val="C00000"/>
                </a:solidFill>
              </a:rPr>
              <a:t>$4</a:t>
            </a:r>
            <a:r>
              <a:rPr lang="de-DE" sz="2000" dirty="0" smtClean="0"/>
              <a:t>ortc</a:t>
            </a:r>
          </a:p>
          <a:p>
            <a:pPr marL="0" indent="0">
              <a:buNone/>
            </a:pPr>
            <a:r>
              <a:rPr lang="de-DE" sz="2000" dirty="0"/>
              <a:t>	</a:t>
            </a:r>
          </a:p>
          <a:p>
            <a:pPr marL="0" indent="0">
              <a:buNone/>
            </a:pPr>
            <a:endParaRPr lang="de-DE" sz="2000" dirty="0" smtClean="0"/>
          </a:p>
          <a:p>
            <a:pPr marL="0" indent="0">
              <a:buNone/>
            </a:pPr>
            <a:endParaRPr lang="de-DE" sz="2000" dirty="0"/>
          </a:p>
        </p:txBody>
      </p:sp>
      <p:sp>
        <p:nvSpPr>
          <p:cNvPr id="4" name="Fußzeilenplatzhalter 3"/>
          <p:cNvSpPr>
            <a:spLocks noGrp="1"/>
          </p:cNvSpPr>
          <p:nvPr>
            <p:ph type="ftr" sz="quarter" idx="11"/>
          </p:nvPr>
        </p:nvSpPr>
        <p:spPr/>
        <p:txBody>
          <a:bodyPr/>
          <a:lstStyle/>
          <a:p>
            <a:pPr algn="l"/>
            <a:r>
              <a:rPr lang="de-DE" smtClean="0"/>
              <a:t>AG RDA Schulungsunterlagen – Modul GND: Familien | 29.04.2014</a:t>
            </a:r>
            <a:endParaRPr lang="de-DE" dirty="0"/>
          </a:p>
        </p:txBody>
      </p:sp>
      <p:sp>
        <p:nvSpPr>
          <p:cNvPr id="5" name="Foliennummernplatzhalter 4"/>
          <p:cNvSpPr>
            <a:spLocks noGrp="1"/>
          </p:cNvSpPr>
          <p:nvPr>
            <p:ph type="sldNum" sz="quarter" idx="12"/>
          </p:nvPr>
        </p:nvSpPr>
        <p:spPr/>
        <p:txBody>
          <a:bodyPr/>
          <a:lstStyle/>
          <a:p>
            <a:fld id="{9866BC39-4F7F-4D17-9B3E-E16B02F2F9CC}" type="slidenum">
              <a:rPr lang="de-DE" smtClean="0"/>
              <a:t>22</a:t>
            </a:fld>
            <a:endParaRPr lang="de-DE"/>
          </a:p>
        </p:txBody>
      </p:sp>
    </p:spTree>
    <p:extLst>
      <p:ext uri="{BB962C8B-B14F-4D97-AF65-F5344CB8AC3E}">
        <p14:creationId xmlns:p14="http://schemas.microsoft.com/office/powerpoint/2010/main" val="12714174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16632"/>
            <a:ext cx="8229600" cy="1143000"/>
          </a:xfrm>
        </p:spPr>
        <p:txBody>
          <a:bodyPr/>
          <a:lstStyle/>
          <a:p>
            <a:r>
              <a:rPr lang="de-DE" dirty="0" smtClean="0"/>
              <a:t>Erfassungsbeispiele </a:t>
            </a:r>
            <a:r>
              <a:rPr lang="de-DE" dirty="0" err="1" smtClean="0"/>
              <a:t>Aleph</a:t>
            </a:r>
            <a:r>
              <a:rPr lang="de-DE" dirty="0" smtClean="0"/>
              <a:t>-Format</a:t>
            </a:r>
            <a:endParaRPr lang="de-DE" dirty="0"/>
          </a:p>
        </p:txBody>
      </p:sp>
      <p:sp>
        <p:nvSpPr>
          <p:cNvPr id="3" name="Inhaltsplatzhalter 2"/>
          <p:cNvSpPr>
            <a:spLocks noGrp="1"/>
          </p:cNvSpPr>
          <p:nvPr>
            <p:ph idx="1"/>
          </p:nvPr>
        </p:nvSpPr>
        <p:spPr/>
        <p:txBody>
          <a:bodyPr/>
          <a:lstStyle/>
          <a:p>
            <a:pPr marL="0" indent="0">
              <a:buNone/>
            </a:pPr>
            <a:r>
              <a:rPr lang="de-DE" sz="2000" dirty="0"/>
              <a:t>RDA: </a:t>
            </a:r>
            <a:r>
              <a:rPr lang="de-DE" sz="2000" dirty="0" err="1"/>
              <a:t>Nayak</a:t>
            </a:r>
            <a:r>
              <a:rPr lang="de-DE" sz="2000" dirty="0"/>
              <a:t> (Dynastie : 1739-1815 : Sri Lanka)</a:t>
            </a:r>
          </a:p>
          <a:p>
            <a:pPr marL="0" indent="0">
              <a:buNone/>
            </a:pPr>
            <a:endParaRPr lang="de-DE" sz="2000" dirty="0"/>
          </a:p>
          <a:p>
            <a:pPr marL="0" indent="0">
              <a:buNone/>
            </a:pPr>
            <a:r>
              <a:rPr lang="de-DE" sz="2000" dirty="0"/>
              <a:t>Normierter Sucheinstieg</a:t>
            </a:r>
          </a:p>
          <a:p>
            <a:pPr marL="0" indent="0">
              <a:buNone/>
            </a:pPr>
            <a:r>
              <a:rPr lang="de-DE" sz="2000" dirty="0"/>
              <a:t>GND:	100 </a:t>
            </a:r>
            <a:r>
              <a:rPr lang="de-DE" sz="2000" b="1" dirty="0"/>
              <a:t>$P</a:t>
            </a:r>
            <a:r>
              <a:rPr lang="de-DE" sz="2000" dirty="0"/>
              <a:t> </a:t>
            </a:r>
            <a:r>
              <a:rPr lang="de-DE" sz="2000" dirty="0" err="1"/>
              <a:t>Nāyakkar</a:t>
            </a:r>
            <a:r>
              <a:rPr lang="de-DE" sz="2000" dirty="0"/>
              <a:t> </a:t>
            </a:r>
            <a:r>
              <a:rPr lang="de-DE" sz="2000" b="1" dirty="0"/>
              <a:t>$c</a:t>
            </a:r>
            <a:r>
              <a:rPr lang="de-DE" sz="2000" dirty="0"/>
              <a:t> Dynastie : 1739-1815 : Sri Lanka</a:t>
            </a:r>
          </a:p>
          <a:p>
            <a:pPr marL="0" indent="0">
              <a:buNone/>
            </a:pPr>
            <a:endParaRPr lang="de-DE" sz="2000" dirty="0"/>
          </a:p>
          <a:p>
            <a:pPr marL="0" indent="0">
              <a:buNone/>
            </a:pPr>
            <a:r>
              <a:rPr lang="de-DE" sz="2000" dirty="0"/>
              <a:t>Sucheinstieg für abweichenden Namen</a:t>
            </a:r>
          </a:p>
          <a:p>
            <a:pPr marL="0" indent="0">
              <a:buNone/>
            </a:pPr>
            <a:r>
              <a:rPr lang="de-DE" sz="2000" dirty="0"/>
              <a:t>GND:	400 </a:t>
            </a:r>
            <a:r>
              <a:rPr lang="de-DE" sz="2000" b="1" dirty="0"/>
              <a:t>$P</a:t>
            </a:r>
            <a:r>
              <a:rPr lang="de-DE" sz="2000" dirty="0"/>
              <a:t> </a:t>
            </a:r>
            <a:r>
              <a:rPr lang="de-DE" sz="2000" dirty="0" err="1"/>
              <a:t>Nayak</a:t>
            </a:r>
            <a:r>
              <a:rPr lang="de-DE" sz="2000" dirty="0"/>
              <a:t> </a:t>
            </a:r>
            <a:r>
              <a:rPr lang="de-DE" sz="2000" b="1" dirty="0"/>
              <a:t>$c</a:t>
            </a:r>
            <a:r>
              <a:rPr lang="de-DE" sz="2000" dirty="0"/>
              <a:t> Dynastie : 1739-1815 : Sri Lanka</a:t>
            </a:r>
          </a:p>
          <a:p>
            <a:pPr marL="0" indent="0">
              <a:buNone/>
            </a:pPr>
            <a:endParaRPr lang="de-DE" sz="2000" dirty="0"/>
          </a:p>
          <a:p>
            <a:pPr marL="0" indent="0">
              <a:buNone/>
            </a:pPr>
            <a:r>
              <a:rPr lang="de-DE" sz="2000" dirty="0"/>
              <a:t>Relationen</a:t>
            </a:r>
          </a:p>
          <a:p>
            <a:pPr marL="0" indent="0">
              <a:buNone/>
            </a:pPr>
            <a:r>
              <a:rPr lang="de-DE" sz="2000" dirty="0"/>
              <a:t>GND:	548 </a:t>
            </a:r>
            <a:r>
              <a:rPr lang="de-DE" sz="2000" b="1" dirty="0"/>
              <a:t>$a</a:t>
            </a:r>
            <a:r>
              <a:rPr lang="de-DE" sz="2000" dirty="0"/>
              <a:t> 1739-1815 </a:t>
            </a:r>
            <a:r>
              <a:rPr lang="de-DE" sz="2000" b="1" dirty="0"/>
              <a:t>$4</a:t>
            </a:r>
            <a:r>
              <a:rPr lang="de-DE" sz="2000" dirty="0"/>
              <a:t> </a:t>
            </a:r>
            <a:r>
              <a:rPr lang="de-DE" sz="2000" dirty="0" err="1"/>
              <a:t>rela</a:t>
            </a:r>
            <a:endParaRPr lang="de-DE" sz="2000" dirty="0"/>
          </a:p>
          <a:p>
            <a:pPr marL="0" indent="0">
              <a:buNone/>
            </a:pPr>
            <a:r>
              <a:rPr lang="de-DE" sz="2000" dirty="0"/>
              <a:t>	550 </a:t>
            </a:r>
            <a:r>
              <a:rPr lang="de-DE" sz="2000" b="1" dirty="0"/>
              <a:t>$s</a:t>
            </a:r>
            <a:r>
              <a:rPr lang="de-DE" sz="2000" dirty="0"/>
              <a:t> Familie </a:t>
            </a:r>
            <a:r>
              <a:rPr lang="de-DE" sz="2000" b="1" dirty="0"/>
              <a:t>$4</a:t>
            </a:r>
            <a:r>
              <a:rPr lang="de-DE" sz="2000" dirty="0"/>
              <a:t> </a:t>
            </a:r>
            <a:r>
              <a:rPr lang="de-DE" sz="2000" dirty="0" err="1"/>
              <a:t>obin</a:t>
            </a:r>
            <a:r>
              <a:rPr lang="de-DE" sz="2000" dirty="0"/>
              <a:t> </a:t>
            </a:r>
            <a:r>
              <a:rPr lang="de-DE" sz="2000" b="1" dirty="0"/>
              <a:t>$</a:t>
            </a:r>
            <a:r>
              <a:rPr lang="de-DE" sz="2000" b="1" dirty="0" smtClean="0"/>
              <a:t>9 </a:t>
            </a:r>
            <a:r>
              <a:rPr lang="de-DE" sz="2000" dirty="0" smtClean="0"/>
              <a:t>(</a:t>
            </a:r>
            <a:r>
              <a:rPr lang="de-DE" sz="2000" dirty="0"/>
              <a:t>DE-...)…</a:t>
            </a:r>
          </a:p>
          <a:p>
            <a:pPr marL="0" indent="0">
              <a:buNone/>
            </a:pPr>
            <a:r>
              <a:rPr lang="de-DE" sz="2000" dirty="0"/>
              <a:t>	551 </a:t>
            </a:r>
            <a:r>
              <a:rPr lang="de-DE" sz="2000" b="1" dirty="0"/>
              <a:t>$g</a:t>
            </a:r>
            <a:r>
              <a:rPr lang="de-DE" sz="2000" dirty="0"/>
              <a:t> Sri Lanka </a:t>
            </a:r>
            <a:r>
              <a:rPr lang="de-DE" sz="2000" b="1" dirty="0"/>
              <a:t>$4</a:t>
            </a:r>
            <a:r>
              <a:rPr lang="de-DE" sz="2000" dirty="0"/>
              <a:t> </a:t>
            </a:r>
            <a:r>
              <a:rPr lang="de-DE" sz="2000" dirty="0" err="1"/>
              <a:t>ortc</a:t>
            </a:r>
            <a:r>
              <a:rPr lang="de-DE" sz="2000" dirty="0"/>
              <a:t> </a:t>
            </a:r>
            <a:r>
              <a:rPr lang="de-DE" sz="2000" b="1" dirty="0"/>
              <a:t>$</a:t>
            </a:r>
            <a:r>
              <a:rPr lang="de-DE" sz="2000" b="1" dirty="0" smtClean="0"/>
              <a:t>9 </a:t>
            </a:r>
            <a:r>
              <a:rPr lang="de-DE" sz="2000" dirty="0" smtClean="0"/>
              <a:t>(</a:t>
            </a:r>
            <a:r>
              <a:rPr lang="de-DE" sz="2000" dirty="0"/>
              <a:t>DE-</a:t>
            </a:r>
            <a:r>
              <a:rPr lang="de-DE" sz="2000" dirty="0" smtClean="0"/>
              <a:t>...)…</a:t>
            </a:r>
            <a:endParaRPr lang="de-DE" sz="2000" dirty="0"/>
          </a:p>
          <a:p>
            <a:pPr marL="0" indent="0">
              <a:buNone/>
            </a:pPr>
            <a:endParaRPr lang="de-DE" dirty="0"/>
          </a:p>
        </p:txBody>
      </p:sp>
      <p:sp>
        <p:nvSpPr>
          <p:cNvPr id="4" name="Fußzeilenplatzhalter 3"/>
          <p:cNvSpPr>
            <a:spLocks noGrp="1"/>
          </p:cNvSpPr>
          <p:nvPr>
            <p:ph type="ftr" sz="quarter" idx="11"/>
          </p:nvPr>
        </p:nvSpPr>
        <p:spPr/>
        <p:txBody>
          <a:bodyPr/>
          <a:lstStyle/>
          <a:p>
            <a:pPr algn="l"/>
            <a:r>
              <a:rPr lang="de-DE" smtClean="0"/>
              <a:t>AG RDA Schulungsunterlagen – Modul GND: Familien | 29.04.2014</a:t>
            </a:r>
            <a:endParaRPr lang="de-DE" dirty="0"/>
          </a:p>
        </p:txBody>
      </p:sp>
      <p:sp>
        <p:nvSpPr>
          <p:cNvPr id="5" name="Foliennummernplatzhalter 4"/>
          <p:cNvSpPr>
            <a:spLocks noGrp="1"/>
          </p:cNvSpPr>
          <p:nvPr>
            <p:ph type="sldNum" sz="quarter" idx="12"/>
          </p:nvPr>
        </p:nvSpPr>
        <p:spPr/>
        <p:txBody>
          <a:bodyPr/>
          <a:lstStyle/>
          <a:p>
            <a:fld id="{9866BC39-4F7F-4D17-9B3E-E16B02F2F9CC}" type="slidenum">
              <a:rPr lang="de-DE" smtClean="0"/>
              <a:t>23</a:t>
            </a:fld>
            <a:endParaRPr lang="de-DE"/>
          </a:p>
        </p:txBody>
      </p:sp>
    </p:spTree>
    <p:extLst>
      <p:ext uri="{BB962C8B-B14F-4D97-AF65-F5344CB8AC3E}">
        <p14:creationId xmlns:p14="http://schemas.microsoft.com/office/powerpoint/2010/main" val="241688178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16632"/>
            <a:ext cx="8229600" cy="1143000"/>
          </a:xfrm>
        </p:spPr>
        <p:txBody>
          <a:bodyPr/>
          <a:lstStyle/>
          <a:p>
            <a:r>
              <a:rPr lang="de-DE" dirty="0" smtClean="0"/>
              <a:t>Regeln für die Sacherschließung</a:t>
            </a:r>
            <a:endParaRPr lang="de-DE" dirty="0"/>
          </a:p>
        </p:txBody>
      </p:sp>
      <p:sp>
        <p:nvSpPr>
          <p:cNvPr id="3" name="Inhaltsplatzhalter 2"/>
          <p:cNvSpPr>
            <a:spLocks noGrp="1"/>
          </p:cNvSpPr>
          <p:nvPr>
            <p:ph idx="1"/>
          </p:nvPr>
        </p:nvSpPr>
        <p:spPr/>
        <p:txBody>
          <a:bodyPr>
            <a:normAutofit/>
          </a:bodyPr>
          <a:lstStyle/>
          <a:p>
            <a:pPr marL="0" indent="0">
              <a:buNone/>
            </a:pPr>
            <a:r>
              <a:rPr lang="de-DE" sz="2400" dirty="0" smtClean="0"/>
              <a:t>Aus der GND-Übergangsregel P8 (Familien) bleiben diese Regeln gültig:</a:t>
            </a:r>
          </a:p>
          <a:p>
            <a:pPr>
              <a:spcBef>
                <a:spcPts val="2400"/>
              </a:spcBef>
            </a:pPr>
            <a:r>
              <a:rPr lang="de-DE" sz="2400" dirty="0" smtClean="0"/>
              <a:t>Bei </a:t>
            </a:r>
            <a:r>
              <a:rPr lang="de-DE" sz="2400" dirty="0"/>
              <a:t>der Verwendung können bis zu 5 Geschwister einzeln mit ihrem </a:t>
            </a:r>
            <a:r>
              <a:rPr lang="de-DE" sz="2400" dirty="0" smtClean="0"/>
              <a:t>Namen zum </a:t>
            </a:r>
            <a:r>
              <a:rPr lang="de-DE" sz="2400" dirty="0"/>
              <a:t>Titel verlinkt werden. Mehr als fünf Geschwister werden als </a:t>
            </a:r>
            <a:r>
              <a:rPr lang="de-DE" sz="2400" dirty="0" smtClean="0"/>
              <a:t>Familie behandelt.</a:t>
            </a:r>
          </a:p>
          <a:p>
            <a:pPr>
              <a:spcBef>
                <a:spcPts val="2400"/>
              </a:spcBef>
            </a:pPr>
            <a:r>
              <a:rPr lang="de-DE" sz="2400" dirty="0" smtClean="0"/>
              <a:t>Ist </a:t>
            </a:r>
            <a:r>
              <a:rPr lang="de-DE" sz="2400" dirty="0"/>
              <a:t>der Familienname selbst Gegenstand der Darstellung, so wird er </a:t>
            </a:r>
            <a:r>
              <a:rPr lang="de-DE" sz="2400" dirty="0" smtClean="0"/>
              <a:t>als Sachschlagwort </a:t>
            </a:r>
            <a:r>
              <a:rPr lang="de-DE" sz="2400" dirty="0"/>
              <a:t>mit dem Zusatz „Familienname“ als bevorzugte </a:t>
            </a:r>
            <a:r>
              <a:rPr lang="de-DE" sz="2400" dirty="0" smtClean="0"/>
              <a:t>Benennung gewählt.</a:t>
            </a:r>
            <a:endParaRPr lang="de-DE" sz="2400" dirty="0"/>
          </a:p>
        </p:txBody>
      </p:sp>
      <p:sp>
        <p:nvSpPr>
          <p:cNvPr id="4" name="Fußzeilenplatzhalter 3"/>
          <p:cNvSpPr>
            <a:spLocks noGrp="1"/>
          </p:cNvSpPr>
          <p:nvPr>
            <p:ph type="ftr" sz="quarter" idx="11"/>
          </p:nvPr>
        </p:nvSpPr>
        <p:spPr/>
        <p:txBody>
          <a:bodyPr/>
          <a:lstStyle/>
          <a:p>
            <a:pPr algn="l"/>
            <a:r>
              <a:rPr lang="de-DE" smtClean="0"/>
              <a:t>AG RDA Schulungsunterlagen – Modul GND: Familien | 29.04.2014</a:t>
            </a:r>
            <a:endParaRPr lang="de-DE" dirty="0"/>
          </a:p>
        </p:txBody>
      </p:sp>
      <p:sp>
        <p:nvSpPr>
          <p:cNvPr id="5" name="Foliennummernplatzhalter 4"/>
          <p:cNvSpPr>
            <a:spLocks noGrp="1"/>
          </p:cNvSpPr>
          <p:nvPr>
            <p:ph type="sldNum" sz="quarter" idx="12"/>
          </p:nvPr>
        </p:nvSpPr>
        <p:spPr/>
        <p:txBody>
          <a:bodyPr/>
          <a:lstStyle/>
          <a:p>
            <a:fld id="{9866BC39-4F7F-4D17-9B3E-E16B02F2F9CC}" type="slidenum">
              <a:rPr lang="de-DE" smtClean="0"/>
              <a:t>24</a:t>
            </a:fld>
            <a:endParaRPr lang="de-DE"/>
          </a:p>
        </p:txBody>
      </p:sp>
    </p:spTree>
    <p:extLst>
      <p:ext uri="{BB962C8B-B14F-4D97-AF65-F5344CB8AC3E}">
        <p14:creationId xmlns:p14="http://schemas.microsoft.com/office/powerpoint/2010/main" val="236796956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16632"/>
            <a:ext cx="8229600" cy="1143000"/>
          </a:xfrm>
        </p:spPr>
        <p:txBody>
          <a:bodyPr/>
          <a:lstStyle/>
          <a:p>
            <a:r>
              <a:rPr lang="de-DE" dirty="0" smtClean="0"/>
              <a:t>Was ist neu?</a:t>
            </a:r>
            <a:endParaRPr lang="de-DE" dirty="0"/>
          </a:p>
        </p:txBody>
      </p:sp>
      <p:sp>
        <p:nvSpPr>
          <p:cNvPr id="3" name="Inhaltsplatzhalter 2"/>
          <p:cNvSpPr>
            <a:spLocks noGrp="1"/>
          </p:cNvSpPr>
          <p:nvPr>
            <p:ph idx="1"/>
          </p:nvPr>
        </p:nvSpPr>
        <p:spPr>
          <a:xfrm>
            <a:off x="467544" y="1484784"/>
            <a:ext cx="8229600" cy="4824536"/>
          </a:xfrm>
        </p:spPr>
        <p:txBody>
          <a:bodyPr>
            <a:noAutofit/>
          </a:bodyPr>
          <a:lstStyle/>
          <a:p>
            <a:pPr>
              <a:spcBef>
                <a:spcPts val="1800"/>
              </a:spcBef>
            </a:pPr>
            <a:r>
              <a:rPr lang="de-DE" sz="2400" dirty="0" smtClean="0"/>
              <a:t>Keine Normierung mehr auf den Gattungsbegriff Familie als Zusatz zum Familiennamen.</a:t>
            </a:r>
          </a:p>
          <a:p>
            <a:pPr>
              <a:spcBef>
                <a:spcPts val="1800"/>
              </a:spcBef>
            </a:pPr>
            <a:r>
              <a:rPr lang="de-DE" sz="2400" dirty="0" smtClean="0"/>
              <a:t>Beim bevorzugten Namen wird obligatorisch eine einschlägige Zeitangabe erfasst. </a:t>
            </a:r>
          </a:p>
          <a:p>
            <a:pPr>
              <a:spcBef>
                <a:spcPts val="1800"/>
              </a:spcBef>
            </a:pPr>
            <a:r>
              <a:rPr lang="de-DE" sz="2400" dirty="0" smtClean="0"/>
              <a:t>Auch Herrscher- </a:t>
            </a:r>
            <a:r>
              <a:rPr lang="de-DE" sz="2400" dirty="0"/>
              <a:t>und </a:t>
            </a:r>
            <a:r>
              <a:rPr lang="de-DE" sz="2400" dirty="0" smtClean="0"/>
              <a:t>Adelsfamilien mit Namen in Pluralform werden mit der Gattungsbezeichnung für die Art der Familie erfasst.</a:t>
            </a:r>
          </a:p>
          <a:p>
            <a:pPr>
              <a:spcBef>
                <a:spcPts val="1800"/>
              </a:spcBef>
            </a:pPr>
            <a:r>
              <a:rPr lang="de-DE" sz="2400" dirty="0" smtClean="0"/>
              <a:t>Neben der Gattungsbezeichnung werden auch alle anderen für den Sucheinstieg erforderlichen Angaben (Datum, ggf. Ort usw.) direkt hinter dem Namen eingegeben.</a:t>
            </a:r>
            <a:endParaRPr lang="de-DE" sz="2400" dirty="0"/>
          </a:p>
        </p:txBody>
      </p:sp>
      <p:sp>
        <p:nvSpPr>
          <p:cNvPr id="4" name="Fußzeilenplatzhalter 3"/>
          <p:cNvSpPr>
            <a:spLocks noGrp="1"/>
          </p:cNvSpPr>
          <p:nvPr>
            <p:ph type="ftr" sz="quarter" idx="11"/>
          </p:nvPr>
        </p:nvSpPr>
        <p:spPr/>
        <p:txBody>
          <a:bodyPr/>
          <a:lstStyle/>
          <a:p>
            <a:pPr algn="l"/>
            <a:r>
              <a:rPr lang="de-DE" smtClean="0"/>
              <a:t>AG RDA Schulungsunterlagen – Modul GND: Familien | 29.04.2014</a:t>
            </a:r>
            <a:endParaRPr lang="de-DE" dirty="0"/>
          </a:p>
        </p:txBody>
      </p:sp>
      <p:sp>
        <p:nvSpPr>
          <p:cNvPr id="5" name="Foliennummernplatzhalter 4"/>
          <p:cNvSpPr>
            <a:spLocks noGrp="1"/>
          </p:cNvSpPr>
          <p:nvPr>
            <p:ph type="sldNum" sz="quarter" idx="12"/>
          </p:nvPr>
        </p:nvSpPr>
        <p:spPr/>
        <p:txBody>
          <a:bodyPr/>
          <a:lstStyle/>
          <a:p>
            <a:fld id="{9866BC39-4F7F-4D17-9B3E-E16B02F2F9CC}" type="slidenum">
              <a:rPr lang="de-DE" smtClean="0"/>
              <a:t>25</a:t>
            </a:fld>
            <a:endParaRPr lang="de-DE"/>
          </a:p>
        </p:txBody>
      </p:sp>
    </p:spTree>
    <p:extLst>
      <p:ext uri="{BB962C8B-B14F-4D97-AF65-F5344CB8AC3E}">
        <p14:creationId xmlns:p14="http://schemas.microsoft.com/office/powerpoint/2010/main" val="10351040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16632"/>
            <a:ext cx="8229600" cy="1143000"/>
          </a:xfrm>
        </p:spPr>
        <p:txBody>
          <a:bodyPr/>
          <a:lstStyle/>
          <a:p>
            <a:pPr algn="l"/>
            <a:r>
              <a:rPr lang="de-DE" dirty="0" smtClean="0"/>
              <a:t>Aus dem RDA-Glossar</a:t>
            </a:r>
            <a:endParaRPr lang="de-DE" dirty="0"/>
          </a:p>
        </p:txBody>
      </p:sp>
      <p:sp>
        <p:nvSpPr>
          <p:cNvPr id="3" name="Inhaltsplatzhalter 2"/>
          <p:cNvSpPr>
            <a:spLocks noGrp="1"/>
          </p:cNvSpPr>
          <p:nvPr>
            <p:ph idx="1"/>
          </p:nvPr>
        </p:nvSpPr>
        <p:spPr/>
        <p:txBody>
          <a:bodyPr>
            <a:normAutofit/>
          </a:bodyPr>
          <a:lstStyle/>
          <a:p>
            <a:pPr marL="0" indent="0">
              <a:buNone/>
            </a:pPr>
            <a:r>
              <a:rPr lang="de-DE" sz="2400" b="1" dirty="0" smtClean="0"/>
              <a:t>Familie</a:t>
            </a:r>
          </a:p>
          <a:p>
            <a:pPr marL="0" indent="0">
              <a:buNone/>
            </a:pPr>
            <a:r>
              <a:rPr lang="en-US" sz="2400" dirty="0" err="1" smtClean="0"/>
              <a:t>Zwei</a:t>
            </a:r>
            <a:r>
              <a:rPr lang="en-US" sz="2400" dirty="0" smtClean="0"/>
              <a:t> </a:t>
            </a:r>
            <a:r>
              <a:rPr lang="en-US" sz="2400" dirty="0" err="1" smtClean="0"/>
              <a:t>oder</a:t>
            </a:r>
            <a:r>
              <a:rPr lang="en-US" sz="2400" dirty="0" smtClean="0"/>
              <a:t> </a:t>
            </a:r>
            <a:r>
              <a:rPr lang="en-US" sz="2400" dirty="0" err="1" smtClean="0"/>
              <a:t>mehr</a:t>
            </a:r>
            <a:r>
              <a:rPr lang="en-US" sz="2400" dirty="0"/>
              <a:t> </a:t>
            </a:r>
            <a:r>
              <a:rPr lang="de-DE" sz="2400" dirty="0" smtClean="0"/>
              <a:t>Personen, die durch Geburt, Heirat, Adoption, eingetragene Lebenspartnerschaft oder ähnlichen Rechtsstatus miteinander in Beziehung stehen oder die sich auf andere Weise als Familie präsentieren. </a:t>
            </a:r>
          </a:p>
        </p:txBody>
      </p:sp>
      <p:sp>
        <p:nvSpPr>
          <p:cNvPr id="4" name="Fußzeilenplatzhalter 3"/>
          <p:cNvSpPr>
            <a:spLocks noGrp="1"/>
          </p:cNvSpPr>
          <p:nvPr>
            <p:ph type="ftr" sz="quarter" idx="11"/>
          </p:nvPr>
        </p:nvSpPr>
        <p:spPr>
          <a:xfrm>
            <a:off x="467544" y="6381328"/>
            <a:ext cx="6984776" cy="365125"/>
          </a:xfrm>
        </p:spPr>
        <p:txBody>
          <a:bodyPr/>
          <a:lstStyle/>
          <a:p>
            <a:pPr algn="l"/>
            <a:r>
              <a:rPr lang="de-DE" smtClean="0"/>
              <a:t>AG RDA Schulungsunterlagen – Modul GND: Familien | 29.04.2014</a:t>
            </a:r>
            <a:endParaRPr lang="de-DE" dirty="0"/>
          </a:p>
        </p:txBody>
      </p:sp>
      <p:sp>
        <p:nvSpPr>
          <p:cNvPr id="5" name="Foliennummernplatzhalter 4"/>
          <p:cNvSpPr>
            <a:spLocks noGrp="1"/>
          </p:cNvSpPr>
          <p:nvPr>
            <p:ph type="sldNum" sz="quarter" idx="12"/>
          </p:nvPr>
        </p:nvSpPr>
        <p:spPr/>
        <p:txBody>
          <a:bodyPr/>
          <a:lstStyle/>
          <a:p>
            <a:fld id="{9866BC39-4F7F-4D17-9B3E-E16B02F2F9CC}" type="slidenum">
              <a:rPr lang="de-DE" smtClean="0"/>
              <a:t>3</a:t>
            </a:fld>
            <a:endParaRPr lang="de-DE"/>
          </a:p>
        </p:txBody>
      </p:sp>
    </p:spTree>
    <p:extLst>
      <p:ext uri="{BB962C8B-B14F-4D97-AF65-F5344CB8AC3E}">
        <p14:creationId xmlns:p14="http://schemas.microsoft.com/office/powerpoint/2010/main" val="347887253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25760"/>
            <a:ext cx="8229600" cy="1143000"/>
          </a:xfrm>
        </p:spPr>
        <p:txBody>
          <a:bodyPr/>
          <a:lstStyle/>
          <a:p>
            <a:pPr algn="l"/>
            <a:r>
              <a:rPr lang="de-DE" dirty="0" smtClean="0"/>
              <a:t>Verwendung von Familien</a:t>
            </a:r>
            <a:endParaRPr lang="de-DE" dirty="0"/>
          </a:p>
        </p:txBody>
      </p:sp>
      <p:sp>
        <p:nvSpPr>
          <p:cNvPr id="3" name="Inhaltsplatzhalter 2"/>
          <p:cNvSpPr>
            <a:spLocks noGrp="1"/>
          </p:cNvSpPr>
          <p:nvPr>
            <p:ph idx="1"/>
          </p:nvPr>
        </p:nvSpPr>
        <p:spPr/>
        <p:txBody>
          <a:bodyPr>
            <a:normAutofit/>
          </a:bodyPr>
          <a:lstStyle/>
          <a:p>
            <a:r>
              <a:rPr lang="de-DE" sz="2400" dirty="0" smtClean="0"/>
              <a:t>Formalerschließung: Familien als Schöpfer eines Werkes, </a:t>
            </a:r>
            <a:r>
              <a:rPr lang="de-DE" sz="2400" dirty="0"/>
              <a:t>H</a:t>
            </a:r>
            <a:r>
              <a:rPr lang="de-DE" sz="2400" dirty="0" smtClean="0"/>
              <a:t>erausgeber u. a. werden erst mit dem RDA-Vollumstieg erfasst.</a:t>
            </a:r>
          </a:p>
          <a:p>
            <a:pPr marL="0" indent="0">
              <a:buNone/>
            </a:pPr>
            <a:endParaRPr lang="de-DE" sz="2400" dirty="0" smtClean="0"/>
          </a:p>
          <a:p>
            <a:r>
              <a:rPr lang="de-DE" sz="2400" dirty="0" smtClean="0"/>
              <a:t>Sacherschließung: wie bisher werden erst mehr als fünf in einem Dokument behandelte Familienmitglieder als Familie erfasst. Bis zu fünf Familienangehörige können einzeln verwendet werden.</a:t>
            </a:r>
          </a:p>
        </p:txBody>
      </p:sp>
      <p:sp>
        <p:nvSpPr>
          <p:cNvPr id="4" name="Fußzeilenplatzhalter 3"/>
          <p:cNvSpPr>
            <a:spLocks noGrp="1"/>
          </p:cNvSpPr>
          <p:nvPr>
            <p:ph type="ftr" sz="quarter" idx="11"/>
          </p:nvPr>
        </p:nvSpPr>
        <p:spPr>
          <a:xfrm>
            <a:off x="467544" y="6381328"/>
            <a:ext cx="6984776" cy="365125"/>
          </a:xfrm>
        </p:spPr>
        <p:txBody>
          <a:bodyPr/>
          <a:lstStyle/>
          <a:p>
            <a:pPr algn="l"/>
            <a:r>
              <a:rPr lang="de-DE" smtClean="0"/>
              <a:t>AG RDA Schulungsunterlagen – Modul GND: Familien | 29.04.2014</a:t>
            </a:r>
            <a:endParaRPr lang="de-DE" dirty="0"/>
          </a:p>
        </p:txBody>
      </p:sp>
      <p:sp>
        <p:nvSpPr>
          <p:cNvPr id="5" name="Foliennummernplatzhalter 4"/>
          <p:cNvSpPr>
            <a:spLocks noGrp="1"/>
          </p:cNvSpPr>
          <p:nvPr>
            <p:ph type="sldNum" sz="quarter" idx="12"/>
          </p:nvPr>
        </p:nvSpPr>
        <p:spPr/>
        <p:txBody>
          <a:bodyPr/>
          <a:lstStyle/>
          <a:p>
            <a:fld id="{9866BC39-4F7F-4D17-9B3E-E16B02F2F9CC}" type="slidenum">
              <a:rPr lang="de-DE" smtClean="0"/>
              <a:t>4</a:t>
            </a:fld>
            <a:endParaRPr lang="de-DE"/>
          </a:p>
        </p:txBody>
      </p:sp>
    </p:spTree>
    <p:extLst>
      <p:ext uri="{BB962C8B-B14F-4D97-AF65-F5344CB8AC3E}">
        <p14:creationId xmlns:p14="http://schemas.microsoft.com/office/powerpoint/2010/main" val="4749233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16632"/>
            <a:ext cx="8229600" cy="1143000"/>
          </a:xfrm>
        </p:spPr>
        <p:txBody>
          <a:bodyPr/>
          <a:lstStyle/>
          <a:p>
            <a:pPr algn="l"/>
            <a:r>
              <a:rPr lang="de-DE" dirty="0" smtClean="0"/>
              <a:t>RDA 10. Familien</a:t>
            </a:r>
            <a:endParaRPr lang="de-DE" dirty="0"/>
          </a:p>
        </p:txBody>
      </p:sp>
      <p:sp>
        <p:nvSpPr>
          <p:cNvPr id="3" name="Inhaltsplatzhalter 2"/>
          <p:cNvSpPr>
            <a:spLocks noGrp="1"/>
          </p:cNvSpPr>
          <p:nvPr>
            <p:ph idx="1"/>
          </p:nvPr>
        </p:nvSpPr>
        <p:spPr>
          <a:xfrm>
            <a:off x="457200" y="1600200"/>
            <a:ext cx="8363272" cy="4709120"/>
          </a:xfrm>
        </p:spPr>
        <p:txBody>
          <a:bodyPr/>
          <a:lstStyle/>
          <a:p>
            <a:pPr marL="0" indent="0">
              <a:buNone/>
            </a:pPr>
            <a:r>
              <a:rPr lang="de-DE" sz="2000" dirty="0" smtClean="0"/>
              <a:t>10.0	Ziel und Geltungsbereich</a:t>
            </a:r>
          </a:p>
          <a:p>
            <a:pPr marL="0" indent="0">
              <a:spcBef>
                <a:spcPts val="600"/>
              </a:spcBef>
              <a:buNone/>
            </a:pPr>
            <a:r>
              <a:rPr lang="de-DE" sz="2000" dirty="0" smtClean="0"/>
              <a:t>10.1	Allgemeine Richtlinien zur Identifizierung von Familien</a:t>
            </a:r>
          </a:p>
          <a:p>
            <a:pPr marL="0" indent="0">
              <a:spcBef>
                <a:spcPts val="600"/>
              </a:spcBef>
              <a:buNone/>
            </a:pPr>
            <a:r>
              <a:rPr lang="de-DE" sz="2000" dirty="0" smtClean="0"/>
              <a:t>10.2	Name der Familie</a:t>
            </a:r>
          </a:p>
          <a:p>
            <a:pPr marL="0" indent="0">
              <a:spcBef>
                <a:spcPts val="600"/>
              </a:spcBef>
              <a:buNone/>
            </a:pPr>
            <a:r>
              <a:rPr lang="de-DE" sz="2000" dirty="0" smtClean="0"/>
              <a:t>10.3	Art der Familie</a:t>
            </a:r>
          </a:p>
          <a:p>
            <a:pPr marL="0" indent="0">
              <a:spcBef>
                <a:spcPts val="600"/>
              </a:spcBef>
              <a:buNone/>
            </a:pPr>
            <a:r>
              <a:rPr lang="de-DE" sz="2000" dirty="0" smtClean="0"/>
              <a:t>10.4	Datum, das mit der Familie in Verbindung steht</a:t>
            </a:r>
          </a:p>
          <a:p>
            <a:pPr marL="0" indent="0">
              <a:spcBef>
                <a:spcPts val="600"/>
              </a:spcBef>
              <a:buNone/>
            </a:pPr>
            <a:r>
              <a:rPr lang="de-DE" sz="2000" dirty="0" smtClean="0"/>
              <a:t>10.5	Ort, der mit der Familie in Verbindung steht</a:t>
            </a:r>
          </a:p>
          <a:p>
            <a:pPr marL="0" indent="0">
              <a:spcBef>
                <a:spcPts val="600"/>
              </a:spcBef>
              <a:buNone/>
            </a:pPr>
            <a:r>
              <a:rPr lang="de-DE" sz="2000" dirty="0" smtClean="0"/>
              <a:t>10.6	Berühmtes Familienmitglied	</a:t>
            </a:r>
          </a:p>
          <a:p>
            <a:pPr marL="0" indent="0">
              <a:spcBef>
                <a:spcPts val="600"/>
              </a:spcBef>
              <a:buNone/>
            </a:pPr>
            <a:r>
              <a:rPr lang="de-DE" sz="2000" dirty="0" smtClean="0"/>
              <a:t>10.7	</a:t>
            </a:r>
            <a:r>
              <a:rPr lang="de-DE" sz="2000" dirty="0" err="1" smtClean="0"/>
              <a:t>Erbtitel</a:t>
            </a:r>
            <a:endParaRPr lang="de-DE" sz="2000" dirty="0" smtClean="0"/>
          </a:p>
          <a:p>
            <a:pPr marL="0" indent="0">
              <a:spcBef>
                <a:spcPts val="600"/>
              </a:spcBef>
              <a:buNone/>
            </a:pPr>
            <a:r>
              <a:rPr lang="de-DE" sz="2000" dirty="0" smtClean="0"/>
              <a:t>10.8 	Sprache der Familie</a:t>
            </a:r>
          </a:p>
          <a:p>
            <a:pPr marL="0" indent="0">
              <a:spcBef>
                <a:spcPts val="600"/>
              </a:spcBef>
              <a:buNone/>
            </a:pPr>
            <a:r>
              <a:rPr lang="de-DE" sz="2000" dirty="0" smtClean="0"/>
              <a:t>10.9	Familiengeschichte</a:t>
            </a:r>
          </a:p>
          <a:p>
            <a:pPr marL="0" indent="0">
              <a:spcBef>
                <a:spcPts val="600"/>
              </a:spcBef>
              <a:buNone/>
            </a:pPr>
            <a:r>
              <a:rPr lang="de-DE" sz="2000" dirty="0" smtClean="0"/>
              <a:t>10.10	</a:t>
            </a:r>
            <a:r>
              <a:rPr lang="de-DE" sz="2000" dirty="0" err="1" smtClean="0"/>
              <a:t>Identifikator</a:t>
            </a:r>
            <a:r>
              <a:rPr lang="de-DE" sz="2000" dirty="0" smtClean="0"/>
              <a:t> für die Familie</a:t>
            </a:r>
          </a:p>
          <a:p>
            <a:pPr marL="0" indent="0">
              <a:spcBef>
                <a:spcPts val="600"/>
              </a:spcBef>
              <a:buNone/>
            </a:pPr>
            <a:r>
              <a:rPr lang="de-DE" sz="2000" dirty="0" smtClean="0"/>
              <a:t>10.11	Bildung von Sucheinstiegen, die Familien repräsentieren</a:t>
            </a:r>
          </a:p>
          <a:p>
            <a:pPr marL="0" indent="0">
              <a:buNone/>
            </a:pPr>
            <a:endParaRPr lang="de-DE" dirty="0" smtClean="0"/>
          </a:p>
        </p:txBody>
      </p:sp>
      <p:sp>
        <p:nvSpPr>
          <p:cNvPr id="4" name="Fußzeilenplatzhalter 3"/>
          <p:cNvSpPr>
            <a:spLocks noGrp="1"/>
          </p:cNvSpPr>
          <p:nvPr>
            <p:ph type="ftr" sz="quarter" idx="11"/>
          </p:nvPr>
        </p:nvSpPr>
        <p:spPr>
          <a:xfrm>
            <a:off x="467544" y="6381328"/>
            <a:ext cx="6984776" cy="365125"/>
          </a:xfrm>
        </p:spPr>
        <p:txBody>
          <a:bodyPr/>
          <a:lstStyle/>
          <a:p>
            <a:pPr algn="l"/>
            <a:r>
              <a:rPr lang="de-DE" smtClean="0"/>
              <a:t>AG RDA Schulungsunterlagen – Modul GND: Familien | 29.04.2014</a:t>
            </a:r>
            <a:endParaRPr lang="de-DE" dirty="0"/>
          </a:p>
        </p:txBody>
      </p:sp>
      <p:sp>
        <p:nvSpPr>
          <p:cNvPr id="5" name="Foliennummernplatzhalter 4"/>
          <p:cNvSpPr>
            <a:spLocks noGrp="1"/>
          </p:cNvSpPr>
          <p:nvPr>
            <p:ph type="sldNum" sz="quarter" idx="12"/>
          </p:nvPr>
        </p:nvSpPr>
        <p:spPr/>
        <p:txBody>
          <a:bodyPr/>
          <a:lstStyle/>
          <a:p>
            <a:fld id="{9866BC39-4F7F-4D17-9B3E-E16B02F2F9CC}" type="slidenum">
              <a:rPr lang="de-DE" smtClean="0"/>
              <a:t>5</a:t>
            </a:fld>
            <a:endParaRPr lang="de-DE"/>
          </a:p>
        </p:txBody>
      </p:sp>
    </p:spTree>
    <p:extLst>
      <p:ext uri="{BB962C8B-B14F-4D97-AF65-F5344CB8AC3E}">
        <p14:creationId xmlns:p14="http://schemas.microsoft.com/office/powerpoint/2010/main" val="142117302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16632"/>
            <a:ext cx="8229600" cy="1143000"/>
          </a:xfrm>
        </p:spPr>
        <p:txBody>
          <a:bodyPr/>
          <a:lstStyle/>
          <a:p>
            <a:pPr algn="l"/>
            <a:r>
              <a:rPr lang="de-DE" dirty="0" smtClean="0"/>
              <a:t>RDA 10. Familien</a:t>
            </a:r>
            <a:endParaRPr lang="de-DE" dirty="0"/>
          </a:p>
        </p:txBody>
      </p:sp>
      <p:sp>
        <p:nvSpPr>
          <p:cNvPr id="3" name="Inhaltsplatzhalter 2"/>
          <p:cNvSpPr>
            <a:spLocks noGrp="1"/>
          </p:cNvSpPr>
          <p:nvPr>
            <p:ph idx="1"/>
          </p:nvPr>
        </p:nvSpPr>
        <p:spPr>
          <a:xfrm>
            <a:off x="457200" y="1600200"/>
            <a:ext cx="8363272" cy="4709120"/>
          </a:xfrm>
        </p:spPr>
        <p:txBody>
          <a:bodyPr>
            <a:noAutofit/>
          </a:bodyPr>
          <a:lstStyle/>
          <a:p>
            <a:pPr marL="0" indent="0">
              <a:buNone/>
            </a:pPr>
            <a:r>
              <a:rPr lang="de-DE" sz="2400" dirty="0" smtClean="0"/>
              <a:t>Kapitel 10 regelt die</a:t>
            </a:r>
          </a:p>
          <a:p>
            <a:pPr>
              <a:spcBef>
                <a:spcPts val="2400"/>
              </a:spcBef>
            </a:pPr>
            <a:r>
              <a:rPr lang="en-US" sz="2400" dirty="0"/>
              <a:t>Wahl des </a:t>
            </a:r>
            <a:r>
              <a:rPr lang="en-US" sz="2400" dirty="0" err="1"/>
              <a:t>bevorzugten</a:t>
            </a:r>
            <a:r>
              <a:rPr lang="en-US" sz="2400" dirty="0"/>
              <a:t> </a:t>
            </a:r>
            <a:r>
              <a:rPr lang="en-US" sz="2400" dirty="0" err="1"/>
              <a:t>Namens</a:t>
            </a:r>
            <a:endParaRPr lang="en-US" sz="2400" dirty="0"/>
          </a:p>
          <a:p>
            <a:pPr>
              <a:spcBef>
                <a:spcPts val="2400"/>
              </a:spcBef>
            </a:pPr>
            <a:r>
              <a:rPr lang="en-US" sz="2400" dirty="0" err="1" smtClean="0"/>
              <a:t>Erfassung</a:t>
            </a:r>
            <a:r>
              <a:rPr lang="en-US" sz="2400" dirty="0" smtClean="0"/>
              <a:t> des </a:t>
            </a:r>
            <a:r>
              <a:rPr lang="en-US" sz="2400" dirty="0" err="1"/>
              <a:t>bevorzugten</a:t>
            </a:r>
            <a:r>
              <a:rPr lang="en-US" sz="2400" dirty="0"/>
              <a:t> </a:t>
            </a:r>
            <a:r>
              <a:rPr lang="en-US" sz="2400" dirty="0" err="1"/>
              <a:t>Namens</a:t>
            </a:r>
            <a:endParaRPr lang="en-US" sz="2400" dirty="0"/>
          </a:p>
          <a:p>
            <a:pPr>
              <a:spcBef>
                <a:spcPts val="2400"/>
              </a:spcBef>
            </a:pPr>
            <a:r>
              <a:rPr lang="en-US" sz="2400" dirty="0" err="1" smtClean="0"/>
              <a:t>Erfassung</a:t>
            </a:r>
            <a:r>
              <a:rPr lang="en-US" sz="2400" dirty="0" smtClean="0"/>
              <a:t> </a:t>
            </a:r>
            <a:r>
              <a:rPr lang="en-US" sz="2400" dirty="0" err="1" smtClean="0"/>
              <a:t>abweichender</a:t>
            </a:r>
            <a:r>
              <a:rPr lang="en-US" sz="2400" dirty="0" smtClean="0"/>
              <a:t> </a:t>
            </a:r>
            <a:r>
              <a:rPr lang="en-US" sz="2400" dirty="0" err="1"/>
              <a:t>Namen</a:t>
            </a:r>
            <a:endParaRPr lang="en-US" sz="2400" dirty="0"/>
          </a:p>
          <a:p>
            <a:pPr>
              <a:spcBef>
                <a:spcPts val="2400"/>
              </a:spcBef>
            </a:pPr>
            <a:r>
              <a:rPr lang="en-US" sz="2400" dirty="0" err="1"/>
              <a:t>Erfassung</a:t>
            </a:r>
            <a:r>
              <a:rPr lang="en-US" sz="2400" dirty="0"/>
              <a:t> </a:t>
            </a:r>
            <a:r>
              <a:rPr lang="en-US" sz="2400" dirty="0" err="1" smtClean="0"/>
              <a:t>sonstiger</a:t>
            </a:r>
            <a:r>
              <a:rPr lang="en-US" sz="2400" dirty="0" smtClean="0"/>
              <a:t> </a:t>
            </a:r>
            <a:r>
              <a:rPr lang="en-US" sz="2400" dirty="0" err="1" smtClean="0"/>
              <a:t>identifizierender</a:t>
            </a:r>
            <a:r>
              <a:rPr lang="en-US" sz="2400" dirty="0" smtClean="0"/>
              <a:t> </a:t>
            </a:r>
            <a:r>
              <a:rPr lang="en-US" sz="2400" dirty="0" err="1"/>
              <a:t>M</a:t>
            </a:r>
            <a:r>
              <a:rPr lang="en-US" sz="2400" dirty="0" err="1" smtClean="0"/>
              <a:t>erkmale</a:t>
            </a:r>
            <a:endParaRPr lang="en-US" sz="2400" dirty="0"/>
          </a:p>
          <a:p>
            <a:pPr>
              <a:spcBef>
                <a:spcPts val="2400"/>
              </a:spcBef>
            </a:pPr>
            <a:r>
              <a:rPr lang="en-US" sz="2400" dirty="0" err="1"/>
              <a:t>Bildung</a:t>
            </a:r>
            <a:r>
              <a:rPr lang="en-US" sz="2400" dirty="0"/>
              <a:t> von </a:t>
            </a:r>
            <a:r>
              <a:rPr lang="en-US" sz="2400" dirty="0" err="1" smtClean="0"/>
              <a:t>Sucheinstiegen</a:t>
            </a:r>
            <a:endParaRPr lang="de-DE" sz="2400" dirty="0" smtClean="0"/>
          </a:p>
        </p:txBody>
      </p:sp>
      <p:sp>
        <p:nvSpPr>
          <p:cNvPr id="4" name="Fußzeilenplatzhalter 3"/>
          <p:cNvSpPr>
            <a:spLocks noGrp="1"/>
          </p:cNvSpPr>
          <p:nvPr>
            <p:ph type="ftr" sz="quarter" idx="11"/>
          </p:nvPr>
        </p:nvSpPr>
        <p:spPr>
          <a:xfrm>
            <a:off x="467544" y="6381328"/>
            <a:ext cx="6984776" cy="365125"/>
          </a:xfrm>
        </p:spPr>
        <p:txBody>
          <a:bodyPr/>
          <a:lstStyle/>
          <a:p>
            <a:pPr algn="l"/>
            <a:r>
              <a:rPr lang="de-DE" smtClean="0"/>
              <a:t>AG RDA Schulungsunterlagen – Modul GND: Familien | 29.04.2014</a:t>
            </a:r>
            <a:endParaRPr lang="de-DE" dirty="0"/>
          </a:p>
        </p:txBody>
      </p:sp>
      <p:sp>
        <p:nvSpPr>
          <p:cNvPr id="5" name="Foliennummernplatzhalter 4"/>
          <p:cNvSpPr>
            <a:spLocks noGrp="1"/>
          </p:cNvSpPr>
          <p:nvPr>
            <p:ph type="sldNum" sz="quarter" idx="12"/>
          </p:nvPr>
        </p:nvSpPr>
        <p:spPr/>
        <p:txBody>
          <a:bodyPr/>
          <a:lstStyle/>
          <a:p>
            <a:fld id="{9866BC39-4F7F-4D17-9B3E-E16B02F2F9CC}" type="slidenum">
              <a:rPr lang="de-DE" smtClean="0"/>
              <a:t>6</a:t>
            </a:fld>
            <a:endParaRPr lang="de-DE"/>
          </a:p>
        </p:txBody>
      </p:sp>
    </p:spTree>
    <p:extLst>
      <p:ext uri="{BB962C8B-B14F-4D97-AF65-F5344CB8AC3E}">
        <p14:creationId xmlns:p14="http://schemas.microsoft.com/office/powerpoint/2010/main" val="128028712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274638"/>
            <a:ext cx="8229600" cy="1143000"/>
          </a:xfrm>
        </p:spPr>
        <p:txBody>
          <a:bodyPr>
            <a:normAutofit/>
          </a:bodyPr>
          <a:lstStyle/>
          <a:p>
            <a:pPr algn="l"/>
            <a:r>
              <a:rPr lang="de-DE" sz="3200" dirty="0" smtClean="0"/>
              <a:t>Bevorzugter Name der Familie</a:t>
            </a:r>
            <a:r>
              <a:rPr lang="de-DE" sz="3200" dirty="0"/>
              <a:t/>
            </a:r>
            <a:br>
              <a:rPr lang="de-DE" sz="3200" dirty="0"/>
            </a:br>
            <a:r>
              <a:rPr lang="de-DE" sz="2600" dirty="0" smtClean="0"/>
              <a:t>RDA 10.2.2 </a:t>
            </a:r>
            <a:r>
              <a:rPr lang="de-DE" sz="2600" i="1" dirty="0" smtClean="0"/>
              <a:t>Kernelement</a:t>
            </a:r>
            <a:endParaRPr lang="de-DE" sz="2600" i="1" dirty="0"/>
          </a:p>
        </p:txBody>
      </p:sp>
      <p:sp>
        <p:nvSpPr>
          <p:cNvPr id="3" name="Inhaltsplatzhalter 2"/>
          <p:cNvSpPr>
            <a:spLocks noGrp="1"/>
          </p:cNvSpPr>
          <p:nvPr>
            <p:ph idx="1"/>
          </p:nvPr>
        </p:nvSpPr>
        <p:spPr/>
        <p:txBody>
          <a:bodyPr/>
          <a:lstStyle/>
          <a:p>
            <a:pPr marL="0" indent="0">
              <a:buNone/>
            </a:pPr>
            <a:r>
              <a:rPr lang="de-DE" sz="2400" dirty="0" smtClean="0"/>
              <a:t>Quellen: </a:t>
            </a:r>
          </a:p>
          <a:p>
            <a:pPr marL="857250" lvl="1" indent="-457200">
              <a:buFont typeface="Arial" panose="020B0604020202020204" pitchFamily="34" charset="0"/>
              <a:buChar char="•"/>
            </a:pPr>
            <a:r>
              <a:rPr lang="de-DE" sz="2400" dirty="0" smtClean="0"/>
              <a:t>Ressourcen, die mit der Familie in Verbindung stehen (gemäß RDA 2.2.2). </a:t>
            </a:r>
          </a:p>
          <a:p>
            <a:pPr marL="857250" lvl="1" indent="-457200">
              <a:spcBef>
                <a:spcPts val="2400"/>
              </a:spcBef>
              <a:buFont typeface="Arial" panose="020B0604020202020204" pitchFamily="34" charset="0"/>
              <a:buChar char="•"/>
            </a:pPr>
            <a:r>
              <a:rPr lang="en-US" sz="2400" dirty="0" err="1"/>
              <a:t>A</a:t>
            </a:r>
            <a:r>
              <a:rPr lang="en-US" sz="2400" dirty="0" err="1" smtClean="0"/>
              <a:t>ndere</a:t>
            </a:r>
            <a:r>
              <a:rPr lang="en-US" sz="2400" dirty="0" smtClean="0"/>
              <a:t> </a:t>
            </a:r>
            <a:r>
              <a:rPr lang="en-US" sz="2400" dirty="0" err="1" smtClean="0"/>
              <a:t>formale</a:t>
            </a:r>
            <a:r>
              <a:rPr lang="en-US" sz="2400" dirty="0" smtClean="0"/>
              <a:t> </a:t>
            </a:r>
            <a:r>
              <a:rPr lang="en-US" sz="2400" dirty="0" err="1" smtClean="0"/>
              <a:t>Angaben</a:t>
            </a:r>
            <a:r>
              <a:rPr lang="en-US" sz="2400" dirty="0" smtClean="0"/>
              <a:t> in </a:t>
            </a:r>
            <a:r>
              <a:rPr lang="de-DE" sz="2400" dirty="0"/>
              <a:t>Ressourcen, die mit der Familie in Verbindung stehen. </a:t>
            </a:r>
            <a:endParaRPr lang="de-DE" sz="2400" dirty="0" smtClean="0"/>
          </a:p>
          <a:p>
            <a:pPr marL="857250" lvl="1" indent="-457200">
              <a:spcBef>
                <a:spcPts val="2400"/>
              </a:spcBef>
              <a:buFont typeface="Arial" panose="020B0604020202020204" pitchFamily="34" charset="0"/>
              <a:buChar char="•"/>
            </a:pPr>
            <a:r>
              <a:rPr lang="de-DE" sz="2400" dirty="0" smtClean="0"/>
              <a:t>Sonstige Quellen einschließlich Nachschlagewerke.</a:t>
            </a:r>
          </a:p>
          <a:p>
            <a:pPr marL="400050" lvl="1" indent="0">
              <a:buNone/>
            </a:pPr>
            <a:endParaRPr lang="de-DE" dirty="0"/>
          </a:p>
        </p:txBody>
      </p:sp>
      <p:sp>
        <p:nvSpPr>
          <p:cNvPr id="4" name="Fußzeilenplatzhalter 3"/>
          <p:cNvSpPr>
            <a:spLocks noGrp="1"/>
          </p:cNvSpPr>
          <p:nvPr>
            <p:ph type="ftr" sz="quarter" idx="11"/>
          </p:nvPr>
        </p:nvSpPr>
        <p:spPr/>
        <p:txBody>
          <a:bodyPr/>
          <a:lstStyle/>
          <a:p>
            <a:pPr algn="l"/>
            <a:r>
              <a:rPr lang="de-DE" smtClean="0"/>
              <a:t>AG RDA Schulungsunterlagen – Modul GND: Familien | 29.04.2014</a:t>
            </a:r>
            <a:endParaRPr lang="de-DE" dirty="0"/>
          </a:p>
        </p:txBody>
      </p:sp>
      <p:sp>
        <p:nvSpPr>
          <p:cNvPr id="5" name="Foliennummernplatzhalter 4"/>
          <p:cNvSpPr>
            <a:spLocks noGrp="1"/>
          </p:cNvSpPr>
          <p:nvPr>
            <p:ph type="sldNum" sz="quarter" idx="12"/>
          </p:nvPr>
        </p:nvSpPr>
        <p:spPr/>
        <p:txBody>
          <a:bodyPr/>
          <a:lstStyle/>
          <a:p>
            <a:fld id="{9866BC39-4F7F-4D17-9B3E-E16B02F2F9CC}" type="slidenum">
              <a:rPr lang="de-DE" smtClean="0"/>
              <a:t>7</a:t>
            </a:fld>
            <a:endParaRPr lang="de-DE"/>
          </a:p>
        </p:txBody>
      </p:sp>
    </p:spTree>
    <p:extLst>
      <p:ext uri="{BB962C8B-B14F-4D97-AF65-F5344CB8AC3E}">
        <p14:creationId xmlns:p14="http://schemas.microsoft.com/office/powerpoint/2010/main" val="154127904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274638"/>
            <a:ext cx="8229600" cy="1143000"/>
          </a:xfrm>
        </p:spPr>
        <p:txBody>
          <a:bodyPr/>
          <a:lstStyle/>
          <a:p>
            <a:r>
              <a:rPr lang="de-DE" dirty="0"/>
              <a:t>Bevorzugter Name der Familie</a:t>
            </a:r>
            <a:br>
              <a:rPr lang="de-DE" dirty="0"/>
            </a:br>
            <a:r>
              <a:rPr lang="de-DE" sz="2600" dirty="0"/>
              <a:t>RDA 10.2.2 </a:t>
            </a:r>
            <a:r>
              <a:rPr lang="de-DE" sz="2600" i="1" dirty="0"/>
              <a:t>Kernelement</a:t>
            </a:r>
          </a:p>
        </p:txBody>
      </p:sp>
      <p:sp>
        <p:nvSpPr>
          <p:cNvPr id="3" name="Inhaltsplatzhalter 2"/>
          <p:cNvSpPr>
            <a:spLocks noGrp="1"/>
          </p:cNvSpPr>
          <p:nvPr>
            <p:ph idx="1"/>
          </p:nvPr>
        </p:nvSpPr>
        <p:spPr/>
        <p:txBody>
          <a:bodyPr>
            <a:normAutofit/>
          </a:bodyPr>
          <a:lstStyle/>
          <a:p>
            <a:r>
              <a:rPr lang="de-DE" sz="2400" dirty="0" smtClean="0"/>
              <a:t>Gewählt wird im Allgemeinen der Name, unter dem die Familie allgemein bekannt ist. </a:t>
            </a:r>
          </a:p>
          <a:p>
            <a:pPr>
              <a:spcBef>
                <a:spcPts val="2400"/>
              </a:spcBef>
            </a:pPr>
            <a:r>
              <a:rPr lang="de-DE" sz="2400" dirty="0" smtClean="0"/>
              <a:t>Der gewählte Name kann ein Nachname oder ein Äquivalent, der Name eines Königshauses, einer Dynastie, eines Clans usw. sein.</a:t>
            </a:r>
          </a:p>
          <a:p>
            <a:pPr>
              <a:spcBef>
                <a:spcPts val="2400"/>
              </a:spcBef>
            </a:pPr>
            <a:r>
              <a:rPr lang="de-DE" sz="2400" dirty="0"/>
              <a:t>Bei mehreren bekannten Namen wird der bekannteste gewählt</a:t>
            </a:r>
            <a:r>
              <a:rPr lang="de-DE" sz="2400" dirty="0" smtClean="0"/>
              <a:t>.</a:t>
            </a:r>
            <a:endParaRPr lang="de-DE" sz="2400" dirty="0"/>
          </a:p>
          <a:p>
            <a:pPr marL="0" indent="0">
              <a:buNone/>
            </a:pPr>
            <a:endParaRPr lang="de-DE" dirty="0" smtClean="0"/>
          </a:p>
        </p:txBody>
      </p:sp>
      <p:sp>
        <p:nvSpPr>
          <p:cNvPr id="4" name="Fußzeilenplatzhalter 3"/>
          <p:cNvSpPr>
            <a:spLocks noGrp="1"/>
          </p:cNvSpPr>
          <p:nvPr>
            <p:ph type="ftr" sz="quarter" idx="11"/>
          </p:nvPr>
        </p:nvSpPr>
        <p:spPr/>
        <p:txBody>
          <a:bodyPr/>
          <a:lstStyle/>
          <a:p>
            <a:pPr algn="l"/>
            <a:r>
              <a:rPr lang="de-DE" smtClean="0"/>
              <a:t>AG RDA Schulungsunterlagen – Modul GND: Familien | 29.04.2014</a:t>
            </a:r>
            <a:endParaRPr lang="de-DE" dirty="0"/>
          </a:p>
        </p:txBody>
      </p:sp>
      <p:sp>
        <p:nvSpPr>
          <p:cNvPr id="5" name="Foliennummernplatzhalter 4"/>
          <p:cNvSpPr>
            <a:spLocks noGrp="1"/>
          </p:cNvSpPr>
          <p:nvPr>
            <p:ph type="sldNum" sz="quarter" idx="12"/>
          </p:nvPr>
        </p:nvSpPr>
        <p:spPr/>
        <p:txBody>
          <a:bodyPr/>
          <a:lstStyle/>
          <a:p>
            <a:fld id="{9866BC39-4F7F-4D17-9B3E-E16B02F2F9CC}" type="slidenum">
              <a:rPr lang="de-DE" smtClean="0"/>
              <a:t>8</a:t>
            </a:fld>
            <a:endParaRPr lang="de-DE" dirty="0"/>
          </a:p>
        </p:txBody>
      </p:sp>
    </p:spTree>
    <p:extLst>
      <p:ext uri="{BB962C8B-B14F-4D97-AF65-F5344CB8AC3E}">
        <p14:creationId xmlns:p14="http://schemas.microsoft.com/office/powerpoint/2010/main" val="320598033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274638"/>
            <a:ext cx="8229600" cy="1143000"/>
          </a:xfrm>
        </p:spPr>
        <p:txBody>
          <a:bodyPr/>
          <a:lstStyle/>
          <a:p>
            <a:r>
              <a:rPr lang="de-DE" dirty="0"/>
              <a:t>Bevorzugter Name der Familie</a:t>
            </a:r>
            <a:br>
              <a:rPr lang="de-DE" dirty="0"/>
            </a:br>
            <a:r>
              <a:rPr lang="de-DE" sz="2600" dirty="0"/>
              <a:t>RDA 10.2.2 </a:t>
            </a:r>
            <a:r>
              <a:rPr lang="de-DE" sz="2600" i="1" dirty="0"/>
              <a:t>Kernelement</a:t>
            </a:r>
            <a:endParaRPr lang="de-DE" sz="2600" dirty="0"/>
          </a:p>
        </p:txBody>
      </p:sp>
      <p:sp>
        <p:nvSpPr>
          <p:cNvPr id="3" name="Inhaltsplatzhalter 2"/>
          <p:cNvSpPr>
            <a:spLocks noGrp="1"/>
          </p:cNvSpPr>
          <p:nvPr>
            <p:ph idx="1"/>
          </p:nvPr>
        </p:nvSpPr>
        <p:spPr>
          <a:xfrm>
            <a:off x="457200" y="1600200"/>
            <a:ext cx="8075240" cy="4525963"/>
          </a:xfrm>
        </p:spPr>
        <p:txBody>
          <a:bodyPr>
            <a:normAutofit/>
          </a:bodyPr>
          <a:lstStyle/>
          <a:p>
            <a:r>
              <a:rPr lang="de-DE" sz="2400" dirty="0" smtClean="0"/>
              <a:t>Ansonsten der Name, der am häufigsten in Ressourcen, die mit der Familie in Verbindung stehen bzw. in Nachschlage-werken verwendet wird.</a:t>
            </a:r>
          </a:p>
          <a:p>
            <a:pPr>
              <a:spcBef>
                <a:spcPts val="2400"/>
              </a:spcBef>
            </a:pPr>
            <a:r>
              <a:rPr lang="de-DE" sz="2400" dirty="0" smtClean="0"/>
              <a:t>Bei mehreren Namensformen hinsichtlich Vollständigkeit, Sprache, Transliteration oder </a:t>
            </a:r>
            <a:r>
              <a:rPr lang="de-DE" sz="2400" dirty="0"/>
              <a:t>Schreibung </a:t>
            </a:r>
            <a:r>
              <a:rPr lang="de-DE" sz="2400" dirty="0" smtClean="0"/>
              <a:t>gelten die Regeln für Personen in RDA 9.2.2.5 für die Auswahl des bevorzugten Namens.</a:t>
            </a:r>
            <a:endParaRPr lang="de-DE" sz="2400" dirty="0"/>
          </a:p>
          <a:p>
            <a:pPr marL="0" indent="0">
              <a:buNone/>
            </a:pPr>
            <a:endParaRPr lang="de-DE" sz="2400" dirty="0" smtClean="0"/>
          </a:p>
        </p:txBody>
      </p:sp>
      <p:sp>
        <p:nvSpPr>
          <p:cNvPr id="4" name="Fußzeilenplatzhalter 3"/>
          <p:cNvSpPr>
            <a:spLocks noGrp="1"/>
          </p:cNvSpPr>
          <p:nvPr>
            <p:ph type="ftr" sz="quarter" idx="11"/>
          </p:nvPr>
        </p:nvSpPr>
        <p:spPr/>
        <p:txBody>
          <a:bodyPr/>
          <a:lstStyle/>
          <a:p>
            <a:pPr algn="l"/>
            <a:r>
              <a:rPr lang="de-DE" smtClean="0"/>
              <a:t>AG RDA Schulungsunterlagen – Modul GND: Familien | 29.04.2014</a:t>
            </a:r>
            <a:endParaRPr lang="de-DE" dirty="0"/>
          </a:p>
        </p:txBody>
      </p:sp>
      <p:sp>
        <p:nvSpPr>
          <p:cNvPr id="5" name="Foliennummernplatzhalter 4"/>
          <p:cNvSpPr>
            <a:spLocks noGrp="1"/>
          </p:cNvSpPr>
          <p:nvPr>
            <p:ph type="sldNum" sz="quarter" idx="12"/>
          </p:nvPr>
        </p:nvSpPr>
        <p:spPr/>
        <p:txBody>
          <a:bodyPr/>
          <a:lstStyle/>
          <a:p>
            <a:fld id="{9866BC39-4F7F-4D17-9B3E-E16B02F2F9CC}" type="slidenum">
              <a:rPr lang="de-DE" smtClean="0"/>
              <a:t>9</a:t>
            </a:fld>
            <a:endParaRPr lang="de-DE" dirty="0"/>
          </a:p>
        </p:txBody>
      </p:sp>
    </p:spTree>
    <p:extLst>
      <p:ext uri="{BB962C8B-B14F-4D97-AF65-F5344CB8AC3E}">
        <p14:creationId xmlns:p14="http://schemas.microsoft.com/office/powerpoint/2010/main" val="2198883866"/>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Ganymed">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1768</Words>
  <Application>Microsoft Office PowerPoint</Application>
  <PresentationFormat>Bildschirmpräsentation (4:3)</PresentationFormat>
  <Paragraphs>247</Paragraphs>
  <Slides>25</Slides>
  <Notes>25</Notes>
  <HiddenSlides>0</HiddenSlides>
  <MMClips>0</MMClips>
  <ScaleCrop>false</ScaleCrop>
  <HeadingPairs>
    <vt:vector size="4" baseType="variant">
      <vt:variant>
        <vt:lpstr>Design</vt:lpstr>
      </vt:variant>
      <vt:variant>
        <vt:i4>1</vt:i4>
      </vt:variant>
      <vt:variant>
        <vt:lpstr>Folientitel</vt:lpstr>
      </vt:variant>
      <vt:variant>
        <vt:i4>25</vt:i4>
      </vt:variant>
    </vt:vector>
  </HeadingPairs>
  <TitlesOfParts>
    <vt:vector size="26" baseType="lpstr">
      <vt:lpstr>Larissa</vt:lpstr>
      <vt:lpstr>Schulungsunterlagen der AG RDA</vt:lpstr>
      <vt:lpstr>Familien</vt:lpstr>
      <vt:lpstr>Aus dem RDA-Glossar</vt:lpstr>
      <vt:lpstr>Verwendung von Familien</vt:lpstr>
      <vt:lpstr>RDA 10. Familien</vt:lpstr>
      <vt:lpstr>RDA 10. Familien</vt:lpstr>
      <vt:lpstr>Bevorzugter Name der Familie RDA 10.2.2 Kernelement</vt:lpstr>
      <vt:lpstr>Bevorzugter Name der Familie RDA 10.2.2 Kernelement</vt:lpstr>
      <vt:lpstr>Bevorzugter Name der Familie RDA 10.2.2 Kernelement</vt:lpstr>
      <vt:lpstr>Erfassung des Namens RDA 10.2.2.4, 10.2.2.8, 10.2.2.9, 10.2.3.3</vt:lpstr>
      <vt:lpstr>Erfassung des Namens RDA 10.2.2.4, 10.2.2.8, 10.2.2.9, 10.2.3.3</vt:lpstr>
      <vt:lpstr>Abweichende Namen der Familie RDA 10.2.3-10.2.3.6 Optional</vt:lpstr>
      <vt:lpstr>Art der Familie RDA 10.3, 10.11.1.2 Kernelement </vt:lpstr>
      <vt:lpstr>Datum, das mit der Familie in Verbindung steht RDA 10.4, ERL; 10.11.1.3 Kernelement </vt:lpstr>
      <vt:lpstr>Ort, der mit der Familie in Verbindung steht RDA 10.5, ERL; 10.11.1.4 Kernelement, wenn zur Unterscheidung notwendig </vt:lpstr>
      <vt:lpstr>Berühmtes Familienmitglied RDA 10.6, ERL; 10.11.1.5, AWR, ERL Kernelement, wenn zur Unterscheidung notwendig </vt:lpstr>
      <vt:lpstr>Erbtitel und Sprache</vt:lpstr>
      <vt:lpstr>Familiengeschichte und Identifikator</vt:lpstr>
      <vt:lpstr>Bildung von Sucheinstiegen RDA 10.11</vt:lpstr>
      <vt:lpstr>Normierter Sucheinstieg RDA 10.11.1, AWR, ERL</vt:lpstr>
      <vt:lpstr>Abweichender Sucheinstieg RDA 10.11.2, AWR, ERL</vt:lpstr>
      <vt:lpstr>Erfassungsbeispiele PICA-Format</vt:lpstr>
      <vt:lpstr>Erfassungsbeispiele Aleph-Format</vt:lpstr>
      <vt:lpstr>Regeln für die Sacherschließung</vt:lpstr>
      <vt:lpstr>Was ist neu?</vt:lpstr>
    </vt:vector>
  </TitlesOfParts>
  <Company>SUB Göttingen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Bettina Kunz</dc:creator>
  <cp:lastModifiedBy>t_Töpler, Ingeborg Telearbeit</cp:lastModifiedBy>
  <cp:revision>108</cp:revision>
  <cp:lastPrinted>2014-04-02T16:39:31Z</cp:lastPrinted>
  <dcterms:created xsi:type="dcterms:W3CDTF">2014-03-17T15:11:03Z</dcterms:created>
  <dcterms:modified xsi:type="dcterms:W3CDTF">2014-05-12T09:31:27Z</dcterms:modified>
</cp:coreProperties>
</file>