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60" r:id="rId2"/>
    <p:sldId id="261" r:id="rId3"/>
    <p:sldId id="270" r:id="rId4"/>
    <p:sldId id="290" r:id="rId5"/>
    <p:sldId id="295" r:id="rId6"/>
    <p:sldId id="293" r:id="rId7"/>
    <p:sldId id="296" r:id="rId8"/>
    <p:sldId id="299" r:id="rId9"/>
    <p:sldId id="287" r:id="rId10"/>
    <p:sldId id="288" r:id="rId11"/>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5" autoAdjust="0"/>
    <p:restoredTop sz="85229" autoAdjust="0"/>
  </p:normalViewPr>
  <p:slideViewPr>
    <p:cSldViewPr>
      <p:cViewPr>
        <p:scale>
          <a:sx n="80" d="100"/>
          <a:sy n="80" d="100"/>
        </p:scale>
        <p:origin x="-1878" y="-426"/>
      </p:cViewPr>
      <p:guideLst>
        <p:guide orient="horz" pos="2160"/>
        <p:guide pos="2880"/>
      </p:guideLst>
    </p:cSldViewPr>
  </p:slideViewPr>
  <p:outlineViewPr>
    <p:cViewPr>
      <p:scale>
        <a:sx n="33" d="100"/>
        <a:sy n="33" d="100"/>
      </p:scale>
      <p:origin x="24" y="0"/>
    </p:cViewPr>
    <p:sldLst>
      <p:sld r:id="rId1" collapse="1"/>
      <p:sld r:id="rId2" collapse="1"/>
      <p:sld r:id="rId3" collapse="1"/>
      <p:sld r:id="rId4" collapse="1"/>
      <p:sld r:id="rId5" collapse="1"/>
      <p:sld r:id="rId6" collapse="1"/>
      <p:sld r:id="rId7" collapse="1"/>
      <p:sld r:id="rId8" collapse="1"/>
    </p:sldLst>
  </p:outlineViewPr>
  <p:notesTextViewPr>
    <p:cViewPr>
      <p:scale>
        <a:sx n="1" d="1"/>
        <a:sy n="1" d="1"/>
      </p:scale>
      <p:origin x="0" y="0"/>
    </p:cViewPr>
  </p:notesTextViewPr>
  <p:notesViewPr>
    <p:cSldViewPr>
      <p:cViewPr varScale="1">
        <p:scale>
          <a:sx n="59" d="100"/>
          <a:sy n="59" d="100"/>
        </p:scale>
        <p:origin x="-1670"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3.xml"/><Relationship Id="rId7"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5" Type="http://schemas.openxmlformats.org/officeDocument/2006/relationships/slide" Target="slides/slide5.xml"/><Relationship Id="rId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49DF3CD-6F5A-49D6-963F-75074852C7A0}" type="datetimeFigureOut">
              <a:rPr lang="de-DE" smtClean="0"/>
              <a:t>08.05.2014</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0E0560F8-8EFD-43FE-8EDD-282D1012BC4D}" type="slidenum">
              <a:rPr lang="de-DE" smtClean="0"/>
              <a:t>‹Nr.›</a:t>
            </a:fld>
            <a:endParaRPr lang="de-DE"/>
          </a:p>
        </p:txBody>
      </p:sp>
    </p:spTree>
    <p:extLst>
      <p:ext uri="{BB962C8B-B14F-4D97-AF65-F5344CB8AC3E}">
        <p14:creationId xmlns:p14="http://schemas.microsoft.com/office/powerpoint/2010/main" val="1746804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C2ECE5A-AE36-4746-9D7B-E82F08191DA9}" type="datetimeFigureOut">
              <a:rPr lang="de-DE" smtClean="0"/>
              <a:t>08.05.2014</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BBAAE11-C483-4AF5-9BD3-242F0604746E}" type="slidenum">
              <a:rPr lang="de-DE" smtClean="0"/>
              <a:t>‹Nr.›</a:t>
            </a:fld>
            <a:endParaRPr lang="de-DE"/>
          </a:p>
        </p:txBody>
      </p:sp>
    </p:spTree>
    <p:extLst>
      <p:ext uri="{BB962C8B-B14F-4D97-AF65-F5344CB8AC3E}">
        <p14:creationId xmlns:p14="http://schemas.microsoft.com/office/powerpoint/2010/main" val="2360554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BBAAE11-C483-4AF5-9BD3-242F0604746E}" type="slidenum">
              <a:rPr lang="de-DE" smtClean="0"/>
              <a:t>1</a:t>
            </a:fld>
            <a:endParaRPr lang="de-DE"/>
          </a:p>
        </p:txBody>
      </p:sp>
    </p:spTree>
    <p:extLst>
      <p:ext uri="{BB962C8B-B14F-4D97-AF65-F5344CB8AC3E}">
        <p14:creationId xmlns:p14="http://schemas.microsoft.com/office/powerpoint/2010/main" val="1713089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100" dirty="0"/>
          </a:p>
        </p:txBody>
      </p:sp>
      <p:sp>
        <p:nvSpPr>
          <p:cNvPr id="4" name="Foliennummernplatzhalter 3"/>
          <p:cNvSpPr>
            <a:spLocks noGrp="1"/>
          </p:cNvSpPr>
          <p:nvPr>
            <p:ph type="sldNum" sz="quarter" idx="10"/>
          </p:nvPr>
        </p:nvSpPr>
        <p:spPr/>
        <p:txBody>
          <a:bodyPr/>
          <a:lstStyle/>
          <a:p>
            <a:fld id="{CBBAAE11-C483-4AF5-9BD3-242F0604746E}" type="slidenum">
              <a:rPr lang="de-DE" smtClean="0"/>
              <a:t>10</a:t>
            </a:fld>
            <a:endParaRPr lang="de-DE"/>
          </a:p>
        </p:txBody>
      </p:sp>
    </p:spTree>
    <p:extLst>
      <p:ext uri="{BB962C8B-B14F-4D97-AF65-F5344CB8AC3E}">
        <p14:creationId xmlns:p14="http://schemas.microsoft.com/office/powerpoint/2010/main" val="2789857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BBAAE11-C483-4AF5-9BD3-242F0604746E}" type="slidenum">
              <a:rPr lang="de-DE" smtClean="0"/>
              <a:t>2</a:t>
            </a:fld>
            <a:endParaRPr lang="de-DE"/>
          </a:p>
        </p:txBody>
      </p:sp>
    </p:spTree>
    <p:extLst>
      <p:ext uri="{BB962C8B-B14F-4D97-AF65-F5344CB8AC3E}">
        <p14:creationId xmlns:p14="http://schemas.microsoft.com/office/powerpoint/2010/main" val="4250890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In der Präsentation wird von</a:t>
            </a:r>
            <a:r>
              <a:rPr lang="de-DE" baseline="0" dirty="0" smtClean="0"/>
              <a:t> Fiktiven Personen gesprochen, statt analog zur Kapitelüberschrift in RDA immer vollständig „</a:t>
            </a:r>
            <a:r>
              <a:rPr lang="en-US" sz="1200" dirty="0" err="1" smtClean="0"/>
              <a:t>Fiktive</a:t>
            </a:r>
            <a:r>
              <a:rPr lang="en-US" sz="1200" dirty="0" smtClean="0"/>
              <a:t> </a:t>
            </a:r>
            <a:r>
              <a:rPr lang="en-US" sz="1200" dirty="0" err="1" smtClean="0"/>
              <a:t>Personen</a:t>
            </a:r>
            <a:r>
              <a:rPr lang="en-US" sz="1200" dirty="0" smtClean="0"/>
              <a:t> und </a:t>
            </a:r>
            <a:r>
              <a:rPr lang="en-US" sz="1200" dirty="0" err="1" smtClean="0"/>
              <a:t>Personen</a:t>
            </a:r>
            <a:r>
              <a:rPr lang="en-US" sz="1200" dirty="0" smtClean="0"/>
              <a:t> </a:t>
            </a:r>
            <a:r>
              <a:rPr lang="en-US" sz="1200" dirty="0" err="1" smtClean="0"/>
              <a:t>aus</a:t>
            </a:r>
            <a:r>
              <a:rPr lang="en-US" sz="1200" dirty="0" smtClean="0"/>
              <a:t> </a:t>
            </a:r>
            <a:r>
              <a:rPr lang="en-US" sz="1200" dirty="0" err="1" smtClean="0"/>
              <a:t>Legenden</a:t>
            </a:r>
            <a:r>
              <a:rPr lang="en-US" sz="1200" dirty="0" smtClean="0"/>
              <a:t>”</a:t>
            </a:r>
            <a:r>
              <a:rPr lang="en-US" sz="1200" baseline="0" dirty="0" smtClean="0"/>
              <a:t> </a:t>
            </a:r>
            <a:r>
              <a:rPr lang="en-US" sz="1200" baseline="0" dirty="0" err="1" smtClean="0"/>
              <a:t>zu</a:t>
            </a:r>
            <a:r>
              <a:rPr lang="en-US" sz="1200" baseline="0" dirty="0" smtClean="0"/>
              <a:t> </a:t>
            </a:r>
            <a:r>
              <a:rPr lang="en-US" sz="1200" baseline="0" dirty="0" err="1" smtClean="0"/>
              <a:t>schreiben</a:t>
            </a:r>
            <a:r>
              <a:rPr lang="en-US" sz="1200" baseline="0" dirty="0" smtClean="0"/>
              <a:t>.</a:t>
            </a:r>
          </a:p>
          <a:p>
            <a:endParaRPr lang="de-DE" dirty="0" smtClean="0"/>
          </a:p>
          <a:p>
            <a:r>
              <a:rPr lang="de-DE" dirty="0" smtClean="0"/>
              <a:t>Bisher gab es nur für die Sacherschließung eine explizite Regelung für Fiktive Personen.</a:t>
            </a:r>
          </a:p>
          <a:p>
            <a:endParaRPr lang="de-DE" dirty="0" smtClean="0"/>
          </a:p>
          <a:p>
            <a:r>
              <a:rPr lang="de-DE" dirty="0" smtClean="0"/>
              <a:t>RDA 9.0: </a:t>
            </a:r>
            <a:r>
              <a:rPr lang="en-US" sz="1200" dirty="0" smtClean="0"/>
              <a:t>Persons include persons named in religious works, fictitious and legendary persons, and real or fictitious non-human entities.</a:t>
            </a:r>
          </a:p>
          <a:p>
            <a:r>
              <a:rPr lang="en-US" sz="1200" dirty="0" smtClean="0"/>
              <a:t>Die deutsche </a:t>
            </a:r>
            <a:r>
              <a:rPr lang="en-US" sz="1200" dirty="0" err="1" smtClean="0"/>
              <a:t>Übersetzung</a:t>
            </a:r>
            <a:r>
              <a:rPr lang="en-US" sz="1200" dirty="0" smtClean="0"/>
              <a:t> </a:t>
            </a:r>
            <a:r>
              <a:rPr lang="en-US" sz="1200" dirty="0" err="1" smtClean="0"/>
              <a:t>ist</a:t>
            </a:r>
            <a:r>
              <a:rPr lang="en-US" sz="1200" dirty="0" smtClean="0"/>
              <a:t> </a:t>
            </a:r>
            <a:r>
              <a:rPr lang="en-US" sz="1200" dirty="0" err="1" smtClean="0"/>
              <a:t>noch</a:t>
            </a:r>
            <a:r>
              <a:rPr lang="en-US" sz="1200" dirty="0" smtClean="0"/>
              <a:t> auf </a:t>
            </a:r>
            <a:r>
              <a:rPr lang="en-US" sz="1200" dirty="0" err="1" smtClean="0"/>
              <a:t>altem</a:t>
            </a:r>
            <a:r>
              <a:rPr lang="en-US" sz="1200" dirty="0" smtClean="0"/>
              <a:t> RDA-Stand:</a:t>
            </a:r>
            <a:r>
              <a:rPr lang="en-US" sz="1200" baseline="0" dirty="0" smtClean="0"/>
              <a:t> </a:t>
            </a:r>
            <a:r>
              <a:rPr lang="de-DE" dirty="0" smtClean="0"/>
              <a:t>Zu den Personen gehören auch fiktive Entitäten.</a:t>
            </a:r>
          </a:p>
          <a:p>
            <a:endParaRPr lang="de-DE" dirty="0" smtClean="0"/>
          </a:p>
          <a:p>
            <a:r>
              <a:rPr lang="en-US" sz="1200" dirty="0" smtClean="0"/>
              <a:t>9.6.1.7 </a:t>
            </a:r>
            <a:r>
              <a:rPr lang="en-US" sz="1200" dirty="0" err="1" smtClean="0"/>
              <a:t>kommt</a:t>
            </a:r>
            <a:r>
              <a:rPr lang="en-US" sz="1200" baseline="0" dirty="0" smtClean="0"/>
              <a:t> in der </a:t>
            </a:r>
            <a:r>
              <a:rPr lang="en-US" sz="1200" baseline="0" dirty="0" err="1" smtClean="0"/>
              <a:t>deutschen</a:t>
            </a:r>
            <a:r>
              <a:rPr lang="en-US" sz="1200" baseline="0" dirty="0" smtClean="0"/>
              <a:t> </a:t>
            </a:r>
            <a:r>
              <a:rPr lang="en-US" sz="1200" baseline="0" dirty="0" err="1" smtClean="0"/>
              <a:t>Übersetzung</a:t>
            </a:r>
            <a:r>
              <a:rPr lang="en-US" sz="1200" baseline="0" dirty="0" smtClean="0"/>
              <a:t> </a:t>
            </a:r>
            <a:r>
              <a:rPr lang="en-US" sz="1200" baseline="0" dirty="0" err="1" smtClean="0"/>
              <a:t>noch</a:t>
            </a:r>
            <a:r>
              <a:rPr lang="en-US" sz="1200" baseline="0" dirty="0" smtClean="0"/>
              <a:t> </a:t>
            </a:r>
            <a:r>
              <a:rPr lang="en-US" sz="1200" baseline="0" dirty="0" err="1" smtClean="0"/>
              <a:t>nicht</a:t>
            </a:r>
            <a:r>
              <a:rPr lang="en-US" sz="1200" baseline="0" dirty="0" smtClean="0"/>
              <a:t> </a:t>
            </a:r>
            <a:r>
              <a:rPr lang="en-US" sz="1200" baseline="0" dirty="0" err="1" smtClean="0"/>
              <a:t>vor</a:t>
            </a:r>
            <a:r>
              <a:rPr lang="en-US" sz="1200" baseline="0" dirty="0" smtClean="0"/>
              <a:t>, da </a:t>
            </a:r>
            <a:r>
              <a:rPr lang="en-US" sz="1200" baseline="0" dirty="0" err="1" smtClean="0"/>
              <a:t>erst</a:t>
            </a:r>
            <a:r>
              <a:rPr lang="en-US" sz="1200" baseline="0" dirty="0" smtClean="0"/>
              <a:t> in 2013 in die RDA </a:t>
            </a:r>
            <a:r>
              <a:rPr lang="en-US" sz="1200" baseline="0" dirty="0" err="1" smtClean="0"/>
              <a:t>eingegangen</a:t>
            </a:r>
            <a:r>
              <a:rPr lang="en-US" sz="1200" baseline="0" dirty="0" smtClean="0"/>
              <a:t>.</a:t>
            </a:r>
          </a:p>
          <a:p>
            <a:endParaRPr lang="en-US"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deutsche Übersetzung weicht inhaltlich und formal ab, da RDA 9.19.1.1 und 9.19.1.2</a:t>
            </a:r>
            <a:r>
              <a:rPr lang="de-DE" sz="1200" baseline="0" dirty="0" smtClean="0"/>
              <a:t> </a:t>
            </a:r>
            <a:r>
              <a:rPr lang="de-DE" sz="1200" dirty="0" smtClean="0"/>
              <a:t>mit dem Update im April 2014 verändert sind.</a:t>
            </a:r>
            <a:r>
              <a:rPr lang="de-DE" sz="1200" baseline="0" dirty="0" smtClean="0"/>
              <a:t> RDA </a:t>
            </a:r>
            <a:r>
              <a:rPr lang="de-DE" sz="1200" dirty="0" smtClean="0"/>
              <a:t>9.19.1.2 wurde neu</a:t>
            </a:r>
            <a:r>
              <a:rPr lang="de-DE" sz="1200" baseline="0" dirty="0" smtClean="0"/>
              <a:t> untergliedert. </a:t>
            </a:r>
            <a:endParaRPr lang="de-DE"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3</a:t>
            </a:fld>
            <a:endParaRPr lang="de-DE"/>
          </a:p>
        </p:txBody>
      </p:sp>
    </p:spTree>
    <p:extLst>
      <p:ext uri="{BB962C8B-B14F-4D97-AF65-F5344CB8AC3E}">
        <p14:creationId xmlns:p14="http://schemas.microsoft.com/office/powerpoint/2010/main" val="1672128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t>Die ERL führt zur Erfassungshilfe EH-P-12</a:t>
            </a:r>
          </a:p>
        </p:txBody>
      </p:sp>
      <p:sp>
        <p:nvSpPr>
          <p:cNvPr id="4" name="Foliennummernplatzhalter 3"/>
          <p:cNvSpPr>
            <a:spLocks noGrp="1"/>
          </p:cNvSpPr>
          <p:nvPr>
            <p:ph type="sldNum" sz="quarter" idx="10"/>
          </p:nvPr>
        </p:nvSpPr>
        <p:spPr/>
        <p:txBody>
          <a:bodyPr/>
          <a:lstStyle/>
          <a:p>
            <a:fld id="{CBBAAE11-C483-4AF5-9BD3-242F0604746E}" type="slidenum">
              <a:rPr lang="de-DE" smtClean="0"/>
              <a:t>4</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aseline="0" dirty="0" smtClean="0"/>
              <a:t>RDA 9.1.6.7: </a:t>
            </a:r>
            <a:r>
              <a:rPr lang="de-DE" sz="1400" kern="1200" dirty="0" smtClean="0">
                <a:solidFill>
                  <a:schemeClr val="tx1"/>
                </a:solidFill>
                <a:effectLst/>
                <a:latin typeface="+mn-lt"/>
                <a:ea typeface="+mn-ea"/>
                <a:cs typeface="+mn-cs"/>
              </a:rPr>
              <a:t>Für eine fiktive Person oder eine Person aus einer Legende erfassen Sie „</a:t>
            </a:r>
            <a:r>
              <a:rPr lang="de-DE" sz="1400" i="1" kern="1200" dirty="0" smtClean="0">
                <a:solidFill>
                  <a:schemeClr val="tx1"/>
                </a:solidFill>
                <a:effectLst/>
                <a:latin typeface="+mn-lt"/>
                <a:ea typeface="+mn-ea"/>
                <a:cs typeface="+mn-cs"/>
              </a:rPr>
              <a:t>Fiktive Gestalt</a:t>
            </a:r>
            <a:r>
              <a:rPr lang="de-DE" sz="1400" kern="1200" dirty="0" smtClean="0">
                <a:solidFill>
                  <a:schemeClr val="tx1"/>
                </a:solidFill>
                <a:effectLst/>
                <a:latin typeface="+mn-lt"/>
                <a:ea typeface="+mn-ea"/>
                <a:cs typeface="+mn-cs"/>
              </a:rPr>
              <a:t>“, „</a:t>
            </a:r>
            <a:r>
              <a:rPr lang="de-DE" sz="1400" i="1" kern="1200" dirty="0" smtClean="0">
                <a:solidFill>
                  <a:schemeClr val="tx1"/>
                </a:solidFill>
                <a:effectLst/>
                <a:latin typeface="+mn-lt"/>
                <a:ea typeface="+mn-ea"/>
                <a:cs typeface="+mn-cs"/>
              </a:rPr>
              <a:t>Sagengestalt</a:t>
            </a:r>
            <a:r>
              <a:rPr lang="de-DE" sz="1400" kern="1200" dirty="0" smtClean="0">
                <a:solidFill>
                  <a:schemeClr val="tx1"/>
                </a:solidFill>
                <a:effectLst/>
                <a:latin typeface="+mn-lt"/>
                <a:ea typeface="+mn-ea"/>
                <a:cs typeface="+mn-cs"/>
              </a:rPr>
              <a:t>“ oder eine andere geeignete Kennzeichnung.</a:t>
            </a:r>
          </a:p>
          <a:p>
            <a:pPr marL="0" indent="0">
              <a:buNone/>
            </a:pPr>
            <a:r>
              <a:rPr lang="de-DE" sz="1400" baseline="0" dirty="0" smtClean="0"/>
              <a:t>Nach Beschluss der EG Sacherschließung (Sitzung vom 03.04.2014) Normierung auf den übergeordneten Begriff Fiktive Gestalt für alle Arten von literarischen, mythologischen Gestalten, Sagengestalten als Kennzeichnung im Sucheinstieg. Lediglich Gottheiten bekommen weiterhin die speziellere Gattungsbezeichnung Gott bzw. Göttin.</a:t>
            </a:r>
          </a:p>
          <a:p>
            <a:pPr marL="0" indent="0">
              <a:buNone/>
            </a:pPr>
            <a:endParaRPr lang="de-DE" sz="1400" baseline="0" dirty="0" smtClean="0"/>
          </a:p>
          <a:p>
            <a:pPr marL="0" indent="0">
              <a:buNone/>
            </a:pPr>
            <a:r>
              <a:rPr lang="de-DE" sz="1400" baseline="0" dirty="0" smtClean="0"/>
              <a:t>In der Sacherschließung wurde bislang bevorzugt die Bezeichnung Literarische Gestalt verwendet.</a:t>
            </a:r>
          </a:p>
          <a:p>
            <a:pPr marL="0" indent="0">
              <a:buNone/>
            </a:pPr>
            <a:endParaRPr lang="de-DE" sz="1400" dirty="0" smtClean="0"/>
          </a:p>
          <a:p>
            <a:pPr marL="0" indent="0">
              <a:buNone/>
            </a:pPr>
            <a:r>
              <a:rPr lang="de-DE" sz="1400" dirty="0" smtClean="0"/>
              <a:t>Code </a:t>
            </a:r>
            <a:r>
              <a:rPr lang="de-DE" sz="1400" dirty="0" err="1" smtClean="0"/>
              <a:t>obin</a:t>
            </a:r>
            <a:r>
              <a:rPr lang="de-DE" sz="1400" dirty="0" smtClean="0"/>
              <a:t>:</a:t>
            </a:r>
            <a:r>
              <a:rPr lang="de-DE" sz="1400" baseline="0" dirty="0" smtClean="0"/>
              <a:t> Bisher wurde die in Beziehung stehende Gattungsbezeichnung mit </a:t>
            </a:r>
            <a:r>
              <a:rPr lang="de-DE" sz="1400" baseline="0" dirty="0" err="1" smtClean="0"/>
              <a:t>berc</a:t>
            </a:r>
            <a:r>
              <a:rPr lang="de-DE" sz="1400" baseline="0" dirty="0" smtClean="0"/>
              <a:t> als charakteristischer Beruf codiert.</a:t>
            </a:r>
          </a:p>
        </p:txBody>
      </p:sp>
      <p:sp>
        <p:nvSpPr>
          <p:cNvPr id="4" name="Foliennummernplatzhalter 3"/>
          <p:cNvSpPr>
            <a:spLocks noGrp="1"/>
          </p:cNvSpPr>
          <p:nvPr>
            <p:ph type="sldNum" sz="quarter" idx="10"/>
          </p:nvPr>
        </p:nvSpPr>
        <p:spPr/>
        <p:txBody>
          <a:bodyPr/>
          <a:lstStyle/>
          <a:p>
            <a:fld id="{CBBAAE11-C483-4AF5-9BD3-242F0604746E}" type="slidenum">
              <a:rPr lang="de-DE" smtClean="0"/>
              <a:t>5</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t>Normierter Sucheinstieg (</a:t>
            </a:r>
            <a:r>
              <a:rPr lang="de-DE" sz="1400" dirty="0" err="1" smtClean="0"/>
              <a:t>authorized</a:t>
            </a:r>
            <a:r>
              <a:rPr lang="de-DE" sz="1400" baseline="0" dirty="0" smtClean="0"/>
              <a:t> </a:t>
            </a:r>
            <a:r>
              <a:rPr lang="de-DE" sz="1400" baseline="0" dirty="0" err="1" smtClean="0"/>
              <a:t>access</a:t>
            </a:r>
            <a:r>
              <a:rPr lang="de-DE" sz="1400" baseline="0" dirty="0" smtClean="0"/>
              <a:t> </a:t>
            </a:r>
            <a:r>
              <a:rPr lang="de-DE" sz="1400" baseline="0" dirty="0" err="1" smtClean="0"/>
              <a:t>point</a:t>
            </a:r>
            <a:r>
              <a:rPr lang="de-DE" sz="1400" baseline="0" dirty="0" smtClean="0"/>
              <a:t>)</a:t>
            </a:r>
            <a:r>
              <a:rPr lang="de-DE" sz="1400" dirty="0" smtClean="0"/>
              <a:t>: Derzeit lautet die deutsche Übersetzung im Toolkit noch „Ansetzungsform des Sucheinstiegs“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t>In der GND wird die Gattungsbezeichnung hinter dem Namen in einem eigenen Unterfeld erfasst.</a:t>
            </a:r>
          </a:p>
          <a:p>
            <a:pPr marL="0" indent="0">
              <a:buNone/>
            </a:pPr>
            <a:endParaRPr lang="de-DE" sz="14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6</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t>Normierter Sucheinstieg (</a:t>
            </a:r>
            <a:r>
              <a:rPr lang="de-DE" sz="1400" dirty="0" err="1" smtClean="0"/>
              <a:t>authorized</a:t>
            </a:r>
            <a:r>
              <a:rPr lang="de-DE" sz="1400" baseline="0" dirty="0" smtClean="0"/>
              <a:t> </a:t>
            </a:r>
            <a:r>
              <a:rPr lang="de-DE" sz="1400" baseline="0" dirty="0" err="1" smtClean="0"/>
              <a:t>access</a:t>
            </a:r>
            <a:r>
              <a:rPr lang="de-DE" sz="1400" baseline="0" dirty="0" smtClean="0"/>
              <a:t> </a:t>
            </a:r>
            <a:r>
              <a:rPr lang="de-DE" sz="1400" baseline="0" dirty="0" err="1" smtClean="0"/>
              <a:t>point</a:t>
            </a:r>
            <a:r>
              <a:rPr lang="de-DE" sz="1400" baseline="0" dirty="0" smtClean="0"/>
              <a:t>)</a:t>
            </a:r>
            <a:r>
              <a:rPr lang="de-DE" sz="1400" dirty="0" smtClean="0"/>
              <a:t>: Derzeit lautet die deutsche Übersetzung im Toolkit noch „Ansetzungsform des Sucheinstiegs“ </a:t>
            </a:r>
          </a:p>
          <a:p>
            <a:pPr marL="0" indent="0">
              <a:buNone/>
            </a:pPr>
            <a:endParaRPr lang="de-DE" sz="14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7</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t>Normierter Sucheinstieg (</a:t>
            </a:r>
            <a:r>
              <a:rPr lang="de-DE" sz="1400" dirty="0" err="1" smtClean="0"/>
              <a:t>authorized</a:t>
            </a:r>
            <a:r>
              <a:rPr lang="de-DE" sz="1400" baseline="0" dirty="0" smtClean="0"/>
              <a:t> </a:t>
            </a:r>
            <a:r>
              <a:rPr lang="de-DE" sz="1400" baseline="0" dirty="0" err="1" smtClean="0"/>
              <a:t>access</a:t>
            </a:r>
            <a:r>
              <a:rPr lang="de-DE" sz="1400" baseline="0" dirty="0" smtClean="0"/>
              <a:t> </a:t>
            </a:r>
            <a:r>
              <a:rPr lang="de-DE" sz="1400" baseline="0" dirty="0" err="1" smtClean="0"/>
              <a:t>point</a:t>
            </a:r>
            <a:r>
              <a:rPr lang="de-DE" sz="1400" baseline="0" dirty="0" smtClean="0"/>
              <a:t>)</a:t>
            </a:r>
            <a:r>
              <a:rPr lang="de-DE" sz="1400" dirty="0" smtClean="0"/>
              <a:t>: Derzeit lautet die deutsche Übersetzung im Toolkit noch „Ansetzungsform des Sucheinstiegs“ </a:t>
            </a:r>
          </a:p>
          <a:p>
            <a:pPr marL="0" indent="0">
              <a:buNone/>
            </a:pPr>
            <a:endParaRPr lang="de-DE" sz="14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8</a:t>
            </a:fld>
            <a:endParaRPr lang="de-DE"/>
          </a:p>
        </p:txBody>
      </p:sp>
    </p:spTree>
    <p:extLst>
      <p:ext uri="{BB962C8B-B14F-4D97-AF65-F5344CB8AC3E}">
        <p14:creationId xmlns:p14="http://schemas.microsoft.com/office/powerpoint/2010/main" val="3267625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t>GND-ÜR = GND-Übergangsregeln</a:t>
            </a:r>
          </a:p>
          <a:p>
            <a:endParaRPr lang="de-DE" sz="1200" b="0" i="0" u="none" strike="noStrike" kern="1200" baseline="0" dirty="0" smtClean="0">
              <a:solidFill>
                <a:schemeClr val="tx1"/>
              </a:solidFill>
              <a:latin typeface="+mn-lt"/>
              <a:ea typeface="+mn-ea"/>
              <a:cs typeface="+mn-cs"/>
            </a:endParaRPr>
          </a:p>
          <a:p>
            <a:r>
              <a:rPr lang="de-DE" sz="1200" b="0" i="0" u="none" strike="noStrike" kern="1200" baseline="0" dirty="0" smtClean="0">
                <a:solidFill>
                  <a:schemeClr val="tx1"/>
                </a:solidFill>
                <a:latin typeface="+mn-lt"/>
                <a:ea typeface="+mn-ea"/>
                <a:cs typeface="+mn-cs"/>
              </a:rPr>
              <a:t>Aus GND-ÜR P10: Für Namen von Göttern, literarischen und mythologischen Gestalten wird der bevorzugte Name in der gleichen Struktur gewählt wie bei natürlichen Personen, jedoch immer in der im Deutschen gebräuchlichsten Form. 	</a:t>
            </a:r>
          </a:p>
          <a:p>
            <a:endParaRPr lang="de-DE" sz="1200" b="0" i="0" u="none" strike="noStrike" kern="1200" baseline="0" dirty="0" smtClean="0">
              <a:solidFill>
                <a:schemeClr val="tx1"/>
              </a:solidFill>
              <a:latin typeface="+mn-lt"/>
              <a:ea typeface="+mn-ea"/>
              <a:cs typeface="+mn-cs"/>
            </a:endParaRPr>
          </a:p>
          <a:p>
            <a:r>
              <a:rPr lang="de-DE" sz="1200" b="0" i="0" u="none" strike="noStrike" kern="1200" baseline="0" dirty="0" smtClean="0">
                <a:solidFill>
                  <a:schemeClr val="tx1"/>
                </a:solidFill>
                <a:latin typeface="+mn-lt"/>
                <a:ea typeface="+mn-ea"/>
                <a:cs typeface="+mn-cs"/>
              </a:rPr>
              <a:t>Ein solcher Personensatz kann für mehrere gleichnamige Personen gelten. 	</a:t>
            </a:r>
          </a:p>
          <a:p>
            <a:endParaRPr lang="de-DE" sz="1100" dirty="0" smtClean="0"/>
          </a:p>
        </p:txBody>
      </p:sp>
      <p:sp>
        <p:nvSpPr>
          <p:cNvPr id="4" name="Foliennummernplatzhalter 3"/>
          <p:cNvSpPr>
            <a:spLocks noGrp="1"/>
          </p:cNvSpPr>
          <p:nvPr>
            <p:ph type="sldNum" sz="quarter" idx="10"/>
          </p:nvPr>
        </p:nvSpPr>
        <p:spPr/>
        <p:txBody>
          <a:bodyPr/>
          <a:lstStyle/>
          <a:p>
            <a:fld id="{CBBAAE11-C483-4AF5-9BD3-242F0604746E}" type="slidenum">
              <a:rPr lang="de-DE" smtClean="0"/>
              <a:t>9</a:t>
            </a:fld>
            <a:endParaRPr lang="de-DE"/>
          </a:p>
        </p:txBody>
      </p:sp>
    </p:spTree>
    <p:extLst>
      <p:ext uri="{BB962C8B-B14F-4D97-AF65-F5344CB8AC3E}">
        <p14:creationId xmlns:p14="http://schemas.microsoft.com/office/powerpoint/2010/main" val="27898570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dirty="0"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a:xfrm>
            <a:off x="755576" y="6356350"/>
            <a:ext cx="5264224" cy="365125"/>
          </a:xfrm>
        </p:spPr>
        <p:txBody>
          <a:bodyPr/>
          <a:lstStyle/>
          <a:p>
            <a:pPr algn="l"/>
            <a:r>
              <a:rPr lang="de-DE" smtClean="0"/>
              <a:t>AG RDA Schulungsunterlagen – Modul GND: Fiktive Personen | 28.04.2014</a:t>
            </a:r>
            <a:endParaRPr lang="de-DE" dirty="0"/>
          </a:p>
        </p:txBody>
      </p:sp>
      <p:sp>
        <p:nvSpPr>
          <p:cNvPr id="6" name="Foliennummernplatzhalter 5"/>
          <p:cNvSpPr>
            <a:spLocks noGrp="1"/>
          </p:cNvSpPr>
          <p:nvPr>
            <p:ph type="sldNum" sz="quarter" idx="12"/>
          </p:nvPr>
        </p:nvSpPr>
        <p:spPr/>
        <p:txBody>
          <a:bodyPr/>
          <a:lstStyle/>
          <a:p>
            <a:fld id="{D711E9B7-F512-4283-B469-E12DAAD66A7F}" type="slidenum">
              <a:rPr lang="de-DE" smtClean="0"/>
              <a:t>‹Nr.›</a:t>
            </a:fld>
            <a:endParaRPr lang="de-DE" dirty="0"/>
          </a:p>
        </p:txBody>
      </p:sp>
    </p:spTree>
    <p:extLst>
      <p:ext uri="{BB962C8B-B14F-4D97-AF65-F5344CB8AC3E}">
        <p14:creationId xmlns:p14="http://schemas.microsoft.com/office/powerpoint/2010/main" val="2721868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Fiktive Personen | 28.04.2014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01718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Fiktive Personen | 28.04.2014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884229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6408712" cy="365125"/>
          </a:xfrm>
        </p:spPr>
        <p:txBody>
          <a:bodyPr/>
          <a:lstStyle>
            <a:lvl1pPr algn="l">
              <a:defRPr/>
            </a:lvl1pPr>
          </a:lstStyle>
          <a:p>
            <a:r>
              <a:rPr lang="de-DE" smtClean="0"/>
              <a:t>AG RDA Schulungsunterlagen – Modul GND: Fiktive Personen | 28.04.2014</a:t>
            </a:r>
            <a:endParaRPr lang="de-DE" dirty="0" smtClean="0"/>
          </a:p>
        </p:txBody>
      </p:sp>
    </p:spTree>
    <p:extLst>
      <p:ext uri="{BB962C8B-B14F-4D97-AF65-F5344CB8AC3E}">
        <p14:creationId xmlns:p14="http://schemas.microsoft.com/office/powerpoint/2010/main" val="18156914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lgn="l">
              <a:defRPr sz="3200"/>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sz="3000"/>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a:xfrm>
            <a:off x="467544" y="6381328"/>
            <a:ext cx="5544616" cy="365125"/>
          </a:xfrm>
        </p:spPr>
        <p:txBody>
          <a:bodyPr/>
          <a:lstStyle/>
          <a:p>
            <a:pPr algn="l"/>
            <a:r>
              <a:rPr lang="de-DE" smtClean="0"/>
              <a:t>AG RDA Schulungsunterlagen – Modul GND: Fiktive Personen | 28.04.2014</a:t>
            </a:r>
            <a:endParaRPr lang="de-DE" dirty="0"/>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443521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GND: Fiktive Personen | 28.04.2014</a:t>
            </a:r>
            <a:endParaRPr lang="de-DE"/>
          </a:p>
        </p:txBody>
      </p:sp>
      <p:sp>
        <p:nvSpPr>
          <p:cNvPr id="6" name="Foliennummernplatzhalter 5"/>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818847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Fiktive Personen | 28.04.2014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208099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GND: Fiktive Personen | 28.04.2014</a:t>
            </a:r>
            <a:endParaRPr lang="de-DE"/>
          </a:p>
        </p:txBody>
      </p:sp>
      <p:sp>
        <p:nvSpPr>
          <p:cNvPr id="9" name="Foliennummernplatzhalter 8"/>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317056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a:xfrm>
            <a:off x="611560" y="6309320"/>
            <a:ext cx="5760640" cy="365125"/>
          </a:xfrm>
        </p:spPr>
        <p:txBody>
          <a:bodyPr/>
          <a:lstStyle/>
          <a:p>
            <a:pPr algn="l"/>
            <a:r>
              <a:rPr lang="de-DE" smtClean="0"/>
              <a:t>AG RDA Schulungsunterlagen – Modul GND: Fiktive Personen | 28.04.2014</a:t>
            </a:r>
            <a:endParaRPr lang="de-DE" dirty="0"/>
          </a:p>
        </p:txBody>
      </p:sp>
      <p:sp>
        <p:nvSpPr>
          <p:cNvPr id="5" name="Foliennummernplatzhalter 4"/>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10726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a:xfrm>
            <a:off x="611560" y="6356350"/>
            <a:ext cx="5688632" cy="365125"/>
          </a:xfrm>
        </p:spPr>
        <p:txBody>
          <a:bodyPr/>
          <a:lstStyle/>
          <a:p>
            <a:pPr algn="l"/>
            <a:r>
              <a:rPr lang="de-DE" smtClean="0"/>
              <a:t>AG RDA Schulungsunterlagen – Modul GND: Fiktive Personen | 28.04.2014</a:t>
            </a:r>
            <a:endParaRPr lang="de-DE" dirty="0"/>
          </a:p>
        </p:txBody>
      </p:sp>
      <p:sp>
        <p:nvSpPr>
          <p:cNvPr id="4" name="Foliennummernplatzhalter 3"/>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401452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Fiktive Personen | 28.04.2014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729742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GND: Fiktive Personen | 28.04.2014</a:t>
            </a:r>
            <a:endParaRPr lang="de-DE"/>
          </a:p>
        </p:txBody>
      </p:sp>
      <p:sp>
        <p:nvSpPr>
          <p:cNvPr id="7" name="Foliennummernplatzhalter 6"/>
          <p:cNvSpPr>
            <a:spLocks noGrp="1"/>
          </p:cNvSpPr>
          <p:nvPr>
            <p:ph type="sldNum" sz="quarter" idx="12"/>
          </p:nvPr>
        </p:nvSpPr>
        <p:spPr/>
        <p:txBody>
          <a:bodyPr/>
          <a:lstStyle/>
          <a:p>
            <a:fld id="{9866BC39-4F7F-4D17-9B3E-E16B02F2F9CC}" type="slidenum">
              <a:rPr lang="de-DE" smtClean="0"/>
              <a:t>‹Nr.›</a:t>
            </a:fld>
            <a:endParaRPr lang="de-DE"/>
          </a:p>
        </p:txBody>
      </p:sp>
    </p:spTree>
    <p:extLst>
      <p:ext uri="{BB962C8B-B14F-4D97-AF65-F5344CB8AC3E}">
        <p14:creationId xmlns:p14="http://schemas.microsoft.com/office/powerpoint/2010/main" val="3894739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GND: Fiktive Personen | 28.04.2014</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66BC39-4F7F-4D17-9B3E-E16B02F2F9CC}" type="slidenum">
              <a:rPr lang="de-DE" smtClean="0"/>
              <a:t>‹Nr.›</a:t>
            </a:fld>
            <a:endParaRPr lang="de-DE"/>
          </a:p>
        </p:txBody>
      </p:sp>
    </p:spTree>
    <p:extLst>
      <p:ext uri="{BB962C8B-B14F-4D97-AF65-F5344CB8AC3E}">
        <p14:creationId xmlns:p14="http://schemas.microsoft.com/office/powerpoint/2010/main" val="1643947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normAutofit/>
          </a:bodyPr>
          <a:lstStyle/>
          <a:p>
            <a:pPr algn="ctr"/>
            <a:r>
              <a:rPr lang="de-DE" sz="3200" b="1" dirty="0" smtClean="0"/>
              <a:t>Schulungsunterlagen der</a:t>
            </a:r>
            <a:br>
              <a:rPr lang="de-DE" sz="3200" b="1" dirty="0" smtClean="0"/>
            </a:br>
            <a:r>
              <a:rPr lang="de-DE" sz="3200" b="1" dirty="0" smtClean="0"/>
              <a:t>AG RDA</a:t>
            </a:r>
            <a:endParaRPr lang="de-DE" sz="3200"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
        <p:nvSpPr>
          <p:cNvPr id="5" name="Fußzeilenplatzhalter 4"/>
          <p:cNvSpPr>
            <a:spLocks noGrp="1"/>
          </p:cNvSpPr>
          <p:nvPr>
            <p:ph type="ftr" sz="quarter" idx="14"/>
          </p:nvPr>
        </p:nvSpPr>
        <p:spPr/>
        <p:txBody>
          <a:bodyPr/>
          <a:lstStyle/>
          <a:p>
            <a:r>
              <a:rPr lang="de-DE" smtClean="0"/>
              <a:t>AG RDA Schulungsunterlagen – Modul GND: Fiktive Personen | 28.04.2014</a:t>
            </a:r>
            <a:endParaRPr lang="de-DE" dirty="0" smtClean="0"/>
          </a:p>
        </p:txBody>
      </p:sp>
    </p:spTree>
    <p:extLst>
      <p:ext uri="{BB962C8B-B14F-4D97-AF65-F5344CB8AC3E}">
        <p14:creationId xmlns:p14="http://schemas.microsoft.com/office/powerpoint/2010/main" val="4228156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Was ist neu?</a:t>
            </a:r>
            <a:endParaRPr lang="de-DE" dirty="0"/>
          </a:p>
        </p:txBody>
      </p:sp>
      <p:sp>
        <p:nvSpPr>
          <p:cNvPr id="3" name="Inhaltsplatzhalter 2"/>
          <p:cNvSpPr>
            <a:spLocks noGrp="1"/>
          </p:cNvSpPr>
          <p:nvPr>
            <p:ph idx="1"/>
          </p:nvPr>
        </p:nvSpPr>
        <p:spPr>
          <a:xfrm>
            <a:off x="457200" y="1600200"/>
            <a:ext cx="8291264" cy="4525963"/>
          </a:xfrm>
        </p:spPr>
        <p:txBody>
          <a:bodyPr>
            <a:noAutofit/>
          </a:bodyPr>
          <a:lstStyle/>
          <a:p>
            <a:pPr>
              <a:spcBef>
                <a:spcPts val="1800"/>
              </a:spcBef>
            </a:pPr>
            <a:r>
              <a:rPr lang="de-DE" sz="2400" dirty="0" smtClean="0"/>
              <a:t>Statt Literarische Gestalt, Sagengestalt oder eine andere spezifische Bezeichnung werden als identifizierendes Merkmal in Sucheinstiegen ausschließlich die Begriffe </a:t>
            </a:r>
            <a:r>
              <a:rPr lang="de-DE" sz="2400" dirty="0" smtClean="0">
                <a:solidFill>
                  <a:srgbClr val="C00000"/>
                </a:solidFill>
              </a:rPr>
              <a:t>Fiktive Gestalt</a:t>
            </a:r>
            <a:r>
              <a:rPr lang="de-DE" sz="2400" dirty="0" smtClean="0"/>
              <a:t>, </a:t>
            </a:r>
            <a:r>
              <a:rPr lang="de-DE" sz="2400" dirty="0" smtClean="0">
                <a:solidFill>
                  <a:srgbClr val="C00000"/>
                </a:solidFill>
              </a:rPr>
              <a:t>Gott</a:t>
            </a:r>
            <a:r>
              <a:rPr lang="de-DE" sz="2400" dirty="0" smtClean="0"/>
              <a:t>, </a:t>
            </a:r>
            <a:r>
              <a:rPr lang="de-DE" sz="2400" dirty="0" smtClean="0">
                <a:solidFill>
                  <a:srgbClr val="C00000"/>
                </a:solidFill>
              </a:rPr>
              <a:t>Göttin</a:t>
            </a:r>
            <a:r>
              <a:rPr lang="de-DE" sz="2400" dirty="0" smtClean="0"/>
              <a:t> verwendet.</a:t>
            </a:r>
          </a:p>
          <a:p>
            <a:pPr>
              <a:spcBef>
                <a:spcPts val="3600"/>
              </a:spcBef>
            </a:pPr>
            <a:r>
              <a:rPr lang="de-DE" sz="2400" dirty="0" smtClean="0"/>
              <a:t>Die als Relation erfasste Gattungsbezeichnung wird nicht mehr mit dem Code </a:t>
            </a:r>
            <a:r>
              <a:rPr lang="de-DE" sz="2400" dirty="0" err="1" smtClean="0"/>
              <a:t>berc</a:t>
            </a:r>
            <a:r>
              <a:rPr lang="de-DE" sz="2400" dirty="0" smtClean="0"/>
              <a:t> als charakteristischer Beruf erfasst, sondern als </a:t>
            </a:r>
            <a:r>
              <a:rPr lang="de-DE" sz="2400" dirty="0" err="1" smtClean="0"/>
              <a:t>instantieller</a:t>
            </a:r>
            <a:r>
              <a:rPr lang="de-DE" sz="2400" dirty="0" smtClean="0"/>
              <a:t> Oberbegriff mit Code </a:t>
            </a:r>
            <a:r>
              <a:rPr lang="de-DE" sz="2400" dirty="0" err="1" smtClean="0"/>
              <a:t>obin</a:t>
            </a:r>
            <a:r>
              <a:rPr lang="de-DE" sz="2400" dirty="0" smtClean="0"/>
              <a:t>.</a:t>
            </a:r>
            <a:endParaRPr lang="de-DE" sz="2400" dirty="0"/>
          </a:p>
        </p:txBody>
      </p:sp>
      <p:sp>
        <p:nvSpPr>
          <p:cNvPr id="4" name="Fußzeilenplatzhalter 3"/>
          <p:cNvSpPr>
            <a:spLocks noGrp="1"/>
          </p:cNvSpPr>
          <p:nvPr>
            <p:ph type="ftr" sz="quarter" idx="11"/>
          </p:nvPr>
        </p:nvSpPr>
        <p:spPr>
          <a:xfrm>
            <a:off x="467544" y="6381328"/>
            <a:ext cx="7920880"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1035104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a:xfrm>
            <a:off x="899592" y="2348880"/>
            <a:ext cx="7128792" cy="1503040"/>
          </a:xfrm>
        </p:spPr>
        <p:txBody>
          <a:bodyPr>
            <a:normAutofit/>
          </a:bodyPr>
          <a:lstStyle/>
          <a:p>
            <a:r>
              <a:rPr lang="de-DE" sz="3200" dirty="0" smtClean="0"/>
              <a:t>Fiktive Personen</a:t>
            </a:r>
            <a:endParaRPr lang="de-DE" sz="3200" dirty="0"/>
          </a:p>
        </p:txBody>
      </p:sp>
      <p:sp>
        <p:nvSpPr>
          <p:cNvPr id="4" name="Fußzeilenplatzhalter 3"/>
          <p:cNvSpPr>
            <a:spLocks noGrp="1"/>
          </p:cNvSpPr>
          <p:nvPr>
            <p:ph type="ftr" sz="quarter" idx="11"/>
          </p:nvPr>
        </p:nvSpPr>
        <p:spPr>
          <a:xfrm>
            <a:off x="755576" y="6356350"/>
            <a:ext cx="6120680" cy="365125"/>
          </a:xfrm>
        </p:spPr>
        <p:txBody>
          <a:bodyPr/>
          <a:lstStyle/>
          <a:p>
            <a:pPr algn="l"/>
            <a:r>
              <a:rPr lang="de-DE" smtClean="0"/>
              <a:t>AG RDA Schulungsunterlagen – Modul GND: Fiktive Personen | 28.04.2014</a:t>
            </a:r>
            <a:endParaRPr lang="de-DE" dirty="0"/>
          </a:p>
        </p:txBody>
      </p:sp>
      <p:sp>
        <p:nvSpPr>
          <p:cNvPr id="10" name="Rechteck 9"/>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36014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pPr algn="l"/>
            <a:r>
              <a:rPr lang="de-DE" dirty="0" smtClean="0"/>
              <a:t>RDA-Stellen</a:t>
            </a:r>
            <a:endParaRPr lang="de-DE" dirty="0"/>
          </a:p>
        </p:txBody>
      </p:sp>
      <p:sp>
        <p:nvSpPr>
          <p:cNvPr id="3" name="Inhaltsplatzhalter 2"/>
          <p:cNvSpPr>
            <a:spLocks noGrp="1"/>
          </p:cNvSpPr>
          <p:nvPr>
            <p:ph idx="1"/>
          </p:nvPr>
        </p:nvSpPr>
        <p:spPr/>
        <p:txBody>
          <a:bodyPr>
            <a:normAutofit/>
          </a:bodyPr>
          <a:lstStyle/>
          <a:p>
            <a:pPr marL="0" indent="0">
              <a:buNone/>
            </a:pPr>
            <a:r>
              <a:rPr lang="de-DE" sz="2600" dirty="0" smtClean="0"/>
              <a:t>RDA 9.0 Identifizierung von Personen:</a:t>
            </a:r>
          </a:p>
          <a:p>
            <a:pPr marL="857250" lvl="1" indent="-457200">
              <a:buFont typeface="Symbol" panose="05050102010706020507" pitchFamily="18" charset="2"/>
              <a:buChar char="-"/>
            </a:pPr>
            <a:r>
              <a:rPr lang="en-US" sz="2400" i="1" dirty="0" err="1" smtClean="0"/>
              <a:t>Zu</a:t>
            </a:r>
            <a:r>
              <a:rPr lang="en-US" sz="2400" i="1" dirty="0" smtClean="0"/>
              <a:t> den </a:t>
            </a:r>
            <a:r>
              <a:rPr lang="en-US" sz="2400" i="1" dirty="0" err="1" smtClean="0"/>
              <a:t>Personen</a:t>
            </a:r>
            <a:r>
              <a:rPr lang="en-US" sz="2400" i="1" dirty="0" smtClean="0"/>
              <a:t> </a:t>
            </a:r>
            <a:r>
              <a:rPr lang="en-US" sz="2400" i="1" dirty="0" err="1" smtClean="0"/>
              <a:t>gehören</a:t>
            </a:r>
            <a:r>
              <a:rPr lang="en-US" sz="2400" i="1" dirty="0" smtClean="0"/>
              <a:t> </a:t>
            </a:r>
            <a:r>
              <a:rPr lang="en-US" sz="2400" i="1" dirty="0" err="1" smtClean="0"/>
              <a:t>auch</a:t>
            </a:r>
            <a:r>
              <a:rPr lang="en-US" sz="2400" i="1" dirty="0" smtClean="0"/>
              <a:t> </a:t>
            </a:r>
            <a:r>
              <a:rPr lang="en-US" sz="2400" i="1" dirty="0" err="1" smtClean="0"/>
              <a:t>fiktive</a:t>
            </a:r>
            <a:r>
              <a:rPr lang="en-US" sz="2400" i="1" dirty="0" smtClean="0"/>
              <a:t> </a:t>
            </a:r>
            <a:r>
              <a:rPr lang="en-US" sz="2400" i="1" dirty="0" err="1"/>
              <a:t>P</a:t>
            </a:r>
            <a:r>
              <a:rPr lang="en-US" sz="2400" i="1" dirty="0" err="1" smtClean="0"/>
              <a:t>ersonen</a:t>
            </a:r>
            <a:r>
              <a:rPr lang="en-US" sz="2400" i="1" dirty="0" smtClean="0"/>
              <a:t> und </a:t>
            </a:r>
            <a:r>
              <a:rPr lang="en-US" sz="2400" i="1" dirty="0" err="1" smtClean="0"/>
              <a:t>Personen</a:t>
            </a:r>
            <a:r>
              <a:rPr lang="en-US" sz="2400" i="1" dirty="0" smtClean="0"/>
              <a:t> </a:t>
            </a:r>
            <a:r>
              <a:rPr lang="en-US" sz="2400" i="1" dirty="0" err="1" smtClean="0"/>
              <a:t>aus</a:t>
            </a:r>
            <a:r>
              <a:rPr lang="en-US" sz="2400" i="1" dirty="0" smtClean="0"/>
              <a:t> </a:t>
            </a:r>
            <a:r>
              <a:rPr lang="en-US" sz="2400" i="1" dirty="0" err="1" smtClean="0"/>
              <a:t>Legenden</a:t>
            </a:r>
            <a:r>
              <a:rPr lang="en-US" sz="2400" i="1" dirty="0" smtClean="0"/>
              <a:t>. </a:t>
            </a:r>
          </a:p>
          <a:p>
            <a:pPr marL="0" indent="0">
              <a:spcBef>
                <a:spcPts val="3000"/>
              </a:spcBef>
              <a:buNone/>
            </a:pPr>
            <a:r>
              <a:rPr lang="en-US" sz="2600" dirty="0" smtClean="0"/>
              <a:t>RDA 9.6.1.7 </a:t>
            </a:r>
            <a:r>
              <a:rPr lang="en-US" sz="2600" dirty="0" err="1" smtClean="0"/>
              <a:t>Fiktive</a:t>
            </a:r>
            <a:r>
              <a:rPr lang="en-US" sz="2600" dirty="0" smtClean="0"/>
              <a:t> </a:t>
            </a:r>
            <a:r>
              <a:rPr lang="en-US" sz="2600" dirty="0" err="1" smtClean="0"/>
              <a:t>Personen</a:t>
            </a:r>
            <a:r>
              <a:rPr lang="en-US" sz="2600" dirty="0" smtClean="0"/>
              <a:t> und </a:t>
            </a:r>
            <a:r>
              <a:rPr lang="en-US" sz="2600" dirty="0" err="1" smtClean="0"/>
              <a:t>Personen</a:t>
            </a:r>
            <a:r>
              <a:rPr lang="en-US" sz="2600" dirty="0" smtClean="0"/>
              <a:t> </a:t>
            </a:r>
            <a:r>
              <a:rPr lang="en-US" sz="2600" dirty="0" err="1" smtClean="0"/>
              <a:t>aus</a:t>
            </a:r>
            <a:r>
              <a:rPr lang="en-US" sz="2600" dirty="0" smtClean="0"/>
              <a:t> </a:t>
            </a:r>
            <a:r>
              <a:rPr lang="en-US" sz="2600" dirty="0" err="1" smtClean="0"/>
              <a:t>Legenden</a:t>
            </a:r>
            <a:r>
              <a:rPr lang="en-US" sz="2600" dirty="0" smtClean="0"/>
              <a:t>:</a:t>
            </a:r>
          </a:p>
          <a:p>
            <a:pPr marL="857250" lvl="1" indent="-457200">
              <a:buFont typeface="Symbol" panose="05050102010706020507" pitchFamily="18" charset="2"/>
              <a:buChar char="-"/>
            </a:pPr>
            <a:r>
              <a:rPr lang="en-US" sz="2400" i="1" dirty="0" err="1"/>
              <a:t>K</a:t>
            </a:r>
            <a:r>
              <a:rPr lang="en-US" sz="2400" i="1" dirty="0" err="1" smtClean="0"/>
              <a:t>ennzeichnung</a:t>
            </a:r>
            <a:r>
              <a:rPr lang="en-US" sz="2400" i="1" dirty="0" smtClean="0"/>
              <a:t> von </a:t>
            </a:r>
            <a:r>
              <a:rPr lang="en-US" sz="2400" i="1" dirty="0" err="1" smtClean="0"/>
              <a:t>fiktiven</a:t>
            </a:r>
            <a:r>
              <a:rPr lang="en-US" sz="2400" i="1" dirty="0" smtClean="0"/>
              <a:t> </a:t>
            </a:r>
            <a:r>
              <a:rPr lang="en-US" sz="2400" i="1" dirty="0" err="1" smtClean="0"/>
              <a:t>Personen</a:t>
            </a:r>
            <a:r>
              <a:rPr lang="en-US" sz="2400" i="1" dirty="0" smtClean="0"/>
              <a:t> und </a:t>
            </a:r>
            <a:r>
              <a:rPr lang="en-US" sz="2400" i="1" dirty="0" err="1" smtClean="0"/>
              <a:t>Personen</a:t>
            </a:r>
            <a:r>
              <a:rPr lang="en-US" sz="2400" i="1" dirty="0" smtClean="0"/>
              <a:t> </a:t>
            </a:r>
            <a:r>
              <a:rPr lang="en-US" sz="2400" i="1" dirty="0" err="1" smtClean="0"/>
              <a:t>aus</a:t>
            </a:r>
            <a:r>
              <a:rPr lang="en-US" sz="2400" i="1" dirty="0" smtClean="0"/>
              <a:t> </a:t>
            </a:r>
            <a:r>
              <a:rPr lang="en-US" sz="2400" i="1" dirty="0" err="1" smtClean="0"/>
              <a:t>Legenden</a:t>
            </a:r>
            <a:endParaRPr lang="en-US" sz="2400" dirty="0" smtClean="0"/>
          </a:p>
          <a:p>
            <a:pPr marL="0" indent="0">
              <a:spcBef>
                <a:spcPts val="3000"/>
              </a:spcBef>
              <a:buNone/>
            </a:pPr>
            <a:r>
              <a:rPr lang="en-US" sz="2600" dirty="0" smtClean="0"/>
              <a:t>RDA </a:t>
            </a:r>
            <a:r>
              <a:rPr lang="de-DE" sz="2600" dirty="0" smtClean="0"/>
              <a:t>9.19.1.1, 9.19.1.2, 9.19.2.1:</a:t>
            </a:r>
          </a:p>
          <a:p>
            <a:pPr marL="857250" lvl="1" indent="-457200">
              <a:buFont typeface="Symbol" panose="05050102010706020507" pitchFamily="18" charset="2"/>
              <a:buChar char="-"/>
            </a:pPr>
            <a:r>
              <a:rPr lang="de-DE" sz="2400" i="1" dirty="0" smtClean="0"/>
              <a:t>Bildung von Sucheinstiegen</a:t>
            </a:r>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3478872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229600" cy="1143000"/>
          </a:xfrm>
        </p:spPr>
        <p:txBody>
          <a:bodyPr/>
          <a:lstStyle/>
          <a:p>
            <a:r>
              <a:rPr lang="de-DE" dirty="0" smtClean="0"/>
              <a:t>Bevorzugter Name und Kennzeichnung</a:t>
            </a:r>
            <a:br>
              <a:rPr lang="de-DE" dirty="0" smtClean="0"/>
            </a:br>
            <a:r>
              <a:rPr lang="de-DE" sz="2600" dirty="0" smtClean="0"/>
              <a:t>RDA 9.2.2; </a:t>
            </a:r>
            <a:r>
              <a:rPr lang="de-DE" sz="2600" dirty="0"/>
              <a:t>RDA 9.6.1.7 </a:t>
            </a:r>
            <a:r>
              <a:rPr lang="de-DE" sz="2600" i="1" dirty="0">
                <a:solidFill>
                  <a:srgbClr val="C00000"/>
                </a:solidFill>
              </a:rPr>
              <a:t>Kernelement</a:t>
            </a:r>
            <a:r>
              <a:rPr lang="de-DE" sz="2600" dirty="0"/>
              <a:t>, ERL</a:t>
            </a:r>
          </a:p>
        </p:txBody>
      </p:sp>
      <p:sp>
        <p:nvSpPr>
          <p:cNvPr id="3" name="Inhaltsplatzhalter 2"/>
          <p:cNvSpPr>
            <a:spLocks noGrp="1"/>
          </p:cNvSpPr>
          <p:nvPr>
            <p:ph idx="1"/>
          </p:nvPr>
        </p:nvSpPr>
        <p:spPr>
          <a:xfrm>
            <a:off x="457200" y="1628800"/>
            <a:ext cx="8229600" cy="4497363"/>
          </a:xfrm>
        </p:spPr>
        <p:txBody>
          <a:bodyPr>
            <a:normAutofit/>
          </a:bodyPr>
          <a:lstStyle/>
          <a:p>
            <a:r>
              <a:rPr lang="de-DE" altLang="de-DE" sz="2400" dirty="0" smtClean="0">
                <a:latin typeface="Verdana" panose="020B0604030504040204" pitchFamily="34" charset="0"/>
                <a:ea typeface="Verdana" panose="020B0604030504040204" pitchFamily="34" charset="0"/>
                <a:cs typeface="Verdana" panose="020B0604030504040204" pitchFamily="34" charset="0"/>
              </a:rPr>
              <a:t>Der bevorzugte </a:t>
            </a:r>
            <a:r>
              <a:rPr lang="de-DE" altLang="de-DE" sz="2400" dirty="0">
                <a:latin typeface="Verdana" panose="020B0604030504040204" pitchFamily="34" charset="0"/>
                <a:ea typeface="Verdana" panose="020B0604030504040204" pitchFamily="34" charset="0"/>
                <a:cs typeface="Verdana" panose="020B0604030504040204" pitchFamily="34" charset="0"/>
              </a:rPr>
              <a:t>Name für f</a:t>
            </a:r>
            <a:r>
              <a:rPr lang="de-DE" altLang="de-DE" sz="2400" dirty="0" smtClean="0">
                <a:latin typeface="Verdana" panose="020B0604030504040204" pitchFamily="34" charset="0"/>
                <a:ea typeface="Verdana" panose="020B0604030504040204" pitchFamily="34" charset="0"/>
                <a:cs typeface="Verdana" panose="020B0604030504040204" pitchFamily="34" charset="0"/>
              </a:rPr>
              <a:t>iktive Personen wird </a:t>
            </a:r>
            <a:r>
              <a:rPr lang="de-DE" altLang="de-DE" sz="2400" dirty="0">
                <a:latin typeface="Verdana" panose="020B0604030504040204" pitchFamily="34" charset="0"/>
                <a:ea typeface="Verdana" panose="020B0604030504040204" pitchFamily="34" charset="0"/>
                <a:cs typeface="Verdana" panose="020B0604030504040204" pitchFamily="34" charset="0"/>
              </a:rPr>
              <a:t>analog </a:t>
            </a:r>
            <a:r>
              <a:rPr lang="de-DE" altLang="de-DE" sz="2400" dirty="0" smtClean="0">
                <a:latin typeface="Verdana" panose="020B0604030504040204" pitchFamily="34" charset="0"/>
                <a:ea typeface="Verdana" panose="020B0604030504040204" pitchFamily="34" charset="0"/>
                <a:cs typeface="Verdana" panose="020B0604030504040204" pitchFamily="34" charset="0"/>
              </a:rPr>
              <a:t>den Namen natürlicher Personen gemäß RDA 9.2.2 erfasst. </a:t>
            </a:r>
            <a:endParaRPr lang="de-DE" sz="2400" dirty="0"/>
          </a:p>
          <a:p>
            <a:pPr>
              <a:spcBef>
                <a:spcPts val="3600"/>
              </a:spcBef>
            </a:pPr>
            <a:r>
              <a:rPr lang="de-DE" sz="2400" dirty="0" smtClean="0"/>
              <a:t>Fiktive Personen, die nicht als Autoren auftreten, werden mit der im </a:t>
            </a:r>
            <a:r>
              <a:rPr lang="de-DE" sz="2400" dirty="0"/>
              <a:t>Deutschen </a:t>
            </a:r>
            <a:r>
              <a:rPr lang="de-DE" sz="2400" dirty="0" smtClean="0"/>
              <a:t>gebräuchlichsten </a:t>
            </a:r>
            <a:r>
              <a:rPr lang="de-DE" sz="2400" dirty="0"/>
              <a:t>N</a:t>
            </a:r>
            <a:r>
              <a:rPr lang="de-DE" sz="2400" dirty="0" smtClean="0"/>
              <a:t>amensform erfasst.</a:t>
            </a:r>
            <a:r>
              <a:rPr lang="de-DE" sz="2400" dirty="0"/>
              <a:t>	</a:t>
            </a:r>
            <a:endParaRPr lang="de-DE" altLang="de-DE" sz="2400" dirty="0" smtClean="0">
              <a:latin typeface="Verdana" panose="020B0604030504040204" pitchFamily="34" charset="0"/>
              <a:ea typeface="Verdana" panose="020B0604030504040204" pitchFamily="34" charset="0"/>
              <a:cs typeface="Verdana" panose="020B0604030504040204" pitchFamily="34" charset="0"/>
            </a:endParaRPr>
          </a:p>
          <a:p>
            <a:pPr>
              <a:spcBef>
                <a:spcPts val="3600"/>
              </a:spcBef>
            </a:pPr>
            <a:r>
              <a:rPr lang="de-DE" sz="2400" dirty="0"/>
              <a:t>Zur Kennzeichnung </a:t>
            </a:r>
            <a:r>
              <a:rPr lang="de-DE" sz="2400" dirty="0" smtClean="0"/>
              <a:t>wird obligatorisch eine Gattungsbezeichnung erfasst.</a:t>
            </a:r>
            <a:endParaRPr lang="de-DE" sz="2400" dirty="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47492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229600" cy="1143000"/>
          </a:xfrm>
        </p:spPr>
        <p:txBody>
          <a:bodyPr/>
          <a:lstStyle/>
          <a:p>
            <a:r>
              <a:rPr lang="de-DE" dirty="0" smtClean="0"/>
              <a:t>Gattungsbezeichnung</a:t>
            </a:r>
            <a:r>
              <a:rPr lang="de-DE" dirty="0"/>
              <a:t/>
            </a:r>
            <a:br>
              <a:rPr lang="de-DE" dirty="0"/>
            </a:br>
            <a:r>
              <a:rPr lang="de-DE" sz="2600" dirty="0"/>
              <a:t>RDA 9.6.1.7 </a:t>
            </a:r>
            <a:r>
              <a:rPr lang="de-DE" sz="2600" i="1" dirty="0">
                <a:solidFill>
                  <a:srgbClr val="C00000"/>
                </a:solidFill>
              </a:rPr>
              <a:t>Kernelement</a:t>
            </a:r>
            <a:r>
              <a:rPr lang="de-DE" sz="2600" dirty="0"/>
              <a:t>, </a:t>
            </a:r>
            <a:r>
              <a:rPr lang="de-DE" sz="2600" dirty="0" smtClean="0"/>
              <a:t>ERL; 9.19.1.2, ERL</a:t>
            </a:r>
            <a:endParaRPr lang="de-DE" sz="2600" dirty="0"/>
          </a:p>
        </p:txBody>
      </p:sp>
      <p:sp>
        <p:nvSpPr>
          <p:cNvPr id="3" name="Inhaltsplatzhalter 2"/>
          <p:cNvSpPr>
            <a:spLocks noGrp="1"/>
          </p:cNvSpPr>
          <p:nvPr>
            <p:ph idx="1"/>
          </p:nvPr>
        </p:nvSpPr>
        <p:spPr>
          <a:xfrm>
            <a:off x="457200" y="1700808"/>
            <a:ext cx="8229600" cy="4425355"/>
          </a:xfrm>
        </p:spPr>
        <p:txBody>
          <a:bodyPr>
            <a:normAutofit fontScale="92500" lnSpcReduction="20000"/>
          </a:bodyPr>
          <a:lstStyle/>
          <a:p>
            <a:pPr marL="0" indent="0">
              <a:spcBef>
                <a:spcPts val="600"/>
              </a:spcBef>
              <a:buNone/>
            </a:pPr>
            <a:r>
              <a:rPr lang="de-DE" sz="2400" dirty="0"/>
              <a:t>Erfasst als Teil des Sucheinstiegs beim bevorzugten </a:t>
            </a:r>
            <a:r>
              <a:rPr lang="de-DE" sz="2400" dirty="0" smtClean="0"/>
              <a:t>Namen, bei </a:t>
            </a:r>
            <a:r>
              <a:rPr lang="de-DE" sz="2400" dirty="0"/>
              <a:t>abweichenden Namen und als Relation.</a:t>
            </a:r>
          </a:p>
          <a:p>
            <a:pPr lvl="1">
              <a:spcBef>
                <a:spcPts val="2400"/>
              </a:spcBef>
              <a:buFont typeface="Symbol" panose="05050102010706020507" pitchFamily="18" charset="2"/>
              <a:buChar char="-"/>
            </a:pPr>
            <a:r>
              <a:rPr lang="de-DE" sz="2400" dirty="0"/>
              <a:t>Als Teil des Sucheinstiegs </a:t>
            </a:r>
            <a:r>
              <a:rPr lang="de-DE" sz="2400" dirty="0" smtClean="0"/>
              <a:t>wird immer die Gattungs-bezeichnung </a:t>
            </a:r>
            <a:r>
              <a:rPr lang="de-DE" sz="2400" dirty="0" smtClean="0">
                <a:solidFill>
                  <a:srgbClr val="C00000"/>
                </a:solidFill>
              </a:rPr>
              <a:t>Fiktive Gestalt</a:t>
            </a:r>
            <a:r>
              <a:rPr lang="de-DE" sz="2400" dirty="0" smtClean="0"/>
              <a:t>, für Gottheiten die </a:t>
            </a:r>
            <a:r>
              <a:rPr lang="de-DE" sz="2400" dirty="0"/>
              <a:t>B</a:t>
            </a:r>
            <a:r>
              <a:rPr lang="de-DE" sz="2400" dirty="0" smtClean="0"/>
              <a:t>ezeichnung </a:t>
            </a:r>
            <a:r>
              <a:rPr lang="de-DE" sz="2400" dirty="0" smtClean="0">
                <a:solidFill>
                  <a:srgbClr val="C00000"/>
                </a:solidFill>
              </a:rPr>
              <a:t>Gott </a:t>
            </a:r>
            <a:r>
              <a:rPr lang="de-DE" sz="2400" dirty="0" smtClean="0"/>
              <a:t>oder </a:t>
            </a:r>
            <a:r>
              <a:rPr lang="de-DE" sz="2400" dirty="0" smtClean="0">
                <a:solidFill>
                  <a:srgbClr val="C00000"/>
                </a:solidFill>
              </a:rPr>
              <a:t>Göttin</a:t>
            </a:r>
            <a:r>
              <a:rPr lang="de-DE" sz="2400" dirty="0" smtClean="0"/>
              <a:t> verwendet. Der Gattungsbegriff </a:t>
            </a:r>
            <a:r>
              <a:rPr lang="de-DE" sz="2400" dirty="0"/>
              <a:t>wird in der Form der bevorzugten Benennung der GND erfasst.</a:t>
            </a:r>
          </a:p>
          <a:p>
            <a:pPr lvl="1">
              <a:spcBef>
                <a:spcPts val="3600"/>
              </a:spcBef>
              <a:buFont typeface="Symbol" panose="05050102010706020507" pitchFamily="18" charset="2"/>
              <a:buChar char="-"/>
            </a:pPr>
            <a:r>
              <a:rPr lang="de-DE" sz="2400" dirty="0" smtClean="0"/>
              <a:t>Erfasst als Relation, codiert mit </a:t>
            </a:r>
            <a:r>
              <a:rPr lang="de-DE" sz="2400" dirty="0" err="1" smtClean="0"/>
              <a:t>obin</a:t>
            </a:r>
            <a:r>
              <a:rPr lang="de-DE" sz="2400" dirty="0" smtClean="0"/>
              <a:t> </a:t>
            </a:r>
            <a:r>
              <a:rPr lang="de-DE" sz="2400" dirty="0"/>
              <a:t>als </a:t>
            </a:r>
            <a:r>
              <a:rPr lang="de-DE" sz="2400" dirty="0" err="1"/>
              <a:t>instantieller</a:t>
            </a:r>
            <a:r>
              <a:rPr lang="de-DE" sz="2400" dirty="0"/>
              <a:t> </a:t>
            </a:r>
            <a:r>
              <a:rPr lang="de-DE" sz="2400" dirty="0" smtClean="0"/>
              <a:t>Oberbegriff. Statt </a:t>
            </a:r>
            <a:r>
              <a:rPr lang="de-DE" sz="2400" dirty="0" smtClean="0">
                <a:solidFill>
                  <a:srgbClr val="C00000"/>
                </a:solidFill>
              </a:rPr>
              <a:t>Fiktive Gestalt </a:t>
            </a:r>
            <a:r>
              <a:rPr lang="de-DE" sz="2400" dirty="0" smtClean="0"/>
              <a:t>kann bei Bedarf eine engere Gattungsbezeichnung erfasst werden.</a:t>
            </a:r>
            <a:r>
              <a:rPr lang="de-DE" sz="2100" dirty="0"/>
              <a:t/>
            </a:r>
            <a:br>
              <a:rPr lang="de-DE" sz="2100" dirty="0"/>
            </a:br>
            <a:r>
              <a:rPr lang="de-DE" sz="2000" dirty="0"/>
              <a:t> </a:t>
            </a:r>
            <a:endParaRPr lang="de-DE" sz="2000" i="1" dirty="0"/>
          </a:p>
          <a:p>
            <a:endParaRPr lang="de-DE" sz="2800" dirty="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10978211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892480" cy="1143000"/>
          </a:xfrm>
        </p:spPr>
        <p:txBody>
          <a:bodyPr>
            <a:normAutofit fontScale="90000"/>
          </a:bodyPr>
          <a:lstStyle/>
          <a:p>
            <a:r>
              <a:rPr lang="de-DE" sz="3600" dirty="0" smtClean="0"/>
              <a:t>Bildung von Sucheinstiegen</a:t>
            </a:r>
            <a:r>
              <a:rPr lang="de-DE" dirty="0" smtClean="0"/>
              <a:t/>
            </a:r>
            <a:br>
              <a:rPr lang="de-DE" dirty="0" smtClean="0"/>
            </a:br>
            <a:r>
              <a:rPr lang="de-DE" sz="2900" dirty="0" smtClean="0"/>
              <a:t>RDA 9.19.1.1</a:t>
            </a:r>
            <a:r>
              <a:rPr lang="de-DE" sz="2900" dirty="0"/>
              <a:t>, </a:t>
            </a:r>
            <a:r>
              <a:rPr lang="de-DE" sz="2900" dirty="0" smtClean="0"/>
              <a:t>AWR; 9.19.1.2, AWR, ERL; </a:t>
            </a:r>
            <a:r>
              <a:rPr lang="de-DE" sz="2900" dirty="0"/>
              <a:t>9.19.2.1</a:t>
            </a:r>
          </a:p>
        </p:txBody>
      </p:sp>
      <p:sp>
        <p:nvSpPr>
          <p:cNvPr id="3" name="Inhaltsplatzhalter 2"/>
          <p:cNvSpPr>
            <a:spLocks noGrp="1"/>
          </p:cNvSpPr>
          <p:nvPr>
            <p:ph idx="1"/>
          </p:nvPr>
        </p:nvSpPr>
        <p:spPr/>
        <p:txBody>
          <a:bodyPr>
            <a:normAutofit/>
          </a:bodyPr>
          <a:lstStyle/>
          <a:p>
            <a:pPr marL="0" indent="0">
              <a:buNone/>
            </a:pPr>
            <a:endParaRPr lang="de-DE" sz="1600" dirty="0" smtClean="0"/>
          </a:p>
          <a:p>
            <a:pPr marL="0" indent="0">
              <a:buNone/>
            </a:pPr>
            <a:r>
              <a:rPr lang="de-DE" sz="2800" dirty="0" smtClean="0"/>
              <a:t>Normierter </a:t>
            </a:r>
            <a:r>
              <a:rPr lang="de-DE" sz="2800" dirty="0"/>
              <a:t>Sucheinstieg</a:t>
            </a:r>
            <a:r>
              <a:rPr lang="de-DE" sz="2800" dirty="0" smtClean="0"/>
              <a:t>:</a:t>
            </a:r>
          </a:p>
          <a:p>
            <a:pPr marL="400050" lvl="1" indent="0">
              <a:spcBef>
                <a:spcPts val="1200"/>
              </a:spcBef>
              <a:buNone/>
            </a:pPr>
            <a:r>
              <a:rPr lang="de-DE" sz="2400" dirty="0" smtClean="0"/>
              <a:t>Bevorzugter </a:t>
            </a:r>
            <a:r>
              <a:rPr lang="de-DE" sz="2400" dirty="0"/>
              <a:t>Name der </a:t>
            </a:r>
            <a:r>
              <a:rPr lang="de-DE" sz="2400" dirty="0" smtClean="0"/>
              <a:t>fiktiven </a:t>
            </a:r>
            <a:r>
              <a:rPr lang="de-DE" sz="2400" dirty="0"/>
              <a:t>Person </a:t>
            </a:r>
          </a:p>
          <a:p>
            <a:pPr marL="400050" lvl="1" indent="0">
              <a:buNone/>
            </a:pPr>
            <a:r>
              <a:rPr lang="de-DE" sz="2400" dirty="0"/>
              <a:t>+ </a:t>
            </a:r>
            <a:r>
              <a:rPr lang="de-DE" sz="2400" dirty="0" smtClean="0"/>
              <a:t>Gattungsbezeichnung</a:t>
            </a:r>
          </a:p>
          <a:p>
            <a:pPr marL="0" indent="0">
              <a:spcBef>
                <a:spcPts val="4200"/>
              </a:spcBef>
              <a:buNone/>
            </a:pPr>
            <a:r>
              <a:rPr lang="de-DE" sz="2800" dirty="0" smtClean="0"/>
              <a:t>Abweichender Sucheinstieg:</a:t>
            </a:r>
          </a:p>
          <a:p>
            <a:pPr marL="400050" lvl="1" indent="0">
              <a:buNone/>
            </a:pPr>
            <a:r>
              <a:rPr lang="de-DE" sz="2400" dirty="0" smtClean="0"/>
              <a:t>Abweichender Name der fiktiven Person</a:t>
            </a:r>
          </a:p>
          <a:p>
            <a:pPr marL="400050" lvl="1" indent="0">
              <a:buNone/>
            </a:pPr>
            <a:r>
              <a:rPr lang="de-DE" sz="2400" dirty="0"/>
              <a:t>+ Gattungsbezeichnung</a:t>
            </a:r>
          </a:p>
          <a:p>
            <a:pPr marL="400050" lvl="1" indent="0">
              <a:buNone/>
            </a:pPr>
            <a:endParaRPr lang="de-DE" sz="2400" dirty="0" smtClean="0"/>
          </a:p>
          <a:p>
            <a:pPr marL="0" indent="0">
              <a:buNone/>
            </a:pPr>
            <a:endParaRPr lang="de-DE" sz="2800" dirty="0"/>
          </a:p>
          <a:p>
            <a:endParaRPr lang="de-DE" sz="2800" dirty="0" smtClean="0"/>
          </a:p>
          <a:p>
            <a:endParaRPr lang="de-DE" sz="2800" dirty="0" smtClean="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6316149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Erfassungsbeispiele PICA-Format</a:t>
            </a:r>
            <a:endParaRPr lang="de-DE" sz="2600" dirty="0"/>
          </a:p>
        </p:txBody>
      </p:sp>
      <p:sp>
        <p:nvSpPr>
          <p:cNvPr id="3" name="Inhaltsplatzhalter 2"/>
          <p:cNvSpPr>
            <a:spLocks noGrp="1"/>
          </p:cNvSpPr>
          <p:nvPr>
            <p:ph idx="1"/>
          </p:nvPr>
        </p:nvSpPr>
        <p:spPr/>
        <p:txBody>
          <a:bodyPr>
            <a:normAutofit/>
          </a:bodyPr>
          <a:lstStyle/>
          <a:p>
            <a:pPr marL="0" indent="0">
              <a:buNone/>
              <a:tabLst>
                <a:tab pos="809625" algn="l"/>
              </a:tabLst>
            </a:pPr>
            <a:r>
              <a:rPr lang="de-DE" sz="1800" dirty="0" smtClean="0"/>
              <a:t>RDA: 	Uranos (Gott)</a:t>
            </a:r>
            <a:endParaRPr lang="de-DE" sz="1800" dirty="0"/>
          </a:p>
          <a:p>
            <a:pPr marL="0" indent="0">
              <a:spcBef>
                <a:spcPts val="1200"/>
              </a:spcBef>
              <a:buNone/>
            </a:pPr>
            <a:r>
              <a:rPr lang="de-DE" sz="1800" dirty="0" smtClean="0"/>
              <a:t>GND:  100 </a:t>
            </a:r>
            <a:r>
              <a:rPr lang="de-DE" sz="1800" dirty="0">
                <a:solidFill>
                  <a:srgbClr val="C00000"/>
                </a:solidFill>
              </a:rPr>
              <a:t>$</a:t>
            </a:r>
            <a:r>
              <a:rPr lang="de-DE" sz="1800" dirty="0" err="1" smtClean="0">
                <a:solidFill>
                  <a:srgbClr val="C00000"/>
                </a:solidFill>
              </a:rPr>
              <a:t>P</a:t>
            </a:r>
            <a:r>
              <a:rPr lang="de-DE" sz="1800" dirty="0" err="1" smtClean="0"/>
              <a:t>Uranos</a:t>
            </a:r>
            <a:r>
              <a:rPr lang="de-DE" sz="1800" dirty="0" err="1" smtClean="0">
                <a:solidFill>
                  <a:srgbClr val="C00000"/>
                </a:solidFill>
              </a:rPr>
              <a:t>$l</a:t>
            </a:r>
            <a:r>
              <a:rPr lang="de-DE" sz="1800" dirty="0" err="1" smtClean="0"/>
              <a:t>Gott</a:t>
            </a:r>
            <a:r>
              <a:rPr lang="de-DE" sz="1800" dirty="0"/>
              <a:t> </a:t>
            </a:r>
            <a:r>
              <a:rPr lang="de-DE" sz="1800" dirty="0" smtClean="0"/>
              <a:t>  </a:t>
            </a:r>
            <a:r>
              <a:rPr lang="de-DE" sz="1800" dirty="0" smtClean="0">
                <a:latin typeface="Calibri" panose="020F0502020204030204" pitchFamily="34" charset="0"/>
              </a:rPr>
              <a:t>[normierter Sucheinstieg]</a:t>
            </a:r>
            <a:endParaRPr lang="de-DE" sz="1800" dirty="0">
              <a:latin typeface="Calibri" panose="020F0502020204030204" pitchFamily="34" charset="0"/>
            </a:endParaRPr>
          </a:p>
          <a:p>
            <a:pPr marL="0" indent="0" defTabSz="3048000">
              <a:spcBef>
                <a:spcPts val="300"/>
              </a:spcBef>
              <a:buNone/>
              <a:tabLst>
                <a:tab pos="809625" algn="l"/>
              </a:tabLst>
            </a:pPr>
            <a:r>
              <a:rPr lang="de-DE" sz="1800" dirty="0" smtClean="0"/>
              <a:t>	550 !...!</a:t>
            </a:r>
            <a:r>
              <a:rPr lang="de-DE" sz="1800" i="1" dirty="0" smtClean="0"/>
              <a:t>Gott</a:t>
            </a:r>
            <a:r>
              <a:rPr lang="de-DE" sz="1800" dirty="0" smtClean="0">
                <a:solidFill>
                  <a:srgbClr val="C00000"/>
                </a:solidFill>
              </a:rPr>
              <a:t>$4</a:t>
            </a:r>
            <a:r>
              <a:rPr lang="de-DE" sz="1800" dirty="0" smtClean="0"/>
              <a:t>obin    </a:t>
            </a:r>
            <a:r>
              <a:rPr lang="de-DE" sz="1800" dirty="0" smtClean="0">
                <a:latin typeface="Calibri" panose="020F0502020204030204" pitchFamily="34" charset="0"/>
              </a:rPr>
              <a:t>[Relation]</a:t>
            </a:r>
            <a:endParaRPr lang="de-DE" sz="1800" dirty="0">
              <a:latin typeface="Calibri" panose="020F0502020204030204" pitchFamily="34" charset="0"/>
            </a:endParaRPr>
          </a:p>
          <a:p>
            <a:pPr marL="0" indent="0">
              <a:spcBef>
                <a:spcPts val="3000"/>
              </a:spcBef>
              <a:buNone/>
              <a:tabLst>
                <a:tab pos="809625" algn="l"/>
              </a:tabLst>
            </a:pPr>
            <a:r>
              <a:rPr lang="de-DE" sz="1800" dirty="0" smtClean="0"/>
              <a:t>RDA: 	</a:t>
            </a:r>
            <a:r>
              <a:rPr lang="de-DE" sz="1800" dirty="0" err="1" smtClean="0"/>
              <a:t>Marple</a:t>
            </a:r>
            <a:r>
              <a:rPr lang="de-DE" sz="1800" dirty="0"/>
              <a:t>, Jane </a:t>
            </a:r>
            <a:r>
              <a:rPr lang="de-DE" sz="1800" dirty="0" smtClean="0"/>
              <a:t>(Fiktive Gestalt)</a:t>
            </a:r>
            <a:endParaRPr lang="de-DE" sz="1800" dirty="0"/>
          </a:p>
          <a:p>
            <a:pPr marL="0" indent="0" defTabSz="304800">
              <a:spcBef>
                <a:spcPts val="1200"/>
              </a:spcBef>
              <a:buNone/>
              <a:tabLst>
                <a:tab pos="809625" algn="l"/>
              </a:tabLst>
            </a:pPr>
            <a:r>
              <a:rPr lang="de-DE" sz="1800" dirty="0" smtClean="0"/>
              <a:t>GND:  100 </a:t>
            </a:r>
            <a:r>
              <a:rPr lang="de-DE" sz="1800" dirty="0" err="1"/>
              <a:t>Marple</a:t>
            </a:r>
            <a:r>
              <a:rPr lang="de-DE" sz="1800" dirty="0"/>
              <a:t>, </a:t>
            </a:r>
            <a:r>
              <a:rPr lang="de-DE" sz="1800" dirty="0" err="1" smtClean="0"/>
              <a:t>Jane</a:t>
            </a:r>
            <a:r>
              <a:rPr lang="de-DE" sz="1800" dirty="0" err="1" smtClean="0">
                <a:solidFill>
                  <a:srgbClr val="C00000"/>
                </a:solidFill>
              </a:rPr>
              <a:t>$l</a:t>
            </a:r>
            <a:r>
              <a:rPr lang="de-DE" sz="1800" dirty="0" err="1" smtClean="0"/>
              <a:t>Fiktive</a:t>
            </a:r>
            <a:r>
              <a:rPr lang="de-DE" sz="1800" dirty="0" smtClean="0"/>
              <a:t> Gestalt   </a:t>
            </a:r>
            <a:r>
              <a:rPr lang="de-DE" sz="1800" dirty="0">
                <a:latin typeface="Calibri" panose="020F0502020204030204" pitchFamily="34" charset="0"/>
              </a:rPr>
              <a:t>[normierter Sucheinstieg</a:t>
            </a:r>
            <a:r>
              <a:rPr lang="de-DE" sz="1800" dirty="0" smtClean="0">
                <a:latin typeface="Calibri" panose="020F0502020204030204" pitchFamily="34" charset="0"/>
              </a:rPr>
              <a:t>]</a:t>
            </a:r>
          </a:p>
          <a:p>
            <a:pPr marL="0" indent="0" defTabSz="304800">
              <a:spcBef>
                <a:spcPts val="300"/>
              </a:spcBef>
              <a:buNone/>
              <a:tabLst>
                <a:tab pos="809625" algn="l"/>
              </a:tabLst>
            </a:pPr>
            <a:r>
              <a:rPr lang="de-DE" sz="1800" dirty="0">
                <a:latin typeface="Calibri" panose="020F0502020204030204" pitchFamily="34" charset="0"/>
              </a:rPr>
              <a:t>	</a:t>
            </a:r>
            <a:r>
              <a:rPr lang="de-DE" sz="1800" dirty="0" smtClean="0"/>
              <a:t>400</a:t>
            </a:r>
            <a:r>
              <a:rPr lang="de-DE" sz="1800" dirty="0" smtClean="0">
                <a:latin typeface="Calibri" panose="020F0502020204030204" pitchFamily="34" charset="0"/>
              </a:rPr>
              <a:t> </a:t>
            </a:r>
            <a:r>
              <a:rPr lang="de-DE" sz="1800" dirty="0">
                <a:solidFill>
                  <a:srgbClr val="C00000"/>
                </a:solidFill>
              </a:rPr>
              <a:t>$</a:t>
            </a:r>
            <a:r>
              <a:rPr lang="de-DE" sz="1800" dirty="0" err="1" smtClean="0">
                <a:solidFill>
                  <a:srgbClr val="C00000"/>
                </a:solidFill>
              </a:rPr>
              <a:t>P</a:t>
            </a:r>
            <a:r>
              <a:rPr lang="de-DE" sz="1800" dirty="0" err="1" smtClean="0"/>
              <a:t>Miss</a:t>
            </a:r>
            <a:r>
              <a:rPr lang="de-DE" sz="1800" dirty="0" smtClean="0"/>
              <a:t> </a:t>
            </a:r>
            <a:r>
              <a:rPr lang="de-DE" sz="1800" dirty="0" err="1" smtClean="0"/>
              <a:t>Marple</a:t>
            </a:r>
            <a:r>
              <a:rPr lang="de-DE" sz="1800" dirty="0" err="1" smtClean="0">
                <a:solidFill>
                  <a:srgbClr val="C00000"/>
                </a:solidFill>
              </a:rPr>
              <a:t>$l</a:t>
            </a:r>
            <a:r>
              <a:rPr lang="de-DE" sz="1800" dirty="0" err="1" smtClean="0"/>
              <a:t>Fiktive</a:t>
            </a:r>
            <a:r>
              <a:rPr lang="de-DE" sz="1800" dirty="0" smtClean="0"/>
              <a:t> Gestalt </a:t>
            </a:r>
            <a:r>
              <a:rPr lang="de-DE" sz="1800" dirty="0" smtClean="0">
                <a:latin typeface="Calibri" panose="020F0502020204030204" pitchFamily="34" charset="0"/>
              </a:rPr>
              <a:t>[abweichender Sucheinstieg]</a:t>
            </a:r>
            <a:endParaRPr lang="de-DE" sz="1800" dirty="0">
              <a:latin typeface="Calibri" panose="020F0502020204030204" pitchFamily="34" charset="0"/>
            </a:endParaRPr>
          </a:p>
          <a:p>
            <a:pPr marL="0" indent="0">
              <a:spcBef>
                <a:spcPts val="300"/>
              </a:spcBef>
              <a:buNone/>
              <a:tabLst>
                <a:tab pos="809625" algn="l"/>
              </a:tabLst>
            </a:pPr>
            <a:r>
              <a:rPr lang="de-DE" sz="1800" dirty="0" smtClean="0"/>
              <a:t>	550 !...!</a:t>
            </a:r>
            <a:r>
              <a:rPr lang="de-DE" sz="1800" i="1" dirty="0" smtClean="0"/>
              <a:t>Fiktive Gestalt</a:t>
            </a:r>
            <a:r>
              <a:rPr lang="de-DE" sz="1800" dirty="0" smtClean="0">
                <a:solidFill>
                  <a:srgbClr val="C00000"/>
                </a:solidFill>
              </a:rPr>
              <a:t>$4</a:t>
            </a:r>
            <a:r>
              <a:rPr lang="de-DE" sz="1800" dirty="0" smtClean="0"/>
              <a:t>obin         </a:t>
            </a:r>
            <a:r>
              <a:rPr lang="de-DE" sz="1800" dirty="0" smtClean="0">
                <a:latin typeface="Calibri" panose="020F0502020204030204" pitchFamily="34" charset="0"/>
              </a:rPr>
              <a:t>[</a:t>
            </a:r>
            <a:r>
              <a:rPr lang="de-DE" sz="1800" dirty="0">
                <a:latin typeface="Calibri" panose="020F0502020204030204" pitchFamily="34" charset="0"/>
              </a:rPr>
              <a:t>Relation</a:t>
            </a:r>
            <a:r>
              <a:rPr lang="de-DE" sz="1800" dirty="0" smtClean="0">
                <a:latin typeface="Calibri" panose="020F0502020204030204" pitchFamily="34" charset="0"/>
              </a:rPr>
              <a:t>]</a:t>
            </a:r>
            <a:endParaRPr lang="de-DE" sz="1800" dirty="0" smtClean="0"/>
          </a:p>
          <a:p>
            <a:pPr marL="0" indent="0" defTabSz="809625">
              <a:spcBef>
                <a:spcPts val="3000"/>
              </a:spcBef>
              <a:buNone/>
            </a:pPr>
            <a:r>
              <a:rPr lang="de-DE" sz="1800" dirty="0" smtClean="0"/>
              <a:t>RDA: 	Diomedes, Thrakien, </a:t>
            </a:r>
            <a:r>
              <a:rPr lang="de-DE" sz="1800" dirty="0"/>
              <a:t>König </a:t>
            </a:r>
            <a:r>
              <a:rPr lang="de-DE" sz="1800" dirty="0" smtClean="0"/>
              <a:t>(Fiktive Gestalt)</a:t>
            </a:r>
          </a:p>
          <a:p>
            <a:pPr marL="0" indent="0">
              <a:spcBef>
                <a:spcPts val="1200"/>
              </a:spcBef>
              <a:buNone/>
              <a:tabLst>
                <a:tab pos="809625" algn="l"/>
              </a:tabLst>
            </a:pPr>
            <a:r>
              <a:rPr lang="de-DE" sz="1800" dirty="0" smtClean="0"/>
              <a:t>GND:  100 </a:t>
            </a:r>
            <a:r>
              <a:rPr lang="de-DE" sz="1800" dirty="0">
                <a:solidFill>
                  <a:srgbClr val="C00000"/>
                </a:solidFill>
              </a:rPr>
              <a:t>$</a:t>
            </a:r>
            <a:r>
              <a:rPr lang="de-DE" sz="1800" dirty="0" err="1" smtClean="0">
                <a:solidFill>
                  <a:srgbClr val="C00000"/>
                </a:solidFill>
              </a:rPr>
              <a:t>P</a:t>
            </a:r>
            <a:r>
              <a:rPr lang="de-DE" sz="1800" dirty="0" err="1" smtClean="0"/>
              <a:t>Diomedes</a:t>
            </a:r>
            <a:r>
              <a:rPr lang="de-DE" sz="1800" dirty="0" err="1" smtClean="0">
                <a:solidFill>
                  <a:srgbClr val="C00000"/>
                </a:solidFill>
              </a:rPr>
              <a:t>$l</a:t>
            </a:r>
            <a:r>
              <a:rPr lang="de-DE" sz="1800" dirty="0" err="1" smtClean="0"/>
              <a:t>Thrakien</a:t>
            </a:r>
            <a:r>
              <a:rPr lang="de-DE" sz="1800" dirty="0" smtClean="0"/>
              <a:t>, König, Fiktive Gestalt </a:t>
            </a:r>
            <a:r>
              <a:rPr lang="de-DE" sz="1800" dirty="0">
                <a:latin typeface="Calibri" panose="020F0502020204030204" pitchFamily="34" charset="0"/>
              </a:rPr>
              <a:t>[</a:t>
            </a:r>
            <a:r>
              <a:rPr lang="de-DE" sz="1800" dirty="0" smtClean="0">
                <a:latin typeface="Calibri" panose="020F0502020204030204" pitchFamily="34" charset="0"/>
              </a:rPr>
              <a:t>normierter 								       Sucheinstieg]</a:t>
            </a:r>
            <a:endParaRPr lang="de-DE" sz="1800" dirty="0">
              <a:latin typeface="Calibri" panose="020F0502020204030204" pitchFamily="34" charset="0"/>
            </a:endParaRPr>
          </a:p>
          <a:p>
            <a:pPr marL="0" indent="0">
              <a:buNone/>
              <a:tabLst>
                <a:tab pos="809625" algn="l"/>
              </a:tabLst>
            </a:pPr>
            <a:r>
              <a:rPr lang="de-DE" sz="1800" dirty="0" smtClean="0"/>
              <a:t>	550 !...!</a:t>
            </a:r>
            <a:r>
              <a:rPr lang="de-DE" sz="1800" i="1" dirty="0" smtClean="0"/>
              <a:t>Sagengestalt</a:t>
            </a:r>
            <a:r>
              <a:rPr lang="de-DE" sz="1800" dirty="0" smtClean="0">
                <a:solidFill>
                  <a:srgbClr val="C00000"/>
                </a:solidFill>
              </a:rPr>
              <a:t>$4</a:t>
            </a:r>
            <a:r>
              <a:rPr lang="de-DE" sz="1800" dirty="0" smtClean="0"/>
              <a:t>obin   </a:t>
            </a:r>
            <a:r>
              <a:rPr lang="de-DE" sz="1800" dirty="0">
                <a:latin typeface="Calibri" panose="020F0502020204030204" pitchFamily="34" charset="0"/>
              </a:rPr>
              <a:t>[Relation</a:t>
            </a:r>
            <a:r>
              <a:rPr lang="de-DE" sz="1800" dirty="0" smtClean="0">
                <a:latin typeface="Calibri" panose="020F0502020204030204" pitchFamily="34" charset="0"/>
              </a:rPr>
              <a:t>]</a:t>
            </a:r>
            <a:endParaRPr lang="de-DE" sz="1800" dirty="0">
              <a:latin typeface="Calibri" panose="020F0502020204030204" pitchFamily="34" charset="0"/>
            </a:endParaRPr>
          </a:p>
          <a:p>
            <a:pPr marL="0" indent="0">
              <a:buNone/>
              <a:tabLst>
                <a:tab pos="809625" algn="l"/>
              </a:tabLst>
            </a:pPr>
            <a:endParaRPr lang="de-DE" sz="1800" dirty="0"/>
          </a:p>
          <a:p>
            <a:pPr marL="0" indent="0">
              <a:buNone/>
              <a:tabLst>
                <a:tab pos="3314700" algn="l"/>
              </a:tabLst>
            </a:pPr>
            <a:endParaRPr lang="de-DE" sz="2000" dirty="0"/>
          </a:p>
          <a:p>
            <a:pPr marL="0" indent="0">
              <a:buNone/>
            </a:pPr>
            <a:endParaRPr lang="de-DE" sz="2800" dirty="0" smtClean="0"/>
          </a:p>
          <a:p>
            <a:endParaRPr lang="de-DE" sz="2800" dirty="0" smtClean="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1430455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Erfassungsbeispiele </a:t>
            </a:r>
            <a:r>
              <a:rPr lang="de-DE" dirty="0" err="1" smtClean="0"/>
              <a:t>Aleph</a:t>
            </a:r>
            <a:r>
              <a:rPr lang="de-DE" dirty="0" smtClean="0"/>
              <a:t>-Format</a:t>
            </a:r>
            <a:endParaRPr lang="de-DE" sz="2600" dirty="0"/>
          </a:p>
        </p:txBody>
      </p:sp>
      <p:sp>
        <p:nvSpPr>
          <p:cNvPr id="3" name="Inhaltsplatzhalter 2"/>
          <p:cNvSpPr>
            <a:spLocks noGrp="1"/>
          </p:cNvSpPr>
          <p:nvPr>
            <p:ph idx="1"/>
          </p:nvPr>
        </p:nvSpPr>
        <p:spPr/>
        <p:txBody>
          <a:bodyPr>
            <a:normAutofit lnSpcReduction="10000"/>
          </a:bodyPr>
          <a:lstStyle/>
          <a:p>
            <a:pPr marL="0" indent="0">
              <a:buNone/>
              <a:tabLst>
                <a:tab pos="809625" algn="l"/>
              </a:tabLst>
            </a:pPr>
            <a:r>
              <a:rPr lang="de-DE" sz="1800" dirty="0" smtClean="0"/>
              <a:t>RDA: 	Uranos  (Gott)</a:t>
            </a:r>
            <a:endParaRPr lang="de-DE" sz="1800" dirty="0"/>
          </a:p>
          <a:p>
            <a:pPr marL="0" indent="0">
              <a:spcBef>
                <a:spcPts val="1200"/>
              </a:spcBef>
              <a:buNone/>
            </a:pPr>
            <a:r>
              <a:rPr lang="de-DE" sz="1800" dirty="0" smtClean="0"/>
              <a:t>GND:  100 </a:t>
            </a:r>
            <a:r>
              <a:rPr lang="de-DE" sz="1800" b="1" dirty="0"/>
              <a:t>$</a:t>
            </a:r>
            <a:r>
              <a:rPr lang="de-DE" sz="1800" b="1" dirty="0" smtClean="0"/>
              <a:t>P </a:t>
            </a:r>
            <a:r>
              <a:rPr lang="de-DE" sz="1800" dirty="0" smtClean="0"/>
              <a:t>Uranos </a:t>
            </a:r>
            <a:r>
              <a:rPr lang="de-DE" sz="1800" b="1" dirty="0" smtClean="0"/>
              <a:t>$c </a:t>
            </a:r>
            <a:r>
              <a:rPr lang="de-DE" sz="1800" dirty="0" smtClean="0"/>
              <a:t>Gott                 </a:t>
            </a:r>
            <a:r>
              <a:rPr lang="de-DE" sz="1800" dirty="0" smtClean="0">
                <a:latin typeface="Calibri" panose="020F0502020204030204" pitchFamily="34" charset="0"/>
              </a:rPr>
              <a:t>[normierter Sucheinstieg]</a:t>
            </a:r>
            <a:endParaRPr lang="de-DE" sz="1800" dirty="0">
              <a:latin typeface="Calibri" panose="020F0502020204030204" pitchFamily="34" charset="0"/>
            </a:endParaRPr>
          </a:p>
          <a:p>
            <a:pPr marL="0" indent="0" defTabSz="3048000">
              <a:buNone/>
              <a:tabLst>
                <a:tab pos="809625" algn="l"/>
              </a:tabLst>
            </a:pPr>
            <a:r>
              <a:rPr lang="de-DE" sz="1800" dirty="0" smtClean="0"/>
              <a:t>	</a:t>
            </a:r>
            <a:r>
              <a:rPr lang="de-DE" sz="1800" dirty="0"/>
              <a:t>550 </a:t>
            </a:r>
            <a:r>
              <a:rPr lang="de-DE" sz="1800" b="1" dirty="0"/>
              <a:t>$s </a:t>
            </a:r>
            <a:r>
              <a:rPr lang="de-DE" sz="1800" dirty="0"/>
              <a:t>Gott </a:t>
            </a:r>
            <a:r>
              <a:rPr lang="de-DE" sz="1800" b="1" dirty="0"/>
              <a:t>$4 </a:t>
            </a:r>
            <a:r>
              <a:rPr lang="de-DE" sz="1800" dirty="0" err="1"/>
              <a:t>obin</a:t>
            </a:r>
            <a:r>
              <a:rPr lang="de-DE" sz="1800" dirty="0"/>
              <a:t> </a:t>
            </a:r>
            <a:r>
              <a:rPr lang="de-DE" sz="1800" b="1" dirty="0"/>
              <a:t>$</a:t>
            </a:r>
            <a:r>
              <a:rPr lang="de-DE" sz="1800" b="1" dirty="0" smtClean="0"/>
              <a:t>9 </a:t>
            </a:r>
            <a:r>
              <a:rPr lang="de-DE" sz="1800" dirty="0" smtClean="0"/>
              <a:t>(</a:t>
            </a:r>
            <a:r>
              <a:rPr lang="de-DE" sz="1800" dirty="0"/>
              <a:t>DE-</a:t>
            </a:r>
            <a:r>
              <a:rPr lang="de-DE" sz="1800" dirty="0" smtClean="0"/>
              <a:t>...)…   </a:t>
            </a:r>
            <a:r>
              <a:rPr lang="de-DE" sz="1800" dirty="0" smtClean="0">
                <a:latin typeface="Calibri" panose="020F0502020204030204" pitchFamily="34" charset="0"/>
              </a:rPr>
              <a:t>[Relation]</a:t>
            </a:r>
            <a:endParaRPr lang="de-DE" sz="1800" dirty="0">
              <a:latin typeface="Calibri" panose="020F0502020204030204" pitchFamily="34" charset="0"/>
            </a:endParaRPr>
          </a:p>
          <a:p>
            <a:pPr marL="0" indent="0">
              <a:spcBef>
                <a:spcPts val="3000"/>
              </a:spcBef>
              <a:buNone/>
              <a:tabLst>
                <a:tab pos="809625" algn="l"/>
              </a:tabLst>
            </a:pPr>
            <a:r>
              <a:rPr lang="de-DE" sz="1800" dirty="0" smtClean="0"/>
              <a:t>RDA: 	</a:t>
            </a:r>
            <a:r>
              <a:rPr lang="de-DE" sz="1800" dirty="0" err="1" smtClean="0"/>
              <a:t>Marple</a:t>
            </a:r>
            <a:r>
              <a:rPr lang="de-DE" sz="1800" dirty="0"/>
              <a:t>, Jane </a:t>
            </a:r>
            <a:r>
              <a:rPr lang="de-DE" sz="1800" dirty="0" smtClean="0"/>
              <a:t>(Fiktive Gestalt)</a:t>
            </a:r>
            <a:endParaRPr lang="de-DE" sz="1800" dirty="0"/>
          </a:p>
          <a:p>
            <a:pPr marL="0" indent="0" defTabSz="304800">
              <a:spcBef>
                <a:spcPts val="1200"/>
              </a:spcBef>
              <a:buNone/>
              <a:tabLst>
                <a:tab pos="809625" algn="l"/>
              </a:tabLst>
            </a:pPr>
            <a:r>
              <a:rPr lang="de-DE" sz="1800" dirty="0" smtClean="0"/>
              <a:t>GND:  100 </a:t>
            </a:r>
            <a:r>
              <a:rPr lang="de-DE" sz="1800" dirty="0" err="1"/>
              <a:t>Marple</a:t>
            </a:r>
            <a:r>
              <a:rPr lang="de-DE" sz="1800" dirty="0"/>
              <a:t>, </a:t>
            </a:r>
            <a:r>
              <a:rPr lang="de-DE" sz="1800" dirty="0" smtClean="0"/>
              <a:t>Jane </a:t>
            </a:r>
            <a:r>
              <a:rPr lang="de-DE" sz="1800" b="1" dirty="0"/>
              <a:t>$c </a:t>
            </a:r>
            <a:r>
              <a:rPr lang="de-DE" sz="1800" dirty="0" smtClean="0"/>
              <a:t>Fiktive Gestalt   </a:t>
            </a:r>
            <a:r>
              <a:rPr lang="de-DE" sz="1800" dirty="0">
                <a:latin typeface="Calibri" panose="020F0502020204030204" pitchFamily="34" charset="0"/>
              </a:rPr>
              <a:t>[normierter Sucheinstieg</a:t>
            </a:r>
            <a:r>
              <a:rPr lang="de-DE" sz="1800" dirty="0" smtClean="0">
                <a:latin typeface="Calibri" panose="020F0502020204030204" pitchFamily="34" charset="0"/>
              </a:rPr>
              <a:t>]</a:t>
            </a:r>
          </a:p>
          <a:p>
            <a:pPr marL="0" indent="0" defTabSz="304800">
              <a:spcBef>
                <a:spcPts val="432"/>
              </a:spcBef>
              <a:buNone/>
              <a:tabLst>
                <a:tab pos="809625" algn="l"/>
              </a:tabLst>
            </a:pPr>
            <a:r>
              <a:rPr lang="de-DE" sz="1800" dirty="0" smtClean="0"/>
              <a:t>	400</a:t>
            </a:r>
            <a:r>
              <a:rPr lang="de-DE" sz="1800" dirty="0" smtClean="0">
                <a:latin typeface="Calibri" panose="020F0502020204030204" pitchFamily="34" charset="0"/>
              </a:rPr>
              <a:t> </a:t>
            </a:r>
            <a:r>
              <a:rPr lang="de-DE" sz="1800" b="1" dirty="0"/>
              <a:t>$P </a:t>
            </a:r>
            <a:r>
              <a:rPr lang="de-DE" sz="1800" dirty="0" smtClean="0"/>
              <a:t>Miss </a:t>
            </a:r>
            <a:r>
              <a:rPr lang="de-DE" sz="1800" dirty="0" err="1" smtClean="0"/>
              <a:t>Marple</a:t>
            </a:r>
            <a:r>
              <a:rPr lang="de-DE" sz="1800" dirty="0" smtClean="0"/>
              <a:t> </a:t>
            </a:r>
            <a:r>
              <a:rPr lang="de-DE" sz="1800" b="1" dirty="0"/>
              <a:t>$c </a:t>
            </a:r>
            <a:r>
              <a:rPr lang="de-DE" sz="1800" dirty="0" smtClean="0"/>
              <a:t>Fiktive </a:t>
            </a:r>
            <a:r>
              <a:rPr lang="de-DE" sz="1800" dirty="0"/>
              <a:t>Gestalt </a:t>
            </a:r>
            <a:r>
              <a:rPr lang="de-DE" sz="1800" dirty="0">
                <a:latin typeface="Calibri" panose="020F0502020204030204" pitchFamily="34" charset="0"/>
              </a:rPr>
              <a:t>[abweichender Sucheinstieg]</a:t>
            </a:r>
          </a:p>
          <a:p>
            <a:pPr marL="0" indent="0">
              <a:buNone/>
              <a:tabLst>
                <a:tab pos="809625" algn="l"/>
              </a:tabLst>
            </a:pPr>
            <a:r>
              <a:rPr lang="de-DE" sz="1800" dirty="0" smtClean="0"/>
              <a:t>	550 </a:t>
            </a:r>
            <a:r>
              <a:rPr lang="de-DE" sz="1800" b="1" dirty="0" smtClean="0"/>
              <a:t>$s </a:t>
            </a:r>
            <a:r>
              <a:rPr lang="de-DE" sz="1800" dirty="0" smtClean="0"/>
              <a:t>Fiktive Gestalt </a:t>
            </a:r>
            <a:r>
              <a:rPr lang="de-DE" sz="1800" b="1" dirty="0" smtClean="0"/>
              <a:t>$4 </a:t>
            </a:r>
            <a:r>
              <a:rPr lang="de-DE" sz="1800" dirty="0" err="1" smtClean="0"/>
              <a:t>obin</a:t>
            </a:r>
            <a:r>
              <a:rPr lang="de-DE" sz="1800" dirty="0" smtClean="0"/>
              <a:t> </a:t>
            </a:r>
            <a:r>
              <a:rPr lang="de-DE" sz="1800" b="1" dirty="0"/>
              <a:t>$</a:t>
            </a:r>
            <a:r>
              <a:rPr lang="de-DE" sz="1800" b="1" dirty="0" smtClean="0"/>
              <a:t>9 </a:t>
            </a:r>
            <a:r>
              <a:rPr lang="de-DE" sz="1800" dirty="0" smtClean="0"/>
              <a:t>(</a:t>
            </a:r>
            <a:r>
              <a:rPr lang="de-DE" sz="1800" dirty="0"/>
              <a:t>DE-...)…</a:t>
            </a:r>
            <a:r>
              <a:rPr lang="de-DE" sz="1800" dirty="0" smtClean="0"/>
              <a:t>      </a:t>
            </a:r>
            <a:r>
              <a:rPr lang="de-DE" sz="1800" dirty="0" smtClean="0">
                <a:latin typeface="Calibri" panose="020F0502020204030204" pitchFamily="34" charset="0"/>
              </a:rPr>
              <a:t>[</a:t>
            </a:r>
            <a:r>
              <a:rPr lang="de-DE" sz="1800" dirty="0">
                <a:latin typeface="Calibri" panose="020F0502020204030204" pitchFamily="34" charset="0"/>
              </a:rPr>
              <a:t>Relation</a:t>
            </a:r>
            <a:r>
              <a:rPr lang="de-DE" sz="1800" dirty="0" smtClean="0">
                <a:latin typeface="Calibri" panose="020F0502020204030204" pitchFamily="34" charset="0"/>
              </a:rPr>
              <a:t>]</a:t>
            </a:r>
            <a:endParaRPr lang="de-DE" sz="1800" dirty="0" smtClean="0"/>
          </a:p>
          <a:p>
            <a:pPr marL="0" indent="0" defTabSz="809625">
              <a:spcBef>
                <a:spcPts val="3000"/>
              </a:spcBef>
              <a:buNone/>
            </a:pPr>
            <a:r>
              <a:rPr lang="de-DE" sz="1800" dirty="0" smtClean="0"/>
              <a:t>RDA: 	Diomedes, Thrakien</a:t>
            </a:r>
            <a:r>
              <a:rPr lang="de-DE" sz="1800" dirty="0"/>
              <a:t>, König </a:t>
            </a:r>
            <a:r>
              <a:rPr lang="de-DE" sz="1800" dirty="0" smtClean="0"/>
              <a:t>(Fiktive Gestalt)</a:t>
            </a:r>
          </a:p>
          <a:p>
            <a:pPr marL="0" indent="0">
              <a:spcBef>
                <a:spcPts val="1200"/>
              </a:spcBef>
              <a:buNone/>
              <a:tabLst>
                <a:tab pos="809625" algn="l"/>
              </a:tabLst>
            </a:pPr>
            <a:r>
              <a:rPr lang="de-DE" sz="1800" dirty="0" smtClean="0"/>
              <a:t>GND:	100 </a:t>
            </a:r>
            <a:r>
              <a:rPr lang="de-DE" sz="1800" b="1" dirty="0" smtClean="0"/>
              <a:t>$</a:t>
            </a:r>
            <a:r>
              <a:rPr lang="de-DE" sz="1800" b="1" dirty="0" err="1" smtClean="0"/>
              <a:t>P</a:t>
            </a:r>
            <a:r>
              <a:rPr lang="de-DE" sz="1800" dirty="0" err="1" smtClean="0"/>
              <a:t>Diomedes</a:t>
            </a:r>
            <a:r>
              <a:rPr lang="de-DE" sz="1800" dirty="0" smtClean="0"/>
              <a:t> </a:t>
            </a:r>
            <a:r>
              <a:rPr lang="de-DE" sz="1800" b="1" dirty="0" smtClean="0"/>
              <a:t>$c </a:t>
            </a:r>
            <a:r>
              <a:rPr lang="de-DE" sz="1800" dirty="0" smtClean="0"/>
              <a:t>Thrakien, König, Fiktive Gestalt </a:t>
            </a:r>
            <a:r>
              <a:rPr lang="de-DE" sz="1800" dirty="0" smtClean="0">
                <a:latin typeface="Calibri" panose="020F0502020204030204" pitchFamily="34" charset="0"/>
              </a:rPr>
              <a:t>[normierter 								       Sucheinstieg]</a:t>
            </a:r>
          </a:p>
          <a:p>
            <a:pPr marL="0" indent="0">
              <a:buNone/>
              <a:tabLst>
                <a:tab pos="809625" algn="l"/>
              </a:tabLst>
            </a:pPr>
            <a:r>
              <a:rPr lang="de-DE" sz="1800" dirty="0" smtClean="0"/>
              <a:t>	</a:t>
            </a:r>
            <a:r>
              <a:rPr lang="de-DE" sz="1800" dirty="0"/>
              <a:t> 550 </a:t>
            </a:r>
            <a:r>
              <a:rPr lang="de-DE" sz="1800" b="1" dirty="0"/>
              <a:t>$</a:t>
            </a:r>
            <a:r>
              <a:rPr lang="de-DE" sz="1800" b="1" dirty="0" smtClean="0"/>
              <a:t>s </a:t>
            </a:r>
            <a:r>
              <a:rPr lang="de-DE" sz="1800" dirty="0" smtClean="0"/>
              <a:t>Sagengestalt </a:t>
            </a:r>
            <a:r>
              <a:rPr lang="de-DE" sz="1800" b="1" dirty="0"/>
              <a:t>$4 </a:t>
            </a:r>
            <a:r>
              <a:rPr lang="de-DE" sz="1800" dirty="0" err="1"/>
              <a:t>obin</a:t>
            </a:r>
            <a:r>
              <a:rPr lang="de-DE" sz="1800" dirty="0"/>
              <a:t> </a:t>
            </a:r>
            <a:r>
              <a:rPr lang="de-DE" sz="1800" b="1" dirty="0"/>
              <a:t>$</a:t>
            </a:r>
            <a:r>
              <a:rPr lang="de-DE" sz="1800" b="1" dirty="0" smtClean="0"/>
              <a:t>9 </a:t>
            </a:r>
            <a:r>
              <a:rPr lang="de-DE" sz="1800" dirty="0" smtClean="0"/>
              <a:t>(</a:t>
            </a:r>
            <a:r>
              <a:rPr lang="de-DE" sz="1800" dirty="0"/>
              <a:t>DE-</a:t>
            </a:r>
            <a:r>
              <a:rPr lang="de-DE" sz="1800" dirty="0" smtClean="0"/>
              <a:t>...)…             </a:t>
            </a:r>
            <a:r>
              <a:rPr lang="de-DE" sz="1800" dirty="0" smtClean="0">
                <a:latin typeface="Calibri" panose="020F0502020204030204" pitchFamily="34" charset="0"/>
              </a:rPr>
              <a:t>[</a:t>
            </a:r>
            <a:r>
              <a:rPr lang="de-DE" sz="1800" dirty="0">
                <a:latin typeface="Calibri" panose="020F0502020204030204" pitchFamily="34" charset="0"/>
              </a:rPr>
              <a:t>Relation]</a:t>
            </a:r>
          </a:p>
          <a:p>
            <a:pPr marL="0" indent="0">
              <a:buNone/>
              <a:tabLst>
                <a:tab pos="809625" algn="l"/>
              </a:tabLst>
            </a:pPr>
            <a:endParaRPr lang="de-DE" sz="1800" dirty="0"/>
          </a:p>
          <a:p>
            <a:pPr marL="0" indent="0">
              <a:buNone/>
              <a:tabLst>
                <a:tab pos="3314700" algn="l"/>
              </a:tabLst>
            </a:pPr>
            <a:endParaRPr lang="de-DE" sz="2000" dirty="0"/>
          </a:p>
          <a:p>
            <a:pPr marL="0" indent="0">
              <a:buNone/>
            </a:pPr>
            <a:endParaRPr lang="de-DE" sz="2800" dirty="0" smtClean="0"/>
          </a:p>
          <a:p>
            <a:endParaRPr lang="de-DE" sz="2800" dirty="0" smtClean="0"/>
          </a:p>
        </p:txBody>
      </p:sp>
      <p:sp>
        <p:nvSpPr>
          <p:cNvPr id="4" name="Fußzeilenplatzhalter 3"/>
          <p:cNvSpPr>
            <a:spLocks noGrp="1"/>
          </p:cNvSpPr>
          <p:nvPr>
            <p:ph type="ftr" sz="quarter" idx="11"/>
          </p:nvPr>
        </p:nvSpPr>
        <p:spPr>
          <a:xfrm>
            <a:off x="467544" y="6381328"/>
            <a:ext cx="6984776"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4068158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229600" cy="1143000"/>
          </a:xfrm>
        </p:spPr>
        <p:txBody>
          <a:bodyPr/>
          <a:lstStyle/>
          <a:p>
            <a:r>
              <a:rPr lang="de-DE" dirty="0" smtClean="0"/>
              <a:t>Hinweis für die Sacherschließung</a:t>
            </a:r>
            <a:endParaRPr lang="de-DE" dirty="0"/>
          </a:p>
        </p:txBody>
      </p:sp>
      <p:sp>
        <p:nvSpPr>
          <p:cNvPr id="3" name="Inhaltsplatzhalter 2"/>
          <p:cNvSpPr>
            <a:spLocks noGrp="1"/>
          </p:cNvSpPr>
          <p:nvPr>
            <p:ph idx="1"/>
          </p:nvPr>
        </p:nvSpPr>
        <p:spPr/>
        <p:txBody>
          <a:bodyPr/>
          <a:lstStyle/>
          <a:p>
            <a:pPr marL="0" indent="0">
              <a:buNone/>
            </a:pPr>
            <a:r>
              <a:rPr lang="de-DE" sz="2600" dirty="0" smtClean="0"/>
              <a:t>Aus der GND-ÜR P10 (Literarische Gestalten) bleiben diese Regeln gültig:</a:t>
            </a:r>
          </a:p>
          <a:p>
            <a:pPr lvl="1" indent="-342900">
              <a:spcBef>
                <a:spcPts val="3600"/>
              </a:spcBef>
              <a:buFont typeface="Courier New" panose="02070309020205020404" pitchFamily="49" charset="0"/>
              <a:buChar char="o"/>
            </a:pPr>
            <a:r>
              <a:rPr lang="de-DE" sz="2400" dirty="0" smtClean="0"/>
              <a:t>Als bevorzugter Name wird die im Deutschen gebräuchlichste Form gewählt.</a:t>
            </a:r>
          </a:p>
          <a:p>
            <a:pPr lvl="1" indent="-342900">
              <a:spcBef>
                <a:spcPts val="3600"/>
              </a:spcBef>
              <a:buFont typeface="Courier New" panose="02070309020205020404" pitchFamily="49" charset="0"/>
              <a:buChar char="o"/>
            </a:pPr>
            <a:r>
              <a:rPr lang="de-DE" sz="2400" dirty="0" smtClean="0"/>
              <a:t>Der GND-Datensatz für eine fiktive Person kann für mehrere gleichnamige Personen gelten.</a:t>
            </a:r>
          </a:p>
          <a:p>
            <a:pPr lvl="1" indent="-342900">
              <a:buFont typeface="Courier New" panose="02070309020205020404" pitchFamily="49" charset="0"/>
              <a:buChar char="o"/>
            </a:pPr>
            <a:endParaRPr lang="de-DE" sz="2400" dirty="0" smtClean="0"/>
          </a:p>
          <a:p>
            <a:pPr lvl="1" indent="-342900">
              <a:buFont typeface="Courier New" panose="02070309020205020404" pitchFamily="49" charset="0"/>
              <a:buChar char="o"/>
            </a:pPr>
            <a:endParaRPr lang="de-DE" sz="2400" dirty="0" smtClean="0"/>
          </a:p>
          <a:p>
            <a:pPr marL="0" indent="0">
              <a:buNone/>
            </a:pPr>
            <a:endParaRPr lang="de-DE" sz="2600" dirty="0" smtClean="0"/>
          </a:p>
        </p:txBody>
      </p:sp>
      <p:sp>
        <p:nvSpPr>
          <p:cNvPr id="4" name="Fußzeilenplatzhalter 3"/>
          <p:cNvSpPr>
            <a:spLocks noGrp="1"/>
          </p:cNvSpPr>
          <p:nvPr>
            <p:ph type="ftr" sz="quarter" idx="11"/>
          </p:nvPr>
        </p:nvSpPr>
        <p:spPr>
          <a:xfrm>
            <a:off x="467544" y="6381328"/>
            <a:ext cx="8208912" cy="365125"/>
          </a:xfrm>
        </p:spPr>
        <p:txBody>
          <a:bodyPr/>
          <a:lstStyle/>
          <a:p>
            <a:pPr algn="l"/>
            <a:r>
              <a:rPr lang="de-DE" smtClean="0"/>
              <a:t>AG RDA Schulungsunterlagen – Modul GND: Fiktive Personen | 28.04.2014</a:t>
            </a:r>
            <a:endParaRPr lang="de-DE" dirty="0"/>
          </a:p>
        </p:txBody>
      </p:sp>
    </p:spTree>
    <p:extLst>
      <p:ext uri="{BB962C8B-B14F-4D97-AF65-F5344CB8AC3E}">
        <p14:creationId xmlns:p14="http://schemas.microsoft.com/office/powerpoint/2010/main" val="2367969563"/>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767</Words>
  <Application>Microsoft Office PowerPoint</Application>
  <PresentationFormat>Bildschirmpräsentation (4:3)</PresentationFormat>
  <Paragraphs>110</Paragraphs>
  <Slides>10</Slides>
  <Notes>10</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Larissa</vt:lpstr>
      <vt:lpstr>Schulungsunterlagen der AG RDA</vt:lpstr>
      <vt:lpstr>Fiktive Personen</vt:lpstr>
      <vt:lpstr>RDA-Stellen</vt:lpstr>
      <vt:lpstr>Bevorzugter Name und Kennzeichnung RDA 9.2.2; RDA 9.6.1.7 Kernelement, ERL</vt:lpstr>
      <vt:lpstr>Gattungsbezeichnung RDA 9.6.1.7 Kernelement, ERL; 9.19.1.2, ERL</vt:lpstr>
      <vt:lpstr>Bildung von Sucheinstiegen RDA 9.19.1.1, AWR; 9.19.1.2, AWR, ERL; 9.19.2.1</vt:lpstr>
      <vt:lpstr>Erfassungsbeispiele PICA-Format</vt:lpstr>
      <vt:lpstr>Erfassungsbeispiele Aleph-Format</vt:lpstr>
      <vt:lpstr>Hinweis für die Sacherschließung</vt:lpstr>
      <vt:lpstr>Was ist neu?</vt:lpstr>
    </vt:vector>
  </TitlesOfParts>
  <Company>SUB Göttingen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Bettina Kunz</dc:creator>
  <cp:lastModifiedBy>Ingeborg Töpler</cp:lastModifiedBy>
  <cp:revision>137</cp:revision>
  <cp:lastPrinted>2014-04-02T16:39:31Z</cp:lastPrinted>
  <dcterms:created xsi:type="dcterms:W3CDTF">2014-03-17T15:11:03Z</dcterms:created>
  <dcterms:modified xsi:type="dcterms:W3CDTF">2014-05-08T09:21:45Z</dcterms:modified>
</cp:coreProperties>
</file>