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320" r:id="rId2"/>
    <p:sldId id="321" r:id="rId3"/>
    <p:sldId id="259" r:id="rId4"/>
    <p:sldId id="317" r:id="rId5"/>
    <p:sldId id="316" r:id="rId6"/>
    <p:sldId id="322" r:id="rId7"/>
    <p:sldId id="309" r:id="rId8"/>
    <p:sldId id="305" r:id="rId9"/>
    <p:sldId id="323" r:id="rId10"/>
    <p:sldId id="310" r:id="rId11"/>
    <p:sldId id="324" r:id="rId12"/>
    <p:sldId id="311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98" autoAdjust="0"/>
  </p:normalViewPr>
  <p:slideViewPr>
    <p:cSldViewPr>
      <p:cViewPr>
        <p:scale>
          <a:sx n="80" d="100"/>
          <a:sy n="80" d="100"/>
        </p:scale>
        <p:origin x="-86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817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Normierter Sucheinstieg (</a:t>
            </a:r>
            <a:r>
              <a:rPr lang="de-DE" sz="1200" dirty="0" err="1" smtClean="0"/>
              <a:t>authorized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access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point</a:t>
            </a:r>
            <a:r>
              <a:rPr lang="de-DE" sz="1200" baseline="0" dirty="0" smtClean="0"/>
              <a:t>)</a:t>
            </a:r>
            <a:r>
              <a:rPr lang="de-DE" sz="1200" dirty="0" smtClean="0"/>
              <a:t>: Derzeit lautet die deutsche Übersetzung im Toolkit noch „Ansetzungsform des Sucheinstiegs“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5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Normierter Sucheinstieg (</a:t>
            </a:r>
            <a:r>
              <a:rPr lang="de-DE" sz="1200" dirty="0" err="1" smtClean="0"/>
              <a:t>authorized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access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point</a:t>
            </a:r>
            <a:r>
              <a:rPr lang="de-DE" sz="1200" baseline="0" dirty="0" smtClean="0"/>
              <a:t>)</a:t>
            </a:r>
            <a:r>
              <a:rPr lang="de-DE" sz="1200" dirty="0" smtClean="0"/>
              <a:t>: Derzeit lautet die deutsche Übersetzung im Toolkit noch „Ansetzungsform des Sucheinstiegs“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061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Normierter Sucheinstieg (</a:t>
            </a:r>
            <a:r>
              <a:rPr lang="de-DE" sz="1200" dirty="0" err="1" smtClean="0"/>
              <a:t>authorized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access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point</a:t>
            </a:r>
            <a:r>
              <a:rPr lang="de-DE" sz="1200" baseline="0" dirty="0" smtClean="0"/>
              <a:t>)</a:t>
            </a:r>
            <a:r>
              <a:rPr lang="de-DE" sz="1200" dirty="0" smtClean="0"/>
              <a:t>: Derzeit lautet die deutsche Übersetzung im Toolkit noch „Ansetzungsform des Sucheinstiegs“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RDA 9.19.1:</a:t>
            </a:r>
            <a:r>
              <a:rPr lang="de-DE" sz="1200" baseline="0" dirty="0" smtClean="0"/>
              <a:t> </a:t>
            </a:r>
            <a:r>
              <a:rPr lang="de-DE" sz="1200" dirty="0" smtClean="0"/>
              <a:t>Die deutsche Übersetzung weicht inhaltlich und formal ab, da RDA 9.19.1.1 und 9.19.1.2</a:t>
            </a:r>
            <a:r>
              <a:rPr lang="de-DE" sz="1200" baseline="0" dirty="0" smtClean="0"/>
              <a:t> </a:t>
            </a:r>
            <a:r>
              <a:rPr lang="de-DE" sz="1200" dirty="0" smtClean="0"/>
              <a:t>mit dem Update im April 2014 verändert sind.</a:t>
            </a:r>
            <a:r>
              <a:rPr lang="de-DE" sz="1200" baseline="0" dirty="0" smtClean="0"/>
              <a:t> RDA </a:t>
            </a:r>
            <a:r>
              <a:rPr lang="de-DE" sz="1200" dirty="0" smtClean="0"/>
              <a:t>9.19.1.2 wurde neu</a:t>
            </a:r>
            <a:r>
              <a:rPr lang="de-DE" sz="1200" baseline="0" dirty="0" smtClean="0"/>
              <a:t> untergliedert. </a:t>
            </a:r>
            <a:endParaRPr lang="de-DE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262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Normierter Sucheinstieg (</a:t>
            </a:r>
            <a:r>
              <a:rPr lang="de-DE" sz="1200" dirty="0" err="1" smtClean="0"/>
              <a:t>authorized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access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point</a:t>
            </a:r>
            <a:r>
              <a:rPr lang="de-DE" sz="1200" baseline="0" dirty="0" smtClean="0"/>
              <a:t>)</a:t>
            </a:r>
            <a:r>
              <a:rPr lang="de-DE" sz="1200" dirty="0" smtClean="0"/>
              <a:t>: Derzeit lautet die deutsche Übersetzung im Toolkit noch „Ansetzungsform des Sucheinstiegs“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163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Normierter Sucheinstieg (</a:t>
            </a:r>
            <a:r>
              <a:rPr lang="de-DE" sz="1200" dirty="0" err="1" smtClean="0"/>
              <a:t>authorized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access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point</a:t>
            </a:r>
            <a:r>
              <a:rPr lang="de-DE" sz="1200" baseline="0" dirty="0" smtClean="0"/>
              <a:t>)</a:t>
            </a:r>
            <a:r>
              <a:rPr lang="de-DE" sz="1200" dirty="0" smtClean="0"/>
              <a:t>: Derzeit lautet die deutsche Übersetzung im Toolkit noch „Ansetzungsform des Sucheinstiegs“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11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AG RDA Schulungsunterlagen – Modul GND: Geister | Stand: 15.04.2014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5040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6516216" y="638132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B76471-6A62-4705-ABD0-C25D02AB507C}" type="slidenum">
              <a:rPr lang="de-DE" smtClean="0"/>
              <a:pPr algn="r"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4"/>
            <a:ext cx="4968000" cy="21242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/>
          </a:p>
        </p:txBody>
      </p:sp>
      <p:sp>
        <p:nvSpPr>
          <p:cNvPr id="4" name="Textfeld 3"/>
          <p:cNvSpPr txBox="1"/>
          <p:nvPr userDrawn="1"/>
        </p:nvSpPr>
        <p:spPr>
          <a:xfrm>
            <a:off x="6804248" y="63093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02009-72AF-4D10-8CBA-AB54DD01C2D6}" type="slidenum">
              <a:rPr lang="de-DE" smtClean="0"/>
              <a:pPr algn="r"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217552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644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AG RDA Schulungsunterlagen – Modul GND: Geister | Stand: 15.04.2014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3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tif"/><Relationship Id="rId15" Type="http://schemas.openxmlformats.org/officeDocument/2006/relationships/image" Target="../media/image14.png"/><Relationship Id="rId10" Type="http://schemas.openxmlformats.org/officeDocument/2006/relationships/image" Target="../media/image9.gif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document.php?id=rdachp9-de&amp;target=rda9-4646" TargetMode="External"/><Relationship Id="rId7" Type="http://schemas.openxmlformats.org/officeDocument/2006/relationships/hyperlink" Target="http://access.rdatoolkit.org/document.php?id=rdachp9-de&amp;target=rda9-531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ccess.rdatoolkit.org/document.php?id=rdachp9-de&amp;target=rda9-5000" TargetMode="External"/><Relationship Id="rId5" Type="http://schemas.openxmlformats.org/officeDocument/2006/relationships/hyperlink" Target="http://access.rdatoolkit.org/document.php?id=rdachp9-de&amp;target=rda9-4995" TargetMode="External"/><Relationship Id="rId4" Type="http://schemas.openxmlformats.org/officeDocument/2006/relationships/hyperlink" Target="http://access.rdatoolkit.org/document.php?id=rdachp9-de&amp;target=rda9-474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5067794" cy="365125"/>
          </a:xfrm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11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77875"/>
          </a:xfrm>
        </p:spPr>
        <p:txBody>
          <a:bodyPr/>
          <a:lstStyle/>
          <a:p>
            <a:r>
              <a:rPr lang="de-DE" sz="3200" b="0" dirty="0"/>
              <a:t>Abweichende Namen und zusätzliche Sucheinstiege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67544" y="1844824"/>
            <a:ext cx="8568952" cy="341788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/>
              <a:t>Auch bei abweichenden Namen wird die Kennzeichnung </a:t>
            </a:r>
            <a:r>
              <a:rPr lang="de-DE" sz="2400" dirty="0"/>
              <a:t>„</a:t>
            </a:r>
            <a:r>
              <a:rPr lang="de-DE" sz="2400" dirty="0" smtClean="0"/>
              <a:t>Geist“ bei der </a:t>
            </a:r>
            <a:r>
              <a:rPr lang="de-DE" sz="2400" dirty="0"/>
              <a:t>Bildung des zusätzlichen </a:t>
            </a:r>
            <a:r>
              <a:rPr lang="de-DE" sz="2400" dirty="0" smtClean="0"/>
              <a:t>Sucheinstiegs erfasst.</a:t>
            </a:r>
          </a:p>
          <a:p>
            <a:pPr mar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RDA: </a:t>
            </a:r>
            <a:r>
              <a:rPr lang="de-DE" dirty="0" err="1" smtClean="0"/>
              <a:t>Máximo</a:t>
            </a:r>
            <a:r>
              <a:rPr lang="de-DE" dirty="0"/>
              <a:t>, </a:t>
            </a:r>
            <a:r>
              <a:rPr lang="de-DE" dirty="0" smtClean="0"/>
              <a:t>Maria (Geist)</a:t>
            </a:r>
          </a:p>
          <a:p>
            <a:pPr marL="0" indent="0">
              <a:buNone/>
            </a:pPr>
            <a:r>
              <a:rPr lang="de-DE" dirty="0" smtClean="0"/>
              <a:t>PICA: </a:t>
            </a:r>
            <a:r>
              <a:rPr lang="de-DE" dirty="0"/>
              <a:t>400 </a:t>
            </a:r>
            <a:r>
              <a:rPr lang="de-DE" dirty="0" err="1"/>
              <a:t>Máximo</a:t>
            </a:r>
            <a:r>
              <a:rPr lang="de-DE" dirty="0"/>
              <a:t>, </a:t>
            </a:r>
            <a:r>
              <a:rPr lang="de-DE" dirty="0" err="1" smtClean="0"/>
              <a:t>Maria</a:t>
            </a:r>
            <a:r>
              <a:rPr lang="de-DE" b="1" dirty="0" err="1" smtClean="0"/>
              <a:t>$l</a:t>
            </a:r>
            <a:r>
              <a:rPr lang="de-DE" dirty="0" err="1" smtClean="0"/>
              <a:t>Geist</a:t>
            </a:r>
            <a:endParaRPr lang="de-DE" dirty="0" smtClean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369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777875"/>
          </a:xfrm>
        </p:spPr>
        <p:txBody>
          <a:bodyPr/>
          <a:lstStyle/>
          <a:p>
            <a:r>
              <a:rPr lang="de-DE" sz="3200" b="0" dirty="0"/>
              <a:t>Abweichende Namen und zusätzliche Sucheinstiege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67544" y="1628800"/>
            <a:ext cx="8568952" cy="341788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/>
              <a:t>Auch bei abweichenden Namen wird die Kennzeichnung „Geist“ bei der Bildung des zusätzlichen Sucheinstiegs erfasst.</a:t>
            </a:r>
          </a:p>
          <a:p>
            <a:pPr mar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/>
              <a:t>RDA: </a:t>
            </a:r>
            <a:r>
              <a:rPr lang="de-DE" dirty="0" err="1" smtClean="0"/>
              <a:t>Máximo</a:t>
            </a:r>
            <a:r>
              <a:rPr lang="de-DE" dirty="0"/>
              <a:t>, </a:t>
            </a:r>
            <a:r>
              <a:rPr lang="de-DE" dirty="0" smtClean="0"/>
              <a:t>Maria (Geist)</a:t>
            </a:r>
          </a:p>
          <a:p>
            <a:pPr marL="0" indent="0">
              <a:buNone/>
            </a:pPr>
            <a:r>
              <a:rPr lang="de-DE" dirty="0" smtClean="0"/>
              <a:t>Aleph: </a:t>
            </a:r>
            <a:r>
              <a:rPr lang="de-DE" dirty="0"/>
              <a:t>400 </a:t>
            </a:r>
            <a:r>
              <a:rPr lang="de-DE" b="1" dirty="0" smtClean="0"/>
              <a:t>$p</a:t>
            </a:r>
            <a:r>
              <a:rPr lang="de-DE" dirty="0" smtClean="0"/>
              <a:t> </a:t>
            </a:r>
            <a:r>
              <a:rPr lang="de-DE" dirty="0" err="1" smtClean="0"/>
              <a:t>Máximo</a:t>
            </a:r>
            <a:r>
              <a:rPr lang="de-DE" dirty="0"/>
              <a:t>, </a:t>
            </a:r>
            <a:r>
              <a:rPr lang="de-DE" dirty="0" smtClean="0"/>
              <a:t>Maria </a:t>
            </a:r>
            <a:r>
              <a:rPr lang="de-DE" b="1" dirty="0" smtClean="0"/>
              <a:t>$c </a:t>
            </a:r>
            <a:r>
              <a:rPr lang="de-DE" dirty="0" smtClean="0"/>
              <a:t>Geist</a:t>
            </a:r>
            <a:endParaRPr lang="de-DE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8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7593012" cy="777875"/>
          </a:xfrm>
        </p:spPr>
        <p:txBody>
          <a:bodyPr/>
          <a:lstStyle/>
          <a:p>
            <a:r>
              <a:rPr lang="de-DE" sz="3200" b="0" dirty="0"/>
              <a:t>Sonstige identifizierende Merkmale</a:t>
            </a:r>
            <a:br>
              <a:rPr lang="de-DE" sz="3200" b="0" dirty="0"/>
            </a:br>
            <a:endParaRPr lang="de-DE" sz="3200" b="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67544" y="1700808"/>
            <a:ext cx="7593012" cy="34178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Beziehung </a:t>
            </a:r>
            <a:r>
              <a:rPr lang="de-DE" sz="2400" dirty="0"/>
              <a:t>zur realen Person, durch die das Geistwesen </a:t>
            </a:r>
            <a:r>
              <a:rPr lang="de-DE" sz="2400" dirty="0" smtClean="0"/>
              <a:t>spricht</a:t>
            </a:r>
            <a:endParaRPr lang="de-DE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Übernatürliches </a:t>
            </a:r>
            <a:r>
              <a:rPr lang="de-DE" sz="2400" dirty="0" smtClean="0"/>
              <a:t>Wesen“ als </a:t>
            </a:r>
            <a:r>
              <a:rPr lang="de-DE" sz="2400" dirty="0" err="1" smtClean="0"/>
              <a:t>instantieller</a:t>
            </a:r>
            <a:r>
              <a:rPr lang="de-DE" sz="2400" dirty="0" smtClean="0"/>
              <a:t> Oberbegriff</a:t>
            </a:r>
            <a:endParaRPr lang="de-DE" sz="2400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60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marL="0" indent="0" algn="ctr"/>
            <a:r>
              <a:rPr lang="de-DE" sz="3200" b="0" dirty="0" smtClean="0"/>
              <a:t/>
            </a:r>
            <a:br>
              <a:rPr lang="de-DE" sz="3200" b="0" dirty="0" smtClean="0"/>
            </a:br>
            <a:r>
              <a:rPr lang="de-DE" sz="3200" b="0" dirty="0" smtClean="0"/>
              <a:t>Geister</a:t>
            </a:r>
            <a:endParaRPr lang="de-DE" sz="3200" b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539552" y="6381328"/>
            <a:ext cx="5184576" cy="153888"/>
          </a:xfrm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95536" y="548680"/>
            <a:ext cx="2362457" cy="432049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</a:p>
        </p:txBody>
      </p:sp>
    </p:spTree>
    <p:extLst>
      <p:ext uri="{BB962C8B-B14F-4D97-AF65-F5344CB8AC3E}">
        <p14:creationId xmlns:p14="http://schemas.microsoft.com/office/powerpoint/2010/main" val="34109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7593012" cy="777875"/>
          </a:xfrm>
        </p:spPr>
        <p:txBody>
          <a:bodyPr/>
          <a:lstStyle/>
          <a:p>
            <a:r>
              <a:rPr lang="de-DE" sz="3200" b="0" dirty="0" smtClean="0"/>
              <a:t>RDA, AWR und ERL</a:t>
            </a:r>
            <a:endParaRPr lang="de-DE" sz="3200" b="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67544" y="1628800"/>
            <a:ext cx="7593012" cy="341788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/>
              <a:t>Stellen:</a:t>
            </a:r>
          </a:p>
          <a:p>
            <a:r>
              <a:rPr lang="de-DE" sz="2400" dirty="0" smtClean="0"/>
              <a:t>RDA 9.6.1.5, </a:t>
            </a:r>
            <a:r>
              <a:rPr lang="de-DE" sz="2400" dirty="0"/>
              <a:t>9.19.1.1, 9.19.1.2, 9.19.2.1	 </a:t>
            </a: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r>
              <a:rPr lang="de-DE" sz="2400" dirty="0" smtClean="0"/>
              <a:t>Keine AWR</a:t>
            </a:r>
          </a:p>
          <a:p>
            <a:pPr marL="0" indent="0">
              <a:buNone/>
            </a:pPr>
            <a:endParaRPr lang="de-DE" sz="2400" dirty="0" smtClean="0"/>
          </a:p>
          <a:p>
            <a:r>
              <a:rPr lang="de-DE" sz="2400" dirty="0" smtClean="0"/>
              <a:t>ERL: </a:t>
            </a:r>
            <a:r>
              <a:rPr lang="de-DE" sz="2400" dirty="0"/>
              <a:t>9.6.1.5 </a:t>
            </a:r>
            <a:r>
              <a:rPr lang="de-DE" sz="2400" dirty="0" smtClean="0"/>
              <a:t>und 9.19.1.2 (Hinweise auf Erfassungshilfe EH-P-11)</a:t>
            </a:r>
            <a:endParaRPr lang="de-DE" sz="2400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593012" cy="777875"/>
          </a:xfrm>
        </p:spPr>
        <p:txBody>
          <a:bodyPr/>
          <a:lstStyle/>
          <a:p>
            <a:r>
              <a:rPr lang="de-DE" sz="3200" b="0" dirty="0" smtClean="0"/>
              <a:t>Allgemeines</a:t>
            </a:r>
            <a:endParaRPr lang="de-DE" sz="32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268760"/>
            <a:ext cx="7593012" cy="34178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Als Geister gelten übernatürliche </a:t>
            </a:r>
            <a:r>
              <a:rPr lang="de-DE" sz="2400" dirty="0"/>
              <a:t>Wesen, die als Autoren in der Formalerschließung </a:t>
            </a:r>
            <a:r>
              <a:rPr lang="de-DE" sz="2400" dirty="0" smtClean="0"/>
              <a:t>auftreten und durch ein real existierendes Medium wirken.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Bisher lagen keine Regeln für diese Gruppe vor.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/>
              <a:t>Geister werden nach den allgemeinen RDA-Regeln für die Behandlung von Personen in </a:t>
            </a:r>
            <a:r>
              <a:rPr lang="de-DE" sz="2400" dirty="0" smtClean="0"/>
              <a:t>RDA Kapitel </a:t>
            </a:r>
            <a:r>
              <a:rPr lang="de-DE" sz="2400" dirty="0"/>
              <a:t>9 erfasst.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/>
              <a:t>Darüber hinaus wird nach RDA 9.6.1.5 für Geister immer die Kennzeichnung „Geist“ erfasst, unabhängig davon, ob sie zur Unterscheidung von gleichnamigen Personen notwendig ist.</a:t>
            </a:r>
          </a:p>
          <a:p>
            <a:endParaRPr lang="de-DE" sz="1600" dirty="0"/>
          </a:p>
          <a:p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50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441598"/>
          </a:xfrm>
        </p:spPr>
        <p:txBody>
          <a:bodyPr/>
          <a:lstStyle/>
          <a:p>
            <a:r>
              <a:rPr lang="de-DE" sz="3200" b="0" dirty="0" smtClean="0"/>
              <a:t>Bildung von </a:t>
            </a:r>
            <a:r>
              <a:rPr lang="de-DE" sz="3200" b="0" dirty="0"/>
              <a:t>normierten Sucheinstiegen </a:t>
            </a:r>
            <a:r>
              <a:rPr lang="de-DE" sz="3200" b="0" dirty="0"/>
              <a:t>-</a:t>
            </a:r>
            <a:r>
              <a:rPr lang="de-DE" sz="3200" b="0" dirty="0" smtClean="0"/>
              <a:t>1-</a:t>
            </a:r>
            <a:endParaRPr lang="de-DE" sz="32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39304"/>
            <a:ext cx="7593012" cy="34178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Grundlage </a:t>
            </a:r>
            <a:r>
              <a:rPr lang="de-DE" sz="2400" dirty="0"/>
              <a:t>für </a:t>
            </a:r>
            <a:r>
              <a:rPr lang="de-DE" sz="2400" dirty="0" smtClean="0"/>
              <a:t>den normierten Sucheinstieg ist der bevorzugte Name </a:t>
            </a:r>
            <a:r>
              <a:rPr lang="de-DE" sz="2400" dirty="0"/>
              <a:t>für die Person gemäß RDA 9.2.2 </a:t>
            </a:r>
            <a:endParaRPr lang="de-DE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Ergänzt durch die </a:t>
            </a:r>
            <a:r>
              <a:rPr lang="de-DE" sz="2400" dirty="0"/>
              <a:t>Kennzeichnung „Geist</a:t>
            </a:r>
            <a:r>
              <a:rPr lang="de-DE" sz="2400" dirty="0" smtClean="0"/>
              <a:t>“</a:t>
            </a: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smtClean="0"/>
              <a:t>RDA: Nachname, Vorname (Geist)</a:t>
            </a:r>
          </a:p>
          <a:p>
            <a:pPr marL="0" indent="0">
              <a:buNone/>
            </a:pPr>
            <a:r>
              <a:rPr lang="de-DE" dirty="0" smtClean="0"/>
              <a:t>PICA: 100 Nachname, </a:t>
            </a:r>
            <a:r>
              <a:rPr lang="de-DE" dirty="0" err="1" smtClean="0"/>
              <a:t>Vorname</a:t>
            </a:r>
            <a:r>
              <a:rPr lang="de-DE" b="1" dirty="0" err="1" smtClean="0"/>
              <a:t>$l</a:t>
            </a:r>
            <a:r>
              <a:rPr lang="de-DE" dirty="0" err="1" smtClean="0"/>
              <a:t>Geist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37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441598"/>
          </a:xfrm>
        </p:spPr>
        <p:txBody>
          <a:bodyPr/>
          <a:lstStyle/>
          <a:p>
            <a:r>
              <a:rPr lang="de-DE" sz="3200" b="0" dirty="0" smtClean="0"/>
              <a:t>Bildung von </a:t>
            </a:r>
            <a:r>
              <a:rPr lang="de-DE" sz="3200" b="0" dirty="0"/>
              <a:t>normierten Sucheinstiegen </a:t>
            </a:r>
            <a:r>
              <a:rPr lang="de-DE" sz="3200" b="0" dirty="0" smtClean="0"/>
              <a:t>(1)</a:t>
            </a:r>
            <a:endParaRPr lang="de-DE" sz="3200" b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39304"/>
            <a:ext cx="7593012" cy="34178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Grundlage </a:t>
            </a:r>
            <a:r>
              <a:rPr lang="de-DE" sz="2400" dirty="0"/>
              <a:t>für den normierten Sucheinstieg ist der bevorzugte Name für die Person gemäß RDA </a:t>
            </a:r>
            <a:r>
              <a:rPr lang="de-DE" sz="2400" dirty="0" smtClean="0"/>
              <a:t>9.2.2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Ergänzt durch die </a:t>
            </a:r>
            <a:r>
              <a:rPr lang="de-DE" sz="2400" dirty="0"/>
              <a:t>Kennzeichnung „Geist</a:t>
            </a:r>
            <a:r>
              <a:rPr lang="de-DE" sz="2400" dirty="0" smtClean="0"/>
              <a:t>“</a:t>
            </a: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smtClean="0"/>
              <a:t>RDA: Nachname, Vorname (Geist)</a:t>
            </a:r>
          </a:p>
          <a:p>
            <a:pPr marL="0" indent="0">
              <a:buNone/>
            </a:pPr>
            <a:r>
              <a:rPr lang="de-DE" dirty="0" smtClean="0"/>
              <a:t>Aleph: 100 </a:t>
            </a:r>
            <a:r>
              <a:rPr lang="de-DE" b="1" dirty="0" smtClean="0"/>
              <a:t>$p</a:t>
            </a:r>
            <a:r>
              <a:rPr lang="de-DE" dirty="0" smtClean="0"/>
              <a:t> Nachname, Vorname </a:t>
            </a:r>
            <a:r>
              <a:rPr lang="de-DE" b="1" dirty="0" smtClean="0"/>
              <a:t>$c </a:t>
            </a:r>
            <a:r>
              <a:rPr lang="de-DE" dirty="0" smtClean="0"/>
              <a:t>Geist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777875"/>
          </a:xfrm>
        </p:spPr>
        <p:txBody>
          <a:bodyPr/>
          <a:lstStyle/>
          <a:p>
            <a:r>
              <a:rPr lang="de-DE" sz="3200" b="0" dirty="0"/>
              <a:t>Bildung von normierten Sucheinstiegen </a:t>
            </a:r>
            <a:r>
              <a:rPr lang="de-DE" sz="3200" b="0" dirty="0"/>
              <a:t>-</a:t>
            </a:r>
            <a:r>
              <a:rPr lang="de-DE" sz="3200" b="0" dirty="0" smtClean="0"/>
              <a:t>2</a:t>
            </a:r>
            <a:r>
              <a:rPr lang="de-DE" sz="3200" b="0" dirty="0"/>
              <a:t>-</a:t>
            </a:r>
            <a:endParaRPr lang="de-DE" sz="3200" b="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67544" y="1196752"/>
            <a:ext cx="8496944" cy="475252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/>
              <a:t>Falls zutreffend, werden für </a:t>
            </a:r>
            <a:r>
              <a:rPr lang="de-DE" sz="2400" dirty="0"/>
              <a:t>die Bildung des </a:t>
            </a:r>
            <a:r>
              <a:rPr lang="de-DE" sz="2400" dirty="0" smtClean="0"/>
              <a:t>normierten Sucheinstiegs weitere </a:t>
            </a:r>
            <a:r>
              <a:rPr lang="de-DE" sz="2400" dirty="0"/>
              <a:t>Titel oder </a:t>
            </a:r>
            <a:r>
              <a:rPr lang="de-DE" sz="2400" dirty="0" smtClean="0"/>
              <a:t>sonstige </a:t>
            </a:r>
            <a:r>
              <a:rPr lang="de-DE" sz="2400" dirty="0"/>
              <a:t>zur Person </a:t>
            </a:r>
            <a:r>
              <a:rPr lang="de-DE" sz="2400" dirty="0" smtClean="0"/>
              <a:t>gehörende </a:t>
            </a:r>
            <a:r>
              <a:rPr lang="de-DE" sz="2400" dirty="0"/>
              <a:t>Kennzeichnungen gemäß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RDA 9.19.1.2 ergänzt:</a:t>
            </a:r>
          </a:p>
          <a:p>
            <a:pPr marL="400050" lvl="1" indent="0">
              <a:lnSpc>
                <a:spcPts val="1500"/>
              </a:lnSpc>
              <a:spcBef>
                <a:spcPts val="1800"/>
              </a:spcBef>
              <a:buNone/>
            </a:pPr>
            <a:r>
              <a:rPr lang="de-DE" sz="2000" dirty="0" smtClean="0"/>
              <a:t>a</a:t>
            </a:r>
            <a:r>
              <a:rPr lang="de-DE" sz="2000" dirty="0"/>
              <a:t>) </a:t>
            </a:r>
            <a:r>
              <a:rPr lang="de-DE" sz="2000" dirty="0" smtClean="0"/>
              <a:t>königlicher Titel (</a:t>
            </a:r>
            <a:r>
              <a:rPr lang="de-DE" sz="2000" u="sng" dirty="0" smtClean="0">
                <a:hlinkClick r:id="rId3"/>
              </a:rPr>
              <a:t>9.19.1.2.1</a:t>
            </a:r>
            <a:r>
              <a:rPr lang="de-DE" sz="2000" dirty="0" smtClean="0"/>
              <a:t>)</a:t>
            </a:r>
          </a:p>
          <a:p>
            <a:pPr marL="400050" lvl="1" indent="0">
              <a:lnSpc>
                <a:spcPts val="1500"/>
              </a:lnSpc>
              <a:spcBef>
                <a:spcPts val="1800"/>
              </a:spcBef>
              <a:buNone/>
            </a:pPr>
            <a:r>
              <a:rPr lang="de-DE" sz="2000" dirty="0" smtClean="0"/>
              <a:t>b) Adelstitel (</a:t>
            </a:r>
            <a:r>
              <a:rPr lang="de-DE" sz="2000" u="sng" dirty="0" smtClean="0">
                <a:hlinkClick r:id="rId4"/>
              </a:rPr>
              <a:t>9.19.1.2.2</a:t>
            </a:r>
            <a:r>
              <a:rPr lang="de-DE" sz="2000" dirty="0" smtClean="0"/>
              <a:t>)</a:t>
            </a:r>
            <a:endParaRPr lang="de-DE" sz="2000" dirty="0"/>
          </a:p>
          <a:p>
            <a:pPr marL="400050" lvl="1" indent="0">
              <a:lnSpc>
                <a:spcPts val="1500"/>
              </a:lnSpc>
              <a:spcBef>
                <a:spcPts val="1800"/>
              </a:spcBef>
              <a:buNone/>
            </a:pPr>
            <a:r>
              <a:rPr lang="de-DE" sz="2000" dirty="0" smtClean="0"/>
              <a:t>c</a:t>
            </a:r>
            <a:r>
              <a:rPr lang="de-DE" sz="2000" dirty="0"/>
              <a:t>) </a:t>
            </a:r>
            <a:r>
              <a:rPr lang="de-DE" sz="2000" dirty="0" smtClean="0"/>
              <a:t>religiöser </a:t>
            </a:r>
            <a:r>
              <a:rPr lang="de-DE" sz="2000" dirty="0"/>
              <a:t>Titel, der einen Rang bezeichnet </a:t>
            </a:r>
            <a:r>
              <a:rPr lang="de-DE" sz="2000" dirty="0" smtClean="0"/>
              <a:t>(</a:t>
            </a:r>
            <a:r>
              <a:rPr lang="de-DE" sz="2000" u="sng" dirty="0" smtClean="0">
                <a:hlinkClick r:id="rId4"/>
              </a:rPr>
              <a:t>9.19.1.2.3</a:t>
            </a:r>
            <a:r>
              <a:rPr lang="de-DE" sz="2000" dirty="0" smtClean="0"/>
              <a:t>)</a:t>
            </a:r>
          </a:p>
          <a:p>
            <a:pPr marL="400050" lvl="1" indent="0">
              <a:lnSpc>
                <a:spcPts val="1500"/>
              </a:lnSpc>
              <a:spcBef>
                <a:spcPts val="1800"/>
              </a:spcBef>
              <a:buNone/>
            </a:pPr>
            <a:r>
              <a:rPr lang="de-DE" sz="2000" dirty="0" smtClean="0"/>
              <a:t>d) </a:t>
            </a:r>
            <a:r>
              <a:rPr lang="de-DE" sz="2000" dirty="0"/>
              <a:t>Ausdruck Heilige/r (</a:t>
            </a:r>
            <a:r>
              <a:rPr lang="de-DE" sz="2000" u="sng" dirty="0" smtClean="0">
                <a:hlinkClick r:id="rId5"/>
              </a:rPr>
              <a:t>9.19.1.2.4</a:t>
            </a:r>
            <a:r>
              <a:rPr lang="de-DE" sz="2000" dirty="0" smtClean="0"/>
              <a:t>)</a:t>
            </a:r>
            <a:endParaRPr lang="de-DE" sz="2000" dirty="0"/>
          </a:p>
          <a:p>
            <a:pPr marL="400050" lvl="1" indent="0">
              <a:lnSpc>
                <a:spcPts val="1500"/>
              </a:lnSpc>
              <a:spcBef>
                <a:spcPts val="1800"/>
              </a:spcBef>
              <a:buNone/>
            </a:pPr>
            <a:r>
              <a:rPr lang="de-DE" sz="2000" dirty="0" smtClean="0"/>
              <a:t>d</a:t>
            </a:r>
            <a:r>
              <a:rPr lang="de-DE" sz="2000" dirty="0"/>
              <a:t>) </a:t>
            </a:r>
            <a:r>
              <a:rPr lang="de-DE" sz="2000" dirty="0" smtClean="0"/>
              <a:t>Ausdruck </a:t>
            </a:r>
            <a:r>
              <a:rPr lang="de-DE" sz="2000" b="1" dirty="0"/>
              <a:t>Geist</a:t>
            </a:r>
            <a:r>
              <a:rPr lang="de-DE" sz="2000" dirty="0"/>
              <a:t> </a:t>
            </a:r>
            <a:r>
              <a:rPr lang="de-DE" sz="2000" dirty="0" smtClean="0"/>
              <a:t>(</a:t>
            </a:r>
            <a:r>
              <a:rPr lang="de-DE" sz="2000" u="sng" dirty="0" smtClean="0">
                <a:hlinkClick r:id="rId6"/>
              </a:rPr>
              <a:t>9.19.1.2.5</a:t>
            </a:r>
            <a:r>
              <a:rPr lang="de-DE" sz="2000" dirty="0" smtClean="0"/>
              <a:t>)</a:t>
            </a:r>
            <a:endParaRPr lang="de-DE" sz="2000" dirty="0"/>
          </a:p>
          <a:p>
            <a:pPr marL="400050" lvl="1" indent="0">
              <a:lnSpc>
                <a:spcPts val="2400"/>
              </a:lnSpc>
              <a:spcBef>
                <a:spcPts val="1800"/>
              </a:spcBef>
              <a:buNone/>
            </a:pPr>
            <a:r>
              <a:rPr lang="de-DE" sz="2000" dirty="0"/>
              <a:t>e) </a:t>
            </a:r>
            <a:r>
              <a:rPr lang="de-DE" sz="2000" dirty="0" smtClean="0"/>
              <a:t>Andere Kennzeichnung, die mit der Person verbunden ist  </a:t>
            </a:r>
            <a:br>
              <a:rPr lang="de-DE" sz="2000" dirty="0" smtClean="0"/>
            </a:br>
            <a:r>
              <a:rPr lang="de-DE" sz="2000" dirty="0" smtClean="0"/>
              <a:t>   (</a:t>
            </a:r>
            <a:r>
              <a:rPr lang="de-DE" sz="2000" u="sng" dirty="0" smtClean="0">
                <a:hlinkClick r:id="rId7"/>
              </a:rPr>
              <a:t>9.19.1.2.6</a:t>
            </a:r>
            <a:r>
              <a:rPr lang="de-DE" sz="2000" dirty="0" smtClean="0"/>
              <a:t>)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de-DE" sz="2400" dirty="0" smtClean="0"/>
              <a:t>Die Kennzeichnung </a:t>
            </a:r>
            <a:r>
              <a:rPr lang="de-DE" sz="2400" b="1" dirty="0" smtClean="0"/>
              <a:t>Geist </a:t>
            </a:r>
            <a:r>
              <a:rPr lang="de-DE" sz="2400" dirty="0" smtClean="0"/>
              <a:t>wird immer als letztes Element erfasst.</a:t>
            </a:r>
            <a:endParaRPr lang="de-DE" sz="2400" b="1" dirty="0" smtClean="0"/>
          </a:p>
          <a:p>
            <a:pPr marL="0" indent="0">
              <a:lnSpc>
                <a:spcPts val="1500"/>
              </a:lnSpc>
              <a:buNone/>
            </a:pPr>
            <a:endParaRPr lang="de-DE" sz="1200" dirty="0" smtClean="0"/>
          </a:p>
          <a:p>
            <a:pPr>
              <a:lnSpc>
                <a:spcPts val="1500"/>
              </a:lnSpc>
            </a:pPr>
            <a:endParaRPr lang="de-DE" sz="1600" b="1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39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777875"/>
          </a:xfrm>
        </p:spPr>
        <p:txBody>
          <a:bodyPr/>
          <a:lstStyle/>
          <a:p>
            <a:r>
              <a:rPr lang="de-DE" sz="3200" b="0" dirty="0" smtClean="0"/>
              <a:t>Bildung von </a:t>
            </a:r>
            <a:r>
              <a:rPr lang="de-DE" sz="3200" b="0" dirty="0"/>
              <a:t>normierten Sucheinstiegen </a:t>
            </a:r>
            <a:r>
              <a:rPr lang="de-DE" sz="3200" b="0" dirty="0"/>
              <a:t>-</a:t>
            </a:r>
            <a:r>
              <a:rPr lang="de-DE" sz="3200" b="0" dirty="0" smtClean="0"/>
              <a:t>3</a:t>
            </a:r>
            <a:r>
              <a:rPr lang="de-DE" sz="3200" b="0" dirty="0"/>
              <a:t>-</a:t>
            </a:r>
            <a:endParaRPr lang="de-DE" sz="3200" b="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539552" y="1700808"/>
            <a:ext cx="7593012" cy="3417888"/>
          </a:xfrm>
        </p:spPr>
        <p:txBody>
          <a:bodyPr/>
          <a:lstStyle/>
          <a:p>
            <a:pPr marL="0" lv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</a:t>
            </a:r>
          </a:p>
          <a:p>
            <a:pPr marL="0" lvl="0" indent="0">
              <a:buNone/>
            </a:pPr>
            <a:r>
              <a:rPr lang="de-DE" dirty="0" smtClean="0"/>
              <a:t>RDA Lukas, Heiliger (Geist)</a:t>
            </a:r>
          </a:p>
          <a:p>
            <a:pPr marL="0" lvl="0" indent="0">
              <a:buNone/>
            </a:pPr>
            <a:r>
              <a:rPr lang="de-DE" dirty="0" smtClean="0"/>
              <a:t>PICA: 100 </a:t>
            </a:r>
            <a:r>
              <a:rPr lang="de-DE" b="1" dirty="0"/>
              <a:t>$</a:t>
            </a:r>
            <a:r>
              <a:rPr lang="de-DE" b="1" dirty="0" err="1"/>
              <a:t>P</a:t>
            </a:r>
            <a:r>
              <a:rPr lang="de-DE" dirty="0" err="1"/>
              <a:t>Lukas</a:t>
            </a:r>
            <a:r>
              <a:rPr lang="de-DE" b="1" dirty="0" err="1"/>
              <a:t>$l</a:t>
            </a:r>
            <a:r>
              <a:rPr lang="de-DE" dirty="0" err="1"/>
              <a:t>Heiliger</a:t>
            </a:r>
            <a:r>
              <a:rPr lang="de-DE" dirty="0"/>
              <a:t>, </a:t>
            </a:r>
            <a:r>
              <a:rPr lang="de-DE" dirty="0" smtClean="0"/>
              <a:t>Geist</a:t>
            </a:r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5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548680"/>
            <a:ext cx="8892480" cy="777875"/>
          </a:xfrm>
        </p:spPr>
        <p:txBody>
          <a:bodyPr/>
          <a:lstStyle/>
          <a:p>
            <a:r>
              <a:rPr lang="de-DE" sz="3200" b="0" dirty="0" smtClean="0"/>
              <a:t>Bildung von normierten Sucheinstiegen </a:t>
            </a:r>
            <a:r>
              <a:rPr lang="de-DE" sz="3200" b="0" dirty="0" smtClean="0"/>
              <a:t>-3-</a:t>
            </a:r>
            <a:endParaRPr lang="de-DE" sz="3200" b="0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539552" y="1700808"/>
            <a:ext cx="7593012" cy="3417888"/>
          </a:xfrm>
        </p:spPr>
        <p:txBody>
          <a:bodyPr/>
          <a:lstStyle/>
          <a:p>
            <a:pPr marL="0" lvl="0" indent="0">
              <a:buNone/>
            </a:pPr>
            <a:r>
              <a:rPr lang="de-DE" i="1" dirty="0" smtClean="0"/>
              <a:t>Beispiel</a:t>
            </a:r>
            <a:r>
              <a:rPr lang="de-DE" dirty="0" smtClean="0"/>
              <a:t>:</a:t>
            </a:r>
          </a:p>
          <a:p>
            <a:pPr marL="0" lvl="0" indent="0">
              <a:buNone/>
            </a:pPr>
            <a:r>
              <a:rPr lang="de-DE" dirty="0" smtClean="0"/>
              <a:t>RDA Lukas, Heiliger (Geist)</a:t>
            </a:r>
          </a:p>
          <a:p>
            <a:pPr marL="0" lvl="0" indent="0">
              <a:buNone/>
            </a:pPr>
            <a:r>
              <a:rPr lang="de-DE" dirty="0" smtClean="0"/>
              <a:t>Aleph: </a:t>
            </a:r>
            <a:r>
              <a:rPr lang="de-DE" dirty="0"/>
              <a:t>100 </a:t>
            </a:r>
            <a:r>
              <a:rPr lang="de-DE" b="1" dirty="0"/>
              <a:t>$</a:t>
            </a:r>
            <a:r>
              <a:rPr lang="de-DE" b="1" dirty="0" smtClean="0"/>
              <a:t>P </a:t>
            </a:r>
            <a:r>
              <a:rPr lang="de-DE" dirty="0" smtClean="0"/>
              <a:t>Lukas </a:t>
            </a:r>
            <a:r>
              <a:rPr lang="de-DE" b="1" dirty="0" smtClean="0"/>
              <a:t>$c </a:t>
            </a:r>
            <a:r>
              <a:rPr lang="de-DE" dirty="0" smtClean="0"/>
              <a:t>Heiliger</a:t>
            </a:r>
            <a:r>
              <a:rPr lang="de-DE" dirty="0"/>
              <a:t>, Geist</a:t>
            </a:r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AG RDA Schulungsunterlagen – Modul GND: Geister | Stand: 15.04.2014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357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</Template>
  <TotalTime>0</TotalTime>
  <Words>652</Words>
  <Application>Microsoft Office PowerPoint</Application>
  <PresentationFormat>Bildschirmpräsentation (4:3)</PresentationFormat>
  <Paragraphs>85</Paragraphs>
  <Slides>12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PPT-Vorlage</vt:lpstr>
      <vt:lpstr>Schulungsunterlagen der AG RDA</vt:lpstr>
      <vt:lpstr> Geister</vt:lpstr>
      <vt:lpstr>RDA, AWR und ERL</vt:lpstr>
      <vt:lpstr>Allgemeines</vt:lpstr>
      <vt:lpstr>Bildung von normierten Sucheinstiegen -1-</vt:lpstr>
      <vt:lpstr>Bildung von normierten Sucheinstiegen (1)</vt:lpstr>
      <vt:lpstr>Bildung von normierten Sucheinstiegen -2-</vt:lpstr>
      <vt:lpstr>Bildung von normierten Sucheinstiegen -3-</vt:lpstr>
      <vt:lpstr>Bildung von normierten Sucheinstiegen -3-</vt:lpstr>
      <vt:lpstr>Abweichende Namen und zusätzliche Sucheinstiege</vt:lpstr>
      <vt:lpstr>Abweichende Namen und zusätzliche Sucheinstiege</vt:lpstr>
      <vt:lpstr>Sonstige identifizierende Merkmale 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behrens</dc:creator>
  <cp:lastModifiedBy>setup</cp:lastModifiedBy>
  <cp:revision>54</cp:revision>
  <dcterms:created xsi:type="dcterms:W3CDTF">2013-12-09T14:13:03Z</dcterms:created>
  <dcterms:modified xsi:type="dcterms:W3CDTF">2014-05-12T08:56:09Z</dcterms:modified>
</cp:coreProperties>
</file>