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63" r:id="rId2"/>
    <p:sldId id="259" r:id="rId3"/>
    <p:sldId id="260" r:id="rId4"/>
    <p:sldId id="265" r:id="rId5"/>
    <p:sldId id="266" r:id="rId6"/>
    <p:sldId id="264" r:id="rId7"/>
    <p:sldId id="280" r:id="rId8"/>
    <p:sldId id="282" r:id="rId9"/>
    <p:sldId id="267" r:id="rId10"/>
    <p:sldId id="268" r:id="rId11"/>
    <p:sldId id="270" r:id="rId12"/>
    <p:sldId id="271" r:id="rId13"/>
    <p:sldId id="272" r:id="rId14"/>
    <p:sldId id="274" r:id="rId15"/>
    <p:sldId id="275" r:id="rId16"/>
    <p:sldId id="273" r:id="rId17"/>
    <p:sldId id="276" r:id="rId18"/>
    <p:sldId id="277" r:id="rId19"/>
    <p:sldId id="279" r:id="rId20"/>
    <p:sldId id="278" r:id="rId2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73294" autoAdjust="0"/>
  </p:normalViewPr>
  <p:slideViewPr>
    <p:cSldViewPr>
      <p:cViewPr varScale="1">
        <p:scale>
          <a:sx n="60" d="100"/>
          <a:sy n="60" d="100"/>
        </p:scale>
        <p:origin x="-802" y="-67"/>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01.07.2014</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9.2.2.13</a:t>
            </a:r>
          </a:p>
          <a:p>
            <a:endParaRPr lang="de-DE"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Habsburg, Otto</a:t>
            </a:r>
            <a:r>
              <a:rPr lang="de-DE" sz="1200" b="1" kern="1200" smtClean="0">
                <a:solidFill>
                  <a:schemeClr val="tx1"/>
                </a:solidFill>
                <a:latin typeface="+mn-lt"/>
                <a:ea typeface="+mn-ea"/>
                <a:cs typeface="Arial" charset="0"/>
              </a:rPr>
              <a:t>$c</a:t>
            </a:r>
            <a:r>
              <a:rPr lang="de-DE" smtClean="0">
                <a:latin typeface="+mn-lt"/>
              </a:rPr>
              <a:t>von</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Otto</a:t>
            </a:r>
            <a:r>
              <a:rPr lang="de-DE" sz="1200" b="1" kern="1200" smtClean="0">
                <a:solidFill>
                  <a:schemeClr val="tx1"/>
                </a:solidFill>
                <a:latin typeface="+mn-lt"/>
                <a:ea typeface="+mn-ea"/>
                <a:cs typeface="Arial" charset="0"/>
              </a:rPr>
              <a:t>$l</a:t>
            </a:r>
            <a:r>
              <a:rPr lang="de-DE" smtClean="0">
                <a:latin typeface="+mn-lt"/>
              </a:rPr>
              <a:t>Österreich, Erzherzog </a:t>
            </a:r>
          </a:p>
          <a:p>
            <a:r>
              <a:rPr lang="de-DE" sz="1200" i="0" kern="1200" smtClean="0">
                <a:solidFill>
                  <a:schemeClr val="tx1"/>
                </a:solidFill>
                <a:latin typeface="+mn-lt"/>
                <a:ea typeface="+mn-ea"/>
                <a:cs typeface="Arial" charset="0"/>
              </a:rPr>
              <a:t>548</a:t>
            </a:r>
            <a:r>
              <a:rPr lang="de-DE" i="0" smtClean="0">
                <a:latin typeface="+mn-lt"/>
              </a:rPr>
              <a:t> 1912</a:t>
            </a:r>
            <a:r>
              <a:rPr lang="de-DE" sz="1200" b="1" i="0" kern="1200" smtClean="0">
                <a:solidFill>
                  <a:schemeClr val="tx1"/>
                </a:solidFill>
                <a:latin typeface="+mn-lt"/>
                <a:ea typeface="+mn-ea"/>
                <a:cs typeface="Arial" charset="0"/>
              </a:rPr>
              <a:t>$b</a:t>
            </a:r>
            <a:r>
              <a:rPr lang="de-DE" i="0" smtClean="0">
                <a:latin typeface="+mn-lt"/>
              </a:rPr>
              <a:t>2011</a:t>
            </a:r>
            <a:r>
              <a:rPr lang="de-DE" sz="1200" b="1" i="0" kern="1200" smtClean="0">
                <a:solidFill>
                  <a:schemeClr val="tx1"/>
                </a:solidFill>
                <a:latin typeface="+mn-lt"/>
                <a:ea typeface="+mn-ea"/>
                <a:cs typeface="Arial" charset="0"/>
              </a:rPr>
              <a:t>$4</a:t>
            </a:r>
            <a:r>
              <a:rPr lang="de-DE" i="0" smtClean="0">
                <a:latin typeface="+mn-lt"/>
              </a:rPr>
              <a:t>datl </a:t>
            </a: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Sachsen-Coburg und Gotha, Friedrich Josias</a:t>
            </a:r>
            <a:r>
              <a:rPr lang="de-DE" sz="1200" b="1" kern="1200" smtClean="0">
                <a:solidFill>
                  <a:schemeClr val="tx1"/>
                </a:solidFill>
                <a:latin typeface="+mn-lt"/>
                <a:ea typeface="+mn-ea"/>
                <a:cs typeface="Arial" charset="0"/>
              </a:rPr>
              <a:t>$c</a:t>
            </a:r>
            <a:r>
              <a:rPr lang="de-DE" smtClean="0">
                <a:latin typeface="+mn-lt"/>
              </a:rPr>
              <a:t>von </a:t>
            </a:r>
          </a:p>
          <a:p>
            <a:r>
              <a:rPr lang="de-DE" sz="1200" kern="1200" smtClean="0">
                <a:solidFill>
                  <a:schemeClr val="tx1"/>
                </a:solidFill>
                <a:latin typeface="+mn-lt"/>
                <a:ea typeface="+mn-ea"/>
                <a:cs typeface="Arial" charset="0"/>
              </a:rPr>
              <a:t>548</a:t>
            </a:r>
            <a:r>
              <a:rPr lang="de-DE" smtClean="0">
                <a:latin typeface="+mn-lt"/>
              </a:rPr>
              <a:t> 1918</a:t>
            </a:r>
            <a:r>
              <a:rPr lang="de-DE" sz="1200" b="1" kern="1200" smtClean="0">
                <a:solidFill>
                  <a:schemeClr val="tx1"/>
                </a:solidFill>
                <a:latin typeface="+mn-lt"/>
                <a:ea typeface="+mn-ea"/>
                <a:cs typeface="Arial" charset="0"/>
              </a:rPr>
              <a:t>$b</a:t>
            </a:r>
            <a:r>
              <a:rPr lang="de-DE" smtClean="0">
                <a:latin typeface="+mn-lt"/>
              </a:rPr>
              <a:t>1998</a:t>
            </a:r>
            <a:r>
              <a:rPr lang="de-DE" sz="1200" b="1" kern="1200" smtClean="0">
                <a:solidFill>
                  <a:schemeClr val="tx1"/>
                </a:solidFill>
                <a:latin typeface="+mn-lt"/>
                <a:ea typeface="+mn-ea"/>
                <a:cs typeface="Arial" charset="0"/>
              </a:rPr>
              <a:t>$4</a:t>
            </a:r>
            <a:r>
              <a:rPr lang="de-DE" smtClean="0">
                <a:latin typeface="+mn-lt"/>
              </a:rPr>
              <a:t>datl </a:t>
            </a: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i="0" baseline="0" smtClean="0">
              <a:latin typeface="+mn-lt"/>
            </a:endParaRPr>
          </a:p>
          <a:p>
            <a:r>
              <a:rPr lang="de-DE" i="0" u="sng" baseline="0" smtClean="0">
                <a:latin typeface="+mn-lt"/>
              </a:rPr>
              <a:t>Aleph:</a:t>
            </a:r>
          </a:p>
          <a:p>
            <a:r>
              <a:rPr lang="de-DE" sz="1200" b="0" kern="1200" smtClean="0">
                <a:solidFill>
                  <a:schemeClr val="tx1"/>
                </a:solidFill>
                <a:latin typeface="+mn-lt"/>
                <a:ea typeface="+mn-ea"/>
                <a:cs typeface="+mn-cs"/>
              </a:rPr>
              <a:t>100</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$p</a:t>
            </a:r>
            <a:r>
              <a:rPr lang="de-DE" sz="1200" kern="1200" smtClean="0">
                <a:solidFill>
                  <a:schemeClr val="tx1"/>
                </a:solidFill>
                <a:latin typeface="+mn-lt"/>
                <a:ea typeface="+mn-ea"/>
                <a:cs typeface="+mn-cs"/>
              </a:rPr>
              <a:t> Habsburg, Otto &lt;&lt;von&gt;&gt;</a:t>
            </a:r>
          </a:p>
          <a:p>
            <a:r>
              <a:rPr lang="de-DE" sz="1200" b="0" kern="1200" smtClean="0">
                <a:solidFill>
                  <a:schemeClr val="tx1"/>
                </a:solidFill>
                <a:latin typeface="+mn-lt"/>
                <a:ea typeface="+mn-ea"/>
                <a:cs typeface="+mn-cs"/>
              </a:rPr>
              <a:t>400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Otto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Österreich, Erzherzog</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1912-2011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de-DE" i="0" baseline="0" smtClean="0">
              <a:latin typeface="+mn-lt"/>
            </a:endParaRP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a:t>
            </a:r>
            <a:r>
              <a:rPr lang="de-DE" sz="1200" kern="1200" smtClean="0">
                <a:solidFill>
                  <a:schemeClr val="tx1"/>
                </a:solidFill>
                <a:latin typeface="+mn-lt"/>
                <a:ea typeface="+mn-ea"/>
                <a:cs typeface="+mn-cs"/>
              </a:rPr>
              <a:t> Sachsen-Coburg und Gotha, Friedrich Josias</a:t>
            </a:r>
            <a:r>
              <a:rPr lang="de-DE" sz="1200" b="1" kern="1200" smtClean="0">
                <a:solidFill>
                  <a:schemeClr val="tx1"/>
                </a:solidFill>
                <a:latin typeface="+mn-lt"/>
                <a:ea typeface="+mn-ea"/>
                <a:cs typeface="+mn-cs"/>
              </a:rPr>
              <a:t> </a:t>
            </a:r>
            <a:r>
              <a:rPr lang="de-DE" sz="1200" kern="1200" smtClean="0">
                <a:solidFill>
                  <a:schemeClr val="tx1"/>
                </a:solidFill>
                <a:latin typeface="+mn-lt"/>
                <a:ea typeface="+mn-ea"/>
                <a:cs typeface="+mn-cs"/>
              </a:rPr>
              <a:t>&lt;&lt;von&gt;&gt;</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1918-1998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i="0" kern="1200" smtClean="0">
                <a:solidFill>
                  <a:schemeClr val="tx1"/>
                </a:solidFill>
                <a:latin typeface="+mn-lt"/>
                <a:ea typeface="+mn-ea"/>
                <a:cs typeface="+mn-cs"/>
              </a:rPr>
              <a:t>5</a:t>
            </a:r>
            <a:r>
              <a:rPr lang="en-US" sz="1200" b="0" i="0" kern="1200" smtClean="0">
                <a:solidFill>
                  <a:schemeClr val="tx1"/>
                </a:solidFill>
                <a:latin typeface="+mn-lt"/>
                <a:ea typeface="+mn-ea"/>
                <a:cs typeface="+mn-cs"/>
              </a:rPr>
              <a:t>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i="0" baseline="0" smtClean="0">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smtClean="0">
                <a:latin typeface="+mn-lt"/>
              </a:rPr>
              <a:t>RDA </a:t>
            </a:r>
            <a:r>
              <a:rPr lang="de-DE" sz="1200" baseline="0" smtClean="0">
                <a:latin typeface="+mn-lt"/>
              </a:rPr>
              <a:t> </a:t>
            </a:r>
            <a:r>
              <a:rPr lang="de-DE" sz="1200" smtClean="0">
                <a:latin typeface="+mn-lt"/>
              </a:rPr>
              <a:t>9.4.1.4.2 und  zugehörige AWR</a:t>
            </a:r>
          </a:p>
          <a:p>
            <a:endParaRPr lang="de-DE" sz="1200" smtClean="0">
              <a:solidFill>
                <a:srgbClr val="FF0000"/>
              </a:solidFill>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Viktoria</a:t>
            </a:r>
            <a:r>
              <a:rPr lang="de-DE" sz="1200" b="1" kern="1200" smtClean="0">
                <a:solidFill>
                  <a:schemeClr val="tx1"/>
                </a:solidFill>
                <a:latin typeface="+mn-lt"/>
                <a:ea typeface="+mn-ea"/>
                <a:cs typeface="Arial" charset="0"/>
              </a:rPr>
              <a:t>$l</a:t>
            </a:r>
            <a:r>
              <a:rPr lang="de-DE" smtClean="0">
                <a:latin typeface="+mn-lt"/>
              </a:rPr>
              <a:t>Deutsches Reich, Kaiserin </a:t>
            </a:r>
          </a:p>
          <a:p>
            <a:r>
              <a:rPr lang="de-DE" sz="1200" kern="1200" smtClean="0">
                <a:solidFill>
                  <a:schemeClr val="tx1"/>
                </a:solidFill>
                <a:latin typeface="+mn-lt"/>
                <a:ea typeface="+mn-ea"/>
                <a:cs typeface="Arial" charset="0"/>
              </a:rPr>
              <a:t>500 !...!</a:t>
            </a:r>
            <a:r>
              <a:rPr lang="de-DE" sz="1200" b="1" i="1" kern="1200" smtClean="0">
                <a:solidFill>
                  <a:schemeClr val="tx1"/>
                </a:solidFill>
                <a:latin typeface="+mn-lt"/>
                <a:ea typeface="+mn-ea"/>
                <a:cs typeface="Arial" charset="0"/>
              </a:rPr>
              <a:t>$P</a:t>
            </a:r>
            <a:r>
              <a:rPr lang="de-DE" i="1" smtClean="0">
                <a:latin typeface="+mn-lt"/>
              </a:rPr>
              <a:t>Friedrich</a:t>
            </a:r>
            <a:r>
              <a:rPr lang="de-DE" sz="1200" b="1" i="1" kern="1200" smtClean="0">
                <a:solidFill>
                  <a:schemeClr val="tx1"/>
                </a:solidFill>
                <a:latin typeface="+mn-lt"/>
                <a:ea typeface="+mn-ea"/>
                <a:cs typeface="Arial" charset="0"/>
              </a:rPr>
              <a:t>$l</a:t>
            </a:r>
            <a:r>
              <a:rPr lang="de-DE" i="1" smtClean="0">
                <a:latin typeface="+mn-lt"/>
              </a:rPr>
              <a:t>Deutsches Reich, Kaiser*1831-1888*</a:t>
            </a:r>
            <a:r>
              <a:rPr lang="de-DE" sz="1200" b="1" kern="1200" smtClean="0">
                <a:solidFill>
                  <a:schemeClr val="tx1"/>
                </a:solidFill>
                <a:latin typeface="+mn-lt"/>
                <a:ea typeface="+mn-ea"/>
                <a:cs typeface="Arial" charset="0"/>
              </a:rPr>
              <a:t>$4</a:t>
            </a:r>
            <a:r>
              <a:rPr lang="de-DE" smtClean="0">
                <a:latin typeface="+mn-lt"/>
              </a:rPr>
              <a:t>bezf</a:t>
            </a:r>
            <a:r>
              <a:rPr lang="de-DE" sz="1200" b="1" kern="1200" smtClean="0">
                <a:solidFill>
                  <a:schemeClr val="tx1"/>
                </a:solidFill>
                <a:latin typeface="+mn-lt"/>
                <a:ea typeface="+mn-ea"/>
                <a:cs typeface="Arial" charset="0"/>
              </a:rPr>
              <a:t>$v</a:t>
            </a:r>
            <a:r>
              <a:rPr lang="de-DE" smtClean="0">
                <a:latin typeface="+mn-lt"/>
              </a:rPr>
              <a:t>Ehemann </a:t>
            </a:r>
          </a:p>
          <a:p>
            <a:r>
              <a:rPr lang="de-DE" sz="1200" kern="1200" smtClean="0">
                <a:solidFill>
                  <a:schemeClr val="tx1"/>
                </a:solidFill>
                <a:latin typeface="+mn-lt"/>
                <a:ea typeface="+mn-ea"/>
                <a:cs typeface="Arial" charset="0"/>
              </a:rPr>
              <a:t>548</a:t>
            </a:r>
            <a:r>
              <a:rPr lang="de-DE" smtClean="0">
                <a:latin typeface="+mn-lt"/>
              </a:rPr>
              <a:t> 1840</a:t>
            </a:r>
            <a:r>
              <a:rPr lang="de-DE" sz="1200" b="1" kern="1200" smtClean="0">
                <a:solidFill>
                  <a:schemeClr val="tx1"/>
                </a:solidFill>
                <a:latin typeface="+mn-lt"/>
                <a:ea typeface="+mn-ea"/>
                <a:cs typeface="Arial" charset="0"/>
              </a:rPr>
              <a:t>$b</a:t>
            </a:r>
            <a:r>
              <a:rPr lang="de-DE" smtClean="0">
                <a:latin typeface="+mn-lt"/>
              </a:rPr>
              <a:t>1901</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Michiko</a:t>
            </a:r>
            <a:r>
              <a:rPr lang="de-DE" sz="1200" b="1" kern="1200" smtClean="0">
                <a:solidFill>
                  <a:schemeClr val="tx1"/>
                </a:solidFill>
                <a:latin typeface="+mn-lt"/>
                <a:ea typeface="+mn-ea"/>
                <a:cs typeface="Arial" charset="0"/>
              </a:rPr>
              <a:t>$l</a:t>
            </a:r>
            <a:r>
              <a:rPr lang="de-DE" smtClean="0">
                <a:latin typeface="+mn-lt"/>
              </a:rPr>
              <a:t>Japan, Kaiserin </a:t>
            </a:r>
          </a:p>
          <a:p>
            <a:r>
              <a:rPr lang="de-DE" smtClean="0">
                <a:latin typeface="+mn-lt"/>
              </a:rPr>
              <a:t>500</a:t>
            </a:r>
            <a:r>
              <a:rPr lang="de-DE" baseline="0" smtClean="0">
                <a:latin typeface="+mn-lt"/>
              </a:rPr>
              <a:t> !...!</a:t>
            </a:r>
            <a:r>
              <a:rPr lang="de-DE" sz="1200" b="1" i="1" kern="1200" smtClean="0">
                <a:solidFill>
                  <a:schemeClr val="tx1"/>
                </a:solidFill>
                <a:latin typeface="+mn-lt"/>
                <a:ea typeface="+mn-ea"/>
                <a:cs typeface="Arial" charset="0"/>
              </a:rPr>
              <a:t>$P</a:t>
            </a:r>
            <a:r>
              <a:rPr lang="de-DE" i="1" smtClean="0">
                <a:latin typeface="+mn-lt"/>
              </a:rPr>
              <a:t>Akihito</a:t>
            </a:r>
            <a:r>
              <a:rPr lang="de-DE" sz="1200" b="1" i="1" kern="1200" smtClean="0">
                <a:solidFill>
                  <a:schemeClr val="tx1"/>
                </a:solidFill>
                <a:latin typeface="+mn-lt"/>
                <a:ea typeface="+mn-ea"/>
                <a:cs typeface="Arial" charset="0"/>
              </a:rPr>
              <a:t>$l</a:t>
            </a:r>
            <a:r>
              <a:rPr lang="de-DE" i="1" smtClean="0">
                <a:latin typeface="+mn-lt"/>
              </a:rPr>
              <a:t>Japan, Kaiser *1933-*</a:t>
            </a:r>
            <a:r>
              <a:rPr lang="de-DE" sz="1200" b="1" kern="1200" smtClean="0">
                <a:solidFill>
                  <a:schemeClr val="tx1"/>
                </a:solidFill>
                <a:latin typeface="+mn-lt"/>
                <a:ea typeface="+mn-ea"/>
                <a:cs typeface="Arial" charset="0"/>
              </a:rPr>
              <a:t>$4</a:t>
            </a:r>
            <a:r>
              <a:rPr lang="de-DE" smtClean="0">
                <a:latin typeface="+mn-lt"/>
              </a:rPr>
              <a:t>bezf</a:t>
            </a:r>
            <a:r>
              <a:rPr lang="de-DE" sz="1200" b="1" kern="1200" smtClean="0">
                <a:solidFill>
                  <a:schemeClr val="tx1"/>
                </a:solidFill>
                <a:latin typeface="+mn-lt"/>
                <a:ea typeface="+mn-ea"/>
                <a:cs typeface="Arial" charset="0"/>
              </a:rPr>
              <a:t>$v</a:t>
            </a:r>
            <a:r>
              <a:rPr lang="de-DE" smtClean="0">
                <a:latin typeface="+mn-lt"/>
              </a:rPr>
              <a:t>Ehemann </a:t>
            </a:r>
          </a:p>
          <a:p>
            <a:r>
              <a:rPr lang="de-DE" sz="1200" kern="1200" smtClean="0">
                <a:solidFill>
                  <a:schemeClr val="tx1"/>
                </a:solidFill>
                <a:latin typeface="+mn-lt"/>
                <a:ea typeface="+mn-ea"/>
                <a:cs typeface="Arial" charset="0"/>
              </a:rPr>
              <a:t>548</a:t>
            </a:r>
            <a:r>
              <a:rPr lang="de-DE" smtClean="0">
                <a:latin typeface="+mn-lt"/>
              </a:rPr>
              <a:t> 1934</a:t>
            </a:r>
            <a:r>
              <a:rPr lang="de-DE" sz="1200" b="1" kern="1200" smtClean="0">
                <a:solidFill>
                  <a:schemeClr val="tx1"/>
                </a:solidFill>
                <a:latin typeface="+mn-lt"/>
                <a:ea typeface="+mn-ea"/>
                <a:cs typeface="Arial" charset="0"/>
              </a:rPr>
              <a:t>$4</a:t>
            </a:r>
            <a:r>
              <a:rPr lang="de-DE" smtClean="0">
                <a:latin typeface="+mn-lt"/>
              </a:rPr>
              <a:t>datl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0" i="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i="0" u="sng" smtClean="0">
                <a:latin typeface="+mn-lt"/>
              </a:rPr>
              <a:t>Aleph:</a:t>
            </a:r>
          </a:p>
          <a:p>
            <a:r>
              <a:rPr lang="de-DE" sz="1200" kern="1200" smtClean="0">
                <a:solidFill>
                  <a:schemeClr val="tx1"/>
                </a:solidFill>
                <a:latin typeface="+mn-lt"/>
                <a:ea typeface="+mn-ea"/>
                <a:cs typeface="+mn-cs"/>
              </a:rPr>
              <a:t>100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Viktoria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Deutsches Reich, Kaiserin </a:t>
            </a:r>
          </a:p>
          <a:p>
            <a:r>
              <a:rPr lang="de-DE" sz="1200" kern="1200" smtClean="0">
                <a:solidFill>
                  <a:schemeClr val="tx1"/>
                </a:solidFill>
                <a:latin typeface="+mn-lt"/>
                <a:ea typeface="+mn-ea"/>
                <a:cs typeface="+mn-cs"/>
              </a:rPr>
              <a:t>500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Friedrich</a:t>
            </a:r>
            <a:r>
              <a:rPr lang="de-DE" sz="1200" b="1" kern="1200" smtClean="0">
                <a:solidFill>
                  <a:schemeClr val="tx1"/>
                </a:solidFill>
                <a:latin typeface="+mn-lt"/>
                <a:ea typeface="+mn-ea"/>
                <a:cs typeface="+mn-cs"/>
              </a:rPr>
              <a:t> $c </a:t>
            </a:r>
            <a:r>
              <a:rPr lang="de-DE" sz="1200" kern="1200" smtClean="0">
                <a:solidFill>
                  <a:schemeClr val="tx1"/>
                </a:solidFill>
                <a:latin typeface="+mn-lt"/>
                <a:ea typeface="+mn-ea"/>
                <a:cs typeface="+mn-cs"/>
              </a:rPr>
              <a:t>Deutsches Reich, Kaiser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bezf </a:t>
            </a:r>
            <a:r>
              <a:rPr lang="de-DE" sz="1200" b="1" kern="1200" smtClean="0">
                <a:solidFill>
                  <a:schemeClr val="tx1"/>
                </a:solidFill>
                <a:latin typeface="+mn-lt"/>
                <a:ea typeface="+mn-ea"/>
                <a:cs typeface="+mn-cs"/>
              </a:rPr>
              <a:t>$v </a:t>
            </a:r>
            <a:r>
              <a:rPr lang="de-DE" sz="1200" kern="1200" smtClean="0">
                <a:solidFill>
                  <a:schemeClr val="tx1"/>
                </a:solidFill>
                <a:latin typeface="+mn-lt"/>
                <a:ea typeface="+mn-ea"/>
                <a:cs typeface="+mn-cs"/>
              </a:rPr>
              <a:t>Ehemann </a:t>
            </a:r>
            <a:r>
              <a:rPr lang="fr-FR" sz="1200" b="1" kern="1200" smtClean="0">
                <a:solidFill>
                  <a:schemeClr val="tx1"/>
                </a:solidFill>
                <a:latin typeface="+mn-lt"/>
                <a:ea typeface="+mn-ea"/>
                <a:cs typeface="+mn-cs"/>
              </a:rPr>
              <a:t>$9</a:t>
            </a:r>
            <a:r>
              <a:rPr lang="fr-FR" sz="1200" kern="1200" smtClean="0">
                <a:solidFill>
                  <a:schemeClr val="tx1"/>
                </a:solidFill>
                <a:latin typeface="+mn-lt"/>
                <a:ea typeface="+mn-ea"/>
                <a:cs typeface="+mn-cs"/>
              </a:rPr>
              <a:t> (DE-588)…</a:t>
            </a:r>
            <a:endParaRPr lang="de-DE" sz="1200" kern="1200" smtClean="0">
              <a:solidFill>
                <a:schemeClr val="tx1"/>
              </a:solidFill>
              <a:latin typeface="+mn-lt"/>
              <a:ea typeface="+mn-ea"/>
              <a:cs typeface="+mn-cs"/>
            </a:endParaRPr>
          </a:p>
          <a:p>
            <a:r>
              <a:rPr lang="de-DE" sz="1200" kern="1200" smtClean="0">
                <a:solidFill>
                  <a:schemeClr val="tx1"/>
                </a:solidFill>
                <a:latin typeface="+mn-lt"/>
                <a:ea typeface="+mn-ea"/>
                <a:cs typeface="+mn-cs"/>
              </a:rPr>
              <a:t>548 </a:t>
            </a:r>
            <a:r>
              <a:rPr lang="de-DE" sz="1200" b="1" kern="1200" smtClean="0">
                <a:solidFill>
                  <a:schemeClr val="tx1"/>
                </a:solidFill>
                <a:latin typeface="+mn-lt"/>
                <a:ea typeface="+mn-ea"/>
                <a:cs typeface="+mn-cs"/>
              </a:rPr>
              <a:t>$a</a:t>
            </a:r>
            <a:r>
              <a:rPr lang="de-DE" sz="1200" kern="1200" smtClean="0">
                <a:solidFill>
                  <a:schemeClr val="tx1"/>
                </a:solidFill>
                <a:latin typeface="+mn-lt"/>
                <a:ea typeface="+mn-ea"/>
                <a:cs typeface="+mn-cs"/>
              </a:rPr>
              <a:t> 1840</a:t>
            </a:r>
            <a:r>
              <a:rPr lang="de-DE" sz="1200" b="1" kern="1200" smtClean="0">
                <a:solidFill>
                  <a:schemeClr val="tx1"/>
                </a:solidFill>
                <a:latin typeface="+mn-lt"/>
                <a:ea typeface="+mn-ea"/>
                <a:cs typeface="+mn-cs"/>
              </a:rPr>
              <a:t>-</a:t>
            </a:r>
            <a:r>
              <a:rPr lang="de-DE" sz="1200" kern="1200" smtClean="0">
                <a:solidFill>
                  <a:schemeClr val="tx1"/>
                </a:solidFill>
                <a:latin typeface="+mn-lt"/>
                <a:ea typeface="+mn-ea"/>
                <a:cs typeface="+mn-cs"/>
              </a:rPr>
              <a:t>1901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 </a:t>
            </a:r>
          </a:p>
          <a:p>
            <a:r>
              <a:rPr lang="de-DE" sz="1200" kern="1200" smtClean="0">
                <a:solidFill>
                  <a:schemeClr val="tx1"/>
                </a:solidFill>
                <a:latin typeface="+mn-lt"/>
                <a:ea typeface="+mn-ea"/>
                <a:cs typeface="+mn-cs"/>
              </a:rPr>
              <a:t> </a:t>
            </a:r>
          </a:p>
          <a:p>
            <a:r>
              <a:rPr lang="de-DE" sz="1200" kern="1200" smtClean="0">
                <a:solidFill>
                  <a:schemeClr val="tx1"/>
                </a:solidFill>
                <a:latin typeface="+mn-lt"/>
                <a:ea typeface="+mn-ea"/>
                <a:cs typeface="+mn-cs"/>
              </a:rPr>
              <a:t>100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Michiko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Japan, Kaiserin </a:t>
            </a:r>
          </a:p>
          <a:p>
            <a:r>
              <a:rPr lang="de-DE" sz="1200" kern="1200" smtClean="0">
                <a:solidFill>
                  <a:schemeClr val="tx1"/>
                </a:solidFill>
                <a:latin typeface="+mn-lt"/>
                <a:ea typeface="+mn-ea"/>
                <a:cs typeface="+mn-cs"/>
              </a:rPr>
              <a:t>500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Akihito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Japan, Kaiser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bezf </a:t>
            </a:r>
            <a:r>
              <a:rPr lang="de-DE" sz="1200" b="1" kern="1200" smtClean="0">
                <a:solidFill>
                  <a:schemeClr val="tx1"/>
                </a:solidFill>
                <a:latin typeface="+mn-lt"/>
                <a:ea typeface="+mn-ea"/>
                <a:cs typeface="+mn-cs"/>
              </a:rPr>
              <a:t>$v </a:t>
            </a:r>
            <a:r>
              <a:rPr lang="de-DE" sz="1200" kern="1200" smtClean="0">
                <a:solidFill>
                  <a:schemeClr val="tx1"/>
                </a:solidFill>
                <a:latin typeface="+mn-lt"/>
                <a:ea typeface="+mn-ea"/>
                <a:cs typeface="+mn-cs"/>
              </a:rPr>
              <a:t>Ehemann </a:t>
            </a:r>
            <a:r>
              <a:rPr lang="fr-FR" sz="1200" b="1" kern="1200" smtClean="0">
                <a:solidFill>
                  <a:schemeClr val="tx1"/>
                </a:solidFill>
                <a:latin typeface="+mn-lt"/>
                <a:ea typeface="+mn-ea"/>
                <a:cs typeface="+mn-cs"/>
              </a:rPr>
              <a:t>$9</a:t>
            </a:r>
            <a:r>
              <a:rPr lang="fr-FR" sz="1200" kern="1200" smtClean="0">
                <a:solidFill>
                  <a:schemeClr val="tx1"/>
                </a:solidFill>
                <a:latin typeface="+mn-lt"/>
                <a:ea typeface="+mn-ea"/>
                <a:cs typeface="+mn-cs"/>
              </a:rPr>
              <a:t> (DE-588)…</a:t>
            </a:r>
            <a:endParaRPr lang="de-DE" sz="1200" kern="1200" smtClean="0">
              <a:solidFill>
                <a:schemeClr val="tx1"/>
              </a:solidFill>
              <a:latin typeface="+mn-lt"/>
              <a:ea typeface="+mn-ea"/>
              <a:cs typeface="+mn-cs"/>
            </a:endParaRPr>
          </a:p>
          <a:p>
            <a:r>
              <a:rPr lang="en-US" sz="1200" kern="1200" smtClean="0">
                <a:solidFill>
                  <a:schemeClr val="tx1"/>
                </a:solidFill>
                <a:latin typeface="+mn-lt"/>
                <a:ea typeface="+mn-ea"/>
                <a:cs typeface="+mn-cs"/>
              </a:rPr>
              <a:t>548 </a:t>
            </a:r>
            <a:r>
              <a:rPr lang="en-US" sz="1200" b="1" kern="1200" smtClean="0">
                <a:solidFill>
                  <a:schemeClr val="tx1"/>
                </a:solidFill>
                <a:latin typeface="+mn-lt"/>
                <a:ea typeface="+mn-ea"/>
                <a:cs typeface="+mn-cs"/>
              </a:rPr>
              <a:t>$a</a:t>
            </a:r>
            <a:r>
              <a:rPr lang="en-US" sz="1200" kern="1200" smtClean="0">
                <a:solidFill>
                  <a:schemeClr val="tx1"/>
                </a:solidFill>
                <a:latin typeface="+mn-lt"/>
                <a:ea typeface="+mn-ea"/>
                <a:cs typeface="+mn-cs"/>
              </a:rPr>
              <a:t> 1934-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 </a:t>
            </a:r>
            <a:endParaRPr lang="de-DE" sz="1200" kern="120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i="1" smtClean="0">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smtClean="0">
                <a:latin typeface="+mn-lt"/>
              </a:rPr>
              <a:t>RDA </a:t>
            </a:r>
            <a:r>
              <a:rPr lang="de-DE" sz="1200" baseline="0" smtClean="0">
                <a:latin typeface="+mn-lt"/>
              </a:rPr>
              <a:t> </a:t>
            </a:r>
            <a:r>
              <a:rPr lang="de-DE" sz="1200" smtClean="0">
                <a:latin typeface="+mn-lt"/>
              </a:rPr>
              <a:t>9.4.1.4.3</a:t>
            </a:r>
          </a:p>
          <a:p>
            <a:endParaRPr lang="de-DE" sz="1200" smtClean="0">
              <a:solidFill>
                <a:srgbClr val="FF0000"/>
              </a:solidFill>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sz="1200" u="sng" baseline="0" smtClean="0">
              <a:solidFill>
                <a:srgbClr val="FF0000"/>
              </a:solidFill>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Charles</a:t>
            </a:r>
            <a:r>
              <a:rPr lang="de-DE" sz="1200" b="1" kern="1200" smtClean="0">
                <a:solidFill>
                  <a:schemeClr val="tx1"/>
                </a:solidFill>
                <a:latin typeface="+mn-lt"/>
                <a:ea typeface="+mn-ea"/>
                <a:cs typeface="Arial" charset="0"/>
              </a:rPr>
              <a:t>$l</a:t>
            </a:r>
            <a:r>
              <a:rPr lang="de-DE" smtClean="0">
                <a:latin typeface="+mn-lt"/>
              </a:rPr>
              <a:t>Wales, Prinz </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548</a:t>
            </a:r>
            <a:r>
              <a:rPr lang="de-DE" smtClean="0">
                <a:latin typeface="+mn-lt"/>
              </a:rPr>
              <a:t> 1948</a:t>
            </a:r>
            <a:r>
              <a:rPr lang="de-DE" sz="1200" b="1" kern="1200" smtClean="0">
                <a:solidFill>
                  <a:schemeClr val="tx1"/>
                </a:solidFill>
                <a:latin typeface="+mn-lt"/>
                <a:ea typeface="+mn-ea"/>
                <a:cs typeface="Arial" charset="0"/>
              </a:rPr>
              <a:t>$4</a:t>
            </a:r>
            <a:r>
              <a:rPr lang="de-DE" smtClean="0">
                <a:latin typeface="+mn-lt"/>
              </a:rPr>
              <a:t>datl</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smtClean="0">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Madeleine</a:t>
            </a:r>
            <a:r>
              <a:rPr lang="de-DE" sz="1200" b="1" kern="1200" smtClean="0">
                <a:solidFill>
                  <a:schemeClr val="tx1"/>
                </a:solidFill>
                <a:latin typeface="+mn-lt"/>
                <a:ea typeface="+mn-ea"/>
                <a:cs typeface="Arial" charset="0"/>
              </a:rPr>
              <a:t>$l</a:t>
            </a:r>
            <a:r>
              <a:rPr lang="de-DE" sz="1200" b="0" kern="1200" smtClean="0">
                <a:solidFill>
                  <a:schemeClr val="tx1"/>
                </a:solidFill>
                <a:latin typeface="+mn-lt"/>
                <a:ea typeface="+mn-ea"/>
                <a:cs typeface="Arial" charset="0"/>
              </a:rPr>
              <a:t>S</a:t>
            </a:r>
            <a:r>
              <a:rPr lang="de-DE" smtClean="0">
                <a:latin typeface="+mn-lt"/>
              </a:rPr>
              <a:t>chweden, Prinzessin</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548</a:t>
            </a:r>
            <a:r>
              <a:rPr lang="de-DE" smtClean="0">
                <a:latin typeface="+mn-lt"/>
              </a:rPr>
              <a:t> 1982</a:t>
            </a:r>
            <a:r>
              <a:rPr lang="de-DE" sz="1200" b="1" kern="1200" smtClean="0">
                <a:solidFill>
                  <a:schemeClr val="tx1"/>
                </a:solidFill>
                <a:latin typeface="+mn-lt"/>
                <a:ea typeface="+mn-ea"/>
                <a:cs typeface="Arial" charset="0"/>
              </a:rPr>
              <a:t>$4</a:t>
            </a:r>
            <a:r>
              <a:rPr lang="de-DE" smtClean="0">
                <a:latin typeface="+mn-lt"/>
              </a:rPr>
              <a:t>datl   </a:t>
            </a:r>
            <a:endParaRPr lang="de-DE" sz="1200" smtClean="0">
              <a:solidFill>
                <a:srgbClr val="FF0000"/>
              </a:solidFill>
              <a:latin typeface="+mn-lt"/>
            </a:endParaRPr>
          </a:p>
          <a:p>
            <a:endParaRPr lang="de-DE" smtClean="0">
              <a:latin typeface="+mn-lt"/>
            </a:endParaRPr>
          </a:p>
          <a:p>
            <a:r>
              <a:rPr lang="de-DE" u="sng" smtClean="0">
                <a:latin typeface="+mn-lt"/>
              </a:rPr>
              <a:t>Aleph:</a:t>
            </a:r>
          </a:p>
          <a:p>
            <a:r>
              <a:rPr lang="fr-FR" sz="1200" b="0" kern="1200" smtClean="0">
                <a:solidFill>
                  <a:schemeClr val="tx1"/>
                </a:solidFill>
                <a:latin typeface="+mn-lt"/>
                <a:ea typeface="+mn-ea"/>
                <a:cs typeface="+mn-cs"/>
              </a:rPr>
              <a:t>100</a:t>
            </a:r>
            <a:r>
              <a:rPr lang="fr-FR" sz="1200" b="1" kern="1200" smtClean="0">
                <a:solidFill>
                  <a:schemeClr val="tx1"/>
                </a:solidFill>
                <a:latin typeface="+mn-lt"/>
                <a:ea typeface="+mn-ea"/>
                <a:cs typeface="+mn-cs"/>
              </a:rPr>
              <a:t> $P </a:t>
            </a:r>
            <a:r>
              <a:rPr lang="fr-FR" sz="1200" kern="1200" smtClean="0">
                <a:solidFill>
                  <a:schemeClr val="tx1"/>
                </a:solidFill>
                <a:latin typeface="+mn-lt"/>
                <a:ea typeface="+mn-ea"/>
                <a:cs typeface="+mn-cs"/>
              </a:rPr>
              <a:t>Charles </a:t>
            </a:r>
            <a:r>
              <a:rPr lang="fr-FR" sz="1200" b="1" kern="1200" smtClean="0">
                <a:solidFill>
                  <a:schemeClr val="tx1"/>
                </a:solidFill>
                <a:latin typeface="+mn-lt"/>
                <a:ea typeface="+mn-ea"/>
                <a:cs typeface="+mn-cs"/>
              </a:rPr>
              <a:t>$c </a:t>
            </a:r>
            <a:r>
              <a:rPr lang="fr-FR" sz="1200" kern="1200" smtClean="0">
                <a:solidFill>
                  <a:schemeClr val="tx1"/>
                </a:solidFill>
                <a:latin typeface="+mn-lt"/>
                <a:ea typeface="+mn-ea"/>
                <a:cs typeface="+mn-cs"/>
              </a:rPr>
              <a:t>Wales, Prinz </a:t>
            </a:r>
            <a:endParaRPr lang="de-DE" sz="1200" kern="1200" smtClean="0">
              <a:solidFill>
                <a:schemeClr val="tx1"/>
              </a:solidFill>
              <a:latin typeface="+mn-lt"/>
              <a:ea typeface="+mn-ea"/>
              <a:cs typeface="+mn-cs"/>
            </a:endParaRPr>
          </a:p>
          <a:p>
            <a:r>
              <a:rPr lang="fr-FR" sz="1200" b="0" kern="1200" smtClean="0">
                <a:solidFill>
                  <a:schemeClr val="tx1"/>
                </a:solidFill>
                <a:latin typeface="+mn-lt"/>
                <a:ea typeface="+mn-ea"/>
                <a:cs typeface="+mn-cs"/>
              </a:rPr>
              <a:t>548</a:t>
            </a:r>
            <a:r>
              <a:rPr lang="fr-FR" sz="1200" b="1" kern="1200" smtClean="0">
                <a:solidFill>
                  <a:schemeClr val="tx1"/>
                </a:solidFill>
                <a:latin typeface="+mn-lt"/>
                <a:ea typeface="+mn-ea"/>
                <a:cs typeface="+mn-cs"/>
              </a:rPr>
              <a:t> $a</a:t>
            </a:r>
            <a:r>
              <a:rPr lang="fr-FR" sz="1200" kern="1200" smtClean="0">
                <a:solidFill>
                  <a:schemeClr val="tx1"/>
                </a:solidFill>
                <a:latin typeface="+mn-lt"/>
                <a:ea typeface="+mn-ea"/>
                <a:cs typeface="+mn-cs"/>
              </a:rPr>
              <a:t> 1948- </a:t>
            </a:r>
            <a:r>
              <a:rPr lang="fr-FR" sz="1200" b="1" kern="1200" smtClean="0">
                <a:solidFill>
                  <a:schemeClr val="tx1"/>
                </a:solidFill>
                <a:latin typeface="+mn-lt"/>
                <a:ea typeface="+mn-ea"/>
                <a:cs typeface="+mn-cs"/>
              </a:rPr>
              <a:t>$4 </a:t>
            </a:r>
            <a:r>
              <a:rPr lang="fr-FR"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endParaRPr lang="de-DE" u="sng" smtClean="0">
              <a:latin typeface="+mn-lt"/>
            </a:endParaRP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Madeleine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Schweden, Prinzessin</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1982-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endParaRPr lang="de-DE">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9.2.2.15</a:t>
            </a:r>
          </a:p>
          <a:p>
            <a:endParaRPr lang="de-DE"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smtClean="0">
              <a:latin typeface="+mn-lt"/>
            </a:endParaRPr>
          </a:p>
          <a:p>
            <a:r>
              <a:rPr lang="en-US" sz="1200" kern="1200" smtClean="0">
                <a:solidFill>
                  <a:schemeClr val="tx1"/>
                </a:solidFill>
                <a:latin typeface="+mn-lt"/>
                <a:ea typeface="+mn-ea"/>
                <a:cs typeface="Arial" charset="0"/>
              </a:rPr>
              <a:t>100</a:t>
            </a:r>
            <a:r>
              <a:rPr lang="en-US" smtClean="0">
                <a:latin typeface="+mn-lt"/>
              </a:rPr>
              <a:t> Russell of Liverpool, Edward Frederick Langley Russell</a:t>
            </a:r>
            <a:r>
              <a:rPr lang="en-US" b="1" smtClean="0">
                <a:latin typeface="+mn-lt"/>
              </a:rPr>
              <a:t>$l</a:t>
            </a:r>
            <a:r>
              <a:rPr lang="en-US" smtClean="0">
                <a:latin typeface="+mn-lt"/>
              </a:rPr>
              <a:t>Baron</a:t>
            </a:r>
          </a:p>
          <a:p>
            <a:pPr rtl="0"/>
            <a:r>
              <a:rPr lang="de-DE" sz="1200" kern="1200" smtClean="0">
                <a:solidFill>
                  <a:schemeClr val="tx1"/>
                </a:solidFill>
                <a:latin typeface="+mn-lt"/>
                <a:ea typeface="+mn-ea"/>
                <a:cs typeface="Arial" charset="0"/>
              </a:rPr>
              <a:t>548</a:t>
            </a:r>
            <a:r>
              <a:rPr lang="de-DE" smtClean="0">
                <a:latin typeface="+mn-lt"/>
              </a:rPr>
              <a:t> 1895</a:t>
            </a:r>
            <a:r>
              <a:rPr lang="de-DE" sz="1200" b="1" kern="1200" smtClean="0">
                <a:solidFill>
                  <a:schemeClr val="tx1"/>
                </a:solidFill>
                <a:latin typeface="+mn-lt"/>
                <a:ea typeface="+mn-ea"/>
                <a:cs typeface="Arial" charset="0"/>
              </a:rPr>
              <a:t>$b</a:t>
            </a:r>
            <a:r>
              <a:rPr lang="de-DE" smtClean="0">
                <a:latin typeface="+mn-lt"/>
              </a:rPr>
              <a:t>1981</a:t>
            </a:r>
            <a:r>
              <a:rPr lang="de-DE" sz="1200" b="1" kern="1200" smtClean="0">
                <a:solidFill>
                  <a:schemeClr val="tx1"/>
                </a:solidFill>
                <a:latin typeface="+mn-lt"/>
                <a:ea typeface="+mn-ea"/>
                <a:cs typeface="Arial" charset="0"/>
              </a:rPr>
              <a:t>$4</a:t>
            </a:r>
            <a:r>
              <a:rPr lang="de-DE" smtClean="0">
                <a:latin typeface="+mn-lt"/>
              </a:rPr>
              <a:t>datl</a:t>
            </a:r>
          </a:p>
          <a:p>
            <a:r>
              <a:rPr lang="de-DE" i="0" baseline="0" smtClean="0">
                <a:latin typeface="+mn-lt"/>
              </a:rPr>
              <a:t>550 !...!</a:t>
            </a:r>
            <a:r>
              <a:rPr lang="de-DE" i="1" baseline="0" smtClean="0">
                <a:latin typeface="+mn-lt"/>
              </a:rPr>
              <a:t>Baron</a:t>
            </a:r>
            <a:r>
              <a:rPr lang="de-DE" b="1" i="0" baseline="0" smtClean="0">
                <a:latin typeface="+mn-lt"/>
              </a:rPr>
              <a:t>$4</a:t>
            </a:r>
            <a:r>
              <a:rPr lang="de-DE" i="0" baseline="0" smtClean="0">
                <a:latin typeface="+mn-lt"/>
              </a:rPr>
              <a:t>adel</a:t>
            </a:r>
            <a:endParaRPr lang="de-DE"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pPr rtl="0"/>
            <a:endParaRPr lang="de-DE" smtClean="0">
              <a:latin typeface="+mn-lt"/>
            </a:endParaRPr>
          </a:p>
          <a:p>
            <a:pPr rtl="0"/>
            <a:r>
              <a:rPr lang="de-DE" sz="1200" kern="1200" smtClean="0">
                <a:solidFill>
                  <a:schemeClr val="tx1"/>
                </a:solidFill>
                <a:latin typeface="+mn-lt"/>
                <a:ea typeface="+mn-ea"/>
                <a:cs typeface="Arial" charset="0"/>
              </a:rPr>
              <a:t>100</a:t>
            </a:r>
            <a:r>
              <a:rPr lang="de-DE" smtClean="0">
                <a:latin typeface="+mn-lt"/>
              </a:rPr>
              <a:t> Hardinge, Henry Hardinge</a:t>
            </a:r>
            <a:r>
              <a:rPr lang="de-DE" b="1" smtClean="0">
                <a:latin typeface="+mn-lt"/>
              </a:rPr>
              <a:t>$l</a:t>
            </a:r>
            <a:r>
              <a:rPr lang="de-DE" smtClean="0">
                <a:latin typeface="+mn-lt"/>
              </a:rPr>
              <a:t>Viscount </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400</a:t>
            </a:r>
            <a:r>
              <a:rPr lang="de-DE" smtClean="0">
                <a:latin typeface="+mn-lt"/>
              </a:rPr>
              <a:t> </a:t>
            </a:r>
            <a:r>
              <a:rPr lang="en-US" smtClean="0">
                <a:latin typeface="+mn-lt"/>
              </a:rPr>
              <a:t>Hardinge of Lahore, Henry Hardinge</a:t>
            </a:r>
            <a:r>
              <a:rPr lang="de-DE" b="1" smtClean="0">
                <a:latin typeface="+mn-lt"/>
              </a:rPr>
              <a:t>$l</a:t>
            </a:r>
            <a:r>
              <a:rPr lang="de-DE" smtClean="0">
                <a:latin typeface="+mn-lt"/>
              </a:rPr>
              <a:t>Viscount </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548</a:t>
            </a:r>
            <a:r>
              <a:rPr lang="de-DE" smtClean="0">
                <a:latin typeface="+mn-lt"/>
              </a:rPr>
              <a:t> 1785</a:t>
            </a:r>
            <a:r>
              <a:rPr lang="de-DE" sz="1200" b="1" kern="1200" smtClean="0">
                <a:solidFill>
                  <a:schemeClr val="tx1"/>
                </a:solidFill>
                <a:latin typeface="+mn-lt"/>
                <a:ea typeface="+mn-ea"/>
                <a:cs typeface="Arial" charset="0"/>
              </a:rPr>
              <a:t>$b</a:t>
            </a:r>
            <a:r>
              <a:rPr lang="de-DE" smtClean="0">
                <a:latin typeface="+mn-lt"/>
              </a:rPr>
              <a:t>1856</a:t>
            </a:r>
            <a:r>
              <a:rPr lang="de-DE" sz="1200" b="1" kern="1200" smtClean="0">
                <a:solidFill>
                  <a:schemeClr val="tx1"/>
                </a:solidFill>
                <a:latin typeface="+mn-lt"/>
                <a:ea typeface="+mn-ea"/>
                <a:cs typeface="Arial" charset="0"/>
              </a:rPr>
              <a:t>$4</a:t>
            </a:r>
            <a:r>
              <a:rPr lang="de-DE" smtClean="0">
                <a:latin typeface="+mn-lt"/>
              </a:rPr>
              <a:t>datl </a:t>
            </a:r>
          </a:p>
          <a:p>
            <a:r>
              <a:rPr lang="de-DE" i="0" baseline="0" smtClean="0">
                <a:latin typeface="+mn-lt"/>
              </a:rPr>
              <a:t>550 !...!</a:t>
            </a:r>
            <a:r>
              <a:rPr lang="de-DE" i="1" baseline="0" smtClean="0">
                <a:latin typeface="+mn-lt"/>
              </a:rPr>
              <a:t>Vizegraf</a:t>
            </a:r>
            <a:r>
              <a:rPr lang="de-DE" b="1" i="0" baseline="0" smtClean="0">
                <a:latin typeface="+mn-lt"/>
              </a:rPr>
              <a:t>$4</a:t>
            </a:r>
            <a:r>
              <a:rPr lang="de-DE" i="0" baseline="0" smtClean="0">
                <a:latin typeface="+mn-lt"/>
              </a:rPr>
              <a:t>adel</a:t>
            </a:r>
            <a:endParaRPr lang="de-DE"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smtClean="0">
              <a:latin typeface="+mn-lt"/>
            </a:endParaRPr>
          </a:p>
          <a:p>
            <a:r>
              <a:rPr lang="de-DE" u="sng" smtClean="0">
                <a:latin typeface="+mn-lt"/>
              </a:rPr>
              <a:t>Aleph:</a:t>
            </a:r>
          </a:p>
          <a:p>
            <a:r>
              <a:rPr lang="en-US" sz="1200" b="0" kern="1200" smtClean="0">
                <a:solidFill>
                  <a:schemeClr val="tx1"/>
                </a:solidFill>
                <a:latin typeface="+mn-lt"/>
                <a:ea typeface="+mn-ea"/>
                <a:cs typeface="+mn-cs"/>
              </a:rPr>
              <a:t>100</a:t>
            </a:r>
            <a:r>
              <a:rPr lang="en-US" sz="1200" b="1" kern="1200" smtClean="0">
                <a:solidFill>
                  <a:schemeClr val="tx1"/>
                </a:solidFill>
                <a:latin typeface="+mn-lt"/>
                <a:ea typeface="+mn-ea"/>
                <a:cs typeface="+mn-cs"/>
              </a:rPr>
              <a:t> $p</a:t>
            </a:r>
            <a:r>
              <a:rPr lang="en-US" sz="1200" kern="1200" smtClean="0">
                <a:solidFill>
                  <a:schemeClr val="tx1"/>
                </a:solidFill>
                <a:latin typeface="+mn-lt"/>
                <a:ea typeface="+mn-ea"/>
                <a:cs typeface="+mn-cs"/>
              </a:rPr>
              <a:t> Russell of Liverpool, Edward Frederick Langley Russell</a:t>
            </a:r>
            <a:r>
              <a:rPr lang="en-US" sz="1200" b="1" kern="1200" smtClean="0">
                <a:solidFill>
                  <a:schemeClr val="tx1"/>
                </a:solidFill>
                <a:latin typeface="+mn-lt"/>
                <a:ea typeface="+mn-ea"/>
                <a:cs typeface="+mn-cs"/>
              </a:rPr>
              <a:t> $c </a:t>
            </a:r>
            <a:r>
              <a:rPr lang="en-US" sz="1200" kern="1200" smtClean="0">
                <a:solidFill>
                  <a:schemeClr val="tx1"/>
                </a:solidFill>
                <a:latin typeface="+mn-lt"/>
                <a:ea typeface="+mn-ea"/>
                <a:cs typeface="+mn-cs"/>
              </a:rPr>
              <a:t>Baron</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1895</a:t>
            </a:r>
            <a:r>
              <a:rPr lang="en-US" sz="1200" b="1" kern="1200" smtClean="0">
                <a:solidFill>
                  <a:schemeClr val="tx1"/>
                </a:solidFill>
                <a:latin typeface="+mn-lt"/>
                <a:ea typeface="+mn-ea"/>
                <a:cs typeface="+mn-cs"/>
              </a:rPr>
              <a:t>-</a:t>
            </a:r>
            <a:r>
              <a:rPr lang="en-US" sz="1200" kern="1200" smtClean="0">
                <a:solidFill>
                  <a:schemeClr val="tx1"/>
                </a:solidFill>
                <a:latin typeface="+mn-lt"/>
                <a:ea typeface="+mn-ea"/>
                <a:cs typeface="+mn-cs"/>
              </a:rPr>
              <a:t>1981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Baron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de-DE" smtClean="0">
              <a:latin typeface="+mn-lt"/>
            </a:endParaRPr>
          </a:p>
          <a:p>
            <a:r>
              <a:rPr lang="en-US" sz="1200" b="0" kern="1200" smtClean="0">
                <a:solidFill>
                  <a:schemeClr val="tx1"/>
                </a:solidFill>
                <a:latin typeface="+mn-lt"/>
                <a:ea typeface="+mn-ea"/>
                <a:cs typeface="+mn-cs"/>
              </a:rPr>
              <a:t>100</a:t>
            </a:r>
            <a:r>
              <a:rPr lang="en-US" sz="1200" b="1" kern="1200" smtClean="0">
                <a:solidFill>
                  <a:schemeClr val="tx1"/>
                </a:solidFill>
                <a:latin typeface="+mn-lt"/>
                <a:ea typeface="+mn-ea"/>
                <a:cs typeface="+mn-cs"/>
              </a:rPr>
              <a:t> $p</a:t>
            </a:r>
            <a:r>
              <a:rPr lang="en-US" sz="1200" kern="1200" smtClean="0">
                <a:solidFill>
                  <a:schemeClr val="tx1"/>
                </a:solidFill>
                <a:latin typeface="+mn-lt"/>
                <a:ea typeface="+mn-ea"/>
                <a:cs typeface="+mn-cs"/>
              </a:rPr>
              <a:t> Hardinge, Henry Hardinge</a:t>
            </a:r>
            <a:r>
              <a:rPr lang="en-US" sz="1200" b="1" kern="1200" smtClean="0">
                <a:solidFill>
                  <a:schemeClr val="tx1"/>
                </a:solidFill>
                <a:latin typeface="+mn-lt"/>
                <a:ea typeface="+mn-ea"/>
                <a:cs typeface="+mn-cs"/>
              </a:rPr>
              <a:t> $c </a:t>
            </a:r>
            <a:r>
              <a:rPr lang="en-US" sz="1200" kern="1200" smtClean="0">
                <a:solidFill>
                  <a:schemeClr val="tx1"/>
                </a:solidFill>
                <a:latin typeface="+mn-lt"/>
                <a:ea typeface="+mn-ea"/>
                <a:cs typeface="+mn-cs"/>
              </a:rPr>
              <a:t>Viscount</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400</a:t>
            </a:r>
            <a:r>
              <a:rPr lang="en-US" sz="1200" b="1" kern="1200" smtClean="0">
                <a:solidFill>
                  <a:schemeClr val="tx1"/>
                </a:solidFill>
                <a:latin typeface="+mn-lt"/>
                <a:ea typeface="+mn-ea"/>
                <a:cs typeface="+mn-cs"/>
              </a:rPr>
              <a:t> $p</a:t>
            </a:r>
            <a:r>
              <a:rPr lang="en-US" sz="1200" kern="1200" smtClean="0">
                <a:solidFill>
                  <a:schemeClr val="tx1"/>
                </a:solidFill>
                <a:latin typeface="+mn-lt"/>
                <a:ea typeface="+mn-ea"/>
                <a:cs typeface="+mn-cs"/>
              </a:rPr>
              <a:t> Hardinge of Lahore, Henry Hardinge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Viscount</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1785-1856</a:t>
            </a:r>
            <a:r>
              <a:rPr lang="en-US" sz="1200" b="1" kern="1200" smtClean="0">
                <a:solidFill>
                  <a:schemeClr val="tx1"/>
                </a:solidFill>
                <a:latin typeface="+mn-lt"/>
                <a:ea typeface="+mn-ea"/>
                <a:cs typeface="+mn-cs"/>
              </a:rPr>
              <a:t> $4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Vizegraf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9.2.2.16</a:t>
            </a:r>
          </a:p>
          <a:p>
            <a:endParaRPr lang="de-DE"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sz="1200" u="sng" baseline="0" smtClean="0">
              <a:solidFill>
                <a:srgbClr val="FF0000"/>
              </a:solidFill>
              <a:latin typeface="+mn-lt"/>
            </a:endParaRPr>
          </a:p>
          <a:p>
            <a:r>
              <a:rPr lang="de-DE" smtClean="0">
                <a:latin typeface="+mn-lt"/>
              </a:rPr>
              <a:t>1</a:t>
            </a:r>
            <a:r>
              <a:rPr lang="de-DE" sz="1200" kern="1200" smtClean="0">
                <a:solidFill>
                  <a:schemeClr val="tx1"/>
                </a:solidFill>
                <a:latin typeface="+mn-lt"/>
                <a:ea typeface="+mn-ea"/>
                <a:cs typeface="Arial" charset="0"/>
              </a:rPr>
              <a:t>00</a:t>
            </a:r>
            <a:r>
              <a:rPr lang="de-DE" smtClean="0">
                <a:latin typeface="+mn-lt"/>
              </a:rPr>
              <a:t> Kames, Henry Home</a:t>
            </a:r>
            <a:r>
              <a:rPr lang="de-DE" b="1" smtClean="0">
                <a:latin typeface="+mn-lt"/>
              </a:rPr>
              <a:t>$l</a:t>
            </a:r>
            <a:r>
              <a:rPr lang="de-DE" smtClean="0">
                <a:latin typeface="+mn-lt"/>
              </a:rPr>
              <a:t>Lord</a:t>
            </a:r>
          </a:p>
          <a:p>
            <a:r>
              <a:rPr lang="de-DE" sz="1200" kern="1200" smtClean="0">
                <a:solidFill>
                  <a:schemeClr val="tx1"/>
                </a:solidFill>
                <a:latin typeface="+mn-lt"/>
                <a:ea typeface="+mn-ea"/>
                <a:cs typeface="Arial" charset="0"/>
              </a:rPr>
              <a:t>548</a:t>
            </a:r>
            <a:r>
              <a:rPr lang="de-DE" smtClean="0">
                <a:latin typeface="+mn-lt"/>
              </a:rPr>
              <a:t> 1696</a:t>
            </a:r>
            <a:r>
              <a:rPr lang="de-DE" sz="1200" b="1" kern="1200" smtClean="0">
                <a:solidFill>
                  <a:schemeClr val="tx1"/>
                </a:solidFill>
                <a:latin typeface="+mn-lt"/>
                <a:ea typeface="+mn-ea"/>
                <a:cs typeface="Arial" charset="0"/>
              </a:rPr>
              <a:t>$b</a:t>
            </a:r>
            <a:r>
              <a:rPr lang="de-DE" smtClean="0">
                <a:latin typeface="+mn-lt"/>
              </a:rPr>
              <a:t>1782</a:t>
            </a:r>
            <a:r>
              <a:rPr lang="de-DE" sz="1200" b="1" kern="1200" smtClean="0">
                <a:solidFill>
                  <a:schemeClr val="tx1"/>
                </a:solidFill>
                <a:latin typeface="+mn-lt"/>
                <a:ea typeface="+mn-ea"/>
                <a:cs typeface="Arial" charset="0"/>
              </a:rPr>
              <a:t>$4</a:t>
            </a:r>
            <a:r>
              <a:rPr lang="de-DE" smtClean="0">
                <a:latin typeface="+mn-lt"/>
              </a:rPr>
              <a:t>datl </a:t>
            </a:r>
          </a:p>
          <a:p>
            <a:r>
              <a:rPr lang="de-DE" i="0" baseline="0" smtClean="0">
                <a:latin typeface="+mn-lt"/>
              </a:rPr>
              <a:t>550 !...!</a:t>
            </a:r>
            <a:r>
              <a:rPr lang="de-DE" i="1" baseline="0" smtClean="0">
                <a:latin typeface="+mn-lt"/>
              </a:rPr>
              <a:t>Lord</a:t>
            </a:r>
            <a:r>
              <a:rPr lang="de-DE" b="1" i="0" baseline="0" smtClean="0">
                <a:latin typeface="+mn-lt"/>
              </a:rPr>
              <a:t>$4</a:t>
            </a:r>
            <a:r>
              <a:rPr lang="de-DE" i="0" baseline="0" smtClean="0">
                <a:latin typeface="+mn-lt"/>
              </a:rPr>
              <a:t>adel</a:t>
            </a:r>
            <a:endParaRPr lang="de-DE"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smtClean="0">
              <a:latin typeface="+mn-lt"/>
            </a:endParaRPr>
          </a:p>
          <a:p>
            <a:r>
              <a:rPr lang="de-DE" u="sng" smtClean="0">
                <a:latin typeface="+mn-lt"/>
              </a:rPr>
              <a:t>Aleph:</a:t>
            </a:r>
          </a:p>
          <a:p>
            <a:r>
              <a:rPr lang="en-US" sz="1200" b="0" kern="1200" smtClean="0">
                <a:solidFill>
                  <a:schemeClr val="tx1"/>
                </a:solidFill>
                <a:latin typeface="+mn-lt"/>
                <a:ea typeface="+mn-ea"/>
                <a:cs typeface="+mn-cs"/>
              </a:rPr>
              <a:t>100</a:t>
            </a:r>
            <a:r>
              <a:rPr lang="en-US" sz="1200" b="1" kern="1200" smtClean="0">
                <a:solidFill>
                  <a:schemeClr val="tx1"/>
                </a:solidFill>
                <a:latin typeface="+mn-lt"/>
                <a:ea typeface="+mn-ea"/>
                <a:cs typeface="+mn-cs"/>
              </a:rPr>
              <a:t> $p</a:t>
            </a:r>
            <a:r>
              <a:rPr lang="en-US" sz="1200" kern="1200" smtClean="0">
                <a:solidFill>
                  <a:schemeClr val="tx1"/>
                </a:solidFill>
                <a:latin typeface="+mn-lt"/>
                <a:ea typeface="+mn-ea"/>
                <a:cs typeface="+mn-cs"/>
              </a:rPr>
              <a:t> Kames, Henry Home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Lord</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1696-1782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Lord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u="none" smtClean="0">
                <a:latin typeface="+mn-lt"/>
              </a:rPr>
              <a:t>RDA </a:t>
            </a:r>
            <a:r>
              <a:rPr lang="de-DE" sz="1200" smtClean="0">
                <a:latin typeface="+mn-lt"/>
              </a:rPr>
              <a:t>9.19 insbesondere 9.19.1.2.1 und 9.19.1.2.2</a:t>
            </a:r>
            <a:endParaRPr lang="de-DE" u="sng" smtClean="0">
              <a:latin typeface="+mn-lt"/>
            </a:endParaRPr>
          </a:p>
          <a:p>
            <a:endParaRPr lang="de-DE" u="sng" smtClean="0">
              <a:latin typeface="+mn-lt"/>
            </a:endParaRPr>
          </a:p>
          <a:p>
            <a:r>
              <a:rPr lang="de-DE" sz="1200" i="1" smtClean="0">
                <a:latin typeface="+mn-lt"/>
              </a:rPr>
              <a:t>rot markiert ist der bevorzugte Name</a:t>
            </a:r>
          </a:p>
          <a:p>
            <a:endParaRPr lang="de-DE" u="sng"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Elisabeth</a:t>
            </a:r>
            <a:r>
              <a:rPr lang="de-DE" sz="1200" b="1" kern="1200" smtClean="0">
                <a:solidFill>
                  <a:schemeClr val="tx1"/>
                </a:solidFill>
                <a:latin typeface="+mn-lt"/>
                <a:ea typeface="+mn-ea"/>
                <a:cs typeface="Arial" charset="0"/>
              </a:rPr>
              <a:t>$n</a:t>
            </a:r>
            <a:r>
              <a:rPr lang="de-DE" smtClean="0">
                <a:latin typeface="+mn-lt"/>
              </a:rPr>
              <a:t>II.</a:t>
            </a:r>
            <a:r>
              <a:rPr lang="de-DE" sz="1200" b="1" kern="1200" smtClean="0">
                <a:solidFill>
                  <a:schemeClr val="tx1"/>
                </a:solidFill>
                <a:latin typeface="+mn-lt"/>
                <a:ea typeface="+mn-ea"/>
                <a:cs typeface="Arial" charset="0"/>
              </a:rPr>
              <a:t>$l</a:t>
            </a:r>
            <a:r>
              <a:rPr lang="de-DE" smtClean="0">
                <a:latin typeface="+mn-lt"/>
              </a:rPr>
              <a:t>Großbritannien, Königin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Elizabeth</a:t>
            </a:r>
            <a:r>
              <a:rPr lang="de-DE" sz="1200" b="1" kern="1200" smtClean="0">
                <a:solidFill>
                  <a:schemeClr val="tx1"/>
                </a:solidFill>
                <a:latin typeface="+mn-lt"/>
                <a:ea typeface="+mn-ea"/>
                <a:cs typeface="Arial" charset="0"/>
              </a:rPr>
              <a:t>$n</a:t>
            </a:r>
            <a:r>
              <a:rPr lang="de-DE" smtClean="0">
                <a:latin typeface="+mn-lt"/>
              </a:rPr>
              <a:t>II.</a:t>
            </a:r>
            <a:r>
              <a:rPr lang="de-DE" sz="1200" b="1" kern="1200" smtClean="0">
                <a:solidFill>
                  <a:schemeClr val="tx1"/>
                </a:solidFill>
                <a:latin typeface="+mn-lt"/>
                <a:ea typeface="+mn-ea"/>
                <a:cs typeface="Arial" charset="0"/>
              </a:rPr>
              <a:t>$l</a:t>
            </a:r>
            <a:r>
              <a:rPr lang="de-DE" smtClean="0">
                <a:latin typeface="+mn-lt"/>
              </a:rPr>
              <a:t>Great Britain, Queen </a:t>
            </a:r>
          </a:p>
          <a:p>
            <a:r>
              <a:rPr lang="de-DE" sz="1200" kern="1200" smtClean="0">
                <a:solidFill>
                  <a:schemeClr val="tx1"/>
                </a:solidFill>
                <a:latin typeface="+mn-lt"/>
                <a:ea typeface="+mn-ea"/>
                <a:cs typeface="Arial" charset="0"/>
              </a:rPr>
              <a:t>548</a:t>
            </a:r>
            <a:r>
              <a:rPr lang="de-DE" smtClean="0">
                <a:latin typeface="+mn-lt"/>
              </a:rPr>
              <a:t> 1926</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$n</a:t>
            </a:r>
            <a:r>
              <a:rPr lang="de-DE" smtClean="0">
                <a:latin typeface="+mn-lt"/>
              </a:rPr>
              <a:t>I.</a:t>
            </a:r>
            <a:r>
              <a:rPr lang="de-DE" sz="1200" b="1" kern="1200" smtClean="0">
                <a:solidFill>
                  <a:schemeClr val="tx1"/>
                </a:solidFill>
                <a:latin typeface="+mn-lt"/>
                <a:ea typeface="+mn-ea"/>
                <a:cs typeface="Arial" charset="0"/>
              </a:rPr>
              <a:t>$l</a:t>
            </a:r>
            <a:r>
              <a:rPr lang="de-DE" smtClean="0">
                <a:latin typeface="+mn-lt"/>
              </a:rPr>
              <a:t>Heiliges Römisches Reich, Kaiser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$n</a:t>
            </a:r>
            <a:r>
              <a:rPr lang="de-DE" smtClean="0">
                <a:latin typeface="+mn-lt"/>
              </a:rPr>
              <a:t>III.</a:t>
            </a:r>
            <a:r>
              <a:rPr lang="de-DE" sz="1200" b="1" kern="1200" smtClean="0">
                <a:solidFill>
                  <a:schemeClr val="tx1"/>
                </a:solidFill>
                <a:latin typeface="+mn-lt"/>
                <a:ea typeface="+mn-ea"/>
                <a:cs typeface="Arial" charset="0"/>
              </a:rPr>
              <a:t>$l</a:t>
            </a:r>
            <a:r>
              <a:rPr lang="de-DE" smtClean="0">
                <a:latin typeface="+mn-lt"/>
              </a:rPr>
              <a:t>Schwaben, Herzog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Fridericus</a:t>
            </a:r>
            <a:r>
              <a:rPr lang="de-DE" sz="1200" b="1" kern="1200" smtClean="0">
                <a:solidFill>
                  <a:schemeClr val="tx1"/>
                </a:solidFill>
                <a:latin typeface="+mn-lt"/>
                <a:ea typeface="+mn-ea"/>
                <a:cs typeface="Arial" charset="0"/>
              </a:rPr>
              <a:t>$n</a:t>
            </a:r>
            <a:r>
              <a:rPr lang="de-DE" smtClean="0">
                <a:latin typeface="+mn-lt"/>
              </a:rPr>
              <a:t>I.</a:t>
            </a:r>
            <a:r>
              <a:rPr lang="de-DE" sz="1200" b="1" kern="1200" smtClean="0">
                <a:solidFill>
                  <a:schemeClr val="tx1"/>
                </a:solidFill>
                <a:latin typeface="+mn-lt"/>
                <a:ea typeface="+mn-ea"/>
                <a:cs typeface="Arial" charset="0"/>
              </a:rPr>
              <a:t>$l</a:t>
            </a:r>
            <a:r>
              <a:rPr lang="de-DE" smtClean="0">
                <a:latin typeface="+mn-lt"/>
              </a:rPr>
              <a:t>Germania, Imperator </a:t>
            </a:r>
          </a:p>
          <a:p>
            <a:pPr rtl="0"/>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$l</a:t>
            </a:r>
            <a:r>
              <a:rPr lang="de-DE" smtClean="0">
                <a:latin typeface="+mn-lt"/>
              </a:rPr>
              <a:t>Barbarossa</a:t>
            </a:r>
          </a:p>
          <a:p>
            <a:pPr rtl="0"/>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Frédéric</a:t>
            </a:r>
            <a:r>
              <a:rPr lang="de-DE" sz="1200" b="1" kern="1200" smtClean="0">
                <a:solidFill>
                  <a:schemeClr val="tx1"/>
                </a:solidFill>
                <a:latin typeface="+mn-lt"/>
                <a:ea typeface="+mn-ea"/>
                <a:cs typeface="Arial" charset="0"/>
              </a:rPr>
              <a:t>$l</a:t>
            </a:r>
            <a:r>
              <a:rPr lang="de-DE" smtClean="0">
                <a:latin typeface="+mn-lt"/>
              </a:rPr>
              <a:t>Barberousse</a:t>
            </a:r>
          </a:p>
          <a:p>
            <a:r>
              <a:rPr lang="de-DE" sz="1200" kern="1200" smtClean="0">
                <a:solidFill>
                  <a:schemeClr val="tx1"/>
                </a:solidFill>
                <a:latin typeface="+mn-lt"/>
                <a:ea typeface="+mn-ea"/>
                <a:cs typeface="Arial" charset="0"/>
              </a:rPr>
              <a:t>548</a:t>
            </a:r>
            <a:r>
              <a:rPr lang="de-DE" smtClean="0">
                <a:latin typeface="+mn-lt"/>
              </a:rPr>
              <a:t> 1122</a:t>
            </a:r>
            <a:r>
              <a:rPr lang="de-DE" sz="1200" b="1" kern="1200" smtClean="0">
                <a:solidFill>
                  <a:schemeClr val="tx1"/>
                </a:solidFill>
                <a:latin typeface="+mn-lt"/>
                <a:ea typeface="+mn-ea"/>
                <a:cs typeface="Arial" charset="0"/>
              </a:rPr>
              <a:t>$b</a:t>
            </a:r>
            <a:r>
              <a:rPr lang="de-DE" smtClean="0">
                <a:latin typeface="+mn-lt"/>
              </a:rPr>
              <a:t>1190</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u="sng" smtClean="0">
                <a:latin typeface="+mn-lt"/>
              </a:rPr>
              <a:t>Aleph:</a:t>
            </a: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Elisabeth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Großbritannien, Königin</a:t>
            </a:r>
          </a:p>
          <a:p>
            <a:r>
              <a:rPr lang="en-US" sz="1200" b="0" kern="1200" smtClean="0">
                <a:solidFill>
                  <a:schemeClr val="tx1"/>
                </a:solidFill>
                <a:latin typeface="+mn-lt"/>
                <a:ea typeface="+mn-ea"/>
                <a:cs typeface="+mn-cs"/>
              </a:rPr>
              <a:t>400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Elizabeth </a:t>
            </a:r>
            <a:r>
              <a:rPr lang="en-US" sz="1200" b="1" kern="1200" smtClean="0">
                <a:solidFill>
                  <a:schemeClr val="tx1"/>
                </a:solidFill>
                <a:latin typeface="+mn-lt"/>
                <a:ea typeface="+mn-ea"/>
                <a:cs typeface="+mn-cs"/>
              </a:rPr>
              <a:t>$n </a:t>
            </a:r>
            <a:r>
              <a:rPr lang="en-US" sz="1200" kern="1200" smtClean="0">
                <a:solidFill>
                  <a:schemeClr val="tx1"/>
                </a:solidFill>
                <a:latin typeface="+mn-lt"/>
                <a:ea typeface="+mn-ea"/>
                <a:cs typeface="+mn-cs"/>
              </a:rPr>
              <a:t>II.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Great Britain, Queen</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1926-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endParaRPr lang="en-US" sz="1200" u="sng" kern="120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Friedrich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Heiliges Römisches Reich, Kaiser</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smtClean="0">
                <a:solidFill>
                  <a:schemeClr val="tx1"/>
                </a:solidFill>
                <a:latin typeface="+mn-lt"/>
                <a:ea typeface="+mn-ea"/>
                <a:cs typeface="+mn-cs"/>
              </a:rPr>
              <a:t>400</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Friedrich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III.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Schwaben, Herzog</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smtClean="0">
                <a:solidFill>
                  <a:schemeClr val="tx1"/>
                </a:solidFill>
                <a:latin typeface="+mn-lt"/>
                <a:ea typeface="+mn-ea"/>
                <a:cs typeface="+mn-cs"/>
              </a:rPr>
              <a:t>400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Fridericus </a:t>
            </a:r>
            <a:r>
              <a:rPr lang="en-US" sz="1200" b="1" kern="1200" smtClean="0">
                <a:solidFill>
                  <a:schemeClr val="tx1"/>
                </a:solidFill>
                <a:latin typeface="+mn-lt"/>
                <a:ea typeface="+mn-ea"/>
                <a:cs typeface="+mn-cs"/>
              </a:rPr>
              <a:t>$n </a:t>
            </a:r>
            <a:r>
              <a:rPr lang="en-US" sz="1200" kern="1200" smtClean="0">
                <a:solidFill>
                  <a:schemeClr val="tx1"/>
                </a:solidFill>
                <a:latin typeface="+mn-lt"/>
                <a:ea typeface="+mn-ea"/>
                <a:cs typeface="+mn-cs"/>
              </a:rPr>
              <a:t>I.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Germania, Imperator</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400</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$P </a:t>
            </a:r>
            <a:r>
              <a:rPr lang="en-US" sz="1200" kern="1200" smtClean="0">
                <a:solidFill>
                  <a:schemeClr val="tx1"/>
                </a:solidFill>
                <a:latin typeface="+mn-lt"/>
                <a:ea typeface="+mn-ea"/>
                <a:cs typeface="+mn-cs"/>
              </a:rPr>
              <a:t>Friedrich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Barbarossa</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400</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$P </a:t>
            </a:r>
            <a:r>
              <a:rPr lang="en-US" sz="1200" kern="1200" smtClean="0">
                <a:solidFill>
                  <a:schemeClr val="tx1"/>
                </a:solidFill>
                <a:latin typeface="+mn-lt"/>
                <a:ea typeface="+mn-ea"/>
                <a:cs typeface="+mn-cs"/>
              </a:rPr>
              <a:t>Frédéric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Barberousse</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$a</a:t>
            </a:r>
            <a:r>
              <a:rPr lang="en-US" sz="1200" kern="1200" smtClean="0">
                <a:solidFill>
                  <a:schemeClr val="tx1"/>
                </a:solidFill>
                <a:latin typeface="+mn-lt"/>
                <a:ea typeface="+mn-ea"/>
                <a:cs typeface="+mn-cs"/>
              </a:rPr>
              <a:t> 1122</a:t>
            </a:r>
            <a:r>
              <a:rPr lang="en-US" sz="1200" b="1" kern="1200" smtClean="0">
                <a:solidFill>
                  <a:schemeClr val="tx1"/>
                </a:solidFill>
                <a:latin typeface="+mn-lt"/>
                <a:ea typeface="+mn-ea"/>
                <a:cs typeface="+mn-cs"/>
              </a:rPr>
              <a:t>-</a:t>
            </a:r>
            <a:r>
              <a:rPr lang="en-US" sz="1200" kern="1200" smtClean="0">
                <a:solidFill>
                  <a:schemeClr val="tx1"/>
                </a:solidFill>
                <a:latin typeface="+mn-lt"/>
                <a:ea typeface="+mn-ea"/>
                <a:cs typeface="+mn-cs"/>
              </a:rPr>
              <a:t>1190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u="none" smtClean="0">
                <a:latin typeface="+mn-lt"/>
              </a:rPr>
              <a:t>Normierter Sucheinstieg: RDA </a:t>
            </a:r>
            <a:r>
              <a:rPr lang="de-DE" sz="1200" smtClean="0">
                <a:latin typeface="+mn-lt"/>
              </a:rPr>
              <a:t>9.19, insbesondere 9.19.1.2.1 und 9.19.1.2.2 </a:t>
            </a:r>
            <a:r>
              <a:rPr lang="de-DE" sz="1200" u="none" kern="1200" smtClean="0">
                <a:solidFill>
                  <a:schemeClr val="tx1"/>
                </a:solidFill>
                <a:latin typeface="+mn-lt"/>
                <a:ea typeface="+mn-ea"/>
                <a:cs typeface="Arial" charset="0"/>
              </a:rPr>
              <a:t>und</a:t>
            </a:r>
            <a:r>
              <a:rPr lang="de-DE" sz="1200" u="none" kern="1200" baseline="0" smtClean="0">
                <a:solidFill>
                  <a:schemeClr val="tx1"/>
                </a:solidFill>
                <a:latin typeface="+mn-lt"/>
                <a:ea typeface="+mn-ea"/>
                <a:cs typeface="Arial" charset="0"/>
              </a:rPr>
              <a:t> zugehörige </a:t>
            </a:r>
            <a:r>
              <a:rPr lang="de-DE" sz="1200" u="none" kern="1200" smtClean="0">
                <a:solidFill>
                  <a:schemeClr val="tx1"/>
                </a:solidFill>
                <a:latin typeface="+mn-lt"/>
                <a:ea typeface="+mn-ea"/>
                <a:cs typeface="Arial" charset="0"/>
              </a:rPr>
              <a:t>ERL (</a:t>
            </a:r>
            <a:r>
              <a:rPr lang="de-DE" smtClean="0">
                <a:latin typeface="+mn-lt"/>
              </a:rPr>
              <a:t>Adelstitel:Fügen Sie einen Adelstitel nur dann hinzu, wenn der Titel oder ein Teil des Titels oder ein Ersatz für den Titel normalerweise in Ressourcen, die mit der Person in Verbindung stehen, oder in Nachschlagequellen erscheint. Vernachlässigen Sie in diesem Zusammenhang Nachschlagequellen, die sich mit dem Adel beschäftigen. In Zweifelsfällen fügen Sie den Titel hinzu. )</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sz="1200" smtClean="0">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u="none" kern="1200" smtClean="0">
                <a:solidFill>
                  <a:schemeClr val="tx1"/>
                </a:solidFill>
                <a:latin typeface="+mn-lt"/>
                <a:ea typeface="+mn-ea"/>
                <a:cs typeface="Arial" charset="0"/>
              </a:rPr>
              <a:t>RDA 9.4.1.4.1 und</a:t>
            </a:r>
            <a:r>
              <a:rPr lang="de-DE" sz="1200" u="none" kern="1200" baseline="0" smtClean="0">
                <a:solidFill>
                  <a:schemeClr val="tx1"/>
                </a:solidFill>
                <a:latin typeface="+mn-lt"/>
                <a:ea typeface="+mn-ea"/>
                <a:cs typeface="Arial" charset="0"/>
              </a:rPr>
              <a:t> zugehörige </a:t>
            </a:r>
            <a:r>
              <a:rPr lang="de-DE" sz="1200" u="none" kern="1200" smtClean="0">
                <a:solidFill>
                  <a:schemeClr val="tx1"/>
                </a:solidFill>
                <a:latin typeface="+mn-lt"/>
                <a:ea typeface="+mn-ea"/>
                <a:cs typeface="Arial" charset="0"/>
              </a:rPr>
              <a:t>ERL 2</a:t>
            </a:r>
          </a:p>
          <a:p>
            <a:endParaRPr lang="de-DE" u="sng"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Elisabeth</a:t>
            </a:r>
            <a:r>
              <a:rPr lang="de-DE" sz="1200" b="1" kern="1200" smtClean="0">
                <a:solidFill>
                  <a:schemeClr val="tx1"/>
                </a:solidFill>
                <a:latin typeface="+mn-lt"/>
                <a:ea typeface="+mn-ea"/>
                <a:cs typeface="Arial" charset="0"/>
              </a:rPr>
              <a:t>$n</a:t>
            </a:r>
            <a:r>
              <a:rPr lang="de-DE" smtClean="0">
                <a:latin typeface="+mn-lt"/>
              </a:rPr>
              <a:t>II.</a:t>
            </a:r>
            <a:r>
              <a:rPr lang="de-DE" sz="1200" b="1" kern="1200" smtClean="0">
                <a:solidFill>
                  <a:schemeClr val="tx1"/>
                </a:solidFill>
                <a:latin typeface="+mn-lt"/>
                <a:ea typeface="+mn-ea"/>
                <a:cs typeface="Arial" charset="0"/>
              </a:rPr>
              <a:t>$l</a:t>
            </a:r>
            <a:r>
              <a:rPr lang="de-DE" smtClean="0">
                <a:latin typeface="+mn-lt"/>
              </a:rPr>
              <a:t>Großbritannien, Königin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Elizabeth</a:t>
            </a:r>
            <a:r>
              <a:rPr lang="de-DE" sz="1200" b="1" kern="1200" smtClean="0">
                <a:solidFill>
                  <a:schemeClr val="tx1"/>
                </a:solidFill>
                <a:latin typeface="+mn-lt"/>
                <a:ea typeface="+mn-ea"/>
                <a:cs typeface="Arial" charset="0"/>
              </a:rPr>
              <a:t>$n</a:t>
            </a:r>
            <a:r>
              <a:rPr lang="de-DE" smtClean="0">
                <a:latin typeface="+mn-lt"/>
              </a:rPr>
              <a:t>II.</a:t>
            </a:r>
            <a:r>
              <a:rPr lang="de-DE" sz="1200" b="1" kern="1200" smtClean="0">
                <a:solidFill>
                  <a:schemeClr val="tx1"/>
                </a:solidFill>
                <a:latin typeface="+mn-lt"/>
                <a:ea typeface="+mn-ea"/>
                <a:cs typeface="Arial" charset="0"/>
              </a:rPr>
              <a:t>$l</a:t>
            </a:r>
            <a:r>
              <a:rPr lang="de-DE" smtClean="0">
                <a:latin typeface="+mn-lt"/>
              </a:rPr>
              <a:t>Great Britain, Queen </a:t>
            </a:r>
          </a:p>
          <a:p>
            <a:r>
              <a:rPr lang="de-DE" sz="1200" kern="1200" smtClean="0">
                <a:solidFill>
                  <a:schemeClr val="tx1"/>
                </a:solidFill>
                <a:latin typeface="+mn-lt"/>
                <a:ea typeface="+mn-ea"/>
                <a:cs typeface="Arial" charset="0"/>
              </a:rPr>
              <a:t>548</a:t>
            </a:r>
            <a:r>
              <a:rPr lang="de-DE" smtClean="0">
                <a:latin typeface="+mn-lt"/>
              </a:rPr>
              <a:t> 1926</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$n</a:t>
            </a:r>
            <a:r>
              <a:rPr lang="de-DE" smtClean="0">
                <a:latin typeface="+mn-lt"/>
              </a:rPr>
              <a:t>I.</a:t>
            </a:r>
            <a:r>
              <a:rPr lang="de-DE" sz="1200" b="1" kern="1200" smtClean="0">
                <a:solidFill>
                  <a:schemeClr val="tx1"/>
                </a:solidFill>
                <a:latin typeface="+mn-lt"/>
                <a:ea typeface="+mn-ea"/>
                <a:cs typeface="Arial" charset="0"/>
              </a:rPr>
              <a:t>$l</a:t>
            </a:r>
            <a:r>
              <a:rPr lang="de-DE" smtClean="0">
                <a:latin typeface="+mn-lt"/>
              </a:rPr>
              <a:t>Heiliges Römisches Reich, Kaiser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$n</a:t>
            </a:r>
            <a:r>
              <a:rPr lang="de-DE" smtClean="0">
                <a:latin typeface="+mn-lt"/>
              </a:rPr>
              <a:t>III.</a:t>
            </a:r>
            <a:r>
              <a:rPr lang="de-DE" sz="1200" b="1" kern="1200" smtClean="0">
                <a:solidFill>
                  <a:schemeClr val="tx1"/>
                </a:solidFill>
                <a:latin typeface="+mn-lt"/>
                <a:ea typeface="+mn-ea"/>
                <a:cs typeface="Arial" charset="0"/>
              </a:rPr>
              <a:t>$l</a:t>
            </a:r>
            <a:r>
              <a:rPr lang="de-DE" smtClean="0">
                <a:latin typeface="+mn-lt"/>
              </a:rPr>
              <a:t>Schwaben, Herzog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Fridericus</a:t>
            </a:r>
            <a:r>
              <a:rPr lang="de-DE" sz="1200" b="1" kern="1200" smtClean="0">
                <a:solidFill>
                  <a:schemeClr val="tx1"/>
                </a:solidFill>
                <a:latin typeface="+mn-lt"/>
                <a:ea typeface="+mn-ea"/>
                <a:cs typeface="Arial" charset="0"/>
              </a:rPr>
              <a:t>$n</a:t>
            </a:r>
            <a:r>
              <a:rPr lang="de-DE" smtClean="0">
                <a:latin typeface="+mn-lt"/>
              </a:rPr>
              <a:t>I.</a:t>
            </a:r>
            <a:r>
              <a:rPr lang="de-DE" sz="1200" b="1" kern="1200" smtClean="0">
                <a:solidFill>
                  <a:schemeClr val="tx1"/>
                </a:solidFill>
                <a:latin typeface="+mn-lt"/>
                <a:ea typeface="+mn-ea"/>
                <a:cs typeface="Arial" charset="0"/>
              </a:rPr>
              <a:t>$l</a:t>
            </a:r>
            <a:r>
              <a:rPr lang="de-DE" smtClean="0">
                <a:latin typeface="+mn-lt"/>
              </a:rPr>
              <a:t>Germania, Imperator </a:t>
            </a:r>
          </a:p>
          <a:p>
            <a:pPr rtl="0"/>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$l</a:t>
            </a:r>
            <a:r>
              <a:rPr lang="de-DE" smtClean="0">
                <a:latin typeface="+mn-lt"/>
              </a:rPr>
              <a:t>Barbarossa</a:t>
            </a:r>
          </a:p>
          <a:p>
            <a:pPr rtl="0"/>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Frédéric</a:t>
            </a:r>
            <a:r>
              <a:rPr lang="de-DE" sz="1200" b="1" kern="1200" smtClean="0">
                <a:solidFill>
                  <a:schemeClr val="tx1"/>
                </a:solidFill>
                <a:latin typeface="+mn-lt"/>
                <a:ea typeface="+mn-ea"/>
                <a:cs typeface="Arial" charset="0"/>
              </a:rPr>
              <a:t>$l</a:t>
            </a:r>
            <a:r>
              <a:rPr lang="de-DE" smtClean="0">
                <a:latin typeface="+mn-lt"/>
              </a:rPr>
              <a:t>Barberousse</a:t>
            </a:r>
          </a:p>
          <a:p>
            <a:r>
              <a:rPr lang="de-DE" sz="1200" kern="1200" smtClean="0">
                <a:solidFill>
                  <a:schemeClr val="tx1"/>
                </a:solidFill>
                <a:latin typeface="+mn-lt"/>
                <a:ea typeface="+mn-ea"/>
                <a:cs typeface="Arial" charset="0"/>
              </a:rPr>
              <a:t>548</a:t>
            </a:r>
            <a:r>
              <a:rPr lang="de-DE" smtClean="0">
                <a:latin typeface="+mn-lt"/>
              </a:rPr>
              <a:t> 1122</a:t>
            </a:r>
            <a:r>
              <a:rPr lang="de-DE" sz="1200" b="1" kern="1200" smtClean="0">
                <a:solidFill>
                  <a:schemeClr val="tx1"/>
                </a:solidFill>
                <a:latin typeface="+mn-lt"/>
                <a:ea typeface="+mn-ea"/>
                <a:cs typeface="Arial" charset="0"/>
              </a:rPr>
              <a:t>$b</a:t>
            </a:r>
            <a:r>
              <a:rPr lang="de-DE" smtClean="0">
                <a:latin typeface="+mn-lt"/>
              </a:rPr>
              <a:t>1190</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Habsburg, Otto</a:t>
            </a:r>
            <a:r>
              <a:rPr lang="de-DE" sz="1200" b="1" kern="1200" smtClean="0">
                <a:solidFill>
                  <a:schemeClr val="tx1"/>
                </a:solidFill>
                <a:latin typeface="+mn-lt"/>
                <a:ea typeface="+mn-ea"/>
                <a:cs typeface="Arial" charset="0"/>
              </a:rPr>
              <a:t>$c</a:t>
            </a:r>
            <a:r>
              <a:rPr lang="de-DE" smtClean="0">
                <a:latin typeface="+mn-lt"/>
              </a:rPr>
              <a:t>von</a:t>
            </a:r>
          </a:p>
          <a:p>
            <a:r>
              <a:rPr lang="de-DE" sz="1200" kern="1200" smtClean="0">
                <a:solidFill>
                  <a:schemeClr val="tx1"/>
                </a:solidFill>
                <a:latin typeface="+mn-lt"/>
                <a:ea typeface="+mn-ea"/>
                <a:cs typeface="+mn-cs"/>
              </a:rPr>
              <a:t>400</a:t>
            </a:r>
            <a:r>
              <a:rPr lang="de-DE" smtClean="0"/>
              <a:t> </a:t>
            </a:r>
            <a:r>
              <a:rPr lang="de-DE" sz="1200" b="1" kern="1200" smtClean="0">
                <a:solidFill>
                  <a:schemeClr val="tx1"/>
                </a:solidFill>
                <a:latin typeface="+mn-lt"/>
                <a:ea typeface="+mn-ea"/>
                <a:cs typeface="+mn-cs"/>
              </a:rPr>
              <a:t>$P</a:t>
            </a:r>
            <a:r>
              <a:rPr lang="de-DE" smtClean="0"/>
              <a:t>Otto</a:t>
            </a:r>
            <a:r>
              <a:rPr lang="de-DE" sz="1200" b="1" kern="1200" smtClean="0">
                <a:solidFill>
                  <a:schemeClr val="tx1"/>
                </a:solidFill>
                <a:latin typeface="+mn-lt"/>
                <a:ea typeface="+mn-ea"/>
                <a:cs typeface="+mn-cs"/>
              </a:rPr>
              <a:t>$l</a:t>
            </a:r>
            <a:r>
              <a:rPr lang="de-DE" smtClean="0"/>
              <a:t>Österreich, Erzherzog </a:t>
            </a:r>
            <a:endParaRPr lang="de-DE" smtClean="0">
              <a:latin typeface="+mn-lt"/>
            </a:endParaRPr>
          </a:p>
          <a:p>
            <a:r>
              <a:rPr lang="de-DE" sz="1200" kern="1200" smtClean="0">
                <a:solidFill>
                  <a:schemeClr val="tx1"/>
                </a:solidFill>
                <a:latin typeface="+mn-lt"/>
                <a:ea typeface="+mn-ea"/>
                <a:cs typeface="Arial" charset="0"/>
              </a:rPr>
              <a:t>548</a:t>
            </a:r>
            <a:r>
              <a:rPr lang="de-DE" smtClean="0">
                <a:latin typeface="+mn-lt"/>
              </a:rPr>
              <a:t> 1912</a:t>
            </a:r>
            <a:r>
              <a:rPr lang="de-DE" sz="1200" b="1" kern="1200" smtClean="0">
                <a:solidFill>
                  <a:schemeClr val="tx1"/>
                </a:solidFill>
                <a:latin typeface="+mn-lt"/>
                <a:ea typeface="+mn-ea"/>
                <a:cs typeface="Arial" charset="0"/>
              </a:rPr>
              <a:t>$b</a:t>
            </a:r>
            <a:r>
              <a:rPr lang="de-DE" smtClean="0">
                <a:latin typeface="+mn-lt"/>
              </a:rPr>
              <a:t>2011</a:t>
            </a:r>
            <a:r>
              <a:rPr lang="de-DE" sz="1200" b="1" kern="1200" smtClean="0">
                <a:solidFill>
                  <a:schemeClr val="tx1"/>
                </a:solidFill>
                <a:latin typeface="+mn-lt"/>
                <a:ea typeface="+mn-ea"/>
                <a:cs typeface="Arial" charset="0"/>
              </a:rPr>
              <a:t>$4</a:t>
            </a:r>
            <a:r>
              <a:rPr lang="de-DE" smtClean="0">
                <a:latin typeface="+mn-lt"/>
              </a:rPr>
              <a:t>datl </a:t>
            </a:r>
          </a:p>
          <a:p>
            <a:pPr marL="0" marR="0" indent="0" algn="l" defTabSz="914400" rtl="0" eaLnBrk="1" fontAlgn="auto" latinLnBrk="0" hangingPunct="1">
              <a:lnSpc>
                <a:spcPct val="100000"/>
              </a:lnSpc>
              <a:spcBef>
                <a:spcPts val="0"/>
              </a:spcBef>
              <a:spcAft>
                <a:spcPts val="0"/>
              </a:spcAft>
              <a:buClrTx/>
              <a:buSzTx/>
              <a:buFontTx/>
              <a:buNone/>
              <a:tabLst/>
              <a:defRPr/>
            </a:pPr>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smtClean="0">
              <a:latin typeface="+mn-lt"/>
            </a:endParaRPr>
          </a:p>
          <a:p>
            <a:r>
              <a:rPr lang="de-DE" u="sng" smtClean="0">
                <a:latin typeface="+mn-lt"/>
              </a:rPr>
              <a:t>Aleph:</a:t>
            </a: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Elisabeth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Großbritannien, Königin</a:t>
            </a:r>
          </a:p>
          <a:p>
            <a:r>
              <a:rPr lang="en-US" sz="1200" b="0" kern="1200" smtClean="0">
                <a:solidFill>
                  <a:schemeClr val="tx1"/>
                </a:solidFill>
                <a:latin typeface="+mn-lt"/>
                <a:ea typeface="+mn-ea"/>
                <a:cs typeface="+mn-cs"/>
              </a:rPr>
              <a:t>400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Elizabeth </a:t>
            </a:r>
            <a:r>
              <a:rPr lang="en-US" sz="1200" b="1" kern="1200" smtClean="0">
                <a:solidFill>
                  <a:schemeClr val="tx1"/>
                </a:solidFill>
                <a:latin typeface="+mn-lt"/>
                <a:ea typeface="+mn-ea"/>
                <a:cs typeface="+mn-cs"/>
              </a:rPr>
              <a:t>$n </a:t>
            </a:r>
            <a:r>
              <a:rPr lang="en-US" sz="1200" kern="1200" smtClean="0">
                <a:solidFill>
                  <a:schemeClr val="tx1"/>
                </a:solidFill>
                <a:latin typeface="+mn-lt"/>
                <a:ea typeface="+mn-ea"/>
                <a:cs typeface="+mn-cs"/>
              </a:rPr>
              <a:t>II.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Great Britain, Queen</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1926-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endParaRPr lang="en-US" sz="1200" u="sng" kern="120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Friedrich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Heiliges Römisches Reich, Kaiser</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smtClean="0">
                <a:solidFill>
                  <a:schemeClr val="tx1"/>
                </a:solidFill>
                <a:latin typeface="+mn-lt"/>
                <a:ea typeface="+mn-ea"/>
                <a:cs typeface="+mn-cs"/>
              </a:rPr>
              <a:t>400</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Friedrich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III.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Schwaben, Herzog</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smtClean="0">
                <a:solidFill>
                  <a:schemeClr val="tx1"/>
                </a:solidFill>
                <a:latin typeface="+mn-lt"/>
                <a:ea typeface="+mn-ea"/>
                <a:cs typeface="+mn-cs"/>
              </a:rPr>
              <a:t>400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Fridericus </a:t>
            </a:r>
            <a:r>
              <a:rPr lang="en-US" sz="1200" b="1" kern="1200" smtClean="0">
                <a:solidFill>
                  <a:schemeClr val="tx1"/>
                </a:solidFill>
                <a:latin typeface="+mn-lt"/>
                <a:ea typeface="+mn-ea"/>
                <a:cs typeface="+mn-cs"/>
              </a:rPr>
              <a:t>$n </a:t>
            </a:r>
            <a:r>
              <a:rPr lang="en-US" sz="1200" kern="1200" smtClean="0">
                <a:solidFill>
                  <a:schemeClr val="tx1"/>
                </a:solidFill>
                <a:latin typeface="+mn-lt"/>
                <a:ea typeface="+mn-ea"/>
                <a:cs typeface="+mn-cs"/>
              </a:rPr>
              <a:t>I.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Germania, Imperator</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400</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$P </a:t>
            </a:r>
            <a:r>
              <a:rPr lang="en-US" sz="1200" kern="1200" smtClean="0">
                <a:solidFill>
                  <a:schemeClr val="tx1"/>
                </a:solidFill>
                <a:latin typeface="+mn-lt"/>
                <a:ea typeface="+mn-ea"/>
                <a:cs typeface="+mn-cs"/>
              </a:rPr>
              <a:t>Friedrich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Barbarossa</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400</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$P </a:t>
            </a:r>
            <a:r>
              <a:rPr lang="en-US" sz="1200" kern="1200" smtClean="0">
                <a:solidFill>
                  <a:schemeClr val="tx1"/>
                </a:solidFill>
                <a:latin typeface="+mn-lt"/>
                <a:ea typeface="+mn-ea"/>
                <a:cs typeface="+mn-cs"/>
              </a:rPr>
              <a:t>Frédéric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Barberousse</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$a</a:t>
            </a:r>
            <a:r>
              <a:rPr lang="en-US" sz="1200" kern="1200" smtClean="0">
                <a:solidFill>
                  <a:schemeClr val="tx1"/>
                </a:solidFill>
                <a:latin typeface="+mn-lt"/>
                <a:ea typeface="+mn-ea"/>
                <a:cs typeface="+mn-cs"/>
              </a:rPr>
              <a:t> 1122</a:t>
            </a:r>
            <a:r>
              <a:rPr lang="en-US" sz="1200" b="1" kern="1200" smtClean="0">
                <a:solidFill>
                  <a:schemeClr val="tx1"/>
                </a:solidFill>
                <a:latin typeface="+mn-lt"/>
                <a:ea typeface="+mn-ea"/>
                <a:cs typeface="+mn-cs"/>
              </a:rPr>
              <a:t>-</a:t>
            </a:r>
            <a:r>
              <a:rPr lang="en-US" sz="1200" kern="1200" smtClean="0">
                <a:solidFill>
                  <a:schemeClr val="tx1"/>
                </a:solidFill>
                <a:latin typeface="+mn-lt"/>
                <a:ea typeface="+mn-ea"/>
                <a:cs typeface="+mn-cs"/>
              </a:rPr>
              <a:t>1190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endParaRPr lang="fr-FR" sz="1200" kern="1200" smtClean="0">
              <a:solidFill>
                <a:schemeClr val="tx1"/>
              </a:solidFill>
              <a:latin typeface="+mn-lt"/>
              <a:ea typeface="+mn-ea"/>
              <a:cs typeface="+mn-cs"/>
            </a:endParaRPr>
          </a:p>
          <a:p>
            <a:r>
              <a:rPr lang="de-DE" sz="1200" b="0" kern="1200" smtClean="0">
                <a:solidFill>
                  <a:schemeClr val="tx1"/>
                </a:solidFill>
                <a:latin typeface="+mn-lt"/>
                <a:ea typeface="+mn-ea"/>
                <a:cs typeface="+mn-cs"/>
              </a:rPr>
              <a:t>100</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$p</a:t>
            </a:r>
            <a:r>
              <a:rPr lang="de-DE" sz="1200" kern="1200" smtClean="0">
                <a:solidFill>
                  <a:schemeClr val="tx1"/>
                </a:solidFill>
                <a:latin typeface="+mn-lt"/>
                <a:ea typeface="+mn-ea"/>
                <a:cs typeface="+mn-cs"/>
              </a:rPr>
              <a:t> Habsburg, Otto &lt;&lt;von&gt;&gt;</a:t>
            </a:r>
          </a:p>
          <a:p>
            <a:r>
              <a:rPr lang="de-DE" sz="1200" b="0" kern="1200" smtClean="0">
                <a:solidFill>
                  <a:schemeClr val="tx1"/>
                </a:solidFill>
                <a:latin typeface="+mn-lt"/>
                <a:ea typeface="+mn-ea"/>
                <a:cs typeface="+mn-cs"/>
              </a:rPr>
              <a:t>400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Otto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Österreich, Erzherzog</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1912-2011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u="none" smtClean="0"/>
              <a:t>RDA </a:t>
            </a:r>
            <a:r>
              <a:rPr lang="de-DE" sz="1200" smtClean="0"/>
              <a:t>9.19 insbesondere 9.19.1.2.1 und 9.19.1.2.2</a:t>
            </a:r>
            <a:endParaRPr lang="de-DE" u="sng" smtClean="0"/>
          </a:p>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9.2.2.14 und zugehörige ERL</a:t>
            </a:r>
          </a:p>
          <a:p>
            <a:endParaRPr lang="de-DE" smtClean="0">
              <a:latin typeface="+mn-lt"/>
            </a:endParaRPr>
          </a:p>
          <a:p>
            <a:r>
              <a:rPr lang="de-DE" smtClean="0">
                <a:latin typeface="+mn-lt"/>
              </a:rPr>
              <a:t>Titel der Person; RDA  9.4.1.5</a:t>
            </a:r>
          </a:p>
          <a:p>
            <a:endParaRPr lang="de-DE" smtClean="0">
              <a:latin typeface="+mn-lt"/>
            </a:endParaRPr>
          </a:p>
          <a:p>
            <a:r>
              <a:rPr lang="de-DE" smtClean="0">
                <a:latin typeface="+mn-lt"/>
              </a:rPr>
              <a:t>Selbst gebrauchter</a:t>
            </a:r>
            <a:r>
              <a:rPr lang="de-DE" baseline="0" smtClean="0">
                <a:latin typeface="+mn-lt"/>
              </a:rPr>
              <a:t> Titel: 1. Vorkommen in den vorliegenden Ressourcen; 2. Nachschlagewerke. 1. hat Vorrang vor 2.</a:t>
            </a:r>
          </a:p>
          <a:p>
            <a:endParaRPr lang="de-DE" baseline="0" smtClean="0">
              <a:latin typeface="+mn-lt"/>
            </a:endParaRPr>
          </a:p>
          <a:p>
            <a:r>
              <a:rPr lang="de-DE" baseline="0" smtClean="0">
                <a:latin typeface="+mn-lt"/>
              </a:rPr>
              <a:t>Im Feld 550 wird der Adelstitel in der deutschen Form mit adel codiert abgelegt. Dabei wird möglichst mit dem GND-Sachbegriff verlinkt.</a:t>
            </a:r>
          </a:p>
          <a:p>
            <a:endParaRPr lang="de-DE" baseline="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9.2.2.14 und zugehörige ERL</a:t>
            </a:r>
          </a:p>
          <a:p>
            <a:endParaRPr lang="de-DE" smtClean="0">
              <a:latin typeface="+mn-lt"/>
            </a:endParaRPr>
          </a:p>
          <a:p>
            <a:r>
              <a:rPr lang="de-DE" smtClean="0">
                <a:latin typeface="+mn-lt"/>
              </a:rPr>
              <a:t>Titel der Person; RDA  9.4.1.5</a:t>
            </a:r>
          </a:p>
          <a:p>
            <a:endParaRPr lang="de-DE" smtClean="0">
              <a:latin typeface="+mn-lt"/>
            </a:endParaRPr>
          </a:p>
          <a:p>
            <a:r>
              <a:rPr lang="de-DE" smtClean="0">
                <a:latin typeface="+mn-lt"/>
              </a:rPr>
              <a:t>Selbst gebrauchter</a:t>
            </a:r>
            <a:r>
              <a:rPr lang="de-DE" baseline="0" smtClean="0">
                <a:latin typeface="+mn-lt"/>
              </a:rPr>
              <a:t> Titel: 1. Vorkommen in den vorliegenden Ressourcen; 2. Nachschlagewerke. 1. hat Vorrang vor 2.</a:t>
            </a:r>
          </a:p>
          <a:p>
            <a:endParaRPr lang="de-DE" baseline="0"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Werthern, Hans</a:t>
            </a:r>
            <a:r>
              <a:rPr lang="de-DE" sz="1200" b="1" kern="1200" smtClean="0">
                <a:solidFill>
                  <a:schemeClr val="tx1"/>
                </a:solidFill>
                <a:latin typeface="+mn-lt"/>
                <a:ea typeface="+mn-ea"/>
                <a:cs typeface="Arial" charset="0"/>
              </a:rPr>
              <a:t>$l</a:t>
            </a:r>
            <a:r>
              <a:rPr lang="de-DE" smtClean="0">
                <a:latin typeface="+mn-lt"/>
              </a:rPr>
              <a:t>Freiherr von</a:t>
            </a:r>
          </a:p>
          <a:p>
            <a:r>
              <a:rPr lang="de-DE" sz="1200" kern="1200" smtClean="0">
                <a:solidFill>
                  <a:schemeClr val="tx1"/>
                </a:solidFill>
                <a:latin typeface="+mn-lt"/>
                <a:ea typeface="+mn-ea"/>
                <a:cs typeface="Arial" charset="0"/>
              </a:rPr>
              <a:t>548</a:t>
            </a:r>
            <a:r>
              <a:rPr lang="de-DE" smtClean="0">
                <a:latin typeface="+mn-lt"/>
              </a:rPr>
              <a:t> 1740</a:t>
            </a:r>
            <a:r>
              <a:rPr lang="de-DE" sz="1200" b="1" kern="1200" smtClean="0">
                <a:solidFill>
                  <a:schemeClr val="tx1"/>
                </a:solidFill>
                <a:latin typeface="+mn-lt"/>
                <a:ea typeface="+mn-ea"/>
                <a:cs typeface="Arial" charset="0"/>
              </a:rPr>
              <a:t>$b</a:t>
            </a:r>
            <a:r>
              <a:rPr lang="de-DE" smtClean="0">
                <a:latin typeface="+mn-lt"/>
              </a:rPr>
              <a:t>1746</a:t>
            </a:r>
            <a:r>
              <a:rPr lang="de-DE" sz="1200" b="1" kern="1200" smtClean="0">
                <a:solidFill>
                  <a:schemeClr val="tx1"/>
                </a:solidFill>
                <a:latin typeface="+mn-lt"/>
                <a:ea typeface="+mn-ea"/>
                <a:cs typeface="Arial" charset="0"/>
              </a:rPr>
              <a:t>$4</a:t>
            </a:r>
            <a:r>
              <a:rPr lang="de-DE" smtClean="0">
                <a:latin typeface="+mn-lt"/>
              </a:rPr>
              <a:t>datl </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i="0" kern="1200" smtClean="0">
                <a:solidFill>
                  <a:schemeClr val="tx1"/>
                </a:solidFill>
                <a:latin typeface="+mn-lt"/>
                <a:ea typeface="+mn-ea"/>
                <a:cs typeface="Arial" charset="0"/>
              </a:rPr>
              <a:t>550</a:t>
            </a:r>
            <a:r>
              <a:rPr lang="de-DE" i="0" smtClean="0">
                <a:latin typeface="+mn-lt"/>
              </a:rPr>
              <a:t> !..!</a:t>
            </a:r>
            <a:r>
              <a:rPr lang="de-DE" i="1" smtClean="0">
                <a:latin typeface="+mn-lt"/>
              </a:rPr>
              <a:t>Freiherr</a:t>
            </a:r>
            <a:r>
              <a:rPr lang="de-DE" sz="1200" b="1" i="0" kern="1200" smtClean="0">
                <a:solidFill>
                  <a:schemeClr val="tx1"/>
                </a:solidFill>
                <a:latin typeface="+mn-lt"/>
                <a:ea typeface="+mn-ea"/>
                <a:cs typeface="Arial" charset="0"/>
              </a:rPr>
              <a:t>$4</a:t>
            </a:r>
            <a:r>
              <a:rPr lang="de-DE" i="0" smtClean="0">
                <a:latin typeface="+mn-lt"/>
              </a:rPr>
              <a:t>adel </a:t>
            </a:r>
            <a:endParaRPr lang="de-DE" b="0"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Weizsäcker, Richard</a:t>
            </a:r>
            <a:r>
              <a:rPr lang="de-DE" sz="1200" b="1" kern="1200" smtClean="0">
                <a:solidFill>
                  <a:schemeClr val="tx1"/>
                </a:solidFill>
                <a:latin typeface="+mn-lt"/>
                <a:ea typeface="+mn-ea"/>
                <a:cs typeface="Arial" charset="0"/>
              </a:rPr>
              <a:t>$c</a:t>
            </a:r>
            <a:r>
              <a:rPr lang="de-DE" smtClean="0">
                <a:latin typeface="+mn-lt"/>
              </a:rPr>
              <a:t>von </a:t>
            </a:r>
          </a:p>
          <a:p>
            <a:r>
              <a:rPr lang="de-DE" sz="1200" kern="1200" smtClean="0">
                <a:solidFill>
                  <a:schemeClr val="tx1"/>
                </a:solidFill>
                <a:latin typeface="+mn-lt"/>
                <a:ea typeface="+mn-ea"/>
                <a:cs typeface="Arial" charset="0"/>
              </a:rPr>
              <a:t>548</a:t>
            </a:r>
            <a:r>
              <a:rPr lang="de-DE" smtClean="0">
                <a:latin typeface="+mn-lt"/>
              </a:rPr>
              <a:t> 1920</a:t>
            </a:r>
            <a:r>
              <a:rPr lang="de-DE" sz="1200" b="1" kern="1200" smtClean="0">
                <a:solidFill>
                  <a:schemeClr val="tx1"/>
                </a:solidFill>
                <a:latin typeface="+mn-lt"/>
                <a:ea typeface="+mn-ea"/>
                <a:cs typeface="Arial" charset="0"/>
              </a:rPr>
              <a:t>$4</a:t>
            </a:r>
            <a:r>
              <a:rPr lang="de-DE" smtClean="0">
                <a:latin typeface="+mn-lt"/>
              </a:rPr>
              <a:t>datl </a:t>
            </a:r>
          </a:p>
          <a:p>
            <a:r>
              <a:rPr lang="de-DE" sz="1200" i="0" kern="1200" smtClean="0">
                <a:solidFill>
                  <a:schemeClr val="tx1"/>
                </a:solidFill>
                <a:latin typeface="+mn-lt"/>
                <a:ea typeface="+mn-ea"/>
                <a:cs typeface="Arial" charset="0"/>
              </a:rPr>
              <a:t>550</a:t>
            </a:r>
            <a:r>
              <a:rPr lang="de-DE" i="0" smtClean="0">
                <a:latin typeface="+mn-lt"/>
              </a:rPr>
              <a:t> !...!</a:t>
            </a:r>
            <a:r>
              <a:rPr lang="de-DE" i="1" smtClean="0">
                <a:latin typeface="+mn-lt"/>
              </a:rPr>
              <a:t>Freiherr</a:t>
            </a:r>
            <a:r>
              <a:rPr lang="de-DE" sz="1200" b="1" i="0" kern="1200" smtClean="0">
                <a:solidFill>
                  <a:schemeClr val="tx1"/>
                </a:solidFill>
                <a:latin typeface="+mn-lt"/>
                <a:ea typeface="+mn-ea"/>
                <a:cs typeface="Arial" charset="0"/>
              </a:rPr>
              <a:t>$4</a:t>
            </a:r>
            <a:r>
              <a:rPr lang="de-DE" i="0" smtClean="0">
                <a:latin typeface="+mn-lt"/>
              </a:rPr>
              <a:t>adel </a:t>
            </a:r>
            <a:endParaRPr lang="de-DE" b="0" i="0" smtClean="0">
              <a:latin typeface="+mn-lt"/>
            </a:endParaRPr>
          </a:p>
          <a:p>
            <a:r>
              <a:rPr lang="de-DE" i="0" baseline="0" smtClean="0">
                <a:latin typeface="+mn-lt"/>
              </a:rPr>
              <a:t>50 !...!</a:t>
            </a:r>
            <a:r>
              <a:rPr lang="de-DE" i="1" baseline="0" smtClean="0">
                <a:latin typeface="+mn-lt"/>
              </a:rPr>
              <a:t>Adel</a:t>
            </a:r>
            <a:r>
              <a:rPr lang="de-DE" b="1" i="0" baseline="0" smtClean="0">
                <a:latin typeface="+mn-lt"/>
              </a:rPr>
              <a:t>$4</a:t>
            </a:r>
            <a:r>
              <a:rPr lang="de-DE" i="0" baseline="0" smtClean="0">
                <a:latin typeface="+mn-lt"/>
              </a:rPr>
              <a:t>obin</a:t>
            </a:r>
          </a:p>
          <a:p>
            <a:endParaRPr lang="de-DE" i="1" smtClean="0">
              <a:latin typeface="+mn-lt"/>
            </a:endParaRPr>
          </a:p>
          <a:p>
            <a:r>
              <a:rPr lang="de-DE" i="0" u="sng" smtClean="0">
                <a:latin typeface="+mn-lt"/>
              </a:rPr>
              <a:t>Aleph:</a:t>
            </a: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a:t>
            </a:r>
            <a:r>
              <a:rPr lang="de-DE" sz="1200" kern="1200" smtClean="0">
                <a:solidFill>
                  <a:schemeClr val="tx1"/>
                </a:solidFill>
                <a:latin typeface="+mn-lt"/>
                <a:ea typeface="+mn-ea"/>
                <a:cs typeface="+mn-cs"/>
              </a:rPr>
              <a:t> Werthern, Hans</a:t>
            </a:r>
            <a:r>
              <a:rPr lang="de-DE" sz="1200" b="1" kern="1200" smtClean="0">
                <a:solidFill>
                  <a:schemeClr val="tx1"/>
                </a:solidFill>
                <a:latin typeface="+mn-lt"/>
                <a:ea typeface="+mn-ea"/>
                <a:cs typeface="+mn-cs"/>
              </a:rPr>
              <a:t> $c </a:t>
            </a:r>
            <a:r>
              <a:rPr lang="de-DE" sz="1200" kern="1200" smtClean="0">
                <a:solidFill>
                  <a:schemeClr val="tx1"/>
                </a:solidFill>
                <a:latin typeface="+mn-lt"/>
                <a:ea typeface="+mn-ea"/>
                <a:cs typeface="+mn-cs"/>
              </a:rPr>
              <a:t>Freiherr von</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1740-1746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Freiherr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de-DE" i="0" smtClean="0">
              <a:latin typeface="+mn-lt"/>
            </a:endParaRP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a:t>
            </a:r>
            <a:r>
              <a:rPr lang="de-DE" sz="1200" kern="1200" smtClean="0">
                <a:solidFill>
                  <a:schemeClr val="tx1"/>
                </a:solidFill>
                <a:latin typeface="+mn-lt"/>
                <a:ea typeface="+mn-ea"/>
                <a:cs typeface="+mn-cs"/>
              </a:rPr>
              <a:t> Weizsäcker, Richard &lt;&lt;von&gt;&gt;</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1920-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Freiherr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de-DE" i="0" smtClean="0">
              <a:latin typeface="+mn-lt"/>
            </a:endParaRPr>
          </a:p>
          <a:p>
            <a:endParaRPr lang="de-DE" baseline="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9.2.2.14 und zugehörige ERL</a:t>
            </a:r>
          </a:p>
          <a:p>
            <a:endParaRPr lang="de-DE" smtClean="0">
              <a:latin typeface="+mn-lt"/>
            </a:endParaRPr>
          </a:p>
          <a:p>
            <a:r>
              <a:rPr lang="de-DE" smtClean="0">
                <a:latin typeface="+mn-lt"/>
              </a:rPr>
              <a:t>Titel der Person; RDA  9.4.1.5</a:t>
            </a:r>
          </a:p>
          <a:p>
            <a:endParaRPr lang="de-DE" smtClean="0">
              <a:latin typeface="+mn-lt"/>
            </a:endParaRPr>
          </a:p>
          <a:p>
            <a:r>
              <a:rPr lang="de-DE" smtClean="0">
                <a:latin typeface="+mn-lt"/>
              </a:rPr>
              <a:t>Selbst gebrauchter</a:t>
            </a:r>
            <a:r>
              <a:rPr lang="de-DE" baseline="0" smtClean="0">
                <a:latin typeface="+mn-lt"/>
              </a:rPr>
              <a:t> Titel: 1. Vorkommen in den vorliegenden Ressourcen; 2. Nachschlagewerke. 1. hat Vorrang vor 2.</a:t>
            </a:r>
          </a:p>
          <a:p>
            <a:endParaRPr lang="de-DE" baseline="0"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smtClean="0">
              <a:latin typeface="+mn-lt"/>
            </a:endParaRPr>
          </a:p>
          <a:p>
            <a:r>
              <a:rPr lang="de-DE" smtClean="0">
                <a:latin typeface="+mn-lt"/>
              </a:rPr>
              <a:t>100 Cumberland, William Augustus</a:t>
            </a:r>
            <a:r>
              <a:rPr lang="de-DE" sz="1200" b="1" kern="1200" baseline="0" smtClean="0">
                <a:solidFill>
                  <a:schemeClr val="tx1"/>
                </a:solidFill>
                <a:latin typeface="+mn-lt"/>
                <a:ea typeface="+mn-ea"/>
                <a:cs typeface="Arial" charset="0"/>
              </a:rPr>
              <a:t> </a:t>
            </a:r>
            <a:r>
              <a:rPr lang="de-DE" b="1" smtClean="0">
                <a:latin typeface="+mn-lt"/>
              </a:rPr>
              <a:t>$l</a:t>
            </a:r>
            <a:r>
              <a:rPr lang="de-DE" smtClean="0">
                <a:latin typeface="+mn-lt"/>
              </a:rPr>
              <a:t>Duke of</a:t>
            </a:r>
          </a:p>
          <a:p>
            <a:r>
              <a:rPr lang="de-DE" sz="1200" kern="1200" smtClean="0">
                <a:solidFill>
                  <a:schemeClr val="tx1"/>
                </a:solidFill>
                <a:latin typeface="+mn-lt"/>
                <a:ea typeface="+mn-ea"/>
                <a:cs typeface="Arial" charset="0"/>
              </a:rPr>
              <a:t>548</a:t>
            </a:r>
            <a:r>
              <a:rPr lang="de-DE" smtClean="0">
                <a:latin typeface="+mn-lt"/>
              </a:rPr>
              <a:t> 1721</a:t>
            </a:r>
            <a:r>
              <a:rPr lang="de-DE" sz="1200" b="1" kern="1200" smtClean="0">
                <a:solidFill>
                  <a:schemeClr val="tx1"/>
                </a:solidFill>
                <a:latin typeface="+mn-lt"/>
                <a:ea typeface="+mn-ea"/>
                <a:cs typeface="Arial" charset="0"/>
              </a:rPr>
              <a:t>$b</a:t>
            </a:r>
            <a:r>
              <a:rPr lang="de-DE" smtClean="0">
                <a:latin typeface="+mn-lt"/>
              </a:rPr>
              <a:t>1765</a:t>
            </a:r>
            <a:r>
              <a:rPr lang="de-DE" sz="1200" b="1" kern="1200" smtClean="0">
                <a:solidFill>
                  <a:schemeClr val="tx1"/>
                </a:solidFill>
                <a:latin typeface="+mn-lt"/>
                <a:ea typeface="+mn-ea"/>
                <a:cs typeface="Arial" charset="0"/>
              </a:rPr>
              <a:t>$4</a:t>
            </a:r>
            <a:r>
              <a:rPr lang="de-DE" smtClean="0">
                <a:latin typeface="+mn-lt"/>
              </a:rPr>
              <a:t>datl </a:t>
            </a:r>
          </a:p>
          <a:p>
            <a:r>
              <a:rPr lang="de-DE" i="0" baseline="0" smtClean="0">
                <a:latin typeface="+mn-lt"/>
              </a:rPr>
              <a:t>550 !...!</a:t>
            </a:r>
            <a:r>
              <a:rPr lang="de-DE" i="1" baseline="0" smtClean="0">
                <a:latin typeface="+mn-lt"/>
              </a:rPr>
              <a:t>Herzog</a:t>
            </a:r>
            <a:r>
              <a:rPr lang="de-DE" b="1" i="0" baseline="0" smtClean="0">
                <a:latin typeface="+mn-lt"/>
              </a:rPr>
              <a:t>$4</a:t>
            </a:r>
            <a:r>
              <a:rPr lang="de-DE" i="0" baseline="0" smtClean="0">
                <a:latin typeface="+mn-lt"/>
              </a:rPr>
              <a:t>adel</a:t>
            </a:r>
            <a:endParaRPr lang="de-DE"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fr-FR" sz="1200" u="sng" kern="1200" smtClean="0">
              <a:solidFill>
                <a:schemeClr val="tx1"/>
              </a:solidFill>
              <a:latin typeface="+mn-lt"/>
              <a:ea typeface="+mn-ea"/>
              <a:cs typeface="Arial" charset="0"/>
            </a:endParaRPr>
          </a:p>
          <a:p>
            <a:r>
              <a:rPr lang="fr-FR" sz="1200" kern="1200" smtClean="0">
                <a:solidFill>
                  <a:schemeClr val="tx1"/>
                </a:solidFill>
                <a:latin typeface="+mn-lt"/>
                <a:ea typeface="+mn-ea"/>
                <a:cs typeface="Arial" charset="0"/>
              </a:rPr>
              <a:t>100</a:t>
            </a:r>
            <a:r>
              <a:rPr lang="fr-FR" smtClean="0">
                <a:latin typeface="+mn-lt"/>
              </a:rPr>
              <a:t> Pompadour, Jeanne Antoinette Poisson</a:t>
            </a:r>
            <a:r>
              <a:rPr lang="fr-FR" b="1" smtClean="0">
                <a:latin typeface="+mn-lt"/>
              </a:rPr>
              <a:t>$l</a:t>
            </a:r>
            <a:r>
              <a:rPr lang="fr-FR" b="0" smtClean="0">
                <a:latin typeface="+mn-lt"/>
              </a:rPr>
              <a:t>marquise de</a:t>
            </a:r>
          </a:p>
          <a:p>
            <a:r>
              <a:rPr lang="de-DE" sz="1200" kern="1200" smtClean="0">
                <a:solidFill>
                  <a:schemeClr val="tx1"/>
                </a:solidFill>
                <a:latin typeface="+mn-lt"/>
                <a:ea typeface="+mn-ea"/>
                <a:cs typeface="Arial" charset="0"/>
              </a:rPr>
              <a:t>548</a:t>
            </a:r>
            <a:r>
              <a:rPr lang="de-DE" smtClean="0">
                <a:latin typeface="+mn-lt"/>
              </a:rPr>
              <a:t> 1721</a:t>
            </a:r>
            <a:r>
              <a:rPr lang="de-DE" sz="1200" b="1" kern="1200" smtClean="0">
                <a:solidFill>
                  <a:schemeClr val="tx1"/>
                </a:solidFill>
                <a:latin typeface="+mn-lt"/>
                <a:ea typeface="+mn-ea"/>
                <a:cs typeface="Arial" charset="0"/>
              </a:rPr>
              <a:t>$b</a:t>
            </a:r>
            <a:r>
              <a:rPr lang="de-DE" smtClean="0">
                <a:latin typeface="+mn-lt"/>
              </a:rPr>
              <a:t>1764</a:t>
            </a:r>
            <a:r>
              <a:rPr lang="de-DE" sz="1200" b="1" kern="1200" smtClean="0">
                <a:solidFill>
                  <a:schemeClr val="tx1"/>
                </a:solidFill>
                <a:latin typeface="+mn-lt"/>
                <a:ea typeface="+mn-ea"/>
                <a:cs typeface="Arial" charset="0"/>
              </a:rPr>
              <a:t>$4</a:t>
            </a:r>
            <a:r>
              <a:rPr lang="de-DE" smtClean="0">
                <a:latin typeface="+mn-lt"/>
              </a:rPr>
              <a:t>datl </a:t>
            </a:r>
          </a:p>
          <a:p>
            <a:r>
              <a:rPr lang="de-DE" i="0" baseline="0" smtClean="0">
                <a:latin typeface="+mn-lt"/>
              </a:rPr>
              <a:t>550 !...!</a:t>
            </a:r>
            <a:r>
              <a:rPr lang="de-DE" i="1" baseline="0" smtClean="0">
                <a:latin typeface="+mn-lt"/>
              </a:rPr>
              <a:t>Markgräfin</a:t>
            </a:r>
            <a:r>
              <a:rPr lang="de-DE" b="1" i="0" baseline="0" smtClean="0">
                <a:latin typeface="+mn-lt"/>
              </a:rPr>
              <a:t>$4</a:t>
            </a:r>
            <a:r>
              <a:rPr lang="de-DE" i="0" baseline="0" smtClean="0">
                <a:latin typeface="+mn-lt"/>
              </a:rPr>
              <a:t>adel</a:t>
            </a:r>
            <a:endParaRPr lang="de-DE"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endParaRPr lang="fr-FR" sz="1200" i="0" u="sng" kern="1200" smtClean="0">
              <a:solidFill>
                <a:schemeClr val="tx1"/>
              </a:solidFill>
              <a:latin typeface="+mn-lt"/>
              <a:ea typeface="+mn-ea"/>
              <a:cs typeface="Arial" charset="0"/>
            </a:endParaRPr>
          </a:p>
          <a:p>
            <a:endParaRPr lang="fr-FR" sz="1200" u="sng" kern="1200" smtClean="0">
              <a:solidFill>
                <a:schemeClr val="tx1"/>
              </a:solidFill>
              <a:latin typeface="+mn-lt"/>
              <a:ea typeface="+mn-ea"/>
              <a:cs typeface="Arial" charset="0"/>
            </a:endParaRPr>
          </a:p>
          <a:p>
            <a:r>
              <a:rPr lang="fr-FR" sz="1200" u="sng" kern="1200" smtClean="0">
                <a:solidFill>
                  <a:schemeClr val="tx1"/>
                </a:solidFill>
                <a:latin typeface="+mn-lt"/>
                <a:ea typeface="+mn-ea"/>
                <a:cs typeface="Arial" charset="0"/>
              </a:rPr>
              <a:t>Aleph:</a:t>
            </a:r>
          </a:p>
          <a:p>
            <a:r>
              <a:rPr lang="en-US" sz="1200" kern="1200" smtClean="0">
                <a:solidFill>
                  <a:schemeClr val="tx1"/>
                </a:solidFill>
                <a:latin typeface="+mn-lt"/>
                <a:ea typeface="+mn-ea"/>
                <a:cs typeface="+mn-cs"/>
              </a:rPr>
              <a:t>100 </a:t>
            </a:r>
            <a:r>
              <a:rPr lang="en-US" sz="1200" b="1" kern="1200" smtClean="0">
                <a:solidFill>
                  <a:schemeClr val="tx1"/>
                </a:solidFill>
                <a:latin typeface="+mn-lt"/>
                <a:ea typeface="+mn-ea"/>
                <a:cs typeface="+mn-cs"/>
              </a:rPr>
              <a:t>$p</a:t>
            </a:r>
            <a:r>
              <a:rPr lang="en-US" sz="1200" kern="1200" smtClean="0">
                <a:solidFill>
                  <a:schemeClr val="tx1"/>
                </a:solidFill>
                <a:latin typeface="+mn-lt"/>
                <a:ea typeface="+mn-ea"/>
                <a:cs typeface="+mn-cs"/>
              </a:rPr>
              <a:t> Cumberland, William Augustus</a:t>
            </a:r>
            <a:r>
              <a:rPr lang="en-US" sz="1200" b="1" kern="1200" smtClean="0">
                <a:solidFill>
                  <a:schemeClr val="tx1"/>
                </a:solidFill>
                <a:latin typeface="+mn-lt"/>
                <a:ea typeface="+mn-ea"/>
                <a:cs typeface="+mn-cs"/>
              </a:rPr>
              <a:t> $c </a:t>
            </a:r>
            <a:r>
              <a:rPr lang="en-US" sz="1200" kern="1200" smtClean="0">
                <a:solidFill>
                  <a:schemeClr val="tx1"/>
                </a:solidFill>
                <a:latin typeface="+mn-lt"/>
                <a:ea typeface="+mn-ea"/>
                <a:cs typeface="+mn-cs"/>
              </a:rPr>
              <a:t>Duke of</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$a</a:t>
            </a:r>
            <a:r>
              <a:rPr lang="en-US" sz="1200" kern="1200" smtClean="0">
                <a:solidFill>
                  <a:schemeClr val="tx1"/>
                </a:solidFill>
                <a:latin typeface="+mn-lt"/>
                <a:ea typeface="+mn-ea"/>
                <a:cs typeface="+mn-cs"/>
              </a:rPr>
              <a:t> 1721</a:t>
            </a:r>
            <a:r>
              <a:rPr lang="en-US" sz="1200" b="1" kern="1200" smtClean="0">
                <a:solidFill>
                  <a:schemeClr val="tx1"/>
                </a:solidFill>
                <a:latin typeface="+mn-lt"/>
                <a:ea typeface="+mn-ea"/>
                <a:cs typeface="+mn-cs"/>
              </a:rPr>
              <a:t>-</a:t>
            </a:r>
            <a:r>
              <a:rPr lang="en-US" sz="1200" kern="1200" smtClean="0">
                <a:solidFill>
                  <a:schemeClr val="tx1"/>
                </a:solidFill>
                <a:latin typeface="+mn-lt"/>
                <a:ea typeface="+mn-ea"/>
                <a:cs typeface="+mn-cs"/>
              </a:rPr>
              <a:t>1765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Herzog </a:t>
            </a:r>
            <a:r>
              <a:rPr lang="en-US" sz="1200" b="1" i="0" kern="1200" smtClean="0">
                <a:solidFill>
                  <a:schemeClr val="tx1"/>
                </a:solidFill>
                <a:latin typeface="+mn-lt"/>
                <a:ea typeface="+mn-ea"/>
                <a:cs typeface="+mn-cs"/>
              </a:rPr>
              <a:t>$4</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a:t>
            </a:r>
            <a:r>
              <a:rPr lang="en-US" sz="1200" i="0" kern="1200" smtClean="0">
                <a:solidFill>
                  <a:schemeClr val="tx1"/>
                </a:solidFill>
                <a:latin typeface="+mn-lt"/>
                <a:ea typeface="+mn-ea"/>
                <a:cs typeface="+mn-cs"/>
              </a:rPr>
              <a:t> 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fr-FR" sz="1200" kern="1200" smtClean="0">
              <a:solidFill>
                <a:schemeClr val="tx1"/>
              </a:solidFill>
              <a:latin typeface="+mn-lt"/>
              <a:ea typeface="+mn-ea"/>
              <a:cs typeface="Arial" charset="0"/>
            </a:endParaRPr>
          </a:p>
          <a:p>
            <a:r>
              <a:rPr lang="fr-FR" sz="1200" b="0" kern="1200" smtClean="0">
                <a:solidFill>
                  <a:schemeClr val="tx1"/>
                </a:solidFill>
                <a:latin typeface="+mn-lt"/>
                <a:ea typeface="+mn-ea"/>
                <a:cs typeface="+mn-cs"/>
              </a:rPr>
              <a:t>100</a:t>
            </a:r>
            <a:r>
              <a:rPr lang="fr-FR" sz="1200" b="1" kern="1200" smtClean="0">
                <a:solidFill>
                  <a:schemeClr val="tx1"/>
                </a:solidFill>
                <a:latin typeface="+mn-lt"/>
                <a:ea typeface="+mn-ea"/>
                <a:cs typeface="+mn-cs"/>
              </a:rPr>
              <a:t> $p</a:t>
            </a:r>
            <a:r>
              <a:rPr lang="fr-FR" sz="1200" kern="1200" smtClean="0">
                <a:solidFill>
                  <a:schemeClr val="tx1"/>
                </a:solidFill>
                <a:latin typeface="+mn-lt"/>
                <a:ea typeface="+mn-ea"/>
                <a:cs typeface="+mn-cs"/>
              </a:rPr>
              <a:t> Pompadour, Jeanne Antoinette Poisson </a:t>
            </a:r>
            <a:r>
              <a:rPr lang="fr-FR" sz="1200" b="1" kern="1200" smtClean="0">
                <a:solidFill>
                  <a:schemeClr val="tx1"/>
                </a:solidFill>
                <a:latin typeface="+mn-lt"/>
                <a:ea typeface="+mn-ea"/>
                <a:cs typeface="+mn-cs"/>
              </a:rPr>
              <a:t>$c </a:t>
            </a:r>
            <a:r>
              <a:rPr lang="fr-FR" sz="1200" kern="1200" smtClean="0">
                <a:solidFill>
                  <a:schemeClr val="tx1"/>
                </a:solidFill>
                <a:latin typeface="+mn-lt"/>
                <a:ea typeface="+mn-ea"/>
                <a:cs typeface="+mn-cs"/>
              </a:rPr>
              <a:t>marquise de</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$a</a:t>
            </a:r>
            <a:r>
              <a:rPr lang="en-US" sz="1200" kern="1200" smtClean="0">
                <a:solidFill>
                  <a:schemeClr val="tx1"/>
                </a:solidFill>
                <a:latin typeface="+mn-lt"/>
                <a:ea typeface="+mn-ea"/>
                <a:cs typeface="+mn-cs"/>
              </a:rPr>
              <a:t> 1721</a:t>
            </a:r>
            <a:r>
              <a:rPr lang="en-US" sz="1200" b="1" kern="1200" smtClean="0">
                <a:solidFill>
                  <a:schemeClr val="tx1"/>
                </a:solidFill>
                <a:latin typeface="+mn-lt"/>
                <a:ea typeface="+mn-ea"/>
                <a:cs typeface="+mn-cs"/>
              </a:rPr>
              <a:t>-</a:t>
            </a:r>
            <a:r>
              <a:rPr lang="en-US" sz="1200" kern="1200" smtClean="0">
                <a:solidFill>
                  <a:schemeClr val="tx1"/>
                </a:solidFill>
                <a:latin typeface="+mn-lt"/>
                <a:ea typeface="+mn-ea"/>
                <a:cs typeface="+mn-cs"/>
              </a:rPr>
              <a:t>1764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Margräfin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de-DE" b="0" smtClean="0">
              <a:latin typeface="+mn-lt"/>
            </a:endParaRPr>
          </a:p>
          <a:p>
            <a:r>
              <a:rPr lang="de-DE" b="0" smtClean="0">
                <a:latin typeface="+mn-lt"/>
              </a:rPr>
              <a:t>Anmerkung: laut Anhang A der RDA werden die Adelstitel im Französischen klein</a:t>
            </a:r>
            <a:r>
              <a:rPr lang="de-DE" b="0" baseline="0" smtClean="0">
                <a:latin typeface="+mn-lt"/>
              </a:rPr>
              <a:t>geschrieben.</a:t>
            </a:r>
            <a:endParaRPr lang="de-DE" b="0" smtClean="0">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9.2.2.17, s.a.</a:t>
            </a:r>
            <a:r>
              <a:rPr lang="de-DE" baseline="0" smtClean="0">
                <a:latin typeface="+mn-lt"/>
              </a:rPr>
              <a:t> RDA 9.2.2.7 und 9.2.2.14 und 9.2.2.15</a:t>
            </a:r>
            <a:endParaRPr lang="de-DE" smtClean="0">
              <a:latin typeface="+mn-lt"/>
            </a:endParaRPr>
          </a:p>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smtClean="0">
                <a:latin typeface="+mn-lt"/>
              </a:rPr>
              <a:t>Titel:</a:t>
            </a:r>
            <a:r>
              <a:rPr lang="de-DE" sz="1200" baseline="0" smtClean="0">
                <a:latin typeface="+mn-lt"/>
              </a:rPr>
              <a:t> </a:t>
            </a:r>
            <a:r>
              <a:rPr lang="de-DE" sz="1200" smtClean="0">
                <a:latin typeface="+mn-lt"/>
              </a:rPr>
              <a:t>RDA</a:t>
            </a:r>
            <a:r>
              <a:rPr lang="de-DE" sz="1200" baseline="0" smtClean="0">
                <a:latin typeface="+mn-lt"/>
              </a:rPr>
              <a:t> </a:t>
            </a:r>
            <a:r>
              <a:rPr lang="de-DE" sz="1200" smtClean="0">
                <a:latin typeface="+mn-lt"/>
              </a:rPr>
              <a:t>9.4.1.4.1 und  zugehörige AWR</a:t>
            </a:r>
          </a:p>
          <a:p>
            <a:endParaRPr lang="de-DE" sz="1200" smtClean="0">
              <a:solidFill>
                <a:srgbClr val="FF0000"/>
              </a:solidFill>
              <a:latin typeface="+mn-lt"/>
            </a:endParaRPr>
          </a:p>
          <a:p>
            <a:r>
              <a:rPr lang="de-DE" sz="1200" smtClean="0">
                <a:solidFill>
                  <a:srgbClr val="FF0000"/>
                </a:solidFill>
                <a:latin typeface="+mn-lt"/>
              </a:rPr>
              <a:t>Zählung:</a:t>
            </a:r>
            <a:r>
              <a:rPr lang="de-DE" sz="1200" baseline="0" smtClean="0">
                <a:solidFill>
                  <a:srgbClr val="FF0000"/>
                </a:solidFill>
                <a:latin typeface="+mn-lt"/>
              </a:rPr>
              <a:t> </a:t>
            </a:r>
            <a:r>
              <a:rPr lang="de-DE" sz="1200" smtClean="0">
                <a:solidFill>
                  <a:srgbClr val="FF0000"/>
                </a:solidFill>
                <a:latin typeface="+mn-lt"/>
              </a:rPr>
              <a:t>RDA 9.2.2.18 und zugehörige ERL	</a:t>
            </a:r>
          </a:p>
          <a:p>
            <a:endParaRPr lang="de-DE" sz="1200" smtClean="0">
              <a:solidFill>
                <a:srgbClr val="FF0000"/>
              </a:solidFill>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100 </a:t>
            </a:r>
            <a:r>
              <a:rPr lang="de-DE" sz="1200" b="1" kern="1200" smtClean="0">
                <a:solidFill>
                  <a:schemeClr val="tx1"/>
                </a:solidFill>
                <a:latin typeface="+mn-lt"/>
                <a:ea typeface="+mn-ea"/>
                <a:cs typeface="Arial" charset="0"/>
              </a:rPr>
              <a:t>$P</a:t>
            </a:r>
            <a:r>
              <a:rPr lang="de-DE" sz="1200" kern="1200" smtClean="0">
                <a:solidFill>
                  <a:schemeClr val="tx1"/>
                </a:solidFill>
                <a:latin typeface="+mn-lt"/>
                <a:ea typeface="+mn-ea"/>
                <a:cs typeface="Arial" charset="0"/>
              </a:rPr>
              <a:t>Otto</a:t>
            </a:r>
            <a:r>
              <a:rPr lang="de-DE" sz="1200" b="1" kern="1200" smtClean="0">
                <a:solidFill>
                  <a:schemeClr val="tx1"/>
                </a:solidFill>
                <a:latin typeface="+mn-lt"/>
                <a:ea typeface="+mn-ea"/>
                <a:cs typeface="Arial" charset="0"/>
              </a:rPr>
              <a:t>$n</a:t>
            </a:r>
            <a:r>
              <a:rPr lang="de-DE" sz="1200" kern="1200" smtClean="0">
                <a:solidFill>
                  <a:schemeClr val="tx1"/>
                </a:solidFill>
                <a:latin typeface="+mn-lt"/>
                <a:ea typeface="+mn-ea"/>
                <a:cs typeface="Arial" charset="0"/>
              </a:rPr>
              <a:t>I.</a:t>
            </a:r>
            <a:r>
              <a:rPr lang="de-DE" sz="1200" b="1" kern="1200" smtClean="0">
                <a:solidFill>
                  <a:schemeClr val="tx1"/>
                </a:solidFill>
                <a:latin typeface="+mn-lt"/>
                <a:ea typeface="+mn-ea"/>
                <a:cs typeface="Arial" charset="0"/>
              </a:rPr>
              <a:t>$l</a:t>
            </a:r>
            <a:r>
              <a:rPr lang="de-DE" sz="1200" kern="1200" smtClean="0">
                <a:solidFill>
                  <a:schemeClr val="tx1"/>
                </a:solidFill>
                <a:latin typeface="+mn-lt"/>
                <a:ea typeface="+mn-ea"/>
                <a:cs typeface="Arial" charset="0"/>
              </a:rPr>
              <a:t>Bayern, König</a:t>
            </a:r>
          </a:p>
          <a:p>
            <a:r>
              <a:rPr lang="de-DE" sz="1200" kern="1200" smtClean="0">
                <a:solidFill>
                  <a:schemeClr val="tx1"/>
                </a:solidFill>
                <a:latin typeface="+mn-lt"/>
                <a:ea typeface="+mn-ea"/>
                <a:cs typeface="Arial" charset="0"/>
              </a:rPr>
              <a:t>548</a:t>
            </a:r>
            <a:r>
              <a:rPr lang="de-DE" smtClean="0">
                <a:latin typeface="+mn-lt"/>
              </a:rPr>
              <a:t> 1848</a:t>
            </a:r>
            <a:r>
              <a:rPr lang="de-DE" sz="1200" b="1" kern="1200" smtClean="0">
                <a:solidFill>
                  <a:schemeClr val="tx1"/>
                </a:solidFill>
                <a:latin typeface="+mn-lt"/>
                <a:ea typeface="+mn-ea"/>
                <a:cs typeface="Arial" charset="0"/>
              </a:rPr>
              <a:t>$b</a:t>
            </a:r>
            <a:r>
              <a:rPr lang="de-DE" smtClean="0">
                <a:latin typeface="+mn-lt"/>
              </a:rPr>
              <a:t>1916</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smtClean="0">
                <a:latin typeface="+mn-lt"/>
              </a:rPr>
              <a:t>100 </a:t>
            </a:r>
            <a:r>
              <a:rPr lang="de-DE" b="1" smtClean="0">
                <a:latin typeface="+mn-lt"/>
              </a:rPr>
              <a:t>$P</a:t>
            </a:r>
            <a:r>
              <a:rPr lang="de-DE" smtClean="0">
                <a:latin typeface="+mn-lt"/>
              </a:rPr>
              <a:t>Iwan</a:t>
            </a:r>
            <a:r>
              <a:rPr lang="de-DE" b="1" smtClean="0">
                <a:latin typeface="+mn-lt"/>
              </a:rPr>
              <a:t>$n</a:t>
            </a:r>
            <a:r>
              <a:rPr lang="de-DE" b="0" smtClean="0">
                <a:latin typeface="+mn-lt"/>
              </a:rPr>
              <a:t>IV</a:t>
            </a:r>
            <a:r>
              <a:rPr lang="de-DE" smtClean="0">
                <a:latin typeface="+mn-lt"/>
              </a:rPr>
              <a:t>.</a:t>
            </a:r>
            <a:r>
              <a:rPr lang="de-DE" b="1" smtClean="0">
                <a:latin typeface="+mn-lt"/>
              </a:rPr>
              <a:t>$l</a:t>
            </a:r>
            <a:r>
              <a:rPr lang="de-DE" smtClean="0">
                <a:latin typeface="+mn-lt"/>
              </a:rPr>
              <a:t>Russland, Zar</a:t>
            </a:r>
          </a:p>
          <a:p>
            <a:r>
              <a:rPr lang="de-DE" sz="1200" kern="1200" smtClean="0">
                <a:solidFill>
                  <a:schemeClr val="tx1"/>
                </a:solidFill>
                <a:latin typeface="+mn-lt"/>
                <a:ea typeface="+mn-ea"/>
                <a:cs typeface="Arial" charset="0"/>
              </a:rPr>
              <a:t>548</a:t>
            </a:r>
            <a:r>
              <a:rPr lang="de-DE" smtClean="0">
                <a:latin typeface="+mn-lt"/>
              </a:rPr>
              <a:t> 1530</a:t>
            </a:r>
            <a:r>
              <a:rPr lang="de-DE" sz="1200" b="1" kern="1200" smtClean="0">
                <a:solidFill>
                  <a:schemeClr val="tx1"/>
                </a:solidFill>
                <a:latin typeface="+mn-lt"/>
                <a:ea typeface="+mn-ea"/>
                <a:cs typeface="Arial" charset="0"/>
              </a:rPr>
              <a:t>$b</a:t>
            </a:r>
            <a:r>
              <a:rPr lang="de-DE" smtClean="0">
                <a:latin typeface="+mn-lt"/>
              </a:rPr>
              <a:t>1584</a:t>
            </a:r>
            <a:r>
              <a:rPr lang="de-DE" sz="1200" b="1" kern="1200" smtClean="0">
                <a:solidFill>
                  <a:schemeClr val="tx1"/>
                </a:solidFill>
                <a:latin typeface="+mn-lt"/>
                <a:ea typeface="+mn-ea"/>
                <a:cs typeface="Arial" charset="0"/>
              </a:rPr>
              <a:t>$4</a:t>
            </a:r>
            <a:r>
              <a:rPr lang="de-DE" smtClean="0">
                <a:latin typeface="+mn-lt"/>
              </a:rPr>
              <a:t>datl</a:t>
            </a:r>
            <a:r>
              <a:rPr lang="de-DE" sz="1200" b="1" kern="1200" smtClean="0">
                <a:solidFill>
                  <a:schemeClr val="tx1"/>
                </a:solidFill>
                <a:latin typeface="+mn-lt"/>
                <a:ea typeface="+mn-ea"/>
                <a:cs typeface="Arial" charset="0"/>
              </a:rPr>
              <a:t>$v</a:t>
            </a:r>
            <a:r>
              <a:rPr lang="de-DE" smtClean="0">
                <a:latin typeface="+mn-lt"/>
              </a:rPr>
              <a:t>Geburtsjahr abweichend 1540 </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Ceawlin</a:t>
            </a:r>
            <a:r>
              <a:rPr lang="de-DE" sz="1200" b="1" kern="1200" smtClean="0">
                <a:solidFill>
                  <a:schemeClr val="tx1"/>
                </a:solidFill>
                <a:latin typeface="+mn-lt"/>
                <a:ea typeface="+mn-ea"/>
                <a:cs typeface="Arial" charset="0"/>
              </a:rPr>
              <a:t>$l</a:t>
            </a:r>
            <a:r>
              <a:rPr lang="de-DE" smtClean="0">
                <a:latin typeface="+mn-lt"/>
              </a:rPr>
              <a:t>Wessex, König </a:t>
            </a:r>
          </a:p>
          <a:p>
            <a:r>
              <a:rPr lang="de-DE" sz="1200" kern="1200" smtClean="0">
                <a:solidFill>
                  <a:schemeClr val="tx1"/>
                </a:solidFill>
                <a:latin typeface="+mn-lt"/>
                <a:ea typeface="+mn-ea"/>
                <a:cs typeface="Arial" charset="0"/>
              </a:rPr>
              <a:t>548</a:t>
            </a:r>
            <a:r>
              <a:rPr lang="de-DE" smtClean="0">
                <a:latin typeface="+mn-lt"/>
              </a:rPr>
              <a:t> </a:t>
            </a:r>
            <a:r>
              <a:rPr lang="de-DE" sz="1200" b="1" kern="1200" smtClean="0">
                <a:solidFill>
                  <a:schemeClr val="tx1"/>
                </a:solidFill>
                <a:latin typeface="+mn-lt"/>
                <a:ea typeface="+mn-ea"/>
                <a:cs typeface="Arial" charset="0"/>
              </a:rPr>
              <a:t>$b</a:t>
            </a:r>
            <a:r>
              <a:rPr lang="de-DE" smtClean="0">
                <a:latin typeface="+mn-lt"/>
              </a:rPr>
              <a:t>593</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u="sng" smtClean="0">
                <a:latin typeface="+mn-lt"/>
              </a:rPr>
              <a:t>Aleph:</a:t>
            </a:r>
          </a:p>
          <a:p>
            <a:r>
              <a:rPr lang="de-DE" sz="1200" b="0" kern="1200" smtClean="0">
                <a:solidFill>
                  <a:schemeClr val="tx1"/>
                </a:solidFill>
                <a:latin typeface="+mn-lt"/>
                <a:ea typeface="+mn-ea"/>
                <a:cs typeface="+mn-cs"/>
              </a:rPr>
              <a:t>100</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Otto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Bayern, König</a:t>
            </a:r>
          </a:p>
          <a:p>
            <a:r>
              <a:rPr lang="de-DE" sz="1200" b="0" kern="1200" smtClean="0">
                <a:solidFill>
                  <a:schemeClr val="tx1"/>
                </a:solidFill>
                <a:latin typeface="+mn-lt"/>
                <a:ea typeface="+mn-ea"/>
                <a:cs typeface="+mn-cs"/>
              </a:rPr>
              <a:t>548</a:t>
            </a:r>
            <a:r>
              <a:rPr lang="de-DE" sz="1200" b="1" kern="1200" smtClean="0">
                <a:solidFill>
                  <a:schemeClr val="tx1"/>
                </a:solidFill>
                <a:latin typeface="+mn-lt"/>
                <a:ea typeface="+mn-ea"/>
                <a:cs typeface="+mn-cs"/>
              </a:rPr>
              <a:t> $a</a:t>
            </a:r>
            <a:r>
              <a:rPr lang="de-DE" sz="1200" kern="1200" smtClean="0">
                <a:solidFill>
                  <a:schemeClr val="tx1"/>
                </a:solidFill>
                <a:latin typeface="+mn-lt"/>
                <a:ea typeface="+mn-ea"/>
                <a:cs typeface="+mn-cs"/>
              </a:rPr>
              <a:t> 1848-1916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a:t>
            </a:r>
          </a:p>
          <a:p>
            <a:endParaRPr lang="de-DE" smtClean="0">
              <a:latin typeface="+mn-lt"/>
            </a:endParaRPr>
          </a:p>
          <a:p>
            <a:r>
              <a:rPr lang="en-US" sz="1200" b="0" kern="1200" smtClean="0">
                <a:solidFill>
                  <a:schemeClr val="tx1"/>
                </a:solidFill>
                <a:latin typeface="+mn-lt"/>
                <a:ea typeface="+mn-ea"/>
                <a:cs typeface="+mn-cs"/>
              </a:rPr>
              <a:t>100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Iwan </a:t>
            </a:r>
            <a:r>
              <a:rPr lang="en-US" sz="1200" b="1" kern="1200" smtClean="0">
                <a:solidFill>
                  <a:schemeClr val="tx1"/>
                </a:solidFill>
                <a:latin typeface="+mn-lt"/>
                <a:ea typeface="+mn-ea"/>
                <a:cs typeface="+mn-cs"/>
              </a:rPr>
              <a:t>$n </a:t>
            </a:r>
            <a:r>
              <a:rPr lang="en-US" sz="1200" kern="1200" smtClean="0">
                <a:solidFill>
                  <a:schemeClr val="tx1"/>
                </a:solidFill>
                <a:latin typeface="+mn-lt"/>
                <a:ea typeface="+mn-ea"/>
                <a:cs typeface="+mn-cs"/>
              </a:rPr>
              <a:t>IV.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Russland, Zar</a:t>
            </a:r>
          </a:p>
          <a:p>
            <a:r>
              <a:rPr lang="de-DE" sz="1200" b="0" kern="1200" smtClean="0">
                <a:solidFill>
                  <a:schemeClr val="tx1"/>
                </a:solidFill>
                <a:latin typeface="+mn-lt"/>
                <a:ea typeface="+mn-ea"/>
                <a:cs typeface="+mn-cs"/>
              </a:rPr>
              <a:t>548</a:t>
            </a:r>
            <a:r>
              <a:rPr lang="de-DE" sz="1200" b="1" kern="1200" smtClean="0">
                <a:solidFill>
                  <a:schemeClr val="tx1"/>
                </a:solidFill>
                <a:latin typeface="+mn-lt"/>
                <a:ea typeface="+mn-ea"/>
                <a:cs typeface="+mn-cs"/>
              </a:rPr>
              <a:t> $a</a:t>
            </a:r>
            <a:r>
              <a:rPr lang="de-DE" sz="1200" kern="1200" smtClean="0">
                <a:solidFill>
                  <a:schemeClr val="tx1"/>
                </a:solidFill>
                <a:latin typeface="+mn-lt"/>
                <a:ea typeface="+mn-ea"/>
                <a:cs typeface="+mn-cs"/>
              </a:rPr>
              <a:t> 1530</a:t>
            </a:r>
            <a:r>
              <a:rPr lang="de-DE" sz="1200" b="1" kern="1200" smtClean="0">
                <a:solidFill>
                  <a:schemeClr val="tx1"/>
                </a:solidFill>
                <a:latin typeface="+mn-lt"/>
                <a:ea typeface="+mn-ea"/>
                <a:cs typeface="+mn-cs"/>
              </a:rPr>
              <a:t>-</a:t>
            </a:r>
            <a:r>
              <a:rPr lang="de-DE" sz="1200" kern="1200" smtClean="0">
                <a:solidFill>
                  <a:schemeClr val="tx1"/>
                </a:solidFill>
                <a:latin typeface="+mn-lt"/>
                <a:ea typeface="+mn-ea"/>
                <a:cs typeface="+mn-cs"/>
              </a:rPr>
              <a:t>1584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 </a:t>
            </a:r>
            <a:r>
              <a:rPr lang="de-DE" sz="1200" b="1" kern="1200" smtClean="0">
                <a:solidFill>
                  <a:schemeClr val="tx1"/>
                </a:solidFill>
                <a:latin typeface="+mn-lt"/>
                <a:ea typeface="+mn-ea"/>
                <a:cs typeface="+mn-cs"/>
              </a:rPr>
              <a:t>$v </a:t>
            </a:r>
            <a:r>
              <a:rPr lang="de-DE" sz="1200" kern="1200" smtClean="0">
                <a:solidFill>
                  <a:schemeClr val="tx1"/>
                </a:solidFill>
                <a:latin typeface="+mn-lt"/>
                <a:ea typeface="+mn-ea"/>
                <a:cs typeface="+mn-cs"/>
              </a:rPr>
              <a:t>Geburtsjahr abweichend 1540</a:t>
            </a:r>
          </a:p>
          <a:p>
            <a:endParaRPr lang="de-DE" smtClean="0">
              <a:latin typeface="+mn-lt"/>
            </a:endParaRP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Ceawlin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Wessex, König</a:t>
            </a:r>
          </a:p>
          <a:p>
            <a:r>
              <a:rPr lang="de-DE" sz="1200" b="0" kern="1200" smtClean="0">
                <a:solidFill>
                  <a:schemeClr val="tx1"/>
                </a:solidFill>
                <a:latin typeface="+mn-lt"/>
                <a:ea typeface="+mn-ea"/>
                <a:cs typeface="+mn-cs"/>
              </a:rPr>
              <a:t>548</a:t>
            </a:r>
            <a:r>
              <a:rPr lang="de-DE" sz="1200" b="1" kern="1200" smtClean="0">
                <a:solidFill>
                  <a:schemeClr val="tx1"/>
                </a:solidFill>
                <a:latin typeface="+mn-lt"/>
                <a:ea typeface="+mn-ea"/>
                <a:cs typeface="+mn-cs"/>
              </a:rPr>
              <a:t> $a -</a:t>
            </a:r>
            <a:r>
              <a:rPr lang="de-DE" sz="1200" kern="1200" smtClean="0">
                <a:solidFill>
                  <a:schemeClr val="tx1"/>
                </a:solidFill>
                <a:latin typeface="+mn-lt"/>
                <a:ea typeface="+mn-ea"/>
                <a:cs typeface="+mn-cs"/>
              </a:rPr>
              <a:t>593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9.2.2.20 und zugehörige</a:t>
            </a:r>
            <a:r>
              <a:rPr lang="de-DE" baseline="0" smtClean="0">
                <a:latin typeface="+mn-lt"/>
              </a:rPr>
              <a:t> ERL  2</a:t>
            </a:r>
          </a:p>
          <a:p>
            <a:endParaRPr lang="de-DE" baseline="0"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Eleonore</a:t>
            </a:r>
            <a:r>
              <a:rPr lang="de-DE" sz="1200" b="1" kern="1200" smtClean="0">
                <a:solidFill>
                  <a:schemeClr val="tx1"/>
                </a:solidFill>
                <a:latin typeface="+mn-lt"/>
                <a:ea typeface="+mn-ea"/>
                <a:cs typeface="Arial" charset="0"/>
              </a:rPr>
              <a:t>$l</a:t>
            </a:r>
            <a:r>
              <a:rPr lang="de-DE" smtClean="0">
                <a:latin typeface="+mn-lt"/>
              </a:rPr>
              <a:t>von Aquitanien</a:t>
            </a:r>
          </a:p>
          <a:p>
            <a:r>
              <a:rPr lang="de-DE" sz="1200" kern="1200" smtClean="0">
                <a:solidFill>
                  <a:schemeClr val="tx1"/>
                </a:solidFill>
                <a:latin typeface="+mn-lt"/>
                <a:ea typeface="+mn-ea"/>
                <a:cs typeface="Arial" charset="0"/>
              </a:rPr>
              <a:t>548</a:t>
            </a:r>
            <a:r>
              <a:rPr lang="de-DE" smtClean="0">
                <a:latin typeface="+mn-lt"/>
              </a:rPr>
              <a:t> 1122</a:t>
            </a:r>
            <a:r>
              <a:rPr lang="de-DE" sz="1200" b="1" kern="1200" smtClean="0">
                <a:solidFill>
                  <a:schemeClr val="tx1"/>
                </a:solidFill>
                <a:latin typeface="+mn-lt"/>
                <a:ea typeface="+mn-ea"/>
                <a:cs typeface="Arial" charset="0"/>
              </a:rPr>
              <a:t>$b</a:t>
            </a:r>
            <a:r>
              <a:rPr lang="de-DE" smtClean="0">
                <a:latin typeface="+mn-lt"/>
              </a:rPr>
              <a:t>1204</a:t>
            </a:r>
            <a:r>
              <a:rPr lang="de-DE" sz="1200" b="1" kern="1200" smtClean="0">
                <a:solidFill>
                  <a:schemeClr val="tx1"/>
                </a:solidFill>
                <a:latin typeface="+mn-lt"/>
                <a:ea typeface="+mn-ea"/>
                <a:cs typeface="Arial" charset="0"/>
              </a:rPr>
              <a:t>$4</a:t>
            </a:r>
            <a:r>
              <a:rPr lang="de-DE" smtClean="0">
                <a:latin typeface="+mn-lt"/>
              </a:rPr>
              <a:t>datl</a:t>
            </a:r>
            <a:r>
              <a:rPr lang="de-DE" sz="1200" b="1" kern="1200" smtClean="0">
                <a:solidFill>
                  <a:schemeClr val="tx1"/>
                </a:solidFill>
                <a:latin typeface="+mn-lt"/>
                <a:ea typeface="+mn-ea"/>
                <a:cs typeface="Arial" charset="0"/>
              </a:rPr>
              <a:t>$v</a:t>
            </a:r>
            <a:r>
              <a:rPr lang="de-DE" smtClean="0">
                <a:latin typeface="+mn-lt"/>
              </a:rPr>
              <a:t>Geburtsjahr abweichend 1123 </a:t>
            </a:r>
          </a:p>
          <a:p>
            <a:endParaRPr lang="de-DE" sz="1200" kern="1200" smtClean="0">
              <a:solidFill>
                <a:schemeClr val="tx1"/>
              </a:solidFill>
              <a:latin typeface="+mn-lt"/>
              <a:ea typeface="+mn-ea"/>
              <a:cs typeface="+mn-cs"/>
            </a:endParaRPr>
          </a:p>
          <a:p>
            <a:r>
              <a:rPr lang="de-DE" sz="1200" kern="1200" smtClean="0">
                <a:solidFill>
                  <a:schemeClr val="tx1"/>
                </a:solidFill>
                <a:latin typeface="+mn-lt"/>
                <a:ea typeface="+mn-ea"/>
                <a:cs typeface="+mn-cs"/>
              </a:rPr>
              <a:t>100</a:t>
            </a:r>
            <a:r>
              <a:rPr lang="de-DE" smtClean="0"/>
              <a:t> </a:t>
            </a:r>
            <a:r>
              <a:rPr lang="de-DE" sz="1200" b="1" kern="1200" smtClean="0">
                <a:solidFill>
                  <a:schemeClr val="tx1"/>
                </a:solidFill>
                <a:latin typeface="+mn-lt"/>
                <a:ea typeface="+mn-ea"/>
                <a:cs typeface="+mn-cs"/>
              </a:rPr>
              <a:t>$P</a:t>
            </a:r>
            <a:r>
              <a:rPr lang="de-DE" smtClean="0"/>
              <a:t>Ming Taizu</a:t>
            </a:r>
            <a:r>
              <a:rPr lang="de-DE" sz="1200" b="1" kern="1200" smtClean="0">
                <a:solidFill>
                  <a:schemeClr val="tx1"/>
                </a:solidFill>
                <a:latin typeface="+mn-lt"/>
                <a:ea typeface="+mn-ea"/>
                <a:cs typeface="+mn-cs"/>
              </a:rPr>
              <a:t>$l</a:t>
            </a:r>
            <a:r>
              <a:rPr lang="de-DE" smtClean="0"/>
              <a:t>China, Kaiser </a:t>
            </a:r>
          </a:p>
          <a:p>
            <a:r>
              <a:rPr lang="de-DE" sz="1200" kern="1200" smtClean="0">
                <a:solidFill>
                  <a:schemeClr val="tx1"/>
                </a:solidFill>
                <a:latin typeface="+mn-lt"/>
                <a:ea typeface="+mn-ea"/>
                <a:cs typeface="+mn-cs"/>
              </a:rPr>
              <a:t>548</a:t>
            </a:r>
            <a:r>
              <a:rPr lang="de-DE" smtClean="0"/>
              <a:t> 1328-1398</a:t>
            </a:r>
            <a:r>
              <a:rPr lang="de-DE" sz="1200" b="1" kern="1200" smtClean="0">
                <a:solidFill>
                  <a:schemeClr val="tx1"/>
                </a:solidFill>
                <a:latin typeface="+mn-lt"/>
                <a:ea typeface="+mn-ea"/>
                <a:cs typeface="+mn-cs"/>
              </a:rPr>
              <a:t>$4</a:t>
            </a:r>
            <a:r>
              <a:rPr lang="de-DE" smtClean="0"/>
              <a:t>datl</a:t>
            </a:r>
          </a:p>
          <a:p>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z="1200" b="0" kern="1200" smtClean="0">
                <a:solidFill>
                  <a:schemeClr val="tx1"/>
                </a:solidFill>
                <a:latin typeface="+mn-lt"/>
                <a:ea typeface="+mn-ea"/>
                <a:cs typeface="Arial" charset="0"/>
              </a:rPr>
              <a:t>Louis</a:t>
            </a:r>
            <a:r>
              <a:rPr lang="de-DE" sz="1200" b="0" kern="1200" baseline="0" smtClean="0">
                <a:solidFill>
                  <a:schemeClr val="tx1"/>
                </a:solidFill>
                <a:latin typeface="+mn-lt"/>
                <a:ea typeface="+mn-ea"/>
                <a:cs typeface="Arial" charset="0"/>
              </a:rPr>
              <a:t> Bonaparte</a:t>
            </a:r>
            <a:r>
              <a:rPr lang="de-DE" sz="1200" b="1" kern="1200" smtClean="0">
                <a:solidFill>
                  <a:schemeClr val="tx1"/>
                </a:solidFill>
                <a:latin typeface="+mn-lt"/>
                <a:ea typeface="+mn-ea"/>
                <a:cs typeface="Arial" charset="0"/>
              </a:rPr>
              <a:t>$l</a:t>
            </a:r>
            <a:r>
              <a:rPr lang="de-DE" smtClean="0"/>
              <a:t>Holland, König </a:t>
            </a:r>
            <a:endParaRPr lang="de-DE" baseline="0" smtClean="0">
              <a:latin typeface="+mn-lt"/>
            </a:endParaRPr>
          </a:p>
          <a:p>
            <a:r>
              <a:rPr lang="de-DE" sz="1200" kern="1200" smtClean="0">
                <a:solidFill>
                  <a:schemeClr val="tx1"/>
                </a:solidFill>
                <a:latin typeface="+mn-lt"/>
                <a:ea typeface="+mn-ea"/>
                <a:cs typeface="+mn-cs"/>
              </a:rPr>
              <a:t>400</a:t>
            </a:r>
            <a:r>
              <a:rPr lang="de-DE" smtClean="0"/>
              <a:t> </a:t>
            </a:r>
            <a:r>
              <a:rPr lang="de-DE" sz="1200" b="1" kern="1200" smtClean="0">
                <a:solidFill>
                  <a:schemeClr val="tx1"/>
                </a:solidFill>
                <a:latin typeface="+mn-lt"/>
                <a:ea typeface="+mn-ea"/>
                <a:cs typeface="+mn-cs"/>
              </a:rPr>
              <a:t>$P</a:t>
            </a:r>
            <a:r>
              <a:rPr lang="de-DE" smtClean="0"/>
              <a:t>Ludwig</a:t>
            </a:r>
            <a:r>
              <a:rPr lang="de-DE" sz="1200" b="1" kern="1200" smtClean="0">
                <a:solidFill>
                  <a:schemeClr val="tx1"/>
                </a:solidFill>
                <a:latin typeface="+mn-lt"/>
                <a:ea typeface="+mn-ea"/>
                <a:cs typeface="+mn-cs"/>
              </a:rPr>
              <a:t>$l</a:t>
            </a:r>
            <a:r>
              <a:rPr lang="de-DE" smtClean="0"/>
              <a:t>Holland, König </a:t>
            </a:r>
          </a:p>
          <a:p>
            <a:r>
              <a:rPr lang="de-DE" sz="1200" kern="1200" smtClean="0">
                <a:solidFill>
                  <a:schemeClr val="tx1"/>
                </a:solidFill>
                <a:latin typeface="+mn-lt"/>
                <a:ea typeface="+mn-ea"/>
                <a:cs typeface="+mn-cs"/>
              </a:rPr>
              <a:t>548</a:t>
            </a:r>
            <a:r>
              <a:rPr lang="de-DE" smtClean="0"/>
              <a:t> 1778</a:t>
            </a:r>
            <a:r>
              <a:rPr lang="de-DE" sz="1200" b="1" kern="1200" smtClean="0">
                <a:solidFill>
                  <a:schemeClr val="tx1"/>
                </a:solidFill>
                <a:latin typeface="+mn-lt"/>
                <a:ea typeface="+mn-ea"/>
                <a:cs typeface="+mn-cs"/>
              </a:rPr>
              <a:t>$b</a:t>
            </a:r>
            <a:r>
              <a:rPr lang="de-DE" smtClean="0"/>
              <a:t>1846</a:t>
            </a:r>
            <a:r>
              <a:rPr lang="de-DE" sz="1200" b="1" kern="1200" smtClean="0">
                <a:solidFill>
                  <a:schemeClr val="tx1"/>
                </a:solidFill>
                <a:latin typeface="+mn-lt"/>
                <a:ea typeface="+mn-ea"/>
                <a:cs typeface="+mn-cs"/>
              </a:rPr>
              <a:t>$4</a:t>
            </a:r>
            <a:r>
              <a:rPr lang="de-DE" smtClean="0"/>
              <a:t>datl</a:t>
            </a:r>
          </a:p>
          <a:p>
            <a:pPr marL="0" marR="0" indent="0" algn="l" defTabSz="914400" rtl="0" eaLnBrk="1" fontAlgn="auto" latinLnBrk="0" hangingPunct="1">
              <a:lnSpc>
                <a:spcPct val="100000"/>
              </a:lnSpc>
              <a:spcBef>
                <a:spcPts val="0"/>
              </a:spcBef>
              <a:spcAft>
                <a:spcPts val="0"/>
              </a:spcAft>
              <a:buClrTx/>
              <a:buSzTx/>
              <a:buFontTx/>
              <a:buNone/>
              <a:tabLst/>
              <a:defRPr/>
            </a:pPr>
            <a:endParaRPr lang="de-DE" b="0" i="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i="0" u="sng" smtClean="0">
                <a:latin typeface="+mn-lt"/>
              </a:rPr>
              <a:t>Aleph:</a:t>
            </a: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Eleonore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von Aquitanien</a:t>
            </a:r>
          </a:p>
          <a:p>
            <a:r>
              <a:rPr lang="de-DE" sz="1200" b="0" kern="1200" smtClean="0">
                <a:solidFill>
                  <a:schemeClr val="tx1"/>
                </a:solidFill>
                <a:latin typeface="+mn-lt"/>
                <a:ea typeface="+mn-ea"/>
                <a:cs typeface="+mn-cs"/>
              </a:rPr>
              <a:t>548</a:t>
            </a:r>
            <a:r>
              <a:rPr lang="de-DE" sz="1200" b="1" kern="1200" smtClean="0">
                <a:solidFill>
                  <a:schemeClr val="tx1"/>
                </a:solidFill>
                <a:latin typeface="+mn-lt"/>
                <a:ea typeface="+mn-ea"/>
                <a:cs typeface="+mn-cs"/>
              </a:rPr>
              <a:t> $a</a:t>
            </a:r>
            <a:r>
              <a:rPr lang="de-DE" sz="1200" kern="1200" smtClean="0">
                <a:solidFill>
                  <a:schemeClr val="tx1"/>
                </a:solidFill>
                <a:latin typeface="+mn-lt"/>
                <a:ea typeface="+mn-ea"/>
                <a:cs typeface="+mn-cs"/>
              </a:rPr>
              <a:t> 1122-1204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 </a:t>
            </a:r>
            <a:r>
              <a:rPr lang="de-DE" sz="1200" b="1" kern="1200" smtClean="0">
                <a:solidFill>
                  <a:schemeClr val="tx1"/>
                </a:solidFill>
                <a:latin typeface="+mn-lt"/>
                <a:ea typeface="+mn-ea"/>
                <a:cs typeface="+mn-cs"/>
              </a:rPr>
              <a:t>$v </a:t>
            </a:r>
            <a:r>
              <a:rPr lang="de-DE" sz="1200" kern="1200" smtClean="0">
                <a:solidFill>
                  <a:schemeClr val="tx1"/>
                </a:solidFill>
                <a:latin typeface="+mn-lt"/>
                <a:ea typeface="+mn-ea"/>
                <a:cs typeface="+mn-cs"/>
              </a:rPr>
              <a:t>Geburtsjahr abweichend 1123</a:t>
            </a:r>
          </a:p>
          <a:p>
            <a:pPr marL="0" marR="0" indent="0" algn="l" defTabSz="914400" rtl="0" eaLnBrk="1" fontAlgn="auto" latinLnBrk="0" hangingPunct="1">
              <a:lnSpc>
                <a:spcPct val="100000"/>
              </a:lnSpc>
              <a:spcBef>
                <a:spcPts val="0"/>
              </a:spcBef>
              <a:spcAft>
                <a:spcPts val="0"/>
              </a:spcAft>
              <a:buClrTx/>
              <a:buSzTx/>
              <a:buFontTx/>
              <a:buNone/>
              <a:tabLst/>
              <a:defRPr/>
            </a:pPr>
            <a:endParaRPr lang="de-DE" i="0" smtClean="0">
              <a:latin typeface="+mn-lt"/>
            </a:endParaRPr>
          </a:p>
          <a:p>
            <a:r>
              <a:rPr lang="en-US" sz="1200" b="0" kern="1200" smtClean="0">
                <a:solidFill>
                  <a:schemeClr val="tx1"/>
                </a:solidFill>
                <a:latin typeface="+mn-lt"/>
                <a:ea typeface="+mn-ea"/>
                <a:cs typeface="+mn-cs"/>
              </a:rPr>
              <a:t>100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Ming Taizu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China, Kaiser</a:t>
            </a:r>
            <a:endParaRPr lang="de-DE" sz="1200" kern="1200" smtClean="0">
              <a:solidFill>
                <a:schemeClr val="tx1"/>
              </a:solidFill>
              <a:latin typeface="+mn-lt"/>
              <a:ea typeface="+mn-ea"/>
              <a:cs typeface="+mn-cs"/>
            </a:endParaRPr>
          </a:p>
          <a:p>
            <a:r>
              <a:rPr lang="fr-FR" sz="1200" b="0" kern="1200" smtClean="0">
                <a:solidFill>
                  <a:schemeClr val="tx1"/>
                </a:solidFill>
                <a:latin typeface="+mn-lt"/>
                <a:ea typeface="+mn-ea"/>
                <a:cs typeface="+mn-cs"/>
              </a:rPr>
              <a:t>548</a:t>
            </a:r>
            <a:r>
              <a:rPr lang="fr-FR" sz="1200" b="1" kern="1200" smtClean="0">
                <a:solidFill>
                  <a:schemeClr val="tx1"/>
                </a:solidFill>
                <a:latin typeface="+mn-lt"/>
                <a:ea typeface="+mn-ea"/>
                <a:cs typeface="+mn-cs"/>
              </a:rPr>
              <a:t> $a</a:t>
            </a:r>
            <a:r>
              <a:rPr lang="fr-FR" sz="1200" kern="1200" smtClean="0">
                <a:solidFill>
                  <a:schemeClr val="tx1"/>
                </a:solidFill>
                <a:latin typeface="+mn-lt"/>
                <a:ea typeface="+mn-ea"/>
                <a:cs typeface="+mn-cs"/>
              </a:rPr>
              <a:t> 1328-1398 </a:t>
            </a:r>
            <a:r>
              <a:rPr lang="fr-FR" sz="1200" b="1" kern="1200" smtClean="0">
                <a:solidFill>
                  <a:schemeClr val="tx1"/>
                </a:solidFill>
                <a:latin typeface="+mn-lt"/>
                <a:ea typeface="+mn-ea"/>
                <a:cs typeface="+mn-cs"/>
              </a:rPr>
              <a:t>$4 </a:t>
            </a:r>
            <a:r>
              <a:rPr lang="fr-FR"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i="0" smtClean="0">
              <a:latin typeface="+mn-lt"/>
            </a:endParaRP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Louis Bonaparte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Holland, König</a:t>
            </a:r>
          </a:p>
          <a:p>
            <a:r>
              <a:rPr lang="de-DE" sz="1200" b="0" kern="1200" smtClean="0">
                <a:solidFill>
                  <a:schemeClr val="tx1"/>
                </a:solidFill>
                <a:latin typeface="+mn-lt"/>
                <a:ea typeface="+mn-ea"/>
                <a:cs typeface="+mn-cs"/>
              </a:rPr>
              <a:t>400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Ludwig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Holland, König</a:t>
            </a:r>
          </a:p>
          <a:p>
            <a:r>
              <a:rPr lang="de-DE" sz="1200" b="0" kern="1200" smtClean="0">
                <a:solidFill>
                  <a:schemeClr val="tx1"/>
                </a:solidFill>
                <a:latin typeface="+mn-lt"/>
                <a:ea typeface="+mn-ea"/>
                <a:cs typeface="+mn-cs"/>
              </a:rPr>
              <a:t>548</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$a</a:t>
            </a:r>
            <a:r>
              <a:rPr lang="de-DE" sz="1200" kern="1200" smtClean="0">
                <a:solidFill>
                  <a:schemeClr val="tx1"/>
                </a:solidFill>
                <a:latin typeface="+mn-lt"/>
                <a:ea typeface="+mn-ea"/>
                <a:cs typeface="+mn-cs"/>
              </a:rPr>
              <a:t> 1778-1846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a:t>
            </a:r>
          </a:p>
          <a:p>
            <a:endParaRPr lang="de-DE"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mtClean="0">
                <a:latin typeface="+mn-lt"/>
              </a:rPr>
              <a:t>Bsp.: Ming Taizu: </a:t>
            </a:r>
            <a:r>
              <a:rPr lang="de-DE" baseline="0" smtClean="0">
                <a:latin typeface="+mn-lt"/>
              </a:rPr>
              <a:t>Gründungskaiser der Mingdynastie; wie in China üblich zuerst der Familienname, dann der persönlich Name</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9.2.2.20 und zugehörige</a:t>
            </a:r>
            <a:r>
              <a:rPr lang="de-DE" baseline="0" smtClean="0">
                <a:latin typeface="+mn-lt"/>
              </a:rPr>
              <a:t> ERL 1</a:t>
            </a:r>
          </a:p>
          <a:p>
            <a:endParaRPr lang="de-DE" baseline="0"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z="1200" b="0" kern="1200" smtClean="0">
                <a:solidFill>
                  <a:schemeClr val="tx1"/>
                </a:solidFill>
                <a:latin typeface="+mn-lt"/>
                <a:ea typeface="+mn-ea"/>
                <a:cs typeface="Arial" charset="0"/>
              </a:rPr>
              <a:t>Gustav</a:t>
            </a:r>
            <a:r>
              <a:rPr lang="de-DE" smtClean="0">
                <a:latin typeface="+mn-lt"/>
              </a:rPr>
              <a:t> IV. Adolf</a:t>
            </a:r>
            <a:r>
              <a:rPr lang="de-DE" sz="1200" b="1" kern="1200" smtClean="0">
                <a:solidFill>
                  <a:schemeClr val="tx1"/>
                </a:solidFill>
                <a:latin typeface="+mn-lt"/>
                <a:ea typeface="+mn-ea"/>
                <a:cs typeface="Arial" charset="0"/>
              </a:rPr>
              <a:t>$l</a:t>
            </a:r>
            <a:r>
              <a:rPr lang="de-DE" smtClean="0">
                <a:latin typeface="+mn-lt"/>
              </a:rPr>
              <a:t>Schweden, König </a:t>
            </a:r>
          </a:p>
          <a:p>
            <a:r>
              <a:rPr lang="de-DE" sz="1200" kern="1200" smtClean="0">
                <a:solidFill>
                  <a:schemeClr val="tx1"/>
                </a:solidFill>
                <a:latin typeface="+mn-lt"/>
                <a:ea typeface="+mn-ea"/>
                <a:cs typeface="Arial" charset="0"/>
              </a:rPr>
              <a:t>548</a:t>
            </a:r>
            <a:r>
              <a:rPr lang="de-DE" smtClean="0">
                <a:latin typeface="+mn-lt"/>
              </a:rPr>
              <a:t> 1778</a:t>
            </a:r>
            <a:r>
              <a:rPr lang="de-DE" sz="1200" b="1" kern="1200" smtClean="0">
                <a:solidFill>
                  <a:schemeClr val="tx1"/>
                </a:solidFill>
                <a:latin typeface="+mn-lt"/>
                <a:ea typeface="+mn-ea"/>
                <a:cs typeface="Arial" charset="0"/>
              </a:rPr>
              <a:t>$b</a:t>
            </a:r>
            <a:r>
              <a:rPr lang="de-DE" smtClean="0">
                <a:latin typeface="+mn-lt"/>
              </a:rPr>
              <a:t>1837</a:t>
            </a:r>
            <a:r>
              <a:rPr lang="de-DE" sz="1200" b="1" kern="1200" smtClean="0">
                <a:solidFill>
                  <a:schemeClr val="tx1"/>
                </a:solidFill>
                <a:latin typeface="+mn-lt"/>
                <a:ea typeface="+mn-ea"/>
                <a:cs typeface="Arial" charset="0"/>
              </a:rPr>
              <a:t>$4</a:t>
            </a:r>
            <a:r>
              <a:rPr lang="de-DE" smtClean="0">
                <a:latin typeface="+mn-lt"/>
              </a:rPr>
              <a:t>datl </a:t>
            </a:r>
          </a:p>
          <a:p>
            <a:endParaRPr lang="de-DE" sz="1200" kern="1200" smtClean="0">
              <a:solidFill>
                <a:schemeClr val="tx1"/>
              </a:solidFill>
              <a:latin typeface="+mn-lt"/>
              <a:ea typeface="+mn-ea"/>
              <a:cs typeface="+mn-cs"/>
            </a:endParaRPr>
          </a:p>
          <a:p>
            <a:r>
              <a:rPr lang="de-DE" sz="1200" u="sng" kern="1200" smtClean="0">
                <a:solidFill>
                  <a:schemeClr val="tx1"/>
                </a:solidFill>
                <a:latin typeface="+mn-lt"/>
                <a:ea typeface="+mn-ea"/>
                <a:cs typeface="+mn-cs"/>
              </a:rPr>
              <a:t>Aleph:</a:t>
            </a: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Gustav IV. Adolf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Schweden, König</a:t>
            </a:r>
          </a:p>
          <a:p>
            <a:r>
              <a:rPr lang="de-DE" sz="1200" b="0" kern="1200" smtClean="0">
                <a:solidFill>
                  <a:schemeClr val="tx1"/>
                </a:solidFill>
                <a:latin typeface="+mn-lt"/>
                <a:ea typeface="+mn-ea"/>
                <a:cs typeface="+mn-cs"/>
              </a:rPr>
              <a:t>548</a:t>
            </a:r>
            <a:r>
              <a:rPr lang="de-DE" sz="1200" b="1" kern="1200" smtClean="0">
                <a:solidFill>
                  <a:schemeClr val="tx1"/>
                </a:solidFill>
                <a:latin typeface="+mn-lt"/>
                <a:ea typeface="+mn-ea"/>
                <a:cs typeface="+mn-cs"/>
              </a:rPr>
              <a:t> $a</a:t>
            </a:r>
            <a:r>
              <a:rPr lang="de-DE" sz="1200" kern="1200" smtClean="0">
                <a:solidFill>
                  <a:schemeClr val="tx1"/>
                </a:solidFill>
                <a:latin typeface="+mn-lt"/>
                <a:ea typeface="+mn-ea"/>
                <a:cs typeface="+mn-cs"/>
              </a:rPr>
              <a:t> 1778-1837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a:t>
            </a:r>
          </a:p>
          <a:p>
            <a:endParaRPr lang="de-DE" sz="1200" kern="1200" smtClean="0">
              <a:solidFill>
                <a:schemeClr val="tx1"/>
              </a:solidFill>
              <a:latin typeface="+mn-lt"/>
              <a:ea typeface="+mn-ea"/>
              <a:cs typeface="+mn-cs"/>
            </a:endParaRPr>
          </a:p>
          <a:p>
            <a:r>
              <a:rPr lang="de-DE" sz="1200" kern="1200" smtClean="0">
                <a:solidFill>
                  <a:schemeClr val="tx1"/>
                </a:solidFill>
                <a:latin typeface="+mn-lt"/>
                <a:ea typeface="+mn-ea"/>
                <a:cs typeface="+mn-cs"/>
              </a:rPr>
              <a:t>Anmerkung: </a:t>
            </a:r>
          </a:p>
          <a:p>
            <a:r>
              <a:rPr lang="de-DE" sz="1200" kern="1200" smtClean="0">
                <a:solidFill>
                  <a:schemeClr val="tx1"/>
                </a:solidFill>
                <a:latin typeface="+mn-lt"/>
                <a:ea typeface="+mn-ea"/>
                <a:cs typeface="+mn-cs"/>
              </a:rPr>
              <a:t>Bisher wurde die Zählung immer den Vornamen hinten angefügt, auch wenn sie sich nur auf den ersten Vornamen bezog. Also: Gustav Adolf IV.</a:t>
            </a:r>
            <a:endParaRPr lang="de-DE">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2" name="Fußzeilenplatzhalter 11"/>
          <p:cNvSpPr>
            <a:spLocks noGrp="1"/>
          </p:cNvSpPr>
          <p:nvPr>
            <p:ph type="ftr" sz="quarter" idx="14"/>
          </p:nvPr>
        </p:nvSpPr>
        <p:spPr>
          <a:xfrm>
            <a:off x="467544" y="6381328"/>
            <a:ext cx="2175520" cy="365125"/>
          </a:xfrm>
        </p:spPr>
        <p:txBody>
          <a:bodyPr/>
          <a:lstStyle>
            <a:lvl1pPr algn="l">
              <a:defRPr/>
            </a:lvl1pPr>
          </a:lstStyle>
          <a:p>
            <a:r>
              <a:rPr lang="de-DE" smtClean="0"/>
              <a:t>AG RDA Schulungsunterlagen – Modul GND</a:t>
            </a:r>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323528" y="6381328"/>
            <a:ext cx="2175520" cy="365125"/>
          </a:xfrm>
          <a:prstGeom prst="rect">
            <a:avLst/>
          </a:prstGeom>
        </p:spPr>
        <p:txBody>
          <a:bodyPr vert="horz" lIns="91440" tIns="45720" rIns="91440" bIns="45720" rtlCol="0" anchor="ctr"/>
          <a:lstStyle>
            <a:lvl1pPr algn="ctr">
              <a:defRPr sz="1000" baseline="0">
                <a:solidFill>
                  <a:schemeClr val="tx1">
                    <a:lumMod val="50000"/>
                    <a:lumOff val="50000"/>
                  </a:schemeClr>
                </a:solidFill>
                <a:latin typeface="Verdana" panose="020B0604030504040204" pitchFamily="34" charset="0"/>
              </a:defRPr>
            </a:lvl1pPr>
          </a:lstStyle>
          <a:p>
            <a:r>
              <a:rPr lang="de-DE" smtClean="0"/>
              <a:t>AG RDA Schulungsunterlagen – Modul GND</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sldNum="0" hdr="0" dt="0"/>
  <p:txStyles>
    <p:titleStyle>
      <a:lvl1pPr algn="ctr"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gif"/><Relationship Id="rId3" Type="http://schemas.openxmlformats.org/officeDocument/2006/relationships/image" Target="../media/image2.gif"/><Relationship Id="rId7" Type="http://schemas.openxmlformats.org/officeDocument/2006/relationships/image" Target="../media/image6.png"/><Relationship Id="rId12" Type="http://schemas.openxmlformats.org/officeDocument/2006/relationships/image" Target="../media/image11.gif"/><Relationship Id="rId17" Type="http://schemas.openxmlformats.org/officeDocument/2006/relationships/image" Target="../media/image16.jpeg"/><Relationship Id="rId2" Type="http://schemas.openxmlformats.org/officeDocument/2006/relationships/image" Target="../media/image1.jpeg"/><Relationship Id="rId16" Type="http://schemas.openxmlformats.org/officeDocument/2006/relationships/image" Target="../media/image15.gif"/><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gif"/><Relationship Id="rId5" Type="http://schemas.openxmlformats.org/officeDocument/2006/relationships/image" Target="../media/image4.tiff"/><Relationship Id="rId15" Type="http://schemas.openxmlformats.org/officeDocument/2006/relationships/image" Target="../media/image14.png"/><Relationship Id="rId10" Type="http://schemas.openxmlformats.org/officeDocument/2006/relationships/image" Target="../media/image9.gif"/><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559" y="1041836"/>
            <a:ext cx="8032031" cy="352839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685703" y="2783356"/>
            <a:ext cx="7682495" cy="1653756"/>
          </a:xfrm>
        </p:spPr>
        <p:txBody>
          <a:bodyPr/>
          <a:lstStyle/>
          <a:p>
            <a:pPr algn="ctr"/>
            <a:r>
              <a:rPr lang="de-DE" b="1" dirty="0" smtClean="0"/>
              <a:t>Schulungsunterlagen der</a:t>
            </a:r>
            <a:br>
              <a:rPr lang="de-DE" b="1" dirty="0" smtClean="0"/>
            </a:br>
            <a:r>
              <a:rPr lang="de-DE" b="1" dirty="0" smtClean="0"/>
              <a:t>AG RDA</a:t>
            </a:r>
            <a:endParaRPr lang="de-DE" b="1" dirty="0"/>
          </a:p>
        </p:txBody>
      </p:sp>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69308" y="1172252"/>
            <a:ext cx="985265" cy="481632"/>
          </a:xfrm>
          <a:prstGeom prst="rect">
            <a:avLst/>
          </a:prstGeom>
        </p:spPr>
      </p:pic>
      <p:pic>
        <p:nvPicPr>
          <p:cNvPr id="16" name="Grafik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83124" y="1412776"/>
            <a:ext cx="1523077" cy="360000"/>
          </a:xfrm>
          <a:prstGeom prst="rect">
            <a:avLst/>
          </a:prstGeom>
        </p:spPr>
      </p:pic>
      <p:pic>
        <p:nvPicPr>
          <p:cNvPr id="20" name="Grafik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72273" y="1771453"/>
            <a:ext cx="1648125" cy="360000"/>
          </a:xfrm>
          <a:prstGeom prst="rect">
            <a:avLst/>
          </a:prstGeom>
        </p:spPr>
      </p:pic>
      <p:pic>
        <p:nvPicPr>
          <p:cNvPr id="26" name="Grafik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56597" y="2420888"/>
            <a:ext cx="1587403" cy="360000"/>
          </a:xfrm>
          <a:prstGeom prst="rect">
            <a:avLst/>
          </a:prstGeom>
        </p:spPr>
      </p:pic>
      <p:pic>
        <p:nvPicPr>
          <p:cNvPr id="18" name="Grafik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78205" y="3058080"/>
            <a:ext cx="951268" cy="598946"/>
          </a:xfrm>
          <a:prstGeom prst="rect">
            <a:avLst/>
          </a:prstGeom>
        </p:spPr>
      </p:pic>
      <p:pic>
        <p:nvPicPr>
          <p:cNvPr id="27" name="Grafik 2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978204" y="3861048"/>
            <a:ext cx="586672" cy="475514"/>
          </a:xfrm>
          <a:prstGeom prst="rect">
            <a:avLst/>
          </a:prstGeom>
        </p:spPr>
      </p:pic>
      <p:pic>
        <p:nvPicPr>
          <p:cNvPr id="21" name="Grafik 2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59812" y="4434442"/>
            <a:ext cx="780540" cy="441452"/>
          </a:xfrm>
          <a:prstGeom prst="rect">
            <a:avLst/>
          </a:prstGeom>
        </p:spPr>
      </p:pic>
      <p:pic>
        <p:nvPicPr>
          <p:cNvPr id="23" name="Grafik 2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535338" y="4815384"/>
            <a:ext cx="1060336" cy="557831"/>
          </a:xfrm>
          <a:prstGeom prst="rect">
            <a:avLst/>
          </a:prstGeom>
        </p:spPr>
      </p:pic>
      <p:pic>
        <p:nvPicPr>
          <p:cNvPr id="22" name="Grafik 21"/>
          <p:cNvPicPr>
            <a:picLocks noChangeAspect="1"/>
          </p:cNvPicPr>
          <p:nvPr/>
        </p:nvPicPr>
        <p:blipFill rotWithShape="1">
          <a:blip r:embed="rId10" cstate="print">
            <a:extLst>
              <a:ext uri="{28A0092B-C50C-407E-A947-70E740481C1C}">
                <a14:useLocalDpi xmlns:a14="http://schemas.microsoft.com/office/drawing/2010/main" val="0"/>
              </a:ext>
            </a:extLst>
          </a:blip>
          <a:srcRect r="16844"/>
          <a:stretch/>
        </p:blipFill>
        <p:spPr>
          <a:xfrm>
            <a:off x="4138761" y="5044748"/>
            <a:ext cx="1358329" cy="544492"/>
          </a:xfrm>
          <a:prstGeom prst="rect">
            <a:avLst/>
          </a:prstGeom>
        </p:spPr>
      </p:pic>
      <p:pic>
        <p:nvPicPr>
          <p:cNvPr id="24" name="Grafik 2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907704" y="4828723"/>
            <a:ext cx="2166205" cy="360000"/>
          </a:xfrm>
          <a:prstGeom prst="rect">
            <a:avLst/>
          </a:prstGeom>
        </p:spPr>
      </p:pic>
      <p:pic>
        <p:nvPicPr>
          <p:cNvPr id="25" name="Grafik 2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259632" y="4254442"/>
            <a:ext cx="1360976" cy="360000"/>
          </a:xfrm>
          <a:prstGeom prst="rect">
            <a:avLst/>
          </a:prstGeom>
        </p:spPr>
      </p:pic>
      <p:pic>
        <p:nvPicPr>
          <p:cNvPr id="28" name="Grafik 2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9466" y="3784688"/>
            <a:ext cx="1403532" cy="469754"/>
          </a:xfrm>
          <a:prstGeom prst="rect">
            <a:avLst/>
          </a:prstGeom>
        </p:spPr>
      </p:pic>
      <p:pic>
        <p:nvPicPr>
          <p:cNvPr id="7" name="Grafik 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7898" y="3092384"/>
            <a:ext cx="1346552" cy="498723"/>
          </a:xfrm>
          <a:prstGeom prst="rect">
            <a:avLst/>
          </a:prstGeom>
        </p:spPr>
      </p:pic>
      <p:pic>
        <p:nvPicPr>
          <p:cNvPr id="29" name="Grafik 28"/>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676756" y="2348880"/>
            <a:ext cx="1640655" cy="360000"/>
          </a:xfrm>
          <a:prstGeom prst="rect">
            <a:avLst/>
          </a:prstGeom>
        </p:spPr>
      </p:pic>
      <p:pic>
        <p:nvPicPr>
          <p:cNvPr id="30" name="Grafik 29"/>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994045" y="1177175"/>
            <a:ext cx="666033" cy="648032"/>
          </a:xfrm>
          <a:prstGeom prst="rect">
            <a:avLst/>
          </a:prstGeom>
        </p:spPr>
      </p:pic>
      <p:grpSp>
        <p:nvGrpSpPr>
          <p:cNvPr id="9" name="Gruppieren 8"/>
          <p:cNvGrpSpPr/>
          <p:nvPr/>
        </p:nvGrpSpPr>
        <p:grpSpPr>
          <a:xfrm>
            <a:off x="948867" y="1700808"/>
            <a:ext cx="2378195" cy="400110"/>
            <a:chOff x="948867" y="1700808"/>
            <a:chExt cx="2378195" cy="400110"/>
          </a:xfrm>
        </p:grpSpPr>
        <p:sp>
          <p:nvSpPr>
            <p:cNvPr id="4" name="Textfeld 3"/>
            <p:cNvSpPr txBox="1"/>
            <p:nvPr/>
          </p:nvSpPr>
          <p:spPr>
            <a:xfrm>
              <a:off x="1259632" y="1700808"/>
              <a:ext cx="2067430" cy="400110"/>
            </a:xfrm>
            <a:prstGeom prst="rect">
              <a:avLst/>
            </a:prstGeom>
            <a:noFill/>
          </p:spPr>
          <p:txBody>
            <a:bodyPr wrap="square" rtlCol="0">
              <a:spAutoFit/>
            </a:bodyPr>
            <a:lstStyle/>
            <a:p>
              <a:r>
                <a:rPr lang="de-DE" sz="1000" b="1" dirty="0" smtClean="0">
                  <a:latin typeface="Verdana" pitchFamily="34" charset="0"/>
                </a:rPr>
                <a:t>Vertretungen der Öffentlichen Bibliotheken</a:t>
              </a:r>
              <a:endParaRPr lang="de-DE" sz="1000" b="1" dirty="0">
                <a:latin typeface="Verdana" pitchFamily="34" charset="0"/>
              </a:endParaRPr>
            </a:p>
          </p:txBody>
        </p:sp>
        <p:pic>
          <p:nvPicPr>
            <p:cNvPr id="6" name="Grafik 5"/>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948867" y="1709892"/>
              <a:ext cx="310765" cy="360000"/>
            </a:xfrm>
            <a:prstGeom prst="rect">
              <a:avLst/>
            </a:prstGeom>
          </p:spPr>
        </p:pic>
      </p:grpSp>
      <p:sp>
        <p:nvSpPr>
          <p:cNvPr id="5" name="Fußzeilenplatzhalter 4"/>
          <p:cNvSpPr>
            <a:spLocks noGrp="1"/>
          </p:cNvSpPr>
          <p:nvPr>
            <p:ph type="ftr" sz="quarter" idx="14"/>
          </p:nvPr>
        </p:nvSpPr>
        <p:spPr>
          <a:xfrm>
            <a:off x="467544" y="6381328"/>
            <a:ext cx="3192534" cy="365125"/>
          </a:xfrm>
        </p:spPr>
        <p:txBody>
          <a:bodyPr/>
          <a:lstStyle/>
          <a:p>
            <a:r>
              <a:rPr lang="de-DE" dirty="0" smtClean="0"/>
              <a:t>AG RDA Schulungsunterlagen – Modul GND</a:t>
            </a:r>
            <a:endParaRPr lang="de-DE" dirty="0"/>
          </a:p>
        </p:txBody>
      </p:sp>
    </p:spTree>
    <p:extLst>
      <p:ext uri="{BB962C8B-B14F-4D97-AF65-F5344CB8AC3E}">
        <p14:creationId xmlns:p14="http://schemas.microsoft.com/office/powerpoint/2010/main" val="42290165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Abgelegte oder neu erworbene Adelstitel</a:t>
            </a:r>
            <a:endParaRPr lang="de-DE" dirty="0"/>
          </a:p>
        </p:txBody>
      </p:sp>
      <p:sp>
        <p:nvSpPr>
          <p:cNvPr id="7" name="Textplatzhalter 6"/>
          <p:cNvSpPr>
            <a:spLocks noGrp="1"/>
          </p:cNvSpPr>
          <p:nvPr>
            <p:ph type="body" sz="quarter" idx="13"/>
          </p:nvPr>
        </p:nvSpPr>
        <p:spPr/>
        <p:txBody>
          <a:bodyPr/>
          <a:lstStyle/>
          <a:p>
            <a:r>
              <a:rPr lang="de-DE" b="1" smtClean="0"/>
              <a:t>RDA 9.2.2.17</a:t>
            </a:r>
          </a:p>
          <a:p>
            <a:endParaRPr lang="de-DE" b="1" smtClean="0"/>
          </a:p>
          <a:p>
            <a:r>
              <a:rPr lang="de-DE" smtClean="0"/>
              <a:t>Wenn eine Person einen Adelstitel ablegt oder erwirbt bzw. einen neuen Adelstitel erwirbt, so wird der bevorzugte Name i.d.R. mit der neuesten Namensform gebildet, außer wenn die Person unter einem anderen Namen bekannter ist.</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Fürstentitel</a:t>
            </a:r>
            <a:endParaRPr lang="de-DE" dirty="0"/>
          </a:p>
        </p:txBody>
      </p:sp>
      <p:sp>
        <p:nvSpPr>
          <p:cNvPr id="7" name="Textplatzhalter 6"/>
          <p:cNvSpPr>
            <a:spLocks noGrp="1"/>
          </p:cNvSpPr>
          <p:nvPr>
            <p:ph type="body" sz="quarter" idx="13"/>
          </p:nvPr>
        </p:nvSpPr>
        <p:spPr/>
        <p:txBody>
          <a:bodyPr>
            <a:normAutofit fontScale="92500" lnSpcReduction="10000"/>
          </a:bodyPr>
          <a:lstStyle/>
          <a:p>
            <a:r>
              <a:rPr lang="de-DE" sz="2200" b="1" smtClean="0"/>
              <a:t>RDA 9.4.1.4.1 und zugehörige AWR</a:t>
            </a:r>
          </a:p>
          <a:p>
            <a:endParaRPr lang="de-DE" sz="2200" b="1" smtClean="0"/>
          </a:p>
          <a:p>
            <a:r>
              <a:rPr lang="de-DE" sz="2200" smtClean="0"/>
              <a:t>der  Titel der Person und der Name des Landes oder Volkes wird in normierter Form erfasst. Territorium und Titel werden in Deutsch und durch ein Komma getrennt erfasst. </a:t>
            </a:r>
          </a:p>
          <a:p>
            <a:r>
              <a:rPr lang="de-DE" sz="2200" smtClean="0"/>
              <a:t>Zählungen werden in römischen Ziffern mit Punkt am Ende erfasst. Die Zählung erfolgt ohne Trennzeichen nach dem persönlichen Namen und ist integraler Bestandteil des Namens.</a:t>
            </a:r>
          </a:p>
          <a:p>
            <a:pPr>
              <a:buNone/>
            </a:pPr>
            <a:endParaRPr lang="de-DE" sz="2200" smtClean="0"/>
          </a:p>
          <a:p>
            <a:pPr>
              <a:buNone/>
            </a:pPr>
            <a:r>
              <a:rPr lang="de-DE" sz="2200" i="1" smtClean="0"/>
              <a:t>Beispiele für den normierten Sucheinstieg :</a:t>
            </a:r>
          </a:p>
          <a:p>
            <a:pPr marL="0" indent="0">
              <a:buNone/>
            </a:pPr>
            <a:r>
              <a:rPr lang="de-DE" altLang="de-DE" sz="2200" smtClean="0"/>
              <a:t>	</a:t>
            </a:r>
            <a:r>
              <a:rPr lang="de-DE" altLang="de-DE" sz="2200" smtClean="0">
                <a:ea typeface="Verdana" pitchFamily="34" charset="0"/>
                <a:cs typeface="Verdana" pitchFamily="34" charset="0"/>
              </a:rPr>
              <a:t>Otto I., Bayern, König, 1848-1916</a:t>
            </a:r>
          </a:p>
          <a:p>
            <a:pPr marL="0" indent="0">
              <a:buNone/>
            </a:pPr>
            <a:r>
              <a:rPr lang="de-DE" altLang="de-DE" sz="2200" smtClean="0">
                <a:ea typeface="Verdana" pitchFamily="34" charset="0"/>
                <a:cs typeface="Verdana" pitchFamily="34" charset="0"/>
              </a:rPr>
              <a:t>	Iwan IV., Russland, Zar, 1530-1584</a:t>
            </a:r>
          </a:p>
          <a:p>
            <a:pPr marL="0" indent="0">
              <a:buNone/>
            </a:pPr>
            <a:r>
              <a:rPr lang="de-DE" altLang="de-DE" sz="2200" smtClean="0">
                <a:ea typeface="Verdana" pitchFamily="34" charset="0"/>
                <a:cs typeface="Verdana" pitchFamily="34" charset="0"/>
              </a:rPr>
              <a:t>	</a:t>
            </a:r>
            <a:r>
              <a:rPr lang="de-DE" sz="2200" smtClean="0"/>
              <a:t>Ceawlin, Wessex, König, -593</a:t>
            </a:r>
            <a:endParaRPr lang="de-DE" altLang="de-DE" sz="2200" smtClean="0">
              <a:ea typeface="Verdana" pitchFamily="34" charset="0"/>
              <a:cs typeface="Verdana" pitchFamily="34" charset="0"/>
            </a:endParaRP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Namen von Fürsten</a:t>
            </a:r>
            <a:endParaRPr lang="de-DE" dirty="0"/>
          </a:p>
        </p:txBody>
      </p:sp>
      <p:sp>
        <p:nvSpPr>
          <p:cNvPr id="7" name="Textplatzhalter 6"/>
          <p:cNvSpPr>
            <a:spLocks noGrp="1"/>
          </p:cNvSpPr>
          <p:nvPr>
            <p:ph type="body" sz="quarter" idx="13"/>
          </p:nvPr>
        </p:nvSpPr>
        <p:spPr/>
        <p:txBody>
          <a:bodyPr>
            <a:normAutofit fontScale="85000" lnSpcReduction="10000"/>
          </a:bodyPr>
          <a:lstStyle/>
          <a:p>
            <a:r>
              <a:rPr lang="de-DE" b="1" smtClean="0"/>
              <a:t>RDA  9.2.2.20 und zugehörige ERL 2</a:t>
            </a:r>
          </a:p>
          <a:p>
            <a:endParaRPr lang="de-DE" b="1" smtClean="0"/>
          </a:p>
          <a:p>
            <a:r>
              <a:rPr lang="de-DE" smtClean="0"/>
              <a:t>Wenn der Name einer Person zusätzlich zum persönlichen Namen den Familiennamen, den Namen eines Fürstenhauses, einer Dynastie, eine territoriale Kennzeichnung o.ä. enthält, so wird dieser Name dem persönlichen Namen direkt angefügt. Anschließend folgen dann normiert Titel, Territorium und ggf. Zählung.</a:t>
            </a:r>
          </a:p>
          <a:p>
            <a:endParaRPr lang="de-DE" smtClean="0"/>
          </a:p>
          <a:p>
            <a:pPr>
              <a:buNone/>
            </a:pPr>
            <a:r>
              <a:rPr lang="de-DE" i="1" smtClean="0"/>
              <a:t>Beispiel für den normierten Sucheinstieg:</a:t>
            </a:r>
          </a:p>
          <a:p>
            <a:pPr marL="0" indent="0">
              <a:buNone/>
            </a:pPr>
            <a:r>
              <a:rPr lang="de-DE" altLang="de-DE" smtClean="0"/>
              <a:t>	</a:t>
            </a:r>
            <a:r>
              <a:rPr lang="de-DE" altLang="de-DE" smtClean="0">
                <a:ea typeface="Verdana" pitchFamily="34" charset="0"/>
                <a:cs typeface="Verdana" pitchFamily="34" charset="0"/>
              </a:rPr>
              <a:t>Eleonore, von Aquitanien, 1122/1123-1204</a:t>
            </a:r>
            <a:endParaRPr lang="de-DE" altLang="de-DE" smtClean="0"/>
          </a:p>
          <a:p>
            <a:pPr marL="0" indent="0">
              <a:buNone/>
            </a:pPr>
            <a:r>
              <a:rPr lang="de-DE" altLang="de-DE" smtClean="0">
                <a:ea typeface="Verdana" pitchFamily="34" charset="0"/>
                <a:cs typeface="Verdana" pitchFamily="34" charset="0"/>
              </a:rPr>
              <a:t>	Ming Taizu, China, Kaiser, 1328-1398</a:t>
            </a:r>
          </a:p>
          <a:p>
            <a:pPr marL="0" indent="0">
              <a:buNone/>
            </a:pPr>
            <a:r>
              <a:rPr lang="de-DE" altLang="de-DE" smtClean="0">
                <a:ea typeface="Verdana" pitchFamily="34" charset="0"/>
                <a:cs typeface="Verdana" pitchFamily="34" charset="0"/>
              </a:rPr>
              <a:t>	Louis Bonaparte, </a:t>
            </a:r>
            <a:r>
              <a:rPr lang="de-DE" smtClean="0"/>
              <a:t>Holland, König</a:t>
            </a:r>
            <a:r>
              <a:rPr lang="de-DE" altLang="de-DE" smtClean="0">
                <a:ea typeface="Verdana" pitchFamily="34" charset="0"/>
                <a:cs typeface="Verdana" pitchFamily="34" charset="0"/>
              </a:rPr>
              <a:t>, 1778-1846</a:t>
            </a:r>
          </a:p>
          <a:p>
            <a:pPr marL="0" indent="0">
              <a:buNone/>
            </a:pPr>
            <a:r>
              <a:rPr lang="de-DE" altLang="de-DE" smtClean="0">
                <a:ea typeface="Verdana" pitchFamily="34" charset="0"/>
                <a:cs typeface="Verdana" pitchFamily="34" charset="0"/>
              </a:rPr>
              <a:t>	</a:t>
            </a:r>
            <a:r>
              <a:rPr lang="de-DE" altLang="de-DE" sz="1700" i="1" smtClean="0">
                <a:ea typeface="Verdana" pitchFamily="34" charset="0"/>
                <a:cs typeface="Verdana" pitchFamily="34" charset="0"/>
              </a:rPr>
              <a:t>bisher: Ludwig, Holland, König, 1778-1846</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Namen von Fürsten</a:t>
            </a:r>
            <a:endParaRPr lang="de-DE" dirty="0"/>
          </a:p>
        </p:txBody>
      </p:sp>
      <p:sp>
        <p:nvSpPr>
          <p:cNvPr id="7" name="Textplatzhalter 6"/>
          <p:cNvSpPr>
            <a:spLocks noGrp="1"/>
          </p:cNvSpPr>
          <p:nvPr>
            <p:ph type="body" sz="quarter" idx="13"/>
          </p:nvPr>
        </p:nvSpPr>
        <p:spPr/>
        <p:txBody>
          <a:bodyPr>
            <a:normAutofit/>
          </a:bodyPr>
          <a:lstStyle/>
          <a:p>
            <a:r>
              <a:rPr lang="de-DE" b="1" smtClean="0"/>
              <a:t>RDA  9.2.2.20 und zugehörige ERL 1</a:t>
            </a:r>
          </a:p>
          <a:p>
            <a:endParaRPr lang="de-DE" b="1" smtClean="0"/>
          </a:p>
          <a:p>
            <a:r>
              <a:rPr lang="de-DE" smtClean="0"/>
              <a:t>Zählungen, die zu einem persönlichen Namen gehören, auf den ein zweiter persönlicher Name folgt, werden als Wortfolge „Vorname Zählung. Vorname“ erfasst.</a:t>
            </a:r>
          </a:p>
          <a:p>
            <a:endParaRPr lang="de-DE" i="1" smtClean="0">
              <a:solidFill>
                <a:srgbClr val="FF0000"/>
              </a:solidFill>
            </a:endParaRPr>
          </a:p>
          <a:p>
            <a:pPr>
              <a:buNone/>
            </a:pPr>
            <a:r>
              <a:rPr lang="de-DE" i="1" smtClean="0"/>
              <a:t>Beispiel für den normierten Sucheinstieg:</a:t>
            </a:r>
          </a:p>
          <a:p>
            <a:pPr marL="0" indent="0">
              <a:buNone/>
            </a:pPr>
            <a:r>
              <a:rPr lang="de-DE" altLang="de-DE" smtClean="0"/>
              <a:t>	</a:t>
            </a:r>
            <a:r>
              <a:rPr lang="de-DE" altLang="de-DE" smtClean="0">
                <a:ea typeface="Verdana" pitchFamily="34" charset="0"/>
                <a:cs typeface="Verdana" pitchFamily="34" charset="0"/>
              </a:rPr>
              <a:t>Gustav IV. Adolf, Schweden, König, </a:t>
            </a:r>
          </a:p>
          <a:p>
            <a:pPr marL="0" indent="0">
              <a:buNone/>
            </a:pPr>
            <a:r>
              <a:rPr lang="de-DE" altLang="de-DE" smtClean="0">
                <a:ea typeface="Verdana" pitchFamily="34" charset="0"/>
                <a:cs typeface="Verdana" pitchFamily="34" charset="0"/>
              </a:rPr>
              <a:t>	1778-1837</a:t>
            </a:r>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Nachnamen von Mitgliedern von ehemaligen Fürstenhäusern</a:t>
            </a:r>
            <a:endParaRPr lang="de-DE" dirty="0"/>
          </a:p>
        </p:txBody>
      </p:sp>
      <p:sp>
        <p:nvSpPr>
          <p:cNvPr id="7" name="Textplatzhalter 6"/>
          <p:cNvSpPr>
            <a:spLocks noGrp="1"/>
          </p:cNvSpPr>
          <p:nvPr>
            <p:ph type="body" sz="quarter" idx="13"/>
          </p:nvPr>
        </p:nvSpPr>
        <p:spPr/>
        <p:txBody>
          <a:bodyPr>
            <a:normAutofit fontScale="77500" lnSpcReduction="20000"/>
          </a:bodyPr>
          <a:lstStyle/>
          <a:p>
            <a:r>
              <a:rPr lang="de-DE" b="1" smtClean="0"/>
              <a:t>RDA  9.2.2.13</a:t>
            </a:r>
          </a:p>
          <a:p>
            <a:endParaRPr lang="de-DE" b="1" smtClean="0"/>
          </a:p>
          <a:p>
            <a:r>
              <a:rPr lang="de-DE" smtClean="0"/>
              <a:t>Mitglieder von Fürstenhäusern, die nicht mehr regieren, werden in der Form Nachname, Vorname angesetzt. Gibt es keinen Nachnamen, so wird der Name des Hauses oder der Dynastie bzw. der Territorialtitel verwendet (lt. Nachschlagewerk).</a:t>
            </a:r>
          </a:p>
          <a:p>
            <a:r>
              <a:rPr lang="de-DE" altLang="de-DE" smtClean="0">
                <a:ea typeface="Verdana" pitchFamily="34" charset="0"/>
                <a:cs typeface="Verdana" pitchFamily="34" charset="0"/>
              </a:rPr>
              <a:t>Der frühere Name wird als abweichender Name erfasst, wenn die Person den Titel zu der Zeit inne hatte, zu der die Familie noch regierte.</a:t>
            </a:r>
          </a:p>
          <a:p>
            <a:endParaRPr lang="de-DE" smtClean="0"/>
          </a:p>
          <a:p>
            <a:pPr>
              <a:buNone/>
            </a:pPr>
            <a:r>
              <a:rPr lang="de-DE" i="1" smtClean="0"/>
              <a:t>Beispiel für den normierten Sucheinstieg:</a:t>
            </a:r>
          </a:p>
          <a:p>
            <a:pPr marL="0" indent="0">
              <a:buNone/>
            </a:pPr>
            <a:r>
              <a:rPr lang="de-DE" altLang="de-DE" smtClean="0"/>
              <a:t>	</a:t>
            </a:r>
            <a:r>
              <a:rPr lang="de-DE" altLang="de-DE" smtClean="0">
                <a:ea typeface="Verdana" pitchFamily="34" charset="0"/>
                <a:cs typeface="Verdana" pitchFamily="34" charset="0"/>
              </a:rPr>
              <a:t>Habsburg, Otto von, 1912-2011</a:t>
            </a:r>
          </a:p>
          <a:p>
            <a:pPr marL="0" indent="0">
              <a:buNone/>
            </a:pPr>
            <a:r>
              <a:rPr lang="de-DE" altLang="de-DE" smtClean="0">
                <a:ea typeface="Verdana" pitchFamily="34" charset="0"/>
                <a:cs typeface="Verdana" pitchFamily="34" charset="0"/>
              </a:rPr>
              <a:t>	</a:t>
            </a:r>
            <a:r>
              <a:rPr lang="de-DE" smtClean="0"/>
              <a:t>Sachsen-Coburg und Gotha, Friedrich Josias</a:t>
            </a:r>
            <a:r>
              <a:rPr lang="de-DE" b="1" smtClean="0">
                <a:latin typeface="Arial" charset="0"/>
                <a:cs typeface="Arial" charset="0"/>
              </a:rPr>
              <a:t> </a:t>
            </a:r>
            <a:r>
              <a:rPr lang="de-DE" smtClean="0"/>
              <a:t>von, 	1918-1998</a:t>
            </a:r>
          </a:p>
          <a:p>
            <a:pPr marL="0" indent="0">
              <a:buNone/>
            </a:pPr>
            <a:r>
              <a:rPr lang="de-DE" altLang="de-DE" smtClean="0">
                <a:ea typeface="Verdana" pitchFamily="34" charset="0"/>
                <a:cs typeface="Verdana" pitchFamily="34" charset="0"/>
              </a:rPr>
              <a:t> </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Ehepartner von Personen mit dem höchsten fürstlichen Rang</a:t>
            </a:r>
            <a:endParaRPr lang="de-DE" dirty="0"/>
          </a:p>
        </p:txBody>
      </p:sp>
      <p:sp>
        <p:nvSpPr>
          <p:cNvPr id="7" name="Textplatzhalter 6"/>
          <p:cNvSpPr>
            <a:spLocks noGrp="1"/>
          </p:cNvSpPr>
          <p:nvPr>
            <p:ph type="body" sz="quarter" idx="13"/>
          </p:nvPr>
        </p:nvSpPr>
        <p:spPr/>
        <p:txBody>
          <a:bodyPr>
            <a:normAutofit fontScale="92500" lnSpcReduction="20000"/>
          </a:bodyPr>
          <a:lstStyle/>
          <a:p>
            <a:r>
              <a:rPr lang="de-DE" b="1" smtClean="0"/>
              <a:t>9.4.1.4.2 und  zugehörige AWR</a:t>
            </a:r>
          </a:p>
          <a:p>
            <a:pPr>
              <a:buNone/>
            </a:pPr>
            <a:endParaRPr lang="de-DE" b="1" smtClean="0"/>
          </a:p>
          <a:p>
            <a:r>
              <a:rPr lang="de-DE" smtClean="0"/>
              <a:t>Verwandtschaftsbezeichnung „Gemahl/in“: </a:t>
            </a:r>
          </a:p>
          <a:p>
            <a:pPr>
              <a:buNone/>
            </a:pPr>
            <a:r>
              <a:rPr lang="de-DE" smtClean="0"/>
              <a:t>	Die Beziehung zum Ehepartner wird nicht in verbaler Form als Teil des Titels erfasst, sondern als Beziehung in einem eigenen Datenfeld. </a:t>
            </a:r>
          </a:p>
          <a:p>
            <a:pPr>
              <a:buNone/>
            </a:pPr>
            <a:endParaRPr lang="de-DE" i="1" smtClean="0"/>
          </a:p>
          <a:p>
            <a:pPr>
              <a:buNone/>
            </a:pPr>
            <a:r>
              <a:rPr lang="de-DE" i="1" smtClean="0"/>
              <a:t>Beispiel für den normierten Sucheinstieg: </a:t>
            </a:r>
          </a:p>
          <a:p>
            <a:pPr>
              <a:buNone/>
            </a:pPr>
            <a:r>
              <a:rPr lang="de-DE" altLang="de-DE" i="1" smtClean="0"/>
              <a:t>	</a:t>
            </a:r>
            <a:r>
              <a:rPr lang="de-DE" altLang="de-DE" smtClean="0"/>
              <a:t>	</a:t>
            </a:r>
            <a:r>
              <a:rPr lang="de-DE" altLang="de-DE" smtClean="0">
                <a:ea typeface="Verdana" pitchFamily="34" charset="0"/>
                <a:cs typeface="Verdana" pitchFamily="34" charset="0"/>
              </a:rPr>
              <a:t>Viktoria, Deutsches Reich, Kaiserin, 1840-1901</a:t>
            </a:r>
          </a:p>
          <a:p>
            <a:pPr marL="0" indent="0">
              <a:buNone/>
            </a:pPr>
            <a:r>
              <a:rPr lang="de-DE" altLang="de-DE" smtClean="0">
                <a:ea typeface="Verdana" pitchFamily="34" charset="0"/>
                <a:cs typeface="Verdana" pitchFamily="34" charset="0"/>
              </a:rPr>
              <a:t>	</a:t>
            </a:r>
            <a:r>
              <a:rPr lang="de-DE" altLang="de-DE" i="1" smtClean="0">
                <a:ea typeface="Verdana" pitchFamily="34" charset="0"/>
                <a:cs typeface="Verdana" pitchFamily="34" charset="0"/>
              </a:rPr>
              <a:t> </a:t>
            </a:r>
            <a:r>
              <a:rPr lang="de-DE" altLang="de-DE" sz="1700" i="1" smtClean="0">
                <a:ea typeface="Verdana" pitchFamily="34" charset="0"/>
                <a:cs typeface="Verdana" pitchFamily="34" charset="0"/>
              </a:rPr>
              <a:t>nicht: Viktoria, Deutsches Reich, Kaiserin</a:t>
            </a:r>
            <a:r>
              <a:rPr lang="fi-FI" altLang="de-DE" sz="1700" i="1" smtClean="0">
                <a:ea typeface="Verdana" pitchFamily="34" charset="0"/>
                <a:cs typeface="Verdana" pitchFamily="34" charset="0"/>
              </a:rPr>
              <a:t>, Gemahlin von Friedrich, 	Deutsches Reich, Kaiser, 1831-1888</a:t>
            </a:r>
            <a:endParaRPr lang="de-DE" altLang="de-DE" sz="1700" smtClean="0">
              <a:ea typeface="Verdana" pitchFamily="34" charset="0"/>
              <a:cs typeface="Verdana" pitchFamily="34" charset="0"/>
            </a:endParaRPr>
          </a:p>
          <a:p>
            <a:pPr marL="0" indent="0">
              <a:buNone/>
            </a:pPr>
            <a:r>
              <a:rPr lang="de-DE" altLang="de-DE" smtClean="0">
                <a:ea typeface="Verdana" pitchFamily="34" charset="0"/>
                <a:cs typeface="Verdana" pitchFamily="34" charset="0"/>
              </a:rPr>
              <a:t>	Michiko, Japan, Kaiserin, 1934-</a:t>
            </a:r>
          </a:p>
          <a:p>
            <a:pPr marL="0" indent="0">
              <a:buNone/>
            </a:pPr>
            <a:r>
              <a:rPr lang="de-DE" altLang="de-DE" smtClean="0">
                <a:ea typeface="Verdana" pitchFamily="34" charset="0"/>
                <a:cs typeface="Verdana" pitchFamily="34" charset="0"/>
              </a:rPr>
              <a:t>	</a:t>
            </a:r>
            <a:r>
              <a:rPr lang="de-DE" altLang="de-DE" sz="1700" i="1" smtClean="0">
                <a:ea typeface="Verdana" pitchFamily="34" charset="0"/>
                <a:cs typeface="Verdana" pitchFamily="34" charset="0"/>
              </a:rPr>
              <a:t>nicht: </a:t>
            </a:r>
            <a:r>
              <a:rPr lang="fi-FI" altLang="de-DE" sz="1700" i="1" smtClean="0">
                <a:ea typeface="Verdana" pitchFamily="34" charset="0"/>
                <a:cs typeface="Verdana" pitchFamily="34" charset="0"/>
              </a:rPr>
              <a:t>Michiko, Japan, Kaiserin, Gemahlin von Akihito, Japan, Kaiser, 	1840-1901</a:t>
            </a:r>
            <a:endParaRPr lang="de-DE" altLang="de-DE" sz="1700" smtClean="0">
              <a:ea typeface="Verdana" pitchFamily="34" charset="0"/>
              <a:cs typeface="Verdana" pitchFamily="34" charset="0"/>
            </a:endParaRP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Kinder und Enkel von Personen mit dem höchsten fürstlichen Rang</a:t>
            </a:r>
            <a:endParaRPr lang="de-DE" dirty="0"/>
          </a:p>
        </p:txBody>
      </p:sp>
      <p:sp>
        <p:nvSpPr>
          <p:cNvPr id="7" name="Textplatzhalter 6"/>
          <p:cNvSpPr>
            <a:spLocks noGrp="1"/>
          </p:cNvSpPr>
          <p:nvPr>
            <p:ph type="body" sz="quarter" idx="13"/>
          </p:nvPr>
        </p:nvSpPr>
        <p:spPr/>
        <p:txBody>
          <a:bodyPr>
            <a:normAutofit fontScale="92500" lnSpcReduction="10000"/>
          </a:bodyPr>
          <a:lstStyle/>
          <a:p>
            <a:r>
              <a:rPr lang="de-DE" b="1" smtClean="0"/>
              <a:t>RDA  9.4.1.4.3</a:t>
            </a:r>
          </a:p>
          <a:p>
            <a:endParaRPr lang="de-DE" b="1" smtClean="0"/>
          </a:p>
          <a:p>
            <a:r>
              <a:rPr lang="de-DE" smtClean="0"/>
              <a:t>Bei Kinder und Enkeln von Personen mit dem höchsten fürstlichen Rang wird deren Titel in der im Deutschen gebräuchlichen Form zum bevorzugten Namen hinzugefügt. Die Beziehung zum Groß-(Elternteil) wird nicht in verbaler Form als Teil des Titels erfasst, sondern als Beziehung in einem eigenen Datenfeld. </a:t>
            </a:r>
          </a:p>
          <a:p>
            <a:endParaRPr lang="de-DE" smtClean="0"/>
          </a:p>
          <a:p>
            <a:pPr>
              <a:buNone/>
            </a:pPr>
            <a:r>
              <a:rPr lang="de-DE" i="1" smtClean="0"/>
              <a:t>Beispiel für den normierten Sucheinstieg: </a:t>
            </a:r>
          </a:p>
          <a:p>
            <a:pPr>
              <a:buNone/>
            </a:pPr>
            <a:r>
              <a:rPr lang="de-DE" altLang="de-DE" i="1" smtClean="0"/>
              <a:t>	</a:t>
            </a:r>
            <a:r>
              <a:rPr lang="de-DE" altLang="de-DE" smtClean="0"/>
              <a:t>	</a:t>
            </a:r>
            <a:r>
              <a:rPr lang="de-DE" altLang="de-DE" smtClean="0">
                <a:ea typeface="Verdana" pitchFamily="34" charset="0"/>
                <a:cs typeface="Verdana" pitchFamily="34" charset="0"/>
              </a:rPr>
              <a:t>Charles, Wales, Prinz, 1948-</a:t>
            </a:r>
          </a:p>
          <a:p>
            <a:pPr marL="0" indent="0">
              <a:buNone/>
            </a:pPr>
            <a:r>
              <a:rPr lang="de-DE" altLang="de-DE" smtClean="0">
                <a:ea typeface="Verdana" pitchFamily="34" charset="0"/>
                <a:cs typeface="Verdana" pitchFamily="34" charset="0"/>
              </a:rPr>
              <a:t>	Madeleine, Schweden, Prinzessin, 1982-</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Titel im Vereinigten Königreich, die eine territoriale Bezeichnung enthalten</a:t>
            </a:r>
            <a:endParaRPr lang="de-DE" dirty="0"/>
          </a:p>
        </p:txBody>
      </p:sp>
      <p:sp>
        <p:nvSpPr>
          <p:cNvPr id="7" name="Textplatzhalter 6"/>
          <p:cNvSpPr>
            <a:spLocks noGrp="1"/>
          </p:cNvSpPr>
          <p:nvPr>
            <p:ph type="body" sz="quarter" idx="13"/>
          </p:nvPr>
        </p:nvSpPr>
        <p:spPr/>
        <p:txBody>
          <a:bodyPr>
            <a:normAutofit fontScale="92500" lnSpcReduction="20000"/>
          </a:bodyPr>
          <a:lstStyle/>
          <a:p>
            <a:r>
              <a:rPr lang="de-DE" b="1" smtClean="0"/>
              <a:t>RDA  9.2.2.15</a:t>
            </a:r>
          </a:p>
          <a:p>
            <a:endParaRPr lang="de-DE" b="1" smtClean="0"/>
          </a:p>
          <a:p>
            <a:r>
              <a:rPr lang="de-DE" smtClean="0"/>
              <a:t>Ist die territoriale Bezeichnung integraler Bestandteil des Titels, wird sie zum bevorzugten Namen hinzugefügt. Ist dies nicht der Fall oder ist dies zweifelhaft, wird die territoriale Bezeichung weggelassen.</a:t>
            </a:r>
          </a:p>
          <a:p>
            <a:endParaRPr lang="de-DE" smtClean="0"/>
          </a:p>
          <a:p>
            <a:pPr>
              <a:buNone/>
            </a:pPr>
            <a:r>
              <a:rPr lang="de-DE" i="1" smtClean="0"/>
              <a:t>Beispiel für den normierten Sucheinstieg:</a:t>
            </a:r>
          </a:p>
          <a:p>
            <a:pPr marL="0" indent="0">
              <a:buNone/>
            </a:pPr>
            <a:r>
              <a:rPr lang="de-DE" altLang="de-DE" smtClean="0"/>
              <a:t>	</a:t>
            </a:r>
            <a:r>
              <a:rPr lang="en-US" smtClean="0"/>
              <a:t>Russell of Liverpool, Edward Frederick Langley 	Russell, Baron, 1895-1981</a:t>
            </a:r>
            <a:endParaRPr lang="de-DE" altLang="de-DE" smtClean="0">
              <a:ea typeface="Verdana" pitchFamily="34" charset="0"/>
              <a:cs typeface="Verdana" pitchFamily="34" charset="0"/>
            </a:endParaRPr>
          </a:p>
          <a:p>
            <a:pPr marL="0" indent="0">
              <a:buNone/>
            </a:pPr>
            <a:r>
              <a:rPr lang="de-DE" altLang="de-DE" smtClean="0">
                <a:ea typeface="Verdana" pitchFamily="34" charset="0"/>
                <a:cs typeface="Verdana" pitchFamily="34" charset="0"/>
              </a:rPr>
              <a:t>	</a:t>
            </a:r>
            <a:r>
              <a:rPr lang="de-DE" altLang="de-DE" i="1" smtClean="0">
                <a:ea typeface="Verdana" pitchFamily="34" charset="0"/>
                <a:cs typeface="Verdana" pitchFamily="34" charset="0"/>
              </a:rPr>
              <a:t>Aber:</a:t>
            </a:r>
          </a:p>
          <a:p>
            <a:pPr marL="0" indent="0">
              <a:buNone/>
            </a:pPr>
            <a:r>
              <a:rPr lang="de-DE" altLang="de-DE" smtClean="0">
                <a:ea typeface="Verdana" pitchFamily="34" charset="0"/>
                <a:cs typeface="Verdana" pitchFamily="34" charset="0"/>
              </a:rPr>
              <a:t>	</a:t>
            </a:r>
            <a:r>
              <a:rPr lang="de-DE" smtClean="0"/>
              <a:t>Hardinge, Henry Hardinge, Viscount, 1785-1856</a:t>
            </a:r>
            <a:endParaRPr lang="de-DE" altLang="de-DE" smtClean="0">
              <a:ea typeface="Verdana" pitchFamily="34" charset="0"/>
              <a:cs typeface="Verdana" pitchFamily="34" charset="0"/>
            </a:endParaRPr>
          </a:p>
          <a:p>
            <a:endParaRPr lang="de-DE" dirty="0" smtClean="0"/>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Richter der Scottish Court of Session</a:t>
            </a:r>
            <a:endParaRPr lang="de-DE" dirty="0"/>
          </a:p>
        </p:txBody>
      </p:sp>
      <p:sp>
        <p:nvSpPr>
          <p:cNvPr id="7" name="Textplatzhalter 6"/>
          <p:cNvSpPr>
            <a:spLocks noGrp="1"/>
          </p:cNvSpPr>
          <p:nvPr>
            <p:ph type="body" sz="quarter" idx="13"/>
          </p:nvPr>
        </p:nvSpPr>
        <p:spPr/>
        <p:txBody>
          <a:bodyPr/>
          <a:lstStyle/>
          <a:p>
            <a:r>
              <a:rPr lang="de-DE" b="1" smtClean="0"/>
              <a:t>RDA  9.2.2.16</a:t>
            </a:r>
          </a:p>
          <a:p>
            <a:endParaRPr lang="de-DE" b="1" smtClean="0"/>
          </a:p>
          <a:p>
            <a:r>
              <a:rPr lang="de-DE" smtClean="0"/>
              <a:t>Wenn die Person einen Titel trägt, der mit Lord beginnt, wird dieser zum bevorzugten Namen dazugenommen.</a:t>
            </a:r>
          </a:p>
          <a:p>
            <a:endParaRPr lang="de-DE" smtClean="0"/>
          </a:p>
          <a:p>
            <a:pPr>
              <a:buNone/>
            </a:pPr>
            <a:r>
              <a:rPr lang="de-DE" i="1" smtClean="0"/>
              <a:t>Beispiel für den normierten Sucheinstieg:</a:t>
            </a:r>
          </a:p>
          <a:p>
            <a:pPr marL="0" indent="0">
              <a:buNone/>
            </a:pPr>
            <a:r>
              <a:rPr lang="de-DE" altLang="de-DE" smtClean="0"/>
              <a:t>	</a:t>
            </a:r>
            <a:r>
              <a:rPr lang="de-DE" altLang="de-DE" smtClean="0">
                <a:ea typeface="Verdana" pitchFamily="34" charset="0"/>
                <a:cs typeface="Verdana" pitchFamily="34" charset="0"/>
              </a:rPr>
              <a:t>Kames, Henry Home, Lord, 1696-1782</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Bevorzugter Name und Sucheinstiege</a:t>
            </a:r>
            <a:endParaRPr lang="de-DE" dirty="0"/>
          </a:p>
        </p:txBody>
      </p:sp>
      <p:sp>
        <p:nvSpPr>
          <p:cNvPr id="7" name="Textplatzhalter 6"/>
          <p:cNvSpPr>
            <a:spLocks noGrp="1"/>
          </p:cNvSpPr>
          <p:nvPr>
            <p:ph type="body" sz="quarter" idx="13"/>
          </p:nvPr>
        </p:nvSpPr>
        <p:spPr>
          <a:xfrm>
            <a:off x="539553" y="1556792"/>
            <a:ext cx="8352928" cy="4536033"/>
          </a:xfrm>
        </p:spPr>
        <p:txBody>
          <a:bodyPr>
            <a:normAutofit fontScale="85000" lnSpcReduction="10000"/>
          </a:bodyPr>
          <a:lstStyle/>
          <a:p>
            <a:pPr>
              <a:buNone/>
            </a:pPr>
            <a:r>
              <a:rPr lang="de-DE" i="1" smtClean="0"/>
              <a:t>Beispiel für den normierten Sucheinstieg :</a:t>
            </a:r>
          </a:p>
          <a:p>
            <a:pPr>
              <a:buNone/>
            </a:pPr>
            <a:endParaRPr lang="de-DE" i="1" smtClean="0"/>
          </a:p>
          <a:p>
            <a:pPr>
              <a:buNone/>
            </a:pPr>
            <a:r>
              <a:rPr lang="de-DE" i="1" smtClean="0"/>
              <a:t>Fürsten:</a:t>
            </a:r>
          </a:p>
          <a:p>
            <a:pPr marL="0" indent="0">
              <a:buNone/>
            </a:pPr>
            <a:r>
              <a:rPr lang="de-DE" altLang="de-DE" smtClean="0"/>
              <a:t>	</a:t>
            </a:r>
            <a:r>
              <a:rPr lang="de-DE" altLang="de-DE" smtClean="0">
                <a:solidFill>
                  <a:srgbClr val="FF0000"/>
                </a:solidFill>
                <a:ea typeface="Verdana" pitchFamily="34" charset="0"/>
                <a:cs typeface="Verdana" pitchFamily="34" charset="0"/>
              </a:rPr>
              <a:t>Elisabeth II.</a:t>
            </a:r>
            <a:r>
              <a:rPr lang="de-DE" altLang="de-DE" smtClean="0">
                <a:ea typeface="Verdana" pitchFamily="34" charset="0"/>
                <a:cs typeface="Verdana" pitchFamily="34" charset="0"/>
              </a:rPr>
              <a:t>, Großbritannien, Königin, 1926-</a:t>
            </a:r>
          </a:p>
          <a:p>
            <a:pPr marL="0" indent="0">
              <a:buNone/>
            </a:pPr>
            <a:r>
              <a:rPr lang="de-DE" altLang="de-DE" smtClean="0">
                <a:ea typeface="Verdana" pitchFamily="34" charset="0"/>
                <a:cs typeface="Verdana" pitchFamily="34" charset="0"/>
              </a:rPr>
              <a:t>	</a:t>
            </a:r>
            <a:r>
              <a:rPr lang="de-DE" altLang="de-DE" smtClean="0">
                <a:solidFill>
                  <a:srgbClr val="FF0000"/>
                </a:solidFill>
                <a:ea typeface="Verdana" pitchFamily="34" charset="0"/>
                <a:cs typeface="Verdana" pitchFamily="34" charset="0"/>
              </a:rPr>
              <a:t>Friedrich I.</a:t>
            </a:r>
            <a:r>
              <a:rPr lang="de-DE" altLang="de-DE" smtClean="0">
                <a:ea typeface="Verdana" pitchFamily="34" charset="0"/>
                <a:cs typeface="Verdana" pitchFamily="34" charset="0"/>
              </a:rPr>
              <a:t>, Heiliges Römisches Reich, Kaiser, </a:t>
            </a:r>
          </a:p>
          <a:p>
            <a:pPr marL="0" indent="0">
              <a:buNone/>
            </a:pPr>
            <a:r>
              <a:rPr lang="de-DE" altLang="de-DE" smtClean="0">
                <a:ea typeface="Verdana" pitchFamily="34" charset="0"/>
                <a:cs typeface="Verdana" pitchFamily="34" charset="0"/>
              </a:rPr>
              <a:t>	1122-1190</a:t>
            </a:r>
          </a:p>
          <a:p>
            <a:pPr marL="0" indent="0">
              <a:buNone/>
            </a:pPr>
            <a:r>
              <a:rPr lang="de-DE" altLang="de-DE" i="1" smtClean="0">
                <a:ea typeface="Verdana" pitchFamily="34" charset="0"/>
                <a:cs typeface="Verdana" pitchFamily="34" charset="0"/>
              </a:rPr>
              <a:t>Adliger, bei dem der Titel Teil des bevorzugten Namens ist:</a:t>
            </a:r>
          </a:p>
          <a:p>
            <a:pPr marL="0" indent="0">
              <a:buNone/>
            </a:pPr>
            <a:r>
              <a:rPr lang="de-DE" altLang="de-DE" smtClean="0">
                <a:ea typeface="Verdana" pitchFamily="34" charset="0"/>
                <a:cs typeface="Verdana" pitchFamily="34" charset="0"/>
              </a:rPr>
              <a:t>	</a:t>
            </a:r>
            <a:r>
              <a:rPr lang="de-DE" smtClean="0"/>
              <a:t> </a:t>
            </a:r>
            <a:r>
              <a:rPr lang="de-DE" smtClean="0">
                <a:solidFill>
                  <a:srgbClr val="FF0000"/>
                </a:solidFill>
              </a:rPr>
              <a:t>Cumberland, William Augustus, Duke of</a:t>
            </a:r>
            <a:r>
              <a:rPr lang="de-DE" smtClean="0"/>
              <a:t>, 1721-1765</a:t>
            </a:r>
            <a:endParaRPr lang="de-DE" altLang="de-DE" smtClean="0">
              <a:ea typeface="Verdana" pitchFamily="34" charset="0"/>
              <a:cs typeface="Verdana" pitchFamily="34" charset="0"/>
            </a:endParaRPr>
          </a:p>
          <a:p>
            <a:pPr marL="0" indent="0">
              <a:buNone/>
            </a:pPr>
            <a:r>
              <a:rPr lang="de-DE" altLang="de-DE" i="1" smtClean="0">
                <a:ea typeface="Verdana" pitchFamily="34" charset="0"/>
                <a:cs typeface="Verdana" pitchFamily="34" charset="0"/>
              </a:rPr>
              <a:t>Adliger, bei dem der Titel nur einen Rang kennzeichnet:</a:t>
            </a:r>
          </a:p>
          <a:p>
            <a:pPr marL="0" indent="0">
              <a:buNone/>
            </a:pPr>
            <a:r>
              <a:rPr lang="de-DE" altLang="de-DE" smtClean="0"/>
              <a:t>	</a:t>
            </a:r>
            <a:r>
              <a:rPr lang="de-DE" smtClean="0">
                <a:solidFill>
                  <a:srgbClr val="FF0000"/>
                </a:solidFill>
              </a:rPr>
              <a:t>Werthern, Hans</a:t>
            </a:r>
            <a:r>
              <a:rPr lang="de-DE" smtClean="0"/>
              <a:t>, Freiherr </a:t>
            </a:r>
            <a:r>
              <a:rPr lang="de-DE" smtClean="0">
                <a:solidFill>
                  <a:srgbClr val="FF0000"/>
                </a:solidFill>
              </a:rPr>
              <a:t>von</a:t>
            </a:r>
            <a:r>
              <a:rPr lang="de-DE" smtClean="0"/>
              <a:t>, 1740-1764</a:t>
            </a:r>
            <a:endParaRPr lang="de-DE" altLang="de-DE" smtClean="0">
              <a:ea typeface="Verdana" pitchFamily="34" charset="0"/>
              <a:cs typeface="Verdana" pitchFamily="34" charset="0"/>
            </a:endParaRPr>
          </a:p>
          <a:p>
            <a:pPr marL="0" indent="0">
              <a:buNone/>
            </a:pPr>
            <a:r>
              <a:rPr lang="de-DE" altLang="de-DE" i="1" smtClean="0">
                <a:ea typeface="Verdana" pitchFamily="34" charset="0"/>
                <a:cs typeface="Verdana" pitchFamily="34" charset="0"/>
              </a:rPr>
              <a:t>Adliger, der seinen Titel nicht verwendet:</a:t>
            </a:r>
          </a:p>
          <a:p>
            <a:pPr marL="0" indent="0">
              <a:buNone/>
            </a:pPr>
            <a:r>
              <a:rPr lang="fr-FR" smtClean="0"/>
              <a:t>	</a:t>
            </a:r>
            <a:r>
              <a:rPr lang="fr-FR" smtClean="0">
                <a:solidFill>
                  <a:srgbClr val="FF0000"/>
                </a:solidFill>
              </a:rPr>
              <a:t>Weizsäcker, Richard von</a:t>
            </a:r>
            <a:r>
              <a:rPr lang="fr-FR" smtClean="0"/>
              <a:t>, 1920 –</a:t>
            </a:r>
            <a:endParaRPr lang="de-DE" altLang="de-DE" smtClean="0">
              <a:ea typeface="Verdana" pitchFamily="34" charset="0"/>
              <a:cs typeface="Verdana" pitchFamily="34" charset="0"/>
            </a:endParaRP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mtClean="0"/>
              <a:t>Fürsten und </a:t>
            </a:r>
            <a:r>
              <a:rPr lang="de-DE" dirty="0" smtClean="0"/>
              <a:t>Adelige</a:t>
            </a:r>
            <a:endParaRPr lang="de-DE" dirty="0"/>
          </a:p>
        </p:txBody>
      </p:sp>
      <p:sp>
        <p:nvSpPr>
          <p:cNvPr id="5" name="Fußzeilenplatzhalter 4"/>
          <p:cNvSpPr>
            <a:spLocks noGrp="1"/>
          </p:cNvSpPr>
          <p:nvPr>
            <p:ph type="ftr" sz="quarter" idx="14"/>
          </p:nvPr>
        </p:nvSpPr>
        <p:spPr>
          <a:xfrm>
            <a:off x="452264" y="6381328"/>
            <a:ext cx="3183632" cy="365125"/>
          </a:xfrm>
        </p:spPr>
        <p:txBody>
          <a:bodyPr/>
          <a:lstStyle/>
          <a:p>
            <a:r>
              <a:rPr lang="de-DE" smtClean="0"/>
              <a:t>AG RDA Schulungsunterlagen – Modul GND</a:t>
            </a:r>
            <a:endParaRPr lang="de-DE"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GND</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Weitere Sucheinstiege</a:t>
            </a:r>
            <a:endParaRPr lang="de-DE" dirty="0"/>
          </a:p>
        </p:txBody>
      </p:sp>
      <p:sp>
        <p:nvSpPr>
          <p:cNvPr id="7" name="Textplatzhalter 6"/>
          <p:cNvSpPr>
            <a:spLocks noGrp="1"/>
          </p:cNvSpPr>
          <p:nvPr>
            <p:ph type="body" sz="quarter" idx="13"/>
          </p:nvPr>
        </p:nvSpPr>
        <p:spPr>
          <a:xfrm>
            <a:off x="468312" y="1700808"/>
            <a:ext cx="8675688" cy="4464050"/>
          </a:xfrm>
        </p:spPr>
        <p:txBody>
          <a:bodyPr>
            <a:normAutofit/>
          </a:bodyPr>
          <a:lstStyle/>
          <a:p>
            <a:r>
              <a:rPr lang="en-US" smtClean="0">
                <a:solidFill>
                  <a:prstClr val="black"/>
                </a:solidFill>
              </a:rPr>
              <a:t>weitere Sucheinstiege werden mit abweichenden Namensformen gebildet.</a:t>
            </a:r>
          </a:p>
          <a:p>
            <a:endParaRPr lang="en-US" smtClean="0">
              <a:solidFill>
                <a:prstClr val="black"/>
              </a:solidFill>
            </a:endParaRPr>
          </a:p>
          <a:p>
            <a:pPr>
              <a:buNone/>
            </a:pPr>
            <a:r>
              <a:rPr lang="de-DE" i="1" smtClean="0"/>
              <a:t>Beispiele:</a:t>
            </a:r>
          </a:p>
          <a:p>
            <a:pPr marL="0" indent="0">
              <a:buNone/>
            </a:pPr>
            <a:r>
              <a:rPr lang="de-DE" altLang="de-DE" smtClean="0"/>
              <a:t>	</a:t>
            </a:r>
            <a:r>
              <a:rPr lang="de-DE" altLang="de-DE" smtClean="0">
                <a:ea typeface="Verdana" pitchFamily="34" charset="0"/>
                <a:cs typeface="Verdana" pitchFamily="34" charset="0"/>
              </a:rPr>
              <a:t>Elizabeth II., </a:t>
            </a:r>
            <a:r>
              <a:rPr lang="de-DE" smtClean="0"/>
              <a:t>Great Britain, Queen</a:t>
            </a:r>
            <a:r>
              <a:rPr lang="de-DE" altLang="de-DE" smtClean="0">
                <a:ea typeface="Verdana" pitchFamily="34" charset="0"/>
                <a:cs typeface="Verdana" pitchFamily="34" charset="0"/>
              </a:rPr>
              <a:t>, 1926-</a:t>
            </a:r>
          </a:p>
          <a:p>
            <a:pPr marL="0" indent="0">
              <a:buNone/>
            </a:pPr>
            <a:r>
              <a:rPr lang="de-DE" altLang="de-DE" smtClean="0">
                <a:ea typeface="Verdana" pitchFamily="34" charset="0"/>
                <a:cs typeface="Verdana" pitchFamily="34" charset="0"/>
              </a:rPr>
              <a:t>	Friedrich I., Schwaben, Herzog, 1122-1190</a:t>
            </a:r>
          </a:p>
          <a:p>
            <a:pPr marL="0" indent="0">
              <a:buNone/>
            </a:pPr>
            <a:r>
              <a:rPr lang="de-DE" altLang="de-DE" smtClean="0">
                <a:ea typeface="Verdana" pitchFamily="34" charset="0"/>
                <a:cs typeface="Verdana" pitchFamily="34" charset="0"/>
              </a:rPr>
              <a:t>	Fridericus I., Germania, Imperator, 1122-1190 </a:t>
            </a:r>
          </a:p>
          <a:p>
            <a:pPr marL="0" indent="0">
              <a:buNone/>
            </a:pPr>
            <a:r>
              <a:rPr lang="de-DE" altLang="de-DE" smtClean="0">
                <a:ea typeface="Verdana" pitchFamily="34" charset="0"/>
                <a:cs typeface="Verdana" pitchFamily="34" charset="0"/>
              </a:rPr>
              <a:t>	Friedrich, Barbarossa, 1122-1190 </a:t>
            </a:r>
          </a:p>
          <a:p>
            <a:pPr marL="0" indent="0">
              <a:buNone/>
            </a:pPr>
            <a:r>
              <a:rPr lang="de-DE" altLang="de-DE" smtClean="0">
                <a:ea typeface="Verdana" pitchFamily="34" charset="0"/>
                <a:cs typeface="Verdana" pitchFamily="34" charset="0"/>
              </a:rPr>
              <a:t>	Frédéric, Barberousse, 1122-1190</a:t>
            </a:r>
          </a:p>
          <a:p>
            <a:pPr marL="0" indent="0">
              <a:buNone/>
            </a:pPr>
            <a:r>
              <a:rPr lang="de-DE" altLang="de-DE" smtClean="0">
                <a:ea typeface="Verdana" pitchFamily="34" charset="0"/>
                <a:cs typeface="Verdana" pitchFamily="34" charset="0"/>
              </a:rPr>
              <a:t>	</a:t>
            </a:r>
            <a:r>
              <a:rPr lang="de-DE" smtClean="0"/>
              <a:t>Otto,</a:t>
            </a:r>
            <a:r>
              <a:rPr lang="de-DE" b="1" smtClean="0"/>
              <a:t> </a:t>
            </a:r>
            <a:r>
              <a:rPr lang="de-DE" smtClean="0"/>
              <a:t>Österreich, Erzherzog, 1912-2011 </a:t>
            </a:r>
            <a:endParaRPr lang="de-DE" altLang="de-DE" smtClean="0">
              <a:ea typeface="Verdana" pitchFamily="34" charset="0"/>
              <a:cs typeface="Verdana" pitchFamily="34" charset="0"/>
            </a:endParaRP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467544" y="980728"/>
            <a:ext cx="8229600" cy="1143000"/>
          </a:xfrm>
        </p:spPr>
        <p:txBody>
          <a:bodyPr/>
          <a:lstStyle/>
          <a:p>
            <a:r>
              <a:rPr lang="de-DE" smtClean="0"/>
              <a:t>Fürsten und </a:t>
            </a:r>
            <a:r>
              <a:rPr lang="de-DE" dirty="0" smtClean="0"/>
              <a:t>Adelige</a:t>
            </a:r>
            <a:endParaRPr lang="de-DE" dirty="0"/>
          </a:p>
        </p:txBody>
      </p:sp>
      <p:sp>
        <p:nvSpPr>
          <p:cNvPr id="7" name="Textplatzhalter 6"/>
          <p:cNvSpPr>
            <a:spLocks noGrp="1"/>
          </p:cNvSpPr>
          <p:nvPr>
            <p:ph type="body" sz="quarter" idx="13"/>
          </p:nvPr>
        </p:nvSpPr>
        <p:spPr>
          <a:xfrm>
            <a:off x="468313" y="2420887"/>
            <a:ext cx="8207375" cy="3671937"/>
          </a:xfrm>
        </p:spPr>
        <p:txBody>
          <a:bodyPr/>
          <a:lstStyle/>
          <a:p>
            <a:pPr>
              <a:buNone/>
              <a:defRPr/>
            </a:pPr>
            <a:endParaRPr lang="de-DE" altLang="de-DE" dirty="0" smtClean="0">
              <a:ea typeface="Verdana" panose="020B0604030504040204" pitchFamily="34" charset="0"/>
              <a:cs typeface="Verdana" panose="020B0604030504040204" pitchFamily="34" charset="0"/>
            </a:endParaRPr>
          </a:p>
          <a:p>
            <a:pPr>
              <a:buNone/>
              <a:defRPr/>
            </a:pPr>
            <a:endParaRPr lang="de-DE" altLang="de-DE" dirty="0" smtClean="0">
              <a:ea typeface="Verdana" panose="020B0604030504040204" pitchFamily="34" charset="0"/>
              <a:cs typeface="Verdana" panose="020B0604030504040204" pitchFamily="34" charset="0"/>
            </a:endParaRPr>
          </a:p>
          <a:p>
            <a:pPr>
              <a:buNone/>
              <a:defRPr/>
            </a:pPr>
            <a:r>
              <a:rPr lang="de-DE" altLang="de-DE" dirty="0" smtClean="0">
                <a:ea typeface="Verdana" panose="020B0604030504040204" pitchFamily="34" charset="0"/>
                <a:cs typeface="Verdana" panose="020B0604030504040204" pitchFamily="34" charset="0"/>
              </a:rPr>
              <a:t>1. Adelige</a:t>
            </a:r>
          </a:p>
          <a:p>
            <a:pPr>
              <a:buNone/>
              <a:defRPr/>
            </a:pPr>
            <a:r>
              <a:rPr lang="de-DE" altLang="de-DE" dirty="0" smtClean="0">
                <a:ea typeface="Verdana" panose="020B0604030504040204" pitchFamily="34" charset="0"/>
                <a:cs typeface="Verdana" panose="020B0604030504040204" pitchFamily="34" charset="0"/>
              </a:rPr>
              <a:t>2</a:t>
            </a:r>
            <a:r>
              <a:rPr lang="de-DE" altLang="de-DE" smtClean="0">
                <a:ea typeface="Verdana" panose="020B0604030504040204" pitchFamily="34" charset="0"/>
                <a:cs typeface="Verdana" panose="020B0604030504040204" pitchFamily="34" charset="0"/>
              </a:rPr>
              <a:t>. Fürsten </a:t>
            </a:r>
            <a:endParaRPr lang="de-DE" altLang="de-DE" dirty="0" smtClean="0">
              <a:ea typeface="Verdana" panose="020B0604030504040204" pitchFamily="34" charset="0"/>
              <a:cs typeface="Verdana" panose="020B0604030504040204" pitchFamily="34" charset="0"/>
            </a:endParaRPr>
          </a:p>
          <a:p>
            <a:pPr>
              <a:buNone/>
              <a:defRPr/>
            </a:pPr>
            <a:r>
              <a:rPr lang="de-DE" altLang="de-DE" dirty="0" smtClean="0">
                <a:ea typeface="Verdana" panose="020B0604030504040204" pitchFamily="34" charset="0"/>
                <a:cs typeface="Verdana" panose="020B0604030504040204" pitchFamily="34" charset="0"/>
              </a:rPr>
              <a:t>3. Sonderfälle</a:t>
            </a:r>
          </a:p>
          <a:p>
            <a:pPr>
              <a:buNone/>
              <a:defRPr/>
            </a:pPr>
            <a:r>
              <a:rPr lang="de-DE" altLang="de-DE" dirty="0" smtClean="0">
                <a:ea typeface="Verdana" panose="020B0604030504040204" pitchFamily="34" charset="0"/>
                <a:cs typeface="Verdana" panose="020B0604030504040204" pitchFamily="34" charset="0"/>
              </a:rPr>
              <a:t>4. Sucheinstiege</a:t>
            </a:r>
          </a:p>
          <a:p>
            <a:pPr>
              <a:buNone/>
            </a:pPr>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RDA, AWR und ERL</a:t>
            </a:r>
            <a:endParaRPr lang="de-DE" dirty="0"/>
          </a:p>
        </p:txBody>
      </p:sp>
      <p:sp>
        <p:nvSpPr>
          <p:cNvPr id="7" name="Textplatzhalter 6"/>
          <p:cNvSpPr>
            <a:spLocks noGrp="1"/>
          </p:cNvSpPr>
          <p:nvPr>
            <p:ph type="body" sz="quarter" idx="13"/>
          </p:nvPr>
        </p:nvSpPr>
        <p:spPr/>
        <p:txBody>
          <a:bodyPr>
            <a:normAutofit fontScale="92500"/>
          </a:bodyPr>
          <a:lstStyle/>
          <a:p>
            <a:pPr>
              <a:buNone/>
              <a:defRPr/>
            </a:pPr>
            <a:r>
              <a:rPr lang="de-DE" altLang="de-DE" smtClean="0">
                <a:ea typeface="Verdana" panose="020B0604030504040204" pitchFamily="34" charset="0"/>
                <a:cs typeface="Verdana" panose="020B0604030504040204" pitchFamily="34" charset="0"/>
              </a:rPr>
              <a:t>9.2.2.13	</a:t>
            </a:r>
            <a:r>
              <a:rPr lang="de-DE" smtClean="0"/>
              <a:t>Nachnamen von Mitgliedern von</a:t>
            </a:r>
          </a:p>
          <a:p>
            <a:pPr>
              <a:buNone/>
              <a:defRPr/>
            </a:pPr>
            <a:r>
              <a:rPr lang="de-DE" smtClean="0"/>
              <a:t>			ehemaligen Fürstenhäusern</a:t>
            </a:r>
          </a:p>
          <a:p>
            <a:pPr>
              <a:buNone/>
              <a:defRPr/>
            </a:pPr>
            <a:r>
              <a:rPr lang="de-DE" altLang="de-DE" smtClean="0">
                <a:ea typeface="Verdana" panose="020B0604030504040204" pitchFamily="34" charset="0"/>
                <a:cs typeface="Verdana" panose="020B0604030504040204" pitchFamily="34" charset="0"/>
              </a:rPr>
              <a:t>9.2.2.14	</a:t>
            </a:r>
            <a:r>
              <a:rPr lang="de-DE" smtClean="0"/>
              <a:t>Allgemeine Richtlinien zum Erfassen 			von Namen, die einen Adelstitel enthalten</a:t>
            </a:r>
          </a:p>
          <a:p>
            <a:pPr>
              <a:buNone/>
              <a:defRPr/>
            </a:pPr>
            <a:r>
              <a:rPr lang="de-DE" altLang="de-DE" smtClean="0">
                <a:ea typeface="Verdana" panose="020B0604030504040204" pitchFamily="34" charset="0"/>
                <a:cs typeface="Verdana" panose="020B0604030504040204" pitchFamily="34" charset="0"/>
              </a:rPr>
              <a:t>9.2.2.15	</a:t>
            </a:r>
            <a:r>
              <a:rPr lang="de-DE" smtClean="0"/>
              <a:t>Titel im Vereinigten Königreich, die eine 		territoriale Bezeichnung enthalten</a:t>
            </a:r>
          </a:p>
          <a:p>
            <a:pPr>
              <a:buNone/>
              <a:defRPr/>
            </a:pPr>
            <a:r>
              <a:rPr lang="de-DE" altLang="de-DE" smtClean="0">
                <a:ea typeface="Verdana" panose="020B0604030504040204" pitchFamily="34" charset="0"/>
                <a:cs typeface="Verdana" panose="020B0604030504040204" pitchFamily="34" charset="0"/>
              </a:rPr>
              <a:t>9.2.2.16	</a:t>
            </a:r>
            <a:r>
              <a:rPr lang="de-DE" smtClean="0"/>
              <a:t>Richter des Scottish Court of Session, 			die einen Titel tragen, der mit Lord beginnt</a:t>
            </a:r>
            <a:endParaRPr lang="de-DE" altLang="de-DE" smtClean="0">
              <a:ea typeface="Verdana" panose="020B0604030504040204" pitchFamily="34" charset="0"/>
              <a:cs typeface="Verdana" panose="020B0604030504040204" pitchFamily="34" charset="0"/>
            </a:endParaRPr>
          </a:p>
          <a:p>
            <a:pPr>
              <a:buNone/>
              <a:defRPr/>
            </a:pPr>
            <a:r>
              <a:rPr lang="de-DE" altLang="de-DE" smtClean="0">
                <a:ea typeface="Verdana" panose="020B0604030504040204" pitchFamily="34" charset="0"/>
                <a:cs typeface="Verdana" panose="020B0604030504040204" pitchFamily="34" charset="0"/>
              </a:rPr>
              <a:t>9.2.2.17	</a:t>
            </a:r>
            <a:r>
              <a:rPr lang="de-DE" smtClean="0"/>
              <a:t>Abgelegte oder neu erworbene Titel</a:t>
            </a:r>
          </a:p>
          <a:p>
            <a:pPr>
              <a:buNone/>
              <a:defRPr/>
            </a:pPr>
            <a:r>
              <a:rPr lang="de-DE" altLang="de-DE" smtClean="0">
                <a:ea typeface="Verdana" panose="020B0604030504040204" pitchFamily="34" charset="0"/>
                <a:cs typeface="Verdana" panose="020B0604030504040204" pitchFamily="34" charset="0"/>
              </a:rPr>
              <a:t>9.2.2.20	Namen von Fürsten</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RDA, AWR und ERL</a:t>
            </a:r>
            <a:endParaRPr lang="de-DE" dirty="0"/>
          </a:p>
        </p:txBody>
      </p:sp>
      <p:sp>
        <p:nvSpPr>
          <p:cNvPr id="7" name="Textplatzhalter 6"/>
          <p:cNvSpPr>
            <a:spLocks noGrp="1"/>
          </p:cNvSpPr>
          <p:nvPr>
            <p:ph type="body" sz="quarter" idx="13"/>
          </p:nvPr>
        </p:nvSpPr>
        <p:spPr/>
        <p:txBody>
          <a:bodyPr>
            <a:normAutofit fontScale="92500" lnSpcReduction="10000"/>
          </a:bodyPr>
          <a:lstStyle/>
          <a:p>
            <a:pPr>
              <a:buNone/>
              <a:defRPr/>
            </a:pPr>
            <a:r>
              <a:rPr lang="de-DE" altLang="de-DE" smtClean="0">
                <a:ea typeface="Verdana" panose="020B0604030504040204" pitchFamily="34" charset="0"/>
                <a:cs typeface="Verdana" panose="020B0604030504040204" pitchFamily="34" charset="0"/>
              </a:rPr>
              <a:t>9.4		Titel der Person</a:t>
            </a:r>
          </a:p>
          <a:p>
            <a:pPr>
              <a:buNone/>
              <a:defRPr/>
            </a:pPr>
            <a:r>
              <a:rPr lang="de-DE" altLang="de-DE" smtClean="0">
                <a:ea typeface="Verdana" panose="020B0604030504040204" pitchFamily="34" charset="0"/>
                <a:cs typeface="Verdana" panose="020B0604030504040204" pitchFamily="34" charset="0"/>
              </a:rPr>
              <a:t>9.4.1 		Grundregeln zum Erfassen von Titeln von 		Personen</a:t>
            </a:r>
          </a:p>
          <a:p>
            <a:pPr>
              <a:buNone/>
              <a:defRPr/>
            </a:pPr>
            <a:r>
              <a:rPr lang="de-DE" altLang="de-DE" smtClean="0">
                <a:ea typeface="Verdana" panose="020B0604030504040204" pitchFamily="34" charset="0"/>
                <a:cs typeface="Verdana" panose="020B0604030504040204" pitchFamily="34" charset="0"/>
              </a:rPr>
              <a:t>9.4.1.4	Fürstentitel</a:t>
            </a:r>
          </a:p>
          <a:p>
            <a:pPr>
              <a:buNone/>
              <a:defRPr/>
            </a:pPr>
            <a:r>
              <a:rPr lang="de-DE" altLang="de-DE" smtClean="0">
                <a:ea typeface="Verdana" panose="020B0604030504040204" pitchFamily="34" charset="0"/>
                <a:cs typeface="Verdana" panose="020B0604030504040204" pitchFamily="34" charset="0"/>
              </a:rPr>
              <a:t>9.4.1.5	Adelstitel</a:t>
            </a:r>
          </a:p>
          <a:p>
            <a:pPr>
              <a:buNone/>
              <a:defRPr/>
            </a:pPr>
            <a:r>
              <a:rPr lang="de-DE" altLang="de-DE" smtClean="0">
                <a:ea typeface="Verdana" panose="020B0604030504040204" pitchFamily="34" charset="0"/>
                <a:cs typeface="Verdana" panose="020B0604030504040204" pitchFamily="34" charset="0"/>
              </a:rPr>
              <a:t>9.19		Bildung von Sucheinstiegen, die Personen 		repräsentieren</a:t>
            </a:r>
          </a:p>
          <a:p>
            <a:pPr>
              <a:buNone/>
              <a:defRPr/>
            </a:pPr>
            <a:r>
              <a:rPr lang="de-DE" altLang="de-DE" smtClean="0">
                <a:ea typeface="Verdana" panose="020B0604030504040204" pitchFamily="34" charset="0"/>
                <a:cs typeface="Verdana" panose="020B0604030504040204" pitchFamily="34" charset="0"/>
              </a:rPr>
              <a:t>9.19.1.2 .1	Fürstentitel</a:t>
            </a:r>
          </a:p>
          <a:p>
            <a:pPr>
              <a:buNone/>
              <a:defRPr/>
            </a:pPr>
            <a:r>
              <a:rPr lang="de-DE" altLang="de-DE" smtClean="0">
                <a:ea typeface="Verdana" panose="020B0604030504040204" pitchFamily="34" charset="0"/>
                <a:cs typeface="Verdana" panose="020B0604030504040204" pitchFamily="34" charset="0"/>
              </a:rPr>
              <a:t>9.19.1.2 .2	Adelstitel</a:t>
            </a:r>
          </a:p>
          <a:p>
            <a:pPr>
              <a:buNone/>
              <a:defRPr/>
            </a:pPr>
            <a:r>
              <a:rPr lang="de-DE" altLang="de-DE" smtClean="0">
                <a:ea typeface="Verdana" panose="020B0604030504040204" pitchFamily="34" charset="0"/>
                <a:cs typeface="Verdana" panose="020B0604030504040204" pitchFamily="34" charset="0"/>
              </a:rPr>
              <a:t>Anhang G	Adelstitel, Angaben zum Rang usw.</a:t>
            </a:r>
          </a:p>
          <a:p>
            <a:pPr>
              <a:buNone/>
              <a:defRPr/>
            </a:pPr>
            <a:r>
              <a:rPr lang="de-DE" altLang="de-DE" smtClean="0">
                <a:ea typeface="Verdana" panose="020B0604030504040204" pitchFamily="34" charset="0"/>
                <a:cs typeface="Verdana" panose="020B0604030504040204" pitchFamily="34" charset="0"/>
              </a:rPr>
              <a:t>AWR und ERL zu verschiedenen Regelwerkstellen in 		diesem Bereich</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Bevorzugter Name und Sucheinstiege</a:t>
            </a:r>
            <a:endParaRPr lang="de-DE" dirty="0"/>
          </a:p>
        </p:txBody>
      </p:sp>
      <p:sp>
        <p:nvSpPr>
          <p:cNvPr id="7" name="Textplatzhalter 6"/>
          <p:cNvSpPr>
            <a:spLocks noGrp="1"/>
          </p:cNvSpPr>
          <p:nvPr>
            <p:ph type="body" sz="quarter" idx="13"/>
          </p:nvPr>
        </p:nvSpPr>
        <p:spPr/>
        <p:txBody>
          <a:bodyPr/>
          <a:lstStyle/>
          <a:p>
            <a:r>
              <a:rPr lang="de-DE" b="1" smtClean="0"/>
              <a:t>RDA 9.19 insbesondere 9.19.1.21 und 9.19.1.2.2</a:t>
            </a:r>
          </a:p>
          <a:p>
            <a:endParaRPr lang="de-DE" b="1" smtClean="0"/>
          </a:p>
          <a:p>
            <a:r>
              <a:rPr lang="de-DE" smtClean="0"/>
              <a:t>der bevorzugter Name und ggf. weitere Elemente bilden den normierten Sucheinstieg (entspricht dem Feld für die Vorzugsbenennung, Ausnahme: Lebensdaten).</a:t>
            </a:r>
          </a:p>
          <a:p>
            <a:r>
              <a:rPr lang="de-DE" smtClean="0"/>
              <a:t>mit abweichenden Namensformen werden weitere Sucheinstiege gebildet.</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Allgemeine Richtlinien zum Erfassen von Adelstiteln</a:t>
            </a:r>
            <a:endParaRPr lang="de-DE" dirty="0"/>
          </a:p>
        </p:txBody>
      </p:sp>
      <p:sp>
        <p:nvSpPr>
          <p:cNvPr id="7" name="Textplatzhalter 6"/>
          <p:cNvSpPr>
            <a:spLocks noGrp="1"/>
          </p:cNvSpPr>
          <p:nvPr>
            <p:ph type="body" sz="quarter" idx="13"/>
          </p:nvPr>
        </p:nvSpPr>
        <p:spPr/>
        <p:txBody>
          <a:bodyPr>
            <a:normAutofit/>
          </a:bodyPr>
          <a:lstStyle/>
          <a:p>
            <a:r>
              <a:rPr lang="de-DE" sz="2000" b="1" dirty="0" smtClean="0"/>
              <a:t>RDA  9.2.2.14 und zugehörige ERL</a:t>
            </a:r>
          </a:p>
          <a:p>
            <a:endParaRPr lang="de-DE" sz="2000" dirty="0" smtClean="0"/>
          </a:p>
          <a:p>
            <a:r>
              <a:rPr lang="de-DE" sz="2000" dirty="0" smtClean="0"/>
              <a:t>Der </a:t>
            </a:r>
            <a:r>
              <a:rPr lang="de-DE" sz="2000" dirty="0" smtClean="0"/>
              <a:t>Adelstitel wird nur dann dem bevorzugten Namen hinzugefügt, </a:t>
            </a:r>
            <a:r>
              <a:rPr lang="de-DE" sz="2000" b="1" dirty="0" smtClean="0"/>
              <a:t>wenn er von der Person selbst verwendet wird.</a:t>
            </a:r>
            <a:r>
              <a:rPr lang="de-DE" sz="2000" dirty="0" smtClean="0"/>
              <a:t> Dabei wird die Sprache gewählt, in der der Titel verliehen wurde. Der Titel wird dann durch Komma getrennt angegeben.</a:t>
            </a:r>
          </a:p>
          <a:p>
            <a:r>
              <a:rPr lang="de-DE" sz="2000" dirty="0" smtClean="0"/>
              <a:t>Adelstitel werden außerdem in der GND (zusätzlich) in einem eigenen Datenfeld erfasst.</a:t>
            </a:r>
          </a:p>
          <a:p>
            <a:endParaRPr lang="de-DE" sz="2000" dirty="0"/>
          </a:p>
          <a:p>
            <a:endParaRPr lang="de-DE" sz="2000" dirty="0" smtClean="0"/>
          </a:p>
          <a:p>
            <a:endParaRPr lang="de-DE" sz="2000"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Allgemeine Richtlinien zum Erfassen von Adelstiteln</a:t>
            </a:r>
            <a:endParaRPr lang="de-DE" dirty="0"/>
          </a:p>
        </p:txBody>
      </p:sp>
      <p:sp>
        <p:nvSpPr>
          <p:cNvPr id="7" name="Textplatzhalter 6"/>
          <p:cNvSpPr>
            <a:spLocks noGrp="1"/>
          </p:cNvSpPr>
          <p:nvPr>
            <p:ph type="body" sz="quarter" idx="13"/>
          </p:nvPr>
        </p:nvSpPr>
        <p:spPr>
          <a:xfrm>
            <a:off x="468313" y="2060847"/>
            <a:ext cx="8207375" cy="4031977"/>
          </a:xfrm>
        </p:spPr>
        <p:txBody>
          <a:bodyPr>
            <a:normAutofit/>
          </a:bodyPr>
          <a:lstStyle/>
          <a:p>
            <a:pPr>
              <a:buNone/>
            </a:pPr>
            <a:r>
              <a:rPr lang="de-DE" sz="2000" i="1" dirty="0" smtClean="0"/>
              <a:t>Beispiele für den normierten Sucheinstieg:</a:t>
            </a:r>
          </a:p>
          <a:p>
            <a:pPr>
              <a:buNone/>
            </a:pPr>
            <a:r>
              <a:rPr lang="de-DE" sz="2000" i="1" dirty="0" smtClean="0"/>
              <a:t>			</a:t>
            </a:r>
            <a:r>
              <a:rPr lang="de-DE" sz="2000" dirty="0" smtClean="0"/>
              <a:t>Dönhoff, Marion, Gräfin</a:t>
            </a:r>
            <a:r>
              <a:rPr lang="de-DE" sz="2000" dirty="0" smtClean="0"/>
              <a:t>, </a:t>
            </a:r>
            <a:r>
              <a:rPr lang="de-DE" sz="2000" dirty="0" smtClean="0"/>
              <a:t>1740-1764</a:t>
            </a:r>
          </a:p>
          <a:p>
            <a:pPr>
              <a:buNone/>
            </a:pPr>
            <a:r>
              <a:rPr lang="de-DE" sz="2000" dirty="0" smtClean="0"/>
              <a:t>			</a:t>
            </a:r>
            <a:r>
              <a:rPr lang="de-DE" sz="1600" i="1" dirty="0" smtClean="0"/>
              <a:t>(Adelstitel wird selbst gebraucht, deshalb wird er dem 		bevorzugten Namen hinzugefügt. Zusätzlich wird er in 		einem eigenen Datenfeld erfasst) </a:t>
            </a:r>
          </a:p>
          <a:p>
            <a:pPr marL="0" indent="0">
              <a:buNone/>
            </a:pPr>
            <a:r>
              <a:rPr lang="de-DE" altLang="de-DE" sz="2000" dirty="0" smtClean="0"/>
              <a:t>	</a:t>
            </a:r>
            <a:r>
              <a:rPr lang="fr-FR" sz="2000" dirty="0" smtClean="0"/>
              <a:t>	Weizsäcker, Richard von, 1920 –</a:t>
            </a:r>
          </a:p>
          <a:p>
            <a:pPr marL="0" indent="0">
              <a:buNone/>
            </a:pPr>
            <a:r>
              <a:rPr lang="fr-FR" sz="2000" dirty="0" smtClean="0"/>
              <a:t>		</a:t>
            </a:r>
            <a:r>
              <a:rPr lang="fr-FR" sz="1600" i="1" dirty="0" smtClean="0"/>
              <a:t>(</a:t>
            </a:r>
            <a:r>
              <a:rPr lang="de-DE" sz="1600" i="1" dirty="0" smtClean="0"/>
              <a:t>Adelstitel wird nicht selbst gebraucht, deshalb wird er nicht 		dem bevorzugten Namen hinzugefügt, sondern nur in einem 		eigenen Datenfeld erfasst</a:t>
            </a:r>
            <a:r>
              <a:rPr lang="fr-FR" sz="1600" i="1" dirty="0" smtClean="0"/>
              <a:t>)</a:t>
            </a:r>
          </a:p>
          <a:p>
            <a:endParaRPr lang="de-DE" sz="2000" dirty="0"/>
          </a:p>
          <a:p>
            <a:endParaRPr lang="de-DE" sz="2000" dirty="0" smtClean="0"/>
          </a:p>
          <a:p>
            <a:endParaRPr lang="de-DE" sz="2000"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Allgemeine Richtlinien zum Erfassen von Adelstiteln</a:t>
            </a:r>
            <a:endParaRPr lang="de-DE" dirty="0"/>
          </a:p>
        </p:txBody>
      </p:sp>
      <p:sp>
        <p:nvSpPr>
          <p:cNvPr id="7" name="Textplatzhalter 6"/>
          <p:cNvSpPr>
            <a:spLocks noGrp="1"/>
          </p:cNvSpPr>
          <p:nvPr>
            <p:ph type="body" sz="quarter" idx="13"/>
          </p:nvPr>
        </p:nvSpPr>
        <p:spPr/>
        <p:txBody>
          <a:bodyPr>
            <a:normAutofit/>
          </a:bodyPr>
          <a:lstStyle/>
          <a:p>
            <a:r>
              <a:rPr lang="de-DE" sz="2000" b="1" dirty="0" smtClean="0"/>
              <a:t>RDA 9.2.2.14 und zugehörige ERL</a:t>
            </a:r>
          </a:p>
          <a:p>
            <a:endParaRPr lang="de-DE" sz="2000" b="1" dirty="0" smtClean="0"/>
          </a:p>
          <a:p>
            <a:pPr marL="0" indent="0">
              <a:buNone/>
            </a:pPr>
            <a:r>
              <a:rPr lang="de-DE" sz="2000" dirty="0" smtClean="0"/>
              <a:t>Wenn </a:t>
            </a:r>
            <a:r>
              <a:rPr lang="de-DE" sz="2000" dirty="0"/>
              <a:t>ein Adelstitel nicht nur den Rang bezeichnet, sondern einen Eigennamen beinhaltet, beginnt der bevorzugte Name mit dem Eigennamen. Vorname und ggf. Familienname folgen, danach kommt die Rangbezeichnung. </a:t>
            </a:r>
            <a:endParaRPr lang="de-DE" sz="2000" dirty="0" smtClean="0"/>
          </a:p>
          <a:p>
            <a:endParaRPr lang="de-DE" sz="2000" dirty="0" smtClean="0"/>
          </a:p>
          <a:p>
            <a:pPr>
              <a:buNone/>
            </a:pPr>
            <a:r>
              <a:rPr lang="de-DE" sz="2000" i="1" dirty="0" smtClean="0"/>
              <a:t>Beispiele für die Ansetzungsform des Sucheinstiegs :</a:t>
            </a:r>
          </a:p>
          <a:p>
            <a:pPr marL="0" indent="0">
              <a:buNone/>
            </a:pPr>
            <a:r>
              <a:rPr lang="de-DE" altLang="de-DE" sz="2000" dirty="0" smtClean="0"/>
              <a:t>	</a:t>
            </a:r>
            <a:r>
              <a:rPr lang="de-DE" sz="2000" dirty="0" smtClean="0"/>
              <a:t>Marlborough, George Spencer, Duke </a:t>
            </a:r>
            <a:r>
              <a:rPr lang="de-DE" sz="2000" dirty="0" err="1" smtClean="0"/>
              <a:t>of</a:t>
            </a:r>
            <a:r>
              <a:rPr lang="de-DE" sz="2000" dirty="0" smtClean="0"/>
              <a:t>, 1739-1817</a:t>
            </a:r>
            <a:endParaRPr lang="de-DE" sz="2000" dirty="0" smtClean="0"/>
          </a:p>
          <a:p>
            <a:pPr marL="0" indent="0">
              <a:buNone/>
            </a:pPr>
            <a:r>
              <a:rPr lang="fr-FR" sz="2000" dirty="0" smtClean="0"/>
              <a:t>	Pompadour, Jeanne Antoinette Poisson, marquise de, 	1721-1764</a:t>
            </a:r>
          </a:p>
          <a:p>
            <a:endParaRPr lang="de-DE" sz="2000" dirty="0" smtClean="0"/>
          </a:p>
          <a:p>
            <a:endParaRPr lang="de-DE" sz="2000" dirty="0"/>
          </a:p>
          <a:p>
            <a:endParaRPr lang="de-DE" sz="2000" dirty="0" smtClean="0"/>
          </a:p>
          <a:p>
            <a:endParaRPr lang="de-DE" sz="2000"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2376</Words>
  <Application>Microsoft Office PowerPoint</Application>
  <PresentationFormat>Bildschirmpräsentation (4:3)</PresentationFormat>
  <Paragraphs>502</Paragraphs>
  <Slides>20</Slides>
  <Notes>16</Notes>
  <HiddenSlides>0</HiddenSlides>
  <MMClips>0</MMClips>
  <ScaleCrop>false</ScaleCrop>
  <HeadingPairs>
    <vt:vector size="4" baseType="variant">
      <vt:variant>
        <vt:lpstr>Design</vt:lpstr>
      </vt:variant>
      <vt:variant>
        <vt:i4>1</vt:i4>
      </vt:variant>
      <vt:variant>
        <vt:lpstr>Folientitel</vt:lpstr>
      </vt:variant>
      <vt:variant>
        <vt:i4>20</vt:i4>
      </vt:variant>
    </vt:vector>
  </HeadingPairs>
  <TitlesOfParts>
    <vt:vector size="21" baseType="lpstr">
      <vt:lpstr>Larissa</vt:lpstr>
      <vt:lpstr>Schulungsunterlagen der AG RDA</vt:lpstr>
      <vt:lpstr>Fürsten und Adelige</vt:lpstr>
      <vt:lpstr>Fürsten und Adelige</vt:lpstr>
      <vt:lpstr>RDA, AWR und ERL</vt:lpstr>
      <vt:lpstr>RDA, AWR und ERL</vt:lpstr>
      <vt:lpstr>Bevorzugter Name und Sucheinstiege</vt:lpstr>
      <vt:lpstr>Allgemeine Richtlinien zum Erfassen von Adelstiteln</vt:lpstr>
      <vt:lpstr>Allgemeine Richtlinien zum Erfassen von Adelstiteln</vt:lpstr>
      <vt:lpstr>Allgemeine Richtlinien zum Erfassen von Adelstiteln</vt:lpstr>
      <vt:lpstr>Abgelegte oder neu erworbene Adelstitel</vt:lpstr>
      <vt:lpstr>Fürstentitel</vt:lpstr>
      <vt:lpstr>Namen von Fürsten</vt:lpstr>
      <vt:lpstr>Namen von Fürsten</vt:lpstr>
      <vt:lpstr>Nachnamen von Mitgliedern von ehemaligen Fürstenhäusern</vt:lpstr>
      <vt:lpstr>Ehepartner von Personen mit dem höchsten fürstlichen Rang</vt:lpstr>
      <vt:lpstr>Kinder und Enkel von Personen mit dem höchsten fürstlichen Rang</vt:lpstr>
      <vt:lpstr>Titel im Vereinigten Königreich, die eine territoriale Bezeichnung enthalten</vt:lpstr>
      <vt:lpstr>Richter der Scottish Court of Session</vt:lpstr>
      <vt:lpstr>Bevorzugter Name und Sucheinstiege</vt:lpstr>
      <vt:lpstr>Weitere Sucheinstiege</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wiechmann</cp:lastModifiedBy>
  <cp:revision>124</cp:revision>
  <dcterms:created xsi:type="dcterms:W3CDTF">2014-02-18T07:01:40Z</dcterms:created>
  <dcterms:modified xsi:type="dcterms:W3CDTF">2014-07-01T08:14:35Z</dcterms:modified>
</cp:coreProperties>
</file>