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3" r:id="rId2"/>
    <p:sldId id="259" r:id="rId3"/>
    <p:sldId id="260" r:id="rId4"/>
    <p:sldId id="265" r:id="rId5"/>
    <p:sldId id="266" r:id="rId6"/>
    <p:sldId id="264" r:id="rId7"/>
    <p:sldId id="267" r:id="rId8"/>
    <p:sldId id="280" r:id="rId9"/>
    <p:sldId id="282" r:id="rId10"/>
    <p:sldId id="268" r:id="rId11"/>
    <p:sldId id="270" r:id="rId12"/>
    <p:sldId id="271" r:id="rId13"/>
    <p:sldId id="272" r:id="rId14"/>
    <p:sldId id="274" r:id="rId1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73294" autoAdjust="0"/>
  </p:normalViewPr>
  <p:slideViewPr>
    <p:cSldViewPr>
      <p:cViewPr varScale="1">
        <p:scale>
          <a:sx n="62" d="100"/>
          <a:sy n="62" d="100"/>
        </p:scale>
        <p:origin x="197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24.07.2014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1438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3067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1872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867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8635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17490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69688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91743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>
              <a:latin typeface="+mn-lt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0195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68313" y="1628775"/>
            <a:ext cx="8207375" cy="446405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323528" y="6381328"/>
            <a:ext cx="78488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AT" smtClean="0"/>
              <a:t>AG RDA Schulungsunterlagen – Modul GND: Personennamen des Altertums und des Mittelalters | Stand: 23.07.2014</a:t>
            </a:r>
            <a:endParaRPr lang="de-DE" dirty="0"/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8100392" y="6381328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86A46-A3FB-4AF7-9141-8B446D7AA59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323528" y="6381328"/>
            <a:ext cx="78488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AT" smtClean="0"/>
              <a:t>AG RDA Schulungsunterlagen – Modul GND: Personennamen des Altertums und des Mittelalters | Stand: 23.07.2014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8100392" y="6381328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86A46-A3FB-4AF7-9141-8B446D7AA59A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gif"/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12" Type="http://schemas.openxmlformats.org/officeDocument/2006/relationships/image" Target="../media/image11.gif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gif"/><Relationship Id="rId5" Type="http://schemas.openxmlformats.org/officeDocument/2006/relationships/image" Target="../media/image4.tiff"/><Relationship Id="rId15" Type="http://schemas.openxmlformats.org/officeDocument/2006/relationships/image" Target="../media/image14.png"/><Relationship Id="rId10" Type="http://schemas.openxmlformats.org/officeDocument/2006/relationships/image" Target="../media/image9.gif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access.rdatoolkit.org/rdachp9-de_rda9-903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access.rdatoolkit.org/rdachp9-de_rda9-1123.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ccess.rdatoolkit.org/rdachp9-de_rda9-1123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ccess.rdatoolkit.org/rdachp9-de_rda9-1123.html" TargetMode="External"/><Relationship Id="rId2" Type="http://schemas.openxmlformats.org/officeDocument/2006/relationships/hyperlink" Target="http://access.rdatoolkit.org/rdachp9-de_rda9-903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access.rdatoolkit.org/rdaappf-de_rdaf-587.html" TargetMode="External"/><Relationship Id="rId5" Type="http://schemas.openxmlformats.org/officeDocument/2006/relationships/hyperlink" Target="http://access.rdatoolkit.org/rdachp9-de_rda9-832.html" TargetMode="External"/><Relationship Id="rId4" Type="http://schemas.openxmlformats.org/officeDocument/2006/relationships/hyperlink" Target="http://access.rdatoolkit.org/rdachp9-de_rda9-782.html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access.rdatoolkit.org/rdachp9-de_rda9-1123.html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559" y="1041836"/>
            <a:ext cx="8032031" cy="352839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703" y="2783356"/>
            <a:ext cx="7682495" cy="1653756"/>
          </a:xfrm>
        </p:spPr>
        <p:txBody>
          <a:bodyPr/>
          <a:lstStyle/>
          <a:p>
            <a:pPr algn="ctr"/>
            <a:r>
              <a:rPr lang="de-DE" b="1" dirty="0" smtClean="0"/>
              <a:t>Schulungsunterlagen der</a:t>
            </a:r>
            <a:br>
              <a:rPr lang="de-DE" b="1" dirty="0" smtClean="0"/>
            </a:br>
            <a:r>
              <a:rPr lang="de-DE" b="1" dirty="0" smtClean="0"/>
              <a:t>AG RDA</a:t>
            </a:r>
            <a:endParaRPr lang="de-DE" b="1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308" y="1172252"/>
            <a:ext cx="985265" cy="481632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24" y="1412776"/>
            <a:ext cx="1523077" cy="36000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273" y="1771453"/>
            <a:ext cx="1648125" cy="360000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97" y="2420888"/>
            <a:ext cx="1587403" cy="36000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205" y="3058080"/>
            <a:ext cx="951268" cy="598946"/>
          </a:xfrm>
          <a:prstGeom prst="rect">
            <a:avLst/>
          </a:prstGeom>
        </p:spPr>
      </p:pic>
      <p:pic>
        <p:nvPicPr>
          <p:cNvPr id="27" name="Grafik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204" y="3861048"/>
            <a:ext cx="586672" cy="475514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812" y="4434442"/>
            <a:ext cx="780540" cy="441452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338" y="4815384"/>
            <a:ext cx="1060336" cy="557831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/>
        </p:blipFill>
        <p:spPr>
          <a:xfrm>
            <a:off x="4138761" y="5044748"/>
            <a:ext cx="1358329" cy="544492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4828723"/>
            <a:ext cx="2166205" cy="360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254442"/>
            <a:ext cx="1360976" cy="360000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66" y="3784688"/>
            <a:ext cx="1403532" cy="46975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8" y="3092384"/>
            <a:ext cx="1346552" cy="498723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756" y="2348880"/>
            <a:ext cx="1640655" cy="360000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045" y="1177175"/>
            <a:ext cx="666033" cy="648032"/>
          </a:xfrm>
          <a:prstGeom prst="rect">
            <a:avLst/>
          </a:prstGeom>
        </p:spPr>
      </p:pic>
      <p:grpSp>
        <p:nvGrpSpPr>
          <p:cNvPr id="9" name="Gruppieren 8"/>
          <p:cNvGrpSpPr/>
          <p:nvPr/>
        </p:nvGrpSpPr>
        <p:grpSpPr>
          <a:xfrm>
            <a:off x="948867" y="1700808"/>
            <a:ext cx="2378195" cy="400110"/>
            <a:chOff x="948867" y="1700808"/>
            <a:chExt cx="2378195" cy="400110"/>
          </a:xfrm>
        </p:grpSpPr>
        <p:sp>
          <p:nvSpPr>
            <p:cNvPr id="4" name="Textfeld 3"/>
            <p:cNvSpPr txBox="1"/>
            <p:nvPr/>
          </p:nvSpPr>
          <p:spPr>
            <a:xfrm>
              <a:off x="1259632" y="1700808"/>
              <a:ext cx="20674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 smtClean="0">
                  <a:latin typeface="Verdana" pitchFamily="34" charset="0"/>
                </a:rPr>
                <a:t>Vertretungen der Öffentlichen Bibliotheken</a:t>
              </a:r>
              <a:endParaRPr lang="de-DE" sz="1000" b="1" dirty="0">
                <a:latin typeface="Verdana" pitchFamily="34" charset="0"/>
              </a:endParaRPr>
            </a:p>
          </p:txBody>
        </p:sp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8867" y="1709892"/>
              <a:ext cx="310765" cy="360000"/>
            </a:xfrm>
            <a:prstGeom prst="rect">
              <a:avLst/>
            </a:prstGeom>
          </p:spPr>
        </p:pic>
      </p:grp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 smtClean="0"/>
              <a:t>AG RDA Schulungsunterlagen – Modul GND: Personennamen des Altertums und des Mittelalters | Stand: </a:t>
            </a:r>
            <a:r>
              <a:rPr lang="de-AT" smtClean="0"/>
              <a:t>23.07.2014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886A46-A3FB-4AF7-9141-8B446D7AA59A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2901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RDA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e-DE" sz="2000"/>
          </a:p>
          <a:p>
            <a:pPr marL="0" indent="0">
              <a:buNone/>
            </a:pPr>
            <a:r>
              <a:rPr lang="de-DE" sz="2000"/>
              <a:t>In RDA gibt es keine eigenen Regelungen für Namen des Mittelalters!</a:t>
            </a:r>
          </a:p>
          <a:p>
            <a:pPr marL="354013" indent="0">
              <a:buNone/>
            </a:pPr>
            <a:endParaRPr lang="de-DE" sz="2000"/>
          </a:p>
          <a:p>
            <a:pPr marL="0" lvl="1" indent="0">
              <a:buNone/>
            </a:pPr>
            <a:r>
              <a:rPr lang="de-DE" b="1">
                <a:hlinkClick r:id="rId3"/>
              </a:rPr>
              <a:t>9.2.2.4</a:t>
            </a:r>
            <a:r>
              <a:rPr lang="de-DE"/>
              <a:t> (Bevorzugter Name, Erfassung)</a:t>
            </a:r>
          </a:p>
          <a:p>
            <a:pPr lvl="1">
              <a:buNone/>
            </a:pPr>
            <a:endParaRPr lang="de-DE"/>
          </a:p>
          <a:p>
            <a:pPr marL="0" lvl="1" indent="0">
              <a:buNone/>
            </a:pPr>
            <a:r>
              <a:rPr lang="de-DE" b="1">
                <a:hlinkClick r:id="rId4"/>
              </a:rPr>
              <a:t>9.2.2.5.2</a:t>
            </a:r>
            <a:r>
              <a:rPr lang="de-DE" b="1"/>
              <a:t> (Bevorzugter Name, Sprache)</a:t>
            </a:r>
          </a:p>
          <a:p>
            <a:pPr marL="0" indent="0">
              <a:buNone/>
            </a:pPr>
            <a:endParaRPr lang="de-DE" sz="2000"/>
          </a:p>
          <a:p>
            <a:pPr marL="0" indent="0">
              <a:buNone/>
            </a:pPr>
            <a:endParaRPr lang="de-AT" sz="2000"/>
          </a:p>
          <a:p>
            <a:endParaRPr lang="de-DE" sz="200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AG RDA Schulungsunterlagen – Modul GND: Personennamen des Altertums und des Mittelalters | Stand: 23.07.2014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886A46-A3FB-4AF7-9141-8B446D7AA59A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100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Bevorzugter Name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AT" sz="2000"/>
              <a:t>Vgl. ERL 2 und ERL 3 zu RDA </a:t>
            </a:r>
            <a:r>
              <a:rPr lang="de-AT" sz="2000">
                <a:hlinkClick r:id="rId3"/>
              </a:rPr>
              <a:t>9.2.2.5.2</a:t>
            </a:r>
            <a:endParaRPr lang="de-AT" sz="2000"/>
          </a:p>
          <a:p>
            <a:endParaRPr lang="de-DE" sz="2000" smtClean="0"/>
          </a:p>
          <a:p>
            <a:r>
              <a:rPr lang="de-DE" sz="2000" smtClean="0"/>
              <a:t>Der </a:t>
            </a:r>
            <a:r>
              <a:rPr lang="de-DE" sz="2000"/>
              <a:t>bevorzugte Name</a:t>
            </a:r>
            <a:r>
              <a:rPr lang="de-DE" sz="2000">
                <a:solidFill>
                  <a:srgbClr val="00B050"/>
                </a:solidFill>
              </a:rPr>
              <a:t> </a:t>
            </a:r>
            <a:r>
              <a:rPr lang="de-DE" sz="2000"/>
              <a:t>für Personen[…]</a:t>
            </a:r>
            <a:r>
              <a:rPr lang="de-DE" sz="2000">
                <a:solidFill>
                  <a:srgbClr val="00B050"/>
                </a:solidFill>
              </a:rPr>
              <a:t> </a:t>
            </a:r>
            <a:r>
              <a:rPr lang="de-DE" sz="2000"/>
              <a:t>des Mittelalters wird anhand der Rangfolge der „Liste der fachlichen Nachschlagewerke für die GND“ gewählt. […]</a:t>
            </a:r>
            <a:br>
              <a:rPr lang="de-DE" sz="2000"/>
            </a:br>
            <a:r>
              <a:rPr lang="de-DE" sz="2000"/>
              <a:t>Der bevorzugte Name von Personen des Mittelalters wird in der im Deutschen gebräuchlichen Form gewählt. […] Bisher latinisiert gebildete Namen werden bei Vorliegen einer anderen im Deutschen gebräuchlichen Form der PMA-Redaktion der BSB zur Überarbeitung gemeldet.</a:t>
            </a:r>
          </a:p>
          <a:p>
            <a:endParaRPr lang="de-DE" sz="2000" smtClean="0"/>
          </a:p>
          <a:p>
            <a:r>
              <a:rPr lang="de-DE" sz="2000" smtClean="0"/>
              <a:t>Gehen </a:t>
            </a:r>
            <a:r>
              <a:rPr lang="de-DE" sz="2000"/>
              <a:t>Sie vom Jahr 1500 als Ende des Mittelalters aus.</a:t>
            </a:r>
          </a:p>
          <a:p>
            <a:pPr marL="0" indent="0">
              <a:buNone/>
            </a:pPr>
            <a:endParaRPr lang="de-DE" sz="2000"/>
          </a:p>
          <a:p>
            <a:pPr marL="0" indent="0">
              <a:buNone/>
            </a:pPr>
            <a:endParaRPr lang="de-AT" sz="200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AG RDA Schulungsunterlagen – Modul GND: Personennamen des Altertums und des Mittelalters | Stand: 23.07.2014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886A46-A3FB-4AF7-9141-8B446D7AA59A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100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Fazit: Personennamen des Mittelalters nach RDA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endParaRPr lang="de-AT" smtClean="0">
              <a:solidFill>
                <a:srgbClr val="000000"/>
              </a:solidFill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AT" smtClean="0">
                <a:solidFill>
                  <a:srgbClr val="000000"/>
                </a:solidFill>
              </a:rPr>
              <a:t>Der </a:t>
            </a:r>
            <a:r>
              <a:rPr lang="de-AT">
                <a:solidFill>
                  <a:srgbClr val="000000"/>
                </a:solidFill>
              </a:rPr>
              <a:t>bevorzugte Name von Personen des Mittelalters wird in der im Deutschen gebräuchlichen Form </a:t>
            </a:r>
            <a:r>
              <a:rPr lang="de-AT"/>
              <a:t>gemäß den Nachschlagwerken</a:t>
            </a:r>
            <a:r>
              <a:rPr lang="de-AT">
                <a:solidFill>
                  <a:srgbClr val="000000"/>
                </a:solidFill>
              </a:rPr>
              <a:t> gewählt. </a:t>
            </a:r>
            <a:endParaRPr lang="de-AT" smtClean="0">
              <a:solidFill>
                <a:srgbClr val="000000"/>
              </a:solidFill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AT">
              <a:solidFill>
                <a:srgbClr val="000000"/>
              </a:solidFill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AT" smtClean="0"/>
              <a:t>Ist </a:t>
            </a:r>
            <a:r>
              <a:rPr lang="de-AT"/>
              <a:t>keine deutsche Form nachweisbar, wird der bevorzugte Name gemäß PMA gebildet. </a:t>
            </a:r>
          </a:p>
          <a:p>
            <a:pPr marL="0" indent="0">
              <a:buNone/>
            </a:pPr>
            <a:endParaRPr lang="de-AT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AG RDA Schulungsunterlagen – Modul GND: Personennamen des Altertums und des Mittelalters | Stand: 23.07.2014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886A46-A3FB-4AF7-9141-8B446D7AA59A}" type="slidenum">
              <a:rPr lang="de-AT" smtClean="0"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100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Umgang mit Altdaten: Personennamen des Mittelalters nach RDA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lvl="1" indent="0">
              <a:spcBef>
                <a:spcPct val="70000"/>
              </a:spcBef>
              <a:buNone/>
            </a:pPr>
            <a:endParaRPr lang="de-AT" smtClean="0"/>
          </a:p>
          <a:p>
            <a:pPr marL="0" lvl="1" indent="0">
              <a:spcBef>
                <a:spcPct val="70000"/>
              </a:spcBef>
              <a:buNone/>
            </a:pPr>
            <a:endParaRPr lang="de-AT" smtClean="0"/>
          </a:p>
          <a:p>
            <a:pPr marL="0" lvl="1" indent="0">
              <a:spcBef>
                <a:spcPct val="70000"/>
              </a:spcBef>
              <a:buNone/>
            </a:pPr>
            <a:endParaRPr lang="de-AT" b="1" smtClean="0"/>
          </a:p>
          <a:p>
            <a:pPr marL="0" lvl="1" indent="0">
              <a:spcBef>
                <a:spcPct val="70000"/>
              </a:spcBef>
              <a:buNone/>
            </a:pPr>
            <a:r>
              <a:rPr lang="de-AT" b="1" smtClean="0"/>
              <a:t>Bisher </a:t>
            </a:r>
            <a:r>
              <a:rPr lang="de-AT" b="1"/>
              <a:t>latinisiert gebildete Namen sind bei Vorliegen einer anderen im Deutschen gebräuchlichen Form der PMA-Redaktion der BSB zur Überarbeitung zu melden!</a:t>
            </a:r>
            <a:endParaRPr lang="de-AT" b="1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AG RDA Schulungsunterlagen – Modul GND: Personennamen des Altertums und des Mittelalters | Stand: 23.07.2014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886A46-A3FB-4AF7-9141-8B446D7AA59A}" type="slidenum">
              <a:rPr lang="de-AT" smtClean="0"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100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Beispiele nach RDA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68313" y="1628774"/>
            <a:ext cx="8207375" cy="4824561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AT" sz="2000" b="1" dirty="0"/>
              <a:t>Hildegard, von Bingen, 1098-1179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AT" sz="2000" dirty="0"/>
              <a:t>AN: </a:t>
            </a:r>
            <a:r>
              <a:rPr lang="de-AT" sz="2000" dirty="0" err="1"/>
              <a:t>Hildegardis</a:t>
            </a:r>
            <a:r>
              <a:rPr lang="de-AT" sz="2000" dirty="0"/>
              <a:t>, </a:t>
            </a:r>
            <a:r>
              <a:rPr lang="de-AT" sz="2000" dirty="0" err="1"/>
              <a:t>Bingensis</a:t>
            </a:r>
            <a:r>
              <a:rPr lang="de-AT" sz="2000" dirty="0"/>
              <a:t>, 1098-1179 [bisherige bevorzugte Benennung]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de-AT" sz="20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AT" sz="2000" b="1" smtClean="0"/>
              <a:t>Thomas</a:t>
            </a:r>
            <a:r>
              <a:rPr lang="de-AT" sz="2000" b="1" dirty="0"/>
              <a:t>, von Aquin, 1225-1274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AT" sz="2000" dirty="0"/>
              <a:t>AN: Thomas, de Aquino, 1225-1274 [bisherige bevorzugte Benennung]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de-AT" sz="2000" b="1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AT" sz="2000" b="1" dirty="0"/>
              <a:t>Walther, von der Vogelweide, 1170-1230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de-AT" sz="2000" b="1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de-AT" sz="2000" b="1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de-AT" sz="2000" dirty="0"/>
          </a:p>
          <a:p>
            <a:endParaRPr lang="de-AT" sz="2000" dirty="0">
              <a:solidFill>
                <a:srgbClr val="C00000"/>
              </a:solidFill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AG RDA Schulungsunterlagen – Modul GND: Personennamen des Altertums und des Mittelalters | Stand: 23.07.2014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886A46-A3FB-4AF7-9141-8B446D7AA59A}" type="slidenum">
              <a:rPr lang="de-AT" smtClean="0"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100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mtClean="0"/>
              <a:t>Personen des Altertums und des Mittelalters</a:t>
            </a: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GND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AG RDA Schulungsunterlagen – Modul GND: Personennamen des Altertums und des Mittelalters | Stand: 23.07.2014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886A46-A3FB-4AF7-9141-8B446D7AA59A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/>
          <a:lstStyle/>
          <a:p>
            <a:r>
              <a:rPr lang="de-DE" smtClean="0"/>
              <a:t>Bevorzugte Namen für Personen des Altertums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68313" y="2420887"/>
            <a:ext cx="8207375" cy="367193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de-DE" sz="1800" b="1" smtClean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de-DE" sz="1800" b="1" smtClean="0">
                <a:solidFill>
                  <a:srgbClr val="000000"/>
                </a:solidFill>
              </a:rPr>
              <a:t>Projekt </a:t>
            </a:r>
            <a:r>
              <a:rPr lang="de-DE" sz="1800" b="1">
                <a:solidFill>
                  <a:srgbClr val="000000"/>
                </a:solidFill>
              </a:rPr>
              <a:t>der BSB: PAN (Personennamen der Antike)</a:t>
            </a:r>
          </a:p>
          <a:p>
            <a:pPr marL="365125" lvl="0" indent="-365125">
              <a:lnSpc>
                <a:spcPct val="150000"/>
              </a:lnSpc>
              <a:buNone/>
            </a:pPr>
            <a:r>
              <a:rPr lang="de-DE" sz="2000">
                <a:solidFill>
                  <a:srgbClr val="000000"/>
                </a:solidFill>
              </a:rPr>
              <a:t>	</a:t>
            </a:r>
            <a:r>
              <a:rPr lang="de-DE" sz="1800" smtClean="0">
                <a:solidFill>
                  <a:srgbClr val="000000"/>
                </a:solidFill>
              </a:rPr>
              <a:t>Normdatei </a:t>
            </a:r>
            <a:r>
              <a:rPr lang="de-DE" sz="1800" b="1">
                <a:solidFill>
                  <a:srgbClr val="000000"/>
                </a:solidFill>
              </a:rPr>
              <a:t>PAN</a:t>
            </a:r>
            <a:r>
              <a:rPr lang="de-DE" sz="1800">
                <a:solidFill>
                  <a:srgbClr val="000000"/>
                </a:solidFill>
              </a:rPr>
              <a:t> (Ansetzungs- und Verweisungsformen gemäß den RAK) wurde in PND eingespielt (1991-)</a:t>
            </a:r>
          </a:p>
          <a:p>
            <a:pPr marL="0" indent="0">
              <a:buNone/>
            </a:pPr>
            <a:endParaRPr lang="de-AT" sz="2000"/>
          </a:p>
          <a:p>
            <a:pPr>
              <a:buNone/>
            </a:pPr>
            <a:endParaRPr lang="de-DE" sz="2000" dirty="0"/>
          </a:p>
          <a:p>
            <a:endParaRPr lang="de-DE" sz="2000" dirty="0" smtClean="0"/>
          </a:p>
          <a:p>
            <a:endParaRPr lang="de-DE" sz="200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AG RDA Schulungsunterlagen – Modul GND: Personennamen des Altertums und des Mittelalters | Stand: 23.07.2014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886A46-A3FB-4AF7-9141-8B446D7AA59A}" type="slidenum">
              <a:rPr lang="de-AT" smtClean="0"/>
              <a:t>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100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RDA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e-DE" sz="2000" smtClean="0"/>
          </a:p>
          <a:p>
            <a:pPr marL="0" indent="0">
              <a:buNone/>
            </a:pPr>
            <a:r>
              <a:rPr lang="de-DE" sz="2000" smtClean="0"/>
              <a:t>In </a:t>
            </a:r>
            <a:r>
              <a:rPr lang="de-DE" sz="2000"/>
              <a:t>RDA gibt es keine eigenen Regelungen für Namen des Altertums!</a:t>
            </a:r>
          </a:p>
          <a:p>
            <a:pPr>
              <a:buNone/>
            </a:pPr>
            <a:endParaRPr lang="de-DE" sz="2000" smtClean="0">
              <a:hlinkClick r:id="rId2"/>
            </a:endParaRPr>
          </a:p>
          <a:p>
            <a:pPr>
              <a:buNone/>
            </a:pPr>
            <a:r>
              <a:rPr lang="de-DE" sz="2000" smtClean="0">
                <a:hlinkClick r:id="rId2"/>
              </a:rPr>
              <a:t>9.2.2.4</a:t>
            </a:r>
            <a:r>
              <a:rPr lang="de-DE" sz="2000" smtClean="0"/>
              <a:t> </a:t>
            </a:r>
            <a:r>
              <a:rPr lang="de-DE" sz="2000"/>
              <a:t>(Bevorzugter Name, Erfassung)</a:t>
            </a:r>
          </a:p>
          <a:p>
            <a:pPr>
              <a:buNone/>
            </a:pPr>
            <a:r>
              <a:rPr lang="de-DE" sz="2000" b="1" u="sng">
                <a:hlinkClick r:id="rId3"/>
              </a:rPr>
              <a:t>9.2.2.5.2</a:t>
            </a:r>
            <a:r>
              <a:rPr lang="de-DE" sz="2000" b="1"/>
              <a:t> (Bevorzugter Name, Sprache)</a:t>
            </a:r>
          </a:p>
          <a:p>
            <a:pPr>
              <a:buNone/>
            </a:pPr>
            <a:r>
              <a:rPr lang="de-DE" sz="2000">
                <a:hlinkClick r:id="rId4"/>
              </a:rPr>
              <a:t>9.1.1</a:t>
            </a:r>
            <a:r>
              <a:rPr lang="de-DE" sz="2000"/>
              <a:t> </a:t>
            </a:r>
            <a:r>
              <a:rPr lang="de-DE" sz="2000">
                <a:sym typeface="Wingdings" panose="05000000000000000000" pitchFamily="2" charset="2"/>
              </a:rPr>
              <a:t></a:t>
            </a:r>
            <a:r>
              <a:rPr lang="de-DE" sz="2000"/>
              <a:t> </a:t>
            </a:r>
            <a:r>
              <a:rPr lang="de-DE" sz="2000">
                <a:hlinkClick r:id="rId5"/>
              </a:rPr>
              <a:t>9.2.2.2</a:t>
            </a:r>
            <a:r>
              <a:rPr lang="de-DE" sz="2000"/>
              <a:t> (Quelle)</a:t>
            </a:r>
          </a:p>
          <a:p>
            <a:pPr>
              <a:buNone/>
            </a:pPr>
            <a:r>
              <a:rPr lang="de-DE" sz="2000">
                <a:hlinkClick r:id="rId6"/>
              </a:rPr>
              <a:t>F8</a:t>
            </a:r>
            <a:r>
              <a:rPr lang="de-DE" sz="2000"/>
              <a:t> (Römische Namen)</a:t>
            </a:r>
          </a:p>
          <a:p>
            <a:pPr marL="0" indent="0">
              <a:buNone/>
            </a:pPr>
            <a:endParaRPr lang="de-AT" sz="200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AG RDA Schulungsunterlagen – Modul GND: Personennamen des Altertums und des Mittelalters | Stand: 23.07.2014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886A46-A3FB-4AF7-9141-8B446D7AA59A}" type="slidenum">
              <a:rPr lang="de-AT" smtClean="0"/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100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Sprache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AT" sz="2000"/>
              <a:t>Vgl. ERL 2 zu RDA </a:t>
            </a:r>
            <a:r>
              <a:rPr lang="de-DE" sz="2000">
                <a:hlinkClick r:id="rId2"/>
              </a:rPr>
              <a:t>9.2.2.5.2</a:t>
            </a:r>
            <a:endParaRPr lang="de-DE" sz="2000"/>
          </a:p>
          <a:p>
            <a:endParaRPr lang="de-DE" sz="2000" smtClean="0"/>
          </a:p>
          <a:p>
            <a:r>
              <a:rPr lang="de-DE" sz="2000" smtClean="0"/>
              <a:t>Der </a:t>
            </a:r>
            <a:r>
              <a:rPr lang="de-DE" sz="2000"/>
              <a:t>bevorzugte Name für Personen des Altertums wird anhand der Rangfolge der „Liste der fachlichen Nachschlagewerke für die GND“ gewählt. </a:t>
            </a:r>
          </a:p>
          <a:p>
            <a:endParaRPr lang="de-DE" sz="2000" smtClean="0"/>
          </a:p>
          <a:p>
            <a:r>
              <a:rPr lang="de-DE" sz="2000" smtClean="0"/>
              <a:t>Das </a:t>
            </a:r>
            <a:r>
              <a:rPr lang="de-DE" sz="2000"/>
              <a:t>bedeutet, dass der bevorzugte Name für </a:t>
            </a:r>
            <a:r>
              <a:rPr lang="de-DE" sz="2000" b="1"/>
              <a:t>Autoren</a:t>
            </a:r>
            <a:r>
              <a:rPr lang="de-DE" sz="2000"/>
              <a:t> der Antike nach PAN (Personennamen der Antike), für römische Personen in lateinischer Form, für griechische oder byzantinische Namen in latinisierter Form und für andere Namen (</a:t>
            </a:r>
            <a:r>
              <a:rPr lang="de-DE" sz="2000" b="1" smtClean="0"/>
              <a:t>Nichtautoren</a:t>
            </a:r>
            <a:r>
              <a:rPr lang="de-DE" sz="2000"/>
              <a:t>) in der im Deutschen gebräuchlichen Form gewählt wird.</a:t>
            </a:r>
          </a:p>
          <a:p>
            <a:pPr marL="0" indent="0">
              <a:buNone/>
            </a:pPr>
            <a:endParaRPr lang="de-AT" sz="200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AG RDA Schulungsunterlagen – Modul GND: Personennamen des Altertums und des Mittelalters | Stand: 23.07.2014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886A46-A3FB-4AF7-9141-8B446D7AA59A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100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Fazit: Personennamen des Altertums nach RDA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de-DE" sz="2000"/>
              <a:t>Autoren der griechisch-römischen Antike werden nach PAN angesetzt. </a:t>
            </a:r>
          </a:p>
          <a:p>
            <a:pPr>
              <a:spcBef>
                <a:spcPts val="0"/>
              </a:spcBef>
            </a:pPr>
            <a:endParaRPr lang="de-DE" sz="2000" smtClean="0"/>
          </a:p>
          <a:p>
            <a:pPr>
              <a:spcBef>
                <a:spcPts val="0"/>
              </a:spcBef>
            </a:pPr>
            <a:r>
              <a:rPr lang="de-DE" sz="2000" smtClean="0"/>
              <a:t>Nichtautoren </a:t>
            </a:r>
            <a:r>
              <a:rPr lang="de-DE" sz="2000"/>
              <a:t>der Antike und sonstige Personen des Altertums werden in der im Deutschen gebräuchlichen Form gemäß den NSW </a:t>
            </a:r>
            <a:r>
              <a:rPr lang="de-DE" sz="2000" smtClean="0"/>
              <a:t>gebildet.</a:t>
            </a:r>
          </a:p>
          <a:p>
            <a:pPr>
              <a:spcBef>
                <a:spcPts val="0"/>
              </a:spcBef>
            </a:pPr>
            <a:endParaRPr lang="de-DE" sz="2000"/>
          </a:p>
          <a:p>
            <a:pPr marL="0" indent="0">
              <a:spcBef>
                <a:spcPts val="0"/>
              </a:spcBef>
              <a:buNone/>
            </a:pPr>
            <a:r>
              <a:rPr lang="de-DE" sz="2000" smtClean="0">
                <a:sym typeface="Wingdings" panose="05000000000000000000" pitchFamily="2" charset="2"/>
              </a:rPr>
              <a:t> </a:t>
            </a:r>
            <a:r>
              <a:rPr lang="de-DE" sz="2000" smtClean="0"/>
              <a:t>Keine </a:t>
            </a:r>
            <a:r>
              <a:rPr lang="de-DE" sz="2000"/>
              <a:t>wesentlichen Änderungen bei bevorzugten Namen für Personen des Altertums in der „GND nach RDA“!</a:t>
            </a:r>
          </a:p>
          <a:p>
            <a:pPr marL="0" indent="0">
              <a:buNone/>
            </a:pPr>
            <a:endParaRPr lang="de-AT" sz="200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AG RDA Schulungsunterlagen – Modul GND: Personennamen des Altertums und des Mittelalters | Stand: 23.07.2014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886A46-A3FB-4AF7-9141-8B446D7AA59A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100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Beispiele nach RDA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de-AT" sz="2000" b="1"/>
              <a:t>Homerus, 8. Jahrhundert v. Chr.</a:t>
            </a:r>
            <a:endParaRPr lang="de-AT" sz="200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de-AT" sz="2000"/>
              <a:t>AN: Homēros, 8. Jahrhundert v. Chr.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2000"/>
              <a:t>AN: Homer, 8. Jahrhundert v. Chr.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2000"/>
              <a:t>...</a:t>
            </a:r>
          </a:p>
          <a:p>
            <a:pPr marL="0" indent="0">
              <a:spcBef>
                <a:spcPts val="0"/>
              </a:spcBef>
              <a:buNone/>
            </a:pPr>
            <a:endParaRPr lang="de-AT" sz="2000"/>
          </a:p>
          <a:p>
            <a:pPr marL="0" indent="0">
              <a:spcBef>
                <a:spcPts val="0"/>
              </a:spcBef>
              <a:buNone/>
            </a:pPr>
            <a:r>
              <a:rPr lang="de-AT" sz="2000" b="1"/>
              <a:t>Horatius Flaccus, Quintus, </a:t>
            </a:r>
            <a:r>
              <a:rPr lang="de-AT" sz="2000"/>
              <a:t>65 v. Chr.-8 v. Chr.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2000"/>
              <a:t>AN: Horaz, 65 v. Chr.-8 v. Chr.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2000"/>
              <a:t>AN: Flaccvs, Quintus Horatius, 65 v. Chr.-8 v. Chr.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2000"/>
              <a:t>…</a:t>
            </a:r>
          </a:p>
          <a:p>
            <a:pPr marL="0" indent="0">
              <a:spcBef>
                <a:spcPts val="0"/>
              </a:spcBef>
              <a:buNone/>
            </a:pPr>
            <a:endParaRPr lang="de-AT" sz="2000"/>
          </a:p>
          <a:p>
            <a:pPr marL="0" indent="0">
              <a:spcBef>
                <a:spcPts val="0"/>
              </a:spcBef>
              <a:buNone/>
            </a:pPr>
            <a:r>
              <a:rPr lang="de-AT" sz="2000" b="1"/>
              <a:t>Dionysius, Alexandrinus,  -265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2000"/>
              <a:t>AN: Dionysius, von Alexandria, -265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sz="2000"/>
              <a:t>…</a:t>
            </a:r>
          </a:p>
          <a:p>
            <a:pPr marL="0" indent="0">
              <a:spcBef>
                <a:spcPts val="0"/>
              </a:spcBef>
              <a:buNone/>
            </a:pPr>
            <a:endParaRPr lang="de-AT" sz="2000">
              <a:solidFill>
                <a:srgbClr val="C00000"/>
              </a:solidFill>
            </a:endParaRPr>
          </a:p>
          <a:p>
            <a:endParaRPr lang="de-AT" sz="2000" dirty="0">
              <a:solidFill>
                <a:srgbClr val="C00000"/>
              </a:solidFill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AG RDA Schulungsunterlagen – Modul GND: Personennamen des Altertums und des Mittelalters | Stand: 23.07.2014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886A46-A3FB-4AF7-9141-8B446D7AA59A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100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Beispiele nach RDA (Nichtautoren)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de-AT" sz="2000" b="1" smtClean="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de-AT" sz="2000" b="1" smtClean="0"/>
              <a:t>Alexander</a:t>
            </a:r>
            <a:r>
              <a:rPr lang="de-AT" sz="2000" b="1" smtClean="0">
                <a:solidFill>
                  <a:srgbClr val="FF0000"/>
                </a:solidFill>
              </a:rPr>
              <a:t> </a:t>
            </a:r>
            <a:r>
              <a:rPr lang="de-AT" sz="2000" b="1"/>
              <a:t>III., Makedonien, König, 356 v. Chr.-323 v. Chr.</a:t>
            </a:r>
            <a:endParaRPr lang="de-AT" sz="1600"/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de-AT" sz="2000" dirty="0">
              <a:solidFill>
                <a:srgbClr val="C00000"/>
              </a:solidFill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AG RDA Schulungsunterlagen – Modul GND: Personennamen des Altertums und des Mittelalters | Stand: 23.07.2014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886A46-A3FB-4AF7-9141-8B446D7AA59A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100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Bevorzugte Namen für Personen des Mittelalters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68313" y="2060847"/>
            <a:ext cx="8207375" cy="4031977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de-DE" sz="2000" b="1">
                <a:solidFill>
                  <a:srgbClr val="000000"/>
                </a:solidFill>
              </a:rPr>
              <a:t>	</a:t>
            </a:r>
          </a:p>
          <a:p>
            <a:pPr lvl="0">
              <a:buNone/>
            </a:pPr>
            <a:endParaRPr lang="de-DE" sz="2000" b="1" smtClean="0">
              <a:solidFill>
                <a:srgbClr val="000000"/>
              </a:solidFill>
            </a:endParaRPr>
          </a:p>
          <a:p>
            <a:pPr lvl="0">
              <a:buNone/>
            </a:pPr>
            <a:r>
              <a:rPr lang="de-DE" sz="2000" b="1" smtClean="0">
                <a:solidFill>
                  <a:srgbClr val="000000"/>
                </a:solidFill>
              </a:rPr>
              <a:t>Projekt </a:t>
            </a:r>
            <a:r>
              <a:rPr lang="de-DE" sz="2000" b="1">
                <a:solidFill>
                  <a:srgbClr val="000000"/>
                </a:solidFill>
              </a:rPr>
              <a:t>der BSB: PMA (Personennamen des </a:t>
            </a:r>
            <a:r>
              <a:rPr lang="de-DE" sz="2000" b="1" smtClean="0">
                <a:solidFill>
                  <a:srgbClr val="000000"/>
                </a:solidFill>
              </a:rPr>
              <a:t>Mittelalters</a:t>
            </a:r>
            <a:r>
              <a:rPr lang="de-DE" sz="2000" b="1">
                <a:solidFill>
                  <a:srgbClr val="000000"/>
                </a:solidFill>
              </a:rPr>
              <a:t>)</a:t>
            </a:r>
          </a:p>
          <a:p>
            <a:pPr lvl="0">
              <a:lnSpc>
                <a:spcPct val="150000"/>
              </a:lnSpc>
              <a:buNone/>
            </a:pPr>
            <a:r>
              <a:rPr lang="de-DE" sz="2000">
                <a:solidFill>
                  <a:srgbClr val="000000"/>
                </a:solidFill>
              </a:rPr>
              <a:t>	</a:t>
            </a:r>
            <a:r>
              <a:rPr lang="de-DE" sz="2000" smtClean="0">
                <a:solidFill>
                  <a:srgbClr val="000000"/>
                </a:solidFill>
              </a:rPr>
              <a:t>Normdatei </a:t>
            </a:r>
            <a:r>
              <a:rPr lang="de-DE" sz="2000" b="1">
                <a:solidFill>
                  <a:srgbClr val="000000"/>
                </a:solidFill>
              </a:rPr>
              <a:t>PMA</a:t>
            </a:r>
            <a:r>
              <a:rPr lang="de-DE" sz="2000">
                <a:solidFill>
                  <a:srgbClr val="000000"/>
                </a:solidFill>
              </a:rPr>
              <a:t> ist Bestandteil der GND</a:t>
            </a:r>
          </a:p>
          <a:p>
            <a:pPr lvl="0">
              <a:lnSpc>
                <a:spcPct val="150000"/>
              </a:lnSpc>
              <a:buNone/>
            </a:pPr>
            <a:endParaRPr lang="de-DE" sz="2000" b="1">
              <a:solidFill>
                <a:srgbClr val="7030A0"/>
              </a:solidFill>
            </a:endParaRPr>
          </a:p>
          <a:p>
            <a:pPr lvl="0"/>
            <a:endParaRPr lang="de-DE" sz="200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de-AT" sz="2000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AG RDA Schulungsunterlagen – Modul GND: Personennamen des Altertums und des Mittelalters | Stand: 23.07.2014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886A46-A3FB-4AF7-9141-8B446D7AA59A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3100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773</Words>
  <Application>Microsoft Office PowerPoint</Application>
  <PresentationFormat>Bildschirmpräsentation (4:3)</PresentationFormat>
  <Paragraphs>125</Paragraphs>
  <Slides>14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9" baseType="lpstr">
      <vt:lpstr>Arial</vt:lpstr>
      <vt:lpstr>Calibri</vt:lpstr>
      <vt:lpstr>Verdana</vt:lpstr>
      <vt:lpstr>Wingdings</vt:lpstr>
      <vt:lpstr>Larissa</vt:lpstr>
      <vt:lpstr>Schulungsunterlagen der AG RDA</vt:lpstr>
      <vt:lpstr>Personen des Altertums und des Mittelalters</vt:lpstr>
      <vt:lpstr>Bevorzugte Namen für Personen des Altertums</vt:lpstr>
      <vt:lpstr>RDA</vt:lpstr>
      <vt:lpstr>Sprache</vt:lpstr>
      <vt:lpstr>Fazit: Personennamen des Altertums nach RDA</vt:lpstr>
      <vt:lpstr>Beispiele nach RDA</vt:lpstr>
      <vt:lpstr>Beispiele nach RDA (Nichtautoren)</vt:lpstr>
      <vt:lpstr>Bevorzugte Namen für Personen des Mittelalters</vt:lpstr>
      <vt:lpstr>RDA</vt:lpstr>
      <vt:lpstr>Bevorzugter Name</vt:lpstr>
      <vt:lpstr>Fazit: Personennamen des Mittelalters nach RDA</vt:lpstr>
      <vt:lpstr>Umgang mit Altdaten: Personennamen des Mittelalters nach RDA</vt:lpstr>
      <vt:lpstr>Beispiele nach RDA</vt:lpstr>
    </vt:vector>
  </TitlesOfParts>
  <Company>Deutsche Nationalbibliothek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Verena Schaffner</cp:lastModifiedBy>
  <cp:revision>63</cp:revision>
  <dcterms:created xsi:type="dcterms:W3CDTF">2014-02-18T07:01:40Z</dcterms:created>
  <dcterms:modified xsi:type="dcterms:W3CDTF">2014-07-24T08:09:30Z</dcterms:modified>
</cp:coreProperties>
</file>