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3" r:id="rId2"/>
    <p:sldId id="259" r:id="rId3"/>
    <p:sldId id="260" r:id="rId4"/>
    <p:sldId id="279" r:id="rId5"/>
    <p:sldId id="280" r:id="rId6"/>
    <p:sldId id="269" r:id="rId7"/>
    <p:sldId id="268" r:id="rId8"/>
    <p:sldId id="266" r:id="rId9"/>
    <p:sldId id="270" r:id="rId10"/>
    <p:sldId id="265" r:id="rId11"/>
    <p:sldId id="271" r:id="rId12"/>
    <p:sldId id="264" r:id="rId13"/>
    <p:sldId id="272" r:id="rId14"/>
    <p:sldId id="273" r:id="rId15"/>
    <p:sldId id="274" r:id="rId16"/>
    <p:sldId id="275" r:id="rId17"/>
    <p:sldId id="276" r:id="rId18"/>
    <p:sldId id="277" r:id="rId19"/>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65" autoAdjust="0"/>
    <p:restoredTop sz="77656" autoAdjust="0"/>
  </p:normalViewPr>
  <p:slideViewPr>
    <p:cSldViewPr>
      <p:cViewPr>
        <p:scale>
          <a:sx n="80" d="100"/>
          <a:sy n="80" d="100"/>
        </p:scale>
        <p:origin x="-708" y="-1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62" d="100"/>
          <a:sy n="62" d="100"/>
        </p:scale>
        <p:origin x="-2850" y="-7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F5EDB1F4-BB4F-44BD-AC26-B758B395BD23}" type="datetimeFigureOut">
              <a:rPr lang="de-DE" smtClean="0"/>
              <a:t>12.05.2014</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5F9F8FF6-6F64-48B5-AF7B-675846B3447E}" type="slidenum">
              <a:rPr lang="de-DE" smtClean="0"/>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a:t>
            </a:fld>
            <a:endParaRPr lang="de-DE"/>
          </a:p>
        </p:txBody>
      </p:sp>
    </p:spTree>
    <p:extLst>
      <p:ext uri="{BB962C8B-B14F-4D97-AF65-F5344CB8AC3E}">
        <p14:creationId xmlns:p14="http://schemas.microsoft.com/office/powerpoint/2010/main" val="7978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dirty="0" smtClean="0"/>
              <a:t>Nach RDA 9.2.2.21 werden typographische Bestandteile berücksichtigt, wenn sie als Teil einer Namensabkürzung aus mehreren Buchstaben erscheinen, aber weggelassen, wenn sie Initialen aus Einzelbuchstaben nachfolgen. Die Abgrenzung dürfte aber in der Praxis nicht einfach sein und muss ggf. aus dem Kontext erfolgen. </a:t>
            </a:r>
          </a:p>
          <a:p>
            <a:endParaRPr lang="de-DE" sz="1200" b="0" i="1" dirty="0" smtClean="0"/>
          </a:p>
          <a:p>
            <a:r>
              <a:rPr lang="de-DE" sz="1200" b="0" i="1" dirty="0" smtClean="0"/>
              <a:t>Beispiele:</a:t>
            </a:r>
          </a:p>
          <a:p>
            <a:pPr>
              <a:spcBef>
                <a:spcPts val="600"/>
              </a:spcBef>
              <a:buNone/>
            </a:pPr>
            <a:r>
              <a:rPr lang="de-DE" sz="1200" dirty="0" smtClean="0"/>
              <a:t>A! A! A!</a:t>
            </a:r>
          </a:p>
          <a:p>
            <a:pPr>
              <a:spcBef>
                <a:spcPts val="600"/>
              </a:spcBef>
              <a:buNone/>
            </a:pPr>
            <a:r>
              <a:rPr lang="de-DE" sz="1200" dirty="0" smtClean="0"/>
              <a:t>AG (F)</a:t>
            </a:r>
          </a:p>
          <a:p>
            <a:pPr>
              <a:spcBef>
                <a:spcPts val="600"/>
              </a:spcBef>
              <a:buNone/>
            </a:pPr>
            <a:r>
              <a:rPr lang="de-DE" sz="1200" dirty="0" smtClean="0"/>
              <a:t>20/1631</a:t>
            </a:r>
          </a:p>
          <a:p>
            <a:pPr>
              <a:spcBef>
                <a:spcPts val="600"/>
              </a:spcBef>
              <a:buNone/>
            </a:pPr>
            <a:r>
              <a:rPr lang="de-DE" sz="1200" dirty="0" smtClean="0"/>
              <a:t>A-r Z-h</a:t>
            </a:r>
          </a:p>
          <a:p>
            <a:pPr marL="0" marR="0" indent="0" algn="l" defTabSz="914400" rtl="0" eaLnBrk="0" fontAlgn="base" latinLnBrk="0" hangingPunct="0">
              <a:lnSpc>
                <a:spcPct val="100000"/>
              </a:lnSpc>
              <a:spcBef>
                <a:spcPts val="600"/>
              </a:spcBef>
              <a:spcAft>
                <a:spcPct val="0"/>
              </a:spcAft>
              <a:buClrTx/>
              <a:buSzTx/>
              <a:buFontTx/>
              <a:buNone/>
              <a:tabLst/>
              <a:defRPr/>
            </a:pPr>
            <a:r>
              <a:rPr lang="de-DE" sz="1200" dirty="0" smtClean="0"/>
              <a:t>J. W. (</a:t>
            </a:r>
            <a:r>
              <a:rPr lang="de-DE" sz="1200" i="1" dirty="0" smtClean="0"/>
              <a:t>der Name erscheint als: </a:t>
            </a:r>
            <a:r>
              <a:rPr lang="de-DE" sz="1200" dirty="0" smtClean="0"/>
              <a:t>J*** W*****)</a:t>
            </a:r>
          </a:p>
          <a:p>
            <a:pPr>
              <a:spcBef>
                <a:spcPts val="600"/>
              </a:spcBef>
              <a:buNone/>
            </a:pPr>
            <a:r>
              <a:rPr lang="de-DE" sz="1200" dirty="0" smtClean="0"/>
              <a:t>			</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t>10</a:t>
            </a:fld>
            <a:endParaRPr lang="de-DE"/>
          </a:p>
        </p:txBody>
      </p:sp>
    </p:spTree>
    <p:extLst>
      <p:ext uri="{BB962C8B-B14F-4D97-AF65-F5344CB8AC3E}">
        <p14:creationId xmlns:p14="http://schemas.microsoft.com/office/powerpoint/2010/main" val="3791775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altLang="de-DE" sz="1200" b="0" u="none" kern="1200" baseline="0" dirty="0" smtClean="0">
              <a:solidFill>
                <a:schemeClr val="tx1"/>
              </a:solidFill>
              <a:effectLst/>
              <a:latin typeface="+mn-lt"/>
              <a:ea typeface="+mn-ea"/>
              <a:cs typeface="+mn-cs"/>
            </a:endParaRPr>
          </a:p>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PCA-Format: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$P</a:t>
            </a:r>
            <a:r>
              <a:rPr lang="de-DE" b="0" dirty="0" smtClean="0">
                <a:latin typeface="+mn-lt"/>
              </a:rPr>
              <a:t>E. W.</a:t>
            </a:r>
          </a:p>
          <a:p>
            <a:r>
              <a:rPr lang="de-DE" altLang="de-DE" sz="1200" b="0" u="none" kern="1200" baseline="0" dirty="0" smtClean="0">
                <a:latin typeface="+mn-lt"/>
                <a:ea typeface="Verdana" panose="020B0604030504040204" pitchFamily="34" charset="0"/>
                <a:cs typeface="Verdana" panose="020B0604030504040204" pitchFamily="34" charset="0"/>
              </a:rPr>
              <a:t>400 W., E.</a:t>
            </a:r>
          </a:p>
          <a:p>
            <a:pPr rtl="0"/>
            <a:r>
              <a:rPr lang="de-DE" altLang="de-DE" sz="1200" b="0" u="none" kern="1200" baseline="0" dirty="0" smtClean="0">
                <a:latin typeface="+mn-lt"/>
                <a:ea typeface="Verdana" panose="020B0604030504040204" pitchFamily="34" charset="0"/>
                <a:cs typeface="Verdana" panose="020B0604030504040204" pitchFamily="34" charset="0"/>
              </a:rPr>
              <a:t>400 </a:t>
            </a:r>
            <a:r>
              <a:rPr lang="de-DE" sz="1200" dirty="0" err="1" smtClean="0"/>
              <a:t>Worsley</a:t>
            </a:r>
            <a:r>
              <a:rPr lang="de-DE" sz="1200" dirty="0" smtClean="0"/>
              <a:t>, Edward</a:t>
            </a:r>
            <a:r>
              <a:rPr lang="de-DE" sz="1200" b="1" kern="1200" dirty="0" smtClean="0">
                <a:solidFill>
                  <a:schemeClr val="tx1"/>
                </a:solidFill>
                <a:effectLst/>
                <a:latin typeface="+mn-lt"/>
                <a:ea typeface="+mn-ea"/>
                <a:cs typeface="+mn-cs"/>
              </a:rPr>
              <a:t>$4</a:t>
            </a:r>
            <a:r>
              <a:rPr lang="de-DE" sz="1200" kern="1200" dirty="0" smtClean="0">
                <a:solidFill>
                  <a:schemeClr val="tx1"/>
                </a:solidFill>
                <a:effectLst/>
                <a:latin typeface="+mn-lt"/>
                <a:ea typeface="+mn-ea"/>
                <a:cs typeface="+mn-cs"/>
              </a:rPr>
              <a:t>navo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a:t>
            </a:r>
            <a:r>
              <a:rPr lang="de-DE" b="0" dirty="0" smtClean="0">
                <a:latin typeface="+mn-lt"/>
              </a:rPr>
              <a:t>50 </a:t>
            </a:r>
            <a:r>
              <a:rPr lang="de-DE" b="0" dirty="0" err="1" smtClean="0">
                <a:latin typeface="+mn-lt"/>
              </a:rPr>
              <a:t>Cent</a:t>
            </a:r>
            <a:r>
              <a:rPr lang="de-DE" b="1" dirty="0" err="1" smtClean="0">
                <a:latin typeface="+mn-lt"/>
              </a:rPr>
              <a:t>$l</a:t>
            </a:r>
            <a:r>
              <a:rPr lang="de-DE" b="0" dirty="0" err="1" smtClean="0">
                <a:latin typeface="+mn-lt"/>
              </a:rPr>
              <a:t>Musiker</a:t>
            </a: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550 !....!</a:t>
            </a:r>
            <a:r>
              <a:rPr lang="de-DE" b="0" i="1" dirty="0" smtClean="0">
                <a:latin typeface="+mn-lt"/>
              </a:rPr>
              <a:t>Musiker</a:t>
            </a:r>
            <a:r>
              <a:rPr lang="de-DE" b="1" dirty="0" smtClean="0">
                <a:latin typeface="+mn-lt"/>
              </a:rPr>
              <a:t>$4</a:t>
            </a:r>
            <a:r>
              <a:rPr lang="de-DE" b="0" dirty="0" smtClean="0">
                <a:latin typeface="+mn-lt"/>
              </a:rPr>
              <a:t>berc</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a:t>
            </a:r>
            <a:r>
              <a:rPr lang="de-DE" sz="1200" b="1" dirty="0" smtClean="0"/>
              <a:t>$P</a:t>
            </a:r>
            <a:r>
              <a:rPr lang="de-DE" sz="1200" dirty="0" smtClean="0"/>
              <a:t>H</a:t>
            </a:r>
            <a:r>
              <a:rPr lang="de-DE" sz="1200" b="1" dirty="0" smtClean="0"/>
              <a:t>.$</a:t>
            </a:r>
            <a:r>
              <a:rPr lang="de-DE" sz="1200" b="1" dirty="0" err="1" smtClean="0"/>
              <a:t>l</a:t>
            </a:r>
            <a:r>
              <a:rPr lang="de-DE" sz="1200" dirty="0" err="1" smtClean="0"/>
              <a:t>abbé</a:t>
            </a: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400 </a:t>
            </a:r>
            <a:r>
              <a:rPr lang="de-DE" b="1" dirty="0" smtClean="0">
                <a:latin typeface="+mn-lt"/>
              </a:rPr>
              <a:t>$</a:t>
            </a:r>
            <a:r>
              <a:rPr lang="de-DE" b="1" dirty="0" err="1" smtClean="0">
                <a:latin typeface="+mn-lt"/>
              </a:rPr>
              <a:t>P</a:t>
            </a:r>
            <a:r>
              <a:rPr lang="de-DE" b="0" dirty="0" err="1" smtClean="0">
                <a:latin typeface="+mn-lt"/>
              </a:rPr>
              <a:t>Abb</a:t>
            </a:r>
            <a:r>
              <a:rPr lang="de-DE" sz="1200" dirty="0" err="1" smtClean="0"/>
              <a:t>é</a:t>
            </a:r>
            <a:r>
              <a:rPr lang="de-DE" sz="1200" dirty="0" smtClean="0"/>
              <a:t> 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u="sng" dirty="0" smtClean="0">
                <a:latin typeface="+mn-lt"/>
              </a:rPr>
              <a:t>Beispiele im </a:t>
            </a:r>
            <a:r>
              <a:rPr lang="de-DE" sz="1200" b="0" u="sng" dirty="0" err="1" smtClean="0">
                <a:latin typeface="+mn-lt"/>
              </a:rPr>
              <a:t>Aleph</a:t>
            </a:r>
            <a:r>
              <a:rPr lang="de-DE" sz="1200" b="0" u="sng" dirty="0" smtClean="0">
                <a:latin typeface="+mn-lt"/>
              </a:rPr>
              <a:t>-Format: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E. W.</a:t>
            </a:r>
          </a:p>
          <a:p>
            <a:r>
              <a:rPr lang="de-DE" altLang="de-DE" sz="1200" b="0" u="none" kern="1200" baseline="0" dirty="0" smtClean="0">
                <a:latin typeface="+mn-lt"/>
                <a:ea typeface="Verdana" panose="020B0604030504040204" pitchFamily="34" charset="0"/>
                <a:cs typeface="Verdana" panose="020B0604030504040204" pitchFamily="34" charset="0"/>
              </a:rPr>
              <a:t>400</a:t>
            </a:r>
            <a:r>
              <a:rPr lang="de-DE" altLang="de-DE" sz="1200" b="1" u="none" kern="1200" baseline="0" dirty="0" smtClean="0">
                <a:latin typeface="+mn-lt"/>
                <a:ea typeface="Verdana" panose="020B0604030504040204" pitchFamily="34" charset="0"/>
                <a:cs typeface="Verdana" panose="020B0604030504040204" pitchFamily="34" charset="0"/>
              </a:rPr>
              <a:t> $p</a:t>
            </a:r>
            <a:r>
              <a:rPr lang="de-DE" altLang="de-DE" sz="1200" b="0" u="none" kern="1200" baseline="0" dirty="0" smtClean="0">
                <a:latin typeface="+mn-lt"/>
                <a:ea typeface="Verdana" panose="020B0604030504040204" pitchFamily="34" charset="0"/>
                <a:cs typeface="Verdana" panose="020B0604030504040204" pitchFamily="34" charset="0"/>
              </a:rPr>
              <a:t> W., E.</a:t>
            </a:r>
          </a:p>
          <a:p>
            <a:pPr rtl="0"/>
            <a:r>
              <a:rPr lang="de-DE" altLang="de-DE" sz="1200" b="0" u="none" kern="1200" baseline="0" dirty="0" smtClean="0">
                <a:latin typeface="+mn-lt"/>
                <a:ea typeface="Verdana" panose="020B0604030504040204" pitchFamily="34" charset="0"/>
                <a:cs typeface="Verdana" panose="020B0604030504040204" pitchFamily="34" charset="0"/>
              </a:rPr>
              <a:t>400</a:t>
            </a:r>
            <a:r>
              <a:rPr lang="de-DE" altLang="de-DE" sz="1200" b="1" u="none" kern="1200" baseline="0" dirty="0" smtClean="0">
                <a:latin typeface="+mn-lt"/>
                <a:ea typeface="Verdana" panose="020B0604030504040204" pitchFamily="34" charset="0"/>
                <a:cs typeface="Verdana" panose="020B0604030504040204" pitchFamily="34" charset="0"/>
              </a:rPr>
              <a:t> $p</a:t>
            </a:r>
            <a:r>
              <a:rPr lang="de-DE" altLang="de-DE" sz="1200" b="0" u="none" kern="1200" baseline="0" dirty="0" smtClean="0">
                <a:latin typeface="+mn-lt"/>
                <a:ea typeface="Verdana" panose="020B0604030504040204" pitchFamily="34" charset="0"/>
                <a:cs typeface="Verdana" panose="020B0604030504040204" pitchFamily="34" charset="0"/>
              </a:rPr>
              <a:t> </a:t>
            </a:r>
            <a:r>
              <a:rPr lang="de-DE" sz="1200" dirty="0" err="1" smtClean="0"/>
              <a:t>Worsley</a:t>
            </a:r>
            <a:r>
              <a:rPr lang="de-DE" sz="1200" dirty="0" smtClean="0"/>
              <a:t>, Edward </a:t>
            </a:r>
            <a:r>
              <a:rPr lang="de-DE" sz="1200" b="1" kern="1200" dirty="0" smtClean="0">
                <a:solidFill>
                  <a:schemeClr val="tx1"/>
                </a:solidFill>
                <a:effectLst/>
                <a:latin typeface="+mn-lt"/>
                <a:ea typeface="+mn-ea"/>
                <a:cs typeface="+mn-cs"/>
              </a:rPr>
              <a:t>$4 </a:t>
            </a:r>
            <a:r>
              <a:rPr lang="de-DE" sz="1200" kern="1200" dirty="0" err="1" smtClean="0">
                <a:solidFill>
                  <a:schemeClr val="tx1"/>
                </a:solidFill>
                <a:effectLst/>
                <a:latin typeface="+mn-lt"/>
                <a:ea typeface="+mn-ea"/>
                <a:cs typeface="+mn-cs"/>
              </a:rPr>
              <a:t>navo</a:t>
            </a:r>
            <a:r>
              <a:rPr lang="de-DE"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 </a:t>
            </a:r>
            <a:r>
              <a:rPr lang="de-DE" b="0" dirty="0" smtClean="0">
                <a:latin typeface="+mn-lt"/>
              </a:rPr>
              <a:t>50 Cent </a:t>
            </a:r>
            <a:r>
              <a:rPr lang="de-DE" b="1" dirty="0" smtClean="0">
                <a:latin typeface="+mn-lt"/>
              </a:rPr>
              <a:t>$c </a:t>
            </a:r>
            <a:r>
              <a:rPr lang="de-DE" b="0" dirty="0" smtClean="0">
                <a:latin typeface="+mn-lt"/>
              </a:rPr>
              <a:t>Musiker</a:t>
            </a: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550 </a:t>
            </a:r>
            <a:r>
              <a:rPr lang="de-DE" b="1" dirty="0" smtClean="0">
                <a:latin typeface="+mn-lt"/>
              </a:rPr>
              <a:t>$s</a:t>
            </a:r>
            <a:r>
              <a:rPr lang="de-DE" b="0" dirty="0" smtClean="0">
                <a:latin typeface="+mn-lt"/>
              </a:rPr>
              <a:t> </a:t>
            </a:r>
            <a:r>
              <a:rPr lang="de-DE" b="0" i="0" dirty="0" smtClean="0">
                <a:latin typeface="+mn-lt"/>
              </a:rPr>
              <a:t>Musiker </a:t>
            </a:r>
            <a:r>
              <a:rPr lang="de-DE" b="1" dirty="0" smtClean="0">
                <a:latin typeface="+mn-lt"/>
              </a:rPr>
              <a:t>$4 </a:t>
            </a:r>
            <a:r>
              <a:rPr lang="de-DE" b="0" dirty="0" err="1" smtClean="0">
                <a:latin typeface="+mn-lt"/>
              </a:rPr>
              <a:t>berc</a:t>
            </a:r>
            <a:r>
              <a:rPr lang="de-DE" b="0" dirty="0" smtClean="0">
                <a:latin typeface="+mn-lt"/>
              </a:rPr>
              <a:t> </a:t>
            </a:r>
            <a:r>
              <a:rPr lang="de-DE" b="1" dirty="0" smtClean="0">
                <a:latin typeface="+mn-lt"/>
              </a:rPr>
              <a:t>$9</a:t>
            </a:r>
            <a:r>
              <a:rPr lang="de-DE" b="0" dirty="0" smtClean="0">
                <a:latin typeface="+mn-lt"/>
              </a:rPr>
              <a:t> (DE-588)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a:t>
            </a:r>
            <a:r>
              <a:rPr lang="de-DE" sz="1200" b="1" dirty="0" smtClean="0"/>
              <a:t>$P </a:t>
            </a:r>
            <a:r>
              <a:rPr lang="de-DE" sz="1200" dirty="0" smtClean="0"/>
              <a:t>H</a:t>
            </a:r>
            <a:r>
              <a:rPr lang="de-DE" sz="1200" b="1" dirty="0" smtClean="0"/>
              <a:t>. $c </a:t>
            </a:r>
            <a:r>
              <a:rPr lang="de-DE" sz="1200" dirty="0" err="1" smtClean="0"/>
              <a:t>abbé</a:t>
            </a: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400 </a:t>
            </a:r>
            <a:r>
              <a:rPr lang="de-DE" b="1" dirty="0" smtClean="0">
                <a:latin typeface="+mn-lt"/>
              </a:rPr>
              <a:t>$P </a:t>
            </a:r>
            <a:r>
              <a:rPr lang="de-DE" b="0" dirty="0" smtClean="0">
                <a:latin typeface="+mn-lt"/>
              </a:rPr>
              <a:t>Abb</a:t>
            </a:r>
            <a:r>
              <a:rPr lang="de-DE" sz="1200" dirty="0" smtClean="0"/>
              <a:t>é H.</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_________________________________________________________________________________________________________________</a:t>
            </a:r>
          </a:p>
          <a:p>
            <a:endParaRPr lang="de-DE" altLang="de-DE" sz="1200" b="0" u="none" kern="1200" baseline="0" dirty="0" smtClean="0">
              <a:latin typeface="+mn-lt"/>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Bisher: RAK § 326,2:  Berufsbezeichnungen, geistliche </a:t>
            </a:r>
            <a:r>
              <a:rPr lang="de-DE" sz="1200" kern="1200" dirty="0" err="1" smtClean="0">
                <a:solidFill>
                  <a:schemeClr val="tx1"/>
                </a:solidFill>
                <a:effectLst/>
                <a:latin typeface="+mn-lt"/>
                <a:ea typeface="+mn-ea"/>
                <a:cs typeface="+mn-cs"/>
              </a:rPr>
              <a:t>Titulaturen</a:t>
            </a:r>
            <a:r>
              <a:rPr lang="de-DE" sz="1200" kern="1200" dirty="0" smtClean="0">
                <a:solidFill>
                  <a:schemeClr val="tx1"/>
                </a:solidFill>
                <a:effectLst/>
                <a:latin typeface="+mn-lt"/>
                <a:ea typeface="+mn-ea"/>
                <a:cs typeface="+mn-cs"/>
              </a:rPr>
              <a:t> usw. werden nicht zur Namensansetzung herangezogen, außer nach</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 309a,1: Wenn bei mit Buchstaben abgekürzten Namen einzelne Buchstaben oder eine </a:t>
            </a:r>
            <a:r>
              <a:rPr lang="de-DE" sz="1200" kern="1200" dirty="0" err="1" smtClean="0">
                <a:solidFill>
                  <a:schemeClr val="tx1"/>
                </a:solidFill>
                <a:effectLst/>
                <a:latin typeface="+mn-lt"/>
                <a:ea typeface="+mn-ea"/>
                <a:cs typeface="+mn-cs"/>
              </a:rPr>
              <a:t>Buchtstabengruppe</a:t>
            </a:r>
            <a:r>
              <a:rPr lang="de-DE" sz="1200" kern="1200" dirty="0" smtClean="0">
                <a:solidFill>
                  <a:schemeClr val="tx1"/>
                </a:solidFill>
                <a:effectLst/>
                <a:latin typeface="+mn-lt"/>
                <a:ea typeface="+mn-ea"/>
                <a:cs typeface="+mn-cs"/>
              </a:rPr>
              <a:t> eindeutig als Titulatur, Berufs-, Gattungsbezeichnung oder dgl. erkennbar ist. Dann wird diese in vollständiger Form als OH hinzugefügt, z.B. Dr. X. wird zu </a:t>
            </a:r>
            <a:r>
              <a:rPr lang="de-DE" sz="1200" b="1" kern="1200" dirty="0" smtClean="0">
                <a:solidFill>
                  <a:schemeClr val="tx1"/>
                </a:solidFill>
                <a:effectLst/>
                <a:latin typeface="+mn-lt"/>
                <a:ea typeface="+mn-ea"/>
                <a:cs typeface="+mn-cs"/>
              </a:rPr>
              <a:t>$</a:t>
            </a:r>
            <a:r>
              <a:rPr lang="de-DE" sz="1200" b="1" kern="1200" dirty="0" err="1" smtClean="0">
                <a:solidFill>
                  <a:schemeClr val="tx1"/>
                </a:solidFill>
                <a:effectLst/>
                <a:latin typeface="+mn-lt"/>
                <a:ea typeface="+mn-ea"/>
                <a:cs typeface="+mn-cs"/>
              </a:rPr>
              <a:t>PX$lDoktor</a:t>
            </a:r>
            <a:r>
              <a:rPr lang="de-DE" sz="120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altLang="de-DE" sz="1200" b="0" u="none" kern="1200" baseline="0" dirty="0" smtClean="0">
              <a:latin typeface="+mn-lt"/>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11</a:t>
            </a:fld>
            <a:endParaRPr lang="de-DE"/>
          </a:p>
        </p:txBody>
      </p:sp>
    </p:spTree>
    <p:extLst>
      <p:ext uri="{BB962C8B-B14F-4D97-AF65-F5344CB8AC3E}">
        <p14:creationId xmlns:p14="http://schemas.microsoft.com/office/powerpoint/2010/main" val="342408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0" dirty="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12</a:t>
            </a:fld>
            <a:endParaRPr lang="de-DE"/>
          </a:p>
        </p:txBody>
      </p:sp>
    </p:spTree>
    <p:extLst>
      <p:ext uri="{BB962C8B-B14F-4D97-AF65-F5344CB8AC3E}">
        <p14:creationId xmlns:p14="http://schemas.microsoft.com/office/powerpoint/2010/main" val="24760018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PICA-Format:  </a:t>
            </a:r>
          </a:p>
          <a:p>
            <a:r>
              <a:rPr lang="de-DE" sz="1200" kern="1200" dirty="0" smtClean="0">
                <a:solidFill>
                  <a:schemeClr val="tx1"/>
                </a:solidFill>
                <a:effectLst/>
                <a:latin typeface="+mn-lt"/>
                <a:ea typeface="+mn-ea"/>
                <a:cs typeface="+mn-cs"/>
              </a:rPr>
              <a:t>100 </a:t>
            </a:r>
            <a:r>
              <a:rPr lang="de-DE" sz="1200" b="1" kern="1200" dirty="0" smtClean="0">
                <a:solidFill>
                  <a:schemeClr val="tx1"/>
                </a:solidFill>
                <a:effectLst/>
                <a:latin typeface="+mn-lt"/>
                <a:ea typeface="+mn-ea"/>
                <a:cs typeface="+mn-cs"/>
              </a:rPr>
              <a:t>$</a:t>
            </a:r>
            <a:r>
              <a:rPr lang="de-DE" sz="1200" b="1" kern="1200" dirty="0" err="1" smtClean="0">
                <a:solidFill>
                  <a:schemeClr val="tx1"/>
                </a:solidFill>
                <a:effectLst/>
                <a:latin typeface="+mn-lt"/>
                <a:ea typeface="+mn-ea"/>
                <a:cs typeface="+mn-cs"/>
              </a:rPr>
              <a:t>P</a:t>
            </a:r>
            <a:r>
              <a:rPr lang="de-DE" sz="1200" kern="1200" dirty="0" err="1" smtClean="0">
                <a:solidFill>
                  <a:schemeClr val="tx1"/>
                </a:solidFill>
                <a:effectLst/>
                <a:latin typeface="+mn-lt"/>
                <a:ea typeface="+mn-ea"/>
                <a:cs typeface="+mn-cs"/>
              </a:rPr>
              <a:t>El</a:t>
            </a:r>
            <a:r>
              <a:rPr lang="de-DE" sz="1200" kern="1200" dirty="0" smtClean="0">
                <a:solidFill>
                  <a:schemeClr val="tx1"/>
                </a:solidFill>
                <a:effectLst/>
                <a:latin typeface="+mn-lt"/>
                <a:ea typeface="+mn-ea"/>
                <a:cs typeface="+mn-cs"/>
              </a:rPr>
              <a:t> Greco</a:t>
            </a:r>
          </a:p>
          <a:p>
            <a:r>
              <a:rPr lang="de-DE" sz="1200" kern="1200" dirty="0" smtClean="0">
                <a:solidFill>
                  <a:schemeClr val="tx1"/>
                </a:solidFill>
                <a:effectLst/>
                <a:latin typeface="+mn-lt"/>
                <a:ea typeface="+mn-ea"/>
                <a:cs typeface="+mn-cs"/>
              </a:rPr>
              <a:t>400 </a:t>
            </a:r>
            <a:r>
              <a:rPr lang="de-DE" sz="1200" b="1" kern="1200" dirty="0" smtClean="0">
                <a:solidFill>
                  <a:schemeClr val="tx1"/>
                </a:solidFill>
                <a:effectLst/>
                <a:latin typeface="+mn-lt"/>
                <a:ea typeface="+mn-ea"/>
                <a:cs typeface="+mn-cs"/>
              </a:rPr>
              <a:t>$</a:t>
            </a:r>
            <a:r>
              <a:rPr lang="de-DE" sz="1200" b="1" kern="1200" dirty="0" err="1" smtClean="0">
                <a:solidFill>
                  <a:schemeClr val="tx1"/>
                </a:solidFill>
                <a:effectLst/>
                <a:latin typeface="+mn-lt"/>
                <a:ea typeface="+mn-ea"/>
                <a:cs typeface="+mn-cs"/>
              </a:rPr>
              <a:t>P</a:t>
            </a:r>
            <a:r>
              <a:rPr lang="de-DE" sz="1200" kern="1200" dirty="0" err="1" smtClean="0">
                <a:solidFill>
                  <a:schemeClr val="tx1"/>
                </a:solidFill>
                <a:effectLst/>
                <a:latin typeface="+mn-lt"/>
                <a:ea typeface="+mn-ea"/>
                <a:cs typeface="+mn-cs"/>
              </a:rPr>
              <a:t>Greco</a:t>
            </a:r>
            <a:r>
              <a:rPr lang="de-DE" b="1" dirty="0" err="1" smtClean="0">
                <a:latin typeface="+mn-lt"/>
              </a:rPr>
              <a:t>$l</a:t>
            </a:r>
            <a:r>
              <a:rPr lang="de-DE" b="0" dirty="0" err="1" smtClean="0">
                <a:latin typeface="+mn-lt"/>
              </a:rPr>
              <a:t>El</a:t>
            </a: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400 Greco, </a:t>
            </a:r>
            <a:r>
              <a:rPr lang="de-DE" b="0" dirty="0" err="1" smtClean="0">
                <a:latin typeface="+mn-lt"/>
              </a:rPr>
              <a:t>El</a:t>
            </a: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i="1" dirty="0" smtClean="0">
                <a:latin typeface="+mn-lt"/>
              </a:rPr>
              <a:t>(Erfassung als abweichender Name in der Form „Nachname, Vorname“ nach RDA nicht vorgeschrieben, es empfiehlt sich aber, die Verweisung mit der alten RAK-Ansetzung beizubehalten)</a:t>
            </a:r>
            <a:endParaRPr lang="de-DE" sz="1200" dirty="0" smtClean="0"/>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Boy</a:t>
            </a:r>
            <a:r>
              <a:rPr lang="de-DE" b="0" dirty="0" smtClean="0">
                <a:latin typeface="+mn-lt"/>
              </a:rPr>
              <a:t> George </a:t>
            </a: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b="1" dirty="0" smtClean="0">
                <a:latin typeface="+mn-lt"/>
              </a:rPr>
              <a:t>$</a:t>
            </a:r>
            <a:r>
              <a:rPr lang="de-DE" b="1" dirty="0" err="1" smtClean="0">
                <a:latin typeface="+mn-lt"/>
              </a:rPr>
              <a:t>P</a:t>
            </a:r>
            <a:r>
              <a:rPr lang="de-DE" b="0" dirty="0" err="1" smtClean="0">
                <a:latin typeface="+mn-lt"/>
              </a:rPr>
              <a:t>George</a:t>
            </a:r>
            <a:r>
              <a:rPr lang="de-DE" b="1" dirty="0" err="1" smtClean="0">
                <a:latin typeface="+mn-lt"/>
              </a:rPr>
              <a:t>$l</a:t>
            </a:r>
            <a:r>
              <a:rPr lang="de-DE" b="0" dirty="0" err="1" smtClean="0">
                <a:latin typeface="+mn-lt"/>
              </a:rPr>
              <a:t>Boy</a:t>
            </a:r>
            <a:r>
              <a:rPr lang="de-DE" b="0" dirty="0" smtClean="0">
                <a:latin typeface="+mn-lt"/>
              </a:rPr>
              <a:t>  </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a:t>
            </a:r>
            <a:r>
              <a:rPr lang="de-DE" b="1" dirty="0" err="1" smtClean="0">
                <a:latin typeface="+mn-lt"/>
              </a:rPr>
              <a:t>P</a:t>
            </a:r>
            <a:r>
              <a:rPr lang="de-DE" sz="1200" dirty="0" err="1" smtClean="0"/>
              <a:t>Little</a:t>
            </a:r>
            <a:r>
              <a:rPr lang="de-DE" sz="1200" dirty="0" smtClean="0"/>
              <a:t> Richard</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b="1" dirty="0" smtClean="0">
                <a:latin typeface="+mn-lt"/>
              </a:rPr>
              <a:t>$</a:t>
            </a:r>
            <a:r>
              <a:rPr lang="de-DE" b="1" dirty="0" err="1" smtClean="0">
                <a:latin typeface="+mn-lt"/>
              </a:rPr>
              <a:t>P</a:t>
            </a:r>
            <a:r>
              <a:rPr lang="de-DE" sz="1200" dirty="0" err="1" smtClean="0"/>
              <a:t>Richard</a:t>
            </a:r>
            <a:r>
              <a:rPr lang="de-DE" sz="1200" b="1" dirty="0" err="1" smtClean="0"/>
              <a:t>$l</a:t>
            </a:r>
            <a:r>
              <a:rPr lang="de-DE" sz="1200" dirty="0" err="1" smtClean="0"/>
              <a:t>Little</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a:t>
            </a:r>
            <a:r>
              <a:rPr lang="de-DE" sz="1200" dirty="0" smtClean="0"/>
              <a:t>DJ. </a:t>
            </a:r>
            <a:r>
              <a:rPr lang="de-DE" sz="1200" dirty="0" err="1" smtClean="0"/>
              <a:t>Jazzy</a:t>
            </a:r>
            <a:r>
              <a:rPr lang="de-DE" sz="1200" dirty="0" smtClean="0"/>
              <a:t> Jeff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b="1" dirty="0" smtClean="0">
                <a:latin typeface="+mn-lt"/>
              </a:rPr>
              <a:t>$</a:t>
            </a:r>
            <a:r>
              <a:rPr lang="de-DE" b="1" dirty="0" err="1" smtClean="0">
                <a:latin typeface="+mn-lt"/>
              </a:rPr>
              <a:t>P</a:t>
            </a:r>
            <a:r>
              <a:rPr lang="de-DE" sz="1200" dirty="0" err="1" smtClean="0"/>
              <a:t>Jeff</a:t>
            </a:r>
            <a:r>
              <a:rPr lang="de-DE" sz="1200" b="1" dirty="0" err="1" smtClean="0"/>
              <a:t>$l</a:t>
            </a:r>
            <a:r>
              <a:rPr lang="de-DE" sz="1200" dirty="0" err="1" smtClean="0"/>
              <a:t>DJ</a:t>
            </a:r>
            <a:r>
              <a:rPr lang="de-DE" sz="1200" dirty="0" smtClean="0"/>
              <a:t>. </a:t>
            </a:r>
            <a:r>
              <a:rPr lang="de-DE" sz="1200" dirty="0" err="1" smtClean="0"/>
              <a:t>Jazzy</a:t>
            </a:r>
            <a:r>
              <a:rPr lang="de-DE" sz="12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b="1" dirty="0" smtClean="0">
                <a:latin typeface="+mn-lt"/>
              </a:rPr>
              <a:t>$</a:t>
            </a:r>
            <a:r>
              <a:rPr lang="de-DE" b="1" dirty="0" err="1" smtClean="0">
                <a:latin typeface="+mn-lt"/>
              </a:rPr>
              <a:t>P</a:t>
            </a:r>
            <a:r>
              <a:rPr lang="de-DE" sz="1200" dirty="0" err="1" smtClean="0"/>
              <a:t>Jazzy</a:t>
            </a:r>
            <a:r>
              <a:rPr lang="de-DE" sz="1200" dirty="0" smtClean="0"/>
              <a:t> </a:t>
            </a:r>
            <a:r>
              <a:rPr lang="de-DE" sz="1200" dirty="0" err="1" smtClean="0"/>
              <a:t>Jeff</a:t>
            </a:r>
            <a:r>
              <a:rPr lang="de-DE" sz="1200" b="1" dirty="0" err="1" smtClean="0"/>
              <a:t>$l</a:t>
            </a:r>
            <a:r>
              <a:rPr lang="de-DE" sz="1200" b="0" dirty="0" err="1" smtClean="0"/>
              <a:t>DJ</a:t>
            </a:r>
            <a:r>
              <a:rPr lang="de-DE" sz="1200" b="1"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100</a:t>
            </a:r>
            <a:r>
              <a:rPr lang="de-DE" sz="1200" b="1" dirty="0" smtClean="0"/>
              <a:t> $</a:t>
            </a:r>
            <a:r>
              <a:rPr lang="de-DE" sz="1200" b="1" dirty="0" err="1" smtClean="0"/>
              <a:t>P</a:t>
            </a:r>
            <a:r>
              <a:rPr lang="de-DE" sz="1200" dirty="0" err="1" smtClean="0"/>
              <a:t>Meister</a:t>
            </a:r>
            <a:r>
              <a:rPr lang="de-DE" sz="1200" dirty="0" smtClean="0"/>
              <a:t> des Aachener Altars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1" dirty="0" smtClean="0"/>
          </a:p>
          <a:p>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Big</a:t>
            </a:r>
            <a:r>
              <a:rPr lang="de-DE" b="0" dirty="0" smtClean="0">
                <a:latin typeface="+mn-lt"/>
              </a:rPr>
              <a:t> </a:t>
            </a:r>
            <a:r>
              <a:rPr lang="de-DE" b="0" dirty="0" err="1" smtClean="0">
                <a:latin typeface="+mn-lt"/>
              </a:rPr>
              <a:t>Hand</a:t>
            </a:r>
            <a:r>
              <a:rPr lang="de-DE" b="1" dirty="0" err="1" smtClean="0">
                <a:latin typeface="+mn-lt"/>
              </a:rPr>
              <a:t>$l</a:t>
            </a:r>
            <a:r>
              <a:rPr lang="de-DE" b="0" dirty="0" err="1" smtClean="0">
                <a:latin typeface="+mn-lt"/>
              </a:rPr>
              <a:t>Musiker</a:t>
            </a:r>
            <a:r>
              <a:rPr lang="de-DE" b="1" dirty="0" smtClean="0">
                <a:latin typeface="+mn-lt"/>
              </a:rPr>
              <a:t> </a:t>
            </a:r>
            <a:endParaRPr lang="de-DE" b="0" dirty="0" smtClean="0">
              <a:solidFill>
                <a:srgbClr val="FF0000"/>
              </a:solidFill>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b="1" dirty="0" smtClean="0">
                <a:latin typeface="+mn-lt"/>
              </a:rPr>
              <a:t>$</a:t>
            </a:r>
            <a:r>
              <a:rPr lang="de-DE" b="1" dirty="0" err="1" smtClean="0">
                <a:latin typeface="+mn-lt"/>
              </a:rPr>
              <a:t>P</a:t>
            </a:r>
            <a:r>
              <a:rPr lang="de-DE" b="0" dirty="0" err="1" smtClean="0">
                <a:latin typeface="+mn-lt"/>
              </a:rPr>
              <a:t>Hand</a:t>
            </a:r>
            <a:r>
              <a:rPr lang="de-DE" b="1" dirty="0" err="1" smtClean="0">
                <a:latin typeface="+mn-lt"/>
              </a:rPr>
              <a:t>$l</a:t>
            </a:r>
            <a:r>
              <a:rPr lang="de-DE" b="0" dirty="0" err="1" smtClean="0">
                <a:latin typeface="+mn-lt"/>
              </a:rPr>
              <a:t>Big</a:t>
            </a:r>
            <a:r>
              <a:rPr lang="de-DE" b="0" dirty="0" smtClean="0">
                <a:latin typeface="+mn-lt"/>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550 !....!</a:t>
            </a:r>
            <a:r>
              <a:rPr lang="de-DE" b="0" i="1" dirty="0" smtClean="0">
                <a:latin typeface="+mn-lt"/>
              </a:rPr>
              <a:t>Musiker</a:t>
            </a:r>
            <a:r>
              <a:rPr lang="de-DE" b="1" dirty="0" smtClean="0">
                <a:latin typeface="+mn-lt"/>
              </a:rPr>
              <a:t>$4</a:t>
            </a:r>
            <a:r>
              <a:rPr lang="de-DE" b="0" dirty="0" smtClean="0">
                <a:latin typeface="+mn-lt"/>
              </a:rPr>
              <a:t>berc</a:t>
            </a:r>
          </a:p>
          <a:p>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1" dirty="0" smtClean="0"/>
          </a:p>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a:t>
            </a:r>
            <a:r>
              <a:rPr lang="de-DE" altLang="de-DE" sz="1200" u="sng" kern="1200" baseline="0" dirty="0" err="1" smtClean="0">
                <a:latin typeface="+mn-lt"/>
                <a:ea typeface="Verdana" panose="020B0604030504040204" pitchFamily="34" charset="0"/>
                <a:cs typeface="Verdana" panose="020B0604030504040204" pitchFamily="34" charset="0"/>
              </a:rPr>
              <a:t>Aleph</a:t>
            </a:r>
            <a:r>
              <a:rPr lang="de-DE" altLang="de-DE" sz="1200" u="sng" kern="1200" baseline="0" dirty="0" smtClean="0">
                <a:latin typeface="+mn-lt"/>
                <a:ea typeface="Verdana" panose="020B0604030504040204" pitchFamily="34" charset="0"/>
                <a:cs typeface="Verdana" panose="020B0604030504040204" pitchFamily="34" charset="0"/>
              </a:rPr>
              <a:t>-Format: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sz="1200" b="0" kern="1200" dirty="0" smtClean="0">
                <a:solidFill>
                  <a:schemeClr val="tx1"/>
                </a:solidFill>
                <a:effectLst/>
                <a:latin typeface="+mn-lt"/>
                <a:ea typeface="+mn-ea"/>
                <a:cs typeface="+mn-cs"/>
              </a:rPr>
              <a:t>100</a:t>
            </a:r>
            <a:r>
              <a:rPr lang="de-DE" sz="1200" kern="1200" dirty="0" smtClean="0">
                <a:solidFill>
                  <a:schemeClr val="tx1"/>
                </a:solidFill>
                <a:effectLst/>
                <a:latin typeface="+mn-lt"/>
                <a:ea typeface="+mn-ea"/>
                <a:cs typeface="+mn-cs"/>
              </a:rPr>
              <a:t> </a:t>
            </a:r>
            <a:r>
              <a:rPr lang="de-DE" sz="1200" b="1" kern="1200" dirty="0" smtClean="0">
                <a:solidFill>
                  <a:schemeClr val="tx1"/>
                </a:solidFill>
                <a:effectLst/>
                <a:latin typeface="+mn-lt"/>
                <a:ea typeface="+mn-ea"/>
                <a:cs typeface="+mn-cs"/>
              </a:rPr>
              <a:t>$P </a:t>
            </a:r>
            <a:r>
              <a:rPr lang="de-DE" sz="1200" kern="1200" dirty="0" err="1" smtClean="0">
                <a:solidFill>
                  <a:schemeClr val="tx1"/>
                </a:solidFill>
                <a:effectLst/>
                <a:latin typeface="+mn-lt"/>
                <a:ea typeface="+mn-ea"/>
                <a:cs typeface="+mn-cs"/>
              </a:rPr>
              <a:t>El</a:t>
            </a:r>
            <a:r>
              <a:rPr lang="de-DE" sz="1200" kern="1200" dirty="0" smtClean="0">
                <a:solidFill>
                  <a:schemeClr val="tx1"/>
                </a:solidFill>
                <a:effectLst/>
                <a:latin typeface="+mn-lt"/>
                <a:ea typeface="+mn-ea"/>
                <a:cs typeface="+mn-cs"/>
              </a:rPr>
              <a:t> Greco</a:t>
            </a:r>
          </a:p>
          <a:p>
            <a:r>
              <a:rPr lang="de-DE" sz="1200" b="0" kern="1200" dirty="0" smtClean="0">
                <a:solidFill>
                  <a:schemeClr val="tx1"/>
                </a:solidFill>
                <a:effectLst/>
                <a:latin typeface="+mn-lt"/>
                <a:ea typeface="+mn-ea"/>
                <a:cs typeface="+mn-cs"/>
              </a:rPr>
              <a:t>400</a:t>
            </a:r>
            <a:r>
              <a:rPr lang="de-DE" sz="1200" b="1" kern="1200" dirty="0" smtClean="0">
                <a:solidFill>
                  <a:schemeClr val="tx1"/>
                </a:solidFill>
                <a:effectLst/>
                <a:latin typeface="+mn-lt"/>
                <a:ea typeface="+mn-ea"/>
                <a:cs typeface="+mn-cs"/>
              </a:rPr>
              <a:t> $P</a:t>
            </a:r>
            <a:r>
              <a:rPr lang="de-DE" sz="1200" kern="1200" dirty="0" smtClean="0">
                <a:solidFill>
                  <a:schemeClr val="tx1"/>
                </a:solidFill>
                <a:effectLst/>
                <a:latin typeface="+mn-lt"/>
                <a:ea typeface="+mn-ea"/>
                <a:cs typeface="+mn-cs"/>
              </a:rPr>
              <a:t> Greco </a:t>
            </a:r>
            <a:r>
              <a:rPr lang="de-DE" b="1" dirty="0" smtClean="0">
                <a:latin typeface="+mn-lt"/>
              </a:rPr>
              <a:t>$c </a:t>
            </a:r>
            <a:r>
              <a:rPr lang="de-DE" b="0" dirty="0" err="1" smtClean="0">
                <a:latin typeface="+mn-lt"/>
              </a:rPr>
              <a:t>El</a:t>
            </a:r>
            <a:r>
              <a:rPr lang="de-DE" b="0" dirty="0" smtClean="0">
                <a:latin typeface="+mn-lt"/>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mn-lt"/>
                <a:ea typeface="+mn-ea"/>
                <a:cs typeface="+mn-cs"/>
              </a:rPr>
              <a:t>400</a:t>
            </a:r>
            <a:r>
              <a:rPr lang="de-DE" sz="1200" b="1" kern="1200" dirty="0" smtClean="0">
                <a:solidFill>
                  <a:schemeClr val="tx1"/>
                </a:solidFill>
                <a:effectLst/>
                <a:latin typeface="+mn-lt"/>
                <a:ea typeface="+mn-ea"/>
                <a:cs typeface="+mn-cs"/>
              </a:rPr>
              <a:t> $p</a:t>
            </a:r>
            <a:r>
              <a:rPr lang="de-DE" sz="1200" kern="1200" dirty="0" smtClean="0">
                <a:solidFill>
                  <a:schemeClr val="tx1"/>
                </a:solidFill>
                <a:effectLst/>
                <a:latin typeface="+mn-lt"/>
                <a:ea typeface="+mn-ea"/>
                <a:cs typeface="+mn-cs"/>
              </a:rPr>
              <a:t> Greco, </a:t>
            </a:r>
            <a:r>
              <a:rPr lang="de-DE" sz="1200" kern="1200" dirty="0" err="1" smtClean="0">
                <a:solidFill>
                  <a:schemeClr val="tx1"/>
                </a:solidFill>
                <a:effectLst/>
                <a:latin typeface="+mn-lt"/>
                <a:ea typeface="+mn-ea"/>
                <a:cs typeface="+mn-cs"/>
              </a:rPr>
              <a:t>El</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i="1" dirty="0" smtClean="0">
                <a:latin typeface="+mn-lt"/>
              </a:rPr>
              <a:t>(Erfassung als abweichender Name in der Form „Nachname, Vorname“ nach RDA nicht vorgeschrieben, es empfiehlt sich aber, die Verweisung mit der alten RAK-Ansetzung beizubehalten)</a:t>
            </a:r>
            <a:endParaRPr lang="de-DE" sz="1200" dirty="0" smtClean="0"/>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Boy George </a:t>
            </a: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b="1" dirty="0" smtClean="0">
                <a:latin typeface="+mn-lt"/>
              </a:rPr>
              <a:t>$P </a:t>
            </a:r>
            <a:r>
              <a:rPr lang="de-DE" b="0" dirty="0" smtClean="0">
                <a:latin typeface="+mn-lt"/>
              </a:rPr>
              <a:t>George </a:t>
            </a:r>
            <a:r>
              <a:rPr lang="de-DE" b="1" dirty="0" smtClean="0">
                <a:latin typeface="+mn-lt"/>
              </a:rPr>
              <a:t>$c </a:t>
            </a:r>
            <a:r>
              <a:rPr lang="de-DE" b="0" dirty="0" smtClean="0">
                <a:latin typeface="+mn-lt"/>
              </a:rPr>
              <a:t>Boy  </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 </a:t>
            </a:r>
            <a:r>
              <a:rPr lang="de-DE" sz="1200" dirty="0" smtClean="0"/>
              <a:t>Little Richard</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400</a:t>
            </a:r>
            <a:r>
              <a:rPr lang="de-DE" sz="1200" dirty="0" smtClean="0"/>
              <a:t> </a:t>
            </a:r>
            <a:r>
              <a:rPr lang="de-DE" b="1" dirty="0" smtClean="0">
                <a:latin typeface="+mn-lt"/>
              </a:rPr>
              <a:t>$P </a:t>
            </a:r>
            <a:r>
              <a:rPr lang="de-DE" sz="1200" dirty="0" smtClean="0"/>
              <a:t>Richard </a:t>
            </a:r>
            <a:r>
              <a:rPr lang="de-DE" sz="1200" b="1" dirty="0" smtClean="0"/>
              <a:t>$c </a:t>
            </a:r>
            <a:r>
              <a:rPr lang="de-DE" sz="1200" dirty="0" smtClean="0"/>
              <a:t>Little</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 </a:t>
            </a:r>
            <a:r>
              <a:rPr lang="de-DE" sz="1200" dirty="0" smtClean="0"/>
              <a:t>DJ. </a:t>
            </a:r>
            <a:r>
              <a:rPr lang="de-DE" sz="1200" dirty="0" err="1" smtClean="0"/>
              <a:t>Jazzy</a:t>
            </a:r>
            <a:r>
              <a:rPr lang="de-DE" sz="1200" dirty="0" smtClean="0"/>
              <a:t> Jeff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400</a:t>
            </a:r>
            <a:r>
              <a:rPr lang="de-DE" sz="1200" dirty="0" smtClean="0"/>
              <a:t> </a:t>
            </a:r>
            <a:r>
              <a:rPr lang="de-DE" b="1" dirty="0" smtClean="0">
                <a:latin typeface="+mn-lt"/>
              </a:rPr>
              <a:t>$P </a:t>
            </a:r>
            <a:r>
              <a:rPr lang="de-DE" sz="1200" dirty="0" smtClean="0"/>
              <a:t>Jeff </a:t>
            </a:r>
            <a:r>
              <a:rPr lang="de-DE" sz="1200" b="1" dirty="0" smtClean="0"/>
              <a:t>$c </a:t>
            </a:r>
            <a:r>
              <a:rPr lang="de-DE" sz="1200" dirty="0" smtClean="0"/>
              <a:t>DJ. </a:t>
            </a:r>
            <a:r>
              <a:rPr lang="de-DE" sz="1200" dirty="0" err="1" smtClean="0"/>
              <a:t>Jazzy</a:t>
            </a:r>
            <a:r>
              <a:rPr lang="de-DE" sz="12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400</a:t>
            </a:r>
            <a:r>
              <a:rPr lang="de-DE" sz="1200" dirty="0" smtClean="0"/>
              <a:t> </a:t>
            </a:r>
            <a:r>
              <a:rPr lang="de-DE" b="1" dirty="0" smtClean="0">
                <a:latin typeface="+mn-lt"/>
              </a:rPr>
              <a:t>$P </a:t>
            </a:r>
            <a:r>
              <a:rPr lang="de-DE" sz="1200" dirty="0" err="1" smtClean="0"/>
              <a:t>Jazzy</a:t>
            </a:r>
            <a:r>
              <a:rPr lang="de-DE" sz="1200" dirty="0" smtClean="0"/>
              <a:t> Jeff </a:t>
            </a:r>
            <a:r>
              <a:rPr lang="de-DE" sz="1200" b="1" dirty="0" smtClean="0"/>
              <a:t>$c </a:t>
            </a:r>
            <a:r>
              <a:rPr lang="de-DE" sz="1200" b="0" dirty="0" smtClean="0"/>
              <a:t>DJ</a:t>
            </a:r>
            <a:r>
              <a:rPr lang="de-DE" sz="1200" b="1"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100</a:t>
            </a:r>
            <a:r>
              <a:rPr lang="de-DE" sz="1200" b="1" dirty="0" smtClean="0"/>
              <a:t> $P </a:t>
            </a:r>
            <a:r>
              <a:rPr lang="de-DE" sz="1200" dirty="0" smtClean="0"/>
              <a:t>Meister des Aachener Altars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1" dirty="0" smtClean="0"/>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Big Hand </a:t>
            </a:r>
            <a:r>
              <a:rPr lang="de-DE" b="1" dirty="0" smtClean="0">
                <a:latin typeface="+mn-lt"/>
              </a:rPr>
              <a:t>$c </a:t>
            </a:r>
            <a:r>
              <a:rPr lang="de-DE" b="0" dirty="0" smtClean="0">
                <a:latin typeface="+mn-lt"/>
              </a:rPr>
              <a:t>Musiker</a:t>
            </a:r>
            <a:r>
              <a:rPr lang="de-DE" b="1" dirty="0" smtClean="0">
                <a:latin typeface="+mn-lt"/>
              </a:rPr>
              <a:t> </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b="1" dirty="0" smtClean="0">
                <a:latin typeface="+mn-lt"/>
              </a:rPr>
              <a:t>$P </a:t>
            </a:r>
            <a:r>
              <a:rPr lang="de-DE" b="0" dirty="0" smtClean="0">
                <a:latin typeface="+mn-lt"/>
              </a:rPr>
              <a:t>Hand </a:t>
            </a:r>
            <a:r>
              <a:rPr lang="de-DE" b="1" dirty="0" smtClean="0">
                <a:latin typeface="+mn-lt"/>
              </a:rPr>
              <a:t>$c </a:t>
            </a:r>
            <a:r>
              <a:rPr lang="de-DE" b="0" dirty="0" smtClean="0">
                <a:latin typeface="+mn-lt"/>
              </a:rPr>
              <a:t>Big  </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550 </a:t>
            </a:r>
            <a:r>
              <a:rPr lang="de-DE" b="1" dirty="0" smtClean="0">
                <a:latin typeface="+mn-lt"/>
              </a:rPr>
              <a:t>$s</a:t>
            </a:r>
            <a:r>
              <a:rPr lang="de-DE" b="0" dirty="0" smtClean="0">
                <a:latin typeface="+mn-lt"/>
              </a:rPr>
              <a:t> </a:t>
            </a:r>
            <a:r>
              <a:rPr lang="de-DE" b="0" i="0" dirty="0" smtClean="0">
                <a:latin typeface="+mn-lt"/>
              </a:rPr>
              <a:t>Musiker </a:t>
            </a:r>
            <a:r>
              <a:rPr lang="de-DE" b="1" dirty="0" smtClean="0">
                <a:latin typeface="+mn-lt"/>
              </a:rPr>
              <a:t>$4 </a:t>
            </a:r>
            <a:r>
              <a:rPr lang="de-DE" b="0" dirty="0" err="1" smtClean="0">
                <a:latin typeface="+mn-lt"/>
              </a:rPr>
              <a:t>berc</a:t>
            </a:r>
            <a:r>
              <a:rPr lang="de-DE" b="0" dirty="0" smtClean="0">
                <a:latin typeface="+mn-lt"/>
              </a:rPr>
              <a:t> </a:t>
            </a:r>
            <a:r>
              <a:rPr lang="de-DE" b="1" dirty="0" smtClean="0">
                <a:latin typeface="+mn-lt"/>
              </a:rPr>
              <a:t>$9</a:t>
            </a:r>
            <a:r>
              <a:rPr lang="de-DE" b="0" dirty="0" smtClean="0">
                <a:latin typeface="+mn-lt"/>
              </a:rPr>
              <a:t> (DE-588)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_________________________________________________________________________________________________________________</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Bisher: RAK § 308, 5: Pseudonyme, die als persönlicher Name mit einem Beinamen oder Gattungsbegriff aufgefasst werden können, werden als </a:t>
            </a:r>
            <a:r>
              <a:rPr lang="de-DE" sz="1200" kern="1200" dirty="0" err="1" smtClean="0">
                <a:solidFill>
                  <a:schemeClr val="tx1"/>
                </a:solidFill>
                <a:effectLst/>
                <a:latin typeface="+mn-lt"/>
                <a:ea typeface="+mn-ea"/>
                <a:cs typeface="+mn-cs"/>
              </a:rPr>
              <a:t>persönl</a:t>
            </a:r>
            <a:r>
              <a:rPr lang="de-DE" sz="1200" kern="1200" dirty="0" smtClean="0">
                <a:solidFill>
                  <a:schemeClr val="tx1"/>
                </a:solidFill>
                <a:effectLst/>
                <a:latin typeface="+mn-lt"/>
                <a:ea typeface="+mn-ea"/>
                <a:cs typeface="+mn-cs"/>
              </a:rPr>
              <a:t>. Name mit dem Beinamen oder Gattungsbegriff als OH erfasst (</a:t>
            </a:r>
            <a:r>
              <a:rPr lang="de-DE" sz="1200" b="1" kern="1200" dirty="0" smtClean="0">
                <a:solidFill>
                  <a:schemeClr val="tx1"/>
                </a:solidFill>
                <a:effectLst/>
                <a:latin typeface="+mn-lt"/>
                <a:ea typeface="+mn-ea"/>
                <a:cs typeface="+mn-cs"/>
              </a:rPr>
              <a:t>$</a:t>
            </a:r>
            <a:r>
              <a:rPr lang="de-DE" sz="1200" b="1" kern="1200" dirty="0" err="1" smtClean="0">
                <a:solidFill>
                  <a:schemeClr val="tx1"/>
                </a:solidFill>
                <a:effectLst/>
                <a:latin typeface="+mn-lt"/>
                <a:ea typeface="+mn-ea"/>
                <a:cs typeface="+mn-cs"/>
              </a:rPr>
              <a:t>PGeorge$lBoy</a:t>
            </a:r>
            <a:r>
              <a:rPr lang="de-DE" sz="1200" kern="1200" dirty="0" smtClean="0">
                <a:solidFill>
                  <a:schemeClr val="tx1"/>
                </a:solidFill>
                <a:effectLst/>
                <a:latin typeface="+mn-lt"/>
                <a:ea typeface="+mn-ea"/>
                <a:cs typeface="+mn-cs"/>
              </a:rPr>
              <a:t>)</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Zu beachten: In der GND sind </a:t>
            </a:r>
            <a:r>
              <a:rPr lang="de-DE" sz="1200" kern="1200" dirty="0" err="1" smtClean="0">
                <a:solidFill>
                  <a:schemeClr val="tx1"/>
                </a:solidFill>
                <a:effectLst/>
                <a:latin typeface="+mn-lt"/>
                <a:ea typeface="+mn-ea"/>
                <a:cs typeface="+mn-cs"/>
              </a:rPr>
              <a:t>Notnamen</a:t>
            </a:r>
            <a:r>
              <a:rPr lang="de-DE" sz="1200" kern="1200" dirty="0" smtClean="0">
                <a:solidFill>
                  <a:schemeClr val="tx1"/>
                </a:solidFill>
                <a:effectLst/>
                <a:latin typeface="+mn-lt"/>
                <a:ea typeface="+mn-ea"/>
                <a:cs typeface="+mn-cs"/>
              </a:rPr>
              <a:t> nach RAK § 310,2  i.d.R. ebenfalls in der vorliegenden Form ohne Ordnungshilfe angesetzt. Ausnahme ist, dass bei </a:t>
            </a:r>
            <a:r>
              <a:rPr lang="de-DE" sz="1200" kern="1200" dirty="0" err="1" smtClean="0">
                <a:solidFill>
                  <a:schemeClr val="tx1"/>
                </a:solidFill>
                <a:effectLst/>
                <a:latin typeface="+mn-lt"/>
                <a:ea typeface="+mn-ea"/>
                <a:cs typeface="+mn-cs"/>
              </a:rPr>
              <a:t>Notnamen</a:t>
            </a:r>
            <a:r>
              <a:rPr lang="de-DE" sz="1200" kern="1200" dirty="0" smtClean="0">
                <a:solidFill>
                  <a:schemeClr val="tx1"/>
                </a:solidFill>
                <a:effectLst/>
                <a:latin typeface="+mn-lt"/>
                <a:ea typeface="+mn-ea"/>
                <a:cs typeface="+mn-cs"/>
              </a:rPr>
              <a:t>, die aus einem Gattungsbegriff und einem Adjektiv bzw. einer Herkunftsbezeichnung in dieser Reihenfolge bestehen, das Adjektiv bzw. die Herkunftsbezeichnung als OH angesetzt wurde, z.B. </a:t>
            </a:r>
            <a:r>
              <a:rPr lang="de-DE" sz="1200" b="1" kern="1200" dirty="0" smtClean="0">
                <a:solidFill>
                  <a:schemeClr val="tx1"/>
                </a:solidFill>
                <a:effectLst/>
                <a:latin typeface="+mn-lt"/>
                <a:ea typeface="+mn-ea"/>
                <a:cs typeface="+mn-cs"/>
              </a:rPr>
              <a:t>$</a:t>
            </a:r>
            <a:r>
              <a:rPr lang="de-DE" sz="1200" b="1" kern="1200" dirty="0" err="1" smtClean="0">
                <a:solidFill>
                  <a:schemeClr val="tx1"/>
                </a:solidFill>
                <a:effectLst/>
                <a:latin typeface="+mn-lt"/>
                <a:ea typeface="+mn-ea"/>
                <a:cs typeface="+mn-cs"/>
              </a:rPr>
              <a:t>PCanonicus$lSambiensis</a:t>
            </a:r>
            <a:r>
              <a:rPr lang="de-DE" sz="1200" b="1" kern="1200" dirty="0" smtClean="0">
                <a:solidFill>
                  <a:schemeClr val="tx1"/>
                </a:solidFill>
                <a:effectLst/>
                <a:latin typeface="+mn-lt"/>
                <a:ea typeface="+mn-ea"/>
                <a:cs typeface="+mn-cs"/>
              </a:rPr>
              <a:t>. </a:t>
            </a:r>
            <a:r>
              <a:rPr lang="de-DE" sz="1200" b="0" kern="1200" dirty="0" smtClean="0">
                <a:solidFill>
                  <a:schemeClr val="tx1"/>
                </a:solidFill>
                <a:effectLst/>
                <a:latin typeface="+mn-lt"/>
                <a:ea typeface="+mn-ea"/>
                <a:cs typeface="+mn-cs"/>
              </a:rPr>
              <a:t>Bei Wiederaufgreifen müssen diese GND-Datensätze </a:t>
            </a:r>
            <a:r>
              <a:rPr lang="de-DE" sz="1200" b="0" kern="1200" dirty="0" err="1" smtClean="0">
                <a:solidFill>
                  <a:schemeClr val="tx1"/>
                </a:solidFill>
                <a:effectLst/>
                <a:latin typeface="+mn-lt"/>
                <a:ea typeface="+mn-ea"/>
                <a:cs typeface="+mn-cs"/>
              </a:rPr>
              <a:t>entspr</a:t>
            </a:r>
            <a:r>
              <a:rPr lang="de-DE" sz="1200" b="0" kern="1200" dirty="0" smtClean="0">
                <a:solidFill>
                  <a:schemeClr val="tx1"/>
                </a:solidFill>
                <a:effectLst/>
                <a:latin typeface="+mn-lt"/>
                <a:ea typeface="+mn-ea"/>
                <a:cs typeface="+mn-cs"/>
              </a:rPr>
              <a:t>. RDA in die vorliegende Form korrigiert werden, die alten Ansetzungen sollen als Verweisungen aufgehoben werden.</a:t>
            </a:r>
            <a:endParaRPr lang="de-DE" b="0" dirty="0" smtClean="0"/>
          </a:p>
          <a:p>
            <a:endParaRPr lang="de-DE" b="0" dirty="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13</a:t>
            </a:fld>
            <a:endParaRPr lang="de-DE"/>
          </a:p>
        </p:txBody>
      </p:sp>
    </p:spTree>
    <p:extLst>
      <p:ext uri="{BB962C8B-B14F-4D97-AF65-F5344CB8AC3E}">
        <p14:creationId xmlns:p14="http://schemas.microsoft.com/office/powerpoint/2010/main" val="892257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b="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t>14</a:t>
            </a:fld>
            <a:endParaRPr lang="de-DE"/>
          </a:p>
        </p:txBody>
      </p:sp>
    </p:spTree>
    <p:extLst>
      <p:ext uri="{BB962C8B-B14F-4D97-AF65-F5344CB8AC3E}">
        <p14:creationId xmlns:p14="http://schemas.microsoft.com/office/powerpoint/2010/main" val="3720764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0" dirty="0" smtClean="0">
                <a:latin typeface="+mn-lt"/>
              </a:rPr>
              <a:t>Other, A. N.</a:t>
            </a: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a:t>
            </a:r>
            <a:r>
              <a:rPr lang="de-DE" b="0" dirty="0" smtClean="0">
                <a:latin typeface="+mn-lt"/>
              </a:rPr>
              <a:t>A. N. Other</a:t>
            </a:r>
            <a:endParaRPr lang="de-DE" sz="1200" b="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a:t>
            </a:r>
            <a:r>
              <a:rPr lang="de-DE" sz="1200" dirty="0" err="1" smtClean="0"/>
              <a:t>Pennypincher</a:t>
            </a:r>
            <a:r>
              <a:rPr lang="de-DE" sz="1200" dirty="0" smtClean="0"/>
              <a:t>, A.</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b="1" dirty="0" smtClean="0">
                <a:latin typeface="+mn-lt"/>
              </a:rPr>
              <a:t>$P</a:t>
            </a:r>
            <a:r>
              <a:rPr lang="de-DE" b="0" dirty="0" smtClean="0">
                <a:latin typeface="+mn-lt"/>
              </a:rPr>
              <a:t>A.</a:t>
            </a:r>
            <a:r>
              <a:rPr lang="de-DE" b="1" dirty="0" smtClean="0">
                <a:latin typeface="+mn-lt"/>
              </a:rPr>
              <a:t> </a:t>
            </a:r>
            <a:r>
              <a:rPr lang="de-DE" sz="1200" dirty="0" err="1" smtClean="0"/>
              <a:t>Pennypincher</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r>
              <a:rPr lang="de-DE" dirty="0" smtClean="0">
                <a:latin typeface="+mn-lt"/>
              </a:rPr>
              <a:t>100 </a:t>
            </a:r>
            <a:r>
              <a:rPr lang="de-DE" b="1" dirty="0" smtClean="0">
                <a:latin typeface="+mn-lt"/>
              </a:rPr>
              <a:t>$</a:t>
            </a:r>
            <a:r>
              <a:rPr lang="de-DE" b="1" dirty="0" err="1" smtClean="0">
                <a:latin typeface="+mn-lt"/>
              </a:rPr>
              <a:t>P</a:t>
            </a:r>
            <a:r>
              <a:rPr lang="de-DE" dirty="0" err="1" smtClean="0">
                <a:latin typeface="+mn-lt"/>
              </a:rPr>
              <a:t>Otto</a:t>
            </a:r>
            <a:r>
              <a:rPr lang="de-DE" b="1" dirty="0" err="1" smtClean="0">
                <a:latin typeface="+mn-lt"/>
              </a:rPr>
              <a:t>$l</a:t>
            </a:r>
            <a:r>
              <a:rPr lang="de-DE" dirty="0" err="1" smtClean="0">
                <a:latin typeface="+mn-lt"/>
              </a:rPr>
              <a:t>Onkel</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a:t>
            </a:r>
            <a:r>
              <a:rPr lang="de-DE" altLang="de-DE" sz="1200" b="1" u="none" kern="1200" baseline="0" dirty="0" err="1" smtClean="0">
                <a:latin typeface="+mn-lt"/>
                <a:ea typeface="Verdana" panose="020B0604030504040204" pitchFamily="34" charset="0"/>
                <a:cs typeface="Verdana" panose="020B0604030504040204" pitchFamily="34" charset="0"/>
              </a:rPr>
              <a:t>P</a:t>
            </a:r>
            <a:r>
              <a:rPr lang="de-DE" altLang="de-DE" sz="1200" b="0" u="none" kern="1200" baseline="0" dirty="0" err="1" smtClean="0">
                <a:latin typeface="+mn-lt"/>
                <a:ea typeface="Verdana" panose="020B0604030504040204" pitchFamily="34" charset="0"/>
                <a:cs typeface="Verdana" panose="020B0604030504040204" pitchFamily="34" charset="0"/>
              </a:rPr>
              <a:t>Onkel</a:t>
            </a:r>
            <a:r>
              <a:rPr lang="de-DE" altLang="de-DE" sz="1200" b="0" u="none" kern="1200" baseline="0" dirty="0" smtClean="0">
                <a:latin typeface="+mn-lt"/>
                <a:ea typeface="Verdana" panose="020B0604030504040204" pitchFamily="34" charset="0"/>
                <a:cs typeface="Verdana" panose="020B0604030504040204" pitchFamily="34" charset="0"/>
              </a:rPr>
              <a:t> Otto</a:t>
            </a:r>
          </a:p>
          <a:p>
            <a:endParaRPr lang="de-DE" sz="1200" b="0" u="none"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Robert</a:t>
            </a:r>
            <a:r>
              <a:rPr lang="de-DE" b="1" dirty="0" err="1" smtClean="0">
                <a:latin typeface="+mn-lt"/>
              </a:rPr>
              <a:t>$l</a:t>
            </a:r>
            <a:r>
              <a:rPr lang="de-DE" b="0" dirty="0" err="1" smtClean="0">
                <a:latin typeface="+mn-lt"/>
              </a:rPr>
              <a:t>Chef</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a:t>
            </a:r>
            <a:r>
              <a:rPr lang="de-DE" altLang="de-DE" sz="1200" b="1" u="none" kern="1200" baseline="0" dirty="0" err="1" smtClean="0">
                <a:latin typeface="+mn-lt"/>
                <a:ea typeface="Verdana" panose="020B0604030504040204" pitchFamily="34" charset="0"/>
                <a:cs typeface="Verdana" panose="020B0604030504040204" pitchFamily="34" charset="0"/>
              </a:rPr>
              <a:t>P</a:t>
            </a:r>
            <a:r>
              <a:rPr lang="de-DE" altLang="de-DE" sz="1200" b="0" u="none" kern="1200" baseline="0" dirty="0" err="1" smtClean="0">
                <a:latin typeface="+mn-lt"/>
                <a:ea typeface="Verdana" panose="020B0604030504040204" pitchFamily="34" charset="0"/>
                <a:cs typeface="Verdana" panose="020B0604030504040204" pitchFamily="34" charset="0"/>
              </a:rPr>
              <a:t>Chef</a:t>
            </a:r>
            <a:r>
              <a:rPr lang="de-DE" altLang="de-DE" sz="1200" b="0" u="none" kern="1200" baseline="0" dirty="0" smtClean="0">
                <a:latin typeface="+mn-lt"/>
                <a:ea typeface="Verdana" panose="020B0604030504040204" pitchFamily="34" charset="0"/>
                <a:cs typeface="Verdana" panose="020B0604030504040204" pitchFamily="34" charset="0"/>
              </a:rPr>
              <a:t> Robert </a:t>
            </a:r>
          </a:p>
          <a:p>
            <a:endParaRPr lang="de-DE" sz="1200" b="0" u="none"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a:t>
            </a:r>
            <a:r>
              <a:rPr lang="de-DE" b="1" dirty="0" err="1" smtClean="0">
                <a:latin typeface="+mn-lt"/>
              </a:rPr>
              <a:t>P</a:t>
            </a:r>
            <a:r>
              <a:rPr lang="de-DE" dirty="0" err="1" smtClean="0">
                <a:latin typeface="+mn-lt"/>
              </a:rPr>
              <a:t>Aja</a:t>
            </a:r>
            <a:r>
              <a:rPr lang="de-DE" b="1" dirty="0" err="1" smtClean="0">
                <a:latin typeface="+mn-lt"/>
              </a:rPr>
              <a:t>$l</a:t>
            </a:r>
            <a:r>
              <a:rPr lang="de-DE" dirty="0" err="1" smtClean="0">
                <a:latin typeface="+mn-lt"/>
              </a:rPr>
              <a:t>Frau</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a:t>
            </a:r>
            <a:r>
              <a:rPr lang="de-DE" altLang="de-DE" sz="1200" b="1" u="none" kern="1200" baseline="0" dirty="0" err="1" smtClean="0">
                <a:latin typeface="+mn-lt"/>
                <a:ea typeface="Verdana" panose="020B0604030504040204" pitchFamily="34" charset="0"/>
                <a:cs typeface="Verdana" panose="020B0604030504040204" pitchFamily="34" charset="0"/>
              </a:rPr>
              <a:t>P</a:t>
            </a:r>
            <a:r>
              <a:rPr lang="de-DE" altLang="de-DE" sz="1200" b="0" u="none" kern="1200" baseline="0" dirty="0" err="1" smtClean="0">
                <a:latin typeface="+mn-lt"/>
                <a:ea typeface="Verdana" panose="020B0604030504040204" pitchFamily="34" charset="0"/>
                <a:cs typeface="Verdana" panose="020B0604030504040204" pitchFamily="34" charset="0"/>
              </a:rPr>
              <a:t>Frau</a:t>
            </a:r>
            <a:r>
              <a:rPr lang="de-DE" altLang="de-DE" sz="1200" b="0" u="none" kern="1200" baseline="0" dirty="0" smtClean="0">
                <a:latin typeface="+mn-lt"/>
                <a:ea typeface="Verdana" panose="020B0604030504040204" pitchFamily="34" charset="0"/>
                <a:cs typeface="Verdana" panose="020B0604030504040204" pitchFamily="34" charset="0"/>
              </a:rPr>
              <a:t> Aja</a:t>
            </a:r>
          </a:p>
          <a:p>
            <a:endParaRPr lang="de-DE" sz="1200" b="0" u="none" kern="1200" baseline="0" dirty="0" smtClean="0">
              <a:latin typeface="+mn-lt"/>
              <a:ea typeface="Verdana" panose="020B0604030504040204" pitchFamily="34" charset="0"/>
              <a:cs typeface="Verdana" panose="020B0604030504040204" pitchFamily="34" charset="0"/>
            </a:endParaRPr>
          </a:p>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a:t>
            </a:r>
            <a:r>
              <a:rPr lang="de-DE" altLang="de-DE" sz="1200" u="sng" kern="1200" baseline="0" dirty="0" err="1" smtClean="0">
                <a:latin typeface="+mn-lt"/>
                <a:ea typeface="Verdana" panose="020B0604030504040204" pitchFamily="34" charset="0"/>
                <a:cs typeface="Verdana" panose="020B0604030504040204" pitchFamily="34" charset="0"/>
              </a:rPr>
              <a:t>Aleph</a:t>
            </a:r>
            <a:r>
              <a:rPr lang="de-DE" altLang="de-DE" sz="1200" u="sng" kern="1200" baseline="0" dirty="0" smtClean="0">
                <a:latin typeface="+mn-lt"/>
                <a:ea typeface="Verdana" panose="020B0604030504040204" pitchFamily="34" charset="0"/>
                <a:cs typeface="Verdana" panose="020B0604030504040204" pitchFamily="34" charset="0"/>
              </a:rPr>
              <a:t>-Format: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b="1" dirty="0" smtClean="0">
                <a:latin typeface="+mn-lt"/>
              </a:rPr>
              <a:t> $p</a:t>
            </a:r>
            <a:r>
              <a:rPr lang="de-DE" dirty="0" smtClean="0">
                <a:latin typeface="+mn-lt"/>
              </a:rPr>
              <a:t> </a:t>
            </a:r>
            <a:r>
              <a:rPr lang="de-DE" b="0" dirty="0" smtClean="0">
                <a:latin typeface="+mn-lt"/>
              </a:rPr>
              <a:t>Other, A. N.</a:t>
            </a: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b="0" dirty="0" smtClean="0">
                <a:latin typeface="+mn-lt"/>
              </a:rPr>
              <a:t>A. N. Other</a:t>
            </a:r>
            <a:endParaRPr lang="de-DE" sz="1200" b="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 </a:t>
            </a:r>
            <a:r>
              <a:rPr lang="de-DE" sz="1200" dirty="0" err="1" smtClean="0"/>
              <a:t>Pennypincher</a:t>
            </a:r>
            <a:r>
              <a:rPr lang="de-DE" sz="1200" dirty="0" smtClean="0"/>
              <a:t>, A.</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400</a:t>
            </a:r>
            <a:r>
              <a:rPr lang="de-DE" sz="1200" dirty="0" smtClean="0"/>
              <a:t> </a:t>
            </a:r>
            <a:r>
              <a:rPr lang="de-DE" b="1" dirty="0" smtClean="0">
                <a:latin typeface="+mn-lt"/>
              </a:rPr>
              <a:t>$P </a:t>
            </a:r>
            <a:r>
              <a:rPr lang="de-DE" b="0" dirty="0" smtClean="0">
                <a:latin typeface="+mn-lt"/>
              </a:rPr>
              <a:t>A.</a:t>
            </a:r>
            <a:r>
              <a:rPr lang="de-DE" b="1" dirty="0" smtClean="0">
                <a:latin typeface="+mn-lt"/>
              </a:rPr>
              <a:t> </a:t>
            </a:r>
            <a:r>
              <a:rPr lang="de-DE" sz="1200" dirty="0" err="1" smtClean="0"/>
              <a:t>Pennypincher</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r>
              <a:rPr lang="de-DE" b="0" dirty="0" smtClean="0">
                <a:latin typeface="+mn-lt"/>
              </a:rPr>
              <a:t>100</a:t>
            </a:r>
            <a:r>
              <a:rPr lang="de-DE" dirty="0" smtClean="0">
                <a:latin typeface="+mn-lt"/>
              </a:rPr>
              <a:t> </a:t>
            </a:r>
            <a:r>
              <a:rPr lang="de-DE" b="1" dirty="0" smtClean="0">
                <a:latin typeface="+mn-lt"/>
              </a:rPr>
              <a:t>$P </a:t>
            </a:r>
            <a:r>
              <a:rPr lang="de-DE" dirty="0" smtClean="0">
                <a:latin typeface="+mn-lt"/>
              </a:rPr>
              <a:t>Otto </a:t>
            </a:r>
            <a:r>
              <a:rPr lang="de-DE" b="1" dirty="0" smtClean="0">
                <a:latin typeface="+mn-lt"/>
              </a:rPr>
              <a:t>$c </a:t>
            </a:r>
            <a:r>
              <a:rPr lang="de-DE" dirty="0" smtClean="0">
                <a:latin typeface="+mn-lt"/>
              </a:rPr>
              <a:t>Onkel</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altLang="de-DE" sz="1200" b="0" u="none" kern="1200" baseline="0" dirty="0" smtClean="0">
                <a:latin typeface="+mn-lt"/>
                <a:ea typeface="Verdana" panose="020B0604030504040204" pitchFamily="34" charset="0"/>
                <a:cs typeface="Verdana" panose="020B0604030504040204" pitchFamily="34" charset="0"/>
              </a:rPr>
              <a:t>Onkel Otto</a:t>
            </a:r>
          </a:p>
          <a:p>
            <a:endParaRPr lang="de-DE" sz="1200" b="0" u="none"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Robert </a:t>
            </a:r>
            <a:r>
              <a:rPr lang="de-DE" b="1" dirty="0" smtClean="0">
                <a:latin typeface="+mn-lt"/>
              </a:rPr>
              <a:t>$c </a:t>
            </a:r>
            <a:r>
              <a:rPr lang="de-DE" b="0" dirty="0" smtClean="0">
                <a:latin typeface="+mn-lt"/>
              </a:rPr>
              <a:t>Chef</a:t>
            </a: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altLang="de-DE" sz="1200" b="0" u="none" kern="1200" baseline="0" dirty="0" smtClean="0">
                <a:latin typeface="+mn-lt"/>
                <a:ea typeface="Verdana" panose="020B0604030504040204" pitchFamily="34" charset="0"/>
                <a:cs typeface="Verdana" panose="020B0604030504040204" pitchFamily="34" charset="0"/>
              </a:rPr>
              <a:t>Chef Robert </a:t>
            </a:r>
          </a:p>
          <a:p>
            <a:endParaRPr lang="de-DE" sz="1200" b="0" u="none"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dirty="0" smtClean="0">
                <a:latin typeface="+mn-lt"/>
              </a:rPr>
              <a:t> </a:t>
            </a:r>
            <a:r>
              <a:rPr lang="de-DE" b="1" dirty="0" smtClean="0">
                <a:latin typeface="+mn-lt"/>
              </a:rPr>
              <a:t>$P </a:t>
            </a:r>
            <a:r>
              <a:rPr lang="de-DE" dirty="0" smtClean="0">
                <a:latin typeface="+mn-lt"/>
              </a:rPr>
              <a:t>Aja </a:t>
            </a:r>
            <a:r>
              <a:rPr lang="de-DE" b="1" dirty="0" smtClean="0">
                <a:latin typeface="+mn-lt"/>
              </a:rPr>
              <a:t>$c </a:t>
            </a:r>
            <a:r>
              <a:rPr lang="de-DE" dirty="0" smtClean="0">
                <a:latin typeface="+mn-lt"/>
              </a:rPr>
              <a:t>Frau</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altLang="de-DE" sz="1200" b="0" u="none" kern="1200" baseline="0" dirty="0" smtClean="0">
                <a:latin typeface="+mn-lt"/>
                <a:ea typeface="Verdana" panose="020B0604030504040204" pitchFamily="34" charset="0"/>
                <a:cs typeface="Verdana" panose="020B0604030504040204" pitchFamily="34" charset="0"/>
              </a:rPr>
              <a:t>Frau Aja</a:t>
            </a:r>
            <a:endParaRPr lang="de-DE" sz="1200" b="0" dirty="0" smtClean="0"/>
          </a:p>
          <a:p>
            <a:endParaRPr lang="de-DE" sz="1200" b="0" dirty="0" smtClean="0"/>
          </a:p>
          <a:p>
            <a:endParaRPr lang="de-DE" sz="1200" b="0" dirty="0" smtClean="0"/>
          </a:p>
          <a:p>
            <a:endParaRPr lang="de-DE" sz="1200" b="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t>15</a:t>
            </a:fld>
            <a:endParaRPr lang="de-DE"/>
          </a:p>
        </p:txBody>
      </p:sp>
    </p:spTree>
    <p:extLst>
      <p:ext uri="{BB962C8B-B14F-4D97-AF65-F5344CB8AC3E}">
        <p14:creationId xmlns:p14="http://schemas.microsoft.com/office/powerpoint/2010/main" val="26338471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sz="1200" u="sng" kern="1200" baseline="0" dirty="0" smtClean="0">
              <a:latin typeface="+mn-lt"/>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100 </a:t>
            </a:r>
            <a:r>
              <a:rPr lang="de-DE" sz="1200" b="1" dirty="0" smtClean="0"/>
              <a:t>$</a:t>
            </a:r>
            <a:r>
              <a:rPr lang="de-DE" sz="1200" b="1" dirty="0" err="1" smtClean="0"/>
              <a:t>P</a:t>
            </a:r>
            <a:r>
              <a:rPr lang="de-DE" sz="1200" dirty="0" err="1" smtClean="0"/>
              <a:t>Pseudo</a:t>
            </a:r>
            <a:r>
              <a:rPr lang="de-DE" sz="1200" dirty="0" smtClean="0"/>
              <a:t>-Aristoteles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r>
              <a:rPr lang="de-DE" altLang="de-DE" sz="1200" u="sng" kern="1200" dirty="0" smtClean="0">
                <a:latin typeface="+mn-lt"/>
                <a:ea typeface="Verdana" panose="020B0604030504040204" pitchFamily="34" charset="0"/>
                <a:cs typeface="Verdana" panose="020B0604030504040204" pitchFamily="34" charset="0"/>
              </a:rPr>
              <a:t>Beispiel</a:t>
            </a:r>
            <a:r>
              <a:rPr lang="de-DE" altLang="de-DE" sz="1200" u="sng" kern="1200" baseline="0" dirty="0" smtClean="0">
                <a:latin typeface="+mn-lt"/>
                <a:ea typeface="Verdana" panose="020B0604030504040204" pitchFamily="34" charset="0"/>
                <a:cs typeface="Verdana" panose="020B0604030504040204" pitchFamily="34" charset="0"/>
              </a:rPr>
              <a:t> im </a:t>
            </a:r>
            <a:r>
              <a:rPr lang="de-DE" altLang="de-DE" sz="1200" u="sng" kern="1200" baseline="0" dirty="0" err="1" smtClean="0">
                <a:latin typeface="+mn-lt"/>
                <a:ea typeface="Verdana" panose="020B0604030504040204" pitchFamily="34" charset="0"/>
                <a:cs typeface="Verdana" panose="020B0604030504040204" pitchFamily="34" charset="0"/>
              </a:rPr>
              <a:t>Aleph</a:t>
            </a:r>
            <a:r>
              <a:rPr lang="de-DE" altLang="de-DE" sz="1200" u="sng" kern="1200" baseline="0" dirty="0" smtClean="0">
                <a:latin typeface="+mn-lt"/>
                <a:ea typeface="Verdana" panose="020B0604030504040204" pitchFamily="34" charset="0"/>
                <a:cs typeface="Verdana" panose="020B0604030504040204" pitchFamily="34" charset="0"/>
              </a:rPr>
              <a:t>-Format</a:t>
            </a:r>
          </a:p>
          <a:p>
            <a:endParaRPr lang="de-DE" sz="1200" u="sng" kern="1200" baseline="0" dirty="0" smtClean="0">
              <a:latin typeface="+mn-lt"/>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100</a:t>
            </a:r>
            <a:r>
              <a:rPr lang="de-DE" sz="1200" dirty="0" smtClean="0"/>
              <a:t> </a:t>
            </a:r>
            <a:r>
              <a:rPr lang="de-DE" sz="1200" b="1" dirty="0" smtClean="0"/>
              <a:t>$P </a:t>
            </a:r>
            <a:r>
              <a:rPr lang="de-DE" sz="1200" dirty="0" smtClean="0"/>
              <a:t>Pseudo-Aristoteles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16</a:t>
            </a:fld>
            <a:endParaRPr lang="de-DE"/>
          </a:p>
        </p:txBody>
      </p:sp>
    </p:spTree>
    <p:extLst>
      <p:ext uri="{BB962C8B-B14F-4D97-AF65-F5344CB8AC3E}">
        <p14:creationId xmlns:p14="http://schemas.microsoft.com/office/powerpoint/2010/main" val="1248332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An dieser Stelle geht es nicht um „echte“ </a:t>
            </a:r>
            <a:r>
              <a:rPr lang="de-AT" dirty="0" err="1" smtClean="0"/>
              <a:t>Notnamen</a:t>
            </a:r>
            <a:r>
              <a:rPr lang="de-AT" dirty="0" smtClean="0"/>
              <a:t> wie in </a:t>
            </a:r>
            <a:r>
              <a:rPr lang="de-DE" sz="1200" kern="1200" dirty="0" smtClean="0">
                <a:solidFill>
                  <a:schemeClr val="tx1"/>
                </a:solidFill>
                <a:effectLst/>
                <a:latin typeface="+mn-lt"/>
                <a:ea typeface="+mn-ea"/>
                <a:cs typeface="+mn-cs"/>
              </a:rPr>
              <a:t>RAK § 310</a:t>
            </a:r>
            <a:r>
              <a:rPr lang="de-AT" dirty="0" smtClean="0"/>
              <a:t>, sondern um Fälle, wo die Phrase nicht wirklich als Name intendiert ist: Gerade weil kein Name angegeben werden soll, wird eine Umschreibung gewählt. Bei </a:t>
            </a:r>
            <a:r>
              <a:rPr lang="de-AT" dirty="0" err="1" smtClean="0"/>
              <a:t>Notnamen</a:t>
            </a:r>
            <a:r>
              <a:rPr lang="de-AT" dirty="0" smtClean="0"/>
              <a:t> ist zwar der wirklichen Namen der Person ebenfalls nicht bekannt, doch ist die Phrase hier von der Forschung tatsächlich zur Verwendung als Name intendiert, daher die Bezeichnung </a:t>
            </a:r>
            <a:r>
              <a:rPr lang="de-AT" dirty="0" err="1" smtClean="0"/>
              <a:t>Not</a:t>
            </a:r>
            <a:r>
              <a:rPr lang="de-AT" b="1" dirty="0" err="1" smtClean="0"/>
              <a:t>name</a:t>
            </a:r>
            <a:r>
              <a:rPr lang="de-AT" dirty="0" smtClean="0"/>
              <a:t>. Diese Fälle werden unter </a:t>
            </a:r>
            <a:r>
              <a:rPr lang="de-AT" b="1" dirty="0" smtClean="0"/>
              <a:t>RDA 9.2.2.22  </a:t>
            </a:r>
            <a:r>
              <a:rPr lang="de-AT" dirty="0" smtClean="0"/>
              <a:t>behandelt</a:t>
            </a:r>
            <a:endParaRPr lang="de-DE" b="0" dirty="0"/>
          </a:p>
        </p:txBody>
      </p:sp>
      <p:sp>
        <p:nvSpPr>
          <p:cNvPr id="4" name="Foliennummernplatzhalter 3"/>
          <p:cNvSpPr>
            <a:spLocks noGrp="1"/>
          </p:cNvSpPr>
          <p:nvPr>
            <p:ph type="sldNum" sz="quarter" idx="10"/>
          </p:nvPr>
        </p:nvSpPr>
        <p:spPr/>
        <p:txBody>
          <a:bodyPr/>
          <a:lstStyle/>
          <a:p>
            <a:fld id="{5F9F8FF6-6F64-48B5-AF7B-675846B3447E}" type="slidenum">
              <a:rPr lang="de-DE" smtClean="0"/>
              <a:t>17</a:t>
            </a:fld>
            <a:endParaRPr lang="de-DE"/>
          </a:p>
        </p:txBody>
      </p:sp>
    </p:spTree>
    <p:extLst>
      <p:ext uri="{BB962C8B-B14F-4D97-AF65-F5344CB8AC3E}">
        <p14:creationId xmlns:p14="http://schemas.microsoft.com/office/powerpoint/2010/main" val="17251821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$P</a:t>
            </a:r>
            <a:r>
              <a:rPr lang="de-DE" b="0" dirty="0" smtClean="0">
                <a:latin typeface="+mn-lt"/>
              </a:rPr>
              <a:t>A </a:t>
            </a:r>
            <a:r>
              <a:rPr lang="de-DE" b="0" dirty="0" err="1" smtClean="0">
                <a:latin typeface="+mn-lt"/>
              </a:rPr>
              <a:t>Physican</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a:t>
            </a:r>
            <a:r>
              <a:rPr lang="de-DE" altLang="de-DE" sz="1200" b="1" u="none" kern="1200" baseline="0" dirty="0" err="1" smtClean="0">
                <a:latin typeface="+mn-lt"/>
                <a:ea typeface="Verdana" panose="020B0604030504040204" pitchFamily="34" charset="0"/>
                <a:cs typeface="Verdana" panose="020B0604030504040204" pitchFamily="34" charset="0"/>
              </a:rPr>
              <a:t>P</a:t>
            </a:r>
            <a:r>
              <a:rPr lang="de-DE" altLang="de-DE" sz="1200" b="0" u="none" kern="1200" baseline="0" dirty="0" err="1" smtClean="0">
                <a:latin typeface="+mn-lt"/>
                <a:ea typeface="Verdana" panose="020B0604030504040204" pitchFamily="34" charset="0"/>
                <a:cs typeface="Verdana" panose="020B0604030504040204" pitchFamily="34" charset="0"/>
              </a:rPr>
              <a:t>Physican</a:t>
            </a:r>
            <a:endParaRPr lang="de-DE" altLang="de-DE" sz="1200" b="0" u="none" kern="1200" baseline="0" dirty="0" smtClean="0">
              <a:latin typeface="+mn-lt"/>
              <a:ea typeface="Verdana" panose="020B0604030504040204" pitchFamily="34" charset="0"/>
              <a:cs typeface="Verdana" panose="020B0604030504040204" pitchFamily="34" charset="0"/>
            </a:endParaRPr>
          </a:p>
          <a:p>
            <a:endParaRPr lang="de-DE" altLang="de-DE" sz="1200" b="0" u="none"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The</a:t>
            </a:r>
            <a:r>
              <a:rPr lang="de-DE" b="1" dirty="0" smtClean="0">
                <a:latin typeface="+mn-lt"/>
              </a:rPr>
              <a:t> </a:t>
            </a:r>
            <a:r>
              <a:rPr lang="de-DE" sz="1200" dirty="0" smtClean="0"/>
              <a:t>Writer </a:t>
            </a:r>
            <a:r>
              <a:rPr lang="de-DE" sz="1200" dirty="0" err="1" smtClean="0"/>
              <a:t>of</a:t>
            </a:r>
            <a:r>
              <a:rPr lang="de-DE" sz="1200" dirty="0" smtClean="0"/>
              <a:t> </a:t>
            </a:r>
            <a:r>
              <a:rPr lang="de-DE" sz="1200" dirty="0" err="1" smtClean="0"/>
              <a:t>the</a:t>
            </a:r>
            <a:r>
              <a:rPr lang="de-DE" sz="1200" dirty="0" smtClean="0"/>
              <a:t> Lambton </a:t>
            </a:r>
            <a:r>
              <a:rPr lang="de-DE" sz="1200" dirty="0" err="1" smtClean="0"/>
              <a:t>worm</a:t>
            </a:r>
            <a:endParaRPr lang="de-DE" sz="1200" dirty="0" smtClean="0"/>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a:t>
            </a:r>
            <a:r>
              <a:rPr lang="de-DE" altLang="de-DE" sz="1200" b="1" u="none" kern="1200" baseline="0" dirty="0" err="1" smtClean="0">
                <a:latin typeface="+mn-lt"/>
                <a:ea typeface="Verdana" panose="020B0604030504040204" pitchFamily="34" charset="0"/>
                <a:cs typeface="Verdana" panose="020B0604030504040204" pitchFamily="34" charset="0"/>
              </a:rPr>
              <a:t>P</a:t>
            </a:r>
            <a:r>
              <a:rPr lang="de-DE" sz="1200" dirty="0" err="1" smtClean="0"/>
              <a:t>Writer</a:t>
            </a:r>
            <a:r>
              <a:rPr lang="de-DE" sz="1200" dirty="0" smtClean="0"/>
              <a:t> </a:t>
            </a:r>
            <a:r>
              <a:rPr lang="de-DE" sz="1200" dirty="0" err="1" smtClean="0"/>
              <a:t>of</a:t>
            </a:r>
            <a:r>
              <a:rPr lang="de-DE" sz="1200" dirty="0" smtClean="0"/>
              <a:t> </a:t>
            </a:r>
            <a:r>
              <a:rPr lang="de-DE" sz="1200" dirty="0" err="1" smtClean="0"/>
              <a:t>the</a:t>
            </a:r>
            <a:r>
              <a:rPr lang="de-DE" sz="1200" dirty="0" smtClean="0"/>
              <a:t> Lambton </a:t>
            </a:r>
            <a:r>
              <a:rPr lang="de-DE" sz="1200" dirty="0" err="1" smtClean="0"/>
              <a:t>worm</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a:t>
            </a:r>
            <a:r>
              <a:rPr lang="de-DE" sz="1200" b="1" dirty="0" err="1" smtClean="0"/>
              <a:t>P</a:t>
            </a:r>
            <a:r>
              <a:rPr lang="de-DE" sz="1200" dirty="0" err="1" smtClean="0"/>
              <a:t>Lambton</a:t>
            </a:r>
            <a:r>
              <a:rPr lang="de-DE" sz="1200" dirty="0" smtClean="0"/>
              <a:t> </a:t>
            </a:r>
            <a:r>
              <a:rPr lang="de-DE" sz="1200" dirty="0" err="1" smtClean="0"/>
              <a:t>worm</a:t>
            </a:r>
            <a:r>
              <a:rPr lang="de-DE" sz="1200" b="1" dirty="0" err="1" smtClean="0"/>
              <a:t>$l</a:t>
            </a:r>
            <a:r>
              <a:rPr lang="de-DE" sz="1200" dirty="0" err="1" smtClean="0"/>
              <a:t>Writer</a:t>
            </a:r>
            <a:r>
              <a:rPr lang="de-DE" sz="1200" dirty="0" smtClean="0"/>
              <a:t> </a:t>
            </a:r>
            <a:r>
              <a:rPr lang="de-DE" sz="1200" dirty="0" err="1" smtClean="0"/>
              <a:t>of</a:t>
            </a:r>
            <a:r>
              <a:rPr lang="de-DE" sz="1200" dirty="0" smtClean="0"/>
              <a:t> </a:t>
            </a:r>
            <a:r>
              <a:rPr lang="de-DE" sz="1200" dirty="0" err="1" smtClean="0"/>
              <a:t>the</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a:t>
            </a:r>
            <a:r>
              <a:rPr lang="de-DE" altLang="de-DE" sz="1200" u="sng" kern="1200" baseline="0" dirty="0" err="1" smtClean="0">
                <a:latin typeface="+mn-lt"/>
                <a:ea typeface="Verdana" panose="020B0604030504040204" pitchFamily="34" charset="0"/>
                <a:cs typeface="Verdana" panose="020B0604030504040204" pitchFamily="34" charset="0"/>
              </a:rPr>
              <a:t>Aleph</a:t>
            </a:r>
            <a:r>
              <a:rPr lang="de-DE" altLang="de-DE" sz="1200" u="sng" kern="1200" baseline="0" dirty="0" smtClean="0">
                <a:latin typeface="+mn-lt"/>
                <a:ea typeface="Verdana" panose="020B0604030504040204" pitchFamily="34" charset="0"/>
                <a:cs typeface="Verdana" panose="020B0604030504040204" pitchFamily="34" charset="0"/>
              </a:rPr>
              <a:t>-Format: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A </a:t>
            </a:r>
            <a:r>
              <a:rPr lang="de-DE" b="0" dirty="0" err="1" smtClean="0">
                <a:latin typeface="+mn-lt"/>
              </a:rPr>
              <a:t>Physican</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altLang="de-DE" sz="1200" b="0" u="none" kern="1200" baseline="0" dirty="0" err="1" smtClean="0">
                <a:latin typeface="+mn-lt"/>
                <a:ea typeface="Verdana" panose="020B0604030504040204" pitchFamily="34" charset="0"/>
                <a:cs typeface="Verdana" panose="020B0604030504040204" pitchFamily="34" charset="0"/>
              </a:rPr>
              <a:t>Physican</a:t>
            </a:r>
            <a:endParaRPr lang="de-DE" altLang="de-DE" sz="1200" b="0" u="none" kern="1200" baseline="0" dirty="0" smtClean="0">
              <a:latin typeface="+mn-lt"/>
              <a:ea typeface="Verdana" panose="020B0604030504040204" pitchFamily="34" charset="0"/>
              <a:cs typeface="Verdana" panose="020B0604030504040204" pitchFamily="34" charset="0"/>
            </a:endParaRPr>
          </a:p>
          <a:p>
            <a:endParaRPr lang="de-DE" altLang="de-DE" sz="1200" b="0" u="none"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The</a:t>
            </a:r>
            <a:r>
              <a:rPr lang="de-DE" b="1" dirty="0" smtClean="0">
                <a:latin typeface="+mn-lt"/>
              </a:rPr>
              <a:t> </a:t>
            </a:r>
            <a:r>
              <a:rPr lang="de-DE" sz="1200" dirty="0" smtClean="0"/>
              <a:t>Writer </a:t>
            </a:r>
            <a:r>
              <a:rPr lang="de-DE" sz="1200" dirty="0" err="1" smtClean="0"/>
              <a:t>of</a:t>
            </a:r>
            <a:r>
              <a:rPr lang="de-DE" sz="1200" dirty="0" smtClean="0"/>
              <a:t> </a:t>
            </a:r>
            <a:r>
              <a:rPr lang="de-DE" sz="1200" dirty="0" err="1" smtClean="0"/>
              <a:t>the</a:t>
            </a:r>
            <a:r>
              <a:rPr lang="de-DE" sz="1200" dirty="0" smtClean="0"/>
              <a:t> Lambton </a:t>
            </a:r>
            <a:r>
              <a:rPr lang="de-DE" sz="1200" dirty="0" err="1" smtClean="0"/>
              <a:t>worm</a:t>
            </a:r>
            <a:endParaRPr lang="de-DE" sz="1200" dirty="0" smtClean="0"/>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sz="1200" dirty="0" smtClean="0"/>
              <a:t>Writer </a:t>
            </a:r>
            <a:r>
              <a:rPr lang="de-DE" sz="1200" dirty="0" err="1" smtClean="0"/>
              <a:t>of</a:t>
            </a:r>
            <a:r>
              <a:rPr lang="de-DE" sz="1200" dirty="0" smtClean="0"/>
              <a:t> </a:t>
            </a:r>
            <a:r>
              <a:rPr lang="de-DE" sz="1200" dirty="0" err="1" smtClean="0"/>
              <a:t>the</a:t>
            </a:r>
            <a:r>
              <a:rPr lang="de-DE" sz="1200" dirty="0" smtClean="0"/>
              <a:t> Lambton </a:t>
            </a:r>
            <a:r>
              <a:rPr lang="de-DE" sz="1200" dirty="0" err="1" smtClean="0"/>
              <a:t>worm</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400</a:t>
            </a:r>
            <a:r>
              <a:rPr lang="de-DE" sz="1200" dirty="0" smtClean="0"/>
              <a:t> </a:t>
            </a:r>
            <a:r>
              <a:rPr lang="de-DE" sz="1200" b="1" dirty="0" smtClean="0"/>
              <a:t>$P </a:t>
            </a:r>
            <a:r>
              <a:rPr lang="de-DE" sz="1200" dirty="0" smtClean="0"/>
              <a:t>Lambton </a:t>
            </a:r>
            <a:r>
              <a:rPr lang="de-DE" sz="1200" dirty="0" err="1" smtClean="0"/>
              <a:t>worm</a:t>
            </a:r>
            <a:r>
              <a:rPr lang="de-DE" sz="1200" dirty="0" smtClean="0"/>
              <a:t> </a:t>
            </a:r>
            <a:r>
              <a:rPr lang="de-DE" sz="1200" b="1" dirty="0" smtClean="0"/>
              <a:t>$c </a:t>
            </a:r>
            <a:r>
              <a:rPr lang="de-DE" sz="1200" dirty="0" smtClean="0"/>
              <a:t>Writer </a:t>
            </a:r>
            <a:r>
              <a:rPr lang="de-DE" sz="1200" dirty="0" err="1" smtClean="0"/>
              <a:t>of</a:t>
            </a:r>
            <a:r>
              <a:rPr lang="de-DE" sz="1200" dirty="0" smtClean="0"/>
              <a:t> </a:t>
            </a:r>
            <a:r>
              <a:rPr lang="de-DE" sz="1200" dirty="0" err="1" smtClean="0"/>
              <a:t>the</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endParaRPr lang="de-DE" sz="1200" dirty="0" smtClean="0"/>
          </a:p>
          <a:p>
            <a:endParaRPr lang="de-DE" altLang="de-DE" sz="1200" b="0" u="none" kern="1200" baseline="0" dirty="0" smtClean="0">
              <a:latin typeface="+mn-lt"/>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18</a:t>
            </a:fld>
            <a:endParaRPr lang="de-DE"/>
          </a:p>
        </p:txBody>
      </p:sp>
    </p:spTree>
    <p:extLst>
      <p:ext uri="{BB962C8B-B14F-4D97-AF65-F5344CB8AC3E}">
        <p14:creationId xmlns:p14="http://schemas.microsoft.com/office/powerpoint/2010/main" val="3547428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3</a:t>
            </a:fld>
            <a:endParaRPr lang="de-DE"/>
          </a:p>
        </p:txBody>
      </p:sp>
    </p:spTree>
    <p:extLst>
      <p:ext uri="{BB962C8B-B14F-4D97-AF65-F5344CB8AC3E}">
        <p14:creationId xmlns:p14="http://schemas.microsoft.com/office/powerpoint/2010/main" val="242398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t>4</a:t>
            </a:fld>
            <a:endParaRPr lang="de-DE"/>
          </a:p>
        </p:txBody>
      </p:sp>
    </p:spTree>
    <p:extLst>
      <p:ext uri="{BB962C8B-B14F-4D97-AF65-F5344CB8AC3E}">
        <p14:creationId xmlns:p14="http://schemas.microsoft.com/office/powerpoint/2010/main" val="2230116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t>5</a:t>
            </a:fld>
            <a:endParaRPr lang="de-DE"/>
          </a:p>
        </p:txBody>
      </p:sp>
    </p:spTree>
    <p:extLst>
      <p:ext uri="{BB962C8B-B14F-4D97-AF65-F5344CB8AC3E}">
        <p14:creationId xmlns:p14="http://schemas.microsoft.com/office/powerpoint/2010/main" val="2285404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dirty="0" smtClean="0">
              <a:latin typeface="+mn-lt"/>
            </a:endParaRPr>
          </a:p>
          <a:p>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M</a:t>
            </a:r>
            <a:r>
              <a:rPr lang="de-DE" dirty="0" err="1" smtClean="0">
                <a:latin typeface="+mn-lt"/>
              </a:rPr>
              <a:t>antovani</a:t>
            </a:r>
            <a:r>
              <a:rPr lang="de-DE" dirty="0" smtClean="0">
                <a:latin typeface="+mn-lt"/>
              </a:rPr>
              <a:t>    </a:t>
            </a:r>
          </a:p>
          <a:p>
            <a:endParaRPr lang="de-DE" dirty="0" smtClean="0">
              <a:latin typeface="+mn-lt"/>
            </a:endParaRPr>
          </a:p>
          <a:p>
            <a:r>
              <a:rPr lang="de-DE" u="sng" dirty="0" smtClean="0">
                <a:latin typeface="+mn-lt"/>
              </a:rPr>
              <a:t>Beispiel im </a:t>
            </a:r>
            <a:r>
              <a:rPr lang="de-DE" u="sng" dirty="0" err="1" smtClean="0">
                <a:latin typeface="+mn-lt"/>
              </a:rPr>
              <a:t>Aleph</a:t>
            </a:r>
            <a:r>
              <a:rPr lang="de-DE" u="sng" dirty="0" smtClean="0">
                <a:latin typeface="+mn-lt"/>
              </a:rPr>
              <a:t>-Format:</a:t>
            </a:r>
          </a:p>
          <a:p>
            <a:endParaRPr lang="de-DE" dirty="0" smtClean="0">
              <a:latin typeface="+mn-lt"/>
            </a:endParaRPr>
          </a:p>
          <a:p>
            <a:r>
              <a:rPr lang="de-DE" b="0" dirty="0" smtClean="0">
                <a:latin typeface="+mn-lt"/>
              </a:rPr>
              <a:t>100</a:t>
            </a:r>
            <a:r>
              <a:rPr lang="de-DE" b="1" dirty="0" smtClean="0">
                <a:latin typeface="+mn-lt"/>
              </a:rPr>
              <a:t> $P</a:t>
            </a:r>
            <a:r>
              <a:rPr lang="de-DE" dirty="0" smtClean="0">
                <a:latin typeface="+mn-lt"/>
              </a:rPr>
              <a:t> </a:t>
            </a:r>
            <a:r>
              <a:rPr lang="de-DE" dirty="0" err="1" smtClean="0">
                <a:latin typeface="+mn-lt"/>
              </a:rPr>
              <a:t>Mantovani</a:t>
            </a:r>
            <a:endParaRPr lang="de-DE" dirty="0" smtClean="0">
              <a:latin typeface="+mn-lt"/>
            </a:endParaRPr>
          </a:p>
          <a:p>
            <a:endParaRPr lang="de-DE" dirty="0" smtClean="0">
              <a:latin typeface="+mn-lt"/>
            </a:endParaRPr>
          </a:p>
          <a:p>
            <a:r>
              <a:rPr lang="de-DE" dirty="0" smtClean="0">
                <a:latin typeface="+mn-lt"/>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6</a:t>
            </a:fld>
            <a:endParaRPr lang="de-DE"/>
          </a:p>
        </p:txBody>
      </p:sp>
    </p:spTree>
    <p:extLst>
      <p:ext uri="{BB962C8B-B14F-4D97-AF65-F5344CB8AC3E}">
        <p14:creationId xmlns:p14="http://schemas.microsoft.com/office/powerpoint/2010/main" val="3554327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D</a:t>
            </a:r>
            <a:r>
              <a:rPr lang="de-DE" sz="1200" dirty="0" err="1" smtClean="0"/>
              <a:t>eidier</a:t>
            </a:r>
            <a:r>
              <a:rPr lang="de-DE" sz="1200" b="1" dirty="0" err="1" smtClean="0"/>
              <a:t>$l</a:t>
            </a:r>
            <a:r>
              <a:rPr lang="de-DE" sz="1200" dirty="0" err="1" smtClean="0"/>
              <a:t>abbé</a:t>
            </a:r>
            <a:r>
              <a:rPr lang="de-DE" b="1" dirty="0" smtClean="0">
                <a:latin typeface="+mn-lt"/>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a:t>
            </a:r>
            <a:r>
              <a:rPr lang="de-DE" sz="1200" b="1" dirty="0" err="1" smtClean="0"/>
              <a:t>P</a:t>
            </a:r>
            <a:r>
              <a:rPr lang="de-DE" sz="1200" dirty="0" err="1" smtClean="0"/>
              <a:t>Abbé</a:t>
            </a:r>
            <a:r>
              <a:rPr lang="de-DE" sz="1200" dirty="0" smtClean="0"/>
              <a:t> </a:t>
            </a:r>
            <a:r>
              <a:rPr lang="de-DE" sz="1200" dirty="0" err="1" smtClean="0"/>
              <a:t>Deidier</a:t>
            </a:r>
            <a:r>
              <a:rPr lang="de-DE" sz="1200" dirty="0" smtClean="0"/>
              <a:t> </a:t>
            </a: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i="1" dirty="0" smtClean="0">
                <a:latin typeface="+mn-lt"/>
              </a:rPr>
              <a:t>	</a:t>
            </a: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a:t>
            </a:r>
            <a:r>
              <a:rPr lang="de-DE" b="1" dirty="0" err="1" smtClean="0">
                <a:latin typeface="+mn-lt"/>
              </a:rPr>
              <a:t>P</a:t>
            </a:r>
            <a:r>
              <a:rPr lang="de-DE" dirty="0" err="1" smtClean="0">
                <a:latin typeface="+mn-lt"/>
              </a:rPr>
              <a:t>Read</a:t>
            </a:r>
            <a:r>
              <a:rPr lang="de-DE" b="1" dirty="0" err="1" smtClean="0">
                <a:latin typeface="+mn-lt"/>
              </a:rPr>
              <a:t>$l</a:t>
            </a:r>
            <a:r>
              <a:rPr lang="de-DE" dirty="0" err="1" smtClean="0">
                <a:latin typeface="+mn-lt"/>
              </a:rPr>
              <a:t>Miss</a:t>
            </a:r>
            <a:r>
              <a:rPr lang="de-DE" dirty="0" smtClean="0">
                <a:latin typeface="+mn-lt"/>
              </a:rPr>
              <a:t> </a:t>
            </a:r>
            <a:endParaRPr lang="de-DE" i="1"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a:t>
            </a:r>
            <a:r>
              <a:rPr lang="de-DE" sz="1200" b="1" dirty="0" err="1" smtClean="0"/>
              <a:t>P</a:t>
            </a:r>
            <a:r>
              <a:rPr lang="de-DE" sz="1200" dirty="0" err="1" smtClean="0"/>
              <a:t>Miss</a:t>
            </a:r>
            <a:r>
              <a:rPr lang="de-DE" sz="1200" dirty="0" smtClean="0"/>
              <a:t> Read</a:t>
            </a:r>
          </a:p>
          <a:p>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S</a:t>
            </a:r>
            <a:r>
              <a:rPr lang="de-DE" sz="1200" dirty="0" err="1" smtClean="0"/>
              <a:t>cheuss</a:t>
            </a:r>
            <a:r>
              <a:rPr lang="de-DE" sz="1200" b="1" dirty="0" err="1" smtClean="0"/>
              <a:t>$l</a:t>
            </a:r>
            <a:r>
              <a:rPr lang="de-DE" sz="1200" dirty="0" err="1" smtClean="0"/>
              <a:t>Dr</a:t>
            </a:r>
            <a:r>
              <a:rPr lang="de-DE" sz="1200" dirty="0" smtClean="0"/>
              <a:t>.</a:t>
            </a:r>
            <a:r>
              <a:rPr lang="de-DE" dirty="0" smtClean="0">
                <a:latin typeface="+mn-lt"/>
              </a:rPr>
              <a:t>	   </a:t>
            </a:r>
            <a:endParaRPr lang="de-DE" i="1"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a:t>
            </a:r>
            <a:r>
              <a:rPr lang="de-DE" sz="1200" b="1" dirty="0" err="1" smtClean="0"/>
              <a:t>P</a:t>
            </a:r>
            <a:r>
              <a:rPr lang="de-DE" sz="1200" b="0" dirty="0" err="1" smtClean="0"/>
              <a:t>Dr</a:t>
            </a:r>
            <a:r>
              <a:rPr lang="de-DE" sz="1200" b="0" dirty="0" smtClean="0"/>
              <a:t>. </a:t>
            </a:r>
            <a:r>
              <a:rPr lang="de-DE" sz="1200" b="0" dirty="0" err="1" smtClean="0"/>
              <a:t>Scheuss</a:t>
            </a:r>
            <a:endParaRPr lang="de-DE"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b="0" u="sng" dirty="0" smtClean="0"/>
              <a:t>Beispiele im </a:t>
            </a:r>
            <a:r>
              <a:rPr lang="de-DE" sz="1200" b="0" u="sng" dirty="0" err="1" smtClean="0"/>
              <a:t>Aleph</a:t>
            </a:r>
            <a:r>
              <a:rPr lang="de-DE" sz="1200" b="0" u="sng" dirty="0" smtClean="0"/>
              <a:t>-Format: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$P </a:t>
            </a:r>
            <a:r>
              <a:rPr lang="de-DE" b="0" dirty="0" err="1" smtClean="0">
                <a:latin typeface="+mn-lt"/>
              </a:rPr>
              <a:t>D</a:t>
            </a:r>
            <a:r>
              <a:rPr lang="de-DE" sz="1200" dirty="0" err="1" smtClean="0"/>
              <a:t>eidier</a:t>
            </a:r>
            <a:r>
              <a:rPr lang="de-DE" sz="1200" dirty="0" smtClean="0"/>
              <a:t> </a:t>
            </a:r>
            <a:r>
              <a:rPr lang="de-DE" sz="1200" b="1" dirty="0" smtClean="0"/>
              <a:t>$c </a:t>
            </a:r>
            <a:r>
              <a:rPr lang="de-DE" sz="1200" dirty="0" err="1" smtClean="0"/>
              <a:t>abbé</a:t>
            </a:r>
            <a:r>
              <a:rPr lang="de-DE" b="1" dirty="0" smtClean="0">
                <a:latin typeface="+mn-lt"/>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$P </a:t>
            </a:r>
            <a:r>
              <a:rPr lang="de-DE" sz="1200" dirty="0" smtClean="0"/>
              <a:t>Abbé </a:t>
            </a:r>
            <a:r>
              <a:rPr lang="de-DE" sz="1200" dirty="0" err="1" smtClean="0"/>
              <a:t>Deidier</a:t>
            </a:r>
            <a:r>
              <a:rPr lang="de-DE" sz="1200" dirty="0" smtClean="0"/>
              <a:t> </a:t>
            </a: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i="1" dirty="0" smtClean="0">
                <a:latin typeface="+mn-lt"/>
              </a:rPr>
              <a:t>	</a:t>
            </a: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$P </a:t>
            </a:r>
            <a:r>
              <a:rPr lang="de-DE" dirty="0" smtClean="0">
                <a:latin typeface="+mn-lt"/>
              </a:rPr>
              <a:t>Read </a:t>
            </a:r>
            <a:r>
              <a:rPr lang="de-DE" b="1" dirty="0" smtClean="0">
                <a:latin typeface="+mn-lt"/>
              </a:rPr>
              <a:t>$c </a:t>
            </a:r>
            <a:r>
              <a:rPr lang="de-DE" dirty="0" smtClean="0">
                <a:latin typeface="+mn-lt"/>
              </a:rPr>
              <a:t>Miss </a:t>
            </a:r>
            <a:endParaRPr lang="de-DE" i="1"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$P </a:t>
            </a:r>
            <a:r>
              <a:rPr lang="de-DE" sz="1200" dirty="0" smtClean="0"/>
              <a:t>Miss Read</a:t>
            </a:r>
          </a:p>
          <a:p>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$P </a:t>
            </a:r>
            <a:r>
              <a:rPr lang="de-DE" b="0" dirty="0" err="1" smtClean="0">
                <a:latin typeface="+mn-lt"/>
              </a:rPr>
              <a:t>S</a:t>
            </a:r>
            <a:r>
              <a:rPr lang="de-DE" sz="1200" dirty="0" err="1" smtClean="0"/>
              <a:t>cheuss</a:t>
            </a:r>
            <a:r>
              <a:rPr lang="de-DE" sz="1200" dirty="0" smtClean="0"/>
              <a:t> </a:t>
            </a:r>
            <a:r>
              <a:rPr lang="de-DE" sz="1200" b="1" dirty="0" smtClean="0"/>
              <a:t>$c </a:t>
            </a:r>
            <a:r>
              <a:rPr lang="de-DE" sz="1200" dirty="0" smtClean="0"/>
              <a:t>Dr.</a:t>
            </a:r>
            <a:r>
              <a:rPr lang="de-DE" dirty="0" smtClean="0">
                <a:latin typeface="+mn-lt"/>
              </a:rPr>
              <a:t>	   </a:t>
            </a:r>
            <a:endParaRPr lang="de-DE" i="1"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$P </a:t>
            </a:r>
            <a:r>
              <a:rPr lang="de-DE" sz="1200" b="0" dirty="0" smtClean="0"/>
              <a:t>Dr. </a:t>
            </a:r>
            <a:r>
              <a:rPr lang="de-DE" sz="1200" b="0" dirty="0" err="1" smtClean="0"/>
              <a:t>Scheuss</a:t>
            </a:r>
            <a:endParaRPr lang="de-DE"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p>
          <a:p>
            <a:r>
              <a:rPr lang="de-DE" dirty="0" smtClean="0">
                <a:latin typeface="+mn-lt"/>
              </a:rPr>
              <a:t>_________________________________________________________________________________________________________________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Bisher nach RAK § 321: Sofern kein Vorname ermittelt werden kann, wird dieser durch “, …“ ersetzt, aber nach § 326,2 keine Titulatur, Gattungsbezeichnung o.ä. hinzugefügt, außer bei Pseudonymen, die als Familienname mit einem Gattungsbegriff aufgefasst werden können (§ 308,5 B, Bsp. „</a:t>
            </a:r>
            <a:r>
              <a:rPr lang="de-DE" sz="1200" kern="1200" dirty="0" err="1" smtClean="0">
                <a:solidFill>
                  <a:schemeClr val="tx1"/>
                </a:solidFill>
                <a:effectLst/>
                <a:latin typeface="+mn-lt"/>
                <a:ea typeface="+mn-ea"/>
                <a:cs typeface="+mn-cs"/>
              </a:rPr>
              <a:t>Watchman</a:t>
            </a:r>
            <a:r>
              <a:rPr lang="de-DE" sz="1200" kern="1200" dirty="0" smtClean="0">
                <a:solidFill>
                  <a:schemeClr val="tx1"/>
                </a:solidFill>
                <a:effectLst/>
                <a:latin typeface="+mn-lt"/>
                <a:ea typeface="+mn-ea"/>
                <a:cs typeface="+mn-cs"/>
              </a:rPr>
              <a:t>, … $</a:t>
            </a:r>
            <a:r>
              <a:rPr lang="de-DE" sz="1200" kern="1200" dirty="0" err="1" smtClean="0">
                <a:solidFill>
                  <a:schemeClr val="tx1"/>
                </a:solidFill>
                <a:effectLst/>
                <a:latin typeface="+mn-lt"/>
                <a:ea typeface="+mn-ea"/>
                <a:cs typeface="+mn-cs"/>
              </a:rPr>
              <a:t>lNee</a:t>
            </a:r>
            <a:r>
              <a:rPr lang="de-DE" sz="1200" kern="1200" dirty="0" smtClean="0">
                <a:solidFill>
                  <a:schemeClr val="tx1"/>
                </a:solidFill>
                <a:effectLst/>
                <a:latin typeface="+mn-lt"/>
                <a:ea typeface="+mn-ea"/>
                <a:cs typeface="+mn-cs"/>
              </a:rPr>
              <a:t>“)</a:t>
            </a:r>
          </a:p>
          <a:p>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a:t>
            </a:r>
          </a:p>
          <a:p>
            <a:endParaRPr lang="de-DE" dirty="0" smtClean="0">
              <a:latin typeface="+mn-lt"/>
            </a:endParaRPr>
          </a:p>
          <a:p>
            <a:endParaRPr lang="de-DE" dirty="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7</a:t>
            </a:fld>
            <a:endParaRPr lang="de-DE"/>
          </a:p>
        </p:txBody>
      </p:sp>
    </p:spTree>
    <p:extLst>
      <p:ext uri="{BB962C8B-B14F-4D97-AF65-F5344CB8AC3E}">
        <p14:creationId xmlns:p14="http://schemas.microsoft.com/office/powerpoint/2010/main" val="4070444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G., Michael</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a:t>
            </a:r>
            <a:r>
              <a:rPr lang="de-DE" b="0" dirty="0" smtClean="0">
                <a:latin typeface="+mn-lt"/>
              </a:rPr>
              <a:t>li, Muhammad</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latin typeface="+mn-lt"/>
              </a:rPr>
              <a:t>100 X, Malcolm</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u="sng" dirty="0" smtClean="0">
                <a:latin typeface="+mn-lt"/>
              </a:rPr>
              <a:t>Beispiele im </a:t>
            </a:r>
            <a:r>
              <a:rPr lang="de-DE" sz="1200" b="0" u="sng" dirty="0" err="1" smtClean="0">
                <a:latin typeface="+mn-lt"/>
              </a:rPr>
              <a:t>Aleph</a:t>
            </a:r>
            <a:r>
              <a:rPr lang="de-DE" sz="1200" b="0" u="sng" dirty="0" smtClean="0">
                <a:latin typeface="+mn-lt"/>
              </a:rPr>
              <a:t>-Format: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a:t>
            </a:r>
            <a:r>
              <a:rPr lang="de-DE" dirty="0" smtClean="0">
                <a:latin typeface="+mn-lt"/>
              </a:rPr>
              <a:t> G., Michael</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a:t>
            </a:r>
            <a:r>
              <a:rPr lang="de-DE" dirty="0" smtClean="0">
                <a:latin typeface="+mn-lt"/>
              </a:rPr>
              <a:t> A</a:t>
            </a:r>
            <a:r>
              <a:rPr lang="de-DE" b="0" dirty="0" smtClean="0">
                <a:latin typeface="+mn-lt"/>
              </a:rPr>
              <a:t>li, Muhammad</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latin typeface="+mn-lt"/>
              </a:rPr>
              <a:t>100</a:t>
            </a:r>
            <a:r>
              <a:rPr lang="de-DE" sz="1200" b="1" dirty="0" smtClean="0">
                <a:latin typeface="+mn-lt"/>
              </a:rPr>
              <a:t> $p</a:t>
            </a:r>
            <a:r>
              <a:rPr lang="de-DE" sz="1200" b="0" dirty="0" smtClean="0">
                <a:latin typeface="+mn-lt"/>
              </a:rPr>
              <a:t> X, Malcolm</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t>8</a:t>
            </a:fld>
            <a:endParaRPr lang="de-DE"/>
          </a:p>
        </p:txBody>
      </p:sp>
    </p:spTree>
    <p:extLst>
      <p:ext uri="{BB962C8B-B14F-4D97-AF65-F5344CB8AC3E}">
        <p14:creationId xmlns:p14="http://schemas.microsoft.com/office/powerpoint/2010/main" val="3077069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a:t>
            </a:r>
            <a:r>
              <a:rPr lang="de-DE" altLang="de-DE" sz="1200" u="sng" kern="1200" baseline="0" dirty="0" smtClean="0">
                <a:latin typeface="+mn-lt"/>
                <a:ea typeface="Verdana" panose="020B0604030504040204" pitchFamily="34" charset="0"/>
                <a:cs typeface="Verdana" panose="020B0604030504040204" pitchFamily="34" charset="0"/>
              </a:rPr>
              <a:t> im PCA-Format: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0" dirty="0" smtClean="0">
                <a:latin typeface="+mn-lt"/>
              </a:rPr>
              <a:t>Salomon, </a:t>
            </a:r>
            <a:r>
              <a:rPr lang="de-DE" b="0" dirty="0" err="1" smtClean="0">
                <a:latin typeface="+mn-lt"/>
              </a:rPr>
              <a:t>William</a:t>
            </a:r>
            <a:r>
              <a:rPr lang="de-DE" b="1" dirty="0" err="1" smtClean="0">
                <a:latin typeface="+mn-lt"/>
              </a:rPr>
              <a:t>$l</a:t>
            </a:r>
            <a:r>
              <a:rPr lang="de-DE" b="0" dirty="0" err="1" smtClean="0">
                <a:latin typeface="+mn-lt"/>
              </a:rPr>
              <a:t>Mrs</a:t>
            </a:r>
            <a:r>
              <a:rPr lang="de-DE" b="0" dirty="0" smtClean="0">
                <a:latin typeface="+mn-lt"/>
              </a:rPr>
              <a:t>.</a:t>
            </a:r>
          </a:p>
          <a:p>
            <a:endParaRPr lang="de-DE" b="0" dirty="0" smtClean="0">
              <a:latin typeface="+mn-lt"/>
            </a:endParaRPr>
          </a:p>
          <a:p>
            <a:r>
              <a:rPr lang="de-DE" b="0" u="sng" dirty="0" smtClean="0">
                <a:latin typeface="+mn-lt"/>
              </a:rPr>
              <a:t>Beispiel im </a:t>
            </a:r>
            <a:r>
              <a:rPr lang="de-DE" b="0" u="sng" dirty="0" err="1" smtClean="0">
                <a:latin typeface="+mn-lt"/>
              </a:rPr>
              <a:t>Aleph</a:t>
            </a:r>
            <a:r>
              <a:rPr lang="de-DE" b="0" u="sng" dirty="0" smtClean="0">
                <a:latin typeface="+mn-lt"/>
              </a:rPr>
              <a:t>-Format:</a:t>
            </a:r>
          </a:p>
          <a:p>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a:t>
            </a:r>
            <a:r>
              <a:rPr lang="de-DE" dirty="0" smtClean="0">
                <a:latin typeface="+mn-lt"/>
              </a:rPr>
              <a:t> </a:t>
            </a:r>
            <a:r>
              <a:rPr lang="de-DE" b="0" dirty="0" smtClean="0">
                <a:latin typeface="+mn-lt"/>
              </a:rPr>
              <a:t>Salomon, William </a:t>
            </a:r>
            <a:r>
              <a:rPr lang="de-DE" b="1" dirty="0" smtClean="0">
                <a:latin typeface="+mn-lt"/>
              </a:rPr>
              <a:t>$c </a:t>
            </a:r>
            <a:r>
              <a:rPr lang="de-DE" b="0" dirty="0" err="1" smtClean="0">
                <a:latin typeface="+mn-lt"/>
              </a:rPr>
              <a:t>Mrs.</a:t>
            </a:r>
            <a:endParaRPr lang="de-DE" b="0" dirty="0" smtClean="0">
              <a:latin typeface="+mn-lt"/>
            </a:endParaRPr>
          </a:p>
          <a:p>
            <a:endParaRPr lang="de-DE" b="0" dirty="0" smtClean="0">
              <a:latin typeface="+mn-lt"/>
            </a:endParaRPr>
          </a:p>
          <a:p>
            <a:r>
              <a:rPr lang="de-DE" altLang="de-DE" sz="1200" b="0" u="sng" kern="1200" baseline="0" dirty="0" smtClean="0">
                <a:latin typeface="+mn-lt"/>
                <a:ea typeface="Verdana" panose="020B0604030504040204" pitchFamily="34" charset="0"/>
                <a:cs typeface="Verdana" panose="020B0604030504040204" pitchFamily="34" charset="0"/>
              </a:rPr>
              <a:t>_________________________________________________________________________________________________________________</a:t>
            </a:r>
          </a:p>
          <a:p>
            <a:endParaRPr lang="de-DE" sz="1200" dirty="0" smtClean="0"/>
          </a:p>
          <a:p>
            <a:r>
              <a:rPr lang="de-DE" sz="1200" dirty="0" smtClean="0"/>
              <a:t>Erfassung wie bisher (Übergangsregel) </a:t>
            </a:r>
            <a:endParaRPr lang="de-DE" altLang="de-DE" sz="1200" b="0" u="sng" kern="1200" baseline="0" dirty="0" smtClean="0">
              <a:latin typeface="+mn-lt"/>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9</a:t>
            </a:fld>
            <a:endParaRPr lang="de-DE"/>
          </a:p>
        </p:txBody>
      </p:sp>
    </p:spTree>
    <p:extLst>
      <p:ext uri="{BB962C8B-B14F-4D97-AF65-F5344CB8AC3E}">
        <p14:creationId xmlns:p14="http://schemas.microsoft.com/office/powerpoint/2010/main" val="1575984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t>AG RDA Schulungsunterlagen – Modul 1</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r>
              <a:rPr lang="de-DE" smtClean="0"/>
              <a:t>AG RDA Schulungsunterlagen – Modul 1</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gif"/><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gif"/><Relationship Id="rId17" Type="http://schemas.openxmlformats.org/officeDocument/2006/relationships/image" Target="../media/image15.gif"/><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tif"/><Relationship Id="rId11" Type="http://schemas.openxmlformats.org/officeDocument/2006/relationships/image" Target="../media/image9.gif"/><Relationship Id="rId5" Type="http://schemas.openxmlformats.org/officeDocument/2006/relationships/image" Target="../media/image3.jpg"/><Relationship Id="rId15" Type="http://schemas.openxmlformats.org/officeDocument/2006/relationships/image" Target="../media/image13.gif"/><Relationship Id="rId10" Type="http://schemas.openxmlformats.org/officeDocument/2006/relationships/image" Target="../media/image8.jpg"/><Relationship Id="rId4" Type="http://schemas.openxmlformats.org/officeDocument/2006/relationships/image" Target="../media/image2.gif"/><Relationship Id="rId9" Type="http://schemas.openxmlformats.org/officeDocument/2006/relationships/image" Target="../media/image7.jpg"/><Relationship Id="rId14" Type="http://schemas.openxmlformats.org/officeDocument/2006/relationships/image" Target="../media/image1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1"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4229016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274638"/>
            <a:ext cx="8229600" cy="1282154"/>
          </a:xfrm>
        </p:spPr>
        <p:txBody>
          <a:bodyPr/>
          <a:lstStyle/>
          <a:p>
            <a:r>
              <a:rPr lang="de-DE" dirty="0"/>
              <a:t>Namen, die aus Initialen, separaten Buchstaben oder Ziffern bestehen</a:t>
            </a:r>
          </a:p>
        </p:txBody>
      </p:sp>
      <p:sp>
        <p:nvSpPr>
          <p:cNvPr id="7" name="Textplatzhalter 6"/>
          <p:cNvSpPr>
            <a:spLocks noGrp="1"/>
          </p:cNvSpPr>
          <p:nvPr>
            <p:ph type="body" sz="quarter" idx="13"/>
          </p:nvPr>
        </p:nvSpPr>
        <p:spPr>
          <a:xfrm>
            <a:off x="468313" y="1772815"/>
            <a:ext cx="8207375" cy="4320009"/>
          </a:xfrm>
        </p:spPr>
        <p:txBody>
          <a:bodyPr>
            <a:normAutofit fontScale="92500" lnSpcReduction="20000"/>
          </a:bodyPr>
          <a:lstStyle/>
          <a:p>
            <a:pPr>
              <a:spcBef>
                <a:spcPts val="1200"/>
              </a:spcBef>
            </a:pPr>
            <a:r>
              <a:rPr lang="de-DE" b="1" dirty="0" smtClean="0">
                <a:ea typeface="Verdana" panose="020B0604030504040204" pitchFamily="34" charset="0"/>
                <a:cs typeface="Verdana" panose="020B0604030504040204" pitchFamily="34" charset="0"/>
              </a:rPr>
              <a:t>RDA </a:t>
            </a:r>
            <a:r>
              <a:rPr lang="de-DE" b="1" dirty="0">
                <a:ea typeface="Verdana" panose="020B0604030504040204" pitchFamily="34" charset="0"/>
                <a:cs typeface="Verdana" panose="020B0604030504040204" pitchFamily="34" charset="0"/>
              </a:rPr>
              <a:t>9.2.2.21 und </a:t>
            </a:r>
            <a:r>
              <a:rPr lang="de-DE" b="1" dirty="0" smtClean="0">
                <a:ea typeface="Verdana" panose="020B0604030504040204" pitchFamily="34" charset="0"/>
                <a:cs typeface="Verdana" panose="020B0604030504040204" pitchFamily="34" charset="0"/>
              </a:rPr>
              <a:t>9.2.3.10</a:t>
            </a:r>
            <a:endParaRPr lang="de-DE" b="1" dirty="0">
              <a:ea typeface="Verdana" panose="020B0604030504040204" pitchFamily="34" charset="0"/>
              <a:cs typeface="Verdana" panose="020B0604030504040204" pitchFamily="34" charset="0"/>
            </a:endParaRPr>
          </a:p>
          <a:p>
            <a:pPr>
              <a:spcBef>
                <a:spcPts val="0"/>
              </a:spcBef>
            </a:pPr>
            <a:endParaRPr lang="de-DE" dirty="0"/>
          </a:p>
          <a:p>
            <a:pPr>
              <a:spcBef>
                <a:spcPts val="0"/>
              </a:spcBef>
            </a:pPr>
            <a:r>
              <a:rPr lang="de-DE" dirty="0"/>
              <a:t>Initialen, Buchstaben oder Ziffern werden in der vorliegenden Reihenfolge erfasst.</a:t>
            </a:r>
            <a:br>
              <a:rPr lang="de-DE" dirty="0"/>
            </a:br>
            <a:r>
              <a:rPr lang="de-DE" dirty="0"/>
              <a:t>Aber: Wörter oder Phrasen, die mit den Initialen, Buchstaben oder Ziffern in Verbindung stehen, werden </a:t>
            </a:r>
            <a:r>
              <a:rPr lang="de-DE" dirty="0" smtClean="0"/>
              <a:t>diesen als weiteres Element hinzugefügt.</a:t>
            </a:r>
            <a:endParaRPr lang="de-DE" dirty="0"/>
          </a:p>
          <a:p>
            <a:pPr>
              <a:spcBef>
                <a:spcPts val="600"/>
              </a:spcBef>
            </a:pPr>
            <a:r>
              <a:rPr lang="de-DE" dirty="0"/>
              <a:t>Zwischen Initialen bzw. einzelnen Buchstaben werden </a:t>
            </a:r>
            <a:r>
              <a:rPr lang="de-DE" dirty="0" smtClean="0"/>
              <a:t>nach RDA 8.5.6.1 jeweils </a:t>
            </a:r>
            <a:r>
              <a:rPr lang="de-DE" dirty="0"/>
              <a:t>Spatien </a:t>
            </a:r>
            <a:r>
              <a:rPr lang="de-DE" dirty="0" smtClean="0"/>
              <a:t>gesetzt.</a:t>
            </a:r>
            <a:endParaRPr lang="de-DE" dirty="0"/>
          </a:p>
          <a:p>
            <a:pPr>
              <a:spcBef>
                <a:spcPts val="600"/>
              </a:spcBef>
            </a:pPr>
            <a:r>
              <a:rPr lang="de-DE" dirty="0" smtClean="0"/>
              <a:t>Für </a:t>
            </a:r>
            <a:r>
              <a:rPr lang="de-DE" dirty="0"/>
              <a:t>eine Person, deren Name aus einer Benennung besteht, die nicht an eine Person denken lässt, ist der Beruf oder die Beschäftigung nach RDA </a:t>
            </a:r>
            <a:r>
              <a:rPr lang="de-DE" dirty="0" smtClean="0"/>
              <a:t>9.16 </a:t>
            </a:r>
            <a:r>
              <a:rPr lang="de-DE" dirty="0"/>
              <a:t>ein </a:t>
            </a:r>
            <a:r>
              <a:rPr lang="de-DE" b="1" dirty="0" smtClean="0"/>
              <a:t>Kernelement </a:t>
            </a:r>
            <a:r>
              <a:rPr lang="de-DE" dirty="0" smtClean="0"/>
              <a:t>und</a:t>
            </a:r>
            <a:r>
              <a:rPr lang="de-DE" b="1" dirty="0" smtClean="0"/>
              <a:t> </a:t>
            </a:r>
            <a:r>
              <a:rPr lang="de-DE" dirty="0" smtClean="0"/>
              <a:t>muss nach RDA 9.19.1.2 (h) </a:t>
            </a:r>
            <a:r>
              <a:rPr lang="de-DE" dirty="0"/>
              <a:t>als Teil der Ansetzungsform des </a:t>
            </a:r>
            <a:r>
              <a:rPr lang="de-DE" dirty="0" smtClean="0"/>
              <a:t>Sucheinstiegs erfasst werden (ERL)</a:t>
            </a:r>
            <a:endParaRPr lang="de-DE" dirty="0"/>
          </a:p>
          <a:p>
            <a:pPr>
              <a:spcBef>
                <a:spcPts val="600"/>
              </a:spcBef>
            </a:pPr>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DCEA0EB0-602F-47CB-855C-3DA90E8678AF}" type="slidenum">
              <a:rPr lang="de-DE" smtClean="0"/>
              <a:t>10</a:t>
            </a:fld>
            <a:endParaRPr lang="de-DE" dirty="0"/>
          </a:p>
        </p:txBody>
      </p:sp>
    </p:spTree>
    <p:extLst>
      <p:ext uri="{BB962C8B-B14F-4D97-AF65-F5344CB8AC3E}">
        <p14:creationId xmlns:p14="http://schemas.microsoft.com/office/powerpoint/2010/main" val="3871004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274638"/>
            <a:ext cx="8229600" cy="1282154"/>
          </a:xfrm>
        </p:spPr>
        <p:txBody>
          <a:bodyPr/>
          <a:lstStyle/>
          <a:p>
            <a:r>
              <a:rPr lang="de-DE" dirty="0"/>
              <a:t>Namen, die aus Initialen, separaten Buchstaben oder Ziffern bestehen</a:t>
            </a:r>
          </a:p>
        </p:txBody>
      </p:sp>
      <p:sp>
        <p:nvSpPr>
          <p:cNvPr id="7" name="Textplatzhalter 6"/>
          <p:cNvSpPr>
            <a:spLocks noGrp="1"/>
          </p:cNvSpPr>
          <p:nvPr>
            <p:ph type="body" sz="quarter" idx="13"/>
          </p:nvPr>
        </p:nvSpPr>
        <p:spPr>
          <a:xfrm>
            <a:off x="395536" y="1700808"/>
            <a:ext cx="8207375" cy="4320009"/>
          </a:xfrm>
        </p:spPr>
        <p:txBody>
          <a:bodyPr>
            <a:normAutofit fontScale="47500" lnSpcReduction="20000"/>
          </a:bodyPr>
          <a:lstStyle/>
          <a:p>
            <a:pPr>
              <a:spcBef>
                <a:spcPts val="0"/>
              </a:spcBef>
              <a:buNone/>
            </a:pPr>
            <a:endParaRPr lang="de-DE" sz="2000" dirty="0" smtClean="0"/>
          </a:p>
          <a:p>
            <a:pPr>
              <a:spcBef>
                <a:spcPts val="0"/>
              </a:spcBef>
              <a:buNone/>
            </a:pPr>
            <a:r>
              <a:rPr lang="de-DE" sz="2000" dirty="0" smtClean="0"/>
              <a:t>	    </a:t>
            </a:r>
            <a:r>
              <a:rPr lang="de-DE" sz="4200" i="1" dirty="0" smtClean="0"/>
              <a:t>Beispiele:</a:t>
            </a:r>
            <a:r>
              <a:rPr lang="de-DE" sz="3600" dirty="0" smtClean="0"/>
              <a:t> </a:t>
            </a:r>
            <a:r>
              <a:rPr lang="de-DE" sz="4200" dirty="0" smtClean="0"/>
              <a:t>E</a:t>
            </a:r>
            <a:r>
              <a:rPr lang="de-DE" sz="4200" dirty="0"/>
              <a:t>. W.</a:t>
            </a:r>
          </a:p>
          <a:p>
            <a:pPr>
              <a:spcBef>
                <a:spcPts val="1200"/>
              </a:spcBef>
              <a:buNone/>
            </a:pPr>
            <a:r>
              <a:rPr lang="de-DE" sz="4200" dirty="0"/>
              <a:t>		</a:t>
            </a:r>
            <a:r>
              <a:rPr lang="de-DE" sz="4200" dirty="0" smtClean="0"/>
              <a:t>	50 Cent (Musiker)</a:t>
            </a:r>
          </a:p>
          <a:p>
            <a:pPr>
              <a:spcBef>
                <a:spcPts val="0"/>
              </a:spcBef>
              <a:buNone/>
            </a:pPr>
            <a:r>
              <a:rPr lang="de-DE" sz="4200" dirty="0"/>
              <a:t>	</a:t>
            </a:r>
            <a:r>
              <a:rPr lang="de-DE" sz="4200" dirty="0" smtClean="0"/>
              <a:t>		 </a:t>
            </a:r>
            <a:r>
              <a:rPr lang="de-DE" sz="4200" i="1" dirty="0" smtClean="0"/>
              <a:t>(Benennung lässt nicht an eine Person denken)</a:t>
            </a:r>
            <a:endParaRPr lang="de-DE" sz="4200" i="1" dirty="0"/>
          </a:p>
          <a:p>
            <a:pPr>
              <a:spcBef>
                <a:spcPts val="1200"/>
              </a:spcBef>
              <a:buNone/>
            </a:pPr>
            <a:r>
              <a:rPr lang="de-DE" sz="4200" dirty="0" smtClean="0"/>
              <a:t> 	</a:t>
            </a:r>
            <a:r>
              <a:rPr lang="de-DE" sz="4200" dirty="0"/>
              <a:t>		</a:t>
            </a:r>
            <a:r>
              <a:rPr lang="de-DE" sz="4200" dirty="0" smtClean="0"/>
              <a:t>H</a:t>
            </a:r>
            <a:r>
              <a:rPr lang="de-DE" sz="4200" dirty="0"/>
              <a:t>., </a:t>
            </a:r>
            <a:r>
              <a:rPr lang="de-DE" sz="4200" dirty="0" err="1" smtClean="0"/>
              <a:t>abbé</a:t>
            </a:r>
            <a:endParaRPr lang="de-DE" sz="4200" dirty="0" smtClean="0"/>
          </a:p>
          <a:p>
            <a:pPr>
              <a:spcBef>
                <a:spcPts val="0"/>
              </a:spcBef>
              <a:buNone/>
            </a:pPr>
            <a:r>
              <a:rPr lang="de-DE" sz="4200" dirty="0"/>
              <a:t>	</a:t>
            </a:r>
            <a:r>
              <a:rPr lang="de-DE" sz="4200" dirty="0" smtClean="0"/>
              <a:t>		  (</a:t>
            </a:r>
            <a:r>
              <a:rPr lang="de-DE" sz="4200" i="1" dirty="0" smtClean="0"/>
              <a:t>der </a:t>
            </a:r>
            <a:r>
              <a:rPr lang="de-DE" sz="4200" i="1" dirty="0"/>
              <a:t>Name erscheint als: </a:t>
            </a:r>
            <a:r>
              <a:rPr lang="de-DE" sz="4200" dirty="0" err="1"/>
              <a:t>l‘abbé</a:t>
            </a:r>
            <a:r>
              <a:rPr lang="de-DE" sz="4200" dirty="0"/>
              <a:t> H.)</a:t>
            </a:r>
          </a:p>
          <a:p>
            <a:pPr>
              <a:spcBef>
                <a:spcPts val="1200"/>
              </a:spcBef>
              <a:buNone/>
            </a:pPr>
            <a:endParaRPr lang="de-DE" sz="4200" dirty="0"/>
          </a:p>
          <a:p>
            <a:pPr>
              <a:spcBef>
                <a:spcPts val="0"/>
              </a:spcBef>
              <a:buNone/>
            </a:pPr>
            <a:r>
              <a:rPr lang="de-DE" sz="4600" dirty="0"/>
              <a:t>Als abweichender Name </a:t>
            </a:r>
            <a:r>
              <a:rPr lang="de-DE" sz="4600" dirty="0" smtClean="0"/>
              <a:t>werden </a:t>
            </a:r>
            <a:r>
              <a:rPr lang="de-DE" sz="4600" dirty="0"/>
              <a:t>erfasst:</a:t>
            </a:r>
          </a:p>
          <a:p>
            <a:pPr>
              <a:spcBef>
                <a:spcPts val="0"/>
              </a:spcBef>
            </a:pPr>
            <a:r>
              <a:rPr lang="de-DE" sz="4600" dirty="0"/>
              <a:t>die invertierte Form von Initialen</a:t>
            </a:r>
          </a:p>
          <a:p>
            <a:pPr marL="0">
              <a:spcBef>
                <a:spcPts val="1200"/>
              </a:spcBef>
              <a:buNone/>
            </a:pPr>
            <a:r>
              <a:rPr lang="de-DE" dirty="0" smtClean="0"/>
              <a:t>           </a:t>
            </a:r>
            <a:r>
              <a:rPr lang="de-DE" sz="4200" i="1" dirty="0" smtClean="0"/>
              <a:t>Beispiel</a:t>
            </a:r>
            <a:r>
              <a:rPr lang="de-DE" sz="4200" i="1" dirty="0"/>
              <a:t>:</a:t>
            </a:r>
            <a:r>
              <a:rPr lang="de-DE" sz="4200" dirty="0"/>
              <a:t> W., E.</a:t>
            </a:r>
          </a:p>
          <a:p>
            <a:pPr>
              <a:spcBef>
                <a:spcPts val="1200"/>
              </a:spcBef>
            </a:pPr>
            <a:r>
              <a:rPr lang="de-DE" sz="4600" dirty="0"/>
              <a:t>die vollständigere Form eines Namens aus </a:t>
            </a:r>
            <a:r>
              <a:rPr lang="de-DE" sz="4600" dirty="0" smtClean="0"/>
              <a:t>Initialen</a:t>
            </a:r>
          </a:p>
          <a:p>
            <a:pPr marL="0" indent="0">
              <a:spcBef>
                <a:spcPts val="1200"/>
              </a:spcBef>
              <a:buNone/>
            </a:pPr>
            <a:r>
              <a:rPr lang="de-DE" sz="2200" dirty="0" smtClean="0"/>
              <a:t>            </a:t>
            </a:r>
            <a:r>
              <a:rPr lang="de-DE" sz="4200" i="1" dirty="0" smtClean="0"/>
              <a:t>Beispiel</a:t>
            </a:r>
            <a:r>
              <a:rPr lang="de-DE" sz="4200" i="1" dirty="0"/>
              <a:t>:  </a:t>
            </a:r>
            <a:r>
              <a:rPr lang="de-DE" sz="4200" dirty="0" err="1"/>
              <a:t>Worsley</a:t>
            </a:r>
            <a:r>
              <a:rPr lang="de-DE" sz="4200" dirty="0"/>
              <a:t>, Edward</a:t>
            </a:r>
          </a:p>
          <a:p>
            <a:pPr marL="0">
              <a:spcBef>
                <a:spcPts val="0"/>
              </a:spcBef>
              <a:buNone/>
            </a:pPr>
            <a:r>
              <a:rPr lang="de-DE" sz="3200" dirty="0" smtClean="0"/>
              <a:t>       	</a:t>
            </a:r>
            <a:r>
              <a:rPr lang="de-DE" sz="4200" dirty="0" smtClean="0"/>
              <a:t>(</a:t>
            </a:r>
            <a:r>
              <a:rPr lang="de-DE" sz="4200" i="1" dirty="0"/>
              <a:t>Initialen werden als bevorzugter Name erfasst: </a:t>
            </a:r>
            <a:r>
              <a:rPr lang="de-DE" sz="4200" dirty="0"/>
              <a:t>E. W.)</a:t>
            </a:r>
            <a:r>
              <a:rPr lang="de-DE" sz="2200" dirty="0"/>
              <a:t/>
            </a:r>
            <a:br>
              <a:rPr lang="de-DE" sz="2200" dirty="0"/>
            </a:br>
            <a:endParaRPr lang="de-DE" sz="2200" dirty="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246122CE-21C3-4188-9250-034DD7E0469C}" type="slidenum">
              <a:rPr lang="de-DE" smtClean="0"/>
              <a:t>11</a:t>
            </a:fld>
            <a:endParaRPr lang="de-DE" dirty="0"/>
          </a:p>
        </p:txBody>
      </p:sp>
    </p:spTree>
    <p:extLst>
      <p:ext uri="{BB962C8B-B14F-4D97-AF65-F5344CB8AC3E}">
        <p14:creationId xmlns:p14="http://schemas.microsoft.com/office/powerpoint/2010/main" val="24947458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a:xfrm>
            <a:off x="468313" y="1268760"/>
            <a:ext cx="8207375" cy="4896544"/>
          </a:xfrm>
        </p:spPr>
        <p:txBody>
          <a:bodyPr>
            <a:normAutofit fontScale="62500" lnSpcReduction="20000"/>
          </a:bodyPr>
          <a:lstStyle/>
          <a:p>
            <a:pPr>
              <a:spcBef>
                <a:spcPts val="1200"/>
              </a:spcBef>
            </a:pPr>
            <a:r>
              <a:rPr lang="de-DE" sz="3500" b="1" dirty="0" smtClean="0">
                <a:ea typeface="Verdana" panose="020B0604030504040204" pitchFamily="34" charset="0"/>
                <a:cs typeface="Verdana" panose="020B0604030504040204" pitchFamily="34" charset="0"/>
              </a:rPr>
              <a:t>RDA </a:t>
            </a:r>
            <a:r>
              <a:rPr lang="de-DE" sz="3500" b="1" dirty="0">
                <a:ea typeface="Verdana" panose="020B0604030504040204" pitchFamily="34" charset="0"/>
                <a:cs typeface="Verdana" panose="020B0604030504040204" pitchFamily="34" charset="0"/>
              </a:rPr>
              <a:t>9.2.2.22, </a:t>
            </a:r>
            <a:r>
              <a:rPr lang="de-DE" sz="3500" b="1" dirty="0" smtClean="0">
                <a:ea typeface="Verdana" panose="020B0604030504040204" pitchFamily="34" charset="0"/>
                <a:cs typeface="Verdana" panose="020B0604030504040204" pitchFamily="34" charset="0"/>
              </a:rPr>
              <a:t>9.2.2.23, 9.2.3.10 </a:t>
            </a:r>
          </a:p>
          <a:p>
            <a:pPr marL="0" lvl="0" indent="0">
              <a:spcBef>
                <a:spcPts val="1200"/>
              </a:spcBef>
              <a:buNone/>
            </a:pPr>
            <a:r>
              <a:rPr lang="de-DE" sz="3500" dirty="0" smtClean="0"/>
              <a:t>Ein Name, der</a:t>
            </a:r>
          </a:p>
          <a:p>
            <a:pPr>
              <a:spcBef>
                <a:spcPts val="0"/>
              </a:spcBef>
            </a:pPr>
            <a:r>
              <a:rPr lang="de-DE" sz="3500" dirty="0" smtClean="0"/>
              <a:t>aus </a:t>
            </a:r>
            <a:r>
              <a:rPr lang="de-DE" sz="3500" dirty="0"/>
              <a:t>einer Phrase oder Benennung besteht, die keinen Vornamen enthält</a:t>
            </a:r>
            <a:br>
              <a:rPr lang="de-DE" sz="3500" dirty="0"/>
            </a:br>
            <a:r>
              <a:rPr lang="de-DE" sz="3500" dirty="0"/>
              <a:t>oder</a:t>
            </a:r>
          </a:p>
          <a:p>
            <a:pPr>
              <a:spcBef>
                <a:spcPts val="0"/>
              </a:spcBef>
            </a:pPr>
            <a:r>
              <a:rPr lang="de-DE" sz="3500" dirty="0"/>
              <a:t>aus einer Phrase besteht, die aus einem oder mehreren Vornamen besteht, denen andere Wörter vorangehen, die aber keine Anrede oder Berufs- oder Amtsbezeichnung darstellen</a:t>
            </a:r>
            <a:r>
              <a:rPr lang="de-DE" sz="3200" dirty="0"/>
              <a:t>,</a:t>
            </a:r>
          </a:p>
          <a:p>
            <a:pPr marL="0" indent="0">
              <a:spcBef>
                <a:spcPts val="0"/>
              </a:spcBef>
              <a:buNone/>
            </a:pPr>
            <a:r>
              <a:rPr lang="de-DE" sz="3500" dirty="0"/>
              <a:t>wird </a:t>
            </a:r>
            <a:r>
              <a:rPr lang="de-DE" sz="3500" dirty="0" smtClean="0"/>
              <a:t>im Allgemeinen in </a:t>
            </a:r>
            <a:r>
              <a:rPr lang="de-DE" sz="3500" dirty="0"/>
              <a:t>der vorliegenden Reihenfolge erfasst.</a:t>
            </a:r>
          </a:p>
          <a:p>
            <a:pPr>
              <a:spcBef>
                <a:spcPts val="600"/>
              </a:spcBef>
            </a:pPr>
            <a:r>
              <a:rPr lang="de-DE" sz="3500" dirty="0"/>
              <a:t>Für eine Person, deren Name aus einer Benennung besteht, die nicht an eine Person denken lässt, ist der Beruf oder die Beschäftigung nach RDA 9.16 ein </a:t>
            </a:r>
            <a:r>
              <a:rPr lang="de-DE" sz="3500" b="1" dirty="0"/>
              <a:t>Kernelement </a:t>
            </a:r>
            <a:r>
              <a:rPr lang="de-DE" sz="3500" dirty="0"/>
              <a:t>und</a:t>
            </a:r>
            <a:r>
              <a:rPr lang="de-DE" sz="3500" b="1" dirty="0"/>
              <a:t> </a:t>
            </a:r>
            <a:r>
              <a:rPr lang="de-DE" sz="3500" dirty="0"/>
              <a:t>muss nach RDA 9.19.1.2 (h) als Teil der Ansetzungsform des Sucheinstiegs erfasst werden (ERL)</a:t>
            </a:r>
          </a:p>
          <a:p>
            <a:pPr marL="0" indent="0">
              <a:spcBef>
                <a:spcPts val="600"/>
              </a:spcBef>
              <a:buNone/>
            </a:pPr>
            <a:endParaRPr lang="de-DE" sz="3100" dirty="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16C5EBCF-C0B5-4C24-8E6E-6C10EB5C841D}" type="slidenum">
              <a:rPr lang="de-DE" smtClean="0"/>
              <a:t>12</a:t>
            </a:fld>
            <a:endParaRPr lang="de-DE" dirty="0"/>
          </a:p>
        </p:txBody>
      </p:sp>
    </p:spTree>
    <p:extLst>
      <p:ext uri="{BB962C8B-B14F-4D97-AF65-F5344CB8AC3E}">
        <p14:creationId xmlns:p14="http://schemas.microsoft.com/office/powerpoint/2010/main" val="17169018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p:txBody>
          <a:bodyPr>
            <a:normAutofit fontScale="25000" lnSpcReduction="20000"/>
          </a:bodyPr>
          <a:lstStyle/>
          <a:p>
            <a:pPr>
              <a:spcBef>
                <a:spcPts val="0"/>
              </a:spcBef>
              <a:buNone/>
            </a:pPr>
            <a:r>
              <a:rPr lang="de-DE" sz="2000" dirty="0" smtClean="0"/>
              <a:t>	</a:t>
            </a:r>
            <a:r>
              <a:rPr lang="de-DE" sz="8000" i="1" dirty="0" smtClean="0"/>
              <a:t>Beispiele:   </a:t>
            </a:r>
            <a:r>
              <a:rPr lang="de-DE" sz="8000" dirty="0" err="1" smtClean="0"/>
              <a:t>El</a:t>
            </a:r>
            <a:r>
              <a:rPr lang="de-DE" sz="8000" dirty="0" smtClean="0"/>
              <a:t> </a:t>
            </a:r>
            <a:r>
              <a:rPr lang="de-DE" sz="8000" dirty="0"/>
              <a:t>Greco</a:t>
            </a:r>
            <a:endParaRPr lang="de-DE" sz="8000" dirty="0" smtClean="0"/>
          </a:p>
          <a:p>
            <a:pPr>
              <a:spcBef>
                <a:spcPts val="0"/>
              </a:spcBef>
              <a:buNone/>
            </a:pPr>
            <a:r>
              <a:rPr lang="de-DE" sz="8000" dirty="0"/>
              <a:t>	</a:t>
            </a:r>
            <a:r>
              <a:rPr lang="de-DE" sz="8000" dirty="0" smtClean="0"/>
              <a:t>	   	Boy </a:t>
            </a:r>
            <a:r>
              <a:rPr lang="de-DE" sz="8000" dirty="0"/>
              <a:t>George</a:t>
            </a:r>
          </a:p>
          <a:p>
            <a:pPr>
              <a:spcBef>
                <a:spcPts val="0"/>
              </a:spcBef>
              <a:buNone/>
            </a:pPr>
            <a:r>
              <a:rPr lang="de-DE" sz="8000" dirty="0"/>
              <a:t>		</a:t>
            </a:r>
            <a:r>
              <a:rPr lang="de-DE" sz="8000" dirty="0" smtClean="0"/>
              <a:t>   	Little Richard			     </a:t>
            </a:r>
            <a:endParaRPr lang="de-DE" sz="8000" dirty="0"/>
          </a:p>
          <a:p>
            <a:pPr>
              <a:spcBef>
                <a:spcPts val="0"/>
              </a:spcBef>
              <a:buNone/>
            </a:pPr>
            <a:r>
              <a:rPr lang="de-DE" sz="8000" dirty="0"/>
              <a:t>		</a:t>
            </a:r>
            <a:r>
              <a:rPr lang="de-DE" sz="8000" dirty="0" smtClean="0"/>
              <a:t>   	DJ</a:t>
            </a:r>
            <a:r>
              <a:rPr lang="de-DE" sz="8000" dirty="0"/>
              <a:t>. </a:t>
            </a:r>
            <a:r>
              <a:rPr lang="de-DE" sz="8000" dirty="0" err="1" smtClean="0"/>
              <a:t>Jazzy</a:t>
            </a:r>
            <a:r>
              <a:rPr lang="de-DE" sz="8000" dirty="0" smtClean="0"/>
              <a:t> Jeff</a:t>
            </a:r>
          </a:p>
          <a:p>
            <a:pPr>
              <a:spcBef>
                <a:spcPts val="0"/>
              </a:spcBef>
              <a:buNone/>
            </a:pPr>
            <a:r>
              <a:rPr lang="de-DE" sz="8000" dirty="0" smtClean="0"/>
              <a:t>			Meister des Aachener Altars</a:t>
            </a:r>
          </a:p>
          <a:p>
            <a:pPr>
              <a:spcBef>
                <a:spcPts val="1200"/>
              </a:spcBef>
              <a:buNone/>
            </a:pPr>
            <a:r>
              <a:rPr lang="de-DE" sz="8000" dirty="0"/>
              <a:t>	</a:t>
            </a:r>
            <a:r>
              <a:rPr lang="de-DE" sz="8000" dirty="0" smtClean="0"/>
              <a:t>	   	Big Hand (Musiker) </a:t>
            </a:r>
          </a:p>
          <a:p>
            <a:pPr marL="0" indent="0">
              <a:spcBef>
                <a:spcPts val="0"/>
              </a:spcBef>
              <a:buNone/>
            </a:pPr>
            <a:r>
              <a:rPr lang="de-DE" sz="8000" i="1" dirty="0" smtClean="0"/>
              <a:t>		(</a:t>
            </a:r>
            <a:r>
              <a:rPr lang="de-DE" sz="8000" i="1" dirty="0"/>
              <a:t>Benennung lässt nicht an eine Person denken</a:t>
            </a:r>
            <a:r>
              <a:rPr lang="de-DE" sz="8000" i="1" dirty="0" smtClean="0"/>
              <a:t>)</a:t>
            </a:r>
            <a:endParaRPr lang="de-DE" sz="8000" i="1" dirty="0"/>
          </a:p>
          <a:p>
            <a:pPr>
              <a:spcBef>
                <a:spcPts val="1200"/>
              </a:spcBef>
            </a:pPr>
            <a:endParaRPr lang="de-DE" sz="3100" dirty="0"/>
          </a:p>
          <a:p>
            <a:pPr>
              <a:spcBef>
                <a:spcPts val="1200"/>
              </a:spcBef>
            </a:pPr>
            <a:r>
              <a:rPr lang="de-DE" sz="8800" dirty="0" smtClean="0"/>
              <a:t>Nach </a:t>
            </a:r>
            <a:r>
              <a:rPr lang="de-DE" sz="8800" dirty="0"/>
              <a:t>RDA 9.2.3.10 wird die invertierte Form der Benennung als abweichender </a:t>
            </a:r>
            <a:r>
              <a:rPr lang="de-DE" sz="8800" dirty="0" smtClean="0"/>
              <a:t>Name erfasst.</a:t>
            </a:r>
            <a:endParaRPr lang="de-DE" sz="8800" dirty="0"/>
          </a:p>
          <a:p>
            <a:pPr>
              <a:spcBef>
                <a:spcPts val="0"/>
              </a:spcBef>
              <a:buNone/>
            </a:pPr>
            <a:r>
              <a:rPr lang="de-DE" sz="5500" dirty="0" smtClean="0"/>
              <a:t>			</a:t>
            </a:r>
          </a:p>
          <a:p>
            <a:pPr>
              <a:spcBef>
                <a:spcPts val="0"/>
              </a:spcBef>
              <a:buNone/>
            </a:pPr>
            <a:r>
              <a:rPr lang="de-DE" sz="1800" i="1" dirty="0"/>
              <a:t>	</a:t>
            </a:r>
            <a:r>
              <a:rPr lang="de-DE" sz="8000" i="1" dirty="0" smtClean="0"/>
              <a:t>Beispiele:  </a:t>
            </a:r>
            <a:r>
              <a:rPr lang="de-DE" sz="8000" dirty="0" smtClean="0"/>
              <a:t>Greco, </a:t>
            </a:r>
            <a:r>
              <a:rPr lang="de-DE" sz="8000" dirty="0" err="1" smtClean="0"/>
              <a:t>El</a:t>
            </a:r>
            <a:endParaRPr lang="de-DE" sz="8000" dirty="0" smtClean="0"/>
          </a:p>
          <a:p>
            <a:pPr>
              <a:spcBef>
                <a:spcPts val="0"/>
              </a:spcBef>
              <a:buNone/>
            </a:pPr>
            <a:r>
              <a:rPr lang="de-DE" sz="8000" dirty="0" smtClean="0"/>
              <a:t>		         George, Boy</a:t>
            </a:r>
          </a:p>
          <a:p>
            <a:pPr>
              <a:spcBef>
                <a:spcPts val="0"/>
              </a:spcBef>
              <a:buNone/>
            </a:pPr>
            <a:r>
              <a:rPr lang="de-DE" sz="8000" dirty="0"/>
              <a:t>		</a:t>
            </a:r>
            <a:r>
              <a:rPr lang="de-DE" sz="8000" dirty="0" smtClean="0"/>
              <a:t>         Richard, Little</a:t>
            </a:r>
            <a:r>
              <a:rPr lang="de-DE" sz="6200" dirty="0"/>
              <a:t>	</a:t>
            </a:r>
            <a:r>
              <a:rPr lang="de-DE" sz="2200" dirty="0"/>
              <a:t>		     </a:t>
            </a:r>
          </a:p>
          <a:p>
            <a:pPr>
              <a:spcBef>
                <a:spcPts val="0"/>
              </a:spcBef>
              <a:buNone/>
            </a:pPr>
            <a:r>
              <a:rPr lang="de-DE" sz="2200" dirty="0"/>
              <a:t>				     </a:t>
            </a:r>
            <a:r>
              <a:rPr lang="de-DE" sz="2200" dirty="0" smtClean="0"/>
              <a:t> </a:t>
            </a:r>
            <a:endParaRPr lang="de-DE" sz="2200" dirty="0"/>
          </a:p>
          <a:p>
            <a:pPr>
              <a:spcBef>
                <a:spcPts val="1200"/>
              </a:spcBef>
              <a:buNone/>
            </a:pPr>
            <a:endParaRPr lang="de-DE" sz="2200" dirty="0" smtClean="0"/>
          </a:p>
          <a:p>
            <a:pPr>
              <a:spcBef>
                <a:spcPts val="0"/>
              </a:spcBef>
              <a:buNone/>
            </a:pPr>
            <a:r>
              <a:rPr lang="de-DE" sz="2200" dirty="0" smtClean="0"/>
              <a:t>					</a:t>
            </a:r>
            <a:endParaRPr lang="de-DE" sz="2000" dirty="0" smtClean="0"/>
          </a:p>
          <a:p>
            <a:pPr>
              <a:spcBef>
                <a:spcPts val="1200"/>
              </a:spcBef>
            </a:pPr>
            <a:endParaRPr lang="de-DE" sz="2200" dirty="0"/>
          </a:p>
          <a:p>
            <a:pPr>
              <a:spcBef>
                <a:spcPts val="1200"/>
              </a:spcBef>
            </a:pPr>
            <a:endParaRPr lang="de-DE" sz="2200"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021C311A-9D22-486C-B1B3-574F45C02BEB}" type="slidenum">
              <a:rPr lang="de-DE" smtClean="0"/>
              <a:t>13</a:t>
            </a:fld>
            <a:endParaRPr lang="de-DE" dirty="0"/>
          </a:p>
        </p:txBody>
      </p:sp>
    </p:spTree>
    <p:extLst>
      <p:ext uri="{BB962C8B-B14F-4D97-AF65-F5344CB8AC3E}">
        <p14:creationId xmlns:p14="http://schemas.microsoft.com/office/powerpoint/2010/main" val="37242555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a:xfrm>
            <a:off x="468313" y="1340768"/>
            <a:ext cx="8207375" cy="4752057"/>
          </a:xfrm>
        </p:spPr>
        <p:txBody>
          <a:bodyPr>
            <a:normAutofit fontScale="92500" lnSpcReduction="10000"/>
          </a:bodyPr>
          <a:lstStyle/>
          <a:p>
            <a:pPr marL="0" indent="0">
              <a:spcBef>
                <a:spcPts val="1800"/>
              </a:spcBef>
              <a:buNone/>
            </a:pPr>
            <a:r>
              <a:rPr lang="de-DE" dirty="0" smtClean="0"/>
              <a:t>Aber:</a:t>
            </a:r>
          </a:p>
          <a:p>
            <a:pPr>
              <a:spcBef>
                <a:spcPts val="600"/>
              </a:spcBef>
            </a:pPr>
            <a:r>
              <a:rPr lang="de-DE" dirty="0" smtClean="0"/>
              <a:t>Ein </a:t>
            </a:r>
            <a:r>
              <a:rPr lang="de-DE" dirty="0"/>
              <a:t>Name, der wie ein oder mehrere Vornamen oder Initialen und ein Nachname aussieht, wird </a:t>
            </a:r>
            <a:r>
              <a:rPr lang="de-DE" dirty="0" smtClean="0"/>
              <a:t>in </a:t>
            </a:r>
            <a:r>
              <a:rPr lang="de-DE" dirty="0"/>
              <a:t>der Struktur „Nachname, Vorname“ </a:t>
            </a:r>
            <a:r>
              <a:rPr lang="de-DE" dirty="0" smtClean="0"/>
              <a:t>erfasst.</a:t>
            </a:r>
          </a:p>
          <a:p>
            <a:pPr marL="0" indent="0">
              <a:spcBef>
                <a:spcPts val="600"/>
              </a:spcBef>
              <a:buNone/>
            </a:pPr>
            <a:r>
              <a:rPr lang="de-DE" sz="1800" dirty="0"/>
              <a:t>		</a:t>
            </a:r>
            <a:r>
              <a:rPr lang="de-DE" sz="2200" i="1" dirty="0" smtClean="0"/>
              <a:t>Beispiele:</a:t>
            </a:r>
            <a:r>
              <a:rPr lang="de-DE" sz="2200" dirty="0" smtClean="0"/>
              <a:t> Other, A. N.</a:t>
            </a:r>
          </a:p>
          <a:p>
            <a:pPr marL="0" indent="0">
              <a:spcBef>
                <a:spcPts val="600"/>
              </a:spcBef>
              <a:buNone/>
            </a:pPr>
            <a:r>
              <a:rPr lang="de-DE" sz="2200" dirty="0"/>
              <a:t>	</a:t>
            </a:r>
            <a:r>
              <a:rPr lang="de-DE" sz="2200" dirty="0" smtClean="0"/>
              <a:t>		     </a:t>
            </a:r>
            <a:r>
              <a:rPr lang="de-DE" sz="2200" dirty="0" err="1" smtClean="0"/>
              <a:t>Pennypincher</a:t>
            </a:r>
            <a:r>
              <a:rPr lang="de-DE" sz="2200" dirty="0"/>
              <a:t>, </a:t>
            </a:r>
            <a:r>
              <a:rPr lang="de-DE" sz="2200" dirty="0" smtClean="0"/>
              <a:t>A. </a:t>
            </a:r>
            <a:r>
              <a:rPr lang="de-DE" sz="2200" dirty="0"/>
              <a:t>			</a:t>
            </a:r>
            <a:r>
              <a:rPr lang="de-DE" sz="2200" dirty="0" smtClean="0"/>
              <a:t>     .</a:t>
            </a:r>
          </a:p>
          <a:p>
            <a:pPr>
              <a:spcBef>
                <a:spcPts val="600"/>
              </a:spcBef>
            </a:pPr>
            <a:r>
              <a:rPr lang="de-DE" dirty="0" smtClean="0"/>
              <a:t>Wenn der Phrase, die aus einem Vornamen besteht, eine Anrede (z. B. eine Verwandtschaftsbezeichnung) oder eine Berufs- oder Amtsbezeichnung (z. B. ein beruflicher Titel) vorangeht, wird der Vorname als erstes Element erfasst.</a:t>
            </a:r>
          </a:p>
          <a:p>
            <a:pPr marL="0" indent="0">
              <a:spcBef>
                <a:spcPts val="600"/>
              </a:spcBef>
              <a:buNone/>
            </a:pPr>
            <a:r>
              <a:rPr lang="de-DE" sz="1800" dirty="0"/>
              <a:t>		</a:t>
            </a:r>
            <a:r>
              <a:rPr lang="de-DE" sz="2200" i="1" dirty="0" smtClean="0"/>
              <a:t>Beispiele:</a:t>
            </a:r>
            <a:r>
              <a:rPr lang="de-DE" sz="2200" dirty="0" smtClean="0"/>
              <a:t> Otto</a:t>
            </a:r>
            <a:r>
              <a:rPr lang="de-DE" sz="2200" dirty="0"/>
              <a:t>, Onkel</a:t>
            </a:r>
          </a:p>
          <a:p>
            <a:pPr>
              <a:spcBef>
                <a:spcPts val="600"/>
              </a:spcBef>
              <a:buNone/>
            </a:pPr>
            <a:r>
              <a:rPr lang="de-DE" sz="2200" dirty="0"/>
              <a:t>				</a:t>
            </a:r>
            <a:r>
              <a:rPr lang="de-DE" sz="2200" dirty="0" smtClean="0"/>
              <a:t>     Robert</a:t>
            </a:r>
            <a:r>
              <a:rPr lang="de-DE" sz="2200" dirty="0"/>
              <a:t>, Chef</a:t>
            </a:r>
          </a:p>
          <a:p>
            <a:pPr>
              <a:spcBef>
                <a:spcPts val="600"/>
              </a:spcBef>
              <a:buNone/>
            </a:pPr>
            <a:r>
              <a:rPr lang="de-DE" sz="2200" dirty="0"/>
              <a:t>				</a:t>
            </a:r>
            <a:r>
              <a:rPr lang="de-DE" sz="2200" dirty="0" smtClean="0"/>
              <a:t>     Aja</a:t>
            </a:r>
            <a:r>
              <a:rPr lang="de-DE" sz="2200" dirty="0"/>
              <a:t>, Frau</a:t>
            </a:r>
          </a:p>
          <a:p>
            <a:endParaRPr lang="de-DE" sz="2200"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52E834BD-D7D4-4260-BD8A-BDF3794FD86A}" type="slidenum">
              <a:rPr lang="de-DE" smtClean="0"/>
              <a:t>14</a:t>
            </a:fld>
            <a:endParaRPr lang="de-DE" dirty="0"/>
          </a:p>
        </p:txBody>
      </p:sp>
    </p:spTree>
    <p:extLst>
      <p:ext uri="{BB962C8B-B14F-4D97-AF65-F5344CB8AC3E}">
        <p14:creationId xmlns:p14="http://schemas.microsoft.com/office/powerpoint/2010/main" val="12516439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p:txBody>
          <a:bodyPr>
            <a:normAutofit/>
          </a:bodyPr>
          <a:lstStyle/>
          <a:p>
            <a:pPr>
              <a:spcBef>
                <a:spcPts val="1800"/>
              </a:spcBef>
            </a:pPr>
            <a:r>
              <a:rPr lang="de-DE" sz="2200" dirty="0" smtClean="0"/>
              <a:t>In diesen Fällen wird der </a:t>
            </a:r>
            <a:r>
              <a:rPr lang="de-DE" sz="2200" dirty="0"/>
              <a:t>Name in der vorliegenden Reihenfolge </a:t>
            </a:r>
            <a:r>
              <a:rPr lang="de-DE" sz="2200" dirty="0" smtClean="0"/>
              <a:t>als </a:t>
            </a:r>
            <a:r>
              <a:rPr lang="de-DE" sz="2200" dirty="0"/>
              <a:t>abweichender Name erfasst</a:t>
            </a:r>
            <a:r>
              <a:rPr lang="de-DE" sz="2200" dirty="0" smtClean="0"/>
              <a:t>.</a:t>
            </a:r>
          </a:p>
          <a:p>
            <a:pPr marL="0" indent="0">
              <a:spcBef>
                <a:spcPts val="1800"/>
              </a:spcBef>
              <a:buNone/>
            </a:pPr>
            <a:r>
              <a:rPr lang="de-DE" dirty="0"/>
              <a:t>		</a:t>
            </a:r>
            <a:r>
              <a:rPr lang="de-DE" sz="2000" i="1" dirty="0" smtClean="0"/>
              <a:t>Beispiele:</a:t>
            </a:r>
            <a:r>
              <a:rPr lang="de-DE" sz="2000" dirty="0" smtClean="0"/>
              <a:t> </a:t>
            </a:r>
            <a:r>
              <a:rPr lang="de-DE" sz="2000" dirty="0"/>
              <a:t>A. N. Other 			</a:t>
            </a:r>
            <a:r>
              <a:rPr lang="de-DE" sz="2000" dirty="0" smtClean="0"/>
              <a:t>     			     Onkel Otto</a:t>
            </a:r>
            <a:endParaRPr lang="de-DE" sz="2000" dirty="0"/>
          </a:p>
          <a:p>
            <a:endParaRPr lang="de-DE" dirty="0" smtClean="0"/>
          </a:p>
          <a:p>
            <a:endParaRPr lang="de-DE" dirty="0"/>
          </a:p>
        </p:txBody>
      </p:sp>
      <p:sp>
        <p:nvSpPr>
          <p:cNvPr id="8" name="Fußzeilenplatzhalter 7"/>
          <p:cNvSpPr>
            <a:spLocks noGrp="1"/>
          </p:cNvSpPr>
          <p:nvPr>
            <p:ph type="ftr" sz="quarter" idx="14"/>
          </p:nvPr>
        </p:nvSpPr>
        <p:spPr>
          <a:xfrm>
            <a:off x="467544" y="6381328"/>
            <a:ext cx="8568952" cy="365125"/>
          </a:xfrm>
        </p:spPr>
        <p:txBody>
          <a:bodyPr/>
          <a:lstStyle/>
          <a:p>
            <a:r>
              <a:rPr lang="de-DE" dirty="0"/>
              <a:t>AG RDA Schulungsunterlagen – Modul GND: Sonderformen, „</a:t>
            </a:r>
            <a:r>
              <a:rPr lang="de-DE" dirty="0" err="1"/>
              <a:t>Notnamen</a:t>
            </a:r>
            <a:r>
              <a:rPr lang="de-DE" dirty="0"/>
              <a:t>“ | </a:t>
            </a:r>
            <a:r>
              <a:rPr lang="de-DE" dirty="0" smtClean="0"/>
              <a:t>15.04.2014		               </a:t>
            </a:r>
            <a:fld id="{122F6BBE-BA98-4FD0-B7E5-716456335A38}" type="slidenum">
              <a:rPr lang="de-DE" smtClean="0"/>
              <a:t>15</a:t>
            </a:fld>
            <a:endParaRPr lang="de-DE" dirty="0"/>
          </a:p>
        </p:txBody>
      </p:sp>
    </p:spTree>
    <p:extLst>
      <p:ext uri="{BB962C8B-B14F-4D97-AF65-F5344CB8AC3E}">
        <p14:creationId xmlns:p14="http://schemas.microsoft.com/office/powerpoint/2010/main" val="36724525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p:txBody>
          <a:bodyPr>
            <a:normAutofit/>
          </a:bodyPr>
          <a:lstStyle/>
          <a:p>
            <a:pPr marL="0" indent="0">
              <a:buNone/>
            </a:pPr>
            <a:r>
              <a:rPr lang="de-DE" sz="2200" i="1" dirty="0"/>
              <a:t>Phrase, die den Namen einer anderen Person enthält</a:t>
            </a:r>
            <a:endParaRPr lang="de-DE" sz="2200" b="1" i="1" dirty="0" smtClean="0">
              <a:ea typeface="Verdana" panose="020B0604030504040204" pitchFamily="34" charset="0"/>
              <a:cs typeface="Verdana" panose="020B0604030504040204" pitchFamily="34" charset="0"/>
            </a:endParaRPr>
          </a:p>
          <a:p>
            <a:endParaRPr lang="de-DE" sz="2000" b="1" dirty="0">
              <a:ea typeface="Verdana" panose="020B0604030504040204" pitchFamily="34" charset="0"/>
              <a:cs typeface="Verdana" panose="020B0604030504040204" pitchFamily="34" charset="0"/>
            </a:endParaRPr>
          </a:p>
          <a:p>
            <a:r>
              <a:rPr lang="de-DE" sz="2200" b="1" dirty="0" smtClean="0">
                <a:ea typeface="Verdana" panose="020B0604030504040204" pitchFamily="34" charset="0"/>
                <a:cs typeface="Verdana" panose="020B0604030504040204" pitchFamily="34" charset="0"/>
              </a:rPr>
              <a:t>RDA 9.2.2.24 sowie ERL</a:t>
            </a:r>
          </a:p>
          <a:p>
            <a:endParaRPr lang="de-DE" sz="2000" dirty="0">
              <a:ea typeface="Verdana" panose="020B0604030504040204" pitchFamily="34" charset="0"/>
              <a:cs typeface="Verdana" panose="020B0604030504040204" pitchFamily="34" charset="0"/>
            </a:endParaRPr>
          </a:p>
          <a:p>
            <a:r>
              <a:rPr lang="de-DE" sz="2200" dirty="0"/>
              <a:t>Eine Phrase, die den Namen einer anderen Person enthält, wird in der vorliegenden Reihenfolge erfasst</a:t>
            </a:r>
            <a:r>
              <a:rPr lang="de-DE" sz="2000" dirty="0"/>
              <a:t>.</a:t>
            </a:r>
          </a:p>
          <a:p>
            <a:pPr>
              <a:spcBef>
                <a:spcPts val="600"/>
              </a:spcBef>
              <a:buNone/>
            </a:pPr>
            <a:r>
              <a:rPr lang="de-DE" sz="2000" dirty="0"/>
              <a:t>			</a:t>
            </a:r>
            <a:r>
              <a:rPr lang="de-DE" sz="2000" i="1" dirty="0"/>
              <a:t>Beispiel</a:t>
            </a:r>
            <a:r>
              <a:rPr lang="de-DE" sz="2000" i="1" dirty="0" smtClean="0"/>
              <a:t>:</a:t>
            </a:r>
            <a:r>
              <a:rPr lang="de-DE" sz="2000" dirty="0" smtClean="0"/>
              <a:t> Pseudo-Aristoteles</a:t>
            </a:r>
            <a:endParaRPr lang="de-DE" sz="2000" dirty="0"/>
          </a:p>
          <a:p>
            <a:pPr>
              <a:spcBef>
                <a:spcPts val="0"/>
              </a:spcBef>
              <a:buNone/>
            </a:pPr>
            <a:r>
              <a:rPr lang="de-DE" sz="2000" dirty="0"/>
              <a:t>		</a:t>
            </a:r>
          </a:p>
          <a:p>
            <a:pPr>
              <a:spcBef>
                <a:spcPts val="0"/>
              </a:spcBef>
            </a:pPr>
            <a:r>
              <a:rPr lang="de-DE" sz="2200" dirty="0"/>
              <a:t>Bisher: keine eigenen Datensätze mit dem Sucheinstieg „</a:t>
            </a:r>
            <a:r>
              <a:rPr lang="de-DE" sz="2200" dirty="0" smtClean="0"/>
              <a:t>Pseudo-“ </a:t>
            </a:r>
            <a:r>
              <a:rPr lang="de-DE" sz="2200" dirty="0"/>
              <a:t>, sondern Verweisungen zur realen Person. Datensätze in der GND müssen mit der Anwendung von RDA korrigiert werden (ERL</a:t>
            </a:r>
            <a:r>
              <a:rPr lang="de-DE" sz="2000" dirty="0"/>
              <a:t>).</a:t>
            </a:r>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a:t>
            </a:r>
            <a:r>
              <a:rPr lang="de-DE" dirty="0" smtClean="0"/>
              <a:t>Sonderformen, „</a:t>
            </a:r>
            <a:r>
              <a:rPr lang="de-DE" dirty="0" err="1" smtClean="0"/>
              <a:t>Notnamen</a:t>
            </a:r>
            <a:r>
              <a:rPr lang="de-DE" dirty="0" smtClean="0"/>
              <a:t>“ </a:t>
            </a:r>
            <a:r>
              <a:rPr lang="de-DE" dirty="0"/>
              <a:t>| </a:t>
            </a:r>
            <a:r>
              <a:rPr lang="de-DE" dirty="0" smtClean="0"/>
              <a:t>15.04.2014		                </a:t>
            </a:r>
            <a:fld id="{B76EBF8E-6258-4D9C-AA28-7D42EF256F66}" type="slidenum">
              <a:rPr lang="de-DE" smtClean="0"/>
              <a:t>16</a:t>
            </a:fld>
            <a:endParaRPr lang="de-DE" dirty="0"/>
          </a:p>
        </p:txBody>
      </p:sp>
    </p:spTree>
    <p:extLst>
      <p:ext uri="{BB962C8B-B14F-4D97-AF65-F5344CB8AC3E}">
        <p14:creationId xmlns:p14="http://schemas.microsoft.com/office/powerpoint/2010/main" val="14794543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25760"/>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a:xfrm>
            <a:off x="468313" y="1196752"/>
            <a:ext cx="8207375" cy="4896073"/>
          </a:xfrm>
        </p:spPr>
        <p:txBody>
          <a:bodyPr>
            <a:normAutofit fontScale="92500" lnSpcReduction="10000"/>
          </a:bodyPr>
          <a:lstStyle/>
          <a:p>
            <a:pPr>
              <a:buFont typeface="Wingdings" panose="05000000000000000000" pitchFamily="2" charset="2"/>
              <a:buChar char="§"/>
            </a:pPr>
            <a:r>
              <a:rPr lang="de-DE" i="1" dirty="0"/>
              <a:t>Charakterisierendes Wort oder charakterisierende Phrase</a:t>
            </a:r>
          </a:p>
          <a:p>
            <a:pPr>
              <a:spcBef>
                <a:spcPts val="0"/>
              </a:spcBef>
              <a:buFont typeface="Wingdings" panose="05000000000000000000" pitchFamily="2" charset="2"/>
              <a:buChar char="§"/>
            </a:pPr>
            <a:r>
              <a:rPr lang="de-DE" i="1" dirty="0"/>
              <a:t>Phrase, die ein anderes Werk der Person benennt </a:t>
            </a:r>
          </a:p>
          <a:p>
            <a:pPr marL="0" indent="0">
              <a:buNone/>
            </a:pPr>
            <a:endParaRPr lang="de-DE" dirty="0" smtClean="0">
              <a:ea typeface="Verdana" panose="020B0604030504040204" pitchFamily="34" charset="0"/>
              <a:cs typeface="Verdana" panose="020B0604030504040204" pitchFamily="34" charset="0"/>
            </a:endParaRPr>
          </a:p>
          <a:p>
            <a:r>
              <a:rPr lang="de-DE" b="1" dirty="0" smtClean="0">
                <a:ea typeface="Verdana" panose="020B0604030504040204" pitchFamily="34" charset="0"/>
                <a:cs typeface="Verdana" panose="020B0604030504040204" pitchFamily="34" charset="0"/>
              </a:rPr>
              <a:t>RDA </a:t>
            </a:r>
            <a:r>
              <a:rPr lang="de-DE" b="1" dirty="0">
                <a:ea typeface="Verdana" panose="020B0604030504040204" pitchFamily="34" charset="0"/>
                <a:cs typeface="Verdana" panose="020B0604030504040204" pitchFamily="34" charset="0"/>
              </a:rPr>
              <a:t>9.2.2.25 und 9.2.2.26 sowie </a:t>
            </a:r>
            <a:r>
              <a:rPr lang="de-DE" b="1" dirty="0" smtClean="0">
                <a:ea typeface="Verdana" panose="020B0604030504040204" pitchFamily="34" charset="0"/>
                <a:cs typeface="Verdana" panose="020B0604030504040204" pitchFamily="34" charset="0"/>
              </a:rPr>
              <a:t>AWR</a:t>
            </a:r>
            <a:endParaRPr lang="de-DE" b="1" dirty="0">
              <a:ea typeface="Verdana" panose="020B0604030504040204" pitchFamily="34" charset="0"/>
              <a:cs typeface="Verdana" panose="020B0604030504040204" pitchFamily="34" charset="0"/>
            </a:endParaRPr>
          </a:p>
          <a:p>
            <a:pPr marL="0" indent="0">
              <a:spcBef>
                <a:spcPts val="1800"/>
              </a:spcBef>
              <a:buNone/>
            </a:pPr>
            <a:r>
              <a:rPr lang="de-DE" sz="3600" i="1" dirty="0" smtClean="0"/>
              <a:t>    </a:t>
            </a:r>
            <a:r>
              <a:rPr lang="de-DE" sz="2200" i="1" dirty="0" smtClean="0"/>
              <a:t>Beispiele:</a:t>
            </a:r>
            <a:r>
              <a:rPr lang="de-DE" sz="2200" dirty="0" smtClean="0"/>
              <a:t> A </a:t>
            </a:r>
            <a:r>
              <a:rPr lang="de-DE" sz="2200" dirty="0" err="1"/>
              <a:t>Physican</a:t>
            </a:r>
            <a:r>
              <a:rPr lang="de-DE" sz="2200" dirty="0"/>
              <a:t/>
            </a:r>
            <a:br>
              <a:rPr lang="de-DE" sz="2200" dirty="0"/>
            </a:br>
            <a:r>
              <a:rPr lang="de-DE" sz="2200" dirty="0"/>
              <a:t>	</a:t>
            </a:r>
            <a:r>
              <a:rPr lang="de-DE" sz="2200" dirty="0" smtClean="0"/>
              <a:t>           (</a:t>
            </a:r>
            <a:r>
              <a:rPr lang="de-DE" sz="2200" i="1" dirty="0"/>
              <a:t>Verfasserangabe: </a:t>
            </a:r>
            <a:r>
              <a:rPr lang="de-DE" sz="2200" dirty="0" err="1"/>
              <a:t>by</a:t>
            </a:r>
            <a:r>
              <a:rPr lang="de-DE" sz="2200" dirty="0"/>
              <a:t> a </a:t>
            </a:r>
            <a:r>
              <a:rPr lang="de-DE" sz="2200" dirty="0" err="1"/>
              <a:t>Physican</a:t>
            </a:r>
            <a:r>
              <a:rPr lang="de-DE" sz="2200" dirty="0"/>
              <a:t>)</a:t>
            </a:r>
          </a:p>
          <a:p>
            <a:pPr marL="0" indent="0">
              <a:spcBef>
                <a:spcPts val="0"/>
              </a:spcBef>
              <a:buNone/>
            </a:pPr>
            <a:r>
              <a:rPr lang="de-DE" sz="2200" dirty="0"/>
              <a:t> 		</a:t>
            </a:r>
            <a:r>
              <a:rPr lang="de-DE" sz="2200" dirty="0" smtClean="0"/>
              <a:t>  </a:t>
            </a:r>
            <a:endParaRPr lang="de-DE" sz="2200" dirty="0"/>
          </a:p>
          <a:p>
            <a:pPr marL="0" indent="0">
              <a:spcBef>
                <a:spcPts val="0"/>
              </a:spcBef>
              <a:buNone/>
            </a:pPr>
            <a:r>
              <a:rPr lang="de-DE" sz="2200" dirty="0" smtClean="0"/>
              <a:t>     	           The </a:t>
            </a:r>
            <a:r>
              <a:rPr lang="de-DE" sz="2200" dirty="0"/>
              <a:t>Writer </a:t>
            </a:r>
            <a:r>
              <a:rPr lang="de-DE" sz="2200" dirty="0" err="1"/>
              <a:t>of</a:t>
            </a:r>
            <a:r>
              <a:rPr lang="de-DE" sz="2200" dirty="0"/>
              <a:t> </a:t>
            </a:r>
            <a:r>
              <a:rPr lang="de-DE" sz="2200" dirty="0" err="1"/>
              <a:t>the</a:t>
            </a:r>
            <a:r>
              <a:rPr lang="de-DE" sz="2200" dirty="0"/>
              <a:t> Lambton </a:t>
            </a:r>
            <a:r>
              <a:rPr lang="de-DE" sz="2200" dirty="0" err="1"/>
              <a:t>worm</a:t>
            </a:r>
            <a:r>
              <a:rPr lang="de-DE" sz="2200" dirty="0"/>
              <a:t> </a:t>
            </a:r>
            <a:br>
              <a:rPr lang="de-DE" sz="2200" dirty="0"/>
            </a:br>
            <a:r>
              <a:rPr lang="de-DE" sz="2200" dirty="0"/>
              <a:t>	</a:t>
            </a:r>
            <a:r>
              <a:rPr lang="de-DE" sz="2200" dirty="0" smtClean="0"/>
              <a:t>           (</a:t>
            </a:r>
            <a:r>
              <a:rPr lang="de-DE" sz="2200" i="1" dirty="0" err="1" smtClean="0"/>
              <a:t>Verfasserangabe</a:t>
            </a:r>
            <a:r>
              <a:rPr lang="de-DE" sz="2200" dirty="0" err="1" smtClean="0"/>
              <a:t>:by</a:t>
            </a:r>
            <a:r>
              <a:rPr lang="de-DE" sz="2200" dirty="0" smtClean="0"/>
              <a:t> </a:t>
            </a:r>
            <a:r>
              <a:rPr lang="de-DE" sz="2200" dirty="0" err="1" smtClean="0"/>
              <a:t>the</a:t>
            </a:r>
            <a:r>
              <a:rPr lang="de-DE" sz="2200" dirty="0" smtClean="0"/>
              <a:t> Writer </a:t>
            </a:r>
            <a:r>
              <a:rPr lang="de-DE" sz="2200" dirty="0" err="1" smtClean="0"/>
              <a:t>of</a:t>
            </a:r>
            <a:r>
              <a:rPr lang="de-DE" sz="2200" dirty="0" smtClean="0"/>
              <a:t> </a:t>
            </a:r>
            <a:r>
              <a:rPr lang="de-DE" sz="2200" dirty="0" err="1"/>
              <a:t>the</a:t>
            </a:r>
            <a:r>
              <a:rPr lang="de-DE" sz="2200" dirty="0"/>
              <a:t> Lambton </a:t>
            </a:r>
            <a:r>
              <a:rPr lang="de-DE" sz="2200" dirty="0" smtClean="0"/>
              <a:t>                       </a:t>
            </a:r>
          </a:p>
          <a:p>
            <a:pPr marL="0" indent="0">
              <a:spcBef>
                <a:spcPts val="0"/>
              </a:spcBef>
              <a:buNone/>
            </a:pPr>
            <a:r>
              <a:rPr lang="de-DE" sz="2200" dirty="0"/>
              <a:t> </a:t>
            </a:r>
            <a:r>
              <a:rPr lang="de-DE" sz="2200" dirty="0" smtClean="0"/>
              <a:t>                     </a:t>
            </a:r>
            <a:r>
              <a:rPr lang="de-DE" sz="2200" dirty="0" err="1" smtClean="0"/>
              <a:t>worm</a:t>
            </a:r>
            <a:r>
              <a:rPr lang="de-DE" sz="2200" dirty="0" smtClean="0"/>
              <a:t>).</a:t>
            </a:r>
          </a:p>
          <a:p>
            <a:pPr marL="0" indent="0">
              <a:spcBef>
                <a:spcPts val="0"/>
              </a:spcBef>
              <a:buNone/>
            </a:pPr>
            <a:endParaRPr lang="de-DE" sz="2200" dirty="0"/>
          </a:p>
          <a:p>
            <a:pPr>
              <a:spcBef>
                <a:spcPts val="1200"/>
              </a:spcBef>
            </a:pPr>
            <a:r>
              <a:rPr lang="de-DE" dirty="0" smtClean="0"/>
              <a:t>Ein </a:t>
            </a:r>
            <a:r>
              <a:rPr lang="de-DE" dirty="0"/>
              <a:t>Artikel am Anfang des Wortes/Phrase wird beibehalten (AWR)</a:t>
            </a:r>
          </a:p>
          <a:p>
            <a:endParaRPr lang="de-DE" sz="3200" dirty="0"/>
          </a:p>
          <a:p>
            <a:pPr>
              <a:spcBef>
                <a:spcPts val="0"/>
              </a:spcBef>
            </a:pPr>
            <a:endParaRPr lang="de-DE" sz="4000" dirty="0"/>
          </a:p>
          <a:p>
            <a:endParaRPr lang="de-DE" dirty="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EB4AB5FC-2D1D-4CB1-B89F-B5C4C45A6337}" type="slidenum">
              <a:rPr lang="de-DE" smtClean="0"/>
              <a:t>17</a:t>
            </a:fld>
            <a:endParaRPr lang="de-DE" dirty="0"/>
          </a:p>
        </p:txBody>
      </p:sp>
    </p:spTree>
    <p:extLst>
      <p:ext uri="{BB962C8B-B14F-4D97-AF65-F5344CB8AC3E}">
        <p14:creationId xmlns:p14="http://schemas.microsoft.com/office/powerpoint/2010/main" val="19960365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a:xfrm>
            <a:off x="468313" y="1196752"/>
            <a:ext cx="8207375" cy="4896073"/>
          </a:xfrm>
        </p:spPr>
        <p:txBody>
          <a:bodyPr>
            <a:normAutofit fontScale="85000" lnSpcReduction="20000"/>
          </a:bodyPr>
          <a:lstStyle/>
          <a:p>
            <a:pPr>
              <a:buFont typeface="Wingdings" panose="05000000000000000000" pitchFamily="2" charset="2"/>
              <a:buChar char="§"/>
            </a:pPr>
            <a:r>
              <a:rPr lang="de-DE" sz="2600" i="1" dirty="0"/>
              <a:t>Charakterisierendes Wort oder charakterisierende Phrase</a:t>
            </a:r>
          </a:p>
          <a:p>
            <a:pPr>
              <a:spcBef>
                <a:spcPts val="600"/>
              </a:spcBef>
              <a:buFont typeface="Wingdings" panose="05000000000000000000" pitchFamily="2" charset="2"/>
              <a:buChar char="§"/>
            </a:pPr>
            <a:r>
              <a:rPr lang="de-DE" sz="2600" i="1" dirty="0"/>
              <a:t>Phrase, die ein anderes Werk der Person </a:t>
            </a:r>
            <a:r>
              <a:rPr lang="de-DE" sz="2600" i="1" dirty="0" smtClean="0"/>
              <a:t>benennt</a:t>
            </a:r>
          </a:p>
          <a:p>
            <a:pPr>
              <a:spcBef>
                <a:spcPts val="1800"/>
              </a:spcBef>
              <a:buNone/>
            </a:pPr>
            <a:endParaRPr lang="de-DE" sz="2600" dirty="0" smtClean="0"/>
          </a:p>
          <a:p>
            <a:pPr>
              <a:spcBef>
                <a:spcPts val="0"/>
              </a:spcBef>
              <a:buNone/>
            </a:pPr>
            <a:r>
              <a:rPr lang="de-DE" sz="2600" dirty="0" smtClean="0"/>
              <a:t>Als </a:t>
            </a:r>
            <a:r>
              <a:rPr lang="de-DE" sz="2600" dirty="0"/>
              <a:t>abweichender Name wird erfasst:</a:t>
            </a:r>
          </a:p>
          <a:p>
            <a:pPr>
              <a:spcBef>
                <a:spcPts val="1200"/>
              </a:spcBef>
            </a:pPr>
            <a:r>
              <a:rPr lang="de-DE" sz="2600" dirty="0"/>
              <a:t>eine Form, die den Titel des anderen Werkes als erstes Element verwendet, gefolgt von dem Wort oder den Wörtern, die dem Titel in der Phrase vorausgehen</a:t>
            </a:r>
          </a:p>
          <a:p>
            <a:pPr>
              <a:spcBef>
                <a:spcPts val="1200"/>
              </a:spcBef>
            </a:pPr>
            <a:r>
              <a:rPr lang="de-DE" sz="2600" dirty="0"/>
              <a:t>ggf. eine Form ohne Artikel am Anfang</a:t>
            </a:r>
          </a:p>
          <a:p>
            <a:pPr>
              <a:spcBef>
                <a:spcPts val="1200"/>
              </a:spcBef>
              <a:buNone/>
            </a:pPr>
            <a:r>
              <a:rPr lang="de-DE" sz="2000" dirty="0"/>
              <a:t>		</a:t>
            </a:r>
            <a:endParaRPr lang="de-DE" sz="2000" dirty="0" smtClean="0"/>
          </a:p>
          <a:p>
            <a:pPr>
              <a:spcBef>
                <a:spcPts val="1200"/>
              </a:spcBef>
              <a:buNone/>
            </a:pPr>
            <a:r>
              <a:rPr lang="de-DE" sz="2000" i="1" dirty="0"/>
              <a:t>	</a:t>
            </a:r>
            <a:r>
              <a:rPr lang="de-DE" sz="2000" i="1" dirty="0" smtClean="0"/>
              <a:t>	    </a:t>
            </a:r>
            <a:r>
              <a:rPr lang="de-DE" i="1" dirty="0" smtClean="0"/>
              <a:t>Beispiele:</a:t>
            </a:r>
            <a:r>
              <a:rPr lang="de-DE" dirty="0" smtClean="0"/>
              <a:t> </a:t>
            </a:r>
            <a:r>
              <a:rPr lang="de-DE" dirty="0" err="1" smtClean="0"/>
              <a:t>Physican</a:t>
            </a:r>
            <a:endParaRPr lang="de-DE" dirty="0" smtClean="0"/>
          </a:p>
          <a:p>
            <a:pPr>
              <a:spcBef>
                <a:spcPts val="1200"/>
              </a:spcBef>
              <a:buNone/>
            </a:pPr>
            <a:r>
              <a:rPr lang="de-DE" dirty="0" smtClean="0"/>
              <a:t>			        Lambton </a:t>
            </a:r>
            <a:r>
              <a:rPr lang="de-DE" dirty="0" err="1"/>
              <a:t>worm</a:t>
            </a:r>
            <a:r>
              <a:rPr lang="de-DE" dirty="0"/>
              <a:t>, Writer </a:t>
            </a:r>
            <a:r>
              <a:rPr lang="de-DE" dirty="0" err="1"/>
              <a:t>of</a:t>
            </a:r>
            <a:r>
              <a:rPr lang="de-DE" dirty="0"/>
              <a:t> </a:t>
            </a:r>
            <a:r>
              <a:rPr lang="de-DE" dirty="0" err="1"/>
              <a:t>the</a:t>
            </a:r>
            <a:r>
              <a:rPr lang="de-DE" dirty="0"/>
              <a:t> 				 </a:t>
            </a:r>
            <a:r>
              <a:rPr lang="de-DE" dirty="0" smtClean="0"/>
              <a:t>       Writer </a:t>
            </a:r>
            <a:r>
              <a:rPr lang="de-DE" dirty="0" err="1"/>
              <a:t>of</a:t>
            </a:r>
            <a:r>
              <a:rPr lang="de-DE" dirty="0"/>
              <a:t> </a:t>
            </a:r>
            <a:r>
              <a:rPr lang="de-DE" dirty="0" err="1"/>
              <a:t>the</a:t>
            </a:r>
            <a:r>
              <a:rPr lang="de-DE" dirty="0"/>
              <a:t> Lambton </a:t>
            </a:r>
            <a:r>
              <a:rPr lang="de-DE" dirty="0" err="1"/>
              <a:t>worm</a:t>
            </a:r>
            <a:endParaRPr lang="de-DE" dirty="0"/>
          </a:p>
          <a:p>
            <a:pPr>
              <a:spcBef>
                <a:spcPts val="1200"/>
              </a:spcBef>
              <a:buNone/>
            </a:pPr>
            <a:r>
              <a:rPr lang="de-DE" sz="2200" dirty="0"/>
              <a:t>			</a:t>
            </a:r>
            <a:endParaRPr lang="de-DE" sz="2200" i="1" dirty="0"/>
          </a:p>
          <a:p>
            <a:pPr marL="0" indent="0">
              <a:buNone/>
            </a:pPr>
            <a:endParaRPr lang="de-DE" dirty="0" smtClean="0">
              <a:ea typeface="Verdana" panose="020B0604030504040204" pitchFamily="34" charset="0"/>
              <a:cs typeface="Verdana" panose="020B0604030504040204" pitchFamily="34" charset="0"/>
            </a:endParaRPr>
          </a:p>
        </p:txBody>
      </p:sp>
      <p:sp>
        <p:nvSpPr>
          <p:cNvPr id="8" name="Fußzeilenplatzhalter 7"/>
          <p:cNvSpPr>
            <a:spLocks noGrp="1"/>
          </p:cNvSpPr>
          <p:nvPr>
            <p:ph type="ftr" sz="quarter" idx="14"/>
          </p:nvPr>
        </p:nvSpPr>
        <p:spPr>
          <a:xfrm>
            <a:off x="467544" y="6381328"/>
            <a:ext cx="8424936" cy="365125"/>
          </a:xfrm>
        </p:spPr>
        <p:txBody>
          <a:bodyPr/>
          <a:lstStyle/>
          <a:p>
            <a:r>
              <a:rPr lang="de-DE" dirty="0"/>
              <a:t>AG RDA Schulungsunterlagen – Modul GND: Sonderformen, „</a:t>
            </a:r>
            <a:r>
              <a:rPr lang="de-DE" dirty="0" err="1"/>
              <a:t>Notnamen</a:t>
            </a:r>
            <a:r>
              <a:rPr lang="de-DE" dirty="0"/>
              <a:t>“ | </a:t>
            </a:r>
            <a:r>
              <a:rPr lang="de-DE" dirty="0" smtClean="0"/>
              <a:t>15.04.2014		              </a:t>
            </a:r>
            <a:fld id="{ED541D69-03ED-4E68-AC3F-BF352C0A7340}" type="slidenum">
              <a:rPr lang="de-DE" smtClean="0"/>
              <a:t>18</a:t>
            </a:fld>
            <a:endParaRPr lang="de-DE" dirty="0"/>
          </a:p>
        </p:txBody>
      </p:sp>
    </p:spTree>
    <p:extLst>
      <p:ext uri="{BB962C8B-B14F-4D97-AF65-F5344CB8AC3E}">
        <p14:creationId xmlns:p14="http://schemas.microsoft.com/office/powerpoint/2010/main" val="11054126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lstStyle/>
          <a:p>
            <a:pPr algn="ctr"/>
            <a:r>
              <a:rPr lang="de-DE" dirty="0" smtClean="0"/>
              <a:t>Sonderformen</a:t>
            </a:r>
            <a:r>
              <a:rPr lang="de-DE" dirty="0"/>
              <a:t>, „</a:t>
            </a:r>
            <a:r>
              <a:rPr lang="de-DE" dirty="0" err="1"/>
              <a:t>Notnamen</a:t>
            </a:r>
            <a:r>
              <a:rPr lang="de-DE" dirty="0"/>
              <a:t>“</a:t>
            </a:r>
            <a:r>
              <a:rPr lang="de-DE" sz="4000" dirty="0"/>
              <a:t/>
            </a:r>
            <a:br>
              <a:rPr lang="de-DE" sz="4000" dirty="0"/>
            </a:br>
            <a:endParaRPr lang="de-DE" dirty="0"/>
          </a:p>
        </p:txBody>
      </p:sp>
      <p:sp>
        <p:nvSpPr>
          <p:cNvPr id="5" name="Fußzeilenplatzhalter 4"/>
          <p:cNvSpPr>
            <a:spLocks noGrp="1"/>
          </p:cNvSpPr>
          <p:nvPr>
            <p:ph type="ftr" sz="quarter" idx="14"/>
          </p:nvPr>
        </p:nvSpPr>
        <p:spPr>
          <a:xfrm>
            <a:off x="452264" y="6381328"/>
            <a:ext cx="8440216" cy="365125"/>
          </a:xfrm>
        </p:spPr>
        <p:txBody>
          <a:bodyPr/>
          <a:lstStyle/>
          <a:p>
            <a:r>
              <a:rPr lang="de-DE" dirty="0"/>
              <a:t>AG RDA Schulungsunterlagen – Modul GND: Sonderformen, „</a:t>
            </a:r>
            <a:r>
              <a:rPr lang="de-DE" dirty="0" err="1"/>
              <a:t>Notnamen</a:t>
            </a:r>
            <a:r>
              <a:rPr lang="de-DE" dirty="0"/>
              <a:t>“ | </a:t>
            </a:r>
            <a:r>
              <a:rPr lang="de-DE" dirty="0" smtClean="0"/>
              <a:t>15.04.2014		                </a:t>
            </a:r>
            <a:fld id="{1859E9C2-D914-4E48-8FE7-0DD9105E0CC5}" type="slidenum">
              <a:rPr lang="de-DE" smtClean="0"/>
              <a:t>2</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229600" cy="1143000"/>
          </a:xfrm>
        </p:spPr>
        <p:txBody>
          <a:bodyPr/>
          <a:lstStyle/>
          <a:p>
            <a:r>
              <a:rPr lang="de-DE" dirty="0"/>
              <a:t>Sonderformen, „</a:t>
            </a:r>
            <a:r>
              <a:rPr lang="de-DE" dirty="0" err="1"/>
              <a:t>Notnamen</a:t>
            </a:r>
            <a:r>
              <a:rPr lang="de-DE" dirty="0"/>
              <a:t>“</a:t>
            </a:r>
            <a:r>
              <a:rPr lang="de-DE" sz="4000" dirty="0"/>
              <a:t/>
            </a:r>
            <a:br>
              <a:rPr lang="de-DE" sz="4000" dirty="0"/>
            </a:br>
            <a:endParaRPr lang="de-DE" dirty="0"/>
          </a:p>
        </p:txBody>
      </p:sp>
      <p:sp>
        <p:nvSpPr>
          <p:cNvPr id="7" name="Textplatzhalter 6"/>
          <p:cNvSpPr>
            <a:spLocks noGrp="1"/>
          </p:cNvSpPr>
          <p:nvPr>
            <p:ph type="body" sz="quarter" idx="13"/>
          </p:nvPr>
        </p:nvSpPr>
        <p:spPr>
          <a:xfrm>
            <a:off x="468313" y="1340768"/>
            <a:ext cx="8207375" cy="4752057"/>
          </a:xfrm>
        </p:spPr>
        <p:txBody>
          <a:bodyPr>
            <a:normAutofit/>
          </a:bodyPr>
          <a:lstStyle/>
          <a:p>
            <a:r>
              <a:rPr lang="de-DE" dirty="0" smtClean="0"/>
              <a:t>Namen, die einen Nachnamen enthalten – Sonderfälle (</a:t>
            </a:r>
            <a:r>
              <a:rPr lang="de-DE" sz="2400" dirty="0" smtClean="0"/>
              <a:t>Person nur unter Nachname bekannt, Nachname </a:t>
            </a:r>
            <a:r>
              <a:rPr lang="de-DE" sz="2400" dirty="0"/>
              <a:t>als </a:t>
            </a:r>
            <a:r>
              <a:rPr lang="de-DE" sz="2400" dirty="0" smtClean="0"/>
              <a:t>Initiale usw.)</a:t>
            </a:r>
            <a:endParaRPr lang="de-DE" sz="2400" dirty="0"/>
          </a:p>
          <a:p>
            <a:pPr>
              <a:spcBef>
                <a:spcPts val="1800"/>
              </a:spcBef>
            </a:pPr>
            <a:r>
              <a:rPr lang="de-DE" dirty="0" smtClean="0"/>
              <a:t>Namen</a:t>
            </a:r>
            <a:r>
              <a:rPr lang="de-DE" dirty="0"/>
              <a:t>, die aus Initialen, separaten Buchstaben oder Ziffern bestehen</a:t>
            </a:r>
          </a:p>
          <a:p>
            <a:pPr>
              <a:spcBef>
                <a:spcPts val="1200"/>
              </a:spcBef>
            </a:pPr>
            <a:r>
              <a:rPr lang="de-DE" dirty="0"/>
              <a:t>Namen, die aus einer Phrase </a:t>
            </a:r>
            <a:r>
              <a:rPr lang="de-DE" dirty="0" smtClean="0"/>
              <a:t>bestehen, „</a:t>
            </a:r>
            <a:r>
              <a:rPr lang="de-DE" dirty="0" err="1" smtClean="0"/>
              <a:t>Notnamen</a:t>
            </a:r>
            <a:r>
              <a:rPr lang="de-DE" dirty="0" smtClean="0"/>
              <a:t>“</a:t>
            </a:r>
            <a:endParaRPr lang="de-DE" dirty="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60E4C98A-B529-4149-96E6-2268C6BFE2F0}" type="slidenum">
              <a:rPr lang="de-DE" smtClean="0"/>
              <a:t>3</a:t>
            </a:fld>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5760"/>
            <a:ext cx="8640960" cy="1143000"/>
          </a:xfrm>
        </p:spPr>
        <p:txBody>
          <a:bodyPr/>
          <a:lstStyle/>
          <a:p>
            <a:r>
              <a:rPr lang="de-DE" dirty="0"/>
              <a:t>Liste der relevanten RDA-Kapitel </a:t>
            </a:r>
            <a:r>
              <a:rPr lang="de-DE" dirty="0" smtClean="0"/>
              <a:t>	   -1-</a:t>
            </a:r>
            <a:endParaRPr lang="de-DE" dirty="0"/>
          </a:p>
        </p:txBody>
      </p:sp>
      <p:sp>
        <p:nvSpPr>
          <p:cNvPr id="3" name="Textplatzhalter 2"/>
          <p:cNvSpPr>
            <a:spLocks noGrp="1"/>
          </p:cNvSpPr>
          <p:nvPr>
            <p:ph type="body" sz="quarter" idx="13"/>
          </p:nvPr>
        </p:nvSpPr>
        <p:spPr>
          <a:xfrm>
            <a:off x="468313" y="1556792"/>
            <a:ext cx="8207375" cy="4536033"/>
          </a:xfrm>
        </p:spPr>
        <p:txBody>
          <a:bodyPr>
            <a:normAutofit lnSpcReduction="10000"/>
          </a:bodyPr>
          <a:lstStyle/>
          <a:p>
            <a:pPr>
              <a:spcBef>
                <a:spcPts val="600"/>
              </a:spcBef>
            </a:pPr>
            <a:r>
              <a:rPr lang="de-DE" sz="2000" dirty="0" smtClean="0"/>
              <a:t>9.2.2.9 Allgemeine Richtlinien zum Erfassen von Namen, die einen Nachnamen enthalten </a:t>
            </a:r>
            <a:endParaRPr lang="de-DE" sz="2000" dirty="0"/>
          </a:p>
          <a:p>
            <a:pPr>
              <a:spcBef>
                <a:spcPts val="600"/>
              </a:spcBef>
            </a:pPr>
            <a:r>
              <a:rPr lang="de-DE" sz="2000" dirty="0" smtClean="0"/>
              <a:t>9.2.2.9.1  Nachname, der durch eine Initiale repräsentiert ist</a:t>
            </a:r>
            <a:endParaRPr lang="de-DE" sz="2000" dirty="0"/>
          </a:p>
          <a:p>
            <a:pPr>
              <a:spcBef>
                <a:spcPts val="600"/>
              </a:spcBef>
            </a:pPr>
            <a:r>
              <a:rPr lang="de-DE" sz="2000" dirty="0" smtClean="0"/>
              <a:t>9.2.2.9.2  Teil des Namens als Nachname behandelt</a:t>
            </a:r>
          </a:p>
          <a:p>
            <a:pPr>
              <a:spcBef>
                <a:spcPts val="600"/>
              </a:spcBef>
            </a:pPr>
            <a:r>
              <a:rPr lang="de-DE" sz="2000" dirty="0" smtClean="0"/>
              <a:t>9.2.2.9.3  </a:t>
            </a:r>
            <a:r>
              <a:rPr lang="de-DE" sz="2000" dirty="0"/>
              <a:t>Personen, die nur unter einem Nachnamen bekannt </a:t>
            </a:r>
            <a:r>
              <a:rPr lang="de-DE" sz="2000" dirty="0" smtClean="0"/>
              <a:t>sind</a:t>
            </a:r>
          </a:p>
          <a:p>
            <a:pPr>
              <a:spcBef>
                <a:spcPts val="600"/>
              </a:spcBef>
            </a:pPr>
            <a:r>
              <a:rPr lang="de-DE" sz="2000" dirty="0" smtClean="0"/>
              <a:t>9.2.2.9.4  Verheiratete Person, </a:t>
            </a:r>
            <a:r>
              <a:rPr lang="de-DE" sz="2000" dirty="0"/>
              <a:t>die nur </a:t>
            </a:r>
            <a:r>
              <a:rPr lang="de-DE" sz="2000" dirty="0" smtClean="0"/>
              <a:t>durch den Namen ihres Partners identifiziert wird</a:t>
            </a:r>
            <a:endParaRPr lang="de-DE" sz="2000" dirty="0"/>
          </a:p>
          <a:p>
            <a:pPr>
              <a:spcBef>
                <a:spcPts val="600"/>
              </a:spcBef>
            </a:pPr>
            <a:r>
              <a:rPr lang="de-DE" sz="2000" dirty="0"/>
              <a:t>9.2.2.21 </a:t>
            </a:r>
            <a:r>
              <a:rPr lang="de-DE" sz="2000" dirty="0" smtClean="0"/>
              <a:t> Allgemeine </a:t>
            </a:r>
            <a:r>
              <a:rPr lang="de-DE" sz="2000" dirty="0"/>
              <a:t>Richtlinien zum Erfassen von </a:t>
            </a:r>
            <a:r>
              <a:rPr lang="de-DE" sz="2000" dirty="0" smtClean="0"/>
              <a:t>Namen</a:t>
            </a:r>
            <a:r>
              <a:rPr lang="de-DE" sz="2000" dirty="0"/>
              <a:t>, die aus Initialen, separaten Buchstaben oder Ziffern </a:t>
            </a:r>
            <a:r>
              <a:rPr lang="de-DE" sz="2000" dirty="0" smtClean="0"/>
              <a:t>bestehen</a:t>
            </a:r>
          </a:p>
          <a:p>
            <a:pPr>
              <a:spcBef>
                <a:spcPts val="600"/>
              </a:spcBef>
            </a:pPr>
            <a:r>
              <a:rPr lang="de-DE" sz="2000" dirty="0"/>
              <a:t>9.2.2.22  Allgemeine Richtlinien zum Erfassen von Namen, die aus einer Phrase bestehen</a:t>
            </a:r>
          </a:p>
          <a:p>
            <a:pPr>
              <a:spcBef>
                <a:spcPts val="0"/>
              </a:spcBef>
            </a:pPr>
            <a:endParaRPr lang="de-DE" sz="2000" dirty="0" smtClean="0"/>
          </a:p>
          <a:p>
            <a:pPr>
              <a:spcBef>
                <a:spcPts val="1800"/>
              </a:spcBef>
            </a:pPr>
            <a:endParaRPr lang="de-DE" sz="2000" dirty="0"/>
          </a:p>
          <a:p>
            <a:pPr>
              <a:spcBef>
                <a:spcPts val="1800"/>
              </a:spcBef>
            </a:pPr>
            <a:endParaRPr lang="de-DE" sz="2000" dirty="0"/>
          </a:p>
          <a:p>
            <a:pPr>
              <a:spcBef>
                <a:spcPts val="1800"/>
              </a:spcBef>
            </a:pPr>
            <a:endParaRPr lang="de-DE" sz="2000" dirty="0"/>
          </a:p>
        </p:txBody>
      </p:sp>
      <p:sp>
        <p:nvSpPr>
          <p:cNvPr id="4" name="Fußzeilenplatzhalter 3"/>
          <p:cNvSpPr>
            <a:spLocks noGrp="1"/>
          </p:cNvSpPr>
          <p:nvPr>
            <p:ph type="ftr" sz="quarter" idx="14"/>
          </p:nvPr>
        </p:nvSpPr>
        <p:spPr>
          <a:xfrm>
            <a:off x="467544" y="6381328"/>
            <a:ext cx="8424936" cy="365125"/>
          </a:xfrm>
        </p:spPr>
        <p:txBody>
          <a:bodyPr/>
          <a:lstStyle/>
          <a:p>
            <a:r>
              <a:rPr lang="de-DE" dirty="0"/>
              <a:t>AG RDA Schulungsunterlagen – Modul GND: Sonderformen, „</a:t>
            </a:r>
            <a:r>
              <a:rPr lang="de-DE" dirty="0" err="1"/>
              <a:t>Notnamen</a:t>
            </a:r>
            <a:r>
              <a:rPr lang="de-DE" dirty="0"/>
              <a:t>“ | </a:t>
            </a:r>
            <a:r>
              <a:rPr lang="de-DE" dirty="0" smtClean="0"/>
              <a:t>15.04.2014</a:t>
            </a:r>
            <a:r>
              <a:rPr lang="de-DE" dirty="0"/>
              <a:t>		                </a:t>
            </a:r>
            <a:fld id="{5C200468-7E89-4BC7-A4D6-5840E0544F64}" type="slidenum">
              <a:rPr lang="de-DE"/>
              <a:pPr/>
              <a:t>4</a:t>
            </a:fld>
            <a:endParaRPr lang="de-DE" dirty="0"/>
          </a:p>
        </p:txBody>
      </p:sp>
    </p:spTree>
    <p:extLst>
      <p:ext uri="{BB962C8B-B14F-4D97-AF65-F5344CB8AC3E}">
        <p14:creationId xmlns:p14="http://schemas.microsoft.com/office/powerpoint/2010/main" val="1620701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1143000"/>
          </a:xfrm>
        </p:spPr>
        <p:txBody>
          <a:bodyPr/>
          <a:lstStyle/>
          <a:p>
            <a:r>
              <a:rPr lang="de-DE" dirty="0"/>
              <a:t>Liste der relevanten RDA-Kapitel </a:t>
            </a:r>
            <a:r>
              <a:rPr lang="de-DE" dirty="0" smtClean="0"/>
              <a:t>	   -2-</a:t>
            </a:r>
            <a:endParaRPr lang="de-DE" dirty="0"/>
          </a:p>
        </p:txBody>
      </p:sp>
      <p:sp>
        <p:nvSpPr>
          <p:cNvPr id="3" name="Textplatzhalter 2"/>
          <p:cNvSpPr>
            <a:spLocks noGrp="1"/>
          </p:cNvSpPr>
          <p:nvPr>
            <p:ph type="body" sz="quarter" idx="13"/>
          </p:nvPr>
        </p:nvSpPr>
        <p:spPr/>
        <p:txBody>
          <a:bodyPr>
            <a:normAutofit fontScale="92500" lnSpcReduction="10000"/>
          </a:bodyPr>
          <a:lstStyle/>
          <a:p>
            <a:pPr>
              <a:spcBef>
                <a:spcPts val="1200"/>
              </a:spcBef>
            </a:pPr>
            <a:r>
              <a:rPr lang="de-DE" sz="2200" dirty="0" smtClean="0"/>
              <a:t>9.2.2.23  Phrase aus Vornamen, denen eine Anrede usw. vorausgeht</a:t>
            </a:r>
            <a:endParaRPr lang="de-DE" sz="2200" dirty="0"/>
          </a:p>
          <a:p>
            <a:pPr>
              <a:spcBef>
                <a:spcPts val="1200"/>
              </a:spcBef>
            </a:pPr>
            <a:r>
              <a:rPr lang="de-DE" sz="2200" dirty="0" smtClean="0"/>
              <a:t>9.2.2.24  Phrase, die den Namen einer anderen Person enthält</a:t>
            </a:r>
            <a:endParaRPr lang="de-DE" sz="2200" dirty="0"/>
          </a:p>
          <a:p>
            <a:pPr>
              <a:spcBef>
                <a:spcPts val="1200"/>
              </a:spcBef>
            </a:pPr>
            <a:r>
              <a:rPr lang="de-DE" sz="2200" dirty="0" smtClean="0"/>
              <a:t>9.2.2.25  Charakterisierendes Wort oder charakterisierende Phrase</a:t>
            </a:r>
            <a:endParaRPr lang="de-DE" sz="2200" dirty="0"/>
          </a:p>
          <a:p>
            <a:pPr>
              <a:spcBef>
                <a:spcPts val="1200"/>
              </a:spcBef>
            </a:pPr>
            <a:r>
              <a:rPr lang="de-DE" sz="2200" dirty="0" smtClean="0"/>
              <a:t>9.2.2.26  Phrase, die ein anderes Werk der Person benennt</a:t>
            </a:r>
          </a:p>
          <a:p>
            <a:pPr marL="0" indent="0">
              <a:spcBef>
                <a:spcPts val="1200"/>
              </a:spcBef>
              <a:buNone/>
            </a:pPr>
            <a:r>
              <a:rPr lang="de-DE" altLang="de-DE" sz="2200" dirty="0" smtClean="0">
                <a:ea typeface="Verdana" panose="020B0604030504040204" pitchFamily="34" charset="0"/>
                <a:cs typeface="Verdana" panose="020B0604030504040204" pitchFamily="34" charset="0"/>
              </a:rPr>
              <a:t>Weitere zu beachtende RDA-Regelwerksstellen: </a:t>
            </a:r>
          </a:p>
          <a:p>
            <a:pPr>
              <a:spcBef>
                <a:spcPts val="1200"/>
              </a:spcBef>
            </a:pPr>
            <a:r>
              <a:rPr lang="de-DE" sz="2200" dirty="0"/>
              <a:t>8.5.6.1  Abstand zwischen Initialen und Akronymen </a:t>
            </a:r>
          </a:p>
          <a:p>
            <a:pPr>
              <a:spcBef>
                <a:spcPts val="1200"/>
              </a:spcBef>
            </a:pPr>
            <a:r>
              <a:rPr lang="de-DE" sz="2200" dirty="0"/>
              <a:t>9.2.3.10  Sonstiger abweichender Name </a:t>
            </a:r>
          </a:p>
          <a:p>
            <a:pPr>
              <a:spcBef>
                <a:spcPts val="1200"/>
              </a:spcBef>
            </a:pPr>
            <a:r>
              <a:rPr lang="de-DE" sz="2200" dirty="0" smtClean="0"/>
              <a:t>9.19.1.2  Ergänzungen zu Sucheinstiegen für Personen: Titel oder sonstige zur Person gehörende Kennzeichnung</a:t>
            </a:r>
          </a:p>
          <a:p>
            <a:pPr>
              <a:spcBef>
                <a:spcPts val="1200"/>
              </a:spcBef>
            </a:pPr>
            <a:endParaRPr lang="de-DE" sz="2000" dirty="0"/>
          </a:p>
        </p:txBody>
      </p:sp>
      <p:sp>
        <p:nvSpPr>
          <p:cNvPr id="4" name="Fußzeilenplatzhalter 3"/>
          <p:cNvSpPr>
            <a:spLocks noGrp="1"/>
          </p:cNvSpPr>
          <p:nvPr>
            <p:ph type="ftr" sz="quarter" idx="14"/>
          </p:nvPr>
        </p:nvSpPr>
        <p:spPr>
          <a:xfrm>
            <a:off x="395536" y="6381328"/>
            <a:ext cx="8424936" cy="365125"/>
          </a:xfrm>
        </p:spPr>
        <p:txBody>
          <a:bodyPr/>
          <a:lstStyle/>
          <a:p>
            <a:r>
              <a:rPr lang="de-DE" dirty="0"/>
              <a:t>AG RDA Schulungsunterlagen – Modul GND: Sonderformen, „</a:t>
            </a:r>
            <a:r>
              <a:rPr lang="de-DE" dirty="0" err="1"/>
              <a:t>Notnamen</a:t>
            </a:r>
            <a:r>
              <a:rPr lang="de-DE" dirty="0"/>
              <a:t>“ | </a:t>
            </a:r>
            <a:r>
              <a:rPr lang="de-DE" dirty="0" smtClean="0"/>
              <a:t>15.04.2014</a:t>
            </a:r>
            <a:r>
              <a:rPr lang="de-DE" dirty="0"/>
              <a:t>		                </a:t>
            </a:r>
            <a:fld id="{5C200468-7E89-4BC7-A4D6-5840E0544F64}" type="slidenum">
              <a:rPr lang="de-DE"/>
              <a:pPr/>
              <a:t>5</a:t>
            </a:fld>
            <a:endParaRPr lang="de-DE" dirty="0"/>
          </a:p>
        </p:txBody>
      </p:sp>
    </p:spTree>
    <p:extLst>
      <p:ext uri="{BB962C8B-B14F-4D97-AF65-F5344CB8AC3E}">
        <p14:creationId xmlns:p14="http://schemas.microsoft.com/office/powerpoint/2010/main" val="6824155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548680"/>
            <a:ext cx="8712968" cy="1080120"/>
          </a:xfrm>
        </p:spPr>
        <p:txBody>
          <a:bodyPr/>
          <a:lstStyle/>
          <a:p>
            <a:r>
              <a:rPr lang="de-DE" dirty="0"/>
              <a:t>Namen, die einen Nachnamen enthalten </a:t>
            </a:r>
            <a:r>
              <a:rPr lang="de-DE" dirty="0" smtClean="0"/>
              <a:t>– Sonderfälle</a:t>
            </a:r>
            <a:br>
              <a:rPr lang="de-DE" dirty="0" smtClean="0"/>
            </a:br>
            <a:endParaRPr lang="de-DE" sz="2400" dirty="0"/>
          </a:p>
        </p:txBody>
      </p:sp>
      <p:sp>
        <p:nvSpPr>
          <p:cNvPr id="7" name="Textplatzhalter 6"/>
          <p:cNvSpPr>
            <a:spLocks noGrp="1"/>
          </p:cNvSpPr>
          <p:nvPr>
            <p:ph type="body" sz="quarter" idx="13"/>
          </p:nvPr>
        </p:nvSpPr>
        <p:spPr>
          <a:xfrm>
            <a:off x="395536" y="1412776"/>
            <a:ext cx="8207375" cy="4320009"/>
          </a:xfrm>
        </p:spPr>
        <p:txBody>
          <a:bodyPr>
            <a:normAutofit fontScale="92500"/>
          </a:bodyPr>
          <a:lstStyle/>
          <a:p>
            <a:pPr marL="0" indent="0">
              <a:buNone/>
            </a:pPr>
            <a:r>
              <a:rPr lang="de-DE" i="1" dirty="0"/>
              <a:t>Person, die nur unter einem Nachnamen bekannt </a:t>
            </a:r>
            <a:r>
              <a:rPr lang="de-DE" i="1" dirty="0" smtClean="0"/>
              <a:t>ist (1)</a:t>
            </a:r>
            <a:r>
              <a:rPr lang="de-DE" i="1" dirty="0"/>
              <a:t/>
            </a:r>
            <a:br>
              <a:rPr lang="de-DE" i="1" dirty="0"/>
            </a:br>
            <a:endParaRPr lang="de-DE" i="1" dirty="0"/>
          </a:p>
          <a:p>
            <a:r>
              <a:rPr lang="de-DE" sz="2200" b="1" dirty="0" smtClean="0">
                <a:ea typeface="Verdana" panose="020B0604030504040204" pitchFamily="34" charset="0"/>
                <a:cs typeface="Verdana" panose="020B0604030504040204" pitchFamily="34" charset="0"/>
              </a:rPr>
              <a:t>RDA </a:t>
            </a:r>
            <a:r>
              <a:rPr lang="de-DE" sz="2200" b="1" dirty="0">
                <a:ea typeface="Verdana" panose="020B0604030504040204" pitchFamily="34" charset="0"/>
                <a:cs typeface="Verdana" panose="020B0604030504040204" pitchFamily="34" charset="0"/>
              </a:rPr>
              <a:t>9.2.2.9 und 9.2.2.9.3</a:t>
            </a:r>
          </a:p>
          <a:p>
            <a:endParaRPr lang="de-DE" dirty="0" smtClean="0"/>
          </a:p>
          <a:p>
            <a:r>
              <a:rPr lang="de-DE" dirty="0" smtClean="0"/>
              <a:t>Wenn </a:t>
            </a:r>
            <a:r>
              <a:rPr lang="de-DE" dirty="0"/>
              <a:t>der Name nur aus einem Nachnamen besteht, wird nur dieser erfasst.  </a:t>
            </a:r>
          </a:p>
          <a:p>
            <a:pPr>
              <a:spcBef>
                <a:spcPts val="600"/>
              </a:spcBef>
              <a:buNone/>
            </a:pPr>
            <a:r>
              <a:rPr lang="de-DE" dirty="0"/>
              <a:t>		</a:t>
            </a:r>
            <a:r>
              <a:rPr lang="de-DE" dirty="0" smtClean="0"/>
              <a:t>	</a:t>
            </a:r>
            <a:r>
              <a:rPr lang="de-DE" sz="2200" i="1" dirty="0" smtClean="0"/>
              <a:t>Beispiel: </a:t>
            </a:r>
            <a:r>
              <a:rPr lang="de-DE" sz="2200" dirty="0" err="1" smtClean="0"/>
              <a:t>Mantovani</a:t>
            </a:r>
            <a:endParaRPr lang="de-DE" sz="2200" dirty="0" smtClean="0"/>
          </a:p>
          <a:p>
            <a:pPr>
              <a:spcBef>
                <a:spcPts val="600"/>
              </a:spcBef>
              <a:buNone/>
            </a:pPr>
            <a:r>
              <a:rPr lang="de-DE" sz="2200" dirty="0"/>
              <a:t>	</a:t>
            </a:r>
            <a:endParaRPr lang="de-DE" sz="2200" dirty="0" smtClean="0"/>
          </a:p>
          <a:p>
            <a:pPr>
              <a:spcBef>
                <a:spcPts val="600"/>
              </a:spcBef>
              <a:buNone/>
            </a:pPr>
            <a:r>
              <a:rPr lang="de-DE" sz="2200" dirty="0"/>
              <a:t>	</a:t>
            </a:r>
            <a:r>
              <a:rPr lang="de-DE" sz="2200" dirty="0" smtClean="0">
                <a:solidFill>
                  <a:srgbClr val="FF0000"/>
                </a:solidFill>
              </a:rPr>
              <a:t>(</a:t>
            </a:r>
            <a:r>
              <a:rPr lang="de-DE" sz="2200" i="1" dirty="0" smtClean="0">
                <a:solidFill>
                  <a:srgbClr val="FF0000"/>
                </a:solidFill>
              </a:rPr>
              <a:t>Beispiele beziehen sich jeweils auf den beschriebenen Sachverhalt nicht auf den normierten Sucheinstieg!)</a:t>
            </a:r>
          </a:p>
          <a:p>
            <a:pPr>
              <a:spcBef>
                <a:spcPts val="600"/>
              </a:spcBef>
              <a:buNone/>
            </a:pPr>
            <a:endParaRPr lang="de-DE" sz="2200" dirty="0" smtClean="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568952" cy="365125"/>
          </a:xfrm>
        </p:spPr>
        <p:txBody>
          <a:bodyPr/>
          <a:lstStyle/>
          <a:p>
            <a:r>
              <a:rPr lang="de-DE" dirty="0"/>
              <a:t>AG RDA Schulungsunterlagen – Modul GND: Sonderformen, „</a:t>
            </a:r>
            <a:r>
              <a:rPr lang="de-DE" dirty="0" err="1"/>
              <a:t>Notnamen</a:t>
            </a:r>
            <a:r>
              <a:rPr lang="de-DE" dirty="0"/>
              <a:t>“ | </a:t>
            </a:r>
            <a:r>
              <a:rPr lang="de-DE" dirty="0" smtClean="0"/>
              <a:t>15.04.2014		                </a:t>
            </a:r>
            <a:fld id="{B7556BDB-E136-467B-874A-39C063FE8EA8}" type="slidenum">
              <a:rPr lang="de-DE" smtClean="0"/>
              <a:t>6</a:t>
            </a:fld>
            <a:endParaRPr lang="de-DE" dirty="0"/>
          </a:p>
        </p:txBody>
      </p:sp>
    </p:spTree>
    <p:extLst>
      <p:ext uri="{BB962C8B-B14F-4D97-AF65-F5344CB8AC3E}">
        <p14:creationId xmlns:p14="http://schemas.microsoft.com/office/powerpoint/2010/main" val="1074118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712968" cy="1143000"/>
          </a:xfrm>
        </p:spPr>
        <p:txBody>
          <a:bodyPr/>
          <a:lstStyle/>
          <a:p>
            <a:r>
              <a:rPr lang="de-DE" dirty="0"/>
              <a:t>Namen, die einen Nachnamen enthalten – Sonderfälle</a:t>
            </a:r>
          </a:p>
        </p:txBody>
      </p:sp>
      <p:sp>
        <p:nvSpPr>
          <p:cNvPr id="7" name="Textplatzhalter 6"/>
          <p:cNvSpPr>
            <a:spLocks noGrp="1"/>
          </p:cNvSpPr>
          <p:nvPr>
            <p:ph type="body" sz="quarter" idx="13"/>
          </p:nvPr>
        </p:nvSpPr>
        <p:spPr/>
        <p:txBody>
          <a:bodyPr>
            <a:normAutofit fontScale="92500" lnSpcReduction="10000"/>
          </a:bodyPr>
          <a:lstStyle/>
          <a:p>
            <a:pPr marL="0" lvl="0" indent="0">
              <a:spcBef>
                <a:spcPts val="1200"/>
              </a:spcBef>
              <a:buNone/>
            </a:pPr>
            <a:r>
              <a:rPr lang="de-DE" i="1" dirty="0"/>
              <a:t>Person, die nur unter einem Nachnamen bekannt </a:t>
            </a:r>
            <a:r>
              <a:rPr lang="de-DE" i="1" dirty="0" smtClean="0"/>
              <a:t>ist (2)</a:t>
            </a:r>
            <a:endParaRPr lang="de-DE" dirty="0" smtClean="0"/>
          </a:p>
          <a:p>
            <a:pPr lvl="0">
              <a:spcBef>
                <a:spcPts val="1800"/>
              </a:spcBef>
            </a:pPr>
            <a:r>
              <a:rPr lang="de-DE" sz="2600" dirty="0" smtClean="0"/>
              <a:t>Wenn </a:t>
            </a:r>
            <a:r>
              <a:rPr lang="de-DE" sz="2600" dirty="0"/>
              <a:t>aber ein Wort oder eine Phrase in der Vorlage oder in Nachschlagewerken mit dem Namen verbunden ist, wird diese/s als Bestandteil des Namens </a:t>
            </a:r>
            <a:r>
              <a:rPr lang="de-DE" sz="2600" dirty="0" smtClean="0"/>
              <a:t>behandelt</a:t>
            </a:r>
            <a:r>
              <a:rPr lang="de-DE" dirty="0" smtClean="0"/>
              <a:t>.</a:t>
            </a:r>
            <a:endParaRPr lang="de-DE" dirty="0"/>
          </a:p>
          <a:p>
            <a:pPr marL="36000" indent="0">
              <a:spcBef>
                <a:spcPts val="600"/>
              </a:spcBef>
              <a:buNone/>
            </a:pPr>
            <a:r>
              <a:rPr lang="de-DE" sz="2000" dirty="0"/>
              <a:t>		</a:t>
            </a:r>
            <a:r>
              <a:rPr lang="de-DE" sz="2200" i="1" dirty="0"/>
              <a:t>Beispiel: </a:t>
            </a:r>
            <a:r>
              <a:rPr lang="de-DE" sz="2200" dirty="0" err="1"/>
              <a:t>Deidier</a:t>
            </a:r>
            <a:r>
              <a:rPr lang="de-DE" sz="2200" dirty="0"/>
              <a:t>, </a:t>
            </a:r>
            <a:r>
              <a:rPr lang="de-DE" sz="2200" dirty="0" err="1"/>
              <a:t>abbé</a:t>
            </a:r>
            <a:endParaRPr lang="de-DE" sz="2200" dirty="0"/>
          </a:p>
          <a:p>
            <a:pPr marL="0" indent="0">
              <a:spcBef>
                <a:spcPts val="600"/>
              </a:spcBef>
              <a:buNone/>
            </a:pPr>
            <a:r>
              <a:rPr lang="de-DE" sz="2200" i="1" dirty="0"/>
              <a:t>			   </a:t>
            </a:r>
            <a:r>
              <a:rPr lang="de-DE" sz="2200" dirty="0"/>
              <a:t>Read, Miss</a:t>
            </a:r>
          </a:p>
          <a:p>
            <a:pPr marL="0" indent="0">
              <a:spcBef>
                <a:spcPts val="600"/>
              </a:spcBef>
              <a:buNone/>
            </a:pPr>
            <a:r>
              <a:rPr lang="de-DE" sz="2200" dirty="0"/>
              <a:t>			   </a:t>
            </a:r>
            <a:r>
              <a:rPr lang="de-DE" sz="2200" dirty="0" err="1"/>
              <a:t>Scheuss</a:t>
            </a:r>
            <a:r>
              <a:rPr lang="de-DE" sz="2200" dirty="0"/>
              <a:t>, Dr</a:t>
            </a:r>
            <a:r>
              <a:rPr lang="de-DE" sz="1800" dirty="0"/>
              <a:t>.</a:t>
            </a:r>
          </a:p>
          <a:p>
            <a:pPr lvl="0">
              <a:spcBef>
                <a:spcPts val="600"/>
              </a:spcBef>
            </a:pPr>
            <a:r>
              <a:rPr lang="de-DE" sz="2600" dirty="0" smtClean="0"/>
              <a:t>Der </a:t>
            </a:r>
            <a:r>
              <a:rPr lang="de-DE" sz="2600" dirty="0"/>
              <a:t>Name in der vorliegenden Reihenfolge wird als abweichender Name erfasst</a:t>
            </a:r>
            <a:r>
              <a:rPr lang="de-DE" dirty="0"/>
              <a:t>.	</a:t>
            </a:r>
          </a:p>
          <a:p>
            <a:pPr marL="0" lvl="0" indent="0">
              <a:spcBef>
                <a:spcPts val="600"/>
              </a:spcBef>
              <a:buNone/>
            </a:pPr>
            <a:r>
              <a:rPr lang="de-DE" dirty="0"/>
              <a:t>		</a:t>
            </a:r>
            <a:r>
              <a:rPr lang="de-DE" sz="2200" i="1" dirty="0"/>
              <a:t>Beispiel</a:t>
            </a:r>
            <a:r>
              <a:rPr lang="de-DE" sz="2200" dirty="0"/>
              <a:t>: Miss Read</a:t>
            </a:r>
          </a:p>
          <a:p>
            <a:pPr>
              <a:spcBef>
                <a:spcPts val="600"/>
              </a:spcBef>
            </a:pPr>
            <a:endParaRPr lang="de-DE" dirty="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5C200468-7E89-4BC7-A4D6-5840E0544F64}" type="slidenum">
              <a:rPr lang="de-DE" smtClean="0"/>
              <a:t>7</a:t>
            </a:fld>
            <a:endParaRPr lang="de-DE" dirty="0"/>
          </a:p>
        </p:txBody>
      </p:sp>
    </p:spTree>
    <p:extLst>
      <p:ext uri="{BB962C8B-B14F-4D97-AF65-F5344CB8AC3E}">
        <p14:creationId xmlns:p14="http://schemas.microsoft.com/office/powerpoint/2010/main" val="42840859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784976" cy="1143000"/>
          </a:xfrm>
        </p:spPr>
        <p:txBody>
          <a:bodyPr/>
          <a:lstStyle/>
          <a:p>
            <a:r>
              <a:rPr lang="de-DE" dirty="0" smtClean="0"/>
              <a:t/>
            </a:r>
            <a:br>
              <a:rPr lang="de-DE" dirty="0" smtClean="0"/>
            </a:br>
            <a:r>
              <a:rPr lang="de-DE" dirty="0" smtClean="0"/>
              <a:t>Namen</a:t>
            </a:r>
            <a:r>
              <a:rPr lang="de-DE" dirty="0"/>
              <a:t>, die einen Nachnamen enthalten – Sonderfälle</a:t>
            </a:r>
            <a:br>
              <a:rPr lang="de-DE" dirty="0"/>
            </a:br>
            <a:endParaRPr lang="de-DE" dirty="0"/>
          </a:p>
        </p:txBody>
      </p:sp>
      <p:sp>
        <p:nvSpPr>
          <p:cNvPr id="7" name="Textplatzhalter 6"/>
          <p:cNvSpPr>
            <a:spLocks noGrp="1"/>
          </p:cNvSpPr>
          <p:nvPr>
            <p:ph type="body" sz="quarter" idx="13"/>
          </p:nvPr>
        </p:nvSpPr>
        <p:spPr>
          <a:xfrm>
            <a:off x="468313" y="1412776"/>
            <a:ext cx="8207375" cy="4680049"/>
          </a:xfrm>
        </p:spPr>
        <p:txBody>
          <a:bodyPr>
            <a:normAutofit fontScale="92500" lnSpcReduction="10000"/>
          </a:bodyPr>
          <a:lstStyle/>
          <a:p>
            <a:pPr>
              <a:spcBef>
                <a:spcPts val="1200"/>
              </a:spcBef>
              <a:buFont typeface="Wingdings" panose="05000000000000000000" pitchFamily="2" charset="2"/>
              <a:buChar char="§"/>
            </a:pPr>
            <a:r>
              <a:rPr lang="de-DE" i="1" dirty="0"/>
              <a:t>Initiale als </a:t>
            </a:r>
            <a:r>
              <a:rPr lang="de-DE" i="1" dirty="0" smtClean="0"/>
              <a:t>Nachname</a:t>
            </a:r>
          </a:p>
          <a:p>
            <a:pPr marL="324000">
              <a:spcBef>
                <a:spcPts val="0"/>
              </a:spcBef>
              <a:buFont typeface="Wingdings" panose="05000000000000000000" pitchFamily="2" charset="2"/>
              <a:buChar char="§"/>
            </a:pPr>
            <a:r>
              <a:rPr lang="de-DE" i="1" dirty="0" smtClean="0"/>
              <a:t>Teil </a:t>
            </a:r>
            <a:r>
              <a:rPr lang="de-DE" i="1" dirty="0"/>
              <a:t>des Namens als Nachname </a:t>
            </a:r>
            <a:r>
              <a:rPr lang="de-DE" i="1" dirty="0" smtClean="0"/>
              <a:t>behandelt</a:t>
            </a:r>
          </a:p>
          <a:p>
            <a:pPr>
              <a:spcBef>
                <a:spcPts val="1200"/>
              </a:spcBef>
            </a:pPr>
            <a:r>
              <a:rPr lang="de-DE" b="1" dirty="0" smtClean="0">
                <a:ea typeface="Verdana" panose="020B0604030504040204" pitchFamily="34" charset="0"/>
                <a:cs typeface="Verdana" panose="020B0604030504040204" pitchFamily="34" charset="0"/>
              </a:rPr>
              <a:t>RDA </a:t>
            </a:r>
            <a:r>
              <a:rPr lang="de-DE" b="1" dirty="0">
                <a:ea typeface="Verdana" panose="020B0604030504040204" pitchFamily="34" charset="0"/>
                <a:cs typeface="Verdana" panose="020B0604030504040204" pitchFamily="34" charset="0"/>
              </a:rPr>
              <a:t>9.2.2.9.1 und 9.2.2.9.2</a:t>
            </a:r>
          </a:p>
          <a:p>
            <a:pPr marL="0" indent="0">
              <a:spcBef>
                <a:spcPts val="1800"/>
              </a:spcBef>
              <a:buNone/>
            </a:pPr>
            <a:r>
              <a:rPr lang="de-DE" dirty="0" smtClean="0"/>
              <a:t>In </a:t>
            </a:r>
            <a:r>
              <a:rPr lang="de-DE" dirty="0"/>
              <a:t>der Struktur „Nachname, Vorname“ werden Namen erfasst,</a:t>
            </a:r>
          </a:p>
          <a:p>
            <a:pPr>
              <a:spcBef>
                <a:spcPts val="600"/>
              </a:spcBef>
            </a:pPr>
            <a:r>
              <a:rPr lang="de-DE" dirty="0"/>
              <a:t>wenn der Nachname nur aus einer Initiale besteht, aber zumindest ein weiterer Teil des Namens vollständig angegeben ist.</a:t>
            </a:r>
          </a:p>
          <a:p>
            <a:pPr>
              <a:spcBef>
                <a:spcPts val="600"/>
              </a:spcBef>
              <a:buNone/>
            </a:pPr>
            <a:r>
              <a:rPr lang="de-DE" dirty="0"/>
              <a:t>			</a:t>
            </a:r>
            <a:r>
              <a:rPr lang="de-DE" sz="2200" i="1" dirty="0"/>
              <a:t>Beispiel:</a:t>
            </a:r>
            <a:r>
              <a:rPr lang="de-DE" sz="2200" dirty="0"/>
              <a:t>   G., Michael</a:t>
            </a:r>
          </a:p>
          <a:p>
            <a:pPr>
              <a:spcBef>
                <a:spcPts val="600"/>
              </a:spcBef>
            </a:pPr>
            <a:r>
              <a:rPr lang="de-DE" dirty="0"/>
              <a:t>wenn der Name zwar keinen „echten“ Nachnamen enthält, aber ein Teil als Nachname fungiert. </a:t>
            </a:r>
          </a:p>
          <a:p>
            <a:pPr>
              <a:spcBef>
                <a:spcPts val="600"/>
              </a:spcBef>
              <a:buNone/>
            </a:pPr>
            <a:r>
              <a:rPr lang="de-DE" sz="2000" dirty="0"/>
              <a:t>			</a:t>
            </a:r>
            <a:r>
              <a:rPr lang="de-DE" sz="2200" i="1" dirty="0"/>
              <a:t>Beispiele:</a:t>
            </a:r>
            <a:r>
              <a:rPr lang="de-DE" sz="2200" dirty="0"/>
              <a:t> Ali, Muhammad</a:t>
            </a:r>
          </a:p>
          <a:p>
            <a:pPr>
              <a:spcBef>
                <a:spcPts val="0"/>
              </a:spcBef>
              <a:buNone/>
            </a:pPr>
            <a:r>
              <a:rPr lang="de-DE" sz="2200" dirty="0"/>
              <a:t>				    </a:t>
            </a:r>
            <a:r>
              <a:rPr lang="de-DE" sz="2200" dirty="0" smtClean="0"/>
              <a:t> X</a:t>
            </a:r>
            <a:r>
              <a:rPr lang="de-DE" sz="2200" dirty="0"/>
              <a:t>, Malcolm</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352928" cy="365125"/>
          </a:xfrm>
        </p:spPr>
        <p:txBody>
          <a:bodyPr/>
          <a:lstStyle/>
          <a:p>
            <a:r>
              <a:rPr lang="de-DE" dirty="0"/>
              <a:t>AG RDA Schulungsunterlagen – Modul GND: Sonderformen, „</a:t>
            </a:r>
            <a:r>
              <a:rPr lang="de-DE" dirty="0" err="1"/>
              <a:t>Notnamen</a:t>
            </a:r>
            <a:r>
              <a:rPr lang="de-DE" dirty="0"/>
              <a:t>“ | </a:t>
            </a:r>
            <a:r>
              <a:rPr lang="de-DE" dirty="0" smtClean="0"/>
              <a:t>15.04.2014</a:t>
            </a:r>
            <a:r>
              <a:rPr lang="de-DE" dirty="0"/>
              <a:t>		                </a:t>
            </a:r>
            <a:fld id="{5C200468-7E89-4BC7-A4D6-5840E0544F64}" type="slidenum">
              <a:rPr lang="de-DE"/>
              <a:pPr/>
              <a:t>8</a:t>
            </a:fld>
            <a:endParaRPr lang="de-DE" dirty="0"/>
          </a:p>
          <a:p>
            <a:r>
              <a:rPr lang="de-DE" dirty="0" smtClean="0"/>
              <a:t>									</a:t>
            </a:r>
            <a:endParaRPr lang="de-DE" dirty="0"/>
          </a:p>
        </p:txBody>
      </p:sp>
    </p:spTree>
    <p:extLst>
      <p:ext uri="{BB962C8B-B14F-4D97-AF65-F5344CB8AC3E}">
        <p14:creationId xmlns:p14="http://schemas.microsoft.com/office/powerpoint/2010/main" val="26383113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640960" cy="1143000"/>
          </a:xfrm>
        </p:spPr>
        <p:txBody>
          <a:bodyPr/>
          <a:lstStyle/>
          <a:p>
            <a:r>
              <a:rPr lang="de-DE" dirty="0" smtClean="0"/>
              <a:t/>
            </a:r>
            <a:br>
              <a:rPr lang="de-DE" dirty="0" smtClean="0"/>
            </a:br>
            <a:r>
              <a:rPr lang="de-DE" dirty="0" smtClean="0"/>
              <a:t>Namen</a:t>
            </a:r>
            <a:r>
              <a:rPr lang="de-DE" dirty="0"/>
              <a:t>, die einen Nachnamen enthalten – Sonderfälle</a:t>
            </a:r>
            <a:br>
              <a:rPr lang="de-DE" dirty="0"/>
            </a:br>
            <a:endParaRPr lang="de-DE" dirty="0"/>
          </a:p>
        </p:txBody>
      </p:sp>
      <p:sp>
        <p:nvSpPr>
          <p:cNvPr id="7" name="Textplatzhalter 6"/>
          <p:cNvSpPr>
            <a:spLocks noGrp="1"/>
          </p:cNvSpPr>
          <p:nvPr>
            <p:ph type="body" sz="quarter" idx="13"/>
          </p:nvPr>
        </p:nvSpPr>
        <p:spPr>
          <a:xfrm>
            <a:off x="468313" y="1700808"/>
            <a:ext cx="8207375" cy="4392017"/>
          </a:xfrm>
        </p:spPr>
        <p:txBody>
          <a:bodyPr>
            <a:normAutofit/>
          </a:bodyPr>
          <a:lstStyle/>
          <a:p>
            <a:pPr marL="0" indent="0">
              <a:buNone/>
            </a:pPr>
            <a:r>
              <a:rPr lang="de-AT" sz="2200" i="1" dirty="0"/>
              <a:t>Verheiratete Person, die nur durch den Namen ihres Partners identifiziert wird </a:t>
            </a:r>
          </a:p>
          <a:p>
            <a:pPr>
              <a:spcBef>
                <a:spcPts val="1800"/>
              </a:spcBef>
            </a:pPr>
            <a:r>
              <a:rPr lang="de-DE" sz="2200" b="1" dirty="0" smtClean="0">
                <a:ea typeface="Verdana" panose="020B0604030504040204" pitchFamily="34" charset="0"/>
                <a:cs typeface="Verdana" panose="020B0604030504040204" pitchFamily="34" charset="0"/>
              </a:rPr>
              <a:t>RDA 9.2.2.9.4</a:t>
            </a:r>
            <a:endParaRPr lang="de-DE" sz="2200" b="1" dirty="0">
              <a:ea typeface="Verdana" panose="020B0604030504040204" pitchFamily="34" charset="0"/>
              <a:cs typeface="Verdana" panose="020B0604030504040204" pitchFamily="34" charset="0"/>
            </a:endParaRPr>
          </a:p>
          <a:p>
            <a:pPr>
              <a:spcBef>
                <a:spcPts val="1200"/>
              </a:spcBef>
            </a:pPr>
            <a:r>
              <a:rPr lang="de-DE" sz="2200" dirty="0" smtClean="0"/>
              <a:t>Bei </a:t>
            </a:r>
            <a:r>
              <a:rPr lang="de-DE" sz="2200" dirty="0"/>
              <a:t>einer verheirateten Person, die nur durch den Namen ihres Partners identifiziert werden kann, wird der Name des Partners erfasst und die Anrede als letztes Element hinzugefügt</a:t>
            </a:r>
            <a:r>
              <a:rPr lang="de-DE" dirty="0"/>
              <a:t>.</a:t>
            </a:r>
            <a:r>
              <a:rPr lang="de-AT" dirty="0"/>
              <a:t> </a:t>
            </a:r>
          </a:p>
          <a:p>
            <a:pPr lvl="0">
              <a:spcBef>
                <a:spcPts val="1200"/>
              </a:spcBef>
              <a:buNone/>
            </a:pPr>
            <a:r>
              <a:rPr lang="de-DE" dirty="0"/>
              <a:t>		</a:t>
            </a:r>
            <a:r>
              <a:rPr lang="de-DE" dirty="0" smtClean="0"/>
              <a:t>	</a:t>
            </a:r>
            <a:r>
              <a:rPr lang="de-DE" sz="2000" i="1" dirty="0" smtClean="0"/>
              <a:t>Beispiel: </a:t>
            </a:r>
            <a:r>
              <a:rPr lang="de-DE" sz="2000" dirty="0" smtClean="0"/>
              <a:t>Salomon</a:t>
            </a:r>
            <a:r>
              <a:rPr lang="de-DE" sz="2000" dirty="0"/>
              <a:t>, William, </a:t>
            </a:r>
            <a:r>
              <a:rPr lang="de-DE" sz="2000" dirty="0" err="1"/>
              <a:t>Mrs.</a:t>
            </a:r>
            <a:endParaRPr lang="de-DE" sz="2000" dirty="0"/>
          </a:p>
          <a:p>
            <a:endParaRPr lang="de-DE" sz="2000"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1E4CA1BE-A8AE-465B-9D15-E2A363D290B5}" type="slidenum">
              <a:rPr lang="de-DE" smtClean="0"/>
              <a:t>9</a:t>
            </a:fld>
            <a:endParaRPr lang="de-DE" dirty="0"/>
          </a:p>
        </p:txBody>
      </p:sp>
    </p:spTree>
    <p:extLst>
      <p:ext uri="{BB962C8B-B14F-4D97-AF65-F5344CB8AC3E}">
        <p14:creationId xmlns:p14="http://schemas.microsoft.com/office/powerpoint/2010/main" val="1363870143"/>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1787</Words>
  <Application>Microsoft Office PowerPoint</Application>
  <PresentationFormat>Bildschirmpräsentation (4:3)</PresentationFormat>
  <Paragraphs>406</Paragraphs>
  <Slides>18</Slides>
  <Notes>18</Notes>
  <HiddenSlides>0</HiddenSlides>
  <MMClips>0</MMClips>
  <ScaleCrop>false</ScaleCrop>
  <HeadingPairs>
    <vt:vector size="4" baseType="variant">
      <vt:variant>
        <vt:lpstr>Design</vt:lpstr>
      </vt:variant>
      <vt:variant>
        <vt:i4>1</vt:i4>
      </vt:variant>
      <vt:variant>
        <vt:lpstr>Folientitel</vt:lpstr>
      </vt:variant>
      <vt:variant>
        <vt:i4>18</vt:i4>
      </vt:variant>
    </vt:vector>
  </HeadingPairs>
  <TitlesOfParts>
    <vt:vector size="19" baseType="lpstr">
      <vt:lpstr>Larissa</vt:lpstr>
      <vt:lpstr>Schulungsunterlagen der AG RDA</vt:lpstr>
      <vt:lpstr>Sonderformen, „Notnamen“ </vt:lpstr>
      <vt:lpstr>Sonderformen, „Notnamen“ </vt:lpstr>
      <vt:lpstr>Liste der relevanten RDA-Kapitel     -1-</vt:lpstr>
      <vt:lpstr>Liste der relevanten RDA-Kapitel     -2-</vt:lpstr>
      <vt:lpstr>Namen, die einen Nachnamen enthalten – Sonderfälle </vt:lpstr>
      <vt:lpstr>Namen, die einen Nachnamen enthalten – Sonderfälle</vt:lpstr>
      <vt:lpstr> Namen, die einen Nachnamen enthalten – Sonderfälle </vt:lpstr>
      <vt:lpstr> Namen, die einen Nachnamen enthalten – Sonderfälle </vt:lpstr>
      <vt:lpstr>Namen, die aus Initialen, separaten Buchstaben oder Ziffern bestehen</vt:lpstr>
      <vt:lpstr>Namen, die aus Initialen, separaten Buchstaben oder Ziffern bestehen</vt:lpstr>
      <vt:lpstr>Namen, die aus einer Phrase bestehen</vt:lpstr>
      <vt:lpstr>Namen, die aus einer Phrase bestehen</vt:lpstr>
      <vt:lpstr>Namen, die aus einer Phrase bestehen</vt:lpstr>
      <vt:lpstr>Namen, die aus einer Phrase bestehen</vt:lpstr>
      <vt:lpstr>Namen, die aus einer Phrase bestehen</vt:lpstr>
      <vt:lpstr>Namen, die aus einer Phrase bestehen</vt:lpstr>
      <vt:lpstr>Namen, die aus einer Phrase bestehen</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t_Töpler, Ingeborg Telearbeit</cp:lastModifiedBy>
  <cp:revision>140</cp:revision>
  <cp:lastPrinted>2014-03-20T13:57:13Z</cp:lastPrinted>
  <dcterms:created xsi:type="dcterms:W3CDTF">2014-02-18T07:01:40Z</dcterms:created>
  <dcterms:modified xsi:type="dcterms:W3CDTF">2014-05-12T09:18:49Z</dcterms:modified>
</cp:coreProperties>
</file>