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3" r:id="rId2"/>
    <p:sldId id="259" r:id="rId3"/>
    <p:sldId id="260" r:id="rId4"/>
    <p:sldId id="264" r:id="rId5"/>
    <p:sldId id="284" r:id="rId6"/>
    <p:sldId id="266" r:id="rId7"/>
    <p:sldId id="267" r:id="rId8"/>
    <p:sldId id="280" r:id="rId9"/>
    <p:sldId id="268" r:id="rId10"/>
    <p:sldId id="281" r:id="rId11"/>
    <p:sldId id="270" r:id="rId12"/>
    <p:sldId id="282" r:id="rId13"/>
    <p:sldId id="271" r:id="rId14"/>
    <p:sldId id="273" r:id="rId15"/>
    <p:sldId id="274" r:id="rId16"/>
    <p:sldId id="275" r:id="rId17"/>
    <p:sldId id="277" r:id="rId18"/>
    <p:sldId id="278" r:id="rId19"/>
    <p:sldId id="283" r:id="rId20"/>
    <p:sldId id="285" r:id="rId21"/>
    <p:sldId id="287" r:id="rId22"/>
    <p:sldId id="279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3916" autoAdjust="0"/>
  </p:normalViewPr>
  <p:slideViewPr>
    <p:cSldViewPr>
      <p:cViewPr varScale="1">
        <p:scale>
          <a:sx n="77" d="100"/>
          <a:sy n="77" d="100"/>
        </p:scale>
        <p:origin x="90" y="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26.09.2014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9918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Feld 100 $P</a:t>
            </a:r>
            <a:r>
              <a:rPr lang="de-DE" baseline="0" dirty="0" smtClean="0"/>
              <a:t> wird sowohl in Aleph- als auch im PICA-Format verwendet. Die Formatangabe soll verdeutlichen, dass </a:t>
            </a:r>
            <a:r>
              <a:rPr lang="de-DE" baseline="0" smtClean="0"/>
              <a:t>hier auf </a:t>
            </a:r>
            <a:r>
              <a:rPr lang="de-DE" baseline="0" dirty="0" smtClean="0"/>
              <a:t>das Unterfeld zu achten ist.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14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0032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1 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Wenn es zu einer Sprache Regelungen im Anhang F gibt, wenden Sie diese an.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2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Die Erfassung von Namen mit einem Präfix erfolgt gemäß Anhang F11.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Ausnahme ist – bis zur Annahme oder Ablehnung des Proposals zur Änderung der Regeln für deutsche Namen – der Teil F.11.6. Deutsche Namen werden bis dahin weiter wie bisher erfasst.</a:t>
            </a:r>
            <a:endParaRPr lang="de-DE" dirty="0" smtClean="0"/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4938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435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1 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Wenn es zu einer Sprache Regelungen im Anhang F gibt, wenden Sie diese an.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2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Die Erfassung von Namen mit einem Präfix erfolgt gemäß Anhang F11.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Ausnahme ist – bis zur Annahme oder Ablehnung des Proposals zur Änderung der Regeln für deutsche Namen – der Teil F.11.6. Deutsche Namen werden bis dahin weiter wie bisher erfasst.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endParaRPr lang="de-DE" dirty="0" smtClean="0"/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179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1 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Wenn es zu einer Sprache Regelungen im Anhang F gibt, wenden Sie diese an.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ERL 2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Die Erfassung von Namen mit einem Präfix erfolgt gemäß Anhang F11.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Ausnahme ist – bis zur Annahme oder Ablehnung des Proposals zur Änderung der Regeln für deutsche Namen – der Teil F.11.6. Deutsche Namen werden bis dahin weiter wie bisher erfasst.</a:t>
            </a:r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  <a:p>
            <a:endParaRPr lang="de-DE" dirty="0" smtClean="0"/>
          </a:p>
          <a:p>
            <a:endParaRPr lang="de-DE" sz="1200" kern="120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6340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827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4803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6755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Alle Beispiele in dieser Präsentation</a:t>
            </a:r>
            <a:r>
              <a:rPr lang="de-DE" baseline="0" dirty="0" smtClean="0"/>
              <a:t>  dienen zur Verdeutlichung des betreffenden Sachverhalts und bilden nicht den vollständigen Sucheinstieg nach RDA ab.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960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dirty="0" smtClean="0"/>
              <a:t>Erweiterte Liste der Verwandtschaftsbezeichnungen</a:t>
            </a:r>
            <a:r>
              <a:rPr lang="de-DE" b="1" baseline="0" dirty="0" smtClean="0"/>
              <a:t> mit Herkunftsland: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dirty="0" smtClean="0"/>
              <a:t>Am Anfang </a:t>
            </a:r>
            <a:r>
              <a:rPr lang="de-DE" dirty="0" smtClean="0"/>
              <a:t>von Familiennamen kommen folgende Verwandtschaftsbezeichnungen</a:t>
            </a:r>
            <a:r>
              <a:rPr lang="de-DE" baseline="0" dirty="0" smtClean="0"/>
              <a:t> </a:t>
            </a:r>
            <a:r>
              <a:rPr lang="de-DE" dirty="0" smtClean="0"/>
              <a:t>vor: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De, Í, Mag, </a:t>
            </a:r>
            <a:r>
              <a:rPr lang="de-DE" dirty="0" err="1" smtClean="0"/>
              <a:t>Mhic</a:t>
            </a:r>
            <a:r>
              <a:rPr lang="de-DE" dirty="0" smtClean="0"/>
              <a:t>, </a:t>
            </a:r>
            <a:r>
              <a:rPr lang="de-DE" dirty="0" err="1" smtClean="0"/>
              <a:t>Mhig</a:t>
            </a:r>
            <a:r>
              <a:rPr lang="de-DE" dirty="0" smtClean="0"/>
              <a:t>, </a:t>
            </a:r>
            <a:r>
              <a:rPr lang="de-DE" dirty="0" err="1" smtClean="0"/>
              <a:t>Ni</a:t>
            </a:r>
            <a:r>
              <a:rPr lang="de-DE" dirty="0" smtClean="0"/>
              <a:t>, </a:t>
            </a:r>
            <a:r>
              <a:rPr lang="de-DE" dirty="0" err="1" smtClean="0"/>
              <a:t>Nic</a:t>
            </a:r>
            <a:r>
              <a:rPr lang="de-DE" dirty="0" smtClean="0"/>
              <a:t>, </a:t>
            </a:r>
            <a:r>
              <a:rPr lang="de-DE" dirty="0" err="1" smtClean="0"/>
              <a:t>Nig</a:t>
            </a:r>
            <a:r>
              <a:rPr lang="de-DE" dirty="0" smtClean="0"/>
              <a:t>, Ó, O‘, </a:t>
            </a:r>
            <a:r>
              <a:rPr lang="de-DE" dirty="0" err="1" smtClean="0"/>
              <a:t>Ua</a:t>
            </a:r>
            <a:r>
              <a:rPr lang="de-DE" dirty="0" smtClean="0"/>
              <a:t>, </a:t>
            </a:r>
            <a:r>
              <a:rPr lang="de-DE" dirty="0" err="1" smtClean="0"/>
              <a:t>Ui</a:t>
            </a:r>
            <a:r>
              <a:rPr lang="de-DE" dirty="0" smtClean="0"/>
              <a:t> (irisch);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Mac, </a:t>
            </a:r>
            <a:r>
              <a:rPr lang="de-DE" dirty="0" err="1" smtClean="0"/>
              <a:t>Me</a:t>
            </a:r>
            <a:r>
              <a:rPr lang="de-DE" dirty="0" smtClean="0"/>
              <a:t>, M</a:t>
            </a:r>
            <a:r>
              <a:rPr lang="de-DE" baseline="30000" dirty="0" smtClean="0"/>
              <a:t>c </a:t>
            </a:r>
            <a:r>
              <a:rPr lang="de-DE" dirty="0" smtClean="0"/>
              <a:t>oder M‘‚ (irisch-schottisch);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Fitz (normannisch);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A', Ab, </a:t>
            </a:r>
            <a:r>
              <a:rPr lang="de-DE" dirty="0" err="1" smtClean="0"/>
              <a:t>Ap</a:t>
            </a:r>
            <a:r>
              <a:rPr lang="de-DE" dirty="0" smtClean="0"/>
              <a:t> (walisisch);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Abu, Ibn (arabisch);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Bar (aramäisch);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Ter (armenisch);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Ben (hebräisch).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Am Ende von Familiennamen kommen folgende Verwandtschaftsbezeichnungen vor: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Filho</a:t>
            </a:r>
            <a:r>
              <a:rPr lang="de-DE" dirty="0" smtClean="0"/>
              <a:t>, Junior, </a:t>
            </a:r>
            <a:r>
              <a:rPr lang="de-DE" dirty="0" err="1" smtClean="0"/>
              <a:t>Neto</a:t>
            </a:r>
            <a:r>
              <a:rPr lang="de-DE" dirty="0" smtClean="0"/>
              <a:t>, </a:t>
            </a:r>
            <a:r>
              <a:rPr lang="de-DE" dirty="0" err="1" smtClean="0"/>
              <a:t>Sobrinho</a:t>
            </a:r>
            <a:r>
              <a:rPr lang="de-DE" dirty="0" smtClean="0"/>
              <a:t> (u.a.; brasilianisch);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/>
              <a:t>Ogly</a:t>
            </a:r>
            <a:r>
              <a:rPr lang="de-DE" dirty="0" smtClean="0"/>
              <a:t>, </a:t>
            </a:r>
            <a:r>
              <a:rPr lang="de-DE" dirty="0" err="1" smtClean="0"/>
              <a:t>Uly</a:t>
            </a:r>
            <a:r>
              <a:rPr lang="de-DE" dirty="0" smtClean="0"/>
              <a:t>, </a:t>
            </a:r>
            <a:r>
              <a:rPr lang="de-DE" dirty="0" err="1" smtClean="0"/>
              <a:t>Zade</a:t>
            </a:r>
            <a:r>
              <a:rPr lang="de-DE" dirty="0" smtClean="0"/>
              <a:t> (orientalisch).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006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Hier wird die aktuelle deutsche RDA-Terminologie</a:t>
            </a:r>
            <a:r>
              <a:rPr lang="de-DE" baseline="0" dirty="0" smtClean="0"/>
              <a:t> verwendet. Mit dem August-Release soll für „</a:t>
            </a:r>
            <a:r>
              <a:rPr lang="de-DE" sz="1200" dirty="0" smtClean="0"/>
              <a:t>Ansetzungsform des Sucheinstiegs“ ein anderer Term verwendet werden. Wahrscheinlich wird</a:t>
            </a:r>
            <a:r>
              <a:rPr lang="de-DE" sz="1200" baseline="0" dirty="0" smtClean="0"/>
              <a:t> dieser dann „normierter Sucheinstieg“ lauten. Dafür hatte sich die AG-RDA im März 2014 ausgesprochen. Doch kurze Zeit später wird dieser Beschluss in Frage gestellt, da der RDA-Term „</a:t>
            </a:r>
            <a:r>
              <a:rPr lang="de-DE" sz="1200" baseline="0" dirty="0" err="1" smtClean="0"/>
              <a:t>Authorized</a:t>
            </a:r>
            <a:r>
              <a:rPr lang="de-DE" sz="1200" baseline="0" dirty="0" smtClean="0"/>
              <a:t> Access Point“ verfälscht wiedergegeben wird. Ob der Term „normierter Sucheinstieg“ nun ab August verwendet wird, muss vom Standardisierungsausschuss noch beschlossen werden (Stand April 2014).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6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ERL</a:t>
            </a:r>
            <a:r>
              <a:rPr lang="de-DE" baseline="0" dirty="0" smtClean="0"/>
              <a:t> 1 zu 9.2.2.9.5: 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Orientalische Verwandtschaftsbezeichnungen, die in RDA nicht aufgeführt sind (z.B.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ogly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uly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zade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), werden analog der Regelung für portugiesische Namen behandelt und dem Familiennamen hinzugefügt; sie werden nicht mit Komma abgetrennt.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0084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Erläuterung zum Beispiel: </a:t>
            </a:r>
            <a:r>
              <a:rPr lang="de-DE" dirty="0" err="1" smtClean="0"/>
              <a:t>Rafâa</a:t>
            </a:r>
            <a:r>
              <a:rPr lang="de-DE" dirty="0" smtClean="0"/>
              <a:t> Ben </a:t>
            </a:r>
            <a:r>
              <a:rPr lang="de-DE" dirty="0" err="1" smtClean="0"/>
              <a:t>Achour</a:t>
            </a:r>
            <a:r>
              <a:rPr lang="de-DE" dirty="0" smtClean="0"/>
              <a:t> wird in einigen Quellen</a:t>
            </a:r>
            <a:r>
              <a:rPr lang="de-DE" baseline="0" dirty="0" smtClean="0"/>
              <a:t> als </a:t>
            </a:r>
            <a:r>
              <a:rPr lang="de-DE" dirty="0" err="1" smtClean="0"/>
              <a:t>Rafaa</a:t>
            </a:r>
            <a:r>
              <a:rPr lang="de-DE" dirty="0" smtClean="0"/>
              <a:t> Ben </a:t>
            </a:r>
            <a:r>
              <a:rPr lang="de-DE" dirty="0" err="1" smtClean="0"/>
              <a:t>Achour</a:t>
            </a:r>
            <a:r>
              <a:rPr lang="de-DE" dirty="0" smtClean="0"/>
              <a:t> geführt.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664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036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6624736" cy="365125"/>
          </a:xfrm>
        </p:spPr>
        <p:txBody>
          <a:bodyPr/>
          <a:lstStyle>
            <a:lvl1pPr algn="l"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24328" y="6381328"/>
            <a:ext cx="1224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ECFD-68E7-4B49-9F0E-0CC064E87EB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0932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pPr algn="l"/>
            <a:r>
              <a:rPr lang="de-DE" smtClean="0"/>
              <a:t>AG RDA Schulungsunterlagen - Modul GND: Sonderformen | Stand: 17.04.2014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8822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ECFD-68E7-4B49-9F0E-0CC064E87EB9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tiff"/><Relationship Id="rId15" Type="http://schemas.openxmlformats.org/officeDocument/2006/relationships/image" Target="../media/image14.png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559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703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8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24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3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97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38" y="4815384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4138761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8" y="3092384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6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45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948867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latin typeface="Verdana" pitchFamily="34" charset="0"/>
                </a:rPr>
                <a:t>Vertretungen der Öffentlichen Bibliotheken</a:t>
              </a:r>
              <a:endParaRPr lang="de-DE" sz="1000" b="1" dirty="0">
                <a:latin typeface="Verdana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90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368152"/>
          </a:xfrm>
        </p:spPr>
        <p:txBody>
          <a:bodyPr/>
          <a:lstStyle/>
          <a:p>
            <a:r>
              <a:rPr lang="de-DE" dirty="0" smtClean="0"/>
              <a:t>Verwandtschaftsbezeichnungen 	   -4-  </a:t>
            </a:r>
            <a:r>
              <a:rPr lang="de-DE" sz="2600" dirty="0" smtClean="0"/>
              <a:t>Akzente und sonstige diakritische Zeichen</a:t>
            </a:r>
            <a:endParaRPr lang="de-DE" sz="2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2060848"/>
            <a:ext cx="8207375" cy="4031976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Werden so erfasst, wie sie in der Vorlage erscheinen.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Ist sicher, dass Akzente oder diakritische Zeichen wesentlicher Bestandteil des Namens sind und in der Vorlage weggelassen wurden, sind sie zu ergänzen.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400" dirty="0" smtClean="0"/>
              <a:t>Grundlage sind die Rechtschreibregeln der Sprache, in der die Daten erfasst werden.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spcBef>
                <a:spcPts val="0"/>
              </a:spcBef>
              <a:buNone/>
            </a:pPr>
            <a:r>
              <a:rPr lang="de-DE" dirty="0" smtClean="0"/>
              <a:t>		</a:t>
            </a:r>
            <a:r>
              <a:rPr lang="de-DE" sz="2000" i="1" dirty="0" smtClean="0"/>
              <a:t>Beispiel: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	Ben </a:t>
            </a:r>
            <a:r>
              <a:rPr lang="de-DE" sz="2000" dirty="0" err="1" smtClean="0"/>
              <a:t>Achour</a:t>
            </a:r>
            <a:r>
              <a:rPr lang="de-DE" sz="2000" dirty="0" smtClean="0"/>
              <a:t>, </a:t>
            </a:r>
            <a:r>
              <a:rPr lang="de-DE" sz="2000" dirty="0" err="1" smtClean="0"/>
              <a:t>Rafâa</a:t>
            </a:r>
            <a:endParaRPr lang="de-DE" sz="2000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2840" y="116632"/>
            <a:ext cx="8589640" cy="1143000"/>
          </a:xfrm>
        </p:spPr>
        <p:txBody>
          <a:bodyPr/>
          <a:lstStyle/>
          <a:p>
            <a:r>
              <a:rPr lang="de-DE" dirty="0" smtClean="0"/>
              <a:t>Patronyme – Allgemeines 		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7544" y="1268760"/>
            <a:ext cx="8207375" cy="4464050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dirty="0"/>
              <a:t>v</a:t>
            </a:r>
            <a:r>
              <a:rPr lang="de-DE" dirty="0" smtClean="0"/>
              <a:t>gl. RDA 9.2.2.19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Werden als weiterer Vorname angesehen.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Bei der Ansetzungsform des Sucheinstiegs ist das Patronym nach dem ersten Vornamen zu erfassen.</a:t>
            </a:r>
          </a:p>
          <a:p>
            <a:pPr marL="266700" indent="-266700" defTabSz="893763">
              <a:spcBef>
                <a:spcPts val="1800"/>
              </a:spcBef>
              <a:buNone/>
              <a:tabLst>
                <a:tab pos="755650" algn="l"/>
              </a:tabLst>
            </a:pPr>
            <a:r>
              <a:rPr lang="de-DE" dirty="0" smtClean="0"/>
              <a:t>	</a:t>
            </a:r>
            <a:r>
              <a:rPr lang="de-DE" dirty="0" smtClean="0">
                <a:sym typeface="Wingdings"/>
              </a:rPr>
              <a:t>	</a:t>
            </a:r>
            <a:r>
              <a:rPr lang="de-DE" dirty="0" smtClean="0"/>
              <a:t>Steht das Patronym beim selbstgebrauchten</a:t>
            </a:r>
            <a:br>
              <a:rPr lang="de-DE" dirty="0" smtClean="0"/>
            </a:br>
            <a:r>
              <a:rPr lang="de-DE" dirty="0" smtClean="0"/>
              <a:t>	Namen an erster Stelle, müssen die Vornamen </a:t>
            </a:r>
            <a:br>
              <a:rPr lang="de-DE" dirty="0" smtClean="0"/>
            </a:br>
            <a:r>
              <a:rPr lang="de-DE" dirty="0" smtClean="0"/>
              <a:t>	umgestellt und der erste Vorname als erstes </a:t>
            </a:r>
            <a:br>
              <a:rPr lang="de-DE" dirty="0" smtClean="0"/>
            </a:br>
            <a:r>
              <a:rPr lang="de-DE" dirty="0" smtClean="0"/>
              <a:t>	Element erfasst werden.</a:t>
            </a:r>
          </a:p>
          <a:p>
            <a:pPr>
              <a:spcBef>
                <a:spcPts val="1800"/>
              </a:spcBef>
              <a:tabLst>
                <a:tab pos="717550" algn="l"/>
              </a:tabLst>
            </a:pPr>
            <a:r>
              <a:rPr lang="de-DE" dirty="0" smtClean="0"/>
              <a:t>Als abweichender Name wird die Variante mit dem Patronym an erster Stelle eingetragen.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Allgemeines 		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de-DE" i="1" dirty="0" smtClean="0"/>
              <a:t>	Beispiele:</a:t>
            </a:r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err="1" smtClean="0"/>
              <a:t>ʾAbé</a:t>
            </a:r>
            <a:r>
              <a:rPr lang="de-DE" dirty="0" smtClean="0"/>
              <a:t> </a:t>
            </a:r>
            <a:r>
              <a:rPr lang="de-DE" dirty="0" err="1" smtClean="0"/>
              <a:t>Gubañā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</a:t>
            </a:r>
            <a:r>
              <a:rPr lang="de-DE" sz="1900" dirty="0" err="1" smtClean="0"/>
              <a:t>ʾAbé</a:t>
            </a:r>
            <a:r>
              <a:rPr lang="de-DE" sz="1900" dirty="0" smtClean="0"/>
              <a:t> ; Vatersname: </a:t>
            </a:r>
            <a:r>
              <a:rPr lang="de-DE" sz="1900" dirty="0" err="1" smtClean="0"/>
              <a:t>Gubañā</a:t>
            </a:r>
            <a:endParaRPr lang="de-DE" sz="1900" dirty="0" smtClean="0"/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smtClean="0"/>
              <a:t>Solomon </a:t>
            </a:r>
            <a:r>
              <a:rPr lang="de-DE" dirty="0" err="1" smtClean="0"/>
              <a:t>Gebre</a:t>
            </a:r>
            <a:r>
              <a:rPr lang="de-DE" dirty="0" smtClean="0"/>
              <a:t> Christos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Solomon ; Vatersname: </a:t>
            </a:r>
            <a:r>
              <a:rPr lang="de-DE" sz="1900" dirty="0" err="1" smtClean="0"/>
              <a:t>Gebre</a:t>
            </a:r>
            <a:r>
              <a:rPr lang="de-DE" sz="1900" dirty="0" smtClean="0"/>
              <a:t> Christos</a:t>
            </a:r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err="1" smtClean="0"/>
              <a:t>Kidāna</a:t>
            </a:r>
            <a:r>
              <a:rPr lang="de-DE" dirty="0" smtClean="0"/>
              <a:t> </a:t>
            </a:r>
            <a:r>
              <a:rPr lang="de-DE" dirty="0" err="1" smtClean="0"/>
              <a:t>Māryām</a:t>
            </a:r>
            <a:r>
              <a:rPr lang="de-DE" dirty="0" smtClean="0"/>
              <a:t> </a:t>
            </a:r>
            <a:r>
              <a:rPr lang="de-DE" dirty="0" err="1" smtClean="0"/>
              <a:t>Gétāhun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Vornamen: </a:t>
            </a:r>
            <a:r>
              <a:rPr lang="de-DE" sz="1900" dirty="0" err="1" smtClean="0"/>
              <a:t>Kidāna</a:t>
            </a:r>
            <a:r>
              <a:rPr lang="de-DE" sz="1900" dirty="0" smtClean="0"/>
              <a:t> </a:t>
            </a:r>
            <a:r>
              <a:rPr lang="de-DE" sz="1900" dirty="0" err="1" smtClean="0"/>
              <a:t>Māryām</a:t>
            </a:r>
            <a:r>
              <a:rPr lang="de-DE" sz="1900" dirty="0" smtClean="0"/>
              <a:t> ; Vatersname: </a:t>
            </a:r>
            <a:r>
              <a:rPr lang="de-DE" sz="1900" dirty="0" err="1" smtClean="0"/>
              <a:t>Gétāhun</a:t>
            </a:r>
            <a:endParaRPr lang="de-DE" sz="1900" dirty="0" smtClean="0"/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err="1" smtClean="0"/>
              <a:t>Germāčaw</a:t>
            </a:r>
            <a:r>
              <a:rPr lang="de-DE" dirty="0" smtClean="0"/>
              <a:t> </a:t>
            </a:r>
            <a:r>
              <a:rPr lang="de-DE" dirty="0" err="1" smtClean="0"/>
              <a:t>Takla</a:t>
            </a:r>
            <a:r>
              <a:rPr lang="de-DE" dirty="0" smtClean="0"/>
              <a:t> </a:t>
            </a:r>
            <a:r>
              <a:rPr lang="de-DE" dirty="0" err="1" smtClean="0"/>
              <a:t>Ḥawāryāt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</a:t>
            </a:r>
            <a:r>
              <a:rPr lang="de-DE" sz="1900" dirty="0" err="1" smtClean="0"/>
              <a:t>Germāčaw</a:t>
            </a:r>
            <a:r>
              <a:rPr lang="de-DE" sz="1900" dirty="0" smtClean="0"/>
              <a:t> ; Vatersname: </a:t>
            </a:r>
            <a:r>
              <a:rPr lang="de-DE" sz="1900" dirty="0" err="1" smtClean="0"/>
              <a:t>Takla</a:t>
            </a:r>
            <a:r>
              <a:rPr lang="de-DE" sz="1900" dirty="0" smtClean="0"/>
              <a:t> </a:t>
            </a:r>
            <a:r>
              <a:rPr lang="de-DE" sz="1900" dirty="0" err="1" smtClean="0"/>
              <a:t>Ḥawāryāt</a:t>
            </a:r>
            <a:endParaRPr lang="de-DE" sz="1900" dirty="0" smtClean="0"/>
          </a:p>
          <a:p>
            <a:pPr lvl="1"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de-DE" dirty="0" smtClean="0"/>
              <a:t>Isaac </a:t>
            </a:r>
            <a:r>
              <a:rPr lang="de-DE" dirty="0" err="1" smtClean="0"/>
              <a:t>ben</a:t>
            </a:r>
            <a:r>
              <a:rPr lang="de-DE" dirty="0" smtClean="0"/>
              <a:t> Aaron </a:t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sz="1900" dirty="0" smtClean="0"/>
              <a:t>Vorname: Isaac ; Vatersname: </a:t>
            </a:r>
            <a:r>
              <a:rPr lang="de-DE" sz="1900" dirty="0" err="1" smtClean="0"/>
              <a:t>ben</a:t>
            </a:r>
            <a:r>
              <a:rPr lang="de-DE" sz="1900" dirty="0" smtClean="0"/>
              <a:t> Aaron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25760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Arabische Namen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24744"/>
            <a:ext cx="8496175" cy="4824065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sz="2100" dirty="0"/>
              <a:t>v</a:t>
            </a:r>
            <a:r>
              <a:rPr lang="de-DE" sz="2100" dirty="0" smtClean="0"/>
              <a:t>gl. RDA  F.1</a:t>
            </a:r>
          </a:p>
          <a:p>
            <a:pPr>
              <a:spcBef>
                <a:spcPts val="1800"/>
              </a:spcBef>
            </a:pPr>
            <a:r>
              <a:rPr lang="de-DE" sz="2100" dirty="0" smtClean="0"/>
              <a:t>RDA F.1 gilt nur für arabische Namen, die ursprünglich in arabisch geschrieben sind und über keinen Nachnamen verfügen.</a:t>
            </a:r>
          </a:p>
          <a:p>
            <a:pPr>
              <a:spcBef>
                <a:spcPts val="1800"/>
              </a:spcBef>
            </a:pPr>
            <a:r>
              <a:rPr lang="de-DE" sz="2100" dirty="0" smtClean="0"/>
              <a:t>Bei der Ansetzungsform des Sucheinstiegs wird das erste Element mit Hilfe der angegebenen Nachschlagewerke festgelegt. </a:t>
            </a:r>
          </a:p>
          <a:p>
            <a:pPr lvl="1">
              <a:spcBef>
                <a:spcPts val="1800"/>
              </a:spcBef>
              <a:buFont typeface="Courier New" panose="02070309020205020404" pitchFamily="49" charset="0"/>
              <a:buChar char="o"/>
            </a:pPr>
            <a:r>
              <a:rPr lang="de-DE" sz="2100" dirty="0" smtClean="0"/>
              <a:t>Dies ist der Teil des Namens, unter dem die Person am bekanntesten ist.</a:t>
            </a:r>
          </a:p>
          <a:p>
            <a:pPr>
              <a:spcBef>
                <a:spcPts val="1800"/>
              </a:spcBef>
            </a:pPr>
            <a:r>
              <a:rPr lang="de-DE" sz="2100" dirty="0" smtClean="0"/>
              <a:t>Nach dem ersten Element werden die anderen Namensbestandteile in folgender Reihenfolge erfasst: </a:t>
            </a:r>
            <a:r>
              <a:rPr lang="de-DE" sz="2100" dirty="0" err="1" smtClean="0"/>
              <a:t>khiṭāb</a:t>
            </a:r>
            <a:r>
              <a:rPr lang="de-DE" sz="2100" dirty="0" smtClean="0"/>
              <a:t> (Ehrennamen), </a:t>
            </a:r>
            <a:r>
              <a:rPr lang="de-DE" sz="2100" dirty="0" err="1" smtClean="0"/>
              <a:t>kunyah</a:t>
            </a:r>
            <a:r>
              <a:rPr lang="de-DE" sz="2100" dirty="0" smtClean="0"/>
              <a:t> (Kompositum), </a:t>
            </a:r>
            <a:r>
              <a:rPr lang="de-DE" sz="2100" dirty="0" err="1" smtClean="0"/>
              <a:t>ism</a:t>
            </a:r>
            <a:r>
              <a:rPr lang="de-DE" sz="2100" dirty="0" smtClean="0"/>
              <a:t> (Vorname), Patronym und sonstige Namen</a:t>
            </a:r>
            <a:endParaRPr lang="de-DE" sz="21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Arabische Namen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7544" y="1268760"/>
            <a:ext cx="8207375" cy="453652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sz="2300" i="1" dirty="0" smtClean="0"/>
              <a:t>Beispiele:</a:t>
            </a:r>
          </a:p>
          <a:p>
            <a:r>
              <a:rPr lang="de-DE" sz="2300" dirty="0" err="1" smtClean="0"/>
              <a:t>Khiṭāb</a:t>
            </a:r>
            <a:r>
              <a:rPr lang="de-DE" sz="2300" dirty="0" smtClean="0"/>
              <a:t> (Ehrenbestandteil, dessen letzter Teil typischerweise al-</a:t>
            </a:r>
            <a:r>
              <a:rPr lang="de-DE" sz="2300" dirty="0" err="1" smtClean="0"/>
              <a:t>Dīn</a:t>
            </a:r>
            <a:r>
              <a:rPr lang="de-DE" sz="2300" dirty="0" smtClean="0"/>
              <a:t> ist):</a:t>
            </a:r>
          </a:p>
          <a:p>
            <a:pPr lvl="1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Rashīd</a:t>
            </a:r>
            <a:r>
              <a:rPr lang="de-DE" sz="2300" b="1" dirty="0" smtClean="0"/>
              <a:t> al-</a:t>
            </a:r>
            <a:r>
              <a:rPr lang="de-DE" sz="2300" b="1" dirty="0" err="1" smtClean="0"/>
              <a:t>Dīn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Ṭabīb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err="1" smtClean="0"/>
              <a:t>Kunyah</a:t>
            </a:r>
            <a:r>
              <a:rPr lang="de-DE" sz="2300" dirty="0" smtClean="0"/>
              <a:t> (meist ein Kompositum mit </a:t>
            </a:r>
            <a:r>
              <a:rPr lang="de-DE" sz="2300" dirty="0" err="1" smtClean="0"/>
              <a:t>Abū</a:t>
            </a:r>
            <a:r>
              <a:rPr lang="de-DE" sz="2300" dirty="0" smtClean="0"/>
              <a:t> oder </a:t>
            </a:r>
            <a:r>
              <a:rPr lang="de-DE" sz="2300" dirty="0" err="1" smtClean="0"/>
              <a:t>Umm</a:t>
            </a:r>
            <a:r>
              <a:rPr lang="de-DE" sz="2300" dirty="0" smtClean="0"/>
              <a:t> als erstem Wort):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Abū</a:t>
            </a:r>
            <a:r>
              <a:rPr lang="de-DE" sz="2300" b="1" dirty="0" smtClean="0"/>
              <a:t> al-</a:t>
            </a:r>
            <a:r>
              <a:rPr lang="de-DE" sz="2300" b="1" dirty="0" err="1" smtClean="0"/>
              <a:t>Barakāt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Hibat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Allāh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ʿAlī</a:t>
            </a:r>
            <a:endParaRPr lang="de-DE" sz="2300" b="1" dirty="0" smtClean="0"/>
          </a:p>
          <a:p>
            <a:pPr marL="742950" lvl="2" indent="-342900">
              <a:buNone/>
            </a:pPr>
            <a:r>
              <a:rPr lang="de-DE" sz="2300" b="1" dirty="0" smtClean="0"/>
              <a:t>		</a:t>
            </a:r>
            <a:r>
              <a:rPr lang="de-DE" sz="2300" b="1" dirty="0" err="1" smtClean="0"/>
              <a:t>Umm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Kulthūm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err="1" smtClean="0"/>
              <a:t>Ism</a:t>
            </a:r>
            <a:r>
              <a:rPr lang="de-DE" sz="2300" dirty="0" smtClean="0"/>
              <a:t> (Vorname):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ʿAlī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Abī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Ṭālib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Caliph</a:t>
            </a:r>
            <a:endParaRPr lang="de-DE" sz="2300" b="1" dirty="0" smtClean="0"/>
          </a:p>
          <a:p>
            <a:pPr marL="742950" lvl="2" indent="-342900">
              <a:buNone/>
            </a:pPr>
            <a:r>
              <a:rPr lang="de-DE" sz="2300" b="1" dirty="0" smtClean="0"/>
              <a:t>		</a:t>
            </a:r>
            <a:r>
              <a:rPr lang="de-DE" sz="2300" b="1" dirty="0" err="1" smtClean="0"/>
              <a:t>Bashshār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Burd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smtClean="0"/>
              <a:t>Patronym (meist ein Kompositum mit Ibn oder Bin (Sohn von) oder </a:t>
            </a:r>
            <a:r>
              <a:rPr lang="de-DE" sz="2300" dirty="0" err="1" smtClean="0"/>
              <a:t>Bint</a:t>
            </a:r>
            <a:r>
              <a:rPr lang="de-DE" sz="2300" dirty="0" smtClean="0"/>
              <a:t> (Tochter von) als erstem Wort):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smtClean="0"/>
              <a:t>Ibn </a:t>
            </a:r>
            <a:r>
              <a:rPr lang="de-DE" sz="2300" b="1" dirty="0" err="1" smtClean="0"/>
              <a:t>Hishām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ʿAbd</a:t>
            </a:r>
            <a:r>
              <a:rPr lang="de-DE" sz="2300" b="1" dirty="0" smtClean="0"/>
              <a:t> al-Malik</a:t>
            </a:r>
          </a:p>
          <a:p>
            <a:pPr marL="742950" lvl="2" indent="-342900">
              <a:buNone/>
            </a:pPr>
            <a:r>
              <a:rPr lang="de-DE" sz="2300" b="1" dirty="0" smtClean="0"/>
              <a:t>		</a:t>
            </a:r>
            <a:r>
              <a:rPr lang="de-DE" sz="2300" b="1" dirty="0" err="1" smtClean="0"/>
              <a:t>Bint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Ṭalāl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Basmah</a:t>
            </a:r>
            <a:endParaRPr lang="de-DE" sz="2300" b="1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300" dirty="0" smtClean="0"/>
              <a:t>Sonstige Namen: </a:t>
            </a:r>
            <a:r>
              <a:rPr lang="de-DE" sz="2300" dirty="0" err="1" smtClean="0"/>
              <a:t>Laqab</a:t>
            </a:r>
            <a:r>
              <a:rPr lang="de-DE" sz="2300" dirty="0" smtClean="0"/>
              <a:t> (beschreibender Beiname):</a:t>
            </a:r>
          </a:p>
          <a:p>
            <a:pPr marL="742950" lvl="2" indent="-342900">
              <a:buNone/>
            </a:pPr>
            <a:r>
              <a:rPr lang="de-DE" sz="2300" dirty="0" smtClean="0"/>
              <a:t>		</a:t>
            </a:r>
            <a:r>
              <a:rPr lang="de-DE" sz="2300" b="1" dirty="0" err="1" smtClean="0"/>
              <a:t>Abū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Shāmah</a:t>
            </a:r>
            <a:r>
              <a:rPr lang="de-DE" sz="2300" b="1" dirty="0" smtClean="0"/>
              <a:t>, </a:t>
            </a:r>
            <a:r>
              <a:rPr lang="de-DE" sz="2300" b="1" dirty="0" err="1" smtClean="0"/>
              <a:t>ʿAbd</a:t>
            </a:r>
            <a:r>
              <a:rPr lang="de-DE" sz="2300" b="1" dirty="0" smtClean="0"/>
              <a:t> al-</a:t>
            </a:r>
            <a:r>
              <a:rPr lang="de-DE" sz="2300" b="1" dirty="0" err="1" smtClean="0"/>
              <a:t>Raḥmān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ibn</a:t>
            </a:r>
            <a:r>
              <a:rPr lang="de-DE" sz="2300" b="1" dirty="0" smtClean="0"/>
              <a:t> </a:t>
            </a:r>
            <a:r>
              <a:rPr lang="de-DE" sz="2300" b="1" dirty="0" err="1" smtClean="0"/>
              <a:t>Ismāʿīl</a:t>
            </a:r>
            <a:endParaRPr lang="de-DE" b="1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Patronyme – Arabische Namen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4248001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Ein Patronym kann auch als erstes Element erfasst werden, sofern es vom Namen des Vaters abgeleitet ist.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Erfüllt das Patronym nicht die oben erwähnte Voraussetzung, wird es weggelassen.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Wenn der Name auch mit einem anderen Element an erster Stelle sinnvoll ist, wird ein abweichender Name mit diesem anderen Teil als erstes Element erfasst.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15</a:t>
            </a:fld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94122"/>
          </a:xfrm>
        </p:spPr>
        <p:txBody>
          <a:bodyPr/>
          <a:lstStyle/>
          <a:p>
            <a:r>
              <a:rPr lang="de-DE" dirty="0" smtClean="0"/>
              <a:t>Patronyme – Isländische Namen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96752"/>
            <a:ext cx="8207375" cy="5112568"/>
          </a:xfrm>
        </p:spPr>
        <p:txBody>
          <a:bodyPr>
            <a:normAutofit fontScale="47500" lnSpcReduction="20000"/>
          </a:bodyPr>
          <a:lstStyle/>
          <a:p>
            <a:pPr>
              <a:spcBef>
                <a:spcPts val="1800"/>
              </a:spcBef>
              <a:buNone/>
            </a:pPr>
            <a:r>
              <a:rPr lang="de-DE" sz="4200" dirty="0" smtClean="0"/>
              <a:t>vgl. RDA F.4</a:t>
            </a:r>
          </a:p>
          <a:p>
            <a:pPr>
              <a:spcBef>
                <a:spcPts val="1800"/>
              </a:spcBef>
            </a:pPr>
            <a:r>
              <a:rPr lang="de-DE" sz="4200" dirty="0" smtClean="0"/>
              <a:t>Die Ansetzungsform des Sucheinstiegs wird als persönlicher Name in der Form Vorname – Patronym – Familienname angegeben. </a:t>
            </a:r>
          </a:p>
          <a:p>
            <a:pPr>
              <a:spcBef>
                <a:spcPts val="1800"/>
              </a:spcBef>
            </a:pPr>
            <a:r>
              <a:rPr lang="de-DE" sz="4200" dirty="0" smtClean="0"/>
              <a:t>Folgt nach dem Vornamen oder dem Patronym eine Ortsbezeichnung, wird diese als integraler Bestandteil des Namens behandelt.</a:t>
            </a:r>
          </a:p>
          <a:p>
            <a:pPr>
              <a:lnSpc>
                <a:spcPct val="120000"/>
              </a:lnSpc>
              <a:spcBef>
                <a:spcPts val="1800"/>
              </a:spcBef>
              <a:buNone/>
            </a:pPr>
            <a:r>
              <a:rPr lang="de-DE" sz="2900" b="1" dirty="0" smtClean="0"/>
              <a:t>		</a:t>
            </a:r>
            <a:r>
              <a:rPr lang="de-DE" sz="4000" i="1" dirty="0" smtClean="0"/>
              <a:t>Beispiel:</a:t>
            </a:r>
            <a:r>
              <a:rPr lang="de-DE" sz="4000" b="1" dirty="0" smtClean="0"/>
              <a:t>  </a:t>
            </a:r>
            <a:br>
              <a:rPr lang="de-DE" sz="4000" b="1" dirty="0" smtClean="0"/>
            </a:br>
            <a:r>
              <a:rPr lang="de-DE" sz="4000" dirty="0" smtClean="0"/>
              <a:t>	100$P		</a:t>
            </a:r>
            <a:r>
              <a:rPr lang="de-DE" sz="4000" dirty="0" err="1" smtClean="0"/>
              <a:t>Bjarni</a:t>
            </a:r>
            <a:r>
              <a:rPr lang="de-DE" sz="4000" dirty="0" smtClean="0"/>
              <a:t> </a:t>
            </a:r>
            <a:r>
              <a:rPr lang="de-DE" sz="4000" dirty="0" err="1" smtClean="0"/>
              <a:t>Benediktsson</a:t>
            </a:r>
            <a:r>
              <a:rPr lang="de-DE" sz="4000" dirty="0" smtClean="0"/>
              <a:t> </a:t>
            </a:r>
            <a:r>
              <a:rPr lang="de-DE" sz="4000" dirty="0" err="1" smtClean="0"/>
              <a:t>frá</a:t>
            </a:r>
            <a:r>
              <a:rPr lang="de-DE" sz="4000" dirty="0" smtClean="0"/>
              <a:t> </a:t>
            </a:r>
            <a:r>
              <a:rPr lang="de-DE" sz="4000" dirty="0" err="1" smtClean="0"/>
              <a:t>Hofteigi</a:t>
            </a:r>
            <a:r>
              <a:rPr lang="de-DE" sz="4000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		</a:t>
            </a:r>
            <a:r>
              <a:rPr lang="de-DE" sz="3400" dirty="0" smtClean="0"/>
              <a:t>Vorname: </a:t>
            </a:r>
            <a:r>
              <a:rPr lang="de-DE" sz="3400" dirty="0" err="1" smtClean="0"/>
              <a:t>Bjarni</a:t>
            </a:r>
            <a:r>
              <a:rPr lang="de-DE" sz="3400" dirty="0" smtClean="0"/>
              <a:t> ; Patronym: </a:t>
            </a:r>
            <a:r>
              <a:rPr lang="de-DE" sz="3400" dirty="0" err="1" smtClean="0"/>
              <a:t>Benediktsson</a:t>
            </a:r>
            <a:r>
              <a:rPr lang="de-DE" sz="3400" dirty="0" smtClean="0"/>
              <a:t> ;</a:t>
            </a:r>
            <a:br>
              <a:rPr lang="de-DE" sz="3400" dirty="0" smtClean="0"/>
            </a:br>
            <a:r>
              <a:rPr lang="de-DE" sz="3400" dirty="0" smtClean="0"/>
              <a:t>			Ortsbezeichnung: </a:t>
            </a:r>
            <a:r>
              <a:rPr lang="de-DE" sz="3400" dirty="0" err="1" smtClean="0"/>
              <a:t>frá</a:t>
            </a:r>
            <a:r>
              <a:rPr lang="de-DE" sz="3400" dirty="0" smtClean="0"/>
              <a:t> </a:t>
            </a:r>
            <a:r>
              <a:rPr lang="de-DE" sz="3400" dirty="0" err="1" smtClean="0"/>
              <a:t>Hofteigi</a:t>
            </a:r>
            <a:endParaRPr lang="de-DE" sz="3400" dirty="0" smtClean="0"/>
          </a:p>
          <a:p>
            <a:pPr>
              <a:spcBef>
                <a:spcPts val="1800"/>
              </a:spcBef>
            </a:pPr>
            <a:r>
              <a:rPr lang="de-DE" sz="4200" dirty="0" smtClean="0"/>
              <a:t>Als abweichende Namen werden folgende Teile jeweils als erstes Element erfasst:</a:t>
            </a:r>
          </a:p>
          <a:p>
            <a:pPr lvl="1">
              <a:spcBef>
                <a:spcPts val="1200"/>
              </a:spcBef>
            </a:pPr>
            <a:r>
              <a:rPr lang="de-DE" sz="4200" dirty="0" smtClean="0"/>
              <a:t>das Patronym </a:t>
            </a:r>
          </a:p>
          <a:p>
            <a:pPr lvl="1">
              <a:spcBef>
                <a:spcPts val="1200"/>
              </a:spcBef>
            </a:pPr>
            <a:r>
              <a:rPr lang="de-DE" sz="4200" dirty="0" smtClean="0"/>
              <a:t>der Familienname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16</a:t>
            </a:fld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de-DE" dirty="0" smtClean="0"/>
              <a:t>Patronyme – Rumänische Namen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446405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dirty="0"/>
              <a:t>v</a:t>
            </a:r>
            <a:r>
              <a:rPr lang="de-DE" dirty="0" smtClean="0"/>
              <a:t>gl. RDA F.9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Das Patronym mit dem Suffix „ade“ wird als erstes Element erfasst.</a:t>
            </a:r>
          </a:p>
          <a:p>
            <a:pPr marL="452438" lvl="1" indent="4763">
              <a:spcBef>
                <a:spcPts val="1800"/>
              </a:spcBef>
              <a:buNone/>
            </a:pPr>
            <a:r>
              <a:rPr lang="de-DE" i="1" dirty="0" smtClean="0"/>
              <a:t>Beispiel: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vi-VN" dirty="0" smtClean="0"/>
              <a:t>Heliade Rădulescu, Ion</a:t>
            </a:r>
            <a:r>
              <a:rPr lang="de-DE" sz="2400" dirty="0" smtClean="0"/>
              <a:t>			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Es wird kein abweichender Namen eingetragen.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94122"/>
          </a:xfrm>
        </p:spPr>
        <p:txBody>
          <a:bodyPr/>
          <a:lstStyle/>
          <a:p>
            <a:r>
              <a:rPr lang="de-DE" dirty="0" smtClean="0"/>
              <a:t>Artikel, Präfixe und Präpositionen 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504056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None/>
            </a:pPr>
            <a:r>
              <a:rPr lang="de-DE" sz="2200" dirty="0"/>
              <a:t>v</a:t>
            </a:r>
            <a:r>
              <a:rPr lang="de-DE" sz="2200" dirty="0" smtClean="0"/>
              <a:t>gl. RDA 9.2.2.11.1 und ERL dazu, sowie RDA F.11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Die Ansetzungsform des Sucheinstiegs wird auf Basis der Regelungen für die Landessprache gebildet, wo sich der Lebensmittelpunkt der Person befindet.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Zur Bestimmung des ersten Ordnungselements werden alphabetische geordnete Verzeichnisse in der Sprache der Person bzw. des Landes herangezogen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Für einzelne Sprachen gibt es Regelungen im Anhang RDA F.11.</a:t>
            </a:r>
          </a:p>
          <a:p>
            <a:pPr>
              <a:spcBef>
                <a:spcPts val="1800"/>
              </a:spcBef>
            </a:pPr>
            <a:endParaRPr lang="de-DE" dirty="0" smtClean="0"/>
          </a:p>
          <a:p>
            <a:pPr>
              <a:spcBef>
                <a:spcPts val="1800"/>
              </a:spcBef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18</a:t>
            </a:fld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Artikel, Präfixe und Präpositionen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124744"/>
            <a:ext cx="8279383" cy="5184576"/>
          </a:xfrm>
        </p:spPr>
        <p:txBody>
          <a:bodyPr>
            <a:noAutofit/>
          </a:bodyPr>
          <a:lstStyle/>
          <a:p>
            <a:pPr lvl="0"/>
            <a:r>
              <a:rPr lang="de-DE" sz="2000" dirty="0" smtClean="0"/>
              <a:t>Hat die Person Werke in mehreren Sprachen publiziert, werden für die Ansetzungsform des Sucheinstiegs die Regelungen für diejenige Sprache herangezogen, in der die Person die meisten ihrer Werke veröffentlichte.</a:t>
            </a:r>
          </a:p>
          <a:p>
            <a:pPr>
              <a:spcBef>
                <a:spcPts val="1800"/>
              </a:spcBef>
            </a:pPr>
            <a:r>
              <a:rPr lang="de-DE" sz="2000" dirty="0" smtClean="0"/>
              <a:t>Kann hier keine klare Entscheidung getroffen werden, ist folgende Bearbeitungsreihenfolge zu beachten: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/>
              <a:t>falls die Person in Deutsch veröffentlicht hat, wird die Ansetzungsform des Sucheinstiegs nach den deutschen Namensregeln erfasst,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/>
              <a:t>ansonsten sind die Regelungen für das Land heranzuziehen, in dem die Person zur Zeit lebt oder arbeitet.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r>
              <a:rPr lang="de-DE" dirty="0" smtClean="0"/>
              <a:t>Wenn das nicht weiterführt, dann die Regeln für die Sprache des Namens anwenden. </a:t>
            </a:r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endParaRPr lang="de-DE" dirty="0" smtClean="0"/>
          </a:p>
          <a:p>
            <a:pPr marL="893763" lvl="1" indent="-436563">
              <a:spcBef>
                <a:spcPts val="1800"/>
              </a:spcBef>
              <a:buFont typeface="+mj-lt"/>
              <a:buAutoNum type="arabicPeriod"/>
            </a:pPr>
            <a:endParaRPr lang="de-DE" sz="22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19</a:t>
            </a:fld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Sonderformen</a:t>
            </a:r>
            <a:br>
              <a:rPr lang="de-DE" dirty="0" smtClean="0"/>
            </a:br>
            <a:r>
              <a:rPr lang="de-DE" dirty="0" smtClean="0"/>
              <a:t>moderner Namen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GND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94122"/>
          </a:xfrm>
        </p:spPr>
        <p:txBody>
          <a:bodyPr/>
          <a:lstStyle/>
          <a:p>
            <a:r>
              <a:rPr lang="de-DE" dirty="0" smtClean="0"/>
              <a:t>Artikel, Präfixe und Präpositionen 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5040560"/>
          </a:xfrm>
        </p:spPr>
        <p:txBody>
          <a:bodyPr>
            <a:noAutofit/>
          </a:bodyPr>
          <a:lstStyle/>
          <a:p>
            <a:pPr marL="0" indent="0">
              <a:spcBef>
                <a:spcPts val="1800"/>
              </a:spcBef>
              <a:buNone/>
            </a:pPr>
            <a:r>
              <a:rPr lang="de-DE" sz="2000" dirty="0"/>
              <a:t>Für deutsche oder in einem deutschsprachigen Land lebende Personen gilt allerdings folgende Regelung, die für die aus dem niederländischen stammenden Namen von RDA abweicht – dazu ist ein </a:t>
            </a:r>
            <a:r>
              <a:rPr lang="de-DE" sz="2000" dirty="0" err="1"/>
              <a:t>Proposal</a:t>
            </a:r>
            <a:r>
              <a:rPr lang="de-DE" sz="2000" dirty="0"/>
              <a:t> eingereicht:</a:t>
            </a:r>
          </a:p>
          <a:p>
            <a:pPr>
              <a:spcBef>
                <a:spcPts val="1800"/>
              </a:spcBef>
            </a:pPr>
            <a:r>
              <a:rPr lang="de-DE" sz="2000" dirty="0"/>
              <a:t>Wenn der </a:t>
            </a:r>
            <a:r>
              <a:rPr lang="de-DE" sz="2000" b="1" dirty="0"/>
              <a:t>Name deutsch</a:t>
            </a:r>
            <a:r>
              <a:rPr lang="de-DE" sz="2000" dirty="0"/>
              <a:t> ist und das Präfix aus einem Artikel oder einer Verschmelzung eines Artikels mit einer Präposition besteht, erfassen Sie das Präfix als erstes </a:t>
            </a:r>
            <a:r>
              <a:rPr lang="de-DE" sz="2000" dirty="0" smtClean="0"/>
              <a:t>Element.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Beispiele:</a:t>
            </a:r>
            <a:br>
              <a:rPr lang="de-DE" sz="2000" dirty="0" smtClean="0"/>
            </a:br>
            <a:r>
              <a:rPr lang="de-DE" sz="2000" dirty="0"/>
              <a:t>Zur Mühlen, Heinrich von</a:t>
            </a:r>
            <a:br>
              <a:rPr lang="de-DE" sz="2000" dirty="0"/>
            </a:br>
            <a:r>
              <a:rPr lang="de-DE" sz="2000" dirty="0"/>
              <a:t>Vom Berg, Friedrich</a:t>
            </a:r>
          </a:p>
          <a:p>
            <a:pPr marL="0" lvl="0" indent="0">
              <a:spcBef>
                <a:spcPts val="1800"/>
              </a:spcBef>
              <a:buNone/>
            </a:pPr>
            <a:endParaRPr lang="de-DE" sz="20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8246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94122"/>
          </a:xfrm>
        </p:spPr>
        <p:txBody>
          <a:bodyPr/>
          <a:lstStyle/>
          <a:p>
            <a:r>
              <a:rPr lang="de-DE" dirty="0" smtClean="0"/>
              <a:t>Artikel, Präfixe und Präpositionen 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207375" cy="5040560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sz="2000" dirty="0" smtClean="0"/>
              <a:t>Für sonstige deutsche Namen erfassen Sie den Teil des Namens hinter dem Präfix als erstes Element.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Beispiele: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Zur Mühlen, Heinrich von</a:t>
            </a:r>
            <a:br>
              <a:rPr lang="de-DE" sz="2000" dirty="0"/>
            </a:br>
            <a:r>
              <a:rPr lang="de-DE" sz="2000" dirty="0"/>
              <a:t>Vom Berg, </a:t>
            </a:r>
            <a:r>
              <a:rPr lang="de-DE" sz="2000" dirty="0" smtClean="0"/>
              <a:t>Friedrich</a:t>
            </a:r>
          </a:p>
          <a:p>
            <a:pPr>
              <a:spcBef>
                <a:spcPts val="1800"/>
              </a:spcBef>
            </a:pPr>
            <a:r>
              <a:rPr lang="de-DE" sz="2000" dirty="0" smtClean="0"/>
              <a:t>Für </a:t>
            </a:r>
            <a:r>
              <a:rPr lang="de-DE" sz="2000" b="1" dirty="0" smtClean="0"/>
              <a:t>Namen, die nicht deutsch</a:t>
            </a:r>
            <a:r>
              <a:rPr lang="de-DE" sz="2000" dirty="0" smtClean="0"/>
              <a:t> sind, folgen Sie den Bestimmungen für die Sprache des Namens.</a:t>
            </a:r>
            <a:br>
              <a:rPr lang="de-DE" sz="2000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Beispiele: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/>
              <a:t>Boor, Hans Otto de</a:t>
            </a:r>
            <a:br>
              <a:rPr lang="de-DE" sz="2000" dirty="0"/>
            </a:br>
            <a:r>
              <a:rPr lang="de-DE" sz="2000" dirty="0"/>
              <a:t>Le Fort, Gertrud von</a:t>
            </a:r>
            <a:br>
              <a:rPr lang="de-DE" sz="2000" dirty="0"/>
            </a:br>
            <a:r>
              <a:rPr lang="de-DE" sz="2000" dirty="0"/>
              <a:t>Di Fabio, Udo</a:t>
            </a:r>
            <a:br>
              <a:rPr lang="de-DE" sz="2000" dirty="0"/>
            </a:br>
            <a:r>
              <a:rPr lang="de-DE" sz="2000" dirty="0"/>
              <a:t>Du Bois-Reymond, Emil Heinrich</a:t>
            </a:r>
            <a:br>
              <a:rPr lang="de-DE" sz="2000" dirty="0"/>
            </a:br>
            <a:r>
              <a:rPr lang="de-DE" sz="1800" dirty="0"/>
              <a:t>	</a:t>
            </a:r>
          </a:p>
          <a:p>
            <a:pPr>
              <a:spcBef>
                <a:spcPts val="1800"/>
              </a:spcBef>
            </a:pP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 smtClean="0"/>
          </a:p>
          <a:p>
            <a:pPr marL="457200" lvl="1" indent="0">
              <a:spcBef>
                <a:spcPts val="1800"/>
              </a:spcBef>
              <a:buNone/>
            </a:pPr>
            <a:endParaRPr lang="de-DE" sz="18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90637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22114"/>
          </a:xfrm>
        </p:spPr>
        <p:txBody>
          <a:bodyPr/>
          <a:lstStyle/>
          <a:p>
            <a:r>
              <a:rPr lang="de-DE" dirty="0" smtClean="0"/>
              <a:t>Artikel, Präfixe und Präpositionen 	   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268760"/>
            <a:ext cx="8424167" cy="504055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sz="2000" dirty="0" smtClean="0"/>
              <a:t>Als abweichender Name wird immer ein anderer Teil des Namens als erstes Element eingetragen.</a:t>
            </a:r>
          </a:p>
          <a:p>
            <a:pPr lvl="1">
              <a:spcBef>
                <a:spcPts val="1800"/>
              </a:spcBef>
              <a:buNone/>
            </a:pPr>
            <a:r>
              <a:rPr lang="de-DE" dirty="0" smtClean="0"/>
              <a:t>	</a:t>
            </a:r>
            <a:r>
              <a:rPr lang="de-DE" i="1" dirty="0" smtClean="0"/>
              <a:t>Beispiele:</a:t>
            </a:r>
          </a:p>
          <a:p>
            <a:pPr lvl="1">
              <a:buNone/>
            </a:pPr>
            <a:r>
              <a:rPr lang="de-DE" dirty="0" smtClean="0"/>
              <a:t>	Ansetzungsform des Sucheinstiegs:	Am </a:t>
            </a:r>
            <a:r>
              <a:rPr lang="de-DE" dirty="0" err="1" smtClean="0"/>
              <a:t>Acher</a:t>
            </a:r>
            <a:r>
              <a:rPr lang="de-DE" dirty="0" smtClean="0"/>
              <a:t>, Paul</a:t>
            </a:r>
          </a:p>
          <a:p>
            <a:pPr lvl="1">
              <a:buNone/>
            </a:pPr>
            <a:r>
              <a:rPr lang="de-DE" dirty="0" smtClean="0"/>
              <a:t>	Zusätzlicher Sucheinstieg: 		</a:t>
            </a:r>
            <a:r>
              <a:rPr lang="de-DE" dirty="0" err="1" smtClean="0"/>
              <a:t>Acher</a:t>
            </a:r>
            <a:r>
              <a:rPr lang="de-DE" dirty="0" smtClean="0"/>
              <a:t>, Paul Am</a:t>
            </a:r>
          </a:p>
          <a:p>
            <a:pPr lvl="1">
              <a:buNone/>
            </a:pPr>
            <a:endParaRPr lang="de-DE" dirty="0" smtClean="0"/>
          </a:p>
          <a:p>
            <a:pPr lvl="1">
              <a:buNone/>
            </a:pPr>
            <a:r>
              <a:rPr lang="de-DE" dirty="0" smtClean="0"/>
              <a:t>	Ansetzungsform des Sucheinstiegs:	Le Fort, Gertrud von</a:t>
            </a:r>
          </a:p>
          <a:p>
            <a:pPr lvl="1">
              <a:buNone/>
            </a:pPr>
            <a:r>
              <a:rPr lang="de-DE" dirty="0" smtClean="0"/>
              <a:t>	Zusätzlicher Sucheinstieg: 		Fort, Gertrud von le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22</a:t>
            </a:fld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/>
          <a:lstStyle/>
          <a:p>
            <a:r>
              <a:rPr lang="de-DE" dirty="0" smtClean="0"/>
              <a:t>Behandelte Themen	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de-DE" dirty="0" smtClean="0"/>
              <a:t>Das Attribut „Sankt“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Verwandtschaftsbezeichnungen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Akzente und sonstige diakritische Zeichen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Patronyme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Allgemeines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Arabische Namen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Isländische Namen</a:t>
            </a:r>
          </a:p>
          <a:p>
            <a:pPr lvl="1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de-DE" sz="2200" dirty="0" smtClean="0"/>
              <a:t>Rumänische Namen</a:t>
            </a:r>
          </a:p>
          <a:p>
            <a:pPr>
              <a:spcBef>
                <a:spcPts val="1200"/>
              </a:spcBef>
            </a:pPr>
            <a:r>
              <a:rPr lang="de-DE" dirty="0" smtClean="0"/>
              <a:t>Artikel, Präfixe und Präpositionen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922114"/>
          </a:xfrm>
        </p:spPr>
        <p:txBody>
          <a:bodyPr/>
          <a:lstStyle/>
          <a:p>
            <a:r>
              <a:rPr lang="de-DE" dirty="0" smtClean="0"/>
              <a:t>Liste der relevanten RDA-Kapitel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556792"/>
            <a:ext cx="8207375" cy="453603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8.5.4  Akzente und sonstige diakritische Zeichen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8.5.7  Abkürzungen 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9.2.2.3  Wahl des bevorzugten Namens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9.2.2.4  Erfassen des bevorzugten Namens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9.2.2.9.5  Wörter usw., die eine Verwandtschaft anzeigen, nach dem Nachnamen</a:t>
            </a:r>
          </a:p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Liste der relevanten RDA-Kapitel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96752"/>
            <a:ext cx="8207375" cy="4320009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dirty="0" smtClean="0"/>
              <a:t>9.2.2.10.1  Zusammengesetzte Nachnamen – Übliche Verwendung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9.2.2.11 Nachnamen mit separat geschriebenen Präfixen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9.2.2.12  Präfixe mit Bindestrichen oder mit Nachnamen verbunden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9.2.2.19  Namen, die einen Vatersnamen enthalten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B  Abkürzungen</a:t>
            </a:r>
          </a:p>
          <a:p>
            <a:pPr>
              <a:spcBef>
                <a:spcPts val="1800"/>
              </a:spcBef>
            </a:pPr>
            <a:r>
              <a:rPr lang="de-DE" dirty="0" smtClean="0"/>
              <a:t>F  Zusätzliche Bestimmungen für Personennamen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864096"/>
          </a:xfrm>
        </p:spPr>
        <p:txBody>
          <a:bodyPr/>
          <a:lstStyle/>
          <a:p>
            <a:r>
              <a:rPr lang="de-DE" dirty="0" smtClean="0"/>
              <a:t>Das Attribut „Sankt“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124744"/>
            <a:ext cx="8207375" cy="5184576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1800"/>
              </a:spcBef>
              <a:buNone/>
            </a:pPr>
            <a:r>
              <a:rPr lang="de-DE" sz="3200" dirty="0"/>
              <a:t>v</a:t>
            </a:r>
            <a:r>
              <a:rPr lang="de-DE" sz="3200" dirty="0" smtClean="0"/>
              <a:t>gl. RDA 8.5.7, 9.2.2.3, 9.2.2.4, 9.2.2.10.1 sowie B.2</a:t>
            </a:r>
          </a:p>
          <a:p>
            <a:pPr>
              <a:spcBef>
                <a:spcPts val="1800"/>
              </a:spcBef>
            </a:pPr>
            <a:r>
              <a:rPr lang="de-DE" sz="3200" dirty="0" smtClean="0"/>
              <a:t>In den RDA ist keine spezielle Regel für das Attribut „Sankt“ vorhanden.</a:t>
            </a:r>
          </a:p>
          <a:p>
            <a:pPr>
              <a:spcBef>
                <a:spcPts val="1800"/>
              </a:spcBef>
            </a:pPr>
            <a:r>
              <a:rPr lang="de-DE" sz="3200" dirty="0" smtClean="0"/>
              <a:t>In RDA 9.2.2.3 und 9.2.2.4 wird als bevorzugte Namensform und als bevorzugter Sucheinstieg die Form festgelegt, unter der die Person bekannt ist.</a:t>
            </a:r>
          </a:p>
          <a:p>
            <a:pPr>
              <a:spcBef>
                <a:spcPts val="1800"/>
              </a:spcBef>
            </a:pPr>
            <a:r>
              <a:rPr lang="de-DE" sz="3200" dirty="0" smtClean="0"/>
              <a:t>Gehört eine Abkürzung zum integralen Bestandteil des Namens wird diese verwendet. 	</a:t>
            </a:r>
          </a:p>
          <a:p>
            <a:pPr>
              <a:spcBef>
                <a:spcPts val="1800"/>
              </a:spcBef>
              <a:buNone/>
            </a:pPr>
            <a:r>
              <a:rPr lang="de-DE" sz="2700" dirty="0" smtClean="0"/>
              <a:t>	</a:t>
            </a:r>
            <a:r>
              <a:rPr lang="de-DE" sz="3200" dirty="0" smtClean="0">
                <a:sym typeface="Wingdings"/>
              </a:rPr>
              <a:t></a:t>
            </a:r>
            <a:r>
              <a:rPr lang="de-DE" sz="2700" dirty="0" smtClean="0"/>
              <a:t>  	</a:t>
            </a:r>
            <a:r>
              <a:rPr lang="de-DE" sz="3200" dirty="0" smtClean="0"/>
              <a:t>Da die selbstgebrauchte Form identisch mit dem </a:t>
            </a:r>
            <a:br>
              <a:rPr lang="de-DE" sz="3200" dirty="0" smtClean="0"/>
            </a:br>
            <a:r>
              <a:rPr lang="de-DE" sz="3200" dirty="0" smtClean="0"/>
              <a:t>	Namen, unter dem die Person bekannt ist, gibt es</a:t>
            </a:r>
            <a:br>
              <a:rPr lang="de-DE" sz="3200" dirty="0" smtClean="0"/>
            </a:br>
            <a:r>
              <a:rPr lang="de-DE" sz="3200" dirty="0" smtClean="0"/>
              <a:t>	keine Veränderung zur bisherigen Praxis, auch wenn </a:t>
            </a:r>
            <a:br>
              <a:rPr lang="de-DE" sz="3200" dirty="0" smtClean="0"/>
            </a:br>
            <a:r>
              <a:rPr lang="de-DE" sz="3200" dirty="0" smtClean="0"/>
              <a:t>	eine spezielle Regel zum Attribut „Sankt“ fehlt.</a:t>
            </a:r>
          </a:p>
          <a:p>
            <a:pPr marL="357188" indent="-357188">
              <a:spcBef>
                <a:spcPts val="1800"/>
              </a:spcBef>
              <a:buNone/>
              <a:tabLst>
                <a:tab pos="809625" algn="l"/>
                <a:tab pos="1165225" algn="l"/>
              </a:tabLst>
            </a:pPr>
            <a:r>
              <a:rPr lang="de-DE" sz="3200" dirty="0" smtClean="0"/>
              <a:t>		</a:t>
            </a:r>
            <a:r>
              <a:rPr lang="de-DE" sz="3200" i="1" dirty="0" smtClean="0"/>
              <a:t>Beispiele:</a:t>
            </a:r>
            <a:r>
              <a:rPr lang="de-DE" sz="3200" b="1" dirty="0" smtClean="0"/>
              <a:t/>
            </a:r>
            <a:br>
              <a:rPr lang="de-DE" sz="3200" b="1" dirty="0" smtClean="0"/>
            </a:br>
            <a:r>
              <a:rPr lang="de-DE" sz="3200" dirty="0" smtClean="0"/>
              <a:t>	Saint Laurent, Yves </a:t>
            </a:r>
            <a:br>
              <a:rPr lang="de-DE" sz="3200" dirty="0" smtClean="0"/>
            </a:br>
            <a:r>
              <a:rPr lang="de-DE" sz="3200" dirty="0" smtClean="0"/>
              <a:t>	Saint-Hilaire, David</a:t>
            </a:r>
            <a:br>
              <a:rPr lang="de-DE" sz="3200" dirty="0" smtClean="0"/>
            </a:br>
            <a:r>
              <a:rPr lang="de-DE" sz="3200" dirty="0" smtClean="0"/>
              <a:t>	St. Helene, Leo</a:t>
            </a:r>
          </a:p>
          <a:p>
            <a:pPr marL="357188" indent="-357188">
              <a:spcBef>
                <a:spcPts val="1800"/>
              </a:spcBef>
              <a:buNone/>
              <a:tabLst>
                <a:tab pos="809625" algn="l"/>
                <a:tab pos="1165225" algn="l"/>
              </a:tabLst>
            </a:pP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22114"/>
          </a:xfrm>
        </p:spPr>
        <p:txBody>
          <a:bodyPr/>
          <a:lstStyle/>
          <a:p>
            <a:r>
              <a:rPr lang="de-DE" dirty="0" smtClean="0"/>
              <a:t>Verwandtschaftsbezeichnungen 	  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412776"/>
            <a:ext cx="8207375" cy="4896544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1800"/>
              </a:spcBef>
              <a:buNone/>
            </a:pPr>
            <a:r>
              <a:rPr lang="de-DE" sz="2900" dirty="0" smtClean="0"/>
              <a:t>Vgl. RDA 8.5.4, 9.2.2.9.5 + ERL 1, 9.2.2.11.2 und 9.2.2.12</a:t>
            </a:r>
          </a:p>
          <a:p>
            <a:pPr>
              <a:spcBef>
                <a:spcPts val="1800"/>
              </a:spcBef>
            </a:pPr>
            <a:r>
              <a:rPr lang="de-DE" sz="2900" dirty="0" smtClean="0"/>
              <a:t>Können am Anfang oder am Ende eines Familiennamens stehen.</a:t>
            </a:r>
          </a:p>
          <a:p>
            <a:pPr>
              <a:spcBef>
                <a:spcPts val="1800"/>
              </a:spcBef>
            </a:pPr>
            <a:r>
              <a:rPr lang="de-DE" sz="2900" dirty="0" smtClean="0"/>
              <a:t>Verwandtschaftsbezeichnungen sind u.a. Ó, Mac, Fitz, Abu, Ibn, Ben, </a:t>
            </a:r>
            <a:r>
              <a:rPr lang="de-DE" sz="2900" dirty="0" err="1" smtClean="0"/>
              <a:t>Filho</a:t>
            </a:r>
            <a:r>
              <a:rPr lang="de-DE" sz="2900" dirty="0" smtClean="0"/>
              <a:t>, </a:t>
            </a:r>
            <a:r>
              <a:rPr lang="de-DE" sz="2900" dirty="0" err="1" smtClean="0"/>
              <a:t>Neto</a:t>
            </a:r>
            <a:r>
              <a:rPr lang="de-DE" sz="2900" dirty="0" smtClean="0"/>
              <a:t>, Junior, </a:t>
            </a:r>
            <a:r>
              <a:rPr lang="de-DE" sz="2900" dirty="0" err="1" smtClean="0"/>
              <a:t>Ogly</a:t>
            </a:r>
            <a:r>
              <a:rPr lang="de-DE" sz="2900" dirty="0" smtClean="0"/>
              <a:t>, </a:t>
            </a:r>
            <a:r>
              <a:rPr lang="de-DE" sz="2900" dirty="0" err="1" smtClean="0"/>
              <a:t>Zade</a:t>
            </a:r>
            <a:endParaRPr lang="de-DE" sz="2900" dirty="0" smtClean="0"/>
          </a:p>
          <a:p>
            <a:pPr>
              <a:spcBef>
                <a:spcPts val="1800"/>
              </a:spcBef>
            </a:pPr>
            <a:r>
              <a:rPr lang="de-DE" sz="2900" dirty="0" smtClean="0"/>
              <a:t>Gelten als Präfixe, die weder ein Artikel, noch eine Präposition, noch eine Kombination aus beidem sind.</a:t>
            </a:r>
          </a:p>
          <a:p>
            <a:pPr>
              <a:spcBef>
                <a:spcPts val="1800"/>
              </a:spcBef>
            </a:pPr>
            <a:r>
              <a:rPr lang="de-DE" sz="2900" dirty="0" smtClean="0"/>
              <a:t>Die Verwandtschaftsbezeichnung wird als erstes Element vor dem Nachnamen erfasst.</a:t>
            </a:r>
          </a:p>
          <a:p>
            <a:pPr>
              <a:spcBef>
                <a:spcPts val="1800"/>
              </a:spcBef>
              <a:buNone/>
            </a:pPr>
            <a:r>
              <a:rPr lang="de-DE" sz="2900" i="1" dirty="0" smtClean="0"/>
              <a:t>		Beispiele:</a:t>
            </a:r>
          </a:p>
          <a:p>
            <a:pPr>
              <a:buNone/>
            </a:pPr>
            <a:r>
              <a:rPr lang="de-DE" sz="2900" dirty="0" smtClean="0"/>
              <a:t>		</a:t>
            </a:r>
            <a:r>
              <a:rPr lang="de-DE" sz="2900" dirty="0" err="1" smtClean="0"/>
              <a:t>Abū</a:t>
            </a:r>
            <a:r>
              <a:rPr lang="de-DE" sz="2900" dirty="0" smtClean="0"/>
              <a:t> </a:t>
            </a:r>
            <a:r>
              <a:rPr lang="de-DE" sz="2900" dirty="0" err="1" smtClean="0"/>
              <a:t>Zahrah</a:t>
            </a:r>
            <a:r>
              <a:rPr lang="de-DE" sz="2900" dirty="0" smtClean="0"/>
              <a:t>, </a:t>
            </a:r>
            <a:r>
              <a:rPr lang="de-DE" sz="2900" dirty="0" err="1" smtClean="0"/>
              <a:t>Muḥammad</a:t>
            </a:r>
            <a:endParaRPr lang="de-DE" sz="2900" dirty="0" smtClean="0"/>
          </a:p>
          <a:p>
            <a:pPr>
              <a:buNone/>
            </a:pPr>
            <a:r>
              <a:rPr lang="de-DE" sz="2900" dirty="0" smtClean="0"/>
              <a:t>		Ben </a:t>
            </a:r>
            <a:r>
              <a:rPr lang="de-DE" sz="2900" dirty="0" err="1" smtClean="0"/>
              <a:t>Harosh</a:t>
            </a:r>
            <a:r>
              <a:rPr lang="de-DE" sz="2900" dirty="0" smtClean="0"/>
              <a:t>, </a:t>
            </a:r>
            <a:r>
              <a:rPr lang="de-DE" sz="2900" dirty="0" err="1" smtClean="0"/>
              <a:t>Mosheh</a:t>
            </a:r>
            <a:endParaRPr lang="de-DE" sz="2900" dirty="0" smtClean="0"/>
          </a:p>
          <a:p>
            <a:pPr>
              <a:buNone/>
            </a:pPr>
            <a:r>
              <a:rPr lang="de-DE" sz="2900" dirty="0" smtClean="0"/>
              <a:t>		Fitz Gerald, Gregory</a:t>
            </a:r>
          </a:p>
          <a:p>
            <a:pPr>
              <a:buNone/>
            </a:pPr>
            <a:r>
              <a:rPr lang="de-DE" sz="2900" dirty="0" smtClean="0"/>
              <a:t>		Ó </a:t>
            </a:r>
            <a:r>
              <a:rPr lang="de-DE" sz="2900" dirty="0" err="1" smtClean="0"/>
              <a:t>Faoláin</a:t>
            </a:r>
            <a:r>
              <a:rPr lang="de-DE" sz="2900" dirty="0" smtClean="0"/>
              <a:t>, </a:t>
            </a:r>
            <a:r>
              <a:rPr lang="de-DE" sz="2900" dirty="0" err="1" smtClean="0"/>
              <a:t>Dónal</a:t>
            </a:r>
            <a:endParaRPr lang="de-DE" sz="2900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066130"/>
          </a:xfrm>
        </p:spPr>
        <p:txBody>
          <a:bodyPr/>
          <a:lstStyle/>
          <a:p>
            <a:r>
              <a:rPr lang="de-DE" dirty="0" smtClean="0"/>
              <a:t>Verwandtschaftsbezeichnungen 	  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412776"/>
            <a:ext cx="8207375" cy="4824535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de-DE" sz="1900" dirty="0" smtClean="0"/>
              <a:t>Dies gilt auch, wenn die Verwandtschaftsbezeichnung mit einem Bindestrich bzw. direkt mit dem Nachnamen verbunden ist.</a:t>
            </a:r>
            <a:br>
              <a:rPr lang="de-DE" sz="1900" dirty="0" smtClean="0"/>
            </a:br>
            <a:r>
              <a:rPr lang="de-DE" sz="1900" dirty="0" smtClean="0"/>
              <a:t>	</a:t>
            </a:r>
            <a:r>
              <a:rPr lang="de-DE" sz="1900" i="1" dirty="0" smtClean="0"/>
              <a:t>Beispiele:</a:t>
            </a:r>
          </a:p>
          <a:p>
            <a:pPr>
              <a:buNone/>
            </a:pPr>
            <a:r>
              <a:rPr lang="de-DE" sz="1900" dirty="0" smtClean="0"/>
              <a:t>		MacDonald, William</a:t>
            </a:r>
          </a:p>
          <a:p>
            <a:pPr>
              <a:spcBef>
                <a:spcPts val="0"/>
              </a:spcBef>
              <a:buNone/>
            </a:pPr>
            <a:r>
              <a:rPr lang="de-DE" sz="1900" dirty="0" smtClean="0"/>
              <a:t>		Ter-Horst, Joannes </a:t>
            </a:r>
            <a:r>
              <a:rPr lang="de-DE" sz="1900" dirty="0" err="1" smtClean="0"/>
              <a:t>Hermannus</a:t>
            </a:r>
            <a:r>
              <a:rPr lang="de-DE" sz="1900" dirty="0" smtClean="0"/>
              <a:t>		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Von der Form mit dem Nachnamen als erstem Element kann verwiesen werden.</a:t>
            </a:r>
          </a:p>
          <a:p>
            <a:pPr>
              <a:spcBef>
                <a:spcPts val="1800"/>
              </a:spcBef>
              <a:buNone/>
              <a:tabLst>
                <a:tab pos="989013" algn="l"/>
                <a:tab pos="2065338" algn="l"/>
              </a:tabLst>
            </a:pPr>
            <a:r>
              <a:rPr lang="de-DE" sz="1900" b="1" dirty="0" smtClean="0"/>
              <a:t>		</a:t>
            </a:r>
            <a:r>
              <a:rPr lang="de-DE" sz="1900" i="1" dirty="0" smtClean="0"/>
              <a:t>Beispiel:</a:t>
            </a:r>
            <a:r>
              <a:rPr lang="de-DE" sz="1900" b="1" dirty="0" smtClean="0"/>
              <a:t/>
            </a:r>
            <a:br>
              <a:rPr lang="de-DE" sz="1900" b="1" dirty="0" smtClean="0"/>
            </a:br>
            <a:r>
              <a:rPr lang="de-DE" sz="1900" b="1" dirty="0" smtClean="0"/>
              <a:t>	</a:t>
            </a:r>
            <a:r>
              <a:rPr lang="de-DE" sz="1900" dirty="0" smtClean="0"/>
              <a:t>Ansetzungsform des Sucheinstiegs:	</a:t>
            </a:r>
            <a:r>
              <a:rPr lang="de-DE" sz="1900" dirty="0" err="1" smtClean="0"/>
              <a:t>Mc</a:t>
            </a:r>
            <a:r>
              <a:rPr lang="de-DE" sz="1900" dirty="0" smtClean="0"/>
              <a:t> </a:t>
            </a:r>
            <a:r>
              <a:rPr lang="de-DE" sz="1900" dirty="0" err="1" smtClean="0"/>
              <a:t>Allister</a:t>
            </a:r>
            <a:r>
              <a:rPr lang="de-DE" sz="1900" dirty="0" smtClean="0"/>
              <a:t>, Jamie</a:t>
            </a:r>
          </a:p>
          <a:p>
            <a:pPr>
              <a:spcBef>
                <a:spcPts val="0"/>
              </a:spcBef>
              <a:buNone/>
              <a:tabLst>
                <a:tab pos="989013" algn="l"/>
                <a:tab pos="2065338" algn="l"/>
              </a:tabLst>
            </a:pPr>
            <a:r>
              <a:rPr lang="de-DE" sz="1900" dirty="0" smtClean="0"/>
              <a:t>		zusätzlicher Sucheinstieg: 		</a:t>
            </a:r>
            <a:r>
              <a:rPr lang="de-DE" sz="1900" dirty="0" err="1" smtClean="0"/>
              <a:t>Allister</a:t>
            </a:r>
            <a:r>
              <a:rPr lang="de-DE" sz="1900" dirty="0" smtClean="0"/>
              <a:t>, Jamie Mc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Im Falle von „Mc“ usw. ist die Erfassung der abweichenden Namensform mit dem Präfix „Mac“ nicht obligatorisch.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143000"/>
          </a:xfrm>
        </p:spPr>
        <p:txBody>
          <a:bodyPr/>
          <a:lstStyle/>
          <a:p>
            <a:r>
              <a:rPr lang="de-DE" dirty="0" smtClean="0"/>
              <a:t>Verwandtschaftsbezeichnungen 	  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68313" y="1340768"/>
            <a:ext cx="8280151" cy="4824536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tabLst>
                <a:tab pos="989013" algn="l"/>
                <a:tab pos="4751388" algn="l"/>
              </a:tabLst>
            </a:pPr>
            <a:r>
              <a:rPr lang="de-DE" sz="1900" dirty="0" smtClean="0"/>
              <a:t>Portugiesische Verwandtschaftsbezeichnungen wie </a:t>
            </a:r>
            <a:r>
              <a:rPr lang="de-DE" sz="1900" dirty="0" err="1" smtClean="0"/>
              <a:t>Filho</a:t>
            </a:r>
            <a:r>
              <a:rPr lang="de-DE" sz="1900" dirty="0" smtClean="0"/>
              <a:t>, Junior, </a:t>
            </a:r>
            <a:r>
              <a:rPr lang="de-DE" sz="1900" dirty="0" err="1" smtClean="0"/>
              <a:t>Neto</a:t>
            </a:r>
            <a:r>
              <a:rPr lang="de-DE" sz="1900" dirty="0" smtClean="0"/>
              <a:t>, </a:t>
            </a:r>
            <a:r>
              <a:rPr lang="de-DE" sz="1900" dirty="0" err="1" smtClean="0"/>
              <a:t>Sobrinho</a:t>
            </a:r>
            <a:r>
              <a:rPr lang="de-DE" sz="1900" dirty="0" smtClean="0"/>
              <a:t> werden als Teil des Nachnamens erfasst.</a:t>
            </a:r>
          </a:p>
          <a:p>
            <a:pPr>
              <a:spcBef>
                <a:spcPts val="1800"/>
              </a:spcBef>
              <a:buNone/>
            </a:pPr>
            <a:r>
              <a:rPr lang="de-DE" sz="1900" dirty="0" smtClean="0"/>
              <a:t>		</a:t>
            </a:r>
            <a:r>
              <a:rPr lang="de-DE" sz="1900" i="1" dirty="0" smtClean="0"/>
              <a:t>Beispiel:</a:t>
            </a:r>
            <a:r>
              <a:rPr lang="de-DE" sz="1900" dirty="0" smtClean="0"/>
              <a:t/>
            </a:r>
            <a:br>
              <a:rPr lang="de-DE" sz="1900" dirty="0" smtClean="0"/>
            </a:br>
            <a:r>
              <a:rPr lang="de-DE" sz="1900" dirty="0" smtClean="0"/>
              <a:t>	</a:t>
            </a:r>
            <a:r>
              <a:rPr lang="pt-BR" sz="1900" dirty="0" smtClean="0"/>
              <a:t>Castro Sobrinho, Antonio Ribeiro de</a:t>
            </a:r>
            <a:br>
              <a:rPr lang="pt-BR" sz="1900" dirty="0" smtClean="0"/>
            </a:br>
            <a:r>
              <a:rPr lang="pt-BR" sz="1900" dirty="0" smtClean="0"/>
              <a:t>	</a:t>
            </a:r>
            <a:r>
              <a:rPr lang="de-DE" sz="1900" dirty="0" smtClean="0"/>
              <a:t>Marques Junior, Milton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Orientalische Verwandtschaftsbezeichnungen werden analog zu den Portugiesischen behandelt.</a:t>
            </a:r>
          </a:p>
          <a:p>
            <a:pPr>
              <a:spcBef>
                <a:spcPts val="1800"/>
              </a:spcBef>
            </a:pPr>
            <a:r>
              <a:rPr lang="de-DE" sz="1900" dirty="0" smtClean="0"/>
              <a:t>Für andere Sprachen außer dem Portugiesischen werden Abkürzungen wie Jr., Sr., </a:t>
            </a:r>
            <a:r>
              <a:rPr lang="de-DE" sz="1900" dirty="0" err="1" smtClean="0"/>
              <a:t>fils</a:t>
            </a:r>
            <a:r>
              <a:rPr lang="de-DE" sz="1900" dirty="0" smtClean="0"/>
              <a:t>, </a:t>
            </a:r>
            <a:r>
              <a:rPr lang="de-DE" sz="1900" dirty="0" err="1" smtClean="0"/>
              <a:t>père</a:t>
            </a:r>
            <a:r>
              <a:rPr lang="de-DE" sz="1900" dirty="0" smtClean="0"/>
              <a:t> und Ziffern (z. B. III) </a:t>
            </a:r>
            <a:r>
              <a:rPr lang="de-DE" sz="1900" dirty="0" smtClean="0"/>
              <a:t>nach </a:t>
            </a:r>
            <a:r>
              <a:rPr lang="de-DE" sz="1900" smtClean="0"/>
              <a:t>dem Vornamen </a:t>
            </a:r>
            <a:r>
              <a:rPr lang="de-DE" sz="1900" dirty="0" smtClean="0"/>
              <a:t>nicht mit </a:t>
            </a:r>
            <a:r>
              <a:rPr lang="de-DE" sz="1900" dirty="0" smtClean="0"/>
              <a:t>Komma und Spatium angefügt sondern </a:t>
            </a:r>
            <a:r>
              <a:rPr lang="de-DE" sz="1900" dirty="0" smtClean="0"/>
              <a:t>in einem eigenen Unterfeld erfasst.</a:t>
            </a:r>
            <a:endParaRPr lang="de-DE" sz="1900" dirty="0" smtClean="0"/>
          </a:p>
          <a:p>
            <a:pPr>
              <a:spcBef>
                <a:spcPts val="0"/>
              </a:spcBef>
              <a:buNone/>
            </a:pPr>
            <a:r>
              <a:rPr lang="de-DE" sz="1900" dirty="0" smtClean="0"/>
              <a:t>		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ea typeface="Verdana" panose="020B0604030504040204" pitchFamily="34" charset="0"/>
                <a:cs typeface="Verdana" panose="020B0604030504040204" pitchFamily="34" charset="0"/>
              </a:rPr>
              <a:t>AG RDA Schulungsunterlagen - Modul GND: Sonderformen | Stand: 17.04.2014</a:t>
            </a:r>
            <a:endParaRPr lang="de-DE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BBECFD-68E7-4B49-9F0E-0CC064E87EB9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1499</Words>
  <Application>Microsoft Office PowerPoint</Application>
  <PresentationFormat>Bildschirmpräsentation (4:3)</PresentationFormat>
  <Paragraphs>238</Paragraphs>
  <Slides>22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Verdana</vt:lpstr>
      <vt:lpstr>Wingdings</vt:lpstr>
      <vt:lpstr>Larissa</vt:lpstr>
      <vt:lpstr>Schulungsunterlagen der AG RDA</vt:lpstr>
      <vt:lpstr>Sonderformen moderner Namen</vt:lpstr>
      <vt:lpstr>Behandelte Themen </vt:lpstr>
      <vt:lpstr>Liste der relevanten RDA-Kapitel     -1-</vt:lpstr>
      <vt:lpstr>Liste der relevanten RDA-Kapitel     -2-</vt:lpstr>
      <vt:lpstr>Das Attribut „Sankt“</vt:lpstr>
      <vt:lpstr>Verwandtschaftsbezeichnungen     -1-</vt:lpstr>
      <vt:lpstr>Verwandtschaftsbezeichnungen     -2-</vt:lpstr>
      <vt:lpstr>Verwandtschaftsbezeichnungen     -3-</vt:lpstr>
      <vt:lpstr>Verwandtschaftsbezeichnungen     -4-  Akzente und sonstige diakritische Zeichen</vt:lpstr>
      <vt:lpstr>Patronyme – Allgemeines       -1-</vt:lpstr>
      <vt:lpstr>Patronyme – Allgemeines       -2-</vt:lpstr>
      <vt:lpstr>Patronyme – Arabische Namen     -1-</vt:lpstr>
      <vt:lpstr>Patronyme – Arabische Namen     -2-</vt:lpstr>
      <vt:lpstr>Patronyme – Arabische Namen     -3-</vt:lpstr>
      <vt:lpstr>Patronyme – Isländische Namen</vt:lpstr>
      <vt:lpstr>Patronyme – Rumänische Namen</vt:lpstr>
      <vt:lpstr>Artikel, Präfixe und Präpositionen      -1-</vt:lpstr>
      <vt:lpstr>Artikel, Präfixe und Präpositionen     -2-</vt:lpstr>
      <vt:lpstr>Artikel, Präfixe und Präpositionen      -3-</vt:lpstr>
      <vt:lpstr>Artikel, Präfixe und Präpositionen      -3-</vt:lpstr>
      <vt:lpstr>Artikel, Präfixe und Präpositionen     -4-</vt:lpstr>
    </vt:vector>
  </TitlesOfParts>
  <Company>Deutsche Nationalbibliothek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dahmen</cp:lastModifiedBy>
  <cp:revision>253</cp:revision>
  <dcterms:created xsi:type="dcterms:W3CDTF">2014-02-18T07:01:40Z</dcterms:created>
  <dcterms:modified xsi:type="dcterms:W3CDTF">2014-09-26T06:56:04Z</dcterms:modified>
</cp:coreProperties>
</file>