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68" r:id="rId2"/>
    <p:sldId id="269" r:id="rId3"/>
    <p:sldId id="260" r:id="rId4"/>
    <p:sldId id="261" r:id="rId5"/>
    <p:sldId id="270" r:id="rId6"/>
    <p:sldId id="271" r:id="rId7"/>
    <p:sldId id="272" r:id="rId8"/>
    <p:sldId id="262" r:id="rId9"/>
    <p:sldId id="263" r:id="rId10"/>
    <p:sldId id="264" r:id="rId11"/>
    <p:sldId id="265" r:id="rId12"/>
    <p:sldId id="266" r:id="rId13"/>
    <p:sldId id="267" r:id="rId1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64" autoAdjust="0"/>
  </p:normalViewPr>
  <p:slideViewPr>
    <p:cSldViewPr>
      <p:cViewPr>
        <p:scale>
          <a:sx n="100" d="100"/>
          <a:sy n="100" d="100"/>
        </p:scale>
        <p:origin x="-130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6B92F3-505D-4B81-9B23-834C215C03B0}" type="datetimeFigureOut">
              <a:rPr lang="de-DE" smtClean="0"/>
              <a:t>09.05.2014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403EF7-23A0-4B9D-A784-FD3C4F9BCBB4}" type="slidenum">
              <a:rPr lang="de-DE" smtClean="0"/>
              <a:t>‹Nr.›</a:t>
            </a:fld>
            <a:endParaRPr lang="de-DE"/>
          </a:p>
        </p:txBody>
      </p:sp>
    </p:spTree>
    <p:extLst>
      <p:ext uri="{BB962C8B-B14F-4D97-AF65-F5344CB8AC3E}">
        <p14:creationId xmlns:p14="http://schemas.microsoft.com/office/powerpoint/2010/main" val="3400852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Ggf</a:t>
            </a:r>
            <a:r>
              <a:rPr lang="de-DE" dirty="0" smtClean="0"/>
              <a:t> Hinweis auf Erfassung persönliche Namen; Sonderfälle</a:t>
            </a:r>
            <a:r>
              <a:rPr lang="de-DE" baseline="0" dirty="0" smtClean="0"/>
              <a:t> folgen in separaten Präsentationen </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a:t>
            </a:fld>
            <a:endParaRPr lang="de-DE"/>
          </a:p>
        </p:txBody>
      </p:sp>
    </p:spTree>
    <p:extLst>
      <p:ext uri="{BB962C8B-B14F-4D97-AF65-F5344CB8AC3E}">
        <p14:creationId xmlns:p14="http://schemas.microsoft.com/office/powerpoint/2010/main" val="1153667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Ggf</a:t>
            </a:r>
            <a:r>
              <a:rPr lang="de-DE" dirty="0" smtClean="0"/>
              <a:t> Hinweis auf Erfassung persönliche Namen; Sonderfälle</a:t>
            </a:r>
            <a:r>
              <a:rPr lang="de-DE" baseline="0" dirty="0" smtClean="0"/>
              <a:t> folgen in separaten Präsentationen </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a:t>
            </a:fld>
            <a:endParaRPr lang="de-DE"/>
          </a:p>
        </p:txBody>
      </p:sp>
    </p:spTree>
    <p:extLst>
      <p:ext uri="{BB962C8B-B14F-4D97-AF65-F5344CB8AC3E}">
        <p14:creationId xmlns:p14="http://schemas.microsoft.com/office/powerpoint/2010/main" val="1153667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Ggf</a:t>
            </a:r>
            <a:r>
              <a:rPr lang="de-DE" dirty="0" smtClean="0"/>
              <a:t> Hinweis auf Erfassung persönliche Namen; Sonderfälle</a:t>
            </a:r>
            <a:r>
              <a:rPr lang="de-DE" baseline="0" dirty="0" smtClean="0"/>
              <a:t> folgen in separaten Präsentationen </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6</a:t>
            </a:fld>
            <a:endParaRPr lang="de-DE"/>
          </a:p>
        </p:txBody>
      </p:sp>
    </p:spTree>
    <p:extLst>
      <p:ext uri="{BB962C8B-B14F-4D97-AF65-F5344CB8AC3E}">
        <p14:creationId xmlns:p14="http://schemas.microsoft.com/office/powerpoint/2010/main" val="1153667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Ggf</a:t>
            </a:r>
            <a:r>
              <a:rPr lang="de-DE" dirty="0" smtClean="0"/>
              <a:t> Hinweis auf Erfassung persönliche Namen; Sonderfälle</a:t>
            </a:r>
            <a:r>
              <a:rPr lang="de-DE" baseline="0" dirty="0" smtClean="0"/>
              <a:t> folgen in separaten Präsentationen </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7</a:t>
            </a:fld>
            <a:endParaRPr lang="de-DE"/>
          </a:p>
        </p:txBody>
      </p:sp>
    </p:spTree>
    <p:extLst>
      <p:ext uri="{BB962C8B-B14F-4D97-AF65-F5344CB8AC3E}">
        <p14:creationId xmlns:p14="http://schemas.microsoft.com/office/powerpoint/2010/main" val="1153667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9</a:t>
            </a:fld>
            <a:endParaRPr lang="de-DE"/>
          </a:p>
        </p:txBody>
      </p:sp>
    </p:spTree>
    <p:extLst>
      <p:ext uri="{BB962C8B-B14F-4D97-AF65-F5344CB8AC3E}">
        <p14:creationId xmlns:p14="http://schemas.microsoft.com/office/powerpoint/2010/main" val="2246116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Autorenmeldung kann als redaktionelle</a:t>
            </a:r>
            <a:r>
              <a:rPr lang="de-DE" baseline="0" dirty="0" smtClean="0"/>
              <a:t> Bemerkung bzw. als Quelle vermerkt werden, insbesondere bei nicht sofort ersichtlichen Fällen</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10</a:t>
            </a:fld>
            <a:endParaRPr lang="de-DE"/>
          </a:p>
        </p:txBody>
      </p:sp>
    </p:spTree>
    <p:extLst>
      <p:ext uri="{BB962C8B-B14F-4D97-AF65-F5344CB8AC3E}">
        <p14:creationId xmlns:p14="http://schemas.microsoft.com/office/powerpoint/2010/main" val="3313890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Bei weniger vorliegenden Veröffentlichungen</a:t>
            </a:r>
            <a:r>
              <a:rPr lang="de-DE" baseline="0" dirty="0" smtClean="0"/>
              <a:t> nach Namensänderung ggf. fallweise entscheiden</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11</a:t>
            </a:fld>
            <a:endParaRPr lang="de-DE"/>
          </a:p>
        </p:txBody>
      </p:sp>
    </p:spTree>
    <p:extLst>
      <p:ext uri="{BB962C8B-B14F-4D97-AF65-F5344CB8AC3E}">
        <p14:creationId xmlns:p14="http://schemas.microsoft.com/office/powerpoint/2010/main" val="1449050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6" name="Foliennummernplatzhalter 5"/>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4088583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6" name="Foliennummernplatzhalter 5"/>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761906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6" name="Foliennummernplatzhalter 5"/>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35041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Schulungsunterlagen der AG RDA – Modul GND: Moderne Namen | Stand: 16.04.2014</a:t>
            </a:r>
            <a:endParaRPr lang="de-DE" dirty="0"/>
          </a:p>
        </p:txBody>
      </p:sp>
    </p:spTree>
    <p:extLst>
      <p:ext uri="{BB962C8B-B14F-4D97-AF65-F5344CB8AC3E}">
        <p14:creationId xmlns:p14="http://schemas.microsoft.com/office/powerpoint/2010/main" val="27658480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6" name="Foliennummernplatzhalter 5"/>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11165757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6" name="Foliennummernplatzhalter 5"/>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30703124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7" name="Foliennummernplatzhalter 6"/>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344485386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9" name="Foliennummernplatzhalter 8"/>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41702419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5" name="Foliennummernplatzhalter 4"/>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35261424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4" name="Foliennummernplatzhalter 3"/>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377378413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7" name="Foliennummernplatzhalter 6"/>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6194100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Schulungsunterlagen der AG RDA – Modul GND: Moderne Namen | Stand: 16.04.2014</a:t>
            </a:r>
            <a:endParaRPr lang="de-DE"/>
          </a:p>
        </p:txBody>
      </p:sp>
      <p:sp>
        <p:nvSpPr>
          <p:cNvPr id="7" name="Foliennummernplatzhalter 6"/>
          <p:cNvSpPr>
            <a:spLocks noGrp="1"/>
          </p:cNvSpPr>
          <p:nvPr>
            <p:ph type="sldNum" sz="quarter" idx="12"/>
          </p:nvPr>
        </p:nvSpPr>
        <p:spPr/>
        <p:txBody>
          <a:bodyPr/>
          <a:lstStyle/>
          <a:p>
            <a:fld id="{E1CD70CF-68CB-451A-AC93-71942E537FD9}" type="slidenum">
              <a:rPr lang="de-DE" smtClean="0"/>
              <a:t>‹Nr.›</a:t>
            </a:fld>
            <a:endParaRPr lang="de-DE"/>
          </a:p>
        </p:txBody>
      </p:sp>
    </p:spTree>
    <p:extLst>
      <p:ext uri="{BB962C8B-B14F-4D97-AF65-F5344CB8AC3E}">
        <p14:creationId xmlns:p14="http://schemas.microsoft.com/office/powerpoint/2010/main" val="22025541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Schulungsunterlagen der AG RDA – Modul GND: Moderne Namen | Stand: 16.04.2014</a:t>
            </a: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CD70CF-68CB-451A-AC93-71942E537FD9}" type="slidenum">
              <a:rPr lang="de-DE" smtClean="0"/>
              <a:t>‹Nr.›</a:t>
            </a:fld>
            <a:endParaRPr lang="de-DE"/>
          </a:p>
        </p:txBody>
      </p:sp>
    </p:spTree>
    <p:extLst>
      <p:ext uri="{BB962C8B-B14F-4D97-AF65-F5344CB8AC3E}">
        <p14:creationId xmlns:p14="http://schemas.microsoft.com/office/powerpoint/2010/main" val="417214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g"/><Relationship Id="rId9" Type="http://schemas.openxmlformats.org/officeDocument/2006/relationships/image" Target="../media/image8.jp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462987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91356" y="548680"/>
            <a:ext cx="7593012" cy="777875"/>
          </a:xfrm>
        </p:spPr>
        <p:txBody>
          <a:bodyPr>
            <a:normAutofit fontScale="90000"/>
          </a:bodyPr>
          <a:lstStyle/>
          <a:p>
            <a:pPr algn="l"/>
            <a:r>
              <a:rPr lang="de-DE" sz="3600" dirty="0" smtClean="0">
                <a:latin typeface="Verdana" panose="020B0604030504040204" pitchFamily="34" charset="0"/>
                <a:ea typeface="Verdana" panose="020B0604030504040204" pitchFamily="34" charset="0"/>
                <a:cs typeface="Verdana" panose="020B0604030504040204" pitchFamily="34" charset="0"/>
              </a:rPr>
              <a:t>Änderung </a:t>
            </a:r>
            <a:r>
              <a:rPr lang="de-DE" sz="3600" dirty="0">
                <a:latin typeface="Verdana" panose="020B0604030504040204" pitchFamily="34" charset="0"/>
                <a:ea typeface="Verdana" panose="020B0604030504040204" pitchFamily="34" charset="0"/>
                <a:cs typeface="Verdana" panose="020B0604030504040204" pitchFamily="34" charset="0"/>
              </a:rPr>
              <a:t>des bevorzugten Namens</a:t>
            </a:r>
            <a:r>
              <a:rPr lang="de-DE" sz="2000" dirty="0"/>
              <a:t/>
            </a:r>
            <a:br>
              <a:rPr lang="de-DE" sz="2000" dirty="0"/>
            </a:br>
            <a:endParaRPr lang="de-DE" sz="2000" dirty="0"/>
          </a:p>
        </p:txBody>
      </p:sp>
      <p:sp>
        <p:nvSpPr>
          <p:cNvPr id="10" name="Inhaltsplatzhalter 9"/>
          <p:cNvSpPr>
            <a:spLocks noGrp="1"/>
          </p:cNvSpPr>
          <p:nvPr>
            <p:ph idx="1"/>
          </p:nvPr>
        </p:nvSpPr>
        <p:spPr>
          <a:xfrm>
            <a:off x="539552" y="1556792"/>
            <a:ext cx="7593012" cy="3417888"/>
          </a:xfrm>
        </p:spPr>
        <p:txBody>
          <a:bodyPr>
            <a:normAutofit fontScale="92500" lnSpcReduction="20000"/>
          </a:bodyPr>
          <a:lstStyle/>
          <a:p>
            <a:pPr marL="0" lvl="0" indent="0">
              <a:buNone/>
            </a:pPr>
            <a:r>
              <a:rPr lang="de-DE" sz="2400" dirty="0">
                <a:latin typeface="Verdana" panose="020B0604030504040204" pitchFamily="34" charset="0"/>
                <a:ea typeface="Verdana" panose="020B0604030504040204" pitchFamily="34" charset="0"/>
                <a:cs typeface="Verdana" panose="020B0604030504040204" pitchFamily="34" charset="0"/>
              </a:rPr>
              <a:t>v</a:t>
            </a:r>
            <a:r>
              <a:rPr lang="de-DE" sz="2400" dirty="0" smtClean="0">
                <a:latin typeface="Verdana" panose="020B0604030504040204" pitchFamily="34" charset="0"/>
                <a:ea typeface="Verdana" panose="020B0604030504040204" pitchFamily="34" charset="0"/>
                <a:cs typeface="Verdana" panose="020B0604030504040204" pitchFamily="34" charset="0"/>
              </a:rPr>
              <a:t>gl</a:t>
            </a:r>
            <a:r>
              <a:rPr lang="de-DE" sz="2400" dirty="0" smtClean="0">
                <a:latin typeface="Verdana" panose="020B0604030504040204" pitchFamily="34" charset="0"/>
                <a:ea typeface="Verdana" panose="020B0604030504040204" pitchFamily="34" charset="0"/>
                <a:cs typeface="Verdana" panose="020B0604030504040204" pitchFamily="34" charset="0"/>
              </a:rPr>
              <a:t>. RDA 9.2.2.7</a:t>
            </a:r>
          </a:p>
          <a:p>
            <a:pPr marL="0" lv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2400" dirty="0" smtClean="0">
                <a:latin typeface="Verdana" panose="020B0604030504040204" pitchFamily="34" charset="0"/>
                <a:ea typeface="Verdana" panose="020B0604030504040204" pitchFamily="34" charset="0"/>
                <a:cs typeface="Verdana" panose="020B0604030504040204" pitchFamily="34" charset="0"/>
              </a:rPr>
              <a:t>bei </a:t>
            </a:r>
            <a:r>
              <a:rPr lang="de-DE" sz="2400" b="1" dirty="0">
                <a:latin typeface="Verdana" panose="020B0604030504040204" pitchFamily="34" charset="0"/>
                <a:ea typeface="Verdana" panose="020B0604030504040204" pitchFamily="34" charset="0"/>
                <a:cs typeface="Verdana" panose="020B0604030504040204" pitchFamily="34" charset="0"/>
              </a:rPr>
              <a:t>Autorenmeldung</a:t>
            </a:r>
            <a:r>
              <a:rPr lang="de-DE" sz="2400" dirty="0">
                <a:latin typeface="Verdana" panose="020B0604030504040204" pitchFamily="34" charset="0"/>
                <a:ea typeface="Verdana" panose="020B0604030504040204" pitchFamily="34" charset="0"/>
                <a:cs typeface="Verdana" panose="020B0604030504040204" pitchFamily="34" charset="0"/>
              </a:rPr>
              <a:t> an die </a:t>
            </a:r>
            <a:r>
              <a:rPr lang="de-DE" sz="2400" dirty="0" smtClean="0">
                <a:latin typeface="Verdana" panose="020B0604030504040204" pitchFamily="34" charset="0"/>
                <a:ea typeface="Verdana" panose="020B0604030504040204" pitchFamily="34" charset="0"/>
                <a:cs typeface="Verdana" panose="020B0604030504040204" pitchFamily="34" charset="0"/>
              </a:rPr>
              <a:t>GND-Redaktion</a:t>
            </a:r>
          </a:p>
          <a:p>
            <a:pPr marL="0" lv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lvl="0"/>
            <a:r>
              <a:rPr lang="de-DE" sz="2400" dirty="0">
                <a:latin typeface="Verdana" panose="020B0604030504040204" pitchFamily="34" charset="0"/>
                <a:ea typeface="Verdana" panose="020B0604030504040204" pitchFamily="34" charset="0"/>
                <a:cs typeface="Verdana" panose="020B0604030504040204" pitchFamily="34" charset="0"/>
              </a:rPr>
              <a:t>bei Änderung eines Namens </a:t>
            </a:r>
            <a:r>
              <a:rPr lang="de-DE" sz="2400" b="1" dirty="0">
                <a:latin typeface="Verdana" panose="020B0604030504040204" pitchFamily="34" charset="0"/>
                <a:ea typeface="Verdana" panose="020B0604030504040204" pitchFamily="34" charset="0"/>
                <a:cs typeface="Verdana" panose="020B0604030504040204" pitchFamily="34" charset="0"/>
              </a:rPr>
              <a:t>aus rechtlichen </a:t>
            </a:r>
            <a:r>
              <a:rPr lang="de-DE" sz="2400" b="1" dirty="0" smtClean="0">
                <a:latin typeface="Verdana" panose="020B0604030504040204" pitchFamily="34" charset="0"/>
                <a:ea typeface="Verdana" panose="020B0604030504040204" pitchFamily="34" charset="0"/>
                <a:cs typeface="Verdana" panose="020B0604030504040204" pitchFamily="34" charset="0"/>
              </a:rPr>
              <a:t>Gründen</a:t>
            </a:r>
          </a:p>
          <a:p>
            <a:pPr marL="0" lvl="0" indent="0">
              <a:buNone/>
            </a:pPr>
            <a:endParaRPr lang="de-DE" sz="2400" b="1" dirty="0">
              <a:latin typeface="Verdana" panose="020B0604030504040204" pitchFamily="34" charset="0"/>
              <a:ea typeface="Verdana" panose="020B0604030504040204" pitchFamily="34" charset="0"/>
              <a:cs typeface="Verdana" panose="020B0604030504040204" pitchFamily="34" charset="0"/>
            </a:endParaRPr>
          </a:p>
          <a:p>
            <a:pPr lvl="0"/>
            <a:r>
              <a:rPr lang="de-DE" sz="2400" dirty="0">
                <a:latin typeface="Verdana" panose="020B0604030504040204" pitchFamily="34" charset="0"/>
                <a:ea typeface="Verdana" panose="020B0604030504040204" pitchFamily="34" charset="0"/>
                <a:cs typeface="Verdana" panose="020B0604030504040204" pitchFamily="34" charset="0"/>
              </a:rPr>
              <a:t>bei offensichtlichen </a:t>
            </a:r>
            <a:r>
              <a:rPr lang="de-DE" sz="2400" b="1" dirty="0">
                <a:latin typeface="Verdana" panose="020B0604030504040204" pitchFamily="34" charset="0"/>
                <a:ea typeface="Verdana" panose="020B0604030504040204" pitchFamily="34" charset="0"/>
                <a:cs typeface="Verdana" panose="020B0604030504040204" pitchFamily="34" charset="0"/>
              </a:rPr>
              <a:t>Schreib- und Zeichenfehlern </a:t>
            </a:r>
            <a:r>
              <a:rPr lang="de-DE" sz="2400" dirty="0">
                <a:latin typeface="Verdana" panose="020B0604030504040204" pitchFamily="34" charset="0"/>
                <a:ea typeface="Verdana" panose="020B0604030504040204" pitchFamily="34" charset="0"/>
                <a:cs typeface="Verdana" panose="020B0604030504040204" pitchFamily="34" charset="0"/>
              </a:rPr>
              <a:t>(fehlerhafte Erfassung zu einem früheren Zeitpunkt</a:t>
            </a:r>
            <a:r>
              <a:rPr lang="de-DE" sz="2600" dirty="0">
                <a:latin typeface="Verdana" panose="020B0604030504040204" pitchFamily="34" charset="0"/>
                <a:ea typeface="Verdana" panose="020B0604030504040204" pitchFamily="34" charset="0"/>
                <a:cs typeface="Verdana" panose="020B0604030504040204" pitchFamily="34" charset="0"/>
              </a:rPr>
              <a:t>)</a:t>
            </a:r>
          </a:p>
        </p:txBody>
      </p:sp>
      <p:sp>
        <p:nvSpPr>
          <p:cNvPr id="6146" name="Fußzeilenplatzhalter 3"/>
          <p:cNvSpPr>
            <a:spLocks noGrp="1"/>
          </p:cNvSpPr>
          <p:nvPr>
            <p:ph type="ftr" sz="quarter" idx="10"/>
          </p:nvPr>
        </p:nvSpPr>
        <p:spPr>
          <a:xfrm>
            <a:off x="457200" y="6356350"/>
            <a:ext cx="6491064" cy="365125"/>
          </a:xfrm>
          <a:noFill/>
        </p:spPr>
        <p:txBody>
          <a:bodyPr/>
          <a:lstStyle/>
          <a:p>
            <a:r>
              <a:rPr lang="de-DE" smtClean="0"/>
              <a:t>Schulungsunterlagen der AG RDA – Modul GND: Moderne Namen | Stand: 16.04.2014</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10</a:t>
            </a:fld>
            <a:endParaRPr lang="de-DE"/>
          </a:p>
        </p:txBody>
      </p:sp>
    </p:spTree>
    <p:extLst>
      <p:ext uri="{BB962C8B-B14F-4D97-AF65-F5344CB8AC3E}">
        <p14:creationId xmlns:p14="http://schemas.microsoft.com/office/powerpoint/2010/main" val="24404658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692696"/>
            <a:ext cx="7593012" cy="777875"/>
          </a:xfrm>
        </p:spPr>
        <p:txBody>
          <a:bodyPr>
            <a:normAutofit fontScale="90000"/>
          </a:bodyPr>
          <a:lstStyle/>
          <a:p>
            <a:pPr algn="l"/>
            <a:r>
              <a:rPr lang="de-DE" sz="3600" dirty="0">
                <a:latin typeface="Verdana" panose="020B0604030504040204" pitchFamily="34" charset="0"/>
                <a:ea typeface="Verdana" panose="020B0604030504040204" pitchFamily="34" charset="0"/>
                <a:cs typeface="Verdana" panose="020B0604030504040204" pitchFamily="34" charset="0"/>
              </a:rPr>
              <a:t>Änderung des bevorzugten Namens</a:t>
            </a:r>
            <a:r>
              <a:rPr lang="de-DE" dirty="0"/>
              <a:t/>
            </a:r>
            <a:br>
              <a:rPr lang="de-DE" dirty="0"/>
            </a:br>
            <a:endParaRPr lang="de-DE" dirty="0"/>
          </a:p>
        </p:txBody>
      </p:sp>
      <p:sp>
        <p:nvSpPr>
          <p:cNvPr id="10" name="Inhaltsplatzhalter 9"/>
          <p:cNvSpPr>
            <a:spLocks noGrp="1"/>
          </p:cNvSpPr>
          <p:nvPr>
            <p:ph idx="1"/>
          </p:nvPr>
        </p:nvSpPr>
        <p:spPr>
          <a:xfrm>
            <a:off x="539552" y="1556792"/>
            <a:ext cx="8352928" cy="4752528"/>
          </a:xfrm>
        </p:spPr>
        <p:txBody>
          <a:bodyPr>
            <a:normAutofit/>
          </a:bodyPr>
          <a:lstStyle/>
          <a:p>
            <a:pPr lvl="0"/>
            <a:r>
              <a:rPr lang="de-DE" sz="2400" dirty="0">
                <a:latin typeface="Verdana" panose="020B0604030504040204" pitchFamily="34" charset="0"/>
                <a:ea typeface="Verdana" panose="020B0604030504040204" pitchFamily="34" charset="0"/>
                <a:cs typeface="Verdana" panose="020B0604030504040204" pitchFamily="34" charset="0"/>
              </a:rPr>
              <a:t>bei </a:t>
            </a:r>
            <a:r>
              <a:rPr lang="de-DE" sz="2400" b="1" dirty="0">
                <a:latin typeface="Verdana" panose="020B0604030504040204" pitchFamily="34" charset="0"/>
                <a:ea typeface="Verdana" panose="020B0604030504040204" pitchFamily="34" charset="0"/>
                <a:cs typeface="Verdana" panose="020B0604030504040204" pitchFamily="34" charset="0"/>
              </a:rPr>
              <a:t>lebenden deutschsprachigen Personen</a:t>
            </a: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wenn eine bisherige abweichende </a:t>
            </a:r>
            <a:r>
              <a:rPr lang="de-DE" sz="2400" dirty="0">
                <a:latin typeface="Verdana" panose="020B0604030504040204" pitchFamily="34" charset="0"/>
                <a:ea typeface="Verdana" panose="020B0604030504040204" pitchFamily="34" charset="0"/>
                <a:cs typeface="Verdana" panose="020B0604030504040204" pitchFamily="34" charset="0"/>
              </a:rPr>
              <a:t>Namensform </a:t>
            </a:r>
            <a:r>
              <a:rPr lang="de-DE" sz="2400" dirty="0" smtClean="0">
                <a:latin typeface="Verdana" panose="020B0604030504040204" pitchFamily="34" charset="0"/>
                <a:ea typeface="Verdana" panose="020B0604030504040204" pitchFamily="34" charset="0"/>
                <a:cs typeface="Verdana" panose="020B0604030504040204" pitchFamily="34" charset="0"/>
              </a:rPr>
              <a:t>in </a:t>
            </a:r>
            <a:r>
              <a:rPr lang="de-DE" sz="2400" dirty="0">
                <a:latin typeface="Verdana" panose="020B0604030504040204" pitchFamily="34" charset="0"/>
                <a:ea typeface="Verdana" panose="020B0604030504040204" pitchFamily="34" charset="0"/>
                <a:cs typeface="Verdana" panose="020B0604030504040204" pitchFamily="34" charset="0"/>
              </a:rPr>
              <a:t>originalsprachigen Veröffentlichungen als bevorzugt verwendete Form zahlenmäßig </a:t>
            </a:r>
            <a:r>
              <a:rPr lang="de-DE" sz="2400" dirty="0" smtClean="0">
                <a:latin typeface="Verdana" panose="020B0604030504040204" pitchFamily="34" charset="0"/>
                <a:ea typeface="Verdana" panose="020B0604030504040204" pitchFamily="34" charset="0"/>
                <a:cs typeface="Verdana" panose="020B0604030504040204" pitchFamily="34" charset="0"/>
              </a:rPr>
              <a:t>überwiegt </a:t>
            </a:r>
            <a:r>
              <a:rPr lang="de-DE" sz="2400" dirty="0">
                <a:latin typeface="Verdana" panose="020B0604030504040204" pitchFamily="34" charset="0"/>
                <a:ea typeface="Verdana" panose="020B0604030504040204" pitchFamily="34" charset="0"/>
                <a:cs typeface="Verdana" panose="020B0604030504040204" pitchFamily="34" charset="0"/>
              </a:rPr>
              <a:t>und in mindestens 10 aufeinanderfolgenden Ausgaben </a:t>
            </a:r>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Person </a:t>
            </a:r>
            <a:r>
              <a:rPr lang="de-DE" sz="2400" dirty="0" smtClean="0">
                <a:latin typeface="Verdana" panose="020B0604030504040204" pitchFamily="34" charset="0"/>
                <a:ea typeface="Verdana" panose="020B0604030504040204" pitchFamily="34" charset="0"/>
                <a:cs typeface="Verdana" panose="020B0604030504040204" pitchFamily="34" charset="0"/>
              </a:rPr>
              <a:t>verwendet wird</a:t>
            </a:r>
          </a:p>
          <a:p>
            <a:pPr marL="0" lv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lvl="0"/>
            <a:r>
              <a:rPr lang="de-DE" sz="2400" dirty="0">
                <a:latin typeface="Verdana" panose="020B0604030504040204" pitchFamily="34" charset="0"/>
                <a:ea typeface="Verdana" panose="020B0604030504040204" pitchFamily="34" charset="0"/>
                <a:cs typeface="Verdana" panose="020B0604030504040204" pitchFamily="34" charset="0"/>
              </a:rPr>
              <a:t>bei </a:t>
            </a:r>
            <a:r>
              <a:rPr lang="de-DE" sz="2400" b="1" dirty="0">
                <a:latin typeface="Verdana" panose="020B0604030504040204" pitchFamily="34" charset="0"/>
                <a:ea typeface="Verdana" panose="020B0604030504040204" pitchFamily="34" charset="0"/>
                <a:cs typeface="Verdana" panose="020B0604030504040204" pitchFamily="34" charset="0"/>
              </a:rPr>
              <a:t>verstorbenen deutschsprachigen Personen (ab 1500)</a:t>
            </a:r>
            <a:r>
              <a:rPr lang="de-DE" sz="2400" dirty="0">
                <a:latin typeface="Verdana" panose="020B0604030504040204" pitchFamily="34" charset="0"/>
                <a:ea typeface="Verdana" panose="020B0604030504040204" pitchFamily="34" charset="0"/>
                <a:cs typeface="Verdana" panose="020B0604030504040204" pitchFamily="34" charset="0"/>
              </a:rPr>
              <a:t>: bei abweichendem Namen in zur Recherche herangezogenen Nachschlagewerken</a:t>
            </a:r>
          </a:p>
          <a:p>
            <a:endParaRPr lang="de-DE" sz="1400" dirty="0"/>
          </a:p>
        </p:txBody>
      </p:sp>
      <p:sp>
        <p:nvSpPr>
          <p:cNvPr id="6146" name="Fußzeilenplatzhalter 3"/>
          <p:cNvSpPr>
            <a:spLocks noGrp="1"/>
          </p:cNvSpPr>
          <p:nvPr>
            <p:ph type="ftr" sz="quarter" idx="10"/>
          </p:nvPr>
        </p:nvSpPr>
        <p:spPr>
          <a:xfrm>
            <a:off x="457200" y="6356350"/>
            <a:ext cx="6275040" cy="365125"/>
          </a:xfrm>
          <a:noFill/>
        </p:spPr>
        <p:txBody>
          <a:bodyPr/>
          <a:lstStyle/>
          <a:p>
            <a:r>
              <a:rPr lang="de-DE" smtClean="0"/>
              <a:t>Schulungsunterlagen der AG RDA – Modul GND: Moderne Namen | Stand: 16.04.2014</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11</a:t>
            </a:fld>
            <a:endParaRPr lang="de-DE"/>
          </a:p>
        </p:txBody>
      </p:sp>
    </p:spTree>
    <p:extLst>
      <p:ext uri="{BB962C8B-B14F-4D97-AF65-F5344CB8AC3E}">
        <p14:creationId xmlns:p14="http://schemas.microsoft.com/office/powerpoint/2010/main" val="1070187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332656"/>
            <a:ext cx="7593012" cy="777875"/>
          </a:xfrm>
        </p:spPr>
        <p:txBody>
          <a:bodyPr>
            <a:normAutofit/>
          </a:bodyPr>
          <a:lstStyle/>
          <a:p>
            <a:pPr algn="l"/>
            <a:r>
              <a:rPr lang="de-DE" sz="3200" dirty="0">
                <a:latin typeface="Verdana" panose="020B0604030504040204" pitchFamily="34" charset="0"/>
                <a:ea typeface="Verdana" panose="020B0604030504040204" pitchFamily="34" charset="0"/>
                <a:cs typeface="Verdana" panose="020B0604030504040204" pitchFamily="34" charset="0"/>
              </a:rPr>
              <a:t>Änderung </a:t>
            </a:r>
            <a:r>
              <a:rPr lang="de-DE" sz="3200" dirty="0" smtClean="0">
                <a:latin typeface="Verdana" panose="020B0604030504040204" pitchFamily="34" charset="0"/>
                <a:ea typeface="Verdana" panose="020B0604030504040204" pitchFamily="34" charset="0"/>
                <a:cs typeface="Verdana" panose="020B0604030504040204" pitchFamily="34" charset="0"/>
              </a:rPr>
              <a:t>des bevorzugten Namens</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10" name="Inhaltsplatzhalter 9"/>
          <p:cNvSpPr>
            <a:spLocks noGrp="1"/>
          </p:cNvSpPr>
          <p:nvPr>
            <p:ph idx="1"/>
          </p:nvPr>
        </p:nvSpPr>
        <p:spPr>
          <a:xfrm>
            <a:off x="467544" y="1412776"/>
            <a:ext cx="8352928" cy="4896544"/>
          </a:xfrm>
        </p:spPr>
        <p:txBody>
          <a:bodyPr>
            <a:normAutofit/>
          </a:bodyPr>
          <a:lstStyle/>
          <a:p>
            <a:pPr lvl="0"/>
            <a:r>
              <a:rPr lang="de-DE" sz="2400" dirty="0">
                <a:latin typeface="Verdana" panose="020B0604030504040204" pitchFamily="34" charset="0"/>
                <a:ea typeface="Verdana" panose="020B0604030504040204" pitchFamily="34" charset="0"/>
                <a:cs typeface="Verdana" panose="020B0604030504040204" pitchFamily="34" charset="0"/>
              </a:rPr>
              <a:t>bei </a:t>
            </a:r>
            <a:r>
              <a:rPr lang="de-DE" sz="2400" b="1" dirty="0">
                <a:latin typeface="Verdana" panose="020B0604030504040204" pitchFamily="34" charset="0"/>
                <a:ea typeface="Verdana" panose="020B0604030504040204" pitchFamily="34" charset="0"/>
                <a:cs typeface="Verdana" panose="020B0604030504040204" pitchFamily="34" charset="0"/>
              </a:rPr>
              <a:t>lebenden und verstorbenen Personen aus Staaten mit anderen Sprachen in lateinischer Schrift (ab 1500)</a:t>
            </a:r>
            <a:r>
              <a:rPr lang="de-DE" sz="2400" dirty="0">
                <a:latin typeface="Verdana" panose="020B0604030504040204" pitchFamily="34" charset="0"/>
                <a:ea typeface="Verdana" panose="020B0604030504040204" pitchFamily="34" charset="0"/>
                <a:cs typeface="Verdana" panose="020B0604030504040204" pitchFamily="34" charset="0"/>
              </a:rPr>
              <a:t>: wenn in LC </a:t>
            </a:r>
            <a:r>
              <a:rPr lang="de-DE" sz="2400" dirty="0" err="1">
                <a:latin typeface="Verdana" panose="020B0604030504040204" pitchFamily="34" charset="0"/>
                <a:ea typeface="Verdana" panose="020B0604030504040204" pitchFamily="34" charset="0"/>
                <a:cs typeface="Verdana" panose="020B0604030504040204" pitchFamily="34" charset="0"/>
              </a:rPr>
              <a:t>Authorities</a:t>
            </a: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ein anderer Name als bevorzugter Name ermittelt wird</a:t>
            </a:r>
          </a:p>
          <a:p>
            <a:pPr marL="0" lv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lvl="0"/>
            <a:r>
              <a:rPr lang="de-DE" sz="2400" dirty="0">
                <a:latin typeface="Verdana" panose="020B0604030504040204" pitchFamily="34" charset="0"/>
                <a:ea typeface="Verdana" panose="020B0604030504040204" pitchFamily="34" charset="0"/>
                <a:cs typeface="Verdana" panose="020B0604030504040204" pitchFamily="34" charset="0"/>
              </a:rPr>
              <a:t>bei </a:t>
            </a:r>
            <a:r>
              <a:rPr lang="de-DE" sz="2400" b="1" dirty="0">
                <a:latin typeface="Verdana" panose="020B0604030504040204" pitchFamily="34" charset="0"/>
                <a:ea typeface="Verdana" panose="020B0604030504040204" pitchFamily="34" charset="0"/>
                <a:cs typeface="Verdana" panose="020B0604030504040204" pitchFamily="34" charset="0"/>
              </a:rPr>
              <a:t>lebenden und verstorbenen Personen aus Staaten mit Sprachen mit zu transliterierenden Schriften (ab 1500)</a:t>
            </a:r>
            <a:r>
              <a:rPr lang="de-DE" sz="2400" dirty="0">
                <a:latin typeface="Verdana" panose="020B0604030504040204" pitchFamily="34" charset="0"/>
                <a:ea typeface="Verdana" panose="020B0604030504040204" pitchFamily="34" charset="0"/>
                <a:cs typeface="Verdana" panose="020B0604030504040204" pitchFamily="34" charset="0"/>
              </a:rPr>
              <a:t>: wenn die zuständige Sprachredaktion einen </a:t>
            </a:r>
            <a:r>
              <a:rPr lang="de-DE" sz="2400" dirty="0" smtClean="0">
                <a:latin typeface="Verdana" panose="020B0604030504040204" pitchFamily="34" charset="0"/>
                <a:ea typeface="Verdana" panose="020B0604030504040204" pitchFamily="34" charset="0"/>
                <a:cs typeface="Verdana" panose="020B0604030504040204" pitchFamily="34" charset="0"/>
              </a:rPr>
              <a:t>anderen </a:t>
            </a:r>
            <a:r>
              <a:rPr lang="de-DE" sz="2400" dirty="0">
                <a:latin typeface="Verdana" panose="020B0604030504040204" pitchFamily="34" charset="0"/>
                <a:ea typeface="Verdana" panose="020B0604030504040204" pitchFamily="34" charset="0"/>
                <a:cs typeface="Verdana" panose="020B0604030504040204" pitchFamily="34" charset="0"/>
              </a:rPr>
              <a:t>regelgerechten Namen </a:t>
            </a:r>
            <a:r>
              <a:rPr lang="de-DE" sz="2400" dirty="0" smtClean="0">
                <a:latin typeface="Verdana" panose="020B0604030504040204" pitchFamily="34" charset="0"/>
                <a:ea typeface="Verdana" panose="020B0604030504040204" pitchFamily="34" charset="0"/>
                <a:cs typeface="Verdana" panose="020B0604030504040204" pitchFamily="34" charset="0"/>
              </a:rPr>
              <a:t>festlegt</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a:p>
        </p:txBody>
      </p:sp>
      <p:sp>
        <p:nvSpPr>
          <p:cNvPr id="6146" name="Fußzeilenplatzhalter 3"/>
          <p:cNvSpPr>
            <a:spLocks noGrp="1"/>
          </p:cNvSpPr>
          <p:nvPr>
            <p:ph type="ftr" sz="quarter" idx="10"/>
          </p:nvPr>
        </p:nvSpPr>
        <p:spPr>
          <a:xfrm>
            <a:off x="457200" y="6356350"/>
            <a:ext cx="6995120" cy="365125"/>
          </a:xfrm>
          <a:noFill/>
        </p:spPr>
        <p:txBody>
          <a:bodyPr/>
          <a:lstStyle/>
          <a:p>
            <a:r>
              <a:rPr lang="de-DE" dirty="0" smtClean="0"/>
              <a:t>Schulungsunterlagen der AG RDA – Modul GND: Moderne Namen | Stand: 16.04.2014</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12</a:t>
            </a:fld>
            <a:endParaRPr lang="de-DE"/>
          </a:p>
        </p:txBody>
      </p:sp>
    </p:spTree>
    <p:extLst>
      <p:ext uri="{BB962C8B-B14F-4D97-AF65-F5344CB8AC3E}">
        <p14:creationId xmlns:p14="http://schemas.microsoft.com/office/powerpoint/2010/main" val="19151132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116632"/>
            <a:ext cx="8229600" cy="1143000"/>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Zeitliche Einordnung</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10" name="Inhaltsplatzhalter 9"/>
          <p:cNvSpPr>
            <a:spLocks noGrp="1"/>
          </p:cNvSpPr>
          <p:nvPr>
            <p:ph idx="1"/>
          </p:nvPr>
        </p:nvSpPr>
        <p:spPr>
          <a:xfrm>
            <a:off x="539552" y="1556792"/>
            <a:ext cx="8496944" cy="4752528"/>
          </a:xfrm>
        </p:spPr>
        <p:txBody>
          <a:bodyPr>
            <a:noAutofit/>
          </a:bodyPr>
          <a:lstStyle/>
          <a:p>
            <a:pPr marL="0" lvl="0" indent="0">
              <a:buNone/>
            </a:pPr>
            <a:r>
              <a:rPr lang="de-DE" sz="2400" dirty="0">
                <a:latin typeface="Verdana" panose="020B0604030504040204" pitchFamily="34" charset="0"/>
                <a:ea typeface="Verdana" panose="020B0604030504040204" pitchFamily="34" charset="0"/>
                <a:cs typeface="Verdana" panose="020B0604030504040204" pitchFamily="34" charset="0"/>
              </a:rPr>
              <a:t>v</a:t>
            </a:r>
            <a:r>
              <a:rPr lang="de-DE" sz="2400" dirty="0" smtClean="0">
                <a:latin typeface="Verdana" panose="020B0604030504040204" pitchFamily="34" charset="0"/>
                <a:ea typeface="Verdana" panose="020B0604030504040204" pitchFamily="34" charset="0"/>
                <a:cs typeface="Verdana" panose="020B0604030504040204" pitchFamily="34" charset="0"/>
              </a:rPr>
              <a:t>gl</a:t>
            </a:r>
            <a:r>
              <a:rPr lang="de-DE" sz="2400" dirty="0" smtClean="0">
                <a:latin typeface="Verdana" panose="020B0604030504040204" pitchFamily="34" charset="0"/>
                <a:ea typeface="Verdana" panose="020B0604030504040204" pitchFamily="34" charset="0"/>
                <a:cs typeface="Verdana" panose="020B0604030504040204" pitchFamily="34" charset="0"/>
              </a:rPr>
              <a:t>. RDA 9.2.2.5.2</a:t>
            </a:r>
          </a:p>
          <a:p>
            <a:pPr marL="0" lv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Gehen </a:t>
            </a:r>
            <a:r>
              <a:rPr lang="de-DE" sz="2400" dirty="0">
                <a:latin typeface="Verdana" panose="020B0604030504040204" pitchFamily="34" charset="0"/>
                <a:ea typeface="Verdana" panose="020B0604030504040204" pitchFamily="34" charset="0"/>
                <a:cs typeface="Verdana" panose="020B0604030504040204" pitchFamily="34" charset="0"/>
              </a:rPr>
              <a:t>Sie vom Jahr </a:t>
            </a:r>
            <a:r>
              <a:rPr lang="de-DE" sz="2400" b="1" dirty="0">
                <a:latin typeface="Verdana" panose="020B0604030504040204" pitchFamily="34" charset="0"/>
                <a:ea typeface="Verdana" panose="020B0604030504040204" pitchFamily="34" charset="0"/>
                <a:cs typeface="Verdana" panose="020B0604030504040204" pitchFamily="34" charset="0"/>
              </a:rPr>
              <a:t>1500 als Ende des Mittelalters </a:t>
            </a:r>
            <a:r>
              <a:rPr lang="de-DE" sz="2400" dirty="0">
                <a:latin typeface="Verdana" panose="020B0604030504040204" pitchFamily="34" charset="0"/>
                <a:ea typeface="Verdana" panose="020B0604030504040204" pitchFamily="34" charset="0"/>
                <a:cs typeface="Verdana" panose="020B0604030504040204" pitchFamily="34" charset="0"/>
              </a:rPr>
              <a:t>aus.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lv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Die </a:t>
            </a:r>
            <a:r>
              <a:rPr lang="de-DE" sz="2400" dirty="0">
                <a:latin typeface="Verdana" panose="020B0604030504040204" pitchFamily="34" charset="0"/>
                <a:ea typeface="Verdana" panose="020B0604030504040204" pitchFamily="34" charset="0"/>
                <a:cs typeface="Verdana" panose="020B0604030504040204" pitchFamily="34" charset="0"/>
              </a:rPr>
              <a:t>Zahl 1500 ist nicht absolut zu sehen, sondern ein Richtwert dafür, wann ein Name als Familienname in Gebrauch kam. Für die Entscheidung über die Bildung des bevorzugten Namens ist zu berücksichtigen, ob die Wirkungszeit vor bzw. nach 1500 liegt.</a:t>
            </a:r>
          </a:p>
        </p:txBody>
      </p:sp>
      <p:sp>
        <p:nvSpPr>
          <p:cNvPr id="6146" name="Fußzeilenplatzhalter 3"/>
          <p:cNvSpPr>
            <a:spLocks noGrp="1"/>
          </p:cNvSpPr>
          <p:nvPr>
            <p:ph type="ftr" sz="quarter" idx="10"/>
          </p:nvPr>
        </p:nvSpPr>
        <p:spPr>
          <a:xfrm>
            <a:off x="457200" y="6356350"/>
            <a:ext cx="5698976" cy="365125"/>
          </a:xfrm>
          <a:noFill/>
        </p:spPr>
        <p:txBody>
          <a:bodyPr/>
          <a:lstStyle/>
          <a:p>
            <a:r>
              <a:rPr lang="de-DE" smtClean="0"/>
              <a:t>Schulungsunterlagen der AG RDA – Modul GND: Moderne Namen | Stand: 16.04.2014</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13</a:t>
            </a:fld>
            <a:endParaRPr lang="de-DE"/>
          </a:p>
        </p:txBody>
      </p:sp>
    </p:spTree>
    <p:extLst>
      <p:ext uri="{BB962C8B-B14F-4D97-AF65-F5344CB8AC3E}">
        <p14:creationId xmlns:p14="http://schemas.microsoft.com/office/powerpoint/2010/main" val="1299436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a:bodyPr>
          <a:lstStyle/>
          <a:p>
            <a:pPr algn="ctr"/>
            <a:r>
              <a:rPr lang="de-DE" sz="3200" dirty="0" smtClean="0">
                <a:latin typeface="Verdana" panose="020B0604030504040204" pitchFamily="34" charset="0"/>
                <a:ea typeface="Verdana" panose="020B0604030504040204" pitchFamily="34" charset="0"/>
                <a:cs typeface="Verdana" panose="020B0604030504040204" pitchFamily="34" charset="0"/>
              </a:rPr>
              <a:t>Moderne Namen</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52264" y="6381328"/>
            <a:ext cx="5631904" cy="365125"/>
          </a:xfrm>
        </p:spPr>
        <p:txBody>
          <a:bodyPr/>
          <a:lstStyle/>
          <a:p>
            <a:r>
              <a:rPr lang="de-DE" smtClean="0"/>
              <a:t>Schulungsunterlagen der AG RDA – Modul GND: Moderne Namen | Stand: 16.04.2014</a:t>
            </a:r>
            <a:endParaRPr lang="de-DE" dirty="0"/>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34598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116632"/>
            <a:ext cx="8229600" cy="1143000"/>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RDA, AWR und ERL</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10" name="Inhaltsplatzhalter 9"/>
          <p:cNvSpPr>
            <a:spLocks noGrp="1"/>
          </p:cNvSpPr>
          <p:nvPr>
            <p:ph idx="1"/>
          </p:nvPr>
        </p:nvSpPr>
        <p:spPr>
          <a:xfrm>
            <a:off x="827584" y="1628800"/>
            <a:ext cx="8229600" cy="4525963"/>
          </a:xfrm>
        </p:spPr>
        <p:txBody>
          <a:bodyPr>
            <a:normAutofit/>
          </a:bodyPr>
          <a:lstStyle/>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RDA Kap. 9 (RDA 9.19.1-7, 9.2.2.7, 9.2.2.5)</a:t>
            </a:r>
            <a:br>
              <a:rPr lang="de-DE" sz="2400" dirty="0" smtClean="0">
                <a:latin typeface="Verdana" panose="020B0604030504040204" pitchFamily="34" charset="0"/>
                <a:ea typeface="Verdana" panose="020B0604030504040204" pitchFamily="34" charset="0"/>
                <a:cs typeface="Verdana" panose="020B0604030504040204" pitchFamily="34" charset="0"/>
              </a:rPr>
            </a:br>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AWR und ERL zu Kap. </a:t>
            </a:r>
            <a:r>
              <a:rPr lang="de-DE" sz="2400" dirty="0">
                <a:latin typeface="Verdana" panose="020B0604030504040204" pitchFamily="34" charset="0"/>
                <a:ea typeface="Verdana" panose="020B0604030504040204" pitchFamily="34" charset="0"/>
                <a:cs typeface="Verdana" panose="020B0604030504040204" pitchFamily="34" charset="0"/>
              </a:rPr>
              <a:t>9</a:t>
            </a:r>
          </a:p>
        </p:txBody>
      </p:sp>
      <p:sp>
        <p:nvSpPr>
          <p:cNvPr id="6146" name="Fußzeilenplatzhalter 3"/>
          <p:cNvSpPr>
            <a:spLocks noGrp="1"/>
          </p:cNvSpPr>
          <p:nvPr>
            <p:ph type="ftr" sz="quarter" idx="10"/>
          </p:nvPr>
        </p:nvSpPr>
        <p:spPr>
          <a:xfrm>
            <a:off x="457200" y="6356350"/>
            <a:ext cx="6275040" cy="365125"/>
          </a:xfrm>
          <a:noFill/>
        </p:spPr>
        <p:txBody>
          <a:bodyPr/>
          <a:lstStyle/>
          <a:p>
            <a:r>
              <a:rPr lang="de-DE" smtClean="0"/>
              <a:t>Schulungsunterlagen der AG RDA – Modul GND: Moderne Namen | Stand: 16.04.2014</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3</a:t>
            </a:fld>
            <a:endParaRPr lang="de-DE"/>
          </a:p>
        </p:txBody>
      </p:sp>
    </p:spTree>
    <p:extLst>
      <p:ext uri="{BB962C8B-B14F-4D97-AF65-F5344CB8AC3E}">
        <p14:creationId xmlns:p14="http://schemas.microsoft.com/office/powerpoint/2010/main" val="2463806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7593012" cy="777875"/>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Allgemeines:</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3" name="Inhaltsplatzhalter 2"/>
          <p:cNvSpPr>
            <a:spLocks noGrp="1"/>
          </p:cNvSpPr>
          <p:nvPr>
            <p:ph idx="1"/>
          </p:nvPr>
        </p:nvSpPr>
        <p:spPr>
          <a:xfrm>
            <a:off x="755576" y="1700808"/>
            <a:ext cx="7593012" cy="3777928"/>
          </a:xfrm>
        </p:spPr>
        <p:txBody>
          <a:bodyPr>
            <a:noAutofit/>
          </a:bodyPr>
          <a:lstStyle/>
          <a:p>
            <a:r>
              <a:rPr lang="de-DE" sz="2200" dirty="0" smtClean="0">
                <a:latin typeface="Verdana" panose="020B0604030504040204" pitchFamily="34" charset="0"/>
                <a:ea typeface="Verdana" panose="020B0604030504040204" pitchFamily="34" charset="0"/>
                <a:cs typeface="Verdana" panose="020B0604030504040204" pitchFamily="34" charset="0"/>
              </a:rPr>
              <a:t>Allg. Struktur beibehalten:</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dirty="0" smtClean="0">
                <a:latin typeface="Verdana" panose="020B0604030504040204" pitchFamily="34" charset="0"/>
                <a:ea typeface="Verdana" panose="020B0604030504040204" pitchFamily="34" charset="0"/>
                <a:cs typeface="Verdana" panose="020B0604030504040204" pitchFamily="34" charset="0"/>
              </a:rPr>
              <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b="1" dirty="0" smtClean="0">
                <a:latin typeface="Verdana" panose="020B0604030504040204" pitchFamily="34" charset="0"/>
                <a:ea typeface="Verdana" panose="020B0604030504040204" pitchFamily="34" charset="0"/>
                <a:cs typeface="Verdana" panose="020B0604030504040204" pitchFamily="34" charset="0"/>
              </a:rPr>
              <a:t>Nachname, Vorname</a:t>
            </a:r>
            <a:br>
              <a:rPr lang="de-DE" sz="2200" b="1" dirty="0" smtClean="0">
                <a:latin typeface="Verdana" panose="020B0604030504040204" pitchFamily="34" charset="0"/>
                <a:ea typeface="Verdana" panose="020B0604030504040204" pitchFamily="34" charset="0"/>
                <a:cs typeface="Verdana" panose="020B0604030504040204" pitchFamily="34" charset="0"/>
              </a:rPr>
            </a:br>
            <a:endParaRPr lang="de-DE" sz="2200" b="1" dirty="0" smtClean="0">
              <a:latin typeface="Verdana" panose="020B0604030504040204" pitchFamily="34" charset="0"/>
              <a:ea typeface="Verdana" panose="020B0604030504040204" pitchFamily="34" charset="0"/>
              <a:cs typeface="Verdana" panose="020B0604030504040204" pitchFamily="34" charset="0"/>
            </a:endParaRPr>
          </a:p>
          <a:p>
            <a:r>
              <a:rPr lang="de-DE" sz="2200" dirty="0" smtClean="0">
                <a:latin typeface="Verdana" panose="020B0604030504040204" pitchFamily="34" charset="0"/>
                <a:ea typeface="Verdana" panose="020B0604030504040204" pitchFamily="34" charset="0"/>
                <a:cs typeface="Verdana" panose="020B0604030504040204" pitchFamily="34" charset="0"/>
              </a:rPr>
              <a:t>in RDA: Unterscheidung der normierten Sucheinstiege</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dirty="0" smtClean="0">
                <a:latin typeface="Verdana" panose="020B0604030504040204" pitchFamily="34" charset="0"/>
                <a:ea typeface="Verdana" panose="020B0604030504040204" pitchFamily="34" charset="0"/>
                <a:cs typeface="Verdana" panose="020B0604030504040204" pitchFamily="34" charset="0"/>
              </a:rPr>
              <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200" dirty="0" smtClean="0">
                <a:latin typeface="Verdana" panose="020B0604030504040204" pitchFamily="34" charset="0"/>
                <a:ea typeface="Verdana" panose="020B0604030504040204" pitchFamily="34" charset="0"/>
                <a:cs typeface="Verdana" panose="020B0604030504040204" pitchFamily="34" charset="0"/>
              </a:rPr>
              <a:t>entspricht in Grundzügen dem Tn-Tp-Prinzip:</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dirty="0" smtClean="0">
                <a:latin typeface="Verdana" panose="020B0604030504040204" pitchFamily="34" charset="0"/>
                <a:ea typeface="Verdana" panose="020B0604030504040204" pitchFamily="34" charset="0"/>
                <a:cs typeface="Verdana" panose="020B0604030504040204" pitchFamily="34" charset="0"/>
              </a:rPr>
              <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dirty="0">
                <a:latin typeface="Verdana" panose="020B0604030504040204" pitchFamily="34" charset="0"/>
                <a:ea typeface="Verdana" panose="020B0604030504040204" pitchFamily="34" charset="0"/>
                <a:cs typeface="Verdana" panose="020B0604030504040204" pitchFamily="34" charset="0"/>
              </a:rPr>
              <a:t>G</a:t>
            </a:r>
            <a:r>
              <a:rPr lang="de-DE" sz="2200" dirty="0" smtClean="0">
                <a:latin typeface="Verdana" panose="020B0604030504040204" pitchFamily="34" charset="0"/>
                <a:ea typeface="Verdana" panose="020B0604030504040204" pitchFamily="34" charset="0"/>
                <a:cs typeface="Verdana" panose="020B0604030504040204" pitchFamily="34" charset="0"/>
              </a:rPr>
              <a:t>leichnamige Personen werden durch individualisierende Angaben eindeutig voneinander unterschieden</a:t>
            </a:r>
          </a:p>
        </p:txBody>
      </p:sp>
      <p:sp>
        <p:nvSpPr>
          <p:cNvPr id="4" name="Fußzeilenplatzhalter 3"/>
          <p:cNvSpPr>
            <a:spLocks noGrp="1"/>
          </p:cNvSpPr>
          <p:nvPr>
            <p:ph type="ftr" sz="quarter" idx="10"/>
          </p:nvPr>
        </p:nvSpPr>
        <p:spPr>
          <a:xfrm>
            <a:off x="457200" y="6356350"/>
            <a:ext cx="6779096" cy="365125"/>
          </a:xfrm>
        </p:spPr>
        <p:txBody>
          <a:bodyPr/>
          <a:lstStyle/>
          <a:p>
            <a:r>
              <a:rPr lang="de-DE" smtClean="0"/>
              <a:t>Schulungsunterlagen der AG RDA – Modul GND: Moderne Namen | Stand: 16.04.2014</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4</a:t>
            </a:fld>
            <a:endParaRPr lang="de-DE"/>
          </a:p>
        </p:txBody>
      </p:sp>
    </p:spTree>
    <p:extLst>
      <p:ext uri="{BB962C8B-B14F-4D97-AF65-F5344CB8AC3E}">
        <p14:creationId xmlns:p14="http://schemas.microsoft.com/office/powerpoint/2010/main" val="2261885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7593012" cy="777875"/>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Bevorzugter Name:</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3" name="Inhaltsplatzhalter 2"/>
          <p:cNvSpPr>
            <a:spLocks noGrp="1"/>
          </p:cNvSpPr>
          <p:nvPr>
            <p:ph idx="1"/>
          </p:nvPr>
        </p:nvSpPr>
        <p:spPr>
          <a:xfrm>
            <a:off x="539552" y="1484784"/>
            <a:ext cx="7593012" cy="4320480"/>
          </a:xfrm>
        </p:spPr>
        <p:txBody>
          <a:bodyPr>
            <a:no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Von der Person selbst gebrauchte Form.</a:t>
            </a:r>
            <a:br>
              <a:rPr lang="de-DE" sz="2400" dirty="0" smtClean="0">
                <a:latin typeface="Verdana" panose="020B0604030504040204" pitchFamily="34" charset="0"/>
                <a:ea typeface="Verdana" panose="020B0604030504040204" pitchFamily="34" charset="0"/>
                <a:cs typeface="Verdana" panose="020B0604030504040204" pitchFamily="34" charset="0"/>
              </a:rPr>
            </a:br>
            <a:r>
              <a:rPr lang="de-DE" sz="2400" dirty="0" smtClean="0">
                <a:latin typeface="Verdana" panose="020B0604030504040204" pitchFamily="34" charset="0"/>
                <a:ea typeface="Verdana" panose="020B0604030504040204" pitchFamily="34" charset="0"/>
                <a:cs typeface="Verdana" panose="020B0604030504040204" pitchFamily="34" charset="0"/>
              </a:rPr>
              <a:t/>
            </a:r>
            <a:br>
              <a:rPr lang="de-DE" sz="2400" dirty="0" smtClean="0">
                <a:latin typeface="Verdana" panose="020B0604030504040204" pitchFamily="34" charset="0"/>
                <a:ea typeface="Verdana" panose="020B0604030504040204" pitchFamily="34" charset="0"/>
                <a:cs typeface="Verdana" panose="020B0604030504040204" pitchFamily="34" charset="0"/>
              </a:rPr>
            </a:br>
            <a:r>
              <a:rPr lang="de-DE" sz="2400" dirty="0" smtClean="0">
                <a:latin typeface="Verdana" panose="020B0604030504040204" pitchFamily="34" charset="0"/>
                <a:ea typeface="Verdana" panose="020B0604030504040204" pitchFamily="34" charset="0"/>
                <a:cs typeface="Verdana" panose="020B0604030504040204" pitchFamily="34" charset="0"/>
              </a:rPr>
              <a:t>Bei verschiedenen Formen: vgl. RDA 9.2.2.5</a:t>
            </a:r>
            <a:br>
              <a:rPr lang="de-DE" sz="2400" dirty="0" smtClean="0">
                <a:latin typeface="Verdana" panose="020B0604030504040204" pitchFamily="34" charset="0"/>
                <a:ea typeface="Verdana" panose="020B0604030504040204" pitchFamily="34" charset="0"/>
                <a:cs typeface="Verdana" panose="020B0604030504040204" pitchFamily="34" charset="0"/>
              </a:rPr>
            </a:br>
            <a:r>
              <a:rPr lang="de-DE" sz="2400" b="1" dirty="0" smtClean="0">
                <a:latin typeface="Verdana" panose="020B0604030504040204" pitchFamily="34" charset="0"/>
                <a:ea typeface="Verdana" panose="020B0604030504040204" pitchFamily="34" charset="0"/>
                <a:cs typeface="Verdana" panose="020B0604030504040204" pitchFamily="34" charset="0"/>
              </a:rPr>
              <a:t/>
            </a:r>
            <a:br>
              <a:rPr lang="de-DE" sz="2400" b="1" dirty="0" smtClean="0">
                <a:latin typeface="Verdana" panose="020B0604030504040204" pitchFamily="34" charset="0"/>
                <a:ea typeface="Verdana" panose="020B0604030504040204" pitchFamily="34" charset="0"/>
                <a:cs typeface="Verdana" panose="020B0604030504040204" pitchFamily="34" charset="0"/>
              </a:rPr>
            </a:br>
            <a:endParaRPr lang="de-DE" sz="2400" b="1"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Variierende Vollständigkeit</a:t>
            </a:r>
            <a:r>
              <a:rPr lang="de-DE" sz="2400" dirty="0" smtClean="0">
                <a:latin typeface="Verdana" panose="020B0604030504040204" pitchFamily="34" charset="0"/>
                <a:ea typeface="Verdana" panose="020B0604030504040204" pitchFamily="34" charset="0"/>
                <a:cs typeface="Verdana" panose="020B0604030504040204" pitchFamily="34" charset="0"/>
              </a:rPr>
              <a:t>:</a:t>
            </a:r>
          </a:p>
          <a:p>
            <a:pPr lvl="1">
              <a:buFont typeface="Courier New" panose="02070309020205020404" pitchFamily="49" charset="0"/>
              <a:buChar char="o"/>
            </a:pPr>
            <a:r>
              <a:rPr lang="de-DE" sz="2000" dirty="0" smtClean="0">
                <a:latin typeface="Verdana" panose="020B0604030504040204" pitchFamily="34" charset="0"/>
                <a:ea typeface="Verdana" panose="020B0604030504040204" pitchFamily="34" charset="0"/>
                <a:cs typeface="Verdana" panose="020B0604030504040204" pitchFamily="34" charset="0"/>
              </a:rPr>
              <a:t>entweder </a:t>
            </a:r>
            <a:r>
              <a:rPr lang="de-DE" sz="2000" dirty="0" smtClean="0">
                <a:latin typeface="Verdana" panose="020B0604030504040204" pitchFamily="34" charset="0"/>
                <a:ea typeface="Verdana" panose="020B0604030504040204" pitchFamily="34" charset="0"/>
                <a:cs typeface="Verdana" panose="020B0604030504040204" pitchFamily="34" charset="0"/>
              </a:rPr>
              <a:t>die häufigste </a:t>
            </a:r>
            <a:r>
              <a:rPr lang="de-DE" sz="2000" dirty="0" smtClean="0">
                <a:latin typeface="Verdana" panose="020B0604030504040204" pitchFamily="34" charset="0"/>
                <a:ea typeface="Verdana" panose="020B0604030504040204" pitchFamily="34" charset="0"/>
                <a:cs typeface="Verdana" panose="020B0604030504040204" pitchFamily="34" charset="0"/>
              </a:rPr>
              <a:t>Form</a:t>
            </a:r>
          </a:p>
          <a:p>
            <a:pPr lvl="1">
              <a:buFont typeface="Courier New" panose="02070309020205020404" pitchFamily="49" charset="0"/>
              <a:buChar char="o"/>
            </a:pPr>
            <a:r>
              <a:rPr lang="de-DE" sz="2000" dirty="0" smtClean="0">
                <a:latin typeface="Verdana" panose="020B0604030504040204" pitchFamily="34" charset="0"/>
                <a:ea typeface="Verdana" panose="020B0604030504040204" pitchFamily="34" charset="0"/>
                <a:cs typeface="Verdana" panose="020B0604030504040204" pitchFamily="34" charset="0"/>
              </a:rPr>
              <a:t>sonst </a:t>
            </a:r>
            <a:r>
              <a:rPr lang="de-DE" sz="2000" dirty="0" smtClean="0">
                <a:latin typeface="Verdana" panose="020B0604030504040204" pitchFamily="34" charset="0"/>
                <a:ea typeface="Verdana" panose="020B0604030504040204" pitchFamily="34" charset="0"/>
                <a:cs typeface="Verdana" panose="020B0604030504040204" pitchFamily="34" charset="0"/>
              </a:rPr>
              <a:t>die letzte verwendete </a:t>
            </a:r>
            <a:r>
              <a:rPr lang="de-DE" sz="2000" dirty="0" smtClean="0">
                <a:latin typeface="Verdana" panose="020B0604030504040204" pitchFamily="34" charset="0"/>
                <a:ea typeface="Verdana" panose="020B0604030504040204" pitchFamily="34" charset="0"/>
                <a:cs typeface="Verdana" panose="020B0604030504040204" pitchFamily="34" charset="0"/>
              </a:rPr>
              <a:t>Form</a:t>
            </a:r>
          </a:p>
          <a:p>
            <a:pPr lvl="1">
              <a:buFont typeface="Courier New" panose="02070309020205020404" pitchFamily="49" charset="0"/>
              <a:buChar char="o"/>
            </a:pPr>
            <a:r>
              <a:rPr lang="de-DE" sz="2000" dirty="0" smtClean="0">
                <a:latin typeface="Verdana" panose="020B0604030504040204" pitchFamily="34" charset="0"/>
                <a:ea typeface="Verdana" panose="020B0604030504040204" pitchFamily="34" charset="0"/>
                <a:cs typeface="Verdana" panose="020B0604030504040204" pitchFamily="34" charset="0"/>
              </a:rPr>
              <a:t>sonst </a:t>
            </a:r>
            <a:r>
              <a:rPr lang="de-DE" sz="2000" dirty="0" smtClean="0">
                <a:latin typeface="Verdana" panose="020B0604030504040204" pitchFamily="34" charset="0"/>
                <a:ea typeface="Verdana" panose="020B0604030504040204" pitchFamily="34" charset="0"/>
                <a:cs typeface="Verdana" panose="020B0604030504040204" pitchFamily="34" charset="0"/>
              </a:rPr>
              <a:t>die vollständig(</a:t>
            </a:r>
            <a:r>
              <a:rPr lang="de-DE" sz="2000" dirty="0" err="1" smtClean="0">
                <a:latin typeface="Verdana" panose="020B0604030504040204" pitchFamily="34" charset="0"/>
                <a:ea typeface="Verdana" panose="020B0604030504040204" pitchFamily="34" charset="0"/>
                <a:cs typeface="Verdana" panose="020B0604030504040204" pitchFamily="34" charset="0"/>
              </a:rPr>
              <a:t>st</a:t>
            </a:r>
            <a:r>
              <a:rPr lang="de-DE" sz="2000" dirty="0" smtClean="0">
                <a:latin typeface="Verdana" panose="020B0604030504040204" pitchFamily="34" charset="0"/>
                <a:ea typeface="Verdana" panose="020B0604030504040204" pitchFamily="34" charset="0"/>
                <a:cs typeface="Verdana" panose="020B0604030504040204" pitchFamily="34" charset="0"/>
              </a:rPr>
              <a:t>)e Form</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
            </a:r>
            <a:br>
              <a:rPr lang="de-DE" sz="2400" dirty="0" smtClean="0">
                <a:latin typeface="Verdana" panose="020B0604030504040204" pitchFamily="34" charset="0"/>
                <a:ea typeface="Verdana" panose="020B0604030504040204" pitchFamily="34" charset="0"/>
                <a:cs typeface="Verdana" panose="020B0604030504040204" pitchFamily="34" charset="0"/>
              </a:rPr>
            </a:br>
            <a:endParaRPr lang="de-DE" sz="2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0"/>
          </p:nvPr>
        </p:nvSpPr>
        <p:spPr>
          <a:xfrm>
            <a:off x="457200" y="6356350"/>
            <a:ext cx="6419056" cy="365125"/>
          </a:xfrm>
        </p:spPr>
        <p:txBody>
          <a:bodyPr/>
          <a:lstStyle/>
          <a:p>
            <a:r>
              <a:rPr lang="de-DE" smtClean="0"/>
              <a:t>Schulungsunterlagen der AG RDA – Modul GND: Moderne Namen | Stand: 16.04.2014</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5</a:t>
            </a:fld>
            <a:endParaRPr lang="de-DE"/>
          </a:p>
        </p:txBody>
      </p:sp>
    </p:spTree>
    <p:extLst>
      <p:ext uri="{BB962C8B-B14F-4D97-AF65-F5344CB8AC3E}">
        <p14:creationId xmlns:p14="http://schemas.microsoft.com/office/powerpoint/2010/main" val="6259028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861"/>
            <a:ext cx="7593012" cy="777875"/>
          </a:xfrm>
        </p:spPr>
        <p:txBody>
          <a:bodyPr>
            <a:normAutofit/>
          </a:bodyPr>
          <a:lstStyle/>
          <a:p>
            <a:pPr algn="l"/>
            <a:r>
              <a:rPr lang="de-DE" sz="3200" dirty="0">
                <a:latin typeface="Verdana" panose="020B0604030504040204" pitchFamily="34" charset="0"/>
                <a:ea typeface="Verdana" panose="020B0604030504040204" pitchFamily="34" charset="0"/>
                <a:cs typeface="Verdana" panose="020B0604030504040204" pitchFamily="34" charset="0"/>
              </a:rPr>
              <a:t>Bevorzugter Name:</a:t>
            </a:r>
          </a:p>
        </p:txBody>
      </p:sp>
      <p:sp>
        <p:nvSpPr>
          <p:cNvPr id="3" name="Inhaltsplatzhalter 2"/>
          <p:cNvSpPr>
            <a:spLocks noGrp="1"/>
          </p:cNvSpPr>
          <p:nvPr>
            <p:ph idx="1"/>
          </p:nvPr>
        </p:nvSpPr>
        <p:spPr>
          <a:xfrm>
            <a:off x="467544" y="1268760"/>
            <a:ext cx="8208912" cy="4320480"/>
          </a:xfrm>
        </p:spPr>
        <p:txBody>
          <a:bodyPr>
            <a:noAutofit/>
          </a:bodyPr>
          <a:lstStyle/>
          <a:p>
            <a:r>
              <a:rPr lang="de-DE" sz="2200" dirty="0" smtClean="0">
                <a:latin typeface="Verdana" panose="020B0604030504040204" pitchFamily="34" charset="0"/>
                <a:ea typeface="Verdana" panose="020B0604030504040204" pitchFamily="34" charset="0"/>
                <a:cs typeface="Verdana" panose="020B0604030504040204" pitchFamily="34" charset="0"/>
              </a:rPr>
              <a:t>Sprache:   (vgl. ERL zu RDA 9.2.2.5.2f)</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dirty="0" smtClean="0">
                <a:latin typeface="Verdana" panose="020B0604030504040204" pitchFamily="34" charset="0"/>
                <a:ea typeface="Verdana" panose="020B0604030504040204" pitchFamily="34" charset="0"/>
                <a:cs typeface="Verdana" panose="020B0604030504040204" pitchFamily="34" charset="0"/>
              </a:rPr>
              <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dirty="0" smtClean="0">
                <a:latin typeface="Verdana" panose="020B0604030504040204" pitchFamily="34" charset="0"/>
                <a:ea typeface="Verdana" panose="020B0604030504040204" pitchFamily="34" charset="0"/>
                <a:cs typeface="Verdana" panose="020B0604030504040204" pitchFamily="34" charset="0"/>
              </a:rPr>
              <a:t>der Name, der in den meisten originalsprachlichen Ressourcen vorkommt; Referenz ist ein größerer Katalog (z</a:t>
            </a:r>
            <a:r>
              <a:rPr lang="de-DE" sz="2200" dirty="0" smtClean="0">
                <a:latin typeface="Verdana" panose="020B0604030504040204" pitchFamily="34" charset="0"/>
                <a:ea typeface="Verdana" panose="020B0604030504040204" pitchFamily="34" charset="0"/>
                <a:cs typeface="Verdana" panose="020B0604030504040204" pitchFamily="34" charset="0"/>
              </a:rPr>
              <a:t>. B</a:t>
            </a:r>
            <a:r>
              <a:rPr lang="de-DE" sz="2200" dirty="0" smtClean="0">
                <a:latin typeface="Verdana" panose="020B0604030504040204" pitchFamily="34" charset="0"/>
                <a:ea typeface="Verdana" panose="020B0604030504040204" pitchFamily="34" charset="0"/>
                <a:cs typeface="Verdana" panose="020B0604030504040204" pitchFamily="34" charset="0"/>
              </a:rPr>
              <a:t>. im Verbund)</a:t>
            </a:r>
            <a:br>
              <a:rPr lang="de-DE" sz="2200" dirty="0" smtClean="0">
                <a:latin typeface="Verdana" panose="020B0604030504040204" pitchFamily="34" charset="0"/>
                <a:ea typeface="Verdana" panose="020B0604030504040204" pitchFamily="34" charset="0"/>
                <a:cs typeface="Verdana" panose="020B0604030504040204" pitchFamily="34" charset="0"/>
              </a:rPr>
            </a:br>
            <a:endParaRPr lang="de-DE" sz="2200" dirty="0" smtClean="0">
              <a:latin typeface="Verdana" panose="020B0604030504040204" pitchFamily="34" charset="0"/>
              <a:ea typeface="Verdana" panose="020B0604030504040204" pitchFamily="34" charset="0"/>
              <a:cs typeface="Verdana" panose="020B0604030504040204" pitchFamily="34" charset="0"/>
            </a:endParaRPr>
          </a:p>
          <a:p>
            <a:r>
              <a:rPr lang="de-DE" sz="2200" dirty="0" smtClean="0">
                <a:latin typeface="Verdana" panose="020B0604030504040204" pitchFamily="34" charset="0"/>
                <a:ea typeface="Verdana" panose="020B0604030504040204" pitchFamily="34" charset="0"/>
                <a:cs typeface="Verdana" panose="020B0604030504040204" pitchFamily="34" charset="0"/>
              </a:rPr>
              <a:t>Nicht bevorzugte Schrift:   (RDA 9.2.2.5.3)</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dirty="0" smtClean="0">
                <a:latin typeface="Verdana" panose="020B0604030504040204" pitchFamily="34" charset="0"/>
                <a:ea typeface="Verdana" panose="020B0604030504040204" pitchFamily="34" charset="0"/>
                <a:cs typeface="Verdana" panose="020B0604030504040204" pitchFamily="34" charset="0"/>
              </a:rPr>
              <a:t>Transliteration</a:t>
            </a:r>
            <a:br>
              <a:rPr lang="de-DE" sz="2200" dirty="0" smtClean="0">
                <a:latin typeface="Verdana" panose="020B0604030504040204" pitchFamily="34" charset="0"/>
                <a:ea typeface="Verdana" panose="020B0604030504040204" pitchFamily="34" charset="0"/>
                <a:cs typeface="Verdana" panose="020B0604030504040204" pitchFamily="34" charset="0"/>
              </a:rPr>
            </a:br>
            <a:endParaRPr lang="de-DE" sz="2200" dirty="0" smtClean="0">
              <a:latin typeface="Verdana" panose="020B0604030504040204" pitchFamily="34" charset="0"/>
              <a:ea typeface="Verdana" panose="020B0604030504040204" pitchFamily="34" charset="0"/>
              <a:cs typeface="Verdana" panose="020B0604030504040204" pitchFamily="34" charset="0"/>
            </a:endParaRPr>
          </a:p>
          <a:p>
            <a:r>
              <a:rPr lang="de-DE" sz="2200" dirty="0" smtClean="0">
                <a:latin typeface="Verdana" panose="020B0604030504040204" pitchFamily="34" charset="0"/>
                <a:ea typeface="Verdana" panose="020B0604030504040204" pitchFamily="34" charset="0"/>
                <a:cs typeface="Verdana" panose="020B0604030504040204" pitchFamily="34" charset="0"/>
              </a:rPr>
              <a:t>Abweichende Schreibweisen:   (RDA 9.2.2.5.4)</a:t>
            </a:r>
            <a:br>
              <a:rPr lang="de-DE" sz="2200" dirty="0" smtClean="0">
                <a:latin typeface="Verdana" panose="020B0604030504040204" pitchFamily="34" charset="0"/>
                <a:ea typeface="Verdana" panose="020B0604030504040204" pitchFamily="34" charset="0"/>
                <a:cs typeface="Verdana" panose="020B0604030504040204" pitchFamily="34" charset="0"/>
              </a:rPr>
            </a:br>
            <a:r>
              <a:rPr lang="de-DE" sz="2200" dirty="0" smtClean="0">
                <a:latin typeface="Verdana" panose="020B0604030504040204" pitchFamily="34" charset="0"/>
                <a:ea typeface="Verdana" panose="020B0604030504040204" pitchFamily="34" charset="0"/>
                <a:cs typeface="Verdana" panose="020B0604030504040204" pitchFamily="34" charset="0"/>
              </a:rPr>
              <a:t>ressourcenspezifisch </a:t>
            </a:r>
            <a:br>
              <a:rPr lang="de-DE" sz="2200" dirty="0" smtClean="0">
                <a:latin typeface="Verdana" panose="020B0604030504040204" pitchFamily="34" charset="0"/>
                <a:ea typeface="Verdana" panose="020B0604030504040204" pitchFamily="34" charset="0"/>
                <a:cs typeface="Verdana" panose="020B0604030504040204" pitchFamily="34" charset="0"/>
              </a:rPr>
            </a:br>
            <a:endParaRPr lang="de-DE" sz="22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2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--&gt; Sonst werden weitere Namensformen als abweichende Namen erfasst</a:t>
            </a:r>
            <a:endParaRPr lang="de-DE" sz="2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0"/>
          </p:nvPr>
        </p:nvSpPr>
        <p:spPr>
          <a:xfrm>
            <a:off x="457200" y="6356350"/>
            <a:ext cx="6203032" cy="365125"/>
          </a:xfrm>
        </p:spPr>
        <p:txBody>
          <a:bodyPr/>
          <a:lstStyle/>
          <a:p>
            <a:r>
              <a:rPr lang="de-DE" smtClean="0"/>
              <a:t>Schulungsunterlagen der AG RDA – Modul GND: Moderne Namen | Stand: 16.04.2014</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6</a:t>
            </a:fld>
            <a:endParaRPr lang="de-DE"/>
          </a:p>
        </p:txBody>
      </p:sp>
    </p:spTree>
    <p:extLst>
      <p:ext uri="{BB962C8B-B14F-4D97-AF65-F5344CB8AC3E}">
        <p14:creationId xmlns:p14="http://schemas.microsoft.com/office/powerpoint/2010/main" val="20756254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861"/>
            <a:ext cx="7593012" cy="777875"/>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Informationsquellen:</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3" name="Inhaltsplatzhalter 2"/>
          <p:cNvSpPr>
            <a:spLocks noGrp="1"/>
          </p:cNvSpPr>
          <p:nvPr>
            <p:ph idx="1"/>
          </p:nvPr>
        </p:nvSpPr>
        <p:spPr>
          <a:xfrm>
            <a:off x="467544" y="1268760"/>
            <a:ext cx="7593012" cy="4320480"/>
          </a:xfrm>
        </p:spPr>
        <p:txBody>
          <a:bodyPr>
            <a:normAutofit/>
          </a:bodyPr>
          <a:lstStyle/>
          <a:p>
            <a:r>
              <a:rPr lang="de-DE" sz="2400" dirty="0">
                <a:latin typeface="Verdana" panose="020B0604030504040204" pitchFamily="34" charset="0"/>
                <a:ea typeface="Verdana" panose="020B0604030504040204" pitchFamily="34" charset="0"/>
                <a:cs typeface="Verdana" panose="020B0604030504040204" pitchFamily="34" charset="0"/>
              </a:rPr>
              <a:t>v</a:t>
            </a:r>
            <a:r>
              <a:rPr lang="de-DE" sz="2400" dirty="0" smtClean="0">
                <a:latin typeface="Verdana" panose="020B0604030504040204" pitchFamily="34" charset="0"/>
                <a:ea typeface="Verdana" panose="020B0604030504040204" pitchFamily="34" charset="0"/>
                <a:cs typeface="Verdana" panose="020B0604030504040204" pitchFamily="34" charset="0"/>
              </a:rPr>
              <a:t>gl</a:t>
            </a:r>
            <a:r>
              <a:rPr lang="de-DE" sz="2400" dirty="0" smtClean="0">
                <a:latin typeface="Verdana" panose="020B0604030504040204" pitchFamily="34" charset="0"/>
                <a:ea typeface="Verdana" panose="020B0604030504040204" pitchFamily="34" charset="0"/>
                <a:cs typeface="Verdana" panose="020B0604030504040204" pitchFamily="34" charset="0"/>
              </a:rPr>
              <a:t>. RDA 9.2.2.2</a:t>
            </a:r>
            <a:br>
              <a:rPr lang="de-DE" sz="2400" dirty="0" smtClean="0">
                <a:latin typeface="Verdana" panose="020B0604030504040204" pitchFamily="34" charset="0"/>
                <a:ea typeface="Verdana" panose="020B0604030504040204" pitchFamily="34" charset="0"/>
                <a:cs typeface="Verdana" panose="020B0604030504040204" pitchFamily="34" charset="0"/>
              </a:rPr>
            </a:br>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Bestimmung des bevorzugten Namens </a:t>
            </a:r>
            <a:r>
              <a:rPr lang="de-DE" sz="2400" dirty="0" smtClean="0">
                <a:latin typeface="Verdana" panose="020B0604030504040204" pitchFamily="34" charset="0"/>
                <a:ea typeface="Verdana" panose="020B0604030504040204" pitchFamily="34" charset="0"/>
                <a:cs typeface="Verdana" panose="020B0604030504040204" pitchFamily="34" charset="0"/>
              </a:rPr>
              <a:t>aus</a:t>
            </a:r>
          </a:p>
          <a:p>
            <a:pPr lvl="1">
              <a:buFont typeface="Courier New" panose="02070309020205020404" pitchFamily="49" charset="0"/>
              <a:buChar char="o"/>
            </a:pPr>
            <a:r>
              <a:rPr lang="de-DE" sz="2000" dirty="0" smtClean="0">
                <a:latin typeface="Verdana" panose="020B0604030504040204" pitchFamily="34" charset="0"/>
                <a:ea typeface="Verdana" panose="020B0604030504040204" pitchFamily="34" charset="0"/>
                <a:cs typeface="Verdana" panose="020B0604030504040204" pitchFamily="34" charset="0"/>
              </a:rPr>
              <a:t>der </a:t>
            </a:r>
            <a:r>
              <a:rPr lang="de-DE" sz="2000" dirty="0" smtClean="0">
                <a:latin typeface="Verdana" panose="020B0604030504040204" pitchFamily="34" charset="0"/>
                <a:ea typeface="Verdana" panose="020B0604030504040204" pitchFamily="34" charset="0"/>
                <a:cs typeface="Verdana" panose="020B0604030504040204" pitchFamily="34" charset="0"/>
              </a:rPr>
              <a:t>Vorlage bzw. Ressource, die mit der Person in    Verbindung steht (z</a:t>
            </a:r>
            <a:r>
              <a:rPr lang="de-DE" sz="2000" dirty="0" smtClean="0">
                <a:latin typeface="Verdana" panose="020B0604030504040204" pitchFamily="34" charset="0"/>
                <a:ea typeface="Verdana" panose="020B0604030504040204" pitchFamily="34" charset="0"/>
                <a:cs typeface="Verdana" panose="020B0604030504040204" pitchFamily="34" charset="0"/>
              </a:rPr>
              <a:t>. B</a:t>
            </a:r>
            <a:r>
              <a:rPr lang="de-DE" sz="2000" dirty="0" smtClean="0">
                <a:latin typeface="Verdana" panose="020B0604030504040204" pitchFamily="34" charset="0"/>
                <a:ea typeface="Verdana" panose="020B0604030504040204" pitchFamily="34" charset="0"/>
                <a:cs typeface="Verdana" panose="020B0604030504040204" pitchFamily="34" charset="0"/>
              </a:rPr>
              <a:t>. Veröffentlichung der Person</a:t>
            </a:r>
            <a:r>
              <a:rPr lang="de-DE" sz="2000" dirty="0" smtClean="0">
                <a:latin typeface="Verdana" panose="020B0604030504040204" pitchFamily="34" charset="0"/>
                <a:ea typeface="Verdana" panose="020B0604030504040204" pitchFamily="34" charset="0"/>
                <a:cs typeface="Verdana" panose="020B0604030504040204" pitchFamily="34" charset="0"/>
              </a:rPr>
              <a:t>)</a:t>
            </a:r>
          </a:p>
          <a:p>
            <a:pPr lvl="1">
              <a:buFont typeface="Courier New" panose="02070309020205020404" pitchFamily="49" charset="0"/>
              <a:buChar char="o"/>
            </a:pPr>
            <a:r>
              <a:rPr lang="de-DE" sz="2000" dirty="0" smtClean="0">
                <a:latin typeface="Verdana" panose="020B0604030504040204" pitchFamily="34" charset="0"/>
                <a:ea typeface="Verdana" panose="020B0604030504040204" pitchFamily="34" charset="0"/>
                <a:cs typeface="Verdana" panose="020B0604030504040204" pitchFamily="34" charset="0"/>
              </a:rPr>
              <a:t>sonst</a:t>
            </a:r>
            <a:r>
              <a:rPr lang="de-DE" sz="2000" dirty="0" smtClean="0">
                <a:latin typeface="Verdana" panose="020B0604030504040204" pitchFamily="34" charset="0"/>
                <a:ea typeface="Verdana" panose="020B0604030504040204" pitchFamily="34" charset="0"/>
                <a:cs typeface="Verdana" panose="020B0604030504040204" pitchFamily="34" charset="0"/>
              </a:rPr>
              <a:t>: Angaben aus Ressourcen über diese </a:t>
            </a:r>
            <a:r>
              <a:rPr lang="de-DE" sz="2000" dirty="0" smtClean="0">
                <a:latin typeface="Verdana" panose="020B0604030504040204" pitchFamily="34" charset="0"/>
                <a:ea typeface="Verdana" panose="020B0604030504040204" pitchFamily="34" charset="0"/>
                <a:cs typeface="Verdana" panose="020B0604030504040204" pitchFamily="34" charset="0"/>
              </a:rPr>
              <a:t>Person</a:t>
            </a:r>
          </a:p>
          <a:p>
            <a:pPr lvl="1">
              <a:buFont typeface="Courier New" panose="02070309020205020404" pitchFamily="49" charset="0"/>
              <a:buChar char="o"/>
            </a:pPr>
            <a:r>
              <a:rPr lang="de-DE" sz="2000" dirty="0" smtClean="0">
                <a:latin typeface="Verdana" panose="020B0604030504040204" pitchFamily="34" charset="0"/>
                <a:ea typeface="Verdana" panose="020B0604030504040204" pitchFamily="34" charset="0"/>
                <a:cs typeface="Verdana" panose="020B0604030504040204" pitchFamily="34" charset="0"/>
              </a:rPr>
              <a:t>sonst</a:t>
            </a:r>
            <a:r>
              <a:rPr lang="de-DE" sz="2000" dirty="0" smtClean="0">
                <a:latin typeface="Verdana" panose="020B0604030504040204" pitchFamily="34" charset="0"/>
                <a:ea typeface="Verdana" panose="020B0604030504040204" pitchFamily="34" charset="0"/>
                <a:cs typeface="Verdana" panose="020B0604030504040204" pitchFamily="34" charset="0"/>
              </a:rPr>
              <a:t>: weitere Quellen/Nachschlagewerke</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0"/>
          </p:nvPr>
        </p:nvSpPr>
        <p:spPr>
          <a:xfrm>
            <a:off x="457200" y="6356350"/>
            <a:ext cx="6347048" cy="365125"/>
          </a:xfrm>
        </p:spPr>
        <p:txBody>
          <a:bodyPr/>
          <a:lstStyle/>
          <a:p>
            <a:r>
              <a:rPr lang="de-DE" smtClean="0"/>
              <a:t>Schulungsunterlagen der AG RDA – Modul GND: Moderne Namen | Stand: 16.04.2014</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7</a:t>
            </a:fld>
            <a:endParaRPr lang="de-DE"/>
          </a:p>
        </p:txBody>
      </p:sp>
    </p:spTree>
    <p:extLst>
      <p:ext uri="{BB962C8B-B14F-4D97-AF65-F5344CB8AC3E}">
        <p14:creationId xmlns:p14="http://schemas.microsoft.com/office/powerpoint/2010/main" val="2606543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67122"/>
            <a:ext cx="8640960" cy="441598"/>
          </a:xfrm>
        </p:spPr>
        <p:txBody>
          <a:bodyPr>
            <a:noAutofit/>
          </a:bodyPr>
          <a:lstStyle/>
          <a:p>
            <a:pPr algn="l"/>
            <a:r>
              <a:rPr lang="de-DE" sz="3200" dirty="0">
                <a:latin typeface="Verdana" panose="020B0604030504040204" pitchFamily="34" charset="0"/>
                <a:ea typeface="Verdana" panose="020B0604030504040204" pitchFamily="34" charset="0"/>
                <a:cs typeface="Verdana" panose="020B0604030504040204" pitchFamily="34" charset="0"/>
              </a:rPr>
              <a:t>Bildung von </a:t>
            </a:r>
            <a:r>
              <a:rPr lang="de-DE" sz="3200" dirty="0" smtClean="0">
                <a:latin typeface="Verdana" panose="020B0604030504040204" pitchFamily="34" charset="0"/>
                <a:ea typeface="Verdana" panose="020B0604030504040204" pitchFamily="34" charset="0"/>
                <a:cs typeface="Verdana" panose="020B0604030504040204" pitchFamily="34" charset="0"/>
              </a:rPr>
              <a:t>normierten Sucheinstiegen</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3" name="Inhaltsplatzhalter 2"/>
          <p:cNvSpPr>
            <a:spLocks noGrp="1"/>
          </p:cNvSpPr>
          <p:nvPr>
            <p:ph idx="1"/>
          </p:nvPr>
        </p:nvSpPr>
        <p:spPr>
          <a:xfrm>
            <a:off x="539552" y="1268760"/>
            <a:ext cx="8352928" cy="5040560"/>
          </a:xfrm>
        </p:spPr>
        <p:txBody>
          <a:bodyPr>
            <a:normAutofit lnSpcReduction="10000"/>
          </a:bodyPr>
          <a:lstStyle/>
          <a:p>
            <a:pPr marL="0" lvl="0" indent="0">
              <a:buNone/>
            </a:pPr>
            <a:r>
              <a:rPr lang="de-DE" sz="2200" dirty="0">
                <a:latin typeface="Verdana" panose="020B0604030504040204" pitchFamily="34" charset="0"/>
                <a:ea typeface="Verdana" panose="020B0604030504040204" pitchFamily="34" charset="0"/>
                <a:cs typeface="Verdana" panose="020B0604030504040204" pitchFamily="34" charset="0"/>
              </a:rPr>
              <a:t>v</a:t>
            </a:r>
            <a:r>
              <a:rPr lang="de-DE" sz="2200" dirty="0" smtClean="0">
                <a:latin typeface="Verdana" panose="020B0604030504040204" pitchFamily="34" charset="0"/>
                <a:ea typeface="Verdana" panose="020B0604030504040204" pitchFamily="34" charset="0"/>
                <a:cs typeface="Verdana" panose="020B0604030504040204" pitchFamily="34" charset="0"/>
              </a:rPr>
              <a:t>gl</a:t>
            </a:r>
            <a:r>
              <a:rPr lang="de-DE" sz="2200" dirty="0">
                <a:latin typeface="Verdana" panose="020B0604030504040204" pitchFamily="34" charset="0"/>
                <a:ea typeface="Verdana" panose="020B0604030504040204" pitchFamily="34" charset="0"/>
                <a:cs typeface="Verdana" panose="020B0604030504040204" pitchFamily="34" charset="0"/>
              </a:rPr>
              <a:t>. RDA 9.19.1.3 (sowie 9.19.1.4-7</a:t>
            </a:r>
            <a:r>
              <a:rPr lang="de-DE" sz="2200" dirty="0" smtClean="0">
                <a:latin typeface="Verdana" panose="020B0604030504040204" pitchFamily="34" charset="0"/>
                <a:ea typeface="Verdana" panose="020B0604030504040204" pitchFamily="34" charset="0"/>
                <a:cs typeface="Verdana" panose="020B0604030504040204" pitchFamily="34" charset="0"/>
              </a:rPr>
              <a:t>)</a:t>
            </a:r>
          </a:p>
          <a:p>
            <a:pPr marL="0" lvl="0" indent="0">
              <a:buNone/>
            </a:pPr>
            <a:endParaRPr lang="de-DE" sz="2200" dirty="0">
              <a:latin typeface="Verdana" panose="020B0604030504040204" pitchFamily="34" charset="0"/>
              <a:ea typeface="Verdana" panose="020B0604030504040204" pitchFamily="34" charset="0"/>
              <a:cs typeface="Verdana" panose="020B0604030504040204" pitchFamily="34" charset="0"/>
            </a:endParaRPr>
          </a:p>
          <a:p>
            <a:pPr lvl="0"/>
            <a:r>
              <a:rPr lang="de-DE" sz="2200" b="1" dirty="0">
                <a:latin typeface="Verdana" panose="020B0604030504040204" pitchFamily="34" charset="0"/>
                <a:ea typeface="Verdana" panose="020B0604030504040204" pitchFamily="34" charset="0"/>
                <a:cs typeface="Verdana" panose="020B0604030504040204" pitchFamily="34" charset="0"/>
              </a:rPr>
              <a:t>Unterscheidung bei Gleichnamigkeit </a:t>
            </a:r>
            <a:r>
              <a:rPr lang="de-DE" sz="2200" dirty="0">
                <a:latin typeface="Verdana" panose="020B0604030504040204" pitchFamily="34" charset="0"/>
                <a:ea typeface="Verdana" panose="020B0604030504040204" pitchFamily="34" charset="0"/>
                <a:cs typeface="Verdana" panose="020B0604030504040204" pitchFamily="34" charset="0"/>
              </a:rPr>
              <a:t>(Disambiguierung) ist in RDA </a:t>
            </a:r>
            <a:r>
              <a:rPr lang="de-DE" sz="2200" dirty="0" smtClean="0">
                <a:latin typeface="Verdana" panose="020B0604030504040204" pitchFamily="34" charset="0"/>
                <a:ea typeface="Verdana" panose="020B0604030504040204" pitchFamily="34" charset="0"/>
                <a:cs typeface="Verdana" panose="020B0604030504040204" pitchFamily="34" charset="0"/>
              </a:rPr>
              <a:t>vorgesehen.</a:t>
            </a:r>
          </a:p>
          <a:p>
            <a:pPr marL="0" lvl="0" indent="0">
              <a:buNone/>
            </a:pPr>
            <a:endParaRPr lang="de-DE" sz="2200" dirty="0">
              <a:latin typeface="Verdana" panose="020B0604030504040204" pitchFamily="34" charset="0"/>
              <a:ea typeface="Verdana" panose="020B0604030504040204" pitchFamily="34" charset="0"/>
              <a:cs typeface="Verdana" panose="020B0604030504040204" pitchFamily="34" charset="0"/>
            </a:endParaRPr>
          </a:p>
          <a:p>
            <a:pPr lvl="0"/>
            <a:r>
              <a:rPr lang="de-DE" sz="2200" dirty="0">
                <a:latin typeface="Verdana" panose="020B0604030504040204" pitchFamily="34" charset="0"/>
                <a:ea typeface="Verdana" panose="020B0604030504040204" pitchFamily="34" charset="0"/>
                <a:cs typeface="Verdana" panose="020B0604030504040204" pitchFamily="34" charset="0"/>
              </a:rPr>
              <a:t>Lebensdaten sind </a:t>
            </a:r>
            <a:r>
              <a:rPr lang="de-DE" sz="2200" dirty="0" smtClean="0">
                <a:latin typeface="Verdana" panose="020B0604030504040204" pitchFamily="34" charset="0"/>
                <a:ea typeface="Verdana" panose="020B0604030504040204" pitchFamily="34" charset="0"/>
                <a:cs typeface="Verdana" panose="020B0604030504040204" pitchFamily="34" charset="0"/>
              </a:rPr>
              <a:t>primäres </a:t>
            </a:r>
            <a:r>
              <a:rPr lang="de-DE" sz="2200" dirty="0">
                <a:latin typeface="Verdana" panose="020B0604030504040204" pitchFamily="34" charset="0"/>
                <a:ea typeface="Verdana" panose="020B0604030504040204" pitchFamily="34" charset="0"/>
                <a:cs typeface="Verdana" panose="020B0604030504040204" pitchFamily="34" charset="0"/>
              </a:rPr>
              <a:t>Individualisierungsmerkmal in der GND und </a:t>
            </a:r>
            <a:r>
              <a:rPr lang="de-DE" sz="2200" dirty="0" smtClean="0">
                <a:latin typeface="Verdana" panose="020B0604030504040204" pitchFamily="34" charset="0"/>
                <a:ea typeface="Verdana" panose="020B0604030504040204" pitchFamily="34" charset="0"/>
                <a:cs typeface="Verdana" panose="020B0604030504040204" pitchFamily="34" charset="0"/>
              </a:rPr>
              <a:t>nur bei einem </a:t>
            </a:r>
            <a:r>
              <a:rPr lang="de-DE" sz="2200" dirty="0">
                <a:latin typeface="Verdana" panose="020B0604030504040204" pitchFamily="34" charset="0"/>
                <a:ea typeface="Verdana" panose="020B0604030504040204" pitchFamily="34" charset="0"/>
                <a:cs typeface="Verdana" panose="020B0604030504040204" pitchFamily="34" charset="0"/>
              </a:rPr>
              <a:t>geringen Anteil gleichnamiger </a:t>
            </a:r>
            <a:r>
              <a:rPr lang="de-DE" sz="2200" dirty="0" smtClean="0">
                <a:latin typeface="Verdana" panose="020B0604030504040204" pitchFamily="34" charset="0"/>
                <a:ea typeface="Verdana" panose="020B0604030504040204" pitchFamily="34" charset="0"/>
                <a:cs typeface="Verdana" panose="020B0604030504040204" pitchFamily="34" charset="0"/>
              </a:rPr>
              <a:t>Personendatensätze </a:t>
            </a:r>
            <a:r>
              <a:rPr lang="de-DE" sz="2200" dirty="0">
                <a:latin typeface="Verdana" panose="020B0604030504040204" pitchFamily="34" charset="0"/>
                <a:ea typeface="Verdana" panose="020B0604030504040204" pitchFamily="34" charset="0"/>
                <a:cs typeface="Verdana" panose="020B0604030504040204" pitchFamily="34" charset="0"/>
              </a:rPr>
              <a:t>nicht </a:t>
            </a:r>
            <a:r>
              <a:rPr lang="de-DE" sz="2200" dirty="0" smtClean="0">
                <a:latin typeface="Verdana" panose="020B0604030504040204" pitchFamily="34" charset="0"/>
                <a:ea typeface="Verdana" panose="020B0604030504040204" pitchFamily="34" charset="0"/>
                <a:cs typeface="Verdana" panose="020B0604030504040204" pitchFamily="34" charset="0"/>
              </a:rPr>
              <a:t>erfasst</a:t>
            </a:r>
            <a:r>
              <a:rPr lang="de-DE" sz="2200" dirty="0">
                <a:latin typeface="Verdana" panose="020B0604030504040204" pitchFamily="34" charset="0"/>
                <a:ea typeface="Verdana" panose="020B0604030504040204" pitchFamily="34" charset="0"/>
                <a:cs typeface="Verdana" panose="020B0604030504040204" pitchFamily="34" charset="0"/>
              </a:rPr>
              <a:t>; derzeit </a:t>
            </a:r>
            <a:r>
              <a:rPr lang="de-DE" sz="2200" dirty="0" smtClean="0">
                <a:latin typeface="Verdana" panose="020B0604030504040204" pitchFamily="34" charset="0"/>
                <a:ea typeface="Verdana" panose="020B0604030504040204" pitchFamily="34" charset="0"/>
                <a:cs typeface="Verdana" panose="020B0604030504040204" pitchFamily="34" charset="0"/>
              </a:rPr>
              <a:t>werden Berufs-/ Tätigkeitsangaben gleichrangig zur Individualisierung genutzt.</a:t>
            </a:r>
          </a:p>
          <a:p>
            <a:pPr marL="0" lvl="0" indent="0">
              <a:buNone/>
            </a:pPr>
            <a:endParaRPr lang="de-DE" sz="2200" dirty="0">
              <a:latin typeface="Verdana" panose="020B0604030504040204" pitchFamily="34" charset="0"/>
              <a:ea typeface="Verdana" panose="020B0604030504040204" pitchFamily="34" charset="0"/>
              <a:cs typeface="Verdana" panose="020B0604030504040204" pitchFamily="34" charset="0"/>
            </a:endParaRPr>
          </a:p>
          <a:p>
            <a:pPr lvl="0"/>
            <a:r>
              <a:rPr lang="de-DE" sz="2200" dirty="0">
                <a:latin typeface="Verdana" panose="020B0604030504040204" pitchFamily="34" charset="0"/>
                <a:ea typeface="Verdana" panose="020B0604030504040204" pitchFamily="34" charset="0"/>
                <a:cs typeface="Verdana" panose="020B0604030504040204" pitchFamily="34" charset="0"/>
              </a:rPr>
              <a:t>In der MARC-Auslieferung der Daten im GND-MARC-21-Format werden Lebensdaten mit dem Code </a:t>
            </a:r>
            <a:r>
              <a:rPr lang="de-DE" sz="2200" i="1" dirty="0" err="1">
                <a:latin typeface="Verdana" panose="020B0604030504040204" pitchFamily="34" charset="0"/>
                <a:ea typeface="Verdana" panose="020B0604030504040204" pitchFamily="34" charset="0"/>
                <a:cs typeface="Verdana" panose="020B0604030504040204" pitchFamily="34" charset="0"/>
              </a:rPr>
              <a:t>datl</a:t>
            </a:r>
            <a:r>
              <a:rPr lang="de-DE" sz="2200" dirty="0">
                <a:latin typeface="Verdana" panose="020B0604030504040204" pitchFamily="34" charset="0"/>
                <a:ea typeface="Verdana" panose="020B0604030504040204" pitchFamily="34" charset="0"/>
                <a:cs typeface="Verdana" panose="020B0604030504040204" pitchFamily="34" charset="0"/>
              </a:rPr>
              <a:t> immer bei der Ansetzungsform und bei abweichenden Namensformen hinzugezogen. </a:t>
            </a:r>
          </a:p>
          <a:p>
            <a:endParaRPr lang="de-DE" dirty="0"/>
          </a:p>
        </p:txBody>
      </p:sp>
      <p:sp>
        <p:nvSpPr>
          <p:cNvPr id="4" name="Fußzeilenplatzhalter 3"/>
          <p:cNvSpPr>
            <a:spLocks noGrp="1"/>
          </p:cNvSpPr>
          <p:nvPr>
            <p:ph type="ftr" sz="quarter" idx="10"/>
          </p:nvPr>
        </p:nvSpPr>
        <p:spPr>
          <a:xfrm>
            <a:off x="457200" y="6356350"/>
            <a:ext cx="6203032" cy="365125"/>
          </a:xfrm>
        </p:spPr>
        <p:txBody>
          <a:bodyPr/>
          <a:lstStyle/>
          <a:p>
            <a:r>
              <a:rPr lang="de-DE" smtClean="0"/>
              <a:t>Schulungsunterlagen der AG RDA – Modul GND: Moderne Namen | Stand: 16.04.2014</a:t>
            </a:r>
            <a:endParaRPr lang="de-DE" dirty="0"/>
          </a:p>
        </p:txBody>
      </p:sp>
      <p:sp>
        <p:nvSpPr>
          <p:cNvPr id="5" name="Foliennummernplatzhalter 4"/>
          <p:cNvSpPr>
            <a:spLocks noGrp="1"/>
          </p:cNvSpPr>
          <p:nvPr>
            <p:ph type="sldNum" sz="quarter" idx="12"/>
          </p:nvPr>
        </p:nvSpPr>
        <p:spPr/>
        <p:txBody>
          <a:bodyPr/>
          <a:lstStyle/>
          <a:p>
            <a:fld id="{E1CD70CF-68CB-451A-AC93-71942E537FD9}" type="slidenum">
              <a:rPr lang="de-DE" smtClean="0"/>
              <a:t>8</a:t>
            </a:fld>
            <a:endParaRPr lang="de-DE"/>
          </a:p>
        </p:txBody>
      </p:sp>
    </p:spTree>
    <p:extLst>
      <p:ext uri="{BB962C8B-B14F-4D97-AF65-F5344CB8AC3E}">
        <p14:creationId xmlns:p14="http://schemas.microsoft.com/office/powerpoint/2010/main" val="7101581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332656"/>
            <a:ext cx="8640960" cy="777875"/>
          </a:xfrm>
        </p:spPr>
        <p:txBody>
          <a:bodyPr>
            <a:noAutofit/>
          </a:bodyPr>
          <a:lstStyle/>
          <a:p>
            <a:pPr algn="l"/>
            <a:r>
              <a:rPr lang="de-DE" sz="3200" dirty="0">
                <a:latin typeface="Verdana" panose="020B0604030504040204" pitchFamily="34" charset="0"/>
                <a:ea typeface="Verdana" panose="020B0604030504040204" pitchFamily="34" charset="0"/>
                <a:cs typeface="Verdana" panose="020B0604030504040204" pitchFamily="34" charset="0"/>
              </a:rPr>
              <a:t>Bildung von </a:t>
            </a:r>
            <a:r>
              <a:rPr lang="de-DE" sz="3200" dirty="0" smtClean="0">
                <a:latin typeface="Verdana" panose="020B0604030504040204" pitchFamily="34" charset="0"/>
                <a:ea typeface="Verdana" panose="020B0604030504040204" pitchFamily="34" charset="0"/>
                <a:cs typeface="Verdana" panose="020B0604030504040204" pitchFamily="34" charset="0"/>
              </a:rPr>
              <a:t>normierten Sucheinstiegen</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10" name="Inhaltsplatzhalter 9"/>
          <p:cNvSpPr>
            <a:spLocks noGrp="1"/>
          </p:cNvSpPr>
          <p:nvPr>
            <p:ph idx="1"/>
          </p:nvPr>
        </p:nvSpPr>
        <p:spPr>
          <a:xfrm>
            <a:off x="539552" y="1268760"/>
            <a:ext cx="8352928" cy="5040560"/>
          </a:xfrm>
        </p:spPr>
        <p:txBody>
          <a:bodyPr>
            <a:noAutofit/>
          </a:bodyPr>
          <a:lstStyle/>
          <a:p>
            <a:pPr lvl="0"/>
            <a:r>
              <a:rPr lang="de-DE" sz="2000" b="1" dirty="0">
                <a:latin typeface="Verdana" panose="020B0604030504040204" pitchFamily="34" charset="0"/>
                <a:ea typeface="Verdana" panose="020B0604030504040204" pitchFamily="34" charset="0"/>
                <a:cs typeface="Verdana" panose="020B0604030504040204" pitchFamily="34" charset="0"/>
              </a:rPr>
              <a:t>Das GND-Format als solches bleibt </a:t>
            </a:r>
            <a:r>
              <a:rPr lang="de-DE" sz="2000" b="1" dirty="0" smtClean="0">
                <a:latin typeface="Verdana" panose="020B0604030504040204" pitchFamily="34" charset="0"/>
                <a:ea typeface="Verdana" panose="020B0604030504040204" pitchFamily="34" charset="0"/>
                <a:cs typeface="Verdana" panose="020B0604030504040204" pitchFamily="34" charset="0"/>
              </a:rPr>
              <a:t>unverändert</a:t>
            </a:r>
            <a:r>
              <a:rPr lang="de-DE" sz="2000" b="1" dirty="0">
                <a:latin typeface="Verdana" panose="020B0604030504040204" pitchFamily="34" charset="0"/>
                <a:ea typeface="Verdana" panose="020B0604030504040204" pitchFamily="34" charset="0"/>
                <a:cs typeface="Verdana" panose="020B0604030504040204" pitchFamily="34" charset="0"/>
              </a:rPr>
              <a:t>; die Lebensdaten werden im Normalfall wie gewohnt erfasst und dienen der Individualisierung und somit auch </a:t>
            </a:r>
            <a:r>
              <a:rPr lang="de-DE" sz="2000" b="1" dirty="0" smtClean="0">
                <a:latin typeface="Verdana" panose="020B0604030504040204" pitchFamily="34" charset="0"/>
                <a:ea typeface="Verdana" panose="020B0604030504040204" pitchFamily="34" charset="0"/>
                <a:cs typeface="Verdana" panose="020B0604030504040204" pitchFamily="34" charset="0"/>
              </a:rPr>
              <a:t>der Unterscheidung </a:t>
            </a:r>
            <a:r>
              <a:rPr lang="de-DE" sz="2000" dirty="0">
                <a:latin typeface="Verdana" panose="020B0604030504040204" pitchFamily="34" charset="0"/>
                <a:ea typeface="Verdana" panose="020B0604030504040204" pitchFamily="34" charset="0"/>
                <a:cs typeface="Verdana" panose="020B0604030504040204" pitchFamily="34" charset="0"/>
              </a:rPr>
              <a:t>(entspricht </a:t>
            </a:r>
            <a:r>
              <a:rPr lang="de-DE" sz="2000" dirty="0" smtClean="0">
                <a:latin typeface="Verdana" panose="020B0604030504040204" pitchFamily="34" charset="0"/>
                <a:ea typeface="Verdana" panose="020B0604030504040204" pitchFamily="34" charset="0"/>
                <a:cs typeface="Verdana" panose="020B0604030504040204" pitchFamily="34" charset="0"/>
              </a:rPr>
              <a:t>RDA 9.19.1.3)</a:t>
            </a:r>
            <a:r>
              <a:rPr lang="de-DE" sz="2000" b="1" dirty="0" smtClean="0">
                <a:latin typeface="Verdana" panose="020B0604030504040204" pitchFamily="34" charset="0"/>
                <a:ea typeface="Verdana" panose="020B0604030504040204" pitchFamily="34" charset="0"/>
                <a:cs typeface="Verdana" panose="020B0604030504040204" pitchFamily="34" charset="0"/>
              </a:rPr>
              <a:t>.</a:t>
            </a:r>
          </a:p>
          <a:p>
            <a:pPr marL="0" lv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lvl="0"/>
            <a:r>
              <a:rPr lang="de-DE" sz="2000" dirty="0">
                <a:latin typeface="Verdana" panose="020B0604030504040204" pitchFamily="34" charset="0"/>
                <a:ea typeface="Verdana" panose="020B0604030504040204" pitchFamily="34" charset="0"/>
                <a:cs typeface="Verdana" panose="020B0604030504040204" pitchFamily="34" charset="0"/>
              </a:rPr>
              <a:t>Die in RDA vorgeschlagenen zusätzlichen Ergänzungen </a:t>
            </a:r>
            <a:r>
              <a:rPr lang="de-DE" sz="2000" dirty="0" smtClean="0">
                <a:latin typeface="Verdana" panose="020B0604030504040204" pitchFamily="34" charset="0"/>
                <a:ea typeface="Verdana" panose="020B0604030504040204" pitchFamily="34" charset="0"/>
                <a:cs typeface="Verdana" panose="020B0604030504040204" pitchFamily="34" charset="0"/>
              </a:rPr>
              <a:t>(RDA </a:t>
            </a:r>
            <a:r>
              <a:rPr lang="de-DE" sz="2000" dirty="0" smtClean="0">
                <a:latin typeface="Verdana" panose="020B0604030504040204" pitchFamily="34" charset="0"/>
                <a:ea typeface="Verdana" panose="020B0604030504040204" pitchFamily="34" charset="0"/>
                <a:cs typeface="Verdana" panose="020B0604030504040204" pitchFamily="34" charset="0"/>
              </a:rPr>
              <a:t>9.19.1.4 - 7</a:t>
            </a:r>
            <a:r>
              <a:rPr lang="de-DE" sz="2000" dirty="0" smtClean="0">
                <a:latin typeface="Verdana" panose="020B0604030504040204" pitchFamily="34" charset="0"/>
                <a:ea typeface="Verdana" panose="020B0604030504040204" pitchFamily="34" charset="0"/>
                <a:cs typeface="Verdana" panose="020B0604030504040204" pitchFamily="34" charset="0"/>
              </a:rPr>
              <a:t>: vollständigerer </a:t>
            </a:r>
            <a:r>
              <a:rPr lang="de-DE" sz="2000" dirty="0">
                <a:latin typeface="Verdana" panose="020B0604030504040204" pitchFamily="34" charset="0"/>
                <a:ea typeface="Verdana" panose="020B0604030504040204" pitchFamily="34" charset="0"/>
                <a:cs typeface="Verdana" panose="020B0604030504040204" pitchFamily="34" charset="0"/>
              </a:rPr>
              <a:t>Name, Wirkungszeitraum, </a:t>
            </a:r>
            <a:r>
              <a:rPr lang="de-DE" sz="2000" dirty="0" smtClean="0">
                <a:latin typeface="Verdana" panose="020B0604030504040204" pitchFamily="34" charset="0"/>
                <a:ea typeface="Verdana" panose="020B0604030504040204" pitchFamily="34" charset="0"/>
                <a:cs typeface="Verdana" panose="020B0604030504040204" pitchFamily="34" charset="0"/>
              </a:rPr>
              <a:t>Beruf u</a:t>
            </a:r>
            <a:r>
              <a:rPr lang="de-DE" sz="2000" dirty="0" smtClean="0">
                <a:latin typeface="Verdana" panose="020B0604030504040204" pitchFamily="34" charset="0"/>
                <a:ea typeface="Verdana" panose="020B0604030504040204" pitchFamily="34" charset="0"/>
                <a:cs typeface="Verdana" panose="020B0604030504040204" pitchFamily="34" charset="0"/>
              </a:rPr>
              <a:t>. Ä</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werden nicht für den </a:t>
            </a:r>
            <a:r>
              <a:rPr lang="de-DE" sz="2000" dirty="0" smtClean="0">
                <a:latin typeface="Verdana" panose="020B0604030504040204" pitchFamily="34" charset="0"/>
                <a:ea typeface="Verdana" panose="020B0604030504040204" pitchFamily="34" charset="0"/>
                <a:cs typeface="Verdana" panose="020B0604030504040204" pitchFamily="34" charset="0"/>
              </a:rPr>
              <a:t>normierten Sucheinstieg </a:t>
            </a:r>
            <a:r>
              <a:rPr lang="de-DE" sz="2000" dirty="0">
                <a:latin typeface="Verdana" panose="020B0604030504040204" pitchFamily="34" charset="0"/>
                <a:ea typeface="Verdana" panose="020B0604030504040204" pitchFamily="34" charset="0"/>
                <a:cs typeface="Verdana" panose="020B0604030504040204" pitchFamily="34" charset="0"/>
              </a:rPr>
              <a:t>herangezogen (vgl. AWR</a:t>
            </a:r>
            <a:r>
              <a:rPr lang="de-DE" sz="2000" dirty="0" smtClean="0">
                <a:latin typeface="Verdana" panose="020B0604030504040204" pitchFamily="34" charset="0"/>
                <a:ea typeface="Verdana" panose="020B0604030504040204" pitchFamily="34" charset="0"/>
                <a:cs typeface="Verdana" panose="020B0604030504040204" pitchFamily="34" charset="0"/>
              </a:rPr>
              <a:t>).</a:t>
            </a:r>
          </a:p>
          <a:p>
            <a:pPr marL="0" lv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lvl="0"/>
            <a:r>
              <a:rPr lang="de-DE" sz="2000" b="1" i="1" dirty="0">
                <a:latin typeface="Verdana" panose="020B0604030504040204" pitchFamily="34" charset="0"/>
                <a:ea typeface="Verdana" panose="020B0604030504040204" pitchFamily="34" charset="0"/>
                <a:cs typeface="Verdana" panose="020B0604030504040204" pitchFamily="34" charset="0"/>
              </a:rPr>
              <a:t>Fazit:</a:t>
            </a:r>
            <a:r>
              <a:rPr lang="de-DE" sz="2000" dirty="0">
                <a:latin typeface="Verdana" panose="020B0604030504040204" pitchFamily="34" charset="0"/>
                <a:ea typeface="Verdana" panose="020B0604030504040204" pitchFamily="34" charset="0"/>
                <a:cs typeface="Verdana" panose="020B0604030504040204" pitchFamily="34" charset="0"/>
              </a:rPr>
              <a:t> Es wird der RDA-Option entsprechend ausgeliefert und </a:t>
            </a:r>
            <a:r>
              <a:rPr lang="de-DE" sz="2000" dirty="0" smtClean="0">
                <a:latin typeface="Verdana" panose="020B0604030504040204" pitchFamily="34" charset="0"/>
                <a:ea typeface="Verdana" panose="020B0604030504040204" pitchFamily="34" charset="0"/>
                <a:cs typeface="Verdana" panose="020B0604030504040204" pitchFamily="34" charset="0"/>
              </a:rPr>
              <a:t>unterschieden; </a:t>
            </a:r>
            <a:r>
              <a:rPr lang="de-DE" sz="2000" dirty="0">
                <a:latin typeface="Verdana" panose="020B0604030504040204" pitchFamily="34" charset="0"/>
                <a:ea typeface="Verdana" panose="020B0604030504040204" pitchFamily="34" charset="0"/>
                <a:cs typeface="Verdana" panose="020B0604030504040204" pitchFamily="34" charset="0"/>
              </a:rPr>
              <a:t>bei fehlenden Lebensdaten bleiben die entsprechenden Datensätze nicht-RDA-konform. </a:t>
            </a:r>
            <a:r>
              <a:rPr lang="de-DE" sz="2000" b="1" dirty="0">
                <a:latin typeface="Verdana" panose="020B0604030504040204" pitchFamily="34" charset="0"/>
                <a:ea typeface="Verdana" panose="020B0604030504040204" pitchFamily="34" charset="0"/>
                <a:cs typeface="Verdana" panose="020B0604030504040204" pitchFamily="34" charset="0"/>
              </a:rPr>
              <a:t>Bei Wiederaufgreifen werden nach Möglichkeit </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a:latin typeface="Verdana" panose="020B0604030504040204" pitchFamily="34" charset="0"/>
                <a:ea typeface="Verdana" panose="020B0604030504040204" pitchFamily="34" charset="0"/>
                <a:cs typeface="Verdana" panose="020B0604030504040204" pitchFamily="34" charset="0"/>
              </a:rPr>
              <a:t>Lebensdaten ergänzt.</a:t>
            </a:r>
          </a:p>
        </p:txBody>
      </p:sp>
      <p:sp>
        <p:nvSpPr>
          <p:cNvPr id="6146" name="Fußzeilenplatzhalter 3"/>
          <p:cNvSpPr>
            <a:spLocks noGrp="1"/>
          </p:cNvSpPr>
          <p:nvPr>
            <p:ph type="ftr" sz="quarter" idx="10"/>
          </p:nvPr>
        </p:nvSpPr>
        <p:spPr>
          <a:xfrm>
            <a:off x="457200" y="6356350"/>
            <a:ext cx="5915000" cy="365125"/>
          </a:xfrm>
          <a:noFill/>
        </p:spPr>
        <p:txBody>
          <a:bodyPr/>
          <a:lstStyle/>
          <a:p>
            <a:r>
              <a:rPr lang="de-DE" smtClean="0"/>
              <a:t>Schulungsunterlagen der AG RDA – Modul GND: Moderne Namen | Stand: 16.04.2014</a:t>
            </a:r>
            <a:endParaRPr lang="de-DE" dirty="0"/>
          </a:p>
        </p:txBody>
      </p:sp>
      <p:sp>
        <p:nvSpPr>
          <p:cNvPr id="2" name="Foliennummernplatzhalter 1"/>
          <p:cNvSpPr>
            <a:spLocks noGrp="1"/>
          </p:cNvSpPr>
          <p:nvPr>
            <p:ph type="sldNum" sz="quarter" idx="12"/>
          </p:nvPr>
        </p:nvSpPr>
        <p:spPr/>
        <p:txBody>
          <a:bodyPr/>
          <a:lstStyle/>
          <a:p>
            <a:fld id="{E1CD70CF-68CB-451A-AC93-71942E537FD9}" type="slidenum">
              <a:rPr lang="de-DE" smtClean="0"/>
              <a:t>9</a:t>
            </a:fld>
            <a:endParaRPr lang="de-DE"/>
          </a:p>
        </p:txBody>
      </p:sp>
    </p:spTree>
    <p:extLst>
      <p:ext uri="{BB962C8B-B14F-4D97-AF65-F5344CB8AC3E}">
        <p14:creationId xmlns:p14="http://schemas.microsoft.com/office/powerpoint/2010/main" val="244163973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705</Words>
  <Application>Microsoft Office PowerPoint</Application>
  <PresentationFormat>Bildschirmpräsentation (4:3)</PresentationFormat>
  <Paragraphs>104</Paragraphs>
  <Slides>13</Slides>
  <Notes>8</Notes>
  <HiddenSlides>0</HiddenSlides>
  <MMClips>0</MMClips>
  <ScaleCrop>false</ScaleCrop>
  <HeadingPairs>
    <vt:vector size="4" baseType="variant">
      <vt:variant>
        <vt:lpstr>Design</vt:lpstr>
      </vt:variant>
      <vt:variant>
        <vt:i4>1</vt:i4>
      </vt:variant>
      <vt:variant>
        <vt:lpstr>Folientitel</vt:lpstr>
      </vt:variant>
      <vt:variant>
        <vt:i4>13</vt:i4>
      </vt:variant>
    </vt:vector>
  </HeadingPairs>
  <TitlesOfParts>
    <vt:vector size="14" baseType="lpstr">
      <vt:lpstr>Larissa</vt:lpstr>
      <vt:lpstr>Schulungsunterlagen der AG RDA</vt:lpstr>
      <vt:lpstr>Moderne Namen</vt:lpstr>
      <vt:lpstr>RDA, AWR und ERL</vt:lpstr>
      <vt:lpstr>Allgemeines:</vt:lpstr>
      <vt:lpstr>Bevorzugter Name:</vt:lpstr>
      <vt:lpstr>Bevorzugter Name:</vt:lpstr>
      <vt:lpstr>Informationsquellen:</vt:lpstr>
      <vt:lpstr>Bildung von normierten Sucheinstiegen</vt:lpstr>
      <vt:lpstr>Bildung von normierten Sucheinstiegen</vt:lpstr>
      <vt:lpstr>Änderung des bevorzugten Namens </vt:lpstr>
      <vt:lpstr>Änderung des bevorzugten Namens </vt:lpstr>
      <vt:lpstr>Änderung des bevorzugten Namens</vt:lpstr>
      <vt:lpstr>Zeitliche Einordnung</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senftleben</dc:creator>
  <cp:lastModifiedBy>Ingeborg Töpler</cp:lastModifiedBy>
  <cp:revision>19</cp:revision>
  <dcterms:created xsi:type="dcterms:W3CDTF">2014-03-14T10:23:34Z</dcterms:created>
  <dcterms:modified xsi:type="dcterms:W3CDTF">2014-05-09T09:06:26Z</dcterms:modified>
</cp:coreProperties>
</file>