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ti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1"/>
  </p:notesMasterIdLst>
  <p:sldIdLst>
    <p:sldId id="263" r:id="rId2"/>
    <p:sldId id="259" r:id="rId3"/>
    <p:sldId id="327" r:id="rId4"/>
    <p:sldId id="264" r:id="rId5"/>
    <p:sldId id="265" r:id="rId6"/>
    <p:sldId id="267" r:id="rId7"/>
    <p:sldId id="268" r:id="rId8"/>
    <p:sldId id="269" r:id="rId9"/>
    <p:sldId id="270" r:id="rId10"/>
    <p:sldId id="271" r:id="rId11"/>
    <p:sldId id="272" r:id="rId12"/>
    <p:sldId id="331" r:id="rId13"/>
    <p:sldId id="273" r:id="rId14"/>
    <p:sldId id="275" r:id="rId15"/>
    <p:sldId id="276" r:id="rId16"/>
    <p:sldId id="278" r:id="rId17"/>
    <p:sldId id="279" r:id="rId18"/>
    <p:sldId id="280" r:id="rId19"/>
    <p:sldId id="281" r:id="rId20"/>
    <p:sldId id="282" r:id="rId21"/>
    <p:sldId id="283" r:id="rId22"/>
    <p:sldId id="284" r:id="rId23"/>
    <p:sldId id="285" r:id="rId24"/>
    <p:sldId id="319" r:id="rId25"/>
    <p:sldId id="286" r:id="rId26"/>
    <p:sldId id="287" r:id="rId27"/>
    <p:sldId id="288" r:id="rId28"/>
    <p:sldId id="289" r:id="rId29"/>
    <p:sldId id="290" r:id="rId30"/>
    <p:sldId id="320" r:id="rId31"/>
    <p:sldId id="291" r:id="rId32"/>
    <p:sldId id="321" r:id="rId33"/>
    <p:sldId id="322" r:id="rId34"/>
    <p:sldId id="317" r:id="rId35"/>
    <p:sldId id="330" r:id="rId36"/>
    <p:sldId id="292" r:id="rId37"/>
    <p:sldId id="326"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7" r:id="rId51"/>
    <p:sldId id="308" r:id="rId52"/>
    <p:sldId id="313" r:id="rId53"/>
    <p:sldId id="316" r:id="rId54"/>
    <p:sldId id="309" r:id="rId55"/>
    <p:sldId id="310" r:id="rId56"/>
    <p:sldId id="325" r:id="rId57"/>
    <p:sldId id="312" r:id="rId58"/>
    <p:sldId id="328" r:id="rId59"/>
    <p:sldId id="329" r:id="rId6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2840" autoAdjust="0"/>
  </p:normalViewPr>
  <p:slideViewPr>
    <p:cSldViewPr>
      <p:cViewPr varScale="1">
        <p:scale>
          <a:sx n="93" d="100"/>
          <a:sy n="93" d="100"/>
        </p:scale>
        <p:origin x="-151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6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E9C353-1298-4958-8157-E24898D25988}" type="doc">
      <dgm:prSet loTypeId="urn:microsoft.com/office/officeart/2005/8/layout/radial1" loCatId="relationship" qsTypeId="urn:microsoft.com/office/officeart/2005/8/quickstyle/simple1" qsCatId="simple" csTypeId="urn:microsoft.com/office/officeart/2005/8/colors/accent1_2" csCatId="accent1" phldr="1"/>
      <dgm:spPr/>
    </dgm:pt>
    <dgm:pt modelId="{622FCCC8-8B79-4748-B89C-8C45D5E412FE}">
      <dgm:prSet/>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chemeClr val="tx1"/>
              </a:solidFill>
              <a:effectLst/>
              <a:latin typeface="Verdana" pitchFamily="34" charset="0"/>
              <a:cs typeface="Arial" charset="0"/>
            </a:rPr>
            <a:t>RDA</a:t>
          </a:r>
        </a:p>
      </dgm:t>
    </dgm:pt>
    <dgm:pt modelId="{B02DF650-BA7C-4040-BA83-ADB7CDA331C8}" type="parTrans" cxnId="{5A123539-8D66-448D-BA5C-FDB060976DD4}">
      <dgm:prSet/>
      <dgm:spPr/>
      <dgm:t>
        <a:bodyPr/>
        <a:lstStyle/>
        <a:p>
          <a:endParaRPr lang="de-DE"/>
        </a:p>
      </dgm:t>
    </dgm:pt>
    <dgm:pt modelId="{16D38DB9-F6C4-4D74-9ABC-21A5A8DED7EC}" type="sibTrans" cxnId="{5A123539-8D66-448D-BA5C-FDB060976DD4}">
      <dgm:prSet/>
      <dgm:spPr/>
      <dgm:t>
        <a:bodyPr/>
        <a:lstStyle/>
        <a:p>
          <a:endParaRPr lang="de-DE"/>
        </a:p>
      </dgm:t>
    </dgm:pt>
    <dgm:pt modelId="{39DC038E-4384-44E6-8CDD-DEF7805745A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A</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Groß- und</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Klein-</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cap="none" normalizeH="0" baseline="0" dirty="0" smtClean="0">
            <a:ln>
              <a:noFill/>
            </a:ln>
            <a:solidFill>
              <a:schemeClr val="tx1"/>
            </a:solidFill>
            <a:effectLst/>
            <a:latin typeface="Verdana" pitchFamily="34" charset="0"/>
            <a:cs typeface="Arial" charset="0"/>
          </a:endParaRPr>
        </a:p>
      </dgm:t>
    </dgm:pt>
    <dgm:pt modelId="{6091E968-DE51-424A-87E6-6A73A61451B7}" type="parTrans" cxnId="{3BFE7584-6572-4AE3-AFEA-B55F454CAFDF}">
      <dgm:prSet/>
      <dgm:spPr/>
      <dgm:t>
        <a:bodyPr/>
        <a:lstStyle/>
        <a:p>
          <a:endParaRPr lang="de-DE"/>
        </a:p>
      </dgm:t>
    </dgm:pt>
    <dgm:pt modelId="{987E9866-2301-413B-AE57-888F75BFB2AE}" type="sibTrans" cxnId="{3BFE7584-6572-4AE3-AFEA-B55F454CAFDF}">
      <dgm:prSet/>
      <dgm:spPr/>
      <dgm:t>
        <a:bodyPr/>
        <a:lstStyle/>
        <a:p>
          <a:endParaRPr lang="de-DE"/>
        </a:p>
      </dgm:t>
    </dgm:pt>
    <dgm:pt modelId="{79F2EF11-07A6-4D1C-A4B1-9BFE0BDE6BE1}">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B</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Abkürzungen</a:t>
          </a:r>
        </a:p>
      </dgm:t>
    </dgm:pt>
    <dgm:pt modelId="{CBAA3008-674D-45FD-84A2-F33A80ED7A73}" type="parTrans" cxnId="{9CCF2A3A-D267-4421-A7D7-AC3C0696E574}">
      <dgm:prSet/>
      <dgm:spPr/>
      <dgm:t>
        <a:bodyPr/>
        <a:lstStyle/>
        <a:p>
          <a:endParaRPr lang="de-DE"/>
        </a:p>
      </dgm:t>
    </dgm:pt>
    <dgm:pt modelId="{7F3A60B7-7A10-4369-9A0A-22E601FECC10}" type="sibTrans" cxnId="{9CCF2A3A-D267-4421-A7D7-AC3C0696E574}">
      <dgm:prSet/>
      <dgm:spPr/>
      <dgm:t>
        <a:bodyPr/>
        <a:lstStyle/>
        <a:p>
          <a:endParaRPr lang="de-DE"/>
        </a:p>
      </dgm:t>
    </dgm:pt>
    <dgm:pt modelId="{C816ED18-7ADD-49CB-9814-DFDB38522A8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C</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Artikel am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Titelanfang</a:t>
          </a:r>
        </a:p>
      </dgm:t>
    </dgm:pt>
    <dgm:pt modelId="{491B09D9-BEFA-4FBB-95FC-2349BCA1ECFB}" type="parTrans" cxnId="{CBE7264B-FB0F-4ACB-A952-4A5082C21892}">
      <dgm:prSet/>
      <dgm:spPr/>
      <dgm:t>
        <a:bodyPr/>
        <a:lstStyle/>
        <a:p>
          <a:endParaRPr lang="de-DE"/>
        </a:p>
      </dgm:t>
    </dgm:pt>
    <dgm:pt modelId="{7529D2E5-29CF-4174-B52F-B4B261BD85B2}" type="sibTrans" cxnId="{CBE7264B-FB0F-4ACB-A952-4A5082C21892}">
      <dgm:prSet/>
      <dgm:spPr/>
      <dgm:t>
        <a:bodyPr/>
        <a:lstStyle/>
        <a:p>
          <a:endParaRPr lang="de-DE"/>
        </a:p>
      </dgm:t>
    </dgm:pt>
    <dgm:pt modelId="{4FC6E92F-FD3C-499A-BC41-5D4023CD6C4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D</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 Daten</a:t>
          </a:r>
        </a:p>
      </dgm:t>
    </dgm:pt>
    <dgm:pt modelId="{C4A9ECED-155D-459C-9F05-3CA4E35FAC4B}" type="parTrans" cxnId="{B279BC5F-89C2-434B-8025-9ECC76584F33}">
      <dgm:prSet/>
      <dgm:spPr/>
      <dgm:t>
        <a:bodyPr/>
        <a:lstStyle/>
        <a:p>
          <a:endParaRPr lang="de-DE"/>
        </a:p>
      </dgm:t>
    </dgm:pt>
    <dgm:pt modelId="{5CADD5EB-2082-483D-A0CF-B2A55280CE8C}" type="sibTrans" cxnId="{B279BC5F-89C2-434B-8025-9ECC76584F33}">
      <dgm:prSet/>
      <dgm:spPr/>
      <dgm:t>
        <a:bodyPr/>
        <a:lstStyle/>
        <a:p>
          <a:endParaRPr lang="de-DE"/>
        </a:p>
      </dgm:t>
    </dgm:pt>
    <dgm:pt modelId="{82E2D774-BCA5-4B54-863D-E16E10D7F77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E</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 zur Kontrolle der Sucheinstiege</a:t>
          </a:r>
        </a:p>
      </dgm:t>
    </dgm:pt>
    <dgm:pt modelId="{6E6ECE6A-C65F-41EE-BB53-9C3647EBBD0A}" type="parTrans" cxnId="{3870EDB7-9778-42BE-BEA2-0805F9933A2A}">
      <dgm:prSet/>
      <dgm:spPr/>
      <dgm:t>
        <a:bodyPr/>
        <a:lstStyle/>
        <a:p>
          <a:endParaRPr lang="de-DE"/>
        </a:p>
      </dgm:t>
    </dgm:pt>
    <dgm:pt modelId="{29EA8062-2B3E-4495-A382-1933238D7BFC}" type="sibTrans" cxnId="{3870EDB7-9778-42BE-BEA2-0805F9933A2A}">
      <dgm:prSet/>
      <dgm:spPr/>
      <dgm:t>
        <a:bodyPr/>
        <a:lstStyle/>
        <a:p>
          <a:endParaRPr lang="de-DE"/>
        </a:p>
      </dgm:t>
    </dgm:pt>
    <dgm:pt modelId="{4A606A37-E52B-4AB7-A6E2-CADCDD7AC98F}">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F</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Zusätzliche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Regeln für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Personennamen</a:t>
          </a:r>
        </a:p>
      </dgm:t>
    </dgm:pt>
    <dgm:pt modelId="{D1252D71-BFAE-4E8B-8720-959CEC8FA7AE}" type="parTrans" cxnId="{17D8D3DD-5A34-46CE-AEFB-47E653E1B588}">
      <dgm:prSet/>
      <dgm:spPr/>
      <dgm:t>
        <a:bodyPr/>
        <a:lstStyle/>
        <a:p>
          <a:endParaRPr lang="de-DE"/>
        </a:p>
      </dgm:t>
    </dgm:pt>
    <dgm:pt modelId="{47CDD6A6-7B8F-4C66-B180-CE50D21BDCA5}" type="sibTrans" cxnId="{17D8D3DD-5A34-46CE-AEFB-47E653E1B588}">
      <dgm:prSet/>
      <dgm:spPr/>
      <dgm:t>
        <a:bodyPr/>
        <a:lstStyle/>
        <a:p>
          <a:endParaRPr lang="de-DE"/>
        </a:p>
      </dgm:t>
    </dgm:pt>
    <dgm:pt modelId="{3FE6E0D9-C0CE-41F7-A29A-354A55E8F724}">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G</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Adelstitel,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Angaben zum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Rang usw.</a:t>
          </a:r>
        </a:p>
      </dgm:t>
    </dgm:pt>
    <dgm:pt modelId="{9060E846-E410-4284-8EF5-E2B33B578D50}" type="parTrans" cxnId="{4DB20B0A-287B-4E35-A9EA-75954746005B}">
      <dgm:prSet/>
      <dgm:spPr/>
      <dgm:t>
        <a:bodyPr/>
        <a:lstStyle/>
        <a:p>
          <a:endParaRPr lang="de-DE"/>
        </a:p>
      </dgm:t>
    </dgm:pt>
    <dgm:pt modelId="{40220C73-EB7E-4405-8F2C-F9759ED77C8F}" type="sibTrans" cxnId="{4DB20B0A-287B-4E35-A9EA-75954746005B}">
      <dgm:prSet/>
      <dgm:spPr/>
      <dgm:t>
        <a:bodyPr/>
        <a:lstStyle/>
        <a:p>
          <a:endParaRPr lang="de-DE"/>
        </a:p>
      </dgm:t>
    </dgm:pt>
    <dgm:pt modelId="{18CED733-FCF7-4E1A-9621-A5C302FB6997}">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H</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Datumsang. nach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christlicher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Zeitrechnung</a:t>
          </a:r>
        </a:p>
      </dgm:t>
    </dgm:pt>
    <dgm:pt modelId="{20496D47-46F4-4C3E-BC80-2C80FB38D27E}" type="parTrans" cxnId="{6FA3B754-DE97-4CB8-A8EE-FF7989040E2A}">
      <dgm:prSet/>
      <dgm:spPr/>
      <dgm:t>
        <a:bodyPr/>
        <a:lstStyle/>
        <a:p>
          <a:endParaRPr lang="de-DE"/>
        </a:p>
      </dgm:t>
    </dgm:pt>
    <dgm:pt modelId="{CDD57378-B3F4-4D57-8FB7-7BDE1C50EB32}" type="sibTrans" cxnId="{6FA3B754-DE97-4CB8-A8EE-FF7989040E2A}">
      <dgm:prSet/>
      <dgm:spPr/>
      <dgm:t>
        <a:bodyPr/>
        <a:lstStyle/>
        <a:p>
          <a:endParaRPr lang="de-DE"/>
        </a:p>
      </dgm:t>
    </dgm:pt>
    <dgm:pt modelId="{8F0BD56E-054B-4C08-9A12-2C2EF2FC2A12}">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Anhänge I, J, K, L</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Verdana" pitchFamily="34" charset="0"/>
              <a:cs typeface="Arial" charset="0"/>
            </a:rPr>
            <a:t>Beziehungskenn-zeichnungen</a:t>
          </a:r>
        </a:p>
      </dgm:t>
    </dgm:pt>
    <dgm:pt modelId="{769EE748-5398-41BD-A45B-894E780A8EC6}" type="parTrans" cxnId="{C79CA88C-AD2E-4B4E-83F5-51814C31A70C}">
      <dgm:prSet/>
      <dgm:spPr/>
      <dgm:t>
        <a:bodyPr/>
        <a:lstStyle/>
        <a:p>
          <a:endParaRPr lang="de-DE"/>
        </a:p>
      </dgm:t>
    </dgm:pt>
    <dgm:pt modelId="{C9A62372-2B9E-435E-9F36-EB04CE9CCC6C}" type="sibTrans" cxnId="{C79CA88C-AD2E-4B4E-83F5-51814C31A70C}">
      <dgm:prSet/>
      <dgm:spPr/>
      <dgm:t>
        <a:bodyPr/>
        <a:lstStyle/>
        <a:p>
          <a:endParaRPr lang="de-DE"/>
        </a:p>
      </dgm:t>
    </dgm:pt>
    <dgm:pt modelId="{20259E67-E1BA-471E-8470-2189A02AF868}" type="pres">
      <dgm:prSet presAssocID="{0EE9C353-1298-4958-8157-E24898D25988}" presName="cycle" presStyleCnt="0">
        <dgm:presLayoutVars>
          <dgm:chMax val="1"/>
          <dgm:dir/>
          <dgm:animLvl val="ctr"/>
          <dgm:resizeHandles val="exact"/>
        </dgm:presLayoutVars>
      </dgm:prSet>
      <dgm:spPr/>
    </dgm:pt>
    <dgm:pt modelId="{B5803E00-1D5E-4D00-9062-26263E433D09}" type="pres">
      <dgm:prSet presAssocID="{622FCCC8-8B79-4748-B89C-8C45D5E412FE}" presName="centerShape" presStyleLbl="node0" presStyleIdx="0" presStyleCnt="1"/>
      <dgm:spPr/>
      <dgm:t>
        <a:bodyPr/>
        <a:lstStyle/>
        <a:p>
          <a:endParaRPr lang="de-DE"/>
        </a:p>
      </dgm:t>
    </dgm:pt>
    <dgm:pt modelId="{E96DF8A3-2FE8-4DFD-9AF8-11551768444C}" type="pres">
      <dgm:prSet presAssocID="{6091E968-DE51-424A-87E6-6A73A61451B7}" presName="Name9" presStyleLbl="parChTrans1D2" presStyleIdx="0" presStyleCnt="9"/>
      <dgm:spPr/>
      <dgm:t>
        <a:bodyPr/>
        <a:lstStyle/>
        <a:p>
          <a:endParaRPr lang="de-DE"/>
        </a:p>
      </dgm:t>
    </dgm:pt>
    <dgm:pt modelId="{DD3EB833-34EA-4A26-90E1-B8AF7E605733}" type="pres">
      <dgm:prSet presAssocID="{6091E968-DE51-424A-87E6-6A73A61451B7}" presName="connTx" presStyleLbl="parChTrans1D2" presStyleIdx="0" presStyleCnt="9"/>
      <dgm:spPr/>
      <dgm:t>
        <a:bodyPr/>
        <a:lstStyle/>
        <a:p>
          <a:endParaRPr lang="de-DE"/>
        </a:p>
      </dgm:t>
    </dgm:pt>
    <dgm:pt modelId="{82AC14FD-6CEF-4BF8-9239-AE421B8B1B09}" type="pres">
      <dgm:prSet presAssocID="{39DC038E-4384-44E6-8CDD-DEF7805745AD}" presName="node" presStyleLbl="node1" presStyleIdx="0" presStyleCnt="9" custScaleX="179956">
        <dgm:presLayoutVars>
          <dgm:bulletEnabled val="1"/>
        </dgm:presLayoutVars>
      </dgm:prSet>
      <dgm:spPr/>
      <dgm:t>
        <a:bodyPr/>
        <a:lstStyle/>
        <a:p>
          <a:endParaRPr lang="de-DE"/>
        </a:p>
      </dgm:t>
    </dgm:pt>
    <dgm:pt modelId="{8A16E5DD-CCC8-4A10-A7FE-D38005159DC2}" type="pres">
      <dgm:prSet presAssocID="{CBAA3008-674D-45FD-84A2-F33A80ED7A73}" presName="Name9" presStyleLbl="parChTrans1D2" presStyleIdx="1" presStyleCnt="9"/>
      <dgm:spPr/>
      <dgm:t>
        <a:bodyPr/>
        <a:lstStyle/>
        <a:p>
          <a:endParaRPr lang="de-DE"/>
        </a:p>
      </dgm:t>
    </dgm:pt>
    <dgm:pt modelId="{7B5D2450-DDD5-45ED-A3D2-410F43951D69}" type="pres">
      <dgm:prSet presAssocID="{CBAA3008-674D-45FD-84A2-F33A80ED7A73}" presName="connTx" presStyleLbl="parChTrans1D2" presStyleIdx="1" presStyleCnt="9"/>
      <dgm:spPr/>
      <dgm:t>
        <a:bodyPr/>
        <a:lstStyle/>
        <a:p>
          <a:endParaRPr lang="de-DE"/>
        </a:p>
      </dgm:t>
    </dgm:pt>
    <dgm:pt modelId="{7596DD35-EF0B-436E-8AB5-9C7E191CE475}" type="pres">
      <dgm:prSet presAssocID="{79F2EF11-07A6-4D1C-A4B1-9BFE0BDE6BE1}" presName="node" presStyleLbl="node1" presStyleIdx="1" presStyleCnt="9" custScaleX="187788" custRadScaleRad="106490" custRadScaleInc="47884">
        <dgm:presLayoutVars>
          <dgm:bulletEnabled val="1"/>
        </dgm:presLayoutVars>
      </dgm:prSet>
      <dgm:spPr/>
      <dgm:t>
        <a:bodyPr/>
        <a:lstStyle/>
        <a:p>
          <a:endParaRPr lang="de-DE"/>
        </a:p>
      </dgm:t>
    </dgm:pt>
    <dgm:pt modelId="{81FC6780-A4BF-4450-8AB4-E5F025C6F71F}" type="pres">
      <dgm:prSet presAssocID="{491B09D9-BEFA-4FBB-95FC-2349BCA1ECFB}" presName="Name9" presStyleLbl="parChTrans1D2" presStyleIdx="2" presStyleCnt="9"/>
      <dgm:spPr/>
      <dgm:t>
        <a:bodyPr/>
        <a:lstStyle/>
        <a:p>
          <a:endParaRPr lang="de-DE"/>
        </a:p>
      </dgm:t>
    </dgm:pt>
    <dgm:pt modelId="{25E65757-8117-4FB7-A70E-28F39939D177}" type="pres">
      <dgm:prSet presAssocID="{491B09D9-BEFA-4FBB-95FC-2349BCA1ECFB}" presName="connTx" presStyleLbl="parChTrans1D2" presStyleIdx="2" presStyleCnt="9"/>
      <dgm:spPr/>
      <dgm:t>
        <a:bodyPr/>
        <a:lstStyle/>
        <a:p>
          <a:endParaRPr lang="de-DE"/>
        </a:p>
      </dgm:t>
    </dgm:pt>
    <dgm:pt modelId="{12A87B21-8F46-4987-9FD9-99A7C97725AC}" type="pres">
      <dgm:prSet presAssocID="{C816ED18-7ADD-49CB-9814-DFDB38522A8D}" presName="node" presStyleLbl="node1" presStyleIdx="2" presStyleCnt="9" custScaleX="260342" custRadScaleRad="106287" custRadScaleInc="7308">
        <dgm:presLayoutVars>
          <dgm:bulletEnabled val="1"/>
        </dgm:presLayoutVars>
      </dgm:prSet>
      <dgm:spPr/>
      <dgm:t>
        <a:bodyPr/>
        <a:lstStyle/>
        <a:p>
          <a:endParaRPr lang="de-DE"/>
        </a:p>
      </dgm:t>
    </dgm:pt>
    <dgm:pt modelId="{3F085734-AB41-45FC-8054-E22D33E47417}" type="pres">
      <dgm:prSet presAssocID="{C4A9ECED-155D-459C-9F05-3CA4E35FAC4B}" presName="Name9" presStyleLbl="parChTrans1D2" presStyleIdx="3" presStyleCnt="9"/>
      <dgm:spPr/>
      <dgm:t>
        <a:bodyPr/>
        <a:lstStyle/>
        <a:p>
          <a:endParaRPr lang="de-DE"/>
        </a:p>
      </dgm:t>
    </dgm:pt>
    <dgm:pt modelId="{53CCAA02-843C-4220-95FA-89D7989CF9EF}" type="pres">
      <dgm:prSet presAssocID="{C4A9ECED-155D-459C-9F05-3CA4E35FAC4B}" presName="connTx" presStyleLbl="parChTrans1D2" presStyleIdx="3" presStyleCnt="9"/>
      <dgm:spPr/>
      <dgm:t>
        <a:bodyPr/>
        <a:lstStyle/>
        <a:p>
          <a:endParaRPr lang="de-DE"/>
        </a:p>
      </dgm:t>
    </dgm:pt>
    <dgm:pt modelId="{2F4FA453-87F9-49DB-A9BD-BEC84FD4339E}" type="pres">
      <dgm:prSet presAssocID="{4FC6E92F-FD3C-499A-BC41-5D4023CD6C49}" presName="node" presStyleLbl="node1" presStyleIdx="3" presStyleCnt="9" custScaleX="269509" custRadScaleRad="110522" custRadScaleInc="-50857">
        <dgm:presLayoutVars>
          <dgm:bulletEnabled val="1"/>
        </dgm:presLayoutVars>
      </dgm:prSet>
      <dgm:spPr/>
      <dgm:t>
        <a:bodyPr/>
        <a:lstStyle/>
        <a:p>
          <a:endParaRPr lang="de-DE"/>
        </a:p>
      </dgm:t>
    </dgm:pt>
    <dgm:pt modelId="{194C610D-9C71-4D97-B2DF-C8BEB2D3D325}" type="pres">
      <dgm:prSet presAssocID="{6E6ECE6A-C65F-41EE-BB53-9C3647EBBD0A}" presName="Name9" presStyleLbl="parChTrans1D2" presStyleIdx="4" presStyleCnt="9"/>
      <dgm:spPr/>
      <dgm:t>
        <a:bodyPr/>
        <a:lstStyle/>
        <a:p>
          <a:endParaRPr lang="de-DE"/>
        </a:p>
      </dgm:t>
    </dgm:pt>
    <dgm:pt modelId="{6B006D69-F327-4A33-A279-1E34704C5810}" type="pres">
      <dgm:prSet presAssocID="{6E6ECE6A-C65F-41EE-BB53-9C3647EBBD0A}" presName="connTx" presStyleLbl="parChTrans1D2" presStyleIdx="4" presStyleCnt="9"/>
      <dgm:spPr/>
      <dgm:t>
        <a:bodyPr/>
        <a:lstStyle/>
        <a:p>
          <a:endParaRPr lang="de-DE"/>
        </a:p>
      </dgm:t>
    </dgm:pt>
    <dgm:pt modelId="{EA6F1550-65E1-4E01-96D8-AD87D44E8A0A}" type="pres">
      <dgm:prSet presAssocID="{82E2D774-BCA5-4B54-863D-E16E10D7F779}" presName="node" presStyleLbl="node1" presStyleIdx="4" presStyleCnt="9" custScaleX="247279" custRadScaleRad="115207" custRadScaleInc="-75257">
        <dgm:presLayoutVars>
          <dgm:bulletEnabled val="1"/>
        </dgm:presLayoutVars>
      </dgm:prSet>
      <dgm:spPr/>
      <dgm:t>
        <a:bodyPr/>
        <a:lstStyle/>
        <a:p>
          <a:endParaRPr lang="de-DE"/>
        </a:p>
      </dgm:t>
    </dgm:pt>
    <dgm:pt modelId="{628B7217-2A0C-455E-94E4-D375427E086E}" type="pres">
      <dgm:prSet presAssocID="{D1252D71-BFAE-4E8B-8720-959CEC8FA7AE}" presName="Name9" presStyleLbl="parChTrans1D2" presStyleIdx="5" presStyleCnt="9"/>
      <dgm:spPr/>
      <dgm:t>
        <a:bodyPr/>
        <a:lstStyle/>
        <a:p>
          <a:endParaRPr lang="de-DE"/>
        </a:p>
      </dgm:t>
    </dgm:pt>
    <dgm:pt modelId="{429D1DAC-BAC9-4A02-A82B-730518DD2428}" type="pres">
      <dgm:prSet presAssocID="{D1252D71-BFAE-4E8B-8720-959CEC8FA7AE}" presName="connTx" presStyleLbl="parChTrans1D2" presStyleIdx="5" presStyleCnt="9"/>
      <dgm:spPr/>
      <dgm:t>
        <a:bodyPr/>
        <a:lstStyle/>
        <a:p>
          <a:endParaRPr lang="de-DE"/>
        </a:p>
      </dgm:t>
    </dgm:pt>
    <dgm:pt modelId="{FD938D40-9920-4F91-9EE5-667823C6BDB6}" type="pres">
      <dgm:prSet presAssocID="{4A606A37-E52B-4AB7-A6E2-CADCDD7AC98F}" presName="node" presStyleLbl="node1" presStyleIdx="5" presStyleCnt="9" custScaleX="215677" custRadScaleRad="114447" custRadScaleInc="56147">
        <dgm:presLayoutVars>
          <dgm:bulletEnabled val="1"/>
        </dgm:presLayoutVars>
      </dgm:prSet>
      <dgm:spPr/>
      <dgm:t>
        <a:bodyPr/>
        <a:lstStyle/>
        <a:p>
          <a:endParaRPr lang="de-DE"/>
        </a:p>
      </dgm:t>
    </dgm:pt>
    <dgm:pt modelId="{C8F9780F-E00C-4D41-BAE7-CF153EA91E01}" type="pres">
      <dgm:prSet presAssocID="{9060E846-E410-4284-8EF5-E2B33B578D50}" presName="Name9" presStyleLbl="parChTrans1D2" presStyleIdx="6" presStyleCnt="9"/>
      <dgm:spPr/>
      <dgm:t>
        <a:bodyPr/>
        <a:lstStyle/>
        <a:p>
          <a:endParaRPr lang="de-DE"/>
        </a:p>
      </dgm:t>
    </dgm:pt>
    <dgm:pt modelId="{10895597-2310-4ED4-A9D6-C454602B721E}" type="pres">
      <dgm:prSet presAssocID="{9060E846-E410-4284-8EF5-E2B33B578D50}" presName="connTx" presStyleLbl="parChTrans1D2" presStyleIdx="6" presStyleCnt="9"/>
      <dgm:spPr/>
      <dgm:t>
        <a:bodyPr/>
        <a:lstStyle/>
        <a:p>
          <a:endParaRPr lang="de-DE"/>
        </a:p>
      </dgm:t>
    </dgm:pt>
    <dgm:pt modelId="{0C34ED70-E6C0-45AC-8DEA-BFA9212A3975}" type="pres">
      <dgm:prSet presAssocID="{3FE6E0D9-C0CE-41F7-A29A-354A55E8F724}" presName="node" presStyleLbl="node1" presStyleIdx="6" presStyleCnt="9" custScaleX="243851" custRadScaleRad="106339" custRadScaleInc="36487">
        <dgm:presLayoutVars>
          <dgm:bulletEnabled val="1"/>
        </dgm:presLayoutVars>
      </dgm:prSet>
      <dgm:spPr/>
      <dgm:t>
        <a:bodyPr/>
        <a:lstStyle/>
        <a:p>
          <a:endParaRPr lang="de-DE"/>
        </a:p>
      </dgm:t>
    </dgm:pt>
    <dgm:pt modelId="{13A79886-9214-469E-926E-4BA24E1AE3C8}" type="pres">
      <dgm:prSet presAssocID="{20496D47-46F4-4C3E-BC80-2C80FB38D27E}" presName="Name9" presStyleLbl="parChTrans1D2" presStyleIdx="7" presStyleCnt="9"/>
      <dgm:spPr/>
      <dgm:t>
        <a:bodyPr/>
        <a:lstStyle/>
        <a:p>
          <a:endParaRPr lang="de-DE"/>
        </a:p>
      </dgm:t>
    </dgm:pt>
    <dgm:pt modelId="{4CF7F97D-A0D6-48EB-B984-062591F0225C}" type="pres">
      <dgm:prSet presAssocID="{20496D47-46F4-4C3E-BC80-2C80FB38D27E}" presName="connTx" presStyleLbl="parChTrans1D2" presStyleIdx="7" presStyleCnt="9"/>
      <dgm:spPr/>
      <dgm:t>
        <a:bodyPr/>
        <a:lstStyle/>
        <a:p>
          <a:endParaRPr lang="de-DE"/>
        </a:p>
      </dgm:t>
    </dgm:pt>
    <dgm:pt modelId="{6CF30AC5-6F36-4BBE-8FCF-8ABBB50B69A5}" type="pres">
      <dgm:prSet presAssocID="{18CED733-FCF7-4E1A-9621-A5C302FB6997}" presName="node" presStyleLbl="node1" presStyleIdx="7" presStyleCnt="9" custScaleX="224298" custRadScaleRad="103635" custRadScaleInc="3754">
        <dgm:presLayoutVars>
          <dgm:bulletEnabled val="1"/>
        </dgm:presLayoutVars>
      </dgm:prSet>
      <dgm:spPr/>
      <dgm:t>
        <a:bodyPr/>
        <a:lstStyle/>
        <a:p>
          <a:endParaRPr lang="de-DE"/>
        </a:p>
      </dgm:t>
    </dgm:pt>
    <dgm:pt modelId="{9FFA1305-EA11-46CE-8414-8FC524A04944}" type="pres">
      <dgm:prSet presAssocID="{769EE748-5398-41BD-A45B-894E780A8EC6}" presName="Name9" presStyleLbl="parChTrans1D2" presStyleIdx="8" presStyleCnt="9"/>
      <dgm:spPr/>
      <dgm:t>
        <a:bodyPr/>
        <a:lstStyle/>
        <a:p>
          <a:endParaRPr lang="de-DE"/>
        </a:p>
      </dgm:t>
    </dgm:pt>
    <dgm:pt modelId="{C21E1CC8-146F-4568-A0E1-A60BF9A12C8E}" type="pres">
      <dgm:prSet presAssocID="{769EE748-5398-41BD-A45B-894E780A8EC6}" presName="connTx" presStyleLbl="parChTrans1D2" presStyleIdx="8" presStyleCnt="9"/>
      <dgm:spPr/>
      <dgm:t>
        <a:bodyPr/>
        <a:lstStyle/>
        <a:p>
          <a:endParaRPr lang="de-DE"/>
        </a:p>
      </dgm:t>
    </dgm:pt>
    <dgm:pt modelId="{5C21BA16-979A-4599-9670-DA4ED292A414}" type="pres">
      <dgm:prSet presAssocID="{8F0BD56E-054B-4C08-9A12-2C2EF2FC2A12}" presName="node" presStyleLbl="node1" presStyleIdx="8" presStyleCnt="9" custScaleX="211156" custRadScaleRad="119808" custRadScaleInc="-52663">
        <dgm:presLayoutVars>
          <dgm:bulletEnabled val="1"/>
        </dgm:presLayoutVars>
      </dgm:prSet>
      <dgm:spPr/>
      <dgm:t>
        <a:bodyPr/>
        <a:lstStyle/>
        <a:p>
          <a:endParaRPr lang="de-DE"/>
        </a:p>
      </dgm:t>
    </dgm:pt>
  </dgm:ptLst>
  <dgm:cxnLst>
    <dgm:cxn modelId="{4180C5BA-159D-4AF8-847A-78D9CE3364DE}" type="presOf" srcId="{6E6ECE6A-C65F-41EE-BB53-9C3647EBBD0A}" destId="{6B006D69-F327-4A33-A279-1E34704C5810}" srcOrd="1" destOrd="0" presId="urn:microsoft.com/office/officeart/2005/8/layout/radial1"/>
    <dgm:cxn modelId="{ED339B65-69AF-44C7-8F01-FA65ABA22CBB}" type="presOf" srcId="{CBAA3008-674D-45FD-84A2-F33A80ED7A73}" destId="{7B5D2450-DDD5-45ED-A3D2-410F43951D69}" srcOrd="1" destOrd="0" presId="urn:microsoft.com/office/officeart/2005/8/layout/radial1"/>
    <dgm:cxn modelId="{9F6E54ED-1C62-460E-8B64-58BD5EAA9234}" type="presOf" srcId="{769EE748-5398-41BD-A45B-894E780A8EC6}" destId="{9FFA1305-EA11-46CE-8414-8FC524A04944}" srcOrd="0" destOrd="0" presId="urn:microsoft.com/office/officeart/2005/8/layout/radial1"/>
    <dgm:cxn modelId="{5A123539-8D66-448D-BA5C-FDB060976DD4}" srcId="{0EE9C353-1298-4958-8157-E24898D25988}" destId="{622FCCC8-8B79-4748-B89C-8C45D5E412FE}" srcOrd="0" destOrd="0" parTransId="{B02DF650-BA7C-4040-BA83-ADB7CDA331C8}" sibTransId="{16D38DB9-F6C4-4D74-9ABC-21A5A8DED7EC}"/>
    <dgm:cxn modelId="{C658D80E-26AF-4B80-9585-0AE55DD87513}" type="presOf" srcId="{20496D47-46F4-4C3E-BC80-2C80FB38D27E}" destId="{13A79886-9214-469E-926E-4BA24E1AE3C8}" srcOrd="0" destOrd="0" presId="urn:microsoft.com/office/officeart/2005/8/layout/radial1"/>
    <dgm:cxn modelId="{3870EDB7-9778-42BE-BEA2-0805F9933A2A}" srcId="{622FCCC8-8B79-4748-B89C-8C45D5E412FE}" destId="{82E2D774-BCA5-4B54-863D-E16E10D7F779}" srcOrd="4" destOrd="0" parTransId="{6E6ECE6A-C65F-41EE-BB53-9C3647EBBD0A}" sibTransId="{29EA8062-2B3E-4495-A382-1933238D7BFC}"/>
    <dgm:cxn modelId="{58B5169C-11FF-4625-A34B-1CC862DAE500}" type="presOf" srcId="{C4A9ECED-155D-459C-9F05-3CA4E35FAC4B}" destId="{53CCAA02-843C-4220-95FA-89D7989CF9EF}" srcOrd="1" destOrd="0" presId="urn:microsoft.com/office/officeart/2005/8/layout/radial1"/>
    <dgm:cxn modelId="{A4B3F118-58DA-48E1-968A-633DB6D8114F}" type="presOf" srcId="{9060E846-E410-4284-8EF5-E2B33B578D50}" destId="{10895597-2310-4ED4-A9D6-C454602B721E}" srcOrd="1" destOrd="0" presId="urn:microsoft.com/office/officeart/2005/8/layout/radial1"/>
    <dgm:cxn modelId="{F123DE6F-1C08-4700-B11B-939B64CCED4A}" type="presOf" srcId="{D1252D71-BFAE-4E8B-8720-959CEC8FA7AE}" destId="{429D1DAC-BAC9-4A02-A82B-730518DD2428}" srcOrd="1" destOrd="0" presId="urn:microsoft.com/office/officeart/2005/8/layout/radial1"/>
    <dgm:cxn modelId="{DC0B0461-2250-4301-9E4F-D24AC3D30959}" type="presOf" srcId="{0EE9C353-1298-4958-8157-E24898D25988}" destId="{20259E67-E1BA-471E-8470-2189A02AF868}" srcOrd="0" destOrd="0" presId="urn:microsoft.com/office/officeart/2005/8/layout/radial1"/>
    <dgm:cxn modelId="{A82656D5-048C-4F0D-AB9C-99B7560FFC41}" type="presOf" srcId="{C816ED18-7ADD-49CB-9814-DFDB38522A8D}" destId="{12A87B21-8F46-4987-9FD9-99A7C97725AC}" srcOrd="0" destOrd="0" presId="urn:microsoft.com/office/officeart/2005/8/layout/radial1"/>
    <dgm:cxn modelId="{0C351310-73DA-4A08-A722-71F233E0C4AA}" type="presOf" srcId="{79F2EF11-07A6-4D1C-A4B1-9BFE0BDE6BE1}" destId="{7596DD35-EF0B-436E-8AB5-9C7E191CE475}" srcOrd="0" destOrd="0" presId="urn:microsoft.com/office/officeart/2005/8/layout/radial1"/>
    <dgm:cxn modelId="{17D8D3DD-5A34-46CE-AEFB-47E653E1B588}" srcId="{622FCCC8-8B79-4748-B89C-8C45D5E412FE}" destId="{4A606A37-E52B-4AB7-A6E2-CADCDD7AC98F}" srcOrd="5" destOrd="0" parTransId="{D1252D71-BFAE-4E8B-8720-959CEC8FA7AE}" sibTransId="{47CDD6A6-7B8F-4C66-B180-CE50D21BDCA5}"/>
    <dgm:cxn modelId="{1E77A313-3DE8-42C2-A584-54EEED452BEC}" type="presOf" srcId="{622FCCC8-8B79-4748-B89C-8C45D5E412FE}" destId="{B5803E00-1D5E-4D00-9062-26263E433D09}" srcOrd="0" destOrd="0" presId="urn:microsoft.com/office/officeart/2005/8/layout/radial1"/>
    <dgm:cxn modelId="{CBE7264B-FB0F-4ACB-A952-4A5082C21892}" srcId="{622FCCC8-8B79-4748-B89C-8C45D5E412FE}" destId="{C816ED18-7ADD-49CB-9814-DFDB38522A8D}" srcOrd="2" destOrd="0" parTransId="{491B09D9-BEFA-4FBB-95FC-2349BCA1ECFB}" sibTransId="{7529D2E5-29CF-4174-B52F-B4B261BD85B2}"/>
    <dgm:cxn modelId="{D50CC831-2201-451D-89FA-6B8DE5BCF970}" type="presOf" srcId="{6091E968-DE51-424A-87E6-6A73A61451B7}" destId="{E96DF8A3-2FE8-4DFD-9AF8-11551768444C}" srcOrd="0" destOrd="0" presId="urn:microsoft.com/office/officeart/2005/8/layout/radial1"/>
    <dgm:cxn modelId="{DD009D68-240D-45D7-9211-E1BB8921567D}" type="presOf" srcId="{491B09D9-BEFA-4FBB-95FC-2349BCA1ECFB}" destId="{25E65757-8117-4FB7-A70E-28F39939D177}" srcOrd="1" destOrd="0" presId="urn:microsoft.com/office/officeart/2005/8/layout/radial1"/>
    <dgm:cxn modelId="{94CB1FC0-F678-44DF-8816-0D6901ED651B}" type="presOf" srcId="{491B09D9-BEFA-4FBB-95FC-2349BCA1ECFB}" destId="{81FC6780-A4BF-4450-8AB4-E5F025C6F71F}" srcOrd="0" destOrd="0" presId="urn:microsoft.com/office/officeart/2005/8/layout/radial1"/>
    <dgm:cxn modelId="{6FA3B754-DE97-4CB8-A8EE-FF7989040E2A}" srcId="{622FCCC8-8B79-4748-B89C-8C45D5E412FE}" destId="{18CED733-FCF7-4E1A-9621-A5C302FB6997}" srcOrd="7" destOrd="0" parTransId="{20496D47-46F4-4C3E-BC80-2C80FB38D27E}" sibTransId="{CDD57378-B3F4-4D57-8FB7-7BDE1C50EB32}"/>
    <dgm:cxn modelId="{49FC7FE6-3F0E-4952-81D6-748E0CF5FD9D}" type="presOf" srcId="{20496D47-46F4-4C3E-BC80-2C80FB38D27E}" destId="{4CF7F97D-A0D6-48EB-B984-062591F0225C}" srcOrd="1" destOrd="0" presId="urn:microsoft.com/office/officeart/2005/8/layout/radial1"/>
    <dgm:cxn modelId="{CFC57260-4A02-4BA9-8A65-DB1EE9EF7430}" type="presOf" srcId="{4A606A37-E52B-4AB7-A6E2-CADCDD7AC98F}" destId="{FD938D40-9920-4F91-9EE5-667823C6BDB6}" srcOrd="0" destOrd="0" presId="urn:microsoft.com/office/officeart/2005/8/layout/radial1"/>
    <dgm:cxn modelId="{24BA23A8-6161-47B8-83E6-F1A5242FD73B}" type="presOf" srcId="{18CED733-FCF7-4E1A-9621-A5C302FB6997}" destId="{6CF30AC5-6F36-4BBE-8FCF-8ABBB50B69A5}" srcOrd="0" destOrd="0" presId="urn:microsoft.com/office/officeart/2005/8/layout/radial1"/>
    <dgm:cxn modelId="{AF43561E-733D-4220-B76E-F0EE6945AF82}" type="presOf" srcId="{39DC038E-4384-44E6-8CDD-DEF7805745AD}" destId="{82AC14FD-6CEF-4BF8-9239-AE421B8B1B09}" srcOrd="0" destOrd="0" presId="urn:microsoft.com/office/officeart/2005/8/layout/radial1"/>
    <dgm:cxn modelId="{4DB20B0A-287B-4E35-A9EA-75954746005B}" srcId="{622FCCC8-8B79-4748-B89C-8C45D5E412FE}" destId="{3FE6E0D9-C0CE-41F7-A29A-354A55E8F724}" srcOrd="6" destOrd="0" parTransId="{9060E846-E410-4284-8EF5-E2B33B578D50}" sibTransId="{40220C73-EB7E-4405-8F2C-F9759ED77C8F}"/>
    <dgm:cxn modelId="{C9C1F42A-C6A8-454D-B6CB-388B8C4B7884}" type="presOf" srcId="{4FC6E92F-FD3C-499A-BC41-5D4023CD6C49}" destId="{2F4FA453-87F9-49DB-A9BD-BEC84FD4339E}" srcOrd="0" destOrd="0" presId="urn:microsoft.com/office/officeart/2005/8/layout/radial1"/>
    <dgm:cxn modelId="{9CB4C620-9DAB-49F9-AE10-E9EFD15809AD}" type="presOf" srcId="{CBAA3008-674D-45FD-84A2-F33A80ED7A73}" destId="{8A16E5DD-CCC8-4A10-A7FE-D38005159DC2}" srcOrd="0" destOrd="0" presId="urn:microsoft.com/office/officeart/2005/8/layout/radial1"/>
    <dgm:cxn modelId="{B279BC5F-89C2-434B-8025-9ECC76584F33}" srcId="{622FCCC8-8B79-4748-B89C-8C45D5E412FE}" destId="{4FC6E92F-FD3C-499A-BC41-5D4023CD6C49}" srcOrd="3" destOrd="0" parTransId="{C4A9ECED-155D-459C-9F05-3CA4E35FAC4B}" sibTransId="{5CADD5EB-2082-483D-A0CF-B2A55280CE8C}"/>
    <dgm:cxn modelId="{09B8964B-01F4-46A9-A16E-3B7DF978886D}" type="presOf" srcId="{6091E968-DE51-424A-87E6-6A73A61451B7}" destId="{DD3EB833-34EA-4A26-90E1-B8AF7E605733}" srcOrd="1" destOrd="0" presId="urn:microsoft.com/office/officeart/2005/8/layout/radial1"/>
    <dgm:cxn modelId="{E27D1EF8-D38F-465C-810A-3CCE579CA909}" type="presOf" srcId="{6E6ECE6A-C65F-41EE-BB53-9C3647EBBD0A}" destId="{194C610D-9C71-4D97-B2DF-C8BEB2D3D325}" srcOrd="0" destOrd="0" presId="urn:microsoft.com/office/officeart/2005/8/layout/radial1"/>
    <dgm:cxn modelId="{9CCF2A3A-D267-4421-A7D7-AC3C0696E574}" srcId="{622FCCC8-8B79-4748-B89C-8C45D5E412FE}" destId="{79F2EF11-07A6-4D1C-A4B1-9BFE0BDE6BE1}" srcOrd="1" destOrd="0" parTransId="{CBAA3008-674D-45FD-84A2-F33A80ED7A73}" sibTransId="{7F3A60B7-7A10-4369-9A0A-22E601FECC10}"/>
    <dgm:cxn modelId="{1AA6731E-234D-47AB-83F4-140DAC40884D}" type="presOf" srcId="{3FE6E0D9-C0CE-41F7-A29A-354A55E8F724}" destId="{0C34ED70-E6C0-45AC-8DEA-BFA9212A3975}" srcOrd="0" destOrd="0" presId="urn:microsoft.com/office/officeart/2005/8/layout/radial1"/>
    <dgm:cxn modelId="{DEDAEFBB-E087-42D8-8150-9DD7C79DE879}" type="presOf" srcId="{9060E846-E410-4284-8EF5-E2B33B578D50}" destId="{C8F9780F-E00C-4D41-BAE7-CF153EA91E01}" srcOrd="0" destOrd="0" presId="urn:microsoft.com/office/officeart/2005/8/layout/radial1"/>
    <dgm:cxn modelId="{3BFE7584-6572-4AE3-AFEA-B55F454CAFDF}" srcId="{622FCCC8-8B79-4748-B89C-8C45D5E412FE}" destId="{39DC038E-4384-44E6-8CDD-DEF7805745AD}" srcOrd="0" destOrd="0" parTransId="{6091E968-DE51-424A-87E6-6A73A61451B7}" sibTransId="{987E9866-2301-413B-AE57-888F75BFB2AE}"/>
    <dgm:cxn modelId="{CB7F3B36-7BED-4526-BF02-28DDAFA370C1}" type="presOf" srcId="{8F0BD56E-054B-4C08-9A12-2C2EF2FC2A12}" destId="{5C21BA16-979A-4599-9670-DA4ED292A414}" srcOrd="0" destOrd="0" presId="urn:microsoft.com/office/officeart/2005/8/layout/radial1"/>
    <dgm:cxn modelId="{B87B08F5-233E-4D37-B620-E12FC093F5DC}" type="presOf" srcId="{82E2D774-BCA5-4B54-863D-E16E10D7F779}" destId="{EA6F1550-65E1-4E01-96D8-AD87D44E8A0A}" srcOrd="0" destOrd="0" presId="urn:microsoft.com/office/officeart/2005/8/layout/radial1"/>
    <dgm:cxn modelId="{C79CA88C-AD2E-4B4E-83F5-51814C31A70C}" srcId="{622FCCC8-8B79-4748-B89C-8C45D5E412FE}" destId="{8F0BD56E-054B-4C08-9A12-2C2EF2FC2A12}" srcOrd="8" destOrd="0" parTransId="{769EE748-5398-41BD-A45B-894E780A8EC6}" sibTransId="{C9A62372-2B9E-435E-9F36-EB04CE9CCC6C}"/>
    <dgm:cxn modelId="{8325B0D4-304A-40E8-8E41-45A36A368D82}" type="presOf" srcId="{D1252D71-BFAE-4E8B-8720-959CEC8FA7AE}" destId="{628B7217-2A0C-455E-94E4-D375427E086E}" srcOrd="0" destOrd="0" presId="urn:microsoft.com/office/officeart/2005/8/layout/radial1"/>
    <dgm:cxn modelId="{E5E863E8-BA9D-4949-9E95-5B756992FFFF}" type="presOf" srcId="{C4A9ECED-155D-459C-9F05-3CA4E35FAC4B}" destId="{3F085734-AB41-45FC-8054-E22D33E47417}" srcOrd="0" destOrd="0" presId="urn:microsoft.com/office/officeart/2005/8/layout/radial1"/>
    <dgm:cxn modelId="{1380168F-B268-4992-8C13-5BF55BC42931}" type="presOf" srcId="{769EE748-5398-41BD-A45B-894E780A8EC6}" destId="{C21E1CC8-146F-4568-A0E1-A60BF9A12C8E}" srcOrd="1" destOrd="0" presId="urn:microsoft.com/office/officeart/2005/8/layout/radial1"/>
    <dgm:cxn modelId="{EDF93A04-8E19-40BD-BDE5-54DAC5ABC86D}" type="presParOf" srcId="{20259E67-E1BA-471E-8470-2189A02AF868}" destId="{B5803E00-1D5E-4D00-9062-26263E433D09}" srcOrd="0" destOrd="0" presId="urn:microsoft.com/office/officeart/2005/8/layout/radial1"/>
    <dgm:cxn modelId="{66F4A2FD-8207-4317-B05D-1FABC89537FE}" type="presParOf" srcId="{20259E67-E1BA-471E-8470-2189A02AF868}" destId="{E96DF8A3-2FE8-4DFD-9AF8-11551768444C}" srcOrd="1" destOrd="0" presId="urn:microsoft.com/office/officeart/2005/8/layout/radial1"/>
    <dgm:cxn modelId="{BF3E2FE9-5271-4717-8818-0486F46D4A0B}" type="presParOf" srcId="{E96DF8A3-2FE8-4DFD-9AF8-11551768444C}" destId="{DD3EB833-34EA-4A26-90E1-B8AF7E605733}" srcOrd="0" destOrd="0" presId="urn:microsoft.com/office/officeart/2005/8/layout/radial1"/>
    <dgm:cxn modelId="{F1047EB0-C831-4FE8-AC21-EE17B348D03B}" type="presParOf" srcId="{20259E67-E1BA-471E-8470-2189A02AF868}" destId="{82AC14FD-6CEF-4BF8-9239-AE421B8B1B09}" srcOrd="2" destOrd="0" presId="urn:microsoft.com/office/officeart/2005/8/layout/radial1"/>
    <dgm:cxn modelId="{D83CB98A-0854-4AE8-B277-22BDEB484BEC}" type="presParOf" srcId="{20259E67-E1BA-471E-8470-2189A02AF868}" destId="{8A16E5DD-CCC8-4A10-A7FE-D38005159DC2}" srcOrd="3" destOrd="0" presId="urn:microsoft.com/office/officeart/2005/8/layout/radial1"/>
    <dgm:cxn modelId="{9CE75893-9199-42E7-8FDA-CD01835F3C66}" type="presParOf" srcId="{8A16E5DD-CCC8-4A10-A7FE-D38005159DC2}" destId="{7B5D2450-DDD5-45ED-A3D2-410F43951D69}" srcOrd="0" destOrd="0" presId="urn:microsoft.com/office/officeart/2005/8/layout/radial1"/>
    <dgm:cxn modelId="{E47389B2-DABF-4956-9BD4-1EA826F6D550}" type="presParOf" srcId="{20259E67-E1BA-471E-8470-2189A02AF868}" destId="{7596DD35-EF0B-436E-8AB5-9C7E191CE475}" srcOrd="4" destOrd="0" presId="urn:microsoft.com/office/officeart/2005/8/layout/radial1"/>
    <dgm:cxn modelId="{392D5C2F-9966-4A5B-9A46-E2C609803E20}" type="presParOf" srcId="{20259E67-E1BA-471E-8470-2189A02AF868}" destId="{81FC6780-A4BF-4450-8AB4-E5F025C6F71F}" srcOrd="5" destOrd="0" presId="urn:microsoft.com/office/officeart/2005/8/layout/radial1"/>
    <dgm:cxn modelId="{31CEBBBB-D224-41B5-B4A4-529AC667C5FE}" type="presParOf" srcId="{81FC6780-A4BF-4450-8AB4-E5F025C6F71F}" destId="{25E65757-8117-4FB7-A70E-28F39939D177}" srcOrd="0" destOrd="0" presId="urn:microsoft.com/office/officeart/2005/8/layout/radial1"/>
    <dgm:cxn modelId="{2D3C39F2-629D-46A3-B627-0764FB1A35C9}" type="presParOf" srcId="{20259E67-E1BA-471E-8470-2189A02AF868}" destId="{12A87B21-8F46-4987-9FD9-99A7C97725AC}" srcOrd="6" destOrd="0" presId="urn:microsoft.com/office/officeart/2005/8/layout/radial1"/>
    <dgm:cxn modelId="{49F3357A-1D7B-4B73-840C-7BC95614472E}" type="presParOf" srcId="{20259E67-E1BA-471E-8470-2189A02AF868}" destId="{3F085734-AB41-45FC-8054-E22D33E47417}" srcOrd="7" destOrd="0" presId="urn:microsoft.com/office/officeart/2005/8/layout/radial1"/>
    <dgm:cxn modelId="{4B44AD69-955E-4919-8144-6ECEC3E688BA}" type="presParOf" srcId="{3F085734-AB41-45FC-8054-E22D33E47417}" destId="{53CCAA02-843C-4220-95FA-89D7989CF9EF}" srcOrd="0" destOrd="0" presId="urn:microsoft.com/office/officeart/2005/8/layout/radial1"/>
    <dgm:cxn modelId="{FCBF3553-8F57-4520-9542-9A39697A1DA8}" type="presParOf" srcId="{20259E67-E1BA-471E-8470-2189A02AF868}" destId="{2F4FA453-87F9-49DB-A9BD-BEC84FD4339E}" srcOrd="8" destOrd="0" presId="urn:microsoft.com/office/officeart/2005/8/layout/radial1"/>
    <dgm:cxn modelId="{D7E10404-023B-47DC-97B2-19E49DE01169}" type="presParOf" srcId="{20259E67-E1BA-471E-8470-2189A02AF868}" destId="{194C610D-9C71-4D97-B2DF-C8BEB2D3D325}" srcOrd="9" destOrd="0" presId="urn:microsoft.com/office/officeart/2005/8/layout/radial1"/>
    <dgm:cxn modelId="{D2BC73CB-1638-4E72-9219-8DB2EB715A74}" type="presParOf" srcId="{194C610D-9C71-4D97-B2DF-C8BEB2D3D325}" destId="{6B006D69-F327-4A33-A279-1E34704C5810}" srcOrd="0" destOrd="0" presId="urn:microsoft.com/office/officeart/2005/8/layout/radial1"/>
    <dgm:cxn modelId="{87C378F8-31DC-4F71-895C-FB188DC844D8}" type="presParOf" srcId="{20259E67-E1BA-471E-8470-2189A02AF868}" destId="{EA6F1550-65E1-4E01-96D8-AD87D44E8A0A}" srcOrd="10" destOrd="0" presId="urn:microsoft.com/office/officeart/2005/8/layout/radial1"/>
    <dgm:cxn modelId="{7EACE562-DE63-4F2A-9D17-AAADB168FC85}" type="presParOf" srcId="{20259E67-E1BA-471E-8470-2189A02AF868}" destId="{628B7217-2A0C-455E-94E4-D375427E086E}" srcOrd="11" destOrd="0" presId="urn:microsoft.com/office/officeart/2005/8/layout/radial1"/>
    <dgm:cxn modelId="{29D3C5A5-2CDD-4314-80A1-7DACA95253A0}" type="presParOf" srcId="{628B7217-2A0C-455E-94E4-D375427E086E}" destId="{429D1DAC-BAC9-4A02-A82B-730518DD2428}" srcOrd="0" destOrd="0" presId="urn:microsoft.com/office/officeart/2005/8/layout/radial1"/>
    <dgm:cxn modelId="{71CB3E59-BDF8-4E00-A9AC-B7DC092D496D}" type="presParOf" srcId="{20259E67-E1BA-471E-8470-2189A02AF868}" destId="{FD938D40-9920-4F91-9EE5-667823C6BDB6}" srcOrd="12" destOrd="0" presId="urn:microsoft.com/office/officeart/2005/8/layout/radial1"/>
    <dgm:cxn modelId="{8D0A03E3-6325-48E6-9E36-BAE24850514F}" type="presParOf" srcId="{20259E67-E1BA-471E-8470-2189A02AF868}" destId="{C8F9780F-E00C-4D41-BAE7-CF153EA91E01}" srcOrd="13" destOrd="0" presId="urn:microsoft.com/office/officeart/2005/8/layout/radial1"/>
    <dgm:cxn modelId="{333CA72C-7CE3-4004-A8B8-ACA282C6926A}" type="presParOf" srcId="{C8F9780F-E00C-4D41-BAE7-CF153EA91E01}" destId="{10895597-2310-4ED4-A9D6-C454602B721E}" srcOrd="0" destOrd="0" presId="urn:microsoft.com/office/officeart/2005/8/layout/radial1"/>
    <dgm:cxn modelId="{65936E58-C6FE-4F0B-8E03-DBF9E0F8AEDC}" type="presParOf" srcId="{20259E67-E1BA-471E-8470-2189A02AF868}" destId="{0C34ED70-E6C0-45AC-8DEA-BFA9212A3975}" srcOrd="14" destOrd="0" presId="urn:microsoft.com/office/officeart/2005/8/layout/radial1"/>
    <dgm:cxn modelId="{FBA3D2F6-CF86-46AF-A20A-3973A7AB2158}" type="presParOf" srcId="{20259E67-E1BA-471E-8470-2189A02AF868}" destId="{13A79886-9214-469E-926E-4BA24E1AE3C8}" srcOrd="15" destOrd="0" presId="urn:microsoft.com/office/officeart/2005/8/layout/radial1"/>
    <dgm:cxn modelId="{5C659453-36AD-45F8-9C33-419FDD8ABDCB}" type="presParOf" srcId="{13A79886-9214-469E-926E-4BA24E1AE3C8}" destId="{4CF7F97D-A0D6-48EB-B984-062591F0225C}" srcOrd="0" destOrd="0" presId="urn:microsoft.com/office/officeart/2005/8/layout/radial1"/>
    <dgm:cxn modelId="{EE4C053F-2290-4344-BE42-EE2E26A9F36D}" type="presParOf" srcId="{20259E67-E1BA-471E-8470-2189A02AF868}" destId="{6CF30AC5-6F36-4BBE-8FCF-8ABBB50B69A5}" srcOrd="16" destOrd="0" presId="urn:microsoft.com/office/officeart/2005/8/layout/radial1"/>
    <dgm:cxn modelId="{299841B8-4442-4C2A-9783-D4C824F29909}" type="presParOf" srcId="{20259E67-E1BA-471E-8470-2189A02AF868}" destId="{9FFA1305-EA11-46CE-8414-8FC524A04944}" srcOrd="17" destOrd="0" presId="urn:microsoft.com/office/officeart/2005/8/layout/radial1"/>
    <dgm:cxn modelId="{E45CE1D8-2CBF-4552-AD93-6601E651A871}" type="presParOf" srcId="{9FFA1305-EA11-46CE-8414-8FC524A04944}" destId="{C21E1CC8-146F-4568-A0E1-A60BF9A12C8E}" srcOrd="0" destOrd="0" presId="urn:microsoft.com/office/officeart/2005/8/layout/radial1"/>
    <dgm:cxn modelId="{6F09267C-9418-4ED8-8248-DF18652A9492}" type="presParOf" srcId="{20259E67-E1BA-471E-8470-2189A02AF868}" destId="{5C21BA16-979A-4599-9670-DA4ED292A414}" srcOrd="1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03E00-1D5E-4D00-9062-26263E433D09}">
      <dsp:nvSpPr>
        <dsp:cNvPr id="0" name=""/>
        <dsp:cNvSpPr/>
      </dsp:nvSpPr>
      <dsp:spPr>
        <a:xfrm>
          <a:off x="3043744" y="2048162"/>
          <a:ext cx="1065795"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300" b="1" i="0" u="none" strike="noStrike" kern="1200" cap="none" normalizeH="0" baseline="0" dirty="0" smtClean="0">
              <a:ln>
                <a:noFill/>
              </a:ln>
              <a:solidFill>
                <a:schemeClr val="tx1"/>
              </a:solidFill>
              <a:effectLst/>
              <a:latin typeface="Verdana" pitchFamily="34" charset="0"/>
              <a:cs typeface="Arial" charset="0"/>
            </a:rPr>
            <a:t>RDA</a:t>
          </a:r>
        </a:p>
      </dsp:txBody>
      <dsp:txXfrm>
        <a:off x="3199826" y="2204244"/>
        <a:ext cx="753631" cy="753631"/>
      </dsp:txXfrm>
    </dsp:sp>
    <dsp:sp modelId="{E96DF8A3-2FE8-4DFD-9AF8-11551768444C}">
      <dsp:nvSpPr>
        <dsp:cNvPr id="0" name=""/>
        <dsp:cNvSpPr/>
      </dsp:nvSpPr>
      <dsp:spPr>
        <a:xfrm rot="16200000">
          <a:off x="3095739" y="1554200"/>
          <a:ext cx="961807" cy="26117"/>
        </a:xfrm>
        <a:custGeom>
          <a:avLst/>
          <a:gdLst/>
          <a:ahLst/>
          <a:cxnLst/>
          <a:rect l="0" t="0" r="0" b="0"/>
          <a:pathLst>
            <a:path>
              <a:moveTo>
                <a:pt x="0" y="13058"/>
              </a:moveTo>
              <a:lnTo>
                <a:pt x="961807"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3552597" y="1543213"/>
        <a:ext cx="48090" cy="48090"/>
      </dsp:txXfrm>
    </dsp:sp>
    <dsp:sp modelId="{82AC14FD-6CEF-4BF8-9239-AE421B8B1B09}">
      <dsp:nvSpPr>
        <dsp:cNvPr id="0" name=""/>
        <dsp:cNvSpPr/>
      </dsp:nvSpPr>
      <dsp:spPr>
        <a:xfrm>
          <a:off x="2617661" y="20559"/>
          <a:ext cx="1917962"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A</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Groß- und</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Klein-</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kern="1200" cap="none" normalizeH="0" baseline="0" dirty="0" smtClean="0">
            <a:ln>
              <a:noFill/>
            </a:ln>
            <a:solidFill>
              <a:schemeClr val="tx1"/>
            </a:solidFill>
            <a:effectLst/>
            <a:latin typeface="Verdana" pitchFamily="34" charset="0"/>
            <a:cs typeface="Arial" charset="0"/>
          </a:endParaRPr>
        </a:p>
      </dsp:txBody>
      <dsp:txXfrm>
        <a:off x="2898540" y="176641"/>
        <a:ext cx="1356204" cy="753631"/>
      </dsp:txXfrm>
    </dsp:sp>
    <dsp:sp modelId="{8A16E5DD-CCC8-4A10-A7FE-D38005159DC2}">
      <dsp:nvSpPr>
        <dsp:cNvPr id="0" name=""/>
        <dsp:cNvSpPr/>
      </dsp:nvSpPr>
      <dsp:spPr>
        <a:xfrm rot="19174608">
          <a:off x="3871384" y="1921116"/>
          <a:ext cx="929445" cy="26117"/>
        </a:xfrm>
        <a:custGeom>
          <a:avLst/>
          <a:gdLst/>
          <a:ahLst/>
          <a:cxnLst/>
          <a:rect l="0" t="0" r="0" b="0"/>
          <a:pathLst>
            <a:path>
              <a:moveTo>
                <a:pt x="0" y="13058"/>
              </a:moveTo>
              <a:lnTo>
                <a:pt x="929445"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312870" y="1910938"/>
        <a:ext cx="46472" cy="46472"/>
      </dsp:txXfrm>
    </dsp:sp>
    <dsp:sp modelId="{7596DD35-EF0B-436E-8AB5-9C7E191CE475}">
      <dsp:nvSpPr>
        <dsp:cNvPr id="0" name=""/>
        <dsp:cNvSpPr/>
      </dsp:nvSpPr>
      <dsp:spPr>
        <a:xfrm>
          <a:off x="4219666" y="648080"/>
          <a:ext cx="2001436"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B</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Abkürzungen</a:t>
          </a:r>
        </a:p>
      </dsp:txBody>
      <dsp:txXfrm>
        <a:off x="4512770" y="804162"/>
        <a:ext cx="1415228" cy="753631"/>
      </dsp:txXfrm>
    </dsp:sp>
    <dsp:sp modelId="{81FC6780-A4BF-4450-8AB4-E5F025C6F71F}">
      <dsp:nvSpPr>
        <dsp:cNvPr id="0" name=""/>
        <dsp:cNvSpPr/>
      </dsp:nvSpPr>
      <dsp:spPr>
        <a:xfrm rot="21087696">
          <a:off x="4101885" y="2465456"/>
          <a:ext cx="315540" cy="26117"/>
        </a:xfrm>
        <a:custGeom>
          <a:avLst/>
          <a:gdLst/>
          <a:ahLst/>
          <a:cxnLst/>
          <a:rect l="0" t="0" r="0" b="0"/>
          <a:pathLst>
            <a:path>
              <a:moveTo>
                <a:pt x="0" y="13058"/>
              </a:moveTo>
              <a:lnTo>
                <a:pt x="315540"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251767" y="2470626"/>
        <a:ext cx="15777" cy="15777"/>
      </dsp:txXfrm>
    </dsp:sp>
    <dsp:sp modelId="{12A87B21-8F46-4987-9FD9-99A7C97725AC}">
      <dsp:nvSpPr>
        <dsp:cNvPr id="0" name=""/>
        <dsp:cNvSpPr/>
      </dsp:nvSpPr>
      <dsp:spPr>
        <a:xfrm>
          <a:off x="4320478" y="1728193"/>
          <a:ext cx="2774713"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C</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Artikel am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Titelanfang</a:t>
          </a:r>
        </a:p>
      </dsp:txBody>
      <dsp:txXfrm>
        <a:off x="4726825" y="1884275"/>
        <a:ext cx="1962019" cy="753631"/>
      </dsp:txXfrm>
    </dsp:sp>
    <dsp:sp modelId="{3F085734-AB41-45FC-8054-E22D33E47417}">
      <dsp:nvSpPr>
        <dsp:cNvPr id="0" name=""/>
        <dsp:cNvSpPr/>
      </dsp:nvSpPr>
      <dsp:spPr>
        <a:xfrm rot="1189716">
          <a:off x="4059768" y="2852760"/>
          <a:ext cx="613171" cy="26117"/>
        </a:xfrm>
        <a:custGeom>
          <a:avLst/>
          <a:gdLst/>
          <a:ahLst/>
          <a:cxnLst/>
          <a:rect l="0" t="0" r="0" b="0"/>
          <a:pathLst>
            <a:path>
              <a:moveTo>
                <a:pt x="0" y="13058"/>
              </a:moveTo>
              <a:lnTo>
                <a:pt x="613171"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351025" y="2850489"/>
        <a:ext cx="30658" cy="30658"/>
      </dsp:txXfrm>
    </dsp:sp>
    <dsp:sp modelId="{2F4FA453-87F9-49DB-A9BD-BEC84FD4339E}">
      <dsp:nvSpPr>
        <dsp:cNvPr id="0" name=""/>
        <dsp:cNvSpPr/>
      </dsp:nvSpPr>
      <dsp:spPr>
        <a:xfrm>
          <a:off x="4248519" y="2808308"/>
          <a:ext cx="2872414"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D</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 Daten</a:t>
          </a:r>
        </a:p>
      </dsp:txBody>
      <dsp:txXfrm>
        <a:off x="4669174" y="2964390"/>
        <a:ext cx="2031104" cy="753631"/>
      </dsp:txXfrm>
    </dsp:sp>
    <dsp:sp modelId="{194C610D-9C71-4D97-B2DF-C8BEB2D3D325}">
      <dsp:nvSpPr>
        <dsp:cNvPr id="0" name=""/>
        <dsp:cNvSpPr/>
      </dsp:nvSpPr>
      <dsp:spPr>
        <a:xfrm rot="3296916">
          <a:off x="3632216" y="3485937"/>
          <a:ext cx="1176800" cy="26117"/>
        </a:xfrm>
        <a:custGeom>
          <a:avLst/>
          <a:gdLst/>
          <a:ahLst/>
          <a:cxnLst/>
          <a:rect l="0" t="0" r="0" b="0"/>
          <a:pathLst>
            <a:path>
              <a:moveTo>
                <a:pt x="0" y="13058"/>
              </a:moveTo>
              <a:lnTo>
                <a:pt x="1176800"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191196" y="3469576"/>
        <a:ext cx="58840" cy="58840"/>
      </dsp:txXfrm>
    </dsp:sp>
    <dsp:sp modelId="{EA6F1550-65E1-4E01-96D8-AD87D44E8A0A}">
      <dsp:nvSpPr>
        <dsp:cNvPr id="0" name=""/>
        <dsp:cNvSpPr/>
      </dsp:nvSpPr>
      <dsp:spPr>
        <a:xfrm>
          <a:off x="3600454" y="3960449"/>
          <a:ext cx="2635488"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E</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 zur Kontrolle der Sucheinstiege</a:t>
          </a:r>
        </a:p>
      </dsp:txBody>
      <dsp:txXfrm>
        <a:off x="3986412" y="4116531"/>
        <a:ext cx="1863572" cy="753631"/>
      </dsp:txXfrm>
    </dsp:sp>
    <dsp:sp modelId="{628B7217-2A0C-455E-94E4-D375427E086E}">
      <dsp:nvSpPr>
        <dsp:cNvPr id="0" name=""/>
        <dsp:cNvSpPr/>
      </dsp:nvSpPr>
      <dsp:spPr>
        <a:xfrm rot="7319603">
          <a:off x="2426611" y="3500991"/>
          <a:ext cx="1134369" cy="26117"/>
        </a:xfrm>
        <a:custGeom>
          <a:avLst/>
          <a:gdLst/>
          <a:ahLst/>
          <a:cxnLst/>
          <a:rect l="0" t="0" r="0" b="0"/>
          <a:pathLst>
            <a:path>
              <a:moveTo>
                <a:pt x="0" y="13058"/>
              </a:moveTo>
              <a:lnTo>
                <a:pt x="1134369"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965436" y="3485691"/>
        <a:ext cx="56718" cy="56718"/>
      </dsp:txXfrm>
    </dsp:sp>
    <dsp:sp modelId="{FD938D40-9920-4F91-9EE5-667823C6BDB6}">
      <dsp:nvSpPr>
        <dsp:cNvPr id="0" name=""/>
        <dsp:cNvSpPr/>
      </dsp:nvSpPr>
      <dsp:spPr>
        <a:xfrm>
          <a:off x="1224189" y="3974045"/>
          <a:ext cx="2298675"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F</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Zusätzliche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Regeln für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Personennamen</a:t>
          </a:r>
        </a:p>
      </dsp:txBody>
      <dsp:txXfrm>
        <a:off x="1560822" y="4130127"/>
        <a:ext cx="1625409" cy="753631"/>
      </dsp:txXfrm>
    </dsp:sp>
    <dsp:sp modelId="{C8F9780F-E00C-4D41-BAE7-CF153EA91E01}">
      <dsp:nvSpPr>
        <dsp:cNvPr id="0" name=""/>
        <dsp:cNvSpPr/>
      </dsp:nvSpPr>
      <dsp:spPr>
        <a:xfrm rot="9437844">
          <a:off x="2472525" y="2896633"/>
          <a:ext cx="637192" cy="26117"/>
        </a:xfrm>
        <a:custGeom>
          <a:avLst/>
          <a:gdLst/>
          <a:ahLst/>
          <a:cxnLst/>
          <a:rect l="0" t="0" r="0" b="0"/>
          <a:pathLst>
            <a:path>
              <a:moveTo>
                <a:pt x="0" y="13058"/>
              </a:moveTo>
              <a:lnTo>
                <a:pt x="637192"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775192" y="2893762"/>
        <a:ext cx="31859" cy="31859"/>
      </dsp:txXfrm>
    </dsp:sp>
    <dsp:sp modelId="{0C34ED70-E6C0-45AC-8DEA-BFA9212A3975}">
      <dsp:nvSpPr>
        <dsp:cNvPr id="0" name=""/>
        <dsp:cNvSpPr/>
      </dsp:nvSpPr>
      <dsp:spPr>
        <a:xfrm>
          <a:off x="288089" y="2880317"/>
          <a:ext cx="2598953"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G</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Adelstitel,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Angaben zum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Rang usw.</a:t>
          </a:r>
        </a:p>
      </dsp:txBody>
      <dsp:txXfrm>
        <a:off x="668697" y="3036399"/>
        <a:ext cx="1837737" cy="753631"/>
      </dsp:txXfrm>
    </dsp:sp>
    <dsp:sp modelId="{13A79886-9214-469E-926E-4BA24E1AE3C8}">
      <dsp:nvSpPr>
        <dsp:cNvPr id="0" name=""/>
        <dsp:cNvSpPr/>
      </dsp:nvSpPr>
      <dsp:spPr>
        <a:xfrm rot="11445048">
          <a:off x="2607983" y="2426712"/>
          <a:ext cx="449055" cy="26117"/>
        </a:xfrm>
        <a:custGeom>
          <a:avLst/>
          <a:gdLst/>
          <a:ahLst/>
          <a:cxnLst/>
          <a:rect l="0" t="0" r="0" b="0"/>
          <a:pathLst>
            <a:path>
              <a:moveTo>
                <a:pt x="0" y="13058"/>
              </a:moveTo>
              <a:lnTo>
                <a:pt x="449055"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821285" y="2428545"/>
        <a:ext cx="22452" cy="22452"/>
      </dsp:txXfrm>
    </dsp:sp>
    <dsp:sp modelId="{6CF30AC5-6F36-4BBE-8FCF-8ABBB50B69A5}">
      <dsp:nvSpPr>
        <dsp:cNvPr id="0" name=""/>
        <dsp:cNvSpPr/>
      </dsp:nvSpPr>
      <dsp:spPr>
        <a:xfrm>
          <a:off x="316940" y="1656189"/>
          <a:ext cx="2390558"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H</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Datumsang. nach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christlicher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Zeitrechnung</a:t>
          </a:r>
        </a:p>
      </dsp:txBody>
      <dsp:txXfrm>
        <a:off x="667029" y="1812271"/>
        <a:ext cx="1690380" cy="753631"/>
      </dsp:txXfrm>
    </dsp:sp>
    <dsp:sp modelId="{9FFA1305-EA11-46CE-8414-8FC524A04944}">
      <dsp:nvSpPr>
        <dsp:cNvPr id="0" name=""/>
        <dsp:cNvSpPr/>
      </dsp:nvSpPr>
      <dsp:spPr>
        <a:xfrm rot="13168044">
          <a:off x="2128994" y="1857548"/>
          <a:ext cx="1169601" cy="26117"/>
        </a:xfrm>
        <a:custGeom>
          <a:avLst/>
          <a:gdLst/>
          <a:ahLst/>
          <a:cxnLst/>
          <a:rect l="0" t="0" r="0" b="0"/>
          <a:pathLst>
            <a:path>
              <a:moveTo>
                <a:pt x="0" y="13058"/>
              </a:moveTo>
              <a:lnTo>
                <a:pt x="1169601" y="130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684554" y="1841367"/>
        <a:ext cx="58480" cy="58480"/>
      </dsp:txXfrm>
    </dsp:sp>
    <dsp:sp modelId="{5C21BA16-979A-4599-9670-DA4ED292A414}">
      <dsp:nvSpPr>
        <dsp:cNvPr id="0" name=""/>
        <dsp:cNvSpPr/>
      </dsp:nvSpPr>
      <dsp:spPr>
        <a:xfrm>
          <a:off x="576064" y="504048"/>
          <a:ext cx="2250491" cy="1065795"/>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Anhänge I, J, K, L</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kern="1200" cap="none" normalizeH="0" baseline="0" dirty="0" smtClean="0">
              <a:ln>
                <a:noFill/>
              </a:ln>
              <a:solidFill>
                <a:schemeClr val="tx1"/>
              </a:solidFill>
              <a:effectLst/>
              <a:latin typeface="Verdana" pitchFamily="34" charset="0"/>
              <a:cs typeface="Arial" charset="0"/>
            </a:rPr>
            <a:t>Beziehungskenn-zeichnungen</a:t>
          </a:r>
        </a:p>
      </dsp:txBody>
      <dsp:txXfrm>
        <a:off x="905641" y="660130"/>
        <a:ext cx="1591337" cy="75363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t>09.05.2014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pPr defTabSz="920750"/>
            <a:fld id="{D36B6154-1808-49BC-A0D7-5F831BBAA89E}" type="slidenum">
              <a:rPr lang="de-DE" smtClean="0"/>
              <a:pPr defTabSz="920750"/>
              <a:t>11</a:t>
            </a:fld>
            <a:endParaRPr lang="de-DE" smtClean="0"/>
          </a:p>
        </p:txBody>
      </p:sp>
      <p:sp>
        <p:nvSpPr>
          <p:cNvPr id="97283" name="Rectangle 7"/>
          <p:cNvSpPr txBox="1">
            <a:spLocks noGrp="1" noChangeArrowheads="1"/>
          </p:cNvSpPr>
          <p:nvPr/>
        </p:nvSpPr>
        <p:spPr bwMode="auto">
          <a:xfrm>
            <a:off x="3883852" y="8684827"/>
            <a:ext cx="2972547" cy="457711"/>
          </a:xfrm>
          <a:prstGeom prst="rect">
            <a:avLst/>
          </a:prstGeom>
          <a:noFill/>
          <a:ln w="9525">
            <a:noFill/>
            <a:miter lim="800000"/>
            <a:headEnd/>
            <a:tailEnd/>
          </a:ln>
        </p:spPr>
        <p:txBody>
          <a:bodyPr lIns="95536" tIns="47768" rIns="95536" bIns="47768" anchor="b"/>
          <a:lstStyle/>
          <a:p>
            <a:pPr algn="r" defTabSz="954088"/>
            <a:fld id="{EBC25152-3988-4C8E-A3F4-E86431381969}" type="slidenum">
              <a:rPr lang="en-US" sz="1300">
                <a:latin typeface="Arial" charset="0"/>
                <a:ea typeface="ＭＳ Ｐゴシック" pitchFamily="34" charset="-128"/>
              </a:rPr>
              <a:pPr algn="r" defTabSz="954088"/>
              <a:t>11</a:t>
            </a:fld>
            <a:endParaRPr lang="en-US" sz="1300">
              <a:latin typeface="Arial" charset="0"/>
              <a:ea typeface="ＭＳ Ｐゴシック" pitchFamily="34" charset="-128"/>
            </a:endParaRPr>
          </a:p>
        </p:txBody>
      </p:sp>
      <p:sp>
        <p:nvSpPr>
          <p:cNvPr id="97284" name="Rectangle 2"/>
          <p:cNvSpPr>
            <a:spLocks noGrp="1" noRot="1" noChangeAspect="1" noChangeArrowheads="1" noTextEdit="1"/>
          </p:cNvSpPr>
          <p:nvPr>
            <p:ph type="sldImg"/>
          </p:nvPr>
        </p:nvSpPr>
        <p:spPr>
          <a:xfrm>
            <a:off x="1144588" y="685800"/>
            <a:ext cx="4573587" cy="3430588"/>
          </a:xfrm>
          <a:ln/>
        </p:spPr>
      </p:sp>
      <p:sp>
        <p:nvSpPr>
          <p:cNvPr id="97285" name="Rectangle 5"/>
          <p:cNvSpPr>
            <a:spLocks noGrp="1" noChangeArrowheads="1"/>
          </p:cNvSpPr>
          <p:nvPr>
            <p:ph type="body" idx="1"/>
          </p:nvPr>
        </p:nvSpPr>
        <p:spPr>
          <a:noFill/>
          <a:ln/>
        </p:spPr>
        <p:txBody>
          <a:bodyPr/>
          <a:lstStyle/>
          <a:p>
            <a:pPr eaLnBrk="1" hangingPunct="1"/>
            <a:endParaRPr lang="de-D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pPr defTabSz="920750"/>
            <a:fld id="{DAC1CF0A-F4CE-4350-BE3C-49F9DFFBBA1E}" type="slidenum">
              <a:rPr lang="de-DE" smtClean="0"/>
              <a:pPr defTabSz="920750"/>
              <a:t>12</a:t>
            </a:fld>
            <a:endParaRPr lang="de-DE" smtClean="0"/>
          </a:p>
        </p:txBody>
      </p:sp>
      <p:sp>
        <p:nvSpPr>
          <p:cNvPr id="95235" name="Rectangle 2"/>
          <p:cNvSpPr>
            <a:spLocks noGrp="1" noRot="1" noChangeAspect="1" noChangeArrowheads="1" noTextEdit="1"/>
          </p:cNvSpPr>
          <p:nvPr>
            <p:ph type="sldImg"/>
          </p:nvPr>
        </p:nvSpPr>
        <p:spPr>
          <a:ln/>
        </p:spPr>
      </p:sp>
      <p:sp>
        <p:nvSpPr>
          <p:cNvPr id="95236" name="Rectangle 4"/>
          <p:cNvSpPr>
            <a:spLocks noGrp="1" noChangeArrowheads="1"/>
          </p:cNvSpPr>
          <p:nvPr>
            <p:ph type="body" idx="1"/>
          </p:nvPr>
        </p:nvSpPr>
        <p:spPr>
          <a:noFill/>
          <a:ln/>
        </p:spPr>
        <p:txBody>
          <a:bodyPr/>
          <a:lstStyle/>
          <a:p>
            <a:endParaRPr 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pPr defTabSz="920750"/>
            <a:fld id="{86B16362-A5B2-4EDA-A853-D79424CA0818}" type="slidenum">
              <a:rPr lang="de-DE" smtClean="0"/>
              <a:pPr defTabSz="920750"/>
              <a:t>13</a:t>
            </a:fld>
            <a:endParaRPr lang="de-DE" smtClean="0"/>
          </a:p>
        </p:txBody>
      </p:sp>
      <p:sp>
        <p:nvSpPr>
          <p:cNvPr id="98307" name="Rectangle 2"/>
          <p:cNvSpPr>
            <a:spLocks noGrp="1" noRot="1" noChangeAspect="1" noChangeArrowheads="1" noTextEdit="1"/>
          </p:cNvSpPr>
          <p:nvPr>
            <p:ph type="sldImg"/>
          </p:nvPr>
        </p:nvSpPr>
        <p:spPr>
          <a:ln/>
        </p:spPr>
      </p:sp>
      <p:sp>
        <p:nvSpPr>
          <p:cNvPr id="98308" name="Rectangle 4"/>
          <p:cNvSpPr>
            <a:spLocks noGrp="1" noChangeArrowheads="1"/>
          </p:cNvSpPr>
          <p:nvPr>
            <p:ph type="body" idx="1"/>
          </p:nvPr>
        </p:nvSpPr>
        <p:spPr>
          <a:noFill/>
          <a:ln/>
        </p:spPr>
        <p:txBody>
          <a:bodyPr/>
          <a:lstStyle/>
          <a:p>
            <a:pPr eaLnBrk="1" hangingPunct="1"/>
            <a:endParaRPr lang="de-DE" sz="1100" dirty="0" smtClean="0">
              <a:latin typeface="Verdana"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pPr defTabSz="920750"/>
            <a:fld id="{BD8190D2-14F7-4AD8-BCDD-D60A94F36037}" type="slidenum">
              <a:rPr lang="de-DE" smtClean="0"/>
              <a:pPr defTabSz="920750"/>
              <a:t>14</a:t>
            </a:fld>
            <a:endParaRPr lang="de-DE" smtClean="0"/>
          </a:p>
        </p:txBody>
      </p:sp>
      <p:sp>
        <p:nvSpPr>
          <p:cNvPr id="99331" name="Rectangle 2"/>
          <p:cNvSpPr>
            <a:spLocks noGrp="1" noRot="1" noChangeAspect="1" noChangeArrowheads="1" noTextEdit="1"/>
          </p:cNvSpPr>
          <p:nvPr>
            <p:ph type="sldImg"/>
          </p:nvPr>
        </p:nvSpPr>
        <p:spPr>
          <a:ln/>
        </p:spPr>
      </p:sp>
      <p:sp>
        <p:nvSpPr>
          <p:cNvPr id="99332" name="Rectangle 4"/>
          <p:cNvSpPr>
            <a:spLocks noGrp="1" noChangeArrowheads="1"/>
          </p:cNvSpPr>
          <p:nvPr>
            <p:ph type="body" idx="1"/>
          </p:nvPr>
        </p:nvSpPr>
        <p:spPr>
          <a:noFill/>
          <a:ln/>
        </p:spPr>
        <p:txBody>
          <a:bodyPr/>
          <a:lstStyle/>
          <a:p>
            <a:pPr eaLnBrk="1" hangingPunct="1"/>
            <a:endParaRPr lang="de-DE" dirty="0" smtClean="0">
              <a:latin typeface="Verdana"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pPr defTabSz="920750"/>
            <a:fld id="{AB2B4921-A6CA-4CA1-AAB7-AAC6755069FD}" type="slidenum">
              <a:rPr lang="de-DE" smtClean="0"/>
              <a:pPr defTabSz="920750"/>
              <a:t>15</a:t>
            </a:fld>
            <a:endParaRPr lang="de-DE" smtClean="0"/>
          </a:p>
        </p:txBody>
      </p:sp>
      <p:sp>
        <p:nvSpPr>
          <p:cNvPr id="100355" name="Rectangle 2"/>
          <p:cNvSpPr>
            <a:spLocks noGrp="1" noRot="1" noChangeAspect="1" noChangeArrowheads="1" noTextEdit="1"/>
          </p:cNvSpPr>
          <p:nvPr>
            <p:ph type="sldImg"/>
          </p:nvPr>
        </p:nvSpPr>
        <p:spPr>
          <a:ln/>
        </p:spPr>
      </p:sp>
      <p:sp>
        <p:nvSpPr>
          <p:cNvPr id="100356" name="Rectangle 4"/>
          <p:cNvSpPr>
            <a:spLocks noGrp="1" noChangeArrowheads="1"/>
          </p:cNvSpPr>
          <p:nvPr>
            <p:ph type="body" idx="1"/>
          </p:nvPr>
        </p:nvSpPr>
        <p:spPr>
          <a:noFill/>
          <a:ln/>
        </p:spPr>
        <p:txBody>
          <a:bodyPr/>
          <a:lstStyle/>
          <a:p>
            <a:endParaRPr lang="de-DE" sz="1000" dirty="0" smtClean="0">
              <a:latin typeface="Verdana"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pPr defTabSz="920750"/>
            <a:fld id="{12F630C9-8430-44B9-A059-DF7827C2042C}" type="slidenum">
              <a:rPr lang="de-DE" smtClean="0"/>
              <a:pPr defTabSz="920750"/>
              <a:t>16</a:t>
            </a:fld>
            <a:endParaRPr lang="de-DE" smtClean="0"/>
          </a:p>
        </p:txBody>
      </p:sp>
      <p:sp>
        <p:nvSpPr>
          <p:cNvPr id="103427" name="Rectangle 2"/>
          <p:cNvSpPr>
            <a:spLocks noGrp="1" noRot="1" noChangeAspect="1" noChangeArrowheads="1" noTextEdit="1"/>
          </p:cNvSpPr>
          <p:nvPr>
            <p:ph type="sldImg"/>
          </p:nvPr>
        </p:nvSpPr>
        <p:spPr>
          <a:ln/>
        </p:spPr>
      </p:sp>
      <p:sp>
        <p:nvSpPr>
          <p:cNvPr id="103428" name="Rectangle 4"/>
          <p:cNvSpPr>
            <a:spLocks noGrp="1" noChangeArrowheads="1"/>
          </p:cNvSpPr>
          <p:nvPr>
            <p:ph type="body" idx="1"/>
          </p:nvPr>
        </p:nvSpPr>
        <p:spPr>
          <a:noFill/>
          <a:ln/>
        </p:spPr>
        <p:txBody>
          <a:bodyPr/>
          <a:lstStyle/>
          <a:p>
            <a:pPr eaLnBrk="1" hangingPunct="1">
              <a:buFont typeface="Verdana" pitchFamily="34" charset="0"/>
              <a:buNone/>
            </a:pPr>
            <a:r>
              <a:rPr lang="de-DE" b="1" dirty="0" smtClean="0"/>
              <a:t>Werk:</a:t>
            </a:r>
            <a:r>
              <a:rPr lang="de-DE" dirty="0" smtClean="0"/>
              <a:t> Die Räuber (von </a:t>
            </a:r>
            <a:r>
              <a:rPr lang="fr-FR" dirty="0" smtClean="0"/>
              <a:t>Friedrich Schiller)</a:t>
            </a:r>
            <a:endParaRPr lang="de-DE" dirty="0" smtClean="0"/>
          </a:p>
          <a:p>
            <a:pPr eaLnBrk="1" hangingPunct="1">
              <a:buFont typeface="Verdana" pitchFamily="34" charset="0"/>
              <a:buNone/>
            </a:pPr>
            <a:r>
              <a:rPr lang="de-DE" b="1" dirty="0" smtClean="0"/>
              <a:t>Expression:</a:t>
            </a:r>
            <a:r>
              <a:rPr lang="de-DE" dirty="0" smtClean="0"/>
              <a:t> der Originaltext, ein gekürzter Text für die Schule, ein französischer Text, ein gelesener Text etc.</a:t>
            </a:r>
          </a:p>
          <a:p>
            <a:pPr eaLnBrk="1" hangingPunct="1">
              <a:buFont typeface="Verdana" pitchFamily="34" charset="0"/>
              <a:buNone/>
            </a:pPr>
            <a:r>
              <a:rPr lang="de-DE" b="1" dirty="0" smtClean="0"/>
              <a:t>Manifestation:</a:t>
            </a:r>
            <a:r>
              <a:rPr lang="de-DE" dirty="0" smtClean="0"/>
              <a:t> die gebundene Ausgabe, eine Taschenbuchausgabe, eine Hörbuchausgabe auf CD-ROM, eine Online-Ausgabe etc.</a:t>
            </a:r>
          </a:p>
          <a:p>
            <a:pPr eaLnBrk="1" hangingPunct="1">
              <a:buFont typeface="Verdana" pitchFamily="34" charset="0"/>
              <a:buNone/>
            </a:pPr>
            <a:r>
              <a:rPr lang="de-DE" b="1" dirty="0" smtClean="0"/>
              <a:t>Exemplar:</a:t>
            </a:r>
            <a:r>
              <a:rPr lang="de-DE" dirty="0" smtClean="0"/>
              <a:t> das Buch, das ich in der Hand halten kann, eine Kopie einer Datei, die auf meinem Rechner gespeichert ist, exakt die CD des Hörbuchs, die in meinem Player steckt.</a:t>
            </a:r>
          </a:p>
          <a:p>
            <a:pPr eaLnBrk="1" hangingPunct="1"/>
            <a:endParaRPr lang="de-D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pPr defTabSz="920750"/>
            <a:fld id="{962AB270-148C-471E-AF72-1F27D647A8D5}" type="slidenum">
              <a:rPr lang="de-DE" smtClean="0"/>
              <a:pPr defTabSz="920750"/>
              <a:t>17</a:t>
            </a:fld>
            <a:endParaRPr lang="de-DE" smtClean="0"/>
          </a:p>
        </p:txBody>
      </p:sp>
      <p:sp>
        <p:nvSpPr>
          <p:cNvPr id="106499" name="Rectangle 2"/>
          <p:cNvSpPr>
            <a:spLocks noGrp="1" noRot="1" noChangeAspect="1" noChangeArrowheads="1" noTextEdit="1"/>
          </p:cNvSpPr>
          <p:nvPr>
            <p:ph type="sldImg"/>
          </p:nvPr>
        </p:nvSpPr>
        <p:spPr>
          <a:ln/>
        </p:spPr>
      </p:sp>
      <p:sp>
        <p:nvSpPr>
          <p:cNvPr id="106500" name="Rectangle 4"/>
          <p:cNvSpPr>
            <a:spLocks noGrp="1" noChangeArrowheads="1"/>
          </p:cNvSpPr>
          <p:nvPr>
            <p:ph type="body" idx="1"/>
          </p:nvPr>
        </p:nvSpPr>
        <p:spPr>
          <a:noFill/>
          <a:ln/>
        </p:spPr>
        <p:txBody>
          <a:bodyPr/>
          <a:lstStyle/>
          <a:p>
            <a:pPr eaLnBrk="1" hangingPunct="1"/>
            <a:endParaRPr lang="de-DE"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noFill/>
        </p:spPr>
        <p:txBody>
          <a:bodyPr/>
          <a:lstStyle/>
          <a:p>
            <a:pPr defTabSz="920750"/>
            <a:r>
              <a:rPr lang="en-US" smtClean="0"/>
              <a:t>B. Tillett</a:t>
            </a:r>
          </a:p>
          <a:p>
            <a:pPr defTabSz="920750"/>
            <a:r>
              <a:rPr lang="en-US" smtClean="0"/>
              <a:t>Library of Congress</a:t>
            </a:r>
          </a:p>
        </p:txBody>
      </p:sp>
      <p:sp>
        <p:nvSpPr>
          <p:cNvPr id="101379" name="Rectangle 3"/>
          <p:cNvSpPr>
            <a:spLocks noGrp="1" noChangeArrowheads="1"/>
          </p:cNvSpPr>
          <p:nvPr>
            <p:ph type="dt" sz="quarter" idx="1"/>
          </p:nvPr>
        </p:nvSpPr>
        <p:spPr>
          <a:noFill/>
        </p:spPr>
        <p:txBody>
          <a:bodyPr/>
          <a:lstStyle/>
          <a:p>
            <a:pPr defTabSz="920750"/>
            <a:fld id="{45272AFE-B6F8-4EB1-A42D-20CD6758252E}" type="datetime8">
              <a:rPr lang="en-US" smtClean="0"/>
              <a:pPr defTabSz="920750"/>
              <a:t>5/9/2014 11:06 AM</a:t>
            </a:fld>
            <a:endParaRPr lang="en-US" smtClean="0"/>
          </a:p>
        </p:txBody>
      </p:sp>
      <p:sp>
        <p:nvSpPr>
          <p:cNvPr id="101380" name="Rectangle 7"/>
          <p:cNvSpPr>
            <a:spLocks noGrp="1" noChangeArrowheads="1"/>
          </p:cNvSpPr>
          <p:nvPr>
            <p:ph type="sldNum" sz="quarter" idx="5"/>
          </p:nvPr>
        </p:nvSpPr>
        <p:spPr>
          <a:noFill/>
        </p:spPr>
        <p:txBody>
          <a:bodyPr/>
          <a:lstStyle/>
          <a:p>
            <a:pPr defTabSz="920750"/>
            <a:fld id="{BFCFA466-3FC9-4031-8655-542EDDC7CA86}" type="slidenum">
              <a:rPr lang="en-US" smtClean="0"/>
              <a:pPr defTabSz="920750"/>
              <a:t>18</a:t>
            </a:fld>
            <a:endParaRPr lang="en-US" smtClean="0"/>
          </a:p>
        </p:txBody>
      </p:sp>
      <p:sp>
        <p:nvSpPr>
          <p:cNvPr id="101381" name="Rectangle 2"/>
          <p:cNvSpPr>
            <a:spLocks noGrp="1" noRot="1" noChangeAspect="1" noChangeArrowheads="1" noTextEdit="1"/>
          </p:cNvSpPr>
          <p:nvPr>
            <p:ph type="sldImg"/>
          </p:nvPr>
        </p:nvSpPr>
        <p:spPr>
          <a:ln/>
        </p:spPr>
      </p:sp>
      <p:sp>
        <p:nvSpPr>
          <p:cNvPr id="101382" name="Rectangle 3"/>
          <p:cNvSpPr>
            <a:spLocks noGrp="1" noChangeArrowheads="1"/>
          </p:cNvSpPr>
          <p:nvPr>
            <p:ph type="body" idx="1"/>
          </p:nvPr>
        </p:nvSpPr>
        <p:spPr>
          <a:xfrm>
            <a:off x="373172" y="4344608"/>
            <a:ext cx="6255803" cy="4115019"/>
          </a:xfrm>
          <a:noFill/>
          <a:ln/>
        </p:spPr>
        <p:txBody>
          <a:bodyPr lIns="89940" tIns="44970" rIns="89940" bIns="44970"/>
          <a:lstStyle/>
          <a:p>
            <a:pPr eaLnBrk="1" hangingPunct="1">
              <a:spcBef>
                <a:spcPct val="0"/>
              </a:spcBef>
            </a:pPr>
            <a:endParaRPr lang="de-DE" noProof="0" dirty="0" smtClean="0">
              <a:solidFill>
                <a:srgbClr val="000000"/>
              </a:solidFill>
              <a:latin typeface="Verdana" pitchFamily="34" charset="0"/>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pPr defTabSz="920750"/>
            <a:fld id="{CA84FAE2-258D-4D5B-8967-E37E3C1F94EE}" type="slidenum">
              <a:rPr lang="de-DE" smtClean="0"/>
              <a:pPr defTabSz="920750"/>
              <a:t>19</a:t>
            </a:fld>
            <a:endParaRPr lang="de-DE" smtClean="0"/>
          </a:p>
        </p:txBody>
      </p:sp>
      <p:sp>
        <p:nvSpPr>
          <p:cNvPr id="107523" name="Rectangle 7"/>
          <p:cNvSpPr txBox="1">
            <a:spLocks noGrp="1" noChangeArrowheads="1"/>
          </p:cNvSpPr>
          <p:nvPr/>
        </p:nvSpPr>
        <p:spPr bwMode="auto">
          <a:xfrm>
            <a:off x="3883852" y="8684827"/>
            <a:ext cx="2972547" cy="457711"/>
          </a:xfrm>
          <a:prstGeom prst="rect">
            <a:avLst/>
          </a:prstGeom>
          <a:noFill/>
          <a:ln w="9525">
            <a:noFill/>
            <a:miter lim="800000"/>
            <a:headEnd/>
            <a:tailEnd/>
          </a:ln>
        </p:spPr>
        <p:txBody>
          <a:bodyPr lIns="95536" tIns="47768" rIns="95536" bIns="47768" anchor="b"/>
          <a:lstStyle/>
          <a:p>
            <a:pPr algn="r" defTabSz="954088"/>
            <a:fld id="{9A4FA60B-1011-4AF3-9F9B-6DC4373163CD}" type="slidenum">
              <a:rPr lang="en-US" sz="1300">
                <a:latin typeface="Arial" charset="0"/>
                <a:ea typeface="ＭＳ Ｐゴシック" pitchFamily="34" charset="-128"/>
              </a:rPr>
              <a:pPr algn="r" defTabSz="954088"/>
              <a:t>19</a:t>
            </a:fld>
            <a:endParaRPr lang="en-US" sz="1300">
              <a:latin typeface="Arial" charset="0"/>
              <a:ea typeface="ＭＳ Ｐゴシック" pitchFamily="34" charset="-128"/>
            </a:endParaRPr>
          </a:p>
        </p:txBody>
      </p:sp>
      <p:sp>
        <p:nvSpPr>
          <p:cNvPr id="107524" name="Rectangle 2"/>
          <p:cNvSpPr>
            <a:spLocks noGrp="1" noRot="1" noChangeAspect="1" noChangeArrowheads="1" noTextEdit="1"/>
          </p:cNvSpPr>
          <p:nvPr>
            <p:ph type="sldImg"/>
          </p:nvPr>
        </p:nvSpPr>
        <p:spPr>
          <a:xfrm>
            <a:off x="1376363" y="712788"/>
            <a:ext cx="4184650" cy="3138487"/>
          </a:xfrm>
          <a:ln/>
        </p:spPr>
      </p:sp>
      <p:sp>
        <p:nvSpPr>
          <p:cNvPr id="107525" name="Rectangle 5"/>
          <p:cNvSpPr>
            <a:spLocks noGrp="1" noChangeArrowheads="1"/>
          </p:cNvSpPr>
          <p:nvPr>
            <p:ph type="body" idx="1"/>
          </p:nvPr>
        </p:nvSpPr>
        <p:spPr>
          <a:noFill/>
          <a:ln/>
        </p:spPr>
        <p:txBody>
          <a:bodyPr/>
          <a:lstStyle/>
          <a:p>
            <a:pPr eaLnBrk="1" hangingPunct="1"/>
            <a:endParaRPr lang="de-DE" sz="110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pPr defTabSz="920750"/>
            <a:fld id="{BEEF0550-603B-4683-A2E3-92C618EAFFEF}" type="slidenum">
              <a:rPr lang="de-DE" smtClean="0"/>
              <a:pPr defTabSz="920750"/>
              <a:t>20</a:t>
            </a:fld>
            <a:endParaRPr lang="de-DE" smtClean="0"/>
          </a:p>
        </p:txBody>
      </p:sp>
      <p:sp>
        <p:nvSpPr>
          <p:cNvPr id="109571" name="Rectangle 7"/>
          <p:cNvSpPr txBox="1">
            <a:spLocks noGrp="1" noChangeArrowheads="1"/>
          </p:cNvSpPr>
          <p:nvPr/>
        </p:nvSpPr>
        <p:spPr bwMode="auto">
          <a:xfrm>
            <a:off x="3883852" y="8684827"/>
            <a:ext cx="2972547" cy="457711"/>
          </a:xfrm>
          <a:prstGeom prst="rect">
            <a:avLst/>
          </a:prstGeom>
          <a:noFill/>
          <a:ln w="9525">
            <a:noFill/>
            <a:miter lim="800000"/>
            <a:headEnd/>
            <a:tailEnd/>
          </a:ln>
        </p:spPr>
        <p:txBody>
          <a:bodyPr lIns="95536" tIns="47768" rIns="95536" bIns="47768" anchor="b"/>
          <a:lstStyle/>
          <a:p>
            <a:pPr algn="r" defTabSz="954088"/>
            <a:fld id="{B065C4D6-004E-4A71-A432-AAA1B4DEC8D2}" type="slidenum">
              <a:rPr lang="en-US" sz="1300">
                <a:latin typeface="Arial" charset="0"/>
                <a:ea typeface="ＭＳ Ｐゴシック" pitchFamily="34" charset="-128"/>
              </a:rPr>
              <a:pPr algn="r" defTabSz="954088"/>
              <a:t>20</a:t>
            </a:fld>
            <a:endParaRPr lang="en-US" sz="1300">
              <a:latin typeface="Arial" charset="0"/>
              <a:ea typeface="ＭＳ Ｐゴシック" pitchFamily="34" charset="-128"/>
            </a:endParaRPr>
          </a:p>
        </p:txBody>
      </p:sp>
      <p:sp>
        <p:nvSpPr>
          <p:cNvPr id="109572" name="Rectangle 2"/>
          <p:cNvSpPr>
            <a:spLocks noGrp="1" noRot="1" noChangeAspect="1" noChangeArrowheads="1" noTextEdit="1"/>
          </p:cNvSpPr>
          <p:nvPr>
            <p:ph type="sldImg"/>
          </p:nvPr>
        </p:nvSpPr>
        <p:spPr>
          <a:xfrm>
            <a:off x="1322388" y="676275"/>
            <a:ext cx="4184650" cy="3138488"/>
          </a:xfrm>
          <a:ln/>
        </p:spPr>
      </p:sp>
      <p:sp>
        <p:nvSpPr>
          <p:cNvPr id="109573" name="Rectangle 5"/>
          <p:cNvSpPr>
            <a:spLocks noGrp="1" noChangeArrowheads="1"/>
          </p:cNvSpPr>
          <p:nvPr>
            <p:ph type="body" idx="1"/>
          </p:nvPr>
        </p:nvSpPr>
        <p:spPr>
          <a:xfrm>
            <a:off x="299498" y="3992183"/>
            <a:ext cx="6259006" cy="5047555"/>
          </a:xfrm>
          <a:noFill/>
          <a:ln/>
        </p:spPr>
        <p:txBody>
          <a:bodyPr/>
          <a:lstStyle/>
          <a:p>
            <a:pPr eaLnBrk="1" hangingPunct="1"/>
            <a:endParaRPr lang="de-DE" sz="900" dirty="0" smtClean="0">
              <a:latin typeface="Verdana"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allgemeine Schulung soll dazu dienen, die</a:t>
            </a:r>
            <a:r>
              <a:rPr lang="de-DE" baseline="0" dirty="0" smtClean="0"/>
              <a:t> Grundlagen für das Verständnis des Standards RDA zu legen und dient als Einführung für die fachspezifischen Schulungen.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a:t>
            </a:fld>
            <a:endParaRPr lang="de-DE"/>
          </a:p>
        </p:txBody>
      </p:sp>
    </p:spTree>
    <p:extLst>
      <p:ext uri="{BB962C8B-B14F-4D97-AF65-F5344CB8AC3E}">
        <p14:creationId xmlns:p14="http://schemas.microsoft.com/office/powerpoint/2010/main" val="17406306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pPr defTabSz="920750"/>
            <a:fld id="{4ECC4B3D-EF33-42E3-B0EA-90844F4AC5AA}" type="slidenum">
              <a:rPr lang="de-DE" smtClean="0"/>
              <a:pPr defTabSz="920750"/>
              <a:t>21</a:t>
            </a:fld>
            <a:endParaRPr lang="de-DE" smtClean="0"/>
          </a:p>
        </p:txBody>
      </p:sp>
      <p:sp>
        <p:nvSpPr>
          <p:cNvPr id="115715" name="Rectangle 2"/>
          <p:cNvSpPr>
            <a:spLocks noGrp="1" noRot="1" noChangeAspect="1" noChangeArrowheads="1" noTextEdit="1"/>
          </p:cNvSpPr>
          <p:nvPr>
            <p:ph type="sldImg"/>
          </p:nvPr>
        </p:nvSpPr>
        <p:spPr>
          <a:ln/>
        </p:spPr>
      </p:sp>
      <p:sp>
        <p:nvSpPr>
          <p:cNvPr id="115716" name="Rectangle 4"/>
          <p:cNvSpPr>
            <a:spLocks noGrp="1" noChangeArrowheads="1"/>
          </p:cNvSpPr>
          <p:nvPr>
            <p:ph type="body" idx="1"/>
          </p:nvPr>
        </p:nvSpPr>
        <p:spPr>
          <a:xfrm>
            <a:off x="523119" y="4240347"/>
            <a:ext cx="5811761" cy="4576820"/>
          </a:xfrm>
          <a:noFill/>
          <a:ln/>
        </p:spPr>
        <p:txBody>
          <a:bodyPr/>
          <a:lstStyle/>
          <a:p>
            <a:pPr eaLnBrk="1" hangingPunct="1"/>
            <a:endParaRPr lang="de-DE"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pPr defTabSz="920750"/>
            <a:fld id="{4ECC4B3D-EF33-42E3-B0EA-90844F4AC5AA}" type="slidenum">
              <a:rPr lang="de-DE" smtClean="0"/>
              <a:pPr defTabSz="920750"/>
              <a:t>22</a:t>
            </a:fld>
            <a:endParaRPr lang="de-DE" smtClean="0"/>
          </a:p>
        </p:txBody>
      </p:sp>
      <p:sp>
        <p:nvSpPr>
          <p:cNvPr id="115715" name="Rectangle 2"/>
          <p:cNvSpPr>
            <a:spLocks noGrp="1" noRot="1" noChangeAspect="1" noChangeArrowheads="1" noTextEdit="1"/>
          </p:cNvSpPr>
          <p:nvPr>
            <p:ph type="sldImg"/>
          </p:nvPr>
        </p:nvSpPr>
        <p:spPr>
          <a:ln/>
        </p:spPr>
      </p:sp>
      <p:sp>
        <p:nvSpPr>
          <p:cNvPr id="115716" name="Rectangle 4"/>
          <p:cNvSpPr>
            <a:spLocks noGrp="1" noChangeArrowheads="1"/>
          </p:cNvSpPr>
          <p:nvPr>
            <p:ph type="body" idx="1"/>
          </p:nvPr>
        </p:nvSpPr>
        <p:spPr>
          <a:xfrm>
            <a:off x="523119" y="4240347"/>
            <a:ext cx="5811761" cy="4576820"/>
          </a:xfrm>
          <a:noFill/>
          <a:ln/>
        </p:spPr>
        <p:txBody>
          <a:bodyPr/>
          <a:lstStyle/>
          <a:p>
            <a:pPr eaLnBrk="1" hangingPunct="1"/>
            <a:endParaRPr lang="de-DE"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JSC setzt</a:t>
            </a:r>
            <a:r>
              <a:rPr lang="de-DE" baseline="0" dirty="0" smtClean="0"/>
              <a:t> sich aus Repräsentanten der folgenden Organisationen und Institutionen zusammen: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solidFill>
                  <a:prstClr val="black"/>
                </a:solidFill>
              </a:rPr>
              <a:pPr>
                <a:defRPr/>
              </a:pPr>
              <a:t>23</a:t>
            </a:fld>
            <a:endParaRPr lang="de-DE">
              <a:solidFill>
                <a:prstClr val="black"/>
              </a:solidFill>
            </a:endParaRPr>
          </a:p>
        </p:txBody>
      </p:sp>
    </p:spTree>
    <p:extLst>
      <p:ext uri="{BB962C8B-B14F-4D97-AF65-F5344CB8AC3E}">
        <p14:creationId xmlns:p14="http://schemas.microsoft.com/office/powerpoint/2010/main" val="12249064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Folienbildplatzhalter 1"/>
          <p:cNvSpPr>
            <a:spLocks noGrp="1" noRot="1" noChangeAspect="1" noTextEdit="1"/>
          </p:cNvSpPr>
          <p:nvPr>
            <p:ph type="sldImg"/>
          </p:nvPr>
        </p:nvSpPr>
        <p:spPr>
          <a:ln/>
        </p:spPr>
      </p:sp>
      <p:sp>
        <p:nvSpPr>
          <p:cNvPr id="118787" name="Notizenplatzhalter 2"/>
          <p:cNvSpPr>
            <a:spLocks noGrp="1"/>
          </p:cNvSpPr>
          <p:nvPr>
            <p:ph type="body" idx="1"/>
          </p:nvPr>
        </p:nvSpPr>
        <p:spPr>
          <a:noFill/>
          <a:ln/>
        </p:spPr>
        <p:txBody>
          <a:bodyPr/>
          <a:lstStyle/>
          <a:p>
            <a:endParaRPr lang="de-DE" dirty="0" smtClean="0">
              <a:latin typeface="Verdana" pitchFamily="34" charset="0"/>
            </a:endParaRPr>
          </a:p>
        </p:txBody>
      </p:sp>
      <p:sp>
        <p:nvSpPr>
          <p:cNvPr id="118788" name="Foliennummernplatzhalter 3"/>
          <p:cNvSpPr>
            <a:spLocks noGrp="1"/>
          </p:cNvSpPr>
          <p:nvPr>
            <p:ph type="sldNum" sz="quarter" idx="5"/>
          </p:nvPr>
        </p:nvSpPr>
        <p:spPr>
          <a:noFill/>
        </p:spPr>
        <p:txBody>
          <a:bodyPr/>
          <a:lstStyle/>
          <a:p>
            <a:pPr defTabSz="920750"/>
            <a:fld id="{4C788621-2939-460F-ACE2-5BD6D0ADCEDD}" type="slidenum">
              <a:rPr lang="de-DE" smtClean="0"/>
              <a:pPr defTabSz="920750"/>
              <a:t>25</a:t>
            </a:fld>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Folienbildplatzhalter 1"/>
          <p:cNvSpPr>
            <a:spLocks noGrp="1" noRot="1" noChangeAspect="1" noTextEdit="1"/>
          </p:cNvSpPr>
          <p:nvPr>
            <p:ph type="sldImg"/>
          </p:nvPr>
        </p:nvSpPr>
        <p:spPr>
          <a:ln/>
        </p:spPr>
      </p:sp>
      <p:sp>
        <p:nvSpPr>
          <p:cNvPr id="119811" name="Notizenplatzhalter 2"/>
          <p:cNvSpPr>
            <a:spLocks noGrp="1"/>
          </p:cNvSpPr>
          <p:nvPr>
            <p:ph type="body" idx="1"/>
          </p:nvPr>
        </p:nvSpPr>
        <p:spPr>
          <a:noFill/>
          <a:ln/>
        </p:spPr>
        <p:txBody>
          <a:bodyPr/>
          <a:lstStyle/>
          <a:p>
            <a:endParaRPr lang="de-DE" dirty="0" smtClean="0">
              <a:latin typeface="Verdana" pitchFamily="34" charset="0"/>
            </a:endParaRPr>
          </a:p>
        </p:txBody>
      </p:sp>
      <p:sp>
        <p:nvSpPr>
          <p:cNvPr id="119812" name="Foliennummernplatzhalter 3"/>
          <p:cNvSpPr>
            <a:spLocks noGrp="1"/>
          </p:cNvSpPr>
          <p:nvPr>
            <p:ph type="sldNum" sz="quarter" idx="5"/>
          </p:nvPr>
        </p:nvSpPr>
        <p:spPr>
          <a:noFill/>
        </p:spPr>
        <p:txBody>
          <a:bodyPr/>
          <a:lstStyle/>
          <a:p>
            <a:pPr defTabSz="920750"/>
            <a:fld id="{3A16AE96-EE1F-49D4-B943-82AFB9A45252}" type="slidenum">
              <a:rPr lang="de-DE" smtClean="0"/>
              <a:pPr defTabSz="920750"/>
              <a:t>26</a:t>
            </a:fld>
            <a:endParaRPr 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lienbildplatzhalter 1"/>
          <p:cNvSpPr>
            <a:spLocks noGrp="1" noRot="1" noChangeAspect="1" noTextEdit="1"/>
          </p:cNvSpPr>
          <p:nvPr>
            <p:ph type="sldImg"/>
          </p:nvPr>
        </p:nvSpPr>
        <p:spPr>
          <a:ln/>
        </p:spPr>
      </p:sp>
      <p:sp>
        <p:nvSpPr>
          <p:cNvPr id="125955" name="Notizenplatzhalter 2"/>
          <p:cNvSpPr>
            <a:spLocks noGrp="1"/>
          </p:cNvSpPr>
          <p:nvPr>
            <p:ph type="body" idx="1"/>
          </p:nvPr>
        </p:nvSpPr>
        <p:spPr>
          <a:noFill/>
          <a:ln/>
        </p:spPr>
        <p:txBody>
          <a:bodyPr/>
          <a:lstStyle/>
          <a:p>
            <a:endParaRPr lang="de-DE" dirty="0" smtClean="0">
              <a:latin typeface="Verdana" pitchFamily="34" charset="0"/>
            </a:endParaRPr>
          </a:p>
        </p:txBody>
      </p:sp>
      <p:sp>
        <p:nvSpPr>
          <p:cNvPr id="125956" name="Foliennummernplatzhalter 3"/>
          <p:cNvSpPr>
            <a:spLocks noGrp="1"/>
          </p:cNvSpPr>
          <p:nvPr>
            <p:ph type="sldNum" sz="quarter" idx="5"/>
          </p:nvPr>
        </p:nvSpPr>
        <p:spPr>
          <a:noFill/>
        </p:spPr>
        <p:txBody>
          <a:bodyPr/>
          <a:lstStyle/>
          <a:p>
            <a:pPr defTabSz="920750"/>
            <a:fld id="{48B3871C-6D6A-46DF-BDF0-289379852CFC}" type="slidenum">
              <a:rPr lang="de-DE" smtClean="0"/>
              <a:pPr defTabSz="920750"/>
              <a:t>27</a:t>
            </a:fld>
            <a:endParaRPr 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Folienbildplatzhalter 1"/>
          <p:cNvSpPr>
            <a:spLocks noGrp="1" noRot="1" noChangeAspect="1" noTextEdit="1"/>
          </p:cNvSpPr>
          <p:nvPr>
            <p:ph type="sldImg"/>
          </p:nvPr>
        </p:nvSpPr>
        <p:spPr>
          <a:ln/>
        </p:spPr>
      </p:sp>
      <p:sp>
        <p:nvSpPr>
          <p:cNvPr id="120835" name="Notizenplatzhalter 2"/>
          <p:cNvSpPr>
            <a:spLocks noGrp="1"/>
          </p:cNvSpPr>
          <p:nvPr>
            <p:ph type="body" idx="1"/>
          </p:nvPr>
        </p:nvSpPr>
        <p:spPr>
          <a:noFill/>
          <a:ln/>
        </p:spPr>
        <p:txBody>
          <a:bodyPr/>
          <a:lstStyle/>
          <a:p>
            <a:endParaRPr lang="de-DE" dirty="0" smtClean="0">
              <a:latin typeface="Verdana" pitchFamily="34" charset="0"/>
            </a:endParaRPr>
          </a:p>
        </p:txBody>
      </p:sp>
      <p:sp>
        <p:nvSpPr>
          <p:cNvPr id="120836" name="Foliennummernplatzhalter 3"/>
          <p:cNvSpPr>
            <a:spLocks noGrp="1"/>
          </p:cNvSpPr>
          <p:nvPr>
            <p:ph type="sldNum" sz="quarter" idx="5"/>
          </p:nvPr>
        </p:nvSpPr>
        <p:spPr>
          <a:noFill/>
        </p:spPr>
        <p:txBody>
          <a:bodyPr/>
          <a:lstStyle/>
          <a:p>
            <a:pPr defTabSz="920750"/>
            <a:fld id="{BCF6D034-442E-4788-A21C-360478ACEEF3}" type="slidenum">
              <a:rPr lang="de-DE" smtClean="0"/>
              <a:pPr defTabSz="920750"/>
              <a:t>28</a:t>
            </a:fld>
            <a:endParaRPr 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Folienbildplatzhalter 1"/>
          <p:cNvSpPr>
            <a:spLocks noGrp="1" noRot="1" noChangeAspect="1" noTextEdit="1"/>
          </p:cNvSpPr>
          <p:nvPr>
            <p:ph type="sldImg"/>
          </p:nvPr>
        </p:nvSpPr>
        <p:spPr>
          <a:ln/>
        </p:spPr>
      </p:sp>
      <p:sp>
        <p:nvSpPr>
          <p:cNvPr id="120835" name="Notizenplatzhalter 2"/>
          <p:cNvSpPr>
            <a:spLocks noGrp="1"/>
          </p:cNvSpPr>
          <p:nvPr>
            <p:ph type="body" idx="1"/>
          </p:nvPr>
        </p:nvSpPr>
        <p:spPr>
          <a:noFill/>
          <a:ln/>
        </p:spPr>
        <p:txBody>
          <a:bodyPr/>
          <a:lstStyle/>
          <a:p>
            <a:endParaRPr lang="de-DE" dirty="0" smtClean="0">
              <a:latin typeface="Verdana" pitchFamily="34" charset="0"/>
            </a:endParaRPr>
          </a:p>
        </p:txBody>
      </p:sp>
      <p:sp>
        <p:nvSpPr>
          <p:cNvPr id="120836" name="Foliennummernplatzhalter 3"/>
          <p:cNvSpPr>
            <a:spLocks noGrp="1"/>
          </p:cNvSpPr>
          <p:nvPr>
            <p:ph type="sldNum" sz="quarter" idx="5"/>
          </p:nvPr>
        </p:nvSpPr>
        <p:spPr>
          <a:noFill/>
        </p:spPr>
        <p:txBody>
          <a:bodyPr/>
          <a:lstStyle/>
          <a:p>
            <a:pPr defTabSz="920750"/>
            <a:fld id="{BCF6D034-442E-4788-A21C-360478ACEEF3}" type="slidenum">
              <a:rPr lang="de-DE" smtClean="0"/>
              <a:pPr defTabSz="920750"/>
              <a:t>29</a:t>
            </a:fld>
            <a:endParaRPr 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Verdana" pitchFamily="34" charset="0"/>
            </a:endParaRPr>
          </a:p>
        </p:txBody>
      </p:sp>
      <p:sp>
        <p:nvSpPr>
          <p:cNvPr id="4" name="Foliennummernplatzhalter 3"/>
          <p:cNvSpPr>
            <a:spLocks noGrp="1"/>
          </p:cNvSpPr>
          <p:nvPr>
            <p:ph type="sldNum" sz="quarter" idx="10"/>
          </p:nvPr>
        </p:nvSpPr>
        <p:spPr/>
        <p:txBody>
          <a:bodyPr/>
          <a:lstStyle/>
          <a:p>
            <a:pPr>
              <a:defRPr/>
            </a:pPr>
            <a:fld id="{DA16314B-6514-4E48-876F-B489022236FC}" type="slidenum">
              <a:rPr lang="de-DE" smtClean="0"/>
              <a:pPr>
                <a:defRPr/>
              </a:pPr>
              <a:t>31</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33</a:t>
            </a:fld>
            <a:endParaRPr lang="de-DE"/>
          </a:p>
        </p:txBody>
      </p:sp>
    </p:spTree>
    <p:extLst>
      <p:ext uri="{BB962C8B-B14F-4D97-AF65-F5344CB8AC3E}">
        <p14:creationId xmlns:p14="http://schemas.microsoft.com/office/powerpoint/2010/main" val="1866685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pPr defTabSz="920750"/>
            <a:fld id="{4DE7B6C7-0755-44E4-9408-3E281D7B91B2}" type="slidenum">
              <a:rPr lang="de-DE" smtClean="0"/>
              <a:pPr defTabSz="920750"/>
              <a:t>4</a:t>
            </a:fld>
            <a:endParaRPr lang="de-DE" smtClean="0"/>
          </a:p>
        </p:txBody>
      </p:sp>
      <p:sp>
        <p:nvSpPr>
          <p:cNvPr id="82947" name="Rectangle 2"/>
          <p:cNvSpPr>
            <a:spLocks noGrp="1" noRot="1" noChangeAspect="1" noChangeArrowheads="1" noTextEdit="1"/>
          </p:cNvSpPr>
          <p:nvPr>
            <p:ph type="sldImg"/>
          </p:nvPr>
        </p:nvSpPr>
        <p:spPr>
          <a:ln/>
        </p:spPr>
      </p:sp>
      <p:sp>
        <p:nvSpPr>
          <p:cNvPr id="82948" name="Rectangle 4"/>
          <p:cNvSpPr>
            <a:spLocks noGrp="1" noChangeArrowheads="1"/>
          </p:cNvSpPr>
          <p:nvPr>
            <p:ph type="body" idx="1"/>
          </p:nvPr>
        </p:nvSpPr>
        <p:spPr>
          <a:xfrm>
            <a:off x="685480" y="4344607"/>
            <a:ext cx="5487041" cy="4561032"/>
          </a:xfrm>
          <a:noFill/>
          <a:ln/>
        </p:spPr>
        <p:txBody>
          <a:bodyPr/>
          <a:lstStyle/>
          <a:p>
            <a:pPr>
              <a:spcBef>
                <a:spcPts val="0"/>
              </a:spcBef>
            </a:pPr>
            <a:r>
              <a:rPr lang="de-DE" sz="1100" dirty="0" smtClean="0"/>
              <a:t>Im ersten Teil dieser Schulung werden die Grundlagenmodelle</a:t>
            </a:r>
            <a:r>
              <a:rPr lang="de-DE" sz="1100" baseline="0" dirty="0" smtClean="0"/>
              <a:t> des Standards kurz vorgestellt.</a:t>
            </a:r>
          </a:p>
          <a:p>
            <a:pPr>
              <a:spcBef>
                <a:spcPts val="0"/>
              </a:spcBef>
            </a:pPr>
            <a:endParaRPr lang="de-DE" sz="1100" baseline="0" dirty="0" smtClean="0"/>
          </a:p>
          <a:p>
            <a:pPr>
              <a:spcBef>
                <a:spcPts val="0"/>
              </a:spcBef>
            </a:pPr>
            <a:r>
              <a:rPr lang="de-DE" sz="1100" baseline="0" dirty="0" smtClean="0"/>
              <a:t>Im zweiten Teil wird der Standard RDA allgemein vorgestellt.</a:t>
            </a:r>
            <a:endParaRPr lang="de-DE" sz="1100"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Anwendungsrichtlinien für den deutschen Sprachraum (D-A-CH)</a:t>
            </a:r>
            <a:r>
              <a:rPr lang="de-DE" baseline="0" dirty="0" smtClean="0"/>
              <a:t> können aus mehreren Elementen bestehen. Sie können aber auch nur einen der oben aufgeführten Elemente enthalten. So kann es z. B. vorkommen, dass für eine RDA-Stelle keine Anwendungsregel nötig war, jedoch eine Erläuterung zum besseren Verständnis.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34</a:t>
            </a:fld>
            <a:endParaRPr lang="de-DE"/>
          </a:p>
        </p:txBody>
      </p:sp>
    </p:spTree>
    <p:extLst>
      <p:ext uri="{BB962C8B-B14F-4D97-AF65-F5344CB8AC3E}">
        <p14:creationId xmlns:p14="http://schemas.microsoft.com/office/powerpoint/2010/main" val="3989169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Anwendungsrichtlinien</a:t>
            </a:r>
            <a:r>
              <a:rPr lang="de-DE" baseline="0" dirty="0" smtClean="0"/>
              <a:t> wurden vom Standardisierungsausschuss beauftragt und abgestimmt. Erarbeitet wurden sie in der Arbeitsgruppe RDA (AG RDA) mit ihren Unterarbeits- und Themengruppen.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35</a:t>
            </a:fld>
            <a:endParaRPr lang="de-DE"/>
          </a:p>
        </p:txBody>
      </p:sp>
    </p:spTree>
    <p:extLst>
      <p:ext uri="{BB962C8B-B14F-4D97-AF65-F5344CB8AC3E}">
        <p14:creationId xmlns:p14="http://schemas.microsoft.com/office/powerpoint/2010/main" val="35253664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pPr defTabSz="920750"/>
            <a:fld id="{F474084B-0369-46DE-8898-692C5CA5AE31}" type="slidenum">
              <a:rPr lang="de-DE" smtClean="0"/>
              <a:pPr defTabSz="920750"/>
              <a:t>36</a:t>
            </a:fld>
            <a:endParaRPr lang="de-DE" smtClean="0"/>
          </a:p>
        </p:txBody>
      </p:sp>
      <p:sp>
        <p:nvSpPr>
          <p:cNvPr id="121859" name="Rectangle 2"/>
          <p:cNvSpPr>
            <a:spLocks noGrp="1" noRot="1" noChangeAspect="1" noChangeArrowheads="1" noTextEdit="1"/>
          </p:cNvSpPr>
          <p:nvPr>
            <p:ph type="sldImg"/>
          </p:nvPr>
        </p:nvSpPr>
        <p:spPr>
          <a:xfrm>
            <a:off x="1693863" y="454025"/>
            <a:ext cx="3554412" cy="2665413"/>
          </a:xfrm>
          <a:ln/>
        </p:spPr>
      </p:sp>
      <p:sp>
        <p:nvSpPr>
          <p:cNvPr id="121860" name="Rectangle 4"/>
          <p:cNvSpPr>
            <a:spLocks noGrp="1" noChangeArrowheads="1"/>
          </p:cNvSpPr>
          <p:nvPr>
            <p:ph type="body" idx="1"/>
          </p:nvPr>
        </p:nvSpPr>
        <p:spPr>
          <a:xfrm>
            <a:off x="299497" y="3157188"/>
            <a:ext cx="6329476" cy="5882549"/>
          </a:xfrm>
          <a:noFill/>
          <a:ln/>
        </p:spPr>
        <p:txBody>
          <a:bodyPr/>
          <a:lstStyle/>
          <a:p>
            <a:pPr>
              <a:spcBef>
                <a:spcPct val="0"/>
              </a:spcBef>
              <a:spcAft>
                <a:spcPts val="150"/>
              </a:spcAft>
            </a:pPr>
            <a:r>
              <a:rPr lang="de-DE" sz="900" dirty="0" smtClean="0">
                <a:latin typeface="Verdana" pitchFamily="34" charset="0"/>
              </a:rPr>
              <a:t>Am Aufbau des Regelwerks sieht man sehr gut die Orientierung am</a:t>
            </a:r>
            <a:r>
              <a:rPr lang="de-DE" sz="900" baseline="0" dirty="0" smtClean="0">
                <a:latin typeface="Verdana" pitchFamily="34" charset="0"/>
              </a:rPr>
              <a:t> FRBR-Modell.</a:t>
            </a:r>
            <a:endParaRPr lang="de-DE" sz="900" dirty="0" smtClean="0">
              <a:latin typeface="Verdana"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pPr defTabSz="920750"/>
            <a:fld id="{F474084B-0369-46DE-8898-692C5CA5AE31}" type="slidenum">
              <a:rPr lang="de-DE" smtClean="0"/>
              <a:pPr defTabSz="920750"/>
              <a:t>37</a:t>
            </a:fld>
            <a:endParaRPr lang="de-DE" smtClean="0"/>
          </a:p>
        </p:txBody>
      </p:sp>
      <p:sp>
        <p:nvSpPr>
          <p:cNvPr id="121859" name="Rectangle 2"/>
          <p:cNvSpPr>
            <a:spLocks noGrp="1" noRot="1" noChangeAspect="1" noChangeArrowheads="1" noTextEdit="1"/>
          </p:cNvSpPr>
          <p:nvPr>
            <p:ph type="sldImg"/>
          </p:nvPr>
        </p:nvSpPr>
        <p:spPr>
          <a:xfrm>
            <a:off x="1693863" y="454025"/>
            <a:ext cx="3554412" cy="2665413"/>
          </a:xfrm>
          <a:ln/>
        </p:spPr>
      </p:sp>
      <p:sp>
        <p:nvSpPr>
          <p:cNvPr id="121860" name="Rectangle 4"/>
          <p:cNvSpPr>
            <a:spLocks noGrp="1" noChangeArrowheads="1"/>
          </p:cNvSpPr>
          <p:nvPr>
            <p:ph type="body" idx="1"/>
          </p:nvPr>
        </p:nvSpPr>
        <p:spPr>
          <a:xfrm>
            <a:off x="299497" y="3157188"/>
            <a:ext cx="6329476" cy="5882549"/>
          </a:xfrm>
          <a:noFill/>
          <a:ln/>
        </p:spPr>
        <p:txBody>
          <a:bodyPr/>
          <a:lstStyle/>
          <a:p>
            <a:pPr>
              <a:spcBef>
                <a:spcPct val="0"/>
              </a:spcBef>
              <a:spcAft>
                <a:spcPts val="150"/>
              </a:spcAft>
            </a:pPr>
            <a:endParaRPr lang="de-DE" sz="900" dirty="0" smtClean="0">
              <a:latin typeface="Verdana"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pPr defTabSz="920750"/>
            <a:fld id="{D23446B3-880E-45BD-AE35-3FA188AD3CB8}" type="slidenum">
              <a:rPr lang="de-DE" smtClean="0"/>
              <a:pPr defTabSz="920750"/>
              <a:t>38</a:t>
            </a:fld>
            <a:endParaRPr lang="de-DE" smtClean="0"/>
          </a:p>
        </p:txBody>
      </p:sp>
      <p:sp>
        <p:nvSpPr>
          <p:cNvPr id="123907" name="Rectangle 2"/>
          <p:cNvSpPr>
            <a:spLocks noGrp="1" noRot="1" noChangeAspect="1" noChangeArrowheads="1" noTextEdit="1"/>
          </p:cNvSpPr>
          <p:nvPr>
            <p:ph type="sldImg"/>
          </p:nvPr>
        </p:nvSpPr>
        <p:spPr>
          <a:ln/>
        </p:spPr>
      </p:sp>
      <p:sp>
        <p:nvSpPr>
          <p:cNvPr id="123908" name="Rectangle 5"/>
          <p:cNvSpPr>
            <a:spLocks noGrp="1" noChangeArrowheads="1"/>
          </p:cNvSpPr>
          <p:nvPr>
            <p:ph type="body" idx="1"/>
          </p:nvPr>
        </p:nvSpPr>
        <p:spPr>
          <a:xfrm>
            <a:off x="685480" y="4344608"/>
            <a:ext cx="5733685" cy="4539097"/>
          </a:xfrm>
          <a:noFill/>
          <a:ln/>
        </p:spPr>
        <p:txBody>
          <a:bodyPr/>
          <a:lstStyle/>
          <a:p>
            <a:pPr>
              <a:spcBef>
                <a:spcPts val="0"/>
              </a:spcBef>
            </a:pPr>
            <a:r>
              <a:rPr lang="de-DE" sz="800" u="none" dirty="0" smtClean="0">
                <a:latin typeface="Verdana" pitchFamily="34" charset="0"/>
              </a:rPr>
              <a:t>Ein wichtiges Kapitel zum</a:t>
            </a:r>
            <a:r>
              <a:rPr lang="de-DE" sz="800" u="none" baseline="0" dirty="0" smtClean="0">
                <a:latin typeface="Verdana" pitchFamily="34" charset="0"/>
              </a:rPr>
              <a:t> Verständnis der RDA. Als einführender Text zur Lektüre zu empfehlen.</a:t>
            </a:r>
            <a:endParaRPr lang="de-DE" sz="800" u="none" dirty="0" smtClean="0">
              <a:latin typeface="Verdana"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pPr defTabSz="920750"/>
            <a:fld id="{5626AFB1-E124-4156-A555-E838F3DF3D18}" type="slidenum">
              <a:rPr lang="de-DE" smtClean="0"/>
              <a:pPr defTabSz="920750"/>
              <a:t>39</a:t>
            </a:fld>
            <a:endParaRPr lang="de-DE" smtClean="0"/>
          </a:p>
        </p:txBody>
      </p:sp>
      <p:sp>
        <p:nvSpPr>
          <p:cNvPr id="126979"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pPr defTabSz="920750"/>
            <a:fld id="{2847E6F3-CC3E-4380-9C32-A1B8B70A8A68}" type="slidenum">
              <a:rPr lang="de-DE" smtClean="0"/>
              <a:pPr defTabSz="920750"/>
              <a:t>40</a:t>
            </a:fld>
            <a:endParaRPr lang="de-DE" smtClean="0"/>
          </a:p>
        </p:txBody>
      </p:sp>
      <p:sp>
        <p:nvSpPr>
          <p:cNvPr id="128003"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pPr defTabSz="920750"/>
            <a:fld id="{ACDFB6F2-6852-4970-A382-27CB2E8EE4E1}" type="slidenum">
              <a:rPr lang="de-DE" smtClean="0"/>
              <a:pPr defTabSz="920750"/>
              <a:t>41</a:t>
            </a:fld>
            <a:endParaRPr lang="de-DE" smtClean="0"/>
          </a:p>
        </p:txBody>
      </p:sp>
      <p:sp>
        <p:nvSpPr>
          <p:cNvPr id="129027"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pPr defTabSz="920750"/>
            <a:fld id="{FE30A31A-FB46-454D-95E1-793B41CA935F}" type="slidenum">
              <a:rPr lang="de-DE" smtClean="0"/>
              <a:pPr defTabSz="920750"/>
              <a:t>42</a:t>
            </a:fld>
            <a:endParaRPr lang="de-DE" smtClean="0"/>
          </a:p>
        </p:txBody>
      </p:sp>
      <p:sp>
        <p:nvSpPr>
          <p:cNvPr id="130051"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pPr defTabSz="920750"/>
            <a:fld id="{7F24C676-1B81-49C5-BF66-8A7E07910EE7}" type="slidenum">
              <a:rPr lang="de-DE" smtClean="0"/>
              <a:pPr defTabSz="920750"/>
              <a:t>43</a:t>
            </a:fld>
            <a:endParaRPr lang="de-DE" smtClean="0"/>
          </a:p>
        </p:txBody>
      </p:sp>
      <p:sp>
        <p:nvSpPr>
          <p:cNvPr id="131075"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pPr defTabSz="920750"/>
            <a:fld id="{442781FA-1A02-4A84-9E1D-E97419AA10CC}" type="slidenum">
              <a:rPr lang="de-DE" smtClean="0"/>
              <a:pPr defTabSz="920750"/>
              <a:t>5</a:t>
            </a:fld>
            <a:endParaRPr lang="de-DE" smtClean="0"/>
          </a:p>
        </p:txBody>
      </p:sp>
      <p:sp>
        <p:nvSpPr>
          <p:cNvPr id="92163" name="Rectangle 2"/>
          <p:cNvSpPr>
            <a:spLocks noGrp="1" noRot="1" noChangeAspect="1" noChangeArrowheads="1" noTextEdit="1"/>
          </p:cNvSpPr>
          <p:nvPr>
            <p:ph type="sldImg"/>
          </p:nvPr>
        </p:nvSpPr>
        <p:spPr>
          <a:ln/>
        </p:spPr>
      </p:sp>
      <p:sp>
        <p:nvSpPr>
          <p:cNvPr id="92164" name="Rectangle 4"/>
          <p:cNvSpPr>
            <a:spLocks noGrp="1" noChangeArrowheads="1"/>
          </p:cNvSpPr>
          <p:nvPr>
            <p:ph type="body" idx="1"/>
          </p:nvPr>
        </p:nvSpPr>
        <p:spPr>
          <a:noFill/>
          <a:ln/>
        </p:spPr>
        <p:txBody>
          <a:bodyPr/>
          <a:lstStyle/>
          <a:p>
            <a:endParaRPr lang="de-DE" sz="1000" dirty="0" smtClean="0">
              <a:latin typeface="Verdana" pitchFamily="34" charset="0"/>
            </a:endParaRPr>
          </a:p>
          <a:p>
            <a:pPr eaLnBrk="1" hangingPunct="1"/>
            <a:endParaRPr lang="de-DE" sz="1000" dirty="0" smtClean="0">
              <a:latin typeface="Verdana" pitchFamily="34" charset="0"/>
            </a:endParaRPr>
          </a:p>
          <a:p>
            <a:pPr eaLnBrk="1" hangingPunct="1"/>
            <a:endParaRPr lang="de-DE"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pPr defTabSz="920750"/>
            <a:fld id="{5FBBE7B3-334C-4D7A-B632-FAE98BBE7537}" type="slidenum">
              <a:rPr lang="de-DE" smtClean="0"/>
              <a:pPr defTabSz="920750"/>
              <a:t>44</a:t>
            </a:fld>
            <a:endParaRPr lang="de-DE" smtClean="0"/>
          </a:p>
        </p:txBody>
      </p:sp>
      <p:sp>
        <p:nvSpPr>
          <p:cNvPr id="132099"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pPr defTabSz="920750"/>
            <a:fld id="{91EF2DD2-0C72-4237-BD0E-24AF6C39AE33}" type="slidenum">
              <a:rPr lang="de-DE" smtClean="0"/>
              <a:pPr defTabSz="920750"/>
              <a:t>45</a:t>
            </a:fld>
            <a:endParaRPr lang="de-DE" smtClean="0"/>
          </a:p>
        </p:txBody>
      </p:sp>
      <p:sp>
        <p:nvSpPr>
          <p:cNvPr id="133123"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pPr defTabSz="920750"/>
            <a:fld id="{DC3C45E6-E044-4903-980C-1A79A29C813E}" type="slidenum">
              <a:rPr lang="de-DE" smtClean="0"/>
              <a:pPr defTabSz="920750"/>
              <a:t>46</a:t>
            </a:fld>
            <a:endParaRPr lang="de-DE" smtClean="0"/>
          </a:p>
        </p:txBody>
      </p:sp>
      <p:sp>
        <p:nvSpPr>
          <p:cNvPr id="134147"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pPr defTabSz="920750"/>
            <a:fld id="{81157B48-1DD1-4298-B49D-D57CCBB22590}" type="slidenum">
              <a:rPr lang="de-DE" smtClean="0"/>
              <a:pPr defTabSz="920750"/>
              <a:t>47</a:t>
            </a:fld>
            <a:endParaRPr lang="de-DE" smtClean="0"/>
          </a:p>
        </p:txBody>
      </p:sp>
      <p:sp>
        <p:nvSpPr>
          <p:cNvPr id="135171"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pPr defTabSz="920750"/>
            <a:fld id="{4F95F4B9-1BE4-416B-AAF2-4C2526582CA9}" type="slidenum">
              <a:rPr lang="de-DE" smtClean="0"/>
              <a:pPr defTabSz="920750"/>
              <a:t>48</a:t>
            </a:fld>
            <a:endParaRPr lang="de-DE" smtClean="0"/>
          </a:p>
        </p:txBody>
      </p:sp>
      <p:sp>
        <p:nvSpPr>
          <p:cNvPr id="136195"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pPr defTabSz="920750"/>
            <a:fld id="{596F39DC-19E5-4451-A437-43E9CB855971}" type="slidenum">
              <a:rPr lang="de-DE" smtClean="0"/>
              <a:pPr defTabSz="920750"/>
              <a:t>49</a:t>
            </a:fld>
            <a:endParaRPr lang="de-DE" smtClean="0"/>
          </a:p>
        </p:txBody>
      </p:sp>
      <p:sp>
        <p:nvSpPr>
          <p:cNvPr id="137219" name="Rectangle 2"/>
          <p:cNvSpPr>
            <a:spLocks noGrp="1" noRot="1" noChangeAspect="1" noChangeArrowheads="1" noTextEdit="1"/>
          </p:cNvSpPr>
          <p:nvPr>
            <p:ph type="sldImg"/>
          </p:nvPr>
        </p:nvSpPr>
        <p:spPr>
          <a:ln/>
        </p:spPr>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Folienbildplatzhalter 1"/>
          <p:cNvSpPr>
            <a:spLocks noGrp="1" noRot="1" noChangeAspect="1" noTextEdit="1"/>
          </p:cNvSpPr>
          <p:nvPr>
            <p:ph type="sldImg"/>
          </p:nvPr>
        </p:nvSpPr>
        <p:spPr>
          <a:ln/>
        </p:spPr>
      </p:sp>
      <p:sp>
        <p:nvSpPr>
          <p:cNvPr id="143364" name="Foliennummernplatzhalter 3"/>
          <p:cNvSpPr>
            <a:spLocks noGrp="1"/>
          </p:cNvSpPr>
          <p:nvPr>
            <p:ph type="sldNum" sz="quarter" idx="5"/>
          </p:nvPr>
        </p:nvSpPr>
        <p:spPr>
          <a:noFill/>
        </p:spPr>
        <p:txBody>
          <a:bodyPr/>
          <a:lstStyle/>
          <a:p>
            <a:pPr defTabSz="920750"/>
            <a:fld id="{ABA97B38-75DA-4E91-9D4C-044A3BD6D165}" type="slidenum">
              <a:rPr lang="de-DE" smtClean="0"/>
              <a:pPr defTabSz="920750"/>
              <a:t>50</a:t>
            </a:fld>
            <a:endParaRPr lang="de-DE" smtClean="0"/>
          </a:p>
        </p:txBody>
      </p:sp>
      <p:sp>
        <p:nvSpPr>
          <p:cNvPr id="2" name="Notizenplatzhalter 1"/>
          <p:cNvSpPr>
            <a:spLocks noGrp="1"/>
          </p:cNvSpPr>
          <p:nvPr>
            <p:ph type="body" sz="quarter" idx="10"/>
          </p:nvPr>
        </p:nvSpPr>
        <p:spPr/>
        <p:txBody>
          <a:bodyPr/>
          <a:lstStyle/>
          <a:p>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pPr defTabSz="920750"/>
            <a:fld id="{1F0C5092-DBF2-4AB3-B43D-30D9E343D803}" type="slidenum">
              <a:rPr lang="de-DE" smtClean="0"/>
              <a:pPr defTabSz="920750"/>
              <a:t>51</a:t>
            </a:fld>
            <a:endParaRPr lang="de-DE" smtClean="0"/>
          </a:p>
        </p:txBody>
      </p:sp>
      <p:sp>
        <p:nvSpPr>
          <p:cNvPr id="124931" name="Rectangle 2"/>
          <p:cNvSpPr>
            <a:spLocks noGrp="1" noRot="1" noChangeAspect="1" noChangeArrowheads="1" noTextEdit="1"/>
          </p:cNvSpPr>
          <p:nvPr>
            <p:ph type="sldImg"/>
          </p:nvPr>
        </p:nvSpPr>
        <p:spPr>
          <a:ln/>
        </p:spPr>
      </p:sp>
      <p:sp>
        <p:nvSpPr>
          <p:cNvPr id="124932" name="Rectangle 5"/>
          <p:cNvSpPr>
            <a:spLocks noGrp="1" noChangeArrowheads="1"/>
          </p:cNvSpPr>
          <p:nvPr>
            <p:ph type="body" idx="1"/>
          </p:nvPr>
        </p:nvSpPr>
        <p:spPr>
          <a:xfrm>
            <a:off x="685480" y="4344608"/>
            <a:ext cx="5733685" cy="4539097"/>
          </a:xfrm>
          <a:noFill/>
          <a:ln/>
        </p:spPr>
        <p:txBody>
          <a:bodyPr/>
          <a:lstStyle/>
          <a:p>
            <a:r>
              <a:rPr lang="de-DE" dirty="0" smtClean="0"/>
              <a:t>In den RDA ist eine Reihe von Elementen als Kernelement (</a:t>
            </a:r>
            <a:r>
              <a:rPr lang="de-DE" i="1" dirty="0" err="1" smtClean="0"/>
              <a:t>core</a:t>
            </a:r>
            <a:r>
              <a:rPr lang="de-DE" dirty="0" smtClean="0"/>
              <a:t>) gekennzeichnet. Diese Elemente sind in RDA unter RDA 0.6.2 - RDA 0.6.7 aufgelistet. Die Erfassung dieser Elemente ist vorgeschrieben, wenn die Angabe auf die Ressource bzw. die Entität zutrifft (</a:t>
            </a:r>
            <a:r>
              <a:rPr lang="de-DE" i="1" dirty="0" err="1" smtClean="0"/>
              <a:t>applicable</a:t>
            </a:r>
            <a:r>
              <a:rPr lang="de-DE" dirty="0" smtClean="0"/>
              <a:t>) und sie entweder vorhanden oder einfach ermittelbar ist (</a:t>
            </a:r>
            <a:r>
              <a:rPr lang="de-DE" i="1" dirty="0" err="1" smtClean="0"/>
              <a:t>readily</a:t>
            </a:r>
            <a:r>
              <a:rPr lang="de-DE" i="1" dirty="0" smtClean="0"/>
              <a:t> </a:t>
            </a:r>
            <a:r>
              <a:rPr lang="de-DE" i="1" dirty="0" err="1" smtClean="0"/>
              <a:t>ascertainable</a:t>
            </a:r>
            <a:r>
              <a:rPr lang="de-DE" dirty="0" smtClean="0"/>
              <a:t>). Einige dieser Kernelemente gelten nur dann als Kernelement, wenn bestimmte andere Elemente nicht besetzt werden können, wenn es sich um bestimmte Ressourcenarten handelt oder wenn sie zu Unterscheidungszwecken angegeben werden müssen (</a:t>
            </a:r>
            <a:r>
              <a:rPr lang="de-DE" dirty="0" err="1" smtClean="0"/>
              <a:t>core</a:t>
            </a:r>
            <a:r>
              <a:rPr lang="de-DE" dirty="0" smtClean="0"/>
              <a:t> </a:t>
            </a:r>
            <a:r>
              <a:rPr lang="de-DE" dirty="0" err="1" smtClean="0"/>
              <a:t>if</a:t>
            </a:r>
            <a:r>
              <a:rPr lang="de-DE" dirty="0" smtClean="0"/>
              <a:t>).</a:t>
            </a:r>
          </a:p>
          <a:p>
            <a:r>
              <a:rPr lang="de-DE" dirty="0" smtClean="0"/>
              <a:t>Alle im Standard definierten Kernelemente zusammen bilden einen Mindeststandard für die Erschließung nach RDA.</a:t>
            </a:r>
          </a:p>
          <a:p>
            <a:r>
              <a:rPr lang="de-DE" dirty="0" smtClean="0"/>
              <a:t>Die Angabe weiterer spezifischer Elemente ist Ermessenssache. Die Bibliothek oder sonstige Institution, bei der die Daten erstellt werden, kann sich gemäß RDA 0.6.1 entscheiden, entweder</a:t>
            </a:r>
          </a:p>
          <a:p>
            <a:pPr lvl="0"/>
            <a:r>
              <a:rPr lang="de-DE" dirty="0" smtClean="0"/>
              <a:t>generell oder nur für bestimmte Ressourcenarten Verfahrensweisen und Richtlinien für die Erfassung festzulegen (Katalogisierungslevel, auch für Normdaten)</a:t>
            </a:r>
          </a:p>
          <a:p>
            <a:r>
              <a:rPr lang="en-US" b="1" dirty="0" err="1" smtClean="0"/>
              <a:t>oder</a:t>
            </a:r>
            <a:endParaRPr lang="de-DE" dirty="0" smtClean="0"/>
          </a:p>
          <a:p>
            <a:pPr lvl="0"/>
            <a:r>
              <a:rPr lang="de-DE" dirty="0" smtClean="0"/>
              <a:t>es ins Ermessen des </a:t>
            </a:r>
            <a:r>
              <a:rPr lang="de-DE" dirty="0" err="1" smtClean="0"/>
              <a:t>Katalogisierers</a:t>
            </a:r>
            <a:r>
              <a:rPr lang="de-DE" dirty="0" smtClean="0"/>
              <a:t> zu stellen, wie detailliert die Ressourcen letztlich beschrieben werden sollen.</a:t>
            </a:r>
          </a:p>
          <a:p>
            <a:r>
              <a:rPr lang="de-DE" dirty="0" smtClean="0"/>
              <a:t>Die im Joint </a:t>
            </a:r>
            <a:r>
              <a:rPr lang="de-DE" dirty="0" err="1" smtClean="0"/>
              <a:t>Steering</a:t>
            </a:r>
            <a:r>
              <a:rPr lang="de-DE" dirty="0" smtClean="0"/>
              <a:t> </a:t>
            </a:r>
            <a:r>
              <a:rPr lang="de-DE" dirty="0" err="1" smtClean="0"/>
              <a:t>Committee</a:t>
            </a:r>
            <a:r>
              <a:rPr lang="de-DE" dirty="0" smtClean="0"/>
              <a:t> </a:t>
            </a:r>
            <a:r>
              <a:rPr lang="de-DE" dirty="0" err="1" smtClean="0"/>
              <a:t>for</a:t>
            </a:r>
            <a:r>
              <a:rPr lang="de-DE" dirty="0" smtClean="0"/>
              <a:t> Development of RDA (JSC) vertretenen Nationalbibliotheken haben sich auf ein gemeinsames RDA-Elemente-Set geeinigt, um RDA international möglichst einheitlich anzuwenden und damit die gegenseitige Datennutzung zu verbessern. Sie haben dafür über die bereits in RDA definierten Kernelemente hinaus eine Reihe von zusätzlich zu verwendenden Elementen definiert.</a:t>
            </a:r>
          </a:p>
          <a:p>
            <a:r>
              <a:rPr lang="de-DE" dirty="0" smtClean="0"/>
              <a:t> </a:t>
            </a:r>
          </a:p>
          <a:p>
            <a:r>
              <a:rPr lang="de-DE" dirty="0" smtClean="0"/>
              <a:t>Im Rahmen des Projekts Implementierung der RDA haben sich die Mitglieder der AG RDA, die aus Vertreterinnen und Vertretern der Verbünde und Bibliotheken aus Deutschland, Österreich und der deutschsprachigen Schweiz besteht, an diesem Set der JSC-Nationalbibliotheken orientiert und folgende Festlegungen getroffen:</a:t>
            </a:r>
          </a:p>
          <a:p>
            <a:r>
              <a:rPr lang="de-DE" dirty="0" smtClean="0"/>
              <a:t>Die zusätzlich zu verwendenden Elemente werden im Deutschen  als „Zusatzelemente“ bezeichnet. </a:t>
            </a:r>
            <a:r>
              <a:rPr lang="de-DE" i="1" dirty="0" smtClean="0"/>
              <a:t>Kernelemente</a:t>
            </a:r>
            <a:r>
              <a:rPr lang="de-DE" dirty="0" smtClean="0"/>
              <a:t> und </a:t>
            </a:r>
            <a:r>
              <a:rPr lang="de-DE" i="1" dirty="0" smtClean="0"/>
              <a:t>Zusatzelemente</a:t>
            </a:r>
            <a:r>
              <a:rPr lang="de-DE" dirty="0" smtClean="0"/>
              <a:t> bilden zusammen das </a:t>
            </a:r>
            <a:r>
              <a:rPr lang="de-DE" i="1" dirty="0" smtClean="0"/>
              <a:t>Standardelemente-Set. </a:t>
            </a:r>
            <a:r>
              <a:rPr lang="de-DE" dirty="0" smtClean="0"/>
              <a:t>Alle Elemente des Standardelemente-Sets stellen einen verbindlichen Mindeststandard für die Katalogisierung im deutschsprachigen Raum dar. Die Erfassung weiterer, über die im Standardelemente-Set festgelegten Elemente hinaus, steht im Ermessen jeder einzelnen Bibliothek bzw. katalogisierenden Institution.</a:t>
            </a:r>
          </a:p>
          <a:p>
            <a:r>
              <a:rPr lang="de-DE" dirty="0" smtClean="0"/>
              <a:t>Die Festlegungen zur Erfassung von Werken erfolgen zu einem späteren Zeitpunkt. </a:t>
            </a:r>
          </a:p>
          <a:p>
            <a:endParaRPr lang="de-DE" sz="1200" b="0" i="0" u="none" strike="noStrike" kern="1200" baseline="0" dirty="0" smtClean="0">
              <a:solidFill>
                <a:schemeClr val="tx1"/>
              </a:solidFill>
              <a:latin typeface="Arial" charset="0"/>
              <a:ea typeface="+mn-ea"/>
              <a:cs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pPr defTabSz="920666"/>
            <a:fld id="{1F0C5092-DBF2-4AB3-B43D-30D9E343D803}" type="slidenum">
              <a:rPr lang="de-DE" smtClean="0">
                <a:solidFill>
                  <a:prstClr val="black"/>
                </a:solidFill>
              </a:rPr>
              <a:pPr defTabSz="920666"/>
              <a:t>52</a:t>
            </a:fld>
            <a:endParaRPr lang="de-DE" smtClean="0">
              <a:solidFill>
                <a:prstClr val="black"/>
              </a:solidFill>
            </a:endParaRPr>
          </a:p>
        </p:txBody>
      </p:sp>
      <p:sp>
        <p:nvSpPr>
          <p:cNvPr id="124931" name="Rectangle 2"/>
          <p:cNvSpPr>
            <a:spLocks noGrp="1" noRot="1" noChangeAspect="1" noChangeArrowheads="1" noTextEdit="1"/>
          </p:cNvSpPr>
          <p:nvPr>
            <p:ph type="sldImg"/>
          </p:nvPr>
        </p:nvSpPr>
        <p:spPr>
          <a:ln/>
        </p:spPr>
      </p:sp>
      <p:sp>
        <p:nvSpPr>
          <p:cNvPr id="124932" name="Rectangle 5"/>
          <p:cNvSpPr>
            <a:spLocks noGrp="1" noChangeArrowheads="1"/>
          </p:cNvSpPr>
          <p:nvPr>
            <p:ph type="body" idx="1"/>
          </p:nvPr>
        </p:nvSpPr>
        <p:spPr>
          <a:xfrm>
            <a:off x="685480" y="4344610"/>
            <a:ext cx="5733685" cy="4539097"/>
          </a:xfrm>
          <a:noFill/>
          <a:ln/>
        </p:spPr>
        <p:txBody>
          <a:bodyPr/>
          <a:lstStyle/>
          <a:p>
            <a:endParaRPr lang="de-DE"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53</a:t>
            </a:fld>
            <a:endParaRPr lang="de-DE"/>
          </a:p>
        </p:txBody>
      </p:sp>
    </p:spTree>
    <p:extLst>
      <p:ext uri="{BB962C8B-B14F-4D97-AF65-F5344CB8AC3E}">
        <p14:creationId xmlns:p14="http://schemas.microsoft.com/office/powerpoint/2010/main" val="531536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pPr defTabSz="920750"/>
            <a:fld id="{BCA7920F-D98F-43B9-9917-4BB56DD4A965}" type="slidenum">
              <a:rPr lang="de-DE" smtClean="0"/>
              <a:pPr defTabSz="920750"/>
              <a:t>6</a:t>
            </a:fld>
            <a:endParaRPr lang="de-DE" smtClean="0"/>
          </a:p>
        </p:txBody>
      </p:sp>
      <p:sp>
        <p:nvSpPr>
          <p:cNvPr id="113667" name="Rectangle 7"/>
          <p:cNvSpPr txBox="1">
            <a:spLocks noGrp="1" noChangeArrowheads="1"/>
          </p:cNvSpPr>
          <p:nvPr/>
        </p:nvSpPr>
        <p:spPr bwMode="auto">
          <a:xfrm>
            <a:off x="3883852" y="8684827"/>
            <a:ext cx="2972547" cy="457711"/>
          </a:xfrm>
          <a:prstGeom prst="rect">
            <a:avLst/>
          </a:prstGeom>
          <a:noFill/>
          <a:ln w="9525">
            <a:noFill/>
            <a:miter lim="800000"/>
            <a:headEnd/>
            <a:tailEnd/>
          </a:ln>
        </p:spPr>
        <p:txBody>
          <a:bodyPr lIns="95536" tIns="47768" rIns="95536" bIns="47768" anchor="b"/>
          <a:lstStyle/>
          <a:p>
            <a:pPr algn="r" defTabSz="954088"/>
            <a:fld id="{802B86AD-EB9A-4576-8DEC-9F2555C33013}" type="slidenum">
              <a:rPr lang="en-US" sz="1300">
                <a:latin typeface="Arial" charset="0"/>
                <a:ea typeface="ＭＳ Ｐゴシック" pitchFamily="34" charset="-128"/>
              </a:rPr>
              <a:pPr algn="r" defTabSz="954088"/>
              <a:t>6</a:t>
            </a:fld>
            <a:endParaRPr lang="en-US" sz="1300">
              <a:latin typeface="Arial" charset="0"/>
              <a:ea typeface="ＭＳ Ｐゴシック" pitchFamily="34" charset="-128"/>
            </a:endParaRPr>
          </a:p>
        </p:txBody>
      </p:sp>
      <p:sp>
        <p:nvSpPr>
          <p:cNvPr id="113668" name="Rectangle 1"/>
          <p:cNvSpPr>
            <a:spLocks noGrp="1" noRot="1" noChangeAspect="1" noChangeArrowheads="1" noTextEdit="1"/>
          </p:cNvSpPr>
          <p:nvPr>
            <p:ph type="sldImg"/>
          </p:nvPr>
        </p:nvSpPr>
        <p:spPr>
          <a:xfrm>
            <a:off x="1498600" y="454025"/>
            <a:ext cx="3884613" cy="2913063"/>
          </a:xfrm>
          <a:ln/>
        </p:spPr>
      </p:sp>
      <p:sp>
        <p:nvSpPr>
          <p:cNvPr id="113669" name="Text Box 5"/>
          <p:cNvSpPr txBox="1">
            <a:spLocks noChangeArrowheads="1"/>
          </p:cNvSpPr>
          <p:nvPr/>
        </p:nvSpPr>
        <p:spPr bwMode="auto">
          <a:xfrm>
            <a:off x="578175" y="3723114"/>
            <a:ext cx="5703255" cy="366066"/>
          </a:xfrm>
          <a:prstGeom prst="rect">
            <a:avLst/>
          </a:prstGeom>
          <a:noFill/>
          <a:ln w="9525">
            <a:noFill/>
            <a:miter lim="800000"/>
            <a:headEnd/>
            <a:tailEnd/>
          </a:ln>
        </p:spPr>
        <p:txBody>
          <a:bodyPr lIns="88208" tIns="44103" rIns="88208" bIns="44103">
            <a:spAutoFit/>
          </a:bodyPr>
          <a:lstStyle/>
          <a:p>
            <a:pPr>
              <a:spcBef>
                <a:spcPct val="50000"/>
              </a:spcBef>
            </a:pPr>
            <a:endParaRPr lang="de-DE"/>
          </a:p>
        </p:txBody>
      </p:sp>
      <p:sp>
        <p:nvSpPr>
          <p:cNvPr id="113670" name="Rectangle 7"/>
          <p:cNvSpPr>
            <a:spLocks noGrp="1" noChangeArrowheads="1"/>
          </p:cNvSpPr>
          <p:nvPr>
            <p:ph type="body" idx="1"/>
          </p:nvPr>
        </p:nvSpPr>
        <p:spPr>
          <a:xfrm>
            <a:off x="377976" y="3505226"/>
            <a:ext cx="6050800" cy="4933928"/>
          </a:xfrm>
          <a:noFill/>
          <a:ln/>
        </p:spPr>
        <p:txBody>
          <a:bodyPr/>
          <a:lstStyle/>
          <a:p>
            <a:pPr>
              <a:spcBef>
                <a:spcPts val="0"/>
              </a:spcBef>
            </a:pPr>
            <a:r>
              <a:rPr lang="de-DE" sz="900" dirty="0" smtClean="0">
                <a:latin typeface="Verdana" pitchFamily="34" charset="0"/>
              </a:rPr>
              <a:t>Grundprinzipien,</a:t>
            </a:r>
            <a:r>
              <a:rPr lang="de-DE" sz="900" baseline="0" dirty="0" smtClean="0">
                <a:latin typeface="Verdana" pitchFamily="34" charset="0"/>
              </a:rPr>
              <a:t> die in den ICP beschrieben werden.</a:t>
            </a:r>
            <a:endParaRPr lang="de-DE" sz="900" dirty="0" smtClean="0">
              <a:latin typeface="Verdana"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pPr defTabSz="920750"/>
            <a:fld id="{1F0C5092-DBF2-4AB3-B43D-30D9E343D803}" type="slidenum">
              <a:rPr lang="de-DE" smtClean="0"/>
              <a:pPr defTabSz="920750"/>
              <a:t>54</a:t>
            </a:fld>
            <a:endParaRPr lang="de-DE" smtClean="0"/>
          </a:p>
        </p:txBody>
      </p:sp>
      <p:sp>
        <p:nvSpPr>
          <p:cNvPr id="124931" name="Rectangle 2"/>
          <p:cNvSpPr>
            <a:spLocks noGrp="1" noRot="1" noChangeAspect="1" noChangeArrowheads="1" noTextEdit="1"/>
          </p:cNvSpPr>
          <p:nvPr>
            <p:ph type="sldImg"/>
          </p:nvPr>
        </p:nvSpPr>
        <p:spPr>
          <a:ln/>
        </p:spPr>
      </p:sp>
      <p:sp>
        <p:nvSpPr>
          <p:cNvPr id="124932" name="Rectangle 5"/>
          <p:cNvSpPr>
            <a:spLocks noGrp="1" noChangeArrowheads="1"/>
          </p:cNvSpPr>
          <p:nvPr>
            <p:ph type="body" idx="1"/>
          </p:nvPr>
        </p:nvSpPr>
        <p:spPr>
          <a:xfrm>
            <a:off x="685480" y="4344608"/>
            <a:ext cx="5733685" cy="4539097"/>
          </a:xfrm>
          <a:noFill/>
          <a:ln/>
        </p:spPr>
        <p:txBody>
          <a:bodyPr/>
          <a:lstStyle/>
          <a:p>
            <a:r>
              <a:rPr lang="de-DE" sz="1200" b="0" i="0" u="none" strike="noStrike" kern="1200" baseline="0" dirty="0" smtClean="0">
                <a:solidFill>
                  <a:schemeClr val="tx1"/>
                </a:solidFill>
                <a:latin typeface="Arial" charset="0"/>
                <a:ea typeface="+mn-ea"/>
                <a:cs typeface="Arial" charset="0"/>
              </a:rPr>
              <a:t>Hinweis: Der Begriff „Ansetzungsform des Sucheinstiegs“ wird zurzeit noch diskutiert. Bis zu einer endgültigen Regelung wird er weiter verwendet.</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pPr defTabSz="920750"/>
            <a:fld id="{1F0C5092-DBF2-4AB3-B43D-30D9E343D803}" type="slidenum">
              <a:rPr lang="de-DE" smtClean="0"/>
              <a:pPr defTabSz="920750"/>
              <a:t>55</a:t>
            </a:fld>
            <a:endParaRPr lang="de-DE" smtClean="0"/>
          </a:p>
        </p:txBody>
      </p:sp>
      <p:sp>
        <p:nvSpPr>
          <p:cNvPr id="124931" name="Rectangle 2"/>
          <p:cNvSpPr>
            <a:spLocks noGrp="1" noRot="1" noChangeAspect="1" noChangeArrowheads="1" noTextEdit="1"/>
          </p:cNvSpPr>
          <p:nvPr>
            <p:ph type="sldImg"/>
          </p:nvPr>
        </p:nvSpPr>
        <p:spPr>
          <a:ln/>
        </p:spPr>
      </p:sp>
      <p:sp>
        <p:nvSpPr>
          <p:cNvPr id="124932" name="Rectangle 5"/>
          <p:cNvSpPr>
            <a:spLocks noGrp="1" noChangeArrowheads="1"/>
          </p:cNvSpPr>
          <p:nvPr>
            <p:ph type="body" idx="1"/>
          </p:nvPr>
        </p:nvSpPr>
        <p:spPr>
          <a:xfrm>
            <a:off x="685480" y="4344608"/>
            <a:ext cx="5733685" cy="4539097"/>
          </a:xfrm>
          <a:noFill/>
          <a:ln/>
        </p:spPr>
        <p:txBody>
          <a:bodyPr/>
          <a:lstStyle/>
          <a:p>
            <a:endParaRPr lang="de-DE" sz="1200" b="0" i="0" u="none" strike="noStrike" kern="1200" baseline="0" dirty="0" smtClean="0">
              <a:solidFill>
                <a:schemeClr val="tx1"/>
              </a:solidFill>
              <a:latin typeface="Arial" charset="0"/>
              <a:ea typeface="+mn-ea"/>
              <a:cs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Ziel dieser</a:t>
            </a:r>
            <a:r>
              <a:rPr lang="de-DE" baseline="0" dirty="0" smtClean="0"/>
              <a:t> Festlegungen war es zum einen, sich an den Vereinbarungen der anderen Nationalbibliotheken zu orientieren, zum anderen aber auch eine einheitliche Anwendung für den deutschen Sprachraum zu haben.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56</a:t>
            </a:fld>
            <a:endParaRPr lang="de-DE"/>
          </a:p>
        </p:txBody>
      </p:sp>
    </p:spTree>
    <p:extLst>
      <p:ext uri="{BB962C8B-B14F-4D97-AF65-F5344CB8AC3E}">
        <p14:creationId xmlns:p14="http://schemas.microsoft.com/office/powerpoint/2010/main" val="34021422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pPr defTabSz="920750"/>
            <a:fld id="{1F0C5092-DBF2-4AB3-B43D-30D9E343D803}" type="slidenum">
              <a:rPr lang="de-DE" smtClean="0"/>
              <a:pPr defTabSz="920750"/>
              <a:t>57</a:t>
            </a:fld>
            <a:endParaRPr lang="de-DE" smtClean="0"/>
          </a:p>
        </p:txBody>
      </p:sp>
      <p:sp>
        <p:nvSpPr>
          <p:cNvPr id="124931" name="Rectangle 2"/>
          <p:cNvSpPr>
            <a:spLocks noGrp="1" noRot="1" noChangeAspect="1" noChangeArrowheads="1" noTextEdit="1"/>
          </p:cNvSpPr>
          <p:nvPr>
            <p:ph type="sldImg"/>
          </p:nvPr>
        </p:nvSpPr>
        <p:spPr>
          <a:ln/>
        </p:spPr>
      </p:sp>
      <p:sp>
        <p:nvSpPr>
          <p:cNvPr id="124932" name="Rectangle 5"/>
          <p:cNvSpPr>
            <a:spLocks noGrp="1" noChangeArrowheads="1"/>
          </p:cNvSpPr>
          <p:nvPr>
            <p:ph type="body" idx="1"/>
          </p:nvPr>
        </p:nvSpPr>
        <p:spPr>
          <a:xfrm>
            <a:off x="685480" y="4344608"/>
            <a:ext cx="5733685" cy="4539097"/>
          </a:xfrm>
          <a:noFill/>
          <a:ln/>
        </p:spPr>
        <p:txBody>
          <a:bodyPr/>
          <a:lstStyle/>
          <a:p>
            <a:endParaRPr lang="de-DE" sz="1200" b="0" i="0" u="none" strike="noStrike" kern="1200" baseline="0" dirty="0" smtClean="0">
              <a:solidFill>
                <a:schemeClr val="tx1"/>
              </a:solidFill>
              <a:latin typeface="Arial" charset="0"/>
              <a:ea typeface="+mn-ea"/>
              <a:cs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Beispiele gibt es zu Regelwerksstellen</a:t>
            </a:r>
            <a:r>
              <a:rPr lang="de-DE" baseline="0" dirty="0" smtClean="0"/>
              <a:t> als auch zu Alternativen und Optionen.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58</a:t>
            </a:fld>
            <a:endParaRPr lang="de-DE"/>
          </a:p>
        </p:txBody>
      </p:sp>
    </p:spTree>
    <p:extLst>
      <p:ext uri="{BB962C8B-B14F-4D97-AF65-F5344CB8AC3E}">
        <p14:creationId xmlns:p14="http://schemas.microsoft.com/office/powerpoint/2010/main" val="220508327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RDA-Info-Wiki</a:t>
            </a:r>
            <a:r>
              <a:rPr lang="de-DE" baseline="0" dirty="0" smtClean="0"/>
              <a:t> können Sie sich allgemein informieren. Es ist frei zugänglich, ein Passwort ist nicht nötig. </a:t>
            </a:r>
          </a:p>
          <a:p>
            <a:endParaRPr lang="de-DE" baseline="0" dirty="0" smtClean="0"/>
          </a:p>
          <a:p>
            <a:r>
              <a:rPr lang="de-DE" baseline="0" dirty="0" smtClean="0"/>
              <a:t>Direkte Fragen schicken Sie bitte an die </a:t>
            </a:r>
            <a:r>
              <a:rPr lang="de-DE" baseline="0" smtClean="0"/>
              <a:t>Mail-Adresse rda-info@dnb.de.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59</a:t>
            </a:fld>
            <a:endParaRPr lang="de-DE"/>
          </a:p>
        </p:txBody>
      </p:sp>
    </p:spTree>
    <p:extLst>
      <p:ext uri="{BB962C8B-B14F-4D97-AF65-F5344CB8AC3E}">
        <p14:creationId xmlns:p14="http://schemas.microsoft.com/office/powerpoint/2010/main" val="2614649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pPr defTabSz="920750"/>
            <a:fld id="{9F7289BB-D3A2-4A1B-96F3-FD368F5A95C6}" type="slidenum">
              <a:rPr lang="de-DE" smtClean="0"/>
              <a:pPr defTabSz="920750"/>
              <a:t>7</a:t>
            </a:fld>
            <a:endParaRPr lang="de-DE" smtClean="0"/>
          </a:p>
        </p:txBody>
      </p:sp>
      <p:sp>
        <p:nvSpPr>
          <p:cNvPr id="93187" name="Rectangle 2"/>
          <p:cNvSpPr>
            <a:spLocks noGrp="1" noRot="1" noChangeAspect="1" noChangeArrowheads="1" noTextEdit="1"/>
          </p:cNvSpPr>
          <p:nvPr>
            <p:ph type="sldImg"/>
          </p:nvPr>
        </p:nvSpPr>
        <p:spPr>
          <a:ln/>
        </p:spPr>
      </p:sp>
      <p:sp>
        <p:nvSpPr>
          <p:cNvPr id="93188" name="Rectangle 4"/>
          <p:cNvSpPr>
            <a:spLocks noGrp="1" noChangeArrowheads="1"/>
          </p:cNvSpPr>
          <p:nvPr>
            <p:ph type="body" idx="1"/>
          </p:nvPr>
        </p:nvSpPr>
        <p:spPr>
          <a:xfrm>
            <a:off x="377826" y="4344608"/>
            <a:ext cx="6102350" cy="4373150"/>
          </a:xfrm>
          <a:noFill/>
          <a:ln/>
        </p:spPr>
        <p:txBody>
          <a:bodyPr/>
          <a:lstStyle/>
          <a:p>
            <a:pPr eaLnBrk="1" hangingPunct="1"/>
            <a:r>
              <a:rPr lang="de-DE" sz="900" dirty="0" smtClean="0">
                <a:latin typeface="Verdana" pitchFamily="34" charset="0"/>
              </a:rPr>
              <a:t>Wichtige Definitionen aus den FRBR.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pPr defTabSz="920750"/>
            <a:fld id="{643E0363-9A0A-440B-A708-F711CEF00C81}" type="slidenum">
              <a:rPr lang="de-DE" smtClean="0"/>
              <a:pPr defTabSz="920750"/>
              <a:t>8</a:t>
            </a:fld>
            <a:endParaRPr lang="de-DE" smtClean="0"/>
          </a:p>
        </p:txBody>
      </p:sp>
      <p:sp>
        <p:nvSpPr>
          <p:cNvPr id="94211" name="Rectangle 2"/>
          <p:cNvSpPr>
            <a:spLocks noGrp="1" noRot="1" noChangeAspect="1" noChangeArrowheads="1" noTextEdit="1"/>
          </p:cNvSpPr>
          <p:nvPr>
            <p:ph type="sldImg"/>
          </p:nvPr>
        </p:nvSpPr>
        <p:spPr>
          <a:ln/>
        </p:spPr>
      </p:sp>
      <p:sp>
        <p:nvSpPr>
          <p:cNvPr id="94212" name="Rectangle 4"/>
          <p:cNvSpPr>
            <a:spLocks noGrp="1" noChangeArrowheads="1"/>
          </p:cNvSpPr>
          <p:nvPr>
            <p:ph type="body" idx="1"/>
          </p:nvPr>
        </p:nvSpPr>
        <p:spPr>
          <a:xfrm>
            <a:off x="401978" y="4344607"/>
            <a:ext cx="5981972" cy="4570567"/>
          </a:xfrm>
          <a:noFill/>
          <a:ln/>
        </p:spPr>
        <p:txBody>
          <a:bodyPr/>
          <a:lstStyle/>
          <a:p>
            <a:pPr eaLnBrk="1" hangingPunct="1"/>
            <a:endParaRPr lang="de-DE" sz="900" dirty="0" smtClean="0">
              <a:latin typeface="Verdana"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pPr defTabSz="920750"/>
            <a:fld id="{DAC1CF0A-F4CE-4350-BE3C-49F9DFFBBA1E}" type="slidenum">
              <a:rPr lang="de-DE" smtClean="0"/>
              <a:pPr defTabSz="920750"/>
              <a:t>9</a:t>
            </a:fld>
            <a:endParaRPr lang="de-DE" smtClean="0"/>
          </a:p>
        </p:txBody>
      </p:sp>
      <p:sp>
        <p:nvSpPr>
          <p:cNvPr id="95235" name="Rectangle 2"/>
          <p:cNvSpPr>
            <a:spLocks noGrp="1" noRot="1" noChangeAspect="1" noChangeArrowheads="1" noTextEdit="1"/>
          </p:cNvSpPr>
          <p:nvPr>
            <p:ph type="sldImg"/>
          </p:nvPr>
        </p:nvSpPr>
        <p:spPr>
          <a:ln/>
        </p:spPr>
      </p:sp>
      <p:sp>
        <p:nvSpPr>
          <p:cNvPr id="95236" name="Rectangle 4"/>
          <p:cNvSpPr>
            <a:spLocks noGrp="1" noChangeArrowheads="1"/>
          </p:cNvSpPr>
          <p:nvPr>
            <p:ph type="body" idx="1"/>
          </p:nvPr>
        </p:nvSpPr>
        <p:spPr>
          <a:noFill/>
          <a:ln/>
        </p:spPr>
        <p:txBody>
          <a:bodyPr/>
          <a:lstStyle/>
          <a:p>
            <a:endParaRPr lang="de-DE"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pPr defTabSz="920750"/>
            <a:fld id="{96192A10-33B2-42AA-AC7C-7B90D96C96DD}" type="slidenum">
              <a:rPr lang="de-DE" smtClean="0"/>
              <a:pPr defTabSz="920750"/>
              <a:t>10</a:t>
            </a:fld>
            <a:endParaRPr lang="de-DE" smtClean="0"/>
          </a:p>
        </p:txBody>
      </p:sp>
      <p:sp>
        <p:nvSpPr>
          <p:cNvPr id="96259" name="Rectangle 2"/>
          <p:cNvSpPr>
            <a:spLocks noGrp="1" noRot="1" noChangeAspect="1" noChangeArrowheads="1" noTextEdit="1"/>
          </p:cNvSpPr>
          <p:nvPr>
            <p:ph type="sldImg"/>
          </p:nvPr>
        </p:nvSpPr>
        <p:spPr>
          <a:ln/>
        </p:spPr>
      </p:sp>
      <p:sp>
        <p:nvSpPr>
          <p:cNvPr id="96260" name="Rectangle 4"/>
          <p:cNvSpPr>
            <a:spLocks noGrp="1" noChangeArrowheads="1"/>
          </p:cNvSpPr>
          <p:nvPr>
            <p:ph type="body" idx="1"/>
          </p:nvPr>
        </p:nvSpPr>
        <p:spPr>
          <a:noFill/>
          <a:ln/>
        </p:spPr>
        <p:txBody>
          <a:bodyPr/>
          <a:lstStyle/>
          <a:p>
            <a:endParaRPr 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3528392" cy="365125"/>
          </a:xfrm>
        </p:spPr>
        <p:txBody>
          <a:bodyPr/>
          <a:lstStyle>
            <a:lvl1pPr algn="l">
              <a:defRPr/>
            </a:lvl1pPr>
          </a:lstStyle>
          <a:p>
            <a:r>
              <a:rPr lang="de-DE" smtClean="0"/>
              <a:t>AG RDA Schulungsunterlagen – Modul 1: Grundlagen der RDA | 11.04.2014   </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3"/>
          <p:cNvSpPr>
            <a:spLocks noGrp="1"/>
          </p:cNvSpPr>
          <p:nvPr>
            <p:ph type="ftr" sz="quarter" idx="10"/>
          </p:nvPr>
        </p:nvSpPr>
        <p:spPr>
          <a:xfrm>
            <a:off x="467544" y="6381328"/>
            <a:ext cx="3672408" cy="365125"/>
          </a:xfrm>
        </p:spPr>
        <p:txBody>
          <a:bodyPr/>
          <a:lstStyle/>
          <a:p>
            <a:pPr algn="l"/>
            <a:r>
              <a:rPr lang="de-DE" smtClean="0"/>
              <a:t>AG RDA Schulungsunterlagen – Modul 1: Grundlagen der RDA | 11.04.2014   </a:t>
            </a:r>
            <a:endParaRPr lang="de-DE" dirty="0"/>
          </a:p>
        </p:txBody>
      </p:sp>
    </p:spTree>
    <p:extLst>
      <p:ext uri="{BB962C8B-B14F-4D97-AF65-F5344CB8AC3E}">
        <p14:creationId xmlns:p14="http://schemas.microsoft.com/office/powerpoint/2010/main" val="390118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467544" y="6381328"/>
            <a:ext cx="3816424" cy="365125"/>
          </a:xfrm>
        </p:spPr>
        <p:txBody>
          <a:bodyPr/>
          <a:lstStyle/>
          <a:p>
            <a:pPr algn="l"/>
            <a:r>
              <a:rPr lang="de-DE" smtClean="0"/>
              <a:t>AG RDA Schulungsunterlagen – Modul 1: Grundlagen der RDA | 11.04.2014   </a:t>
            </a:r>
            <a:endParaRPr lang="de-DE" dirty="0"/>
          </a:p>
        </p:txBody>
      </p:sp>
    </p:spTree>
    <p:extLst>
      <p:ext uri="{BB962C8B-B14F-4D97-AF65-F5344CB8AC3E}">
        <p14:creationId xmlns:p14="http://schemas.microsoft.com/office/powerpoint/2010/main" val="3118896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27088" y="2698750"/>
            <a:ext cx="3719512" cy="341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99000" y="2698750"/>
            <a:ext cx="3721100" cy="341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0"/>
          </p:nvPr>
        </p:nvSpPr>
        <p:spPr>
          <a:xfrm>
            <a:off x="467544" y="6381328"/>
            <a:ext cx="3600400" cy="365125"/>
          </a:xfrm>
        </p:spPr>
        <p:txBody>
          <a:bodyPr/>
          <a:lstStyle/>
          <a:p>
            <a:pPr algn="l"/>
            <a:r>
              <a:rPr lang="de-DE" smtClean="0"/>
              <a:t>AG RDA Schulungsunterlagen – Modul 1: Grundlagen der RDA | 11.04.2014   </a:t>
            </a:r>
            <a:endParaRPr lang="de-DE" dirty="0"/>
          </a:p>
        </p:txBody>
      </p:sp>
    </p:spTree>
    <p:extLst>
      <p:ext uri="{BB962C8B-B14F-4D97-AF65-F5344CB8AC3E}">
        <p14:creationId xmlns:p14="http://schemas.microsoft.com/office/powerpoint/2010/main" val="15463536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1: Grundlagen der RDA | 11.04.2014   </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gutenberg.spiegel.de/?id=5&amp;xid=2435&amp;kapitel=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hyperlink" Target="mailto:rda-info@dnb.de" TargetMode="External"/><Relationship Id="rId4" Type="http://schemas.openxmlformats.org/officeDocument/2006/relationships/hyperlink" Target="https://wiki.dnb.de/display/RDAINFO/RDA-Info"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ifla.org/publications/statement-of-international-cataloguing-principle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xfrm>
            <a:off x="251520" y="332656"/>
            <a:ext cx="7593012" cy="777875"/>
          </a:xfrm>
          <a:noFill/>
        </p:spPr>
        <p:txBody>
          <a:bodyPr/>
          <a:lstStyle/>
          <a:p>
            <a:pPr algn="l" eaLnBrk="1" hangingPunct="1"/>
            <a:r>
              <a:rPr lang="de-DE" dirty="0" smtClean="0"/>
              <a:t>FRBR-Entitäten der Gruppe 2</a:t>
            </a:r>
          </a:p>
        </p:txBody>
      </p:sp>
      <p:sp>
        <p:nvSpPr>
          <p:cNvPr id="19460" name="AutoShape 4"/>
          <p:cNvSpPr>
            <a:spLocks noChangeArrowheads="1"/>
          </p:cNvSpPr>
          <p:nvPr/>
        </p:nvSpPr>
        <p:spPr bwMode="auto">
          <a:xfrm>
            <a:off x="971550" y="2133600"/>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9461" name="AutoShape 5"/>
          <p:cNvSpPr>
            <a:spLocks noChangeArrowheads="1"/>
          </p:cNvSpPr>
          <p:nvPr/>
        </p:nvSpPr>
        <p:spPr bwMode="auto">
          <a:xfrm>
            <a:off x="2627313" y="2708275"/>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9462" name="AutoShape 6"/>
          <p:cNvSpPr>
            <a:spLocks noChangeArrowheads="1"/>
          </p:cNvSpPr>
          <p:nvPr/>
        </p:nvSpPr>
        <p:spPr bwMode="auto">
          <a:xfrm>
            <a:off x="4284663" y="321310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9463" name="AutoShape 7"/>
          <p:cNvSpPr>
            <a:spLocks noChangeArrowheads="1"/>
          </p:cNvSpPr>
          <p:nvPr/>
        </p:nvSpPr>
        <p:spPr bwMode="auto">
          <a:xfrm>
            <a:off x="6227763" y="3716338"/>
            <a:ext cx="1439862" cy="720725"/>
          </a:xfrm>
          <a:prstGeom prst="flowChartProcess">
            <a:avLst/>
          </a:prstGeom>
          <a:solidFill>
            <a:schemeClr val="tx2">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9464" name="Text Box 8"/>
          <p:cNvSpPr txBox="1">
            <a:spLocks noChangeArrowheads="1"/>
          </p:cNvSpPr>
          <p:nvPr/>
        </p:nvSpPr>
        <p:spPr bwMode="auto">
          <a:xfrm>
            <a:off x="1258888" y="2270125"/>
            <a:ext cx="1225550"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Werk</a:t>
            </a:r>
          </a:p>
        </p:txBody>
      </p:sp>
      <p:sp>
        <p:nvSpPr>
          <p:cNvPr id="19465" name="Text Box 9"/>
          <p:cNvSpPr txBox="1">
            <a:spLocks noChangeArrowheads="1"/>
          </p:cNvSpPr>
          <p:nvPr/>
        </p:nvSpPr>
        <p:spPr bwMode="auto">
          <a:xfrm>
            <a:off x="2700338" y="2813844"/>
            <a:ext cx="1439862" cy="36671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Expression</a:t>
            </a:r>
          </a:p>
        </p:txBody>
      </p:sp>
      <p:sp>
        <p:nvSpPr>
          <p:cNvPr id="19466" name="Text Box 10"/>
          <p:cNvSpPr txBox="1">
            <a:spLocks noChangeArrowheads="1"/>
          </p:cNvSpPr>
          <p:nvPr/>
        </p:nvSpPr>
        <p:spPr bwMode="auto">
          <a:xfrm>
            <a:off x="4284663" y="3429000"/>
            <a:ext cx="1800225"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Manifestation</a:t>
            </a:r>
          </a:p>
        </p:txBody>
      </p:sp>
      <p:sp>
        <p:nvSpPr>
          <p:cNvPr id="19467" name="Text Box 11"/>
          <p:cNvSpPr txBox="1">
            <a:spLocks noChangeArrowheads="1"/>
          </p:cNvSpPr>
          <p:nvPr/>
        </p:nvSpPr>
        <p:spPr bwMode="auto">
          <a:xfrm>
            <a:off x="6300788" y="3860800"/>
            <a:ext cx="1441450"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Exemplar</a:t>
            </a:r>
          </a:p>
        </p:txBody>
      </p:sp>
      <p:sp>
        <p:nvSpPr>
          <p:cNvPr id="19468" name="Line 14"/>
          <p:cNvSpPr>
            <a:spLocks noChangeShapeType="1"/>
          </p:cNvSpPr>
          <p:nvPr/>
        </p:nvSpPr>
        <p:spPr bwMode="auto">
          <a:xfrm>
            <a:off x="755650" y="2276475"/>
            <a:ext cx="215900" cy="0"/>
          </a:xfrm>
          <a:prstGeom prst="line">
            <a:avLst/>
          </a:prstGeom>
          <a:noFill/>
          <a:ln w="9525">
            <a:solidFill>
              <a:schemeClr val="tx1"/>
            </a:solidFill>
            <a:round/>
            <a:headEnd/>
            <a:tailEnd type="triangle" w="med" len="med"/>
          </a:ln>
        </p:spPr>
        <p:txBody>
          <a:bodyPr/>
          <a:lstStyle/>
          <a:p>
            <a:endParaRPr lang="de-DE"/>
          </a:p>
        </p:txBody>
      </p:sp>
      <p:sp>
        <p:nvSpPr>
          <p:cNvPr id="19469" name="Line 18"/>
          <p:cNvSpPr>
            <a:spLocks noChangeShapeType="1"/>
          </p:cNvSpPr>
          <p:nvPr/>
        </p:nvSpPr>
        <p:spPr bwMode="auto">
          <a:xfrm>
            <a:off x="1835150" y="2997200"/>
            <a:ext cx="792163" cy="0"/>
          </a:xfrm>
          <a:prstGeom prst="line">
            <a:avLst/>
          </a:prstGeom>
          <a:noFill/>
          <a:ln w="9525">
            <a:solidFill>
              <a:schemeClr val="tx1"/>
            </a:solidFill>
            <a:round/>
            <a:headEnd/>
            <a:tailEnd type="triangle" w="med" len="med"/>
          </a:ln>
        </p:spPr>
        <p:txBody>
          <a:bodyPr/>
          <a:lstStyle/>
          <a:p>
            <a:endParaRPr lang="de-DE"/>
          </a:p>
        </p:txBody>
      </p:sp>
      <p:sp>
        <p:nvSpPr>
          <p:cNvPr id="19470" name="Line 22"/>
          <p:cNvSpPr>
            <a:spLocks noChangeShapeType="1"/>
          </p:cNvSpPr>
          <p:nvPr/>
        </p:nvSpPr>
        <p:spPr bwMode="auto">
          <a:xfrm>
            <a:off x="3132138" y="3573463"/>
            <a:ext cx="1150937" cy="0"/>
          </a:xfrm>
          <a:prstGeom prst="line">
            <a:avLst/>
          </a:prstGeom>
          <a:noFill/>
          <a:ln w="9525">
            <a:solidFill>
              <a:schemeClr val="tx1"/>
            </a:solidFill>
            <a:round/>
            <a:headEnd/>
            <a:tailEnd type="triangle" w="med" len="med"/>
          </a:ln>
        </p:spPr>
        <p:txBody>
          <a:bodyPr/>
          <a:lstStyle/>
          <a:p>
            <a:endParaRPr lang="de-DE"/>
          </a:p>
        </p:txBody>
      </p:sp>
      <p:sp>
        <p:nvSpPr>
          <p:cNvPr id="19471" name="Rectangle 28"/>
          <p:cNvSpPr>
            <a:spLocks noChangeArrowheads="1"/>
          </p:cNvSpPr>
          <p:nvPr/>
        </p:nvSpPr>
        <p:spPr bwMode="auto">
          <a:xfrm>
            <a:off x="6011863" y="4724400"/>
            <a:ext cx="1944687" cy="1873250"/>
          </a:xfrm>
          <a:prstGeom prst="rect">
            <a:avLst/>
          </a:prstGeom>
          <a:noFill/>
          <a:ln w="9525">
            <a:solidFill>
              <a:schemeClr val="tx1"/>
            </a:solidFill>
            <a:miter lim="800000"/>
            <a:headEnd/>
            <a:tailEnd/>
          </a:ln>
        </p:spPr>
        <p:txBody>
          <a:bodyPr wrap="none" anchor="ctr"/>
          <a:lstStyle/>
          <a:p>
            <a:endParaRPr lang="de-DE"/>
          </a:p>
        </p:txBody>
      </p:sp>
      <p:sp>
        <p:nvSpPr>
          <p:cNvPr id="19472" name="Rectangle 29"/>
          <p:cNvSpPr>
            <a:spLocks noChangeArrowheads="1"/>
          </p:cNvSpPr>
          <p:nvPr/>
        </p:nvSpPr>
        <p:spPr bwMode="auto">
          <a:xfrm>
            <a:off x="6156325" y="4997464"/>
            <a:ext cx="1584325" cy="431800"/>
          </a:xfrm>
          <a:prstGeom prst="rect">
            <a:avLst/>
          </a:prstGeom>
          <a:solidFill>
            <a:schemeClr val="accent2"/>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Person</a:t>
            </a:r>
          </a:p>
        </p:txBody>
      </p:sp>
      <p:sp>
        <p:nvSpPr>
          <p:cNvPr id="19473" name="Rectangle 31"/>
          <p:cNvSpPr>
            <a:spLocks noChangeArrowheads="1"/>
          </p:cNvSpPr>
          <p:nvPr/>
        </p:nvSpPr>
        <p:spPr bwMode="auto">
          <a:xfrm>
            <a:off x="6156325" y="5857892"/>
            <a:ext cx="1584325" cy="431800"/>
          </a:xfrm>
          <a:prstGeom prst="rect">
            <a:avLst/>
          </a:prstGeom>
          <a:solidFill>
            <a:schemeClr val="accent2"/>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19474" name="Line 33"/>
          <p:cNvSpPr>
            <a:spLocks noChangeShapeType="1"/>
          </p:cNvSpPr>
          <p:nvPr/>
        </p:nvSpPr>
        <p:spPr bwMode="auto">
          <a:xfrm>
            <a:off x="755650" y="2276475"/>
            <a:ext cx="0" cy="4032250"/>
          </a:xfrm>
          <a:prstGeom prst="line">
            <a:avLst/>
          </a:prstGeom>
          <a:noFill/>
          <a:ln w="9525">
            <a:solidFill>
              <a:schemeClr val="tx1"/>
            </a:solidFill>
            <a:round/>
            <a:headEnd/>
            <a:tailEnd/>
          </a:ln>
        </p:spPr>
        <p:txBody>
          <a:bodyPr/>
          <a:lstStyle/>
          <a:p>
            <a:endParaRPr lang="de-DE"/>
          </a:p>
        </p:txBody>
      </p:sp>
      <p:sp>
        <p:nvSpPr>
          <p:cNvPr id="19475" name="Line 34"/>
          <p:cNvSpPr>
            <a:spLocks noChangeShapeType="1"/>
          </p:cNvSpPr>
          <p:nvPr/>
        </p:nvSpPr>
        <p:spPr bwMode="auto">
          <a:xfrm>
            <a:off x="755650" y="6308725"/>
            <a:ext cx="5256213" cy="0"/>
          </a:xfrm>
          <a:prstGeom prst="line">
            <a:avLst/>
          </a:prstGeom>
          <a:noFill/>
          <a:ln w="9525">
            <a:solidFill>
              <a:schemeClr val="tx1"/>
            </a:solidFill>
            <a:round/>
            <a:headEnd/>
            <a:tailEnd type="triangle" w="med" len="med"/>
          </a:ln>
        </p:spPr>
        <p:txBody>
          <a:bodyPr/>
          <a:lstStyle/>
          <a:p>
            <a:endParaRPr lang="de-DE"/>
          </a:p>
        </p:txBody>
      </p:sp>
      <p:sp>
        <p:nvSpPr>
          <p:cNvPr id="19476" name="Line 35"/>
          <p:cNvSpPr>
            <a:spLocks noChangeShapeType="1"/>
          </p:cNvSpPr>
          <p:nvPr/>
        </p:nvSpPr>
        <p:spPr bwMode="auto">
          <a:xfrm>
            <a:off x="755650" y="6308725"/>
            <a:ext cx="4895850" cy="0"/>
          </a:xfrm>
          <a:prstGeom prst="line">
            <a:avLst/>
          </a:prstGeom>
          <a:noFill/>
          <a:ln w="9525">
            <a:solidFill>
              <a:schemeClr val="tx1"/>
            </a:solidFill>
            <a:round/>
            <a:headEnd/>
            <a:tailEnd type="triangle" w="med" len="med"/>
          </a:ln>
        </p:spPr>
        <p:txBody>
          <a:bodyPr/>
          <a:lstStyle/>
          <a:p>
            <a:endParaRPr lang="de-DE"/>
          </a:p>
        </p:txBody>
      </p:sp>
      <p:sp>
        <p:nvSpPr>
          <p:cNvPr id="19477" name="Line 36"/>
          <p:cNvSpPr>
            <a:spLocks noChangeShapeType="1"/>
          </p:cNvSpPr>
          <p:nvPr/>
        </p:nvSpPr>
        <p:spPr bwMode="auto">
          <a:xfrm>
            <a:off x="827088" y="2276475"/>
            <a:ext cx="0" cy="0"/>
          </a:xfrm>
          <a:prstGeom prst="line">
            <a:avLst/>
          </a:prstGeom>
          <a:noFill/>
          <a:ln w="9525">
            <a:solidFill>
              <a:schemeClr val="tx1"/>
            </a:solidFill>
            <a:round/>
            <a:headEnd/>
            <a:tailEnd type="triangle" w="med" len="med"/>
          </a:ln>
        </p:spPr>
        <p:txBody>
          <a:bodyPr/>
          <a:lstStyle/>
          <a:p>
            <a:endParaRPr lang="de-DE"/>
          </a:p>
        </p:txBody>
      </p:sp>
      <p:sp>
        <p:nvSpPr>
          <p:cNvPr id="19478" name="Line 37"/>
          <p:cNvSpPr>
            <a:spLocks noChangeShapeType="1"/>
          </p:cNvSpPr>
          <p:nvPr/>
        </p:nvSpPr>
        <p:spPr bwMode="auto">
          <a:xfrm>
            <a:off x="755650" y="2276475"/>
            <a:ext cx="71438" cy="0"/>
          </a:xfrm>
          <a:prstGeom prst="line">
            <a:avLst/>
          </a:prstGeom>
          <a:noFill/>
          <a:ln w="9525">
            <a:solidFill>
              <a:schemeClr val="tx1"/>
            </a:solidFill>
            <a:round/>
            <a:headEnd/>
            <a:tailEnd type="triangle" w="med" len="med"/>
          </a:ln>
        </p:spPr>
        <p:txBody>
          <a:bodyPr/>
          <a:lstStyle/>
          <a:p>
            <a:endParaRPr lang="de-DE"/>
          </a:p>
        </p:txBody>
      </p:sp>
      <p:sp>
        <p:nvSpPr>
          <p:cNvPr id="19479" name="Line 38"/>
          <p:cNvSpPr>
            <a:spLocks noChangeShapeType="1"/>
          </p:cNvSpPr>
          <p:nvPr/>
        </p:nvSpPr>
        <p:spPr bwMode="auto">
          <a:xfrm>
            <a:off x="1835150" y="5876925"/>
            <a:ext cx="4176713" cy="0"/>
          </a:xfrm>
          <a:prstGeom prst="line">
            <a:avLst/>
          </a:prstGeom>
          <a:noFill/>
          <a:ln w="9525">
            <a:solidFill>
              <a:schemeClr val="tx1"/>
            </a:solidFill>
            <a:round/>
            <a:headEnd/>
            <a:tailEnd type="triangle" w="med" len="med"/>
          </a:ln>
        </p:spPr>
        <p:txBody>
          <a:bodyPr/>
          <a:lstStyle/>
          <a:p>
            <a:endParaRPr lang="de-DE"/>
          </a:p>
        </p:txBody>
      </p:sp>
      <p:sp>
        <p:nvSpPr>
          <p:cNvPr id="19480" name="Line 39"/>
          <p:cNvSpPr>
            <a:spLocks noChangeShapeType="1"/>
          </p:cNvSpPr>
          <p:nvPr/>
        </p:nvSpPr>
        <p:spPr bwMode="auto">
          <a:xfrm>
            <a:off x="1835150" y="2997200"/>
            <a:ext cx="0" cy="2879725"/>
          </a:xfrm>
          <a:prstGeom prst="line">
            <a:avLst/>
          </a:prstGeom>
          <a:noFill/>
          <a:ln w="9525">
            <a:solidFill>
              <a:schemeClr val="tx1"/>
            </a:solidFill>
            <a:round/>
            <a:headEnd/>
            <a:tailEnd/>
          </a:ln>
        </p:spPr>
        <p:txBody>
          <a:bodyPr/>
          <a:lstStyle/>
          <a:p>
            <a:endParaRPr lang="de-DE"/>
          </a:p>
        </p:txBody>
      </p:sp>
      <p:sp>
        <p:nvSpPr>
          <p:cNvPr id="19481" name="Line 40"/>
          <p:cNvSpPr>
            <a:spLocks noChangeShapeType="1"/>
          </p:cNvSpPr>
          <p:nvPr/>
        </p:nvSpPr>
        <p:spPr bwMode="auto">
          <a:xfrm>
            <a:off x="1835150" y="2997200"/>
            <a:ext cx="576263" cy="0"/>
          </a:xfrm>
          <a:prstGeom prst="line">
            <a:avLst/>
          </a:prstGeom>
          <a:noFill/>
          <a:ln w="9525">
            <a:solidFill>
              <a:schemeClr val="tx1"/>
            </a:solidFill>
            <a:round/>
            <a:headEnd/>
            <a:tailEnd type="triangle" w="med" len="med"/>
          </a:ln>
        </p:spPr>
        <p:txBody>
          <a:bodyPr/>
          <a:lstStyle/>
          <a:p>
            <a:endParaRPr lang="de-DE"/>
          </a:p>
        </p:txBody>
      </p:sp>
      <p:sp>
        <p:nvSpPr>
          <p:cNvPr id="19482" name="Line 41"/>
          <p:cNvSpPr>
            <a:spLocks noChangeShapeType="1"/>
          </p:cNvSpPr>
          <p:nvPr/>
        </p:nvSpPr>
        <p:spPr bwMode="auto">
          <a:xfrm>
            <a:off x="1835150" y="5876925"/>
            <a:ext cx="3816350" cy="0"/>
          </a:xfrm>
          <a:prstGeom prst="line">
            <a:avLst/>
          </a:prstGeom>
          <a:noFill/>
          <a:ln w="9525">
            <a:solidFill>
              <a:schemeClr val="tx1"/>
            </a:solidFill>
            <a:round/>
            <a:headEnd/>
            <a:tailEnd type="triangle" w="med" len="med"/>
          </a:ln>
        </p:spPr>
        <p:txBody>
          <a:bodyPr/>
          <a:lstStyle/>
          <a:p>
            <a:endParaRPr lang="de-DE"/>
          </a:p>
        </p:txBody>
      </p:sp>
      <p:sp>
        <p:nvSpPr>
          <p:cNvPr id="19483" name="Line 42"/>
          <p:cNvSpPr>
            <a:spLocks noChangeShapeType="1"/>
          </p:cNvSpPr>
          <p:nvPr/>
        </p:nvSpPr>
        <p:spPr bwMode="auto">
          <a:xfrm>
            <a:off x="3132138" y="5300663"/>
            <a:ext cx="2879725" cy="0"/>
          </a:xfrm>
          <a:prstGeom prst="line">
            <a:avLst/>
          </a:prstGeom>
          <a:noFill/>
          <a:ln w="9525">
            <a:solidFill>
              <a:schemeClr val="tx1"/>
            </a:solidFill>
            <a:round/>
            <a:headEnd/>
            <a:tailEnd type="triangle" w="med" len="med"/>
          </a:ln>
        </p:spPr>
        <p:txBody>
          <a:bodyPr/>
          <a:lstStyle/>
          <a:p>
            <a:endParaRPr lang="de-DE"/>
          </a:p>
        </p:txBody>
      </p:sp>
      <p:sp>
        <p:nvSpPr>
          <p:cNvPr id="19484" name="Line 43"/>
          <p:cNvSpPr>
            <a:spLocks noChangeShapeType="1"/>
          </p:cNvSpPr>
          <p:nvPr/>
        </p:nvSpPr>
        <p:spPr bwMode="auto">
          <a:xfrm>
            <a:off x="3132138" y="3573463"/>
            <a:ext cx="0" cy="1727200"/>
          </a:xfrm>
          <a:prstGeom prst="line">
            <a:avLst/>
          </a:prstGeom>
          <a:noFill/>
          <a:ln w="9525">
            <a:solidFill>
              <a:schemeClr val="tx1"/>
            </a:solidFill>
            <a:round/>
            <a:headEnd/>
            <a:tailEnd/>
          </a:ln>
        </p:spPr>
        <p:txBody>
          <a:bodyPr/>
          <a:lstStyle/>
          <a:p>
            <a:endParaRPr lang="de-DE"/>
          </a:p>
        </p:txBody>
      </p:sp>
      <p:sp>
        <p:nvSpPr>
          <p:cNvPr id="19485" name="Line 44"/>
          <p:cNvSpPr>
            <a:spLocks noChangeShapeType="1"/>
          </p:cNvSpPr>
          <p:nvPr/>
        </p:nvSpPr>
        <p:spPr bwMode="auto">
          <a:xfrm>
            <a:off x="3851275" y="3573463"/>
            <a:ext cx="215900" cy="0"/>
          </a:xfrm>
          <a:prstGeom prst="line">
            <a:avLst/>
          </a:prstGeom>
          <a:noFill/>
          <a:ln w="9525">
            <a:solidFill>
              <a:schemeClr val="tx1"/>
            </a:solidFill>
            <a:round/>
            <a:headEnd/>
            <a:tailEnd type="triangle" w="med" len="med"/>
          </a:ln>
        </p:spPr>
        <p:txBody>
          <a:bodyPr/>
          <a:lstStyle/>
          <a:p>
            <a:endParaRPr lang="de-DE"/>
          </a:p>
        </p:txBody>
      </p:sp>
      <p:sp>
        <p:nvSpPr>
          <p:cNvPr id="19486" name="Line 45"/>
          <p:cNvSpPr>
            <a:spLocks noChangeShapeType="1"/>
          </p:cNvSpPr>
          <p:nvPr/>
        </p:nvSpPr>
        <p:spPr bwMode="auto">
          <a:xfrm>
            <a:off x="3132138" y="5300663"/>
            <a:ext cx="2519362" cy="0"/>
          </a:xfrm>
          <a:prstGeom prst="line">
            <a:avLst/>
          </a:prstGeom>
          <a:noFill/>
          <a:ln w="9525">
            <a:solidFill>
              <a:schemeClr val="tx1"/>
            </a:solidFill>
            <a:round/>
            <a:headEnd/>
            <a:tailEnd type="triangle" w="med" len="med"/>
          </a:ln>
        </p:spPr>
        <p:txBody>
          <a:bodyPr/>
          <a:lstStyle/>
          <a:p>
            <a:endParaRPr lang="de-DE"/>
          </a:p>
        </p:txBody>
      </p:sp>
      <p:sp>
        <p:nvSpPr>
          <p:cNvPr id="19487" name="Line 47"/>
          <p:cNvSpPr>
            <a:spLocks noChangeShapeType="1"/>
          </p:cNvSpPr>
          <p:nvPr/>
        </p:nvSpPr>
        <p:spPr bwMode="auto">
          <a:xfrm>
            <a:off x="4140200" y="4149725"/>
            <a:ext cx="2087563" cy="0"/>
          </a:xfrm>
          <a:prstGeom prst="line">
            <a:avLst/>
          </a:prstGeom>
          <a:noFill/>
          <a:ln w="9525">
            <a:solidFill>
              <a:schemeClr val="tx1"/>
            </a:solidFill>
            <a:round/>
            <a:headEnd/>
            <a:tailEnd type="triangle" w="med" len="med"/>
          </a:ln>
        </p:spPr>
        <p:txBody>
          <a:bodyPr/>
          <a:lstStyle/>
          <a:p>
            <a:endParaRPr lang="de-DE"/>
          </a:p>
        </p:txBody>
      </p:sp>
      <p:sp>
        <p:nvSpPr>
          <p:cNvPr id="19488" name="Line 48"/>
          <p:cNvSpPr>
            <a:spLocks noChangeShapeType="1"/>
          </p:cNvSpPr>
          <p:nvPr/>
        </p:nvSpPr>
        <p:spPr bwMode="auto">
          <a:xfrm>
            <a:off x="4140200" y="4149725"/>
            <a:ext cx="1871663" cy="0"/>
          </a:xfrm>
          <a:prstGeom prst="line">
            <a:avLst/>
          </a:prstGeom>
          <a:noFill/>
          <a:ln w="9525">
            <a:solidFill>
              <a:schemeClr val="tx1"/>
            </a:solidFill>
            <a:round/>
            <a:headEnd/>
            <a:tailEnd type="triangle" w="med" len="med"/>
          </a:ln>
        </p:spPr>
        <p:txBody>
          <a:bodyPr/>
          <a:lstStyle/>
          <a:p>
            <a:endParaRPr lang="de-DE"/>
          </a:p>
        </p:txBody>
      </p:sp>
      <p:sp>
        <p:nvSpPr>
          <p:cNvPr id="19489" name="Line 49"/>
          <p:cNvSpPr>
            <a:spLocks noChangeShapeType="1"/>
          </p:cNvSpPr>
          <p:nvPr/>
        </p:nvSpPr>
        <p:spPr bwMode="auto">
          <a:xfrm>
            <a:off x="4140200" y="4149725"/>
            <a:ext cx="0" cy="719138"/>
          </a:xfrm>
          <a:prstGeom prst="line">
            <a:avLst/>
          </a:prstGeom>
          <a:noFill/>
          <a:ln w="9525">
            <a:solidFill>
              <a:schemeClr val="tx1"/>
            </a:solidFill>
            <a:round/>
            <a:headEnd/>
            <a:tailEnd/>
          </a:ln>
        </p:spPr>
        <p:txBody>
          <a:bodyPr/>
          <a:lstStyle/>
          <a:p>
            <a:endParaRPr lang="de-DE"/>
          </a:p>
        </p:txBody>
      </p:sp>
      <p:sp>
        <p:nvSpPr>
          <p:cNvPr id="19490" name="Line 50"/>
          <p:cNvSpPr>
            <a:spLocks noChangeShapeType="1"/>
          </p:cNvSpPr>
          <p:nvPr/>
        </p:nvSpPr>
        <p:spPr bwMode="auto">
          <a:xfrm>
            <a:off x="4140200" y="4868863"/>
            <a:ext cx="1871663" cy="0"/>
          </a:xfrm>
          <a:prstGeom prst="line">
            <a:avLst/>
          </a:prstGeom>
          <a:noFill/>
          <a:ln w="9525">
            <a:solidFill>
              <a:schemeClr val="tx1"/>
            </a:solidFill>
            <a:round/>
            <a:headEnd/>
            <a:tailEnd type="triangle" w="med" len="med"/>
          </a:ln>
        </p:spPr>
        <p:txBody>
          <a:bodyPr/>
          <a:lstStyle/>
          <a:p>
            <a:endParaRPr lang="de-DE"/>
          </a:p>
        </p:txBody>
      </p:sp>
      <p:sp>
        <p:nvSpPr>
          <p:cNvPr id="19491" name="Line 51"/>
          <p:cNvSpPr>
            <a:spLocks noChangeShapeType="1"/>
          </p:cNvSpPr>
          <p:nvPr/>
        </p:nvSpPr>
        <p:spPr bwMode="auto">
          <a:xfrm>
            <a:off x="4211638" y="4868863"/>
            <a:ext cx="1439862" cy="0"/>
          </a:xfrm>
          <a:prstGeom prst="line">
            <a:avLst/>
          </a:prstGeom>
          <a:noFill/>
          <a:ln w="9525">
            <a:solidFill>
              <a:schemeClr val="tx1"/>
            </a:solidFill>
            <a:round/>
            <a:headEnd/>
            <a:tailEnd type="triangle" w="med" len="med"/>
          </a:ln>
        </p:spPr>
        <p:txBody>
          <a:bodyPr/>
          <a:lstStyle/>
          <a:p>
            <a:endParaRPr lang="de-DE"/>
          </a:p>
        </p:txBody>
      </p:sp>
      <p:sp>
        <p:nvSpPr>
          <p:cNvPr id="19492" name="Text Box 52"/>
          <p:cNvSpPr txBox="1">
            <a:spLocks noChangeArrowheads="1"/>
          </p:cNvSpPr>
          <p:nvPr/>
        </p:nvSpPr>
        <p:spPr bwMode="auto">
          <a:xfrm>
            <a:off x="827088" y="5949950"/>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19493" name="Text Box 53"/>
          <p:cNvSpPr txBox="1">
            <a:spLocks noChangeArrowheads="1"/>
          </p:cNvSpPr>
          <p:nvPr/>
        </p:nvSpPr>
        <p:spPr bwMode="auto">
          <a:xfrm>
            <a:off x="1835150" y="5516563"/>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19494" name="Text Box 54"/>
          <p:cNvSpPr txBox="1">
            <a:spLocks noChangeArrowheads="1"/>
          </p:cNvSpPr>
          <p:nvPr/>
        </p:nvSpPr>
        <p:spPr bwMode="auto">
          <a:xfrm>
            <a:off x="3132138" y="4941888"/>
            <a:ext cx="28082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19495" name="Text Box 55"/>
          <p:cNvSpPr txBox="1">
            <a:spLocks noChangeArrowheads="1"/>
          </p:cNvSpPr>
          <p:nvPr/>
        </p:nvSpPr>
        <p:spPr bwMode="auto">
          <a:xfrm>
            <a:off x="4140200" y="4508500"/>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2" name="Fußzeilenplatzhalter 1"/>
          <p:cNvSpPr>
            <a:spLocks noGrp="1"/>
          </p:cNvSpPr>
          <p:nvPr>
            <p:ph type="ftr" sz="quarter" idx="10"/>
          </p:nvPr>
        </p:nvSpPr>
        <p:spPr>
          <a:xfrm>
            <a:off x="467543" y="6381328"/>
            <a:ext cx="5183957" cy="365125"/>
          </a:xfrm>
        </p:spPr>
        <p:txBody>
          <a:bodyPr/>
          <a:lstStyle/>
          <a:p>
            <a:pPr algn="l"/>
            <a:r>
              <a:rPr lang="de-DE" smtClean="0"/>
              <a:t>AG RDA Schulungsunterlagen – Modul 1: Grundlagen der RDA | 11.04.2014   </a:t>
            </a:r>
            <a:endParaRPr lang="de-DE" dirty="0"/>
          </a:p>
        </p:txBody>
      </p:sp>
    </p:spTree>
    <p:extLst>
      <p:ext uri="{BB962C8B-B14F-4D97-AF65-F5344CB8AC3E}">
        <p14:creationId xmlns:p14="http://schemas.microsoft.com/office/powerpoint/2010/main" val="1585770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idx="4294967295"/>
          </p:nvPr>
        </p:nvSpPr>
        <p:spPr>
          <a:xfrm>
            <a:off x="224692" y="-27384"/>
            <a:ext cx="7587667" cy="1371600"/>
          </a:xfrm>
        </p:spPr>
        <p:txBody>
          <a:bodyPr lIns="91440" tIns="45720" rIns="91440" bIns="45720" anchor="ctr"/>
          <a:lstStyle/>
          <a:p>
            <a:pPr algn="l" eaLnBrk="1" hangingPunct="1"/>
            <a:r>
              <a:rPr lang="en-US" dirty="0" smtClean="0"/>
              <a:t>FRBR-Entitäten der </a:t>
            </a:r>
            <a:r>
              <a:rPr lang="en-US" dirty="0" err="1" smtClean="0"/>
              <a:t>Gruppe</a:t>
            </a:r>
            <a:r>
              <a:rPr lang="en-US" dirty="0" smtClean="0"/>
              <a:t> </a:t>
            </a:r>
            <a:r>
              <a:rPr lang="en-US" dirty="0" smtClean="0"/>
              <a:t>3</a:t>
            </a:r>
          </a:p>
        </p:txBody>
      </p:sp>
      <p:grpSp>
        <p:nvGrpSpPr>
          <p:cNvPr id="3" name="Group 29"/>
          <p:cNvGrpSpPr>
            <a:grpSpLocks/>
          </p:cNvGrpSpPr>
          <p:nvPr/>
        </p:nvGrpSpPr>
        <p:grpSpPr bwMode="auto">
          <a:xfrm>
            <a:off x="2895600" y="3581400"/>
            <a:ext cx="381000" cy="0"/>
            <a:chOff x="2895600" y="3581400"/>
            <a:chExt cx="381000" cy="0"/>
          </a:xfrm>
        </p:grpSpPr>
        <p:sp>
          <p:nvSpPr>
            <p:cNvPr id="20508"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p>
          </p:txBody>
        </p:sp>
        <p:sp>
          <p:nvSpPr>
            <p:cNvPr id="20509"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p>
          </p:txBody>
        </p:sp>
      </p:grpSp>
      <p:grpSp>
        <p:nvGrpSpPr>
          <p:cNvPr id="5" name="Group 36"/>
          <p:cNvGrpSpPr>
            <a:grpSpLocks/>
          </p:cNvGrpSpPr>
          <p:nvPr/>
        </p:nvGrpSpPr>
        <p:grpSpPr bwMode="auto">
          <a:xfrm>
            <a:off x="2819400" y="1676400"/>
            <a:ext cx="457200" cy="76200"/>
            <a:chOff x="3000364" y="1714488"/>
            <a:chExt cx="457200" cy="76200"/>
          </a:xfrm>
        </p:grpSpPr>
        <p:sp>
          <p:nvSpPr>
            <p:cNvPr id="20504" name="Line 37"/>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p>
          </p:txBody>
        </p:sp>
        <p:sp>
          <p:nvSpPr>
            <p:cNvPr id="20505" name="Line 38"/>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p>
          </p:txBody>
        </p:sp>
      </p:grpSp>
      <p:grpSp>
        <p:nvGrpSpPr>
          <p:cNvPr id="60" name="Group 29"/>
          <p:cNvGrpSpPr>
            <a:grpSpLocks/>
          </p:cNvGrpSpPr>
          <p:nvPr/>
        </p:nvGrpSpPr>
        <p:grpSpPr bwMode="auto">
          <a:xfrm>
            <a:off x="2928926" y="3571876"/>
            <a:ext cx="381000" cy="0"/>
            <a:chOff x="2928926" y="3571876"/>
            <a:chExt cx="381000" cy="0"/>
          </a:xfrm>
        </p:grpSpPr>
        <p:sp>
          <p:nvSpPr>
            <p:cNvPr id="61"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p>
          </p:txBody>
        </p:sp>
        <p:sp>
          <p:nvSpPr>
            <p:cNvPr id="62"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p>
          </p:txBody>
        </p:sp>
      </p:grpSp>
      <p:sp>
        <p:nvSpPr>
          <p:cNvPr id="69" name="Line 34"/>
          <p:cNvSpPr>
            <a:spLocks noChangeShapeType="1"/>
          </p:cNvSpPr>
          <p:nvPr/>
        </p:nvSpPr>
        <p:spPr bwMode="auto">
          <a:xfrm flipV="1">
            <a:off x="4520560" y="2225412"/>
            <a:ext cx="411480" cy="0"/>
          </a:xfrm>
          <a:prstGeom prst="line">
            <a:avLst/>
          </a:prstGeom>
          <a:noFill/>
          <a:ln w="38100">
            <a:solidFill>
              <a:schemeClr val="tx1"/>
            </a:solidFill>
            <a:round/>
            <a:headEnd type="none" w="sm" len="sm"/>
            <a:tailEnd type="arrow" w="med" len="med"/>
          </a:ln>
        </p:spPr>
        <p:txBody>
          <a:bodyPr wrap="none" anchor="ctr"/>
          <a:lstStyle/>
          <a:p>
            <a:endParaRPr lang="de-DE"/>
          </a:p>
        </p:txBody>
      </p:sp>
      <p:grpSp>
        <p:nvGrpSpPr>
          <p:cNvPr id="7" name="Gruppieren 6"/>
          <p:cNvGrpSpPr/>
          <p:nvPr/>
        </p:nvGrpSpPr>
        <p:grpSpPr>
          <a:xfrm>
            <a:off x="2195736" y="1024048"/>
            <a:ext cx="5143536" cy="5429288"/>
            <a:chOff x="500034" y="428604"/>
            <a:chExt cx="5143536" cy="5429288"/>
          </a:xfrm>
        </p:grpSpPr>
        <p:cxnSp>
          <p:nvCxnSpPr>
            <p:cNvPr id="20484" name="AutoShape 3"/>
            <p:cNvCxnSpPr>
              <a:cxnSpLocks noChangeShapeType="1"/>
              <a:stCxn id="20507" idx="0"/>
            </p:cNvCxnSpPr>
            <p:nvPr/>
          </p:nvCxnSpPr>
          <p:spPr bwMode="auto">
            <a:xfrm rot="16200000" flipV="1">
              <a:off x="785786" y="1500174"/>
              <a:ext cx="1785950" cy="2357454"/>
            </a:xfrm>
            <a:prstGeom prst="bentConnector2">
              <a:avLst/>
            </a:prstGeom>
            <a:noFill/>
            <a:ln w="38100">
              <a:solidFill>
                <a:schemeClr val="tx1"/>
              </a:solidFill>
              <a:miter lim="800000"/>
              <a:headEnd type="none" w="lg" len="med"/>
              <a:tailEnd type="none" w="lg" len="med"/>
            </a:ln>
          </p:spPr>
        </p:cxnSp>
        <p:sp>
          <p:nvSpPr>
            <p:cNvPr id="20486" name="Text Box 9"/>
            <p:cNvSpPr txBox="1">
              <a:spLocks noChangeArrowheads="1"/>
            </p:cNvSpPr>
            <p:nvPr/>
          </p:nvSpPr>
          <p:spPr bwMode="auto">
            <a:xfrm>
              <a:off x="503238" y="5105400"/>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20488" name="Text Box 24"/>
            <p:cNvSpPr txBox="1">
              <a:spLocks noChangeArrowheads="1"/>
            </p:cNvSpPr>
            <p:nvPr/>
          </p:nvSpPr>
          <p:spPr bwMode="auto">
            <a:xfrm>
              <a:off x="990600" y="3213100"/>
              <a:ext cx="1785938"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20489" name="Text Box 25"/>
            <p:cNvSpPr txBox="1">
              <a:spLocks noChangeArrowheads="1"/>
            </p:cNvSpPr>
            <p:nvPr/>
          </p:nvSpPr>
          <p:spPr bwMode="auto">
            <a:xfrm>
              <a:off x="1265238" y="1292225"/>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cxnSp>
          <p:nvCxnSpPr>
            <p:cNvPr id="20490" name="AutoShape 26"/>
            <p:cNvCxnSpPr>
              <a:cxnSpLocks noChangeShapeType="1"/>
            </p:cNvCxnSpPr>
            <p:nvPr/>
          </p:nvCxnSpPr>
          <p:spPr bwMode="auto">
            <a:xfrm rot="10800000" flipH="1" flipV="1">
              <a:off x="1676400" y="685800"/>
              <a:ext cx="1600200" cy="4821238"/>
            </a:xfrm>
            <a:prstGeom prst="bentConnector3">
              <a:avLst>
                <a:gd name="adj1" fmla="val -71630"/>
              </a:avLst>
            </a:prstGeom>
            <a:noFill/>
            <a:ln w="38100">
              <a:solidFill>
                <a:schemeClr val="tx1"/>
              </a:solidFill>
              <a:miter lim="800000"/>
              <a:headEnd type="arrow" w="med" len="med"/>
              <a:tailEnd type="arrow" w="lg" len="med"/>
            </a:ln>
          </p:spPr>
        </p:cxnSp>
        <p:sp>
          <p:nvSpPr>
            <p:cNvPr id="20491" name="Line 27"/>
            <p:cNvSpPr>
              <a:spLocks noChangeShapeType="1"/>
            </p:cNvSpPr>
            <p:nvPr/>
          </p:nvSpPr>
          <p:spPr bwMode="auto">
            <a:xfrm>
              <a:off x="1371600" y="685800"/>
              <a:ext cx="152400" cy="0"/>
            </a:xfrm>
            <a:prstGeom prst="line">
              <a:avLst/>
            </a:prstGeom>
            <a:noFill/>
            <a:ln w="38100">
              <a:solidFill>
                <a:schemeClr val="tx1"/>
              </a:solidFill>
              <a:round/>
              <a:headEnd type="none" w="sm" len="sm"/>
              <a:tailEnd type="arrow" w="med" len="med"/>
            </a:ln>
          </p:spPr>
          <p:txBody>
            <a:bodyPr wrap="none" anchor="ctr"/>
            <a:lstStyle/>
            <a:p>
              <a:endParaRPr lang="de-DE"/>
            </a:p>
          </p:txBody>
        </p:sp>
        <p:sp>
          <p:nvSpPr>
            <p:cNvPr id="20492" name="Line 28"/>
            <p:cNvSpPr>
              <a:spLocks noChangeShapeType="1"/>
            </p:cNvSpPr>
            <p:nvPr/>
          </p:nvSpPr>
          <p:spPr bwMode="auto">
            <a:xfrm>
              <a:off x="3214678" y="5500702"/>
              <a:ext cx="228600" cy="0"/>
            </a:xfrm>
            <a:prstGeom prst="line">
              <a:avLst/>
            </a:prstGeom>
            <a:noFill/>
            <a:ln w="38100">
              <a:solidFill>
                <a:schemeClr val="tx1"/>
              </a:solidFill>
              <a:round/>
              <a:headEnd type="none" w="sm" len="sm"/>
              <a:tailEnd type="arrow" w="lg" len="lg"/>
            </a:ln>
          </p:spPr>
          <p:txBody>
            <a:bodyPr wrap="none" anchor="ctr"/>
            <a:lstStyle/>
            <a:p>
              <a:endParaRPr lang="de-DE"/>
            </a:p>
          </p:txBody>
        </p:sp>
        <p:grpSp>
          <p:nvGrpSpPr>
            <p:cNvPr id="4" name="Group 32"/>
            <p:cNvGrpSpPr>
              <a:grpSpLocks/>
            </p:cNvGrpSpPr>
            <p:nvPr/>
          </p:nvGrpSpPr>
          <p:grpSpPr bwMode="auto">
            <a:xfrm flipV="1">
              <a:off x="2857488" y="3571876"/>
              <a:ext cx="685800" cy="4093"/>
              <a:chOff x="5184" y="3936"/>
              <a:chExt cx="240" cy="4093"/>
            </a:xfrm>
          </p:grpSpPr>
          <p:sp>
            <p:nvSpPr>
              <p:cNvPr id="20506" name="Line 33"/>
              <p:cNvSpPr>
                <a:spLocks noChangeShapeType="1"/>
              </p:cNvSpPr>
              <p:nvPr/>
            </p:nvSpPr>
            <p:spPr bwMode="auto">
              <a:xfrm>
                <a:off x="5184" y="3936"/>
                <a:ext cx="240" cy="0"/>
              </a:xfrm>
              <a:prstGeom prst="line">
                <a:avLst/>
              </a:prstGeom>
              <a:noFill/>
              <a:ln w="38100">
                <a:solidFill>
                  <a:schemeClr val="tx1"/>
                </a:solidFill>
                <a:round/>
                <a:headEnd type="none" w="sm" len="sm"/>
                <a:tailEnd type="arrow" w="med" len="med"/>
              </a:ln>
            </p:spPr>
            <p:txBody>
              <a:bodyPr wrap="none" anchor="ctr"/>
              <a:lstStyle/>
              <a:p>
                <a:endParaRPr lang="de-DE"/>
              </a:p>
            </p:txBody>
          </p:sp>
          <p:sp>
            <p:nvSpPr>
              <p:cNvPr id="20507" name="Line 34"/>
              <p:cNvSpPr>
                <a:spLocks noChangeShapeType="1"/>
              </p:cNvSpPr>
              <p:nvPr/>
            </p:nvSpPr>
            <p:spPr bwMode="auto">
              <a:xfrm>
                <a:off x="5184" y="8029"/>
                <a:ext cx="144" cy="0"/>
              </a:xfrm>
              <a:prstGeom prst="line">
                <a:avLst/>
              </a:prstGeom>
              <a:noFill/>
              <a:ln w="38100">
                <a:solidFill>
                  <a:schemeClr val="tx1"/>
                </a:solidFill>
                <a:round/>
                <a:headEnd type="none" w="sm" len="sm"/>
                <a:tailEnd type="arrow" w="med" len="med"/>
              </a:ln>
            </p:spPr>
            <p:txBody>
              <a:bodyPr wrap="none" anchor="ctr"/>
              <a:lstStyle/>
              <a:p>
                <a:endParaRPr lang="de-DE"/>
              </a:p>
            </p:txBody>
          </p:sp>
        </p:grpSp>
        <p:grpSp>
          <p:nvGrpSpPr>
            <p:cNvPr id="6" name="Group 39"/>
            <p:cNvGrpSpPr>
              <a:grpSpLocks/>
            </p:cNvGrpSpPr>
            <p:nvPr/>
          </p:nvGrpSpPr>
          <p:grpSpPr bwMode="auto">
            <a:xfrm>
              <a:off x="1295400" y="990600"/>
              <a:ext cx="381000" cy="0"/>
              <a:chOff x="5184" y="3936"/>
              <a:chExt cx="240" cy="0"/>
            </a:xfrm>
          </p:grpSpPr>
          <p:sp>
            <p:nvSpPr>
              <p:cNvPr id="20502" name="Line 40"/>
              <p:cNvSpPr>
                <a:spLocks noChangeShapeType="1"/>
              </p:cNvSpPr>
              <p:nvPr/>
            </p:nvSpPr>
            <p:spPr bwMode="auto">
              <a:xfrm>
                <a:off x="5184" y="3936"/>
                <a:ext cx="240" cy="0"/>
              </a:xfrm>
              <a:prstGeom prst="line">
                <a:avLst/>
              </a:prstGeom>
              <a:noFill/>
              <a:ln w="38100">
                <a:solidFill>
                  <a:schemeClr val="tx1"/>
                </a:solidFill>
                <a:round/>
                <a:headEnd type="none" w="sm" len="sm"/>
                <a:tailEnd type="arrow" w="med" len="med"/>
              </a:ln>
            </p:spPr>
            <p:txBody>
              <a:bodyPr wrap="none" anchor="ctr"/>
              <a:lstStyle/>
              <a:p>
                <a:endParaRPr lang="de-DE"/>
              </a:p>
            </p:txBody>
          </p:sp>
          <p:sp>
            <p:nvSpPr>
              <p:cNvPr id="20503" name="Line 41"/>
              <p:cNvSpPr>
                <a:spLocks noChangeShapeType="1"/>
              </p:cNvSpPr>
              <p:nvPr/>
            </p:nvSpPr>
            <p:spPr bwMode="auto">
              <a:xfrm>
                <a:off x="5184" y="3936"/>
                <a:ext cx="144" cy="0"/>
              </a:xfrm>
              <a:prstGeom prst="line">
                <a:avLst/>
              </a:prstGeom>
              <a:noFill/>
              <a:ln w="38100">
                <a:solidFill>
                  <a:schemeClr val="tx1"/>
                </a:solidFill>
                <a:round/>
                <a:headEnd type="none" w="sm" len="sm"/>
                <a:tailEnd type="arrow" w="med" len="med"/>
              </a:ln>
            </p:spPr>
            <p:txBody>
              <a:bodyPr wrap="none" anchor="ctr"/>
              <a:lstStyle/>
              <a:p>
                <a:endParaRPr lang="de-DE"/>
              </a:p>
            </p:txBody>
          </p:sp>
        </p:grpSp>
        <p:cxnSp>
          <p:nvCxnSpPr>
            <p:cNvPr id="20497" name="AutoShape 42"/>
            <p:cNvCxnSpPr>
              <a:cxnSpLocks noChangeShapeType="1"/>
            </p:cNvCxnSpPr>
            <p:nvPr/>
          </p:nvCxnSpPr>
          <p:spPr bwMode="auto">
            <a:xfrm>
              <a:off x="1292122" y="981075"/>
              <a:ext cx="1490650" cy="661975"/>
            </a:xfrm>
            <a:prstGeom prst="bentConnector3">
              <a:avLst>
                <a:gd name="adj1" fmla="val -6712"/>
              </a:avLst>
            </a:prstGeom>
            <a:noFill/>
            <a:ln w="38100">
              <a:solidFill>
                <a:schemeClr val="tx1"/>
              </a:solidFill>
              <a:miter lim="800000"/>
              <a:headEnd type="none" w="sm" len="sm"/>
              <a:tailEnd type="none" w="sm" len="sm"/>
            </a:ln>
          </p:spPr>
        </p:cxnSp>
        <p:sp>
          <p:nvSpPr>
            <p:cNvPr id="44" name="AutoShape 6"/>
            <p:cNvSpPr>
              <a:spLocks noChangeArrowheads="1"/>
            </p:cNvSpPr>
            <p:nvPr/>
          </p:nvSpPr>
          <p:spPr bwMode="auto">
            <a:xfrm>
              <a:off x="3500430" y="1142984"/>
              <a:ext cx="2143140" cy="1071570"/>
            </a:xfrm>
            <a:prstGeom prst="flowChartProcess">
              <a:avLst/>
            </a:prstGeom>
            <a:solidFill>
              <a:schemeClr val="bg1">
                <a:lumMod val="8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45" name="Rectangle 29"/>
            <p:cNvSpPr>
              <a:spLocks noChangeArrowheads="1"/>
            </p:cNvSpPr>
            <p:nvPr/>
          </p:nvSpPr>
          <p:spPr bwMode="auto">
            <a:xfrm>
              <a:off x="3500430" y="2857496"/>
              <a:ext cx="2143140" cy="1071570"/>
            </a:xfrm>
            <a:prstGeom prst="rect">
              <a:avLst/>
            </a:prstGeom>
            <a:solidFill>
              <a:schemeClr val="tx2">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de-DE" dirty="0"/>
            </a:p>
          </p:txBody>
        </p:sp>
        <p:sp>
          <p:nvSpPr>
            <p:cNvPr id="46" name="Rectangle 29"/>
            <p:cNvSpPr>
              <a:spLocks noChangeArrowheads="1"/>
            </p:cNvSpPr>
            <p:nvPr/>
          </p:nvSpPr>
          <p:spPr bwMode="auto">
            <a:xfrm>
              <a:off x="3500430" y="4429132"/>
              <a:ext cx="2143140" cy="142876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de-DE" dirty="0"/>
            </a:p>
          </p:txBody>
        </p:sp>
        <p:sp>
          <p:nvSpPr>
            <p:cNvPr id="47" name="AutoShape 4"/>
            <p:cNvSpPr>
              <a:spLocks noChangeArrowheads="1"/>
            </p:cNvSpPr>
            <p:nvPr/>
          </p:nvSpPr>
          <p:spPr bwMode="auto">
            <a:xfrm>
              <a:off x="1714480" y="428604"/>
              <a:ext cx="1439863" cy="720725"/>
            </a:xfrm>
            <a:prstGeom prst="flowChartProcess">
              <a:avLst/>
            </a:prstGeom>
            <a:solidFill>
              <a:schemeClr val="bg1">
                <a:lumMod val="8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dirty="0"/>
            </a:p>
          </p:txBody>
        </p:sp>
        <p:sp>
          <p:nvSpPr>
            <p:cNvPr id="48" name="Textfeld 47"/>
            <p:cNvSpPr txBox="1"/>
            <p:nvPr/>
          </p:nvSpPr>
          <p:spPr>
            <a:xfrm>
              <a:off x="3714744" y="1500174"/>
              <a:ext cx="1857388" cy="369332"/>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Gruppe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9" name="Textfeld 48"/>
            <p:cNvSpPr txBox="1"/>
            <p:nvPr/>
          </p:nvSpPr>
          <p:spPr>
            <a:xfrm>
              <a:off x="3714744" y="3214686"/>
              <a:ext cx="1785950" cy="369332"/>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Gruppe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0" name="Textfeld 49"/>
            <p:cNvSpPr txBox="1"/>
            <p:nvPr/>
          </p:nvSpPr>
          <p:spPr>
            <a:xfrm>
              <a:off x="3643306" y="4572008"/>
              <a:ext cx="1928826" cy="1200329"/>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Begriff</a:t>
              </a:r>
            </a:p>
            <a:p>
              <a:r>
                <a:rPr lang="de-DE" dirty="0" smtClean="0">
                  <a:latin typeface="Verdana" panose="020B0604030504040204" pitchFamily="34" charset="0"/>
                  <a:ea typeface="Verdana" panose="020B0604030504040204" pitchFamily="34" charset="0"/>
                  <a:cs typeface="Verdana" panose="020B0604030504040204" pitchFamily="34" charset="0"/>
                </a:rPr>
                <a:t>Objekt</a:t>
              </a:r>
            </a:p>
            <a:p>
              <a:r>
                <a:rPr lang="de-DE" dirty="0" smtClean="0">
                  <a:latin typeface="Verdana" panose="020B0604030504040204" pitchFamily="34" charset="0"/>
                  <a:ea typeface="Verdana" panose="020B0604030504040204" pitchFamily="34" charset="0"/>
                  <a:cs typeface="Verdana" panose="020B0604030504040204" pitchFamily="34" charset="0"/>
                </a:rPr>
                <a:t>Ereignis</a:t>
              </a:r>
            </a:p>
            <a:p>
              <a:r>
                <a:rPr lang="de-DE" dirty="0" smtClean="0">
                  <a:latin typeface="Verdana" panose="020B0604030504040204" pitchFamily="34" charset="0"/>
                  <a:ea typeface="Verdana" panose="020B0604030504040204" pitchFamily="34" charset="0"/>
                  <a:cs typeface="Verdana" panose="020B0604030504040204" pitchFamily="34" charset="0"/>
                </a:rPr>
                <a:t>Ort</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0" name="Line 34"/>
            <p:cNvSpPr>
              <a:spLocks noChangeShapeType="1"/>
            </p:cNvSpPr>
            <p:nvPr/>
          </p:nvSpPr>
          <p:spPr bwMode="auto">
            <a:xfrm flipV="1">
              <a:off x="3071802" y="1643050"/>
              <a:ext cx="411480" cy="0"/>
            </a:xfrm>
            <a:prstGeom prst="line">
              <a:avLst/>
            </a:prstGeom>
            <a:noFill/>
            <a:ln w="38100">
              <a:solidFill>
                <a:schemeClr val="tx1"/>
              </a:solidFill>
              <a:round/>
              <a:headEnd type="none" w="sm" len="sm"/>
              <a:tailEnd type="arrow" w="med" len="med"/>
            </a:ln>
          </p:spPr>
          <p:txBody>
            <a:bodyPr wrap="none" anchor="ctr"/>
            <a:lstStyle/>
            <a:p>
              <a:endParaRPr lang="de-DE"/>
            </a:p>
          </p:txBody>
        </p:sp>
        <p:sp>
          <p:nvSpPr>
            <p:cNvPr id="71" name="Textfeld 70"/>
            <p:cNvSpPr txBox="1"/>
            <p:nvPr/>
          </p:nvSpPr>
          <p:spPr>
            <a:xfrm>
              <a:off x="1857356" y="571480"/>
              <a:ext cx="1214446" cy="369332"/>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grpSp>
      <p:sp>
        <p:nvSpPr>
          <p:cNvPr id="2" name="Fußzeilenplatzhalter 1"/>
          <p:cNvSpPr>
            <a:spLocks noGrp="1"/>
          </p:cNvSpPr>
          <p:nvPr>
            <p:ph type="ftr" sz="quarter" idx="10"/>
          </p:nvPr>
        </p:nvSpPr>
        <p:spPr>
          <a:xfrm>
            <a:off x="467544" y="6381328"/>
            <a:ext cx="6264696"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70238289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title"/>
          </p:nvPr>
        </p:nvSpPr>
        <p:spPr>
          <a:xfrm>
            <a:off x="251520" y="260648"/>
            <a:ext cx="6551613" cy="777875"/>
          </a:xfrm>
          <a:noFill/>
        </p:spPr>
        <p:txBody>
          <a:bodyPr/>
          <a:lstStyle/>
          <a:p>
            <a:pPr algn="l" eaLnBrk="1" hangingPunct="1"/>
            <a:r>
              <a:rPr lang="de-DE" dirty="0" smtClean="0"/>
              <a:t>Merkmale der Entität Werk</a:t>
            </a:r>
          </a:p>
        </p:txBody>
      </p:sp>
      <p:sp>
        <p:nvSpPr>
          <p:cNvPr id="18436" name="AutoShape 6"/>
          <p:cNvSpPr>
            <a:spLocks noChangeArrowheads="1"/>
          </p:cNvSpPr>
          <p:nvPr/>
        </p:nvSpPr>
        <p:spPr bwMode="auto">
          <a:xfrm>
            <a:off x="6126858" y="3356992"/>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Werk</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8437" name="AutoShape 7"/>
          <p:cNvSpPr>
            <a:spLocks noChangeArrowheads="1"/>
          </p:cNvSpPr>
          <p:nvPr/>
        </p:nvSpPr>
        <p:spPr bwMode="auto">
          <a:xfrm>
            <a:off x="6393247" y="3864642"/>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Expression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8438" name="AutoShape 8"/>
          <p:cNvSpPr>
            <a:spLocks noChangeArrowheads="1"/>
          </p:cNvSpPr>
          <p:nvPr/>
        </p:nvSpPr>
        <p:spPr bwMode="auto">
          <a:xfrm>
            <a:off x="6919419" y="4365104"/>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8439" name="AutoShape 9"/>
          <p:cNvSpPr>
            <a:spLocks noChangeArrowheads="1"/>
          </p:cNvSpPr>
          <p:nvPr/>
        </p:nvSpPr>
        <p:spPr bwMode="auto">
          <a:xfrm>
            <a:off x="7566721" y="4941168"/>
            <a:ext cx="1439863"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Exemplar</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
        <p:nvSpPr>
          <p:cNvPr id="28" name="Abgerundetes Rechteck 27"/>
          <p:cNvSpPr/>
          <p:nvPr/>
        </p:nvSpPr>
        <p:spPr>
          <a:xfrm>
            <a:off x="827584" y="2348880"/>
            <a:ext cx="3888432" cy="2592288"/>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defRPr/>
            </a:pPr>
            <a:r>
              <a:rPr lang="de-DE" dirty="0" smtClean="0">
                <a:solidFill>
                  <a:schemeClr val="tx1"/>
                </a:solidFill>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Werkes</a:t>
            </a:r>
          </a:p>
          <a:p>
            <a:pP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Form des Werkes</a:t>
            </a:r>
          </a:p>
          <a:p>
            <a:pP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Datum des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Werkes</a:t>
            </a:r>
          </a:p>
          <a:p>
            <a:pPr>
              <a:defRPr/>
            </a:pPr>
            <a:endParaRPr lang="de-DE" dirty="0">
              <a:solidFill>
                <a:schemeClr val="bg1"/>
              </a:solidFill>
            </a:endParaRPr>
          </a:p>
          <a:p>
            <a:pPr algn="ctr">
              <a:defRPr/>
            </a:pPr>
            <a:endParaRPr lang="de-DE" dirty="0"/>
          </a:p>
          <a:p>
            <a:pPr algn="ctr">
              <a:defRPr/>
            </a:pPr>
            <a:endParaRPr lang="de-DE" dirty="0"/>
          </a:p>
        </p:txBody>
      </p:sp>
    </p:spTree>
    <p:extLst>
      <p:ext uri="{BB962C8B-B14F-4D97-AF65-F5344CB8AC3E}">
        <p14:creationId xmlns:p14="http://schemas.microsoft.com/office/powerpoint/2010/main" val="1995503125"/>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title"/>
          </p:nvPr>
        </p:nvSpPr>
        <p:spPr>
          <a:xfrm>
            <a:off x="291356" y="260648"/>
            <a:ext cx="7593012" cy="777875"/>
          </a:xfrm>
          <a:noFill/>
        </p:spPr>
        <p:txBody>
          <a:bodyPr/>
          <a:lstStyle/>
          <a:p>
            <a:pPr algn="l" eaLnBrk="1" hangingPunct="1"/>
            <a:r>
              <a:rPr lang="de-DE" dirty="0" smtClean="0"/>
              <a:t>Merkmale der Entität Expression</a:t>
            </a:r>
          </a:p>
        </p:txBody>
      </p:sp>
      <p:sp>
        <p:nvSpPr>
          <p:cNvPr id="2" name="Fußzeilenplatzhalter 1"/>
          <p:cNvSpPr>
            <a:spLocks noGrp="1"/>
          </p:cNvSpPr>
          <p:nvPr>
            <p:ph type="ftr" sz="quarter" idx="10"/>
          </p:nvPr>
        </p:nvSpPr>
        <p:spPr>
          <a:xfrm>
            <a:off x="467544" y="6381328"/>
            <a:ext cx="5472608" cy="365125"/>
          </a:xfrm>
        </p:spPr>
        <p:txBody>
          <a:bodyPr/>
          <a:lstStyle/>
          <a:p>
            <a:pPr algn="l"/>
            <a:r>
              <a:rPr lang="de-DE" dirty="0" smtClean="0"/>
              <a:t>AG RDA Schulungsunterlagen – Modul 1: Grundlagen der RDA | 11.04.2014   </a:t>
            </a:r>
            <a:endParaRPr lang="de-DE" dirty="0"/>
          </a:p>
        </p:txBody>
      </p:sp>
      <p:sp>
        <p:nvSpPr>
          <p:cNvPr id="5" name="AutoShape 6"/>
          <p:cNvSpPr>
            <a:spLocks noChangeArrowheads="1"/>
          </p:cNvSpPr>
          <p:nvPr/>
        </p:nvSpPr>
        <p:spPr bwMode="auto">
          <a:xfrm>
            <a:off x="6372200" y="3573016"/>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Werk</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6" name="AutoShape 7"/>
          <p:cNvSpPr>
            <a:spLocks noChangeArrowheads="1"/>
          </p:cNvSpPr>
          <p:nvPr/>
        </p:nvSpPr>
        <p:spPr bwMode="auto">
          <a:xfrm>
            <a:off x="6732389" y="4077717"/>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Expression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6827152" y="4585367"/>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452320" y="5085184"/>
            <a:ext cx="1439863"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Exemplar</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0" name="Abgerundetes Rechteck 9"/>
          <p:cNvSpPr/>
          <p:nvPr/>
        </p:nvSpPr>
        <p:spPr>
          <a:xfrm>
            <a:off x="683568" y="2282298"/>
            <a:ext cx="4104456" cy="2592288"/>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defRPr/>
            </a:pPr>
            <a:r>
              <a:rPr lang="de-DE" dirty="0" smtClean="0">
                <a:solidFill>
                  <a:schemeClr val="tx1"/>
                </a:solidFill>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Titel der Expression</a:t>
            </a:r>
          </a:p>
          <a:p>
            <a:pP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Expression</a:t>
            </a:r>
          </a:p>
          <a:p>
            <a:pP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Expression</a:t>
            </a:r>
          </a:p>
          <a:p>
            <a:pP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Sprache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Expression</a:t>
            </a:r>
          </a:p>
          <a:p>
            <a:pPr>
              <a:defRPr/>
            </a:pPr>
            <a:endParaRPr lang="de-DE" dirty="0">
              <a:solidFill>
                <a:schemeClr val="bg1"/>
              </a:solidFill>
            </a:endParaRPr>
          </a:p>
          <a:p>
            <a:pPr algn="ctr">
              <a:defRPr/>
            </a:pPr>
            <a:endParaRPr lang="de-DE" dirty="0"/>
          </a:p>
          <a:p>
            <a:pPr algn="ctr">
              <a:defRPr/>
            </a:pPr>
            <a:endParaRPr lang="de-DE" dirty="0"/>
          </a:p>
        </p:txBody>
      </p:sp>
    </p:spTree>
    <p:extLst>
      <p:ext uri="{BB962C8B-B14F-4D97-AF65-F5344CB8AC3E}">
        <p14:creationId xmlns:p14="http://schemas.microsoft.com/office/powerpoint/2010/main" val="33820513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title"/>
          </p:nvPr>
        </p:nvSpPr>
        <p:spPr>
          <a:xfrm>
            <a:off x="251520" y="332656"/>
            <a:ext cx="7593012" cy="777875"/>
          </a:xfrm>
          <a:noFill/>
        </p:spPr>
        <p:txBody>
          <a:bodyPr/>
          <a:lstStyle/>
          <a:p>
            <a:pPr algn="l" eaLnBrk="1" hangingPunct="1"/>
            <a:r>
              <a:rPr lang="de-DE" dirty="0" smtClean="0"/>
              <a:t>Merkmale der Entität Manifestation</a:t>
            </a:r>
          </a:p>
        </p:txBody>
      </p:sp>
      <p:sp>
        <p:nvSpPr>
          <p:cNvPr id="7" name="Abgerundetes Rechteck 6"/>
          <p:cNvSpPr/>
          <p:nvPr/>
        </p:nvSpPr>
        <p:spPr>
          <a:xfrm>
            <a:off x="539552" y="1707123"/>
            <a:ext cx="3816424" cy="2369950"/>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buFont typeface="Arial" pitchFamily="34" charset="0"/>
              <a:buChar char="•"/>
              <a:defRPr/>
            </a:pPr>
            <a:r>
              <a:rPr lang="de-DE" sz="1400" dirty="0">
                <a:solidFill>
                  <a:schemeClr val="tx1"/>
                </a:solidFill>
              </a:rPr>
              <a:t>  </a:t>
            </a:r>
            <a:r>
              <a:rPr lang="de-DE" sz="1400" dirty="0" smtClean="0">
                <a:solidFill>
                  <a:schemeClr val="tx1"/>
                </a:solidFill>
              </a:rPr>
              <a:t> </a:t>
            </a: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 </a:t>
            </a: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der Manifestation</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Verfasserangabe</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Auflage-,  </a:t>
            </a:r>
            <a:b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Ausgabebezeichnung</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Erscheinungsort/Vertriebsort</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Verlag/Vertrieb</a:t>
            </a:r>
          </a:p>
          <a:p>
            <a:pPr algn="ctr">
              <a:defRPr/>
            </a:pPr>
            <a:endParaRPr lang="de-DE" dirty="0"/>
          </a:p>
        </p:txBody>
      </p:sp>
      <p:sp>
        <p:nvSpPr>
          <p:cNvPr id="9" name="Abgerundetes Rechteck 8"/>
          <p:cNvSpPr/>
          <p:nvPr/>
        </p:nvSpPr>
        <p:spPr>
          <a:xfrm>
            <a:off x="2699792" y="3645025"/>
            <a:ext cx="3960813" cy="2304256"/>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bg1"/>
              </a:solidFill>
            </a:endParaRPr>
          </a:p>
          <a:p>
            <a:pPr>
              <a:buFont typeface="Arial" pitchFamily="34" charset="0"/>
              <a:buChar char="•"/>
              <a:defRPr/>
            </a:pPr>
            <a:r>
              <a:rPr lang="de-DE" sz="1600" dirty="0">
                <a:solidFill>
                  <a:schemeClr val="bg1"/>
                </a:solidFill>
              </a:rPr>
              <a:t>  </a:t>
            </a: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Art des Datenträgers</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Umfang des Datenträgers</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Physisches Medium</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Aufnahmemodus</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Abmessungen des Datenträgers</a:t>
            </a:r>
          </a:p>
          <a:p>
            <a:pPr>
              <a:buFont typeface="Arial" pitchFamily="34" charset="0"/>
              <a:buChar char="•"/>
              <a:defRPr/>
            </a:pPr>
            <a:r>
              <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rPr>
              <a:t>  Identifikator der Manifestation</a:t>
            </a:r>
          </a:p>
          <a:p>
            <a:pPr>
              <a:defRPr/>
            </a:pPr>
            <a:endParaRPr lang="de-DE" sz="900" dirty="0">
              <a:solidFill>
                <a:schemeClr val="tx1"/>
              </a:solidFill>
            </a:endParaRPr>
          </a:p>
          <a:p>
            <a:pPr algn="ctr">
              <a:defRPr/>
            </a:pPr>
            <a:endParaRPr lang="de-DE" dirty="0"/>
          </a:p>
        </p:txBody>
      </p:sp>
      <p:sp>
        <p:nvSpPr>
          <p:cNvPr id="2" name="Fußzeilenplatzhalter 1"/>
          <p:cNvSpPr>
            <a:spLocks noGrp="1"/>
          </p:cNvSpPr>
          <p:nvPr>
            <p:ph type="ftr" sz="quarter" idx="10"/>
          </p:nvPr>
        </p:nvSpPr>
        <p:spPr>
          <a:xfrm>
            <a:off x="467544" y="6381328"/>
            <a:ext cx="5544616" cy="365125"/>
          </a:xfrm>
        </p:spPr>
        <p:txBody>
          <a:bodyPr/>
          <a:lstStyle/>
          <a:p>
            <a:pPr algn="l"/>
            <a:r>
              <a:rPr lang="de-DE" dirty="0" smtClean="0"/>
              <a:t>AG RDA Schulungsunterlagen – Modul 1: Grundlagen der RDA | 11.04.2014   </a:t>
            </a:r>
            <a:endParaRPr lang="de-DE" dirty="0"/>
          </a:p>
        </p:txBody>
      </p:sp>
      <p:sp>
        <p:nvSpPr>
          <p:cNvPr id="6" name="AutoShape 6"/>
          <p:cNvSpPr>
            <a:spLocks noChangeArrowheads="1"/>
          </p:cNvSpPr>
          <p:nvPr/>
        </p:nvSpPr>
        <p:spPr bwMode="auto">
          <a:xfrm>
            <a:off x="6732240" y="2171373"/>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Werk</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7020272" y="2636912"/>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Expression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8"/>
          <p:cNvSpPr>
            <a:spLocks noChangeArrowheads="1"/>
          </p:cNvSpPr>
          <p:nvPr/>
        </p:nvSpPr>
        <p:spPr bwMode="auto">
          <a:xfrm>
            <a:off x="7208096" y="3212976"/>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9"/>
          <p:cNvSpPr>
            <a:spLocks noChangeArrowheads="1"/>
          </p:cNvSpPr>
          <p:nvPr/>
        </p:nvSpPr>
        <p:spPr bwMode="auto">
          <a:xfrm>
            <a:off x="7596336" y="3789040"/>
            <a:ext cx="1439863"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Exemplar</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69674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a:xfrm>
            <a:off x="251520" y="260648"/>
            <a:ext cx="7593012" cy="777875"/>
          </a:xfrm>
          <a:noFill/>
        </p:spPr>
        <p:txBody>
          <a:bodyPr/>
          <a:lstStyle/>
          <a:p>
            <a:pPr algn="l" eaLnBrk="1" hangingPunct="1"/>
            <a:r>
              <a:rPr lang="de-DE" dirty="0" smtClean="0"/>
              <a:t>Merkmale der Entität Exemplar</a:t>
            </a:r>
          </a:p>
        </p:txBody>
      </p:sp>
      <p:sp>
        <p:nvSpPr>
          <p:cNvPr id="7" name="Abgerundetes Rechteck 6"/>
          <p:cNvSpPr/>
          <p:nvPr/>
        </p:nvSpPr>
        <p:spPr>
          <a:xfrm>
            <a:off x="683568" y="2276872"/>
            <a:ext cx="5112567" cy="2879725"/>
          </a:xfrm>
          <a:prstGeom prst="round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buFont typeface="Arial" pitchFamily="34" charset="0"/>
              <a:buChar char="•"/>
              <a:defRPr/>
            </a:pPr>
            <a:r>
              <a:rPr lang="de-DE" dirty="0">
                <a:solidFill>
                  <a:schemeClr val="tx1"/>
                </a:solidFill>
              </a:rPr>
              <a:t>  </a:t>
            </a:r>
            <a:r>
              <a:rPr lang="de-DE" dirty="0" smtClean="0">
                <a:solidFill>
                  <a:schemeClr val="tx1"/>
                </a:solidFill>
              </a:rPr>
              <a:t>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Identifier </a:t>
            </a: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des Exemplars</a:t>
            </a:r>
          </a:p>
          <a:p>
            <a:pPr>
              <a:buFont typeface="Arial" pitchFamily="34" charset="0"/>
              <a:buChar char="•"/>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  Herkunft des Exemplars</a:t>
            </a:r>
          </a:p>
          <a:p>
            <a:pPr>
              <a:buFont typeface="Arial" pitchFamily="34" charset="0"/>
              <a:buChar char="•"/>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  Markierungen/Widmungen</a:t>
            </a:r>
          </a:p>
          <a:p>
            <a:pPr>
              <a:buFont typeface="Arial" pitchFamily="34" charset="0"/>
              <a:buChar char="•"/>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  Erhaltungszustand des Exemplars</a:t>
            </a:r>
          </a:p>
          <a:p>
            <a:pPr>
              <a:buFont typeface="Arial" pitchFamily="34" charset="0"/>
              <a:buChar char="•"/>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  Zugangsbeschränkungen für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das</a:t>
            </a:r>
            <a:b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Exemplar</a:t>
            </a:r>
          </a:p>
          <a:p>
            <a:pPr algn="ctr">
              <a:defRPr/>
            </a:pPr>
            <a:endParaRPr lang="de-DE" dirty="0">
              <a:solidFill>
                <a:schemeClr val="tx1"/>
              </a:solidFill>
            </a:endParaRPr>
          </a:p>
        </p:txBody>
      </p:sp>
      <p:sp>
        <p:nvSpPr>
          <p:cNvPr id="2" name="Fußzeilenplatzhalter 1"/>
          <p:cNvSpPr>
            <a:spLocks noGrp="1"/>
          </p:cNvSpPr>
          <p:nvPr>
            <p:ph type="ftr" sz="quarter" idx="10"/>
          </p:nvPr>
        </p:nvSpPr>
        <p:spPr>
          <a:xfrm>
            <a:off x="467544" y="6381328"/>
            <a:ext cx="5544616" cy="365125"/>
          </a:xfrm>
        </p:spPr>
        <p:txBody>
          <a:bodyPr/>
          <a:lstStyle/>
          <a:p>
            <a:pPr algn="l"/>
            <a:r>
              <a:rPr lang="de-DE" dirty="0" smtClean="0"/>
              <a:t>AG RDA Schulungsunterlagen – Modul 1: Grundlagen der RDA | 11.04.2014   </a:t>
            </a:r>
            <a:endParaRPr lang="de-DE" dirty="0"/>
          </a:p>
        </p:txBody>
      </p:sp>
      <p:sp>
        <p:nvSpPr>
          <p:cNvPr id="5" name="AutoShape 6"/>
          <p:cNvSpPr>
            <a:spLocks noChangeArrowheads="1"/>
          </p:cNvSpPr>
          <p:nvPr/>
        </p:nvSpPr>
        <p:spPr bwMode="auto">
          <a:xfrm>
            <a:off x="6300340" y="2886882"/>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Werk</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6" name="AutoShape 7"/>
          <p:cNvSpPr>
            <a:spLocks noChangeArrowheads="1"/>
          </p:cNvSpPr>
          <p:nvPr/>
        </p:nvSpPr>
        <p:spPr bwMode="auto">
          <a:xfrm>
            <a:off x="6876256" y="3356371"/>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Expression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7194821" y="3933056"/>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579963" y="4508797"/>
            <a:ext cx="1439863"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1400" dirty="0" smtClean="0">
                <a:latin typeface="Verdana" panose="020B0604030504040204" pitchFamily="34" charset="0"/>
                <a:ea typeface="Verdana" panose="020B0604030504040204" pitchFamily="34" charset="0"/>
                <a:cs typeface="Verdana" panose="020B0604030504040204" pitchFamily="34" charset="0"/>
              </a:rPr>
              <a:t>Exemplar</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15524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Line 63"/>
          <p:cNvSpPr>
            <a:spLocks noChangeShapeType="1"/>
          </p:cNvSpPr>
          <p:nvPr/>
        </p:nvSpPr>
        <p:spPr bwMode="auto">
          <a:xfrm flipH="1">
            <a:off x="1835150" y="3429000"/>
            <a:ext cx="1588" cy="431800"/>
          </a:xfrm>
          <a:prstGeom prst="line">
            <a:avLst/>
          </a:prstGeom>
          <a:noFill/>
          <a:ln w="9525">
            <a:solidFill>
              <a:schemeClr val="tx1"/>
            </a:solidFill>
            <a:round/>
            <a:headEnd/>
            <a:tailEnd/>
          </a:ln>
        </p:spPr>
        <p:txBody>
          <a:bodyPr/>
          <a:lstStyle/>
          <a:p>
            <a:endParaRPr lang="de-DE"/>
          </a:p>
        </p:txBody>
      </p:sp>
      <p:sp>
        <p:nvSpPr>
          <p:cNvPr id="25604" name="AutoShape 4"/>
          <p:cNvSpPr>
            <a:spLocks noChangeArrowheads="1"/>
          </p:cNvSpPr>
          <p:nvPr/>
        </p:nvSpPr>
        <p:spPr bwMode="auto">
          <a:xfrm>
            <a:off x="900113" y="1773238"/>
            <a:ext cx="7416800"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25605" name="AutoShape 6"/>
          <p:cNvSpPr>
            <a:spLocks noChangeArrowheads="1"/>
          </p:cNvSpPr>
          <p:nvPr/>
        </p:nvSpPr>
        <p:spPr bwMode="auto">
          <a:xfrm>
            <a:off x="900113" y="3860800"/>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25606" name="AutoShape 7"/>
          <p:cNvSpPr>
            <a:spLocks noChangeArrowheads="1"/>
          </p:cNvSpPr>
          <p:nvPr/>
        </p:nvSpPr>
        <p:spPr bwMode="auto">
          <a:xfrm>
            <a:off x="971550" y="5805488"/>
            <a:ext cx="1871663" cy="431800"/>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25607" name="Text Box 8"/>
          <p:cNvSpPr txBox="1">
            <a:spLocks noChangeArrowheads="1"/>
          </p:cNvSpPr>
          <p:nvPr/>
        </p:nvSpPr>
        <p:spPr bwMode="auto">
          <a:xfrm>
            <a:off x="2411413" y="1916113"/>
            <a:ext cx="4824412" cy="366712"/>
          </a:xfrm>
          <a:prstGeom prst="rect">
            <a:avLst/>
          </a:prstGeom>
          <a:noFill/>
          <a:ln w="9525">
            <a:noFill/>
            <a:miter lim="800000"/>
            <a:headEnd/>
            <a:tailEnd/>
          </a:ln>
        </p:spPr>
        <p:txBody>
          <a:bodyPr>
            <a:spAutoFit/>
          </a:bodyPr>
          <a:lstStyle/>
          <a:p>
            <a:pPr>
              <a:spcBef>
                <a:spcPct val="50000"/>
              </a:spcBef>
            </a:pPr>
            <a:r>
              <a:rPr lang="de-DE" b="1"/>
              <a:t>Die Räuber (von Friedrich Schiller)</a:t>
            </a:r>
          </a:p>
        </p:txBody>
      </p:sp>
      <p:sp>
        <p:nvSpPr>
          <p:cNvPr id="25608" name="Text Box 10"/>
          <p:cNvSpPr txBox="1">
            <a:spLocks noChangeArrowheads="1"/>
          </p:cNvSpPr>
          <p:nvPr/>
        </p:nvSpPr>
        <p:spPr bwMode="auto">
          <a:xfrm>
            <a:off x="971550" y="4076700"/>
            <a:ext cx="2016125" cy="1323975"/>
          </a:xfrm>
          <a:prstGeom prst="rect">
            <a:avLst/>
          </a:prstGeom>
          <a:solidFill>
            <a:schemeClr val="accent1">
              <a:lumMod val="60000"/>
              <a:lumOff val="40000"/>
            </a:schemeClr>
          </a:solidFill>
          <a:ln w="9525">
            <a:noFill/>
            <a:miter lim="800000"/>
            <a:headEnd/>
            <a:tailEnd/>
          </a:ln>
        </p:spPr>
        <p:txBody>
          <a:bodyPr>
            <a:spAutoFit/>
          </a:bodyPr>
          <a:lstStyle/>
          <a:p>
            <a:pPr>
              <a:spcBef>
                <a:spcPct val="50000"/>
              </a:spcBef>
            </a:pPr>
            <a:r>
              <a:rPr lang="de-DE" sz="1000" b="1" dirty="0"/>
              <a:t>Die Räuber : ein Schauspiel / Friedrich Schiller. - 1. Aufl. - München : Goldmann, 1983. - 208 S. ; 18 cm</a:t>
            </a:r>
            <a:br>
              <a:rPr lang="de-DE" sz="1000" b="1" dirty="0"/>
            </a:br>
            <a:r>
              <a:rPr lang="de-DE" sz="1000" b="1" dirty="0"/>
              <a:t> (Goldmann ; 7609 : Goldmann-Klassiker). - ISBN 3-442-07609-9</a:t>
            </a:r>
            <a:endParaRPr lang="de-DE" sz="1400" dirty="0"/>
          </a:p>
        </p:txBody>
      </p:sp>
      <p:sp>
        <p:nvSpPr>
          <p:cNvPr id="25609" name="Text Box 11"/>
          <p:cNvSpPr txBox="1">
            <a:spLocks noChangeArrowheads="1"/>
          </p:cNvSpPr>
          <p:nvPr/>
        </p:nvSpPr>
        <p:spPr bwMode="auto">
          <a:xfrm>
            <a:off x="971550" y="5876925"/>
            <a:ext cx="1944688" cy="276225"/>
          </a:xfrm>
          <a:prstGeom prst="rect">
            <a:avLst/>
          </a:prstGeom>
          <a:noFill/>
          <a:ln w="9525">
            <a:noFill/>
            <a:miter lim="800000"/>
            <a:headEnd/>
            <a:tailEnd/>
          </a:ln>
        </p:spPr>
        <p:txBody>
          <a:bodyPr>
            <a:spAutoFit/>
          </a:bodyPr>
          <a:lstStyle/>
          <a:p>
            <a:pPr>
              <a:spcBef>
                <a:spcPct val="50000"/>
              </a:spcBef>
            </a:pPr>
            <a:r>
              <a:rPr lang="de-DE" sz="1200" b="1">
                <a:solidFill>
                  <a:srgbClr val="000000"/>
                </a:solidFill>
              </a:rPr>
              <a:t>D 83/23124 </a:t>
            </a:r>
            <a:r>
              <a:rPr lang="de-DE" sz="1000" b="1">
                <a:solidFill>
                  <a:srgbClr val="000000"/>
                </a:solidFill>
              </a:rPr>
              <a:t>(DNB-F)</a:t>
            </a:r>
            <a:endParaRPr lang="de-DE" sz="1000"/>
          </a:p>
        </p:txBody>
      </p:sp>
      <p:sp>
        <p:nvSpPr>
          <p:cNvPr id="25610" name="Line 21"/>
          <p:cNvSpPr>
            <a:spLocks noChangeShapeType="1"/>
          </p:cNvSpPr>
          <p:nvPr/>
        </p:nvSpPr>
        <p:spPr bwMode="auto">
          <a:xfrm>
            <a:off x="827088" y="2276475"/>
            <a:ext cx="0" cy="0"/>
          </a:xfrm>
          <a:prstGeom prst="line">
            <a:avLst/>
          </a:prstGeom>
          <a:noFill/>
          <a:ln w="9525">
            <a:solidFill>
              <a:schemeClr val="tx1"/>
            </a:solidFill>
            <a:round/>
            <a:headEnd/>
            <a:tailEnd type="triangle" w="med" len="med"/>
          </a:ln>
        </p:spPr>
        <p:txBody>
          <a:bodyPr/>
          <a:lstStyle/>
          <a:p>
            <a:endParaRPr lang="de-DE"/>
          </a:p>
        </p:txBody>
      </p:sp>
      <p:sp>
        <p:nvSpPr>
          <p:cNvPr id="25611" name="AutoShape 41"/>
          <p:cNvSpPr>
            <a:spLocks noChangeArrowheads="1"/>
          </p:cNvSpPr>
          <p:nvPr/>
        </p:nvSpPr>
        <p:spPr bwMode="auto">
          <a:xfrm>
            <a:off x="900113" y="2636838"/>
            <a:ext cx="38163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lvl="0">
              <a:spcBef>
                <a:spcPct val="50000"/>
              </a:spcBef>
            </a:pPr>
            <a:r>
              <a:rPr lang="de-DE" sz="1200" b="1" dirty="0">
                <a:solidFill>
                  <a:prstClr val="black"/>
                </a:solidFill>
              </a:rPr>
              <a:t>Text</a:t>
            </a:r>
          </a:p>
          <a:p>
            <a:pPr lvl="0">
              <a:spcBef>
                <a:spcPct val="50000"/>
              </a:spcBef>
            </a:pPr>
            <a:r>
              <a:rPr lang="de-DE" sz="1200" b="1" dirty="0">
                <a:solidFill>
                  <a:prstClr val="black"/>
                </a:solidFill>
              </a:rPr>
              <a:t>Deutsch</a:t>
            </a:r>
          </a:p>
          <a:p>
            <a:pPr lvl="0">
              <a:spcBef>
                <a:spcPct val="50000"/>
              </a:spcBef>
            </a:pPr>
            <a:r>
              <a:rPr lang="de-DE" sz="1200" b="1" dirty="0">
                <a:solidFill>
                  <a:prstClr val="black"/>
                </a:solidFill>
              </a:rPr>
              <a:t>Vollständige Ausgabe </a:t>
            </a:r>
          </a:p>
        </p:txBody>
      </p:sp>
      <p:sp>
        <p:nvSpPr>
          <p:cNvPr id="25613" name="AutoShape 45"/>
          <p:cNvSpPr>
            <a:spLocks noChangeArrowheads="1"/>
          </p:cNvSpPr>
          <p:nvPr/>
        </p:nvSpPr>
        <p:spPr bwMode="auto">
          <a:xfrm>
            <a:off x="3492500" y="3860800"/>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25614" name="Text Box 46"/>
          <p:cNvSpPr txBox="1">
            <a:spLocks noChangeArrowheads="1"/>
          </p:cNvSpPr>
          <p:nvPr/>
        </p:nvSpPr>
        <p:spPr bwMode="auto">
          <a:xfrm>
            <a:off x="3635375" y="4437063"/>
            <a:ext cx="1943100" cy="366712"/>
          </a:xfrm>
          <a:prstGeom prst="rect">
            <a:avLst/>
          </a:prstGeom>
          <a:noFill/>
          <a:ln w="9525">
            <a:noFill/>
            <a:miter lim="800000"/>
            <a:headEnd/>
            <a:tailEnd/>
          </a:ln>
        </p:spPr>
        <p:txBody>
          <a:bodyPr>
            <a:spAutoFit/>
          </a:bodyPr>
          <a:lstStyle/>
          <a:p>
            <a:pPr>
              <a:spcBef>
                <a:spcPct val="50000"/>
              </a:spcBef>
            </a:pPr>
            <a:endParaRPr lang="de-DE"/>
          </a:p>
        </p:txBody>
      </p:sp>
      <p:sp>
        <p:nvSpPr>
          <p:cNvPr id="25615" name="AutoShape 47"/>
          <p:cNvSpPr>
            <a:spLocks noChangeArrowheads="1"/>
          </p:cNvSpPr>
          <p:nvPr/>
        </p:nvSpPr>
        <p:spPr bwMode="auto">
          <a:xfrm>
            <a:off x="5795963" y="2636838"/>
            <a:ext cx="25209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spcBef>
                <a:spcPct val="50000"/>
              </a:spcBef>
            </a:pPr>
            <a:r>
              <a:rPr lang="de-DE" sz="1200" b="1" dirty="0"/>
              <a:t>Text</a:t>
            </a:r>
          </a:p>
          <a:p>
            <a:pPr>
              <a:spcBef>
                <a:spcPct val="50000"/>
              </a:spcBef>
            </a:pPr>
            <a:r>
              <a:rPr lang="de-DE" sz="1200" b="1" dirty="0"/>
              <a:t>Französisch</a:t>
            </a:r>
          </a:p>
          <a:p>
            <a:pPr>
              <a:spcBef>
                <a:spcPct val="50000"/>
              </a:spcBef>
            </a:pPr>
            <a:r>
              <a:rPr lang="de-DE" sz="1200" b="1" dirty="0"/>
              <a:t>Vollständige Ausgabe </a:t>
            </a:r>
          </a:p>
        </p:txBody>
      </p:sp>
      <p:sp>
        <p:nvSpPr>
          <p:cNvPr id="25616" name="AutoShape 48"/>
          <p:cNvSpPr>
            <a:spLocks noChangeArrowheads="1"/>
          </p:cNvSpPr>
          <p:nvPr/>
        </p:nvSpPr>
        <p:spPr bwMode="auto">
          <a:xfrm>
            <a:off x="6227763" y="3860800"/>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fr-FR" sz="1000" b="1"/>
              <a:t>Les brigands : </a:t>
            </a:r>
            <a:br>
              <a:rPr lang="fr-FR" sz="1000" b="1"/>
            </a:br>
            <a:r>
              <a:rPr lang="fr-FR" sz="1000" b="1"/>
              <a:t>drame en cinq actes / </a:t>
            </a:r>
            <a:br>
              <a:rPr lang="fr-FR" sz="1000" b="1"/>
            </a:br>
            <a:r>
              <a:rPr lang="fr-FR" sz="1000" b="1"/>
              <a:t>Schiller. - Paris : Libr. de la </a:t>
            </a:r>
            <a:br>
              <a:rPr lang="fr-FR" sz="1000" b="1"/>
            </a:br>
            <a:r>
              <a:rPr lang="fr-FR" sz="1000" b="1"/>
              <a:t>Bibliothèque Nationale, </a:t>
            </a:r>
            <a:br>
              <a:rPr lang="fr-FR" sz="1000" b="1"/>
            </a:br>
            <a:r>
              <a:rPr lang="fr-FR" sz="1000" b="1"/>
              <a:t>1885. - 183 S. -</a:t>
            </a:r>
          </a:p>
          <a:p>
            <a:r>
              <a:rPr lang="fr-FR" sz="1000" b="1"/>
              <a:t>(Bibliothèque Nationale)</a:t>
            </a:r>
          </a:p>
        </p:txBody>
      </p:sp>
      <p:sp>
        <p:nvSpPr>
          <p:cNvPr id="25617" name="Text Box 52"/>
          <p:cNvSpPr txBox="1">
            <a:spLocks noChangeArrowheads="1"/>
          </p:cNvSpPr>
          <p:nvPr/>
        </p:nvSpPr>
        <p:spPr bwMode="auto">
          <a:xfrm>
            <a:off x="4067175" y="2708275"/>
            <a:ext cx="431800" cy="366713"/>
          </a:xfrm>
          <a:prstGeom prst="rect">
            <a:avLst/>
          </a:prstGeom>
          <a:solidFill>
            <a:schemeClr val="bg1"/>
          </a:solidFill>
          <a:ln w="9525">
            <a:noFill/>
            <a:miter lim="800000"/>
            <a:headEnd/>
            <a:tailEnd/>
          </a:ln>
        </p:spPr>
        <p:txBody>
          <a:bodyPr>
            <a:spAutoFit/>
          </a:bodyPr>
          <a:lstStyle/>
          <a:p>
            <a:pPr>
              <a:spcBef>
                <a:spcPct val="50000"/>
              </a:spcBef>
            </a:pPr>
            <a:r>
              <a:rPr lang="de-DE" b="1"/>
              <a:t>E</a:t>
            </a:r>
          </a:p>
        </p:txBody>
      </p:sp>
      <p:sp>
        <p:nvSpPr>
          <p:cNvPr id="25618" name="Text Box 53"/>
          <p:cNvSpPr txBox="1">
            <a:spLocks noChangeArrowheads="1"/>
          </p:cNvSpPr>
          <p:nvPr/>
        </p:nvSpPr>
        <p:spPr bwMode="auto">
          <a:xfrm>
            <a:off x="7812088" y="2708275"/>
            <a:ext cx="431800" cy="366713"/>
          </a:xfrm>
          <a:prstGeom prst="rect">
            <a:avLst/>
          </a:prstGeom>
          <a:solidFill>
            <a:schemeClr val="bg1"/>
          </a:solidFill>
          <a:ln w="9525">
            <a:noFill/>
            <a:miter lim="800000"/>
            <a:headEnd/>
            <a:tailEnd/>
          </a:ln>
        </p:spPr>
        <p:txBody>
          <a:bodyPr>
            <a:spAutoFit/>
          </a:bodyPr>
          <a:lstStyle/>
          <a:p>
            <a:pPr>
              <a:spcBef>
                <a:spcPct val="50000"/>
              </a:spcBef>
            </a:pPr>
            <a:r>
              <a:rPr lang="de-DE" b="1"/>
              <a:t>E</a:t>
            </a:r>
          </a:p>
        </p:txBody>
      </p:sp>
      <p:sp>
        <p:nvSpPr>
          <p:cNvPr id="25619" name="Text Box 54"/>
          <p:cNvSpPr txBox="1">
            <a:spLocks noChangeArrowheads="1"/>
          </p:cNvSpPr>
          <p:nvPr/>
        </p:nvSpPr>
        <p:spPr bwMode="auto">
          <a:xfrm>
            <a:off x="1547813" y="1916113"/>
            <a:ext cx="431800" cy="366712"/>
          </a:xfrm>
          <a:prstGeom prst="rect">
            <a:avLst/>
          </a:prstGeom>
          <a:solidFill>
            <a:schemeClr val="bg1"/>
          </a:solidFill>
          <a:ln w="9525">
            <a:noFill/>
            <a:miter lim="800000"/>
            <a:headEnd/>
            <a:tailEnd/>
          </a:ln>
        </p:spPr>
        <p:txBody>
          <a:bodyPr>
            <a:spAutoFit/>
          </a:bodyPr>
          <a:lstStyle/>
          <a:p>
            <a:pPr>
              <a:spcBef>
                <a:spcPct val="50000"/>
              </a:spcBef>
            </a:pPr>
            <a:r>
              <a:rPr lang="de-DE" b="1"/>
              <a:t>W</a:t>
            </a:r>
          </a:p>
        </p:txBody>
      </p:sp>
      <p:sp>
        <p:nvSpPr>
          <p:cNvPr id="25620" name="Text Box 55"/>
          <p:cNvSpPr txBox="1">
            <a:spLocks noChangeArrowheads="1"/>
          </p:cNvSpPr>
          <p:nvPr/>
        </p:nvSpPr>
        <p:spPr bwMode="auto">
          <a:xfrm>
            <a:off x="3059113" y="4652963"/>
            <a:ext cx="431800" cy="366712"/>
          </a:xfrm>
          <a:prstGeom prst="rect">
            <a:avLst/>
          </a:prstGeom>
          <a:noFill/>
          <a:ln w="9525">
            <a:noFill/>
            <a:miter lim="800000"/>
            <a:headEnd/>
            <a:tailEnd/>
          </a:ln>
        </p:spPr>
        <p:txBody>
          <a:bodyPr>
            <a:spAutoFit/>
          </a:bodyPr>
          <a:lstStyle/>
          <a:p>
            <a:pPr>
              <a:spcBef>
                <a:spcPct val="50000"/>
              </a:spcBef>
            </a:pPr>
            <a:r>
              <a:rPr lang="de-DE" b="1"/>
              <a:t>M</a:t>
            </a:r>
          </a:p>
        </p:txBody>
      </p:sp>
      <p:sp>
        <p:nvSpPr>
          <p:cNvPr id="25621" name="Text Box 56"/>
          <p:cNvSpPr txBox="1">
            <a:spLocks noChangeArrowheads="1"/>
          </p:cNvSpPr>
          <p:nvPr/>
        </p:nvSpPr>
        <p:spPr bwMode="auto">
          <a:xfrm>
            <a:off x="5653088" y="4646613"/>
            <a:ext cx="431800" cy="366712"/>
          </a:xfrm>
          <a:prstGeom prst="rect">
            <a:avLst/>
          </a:prstGeom>
          <a:noFill/>
          <a:ln w="9525">
            <a:noFill/>
            <a:miter lim="800000"/>
            <a:headEnd/>
            <a:tailEnd/>
          </a:ln>
        </p:spPr>
        <p:txBody>
          <a:bodyPr>
            <a:spAutoFit/>
          </a:bodyPr>
          <a:lstStyle/>
          <a:p>
            <a:pPr>
              <a:spcBef>
                <a:spcPct val="50000"/>
              </a:spcBef>
            </a:pPr>
            <a:r>
              <a:rPr lang="de-DE" b="1"/>
              <a:t>M</a:t>
            </a:r>
          </a:p>
        </p:txBody>
      </p:sp>
      <p:sp>
        <p:nvSpPr>
          <p:cNvPr id="25622" name="Text Box 57"/>
          <p:cNvSpPr txBox="1">
            <a:spLocks noChangeArrowheads="1"/>
          </p:cNvSpPr>
          <p:nvPr/>
        </p:nvSpPr>
        <p:spPr bwMode="auto">
          <a:xfrm>
            <a:off x="5651500" y="5805488"/>
            <a:ext cx="649288" cy="369887"/>
          </a:xfrm>
          <a:prstGeom prst="rect">
            <a:avLst/>
          </a:prstGeom>
          <a:noFill/>
          <a:ln w="9525">
            <a:noFill/>
            <a:miter lim="800000"/>
            <a:headEnd/>
            <a:tailEnd/>
          </a:ln>
        </p:spPr>
        <p:txBody>
          <a:bodyPr>
            <a:spAutoFit/>
          </a:bodyPr>
          <a:lstStyle/>
          <a:p>
            <a:pPr>
              <a:spcBef>
                <a:spcPct val="50000"/>
              </a:spcBef>
            </a:pPr>
            <a:r>
              <a:rPr lang="de-DE" b="1"/>
              <a:t>Ex</a:t>
            </a:r>
          </a:p>
        </p:txBody>
      </p:sp>
      <p:sp>
        <p:nvSpPr>
          <p:cNvPr id="25623" name="Line 59"/>
          <p:cNvSpPr>
            <a:spLocks noChangeShapeType="1"/>
          </p:cNvSpPr>
          <p:nvPr/>
        </p:nvSpPr>
        <p:spPr bwMode="auto">
          <a:xfrm>
            <a:off x="4500563" y="2420938"/>
            <a:ext cx="2735262" cy="215900"/>
          </a:xfrm>
          <a:prstGeom prst="line">
            <a:avLst/>
          </a:prstGeom>
          <a:noFill/>
          <a:ln w="9525">
            <a:solidFill>
              <a:schemeClr val="tx1"/>
            </a:solidFill>
            <a:round/>
            <a:headEnd/>
            <a:tailEnd/>
          </a:ln>
        </p:spPr>
        <p:txBody>
          <a:bodyPr/>
          <a:lstStyle/>
          <a:p>
            <a:endParaRPr lang="de-DE"/>
          </a:p>
        </p:txBody>
      </p:sp>
      <p:sp>
        <p:nvSpPr>
          <p:cNvPr id="25624" name="Line 60"/>
          <p:cNvSpPr>
            <a:spLocks noChangeShapeType="1"/>
          </p:cNvSpPr>
          <p:nvPr/>
        </p:nvSpPr>
        <p:spPr bwMode="auto">
          <a:xfrm flipH="1">
            <a:off x="1835150" y="2420938"/>
            <a:ext cx="2665413" cy="215900"/>
          </a:xfrm>
          <a:prstGeom prst="line">
            <a:avLst/>
          </a:prstGeom>
          <a:noFill/>
          <a:ln w="9525">
            <a:solidFill>
              <a:schemeClr val="tx1"/>
            </a:solidFill>
            <a:round/>
            <a:headEnd/>
            <a:tailEnd/>
          </a:ln>
        </p:spPr>
        <p:txBody>
          <a:bodyPr/>
          <a:lstStyle/>
          <a:p>
            <a:endParaRPr lang="de-DE"/>
          </a:p>
        </p:txBody>
      </p:sp>
      <p:sp>
        <p:nvSpPr>
          <p:cNvPr id="25625" name="Text Box 62"/>
          <p:cNvSpPr txBox="1">
            <a:spLocks noChangeArrowheads="1"/>
          </p:cNvSpPr>
          <p:nvPr/>
        </p:nvSpPr>
        <p:spPr bwMode="auto">
          <a:xfrm>
            <a:off x="3563938" y="4005263"/>
            <a:ext cx="1871662" cy="1384300"/>
          </a:xfrm>
          <a:prstGeom prst="rect">
            <a:avLst/>
          </a:prstGeom>
          <a:noFill/>
          <a:ln w="9525">
            <a:noFill/>
            <a:miter lim="800000"/>
            <a:headEnd/>
            <a:tailEnd/>
          </a:ln>
        </p:spPr>
        <p:txBody>
          <a:bodyPr>
            <a:spAutoFit/>
          </a:bodyPr>
          <a:lstStyle/>
          <a:p>
            <a:pPr>
              <a:spcBef>
                <a:spcPct val="50000"/>
              </a:spcBef>
            </a:pPr>
            <a:r>
              <a:rPr lang="de-DE" sz="1200" b="1" dirty="0"/>
              <a:t>Die Räuber : ein Schauspiel / Friedrich Schiller. </a:t>
            </a:r>
            <a:r>
              <a:rPr lang="de-DE" sz="1200" b="1" dirty="0">
                <a:hlinkClick r:id="rId3"/>
              </a:rPr>
              <a:t>http://gutenberg.spiegel.de/?id=5&amp;xid=2435&amp;kapitel=1#gb_found</a:t>
            </a:r>
            <a:r>
              <a:rPr lang="de-DE" sz="1200" b="1" dirty="0"/>
              <a:t> </a:t>
            </a:r>
          </a:p>
        </p:txBody>
      </p:sp>
      <p:sp>
        <p:nvSpPr>
          <p:cNvPr id="25626" name="Line 65"/>
          <p:cNvSpPr>
            <a:spLocks noChangeShapeType="1"/>
          </p:cNvSpPr>
          <p:nvPr/>
        </p:nvSpPr>
        <p:spPr bwMode="auto">
          <a:xfrm flipH="1">
            <a:off x="4500563" y="3500438"/>
            <a:ext cx="0" cy="358775"/>
          </a:xfrm>
          <a:prstGeom prst="line">
            <a:avLst/>
          </a:prstGeom>
          <a:noFill/>
          <a:ln w="9525">
            <a:solidFill>
              <a:schemeClr val="tx1"/>
            </a:solidFill>
            <a:round/>
            <a:headEnd/>
            <a:tailEnd/>
          </a:ln>
        </p:spPr>
        <p:txBody>
          <a:bodyPr/>
          <a:lstStyle/>
          <a:p>
            <a:endParaRPr lang="de-DE"/>
          </a:p>
        </p:txBody>
      </p:sp>
      <p:sp>
        <p:nvSpPr>
          <p:cNvPr id="25627" name="Line 66"/>
          <p:cNvSpPr>
            <a:spLocks noChangeShapeType="1"/>
          </p:cNvSpPr>
          <p:nvPr/>
        </p:nvSpPr>
        <p:spPr bwMode="auto">
          <a:xfrm>
            <a:off x="1835150" y="5589588"/>
            <a:ext cx="0" cy="215900"/>
          </a:xfrm>
          <a:prstGeom prst="line">
            <a:avLst/>
          </a:prstGeom>
          <a:noFill/>
          <a:ln w="9525">
            <a:solidFill>
              <a:schemeClr val="tx1"/>
            </a:solidFill>
            <a:round/>
            <a:headEnd/>
            <a:tailEnd/>
          </a:ln>
        </p:spPr>
        <p:txBody>
          <a:bodyPr/>
          <a:lstStyle/>
          <a:p>
            <a:endParaRPr lang="de-DE"/>
          </a:p>
        </p:txBody>
      </p:sp>
      <p:sp>
        <p:nvSpPr>
          <p:cNvPr id="25628" name="Line 67"/>
          <p:cNvSpPr>
            <a:spLocks noChangeShapeType="1"/>
          </p:cNvSpPr>
          <p:nvPr/>
        </p:nvSpPr>
        <p:spPr bwMode="auto">
          <a:xfrm>
            <a:off x="7308850" y="3500438"/>
            <a:ext cx="0" cy="358775"/>
          </a:xfrm>
          <a:prstGeom prst="line">
            <a:avLst/>
          </a:prstGeom>
          <a:noFill/>
          <a:ln w="9525">
            <a:solidFill>
              <a:schemeClr val="tx1"/>
            </a:solidFill>
            <a:round/>
            <a:headEnd/>
            <a:tailEnd/>
          </a:ln>
        </p:spPr>
        <p:txBody>
          <a:bodyPr/>
          <a:lstStyle/>
          <a:p>
            <a:endParaRPr lang="de-DE"/>
          </a:p>
        </p:txBody>
      </p:sp>
      <p:sp>
        <p:nvSpPr>
          <p:cNvPr id="25629" name="Rectangle 68"/>
          <p:cNvSpPr>
            <a:spLocks noGrp="1" noChangeArrowheads="1"/>
          </p:cNvSpPr>
          <p:nvPr>
            <p:ph type="title"/>
          </p:nvPr>
        </p:nvSpPr>
        <p:spPr>
          <a:xfrm>
            <a:off x="251520" y="260648"/>
            <a:ext cx="6911975" cy="777875"/>
          </a:xfrm>
          <a:noFill/>
        </p:spPr>
        <p:txBody>
          <a:bodyPr/>
          <a:lstStyle/>
          <a:p>
            <a:pPr algn="l" eaLnBrk="1" hangingPunct="1"/>
            <a:r>
              <a:rPr lang="de-DE" dirty="0" smtClean="0"/>
              <a:t>FRBR-Beispiel 1</a:t>
            </a:r>
          </a:p>
        </p:txBody>
      </p:sp>
      <p:sp>
        <p:nvSpPr>
          <p:cNvPr id="25630" name="AutoShape 7"/>
          <p:cNvSpPr>
            <a:spLocks noChangeArrowheads="1"/>
          </p:cNvSpPr>
          <p:nvPr/>
        </p:nvSpPr>
        <p:spPr bwMode="auto">
          <a:xfrm>
            <a:off x="3492500" y="5805488"/>
            <a:ext cx="2087563" cy="431800"/>
          </a:xfrm>
          <a:prstGeom prst="flowChartProcess">
            <a:avLst/>
          </a:prstGeom>
          <a:solidFill>
            <a:schemeClr val="accent1">
              <a:lumMod val="75000"/>
            </a:schemeClr>
          </a:solidFill>
          <a:ln w="9525">
            <a:solidFill>
              <a:schemeClr val="accent1">
                <a:lumMod val="75000"/>
              </a:schemeClr>
            </a:solidFill>
            <a:miter lim="800000"/>
            <a:headEnd/>
            <a:tailEnd/>
          </a:ln>
        </p:spPr>
        <p:txBody>
          <a:bodyPr wrap="none" anchor="ctr"/>
          <a:lstStyle/>
          <a:p>
            <a:endParaRPr lang="de-DE"/>
          </a:p>
        </p:txBody>
      </p:sp>
      <p:sp>
        <p:nvSpPr>
          <p:cNvPr id="25631" name="Text Box 11"/>
          <p:cNvSpPr txBox="1">
            <a:spLocks noChangeArrowheads="1"/>
          </p:cNvSpPr>
          <p:nvPr/>
        </p:nvSpPr>
        <p:spPr bwMode="auto">
          <a:xfrm>
            <a:off x="3563938" y="5876925"/>
            <a:ext cx="2016125" cy="276999"/>
          </a:xfrm>
          <a:prstGeom prst="rect">
            <a:avLst/>
          </a:prstGeom>
          <a:noFill/>
          <a:ln w="9525">
            <a:noFill/>
            <a:miter lim="800000"/>
            <a:headEnd/>
            <a:tailEnd/>
          </a:ln>
        </p:spPr>
        <p:txBody>
          <a:bodyPr>
            <a:spAutoFit/>
          </a:bodyPr>
          <a:lstStyle/>
          <a:p>
            <a:pPr>
              <a:spcBef>
                <a:spcPct val="50000"/>
              </a:spcBef>
            </a:pPr>
            <a:r>
              <a:rPr lang="de-DE" sz="1200" b="1" dirty="0"/>
              <a:t>Kopie auf </a:t>
            </a:r>
            <a:r>
              <a:rPr lang="de-DE" sz="1200" b="1" dirty="0" smtClean="0"/>
              <a:t>einem </a:t>
            </a:r>
            <a:r>
              <a:rPr lang="de-DE" sz="1200" b="1" dirty="0"/>
              <a:t>PC</a:t>
            </a:r>
          </a:p>
        </p:txBody>
      </p:sp>
      <p:sp>
        <p:nvSpPr>
          <p:cNvPr id="37" name="Rechteck 36"/>
          <p:cNvSpPr/>
          <p:nvPr/>
        </p:nvSpPr>
        <p:spPr>
          <a:xfrm>
            <a:off x="6227763" y="5805488"/>
            <a:ext cx="2089150" cy="431800"/>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5633" name="Textfeld 38"/>
          <p:cNvSpPr txBox="1">
            <a:spLocks noChangeArrowheads="1"/>
          </p:cNvSpPr>
          <p:nvPr/>
        </p:nvSpPr>
        <p:spPr bwMode="auto">
          <a:xfrm>
            <a:off x="6300788" y="5876925"/>
            <a:ext cx="1979612" cy="288925"/>
          </a:xfrm>
          <a:prstGeom prst="rect">
            <a:avLst/>
          </a:prstGeom>
          <a:noFill/>
          <a:ln w="9525">
            <a:noFill/>
            <a:miter lim="800000"/>
            <a:headEnd/>
            <a:tailEnd/>
          </a:ln>
        </p:spPr>
        <p:txBody>
          <a:bodyPr>
            <a:spAutoFit/>
          </a:bodyPr>
          <a:lstStyle/>
          <a:p>
            <a:r>
              <a:rPr lang="de-DE" sz="1200" b="1"/>
              <a:t>50 MA 42567 (SBB) </a:t>
            </a:r>
          </a:p>
        </p:txBody>
      </p:sp>
      <p:pic>
        <p:nvPicPr>
          <p:cNvPr id="25634" name="Picture 38" descr="http://k1www.gbv.de/images/gui/empty.gif"/>
          <p:cNvPicPr>
            <a:picLocks noChangeAspect="1" noChangeArrowheads="1"/>
          </p:cNvPicPr>
          <p:nvPr/>
        </p:nvPicPr>
        <p:blipFill>
          <a:blip r:embed="rId4"/>
          <a:srcRect/>
          <a:stretch>
            <a:fillRect/>
          </a:stretch>
        </p:blipFill>
        <p:spPr bwMode="auto">
          <a:xfrm>
            <a:off x="173038" y="-136525"/>
            <a:ext cx="9525" cy="9525"/>
          </a:xfrm>
          <a:prstGeom prst="rect">
            <a:avLst/>
          </a:prstGeom>
          <a:noFill/>
          <a:ln w="9525">
            <a:noFill/>
            <a:miter lim="800000"/>
            <a:headEnd/>
            <a:tailEnd/>
          </a:ln>
        </p:spPr>
      </p:pic>
      <p:sp>
        <p:nvSpPr>
          <p:cNvPr id="25635" name="Text Box 57"/>
          <p:cNvSpPr txBox="1">
            <a:spLocks noChangeArrowheads="1"/>
          </p:cNvSpPr>
          <p:nvPr/>
        </p:nvSpPr>
        <p:spPr bwMode="auto">
          <a:xfrm>
            <a:off x="2916238" y="5805488"/>
            <a:ext cx="647700" cy="369887"/>
          </a:xfrm>
          <a:prstGeom prst="rect">
            <a:avLst/>
          </a:prstGeom>
          <a:noFill/>
          <a:ln w="9525">
            <a:noFill/>
            <a:miter lim="800000"/>
            <a:headEnd/>
            <a:tailEnd/>
          </a:ln>
        </p:spPr>
        <p:txBody>
          <a:bodyPr>
            <a:spAutoFit/>
          </a:bodyPr>
          <a:lstStyle/>
          <a:p>
            <a:pPr>
              <a:spcBef>
                <a:spcPct val="50000"/>
              </a:spcBef>
            </a:pPr>
            <a:r>
              <a:rPr lang="de-DE" b="1"/>
              <a:t>Ex</a:t>
            </a:r>
          </a:p>
        </p:txBody>
      </p:sp>
      <p:sp>
        <p:nvSpPr>
          <p:cNvPr id="25636" name="Line 66"/>
          <p:cNvSpPr>
            <a:spLocks noChangeShapeType="1"/>
          </p:cNvSpPr>
          <p:nvPr/>
        </p:nvSpPr>
        <p:spPr bwMode="auto">
          <a:xfrm>
            <a:off x="7380288" y="5589588"/>
            <a:ext cx="0" cy="215900"/>
          </a:xfrm>
          <a:prstGeom prst="line">
            <a:avLst/>
          </a:prstGeom>
          <a:noFill/>
          <a:ln w="9525">
            <a:solidFill>
              <a:schemeClr val="tx1"/>
            </a:solidFill>
            <a:round/>
            <a:headEnd/>
            <a:tailEnd/>
          </a:ln>
        </p:spPr>
        <p:txBody>
          <a:bodyPr/>
          <a:lstStyle/>
          <a:p>
            <a:endParaRPr lang="de-DE"/>
          </a:p>
        </p:txBody>
      </p:sp>
      <p:sp>
        <p:nvSpPr>
          <p:cNvPr id="25637" name="Line 66"/>
          <p:cNvSpPr>
            <a:spLocks noChangeShapeType="1"/>
          </p:cNvSpPr>
          <p:nvPr/>
        </p:nvSpPr>
        <p:spPr bwMode="auto">
          <a:xfrm>
            <a:off x="4500563" y="5589588"/>
            <a:ext cx="0" cy="215900"/>
          </a:xfrm>
          <a:prstGeom prst="line">
            <a:avLst/>
          </a:prstGeom>
          <a:noFill/>
          <a:ln w="9525">
            <a:solidFill>
              <a:schemeClr val="tx1"/>
            </a:solidFill>
            <a:round/>
            <a:headEnd/>
            <a:tailEnd/>
          </a:ln>
        </p:spPr>
        <p:txBody>
          <a:bodyPr/>
          <a:lstStyle/>
          <a:p>
            <a:endParaRPr lang="de-DE"/>
          </a:p>
        </p:txBody>
      </p:sp>
      <p:sp>
        <p:nvSpPr>
          <p:cNvPr id="2" name="Fußzeilenplatzhalter 1"/>
          <p:cNvSpPr>
            <a:spLocks noGrp="1"/>
          </p:cNvSpPr>
          <p:nvPr>
            <p:ph type="ftr" sz="quarter" idx="10"/>
          </p:nvPr>
        </p:nvSpPr>
        <p:spPr>
          <a:xfrm>
            <a:off x="467544" y="6381328"/>
            <a:ext cx="550860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817984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Gerade Verbindung mit Pfeil 32"/>
          <p:cNvCxnSpPr/>
          <p:nvPr/>
        </p:nvCxnSpPr>
        <p:spPr>
          <a:xfrm rot="5400000">
            <a:off x="4500563" y="2492375"/>
            <a:ext cx="2873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676" name="AutoShape 2"/>
          <p:cNvSpPr>
            <a:spLocks noChangeArrowheads="1"/>
          </p:cNvSpPr>
          <p:nvPr/>
        </p:nvSpPr>
        <p:spPr bwMode="auto">
          <a:xfrm>
            <a:off x="611188" y="1800680"/>
            <a:ext cx="7742238"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28677" name="AutoShape 4"/>
          <p:cNvSpPr>
            <a:spLocks noChangeArrowheads="1"/>
          </p:cNvSpPr>
          <p:nvPr/>
        </p:nvSpPr>
        <p:spPr bwMode="auto">
          <a:xfrm>
            <a:off x="611188" y="5805488"/>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28678" name="Text Box 5"/>
          <p:cNvSpPr txBox="1">
            <a:spLocks noChangeArrowheads="1"/>
          </p:cNvSpPr>
          <p:nvPr/>
        </p:nvSpPr>
        <p:spPr bwMode="auto">
          <a:xfrm>
            <a:off x="2339975" y="1773238"/>
            <a:ext cx="5688013" cy="534987"/>
          </a:xfrm>
          <a:prstGeom prst="rect">
            <a:avLst/>
          </a:prstGeom>
          <a:noFill/>
          <a:ln w="9525">
            <a:noFill/>
            <a:miter lim="800000"/>
            <a:headEnd/>
            <a:tailEnd/>
          </a:ln>
        </p:spPr>
        <p:txBody>
          <a:bodyPr>
            <a:spAutoFit/>
          </a:bodyPr>
          <a:lstStyle/>
          <a:p>
            <a:pPr algn="ctr">
              <a:lnSpc>
                <a:spcPct val="80000"/>
              </a:lnSpc>
              <a:spcBef>
                <a:spcPct val="50000"/>
              </a:spcBef>
            </a:pPr>
            <a:r>
              <a:rPr lang="de-DE" b="1" dirty="0"/>
              <a:t/>
            </a:r>
            <a:br>
              <a:rPr lang="de-DE" b="1" dirty="0"/>
            </a:br>
            <a:r>
              <a:rPr lang="de-DE" b="1" dirty="0">
                <a:latin typeface="Verdana" panose="020B0604030504040204" pitchFamily="34" charset="0"/>
                <a:ea typeface="Verdana" panose="020B0604030504040204" pitchFamily="34" charset="0"/>
                <a:cs typeface="Verdana" panose="020B0604030504040204" pitchFamily="34" charset="0"/>
              </a:rPr>
              <a:t>Tod und Teufel (von Frank Schätzing)</a:t>
            </a:r>
            <a:r>
              <a:rPr lang="de-DE" b="1" dirty="0"/>
              <a:t> </a:t>
            </a:r>
          </a:p>
        </p:txBody>
      </p:sp>
      <p:sp>
        <p:nvSpPr>
          <p:cNvPr id="28679" name="Text Box 7"/>
          <p:cNvSpPr txBox="1">
            <a:spLocks noChangeArrowheads="1"/>
          </p:cNvSpPr>
          <p:nvPr/>
        </p:nvSpPr>
        <p:spPr bwMode="auto">
          <a:xfrm>
            <a:off x="755650" y="5891213"/>
            <a:ext cx="2376488" cy="276225"/>
          </a:xfrm>
          <a:prstGeom prst="rect">
            <a:avLst/>
          </a:prstGeom>
          <a:noFill/>
          <a:ln w="9525">
            <a:noFill/>
            <a:miter lim="800000"/>
            <a:headEnd/>
            <a:tailEnd/>
          </a:ln>
        </p:spPr>
        <p:txBody>
          <a:bodyPr>
            <a:spAutoFit/>
          </a:bodyPr>
          <a:lstStyle/>
          <a:p>
            <a:pPr>
              <a:spcBef>
                <a:spcPct val="50000"/>
              </a:spcBef>
            </a:pPr>
            <a:r>
              <a:rPr lang="de-DE" sz="1200" b="1" dirty="0"/>
              <a:t>1998 A </a:t>
            </a:r>
            <a:r>
              <a:rPr lang="de-DE" sz="1200" b="1" dirty="0" smtClean="0"/>
              <a:t>40449 (DNB) </a:t>
            </a:r>
            <a:endParaRPr lang="de-DE" sz="1200" b="1" dirty="0"/>
          </a:p>
        </p:txBody>
      </p:sp>
      <p:sp>
        <p:nvSpPr>
          <p:cNvPr id="28680" name="Line 8"/>
          <p:cNvSpPr>
            <a:spLocks noChangeShapeType="1"/>
          </p:cNvSpPr>
          <p:nvPr/>
        </p:nvSpPr>
        <p:spPr bwMode="auto">
          <a:xfrm>
            <a:off x="827088" y="2276475"/>
            <a:ext cx="0" cy="0"/>
          </a:xfrm>
          <a:prstGeom prst="line">
            <a:avLst/>
          </a:prstGeom>
          <a:noFill/>
          <a:ln w="9525">
            <a:solidFill>
              <a:schemeClr val="tx1"/>
            </a:solidFill>
            <a:round/>
            <a:headEnd/>
            <a:tailEnd type="triangle" w="med" len="med"/>
          </a:ln>
        </p:spPr>
        <p:txBody>
          <a:bodyPr/>
          <a:lstStyle/>
          <a:p>
            <a:endParaRPr lang="de-DE"/>
          </a:p>
        </p:txBody>
      </p:sp>
      <p:sp>
        <p:nvSpPr>
          <p:cNvPr id="28681" name="AutoShape 11"/>
          <p:cNvSpPr>
            <a:spLocks noChangeArrowheads="1"/>
          </p:cNvSpPr>
          <p:nvPr/>
        </p:nvSpPr>
        <p:spPr bwMode="auto">
          <a:xfrm>
            <a:off x="900113" y="2636838"/>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a:latin typeface="Verdana" panose="020B0604030504040204" pitchFamily="34" charset="0"/>
                <a:ea typeface="Verdana" panose="020B0604030504040204" pitchFamily="34" charset="0"/>
                <a:cs typeface="Verdana" panose="020B0604030504040204" pitchFamily="34" charset="0"/>
              </a:rPr>
              <a:t>Deutsch</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8682" name="AutoShape 12"/>
          <p:cNvSpPr>
            <a:spLocks noChangeArrowheads="1"/>
          </p:cNvSpPr>
          <p:nvPr/>
        </p:nvSpPr>
        <p:spPr bwMode="auto">
          <a:xfrm>
            <a:off x="539750" y="4292600"/>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28683" name="Text Box 17"/>
          <p:cNvSpPr txBox="1">
            <a:spLocks noChangeArrowheads="1"/>
          </p:cNvSpPr>
          <p:nvPr/>
        </p:nvSpPr>
        <p:spPr bwMode="auto">
          <a:xfrm>
            <a:off x="8504446" y="3002625"/>
            <a:ext cx="431800" cy="366713"/>
          </a:xfrm>
          <a:prstGeom prst="rect">
            <a:avLst/>
          </a:prstGeom>
          <a:solidFill>
            <a:schemeClr val="accent1">
              <a:lumMod val="40000"/>
              <a:lumOff val="60000"/>
            </a:schemeClr>
          </a:solidFill>
          <a:ln w="9525">
            <a:solidFill>
              <a:schemeClr val="tx1"/>
            </a:solidFill>
            <a:miter lim="800000"/>
            <a:headEnd/>
            <a:tailEnd/>
          </a:ln>
        </p:spPr>
        <p:txBody>
          <a:bodyPr>
            <a:spAutoFit/>
          </a:bodyPr>
          <a:lstStyle/>
          <a:p>
            <a:pPr>
              <a:spcBef>
                <a:spcPct val="50000"/>
              </a:spcBef>
            </a:pPr>
            <a:r>
              <a:rPr lang="de-DE" b="1"/>
              <a:t>E</a:t>
            </a:r>
          </a:p>
        </p:txBody>
      </p:sp>
      <p:sp>
        <p:nvSpPr>
          <p:cNvPr id="28684" name="Text Box 19"/>
          <p:cNvSpPr txBox="1">
            <a:spLocks noChangeArrowheads="1"/>
          </p:cNvSpPr>
          <p:nvPr/>
        </p:nvSpPr>
        <p:spPr bwMode="auto">
          <a:xfrm>
            <a:off x="8504446" y="1899422"/>
            <a:ext cx="431800" cy="366712"/>
          </a:xfrm>
          <a:prstGeom prst="rect">
            <a:avLst/>
          </a:prstGeom>
          <a:solidFill>
            <a:schemeClr val="accent1">
              <a:lumMod val="20000"/>
              <a:lumOff val="80000"/>
            </a:schemeClr>
          </a:solidFill>
          <a:ln w="9525">
            <a:solidFill>
              <a:schemeClr val="tx1"/>
            </a:solidFill>
            <a:miter lim="800000"/>
            <a:headEnd/>
            <a:tailEnd/>
          </a:ln>
        </p:spPr>
        <p:txBody>
          <a:bodyPr>
            <a:spAutoFit/>
          </a:bodyPr>
          <a:lstStyle/>
          <a:p>
            <a:pPr>
              <a:spcBef>
                <a:spcPct val="50000"/>
              </a:spcBef>
            </a:pPr>
            <a:r>
              <a:rPr lang="de-DE" b="1" dirty="0"/>
              <a:t>W</a:t>
            </a:r>
          </a:p>
        </p:txBody>
      </p:sp>
      <p:sp>
        <p:nvSpPr>
          <p:cNvPr id="28685" name="Rectangle 32"/>
          <p:cNvSpPr>
            <a:spLocks noGrp="1" noChangeArrowheads="1"/>
          </p:cNvSpPr>
          <p:nvPr>
            <p:ph type="title"/>
          </p:nvPr>
        </p:nvSpPr>
        <p:spPr>
          <a:xfrm>
            <a:off x="251520" y="260648"/>
            <a:ext cx="6911975" cy="777875"/>
          </a:xfrm>
          <a:noFill/>
        </p:spPr>
        <p:txBody>
          <a:bodyPr/>
          <a:lstStyle/>
          <a:p>
            <a:pPr algn="l" eaLnBrk="1" hangingPunct="1"/>
            <a:r>
              <a:rPr lang="de-DE" dirty="0" smtClean="0"/>
              <a:t>FRBR-Beispiel 2</a:t>
            </a:r>
          </a:p>
        </p:txBody>
      </p:sp>
      <p:sp>
        <p:nvSpPr>
          <p:cNvPr id="28686" name="AutoShape 35"/>
          <p:cNvSpPr>
            <a:spLocks noChangeArrowheads="1"/>
          </p:cNvSpPr>
          <p:nvPr/>
        </p:nvSpPr>
        <p:spPr bwMode="auto">
          <a:xfrm>
            <a:off x="6227763" y="4292600"/>
            <a:ext cx="208915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gn="ctr"/>
            <a:endParaRPr lang="de-DE" sz="1000" b="1"/>
          </a:p>
          <a:p>
            <a:pPr algn="ctr"/>
            <a:r>
              <a:rPr lang="de-DE" sz="1000" b="1"/>
              <a:t>Frank Schätzing </a:t>
            </a:r>
            <a:br>
              <a:rPr lang="de-DE" sz="1000" b="1"/>
            </a:br>
            <a:r>
              <a:rPr lang="de-DE" sz="1000" b="1"/>
              <a:t>liest Tod und Teufel. – </a:t>
            </a:r>
            <a:br>
              <a:rPr lang="de-DE" sz="1000" b="1"/>
            </a:br>
            <a:r>
              <a:rPr lang="de-DE" sz="1000" b="1"/>
              <a:t>Köln  : Emons, 2003. – 8 CDs : </a:t>
            </a:r>
            <a:br>
              <a:rPr lang="de-DE" sz="1000" b="1"/>
            </a:br>
            <a:r>
              <a:rPr lang="de-DE" sz="1000" b="1"/>
              <a:t>stereo ; 12 cm, in Behältnis </a:t>
            </a:r>
            <a:br>
              <a:rPr lang="de-DE" sz="1000" b="1"/>
            </a:br>
            <a:r>
              <a:rPr lang="de-DE" sz="1000" b="1"/>
              <a:t>13 x 15 x 5 cm. </a:t>
            </a:r>
            <a:br>
              <a:rPr lang="de-DE" sz="1000" b="1"/>
            </a:br>
            <a:r>
              <a:rPr lang="de-DE" sz="1000" b="1"/>
              <a:t>– ISBN 3-89705-239-3</a:t>
            </a:r>
          </a:p>
        </p:txBody>
      </p:sp>
      <p:sp>
        <p:nvSpPr>
          <p:cNvPr id="28687" name="AutoShape 36"/>
          <p:cNvSpPr>
            <a:spLocks noChangeArrowheads="1"/>
          </p:cNvSpPr>
          <p:nvPr/>
        </p:nvSpPr>
        <p:spPr bwMode="auto">
          <a:xfrm>
            <a:off x="3490913" y="2636838"/>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000" b="1" dirty="0"/>
              <a:t>Text</a:t>
            </a:r>
          </a:p>
          <a:p>
            <a:pPr algn="ctr"/>
            <a:r>
              <a:rPr lang="de-DE" sz="1000" b="1" dirty="0"/>
              <a:t>Slowakisch</a:t>
            </a:r>
          </a:p>
          <a:p>
            <a:pPr algn="ctr"/>
            <a:r>
              <a:rPr lang="de-DE" sz="1000" b="1" dirty="0"/>
              <a:t>[Z  </a:t>
            </a:r>
            <a:r>
              <a:rPr lang="de-DE" sz="1000" b="1" dirty="0" err="1"/>
              <a:t>nemeckého</a:t>
            </a:r>
            <a:r>
              <a:rPr lang="de-DE" sz="1000" b="1" dirty="0"/>
              <a:t> orig. </a:t>
            </a:r>
            <a:r>
              <a:rPr lang="de-DE" sz="1000" b="1" dirty="0" err="1"/>
              <a:t>prel</a:t>
            </a:r>
            <a:r>
              <a:rPr lang="de-DE" sz="1000" b="1" dirty="0"/>
              <a:t>. </a:t>
            </a:r>
            <a:br>
              <a:rPr lang="de-DE" sz="1000" b="1" dirty="0"/>
            </a:br>
            <a:r>
              <a:rPr lang="de-DE" sz="1000" b="1" dirty="0"/>
              <a:t>Elena </a:t>
            </a:r>
            <a:r>
              <a:rPr lang="de-DE" sz="1000" b="1" dirty="0" err="1"/>
              <a:t>Linzbothová</a:t>
            </a:r>
            <a:r>
              <a:rPr lang="de-DE" sz="1000" b="1" dirty="0"/>
              <a:t>]</a:t>
            </a:r>
          </a:p>
        </p:txBody>
      </p:sp>
      <p:sp>
        <p:nvSpPr>
          <p:cNvPr id="28688" name="Text Box 39"/>
          <p:cNvSpPr txBox="1">
            <a:spLocks noChangeArrowheads="1"/>
          </p:cNvSpPr>
          <p:nvPr/>
        </p:nvSpPr>
        <p:spPr bwMode="auto">
          <a:xfrm>
            <a:off x="468313" y="4581525"/>
            <a:ext cx="1871662" cy="830263"/>
          </a:xfrm>
          <a:prstGeom prst="rect">
            <a:avLst/>
          </a:prstGeom>
          <a:noFill/>
          <a:ln w="9525">
            <a:noFill/>
            <a:miter lim="800000"/>
            <a:headEnd/>
            <a:tailEnd/>
          </a:ln>
        </p:spPr>
        <p:txBody>
          <a:bodyPr>
            <a:spAutoFit/>
          </a:bodyPr>
          <a:lstStyle/>
          <a:p>
            <a:pPr>
              <a:lnSpc>
                <a:spcPct val="80000"/>
              </a:lnSpc>
              <a:spcBef>
                <a:spcPct val="50000"/>
              </a:spcBef>
            </a:pPr>
            <a:r>
              <a:rPr lang="de-DE" sz="1000" b="1" dirty="0"/>
              <a:t>Tod und Teufel. -  Köln : </a:t>
            </a:r>
            <a:r>
              <a:rPr lang="de-DE" sz="1000" b="1" dirty="0" err="1"/>
              <a:t>Emons</a:t>
            </a:r>
            <a:r>
              <a:rPr lang="de-DE" sz="1000" b="1" dirty="0"/>
              <a:t>, </a:t>
            </a:r>
            <a:br>
              <a:rPr lang="de-DE" sz="1000" b="1" dirty="0"/>
            </a:br>
            <a:r>
              <a:rPr lang="de-DE" sz="1000" b="1" dirty="0"/>
              <a:t>1998. – 373 S. –</a:t>
            </a:r>
            <a:br>
              <a:rPr lang="de-DE" sz="1000" b="1" dirty="0"/>
            </a:br>
            <a:r>
              <a:rPr lang="de-DE" sz="1000" b="1" dirty="0"/>
              <a:t>(Ein Krimi aus dem Mittelalter). – ISBN </a:t>
            </a:r>
            <a:br>
              <a:rPr lang="de-DE" sz="1000" b="1" dirty="0"/>
            </a:br>
            <a:r>
              <a:rPr lang="de-DE" sz="1000" b="1" dirty="0"/>
              <a:t>3-89705-122-2</a:t>
            </a:r>
          </a:p>
        </p:txBody>
      </p:sp>
      <p:sp>
        <p:nvSpPr>
          <p:cNvPr id="28689" name="AutoShape 40"/>
          <p:cNvSpPr>
            <a:spLocks noChangeArrowheads="1"/>
          </p:cNvSpPr>
          <p:nvPr/>
        </p:nvSpPr>
        <p:spPr bwMode="auto">
          <a:xfrm>
            <a:off x="5867400" y="5805488"/>
            <a:ext cx="252095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2003 CD 3039 (</a:t>
            </a:r>
            <a:r>
              <a:rPr lang="de-DE" sz="1200" b="1" dirty="0" smtClean="0"/>
              <a:t>DNB) </a:t>
            </a:r>
            <a:endParaRPr lang="de-DE" sz="1200" b="1" dirty="0"/>
          </a:p>
        </p:txBody>
      </p:sp>
      <p:sp>
        <p:nvSpPr>
          <p:cNvPr id="28690" name="Line 43"/>
          <p:cNvSpPr>
            <a:spLocks noChangeShapeType="1"/>
          </p:cNvSpPr>
          <p:nvPr/>
        </p:nvSpPr>
        <p:spPr bwMode="auto">
          <a:xfrm flipH="1">
            <a:off x="1331913" y="3933825"/>
            <a:ext cx="576262" cy="358775"/>
          </a:xfrm>
          <a:prstGeom prst="line">
            <a:avLst/>
          </a:prstGeom>
          <a:noFill/>
          <a:ln w="9525">
            <a:solidFill>
              <a:schemeClr val="tx1"/>
            </a:solidFill>
            <a:round/>
            <a:headEnd/>
            <a:tailEnd type="triangle" w="med" len="med"/>
          </a:ln>
        </p:spPr>
        <p:txBody>
          <a:bodyPr/>
          <a:lstStyle/>
          <a:p>
            <a:endParaRPr lang="de-DE"/>
          </a:p>
        </p:txBody>
      </p:sp>
      <p:sp>
        <p:nvSpPr>
          <p:cNvPr id="28691" name="Line 44"/>
          <p:cNvSpPr>
            <a:spLocks noChangeShapeType="1"/>
          </p:cNvSpPr>
          <p:nvPr/>
        </p:nvSpPr>
        <p:spPr bwMode="auto">
          <a:xfrm flipH="1">
            <a:off x="7451725" y="3933825"/>
            <a:ext cx="0" cy="358775"/>
          </a:xfrm>
          <a:prstGeom prst="line">
            <a:avLst/>
          </a:prstGeom>
          <a:noFill/>
          <a:ln w="9525">
            <a:solidFill>
              <a:schemeClr val="tx1"/>
            </a:solidFill>
            <a:round/>
            <a:headEnd/>
            <a:tailEnd type="triangle" w="med" len="med"/>
          </a:ln>
        </p:spPr>
        <p:txBody>
          <a:bodyPr/>
          <a:lstStyle/>
          <a:p>
            <a:endParaRPr lang="de-DE"/>
          </a:p>
        </p:txBody>
      </p:sp>
      <p:sp>
        <p:nvSpPr>
          <p:cNvPr id="28692" name="Line 45"/>
          <p:cNvSpPr>
            <a:spLocks noChangeShapeType="1"/>
          </p:cNvSpPr>
          <p:nvPr/>
        </p:nvSpPr>
        <p:spPr bwMode="auto">
          <a:xfrm>
            <a:off x="1763713" y="5589588"/>
            <a:ext cx="0" cy="215900"/>
          </a:xfrm>
          <a:prstGeom prst="line">
            <a:avLst/>
          </a:prstGeom>
          <a:noFill/>
          <a:ln w="9525">
            <a:solidFill>
              <a:schemeClr val="tx1"/>
            </a:solidFill>
            <a:round/>
            <a:headEnd/>
            <a:tailEnd type="triangle" w="med" len="med"/>
          </a:ln>
        </p:spPr>
        <p:txBody>
          <a:bodyPr/>
          <a:lstStyle/>
          <a:p>
            <a:endParaRPr lang="de-DE"/>
          </a:p>
        </p:txBody>
      </p:sp>
      <p:sp>
        <p:nvSpPr>
          <p:cNvPr id="28693" name="Line 46"/>
          <p:cNvSpPr>
            <a:spLocks noChangeShapeType="1"/>
          </p:cNvSpPr>
          <p:nvPr/>
        </p:nvSpPr>
        <p:spPr bwMode="auto">
          <a:xfrm>
            <a:off x="7308850" y="5589588"/>
            <a:ext cx="0" cy="215900"/>
          </a:xfrm>
          <a:prstGeom prst="line">
            <a:avLst/>
          </a:prstGeom>
          <a:noFill/>
          <a:ln w="9525">
            <a:solidFill>
              <a:schemeClr val="tx1"/>
            </a:solidFill>
            <a:round/>
            <a:headEnd/>
            <a:tailEnd type="triangle" w="med" len="med"/>
          </a:ln>
        </p:spPr>
        <p:txBody>
          <a:bodyPr/>
          <a:lstStyle/>
          <a:p>
            <a:endParaRPr lang="de-DE"/>
          </a:p>
        </p:txBody>
      </p:sp>
      <p:sp>
        <p:nvSpPr>
          <p:cNvPr id="28694" name="Text Box 47"/>
          <p:cNvSpPr txBox="1">
            <a:spLocks noChangeArrowheads="1"/>
          </p:cNvSpPr>
          <p:nvPr/>
        </p:nvSpPr>
        <p:spPr bwMode="auto">
          <a:xfrm>
            <a:off x="8514556" y="5797043"/>
            <a:ext cx="541337" cy="369887"/>
          </a:xfrm>
          <a:prstGeom prst="rect">
            <a:avLst/>
          </a:prstGeom>
          <a:solidFill>
            <a:schemeClr val="accent1">
              <a:lumMod val="75000"/>
            </a:schemeClr>
          </a:solidFill>
          <a:ln w="9525">
            <a:solidFill>
              <a:schemeClr val="tx1"/>
            </a:solidFill>
            <a:miter lim="800000"/>
            <a:headEnd/>
            <a:tailEnd/>
          </a:ln>
        </p:spPr>
        <p:txBody>
          <a:bodyPr>
            <a:spAutoFit/>
          </a:bodyPr>
          <a:lstStyle/>
          <a:p>
            <a:pPr>
              <a:spcBef>
                <a:spcPct val="50000"/>
              </a:spcBef>
            </a:pPr>
            <a:r>
              <a:rPr lang="de-DE" b="1"/>
              <a:t>Ex</a:t>
            </a:r>
          </a:p>
        </p:txBody>
      </p:sp>
      <p:sp>
        <p:nvSpPr>
          <p:cNvPr id="28695" name="Line 49"/>
          <p:cNvSpPr>
            <a:spLocks noChangeShapeType="1"/>
          </p:cNvSpPr>
          <p:nvPr/>
        </p:nvSpPr>
        <p:spPr bwMode="auto">
          <a:xfrm flipH="1">
            <a:off x="2124075" y="2420938"/>
            <a:ext cx="360363" cy="215900"/>
          </a:xfrm>
          <a:prstGeom prst="line">
            <a:avLst/>
          </a:prstGeom>
          <a:noFill/>
          <a:ln w="9525">
            <a:solidFill>
              <a:schemeClr val="tx1"/>
            </a:solidFill>
            <a:round/>
            <a:headEnd/>
            <a:tailEnd type="triangle" w="med" len="med"/>
          </a:ln>
        </p:spPr>
        <p:txBody>
          <a:bodyPr/>
          <a:lstStyle/>
          <a:p>
            <a:endParaRPr lang="de-DE"/>
          </a:p>
        </p:txBody>
      </p:sp>
      <p:sp>
        <p:nvSpPr>
          <p:cNvPr id="28696" name="Line 50"/>
          <p:cNvSpPr>
            <a:spLocks noChangeShapeType="1"/>
          </p:cNvSpPr>
          <p:nvPr/>
        </p:nvSpPr>
        <p:spPr bwMode="auto">
          <a:xfrm>
            <a:off x="6659563" y="2420938"/>
            <a:ext cx="215900" cy="215900"/>
          </a:xfrm>
          <a:prstGeom prst="line">
            <a:avLst/>
          </a:prstGeom>
          <a:noFill/>
          <a:ln w="9525">
            <a:solidFill>
              <a:schemeClr val="tx1"/>
            </a:solidFill>
            <a:round/>
            <a:headEnd/>
            <a:tailEnd type="triangle" w="med" len="med"/>
          </a:ln>
        </p:spPr>
        <p:txBody>
          <a:bodyPr/>
          <a:lstStyle/>
          <a:p>
            <a:endParaRPr lang="de-DE"/>
          </a:p>
        </p:txBody>
      </p:sp>
      <p:sp>
        <p:nvSpPr>
          <p:cNvPr id="28697" name="AutoShape 36"/>
          <p:cNvSpPr>
            <a:spLocks noChangeArrowheads="1"/>
          </p:cNvSpPr>
          <p:nvPr/>
        </p:nvSpPr>
        <p:spPr bwMode="auto">
          <a:xfrm>
            <a:off x="5940425" y="2636838"/>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000" b="1" dirty="0" smtClean="0"/>
              <a:t>Text vorgelesen</a:t>
            </a:r>
            <a:r>
              <a:rPr lang="de-DE" sz="1000" b="1" dirty="0"/>
              <a:t/>
            </a:r>
            <a:br>
              <a:rPr lang="de-DE" sz="1000" b="1" dirty="0"/>
            </a:br>
            <a:r>
              <a:rPr lang="de-DE" sz="1000" b="1" dirty="0"/>
              <a:t> von Frank Schätzing in der </a:t>
            </a:r>
            <a:br>
              <a:rPr lang="de-DE" sz="1000" b="1" dirty="0"/>
            </a:br>
            <a:r>
              <a:rPr lang="de-DE" sz="1000" b="1" dirty="0"/>
              <a:t>von ihm gekürzten Fassung </a:t>
            </a:r>
          </a:p>
        </p:txBody>
      </p:sp>
      <p:sp>
        <p:nvSpPr>
          <p:cNvPr id="28698" name="Text Box 21"/>
          <p:cNvSpPr txBox="1">
            <a:spLocks noChangeArrowheads="1"/>
          </p:cNvSpPr>
          <p:nvPr/>
        </p:nvSpPr>
        <p:spPr bwMode="auto">
          <a:xfrm>
            <a:off x="8514556" y="4570189"/>
            <a:ext cx="431800" cy="366713"/>
          </a:xfrm>
          <a:prstGeom prst="rect">
            <a:avLst/>
          </a:prstGeom>
          <a:solidFill>
            <a:schemeClr val="accent1">
              <a:lumMod val="60000"/>
              <a:lumOff val="40000"/>
            </a:schemeClr>
          </a:solidFill>
          <a:ln w="9525">
            <a:solidFill>
              <a:schemeClr val="tx1"/>
            </a:solidFill>
            <a:miter lim="800000"/>
            <a:headEnd/>
            <a:tailEnd/>
          </a:ln>
        </p:spPr>
        <p:txBody>
          <a:bodyPr>
            <a:spAutoFit/>
          </a:bodyPr>
          <a:lstStyle/>
          <a:p>
            <a:pPr>
              <a:spcBef>
                <a:spcPct val="50000"/>
              </a:spcBef>
            </a:pPr>
            <a:r>
              <a:rPr lang="de-DE" b="1" dirty="0"/>
              <a:t>M</a:t>
            </a:r>
          </a:p>
        </p:txBody>
      </p:sp>
      <p:sp>
        <p:nvSpPr>
          <p:cNvPr id="28699" name="AutoShape 12"/>
          <p:cNvSpPr>
            <a:spLocks noChangeArrowheads="1"/>
          </p:cNvSpPr>
          <p:nvPr/>
        </p:nvSpPr>
        <p:spPr bwMode="auto">
          <a:xfrm>
            <a:off x="4140200" y="4292600"/>
            <a:ext cx="1800225"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de-DE" sz="1000" b="1"/>
              <a:t>Smrt‘ a diabol. – </a:t>
            </a:r>
            <a:br>
              <a:rPr lang="de-DE" sz="1000" b="1"/>
            </a:br>
            <a:r>
              <a:rPr lang="de-DE" sz="1000" b="1"/>
              <a:t>Bratislava : Ikar, </a:t>
            </a:r>
            <a:br>
              <a:rPr lang="de-DE" sz="1000" b="1"/>
            </a:br>
            <a:r>
              <a:rPr lang="de-DE" sz="1000" b="1"/>
              <a:t>2007. – 423 S. –  ISBN </a:t>
            </a:r>
            <a:br>
              <a:rPr lang="de-DE" sz="1000" b="1"/>
            </a:br>
            <a:r>
              <a:rPr lang="de-DE" sz="1000" b="1"/>
              <a:t>978-80-551-1470-5</a:t>
            </a:r>
          </a:p>
        </p:txBody>
      </p:sp>
      <p:sp>
        <p:nvSpPr>
          <p:cNvPr id="28700" name="AutoShape 4"/>
          <p:cNvSpPr>
            <a:spLocks noChangeArrowheads="1"/>
          </p:cNvSpPr>
          <p:nvPr/>
        </p:nvSpPr>
        <p:spPr bwMode="auto">
          <a:xfrm>
            <a:off x="3275013" y="5805488"/>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2008 A 65800 </a:t>
            </a:r>
            <a:r>
              <a:rPr lang="de-DE" sz="1200" b="1" dirty="0" smtClean="0"/>
              <a:t>(DNB)</a:t>
            </a:r>
            <a:endParaRPr lang="de-DE" sz="1200" b="1" dirty="0"/>
          </a:p>
        </p:txBody>
      </p:sp>
      <p:sp>
        <p:nvSpPr>
          <p:cNvPr id="28701" name="AutoShape 12"/>
          <p:cNvSpPr>
            <a:spLocks noChangeArrowheads="1"/>
          </p:cNvSpPr>
          <p:nvPr/>
        </p:nvSpPr>
        <p:spPr bwMode="auto">
          <a:xfrm>
            <a:off x="2339975" y="4292600"/>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1000" b="1" dirty="0"/>
              <a:t>Tod und Teufel. – </a:t>
            </a:r>
            <a:br>
              <a:rPr lang="de-DE" sz="1000" b="1" dirty="0"/>
            </a:br>
            <a:r>
              <a:rPr lang="de-DE" sz="1000" b="1" dirty="0"/>
              <a:t>Einmalige Sonder-</a:t>
            </a:r>
            <a:br>
              <a:rPr lang="de-DE" sz="1000" b="1" dirty="0"/>
            </a:br>
            <a:r>
              <a:rPr lang="de-DE" sz="1000" b="1" dirty="0" err="1"/>
              <a:t>ausg</a:t>
            </a:r>
            <a:r>
              <a:rPr lang="de-DE" sz="1000" b="1" dirty="0"/>
              <a:t>.  - München : </a:t>
            </a:r>
            <a:br>
              <a:rPr lang="de-DE" sz="1000" b="1" dirty="0"/>
            </a:br>
            <a:r>
              <a:rPr lang="de-DE" sz="1000" b="1" dirty="0"/>
              <a:t>Goldmann, 2006 . - </a:t>
            </a:r>
            <a:br>
              <a:rPr lang="de-DE" sz="1000" b="1" dirty="0"/>
            </a:br>
            <a:r>
              <a:rPr lang="de-DE" sz="1000" b="1" dirty="0"/>
              <a:t>507 S. </a:t>
            </a:r>
            <a:br>
              <a:rPr lang="de-DE" sz="1000" b="1" dirty="0"/>
            </a:br>
            <a:r>
              <a:rPr lang="de-DE" sz="1000" b="1" dirty="0"/>
              <a:t>(Goldmann ; 46358)</a:t>
            </a:r>
            <a:br>
              <a:rPr lang="de-DE" sz="1000" b="1" dirty="0"/>
            </a:br>
            <a:r>
              <a:rPr lang="de-DE" sz="1000" b="1" dirty="0"/>
              <a:t>ISBN 978-3-442-</a:t>
            </a:r>
            <a:br>
              <a:rPr lang="de-DE" sz="1000" b="1" dirty="0"/>
            </a:br>
            <a:r>
              <a:rPr lang="de-DE" sz="1000" b="1" dirty="0"/>
              <a:t>46358-9. -</a:t>
            </a:r>
            <a:br>
              <a:rPr lang="de-DE" sz="1000" b="1" dirty="0"/>
            </a:br>
            <a:r>
              <a:rPr lang="de-DE" sz="1000" b="1" dirty="0"/>
              <a:t>3-442-46358-0 </a:t>
            </a:r>
            <a:endParaRPr lang="de-DE" sz="1000" b="1" dirty="0">
              <a:solidFill>
                <a:srgbClr val="000000"/>
              </a:solidFill>
            </a:endParaRPr>
          </a:p>
        </p:txBody>
      </p:sp>
      <p:cxnSp>
        <p:nvCxnSpPr>
          <p:cNvPr id="31" name="Gerade Verbindung mit Pfeil 30"/>
          <p:cNvCxnSpPr>
            <a:stCxn id="28681" idx="2"/>
            <a:endCxn id="28701" idx="0"/>
          </p:cNvCxnSpPr>
          <p:nvPr/>
        </p:nvCxnSpPr>
        <p:spPr>
          <a:xfrm rot="16200000" flipH="1">
            <a:off x="2394744" y="3483769"/>
            <a:ext cx="358775" cy="12588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a:stCxn id="28687" idx="2"/>
            <a:endCxn id="28699" idx="0"/>
          </p:cNvCxnSpPr>
          <p:nvPr/>
        </p:nvCxnSpPr>
        <p:spPr>
          <a:xfrm rot="16200000" flipH="1">
            <a:off x="4608513" y="3860800"/>
            <a:ext cx="358775"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Gerade Verbindung mit Pfeil 43"/>
          <p:cNvCxnSpPr>
            <a:stCxn id="28699" idx="2"/>
          </p:cNvCxnSpPr>
          <p:nvPr/>
        </p:nvCxnSpPr>
        <p:spPr>
          <a:xfrm rot="5400000">
            <a:off x="4841876" y="5607050"/>
            <a:ext cx="215900" cy="1809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Fußzeilenplatzhalter 1"/>
          <p:cNvSpPr>
            <a:spLocks noGrp="1"/>
          </p:cNvSpPr>
          <p:nvPr>
            <p:ph type="ftr" sz="quarter" idx="10"/>
          </p:nvPr>
        </p:nvSpPr>
        <p:spPr>
          <a:xfrm>
            <a:off x="467543" y="6381328"/>
            <a:ext cx="5472881"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865389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0" y="-100013"/>
          <a:ext cx="9275763" cy="6958013"/>
        </p:xfrm>
        <a:graphic>
          <a:graphicData uri="http://schemas.openxmlformats.org/presentationml/2006/ole">
            <mc:AlternateContent xmlns:mc="http://schemas.openxmlformats.org/markup-compatibility/2006">
              <mc:Choice xmlns:v="urn:schemas-microsoft-com:vml" Requires="v">
                <p:oleObj spid="_x0000_s2095" name="Folie" r:id="rId4" imgW="1911241" imgH="1432689" progId="PowerPoint.Slide.8">
                  <p:embed/>
                </p:oleObj>
              </mc:Choice>
              <mc:Fallback>
                <p:oleObj name="Folie" r:id="rId4" imgW="1911241" imgH="1432689" progId="PowerPoint.Slid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00013"/>
                        <a:ext cx="9275763" cy="69580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Text Box 3"/>
          <p:cNvSpPr txBox="1">
            <a:spLocks noChangeArrowheads="1"/>
          </p:cNvSpPr>
          <p:nvPr/>
        </p:nvSpPr>
        <p:spPr bwMode="auto">
          <a:xfrm>
            <a:off x="228600" y="6145213"/>
            <a:ext cx="1624013" cy="712787"/>
          </a:xfrm>
          <a:prstGeom prst="rect">
            <a:avLst/>
          </a:prstGeom>
          <a:noFill/>
          <a:ln w="12700">
            <a:noFill/>
            <a:miter lim="800000"/>
            <a:headEnd type="none" w="sm" len="sm"/>
            <a:tailEnd type="none" w="sm" len="sm"/>
          </a:ln>
        </p:spPr>
        <p:txBody>
          <a:bodyPr wrap="none">
            <a:spAutoFit/>
          </a:bodyPr>
          <a:lstStyle/>
          <a:p>
            <a:r>
              <a:rPr lang="en-US" b="1">
                <a:solidFill>
                  <a:srgbClr val="000000"/>
                </a:solidFill>
                <a:latin typeface="Calibri" pitchFamily="34" charset="0"/>
              </a:rPr>
              <a:t>Selbe </a:t>
            </a:r>
          </a:p>
          <a:p>
            <a:pPr>
              <a:lnSpc>
                <a:spcPct val="70000"/>
              </a:lnSpc>
            </a:pPr>
            <a:r>
              <a:rPr lang="en-US" b="1">
                <a:solidFill>
                  <a:srgbClr val="000000"/>
                </a:solidFill>
                <a:latin typeface="Calibri" pitchFamily="34" charset="0"/>
              </a:rPr>
              <a:t>Expression</a:t>
            </a:r>
            <a:endParaRPr lang="en-US">
              <a:latin typeface="Calibri" pitchFamily="34" charset="0"/>
            </a:endParaRPr>
          </a:p>
        </p:txBody>
      </p:sp>
      <p:sp>
        <p:nvSpPr>
          <p:cNvPr id="2052" name="Text Box 4"/>
          <p:cNvSpPr txBox="1">
            <a:spLocks noChangeArrowheads="1"/>
          </p:cNvSpPr>
          <p:nvPr/>
        </p:nvSpPr>
        <p:spPr bwMode="auto">
          <a:xfrm>
            <a:off x="2133600" y="6145213"/>
            <a:ext cx="1828800" cy="712787"/>
          </a:xfrm>
          <a:prstGeom prst="rect">
            <a:avLst/>
          </a:prstGeom>
          <a:noFill/>
          <a:ln w="12700">
            <a:noFill/>
            <a:miter lim="800000"/>
            <a:headEnd type="none" w="sm" len="sm"/>
            <a:tailEnd type="none" w="sm" len="sm"/>
          </a:ln>
        </p:spPr>
        <p:txBody>
          <a:bodyPr>
            <a:spAutoFit/>
          </a:bodyPr>
          <a:lstStyle/>
          <a:p>
            <a:r>
              <a:rPr lang="en-US" b="1">
                <a:solidFill>
                  <a:srgbClr val="000000"/>
                </a:solidFill>
                <a:latin typeface="Calibri" pitchFamily="34" charset="0"/>
              </a:rPr>
              <a:t>Neue </a:t>
            </a:r>
          </a:p>
          <a:p>
            <a:pPr>
              <a:lnSpc>
                <a:spcPct val="70000"/>
              </a:lnSpc>
            </a:pPr>
            <a:r>
              <a:rPr lang="en-US" b="1">
                <a:solidFill>
                  <a:srgbClr val="000000"/>
                </a:solidFill>
                <a:latin typeface="Calibri" pitchFamily="34" charset="0"/>
              </a:rPr>
              <a:t>Expression</a:t>
            </a:r>
          </a:p>
        </p:txBody>
      </p:sp>
      <p:sp>
        <p:nvSpPr>
          <p:cNvPr id="2053" name="Text Box 5"/>
          <p:cNvSpPr txBox="1">
            <a:spLocks noChangeArrowheads="1"/>
          </p:cNvSpPr>
          <p:nvPr/>
        </p:nvSpPr>
        <p:spPr bwMode="auto">
          <a:xfrm>
            <a:off x="228600" y="260648"/>
            <a:ext cx="9023920" cy="1031051"/>
          </a:xfrm>
          <a:prstGeom prst="rect">
            <a:avLst/>
          </a:prstGeom>
          <a:noFill/>
          <a:ln w="12700">
            <a:noFill/>
            <a:miter lim="800000"/>
            <a:headEnd type="none" w="sm" len="sm"/>
            <a:tailEnd type="none" w="sm" len="sm"/>
          </a:ln>
        </p:spPr>
        <p:txBody>
          <a:bodyPr wrap="square">
            <a:spAutoFit/>
          </a:bodyPr>
          <a:lstStyle/>
          <a:p>
            <a:r>
              <a:rPr lang="de-DE" sz="2900" dirty="0" smtClean="0">
                <a:latin typeface="Verdana" panose="020B0604030504040204" pitchFamily="34" charset="0"/>
                <a:ea typeface="Verdana" panose="020B0604030504040204" pitchFamily="34" charset="0"/>
                <a:cs typeface="Verdana" panose="020B0604030504040204" pitchFamily="34" charset="0"/>
              </a:rPr>
              <a:t>Werkfamilie oder </a:t>
            </a:r>
            <a:r>
              <a:rPr lang="de-DE" sz="2900" dirty="0" smtClean="0">
                <a:latin typeface="Verdana" panose="020B0604030504040204" pitchFamily="34" charset="0"/>
                <a:ea typeface="Verdana" panose="020B0604030504040204" pitchFamily="34" charset="0"/>
                <a:cs typeface="Verdana" panose="020B0604030504040204" pitchFamily="34" charset="0"/>
              </a:rPr>
              <a:t>die Abgrenzungsproblematik</a:t>
            </a:r>
            <a:endParaRPr lang="de-DE" sz="2900" dirty="0">
              <a:latin typeface="Verdana" panose="020B0604030504040204" pitchFamily="34" charset="0"/>
              <a:ea typeface="Verdana" panose="020B0604030504040204" pitchFamily="34" charset="0"/>
              <a:cs typeface="Verdana" panose="020B0604030504040204" pitchFamily="34" charset="0"/>
            </a:endParaRPr>
          </a:p>
          <a:p>
            <a:endParaRPr lang="en-US" sz="3200" dirty="0">
              <a:latin typeface="Calibri" pitchFamily="34" charset="0"/>
            </a:endParaRPr>
          </a:p>
        </p:txBody>
      </p:sp>
      <p:sp>
        <p:nvSpPr>
          <p:cNvPr id="2054" name="Text Box 6"/>
          <p:cNvSpPr txBox="1">
            <a:spLocks noChangeArrowheads="1"/>
          </p:cNvSpPr>
          <p:nvPr/>
        </p:nvSpPr>
        <p:spPr bwMode="auto">
          <a:xfrm>
            <a:off x="6502400" y="6172200"/>
            <a:ext cx="1784350" cy="457200"/>
          </a:xfrm>
          <a:prstGeom prst="rect">
            <a:avLst/>
          </a:prstGeom>
          <a:noFill/>
          <a:ln w="12700">
            <a:noFill/>
            <a:miter lim="800000"/>
            <a:headEnd type="none" w="sm" len="sm"/>
            <a:tailEnd type="none" w="sm" len="sm"/>
          </a:ln>
        </p:spPr>
        <p:txBody>
          <a:bodyPr wrap="none">
            <a:spAutoFit/>
          </a:bodyPr>
          <a:lstStyle/>
          <a:p>
            <a:r>
              <a:rPr lang="en-US" b="1">
                <a:solidFill>
                  <a:srgbClr val="000000"/>
                </a:solidFill>
                <a:latin typeface="Calibri" pitchFamily="34" charset="0"/>
              </a:rPr>
              <a:t>Neues Werk</a:t>
            </a:r>
          </a:p>
        </p:txBody>
      </p:sp>
      <p:sp>
        <p:nvSpPr>
          <p:cNvPr id="2055" name="Textfeld 6"/>
          <p:cNvSpPr txBox="1">
            <a:spLocks noChangeArrowheads="1"/>
          </p:cNvSpPr>
          <p:nvPr/>
        </p:nvSpPr>
        <p:spPr bwMode="auto">
          <a:xfrm>
            <a:off x="7116762" y="6581595"/>
            <a:ext cx="2339975" cy="276225"/>
          </a:xfrm>
          <a:prstGeom prst="rect">
            <a:avLst/>
          </a:prstGeom>
          <a:noFill/>
          <a:ln w="9525">
            <a:noFill/>
            <a:miter lim="800000"/>
            <a:headEnd/>
            <a:tailEnd/>
          </a:ln>
        </p:spPr>
        <p:txBody>
          <a:bodyPr>
            <a:spAutoFit/>
          </a:bodyPr>
          <a:lstStyle/>
          <a:p>
            <a:r>
              <a:rPr lang="de-DE" sz="1200" dirty="0"/>
              <a:t>Nach Barbara </a:t>
            </a:r>
            <a:r>
              <a:rPr lang="de-DE" sz="1200" dirty="0" smtClean="0"/>
              <a:t>B. Tillett</a:t>
            </a:r>
            <a:endParaRPr lang="de-DE" sz="1200" dirty="0"/>
          </a:p>
        </p:txBody>
      </p:sp>
    </p:spTree>
    <p:extLst>
      <p:ext uri="{BB962C8B-B14F-4D97-AF65-F5344CB8AC3E}">
        <p14:creationId xmlns:p14="http://schemas.microsoft.com/office/powerpoint/2010/main" val="2771625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ChangeArrowheads="1"/>
          </p:cNvSpPr>
          <p:nvPr/>
        </p:nvSpPr>
        <p:spPr bwMode="auto">
          <a:xfrm>
            <a:off x="2286000" y="2895600"/>
            <a:ext cx="4953000" cy="1541463"/>
          </a:xfrm>
          <a:prstGeom prst="rect">
            <a:avLst/>
          </a:prstGeom>
          <a:solidFill>
            <a:schemeClr val="accent6">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latin typeface="Arial" charset="0"/>
              <a:ea typeface="ＭＳ Ｐゴシック" pitchFamily="34" charset="-128"/>
            </a:endParaRPr>
          </a:p>
        </p:txBody>
      </p:sp>
      <p:sp>
        <p:nvSpPr>
          <p:cNvPr id="29700" name="Rectangle 3"/>
          <p:cNvSpPr>
            <a:spLocks noChangeArrowheads="1"/>
          </p:cNvSpPr>
          <p:nvPr/>
        </p:nvSpPr>
        <p:spPr bwMode="auto">
          <a:xfrm>
            <a:off x="1115616" y="1844824"/>
            <a:ext cx="3455987" cy="898525"/>
          </a:xfrm>
          <a:prstGeom prst="rect">
            <a:avLst/>
          </a:prstGeom>
          <a:solidFill>
            <a:schemeClr val="accent3">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latin typeface="Arial" charset="0"/>
              <a:ea typeface="ＭＳ Ｐゴシック" pitchFamily="34" charset="-128"/>
            </a:endParaRPr>
          </a:p>
        </p:txBody>
      </p:sp>
      <p:sp>
        <p:nvSpPr>
          <p:cNvPr id="29701" name="Text Box 4"/>
          <p:cNvSpPr txBox="1">
            <a:spLocks noChangeArrowheads="1"/>
          </p:cNvSpPr>
          <p:nvPr/>
        </p:nvSpPr>
        <p:spPr bwMode="auto">
          <a:xfrm>
            <a:off x="4572000" y="1676400"/>
            <a:ext cx="3124200" cy="457200"/>
          </a:xfrm>
          <a:prstGeom prst="rect">
            <a:avLst/>
          </a:prstGeom>
          <a:solidFill>
            <a:schemeClr val="bg1"/>
          </a:solid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bekannt</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durch</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29702" name="Text Box 5"/>
          <p:cNvSpPr txBox="1">
            <a:spLocks noChangeArrowheads="1"/>
          </p:cNvSpPr>
          <p:nvPr/>
        </p:nvSpPr>
        <p:spPr bwMode="auto">
          <a:xfrm>
            <a:off x="1208832" y="1862980"/>
            <a:ext cx="3312368" cy="92333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lnSpc>
                <a:spcPct val="150000"/>
              </a:lnSpc>
              <a:spcBef>
                <a:spcPct val="50000"/>
              </a:spcBef>
            </a:pPr>
            <a:r>
              <a:rPr lang="en-US" dirty="0" err="1">
                <a:latin typeface="Verdana" panose="020B0604030504040204" pitchFamily="34" charset="0"/>
                <a:ea typeface="Verdana" panose="020B0604030504040204" pitchFamily="34" charset="0"/>
                <a:cs typeface="Verdana" panose="020B0604030504040204" pitchFamily="34" charset="0"/>
              </a:rPr>
              <a:t>Bibliografische</a:t>
            </a:r>
            <a:r>
              <a:rPr lang="en-US" dirty="0">
                <a:latin typeface="Verdana" panose="020B0604030504040204" pitchFamily="34" charset="0"/>
                <a:ea typeface="Verdana" panose="020B0604030504040204" pitchFamily="34" charset="0"/>
                <a:cs typeface="Verdana" panose="020B0604030504040204" pitchFamily="34" charset="0"/>
              </a:rPr>
              <a:t> </a:t>
            </a:r>
            <a:r>
              <a:rPr lang="en-US" dirty="0" err="1" smtClean="0">
                <a:latin typeface="Verdana" panose="020B0604030504040204" pitchFamily="34" charset="0"/>
                <a:ea typeface="Verdana" panose="020B0604030504040204" pitchFamily="34" charset="0"/>
                <a:cs typeface="Verdana" panose="020B0604030504040204" pitchFamily="34" charset="0"/>
              </a:rPr>
              <a:t>Entitäten</a:t>
            </a:r>
            <a:r>
              <a:rPr lang="en-US" dirty="0" smtClean="0">
                <a:latin typeface="Verdana" panose="020B0604030504040204" pitchFamily="34" charset="0"/>
                <a:ea typeface="Verdana" panose="020B0604030504040204" pitchFamily="34" charset="0"/>
                <a:cs typeface="Verdana" panose="020B0604030504040204" pitchFamily="34" charset="0"/>
              </a:rPr>
              <a:t> </a:t>
            </a:r>
            <a:r>
              <a:rPr lang="en-US" dirty="0" err="1" smtClean="0">
                <a:latin typeface="Verdana" panose="020B0604030504040204" pitchFamily="34" charset="0"/>
                <a:ea typeface="Verdana" panose="020B0604030504040204" pitchFamily="34" charset="0"/>
                <a:cs typeface="Verdana" panose="020B0604030504040204" pitchFamily="34" charset="0"/>
              </a:rPr>
              <a:t>aus</a:t>
            </a:r>
            <a:r>
              <a:rPr lang="en-US" dirty="0" smtClean="0">
                <a:latin typeface="Verdana" panose="020B0604030504040204" pitchFamily="34" charset="0"/>
                <a:ea typeface="Verdana" panose="020B0604030504040204" pitchFamily="34" charset="0"/>
                <a:cs typeface="Verdana" panose="020B0604030504040204" pitchFamily="34" charset="0"/>
              </a:rPr>
              <a:t> FRBR (+ </a:t>
            </a:r>
            <a:r>
              <a:rPr lang="en-US" dirty="0" err="1" smtClean="0">
                <a:latin typeface="Verdana" panose="020B0604030504040204" pitchFamily="34" charset="0"/>
                <a:ea typeface="Verdana" panose="020B0604030504040204" pitchFamily="34" charset="0"/>
                <a:cs typeface="Verdana" panose="020B0604030504040204" pitchFamily="34" charset="0"/>
              </a:rPr>
              <a:t>neu</a:t>
            </a:r>
            <a:r>
              <a:rPr lang="en-US" dirty="0" smtClean="0">
                <a:latin typeface="Verdana" panose="020B0604030504040204" pitchFamily="34" charset="0"/>
                <a:ea typeface="Verdana" panose="020B0604030504040204" pitchFamily="34" charset="0"/>
                <a:cs typeface="Verdana" panose="020B0604030504040204" pitchFamily="34" charset="0"/>
              </a:rPr>
              <a:t>: </a:t>
            </a:r>
            <a:r>
              <a:rPr lang="en-US" dirty="0" err="1" smtClean="0">
                <a:latin typeface="Verdana" panose="020B0604030504040204" pitchFamily="34" charset="0"/>
                <a:ea typeface="Verdana" panose="020B0604030504040204" pitchFamily="34" charset="0"/>
                <a:cs typeface="Verdana" panose="020B0604030504040204" pitchFamily="34" charset="0"/>
              </a:rPr>
              <a:t>Familie</a:t>
            </a:r>
            <a:r>
              <a:rPr lang="en-US" dirty="0" smtClean="0">
                <a:latin typeface="Verdana" panose="020B0604030504040204" pitchFamily="34" charset="0"/>
                <a:ea typeface="Verdana" panose="020B0604030504040204" pitchFamily="34" charset="0"/>
                <a:cs typeface="Verdana" panose="020B0604030504040204" pitchFamily="34" charset="0"/>
              </a:rPr>
              <a: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9703" name="Text Box 6"/>
          <p:cNvSpPr txBox="1">
            <a:spLocks noChangeArrowheads="1"/>
          </p:cNvSpPr>
          <p:nvPr/>
        </p:nvSpPr>
        <p:spPr bwMode="auto">
          <a:xfrm>
            <a:off x="2916238" y="2950456"/>
            <a:ext cx="3962400" cy="1514475"/>
          </a:xfrm>
          <a:prstGeom prst="rect">
            <a:avLst/>
          </a:prstGeom>
          <a:noFill/>
          <a:ln w="9525">
            <a:noFill/>
            <a:miter lim="800000"/>
            <a:headEnd/>
            <a:tailEnd/>
          </a:ln>
        </p:spPr>
        <p:txBody>
          <a:bodyPr>
            <a:spAutoFit/>
          </a:bodyPr>
          <a:lstStyle/>
          <a:p>
            <a:pPr algn="ctr">
              <a:lnSpc>
                <a:spcPct val="110000"/>
              </a:lnSpc>
              <a:spcBef>
                <a:spcPct val="50000"/>
              </a:spcBef>
            </a:pPr>
            <a:r>
              <a:rPr lang="en-US" sz="2800" dirty="0" err="1">
                <a:latin typeface="Verdana" panose="020B0604030504040204" pitchFamily="34" charset="0"/>
                <a:ea typeface="Verdana" panose="020B0604030504040204" pitchFamily="34" charset="0"/>
                <a:cs typeface="Verdana" panose="020B0604030504040204" pitchFamily="34" charset="0"/>
              </a:rPr>
              <a:t>Bezeichnungen</a:t>
            </a:r>
            <a:r>
              <a:rPr lang="en-US" sz="2800" dirty="0">
                <a:latin typeface="Verdana" panose="020B0604030504040204" pitchFamily="34" charset="0"/>
                <a:ea typeface="Verdana" panose="020B0604030504040204" pitchFamily="34" charset="0"/>
                <a:cs typeface="Verdana" panose="020B0604030504040204" pitchFamily="34" charset="0"/>
              </a:rPr>
              <a:t> und/</a:t>
            </a:r>
            <a:r>
              <a:rPr lang="en-US" sz="2800" dirty="0" err="1">
                <a:latin typeface="Verdana" panose="020B0604030504040204" pitchFamily="34" charset="0"/>
                <a:ea typeface="Verdana" panose="020B0604030504040204" pitchFamily="34" charset="0"/>
                <a:cs typeface="Verdana" panose="020B0604030504040204" pitchFamily="34" charset="0"/>
              </a:rPr>
              <a:t>oder</a:t>
            </a:r>
            <a:r>
              <a:rPr lang="en-US" sz="2800" dirty="0">
                <a:latin typeface="Verdana" panose="020B0604030504040204" pitchFamily="34" charset="0"/>
                <a:ea typeface="Verdana" panose="020B0604030504040204" pitchFamily="34" charset="0"/>
                <a:cs typeface="Verdana" panose="020B0604030504040204" pitchFamily="34" charset="0"/>
              </a:rPr>
              <a:t> </a:t>
            </a:r>
            <a:r>
              <a:rPr lang="en-US" sz="2800" dirty="0" err="1">
                <a:latin typeface="Verdana" panose="020B0604030504040204" pitchFamily="34" charset="0"/>
                <a:ea typeface="Verdana" panose="020B0604030504040204" pitchFamily="34" charset="0"/>
                <a:cs typeface="Verdana" panose="020B0604030504040204" pitchFamily="34" charset="0"/>
              </a:rPr>
              <a:t>Identifikatoren</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29704" name="Rectangle 7"/>
          <p:cNvSpPr>
            <a:spLocks noChangeArrowheads="1"/>
          </p:cNvSpPr>
          <p:nvPr/>
        </p:nvSpPr>
        <p:spPr bwMode="auto">
          <a:xfrm>
            <a:off x="4572000" y="4724400"/>
            <a:ext cx="4038600" cy="1371600"/>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latin typeface="Arial" charset="0"/>
              <a:ea typeface="ＭＳ Ｐゴシック" pitchFamily="34" charset="-128"/>
            </a:endParaRPr>
          </a:p>
        </p:txBody>
      </p:sp>
      <p:sp>
        <p:nvSpPr>
          <p:cNvPr id="29705" name="Text Box 8"/>
          <p:cNvSpPr txBox="1">
            <a:spLocks noChangeArrowheads="1"/>
          </p:cNvSpPr>
          <p:nvPr/>
        </p:nvSpPr>
        <p:spPr bwMode="auto">
          <a:xfrm>
            <a:off x="4800600" y="4876800"/>
            <a:ext cx="3581400" cy="1040285"/>
          </a:xfrm>
          <a:prstGeom prst="rect">
            <a:avLst/>
          </a:prstGeom>
          <a:solidFill>
            <a:schemeClr val="bg1">
              <a:lumMod val="75000"/>
            </a:schemeClr>
          </a:solidFill>
          <a:ln w="9525">
            <a:noFill/>
            <a:miter lim="800000"/>
            <a:headEnd/>
            <a:tailEnd/>
          </a:ln>
        </p:spPr>
        <p:txBody>
          <a:bodyPr>
            <a:spAutoFit/>
          </a:bodyPr>
          <a:lstStyle/>
          <a:p>
            <a:pPr algn="ctr">
              <a:lnSpc>
                <a:spcPct val="110000"/>
              </a:lnSpc>
              <a:spcBef>
                <a:spcPct val="50000"/>
              </a:spcBef>
            </a:pPr>
            <a:r>
              <a:rPr lang="en-US" sz="2800" dirty="0" err="1">
                <a:latin typeface="Verdana" panose="020B0604030504040204" pitchFamily="34" charset="0"/>
                <a:ea typeface="Verdana" panose="020B0604030504040204" pitchFamily="34" charset="0"/>
                <a:cs typeface="Verdana" panose="020B0604030504040204" pitchFamily="34" charset="0"/>
              </a:rPr>
              <a:t>Normierte</a:t>
            </a:r>
            <a:r>
              <a:rPr lang="en-US" sz="2800" dirty="0">
                <a:latin typeface="Verdana" panose="020B0604030504040204" pitchFamily="34" charset="0"/>
                <a:ea typeface="Verdana" panose="020B0604030504040204" pitchFamily="34" charset="0"/>
                <a:cs typeface="Verdana" panose="020B0604030504040204" pitchFamily="34" charset="0"/>
              </a:rPr>
              <a:t> </a:t>
            </a:r>
            <a:r>
              <a:rPr lang="en-US" sz="2800" dirty="0" err="1">
                <a:latin typeface="Verdana" panose="020B0604030504040204" pitchFamily="34" charset="0"/>
                <a:ea typeface="Verdana" panose="020B0604030504040204" pitchFamily="34" charset="0"/>
                <a:cs typeface="Verdana" panose="020B0604030504040204" pitchFamily="34" charset="0"/>
              </a:rPr>
              <a:t>Sucheinstiege</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cxnSp>
        <p:nvCxnSpPr>
          <p:cNvPr id="29706" name="AutoShape 9"/>
          <p:cNvCxnSpPr>
            <a:cxnSpLocks noChangeShapeType="1"/>
          </p:cNvCxnSpPr>
          <p:nvPr/>
        </p:nvCxnSpPr>
        <p:spPr bwMode="auto">
          <a:xfrm>
            <a:off x="4572000" y="2057400"/>
            <a:ext cx="2667000" cy="1327150"/>
          </a:xfrm>
          <a:prstGeom prst="bentConnector3">
            <a:avLst>
              <a:gd name="adj1" fmla="val 121606"/>
            </a:avLst>
          </a:prstGeom>
          <a:noFill/>
          <a:ln w="38100">
            <a:solidFill>
              <a:schemeClr val="tx1"/>
            </a:solidFill>
            <a:miter lim="800000"/>
            <a:headEnd type="arrow" w="lg" len="med"/>
            <a:tailEnd type="arrow" w="lg" len="med"/>
          </a:ln>
        </p:spPr>
      </p:cxnSp>
      <p:cxnSp>
        <p:nvCxnSpPr>
          <p:cNvPr id="29707" name="AutoShape 10"/>
          <p:cNvCxnSpPr>
            <a:cxnSpLocks noChangeShapeType="1"/>
          </p:cNvCxnSpPr>
          <p:nvPr/>
        </p:nvCxnSpPr>
        <p:spPr bwMode="auto">
          <a:xfrm rot="10800000" flipH="1" flipV="1">
            <a:off x="1908175" y="3644900"/>
            <a:ext cx="2286000" cy="1744663"/>
          </a:xfrm>
          <a:prstGeom prst="bentConnector3">
            <a:avLst>
              <a:gd name="adj1" fmla="val -10000"/>
            </a:avLst>
          </a:prstGeom>
          <a:noFill/>
          <a:ln w="38100">
            <a:solidFill>
              <a:schemeClr val="tx1"/>
            </a:solidFill>
            <a:miter lim="800000"/>
            <a:headEnd type="arrow" w="lg" len="med"/>
            <a:tailEnd type="arrow" w="lg" len="med"/>
          </a:ln>
        </p:spPr>
      </p:cxnSp>
      <p:sp>
        <p:nvSpPr>
          <p:cNvPr id="29708" name="Line 11"/>
          <p:cNvSpPr>
            <a:spLocks noChangeShapeType="1"/>
          </p:cNvSpPr>
          <p:nvPr/>
        </p:nvSpPr>
        <p:spPr bwMode="auto">
          <a:xfrm>
            <a:off x="1735138" y="3644900"/>
            <a:ext cx="533400" cy="0"/>
          </a:xfrm>
          <a:prstGeom prst="line">
            <a:avLst/>
          </a:prstGeom>
          <a:noFill/>
          <a:ln w="38100">
            <a:solidFill>
              <a:schemeClr val="tx1"/>
            </a:solidFill>
            <a:round/>
            <a:headEnd/>
            <a:tailEnd type="arrow" w="lg" len="med"/>
          </a:ln>
        </p:spPr>
        <p:txBody>
          <a:bodyPr wrap="none" anchor="ctr"/>
          <a:lstStyle/>
          <a:p>
            <a:endParaRPr lang="de-DE"/>
          </a:p>
        </p:txBody>
      </p:sp>
      <p:sp>
        <p:nvSpPr>
          <p:cNvPr id="29709" name="Text Box 13"/>
          <p:cNvSpPr txBox="1">
            <a:spLocks noChangeArrowheads="1"/>
          </p:cNvSpPr>
          <p:nvPr/>
        </p:nvSpPr>
        <p:spPr bwMode="auto">
          <a:xfrm>
            <a:off x="1979613" y="4941888"/>
            <a:ext cx="2365375" cy="457200"/>
          </a:xfrm>
          <a:prstGeom prst="rect">
            <a:avLst/>
          </a:prstGeom>
          <a:no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Grundlage</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für</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29710" name="Line 14"/>
          <p:cNvSpPr>
            <a:spLocks noChangeShapeType="1"/>
          </p:cNvSpPr>
          <p:nvPr/>
        </p:nvSpPr>
        <p:spPr bwMode="auto">
          <a:xfrm flipH="1">
            <a:off x="4724400" y="2057400"/>
            <a:ext cx="477838" cy="0"/>
          </a:xfrm>
          <a:prstGeom prst="line">
            <a:avLst/>
          </a:prstGeom>
          <a:noFill/>
          <a:ln w="38100">
            <a:solidFill>
              <a:schemeClr val="tx1"/>
            </a:solidFill>
            <a:round/>
            <a:headEnd/>
            <a:tailEnd type="arrow" w="lg" len="med"/>
          </a:ln>
        </p:spPr>
        <p:txBody>
          <a:bodyPr wrap="none" anchor="ctr"/>
          <a:lstStyle/>
          <a:p>
            <a:endParaRPr lang="de-DE"/>
          </a:p>
        </p:txBody>
      </p:sp>
      <p:sp>
        <p:nvSpPr>
          <p:cNvPr id="29711" name="Line 15"/>
          <p:cNvSpPr>
            <a:spLocks noChangeShapeType="1"/>
          </p:cNvSpPr>
          <p:nvPr/>
        </p:nvSpPr>
        <p:spPr bwMode="auto">
          <a:xfrm flipH="1">
            <a:off x="7353300" y="3390900"/>
            <a:ext cx="477838" cy="0"/>
          </a:xfrm>
          <a:prstGeom prst="line">
            <a:avLst/>
          </a:prstGeom>
          <a:noFill/>
          <a:ln w="38100">
            <a:solidFill>
              <a:schemeClr val="tx1"/>
            </a:solidFill>
            <a:round/>
            <a:headEnd/>
            <a:tailEnd type="arrow" w="lg" len="med"/>
          </a:ln>
        </p:spPr>
        <p:txBody>
          <a:bodyPr wrap="none" anchor="ctr"/>
          <a:lstStyle/>
          <a:p>
            <a:endParaRPr lang="de-DE"/>
          </a:p>
        </p:txBody>
      </p:sp>
      <p:sp>
        <p:nvSpPr>
          <p:cNvPr id="29712" name="Text Box 16"/>
          <p:cNvSpPr txBox="1">
            <a:spLocks noChangeArrowheads="1"/>
          </p:cNvSpPr>
          <p:nvPr/>
        </p:nvSpPr>
        <p:spPr bwMode="auto">
          <a:xfrm>
            <a:off x="251520" y="404664"/>
            <a:ext cx="8640960" cy="1077218"/>
          </a:xfrm>
          <a:prstGeom prst="rect">
            <a:avLst/>
          </a:prstGeom>
          <a:noFill/>
          <a:ln w="9525">
            <a:noFill/>
            <a:miter lim="800000"/>
            <a:headEnd/>
            <a:tailEnd/>
          </a:ln>
        </p:spPr>
        <p:txBody>
          <a:bodyPr wrap="square">
            <a:spAutoFit/>
          </a:bodyPr>
          <a:lstStyle/>
          <a:p>
            <a:r>
              <a:rPr lang="en-US" sz="3200" dirty="0">
                <a:latin typeface="Verdana" panose="020B0604030504040204" pitchFamily="34" charset="0"/>
                <a:ea typeface="Verdana" panose="020B0604030504040204" pitchFamily="34" charset="0"/>
                <a:cs typeface="Verdana" panose="020B0604030504040204" pitchFamily="34" charset="0"/>
              </a:rPr>
              <a:t>Functional Requirements for Authority Data (FRAD)</a:t>
            </a:r>
          </a:p>
        </p:txBody>
      </p:sp>
      <p:sp>
        <p:nvSpPr>
          <p:cNvPr id="29714" name="Line 11"/>
          <p:cNvSpPr>
            <a:spLocks noChangeShapeType="1"/>
          </p:cNvSpPr>
          <p:nvPr/>
        </p:nvSpPr>
        <p:spPr bwMode="auto">
          <a:xfrm>
            <a:off x="4140200" y="5373688"/>
            <a:ext cx="381000" cy="0"/>
          </a:xfrm>
          <a:prstGeom prst="line">
            <a:avLst/>
          </a:prstGeom>
          <a:noFill/>
          <a:ln w="38100">
            <a:solidFill>
              <a:schemeClr val="tx1"/>
            </a:solidFill>
            <a:round/>
            <a:headEnd/>
            <a:tailEnd type="arrow" w="lg" len="med"/>
          </a:ln>
        </p:spPr>
        <p:txBody>
          <a:bodyPr wrap="none" anchor="ctr"/>
          <a:lstStyle/>
          <a:p>
            <a:endParaRPr lang="de-DE"/>
          </a:p>
        </p:txBody>
      </p:sp>
      <p:sp>
        <p:nvSpPr>
          <p:cNvPr id="2" name="Fußzeilenplatzhalter 1"/>
          <p:cNvSpPr>
            <a:spLocks noGrp="1"/>
          </p:cNvSpPr>
          <p:nvPr>
            <p:ph type="ftr" sz="quarter" idx="10"/>
          </p:nvPr>
        </p:nvSpPr>
        <p:spPr>
          <a:xfrm>
            <a:off x="467544" y="6381328"/>
            <a:ext cx="5616624"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073921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en-US" dirty="0" err="1" smtClean="0"/>
              <a:t>Grundlagen</a:t>
            </a:r>
            <a:r>
              <a:rPr lang="en-US" dirty="0" smtClean="0"/>
              <a:t> der RDA</a:t>
            </a:r>
            <a:endParaRPr lang="en-US" dirty="0"/>
          </a:p>
        </p:txBody>
      </p:sp>
      <p:sp>
        <p:nvSpPr>
          <p:cNvPr id="3" name="Rechteck 2"/>
          <p:cNvSpPr/>
          <p:nvPr/>
        </p:nvSpPr>
        <p:spPr>
          <a:xfrm>
            <a:off x="409343" y="52326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1</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16"/>
          <p:cNvSpPr txBox="1">
            <a:spLocks noChangeArrowheads="1"/>
          </p:cNvSpPr>
          <p:nvPr/>
        </p:nvSpPr>
        <p:spPr bwMode="auto">
          <a:xfrm>
            <a:off x="251520" y="335558"/>
            <a:ext cx="8640960" cy="1077218"/>
          </a:xfrm>
          <a:prstGeom prst="rect">
            <a:avLst/>
          </a:prstGeom>
          <a:noFill/>
          <a:ln w="9525">
            <a:noFill/>
            <a:miter lim="800000"/>
            <a:headEnd/>
            <a:tailEnd/>
          </a:ln>
        </p:spPr>
        <p:txBody>
          <a:bodyPr wrap="square">
            <a:spAutoFit/>
          </a:bodyPr>
          <a:lstStyle/>
          <a:p>
            <a:r>
              <a:rPr lang="en-US" sz="3200" dirty="0" smtClean="0">
                <a:latin typeface="Verdana" panose="020B0604030504040204" pitchFamily="34" charset="0"/>
                <a:ea typeface="Verdana" panose="020B0604030504040204" pitchFamily="34" charset="0"/>
                <a:cs typeface="Verdana" panose="020B0604030504040204" pitchFamily="34" charset="0"/>
              </a:rPr>
              <a:t>Functional requirements for subject authority data (FRSAD)</a:t>
            </a:r>
            <a:endParaRPr lang="en-US" sz="3200" dirty="0">
              <a:latin typeface="Verdana" panose="020B0604030504040204" pitchFamily="34" charset="0"/>
              <a:ea typeface="Verdana" panose="020B0604030504040204" pitchFamily="34" charset="0"/>
              <a:cs typeface="Verdana" panose="020B0604030504040204" pitchFamily="34" charset="0"/>
            </a:endParaRPr>
          </a:p>
        </p:txBody>
      </p:sp>
      <p:sp>
        <p:nvSpPr>
          <p:cNvPr id="31748" name="AutoShape 5"/>
          <p:cNvSpPr>
            <a:spLocks noChangeArrowheads="1"/>
          </p:cNvSpPr>
          <p:nvPr/>
        </p:nvSpPr>
        <p:spPr bwMode="auto">
          <a:xfrm>
            <a:off x="971550" y="3357563"/>
            <a:ext cx="2160588" cy="1871661"/>
          </a:xfrm>
          <a:prstGeom prst="octagon">
            <a:avLst>
              <a:gd name="adj" fmla="val 29287"/>
            </a:avLst>
          </a:prstGeom>
          <a:solidFill>
            <a:schemeClr val="accent6">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31749" name="Text Box 6"/>
          <p:cNvSpPr txBox="1">
            <a:spLocks noChangeArrowheads="1"/>
          </p:cNvSpPr>
          <p:nvPr/>
        </p:nvSpPr>
        <p:spPr bwMode="auto">
          <a:xfrm>
            <a:off x="1259632" y="4076700"/>
            <a:ext cx="1656184" cy="646331"/>
          </a:xfrm>
          <a:prstGeom prst="rect">
            <a:avLst/>
          </a:prstGeom>
          <a:noFill/>
          <a:ln w="9525">
            <a:noFill/>
            <a:miter lim="800000"/>
            <a:headEnd/>
            <a:tailEnd/>
          </a:ln>
        </p:spPr>
        <p:txBody>
          <a:bodyPr wrap="square">
            <a:spAutoFit/>
          </a:bodyPr>
          <a:lstStyle/>
          <a:p>
            <a:pPr>
              <a:spcBef>
                <a:spcPct val="50000"/>
              </a:spcBef>
            </a:pPr>
            <a:r>
              <a:rPr lang="de-DE" dirty="0" smtClean="0">
                <a:latin typeface="Verdana" panose="020B0604030504040204" pitchFamily="34" charset="0"/>
                <a:ea typeface="Verdana" panose="020B0604030504040204" pitchFamily="34" charset="0"/>
                <a:cs typeface="Verdana" panose="020B0604030504040204" pitchFamily="34" charset="0"/>
              </a:rPr>
              <a:t>Thema/</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Thematik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1750" name="AutoShape 7"/>
          <p:cNvSpPr>
            <a:spLocks noChangeArrowheads="1"/>
          </p:cNvSpPr>
          <p:nvPr/>
        </p:nvSpPr>
        <p:spPr bwMode="auto">
          <a:xfrm>
            <a:off x="6011863" y="3357563"/>
            <a:ext cx="2160587" cy="1871662"/>
          </a:xfrm>
          <a:prstGeom prst="octagon">
            <a:avLst>
              <a:gd name="adj" fmla="val 29287"/>
            </a:avLst>
          </a:prstGeom>
          <a:solidFill>
            <a:schemeClr val="accent6">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31751" name="Text Box 8"/>
          <p:cNvSpPr txBox="1">
            <a:spLocks noChangeArrowheads="1"/>
          </p:cNvSpPr>
          <p:nvPr/>
        </p:nvSpPr>
        <p:spPr bwMode="auto">
          <a:xfrm>
            <a:off x="6588125" y="4141788"/>
            <a:ext cx="1655763" cy="36671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Nomen</a:t>
            </a:r>
          </a:p>
        </p:txBody>
      </p:sp>
      <p:sp>
        <p:nvSpPr>
          <p:cNvPr id="31752" name="Text Box 10"/>
          <p:cNvSpPr txBox="1">
            <a:spLocks noChangeArrowheads="1"/>
          </p:cNvSpPr>
          <p:nvPr/>
        </p:nvSpPr>
        <p:spPr bwMode="auto">
          <a:xfrm>
            <a:off x="3130550" y="3841750"/>
            <a:ext cx="2736850" cy="307975"/>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Hat die Bezeichnung</a:t>
            </a:r>
          </a:p>
        </p:txBody>
      </p:sp>
      <p:sp>
        <p:nvSpPr>
          <p:cNvPr id="31753" name="Line 12"/>
          <p:cNvSpPr>
            <a:spLocks noChangeShapeType="1"/>
          </p:cNvSpPr>
          <p:nvPr/>
        </p:nvSpPr>
        <p:spPr bwMode="auto">
          <a:xfrm>
            <a:off x="3132138" y="4149725"/>
            <a:ext cx="2879725" cy="0"/>
          </a:xfrm>
          <a:prstGeom prst="line">
            <a:avLst/>
          </a:prstGeom>
          <a:noFill/>
          <a:ln w="9525">
            <a:solidFill>
              <a:schemeClr val="tx1"/>
            </a:solidFill>
            <a:round/>
            <a:headEnd/>
            <a:tailEnd type="triangle" w="med" len="med"/>
          </a:ln>
        </p:spPr>
        <p:txBody>
          <a:bodyPr/>
          <a:lstStyle/>
          <a:p>
            <a:endParaRPr lang="de-DE"/>
          </a:p>
        </p:txBody>
      </p:sp>
      <p:sp>
        <p:nvSpPr>
          <p:cNvPr id="31754" name="Text Box 13"/>
          <p:cNvSpPr txBox="1">
            <a:spLocks noChangeArrowheads="1"/>
          </p:cNvSpPr>
          <p:nvPr/>
        </p:nvSpPr>
        <p:spPr bwMode="auto">
          <a:xfrm>
            <a:off x="4860925" y="4502150"/>
            <a:ext cx="1439863" cy="307975"/>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bezeichnet</a:t>
            </a:r>
          </a:p>
        </p:txBody>
      </p:sp>
      <p:sp>
        <p:nvSpPr>
          <p:cNvPr id="31755" name="Line 15"/>
          <p:cNvSpPr>
            <a:spLocks noChangeShapeType="1"/>
          </p:cNvSpPr>
          <p:nvPr/>
        </p:nvSpPr>
        <p:spPr bwMode="auto">
          <a:xfrm flipH="1">
            <a:off x="3132138" y="4508500"/>
            <a:ext cx="2879725" cy="0"/>
          </a:xfrm>
          <a:prstGeom prst="line">
            <a:avLst/>
          </a:prstGeom>
          <a:noFill/>
          <a:ln w="9525">
            <a:solidFill>
              <a:schemeClr val="tx1"/>
            </a:solidFill>
            <a:round/>
            <a:headEnd/>
            <a:tailEnd type="triangle" w="med" len="med"/>
          </a:ln>
        </p:spPr>
        <p:txBody>
          <a:bodyPr/>
          <a:lstStyle/>
          <a:p>
            <a:endParaRPr lang="de-DE"/>
          </a:p>
        </p:txBody>
      </p:sp>
      <p:sp>
        <p:nvSpPr>
          <p:cNvPr id="31756" name="AutoShape 5"/>
          <p:cNvSpPr>
            <a:spLocks noChangeArrowheads="1"/>
          </p:cNvSpPr>
          <p:nvPr/>
        </p:nvSpPr>
        <p:spPr bwMode="auto">
          <a:xfrm>
            <a:off x="3419475" y="1341438"/>
            <a:ext cx="2160588" cy="1871662"/>
          </a:xfrm>
          <a:prstGeom prst="octagon">
            <a:avLst>
              <a:gd name="adj" fmla="val 29287"/>
            </a:avLst>
          </a:prstGeom>
          <a:solidFill>
            <a:schemeClr val="accent6">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31757" name="Text Box 6"/>
          <p:cNvSpPr txBox="1">
            <a:spLocks noChangeArrowheads="1"/>
          </p:cNvSpPr>
          <p:nvPr/>
        </p:nvSpPr>
        <p:spPr bwMode="auto">
          <a:xfrm>
            <a:off x="4067175" y="2067688"/>
            <a:ext cx="1150937"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Werk</a:t>
            </a:r>
          </a:p>
        </p:txBody>
      </p:sp>
      <p:sp>
        <p:nvSpPr>
          <p:cNvPr id="31758" name="Line 12"/>
          <p:cNvSpPr>
            <a:spLocks noChangeShapeType="1"/>
          </p:cNvSpPr>
          <p:nvPr/>
        </p:nvSpPr>
        <p:spPr bwMode="auto">
          <a:xfrm flipH="1">
            <a:off x="2124075" y="2349500"/>
            <a:ext cx="1295400" cy="1008063"/>
          </a:xfrm>
          <a:prstGeom prst="line">
            <a:avLst/>
          </a:prstGeom>
          <a:noFill/>
          <a:ln w="9525">
            <a:solidFill>
              <a:schemeClr val="tx1"/>
            </a:solidFill>
            <a:round/>
            <a:headEnd/>
            <a:tailEnd type="triangle" w="med" len="med"/>
          </a:ln>
        </p:spPr>
        <p:txBody>
          <a:bodyPr/>
          <a:lstStyle/>
          <a:p>
            <a:endParaRPr lang="de-DE"/>
          </a:p>
        </p:txBody>
      </p:sp>
      <p:sp>
        <p:nvSpPr>
          <p:cNvPr id="31759" name="Textfeld 18"/>
          <p:cNvSpPr txBox="1">
            <a:spLocks noChangeArrowheads="1"/>
          </p:cNvSpPr>
          <p:nvPr/>
        </p:nvSpPr>
        <p:spPr bwMode="auto">
          <a:xfrm>
            <a:off x="1619250" y="2133600"/>
            <a:ext cx="2016125" cy="306388"/>
          </a:xfrm>
          <a:prstGeom prst="rect">
            <a:avLst/>
          </a:prstGeom>
          <a:noFill/>
          <a:ln w="9525">
            <a:noFill/>
            <a:miter lim="800000"/>
            <a:headEnd/>
            <a:tailEnd/>
          </a:ln>
        </p:spPr>
        <p:txBody>
          <a:bodyPr>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Hat ein Thema</a:t>
            </a:r>
          </a:p>
        </p:txBody>
      </p:sp>
      <p:sp>
        <p:nvSpPr>
          <p:cNvPr id="31760" name="Textfeld 19"/>
          <p:cNvSpPr txBox="1">
            <a:spLocks noChangeArrowheads="1"/>
          </p:cNvSpPr>
          <p:nvPr/>
        </p:nvSpPr>
        <p:spPr bwMode="auto">
          <a:xfrm>
            <a:off x="2627313" y="2978150"/>
            <a:ext cx="1439862" cy="522288"/>
          </a:xfrm>
          <a:prstGeom prst="rect">
            <a:avLst/>
          </a:prstGeom>
          <a:noFill/>
          <a:ln w="9525">
            <a:noFill/>
            <a:miter lim="800000"/>
            <a:headEnd/>
            <a:tailEnd/>
          </a:ln>
        </p:spPr>
        <p:txBody>
          <a:bodyPr>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Thema von</a:t>
            </a:r>
          </a:p>
        </p:txBody>
      </p:sp>
      <p:sp>
        <p:nvSpPr>
          <p:cNvPr id="31761" name="Line 15"/>
          <p:cNvSpPr>
            <a:spLocks noChangeShapeType="1"/>
          </p:cNvSpPr>
          <p:nvPr/>
        </p:nvSpPr>
        <p:spPr bwMode="auto">
          <a:xfrm flipH="1">
            <a:off x="3132138" y="4149725"/>
            <a:ext cx="2879725" cy="0"/>
          </a:xfrm>
          <a:prstGeom prst="line">
            <a:avLst/>
          </a:prstGeom>
          <a:noFill/>
          <a:ln w="9525">
            <a:solidFill>
              <a:schemeClr val="tx1"/>
            </a:solidFill>
            <a:round/>
            <a:headEnd/>
            <a:tailEnd type="triangle" w="med" len="med"/>
          </a:ln>
        </p:spPr>
        <p:txBody>
          <a:bodyPr/>
          <a:lstStyle/>
          <a:p>
            <a:endParaRPr lang="de-DE"/>
          </a:p>
        </p:txBody>
      </p:sp>
      <p:sp>
        <p:nvSpPr>
          <p:cNvPr id="31762" name="Line 15"/>
          <p:cNvSpPr>
            <a:spLocks noChangeShapeType="1"/>
          </p:cNvSpPr>
          <p:nvPr/>
        </p:nvSpPr>
        <p:spPr bwMode="auto">
          <a:xfrm>
            <a:off x="3203575" y="4508500"/>
            <a:ext cx="2808288" cy="0"/>
          </a:xfrm>
          <a:prstGeom prst="line">
            <a:avLst/>
          </a:prstGeom>
          <a:noFill/>
          <a:ln w="9525">
            <a:solidFill>
              <a:schemeClr val="tx1"/>
            </a:solidFill>
            <a:round/>
            <a:headEnd/>
            <a:tailEnd type="triangle" w="med" len="med"/>
          </a:ln>
        </p:spPr>
        <p:txBody>
          <a:bodyPr/>
          <a:lstStyle/>
          <a:p>
            <a:endParaRPr lang="de-DE"/>
          </a:p>
        </p:txBody>
      </p:sp>
      <p:sp>
        <p:nvSpPr>
          <p:cNvPr id="31763" name="Line 15"/>
          <p:cNvSpPr>
            <a:spLocks noChangeShapeType="1"/>
          </p:cNvSpPr>
          <p:nvPr/>
        </p:nvSpPr>
        <p:spPr bwMode="auto">
          <a:xfrm flipH="1">
            <a:off x="3348038" y="4508500"/>
            <a:ext cx="2376487" cy="0"/>
          </a:xfrm>
          <a:prstGeom prst="line">
            <a:avLst/>
          </a:prstGeom>
          <a:noFill/>
          <a:ln w="9525">
            <a:solidFill>
              <a:schemeClr val="tx1"/>
            </a:solidFill>
            <a:round/>
            <a:headEnd/>
            <a:tailEnd type="triangle" w="med" len="med"/>
          </a:ln>
        </p:spPr>
        <p:txBody>
          <a:bodyPr/>
          <a:lstStyle/>
          <a:p>
            <a:endParaRPr lang="de-DE"/>
          </a:p>
        </p:txBody>
      </p:sp>
      <p:sp>
        <p:nvSpPr>
          <p:cNvPr id="31764" name="Line 15"/>
          <p:cNvSpPr>
            <a:spLocks noChangeShapeType="1"/>
          </p:cNvSpPr>
          <p:nvPr/>
        </p:nvSpPr>
        <p:spPr bwMode="auto">
          <a:xfrm flipH="1">
            <a:off x="3348038" y="4149725"/>
            <a:ext cx="2663825" cy="0"/>
          </a:xfrm>
          <a:prstGeom prst="line">
            <a:avLst/>
          </a:prstGeom>
          <a:noFill/>
          <a:ln w="9525">
            <a:solidFill>
              <a:schemeClr val="tx1"/>
            </a:solidFill>
            <a:round/>
            <a:headEnd/>
            <a:tailEnd type="triangle" w="med" len="med"/>
          </a:ln>
        </p:spPr>
        <p:txBody>
          <a:bodyPr/>
          <a:lstStyle/>
          <a:p>
            <a:endParaRPr lang="de-DE"/>
          </a:p>
        </p:txBody>
      </p:sp>
      <p:sp>
        <p:nvSpPr>
          <p:cNvPr id="31765" name="Line 15"/>
          <p:cNvSpPr>
            <a:spLocks noChangeShapeType="1"/>
          </p:cNvSpPr>
          <p:nvPr/>
        </p:nvSpPr>
        <p:spPr bwMode="auto">
          <a:xfrm flipV="1">
            <a:off x="3276600" y="4149725"/>
            <a:ext cx="2439988" cy="6350"/>
          </a:xfrm>
          <a:prstGeom prst="line">
            <a:avLst/>
          </a:prstGeom>
          <a:noFill/>
          <a:ln w="9525">
            <a:solidFill>
              <a:schemeClr val="tx1"/>
            </a:solidFill>
            <a:round/>
            <a:headEnd/>
            <a:tailEnd type="triangle" w="med" len="med"/>
          </a:ln>
        </p:spPr>
        <p:txBody>
          <a:bodyPr/>
          <a:lstStyle/>
          <a:p>
            <a:endParaRPr lang="de-DE"/>
          </a:p>
        </p:txBody>
      </p:sp>
      <p:sp>
        <p:nvSpPr>
          <p:cNvPr id="31766" name="Line 15"/>
          <p:cNvSpPr>
            <a:spLocks noChangeShapeType="1"/>
          </p:cNvSpPr>
          <p:nvPr/>
        </p:nvSpPr>
        <p:spPr bwMode="auto">
          <a:xfrm flipV="1">
            <a:off x="3419475" y="4508500"/>
            <a:ext cx="2305050" cy="0"/>
          </a:xfrm>
          <a:prstGeom prst="line">
            <a:avLst/>
          </a:prstGeom>
          <a:noFill/>
          <a:ln w="9525">
            <a:solidFill>
              <a:schemeClr val="tx1"/>
            </a:solidFill>
            <a:round/>
            <a:headEnd/>
            <a:tailEnd type="triangle" w="med" len="med"/>
          </a:ln>
        </p:spPr>
        <p:txBody>
          <a:bodyPr/>
          <a:lstStyle/>
          <a:p>
            <a:endParaRPr lang="de-DE"/>
          </a:p>
        </p:txBody>
      </p:sp>
      <p:cxnSp>
        <p:nvCxnSpPr>
          <p:cNvPr id="35" name="Gerade Verbindung mit Pfeil 34"/>
          <p:cNvCxnSpPr/>
          <p:nvPr/>
        </p:nvCxnSpPr>
        <p:spPr>
          <a:xfrm flipV="1">
            <a:off x="1692275" y="2133600"/>
            <a:ext cx="1727200" cy="1223963"/>
          </a:xfrm>
          <a:prstGeom prst="straightConnector1">
            <a:avLst/>
          </a:prstGeom>
          <a:ln>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p:nvPr/>
        </p:nvCxnSpPr>
        <p:spPr>
          <a:xfrm flipV="1">
            <a:off x="2339975" y="2420938"/>
            <a:ext cx="1008063" cy="792162"/>
          </a:xfrm>
          <a:prstGeom prst="straightConnector1">
            <a:avLst/>
          </a:prstGeom>
          <a:ln>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Gerade Verbindung mit Pfeil 40"/>
          <p:cNvCxnSpPr/>
          <p:nvPr/>
        </p:nvCxnSpPr>
        <p:spPr>
          <a:xfrm flipV="1">
            <a:off x="1908175" y="2205038"/>
            <a:ext cx="1439863" cy="1008062"/>
          </a:xfrm>
          <a:prstGeom prst="straightConnector1">
            <a:avLst/>
          </a:prstGeom>
          <a:ln>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 name="Fußzeilenplatzhalter 1"/>
          <p:cNvSpPr>
            <a:spLocks noGrp="1"/>
          </p:cNvSpPr>
          <p:nvPr>
            <p:ph type="ftr" sz="quarter" idx="10"/>
          </p:nvPr>
        </p:nvSpPr>
        <p:spPr>
          <a:xfrm>
            <a:off x="467544" y="6381328"/>
            <a:ext cx="568863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41518937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Oval 3"/>
          <p:cNvSpPr>
            <a:spLocks noChangeArrowheads="1"/>
          </p:cNvSpPr>
          <p:nvPr/>
        </p:nvSpPr>
        <p:spPr bwMode="auto">
          <a:xfrm>
            <a:off x="7235825" y="2565400"/>
            <a:ext cx="288925" cy="142875"/>
          </a:xfrm>
          <a:prstGeom prst="ellipse">
            <a:avLst/>
          </a:prstGeom>
          <a:solidFill>
            <a:schemeClr val="bg1"/>
          </a:solidFill>
          <a:ln w="9525">
            <a:solidFill>
              <a:schemeClr val="bg1"/>
            </a:solidFill>
            <a:round/>
            <a:headEnd/>
            <a:tailEnd/>
          </a:ln>
        </p:spPr>
        <p:txBody>
          <a:bodyPr wrap="none" anchor="ctr"/>
          <a:lstStyle/>
          <a:p>
            <a:endParaRPr lang="de-DE"/>
          </a:p>
        </p:txBody>
      </p:sp>
      <p:sp>
        <p:nvSpPr>
          <p:cNvPr id="12" name="Rectangle 68"/>
          <p:cNvSpPr>
            <a:spLocks noGrp="1" noChangeArrowheads="1"/>
          </p:cNvSpPr>
          <p:nvPr>
            <p:ph type="title"/>
          </p:nvPr>
        </p:nvSpPr>
        <p:spPr>
          <a:xfrm>
            <a:off x="252313" y="332656"/>
            <a:ext cx="6911975" cy="777875"/>
          </a:xfrm>
          <a:noFill/>
        </p:spPr>
        <p:txBody>
          <a:bodyPr/>
          <a:lstStyle/>
          <a:p>
            <a:pPr algn="l"/>
            <a:r>
              <a:rPr lang="en-US" dirty="0"/>
              <a:t>Resource Description and Access </a:t>
            </a:r>
            <a:endParaRPr lang="de-DE" dirty="0"/>
          </a:p>
        </p:txBody>
      </p:sp>
      <p:sp>
        <p:nvSpPr>
          <p:cNvPr id="4" name="Rechteck 3"/>
          <p:cNvSpPr/>
          <p:nvPr/>
        </p:nvSpPr>
        <p:spPr>
          <a:xfrm>
            <a:off x="899592" y="2565400"/>
            <a:ext cx="5472608" cy="1200329"/>
          </a:xfrm>
          <a:prstGeom prst="rect">
            <a:avLst/>
          </a:prstGeom>
        </p:spPr>
        <p:txBody>
          <a:bodyPr wrap="square">
            <a:spAutoFit/>
          </a:bodyPr>
          <a:lstStyle/>
          <a:p>
            <a:pPr marL="342900" indent="-342900">
              <a:buFont typeface="+mj-lt"/>
              <a:buAutoNum type="arabicPeriod"/>
            </a:pPr>
            <a:r>
              <a:rPr lang="de-DE" sz="2400" dirty="0">
                <a:latin typeface="Verdana" panose="020B0604030504040204" pitchFamily="34" charset="0"/>
                <a:ea typeface="Verdana" panose="020B0604030504040204" pitchFamily="34" charset="0"/>
                <a:cs typeface="Verdana" panose="020B0604030504040204" pitchFamily="34" charset="0"/>
              </a:rPr>
              <a:t>Entstehung und Organisation</a:t>
            </a:r>
          </a:p>
          <a:p>
            <a:pPr marL="342900" indent="-342900">
              <a:buFont typeface="+mj-lt"/>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RDA </a:t>
            </a:r>
            <a:r>
              <a:rPr lang="de-DE" sz="2400" dirty="0">
                <a:latin typeface="Verdana" panose="020B0604030504040204" pitchFamily="34" charset="0"/>
                <a:ea typeface="Verdana" panose="020B0604030504040204" pitchFamily="34" charset="0"/>
                <a:cs typeface="Verdana" panose="020B0604030504040204" pitchFamily="34" charset="0"/>
              </a:rPr>
              <a:t>Toolkit</a:t>
            </a:r>
          </a:p>
          <a:p>
            <a:pPr marL="342900" indent="-342900">
              <a:buFont typeface="+mj-lt"/>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Struktur </a:t>
            </a:r>
            <a:r>
              <a:rPr lang="de-DE" sz="2400" dirty="0">
                <a:latin typeface="Verdana" panose="020B0604030504040204" pitchFamily="34" charset="0"/>
                <a:ea typeface="Verdana" panose="020B0604030504040204" pitchFamily="34" charset="0"/>
                <a:cs typeface="Verdana" panose="020B0604030504040204" pitchFamily="34" charset="0"/>
              </a:rPr>
              <a:t>und </a:t>
            </a:r>
            <a:r>
              <a:rPr lang="de-DE" sz="2400" dirty="0" smtClean="0">
                <a:latin typeface="Verdana" panose="020B0604030504040204" pitchFamily="34" charset="0"/>
                <a:ea typeface="Verdana" panose="020B0604030504040204" pitchFamily="34" charset="0"/>
                <a:cs typeface="Verdana" panose="020B0604030504040204" pitchFamily="34" charset="0"/>
              </a:rPr>
              <a:t>Inhalt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72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05064"/>
            <a:ext cx="2848668"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ußzeilenplatzhalter 1"/>
          <p:cNvSpPr>
            <a:spLocks noGrp="1"/>
          </p:cNvSpPr>
          <p:nvPr>
            <p:ph type="ftr" sz="quarter" idx="10"/>
          </p:nvPr>
        </p:nvSpPr>
        <p:spPr>
          <a:xfrm>
            <a:off x="467544" y="6381328"/>
            <a:ext cx="5544616"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37505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3772" y="5454318"/>
            <a:ext cx="2848668"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2" name="Oval 3"/>
          <p:cNvSpPr>
            <a:spLocks noChangeArrowheads="1"/>
          </p:cNvSpPr>
          <p:nvPr/>
        </p:nvSpPr>
        <p:spPr bwMode="auto">
          <a:xfrm>
            <a:off x="7235825" y="2565400"/>
            <a:ext cx="288925" cy="142875"/>
          </a:xfrm>
          <a:prstGeom prst="ellipse">
            <a:avLst/>
          </a:prstGeom>
          <a:solidFill>
            <a:schemeClr val="bg1"/>
          </a:solidFill>
          <a:ln w="9525">
            <a:solidFill>
              <a:schemeClr val="bg1"/>
            </a:solidFill>
            <a:round/>
            <a:headEnd/>
            <a:tailEnd/>
          </a:ln>
        </p:spPr>
        <p:txBody>
          <a:bodyPr wrap="none" anchor="ctr"/>
          <a:lstStyle/>
          <a:p>
            <a:endParaRPr lang="de-DE"/>
          </a:p>
        </p:txBody>
      </p:sp>
      <p:sp>
        <p:nvSpPr>
          <p:cNvPr id="12" name="Rectangle 68"/>
          <p:cNvSpPr>
            <a:spLocks noGrp="1" noChangeArrowheads="1"/>
          </p:cNvSpPr>
          <p:nvPr>
            <p:ph type="title"/>
          </p:nvPr>
        </p:nvSpPr>
        <p:spPr>
          <a:xfrm>
            <a:off x="252313" y="692696"/>
            <a:ext cx="6911975" cy="504056"/>
          </a:xfrm>
          <a:noFill/>
        </p:spPr>
        <p:txBody>
          <a:bodyPr/>
          <a:lstStyle/>
          <a:p>
            <a:pPr algn="l"/>
            <a:r>
              <a:rPr lang="de-DE" dirty="0" smtClean="0"/>
              <a:t>Entstehung </a:t>
            </a:r>
            <a:r>
              <a:rPr lang="de-DE" dirty="0"/>
              <a:t>und Organisation</a:t>
            </a:r>
            <a:br>
              <a:rPr lang="de-DE" dirty="0"/>
            </a:br>
            <a:endParaRPr lang="de-DE" dirty="0"/>
          </a:p>
        </p:txBody>
      </p:sp>
      <p:sp>
        <p:nvSpPr>
          <p:cNvPr id="4" name="Rechteck 3"/>
          <p:cNvSpPr/>
          <p:nvPr/>
        </p:nvSpPr>
        <p:spPr>
          <a:xfrm>
            <a:off x="467544" y="1484784"/>
            <a:ext cx="8424936" cy="4067780"/>
          </a:xfrm>
          <a:prstGeom prst="rect">
            <a:avLst/>
          </a:prstGeom>
        </p:spPr>
        <p:txBody>
          <a:bodyPr wrap="square">
            <a:spAutoFit/>
          </a:bodyPr>
          <a:lstStyle/>
          <a:p>
            <a:pPr marL="342900" indent="-342900">
              <a:lnSpc>
                <a:spcPts val="2200"/>
              </a:lnSpc>
              <a:spcAft>
                <a:spcPts val="600"/>
              </a:spcAft>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2010 Erstveröffentlichung, regelmäßige Aktualisierungen</a:t>
            </a:r>
          </a:p>
          <a:p>
            <a:pPr marL="342900" indent="-342900">
              <a:lnSpc>
                <a:spcPts val="2200"/>
              </a:lnSpc>
              <a:spcAft>
                <a:spcPts val="600"/>
              </a:spcAft>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internationaler Standard</a:t>
            </a:r>
          </a:p>
          <a:p>
            <a:pPr marL="342900" indent="-342900">
              <a:lnSpc>
                <a:spcPts val="2200"/>
              </a:lnSpc>
              <a:spcAft>
                <a:spcPts val="600"/>
              </a:spcAft>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Entwicklung und Pflege </a:t>
            </a:r>
            <a:r>
              <a:rPr lang="de-DE" sz="2400" dirty="0" smtClean="0">
                <a:latin typeface="Verdana" panose="020B0604030504040204" pitchFamily="34" charset="0"/>
                <a:ea typeface="Verdana" panose="020B0604030504040204" pitchFamily="34" charset="0"/>
                <a:cs typeface="Verdana" panose="020B0604030504040204" pitchFamily="34" charset="0"/>
              </a:rPr>
              <a:t>durch das </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Joint </a:t>
            </a:r>
            <a:r>
              <a:rPr lang="de-DE" sz="2400" dirty="0" err="1">
                <a:latin typeface="Verdana" panose="020B0604030504040204" pitchFamily="34" charset="0"/>
                <a:ea typeface="Verdana" panose="020B0604030504040204" pitchFamily="34" charset="0"/>
                <a:cs typeface="Verdana" panose="020B0604030504040204" pitchFamily="34" charset="0"/>
              </a:rPr>
              <a:t>Steering</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err="1">
                <a:latin typeface="Verdana" panose="020B0604030504040204" pitchFamily="34" charset="0"/>
                <a:ea typeface="Verdana" panose="020B0604030504040204" pitchFamily="34" charset="0"/>
                <a:cs typeface="Verdana" panose="020B0604030504040204" pitchFamily="34" charset="0"/>
              </a:rPr>
              <a:t>Committee</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err="1">
                <a:latin typeface="Verdana" panose="020B0604030504040204" pitchFamily="34" charset="0"/>
                <a:ea typeface="Verdana" panose="020B0604030504040204" pitchFamily="34" charset="0"/>
                <a:cs typeface="Verdana" panose="020B0604030504040204" pitchFamily="34" charset="0"/>
              </a:rPr>
              <a:t>for</a:t>
            </a:r>
            <a:r>
              <a:rPr lang="de-DE" sz="2400" dirty="0">
                <a:latin typeface="Verdana" panose="020B0604030504040204" pitchFamily="34" charset="0"/>
                <a:ea typeface="Verdana" panose="020B0604030504040204" pitchFamily="34" charset="0"/>
                <a:cs typeface="Verdana" panose="020B0604030504040204" pitchFamily="34" charset="0"/>
              </a:rPr>
              <a:t> Development </a:t>
            </a:r>
            <a:r>
              <a:rPr lang="de-DE" sz="2400" dirty="0" err="1">
                <a:latin typeface="Verdana" panose="020B0604030504040204" pitchFamily="34" charset="0"/>
                <a:ea typeface="Verdana" panose="020B0604030504040204" pitchFamily="34" charset="0"/>
                <a:cs typeface="Verdana" panose="020B0604030504040204" pitchFamily="34" charset="0"/>
              </a:rPr>
              <a:t>of</a:t>
            </a:r>
            <a:r>
              <a:rPr lang="de-DE" sz="2400" dirty="0">
                <a:latin typeface="Verdana" panose="020B0604030504040204" pitchFamily="34" charset="0"/>
                <a:ea typeface="Verdana" panose="020B0604030504040204" pitchFamily="34" charset="0"/>
                <a:cs typeface="Verdana" panose="020B0604030504040204" pitchFamily="34" charset="0"/>
              </a:rPr>
              <a:t> RDA (JSC</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marL="342900" indent="-342900">
              <a:lnSpc>
                <a:spcPts val="2200"/>
              </a:lnSpc>
              <a:spcAft>
                <a:spcPts val="600"/>
              </a:spcAft>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Vertretung für Deutschland, Österreich und die deutschsprachige Schweiz im JSC: Deutsche Nationalbibliothek</a:t>
            </a:r>
          </a:p>
          <a:p>
            <a:pPr marL="342900" indent="-342900">
              <a:lnSpc>
                <a:spcPts val="2200"/>
              </a:lnSpc>
              <a:spcAft>
                <a:spcPts val="600"/>
              </a:spcAft>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j</a:t>
            </a:r>
            <a:r>
              <a:rPr lang="de-DE" sz="2400" dirty="0" smtClean="0">
                <a:latin typeface="Verdana" panose="020B0604030504040204" pitchFamily="34" charset="0"/>
                <a:ea typeface="Verdana" panose="020B0604030504040204" pitchFamily="34" charset="0"/>
                <a:cs typeface="Verdana" panose="020B0604030504040204" pitchFamily="34" charset="0"/>
              </a:rPr>
              <a:t>eweils aktuellste </a:t>
            </a:r>
            <a:r>
              <a:rPr lang="de-DE" sz="2400" dirty="0">
                <a:latin typeface="Verdana" panose="020B0604030504040204" pitchFamily="34" charset="0"/>
                <a:ea typeface="Verdana" panose="020B0604030504040204" pitchFamily="34" charset="0"/>
                <a:cs typeface="Verdana" panose="020B0604030504040204" pitchFamily="34" charset="0"/>
              </a:rPr>
              <a:t>Version </a:t>
            </a:r>
            <a:r>
              <a:rPr lang="de-DE" sz="2400" dirty="0" smtClean="0">
                <a:latin typeface="Verdana" panose="020B0604030504040204" pitchFamily="34" charset="0"/>
                <a:ea typeface="Verdana" panose="020B0604030504040204" pitchFamily="34" charset="0"/>
                <a:cs typeface="Verdana" panose="020B0604030504040204" pitchFamily="34" charset="0"/>
              </a:rPr>
              <a:t>von RDA ist </a:t>
            </a:r>
            <a:r>
              <a:rPr lang="de-DE" sz="2400" dirty="0">
                <a:latin typeface="Verdana" panose="020B0604030504040204" pitchFamily="34" charset="0"/>
                <a:ea typeface="Verdana" panose="020B0604030504040204" pitchFamily="34" charset="0"/>
                <a:cs typeface="Verdana" panose="020B0604030504040204" pitchFamily="34" charset="0"/>
              </a:rPr>
              <a:t>im </a:t>
            </a:r>
            <a:r>
              <a:rPr lang="de-DE" sz="2400" dirty="0" smtClean="0">
                <a:latin typeface="Verdana" panose="020B0604030504040204" pitchFamily="34" charset="0"/>
                <a:ea typeface="Verdana" panose="020B0604030504040204" pitchFamily="34" charset="0"/>
                <a:cs typeface="Verdana" panose="020B0604030504040204" pitchFamily="34" charset="0"/>
              </a:rPr>
              <a:t>englischsprachigen RDA </a:t>
            </a:r>
            <a:r>
              <a:rPr lang="de-DE" sz="2400" dirty="0">
                <a:latin typeface="Verdana" panose="020B0604030504040204" pitchFamily="34" charset="0"/>
                <a:ea typeface="Verdana" panose="020B0604030504040204" pitchFamily="34" charset="0"/>
                <a:cs typeface="Verdana" panose="020B0604030504040204" pitchFamily="34" charset="0"/>
              </a:rPr>
              <a:t>Toolkit </a:t>
            </a:r>
            <a:r>
              <a:rPr lang="de-DE" sz="2400" dirty="0" smtClean="0">
                <a:latin typeface="Verdana" panose="020B0604030504040204" pitchFamily="34" charset="0"/>
                <a:ea typeface="Verdana" panose="020B0604030504040204" pitchFamily="34" charset="0"/>
                <a:cs typeface="Verdana" panose="020B0604030504040204" pitchFamily="34" charset="0"/>
              </a:rPr>
              <a:t>enthalten (Übersetzungen ca. ein halbes Jahr später aktualisiert)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2" name="Fußzeilenplatzhalter 1"/>
          <p:cNvSpPr>
            <a:spLocks noGrp="1"/>
          </p:cNvSpPr>
          <p:nvPr>
            <p:ph type="ftr" sz="quarter" idx="10"/>
          </p:nvPr>
        </p:nvSpPr>
        <p:spPr>
          <a:xfrm>
            <a:off x="467543" y="6381328"/>
            <a:ext cx="5343947"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0649584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187624" y="2817202"/>
            <a:ext cx="6768752" cy="914400"/>
          </a:xfrm>
          <a:prstGeom prst="rect">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Joint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Steering</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for</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Development of RDA (JSC)</a:t>
            </a:r>
          </a:p>
        </p:txBody>
      </p:sp>
      <p:sp>
        <p:nvSpPr>
          <p:cNvPr id="3" name="Ellipse 2"/>
          <p:cNvSpPr/>
          <p:nvPr/>
        </p:nvSpPr>
        <p:spPr>
          <a:xfrm>
            <a:off x="1907704" y="1268760"/>
            <a:ext cx="4896544" cy="1202432"/>
          </a:xfrm>
          <a:prstGeom prst="ellipse">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of</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Principals</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CoP</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a:xfrm>
            <a:off x="4692275" y="4182225"/>
            <a:ext cx="1512168"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American Library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Association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(ALA)</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hteck 4"/>
          <p:cNvSpPr/>
          <p:nvPr/>
        </p:nvSpPr>
        <p:spPr>
          <a:xfrm>
            <a:off x="850992" y="4077072"/>
            <a:ext cx="1008112"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British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(BL)</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hteck 5"/>
          <p:cNvSpPr/>
          <p:nvPr/>
        </p:nvSpPr>
        <p:spPr>
          <a:xfrm>
            <a:off x="6804248" y="4145494"/>
            <a:ext cx="1800200" cy="1008112"/>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Chartered</a:t>
            </a: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Institute of Library and Information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Professionals (CILIP)</a:t>
            </a:r>
            <a:endParaRPr lang="de-DE" sz="10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3900594" y="4913157"/>
            <a:ext cx="1512168" cy="77038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Deutsche Nationalbibliothek (DNB)</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514744" y="4758289"/>
            <a:ext cx="1130424" cy="108012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Australian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(ACOC)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771800" y="4162835"/>
            <a:ext cx="91440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of Congress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LoC</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5689171" y="5226341"/>
            <a:ext cx="127444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Canadian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(CCC)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Pfeil nach unten 13"/>
          <p:cNvSpPr/>
          <p:nvPr/>
        </p:nvSpPr>
        <p:spPr>
          <a:xfrm>
            <a:off x="4113660" y="2471192"/>
            <a:ext cx="484632" cy="36004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15" name="Pfeil nach oben 14"/>
          <p:cNvSpPr/>
          <p:nvPr/>
        </p:nvSpPr>
        <p:spPr>
          <a:xfrm>
            <a:off x="1450994" y="3827903"/>
            <a:ext cx="484632" cy="317591"/>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16" name="Pfeil nach oben 15"/>
          <p:cNvSpPr/>
          <p:nvPr/>
        </p:nvSpPr>
        <p:spPr>
          <a:xfrm>
            <a:off x="2075727" y="4240432"/>
            <a:ext cx="484632" cy="60697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17" name="Pfeil nach oben 16"/>
          <p:cNvSpPr/>
          <p:nvPr/>
        </p:nvSpPr>
        <p:spPr>
          <a:xfrm>
            <a:off x="2986684" y="3827903"/>
            <a:ext cx="484632" cy="412617"/>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18" name="Pfeil nach oben 17"/>
          <p:cNvSpPr/>
          <p:nvPr/>
        </p:nvSpPr>
        <p:spPr>
          <a:xfrm>
            <a:off x="3922871" y="4077072"/>
            <a:ext cx="484632" cy="97840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19" name="Pfeil nach oben 18"/>
          <p:cNvSpPr/>
          <p:nvPr/>
        </p:nvSpPr>
        <p:spPr>
          <a:xfrm>
            <a:off x="5213491" y="3789609"/>
            <a:ext cx="484632" cy="489204"/>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20" name="Pfeil nach oben 19"/>
          <p:cNvSpPr/>
          <p:nvPr/>
        </p:nvSpPr>
        <p:spPr>
          <a:xfrm>
            <a:off x="6273900" y="4145494"/>
            <a:ext cx="484632" cy="1164980"/>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21" name="Pfeil nach oben 20"/>
          <p:cNvSpPr/>
          <p:nvPr/>
        </p:nvSpPr>
        <p:spPr>
          <a:xfrm>
            <a:off x="6963611" y="3865424"/>
            <a:ext cx="484632" cy="393185"/>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8" name="Fußzeilenplatzhalter 7"/>
          <p:cNvSpPr>
            <a:spLocks noGrp="1"/>
          </p:cNvSpPr>
          <p:nvPr>
            <p:ph type="ftr" sz="quarter" idx="10"/>
          </p:nvPr>
        </p:nvSpPr>
        <p:spPr>
          <a:xfrm>
            <a:off x="467543" y="6381328"/>
            <a:ext cx="5221627" cy="365125"/>
          </a:xfrm>
        </p:spPr>
        <p:txBody>
          <a:bodyPr/>
          <a:lstStyle/>
          <a:p>
            <a:pPr algn="l"/>
            <a:r>
              <a:rPr lang="de-DE" dirty="0" smtClean="0"/>
              <a:t>AG RDA Schulungsunterlagen – Modul 1: Grundlagen der RDA | 11.04.2014   </a:t>
            </a:r>
            <a:endParaRPr lang="de-DE" dirty="0"/>
          </a:p>
        </p:txBody>
      </p:sp>
      <p:sp>
        <p:nvSpPr>
          <p:cNvPr id="9" name="Textfeld 8"/>
          <p:cNvSpPr txBox="1"/>
          <p:nvPr/>
        </p:nvSpPr>
        <p:spPr>
          <a:xfrm>
            <a:off x="258101" y="404664"/>
            <a:ext cx="4601931" cy="584775"/>
          </a:xfrm>
          <a:prstGeom prst="rect">
            <a:avLst/>
          </a:prstGeom>
          <a:noFill/>
        </p:spPr>
        <p:txBody>
          <a:bodyPr wrap="square" rtlCol="0">
            <a:spAutoFit/>
          </a:bodyPr>
          <a:lstStyle/>
          <a:p>
            <a:r>
              <a:rPr lang="de-DE" sz="3200" dirty="0" smtClean="0">
                <a:latin typeface="Verdana" panose="020B0604030504040204" pitchFamily="34" charset="0"/>
                <a:ea typeface="Verdana" panose="020B0604030504040204" pitchFamily="34" charset="0"/>
                <a:cs typeface="Verdana" panose="020B0604030504040204" pitchFamily="34" charset="0"/>
              </a:rPr>
              <a:t>Gremien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48072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0"/>
          </p:nvPr>
        </p:nvSpPr>
        <p:spPr>
          <a:xfrm>
            <a:off x="467544" y="6381328"/>
            <a:ext cx="5616624" cy="365125"/>
          </a:xfrm>
        </p:spPr>
        <p:txBody>
          <a:bodyPr/>
          <a:lstStyle/>
          <a:p>
            <a:pPr algn="l"/>
            <a:r>
              <a:rPr lang="de-DE" dirty="0" smtClean="0"/>
              <a:t>AG RDA Schulungsunterlagen – Modul 1: Grundlagen der RDA | 11.04.2014   </a:t>
            </a:r>
            <a:endParaRPr lang="de-DE" dirty="0"/>
          </a:p>
        </p:txBody>
      </p:sp>
      <p:pic>
        <p:nvPicPr>
          <p:cNvPr id="6" name="Picture 19"/>
          <p:cNvPicPr>
            <a:picLocks noChangeAspect="1" noChangeArrowheads="1"/>
          </p:cNvPicPr>
          <p:nvPr/>
        </p:nvPicPr>
        <p:blipFill>
          <a:blip r:embed="rId2" cstate="print"/>
          <a:srcRect/>
          <a:stretch>
            <a:fillRect/>
          </a:stretch>
        </p:blipFill>
        <p:spPr bwMode="auto">
          <a:xfrm>
            <a:off x="830586" y="584200"/>
            <a:ext cx="3957637" cy="1800225"/>
          </a:xfrm>
          <a:prstGeom prst="rect">
            <a:avLst/>
          </a:prstGeom>
          <a:noFill/>
          <a:ln w="9525">
            <a:noFill/>
            <a:miter lim="800000"/>
            <a:headEnd/>
            <a:tailEnd/>
          </a:ln>
        </p:spPr>
      </p:pic>
      <p:sp>
        <p:nvSpPr>
          <p:cNvPr id="7" name="Positionsrahmen 6"/>
          <p:cNvSpPr/>
          <p:nvPr/>
        </p:nvSpPr>
        <p:spPr>
          <a:xfrm>
            <a:off x="216024" y="2636912"/>
            <a:ext cx="2915816" cy="1124151"/>
          </a:xfrm>
          <a:prstGeom prst="frame">
            <a:avLst/>
          </a:prstGeom>
          <a:solidFill>
            <a:srgbClr val="0070C0"/>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einfach zu nutzen</a:t>
            </a:r>
          </a:p>
        </p:txBody>
      </p:sp>
      <p:sp>
        <p:nvSpPr>
          <p:cNvPr id="8" name="Positionsrahmen 7"/>
          <p:cNvSpPr/>
          <p:nvPr/>
        </p:nvSpPr>
        <p:spPr>
          <a:xfrm>
            <a:off x="3563888" y="2636912"/>
            <a:ext cx="2232248" cy="1058416"/>
          </a:xfrm>
          <a:prstGeom prst="frame">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international</a:t>
            </a:r>
          </a:p>
        </p:txBody>
      </p:sp>
      <p:sp>
        <p:nvSpPr>
          <p:cNvPr id="9" name="Positionsrahmen 8"/>
          <p:cNvSpPr/>
          <p:nvPr/>
        </p:nvSpPr>
        <p:spPr>
          <a:xfrm>
            <a:off x="413792" y="4365104"/>
            <a:ext cx="2520280" cy="914400"/>
          </a:xfrm>
          <a:prstGeom prst="frame">
            <a:avLst/>
          </a:prstGeom>
          <a:solidFill>
            <a:srgbClr val="DAEDEF">
              <a:lumMod val="2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basiert auf Prinzipien</a:t>
            </a:r>
          </a:p>
        </p:txBody>
      </p:sp>
      <p:sp>
        <p:nvSpPr>
          <p:cNvPr id="10" name="Positionsrahmen 9"/>
          <p:cNvSpPr/>
          <p:nvPr/>
        </p:nvSpPr>
        <p:spPr>
          <a:xfrm>
            <a:off x="3160904" y="4843394"/>
            <a:ext cx="2646040" cy="1273817"/>
          </a:xfrm>
          <a:prstGeom prst="frame">
            <a:avLst/>
          </a:prstGeom>
          <a:solidFill>
            <a:srgbClr val="2D2D8A">
              <a:lumMod val="60000"/>
              <a:lumOff val="4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für alle Arten von Ressourcen und Inhalten</a:t>
            </a:r>
          </a:p>
        </p:txBody>
      </p:sp>
      <p:sp>
        <p:nvSpPr>
          <p:cNvPr id="11" name="Positionsrahmen 10"/>
          <p:cNvSpPr/>
          <p:nvPr/>
        </p:nvSpPr>
        <p:spPr>
          <a:xfrm>
            <a:off x="5493544" y="3761063"/>
            <a:ext cx="2678856" cy="914400"/>
          </a:xfrm>
          <a:prstGeom prst="frame">
            <a:avLst/>
          </a:prstGeom>
          <a:solidFill>
            <a:srgbClr val="BBE0E3">
              <a:lumMod val="5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für digitale Umgebungen</a:t>
            </a:r>
          </a:p>
        </p:txBody>
      </p:sp>
      <p:sp>
        <p:nvSpPr>
          <p:cNvPr id="12" name="Positionsrahmen 11"/>
          <p:cNvSpPr/>
          <p:nvPr/>
        </p:nvSpPr>
        <p:spPr>
          <a:xfrm>
            <a:off x="6084168" y="4869160"/>
            <a:ext cx="2808312" cy="914400"/>
          </a:xfrm>
          <a:prstGeom prst="frame">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formatunabhängig</a:t>
            </a:r>
          </a:p>
        </p:txBody>
      </p:sp>
      <p:sp>
        <p:nvSpPr>
          <p:cNvPr id="13" name="Positionsrahmen 12"/>
          <p:cNvSpPr/>
          <p:nvPr/>
        </p:nvSpPr>
        <p:spPr>
          <a:xfrm>
            <a:off x="6084167" y="1988840"/>
            <a:ext cx="2621043" cy="1285674"/>
          </a:xfrm>
          <a:prstGeom prst="frame">
            <a:avLst/>
          </a:prstGeom>
          <a:solidFill>
            <a:srgbClr val="2D2D8A">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Bibliotheken, Museen, Archive</a:t>
            </a:r>
          </a:p>
        </p:txBody>
      </p:sp>
    </p:spTree>
    <p:extLst>
      <p:ext uri="{BB962C8B-B14F-4D97-AF65-F5344CB8AC3E}">
        <p14:creationId xmlns:p14="http://schemas.microsoft.com/office/powerpoint/2010/main" val="3638230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481749"/>
            <a:ext cx="7932201" cy="42409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Gerade Verbindung mit Pfeil 7"/>
          <p:cNvCxnSpPr/>
          <p:nvPr/>
        </p:nvCxnSpPr>
        <p:spPr>
          <a:xfrm flipH="1" flipV="1">
            <a:off x="2051720" y="2564904"/>
            <a:ext cx="1728192" cy="1728192"/>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1" name="Rechteck 10"/>
          <p:cNvSpPr/>
          <p:nvPr/>
        </p:nvSpPr>
        <p:spPr>
          <a:xfrm>
            <a:off x="251520" y="404664"/>
            <a:ext cx="2546659" cy="584775"/>
          </a:xfrm>
          <a:prstGeom prst="rect">
            <a:avLst/>
          </a:prstGeom>
        </p:spPr>
        <p:txBody>
          <a:bodyPr wrap="none">
            <a:spAutoFit/>
          </a:bodyPr>
          <a:lstStyle/>
          <a:p>
            <a:r>
              <a:rPr lang="de-DE" sz="3200" dirty="0" smtClean="0">
                <a:latin typeface="Verdana" panose="020B0604030504040204" pitchFamily="34" charset="0"/>
                <a:ea typeface="Verdana" panose="020B0604030504040204" pitchFamily="34" charset="0"/>
                <a:cs typeface="Verdana" panose="020B0604030504040204" pitchFamily="34" charset="0"/>
              </a:rPr>
              <a:t>RDA Toolkit</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5" name="Rechteck 4"/>
          <p:cNvSpPr/>
          <p:nvPr/>
        </p:nvSpPr>
        <p:spPr>
          <a:xfrm>
            <a:off x="5335223" y="5877272"/>
            <a:ext cx="3485249"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http://access.rdatoolkit.org/</a:t>
            </a:r>
          </a:p>
        </p:txBody>
      </p:sp>
      <p:sp>
        <p:nvSpPr>
          <p:cNvPr id="7" name="Rechteck 6"/>
          <p:cNvSpPr/>
          <p:nvPr/>
        </p:nvSpPr>
        <p:spPr>
          <a:xfrm>
            <a:off x="635720" y="5877272"/>
            <a:ext cx="3288208"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http://www.rdatoolkit.org/</a:t>
            </a:r>
          </a:p>
        </p:txBody>
      </p:sp>
      <p:sp>
        <p:nvSpPr>
          <p:cNvPr id="2" name="Textfeld 1"/>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3" name="Fußzeilenplatzhalter 2"/>
          <p:cNvSpPr>
            <a:spLocks noGrp="1"/>
          </p:cNvSpPr>
          <p:nvPr>
            <p:ph type="ftr" sz="quarter" idx="10"/>
          </p:nvPr>
        </p:nvSpPr>
        <p:spPr>
          <a:xfrm>
            <a:off x="467544" y="6381328"/>
            <a:ext cx="425413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068980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296" y="1572280"/>
            <a:ext cx="7991475" cy="427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Gerade Verbindung mit Pfeil 9"/>
          <p:cNvCxnSpPr/>
          <p:nvPr/>
        </p:nvCxnSpPr>
        <p:spPr>
          <a:xfrm>
            <a:off x="7164288" y="908720"/>
            <a:ext cx="720427" cy="79129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2" name="Gerade Verbindung mit Pfeil 11"/>
          <p:cNvCxnSpPr/>
          <p:nvPr/>
        </p:nvCxnSpPr>
        <p:spPr>
          <a:xfrm flipV="1">
            <a:off x="5868144" y="2084224"/>
            <a:ext cx="1439863" cy="129698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14"/>
          <p:cNvCxnSpPr/>
          <p:nvPr/>
        </p:nvCxnSpPr>
        <p:spPr>
          <a:xfrm rot="16200000" flipV="1">
            <a:off x="163779" y="3057362"/>
            <a:ext cx="2303463" cy="64770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9" name="Textfeld 8"/>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2" name="Fußzeilenplatzhalter 1"/>
          <p:cNvSpPr>
            <a:spLocks noGrp="1"/>
          </p:cNvSpPr>
          <p:nvPr>
            <p:ph type="ftr" sz="quarter" idx="10"/>
          </p:nvPr>
        </p:nvSpPr>
        <p:spPr>
          <a:xfrm>
            <a:off x="467544" y="6381328"/>
            <a:ext cx="424847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9354396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700808"/>
            <a:ext cx="7996238"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2" name="Fußzeilenplatzhalter 1"/>
          <p:cNvSpPr>
            <a:spLocks noGrp="1"/>
          </p:cNvSpPr>
          <p:nvPr>
            <p:ph type="ftr" sz="quarter" idx="10"/>
          </p:nvPr>
        </p:nvSpPr>
        <p:spPr>
          <a:xfrm>
            <a:off x="467543" y="6381328"/>
            <a:ext cx="4176465" cy="365125"/>
          </a:xfrm>
        </p:spPr>
        <p:txBody>
          <a:bodyPr/>
          <a:lstStyle/>
          <a:p>
            <a:pPr algn="l"/>
            <a:r>
              <a:rPr lang="de-DE" dirty="0" smtClean="0"/>
              <a:t>AG RDA Schulungsunterlagen – Modul 1: Grundlagen der RDA | 11.04.2014   </a:t>
            </a:r>
            <a:endParaRPr lang="de-DE" dirty="0"/>
          </a:p>
        </p:txBody>
      </p:sp>
      <p:cxnSp>
        <p:nvCxnSpPr>
          <p:cNvPr id="6" name="Gerade Verbindung mit Pfeil 5"/>
          <p:cNvCxnSpPr/>
          <p:nvPr/>
        </p:nvCxnSpPr>
        <p:spPr>
          <a:xfrm flipV="1">
            <a:off x="287672" y="3212976"/>
            <a:ext cx="935807" cy="115212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74675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556792"/>
            <a:ext cx="7986713" cy="4291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Gerade Verbindung mit Pfeil 8"/>
          <p:cNvCxnSpPr/>
          <p:nvPr/>
        </p:nvCxnSpPr>
        <p:spPr>
          <a:xfrm rot="16200000" flipV="1">
            <a:off x="575767" y="2960737"/>
            <a:ext cx="2303463" cy="64770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7" name="Textfeld 6"/>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2" name="Fußzeilenplatzhalter 1"/>
          <p:cNvSpPr>
            <a:spLocks noGrp="1"/>
          </p:cNvSpPr>
          <p:nvPr>
            <p:ph type="ftr" sz="quarter" idx="10"/>
          </p:nvPr>
        </p:nvSpPr>
        <p:spPr>
          <a:xfrm>
            <a:off x="467544" y="6381328"/>
            <a:ext cx="424847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7430856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2" name="Fußzeilenplatzhalter 1"/>
          <p:cNvSpPr>
            <a:spLocks noGrp="1"/>
          </p:cNvSpPr>
          <p:nvPr>
            <p:ph type="ftr" sz="quarter" idx="10"/>
          </p:nvPr>
        </p:nvSpPr>
        <p:spPr>
          <a:xfrm>
            <a:off x="467544" y="6381328"/>
            <a:ext cx="4176464" cy="365125"/>
          </a:xfrm>
        </p:spPr>
        <p:txBody>
          <a:bodyPr/>
          <a:lstStyle/>
          <a:p>
            <a:pPr algn="l"/>
            <a:r>
              <a:rPr lang="de-DE" dirty="0" smtClean="0"/>
              <a:t>AG RDA Schulungsunterlagen – Modul 1: Grundlagen der RDA | 11.04.2014   </a:t>
            </a:r>
            <a:endParaRPr lang="de-DE"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218" b="26586"/>
          <a:stretch/>
        </p:blipFill>
        <p:spPr bwMode="auto">
          <a:xfrm>
            <a:off x="342598" y="1196753"/>
            <a:ext cx="8246610"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Gerade Verbindung mit Pfeil 8"/>
          <p:cNvCxnSpPr/>
          <p:nvPr/>
        </p:nvCxnSpPr>
        <p:spPr>
          <a:xfrm rot="16200000" flipV="1">
            <a:off x="71711" y="2672706"/>
            <a:ext cx="2303463" cy="64770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08781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b="1" dirty="0" smtClean="0"/>
              <a:t>Wer </a:t>
            </a:r>
            <a:r>
              <a:rPr lang="de-DE" b="1" dirty="0"/>
              <a:t>hohe Türme bauen will, muss lange am Fundament verweilen</a:t>
            </a:r>
            <a:r>
              <a:rPr lang="de-DE" b="1" dirty="0" smtClean="0"/>
              <a:t>.</a:t>
            </a:r>
            <a:endParaRPr lang="de-DE" dirty="0"/>
          </a:p>
          <a:p>
            <a:pPr marL="0" indent="0">
              <a:buNone/>
            </a:pPr>
            <a:endParaRPr lang="de-DE" dirty="0" smtClean="0"/>
          </a:p>
          <a:p>
            <a:pPr marL="0" indent="0">
              <a:buNone/>
            </a:pPr>
            <a:endParaRPr lang="de-DE" dirty="0"/>
          </a:p>
          <a:p>
            <a:pPr marL="0" indent="0">
              <a:buNone/>
            </a:pPr>
            <a:r>
              <a:rPr lang="de-DE" dirty="0" smtClean="0"/>
              <a:t>Anton Bruckner (</a:t>
            </a:r>
            <a:r>
              <a:rPr lang="de-DE" dirty="0"/>
              <a:t>Österreichischer Komponist) </a:t>
            </a:r>
          </a:p>
          <a:p>
            <a:endParaRPr lang="de-DE" dirty="0"/>
          </a:p>
        </p:txBody>
      </p:sp>
      <p:sp>
        <p:nvSpPr>
          <p:cNvPr id="4" name="Fußzeilenplatzhalter 3"/>
          <p:cNvSpPr>
            <a:spLocks noGrp="1"/>
          </p:cNvSpPr>
          <p:nvPr>
            <p:ph type="ftr" sz="quarter" idx="10"/>
          </p:nvPr>
        </p:nvSpPr>
        <p:spPr>
          <a:xfrm>
            <a:off x="467544" y="6381328"/>
            <a:ext cx="576064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570040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922114"/>
          </a:xfrm>
        </p:spPr>
        <p:txBody>
          <a:bodyPr/>
          <a:lstStyle/>
          <a:p>
            <a:pPr algn="l"/>
            <a:r>
              <a:rPr lang="de-DE" dirty="0" err="1" smtClean="0"/>
              <a:t>Policy</a:t>
            </a:r>
            <a:r>
              <a:rPr lang="de-DE" dirty="0" smtClean="0"/>
              <a:t> Statements </a:t>
            </a:r>
            <a:endParaRPr lang="de-DE" dirty="0"/>
          </a:p>
        </p:txBody>
      </p:sp>
      <p:sp>
        <p:nvSpPr>
          <p:cNvPr id="5" name="Fußzeilenplatzhalter 4"/>
          <p:cNvSpPr>
            <a:spLocks noGrp="1"/>
          </p:cNvSpPr>
          <p:nvPr>
            <p:ph type="ftr" sz="quarter" idx="10"/>
          </p:nvPr>
        </p:nvSpPr>
        <p:spPr>
          <a:xfrm>
            <a:off x="467543" y="6381328"/>
            <a:ext cx="4217350" cy="365125"/>
          </a:xfrm>
        </p:spPr>
        <p:txBody>
          <a:bodyPr/>
          <a:lstStyle/>
          <a:p>
            <a:pPr algn="l"/>
            <a:r>
              <a:rPr lang="de-DE" dirty="0" smtClean="0"/>
              <a:t>AG RDA Schulungsunterlagen – Modul 1: Grundlagen der RDA | 11.04.2014   </a:t>
            </a:r>
            <a:endParaRPr lang="de-DE"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337" b="13564"/>
          <a:stretch/>
        </p:blipFill>
        <p:spPr bwMode="auto">
          <a:xfrm>
            <a:off x="539552" y="1484784"/>
            <a:ext cx="8290682" cy="446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cxnSp>
        <p:nvCxnSpPr>
          <p:cNvPr id="8" name="Gerade Verbindung mit Pfeil 7"/>
          <p:cNvCxnSpPr/>
          <p:nvPr/>
        </p:nvCxnSpPr>
        <p:spPr>
          <a:xfrm flipH="1" flipV="1">
            <a:off x="4243886" y="2780929"/>
            <a:ext cx="441007" cy="151216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551022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620688"/>
            <a:ext cx="8892480" cy="1080120"/>
          </a:xfrm>
        </p:spPr>
        <p:txBody>
          <a:bodyPr/>
          <a:lstStyle/>
          <a:p>
            <a:pPr algn="l"/>
            <a:r>
              <a:rPr lang="de-DE" dirty="0" smtClean="0"/>
              <a:t>Library </a:t>
            </a:r>
            <a:r>
              <a:rPr lang="de-DE" dirty="0"/>
              <a:t>of Congress </a:t>
            </a:r>
            <a:r>
              <a:rPr lang="de-DE" dirty="0" err="1" smtClean="0"/>
              <a:t>Program</a:t>
            </a:r>
            <a:r>
              <a:rPr lang="de-DE" dirty="0" smtClean="0"/>
              <a:t> </a:t>
            </a:r>
            <a:r>
              <a:rPr lang="de-DE" dirty="0" err="1"/>
              <a:t>for</a:t>
            </a:r>
            <a:r>
              <a:rPr lang="de-DE" dirty="0"/>
              <a:t> </a:t>
            </a:r>
            <a:r>
              <a:rPr lang="de-DE" dirty="0" err="1" smtClean="0"/>
              <a:t>Cooperative</a:t>
            </a:r>
            <a:r>
              <a:rPr lang="de-DE" dirty="0" smtClean="0"/>
              <a:t> </a:t>
            </a:r>
            <a:r>
              <a:rPr lang="de-DE" dirty="0" err="1" smtClean="0"/>
              <a:t>Cataloguing</a:t>
            </a:r>
            <a:r>
              <a:rPr lang="de-DE" dirty="0" smtClean="0"/>
              <a:t> </a:t>
            </a:r>
            <a:r>
              <a:rPr lang="de-DE" dirty="0" err="1" smtClean="0"/>
              <a:t>Policy</a:t>
            </a:r>
            <a:r>
              <a:rPr lang="de-DE" dirty="0" smtClean="0"/>
              <a:t> Statements (LC PCC PS)</a:t>
            </a:r>
            <a:endParaRPr lang="de-DE" dirty="0"/>
          </a:p>
        </p:txBody>
      </p:sp>
      <p:pic>
        <p:nvPicPr>
          <p:cNvPr id="176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531" y="1988840"/>
            <a:ext cx="7986713" cy="4281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3" name="Fußzeilenplatzhalter 2"/>
          <p:cNvSpPr>
            <a:spLocks noGrp="1"/>
          </p:cNvSpPr>
          <p:nvPr>
            <p:ph type="ftr" sz="quarter" idx="10"/>
          </p:nvPr>
        </p:nvSpPr>
        <p:spPr>
          <a:xfrm>
            <a:off x="467543" y="6381328"/>
            <a:ext cx="4242343"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8001208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5144" y="332656"/>
            <a:ext cx="8749344" cy="1143000"/>
          </a:xfrm>
        </p:spPr>
        <p:txBody>
          <a:bodyPr/>
          <a:lstStyle/>
          <a:p>
            <a:pPr algn="l"/>
            <a:r>
              <a:rPr lang="de-DE" dirty="0" smtClean="0"/>
              <a:t>National Library of </a:t>
            </a:r>
            <a:r>
              <a:rPr lang="de-DE" dirty="0" err="1" smtClean="0"/>
              <a:t>Australia</a:t>
            </a:r>
            <a:r>
              <a:rPr lang="de-DE" dirty="0" smtClean="0"/>
              <a:t> </a:t>
            </a:r>
            <a:r>
              <a:rPr lang="de-DE" dirty="0" err="1" smtClean="0"/>
              <a:t>Policy</a:t>
            </a:r>
            <a:r>
              <a:rPr lang="de-DE" dirty="0" smtClean="0"/>
              <a:t> Statements (NLA PS)</a:t>
            </a:r>
            <a:endParaRPr lang="de-DE" dirty="0"/>
          </a:p>
        </p:txBody>
      </p:sp>
      <p:sp>
        <p:nvSpPr>
          <p:cNvPr id="4" name="Fußzeilenplatzhalter 3"/>
          <p:cNvSpPr>
            <a:spLocks noGrp="1"/>
          </p:cNvSpPr>
          <p:nvPr>
            <p:ph type="ftr" sz="quarter" idx="10"/>
          </p:nvPr>
        </p:nvSpPr>
        <p:spPr>
          <a:xfrm>
            <a:off x="467544" y="6381328"/>
            <a:ext cx="4176464" cy="365125"/>
          </a:xfrm>
        </p:spPr>
        <p:txBody>
          <a:bodyPr/>
          <a:lstStyle/>
          <a:p>
            <a:pPr algn="l"/>
            <a:r>
              <a:rPr lang="de-DE" smtClean="0"/>
              <a:t>AG RDA Schulungsunterlagen – Modul 1: Grundlagen der RDA | 11.04.2014   </a:t>
            </a:r>
            <a:endParaRPr lang="de-DE"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80" t="5551" b="4028"/>
          <a:stretch/>
        </p:blipFill>
        <p:spPr bwMode="auto">
          <a:xfrm>
            <a:off x="395536" y="1772816"/>
            <a:ext cx="8063216" cy="457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Gerade Verbindung mit Pfeil 5"/>
          <p:cNvCxnSpPr/>
          <p:nvPr/>
        </p:nvCxnSpPr>
        <p:spPr>
          <a:xfrm flipH="1" flipV="1">
            <a:off x="899592" y="2996952"/>
            <a:ext cx="441007" cy="151216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7" name="Textfeld 6"/>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Tree>
    <p:extLst>
      <p:ext uri="{BB962C8B-B14F-4D97-AF65-F5344CB8AC3E}">
        <p14:creationId xmlns:p14="http://schemas.microsoft.com/office/powerpoint/2010/main" val="2218470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pPr algn="l"/>
            <a:r>
              <a:rPr lang="de-DE" dirty="0" smtClean="0"/>
              <a:t>Anwendungsrichtlinien für den deutschsprachigen Raum (D-A-CH)</a:t>
            </a:r>
            <a:endParaRPr lang="de-DE" dirty="0"/>
          </a:p>
        </p:txBody>
      </p:sp>
      <p:sp>
        <p:nvSpPr>
          <p:cNvPr id="4" name="Fußzeilenplatzhalter 3"/>
          <p:cNvSpPr>
            <a:spLocks noGrp="1"/>
          </p:cNvSpPr>
          <p:nvPr>
            <p:ph type="ftr" sz="quarter" idx="10"/>
          </p:nvPr>
        </p:nvSpPr>
        <p:spPr>
          <a:xfrm>
            <a:off x="467544" y="6381328"/>
            <a:ext cx="4248472" cy="365125"/>
          </a:xfrm>
        </p:spPr>
        <p:txBody>
          <a:bodyPr/>
          <a:lstStyle/>
          <a:p>
            <a:pPr algn="l"/>
            <a:r>
              <a:rPr lang="de-DE" dirty="0" smtClean="0"/>
              <a:t>AG RDA Schulungsunterlagen – Modul 1: Grundlagen der RDA | 11.04.2014   </a:t>
            </a:r>
            <a:endParaRPr lang="de-DE" dirty="0"/>
          </a:p>
        </p:txBody>
      </p:sp>
      <p:pic>
        <p:nvPicPr>
          <p:cNvPr id="5" name="Picture 4"/>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7726" t="51761" r="979" b="26647"/>
          <a:stretch/>
        </p:blipFill>
        <p:spPr bwMode="auto">
          <a:xfrm>
            <a:off x="1267987" y="2783446"/>
            <a:ext cx="6608026" cy="21577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Rechteck 6"/>
          <p:cNvSpPr/>
          <p:nvPr/>
        </p:nvSpPr>
        <p:spPr>
          <a:xfrm>
            <a:off x="6012160" y="2950837"/>
            <a:ext cx="914400" cy="28803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sz="11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Tree>
    <p:extLst>
      <p:ext uri="{BB962C8B-B14F-4D97-AF65-F5344CB8AC3E}">
        <p14:creationId xmlns:p14="http://schemas.microsoft.com/office/powerpoint/2010/main" val="30057765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008112"/>
          </a:xfrm>
        </p:spPr>
        <p:txBody>
          <a:bodyPr/>
          <a:lstStyle/>
          <a:p>
            <a:pPr algn="l"/>
            <a:r>
              <a:rPr lang="de-DE" dirty="0" smtClean="0"/>
              <a:t>Anwendungsrichtlinien</a:t>
            </a:r>
            <a:endParaRPr lang="de-DE" dirty="0"/>
          </a:p>
        </p:txBody>
      </p:sp>
      <p:sp>
        <p:nvSpPr>
          <p:cNvPr id="4" name="Fußzeilenplatzhalter 3"/>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grpSp>
        <p:nvGrpSpPr>
          <p:cNvPr id="3" name="Gruppieren 2"/>
          <p:cNvGrpSpPr/>
          <p:nvPr/>
        </p:nvGrpSpPr>
        <p:grpSpPr>
          <a:xfrm>
            <a:off x="755576" y="2275577"/>
            <a:ext cx="7560840" cy="2089527"/>
            <a:chOff x="971600" y="3156841"/>
            <a:chExt cx="7560840" cy="2089527"/>
          </a:xfrm>
        </p:grpSpPr>
        <p:sp>
          <p:nvSpPr>
            <p:cNvPr id="10" name="Würfel 9"/>
            <p:cNvSpPr/>
            <p:nvPr/>
          </p:nvSpPr>
          <p:spPr>
            <a:xfrm>
              <a:off x="971600" y="4030216"/>
              <a:ext cx="7560840" cy="1216152"/>
            </a:xfrm>
            <a:prstGeom prst="cube">
              <a:avLst/>
            </a:prstGeom>
            <a:solidFill>
              <a:srgbClr val="AFC0EF"/>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Anwendungsrichtlinien für den deutschen Sprachraum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D-A-CH</a:t>
              </a:r>
            </a:p>
          </p:txBody>
        </p:sp>
        <p:sp>
          <p:nvSpPr>
            <p:cNvPr id="7" name="Rechteck 6"/>
            <p:cNvSpPr/>
            <p:nvPr/>
          </p:nvSpPr>
          <p:spPr>
            <a:xfrm>
              <a:off x="3091396" y="3156841"/>
              <a:ext cx="1872208" cy="914400"/>
            </a:xfrm>
            <a:prstGeom prst="rect">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Erläuterungen</a:t>
              </a:r>
            </a:p>
          </p:txBody>
        </p:sp>
        <p:sp>
          <p:nvSpPr>
            <p:cNvPr id="8" name="Rechteck 7"/>
            <p:cNvSpPr/>
            <p:nvPr/>
          </p:nvSpPr>
          <p:spPr>
            <a:xfrm>
              <a:off x="4932040" y="3274715"/>
              <a:ext cx="1728192" cy="914400"/>
            </a:xfrm>
            <a:prstGeom prst="rect">
              <a:avLst/>
            </a:prstGeom>
            <a:solidFill>
              <a:srgbClr val="AFC0EF"/>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Beispiele</a:t>
              </a:r>
            </a:p>
          </p:txBody>
        </p:sp>
        <p:sp>
          <p:nvSpPr>
            <p:cNvPr id="9" name="Rechteck 8"/>
            <p:cNvSpPr/>
            <p:nvPr/>
          </p:nvSpPr>
          <p:spPr>
            <a:xfrm>
              <a:off x="6660232" y="3166864"/>
              <a:ext cx="1728192" cy="914400"/>
            </a:xfrm>
            <a:prstGeom prst="rect">
              <a:avLst/>
            </a:prstGeom>
            <a:solidFill>
              <a:srgbClr val="D7C7D6"/>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Arbeitshilfen</a:t>
              </a:r>
            </a:p>
          </p:txBody>
        </p:sp>
        <p:sp>
          <p:nvSpPr>
            <p:cNvPr id="6" name="Rechteck 5"/>
            <p:cNvSpPr/>
            <p:nvPr/>
          </p:nvSpPr>
          <p:spPr>
            <a:xfrm>
              <a:off x="1315843" y="3274715"/>
              <a:ext cx="1872208" cy="914400"/>
            </a:xfrm>
            <a:prstGeom prst="rect">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Verdana"/>
                  <a:cs typeface="Arial"/>
                </a:rPr>
                <a:t>Anwendungs-regeln</a:t>
              </a:r>
            </a:p>
          </p:txBody>
        </p:sp>
      </p:grpSp>
    </p:spTree>
    <p:extLst>
      <p:ext uri="{BB962C8B-B14F-4D97-AF65-F5344CB8AC3E}">
        <p14:creationId xmlns:p14="http://schemas.microsoft.com/office/powerpoint/2010/main" val="2801372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274861"/>
            <a:ext cx="7734564" cy="777875"/>
          </a:xfrm>
        </p:spPr>
        <p:txBody>
          <a:bodyPr/>
          <a:lstStyle/>
          <a:p>
            <a:pPr algn="l"/>
            <a:r>
              <a:rPr lang="de-DE" dirty="0" smtClean="0"/>
              <a:t>RDA im deutschen Sprachraum</a:t>
            </a:r>
            <a:endParaRPr lang="de-DE" dirty="0"/>
          </a:p>
        </p:txBody>
      </p:sp>
      <p:sp>
        <p:nvSpPr>
          <p:cNvPr id="17410" name="Fußzeilenplatzhalter 3"/>
          <p:cNvSpPr>
            <a:spLocks noGrp="1"/>
          </p:cNvSpPr>
          <p:nvPr>
            <p:ph type="ftr" sz="quarter" idx="10"/>
          </p:nvPr>
        </p:nvSpPr>
        <p:spPr>
          <a:xfrm>
            <a:off x="467544" y="6381328"/>
            <a:ext cx="5317250" cy="365125"/>
          </a:xfrm>
          <a:noFill/>
        </p:spPr>
        <p:txBody>
          <a:bodyPr/>
          <a:lstStyle/>
          <a:p>
            <a:r>
              <a:rPr lang="de-DE" dirty="0"/>
              <a:t>AG RDA Schulungsunterlagen – Modul 1: Grundlagen der RDA | 11.04.2014   </a:t>
            </a:r>
          </a:p>
          <a:p>
            <a:endParaRPr lang="de-DE" dirty="0" smtClean="0"/>
          </a:p>
        </p:txBody>
      </p:sp>
      <p:sp>
        <p:nvSpPr>
          <p:cNvPr id="2" name="Ellipse 1"/>
          <p:cNvSpPr/>
          <p:nvPr/>
        </p:nvSpPr>
        <p:spPr>
          <a:xfrm>
            <a:off x="2987824" y="2261032"/>
            <a:ext cx="2609057" cy="296816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 RDA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Abgerundetes Rechteck 2"/>
          <p:cNvSpPr/>
          <p:nvPr/>
        </p:nvSpPr>
        <p:spPr>
          <a:xfrm>
            <a:off x="1331640" y="3356992"/>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a:t>
            </a:r>
            <a:b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Abgerundetes Rechteck 3"/>
          <p:cNvSpPr/>
          <p:nvPr/>
        </p:nvSpPr>
        <p:spPr>
          <a:xfrm>
            <a:off x="1331640" y="2261033"/>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GND</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Abgerundetes Rechteck 4"/>
          <p:cNvSpPr/>
          <p:nvPr/>
        </p:nvSpPr>
        <p:spPr>
          <a:xfrm>
            <a:off x="1349868" y="4509120"/>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Musik</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6218079" y="2009005"/>
            <a:ext cx="770384"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7390432" y="2359766"/>
            <a:ext cx="914400" cy="61124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Sekundär-ausgaben</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6230542" y="3924407"/>
            <a:ext cx="770385" cy="584787"/>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Alte Drucke</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7324838" y="4327449"/>
            <a:ext cx="723528" cy="49946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Karten</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Pfeil nach rechts 11"/>
          <p:cNvSpPr/>
          <p:nvPr/>
        </p:nvSpPr>
        <p:spPr>
          <a:xfrm>
            <a:off x="2354604" y="2574650"/>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rechts 12"/>
          <p:cNvSpPr/>
          <p:nvPr/>
        </p:nvSpPr>
        <p:spPr>
          <a:xfrm>
            <a:off x="2332898" y="3562014"/>
            <a:ext cx="654926"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Pfeil nach rechts 13"/>
          <p:cNvSpPr/>
          <p:nvPr/>
        </p:nvSpPr>
        <p:spPr>
          <a:xfrm>
            <a:off x="2354604" y="4631432"/>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7686602" y="3522190"/>
            <a:ext cx="914400" cy="49946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Religiöse Werke</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6218079" y="2971006"/>
            <a:ext cx="1018217" cy="457200"/>
          </a:xfrm>
          <a:prstGeom prst="rect">
            <a:avLst/>
          </a:prstGeom>
          <a:solidFill>
            <a:srgbClr val="CC5D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Mehrbändige </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H="1">
            <a:off x="5351509" y="2513061"/>
            <a:ext cx="866570" cy="332755"/>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flipH="1">
            <a:off x="5580111" y="3199606"/>
            <a:ext cx="637968" cy="15738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9" idx="1"/>
          </p:cNvCxnSpPr>
          <p:nvPr/>
        </p:nvCxnSpPr>
        <p:spPr>
          <a:xfrm flipH="1">
            <a:off x="5436096" y="2665386"/>
            <a:ext cx="1954336" cy="39389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a:stCxn id="17" idx="1"/>
            <a:endCxn id="2" idx="6"/>
          </p:cNvCxnSpPr>
          <p:nvPr/>
        </p:nvCxnSpPr>
        <p:spPr>
          <a:xfrm flipH="1" flipV="1">
            <a:off x="5596881" y="3745116"/>
            <a:ext cx="2089721" cy="26808"/>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a:stCxn id="10" idx="1"/>
            <a:endCxn id="10" idx="1"/>
          </p:cNvCxnSpPr>
          <p:nvPr/>
        </p:nvCxnSpPr>
        <p:spPr>
          <a:xfrm>
            <a:off x="6230542" y="4216801"/>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48" name="Gerade Verbindung mit Pfeil 2047"/>
          <p:cNvCxnSpPr>
            <a:stCxn id="10" idx="1"/>
          </p:cNvCxnSpPr>
          <p:nvPr/>
        </p:nvCxnSpPr>
        <p:spPr>
          <a:xfrm flipH="1" flipV="1">
            <a:off x="5508104" y="4216800"/>
            <a:ext cx="722438" cy="1"/>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51" name="Gerade Verbindung mit Pfeil 2050"/>
          <p:cNvCxnSpPr>
            <a:stCxn id="11" idx="1"/>
          </p:cNvCxnSpPr>
          <p:nvPr/>
        </p:nvCxnSpPr>
        <p:spPr>
          <a:xfrm flipH="1">
            <a:off x="5351509" y="4577183"/>
            <a:ext cx="1973329" cy="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54" name="Rechteck 2053"/>
          <p:cNvSpPr/>
          <p:nvPr/>
        </p:nvSpPr>
        <p:spPr>
          <a:xfrm>
            <a:off x="1331640" y="1556793"/>
            <a:ext cx="3672408" cy="36004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rPr>
              <a:t> </a:t>
            </a:r>
          </a:p>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Standardisierungsausschuss</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5" name="Gerade Verbindung mit Pfeil 44"/>
          <p:cNvCxnSpPr/>
          <p:nvPr/>
        </p:nvCxnSpPr>
        <p:spPr>
          <a:xfrm>
            <a:off x="4364360" y="1916833"/>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echteck 6"/>
          <p:cNvSpPr/>
          <p:nvPr/>
        </p:nvSpPr>
        <p:spPr>
          <a:xfrm>
            <a:off x="6795883" y="4966320"/>
            <a:ext cx="914400" cy="576064"/>
          </a:xfrm>
          <a:prstGeom prst="rect">
            <a:avLst/>
          </a:prstGeom>
          <a:solidFill>
            <a:srgbClr val="DFD7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Themen</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0" name="Gerade Verbindung mit Pfeil 29"/>
          <p:cNvCxnSpPr>
            <a:stCxn id="7" idx="1"/>
          </p:cNvCxnSpPr>
          <p:nvPr/>
        </p:nvCxnSpPr>
        <p:spPr>
          <a:xfrm flipH="1" flipV="1">
            <a:off x="5292080" y="4725144"/>
            <a:ext cx="1503803" cy="529208"/>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flipV="1">
            <a:off x="4067944" y="1916833"/>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a:off x="1788840" y="1916833"/>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467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p:nvPr>
        </p:nvSpPr>
        <p:spPr>
          <a:xfrm>
            <a:off x="251520" y="116632"/>
            <a:ext cx="8229600" cy="1143000"/>
          </a:xfrm>
          <a:noFill/>
        </p:spPr>
        <p:txBody>
          <a:bodyPr/>
          <a:lstStyle/>
          <a:p>
            <a:pPr algn="l" eaLnBrk="1" hangingPunct="1"/>
            <a:r>
              <a:rPr lang="de-DE" dirty="0" smtClean="0"/>
              <a:t>Aufbau des RDA-Regelwerkstexts</a:t>
            </a:r>
          </a:p>
        </p:txBody>
      </p:sp>
      <p:sp>
        <p:nvSpPr>
          <p:cNvPr id="44036" name="Rectangle 4"/>
          <p:cNvSpPr>
            <a:spLocks noGrp="1" noChangeArrowheads="1"/>
          </p:cNvSpPr>
          <p:nvPr>
            <p:ph type="body" idx="1"/>
          </p:nvPr>
        </p:nvSpPr>
        <p:spPr>
          <a:xfrm>
            <a:off x="683568" y="1700808"/>
            <a:ext cx="7593012" cy="3745061"/>
          </a:xfrm>
          <a:noFill/>
        </p:spPr>
        <p:txBody>
          <a:bodyPr>
            <a:noAutofit/>
          </a:bodyPr>
          <a:lstStyle/>
          <a:p>
            <a:pPr eaLnBrk="1" hangingPunct="1"/>
            <a:r>
              <a:rPr lang="de-DE" dirty="0" smtClean="0"/>
              <a:t>Kapitel 0: Einleitung </a:t>
            </a:r>
          </a:p>
          <a:p>
            <a:pPr eaLnBrk="1" hangingPunct="1"/>
            <a:r>
              <a:rPr lang="de-DE" dirty="0" smtClean="0"/>
              <a:t>Zwei Hauptteile</a:t>
            </a:r>
            <a:br>
              <a:rPr lang="de-DE" dirty="0" smtClean="0"/>
            </a:br>
            <a:r>
              <a:rPr lang="de-DE" dirty="0" smtClean="0"/>
              <a:t>Abschnitte 1 – 4: 	       der </a:t>
            </a:r>
            <a:br>
              <a:rPr lang="de-DE" dirty="0" smtClean="0"/>
            </a:br>
            <a:r>
              <a:rPr lang="de-DE" dirty="0" smtClean="0"/>
              <a:t>Abschnitte 5 – 10: Beziehungen zwischen den </a:t>
            </a:r>
          </a:p>
          <a:p>
            <a:pPr eaLnBrk="1" hangingPunct="1"/>
            <a:r>
              <a:rPr lang="de-DE" dirty="0" smtClean="0"/>
              <a:t>Anhänge</a:t>
            </a:r>
            <a:br>
              <a:rPr lang="de-DE" dirty="0" smtClean="0"/>
            </a:br>
            <a:r>
              <a:rPr lang="de-DE" dirty="0" smtClean="0"/>
              <a:t>A – L</a:t>
            </a:r>
          </a:p>
          <a:p>
            <a:pPr eaLnBrk="1" hangingPunct="1"/>
            <a:r>
              <a:rPr lang="de-DE" dirty="0" smtClean="0"/>
              <a:t>Glossar</a:t>
            </a:r>
          </a:p>
          <a:p>
            <a:pPr eaLnBrk="1" hangingPunct="1"/>
            <a:r>
              <a:rPr lang="de-DE" dirty="0" smtClean="0"/>
              <a:t>Inhaltsverzeichnis</a:t>
            </a:r>
          </a:p>
          <a:p>
            <a:pPr eaLnBrk="1" hangingPunct="1"/>
            <a:r>
              <a:rPr lang="de-DE" dirty="0" smtClean="0"/>
              <a:t>Index</a:t>
            </a:r>
          </a:p>
        </p:txBody>
      </p:sp>
      <p:sp>
        <p:nvSpPr>
          <p:cNvPr id="6" name="Diagonal liegende Ecken des Rechtecks abrunden 5"/>
          <p:cNvSpPr/>
          <p:nvPr/>
        </p:nvSpPr>
        <p:spPr>
          <a:xfrm>
            <a:off x="5796136" y="2569022"/>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8" name="Diagonal liegende Ecken des Rechtecks abrunden 7"/>
          <p:cNvSpPr/>
          <p:nvPr/>
        </p:nvSpPr>
        <p:spPr>
          <a:xfrm>
            <a:off x="3779912" y="2564829"/>
            <a:ext cx="1368152" cy="360040"/>
          </a:xfrm>
          <a:prstGeom prst="round2Diag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Merkmale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7596336" y="2924869"/>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2" name="Fußzeilenplatzhalter 1"/>
          <p:cNvSpPr>
            <a:spLocks noGrp="1"/>
          </p:cNvSpPr>
          <p:nvPr>
            <p:ph type="ftr" sz="quarter" idx="10"/>
          </p:nvPr>
        </p:nvSpPr>
        <p:spPr>
          <a:xfrm>
            <a:off x="467544" y="6381328"/>
            <a:ext cx="5472608"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8702748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p:nvPr>
        </p:nvSpPr>
        <p:spPr>
          <a:xfrm>
            <a:off x="251520" y="116632"/>
            <a:ext cx="8229600" cy="1143000"/>
          </a:xfrm>
          <a:noFill/>
        </p:spPr>
        <p:txBody>
          <a:bodyPr/>
          <a:lstStyle/>
          <a:p>
            <a:pPr algn="l" eaLnBrk="1" hangingPunct="1"/>
            <a:r>
              <a:rPr lang="de-DE" dirty="0" smtClean="0"/>
              <a:t>Aufbau des RDA-Regelwerkstexts</a:t>
            </a:r>
          </a:p>
        </p:txBody>
      </p:sp>
      <p:sp>
        <p:nvSpPr>
          <p:cNvPr id="2" name="Fußzeilenplatzhalter 1"/>
          <p:cNvSpPr>
            <a:spLocks noGrp="1"/>
          </p:cNvSpPr>
          <p:nvPr>
            <p:ph type="ftr" sz="quarter" idx="10"/>
          </p:nvPr>
        </p:nvSpPr>
        <p:spPr>
          <a:xfrm>
            <a:off x="467544" y="6381328"/>
            <a:ext cx="5112568" cy="365125"/>
          </a:xfrm>
        </p:spPr>
        <p:txBody>
          <a:bodyPr/>
          <a:lstStyle/>
          <a:p>
            <a:pPr algn="l"/>
            <a:r>
              <a:rPr lang="de-DE" dirty="0" smtClean="0"/>
              <a:t>AG RDA Schulungsunterlagen – Modul 1: Grundlagen der RDA | 11.04.2014   </a:t>
            </a:r>
            <a:endParaRPr lang="de-DE" dirty="0"/>
          </a:p>
        </p:txBody>
      </p:sp>
      <p:sp>
        <p:nvSpPr>
          <p:cNvPr id="3" name="Ellipse 2"/>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hteck 4"/>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A-L</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333884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6"/>
          <p:cNvSpPr>
            <a:spLocks noGrp="1" noChangeArrowheads="1"/>
          </p:cNvSpPr>
          <p:nvPr>
            <p:ph type="body" idx="1"/>
          </p:nvPr>
        </p:nvSpPr>
        <p:spPr>
          <a:xfrm>
            <a:off x="683568" y="1988840"/>
            <a:ext cx="7848600" cy="3960812"/>
          </a:xfrm>
          <a:noFill/>
        </p:spPr>
        <p:txBody>
          <a:bodyPr>
            <a:normAutofit fontScale="92500"/>
          </a:bodyPr>
          <a:lstStyle/>
          <a:p>
            <a:pPr eaLnBrk="1" hangingPunct="1">
              <a:lnSpc>
                <a:spcPts val="1500"/>
              </a:lnSpc>
              <a:spcBef>
                <a:spcPct val="50000"/>
              </a:spcBef>
            </a:pPr>
            <a:r>
              <a:rPr lang="de-DE" sz="1200" b="1" dirty="0" smtClean="0"/>
              <a:t>0.0 Ziel und Geltungsbereich</a:t>
            </a:r>
          </a:p>
          <a:p>
            <a:pPr eaLnBrk="1" hangingPunct="1">
              <a:lnSpc>
                <a:spcPts val="1500"/>
              </a:lnSpc>
              <a:spcBef>
                <a:spcPct val="50000"/>
              </a:spcBef>
            </a:pPr>
            <a:r>
              <a:rPr lang="de-DE" sz="1200" b="1" dirty="0" smtClean="0"/>
              <a:t>0.1 Wesentliche Funktionen</a:t>
            </a:r>
          </a:p>
          <a:p>
            <a:pPr eaLnBrk="1" hangingPunct="1">
              <a:lnSpc>
                <a:spcPts val="1500"/>
              </a:lnSpc>
              <a:spcBef>
                <a:spcPct val="50000"/>
              </a:spcBef>
            </a:pPr>
            <a:r>
              <a:rPr lang="de-DE" sz="1200" b="1" dirty="0" smtClean="0"/>
              <a:t>0.2 Beziehung zu sonstigen Standards für die Beschreibung von Ressourcen und den Zugang zu ihnen</a:t>
            </a:r>
          </a:p>
          <a:p>
            <a:pPr eaLnBrk="1" hangingPunct="1">
              <a:lnSpc>
                <a:spcPts val="1500"/>
              </a:lnSpc>
              <a:spcBef>
                <a:spcPct val="50000"/>
              </a:spcBef>
            </a:pPr>
            <a:r>
              <a:rPr lang="de-DE" sz="1200" b="1" dirty="0" smtClean="0"/>
              <a:t>0.3 Konzeptionelle Modelle, die den RDA zugrunde liegen</a:t>
            </a:r>
          </a:p>
          <a:p>
            <a:pPr eaLnBrk="1" hangingPunct="1">
              <a:lnSpc>
                <a:spcPts val="1500"/>
              </a:lnSpc>
              <a:spcBef>
                <a:spcPct val="50000"/>
              </a:spcBef>
            </a:pPr>
            <a:r>
              <a:rPr lang="de-DE" sz="1200" b="1" dirty="0" smtClean="0"/>
              <a:t>0.4 Ziele und Prinzipien für die Beschreibung von Ressourcen und den Zugang zu ihnen</a:t>
            </a:r>
          </a:p>
          <a:p>
            <a:pPr eaLnBrk="1" hangingPunct="1">
              <a:lnSpc>
                <a:spcPts val="1500"/>
              </a:lnSpc>
              <a:spcBef>
                <a:spcPct val="50000"/>
              </a:spcBef>
            </a:pPr>
            <a:r>
              <a:rPr lang="de-DE" sz="1200" b="1" dirty="0" smtClean="0"/>
              <a:t>0.5 Struktur</a:t>
            </a:r>
          </a:p>
          <a:p>
            <a:pPr eaLnBrk="1" hangingPunct="1">
              <a:lnSpc>
                <a:spcPts val="1500"/>
              </a:lnSpc>
              <a:spcBef>
                <a:spcPct val="50000"/>
              </a:spcBef>
            </a:pPr>
            <a:r>
              <a:rPr lang="de-DE" sz="1200" b="1" dirty="0" smtClean="0"/>
              <a:t>0.6 Kernelemente</a:t>
            </a:r>
          </a:p>
          <a:p>
            <a:pPr eaLnBrk="1" hangingPunct="1">
              <a:lnSpc>
                <a:spcPts val="1500"/>
              </a:lnSpc>
              <a:spcBef>
                <a:spcPct val="50000"/>
              </a:spcBef>
            </a:pPr>
            <a:r>
              <a:rPr lang="de-DE" sz="1200" b="1" dirty="0" smtClean="0"/>
              <a:t>0.7 Sucheinstiege</a:t>
            </a:r>
          </a:p>
          <a:p>
            <a:pPr eaLnBrk="1" hangingPunct="1">
              <a:lnSpc>
                <a:spcPts val="1500"/>
              </a:lnSpc>
              <a:spcBef>
                <a:spcPct val="50000"/>
              </a:spcBef>
            </a:pPr>
            <a:r>
              <a:rPr lang="de-DE" sz="1200" b="1" dirty="0" smtClean="0"/>
              <a:t>0.8 Alternativen und Optionen</a:t>
            </a:r>
          </a:p>
          <a:p>
            <a:pPr eaLnBrk="1" hangingPunct="1">
              <a:lnSpc>
                <a:spcPts val="1500"/>
              </a:lnSpc>
              <a:spcBef>
                <a:spcPct val="50000"/>
              </a:spcBef>
            </a:pPr>
            <a:r>
              <a:rPr lang="de-DE" sz="1200" b="1" dirty="0" smtClean="0"/>
              <a:t>0.9 Ausnahmen</a:t>
            </a:r>
          </a:p>
          <a:p>
            <a:pPr eaLnBrk="1" hangingPunct="1">
              <a:lnSpc>
                <a:spcPts val="1500"/>
              </a:lnSpc>
              <a:spcBef>
                <a:spcPct val="50000"/>
              </a:spcBef>
            </a:pPr>
            <a:r>
              <a:rPr lang="de-DE" sz="1200" b="1" dirty="0" smtClean="0"/>
              <a:t>0.10 Beispiele</a:t>
            </a:r>
          </a:p>
          <a:p>
            <a:pPr eaLnBrk="1" hangingPunct="1">
              <a:lnSpc>
                <a:spcPts val="1500"/>
              </a:lnSpc>
              <a:spcBef>
                <a:spcPct val="50000"/>
              </a:spcBef>
            </a:pPr>
            <a:r>
              <a:rPr lang="de-DE" sz="1200" b="1" dirty="0" smtClean="0"/>
              <a:t>0.11 Internationalisierung</a:t>
            </a:r>
          </a:p>
          <a:p>
            <a:pPr eaLnBrk="1" hangingPunct="1">
              <a:lnSpc>
                <a:spcPts val="1500"/>
              </a:lnSpc>
              <a:spcBef>
                <a:spcPct val="50000"/>
              </a:spcBef>
            </a:pPr>
            <a:r>
              <a:rPr lang="de-DE" sz="1200" b="1" dirty="0" smtClean="0"/>
              <a:t>0.12 Kodierung von RDA-Daten </a:t>
            </a:r>
          </a:p>
        </p:txBody>
      </p:sp>
      <p:sp>
        <p:nvSpPr>
          <p:cNvPr id="2" name="Fußzeilenplatzhalter 1"/>
          <p:cNvSpPr>
            <a:spLocks noGrp="1"/>
          </p:cNvSpPr>
          <p:nvPr>
            <p:ph type="ftr" sz="quarter" idx="10"/>
          </p:nvPr>
        </p:nvSpPr>
        <p:spPr>
          <a:xfrm>
            <a:off x="467544" y="6381328"/>
            <a:ext cx="5616624" cy="365125"/>
          </a:xfrm>
        </p:spPr>
        <p:txBody>
          <a:bodyPr/>
          <a:lstStyle/>
          <a:p>
            <a:pPr algn="l"/>
            <a:r>
              <a:rPr lang="de-DE" dirty="0" smtClean="0"/>
              <a:t>AG RDA Schulungsunterlagen – Modul 1: Grundlagen der RDA | 11.04.2014   </a:t>
            </a:r>
            <a:endParaRPr lang="de-DE" dirty="0"/>
          </a:p>
        </p:txBody>
      </p:sp>
      <p:sp>
        <p:nvSpPr>
          <p:cNvPr id="5" name="Ellipse 4"/>
          <p:cNvSpPr/>
          <p:nvPr/>
        </p:nvSpPr>
        <p:spPr>
          <a:xfrm>
            <a:off x="251520" y="116632"/>
            <a:ext cx="3456384" cy="151216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26299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a:xfrm>
            <a:off x="251520" y="763737"/>
            <a:ext cx="7593013" cy="1081087"/>
          </a:xfrm>
          <a:noFill/>
        </p:spPr>
        <p:txBody>
          <a:bodyPr/>
          <a:lstStyle/>
          <a:p>
            <a:pPr algn="l" eaLnBrk="1" hangingPunct="1"/>
            <a:r>
              <a:rPr lang="de-DE" dirty="0" smtClean="0">
                <a:solidFill>
                  <a:schemeClr val="tx1"/>
                </a:solidFill>
                <a:cs typeface="Times New Roman" pitchFamily="18" charset="0"/>
              </a:rPr>
              <a:t>ABSCHNITT 1: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MANIFESTATION &amp; EXEMPLAR</a:t>
            </a:r>
            <a:r>
              <a:rPr lang="de-DE" sz="2600" dirty="0" smtClean="0">
                <a:solidFill>
                  <a:srgbClr val="000000"/>
                </a:solidFill>
                <a:cs typeface="Times New Roman" pitchFamily="18" charset="0"/>
              </a:rPr>
              <a:t/>
            </a:r>
            <a:br>
              <a:rPr lang="de-DE" sz="2600" dirty="0" smtClean="0">
                <a:solidFill>
                  <a:srgbClr val="000000"/>
                </a:solidFill>
                <a:cs typeface="Times New Roman" pitchFamily="18" charset="0"/>
              </a:rPr>
            </a:br>
            <a:endParaRPr lang="de-DE" sz="2600" dirty="0" smtClean="0">
              <a:solidFill>
                <a:srgbClr val="000000"/>
              </a:solidFill>
              <a:cs typeface="Times New Roman" pitchFamily="18" charset="0"/>
            </a:endParaRPr>
          </a:p>
        </p:txBody>
      </p:sp>
      <p:sp>
        <p:nvSpPr>
          <p:cNvPr id="49156" name="Rectangle 3"/>
          <p:cNvSpPr>
            <a:spLocks noGrp="1" noChangeArrowheads="1"/>
          </p:cNvSpPr>
          <p:nvPr>
            <p:ph type="body" idx="1"/>
          </p:nvPr>
        </p:nvSpPr>
        <p:spPr>
          <a:xfrm>
            <a:off x="539552" y="2493416"/>
            <a:ext cx="7848600" cy="3671888"/>
          </a:xfrm>
          <a:noFill/>
        </p:spPr>
        <p:txBody>
          <a:bodyPr>
            <a:normAutofit/>
          </a:bodyPr>
          <a:lstStyle/>
          <a:p>
            <a:pPr eaLnBrk="1" hangingPunct="1">
              <a:lnSpc>
                <a:spcPts val="1900"/>
              </a:lnSpc>
              <a:spcBef>
                <a:spcPts val="600"/>
              </a:spcBef>
              <a:spcAft>
                <a:spcPts val="600"/>
              </a:spcAft>
            </a:pPr>
            <a:r>
              <a:rPr lang="de-DE" sz="2000" b="1" dirty="0" smtClean="0"/>
              <a:t>KAPITEL 1. </a:t>
            </a:r>
            <a:r>
              <a:rPr lang="de-DE" sz="2000" b="1" dirty="0" smtClean="0">
                <a:solidFill>
                  <a:srgbClr val="00B050"/>
                </a:solidFill>
              </a:rPr>
              <a:t>Allgemeine Richtlinien</a:t>
            </a:r>
            <a:r>
              <a:rPr lang="de-DE" sz="2000" b="1" dirty="0" smtClean="0"/>
              <a:t> zum Erfassen der Merkmale von Manifestationen und Exemplaren</a:t>
            </a:r>
          </a:p>
          <a:p>
            <a:pPr eaLnBrk="1" hangingPunct="1">
              <a:lnSpc>
                <a:spcPts val="1900"/>
              </a:lnSpc>
              <a:spcBef>
                <a:spcPts val="600"/>
              </a:spcBef>
              <a:spcAft>
                <a:spcPts val="600"/>
              </a:spcAft>
            </a:pPr>
            <a:r>
              <a:rPr lang="de-DE" sz="2000" b="1" dirty="0" smtClean="0"/>
              <a:t>KAPITEL 2. Identifizierung von Manifestationen und Exemplaren</a:t>
            </a:r>
          </a:p>
          <a:p>
            <a:pPr eaLnBrk="1" hangingPunct="1">
              <a:lnSpc>
                <a:spcPts val="1900"/>
              </a:lnSpc>
              <a:spcBef>
                <a:spcPts val="600"/>
              </a:spcBef>
              <a:spcAft>
                <a:spcPts val="600"/>
              </a:spcAft>
            </a:pPr>
            <a:r>
              <a:rPr lang="de-DE" sz="2000" b="1" dirty="0" smtClean="0"/>
              <a:t>KAPITEL 3. Beschreibung der Datenträger</a:t>
            </a:r>
          </a:p>
          <a:p>
            <a:pPr eaLnBrk="1" hangingPunct="1">
              <a:lnSpc>
                <a:spcPts val="1900"/>
              </a:lnSpc>
              <a:spcBef>
                <a:spcPts val="600"/>
              </a:spcBef>
              <a:spcAft>
                <a:spcPts val="600"/>
              </a:spcAft>
            </a:pPr>
            <a:r>
              <a:rPr lang="de-DE" sz="2000" b="1" dirty="0" smtClean="0"/>
              <a:t>KAPITEL 4. Bereitstellung von Erwerbungsdaten und Zugangsinformationen</a:t>
            </a:r>
          </a:p>
        </p:txBody>
      </p:sp>
      <p:sp>
        <p:nvSpPr>
          <p:cNvPr id="2" name="Fußzeilenplatzhalter 1"/>
          <p:cNvSpPr>
            <a:spLocks noGrp="1"/>
          </p:cNvSpPr>
          <p:nvPr>
            <p:ph type="ftr" sz="quarter" idx="10"/>
          </p:nvPr>
        </p:nvSpPr>
        <p:spPr>
          <a:xfrm>
            <a:off x="467544" y="6381328"/>
            <a:ext cx="5112568"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300192" y="522920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001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51520" y="260648"/>
            <a:ext cx="7593012" cy="777875"/>
          </a:xfrm>
          <a:noFill/>
        </p:spPr>
        <p:txBody>
          <a:bodyPr/>
          <a:lstStyle/>
          <a:p>
            <a:pPr algn="l" eaLnBrk="1" hangingPunct="1"/>
            <a:r>
              <a:rPr lang="de-DE" dirty="0" smtClean="0"/>
              <a:t>Inhalt</a:t>
            </a:r>
          </a:p>
        </p:txBody>
      </p:sp>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
        <p:nvSpPr>
          <p:cNvPr id="3" name="Rechteck 2"/>
          <p:cNvSpPr/>
          <p:nvPr/>
        </p:nvSpPr>
        <p:spPr>
          <a:xfrm>
            <a:off x="611560" y="1628800"/>
            <a:ext cx="7560840" cy="9144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Teil 1 - Grundlagenmodelle für RDA</a:t>
            </a:r>
          </a:p>
          <a:p>
            <a:pPr marL="285750" indent="-285750">
              <a:buFont typeface="Arial" panose="020B0604020202020204" pitchFamily="34" charset="0"/>
              <a:buChar cha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ICP, FRBR, FRAD, (FRSAD) </a:t>
            </a:r>
          </a:p>
        </p:txBody>
      </p:sp>
      <p:sp>
        <p:nvSpPr>
          <p:cNvPr id="4" name="Rechteck 3"/>
          <p:cNvSpPr/>
          <p:nvPr/>
        </p:nvSpPr>
        <p:spPr>
          <a:xfrm>
            <a:off x="611560" y="3068960"/>
            <a:ext cx="7560840" cy="25922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2 – </a:t>
            </a:r>
            <a:r>
              <a:rPr lang="de-DE" sz="24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Resource</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Description and Access (RDA)</a:t>
            </a:r>
          </a:p>
          <a:p>
            <a:pPr marL="285750" indent="-285750">
              <a:buFont typeface="Arial" panose="020B0604020202020204" pitchFamily="34" charset="0"/>
              <a:buChar cha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a:t>
            </a:r>
          </a:p>
          <a:p>
            <a:pPr marL="285750" indent="-285750">
              <a:buFont typeface="Arial" panose="020B0604020202020204" pitchFamily="34" charset="0"/>
              <a:buChar cha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Inhalt</a:t>
            </a:r>
          </a:p>
          <a:p>
            <a:pPr marL="285750" indent="-285750">
              <a:buFont typeface="Arial" panose="020B0604020202020204" pitchFamily="34" charset="0"/>
              <a:buChar cha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p>
          <a:p>
            <a:pPr marL="285750" indent="-285750">
              <a:buFont typeface="Arial" panose="020B0604020202020204" pitchFamily="34" charset="0"/>
              <a:buChar cha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Terminologie der RDA</a:t>
            </a:r>
          </a:p>
          <a:p>
            <a:endParaRPr lang="de-DE" dirty="0">
              <a:solidFill>
                <a:schemeClr val="tx1"/>
              </a:solidFill>
            </a:endParaRPr>
          </a:p>
        </p:txBody>
      </p:sp>
    </p:spTree>
    <p:extLst>
      <p:ext uri="{BB962C8B-B14F-4D97-AF65-F5344CB8AC3E}">
        <p14:creationId xmlns:p14="http://schemas.microsoft.com/office/powerpoint/2010/main" val="5578555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a:xfrm>
            <a:off x="251520" y="548680"/>
            <a:ext cx="7593013" cy="1081087"/>
          </a:xfrm>
          <a:noFill/>
        </p:spPr>
        <p:txBody>
          <a:bodyPr/>
          <a:lstStyle/>
          <a:p>
            <a:pPr algn="l" eaLnBrk="1" hangingPunct="1"/>
            <a:r>
              <a:rPr lang="de-DE" dirty="0" smtClean="0">
                <a:solidFill>
                  <a:schemeClr val="tx1"/>
                </a:solidFill>
                <a:cs typeface="Times New Roman" pitchFamily="18" charset="0"/>
              </a:rPr>
              <a:t>ABSCHNITT 2:</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smtClean="0">
                <a:solidFill>
                  <a:schemeClr val="tx1"/>
                </a:solidFill>
                <a:cs typeface="Times New Roman" pitchFamily="18" charset="0"/>
              </a:rPr>
              <a:t>WERK &amp; EXPRESSION</a:t>
            </a:r>
            <a:endParaRPr lang="de-DE" sz="2600" dirty="0" smtClean="0">
              <a:solidFill>
                <a:srgbClr val="000000"/>
              </a:solidFill>
              <a:cs typeface="Times New Roman" pitchFamily="18" charset="0"/>
            </a:endParaRPr>
          </a:p>
        </p:txBody>
      </p:sp>
      <p:sp>
        <p:nvSpPr>
          <p:cNvPr id="50180" name="Rectangle 3"/>
          <p:cNvSpPr>
            <a:spLocks noGrp="1" noChangeArrowheads="1"/>
          </p:cNvSpPr>
          <p:nvPr>
            <p:ph type="body" idx="1"/>
          </p:nvPr>
        </p:nvSpPr>
        <p:spPr>
          <a:xfrm>
            <a:off x="539552" y="2492871"/>
            <a:ext cx="7848600" cy="1800225"/>
          </a:xfrm>
          <a:noFill/>
        </p:spPr>
        <p:txBody>
          <a:bodyPr>
            <a:normAutofit/>
          </a:bodyPr>
          <a:lstStyle/>
          <a:p>
            <a:pPr eaLnBrk="1" hangingPunct="1">
              <a:lnSpc>
                <a:spcPts val="1900"/>
              </a:lnSpc>
              <a:spcBef>
                <a:spcPts val="600"/>
              </a:spcBef>
              <a:spcAft>
                <a:spcPts val="600"/>
              </a:spcAft>
            </a:pPr>
            <a:r>
              <a:rPr lang="de-DE" sz="2000" b="1" dirty="0" smtClean="0"/>
              <a:t>KAPITEL 5. </a:t>
            </a:r>
            <a:r>
              <a:rPr lang="de-DE" sz="2000" b="1" dirty="0" smtClean="0">
                <a:solidFill>
                  <a:srgbClr val="00B050"/>
                </a:solidFill>
              </a:rPr>
              <a:t>Allgemeine Richtlinien</a:t>
            </a:r>
            <a:r>
              <a:rPr lang="de-DE" sz="2000" b="1" dirty="0" smtClean="0"/>
              <a:t> zum Erfassen der Merkmale von Werken und Expressionen</a:t>
            </a:r>
          </a:p>
          <a:p>
            <a:pPr eaLnBrk="1" hangingPunct="1">
              <a:lnSpc>
                <a:spcPts val="1900"/>
              </a:lnSpc>
              <a:spcBef>
                <a:spcPts val="600"/>
              </a:spcBef>
              <a:spcAft>
                <a:spcPts val="600"/>
              </a:spcAft>
            </a:pPr>
            <a:r>
              <a:rPr lang="de-DE" sz="2000" b="1" dirty="0" smtClean="0"/>
              <a:t>KAPITEL 6. Identifizierung von Werken und Expressionen</a:t>
            </a:r>
          </a:p>
          <a:p>
            <a:pPr eaLnBrk="1" hangingPunct="1">
              <a:lnSpc>
                <a:spcPts val="1900"/>
              </a:lnSpc>
              <a:spcBef>
                <a:spcPts val="600"/>
              </a:spcBef>
              <a:spcAft>
                <a:spcPts val="600"/>
              </a:spcAft>
            </a:pPr>
            <a:r>
              <a:rPr lang="de-DE" sz="2000" b="1" dirty="0" smtClean="0"/>
              <a:t>KAPITEL 7. Beschreibung des Inhalts</a:t>
            </a:r>
          </a:p>
        </p:txBody>
      </p:sp>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012160" y="4869160"/>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900547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a:xfrm>
            <a:off x="251520" y="260648"/>
            <a:ext cx="7777163" cy="1584325"/>
          </a:xfrm>
          <a:noFill/>
        </p:spPr>
        <p:txBody>
          <a:bodyPr/>
          <a:lstStyle/>
          <a:p>
            <a:pPr algn="l" eaLnBrk="1" hangingPunct="1"/>
            <a:r>
              <a:rPr lang="de-DE" dirty="0" smtClean="0">
                <a:solidFill>
                  <a:schemeClr val="tx1"/>
                </a:solidFill>
                <a:cs typeface="Times New Roman" pitchFamily="18" charset="0"/>
              </a:rPr>
              <a:t>ABSCHNITT 3:</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 </a:t>
            </a:r>
            <a:br>
              <a:rPr lang="de-DE" sz="2600" dirty="0" smtClean="0">
                <a:solidFill>
                  <a:schemeClr val="accent2"/>
                </a:solidFill>
                <a:cs typeface="Times New Roman" pitchFamily="18" charset="0"/>
              </a:rPr>
            </a:br>
            <a:r>
              <a:rPr lang="de-DE" sz="2600" dirty="0" smtClean="0">
                <a:solidFill>
                  <a:schemeClr val="tx1"/>
                </a:solidFill>
                <a:cs typeface="Times New Roman" pitchFamily="18" charset="0"/>
              </a:rPr>
              <a:t>PERSON, FAMILIE &amp; KÖRPERSCHAFT</a:t>
            </a:r>
          </a:p>
        </p:txBody>
      </p:sp>
      <p:sp>
        <p:nvSpPr>
          <p:cNvPr id="51204" name="Rectangle 3"/>
          <p:cNvSpPr>
            <a:spLocks noGrp="1" noChangeArrowheads="1"/>
          </p:cNvSpPr>
          <p:nvPr>
            <p:ph type="body" idx="1"/>
          </p:nvPr>
        </p:nvSpPr>
        <p:spPr>
          <a:xfrm>
            <a:off x="539552" y="2060848"/>
            <a:ext cx="7848600" cy="2304256"/>
          </a:xfrm>
          <a:noFill/>
        </p:spPr>
        <p:txBody>
          <a:bodyPr>
            <a:noAutofit/>
          </a:bodyPr>
          <a:lstStyle/>
          <a:p>
            <a:pPr eaLnBrk="1" hangingPunct="1">
              <a:lnSpc>
                <a:spcPts val="1900"/>
              </a:lnSpc>
              <a:spcBef>
                <a:spcPts val="600"/>
              </a:spcBef>
              <a:spcAft>
                <a:spcPts val="600"/>
              </a:spcAft>
            </a:pPr>
            <a:endParaRPr lang="de-DE" sz="2000" b="1" dirty="0" smtClean="0"/>
          </a:p>
          <a:p>
            <a:pPr eaLnBrk="1" hangingPunct="1">
              <a:lnSpc>
                <a:spcPts val="1900"/>
              </a:lnSpc>
              <a:spcBef>
                <a:spcPts val="600"/>
              </a:spcBef>
              <a:spcAft>
                <a:spcPts val="600"/>
              </a:spcAft>
            </a:pPr>
            <a:r>
              <a:rPr lang="de-DE" sz="2000" b="1" dirty="0" smtClean="0"/>
              <a:t>KAPITEL 8. </a:t>
            </a:r>
            <a:r>
              <a:rPr lang="de-DE" sz="2000" b="1" dirty="0" smtClean="0">
                <a:solidFill>
                  <a:srgbClr val="00B050"/>
                </a:solidFill>
              </a:rPr>
              <a:t>Allgemeine Richtlinien</a:t>
            </a:r>
            <a:r>
              <a:rPr lang="de-DE" sz="2000" b="1" dirty="0" smtClean="0"/>
              <a:t> zum Erfassen der Merkmale von Personen, Familien und Körperschaften</a:t>
            </a:r>
          </a:p>
          <a:p>
            <a:pPr eaLnBrk="1" hangingPunct="1">
              <a:lnSpc>
                <a:spcPts val="1900"/>
              </a:lnSpc>
              <a:spcBef>
                <a:spcPts val="600"/>
              </a:spcBef>
              <a:spcAft>
                <a:spcPts val="600"/>
              </a:spcAft>
            </a:pPr>
            <a:r>
              <a:rPr lang="de-DE" sz="2000" b="1" dirty="0" smtClean="0"/>
              <a:t>KAPITEL 9. Identifizierung von Personen</a:t>
            </a:r>
          </a:p>
          <a:p>
            <a:pPr eaLnBrk="1" hangingPunct="1">
              <a:lnSpc>
                <a:spcPts val="1900"/>
              </a:lnSpc>
              <a:spcBef>
                <a:spcPts val="600"/>
              </a:spcBef>
              <a:spcAft>
                <a:spcPts val="600"/>
              </a:spcAft>
            </a:pPr>
            <a:r>
              <a:rPr lang="de-DE" sz="2000" b="1" dirty="0" smtClean="0"/>
              <a:t>KAPITEL 10. Identifizierung von Familien</a:t>
            </a:r>
          </a:p>
          <a:p>
            <a:pPr eaLnBrk="1" hangingPunct="1">
              <a:lnSpc>
                <a:spcPts val="1900"/>
              </a:lnSpc>
              <a:spcBef>
                <a:spcPts val="600"/>
              </a:spcBef>
              <a:spcAft>
                <a:spcPts val="600"/>
              </a:spcAft>
            </a:pPr>
            <a:r>
              <a:rPr lang="de-DE" sz="2000" b="1" dirty="0" smtClean="0"/>
              <a:t>KAPITEL 11. Identifizierung von Körperschaften</a:t>
            </a:r>
          </a:p>
        </p:txBody>
      </p:sp>
      <p:sp>
        <p:nvSpPr>
          <p:cNvPr id="2" name="Fußzeilenplatzhalter 1"/>
          <p:cNvSpPr>
            <a:spLocks noGrp="1"/>
          </p:cNvSpPr>
          <p:nvPr>
            <p:ph type="ftr" sz="quarter" idx="10"/>
          </p:nvPr>
        </p:nvSpPr>
        <p:spPr>
          <a:xfrm>
            <a:off x="467544" y="6381328"/>
            <a:ext cx="5976664"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372200" y="5301208"/>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142478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251520" y="403945"/>
            <a:ext cx="8784976" cy="1512887"/>
          </a:xfrm>
          <a:noFill/>
        </p:spPr>
        <p:txBody>
          <a:bodyPr/>
          <a:lstStyle/>
          <a:p>
            <a:pPr algn="l" eaLnBrk="1" hangingPunct="1"/>
            <a:r>
              <a:rPr lang="de-DE" dirty="0" smtClean="0">
                <a:solidFill>
                  <a:schemeClr val="tx1"/>
                </a:solidFill>
                <a:cs typeface="Times New Roman" pitchFamily="18" charset="0"/>
              </a:rPr>
              <a:t>ABSCHNITT 4:</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 </a:t>
            </a:r>
            <a:br>
              <a:rPr lang="de-DE" sz="2600" dirty="0" smtClean="0">
                <a:solidFill>
                  <a:schemeClr val="accent2"/>
                </a:solidFill>
                <a:cs typeface="Times New Roman" pitchFamily="18" charset="0"/>
              </a:rPr>
            </a:br>
            <a:r>
              <a:rPr lang="de-DE" sz="2600" dirty="0" smtClean="0">
                <a:solidFill>
                  <a:schemeClr val="tx1"/>
                </a:solidFill>
                <a:cs typeface="Times New Roman" pitchFamily="18" charset="0"/>
              </a:rPr>
              <a:t>BEGRIFF, GEGENSTAND, EREIGNIS &amp; O</a:t>
            </a:r>
            <a:r>
              <a:rPr lang="de-DE" dirty="0" smtClean="0">
                <a:solidFill>
                  <a:schemeClr val="tx1"/>
                </a:solidFill>
                <a:cs typeface="Times New Roman" pitchFamily="18" charset="0"/>
              </a:rPr>
              <a:t>RT</a:t>
            </a:r>
          </a:p>
        </p:txBody>
      </p:sp>
      <p:sp>
        <p:nvSpPr>
          <p:cNvPr id="52228" name="Rectangle 3"/>
          <p:cNvSpPr>
            <a:spLocks noGrp="1" noChangeArrowheads="1"/>
          </p:cNvSpPr>
          <p:nvPr>
            <p:ph type="body" idx="1"/>
          </p:nvPr>
        </p:nvSpPr>
        <p:spPr>
          <a:xfrm>
            <a:off x="539824" y="2466504"/>
            <a:ext cx="7848600" cy="2906712"/>
          </a:xfrm>
          <a:noFill/>
        </p:spPr>
        <p:txBody>
          <a:bodyPr>
            <a:normAutofit fontScale="77500" lnSpcReduction="20000"/>
          </a:bodyPr>
          <a:lstStyle/>
          <a:p>
            <a:pPr eaLnBrk="1" hangingPunct="1">
              <a:lnSpc>
                <a:spcPts val="1900"/>
              </a:lnSpc>
              <a:spcBef>
                <a:spcPts val="600"/>
              </a:spcBef>
              <a:spcAft>
                <a:spcPts val="600"/>
              </a:spcAft>
            </a:pPr>
            <a:r>
              <a:rPr lang="de-DE" sz="2000" b="1" dirty="0" smtClean="0"/>
              <a:t>KAPITEL 12. </a:t>
            </a:r>
            <a:r>
              <a:rPr lang="de-DE" sz="2000" b="1" dirty="0" smtClean="0">
                <a:solidFill>
                  <a:srgbClr val="00B050"/>
                </a:solidFill>
              </a:rPr>
              <a:t>Allgemeine Richtlinien</a:t>
            </a:r>
            <a:r>
              <a:rPr lang="de-DE" sz="2000" b="1" dirty="0" smtClean="0"/>
              <a:t> </a:t>
            </a:r>
            <a:r>
              <a:rPr lang="de-DE" sz="2000" b="1" dirty="0" smtClean="0">
                <a:solidFill>
                  <a:schemeClr val="bg1">
                    <a:lumMod val="65000"/>
                  </a:schemeClr>
                </a:solidFill>
              </a:rPr>
              <a:t>zum Erfassen der Merkmale von Begriffen, Gegenständen, Ereignissen und Orten</a:t>
            </a:r>
            <a:r>
              <a:rPr lang="de-DE" sz="2000" b="1" dirty="0" smtClean="0"/>
              <a:t>*</a:t>
            </a:r>
          </a:p>
          <a:p>
            <a:pPr eaLnBrk="1" hangingPunct="1">
              <a:lnSpc>
                <a:spcPts val="1900"/>
              </a:lnSpc>
              <a:spcBef>
                <a:spcPts val="600"/>
              </a:spcBef>
              <a:spcAft>
                <a:spcPts val="600"/>
              </a:spcAft>
            </a:pPr>
            <a:r>
              <a:rPr lang="de-DE" sz="2000" b="1" dirty="0" smtClean="0"/>
              <a:t>KAPITEL 13. </a:t>
            </a:r>
            <a:r>
              <a:rPr lang="de-DE" sz="2000" b="1" dirty="0" smtClean="0">
                <a:solidFill>
                  <a:schemeClr val="bg1">
                    <a:lumMod val="65000"/>
                  </a:schemeClr>
                </a:solidFill>
              </a:rPr>
              <a:t>Identifizierung von Begriffen</a:t>
            </a:r>
            <a:r>
              <a:rPr lang="de-DE" sz="2000" b="1" dirty="0" smtClean="0"/>
              <a:t>*</a:t>
            </a:r>
          </a:p>
          <a:p>
            <a:pPr eaLnBrk="1" hangingPunct="1">
              <a:lnSpc>
                <a:spcPts val="1900"/>
              </a:lnSpc>
              <a:spcBef>
                <a:spcPts val="600"/>
              </a:spcBef>
              <a:spcAft>
                <a:spcPts val="600"/>
              </a:spcAft>
            </a:pPr>
            <a:r>
              <a:rPr lang="de-DE" sz="2000" b="1" dirty="0" smtClean="0"/>
              <a:t>KAPITEL 14. </a:t>
            </a:r>
            <a:r>
              <a:rPr lang="de-DE" sz="2000" b="1" dirty="0" smtClean="0">
                <a:solidFill>
                  <a:schemeClr val="bg1">
                    <a:lumMod val="65000"/>
                  </a:schemeClr>
                </a:solidFill>
              </a:rPr>
              <a:t>Identifizierung von Gegenständen</a:t>
            </a:r>
            <a:r>
              <a:rPr lang="de-DE" sz="2000" b="1" dirty="0" smtClean="0"/>
              <a:t>*</a:t>
            </a:r>
          </a:p>
          <a:p>
            <a:pPr eaLnBrk="1" hangingPunct="1">
              <a:lnSpc>
                <a:spcPts val="1900"/>
              </a:lnSpc>
              <a:spcBef>
                <a:spcPts val="600"/>
              </a:spcBef>
              <a:spcAft>
                <a:spcPts val="600"/>
              </a:spcAft>
            </a:pPr>
            <a:r>
              <a:rPr lang="de-DE" sz="2000" b="1" dirty="0" smtClean="0"/>
              <a:t>KAPITEL 15. </a:t>
            </a:r>
            <a:r>
              <a:rPr lang="de-DE" sz="2000" b="1" dirty="0" smtClean="0">
                <a:solidFill>
                  <a:schemeClr val="bg1">
                    <a:lumMod val="65000"/>
                  </a:schemeClr>
                </a:solidFill>
              </a:rPr>
              <a:t>Identifizierung von Ereignissen</a:t>
            </a:r>
            <a:r>
              <a:rPr lang="de-DE" sz="2000" b="1" dirty="0" smtClean="0"/>
              <a:t>*</a:t>
            </a:r>
          </a:p>
          <a:p>
            <a:pPr eaLnBrk="1" hangingPunct="1">
              <a:lnSpc>
                <a:spcPts val="1900"/>
              </a:lnSpc>
              <a:spcBef>
                <a:spcPts val="600"/>
              </a:spcBef>
              <a:spcAft>
                <a:spcPts val="600"/>
              </a:spcAft>
            </a:pPr>
            <a:r>
              <a:rPr lang="de-DE" sz="2000" b="1" dirty="0" smtClean="0"/>
              <a:t>KAPITEL 16. Identifizierung von Orten</a:t>
            </a:r>
          </a:p>
          <a:p>
            <a:pPr eaLnBrk="1" hangingPunct="1">
              <a:lnSpc>
                <a:spcPts val="1500"/>
              </a:lnSpc>
              <a:spcBef>
                <a:spcPct val="50000"/>
              </a:spcBef>
            </a:pPr>
            <a:endParaRPr lang="de-DE" sz="1200" b="1" dirty="0" smtClean="0"/>
          </a:p>
          <a:p>
            <a:pPr eaLnBrk="1" hangingPunct="1">
              <a:lnSpc>
                <a:spcPts val="1500"/>
              </a:lnSpc>
              <a:spcBef>
                <a:spcPct val="50000"/>
              </a:spcBef>
              <a:buFont typeface="Verdana" pitchFamily="34" charset="0"/>
              <a:buNone/>
            </a:pPr>
            <a:r>
              <a:rPr lang="de-DE" sz="1800" b="1" dirty="0" smtClean="0"/>
              <a:t>* zurückgestellt</a:t>
            </a:r>
          </a:p>
        </p:txBody>
      </p:sp>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372200" y="5013176"/>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583103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a:xfrm>
            <a:off x="251520" y="547961"/>
            <a:ext cx="8532812" cy="1512887"/>
          </a:xfrm>
          <a:noFill/>
        </p:spPr>
        <p:txBody>
          <a:bodyPr/>
          <a:lstStyle/>
          <a:p>
            <a:pPr algn="l" eaLnBrk="1" hangingPunct="1"/>
            <a:r>
              <a:rPr lang="de-DE" dirty="0" smtClean="0">
                <a:solidFill>
                  <a:schemeClr val="tx1"/>
                </a:solidFill>
                <a:cs typeface="Times New Roman" pitchFamily="18" charset="0"/>
              </a:rPr>
              <a:t>ABSCHNITT 5:</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PRIMÄRBEZIEHUNGEN zwischen</a:t>
            </a:r>
            <a:r>
              <a:rPr lang="de-DE" sz="2600" dirty="0" smtClean="0">
                <a:solidFill>
                  <a:schemeClr val="tx1"/>
                </a:solidFill>
                <a:cs typeface="Times New Roman" pitchFamily="18" charset="0"/>
              </a:rPr>
              <a:t> WERK, EXPRESSION, MANIFESTATION &amp; EXEMPLAR</a:t>
            </a:r>
          </a:p>
        </p:txBody>
      </p:sp>
      <p:sp>
        <p:nvSpPr>
          <p:cNvPr id="53252" name="Rectangle 3"/>
          <p:cNvSpPr>
            <a:spLocks noGrp="1" noChangeArrowheads="1"/>
          </p:cNvSpPr>
          <p:nvPr>
            <p:ph type="body" idx="1"/>
          </p:nvPr>
        </p:nvSpPr>
        <p:spPr>
          <a:xfrm>
            <a:off x="684213" y="3186113"/>
            <a:ext cx="7848600" cy="1682750"/>
          </a:xfrm>
          <a:noFill/>
        </p:spPr>
        <p:txBody>
          <a:bodyPr/>
          <a:lstStyle/>
          <a:p>
            <a:pPr eaLnBrk="1" hangingPunct="1">
              <a:lnSpc>
                <a:spcPts val="1900"/>
              </a:lnSpc>
              <a:spcBef>
                <a:spcPts val="600"/>
              </a:spcBef>
              <a:spcAft>
                <a:spcPts val="600"/>
              </a:spcAft>
            </a:pPr>
            <a:r>
              <a:rPr lang="de-DE" sz="2000" b="1" dirty="0" smtClean="0"/>
              <a:t>KAPITEL 17. </a:t>
            </a:r>
            <a:r>
              <a:rPr lang="de-DE" sz="2000" b="1" dirty="0" smtClean="0">
                <a:solidFill>
                  <a:srgbClr val="00B050"/>
                </a:solidFill>
              </a:rPr>
              <a:t>Allgemeine Richtlinien</a:t>
            </a:r>
            <a:r>
              <a:rPr lang="de-DE" sz="2000" b="1" dirty="0" smtClean="0"/>
              <a:t> zum Erfassen der Primärbeziehungen</a:t>
            </a:r>
          </a:p>
          <a:p>
            <a:pPr eaLnBrk="1" hangingPunct="1">
              <a:lnSpc>
                <a:spcPts val="1500"/>
              </a:lnSpc>
              <a:spcBef>
                <a:spcPct val="50000"/>
              </a:spcBef>
            </a:pPr>
            <a:endParaRPr lang="de-DE" sz="1200" b="1" dirty="0" smtClean="0"/>
          </a:p>
        </p:txBody>
      </p:sp>
      <p:sp>
        <p:nvSpPr>
          <p:cNvPr id="2" name="Fußzeilenplatzhalter 1"/>
          <p:cNvSpPr>
            <a:spLocks noGrp="1"/>
          </p:cNvSpPr>
          <p:nvPr>
            <p:ph type="ftr" sz="quarter" idx="10"/>
          </p:nvPr>
        </p:nvSpPr>
        <p:spPr>
          <a:xfrm>
            <a:off x="467544" y="6381328"/>
            <a:ext cx="5184576"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084168" y="4797152"/>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261184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251520" y="404391"/>
            <a:ext cx="8892480" cy="1368425"/>
          </a:xfrm>
          <a:noFill/>
        </p:spPr>
        <p:txBody>
          <a:bodyPr/>
          <a:lstStyle/>
          <a:p>
            <a:pPr algn="l" eaLnBrk="1" hangingPunct="1"/>
            <a:r>
              <a:rPr lang="de-DE" sz="3100" dirty="0" smtClean="0">
                <a:solidFill>
                  <a:schemeClr val="tx1"/>
                </a:solidFill>
                <a:cs typeface="Times New Roman" pitchFamily="18" charset="0"/>
              </a:rPr>
              <a:t>ABSCHNITT 6:</a:t>
            </a:r>
            <a:br>
              <a:rPr lang="de-DE" sz="3100"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zu</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smtClean="0">
                <a:solidFill>
                  <a:schemeClr val="tx1"/>
                </a:solidFill>
                <a:cs typeface="Times New Roman" pitchFamily="18" charset="0"/>
              </a:rPr>
              <a:t>PERSONEN, FAMILIEN &amp; KÖRPERSCHAFTEN </a:t>
            </a:r>
          </a:p>
        </p:txBody>
      </p:sp>
      <p:sp>
        <p:nvSpPr>
          <p:cNvPr id="54276" name="Rectangle 3"/>
          <p:cNvSpPr>
            <a:spLocks noGrp="1" noChangeArrowheads="1"/>
          </p:cNvSpPr>
          <p:nvPr>
            <p:ph type="body" idx="1"/>
          </p:nvPr>
        </p:nvSpPr>
        <p:spPr>
          <a:xfrm>
            <a:off x="467544" y="2204864"/>
            <a:ext cx="8136904" cy="3960440"/>
          </a:xfrm>
          <a:noFill/>
        </p:spPr>
        <p:txBody>
          <a:bodyPr>
            <a:normAutofit fontScale="70000" lnSpcReduction="20000"/>
          </a:bodyPr>
          <a:lstStyle/>
          <a:p>
            <a:pPr eaLnBrk="1" hangingPunct="1">
              <a:lnSpc>
                <a:spcPts val="1900"/>
              </a:lnSpc>
              <a:spcBef>
                <a:spcPts val="600"/>
              </a:spcBef>
              <a:spcAft>
                <a:spcPts val="600"/>
              </a:spcAft>
            </a:pPr>
            <a:r>
              <a:rPr lang="de-DE" sz="2700" b="1" dirty="0" smtClean="0"/>
              <a:t>KAPITEL 18. </a:t>
            </a:r>
            <a:r>
              <a:rPr lang="de-DE" sz="2700" b="1" dirty="0" smtClean="0">
                <a:solidFill>
                  <a:srgbClr val="00B050"/>
                </a:solidFill>
              </a:rPr>
              <a:t>Allgemeine Richtlinien</a:t>
            </a:r>
            <a:r>
              <a:rPr lang="de-DE" sz="2700" b="1" dirty="0" smtClean="0"/>
              <a:t> zum Erfassen der Beziehungen zu Personen, Familien und Körperschaften, die mit einer Ressource in Verbindung stehen</a:t>
            </a:r>
          </a:p>
          <a:p>
            <a:pPr eaLnBrk="1" hangingPunct="1">
              <a:lnSpc>
                <a:spcPts val="1900"/>
              </a:lnSpc>
              <a:spcBef>
                <a:spcPts val="600"/>
              </a:spcBef>
              <a:spcAft>
                <a:spcPts val="600"/>
              </a:spcAft>
            </a:pPr>
            <a:r>
              <a:rPr lang="de-DE" sz="2700" b="1" dirty="0" smtClean="0"/>
              <a:t>KAPITEL 19. Personen, Familien und Körperschaften, die mit einem Werk in Verbindung stehen</a:t>
            </a:r>
          </a:p>
          <a:p>
            <a:pPr eaLnBrk="1" hangingPunct="1">
              <a:lnSpc>
                <a:spcPts val="1900"/>
              </a:lnSpc>
              <a:spcBef>
                <a:spcPts val="600"/>
              </a:spcBef>
              <a:spcAft>
                <a:spcPts val="600"/>
              </a:spcAft>
            </a:pPr>
            <a:r>
              <a:rPr lang="de-DE" sz="2700" b="1" dirty="0" smtClean="0"/>
              <a:t>KAPITEL 20. Personen, Familien und Körperschaften, die mit einer Expression in Verbindung stehen</a:t>
            </a:r>
          </a:p>
          <a:p>
            <a:pPr eaLnBrk="1" hangingPunct="1">
              <a:lnSpc>
                <a:spcPts val="1900"/>
              </a:lnSpc>
              <a:spcBef>
                <a:spcPts val="600"/>
              </a:spcBef>
              <a:spcAft>
                <a:spcPts val="600"/>
              </a:spcAft>
            </a:pPr>
            <a:r>
              <a:rPr lang="de-DE" sz="2700" b="1" dirty="0" smtClean="0"/>
              <a:t>KAPITEL 21. Personen, Familien und Körperschaften, die mit einer Manifestation in Verbindung stehen</a:t>
            </a:r>
          </a:p>
          <a:p>
            <a:pPr eaLnBrk="1" hangingPunct="1">
              <a:lnSpc>
                <a:spcPts val="1900"/>
              </a:lnSpc>
              <a:spcBef>
                <a:spcPts val="600"/>
              </a:spcBef>
              <a:spcAft>
                <a:spcPts val="600"/>
              </a:spcAft>
            </a:pPr>
            <a:r>
              <a:rPr lang="de-DE" sz="2700" b="1" dirty="0" smtClean="0"/>
              <a:t>KAPITEL 22. Personen, Familien und </a:t>
            </a:r>
            <a:r>
              <a:rPr lang="de-DE" sz="2700" b="1" dirty="0"/>
              <a:t/>
            </a:r>
            <a:br>
              <a:rPr lang="de-DE" sz="2700" b="1" dirty="0"/>
            </a:br>
            <a:r>
              <a:rPr lang="de-DE" sz="2700" b="1" dirty="0" smtClean="0"/>
              <a:t>Körperschaften</a:t>
            </a:r>
            <a:r>
              <a:rPr lang="de-DE" sz="2700" b="1" dirty="0" smtClean="0"/>
              <a:t>, die mit einem Exemplar </a:t>
            </a:r>
            <a:r>
              <a:rPr lang="de-DE" sz="2700" b="1" dirty="0" smtClean="0"/>
              <a:t/>
            </a:r>
            <a:br>
              <a:rPr lang="de-DE" sz="2700" b="1" dirty="0" smtClean="0"/>
            </a:br>
            <a:r>
              <a:rPr lang="de-DE" sz="2700" b="1" dirty="0" smtClean="0"/>
              <a:t>in </a:t>
            </a:r>
            <a:r>
              <a:rPr lang="de-DE" sz="2700" b="1" dirty="0" smtClean="0"/>
              <a:t>Verbindung stehen</a:t>
            </a:r>
          </a:p>
          <a:p>
            <a:pPr eaLnBrk="1" hangingPunct="1">
              <a:lnSpc>
                <a:spcPts val="1500"/>
              </a:lnSpc>
              <a:spcBef>
                <a:spcPct val="50000"/>
              </a:spcBef>
            </a:pPr>
            <a:endParaRPr lang="de-DE" sz="1200" b="1" dirty="0" smtClean="0"/>
          </a:p>
        </p:txBody>
      </p:sp>
      <p:sp>
        <p:nvSpPr>
          <p:cNvPr id="2" name="Fußzeilenplatzhalter 1"/>
          <p:cNvSpPr>
            <a:spLocks noGrp="1"/>
          </p:cNvSpPr>
          <p:nvPr>
            <p:ph type="ftr" sz="quarter" idx="10"/>
          </p:nvPr>
        </p:nvSpPr>
        <p:spPr>
          <a:xfrm>
            <a:off x="467544" y="6381328"/>
            <a:ext cx="5688632"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516216" y="5301208"/>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71120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ChangeArrowheads="1"/>
          </p:cNvSpPr>
          <p:nvPr>
            <p:ph type="title"/>
          </p:nvPr>
        </p:nvSpPr>
        <p:spPr>
          <a:xfrm>
            <a:off x="251520" y="116632"/>
            <a:ext cx="8892480" cy="1873250"/>
          </a:xfrm>
          <a:noFill/>
        </p:spPr>
        <p:txBody>
          <a:bodyPr/>
          <a:lstStyle/>
          <a:p>
            <a:pPr algn="l" eaLnBrk="1" hangingPunct="1"/>
            <a:r>
              <a:rPr lang="de-DE" dirty="0" smtClean="0">
                <a:solidFill>
                  <a:schemeClr val="tx1"/>
                </a:solidFill>
                <a:cs typeface="Times New Roman" pitchFamily="18" charset="0"/>
              </a:rPr>
              <a:t>ABSCHNITT 7:</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zu</a:t>
            </a:r>
            <a:br>
              <a:rPr lang="de-DE" sz="2600" dirty="0" smtClean="0">
                <a:solidFill>
                  <a:schemeClr val="accent2"/>
                </a:solidFill>
                <a:cs typeface="Times New Roman" pitchFamily="18" charset="0"/>
              </a:rPr>
            </a:br>
            <a:r>
              <a:rPr lang="de-DE" sz="2600" dirty="0" smtClean="0">
                <a:cs typeface="Times New Roman" pitchFamily="18" charset="0"/>
              </a:rPr>
              <a:t>BEGRIFFE, OBJEKTE, EREIGNISSE &amp; ORTE</a:t>
            </a:r>
          </a:p>
        </p:txBody>
      </p:sp>
      <p:sp>
        <p:nvSpPr>
          <p:cNvPr id="55300" name="Rectangle 5"/>
          <p:cNvSpPr>
            <a:spLocks noGrp="1" noChangeArrowheads="1"/>
          </p:cNvSpPr>
          <p:nvPr>
            <p:ph type="body" idx="1"/>
          </p:nvPr>
        </p:nvSpPr>
        <p:spPr>
          <a:xfrm>
            <a:off x="395536" y="2924945"/>
            <a:ext cx="8229600" cy="1584176"/>
          </a:xfrm>
        </p:spPr>
        <p:txBody>
          <a:bodyPr/>
          <a:lstStyle/>
          <a:p>
            <a:pPr eaLnBrk="1" hangingPunct="1">
              <a:lnSpc>
                <a:spcPts val="1900"/>
              </a:lnSpc>
              <a:spcBef>
                <a:spcPts val="600"/>
              </a:spcBef>
              <a:spcAft>
                <a:spcPts val="600"/>
              </a:spcAft>
            </a:pPr>
            <a:r>
              <a:rPr lang="de-DE" sz="2000" b="1" dirty="0" smtClean="0"/>
              <a:t>KAPITEL 23. </a:t>
            </a:r>
            <a:r>
              <a:rPr lang="de-DE" sz="2000" b="1" dirty="0" smtClean="0">
                <a:solidFill>
                  <a:srgbClr val="00B050"/>
                </a:solidFill>
              </a:rPr>
              <a:t>Allgemeine Richtlinien</a:t>
            </a:r>
            <a:r>
              <a:rPr lang="de-DE" sz="2000" b="1" dirty="0" smtClean="0"/>
              <a:t> </a:t>
            </a:r>
            <a:r>
              <a:rPr lang="de-DE" sz="2000" b="1" dirty="0" smtClean="0">
                <a:solidFill>
                  <a:schemeClr val="bg1">
                    <a:lumMod val="65000"/>
                  </a:schemeClr>
                </a:solidFill>
              </a:rPr>
              <a:t>zum Erfassen des Themas eines Werkes</a:t>
            </a:r>
            <a:r>
              <a:rPr lang="de-DE" sz="2000" b="1" dirty="0" smtClean="0"/>
              <a:t> *</a:t>
            </a:r>
          </a:p>
          <a:p>
            <a:pPr eaLnBrk="1" hangingPunct="1"/>
            <a:endParaRPr lang="de-DE" sz="1200" dirty="0" smtClean="0"/>
          </a:p>
          <a:p>
            <a:pPr eaLnBrk="1" hangingPunct="1"/>
            <a:endParaRPr lang="de-DE" sz="1200" b="1" dirty="0" smtClean="0"/>
          </a:p>
          <a:p>
            <a:pPr eaLnBrk="1" hangingPunct="1">
              <a:buFont typeface="Verdana" pitchFamily="34" charset="0"/>
              <a:buNone/>
            </a:pPr>
            <a:r>
              <a:rPr lang="de-DE" sz="1400" b="1" dirty="0" smtClean="0"/>
              <a:t>* zurückgestellt</a:t>
            </a:r>
          </a:p>
        </p:txBody>
      </p:sp>
      <p:sp>
        <p:nvSpPr>
          <p:cNvPr id="2" name="Fußzeilenplatzhalter 1"/>
          <p:cNvSpPr>
            <a:spLocks noGrp="1"/>
          </p:cNvSpPr>
          <p:nvPr>
            <p:ph type="ftr" sz="quarter" idx="10"/>
          </p:nvPr>
        </p:nvSpPr>
        <p:spPr>
          <a:xfrm>
            <a:off x="467544" y="6381328"/>
            <a:ext cx="5544616"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084168" y="4653136"/>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519154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ChangeArrowheads="1"/>
          </p:cNvSpPr>
          <p:nvPr>
            <p:ph type="title"/>
          </p:nvPr>
        </p:nvSpPr>
        <p:spPr>
          <a:xfrm>
            <a:off x="251520" y="332656"/>
            <a:ext cx="8892480" cy="1873250"/>
          </a:xfrm>
          <a:noFill/>
        </p:spPr>
        <p:txBody>
          <a:bodyPr/>
          <a:lstStyle/>
          <a:p>
            <a:pPr algn="l" eaLnBrk="1" hangingPunct="1"/>
            <a:r>
              <a:rPr lang="de-DE" dirty="0" smtClean="0">
                <a:solidFill>
                  <a:schemeClr val="tx1"/>
                </a:solidFill>
                <a:cs typeface="Times New Roman" pitchFamily="18" charset="0"/>
              </a:rPr>
              <a:t>ABSCHNITT 8:</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br>
              <a:rPr lang="de-DE" sz="2600" dirty="0" smtClean="0">
                <a:solidFill>
                  <a:schemeClr val="accent2"/>
                </a:solidFill>
                <a:cs typeface="Times New Roman" pitchFamily="18" charset="0"/>
              </a:rPr>
            </a:br>
            <a:r>
              <a:rPr lang="de-DE" sz="2600" dirty="0" smtClean="0">
                <a:solidFill>
                  <a:schemeClr val="tx1"/>
                </a:solidFill>
                <a:cs typeface="Times New Roman" pitchFamily="18" charset="0"/>
              </a:rPr>
              <a:t>WERKEN, EXPRESSIONEN, MANIFESTATIONEN &amp; EXEMPLAREN</a:t>
            </a:r>
          </a:p>
        </p:txBody>
      </p:sp>
      <p:sp>
        <p:nvSpPr>
          <p:cNvPr id="56324" name="Rectangle 3"/>
          <p:cNvSpPr>
            <a:spLocks noGrp="1" noChangeArrowheads="1"/>
          </p:cNvSpPr>
          <p:nvPr>
            <p:ph type="body" idx="1"/>
          </p:nvPr>
        </p:nvSpPr>
        <p:spPr>
          <a:xfrm>
            <a:off x="395536" y="2566070"/>
            <a:ext cx="7848600" cy="2951162"/>
          </a:xfrm>
          <a:noFill/>
        </p:spPr>
        <p:txBody>
          <a:bodyPr/>
          <a:lstStyle/>
          <a:p>
            <a:pPr eaLnBrk="1" hangingPunct="1">
              <a:lnSpc>
                <a:spcPts val="1900"/>
              </a:lnSpc>
              <a:spcBef>
                <a:spcPts val="600"/>
              </a:spcBef>
              <a:spcAft>
                <a:spcPts val="600"/>
              </a:spcAft>
            </a:pPr>
            <a:r>
              <a:rPr lang="de-DE" sz="2000" b="1" dirty="0" smtClean="0"/>
              <a:t>KAPITEL 24. </a:t>
            </a:r>
            <a:r>
              <a:rPr lang="de-DE" sz="2000" b="1" dirty="0" smtClean="0">
                <a:solidFill>
                  <a:srgbClr val="00B050"/>
                </a:solidFill>
              </a:rPr>
              <a:t>Allgemeine Richtlinien</a:t>
            </a:r>
            <a:r>
              <a:rPr lang="de-DE" sz="2000" b="1" dirty="0" smtClean="0"/>
              <a:t> zum Erfassen der Beziehungen zwischen Werken, Expressionen, Manifestationen und Exemplaren</a:t>
            </a:r>
          </a:p>
          <a:p>
            <a:pPr eaLnBrk="1" hangingPunct="1">
              <a:lnSpc>
                <a:spcPts val="1900"/>
              </a:lnSpc>
              <a:spcBef>
                <a:spcPts val="600"/>
              </a:spcBef>
              <a:spcAft>
                <a:spcPts val="600"/>
              </a:spcAft>
            </a:pPr>
            <a:r>
              <a:rPr lang="de-DE" sz="2000" b="1" dirty="0" smtClean="0"/>
              <a:t>KAPITEL 25. In Beziehung stehende Werke</a:t>
            </a:r>
          </a:p>
          <a:p>
            <a:pPr eaLnBrk="1" hangingPunct="1">
              <a:lnSpc>
                <a:spcPts val="1900"/>
              </a:lnSpc>
              <a:spcBef>
                <a:spcPts val="600"/>
              </a:spcBef>
              <a:spcAft>
                <a:spcPts val="600"/>
              </a:spcAft>
            </a:pPr>
            <a:r>
              <a:rPr lang="de-DE" sz="2000" b="1" dirty="0" smtClean="0"/>
              <a:t>KAPITEL 26. In Beziehung stehende Expressionen</a:t>
            </a:r>
          </a:p>
          <a:p>
            <a:pPr eaLnBrk="1" hangingPunct="1">
              <a:lnSpc>
                <a:spcPts val="1900"/>
              </a:lnSpc>
              <a:spcBef>
                <a:spcPts val="600"/>
              </a:spcBef>
              <a:spcAft>
                <a:spcPts val="600"/>
              </a:spcAft>
            </a:pPr>
            <a:r>
              <a:rPr lang="de-DE" sz="2000" b="1" dirty="0" smtClean="0"/>
              <a:t>KAPITEL 27. In Beziehung stehende Manifestationen</a:t>
            </a:r>
          </a:p>
          <a:p>
            <a:pPr eaLnBrk="1" hangingPunct="1">
              <a:lnSpc>
                <a:spcPts val="1900"/>
              </a:lnSpc>
              <a:spcBef>
                <a:spcPts val="600"/>
              </a:spcBef>
              <a:spcAft>
                <a:spcPts val="600"/>
              </a:spcAft>
            </a:pPr>
            <a:r>
              <a:rPr lang="de-DE" sz="2000" b="1" dirty="0" smtClean="0"/>
              <a:t>KAPITEL 28. In Beziehung stehende </a:t>
            </a:r>
            <a:r>
              <a:rPr lang="de-DE" sz="2000" b="1" dirty="0" smtClean="0"/>
              <a:t/>
            </a:r>
            <a:br>
              <a:rPr lang="de-DE" sz="2000" b="1" dirty="0" smtClean="0"/>
            </a:br>
            <a:r>
              <a:rPr lang="de-DE" sz="2000" b="1" dirty="0" smtClean="0"/>
              <a:t>Exemplare</a:t>
            </a:r>
            <a:endParaRPr lang="de-DE" sz="2000" b="1" dirty="0" smtClean="0"/>
          </a:p>
          <a:p>
            <a:pPr eaLnBrk="1" hangingPunct="1">
              <a:lnSpc>
                <a:spcPts val="1900"/>
              </a:lnSpc>
              <a:spcBef>
                <a:spcPts val="600"/>
              </a:spcBef>
              <a:spcAft>
                <a:spcPts val="600"/>
              </a:spcAft>
            </a:pPr>
            <a:endParaRPr lang="de-DE" sz="1600" b="1" dirty="0" smtClean="0"/>
          </a:p>
        </p:txBody>
      </p:sp>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228184" y="5013176"/>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705132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a:xfrm>
            <a:off x="251520" y="404962"/>
            <a:ext cx="8892480" cy="1439862"/>
          </a:xfrm>
          <a:noFill/>
        </p:spPr>
        <p:txBody>
          <a:bodyPr/>
          <a:lstStyle/>
          <a:p>
            <a:pPr algn="l" eaLnBrk="1" hangingPunct="1"/>
            <a:r>
              <a:rPr lang="de-DE" dirty="0" smtClean="0">
                <a:solidFill>
                  <a:schemeClr val="tx1"/>
                </a:solidFill>
                <a:cs typeface="Times New Roman" pitchFamily="18" charset="0"/>
              </a:rPr>
              <a:t>ABSCHNITT 9:</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PERSONEN, FAMILIEN &amp; KÖRPERSCHAFTEN</a:t>
            </a:r>
          </a:p>
        </p:txBody>
      </p:sp>
      <p:sp>
        <p:nvSpPr>
          <p:cNvPr id="57348" name="Rectangle 3"/>
          <p:cNvSpPr>
            <a:spLocks noGrp="1" noChangeArrowheads="1"/>
          </p:cNvSpPr>
          <p:nvPr>
            <p:ph type="body" idx="1"/>
          </p:nvPr>
        </p:nvSpPr>
        <p:spPr>
          <a:xfrm>
            <a:off x="539552" y="2276872"/>
            <a:ext cx="7848600" cy="2951162"/>
          </a:xfrm>
          <a:noFill/>
        </p:spPr>
        <p:txBody>
          <a:bodyPr>
            <a:normAutofit/>
          </a:bodyPr>
          <a:lstStyle/>
          <a:p>
            <a:pPr eaLnBrk="1" hangingPunct="1">
              <a:lnSpc>
                <a:spcPts val="1900"/>
              </a:lnSpc>
              <a:spcBef>
                <a:spcPts val="600"/>
              </a:spcBef>
              <a:spcAft>
                <a:spcPts val="600"/>
              </a:spcAft>
            </a:pPr>
            <a:r>
              <a:rPr lang="de-DE" sz="2000" b="1" dirty="0" smtClean="0"/>
              <a:t>KAPITEL 29. </a:t>
            </a:r>
            <a:r>
              <a:rPr lang="de-DE" sz="2000" b="1" dirty="0" smtClean="0">
                <a:solidFill>
                  <a:srgbClr val="00B050"/>
                </a:solidFill>
              </a:rPr>
              <a:t>Allgemeine Richtlinie</a:t>
            </a:r>
            <a:r>
              <a:rPr lang="de-DE" sz="2000" b="1" dirty="0">
                <a:solidFill>
                  <a:srgbClr val="00B050"/>
                </a:solidFill>
              </a:rPr>
              <a:t>n</a:t>
            </a:r>
            <a:r>
              <a:rPr lang="de-DE" sz="2000" b="1" dirty="0" smtClean="0"/>
              <a:t> zum Erfassen der Beziehungen zwischen Personen, Familien und Körperschaften</a:t>
            </a:r>
          </a:p>
          <a:p>
            <a:pPr eaLnBrk="1" hangingPunct="1">
              <a:lnSpc>
                <a:spcPts val="1900"/>
              </a:lnSpc>
              <a:spcBef>
                <a:spcPts val="600"/>
              </a:spcBef>
              <a:spcAft>
                <a:spcPts val="600"/>
              </a:spcAft>
            </a:pPr>
            <a:r>
              <a:rPr lang="de-DE" sz="2000" b="1" dirty="0" smtClean="0"/>
              <a:t>KAPITEL 30. In Beziehung stehende Personen</a:t>
            </a:r>
          </a:p>
          <a:p>
            <a:pPr eaLnBrk="1" hangingPunct="1">
              <a:lnSpc>
                <a:spcPts val="1900"/>
              </a:lnSpc>
              <a:spcBef>
                <a:spcPts val="600"/>
              </a:spcBef>
              <a:spcAft>
                <a:spcPts val="600"/>
              </a:spcAft>
            </a:pPr>
            <a:r>
              <a:rPr lang="de-DE" sz="2000" b="1" dirty="0" smtClean="0"/>
              <a:t>KAPITEL 31. In Beziehung stehende Familien</a:t>
            </a:r>
          </a:p>
          <a:p>
            <a:pPr eaLnBrk="1" hangingPunct="1">
              <a:lnSpc>
                <a:spcPts val="1900"/>
              </a:lnSpc>
              <a:spcBef>
                <a:spcPts val="600"/>
              </a:spcBef>
              <a:spcAft>
                <a:spcPts val="600"/>
              </a:spcAft>
            </a:pPr>
            <a:r>
              <a:rPr lang="de-DE" sz="2000" b="1" dirty="0" smtClean="0"/>
              <a:t>KAPITEL 32. In Beziehung stehende Körperschaften</a:t>
            </a:r>
          </a:p>
        </p:txBody>
      </p:sp>
      <p:sp>
        <p:nvSpPr>
          <p:cNvPr id="2" name="Fußzeilenplatzhalter 1"/>
          <p:cNvSpPr>
            <a:spLocks noGrp="1"/>
          </p:cNvSpPr>
          <p:nvPr>
            <p:ph type="ftr" sz="quarter" idx="10"/>
          </p:nvPr>
        </p:nvSpPr>
        <p:spPr>
          <a:xfrm>
            <a:off x="467544" y="6381328"/>
            <a:ext cx="5112568"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372200" y="510839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62921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a:xfrm>
            <a:off x="216024" y="332656"/>
            <a:ext cx="8927976" cy="1873250"/>
          </a:xfrm>
          <a:noFill/>
        </p:spPr>
        <p:txBody>
          <a:bodyPr/>
          <a:lstStyle/>
          <a:p>
            <a:pPr algn="l" eaLnBrk="1" hangingPunct="1"/>
            <a:r>
              <a:rPr lang="de-DE" dirty="0" smtClean="0">
                <a:solidFill>
                  <a:schemeClr val="tx1"/>
                </a:solidFill>
                <a:cs typeface="Times New Roman" pitchFamily="18" charset="0"/>
              </a:rPr>
              <a:t>ABSCHNITT 10:</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 </a:t>
            </a:r>
            <a:br>
              <a:rPr lang="de-DE" sz="2600" dirty="0" smtClean="0">
                <a:solidFill>
                  <a:schemeClr val="accent2"/>
                </a:solidFill>
                <a:cs typeface="Times New Roman" pitchFamily="18" charset="0"/>
              </a:rPr>
            </a:br>
            <a:r>
              <a:rPr lang="de-DE" sz="2600" dirty="0" smtClean="0">
                <a:solidFill>
                  <a:schemeClr val="tx1"/>
                </a:solidFill>
                <a:cs typeface="Times New Roman" pitchFamily="18" charset="0"/>
              </a:rPr>
              <a:t>BEGRIFFEN, GEGENSTÄNDEN, EREIGNISSEN &amp; ORTEN</a:t>
            </a:r>
          </a:p>
        </p:txBody>
      </p:sp>
      <p:sp>
        <p:nvSpPr>
          <p:cNvPr id="58372" name="Rectangle 4"/>
          <p:cNvSpPr>
            <a:spLocks noGrp="1" noChangeArrowheads="1"/>
          </p:cNvSpPr>
          <p:nvPr>
            <p:ph type="body" idx="1"/>
          </p:nvPr>
        </p:nvSpPr>
        <p:spPr>
          <a:xfrm>
            <a:off x="467544" y="2276872"/>
            <a:ext cx="8424936" cy="3648096"/>
          </a:xfrm>
        </p:spPr>
        <p:txBody>
          <a:bodyPr>
            <a:normAutofit/>
          </a:bodyPr>
          <a:lstStyle/>
          <a:p>
            <a:pPr eaLnBrk="1" hangingPunct="1">
              <a:lnSpc>
                <a:spcPts val="1900"/>
              </a:lnSpc>
              <a:spcBef>
                <a:spcPts val="600"/>
              </a:spcBef>
              <a:spcAft>
                <a:spcPts val="600"/>
              </a:spcAft>
            </a:pPr>
            <a:r>
              <a:rPr lang="de-DE" sz="2000" b="1" dirty="0" smtClean="0"/>
              <a:t>KAPITEL 33. </a:t>
            </a:r>
            <a:r>
              <a:rPr lang="de-DE" sz="2000" b="1" dirty="0" smtClean="0">
                <a:solidFill>
                  <a:srgbClr val="00B050"/>
                </a:solidFill>
              </a:rPr>
              <a:t>Allgemeine Richtlinien</a:t>
            </a:r>
            <a:r>
              <a:rPr lang="de-DE" sz="2000" b="1" dirty="0" smtClean="0"/>
              <a:t> </a:t>
            </a:r>
            <a:r>
              <a:rPr lang="de-DE" sz="2000" b="1" dirty="0" smtClean="0">
                <a:solidFill>
                  <a:schemeClr val="bg1">
                    <a:lumMod val="65000"/>
                  </a:schemeClr>
                </a:solidFill>
              </a:rPr>
              <a:t>zum Erfassen der Beziehungen zwischen Begriffen, Gegenständen, Ereignissen und Orten</a:t>
            </a:r>
            <a:r>
              <a:rPr lang="de-DE" sz="2000" b="1" dirty="0" smtClean="0"/>
              <a:t>*</a:t>
            </a:r>
          </a:p>
          <a:p>
            <a:pPr eaLnBrk="1" hangingPunct="1">
              <a:lnSpc>
                <a:spcPts val="1900"/>
              </a:lnSpc>
              <a:spcBef>
                <a:spcPts val="600"/>
              </a:spcBef>
              <a:spcAft>
                <a:spcPts val="600"/>
              </a:spcAft>
            </a:pPr>
            <a:r>
              <a:rPr lang="de-DE" sz="2000" b="1" dirty="0" smtClean="0"/>
              <a:t>KAPITEL 34. </a:t>
            </a:r>
            <a:r>
              <a:rPr lang="de-DE" sz="2000" b="1" dirty="0" smtClean="0">
                <a:solidFill>
                  <a:schemeClr val="bg1">
                    <a:lumMod val="65000"/>
                  </a:schemeClr>
                </a:solidFill>
              </a:rPr>
              <a:t>In Beziehung stehende Begriffe</a:t>
            </a:r>
            <a:r>
              <a:rPr lang="de-DE" sz="2000" b="1" dirty="0" smtClean="0"/>
              <a:t>*</a:t>
            </a:r>
          </a:p>
          <a:p>
            <a:pPr eaLnBrk="1" hangingPunct="1">
              <a:lnSpc>
                <a:spcPts val="1900"/>
              </a:lnSpc>
              <a:spcBef>
                <a:spcPts val="600"/>
              </a:spcBef>
              <a:spcAft>
                <a:spcPts val="600"/>
              </a:spcAft>
            </a:pPr>
            <a:r>
              <a:rPr lang="de-DE" sz="2000" b="1" dirty="0" smtClean="0"/>
              <a:t>KAPITEL 35. </a:t>
            </a:r>
            <a:r>
              <a:rPr lang="de-DE" sz="2000" b="1" dirty="0" smtClean="0">
                <a:solidFill>
                  <a:schemeClr val="bg1">
                    <a:lumMod val="65000"/>
                  </a:schemeClr>
                </a:solidFill>
              </a:rPr>
              <a:t>In Beziehung stehende Gegenstände</a:t>
            </a:r>
            <a:r>
              <a:rPr lang="de-DE" sz="2000" b="1" dirty="0" smtClean="0"/>
              <a:t>*</a:t>
            </a:r>
          </a:p>
          <a:p>
            <a:pPr eaLnBrk="1" hangingPunct="1">
              <a:lnSpc>
                <a:spcPts val="1900"/>
              </a:lnSpc>
              <a:spcBef>
                <a:spcPts val="600"/>
              </a:spcBef>
              <a:spcAft>
                <a:spcPts val="600"/>
              </a:spcAft>
            </a:pPr>
            <a:r>
              <a:rPr lang="de-DE" sz="2000" b="1" dirty="0" smtClean="0"/>
              <a:t>KAPITEL 36. </a:t>
            </a:r>
            <a:r>
              <a:rPr lang="de-DE" sz="2000" b="1" dirty="0" smtClean="0">
                <a:solidFill>
                  <a:schemeClr val="bg1">
                    <a:lumMod val="65000"/>
                  </a:schemeClr>
                </a:solidFill>
              </a:rPr>
              <a:t>In Beziehung stehende Ereignisse</a:t>
            </a:r>
            <a:r>
              <a:rPr lang="de-DE" sz="2000" b="1" dirty="0" smtClean="0"/>
              <a:t>*</a:t>
            </a:r>
          </a:p>
          <a:p>
            <a:pPr eaLnBrk="1" hangingPunct="1">
              <a:lnSpc>
                <a:spcPts val="1900"/>
              </a:lnSpc>
              <a:spcBef>
                <a:spcPts val="600"/>
              </a:spcBef>
              <a:spcAft>
                <a:spcPts val="600"/>
              </a:spcAft>
            </a:pPr>
            <a:r>
              <a:rPr lang="de-DE" sz="2000" b="1" dirty="0" smtClean="0"/>
              <a:t>KAPITEL 37. </a:t>
            </a:r>
            <a:r>
              <a:rPr lang="de-DE" sz="2000" b="1" dirty="0" smtClean="0">
                <a:solidFill>
                  <a:schemeClr val="bg1">
                    <a:lumMod val="65000"/>
                  </a:schemeClr>
                </a:solidFill>
              </a:rPr>
              <a:t>In Beziehung stehende Orte</a:t>
            </a:r>
            <a:r>
              <a:rPr lang="de-DE" sz="2000" b="1" dirty="0" smtClean="0"/>
              <a:t>*</a:t>
            </a:r>
          </a:p>
          <a:p>
            <a:pPr eaLnBrk="1" hangingPunct="1"/>
            <a:endParaRPr lang="de-DE" sz="1200" b="1" dirty="0" smtClean="0"/>
          </a:p>
          <a:p>
            <a:pPr eaLnBrk="1" hangingPunct="1">
              <a:buFont typeface="Verdana" pitchFamily="34" charset="0"/>
              <a:buNone/>
            </a:pPr>
            <a:r>
              <a:rPr lang="de-DE" sz="1400" b="1" dirty="0" smtClean="0"/>
              <a:t>* zurückgestellt</a:t>
            </a:r>
          </a:p>
        </p:txBody>
      </p:sp>
      <p:sp>
        <p:nvSpPr>
          <p:cNvPr id="2" name="Fußzeilenplatzhalter 1"/>
          <p:cNvSpPr>
            <a:spLocks noGrp="1"/>
          </p:cNvSpPr>
          <p:nvPr>
            <p:ph type="ftr" sz="quarter" idx="10"/>
          </p:nvPr>
        </p:nvSpPr>
        <p:spPr>
          <a:xfrm>
            <a:off x="467544" y="6381328"/>
            <a:ext cx="5832648" cy="365125"/>
          </a:xfrm>
        </p:spPr>
        <p:txBody>
          <a:bodyPr/>
          <a:lstStyle/>
          <a:p>
            <a:pPr algn="l"/>
            <a:r>
              <a:rPr lang="de-DE" dirty="0" smtClean="0"/>
              <a:t>AG RDA Schulungsunterlagen – Modul 1: Grundlagen der RDA | 11.04.2014   </a:t>
            </a:r>
            <a:endParaRPr lang="de-DE" dirty="0"/>
          </a:p>
        </p:txBody>
      </p:sp>
      <p:sp>
        <p:nvSpPr>
          <p:cNvPr id="5" name="Rechteck 4"/>
          <p:cNvSpPr/>
          <p:nvPr/>
        </p:nvSpPr>
        <p:spPr>
          <a:xfrm>
            <a:off x="6516216" y="5085273"/>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627764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251520" y="260648"/>
            <a:ext cx="2088232" cy="777875"/>
          </a:xfrm>
          <a:noFill/>
        </p:spPr>
        <p:txBody>
          <a:bodyPr/>
          <a:lstStyle/>
          <a:p>
            <a:pPr algn="l" eaLnBrk="1" hangingPunct="1"/>
            <a:r>
              <a:rPr lang="de-DE" dirty="0" smtClean="0">
                <a:solidFill>
                  <a:schemeClr val="tx1"/>
                </a:solidFill>
                <a:cs typeface="Times New Roman" pitchFamily="18" charset="0"/>
              </a:rPr>
              <a:t>Anhänge</a:t>
            </a:r>
          </a:p>
        </p:txBody>
      </p:sp>
      <p:graphicFrame>
        <p:nvGraphicFramePr>
          <p:cNvPr id="6" name="Diagramm 5"/>
          <p:cNvGraphicFramePr/>
          <p:nvPr>
            <p:extLst>
              <p:ext uri="{D42A27DB-BD31-4B8C-83A1-F6EECF244321}">
                <p14:modId xmlns:p14="http://schemas.microsoft.com/office/powerpoint/2010/main" val="2966446584"/>
              </p:ext>
            </p:extLst>
          </p:nvPr>
        </p:nvGraphicFramePr>
        <p:xfrm>
          <a:off x="755576" y="1196752"/>
          <a:ext cx="7345363" cy="50398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ußzeilenplatzhalter 1"/>
          <p:cNvSpPr>
            <a:spLocks noGrp="1"/>
          </p:cNvSpPr>
          <p:nvPr>
            <p:ph type="ftr" sz="quarter" idx="10"/>
          </p:nvPr>
        </p:nvSpPr>
        <p:spPr>
          <a:xfrm>
            <a:off x="467544" y="6381328"/>
            <a:ext cx="5616624"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807404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251520" y="116632"/>
            <a:ext cx="8229600" cy="1143000"/>
          </a:xfrm>
          <a:noFill/>
        </p:spPr>
        <p:txBody>
          <a:bodyPr/>
          <a:lstStyle/>
          <a:p>
            <a:pPr algn="l" eaLnBrk="1" hangingPunct="1"/>
            <a:r>
              <a:rPr lang="de-DE" dirty="0" smtClean="0"/>
              <a:t>Grundlagen der RDA</a:t>
            </a:r>
          </a:p>
        </p:txBody>
      </p:sp>
      <p:sp>
        <p:nvSpPr>
          <p:cNvPr id="15364" name="Rectangle 3"/>
          <p:cNvSpPr>
            <a:spLocks noGrp="1" noChangeArrowheads="1"/>
          </p:cNvSpPr>
          <p:nvPr>
            <p:ph type="body" idx="1"/>
          </p:nvPr>
        </p:nvSpPr>
        <p:spPr>
          <a:xfrm>
            <a:off x="611560" y="1930722"/>
            <a:ext cx="7593012" cy="3417887"/>
          </a:xfrm>
          <a:noFill/>
        </p:spPr>
        <p:txBody>
          <a:bodyPr/>
          <a:lstStyle/>
          <a:p>
            <a:pPr eaLnBrk="1" hangingPunct="1">
              <a:buNone/>
            </a:pPr>
            <a:r>
              <a:rPr lang="de-DE" b="1" dirty="0"/>
              <a:t>Statement </a:t>
            </a:r>
            <a:r>
              <a:rPr lang="de-DE" b="1" dirty="0" err="1"/>
              <a:t>of</a:t>
            </a:r>
            <a:r>
              <a:rPr lang="de-DE" b="1" dirty="0"/>
              <a:t> International </a:t>
            </a:r>
            <a:r>
              <a:rPr lang="de-DE" b="1" dirty="0" err="1"/>
              <a:t>Cataloguing</a:t>
            </a:r>
            <a:r>
              <a:rPr lang="de-DE" b="1" dirty="0"/>
              <a:t> </a:t>
            </a:r>
            <a:r>
              <a:rPr lang="de-DE" b="1" dirty="0" err="1"/>
              <a:t>Principles</a:t>
            </a:r>
            <a:r>
              <a:rPr lang="de-DE" b="1" dirty="0"/>
              <a:t/>
            </a:r>
            <a:br>
              <a:rPr lang="de-DE" b="1" dirty="0"/>
            </a:br>
            <a:r>
              <a:rPr lang="de-DE" sz="1600" dirty="0"/>
              <a:t>(2009)</a:t>
            </a:r>
          </a:p>
          <a:p>
            <a:pPr eaLnBrk="1" hangingPunct="1">
              <a:buFont typeface="Verdana" pitchFamily="34" charset="0"/>
              <a:buNone/>
            </a:pPr>
            <a:endParaRPr lang="de-DE" b="1" dirty="0"/>
          </a:p>
          <a:p>
            <a:pPr eaLnBrk="1" hangingPunct="1">
              <a:buFont typeface="Verdana" pitchFamily="34" charset="0"/>
              <a:buNone/>
            </a:pPr>
            <a:r>
              <a:rPr lang="de-DE" b="1" dirty="0" smtClean="0"/>
              <a:t>Familie der „</a:t>
            </a:r>
            <a:r>
              <a:rPr lang="de-DE" b="1" dirty="0" err="1" smtClean="0"/>
              <a:t>Functional</a:t>
            </a:r>
            <a:r>
              <a:rPr lang="de-DE" b="1" dirty="0" smtClean="0"/>
              <a:t> </a:t>
            </a:r>
            <a:r>
              <a:rPr lang="de-DE" b="1" dirty="0" err="1" smtClean="0"/>
              <a:t>Requirements</a:t>
            </a:r>
            <a:r>
              <a:rPr lang="de-DE" b="1" dirty="0" smtClean="0"/>
              <a:t>“</a:t>
            </a:r>
            <a:endParaRPr lang="de-DE" dirty="0" smtClean="0"/>
          </a:p>
          <a:p>
            <a:pPr lvl="1" eaLnBrk="1" hangingPunct="1"/>
            <a:r>
              <a:rPr lang="de-DE" dirty="0" err="1" smtClean="0"/>
              <a:t>for</a:t>
            </a:r>
            <a:r>
              <a:rPr lang="de-DE" dirty="0" smtClean="0"/>
              <a:t> </a:t>
            </a:r>
            <a:r>
              <a:rPr lang="de-DE" dirty="0" err="1" smtClean="0"/>
              <a:t>Bibliographic</a:t>
            </a:r>
            <a:r>
              <a:rPr lang="de-DE" dirty="0" smtClean="0"/>
              <a:t> Records (FRBR) (1998, 2008)</a:t>
            </a:r>
          </a:p>
          <a:p>
            <a:pPr lvl="1" eaLnBrk="1" hangingPunct="1"/>
            <a:r>
              <a:rPr lang="de-DE" dirty="0" err="1" smtClean="0"/>
              <a:t>for</a:t>
            </a:r>
            <a:r>
              <a:rPr lang="de-DE" dirty="0" smtClean="0"/>
              <a:t> Authority Data (FRAD) (2009)</a:t>
            </a:r>
          </a:p>
          <a:p>
            <a:pPr lvl="1" eaLnBrk="1" hangingPunct="1"/>
            <a:r>
              <a:rPr lang="de-DE" dirty="0" err="1" smtClean="0"/>
              <a:t>for</a:t>
            </a:r>
            <a:r>
              <a:rPr lang="de-DE" dirty="0" smtClean="0"/>
              <a:t> </a:t>
            </a:r>
            <a:r>
              <a:rPr lang="de-DE" dirty="0" err="1" smtClean="0"/>
              <a:t>Subject</a:t>
            </a:r>
            <a:r>
              <a:rPr lang="de-DE" dirty="0" smtClean="0"/>
              <a:t> Authority Data (FRSAD) (2010)</a:t>
            </a:r>
          </a:p>
        </p:txBody>
      </p:sp>
      <p:pic>
        <p:nvPicPr>
          <p:cNvPr id="15365" name="Picture 4" descr="ilfa_logo"/>
          <p:cNvPicPr>
            <a:picLocks noChangeAspect="1" noChangeArrowheads="1"/>
          </p:cNvPicPr>
          <p:nvPr/>
        </p:nvPicPr>
        <p:blipFill>
          <a:blip r:embed="rId3" cstate="print"/>
          <a:srcRect/>
          <a:stretch>
            <a:fillRect/>
          </a:stretch>
        </p:blipFill>
        <p:spPr bwMode="auto">
          <a:xfrm>
            <a:off x="7290559" y="4365104"/>
            <a:ext cx="1533525" cy="1733550"/>
          </a:xfrm>
          <a:prstGeom prst="rect">
            <a:avLst/>
          </a:prstGeom>
          <a:noFill/>
          <a:ln w="9525">
            <a:noFill/>
            <a:miter lim="800000"/>
            <a:headEnd/>
            <a:tailEnd/>
          </a:ln>
        </p:spPr>
      </p:pic>
      <p:sp>
        <p:nvSpPr>
          <p:cNvPr id="2" name="Fußzeilenplatzhalter 1"/>
          <p:cNvSpPr>
            <a:spLocks noGrp="1"/>
          </p:cNvSpPr>
          <p:nvPr>
            <p:ph type="ftr" sz="quarter" idx="10"/>
          </p:nvPr>
        </p:nvSpPr>
        <p:spPr>
          <a:xfrm>
            <a:off x="467544" y="6381328"/>
            <a:ext cx="540060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2099399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5"/>
          <p:cNvSpPr>
            <a:spLocks noGrp="1" noChangeArrowheads="1"/>
          </p:cNvSpPr>
          <p:nvPr>
            <p:ph type="title"/>
          </p:nvPr>
        </p:nvSpPr>
        <p:spPr>
          <a:xfrm>
            <a:off x="251520" y="116632"/>
            <a:ext cx="8229600" cy="1143000"/>
          </a:xfrm>
        </p:spPr>
        <p:txBody>
          <a:bodyPr/>
          <a:lstStyle/>
          <a:p>
            <a:pPr algn="l" eaLnBrk="1" hangingPunct="1"/>
            <a:r>
              <a:rPr lang="de-DE" dirty="0" smtClean="0"/>
              <a:t>Terminologie der RDA</a:t>
            </a:r>
          </a:p>
        </p:txBody>
      </p:sp>
      <p:sp>
        <p:nvSpPr>
          <p:cNvPr id="65541" name="Rectangle 6"/>
          <p:cNvSpPr>
            <a:spLocks noGrp="1" noChangeArrowheads="1"/>
          </p:cNvSpPr>
          <p:nvPr>
            <p:ph type="body" idx="1"/>
          </p:nvPr>
        </p:nvSpPr>
        <p:spPr>
          <a:xfrm>
            <a:off x="827584" y="1628800"/>
            <a:ext cx="7593012" cy="4104456"/>
          </a:xfrm>
        </p:spPr>
        <p:txBody>
          <a:bodyPr/>
          <a:lstStyle/>
          <a:p>
            <a:pPr eaLnBrk="1" hangingPunct="1">
              <a:spcBef>
                <a:spcPts val="300"/>
              </a:spcBef>
            </a:pPr>
            <a:r>
              <a:rPr lang="de-DE" dirty="0" smtClean="0"/>
              <a:t>Verwendung des FRBR-Vokabulars (Entitäten, Merkmale, Beziehungen)</a:t>
            </a:r>
          </a:p>
          <a:p>
            <a:pPr eaLnBrk="1" hangingPunct="1">
              <a:spcBef>
                <a:spcPts val="300"/>
              </a:spcBef>
            </a:pPr>
            <a:r>
              <a:rPr lang="de-DE" dirty="0" smtClean="0"/>
              <a:t>Kernelemente und Zusatzelemente</a:t>
            </a:r>
          </a:p>
          <a:p>
            <a:pPr eaLnBrk="1" hangingPunct="1">
              <a:spcBef>
                <a:spcPts val="300"/>
              </a:spcBef>
            </a:pPr>
            <a:r>
              <a:rPr lang="de-DE" dirty="0" smtClean="0"/>
              <a:t>Standardelemente-Set</a:t>
            </a:r>
          </a:p>
          <a:p>
            <a:pPr eaLnBrk="1" hangingPunct="1">
              <a:spcBef>
                <a:spcPts val="300"/>
              </a:spcBef>
            </a:pPr>
            <a:r>
              <a:rPr lang="de-DE" dirty="0" smtClean="0"/>
              <a:t>Sucheinstiege</a:t>
            </a:r>
          </a:p>
          <a:p>
            <a:pPr eaLnBrk="1" hangingPunct="1">
              <a:spcBef>
                <a:spcPts val="300"/>
              </a:spcBef>
            </a:pPr>
            <a:r>
              <a:rPr lang="de-DE" dirty="0" smtClean="0"/>
              <a:t>Optionen und Alternativen</a:t>
            </a:r>
          </a:p>
          <a:p>
            <a:pPr eaLnBrk="1" hangingPunct="1">
              <a:spcBef>
                <a:spcPts val="300"/>
              </a:spcBef>
            </a:pPr>
            <a:r>
              <a:rPr lang="de-DE" dirty="0" smtClean="0"/>
              <a:t>Beispiele</a:t>
            </a:r>
          </a:p>
          <a:p>
            <a:pPr eaLnBrk="1" hangingPunct="1">
              <a:spcBef>
                <a:spcPts val="300"/>
              </a:spcBef>
            </a:pPr>
            <a:endParaRPr lang="de-DE" sz="1800" dirty="0" smtClean="0"/>
          </a:p>
          <a:p>
            <a:pPr eaLnBrk="1" hangingPunct="1">
              <a:spcBef>
                <a:spcPts val="300"/>
              </a:spcBef>
            </a:pPr>
            <a:endParaRPr lang="de-DE" sz="1800" dirty="0" smtClean="0"/>
          </a:p>
        </p:txBody>
      </p:sp>
      <p:sp>
        <p:nvSpPr>
          <p:cNvPr id="2" name="Fußzeilenplatzhalter 1"/>
          <p:cNvSpPr>
            <a:spLocks noGrp="1"/>
          </p:cNvSpPr>
          <p:nvPr>
            <p:ph type="ftr" sz="quarter" idx="10"/>
          </p:nvPr>
        </p:nvSpPr>
        <p:spPr>
          <a:xfrm>
            <a:off x="467544" y="6381328"/>
            <a:ext cx="576064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344969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title"/>
          </p:nvPr>
        </p:nvSpPr>
        <p:spPr>
          <a:xfrm>
            <a:off x="251520" y="116632"/>
            <a:ext cx="8229600" cy="1143000"/>
          </a:xfrm>
          <a:noFill/>
        </p:spPr>
        <p:txBody>
          <a:bodyPr/>
          <a:lstStyle/>
          <a:p>
            <a:pPr algn="l" eaLnBrk="1" hangingPunct="1"/>
            <a:r>
              <a:rPr lang="de-DE" dirty="0" smtClean="0"/>
              <a:t>Kernelemente und Zusatzelemente</a:t>
            </a:r>
          </a:p>
        </p:txBody>
      </p:sp>
      <p:sp>
        <p:nvSpPr>
          <p:cNvPr id="47108" name="Rectangle 6"/>
          <p:cNvSpPr>
            <a:spLocks noGrp="1" noChangeArrowheads="1"/>
          </p:cNvSpPr>
          <p:nvPr>
            <p:ph type="body" idx="1"/>
          </p:nvPr>
        </p:nvSpPr>
        <p:spPr>
          <a:xfrm>
            <a:off x="539552" y="1268760"/>
            <a:ext cx="7848600" cy="4536926"/>
          </a:xfrm>
          <a:noFill/>
        </p:spPr>
        <p:txBody>
          <a:bodyPr>
            <a:noAutofit/>
          </a:bodyPr>
          <a:lstStyle/>
          <a:p>
            <a:pPr eaLnBrk="1" hangingPunct="1">
              <a:lnSpc>
                <a:spcPts val="2200"/>
              </a:lnSpc>
              <a:spcBef>
                <a:spcPts val="0"/>
              </a:spcBef>
              <a:spcAft>
                <a:spcPts val="600"/>
              </a:spcAft>
            </a:pPr>
            <a:r>
              <a:rPr lang="de-DE" dirty="0" smtClean="0"/>
              <a:t>Ein Kernelement ist eine Mindestanforderung zur Identifizierung einer Entität (z. B. einer Person, eines Titels).</a:t>
            </a:r>
          </a:p>
          <a:p>
            <a:pPr eaLnBrk="1" hangingPunct="1">
              <a:lnSpc>
                <a:spcPts val="2200"/>
              </a:lnSpc>
              <a:spcBef>
                <a:spcPts val="0"/>
              </a:spcBef>
              <a:spcAft>
                <a:spcPts val="600"/>
              </a:spcAft>
            </a:pPr>
            <a:r>
              <a:rPr lang="de-DE" dirty="0" smtClean="0"/>
              <a:t>Die Kernelemente sind im Kapitel 0 der RDA aufgelistet.</a:t>
            </a:r>
          </a:p>
          <a:p>
            <a:pPr eaLnBrk="1" hangingPunct="1">
              <a:lnSpc>
                <a:spcPts val="2200"/>
              </a:lnSpc>
              <a:spcBef>
                <a:spcPts val="0"/>
              </a:spcBef>
              <a:spcAft>
                <a:spcPts val="600"/>
              </a:spcAft>
            </a:pPr>
            <a:r>
              <a:rPr lang="de-DE" dirty="0" smtClean="0"/>
              <a:t>Weitere Elemente (Zusatzelemente) zur tieferen Erschließung von Ressourcen sind möglich.</a:t>
            </a:r>
          </a:p>
          <a:p>
            <a:pPr eaLnBrk="1" hangingPunct="1">
              <a:lnSpc>
                <a:spcPts val="2200"/>
              </a:lnSpc>
              <a:spcBef>
                <a:spcPts val="0"/>
              </a:spcBef>
              <a:spcAft>
                <a:spcPts val="600"/>
              </a:spcAft>
            </a:pPr>
            <a:r>
              <a:rPr lang="de-DE" dirty="0" smtClean="0"/>
              <a:t>Die im JSC vertretenen Nationalbibliotheken haben sich über die Zusatzelement verständigt.</a:t>
            </a:r>
          </a:p>
          <a:p>
            <a:pPr eaLnBrk="1" hangingPunct="1">
              <a:lnSpc>
                <a:spcPts val="2200"/>
              </a:lnSpc>
              <a:spcBef>
                <a:spcPts val="0"/>
              </a:spcBef>
              <a:spcAft>
                <a:spcPts val="600"/>
              </a:spcAft>
            </a:pPr>
            <a:r>
              <a:rPr lang="de-DE" dirty="0" smtClean="0"/>
              <a:t>Für den deutschsprachigen Raum wurde von der AG RDA eine für alle Partner verbindliches Standardelemente-Set als Mindestanforderung für die Katalogisierung vereinbart.</a:t>
            </a:r>
          </a:p>
        </p:txBody>
      </p:sp>
      <p:sp>
        <p:nvSpPr>
          <p:cNvPr id="2" name="Fußzeilenplatzhalter 1"/>
          <p:cNvSpPr>
            <a:spLocks noGrp="1"/>
          </p:cNvSpPr>
          <p:nvPr>
            <p:ph type="ftr" sz="quarter" idx="10"/>
          </p:nvPr>
        </p:nvSpPr>
        <p:spPr>
          <a:xfrm>
            <a:off x="467544" y="6381328"/>
            <a:ext cx="5544616"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39349322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title"/>
          </p:nvPr>
        </p:nvSpPr>
        <p:spPr>
          <a:xfrm>
            <a:off x="251520" y="548680"/>
            <a:ext cx="5904656" cy="777875"/>
          </a:xfrm>
          <a:noFill/>
        </p:spPr>
        <p:txBody>
          <a:bodyPr/>
          <a:lstStyle/>
          <a:p>
            <a:pPr algn="l" eaLnBrk="1" hangingPunct="1"/>
            <a:r>
              <a:rPr lang="de-DE" dirty="0" smtClean="0"/>
              <a:t>Standardelemente-Set</a:t>
            </a:r>
            <a:br>
              <a:rPr lang="de-DE" dirty="0" smtClean="0"/>
            </a:br>
            <a:endParaRPr lang="de-DE" dirty="0" smtClean="0"/>
          </a:p>
        </p:txBody>
      </p:sp>
      <p:grpSp>
        <p:nvGrpSpPr>
          <p:cNvPr id="6" name="Gruppieren 5"/>
          <p:cNvGrpSpPr/>
          <p:nvPr/>
        </p:nvGrpSpPr>
        <p:grpSpPr>
          <a:xfrm>
            <a:off x="2123728" y="2420888"/>
            <a:ext cx="4608512" cy="1961384"/>
            <a:chOff x="1979712" y="3284984"/>
            <a:chExt cx="4608512" cy="1961384"/>
          </a:xfrm>
        </p:grpSpPr>
        <p:sp>
          <p:nvSpPr>
            <p:cNvPr id="5" name="Würfel 4"/>
            <p:cNvSpPr/>
            <p:nvPr/>
          </p:nvSpPr>
          <p:spPr>
            <a:xfrm>
              <a:off x="1979712" y="4030216"/>
              <a:ext cx="4608512" cy="1216152"/>
            </a:xfrm>
            <a:prstGeom prst="cube">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p>
            <a:p>
              <a:pPr algn="ctr"/>
              <a:r>
                <a:rPr lang="de-DE"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für den deutschen Sprachraum</a:t>
              </a:r>
              <a:endParaRPr lang="de-DE" sz="1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a:xfrm>
              <a:off x="4355976" y="3284984"/>
              <a:ext cx="201622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Zusatzelemente</a:t>
              </a:r>
              <a:endParaRPr lang="de-DE" sz="1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2217440" y="3284984"/>
              <a:ext cx="2066528" cy="9144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Kernelemente</a:t>
              </a:r>
              <a:endParaRPr lang="de-DE" sz="1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2" name="Fußzeilenplatzhalter 1"/>
          <p:cNvSpPr>
            <a:spLocks noGrp="1"/>
          </p:cNvSpPr>
          <p:nvPr>
            <p:ph type="ftr" sz="quarter" idx="10"/>
          </p:nvPr>
        </p:nvSpPr>
        <p:spPr>
          <a:xfrm>
            <a:off x="467544" y="6381328"/>
            <a:ext cx="576064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1070605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a:xfrm>
            <a:off x="467544" y="6381328"/>
            <a:ext cx="5832648" cy="365125"/>
          </a:xfrm>
        </p:spPr>
        <p:txBody>
          <a:bodyPr/>
          <a:lstStyle/>
          <a:p>
            <a:pPr algn="l"/>
            <a:r>
              <a:rPr lang="de-DE" dirty="0" smtClean="0"/>
              <a:t>AG RDA Schulungsunterlagen – Modul 1: Grundlagen der RDA | 11.04.2014   </a:t>
            </a:r>
            <a:endParaRPr lang="de-DE"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519" t="15013" r="24220" b="5323"/>
          <a:stretch/>
        </p:blipFill>
        <p:spPr bwMode="auto">
          <a:xfrm>
            <a:off x="611560" y="1412776"/>
            <a:ext cx="7848872" cy="5055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51520" y="400816"/>
            <a:ext cx="8712968" cy="1077218"/>
          </a:xfrm>
          <a:prstGeom prst="rect">
            <a:avLst/>
          </a:prstGeom>
          <a:noFill/>
        </p:spPr>
        <p:txBody>
          <a:bodyPr wrap="square" rtlCol="0">
            <a:spAutoFit/>
          </a:bodyPr>
          <a:lstStyle/>
          <a:p>
            <a:r>
              <a:rPr lang="de-DE" sz="3200" dirty="0" smtClean="0">
                <a:latin typeface="Verdana" panose="020B0604030504040204" pitchFamily="34" charset="0"/>
                <a:ea typeface="Verdana" panose="020B0604030504040204" pitchFamily="34" charset="0"/>
                <a:cs typeface="Verdana" panose="020B0604030504040204" pitchFamily="34" charset="0"/>
              </a:rPr>
              <a:t>Auszug aus dem Standardelemente-Set für Normdaten</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701213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title"/>
          </p:nvPr>
        </p:nvSpPr>
        <p:spPr>
          <a:xfrm>
            <a:off x="251520" y="116632"/>
            <a:ext cx="8229600" cy="1143000"/>
          </a:xfrm>
          <a:noFill/>
        </p:spPr>
        <p:txBody>
          <a:bodyPr/>
          <a:lstStyle/>
          <a:p>
            <a:pPr algn="l" eaLnBrk="1" hangingPunct="1"/>
            <a:r>
              <a:rPr lang="de-DE" dirty="0" smtClean="0"/>
              <a:t>Sucheinstiege</a:t>
            </a:r>
          </a:p>
        </p:txBody>
      </p:sp>
      <p:sp>
        <p:nvSpPr>
          <p:cNvPr id="47108" name="Rectangle 6"/>
          <p:cNvSpPr>
            <a:spLocks noGrp="1" noChangeArrowheads="1"/>
          </p:cNvSpPr>
          <p:nvPr>
            <p:ph type="body" idx="1"/>
          </p:nvPr>
        </p:nvSpPr>
        <p:spPr>
          <a:xfrm>
            <a:off x="467544" y="1124744"/>
            <a:ext cx="8424936" cy="4536926"/>
          </a:xfrm>
          <a:noFill/>
        </p:spPr>
        <p:txBody>
          <a:bodyPr>
            <a:noAutofit/>
          </a:bodyPr>
          <a:lstStyle/>
          <a:p>
            <a:r>
              <a:rPr lang="de-DE" sz="2000" dirty="0" smtClean="0"/>
              <a:t>Die </a:t>
            </a:r>
            <a:r>
              <a:rPr lang="de-DE" sz="2000" dirty="0"/>
              <a:t>RDA </a:t>
            </a:r>
            <a:r>
              <a:rPr lang="de-DE" sz="2000" dirty="0" smtClean="0"/>
              <a:t>enthalten </a:t>
            </a:r>
            <a:r>
              <a:rPr lang="de-DE" sz="2000" dirty="0"/>
              <a:t>Regelungen zur Bildung von Ansetzungsformen der Sucheinstiege und </a:t>
            </a:r>
            <a:r>
              <a:rPr lang="de-DE" sz="2000" dirty="0" smtClean="0"/>
              <a:t>von zusätzlichen Sucheinstiegen für Werke</a:t>
            </a:r>
            <a:r>
              <a:rPr lang="de-DE" sz="2000" dirty="0"/>
              <a:t>, Expressionen, Personen, Familien und </a:t>
            </a:r>
            <a:r>
              <a:rPr lang="de-DE" sz="2000" dirty="0" smtClean="0"/>
              <a:t>Körperschaften. </a:t>
            </a:r>
            <a:endParaRPr lang="de-DE" sz="2000" dirty="0"/>
          </a:p>
          <a:p>
            <a:r>
              <a:rPr lang="de-DE" sz="2000" dirty="0"/>
              <a:t>Die RDA </a:t>
            </a:r>
            <a:r>
              <a:rPr lang="de-DE" sz="2000" dirty="0" smtClean="0"/>
              <a:t>enthalten ebenfalls Regelungen </a:t>
            </a:r>
            <a:r>
              <a:rPr lang="de-DE" sz="2000" dirty="0"/>
              <a:t>über die Verwendung von Ansetzungsformen der </a:t>
            </a:r>
            <a:r>
              <a:rPr lang="de-DE" sz="2000" dirty="0" smtClean="0"/>
              <a:t>Sucheinstiege,</a:t>
            </a:r>
            <a:endParaRPr lang="de-DE" sz="2000" dirty="0"/>
          </a:p>
          <a:p>
            <a:r>
              <a:rPr lang="de-DE" sz="2000" dirty="0" smtClean="0"/>
              <a:t>z. B. Beziehungen </a:t>
            </a:r>
            <a:r>
              <a:rPr lang="de-DE" sz="2000" dirty="0"/>
              <a:t>zwischen einer Ressource und Personen, Familien und </a:t>
            </a:r>
            <a:r>
              <a:rPr lang="de-DE" sz="2000" dirty="0" smtClean="0"/>
              <a:t>Körperschaften</a:t>
            </a:r>
            <a:r>
              <a:rPr lang="de-DE" sz="2000" dirty="0"/>
              <a:t> </a:t>
            </a:r>
            <a:r>
              <a:rPr lang="de-DE" sz="2000" dirty="0" smtClean="0"/>
              <a:t>oder</a:t>
            </a:r>
            <a:endParaRPr lang="de-DE" sz="2000" dirty="0"/>
          </a:p>
          <a:p>
            <a:r>
              <a:rPr lang="de-DE" sz="2000" dirty="0"/>
              <a:t>Beziehungen zwischen Werken, Expressionen, Manifestationen und </a:t>
            </a:r>
            <a:r>
              <a:rPr lang="de-DE" sz="2000" dirty="0" smtClean="0"/>
              <a:t>Exemplaren oder auch</a:t>
            </a:r>
            <a:endParaRPr lang="de-DE" sz="2000" dirty="0"/>
          </a:p>
          <a:p>
            <a:r>
              <a:rPr lang="de-DE" sz="2000" dirty="0"/>
              <a:t>Beziehungen zwischen Personen, Familien und Körperschaften.</a:t>
            </a:r>
          </a:p>
          <a:p>
            <a:r>
              <a:rPr lang="de-DE" sz="2000" dirty="0"/>
              <a:t>Zusätzlich stellen die RDA auch Leitlinien für die Verwendung von Titeln (Haupttitel, Paralleltitel, abweichender Titel usw.) als Sucheinstiege bereit</a:t>
            </a:r>
            <a:r>
              <a:rPr lang="de-DE" sz="2200" dirty="0"/>
              <a:t>. </a:t>
            </a:r>
          </a:p>
        </p:txBody>
      </p:sp>
      <p:sp>
        <p:nvSpPr>
          <p:cNvPr id="2" name="Fußzeilenplatzhalter 1"/>
          <p:cNvSpPr>
            <a:spLocks noGrp="1"/>
          </p:cNvSpPr>
          <p:nvPr>
            <p:ph type="ftr" sz="quarter" idx="10"/>
          </p:nvPr>
        </p:nvSpPr>
        <p:spPr>
          <a:xfrm>
            <a:off x="467544" y="6381328"/>
            <a:ext cx="5832648" cy="365125"/>
          </a:xfrm>
        </p:spPr>
        <p:txBody>
          <a:bodyPr/>
          <a:lstStyle/>
          <a:p>
            <a:pPr algn="l"/>
            <a:r>
              <a:rPr lang="de-DE" smtClean="0"/>
              <a:t>AG RDA Schulungsunterlagen – Modul 1: Grundlagen der RDA | 11.04.2014   </a:t>
            </a:r>
            <a:endParaRPr lang="de-DE" dirty="0"/>
          </a:p>
        </p:txBody>
      </p:sp>
    </p:spTree>
    <p:extLst>
      <p:ext uri="{BB962C8B-B14F-4D97-AF65-F5344CB8AC3E}">
        <p14:creationId xmlns:p14="http://schemas.microsoft.com/office/powerpoint/2010/main" val="410986318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title"/>
          </p:nvPr>
        </p:nvSpPr>
        <p:spPr>
          <a:xfrm>
            <a:off x="251520" y="332656"/>
            <a:ext cx="8229600" cy="1143000"/>
          </a:xfrm>
          <a:noFill/>
        </p:spPr>
        <p:txBody>
          <a:bodyPr/>
          <a:lstStyle/>
          <a:p>
            <a:pPr algn="l" eaLnBrk="1" hangingPunct="1"/>
            <a:r>
              <a:rPr lang="de-DE" dirty="0" smtClean="0"/>
              <a:t>Alternativen und Optionen</a:t>
            </a:r>
            <a:r>
              <a:rPr lang="de-DE" dirty="0"/>
              <a:t/>
            </a:r>
            <a:br>
              <a:rPr lang="de-DE" dirty="0"/>
            </a:br>
            <a:endParaRPr lang="de-DE" dirty="0" smtClean="0"/>
          </a:p>
        </p:txBody>
      </p:sp>
      <p:sp>
        <p:nvSpPr>
          <p:cNvPr id="47108" name="Rectangle 6"/>
          <p:cNvSpPr>
            <a:spLocks noGrp="1" noChangeArrowheads="1"/>
          </p:cNvSpPr>
          <p:nvPr>
            <p:ph type="body" idx="1"/>
          </p:nvPr>
        </p:nvSpPr>
        <p:spPr>
          <a:xfrm>
            <a:off x="467680" y="1268760"/>
            <a:ext cx="8424800" cy="1944216"/>
          </a:xfrm>
          <a:noFill/>
        </p:spPr>
        <p:txBody>
          <a:bodyPr>
            <a:normAutofit fontScale="92500" lnSpcReduction="20000"/>
          </a:bodyPr>
          <a:lstStyle/>
          <a:p>
            <a:pPr marL="0" indent="0">
              <a:buNone/>
            </a:pPr>
            <a:r>
              <a:rPr lang="de-DE" dirty="0"/>
              <a:t>Die RDA enthalten eine Reihe von </a:t>
            </a:r>
            <a:r>
              <a:rPr lang="de-DE" dirty="0" smtClean="0"/>
              <a:t>alternativen Richtlinien </a:t>
            </a:r>
            <a:r>
              <a:rPr lang="de-DE" dirty="0"/>
              <a:t>und </a:t>
            </a:r>
            <a:r>
              <a:rPr lang="de-DE" dirty="0" smtClean="0"/>
              <a:t>Bestimmungen zu einzelnen Regelwerksstellen. Es gibt:</a:t>
            </a:r>
          </a:p>
          <a:p>
            <a:r>
              <a:rPr lang="de-DE" dirty="0" smtClean="0"/>
              <a:t>Alternativen</a:t>
            </a:r>
          </a:p>
          <a:p>
            <a:r>
              <a:rPr lang="de-DE" dirty="0" smtClean="0"/>
              <a:t>Optionale Ergänzungen</a:t>
            </a:r>
          </a:p>
          <a:p>
            <a:r>
              <a:rPr lang="de-DE" dirty="0" smtClean="0"/>
              <a:t>Optionale Weglassungen</a:t>
            </a:r>
            <a:endParaRPr lang="de-DE" dirty="0"/>
          </a:p>
          <a:p>
            <a:endParaRPr lang="de-DE" sz="1800" dirty="0" smtClean="0"/>
          </a:p>
          <a:p>
            <a:endParaRPr lang="de-DE" sz="1800" dirty="0"/>
          </a:p>
          <a:p>
            <a:pPr eaLnBrk="1" hangingPunct="1">
              <a:lnSpc>
                <a:spcPts val="2200"/>
              </a:lnSpc>
              <a:spcBef>
                <a:spcPts val="0"/>
              </a:spcBef>
              <a:spcAft>
                <a:spcPts val="600"/>
              </a:spcAft>
            </a:pPr>
            <a:endParaRPr lang="de-DE" sz="1800" dirty="0" smtClean="0"/>
          </a:p>
        </p:txBody>
      </p:sp>
      <p:sp>
        <p:nvSpPr>
          <p:cNvPr id="2" name="Fußzeilenplatzhalter 1"/>
          <p:cNvSpPr>
            <a:spLocks noGrp="1"/>
          </p:cNvSpPr>
          <p:nvPr>
            <p:ph type="ftr" sz="quarter" idx="10"/>
          </p:nvPr>
        </p:nvSpPr>
        <p:spPr>
          <a:xfrm>
            <a:off x="467544" y="6381328"/>
            <a:ext cx="5328592" cy="365125"/>
          </a:xfrm>
        </p:spPr>
        <p:txBody>
          <a:bodyPr/>
          <a:lstStyle/>
          <a:p>
            <a:pPr algn="l"/>
            <a:r>
              <a:rPr lang="de-DE" dirty="0" smtClean="0"/>
              <a:t>AG RDA Schulungsunterlagen – Modul 1: Grundlagen der RDA | 11.04.2014   </a:t>
            </a:r>
            <a:endParaRPr lang="de-DE"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522" t="50666" b="22115"/>
          <a:stretch/>
        </p:blipFill>
        <p:spPr bwMode="auto">
          <a:xfrm>
            <a:off x="179512" y="3645024"/>
            <a:ext cx="8640960" cy="2245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Gerade Verbindung mit Pfeil 5"/>
          <p:cNvCxnSpPr/>
          <p:nvPr/>
        </p:nvCxnSpPr>
        <p:spPr>
          <a:xfrm flipH="1" flipV="1">
            <a:off x="1187624" y="4806932"/>
            <a:ext cx="1443120" cy="89325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9951842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pPr algn="l"/>
            <a:r>
              <a:rPr lang="de-DE" dirty="0" smtClean="0"/>
              <a:t>Alternativen und Optionen</a:t>
            </a:r>
            <a:endParaRPr lang="de-DE" dirty="0"/>
          </a:p>
        </p:txBody>
      </p:sp>
      <p:sp>
        <p:nvSpPr>
          <p:cNvPr id="3" name="Inhaltsplatzhalter 2"/>
          <p:cNvSpPr>
            <a:spLocks noGrp="1"/>
          </p:cNvSpPr>
          <p:nvPr>
            <p:ph idx="1"/>
          </p:nvPr>
        </p:nvSpPr>
        <p:spPr>
          <a:xfrm>
            <a:off x="457200" y="1600201"/>
            <a:ext cx="8229600" cy="1756792"/>
          </a:xfrm>
        </p:spPr>
        <p:txBody>
          <a:bodyPr/>
          <a:lstStyle/>
          <a:p>
            <a:pPr marL="0" indent="0">
              <a:buNone/>
            </a:pPr>
            <a:r>
              <a:rPr lang="de-DE" dirty="0" smtClean="0"/>
              <a:t>Die AG RDA hat zu jeder optionalen bzw. alternativen Regelung in den RDA eine verbindliche Entscheidung getroffen und diese in einer Anwendungsregel festgehalten.</a:t>
            </a:r>
          </a:p>
          <a:p>
            <a:pPr marL="0" indent="0">
              <a:buNone/>
            </a:pPr>
            <a:endParaRPr lang="de-DE" dirty="0"/>
          </a:p>
        </p:txBody>
      </p:sp>
      <p:sp>
        <p:nvSpPr>
          <p:cNvPr id="4" name="Fußzeilenplatzhalter 3"/>
          <p:cNvSpPr>
            <a:spLocks noGrp="1"/>
          </p:cNvSpPr>
          <p:nvPr>
            <p:ph type="ftr" sz="quarter" idx="10"/>
          </p:nvPr>
        </p:nvSpPr>
        <p:spPr>
          <a:xfrm>
            <a:off x="467544" y="6381328"/>
            <a:ext cx="5112568" cy="365125"/>
          </a:xfrm>
        </p:spPr>
        <p:txBody>
          <a:bodyPr/>
          <a:lstStyle/>
          <a:p>
            <a:pPr algn="l"/>
            <a:r>
              <a:rPr lang="de-DE" dirty="0" smtClean="0"/>
              <a:t>AG RDA Schulungsunterlagen – Modul 1: Grundlagen der RDA | 11.04.2014   </a:t>
            </a:r>
            <a:endParaRPr lang="de-DE" dirty="0"/>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829" t="49575" r="22510" b="22414"/>
          <a:stretch/>
        </p:blipFill>
        <p:spPr bwMode="auto">
          <a:xfrm>
            <a:off x="247225" y="3284984"/>
            <a:ext cx="8570315" cy="2801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23485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title"/>
          </p:nvPr>
        </p:nvSpPr>
        <p:spPr>
          <a:xfrm>
            <a:off x="251520" y="116632"/>
            <a:ext cx="8229600" cy="1143000"/>
          </a:xfrm>
          <a:noFill/>
        </p:spPr>
        <p:txBody>
          <a:bodyPr/>
          <a:lstStyle/>
          <a:p>
            <a:pPr algn="l" eaLnBrk="1" hangingPunct="1"/>
            <a:r>
              <a:rPr lang="de-DE" dirty="0" smtClean="0"/>
              <a:t>Beispiele</a:t>
            </a:r>
          </a:p>
        </p:txBody>
      </p:sp>
      <p:sp>
        <p:nvSpPr>
          <p:cNvPr id="47108" name="Rectangle 6"/>
          <p:cNvSpPr>
            <a:spLocks noGrp="1" noChangeArrowheads="1"/>
          </p:cNvSpPr>
          <p:nvPr>
            <p:ph type="body" idx="1"/>
          </p:nvPr>
        </p:nvSpPr>
        <p:spPr>
          <a:xfrm>
            <a:off x="539552" y="1556420"/>
            <a:ext cx="7848600" cy="3960812"/>
          </a:xfrm>
          <a:noFill/>
        </p:spPr>
        <p:txBody>
          <a:bodyPr/>
          <a:lstStyle/>
          <a:p>
            <a:pPr eaLnBrk="1" hangingPunct="1">
              <a:lnSpc>
                <a:spcPts val="2200"/>
              </a:lnSpc>
              <a:spcBef>
                <a:spcPts val="0"/>
              </a:spcBef>
              <a:spcAft>
                <a:spcPts val="600"/>
              </a:spcAft>
            </a:pPr>
            <a:r>
              <a:rPr lang="de-DE" dirty="0" smtClean="0"/>
              <a:t>Beispiel in RDA sind nicht präskriptiv sondern nur illustrierend.</a:t>
            </a:r>
          </a:p>
          <a:p>
            <a:pPr eaLnBrk="1" hangingPunct="1">
              <a:lnSpc>
                <a:spcPts val="2200"/>
              </a:lnSpc>
              <a:spcBef>
                <a:spcPts val="0"/>
              </a:spcBef>
              <a:spcAft>
                <a:spcPts val="600"/>
              </a:spcAft>
            </a:pPr>
            <a:r>
              <a:rPr lang="de-DE" dirty="0" smtClean="0"/>
              <a:t>Beispiele in RDA sind i. d. R. an den anglo-amerikanischen Hintergrund angepasst.</a:t>
            </a:r>
          </a:p>
          <a:p>
            <a:pPr eaLnBrk="1" hangingPunct="1">
              <a:lnSpc>
                <a:spcPts val="2200"/>
              </a:lnSpc>
              <a:spcBef>
                <a:spcPts val="0"/>
              </a:spcBef>
              <a:spcAft>
                <a:spcPts val="600"/>
              </a:spcAft>
            </a:pPr>
            <a:r>
              <a:rPr lang="de-DE" dirty="0" smtClean="0"/>
              <a:t>Beispiele für den deutschen Sprachraum sind zurzeit innerhalb der Anwendungsrichtlinien abgelegt.</a:t>
            </a:r>
            <a:endParaRPr lang="de-DE" dirty="0"/>
          </a:p>
          <a:p>
            <a:pPr eaLnBrk="1" hangingPunct="1">
              <a:lnSpc>
                <a:spcPts val="2200"/>
              </a:lnSpc>
              <a:spcBef>
                <a:spcPts val="0"/>
              </a:spcBef>
              <a:spcAft>
                <a:spcPts val="600"/>
              </a:spcAft>
            </a:pPr>
            <a:r>
              <a:rPr lang="de-DE" dirty="0" smtClean="0"/>
              <a:t>Die deutsche Übersetzung wird sukzessive für die Bedürfnisse im deutschsprachigen Raum angepasst.</a:t>
            </a:r>
          </a:p>
          <a:p>
            <a:pPr eaLnBrk="1" hangingPunct="1">
              <a:lnSpc>
                <a:spcPts val="2200"/>
              </a:lnSpc>
              <a:spcBef>
                <a:spcPts val="0"/>
              </a:spcBef>
              <a:spcAft>
                <a:spcPts val="600"/>
              </a:spcAft>
            </a:pPr>
            <a:r>
              <a:rPr lang="de-DE" dirty="0" smtClean="0"/>
              <a:t>Beispiele werden bei Bedarf auch in den internationalen Standard eingebracht.</a:t>
            </a:r>
          </a:p>
          <a:p>
            <a:pPr eaLnBrk="1" hangingPunct="1">
              <a:lnSpc>
                <a:spcPts val="2200"/>
              </a:lnSpc>
              <a:spcBef>
                <a:spcPts val="0"/>
              </a:spcBef>
              <a:spcAft>
                <a:spcPts val="600"/>
              </a:spcAft>
            </a:pPr>
            <a:endParaRPr lang="de-DE" sz="1800" dirty="0" smtClean="0"/>
          </a:p>
        </p:txBody>
      </p:sp>
      <p:sp>
        <p:nvSpPr>
          <p:cNvPr id="2" name="Fußzeilenplatzhalter 1"/>
          <p:cNvSpPr>
            <a:spLocks noGrp="1"/>
          </p:cNvSpPr>
          <p:nvPr>
            <p:ph type="ftr" sz="quarter" idx="10"/>
          </p:nvPr>
        </p:nvSpPr>
        <p:spPr>
          <a:xfrm>
            <a:off x="467544" y="6381328"/>
            <a:ext cx="532859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10294229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2234" y="245383"/>
            <a:ext cx="8229600" cy="778098"/>
          </a:xfrm>
        </p:spPr>
        <p:txBody>
          <a:bodyPr/>
          <a:lstStyle/>
          <a:p>
            <a:pPr algn="l"/>
            <a:r>
              <a:rPr lang="de-DE" dirty="0" smtClean="0"/>
              <a:t>Beispiel - Beispiel</a:t>
            </a:r>
            <a:endParaRPr lang="de-DE" dirty="0"/>
          </a:p>
        </p:txBody>
      </p:sp>
      <p:sp>
        <p:nvSpPr>
          <p:cNvPr id="4" name="Fußzeilenplatzhalter 3"/>
          <p:cNvSpPr>
            <a:spLocks noGrp="1"/>
          </p:cNvSpPr>
          <p:nvPr>
            <p:ph type="ftr" sz="quarter" idx="10"/>
          </p:nvPr>
        </p:nvSpPr>
        <p:spPr>
          <a:xfrm>
            <a:off x="467544" y="6381328"/>
            <a:ext cx="4392488" cy="365125"/>
          </a:xfrm>
        </p:spPr>
        <p:txBody>
          <a:bodyPr/>
          <a:lstStyle/>
          <a:p>
            <a:pPr algn="l"/>
            <a:r>
              <a:rPr lang="de-DE" dirty="0" smtClean="0"/>
              <a:t>AG RDA Schulungsunterlagen – Modul 1: Grundlagen der RDA | 11.04.2014   </a:t>
            </a:r>
            <a:endParaRPr lang="de-DE" dirty="0"/>
          </a:p>
        </p:txBody>
      </p:sp>
      <p:sp>
        <p:nvSpPr>
          <p:cNvPr id="5" name="Textfeld 4"/>
          <p:cNvSpPr txBox="1"/>
          <p:nvPr/>
        </p:nvSpPr>
        <p:spPr>
          <a:xfrm>
            <a:off x="4860032" y="6269419"/>
            <a:ext cx="382774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13" t="6769" r="16436" b="5882"/>
          <a:stretch/>
        </p:blipFill>
        <p:spPr bwMode="auto">
          <a:xfrm>
            <a:off x="529633" y="1019687"/>
            <a:ext cx="7932201" cy="5233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62792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a:xfrm>
            <a:off x="467544" y="6381328"/>
            <a:ext cx="5976664" cy="365125"/>
          </a:xfrm>
        </p:spPr>
        <p:txBody>
          <a:bodyPr/>
          <a:lstStyle/>
          <a:p>
            <a:pPr algn="l"/>
            <a:r>
              <a:rPr lang="de-DE" dirty="0" smtClean="0"/>
              <a:t>AG RDA Schulungsunterlagen – Modul 1: Grundlagen der RDA | 11.04.2014   </a:t>
            </a:r>
            <a:endParaRPr lang="de-DE" dirty="0"/>
          </a:p>
        </p:txBody>
      </p:sp>
      <p:pic>
        <p:nvPicPr>
          <p:cNvPr id="5"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32605" t="34709" r="32623" b="38012"/>
          <a:stretch/>
        </p:blipFill>
        <p:spPr bwMode="auto">
          <a:xfrm>
            <a:off x="1619672" y="1196752"/>
            <a:ext cx="5564215" cy="2728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1763688" y="4365104"/>
            <a:ext cx="5400600" cy="923330"/>
          </a:xfrm>
          <a:prstGeom prst="rect">
            <a:avLst/>
          </a:prstGeom>
          <a:noFill/>
        </p:spPr>
        <p:txBody>
          <a:bodyPr wrap="square" rtlCol="0">
            <a:spAutoFit/>
          </a:bodyPr>
          <a:lstStyle/>
          <a:p>
            <a:r>
              <a:rPr lang="de-DE" dirty="0">
                <a:hlinkClick r:id="rId4"/>
              </a:rPr>
              <a:t>https://</a:t>
            </a:r>
            <a:r>
              <a:rPr lang="de-DE" dirty="0" smtClean="0">
                <a:hlinkClick r:id="rId4"/>
              </a:rPr>
              <a:t>wiki.dnb.de/display/RDAINFO/RDA-Info</a:t>
            </a:r>
            <a:endParaRPr lang="de-DE" dirty="0" smtClean="0"/>
          </a:p>
          <a:p>
            <a:endParaRPr lang="de-DE" dirty="0" smtClean="0"/>
          </a:p>
          <a:p>
            <a:r>
              <a:rPr lang="de-DE" dirty="0">
                <a:hlinkClick r:id="rId5"/>
              </a:rPr>
              <a:t>rda-info@dnb.de</a:t>
            </a:r>
            <a:endParaRPr lang="de-DE" dirty="0"/>
          </a:p>
        </p:txBody>
      </p:sp>
    </p:spTree>
    <p:extLst>
      <p:ext uri="{BB962C8B-B14F-4D97-AF65-F5344CB8AC3E}">
        <p14:creationId xmlns:p14="http://schemas.microsoft.com/office/powerpoint/2010/main" val="1094693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1"/>
          <p:cNvSpPr>
            <a:spLocks noGrp="1" noChangeArrowheads="1"/>
          </p:cNvSpPr>
          <p:nvPr>
            <p:ph type="title" idx="4294967295"/>
          </p:nvPr>
        </p:nvSpPr>
        <p:spPr>
          <a:xfrm>
            <a:off x="251520" y="332656"/>
            <a:ext cx="8712968" cy="1152128"/>
          </a:xfrm>
        </p:spPr>
        <p:txBody>
          <a:bodyPr lIns="91440" tIns="45720" rIns="91440" bIns="45720" anchor="ctr"/>
          <a:lstStyle/>
          <a:p>
            <a:pPr algn="l"/>
            <a:r>
              <a:rPr lang="de-DE" dirty="0" smtClean="0"/>
              <a:t>Prinzipien des Statement </a:t>
            </a:r>
            <a:r>
              <a:rPr lang="de-DE" dirty="0"/>
              <a:t>of International </a:t>
            </a:r>
            <a:r>
              <a:rPr lang="de-DE" dirty="0" err="1"/>
              <a:t>Cataloguing</a:t>
            </a:r>
            <a:r>
              <a:rPr lang="de-DE" dirty="0"/>
              <a:t> </a:t>
            </a:r>
            <a:r>
              <a:rPr lang="de-DE" dirty="0" err="1" smtClean="0"/>
              <a:t>Principles</a:t>
            </a:r>
            <a:r>
              <a:rPr lang="en-US" dirty="0" smtClean="0"/>
              <a:t> (ICP)</a:t>
            </a:r>
          </a:p>
        </p:txBody>
      </p:sp>
      <p:sp>
        <p:nvSpPr>
          <p:cNvPr id="35844" name="Text Box 5"/>
          <p:cNvSpPr txBox="1">
            <a:spLocks noChangeArrowheads="1"/>
          </p:cNvSpPr>
          <p:nvPr/>
        </p:nvSpPr>
        <p:spPr bwMode="auto">
          <a:xfrm>
            <a:off x="539552" y="1484784"/>
            <a:ext cx="7775773" cy="5278368"/>
          </a:xfrm>
          <a:prstGeom prst="rect">
            <a:avLst/>
          </a:prstGeom>
          <a:noFill/>
          <a:ln w="9525">
            <a:noFill/>
            <a:miter lim="800000"/>
            <a:headEnd/>
            <a:tailEnd/>
          </a:ln>
        </p:spPr>
        <p:txBody>
          <a:bodyPr wrap="square">
            <a:spAutoFit/>
          </a:bodyPr>
          <a:lstStyle/>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Benutzerkomfort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Allgemeine </a:t>
            </a:r>
            <a:r>
              <a:rPr lang="de-DE" sz="2000" dirty="0">
                <a:latin typeface="Verdana" panose="020B0604030504040204" pitchFamily="34" charset="0"/>
                <a:ea typeface="Verdana" panose="020B0604030504040204" pitchFamily="34" charset="0"/>
                <a:cs typeface="Verdana" panose="020B0604030504040204" pitchFamily="34" charset="0"/>
              </a:rPr>
              <a:t>Gebräuchlichkeit </a:t>
            </a: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Wiedergabe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Richtigkeit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Ausführlichkeit </a:t>
            </a:r>
            <a:r>
              <a:rPr lang="de-DE" sz="2000" dirty="0">
                <a:latin typeface="Verdana" panose="020B0604030504040204" pitchFamily="34" charset="0"/>
                <a:ea typeface="Verdana" panose="020B0604030504040204" pitchFamily="34" charset="0"/>
                <a:cs typeface="Verdana" panose="020B0604030504040204" pitchFamily="34" charset="0"/>
              </a:rPr>
              <a:t>und Notwendigkeit </a:t>
            </a: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Bedeutung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Ökonomie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Konsistenz </a:t>
            </a:r>
            <a:r>
              <a:rPr lang="de-DE" sz="2000" dirty="0">
                <a:latin typeface="Verdana" panose="020B0604030504040204" pitchFamily="34" charset="0"/>
                <a:ea typeface="Verdana" panose="020B0604030504040204" pitchFamily="34" charset="0"/>
                <a:cs typeface="Verdana" panose="020B0604030504040204" pitchFamily="34" charset="0"/>
              </a:rPr>
              <a:t>und Standardisierung </a:t>
            </a:r>
          </a:p>
          <a:p>
            <a:pPr marL="285750" indent="-285750">
              <a:spcBef>
                <a:spcPct val="50000"/>
              </a:spcBef>
              <a:buSzPct val="800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Integration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50000"/>
              </a:spcBef>
              <a:buSzPct val="800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hlinkClick r:id="rId3"/>
              </a:rPr>
              <a:t>http://www.ifla.org/publications/statement-of-international-cataloguing-principles</a:t>
            </a:r>
            <a:r>
              <a:rPr lang="de-DE" sz="2000" dirty="0">
                <a:latin typeface="Verdana" panose="020B0604030504040204" pitchFamily="34" charset="0"/>
                <a:ea typeface="Verdana" panose="020B0604030504040204" pitchFamily="34" charset="0"/>
                <a:cs typeface="Verdana" panose="020B0604030504040204" pitchFamily="34" charset="0"/>
              </a:rPr>
              <a:t>  </a:t>
            </a:r>
          </a:p>
          <a:p>
            <a:pPr>
              <a:spcBef>
                <a:spcPct val="50000"/>
              </a:spcBef>
              <a:buSzPct val="80000"/>
              <a:buFont typeface="Wingdings" pitchFamily="2" charset="2"/>
              <a:buChar char="§"/>
            </a:pPr>
            <a:endParaRPr lang="de-DE" dirty="0"/>
          </a:p>
        </p:txBody>
      </p:sp>
      <p:sp>
        <p:nvSpPr>
          <p:cNvPr id="2" name="Fußzeilenplatzhalter 1"/>
          <p:cNvSpPr>
            <a:spLocks noGrp="1"/>
          </p:cNvSpPr>
          <p:nvPr>
            <p:ph type="ftr" sz="quarter" idx="10"/>
          </p:nvPr>
        </p:nvSpPr>
        <p:spPr>
          <a:xfrm>
            <a:off x="467544" y="6381328"/>
            <a:ext cx="568863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80481044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title"/>
          </p:nvPr>
        </p:nvSpPr>
        <p:spPr>
          <a:xfrm>
            <a:off x="251520" y="476672"/>
            <a:ext cx="8640960" cy="768325"/>
          </a:xfrm>
          <a:noFill/>
        </p:spPr>
        <p:txBody>
          <a:bodyPr/>
          <a:lstStyle/>
          <a:p>
            <a:pPr algn="l" eaLnBrk="1" hangingPunct="1"/>
            <a:r>
              <a:rPr lang="de-DE" dirty="0" err="1" smtClean="0"/>
              <a:t>Functional</a:t>
            </a:r>
            <a:r>
              <a:rPr lang="de-DE" dirty="0" smtClean="0"/>
              <a:t> </a:t>
            </a:r>
            <a:r>
              <a:rPr lang="de-DE" dirty="0" err="1"/>
              <a:t>R</a:t>
            </a:r>
            <a:r>
              <a:rPr lang="de-DE" dirty="0" err="1" smtClean="0"/>
              <a:t>equirements</a:t>
            </a:r>
            <a:r>
              <a:rPr lang="de-DE" dirty="0" smtClean="0"/>
              <a:t> </a:t>
            </a:r>
            <a:r>
              <a:rPr lang="de-DE" dirty="0" err="1" smtClean="0"/>
              <a:t>for</a:t>
            </a:r>
            <a:r>
              <a:rPr lang="de-DE" dirty="0" smtClean="0"/>
              <a:t> </a:t>
            </a:r>
            <a:r>
              <a:rPr lang="de-DE" dirty="0" err="1"/>
              <a:t>B</a:t>
            </a:r>
            <a:r>
              <a:rPr lang="de-DE" dirty="0" err="1" smtClean="0"/>
              <a:t>ibliographic</a:t>
            </a:r>
            <a:r>
              <a:rPr lang="de-DE" dirty="0" smtClean="0"/>
              <a:t> </a:t>
            </a:r>
            <a:r>
              <a:rPr lang="de-DE" dirty="0"/>
              <a:t>R</a:t>
            </a:r>
            <a:r>
              <a:rPr lang="de-DE" dirty="0" smtClean="0"/>
              <a:t>ecords (FRBR)</a:t>
            </a:r>
          </a:p>
        </p:txBody>
      </p:sp>
      <p:sp>
        <p:nvSpPr>
          <p:cNvPr id="16388" name="Rectangle 5"/>
          <p:cNvSpPr>
            <a:spLocks noGrp="1" noChangeArrowheads="1"/>
          </p:cNvSpPr>
          <p:nvPr>
            <p:ph type="body" idx="1"/>
          </p:nvPr>
        </p:nvSpPr>
        <p:spPr>
          <a:xfrm>
            <a:off x="467544" y="1700808"/>
            <a:ext cx="8352928" cy="4608512"/>
          </a:xfrm>
        </p:spPr>
        <p:txBody>
          <a:bodyPr>
            <a:normAutofit/>
          </a:bodyPr>
          <a:lstStyle/>
          <a:p>
            <a:pPr eaLnBrk="1" hangingPunct="1">
              <a:lnSpc>
                <a:spcPts val="2500"/>
              </a:lnSpc>
              <a:buNone/>
            </a:pPr>
            <a:r>
              <a:rPr lang="de-DE" b="1" dirty="0" smtClean="0"/>
              <a:t>Benutzeranforderungen</a:t>
            </a:r>
            <a:r>
              <a:rPr lang="de-DE" dirty="0" smtClean="0"/>
              <a:t>: </a:t>
            </a:r>
            <a:br>
              <a:rPr lang="de-DE" dirty="0" smtClean="0"/>
            </a:br>
            <a:r>
              <a:rPr lang="de-DE" dirty="0" smtClean="0"/>
              <a:t>Finden, Identifizieren, Auswählen und Zugang erhalten</a:t>
            </a:r>
          </a:p>
          <a:p>
            <a:pPr eaLnBrk="1" hangingPunct="1">
              <a:lnSpc>
                <a:spcPts val="2500"/>
              </a:lnSpc>
              <a:buNone/>
            </a:pPr>
            <a:r>
              <a:rPr lang="de-DE" dirty="0" smtClean="0"/>
              <a:t> </a:t>
            </a:r>
          </a:p>
          <a:p>
            <a:pPr eaLnBrk="1" hangingPunct="1">
              <a:lnSpc>
                <a:spcPts val="2500"/>
              </a:lnSpc>
              <a:buNone/>
            </a:pPr>
            <a:r>
              <a:rPr lang="de-DE" b="1" dirty="0" smtClean="0"/>
              <a:t>Entität</a:t>
            </a:r>
            <a:r>
              <a:rPr lang="de-DE" dirty="0" smtClean="0"/>
              <a:t>: </a:t>
            </a:r>
            <a:br>
              <a:rPr lang="de-DE" dirty="0" smtClean="0"/>
            </a:br>
            <a:r>
              <a:rPr lang="de-DE" dirty="0" smtClean="0"/>
              <a:t>ein eindeutig zu bestimmendes Objekt, das durch bestimmte Merkmale (Attribute) charakterisiert wird</a:t>
            </a:r>
          </a:p>
          <a:p>
            <a:pPr eaLnBrk="1" hangingPunct="1">
              <a:lnSpc>
                <a:spcPts val="2500"/>
              </a:lnSpc>
              <a:buNone/>
            </a:pPr>
            <a:endParaRPr lang="de-DE" dirty="0" smtClean="0"/>
          </a:p>
          <a:p>
            <a:pPr eaLnBrk="1" hangingPunct="1">
              <a:lnSpc>
                <a:spcPts val="2500"/>
              </a:lnSpc>
              <a:buFont typeface="Verdana" pitchFamily="34" charset="0"/>
              <a:buNone/>
            </a:pPr>
            <a:r>
              <a:rPr lang="de-DE" b="1" dirty="0" smtClean="0"/>
              <a:t>Beziehung (Relation)</a:t>
            </a:r>
            <a:r>
              <a:rPr lang="de-DE" dirty="0" smtClean="0"/>
              <a:t>: </a:t>
            </a:r>
            <a:br>
              <a:rPr lang="de-DE" dirty="0" smtClean="0"/>
            </a:br>
            <a:r>
              <a:rPr lang="de-DE" dirty="0" smtClean="0"/>
              <a:t>Verbindung zwischen zwei oder mehreren </a:t>
            </a:r>
            <a:r>
              <a:rPr lang="de-DE" dirty="0" smtClean="0"/>
              <a:t>Entitäten</a:t>
            </a:r>
            <a:endParaRPr lang="de-DE" dirty="0" smtClean="0"/>
          </a:p>
          <a:p>
            <a:pPr eaLnBrk="1" hangingPunct="1">
              <a:lnSpc>
                <a:spcPts val="2000"/>
              </a:lnSpc>
              <a:buFont typeface="Verdana" pitchFamily="34" charset="0"/>
              <a:buNone/>
            </a:pPr>
            <a:r>
              <a:rPr lang="de-DE" dirty="0" smtClean="0"/>
              <a:t>		</a:t>
            </a:r>
          </a:p>
        </p:txBody>
      </p:sp>
      <p:sp>
        <p:nvSpPr>
          <p:cNvPr id="2" name="Fußzeilenplatzhalter 1"/>
          <p:cNvSpPr>
            <a:spLocks noGrp="1"/>
          </p:cNvSpPr>
          <p:nvPr>
            <p:ph type="ftr" sz="quarter" idx="10"/>
          </p:nvPr>
        </p:nvSpPr>
        <p:spPr>
          <a:xfrm>
            <a:off x="467544" y="6381328"/>
            <a:ext cx="5760640"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3868299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Gerade Verbindung mit Pfeil 32"/>
          <p:cNvCxnSpPr/>
          <p:nvPr/>
        </p:nvCxnSpPr>
        <p:spPr>
          <a:xfrm rot="10800000">
            <a:off x="2555875" y="2781300"/>
            <a:ext cx="1547813"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12" name="Rectangle 3"/>
          <p:cNvSpPr>
            <a:spLocks noGrp="1" noChangeArrowheads="1"/>
          </p:cNvSpPr>
          <p:nvPr>
            <p:ph type="title"/>
          </p:nvPr>
        </p:nvSpPr>
        <p:spPr>
          <a:xfrm>
            <a:off x="251520" y="260648"/>
            <a:ext cx="7593012" cy="777875"/>
          </a:xfrm>
          <a:noFill/>
        </p:spPr>
        <p:txBody>
          <a:bodyPr/>
          <a:lstStyle/>
          <a:p>
            <a:pPr algn="l" eaLnBrk="1" hangingPunct="1"/>
            <a:r>
              <a:rPr lang="de-DE" dirty="0" smtClean="0">
                <a:solidFill>
                  <a:schemeClr val="tx2">
                    <a:lumMod val="60000"/>
                    <a:lumOff val="40000"/>
                  </a:schemeClr>
                </a:solidFill>
              </a:rPr>
              <a:t>Entitäten</a:t>
            </a:r>
            <a:r>
              <a:rPr lang="de-DE" dirty="0" smtClean="0"/>
              <a:t>/</a:t>
            </a:r>
            <a:r>
              <a:rPr lang="de-DE" dirty="0" smtClean="0">
                <a:solidFill>
                  <a:schemeClr val="accent2">
                    <a:lumMod val="75000"/>
                  </a:schemeClr>
                </a:solidFill>
              </a:rPr>
              <a:t>Merkmale</a:t>
            </a:r>
            <a:r>
              <a:rPr lang="de-DE" dirty="0" smtClean="0"/>
              <a:t>/Beziehungen </a:t>
            </a:r>
          </a:p>
        </p:txBody>
      </p:sp>
      <p:sp>
        <p:nvSpPr>
          <p:cNvPr id="7" name="Diagonal liegende Ecken des Rechtecks abrunden 6"/>
          <p:cNvSpPr/>
          <p:nvPr/>
        </p:nvSpPr>
        <p:spPr>
          <a:xfrm>
            <a:off x="900113" y="2349500"/>
            <a:ext cx="1655762"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Firma</a:t>
            </a:r>
          </a:p>
        </p:txBody>
      </p:sp>
      <p:sp>
        <p:nvSpPr>
          <p:cNvPr id="9" name="Diagonal liegende Ecken des Rechtecks abrunden 8"/>
          <p:cNvSpPr/>
          <p:nvPr/>
        </p:nvSpPr>
        <p:spPr>
          <a:xfrm>
            <a:off x="4067175" y="2349500"/>
            <a:ext cx="1512888"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10" name="Diagonal liegende Ecken des Rechtecks abrunden 9"/>
          <p:cNvSpPr/>
          <p:nvPr/>
        </p:nvSpPr>
        <p:spPr>
          <a:xfrm>
            <a:off x="946883" y="3429000"/>
            <a:ext cx="1655762"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1" name="Diagonal liegende Ecken des Rechtecks abrunden 10"/>
          <p:cNvSpPr/>
          <p:nvPr/>
        </p:nvSpPr>
        <p:spPr>
          <a:xfrm>
            <a:off x="938005" y="4437063"/>
            <a:ext cx="1655762" cy="792162"/>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Gründungs-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Diagonal liegende Ecken des Rechtecks abrunden 11"/>
          <p:cNvSpPr/>
          <p:nvPr/>
        </p:nvSpPr>
        <p:spPr>
          <a:xfrm>
            <a:off x="885308" y="5453702"/>
            <a:ext cx="1655762"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Branche</a:t>
            </a:r>
          </a:p>
        </p:txBody>
      </p:sp>
      <p:sp>
        <p:nvSpPr>
          <p:cNvPr id="13" name="Diagonal liegende Ecken des Rechtecks abrunden 12"/>
          <p:cNvSpPr/>
          <p:nvPr/>
        </p:nvSpPr>
        <p:spPr>
          <a:xfrm>
            <a:off x="4067175" y="3429000"/>
            <a:ext cx="1296988"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4" name="Diagonal liegende Ecken des Rechtecks abrunden 13"/>
          <p:cNvSpPr/>
          <p:nvPr/>
        </p:nvSpPr>
        <p:spPr>
          <a:xfrm>
            <a:off x="4067175" y="4437063"/>
            <a:ext cx="1296988" cy="792162"/>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Diagonal liegende Ecken des Rechtecks abrunden 14"/>
          <p:cNvSpPr/>
          <p:nvPr/>
        </p:nvSpPr>
        <p:spPr>
          <a:xfrm>
            <a:off x="4109608" y="5391558"/>
            <a:ext cx="1296988"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6" name="Diagonal liegende Ecken des Rechtecks abrunden 15"/>
          <p:cNvSpPr/>
          <p:nvPr/>
        </p:nvSpPr>
        <p:spPr>
          <a:xfrm>
            <a:off x="7092950" y="3429000"/>
            <a:ext cx="1295400"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7" name="Diagonal liegende Ecken des Rechtecks abrunden 16"/>
          <p:cNvSpPr/>
          <p:nvPr/>
        </p:nvSpPr>
        <p:spPr>
          <a:xfrm>
            <a:off x="7092950" y="4437063"/>
            <a:ext cx="1295400" cy="792162"/>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Diagonal liegende Ecken des Rechtecks abrunden 17"/>
          <p:cNvSpPr/>
          <p:nvPr/>
        </p:nvSpPr>
        <p:spPr>
          <a:xfrm>
            <a:off x="7092950" y="5453702"/>
            <a:ext cx="1295400" cy="792163"/>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9" name="Diagonal liegende Ecken des Rechtecks abrunden 18"/>
          <p:cNvSpPr/>
          <p:nvPr/>
        </p:nvSpPr>
        <p:spPr>
          <a:xfrm>
            <a:off x="6948488" y="2293984"/>
            <a:ext cx="1511300"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17425" name="Textfeld 26"/>
          <p:cNvSpPr txBox="1">
            <a:spLocks noChangeArrowheads="1"/>
          </p:cNvSpPr>
          <p:nvPr/>
        </p:nvSpPr>
        <p:spPr bwMode="auto">
          <a:xfrm>
            <a:off x="2627313" y="2349500"/>
            <a:ext cx="1081087" cy="276225"/>
          </a:xfrm>
          <a:prstGeom prst="rect">
            <a:avLst/>
          </a:prstGeom>
          <a:noFill/>
          <a:ln w="9525">
            <a:noFill/>
            <a:miter lim="800000"/>
            <a:headEnd/>
            <a:tailEnd/>
          </a:ln>
        </p:spPr>
        <p:txBody>
          <a:bodyPr>
            <a:spAutoFit/>
          </a:bodyPr>
          <a:lstStyle/>
          <a:p>
            <a:r>
              <a:rPr lang="de-DE" sz="1200" dirty="0">
                <a:latin typeface="Verdana" panose="020B0604030504040204" pitchFamily="34" charset="0"/>
                <a:ea typeface="Verdana" panose="020B0604030504040204" pitchFamily="34" charset="0"/>
                <a:cs typeface="Verdana" panose="020B0604030504040204" pitchFamily="34" charset="0"/>
              </a:rPr>
              <a:t>beschäftigt</a:t>
            </a:r>
          </a:p>
        </p:txBody>
      </p:sp>
      <p:cxnSp>
        <p:nvCxnSpPr>
          <p:cNvPr id="29" name="Gerade Verbindung mit Pfeil 28"/>
          <p:cNvCxnSpPr/>
          <p:nvPr/>
        </p:nvCxnSpPr>
        <p:spPr>
          <a:xfrm>
            <a:off x="2555875" y="2636838"/>
            <a:ext cx="15113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27" name="Textfeld 33"/>
          <p:cNvSpPr txBox="1">
            <a:spLocks noChangeArrowheads="1"/>
          </p:cNvSpPr>
          <p:nvPr/>
        </p:nvSpPr>
        <p:spPr bwMode="auto">
          <a:xfrm>
            <a:off x="2627313" y="2852738"/>
            <a:ext cx="1368425" cy="277812"/>
          </a:xfrm>
          <a:prstGeom prst="rect">
            <a:avLst/>
          </a:prstGeom>
          <a:noFill/>
          <a:ln w="9525">
            <a:noFill/>
            <a:miter lim="800000"/>
            <a:headEnd/>
            <a:tailEnd/>
          </a:ln>
        </p:spPr>
        <p:txBody>
          <a:bodyPr>
            <a:spAutoFit/>
          </a:bodyPr>
          <a:lstStyle/>
          <a:p>
            <a:r>
              <a:rPr lang="de-DE" sz="1200" dirty="0">
                <a:latin typeface="Verdana" panose="020B0604030504040204" pitchFamily="34" charset="0"/>
                <a:ea typeface="Verdana" panose="020B0604030504040204" pitchFamily="34" charset="0"/>
                <a:cs typeface="Verdana" panose="020B0604030504040204" pitchFamily="34" charset="0"/>
              </a:rPr>
              <a:t>beschäftigt von</a:t>
            </a:r>
          </a:p>
        </p:txBody>
      </p:sp>
      <p:cxnSp>
        <p:nvCxnSpPr>
          <p:cNvPr id="40" name="Gerade Verbindung mit Pfeil 39"/>
          <p:cNvCxnSpPr/>
          <p:nvPr/>
        </p:nvCxnSpPr>
        <p:spPr>
          <a:xfrm>
            <a:off x="5580063" y="2635250"/>
            <a:ext cx="136842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29" name="Textfeld 41"/>
          <p:cNvSpPr txBox="1">
            <a:spLocks noChangeArrowheads="1"/>
          </p:cNvSpPr>
          <p:nvPr/>
        </p:nvSpPr>
        <p:spPr bwMode="auto">
          <a:xfrm>
            <a:off x="5580063" y="2492375"/>
            <a:ext cx="1223962" cy="509588"/>
          </a:xfrm>
          <a:prstGeom prst="rect">
            <a:avLst/>
          </a:prstGeom>
          <a:noFill/>
          <a:ln w="9525">
            <a:noFill/>
            <a:miter lim="800000"/>
            <a:headEnd/>
            <a:tailEnd/>
          </a:ln>
        </p:spPr>
        <p:txBody>
          <a:bodyPr>
            <a:spAutoFit/>
          </a:bodyPr>
          <a:lstStyle/>
          <a:p>
            <a:pPr>
              <a:lnSpc>
                <a:spcPts val="800"/>
              </a:lnSpc>
            </a:pPr>
            <a:r>
              <a:rPr lang="de-DE" sz="1200" dirty="0">
                <a:latin typeface="Verdana" panose="020B0604030504040204" pitchFamily="34" charset="0"/>
                <a:ea typeface="Verdana" panose="020B0604030504040204" pitchFamily="34" charset="0"/>
                <a:cs typeface="Verdana" panose="020B0604030504040204" pitchFamily="34" charset="0"/>
              </a:rPr>
              <a:t>verheiratet</a:t>
            </a:r>
            <a:r>
              <a:rPr lang="de-DE" sz="1200" dirty="0"/>
              <a:t/>
            </a:r>
            <a:br>
              <a:rPr lang="de-DE" sz="1200" dirty="0"/>
            </a:br>
            <a:r>
              <a:rPr lang="de-DE" sz="1200" dirty="0"/>
              <a:t/>
            </a:r>
            <a:br>
              <a:rPr lang="de-DE" sz="1200" dirty="0"/>
            </a:br>
            <a:r>
              <a:rPr lang="de-DE" sz="1200" dirty="0"/>
              <a:t/>
            </a:r>
            <a:br>
              <a:rPr lang="de-DE" sz="1200" dirty="0"/>
            </a:br>
            <a:r>
              <a:rPr lang="de-DE" sz="1200" dirty="0">
                <a:latin typeface="Verdana" panose="020B0604030504040204" pitchFamily="34" charset="0"/>
                <a:ea typeface="Verdana" panose="020B0604030504040204" pitchFamily="34" charset="0"/>
                <a:cs typeface="Verdana" panose="020B0604030504040204" pitchFamily="34" charset="0"/>
              </a:rPr>
              <a:t>mit</a:t>
            </a:r>
          </a:p>
        </p:txBody>
      </p:sp>
      <p:cxnSp>
        <p:nvCxnSpPr>
          <p:cNvPr id="44" name="Gerade Verbindung mit Pfeil 43"/>
          <p:cNvCxnSpPr/>
          <p:nvPr/>
        </p:nvCxnSpPr>
        <p:spPr>
          <a:xfrm flipH="1">
            <a:off x="5580064" y="2786106"/>
            <a:ext cx="136842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Fußzeilenplatzhalter 1"/>
          <p:cNvSpPr>
            <a:spLocks noGrp="1"/>
          </p:cNvSpPr>
          <p:nvPr>
            <p:ph type="ftr" sz="quarter" idx="10"/>
          </p:nvPr>
        </p:nvSpPr>
        <p:spPr>
          <a:xfrm>
            <a:off x="467543" y="6381328"/>
            <a:ext cx="5112519"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505832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title"/>
          </p:nvPr>
        </p:nvSpPr>
        <p:spPr>
          <a:xfrm>
            <a:off x="235744" y="260648"/>
            <a:ext cx="7593012" cy="777875"/>
          </a:xfrm>
          <a:noFill/>
        </p:spPr>
        <p:txBody>
          <a:bodyPr/>
          <a:lstStyle/>
          <a:p>
            <a:pPr algn="l" eaLnBrk="1" hangingPunct="1"/>
            <a:r>
              <a:rPr lang="de-DE" dirty="0" smtClean="0"/>
              <a:t>FRBR-Entitäten der Gruppe 1</a:t>
            </a:r>
          </a:p>
        </p:txBody>
      </p:sp>
      <p:sp>
        <p:nvSpPr>
          <p:cNvPr id="18436" name="AutoShape 6"/>
          <p:cNvSpPr>
            <a:spLocks noChangeArrowheads="1"/>
          </p:cNvSpPr>
          <p:nvPr/>
        </p:nvSpPr>
        <p:spPr bwMode="auto">
          <a:xfrm>
            <a:off x="971550" y="2708275"/>
            <a:ext cx="1439863"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8437" name="AutoShape 7"/>
          <p:cNvSpPr>
            <a:spLocks noChangeArrowheads="1"/>
          </p:cNvSpPr>
          <p:nvPr/>
        </p:nvSpPr>
        <p:spPr bwMode="auto">
          <a:xfrm>
            <a:off x="3132138" y="3571875"/>
            <a:ext cx="1439862"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8438" name="AutoShape 8"/>
          <p:cNvSpPr>
            <a:spLocks noChangeArrowheads="1"/>
          </p:cNvSpPr>
          <p:nvPr/>
        </p:nvSpPr>
        <p:spPr bwMode="auto">
          <a:xfrm>
            <a:off x="5148263" y="429260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8439" name="AutoShape 9"/>
          <p:cNvSpPr>
            <a:spLocks noChangeArrowheads="1"/>
          </p:cNvSpPr>
          <p:nvPr/>
        </p:nvSpPr>
        <p:spPr bwMode="auto">
          <a:xfrm>
            <a:off x="7451725" y="4868863"/>
            <a:ext cx="1439863"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de-DE"/>
          </a:p>
        </p:txBody>
      </p:sp>
      <p:sp>
        <p:nvSpPr>
          <p:cNvPr id="18440" name="Text Box 10"/>
          <p:cNvSpPr txBox="1">
            <a:spLocks noChangeArrowheads="1"/>
          </p:cNvSpPr>
          <p:nvPr/>
        </p:nvSpPr>
        <p:spPr bwMode="auto">
          <a:xfrm>
            <a:off x="1258888" y="2917825"/>
            <a:ext cx="1225550"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Werk</a:t>
            </a:r>
          </a:p>
        </p:txBody>
      </p:sp>
      <p:sp>
        <p:nvSpPr>
          <p:cNvPr id="18441" name="Text Box 11"/>
          <p:cNvSpPr txBox="1">
            <a:spLocks noChangeArrowheads="1"/>
          </p:cNvSpPr>
          <p:nvPr/>
        </p:nvSpPr>
        <p:spPr bwMode="auto">
          <a:xfrm>
            <a:off x="3132138" y="3709988"/>
            <a:ext cx="1439862" cy="36671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Expression</a:t>
            </a:r>
          </a:p>
        </p:txBody>
      </p:sp>
      <p:sp>
        <p:nvSpPr>
          <p:cNvPr id="18442" name="Text Box 12"/>
          <p:cNvSpPr txBox="1">
            <a:spLocks noChangeArrowheads="1"/>
          </p:cNvSpPr>
          <p:nvPr/>
        </p:nvSpPr>
        <p:spPr bwMode="auto">
          <a:xfrm>
            <a:off x="5148263" y="4502150"/>
            <a:ext cx="1800225" cy="366713"/>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Manifestation</a:t>
            </a:r>
          </a:p>
        </p:txBody>
      </p:sp>
      <p:sp>
        <p:nvSpPr>
          <p:cNvPr id="18443" name="Text Box 13"/>
          <p:cNvSpPr txBox="1">
            <a:spLocks noChangeArrowheads="1"/>
          </p:cNvSpPr>
          <p:nvPr/>
        </p:nvSpPr>
        <p:spPr bwMode="auto">
          <a:xfrm>
            <a:off x="7524750" y="5078413"/>
            <a:ext cx="1441450" cy="36671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Exemplar</a:t>
            </a:r>
          </a:p>
        </p:txBody>
      </p:sp>
      <p:sp>
        <p:nvSpPr>
          <p:cNvPr id="18444" name="Line 14"/>
          <p:cNvSpPr>
            <a:spLocks noChangeShapeType="1"/>
          </p:cNvSpPr>
          <p:nvPr/>
        </p:nvSpPr>
        <p:spPr bwMode="auto">
          <a:xfrm>
            <a:off x="755650" y="3789363"/>
            <a:ext cx="2376488" cy="0"/>
          </a:xfrm>
          <a:prstGeom prst="line">
            <a:avLst/>
          </a:prstGeom>
          <a:noFill/>
          <a:ln w="9525">
            <a:solidFill>
              <a:schemeClr val="tx1"/>
            </a:solidFill>
            <a:round/>
            <a:headEnd/>
            <a:tailEnd type="triangle" w="med" len="med"/>
          </a:ln>
        </p:spPr>
        <p:txBody>
          <a:bodyPr/>
          <a:lstStyle/>
          <a:p>
            <a:endParaRPr lang="de-DE"/>
          </a:p>
        </p:txBody>
      </p:sp>
      <p:sp>
        <p:nvSpPr>
          <p:cNvPr id="18445" name="Line 15"/>
          <p:cNvSpPr>
            <a:spLocks noChangeShapeType="1"/>
          </p:cNvSpPr>
          <p:nvPr/>
        </p:nvSpPr>
        <p:spPr bwMode="auto">
          <a:xfrm>
            <a:off x="755650" y="3141663"/>
            <a:ext cx="0" cy="647700"/>
          </a:xfrm>
          <a:prstGeom prst="line">
            <a:avLst/>
          </a:prstGeom>
          <a:noFill/>
          <a:ln w="9525">
            <a:solidFill>
              <a:schemeClr val="tx1"/>
            </a:solidFill>
            <a:round/>
            <a:headEnd/>
            <a:tailEnd/>
          </a:ln>
        </p:spPr>
        <p:txBody>
          <a:bodyPr/>
          <a:lstStyle/>
          <a:p>
            <a:endParaRPr lang="de-DE"/>
          </a:p>
        </p:txBody>
      </p:sp>
      <p:sp>
        <p:nvSpPr>
          <p:cNvPr id="18446" name="Line 16"/>
          <p:cNvSpPr>
            <a:spLocks noChangeShapeType="1"/>
          </p:cNvSpPr>
          <p:nvPr/>
        </p:nvSpPr>
        <p:spPr bwMode="auto">
          <a:xfrm>
            <a:off x="755650" y="3141663"/>
            <a:ext cx="215900" cy="0"/>
          </a:xfrm>
          <a:prstGeom prst="line">
            <a:avLst/>
          </a:prstGeom>
          <a:noFill/>
          <a:ln w="9525">
            <a:solidFill>
              <a:schemeClr val="tx1"/>
            </a:solidFill>
            <a:round/>
            <a:headEnd/>
            <a:tailEnd type="triangle" w="med" len="med"/>
          </a:ln>
        </p:spPr>
        <p:txBody>
          <a:bodyPr/>
          <a:lstStyle/>
          <a:p>
            <a:endParaRPr lang="de-DE"/>
          </a:p>
        </p:txBody>
      </p:sp>
      <p:sp>
        <p:nvSpPr>
          <p:cNvPr id="18447" name="Line 17"/>
          <p:cNvSpPr>
            <a:spLocks noChangeShapeType="1"/>
          </p:cNvSpPr>
          <p:nvPr/>
        </p:nvSpPr>
        <p:spPr bwMode="auto">
          <a:xfrm>
            <a:off x="755650" y="3789363"/>
            <a:ext cx="2232025" cy="0"/>
          </a:xfrm>
          <a:prstGeom prst="line">
            <a:avLst/>
          </a:prstGeom>
          <a:noFill/>
          <a:ln w="9525">
            <a:solidFill>
              <a:schemeClr val="tx1"/>
            </a:solidFill>
            <a:round/>
            <a:headEnd/>
            <a:tailEnd type="triangle" w="med" len="med"/>
          </a:ln>
        </p:spPr>
        <p:txBody>
          <a:bodyPr/>
          <a:lstStyle/>
          <a:p>
            <a:endParaRPr lang="de-DE"/>
          </a:p>
        </p:txBody>
      </p:sp>
      <p:sp>
        <p:nvSpPr>
          <p:cNvPr id="18448" name="Line 18"/>
          <p:cNvSpPr>
            <a:spLocks noChangeShapeType="1"/>
          </p:cNvSpPr>
          <p:nvPr/>
        </p:nvSpPr>
        <p:spPr bwMode="auto">
          <a:xfrm>
            <a:off x="2916238" y="4508500"/>
            <a:ext cx="2232025" cy="0"/>
          </a:xfrm>
          <a:prstGeom prst="line">
            <a:avLst/>
          </a:prstGeom>
          <a:noFill/>
          <a:ln w="9525">
            <a:solidFill>
              <a:schemeClr val="tx1"/>
            </a:solidFill>
            <a:round/>
            <a:headEnd/>
            <a:tailEnd type="triangle" w="med" len="med"/>
          </a:ln>
        </p:spPr>
        <p:txBody>
          <a:bodyPr/>
          <a:lstStyle/>
          <a:p>
            <a:endParaRPr lang="de-DE"/>
          </a:p>
        </p:txBody>
      </p:sp>
      <p:sp>
        <p:nvSpPr>
          <p:cNvPr id="18449" name="Line 19"/>
          <p:cNvSpPr>
            <a:spLocks noChangeShapeType="1"/>
          </p:cNvSpPr>
          <p:nvPr/>
        </p:nvSpPr>
        <p:spPr bwMode="auto">
          <a:xfrm>
            <a:off x="2916238" y="4149725"/>
            <a:ext cx="0" cy="358775"/>
          </a:xfrm>
          <a:prstGeom prst="line">
            <a:avLst/>
          </a:prstGeom>
          <a:noFill/>
          <a:ln w="9525">
            <a:solidFill>
              <a:schemeClr val="tx1"/>
            </a:solidFill>
            <a:round/>
            <a:headEnd/>
            <a:tailEnd/>
          </a:ln>
        </p:spPr>
        <p:txBody>
          <a:bodyPr/>
          <a:lstStyle/>
          <a:p>
            <a:endParaRPr lang="de-DE"/>
          </a:p>
        </p:txBody>
      </p:sp>
      <p:sp>
        <p:nvSpPr>
          <p:cNvPr id="18450" name="Line 20"/>
          <p:cNvSpPr>
            <a:spLocks noChangeShapeType="1"/>
          </p:cNvSpPr>
          <p:nvPr/>
        </p:nvSpPr>
        <p:spPr bwMode="auto">
          <a:xfrm>
            <a:off x="2916238" y="4149725"/>
            <a:ext cx="215900" cy="0"/>
          </a:xfrm>
          <a:prstGeom prst="line">
            <a:avLst/>
          </a:prstGeom>
          <a:noFill/>
          <a:ln w="9525">
            <a:solidFill>
              <a:schemeClr val="tx1"/>
            </a:solidFill>
            <a:round/>
            <a:headEnd/>
            <a:tailEnd type="triangle" w="med" len="med"/>
          </a:ln>
        </p:spPr>
        <p:txBody>
          <a:bodyPr/>
          <a:lstStyle/>
          <a:p>
            <a:endParaRPr lang="de-DE"/>
          </a:p>
        </p:txBody>
      </p:sp>
      <p:sp>
        <p:nvSpPr>
          <p:cNvPr id="18451" name="Line 21"/>
          <p:cNvSpPr>
            <a:spLocks noChangeShapeType="1"/>
          </p:cNvSpPr>
          <p:nvPr/>
        </p:nvSpPr>
        <p:spPr bwMode="auto">
          <a:xfrm>
            <a:off x="2916238" y="4149725"/>
            <a:ext cx="71437" cy="0"/>
          </a:xfrm>
          <a:prstGeom prst="line">
            <a:avLst/>
          </a:prstGeom>
          <a:noFill/>
          <a:ln w="9525">
            <a:solidFill>
              <a:schemeClr val="tx1"/>
            </a:solidFill>
            <a:round/>
            <a:headEnd/>
            <a:tailEnd type="triangle" w="med" len="med"/>
          </a:ln>
        </p:spPr>
        <p:txBody>
          <a:bodyPr/>
          <a:lstStyle/>
          <a:p>
            <a:endParaRPr lang="de-DE"/>
          </a:p>
        </p:txBody>
      </p:sp>
      <p:sp>
        <p:nvSpPr>
          <p:cNvPr id="18452" name="Line 22"/>
          <p:cNvSpPr>
            <a:spLocks noChangeShapeType="1"/>
          </p:cNvSpPr>
          <p:nvPr/>
        </p:nvSpPr>
        <p:spPr bwMode="auto">
          <a:xfrm>
            <a:off x="4932363" y="5300663"/>
            <a:ext cx="2519362" cy="0"/>
          </a:xfrm>
          <a:prstGeom prst="line">
            <a:avLst/>
          </a:prstGeom>
          <a:noFill/>
          <a:ln w="9525">
            <a:solidFill>
              <a:schemeClr val="tx1"/>
            </a:solidFill>
            <a:round/>
            <a:headEnd/>
            <a:tailEnd type="triangle" w="med" len="med"/>
          </a:ln>
        </p:spPr>
        <p:txBody>
          <a:bodyPr/>
          <a:lstStyle/>
          <a:p>
            <a:endParaRPr lang="de-DE"/>
          </a:p>
        </p:txBody>
      </p:sp>
      <p:sp>
        <p:nvSpPr>
          <p:cNvPr id="18453" name="Line 23"/>
          <p:cNvSpPr>
            <a:spLocks noChangeShapeType="1"/>
          </p:cNvSpPr>
          <p:nvPr/>
        </p:nvSpPr>
        <p:spPr bwMode="auto">
          <a:xfrm>
            <a:off x="4932363" y="4868863"/>
            <a:ext cx="0" cy="431800"/>
          </a:xfrm>
          <a:prstGeom prst="line">
            <a:avLst/>
          </a:prstGeom>
          <a:noFill/>
          <a:ln w="9525">
            <a:solidFill>
              <a:schemeClr val="tx1"/>
            </a:solidFill>
            <a:round/>
            <a:headEnd/>
            <a:tailEnd/>
          </a:ln>
        </p:spPr>
        <p:txBody>
          <a:bodyPr/>
          <a:lstStyle/>
          <a:p>
            <a:endParaRPr lang="de-DE"/>
          </a:p>
        </p:txBody>
      </p:sp>
      <p:sp>
        <p:nvSpPr>
          <p:cNvPr id="18454" name="Line 25"/>
          <p:cNvSpPr>
            <a:spLocks noChangeShapeType="1"/>
          </p:cNvSpPr>
          <p:nvPr/>
        </p:nvSpPr>
        <p:spPr bwMode="auto">
          <a:xfrm>
            <a:off x="4932363" y="4868863"/>
            <a:ext cx="215900" cy="0"/>
          </a:xfrm>
          <a:prstGeom prst="line">
            <a:avLst/>
          </a:prstGeom>
          <a:noFill/>
          <a:ln w="9525">
            <a:solidFill>
              <a:schemeClr val="tx1"/>
            </a:solidFill>
            <a:round/>
            <a:headEnd/>
            <a:tailEnd type="triangle" w="med" len="med"/>
          </a:ln>
        </p:spPr>
        <p:txBody>
          <a:bodyPr/>
          <a:lstStyle/>
          <a:p>
            <a:endParaRPr lang="de-DE"/>
          </a:p>
        </p:txBody>
      </p:sp>
      <p:sp>
        <p:nvSpPr>
          <p:cNvPr id="18455" name="Line 26"/>
          <p:cNvSpPr>
            <a:spLocks noChangeShapeType="1"/>
          </p:cNvSpPr>
          <p:nvPr/>
        </p:nvSpPr>
        <p:spPr bwMode="auto">
          <a:xfrm>
            <a:off x="2916238" y="4508500"/>
            <a:ext cx="2087562" cy="0"/>
          </a:xfrm>
          <a:prstGeom prst="line">
            <a:avLst/>
          </a:prstGeom>
          <a:noFill/>
          <a:ln w="9525">
            <a:solidFill>
              <a:schemeClr val="tx1"/>
            </a:solidFill>
            <a:round/>
            <a:headEnd/>
            <a:tailEnd type="triangle" w="med" len="med"/>
          </a:ln>
        </p:spPr>
        <p:txBody>
          <a:bodyPr/>
          <a:lstStyle/>
          <a:p>
            <a:endParaRPr lang="de-DE"/>
          </a:p>
        </p:txBody>
      </p:sp>
      <p:sp>
        <p:nvSpPr>
          <p:cNvPr id="18456" name="Line 27"/>
          <p:cNvSpPr>
            <a:spLocks noChangeShapeType="1"/>
          </p:cNvSpPr>
          <p:nvPr/>
        </p:nvSpPr>
        <p:spPr bwMode="auto">
          <a:xfrm>
            <a:off x="5219700" y="5300663"/>
            <a:ext cx="2087563" cy="0"/>
          </a:xfrm>
          <a:prstGeom prst="line">
            <a:avLst/>
          </a:prstGeom>
          <a:noFill/>
          <a:ln w="9525">
            <a:solidFill>
              <a:schemeClr val="tx1"/>
            </a:solidFill>
            <a:round/>
            <a:headEnd/>
            <a:tailEnd type="triangle" w="med" len="med"/>
          </a:ln>
        </p:spPr>
        <p:txBody>
          <a:bodyPr/>
          <a:lstStyle/>
          <a:p>
            <a:endParaRPr lang="de-DE"/>
          </a:p>
        </p:txBody>
      </p:sp>
      <p:sp>
        <p:nvSpPr>
          <p:cNvPr id="18457" name="Text Box 28"/>
          <p:cNvSpPr txBox="1">
            <a:spLocks noChangeArrowheads="1"/>
          </p:cNvSpPr>
          <p:nvPr/>
        </p:nvSpPr>
        <p:spPr bwMode="auto">
          <a:xfrm>
            <a:off x="860425" y="3789363"/>
            <a:ext cx="123825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18458" name="Text Box 30"/>
          <p:cNvSpPr txBox="1">
            <a:spLocks noChangeArrowheads="1"/>
          </p:cNvSpPr>
          <p:nvPr/>
        </p:nvSpPr>
        <p:spPr bwMode="auto">
          <a:xfrm>
            <a:off x="3059113" y="4508500"/>
            <a:ext cx="139700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18459" name="Text Box 31"/>
          <p:cNvSpPr txBox="1">
            <a:spLocks noChangeArrowheads="1"/>
          </p:cNvSpPr>
          <p:nvPr/>
        </p:nvSpPr>
        <p:spPr bwMode="auto">
          <a:xfrm>
            <a:off x="5076825" y="5284788"/>
            <a:ext cx="725488"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sp>
        <p:nvSpPr>
          <p:cNvPr id="2" name="Fußzeilenplatzhalter 1"/>
          <p:cNvSpPr>
            <a:spLocks noGrp="1"/>
          </p:cNvSpPr>
          <p:nvPr>
            <p:ph type="ftr" sz="quarter" idx="10"/>
          </p:nvPr>
        </p:nvSpPr>
        <p:spPr>
          <a:xfrm>
            <a:off x="467544" y="6381328"/>
            <a:ext cx="5545112" cy="365125"/>
          </a:xfrm>
        </p:spPr>
        <p:txBody>
          <a:bodyPr/>
          <a:lstStyle/>
          <a:p>
            <a:pPr algn="l"/>
            <a:r>
              <a:rPr lang="de-DE" dirty="0" smtClean="0"/>
              <a:t>AG RDA Schulungsunterlagen – Modul 1: Grundlagen der RDA | 11.04.2014   </a:t>
            </a:r>
            <a:endParaRPr lang="de-DE" dirty="0"/>
          </a:p>
        </p:txBody>
      </p:sp>
    </p:spTree>
    <p:extLst>
      <p:ext uri="{BB962C8B-B14F-4D97-AF65-F5344CB8AC3E}">
        <p14:creationId xmlns:p14="http://schemas.microsoft.com/office/powerpoint/2010/main" val="2832149536"/>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3052</Words>
  <Application>Microsoft Office PowerPoint</Application>
  <PresentationFormat>Bildschirmpräsentation (4:3)</PresentationFormat>
  <Paragraphs>569</Paragraphs>
  <Slides>59</Slides>
  <Notes>55</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59</vt:i4>
      </vt:variant>
    </vt:vector>
  </HeadingPairs>
  <TitlesOfParts>
    <vt:vector size="61" baseType="lpstr">
      <vt:lpstr>Larissa</vt:lpstr>
      <vt:lpstr>Folie</vt:lpstr>
      <vt:lpstr>Schulungsunterlagen der AG RDA</vt:lpstr>
      <vt:lpstr>Grundlagen der RDA</vt:lpstr>
      <vt:lpstr>PowerPoint-Präsentation</vt:lpstr>
      <vt:lpstr>Inhalt</vt:lpstr>
      <vt:lpstr>Grundlagen der RDA</vt:lpstr>
      <vt:lpstr>Prinzipien des Statement of International Cataloguing Principles (ICP)</vt:lpstr>
      <vt:lpstr>Functional Requirements for Bibliographic Records (FRBR)</vt:lpstr>
      <vt:lpstr>Entitäten/Merkmale/Beziehungen </vt:lpstr>
      <vt:lpstr>FRBR-Entitäten der Gruppe 1</vt:lpstr>
      <vt:lpstr>FRBR-Entitäten der Gruppe 2</vt:lpstr>
      <vt:lpstr>FRBR-Entitäten der Gruppe 3</vt:lpstr>
      <vt:lpstr>Merkmale der Entität Werk</vt:lpstr>
      <vt:lpstr>Merkmale der Entität Expression</vt:lpstr>
      <vt:lpstr>Merkmale der Entität Manifestation</vt:lpstr>
      <vt:lpstr>Merkmale der Entität Exemplar</vt:lpstr>
      <vt:lpstr>FRBR-Beispiel 1</vt:lpstr>
      <vt:lpstr>FRBR-Beispiel 2</vt:lpstr>
      <vt:lpstr>PowerPoint-Präsentation</vt:lpstr>
      <vt:lpstr>PowerPoint-Präsentation</vt:lpstr>
      <vt:lpstr>PowerPoint-Präsentation</vt:lpstr>
      <vt:lpstr>Resource Description and Access </vt:lpstr>
      <vt:lpstr>Entstehung und Organisation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Policy Statements </vt:lpstr>
      <vt:lpstr>Library of Congress Program for Cooperative Cataloguing Policy Statements (LC PCC PS)</vt:lpstr>
      <vt:lpstr>National Library of Australia Policy Statements (NLA PS)</vt:lpstr>
      <vt:lpstr>Anwendungsrichtlinien für den deutschsprachigen Raum (D-A-CH)</vt:lpstr>
      <vt:lpstr>Anwendungsrichtlinien</vt:lpstr>
      <vt:lpstr>RDA im deutschen Sprachraum</vt:lpstr>
      <vt:lpstr>Aufbau des RDA-Regelwerkstexts</vt:lpstr>
      <vt:lpstr>Aufbau des RDA-Regelwerkstexts</vt:lpstr>
      <vt:lpstr>PowerPoint-Präsentation</vt:lpstr>
      <vt:lpstr>ABSCHNITT 1:  ERFASSEN DER MERKMALE von MANIFESTATION &amp; EXEMPLAR </vt:lpstr>
      <vt:lpstr>ABSCHNITT 2: ERFASSEN DER MERKMALE von  WERK &amp; EXPRESSION</vt:lpstr>
      <vt:lpstr>ABSCHNITT 3: ERFASSEN DER MERKMALE von  PERSON, FAMILIE &amp; KÖRPERSCHAFT</vt:lpstr>
      <vt:lpstr>ABSCHNITT 4: ERFASSEN DER MERKMALE von  BEGRIFF, GEGENSTAND, EREIGNIS &amp; ORT</vt:lpstr>
      <vt:lpstr>ABSCHNITT 5: ERFASSEN DER PRIMÄRBEZIEHUNGEN zwischen WERK, EXPRESSION, MANIFESTATION &amp; EXEMPLAR</vt:lpstr>
      <vt:lpstr>ABSCHNITT 6: ERFASSEN DER BEZIEHUNGEN zu  PERSONEN, FAMILIEN &amp; KÖRPERSCHAFTEN </vt:lpstr>
      <vt:lpstr>ABSCHNITT 7: ERFASSEN DER BEZIEHUNGEN zu BEGRIFFE, OBJEKTE, EREIGNISSE &amp; ORTE</vt:lpstr>
      <vt:lpstr>ABSCHNITT 8: ERFASSEN DER BEZIEHUNGEN zwischen WERKEN, EXPRESSIONEN, MANIFESTATIONEN &amp; EXEMPLAREN</vt:lpstr>
      <vt:lpstr>ABSCHNITT 9: ERFASSEN DER BEZIEHUNGEN zwischen PERSONEN, FAMILIEN &amp; KÖRPERSCHAFTEN</vt:lpstr>
      <vt:lpstr>ABSCHNITT 10: ERFASSEN DER BEZIEHUNGEN zwischen  BEGRIFFEN, GEGENSTÄNDEN, EREIGNISSEN &amp; ORTEN</vt:lpstr>
      <vt:lpstr>Anhänge</vt:lpstr>
      <vt:lpstr>Terminologie der RDA</vt:lpstr>
      <vt:lpstr>Kernelemente und Zusatzelemente</vt:lpstr>
      <vt:lpstr>Standardelemente-Set </vt:lpstr>
      <vt:lpstr>PowerPoint-Präsentation</vt:lpstr>
      <vt:lpstr>Sucheinstiege</vt:lpstr>
      <vt:lpstr>Alternativen und Optionen </vt:lpstr>
      <vt:lpstr>Alternativen und Optionen</vt:lpstr>
      <vt:lpstr>Beispiele</vt:lpstr>
      <vt:lpstr>Beispiel - Beispiel</vt:lpstr>
      <vt:lpstr>PowerPoint-Präsentation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Ingeborg Töpler</cp:lastModifiedBy>
  <cp:revision>67</cp:revision>
  <dcterms:created xsi:type="dcterms:W3CDTF">2014-02-18T07:01:40Z</dcterms:created>
  <dcterms:modified xsi:type="dcterms:W3CDTF">2014-05-09T09:45:13Z</dcterms:modified>
</cp:coreProperties>
</file>