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10" r:id="rId1"/>
    <p:sldMasterId id="2147484126" r:id="rId2"/>
  </p:sldMasterIdLst>
  <p:notesMasterIdLst>
    <p:notesMasterId r:id="rId26"/>
  </p:notesMasterIdLst>
  <p:handoutMasterIdLst>
    <p:handoutMasterId r:id="rId27"/>
  </p:handoutMasterIdLst>
  <p:sldIdLst>
    <p:sldId id="256" r:id="rId3"/>
    <p:sldId id="261" r:id="rId4"/>
    <p:sldId id="262" r:id="rId5"/>
    <p:sldId id="271" r:id="rId6"/>
    <p:sldId id="257" r:id="rId7"/>
    <p:sldId id="258" r:id="rId8"/>
    <p:sldId id="259" r:id="rId9"/>
    <p:sldId id="269" r:id="rId10"/>
    <p:sldId id="266" r:id="rId11"/>
    <p:sldId id="270" r:id="rId12"/>
    <p:sldId id="277" r:id="rId13"/>
    <p:sldId id="272" r:id="rId14"/>
    <p:sldId id="278" r:id="rId15"/>
    <p:sldId id="267" r:id="rId16"/>
    <p:sldId id="268" r:id="rId17"/>
    <p:sldId id="276" r:id="rId18"/>
    <p:sldId id="264" r:id="rId19"/>
    <p:sldId id="263" r:id="rId20"/>
    <p:sldId id="273" r:id="rId21"/>
    <p:sldId id="275" r:id="rId22"/>
    <p:sldId id="265" r:id="rId23"/>
    <p:sldId id="260" r:id="rId24"/>
    <p:sldId id="274" r:id="rId25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3B"/>
    <a:srgbClr val="F0860E"/>
    <a:srgbClr val="9900FF"/>
    <a:srgbClr val="FF5050"/>
    <a:srgbClr val="FFFF66"/>
    <a:srgbClr val="00CC00"/>
    <a:srgbClr val="0099FF"/>
    <a:srgbClr val="00818E"/>
    <a:srgbClr val="00B5C2"/>
    <a:srgbClr val="95BE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363" autoAdjust="0"/>
  </p:normalViewPr>
  <p:slideViewPr>
    <p:cSldViewPr snapToObjects="1">
      <p:cViewPr varScale="1">
        <p:scale>
          <a:sx n="85" d="100"/>
          <a:sy n="85" d="100"/>
        </p:scale>
        <p:origin x="-1650" y="-90"/>
      </p:cViewPr>
      <p:guideLst>
        <p:guide orient="horz" pos="668"/>
        <p:guide pos="347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77" d="100"/>
          <a:sy n="77" d="100"/>
        </p:scale>
        <p:origin x="-3306" y="-108"/>
      </p:cViewPr>
      <p:guideLst>
        <p:guide orient="horz" pos="3110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67177-7D9C-47DC-8670-F84D996964D9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23D9A-6590-423E-BD49-7AAE3DFB168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6053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4601E-C3E0-48FB-8A64-6D2E22731333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F9A8C-5F69-42D8-85CD-DB467DFB90E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36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VIAF: Virtual International Authority File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 smtClean="0"/>
              <a:t>ISNI:</a:t>
            </a:r>
            <a:r>
              <a:rPr lang="de-DE" baseline="0" dirty="0" smtClean="0"/>
              <a:t> International Standard Name Identifier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baseline="0" dirty="0" smtClean="0"/>
              <a:t>BNF: </a:t>
            </a:r>
            <a:r>
              <a:rPr lang="de-DE" baseline="0" dirty="0" err="1" smtClean="0"/>
              <a:t>Bibliothèque</a:t>
            </a:r>
            <a:r>
              <a:rPr lang="de-DE" baseline="0" dirty="0" smtClean="0"/>
              <a:t> nationale de France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LoC</a:t>
            </a:r>
            <a:r>
              <a:rPr lang="de-DE" baseline="0" dirty="0" smtClean="0"/>
              <a:t>: Library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Congress</a:t>
            </a:r>
            <a:endParaRPr lang="de-DE" baseline="0" dirty="0" smtClean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DE" baseline="0" dirty="0" err="1" smtClean="0"/>
              <a:t>IMDb</a:t>
            </a:r>
            <a:r>
              <a:rPr lang="de-DE" baseline="0" dirty="0" smtClean="0"/>
              <a:t>: Internet Movie Database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F9A8C-5F69-42D8-85CD-DB467DFB90E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5125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592" y="0"/>
            <a:ext cx="6693408" cy="6858000"/>
          </a:xfrm>
          <a:prstGeom prst="rect">
            <a:avLst/>
          </a:prstGeom>
        </p:spPr>
      </p:pic>
      <p:sp>
        <p:nvSpPr>
          <p:cNvPr id="6" name="Textfeld 5"/>
          <p:cNvSpPr txBox="1">
            <a:spLocks noChangeArrowheads="1"/>
          </p:cNvSpPr>
          <p:nvPr userDrawn="1"/>
        </p:nvSpPr>
        <p:spPr bwMode="auto">
          <a:xfrm rot="18883742">
            <a:off x="7088129" y="3631480"/>
            <a:ext cx="205537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800" b="1" dirty="0" err="1" smtClean="0"/>
              <a:t>tomopteris</a:t>
            </a:r>
            <a:r>
              <a:rPr lang="de-DE" sz="800" b="1" dirty="0" smtClean="0"/>
              <a:t>  </a:t>
            </a:r>
            <a:r>
              <a:rPr lang="de-DE" sz="800" dirty="0" smtClean="0"/>
              <a:t>[CC-BY-NC-SA 2.0], </a:t>
            </a:r>
            <a:r>
              <a:rPr lang="de-DE" sz="800" dirty="0"/>
              <a:t>via </a:t>
            </a:r>
            <a:r>
              <a:rPr lang="de-DE" sz="800" dirty="0" smtClean="0"/>
              <a:t>flickr.com</a:t>
            </a:r>
            <a:endParaRPr lang="de-DE" sz="800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9495" y="5642146"/>
            <a:ext cx="1034632" cy="65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>
          <a:xfrm>
            <a:off x="211485" y="493162"/>
            <a:ext cx="5526382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4000" b="1" dirty="0" smtClean="0">
                <a:solidFill>
                  <a:srgbClr val="A5003B"/>
                </a:solidFill>
              </a:rPr>
              <a:t>Deutsche Digitale Bibliothek </a:t>
            </a:r>
          </a:p>
          <a:p>
            <a:r>
              <a:rPr lang="de-DE" sz="2600" dirty="0" smtClean="0">
                <a:solidFill>
                  <a:srgbClr val="A5003B"/>
                </a:solidFill>
              </a:rPr>
              <a:t>Titel der Präsentation</a:t>
            </a:r>
            <a:endParaRPr lang="de-DE" sz="2600" kern="1200" dirty="0">
              <a:solidFill>
                <a:srgbClr val="A5003B"/>
              </a:solidFill>
            </a:endParaRPr>
          </a:p>
        </p:txBody>
      </p:sp>
      <p:pic>
        <p:nvPicPr>
          <p:cNvPr id="11" name="Picture 2" descr="DDB_Logo_2012_CMYK_R_vecto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092350" y="5443988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platzhalt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218548" y="2636912"/>
            <a:ext cx="3633371" cy="24842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ct val="20000"/>
              </a:spcBef>
              <a:buFont typeface="Arial" pitchFamily="34" charset="0"/>
              <a:buNone/>
              <a:defRPr lang="de-DE" sz="3200" dirty="0"/>
            </a:lvl1pPr>
          </a:lstStyle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400" dirty="0" smtClean="0">
                <a:solidFill>
                  <a:srgbClr val="A6A6A6"/>
                </a:solidFill>
              </a:rPr>
              <a:t>Veranstaltung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000" dirty="0" smtClean="0">
                <a:solidFill>
                  <a:srgbClr val="A6A6A6"/>
                </a:solidFill>
              </a:rPr>
              <a:t>Ort, Datum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endParaRPr lang="de-DE" sz="2000" dirty="0" smtClean="0">
              <a:solidFill>
                <a:srgbClr val="A6A6A6"/>
              </a:solidFill>
            </a:endParaRP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400" dirty="0" smtClean="0">
                <a:solidFill>
                  <a:srgbClr val="A6A6A6"/>
                </a:solidFill>
              </a:rPr>
              <a:t>Vorname</a:t>
            </a:r>
            <a:r>
              <a:rPr lang="de-DE" sz="2400" baseline="0" dirty="0" smtClean="0">
                <a:solidFill>
                  <a:srgbClr val="A6A6A6"/>
                </a:solidFill>
              </a:rPr>
              <a:t> Nachname</a:t>
            </a:r>
            <a:endParaRPr lang="de-DE" sz="2400" dirty="0" smtClean="0">
              <a:solidFill>
                <a:srgbClr val="A6A6A6"/>
              </a:solidFill>
            </a:endParaRP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000" dirty="0" smtClean="0">
                <a:solidFill>
                  <a:srgbClr val="A6A6A6"/>
                </a:solidFill>
              </a:rPr>
              <a:t>m.mustermann@dnb.de</a:t>
            </a:r>
            <a:endParaRPr lang="de-DE" sz="2000" baseline="0" dirty="0" smtClean="0">
              <a:solidFill>
                <a:srgbClr val="A6A6A6"/>
              </a:solidFill>
            </a:endParaRP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2000" dirty="0" smtClean="0">
                <a:solidFill>
                  <a:srgbClr val="A6A6A6"/>
                </a:solidFill>
                <a:sym typeface="Wingdings 2"/>
              </a:rPr>
              <a:t> </a:t>
            </a:r>
            <a:r>
              <a:rPr lang="de-DE" sz="2000" dirty="0" smtClean="0">
                <a:solidFill>
                  <a:srgbClr val="A6A6A6"/>
                </a:solidFill>
              </a:rPr>
              <a:t>+49 69 1525-12345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1974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_Bil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pic>
        <p:nvPicPr>
          <p:cNvPr id="5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Deutsche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Digitale Bibliothek –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Person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Librarys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Treffen – Berlin – 06.09.2013 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Orange_1">
    <p:bg>
      <p:bgPr>
        <a:gradFill flip="none" rotWithShape="1">
          <a:gsLst>
            <a:gs pos="0">
              <a:srgbClr val="D1411C"/>
            </a:gs>
            <a:gs pos="100000">
              <a:srgbClr val="F0860E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7" y="2315309"/>
            <a:ext cx="7229721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3" name="Bild 2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033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Gruen_1">
    <p:bg>
      <p:bgPr>
        <a:gradFill flip="none" rotWithShape="1">
          <a:gsLst>
            <a:gs pos="0">
              <a:srgbClr val="458240"/>
            </a:gs>
            <a:gs pos="100000">
              <a:srgbClr val="95BE1B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47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Aqua_1">
    <p:bg>
      <p:bgPr>
        <a:gradFill flip="none" rotWithShape="1">
          <a:gsLst>
            <a:gs pos="0">
              <a:srgbClr val="00818E"/>
            </a:gs>
            <a:gs pos="100000">
              <a:srgbClr val="00B5C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141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44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Blau_1">
    <p:bg>
      <p:bgPr>
        <a:gradFill flip="none" rotWithShape="1">
          <a:gsLst>
            <a:gs pos="0">
              <a:srgbClr val="2D4694"/>
            </a:gs>
            <a:gs pos="100000">
              <a:srgbClr val="0096CC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7" y="2315309"/>
            <a:ext cx="7239491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18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Violett_1">
    <p:bg>
      <p:bgPr>
        <a:gradFill flip="none" rotWithShape="1">
          <a:gsLst>
            <a:gs pos="0">
              <a:srgbClr val="744094"/>
            </a:gs>
            <a:gs pos="100000">
              <a:srgbClr val="AC74B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6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  <p:pic>
        <p:nvPicPr>
          <p:cNvPr id="6" name="Bild 5" descr="Pusteblume_weiß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944" y="367058"/>
            <a:ext cx="4291584" cy="583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Orange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orang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1250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Gruen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gruen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2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4125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Aqua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Pusteblume_Verlauf_aqu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4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7243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Blau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Pusteblume_Verlauf_blau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6484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_vollflächi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6" name="Bildplatzhalter 8"/>
          <p:cNvSpPr>
            <a:spLocks noGrp="1"/>
          </p:cNvSpPr>
          <p:nvPr>
            <p:ph type="pic" sz="quarter" idx="15"/>
          </p:nvPr>
        </p:nvSpPr>
        <p:spPr>
          <a:xfrm>
            <a:off x="360000" y="1440000"/>
            <a:ext cx="8418512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 smtClean="0"/>
          </a:p>
        </p:txBody>
      </p:sp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Deutsche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Digitale Bibliothek –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Person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Librarys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Treffen – Berlin – 06.09.2013 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03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titel_Violett_2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Pusteblume_Verlauf_violet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987" y="365713"/>
            <a:ext cx="4291298" cy="5845675"/>
          </a:xfrm>
          <a:prstGeom prst="rect">
            <a:avLst/>
          </a:prstGeom>
        </p:spPr>
      </p:pic>
      <p:sp>
        <p:nvSpPr>
          <p:cNvPr id="3" name="Textplatzhalter 5"/>
          <p:cNvSpPr>
            <a:spLocks noGrp="1"/>
          </p:cNvSpPr>
          <p:nvPr>
            <p:ph type="body" sz="quarter" idx="10" hasCustomPrompt="1"/>
          </p:nvPr>
        </p:nvSpPr>
        <p:spPr>
          <a:xfrm>
            <a:off x="282818" y="2315309"/>
            <a:ext cx="7268798" cy="65453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0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 smtClean="0"/>
              <a:t>Zwischentitel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5260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592" y="0"/>
            <a:ext cx="6693407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1520" y="404664"/>
            <a:ext cx="5040560" cy="12961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de-DE" dirty="0" smtClean="0"/>
              <a:t>Deutsche Digitale Bibliothek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51520" y="1700808"/>
            <a:ext cx="3960440" cy="93610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Titel der Präsentation #1</a:t>
            </a:r>
          </a:p>
          <a:p>
            <a:r>
              <a:rPr lang="de-DE" dirty="0" smtClean="0"/>
              <a:t>Titel der Präsentation #2</a:t>
            </a:r>
          </a:p>
          <a:p>
            <a:endParaRPr lang="de-DE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9495" y="5642146"/>
            <a:ext cx="1034632" cy="65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DB_Logo_2012_CMYK_R_vecto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092350" y="5443988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51520" y="3212976"/>
            <a:ext cx="3312170" cy="864096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>
                <a:solidFill>
                  <a:srgbClr val="606060"/>
                </a:solidFill>
              </a:defRPr>
            </a:lvl1pPr>
          </a:lstStyle>
          <a:p>
            <a:pPr lvl="0"/>
            <a:r>
              <a:rPr lang="de-DE" dirty="0" smtClean="0"/>
              <a:t>Veranstaltung #1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 smtClean="0"/>
              <a:t>Veranstaltung #2</a:t>
            </a:r>
          </a:p>
          <a:p>
            <a:pPr lvl="0"/>
            <a:endParaRPr lang="de-DE" dirty="0"/>
          </a:p>
        </p:txBody>
      </p:sp>
      <p:sp>
        <p:nvSpPr>
          <p:cNvPr id="14" name="Textplatzhalt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4509120"/>
            <a:ext cx="2880320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rgbClr val="606060"/>
                </a:solidFill>
              </a:defRPr>
            </a:lvl1pPr>
          </a:lstStyle>
          <a:p>
            <a:pPr lvl="0"/>
            <a:r>
              <a:rPr lang="de-DE" dirty="0" smtClean="0"/>
              <a:t>Vorname Nachname</a:t>
            </a:r>
            <a:endParaRPr lang="de-DE" dirty="0"/>
          </a:p>
        </p:txBody>
      </p:sp>
      <p:sp>
        <p:nvSpPr>
          <p:cNvPr id="15" name="Textplatzhalt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51520" y="4005064"/>
            <a:ext cx="3312170" cy="288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rgbClr val="606060"/>
                </a:solidFill>
              </a:defRPr>
            </a:lvl1pPr>
          </a:lstStyle>
          <a:p>
            <a:pPr lvl="0"/>
            <a:r>
              <a:rPr lang="de-DE" dirty="0" smtClean="0"/>
              <a:t>Ort, Datum</a:t>
            </a:r>
            <a:endParaRPr lang="de-DE" dirty="0"/>
          </a:p>
        </p:txBody>
      </p:sp>
      <p:sp>
        <p:nvSpPr>
          <p:cNvPr id="17" name="Textplatzhalt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251520" y="4869160"/>
            <a:ext cx="2880320" cy="288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rgbClr val="606060"/>
                </a:solidFill>
                <a:sym typeface="Wingdings 2"/>
              </a:defRPr>
            </a:lvl1pPr>
          </a:lstStyle>
          <a:p>
            <a:pPr lvl="0"/>
            <a:r>
              <a:rPr lang="de-DE" dirty="0" smtClean="0"/>
              <a:t>m.mustermann@dnb.de</a:t>
            </a:r>
          </a:p>
        </p:txBody>
      </p:sp>
      <p:sp>
        <p:nvSpPr>
          <p:cNvPr id="18" name="Textplatzhalt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251520" y="5155956"/>
            <a:ext cx="2880320" cy="288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aseline="0">
                <a:solidFill>
                  <a:srgbClr val="606060"/>
                </a:solidFill>
                <a:sym typeface="Wingdings 2"/>
              </a:defRPr>
            </a:lvl1pPr>
          </a:lstStyle>
          <a:p>
            <a:pPr lvl="0"/>
            <a:r>
              <a:rPr lang="de-DE" dirty="0" smtClean="0"/>
              <a:t> +49 69 1525-12345</a:t>
            </a:r>
          </a:p>
        </p:txBody>
      </p:sp>
    </p:spTree>
    <p:extLst>
      <p:ext uri="{BB962C8B-B14F-4D97-AF65-F5344CB8AC3E}">
        <p14:creationId xmlns:p14="http://schemas.microsoft.com/office/powerpoint/2010/main" val="2901835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516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35163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6609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44907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19694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07183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84574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107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8372308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22 </a:t>
            </a:r>
            <a:r>
              <a:rPr lang="de-DE" dirty="0" err="1" smtClean="0"/>
              <a:t>pt</a:t>
            </a:r>
          </a:p>
          <a:p>
            <a:pPr lvl="0"/>
            <a:endParaRPr lang="de-DE" dirty="0" smtClean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3998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32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err="1" smtClean="0">
                <a:solidFill>
                  <a:schemeClr val="bg1">
                    <a:lumMod val="50000"/>
                  </a:schemeClr>
                </a:solidFill>
              </a:rPr>
              <a:t>Entity</a:t>
            </a:r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 Facts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KIM-Workshop – Mannheim – 11./12.04.2014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513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17902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42254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056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2_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8372308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Fließtext 22 </a:t>
            </a:r>
            <a:r>
              <a:rPr lang="de-DE" dirty="0" err="1" smtClean="0"/>
              <a:t>pt</a:t>
            </a:r>
          </a:p>
          <a:p>
            <a:pPr lvl="0"/>
            <a:endParaRPr lang="de-DE" dirty="0" smtClean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399883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32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00" dirty="0" err="1" smtClean="0">
                <a:solidFill>
                  <a:schemeClr val="bg1">
                    <a:lumMod val="50000"/>
                  </a:schemeClr>
                </a:solidFill>
              </a:rPr>
              <a:t>Entity</a:t>
            </a:r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 Facts 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– KIM-Workshop – Mannheim – 11./12.04.2014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697676" y="5733256"/>
            <a:ext cx="1034632" cy="65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 userDrawn="1"/>
        </p:nvSpPr>
        <p:spPr>
          <a:xfrm>
            <a:off x="7996249" y="6456657"/>
            <a:ext cx="747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EFEC9EB-B72F-4640-B17E-7C21BFF98F85}" type="slidenum">
              <a:rPr lang="de-DE" sz="1000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773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mit_Aufzählungszeichen_22_pt_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62820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 typeface="Arial" pitchFamily="34" charset="0"/>
              <a:buChar char="•"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r>
              <a:rPr lang="de-DE" dirty="0" smtClean="0"/>
              <a:t> Aufzählung</a:t>
            </a:r>
          </a:p>
          <a:p>
            <a:pPr lvl="0"/>
            <a:endParaRPr lang="de-DE" dirty="0" smtClean="0"/>
          </a:p>
        </p:txBody>
      </p:sp>
      <p:sp>
        <p:nvSpPr>
          <p:cNvPr id="6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0"/>
            <a:ext cx="6283688" cy="72873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32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4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Deutsche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Digitale Bibliothek –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Person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Librarys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Treffen – Berlin – 06.09.2013 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418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20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5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Deutsche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Digitale Bibliothek –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Person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Librarys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Treffen – Berlin – 06.09.2013 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84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groß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7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4680000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chemeClr val="tx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pic>
        <p:nvPicPr>
          <p:cNvPr id="5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065433" y="3884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Deutsche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Digitale Bibliothek –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Person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Librarys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Treffen – Berlin – 06.09.2013 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378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2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22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0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22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22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6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feld 8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Deutsche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Digitale Bibliothek –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Person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Librarys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Treffen – Berlin – 06.09.2013 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37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18_pt_Bild_klei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16"/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440000"/>
            <a:ext cx="4114800" cy="4680000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sp>
        <p:nvSpPr>
          <p:cNvPr id="9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60000" y="360001"/>
            <a:ext cx="6283688" cy="42500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2600"/>
            </a:lvl1pPr>
          </a:lstStyle>
          <a:p>
            <a:pPr lvl="0"/>
            <a:r>
              <a:rPr lang="de-DE" dirty="0" smtClean="0"/>
              <a:t>Folienüberschrift</a:t>
            </a:r>
            <a:endParaRPr lang="de-DE" dirty="0"/>
          </a:p>
        </p:txBody>
      </p:sp>
      <p:sp>
        <p:nvSpPr>
          <p:cNvPr id="12" name="Bildplatzhalter 8"/>
          <p:cNvSpPr>
            <a:spLocks noGrp="1"/>
          </p:cNvSpPr>
          <p:nvPr>
            <p:ph type="pic" sz="quarter" idx="14"/>
          </p:nvPr>
        </p:nvSpPr>
        <p:spPr>
          <a:xfrm>
            <a:off x="4665664" y="1440000"/>
            <a:ext cx="4116386" cy="2257092"/>
          </a:xfrm>
          <a:prstGeom prst="rect">
            <a:avLst/>
          </a:prstGeom>
        </p:spPr>
        <p:txBody>
          <a:bodyPr/>
          <a:lstStyle>
            <a:lvl1pPr>
              <a:buNone/>
              <a:defRPr sz="18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4665663" y="3886200"/>
            <a:ext cx="4116387" cy="2246313"/>
          </a:xfrm>
          <a:prstGeom prst="rect">
            <a:avLst/>
          </a:prstGeom>
        </p:spPr>
        <p:txBody>
          <a:bodyPr vert="horz" wrap="square" lIns="0" tIns="0" rIns="0" bIns="0">
            <a:noAutofit/>
          </a:bodyPr>
          <a:lstStyle>
            <a:lvl1pPr marL="0" indent="0">
              <a:buFontTx/>
              <a:buNone/>
              <a:defRPr sz="1800" b="0" i="0" baseline="0">
                <a:solidFill>
                  <a:schemeClr val="tx2"/>
                </a:solidFill>
                <a:latin typeface="Calibri"/>
                <a:cs typeface="Calibri"/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800">
                <a:solidFill>
                  <a:schemeClr val="tx2"/>
                </a:solidFill>
              </a:defRPr>
            </a:lvl3pPr>
            <a:lvl4pPr marL="1371600" indent="0">
              <a:buNone/>
              <a:defRPr sz="1800">
                <a:solidFill>
                  <a:schemeClr val="tx2"/>
                </a:solidFill>
              </a:defRPr>
            </a:lvl4pPr>
            <a:lvl5pPr marL="1828800" indent="0">
              <a:buNone/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de-DE" dirty="0" smtClean="0"/>
              <a:t> Fließtext 18 </a:t>
            </a:r>
            <a:r>
              <a:rPr lang="de-DE" dirty="0" err="1" smtClean="0"/>
              <a:t>pt</a:t>
            </a:r>
            <a:endParaRPr lang="de-DE" dirty="0" smtClean="0"/>
          </a:p>
          <a:p>
            <a:pPr lvl="0"/>
            <a:endParaRPr lang="de-DE" dirty="0" smtClean="0"/>
          </a:p>
        </p:txBody>
      </p:sp>
      <p:pic>
        <p:nvPicPr>
          <p:cNvPr id="6" name="Picture 2" descr="DDB_Logo_2012_CMYK_R_vect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913033" y="236009"/>
            <a:ext cx="181927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 userDrawn="1"/>
        </p:nvSpPr>
        <p:spPr>
          <a:xfrm>
            <a:off x="251520" y="6455996"/>
            <a:ext cx="8640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solidFill>
                  <a:schemeClr val="bg1">
                    <a:lumMod val="50000"/>
                  </a:schemeClr>
                </a:solidFill>
              </a:rPr>
              <a:t>Die Deutsche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Digitale Bibliothek –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One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Person </a:t>
            </a:r>
            <a:r>
              <a:rPr lang="de-DE" sz="1000" baseline="0" dirty="0" err="1" smtClean="0">
                <a:solidFill>
                  <a:schemeClr val="bg1">
                    <a:lumMod val="50000"/>
                  </a:schemeClr>
                </a:solidFill>
              </a:rPr>
              <a:t>Librarys</a:t>
            </a:r>
            <a:r>
              <a:rPr lang="de-DE" sz="1000" baseline="0" dirty="0" smtClean="0">
                <a:solidFill>
                  <a:schemeClr val="bg1">
                    <a:lumMod val="50000"/>
                  </a:schemeClr>
                </a:solidFill>
              </a:rPr>
              <a:t> Treffen – Berlin – 06.09.2013 </a:t>
            </a:r>
            <a:endParaRPr lang="de-DE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461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631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082" r:id="rId2"/>
    <p:sldLayoutId id="2147484073" r:id="rId3"/>
    <p:sldLayoutId id="2147484139" r:id="rId4"/>
    <p:sldLayoutId id="2147484075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111" r:id="rId11"/>
    <p:sldLayoutId id="2147484112" r:id="rId12"/>
    <p:sldLayoutId id="2147484113" r:id="rId13"/>
    <p:sldLayoutId id="2147484114" r:id="rId14"/>
    <p:sldLayoutId id="2147484115" r:id="rId15"/>
    <p:sldLayoutId id="2147484116" r:id="rId16"/>
    <p:sldLayoutId id="2147484117" r:id="rId17"/>
    <p:sldLayoutId id="2147484118" r:id="rId18"/>
    <p:sldLayoutId id="2147484119" r:id="rId19"/>
    <p:sldLayoutId id="2147484120" r:id="rId20"/>
    <p:sldLayoutId id="2147484138" r:id="rId2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F8CFA-124E-40A2-8283-D031B649373A}" type="datetimeFigureOut">
              <a:rPr lang="de-DE" smtClean="0"/>
              <a:t>14.04.2014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29EAF-1C95-455C-870A-695126FB09A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780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7" r:id="rId1"/>
    <p:sldLayoutId id="2147484128" r:id="rId2"/>
    <p:sldLayoutId id="2147484129" r:id="rId3"/>
    <p:sldLayoutId id="2147484130" r:id="rId4"/>
    <p:sldLayoutId id="2147484131" r:id="rId5"/>
    <p:sldLayoutId id="2147484132" r:id="rId6"/>
    <p:sldLayoutId id="2147484133" r:id="rId7"/>
    <p:sldLayoutId id="2147484134" r:id="rId8"/>
    <p:sldLayoutId id="2147484135" r:id="rId9"/>
    <p:sldLayoutId id="2147484136" r:id="rId10"/>
    <p:sldLayoutId id="2147484137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de-DE" sz="5400" dirty="0" err="1" smtClean="0"/>
              <a:t>Entity</a:t>
            </a:r>
            <a:r>
              <a:rPr lang="de-DE" sz="5400" dirty="0" smtClean="0"/>
              <a:t> Facts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de-DE" dirty="0" smtClean="0"/>
              <a:t>leichtgewichtiger</a:t>
            </a:r>
            <a:r>
              <a:rPr lang="en-US" dirty="0" smtClean="0"/>
              <a:t> </a:t>
            </a:r>
            <a:r>
              <a:rPr lang="en-US" dirty="0" err="1" smtClean="0"/>
              <a:t>Normdatendienst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auf Basis der GND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DINI </a:t>
            </a:r>
            <a:r>
              <a:rPr lang="en-US" dirty="0"/>
              <a:t>AG </a:t>
            </a:r>
            <a:r>
              <a:rPr lang="en-US" dirty="0" smtClean="0"/>
              <a:t>KIM</a:t>
            </a:r>
            <a:br>
              <a:rPr lang="en-US" dirty="0" smtClean="0"/>
            </a:br>
            <a:r>
              <a:rPr lang="de-DE" dirty="0"/>
              <a:t>Zweiter</a:t>
            </a:r>
            <a:r>
              <a:rPr lang="en-US" dirty="0"/>
              <a:t> Workshop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Michael Büchner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Mannheim,  11./12. April  2014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m.buechner@dnb.de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 +49 (0) 69 1525-1774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34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sz="2800" dirty="0" smtClean="0"/>
              <a:t>Anreicherung und Verknüpfung der</a:t>
            </a:r>
            <a:r>
              <a:rPr lang="de-DE" sz="2800" dirty="0"/>
              <a:t> </a:t>
            </a:r>
            <a:r>
              <a:rPr lang="de-DE" sz="2800" dirty="0" smtClean="0"/>
              <a:t>GND mit…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externen Datenquellen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Wikipedia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VIAF (ISNI, BNF, </a:t>
            </a:r>
            <a:r>
              <a:rPr lang="de-DE" sz="2000" dirty="0" err="1" smtClean="0"/>
              <a:t>LoC</a:t>
            </a:r>
            <a:r>
              <a:rPr lang="de-DE" sz="2000" dirty="0" smtClean="0"/>
              <a:t>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err="1" smtClean="0"/>
              <a:t>IMDb</a:t>
            </a:r>
            <a:endParaRPr lang="de-DE" sz="2000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usw.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Verknüpfung zu Ressourcen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/>
              <a:t>bibliografische Datensätze in </a:t>
            </a:r>
            <a:r>
              <a:rPr lang="de-DE" sz="2000" dirty="0" smtClean="0"/>
              <a:t>Bibliothekskatalogen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usw.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Ziele (1)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45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sz="2800" dirty="0" smtClean="0"/>
              <a:t>Agile Umsetzung, weil…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leichtgewichtiger </a:t>
            </a:r>
            <a:r>
              <a:rPr lang="de-DE" sz="2400" b="1" dirty="0"/>
              <a:t>Datenservice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/>
              <a:t>einfache, selbsterklärende Verwendung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/>
              <a:t>keine weitere Bearbeitung der Daten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JSON über HTTP</a:t>
            </a:r>
            <a:endParaRPr lang="de-DE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regelmäßiges </a:t>
            </a:r>
            <a:r>
              <a:rPr lang="de-DE" sz="2400" b="1" dirty="0" smtClean="0"/>
              <a:t>Datenupdate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„</a:t>
            </a:r>
            <a:r>
              <a:rPr lang="de-DE" sz="2000" dirty="0"/>
              <a:t>on-</a:t>
            </a:r>
            <a:r>
              <a:rPr lang="de-DE" sz="2000" dirty="0" err="1"/>
              <a:t>the</a:t>
            </a:r>
            <a:r>
              <a:rPr lang="de-DE" sz="2000" dirty="0"/>
              <a:t>-</a:t>
            </a:r>
            <a:r>
              <a:rPr lang="de-DE" sz="2000" dirty="0" err="1"/>
              <a:t>fly</a:t>
            </a:r>
            <a:r>
              <a:rPr lang="de-DE" sz="2000" dirty="0" smtClean="0"/>
              <a:t>“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einfache </a:t>
            </a:r>
            <a:r>
              <a:rPr lang="de-DE" sz="2400" b="1" dirty="0" smtClean="0"/>
              <a:t>Erweiterbarkeit</a:t>
            </a:r>
            <a:endParaRPr lang="de-DE" sz="24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/>
              <a:t>Mehrsprachigkeit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deutsche </a:t>
            </a:r>
            <a:r>
              <a:rPr lang="de-DE" sz="2000" dirty="0"/>
              <a:t>&amp; englische Sprache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Ziele (2)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826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Umsetzung von </a:t>
            </a:r>
            <a:r>
              <a:rPr lang="de-DE" dirty="0" err="1" smtClean="0"/>
              <a:t>Entity</a:t>
            </a:r>
            <a:r>
              <a:rPr lang="de-DE" dirty="0" smtClean="0"/>
              <a:t> Facts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08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>
          <a:xfrm>
            <a:off x="4248824" y="1448780"/>
            <a:ext cx="4859680" cy="4680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HTTP-Request</a:t>
            </a:r>
            <a:r>
              <a:rPr lang="de-DE" dirty="0" smtClean="0"/>
              <a:t> mit Header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gewünschte Sprache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mtClean="0"/>
              <a:t>(gewünschtes Datenformat)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1" dirty="0" smtClean="0"/>
              <a:t>HTTP-Response</a:t>
            </a:r>
            <a:r>
              <a:rPr lang="de-DE" dirty="0" smtClean="0"/>
              <a:t> mit Header und Daten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Statuscode</a:t>
            </a:r>
            <a:br>
              <a:rPr lang="de-DE" dirty="0" smtClean="0"/>
            </a:br>
            <a:r>
              <a:rPr lang="de-DE" dirty="0" smtClean="0"/>
              <a:t>200 – „OK“,  404 </a:t>
            </a:r>
            <a:r>
              <a:rPr lang="de-DE" dirty="0"/>
              <a:t>– </a:t>
            </a:r>
            <a:r>
              <a:rPr lang="de-DE" dirty="0" smtClean="0"/>
              <a:t>„Not </a:t>
            </a:r>
            <a:r>
              <a:rPr lang="de-DE" dirty="0" err="1" smtClean="0"/>
              <a:t>found</a:t>
            </a:r>
            <a:r>
              <a:rPr lang="de-DE" dirty="0" smtClean="0"/>
              <a:t>“, usw.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geliefertes Datenformat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gelieferte Sprache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Daten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Abfrage über HTTP</a:t>
            </a:r>
            <a:endParaRPr lang="de-DE" dirty="0"/>
          </a:p>
        </p:txBody>
      </p:sp>
      <p:pic>
        <p:nvPicPr>
          <p:cNvPr id="1028" name="Picture 4" descr="U:\Dokumente\2014-KIM\Request-Respons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32"/>
          <a:stretch/>
        </p:blipFill>
        <p:spPr bwMode="auto">
          <a:xfrm>
            <a:off x="287640" y="1440289"/>
            <a:ext cx="3924320" cy="278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122"/>
          <a:stretch/>
        </p:blipFill>
        <p:spPr bwMode="auto">
          <a:xfrm>
            <a:off x="2419586" y="4617132"/>
            <a:ext cx="4304828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/>
        <p:txBody>
          <a:bodyPr wrap="none"/>
          <a:lstStyle/>
          <a:p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{"@context":"http://hub.culturegraph.org/entityfacts/context/v1/entityfacts.jsonld","valid":"2014-04-09T12:48:36+0200","license":"http://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cre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ativecommons.org/publicdomain/zero/1.0/legalcode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","@id":"http://d-nb.info/gnd/118540238","person":{"preferredName":"Johann Wolfgang von 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Goet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","surname":"Goethe","prefix":"von","forename":"Johann Wolfgang","placeOfBirth":{"@id":"http://d-nb.info/gnd/4018118-2","@value":"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Frankfur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am Main"},"placeOfDeath":{"@id":"http://d-nb.info/gnd/4065105-8","@value":"Weimar"},"variantName":["Johann Wolfgang v. Goethe","Johann 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Wol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fgang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Goethe","Johann W. von Goethe","Johann W. Goethe","Johan Wolfgang von Goethe","Joh. Wolfg. v. Goethe","J. Wolfgang Goethe","J. W. von 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Goethe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","J. W. v. Goethe","J. W. Goethe","Ioannes W. Goethe","Iohan Wolphgang Goethe","Jan Wolfgang Goethe","Jean Wolfgang von Goethe","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Joã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Wolfgang von Goethe","Juan W. Goethe","Juan Wolfgang von Goethe","Volfango Goethe","Volfgango Goethe","Wolfgang von Goethe","Wolfgang 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Goe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the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","Wolfango Goethe","Wolfgango Goethe","... Goethe","... Goethius","Johann Wolfgang von Göthe","J. W. von Göthe","Giov. Volfango Göthe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","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Iogann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V. Göte","... Göte","... Gede","... Gēte","... Gě'ṭe","... Gete","Iogann W. Gete","Iogann Volʹfgang Gete","J. V. Gete","Iogann 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Vol'f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gang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Ge͏̈te","Iohan Volfgang Gete","I. V. Gete","Johan Volfgang Gete","Johans Volfgangs Géte","Johann Volʹfgang Gete","Jogann Vol'fgang fon 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Gete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","Volʹfgang Gete","Yogann Volʹfgang Gete","Yôhân Wôlfgang fôn Gete","Yôhan Wolfgang Gête","Yohann Volfqanq Gete","Y. W. Gêtê","Yohan 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Ṿ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olfgang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fon Geteh","... Gkaite","Giochan Bolphnkannk phon Gkaite","Giochan B. phon Gkaite","... Gót","... G'ote","Jochan Volfgang G'ote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",".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Goet'e","Iohan Volp'gang Goet'e","Yūhān Wulfgāng fun Gūta","Yūhān Wulfgāng fūn Gūta","... Gūta","Yūhān Vūlfġanġ fūn Ġūtih","Yohan 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Wolfga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ng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Gyot'e","E͏̈han Vol'fhanh He͏̈te","Johann-Vol'fhanh Hete","... Koet'e","Yohan Polp'ŭgang p'on Koet'e","Johanas Volfgangas Gėtė","Iohann 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Volfqanq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Höte","Johann Wolfgang von Goethe","</a:t>
            </a:r>
            <a:r>
              <a:rPr lang="ko-KR" altLang="de-DE" sz="800" dirty="0">
                <a:latin typeface="Courier New" panose="02070309020205020404" pitchFamily="49" charset="0"/>
                <a:cs typeface="Courier New" panose="02070309020205020404" pitchFamily="49" charset="0"/>
              </a:rPr>
              <a:t>괴테</a:t>
            </a:r>
            <a:r>
              <a:rPr lang="de-DE" altLang="ko-K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ko-KR" altLang="de-DE" sz="800" dirty="0">
                <a:latin typeface="Courier New" panose="02070309020205020404" pitchFamily="49" charset="0"/>
                <a:cs typeface="Courier New" panose="02070309020205020404" pitchFamily="49" charset="0"/>
              </a:rPr>
              <a:t>요한 볼프강 폰</a:t>
            </a:r>
            <a:r>
              <a:rPr lang="de-DE" altLang="ko-K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</a:t>
            </a:r>
            <a:r>
              <a:rPr lang="ko-KR" altLang="de-DE" sz="800" dirty="0">
                <a:latin typeface="Courier New" panose="02070309020205020404" pitchFamily="49" charset="0"/>
                <a:cs typeface="Courier New" panose="02070309020205020404" pitchFamily="49" charset="0"/>
              </a:rPr>
              <a:t>歌德</a:t>
            </a:r>
            <a:r>
              <a:rPr lang="de-DE" altLang="ko-K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</a:t>
            </a:r>
            <a:r>
              <a:rPr lang="ko-KR" altLang="de-DE" sz="800" dirty="0">
                <a:latin typeface="Courier New" panose="02070309020205020404" pitchFamily="49" charset="0"/>
                <a:cs typeface="Courier New" panose="02070309020205020404" pitchFamily="49" charset="0"/>
              </a:rPr>
              <a:t>約翰・沃爾夫岡・馮・歌德</a:t>
            </a:r>
            <a:r>
              <a:rPr lang="de-DE" altLang="ko-K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</a:t>
            </a:r>
            <a:r>
              <a:rPr lang="ko-KR" altLang="de-DE" sz="800" dirty="0">
                <a:latin typeface="Courier New" panose="02070309020205020404" pitchFamily="49" charset="0"/>
                <a:cs typeface="Courier New" panose="02070309020205020404" pitchFamily="49" charset="0"/>
              </a:rPr>
              <a:t>约翰・沃尔夫冈・冯・歌德</a:t>
            </a:r>
            <a:r>
              <a:rPr lang="de-DE" altLang="ko-KR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</a:t>
            </a:r>
            <a:r>
              <a:rPr lang="ja-JP" altLang="de-DE" sz="800" dirty="0">
                <a:latin typeface="Courier New" panose="02070309020205020404" pitchFamily="49" charset="0"/>
                <a:cs typeface="Courier New" panose="02070309020205020404" pitchFamily="49" charset="0"/>
              </a:rPr>
              <a:t>ゲーテ</a:t>
            </a:r>
            <a:r>
              <a:rPr lang="de-DE" altLang="ja-JP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ja-JP" altLang="de-DE" sz="800" dirty="0">
                <a:latin typeface="Courier New" panose="02070309020205020404" pitchFamily="49" charset="0"/>
                <a:cs typeface="Courier New" panose="02070309020205020404" pitchFamily="49" charset="0"/>
              </a:rPr>
              <a:t>ヨハン・ヴォルフ</a:t>
            </a:r>
            <a:r>
              <a:rPr lang="ja-JP" altLang="de-DE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ガ</a:t>
            </a:r>
            <a:endParaRPr lang="de-DE" altLang="ja-JP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ja-JP" altLang="de-DE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ン</a:t>
            </a:r>
            <a:r>
              <a:rPr lang="ja-JP" altLang="de-DE" sz="800" dirty="0">
                <a:latin typeface="Courier New" panose="02070309020205020404" pitchFamily="49" charset="0"/>
                <a:cs typeface="Courier New" panose="02070309020205020404" pitchFamily="49" charset="0"/>
              </a:rPr>
              <a:t>グ・フォン</a:t>
            </a:r>
            <a:r>
              <a:rPr lang="de-DE" altLang="ja-JP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</a:t>
            </a:r>
            <a:r>
              <a:rPr lang="he-IL" sz="800" dirty="0">
                <a:latin typeface="Courier New" panose="02070309020205020404" pitchFamily="49" charset="0"/>
                <a:cs typeface="Courier New" panose="02070309020205020404" pitchFamily="49" charset="0"/>
              </a:rPr>
              <a:t>יוהן וולפגנג פון גתה"],"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dateOfBirth":"28. August 1749","dateOfDeath":"22. März 1832","professionOrOccupation":[{"@id":"http://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d-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nb.info/gnd/4053309-8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","@value":"Schriftsteller"},{"@id":"http://d-nb.info/gnd/4176310-5","@value":"Publizist"},{"@id":"http://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d-nb.info/gn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d/4046517-2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","@value":"Politiker"},{"@id":"http://d-nb.info/gnd/4029050-5","@value":"Jurist"},{"@id":"http://d-nb.info/gnd/4041423-1","@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":"Naturwissenschaftler"},{"@id":"http://d-nb.info/gnd/4185044-0","@value":"Theaterintendant"},{"@id":"http://d-nb.info/gnd/4037215-7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",„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value":"Maler"},{"@id":"http://d-nb.info/gnd/4200345-3","@value":"Zeichner"}],"gender":{"@id":"http://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d-nb.info/gnd/standards/vocab/gnd/ge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nder#male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","@value":"Mann"},"relatedPerson":[{"@id":"http://d-nb.info/gnd/118617222","relationship":"Freundin","preferredName":"Charlotte 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 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Stein"},{"@id":"http://d-nb.info/gnd/118633252","relationship":"Freundin","preferredName":"Marianne von Willemer"},{"@id":"http://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d-nb.i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nfo/gnd/118638076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","relationship":"Freundin","preferredName":"Charlotte Buff"},{"@id":"http://d-nb.info/gnd/119277387","relationship":"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Freu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ndin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","preferredName":"Minna Herzlieb"}],"familialRelationship":[{"@id":"http://d-nb.info/gnd/118695940","relationship":"Vater","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preferredN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ame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":"Johann Caspar Goethe"},{"@id":"http://d-nb.info/gnd/118540246","relationship":"Mutter","preferredName":"Katharina Elisabeth Goethe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"},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{"@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id":"http://d-nb.info/gnd/11871791X","relationship":"Schwester","preferredName":"Cornelia Goethe"},{"@id":"http://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d-nb.info/gnd/11879516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","relationship":"Schwager","preferredName":"Johann Georg Schlosser"},{"@id":"http://d-nb.info/gnd/118628011","relationship":"Ehefrau","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pre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ferredName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":"Christiane von Goethe"},{"@id":"http://d-nb.info/gnd/11854022X","relationship":"Sohn","preferredName":"August von Goethe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"},{"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id":"http://d-nb.info/gnd/118540254","relationship":"Schwiegertochter","preferredName":"Ottilie von Goethe"},{"@id":"http://d-nb.info/gnd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11687256X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","relationship":"Tante","preferredName":"Johanna Maria Melber"}],"depiction":{"image":"http://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upload.wikimedia.org/wikipedia/comm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ons/0/0e/Goethe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_(Stieler_1828).jpg","thumbnail":"http://upload.wikimedia.org/wikipedia/commons/thumb/0/0e/Goethe_(Stieler_1828).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jpg/270px-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Goethe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_(Stieler_1828).jpg","url":"http://commons.wikimedia.org/wiki/File:Goethe_(Stieler_1828).jpg?uselang=de"}},"sameAs":[{"@id":"http://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oolserver.org</a:t>
            </a:r>
            <a:r>
              <a:rPr lang="lt-LT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/~authoritycontrol/redirect/gnd/de/118540238","publisher":{"abbr":"WKPDE","name":"Wikipedia (Deutsch)","icon":"http://</a:t>
            </a:r>
            <a:r>
              <a:rPr lang="lt-LT" sz="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de.wikip</a:t>
            </a:r>
            <a:endParaRPr lang="de-DE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Antwort als JSON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 bwMode="auto">
          <a:xfrm flipH="1">
            <a:off x="360000" y="1440000"/>
            <a:ext cx="4303963" cy="48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person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{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preferredName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"Johann Wolfgang von Goethe",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placeOfBirth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{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"http://d-nb.info/</a:t>
            </a:r>
            <a:r>
              <a:rPr lang="de-DE" sz="11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gnd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/4018118-2",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"Frankfurt am Main"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placeOfDeath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{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"http://d-nb.info/</a:t>
            </a:r>
            <a:r>
              <a:rPr lang="de-DE" sz="11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gnd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/4065105-8",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"Weimar"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dateOfBirth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"28. August 1749",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dateOfDeath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"22. März 1832",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professionOrOccupation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[ {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"http://d-nb.info/</a:t>
            </a:r>
            <a:r>
              <a:rPr lang="de-DE" sz="11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gnd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/4053309-8",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"Schriftsteller"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  },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  ... ] 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variantName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[ "</a:t>
            </a:r>
            <a:r>
              <a:rPr lang="de-DE" sz="11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Yohann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Volfqanq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de-DE" sz="11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Gete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", ... ],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depiction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{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image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: ...,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thumbnail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...,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url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: ...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de-DE" sz="11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feld 8"/>
          <p:cNvSpPr txBox="1"/>
          <p:nvPr/>
        </p:nvSpPr>
        <p:spPr bwMode="auto">
          <a:xfrm flipH="1">
            <a:off x="4896036" y="1592399"/>
            <a:ext cx="4303963" cy="196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rtlCol="0">
            <a:spAutoFit/>
          </a:bodyPr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sameAs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[{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"@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id</a:t>
            </a:r>
            <a:r>
              <a:rPr lang="de-DE" sz="11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: "http://en.wikipedia.org/</a:t>
            </a:r>
            <a:r>
              <a:rPr lang="de-DE" sz="11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wiki</a:t>
            </a:r>
            <a:r>
              <a:rPr lang="de-DE" sz="11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br>
              <a:rPr lang="de-DE" sz="11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1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de-DE" sz="11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Johann_Wolfgang_von_Goethe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publisher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{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abbr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"WKP",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"Wikipedia (Englisch)",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de-DE" sz="11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icon</a:t>
            </a: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" : "http://en.wikipedia.org/favicon.ico"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  ...</a:t>
            </a:r>
          </a:p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de-DE" sz="11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}]</a:t>
            </a:r>
            <a:endParaRPr lang="de-DE" sz="11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8" name="Gerade Verbindung 7"/>
          <p:cNvCxnSpPr>
            <a:stCxn id="5" idx="0"/>
          </p:cNvCxnSpPr>
          <p:nvPr/>
        </p:nvCxnSpPr>
        <p:spPr>
          <a:xfrm>
            <a:off x="4608238" y="1440000"/>
            <a:ext cx="55725" cy="4761308"/>
          </a:xfrm>
          <a:prstGeom prst="line">
            <a:avLst/>
          </a:prstGeom>
          <a:ln w="12700">
            <a:solidFill>
              <a:srgbClr val="A5003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hteck 12"/>
          <p:cNvSpPr/>
          <p:nvPr/>
        </p:nvSpPr>
        <p:spPr>
          <a:xfrm>
            <a:off x="-145574" y="6365557"/>
            <a:ext cx="9435149" cy="4924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http://</a:t>
            </a:r>
            <a:r>
              <a:rPr lang="de-DE" sz="2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hub.culturegraph.org/entityfacts/118540238</a:t>
            </a:r>
            <a:endParaRPr lang="de-DE" sz="2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266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DDDD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Zweiundzwanzig Elemente, nämlich…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Einzelwerte [</a:t>
            </a:r>
            <a:r>
              <a:rPr lang="de-DE" sz="2000" dirty="0" err="1" smtClean="0"/>
              <a:t>value</a:t>
            </a:r>
            <a:r>
              <a:rPr lang="de-DE" sz="2000" dirty="0" smtClean="0"/>
              <a:t>]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preferredName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surname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prefix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forename</a:t>
            </a:r>
            <a:r>
              <a:rPr lang="de-DE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academicDegree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titleOfNobility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dateOfBirth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dateOfDeath</a:t>
            </a:r>
            <a:r>
              <a:rPr lang="de-DE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dateOfBirthAndDeath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periodOfActivity</a:t>
            </a:r>
            <a:r>
              <a:rPr lang="de-DE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biographicalOrHistoricalInformation</a:t>
            </a:r>
            <a:endParaRPr lang="de-DE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Datenfelder [</a:t>
            </a:r>
            <a:r>
              <a:rPr lang="de-DE" sz="2000" dirty="0" err="1" smtClean="0"/>
              <a:t>array</a:t>
            </a:r>
            <a:r>
              <a:rPr lang="de-DE" sz="2000" dirty="0"/>
              <a:t>]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variantName</a:t>
            </a:r>
            <a:endParaRPr lang="de-DE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/>
              <a:t>Einzelwerte mit </a:t>
            </a:r>
            <a:r>
              <a:rPr lang="de-DE" sz="2000" dirty="0" smtClean="0"/>
              <a:t>Normdatenverknüpfung bzw.</a:t>
            </a:r>
            <a:br>
              <a:rPr lang="de-DE" sz="2000" dirty="0" smtClean="0"/>
            </a:br>
            <a:r>
              <a:rPr lang="de-DE" sz="2000" dirty="0" smtClean="0"/>
              <a:t>kontrolliertem Vokabular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placeOfBirth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placeOfDeath</a:t>
            </a:r>
            <a:r>
              <a:rPr lang="de-DE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placeOfActivity</a:t>
            </a:r>
            <a:r>
              <a:rPr lang="de-DE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gender</a:t>
            </a:r>
            <a:endParaRPr lang="de-DE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Datenfelder mit Normdatenverknüpfung bzw.</a:t>
            </a:r>
            <a:br>
              <a:rPr lang="de-DE" sz="2000" dirty="0" smtClean="0"/>
            </a:br>
            <a:r>
              <a:rPr lang="de-DE" sz="2000" dirty="0" smtClean="0"/>
              <a:t>kontrolliertem Vokabular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professionOrOccupation</a:t>
            </a:r>
            <a:r>
              <a:rPr lang="de-DE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relatedPerson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familialRelationship</a:t>
            </a:r>
            <a:r>
              <a:rPr lang="de-DE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affiliation</a:t>
            </a:r>
            <a:endParaRPr lang="de-DE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weiteres (2)</a:t>
            </a:r>
            <a: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de-DE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e-D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depiction</a:t>
            </a:r>
            <a:r>
              <a:rPr lang="de-DE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de-DE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sameAs</a:t>
            </a:r>
            <a:r>
              <a:rPr lang="de-DE" dirty="0"/>
              <a:t/>
            </a:r>
            <a:br>
              <a:rPr lang="de-DE" dirty="0"/>
            </a:br>
            <a:r>
              <a:rPr lang="de-DE" sz="16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Elemente im Datenmodell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8703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Technische Details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824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err="1" smtClean="0"/>
              <a:t>Metafacture</a:t>
            </a:r>
            <a:endParaRPr lang="de-DE" sz="2400" b="1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Softwarebibliothek von „</a:t>
            </a:r>
            <a:r>
              <a:rPr lang="de-DE" sz="2000" dirty="0" err="1" smtClean="0"/>
              <a:t>Culturegraph</a:t>
            </a:r>
            <a:r>
              <a:rPr lang="de-DE" sz="2000" dirty="0" smtClean="0"/>
              <a:t>“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/>
              <a:t>https://github.com/culturegraph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Bestandteile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err="1" smtClean="0"/>
              <a:t>Flux</a:t>
            </a:r>
            <a:r>
              <a:rPr lang="de-DE" sz="2000" dirty="0" smtClean="0"/>
              <a:t>: Metadaten bearbeiten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Metamorph</a:t>
            </a:r>
            <a:r>
              <a:rPr lang="de-DE" sz="2000" dirty="0" smtClean="0"/>
              <a:t>: Metadaten transformieren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Bearbeitung als Datenfluss (</a:t>
            </a:r>
            <a:r>
              <a:rPr lang="de-DE" sz="2400" dirty="0" err="1" smtClean="0"/>
              <a:t>Metafacture</a:t>
            </a:r>
            <a:r>
              <a:rPr lang="de-DE" sz="2400" dirty="0" smtClean="0"/>
              <a:t> </a:t>
            </a:r>
            <a:r>
              <a:rPr lang="de-DE" sz="2400" dirty="0" err="1" smtClean="0"/>
              <a:t>stream</a:t>
            </a:r>
            <a:r>
              <a:rPr lang="de-DE" sz="2400" dirty="0" smtClean="0"/>
              <a:t>)</a:t>
            </a: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Softwarebibliothek</a:t>
            </a:r>
            <a:endParaRPr lang="de-DE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1151620" y="4725144"/>
            <a:ext cx="2503665" cy="1518563"/>
            <a:chOff x="1338995" y="3242120"/>
            <a:chExt cx="2503665" cy="1518563"/>
          </a:xfrm>
        </p:grpSpPr>
        <p:sp>
          <p:nvSpPr>
            <p:cNvPr id="5" name="Gefaltete Ecke 4"/>
            <p:cNvSpPr/>
            <p:nvPr/>
          </p:nvSpPr>
          <p:spPr>
            <a:xfrm>
              <a:off x="3304296" y="3242120"/>
              <a:ext cx="538364" cy="698750"/>
            </a:xfrm>
            <a:prstGeom prst="foldedCorne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Gefaltete Ecke 5"/>
            <p:cNvSpPr/>
            <p:nvPr/>
          </p:nvSpPr>
          <p:spPr>
            <a:xfrm>
              <a:off x="1338995" y="3248683"/>
              <a:ext cx="538364" cy="698750"/>
            </a:xfrm>
            <a:prstGeom prst="foldedCorne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" name="Richtungspfeil 6"/>
            <p:cNvSpPr/>
            <p:nvPr/>
          </p:nvSpPr>
          <p:spPr>
            <a:xfrm>
              <a:off x="1793927" y="3417064"/>
              <a:ext cx="363583" cy="361988"/>
            </a:xfrm>
            <a:prstGeom prst="homePlate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8" name="Eingekerbter Richtungspfeil 7"/>
            <p:cNvSpPr/>
            <p:nvPr/>
          </p:nvSpPr>
          <p:spPr>
            <a:xfrm>
              <a:off x="2109623" y="3417064"/>
              <a:ext cx="463632" cy="361988"/>
            </a:xfrm>
            <a:prstGeom prst="chevron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9" name="Eingekerbter Richtungspfeil 8"/>
            <p:cNvSpPr/>
            <p:nvPr/>
          </p:nvSpPr>
          <p:spPr>
            <a:xfrm>
              <a:off x="2525368" y="3417064"/>
              <a:ext cx="463632" cy="361988"/>
            </a:xfrm>
            <a:prstGeom prst="chevron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0" name="Eingekerbter Richtungspfeil 9"/>
            <p:cNvSpPr/>
            <p:nvPr/>
          </p:nvSpPr>
          <p:spPr>
            <a:xfrm>
              <a:off x="2941112" y="3417064"/>
              <a:ext cx="463632" cy="361988"/>
            </a:xfrm>
            <a:prstGeom prst="chevron">
              <a:avLst/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1485642" y="3975853"/>
              <a:ext cx="2305503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b="1" dirty="0" smtClean="0"/>
                <a:t>Flux</a:t>
              </a:r>
            </a:p>
            <a:p>
              <a:pPr algn="ctr"/>
              <a:r>
                <a:rPr lang="en-GB" dirty="0" err="1" smtClean="0">
                  <a:solidFill>
                    <a:schemeClr val="tx2"/>
                  </a:solidFill>
                </a:rPr>
                <a:t>Metadaten</a:t>
              </a:r>
              <a:r>
                <a:rPr lang="en-GB" dirty="0" smtClean="0">
                  <a:solidFill>
                    <a:schemeClr val="tx2"/>
                  </a:solidFill>
                </a:rPr>
                <a:t> </a:t>
              </a:r>
              <a:r>
                <a:rPr lang="en-GB" dirty="0" err="1" smtClean="0">
                  <a:solidFill>
                    <a:schemeClr val="tx2"/>
                  </a:solidFill>
                </a:rPr>
                <a:t>bearbeiten</a:t>
              </a:r>
              <a:endParaRPr lang="en-GB" dirty="0" smtClean="0">
                <a:solidFill>
                  <a:schemeClr val="tx2"/>
                </a:solidFill>
              </a:endParaRPr>
            </a:p>
          </p:txBody>
        </p:sp>
      </p:grpSp>
      <p:grpSp>
        <p:nvGrpSpPr>
          <p:cNvPr id="12" name="Gruppieren 11"/>
          <p:cNvGrpSpPr/>
          <p:nvPr/>
        </p:nvGrpSpPr>
        <p:grpSpPr>
          <a:xfrm>
            <a:off x="4788024" y="4725144"/>
            <a:ext cx="2682786" cy="1518563"/>
            <a:chOff x="5249059" y="3242120"/>
            <a:chExt cx="2682786" cy="1518563"/>
          </a:xfrm>
        </p:grpSpPr>
        <p:sp>
          <p:nvSpPr>
            <p:cNvPr id="13" name="Gefaltete Ecke 12"/>
            <p:cNvSpPr/>
            <p:nvPr/>
          </p:nvSpPr>
          <p:spPr>
            <a:xfrm>
              <a:off x="5417246" y="3242120"/>
              <a:ext cx="538364" cy="698750"/>
            </a:xfrm>
            <a:prstGeom prst="foldedCorne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Gefaltete Ecke 13"/>
            <p:cNvSpPr/>
            <p:nvPr/>
          </p:nvSpPr>
          <p:spPr>
            <a:xfrm>
              <a:off x="7201988" y="3242120"/>
              <a:ext cx="538364" cy="698750"/>
            </a:xfrm>
            <a:prstGeom prst="foldedCorne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Wolke 14"/>
            <p:cNvSpPr/>
            <p:nvPr/>
          </p:nvSpPr>
          <p:spPr>
            <a:xfrm>
              <a:off x="5470404" y="3473772"/>
              <a:ext cx="432048" cy="289173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Sonne 15"/>
            <p:cNvSpPr/>
            <p:nvPr/>
          </p:nvSpPr>
          <p:spPr>
            <a:xfrm>
              <a:off x="7255146" y="3375471"/>
              <a:ext cx="432048" cy="432048"/>
            </a:xfrm>
            <a:prstGeom prst="sun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" name="Pfeil nach rechts 16"/>
            <p:cNvSpPr/>
            <p:nvPr/>
          </p:nvSpPr>
          <p:spPr>
            <a:xfrm>
              <a:off x="6319042" y="3413571"/>
              <a:ext cx="576064" cy="393948"/>
            </a:xfrm>
            <a:prstGeom prst="rightArrow">
              <a:avLst>
                <a:gd name="adj1" fmla="val 50000"/>
                <a:gd name="adj2" fmla="val 66925"/>
              </a:avLst>
            </a:prstGeom>
            <a:solidFill>
              <a:schemeClr val="accent1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249059" y="3975853"/>
              <a:ext cx="2682786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b="1" dirty="0" err="1" smtClean="0"/>
                <a:t>Metamorph</a:t>
              </a:r>
              <a:endParaRPr lang="en-GB" b="1" dirty="0"/>
            </a:p>
            <a:p>
              <a:pPr algn="ctr"/>
              <a:r>
                <a:rPr lang="en-GB" dirty="0" err="1" smtClean="0">
                  <a:solidFill>
                    <a:schemeClr val="tx2"/>
                  </a:solidFill>
                </a:rPr>
                <a:t>Metadaten</a:t>
              </a:r>
              <a:r>
                <a:rPr lang="en-GB" dirty="0" smtClean="0">
                  <a:solidFill>
                    <a:schemeClr val="tx2"/>
                  </a:solidFill>
                </a:rPr>
                <a:t> </a:t>
              </a:r>
              <a:r>
                <a:rPr lang="en-GB" dirty="0" err="1" smtClean="0">
                  <a:solidFill>
                    <a:schemeClr val="tx2"/>
                  </a:solidFill>
                </a:rPr>
                <a:t>transformieren</a:t>
              </a:r>
              <a:endParaRPr lang="en-GB" dirty="0" smtClean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51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Aufbau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Schematischer Aufbau</a:t>
            </a:r>
            <a:endParaRPr lang="de-DE" dirty="0"/>
          </a:p>
        </p:txBody>
      </p:sp>
      <p:pic>
        <p:nvPicPr>
          <p:cNvPr id="1026" name="Picture 2" descr="U:\Dokumente\2014-KIM\Aufbau-Uebersich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80" y="1336278"/>
            <a:ext cx="7800041" cy="4973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95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Weiterentwicklung &amp; Ausblick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968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Einführung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33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Entität „</a:t>
            </a:r>
            <a:r>
              <a:rPr lang="de-DE" sz="2400" b="1" dirty="0" smtClean="0"/>
              <a:t>Person</a:t>
            </a:r>
            <a:r>
              <a:rPr lang="de-DE" sz="2400" dirty="0" smtClean="0"/>
              <a:t>“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Infrastruktur</a:t>
            </a:r>
            <a:r>
              <a:rPr lang="de-DE" sz="2400" dirty="0" smtClean="0"/>
              <a:t> aufgebaut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externe Informationen sind nun leicht integrierbar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Workflow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Abbildungen</a:t>
            </a:r>
            <a:r>
              <a:rPr lang="de-DE" sz="2400" dirty="0" smtClean="0"/>
              <a:t> von Personen aus Wikipedia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Links zu </a:t>
            </a:r>
            <a:r>
              <a:rPr lang="de-DE" sz="2400" b="1" dirty="0" smtClean="0"/>
              <a:t>anderen Datenquellen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Relationen auf Basis von…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b="1" dirty="0" err="1" smtClean="0"/>
              <a:t>Beacon</a:t>
            </a:r>
            <a:r>
              <a:rPr lang="de-DE" sz="2000" dirty="0" smtClean="0"/>
              <a:t>-Dateien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sz="2000" b="1" dirty="0" err="1" smtClean="0"/>
              <a:t>Dumps</a:t>
            </a:r>
            <a:endParaRPr lang="de-DE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err="1" smtClean="0"/>
              <a:t>Redirecting</a:t>
            </a:r>
            <a:r>
              <a:rPr lang="de-DE" sz="2400" dirty="0"/>
              <a:t> </a:t>
            </a:r>
            <a:r>
              <a:rPr lang="de-DE" sz="2400" dirty="0" smtClean="0"/>
              <a:t>/ </a:t>
            </a:r>
            <a:r>
              <a:rPr lang="de-DE" sz="2400" b="1" dirty="0" smtClean="0"/>
              <a:t>Weiterleitung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mehrsprachige Datumsangaben</a:t>
            </a:r>
            <a:endParaRPr lang="de-DE" sz="2800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Stand der Dinge</a:t>
            </a:r>
          </a:p>
        </p:txBody>
      </p:sp>
    </p:spTree>
    <p:extLst>
      <p:ext uri="{BB962C8B-B14F-4D97-AF65-F5344CB8AC3E}">
        <p14:creationId xmlns:p14="http://schemas.microsoft.com/office/powerpoint/2010/main" val="290555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t="14079" r="6946" b="16579"/>
          <a:stretch/>
        </p:blipFill>
        <p:spPr bwMode="auto">
          <a:xfrm>
            <a:off x="312978" y="0"/>
            <a:ext cx="8518044" cy="6872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7" t="18810" r="45715" b="67079"/>
          <a:stretch/>
        </p:blipFill>
        <p:spPr bwMode="auto">
          <a:xfrm>
            <a:off x="3455876" y="4681600"/>
            <a:ext cx="4179404" cy="7541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>
            <a:off x="2339752" y="4437112"/>
            <a:ext cx="1008112" cy="475581"/>
          </a:xfrm>
          <a:prstGeom prst="straightConnector1">
            <a:avLst/>
          </a:prstGeom>
          <a:ln>
            <a:solidFill>
              <a:srgbClr val="A5003B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1439652" y="4221088"/>
            <a:ext cx="1080120" cy="432048"/>
          </a:xfrm>
          <a:prstGeom prst="ellipse">
            <a:avLst/>
          </a:prstGeom>
          <a:noFill/>
          <a:ln w="15875">
            <a:solidFill>
              <a:srgbClr val="A5003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48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 smtClean="0"/>
              <a:t>Einbindung weiterer Entitäten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 err="1" smtClean="0"/>
              <a:t>Geografika</a:t>
            </a:r>
            <a:endParaRPr lang="de-DE" sz="2400" b="1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Körperschaften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b="1" dirty="0" smtClean="0"/>
              <a:t>weitere Informationen </a:t>
            </a:r>
            <a:r>
              <a:rPr lang="de-DE" sz="2800" dirty="0" smtClean="0"/>
              <a:t>aus externen Quellen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 smtClean="0"/>
              <a:t>Ausbau </a:t>
            </a:r>
            <a:r>
              <a:rPr lang="de-DE" sz="2800" dirty="0"/>
              <a:t>der </a:t>
            </a:r>
            <a:r>
              <a:rPr lang="de-DE" sz="2800" b="1" dirty="0" smtClean="0"/>
              <a:t>Mehrsprachigkeit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 smtClean="0"/>
              <a:t>Weiterentwicklung des </a:t>
            </a:r>
            <a:r>
              <a:rPr lang="de-DE" sz="2800" b="1" dirty="0" smtClean="0"/>
              <a:t>Datenmodelles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b="1" dirty="0" smtClean="0"/>
              <a:t>Pflege</a:t>
            </a:r>
            <a:r>
              <a:rPr lang="de-DE" sz="2800" dirty="0" smtClean="0"/>
              <a:t> der Daten/Verlinkungen/</a:t>
            </a:r>
            <a:r>
              <a:rPr lang="de-DE" sz="2800" dirty="0" err="1" smtClean="0"/>
              <a:t>Beacon</a:t>
            </a:r>
            <a:r>
              <a:rPr lang="de-DE" sz="2800" dirty="0" smtClean="0"/>
              <a:t>-Dateien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DNB/GND-seitige Bereitstellung von </a:t>
            </a:r>
            <a:r>
              <a:rPr lang="de-DE" sz="2400" dirty="0" err="1" smtClean="0"/>
              <a:t>Beacons</a:t>
            </a:r>
            <a:r>
              <a:rPr lang="de-DE" sz="2400" dirty="0" smtClean="0"/>
              <a:t>?</a:t>
            </a:r>
            <a:endParaRPr lang="de-DE" sz="2000" dirty="0" smtClean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Weiterentwicklung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49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de-DE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Herzlichen Dank für Ihre Aufmerksamkeit!</a:t>
            </a: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de-DE" dirty="0" smtClean="0"/>
          </a:p>
          <a:p>
            <a:pPr algn="ctr"/>
            <a:r>
              <a:rPr lang="de-DE" dirty="0" smtClean="0"/>
              <a:t>gnd-info@dnb.de</a:t>
            </a:r>
            <a:br>
              <a:rPr lang="de-DE" dirty="0" smtClean="0"/>
            </a:br>
            <a:r>
              <a:rPr lang="de-DE" dirty="0" smtClean="0"/>
              <a:t>m.buechner@dnb.de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de-DE" sz="1800" b="1" dirty="0"/>
          </a:p>
          <a:p>
            <a:pPr algn="ctr"/>
            <a:r>
              <a:rPr lang="de-DE" sz="1800" b="1" dirty="0" err="1" smtClean="0"/>
              <a:t>Entity</a:t>
            </a:r>
            <a:r>
              <a:rPr lang="de-DE" sz="1800" b="1" dirty="0" smtClean="0"/>
              <a:t> Facts v1.0 Dienst</a:t>
            </a: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de-DE" sz="1800" dirty="0" smtClean="0"/>
              <a:t>http</a:t>
            </a:r>
            <a:r>
              <a:rPr lang="de-DE" sz="1800" dirty="0"/>
              <a:t>://</a:t>
            </a:r>
            <a:r>
              <a:rPr lang="de-DE" sz="1800" dirty="0" smtClean="0"/>
              <a:t>hub.culturegraph.org/entityfacts/{id} </a:t>
            </a:r>
            <a:endParaRPr lang="de-DE" sz="18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Entity</a:t>
            </a:r>
            <a:r>
              <a:rPr lang="de-DE" dirty="0" smtClean="0"/>
              <a:t> Facts</a:t>
            </a:r>
            <a:endParaRPr lang="de-DE" dirty="0"/>
          </a:p>
        </p:txBody>
      </p:sp>
      <p:pic>
        <p:nvPicPr>
          <p:cNvPr id="1033" name="Picture 9" descr="C:\Users\buechner.AD-DDB\AppData\Local\Microsoft\Windows\Temporary Internet Files\Content.IE5\307B9G3L\MC90040426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8" y="2580030"/>
            <a:ext cx="1838325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maschinenlesbare </a:t>
            </a:r>
            <a:r>
              <a:rPr lang="de-DE" sz="2400" b="1" dirty="0" smtClean="0"/>
              <a:t>Faktenblätter für Entitäten</a:t>
            </a:r>
            <a:r>
              <a:rPr lang="de-DE" sz="2400" dirty="0" smtClean="0"/>
              <a:t> der</a:t>
            </a:r>
            <a:br>
              <a:rPr lang="de-DE" sz="2400" dirty="0" smtClean="0"/>
            </a:br>
            <a:r>
              <a:rPr lang="de-DE" sz="2400" dirty="0" smtClean="0"/>
              <a:t>Gemeinsamen Normdatei (GND)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Normdatenservice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aktueller Umfang: Personen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Entwicklung und Service der </a:t>
            </a:r>
            <a:r>
              <a:rPr lang="de-DE" sz="2400" b="1" dirty="0" smtClean="0"/>
              <a:t>Deutschen Nationalbibliothek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Ziele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Bereitstellung von </a:t>
            </a:r>
            <a:r>
              <a:rPr lang="de-DE" sz="2000" b="1" dirty="0" smtClean="0"/>
              <a:t>Informationen </a:t>
            </a:r>
            <a:r>
              <a:rPr lang="de-DE" sz="2000" b="1" dirty="0"/>
              <a:t>zu </a:t>
            </a:r>
            <a:r>
              <a:rPr lang="de-DE" sz="2000" b="1" dirty="0" smtClean="0"/>
              <a:t>GND-Entitäten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einfach</a:t>
            </a:r>
            <a:r>
              <a:rPr lang="de-DE" sz="2000" b="1" dirty="0"/>
              <a:t>e</a:t>
            </a:r>
            <a:r>
              <a:rPr lang="de-DE" sz="2000" b="1" dirty="0" smtClean="0"/>
              <a:t> Integration </a:t>
            </a:r>
            <a:r>
              <a:rPr lang="de-DE" sz="2000" dirty="0" smtClean="0"/>
              <a:t>in andere Anwendungen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Verknüpfungen</a:t>
            </a:r>
            <a:r>
              <a:rPr lang="de-DE" sz="2000" dirty="0" smtClean="0"/>
              <a:t> mit anderen Datenquellen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Anreicherung</a:t>
            </a:r>
            <a:r>
              <a:rPr lang="de-DE" sz="2000" dirty="0" smtClean="0"/>
              <a:t> mit Informationen aus anderen Datenquellen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Was ist </a:t>
            </a:r>
            <a:r>
              <a:rPr lang="de-DE" dirty="0" err="1"/>
              <a:t>Entity</a:t>
            </a:r>
            <a:r>
              <a:rPr lang="de-DE" dirty="0"/>
              <a:t> Facts?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046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Anforderungen aus Sicht der DDB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err="1" smtClean="0"/>
              <a:t>Entity</a:t>
            </a:r>
            <a:r>
              <a:rPr lang="de-DE" dirty="0" smtClean="0"/>
              <a:t> Facts an der DNB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Umsetzung von </a:t>
            </a:r>
            <a:r>
              <a:rPr lang="de-DE" dirty="0" err="1" smtClean="0"/>
              <a:t>Entity</a:t>
            </a:r>
            <a:r>
              <a:rPr lang="de-DE" dirty="0" smtClean="0"/>
              <a:t> Facts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Technische Details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Weiterentwicklung &amp; Ausblick</a:t>
            </a:r>
          </a:p>
          <a:p>
            <a:pPr marL="457200" indent="-457200">
              <a:buFont typeface="+mj-lt"/>
              <a:buAutoNum type="arabicPeriod"/>
            </a:pP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Übersicht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716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Anforderungen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aus Sicht der DDB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6756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Bildplatzhalter 3"/>
          <p:cNvSpPr>
            <a:spLocks noGrp="1"/>
          </p:cNvSpPr>
          <p:nvPr>
            <p:ph type="pic" sz="quarter" idx="15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9" r="10722" b="10682"/>
          <a:stretch/>
        </p:blipFill>
        <p:spPr bwMode="auto">
          <a:xfrm>
            <a:off x="20540" y="8620"/>
            <a:ext cx="9102921" cy="788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feil nach rechts 4"/>
          <p:cNvSpPr/>
          <p:nvPr/>
        </p:nvSpPr>
        <p:spPr>
          <a:xfrm>
            <a:off x="35496" y="1484784"/>
            <a:ext cx="432048" cy="2880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A5003B"/>
              </a:solidFill>
            </a:endParaRPr>
          </a:p>
        </p:txBody>
      </p:sp>
      <p:sp>
        <p:nvSpPr>
          <p:cNvPr id="7" name="Pfeil nach rechts 6"/>
          <p:cNvSpPr/>
          <p:nvPr/>
        </p:nvSpPr>
        <p:spPr>
          <a:xfrm>
            <a:off x="35496" y="1880828"/>
            <a:ext cx="432048" cy="2880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A5003B"/>
              </a:solidFill>
            </a:endParaRPr>
          </a:p>
        </p:txBody>
      </p:sp>
      <p:sp>
        <p:nvSpPr>
          <p:cNvPr id="8" name="Pfeil nach rechts 7"/>
          <p:cNvSpPr/>
          <p:nvPr/>
        </p:nvSpPr>
        <p:spPr>
          <a:xfrm rot="5400000">
            <a:off x="7452320" y="1052736"/>
            <a:ext cx="432048" cy="2880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A5003B"/>
              </a:solidFill>
            </a:endParaRPr>
          </a:p>
        </p:txBody>
      </p:sp>
      <p:sp>
        <p:nvSpPr>
          <p:cNvPr id="9" name="Pfeil nach rechts 8"/>
          <p:cNvSpPr/>
          <p:nvPr/>
        </p:nvSpPr>
        <p:spPr>
          <a:xfrm>
            <a:off x="6248255" y="3949620"/>
            <a:ext cx="432048" cy="2880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A5003B"/>
              </a:solidFill>
            </a:endParaRPr>
          </a:p>
        </p:txBody>
      </p:sp>
      <p:sp>
        <p:nvSpPr>
          <p:cNvPr id="10" name="Pfeil nach rechts 9"/>
          <p:cNvSpPr/>
          <p:nvPr/>
        </p:nvSpPr>
        <p:spPr>
          <a:xfrm>
            <a:off x="6248255" y="5013176"/>
            <a:ext cx="432048" cy="2880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A5003B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064388" y="51064"/>
            <a:ext cx="684076" cy="28159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Pfeil nach rechts 11"/>
          <p:cNvSpPr/>
          <p:nvPr/>
        </p:nvSpPr>
        <p:spPr>
          <a:xfrm rot="13481941">
            <a:off x="8661178" y="381388"/>
            <a:ext cx="432048" cy="28803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A5003B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-145574" y="6365557"/>
            <a:ext cx="9435149" cy="4924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2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https://www.deutsche-digitale-bibliothek.de/entity/118540238</a:t>
            </a:r>
          </a:p>
        </p:txBody>
      </p:sp>
    </p:spTree>
    <p:extLst>
      <p:ext uri="{BB962C8B-B14F-4D97-AF65-F5344CB8AC3E}">
        <p14:creationId xmlns:p14="http://schemas.microsoft.com/office/powerpoint/2010/main" val="160663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6" grpId="0" animBg="1"/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9" r="10722" b="10682"/>
          <a:stretch/>
        </p:blipFill>
        <p:spPr bwMode="auto">
          <a:xfrm>
            <a:off x="5036340" y="1880828"/>
            <a:ext cx="4071618" cy="35255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smtClean="0"/>
              <a:t>Umfang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Personendaten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dirty="0" smtClean="0"/>
              <a:t>Vor- und Nachname (alternative Namen)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dirty="0" smtClean="0"/>
              <a:t>Geburts- und Sterbedaten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dirty="0" smtClean="0"/>
              <a:t>Tätigkeit / Beruf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dirty="0" smtClean="0"/>
              <a:t>Abbildung / Fotographie mit Untertitel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weiterführende Verlinkung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</a:t>
            </a:r>
            <a:r>
              <a:rPr lang="de-DE" dirty="0" smtClean="0"/>
              <a:t>nhaltliche </a:t>
            </a:r>
            <a:r>
              <a:rPr lang="de-DE" dirty="0"/>
              <a:t>Anforderungen</a:t>
            </a:r>
            <a:endParaRPr lang="de-DE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Genauigkeit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Aktualität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Mehrsprachigkeit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</a:t>
            </a:r>
            <a:r>
              <a:rPr lang="de-DE" dirty="0" smtClean="0"/>
              <a:t>echnische </a:t>
            </a:r>
            <a:r>
              <a:rPr lang="de-DE" dirty="0" smtClean="0"/>
              <a:t>Anforderungen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Leichtgewichtigkeit (JSON-Datenformat)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dirty="0"/>
              <a:t>h</a:t>
            </a:r>
            <a:r>
              <a:rPr lang="de-DE" dirty="0" smtClean="0"/>
              <a:t>ohe Verfügbarkeit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Anforderungen der DDB</a:t>
            </a:r>
          </a:p>
        </p:txBody>
      </p:sp>
    </p:spTree>
    <p:extLst>
      <p:ext uri="{BB962C8B-B14F-4D97-AF65-F5344CB8AC3E}">
        <p14:creationId xmlns:p14="http://schemas.microsoft.com/office/powerpoint/2010/main" val="315886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/>
              <a:t>Entity</a:t>
            </a:r>
            <a:r>
              <a:rPr lang="de-DE" dirty="0" smtClean="0"/>
              <a:t> Facts an der DNB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133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Ausgangslage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sehr einfacher </a:t>
            </a:r>
            <a:r>
              <a:rPr lang="de-DE" sz="2000" dirty="0" smtClean="0"/>
              <a:t>Prototyp </a:t>
            </a:r>
            <a:r>
              <a:rPr lang="de-DE" sz="2000" dirty="0" smtClean="0"/>
              <a:t>für die DDB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Projektstart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September 2013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Meilensteine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Definition des </a:t>
            </a:r>
            <a:r>
              <a:rPr lang="de-DE" sz="2000" b="1" dirty="0" smtClean="0"/>
              <a:t>Datenmodells</a:t>
            </a:r>
            <a:r>
              <a:rPr lang="de-DE" sz="2000" dirty="0" smtClean="0"/>
              <a:t> (JSON-Antwort)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Mapping</a:t>
            </a:r>
            <a:r>
              <a:rPr lang="de-DE" sz="2000" dirty="0" smtClean="0"/>
              <a:t> ausgewählter Informationen</a:t>
            </a:r>
            <a:endParaRPr lang="de-DE" sz="20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Einbindung</a:t>
            </a:r>
            <a:r>
              <a:rPr lang="de-DE" sz="2000" dirty="0" smtClean="0"/>
              <a:t> der Links aus externen Datenquellen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b="1" dirty="0" smtClean="0"/>
              <a:t>Implementierung</a:t>
            </a:r>
            <a:r>
              <a:rPr lang="de-DE" sz="2000" dirty="0" smtClean="0"/>
              <a:t> der Software und -architektur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Veröffentlichung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2000" dirty="0" smtClean="0"/>
              <a:t>März 2014</a:t>
            </a:r>
            <a:endParaRPr lang="de-DE" sz="2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Das Projekt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5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Zwischentitel">
  <a:themeElements>
    <a:clrScheme name="DDB">
      <a:dk1>
        <a:srgbClr val="A5003B"/>
      </a:dk1>
      <a:lt1>
        <a:srgbClr val="FFFFFF"/>
      </a:lt1>
      <a:dk2>
        <a:srgbClr val="333333"/>
      </a:dk2>
      <a:lt2>
        <a:srgbClr val="FFFFFF"/>
      </a:lt2>
      <a:accent1>
        <a:srgbClr val="D1411C"/>
      </a:accent1>
      <a:accent2>
        <a:srgbClr val="458240"/>
      </a:accent2>
      <a:accent3>
        <a:srgbClr val="2D4694"/>
      </a:accent3>
      <a:accent4>
        <a:srgbClr val="00818E"/>
      </a:accent4>
      <a:accent5>
        <a:srgbClr val="744094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</a:spPr>
      <a:bodyPr lIns="0" tIns="0" rIns="0" bIns="0"/>
      <a:lstStyle>
        <a:defPPr>
          <a:spcBef>
            <a:spcPct val="20000"/>
          </a:spcBef>
          <a:buFont typeface="Arial" pitchFamily="34" charset="0"/>
          <a:buNone/>
          <a:defRPr sz="2400" dirty="0" smtClean="0">
            <a:solidFill>
              <a:srgbClr val="A6A6A6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1396</Words>
  <Application>Microsoft Office PowerPoint</Application>
  <PresentationFormat>Bildschirmpräsentation (4:3)</PresentationFormat>
  <Paragraphs>215</Paragraphs>
  <Slides>23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23</vt:i4>
      </vt:variant>
    </vt:vector>
  </HeadingPairs>
  <TitlesOfParts>
    <vt:vector size="25" baseType="lpstr">
      <vt:lpstr>2_Zwischentitel</vt:lpstr>
      <vt:lpstr>Benutzerdefiniertes Design</vt:lpstr>
      <vt:lpstr>Entity Facts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Effenberger, Claudia</dc:creator>
  <cp:lastModifiedBy>Büchner, Michael</cp:lastModifiedBy>
  <cp:revision>378</cp:revision>
  <cp:lastPrinted>2013-08-26T09:49:56Z</cp:lastPrinted>
  <dcterms:created xsi:type="dcterms:W3CDTF">2013-08-15T09:01:16Z</dcterms:created>
  <dcterms:modified xsi:type="dcterms:W3CDTF">2014-04-14T14:01:55Z</dcterms:modified>
</cp:coreProperties>
</file>