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6" r:id="rId9"/>
    <p:sldId id="262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50941"/>
    <a:srgbClr val="2791D6"/>
    <a:srgbClr val="97BF30"/>
    <a:srgbClr val="6D7A89"/>
    <a:srgbClr val="A1AAB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3" autoAdjust="0"/>
  </p:normalViewPr>
  <p:slideViewPr>
    <p:cSldViewPr>
      <p:cViewPr>
        <p:scale>
          <a:sx n="100" d="100"/>
          <a:sy n="100" d="100"/>
        </p:scale>
        <p:origin x="-122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541FF-F13F-46CD-A923-FD72DA1D19BB}" type="datetimeFigureOut">
              <a:rPr lang="de-DE" smtClean="0"/>
              <a:pPr/>
              <a:t>11.10.2013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117C8-13D7-4677-8EE4-AF2A41A8927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C4C61-2AFA-4D33-9EE5-011F784A58B4}" type="datetimeFigureOut">
              <a:rPr lang="de-DE" smtClean="0"/>
              <a:pPr/>
              <a:t>11.10.2013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D9655-50AD-46C9-AE59-E09DCEB3D83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75520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11560" y="3645024"/>
            <a:ext cx="7848872" cy="23042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611188" y="6308551"/>
            <a:ext cx="7848600" cy="504825"/>
          </a:xfrm>
          <a:prstGeom prst="rect">
            <a:avLst/>
          </a:prstGeom>
        </p:spPr>
        <p:txBody>
          <a:bodyPr/>
          <a:lstStyle>
            <a:lvl1pPr algn="ctr">
              <a:buNone/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1600">
                <a:latin typeface="Arial" pitchFamily="34" charset="0"/>
                <a:cs typeface="Arial" pitchFamily="34" charset="0"/>
              </a:defRPr>
            </a:lvl2pPr>
            <a:lvl3pPr algn="ctr">
              <a:buNone/>
              <a:defRPr sz="1600">
                <a:latin typeface="Arial" pitchFamily="34" charset="0"/>
                <a:cs typeface="Arial" pitchFamily="34" charset="0"/>
              </a:defRPr>
            </a:lvl3pPr>
            <a:lvl4pPr algn="ctr">
              <a:buNone/>
              <a:defRPr sz="1600">
                <a:latin typeface="Arial" pitchFamily="34" charset="0"/>
                <a:cs typeface="Arial" pitchFamily="34" charset="0"/>
              </a:defRPr>
            </a:lvl4pPr>
            <a:lvl5pPr algn="ctr">
              <a:buNone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Titel 1"/>
          <p:cNvSpPr>
            <a:spLocks noGrp="1"/>
          </p:cNvSpPr>
          <p:nvPr>
            <p:ph type="ctrTitle"/>
          </p:nvPr>
        </p:nvSpPr>
        <p:spPr>
          <a:xfrm>
            <a:off x="611560" y="1988840"/>
            <a:ext cx="7844408" cy="1224136"/>
          </a:xfrm>
          <a:prstGeom prst="rect">
            <a:avLst/>
          </a:prstGeom>
        </p:spPr>
        <p:txBody>
          <a:bodyPr/>
          <a:lstStyle>
            <a:lvl1pPr>
              <a:defRPr sz="3600" b="1" baseline="0">
                <a:solidFill>
                  <a:srgbClr val="C5094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>
          <a:xfrm>
            <a:off x="539552" y="6356350"/>
            <a:ext cx="7272808" cy="365125"/>
          </a:xfrm>
          <a:prstGeom prst="rect">
            <a:avLst/>
          </a:prstGeom>
        </p:spPr>
        <p:txBody>
          <a:bodyPr/>
          <a:lstStyle>
            <a:lvl1pPr algn="l">
              <a:defRPr sz="12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Volker Conradt | Semantic Web | 28.09.2010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7544" y="1844675"/>
            <a:ext cx="8064500" cy="4032250"/>
          </a:xfrm>
          <a:prstGeom prst="rect">
            <a:avLst/>
          </a:prstGeom>
        </p:spPr>
        <p:txBody>
          <a:bodyPr/>
          <a:lstStyle>
            <a:lvl1pPr marL="361950" indent="-361950">
              <a:tabLst/>
              <a:defRPr sz="2800" baseline="0">
                <a:solidFill>
                  <a:schemeClr val="tx1"/>
                </a:solidFill>
                <a:latin typeface="Arial" pitchFamily="34" charset="0"/>
              </a:defRPr>
            </a:lvl1pPr>
            <a:lvl2pPr marL="714375" indent="-352425">
              <a:buFont typeface="Arial" pitchFamily="34" charset="0"/>
              <a:buChar char="•"/>
              <a:tabLst/>
              <a:defRPr sz="2400" baseline="0">
                <a:solidFill>
                  <a:schemeClr val="tx1"/>
                </a:solidFill>
                <a:latin typeface="Arial" pitchFamily="34" charset="0"/>
              </a:defRPr>
            </a:lvl2pPr>
            <a:lvl3pPr marL="1076325" indent="-361950">
              <a:tabLst/>
              <a:defRPr sz="2000" baseline="0">
                <a:solidFill>
                  <a:schemeClr val="tx1"/>
                </a:solidFill>
                <a:latin typeface="Arial" pitchFamily="34" charset="0"/>
              </a:defRPr>
            </a:lvl3pPr>
            <a:lvl4pPr marL="1438275" indent="-361950">
              <a:buFont typeface="Arial" pitchFamily="34" charset="0"/>
              <a:buChar char="•"/>
              <a:tabLst/>
              <a:defRPr baseline="0">
                <a:solidFill>
                  <a:schemeClr val="tx1"/>
                </a:solidFill>
                <a:latin typeface="Arial" pitchFamily="34" charset="0"/>
              </a:defRPr>
            </a:lvl4pPr>
            <a:lvl5pPr marL="1790700" indent="-352425">
              <a:buFont typeface="Arial" pitchFamily="34" charset="0"/>
              <a:buChar char="•"/>
              <a:tabLst/>
              <a:defRPr baseline="0">
                <a:solidFill>
                  <a:schemeClr val="tx1"/>
                </a:solidFill>
                <a:latin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Fußzeilenplatzhalter 4"/>
          <p:cNvSpPr txBox="1">
            <a:spLocks/>
          </p:cNvSpPr>
          <p:nvPr userDrawn="1"/>
        </p:nvSpPr>
        <p:spPr>
          <a:xfrm>
            <a:off x="7892752" y="6353176"/>
            <a:ext cx="639688" cy="3714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latin typeface="Arial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7C9380-AC83-4775-B900-E489CE8AF20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085584" cy="576064"/>
          </a:xfrm>
          <a:prstGeom prst="rect">
            <a:avLst/>
          </a:prstGeom>
        </p:spPr>
        <p:txBody>
          <a:bodyPr/>
          <a:lstStyle>
            <a:lvl1pPr algn="l">
              <a:tabLst>
                <a:tab pos="1076325" algn="l"/>
                <a:tab pos="2152650" algn="l"/>
                <a:tab pos="3228975" algn="l"/>
                <a:tab pos="4305300" algn="l"/>
                <a:tab pos="5381625" algn="l"/>
                <a:tab pos="6457950" algn="l"/>
                <a:tab pos="7534275" algn="l"/>
              </a:tabLst>
              <a:defRPr sz="3200" baseline="0">
                <a:solidFill>
                  <a:srgbClr val="C50941"/>
                </a:solidFill>
                <a:latin typeface="Arial" pitchFamily="34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7544" y="1196752"/>
            <a:ext cx="8064500" cy="4680173"/>
          </a:xfrm>
          <a:prstGeom prst="rect">
            <a:avLst/>
          </a:prstGeom>
        </p:spPr>
        <p:txBody>
          <a:bodyPr/>
          <a:lstStyle>
            <a:lvl1pPr marL="361950" indent="-361950">
              <a:tabLst/>
              <a:defRPr sz="2800" baseline="0">
                <a:solidFill>
                  <a:schemeClr val="tx1"/>
                </a:solidFill>
                <a:latin typeface="Arial" pitchFamily="34" charset="0"/>
              </a:defRPr>
            </a:lvl1pPr>
            <a:lvl2pPr marL="714375" indent="-352425">
              <a:buFont typeface="Arial" pitchFamily="34" charset="0"/>
              <a:buChar char="•"/>
              <a:tabLst/>
              <a:defRPr sz="2400" baseline="0">
                <a:solidFill>
                  <a:schemeClr val="tx1"/>
                </a:solidFill>
                <a:latin typeface="Arial" pitchFamily="34" charset="0"/>
              </a:defRPr>
            </a:lvl2pPr>
            <a:lvl3pPr marL="1076325" indent="-361950">
              <a:tabLst/>
              <a:defRPr sz="2000" baseline="0">
                <a:solidFill>
                  <a:schemeClr val="tx1"/>
                </a:solidFill>
                <a:latin typeface="Arial" pitchFamily="34" charset="0"/>
              </a:defRPr>
            </a:lvl3pPr>
            <a:lvl4pPr marL="1438275" indent="-361950">
              <a:buFont typeface="Arial" pitchFamily="34" charset="0"/>
              <a:buChar char="•"/>
              <a:tabLst/>
              <a:defRPr baseline="0">
                <a:solidFill>
                  <a:schemeClr val="tx1"/>
                </a:solidFill>
                <a:latin typeface="Arial" pitchFamily="34" charset="0"/>
              </a:defRPr>
            </a:lvl4pPr>
            <a:lvl5pPr marL="1790700" indent="-352425">
              <a:buFont typeface="Arial" pitchFamily="34" charset="0"/>
              <a:buChar char="•"/>
              <a:tabLst/>
              <a:defRPr baseline="0">
                <a:solidFill>
                  <a:schemeClr val="tx1"/>
                </a:solidFill>
                <a:latin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2"/>
          </p:nvPr>
        </p:nvSpPr>
        <p:spPr>
          <a:xfrm>
            <a:off x="539552" y="6356350"/>
            <a:ext cx="7272808" cy="365125"/>
          </a:xfrm>
          <a:prstGeom prst="rect">
            <a:avLst/>
          </a:prstGeom>
        </p:spPr>
        <p:txBody>
          <a:bodyPr/>
          <a:lstStyle>
            <a:lvl1pPr algn="l">
              <a:defRPr sz="1200" baseline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Volker Conradt | Semantic Web | 28.09.2010</a:t>
            </a:r>
            <a:endParaRPr lang="de-DE" dirty="0"/>
          </a:p>
        </p:txBody>
      </p:sp>
      <p:sp>
        <p:nvSpPr>
          <p:cNvPr id="9" name="Fußzeilenplatzhalter 4"/>
          <p:cNvSpPr txBox="1">
            <a:spLocks/>
          </p:cNvSpPr>
          <p:nvPr userDrawn="1"/>
        </p:nvSpPr>
        <p:spPr>
          <a:xfrm>
            <a:off x="7892752" y="6353176"/>
            <a:ext cx="639688" cy="3714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latin typeface="Arial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7C9380-AC83-4775-B900-E489CE8AF20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>
            <a:lvl1pPr algn="l">
              <a:tabLst>
                <a:tab pos="1076325" algn="l"/>
                <a:tab pos="2152650" algn="l"/>
                <a:tab pos="3228975" algn="l"/>
                <a:tab pos="4305300" algn="l"/>
                <a:tab pos="5381625" algn="l"/>
                <a:tab pos="6457950" algn="l"/>
                <a:tab pos="7534275" algn="l"/>
              </a:tabLst>
              <a:defRPr sz="3200" baseline="0">
                <a:solidFill>
                  <a:srgbClr val="C50941"/>
                </a:solidFill>
                <a:latin typeface="Arial" pitchFamily="34" charset="0"/>
              </a:defRPr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bszlogo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589216" y="260648"/>
            <a:ext cx="2871216" cy="399288"/>
          </a:xfrm>
          <a:prstGeom prst="rect">
            <a:avLst/>
          </a:prstGeom>
        </p:spPr>
      </p:pic>
      <p:cxnSp>
        <p:nvCxnSpPr>
          <p:cNvPr id="9" name="Gerade Verbindung 8"/>
          <p:cNvCxnSpPr/>
          <p:nvPr userDrawn="1"/>
        </p:nvCxnSpPr>
        <p:spPr>
          <a:xfrm>
            <a:off x="0" y="764704"/>
            <a:ext cx="9144000" cy="0"/>
          </a:xfrm>
          <a:prstGeom prst="line">
            <a:avLst/>
          </a:prstGeom>
          <a:ln w="19050" cmpd="sng">
            <a:solidFill>
              <a:srgbClr val="A1AA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 userDrawn="1"/>
        </p:nvCxnSpPr>
        <p:spPr>
          <a:xfrm>
            <a:off x="0" y="6309320"/>
            <a:ext cx="9144000" cy="0"/>
          </a:xfrm>
          <a:prstGeom prst="line">
            <a:avLst/>
          </a:prstGeom>
          <a:ln w="19050" cmpd="sng">
            <a:solidFill>
              <a:srgbClr val="A1AA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1988840"/>
            <a:ext cx="7844408" cy="1224136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Fernleihprozesse im SWB-Verbund</a:t>
            </a:r>
            <a:endParaRPr lang="de-DE" sz="2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11560" y="3645024"/>
            <a:ext cx="7848872" cy="1008112"/>
          </a:xfrm>
        </p:spPr>
        <p:txBody>
          <a:bodyPr/>
          <a:lstStyle/>
          <a:p>
            <a:r>
              <a:rPr lang="de-DE" dirty="0" err="1" smtClean="0"/>
              <a:t>Datenbezieherworkshop</a:t>
            </a:r>
            <a:r>
              <a:rPr lang="de-DE" dirty="0" smtClean="0"/>
              <a:t> am 14.10.2013 in Frankfurt (Deutsche Nationalbibliothek)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Cornelia Katz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Dienstrecherche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2" cstate="print"/>
          <a:srcRect t="4725" r="-12498"/>
          <a:stretch>
            <a:fillRect/>
          </a:stretch>
        </p:blipFill>
        <p:spPr bwMode="auto">
          <a:xfrm>
            <a:off x="1763688" y="1196752"/>
            <a:ext cx="6480720" cy="48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4968552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Auswertung Verbunddaten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>
              <a:buNone/>
            </a:pPr>
            <a:r>
              <a:rPr lang="de-DE" dirty="0" smtClean="0"/>
              <a:t>Endnutzerrecherche:</a:t>
            </a:r>
            <a:br>
              <a:rPr lang="de-DE" dirty="0" smtClean="0"/>
            </a:br>
            <a:r>
              <a:rPr lang="de-DE" smtClean="0"/>
              <a:t>ZDB: nur </a:t>
            </a:r>
            <a:r>
              <a:rPr lang="de-DE" dirty="0" smtClean="0"/>
              <a:t>Titeldaten</a:t>
            </a:r>
            <a:br>
              <a:rPr lang="de-DE" dirty="0" smtClean="0"/>
            </a:br>
            <a:endParaRPr lang="de-DE" dirty="0" smtClean="0"/>
          </a:p>
          <a:p>
            <a:pPr lvl="1">
              <a:buNone/>
            </a:pPr>
            <a:r>
              <a:rPr lang="de-DE" dirty="0" smtClean="0"/>
              <a:t>Endnutzerrecherche und Dienstrecherche: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SWB:	</a:t>
            </a:r>
            <a:br>
              <a:rPr lang="de-DE" dirty="0" smtClean="0"/>
            </a:br>
            <a:r>
              <a:rPr lang="de-DE" dirty="0" smtClean="0"/>
              <a:t>Titeldaten, normierte Bestandsangaben, Signatur,  Standort, Ausleih- und Fernleihindikator</a:t>
            </a:r>
            <a:br>
              <a:rPr lang="de-DE" dirty="0" smtClean="0"/>
            </a:br>
            <a:endParaRPr lang="de-DE" dirty="0" smtClean="0"/>
          </a:p>
          <a:p>
            <a:pPr lvl="1">
              <a:buNone/>
            </a:pPr>
            <a:r>
              <a:rPr lang="de-DE" dirty="0" smtClean="0"/>
              <a:t>	BVB, GBV, HBZ, HeBIS, KOBV:</a:t>
            </a:r>
            <a:br>
              <a:rPr lang="de-DE" dirty="0" smtClean="0"/>
            </a:br>
            <a:r>
              <a:rPr lang="de-DE" dirty="0" smtClean="0"/>
              <a:t>Titeldaten, Titel-</a:t>
            </a:r>
            <a:r>
              <a:rPr lang="de-DE" dirty="0" err="1" smtClean="0"/>
              <a:t>Idn</a:t>
            </a:r>
            <a:r>
              <a:rPr lang="de-DE" dirty="0" smtClean="0"/>
              <a:t>, Prüfung ob </a:t>
            </a:r>
            <a:r>
              <a:rPr lang="de-DE" dirty="0" err="1" smtClean="0"/>
              <a:t>Sigelliste</a:t>
            </a:r>
            <a:r>
              <a:rPr lang="de-DE" dirty="0" smtClean="0"/>
              <a:t> vorhanden</a:t>
            </a:r>
            <a:br>
              <a:rPr lang="de-DE" dirty="0" smtClean="0"/>
            </a:br>
            <a:r>
              <a:rPr lang="de-DE" dirty="0" smtClean="0"/>
              <a:t>(Bestands- und Verfügbarkeitsprüfung erfolgt verbundintern)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Konfiguration Fernleihe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  <p:pic>
        <p:nvPicPr>
          <p:cNvPr id="8" name="Grafik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912768" cy="47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611560" y="3717032"/>
            <a:ext cx="7128792" cy="504056"/>
          </a:xfrm>
          <a:prstGeom prst="ellipse">
            <a:avLst/>
          </a:prstGeom>
          <a:noFill/>
          <a:ln>
            <a:solidFill>
              <a:srgbClr val="C50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043608" y="4221088"/>
            <a:ext cx="2304256" cy="504056"/>
          </a:xfrm>
          <a:prstGeom prst="ellipse">
            <a:avLst/>
          </a:prstGeom>
          <a:noFill/>
          <a:ln>
            <a:solidFill>
              <a:srgbClr val="C50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Konfiguration Fernleihe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7200800" cy="492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Endnutzerrecherche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sz="2000" dirty="0" smtClean="0"/>
              <a:t>Endnutzerrecherche </a:t>
            </a:r>
            <a:r>
              <a:rPr lang="de-DE" sz="2000" dirty="0" smtClean="0"/>
              <a:t>nach Aufsatz </a:t>
            </a:r>
            <a:r>
              <a:rPr lang="de-DE" sz="2000" dirty="0" smtClean="0"/>
              <a:t>über Fernleihportal</a:t>
            </a:r>
            <a:endParaRPr lang="de-DE" sz="2000" dirty="0" smtClean="0"/>
          </a:p>
          <a:p>
            <a:pPr lvl="1"/>
            <a:r>
              <a:rPr lang="de-DE" sz="2000" dirty="0" smtClean="0"/>
              <a:t>Titel-</a:t>
            </a:r>
            <a:r>
              <a:rPr lang="de-DE" sz="2000" dirty="0" err="1" smtClean="0"/>
              <a:t>Idn</a:t>
            </a:r>
            <a:r>
              <a:rPr lang="de-DE" sz="2000" dirty="0" smtClean="0"/>
              <a:t> und Verbund speichern</a:t>
            </a:r>
          </a:p>
          <a:p>
            <a:pPr lvl="1"/>
            <a:r>
              <a:rPr lang="de-DE" sz="2000" dirty="0" smtClean="0"/>
              <a:t>über CGI-Schnittstelle zur Online-Fernleihe wird die 	   Konfiguration der nehmenden Bibliothek (</a:t>
            </a:r>
            <a:r>
              <a:rPr lang="de-DE" sz="2000" dirty="0" err="1" smtClean="0"/>
              <a:t>Sigelliste</a:t>
            </a:r>
            <a:r>
              <a:rPr lang="de-DE" sz="2000" dirty="0" smtClean="0"/>
              <a:t> 	   gebende Bibl. + Reihenfolge Verbünde) geholt</a:t>
            </a:r>
          </a:p>
          <a:p>
            <a:pPr lvl="1"/>
            <a:r>
              <a:rPr lang="de-DE" sz="2000" dirty="0" smtClean="0"/>
              <a:t>Prüfung kann eine SWB-Bibliothek liefern?</a:t>
            </a:r>
          </a:p>
          <a:p>
            <a:pPr lvl="1"/>
            <a:r>
              <a:rPr lang="de-DE" sz="2000" dirty="0" smtClean="0"/>
              <a:t>Positi</a:t>
            </a:r>
            <a:r>
              <a:rPr lang="de-DE" sz="2000" dirty="0" smtClean="0"/>
              <a:t>v --&gt; Fernleihbestellung an gebende SWB-Bibliothek</a:t>
            </a:r>
          </a:p>
          <a:p>
            <a:pPr lvl="1"/>
            <a:r>
              <a:rPr lang="de-DE" sz="2000" dirty="0" smtClean="0"/>
              <a:t>Negativ</a:t>
            </a:r>
            <a:r>
              <a:rPr lang="de-DE" sz="2000" dirty="0" smtClean="0"/>
              <a:t> --&gt; </a:t>
            </a:r>
            <a:r>
              <a:rPr lang="de-DE" sz="2000" dirty="0" smtClean="0"/>
              <a:t>automatische Recherche </a:t>
            </a:r>
            <a:r>
              <a:rPr lang="de-DE" sz="2000" dirty="0" smtClean="0"/>
              <a:t>in Verbunddatenbanken </a:t>
            </a:r>
            <a:r>
              <a:rPr lang="de-DE" sz="2000" dirty="0" smtClean="0"/>
              <a:t>in </a:t>
            </a:r>
            <a:r>
              <a:rPr lang="de-DE" sz="2000" dirty="0" smtClean="0"/>
              <a:t>der von der Bibliothek konfigurierten Reihenfolge</a:t>
            </a:r>
          </a:p>
          <a:p>
            <a:pPr lvl="1"/>
            <a:r>
              <a:rPr lang="de-DE" sz="2000" dirty="0" smtClean="0"/>
              <a:t>Positiv --&gt; Fernleihbestellung an </a:t>
            </a:r>
            <a:r>
              <a:rPr lang="de-DE" sz="2000" dirty="0" smtClean="0"/>
              <a:t>gebenden Verbund </a:t>
            </a:r>
          </a:p>
          <a:p>
            <a:pPr lvl="1"/>
            <a:r>
              <a:rPr lang="de-DE" sz="2000" dirty="0" smtClean="0"/>
              <a:t>Negativ --&gt; </a:t>
            </a:r>
            <a:r>
              <a:rPr lang="de-DE" sz="2000" dirty="0" smtClean="0"/>
              <a:t>Übernahme </a:t>
            </a:r>
            <a:r>
              <a:rPr lang="de-DE" sz="2000" dirty="0" smtClean="0"/>
              <a:t>der Informationen in den ZFL-Server zur </a:t>
            </a:r>
            <a:r>
              <a:rPr lang="de-DE" sz="2000" dirty="0" smtClean="0"/>
              <a:t>Nachsignierung (Bibliothekar)</a:t>
            </a:r>
            <a:endParaRPr lang="de-DE" sz="2000" dirty="0" smtClean="0"/>
          </a:p>
          <a:p>
            <a:pPr lvl="1">
              <a:buNone/>
            </a:pPr>
            <a:r>
              <a:rPr lang="de-DE" dirty="0" smtClean="0">
                <a:solidFill>
                  <a:srgbClr val="2791D6"/>
                </a:solidFill>
              </a:rPr>
              <a:t>(</a:t>
            </a:r>
            <a:r>
              <a:rPr lang="de-DE" sz="1800" dirty="0" smtClean="0">
                <a:solidFill>
                  <a:srgbClr val="2791D6"/>
                </a:solidFill>
              </a:rPr>
              <a:t>Zu Frage 4: Wie sieht der typische Anwendungsfall einer Fernleihe aus?)</a:t>
            </a:r>
            <a:endParaRPr lang="de-DE" sz="1800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>
              <a:buNone/>
            </a:pP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085584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Fernleihangebote des SWB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Endnutzerrecherche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Dienstrecherche für Bibliothekspersonal</a:t>
            </a: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Endnutzerrecherche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Im Fernleihportal eingesetzte Software: </a:t>
            </a:r>
          </a:p>
          <a:p>
            <a:pPr lvl="1"/>
            <a:r>
              <a:rPr lang="de-DE" dirty="0" smtClean="0"/>
              <a:t>Elektra (OCLC)</a:t>
            </a:r>
          </a:p>
          <a:p>
            <a:pPr lvl="1"/>
            <a:r>
              <a:rPr lang="de-DE" dirty="0" smtClean="0"/>
              <a:t>ZFL-Server (OCLC)</a:t>
            </a:r>
          </a:p>
          <a:p>
            <a:pPr lvl="1"/>
            <a:r>
              <a:rPr lang="de-DE" dirty="0" smtClean="0"/>
              <a:t>CGI-Schnittstelle der Online-Fernleihe</a:t>
            </a:r>
            <a:br>
              <a:rPr lang="de-DE" dirty="0" smtClean="0"/>
            </a:br>
            <a:endParaRPr lang="de-DE" dirty="0" smtClean="0"/>
          </a:p>
          <a:p>
            <a:pPr lvl="1" indent="-714375">
              <a:buNone/>
            </a:pPr>
            <a:r>
              <a:rPr lang="de-DE" sz="2800" dirty="0" smtClean="0"/>
              <a:t>Suchmöglichkeiten und Schnittstellen:</a:t>
            </a:r>
          </a:p>
          <a:p>
            <a:pPr lvl="1"/>
            <a:r>
              <a:rPr lang="de-DE" b="1" dirty="0" smtClean="0"/>
              <a:t>Titelrecherche</a:t>
            </a:r>
            <a:r>
              <a:rPr lang="de-DE" dirty="0" smtClean="0"/>
              <a:t> über alle Verbundsysteme</a:t>
            </a:r>
            <a:endParaRPr lang="de-DE" sz="1800" dirty="0" smtClean="0"/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ZDB wird über PSI abgefragt, Ergebnisanzeige in </a:t>
            </a:r>
            <a:r>
              <a:rPr lang="de-DE" dirty="0" err="1" smtClean="0">
                <a:solidFill>
                  <a:srgbClr val="FF0000"/>
                </a:solidFill>
              </a:rPr>
              <a:t>Pica+XML</a:t>
            </a:r>
            <a:r>
              <a:rPr lang="de-DE" dirty="0" smtClean="0">
                <a:solidFill>
                  <a:srgbClr val="FF0000"/>
                </a:solidFill>
              </a:rPr>
              <a:t/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sz="1800" dirty="0" smtClean="0">
                <a:solidFill>
                  <a:srgbClr val="2791D6"/>
                </a:solidFill>
              </a:rPr>
              <a:t>(Antwort zu Frage 1: Über welche Schnittstelle und mit welchem Format greifen die Verbünde auf die Informationen zur Fernleihe in der ZDB zu?)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Endnutzerrecherche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467544" y="908720"/>
            <a:ext cx="8064500" cy="4968205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2" cstate="print"/>
          <a:srcRect t="8170"/>
          <a:stretch>
            <a:fillRect/>
          </a:stretch>
        </p:blipFill>
        <p:spPr bwMode="auto">
          <a:xfrm>
            <a:off x="611560" y="980728"/>
            <a:ext cx="777686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llipse 10"/>
          <p:cNvSpPr/>
          <p:nvPr/>
        </p:nvSpPr>
        <p:spPr>
          <a:xfrm>
            <a:off x="5292080" y="2420888"/>
            <a:ext cx="1584176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Endnutzerrecherche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Workflow in Bezug auf die </a:t>
            </a:r>
            <a:r>
              <a:rPr lang="de-DE" dirty="0" smtClean="0">
                <a:solidFill>
                  <a:srgbClr val="FF0000"/>
                </a:solidFill>
              </a:rPr>
              <a:t>ZDB</a:t>
            </a:r>
            <a:r>
              <a:rPr lang="de-DE" dirty="0" smtClean="0">
                <a:solidFill>
                  <a:srgbClr val="C00000"/>
                </a:solidFill>
              </a:rPr>
              <a:t>:</a:t>
            </a:r>
          </a:p>
          <a:p>
            <a:pPr lvl="1"/>
            <a:r>
              <a:rPr lang="de-DE" sz="2000" dirty="0" smtClean="0"/>
              <a:t>Recherche in der ZDB</a:t>
            </a:r>
          </a:p>
          <a:p>
            <a:pPr lvl="1"/>
            <a:r>
              <a:rPr lang="de-DE" sz="2000" dirty="0" smtClean="0"/>
              <a:t>Ergebnis positiv: Betätigung Fernleihbutton</a:t>
            </a:r>
          </a:p>
          <a:p>
            <a:pPr lvl="1"/>
            <a:r>
              <a:rPr lang="de-DE" sz="2000" dirty="0" smtClean="0"/>
              <a:t>Übermittlung </a:t>
            </a:r>
            <a:r>
              <a:rPr lang="de-DE" sz="2000" dirty="0" err="1" smtClean="0">
                <a:solidFill>
                  <a:srgbClr val="FF0000"/>
                </a:solidFill>
              </a:rPr>
              <a:t>Idn</a:t>
            </a:r>
            <a:r>
              <a:rPr lang="de-DE" sz="2000" dirty="0" smtClean="0"/>
              <a:t> und </a:t>
            </a:r>
            <a:r>
              <a:rPr lang="de-DE" sz="2000" dirty="0" smtClean="0">
                <a:solidFill>
                  <a:srgbClr val="FF0000"/>
                </a:solidFill>
              </a:rPr>
              <a:t>Verbund </a:t>
            </a:r>
            <a:r>
              <a:rPr lang="de-DE" sz="2000" dirty="0" smtClean="0"/>
              <a:t>an ZFL-Server </a:t>
            </a:r>
            <a:br>
              <a:rPr lang="de-DE" sz="2000" dirty="0" smtClean="0"/>
            </a:br>
            <a:r>
              <a:rPr lang="de-DE" sz="2000" dirty="0" smtClean="0"/>
              <a:t> </a:t>
            </a:r>
            <a:r>
              <a:rPr lang="de-DE" sz="2000" dirty="0" smtClean="0">
                <a:solidFill>
                  <a:srgbClr val="2791D6"/>
                </a:solidFill>
              </a:rPr>
              <a:t>(Antwort zu Frage 2: Welche Datenelemente werden von den Verbünden ausgewertet)</a:t>
            </a:r>
          </a:p>
          <a:p>
            <a:pPr lvl="1"/>
            <a:r>
              <a:rPr lang="de-DE" sz="2000" dirty="0" smtClean="0"/>
              <a:t>Nachrecherche mit Bestandsprüfung im Verbund</a:t>
            </a:r>
            <a:br>
              <a:rPr lang="de-DE" sz="2000" dirty="0" smtClean="0"/>
            </a:br>
            <a:r>
              <a:rPr lang="de-DE" sz="2000" dirty="0" smtClean="0"/>
              <a:t>(Z39.50, </a:t>
            </a:r>
            <a:r>
              <a:rPr lang="de-DE" sz="2000" dirty="0" err="1" smtClean="0"/>
              <a:t>Unimarc</a:t>
            </a:r>
            <a:r>
              <a:rPr lang="de-DE" sz="2000" dirty="0" smtClean="0"/>
              <a:t>)</a:t>
            </a:r>
            <a:br>
              <a:rPr lang="de-DE" sz="2000" dirty="0" smtClean="0"/>
            </a:br>
            <a:r>
              <a:rPr lang="de-DE" sz="2000" dirty="0" smtClean="0"/>
              <a:t>positiv: Fernleihbestellung wird im Verbund ausgeführt</a:t>
            </a:r>
            <a:br>
              <a:rPr lang="de-DE" sz="2000" dirty="0" smtClean="0"/>
            </a:br>
            <a:r>
              <a:rPr lang="de-DE" sz="2000" dirty="0" smtClean="0"/>
              <a:t>negativ: </a:t>
            </a:r>
            <a:br>
              <a:rPr lang="de-DE" sz="2000" dirty="0" smtClean="0"/>
            </a:br>
            <a:r>
              <a:rPr lang="de-DE" sz="2000" dirty="0" smtClean="0"/>
              <a:t>- Recherche in SWB „Gesamte ZDB-Titeldatei“(Z39.50, </a:t>
            </a:r>
            <a:r>
              <a:rPr lang="de-DE" sz="2000" dirty="0" err="1" smtClean="0"/>
              <a:t>Unimarc</a:t>
            </a:r>
            <a:r>
              <a:rPr lang="de-DE" sz="2000" dirty="0" smtClean="0"/>
              <a:t>) zwecks Ermittlung weiterer Infos (z.B. ISSN)</a:t>
            </a:r>
            <a:br>
              <a:rPr lang="de-DE" sz="2000" dirty="0" smtClean="0"/>
            </a:br>
            <a:r>
              <a:rPr lang="de-DE" sz="2000" dirty="0" smtClean="0"/>
              <a:t>- Recherche über ZDB-</a:t>
            </a:r>
            <a:r>
              <a:rPr lang="de-DE" sz="2000" dirty="0" err="1" smtClean="0"/>
              <a:t>Idn</a:t>
            </a:r>
            <a:r>
              <a:rPr lang="de-DE" sz="2000" dirty="0" smtClean="0"/>
              <a:t> (usw.) in anderen Verbunddaten-</a:t>
            </a:r>
            <a:r>
              <a:rPr lang="de-DE" sz="2000" dirty="0" err="1" smtClean="0"/>
              <a:t>banken</a:t>
            </a:r>
            <a:r>
              <a:rPr lang="de-DE" sz="2000" dirty="0" smtClean="0"/>
              <a:t> (Z39.50, </a:t>
            </a:r>
            <a:r>
              <a:rPr lang="de-DE" sz="2000" dirty="0" err="1" smtClean="0"/>
              <a:t>Unimarc</a:t>
            </a:r>
            <a:r>
              <a:rPr lang="de-DE" sz="2000" dirty="0" smtClean="0"/>
              <a:t> bzw. MAB2)</a:t>
            </a:r>
            <a:br>
              <a:rPr lang="de-DE" sz="2000" dirty="0" smtClean="0"/>
            </a:br>
            <a:r>
              <a:rPr lang="de-DE" sz="2000" dirty="0" smtClean="0"/>
              <a:t>- Übergabe Fernleihdaten an das Verbundsystem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Endnutzerrecherche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2" cstate="print"/>
          <a:srcRect t="10770"/>
          <a:stretch>
            <a:fillRect/>
          </a:stretch>
        </p:blipFill>
        <p:spPr bwMode="auto">
          <a:xfrm>
            <a:off x="1259632" y="1052736"/>
            <a:ext cx="6912768" cy="475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Endnutzerrecherche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2" cstate="print"/>
          <a:srcRect l="-7499" t="-12645" r="-8749" b="12336"/>
          <a:stretch>
            <a:fillRect/>
          </a:stretch>
        </p:blipFill>
        <p:spPr bwMode="auto">
          <a:xfrm>
            <a:off x="1115616" y="836712"/>
            <a:ext cx="7416000" cy="53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Dienstrecherche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Workflow:</a:t>
            </a:r>
          </a:p>
          <a:p>
            <a:pPr lvl="1"/>
            <a:r>
              <a:rPr lang="de-DE" sz="2000" dirty="0" smtClean="0"/>
              <a:t>Recherche über SWB-</a:t>
            </a:r>
            <a:r>
              <a:rPr lang="de-DE" sz="2000" dirty="0" err="1" smtClean="0"/>
              <a:t>Opac</a:t>
            </a:r>
            <a:endParaRPr lang="de-DE" sz="2000" dirty="0" smtClean="0"/>
          </a:p>
          <a:p>
            <a:pPr lvl="1"/>
            <a:r>
              <a:rPr lang="de-DE" sz="2000" dirty="0" smtClean="0"/>
              <a:t>Ergebnis </a:t>
            </a:r>
            <a:r>
              <a:rPr lang="de-DE" sz="2000" dirty="0" err="1" smtClean="0"/>
              <a:t>positiv:Nachrecherche</a:t>
            </a:r>
            <a:r>
              <a:rPr lang="de-DE" sz="2000" dirty="0" smtClean="0"/>
              <a:t> mit Bestandsprüfung im Verbund</a:t>
            </a:r>
            <a:br>
              <a:rPr lang="de-DE" sz="2000" dirty="0" smtClean="0"/>
            </a:br>
            <a:r>
              <a:rPr lang="de-DE" sz="2000" dirty="0" smtClean="0"/>
              <a:t>(Z39.50, </a:t>
            </a:r>
            <a:r>
              <a:rPr lang="de-DE" sz="2000" dirty="0" err="1" smtClean="0"/>
              <a:t>Unimarc</a:t>
            </a:r>
            <a:r>
              <a:rPr lang="de-DE" sz="2000" dirty="0" smtClean="0"/>
              <a:t>)</a:t>
            </a:r>
            <a:br>
              <a:rPr lang="de-DE" sz="2000" dirty="0" smtClean="0"/>
            </a:br>
            <a:r>
              <a:rPr lang="de-DE" sz="2000" dirty="0" smtClean="0"/>
              <a:t>positiv: Fernleihbestellung wird im Verbund ausgeführt</a:t>
            </a:r>
            <a:br>
              <a:rPr lang="de-DE" sz="2000" dirty="0" smtClean="0"/>
            </a:br>
            <a:r>
              <a:rPr lang="de-DE" sz="2000" dirty="0" smtClean="0"/>
              <a:t>negativ: </a:t>
            </a:r>
            <a:br>
              <a:rPr lang="de-DE" sz="2000" dirty="0" smtClean="0"/>
            </a:br>
            <a:r>
              <a:rPr lang="de-DE" sz="2000" dirty="0" smtClean="0"/>
              <a:t>- automatische Recherche in anderen Verbunddatenbanken (Z39.50, </a:t>
            </a:r>
            <a:r>
              <a:rPr lang="de-DE" sz="2000" dirty="0" err="1" smtClean="0"/>
              <a:t>Unimarc</a:t>
            </a:r>
            <a:r>
              <a:rPr lang="de-DE" sz="2000" dirty="0" smtClean="0"/>
              <a:t> bzw. MAB2)</a:t>
            </a:r>
            <a:br>
              <a:rPr lang="de-DE" sz="2000" dirty="0" smtClean="0"/>
            </a:br>
            <a:r>
              <a:rPr lang="de-DE" sz="2000" dirty="0" smtClean="0"/>
              <a:t>- positiv: Übergabe Fernleihdaten an das entsprechende Verbundsystem </a:t>
            </a:r>
            <a:br>
              <a:rPr lang="de-DE" sz="2000" dirty="0" smtClean="0"/>
            </a:br>
            <a:r>
              <a:rPr lang="de-DE" sz="2000" dirty="0" smtClean="0"/>
              <a:t>- negativ: manuelle Nachsignierung durch Bibliothek</a:t>
            </a:r>
            <a:br>
              <a:rPr lang="de-DE" sz="2000" dirty="0" smtClean="0"/>
            </a:br>
            <a:endParaRPr lang="de-DE" sz="2000" dirty="0" smtClean="0"/>
          </a:p>
          <a:p>
            <a:pPr lvl="1">
              <a:buNone/>
            </a:pPr>
            <a:r>
              <a:rPr lang="de-DE" sz="2000" dirty="0" smtClean="0">
                <a:solidFill>
                  <a:srgbClr val="FF0000"/>
                </a:solidFill>
              </a:rPr>
              <a:t>In diesen Workflow ist die ZDB nicht eingebunden!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4752528" cy="576064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Dienstrecherche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Cornelia Katz| </a:t>
            </a:r>
            <a:r>
              <a:rPr lang="en-US" dirty="0" err="1" smtClean="0"/>
              <a:t>Fernleihprozesse</a:t>
            </a:r>
            <a:r>
              <a:rPr lang="en-US" dirty="0" smtClean="0"/>
              <a:t>| 14.10.2013</a:t>
            </a: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2" cstate="print"/>
          <a:srcRect t="5477"/>
          <a:stretch>
            <a:fillRect/>
          </a:stretch>
        </p:blipFill>
        <p:spPr bwMode="auto">
          <a:xfrm>
            <a:off x="1691640" y="1196752"/>
            <a:ext cx="6552768" cy="486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</Words>
  <Application>Microsoft Office PowerPoint</Application>
  <PresentationFormat>Bildschirmpräsentation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Larissa-Design</vt:lpstr>
      <vt:lpstr>Fernleihprozesse im SWB-Verbund</vt:lpstr>
      <vt:lpstr>Fernleihangebote des SWB</vt:lpstr>
      <vt:lpstr>Endnutzerrecherche</vt:lpstr>
      <vt:lpstr>Endnutzerrecherche</vt:lpstr>
      <vt:lpstr>Endnutzerrecherche</vt:lpstr>
      <vt:lpstr>Endnutzerrecherche</vt:lpstr>
      <vt:lpstr>Endnutzerrecherche</vt:lpstr>
      <vt:lpstr>Dienstrecherche</vt:lpstr>
      <vt:lpstr>Dienstrecherche</vt:lpstr>
      <vt:lpstr>Dienstrecherche</vt:lpstr>
      <vt:lpstr>Auswertung Verbunddaten</vt:lpstr>
      <vt:lpstr>Konfiguration Fernleihe</vt:lpstr>
      <vt:lpstr>Konfiguration Fernleihe</vt:lpstr>
      <vt:lpstr>Endnutzerrecherche</vt:lpstr>
    </vt:vector>
  </TitlesOfParts>
  <Company>Bibliotheksservice-Zentrum BW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Semantic Web Prototyp auf Basis des BAM-Portals</dc:title>
  <dc:creator>BSZ</dc:creator>
  <cp:lastModifiedBy>katz</cp:lastModifiedBy>
  <cp:revision>95</cp:revision>
  <cp:lastPrinted>2012-01-02T14:03:13Z</cp:lastPrinted>
  <dcterms:created xsi:type="dcterms:W3CDTF">2010-08-23T11:51:30Z</dcterms:created>
  <dcterms:modified xsi:type="dcterms:W3CDTF">2013-10-11T09:27:25Z</dcterms:modified>
</cp:coreProperties>
</file>