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6" r:id="rId16"/>
    <p:sldId id="287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425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3888"/>
          </a:xfrm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6      </a:t>
            </a:r>
            <a:r>
              <a:rPr lang="de-DE" dirty="0" smtClean="0"/>
              <a:t>| </a:t>
            </a:r>
            <a:r>
              <a:rPr lang="de-DE" dirty="0"/>
              <a:t>Produktive ZDB-Schnittstellen: </a:t>
            </a:r>
            <a:r>
              <a:rPr lang="de-DE" dirty="0" smtClean="0"/>
              <a:t>Z39.50 | </a:t>
            </a:r>
            <a:r>
              <a:rPr lang="de-DE" dirty="0"/>
              <a:t>14. Oktober </a:t>
            </a:r>
            <a:r>
              <a:rPr lang="de-DE" dirty="0" smtClean="0"/>
              <a:t>2013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de-DE" dirty="0" smtClean="0"/>
              <a:t>Produktive ZDB-Schnittstellen:</a:t>
            </a:r>
            <a:br>
              <a:rPr lang="de-DE" dirty="0" smtClean="0"/>
            </a:br>
            <a:r>
              <a:rPr lang="de-DE" dirty="0" smtClean="0"/>
              <a:t>Z39.50 Information </a:t>
            </a:r>
            <a:r>
              <a:rPr lang="de-DE" dirty="0" err="1" smtClean="0"/>
              <a:t>Retrieval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*z3950.dnb.de:210/</a:t>
            </a:r>
            <a:r>
              <a:rPr lang="de-DE" dirty="0" err="1" smtClean="0"/>
              <a:t>zdb</a:t>
            </a:r>
            <a:r>
              <a:rPr lang="de-DE" dirty="0" smtClean="0"/>
              <a:t>*</a:t>
            </a:r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Martina Wiegand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31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255F3E-E2AF-4E08-A2BE-E5C3AAFE6FE5}" type="slidenum">
              <a:rPr lang="de-DE" sz="1000" b="1"/>
              <a:pPr algn="ctr"/>
              <a:t>10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33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E989BB9-3CC7-4ADB-A5A9-6FC66B9DB0FD}" type="slidenum">
              <a:rPr lang="de-DE" sz="1000" b="1"/>
              <a:pPr algn="ctr"/>
              <a:t>11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36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EB0142D-B270-4794-8B97-49896BD769A3}" type="slidenum">
              <a:rPr lang="de-DE" sz="1000" b="1"/>
              <a:pPr algn="ctr"/>
              <a:t>12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38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B910FC-E7E2-4C07-816E-9606D72285F4}" type="slidenum">
              <a:rPr lang="de-DE" sz="1000" b="1"/>
              <a:pPr algn="ctr"/>
              <a:t>13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41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DB78337-3E71-4325-899F-F5DAF048845A}" type="slidenum">
              <a:rPr lang="de-DE" sz="1000" b="1"/>
              <a:pPr algn="ctr"/>
              <a:t>14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43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049DFBE8-B47F-4609-9919-15145F99673B}" type="slidenum">
              <a:rPr lang="de-DE" sz="1000" b="1"/>
              <a:pPr algn="ctr"/>
              <a:t>15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45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E15879C-1943-4F80-9F3A-2F272C09993A}" type="slidenum">
              <a:rPr lang="de-DE" sz="1000" b="1"/>
              <a:pPr algn="ctr"/>
              <a:t>16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48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370F93C-3ABC-42B4-9B83-2F58888652D9}" type="slidenum">
              <a:rPr lang="de-DE" sz="1000" b="1"/>
              <a:pPr algn="ctr"/>
              <a:t>17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50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810F07D3-BF98-4775-A0D7-0AFDF73E6A24}" type="slidenum">
              <a:rPr lang="de-DE" sz="1000" b="1"/>
              <a:pPr algn="ctr"/>
              <a:t>18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53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7FF2B90E-CFA3-4F2D-A288-A9A60EF3E42D}" type="slidenum">
              <a:rPr lang="de-DE" sz="1000" b="1"/>
              <a:pPr algn="ctr"/>
              <a:t>19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b="0" dirty="0" smtClean="0"/>
              <a:t>Inhaltsverzeichnis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sz="2600" b="1" dirty="0" smtClean="0"/>
              <a:t>Zeichensatz und Format</a:t>
            </a:r>
            <a:endParaRPr lang="de-DE" sz="2600" b="1" dirty="0" smtClean="0"/>
          </a:p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dirty="0" smtClean="0"/>
              <a:t>Beschränkung</a:t>
            </a:r>
            <a:endParaRPr lang="de-DE" dirty="0" smtClean="0"/>
          </a:p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sz="2600" b="1" dirty="0" smtClean="0"/>
              <a:t>Beispiele</a:t>
            </a:r>
            <a:endParaRPr lang="de-DE" sz="2600" b="1" dirty="0" smtClean="0"/>
          </a:p>
        </p:txBody>
      </p:sp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6      </a:t>
            </a:r>
            <a:r>
              <a:rPr lang="de-DE" dirty="0" smtClean="0"/>
              <a:t>| </a:t>
            </a:r>
            <a:r>
              <a:rPr lang="de-DE" dirty="0"/>
              <a:t>Produktive ZDB-Schnittstellen: Z39.50 | 14. Oktober 2013</a:t>
            </a:r>
            <a:endParaRPr lang="de-DE" dirty="0" smtClean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9B14742-FF91-4173-BD01-398BF8230A4C}" type="slidenum">
              <a:rPr lang="de-DE" sz="1000" b="1"/>
              <a:pPr algn="ctr"/>
              <a:t>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55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DB72EAF8-7858-4DD5-A903-99021F01BB0A}" type="slidenum">
              <a:rPr lang="de-DE" sz="1000" b="1"/>
              <a:pPr algn="ctr"/>
              <a:t>20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57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F05BFF0-956C-49BD-9061-3DBF9F68DFF3}" type="slidenum">
              <a:rPr lang="de-DE" sz="1000" b="1"/>
              <a:pPr algn="ctr"/>
              <a:t>21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60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D56E504D-BE4D-42D9-A328-F5FFC883AA7F}" type="slidenum">
              <a:rPr lang="de-DE" sz="1000" b="1"/>
              <a:pPr algn="ctr"/>
              <a:t>22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62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C846392-B1EB-481F-862F-6B0DD10A2738}" type="slidenum">
              <a:rPr lang="de-DE" sz="1000" b="1"/>
              <a:pPr algn="ctr"/>
              <a:t>23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65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0350F004-19FA-4FB8-B273-4AB403FD07DF}" type="slidenum">
              <a:rPr lang="de-DE" sz="1000" b="1"/>
              <a:pPr algn="ctr"/>
              <a:t>24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67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4A35030-5688-476E-A727-3BDC4C5BD6CB}" type="slidenum">
              <a:rPr lang="de-DE" sz="1000" b="1"/>
              <a:pPr algn="ctr"/>
              <a:t>25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69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315110B-DEF7-479E-9DD7-3B7DE2B922E7}" type="slidenum">
              <a:rPr lang="de-DE" sz="1000" b="1"/>
              <a:pPr algn="ctr"/>
              <a:t>26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7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091BA6E-665C-473A-A336-0AC3DBA06CC0}" type="slidenum">
              <a:rPr lang="de-DE" sz="1000" b="1"/>
              <a:pPr algn="ctr"/>
              <a:t>27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7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2ED060FB-C06C-4A26-A5BE-16281B5587C7}" type="slidenum">
              <a:rPr lang="de-DE" sz="1000" b="1"/>
              <a:pPr algn="ctr"/>
              <a:t>28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7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BC9A81FB-765A-4E95-B037-A968BEA24A9A}" type="slidenum">
              <a:rPr lang="de-DE" sz="1000" b="1"/>
              <a:pPr algn="ctr"/>
              <a:t>29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Zeichensatz und Format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UTF-8 </a:t>
            </a:r>
            <a:r>
              <a:rPr lang="de-DE" dirty="0" smtClean="0"/>
              <a:t>(auch als Default)</a:t>
            </a:r>
            <a:endParaRPr lang="de-DE" b="1" dirty="0" smtClean="0"/>
          </a:p>
          <a:p>
            <a:r>
              <a:rPr lang="de-DE" b="1" dirty="0" smtClean="0"/>
              <a:t>MARC 21 </a:t>
            </a:r>
            <a:r>
              <a:rPr lang="de-DE" dirty="0" smtClean="0"/>
              <a:t>(auch als Default)</a:t>
            </a:r>
          </a:p>
          <a:p>
            <a:endParaRPr lang="de-DE" b="1" dirty="0"/>
          </a:p>
          <a:p>
            <a:r>
              <a:rPr lang="de-DE" dirty="0"/>
              <a:t>Element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names</a:t>
            </a:r>
            <a:r>
              <a:rPr lang="de-DE" dirty="0"/>
              <a:t>: </a:t>
            </a:r>
            <a:r>
              <a:rPr lang="de-DE" b="1" dirty="0"/>
              <a:t>B</a:t>
            </a:r>
            <a:r>
              <a:rPr lang="de-DE" dirty="0"/>
              <a:t> (</a:t>
            </a:r>
            <a:r>
              <a:rPr lang="de-DE" dirty="0" err="1"/>
              <a:t>brief</a:t>
            </a:r>
            <a:r>
              <a:rPr lang="de-DE" dirty="0"/>
              <a:t>)/</a:t>
            </a:r>
            <a:r>
              <a:rPr lang="de-DE" b="1" dirty="0"/>
              <a:t>F</a:t>
            </a:r>
            <a:r>
              <a:rPr lang="de-DE" dirty="0"/>
              <a:t> (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display</a:t>
            </a:r>
            <a:r>
              <a:rPr lang="de-DE" dirty="0"/>
              <a:t>) und </a:t>
            </a:r>
            <a:r>
              <a:rPr lang="de-DE" b="1" dirty="0"/>
              <a:t>XF</a:t>
            </a:r>
            <a:r>
              <a:rPr lang="de-DE" dirty="0"/>
              <a:t> (extra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display</a:t>
            </a:r>
            <a:r>
              <a:rPr lang="de-DE" dirty="0"/>
              <a:t>; beinhaltet Exemplar-Daten)</a:t>
            </a:r>
          </a:p>
          <a:p>
            <a:endParaRPr lang="de-DE" dirty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6      </a:t>
            </a:r>
            <a:r>
              <a:rPr lang="de-DE" dirty="0" smtClean="0"/>
              <a:t>| </a:t>
            </a:r>
            <a:r>
              <a:rPr lang="de-DE" dirty="0"/>
              <a:t>Produktive ZDB-Schnittstellen: Z39.50 | 14. Oktober 2013</a:t>
            </a:r>
            <a:endParaRPr lang="de-DE" dirty="0" smtClean="0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7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DD28FB8F-5D78-446D-AA9D-6F3557D31DB8}" type="slidenum">
              <a:rPr lang="de-DE" sz="1000" b="1"/>
              <a:pPr algn="ctr"/>
              <a:t>30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8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B5F229D8-707E-4B48-B762-6A6C94E01F5C}" type="slidenum">
              <a:rPr lang="de-DE" sz="1000" b="1"/>
              <a:pPr algn="ctr"/>
              <a:t>31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84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4489D69-2B5E-49C1-AFF0-74807EB4E3E6}" type="slidenum">
              <a:rPr lang="de-DE" sz="1000" b="1"/>
              <a:pPr algn="ctr"/>
              <a:t>32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8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46859F2-ABFB-4372-B478-E670CCA16828}" type="slidenum">
              <a:rPr lang="de-DE" sz="1000" b="1"/>
              <a:pPr algn="ctr"/>
              <a:t>33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89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E661ED7-280A-406F-9167-4641175FC30D}" type="slidenum">
              <a:rPr lang="de-DE" sz="1000" b="1"/>
              <a:pPr algn="ctr"/>
              <a:t>34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891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78D83FEE-34AA-48CC-90FD-573012F1A5C6}" type="slidenum">
              <a:rPr lang="de-DE" sz="1000" b="1"/>
              <a:pPr algn="ctr"/>
              <a:t>35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993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2F4F8F8D-DA63-4B03-9100-048ADA0BB494}" type="slidenum">
              <a:rPr lang="de-DE" sz="1000" b="1"/>
              <a:pPr algn="ctr"/>
              <a:t>36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096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B07C750-6344-49A0-AAB0-CE3EC2DE2DAE}" type="slidenum">
              <a:rPr lang="de-DE" sz="1000" b="1"/>
              <a:pPr algn="ctr"/>
              <a:t>37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198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C27CF20-7D37-4070-AB38-EE51D06C66C8}" type="slidenum">
              <a:rPr lang="de-DE" sz="1000" b="1"/>
              <a:pPr algn="ctr"/>
              <a:t>38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301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0C418DB1-12F4-4BBD-B3C0-28F9EFC881C4}" type="slidenum">
              <a:rPr lang="de-DE" sz="1000" b="1"/>
              <a:pPr algn="ctr"/>
              <a:t>39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Beschränkung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Formattechnischer Art: Datensätze, </a:t>
            </a:r>
            <a:r>
              <a:rPr lang="de-DE" dirty="0"/>
              <a:t>die im Format „XF“ die </a:t>
            </a:r>
            <a:r>
              <a:rPr lang="de-DE" dirty="0" smtClean="0"/>
              <a:t>Grenze von 99.999 Bytes erreichen, </a:t>
            </a:r>
            <a:r>
              <a:rPr lang="de-DE" dirty="0" smtClean="0"/>
              <a:t>können nicht </a:t>
            </a:r>
            <a:r>
              <a:rPr lang="de-DE" dirty="0" smtClean="0"/>
              <a:t>angezeigt </a:t>
            </a:r>
            <a:r>
              <a:rPr lang="de-DE" dirty="0" smtClean="0"/>
              <a:t>werden:</a:t>
            </a:r>
          </a:p>
          <a:p>
            <a:pPr marL="0" indent="0">
              <a:buNone/>
            </a:pPr>
            <a:r>
              <a:rPr lang="en-US" sz="1100" dirty="0"/>
              <a:t>	</a:t>
            </a:r>
            <a:r>
              <a:rPr lang="en-US" sz="1100" dirty="0" smtClean="0"/>
              <a:t>Diagnostic </a:t>
            </a:r>
            <a:r>
              <a:rPr lang="en-US" sz="1100" dirty="0"/>
              <a:t>message(s) from database</a:t>
            </a:r>
            <a:r>
              <a:rPr lang="en-US" sz="1100" dirty="0" smtClean="0"/>
              <a:t>:</a:t>
            </a:r>
            <a:br>
              <a:rPr lang="en-US" sz="1100" dirty="0" smtClean="0"/>
            </a:br>
            <a:r>
              <a:rPr lang="en-US" sz="1100" dirty="0" smtClean="0"/>
              <a:t>	[</a:t>
            </a:r>
            <a:r>
              <a:rPr lang="en-US" sz="1100" dirty="0"/>
              <a:t>238] Record not available in requested </a:t>
            </a:r>
            <a:r>
              <a:rPr lang="en-US" sz="1100" dirty="0" smtClean="0"/>
              <a:t>syntax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6      </a:t>
            </a:r>
            <a:r>
              <a:rPr lang="de-DE" dirty="0" smtClean="0"/>
              <a:t>| </a:t>
            </a:r>
            <a:r>
              <a:rPr lang="de-DE" dirty="0"/>
              <a:t>Produktive ZDB-Schnittstellen: Z39.50 | 14. Oktober 2013</a:t>
            </a:r>
            <a:endParaRPr lang="de-DE" dirty="0" smtClean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403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A33BDB2-E566-487B-AD3F-6D581887F353}" type="slidenum">
              <a:rPr lang="de-DE" sz="1000" b="1"/>
              <a:pPr algn="ctr"/>
              <a:t>40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505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75F64B-694A-42A2-AAAC-6A99B4CA64BF}" type="slidenum">
              <a:rPr lang="de-DE" sz="1000" b="1"/>
              <a:pPr algn="ctr"/>
              <a:t>41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608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85A91CB5-3BCA-4647-B41F-C9D91353B355}" type="slidenum">
              <a:rPr lang="de-DE" sz="1000" b="1"/>
              <a:pPr algn="ctr"/>
              <a:t>42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710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710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8AA30C43-422F-4632-9356-A765703F3BB0}" type="slidenum">
              <a:rPr lang="de-DE" sz="1000" b="1"/>
              <a:pPr algn="ctr"/>
              <a:t>43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813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280493C-2C2A-41AB-A22E-5ADE6DDA48BE}" type="slidenum">
              <a:rPr lang="de-DE" sz="1000" b="1"/>
              <a:pPr algn="ctr"/>
              <a:t>44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27088" y="1619251"/>
            <a:ext cx="7593012" cy="513606"/>
          </a:xfrm>
        </p:spPr>
        <p:txBody>
          <a:bodyPr/>
          <a:lstStyle/>
          <a:p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2132856"/>
            <a:ext cx="7593012" cy="3983782"/>
          </a:xfrm>
        </p:spPr>
        <p:txBody>
          <a:bodyPr/>
          <a:lstStyle/>
          <a:p>
            <a:r>
              <a:rPr lang="de-DE" dirty="0" smtClean="0"/>
              <a:t>ZDB 407876-7 „</a:t>
            </a:r>
            <a:r>
              <a:rPr lang="de-DE" dirty="0" err="1" smtClean="0"/>
              <a:t>full</a:t>
            </a:r>
            <a:r>
              <a:rPr lang="de-DE" dirty="0" smtClean="0"/>
              <a:t>“</a:t>
            </a:r>
          </a:p>
          <a:p>
            <a:endParaRPr lang="de-DE" dirty="0" smtClean="0"/>
          </a:p>
          <a:p>
            <a:pPr marL="0" indent="0">
              <a:buNone/>
            </a:pPr>
            <a:endParaRPr lang="de-DE" sz="800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6      | </a:t>
            </a:r>
            <a:r>
              <a:rPr lang="de-DE" dirty="0"/>
              <a:t>Produktive ZDB-Schnittstellen: Z39.50 | 14. Oktober 2013</a:t>
            </a:r>
            <a:endParaRPr lang="de-DE" dirty="0" smtClean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5</a:t>
            </a:fld>
            <a:endParaRPr lang="de-DE" sz="1000" b="1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53773"/>
              </p:ext>
            </p:extLst>
          </p:nvPr>
        </p:nvGraphicFramePr>
        <p:xfrm>
          <a:off x="899592" y="2636912"/>
          <a:ext cx="7488832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5345"/>
                <a:gridCol w="3773487"/>
              </a:tblGrid>
              <a:tr h="3528392">
                <a:tc>
                  <a:txBody>
                    <a:bodyPr/>
                    <a:lstStyle/>
                    <a:p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zdb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]Record type: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USmarc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001 012237817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003 DE-101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005 20050522164300.0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007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008 991119d19651973gw u||p|  ||| 0||||0ger c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016 7  $2 DE-101 $a 012237817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016 7  $2 DE-600 $a 407876-7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022    $a 0342-023X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035    $a (DE-599)ZDB407876-7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040    $a 9001 $b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$c DE-101 $d 9999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041    $a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044    $c XA-DE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082 74 $a 630 $a 640 $q DE-600 $2</a:t>
                      </a:r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22sdnb</a:t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084    $a 630 $a 640 $q DE-600 $2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sdnb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de-DE" sz="11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bg1">
                            <a:lumMod val="9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9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95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 10 $a Huhn + Ei $b die Zeitschrift für den fortschrittlichen Geflügelhalter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 13 $a Huhn und Ei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 13 $i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Nebent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$a Geflügelindustrie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247 10 $a Fachorgan zur Förderung der gesamten Geflügelwirtschaft $f Zusatz anfangs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 3  $a Osnabrück $b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Kamlage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 0  $a 1.1965 - 9.1973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785 00 $i Forts.: $t Geflügelproduzent $w (DE-600)407877-9 $w (DE-101)012237825</a:t>
                      </a:r>
                    </a:p>
                    <a:p>
                      <a:endParaRPr lang="de-DE" dirty="0"/>
                    </a:p>
                  </a:txBody>
                  <a:tcPr>
                    <a:gradFill flip="none" rotWithShape="1">
                      <a:gsLst>
                        <a:gs pos="0">
                          <a:schemeClr val="bg1">
                            <a:lumMod val="9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9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95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2132856"/>
            <a:ext cx="7593012" cy="3983782"/>
          </a:xfrm>
        </p:spPr>
        <p:txBody>
          <a:bodyPr/>
          <a:lstStyle/>
          <a:p>
            <a:r>
              <a:rPr lang="de-DE" dirty="0"/>
              <a:t>ZDB 407876-7 </a:t>
            </a:r>
            <a:r>
              <a:rPr lang="de-DE" dirty="0" smtClean="0"/>
              <a:t>„extra </a:t>
            </a:r>
            <a:r>
              <a:rPr lang="de-DE" dirty="0" err="1" smtClean="0"/>
              <a:t>full</a:t>
            </a:r>
            <a:r>
              <a:rPr lang="de-DE" dirty="0" smtClean="0"/>
              <a:t>“</a:t>
            </a:r>
          </a:p>
          <a:p>
            <a:endParaRPr lang="de-DE" dirty="0" smtClean="0"/>
          </a:p>
        </p:txBody>
      </p:sp>
      <p:sp>
        <p:nvSpPr>
          <p:cNvPr id="92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6      </a:t>
            </a:r>
            <a:r>
              <a:rPr lang="de-DE" dirty="0" smtClean="0"/>
              <a:t>| </a:t>
            </a:r>
            <a:r>
              <a:rPr lang="de-DE" dirty="0"/>
              <a:t>Produktive ZDB-Schnittstellen: Z39.50 | 14. Oktober 2013</a:t>
            </a:r>
            <a:endParaRPr lang="de-DE" dirty="0" smtClean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929504"/>
              </p:ext>
            </p:extLst>
          </p:nvPr>
        </p:nvGraphicFramePr>
        <p:xfrm>
          <a:off x="827584" y="2636912"/>
          <a:ext cx="7344816" cy="361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3672408"/>
              </a:tblGrid>
              <a:tr h="3467864">
                <a:tc>
                  <a:txBody>
                    <a:bodyPr/>
                    <a:lstStyle/>
                    <a:p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zdb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Record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type: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USmarc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001 012237817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003 DE-101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005 20050522164300.0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007 tu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008 991119d19651973gw u||p|  ||| 0||||0ger c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016 7  $2 DE-101 $a 012237817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016 7  $2 DE-600 $a 407876-7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022    $a 0342-023X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035    $a (DE-599)ZDB407876-7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040    $a 9001 $b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$c DE-101 $d 9999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041    $a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044    $c XA-DE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082 74 $a 630 $a 640 $q DE-600 $2 22sdnb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084    $a 630 $a 640 $q DE-600 $2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sdnb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 10 $a Huhn + Ei $b die Zeitschrift für den fortschrittlichen Geflügelhalter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 13 $a Huhn und Ei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 13 $i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Nebent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$a Geflügelindustrie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bg1">
                            <a:lumMod val="9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9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95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de-DE" sz="11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247 10 $a Fachorgan zur Förderung der gesamten Geflügelwirtschaft $f Zusatz anfangs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 3  $a Osnabrück $b </a:t>
                      </a:r>
                      <a:r>
                        <a:rPr lang="de-DE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Kamlage</a:t>
                      </a: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 0  $a 1.1965 - 9.1973</a:t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785 00 $i Forts.: $t Geflügelproduzent $w (DE-600)407877-9 $w (DE-101)012237825</a:t>
                      </a:r>
                    </a:p>
                    <a:p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1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924 0  $9 98 $b DE-98 $c NRW $d b $g Z 3034 $m 9 $q 1973 $z &lt;9.1973&gt;</a:t>
                      </a:r>
                    </a:p>
                    <a:p>
                      <a:endParaRPr lang="de-DE" sz="11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924 0  $9 35 $a (DE-35)167091670 $b DE-35 $c NIE $d c $g (</a:t>
                      </a:r>
                      <a:r>
                        <a:rPr lang="de-DE" sz="1100" b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Zs</a:t>
                      </a:r>
                      <a:r>
                        <a:rPr lang="de-DE" sz="11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8096) $m 8 $q 1972 $r 9 $v 1973 $z &lt;8.1972 - 9.1973&gt;</a:t>
                      </a:r>
                    </a:p>
                    <a:p>
                      <a:endParaRPr lang="de-DE" sz="11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924 0  $9 253 $a (DE-253)167091670 $b DE-253 $c NIE $d b $g 10 695 $h 253 M3 $m 1 $q 1965 $r 9 $v 1973 $z &lt;1.1965-9.1973 [L=1967]&gt;</a:t>
                      </a:r>
                    </a:p>
                    <a:p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bg1">
                            <a:lumMod val="9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9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95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6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24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F6877A1-CE93-4F03-87E7-6555A3C9C3C2}" type="slidenum">
              <a:rPr lang="de-DE" sz="1000" b="1"/>
              <a:pPr algn="ctr"/>
              <a:t>7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2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B9A5C09-60F7-4597-AA13-EB7B3B3D1FF2}" type="slidenum">
              <a:rPr lang="de-DE" sz="1000" b="1"/>
              <a:pPr algn="ctr"/>
              <a:t>8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29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n      | Thema | TT. Monat JJJJ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9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</Template>
  <TotalTime>0</TotalTime>
  <Words>571</Words>
  <Application>Microsoft Office PowerPoint</Application>
  <PresentationFormat>Bildschirmpräsentation (4:3)</PresentationFormat>
  <Paragraphs>116</Paragraphs>
  <Slides>44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45" baseType="lpstr">
      <vt:lpstr>PPT-Vorlage</vt:lpstr>
      <vt:lpstr>Produktive ZDB-Schnittstellen: Z39.50 Information Retrieval  *z3950.dnb.de:210/zdb*</vt:lpstr>
      <vt:lpstr>Inhaltsverzeichnis</vt:lpstr>
      <vt:lpstr>Zeichensatz und Format</vt:lpstr>
      <vt:lpstr>Beschränkung</vt:lpstr>
      <vt:lpstr>Beispiel 1</vt:lpstr>
      <vt:lpstr>Beispiel 2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wiegand</dc:creator>
  <cp:lastModifiedBy>wiegand</cp:lastModifiedBy>
  <cp:revision>13</cp:revision>
  <dcterms:created xsi:type="dcterms:W3CDTF">2013-10-09T12:25:00Z</dcterms:created>
  <dcterms:modified xsi:type="dcterms:W3CDTF">2013-10-10T15:01:50Z</dcterms:modified>
</cp:coreProperties>
</file>