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03" r:id="rId3"/>
    <p:sldId id="306" r:id="rId4"/>
    <p:sldId id="304" r:id="rId5"/>
    <p:sldId id="265" r:id="rId6"/>
  </p:sldIdLst>
  <p:sldSz cx="9144000" cy="6858000" type="screen4x3"/>
  <p:notesSz cx="6858000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10" autoAdjust="0"/>
  </p:normalViewPr>
  <p:slideViewPr>
    <p:cSldViewPr>
      <p:cViewPr varScale="1">
        <p:scale>
          <a:sx n="98" d="100"/>
          <a:sy n="98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5153"/>
            <a:ext cx="548640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161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itschriftendatenbank.de/services/schnittstellen/oai/" TargetMode="External"/><Relationship Id="rId7" Type="http://schemas.openxmlformats.org/officeDocument/2006/relationships/hyperlink" Target="http://www.zeitschriftendatenbank.de/services/datendienste/datenlieferdienst/" TargetMode="External"/><Relationship Id="rId2" Type="http://schemas.openxmlformats.org/officeDocument/2006/relationships/hyperlink" Target="http://www.dnb.de/oai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eitschriftendatenbank.de/de/services/schnittstellen/z3950/target-profile/" TargetMode="External"/><Relationship Id="rId5" Type="http://schemas.openxmlformats.org/officeDocument/2006/relationships/hyperlink" Target="http://www.dnb.de/DE/Service/DigitaleDienste/SRU/DE/Service/DigitaleDienste/SRU/sru_node.html" TargetMode="External"/><Relationship Id="rId4" Type="http://schemas.openxmlformats.org/officeDocument/2006/relationships/hyperlink" Target="http://www.zeitschriftendatenbank.de/de/services/schnittstellen/s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p.feilhauer@dnb.d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  <a:endParaRPr lang="de-DE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3568" y="3140968"/>
            <a:ext cx="7593012" cy="1295400"/>
          </a:xfrm>
        </p:spPr>
        <p:txBody>
          <a:bodyPr/>
          <a:lstStyle/>
          <a:p>
            <a:pPr eaLnBrk="1" hangingPunct="1"/>
            <a:r>
              <a:rPr lang="de-DE" dirty="0" smtClean="0"/>
              <a:t>Überblick über die produktiven Schnittstellen für die ZDB</a:t>
            </a:r>
            <a:br>
              <a:rPr lang="de-DE" dirty="0" smtClean="0"/>
            </a:br>
            <a:endParaRPr lang="de-DE" sz="2400" dirty="0" smtClean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683568" y="2316303"/>
            <a:ext cx="75930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sz="2000" kern="0" dirty="0" smtClean="0"/>
              <a:t>Petra Feilhauer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93012" cy="777875"/>
          </a:xfrm>
        </p:spPr>
        <p:txBody>
          <a:bodyPr/>
          <a:lstStyle/>
          <a:p>
            <a:r>
              <a:rPr lang="de-DE" dirty="0" smtClean="0"/>
              <a:t>Produktive Schnittstellen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2</a:t>
            </a:fld>
            <a:endParaRPr lang="de-DE" sz="1000" b="1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684826"/>
              </p:ext>
            </p:extLst>
          </p:nvPr>
        </p:nvGraphicFramePr>
        <p:xfrm>
          <a:off x="539552" y="718841"/>
          <a:ext cx="8496944" cy="5806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800073"/>
                <a:gridCol w="1440287"/>
                <a:gridCol w="864096"/>
                <a:gridCol w="720080"/>
                <a:gridCol w="2880320"/>
              </a:tblGrid>
              <a:tr h="594767">
                <a:tc>
                  <a:txBody>
                    <a:bodyPr/>
                    <a:lstStyle/>
                    <a:p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Schnitt</a:t>
                      </a:r>
                    </a:p>
                    <a:p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stelle</a:t>
                      </a:r>
                      <a:endParaRPr lang="de-DE" sz="11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Datenset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Daten</a:t>
                      </a:r>
                    </a:p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format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Zeichen</a:t>
                      </a:r>
                    </a:p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satz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Aktualität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Zweck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OAI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/>
                        <a:t>Titel </a:t>
                      </a:r>
                      <a:r>
                        <a:rPr lang="de-DE" sz="800" b="0" dirty="0" smtClean="0"/>
                        <a:t>(</a:t>
                      </a:r>
                      <a:r>
                        <a:rPr lang="de-DE" sz="800" b="0" dirty="0" err="1" smtClean="0"/>
                        <a:t>zdb</a:t>
                      </a:r>
                      <a:r>
                        <a:rPr lang="de-DE" sz="800" b="0" dirty="0" smtClean="0"/>
                        <a:t>)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/>
                        <a:t>MARC21-xml</a:t>
                      </a:r>
                    </a:p>
                    <a:p>
                      <a:r>
                        <a:rPr lang="de-DE" sz="11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RDFxml</a:t>
                      </a:r>
                      <a:endParaRPr lang="de-DE" sz="11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UTF-8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b="0" dirty="0" smtClean="0">
                          <a:sym typeface="Symbol"/>
                        </a:rPr>
                        <a:t>Wie ILTIS-DB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Synchronisierung</a:t>
                      </a:r>
                      <a:r>
                        <a:rPr lang="de-DE" sz="1100" baseline="0" dirty="0" smtClean="0"/>
                        <a:t> zwischen ZDB/Katalogisierungsdatenbank und lokaler Datenbank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2" tooltip="OAI-Schnittstelle"/>
                        </a:rPr>
                        <a:t>http://www.dnb.de/oai</a:t>
                      </a:r>
                      <a:r>
                        <a:rPr lang="de-DE" sz="1100" dirty="0" smtClean="0"/>
                        <a:t/>
                      </a:r>
                      <a:br>
                        <a:rPr lang="de-DE" sz="1100" dirty="0" smtClean="0"/>
                      </a:br>
                      <a:r>
                        <a:rPr lang="de-DE" sz="1100" dirty="0" smtClean="0">
                          <a:hlinkClick r:id="rId3"/>
                        </a:rPr>
                        <a:t>http://www.zeitschriftendatenbank.de/services/schnittstellen/oai/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Exemplardaten</a:t>
                      </a:r>
                      <a:r>
                        <a:rPr lang="de-DE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de-DE" sz="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zdb:holdings</a:t>
                      </a:r>
                      <a:r>
                        <a:rPr lang="de-DE" sz="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lang="de-DE" sz="8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/>
                        <a:t>MARC21-xml</a:t>
                      </a:r>
                    </a:p>
                    <a:p>
                      <a:endParaRPr lang="de-DE" sz="11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de-DE" sz="1100" b="1" dirty="0" smtClean="0"/>
                        <a:t>SRU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MARC21-xml</a:t>
                      </a:r>
                    </a:p>
                    <a:p>
                      <a:r>
                        <a:rPr lang="de-DE" sz="1100" dirty="0" err="1" smtClean="0"/>
                        <a:t>RDFxml</a:t>
                      </a:r>
                      <a:endParaRPr lang="de-DE" sz="1100" dirty="0" smtClean="0"/>
                    </a:p>
                    <a:p>
                      <a:r>
                        <a:rPr lang="de-DE" sz="1100" dirty="0" err="1" smtClean="0"/>
                        <a:t>oai_dc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100" dirty="0" smtClean="0"/>
                        <a:t>UTF-8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800" dirty="0" smtClean="0"/>
                        <a:t>Wie</a:t>
                      </a:r>
                    </a:p>
                    <a:p>
                      <a:r>
                        <a:rPr lang="de-DE" sz="800" dirty="0" smtClean="0"/>
                        <a:t>ZDB-</a:t>
                      </a:r>
                      <a:r>
                        <a:rPr lang="de-DE" sz="800" dirty="0" err="1" smtClean="0"/>
                        <a:t>Opac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100" dirty="0" smtClean="0"/>
                        <a:t>Gezielte Suchanfrage über Index</a:t>
                      </a:r>
                    </a:p>
                    <a:p>
                      <a:r>
                        <a:rPr lang="de-DE" sz="1100" dirty="0" smtClean="0">
                          <a:hlinkClick r:id="rId4"/>
                        </a:rPr>
                        <a:t>http://www.zeitschriftendatenbank.de/de/services/schnittstellen/sru/</a:t>
                      </a:r>
                      <a:endParaRPr lang="de-DE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5" action="ppaction://hlinkfile" tooltip="SRU-Schnittstelle"/>
                        </a:rPr>
                        <a:t>http://www.dnb.de/sru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Titel mit </a:t>
                      </a:r>
                      <a:r>
                        <a:rPr lang="de-DE" sz="1100" b="0" u="none" dirty="0" smtClean="0"/>
                        <a:t>allen </a:t>
                      </a:r>
                      <a:r>
                        <a:rPr lang="de-DE" sz="1100" dirty="0" err="1" smtClean="0"/>
                        <a:t>Exemplardaten</a:t>
                      </a:r>
                      <a:endParaRPr lang="de-DE" sz="1100" dirty="0" smtClean="0"/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MARC21plus-xml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i="1" dirty="0" smtClean="0"/>
                        <a:t>Geplant: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i="0" dirty="0" smtClean="0"/>
                        <a:t>Titel mit integrierten </a:t>
                      </a:r>
                      <a:r>
                        <a:rPr lang="de-DE" sz="1100" i="0" dirty="0" err="1" smtClean="0"/>
                        <a:t>Exemplardaten</a:t>
                      </a:r>
                      <a:r>
                        <a:rPr lang="de-DE" sz="1100" i="0" dirty="0" smtClean="0"/>
                        <a:t> (MARC 924)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i="0" dirty="0" smtClean="0"/>
                        <a:t>MARC21plus-1-xml</a:t>
                      </a:r>
                      <a:endParaRPr lang="de-DE" sz="1100" i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Z39.50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 </a:t>
                      </a:r>
                      <a:br>
                        <a:rPr lang="de-DE" sz="1100" dirty="0" smtClean="0"/>
                      </a:br>
                      <a:r>
                        <a:rPr lang="de-DE" sz="800" dirty="0" smtClean="0"/>
                        <a:t>(</a:t>
                      </a:r>
                      <a:r>
                        <a:rPr lang="de-DE" sz="800" dirty="0" err="1" smtClean="0"/>
                        <a:t>oid</a:t>
                      </a:r>
                      <a:r>
                        <a:rPr lang="de-DE" sz="800" dirty="0" smtClean="0"/>
                        <a:t> 5.10)</a:t>
                      </a:r>
                    </a:p>
                    <a:p>
                      <a:r>
                        <a:rPr lang="de-DE" sz="800" dirty="0" smtClean="0"/>
                        <a:t>Element </a:t>
                      </a:r>
                      <a:r>
                        <a:rPr lang="de-DE" sz="800" dirty="0" err="1" smtClean="0"/>
                        <a:t>set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name</a:t>
                      </a:r>
                      <a:r>
                        <a:rPr lang="de-DE" sz="800" dirty="0" smtClean="0"/>
                        <a:t> = F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UTF-8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dirty="0" smtClean="0"/>
                        <a:t>Wie</a:t>
                      </a:r>
                    </a:p>
                    <a:p>
                      <a:r>
                        <a:rPr lang="de-DE" sz="800" dirty="0" smtClean="0"/>
                        <a:t>ZDB-</a:t>
                      </a:r>
                      <a:r>
                        <a:rPr lang="de-DE" sz="800" dirty="0" err="1" smtClean="0"/>
                        <a:t>Opac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Gezielte Suchanfrage über Bib1-Attribute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6"/>
                        </a:rPr>
                        <a:t>http://www.zeitschriftendatenbank.de/de/services/schnittstellen/z3950/target-profile/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 mit integrierten </a:t>
                      </a:r>
                      <a:r>
                        <a:rPr lang="de-DE" sz="1100" dirty="0" err="1" smtClean="0"/>
                        <a:t>Exemplardaten</a:t>
                      </a:r>
                      <a:r>
                        <a:rPr lang="de-DE" sz="1100" dirty="0" smtClean="0"/>
                        <a:t> (MARC 924)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smtClean="0"/>
                        <a:t>(</a:t>
                      </a:r>
                      <a:r>
                        <a:rPr lang="de-DE" sz="800" dirty="0" err="1" smtClean="0"/>
                        <a:t>oid</a:t>
                      </a:r>
                      <a:r>
                        <a:rPr lang="de-DE" sz="800" dirty="0" smtClean="0"/>
                        <a:t> 5.10)</a:t>
                      </a:r>
                    </a:p>
                    <a:p>
                      <a:r>
                        <a:rPr lang="de-DE" sz="800" dirty="0" smtClean="0"/>
                        <a:t>Element </a:t>
                      </a:r>
                      <a:r>
                        <a:rPr lang="de-DE" sz="800" dirty="0" err="1" smtClean="0"/>
                        <a:t>set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name</a:t>
                      </a:r>
                      <a:r>
                        <a:rPr lang="de-DE" sz="800" dirty="0" smtClean="0"/>
                        <a:t> = XF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Batch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r>
                        <a:rPr lang="de-DE" sz="1100" baseline="0" dirty="0" smtClean="0"/>
                        <a:t> 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</a:t>
                      </a:r>
                    </a:p>
                    <a:p>
                      <a:r>
                        <a:rPr lang="de-DE" sz="1100" dirty="0" smtClean="0"/>
                        <a:t>MARC21-xml</a:t>
                      </a:r>
                      <a:br>
                        <a:rPr lang="de-DE" sz="1100" dirty="0" smtClean="0"/>
                      </a:br>
                      <a:r>
                        <a:rPr lang="de-DE" sz="1100" i="1" dirty="0" err="1" smtClean="0"/>
                        <a:t>RDFxml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UTF-8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dirty="0" smtClean="0"/>
                        <a:t>Wöchentlich/</a:t>
                      </a:r>
                    </a:p>
                    <a:p>
                      <a:r>
                        <a:rPr lang="de-DE" sz="800" dirty="0" err="1" smtClean="0"/>
                        <a:t>Gesamtlfg</a:t>
                      </a:r>
                      <a:endParaRPr lang="de-DE" sz="800" dirty="0" smtClean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Wöchentlicher Update</a:t>
                      </a:r>
                      <a:r>
                        <a:rPr lang="de-DE" sz="1100" baseline="0" dirty="0" smtClean="0"/>
                        <a:t> bzw. Gesamtlieferung</a:t>
                      </a:r>
                    </a:p>
                    <a:p>
                      <a:r>
                        <a:rPr lang="de-DE" sz="1100" dirty="0" smtClean="0">
                          <a:hlinkClick r:id="rId7"/>
                        </a:rPr>
                        <a:t>http://www.zeitschriftendatenbank.de/services/datendienste/datenlieferdienst/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720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Exemplardaten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 Holdings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3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83568" y="548680"/>
            <a:ext cx="7593012" cy="777875"/>
          </a:xfrm>
        </p:spPr>
        <p:txBody>
          <a:bodyPr/>
          <a:lstStyle/>
          <a:p>
            <a:r>
              <a:rPr lang="de-DE" dirty="0" smtClean="0"/>
              <a:t>Produktive Schnittstellen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3</a:t>
            </a:fld>
            <a:endParaRPr lang="de-DE" sz="1000" b="1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174983"/>
              </p:ext>
            </p:extLst>
          </p:nvPr>
        </p:nvGraphicFramePr>
        <p:xfrm>
          <a:off x="683568" y="1232355"/>
          <a:ext cx="7776864" cy="5076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46"/>
                <a:gridCol w="2455852"/>
                <a:gridCol w="2210266"/>
              </a:tblGrid>
              <a:tr h="603663">
                <a:tc>
                  <a:txBody>
                    <a:bodyPr/>
                    <a:lstStyle/>
                    <a:p>
                      <a:r>
                        <a:rPr lang="de-DE" sz="1100" b="1" baseline="0" dirty="0" err="1" smtClean="0">
                          <a:solidFill>
                            <a:schemeClr val="tx1"/>
                          </a:solidFill>
                        </a:rPr>
                        <a:t>Datenset</a:t>
                      </a:r>
                      <a:endParaRPr lang="de-DE" sz="11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Schnittstelle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Datenformat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8131">
                <a:tc rowSpan="4">
                  <a:txBody>
                    <a:bodyPr/>
                    <a:lstStyle/>
                    <a:p>
                      <a:r>
                        <a:rPr lang="de-DE" sz="1100" b="1" dirty="0" smtClean="0"/>
                        <a:t>Titel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OAI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MARC21-xml</a:t>
                      </a:r>
                    </a:p>
                    <a:p>
                      <a:r>
                        <a:rPr lang="de-DE" sz="1100" dirty="0" err="1" smtClean="0"/>
                        <a:t>RDFxml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89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  <a:br>
                        <a:rPr lang="de-DE" sz="1100" dirty="0" smtClean="0"/>
                      </a:br>
                      <a:r>
                        <a:rPr lang="de-DE" sz="1100" dirty="0" err="1" smtClean="0"/>
                        <a:t>RDFxml</a:t>
                      </a:r>
                      <a:endParaRPr lang="de-DE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oai_dc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8813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Z39.50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[F]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89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Batch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RDFxml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14201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Titel mit integrierten </a:t>
                      </a:r>
                      <a:r>
                        <a:rPr lang="de-DE" sz="1100" b="1" dirty="0" err="1" smtClean="0"/>
                        <a:t>Exemplardaten</a:t>
                      </a:r>
                      <a:r>
                        <a:rPr lang="de-DE" sz="1100" b="1" dirty="0" smtClean="0"/>
                        <a:t> (MARC 924)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Z39.50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[XF]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8813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i="1" dirty="0" smtClean="0"/>
                        <a:t>SRU [geplant]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98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/>
                        <a:t>Titel mit allen </a:t>
                      </a:r>
                      <a:r>
                        <a:rPr lang="de-DE" sz="1100" b="1" dirty="0" err="1" smtClean="0"/>
                        <a:t>Exemplardaten</a:t>
                      </a:r>
                      <a:endParaRPr lang="de-DE" sz="1100" b="1" dirty="0" smtClean="0"/>
                    </a:p>
                    <a:p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MARC21plus-xml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5920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Exemplardaten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OAI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5920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Batch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4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11560" y="1619250"/>
            <a:ext cx="7593012" cy="777875"/>
          </a:xfrm>
        </p:spPr>
        <p:txBody>
          <a:bodyPr/>
          <a:lstStyle/>
          <a:p>
            <a:r>
              <a:rPr lang="de-DE" dirty="0" smtClean="0"/>
              <a:t>Bitte beachten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579388" y="2891432"/>
            <a:ext cx="7593012" cy="3417888"/>
          </a:xfrm>
        </p:spPr>
        <p:txBody>
          <a:bodyPr/>
          <a:lstStyle/>
          <a:p>
            <a:r>
              <a:rPr lang="de-DE" dirty="0" smtClean="0"/>
              <a:t>Die Datenformate </a:t>
            </a:r>
            <a:r>
              <a:rPr lang="de-DE" sz="2400" b="1" dirty="0" smtClean="0"/>
              <a:t>MAB</a:t>
            </a:r>
            <a:r>
              <a:rPr lang="de-DE" dirty="0" smtClean="0"/>
              <a:t> und </a:t>
            </a:r>
            <a:r>
              <a:rPr lang="de-DE" sz="2400" b="1" dirty="0" smtClean="0"/>
              <a:t>UNIMARC</a:t>
            </a:r>
            <a:r>
              <a:rPr lang="de-DE" dirty="0" smtClean="0"/>
              <a:t> werden ab dem </a:t>
            </a:r>
            <a:r>
              <a:rPr lang="de-DE" b="1" dirty="0" smtClean="0"/>
              <a:t>1. Oktober 2013 </a:t>
            </a:r>
            <a:r>
              <a:rPr lang="de-DE" dirty="0" smtClean="0"/>
              <a:t>nicht mehr </a:t>
            </a:r>
            <a:r>
              <a:rPr lang="de-DE" u="sng" dirty="0" smtClean="0"/>
              <a:t>ausgeliefert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Der </a:t>
            </a:r>
            <a:r>
              <a:rPr lang="de-DE" u="sng" dirty="0" smtClean="0"/>
              <a:t>Import</a:t>
            </a:r>
            <a:r>
              <a:rPr lang="de-DE" dirty="0" smtClean="0"/>
              <a:t> von MAB </a:t>
            </a:r>
            <a:r>
              <a:rPr lang="de-DE" dirty="0" err="1" smtClean="0"/>
              <a:t>Exemplardaten</a:t>
            </a:r>
            <a:r>
              <a:rPr lang="de-DE" dirty="0" smtClean="0"/>
              <a:t> endet im </a:t>
            </a:r>
            <a:r>
              <a:rPr lang="de-DE" b="1" dirty="0" smtClean="0"/>
              <a:t>Dezember</a:t>
            </a:r>
            <a:r>
              <a:rPr lang="de-DE" dirty="0" smtClean="0"/>
              <a:t> </a:t>
            </a:r>
            <a:r>
              <a:rPr lang="de-DE" b="1" dirty="0" smtClean="0"/>
              <a:t>2013.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36136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/>
              <a:t>....Details in den nachfolgenden Beiträgen ...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2400" dirty="0" smtClean="0"/>
              <a:t>Danke!</a:t>
            </a:r>
          </a:p>
          <a:p>
            <a:pPr marL="0" indent="0" algn="ctr">
              <a:buNone/>
            </a:pPr>
            <a:endParaRPr lang="de-DE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sz="1400" dirty="0" smtClean="0"/>
              <a:t>Petra </a:t>
            </a:r>
            <a:r>
              <a:rPr lang="de-DE" sz="1400" dirty="0"/>
              <a:t>Feilhauer</a:t>
            </a:r>
            <a:br>
              <a:rPr lang="de-DE" sz="1400" dirty="0"/>
            </a:br>
            <a:r>
              <a:rPr lang="de-DE" sz="1400" dirty="0"/>
              <a:t>Deutsche Nationalbibliothek</a:t>
            </a:r>
            <a:br>
              <a:rPr lang="de-DE" sz="1400" dirty="0"/>
            </a:br>
            <a:r>
              <a:rPr lang="de-DE" sz="1400" dirty="0"/>
              <a:t>Informationstechnik</a:t>
            </a:r>
            <a:br>
              <a:rPr lang="de-DE" sz="1400" dirty="0"/>
            </a:br>
            <a:r>
              <a:rPr lang="de-DE" sz="1400" dirty="0" smtClean="0"/>
              <a:t>Telefon</a:t>
            </a:r>
            <a:r>
              <a:rPr lang="de-DE" sz="1400" dirty="0"/>
              <a:t>: +49-69-1525-1748</a:t>
            </a:r>
            <a:br>
              <a:rPr lang="de-DE" sz="1400" dirty="0"/>
            </a:br>
            <a:r>
              <a:rPr lang="de-DE" sz="1400" u="sng" dirty="0">
                <a:hlinkClick r:id="rId2"/>
              </a:rPr>
              <a:t>mailto:p.feilhauer@dnb.de</a:t>
            </a:r>
            <a:r>
              <a:rPr lang="de-DE" sz="1400" dirty="0"/>
              <a:t/>
            </a:r>
            <a:br>
              <a:rPr lang="de-DE" sz="1400" dirty="0"/>
            </a:br>
            <a:endParaRPr lang="de-DE" sz="1400" dirty="0"/>
          </a:p>
        </p:txBody>
      </p:sp>
      <p:sp>
        <p:nvSpPr>
          <p:cNvPr id="122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schlag_CMC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Vorschlag_CMC</Template>
  <TotalTime>0</TotalTime>
  <Words>266</Words>
  <Application>Microsoft Office PowerPoint</Application>
  <PresentationFormat>Bildschirmpräsentation (4:3)</PresentationFormat>
  <Paragraphs>110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Vorschlag_CMC</vt:lpstr>
      <vt:lpstr>Überblick über die produktiven Schnittstellen für die ZDB </vt:lpstr>
      <vt:lpstr>Produktive Schnittstellen</vt:lpstr>
      <vt:lpstr>Produktive Schnittstellen</vt:lpstr>
      <vt:lpstr>Bitte beachten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Formatvorschlag CMC AG RWI am 30.9.2013</dc:title>
  <dc:creator>t_feilhauer</dc:creator>
  <cp:lastModifiedBy>hubrich</cp:lastModifiedBy>
  <cp:revision>17</cp:revision>
  <cp:lastPrinted>2013-10-14T07:21:30Z</cp:lastPrinted>
  <dcterms:created xsi:type="dcterms:W3CDTF">2013-09-27T14:09:37Z</dcterms:created>
  <dcterms:modified xsi:type="dcterms:W3CDTF">2013-10-28T11:58:17Z</dcterms:modified>
</cp:coreProperties>
</file>