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303" r:id="rId3"/>
    <p:sldId id="306" r:id="rId4"/>
    <p:sldId id="304" r:id="rId5"/>
    <p:sldId id="265" r:id="rId6"/>
  </p:sldIdLst>
  <p:sldSz cx="9144000" cy="6858000" type="screen4x3"/>
  <p:notesSz cx="6858000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610" autoAdjust="0"/>
  </p:normalViewPr>
  <p:slideViewPr>
    <p:cSldViewPr>
      <p:cViewPr varScale="1">
        <p:scale>
          <a:sx n="101" d="100"/>
          <a:sy n="101" d="100"/>
        </p:scale>
        <p:origin x="-2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15153"/>
            <a:ext cx="548640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718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28583"/>
            <a:ext cx="29718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6B60990-A456-4E15-8235-A772450F9E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81615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nb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088" y="404813"/>
            <a:ext cx="1236662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27088" y="3343275"/>
            <a:ext cx="7593012" cy="1295400"/>
          </a:xfrm>
        </p:spPr>
        <p:txBody>
          <a:bodyPr/>
          <a:lstStyle>
            <a:lvl1pPr>
              <a:lnSpc>
                <a:spcPts val="3600"/>
              </a:lnSpc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827088" y="2914650"/>
            <a:ext cx="7593012" cy="385763"/>
          </a:xfrm>
        </p:spPr>
        <p:txBody>
          <a:bodyPr/>
          <a:lstStyle>
            <a:lvl1pPr marL="0" indent="0">
              <a:buFont typeface="Verdana" pitchFamily="34" charset="0"/>
              <a:buNone/>
              <a:defRPr sz="20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P. Feilhauer      | Datenbezieher Workshop | 14.10.2013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27088" y="1619250"/>
            <a:ext cx="7593012" cy="777875"/>
          </a:xfrm>
        </p:spPr>
        <p:txBody>
          <a:bodyPr/>
          <a:lstStyle>
            <a:lvl1pPr>
              <a:lnSpc>
                <a:spcPts val="3000"/>
              </a:lnSpc>
              <a:defRPr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827088" y="2422800"/>
            <a:ext cx="7593012" cy="3697200"/>
          </a:xfrm>
        </p:spPr>
        <p:txBody>
          <a:bodyPr/>
          <a:lstStyle>
            <a:lvl1pPr>
              <a:lnSpc>
                <a:spcPts val="3000"/>
              </a:lnSpc>
              <a:spcBef>
                <a:spcPts val="1680"/>
              </a:spcBef>
              <a:defRPr sz="2600" b="1"/>
            </a:lvl1pPr>
            <a:lvl2pPr marL="1076325" indent="-452438">
              <a:lnSpc>
                <a:spcPts val="2400"/>
              </a:lnSpc>
              <a:spcBef>
                <a:spcPts val="300"/>
              </a:spcBef>
              <a:defRPr sz="2000"/>
            </a:lvl2pPr>
            <a:lvl3pPr marL="1341438" indent="-265113">
              <a:lnSpc>
                <a:spcPts val="2400"/>
              </a:lnSpc>
              <a:spcBef>
                <a:spcPts val="300"/>
              </a:spcBef>
              <a:defRPr sz="2000"/>
            </a:lvl3pPr>
            <a:lvl4pPr marL="1600200" indent="-258763">
              <a:lnSpc>
                <a:spcPts val="2400"/>
              </a:lnSpc>
              <a:spcBef>
                <a:spcPts val="300"/>
              </a:spcBef>
              <a:defRPr sz="2000"/>
            </a:lvl4pPr>
            <a:lvl5pPr marL="1879600" indent="-265113">
              <a:lnSpc>
                <a:spcPts val="2400"/>
              </a:lnSpc>
              <a:spcBef>
                <a:spcPts val="300"/>
              </a:spcBef>
              <a:defRPr sz="20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0"/>
          </p:nvPr>
        </p:nvSpPr>
        <p:spPr>
          <a:xfrm>
            <a:off x="514350" y="6384925"/>
            <a:ext cx="7874000" cy="1524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P. Feilhauer      | Datenbezieher Workshop | 14.10.2013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680"/>
              </a:spcBef>
              <a:defRPr/>
            </a:lvl1pPr>
            <a:lvl2pPr>
              <a:spcBef>
                <a:spcPts val="300"/>
              </a:spcBef>
              <a:defRPr/>
            </a:lvl2pPr>
            <a:lvl3pPr>
              <a:spcBef>
                <a:spcPts val="3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P. Feilhauer      | Datenbezieher Workshop | 14.10.2013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zwei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27088" y="2698750"/>
            <a:ext cx="3719512" cy="3417888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000" y="2698750"/>
            <a:ext cx="3721100" cy="3417888"/>
          </a:xfrm>
        </p:spPr>
        <p:txBody>
          <a:bodyPr/>
          <a:lstStyle>
            <a:lvl1pPr>
              <a:spcBef>
                <a:spcPts val="1200"/>
              </a:spcBef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P. Feilhauer      | Datenbezieher Workshop | 14.10.2013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P. Feilhauer      | Datenbezieher Workshop | 14.10.2013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P. Feilhauer      | Datenbezieher Workshop | 14.10.2013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827088" y="2698750"/>
            <a:ext cx="7593012" cy="3417888"/>
          </a:xfrm>
        </p:spPr>
        <p:txBody>
          <a:bodyPr/>
          <a:lstStyle>
            <a:lvl1pPr>
              <a:spcBef>
                <a:spcPts val="1680"/>
              </a:spcBef>
              <a:buNone/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P. Feilhauer      | Datenbezieher Workshop | 14.10.2013</a:t>
            </a:r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zwei Obje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27088" y="2698750"/>
            <a:ext cx="3719512" cy="3417888"/>
          </a:xfrm>
        </p:spPr>
        <p:txBody>
          <a:bodyPr/>
          <a:lstStyle>
            <a:lvl1pPr>
              <a:spcBef>
                <a:spcPts val="12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000" y="2698750"/>
            <a:ext cx="3721100" cy="3417888"/>
          </a:xfrm>
        </p:spPr>
        <p:txBody>
          <a:bodyPr/>
          <a:lstStyle>
            <a:lvl1pPr>
              <a:spcBef>
                <a:spcPts val="12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P. Feilhauer      | Datenbezieher Workshop | 14.10.2013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1619250"/>
            <a:ext cx="759301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2698750"/>
            <a:ext cx="7593012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4350" y="6384925"/>
            <a:ext cx="787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/>
            </a:lvl1pPr>
          </a:lstStyle>
          <a:p>
            <a:pPr>
              <a:defRPr/>
            </a:pPr>
            <a:r>
              <a:rPr lang="de-DE" smtClean="0"/>
              <a:t>| P. Feilhauer      | Datenbezieher Workshop | 14.10.2013</a:t>
            </a:r>
            <a:endParaRPr lang="de-DE"/>
          </a:p>
        </p:txBody>
      </p:sp>
      <p:pic>
        <p:nvPicPr>
          <p:cNvPr id="1029" name="Picture 10" descr="dnb_RGB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812088" y="404813"/>
            <a:ext cx="1236662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</p:sldLayoutIdLst>
  <p:hf sldNum="0"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lnSpc>
          <a:spcPts val="2400"/>
        </a:lnSpc>
        <a:spcBef>
          <a:spcPct val="700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eitschriftendatenbank.de/services/schnittstellen/oai/" TargetMode="External"/><Relationship Id="rId7" Type="http://schemas.openxmlformats.org/officeDocument/2006/relationships/hyperlink" Target="http://www.zeitschriftendatenbank.de/services/datendienste/datenlieferdienst/" TargetMode="External"/><Relationship Id="rId2" Type="http://schemas.openxmlformats.org/officeDocument/2006/relationships/hyperlink" Target="http://www.dnb.de/oai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zeitschriftendatenbank.de/de/services/schnittstellen/z3950/target-profile/" TargetMode="External"/><Relationship Id="rId5" Type="http://schemas.openxmlformats.org/officeDocument/2006/relationships/hyperlink" Target="http://www.dnb.de/DE/Service/DigitaleDienste/SRU/DE/Service/DigitaleDienste/SRU/sru_node.html" TargetMode="External"/><Relationship Id="rId4" Type="http://schemas.openxmlformats.org/officeDocument/2006/relationships/hyperlink" Target="http://www.zeitschriftendatenbank.de/de/services/schnittstellen/sr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p.feilhauer@dnb.de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P. Feilhauer      | Datenbezieher Workshop | 14.10.2013</a:t>
            </a:r>
            <a:endParaRPr lang="de-DE" dirty="0" smtClean="0"/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46C4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EBFEB206-4A3F-4696-935B-82AB82FC11DA}" type="slidenum">
              <a:rPr lang="de-DE" sz="1000" b="1"/>
              <a:pPr algn="ctr"/>
              <a:t>1</a:t>
            </a:fld>
            <a:endParaRPr lang="de-DE" sz="1000" b="1"/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3568" y="3140968"/>
            <a:ext cx="7593012" cy="1295400"/>
          </a:xfrm>
        </p:spPr>
        <p:txBody>
          <a:bodyPr/>
          <a:lstStyle/>
          <a:p>
            <a:pPr eaLnBrk="1" hangingPunct="1"/>
            <a:r>
              <a:rPr lang="de-DE" dirty="0" smtClean="0"/>
              <a:t>Überblick über die produktiven Schnittstellen für die ZDB</a:t>
            </a:r>
            <a:br>
              <a:rPr lang="de-DE" dirty="0" smtClean="0"/>
            </a:br>
            <a:endParaRPr lang="de-DE" sz="2400" dirty="0" smtClean="0"/>
          </a:p>
        </p:txBody>
      </p:sp>
      <p:sp>
        <p:nvSpPr>
          <p:cNvPr id="5" name="Rectangle 8"/>
          <p:cNvSpPr txBox="1">
            <a:spLocks noChangeArrowheads="1"/>
          </p:cNvSpPr>
          <p:nvPr/>
        </p:nvSpPr>
        <p:spPr bwMode="auto">
          <a:xfrm>
            <a:off x="683568" y="2316303"/>
            <a:ext cx="759301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de-DE" sz="2000" kern="0" dirty="0" smtClean="0"/>
              <a:t>Petra Feilhauer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611560" y="116632"/>
            <a:ext cx="7593012" cy="777875"/>
          </a:xfrm>
        </p:spPr>
        <p:txBody>
          <a:bodyPr/>
          <a:lstStyle/>
          <a:p>
            <a:r>
              <a:rPr lang="de-DE" dirty="0" smtClean="0"/>
              <a:t>Produktive Schnittstellen</a:t>
            </a:r>
            <a:endParaRPr lang="de-DE" dirty="0"/>
          </a:p>
        </p:txBody>
      </p:sp>
      <p:sp>
        <p:nvSpPr>
          <p:cNvPr id="819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P. Feilhauer      | Datenbezieher Workshop | 14.10.2013</a:t>
            </a: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9EDF03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68B22CAA-76F9-40A4-82AB-BDA9A150BA32}" type="slidenum">
              <a:rPr lang="de-DE" sz="1000" b="1"/>
              <a:pPr algn="ctr"/>
              <a:t>2</a:t>
            </a:fld>
            <a:endParaRPr lang="de-DE" sz="1000" b="1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4948063"/>
              </p:ext>
            </p:extLst>
          </p:nvPr>
        </p:nvGraphicFramePr>
        <p:xfrm>
          <a:off x="539552" y="718841"/>
          <a:ext cx="8496944" cy="5806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1800073"/>
                <a:gridCol w="1440287"/>
                <a:gridCol w="864096"/>
                <a:gridCol w="720080"/>
                <a:gridCol w="2880320"/>
              </a:tblGrid>
              <a:tr h="594767">
                <a:tc>
                  <a:txBody>
                    <a:bodyPr/>
                    <a:lstStyle/>
                    <a:p>
                      <a:r>
                        <a:rPr lang="de-DE" sz="1100" b="1" baseline="0" dirty="0" smtClean="0">
                          <a:solidFill>
                            <a:schemeClr val="tx1"/>
                          </a:solidFill>
                        </a:rPr>
                        <a:t>Schnitt</a:t>
                      </a:r>
                    </a:p>
                    <a:p>
                      <a:r>
                        <a:rPr lang="de-DE" sz="1100" b="1" baseline="0" dirty="0" smtClean="0">
                          <a:solidFill>
                            <a:schemeClr val="tx1"/>
                          </a:solidFill>
                        </a:rPr>
                        <a:t>stelle</a:t>
                      </a:r>
                      <a:endParaRPr lang="de-DE" sz="11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aseline="0" dirty="0" err="1" smtClean="0">
                          <a:solidFill>
                            <a:schemeClr val="tx1"/>
                          </a:solidFill>
                        </a:rPr>
                        <a:t>Datenset</a:t>
                      </a:r>
                      <a:endParaRPr lang="de-DE" sz="11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aseline="0" dirty="0" smtClean="0">
                          <a:solidFill>
                            <a:schemeClr val="tx1"/>
                          </a:solidFill>
                        </a:rPr>
                        <a:t>Daten</a:t>
                      </a:r>
                    </a:p>
                    <a:p>
                      <a:r>
                        <a:rPr lang="de-DE" sz="1100" baseline="0" dirty="0" err="1" smtClean="0">
                          <a:solidFill>
                            <a:schemeClr val="tx1"/>
                          </a:solidFill>
                        </a:rPr>
                        <a:t>format</a:t>
                      </a:r>
                      <a:endParaRPr lang="de-DE" sz="11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aseline="0" dirty="0" smtClean="0">
                          <a:solidFill>
                            <a:schemeClr val="tx1"/>
                          </a:solidFill>
                        </a:rPr>
                        <a:t>Zeichen</a:t>
                      </a:r>
                    </a:p>
                    <a:p>
                      <a:r>
                        <a:rPr lang="de-DE" sz="1100" baseline="0" dirty="0" err="1" smtClean="0">
                          <a:solidFill>
                            <a:schemeClr val="tx1"/>
                          </a:solidFill>
                        </a:rPr>
                        <a:t>satz</a:t>
                      </a:r>
                      <a:endParaRPr lang="de-DE" sz="11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aseline="0" dirty="0" smtClean="0">
                          <a:solidFill>
                            <a:schemeClr val="tx1"/>
                          </a:solidFill>
                        </a:rPr>
                        <a:t>Aktualität</a:t>
                      </a:r>
                      <a:endParaRPr lang="de-DE" sz="11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aseline="0" dirty="0" smtClean="0">
                          <a:solidFill>
                            <a:schemeClr val="tx1"/>
                          </a:solidFill>
                        </a:rPr>
                        <a:t>Zweck</a:t>
                      </a:r>
                      <a:endParaRPr lang="de-DE" sz="11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r>
                        <a:rPr lang="de-DE" sz="1100" b="1" dirty="0" smtClean="0"/>
                        <a:t>OAI</a:t>
                      </a:r>
                      <a:endParaRPr lang="de-DE" sz="1100" b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/>
                        <a:t>Titel </a:t>
                      </a:r>
                      <a:r>
                        <a:rPr lang="de-DE" sz="800" b="0" dirty="0" smtClean="0"/>
                        <a:t>(</a:t>
                      </a:r>
                      <a:r>
                        <a:rPr lang="de-DE" sz="800" b="0" dirty="0" err="1" smtClean="0"/>
                        <a:t>zdb</a:t>
                      </a:r>
                      <a:r>
                        <a:rPr lang="de-DE" sz="800" b="0" dirty="0" smtClean="0"/>
                        <a:t>)</a:t>
                      </a: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/>
                        <a:t>MARC21-xml</a:t>
                      </a:r>
                    </a:p>
                    <a:p>
                      <a:r>
                        <a:rPr lang="de-DE" sz="11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RDFxml</a:t>
                      </a:r>
                      <a:endParaRPr lang="de-DE" sz="1100" b="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100" dirty="0" smtClean="0"/>
                        <a:t>UTF-8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800" b="0" dirty="0" smtClean="0">
                          <a:sym typeface="Symbol"/>
                        </a:rPr>
                        <a:t>Wie ILTIS-DB</a:t>
                      </a:r>
                      <a:endParaRPr lang="de-DE" sz="800" b="0" dirty="0" smtClean="0">
                        <a:sym typeface="Symbol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100" dirty="0" smtClean="0"/>
                        <a:t>Synchronisierung</a:t>
                      </a:r>
                      <a:r>
                        <a:rPr lang="de-DE" sz="1100" baseline="0" dirty="0" smtClean="0"/>
                        <a:t> zwischen ZDB/Katalogisierungsdatenbank und lokaler Datenbank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>
                          <a:hlinkClick r:id="rId2" tooltip="OAI-Schnittstelle"/>
                        </a:rPr>
                        <a:t>http://www.dnb.de/oai</a:t>
                      </a:r>
                      <a:r>
                        <a:rPr lang="de-DE" sz="1100" dirty="0" smtClean="0"/>
                        <a:t/>
                      </a:r>
                      <a:br>
                        <a:rPr lang="de-DE" sz="1100" dirty="0" smtClean="0"/>
                      </a:br>
                      <a:r>
                        <a:rPr lang="de-DE" sz="1100" dirty="0" smtClean="0">
                          <a:hlinkClick r:id="rId3"/>
                        </a:rPr>
                        <a:t>http://www.zeitschriftendatenbank.de/services/schnittstellen/oai/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Exemplardaten</a:t>
                      </a:r>
                      <a:r>
                        <a:rPr lang="de-DE" sz="11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de-DE" sz="11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de-DE" sz="8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zdb:holdings</a:t>
                      </a:r>
                      <a:r>
                        <a:rPr lang="de-DE" sz="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)</a:t>
                      </a:r>
                      <a:endParaRPr lang="de-DE" sz="800" b="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dirty="0" smtClean="0"/>
                        <a:t>MARC21-xml</a:t>
                      </a:r>
                    </a:p>
                    <a:p>
                      <a:endParaRPr lang="de-DE" sz="1100" b="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2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/>
                    </a:p>
                  </a:txBody>
                  <a:tcPr/>
                </a:tc>
              </a:tr>
              <a:tr h="0">
                <a:tc rowSpan="3">
                  <a:txBody>
                    <a:bodyPr/>
                    <a:lstStyle/>
                    <a:p>
                      <a:r>
                        <a:rPr lang="de-DE" sz="1100" b="1" dirty="0" smtClean="0"/>
                        <a:t>SRU</a:t>
                      </a:r>
                      <a:endParaRPr lang="de-DE" sz="1100" b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Titel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MARC21-xml</a:t>
                      </a:r>
                    </a:p>
                    <a:p>
                      <a:r>
                        <a:rPr lang="de-DE" sz="1100" dirty="0" err="1" smtClean="0"/>
                        <a:t>RDFxml</a:t>
                      </a:r>
                      <a:endParaRPr lang="de-DE" sz="1100" dirty="0" smtClean="0"/>
                    </a:p>
                    <a:p>
                      <a:r>
                        <a:rPr lang="de-DE" sz="1100" dirty="0" err="1" smtClean="0"/>
                        <a:t>oai_dc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de-DE" sz="1100" dirty="0" smtClean="0"/>
                        <a:t>UTF-8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de-DE" sz="800" dirty="0" smtClean="0"/>
                        <a:t>Wie</a:t>
                      </a:r>
                    </a:p>
                    <a:p>
                      <a:r>
                        <a:rPr lang="de-DE" sz="800" dirty="0" smtClean="0"/>
                        <a:t>ZDB-</a:t>
                      </a:r>
                      <a:r>
                        <a:rPr lang="de-DE" sz="800" dirty="0" err="1" smtClean="0"/>
                        <a:t>Opac</a:t>
                      </a:r>
                      <a:endParaRPr lang="de-DE" sz="8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de-DE" sz="1100" dirty="0" smtClean="0"/>
                        <a:t>Gezielte Suchanfrage über Index</a:t>
                      </a:r>
                    </a:p>
                    <a:p>
                      <a:r>
                        <a:rPr lang="de-DE" sz="1100" dirty="0" smtClean="0">
                          <a:hlinkClick r:id="rId4"/>
                        </a:rPr>
                        <a:t>http://www.zeitschriftendatenbank.de/de/services/schnittstellen/sru/</a:t>
                      </a:r>
                      <a:endParaRPr lang="de-DE" sz="11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>
                          <a:hlinkClick r:id="rId5" action="ppaction://hlinkfile" tooltip="SRU-Schnittstelle"/>
                        </a:rPr>
                        <a:t>http://www.dnb.de/sru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Titel mit </a:t>
                      </a:r>
                      <a:r>
                        <a:rPr lang="de-DE" sz="1100" b="0" u="none" dirty="0" smtClean="0"/>
                        <a:t>allen </a:t>
                      </a:r>
                      <a:r>
                        <a:rPr lang="de-DE" sz="1100" dirty="0" err="1" smtClean="0"/>
                        <a:t>Exemplardaten</a:t>
                      </a:r>
                      <a:endParaRPr lang="de-DE" sz="1100" dirty="0" smtClean="0"/>
                    </a:p>
                    <a:p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MARC21plus-xml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i="1" dirty="0" smtClean="0"/>
                        <a:t>Geplant: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i="0" dirty="0" smtClean="0"/>
                        <a:t>Titel mit integrierten </a:t>
                      </a:r>
                      <a:r>
                        <a:rPr lang="de-DE" sz="1100" i="0" dirty="0" err="1" smtClean="0"/>
                        <a:t>Exemplardaten</a:t>
                      </a:r>
                      <a:r>
                        <a:rPr lang="de-DE" sz="1100" i="0" dirty="0" smtClean="0"/>
                        <a:t> (MARC 924)</a:t>
                      </a:r>
                      <a:endParaRPr lang="de-DE" sz="1100" i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i="0" dirty="0" smtClean="0"/>
                        <a:t>?</a:t>
                      </a:r>
                      <a:endParaRPr lang="de-DE" sz="1100" i="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r>
                        <a:rPr lang="de-DE" sz="1100" b="1" dirty="0" smtClean="0"/>
                        <a:t>Z39.50</a:t>
                      </a:r>
                      <a:endParaRPr lang="de-DE" sz="1100" b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Titel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MARC21 </a:t>
                      </a:r>
                      <a:r>
                        <a:rPr lang="de-DE" sz="1100" dirty="0" smtClean="0"/>
                        <a:t/>
                      </a:r>
                      <a:br>
                        <a:rPr lang="de-DE" sz="1100" dirty="0" smtClean="0"/>
                      </a:br>
                      <a:r>
                        <a:rPr lang="de-DE" sz="800" dirty="0" smtClean="0"/>
                        <a:t>(</a:t>
                      </a:r>
                      <a:r>
                        <a:rPr lang="de-DE" sz="800" dirty="0" err="1" smtClean="0"/>
                        <a:t>oid</a:t>
                      </a:r>
                      <a:r>
                        <a:rPr lang="de-DE" sz="800" dirty="0" smtClean="0"/>
                        <a:t> 5.10)</a:t>
                      </a:r>
                    </a:p>
                    <a:p>
                      <a:r>
                        <a:rPr lang="de-DE" sz="800" dirty="0" smtClean="0"/>
                        <a:t>Element </a:t>
                      </a:r>
                      <a:r>
                        <a:rPr lang="de-DE" sz="800" dirty="0" err="1" smtClean="0"/>
                        <a:t>set</a:t>
                      </a:r>
                      <a:r>
                        <a:rPr lang="de-DE" sz="800" dirty="0" smtClean="0"/>
                        <a:t> </a:t>
                      </a:r>
                      <a:r>
                        <a:rPr lang="de-DE" sz="800" dirty="0" err="1" smtClean="0"/>
                        <a:t>name</a:t>
                      </a:r>
                      <a:r>
                        <a:rPr lang="de-DE" sz="800" dirty="0" smtClean="0"/>
                        <a:t> = F</a:t>
                      </a:r>
                      <a:endParaRPr lang="de-DE" sz="8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UTF-8</a:t>
                      </a:r>
                    </a:p>
                    <a:p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800" dirty="0" smtClean="0"/>
                        <a:t>Wie</a:t>
                      </a:r>
                    </a:p>
                    <a:p>
                      <a:r>
                        <a:rPr lang="de-DE" sz="800" dirty="0" smtClean="0"/>
                        <a:t>ZDB-</a:t>
                      </a:r>
                      <a:r>
                        <a:rPr lang="de-DE" sz="800" dirty="0" err="1" smtClean="0"/>
                        <a:t>Opac</a:t>
                      </a:r>
                      <a:endParaRPr lang="de-DE" sz="8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Gezielte Suchanfrage über Bib1-Attribute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>
                          <a:hlinkClick r:id="rId6"/>
                        </a:rPr>
                        <a:t>http://www.zeitschriftendatenbank.de/de/services/schnittstellen/z3950/target-profile/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Titel mit integrierten </a:t>
                      </a:r>
                      <a:r>
                        <a:rPr lang="de-DE" sz="1100" dirty="0" err="1" smtClean="0"/>
                        <a:t>Exemplardaten</a:t>
                      </a:r>
                      <a:r>
                        <a:rPr lang="de-DE" sz="1100" dirty="0" smtClean="0"/>
                        <a:t> (MARC 924)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MARC21 </a:t>
                      </a:r>
                      <a:endParaRPr lang="de-DE" sz="11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 smtClean="0"/>
                        <a:t>(</a:t>
                      </a:r>
                      <a:r>
                        <a:rPr lang="de-DE" sz="800" dirty="0" err="1" smtClean="0"/>
                        <a:t>oid</a:t>
                      </a:r>
                      <a:r>
                        <a:rPr lang="de-DE" sz="800" dirty="0" smtClean="0"/>
                        <a:t> 5.10)</a:t>
                      </a:r>
                    </a:p>
                    <a:p>
                      <a:r>
                        <a:rPr lang="de-DE" sz="800" dirty="0" smtClean="0"/>
                        <a:t>Element </a:t>
                      </a:r>
                      <a:r>
                        <a:rPr lang="de-DE" sz="800" dirty="0" err="1" smtClean="0"/>
                        <a:t>set</a:t>
                      </a:r>
                      <a:r>
                        <a:rPr lang="de-DE" sz="800" dirty="0" smtClean="0"/>
                        <a:t> </a:t>
                      </a:r>
                      <a:r>
                        <a:rPr lang="de-DE" sz="800" dirty="0" err="1" smtClean="0"/>
                        <a:t>name</a:t>
                      </a:r>
                      <a:r>
                        <a:rPr lang="de-DE" sz="800" dirty="0" smtClean="0"/>
                        <a:t> = XF</a:t>
                      </a:r>
                      <a:endParaRPr lang="de-DE" sz="8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r>
                        <a:rPr lang="de-DE" sz="1100" b="1" dirty="0" smtClean="0"/>
                        <a:t>Batch</a:t>
                      </a:r>
                      <a:endParaRPr lang="de-DE" sz="1100" b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Titel</a:t>
                      </a:r>
                      <a:r>
                        <a:rPr lang="de-DE" sz="1100" baseline="0" dirty="0" smtClean="0"/>
                        <a:t> </a:t>
                      </a:r>
                    </a:p>
                    <a:p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MARC21</a:t>
                      </a:r>
                    </a:p>
                    <a:p>
                      <a:r>
                        <a:rPr lang="de-DE" sz="1100" dirty="0" smtClean="0"/>
                        <a:t>MARC21-xml</a:t>
                      </a:r>
                      <a:br>
                        <a:rPr lang="de-DE" sz="1100" dirty="0" smtClean="0"/>
                      </a:br>
                      <a:r>
                        <a:rPr lang="de-DE" sz="1100" i="1" dirty="0" err="1" smtClean="0"/>
                        <a:t>RDFxml</a:t>
                      </a:r>
                      <a:endParaRPr lang="de-DE" sz="1100" i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UTF-8</a:t>
                      </a:r>
                    </a:p>
                    <a:p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800" dirty="0" smtClean="0"/>
                        <a:t>Wöchentlich/</a:t>
                      </a:r>
                    </a:p>
                    <a:p>
                      <a:r>
                        <a:rPr lang="de-DE" sz="800" dirty="0" err="1" smtClean="0"/>
                        <a:t>Gesamtlfg</a:t>
                      </a:r>
                      <a:endParaRPr lang="de-DE" sz="800" dirty="0" smtClean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100" dirty="0" smtClean="0"/>
                        <a:t>Wöchentlicher Update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smtClean="0"/>
                        <a:t>bzw. Gesamtlieferung</a:t>
                      </a:r>
                      <a:endParaRPr lang="de-DE" sz="1100" baseline="0" dirty="0" smtClean="0"/>
                    </a:p>
                    <a:p>
                      <a:r>
                        <a:rPr lang="de-DE" sz="1100" dirty="0" smtClean="0">
                          <a:hlinkClick r:id="rId7"/>
                        </a:rPr>
                        <a:t>http://www.zeitschriftendatenbank.de/services/datendienste/datenlieferdienst/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472096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Exemplardaten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MARC21 Holdings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935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683568" y="548680"/>
            <a:ext cx="7593012" cy="777875"/>
          </a:xfrm>
        </p:spPr>
        <p:txBody>
          <a:bodyPr/>
          <a:lstStyle/>
          <a:p>
            <a:r>
              <a:rPr lang="de-DE" dirty="0" smtClean="0"/>
              <a:t>Produktive Schnittstellen</a:t>
            </a:r>
            <a:endParaRPr lang="de-DE" dirty="0"/>
          </a:p>
        </p:txBody>
      </p:sp>
      <p:sp>
        <p:nvSpPr>
          <p:cNvPr id="819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P. Feilhauer      | Datenbezieher Workshop | 14.10.2013</a:t>
            </a: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9EDF03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68B22CAA-76F9-40A4-82AB-BDA9A150BA32}" type="slidenum">
              <a:rPr lang="de-DE" sz="1000" b="1"/>
              <a:pPr algn="ctr"/>
              <a:t>3</a:t>
            </a:fld>
            <a:endParaRPr lang="de-DE" sz="1000" b="1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6174983"/>
              </p:ext>
            </p:extLst>
          </p:nvPr>
        </p:nvGraphicFramePr>
        <p:xfrm>
          <a:off x="683568" y="1232355"/>
          <a:ext cx="7776864" cy="5076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0746"/>
                <a:gridCol w="2455852"/>
                <a:gridCol w="2210266"/>
              </a:tblGrid>
              <a:tr h="603663">
                <a:tc>
                  <a:txBody>
                    <a:bodyPr/>
                    <a:lstStyle/>
                    <a:p>
                      <a:r>
                        <a:rPr lang="de-DE" sz="1100" b="1" baseline="0" dirty="0" err="1" smtClean="0">
                          <a:solidFill>
                            <a:schemeClr val="tx1"/>
                          </a:solidFill>
                        </a:rPr>
                        <a:t>Datenset</a:t>
                      </a:r>
                      <a:endParaRPr lang="de-DE" sz="11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aseline="0" dirty="0" smtClean="0">
                          <a:solidFill>
                            <a:schemeClr val="tx1"/>
                          </a:solidFill>
                        </a:rPr>
                        <a:t>Schnittstelle</a:t>
                      </a:r>
                      <a:endParaRPr lang="de-DE" sz="11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aseline="0" dirty="0" smtClean="0">
                          <a:solidFill>
                            <a:schemeClr val="tx1"/>
                          </a:solidFill>
                        </a:rPr>
                        <a:t>Datenformat</a:t>
                      </a:r>
                      <a:endParaRPr lang="de-DE" sz="11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8131">
                <a:tc rowSpan="4">
                  <a:txBody>
                    <a:bodyPr/>
                    <a:lstStyle/>
                    <a:p>
                      <a:r>
                        <a:rPr lang="de-DE" sz="1100" b="1" dirty="0" smtClean="0"/>
                        <a:t>Titel</a:t>
                      </a: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OAI</a:t>
                      </a: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MARC21-xml</a:t>
                      </a:r>
                    </a:p>
                    <a:p>
                      <a:r>
                        <a:rPr lang="de-DE" sz="1100" dirty="0" err="1" smtClean="0"/>
                        <a:t>RDFxml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68912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SRU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MARC21-xml</a:t>
                      </a:r>
                      <a:br>
                        <a:rPr lang="de-DE" sz="1100" dirty="0" smtClean="0"/>
                      </a:br>
                      <a:r>
                        <a:rPr lang="de-DE" sz="1100" dirty="0" err="1" smtClean="0"/>
                        <a:t>RDFxml</a:t>
                      </a:r>
                      <a:endParaRPr lang="de-DE" sz="11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err="1" smtClean="0"/>
                        <a:t>oai_dc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488131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Z39.50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MARC21 [F]</a:t>
                      </a:r>
                    </a:p>
                    <a:p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68912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Batch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MARC21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MARC21-xml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err="1" smtClean="0"/>
                        <a:t>RDFxml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414201">
                <a:tc rowSpan="2">
                  <a:txBody>
                    <a:bodyPr/>
                    <a:lstStyle/>
                    <a:p>
                      <a:r>
                        <a:rPr lang="de-DE" sz="1100" b="1" dirty="0" smtClean="0"/>
                        <a:t>Titel mit integrierten </a:t>
                      </a:r>
                      <a:r>
                        <a:rPr lang="de-DE" sz="1100" b="1" dirty="0" err="1" smtClean="0"/>
                        <a:t>Exemplardaten</a:t>
                      </a:r>
                      <a:r>
                        <a:rPr lang="de-DE" sz="1100" b="1" dirty="0" smtClean="0"/>
                        <a:t> (MARC 924)</a:t>
                      </a:r>
                      <a:endParaRPr lang="de-DE" sz="1100" b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Z39.50</a:t>
                      </a: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MARC21 [XF]</a:t>
                      </a: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488131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i="1" dirty="0" smtClean="0"/>
                        <a:t>SRU </a:t>
                      </a:r>
                      <a:r>
                        <a:rPr lang="de-DE" sz="1100" i="1" dirty="0" smtClean="0"/>
                        <a:t>[geplant]</a:t>
                      </a:r>
                      <a:endParaRPr lang="de-DE" sz="1100" i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100" i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6980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dirty="0" smtClean="0"/>
                        <a:t>Titel mit allen </a:t>
                      </a:r>
                      <a:r>
                        <a:rPr lang="de-DE" sz="1100" b="1" dirty="0" err="1" smtClean="0"/>
                        <a:t>Exemplardaten</a:t>
                      </a:r>
                      <a:endParaRPr lang="de-DE" sz="1100" b="1" dirty="0" smtClean="0"/>
                    </a:p>
                    <a:p>
                      <a:endParaRPr lang="de-DE" sz="1100" b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SRU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MARC21plus-xml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259202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Exemplardaten</a:t>
                      </a:r>
                      <a:endParaRPr lang="de-DE" sz="1100" b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OAI</a:t>
                      </a: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MARC21-xml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259202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Batch</a:t>
                      </a: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MARC21</a:t>
                      </a:r>
                      <a:endParaRPr lang="de-DE" sz="11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040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611560" y="1619250"/>
            <a:ext cx="7593012" cy="777875"/>
          </a:xfrm>
        </p:spPr>
        <p:txBody>
          <a:bodyPr/>
          <a:lstStyle/>
          <a:p>
            <a:r>
              <a:rPr lang="de-DE" dirty="0" smtClean="0"/>
              <a:t>Bitte beachten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579388" y="2891432"/>
            <a:ext cx="7593012" cy="3417888"/>
          </a:xfrm>
        </p:spPr>
        <p:txBody>
          <a:bodyPr/>
          <a:lstStyle/>
          <a:p>
            <a:r>
              <a:rPr lang="de-DE" dirty="0" smtClean="0"/>
              <a:t>Die Datenformate </a:t>
            </a:r>
            <a:r>
              <a:rPr lang="de-DE" sz="2400" b="1" dirty="0" smtClean="0"/>
              <a:t>MAB</a:t>
            </a:r>
            <a:r>
              <a:rPr lang="de-DE" dirty="0" smtClean="0"/>
              <a:t> und </a:t>
            </a:r>
            <a:r>
              <a:rPr lang="de-DE" sz="2400" b="1" dirty="0" smtClean="0"/>
              <a:t>UNIMARC</a:t>
            </a:r>
            <a:r>
              <a:rPr lang="de-DE" dirty="0" smtClean="0"/>
              <a:t> werden ab dem </a:t>
            </a:r>
            <a:r>
              <a:rPr lang="de-DE" b="1" dirty="0" smtClean="0"/>
              <a:t>1. Oktober 2013 </a:t>
            </a:r>
            <a:r>
              <a:rPr lang="de-DE" dirty="0" smtClean="0"/>
              <a:t>nicht mehr </a:t>
            </a:r>
            <a:r>
              <a:rPr lang="de-DE" u="sng" dirty="0" smtClean="0"/>
              <a:t>ausgeliefert</a:t>
            </a:r>
            <a:r>
              <a:rPr lang="de-DE" dirty="0" smtClean="0"/>
              <a:t>.</a:t>
            </a:r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Der </a:t>
            </a:r>
            <a:r>
              <a:rPr lang="de-DE" u="sng" dirty="0" smtClean="0"/>
              <a:t>Import</a:t>
            </a:r>
            <a:r>
              <a:rPr lang="de-DE" dirty="0" smtClean="0"/>
              <a:t> von MAB </a:t>
            </a:r>
            <a:r>
              <a:rPr lang="de-DE" dirty="0" err="1" smtClean="0"/>
              <a:t>Exemplardaten</a:t>
            </a:r>
            <a:r>
              <a:rPr lang="de-DE" dirty="0" smtClean="0"/>
              <a:t> endet im </a:t>
            </a:r>
            <a:r>
              <a:rPr lang="de-DE" b="1" dirty="0" smtClean="0"/>
              <a:t>Dezember</a:t>
            </a:r>
            <a:r>
              <a:rPr lang="de-DE" dirty="0" smtClean="0"/>
              <a:t> </a:t>
            </a:r>
            <a:r>
              <a:rPr lang="de-DE" b="1" dirty="0" smtClean="0"/>
              <a:t>2013.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17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P. Feilhauer      | Datenbezieher Workshop | 14.10.2013</a:t>
            </a: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3BBA09B9-4503-4404-9519-4B0163DF13EF}" type="slidenum">
              <a:rPr lang="de-DE" sz="1000" b="1"/>
              <a:pPr algn="ctr"/>
              <a:t>4</a:t>
            </a:fld>
            <a:endParaRPr lang="de-DE" sz="1000" b="1"/>
          </a:p>
        </p:txBody>
      </p:sp>
    </p:spTree>
    <p:extLst>
      <p:ext uri="{BB962C8B-B14F-4D97-AF65-F5344CB8AC3E}">
        <p14:creationId xmlns:p14="http://schemas.microsoft.com/office/powerpoint/2010/main" val="361368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DE" dirty="0" smtClean="0"/>
              <a:t>....Details in den nachfolgenden Beiträgen ...</a:t>
            </a:r>
          </a:p>
          <a:p>
            <a:pPr marL="0" indent="0" algn="ctr">
              <a:buNone/>
            </a:pPr>
            <a:endParaRPr lang="de-DE" dirty="0"/>
          </a:p>
          <a:p>
            <a:pPr marL="0" indent="0" algn="ctr">
              <a:buNone/>
            </a:pPr>
            <a:r>
              <a:rPr lang="de-DE" sz="2400" dirty="0" smtClean="0"/>
              <a:t>Danke!</a:t>
            </a:r>
          </a:p>
          <a:p>
            <a:pPr marL="0" indent="0" algn="ctr">
              <a:buNone/>
            </a:pPr>
            <a:endParaRPr lang="de-DE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de-DE" sz="1400" dirty="0" smtClean="0"/>
              <a:t>Petra </a:t>
            </a:r>
            <a:r>
              <a:rPr lang="de-DE" sz="1400" dirty="0"/>
              <a:t>Feilhauer</a:t>
            </a:r>
            <a:br>
              <a:rPr lang="de-DE" sz="1400" dirty="0"/>
            </a:br>
            <a:r>
              <a:rPr lang="de-DE" sz="1400" dirty="0"/>
              <a:t>Deutsche Nationalbibliothek</a:t>
            </a:r>
            <a:br>
              <a:rPr lang="de-DE" sz="1400" dirty="0"/>
            </a:br>
            <a:r>
              <a:rPr lang="de-DE" sz="1400" dirty="0"/>
              <a:t>Informationstechnik</a:t>
            </a:r>
            <a:br>
              <a:rPr lang="de-DE" sz="1400" dirty="0"/>
            </a:br>
            <a:r>
              <a:rPr lang="de-DE" sz="1400" dirty="0" smtClean="0"/>
              <a:t>Telefon</a:t>
            </a:r>
            <a:r>
              <a:rPr lang="de-DE" sz="1400" dirty="0"/>
              <a:t>: +49-69-1525-1748</a:t>
            </a:r>
            <a:br>
              <a:rPr lang="de-DE" sz="1400" dirty="0"/>
            </a:br>
            <a:r>
              <a:rPr lang="de-DE" sz="1400" u="sng" dirty="0">
                <a:hlinkClick r:id="rId2"/>
              </a:rPr>
              <a:t>mailto:p.feilhauer@dnb.de</a:t>
            </a:r>
            <a:r>
              <a:rPr lang="de-DE" sz="1400" dirty="0"/>
              <a:t/>
            </a:r>
            <a:br>
              <a:rPr lang="de-DE" sz="1400" dirty="0"/>
            </a:br>
            <a:endParaRPr lang="de-DE" sz="1400" dirty="0"/>
          </a:p>
        </p:txBody>
      </p:sp>
      <p:sp>
        <p:nvSpPr>
          <p:cNvPr id="1229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P. Feilhauer      | Datenbezieher Workshop | 14.10.2013</a:t>
            </a: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B863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E15918B6-6326-4FE2-9FF6-A6C9AEDA9D7E}" type="slidenum">
              <a:rPr lang="de-DE" sz="1000" b="1"/>
              <a:pPr algn="ctr"/>
              <a:t>5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orschlag_CMC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-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Vorschlag_CMC</Template>
  <TotalTime>0</TotalTime>
  <Words>266</Words>
  <Application>Microsoft Office PowerPoint</Application>
  <PresentationFormat>Bildschirmpräsentation (4:3)</PresentationFormat>
  <Paragraphs>110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Vorschlag_CMC</vt:lpstr>
      <vt:lpstr>Überblick über die produktiven Schnittstellen für die ZDB </vt:lpstr>
      <vt:lpstr>Produktive Schnittstellen</vt:lpstr>
      <vt:lpstr>Produktive Schnittstellen</vt:lpstr>
      <vt:lpstr>Bitte beachten</vt:lpstr>
      <vt:lpstr>PowerPoint-Präsentation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Formatvorschlag CMC AG RWI am 30.9.2013</dc:title>
  <dc:creator>t_feilhauer</dc:creator>
  <cp:lastModifiedBy>feilhauer</cp:lastModifiedBy>
  <cp:revision>16</cp:revision>
  <cp:lastPrinted>2013-10-14T07:21:30Z</cp:lastPrinted>
  <dcterms:created xsi:type="dcterms:W3CDTF">2013-09-27T14:09:37Z</dcterms:created>
  <dcterms:modified xsi:type="dcterms:W3CDTF">2013-10-14T07:40:14Z</dcterms:modified>
</cp:coreProperties>
</file>