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9" r:id="rId3"/>
    <p:sldId id="262" r:id="rId4"/>
    <p:sldId id="260" r:id="rId5"/>
    <p:sldId id="266" r:id="rId6"/>
    <p:sldId id="265" r:id="rId7"/>
    <p:sldId id="267" r:id="rId8"/>
    <p:sldId id="268" r:id="rId9"/>
    <p:sldId id="261" r:id="rId10"/>
    <p:sldId id="264" r:id="rId11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006600"/>
    <a:srgbClr val="FF0000"/>
    <a:srgbClr val="FF9933"/>
    <a:srgbClr val="00FF00"/>
    <a:srgbClr val="CC9900"/>
    <a:srgbClr val="FF99FF"/>
    <a:srgbClr val="FF3B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>
        <p:scale>
          <a:sx n="100" d="100"/>
          <a:sy n="100" d="100"/>
        </p:scale>
        <p:origin x="-14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108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 dirty="0" smtClean="0"/>
              <a:t>OAI-Architektur in der DNB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dirty="0" smtClean="0"/>
              <a:t>Bernd Althaus / Jochen Rupp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CC664C-8774-4488-BDD6-290441E56B85}" type="datetimeFigureOut">
              <a:rPr lang="de-DE" smtClean="0"/>
              <a:t>10.10.2013</a:t>
            </a:fld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B5C845-8269-401D-98C1-572BF1F2B69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88984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6B60990-A456-4E15-8235-A772450F9E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25388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27088" y="3343275"/>
            <a:ext cx="7593012" cy="1295400"/>
          </a:xfrm>
        </p:spPr>
        <p:txBody>
          <a:bodyPr/>
          <a:lstStyle>
            <a:lvl1pPr>
              <a:lnSpc>
                <a:spcPts val="3600"/>
              </a:lnSpc>
              <a:defRPr sz="3200"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827088" y="2914650"/>
            <a:ext cx="7593012" cy="385763"/>
          </a:xfrm>
        </p:spPr>
        <p:txBody>
          <a:bodyPr/>
          <a:lstStyle>
            <a:lvl1pPr marL="0" indent="0">
              <a:buFont typeface="Verdana" pitchFamily="34" charset="0"/>
              <a:buNone/>
              <a:defRPr sz="2000"/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/ 8| Architektur des OAI-Repository in der DNB | Althaus, Rupp | 13. September 2012</a:t>
            </a:r>
            <a:endParaRPr lang="de-DE"/>
          </a:p>
        </p:txBody>
      </p:sp>
      <p:pic>
        <p:nvPicPr>
          <p:cNvPr id="7" name="Picture 9" descr="dnb_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404664"/>
            <a:ext cx="123666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6286544" cy="777875"/>
          </a:xfrm>
        </p:spPr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680"/>
              </a:spcBef>
              <a:defRPr/>
            </a:lvl1pPr>
            <a:lvl2pPr>
              <a:spcBef>
                <a:spcPts val="300"/>
              </a:spcBef>
              <a:defRPr/>
            </a:lvl2pPr>
            <a:lvl3pPr>
              <a:spcBef>
                <a:spcPts val="3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/ 8| Architektur des OAI-Repository in der DNB | Althaus, Rupp | 13. September 2012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285720" y="357166"/>
            <a:ext cx="678661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1357298"/>
            <a:ext cx="7816878" cy="4759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4350" y="6384925"/>
            <a:ext cx="787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/>
            </a:lvl1pPr>
          </a:lstStyle>
          <a:p>
            <a:pPr>
              <a:defRPr/>
            </a:pPr>
            <a:r>
              <a:rPr lang="de-DE" smtClean="0"/>
              <a:t>/ 8| Architektur des OAI-Repository in der DNB | Althaus, Rupp | 13. September 2012</a:t>
            </a:r>
            <a:endParaRPr lang="de-DE"/>
          </a:p>
        </p:txBody>
      </p:sp>
      <p:pic>
        <p:nvPicPr>
          <p:cNvPr id="7" name="Picture 9" descr="dnb_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404664"/>
            <a:ext cx="1236662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35" r:id="rId2"/>
  </p:sldLayoutIdLst>
  <p:hf sldNum="0"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lnSpc>
          <a:spcPts val="2400"/>
        </a:lnSpc>
        <a:spcBef>
          <a:spcPct val="70000"/>
        </a:spcBef>
        <a:spcAft>
          <a:spcPct val="0"/>
        </a:spcAft>
        <a:buFont typeface="Verdana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lnSpc>
          <a:spcPts val="20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lnSpc>
          <a:spcPts val="2400"/>
        </a:lnSpc>
        <a:spcBef>
          <a:spcPct val="20000"/>
        </a:spcBef>
        <a:spcAft>
          <a:spcPct val="0"/>
        </a:spcAft>
        <a:buChar char="-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6C4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EBFEB206-4A3F-4696-935B-82AB82FC11DA}" type="slidenum">
              <a:rPr lang="de-DE" sz="1000" b="1"/>
              <a:pPr algn="ctr"/>
              <a:t>1</a:t>
            </a:fld>
            <a:endParaRPr lang="de-DE" sz="1000" b="1"/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827584" y="2924944"/>
            <a:ext cx="7993384" cy="2317973"/>
          </a:xfrm>
        </p:spPr>
        <p:txBody>
          <a:bodyPr/>
          <a:lstStyle/>
          <a:p>
            <a:pPr eaLnBrk="1" hangingPunct="1"/>
            <a:r>
              <a:rPr lang="de-DE" sz="2800" smtClean="0"/>
              <a:t>Produktive ZDB-Schnittstellen</a:t>
            </a:r>
            <a:r>
              <a:rPr lang="de-DE" smtClean="0"/>
              <a:t>:</a:t>
            </a:r>
            <a:br>
              <a:rPr lang="de-DE" smtClean="0"/>
            </a:br>
            <a:r>
              <a:rPr lang="de-DE" smtClean="0"/>
              <a:t> </a:t>
            </a:r>
            <a:br>
              <a:rPr lang="de-DE" smtClean="0"/>
            </a:br>
            <a:r>
              <a:rPr lang="de-DE"/>
              <a:t/>
            </a:r>
            <a:br>
              <a:rPr lang="de-DE"/>
            </a:br>
            <a:r>
              <a:rPr lang="de-DE" smtClean="0"/>
              <a:t>			</a:t>
            </a:r>
            <a:r>
              <a:rPr lang="de-DE" sz="7200" smtClean="0"/>
              <a:t>OAI</a:t>
            </a:r>
            <a:endParaRPr lang="de-DE" sz="7200" dirty="0" smtClean="0"/>
          </a:p>
        </p:txBody>
      </p:sp>
      <p:sp>
        <p:nvSpPr>
          <p:cNvPr id="3077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827584" y="2204864"/>
            <a:ext cx="7593012" cy="385763"/>
          </a:xfrm>
          <a:noFill/>
        </p:spPr>
        <p:txBody>
          <a:bodyPr/>
          <a:lstStyle/>
          <a:p>
            <a:pPr eaLnBrk="1" hangingPunct="1"/>
            <a:r>
              <a:rPr lang="de-DE" smtClean="0"/>
              <a:t>Bernd Althaus</a:t>
            </a: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/ 10| Produktive ZDB-Schnittstellen: OAI| Althaus | 14. Oktober </a:t>
            </a:r>
            <a:r>
              <a:rPr lang="de-DE" dirty="0" smtClean="0"/>
              <a:t>2013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1331640" y="2650331"/>
            <a:ext cx="6912768" cy="777875"/>
          </a:xfrm>
        </p:spPr>
        <p:txBody>
          <a:bodyPr/>
          <a:lstStyle/>
          <a:p>
            <a:r>
              <a:rPr lang="de-DE" smtClean="0"/>
              <a:t>Vielen Dank für die Aufmerksamkeit!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/ </a:t>
            </a:r>
            <a:r>
              <a:rPr lang="de-DE" dirty="0" smtClean="0"/>
              <a:t>10| </a:t>
            </a:r>
            <a:r>
              <a:rPr lang="de-DE" dirty="0"/>
              <a:t>Produktive ZDB-Schnittstellen: OAI| Althaus | 14. Oktober </a:t>
            </a:r>
            <a:r>
              <a:rPr lang="de-DE" dirty="0" smtClean="0"/>
              <a:t>2013</a:t>
            </a:r>
            <a:endParaRPr lang="de-DE" dirty="0"/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B863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E15918B6-6326-4FE2-9FF6-A6C9AEDA9D7E}" type="slidenum">
              <a:rPr lang="de-DE" sz="1000" b="1"/>
              <a:pPr algn="ctr"/>
              <a:t>10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1. Die bekannte Architektur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/ 10| Produktive ZDB-Schnittstellen: OAI| Althaus | 14. Oktober </a:t>
            </a:r>
            <a:r>
              <a:rPr lang="de-DE" dirty="0" smtClean="0"/>
              <a:t>2013</a:t>
            </a:r>
            <a:endParaRPr lang="de-DE" dirty="0"/>
          </a:p>
        </p:txBody>
      </p:sp>
      <p:sp>
        <p:nvSpPr>
          <p:cNvPr id="614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FC92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09DEF66-784C-4ABA-A954-EA29E77B5B61}" type="slidenum">
              <a:rPr lang="de-DE" sz="1000" b="1"/>
              <a:pPr algn="ctr"/>
              <a:t>2</a:t>
            </a:fld>
            <a:endParaRPr lang="de-DE" sz="1000" b="1"/>
          </a:p>
        </p:txBody>
      </p:sp>
      <p:sp>
        <p:nvSpPr>
          <p:cNvPr id="8" name="Abgerundetes Rechteck 7"/>
          <p:cNvSpPr/>
          <p:nvPr/>
        </p:nvSpPr>
        <p:spPr>
          <a:xfrm>
            <a:off x="2285984" y="1285860"/>
            <a:ext cx="2071702" cy="1643074"/>
          </a:xfrm>
          <a:prstGeom prst="round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smtClean="0">
                <a:solidFill>
                  <a:schemeClr val="tx1"/>
                </a:solidFill>
              </a:rPr>
              <a:t>CBS</a:t>
            </a:r>
            <a:endParaRPr lang="de-DE" sz="3600">
              <a:solidFill>
                <a:schemeClr val="tx1"/>
              </a:solidFill>
            </a:endParaRPr>
          </a:p>
        </p:txBody>
      </p:sp>
      <p:sp>
        <p:nvSpPr>
          <p:cNvPr id="11" name="Legende mit Pfeil nach rechts 10"/>
          <p:cNvSpPr/>
          <p:nvPr/>
        </p:nvSpPr>
        <p:spPr>
          <a:xfrm>
            <a:off x="571472" y="1285860"/>
            <a:ext cx="2071702" cy="571504"/>
          </a:xfrm>
          <a:prstGeom prst="rightArrowCallout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>
                <a:solidFill>
                  <a:schemeClr val="tx1"/>
                </a:solidFill>
              </a:rPr>
              <a:t>Record update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12" name="Vertikaler Bildlauf 11"/>
          <p:cNvSpPr/>
          <p:nvPr/>
        </p:nvSpPr>
        <p:spPr>
          <a:xfrm>
            <a:off x="4714876" y="1571612"/>
            <a:ext cx="1643074" cy="1071570"/>
          </a:xfrm>
          <a:prstGeom prst="verticalScroll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smtClean="0">
                <a:solidFill>
                  <a:schemeClr val="tx1"/>
                </a:solidFill>
              </a:rPr>
              <a:t>CBS-Logdatei</a:t>
            </a:r>
          </a:p>
          <a:p>
            <a:pPr algn="ctr"/>
            <a:r>
              <a:rPr lang="de-DE" sz="1200" smtClean="0">
                <a:solidFill>
                  <a:schemeClr val="tx1"/>
                </a:solidFill>
              </a:rPr>
              <a:t>(dbs_title_log)</a:t>
            </a: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13" name="Pfeil nach rechts 12"/>
          <p:cNvSpPr/>
          <p:nvPr/>
        </p:nvSpPr>
        <p:spPr>
          <a:xfrm>
            <a:off x="4286248" y="1928802"/>
            <a:ext cx="571504" cy="285752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Flussdiagramm: Prozess 13"/>
          <p:cNvSpPr/>
          <p:nvPr/>
        </p:nvSpPr>
        <p:spPr>
          <a:xfrm>
            <a:off x="4714876" y="3429000"/>
            <a:ext cx="1928826" cy="895546"/>
          </a:xfrm>
          <a:prstGeom prst="flowChartProcess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smtClean="0">
                <a:solidFill>
                  <a:schemeClr val="tx1"/>
                </a:solidFill>
              </a:rPr>
              <a:t>Update-Prozeß OAI-Index</a:t>
            </a:r>
          </a:p>
          <a:p>
            <a:pPr algn="ctr"/>
            <a:r>
              <a:rPr lang="de-DE" sz="1200" smtClean="0">
                <a:solidFill>
                  <a:schemeClr val="tx1"/>
                </a:solidFill>
              </a:rPr>
              <a:t>(hm_update)</a:t>
            </a:r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18" name="Pfeil nach oben und unten 17"/>
          <p:cNvSpPr/>
          <p:nvPr/>
        </p:nvSpPr>
        <p:spPr>
          <a:xfrm>
            <a:off x="5357818" y="2571744"/>
            <a:ext cx="285752" cy="928694"/>
          </a:xfrm>
          <a:prstGeom prst="up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Vertikaler Bildlauf 18"/>
          <p:cNvSpPr/>
          <p:nvPr/>
        </p:nvSpPr>
        <p:spPr>
          <a:xfrm>
            <a:off x="4857752" y="5072074"/>
            <a:ext cx="1785950" cy="928694"/>
          </a:xfrm>
          <a:prstGeom prst="verticalScroll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OAI-Zeitstempel</a:t>
            </a:r>
          </a:p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(</a:t>
            </a:r>
            <a:r>
              <a:rPr lang="de-DE" sz="1000" dirty="0" err="1" smtClean="0">
                <a:solidFill>
                  <a:schemeClr val="tx1"/>
                </a:solidFill>
              </a:rPr>
              <a:t>stampfile</a:t>
            </a:r>
            <a:r>
              <a:rPr lang="de-DE" sz="1000" dirty="0" smtClean="0">
                <a:solidFill>
                  <a:schemeClr val="tx1"/>
                </a:solidFill>
              </a:rPr>
              <a:t>)</a:t>
            </a:r>
          </a:p>
          <a:p>
            <a:pPr algn="ctr"/>
            <a:r>
              <a:rPr lang="de-DE" sz="1000" dirty="0" smtClean="0">
                <a:solidFill>
                  <a:schemeClr val="tx1"/>
                </a:solidFill>
              </a:rPr>
              <a:t>2012091310300000</a:t>
            </a:r>
            <a:endParaRPr lang="de-DE" sz="1000" dirty="0">
              <a:solidFill>
                <a:schemeClr val="tx1"/>
              </a:solidFill>
            </a:endParaRPr>
          </a:p>
        </p:txBody>
      </p:sp>
      <p:sp>
        <p:nvSpPr>
          <p:cNvPr id="22" name="Pfeil nach unten 21"/>
          <p:cNvSpPr/>
          <p:nvPr/>
        </p:nvSpPr>
        <p:spPr>
          <a:xfrm>
            <a:off x="5572132" y="4286256"/>
            <a:ext cx="285752" cy="857256"/>
          </a:xfrm>
          <a:prstGeom prst="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Flussdiagramm: Datenträger mit direktem Zugriff 22"/>
          <p:cNvSpPr/>
          <p:nvPr/>
        </p:nvSpPr>
        <p:spPr>
          <a:xfrm>
            <a:off x="3143240" y="3357562"/>
            <a:ext cx="1428760" cy="1143008"/>
          </a:xfrm>
          <a:prstGeom prst="flowChartMagneticDrum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smtClean="0">
                <a:solidFill>
                  <a:schemeClr val="tx1"/>
                </a:solidFill>
              </a:rPr>
              <a:t>OAI-Index</a:t>
            </a:r>
            <a:endParaRPr lang="de-DE" sz="1400">
              <a:solidFill>
                <a:schemeClr val="tx1"/>
              </a:solidFill>
            </a:endParaRPr>
          </a:p>
        </p:txBody>
      </p:sp>
      <p:sp>
        <p:nvSpPr>
          <p:cNvPr id="24" name="Flussdiagramm: Datenträger mit direktem Zugriff 23"/>
          <p:cNvSpPr/>
          <p:nvPr/>
        </p:nvSpPr>
        <p:spPr>
          <a:xfrm>
            <a:off x="500034" y="2071678"/>
            <a:ext cx="1643074" cy="1071570"/>
          </a:xfrm>
          <a:prstGeom prst="flowChartMagneticDrum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smtClean="0">
                <a:solidFill>
                  <a:schemeClr val="tx1"/>
                </a:solidFill>
              </a:rPr>
              <a:t>CBS-Index</a:t>
            </a:r>
            <a:endParaRPr lang="de-DE" sz="1600">
              <a:solidFill>
                <a:schemeClr val="tx1"/>
              </a:solidFill>
            </a:endParaRPr>
          </a:p>
        </p:txBody>
      </p:sp>
      <p:sp>
        <p:nvSpPr>
          <p:cNvPr id="25" name="Pfeil nach links und rechts 24"/>
          <p:cNvSpPr/>
          <p:nvPr/>
        </p:nvSpPr>
        <p:spPr>
          <a:xfrm>
            <a:off x="1714480" y="2285992"/>
            <a:ext cx="785818" cy="428628"/>
          </a:xfrm>
          <a:prstGeom prst="left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Pfeil nach links 25"/>
          <p:cNvSpPr/>
          <p:nvPr/>
        </p:nvSpPr>
        <p:spPr>
          <a:xfrm>
            <a:off x="4214810" y="3714752"/>
            <a:ext cx="714380" cy="428628"/>
          </a:xfrm>
          <a:prstGeom prst="lef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Flussdiagramm: Prozess 26"/>
          <p:cNvSpPr/>
          <p:nvPr/>
        </p:nvSpPr>
        <p:spPr>
          <a:xfrm>
            <a:off x="1000100" y="4857760"/>
            <a:ext cx="3429024" cy="714380"/>
          </a:xfrm>
          <a:prstGeom prst="flowChartProcess">
            <a:avLst/>
          </a:prstGeom>
          <a:solidFill>
            <a:srgbClr val="CC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 smtClean="0">
                <a:solidFill>
                  <a:schemeClr val="tx1"/>
                </a:solidFill>
              </a:rPr>
              <a:t>OAI-Service</a:t>
            </a:r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28" name="Pfeil nach oben und unten 27"/>
          <p:cNvSpPr/>
          <p:nvPr/>
        </p:nvSpPr>
        <p:spPr>
          <a:xfrm>
            <a:off x="3500430" y="4286256"/>
            <a:ext cx="357190" cy="785818"/>
          </a:xfrm>
          <a:prstGeom prst="up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Pfeil nach oben und unten 28"/>
          <p:cNvSpPr/>
          <p:nvPr/>
        </p:nvSpPr>
        <p:spPr>
          <a:xfrm>
            <a:off x="2714612" y="2786058"/>
            <a:ext cx="428628" cy="2214578"/>
          </a:xfrm>
          <a:prstGeom prst="up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Pfeil nach links und rechts 29"/>
          <p:cNvSpPr/>
          <p:nvPr/>
        </p:nvSpPr>
        <p:spPr>
          <a:xfrm>
            <a:off x="4143372" y="5191520"/>
            <a:ext cx="1000132" cy="357190"/>
          </a:xfrm>
          <a:prstGeom prst="left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Flussdiagramm: Prozess 20"/>
          <p:cNvSpPr/>
          <p:nvPr/>
        </p:nvSpPr>
        <p:spPr>
          <a:xfrm>
            <a:off x="571472" y="3357562"/>
            <a:ext cx="2143140" cy="895546"/>
          </a:xfrm>
          <a:prstGeom prst="flowChartProcess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bg1"/>
                </a:solidFill>
              </a:rPr>
              <a:t>Konversionsdienst</a:t>
            </a:r>
            <a:endParaRPr lang="de-DE" sz="1600" dirty="0">
              <a:solidFill>
                <a:schemeClr val="bg1"/>
              </a:solidFill>
            </a:endParaRPr>
          </a:p>
        </p:txBody>
      </p:sp>
      <p:sp>
        <p:nvSpPr>
          <p:cNvPr id="31" name="Pfeil nach oben und unten 30"/>
          <p:cNvSpPr/>
          <p:nvPr/>
        </p:nvSpPr>
        <p:spPr>
          <a:xfrm>
            <a:off x="1142976" y="4071942"/>
            <a:ext cx="428628" cy="1000132"/>
          </a:xfrm>
          <a:prstGeom prst="up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/>
          <p:cNvSpPr txBox="1"/>
          <p:nvPr/>
        </p:nvSpPr>
        <p:spPr>
          <a:xfrm>
            <a:off x="6643702" y="1214422"/>
            <a:ext cx="235745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/>
              <a:t>Ein Datensatz wird im CBS erfasst/geändert (1). CBS protokolliert die Änderung (2) und erstellt Einträge im CBS-Index (3).</a:t>
            </a:r>
          </a:p>
          <a:p>
            <a:r>
              <a:rPr lang="de-DE" sz="1200" dirty="0" smtClean="0"/>
              <a:t>Der Update-Prozess OAI-Index liest neue Einträge aus der CBS-Logdatei (4), liest die Daten aus dem CBS (5), erstellt neue Einträge im OAI-Index (6) und schreibt den Zeitstempel des zuletzt bearbeiteten CBS-Logdatei-Eintrages in die "</a:t>
            </a:r>
            <a:r>
              <a:rPr lang="de-DE" sz="1200" dirty="0" err="1" smtClean="0"/>
              <a:t>stampfile</a:t>
            </a:r>
            <a:r>
              <a:rPr lang="de-DE" sz="1200" dirty="0" smtClean="0"/>
              <a:t>" (7). Die neuen Index-</a:t>
            </a:r>
            <a:r>
              <a:rPr lang="de-DE" sz="1200" dirty="0" err="1" smtClean="0"/>
              <a:t>einträge</a:t>
            </a:r>
            <a:r>
              <a:rPr lang="de-DE" sz="1200" dirty="0" smtClean="0"/>
              <a:t> können über den OAI-Service abgefragt (8) werden. Die Recherche erfolgt im OAI-Index (9). Die Daten werden aus dem CBS gelesen (10) und mittels des Konversions-</a:t>
            </a:r>
            <a:r>
              <a:rPr lang="de-DE" sz="1200" dirty="0" err="1" smtClean="0"/>
              <a:t>dienstes</a:t>
            </a:r>
            <a:r>
              <a:rPr lang="de-DE" sz="1200" dirty="0" smtClean="0"/>
              <a:t> in das Zielformat konvertiert (11).  Als </a:t>
            </a:r>
            <a:r>
              <a:rPr lang="de-DE" sz="1200" dirty="0" err="1" smtClean="0"/>
              <a:t>responseDate</a:t>
            </a:r>
            <a:r>
              <a:rPr lang="de-DE" sz="1200" dirty="0" smtClean="0"/>
              <a:t> wird der aktuelle Eintrag des OAI-Zeitstempels verwendet (12).</a:t>
            </a:r>
            <a:endParaRPr lang="de-DE" sz="1200" dirty="0"/>
          </a:p>
        </p:txBody>
      </p:sp>
      <p:sp>
        <p:nvSpPr>
          <p:cNvPr id="33" name="Pfeil nach oben und unten 32"/>
          <p:cNvSpPr/>
          <p:nvPr/>
        </p:nvSpPr>
        <p:spPr>
          <a:xfrm rot="18800911">
            <a:off x="4381061" y="2665904"/>
            <a:ext cx="285752" cy="973410"/>
          </a:xfrm>
          <a:prstGeom prst="up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Legende mit Pfeil nach oben 33"/>
          <p:cNvSpPr/>
          <p:nvPr/>
        </p:nvSpPr>
        <p:spPr>
          <a:xfrm>
            <a:off x="1071538" y="5500702"/>
            <a:ext cx="3429024" cy="857256"/>
          </a:xfrm>
          <a:prstGeom prst="upArrowCallout">
            <a:avLst>
              <a:gd name="adj1" fmla="val 25000"/>
              <a:gd name="adj2" fmla="val 25000"/>
              <a:gd name="adj3" fmla="val 14527"/>
              <a:gd name="adj4" fmla="val 64977"/>
            </a:avLst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smtClean="0">
                <a:solidFill>
                  <a:schemeClr val="tx1"/>
                </a:solidFill>
              </a:rPr>
              <a:t>OAI-Anfrage</a:t>
            </a:r>
            <a:endParaRPr lang="de-DE" sz="1600">
              <a:solidFill>
                <a:schemeClr val="tx1"/>
              </a:solidFill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2000232" y="114298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/>
              <a:t>1</a:t>
            </a:r>
            <a:endParaRPr lang="de-DE"/>
          </a:p>
        </p:txBody>
      </p:sp>
      <p:sp>
        <p:nvSpPr>
          <p:cNvPr id="36" name="Textfeld 35"/>
          <p:cNvSpPr txBox="1"/>
          <p:nvPr/>
        </p:nvSpPr>
        <p:spPr>
          <a:xfrm>
            <a:off x="4401692" y="167791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/>
              <a:t>2</a:t>
            </a:r>
            <a:endParaRPr lang="de-DE"/>
          </a:p>
        </p:txBody>
      </p:sp>
      <p:sp>
        <p:nvSpPr>
          <p:cNvPr id="37" name="Textfeld 36"/>
          <p:cNvSpPr txBox="1"/>
          <p:nvPr/>
        </p:nvSpPr>
        <p:spPr>
          <a:xfrm>
            <a:off x="2018520" y="202595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/>
              <a:t>3</a:t>
            </a:r>
            <a:endParaRPr lang="de-DE"/>
          </a:p>
        </p:txBody>
      </p:sp>
      <p:sp>
        <p:nvSpPr>
          <p:cNvPr id="38" name="Textfeld 37"/>
          <p:cNvSpPr txBox="1"/>
          <p:nvPr/>
        </p:nvSpPr>
        <p:spPr>
          <a:xfrm>
            <a:off x="5572132" y="285749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/>
              <a:t>4</a:t>
            </a:r>
            <a:endParaRPr lang="de-DE"/>
          </a:p>
        </p:txBody>
      </p:sp>
      <p:sp>
        <p:nvSpPr>
          <p:cNvPr id="39" name="Textfeld 38"/>
          <p:cNvSpPr txBox="1"/>
          <p:nvPr/>
        </p:nvSpPr>
        <p:spPr>
          <a:xfrm>
            <a:off x="4465700" y="278605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/>
              <a:t>5</a:t>
            </a:r>
            <a:endParaRPr lang="de-DE"/>
          </a:p>
        </p:txBody>
      </p:sp>
      <p:sp>
        <p:nvSpPr>
          <p:cNvPr id="40" name="Textfeld 39"/>
          <p:cNvSpPr txBox="1"/>
          <p:nvPr/>
        </p:nvSpPr>
        <p:spPr>
          <a:xfrm>
            <a:off x="4231384" y="3758758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/>
              <a:t>6</a:t>
            </a:r>
            <a:endParaRPr lang="de-DE"/>
          </a:p>
        </p:txBody>
      </p:sp>
      <p:sp>
        <p:nvSpPr>
          <p:cNvPr id="41" name="Textfeld 40"/>
          <p:cNvSpPr txBox="1"/>
          <p:nvPr/>
        </p:nvSpPr>
        <p:spPr>
          <a:xfrm>
            <a:off x="2928926" y="551727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/>
              <a:t>8</a:t>
            </a:r>
            <a:endParaRPr lang="de-DE"/>
          </a:p>
        </p:txBody>
      </p:sp>
      <p:sp>
        <p:nvSpPr>
          <p:cNvPr id="42" name="Textfeld 41"/>
          <p:cNvSpPr txBox="1"/>
          <p:nvPr/>
        </p:nvSpPr>
        <p:spPr>
          <a:xfrm>
            <a:off x="3518718" y="450057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/>
              <a:t>9</a:t>
            </a:r>
            <a:endParaRPr lang="de-DE"/>
          </a:p>
        </p:txBody>
      </p:sp>
      <p:sp>
        <p:nvSpPr>
          <p:cNvPr id="43" name="Textfeld 42"/>
          <p:cNvSpPr txBox="1"/>
          <p:nvPr/>
        </p:nvSpPr>
        <p:spPr>
          <a:xfrm>
            <a:off x="2412286" y="440170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/>
              <a:t>10</a:t>
            </a:r>
            <a:endParaRPr lang="de-DE"/>
          </a:p>
        </p:txBody>
      </p:sp>
      <p:sp>
        <p:nvSpPr>
          <p:cNvPr id="44" name="Textfeld 43"/>
          <p:cNvSpPr txBox="1"/>
          <p:nvPr/>
        </p:nvSpPr>
        <p:spPr>
          <a:xfrm>
            <a:off x="1421298" y="439084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/>
              <a:t>11</a:t>
            </a:r>
            <a:endParaRPr lang="de-DE"/>
          </a:p>
        </p:txBody>
      </p:sp>
      <p:sp>
        <p:nvSpPr>
          <p:cNvPr id="45" name="Textfeld 44"/>
          <p:cNvSpPr txBox="1"/>
          <p:nvPr/>
        </p:nvSpPr>
        <p:spPr>
          <a:xfrm>
            <a:off x="5715008" y="4500570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/>
              <a:t>7</a:t>
            </a:r>
            <a:endParaRPr lang="de-DE"/>
          </a:p>
        </p:txBody>
      </p:sp>
      <p:sp>
        <p:nvSpPr>
          <p:cNvPr id="46" name="Textfeld 45"/>
          <p:cNvSpPr txBox="1"/>
          <p:nvPr/>
        </p:nvSpPr>
        <p:spPr>
          <a:xfrm>
            <a:off x="4429124" y="4969776"/>
            <a:ext cx="50006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mtClean="0"/>
              <a:t>12</a:t>
            </a:r>
            <a:endParaRPr lang="de-DE"/>
          </a:p>
        </p:txBody>
      </p:sp>
      <p:sp>
        <p:nvSpPr>
          <p:cNvPr id="47" name="Pfeil nach unten 46"/>
          <p:cNvSpPr/>
          <p:nvPr/>
        </p:nvSpPr>
        <p:spPr>
          <a:xfrm>
            <a:off x="1285852" y="5500702"/>
            <a:ext cx="428628" cy="571504"/>
          </a:xfrm>
          <a:prstGeom prst="downArrow">
            <a:avLst/>
          </a:prstGeom>
          <a:solidFill>
            <a:srgbClr val="00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2. Die bekannten Empfehlungen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683568" y="1700808"/>
            <a:ext cx="8136904" cy="4415830"/>
          </a:xfrm>
        </p:spPr>
        <p:txBody>
          <a:bodyPr/>
          <a:lstStyle/>
          <a:p>
            <a:r>
              <a:rPr lang="de-DE" dirty="0" smtClean="0"/>
              <a:t>Abfragefrequenz &gt;=1 Minute</a:t>
            </a:r>
          </a:p>
          <a:p>
            <a:pPr lvl="1"/>
            <a:r>
              <a:rPr lang="de-DE" dirty="0" smtClean="0"/>
              <a:t>Nicht zeitkritische Anwendungen &gt;= 30 Minuten</a:t>
            </a:r>
            <a:br>
              <a:rPr lang="de-DE" dirty="0" smtClean="0"/>
            </a:br>
            <a:r>
              <a:rPr lang="de-DE" dirty="0" smtClean="0"/>
              <a:t>(Abwägung: Set vs. Abfragezeitraum vs. -frequenz)</a:t>
            </a:r>
          </a:p>
          <a:p>
            <a:r>
              <a:rPr lang="de-DE" dirty="0" smtClean="0"/>
              <a:t>Wiederaufsetzzeitpunkt:</a:t>
            </a:r>
            <a:br>
              <a:rPr lang="de-DE" dirty="0" smtClean="0"/>
            </a:br>
            <a:r>
              <a:rPr lang="de-DE" dirty="0" smtClean="0"/>
              <a:t>Zeitangabe im Element „ResponseDate“ </a:t>
            </a:r>
            <a:r>
              <a:rPr lang="de-DE" b="1" dirty="0" smtClean="0"/>
              <a:t>= </a:t>
            </a:r>
            <a:r>
              <a:rPr lang="de-DE" dirty="0" smtClean="0"/>
              <a:t>Parameter „</a:t>
            </a:r>
            <a:r>
              <a:rPr lang="de-DE" dirty="0" err="1" smtClean="0"/>
              <a:t>from</a:t>
            </a:r>
            <a:r>
              <a:rPr lang="de-DE" dirty="0" smtClean="0"/>
              <a:t>“ </a:t>
            </a:r>
          </a:p>
          <a:p>
            <a:pPr lvl="1"/>
            <a:r>
              <a:rPr lang="de-DE" dirty="0" smtClean="0"/>
              <a:t>&lt;</a:t>
            </a:r>
            <a:r>
              <a:rPr lang="de-DE" dirty="0" err="1" smtClean="0"/>
              <a:t>responseDate</a:t>
            </a:r>
            <a:r>
              <a:rPr lang="de-DE" dirty="0" smtClean="0"/>
              <a:t>&gt;2012-08-30T08:12:54Z&lt;/</a:t>
            </a:r>
            <a:r>
              <a:rPr lang="de-DE" dirty="0" err="1" smtClean="0"/>
              <a:t>responseDate</a:t>
            </a:r>
            <a:r>
              <a:rPr lang="de-DE" dirty="0" smtClean="0"/>
              <a:t>&gt;</a:t>
            </a:r>
          </a:p>
          <a:p>
            <a:r>
              <a:rPr lang="de-DE" dirty="0" smtClean="0"/>
              <a:t>Zeitlich „überlappender“ Abfragezeitraum</a:t>
            </a:r>
          </a:p>
          <a:p>
            <a:pPr lvl="1"/>
            <a:r>
              <a:rPr lang="de-DE" dirty="0" smtClean="0"/>
              <a:t>„ResponseDate“ minus 1 Minute </a:t>
            </a:r>
            <a:r>
              <a:rPr lang="de-DE" b="1" dirty="0" smtClean="0"/>
              <a:t>=</a:t>
            </a:r>
            <a:r>
              <a:rPr lang="de-DE" dirty="0" smtClean="0"/>
              <a:t> „</a:t>
            </a:r>
            <a:r>
              <a:rPr lang="de-DE" dirty="0" err="1" smtClean="0"/>
              <a:t>from</a:t>
            </a:r>
            <a:r>
              <a:rPr lang="de-DE" dirty="0" smtClean="0"/>
              <a:t>“</a:t>
            </a:r>
          </a:p>
          <a:p>
            <a:r>
              <a:rPr lang="de-DE" dirty="0" smtClean="0"/>
              <a:t>Antwort enthält max. 100.000 Datensätze</a:t>
            </a:r>
          </a:p>
          <a:p>
            <a:pPr lvl="1"/>
            <a:r>
              <a:rPr lang="de-DE" dirty="0" smtClean="0"/>
              <a:t>Abfragezeitraum u. -frequenz entsprechend einschränken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/ 10| Produktive ZDB-Schnittstellen: OAI| Althaus | 14. Oktober </a:t>
            </a:r>
            <a:r>
              <a:rPr lang="de-DE" dirty="0" smtClean="0"/>
              <a:t>2013</a:t>
            </a:r>
            <a:endParaRPr lang="de-DE" dirty="0"/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7EEF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54901366-3F13-43D2-9BD8-C88395F9D50D}" type="slidenum">
              <a:rPr lang="de-DE" sz="1000" b="1"/>
              <a:pPr algn="ctr"/>
              <a:t>3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769938" y="357167"/>
            <a:ext cx="7309122" cy="551554"/>
          </a:xfrm>
        </p:spPr>
        <p:txBody>
          <a:bodyPr/>
          <a:lstStyle/>
          <a:p>
            <a:r>
              <a:rPr lang="de-DE" smtClean="0"/>
              <a:t>3. Störungen, Ursachen, Maßnahmen 1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827584" y="1124744"/>
            <a:ext cx="7673506" cy="5018900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de-DE" dirty="0" smtClean="0">
                <a:solidFill>
                  <a:srgbClr val="FF0000"/>
                </a:solidFill>
              </a:rPr>
              <a:t>Beschreibung</a:t>
            </a:r>
            <a:r>
              <a:rPr lang="de-DE" dirty="0">
                <a:solidFill>
                  <a:srgbClr val="FF0000"/>
                </a:solidFill>
              </a:rPr>
              <a:t>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olidFill>
                  <a:srgbClr val="FF0000"/>
                </a:solidFill>
              </a:rPr>
              <a:t>OAI-Repository </a:t>
            </a:r>
            <a:r>
              <a:rPr lang="de-DE" dirty="0">
                <a:solidFill>
                  <a:srgbClr val="FF0000"/>
                </a:solidFill>
              </a:rPr>
              <a:t>steht nicht zur </a:t>
            </a:r>
            <a:r>
              <a:rPr lang="de-DE" dirty="0" smtClean="0">
                <a:solidFill>
                  <a:srgbClr val="FF0000"/>
                </a:solidFill>
              </a:rPr>
              <a:t>Verfügung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de-DE" dirty="0" smtClean="0"/>
              <a:t>Ursache:</a:t>
            </a:r>
            <a:br>
              <a:rPr lang="de-DE" dirty="0" smtClean="0"/>
            </a:br>
            <a:r>
              <a:rPr lang="de-DE" dirty="0" smtClean="0"/>
              <a:t>Hardwareprobleme</a:t>
            </a:r>
            <a:br>
              <a:rPr lang="de-DE" dirty="0" smtClean="0"/>
            </a:br>
            <a:endParaRPr lang="de-DE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de-DE" dirty="0" smtClean="0">
                <a:solidFill>
                  <a:srgbClr val="006600"/>
                </a:solidFill>
              </a:rPr>
              <a:t>Maßnahme: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olidFill>
                  <a:srgbClr val="006600"/>
                </a:solidFill>
              </a:rPr>
              <a:t>für </a:t>
            </a:r>
            <a:r>
              <a:rPr lang="de-DE" dirty="0" smtClean="0">
                <a:solidFill>
                  <a:srgbClr val="006600"/>
                </a:solidFill>
              </a:rPr>
              <a:t>konkrete Störungen erledigt; </a:t>
            </a:r>
            <a:br>
              <a:rPr lang="de-DE" dirty="0" smtClean="0">
                <a:solidFill>
                  <a:srgbClr val="006600"/>
                </a:solidFill>
              </a:rPr>
            </a:br>
            <a:r>
              <a:rPr lang="de-DE" dirty="0" smtClean="0">
                <a:solidFill>
                  <a:srgbClr val="006600"/>
                </a:solidFill>
              </a:rPr>
              <a:t>grundsätzlich eine </a:t>
            </a:r>
            <a:r>
              <a:rPr lang="de-DE" dirty="0">
                <a:solidFill>
                  <a:srgbClr val="006600"/>
                </a:solidFill>
              </a:rPr>
              <a:t>Daueraufgabe: </a:t>
            </a:r>
            <a:r>
              <a:rPr lang="de-DE" dirty="0" smtClean="0">
                <a:solidFill>
                  <a:srgbClr val="006600"/>
                </a:solidFill>
              </a:rPr>
              <a:t/>
            </a:r>
            <a:br>
              <a:rPr lang="de-DE" dirty="0" smtClean="0">
                <a:solidFill>
                  <a:srgbClr val="006600"/>
                </a:solidFill>
              </a:rPr>
            </a:br>
            <a:r>
              <a:rPr lang="de-DE" dirty="0" smtClean="0">
                <a:solidFill>
                  <a:srgbClr val="006600"/>
                </a:solidFill>
              </a:rPr>
              <a:t>	Überprüfung </a:t>
            </a:r>
            <a:r>
              <a:rPr lang="de-DE" dirty="0">
                <a:solidFill>
                  <a:srgbClr val="006600"/>
                </a:solidFill>
              </a:rPr>
              <a:t>Hardware-Zyklus &amp; </a:t>
            </a:r>
            <a:r>
              <a:rPr lang="de-DE" dirty="0" smtClean="0">
                <a:solidFill>
                  <a:srgbClr val="006600"/>
                </a:solidFill>
              </a:rPr>
              <a:t>Infrastruktur</a:t>
            </a:r>
            <a:endParaRPr lang="de-DE" dirty="0" smtClean="0"/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DE" dirty="0" smtClean="0"/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DE" dirty="0" smtClean="0"/>
          </a:p>
          <a:p>
            <a:pPr>
              <a:spcBef>
                <a:spcPts val="300"/>
              </a:spcBef>
              <a:spcAft>
                <a:spcPts val="300"/>
              </a:spcAft>
              <a:buNone/>
            </a:pPr>
            <a:endParaRPr lang="de-DE" dirty="0" smtClean="0"/>
          </a:p>
          <a:p>
            <a:pPr>
              <a:spcBef>
                <a:spcPts val="300"/>
              </a:spcBef>
              <a:spcAft>
                <a:spcPts val="300"/>
              </a:spcAft>
              <a:buNone/>
            </a:pP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/ 10| Produktive ZDB-Schnittstellen: OAI| Althaus | 14. Oktober </a:t>
            </a:r>
            <a:r>
              <a:rPr lang="de-DE" dirty="0" smtClean="0"/>
              <a:t>2013</a:t>
            </a:r>
            <a:endParaRPr lang="de-DE" dirty="0"/>
          </a:p>
        </p:txBody>
      </p:sp>
      <p:sp>
        <p:nvSpPr>
          <p:cNvPr id="7171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E62E2E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3BBA09B9-4503-4404-9519-4B0163DF13EF}" type="slidenum">
              <a:rPr lang="de-DE" sz="1000" b="1"/>
              <a:pPr algn="ctr"/>
              <a:t>4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779463" y="357167"/>
            <a:ext cx="7309122" cy="551554"/>
          </a:xfrm>
        </p:spPr>
        <p:txBody>
          <a:bodyPr/>
          <a:lstStyle/>
          <a:p>
            <a:r>
              <a:rPr lang="de-DE" smtClean="0"/>
              <a:t>3. Störungen, Ursachen, Maßnahmen 2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827584" y="980728"/>
            <a:ext cx="7673506" cy="5162916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de-DE" dirty="0" smtClean="0">
                <a:solidFill>
                  <a:srgbClr val="FF0000"/>
                </a:solidFill>
              </a:rPr>
              <a:t>Beschreibung:</a:t>
            </a:r>
            <a:endParaRPr lang="de-DE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de-DE" dirty="0" smtClean="0">
                <a:solidFill>
                  <a:srgbClr val="FF0000"/>
                </a:solidFill>
              </a:rPr>
              <a:t>Mehrfache Auslieferung von Datensätzen</a:t>
            </a:r>
            <a:r>
              <a:rPr lang="de-DE" dirty="0"/>
              <a:t/>
            </a:r>
            <a:br>
              <a:rPr lang="de-DE" dirty="0"/>
            </a:br>
            <a:endParaRPr lang="de-DE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de-DE" dirty="0" smtClean="0"/>
              <a:t>Ursache</a:t>
            </a:r>
            <a:r>
              <a:rPr lang="de-DE" dirty="0"/>
              <a:t>:</a:t>
            </a:r>
            <a:br>
              <a:rPr lang="de-DE" dirty="0"/>
            </a:br>
            <a:r>
              <a:rPr lang="de-DE" dirty="0" smtClean="0"/>
              <a:t>Probleme mit Prozess zur Verarbeitung des OAI-Dummy-Datensatzes</a:t>
            </a:r>
            <a:r>
              <a:rPr lang="de-DE" dirty="0"/>
              <a:t/>
            </a:r>
            <a:br>
              <a:rPr lang="de-DE" dirty="0"/>
            </a:br>
            <a:endParaRPr lang="de-DE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de-DE" dirty="0" smtClean="0">
                <a:solidFill>
                  <a:srgbClr val="006600"/>
                </a:solidFill>
              </a:rPr>
              <a:t>Maßnahme: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de-DE" dirty="0" smtClean="0">
                <a:solidFill>
                  <a:srgbClr val="006600"/>
                </a:solidFill>
              </a:rPr>
              <a:t>Stabilisierung des OAI-Dummy-Prozesses </a:t>
            </a:r>
            <a:br>
              <a:rPr lang="de-DE" dirty="0" smtClean="0">
                <a:solidFill>
                  <a:srgbClr val="006600"/>
                </a:solidFill>
              </a:rPr>
            </a:br>
            <a:r>
              <a:rPr lang="de-DE" dirty="0" smtClean="0">
                <a:solidFill>
                  <a:srgbClr val="006600"/>
                </a:solidFill>
              </a:rPr>
              <a:t>(erledigt, Prozessverwaltung über CBS-Dispatcher, </a:t>
            </a:r>
            <a:br>
              <a:rPr lang="de-DE" dirty="0" smtClean="0">
                <a:solidFill>
                  <a:srgbClr val="006600"/>
                </a:solidFill>
              </a:rPr>
            </a:br>
            <a:r>
              <a:rPr lang="de-DE" dirty="0" smtClean="0">
                <a:solidFill>
                  <a:srgbClr val="006600"/>
                </a:solidFill>
              </a:rPr>
              <a:t>Prozess läuft alle 30 </a:t>
            </a:r>
            <a:r>
              <a:rPr lang="de-DE" dirty="0" err="1" smtClean="0">
                <a:solidFill>
                  <a:srgbClr val="006600"/>
                </a:solidFill>
              </a:rPr>
              <a:t>sek.</a:t>
            </a:r>
            <a:r>
              <a:rPr lang="de-DE" dirty="0" smtClean="0">
                <a:solidFill>
                  <a:srgbClr val="006600"/>
                </a:solidFill>
              </a:rPr>
              <a:t>)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DE" dirty="0" smtClean="0"/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DE" dirty="0" smtClean="0"/>
          </a:p>
          <a:p>
            <a:pPr>
              <a:spcBef>
                <a:spcPts val="300"/>
              </a:spcBef>
              <a:spcAft>
                <a:spcPts val="300"/>
              </a:spcAft>
              <a:buNone/>
            </a:pPr>
            <a:endParaRPr lang="de-DE" dirty="0" smtClean="0"/>
          </a:p>
          <a:p>
            <a:pPr>
              <a:spcBef>
                <a:spcPts val="300"/>
              </a:spcBef>
              <a:spcAft>
                <a:spcPts val="300"/>
              </a:spcAft>
              <a:buNone/>
            </a:pP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/ 10| Produktive ZDB-Schnittstellen: OAI| Althaus | 14. Oktober </a:t>
            </a:r>
            <a:r>
              <a:rPr lang="de-DE" dirty="0" smtClean="0"/>
              <a:t>2013</a:t>
            </a:r>
            <a:endParaRPr lang="de-DE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AEFA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41DD5E45-7A98-4147-A7E0-A8DC2A41740A}" type="slidenum">
              <a:rPr lang="de-DE" sz="1000" b="1"/>
              <a:pPr algn="ctr"/>
              <a:t>5</a:t>
            </a:fld>
            <a:endParaRPr lang="de-DE" sz="1000" b="1"/>
          </a:p>
        </p:txBody>
      </p:sp>
    </p:spTree>
    <p:extLst>
      <p:ext uri="{BB962C8B-B14F-4D97-AF65-F5344CB8AC3E}">
        <p14:creationId xmlns:p14="http://schemas.microsoft.com/office/powerpoint/2010/main" val="245144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769938" y="357167"/>
            <a:ext cx="7309122" cy="551554"/>
          </a:xfrm>
        </p:spPr>
        <p:txBody>
          <a:bodyPr/>
          <a:lstStyle/>
          <a:p>
            <a:r>
              <a:rPr lang="de-DE" smtClean="0"/>
              <a:t>3. Störungen, Ursachen, Maßnahmen 3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827584" y="980728"/>
            <a:ext cx="7673506" cy="5162916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de-DE" dirty="0" smtClean="0">
                <a:solidFill>
                  <a:srgbClr val="FF0000"/>
                </a:solidFill>
              </a:rPr>
              <a:t>Beschreibung:</a:t>
            </a:r>
            <a:endParaRPr lang="de-DE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de-DE" dirty="0" smtClean="0">
                <a:solidFill>
                  <a:srgbClr val="FF0000"/>
                </a:solidFill>
              </a:rPr>
              <a:t>OAI bricht bei einem bestimmten Zeitpunkt ab </a:t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(ggf. nur ein Set betroffen)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de-DE" dirty="0" smtClean="0"/>
              <a:t>Ursache:</a:t>
            </a:r>
            <a:br>
              <a:rPr lang="de-DE" dirty="0" smtClean="0"/>
            </a:br>
            <a:r>
              <a:rPr lang="de-DE" dirty="0" smtClean="0"/>
              <a:t>Konversionsfehler aufgrund ungültiger Daten</a:t>
            </a:r>
            <a:br>
              <a:rPr lang="de-DE" dirty="0" smtClean="0"/>
            </a:br>
            <a:endParaRPr lang="de-DE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de-DE" dirty="0" smtClean="0">
                <a:solidFill>
                  <a:srgbClr val="006600"/>
                </a:solidFill>
              </a:rPr>
              <a:t>Maßnahme:</a:t>
            </a:r>
            <a:br>
              <a:rPr lang="de-DE" dirty="0" smtClean="0">
                <a:solidFill>
                  <a:srgbClr val="006600"/>
                </a:solidFill>
              </a:rPr>
            </a:br>
            <a:r>
              <a:rPr lang="de-DE" dirty="0" smtClean="0">
                <a:solidFill>
                  <a:srgbClr val="006600"/>
                </a:solidFill>
              </a:rPr>
              <a:t>ad hoc: Korrektur/Löschung des fehlerhaften Datensatzes; längerfristig: Erhöhung der Fehlertoleranz </a:t>
            </a:r>
            <a:br>
              <a:rPr lang="de-DE" dirty="0" smtClean="0">
                <a:solidFill>
                  <a:srgbClr val="006600"/>
                </a:solidFill>
              </a:rPr>
            </a:br>
            <a:r>
              <a:rPr lang="de-DE" dirty="0" smtClean="0">
                <a:solidFill>
                  <a:srgbClr val="006600"/>
                </a:solidFill>
              </a:rPr>
              <a:t>bzw. bessere Validationsmechanismen</a:t>
            </a:r>
            <a:endParaRPr lang="de-DE" dirty="0" smtClean="0"/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DE" u="sng" dirty="0" smtClean="0"/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DE" dirty="0" smtClean="0"/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DE" dirty="0" smtClean="0"/>
          </a:p>
          <a:p>
            <a:pPr>
              <a:spcBef>
                <a:spcPts val="300"/>
              </a:spcBef>
              <a:spcAft>
                <a:spcPts val="300"/>
              </a:spcAft>
              <a:buNone/>
            </a:pPr>
            <a:endParaRPr lang="de-DE" dirty="0" smtClean="0"/>
          </a:p>
          <a:p>
            <a:pPr>
              <a:spcBef>
                <a:spcPts val="300"/>
              </a:spcBef>
              <a:spcAft>
                <a:spcPts val="300"/>
              </a:spcAft>
              <a:buNone/>
            </a:pP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/ 10| Produktive ZDB-Schnittstellen: OAI| Althaus | 14. Oktober </a:t>
            </a:r>
            <a:r>
              <a:rPr lang="de-DE" dirty="0" smtClean="0"/>
              <a:t>2013</a:t>
            </a:r>
            <a:endParaRPr lang="de-DE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46C4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EBFEB206-4A3F-4696-935B-82AB82FC11DA}" type="slidenum">
              <a:rPr lang="de-DE" sz="1000" b="1"/>
              <a:pPr algn="ctr"/>
              <a:t>6</a:t>
            </a:fld>
            <a:endParaRPr lang="de-DE" sz="1000" b="1"/>
          </a:p>
        </p:txBody>
      </p:sp>
    </p:spTree>
    <p:extLst>
      <p:ext uri="{BB962C8B-B14F-4D97-AF65-F5344CB8AC3E}">
        <p14:creationId xmlns:p14="http://schemas.microsoft.com/office/powerpoint/2010/main" val="104077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750888" y="357167"/>
            <a:ext cx="7309122" cy="551554"/>
          </a:xfrm>
        </p:spPr>
        <p:txBody>
          <a:bodyPr/>
          <a:lstStyle/>
          <a:p>
            <a:r>
              <a:rPr lang="de-DE" smtClean="0"/>
              <a:t>3. Störungen, Ursachen, Maßnahmen 4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827584" y="980728"/>
            <a:ext cx="7673506" cy="5162916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628650" algn="l"/>
              </a:tabLst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628650" algn="l"/>
              </a:tabLst>
            </a:pPr>
            <a:r>
              <a:rPr lang="de-DE" dirty="0" smtClean="0">
                <a:solidFill>
                  <a:srgbClr val="FF0000"/>
                </a:solidFill>
              </a:rPr>
              <a:t>Beschreibung:</a:t>
            </a:r>
            <a:endParaRPr lang="de-DE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628650" algn="l"/>
              </a:tabLst>
            </a:pPr>
            <a:r>
              <a:rPr lang="de-DE" dirty="0" smtClean="0">
                <a:solidFill>
                  <a:srgbClr val="FF0000"/>
                </a:solidFill>
              </a:rPr>
              <a:t>Stark verzögerte Auslieferung über OAI</a:t>
            </a:r>
            <a:r>
              <a:rPr lang="de-DE" dirty="0"/>
              <a:t/>
            </a:r>
            <a:br>
              <a:rPr lang="de-DE" dirty="0"/>
            </a:br>
            <a:endParaRPr lang="de-DE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628650" algn="l"/>
              </a:tabLst>
            </a:pPr>
            <a:r>
              <a:rPr lang="de-DE" dirty="0" smtClean="0"/>
              <a:t>Ursache</a:t>
            </a:r>
            <a:r>
              <a:rPr lang="de-DE" dirty="0"/>
              <a:t>:</a:t>
            </a:r>
            <a:br>
              <a:rPr lang="de-DE" dirty="0"/>
            </a:br>
            <a:r>
              <a:rPr lang="de-DE" dirty="0" smtClean="0"/>
              <a:t>Umfangreiche Verarbeitungen im CBS; </a:t>
            </a:r>
            <a:br>
              <a:rPr lang="de-DE" dirty="0" smtClean="0"/>
            </a:br>
            <a:r>
              <a:rPr lang="de-DE" dirty="0" smtClean="0"/>
              <a:t>Hohe Last auf dem CBS-Server; </a:t>
            </a:r>
            <a:br>
              <a:rPr lang="de-DE" dirty="0" smtClean="0"/>
            </a:br>
            <a:r>
              <a:rPr lang="de-DE" dirty="0" smtClean="0"/>
              <a:t>Massiver Anstieg der Zugriffe auf die CBS-Datenbank</a:t>
            </a:r>
            <a:r>
              <a:rPr lang="de-DE" dirty="0"/>
              <a:t/>
            </a:r>
            <a:br>
              <a:rPr lang="de-DE" dirty="0"/>
            </a:br>
            <a:endParaRPr lang="de-DE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628650" algn="l"/>
              </a:tabLst>
            </a:pPr>
            <a:r>
              <a:rPr lang="de-DE" dirty="0" smtClean="0">
                <a:solidFill>
                  <a:srgbClr val="006600"/>
                </a:solidFill>
              </a:rPr>
              <a:t>Maßnahme</a:t>
            </a:r>
            <a:r>
              <a:rPr lang="de-DE" dirty="0">
                <a:solidFill>
                  <a:srgbClr val="006600"/>
                </a:solidFill>
              </a:rPr>
              <a:t>: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>
                <a:solidFill>
                  <a:srgbClr val="006600"/>
                </a:solidFill>
              </a:rPr>
              <a:t>Bessere Organisation der Verarbeitungen im </a:t>
            </a:r>
            <a:r>
              <a:rPr lang="de-DE" dirty="0" smtClean="0">
                <a:solidFill>
                  <a:srgbClr val="006600"/>
                </a:solidFill>
              </a:rPr>
              <a:t>CBS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DE" dirty="0" smtClean="0"/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DE" dirty="0" smtClean="0"/>
          </a:p>
          <a:p>
            <a:pPr>
              <a:spcBef>
                <a:spcPts val="300"/>
              </a:spcBef>
              <a:spcAft>
                <a:spcPts val="300"/>
              </a:spcAft>
              <a:buNone/>
            </a:pPr>
            <a:endParaRPr lang="de-DE" dirty="0" smtClean="0"/>
          </a:p>
          <a:p>
            <a:pPr>
              <a:spcBef>
                <a:spcPts val="300"/>
              </a:spcBef>
              <a:spcAft>
                <a:spcPts val="300"/>
              </a:spcAft>
              <a:buNone/>
            </a:pP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/ 10| Produktive ZDB-Schnittstellen: OAI| Althaus | 14. Oktober </a:t>
            </a:r>
            <a:r>
              <a:rPr lang="de-DE" dirty="0" smtClean="0"/>
              <a:t>2013</a:t>
            </a:r>
            <a:endParaRPr lang="de-DE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FB863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E15918B6-6326-4FE2-9FF6-A6C9AEDA9D7E}" type="slidenum">
              <a:rPr lang="de-DE" sz="1000" b="1"/>
              <a:pPr algn="ctr"/>
              <a:t>7</a:t>
            </a:fld>
            <a:endParaRPr lang="de-DE" sz="1000" b="1"/>
          </a:p>
        </p:txBody>
      </p:sp>
    </p:spTree>
    <p:extLst>
      <p:ext uri="{BB962C8B-B14F-4D97-AF65-F5344CB8AC3E}">
        <p14:creationId xmlns:p14="http://schemas.microsoft.com/office/powerpoint/2010/main" val="10484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750888" y="357167"/>
            <a:ext cx="7309122" cy="551554"/>
          </a:xfrm>
        </p:spPr>
        <p:txBody>
          <a:bodyPr/>
          <a:lstStyle/>
          <a:p>
            <a:r>
              <a:rPr lang="de-DE" dirty="0" smtClean="0"/>
              <a:t>3. Störungen, Ursachen, Maßnahmen 5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827584" y="980728"/>
            <a:ext cx="7920880" cy="532859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628650" algn="l"/>
              </a:tabLst>
            </a:pPr>
            <a:r>
              <a:rPr lang="de-DE" dirty="0" smtClean="0">
                <a:solidFill>
                  <a:srgbClr val="FF0000"/>
                </a:solidFill>
              </a:rPr>
              <a:t>Beschreibung: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>
                <a:solidFill>
                  <a:srgbClr val="FF0000"/>
                </a:solidFill>
              </a:rPr>
              <a:t>Löschungen von </a:t>
            </a:r>
            <a:r>
              <a:rPr lang="de-DE" dirty="0" err="1" smtClean="0">
                <a:solidFill>
                  <a:srgbClr val="FF0000"/>
                </a:solidFill>
              </a:rPr>
              <a:t>Exemplardaten</a:t>
            </a:r>
            <a:r>
              <a:rPr lang="de-DE" dirty="0" smtClean="0">
                <a:solidFill>
                  <a:srgbClr val="FF0000"/>
                </a:solidFill>
              </a:rPr>
              <a:t> werden nicht ausgeliefert</a:t>
            </a:r>
            <a:r>
              <a:rPr lang="de-DE" dirty="0"/>
              <a:t/>
            </a:r>
            <a:br>
              <a:rPr lang="de-DE" dirty="0"/>
            </a:br>
            <a:endParaRPr lang="de-DE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628650" algn="l"/>
              </a:tabLst>
            </a:pPr>
            <a:r>
              <a:rPr lang="de-DE" dirty="0" smtClean="0"/>
              <a:t>Ursache</a:t>
            </a:r>
            <a:r>
              <a:rPr lang="de-DE" dirty="0"/>
              <a:t>:</a:t>
            </a:r>
            <a:br>
              <a:rPr lang="de-DE" dirty="0"/>
            </a:br>
            <a:r>
              <a:rPr lang="de-DE" dirty="0" smtClean="0"/>
              <a:t>Mit Löschmarkierung versehene </a:t>
            </a:r>
            <a:r>
              <a:rPr lang="de-DE" dirty="0" err="1" smtClean="0"/>
              <a:t>Exemplardaten</a:t>
            </a:r>
            <a:r>
              <a:rPr lang="de-DE" dirty="0" smtClean="0"/>
              <a:t> werden im Rahmen des ZDB-Änderungsdienstes Montagnacht </a:t>
            </a:r>
            <a:r>
              <a:rPr lang="de-DE" u="sng" dirty="0" smtClean="0"/>
              <a:t>physisch</a:t>
            </a:r>
            <a:r>
              <a:rPr lang="de-DE" dirty="0" smtClean="0"/>
              <a:t> gelöscht. Diese Aktion wird nicht über OAI ausgeliefert! Danach stehen die gelöschten </a:t>
            </a:r>
            <a:r>
              <a:rPr lang="de-DE" dirty="0" err="1" smtClean="0"/>
              <a:t>Exemplardaten</a:t>
            </a:r>
            <a:r>
              <a:rPr lang="de-DE" dirty="0" smtClean="0"/>
              <a:t> nicht mehr zur Verfügung. 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628650" algn="l"/>
              </a:tabLst>
            </a:pPr>
            <a:r>
              <a:rPr lang="de-DE" dirty="0" smtClean="0"/>
              <a:t>In Zusammenhang mit den zuvor genannten Störungen kann dies dazu führen, dass Löschungen nicht ausgeliefert werden.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628650" algn="l"/>
              </a:tabLst>
            </a:pPr>
            <a:endParaRPr lang="de-DE" dirty="0" smtClean="0"/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628650" algn="l"/>
              </a:tabLst>
            </a:pPr>
            <a:r>
              <a:rPr lang="de-DE" dirty="0" smtClean="0">
                <a:solidFill>
                  <a:srgbClr val="006600"/>
                </a:solidFill>
              </a:rPr>
              <a:t>Maßnahme: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tabLst>
                <a:tab pos="628650" algn="l"/>
              </a:tabLst>
            </a:pPr>
            <a:r>
              <a:rPr lang="de-DE" dirty="0" smtClean="0">
                <a:solidFill>
                  <a:srgbClr val="006600"/>
                </a:solidFill>
              </a:rPr>
              <a:t>Prüfung, ob der Ablauf der ZDB-Verarbeitungen optimiert werden kann</a:t>
            </a:r>
            <a:endParaRPr lang="de-DE" dirty="0"/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DE" dirty="0" smtClean="0"/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de-DE" dirty="0" smtClean="0"/>
          </a:p>
          <a:p>
            <a:pPr>
              <a:spcBef>
                <a:spcPts val="300"/>
              </a:spcBef>
              <a:spcAft>
                <a:spcPts val="300"/>
              </a:spcAft>
              <a:buNone/>
            </a:pPr>
            <a:endParaRPr lang="de-DE" dirty="0" smtClean="0"/>
          </a:p>
          <a:p>
            <a:pPr>
              <a:spcBef>
                <a:spcPts val="300"/>
              </a:spcBef>
              <a:spcAft>
                <a:spcPts val="300"/>
              </a:spcAft>
              <a:buNone/>
            </a:pP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/ 10| Produktive ZDB-Schnittstellen: OAI| Althaus | 14. Oktober </a:t>
            </a:r>
            <a:r>
              <a:rPr lang="de-DE" dirty="0" smtClean="0"/>
              <a:t>2013</a:t>
            </a:r>
            <a:endParaRPr lang="de-DE" dirty="0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006600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E15918B6-6326-4FE2-9FF6-A6C9AEDA9D7E}" type="slidenum">
              <a:rPr lang="de-DE" sz="1000" b="1"/>
              <a:pPr algn="ctr"/>
              <a:t>8</a:t>
            </a:fld>
            <a:endParaRPr lang="de-DE" sz="1000" b="1"/>
          </a:p>
        </p:txBody>
      </p:sp>
    </p:spTree>
    <p:extLst>
      <p:ext uri="{BB962C8B-B14F-4D97-AF65-F5344CB8AC3E}">
        <p14:creationId xmlns:p14="http://schemas.microsoft.com/office/powerpoint/2010/main" val="40858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785786" y="357167"/>
            <a:ext cx="6286544" cy="551554"/>
          </a:xfrm>
        </p:spPr>
        <p:txBody>
          <a:bodyPr/>
          <a:lstStyle/>
          <a:p>
            <a:r>
              <a:rPr lang="de-DE" dirty="0" smtClean="0"/>
              <a:t>4. Laufende Optimierungen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642910" y="1484784"/>
            <a:ext cx="7715304" cy="4801736"/>
          </a:xfrm>
        </p:spPr>
        <p:txBody>
          <a:bodyPr/>
          <a:lstStyle/>
          <a:p>
            <a:pPr marL="639762" indent="-4572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de-DE" b="1" dirty="0" smtClean="0"/>
              <a:t>OAI-Monitoring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1</a:t>
            </a:r>
            <a:r>
              <a:rPr lang="de-DE" dirty="0" smtClean="0"/>
              <a:t>. Stufe erfolgt: </a:t>
            </a:r>
            <a:r>
              <a:rPr lang="de-DE" dirty="0" smtClean="0"/>
              <a:t>Überwachung der Verfügbarkeit </a:t>
            </a:r>
            <a:r>
              <a:rPr lang="de-DE" dirty="0" smtClean="0"/>
              <a:t>des </a:t>
            </a:r>
            <a:r>
              <a:rPr lang="de-DE" dirty="0" smtClean="0"/>
              <a:t>Service und proaktive Information der OAI-Kunden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marL="639762" indent="-4572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de-DE" b="1" dirty="0" smtClean="0"/>
              <a:t>Support-Workflow für OAI in DNB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Schärfung der Zuständigkeiten und Abläufe im </a:t>
            </a:r>
            <a:r>
              <a:rPr lang="de-DE" dirty="0" err="1" smtClean="0"/>
              <a:t>Incident</a:t>
            </a:r>
            <a:r>
              <a:rPr lang="de-DE" dirty="0" smtClean="0"/>
              <a:t>-Management</a:t>
            </a:r>
            <a:br>
              <a:rPr lang="de-DE" dirty="0" smtClean="0"/>
            </a:br>
            <a:endParaRPr lang="de-DE" dirty="0" smtClean="0"/>
          </a:p>
          <a:p>
            <a:pPr marL="639762" indent="-4572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de-DE" b="1" dirty="0" smtClean="0"/>
              <a:t>Produktmanagement OAI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Fokus: Aufgabenverteilung </a:t>
            </a:r>
            <a:r>
              <a:rPr lang="de-DE" dirty="0" smtClean="0"/>
              <a:t>und Zuordnung der Zuständigkeiten; </a:t>
            </a:r>
            <a:r>
              <a:rPr lang="de-DE" dirty="0" smtClean="0"/>
              <a:t>Konsolidierung der </a:t>
            </a:r>
            <a:r>
              <a:rPr lang="de-DE" dirty="0" smtClean="0"/>
              <a:t>betrieblichen Stabilität</a:t>
            </a:r>
            <a:br>
              <a:rPr lang="de-DE" dirty="0" smtClean="0"/>
            </a:br>
            <a:endParaRPr lang="de-DE" dirty="0" smtClean="0"/>
          </a:p>
          <a:p>
            <a:pPr indent="-160338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Tx/>
              <a:buChar char="-"/>
            </a:pPr>
            <a:endParaRPr lang="de-DE" dirty="0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/ 10| Produktive ZDB-Schnittstellen: OAI| Althaus | 14. Oktober </a:t>
            </a:r>
            <a:r>
              <a:rPr lang="de-DE" dirty="0" smtClean="0"/>
              <a:t>2013</a:t>
            </a:r>
            <a:endParaRPr lang="de-DE" dirty="0"/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287338" y="0"/>
            <a:ext cx="215900" cy="6856413"/>
          </a:xfrm>
          <a:prstGeom prst="rect">
            <a:avLst/>
          </a:prstGeom>
          <a:solidFill>
            <a:srgbClr val="9EDF03"/>
          </a:solidFill>
          <a:ln w="9525">
            <a:noFill/>
            <a:miter lim="800000"/>
            <a:headEnd/>
            <a:tailEnd/>
          </a:ln>
        </p:spPr>
        <p:txBody>
          <a:bodyPr wrap="none" lIns="0" rIns="0" bIns="324000" anchor="b" anchorCtr="1"/>
          <a:lstStyle/>
          <a:p>
            <a:pPr algn="ctr"/>
            <a:fld id="{68B22CAA-76F9-40A4-82AB-BDA9A150BA32}" type="slidenum">
              <a:rPr lang="de-DE" sz="1000" b="1"/>
              <a:pPr algn="ctr"/>
              <a:t>9</a:t>
            </a:fld>
            <a:endParaRPr lang="de-DE" sz="1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Vorlage">
  <a:themeElements>
    <a:clrScheme name="Larissa-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-Design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409</Words>
  <Application>Microsoft Office PowerPoint</Application>
  <PresentationFormat>Bildschirmpräsentation (4:3)</PresentationFormat>
  <Paragraphs>107</Paragraphs>
  <Slides>10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PPT-Vorlage</vt:lpstr>
      <vt:lpstr>Produktive ZDB-Schnittstellen:       OAI</vt:lpstr>
      <vt:lpstr>1. Die bekannte Architektur</vt:lpstr>
      <vt:lpstr>2. Die bekannten Empfehlungen</vt:lpstr>
      <vt:lpstr>3. Störungen, Ursachen, Maßnahmen 1</vt:lpstr>
      <vt:lpstr>3. Störungen, Ursachen, Maßnahmen 2</vt:lpstr>
      <vt:lpstr>3. Störungen, Ursachen, Maßnahmen 3</vt:lpstr>
      <vt:lpstr>3. Störungen, Ursachen, Maßnahmen 4</vt:lpstr>
      <vt:lpstr>3. Störungen, Ursachen, Maßnahmen 5</vt:lpstr>
      <vt:lpstr>4. Laufende Optimierungen</vt:lpstr>
      <vt:lpstr>Vielen Dank für die Aufmerksamkeit!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Architektur des OAI-Repository in der DNB</dc:title>
  <dc:creator>t_althaus</dc:creator>
  <cp:lastModifiedBy>althaus</cp:lastModifiedBy>
  <cp:revision>96</cp:revision>
  <dcterms:created xsi:type="dcterms:W3CDTF">2012-07-23T15:19:39Z</dcterms:created>
  <dcterms:modified xsi:type="dcterms:W3CDTF">2013-10-10T13:30:27Z</dcterms:modified>
</cp:coreProperties>
</file>