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722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0" r:id="rId3"/>
    <p:sldId id="261" r:id="rId4"/>
    <p:sldId id="265" r:id="rId5"/>
    <p:sldId id="262" r:id="rId6"/>
    <p:sldId id="263" r:id="rId7"/>
    <p:sldId id="273" r:id="rId8"/>
    <p:sldId id="271" r:id="rId9"/>
    <p:sldId id="267" r:id="rId10"/>
    <p:sldId id="272" r:id="rId11"/>
  </p:sldIdLst>
  <p:sldSz cx="9144000" cy="6858000" type="screen4x3"/>
  <p:notesSz cx="7099300" cy="10234613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81C1"/>
    <a:srgbClr val="4747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-3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6363" cy="511730"/>
          </a:xfrm>
          <a:prstGeom prst="rect">
            <a:avLst/>
          </a:prstGeom>
        </p:spPr>
        <p:txBody>
          <a:bodyPr vert="horz" lIns="95491" tIns="47745" rIns="95491" bIns="4774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294" y="1"/>
            <a:ext cx="3076363" cy="511730"/>
          </a:xfrm>
          <a:prstGeom prst="rect">
            <a:avLst/>
          </a:prstGeom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>
            <a:lvl1pPr algn="r">
              <a:defRPr sz="1300" smtClean="0">
                <a:ea typeface="ＭＳ Ｐゴシック" pitchFamily="1" charset="-128"/>
              </a:defRPr>
            </a:lvl1pPr>
          </a:lstStyle>
          <a:p>
            <a:pPr>
              <a:defRPr/>
            </a:pPr>
            <a:fld id="{206E85A4-802C-43AB-A290-AD7DC3D0F753}" type="datetimeFigureOut">
              <a:rPr lang="de-DE"/>
              <a:pPr>
                <a:defRPr/>
              </a:pPr>
              <a:t>11.10.13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6363" cy="511730"/>
          </a:xfrm>
          <a:prstGeom prst="rect">
            <a:avLst/>
          </a:prstGeom>
        </p:spPr>
        <p:txBody>
          <a:bodyPr vert="horz" lIns="95491" tIns="47745" rIns="95491" bIns="4774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3" cy="511730"/>
          </a:xfrm>
          <a:prstGeom prst="rect">
            <a:avLst/>
          </a:prstGeom>
        </p:spPr>
        <p:txBody>
          <a:bodyPr vert="horz" wrap="square" lIns="95491" tIns="47745" rIns="95491" bIns="47745" numCol="1" anchor="b" anchorCtr="0" compatLnSpc="1">
            <a:prstTxWarp prst="textNoShape">
              <a:avLst/>
            </a:prstTxWarp>
          </a:bodyPr>
          <a:lstStyle>
            <a:lvl1pPr algn="r">
              <a:defRPr sz="1300" smtClean="0">
                <a:ea typeface="ＭＳ Ｐゴシック" pitchFamily="1" charset="-128"/>
              </a:defRPr>
            </a:lvl1pPr>
          </a:lstStyle>
          <a:p>
            <a:pPr>
              <a:defRPr/>
            </a:pPr>
            <a:fld id="{87771650-E310-4048-B50E-5F327041B42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90339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6363" cy="511730"/>
          </a:xfrm>
          <a:prstGeom prst="rect">
            <a:avLst/>
          </a:prstGeom>
        </p:spPr>
        <p:txBody>
          <a:bodyPr vert="horz" lIns="95491" tIns="47745" rIns="95491" bIns="4774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1"/>
            <a:ext cx="3076363" cy="511730"/>
          </a:xfrm>
          <a:prstGeom prst="rect">
            <a:avLst/>
          </a:prstGeom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>
            <a:lvl1pPr algn="r">
              <a:defRPr sz="1300" smtClean="0">
                <a:ea typeface="ＭＳ Ｐゴシック" pitchFamily="1" charset="-128"/>
              </a:defRPr>
            </a:lvl1pPr>
          </a:lstStyle>
          <a:p>
            <a:pPr>
              <a:defRPr/>
            </a:pPr>
            <a:fld id="{4077F1B3-47C3-4653-A65A-9917A1852E6E}" type="datetimeFigureOut">
              <a:rPr lang="de-DE"/>
              <a:pPr>
                <a:defRPr/>
              </a:pPr>
              <a:t>11.10.13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91" tIns="47745" rIns="95491" bIns="47745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2"/>
            <a:ext cx="5679440" cy="4605576"/>
          </a:xfrm>
          <a:prstGeom prst="rect">
            <a:avLst/>
          </a:prstGeom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1730"/>
          </a:xfrm>
          <a:prstGeom prst="rect">
            <a:avLst/>
          </a:prstGeom>
        </p:spPr>
        <p:txBody>
          <a:bodyPr vert="horz" lIns="95491" tIns="47745" rIns="95491" bIns="4774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1730"/>
          </a:xfrm>
          <a:prstGeom prst="rect">
            <a:avLst/>
          </a:prstGeom>
        </p:spPr>
        <p:txBody>
          <a:bodyPr vert="horz" wrap="square" lIns="95491" tIns="47745" rIns="95491" bIns="47745" numCol="1" anchor="b" anchorCtr="0" compatLnSpc="1">
            <a:prstTxWarp prst="textNoShape">
              <a:avLst/>
            </a:prstTxWarp>
          </a:bodyPr>
          <a:lstStyle>
            <a:lvl1pPr algn="r">
              <a:defRPr sz="1300" smtClean="0">
                <a:ea typeface="ＭＳ Ｐゴシック" pitchFamily="1" charset="-128"/>
              </a:defRPr>
            </a:lvl1pPr>
          </a:lstStyle>
          <a:p>
            <a:pPr>
              <a:defRPr/>
            </a:pPr>
            <a:fld id="{6325F2EC-FFA0-4E72-9512-FA0470D2A01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450530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600365"/>
            <a:ext cx="9144000" cy="2235200"/>
          </a:xfrm>
        </p:spPr>
        <p:txBody>
          <a:bodyPr anchor="b"/>
          <a:lstStyle>
            <a:lvl1pPr algn="ctr">
              <a:defRPr>
                <a:solidFill>
                  <a:srgbClr val="5981C1"/>
                </a:solidFill>
                <a:effectLst>
                  <a:innerShdw dist="12700" dir="162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2835566"/>
            <a:ext cx="9144000" cy="501073"/>
          </a:xfrm>
        </p:spPr>
        <p:txBody>
          <a:bodyPr>
            <a:normAutofit/>
          </a:bodyPr>
          <a:lstStyle>
            <a:lvl1pPr marL="0" indent="0" algn="ctr">
              <a:buNone/>
              <a:defRPr sz="2400" i="0">
                <a:solidFill>
                  <a:srgbClr val="474747"/>
                </a:solidFill>
                <a:effectLst>
                  <a:innerShdw dist="38100" dir="16200000">
                    <a:srgbClr val="000000">
                      <a:alpha val="60000"/>
                    </a:srgbClr>
                  </a:inn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1" y="4500881"/>
            <a:ext cx="9143999" cy="539115"/>
          </a:xfrm>
        </p:spPr>
        <p:txBody>
          <a:bodyPr/>
          <a:lstStyle>
            <a:lvl1pPr marL="0" indent="0" algn="ctr">
              <a:buNone/>
              <a:defRPr sz="2000" i="0" baseline="0">
                <a:solidFill>
                  <a:schemeClr val="accent2"/>
                </a:solidFill>
                <a:effectLst>
                  <a:innerShdw dist="50800" dir="16200000">
                    <a:srgbClr val="000000">
                      <a:alpha val="60000"/>
                    </a:srgbClr>
                  </a:innerShdw>
                </a:effectLst>
                <a:latin typeface="+mn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627085750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5981C1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>
          <a:xfrm>
            <a:off x="8724900" y="5551488"/>
            <a:ext cx="508000" cy="2635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74DC015-6F47-47DE-84AB-3B9310CF3B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5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 dirty="0"/>
            </a:lvl1pPr>
          </a:lstStyle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3269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5981C1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70388"/>
            <a:ext cx="4038600" cy="48557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70388"/>
            <a:ext cx="4038600" cy="48557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93AE5CE-1D44-4D97-B9E9-A1C1FF524D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6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/>
            </a:lvl1pPr>
          </a:lstStyle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1967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77369"/>
            <a:ext cx="4040188" cy="4746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752018"/>
            <a:ext cx="4040188" cy="437414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277369"/>
            <a:ext cx="4041775" cy="4746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1752019"/>
            <a:ext cx="4041775" cy="437414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8D2706-6B4F-43D9-9923-299203C363C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8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/>
            </a:lvl1pPr>
          </a:lstStyle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3126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3511" y="4800600"/>
            <a:ext cx="8204564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23511" y="612775"/>
            <a:ext cx="8204564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 smtClean="0"/>
              <a:t>Bild auf Platzhalter ziehen oder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23511" y="5367338"/>
            <a:ext cx="820456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5" name="Foliennummernplatzhalt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9F48D9-9665-4012-85AF-7A193C3FC8C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/>
            </a:lvl1pPr>
          </a:lstStyle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628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B6A0EC-8A6B-4BBD-805A-7D1B91A448D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4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 dirty="0"/>
            </a:lvl1pPr>
          </a:lstStyle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6574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DE155FA-C6A4-4C83-A63B-45DA74B32F0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/>
            </a:lvl1pPr>
          </a:lstStyle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3713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25425"/>
            <a:ext cx="8229600" cy="939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235075"/>
            <a:ext cx="8229600" cy="489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28075" y="5516563"/>
            <a:ext cx="508000" cy="2635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chemeClr val="bg1"/>
                </a:solidFill>
                <a:ea typeface="ＭＳ Ｐゴシック" pitchFamily="1" charset="-128"/>
              </a:defRPr>
            </a:lvl1pPr>
          </a:lstStyle>
          <a:p>
            <a:pPr>
              <a:defRPr/>
            </a:pPr>
            <a:fld id="{6B9BD3AD-A1AF-440C-A795-794B8AB635B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3"/>
          </p:nvPr>
        </p:nvSpPr>
        <p:spPr>
          <a:xfrm>
            <a:off x="0" y="6457950"/>
            <a:ext cx="9144000" cy="309563"/>
          </a:xfrm>
          <a:prstGeom prst="rect">
            <a:avLst/>
          </a:prstGeom>
        </p:spPr>
        <p:txBody>
          <a:bodyPr vert="horz" lIns="91440" tIns="0" rIns="91440" bIns="45720" rtlCol="0" anchor="ctr" anchorCtr="0">
            <a:noAutofit/>
          </a:bodyPr>
          <a:lstStyle>
            <a:lvl1pPr algn="ctr">
              <a:defRPr sz="2000" dirty="0" smtClean="0">
                <a:solidFill>
                  <a:schemeClr val="bg1"/>
                </a:solidFill>
                <a:effectLst>
                  <a:innerShdw dist="12700" dir="16200000">
                    <a:srgbClr val="000000">
                      <a:alpha val="70000"/>
                    </a:srgbClr>
                  </a:innerShdw>
                </a:effectLst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de-DE" dirty="0"/>
              <a:t>Titel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lang="de-DE" sz="3600" kern="1200">
          <a:solidFill>
            <a:srgbClr val="5981C1"/>
          </a:solidFill>
          <a:effectLst>
            <a:innerShdw dist="12700" dir="16200000">
              <a:srgbClr val="000000">
                <a:alpha val="70000"/>
              </a:srgbClr>
            </a:innerShdw>
          </a:effectLst>
          <a:latin typeface="+mj-lt"/>
          <a:ea typeface="ＭＳ Ｐゴシック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5981C1"/>
          </a:solidFill>
          <a:latin typeface="Calibri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5981C1"/>
          </a:solidFill>
          <a:latin typeface="Calibri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5981C1"/>
          </a:solidFill>
          <a:latin typeface="Calibri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5981C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595959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595959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595959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595959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2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pica3://merkur.dnb.de:1040-1042,2,656948/?\zoe+IDN+009004742" TargetMode="External"/><Relationship Id="rId2" Type="http://schemas.openxmlformats.org/officeDocument/2006/relationships/hyperlink" Target="pica3://cbs4.gbv.de:1091-1094,1,590580/?\zoe+IDN+343686600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pica3://merkur.dnb.de:1040-1042,2,656948/?\zoe+\ppn+009004742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pica3://merkur.dnb.de:1040-1042,2,656948/?\zoe+\ppn+009005714" TargetMode="External"/><Relationship Id="rId2" Type="http://schemas.openxmlformats.org/officeDocument/2006/relationships/hyperlink" Target="pica3://merkur.dnb.de:1040-1042,2,656948/?\zoe+IDN+009005714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313721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de-DE" sz="2000" dirty="0" smtClean="0">
                <a:effectLst/>
              </a:rPr>
              <a:t>DNB-</a:t>
            </a:r>
            <a:r>
              <a:rPr lang="de-DE" sz="2000" dirty="0" smtClean="0">
                <a:effectLst/>
              </a:rPr>
              <a:t>Datenbezieherworkshop</a:t>
            </a:r>
            <a:r>
              <a:rPr lang="de-DE" sz="2000" dirty="0" smtClean="0">
                <a:effectLst/>
              </a:rPr>
              <a:t> 2013</a:t>
            </a:r>
            <a:r>
              <a:rPr lang="de-DE" sz="2000" dirty="0" smtClean="0">
                <a:effectLst/>
              </a:rPr>
              <a:t/>
            </a:r>
            <a:br>
              <a:rPr lang="de-DE" sz="2000" dirty="0" smtClean="0">
                <a:effectLst/>
              </a:rPr>
            </a:br>
            <a:r>
              <a:rPr lang="de-DE" sz="3200" dirty="0" smtClean="0">
                <a:effectLst/>
              </a:rPr>
              <a:t/>
            </a:r>
            <a:br>
              <a:rPr lang="de-DE" sz="3200" dirty="0" smtClean="0">
                <a:effectLst/>
              </a:rPr>
            </a:b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2800" dirty="0" smtClean="0"/>
              <a:t>Fernleihprozesse in den Verbünden </a:t>
            </a:r>
            <a:br>
              <a:rPr lang="de-DE" sz="2800" dirty="0" smtClean="0"/>
            </a:br>
            <a:r>
              <a:rPr lang="de-DE" dirty="0" smtClean="0"/>
              <a:t>Beispiel GBV-FLS</a:t>
            </a:r>
            <a:r>
              <a:rPr lang="de-DE" dirty="0" smtClean="0">
                <a:effectLst/>
              </a:rPr>
              <a:t/>
            </a:r>
            <a:br>
              <a:rPr lang="de-DE" dirty="0" smtClean="0">
                <a:effectLst/>
              </a:rPr>
            </a:br>
            <a:endParaRPr dirty="0">
              <a:effectLst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2835275"/>
            <a:ext cx="9144000" cy="145818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buFont typeface="Arial" charset="0"/>
              <a:buNone/>
              <a:defRPr/>
            </a:pPr>
            <a:endParaRPr lang="de-DE" dirty="0" smtClean="0"/>
          </a:p>
          <a:p>
            <a:pPr eaLnBrk="1" hangingPunct="1">
              <a:buFont typeface="Arial" charset="0"/>
              <a:buNone/>
              <a:defRPr/>
            </a:pPr>
            <a:endParaRPr lang="de-DE" dirty="0"/>
          </a:p>
          <a:p>
            <a:pPr eaLnBrk="1" hangingPunct="1">
              <a:buFont typeface="Arial" charset="0"/>
              <a:buNone/>
              <a:defRPr/>
            </a:pP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0" y="3531220"/>
            <a:ext cx="9144000" cy="2163335"/>
          </a:xfrm>
        </p:spPr>
        <p:txBody>
          <a:bodyPr/>
          <a:lstStyle/>
          <a:p>
            <a:pPr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de-DE" dirty="0" smtClean="0">
                <a:solidFill>
                  <a:schemeClr val="tx1"/>
                </a:solidFill>
                <a:effectLst/>
              </a:rPr>
              <a:t>Regina Willwerth</a:t>
            </a:r>
          </a:p>
          <a:p>
            <a:pPr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de-DE" dirty="0" smtClean="0">
                <a:solidFill>
                  <a:schemeClr val="tx1"/>
                </a:solidFill>
                <a:effectLst/>
              </a:rPr>
              <a:t>Verbundzentrale des GBV (VZG)</a:t>
            </a:r>
          </a:p>
          <a:p>
            <a:pPr eaLnBrk="1" hangingPunct="1">
              <a:buFont typeface="Arial" charset="0"/>
              <a:buNone/>
              <a:defRPr/>
            </a:pPr>
            <a:endParaRPr lang="de-DE" dirty="0"/>
          </a:p>
          <a:p>
            <a:pPr eaLnBrk="1" hangingPunct="1">
              <a:buFont typeface="Arial" charset="0"/>
              <a:buNone/>
              <a:defRPr/>
            </a:pPr>
            <a:endParaRPr lang="de-DE" dirty="0" smtClean="0"/>
          </a:p>
          <a:p>
            <a:pPr eaLnBrk="1" hangingPunct="1">
              <a:defRPr/>
            </a:pPr>
            <a:r>
              <a:rPr lang="de-DE" dirty="0">
                <a:effectLst/>
              </a:rPr>
              <a:t>Deutschen </a:t>
            </a:r>
            <a:r>
              <a:rPr lang="de-DE" dirty="0" smtClean="0">
                <a:effectLst/>
              </a:rPr>
              <a:t>Nationalbibliothek, Frankfurt am Main, 14</a:t>
            </a:r>
            <a:r>
              <a:rPr lang="de-DE" dirty="0">
                <a:effectLst/>
              </a:rPr>
              <a:t>. Oktober </a:t>
            </a:r>
            <a:r>
              <a:rPr lang="de-DE" dirty="0" smtClean="0">
                <a:effectLst/>
              </a:rPr>
              <a:t>2013</a:t>
            </a:r>
            <a:endParaRPr lang="de-DE" dirty="0">
              <a:effectLst/>
            </a:endParaRPr>
          </a:p>
          <a:p>
            <a:pPr eaLnBrk="1" hangingPunct="1">
              <a:buFont typeface="Arial" charset="0"/>
              <a:buNone/>
              <a:defRPr/>
            </a:pP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idx="1"/>
          </p:nvPr>
        </p:nvSpPr>
        <p:spPr/>
      </p:sp>
      <p:sp>
        <p:nvSpPr>
          <p:cNvPr id="8" name="Textplatzhalter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de-DE" sz="2400" b="1" dirty="0" smtClean="0"/>
              <a:t>Danke fürs Zuhören</a:t>
            </a:r>
            <a:endParaRPr lang="de-DE" sz="2400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4DC015-6F47-47DE-84AB-3B9310CF3BA0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pic>
        <p:nvPicPr>
          <p:cNvPr id="4100" name="Picture 4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987" y="2043887"/>
            <a:ext cx="1100023" cy="180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6514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Bestands-Updates</a:t>
            </a:r>
            <a:endParaRPr lang="de-DE" sz="2400" dirty="0"/>
          </a:p>
        </p:txBody>
      </p:sp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GVK          ZDB</a:t>
            </a:r>
          </a:p>
          <a:p>
            <a:r>
              <a:rPr lang="de-DE" sz="2000" dirty="0" smtClean="0"/>
              <a:t>Erfassung der Bestandsdaten im GVK (Standard)</a:t>
            </a:r>
          </a:p>
          <a:p>
            <a:r>
              <a:rPr lang="de-DE" sz="2000" dirty="0" smtClean="0"/>
              <a:t>Aufbereitung der Bestandsdaten für die ZDB durch VZG-Programme</a:t>
            </a:r>
          </a:p>
          <a:p>
            <a:r>
              <a:rPr lang="de-DE" sz="2000" dirty="0" smtClean="0"/>
              <a:t>Wöchentliche Bereitstellung auf dem FTP-Server der VZG im MAB2-Format</a:t>
            </a:r>
          </a:p>
          <a:p>
            <a:r>
              <a:rPr lang="de-DE" sz="2000" dirty="0" smtClean="0"/>
              <a:t>Abholung durch DNB/ZDB</a:t>
            </a:r>
          </a:p>
          <a:p>
            <a:r>
              <a:rPr lang="de-DE" sz="2000" dirty="0" smtClean="0"/>
              <a:t>Einspielen in ZDB</a:t>
            </a:r>
          </a:p>
          <a:p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ZDB         GVK</a:t>
            </a:r>
          </a:p>
          <a:p>
            <a:r>
              <a:rPr lang="de-DE" sz="2000" dirty="0" smtClean="0"/>
              <a:t>Erfassung von Bestandsdaten in der ZDB: Bestandsdaten von Nicht-GBV-Bibliotheken und einzelnen GBV-Bibliotheken </a:t>
            </a:r>
          </a:p>
          <a:p>
            <a:r>
              <a:rPr lang="de-DE" sz="2000" dirty="0" smtClean="0"/>
              <a:t>Wöchentliche Bereitstellung auf dem FTP-Server der DNB im MAB2-Format</a:t>
            </a:r>
          </a:p>
          <a:p>
            <a:r>
              <a:rPr lang="de-DE" sz="2000" dirty="0" smtClean="0"/>
              <a:t>Abholung durch VZG</a:t>
            </a:r>
          </a:p>
          <a:p>
            <a:r>
              <a:rPr lang="de-DE" sz="2000" dirty="0" smtClean="0"/>
              <a:t>Selektion und Konvertierung der Daten durch VZG-Programme</a:t>
            </a:r>
          </a:p>
          <a:p>
            <a:r>
              <a:rPr lang="de-DE" sz="2000" dirty="0" smtClean="0"/>
              <a:t>Einspielen in GVK</a:t>
            </a:r>
            <a:endParaRPr lang="de-DE" sz="20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B6A0EC-8A6B-4BBD-805A-7D1B91A448D0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9" name="Pfeil nach rechts 8"/>
          <p:cNvSpPr/>
          <p:nvPr/>
        </p:nvSpPr>
        <p:spPr>
          <a:xfrm>
            <a:off x="1278673" y="1444346"/>
            <a:ext cx="489204" cy="179832"/>
          </a:xfrm>
          <a:prstGeom prst="rightArrow">
            <a:avLst/>
          </a:prstGeom>
          <a:solidFill>
            <a:srgbClr val="5981C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Pfeil nach rechts 9"/>
          <p:cNvSpPr/>
          <p:nvPr/>
        </p:nvSpPr>
        <p:spPr>
          <a:xfrm>
            <a:off x="5452947" y="1444346"/>
            <a:ext cx="489204" cy="179832"/>
          </a:xfrm>
          <a:prstGeom prst="rightArrow">
            <a:avLst/>
          </a:prstGeom>
          <a:solidFill>
            <a:srgbClr val="5981C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163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 smtClean="0"/>
              <a:t>GBV-Pica           ZDB-Pica (Standard)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sz="1100" b="1" dirty="0">
                <a:solidFill>
                  <a:srgbClr val="FF0000"/>
                </a:solidFill>
              </a:rPr>
              <a:t>7001 10-08-94 : bsn</a:t>
            </a:r>
            <a:r>
              <a:rPr lang="de-DE" sz="1100" dirty="0">
                <a:solidFill>
                  <a:srgbClr val="FF0000"/>
                </a:solidFill>
              </a:rPr>
              <a:t/>
            </a:r>
            <a:br>
              <a:rPr lang="de-DE" sz="1100" dirty="0">
                <a:solidFill>
                  <a:srgbClr val="FF0000"/>
                </a:solidFill>
              </a:rPr>
            </a:br>
            <a:r>
              <a:rPr lang="de-DE" sz="1100" dirty="0"/>
              <a:t>0248 utf8</a:t>
            </a:r>
            <a:br>
              <a:rPr lang="de-DE" sz="1100" dirty="0"/>
            </a:br>
            <a:r>
              <a:rPr lang="de-DE" sz="1100" dirty="0"/>
              <a:t>6700 </a:t>
            </a:r>
            <a:r>
              <a:rPr lang="de-DE" sz="1100" dirty="0">
                <a:hlinkClick r:id="rId2"/>
              </a:rPr>
              <a:t>!343686600!</a:t>
            </a:r>
            <a:r>
              <a:rPr lang="de-DE" sz="1100" dirty="0"/>
              <a:t>H GERM.001.003.005.001.001$jIn universum</a:t>
            </a:r>
            <a:br>
              <a:rPr lang="de-DE" sz="1100" dirty="0"/>
            </a:br>
            <a:r>
              <a:rPr lang="de-DE" sz="1100" b="1" dirty="0">
                <a:solidFill>
                  <a:srgbClr val="FF0000"/>
                </a:solidFill>
              </a:rPr>
              <a:t>7100 8 H GERM I, 3054 @ b</a:t>
            </a:r>
            <a:br>
              <a:rPr lang="de-DE" sz="1100" b="1" dirty="0">
                <a:solidFill>
                  <a:srgbClr val="FF0000"/>
                </a:solidFill>
              </a:rPr>
            </a:br>
            <a:r>
              <a:rPr lang="de-DE" sz="1100" b="1" dirty="0">
                <a:solidFill>
                  <a:srgbClr val="FF0000"/>
                </a:solidFill>
              </a:rPr>
              <a:t>7120 /v1/b1926/V18/E1943 @ 18.1943 unvollständig</a:t>
            </a:r>
            <a:r>
              <a:rPr lang="de-DE" sz="1100" dirty="0">
                <a:solidFill>
                  <a:srgbClr val="FF0000"/>
                </a:solidFill>
              </a:rPr>
              <a:t/>
            </a:r>
            <a:br>
              <a:rPr lang="de-DE" sz="1100" dirty="0">
                <a:solidFill>
                  <a:srgbClr val="FF0000"/>
                </a:solidFill>
              </a:rPr>
            </a:br>
            <a:r>
              <a:rPr lang="de-DE" sz="1100" dirty="0"/>
              <a:t>7901 09-11-12; touchtitle/1999</a:t>
            </a:r>
            <a:br>
              <a:rPr lang="de-DE" sz="1100" dirty="0"/>
            </a:br>
            <a:r>
              <a:rPr lang="de-DE" sz="1100" dirty="0"/>
              <a:t>7903 09-11-12 02:19:34.000</a:t>
            </a:r>
            <a:br>
              <a:rPr lang="de-DE" sz="1100" dirty="0"/>
            </a:br>
            <a:r>
              <a:rPr lang="de-DE" sz="1100" dirty="0"/>
              <a:t>7900 03-09-90</a:t>
            </a:r>
            <a:br>
              <a:rPr lang="de-DE" sz="1100" dirty="0"/>
            </a:br>
            <a:r>
              <a:rPr lang="de-DE" sz="1100" dirty="0"/>
              <a:t>7800 </a:t>
            </a:r>
            <a:r>
              <a:rPr lang="de-DE" sz="1100" dirty="0" smtClean="0"/>
              <a:t>130647330 </a:t>
            </a:r>
          </a:p>
          <a:p>
            <a:endParaRPr lang="de-DE" sz="1100" dirty="0"/>
          </a:p>
          <a:p>
            <a:endParaRPr lang="de-DE" sz="1100" dirty="0" smtClean="0"/>
          </a:p>
          <a:p>
            <a:endParaRPr lang="de-DE" sz="1100" dirty="0"/>
          </a:p>
          <a:p>
            <a:r>
              <a:rPr lang="de-DE" sz="1100" b="1" dirty="0">
                <a:solidFill>
                  <a:srgbClr val="FF0000"/>
                </a:solidFill>
              </a:rPr>
              <a:t>208@/01 ƒa10-08-94ƒbbsn</a:t>
            </a:r>
            <a:r>
              <a:rPr lang="de-DE" sz="1100" b="1" dirty="0"/>
              <a:t/>
            </a:r>
            <a:br>
              <a:rPr lang="de-DE" sz="1100" b="1" dirty="0"/>
            </a:br>
            <a:r>
              <a:rPr lang="de-DE" sz="1100" dirty="0"/>
              <a:t>201B/01 ƒ009-11-12ƒt02:19:34.000</a:t>
            </a:r>
            <a:br>
              <a:rPr lang="de-DE" sz="1100" dirty="0"/>
            </a:br>
            <a:r>
              <a:rPr lang="de-DE" sz="1100" dirty="0"/>
              <a:t>201C/01 ƒ003-09-90</a:t>
            </a:r>
            <a:br>
              <a:rPr lang="de-DE" sz="1100" dirty="0"/>
            </a:br>
            <a:r>
              <a:rPr lang="de-DE" sz="1100" dirty="0"/>
              <a:t>201D/01 ƒ009-11-12ƒbtouchtitleƒa1999</a:t>
            </a:r>
            <a:br>
              <a:rPr lang="de-DE" sz="1100" dirty="0"/>
            </a:br>
            <a:r>
              <a:rPr lang="de-DE" sz="1100" dirty="0"/>
              <a:t>201U/01 ƒ0utf8</a:t>
            </a:r>
            <a:br>
              <a:rPr lang="de-DE" sz="1100" dirty="0"/>
            </a:br>
            <a:r>
              <a:rPr lang="de-DE" sz="1100" dirty="0"/>
              <a:t>203@/01 ƒ0130647330</a:t>
            </a:r>
            <a:br>
              <a:rPr lang="de-DE" sz="1100" dirty="0"/>
            </a:br>
            <a:r>
              <a:rPr lang="de-DE" sz="1100" b="1" dirty="0">
                <a:solidFill>
                  <a:srgbClr val="FF0000"/>
                </a:solidFill>
              </a:rPr>
              <a:t>209A/01 ƒa8 H GERM I, 3054ƒdbƒx00</a:t>
            </a:r>
            <a:r>
              <a:rPr lang="de-DE" sz="1100" dirty="0">
                <a:solidFill>
                  <a:srgbClr val="FF0000"/>
                </a:solidFill>
              </a:rPr>
              <a:t/>
            </a:r>
            <a:br>
              <a:rPr lang="de-DE" sz="1100" dirty="0">
                <a:solidFill>
                  <a:srgbClr val="FF0000"/>
                </a:solidFill>
              </a:rPr>
            </a:br>
            <a:r>
              <a:rPr lang="de-DE" sz="1100" b="1" dirty="0">
                <a:solidFill>
                  <a:srgbClr val="FF0000"/>
                </a:solidFill>
              </a:rPr>
              <a:t>231@/01 ƒd1ƒj1926ƒn18ƒk1943ƒ418.1943 unvollständig</a:t>
            </a:r>
            <a:br>
              <a:rPr lang="de-DE" sz="1100" b="1" dirty="0">
                <a:solidFill>
                  <a:srgbClr val="FF0000"/>
                </a:solidFill>
              </a:rPr>
            </a:br>
            <a:r>
              <a:rPr lang="de-DE" sz="1100" dirty="0"/>
              <a:t>245Z/01 </a:t>
            </a:r>
            <a:r>
              <a:rPr lang="de-DE" sz="1100" dirty="0">
                <a:hlinkClick r:id="rId2"/>
              </a:rPr>
              <a:t>ƒ9343686600</a:t>
            </a:r>
            <a:r>
              <a:rPr lang="de-DE" sz="1100" dirty="0"/>
              <a:t>ƒ8H GERM.001.003.005.001.001$jIn universumƒx00 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sz="1100" b="1" dirty="0">
                <a:solidFill>
                  <a:srgbClr val="FF0000"/>
                </a:solidFill>
              </a:rPr>
              <a:t>7001 10-08-94 : x</a:t>
            </a:r>
            <a:br>
              <a:rPr lang="de-DE" sz="1100" b="1" dirty="0">
                <a:solidFill>
                  <a:srgbClr val="FF0000"/>
                </a:solidFill>
              </a:rPr>
            </a:br>
            <a:r>
              <a:rPr lang="de-DE" sz="1100" dirty="0"/>
              <a:t>0248 utf8</a:t>
            </a:r>
            <a:br>
              <a:rPr lang="de-DE" sz="1100" dirty="0"/>
            </a:br>
            <a:r>
              <a:rPr lang="de-DE" sz="1100" dirty="0"/>
              <a:t>4800 </a:t>
            </a:r>
            <a:r>
              <a:rPr lang="de-DE" sz="1100" dirty="0">
                <a:hlinkClick r:id="rId3"/>
              </a:rPr>
              <a:t>!009004742!</a:t>
            </a:r>
            <a:r>
              <a:rPr lang="de-DE" sz="1100" dirty="0"/>
              <a:t>341000-6 &lt;7&gt; Göttingen, Niedersächsische Staats- und Universitätsbibliothek Göttingen</a:t>
            </a:r>
            <a:br>
              <a:rPr lang="de-DE" sz="1100" dirty="0"/>
            </a:br>
            <a:r>
              <a:rPr lang="de-DE" sz="1100" b="1" dirty="0">
                <a:solidFill>
                  <a:srgbClr val="FF0000"/>
                </a:solidFill>
              </a:rPr>
              <a:t>7100 8 H GERM I, 3054 @ b % l</a:t>
            </a:r>
            <a:br>
              <a:rPr lang="de-DE" sz="1100" b="1" dirty="0">
                <a:solidFill>
                  <a:srgbClr val="FF0000"/>
                </a:solidFill>
              </a:rPr>
            </a:br>
            <a:r>
              <a:rPr lang="de-DE" sz="1100" b="1" dirty="0">
                <a:solidFill>
                  <a:srgbClr val="FF0000"/>
                </a:solidFill>
              </a:rPr>
              <a:t>7120 /v1/b1926/V18/E1943</a:t>
            </a:r>
            <a:br>
              <a:rPr lang="de-DE" sz="1100" b="1" dirty="0">
                <a:solidFill>
                  <a:srgbClr val="FF0000"/>
                </a:solidFill>
              </a:rPr>
            </a:br>
            <a:r>
              <a:rPr lang="de-DE" sz="1100" dirty="0"/>
              <a:t>7800 088061442</a:t>
            </a:r>
            <a:br>
              <a:rPr lang="de-DE" sz="1100" dirty="0"/>
            </a:br>
            <a:r>
              <a:rPr lang="de-DE" sz="1100" dirty="0"/>
              <a:t>7900 04-12-12 17:41:47.000</a:t>
            </a:r>
            <a:br>
              <a:rPr lang="de-DE" sz="1100" dirty="0"/>
            </a:br>
            <a:r>
              <a:rPr lang="de-DE" sz="1100" dirty="0"/>
              <a:t>8032 #1#1.1926 - 18.1943</a:t>
            </a:r>
            <a:br>
              <a:rPr lang="de-DE" sz="1100" dirty="0"/>
            </a:br>
            <a:r>
              <a:rPr lang="de-DE" sz="1100" dirty="0"/>
              <a:t>8034 18.1943 unvollständig</a:t>
            </a:r>
            <a:br>
              <a:rPr lang="de-DE" sz="1100" dirty="0"/>
            </a:br>
            <a:r>
              <a:rPr lang="de-DE" sz="1100" dirty="0"/>
              <a:t>8597 h130647330</a:t>
            </a:r>
            <a:br>
              <a:rPr lang="de-DE" sz="1100" dirty="0"/>
            </a:br>
            <a:r>
              <a:rPr lang="de-DE" sz="1100" dirty="0"/>
              <a:t>8598 129525839 </a:t>
            </a:r>
            <a:endParaRPr lang="de-DE" sz="1100" dirty="0" smtClean="0"/>
          </a:p>
          <a:p>
            <a:endParaRPr lang="de-DE" sz="1100" dirty="0"/>
          </a:p>
          <a:p>
            <a:r>
              <a:rPr lang="de-DE" sz="1100" b="1" dirty="0">
                <a:solidFill>
                  <a:srgbClr val="FF0000"/>
                </a:solidFill>
              </a:rPr>
              <a:t>208@/01 ƒa10-08-94ƒbx</a:t>
            </a:r>
            <a:r>
              <a:rPr lang="de-DE" sz="1100" dirty="0">
                <a:solidFill>
                  <a:srgbClr val="FF0000"/>
                </a:solidFill>
              </a:rPr>
              <a:t/>
            </a:r>
            <a:br>
              <a:rPr lang="de-DE" sz="1100" dirty="0">
                <a:solidFill>
                  <a:srgbClr val="FF0000"/>
                </a:solidFill>
              </a:rPr>
            </a:br>
            <a:r>
              <a:rPr lang="de-DE" sz="1100" dirty="0"/>
              <a:t>201B/01 ƒ004-12-12ƒt17:41:47.000</a:t>
            </a:r>
            <a:br>
              <a:rPr lang="de-DE" sz="1100" dirty="0"/>
            </a:br>
            <a:r>
              <a:rPr lang="de-DE" sz="1100" dirty="0"/>
              <a:t>201U/01 ƒ0utf8</a:t>
            </a:r>
            <a:br>
              <a:rPr lang="de-DE" sz="1100" dirty="0"/>
            </a:br>
            <a:r>
              <a:rPr lang="de-DE" sz="1100" dirty="0"/>
              <a:t>203@/01 ƒ0088061442</a:t>
            </a:r>
            <a:br>
              <a:rPr lang="de-DE" sz="1100" dirty="0"/>
            </a:br>
            <a:r>
              <a:rPr lang="de-DE" sz="1100" dirty="0"/>
              <a:t>206Y/01 ƒ0h130647330</a:t>
            </a:r>
            <a:br>
              <a:rPr lang="de-DE" sz="1100" dirty="0"/>
            </a:br>
            <a:r>
              <a:rPr lang="de-DE" sz="1100" dirty="0"/>
              <a:t>206Z/01 ƒ0129525839</a:t>
            </a:r>
            <a:br>
              <a:rPr lang="de-DE" sz="1100" dirty="0"/>
            </a:br>
            <a:r>
              <a:rPr lang="de-DE" sz="1100" b="1" dirty="0">
                <a:solidFill>
                  <a:srgbClr val="FF0000"/>
                </a:solidFill>
              </a:rPr>
              <a:t>209A/01 ƒa8 H GERM I, 3054ƒdbƒllƒx00</a:t>
            </a:r>
            <a:r>
              <a:rPr lang="de-DE" sz="1100" dirty="0">
                <a:solidFill>
                  <a:srgbClr val="FF0000"/>
                </a:solidFill>
              </a:rPr>
              <a:t/>
            </a:r>
            <a:br>
              <a:rPr lang="de-DE" sz="1100" dirty="0">
                <a:solidFill>
                  <a:srgbClr val="FF0000"/>
                </a:solidFill>
              </a:rPr>
            </a:br>
            <a:r>
              <a:rPr lang="de-DE" sz="1100" dirty="0"/>
              <a:t>209B/01 ƒg1ƒa1.1926 - 18.1943ƒx32</a:t>
            </a:r>
            <a:br>
              <a:rPr lang="de-DE" sz="1100" dirty="0"/>
            </a:br>
            <a:r>
              <a:rPr lang="de-DE" sz="1100" dirty="0"/>
              <a:t>209B/01 ƒa18.1943 unvollständigƒx34</a:t>
            </a:r>
            <a:br>
              <a:rPr lang="de-DE" sz="1100" dirty="0"/>
            </a:br>
            <a:r>
              <a:rPr lang="de-DE" sz="1100" b="1" dirty="0">
                <a:solidFill>
                  <a:srgbClr val="FF0000"/>
                </a:solidFill>
              </a:rPr>
              <a:t>231@/01 ƒd1ƒj1926ƒn18ƒk1943</a:t>
            </a:r>
            <a:br>
              <a:rPr lang="de-DE" sz="1100" b="1" dirty="0">
                <a:solidFill>
                  <a:srgbClr val="FF0000"/>
                </a:solidFill>
              </a:rPr>
            </a:br>
            <a:r>
              <a:rPr lang="de-DE" sz="1100" dirty="0"/>
              <a:t>247C/01 ƒ&lt;</a:t>
            </a:r>
            <a:r>
              <a:rPr lang="de-DE" sz="1100" dirty="0">
                <a:hlinkClick r:id="rId4"/>
              </a:rPr>
              <a:t>ƒ9009004742ƒ8341000-6 &lt;7&gt; Göttingen, Niedersächsische Staats- und Universitätsbibliothek Göttingenƒ&gt;</a:t>
            </a:r>
            <a:r>
              <a:rPr lang="de-DE" sz="1100" dirty="0"/>
              <a:t> </a:t>
            </a:r>
            <a:br>
              <a:rPr lang="de-DE" sz="1100" dirty="0"/>
            </a:br>
            <a:endParaRPr lang="de-DE" sz="1100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3AE5CE-1D44-4D97-B9E9-A1C1FF524DEE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7" name="Pfeil nach rechts 6"/>
          <p:cNvSpPr/>
          <p:nvPr/>
        </p:nvSpPr>
        <p:spPr>
          <a:xfrm>
            <a:off x="2036956" y="576853"/>
            <a:ext cx="550127" cy="242316"/>
          </a:xfrm>
          <a:prstGeom prst="rightArrow">
            <a:avLst/>
          </a:prstGeom>
          <a:solidFill>
            <a:srgbClr val="5981C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Pfeil nach rechts 7"/>
          <p:cNvSpPr/>
          <p:nvPr/>
        </p:nvSpPr>
        <p:spPr>
          <a:xfrm>
            <a:off x="4191000" y="2019076"/>
            <a:ext cx="743414" cy="242316"/>
          </a:xfrm>
          <a:prstGeom prst="rightArrow">
            <a:avLst/>
          </a:prstGeom>
          <a:solidFill>
            <a:srgbClr val="5981C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Pfeil nach rechts 8"/>
          <p:cNvSpPr/>
          <p:nvPr/>
        </p:nvSpPr>
        <p:spPr>
          <a:xfrm>
            <a:off x="4191000" y="4560753"/>
            <a:ext cx="743414" cy="242316"/>
          </a:xfrm>
          <a:prstGeom prst="rightArrow">
            <a:avLst/>
          </a:prstGeom>
          <a:solidFill>
            <a:srgbClr val="5981C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8933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 smtClean="0"/>
              <a:t>ZDB-Pica           GBV-Pica (VFL)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sz="1100" b="1" dirty="0">
                <a:solidFill>
                  <a:srgbClr val="FF0000"/>
                </a:solidFill>
              </a:rPr>
              <a:t>7001 13-04-10 : x</a:t>
            </a:r>
            <a:br>
              <a:rPr lang="de-DE" sz="1100" b="1" dirty="0">
                <a:solidFill>
                  <a:srgbClr val="FF0000"/>
                </a:solidFill>
              </a:rPr>
            </a:br>
            <a:r>
              <a:rPr lang="de-DE" sz="1100" dirty="0"/>
              <a:t>0248 utf8</a:t>
            </a:r>
            <a:br>
              <a:rPr lang="de-DE" sz="1100" dirty="0"/>
            </a:br>
            <a:r>
              <a:rPr lang="de-DE" sz="1100" dirty="0"/>
              <a:t>4800 </a:t>
            </a:r>
            <a:r>
              <a:rPr lang="de-DE" sz="1100" dirty="0">
                <a:hlinkClick r:id="rId2"/>
              </a:rPr>
              <a:t>!009005714!</a:t>
            </a:r>
            <a:r>
              <a:rPr lang="de-DE" sz="1100" dirty="0"/>
              <a:t>352030-4 &lt;34/30&gt; Kassel, Universitätsbibliothek Kassel, BB 6, Landesbibliothek und Murhardsche Bibliothek der Stadt Kassel</a:t>
            </a:r>
            <a:br>
              <a:rPr lang="de-DE" sz="1100" dirty="0"/>
            </a:br>
            <a:r>
              <a:rPr lang="de-DE" sz="1100" b="1" dirty="0">
                <a:solidFill>
                  <a:srgbClr val="FF0000"/>
                </a:solidFill>
              </a:rPr>
              <a:t>7100 38 B 5 % k</a:t>
            </a:r>
            <a:br>
              <a:rPr lang="de-DE" sz="1100" b="1" dirty="0">
                <a:solidFill>
                  <a:srgbClr val="FF0000"/>
                </a:solidFill>
              </a:rPr>
            </a:br>
            <a:r>
              <a:rPr lang="de-DE" sz="1100" b="1" dirty="0">
                <a:solidFill>
                  <a:srgbClr val="FF0000"/>
                </a:solidFill>
              </a:rPr>
              <a:t>7120 /v5/b1930</a:t>
            </a:r>
            <a:br>
              <a:rPr lang="de-DE" sz="1100" b="1" dirty="0">
                <a:solidFill>
                  <a:srgbClr val="FF0000"/>
                </a:solidFill>
              </a:rPr>
            </a:br>
            <a:r>
              <a:rPr lang="de-DE" sz="1100" dirty="0"/>
              <a:t>7800 175392838</a:t>
            </a:r>
            <a:br>
              <a:rPr lang="de-DE" sz="1100" dirty="0"/>
            </a:br>
            <a:r>
              <a:rPr lang="de-DE" sz="1100" dirty="0"/>
              <a:t>7900 19-04-10 17:07:08.000</a:t>
            </a:r>
            <a:br>
              <a:rPr lang="de-DE" sz="1100" dirty="0"/>
            </a:br>
            <a:r>
              <a:rPr lang="de-DE" sz="1100" dirty="0"/>
              <a:t>8032 #1#5.1930,5</a:t>
            </a:r>
            <a:br>
              <a:rPr lang="de-DE" sz="1100" dirty="0"/>
            </a:br>
            <a:r>
              <a:rPr lang="de-DE" sz="1100" dirty="0"/>
              <a:t>8597 e590712136 </a:t>
            </a:r>
            <a:endParaRPr lang="de-DE" sz="1100" dirty="0" smtClean="0"/>
          </a:p>
          <a:p>
            <a:endParaRPr lang="de-DE" sz="1100" dirty="0"/>
          </a:p>
          <a:p>
            <a:r>
              <a:rPr lang="de-DE" sz="1100" b="1" dirty="0">
                <a:solidFill>
                  <a:srgbClr val="FF0000"/>
                </a:solidFill>
              </a:rPr>
              <a:t>208@/01 ƒa13-04-10ƒbx</a:t>
            </a:r>
            <a:r>
              <a:rPr lang="de-DE" sz="1100" b="1" dirty="0"/>
              <a:t/>
            </a:r>
            <a:br>
              <a:rPr lang="de-DE" sz="1100" b="1" dirty="0"/>
            </a:br>
            <a:r>
              <a:rPr lang="de-DE" sz="1100" dirty="0"/>
              <a:t>201B/01 ƒ019-04-10ƒt17:07:08.000</a:t>
            </a:r>
            <a:br>
              <a:rPr lang="de-DE" sz="1100" dirty="0"/>
            </a:br>
            <a:r>
              <a:rPr lang="de-DE" sz="1100" dirty="0"/>
              <a:t>201U/01 ƒ0utf8</a:t>
            </a:r>
            <a:br>
              <a:rPr lang="de-DE" sz="1100" dirty="0"/>
            </a:br>
            <a:r>
              <a:rPr lang="de-DE" sz="1100" dirty="0"/>
              <a:t>203@/01 ƒ0175392838</a:t>
            </a:r>
            <a:br>
              <a:rPr lang="de-DE" sz="1100" dirty="0"/>
            </a:br>
            <a:r>
              <a:rPr lang="de-DE" sz="1100" dirty="0"/>
              <a:t>206Y/01 ƒ0e590712136</a:t>
            </a:r>
            <a:br>
              <a:rPr lang="de-DE" sz="1100" dirty="0"/>
            </a:br>
            <a:r>
              <a:rPr lang="de-DE" sz="1100" b="1" dirty="0">
                <a:solidFill>
                  <a:srgbClr val="FF0000"/>
                </a:solidFill>
              </a:rPr>
              <a:t>209A/01 ƒa38 B 5ƒlkƒx00</a:t>
            </a:r>
            <a:br>
              <a:rPr lang="de-DE" sz="1100" b="1" dirty="0">
                <a:solidFill>
                  <a:srgbClr val="FF0000"/>
                </a:solidFill>
              </a:rPr>
            </a:br>
            <a:r>
              <a:rPr lang="de-DE" sz="1100" dirty="0"/>
              <a:t>209B/01 ƒg1ƒa5.1930,5ƒx32</a:t>
            </a:r>
            <a:br>
              <a:rPr lang="de-DE" sz="1100" dirty="0"/>
            </a:br>
            <a:r>
              <a:rPr lang="de-DE" sz="1100" b="1" dirty="0">
                <a:solidFill>
                  <a:srgbClr val="FF0000"/>
                </a:solidFill>
              </a:rPr>
              <a:t>231@/01 ƒd5ƒj1930</a:t>
            </a:r>
            <a:br>
              <a:rPr lang="de-DE" sz="1100" b="1" dirty="0">
                <a:solidFill>
                  <a:srgbClr val="FF0000"/>
                </a:solidFill>
              </a:rPr>
            </a:br>
            <a:r>
              <a:rPr lang="de-DE" sz="1100" dirty="0"/>
              <a:t>247C/01 ƒ&lt;</a:t>
            </a:r>
            <a:r>
              <a:rPr lang="de-DE" sz="1100" dirty="0">
                <a:hlinkClick r:id="rId3"/>
              </a:rPr>
              <a:t>ƒ9009005714ƒ8352030-4 &lt;34/30&gt; Kassel, Universitätsbibliothek Kassel, BB 6, Landesbibliothek und Murhardsche Bibliothek der Stadt Kasselƒ&gt;</a:t>
            </a:r>
            <a:r>
              <a:rPr lang="de-DE" sz="1100" dirty="0"/>
              <a:t> 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sz="1100" dirty="0" smtClean="0"/>
          </a:p>
          <a:p>
            <a:r>
              <a:rPr lang="de-DE" sz="1100" b="1" dirty="0" smtClean="0">
                <a:solidFill>
                  <a:srgbClr val="FF0000"/>
                </a:solidFill>
              </a:rPr>
              <a:t>7001</a:t>
            </a:r>
            <a:r>
              <a:rPr lang="de-DE" sz="1100" dirty="0" smtClean="0">
                <a:solidFill>
                  <a:srgbClr val="FF0000"/>
                </a:solidFill>
              </a:rPr>
              <a:t> </a:t>
            </a:r>
            <a:r>
              <a:rPr lang="de-DE" sz="1100" b="1" dirty="0">
                <a:solidFill>
                  <a:srgbClr val="FF0000"/>
                </a:solidFill>
              </a:rPr>
              <a:t>13-04-10 : b3 </a:t>
            </a:r>
            <a:r>
              <a:rPr lang="de-DE" sz="1100" dirty="0" smtClean="0">
                <a:solidFill>
                  <a:srgbClr val="FF0000"/>
                </a:solidFill>
              </a:rPr>
              <a:t/>
            </a:r>
            <a:br>
              <a:rPr lang="de-DE" sz="1100" dirty="0" smtClean="0">
                <a:solidFill>
                  <a:srgbClr val="FF0000"/>
                </a:solidFill>
              </a:rPr>
            </a:br>
            <a:r>
              <a:rPr lang="de-DE" sz="1100" dirty="0" smtClean="0"/>
              <a:t>0248 </a:t>
            </a:r>
            <a:r>
              <a:rPr lang="de-DE" sz="1100" dirty="0"/>
              <a:t>utf8 </a:t>
            </a:r>
            <a:r>
              <a:rPr lang="de-DE" sz="1100" dirty="0" smtClean="0"/>
              <a:t/>
            </a:r>
            <a:br>
              <a:rPr lang="de-DE" sz="1100" dirty="0" smtClean="0"/>
            </a:br>
            <a:r>
              <a:rPr lang="de-DE" sz="1100" b="1" dirty="0" smtClean="0">
                <a:solidFill>
                  <a:srgbClr val="FF0000"/>
                </a:solidFill>
              </a:rPr>
              <a:t>7100 </a:t>
            </a:r>
            <a:r>
              <a:rPr lang="de-DE" sz="1100" b="1" dirty="0">
                <a:solidFill>
                  <a:srgbClr val="00B050"/>
                </a:solidFill>
              </a:rPr>
              <a:t>8110#</a:t>
            </a:r>
            <a:r>
              <a:rPr lang="de-DE" sz="1100" b="1" dirty="0">
                <a:solidFill>
                  <a:srgbClr val="FF0000"/>
                </a:solidFill>
              </a:rPr>
              <a:t>!</a:t>
            </a:r>
            <a:r>
              <a:rPr lang="de-DE" sz="1100" b="1" dirty="0" smtClean="0">
                <a:solidFill>
                  <a:srgbClr val="FF0000"/>
                </a:solidFill>
              </a:rPr>
              <a:t>34/30!38 </a:t>
            </a:r>
            <a:r>
              <a:rPr lang="de-DE" sz="1100" b="1" dirty="0">
                <a:solidFill>
                  <a:srgbClr val="FF0000"/>
                </a:solidFill>
              </a:rPr>
              <a:t>B 5 @ s </a:t>
            </a:r>
            <a:r>
              <a:rPr lang="de-DE" sz="1100" b="1" dirty="0" smtClean="0">
                <a:solidFill>
                  <a:srgbClr val="FF0000"/>
                </a:solidFill>
              </a:rPr>
              <a:t/>
            </a:r>
            <a:br>
              <a:rPr lang="de-DE" sz="1100" b="1" dirty="0" smtClean="0">
                <a:solidFill>
                  <a:srgbClr val="FF0000"/>
                </a:solidFill>
              </a:rPr>
            </a:br>
            <a:r>
              <a:rPr lang="de-DE" sz="1100" b="1" dirty="0" smtClean="0">
                <a:solidFill>
                  <a:srgbClr val="FF0000"/>
                </a:solidFill>
              </a:rPr>
              <a:t>7120 </a:t>
            </a:r>
            <a:r>
              <a:rPr lang="de-DE" sz="1100" b="1" dirty="0">
                <a:solidFill>
                  <a:srgbClr val="FF0000"/>
                </a:solidFill>
              </a:rPr>
              <a:t>/v5/b1930 </a:t>
            </a:r>
            <a:r>
              <a:rPr lang="de-DE" sz="1100" b="1" dirty="0" smtClean="0">
                <a:solidFill>
                  <a:srgbClr val="FF0000"/>
                </a:solidFill>
              </a:rPr>
              <a:t/>
            </a:r>
            <a:br>
              <a:rPr lang="de-DE" sz="1100" b="1" dirty="0" smtClean="0">
                <a:solidFill>
                  <a:srgbClr val="FF0000"/>
                </a:solidFill>
              </a:rPr>
            </a:br>
            <a:r>
              <a:rPr lang="de-DE" sz="1100" dirty="0" smtClean="0"/>
              <a:t>7121 </a:t>
            </a:r>
            <a:r>
              <a:rPr lang="de-DE" sz="1100" dirty="0"/>
              <a:t>5.1930,5 </a:t>
            </a:r>
            <a:r>
              <a:rPr lang="de-DE" sz="1100" dirty="0" smtClean="0"/>
              <a:t/>
            </a:r>
            <a:br>
              <a:rPr lang="de-DE" sz="1100" dirty="0" smtClean="0"/>
            </a:br>
            <a:r>
              <a:rPr lang="de-DE" sz="1100" dirty="0" smtClean="0"/>
              <a:t>7901 </a:t>
            </a:r>
            <a:r>
              <a:rPr lang="de-DE" sz="1100" dirty="0"/>
              <a:t>24-04-10; zdblok/1999 </a:t>
            </a:r>
            <a:r>
              <a:rPr lang="de-DE" sz="1100" dirty="0" smtClean="0"/>
              <a:t/>
            </a:r>
            <a:br>
              <a:rPr lang="de-DE" sz="1100" dirty="0" smtClean="0"/>
            </a:br>
            <a:r>
              <a:rPr lang="de-DE" sz="1100" dirty="0" smtClean="0"/>
              <a:t>7903 </a:t>
            </a:r>
            <a:r>
              <a:rPr lang="de-DE" sz="1100" dirty="0"/>
              <a:t>24-04-10 06:34:41.000 </a:t>
            </a:r>
            <a:r>
              <a:rPr lang="de-DE" sz="1100" dirty="0" smtClean="0"/>
              <a:t/>
            </a:r>
            <a:br>
              <a:rPr lang="de-DE" sz="1100" dirty="0" smtClean="0"/>
            </a:br>
            <a:r>
              <a:rPr lang="de-DE" sz="1100" dirty="0" smtClean="0"/>
              <a:t>8595 </a:t>
            </a:r>
            <a:r>
              <a:rPr lang="de-DE" sz="1100" dirty="0"/>
              <a:t>175392838 #1 </a:t>
            </a:r>
            <a:r>
              <a:rPr lang="de-DE" sz="1100" dirty="0" smtClean="0"/>
              <a:t/>
            </a:r>
            <a:br>
              <a:rPr lang="de-DE" sz="1100" dirty="0" smtClean="0"/>
            </a:br>
            <a:r>
              <a:rPr lang="de-DE" sz="1100" dirty="0" smtClean="0"/>
              <a:t>7800 </a:t>
            </a:r>
            <a:r>
              <a:rPr lang="de-DE" sz="1100" dirty="0"/>
              <a:t>1155362551 </a:t>
            </a:r>
            <a:endParaRPr lang="de-DE" sz="1100" dirty="0" smtClean="0"/>
          </a:p>
          <a:p>
            <a:endParaRPr lang="de-DE" sz="1100" dirty="0" smtClean="0"/>
          </a:p>
          <a:p>
            <a:endParaRPr lang="de-DE" sz="1100" dirty="0" smtClean="0"/>
          </a:p>
          <a:p>
            <a:endParaRPr lang="de-DE" sz="1100" dirty="0"/>
          </a:p>
          <a:p>
            <a:r>
              <a:rPr lang="de-DE" sz="1100" b="1" dirty="0" smtClean="0">
                <a:solidFill>
                  <a:srgbClr val="FF0000"/>
                </a:solidFill>
              </a:rPr>
              <a:t>208</a:t>
            </a:r>
            <a:r>
              <a:rPr lang="de-DE" sz="1100" b="1" dirty="0">
                <a:solidFill>
                  <a:srgbClr val="FF0000"/>
                </a:solidFill>
              </a:rPr>
              <a:t>@/01 ƒa13-04-10ƒbb3</a:t>
            </a:r>
            <a:r>
              <a:rPr lang="de-DE" sz="1100" dirty="0"/>
              <a:t/>
            </a:r>
            <a:br>
              <a:rPr lang="de-DE" sz="1100" dirty="0"/>
            </a:br>
            <a:r>
              <a:rPr lang="de-DE" sz="1100" dirty="0"/>
              <a:t>201B/01 ƒ024-04-10ƒt06:34:41.000</a:t>
            </a:r>
            <a:br>
              <a:rPr lang="de-DE" sz="1100" dirty="0"/>
            </a:br>
            <a:r>
              <a:rPr lang="de-DE" sz="1100" dirty="0"/>
              <a:t>201D/01 ƒ024-04-10ƒbzdblokƒa1999</a:t>
            </a:r>
            <a:br>
              <a:rPr lang="de-DE" sz="1100" dirty="0"/>
            </a:br>
            <a:r>
              <a:rPr lang="de-DE" sz="1100" dirty="0"/>
              <a:t>201U/01 ƒ0utf8</a:t>
            </a:r>
            <a:br>
              <a:rPr lang="de-DE" sz="1100" dirty="0"/>
            </a:br>
            <a:r>
              <a:rPr lang="de-DE" sz="1100" dirty="0"/>
              <a:t>203@/01 ƒ01155362551</a:t>
            </a:r>
            <a:br>
              <a:rPr lang="de-DE" sz="1100" dirty="0"/>
            </a:br>
            <a:r>
              <a:rPr lang="de-DE" sz="1100" dirty="0"/>
              <a:t>206W/01 ƒ0175392838ƒz1</a:t>
            </a:r>
            <a:br>
              <a:rPr lang="de-DE" sz="1100" dirty="0"/>
            </a:br>
            <a:r>
              <a:rPr lang="de-DE" sz="1100" b="1" dirty="0">
                <a:solidFill>
                  <a:srgbClr val="FF0000"/>
                </a:solidFill>
              </a:rPr>
              <a:t>209A/01 </a:t>
            </a:r>
            <a:r>
              <a:rPr lang="de-DE" sz="1100" b="1" dirty="0" smtClean="0">
                <a:solidFill>
                  <a:srgbClr val="00B050"/>
                </a:solidFill>
              </a:rPr>
              <a:t>ƒb8110</a:t>
            </a:r>
            <a:r>
              <a:rPr lang="de-DE" sz="1100" b="1" dirty="0" smtClean="0">
                <a:solidFill>
                  <a:srgbClr val="FF0000"/>
                </a:solidFill>
              </a:rPr>
              <a:t>ƒf34/30ƒa38 </a:t>
            </a:r>
            <a:r>
              <a:rPr lang="de-DE" sz="1100" b="1" dirty="0">
                <a:solidFill>
                  <a:srgbClr val="FF0000"/>
                </a:solidFill>
              </a:rPr>
              <a:t>B 5ƒdsƒx00</a:t>
            </a:r>
            <a:br>
              <a:rPr lang="de-DE" sz="1100" b="1" dirty="0">
                <a:solidFill>
                  <a:srgbClr val="FF0000"/>
                </a:solidFill>
              </a:rPr>
            </a:br>
            <a:r>
              <a:rPr lang="de-DE" sz="1100" b="1" dirty="0">
                <a:solidFill>
                  <a:srgbClr val="FF0000"/>
                </a:solidFill>
              </a:rPr>
              <a:t>231@/01 ƒd5ƒj1930</a:t>
            </a:r>
            <a:br>
              <a:rPr lang="de-DE" sz="1100" b="1" dirty="0">
                <a:solidFill>
                  <a:srgbClr val="FF0000"/>
                </a:solidFill>
              </a:rPr>
            </a:br>
            <a:r>
              <a:rPr lang="de-DE" sz="1100" dirty="0"/>
              <a:t>231B/01 ƒa5.1930,5</a:t>
            </a:r>
          </a:p>
          <a:p>
            <a:endParaRPr lang="de-DE" sz="1100" dirty="0" smtClean="0"/>
          </a:p>
          <a:p>
            <a:endParaRPr lang="de-DE" sz="1100" dirty="0" smtClean="0"/>
          </a:p>
          <a:p>
            <a:endParaRPr lang="de-DE" sz="110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3AE5CE-1D44-4D97-B9E9-A1C1FF524DEE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7" name="Pfeil nach rechts 6"/>
          <p:cNvSpPr/>
          <p:nvPr/>
        </p:nvSpPr>
        <p:spPr>
          <a:xfrm>
            <a:off x="2036956" y="576853"/>
            <a:ext cx="550127" cy="242316"/>
          </a:xfrm>
          <a:prstGeom prst="rightArrow">
            <a:avLst/>
          </a:prstGeom>
          <a:solidFill>
            <a:srgbClr val="5981C1"/>
          </a:solidFill>
          <a:ln>
            <a:solidFill>
              <a:srgbClr val="5981C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Pfeil nach rechts 7"/>
          <p:cNvSpPr/>
          <p:nvPr/>
        </p:nvSpPr>
        <p:spPr>
          <a:xfrm>
            <a:off x="3922546" y="2113001"/>
            <a:ext cx="743414" cy="242316"/>
          </a:xfrm>
          <a:prstGeom prst="rightArrow">
            <a:avLst/>
          </a:prstGeom>
          <a:solidFill>
            <a:srgbClr val="5981C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Pfeil nach rechts 9"/>
          <p:cNvSpPr/>
          <p:nvPr/>
        </p:nvSpPr>
        <p:spPr>
          <a:xfrm>
            <a:off x="3904786" y="4245808"/>
            <a:ext cx="743414" cy="242316"/>
          </a:xfrm>
          <a:prstGeom prst="rightArrow">
            <a:avLst/>
          </a:prstGeom>
          <a:solidFill>
            <a:srgbClr val="5981C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036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Kopienfernleihe verbundintern</a:t>
            </a:r>
            <a:endParaRPr lang="de-DE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sz="1800" dirty="0" smtClean="0"/>
          </a:p>
          <a:p>
            <a:r>
              <a:rPr lang="de-DE" sz="1800" dirty="0" smtClean="0"/>
              <a:t>Voraussetzung: </a:t>
            </a:r>
          </a:p>
          <a:p>
            <a:pPr lvl="1"/>
            <a:r>
              <a:rPr lang="de-DE" sz="1400" dirty="0" smtClean="0"/>
              <a:t>Zeitschrift (Jahrgang, Band, Heft) nicht in eigener Bibliothek verfügbar</a:t>
            </a:r>
          </a:p>
          <a:p>
            <a:pPr lvl="1"/>
            <a:r>
              <a:rPr lang="de-DE" sz="1400" dirty="0" smtClean="0"/>
              <a:t>Kein Zugriff auf elektronische Ausgabe (lizenziert, frei)</a:t>
            </a:r>
          </a:p>
          <a:p>
            <a:pPr lvl="1"/>
            <a:r>
              <a:rPr lang="de-DE" sz="1400" dirty="0" smtClean="0"/>
              <a:t>Keine sonstige Verfügbarkeit</a:t>
            </a:r>
          </a:p>
          <a:p>
            <a:r>
              <a:rPr lang="de-DE" sz="1800" dirty="0" smtClean="0"/>
              <a:t>Recherche in GVK, GVK+, OLC, OLC-SSG …</a:t>
            </a:r>
          </a:p>
          <a:p>
            <a:r>
              <a:rPr lang="de-DE" sz="1800" dirty="0" smtClean="0"/>
              <a:t>Wenn Treffer, dann Bestellaufgabe</a:t>
            </a:r>
          </a:p>
          <a:p>
            <a:r>
              <a:rPr lang="de-DE" sz="1800" dirty="0" smtClean="0"/>
              <a:t>Holdinganalyse</a:t>
            </a:r>
          </a:p>
          <a:p>
            <a:pPr lvl="1"/>
            <a:r>
              <a:rPr lang="de-DE" sz="1400" dirty="0" smtClean="0"/>
              <a:t>Analyse_Holdings</a:t>
            </a:r>
          </a:p>
          <a:p>
            <a:pPr lvl="1"/>
            <a:r>
              <a:rPr lang="de-DE" sz="1400" dirty="0" smtClean="0"/>
              <a:t>Apply_Library_Profile</a:t>
            </a:r>
          </a:p>
          <a:p>
            <a:pPr lvl="1"/>
            <a:r>
              <a:rPr lang="de-DE" sz="1400" dirty="0" smtClean="0"/>
              <a:t>Score Calculation</a:t>
            </a:r>
          </a:p>
          <a:p>
            <a:pPr lvl="1"/>
            <a:r>
              <a:rPr lang="de-DE" sz="1400" dirty="0" smtClean="0"/>
              <a:t>Apply_Preference_list</a:t>
            </a:r>
          </a:p>
          <a:p>
            <a:r>
              <a:rPr lang="de-DE" sz="1800" dirty="0" smtClean="0"/>
              <a:t>Leitweggenerierung</a:t>
            </a:r>
            <a:endParaRPr lang="de-DE" sz="1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4DC015-6F47-47DE-84AB-3B9310CF3BA0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215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Kopienfernleihe verbundübergreifend</a:t>
            </a:r>
            <a:endParaRPr lang="de-DE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800" dirty="0" smtClean="0"/>
              <a:t>Voraussetzung: </a:t>
            </a:r>
          </a:p>
          <a:p>
            <a:pPr lvl="1"/>
            <a:r>
              <a:rPr lang="de-DE" sz="1400" dirty="0" smtClean="0"/>
              <a:t>Zeitschrift (Jahrgang, Band, Heft) nicht in eigener Bibliothek verfügbar</a:t>
            </a:r>
          </a:p>
          <a:p>
            <a:pPr lvl="1"/>
            <a:r>
              <a:rPr lang="de-DE" sz="1400" dirty="0" smtClean="0"/>
              <a:t>Kein Zugriff auf elektronische Ausgabe (lizenziert, frei)</a:t>
            </a:r>
          </a:p>
          <a:p>
            <a:pPr lvl="1"/>
            <a:r>
              <a:rPr lang="de-DE" sz="1400" dirty="0" smtClean="0"/>
              <a:t>Keine sonstige Verfügbarkeit</a:t>
            </a:r>
          </a:p>
          <a:p>
            <a:r>
              <a:rPr lang="de-DE" sz="1800" dirty="0" smtClean="0"/>
              <a:t>Recherche in GVK, GVK+, OLC, OLC-SSG …</a:t>
            </a:r>
          </a:p>
          <a:p>
            <a:r>
              <a:rPr lang="de-DE" sz="1800" dirty="0" smtClean="0"/>
              <a:t>Wenn Treffer, dann Bestellaufgabe</a:t>
            </a:r>
          </a:p>
          <a:p>
            <a:r>
              <a:rPr lang="de-DE" sz="1800" dirty="0" smtClean="0"/>
              <a:t>Holdinganalyse</a:t>
            </a:r>
          </a:p>
          <a:p>
            <a:pPr lvl="1"/>
            <a:r>
              <a:rPr lang="de-DE" sz="1400" dirty="0" smtClean="0"/>
              <a:t>Analyse_Holdings</a:t>
            </a:r>
          </a:p>
          <a:p>
            <a:pPr lvl="2"/>
            <a:r>
              <a:rPr lang="de-DE" sz="1400" dirty="0" smtClean="0"/>
              <a:t>Function parse209A</a:t>
            </a:r>
          </a:p>
          <a:p>
            <a:pPr lvl="3"/>
            <a:r>
              <a:rPr lang="de-DE" sz="1400" dirty="0" smtClean="0"/>
              <a:t>Partnerverbünde </a:t>
            </a:r>
            <a:r>
              <a:rPr lang="de-DE" sz="1400" dirty="0"/>
              <a:t>sind im FLS als Bibliotheken konfiguriert</a:t>
            </a:r>
          </a:p>
          <a:p>
            <a:pPr lvl="3"/>
            <a:r>
              <a:rPr lang="de-DE" sz="1400" dirty="0"/>
              <a:t>HeBIS:	ELN </a:t>
            </a:r>
            <a:r>
              <a:rPr lang="de-DE" sz="1400" dirty="0" smtClean="0"/>
              <a:t>8110</a:t>
            </a:r>
          </a:p>
          <a:p>
            <a:pPr lvl="3"/>
            <a:r>
              <a:rPr lang="de-DE" sz="1400" dirty="0"/>
              <a:t>hbz:	ELN </a:t>
            </a:r>
            <a:r>
              <a:rPr lang="de-DE" sz="1400" dirty="0" smtClean="0"/>
              <a:t>8111</a:t>
            </a:r>
          </a:p>
          <a:p>
            <a:pPr lvl="3"/>
            <a:r>
              <a:rPr lang="de-DE" sz="1400" dirty="0" smtClean="0"/>
              <a:t>…</a:t>
            </a:r>
          </a:p>
          <a:p>
            <a:pPr lvl="1"/>
            <a:r>
              <a:rPr lang="de-DE" sz="1400" dirty="0" smtClean="0"/>
              <a:t>Apply_Library_Profile</a:t>
            </a:r>
          </a:p>
          <a:p>
            <a:pPr lvl="1"/>
            <a:r>
              <a:rPr lang="de-DE" sz="1400" dirty="0"/>
              <a:t>Score </a:t>
            </a:r>
            <a:r>
              <a:rPr lang="de-DE" sz="1400" dirty="0" smtClean="0"/>
              <a:t>Calculation</a:t>
            </a:r>
            <a:endParaRPr lang="de-DE" sz="1400" dirty="0"/>
          </a:p>
          <a:p>
            <a:r>
              <a:rPr lang="de-DE" sz="1800" dirty="0" smtClean="0"/>
              <a:t>Leitweggenerierung</a:t>
            </a:r>
            <a:endParaRPr lang="de-DE" sz="1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4DC015-6F47-47DE-84AB-3B9310CF3BA0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79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Leitweg über alle 6 Verbünde</a:t>
            </a:r>
            <a:endParaRPr lang="de-DE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4DC015-6F47-47DE-84AB-3B9310CF3BA0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7" name="Pfeil nach rechts 6"/>
          <p:cNvSpPr/>
          <p:nvPr/>
        </p:nvSpPr>
        <p:spPr>
          <a:xfrm>
            <a:off x="3062869" y="4442609"/>
            <a:ext cx="978408" cy="484632"/>
          </a:xfrm>
          <a:prstGeom prst="rightArrow">
            <a:avLst/>
          </a:prstGeom>
          <a:solidFill>
            <a:srgbClr val="5981C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34" y="1428362"/>
            <a:ext cx="7319865" cy="2446376"/>
          </a:xfrm>
          <a:prstGeom prst="rect">
            <a:avLst/>
          </a:prstGeom>
          <a:noFill/>
          <a:ln w="19050">
            <a:solidFill>
              <a:srgbClr val="5981C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866" y="3758367"/>
            <a:ext cx="4111083" cy="1793121"/>
          </a:xfrm>
          <a:prstGeom prst="rect">
            <a:avLst/>
          </a:prstGeom>
          <a:noFill/>
          <a:ln w="19050">
            <a:solidFill>
              <a:srgbClr val="5981C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2272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Bestand nur in Partnerverbünden</a:t>
            </a:r>
            <a:endParaRPr lang="de-DE" sz="24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4DC015-6F47-47DE-84AB-3B9310CF3BA0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81331"/>
            <a:ext cx="7738945" cy="1918073"/>
          </a:xfrm>
          <a:prstGeom prst="rect">
            <a:avLst/>
          </a:prstGeom>
          <a:noFill/>
          <a:ln w="19050">
            <a:solidFill>
              <a:srgbClr val="5981C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968" y="4362647"/>
            <a:ext cx="5357940" cy="816449"/>
          </a:xfrm>
          <a:prstGeom prst="rect">
            <a:avLst/>
          </a:prstGeom>
          <a:noFill/>
          <a:ln w="19050">
            <a:solidFill>
              <a:srgbClr val="5981C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Pfeil nach unten 5"/>
          <p:cNvSpPr/>
          <p:nvPr/>
        </p:nvSpPr>
        <p:spPr>
          <a:xfrm>
            <a:off x="3690346" y="3162239"/>
            <a:ext cx="484632" cy="978408"/>
          </a:xfrm>
          <a:prstGeom prst="downArrow">
            <a:avLst/>
          </a:prstGeom>
          <a:solidFill>
            <a:srgbClr val="5981C1"/>
          </a:solidFill>
          <a:ln>
            <a:solidFill>
              <a:srgbClr val="5981C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7131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Bestelldatenaustausch VFL</a:t>
            </a:r>
            <a:endParaRPr lang="de-DE" sz="2400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000" dirty="0" smtClean="0"/>
              <a:t>Generierung ILL request message</a:t>
            </a:r>
          </a:p>
          <a:p>
            <a:r>
              <a:rPr lang="de-DE" sz="2000" dirty="0" smtClean="0"/>
              <a:t>Enthält ZDB-ID</a:t>
            </a:r>
          </a:p>
          <a:p>
            <a:pPr lvl="1"/>
            <a:r>
              <a:rPr lang="de-DE" sz="2000" dirty="0" smtClean="0"/>
              <a:t>P3VTY in Template AA</a:t>
            </a:r>
          </a:p>
          <a:p>
            <a:pPr lvl="1"/>
            <a:endParaRPr lang="de-DE" sz="2000" dirty="0"/>
          </a:p>
          <a:p>
            <a:pPr lvl="1"/>
            <a:endParaRPr lang="de-DE" sz="2000" dirty="0" smtClean="0"/>
          </a:p>
          <a:p>
            <a:pPr lvl="1"/>
            <a:endParaRPr lang="de-DE" sz="2000" dirty="0"/>
          </a:p>
          <a:p>
            <a:pPr lvl="1"/>
            <a:endParaRPr lang="de-DE" sz="2000" dirty="0" smtClean="0"/>
          </a:p>
          <a:p>
            <a:pPr lvl="1"/>
            <a:endParaRPr lang="de-DE" sz="2000" dirty="0"/>
          </a:p>
          <a:p>
            <a:pPr lvl="1"/>
            <a:endParaRPr lang="de-DE" sz="2000" dirty="0" smtClean="0"/>
          </a:p>
          <a:p>
            <a:pPr lvl="1"/>
            <a:endParaRPr lang="de-DE" sz="2000" dirty="0" smtClean="0"/>
          </a:p>
          <a:p>
            <a:r>
              <a:rPr lang="de-DE" sz="2000" dirty="0" smtClean="0"/>
              <a:t>Übermittlung an Partner-FLS bzw. Partner-ZFLS</a:t>
            </a:r>
          </a:p>
          <a:p>
            <a:pPr lvl="1"/>
            <a:r>
              <a:rPr lang="de-DE" sz="2000" dirty="0" smtClean="0"/>
              <a:t>ILL request message </a:t>
            </a:r>
          </a:p>
          <a:p>
            <a:pPr lvl="1"/>
            <a:r>
              <a:rPr lang="de-DE" sz="2000" dirty="0" smtClean="0"/>
              <a:t>shipped message / answer message</a:t>
            </a:r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4DC015-6F47-47DE-84AB-3B9310CF3BA0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195" y="2412884"/>
            <a:ext cx="5789613" cy="227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/>
          <p:cNvSpPr/>
          <p:nvPr/>
        </p:nvSpPr>
        <p:spPr>
          <a:xfrm>
            <a:off x="1022195" y="4512527"/>
            <a:ext cx="3668751" cy="1704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6759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GBV">
  <a:themeElements>
    <a:clrScheme name="GBV">
      <a:dk1>
        <a:srgbClr val="474747"/>
      </a:dk1>
      <a:lt1>
        <a:srgbClr val="FFFFFF"/>
      </a:lt1>
      <a:dk2>
        <a:srgbClr val="282828"/>
      </a:dk2>
      <a:lt2>
        <a:srgbClr val="E6E6E6"/>
      </a:lt2>
      <a:accent1>
        <a:srgbClr val="5780C0"/>
      </a:accent1>
      <a:accent2>
        <a:srgbClr val="2F5EA2"/>
      </a:accent2>
      <a:accent3>
        <a:srgbClr val="26497C"/>
      </a:accent3>
      <a:accent4>
        <a:srgbClr val="CD901B"/>
      </a:accent4>
      <a:accent5>
        <a:srgbClr val="E27514"/>
      </a:accent5>
      <a:accent6>
        <a:srgbClr val="F0A20C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GBV.thmx</Template>
  <TotalTime>0</TotalTime>
  <Words>275</Words>
  <Application>Microsoft Office PowerPoint</Application>
  <PresentationFormat>Bildschirmpräsentation (4:3)</PresentationFormat>
  <Paragraphs>97</Paragraphs>
  <Slides>10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GBV</vt:lpstr>
      <vt:lpstr>DNB-Datenbezieherworkshop 2013   Fernleihprozesse in den Verbünden  Beispiel GBV-FLS </vt:lpstr>
      <vt:lpstr>Bestands-Updates</vt:lpstr>
      <vt:lpstr>GBV-Pica           ZDB-Pica (Standard)</vt:lpstr>
      <vt:lpstr>ZDB-Pica           GBV-Pica (VFL)</vt:lpstr>
      <vt:lpstr>Kopienfernleihe verbundintern</vt:lpstr>
      <vt:lpstr>Kopienfernleihe verbundübergreifend</vt:lpstr>
      <vt:lpstr>Leitweg über alle 6 Verbünde</vt:lpstr>
      <vt:lpstr>Bestand nur in Partnerverbünden</vt:lpstr>
      <vt:lpstr>Bestelldatenaustausch VFL</vt:lpstr>
      <vt:lpstr>PowerPoint-Präsentation</vt:lpstr>
    </vt:vector>
  </TitlesOfParts>
  <Company>VZG / GBV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konradi</dc:creator>
  <cp:lastModifiedBy>Regina, Willwerth</cp:lastModifiedBy>
  <cp:revision>133</cp:revision>
  <cp:lastPrinted>2013-10-11T10:33:08Z</cp:lastPrinted>
  <dcterms:created xsi:type="dcterms:W3CDTF">2012-05-07T12:02:35Z</dcterms:created>
  <dcterms:modified xsi:type="dcterms:W3CDTF">2013-10-11T10:37:49Z</dcterms:modified>
</cp:coreProperties>
</file>