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304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6" r:id="rId17"/>
    <p:sldId id="287" r:id="rId18"/>
    <p:sldId id="273" r:id="rId19"/>
    <p:sldId id="274" r:id="rId20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ittlere Formatvorlage 3 - 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836" autoAdjust="0"/>
  </p:normalViewPr>
  <p:slideViewPr>
    <p:cSldViewPr>
      <p:cViewPr varScale="1">
        <p:scale>
          <a:sx n="65" d="100"/>
          <a:sy n="65" d="100"/>
        </p:scale>
        <p:origin x="-6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03C3E-69DF-4063-BA7C-445A05608212}" type="datetimeFigureOut">
              <a:rPr lang="de-DE" smtClean="0"/>
              <a:t>14.10.2013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ACD95-8F17-43AA-979C-7F9F407C157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4975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9919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587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316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303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409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140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B60990-A456-4E15-8235-A772450F9E97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878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dnb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3343275"/>
            <a:ext cx="7593012" cy="12954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914650"/>
            <a:ext cx="7593012" cy="385763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Prototypische Fernleihschnittstelle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422800"/>
            <a:ext cx="7593012" cy="3697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0"/>
          </p:nvPr>
        </p:nvSpPr>
        <p:spPr>
          <a:xfrm>
            <a:off x="514350" y="6384925"/>
            <a:ext cx="7874000" cy="1524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Prototypische Fernleihschnittstelle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Prototypische Fernleihschnittstelle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defRPr lang="de-D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lnSpc>
                <a:spcPts val="2000"/>
              </a:lnSpc>
              <a:spcBef>
                <a:spcPts val="300"/>
              </a:spcBef>
              <a:defRPr sz="1600"/>
            </a:lvl2pPr>
            <a:lvl3pPr>
              <a:lnSpc>
                <a:spcPts val="2000"/>
              </a:lnSpc>
              <a:spcBef>
                <a:spcPts val="300"/>
              </a:spcBef>
              <a:defRPr sz="1600"/>
            </a:lvl3pPr>
            <a:lvl4pPr>
              <a:lnSpc>
                <a:spcPts val="2000"/>
              </a:lnSpc>
              <a:spcBef>
                <a:spcPts val="300"/>
              </a:spcBef>
              <a:defRPr sz="1600"/>
            </a:lvl4pPr>
            <a:lvl5pPr>
              <a:lnSpc>
                <a:spcPts val="2000"/>
              </a:lnSpc>
              <a:spcBef>
                <a:spcPts val="3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Prototypische Fernleihschnittstelle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Prototypische Fernleihschnittstelle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Prototypische Fernleihschnittstelle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827088" y="2698750"/>
            <a:ext cx="7593012" cy="3417888"/>
          </a:xfrm>
        </p:spPr>
        <p:txBody>
          <a:bodyPr/>
          <a:lstStyle>
            <a:lvl1pPr>
              <a:spcBef>
                <a:spcPts val="1680"/>
              </a:spcBef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Prototypische Fernleihschnittstelle | Hubrich | 14. Oktober 2013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und zwei Obje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27088" y="2698750"/>
            <a:ext cx="3719512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99000" y="2698750"/>
            <a:ext cx="3721100" cy="3417888"/>
          </a:xfrm>
        </p:spPr>
        <p:txBody>
          <a:bodyPr/>
          <a:lstStyle>
            <a:lvl1pPr>
              <a:spcBef>
                <a:spcPts val="1200"/>
              </a:spcBef>
              <a:buNone/>
              <a:defRPr sz="2000"/>
            </a:lvl1pPr>
            <a:lvl2pPr>
              <a:lnSpc>
                <a:spcPts val="2000"/>
              </a:lnSpc>
              <a:defRPr sz="1600"/>
            </a:lvl2pPr>
            <a:lvl3pPr>
              <a:lnSpc>
                <a:spcPts val="2000"/>
              </a:lnSpc>
              <a:defRPr sz="1600"/>
            </a:lvl3pPr>
            <a:lvl4pPr>
              <a:lnSpc>
                <a:spcPts val="2000"/>
              </a:lnSpc>
              <a:defRPr sz="1600"/>
            </a:lvl4pPr>
            <a:lvl5pPr>
              <a:lnSpc>
                <a:spcPts val="2000"/>
              </a:lnSpc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| Prototypische Fernleihschnittstelle | Hubrich | 14. Oktober 2013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619250"/>
            <a:ext cx="75930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698750"/>
            <a:ext cx="7593012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6384925"/>
            <a:ext cx="787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 smtClean="0"/>
              <a:t>| Prototypische Fernleihschnittstelle | Hubrich | 14. Oktober 2013</a:t>
            </a:r>
            <a:endParaRPr lang="de-DE"/>
          </a:p>
        </p:txBody>
      </p:sp>
      <p:pic>
        <p:nvPicPr>
          <p:cNvPr id="1029" name="Picture 10" descr="dnb_RG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12088" y="404813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endParaRPr lang="de-DE" sz="1000" b="1" dirty="0"/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Prototypische Fernleihschnittstelle</a:t>
            </a:r>
            <a:endParaRPr lang="de-DE" sz="2800" dirty="0" smtClean="0"/>
          </a:p>
        </p:txBody>
      </p:sp>
      <p:sp>
        <p:nvSpPr>
          <p:cNvPr id="3077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827584" y="2492896"/>
            <a:ext cx="7593012" cy="385763"/>
          </a:xfrm>
          <a:noFill/>
        </p:spPr>
        <p:txBody>
          <a:bodyPr/>
          <a:lstStyle/>
          <a:p>
            <a:pPr eaLnBrk="1" hangingPunct="1"/>
            <a:r>
              <a:rPr lang="de-DE" dirty="0" smtClean="0"/>
              <a:t>Jessica Hubrich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Anpassungs-/Erweiterungsoptionen (III)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Anpassung Cache</a:t>
            </a:r>
          </a:p>
          <a:p>
            <a:pPr marL="1341438" indent="-1073150">
              <a:buNone/>
            </a:pPr>
            <a:r>
              <a:rPr lang="de-DE" dirty="0"/>
              <a:t>Option: tages- und/oder wochenaktuellen Daten im </a:t>
            </a:r>
            <a:r>
              <a:rPr lang="de-DE" dirty="0" smtClean="0"/>
              <a:t>Cache für Titel mit &gt;500 </a:t>
            </a:r>
            <a:r>
              <a:rPr lang="de-DE" dirty="0" err="1" smtClean="0"/>
              <a:t>Exemplardaten</a:t>
            </a:r>
            <a:endParaRPr lang="de-DE" dirty="0"/>
          </a:p>
          <a:p>
            <a:endParaRPr lang="de-DE" dirty="0"/>
          </a:p>
        </p:txBody>
      </p:sp>
      <p:sp>
        <p:nvSpPr>
          <p:cNvPr id="1229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15918B6-6326-4FE2-9FF6-A6C9AEDA9D7E}" type="slidenum">
              <a:rPr lang="de-DE" sz="1000" b="1"/>
              <a:pPr algn="ctr"/>
              <a:t>10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Anpassungs-/Erweiterungsoptionen (IV)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Vorschläge seitens </a:t>
            </a:r>
            <a:r>
              <a:rPr lang="de-DE" dirty="0" err="1"/>
              <a:t>Workshopteilnehmer</a:t>
            </a:r>
            <a:r>
              <a:rPr lang="de-DE" dirty="0"/>
              <a:t>:</a:t>
            </a:r>
          </a:p>
          <a:p>
            <a:pPr marL="0" indent="0">
              <a:buNone/>
            </a:pPr>
            <a:r>
              <a:rPr lang="de-DE" dirty="0" smtClean="0"/>
              <a:t>– Ergänzung Band + Jahr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– </a:t>
            </a:r>
            <a:r>
              <a:rPr lang="de-DE" dirty="0" smtClean="0"/>
              <a:t>elektronische Verfügbarkeit </a:t>
            </a:r>
            <a:r>
              <a:rPr lang="de-DE" smtClean="0"/>
              <a:t>von Parallelausgaben</a:t>
            </a:r>
            <a:endParaRPr lang="de-DE" dirty="0"/>
          </a:p>
          <a:p>
            <a:endParaRPr lang="de-DE" dirty="0"/>
          </a:p>
        </p:txBody>
      </p:sp>
      <p:sp>
        <p:nvSpPr>
          <p:cNvPr id="1331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B255F3E-E2AF-4E08-A2BE-E5C3AAFE6FE5}" type="slidenum">
              <a:rPr lang="de-DE" sz="1000" b="1"/>
              <a:pPr algn="ctr"/>
              <a:t>11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Festlegung des weiteren Vorgehens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Pilotanwender etc.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433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  <a:endParaRPr lang="de-DE" dirty="0" smtClean="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E989BB9-3CC7-4ADB-A5A9-6FC66B9DB0FD}" type="slidenum">
              <a:rPr lang="de-DE" sz="1000" b="1"/>
              <a:pPr algn="ctr"/>
              <a:t>12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536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1EB0142D-B270-4794-8B97-49896BD769A3}" type="slidenum">
              <a:rPr lang="de-DE" sz="1000" b="1"/>
              <a:pPr algn="ctr"/>
              <a:t>13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638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BB910FC-E7E2-4C07-816E-9606D72285F4}" type="slidenum">
              <a:rPr lang="de-DE" sz="1000" b="1"/>
              <a:pPr algn="ctr"/>
              <a:t>14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741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896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DB78337-3E71-4325-899F-F5DAF048845A}" type="slidenum">
              <a:rPr lang="de-DE" sz="1000" b="1"/>
              <a:pPr algn="ctr"/>
              <a:t>15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43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049DFBE8-B47F-4609-9919-15145F99673B}" type="slidenum">
              <a:rPr lang="de-DE" sz="1000" b="1"/>
              <a:pPr algn="ctr"/>
              <a:t>16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945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E15879C-1943-4F80-9F3A-2F272C09993A}" type="slidenum">
              <a:rPr lang="de-DE" sz="1000" b="1"/>
              <a:pPr algn="ctr"/>
              <a:t>17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048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370F93C-3ABC-42B4-9B83-2F58888652D9}" type="slidenum">
              <a:rPr lang="de-DE" sz="1000" b="1"/>
              <a:pPr algn="ctr"/>
              <a:t>18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150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810F07D3-BF98-4775-A0D7-0AFDF73E6A24}" type="slidenum">
              <a:rPr lang="de-DE" sz="1000" b="1"/>
              <a:pPr algn="ctr"/>
              <a:t>19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b="1" dirty="0" smtClean="0"/>
              <a:t>Anforderungen / Eigenschaften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>
              <a:spcBef>
                <a:spcPts val="900"/>
              </a:spcBef>
            </a:pPr>
            <a:r>
              <a:rPr lang="de-DE" sz="2000" b="0" dirty="0" smtClean="0"/>
              <a:t>Schnittstelle dezidiert zugeschnitten auf den Anwendungsfall Fernleihe</a:t>
            </a:r>
          </a:p>
          <a:p>
            <a:pPr>
              <a:spcBef>
                <a:spcPts val="900"/>
              </a:spcBef>
            </a:pPr>
            <a:r>
              <a:rPr lang="de-DE" sz="2000" b="0" dirty="0" smtClean="0"/>
              <a:t>Konstant zufriedenstellende Performance (durchschnittliche Antwortzeit 1.000 </a:t>
            </a:r>
            <a:r>
              <a:rPr lang="de-DE" sz="2000" b="0" dirty="0" err="1" smtClean="0"/>
              <a:t>ms</a:t>
            </a:r>
            <a:r>
              <a:rPr lang="de-DE" sz="2000" b="0" dirty="0" smtClean="0"/>
              <a:t>)</a:t>
            </a:r>
          </a:p>
          <a:p>
            <a:pPr>
              <a:spcBef>
                <a:spcPts val="900"/>
              </a:spcBef>
            </a:pPr>
            <a:r>
              <a:rPr lang="de-DE" sz="2000" b="0" dirty="0"/>
              <a:t>Konversion als Teil des Services = kein Remote-Aufruf eines externen Webservices notwendig</a:t>
            </a:r>
          </a:p>
          <a:p>
            <a:pPr>
              <a:spcBef>
                <a:spcPts val="900"/>
              </a:spcBef>
            </a:pPr>
            <a:endParaRPr lang="de-DE" sz="2000" b="0" dirty="0" smtClean="0"/>
          </a:p>
          <a:p>
            <a:pPr marL="357188" indent="0">
              <a:spcBef>
                <a:spcPts val="900"/>
              </a:spcBef>
              <a:buNone/>
            </a:pPr>
            <a:endParaRPr lang="de-DE" sz="1800" b="0" dirty="0" smtClean="0"/>
          </a:p>
          <a:p>
            <a:pPr>
              <a:spcBef>
                <a:spcPts val="900"/>
              </a:spcBef>
            </a:pPr>
            <a:endParaRPr lang="de-DE" sz="1800" b="0" dirty="0" smtClean="0"/>
          </a:p>
          <a:p>
            <a:pPr>
              <a:spcBef>
                <a:spcPts val="900"/>
              </a:spcBef>
            </a:pPr>
            <a:endParaRPr lang="de-DE" sz="1800" b="0" dirty="0" smtClean="0"/>
          </a:p>
          <a:p>
            <a:pPr>
              <a:spcBef>
                <a:spcPts val="900"/>
              </a:spcBef>
            </a:pPr>
            <a:endParaRPr lang="de-DE" sz="1800" b="0" dirty="0"/>
          </a:p>
          <a:p>
            <a:pPr>
              <a:spcBef>
                <a:spcPts val="900"/>
              </a:spcBef>
            </a:pPr>
            <a:endParaRPr lang="de-DE" sz="1800" b="0" dirty="0" smtClean="0"/>
          </a:p>
          <a:p>
            <a:pPr marL="0" indent="0" eaLnBrk="1" hangingPunct="1">
              <a:spcBef>
                <a:spcPts val="900"/>
              </a:spcBef>
              <a:buNone/>
            </a:pPr>
            <a:endParaRPr lang="de-DE" sz="2600" b="0" dirty="0" smtClean="0"/>
          </a:p>
        </p:txBody>
      </p:sp>
      <p:sp>
        <p:nvSpPr>
          <p:cNvPr id="409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dirty="0" smtClean="0"/>
              <a:t>| Prototypische </a:t>
            </a:r>
            <a:r>
              <a:rPr lang="de-DE" dirty="0"/>
              <a:t>Fernleihschnittstelle | </a:t>
            </a:r>
            <a:r>
              <a:rPr lang="de-DE" dirty="0" smtClean="0"/>
              <a:t>Hubrich </a:t>
            </a:r>
            <a:r>
              <a:rPr lang="de-DE" dirty="0"/>
              <a:t>| 14. Oktober 2013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C9B14742-FF91-4173-BD01-398BF8230A4C}" type="slidenum">
              <a:rPr lang="de-DE" sz="1000" b="1"/>
              <a:pPr algn="ctr"/>
              <a:t>2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Umsetzung </a:t>
            </a:r>
            <a:r>
              <a:rPr lang="de-DE" dirty="0"/>
              <a:t>(I)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45077" y="2708920"/>
            <a:ext cx="7593012" cy="3417888"/>
          </a:xfrm>
        </p:spPr>
        <p:txBody>
          <a:bodyPr/>
          <a:lstStyle/>
          <a:p>
            <a:pPr marL="0" lvl="1" indent="0">
              <a:buNone/>
            </a:pPr>
            <a:endParaRPr lang="de-DE" sz="1800" dirty="0" smtClean="0"/>
          </a:p>
          <a:p>
            <a:pPr marL="0" lvl="1" indent="0">
              <a:buNone/>
            </a:pPr>
            <a:endParaRPr lang="de-DE" sz="1800" dirty="0"/>
          </a:p>
          <a:p>
            <a:pPr marL="0" lvl="1" indent="0">
              <a:buNone/>
            </a:pPr>
            <a:endParaRPr lang="de-DE" sz="1800" dirty="0" smtClean="0"/>
          </a:p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endParaRPr lang="de-DE" dirty="0"/>
          </a:p>
          <a:p>
            <a:pPr marL="457200" lvl="1" indent="0">
              <a:buNone/>
            </a:pPr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12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  <a:endParaRPr lang="de-DE" dirty="0" smtClean="0"/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3</a:t>
            </a:fld>
            <a:endParaRPr lang="de-DE" sz="1000" b="1"/>
          </a:p>
        </p:txBody>
      </p:sp>
      <p:sp>
        <p:nvSpPr>
          <p:cNvPr id="12" name="Textfeld 11"/>
          <p:cNvSpPr txBox="1"/>
          <p:nvPr/>
        </p:nvSpPr>
        <p:spPr>
          <a:xfrm>
            <a:off x="884824" y="2348880"/>
            <a:ext cx="2450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de-DE" sz="2000" dirty="0" err="1" smtClean="0"/>
              <a:t>Json</a:t>
            </a:r>
            <a:r>
              <a:rPr lang="de-DE" sz="2000" dirty="0" smtClean="0"/>
              <a:t>-Schnittstelle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" y="2924944"/>
            <a:ext cx="8633460" cy="203082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884824" y="5229200"/>
            <a:ext cx="8007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Cache zur Vorberechnung der Antworten für Zeitschriftentitel </a:t>
            </a:r>
          </a:p>
          <a:p>
            <a:r>
              <a:rPr lang="de-DE" dirty="0" smtClean="0"/>
              <a:t>mit vielen Exemplaren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Umsetzung </a:t>
            </a:r>
            <a:r>
              <a:rPr lang="de-DE" dirty="0"/>
              <a:t>(II)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spcBef>
                <a:spcPts val="600"/>
              </a:spcBef>
              <a:buNone/>
            </a:pPr>
            <a:r>
              <a:rPr lang="de-DE" sz="2000" dirty="0"/>
              <a:t>Repräsentationen für Pica+-Felder </a:t>
            </a:r>
          </a:p>
        </p:txBody>
      </p:sp>
      <p:sp>
        <p:nvSpPr>
          <p:cNvPr id="614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09DEF66-784C-4ABA-A954-EA29E77B5B61}" type="slidenum">
              <a:rPr lang="de-DE" sz="1000" b="1"/>
              <a:pPr algn="ctr"/>
              <a:t>4</a:t>
            </a:fld>
            <a:endParaRPr lang="de-DE" sz="1000" b="1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00" y="3013868"/>
            <a:ext cx="7315200" cy="828675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549" y="3876815"/>
            <a:ext cx="74009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Performancetests (I)</a:t>
            </a:r>
          </a:p>
        </p:txBody>
      </p:sp>
      <p:sp>
        <p:nvSpPr>
          <p:cNvPr id="7170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3BBA09B9-4503-4404-9519-4B0163DF13EF}" type="slidenum">
              <a:rPr lang="de-DE" sz="1000" b="1"/>
              <a:pPr algn="ctr"/>
              <a:t>5</a:t>
            </a:fld>
            <a:endParaRPr lang="de-DE" sz="1000" b="1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827088" y="2698750"/>
            <a:ext cx="7593012" cy="3417888"/>
          </a:xfrm>
        </p:spPr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12" name="Inhaltsplatzhalter 9"/>
          <p:cNvSpPr txBox="1">
            <a:spLocks/>
          </p:cNvSpPr>
          <p:nvPr/>
        </p:nvSpPr>
        <p:spPr bwMode="auto">
          <a:xfrm>
            <a:off x="946830" y="2851150"/>
            <a:ext cx="7593012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ts val="2400"/>
              </a:lnSpc>
              <a:spcBef>
                <a:spcPts val="1680"/>
              </a:spcBef>
              <a:spcAft>
                <a:spcPct val="0"/>
              </a:spcAft>
              <a:buFont typeface="Verdana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lnSpc>
                <a:spcPts val="2000"/>
              </a:lnSpc>
              <a:spcBef>
                <a:spcPts val="3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268288" indent="-268288">
              <a:spcBef>
                <a:spcPts val="0"/>
              </a:spcBef>
              <a:buFont typeface="Verdana" pitchFamily="34" charset="0"/>
              <a:buNone/>
            </a:pPr>
            <a:endParaRPr lang="de-DE" kern="0" dirty="0" smtClean="0"/>
          </a:p>
          <a:p>
            <a:pPr marL="0" indent="0">
              <a:spcBef>
                <a:spcPts val="0"/>
              </a:spcBef>
              <a:buFont typeface="Verdana" pitchFamily="34" charset="0"/>
              <a:buNone/>
            </a:pPr>
            <a:endParaRPr lang="de-DE" kern="0" dirty="0" smtClean="0"/>
          </a:p>
          <a:p>
            <a:pPr marL="0" indent="0">
              <a:spcBef>
                <a:spcPts val="0"/>
              </a:spcBef>
              <a:buFont typeface="Verdana" pitchFamily="34" charset="0"/>
              <a:buNone/>
            </a:pPr>
            <a:endParaRPr lang="de-DE" kern="0" dirty="0" smtClean="0"/>
          </a:p>
          <a:p>
            <a:pPr marL="0" indent="0">
              <a:spcBef>
                <a:spcPts val="0"/>
              </a:spcBef>
              <a:buFont typeface="Verdana" pitchFamily="34" charset="0"/>
              <a:buNone/>
            </a:pPr>
            <a:endParaRPr lang="de-DE" kern="0" dirty="0" smtClean="0"/>
          </a:p>
          <a:p>
            <a:pPr marL="0" indent="0">
              <a:buFont typeface="Verdana" pitchFamily="34" charset="0"/>
              <a:buNone/>
            </a:pPr>
            <a:endParaRPr lang="de-DE" kern="0" dirty="0" smtClean="0"/>
          </a:p>
          <a:p>
            <a:pPr marL="0" indent="0">
              <a:buFont typeface="Verdana" pitchFamily="34" charset="0"/>
              <a:buNone/>
            </a:pPr>
            <a:endParaRPr lang="de-DE" kern="0" dirty="0"/>
          </a:p>
        </p:txBody>
      </p:sp>
      <p:pic>
        <p:nvPicPr>
          <p:cNvPr id="7" name="Inhaltsplatzhalt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8349" y="3284984"/>
            <a:ext cx="7593012" cy="305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/>
        </p:nvSpPr>
        <p:spPr>
          <a:xfrm>
            <a:off x="878349" y="2276872"/>
            <a:ext cx="1887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Ohne Cache</a:t>
            </a:r>
            <a:endParaRPr lang="de-DE" sz="2000" b="1" dirty="0"/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003299"/>
              </p:ext>
            </p:extLst>
          </p:nvPr>
        </p:nvGraphicFramePr>
        <p:xfrm>
          <a:off x="4355976" y="2320766"/>
          <a:ext cx="4104456" cy="110744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255912"/>
                <a:gridCol w="1848544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Reaktionszeit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sym typeface="Symbol"/>
                        </a:rPr>
                        <a:t>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Titel m. Ex.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1.500ms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&gt;</a:t>
                      </a:r>
                      <a:r>
                        <a:rPr lang="de-DE" baseline="0" dirty="0" smtClean="0"/>
                        <a:t> 500 Ex.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&lt; 1.000ms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&lt;500 Ex.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212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Performancetests (II)</a:t>
            </a:r>
            <a:endParaRPr lang="de-DE" dirty="0"/>
          </a:p>
        </p:txBody>
      </p:sp>
      <p:sp>
        <p:nvSpPr>
          <p:cNvPr id="8194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8B22CAA-76F9-40A4-82AB-BDA9A150BA32}" type="slidenum">
              <a:rPr lang="de-DE" sz="1000" b="1"/>
              <a:pPr algn="ctr"/>
              <a:t>6</a:t>
            </a:fld>
            <a:endParaRPr lang="de-DE" sz="1000" b="1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1" name="Inhaltsplatzhalt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8877" y="3147865"/>
            <a:ext cx="7593012" cy="306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867681"/>
              </p:ext>
            </p:extLst>
          </p:nvPr>
        </p:nvGraphicFramePr>
        <p:xfrm>
          <a:off x="4355976" y="2320766"/>
          <a:ext cx="4104456" cy="110744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255912"/>
                <a:gridCol w="1848544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Reaktionszeit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sym typeface="Symbol"/>
                        </a:rPr>
                        <a:t>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tx1"/>
                          </a:solidFill>
                        </a:rPr>
                        <a:t>Titel m. Ex.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34ms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&gt;</a:t>
                      </a:r>
                      <a:r>
                        <a:rPr lang="de-DE" baseline="0" dirty="0" smtClean="0"/>
                        <a:t> 500 Ex.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&lt; 20ms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&lt;500 Ex.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858877" y="2276872"/>
            <a:ext cx="1582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Mit Cache</a:t>
            </a:r>
            <a:endParaRPr lang="de-DE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 / Diskussion</a:t>
            </a:r>
            <a:endParaRPr lang="de-DE" dirty="0"/>
          </a:p>
        </p:txBody>
      </p:sp>
      <p:sp>
        <p:nvSpPr>
          <p:cNvPr id="9218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4901366-3F13-43D2-9BD8-C88395F9D50D}" type="slidenum">
              <a:rPr lang="de-DE" sz="1000" b="1"/>
              <a:pPr algn="ctr"/>
              <a:t>7</a:t>
            </a:fld>
            <a:endParaRPr lang="de-DE" sz="1000" b="1"/>
          </a:p>
        </p:txBody>
      </p:sp>
      <p:sp>
        <p:nvSpPr>
          <p:cNvPr id="10" name="Inhaltsplatzhalter 8"/>
          <p:cNvSpPr>
            <a:spLocks noGrp="1"/>
          </p:cNvSpPr>
          <p:nvPr>
            <p:ph idx="1"/>
          </p:nvPr>
        </p:nvSpPr>
        <p:spPr>
          <a:xfrm>
            <a:off x="827088" y="2698750"/>
            <a:ext cx="7593012" cy="3417888"/>
          </a:xfrm>
        </p:spPr>
        <p:txBody>
          <a:bodyPr/>
          <a:lstStyle/>
          <a:p>
            <a:r>
              <a:rPr lang="de-DE" dirty="0" smtClean="0"/>
              <a:t>Haben Sie den Testzugang für die prototypische Fernleihschnittstelle genutzt? Welchen Eindruck haben Sie von der Fernleihschnittstelle? </a:t>
            </a:r>
          </a:p>
          <a:p>
            <a:r>
              <a:rPr lang="de-DE" dirty="0" smtClean="0"/>
              <a:t>Können Sie sich langfristig vorstellen, die Fernleihschnittstelle bei sich einzusetzen? Wie könnte die Fernleihschnittstelle bei Ihnen eingebunden werden?</a:t>
            </a:r>
          </a:p>
          <a:p>
            <a:pPr marL="268288" indent="-268288">
              <a:buNone/>
            </a:pPr>
            <a:endParaRPr lang="de-DE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Anpassungs-/Erweiterungsoptionen (I)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8288" indent="-268288">
              <a:buNone/>
            </a:pPr>
            <a:r>
              <a:rPr lang="de-DE" dirty="0"/>
              <a:t>Anpassung Datenformat</a:t>
            </a:r>
          </a:p>
          <a:p>
            <a:pPr marL="268288" indent="0">
              <a:buNone/>
            </a:pPr>
            <a:r>
              <a:rPr lang="de-DE" dirty="0"/>
              <a:t>Zurzeit: sprechende Bezeichner</a:t>
            </a:r>
          </a:p>
          <a:p>
            <a:pPr marL="268288" indent="0">
              <a:buNone/>
            </a:pPr>
            <a:r>
              <a:rPr lang="de-DE" dirty="0"/>
              <a:t>Option: Pica+</a:t>
            </a:r>
          </a:p>
          <a:p>
            <a:pPr marL="268288" indent="-268288">
              <a:buNone/>
            </a:pP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10242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1F6877A1-CE93-4F03-87E7-6555A3C9C3C2}" type="slidenum">
              <a:rPr lang="de-DE" sz="1000" b="1"/>
              <a:pPr algn="ctr"/>
              <a:t>8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Anpassungs-/Erweiterungsoptionen (II)</a:t>
            </a:r>
          </a:p>
        </p:txBody>
      </p:sp>
      <p:sp>
        <p:nvSpPr>
          <p:cNvPr id="1126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| Prototypische Fernleihschnittstelle | Hubrich | 14. Oktober 2013</a:t>
            </a:r>
            <a:endParaRPr lang="de-DE" dirty="0" smtClean="0"/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A4B9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FB9A5C09-60F7-4597-AA13-EB7B3B3D1FF2}" type="slidenum">
              <a:rPr lang="de-DE" sz="1000" b="1"/>
              <a:pPr algn="ctr"/>
              <a:t>9</a:t>
            </a:fld>
            <a:endParaRPr lang="de-DE" sz="1000" b="1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Anpassung Rückgabe </a:t>
            </a:r>
            <a:r>
              <a:rPr lang="de-DE" dirty="0" err="1"/>
              <a:t>Exemplardaten</a:t>
            </a:r>
            <a:endParaRPr lang="de-DE" dirty="0"/>
          </a:p>
          <a:p>
            <a:pPr marL="357188" indent="0">
              <a:buNone/>
            </a:pPr>
            <a:r>
              <a:rPr lang="de-DE" dirty="0"/>
              <a:t>Zurzeit: alle </a:t>
            </a:r>
            <a:r>
              <a:rPr lang="de-DE" dirty="0" err="1"/>
              <a:t>Exemplardaten</a:t>
            </a:r>
            <a:endParaRPr lang="de-DE" dirty="0"/>
          </a:p>
          <a:p>
            <a:pPr marL="357188" indent="0">
              <a:buNone/>
            </a:pPr>
            <a:r>
              <a:rPr lang="de-DE" dirty="0"/>
              <a:t>Option: Rückgabe spezifischer </a:t>
            </a:r>
            <a:r>
              <a:rPr lang="de-DE" dirty="0" err="1"/>
              <a:t>Exemplardaten</a:t>
            </a:r>
            <a:r>
              <a:rPr lang="de-DE" dirty="0"/>
              <a:t> </a:t>
            </a:r>
          </a:p>
          <a:p>
            <a:pPr marL="1431925" indent="0">
              <a:spcBef>
                <a:spcPts val="0"/>
              </a:spcBef>
              <a:buNone/>
            </a:pPr>
            <a:r>
              <a:rPr lang="de-DE" dirty="0"/>
              <a:t>(z.B. einer Fernleihregion, eines Verbundes, einer Bibliothek)</a:t>
            </a:r>
          </a:p>
          <a:p>
            <a:pPr marL="1431925" indent="0">
              <a:spcBef>
                <a:spcPts val="0"/>
              </a:spcBef>
              <a:buNone/>
            </a:pPr>
            <a:endParaRPr lang="de-DE" dirty="0"/>
          </a:p>
          <a:p>
            <a:pPr marL="0" indent="0">
              <a:spcBef>
                <a:spcPts val="0"/>
              </a:spcBef>
              <a:buNone/>
            </a:pPr>
            <a:r>
              <a:rPr lang="de-DE" dirty="0"/>
              <a:t>Anpassung Rückgabeformat (Felder)</a:t>
            </a:r>
          </a:p>
          <a:p>
            <a:pPr marL="268288" indent="-268288">
              <a:buNone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</Template>
  <TotalTime>0</TotalTime>
  <Words>453</Words>
  <Application>Microsoft Office PowerPoint</Application>
  <PresentationFormat>Bildschirmpräsentation (4:3)</PresentationFormat>
  <Paragraphs>109</Paragraphs>
  <Slides>19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PPT-Vorlage</vt:lpstr>
      <vt:lpstr>Prototypische Fernleihschnittstelle</vt:lpstr>
      <vt:lpstr>Anforderungen / Eigenschaften</vt:lpstr>
      <vt:lpstr>Umsetzung (I)</vt:lpstr>
      <vt:lpstr>Umsetzung (II)</vt:lpstr>
      <vt:lpstr>Performancetests (I)</vt:lpstr>
      <vt:lpstr>Performancetests (II)</vt:lpstr>
      <vt:lpstr>Fragen / Diskussion</vt:lpstr>
      <vt:lpstr>Anpassungs-/Erweiterungsoptionen (I)</vt:lpstr>
      <vt:lpstr>Anpassungs-/Erweiterungsoptionen (II)</vt:lpstr>
      <vt:lpstr>Anpassungs-/Erweiterungsoptionen (III)</vt:lpstr>
      <vt:lpstr>Anpassungs-/Erweiterungsoptionen (IV)</vt:lpstr>
      <vt:lpstr>Festlegung des weiteren Vorgehens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hubrich</dc:creator>
  <cp:lastModifiedBy>althaus</cp:lastModifiedBy>
  <cp:revision>151</cp:revision>
  <cp:lastPrinted>2013-10-11T14:54:26Z</cp:lastPrinted>
  <dcterms:created xsi:type="dcterms:W3CDTF">2013-08-15T12:53:33Z</dcterms:created>
  <dcterms:modified xsi:type="dcterms:W3CDTF">2013-10-14T12:26:56Z</dcterms:modified>
</cp:coreProperties>
</file>