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44"/>
  </p:notesMasterIdLst>
  <p:handoutMasterIdLst>
    <p:handoutMasterId r:id="rId45"/>
  </p:handoutMasterIdLst>
  <p:sldIdLst>
    <p:sldId id="865" r:id="rId2"/>
    <p:sldId id="971" r:id="rId3"/>
    <p:sldId id="973" r:id="rId4"/>
    <p:sldId id="981" r:id="rId5"/>
    <p:sldId id="917" r:id="rId6"/>
    <p:sldId id="918" r:id="rId7"/>
    <p:sldId id="1040" r:id="rId8"/>
    <p:sldId id="920" r:id="rId9"/>
    <p:sldId id="948" r:id="rId10"/>
    <p:sldId id="1049" r:id="rId11"/>
    <p:sldId id="1020" r:id="rId12"/>
    <p:sldId id="1024" r:id="rId13"/>
    <p:sldId id="1025" r:id="rId14"/>
    <p:sldId id="1041" r:id="rId15"/>
    <p:sldId id="1042" r:id="rId16"/>
    <p:sldId id="1043" r:id="rId17"/>
    <p:sldId id="1044" r:id="rId18"/>
    <p:sldId id="1045" r:id="rId19"/>
    <p:sldId id="1026" r:id="rId20"/>
    <p:sldId id="1034" r:id="rId21"/>
    <p:sldId id="1035" r:id="rId22"/>
    <p:sldId id="1051" r:id="rId23"/>
    <p:sldId id="1052" r:id="rId24"/>
    <p:sldId id="1046" r:id="rId25"/>
    <p:sldId id="1050" r:id="rId26"/>
    <p:sldId id="977" r:id="rId27"/>
    <p:sldId id="1009" r:id="rId28"/>
    <p:sldId id="1008" r:id="rId29"/>
    <p:sldId id="1005" r:id="rId30"/>
    <p:sldId id="1006" r:id="rId31"/>
    <p:sldId id="1010" r:id="rId32"/>
    <p:sldId id="1016" r:id="rId33"/>
    <p:sldId id="1011" r:id="rId34"/>
    <p:sldId id="1013" r:id="rId35"/>
    <p:sldId id="1004" r:id="rId36"/>
    <p:sldId id="999" r:id="rId37"/>
    <p:sldId id="1000" r:id="rId38"/>
    <p:sldId id="1001" r:id="rId39"/>
    <p:sldId id="1002" r:id="rId40"/>
    <p:sldId id="1003" r:id="rId41"/>
    <p:sldId id="1038" r:id="rId42"/>
    <p:sldId id="1018" r:id="rId43"/>
  </p:sldIdLst>
  <p:sldSz cx="9144000" cy="6858000" type="screen4x3"/>
  <p:notesSz cx="7019925" cy="93059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ckey Hawk" initials="MLH" lastIdx="2" clrIdx="0"/>
  <p:cmAuthor id="1" name="harnishkmb" initials="a" lastIdx="1" clrIdx="1"/>
  <p:cmAuthor id="2" name="Annette Dortmund" initials="AD" lastIdx="2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A467A5"/>
    <a:srgbClr val="BE92BF"/>
    <a:srgbClr val="336699"/>
    <a:srgbClr val="FFFFFF"/>
    <a:srgbClr val="4A7382"/>
    <a:srgbClr val="E18100"/>
    <a:srgbClr val="FFFFCC"/>
    <a:srgbClr val="990033"/>
    <a:srgbClr val="406370"/>
    <a:srgbClr val="3E568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55" autoAdjust="0"/>
    <p:restoredTop sz="66833" autoAdjust="0"/>
  </p:normalViewPr>
  <p:slideViewPr>
    <p:cSldViewPr snapToGrid="0" snapToObjects="1" showGuides="1">
      <p:cViewPr>
        <p:scale>
          <a:sx n="50" d="100"/>
          <a:sy n="50" d="100"/>
        </p:scale>
        <p:origin x="-2742" y="-624"/>
      </p:cViewPr>
      <p:guideLst>
        <p:guide orient="horz" pos="240"/>
        <p:guide pos="2880"/>
      </p:guideLst>
    </p:cSldViewPr>
  </p:slideViewPr>
  <p:outlineViewPr>
    <p:cViewPr>
      <p:scale>
        <a:sx n="33" d="100"/>
        <a:sy n="33" d="100"/>
      </p:scale>
      <p:origin x="0" y="174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65" d="100"/>
          <a:sy n="65" d="100"/>
        </p:scale>
        <p:origin x="-3240" y="-114"/>
      </p:cViewPr>
      <p:guideLst>
        <p:guide orient="horz" pos="2931"/>
        <p:guide pos="221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5E60CE-88B9-4EFE-8886-0DD7E1808E1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05FDE50-5869-40B0-B2F2-4AC10A57284A}">
      <dgm:prSet custT="1"/>
      <dgm:spPr/>
      <dgm:t>
        <a:bodyPr/>
        <a:lstStyle/>
        <a:p>
          <a:pPr rtl="0"/>
          <a:r>
            <a:rPr lang="en-US" sz="3600" b="0" i="0" dirty="0" smtClean="0"/>
            <a:t>Decision of the Dutch Consortium Steering Committee on 18 February 2013</a:t>
          </a:r>
        </a:p>
        <a:p>
          <a:pPr rtl="0"/>
          <a:r>
            <a:rPr lang="en-US" sz="3600" b="0" i="0" dirty="0" smtClean="0"/>
            <a:t>Decision of the Dutch FOBID Board on 19 February 2013</a:t>
          </a:r>
          <a:endParaRPr lang="en-US" sz="3600" b="0" i="0" dirty="0"/>
        </a:p>
      </dgm:t>
    </dgm:pt>
    <dgm:pt modelId="{BDC0D494-E0D0-4C32-A242-28422B66A2F2}" type="parTrans" cxnId="{36A30F80-CFB6-49FE-B546-F1F0DFF24437}">
      <dgm:prSet/>
      <dgm:spPr/>
      <dgm:t>
        <a:bodyPr/>
        <a:lstStyle/>
        <a:p>
          <a:endParaRPr lang="en-US"/>
        </a:p>
      </dgm:t>
    </dgm:pt>
    <dgm:pt modelId="{DAD9A77F-597E-4CB5-9221-851BF1146AAB}" type="sibTrans" cxnId="{36A30F80-CFB6-49FE-B546-F1F0DFF24437}">
      <dgm:prSet/>
      <dgm:spPr/>
      <dgm:t>
        <a:bodyPr/>
        <a:lstStyle/>
        <a:p>
          <a:endParaRPr lang="en-US"/>
        </a:p>
      </dgm:t>
    </dgm:pt>
    <dgm:pt modelId="{EA5556B1-FC56-41A3-9EE6-23C77D6C491A}" type="pres">
      <dgm:prSet presAssocID="{BF5E60CE-88B9-4EFE-8886-0DD7E1808E1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6DAF5E7-42B7-470A-BDD4-A5BA5BA0ED1A}" type="pres">
      <dgm:prSet presAssocID="{D05FDE50-5869-40B0-B2F2-4AC10A57284A}" presName="linNode" presStyleCnt="0"/>
      <dgm:spPr/>
    </dgm:pt>
    <dgm:pt modelId="{94264B3C-385F-4F0F-AB42-E75F7DBB890D}" type="pres">
      <dgm:prSet presAssocID="{D05FDE50-5869-40B0-B2F2-4AC10A57284A}" presName="parentText" presStyleLbl="node1" presStyleIdx="0" presStyleCnt="1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6A30F80-CFB6-49FE-B546-F1F0DFF24437}" srcId="{BF5E60CE-88B9-4EFE-8886-0DD7E1808E19}" destId="{D05FDE50-5869-40B0-B2F2-4AC10A57284A}" srcOrd="0" destOrd="0" parTransId="{BDC0D494-E0D0-4C32-A242-28422B66A2F2}" sibTransId="{DAD9A77F-597E-4CB5-9221-851BF1146AAB}"/>
    <dgm:cxn modelId="{E0C288EE-1856-4909-9D87-071277AD016E}" type="presOf" srcId="{BF5E60CE-88B9-4EFE-8886-0DD7E1808E19}" destId="{EA5556B1-FC56-41A3-9EE6-23C77D6C491A}" srcOrd="0" destOrd="0" presId="urn:microsoft.com/office/officeart/2005/8/layout/vList5"/>
    <dgm:cxn modelId="{1C980B52-8E11-46A3-A189-F8126535A40F}" type="presOf" srcId="{D05FDE50-5869-40B0-B2F2-4AC10A57284A}" destId="{94264B3C-385F-4F0F-AB42-E75F7DBB890D}" srcOrd="0" destOrd="0" presId="urn:microsoft.com/office/officeart/2005/8/layout/vList5"/>
    <dgm:cxn modelId="{321DE5FB-2AED-4413-98A6-04CA0DC81B21}" type="presParOf" srcId="{EA5556B1-FC56-41A3-9EE6-23C77D6C491A}" destId="{26DAF5E7-42B7-470A-BDD4-A5BA5BA0ED1A}" srcOrd="0" destOrd="0" presId="urn:microsoft.com/office/officeart/2005/8/layout/vList5"/>
    <dgm:cxn modelId="{4DA49B4D-1231-4210-B1CB-101162E61528}" type="presParOf" srcId="{26DAF5E7-42B7-470A-BDD4-A5BA5BA0ED1A}" destId="{94264B3C-385F-4F0F-AB42-E75F7DBB890D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BDB848-35CB-48AD-A48C-E9F188FF7C4F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80FF9F-039E-4C33-B6B8-01BE894F1380}">
      <dgm:prSet custT="1"/>
      <dgm:spPr/>
      <dgm:t>
        <a:bodyPr/>
        <a:lstStyle/>
        <a:p>
          <a:pPr rtl="0"/>
          <a:r>
            <a:rPr lang="en-US" sz="4000" dirty="0" smtClean="0"/>
            <a:t>RT  </a:t>
          </a:r>
          <a:r>
            <a:rPr lang="en-US" sz="4000" dirty="0" smtClean="0">
              <a:sym typeface="Wingdings" pitchFamily="2" charset="2"/>
            </a:rPr>
            <a:t> </a:t>
          </a:r>
          <a:r>
            <a:rPr lang="en-US" sz="4000" dirty="0" smtClean="0"/>
            <a:t>RDA</a:t>
          </a:r>
          <a:endParaRPr lang="en-US" sz="4000" dirty="0"/>
        </a:p>
      </dgm:t>
    </dgm:pt>
    <dgm:pt modelId="{90E66DFA-743A-4712-A408-F413F94B1CFB}" type="parTrans" cxnId="{73606230-13DF-401B-A768-20582B0CA605}">
      <dgm:prSet/>
      <dgm:spPr/>
      <dgm:t>
        <a:bodyPr/>
        <a:lstStyle/>
        <a:p>
          <a:endParaRPr lang="en-US"/>
        </a:p>
      </dgm:t>
    </dgm:pt>
    <dgm:pt modelId="{81528BFB-7F0E-4BC1-A056-6502AA6A48CC}" type="sibTrans" cxnId="{73606230-13DF-401B-A768-20582B0CA605}">
      <dgm:prSet/>
      <dgm:spPr/>
      <dgm:t>
        <a:bodyPr/>
        <a:lstStyle/>
        <a:p>
          <a:endParaRPr lang="en-US"/>
        </a:p>
      </dgm:t>
    </dgm:pt>
    <dgm:pt modelId="{8920D77D-D8CB-47A5-A5A8-3617A4FFA562}">
      <dgm:prSet custT="1"/>
      <dgm:spPr/>
      <dgm:t>
        <a:bodyPr/>
        <a:lstStyle/>
        <a:p>
          <a:pPr rtl="0"/>
          <a:r>
            <a:rPr lang="en-US" sz="3200" dirty="0" smtClean="0"/>
            <a:t>MARC 21 standard exchange format</a:t>
          </a:r>
          <a:endParaRPr lang="en-US" sz="3200" dirty="0"/>
        </a:p>
      </dgm:t>
    </dgm:pt>
    <dgm:pt modelId="{ED746B3D-0369-4F0C-B97E-2E22B76FB95F}" type="parTrans" cxnId="{A3814082-1D91-4CB1-B2F9-9AF3A362E9E9}">
      <dgm:prSet/>
      <dgm:spPr/>
      <dgm:t>
        <a:bodyPr/>
        <a:lstStyle/>
        <a:p>
          <a:endParaRPr lang="en-US"/>
        </a:p>
      </dgm:t>
    </dgm:pt>
    <dgm:pt modelId="{AA57B217-F2E3-42FA-9419-DEC87D2854EA}" type="sibTrans" cxnId="{A3814082-1D91-4CB1-B2F9-9AF3A362E9E9}">
      <dgm:prSet/>
      <dgm:spPr/>
      <dgm:t>
        <a:bodyPr/>
        <a:lstStyle/>
        <a:p>
          <a:endParaRPr lang="en-US"/>
        </a:p>
      </dgm:t>
    </dgm:pt>
    <dgm:pt modelId="{2E53BA09-2507-4091-9BCC-6A1155816436}" type="pres">
      <dgm:prSet presAssocID="{8DBDB848-35CB-48AD-A48C-E9F188FF7C4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B70C519-BC31-4C1E-9A83-2350E5CB9E1B}" type="pres">
      <dgm:prSet presAssocID="{1680FF9F-039E-4C33-B6B8-01BE894F1380}" presName="linNode" presStyleCnt="0"/>
      <dgm:spPr/>
    </dgm:pt>
    <dgm:pt modelId="{882A6562-13C0-4222-9891-D849183CD03E}" type="pres">
      <dgm:prSet presAssocID="{1680FF9F-039E-4C33-B6B8-01BE894F1380}" presName="parentText" presStyleLbl="node1" presStyleIdx="0" presStyleCnt="2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6542FF9-E0D8-459A-B16D-EE52660AB562}" type="pres">
      <dgm:prSet presAssocID="{81528BFB-7F0E-4BC1-A056-6502AA6A48CC}" presName="sp" presStyleCnt="0"/>
      <dgm:spPr/>
    </dgm:pt>
    <dgm:pt modelId="{D8222E60-FDA7-4EA0-A7F4-EFC1139B6F71}" type="pres">
      <dgm:prSet presAssocID="{8920D77D-D8CB-47A5-A5A8-3617A4FFA562}" presName="linNode" presStyleCnt="0"/>
      <dgm:spPr/>
    </dgm:pt>
    <dgm:pt modelId="{B94D9F0D-EDCC-405F-AC70-BC7040C6B265}" type="pres">
      <dgm:prSet presAssocID="{8920D77D-D8CB-47A5-A5A8-3617A4FFA562}" presName="parentText" presStyleLbl="node1" presStyleIdx="1" presStyleCnt="2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D824FAA-2C9E-4856-83BC-EF5F3D0DD790}" type="presOf" srcId="{8920D77D-D8CB-47A5-A5A8-3617A4FFA562}" destId="{B94D9F0D-EDCC-405F-AC70-BC7040C6B265}" srcOrd="0" destOrd="0" presId="urn:microsoft.com/office/officeart/2005/8/layout/vList5"/>
    <dgm:cxn modelId="{6C4FD32C-891D-4D8E-82B4-E5A26355FD6F}" type="presOf" srcId="{8DBDB848-35CB-48AD-A48C-E9F188FF7C4F}" destId="{2E53BA09-2507-4091-9BCC-6A1155816436}" srcOrd="0" destOrd="0" presId="urn:microsoft.com/office/officeart/2005/8/layout/vList5"/>
    <dgm:cxn modelId="{4F502001-F4AF-4987-806C-EE8FB476C921}" type="presOf" srcId="{1680FF9F-039E-4C33-B6B8-01BE894F1380}" destId="{882A6562-13C0-4222-9891-D849183CD03E}" srcOrd="0" destOrd="0" presId="urn:microsoft.com/office/officeart/2005/8/layout/vList5"/>
    <dgm:cxn modelId="{73606230-13DF-401B-A768-20582B0CA605}" srcId="{8DBDB848-35CB-48AD-A48C-E9F188FF7C4F}" destId="{1680FF9F-039E-4C33-B6B8-01BE894F1380}" srcOrd="0" destOrd="0" parTransId="{90E66DFA-743A-4712-A408-F413F94B1CFB}" sibTransId="{81528BFB-7F0E-4BC1-A056-6502AA6A48CC}"/>
    <dgm:cxn modelId="{A3814082-1D91-4CB1-B2F9-9AF3A362E9E9}" srcId="{8DBDB848-35CB-48AD-A48C-E9F188FF7C4F}" destId="{8920D77D-D8CB-47A5-A5A8-3617A4FFA562}" srcOrd="1" destOrd="0" parTransId="{ED746B3D-0369-4F0C-B97E-2E22B76FB95F}" sibTransId="{AA57B217-F2E3-42FA-9419-DEC87D2854EA}"/>
    <dgm:cxn modelId="{C4E480CC-C4DA-43C4-8D9B-6B7F5E08C507}" type="presParOf" srcId="{2E53BA09-2507-4091-9BCC-6A1155816436}" destId="{AB70C519-BC31-4C1E-9A83-2350E5CB9E1B}" srcOrd="0" destOrd="0" presId="urn:microsoft.com/office/officeart/2005/8/layout/vList5"/>
    <dgm:cxn modelId="{EE17D9C7-9A81-40B6-BDD1-992828A5519C}" type="presParOf" srcId="{AB70C519-BC31-4C1E-9A83-2350E5CB9E1B}" destId="{882A6562-13C0-4222-9891-D849183CD03E}" srcOrd="0" destOrd="0" presId="urn:microsoft.com/office/officeart/2005/8/layout/vList5"/>
    <dgm:cxn modelId="{50884C55-D59F-40CF-A793-4F4A7A0028C8}" type="presParOf" srcId="{2E53BA09-2507-4091-9BCC-6A1155816436}" destId="{66542FF9-E0D8-459A-B16D-EE52660AB562}" srcOrd="1" destOrd="0" presId="urn:microsoft.com/office/officeart/2005/8/layout/vList5"/>
    <dgm:cxn modelId="{A5E821BD-C3DD-440F-BDD2-13F5F389880A}" type="presParOf" srcId="{2E53BA09-2507-4091-9BCC-6A1155816436}" destId="{D8222E60-FDA7-4EA0-A7F4-EFC1139B6F71}" srcOrd="2" destOrd="0" presId="urn:microsoft.com/office/officeart/2005/8/layout/vList5"/>
    <dgm:cxn modelId="{1EAFDBEE-94CE-4412-B380-E0700876FEC2}" type="presParOf" srcId="{D8222E60-FDA7-4EA0-A7F4-EFC1139B6F71}" destId="{B94D9F0D-EDCC-405F-AC70-BC7040C6B265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4264B3C-385F-4F0F-AB42-E75F7DBB890D}">
      <dsp:nvSpPr>
        <dsp:cNvPr id="0" name=""/>
        <dsp:cNvSpPr/>
      </dsp:nvSpPr>
      <dsp:spPr>
        <a:xfrm>
          <a:off x="3792" y="0"/>
          <a:ext cx="7764815" cy="3352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68580" rIns="137160" bIns="6858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0" i="0" kern="1200" dirty="0" smtClean="0"/>
            <a:t>Decision of the Dutch Consortium Steering Committee on 18 February 2013</a:t>
          </a:r>
        </a:p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0" i="0" kern="1200" dirty="0" smtClean="0"/>
            <a:t>Decision of the Dutch FOBID Board on 19 February 2013</a:t>
          </a:r>
          <a:endParaRPr lang="en-US" sz="3600" b="0" i="0" kern="1200" dirty="0"/>
        </a:p>
      </dsp:txBody>
      <dsp:txXfrm>
        <a:off x="3792" y="0"/>
        <a:ext cx="7764815" cy="33528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82A6562-13C0-4222-9891-D849183CD03E}">
      <dsp:nvSpPr>
        <dsp:cNvPr id="0" name=""/>
        <dsp:cNvSpPr/>
      </dsp:nvSpPr>
      <dsp:spPr>
        <a:xfrm>
          <a:off x="3503" y="20"/>
          <a:ext cx="7173257" cy="8084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kern="1200" dirty="0" smtClean="0"/>
            <a:t>RT  </a:t>
          </a:r>
          <a:r>
            <a:rPr lang="en-US" sz="4000" kern="1200" dirty="0" smtClean="0">
              <a:sym typeface="Wingdings" pitchFamily="2" charset="2"/>
            </a:rPr>
            <a:t> </a:t>
          </a:r>
          <a:r>
            <a:rPr lang="en-US" sz="4000" kern="1200" dirty="0" smtClean="0"/>
            <a:t>RDA</a:t>
          </a:r>
          <a:endParaRPr lang="en-US" sz="4000" kern="1200" dirty="0"/>
        </a:p>
      </dsp:txBody>
      <dsp:txXfrm>
        <a:off x="3503" y="20"/>
        <a:ext cx="7173257" cy="808443"/>
      </dsp:txXfrm>
    </dsp:sp>
    <dsp:sp modelId="{B94D9F0D-EDCC-405F-AC70-BC7040C6B265}">
      <dsp:nvSpPr>
        <dsp:cNvPr id="0" name=""/>
        <dsp:cNvSpPr/>
      </dsp:nvSpPr>
      <dsp:spPr>
        <a:xfrm>
          <a:off x="3503" y="848885"/>
          <a:ext cx="7173257" cy="8084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kern="1200" dirty="0" smtClean="0"/>
            <a:t>MARC 21 standard exchange format</a:t>
          </a:r>
          <a:endParaRPr lang="en-US" sz="3200" kern="1200" dirty="0"/>
        </a:p>
      </dsp:txBody>
      <dsp:txXfrm>
        <a:off x="3503" y="848885"/>
        <a:ext cx="7173257" cy="8084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/>
          <a:lstStyle>
            <a:lvl1pPr algn="r">
              <a:defRPr sz="1300"/>
            </a:lvl1pPr>
          </a:lstStyle>
          <a:p>
            <a:fld id="{D2590B96-037A-504A-977E-B6542BD6CBD5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 anchor="b"/>
          <a:lstStyle>
            <a:lvl1pPr algn="r">
              <a:defRPr sz="1300"/>
            </a:lvl1pPr>
          </a:lstStyle>
          <a:p>
            <a:fld id="{982E670E-6968-D546-96D3-BA97EA7DE81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/>
          <a:lstStyle>
            <a:lvl1pPr algn="r">
              <a:defRPr sz="1300"/>
            </a:lvl1pPr>
          </a:lstStyle>
          <a:p>
            <a:fld id="{EB5C79E4-531B-094F-B0E0-0AB1940632EE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78" tIns="46639" rIns="93278" bIns="4663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78" tIns="46639" rIns="93278" bIns="4663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lIns="93278" tIns="46639" rIns="93278" bIns="46639" rtlCol="0" anchor="b"/>
          <a:lstStyle>
            <a:lvl1pPr algn="r">
              <a:defRPr sz="1300"/>
            </a:lvl1pPr>
          </a:lstStyle>
          <a:p>
            <a:fld id="{AE921901-2D7D-404F-83CF-0310337D82A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36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921901-2D7D-404F-83CF-0310337D82A5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0" y="6248400"/>
            <a:ext cx="9144000" cy="1588"/>
          </a:xfrm>
          <a:prstGeom prst="line">
            <a:avLst/>
          </a:prstGeom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 descr="oclclogo-rings-transparent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190847" y="2971828"/>
            <a:ext cx="4089400" cy="43307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15334" y="6485008"/>
            <a:ext cx="2639107" cy="2943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685800" y="1523999"/>
            <a:ext cx="7772400" cy="2732725"/>
          </a:xfrm>
        </p:spPr>
        <p:txBody>
          <a:bodyPr wrap="square" tIns="0" bIns="0" anchor="t">
            <a:normAutofit/>
          </a:bodyPr>
          <a:lstStyle>
            <a:lvl1pPr algn="l"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85800" y="990216"/>
            <a:ext cx="7772400" cy="533784"/>
          </a:xfr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245651"/>
            <a:ext cx="8153400" cy="491741"/>
          </a:xfrm>
        </p:spPr>
        <p:txBody>
          <a:bodyPr>
            <a:normAutofit/>
          </a:bodyPr>
          <a:lstStyle>
            <a:lvl1pPr marL="0" indent="0" algn="r">
              <a:spcBef>
                <a:spcPts val="1200"/>
              </a:spcBef>
              <a:buNone/>
              <a:defRPr sz="14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Venue or location, date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Twitter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hashtag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lvl="0"/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4256725"/>
            <a:ext cx="3693697" cy="45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Presenter name</a:t>
            </a:r>
            <a:endParaRPr lang="en-US" dirty="0"/>
          </a:p>
        </p:txBody>
      </p:sp>
      <p:sp>
        <p:nvSpPr>
          <p:cNvPr id="20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4713925"/>
            <a:ext cx="3693697" cy="1305875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Title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Organization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Presenter’s Twitter</a:t>
            </a:r>
            <a:r>
              <a:rPr lang="en-US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ID or other info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2484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057400"/>
            <a:ext cx="7772400" cy="3352800"/>
          </a:xfrm>
        </p:spPr>
        <p:txBody>
          <a:bodyPr anchor="t">
            <a:normAutofit/>
          </a:bodyPr>
          <a:lstStyle>
            <a:lvl1pPr algn="l">
              <a:defRPr sz="66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5572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248400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75000"/>
                </a:schemeClr>
              </a:gs>
              <a:gs pos="100000">
                <a:schemeClr val="accent3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057400"/>
            <a:ext cx="7772400" cy="3352800"/>
          </a:xfrm>
        </p:spPr>
        <p:txBody>
          <a:bodyPr anchor="t">
            <a:normAutofit/>
          </a:bodyPr>
          <a:lstStyle>
            <a:lvl1pPr algn="l">
              <a:defRPr sz="6600" b="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5572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 userDrawn="1"/>
        </p:nvCxnSpPr>
        <p:spPr>
          <a:xfrm>
            <a:off x="0" y="6248400"/>
            <a:ext cx="9144000" cy="1588"/>
          </a:xfrm>
          <a:prstGeom prst="line">
            <a:avLst/>
          </a:prstGeom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12"/>
          <p:cNvGrpSpPr/>
          <p:nvPr userDrawn="1"/>
        </p:nvGrpSpPr>
        <p:grpSpPr>
          <a:xfrm>
            <a:off x="228600" y="228600"/>
            <a:ext cx="4585379" cy="6028818"/>
            <a:chOff x="228600" y="228600"/>
            <a:chExt cx="4585379" cy="6028818"/>
          </a:xfrm>
          <a:solidFill>
            <a:schemeClr val="accent1">
              <a:lumMod val="75000"/>
            </a:schemeClr>
          </a:solidFill>
        </p:grpSpPr>
        <p:sp>
          <p:nvSpPr>
            <p:cNvPr id="9" name="Rounded Rectangle 8"/>
            <p:cNvSpPr/>
            <p:nvPr userDrawn="1"/>
          </p:nvSpPr>
          <p:spPr>
            <a:xfrm>
              <a:off x="228600" y="228600"/>
              <a:ext cx="4585379" cy="5783192"/>
            </a:xfrm>
            <a:prstGeom prst="roundRect">
              <a:avLst>
                <a:gd name="adj" fmla="val 4488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Isosceles Triangle 9"/>
            <p:cNvSpPr/>
            <p:nvPr userDrawn="1"/>
          </p:nvSpPr>
          <p:spPr>
            <a:xfrm rot="10800000">
              <a:off x="583812" y="6001550"/>
              <a:ext cx="358490" cy="255868"/>
            </a:xfrm>
            <a:prstGeom prst="triangl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endPara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pic>
        <p:nvPicPr>
          <p:cNvPr id="8" name="Picture 7" descr="oclclogo-rings-transparent.png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190847" y="2971828"/>
            <a:ext cx="4089400" cy="43307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068822"/>
            <a:ext cx="4114800" cy="3036578"/>
          </a:xfrm>
        </p:spPr>
        <p:txBody>
          <a:bodyPr wrap="square" anchor="t">
            <a:normAutofit/>
          </a:bodyPr>
          <a:lstStyle>
            <a:lvl1pPr algn="l">
              <a:defRPr sz="540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737392"/>
            <a:ext cx="4114800" cy="1015208"/>
          </a:xfrm>
        </p:spPr>
        <p:txBody>
          <a:bodyPr anchor="t"/>
          <a:lstStyle>
            <a:lvl1pPr marL="0" indent="0" algn="l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15334" y="6485008"/>
            <a:ext cx="2639107" cy="2943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5190847" y="1295400"/>
            <a:ext cx="3693697" cy="45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400">
                <a:solidFill>
                  <a:srgbClr val="595959"/>
                </a:solidFill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Presenter name</a:t>
            </a:r>
            <a:endParaRPr lang="en-US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5190847" y="381000"/>
            <a:ext cx="3693697" cy="527022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 baseline="0">
                <a:solidFill>
                  <a:srgbClr val="595959"/>
                </a:solidFill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Venue or location, date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Twitter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hashtag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2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5190847" y="1752600"/>
            <a:ext cx="3693697" cy="1981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>
                <a:solidFill>
                  <a:srgbClr val="595959"/>
                </a:solidFill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Title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Organization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Presenter’s Twitter</a:t>
            </a:r>
            <a:r>
              <a:rPr lang="en-US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ID or other info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248400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75000"/>
                </a:schemeClr>
              </a:gs>
              <a:gs pos="100000">
                <a:schemeClr val="accent1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4572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ctrTitle"/>
          </p:nvPr>
        </p:nvSpPr>
        <p:spPr>
          <a:xfrm>
            <a:off x="685800" y="1523999"/>
            <a:ext cx="7772400" cy="2732725"/>
          </a:xfrm>
        </p:spPr>
        <p:txBody>
          <a:bodyPr wrap="square" tIns="0" bIns="0" anchor="t">
            <a:normAutofit/>
          </a:bodyPr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685800" y="990216"/>
            <a:ext cx="7772400" cy="533784"/>
          </a:xfrm>
        </p:spPr>
        <p:txBody>
          <a:bodyPr anchor="t">
            <a:normAutofit/>
          </a:bodyPr>
          <a:lstStyle>
            <a:lvl1pPr marL="0" indent="0" algn="l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4" hasCustomPrompt="1"/>
          </p:nvPr>
        </p:nvSpPr>
        <p:spPr>
          <a:xfrm>
            <a:off x="685800" y="245651"/>
            <a:ext cx="8153400" cy="491741"/>
          </a:xfrm>
        </p:spPr>
        <p:txBody>
          <a:bodyPr>
            <a:normAutofit/>
          </a:bodyPr>
          <a:lstStyle>
            <a:lvl1pPr marL="0" indent="0" algn="r">
              <a:spcBef>
                <a:spcPts val="1200"/>
              </a:spcBef>
              <a:buNone/>
              <a:defRPr sz="14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Venue or location, date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Twitter </a:t>
            </a:r>
            <a:r>
              <a:rPr lang="en-US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hashtag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Arial"/>
              <a:cs typeface="Arial"/>
            </a:endParaRPr>
          </a:p>
          <a:p>
            <a:pPr lvl="0"/>
            <a:endParaRPr lang="en-US" dirty="0"/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4256725"/>
            <a:ext cx="3693697" cy="4572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Presenter name</a:t>
            </a:r>
            <a:endParaRPr lang="en-US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685800" y="4713925"/>
            <a:ext cx="3693697" cy="1305875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Title</a:t>
            </a:r>
            <a:b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</a:br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Organization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Presenter’s Twitter</a:t>
            </a:r>
            <a:r>
              <a:rPr lang="en-US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ID or other info</a:t>
            </a:r>
          </a:p>
        </p:txBody>
      </p:sp>
      <p:pic>
        <p:nvPicPr>
          <p:cNvPr id="19" name="Picture 18" descr="oclclogo-rings-transparent.png"/>
          <p:cNvPicPr>
            <a:picLocks noChangeAspect="1"/>
          </p:cNvPicPr>
          <p:nvPr userDrawn="1"/>
        </p:nvPicPr>
        <p:blipFill>
          <a:blip r:embed="rId2" cstate="email">
            <a:alphaModFix amt="30000"/>
          </a:blip>
          <a:srcRect/>
          <a:stretch>
            <a:fillRect/>
          </a:stretch>
        </p:blipFill>
        <p:spPr>
          <a:xfrm>
            <a:off x="5325434" y="2853375"/>
            <a:ext cx="3513766" cy="3395025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7"/>
          <p:cNvGrpSpPr/>
          <p:nvPr userDrawn="1"/>
        </p:nvGrpSpPr>
        <p:grpSpPr>
          <a:xfrm>
            <a:off x="0" y="0"/>
            <a:ext cx="9144000" cy="1759220"/>
            <a:chOff x="228600" y="228600"/>
            <a:chExt cx="9144000" cy="1759220"/>
          </a:xfrm>
          <a:solidFill>
            <a:srgbClr val="195A88"/>
          </a:solidFill>
        </p:grpSpPr>
        <p:sp>
          <p:nvSpPr>
            <p:cNvPr id="9" name="Rounded Rectangle 8"/>
            <p:cNvSpPr/>
            <p:nvPr userDrawn="1"/>
          </p:nvSpPr>
          <p:spPr>
            <a:xfrm>
              <a:off x="228600" y="228600"/>
              <a:ext cx="9144000" cy="1524000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Isosceles Triangle 9"/>
            <p:cNvSpPr/>
            <p:nvPr userDrawn="1"/>
          </p:nvSpPr>
          <p:spPr>
            <a:xfrm rot="10800000">
              <a:off x="942302" y="1731952"/>
              <a:ext cx="358490" cy="255868"/>
            </a:xfrm>
            <a:prstGeom prst="triangl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endPara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Kicker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221163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7"/>
          <p:cNvGrpSpPr/>
          <p:nvPr userDrawn="1"/>
        </p:nvGrpSpPr>
        <p:grpSpPr>
          <a:xfrm>
            <a:off x="0" y="0"/>
            <a:ext cx="9144000" cy="1759220"/>
            <a:chOff x="228600" y="228600"/>
            <a:chExt cx="9144000" cy="1759220"/>
          </a:xfrm>
          <a:solidFill>
            <a:srgbClr val="195A88"/>
          </a:solidFill>
        </p:grpSpPr>
        <p:sp>
          <p:nvSpPr>
            <p:cNvPr id="9" name="Rounded Rectangle 8"/>
            <p:cNvSpPr/>
            <p:nvPr userDrawn="1"/>
          </p:nvSpPr>
          <p:spPr>
            <a:xfrm>
              <a:off x="228600" y="228600"/>
              <a:ext cx="9144000" cy="1524000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Isosceles Triangle 9"/>
            <p:cNvSpPr/>
            <p:nvPr userDrawn="1"/>
          </p:nvSpPr>
          <p:spPr>
            <a:xfrm rot="10800000">
              <a:off x="942302" y="1731952"/>
              <a:ext cx="358490" cy="255868"/>
            </a:xfrm>
            <a:prstGeom prst="triangl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endPara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762000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9" y="228600"/>
            <a:ext cx="8229599" cy="304800"/>
          </a:xfrm>
        </p:spPr>
        <p:txBody>
          <a:bodyPr tIns="0" bIns="0" anchor="t">
            <a:noAutofit/>
          </a:bodyPr>
          <a:lstStyle>
            <a:lvl1pPr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Edit kicker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 B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7" name="Group 7"/>
          <p:cNvGrpSpPr/>
          <p:nvPr userDrawn="1"/>
        </p:nvGrpSpPr>
        <p:grpSpPr>
          <a:xfrm>
            <a:off x="0" y="0"/>
            <a:ext cx="9144000" cy="844820"/>
            <a:chOff x="228600" y="1143000"/>
            <a:chExt cx="9144000" cy="844820"/>
          </a:xfrm>
          <a:solidFill>
            <a:srgbClr val="2178B5"/>
          </a:solidFill>
        </p:grpSpPr>
        <p:sp>
          <p:nvSpPr>
            <p:cNvPr id="9" name="Rounded Rectangle 8"/>
            <p:cNvSpPr/>
            <p:nvPr userDrawn="1"/>
          </p:nvSpPr>
          <p:spPr>
            <a:xfrm>
              <a:off x="228600" y="1143000"/>
              <a:ext cx="9144000" cy="609600"/>
            </a:xfrm>
            <a:prstGeom prst="roundRect">
              <a:avLst>
                <a:gd name="adj" fmla="val 0"/>
              </a:avLst>
            </a:pr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/>
                </a:gs>
              </a:gsLst>
              <a:lin ang="16200000" scaled="0"/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endPara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Isosceles Triangle 9"/>
            <p:cNvSpPr/>
            <p:nvPr userDrawn="1"/>
          </p:nvSpPr>
          <p:spPr>
            <a:xfrm rot="10800000">
              <a:off x="942302" y="1731952"/>
              <a:ext cx="358490" cy="255868"/>
            </a:xfrm>
            <a:prstGeom prst="triangle">
              <a:avLst/>
            </a:prstGeom>
            <a:solidFill>
              <a:srgbClr val="195A88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457200" rtl="0" eaLnBrk="1" latinLnBrk="0" hangingPunct="1"/>
              <a:endParaRPr lang="en-US" sz="1800" kern="1200" dirty="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534400" cy="609600"/>
          </a:xfrm>
        </p:spPr>
        <p:txBody>
          <a:bodyPr lIns="0" rIns="0">
            <a:noAutofit/>
          </a:bodyPr>
          <a:lstStyle>
            <a:lvl1pPr algn="l"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CLC_H_CMYK.eps"/>
          <p:cNvPicPr>
            <a:picLocks noChangeAspect="1"/>
          </p:cNvPicPr>
          <p:nvPr/>
        </p:nvPicPr>
        <p:blipFill>
          <a:blip r:embed="rId19" cstate="email"/>
          <a:stretch>
            <a:fillRect/>
          </a:stretch>
        </p:blipFill>
        <p:spPr>
          <a:xfrm>
            <a:off x="239866" y="6400800"/>
            <a:ext cx="903134" cy="2943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  <a:prstGeom prst="rect">
            <a:avLst/>
          </a:prstGeom>
        </p:spPr>
        <p:txBody>
          <a:bodyPr vert="horz" wrap="square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4404" y="6400800"/>
            <a:ext cx="1269211" cy="294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tint val="75000"/>
                  </a:schemeClr>
                </a:solidFill>
                <a:latin typeface="Myriad Web Pro"/>
                <a:cs typeface="Myriad Web Pro"/>
              </a:defRPr>
            </a:lvl1pPr>
          </a:lstStyle>
          <a:p>
            <a:fld id="{793BC21B-894E-AB42-B567-820E81E1B58F}" type="datetimeFigureOut">
              <a:rPr lang="en-US" smtClean="0"/>
              <a:pPr/>
              <a:t>4/26/2013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00800"/>
            <a:ext cx="2466093" cy="294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tint val="75000"/>
                  </a:schemeClr>
                </a:solidFill>
                <a:latin typeface="Myriad Web Pro"/>
                <a:cs typeface="Myriad Web Pro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15381" y="6400800"/>
            <a:ext cx="571418" cy="2943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tint val="75000"/>
                  </a:schemeClr>
                </a:solidFill>
                <a:latin typeface="Myriad Web Pro"/>
                <a:cs typeface="Myriad Web Pro"/>
              </a:defRPr>
            </a:lvl1pPr>
          </a:lstStyle>
          <a:p>
            <a:fld id="{818857F2-102E-5148-ADF3-C396FE20EBD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66715" y="6431783"/>
            <a:ext cx="257090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0" i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/>
                <a:cs typeface="Tahoma"/>
              </a:rPr>
              <a:t>The world’s libraries.</a:t>
            </a:r>
            <a:r>
              <a:rPr lang="en-US" sz="1200" b="0" i="0" baseline="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ahoma"/>
                <a:cs typeface="Tahoma"/>
              </a:rPr>
              <a:t> Connected.</a:t>
            </a:r>
            <a:endParaRPr lang="en-US" sz="1200" b="0" i="0" dirty="0">
              <a:solidFill>
                <a:schemeClr val="tx1">
                  <a:lumMod val="65000"/>
                  <a:lumOff val="35000"/>
                </a:schemeClr>
              </a:solidFill>
              <a:latin typeface="Tahoma"/>
              <a:cs typeface="Tahoma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0" y="6248400"/>
            <a:ext cx="9144000" cy="1588"/>
          </a:xfrm>
          <a:prstGeom prst="line">
            <a:avLst/>
          </a:prstGeom>
          <a:ln w="317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88" r:id="rId2"/>
    <p:sldLayoutId id="2147483692" r:id="rId3"/>
    <p:sldLayoutId id="2147483663" r:id="rId4"/>
    <p:sldLayoutId id="2147483687" r:id="rId5"/>
    <p:sldLayoutId id="2147483701" r:id="rId6"/>
    <p:sldLayoutId id="2147483668" r:id="rId7"/>
    <p:sldLayoutId id="2147483682" r:id="rId8"/>
    <p:sldLayoutId id="2147483683" r:id="rId9"/>
    <p:sldLayoutId id="2147483690" r:id="rId10"/>
    <p:sldLayoutId id="2147483691" r:id="rId11"/>
    <p:sldLayoutId id="2147483666" r:id="rId12"/>
    <p:sldLayoutId id="2147483667" r:id="rId13"/>
    <p:sldLayoutId id="2147483670" r:id="rId14"/>
    <p:sldLayoutId id="2147483671" r:id="rId15"/>
    <p:sldLayoutId id="2147483672" r:id="rId16"/>
    <p:sldLayoutId id="2147483673" r:id="rId17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4400" b="0" i="0" kern="1200">
          <a:solidFill>
            <a:schemeClr val="accent1"/>
          </a:solidFill>
          <a:latin typeface="+mj-lt"/>
          <a:ea typeface="+mj-ea"/>
          <a:cs typeface="Georgia"/>
        </a:defRPr>
      </a:lvl1pPr>
    </p:titleStyle>
    <p:bodyStyle>
      <a:lvl1pPr marL="233363" indent="-233363" algn="l" defTabSz="457200" rtl="0" eaLnBrk="1" latinLnBrk="0" hangingPunct="1">
        <a:lnSpc>
          <a:spcPct val="110000"/>
        </a:lnSpc>
        <a:spcBef>
          <a:spcPts val="900"/>
        </a:spcBef>
        <a:buClrTx/>
        <a:buFont typeface="Arial"/>
        <a:buChar char="•"/>
        <a:defRPr sz="2400" b="0" i="0" kern="1200">
          <a:solidFill>
            <a:schemeClr val="tx1"/>
          </a:solidFill>
          <a:latin typeface="Arial"/>
          <a:ea typeface="+mn-ea"/>
          <a:cs typeface="Arial"/>
        </a:defRPr>
      </a:lvl1pPr>
      <a:lvl2pPr marL="690563" indent="-233363" algn="l" defTabSz="457200" rtl="0" eaLnBrk="1" latinLnBrk="0" hangingPunct="1">
        <a:lnSpc>
          <a:spcPct val="110000"/>
        </a:lnSpc>
        <a:spcBef>
          <a:spcPts val="900"/>
        </a:spcBef>
        <a:buClrTx/>
        <a:buFont typeface="Arial"/>
        <a:buChar char="•"/>
        <a:defRPr sz="20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110000"/>
        </a:lnSpc>
        <a:spcBef>
          <a:spcPts val="900"/>
        </a:spcBef>
        <a:buClrTx/>
        <a:buFont typeface="Arial"/>
        <a:buChar char="•"/>
        <a:defRPr sz="1800" b="0" i="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110000"/>
        </a:lnSpc>
        <a:spcBef>
          <a:spcPts val="900"/>
        </a:spcBef>
        <a:buClrTx/>
        <a:buFont typeface="Arial"/>
        <a:buChar char="•"/>
        <a:defRPr sz="1800" b="0" i="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110000"/>
        </a:lnSpc>
        <a:spcBef>
          <a:spcPts val="900"/>
        </a:spcBef>
        <a:buClrTx/>
        <a:buFont typeface="Arial"/>
        <a:buChar char="•"/>
        <a:defRPr sz="1800" b="0" i="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lainte.org.uk/eurig/index.htm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2.png"/><Relationship Id="rId5" Type="http://schemas.openxmlformats.org/officeDocument/2006/relationships/hyperlink" Target="http://www.slainte.org.uk/eurig/index.htm" TargetMode="External"/><Relationship Id="rId4" Type="http://schemas.openxmlformats.org/officeDocument/2006/relationships/image" Target="../media/image3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havensa\AppData\Local\Microsoft\Windows\Temporary Internet Files\Content.Outlook\74JNVL9B\WShare_PLogo_STCK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26434" y="4057968"/>
            <a:ext cx="1745566" cy="2094864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57200" y="594052"/>
            <a:ext cx="4114800" cy="3036578"/>
          </a:xfrm>
        </p:spPr>
        <p:txBody>
          <a:bodyPr>
            <a:noAutofit/>
          </a:bodyPr>
          <a:lstStyle/>
          <a:p>
            <a:pPr>
              <a:spcBef>
                <a:spcPts val="300"/>
              </a:spcBef>
            </a:pPr>
            <a:r>
              <a:rPr lang="en-US" sz="4000" dirty="0" smtClean="0"/>
              <a:t>RDA Implementation from a Dutch and European Perspective </a:t>
            </a:r>
            <a:endParaRPr lang="nl-NL" sz="4000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>
          <a:xfrm>
            <a:off x="5450303" y="697222"/>
            <a:ext cx="3693697" cy="457200"/>
          </a:xfrm>
        </p:spPr>
        <p:txBody>
          <a:bodyPr>
            <a:normAutofit fontScale="92500" lnSpcReduction="10000"/>
          </a:bodyPr>
          <a:lstStyle/>
          <a:p>
            <a:r>
              <a:rPr lang="nl-NL" noProof="0" dirty="0" smtClean="0"/>
              <a:t>Daniel van Spanje</a:t>
            </a:r>
            <a:endParaRPr lang="nl-NL" noProof="0" dirty="0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5450303" y="1585319"/>
            <a:ext cx="3693697" cy="527022"/>
          </a:xfrm>
        </p:spPr>
        <p:txBody>
          <a:bodyPr>
            <a:noAutofit/>
          </a:bodyPr>
          <a:lstStyle/>
          <a:p>
            <a:endParaRPr lang="nl-NL" noProof="0" dirty="0" smtClean="0">
              <a:solidFill>
                <a:schemeClr val="bg2"/>
              </a:solidFill>
            </a:endParaRPr>
          </a:p>
          <a:p>
            <a:r>
              <a:rPr lang="nl-NL" noProof="0" dirty="0" smtClean="0">
                <a:solidFill>
                  <a:schemeClr val="bg2"/>
                </a:solidFill>
              </a:rPr>
              <a:t>annette.dortmund@oclc.org </a:t>
            </a:r>
            <a:endParaRPr lang="nl-NL" noProof="0" dirty="0" smtClean="0"/>
          </a:p>
          <a:p>
            <a:endParaRPr lang="nl-NL" noProof="0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5"/>
          </p:nvPr>
        </p:nvSpPr>
        <p:spPr>
          <a:xfrm>
            <a:off x="5450303" y="1154422"/>
            <a:ext cx="3693697" cy="1981200"/>
          </a:xfrm>
        </p:spPr>
        <p:txBody>
          <a:bodyPr/>
          <a:lstStyle/>
          <a:p>
            <a:r>
              <a:rPr lang="nl-NL" noProof="0" dirty="0" smtClean="0"/>
              <a:t>Senior Product Manager</a:t>
            </a:r>
          </a:p>
          <a:p>
            <a:r>
              <a:rPr lang="nl-NL" noProof="0" dirty="0" err="1" smtClean="0"/>
              <a:t>Metadat</a:t>
            </a:r>
            <a:r>
              <a:rPr lang="nl-NL" dirty="0" smtClean="0"/>
              <a:t>a Services</a:t>
            </a:r>
          </a:p>
          <a:p>
            <a:r>
              <a:rPr lang="nl-NL" noProof="0" dirty="0" smtClean="0"/>
              <a:t>OCLC </a:t>
            </a:r>
            <a:r>
              <a:rPr lang="nl-NL" noProof="0" dirty="0" err="1" smtClean="0"/>
              <a:t>Netherlands</a:t>
            </a:r>
            <a:r>
              <a:rPr lang="nl-NL" noProof="0" dirty="0" smtClean="0"/>
              <a:t/>
            </a:r>
            <a:br>
              <a:rPr lang="nl-NL" noProof="0" dirty="0" smtClean="0"/>
            </a:br>
            <a:endParaRPr lang="nl-NL" noProof="0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438150" y="5547052"/>
            <a:ext cx="4114800" cy="70103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Georgia"/>
              </a:rPr>
              <a:t>19 April 2013</a:t>
            </a:r>
            <a:endParaRPr kumimoji="0" lang="nl-NL" sz="24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Georgia"/>
            </a:endParaRPr>
          </a:p>
        </p:txBody>
      </p:sp>
      <p:pic>
        <p:nvPicPr>
          <p:cNvPr id="3" name="Picture 2" descr="C:\company\pictures oclc\daniel_van_spanje 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89024" y="1506913"/>
            <a:ext cx="769175" cy="94832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8069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9050"/>
            <a:ext cx="9163050" cy="742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86100" y="876300"/>
            <a:ext cx="6057900" cy="405765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noAutofit/>
          </a:bodyPr>
          <a:lstStyle/>
          <a:p>
            <a:pPr algn="ctr"/>
            <a:r>
              <a:rPr lang="en-US" sz="3200" dirty="0" err="1" smtClean="0"/>
              <a:t>Regels</a:t>
            </a:r>
            <a:r>
              <a:rPr lang="en-US" sz="3200" dirty="0" smtClean="0"/>
              <a:t> </a:t>
            </a:r>
            <a:r>
              <a:rPr lang="en-US" sz="3200" dirty="0" err="1" smtClean="0"/>
              <a:t>voor</a:t>
            </a:r>
            <a:r>
              <a:rPr lang="en-US" sz="3200" dirty="0" smtClean="0"/>
              <a:t> de </a:t>
            </a:r>
            <a:r>
              <a:rPr lang="en-US" sz="3200" dirty="0" err="1" smtClean="0"/>
              <a:t>titelbeschrijving</a:t>
            </a:r>
            <a:r>
              <a:rPr lang="en-US" sz="3200" dirty="0" smtClean="0"/>
              <a:t>: RT</a:t>
            </a:r>
          </a:p>
          <a:p>
            <a:pPr algn="ctr"/>
            <a:r>
              <a:rPr lang="en-US" sz="3200" dirty="0" smtClean="0"/>
              <a:t>Dutch Rules for Cataloguing</a:t>
            </a:r>
          </a:p>
          <a:p>
            <a:pPr algn="ctr"/>
            <a:endParaRPr lang="en-US" dirty="0"/>
          </a:p>
        </p:txBody>
      </p:sp>
      <p:pic>
        <p:nvPicPr>
          <p:cNvPr id="9" name="Content Placeholder 3" descr="RT serie 02 DSC00940crop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775581" y="2933700"/>
            <a:ext cx="7473070" cy="4500564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66700" y="628650"/>
            <a:ext cx="2819400" cy="2552700"/>
          </a:xfrm>
          <a:prstGeom prst="roundRect">
            <a:avLst/>
          </a:prstGeom>
          <a:noFill/>
          <a:ln w="889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880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880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Diagram 9"/>
          <p:cNvGraphicFramePr/>
          <p:nvPr/>
        </p:nvGraphicFramePr>
        <p:xfrm>
          <a:off x="722313" y="2514600"/>
          <a:ext cx="7772400" cy="3352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Diagram 8"/>
          <p:cNvGraphicFramePr/>
          <p:nvPr/>
        </p:nvGraphicFramePr>
        <p:xfrm>
          <a:off x="952499" y="342901"/>
          <a:ext cx="7180264" cy="1657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58200" cy="4221163"/>
          </a:xfrm>
        </p:spPr>
        <p:txBody>
          <a:bodyPr>
            <a:normAutofit/>
          </a:bodyPr>
          <a:lstStyle/>
          <a:p>
            <a:r>
              <a:rPr lang="nl-NL" sz="2800" dirty="0" err="1" smtClean="0"/>
              <a:t>Create</a:t>
            </a:r>
            <a:r>
              <a:rPr lang="nl-NL" sz="2800" dirty="0" smtClean="0"/>
              <a:t> </a:t>
            </a:r>
            <a:r>
              <a:rPr lang="nl-NL" sz="2800" dirty="0" err="1" smtClean="0"/>
              <a:t>framework</a:t>
            </a:r>
            <a:r>
              <a:rPr lang="nl-NL" sz="2800" dirty="0" smtClean="0"/>
              <a:t> </a:t>
            </a:r>
            <a:r>
              <a:rPr lang="nl-NL" sz="2800" dirty="0" err="1" smtClean="0"/>
              <a:t>for</a:t>
            </a:r>
            <a:r>
              <a:rPr lang="nl-NL" sz="2800" dirty="0" smtClean="0"/>
              <a:t> RDA </a:t>
            </a:r>
            <a:r>
              <a:rPr lang="nl-NL" sz="2800" dirty="0" err="1" smtClean="0"/>
              <a:t>implementation</a:t>
            </a:r>
            <a:r>
              <a:rPr lang="nl-NL" sz="2800" dirty="0" smtClean="0"/>
              <a:t> in The </a:t>
            </a:r>
            <a:r>
              <a:rPr lang="nl-NL" sz="2800" dirty="0" err="1" smtClean="0"/>
              <a:t>Netherlands</a:t>
            </a:r>
            <a:r>
              <a:rPr lang="nl-NL" sz="2800" dirty="0" smtClean="0"/>
              <a:t> (project SLIM 3.0)</a:t>
            </a:r>
          </a:p>
          <a:p>
            <a:endParaRPr lang="nl-NL" sz="2800" dirty="0" smtClean="0"/>
          </a:p>
          <a:p>
            <a:r>
              <a:rPr lang="nl-NL" sz="2800" dirty="0" err="1" smtClean="0"/>
              <a:t>Organize</a:t>
            </a:r>
            <a:r>
              <a:rPr lang="nl-NL" sz="2800" dirty="0" smtClean="0"/>
              <a:t> the “RT to RDA” </a:t>
            </a:r>
            <a:r>
              <a:rPr lang="nl-NL" sz="2800" dirty="0" err="1" smtClean="0"/>
              <a:t>Guidelines</a:t>
            </a:r>
            <a:r>
              <a:rPr lang="nl-NL" sz="2800" dirty="0" smtClean="0"/>
              <a:t> </a:t>
            </a:r>
            <a:r>
              <a:rPr lang="nl-NL" sz="2800" dirty="0" err="1" smtClean="0"/>
              <a:t>Working</a:t>
            </a:r>
            <a:r>
              <a:rPr lang="nl-NL" sz="2800" dirty="0" smtClean="0"/>
              <a:t> Group</a:t>
            </a:r>
          </a:p>
          <a:p>
            <a:endParaRPr lang="nl-NL" sz="2800" dirty="0" smtClean="0"/>
          </a:p>
          <a:p>
            <a:r>
              <a:rPr lang="nl-NL" sz="2800" dirty="0" err="1" smtClean="0"/>
              <a:t>Results</a:t>
            </a:r>
            <a:r>
              <a:rPr lang="nl-NL" sz="2800" dirty="0" smtClean="0"/>
              <a:t>: 6 reports </a:t>
            </a:r>
            <a:r>
              <a:rPr lang="nl-NL" sz="2800" dirty="0" err="1" smtClean="0"/>
              <a:t>with</a:t>
            </a:r>
            <a:r>
              <a:rPr lang="nl-NL" sz="2800" dirty="0" smtClean="0"/>
              <a:t> </a:t>
            </a:r>
            <a:r>
              <a:rPr lang="nl-NL" sz="2800" dirty="0" err="1" smtClean="0"/>
              <a:t>recommendations</a:t>
            </a:r>
            <a:r>
              <a:rPr lang="nl-NL" sz="2800" dirty="0" smtClean="0"/>
              <a:t>:</a:t>
            </a:r>
            <a:endParaRPr lang="en-GB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61950"/>
            <a:ext cx="8458200" cy="914400"/>
          </a:xfrm>
        </p:spPr>
        <p:txBody>
          <a:bodyPr>
            <a:normAutofit/>
          </a:bodyPr>
          <a:lstStyle/>
          <a:p>
            <a:r>
              <a:rPr lang="en-GB" dirty="0" smtClean="0"/>
              <a:t>RDA </a:t>
            </a:r>
            <a:r>
              <a:rPr lang="en-GB" dirty="0" err="1" smtClean="0"/>
              <a:t>Projectgroup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177581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 smtClean="0"/>
              <a:t>1. </a:t>
            </a:r>
            <a:r>
              <a:rPr lang="nl-NL" sz="2800" dirty="0" err="1" smtClean="0"/>
              <a:t>Translation</a:t>
            </a:r>
            <a:endParaRPr lang="nl-NL" sz="2800" dirty="0" smtClean="0"/>
          </a:p>
          <a:p>
            <a:pPr marL="0" indent="0">
              <a:buNone/>
            </a:pPr>
            <a:r>
              <a:rPr lang="nl-NL" sz="2800" dirty="0" smtClean="0"/>
              <a:t>2. </a:t>
            </a:r>
            <a:r>
              <a:rPr lang="nl-NL" sz="2800" dirty="0" err="1" smtClean="0"/>
              <a:t>Workflows</a:t>
            </a:r>
            <a:r>
              <a:rPr lang="nl-NL" sz="2800" dirty="0" smtClean="0"/>
              <a:t> </a:t>
            </a:r>
          </a:p>
          <a:p>
            <a:pPr marL="0" indent="0">
              <a:buNone/>
            </a:pPr>
            <a:r>
              <a:rPr lang="nl-NL" sz="2800" dirty="0" smtClean="0"/>
              <a:t>3. Training</a:t>
            </a:r>
          </a:p>
          <a:p>
            <a:pPr marL="0" indent="0">
              <a:buNone/>
            </a:pPr>
            <a:r>
              <a:rPr lang="nl-NL" sz="2800" dirty="0" smtClean="0"/>
              <a:t>4. </a:t>
            </a:r>
            <a:r>
              <a:rPr lang="nl-NL" sz="2800" dirty="0" err="1" smtClean="0"/>
              <a:t>Language</a:t>
            </a:r>
            <a:r>
              <a:rPr lang="nl-NL" sz="2800" dirty="0" smtClean="0"/>
              <a:t> of </a:t>
            </a:r>
            <a:r>
              <a:rPr lang="nl-NL" sz="2800" dirty="0" err="1" smtClean="0"/>
              <a:t>cataloguing</a:t>
            </a:r>
            <a:endParaRPr lang="nl-NL" sz="2800" dirty="0" smtClean="0"/>
          </a:p>
          <a:p>
            <a:pPr marL="0" indent="0">
              <a:buNone/>
            </a:pPr>
            <a:r>
              <a:rPr lang="nl-NL" sz="2800" dirty="0" smtClean="0"/>
              <a:t>5. </a:t>
            </a:r>
            <a:r>
              <a:rPr lang="nl-NL" sz="2800" dirty="0" err="1" smtClean="0"/>
              <a:t>Creation</a:t>
            </a:r>
            <a:r>
              <a:rPr lang="nl-NL" sz="2800" dirty="0" smtClean="0"/>
              <a:t> of </a:t>
            </a:r>
            <a:r>
              <a:rPr lang="nl-NL" sz="2800" dirty="0" err="1" smtClean="0"/>
              <a:t>work</a:t>
            </a:r>
            <a:r>
              <a:rPr lang="nl-NL" sz="2800" dirty="0" smtClean="0"/>
              <a:t> records</a:t>
            </a:r>
          </a:p>
          <a:p>
            <a:pPr marL="0" indent="0">
              <a:buNone/>
            </a:pPr>
            <a:r>
              <a:rPr lang="nl-NL" sz="2800" dirty="0" smtClean="0"/>
              <a:t>6. Support and </a:t>
            </a:r>
            <a:r>
              <a:rPr lang="nl-NL" sz="2800" dirty="0" err="1" smtClean="0"/>
              <a:t>development</a:t>
            </a:r>
            <a:r>
              <a:rPr lang="nl-NL" sz="2800" dirty="0" smtClean="0"/>
              <a:t> of RDA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RDA </a:t>
            </a:r>
            <a:r>
              <a:rPr lang="en-GB" dirty="0" err="1" smtClean="0"/>
              <a:t>Projectgroep</a:t>
            </a:r>
            <a:r>
              <a:rPr lang="en-GB" dirty="0" smtClean="0"/>
              <a:t>: results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17758142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Proposal: </a:t>
            </a:r>
          </a:p>
          <a:p>
            <a:pPr>
              <a:buNone/>
            </a:pPr>
            <a:r>
              <a:rPr lang="en-US" sz="2800" dirty="0" smtClean="0"/>
              <a:t>do not translate RDA. Take the glossary. Do not translate the concepts, but translate the explanations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Translation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Proposal:</a:t>
            </a:r>
          </a:p>
          <a:p>
            <a:pPr>
              <a:buNone/>
            </a:pPr>
            <a:r>
              <a:rPr lang="en-US" sz="2800" dirty="0" smtClean="0"/>
              <a:t>Create general workflow in Dutch. Translate the “RDA in ten easy steps” by Thomas </a:t>
            </a:r>
            <a:r>
              <a:rPr lang="en-US" sz="2800" dirty="0" err="1" smtClean="0"/>
              <a:t>Brenndorfer</a:t>
            </a:r>
            <a:r>
              <a:rPr lang="en-US" sz="2800" dirty="0" smtClean="0"/>
              <a:t> as an example to introduce the “FRBR-mindset”</a:t>
            </a:r>
          </a:p>
          <a:p>
            <a:pPr>
              <a:buNone/>
            </a:pPr>
            <a:r>
              <a:rPr lang="nl-NL" sz="2800" dirty="0" err="1" smtClean="0"/>
              <a:t>Integrate</a:t>
            </a:r>
            <a:r>
              <a:rPr lang="nl-NL" sz="2800" dirty="0" smtClean="0"/>
              <a:t> the RDA </a:t>
            </a:r>
            <a:r>
              <a:rPr lang="nl-NL" sz="2800" dirty="0" err="1" smtClean="0"/>
              <a:t>documents</a:t>
            </a:r>
            <a:r>
              <a:rPr lang="nl-NL" sz="2800" dirty="0" smtClean="0"/>
              <a:t> of the Dutch </a:t>
            </a:r>
            <a:r>
              <a:rPr lang="nl-NL" sz="2800" dirty="0" err="1" smtClean="0"/>
              <a:t>working</a:t>
            </a:r>
            <a:r>
              <a:rPr lang="nl-NL" sz="2800" dirty="0" smtClean="0"/>
              <a:t> </a:t>
            </a:r>
            <a:r>
              <a:rPr lang="nl-NL" sz="2800" dirty="0" err="1" smtClean="0"/>
              <a:t>groups</a:t>
            </a:r>
            <a:r>
              <a:rPr lang="nl-NL" sz="2800" dirty="0" smtClean="0"/>
              <a:t> in the RDA Toolkit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Workflows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Proposal:</a:t>
            </a:r>
          </a:p>
          <a:p>
            <a:pPr>
              <a:buNone/>
            </a:pPr>
            <a:r>
              <a:rPr lang="en-US" sz="2800" dirty="0" smtClean="0"/>
              <a:t>Create  a freely accessible general RDA  introduction in Dutch on the web</a:t>
            </a:r>
          </a:p>
          <a:p>
            <a:pPr>
              <a:buNone/>
            </a:pPr>
            <a:r>
              <a:rPr lang="en-US" sz="2800" dirty="0" smtClean="0"/>
              <a:t>Discuss with the Dutch training companies the possibility to offer a more detailed and practical training</a:t>
            </a:r>
          </a:p>
          <a:p>
            <a:pPr marL="233363" lvl="1">
              <a:buFont typeface="Arial" pitchFamily="34" charset="0"/>
              <a:buChar char="•"/>
            </a:pPr>
            <a:endParaRPr lang="nl-NL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Training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Proposal:</a:t>
            </a:r>
          </a:p>
          <a:p>
            <a:pPr>
              <a:buNone/>
            </a:pPr>
            <a:r>
              <a:rPr lang="en-US" sz="2800" dirty="0" smtClean="0"/>
              <a:t>The registration of the language of cataloguing in a bibliographic or authority record will be mandatory</a:t>
            </a:r>
          </a:p>
          <a:p>
            <a:pPr>
              <a:buNone/>
            </a:pPr>
            <a:r>
              <a:rPr lang="en-US" sz="2800" dirty="0" smtClean="0"/>
              <a:t>Choose the most appropriate language of cataloguing (Dutch, English, French, German, Latin)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Language of cataloguing	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Proposal:</a:t>
            </a:r>
          </a:p>
          <a:p>
            <a:pPr>
              <a:buNone/>
            </a:pPr>
            <a:r>
              <a:rPr lang="en-US" sz="2800" dirty="0" smtClean="0"/>
              <a:t>Create work records if needed</a:t>
            </a:r>
          </a:p>
          <a:p>
            <a:pPr>
              <a:buNone/>
            </a:pPr>
            <a:r>
              <a:rPr lang="en-US" sz="2800" dirty="0" smtClean="0"/>
              <a:t>Limit the creation of work records to specific categories.</a:t>
            </a:r>
          </a:p>
          <a:p>
            <a:pPr>
              <a:buNone/>
            </a:pPr>
            <a:r>
              <a:rPr lang="nl-NL" sz="2800" dirty="0" err="1" smtClean="0"/>
              <a:t>Ask</a:t>
            </a:r>
            <a:r>
              <a:rPr lang="nl-NL" sz="2800" dirty="0" smtClean="0"/>
              <a:t> the National </a:t>
            </a:r>
            <a:r>
              <a:rPr lang="nl-NL" sz="2800" dirty="0" err="1" smtClean="0"/>
              <a:t>Library</a:t>
            </a:r>
            <a:r>
              <a:rPr lang="nl-NL" sz="2800" dirty="0" smtClean="0"/>
              <a:t> and OCLC to </a:t>
            </a:r>
            <a:r>
              <a:rPr lang="nl-NL" sz="2800" dirty="0" err="1" smtClean="0"/>
              <a:t>create</a:t>
            </a:r>
            <a:r>
              <a:rPr lang="nl-NL" sz="2800" dirty="0" smtClean="0"/>
              <a:t> </a:t>
            </a:r>
            <a:r>
              <a:rPr lang="nl-NL" sz="2800" dirty="0" err="1" smtClean="0"/>
              <a:t>detailed</a:t>
            </a:r>
            <a:r>
              <a:rPr lang="nl-NL" sz="2800" dirty="0" smtClean="0"/>
              <a:t> </a:t>
            </a:r>
            <a:r>
              <a:rPr lang="nl-NL" sz="2800" dirty="0" err="1" smtClean="0"/>
              <a:t>guidelines</a:t>
            </a:r>
            <a:endParaRPr lang="en-US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Creation of work records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800" dirty="0" smtClean="0"/>
              <a:t>List  of RDA Core </a:t>
            </a:r>
            <a:r>
              <a:rPr lang="nl-NL" sz="2800" dirty="0" err="1" smtClean="0"/>
              <a:t>elements</a:t>
            </a:r>
            <a:endParaRPr lang="nl-NL" sz="2800" dirty="0" smtClean="0"/>
          </a:p>
          <a:p>
            <a:pPr lvl="0"/>
            <a:r>
              <a:rPr lang="nl-NL" sz="2800" dirty="0" smtClean="0"/>
              <a:t>List of </a:t>
            </a:r>
            <a:r>
              <a:rPr lang="nl-NL" sz="2800" dirty="0" err="1" smtClean="0"/>
              <a:t>differences</a:t>
            </a:r>
            <a:r>
              <a:rPr lang="nl-NL" sz="2800" dirty="0" smtClean="0"/>
              <a:t> </a:t>
            </a:r>
            <a:r>
              <a:rPr lang="nl-NL" sz="2800" dirty="0" err="1" smtClean="0"/>
              <a:t>between</a:t>
            </a:r>
            <a:r>
              <a:rPr lang="nl-NL" sz="2800" dirty="0" smtClean="0"/>
              <a:t> RT and RDA:</a:t>
            </a:r>
          </a:p>
          <a:p>
            <a:pPr lvl="1"/>
            <a:r>
              <a:rPr lang="nl-NL" sz="2400" dirty="0" smtClean="0"/>
              <a:t>Item, </a:t>
            </a:r>
            <a:r>
              <a:rPr lang="nl-NL" sz="2400" dirty="0" err="1" smtClean="0"/>
              <a:t>manifestation</a:t>
            </a:r>
            <a:r>
              <a:rPr lang="nl-NL" sz="2400" dirty="0" smtClean="0"/>
              <a:t>, </a:t>
            </a:r>
            <a:r>
              <a:rPr lang="nl-NL" sz="2400" dirty="0" err="1" smtClean="0"/>
              <a:t>expression</a:t>
            </a:r>
            <a:r>
              <a:rPr lang="nl-NL" sz="2400" dirty="0" smtClean="0"/>
              <a:t>, </a:t>
            </a:r>
            <a:r>
              <a:rPr lang="nl-NL" sz="2400" dirty="0" err="1" smtClean="0"/>
              <a:t>work</a:t>
            </a:r>
            <a:endParaRPr lang="nl-NL" sz="2400" dirty="0" smtClean="0"/>
          </a:p>
          <a:p>
            <a:pPr lvl="1"/>
            <a:r>
              <a:rPr lang="nl-NL" sz="2400" dirty="0" err="1" smtClean="0"/>
              <a:t>Authorities</a:t>
            </a:r>
            <a:r>
              <a:rPr lang="nl-NL" sz="2400" dirty="0" smtClean="0"/>
              <a:t>  </a:t>
            </a:r>
          </a:p>
          <a:p>
            <a:pPr lvl="1"/>
            <a:r>
              <a:rPr lang="nl-NL" sz="2400" dirty="0" smtClean="0"/>
              <a:t>General </a:t>
            </a:r>
            <a:r>
              <a:rPr lang="nl-NL" sz="2400" dirty="0" err="1" smtClean="0"/>
              <a:t>guidelines</a:t>
            </a:r>
            <a:endParaRPr lang="nl-NL" sz="2400" dirty="0" smtClean="0"/>
          </a:p>
          <a:p>
            <a:r>
              <a:rPr lang="nl-NL" sz="2800" dirty="0" err="1" smtClean="0"/>
              <a:t>Create</a:t>
            </a:r>
            <a:r>
              <a:rPr lang="nl-NL" sz="2800" dirty="0" smtClean="0"/>
              <a:t> </a:t>
            </a:r>
            <a:r>
              <a:rPr lang="nl-NL" sz="2800" dirty="0" err="1" smtClean="0"/>
              <a:t>policy</a:t>
            </a:r>
            <a:r>
              <a:rPr lang="nl-NL" sz="2800" dirty="0" smtClean="0"/>
              <a:t> statements </a:t>
            </a:r>
            <a:r>
              <a:rPr lang="nl-NL" sz="2800" dirty="0" err="1" smtClean="0"/>
              <a:t>for</a:t>
            </a:r>
            <a:r>
              <a:rPr lang="nl-NL" sz="2800" dirty="0" smtClean="0"/>
              <a:t> </a:t>
            </a:r>
            <a:r>
              <a:rPr lang="nl-NL" sz="2800" dirty="0" err="1" smtClean="0"/>
              <a:t>alternatives</a:t>
            </a:r>
            <a:r>
              <a:rPr lang="nl-NL" sz="2800" dirty="0" smtClean="0"/>
              <a:t> and </a:t>
            </a:r>
            <a:r>
              <a:rPr lang="nl-NL" sz="2800" dirty="0" err="1" smtClean="0"/>
              <a:t>options</a:t>
            </a:r>
            <a:r>
              <a:rPr lang="nl-NL" sz="2800" dirty="0" smtClean="0"/>
              <a:t> and </a:t>
            </a:r>
            <a:r>
              <a:rPr lang="nl-NL" sz="2800" dirty="0" err="1" smtClean="0"/>
              <a:t>decide</a:t>
            </a:r>
            <a:r>
              <a:rPr lang="nl-NL" sz="2800" dirty="0" smtClean="0"/>
              <a:t> to </a:t>
            </a:r>
            <a:r>
              <a:rPr lang="nl-NL" sz="2800" dirty="0" err="1" smtClean="0"/>
              <a:t>follow</a:t>
            </a:r>
            <a:r>
              <a:rPr lang="nl-NL" sz="2800" dirty="0" smtClean="0"/>
              <a:t> LCPS </a:t>
            </a:r>
            <a:r>
              <a:rPr lang="nl-NL" sz="2800" dirty="0" err="1" smtClean="0"/>
              <a:t>yes</a:t>
            </a:r>
            <a:r>
              <a:rPr lang="nl-NL" sz="2800" dirty="0" smtClean="0"/>
              <a:t>/</a:t>
            </a:r>
            <a:r>
              <a:rPr lang="nl-NL" sz="2800" dirty="0" err="1" smtClean="0"/>
              <a:t>no</a:t>
            </a:r>
            <a:r>
              <a:rPr lang="nl-NL" sz="2800" dirty="0" smtClean="0"/>
              <a:t> (e.g. </a:t>
            </a:r>
            <a:r>
              <a:rPr lang="nl-NL" sz="2800" dirty="0" err="1" smtClean="0"/>
              <a:t>rule</a:t>
            </a:r>
            <a:r>
              <a:rPr lang="nl-NL" sz="2800" dirty="0" smtClean="0"/>
              <a:t> of </a:t>
            </a:r>
            <a:r>
              <a:rPr lang="nl-NL" sz="2800" dirty="0" err="1" smtClean="0"/>
              <a:t>three</a:t>
            </a:r>
            <a:r>
              <a:rPr lang="nl-NL" sz="2800" dirty="0" smtClean="0"/>
              <a:t>).</a:t>
            </a:r>
          </a:p>
          <a:p>
            <a:pPr lvl="0">
              <a:buNone/>
            </a:pPr>
            <a:r>
              <a:rPr lang="nl-NL" sz="2800" dirty="0"/>
              <a:t> </a:t>
            </a:r>
          </a:p>
          <a:p>
            <a:pPr marL="0" indent="0">
              <a:buNone/>
            </a:pPr>
            <a:r>
              <a:rPr lang="nl-NL" sz="2800" b="1" dirty="0"/>
              <a:t> </a:t>
            </a:r>
            <a:endParaRPr lang="en-GB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“RT to RDA” Guidelines Working Group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46005267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will happen in the GGC (shared cataloguing system)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 smtClean="0"/>
              <a:t>Add Type of content, Type of medium and Type of carrier (mandatory per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of </a:t>
            </a:r>
            <a:r>
              <a:rPr lang="en-US" sz="2800" dirty="0" err="1" smtClean="0"/>
              <a:t>january</a:t>
            </a:r>
            <a:r>
              <a:rPr lang="en-US" sz="2800" dirty="0" smtClean="0"/>
              <a:t> 2014).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Add language of cataloguing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Add </a:t>
            </a:r>
            <a:r>
              <a:rPr lang="en-US" sz="2800" dirty="0" err="1" smtClean="0"/>
              <a:t>relator</a:t>
            </a:r>
            <a:r>
              <a:rPr lang="en-US" sz="2800" dirty="0" smtClean="0"/>
              <a:t> codes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GGC per 1 </a:t>
            </a:r>
            <a:r>
              <a:rPr lang="en-US" dirty="0" err="1" smtClean="0"/>
              <a:t>april</a:t>
            </a:r>
            <a:r>
              <a:rPr lang="en-US" dirty="0" smtClean="0"/>
              <a:t> 2013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809750"/>
            <a:ext cx="8229600" cy="4533900"/>
          </a:xfrm>
        </p:spPr>
        <p:txBody>
          <a:bodyPr>
            <a:noAutofit/>
          </a:bodyPr>
          <a:lstStyle/>
          <a:p>
            <a:pPr lvl="0"/>
            <a:r>
              <a:rPr lang="en-US" sz="2800" dirty="0" smtClean="0"/>
              <a:t>Database retrospectively populated with type of content, type of medium, type carrier</a:t>
            </a:r>
          </a:p>
          <a:p>
            <a:pPr lvl="0"/>
            <a:r>
              <a:rPr lang="en-US" sz="2800" dirty="0" smtClean="0"/>
              <a:t>No rule of three; record all</a:t>
            </a:r>
          </a:p>
          <a:p>
            <a:pPr lvl="0"/>
            <a:r>
              <a:rPr lang="en-US" sz="2800" dirty="0" smtClean="0"/>
              <a:t>No abbreviations</a:t>
            </a:r>
          </a:p>
          <a:p>
            <a:pPr lvl="0"/>
            <a:r>
              <a:rPr lang="en-US" sz="2800" dirty="0" smtClean="0"/>
              <a:t>No </a:t>
            </a:r>
            <a:r>
              <a:rPr lang="en-US" sz="2800" dirty="0" err="1" smtClean="0"/>
              <a:t>latin</a:t>
            </a:r>
            <a:endParaRPr lang="en-US" sz="2800" dirty="0" smtClean="0"/>
          </a:p>
          <a:p>
            <a:pPr lvl="0"/>
            <a:r>
              <a:rPr lang="en-US" sz="2800" dirty="0" smtClean="0"/>
              <a:t>Do not change/correct  text</a:t>
            </a:r>
          </a:p>
          <a:p>
            <a:pPr lvl="0"/>
            <a:r>
              <a:rPr lang="en-US" sz="2800" dirty="0" smtClean="0"/>
              <a:t>Introduce year of copyright </a:t>
            </a:r>
          </a:p>
          <a:p>
            <a:r>
              <a:rPr lang="en-US" sz="2800" dirty="0" smtClean="0"/>
              <a:t>Register the cataloguing rules: RDA , AACR2, RT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GGC per 1 </a:t>
            </a:r>
            <a:r>
              <a:rPr lang="en-US" dirty="0" err="1" smtClean="0"/>
              <a:t>july</a:t>
            </a:r>
            <a:r>
              <a:rPr lang="en-US" dirty="0" smtClean="0"/>
              <a:t> 2013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809750"/>
            <a:ext cx="8229600" cy="4533900"/>
          </a:xfrm>
        </p:spPr>
        <p:txBody>
          <a:bodyPr>
            <a:noAutofit/>
          </a:bodyPr>
          <a:lstStyle/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Create Works / Expressions 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Create RDA authorities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GGC per 1 </a:t>
            </a:r>
            <a:r>
              <a:rPr lang="en-US" dirty="0" err="1" smtClean="0"/>
              <a:t>january</a:t>
            </a:r>
            <a:r>
              <a:rPr lang="en-US" dirty="0" smtClean="0"/>
              <a:t> 2014 ? 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33363" lvl="1">
              <a:buNone/>
            </a:pPr>
            <a:r>
              <a:rPr lang="nl-NL" sz="2800" dirty="0" err="1" smtClean="0"/>
              <a:t>Proposal</a:t>
            </a:r>
            <a:r>
              <a:rPr lang="nl-NL" sz="2800" dirty="0" smtClean="0"/>
              <a:t>:</a:t>
            </a:r>
          </a:p>
          <a:p>
            <a:pPr marL="233363" lvl="1">
              <a:buNone/>
            </a:pPr>
            <a:r>
              <a:rPr lang="nl-NL" sz="2800" dirty="0" err="1" smtClean="0"/>
              <a:t>Investigate</a:t>
            </a:r>
            <a:r>
              <a:rPr lang="nl-NL" sz="2800" dirty="0" smtClean="0"/>
              <a:t> a consortium </a:t>
            </a:r>
            <a:r>
              <a:rPr lang="nl-NL" sz="2800" dirty="0" err="1" smtClean="0"/>
              <a:t>license</a:t>
            </a:r>
            <a:r>
              <a:rPr lang="nl-NL" sz="2800" dirty="0" smtClean="0"/>
              <a:t> </a:t>
            </a:r>
            <a:r>
              <a:rPr lang="nl-NL" sz="2800" dirty="0" err="1" smtClean="0"/>
              <a:t>for</a:t>
            </a:r>
            <a:r>
              <a:rPr lang="nl-NL" sz="2800" dirty="0" smtClean="0"/>
              <a:t> the RDA Toolkit</a:t>
            </a:r>
          </a:p>
          <a:p>
            <a:pPr marL="233363" lvl="1">
              <a:buNone/>
            </a:pPr>
            <a:r>
              <a:rPr lang="nl-NL" sz="2800" dirty="0" err="1" smtClean="0"/>
              <a:t>Integrate</a:t>
            </a:r>
            <a:r>
              <a:rPr lang="nl-NL" sz="2800" dirty="0" smtClean="0"/>
              <a:t> Dutch </a:t>
            </a:r>
            <a:r>
              <a:rPr lang="nl-NL" sz="2800" dirty="0" err="1" smtClean="0"/>
              <a:t>Working</a:t>
            </a:r>
            <a:r>
              <a:rPr lang="nl-NL" sz="2800" dirty="0" smtClean="0"/>
              <a:t> Group </a:t>
            </a:r>
            <a:r>
              <a:rPr lang="nl-NL" sz="2800" dirty="0" err="1" smtClean="0"/>
              <a:t>documents</a:t>
            </a:r>
            <a:r>
              <a:rPr lang="nl-NL" sz="2800" dirty="0" smtClean="0"/>
              <a:t> </a:t>
            </a:r>
            <a:r>
              <a:rPr lang="nl-NL" sz="2800" dirty="0" err="1" smtClean="0"/>
              <a:t>into</a:t>
            </a:r>
            <a:r>
              <a:rPr lang="nl-NL" sz="2800" dirty="0" smtClean="0"/>
              <a:t> the RDA Toolkit</a:t>
            </a:r>
          </a:p>
          <a:p>
            <a:pPr marL="233363" lvl="1">
              <a:buNone/>
            </a:pPr>
            <a:r>
              <a:rPr lang="nl-NL" sz="2800" dirty="0" err="1" smtClean="0"/>
              <a:t>Organize</a:t>
            </a:r>
            <a:r>
              <a:rPr lang="nl-NL" sz="2800" dirty="0" smtClean="0"/>
              <a:t> RDA support and </a:t>
            </a:r>
            <a:r>
              <a:rPr lang="nl-NL" sz="2800" dirty="0" err="1" smtClean="0"/>
              <a:t>install</a:t>
            </a:r>
            <a:r>
              <a:rPr lang="nl-NL" sz="2800" dirty="0" smtClean="0"/>
              <a:t>:</a:t>
            </a:r>
          </a:p>
          <a:p>
            <a:pPr marL="971550" lvl="1" indent="-514350">
              <a:buAutoNum type="alphaLcPeriod"/>
            </a:pPr>
            <a:r>
              <a:rPr lang="nl-NL" sz="2800" dirty="0" smtClean="0"/>
              <a:t>RDA Servicedesk (National </a:t>
            </a:r>
            <a:r>
              <a:rPr lang="nl-NL" sz="2800" dirty="0" err="1" smtClean="0"/>
              <a:t>Library</a:t>
            </a:r>
            <a:r>
              <a:rPr lang="nl-NL" sz="2800" dirty="0" smtClean="0"/>
              <a:t>)</a:t>
            </a:r>
          </a:p>
          <a:p>
            <a:pPr marL="971550" lvl="1" indent="-514350">
              <a:buAutoNum type="alphaLcPeriod"/>
            </a:pPr>
            <a:r>
              <a:rPr lang="nl-NL" sz="2800" dirty="0" smtClean="0"/>
              <a:t>Dutch </a:t>
            </a:r>
            <a:r>
              <a:rPr lang="nl-NL" sz="2800" dirty="0" err="1" smtClean="0"/>
              <a:t>Committee</a:t>
            </a:r>
            <a:r>
              <a:rPr lang="nl-NL" sz="2800" dirty="0" smtClean="0"/>
              <a:t> </a:t>
            </a:r>
            <a:r>
              <a:rPr lang="nl-NL" sz="2800" dirty="0" err="1" smtClean="0"/>
              <a:t>on</a:t>
            </a:r>
            <a:r>
              <a:rPr lang="nl-NL" sz="2800" dirty="0" smtClean="0"/>
              <a:t> RDA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Support and development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RDA </a:t>
            </a:r>
            <a:r>
              <a:rPr lang="en-US" sz="2400" dirty="0" err="1" smtClean="0"/>
              <a:t>servicedesk</a:t>
            </a:r>
            <a:r>
              <a:rPr lang="en-US" sz="2400" dirty="0" smtClean="0"/>
              <a:t> and support</a:t>
            </a:r>
            <a:endParaRPr lang="en-US" sz="2400" dirty="0"/>
          </a:p>
        </p:txBody>
      </p:sp>
      <p:sp>
        <p:nvSpPr>
          <p:cNvPr id="4" name="Rounded Rectangle 3"/>
          <p:cNvSpPr/>
          <p:nvPr/>
        </p:nvSpPr>
        <p:spPr>
          <a:xfrm>
            <a:off x="3333750" y="4953000"/>
            <a:ext cx="2324100" cy="1200150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RDA </a:t>
            </a:r>
            <a:r>
              <a:rPr lang="en-US" sz="2800" dirty="0" err="1" smtClean="0">
                <a:solidFill>
                  <a:schemeClr val="tx1"/>
                </a:solidFill>
              </a:rPr>
              <a:t>servicedesk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333750" y="3305175"/>
            <a:ext cx="2324100" cy="1200150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RDA Committee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323850" y="3305175"/>
            <a:ext cx="2324100" cy="1200150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FOBID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323850" y="914400"/>
            <a:ext cx="2324100" cy="1200150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IFLA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6438900" y="3305175"/>
            <a:ext cx="2324100" cy="1200150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EURIG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6419850" y="895350"/>
            <a:ext cx="2324100" cy="1200150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JSC RDA</a:t>
            </a:r>
          </a:p>
        </p:txBody>
      </p:sp>
      <p:cxnSp>
        <p:nvCxnSpPr>
          <p:cNvPr id="11" name="Straight Arrow Connector 10"/>
          <p:cNvCxnSpPr>
            <a:stCxn id="4" idx="0"/>
            <a:endCxn id="5" idx="2"/>
          </p:cNvCxnSpPr>
          <p:nvPr/>
        </p:nvCxnSpPr>
        <p:spPr>
          <a:xfrm flipV="1">
            <a:off x="4495800" y="4505325"/>
            <a:ext cx="0" cy="4476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5" idx="1"/>
            <a:endCxn id="6" idx="3"/>
          </p:cNvCxnSpPr>
          <p:nvPr/>
        </p:nvCxnSpPr>
        <p:spPr>
          <a:xfrm flipH="1">
            <a:off x="2647950" y="3905250"/>
            <a:ext cx="6858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0"/>
            <a:endCxn id="7" idx="2"/>
          </p:cNvCxnSpPr>
          <p:nvPr/>
        </p:nvCxnSpPr>
        <p:spPr>
          <a:xfrm flipV="1">
            <a:off x="1485900" y="2114550"/>
            <a:ext cx="0" cy="11906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8" idx="0"/>
            <a:endCxn id="9" idx="2"/>
          </p:cNvCxnSpPr>
          <p:nvPr/>
        </p:nvCxnSpPr>
        <p:spPr>
          <a:xfrm flipH="1" flipV="1">
            <a:off x="7581900" y="2095500"/>
            <a:ext cx="19050" cy="12096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3"/>
            <a:endCxn id="8" idx="1"/>
          </p:cNvCxnSpPr>
          <p:nvPr/>
        </p:nvCxnSpPr>
        <p:spPr>
          <a:xfrm>
            <a:off x="5657850" y="3905250"/>
            <a:ext cx="7810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/>
          <p:cNvSpPr/>
          <p:nvPr/>
        </p:nvSpPr>
        <p:spPr>
          <a:xfrm>
            <a:off x="514350" y="5086350"/>
            <a:ext cx="1943100" cy="933450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Libraries</a:t>
            </a:r>
          </a:p>
        </p:txBody>
      </p:sp>
      <p:cxnSp>
        <p:nvCxnSpPr>
          <p:cNvPr id="23" name="Straight Arrow Connector 22"/>
          <p:cNvCxnSpPr>
            <a:stCxn id="20" idx="3"/>
            <a:endCxn id="4" idx="1"/>
          </p:cNvCxnSpPr>
          <p:nvPr/>
        </p:nvCxnSpPr>
        <p:spPr>
          <a:xfrm>
            <a:off x="2457450" y="5553075"/>
            <a:ext cx="8763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1" idx="2"/>
            <a:endCxn id="5" idx="0"/>
          </p:cNvCxnSpPr>
          <p:nvPr/>
        </p:nvCxnSpPr>
        <p:spPr>
          <a:xfrm>
            <a:off x="4495800" y="2343150"/>
            <a:ext cx="0" cy="9620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hape 21"/>
          <p:cNvCxnSpPr>
            <a:stCxn id="8" idx="0"/>
            <a:endCxn id="7" idx="3"/>
          </p:cNvCxnSpPr>
          <p:nvPr/>
        </p:nvCxnSpPr>
        <p:spPr>
          <a:xfrm rot="16200000" flipV="1">
            <a:off x="4229100" y="-66675"/>
            <a:ext cx="1790700" cy="4953000"/>
          </a:xfrm>
          <a:prstGeom prst="curvedConnector2">
            <a:avLst/>
          </a:prstGeom>
          <a:ln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/>
          <p:cNvSpPr/>
          <p:nvPr/>
        </p:nvSpPr>
        <p:spPr>
          <a:xfrm>
            <a:off x="3467100" y="1466850"/>
            <a:ext cx="2057400" cy="876300"/>
          </a:xfrm>
          <a:prstGeom prst="roundRect">
            <a:avLst/>
          </a:prstGeom>
          <a:solidFill>
            <a:schemeClr val="bg1"/>
          </a:solidFill>
          <a:ln w="31750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solidFill>
                  <a:schemeClr val="tx1"/>
                </a:solidFill>
              </a:rPr>
              <a:t>Libraries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0" grpId="0" animBg="1"/>
      <p:bldP spid="21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URIG logo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648201" y="2544762"/>
            <a:ext cx="3417886" cy="3417888"/>
          </a:xfrm>
          <a:prstGeom prst="rect">
            <a:avLst/>
          </a:prstGeom>
          <a:noFill/>
        </p:spPr>
      </p:pic>
      <p:sp>
        <p:nvSpPr>
          <p:cNvPr id="6" name="Rounded Rectangle 5"/>
          <p:cNvSpPr/>
          <p:nvPr/>
        </p:nvSpPr>
        <p:spPr>
          <a:xfrm>
            <a:off x="4362450" y="1371600"/>
            <a:ext cx="3086100" cy="49530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3.33333E-6 0.2777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8100" y="0"/>
            <a:ext cx="9182100" cy="68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4295" y="1673517"/>
            <a:ext cx="9148295" cy="3927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050" y="0"/>
            <a:ext cx="10325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5339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dirty="0" smtClean="0"/>
              <a:t>GGC: Dutch Shared Cataloguing System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RDA implementation</a:t>
            </a:r>
          </a:p>
          <a:p>
            <a:pPr>
              <a:lnSpc>
                <a:spcPct val="150000"/>
              </a:lnSpc>
            </a:pPr>
            <a:r>
              <a:rPr lang="en-US" sz="3200" dirty="0" smtClean="0"/>
              <a:t>EURIG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050" y="609600"/>
            <a:ext cx="94488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Callout 3 3"/>
          <p:cNvSpPr/>
          <p:nvPr/>
        </p:nvSpPr>
        <p:spPr>
          <a:xfrm>
            <a:off x="4495800" y="609600"/>
            <a:ext cx="3295650" cy="914400"/>
          </a:xfrm>
          <a:prstGeom prst="borderCallout3">
            <a:avLst>
              <a:gd name="adj1" fmla="val 20833"/>
              <a:gd name="adj2" fmla="val -241"/>
              <a:gd name="adj3" fmla="val 18750"/>
              <a:gd name="adj4" fmla="val -16667"/>
              <a:gd name="adj5" fmla="val 100000"/>
              <a:gd name="adj6" fmla="val -16667"/>
              <a:gd name="adj7" fmla="val 148380"/>
              <a:gd name="adj8" fmla="val -78275"/>
            </a:avLst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1. National Libraries</a:t>
            </a:r>
          </a:p>
        </p:txBody>
      </p:sp>
      <p:sp>
        <p:nvSpPr>
          <p:cNvPr id="5" name="Line Callout 3 4"/>
          <p:cNvSpPr/>
          <p:nvPr/>
        </p:nvSpPr>
        <p:spPr>
          <a:xfrm>
            <a:off x="4648200" y="2266950"/>
            <a:ext cx="3295650" cy="914400"/>
          </a:xfrm>
          <a:prstGeom prst="borderCallout3">
            <a:avLst>
              <a:gd name="adj1" fmla="val 20833"/>
              <a:gd name="adj2" fmla="val -241"/>
              <a:gd name="adj3" fmla="val 18750"/>
              <a:gd name="adj4" fmla="val -16667"/>
              <a:gd name="adj5" fmla="val 100000"/>
              <a:gd name="adj6" fmla="val -16667"/>
              <a:gd name="adj7" fmla="val 104630"/>
              <a:gd name="adj8" fmla="val -81165"/>
            </a:avLst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2. Consortia</a:t>
            </a:r>
          </a:p>
        </p:txBody>
      </p:sp>
      <p:sp>
        <p:nvSpPr>
          <p:cNvPr id="6" name="Line Callout 3 5"/>
          <p:cNvSpPr/>
          <p:nvPr/>
        </p:nvSpPr>
        <p:spPr>
          <a:xfrm>
            <a:off x="4648200" y="4286250"/>
            <a:ext cx="3295650" cy="914400"/>
          </a:xfrm>
          <a:prstGeom prst="borderCallout3">
            <a:avLst>
              <a:gd name="adj1" fmla="val 20833"/>
              <a:gd name="adj2" fmla="val -241"/>
              <a:gd name="adj3" fmla="val 18750"/>
              <a:gd name="adj4" fmla="val -16667"/>
              <a:gd name="adj5" fmla="val 100000"/>
              <a:gd name="adj6" fmla="val -16667"/>
              <a:gd name="adj7" fmla="val -82870"/>
              <a:gd name="adj8" fmla="val -117581"/>
            </a:avLst>
          </a:prstGeom>
          <a:solidFill>
            <a:schemeClr val="bg1"/>
          </a:solidFill>
          <a:ln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3. Other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467850" cy="699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Membership. Article 3.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252" y="762000"/>
            <a:ext cx="9130748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76200" y="876300"/>
            <a:ext cx="8869680" cy="97155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76200" y="2209800"/>
            <a:ext cx="8869680" cy="91440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050" y="0"/>
            <a:ext cx="112014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76250" y="2343150"/>
            <a:ext cx="8458200" cy="131445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3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0.00556 L 0.10625 0.1361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" y="7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81000" y="0"/>
            <a:ext cx="10331312" cy="769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457200" y="857250"/>
            <a:ext cx="8458200" cy="156210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476250" y="2571750"/>
            <a:ext cx="8458200" cy="156210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12192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1752600" y="2571750"/>
            <a:ext cx="6267450" cy="179070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790700" y="1752600"/>
            <a:ext cx="6534150" cy="81915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809750" y="1200150"/>
            <a:ext cx="4343400" cy="59055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  <p:bldP spid="7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9050" y="0"/>
            <a:ext cx="1219200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5048250" y="819150"/>
            <a:ext cx="3486150" cy="100965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91440" y="228600"/>
            <a:ext cx="1428750" cy="118872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8100" y="4819650"/>
            <a:ext cx="1504950" cy="62865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90500" y="-19050"/>
            <a:ext cx="1087755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800100"/>
            <a:ext cx="1087755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628650" y="2819400"/>
            <a:ext cx="8530590" cy="49530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28650" y="2438400"/>
            <a:ext cx="5410200" cy="329565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11111E-6 L 0.18438 -0.2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92" y="-1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47650" y="-57150"/>
            <a:ext cx="9677400" cy="725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91440" y="3749040"/>
            <a:ext cx="9067800" cy="155448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4221163"/>
          </a:xfrm>
        </p:spPr>
        <p:txBody>
          <a:bodyPr/>
          <a:lstStyle/>
          <a:p>
            <a:pPr defTabSz="1005840">
              <a:lnSpc>
                <a:spcPts val="1800"/>
              </a:lnSpc>
              <a:tabLst>
                <a:tab pos="1005840" algn="l"/>
              </a:tabLst>
            </a:pPr>
            <a:r>
              <a:rPr lang="en-US" sz="1800" b="1" dirty="0" smtClean="0">
                <a:solidFill>
                  <a:srgbClr val="0070C0"/>
                </a:solidFill>
              </a:rPr>
              <a:t>Australia: </a:t>
            </a:r>
            <a:r>
              <a:rPr lang="en-US" sz="1800" dirty="0" smtClean="0"/>
              <a:t>	</a:t>
            </a:r>
            <a:r>
              <a:rPr lang="en-US" sz="1600" dirty="0" smtClean="0"/>
              <a:t>Melbourne, Victoria</a:t>
            </a:r>
          </a:p>
          <a:p>
            <a:pPr defTabSz="1005840">
              <a:lnSpc>
                <a:spcPts val="1800"/>
              </a:lnSpc>
              <a:tabLst>
                <a:tab pos="1005840" algn="l"/>
              </a:tabLst>
            </a:pPr>
            <a:r>
              <a:rPr lang="en-US" sz="1800" b="1" dirty="0" smtClean="0">
                <a:solidFill>
                  <a:srgbClr val="0070C0"/>
                </a:solidFill>
              </a:rPr>
              <a:t>Canada: 	</a:t>
            </a:r>
            <a:r>
              <a:rPr lang="en-US" sz="1600" dirty="0" smtClean="0"/>
              <a:t>Brossard, Québec • Calgary, Alberta • Winnipeg, Manitoba</a:t>
            </a:r>
          </a:p>
          <a:p>
            <a:pPr defTabSz="1005840">
              <a:lnSpc>
                <a:spcPts val="1800"/>
              </a:lnSpc>
              <a:tabLst>
                <a:tab pos="1005840" algn="l"/>
              </a:tabLst>
            </a:pPr>
            <a:r>
              <a:rPr lang="en-US" sz="1800" b="1" dirty="0" smtClean="0">
                <a:solidFill>
                  <a:srgbClr val="0070C0"/>
                </a:solidFill>
              </a:rPr>
              <a:t>China: </a:t>
            </a:r>
            <a:r>
              <a:rPr lang="en-US" sz="1800" dirty="0" smtClean="0"/>
              <a:t>	</a:t>
            </a:r>
            <a:r>
              <a:rPr lang="en-US" sz="1600" dirty="0" smtClean="0"/>
              <a:t>Beijing</a:t>
            </a:r>
          </a:p>
          <a:p>
            <a:pPr defTabSz="1005840">
              <a:lnSpc>
                <a:spcPts val="1800"/>
              </a:lnSpc>
              <a:tabLst>
                <a:tab pos="1005840" algn="l"/>
              </a:tabLst>
            </a:pPr>
            <a:r>
              <a:rPr lang="en-US" sz="1800" b="1" dirty="0" smtClean="0">
                <a:solidFill>
                  <a:srgbClr val="0070C0"/>
                </a:solidFill>
              </a:rPr>
              <a:t>France: </a:t>
            </a:r>
            <a:r>
              <a:rPr lang="en-US" sz="1800" dirty="0" smtClean="0"/>
              <a:t>	</a:t>
            </a:r>
            <a:r>
              <a:rPr lang="en-US" sz="1600" dirty="0" err="1" smtClean="0"/>
              <a:t>Asnières</a:t>
            </a:r>
            <a:r>
              <a:rPr lang="en-US" sz="1600" dirty="0" smtClean="0"/>
              <a:t> </a:t>
            </a:r>
            <a:r>
              <a:rPr lang="en-US" sz="1600" dirty="0" err="1" smtClean="0"/>
              <a:t>sur</a:t>
            </a:r>
            <a:r>
              <a:rPr lang="en-US" sz="1600" dirty="0" smtClean="0"/>
              <a:t> Seine</a:t>
            </a:r>
          </a:p>
          <a:p>
            <a:pPr defTabSz="1005840">
              <a:lnSpc>
                <a:spcPts val="1800"/>
              </a:lnSpc>
              <a:tabLst>
                <a:tab pos="1005840" algn="l"/>
              </a:tabLst>
            </a:pPr>
            <a:r>
              <a:rPr lang="en-US" sz="1800" b="1" dirty="0" smtClean="0">
                <a:solidFill>
                  <a:srgbClr val="0070C0"/>
                </a:solidFill>
              </a:rPr>
              <a:t>Germany: </a:t>
            </a:r>
            <a:r>
              <a:rPr lang="en-US" sz="1800" dirty="0" smtClean="0"/>
              <a:t>	</a:t>
            </a:r>
            <a:r>
              <a:rPr lang="en-US" sz="1600" dirty="0" err="1" smtClean="0"/>
              <a:t>Oberhaching</a:t>
            </a:r>
            <a:r>
              <a:rPr lang="en-US" sz="1600" dirty="0" smtClean="0"/>
              <a:t> • Berlin • </a:t>
            </a:r>
            <a:r>
              <a:rPr lang="en-US" sz="1600" dirty="0" err="1" smtClean="0"/>
              <a:t>Böhl-Iggelheim</a:t>
            </a:r>
            <a:endParaRPr lang="en-US" sz="1600" dirty="0" smtClean="0"/>
          </a:p>
          <a:p>
            <a:pPr defTabSz="1005840">
              <a:lnSpc>
                <a:spcPts val="1800"/>
              </a:lnSpc>
              <a:tabLst>
                <a:tab pos="1005840" algn="l"/>
              </a:tabLst>
            </a:pPr>
            <a:r>
              <a:rPr lang="en-US" sz="1800" b="1" dirty="0" smtClean="0">
                <a:solidFill>
                  <a:srgbClr val="0070C0"/>
                </a:solidFill>
              </a:rPr>
              <a:t>Mexico: </a:t>
            </a:r>
            <a:r>
              <a:rPr lang="en-US" sz="1800" dirty="0" smtClean="0"/>
              <a:t>	</a:t>
            </a:r>
            <a:r>
              <a:rPr lang="en-US" sz="1600" dirty="0" smtClean="0"/>
              <a:t>México City</a:t>
            </a:r>
          </a:p>
          <a:p>
            <a:pPr defTabSz="1005840">
              <a:lnSpc>
                <a:spcPts val="1800"/>
              </a:lnSpc>
              <a:tabLst>
                <a:tab pos="1005840" algn="l"/>
              </a:tabLst>
            </a:pPr>
            <a:r>
              <a:rPr lang="en-US" sz="1800" b="1" dirty="0" smtClean="0">
                <a:solidFill>
                  <a:srgbClr val="0070C0"/>
                </a:solidFill>
              </a:rPr>
              <a:t>Netherlands: </a:t>
            </a:r>
            <a:r>
              <a:rPr lang="en-US" sz="1800" dirty="0" smtClean="0"/>
              <a:t>	</a:t>
            </a:r>
            <a:r>
              <a:rPr lang="en-US" sz="1600" dirty="0" smtClean="0"/>
              <a:t>Leiden</a:t>
            </a:r>
          </a:p>
          <a:p>
            <a:pPr defTabSz="1005840">
              <a:lnSpc>
                <a:spcPts val="1800"/>
              </a:lnSpc>
              <a:tabLst>
                <a:tab pos="1005840" algn="l"/>
              </a:tabLst>
            </a:pPr>
            <a:r>
              <a:rPr lang="en-US" sz="1800" b="1" dirty="0" smtClean="0">
                <a:solidFill>
                  <a:srgbClr val="0070C0"/>
                </a:solidFill>
              </a:rPr>
              <a:t>Switzerland: </a:t>
            </a:r>
            <a:r>
              <a:rPr lang="en-US" sz="1800" dirty="0" smtClean="0"/>
              <a:t>	</a:t>
            </a:r>
            <a:r>
              <a:rPr lang="en-US" sz="1600" dirty="0" smtClean="0"/>
              <a:t>Basel</a:t>
            </a:r>
          </a:p>
          <a:p>
            <a:pPr defTabSz="1005840">
              <a:lnSpc>
                <a:spcPts val="1800"/>
              </a:lnSpc>
              <a:tabLst>
                <a:tab pos="1005840" algn="l"/>
              </a:tabLst>
            </a:pPr>
            <a:r>
              <a:rPr lang="en-US" sz="1800" b="1" dirty="0" smtClean="0">
                <a:solidFill>
                  <a:srgbClr val="0070C0"/>
                </a:solidFill>
              </a:rPr>
              <a:t>UK: 		</a:t>
            </a:r>
            <a:r>
              <a:rPr lang="en-US" sz="1600" dirty="0" smtClean="0"/>
              <a:t>Sheffield • Birmingham</a:t>
            </a:r>
          </a:p>
          <a:p>
            <a:pPr defTabSz="1005840">
              <a:lnSpc>
                <a:spcPts val="1800"/>
              </a:lnSpc>
              <a:tabLst>
                <a:tab pos="1005840" algn="l"/>
              </a:tabLst>
            </a:pPr>
            <a:r>
              <a:rPr lang="en-US" sz="1800" b="1" dirty="0" smtClean="0">
                <a:solidFill>
                  <a:srgbClr val="0070C0"/>
                </a:solidFill>
              </a:rPr>
              <a:t>USA: </a:t>
            </a:r>
            <a:r>
              <a:rPr lang="en-US" sz="1800" dirty="0" smtClean="0"/>
              <a:t>		</a:t>
            </a:r>
            <a:r>
              <a:rPr lang="en-US" sz="1600" dirty="0" smtClean="0"/>
              <a:t>Dublin, Ohio (Headquarters) </a:t>
            </a:r>
            <a:r>
              <a:rPr lang="en-US" sz="1800" dirty="0" smtClean="0"/>
              <a:t>• </a:t>
            </a:r>
            <a:r>
              <a:rPr lang="en-US" sz="1600" dirty="0" smtClean="0"/>
              <a:t>Overland Park, Kansas			San Mateo, California • Seattle, Washington</a:t>
            </a: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OCLC offices around the world</a:t>
            </a:r>
            <a:endParaRPr lang="en-US" sz="3600" dirty="0"/>
          </a:p>
        </p:txBody>
      </p:sp>
      <p:sp>
        <p:nvSpPr>
          <p:cNvPr id="4" name="Rounded Rectangle 3"/>
          <p:cNvSpPr/>
          <p:nvPr/>
        </p:nvSpPr>
        <p:spPr>
          <a:xfrm>
            <a:off x="457200" y="4114800"/>
            <a:ext cx="3067050" cy="274320"/>
          </a:xfrm>
          <a:prstGeom prst="roundRect">
            <a:avLst/>
          </a:prstGeom>
          <a:noFill/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30401" y="-38100"/>
            <a:ext cx="9791700" cy="725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ounded Rectangle 3"/>
          <p:cNvSpPr/>
          <p:nvPr/>
        </p:nvSpPr>
        <p:spPr>
          <a:xfrm>
            <a:off x="152400" y="4171950"/>
            <a:ext cx="8801100" cy="1905000"/>
          </a:xfrm>
          <a:prstGeom prst="roundRect">
            <a:avLst/>
          </a:prstGeom>
          <a:noFill/>
          <a:ln w="635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  <p:sp>
        <p:nvSpPr>
          <p:cNvPr id="5" name="7-Point Star 4"/>
          <p:cNvSpPr/>
          <p:nvPr/>
        </p:nvSpPr>
        <p:spPr>
          <a:xfrm>
            <a:off x="1733550" y="6305550"/>
            <a:ext cx="800100" cy="552450"/>
          </a:xfrm>
          <a:prstGeom prst="star7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64251" y="3244334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！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364251" y="3244334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！ ！</a:t>
            </a:r>
            <a:endParaRPr lang="en-US" dirty="0"/>
          </a:p>
        </p:txBody>
      </p:sp>
      <p:sp>
        <p:nvSpPr>
          <p:cNvPr id="9" name="Smiley Face 8"/>
          <p:cNvSpPr/>
          <p:nvPr/>
        </p:nvSpPr>
        <p:spPr>
          <a:xfrm>
            <a:off x="361950" y="4724403"/>
            <a:ext cx="914400" cy="917448"/>
          </a:xfrm>
          <a:prstGeom prst="smileyFace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chemeClr val="accent5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 err="1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email"/>
          <a:srcRect l="10938" r="12031"/>
          <a:stretch>
            <a:fillRect/>
          </a:stretch>
        </p:blipFill>
        <p:spPr bwMode="auto">
          <a:xfrm>
            <a:off x="-190500" y="0"/>
            <a:ext cx="9391650" cy="76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50" y="571500"/>
            <a:ext cx="39243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11038" y="2647950"/>
            <a:ext cx="29180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Oval Callout 6"/>
          <p:cNvSpPr/>
          <p:nvPr/>
        </p:nvSpPr>
        <p:spPr>
          <a:xfrm>
            <a:off x="3086100" y="5019674"/>
            <a:ext cx="4003675" cy="1743075"/>
          </a:xfrm>
          <a:prstGeom prst="wedgeEllipseCallout">
            <a:avLst>
              <a:gd name="adj1" fmla="val 23428"/>
              <a:gd name="adj2" fmla="val -88320"/>
            </a:avLst>
          </a:prstGeom>
          <a:solidFill>
            <a:srgbClr val="A467A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900" b="1" dirty="0" smtClean="0">
                <a:solidFill>
                  <a:schemeClr val="bg1"/>
                </a:solidFill>
              </a:rPr>
              <a:t>19 – 20- </a:t>
            </a:r>
            <a:r>
              <a:rPr lang="en-US" sz="1900" b="1" dirty="0" err="1" smtClean="0">
                <a:solidFill>
                  <a:schemeClr val="bg1"/>
                </a:solidFill>
              </a:rPr>
              <a:t>september</a:t>
            </a:r>
            <a:r>
              <a:rPr lang="en-US" sz="1900" b="1" dirty="0" smtClean="0">
                <a:solidFill>
                  <a:schemeClr val="bg1"/>
                </a:solidFill>
              </a:rPr>
              <a:t> 2013</a:t>
            </a:r>
          </a:p>
          <a:p>
            <a:pPr algn="ctr"/>
            <a:r>
              <a:rPr lang="en-US" sz="1900" b="1" dirty="0" smtClean="0">
                <a:solidFill>
                  <a:schemeClr val="bg1"/>
                </a:solidFill>
              </a:rPr>
              <a:t>National Library of Sweden</a:t>
            </a:r>
          </a:p>
          <a:p>
            <a:pPr algn="ctr"/>
            <a:r>
              <a:rPr lang="en-US" sz="1900" b="1" dirty="0" smtClean="0">
                <a:solidFill>
                  <a:schemeClr val="bg1"/>
                </a:solidFill>
              </a:rPr>
              <a:t>Stockholm</a:t>
            </a:r>
          </a:p>
        </p:txBody>
      </p:sp>
      <p:pic>
        <p:nvPicPr>
          <p:cNvPr id="9218" name="Picture 2" descr="EURIG log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946775" y="2544762"/>
            <a:ext cx="1825625" cy="182562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000"/>
                            </p:stCondLst>
                            <p:childTnLst>
                              <p:par>
                                <p:cTn id="12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4.44444E-6 L -3.33333E-6 0.0930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0"/>
                            </p:stCondLst>
                            <p:childTnLst>
                              <p:par>
                                <p:cTn id="3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1000" fill="hold"/>
                                        <p:tgtEl>
                                          <p:spTgt spid="92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71650" y="2286000"/>
            <a:ext cx="5600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solidFill>
                  <a:schemeClr val="bg1">
                    <a:lumMod val="85000"/>
                  </a:schemeClr>
                </a:solidFill>
              </a:rPr>
              <a:t>Thank You!</a:t>
            </a:r>
            <a:endParaRPr lang="en-US" sz="7200" dirty="0">
              <a:solidFill>
                <a:schemeClr val="bg1">
                  <a:lumMod val="85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Map of Europ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33450" y="-844900"/>
            <a:ext cx="8210550" cy="7950550"/>
          </a:xfrm>
          <a:prstGeom prst="rect">
            <a:avLst/>
          </a:prstGeom>
          <a:noFill/>
        </p:spPr>
      </p:pic>
      <p:grpSp>
        <p:nvGrpSpPr>
          <p:cNvPr id="9" name="Group 8"/>
          <p:cNvGrpSpPr/>
          <p:nvPr/>
        </p:nvGrpSpPr>
        <p:grpSpPr>
          <a:xfrm>
            <a:off x="1924050" y="2571750"/>
            <a:ext cx="2148840" cy="2286000"/>
            <a:chOff x="1905000" y="2571750"/>
            <a:chExt cx="2148840" cy="2286000"/>
          </a:xfrm>
        </p:grpSpPr>
        <p:sp>
          <p:nvSpPr>
            <p:cNvPr id="5" name="Oval 4"/>
            <p:cNvSpPr/>
            <p:nvPr/>
          </p:nvSpPr>
          <p:spPr>
            <a:xfrm>
              <a:off x="2019300" y="2705100"/>
              <a:ext cx="1885950" cy="2038350"/>
            </a:xfrm>
            <a:prstGeom prst="ellipse">
              <a:avLst/>
            </a:prstGeom>
            <a:noFill/>
            <a:ln w="50800">
              <a:solidFill>
                <a:srgbClr val="336699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1905000" y="2571750"/>
              <a:ext cx="2148840" cy="2286000"/>
              <a:chOff x="1885950" y="2571750"/>
              <a:chExt cx="2148840" cy="2286000"/>
            </a:xfrm>
          </p:grpSpPr>
          <p:sp>
            <p:nvSpPr>
              <p:cNvPr id="6" name="Oval 5"/>
              <p:cNvSpPr/>
              <p:nvPr/>
            </p:nvSpPr>
            <p:spPr>
              <a:xfrm>
                <a:off x="1943100" y="2647950"/>
                <a:ext cx="2039112" cy="2148840"/>
              </a:xfrm>
              <a:prstGeom prst="ellipse">
                <a:avLst/>
              </a:prstGeom>
              <a:noFill/>
              <a:ln w="508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1885950" y="2571750"/>
                <a:ext cx="2148840" cy="2286000"/>
              </a:xfrm>
              <a:prstGeom prst="ellipse">
                <a:avLst/>
              </a:prstGeom>
              <a:noFill/>
              <a:ln w="508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3000" fill="hold"/>
                                        <p:tgtEl>
                                          <p:spTgt spid="97282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00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8305" name="Picture 1"/>
          <p:cNvPicPr>
            <a:picLocks noChangeAspect="1" noChangeArrowheads="1"/>
          </p:cNvPicPr>
          <p:nvPr/>
        </p:nvPicPr>
        <p:blipFill>
          <a:blip r:embed="rId3" cstate="email"/>
          <a:srcRect l="10781" b="10000"/>
          <a:stretch>
            <a:fillRect/>
          </a:stretch>
        </p:blipFill>
        <p:spPr bwMode="auto">
          <a:xfrm>
            <a:off x="-171450" y="0"/>
            <a:ext cx="108775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552450" y="139700"/>
            <a:ext cx="3213608" cy="1417018"/>
          </a:xfrm>
          <a:solidFill>
            <a:schemeClr val="accent1">
              <a:lumMod val="20000"/>
              <a:lumOff val="80000"/>
              <a:alpha val="40000"/>
            </a:schemeClr>
          </a:solidFill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/>
              <a:t>MARC 21 format</a:t>
            </a:r>
          </a:p>
          <a:p>
            <a:pPr algn="ctr">
              <a:buNone/>
            </a:pPr>
            <a:r>
              <a:rPr lang="en-US" dirty="0" smtClean="0"/>
              <a:t>AACR 2 &gt; RDA</a:t>
            </a:r>
            <a:endParaRPr lang="en-US" dirty="0"/>
          </a:p>
        </p:txBody>
      </p:sp>
      <p:sp>
        <p:nvSpPr>
          <p:cNvPr id="5" name="Can 4"/>
          <p:cNvSpPr/>
          <p:nvPr/>
        </p:nvSpPr>
        <p:spPr>
          <a:xfrm>
            <a:off x="95250" y="1556718"/>
            <a:ext cx="4229100" cy="4218394"/>
          </a:xfrm>
          <a:prstGeom prst="can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woPt" dir="t"/>
          </a:scene3d>
          <a:sp3d/>
        </p:spPr>
        <p:txBody>
          <a:bodyPr wrap="square" tIns="45720" anchor="ctr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3600" b="1" dirty="0" smtClean="0">
                <a:solidFill>
                  <a:srgbClr val="000000"/>
                </a:solidFill>
                <a:latin typeface="Trebuchet MS" pitchFamily="34" charset="0"/>
              </a:rPr>
              <a:t>WorldCat</a:t>
            </a:r>
            <a:endParaRPr lang="en-US" sz="3600" b="1" dirty="0">
              <a:solidFill>
                <a:srgbClr val="000000"/>
              </a:solidFill>
              <a:latin typeface="Trebuchet MS" pitchFamily="34" charset="0"/>
            </a:endParaRPr>
          </a:p>
        </p:txBody>
      </p:sp>
      <p:pic>
        <p:nvPicPr>
          <p:cNvPr id="6" name="Picture 6" descr="WCatLogo"/>
          <p:cNvPicPr>
            <a:picLocks noChangeAspect="1" noChangeArrowheads="1"/>
          </p:cNvPicPr>
          <p:nvPr/>
        </p:nvPicPr>
        <p:blipFill>
          <a:blip r:embed="rId3" cstate="email"/>
          <a:srcRect l="-9674" t="-13330" b="-7930"/>
          <a:stretch>
            <a:fillRect/>
          </a:stretch>
        </p:blipFill>
        <p:spPr bwMode="auto">
          <a:xfrm>
            <a:off x="1504951" y="4185068"/>
            <a:ext cx="1333654" cy="155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an 8"/>
          <p:cNvSpPr/>
          <p:nvPr/>
        </p:nvSpPr>
        <p:spPr>
          <a:xfrm>
            <a:off x="7124700" y="2514600"/>
            <a:ext cx="1880108" cy="2914650"/>
          </a:xfrm>
          <a:prstGeom prst="can">
            <a:avLst/>
          </a:prstGeom>
          <a:solidFill>
            <a:schemeClr val="bg1">
              <a:lumMod val="6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</a:effectLst>
          <a:scene3d>
            <a:camera prst="orthographicFront"/>
            <a:lightRig rig="twoPt" dir="t"/>
          </a:scene3d>
          <a:sp3d/>
        </p:spPr>
        <p:txBody>
          <a:bodyPr wrap="square" tIns="45720" anchor="ctr">
            <a:noAutofit/>
          </a:bodyPr>
          <a:lstStyle/>
          <a:p>
            <a:pPr algn="ctr">
              <a:lnSpc>
                <a:spcPct val="120000"/>
              </a:lnSpc>
              <a:defRPr/>
            </a:pPr>
            <a:r>
              <a:rPr lang="en-US" sz="3600" b="1" dirty="0" smtClean="0">
                <a:solidFill>
                  <a:srgbClr val="000000"/>
                </a:solidFill>
                <a:latin typeface="Trebuchet MS" pitchFamily="34" charset="0"/>
              </a:rPr>
              <a:t>GGC</a:t>
            </a:r>
          </a:p>
          <a:p>
            <a:pPr algn="ctr">
              <a:lnSpc>
                <a:spcPct val="120000"/>
              </a:lnSpc>
              <a:defRPr/>
            </a:pPr>
            <a:r>
              <a:rPr lang="en-US" sz="2000" b="1" dirty="0" smtClean="0">
                <a:solidFill>
                  <a:srgbClr val="000000"/>
                </a:solidFill>
                <a:latin typeface="Trebuchet MS" pitchFamily="34" charset="0"/>
              </a:rPr>
              <a:t>Netherlands</a:t>
            </a:r>
            <a:endParaRPr lang="en-US" sz="2000" b="1" dirty="0">
              <a:solidFill>
                <a:srgbClr val="000000"/>
              </a:solidFill>
              <a:latin typeface="Trebuchet MS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42950" y="1771650"/>
            <a:ext cx="3581400" cy="947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46304" tIns="0" rIns="146304" bIns="0" anchor="ctr"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289+ million records</a:t>
            </a:r>
          </a:p>
        </p:txBody>
      </p:sp>
      <p:sp>
        <p:nvSpPr>
          <p:cNvPr id="25" name="Content Placeholder 12"/>
          <p:cNvSpPr txBox="1">
            <a:spLocks/>
          </p:cNvSpPr>
          <p:nvPr/>
        </p:nvSpPr>
        <p:spPr>
          <a:xfrm>
            <a:off x="6438900" y="231632"/>
            <a:ext cx="2394458" cy="1325086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>
            <a:normAutofit fontScale="92500"/>
          </a:bodyPr>
          <a:lstStyle/>
          <a:p>
            <a:pPr marL="233363" marR="0" lvl="0" indent="-233363" algn="ctr" defTabSz="4572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Arial"/>
                <a:cs typeface="Arial"/>
              </a:rPr>
              <a:t>Pica3 format</a:t>
            </a:r>
          </a:p>
          <a:p>
            <a:pPr marL="233363" marR="0" lvl="0" indent="-233363" algn="ctr" defTabSz="4572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RT &gt; RDA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7029450" y="2438400"/>
            <a:ext cx="2095500" cy="1043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46304" tIns="0" rIns="146304" bIns="0" anchor="ctr"/>
          <a:lstStyle/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18+ million records</a:t>
            </a:r>
          </a:p>
        </p:txBody>
      </p:sp>
      <p:cxnSp>
        <p:nvCxnSpPr>
          <p:cNvPr id="47" name="Elbow Connector 46"/>
          <p:cNvCxnSpPr/>
          <p:nvPr/>
        </p:nvCxnSpPr>
        <p:spPr>
          <a:xfrm flipV="1">
            <a:off x="3600450" y="5334000"/>
            <a:ext cx="4464304" cy="1265344"/>
          </a:xfrm>
          <a:prstGeom prst="bentConnector2">
            <a:avLst/>
          </a:prstGeom>
          <a:ln w="177800"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>
            <a:off x="2280158" y="5775111"/>
            <a:ext cx="1453642" cy="824233"/>
          </a:xfrm>
          <a:prstGeom prst="bentConnector3">
            <a:avLst>
              <a:gd name="adj1" fmla="val 201"/>
            </a:avLst>
          </a:prstGeom>
          <a:ln w="177800"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3" name="Content Placeholder 12"/>
          <p:cNvSpPr txBox="1">
            <a:spLocks/>
          </p:cNvSpPr>
          <p:nvPr/>
        </p:nvSpPr>
        <p:spPr>
          <a:xfrm>
            <a:off x="3086100" y="5756132"/>
            <a:ext cx="4038600" cy="1101868"/>
          </a:xfrm>
          <a:prstGeom prst="rect">
            <a:avLst/>
          </a:prstGeom>
          <a:solidFill>
            <a:schemeClr val="accent1">
              <a:lumMod val="20000"/>
              <a:lumOff val="80000"/>
              <a:alpha val="40000"/>
            </a:schemeClr>
          </a:solidFill>
        </p:spPr>
        <p:txBody>
          <a:bodyPr vert="horz" lIns="91440" tIns="45720" rIns="91440" bIns="45720" rtlCol="0">
            <a:normAutofit lnSpcReduction="10000"/>
          </a:bodyPr>
          <a:lstStyle/>
          <a:p>
            <a:pPr marL="233363" marR="0" lvl="0" indent="-233363" algn="ctr" defTabSz="4572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3200" dirty="0" smtClean="0">
                <a:latin typeface="Arial"/>
                <a:cs typeface="Arial"/>
              </a:rPr>
              <a:t>Online synchronization</a:t>
            </a:r>
          </a:p>
          <a:p>
            <a:pPr marL="233363" marR="0" lvl="0" indent="-233363" algn="ctr" defTabSz="457200" rtl="0" eaLnBrk="1" fontAlgn="auto" latinLnBrk="0" hangingPunct="1">
              <a:lnSpc>
                <a:spcPct val="110000"/>
              </a:lnSpc>
              <a:spcBef>
                <a:spcPts val="9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+mn-ea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 animBg="1"/>
      <p:bldP spid="5" grpId="0" animBg="1"/>
      <p:bldP spid="9" grpId="0" animBg="1"/>
      <p:bldP spid="11" grpId="0"/>
      <p:bldP spid="25" grpId="0" build="allAtOnce" animBg="1"/>
      <p:bldP spid="26" grpId="0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733550"/>
            <a:ext cx="8229600" cy="478155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Consortium of National Library, 13 academic libraries and 14 large public libraries (28 “founding fathers”)</a:t>
            </a:r>
          </a:p>
          <a:p>
            <a:r>
              <a:rPr lang="en-US" sz="2800" dirty="0" smtClean="0"/>
              <a:t>160 public libraries</a:t>
            </a:r>
          </a:p>
          <a:p>
            <a:r>
              <a:rPr lang="en-US" sz="2800" dirty="0" smtClean="0"/>
              <a:t>Libraries of universities for applied sciences</a:t>
            </a:r>
          </a:p>
          <a:p>
            <a:r>
              <a:rPr lang="en-US" sz="2800" dirty="0" smtClean="0"/>
              <a:t>Special research libraries</a:t>
            </a:r>
          </a:p>
          <a:p>
            <a:r>
              <a:rPr lang="en-US" sz="2800" dirty="0" smtClean="0"/>
              <a:t>Other special libraries: hospitals, court libraries, museum libraries</a:t>
            </a: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Dutch customers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05000"/>
            <a:ext cx="8458200" cy="45339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Standardization and internationalization</a:t>
            </a:r>
          </a:p>
          <a:p>
            <a:r>
              <a:rPr lang="en-US" sz="2800" dirty="0" smtClean="0"/>
              <a:t>Further integration with WorldCat</a:t>
            </a:r>
          </a:p>
          <a:p>
            <a:r>
              <a:rPr lang="en-US" sz="2800" dirty="0" smtClean="0"/>
              <a:t>Academic libraries moving to WorldCat  </a:t>
            </a:r>
          </a:p>
          <a:p>
            <a:r>
              <a:rPr lang="en-US" sz="2800" dirty="0" smtClean="0"/>
              <a:t>GGC as “metadata hub” (crosswalk service)</a:t>
            </a:r>
          </a:p>
          <a:p>
            <a:r>
              <a:rPr lang="en-US" sz="2800" dirty="0" smtClean="0"/>
              <a:t>MARC 21 as standard exchange format</a:t>
            </a:r>
          </a:p>
          <a:p>
            <a:r>
              <a:rPr lang="en-US" sz="2800" dirty="0" smtClean="0"/>
              <a:t>RDA as cataloguing rules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Metadata strategy in The Netherlands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CLC Redesign 2011-01">
  <a:themeElements>
    <a:clrScheme name="OCLC">
      <a:dk1>
        <a:sysClr val="windowText" lastClr="000000"/>
      </a:dk1>
      <a:lt1>
        <a:srgbClr val="FFFFFF"/>
      </a:lt1>
      <a:dk2>
        <a:srgbClr val="455560"/>
      </a:dk2>
      <a:lt2>
        <a:srgbClr val="FFFFFF"/>
      </a:lt2>
      <a:accent1>
        <a:srgbClr val="2178B5"/>
      </a:accent1>
      <a:accent2>
        <a:srgbClr val="C52127"/>
      </a:accent2>
      <a:accent3>
        <a:srgbClr val="409A3C"/>
      </a:accent3>
      <a:accent4>
        <a:srgbClr val="5F4894"/>
      </a:accent4>
      <a:accent5>
        <a:srgbClr val="A9316F"/>
      </a:accent5>
      <a:accent6>
        <a:srgbClr val="FF7600"/>
      </a:accent6>
      <a:hlink>
        <a:srgbClr val="034EA2"/>
      </a:hlink>
      <a:folHlink>
        <a:srgbClr val="A9316F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 sz="1000" dirty="0" err="1" smtClean="0">
            <a:solidFill>
              <a:schemeClr val="tx1"/>
            </a:solidFill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4617</TotalTime>
  <Words>677</Words>
  <Application>Microsoft Office PowerPoint</Application>
  <PresentationFormat>On-screen Show (4:3)</PresentationFormat>
  <Paragraphs>153</Paragraphs>
  <Slides>42</Slides>
  <Notes>12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OCLC Redesign 2011-01</vt:lpstr>
      <vt:lpstr>RDA Implementation from a Dutch and European Perspective </vt:lpstr>
      <vt:lpstr>Slide 2</vt:lpstr>
      <vt:lpstr>Agenda</vt:lpstr>
      <vt:lpstr>OCLC offices around the world</vt:lpstr>
      <vt:lpstr>Slide 5</vt:lpstr>
      <vt:lpstr>Slide 6</vt:lpstr>
      <vt:lpstr>Slide 7</vt:lpstr>
      <vt:lpstr>The Dutch customers</vt:lpstr>
      <vt:lpstr>Metadata strategy in The Netherlands</vt:lpstr>
      <vt:lpstr>Slide 10</vt:lpstr>
      <vt:lpstr>Slide 11</vt:lpstr>
      <vt:lpstr>RDA Projectgroup </vt:lpstr>
      <vt:lpstr>RDA Projectgroep: results</vt:lpstr>
      <vt:lpstr>1. Translation</vt:lpstr>
      <vt:lpstr>2. Workflows</vt:lpstr>
      <vt:lpstr>3. Training</vt:lpstr>
      <vt:lpstr>4. Language of cataloguing </vt:lpstr>
      <vt:lpstr>5. Creation of work records</vt:lpstr>
      <vt:lpstr>“RT to RDA” Guidelines Working Group</vt:lpstr>
      <vt:lpstr>What will happen in the GGC (shared cataloguing system)</vt:lpstr>
      <vt:lpstr>GGC per 1 april 2013</vt:lpstr>
      <vt:lpstr>GGC per 1 july 2013 </vt:lpstr>
      <vt:lpstr>GGC per 1 january 2014 ? </vt:lpstr>
      <vt:lpstr>6. Support and development</vt:lpstr>
      <vt:lpstr>RDA servicedesk and support</vt:lpstr>
      <vt:lpstr>Slide 26</vt:lpstr>
      <vt:lpstr>Slide 27</vt:lpstr>
      <vt:lpstr>Slide 28</vt:lpstr>
      <vt:lpstr>Slide 29</vt:lpstr>
      <vt:lpstr>Slide 30</vt:lpstr>
      <vt:lpstr>Slide 31</vt:lpstr>
      <vt:lpstr>Membership. Article 3.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cataloguers cliff</dc:title>
  <dc:creator>DvS</dc:creator>
  <cp:lastModifiedBy>Daniel van Spanje</cp:lastModifiedBy>
  <cp:revision>917</cp:revision>
  <cp:lastPrinted>2011-12-30T17:16:43Z</cp:lastPrinted>
  <dcterms:created xsi:type="dcterms:W3CDTF">2012-06-20T15:03:07Z</dcterms:created>
  <dcterms:modified xsi:type="dcterms:W3CDTF">2013-04-26T11:48:02Z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-661834962</vt:i4>
  </property>
  <property fmtid="{D5CDD505-2E9C-101B-9397-08002B2CF9AE}" pid="3" name="_NewReviewCycle">
    <vt:lpwstr/>
  </property>
  <property fmtid="{D5CDD505-2E9C-101B-9397-08002B2CF9AE}" pid="4" name="_EmailSubject">
    <vt:lpwstr>RDA developments in The Netherlands and RDA conference in Turkey</vt:lpwstr>
  </property>
  <property fmtid="{D5CDD505-2E9C-101B-9397-08002B2CF9AE}" pid="5" name="_AuthorEmail">
    <vt:lpwstr>Daniel.vanSpanje@oclc.org</vt:lpwstr>
  </property>
  <property fmtid="{D5CDD505-2E9C-101B-9397-08002B2CF9AE}" pid="6" name="_AuthorEmailDisplayName">
    <vt:lpwstr>van Spanje,Daniel</vt:lpwstr>
  </property>
  <property fmtid="{D5CDD505-2E9C-101B-9397-08002B2CF9AE}" pid="7" name="_PreviousAdHocReviewCycleID">
    <vt:i4>85865499</vt:i4>
  </property>
</Properties>
</file>