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  <p:sldMasterId id="2147483668" r:id="rId2"/>
    <p:sldMasterId id="2147483681" r:id="rId3"/>
    <p:sldMasterId id="2147483702" r:id="rId4"/>
    <p:sldMasterId id="2147483759" r:id="rId5"/>
  </p:sldMasterIdLst>
  <p:notesMasterIdLst>
    <p:notesMasterId r:id="rId63"/>
  </p:notesMasterIdLst>
  <p:handoutMasterIdLst>
    <p:handoutMasterId r:id="rId64"/>
  </p:handoutMasterIdLst>
  <p:sldIdLst>
    <p:sldId id="259" r:id="rId6"/>
    <p:sldId id="310" r:id="rId7"/>
    <p:sldId id="398" r:id="rId8"/>
    <p:sldId id="415" r:id="rId9"/>
    <p:sldId id="417" r:id="rId10"/>
    <p:sldId id="418" r:id="rId11"/>
    <p:sldId id="419" r:id="rId12"/>
    <p:sldId id="279" r:id="rId13"/>
    <p:sldId id="329" r:id="rId14"/>
    <p:sldId id="284" r:id="rId15"/>
    <p:sldId id="282" r:id="rId16"/>
    <p:sldId id="290" r:id="rId17"/>
    <p:sldId id="374" r:id="rId18"/>
    <p:sldId id="295" r:id="rId19"/>
    <p:sldId id="292" r:id="rId20"/>
    <p:sldId id="301" r:id="rId21"/>
    <p:sldId id="375" r:id="rId22"/>
    <p:sldId id="405" r:id="rId23"/>
    <p:sldId id="406" r:id="rId24"/>
    <p:sldId id="376" r:id="rId25"/>
    <p:sldId id="407" r:id="rId26"/>
    <p:sldId id="421" r:id="rId27"/>
    <p:sldId id="422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0" r:id="rId39"/>
    <p:sldId id="391" r:id="rId40"/>
    <p:sldId id="392" r:id="rId41"/>
    <p:sldId id="393" r:id="rId42"/>
    <p:sldId id="394" r:id="rId43"/>
    <p:sldId id="395" r:id="rId44"/>
    <p:sldId id="404" r:id="rId45"/>
    <p:sldId id="396" r:id="rId46"/>
    <p:sldId id="402" r:id="rId47"/>
    <p:sldId id="397" r:id="rId48"/>
    <p:sldId id="297" r:id="rId49"/>
    <p:sldId id="399" r:id="rId50"/>
    <p:sldId id="401" r:id="rId51"/>
    <p:sldId id="400" r:id="rId52"/>
    <p:sldId id="341" r:id="rId53"/>
    <p:sldId id="342" r:id="rId54"/>
    <p:sldId id="343" r:id="rId55"/>
    <p:sldId id="414" r:id="rId56"/>
    <p:sldId id="335" r:id="rId57"/>
    <p:sldId id="334" r:id="rId58"/>
    <p:sldId id="336" r:id="rId59"/>
    <p:sldId id="372" r:id="rId60"/>
    <p:sldId id="345" r:id="rId61"/>
    <p:sldId id="413" r:id="rId62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0" autoAdjust="0"/>
    <p:restoredTop sz="99165" autoAdjust="0"/>
  </p:normalViewPr>
  <p:slideViewPr>
    <p:cSldViewPr snapToGrid="0" showGuides="1">
      <p:cViewPr>
        <p:scale>
          <a:sx n="112" d="100"/>
          <a:sy n="112" d="100"/>
        </p:scale>
        <p:origin x="-1170" y="-114"/>
      </p:cViewPr>
      <p:guideLst>
        <p:guide orient="horz" pos="4092"/>
        <p:guide orient="horz" pos="909"/>
        <p:guide orient="horz"/>
        <p:guide orient="horz" pos="3863"/>
        <p:guide orient="horz" pos="3353"/>
        <p:guide pos="1581"/>
        <p:guide pos="4289"/>
        <p:guide pos="4185"/>
        <p:guide pos="2823"/>
        <p:guide pos="229"/>
        <p:guide pos="5532"/>
        <p:guide pos="2939"/>
        <p:guide pos="1475"/>
      </p:guideLst>
    </p:cSldViewPr>
  </p:slideViewPr>
  <p:outlineViewPr>
    <p:cViewPr>
      <p:scale>
        <a:sx n="33" d="100"/>
        <a:sy n="33" d="100"/>
      </p:scale>
      <p:origin x="0" y="6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notesViewPr>
    <p:cSldViewPr snapToGrid="0">
      <p:cViewPr varScale="1">
        <p:scale>
          <a:sx n="79" d="100"/>
          <a:sy n="79" d="100"/>
        </p:scale>
        <p:origin x="-33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07.02.2013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DD6B6-33B7-4980-9DD6-C4B0602881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50720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07.02.2013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FE9E2-EAA4-5041-A114-E1F6EE3626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5740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FE9E2-EAA4-5041-A114-E1F6EE3626DD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07.02.2013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77" indent="-179177" defTabSz="954816">
              <a:buFontTx/>
              <a:buChar char="-"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12419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51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07.02.2013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FE9E2-EAA4-5041-A114-E1F6EE3626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767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07.02.2013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FE9E2-EAA4-5041-A114-E1F6EE3626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928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77" indent="-179177" defTabSz="954816"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124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77" indent="-179177" defTabSz="954816"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91241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7763" cy="37195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3" y="4714973"/>
            <a:ext cx="5435856" cy="44644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7763" cy="37195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3" y="4714973"/>
            <a:ext cx="5435856" cy="44644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56582" lvl="1" indent="-179177" defTabSz="954816">
              <a:defRPr/>
            </a:pPr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3391241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45661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1">
    <p:bg>
      <p:bgPr>
        <a:gradFill flip="none" rotWithShape="1">
          <a:gsLst>
            <a:gs pos="0">
              <a:srgbClr val="00818E"/>
            </a:gs>
            <a:gs pos="100000">
              <a:srgbClr val="00B5C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141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738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Orange_1">
    <p:bg>
      <p:bgPr>
        <a:gradFill flip="none" rotWithShape="1">
          <a:gsLst>
            <a:gs pos="0">
              <a:srgbClr val="D1411C"/>
            </a:gs>
            <a:gs pos="100000">
              <a:srgbClr val="F0860E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2972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56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Gruen_1">
    <p:bg>
      <p:bgPr>
        <a:gradFill flip="none" rotWithShape="1">
          <a:gsLst>
            <a:gs pos="0">
              <a:srgbClr val="458240"/>
            </a:gs>
            <a:gs pos="100000">
              <a:srgbClr val="95BE1B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6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7170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508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7170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0547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508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5534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3354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761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1">
    <p:bg>
      <p:bgPr>
        <a:gradFill flip="none" rotWithShape="1">
          <a:gsLst>
            <a:gs pos="0">
              <a:srgbClr val="2D4694"/>
            </a:gs>
            <a:gs pos="100000">
              <a:srgbClr val="0096C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3949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88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3010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1740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305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47868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Violett_1">
    <p:bg>
      <p:bgPr>
        <a:gradFill flip="none" rotWithShape="1">
          <a:gsLst>
            <a:gs pos="0">
              <a:srgbClr val="744094"/>
            </a:gs>
            <a:gs pos="100000">
              <a:srgbClr val="AC74B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06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Blau_1">
    <p:bg>
      <p:bgPr>
        <a:gradFill flip="none" rotWithShape="1">
          <a:gsLst>
            <a:gs pos="0">
              <a:srgbClr val="2D4694"/>
            </a:gs>
            <a:gs pos="100000">
              <a:srgbClr val="0096C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3949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6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760" y="534297"/>
            <a:ext cx="7836480" cy="114348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718565" y="5823975"/>
            <a:ext cx="212832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22.09.2011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3159362" y="5823975"/>
            <a:ext cx="369648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DCMI Libraries Community Meeting, The Hague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6360485" y="5823975"/>
            <a:ext cx="212832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B09A21A-6359-46B9-BA79-FA5205B614A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609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Orange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547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Aqua_1">
    <p:bg>
      <p:bgPr>
        <a:gradFill flip="none" rotWithShape="1">
          <a:gsLst>
            <a:gs pos="0">
              <a:srgbClr val="00818E"/>
            </a:gs>
            <a:gs pos="100000">
              <a:srgbClr val="00B5C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141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3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8760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1">
    <p:bg>
      <p:bgPr>
        <a:gradFill flip="none" rotWithShape="1">
          <a:gsLst>
            <a:gs pos="0">
              <a:srgbClr val="744094"/>
            </a:gs>
            <a:gs pos="100000">
              <a:srgbClr val="AC74B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24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Gruen_1">
    <p:bg>
      <p:bgPr>
        <a:gradFill flip="none" rotWithShape="1">
          <a:gsLst>
            <a:gs pos="0">
              <a:srgbClr val="458240"/>
            </a:gs>
            <a:gs pos="100000">
              <a:srgbClr val="95BE1B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10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F24823-C68B-4825-9CE7-2B180C2093E2}" type="datetimeFigureOut">
              <a:rPr lang="de-DE" smtClean="0"/>
              <a:pPr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3A480-FFB1-4C3E-ADA3-FFEFF25042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0719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767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4453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10838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60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44895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5635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8260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26505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Orange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163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8720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327363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Orange_1">
    <p:bg>
      <p:bgPr>
        <a:gradFill flip="none" rotWithShape="1">
          <a:gsLst>
            <a:gs pos="0">
              <a:srgbClr val="D1411C"/>
            </a:gs>
            <a:gs pos="100000">
              <a:srgbClr val="F0860E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2972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65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2895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_mit_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2500312" y="-764286"/>
            <a:ext cx="7482977" cy="7622285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1007607"/>
            <a:ext cx="5856492" cy="325893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b="0" i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de-DE" dirty="0" smtClean="0"/>
              <a:t>Erläuterung zu Art, Ort und Zeitpunkt der Präsentation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0408" y="192772"/>
            <a:ext cx="5857629" cy="63944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186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198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3813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069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0127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6394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Gruen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gru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8402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043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5074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15511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2455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18168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9584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91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857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18_p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71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828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8984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518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16240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07671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272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0111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Violett_1">
    <p:bg>
      <p:bgPr>
        <a:gradFill flip="none" rotWithShape="1">
          <a:gsLst>
            <a:gs pos="0">
              <a:srgbClr val="744094"/>
            </a:gs>
            <a:gs pos="100000">
              <a:srgbClr val="AC74B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28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Blau_1">
    <p:bg>
      <p:bgPr>
        <a:gradFill flip="none" rotWithShape="1">
          <a:gsLst>
            <a:gs pos="0">
              <a:srgbClr val="2D4694"/>
            </a:gs>
            <a:gs pos="100000">
              <a:srgbClr val="0096C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3949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47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760" y="534297"/>
            <a:ext cx="7836480" cy="114348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718565" y="5823975"/>
            <a:ext cx="212832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A5003B"/>
                </a:solidFill>
              </a:rPr>
              <a:t>22.09.2011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3159362" y="5823975"/>
            <a:ext cx="369648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A5003B"/>
                </a:solidFill>
              </a:rPr>
              <a:t>DCMI Libraries Community Meeting, The Hague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6360485" y="5823975"/>
            <a:ext cx="2128320" cy="4709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B09A21A-6359-46B9-BA79-FA5205B614A1}" type="slidenum">
              <a:rPr lang="de-DE">
                <a:solidFill>
                  <a:srgbClr val="A5003B"/>
                </a:solidFill>
              </a:rPr>
              <a:pPr/>
              <a:t>‹Nr.›</a:t>
            </a:fld>
            <a:endParaRPr lang="de-DE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06774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Orange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0488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Aqua_1">
    <p:bg>
      <p:bgPr>
        <a:gradFill flip="none" rotWithShape="1">
          <a:gsLst>
            <a:gs pos="0">
              <a:srgbClr val="00818E"/>
            </a:gs>
            <a:gs pos="100000">
              <a:srgbClr val="00B5C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141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7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Pusteblume_Verlauf_bla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648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747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_Gruen_1">
    <p:bg>
      <p:bgPr>
        <a:gradFill flip="none" rotWithShape="1">
          <a:gsLst>
            <a:gs pos="0">
              <a:srgbClr val="458240"/>
            </a:gs>
            <a:gs pos="100000">
              <a:srgbClr val="95BE1B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9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F24823-C68B-4825-9CE7-2B180C2093E2}" type="datetimeFigureOut">
              <a:rPr lang="de-DE" smtClean="0">
                <a:solidFill>
                  <a:srgbClr val="A5003B"/>
                </a:solidFill>
              </a:rPr>
              <a:pPr/>
              <a:t>25.03.2013</a:t>
            </a:fld>
            <a:endParaRPr lang="de-DE">
              <a:solidFill>
                <a:srgbClr val="A5003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srgbClr val="A5003B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3A480-FFB1-4C3E-ADA3-FFEFF2504221}" type="slidenum">
              <a:rPr lang="de-DE" smtClean="0">
                <a:solidFill>
                  <a:srgbClr val="A5003B"/>
                </a:solidFill>
              </a:rPr>
              <a:pPr/>
              <a:t>‹Nr.›</a:t>
            </a:fld>
            <a:endParaRPr lang="de-DE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66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Pusteblume_Verlauf_violet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8121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_mit_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2500312" y="-764286"/>
            <a:ext cx="7482977" cy="7622285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1007607"/>
            <a:ext cx="5856492" cy="325893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b="0" i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de-DE" dirty="0" smtClean="0"/>
              <a:t>Erläuterung zu Art, Ort und Zeitpunkt der Präsentation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0408" y="192772"/>
            <a:ext cx="5857629" cy="63944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206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02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62" r:id="rId4"/>
    <p:sldLayoutId id="2147483661" r:id="rId5"/>
    <p:sldLayoutId id="2147483664" r:id="rId6"/>
    <p:sldLayoutId id="2147483663" r:id="rId7"/>
    <p:sldLayoutId id="2147483665" r:id="rId8"/>
    <p:sldLayoutId id="2147483753" r:id="rId9"/>
    <p:sldLayoutId id="2147483754" r:id="rId10"/>
    <p:sldLayoutId id="2147483755" r:id="rId11"/>
    <p:sldLayoutId id="2147483756" r:id="rId12"/>
    <p:sldLayoutId id="214748375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DDB_Logo_s_pos_CMYK_R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034" y="358146"/>
            <a:ext cx="1647066" cy="749930"/>
          </a:xfrm>
          <a:prstGeom prst="rect">
            <a:avLst/>
          </a:prstGeom>
        </p:spPr>
      </p:pic>
      <p:sp>
        <p:nvSpPr>
          <p:cNvPr id="3" name="Textplatzhalter 14"/>
          <p:cNvSpPr txBox="1">
            <a:spLocks/>
          </p:cNvSpPr>
          <p:nvPr/>
        </p:nvSpPr>
        <p:spPr>
          <a:xfrm>
            <a:off x="363538" y="6368668"/>
            <a:ext cx="487251" cy="1273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fld id="{E29EA4C5-A32E-4805-B8B8-449A0001BD9E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platzhalter 14"/>
          <p:cNvSpPr txBox="1">
            <a:spLocks/>
          </p:cNvSpPr>
          <p:nvPr userDrawn="1"/>
        </p:nvSpPr>
        <p:spPr>
          <a:xfrm>
            <a:off x="973244" y="6378600"/>
            <a:ext cx="6092884" cy="1276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1000" dirty="0" smtClean="0"/>
              <a:t>Das </a:t>
            </a:r>
            <a:r>
              <a:rPr lang="de-DE" sz="1000" dirty="0" err="1" smtClean="0"/>
              <a:t>Europeana</a:t>
            </a:r>
            <a:r>
              <a:rPr lang="de-DE" sz="1000" dirty="0" smtClean="0"/>
              <a:t> Data Model im Kontext der Deutschen Digitalen Bibliothek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KIM-WS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Mannheim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25.März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2013  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8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  <p:sldLayoutId id="2147483670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8" r:id="rId9"/>
    <p:sldLayoutId id="2147483679" r:id="rId10"/>
    <p:sldLayoutId id="2147483741" r:id="rId11"/>
    <p:sldLayoutId id="2147483742" r:id="rId12"/>
    <p:sldLayoutId id="2147483745" r:id="rId13"/>
    <p:sldLayoutId id="2147483748" r:id="rId14"/>
    <p:sldLayoutId id="2147483749" r:id="rId15"/>
    <p:sldLayoutId id="2147483750" r:id="rId16"/>
    <p:sldLayoutId id="2147483751" r:id="rId17"/>
    <p:sldLayoutId id="2147483752" r:id="rId18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4"/>
          <p:cNvSpPr txBox="1">
            <a:spLocks/>
          </p:cNvSpPr>
          <p:nvPr/>
        </p:nvSpPr>
        <p:spPr>
          <a:xfrm>
            <a:off x="363538" y="6368668"/>
            <a:ext cx="487251" cy="1273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spcBef>
                <a:spcPct val="20000"/>
              </a:spcBef>
              <a:buFont typeface="Arial"/>
              <a:buNone/>
              <a:defRPr/>
            </a:pPr>
            <a:fld id="{E29EA4C5-A32E-4805-B8B8-449A0001BD9E}" type="slidenum">
              <a:rPr lang="de-DE" smtClean="0">
                <a:solidFill>
                  <a:srgbClr val="FFFFFF">
                    <a:lumMod val="65000"/>
                  </a:srgbClr>
                </a:solidFill>
              </a:rPr>
              <a:pPr>
                <a:spcBef>
                  <a:spcPct val="20000"/>
                </a:spcBef>
                <a:buFont typeface="Arial"/>
                <a:buNone/>
                <a:defRPr/>
              </a:pPr>
              <a:t>‹Nr.›</a:t>
            </a:fld>
            <a:endParaRPr lang="de-DE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2050" name="Picture 2" descr="DDB_Logo_2012_CMYK_R_vecto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14"/>
          <p:cNvSpPr txBox="1">
            <a:spLocks/>
          </p:cNvSpPr>
          <p:nvPr userDrawn="1"/>
        </p:nvSpPr>
        <p:spPr>
          <a:xfrm>
            <a:off x="973244" y="6378600"/>
            <a:ext cx="6092884" cy="1276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Deutsche Digitale Bibliothek: Arbeitsgruppensitzung für Datenprovider • 5. BID-Kongress • Leipzig • 13.März 2013  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41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4" r:id="rId12"/>
    <p:sldLayoutId id="214748369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DDB_Logo_s_pos_CMYK_R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034" y="358146"/>
            <a:ext cx="1647066" cy="749930"/>
          </a:xfrm>
          <a:prstGeom prst="rect">
            <a:avLst/>
          </a:prstGeom>
        </p:spPr>
      </p:pic>
      <p:sp>
        <p:nvSpPr>
          <p:cNvPr id="3" name="Textplatzhalter 14"/>
          <p:cNvSpPr txBox="1">
            <a:spLocks/>
          </p:cNvSpPr>
          <p:nvPr/>
        </p:nvSpPr>
        <p:spPr>
          <a:xfrm>
            <a:off x="363538" y="6368668"/>
            <a:ext cx="487251" cy="1273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spcBef>
                <a:spcPct val="20000"/>
              </a:spcBef>
              <a:buFont typeface="Arial"/>
              <a:buNone/>
              <a:defRPr/>
            </a:pPr>
            <a:fld id="{E29EA4C5-A32E-4805-B8B8-449A0001BD9E}" type="slidenum">
              <a:rPr lang="de-DE" smtClean="0">
                <a:solidFill>
                  <a:srgbClr val="FFFFFF">
                    <a:lumMod val="65000"/>
                  </a:srgbClr>
                </a:solidFill>
              </a:rPr>
              <a:pPr>
                <a:spcBef>
                  <a:spcPct val="20000"/>
                </a:spcBef>
                <a:buFont typeface="Arial"/>
                <a:buNone/>
                <a:defRPr/>
              </a:pPr>
              <a:t>‹Nr.›</a:t>
            </a:fld>
            <a:endParaRPr lang="de-DE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Textplatzhalter 14"/>
          <p:cNvSpPr txBox="1">
            <a:spLocks/>
          </p:cNvSpPr>
          <p:nvPr/>
        </p:nvSpPr>
        <p:spPr>
          <a:xfrm>
            <a:off x="1015581" y="6368400"/>
            <a:ext cx="6834985" cy="1276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BID-Kongress 2013 I Deutsche Digitale Bibliothek – Kultur- und Wissen Online: Arbeitsgruppensitzung für Datenprovider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47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DDB_Logo_s_pos_CMYK_R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034" y="358146"/>
            <a:ext cx="1647066" cy="749930"/>
          </a:xfrm>
          <a:prstGeom prst="rect">
            <a:avLst/>
          </a:prstGeom>
        </p:spPr>
      </p:pic>
      <p:sp>
        <p:nvSpPr>
          <p:cNvPr id="3" name="Textplatzhalter 14"/>
          <p:cNvSpPr txBox="1">
            <a:spLocks/>
          </p:cNvSpPr>
          <p:nvPr/>
        </p:nvSpPr>
        <p:spPr>
          <a:xfrm>
            <a:off x="363538" y="6368668"/>
            <a:ext cx="487251" cy="1273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spcBef>
                <a:spcPct val="20000"/>
              </a:spcBef>
              <a:buFont typeface="Arial"/>
              <a:buNone/>
              <a:defRPr/>
            </a:pPr>
            <a:fld id="{E29EA4C5-A32E-4805-B8B8-449A0001BD9E}" type="slidenum">
              <a:rPr lang="de-DE" smtClean="0">
                <a:solidFill>
                  <a:srgbClr val="FFFFFF">
                    <a:lumMod val="65000"/>
                  </a:srgbClr>
                </a:solidFill>
              </a:rPr>
              <a:pPr>
                <a:spcBef>
                  <a:spcPct val="20000"/>
                </a:spcBef>
                <a:buFont typeface="Arial"/>
                <a:buNone/>
                <a:defRPr/>
              </a:pPr>
              <a:t>‹Nr.›</a:t>
            </a:fld>
            <a:endParaRPr lang="de-DE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Textplatzhalter 14"/>
          <p:cNvSpPr txBox="1">
            <a:spLocks/>
          </p:cNvSpPr>
          <p:nvPr userDrawn="1"/>
        </p:nvSpPr>
        <p:spPr>
          <a:xfrm>
            <a:off x="973244" y="6378600"/>
            <a:ext cx="6092884" cy="1276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spcBef>
                <a:spcPct val="20000"/>
              </a:spcBef>
              <a:buFont typeface="Arial"/>
              <a:buNone/>
              <a:defRPr/>
            </a:pPr>
            <a:r>
              <a:rPr lang="de-DE" dirty="0" smtClean="0">
                <a:solidFill>
                  <a:srgbClr val="FFFFFF">
                    <a:lumMod val="65000"/>
                  </a:srgbClr>
                </a:solidFill>
              </a:rPr>
              <a:t> Das </a:t>
            </a:r>
            <a:r>
              <a:rPr lang="de-DE" dirty="0" err="1" smtClean="0">
                <a:solidFill>
                  <a:srgbClr val="FFFFFF">
                    <a:lumMod val="65000"/>
                  </a:srgbClr>
                </a:solidFill>
              </a:rPr>
              <a:t>Europeana</a:t>
            </a:r>
            <a:r>
              <a:rPr lang="de-DE" dirty="0" smtClean="0">
                <a:solidFill>
                  <a:srgbClr val="FFFFFF">
                    <a:lumMod val="65000"/>
                  </a:srgbClr>
                </a:solidFill>
              </a:rPr>
              <a:t> Data Model im Kontext der Deutschen Digitalen Bibliothek • KIM-WS • Mannheim • 25.März 2013  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5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service@deutsche-digitale-bibliothek.de" TargetMode="External"/><Relationship Id="rId2" Type="http://schemas.openxmlformats.org/officeDocument/2006/relationships/hyperlink" Target="mailto:registrierung@deutsche-digitale-bibliothek.de" TargetMode="Externa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utsche-digitale-bibliothek.de/" TargetMode="External"/><Relationship Id="rId2" Type="http://schemas.openxmlformats.org/officeDocument/2006/relationships/hyperlink" Target="mailto:fragen@deutsche-digitale-bibliothek.de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mailto:f.schulze@dnb.de" TargetMode="External"/><Relationship Id="rId4" Type="http://schemas.openxmlformats.org/officeDocument/2006/relationships/hyperlink" Target="mailto:s.hartmann@dnb.d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titel-blat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385" y="4497"/>
            <a:ext cx="6534150" cy="6324600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4363" y="8467"/>
            <a:ext cx="9360425" cy="6858000"/>
            <a:chOff x="-16943" y="8467"/>
            <a:chExt cx="9360425" cy="6858000"/>
          </a:xfrm>
        </p:grpSpPr>
        <p:pic>
          <p:nvPicPr>
            <p:cNvPr id="9" name="Bild 16" descr="Praesentationstitel_Maske-01.t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16943" y="8467"/>
              <a:ext cx="9158514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0425" y="5431172"/>
              <a:ext cx="1209675" cy="761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feld 5"/>
            <p:cNvSpPr txBox="1">
              <a:spLocks noChangeArrowheads="1"/>
            </p:cNvSpPr>
            <p:nvPr/>
          </p:nvSpPr>
          <p:spPr bwMode="auto">
            <a:xfrm rot="18947228">
              <a:off x="7163077" y="3400425"/>
              <a:ext cx="218040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dirty="0" err="1"/>
                <a:t>By</a:t>
              </a:r>
              <a:r>
                <a:rPr lang="de-DE" sz="800" dirty="0"/>
                <a:t> </a:t>
              </a:r>
              <a:r>
                <a:rPr lang="de-DE" sz="800" b="1" dirty="0" err="1" smtClean="0"/>
                <a:t>tomopteris</a:t>
              </a:r>
              <a:r>
                <a:rPr lang="de-DE" sz="800" b="1" dirty="0" smtClean="0"/>
                <a:t>  </a:t>
              </a:r>
              <a:r>
                <a:rPr lang="de-DE" sz="800" dirty="0" smtClean="0"/>
                <a:t>[CC-BY-NC-SA 2.0], </a:t>
              </a:r>
              <a:r>
                <a:rPr lang="de-DE" sz="800" dirty="0"/>
                <a:t>via </a:t>
              </a:r>
              <a:r>
                <a:rPr lang="de-DE" sz="800" dirty="0" smtClean="0"/>
                <a:t>flickr.com</a:t>
              </a:r>
              <a:endParaRPr lang="de-DE" sz="800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11667" y="577829"/>
              <a:ext cx="4572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de-DE" sz="2400" dirty="0" smtClean="0"/>
                <a:t>Das </a:t>
              </a:r>
              <a:r>
                <a:rPr lang="de-DE" sz="2400" dirty="0" err="1"/>
                <a:t>Europeana</a:t>
              </a:r>
              <a:r>
                <a:rPr lang="de-DE" sz="2400" dirty="0"/>
                <a:t> Data Model im Kontext der Deutschen Digitalen Bibliothek</a:t>
              </a:r>
            </a:p>
            <a:p>
              <a:endParaRPr lang="de-DE" sz="2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Textplatzhalter 7"/>
            <p:cNvSpPr txBox="1">
              <a:spLocks/>
            </p:cNvSpPr>
            <p:nvPr/>
          </p:nvSpPr>
          <p:spPr bwMode="auto">
            <a:xfrm>
              <a:off x="340423" y="2187575"/>
              <a:ext cx="3923009" cy="1416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dirty="0" smtClean="0">
                  <a:solidFill>
                    <a:srgbClr val="A6A6A6"/>
                  </a:solidFill>
                </a:rPr>
                <a:t>Sarah Hartmann</a:t>
              </a:r>
            </a:p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dirty="0" smtClean="0">
                  <a:solidFill>
                    <a:srgbClr val="A6A6A6"/>
                  </a:solidFill>
                </a:rPr>
                <a:t>Francesca </a:t>
              </a:r>
              <a:r>
                <a:rPr lang="de-DE" dirty="0" smtClean="0">
                  <a:solidFill>
                    <a:srgbClr val="A6A6A6"/>
                  </a:solidFill>
                </a:rPr>
                <a:t>Schulze</a:t>
              </a:r>
            </a:p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dirty="0" smtClean="0">
                  <a:solidFill>
                    <a:srgbClr val="A6A6A6"/>
                  </a:solidFill>
                </a:rPr>
                <a:t>(Deutsche Nationalbibliothek)</a:t>
              </a:r>
            </a:p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sz="2000" dirty="0">
                  <a:solidFill>
                    <a:srgbClr val="A6A6A6"/>
                  </a:solidFill>
                </a:rPr>
                <a:t/>
              </a:r>
              <a:br>
                <a:rPr lang="de-DE" sz="2000" dirty="0">
                  <a:solidFill>
                    <a:srgbClr val="A6A6A6"/>
                  </a:solidFill>
                </a:rPr>
              </a:br>
              <a:endParaRPr lang="de-DE" sz="2000" dirty="0" smtClean="0">
                <a:solidFill>
                  <a:srgbClr val="A6A6A6"/>
                </a:solidFill>
              </a:endParaRPr>
            </a:p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dirty="0" smtClean="0">
                  <a:solidFill>
                    <a:srgbClr val="A6A6A6"/>
                  </a:solidFill>
                </a:rPr>
                <a:t>KIM-Workshop</a:t>
              </a:r>
              <a:endParaRPr lang="de-DE" dirty="0" smtClean="0">
                <a:solidFill>
                  <a:srgbClr val="A6A6A6"/>
                </a:solidFill>
              </a:endParaRPr>
            </a:p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de-DE" dirty="0" smtClean="0">
                  <a:solidFill>
                    <a:srgbClr val="A6A6A6"/>
                  </a:solidFill>
                </a:rPr>
                <a:t>Mannheim, 25.03.2013</a:t>
              </a:r>
              <a:endParaRPr lang="de-DE" dirty="0">
                <a:solidFill>
                  <a:srgbClr val="A6A6A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970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440000"/>
            <a:ext cx="7801868" cy="4680000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DDB-Portal </a:t>
            </a:r>
            <a:r>
              <a:rPr lang="de-DE" dirty="0" smtClean="0">
                <a:sym typeface="Wingdings" pitchFamily="2" charset="2"/>
              </a:rPr>
              <a:t></a:t>
            </a:r>
            <a:r>
              <a:rPr lang="de-DE" dirty="0" smtClean="0"/>
              <a:t> EDM-Profil der DDB für Facetten und Hierarchien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Facettenbasierte Suche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Semantische Verknüpfungen</a:t>
            </a:r>
          </a:p>
          <a:p>
            <a:pPr marL="1200150" lvl="2" indent="-285750">
              <a:buFont typeface="Symbol" pitchFamily="18" charset="2"/>
              <a:buChar char="-"/>
            </a:pPr>
            <a:r>
              <a:rPr lang="de-DE" sz="1600" dirty="0" smtClean="0"/>
              <a:t>Hierarchische Verknüpfungen von Kulturwissenschaftlichen Objekten</a:t>
            </a:r>
          </a:p>
          <a:p>
            <a:pPr marL="1200150" lvl="2" indent="-285750">
              <a:buFont typeface="Symbol" pitchFamily="18" charset="2"/>
              <a:buChar char="-"/>
            </a:pPr>
            <a:r>
              <a:rPr lang="de-DE" sz="1600" dirty="0" smtClean="0"/>
              <a:t>Normdaten und KWE-Objekte </a:t>
            </a:r>
            <a:r>
              <a:rPr lang="de-DE" sz="1600" dirty="0" smtClean="0">
                <a:sym typeface="Wingdings" pitchFamily="2" charset="2"/>
              </a:rPr>
              <a:t> Facetten und Entitäten-Seite</a:t>
            </a:r>
            <a:endParaRPr lang="de-DE" sz="1600" dirty="0" smtClean="0"/>
          </a:p>
          <a:p>
            <a:pPr marL="1200150" lvl="2" indent="-285750">
              <a:buFont typeface="Symbol" pitchFamily="18" charset="2"/>
              <a:buChar char="-"/>
            </a:pPr>
            <a:r>
              <a:rPr lang="de-DE" sz="1600" dirty="0" smtClean="0"/>
              <a:t>Datenlieferant und KWE-Objekte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Erweiterte Suche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Datenexport </a:t>
            </a:r>
            <a:r>
              <a:rPr lang="de-DE" dirty="0" smtClean="0">
                <a:sym typeface="Wingdings" pitchFamily="2" charset="2"/>
              </a:rPr>
              <a:t></a:t>
            </a:r>
            <a:r>
              <a:rPr lang="de-DE" dirty="0" smtClean="0"/>
              <a:t> Auslieferung von EDM-Daten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Schnittstelle für Datenlieferung an Europeana (OAI)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Offene Programmierschnittstelle (API) </a:t>
            </a:r>
          </a:p>
          <a:p>
            <a:pPr marL="1200150" lvl="2" indent="-285750">
              <a:buFont typeface="Symbol" pitchFamily="18" charset="2"/>
              <a:buChar char="-"/>
            </a:pPr>
            <a:r>
              <a:rPr lang="de-DE" sz="1600" dirty="0" smtClean="0"/>
              <a:t>zur Implementierung von Diensten durch interessierte Dritte</a:t>
            </a:r>
          </a:p>
          <a:p>
            <a:pPr marL="1200150" lvl="2" indent="-285750">
              <a:buFont typeface="Symbol" pitchFamily="18" charset="2"/>
              <a:buChar char="-"/>
            </a:pPr>
            <a:r>
              <a:rPr lang="de-DE" sz="1600" dirty="0" smtClean="0"/>
              <a:t>zur Nachnutzung von durch DDB transformierte und normierte Daten</a:t>
            </a:r>
          </a:p>
          <a:p>
            <a:pPr marL="285750" indent="-285750">
              <a:buFont typeface="Arial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0732" y="664804"/>
            <a:ext cx="6667333" cy="495133"/>
          </a:xfrm>
        </p:spPr>
        <p:txBody>
          <a:bodyPr/>
          <a:lstStyle/>
          <a:p>
            <a:r>
              <a:rPr lang="de-DE" dirty="0" smtClean="0"/>
              <a:t>Das EDM im Kontext der DDB (2013)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95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24527" y="461605"/>
            <a:ext cx="6477946" cy="774532"/>
          </a:xfrm>
        </p:spPr>
        <p:txBody>
          <a:bodyPr/>
          <a:lstStyle/>
          <a:p>
            <a:r>
              <a:rPr lang="de-DE" dirty="0" smtClean="0"/>
              <a:t>Vorgehensweise: Abbildung der Lieferdaten in EDM für verschiedene Zwecke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33832" y="2000245"/>
            <a:ext cx="8360407" cy="3608944"/>
            <a:chOff x="319060" y="2000245"/>
            <a:chExt cx="8360407" cy="3608944"/>
          </a:xfrm>
        </p:grpSpPr>
        <p:sp>
          <p:nvSpPr>
            <p:cNvPr id="4" name="Ellipse 3"/>
            <p:cNvSpPr/>
            <p:nvPr/>
          </p:nvSpPr>
          <p:spPr>
            <a:xfrm>
              <a:off x="2099739" y="2514630"/>
              <a:ext cx="2328334" cy="215271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  <a:latin typeface="Calibri" pitchFamily="34" charset="0"/>
                </a:rPr>
                <a:t>DDB-EDM (Full)</a:t>
              </a:r>
              <a:endParaRPr lang="de-DE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5462165" y="3266085"/>
              <a:ext cx="1079545" cy="84666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Calibri" pitchFamily="34" charset="0"/>
                </a:rPr>
                <a:t>CC0-Subset</a:t>
              </a:r>
              <a:endParaRPr lang="de-DE" sz="140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76895" y="2184425"/>
              <a:ext cx="1219200" cy="90590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Calibri" pitchFamily="34" charset="0"/>
                </a:rPr>
                <a:t>Subset </a:t>
              </a:r>
              <a:r>
                <a:rPr lang="de-DE" sz="1050" dirty="0" smtClean="0">
                  <a:solidFill>
                    <a:schemeClr val="tx1"/>
                  </a:solidFill>
                  <a:latin typeface="Calibri" pitchFamily="34" charset="0"/>
                </a:rPr>
                <a:t>(Facetten, Hierarchien)</a:t>
              </a:r>
              <a:endParaRPr lang="de-DE" sz="10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 flipV="1">
              <a:off x="4356374" y="2751667"/>
              <a:ext cx="1062854" cy="4741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V="1">
              <a:off x="4428073" y="3678804"/>
              <a:ext cx="1043568" cy="106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6613029" y="2565432"/>
              <a:ext cx="7085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>
              <a:stCxn id="5" idx="6"/>
              <a:endCxn id="77" idx="1"/>
            </p:cNvCxnSpPr>
            <p:nvPr/>
          </p:nvCxnSpPr>
          <p:spPr>
            <a:xfrm flipV="1">
              <a:off x="6541710" y="3678805"/>
              <a:ext cx="762926" cy="106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2766492" y="3838571"/>
              <a:ext cx="1027136" cy="669968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Calibri" pitchFamily="34" charset="0"/>
                </a:rPr>
                <a:t>EDM</a:t>
              </a:r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de-DE" sz="1200" dirty="0" smtClean="0">
                  <a:solidFill>
                    <a:schemeClr val="tx1"/>
                  </a:solidFill>
                  <a:latin typeface="Calibri" pitchFamily="34" charset="0"/>
                </a:rPr>
                <a:t>Profil(e)</a:t>
              </a:r>
              <a:endParaRPr lang="de-DE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2805725" y="2700894"/>
              <a:ext cx="916361" cy="68045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Calibri" pitchFamily="34" charset="0"/>
                </a:rPr>
                <a:t>ELIB-EDM</a:t>
              </a:r>
              <a:endParaRPr lang="de-DE" sz="120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651944" y="2000245"/>
              <a:ext cx="906380" cy="766245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>
                  <a:solidFill>
                    <a:schemeClr val="tx1"/>
                  </a:solidFill>
                  <a:latin typeface="Calibri" pitchFamily="34" charset="0"/>
                </a:rPr>
                <a:t>MARCXML</a:t>
              </a:r>
            </a:p>
          </p:txBody>
        </p:sp>
        <p:cxnSp>
          <p:nvCxnSpPr>
            <p:cNvPr id="52" name="Gerade Verbindung mit Pfeil 51"/>
            <p:cNvCxnSpPr>
              <a:stCxn id="50" idx="6"/>
            </p:cNvCxnSpPr>
            <p:nvPr/>
          </p:nvCxnSpPr>
          <p:spPr>
            <a:xfrm>
              <a:off x="1558324" y="2383368"/>
              <a:ext cx="981396" cy="33482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319060" y="3209572"/>
              <a:ext cx="921319" cy="766245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Calibri" pitchFamily="34" charset="0"/>
                </a:rPr>
                <a:t>METSMODS</a:t>
              </a:r>
              <a:endParaRPr lang="de-DE" sz="140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cxnSp>
          <p:nvCxnSpPr>
            <p:cNvPr id="55" name="Gerade Verbindung mit Pfeil 54"/>
            <p:cNvCxnSpPr>
              <a:stCxn id="54" idx="6"/>
              <a:endCxn id="4" idx="2"/>
            </p:cNvCxnSpPr>
            <p:nvPr/>
          </p:nvCxnSpPr>
          <p:spPr>
            <a:xfrm flipV="1">
              <a:off x="1240379" y="3590986"/>
              <a:ext cx="859360" cy="170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Grafik 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4636" y="4377341"/>
              <a:ext cx="1374831" cy="1231848"/>
            </a:xfrm>
            <a:prstGeom prst="rect">
              <a:avLst/>
            </a:prstGeom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</p:pic>
        <p:pic>
          <p:nvPicPr>
            <p:cNvPr id="73" name="Grafik 7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2087" y="2040586"/>
              <a:ext cx="1279928" cy="931613"/>
            </a:xfrm>
            <a:prstGeom prst="rect">
              <a:avLst/>
            </a:prstGeom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</p:pic>
        <p:sp>
          <p:nvSpPr>
            <p:cNvPr id="77" name="Rechteck 76"/>
            <p:cNvSpPr/>
            <p:nvPr/>
          </p:nvSpPr>
          <p:spPr>
            <a:xfrm>
              <a:off x="7304636" y="3357084"/>
              <a:ext cx="1327379" cy="643441"/>
            </a:xfrm>
            <a:prstGeom prst="rect">
              <a:avLst/>
            </a:prstGeom>
            <a:noFill/>
            <a:ln>
              <a:solidFill>
                <a:srgbClr val="CC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latin typeface="Calibri" pitchFamily="34" charset="0"/>
                </a:rPr>
                <a:t>DDB-API</a:t>
              </a:r>
            </a:p>
          </p:txBody>
        </p:sp>
      </p:grpSp>
      <p:cxnSp>
        <p:nvCxnSpPr>
          <p:cNvPr id="34" name="Gerade Verbindung mit Pfeil 33"/>
          <p:cNvCxnSpPr>
            <a:endCxn id="71" idx="1"/>
          </p:cNvCxnSpPr>
          <p:nvPr/>
        </p:nvCxnSpPr>
        <p:spPr>
          <a:xfrm>
            <a:off x="6155081" y="4074485"/>
            <a:ext cx="1064327" cy="918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>
            <a:off x="6104464" y="3970884"/>
            <a:ext cx="322386" cy="36104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 rot="2437191">
            <a:off x="6082173" y="4345442"/>
            <a:ext cx="1330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Filter für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Europeana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-EDM </a:t>
            </a:r>
          </a:p>
        </p:txBody>
      </p:sp>
      <p:sp>
        <p:nvSpPr>
          <p:cNvPr id="26" name="Ellipse 25"/>
          <p:cNvSpPr/>
          <p:nvPr/>
        </p:nvSpPr>
        <p:spPr>
          <a:xfrm>
            <a:off x="451229" y="4257458"/>
            <a:ext cx="977682" cy="76624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  <a:latin typeface="Calibri" pitchFamily="34" charset="0"/>
              </a:rPr>
              <a:t>DC-Profile</a:t>
            </a:r>
            <a:endParaRPr lang="de-DE" sz="140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30" name="Gerade Verbindung mit Pfeil 29"/>
          <p:cNvCxnSpPr/>
          <p:nvPr/>
        </p:nvCxnSpPr>
        <p:spPr>
          <a:xfrm flipV="1">
            <a:off x="1428911" y="4241800"/>
            <a:ext cx="796972" cy="2667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1078948" y="5192198"/>
            <a:ext cx="1198582" cy="76624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  <a:latin typeface="Calibri" pitchFamily="34" charset="0"/>
              </a:rPr>
              <a:t>DDB-Eingangsformate</a:t>
            </a:r>
            <a:endParaRPr lang="de-DE" sz="140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 flipV="1">
            <a:off x="2006597" y="4491605"/>
            <a:ext cx="541867" cy="766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0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00730" y="1439999"/>
            <a:ext cx="8292934" cy="280180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Treffer- und Detailansicht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Spartenspezifische Beschreibungen der Objekte („Metadaten-</a:t>
            </a:r>
            <a:r>
              <a:rPr lang="de-DE" dirty="0" err="1" smtClean="0"/>
              <a:t>Kernsets</a:t>
            </a:r>
            <a:r>
              <a:rPr lang="de-DE" dirty="0" smtClean="0"/>
              <a:t>“)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Spartenübergreifende Elemente im View (DDB-Pflichtfelder)</a:t>
            </a:r>
          </a:p>
          <a:p>
            <a:pPr lvl="1"/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Anzeige der Institutionen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Grundlage: DDB-Registrierungsdatenbank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/>
              <a:t>Ausblick: Kooperation mit deutscher ISIL-Agentur und Siegelstelle zum Import der Daten aus ISIL-Verzeichnis in DDB</a:t>
            </a:r>
          </a:p>
          <a:p>
            <a:pPr marL="285750" indent="-28575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9197" y="707142"/>
            <a:ext cx="6283688" cy="425004"/>
          </a:xfrm>
        </p:spPr>
        <p:txBody>
          <a:bodyPr/>
          <a:lstStyle/>
          <a:p>
            <a:r>
              <a:rPr lang="de-DE" dirty="0" smtClean="0"/>
              <a:t>Wofür wird EDM in DDB nicht verwendet?</a:t>
            </a:r>
          </a:p>
        </p:txBody>
      </p:sp>
    </p:spTree>
    <p:extLst>
      <p:ext uri="{BB962C8B-B14F-4D97-AF65-F5344CB8AC3E}">
        <p14:creationId xmlns:p14="http://schemas.microsoft.com/office/powerpoint/2010/main" val="39584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Beispiele DDB-Portal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88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70" y="1125855"/>
            <a:ext cx="6613017" cy="573214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2583" y="343073"/>
            <a:ext cx="6896598" cy="401994"/>
          </a:xfrm>
        </p:spPr>
        <p:txBody>
          <a:bodyPr/>
          <a:lstStyle/>
          <a:p>
            <a:r>
              <a:rPr lang="de-DE" dirty="0" smtClean="0"/>
              <a:t>Trefferansicht: Basisfacetten und Preview</a:t>
            </a:r>
            <a:endParaRPr lang="de-DE" dirty="0"/>
          </a:p>
        </p:txBody>
      </p:sp>
      <p:grpSp>
        <p:nvGrpSpPr>
          <p:cNvPr id="17" name="Group 16"/>
          <p:cNvGrpSpPr/>
          <p:nvPr/>
        </p:nvGrpSpPr>
        <p:grpSpPr>
          <a:xfrm>
            <a:off x="67708" y="2276191"/>
            <a:ext cx="8644492" cy="1957142"/>
            <a:chOff x="67708" y="2276191"/>
            <a:chExt cx="8644492" cy="1957142"/>
          </a:xfrm>
        </p:grpSpPr>
        <p:sp>
          <p:nvSpPr>
            <p:cNvPr id="9" name="Rechteck 8"/>
            <p:cNvSpPr/>
            <p:nvPr/>
          </p:nvSpPr>
          <p:spPr>
            <a:xfrm>
              <a:off x="1650975" y="3780583"/>
              <a:ext cx="228613" cy="213793"/>
            </a:xfrm>
            <a:prstGeom prst="rect">
              <a:avLst/>
            </a:prstGeom>
            <a:solidFill>
              <a:srgbClr val="7030A0">
                <a:alpha val="4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67708" y="2535729"/>
              <a:ext cx="1490134" cy="1697604"/>
            </a:xfrm>
            <a:prstGeom prst="rect">
              <a:avLst/>
            </a:prstGeom>
            <a:solidFill>
              <a:srgbClr val="7030A0">
                <a:alpha val="4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6815646" y="2416798"/>
              <a:ext cx="287867" cy="237862"/>
            </a:xfrm>
            <a:prstGeom prst="rect">
              <a:avLst/>
            </a:prstGeom>
            <a:solidFill>
              <a:srgbClr val="7030A0">
                <a:alpha val="4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7226290" y="2276191"/>
              <a:ext cx="148591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tx2"/>
                  </a:solidFill>
                  <a:latin typeface="Calibri"/>
                  <a:cs typeface="Calibri"/>
                </a:rPr>
                <a:t>Basisfacetten </a:t>
              </a:r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(Umstellung zu </a:t>
              </a:r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EDM</a:t>
              </a:r>
              <a:r>
                <a:rPr lang="de-DE" sz="14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)</a:t>
              </a:r>
              <a:endParaRPr lang="de-DE" sz="14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50975" y="3210931"/>
            <a:ext cx="7493025" cy="954107"/>
            <a:chOff x="1650975" y="3210931"/>
            <a:chExt cx="7493025" cy="954107"/>
          </a:xfrm>
        </p:grpSpPr>
        <p:sp>
          <p:nvSpPr>
            <p:cNvPr id="11" name="Rechteck 10"/>
            <p:cNvSpPr/>
            <p:nvPr/>
          </p:nvSpPr>
          <p:spPr>
            <a:xfrm>
              <a:off x="1650975" y="3248389"/>
              <a:ext cx="2582358" cy="357725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815646" y="3210931"/>
              <a:ext cx="2328354" cy="954107"/>
              <a:chOff x="6815646" y="3210931"/>
              <a:chExt cx="2328354" cy="954107"/>
            </a:xfrm>
          </p:grpSpPr>
          <p:sp>
            <p:nvSpPr>
              <p:cNvPr id="12" name="Rechteck 11"/>
              <p:cNvSpPr/>
              <p:nvPr/>
            </p:nvSpPr>
            <p:spPr>
              <a:xfrm>
                <a:off x="6815646" y="3352576"/>
                <a:ext cx="287867" cy="237862"/>
              </a:xfrm>
              <a:prstGeom prst="rect">
                <a:avLst/>
              </a:prstGeom>
              <a:solidFill>
                <a:srgbClr val="FFC000">
                  <a:alpha val="40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7212525" y="3210931"/>
                <a:ext cx="193147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Statische Felder (Pflichtfelder im DDB-Kernset, i.d.R. sparten spezifisches Mapping)</a:t>
                </a:r>
                <a:endParaRPr lang="de-DE" sz="1400" dirty="0">
                  <a:solidFill>
                    <a:schemeClr val="tx2"/>
                  </a:solidFill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5486401" y="3239764"/>
            <a:ext cx="3420532" cy="1996596"/>
            <a:chOff x="5486401" y="3239764"/>
            <a:chExt cx="3420532" cy="1996596"/>
          </a:xfrm>
        </p:grpSpPr>
        <p:sp>
          <p:nvSpPr>
            <p:cNvPr id="8" name="Rechteck 7"/>
            <p:cNvSpPr/>
            <p:nvPr/>
          </p:nvSpPr>
          <p:spPr>
            <a:xfrm>
              <a:off x="5486401" y="3239764"/>
              <a:ext cx="660400" cy="715451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6845248" y="4436409"/>
              <a:ext cx="287867" cy="237862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7220996" y="4282253"/>
              <a:ext cx="168593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Binärcontent</a:t>
              </a:r>
            </a:p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(Vorschaubild, providerspezifisches Mapping)</a:t>
              </a:r>
              <a:endParaRPr lang="de-DE" sz="14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098787" y="3989084"/>
            <a:ext cx="5529797" cy="1685084"/>
            <a:chOff x="3098787" y="3989084"/>
            <a:chExt cx="5529797" cy="1685084"/>
          </a:xfrm>
        </p:grpSpPr>
        <p:sp>
          <p:nvSpPr>
            <p:cNvPr id="16" name="Rechteck 15"/>
            <p:cNvSpPr/>
            <p:nvPr/>
          </p:nvSpPr>
          <p:spPr>
            <a:xfrm>
              <a:off x="3098787" y="3989084"/>
              <a:ext cx="3310479" cy="1377307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828314" y="5384415"/>
              <a:ext cx="287867" cy="237862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237930" y="5366391"/>
              <a:ext cx="139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Index-Daten</a:t>
              </a:r>
              <a:endParaRPr lang="de-DE" sz="14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8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309" y="821121"/>
            <a:ext cx="7379494" cy="5850731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0199" y="207601"/>
            <a:ext cx="6570134" cy="425004"/>
          </a:xfrm>
        </p:spPr>
        <p:txBody>
          <a:bodyPr/>
          <a:lstStyle/>
          <a:p>
            <a:r>
              <a:rPr lang="de-DE" dirty="0" smtClean="0">
                <a:sym typeface="Wingdings" pitchFamily="2" charset="2"/>
              </a:rPr>
              <a:t>Detailansicht (</a:t>
            </a:r>
            <a:r>
              <a:rPr lang="de-DE" dirty="0" smtClean="0"/>
              <a:t>View)</a:t>
            </a:r>
            <a:endParaRPr lang="de-DE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77498" y="1253133"/>
            <a:ext cx="8973368" cy="4499967"/>
            <a:chOff x="77498" y="1253133"/>
            <a:chExt cx="8973368" cy="4499967"/>
          </a:xfrm>
        </p:grpSpPr>
        <p:sp>
          <p:nvSpPr>
            <p:cNvPr id="8" name="Textfeld 9"/>
            <p:cNvSpPr txBox="1">
              <a:spLocks noChangeArrowheads="1"/>
            </p:cNvSpPr>
            <p:nvPr/>
          </p:nvSpPr>
          <p:spPr bwMode="auto">
            <a:xfrm>
              <a:off x="96822" y="5520268"/>
              <a:ext cx="3476112" cy="232832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 w="190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dirty="0">
                <a:latin typeface="Calibri" pitchFamily="34" charset="0"/>
              </a:endParaRPr>
            </a:p>
          </p:txBody>
        </p:sp>
        <p:sp>
          <p:nvSpPr>
            <p:cNvPr id="9" name="Textfeld 9"/>
            <p:cNvSpPr txBox="1">
              <a:spLocks noChangeArrowheads="1"/>
            </p:cNvSpPr>
            <p:nvPr/>
          </p:nvSpPr>
          <p:spPr bwMode="auto">
            <a:xfrm>
              <a:off x="77498" y="2705695"/>
              <a:ext cx="3495436" cy="232832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 w="190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dirty="0">
                <a:latin typeface="Calibri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481668" y="1253133"/>
              <a:ext cx="7569198" cy="1023687"/>
              <a:chOff x="1735667" y="1117661"/>
              <a:chExt cx="7255929" cy="1023687"/>
            </a:xfrm>
          </p:grpSpPr>
          <p:sp>
            <p:nvSpPr>
              <p:cNvPr id="10" name="Textfeld 9"/>
              <p:cNvSpPr txBox="1">
                <a:spLocks noChangeArrowheads="1"/>
              </p:cNvSpPr>
              <p:nvPr/>
            </p:nvSpPr>
            <p:spPr bwMode="auto">
              <a:xfrm>
                <a:off x="1735667" y="1117661"/>
                <a:ext cx="5429745" cy="232832"/>
              </a:xfrm>
              <a:prstGeom prst="rect">
                <a:avLst/>
              </a:prstGeom>
              <a:solidFill>
                <a:srgbClr val="FFC000">
                  <a:alpha val="40000"/>
                </a:srgbClr>
              </a:solidFill>
              <a:ln w="190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dirty="0">
                  <a:latin typeface="Calibri" pitchFamily="34" charset="0"/>
                </a:endParaRPr>
              </a:p>
            </p:txBody>
          </p:sp>
          <p:grpSp>
            <p:nvGrpSpPr>
              <p:cNvPr id="19" name="Gruppieren 18"/>
              <p:cNvGrpSpPr/>
              <p:nvPr/>
            </p:nvGrpSpPr>
            <p:grpSpPr>
              <a:xfrm>
                <a:off x="7272854" y="1402684"/>
                <a:ext cx="1718742" cy="738664"/>
                <a:chOff x="7272854" y="1402684"/>
                <a:chExt cx="1718742" cy="738664"/>
              </a:xfrm>
            </p:grpSpPr>
            <p:sp>
              <p:nvSpPr>
                <p:cNvPr id="11" name="Rechteck 10"/>
                <p:cNvSpPr/>
                <p:nvPr/>
              </p:nvSpPr>
              <p:spPr>
                <a:xfrm>
                  <a:off x="7272854" y="1649811"/>
                  <a:ext cx="287867" cy="237862"/>
                </a:xfrm>
                <a:prstGeom prst="rect">
                  <a:avLst/>
                </a:prstGeom>
                <a:solidFill>
                  <a:srgbClr val="FFC000">
                    <a:alpha val="40000"/>
                  </a:srgbClr>
                </a:solidFill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Textfeld 14"/>
                <p:cNvSpPr txBox="1"/>
                <p:nvPr/>
              </p:nvSpPr>
              <p:spPr>
                <a:xfrm>
                  <a:off x="7619995" y="1402684"/>
                  <a:ext cx="1371601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dirty="0">
                      <a:solidFill>
                        <a:schemeClr val="tx2"/>
                      </a:solidFill>
                      <a:latin typeface="Calibri"/>
                      <a:cs typeface="Calibri"/>
                    </a:rPr>
                    <a:t>Statische Felder </a:t>
                  </a:r>
                  <a:r>
                    <a:rPr lang="de-DE" sz="1400" dirty="0" smtClean="0">
                      <a:solidFill>
                        <a:schemeClr val="tx2"/>
                      </a:solidFill>
                      <a:latin typeface="Calibri"/>
                      <a:cs typeface="Calibri"/>
                    </a:rPr>
                    <a:t>(DDB-Kernset, Pflichtfelder)</a:t>
                  </a:r>
                  <a:endParaRPr lang="de-DE" sz="1400" dirty="0">
                    <a:solidFill>
                      <a:schemeClr val="tx2"/>
                    </a:solidFill>
                    <a:latin typeface="Calibri"/>
                    <a:cs typeface="Calibri"/>
                  </a:endParaRPr>
                </a:p>
              </p:txBody>
            </p:sp>
          </p:grpSp>
        </p:grpSp>
      </p:grpSp>
      <p:grpSp>
        <p:nvGrpSpPr>
          <p:cNvPr id="22" name="Gruppieren 21"/>
          <p:cNvGrpSpPr/>
          <p:nvPr/>
        </p:nvGrpSpPr>
        <p:grpSpPr>
          <a:xfrm>
            <a:off x="88357" y="1581677"/>
            <a:ext cx="8979441" cy="1565810"/>
            <a:chOff x="88357" y="1581677"/>
            <a:chExt cx="8979441" cy="1565810"/>
          </a:xfrm>
        </p:grpSpPr>
        <p:sp>
          <p:nvSpPr>
            <p:cNvPr id="7" name="Textfeld 9"/>
            <p:cNvSpPr txBox="1">
              <a:spLocks noChangeArrowheads="1"/>
            </p:cNvSpPr>
            <p:nvPr/>
          </p:nvSpPr>
          <p:spPr bwMode="auto">
            <a:xfrm>
              <a:off x="88357" y="1581677"/>
              <a:ext cx="7057481" cy="932923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 w="19050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dirty="0">
                <a:latin typeface="Calibri" pitchFamily="34" charset="0"/>
              </a:endParaRPr>
            </a:p>
          </p:txBody>
        </p:sp>
        <p:grpSp>
          <p:nvGrpSpPr>
            <p:cNvPr id="23" name="Gruppieren 22"/>
            <p:cNvGrpSpPr/>
            <p:nvPr/>
          </p:nvGrpSpPr>
          <p:grpSpPr>
            <a:xfrm>
              <a:off x="7332113" y="2408823"/>
              <a:ext cx="1735685" cy="738664"/>
              <a:chOff x="7281309" y="2256423"/>
              <a:chExt cx="1735685" cy="738664"/>
            </a:xfrm>
          </p:grpSpPr>
          <p:sp>
            <p:nvSpPr>
              <p:cNvPr id="12" name="Rechteck 11"/>
              <p:cNvSpPr/>
              <p:nvPr/>
            </p:nvSpPr>
            <p:spPr>
              <a:xfrm>
                <a:off x="7281309" y="2476239"/>
                <a:ext cx="287867" cy="23786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7645393" y="2256423"/>
                <a:ext cx="137160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Datenlieferant (Registrierungs- daten)</a:t>
                </a:r>
                <a:endParaRPr lang="de-DE" sz="1400" dirty="0">
                  <a:solidFill>
                    <a:schemeClr val="tx2"/>
                  </a:solidFill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32" name="Gruppieren 31"/>
          <p:cNvGrpSpPr/>
          <p:nvPr/>
        </p:nvGrpSpPr>
        <p:grpSpPr>
          <a:xfrm>
            <a:off x="96824" y="2995087"/>
            <a:ext cx="9072577" cy="2482845"/>
            <a:chOff x="96824" y="2995087"/>
            <a:chExt cx="9072577" cy="2482845"/>
          </a:xfrm>
        </p:grpSpPr>
        <p:sp>
          <p:nvSpPr>
            <p:cNvPr id="5" name="Textfeld 9"/>
            <p:cNvSpPr txBox="1">
              <a:spLocks noChangeArrowheads="1"/>
            </p:cNvSpPr>
            <p:nvPr/>
          </p:nvSpPr>
          <p:spPr bwMode="auto">
            <a:xfrm>
              <a:off x="96824" y="2995087"/>
              <a:ext cx="3476110" cy="2482845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dirty="0">
                <a:latin typeface="Calibri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7306710" y="3568680"/>
              <a:ext cx="287867" cy="237862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7679259" y="3301344"/>
              <a:ext cx="1490142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Flexible </a:t>
              </a:r>
              <a:r>
                <a:rPr lang="de-DE" sz="1400" dirty="0">
                  <a:solidFill>
                    <a:schemeClr val="tx2"/>
                  </a:solidFill>
                  <a:latin typeface="Calibri"/>
                  <a:cs typeface="Calibri"/>
                </a:rPr>
                <a:t>Felder </a:t>
              </a:r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(Beschreibungs-daten, sparten-spezifisches Kernset)</a:t>
              </a:r>
              <a:endParaRPr lang="de-DE" sz="14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3765285" y="2726351"/>
            <a:ext cx="5412582" cy="3936940"/>
            <a:chOff x="3765285" y="2726351"/>
            <a:chExt cx="5412582" cy="3936940"/>
          </a:xfrm>
        </p:grpSpPr>
        <p:sp>
          <p:nvSpPr>
            <p:cNvPr id="6" name="Textfeld 9"/>
            <p:cNvSpPr txBox="1">
              <a:spLocks noChangeArrowheads="1"/>
            </p:cNvSpPr>
            <p:nvPr/>
          </p:nvSpPr>
          <p:spPr bwMode="auto">
            <a:xfrm>
              <a:off x="3765285" y="2726351"/>
              <a:ext cx="3389020" cy="3936940"/>
            </a:xfrm>
            <a:prstGeom prst="rect">
              <a:avLst/>
            </a:prstGeom>
            <a:solidFill>
              <a:srgbClr val="00B0F0">
                <a:alpha val="60000"/>
              </a:srgbClr>
            </a:solidFill>
            <a:ln w="19050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dirty="0">
                <a:latin typeface="Calibri" pitchFamily="34" charset="0"/>
              </a:endParaRPr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7323643" y="4539556"/>
              <a:ext cx="1854224" cy="1169551"/>
              <a:chOff x="7340577" y="3896064"/>
              <a:chExt cx="1854224" cy="1169551"/>
            </a:xfrm>
          </p:grpSpPr>
          <p:sp>
            <p:nvSpPr>
              <p:cNvPr id="14" name="Rechteck 13"/>
              <p:cNvSpPr/>
              <p:nvPr/>
            </p:nvSpPr>
            <p:spPr>
              <a:xfrm>
                <a:off x="7340577" y="4042812"/>
                <a:ext cx="287867" cy="237862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7704665" y="3896064"/>
                <a:ext cx="14901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Binärcontent</a:t>
                </a:r>
              </a:p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(Interner Viewer, provider-spezifisches Mapping)</a:t>
                </a:r>
                <a:endParaRPr lang="de-DE" sz="1400" dirty="0">
                  <a:solidFill>
                    <a:schemeClr val="tx2"/>
                  </a:solidFill>
                  <a:latin typeface="Calibri"/>
                  <a:cs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742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6163" cy="68580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467" y="1921979"/>
            <a:ext cx="9093205" cy="4876755"/>
            <a:chOff x="8467" y="1921979"/>
            <a:chExt cx="9093205" cy="4876755"/>
          </a:xfrm>
        </p:grpSpPr>
        <p:grpSp>
          <p:nvGrpSpPr>
            <p:cNvPr id="20" name="Group 19"/>
            <p:cNvGrpSpPr/>
            <p:nvPr/>
          </p:nvGrpSpPr>
          <p:grpSpPr>
            <a:xfrm>
              <a:off x="8467" y="4099580"/>
              <a:ext cx="6536275" cy="2699154"/>
              <a:chOff x="8467" y="4099580"/>
              <a:chExt cx="6536275" cy="2699154"/>
            </a:xfrm>
          </p:grpSpPr>
          <p:sp>
            <p:nvSpPr>
              <p:cNvPr id="7" name="Textfeld 6"/>
              <p:cNvSpPr txBox="1"/>
              <p:nvPr/>
            </p:nvSpPr>
            <p:spPr>
              <a:xfrm>
                <a:off x="4436533" y="5587569"/>
                <a:ext cx="2108209" cy="523220"/>
              </a:xfrm>
              <a:prstGeom prst="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rgbClr val="7030A0"/>
                    </a:solidFill>
                    <a:latin typeface="Calibri"/>
                    <a:cs typeface="Calibri"/>
                  </a:rPr>
                  <a:t>Strukturtyp </a:t>
                </a:r>
              </a:p>
              <a:p>
                <a:r>
                  <a:rPr lang="de-DE" sz="1400" dirty="0" smtClean="0">
                    <a:solidFill>
                      <a:srgbClr val="7030A0"/>
                    </a:solidFill>
                    <a:latin typeface="Calibri"/>
                    <a:cs typeface="Calibri"/>
                  </a:rPr>
                  <a:t>(kontrolliertes Vokabular)</a:t>
                </a:r>
                <a:endParaRPr lang="de-DE" sz="1400" dirty="0">
                  <a:solidFill>
                    <a:srgbClr val="7030A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681562" y="4099580"/>
                <a:ext cx="2023542" cy="523220"/>
              </a:xfrm>
              <a:prstGeom prst="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rgbClr val="7030A0"/>
                    </a:solidFill>
                    <a:latin typeface="Calibri"/>
                    <a:cs typeface="Calibri"/>
                  </a:rPr>
                  <a:t>Übergeordnete Einheit (Verknüpfung zum View)</a:t>
                </a:r>
                <a:endParaRPr lang="de-DE" sz="1400" dirty="0">
                  <a:solidFill>
                    <a:srgbClr val="7030A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8467" y="5440047"/>
                <a:ext cx="3852333" cy="1358687"/>
              </a:xfrm>
              <a:prstGeom prst="rect">
                <a:avLst/>
              </a:prstGeom>
              <a:solidFill>
                <a:srgbClr val="7030A0">
                  <a:alpha val="45000"/>
                </a:srgbClr>
              </a:solidFill>
              <a:ln w="1270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de-DE" sz="1400" dirty="0">
                  <a:solidFill>
                    <a:srgbClr val="7030A0"/>
                  </a:solidFill>
                  <a:latin typeface="Calibri"/>
                  <a:cs typeface="Calibri"/>
                </a:endParaRPr>
              </a:p>
            </p:txBody>
          </p:sp>
          <p:cxnSp>
            <p:nvCxnSpPr>
              <p:cNvPr id="11" name="Gerade Verbindung mit Pfeil 10"/>
              <p:cNvCxnSpPr/>
              <p:nvPr/>
            </p:nvCxnSpPr>
            <p:spPr>
              <a:xfrm flipV="1">
                <a:off x="1693333" y="4622800"/>
                <a:ext cx="0" cy="964769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/>
              <p:cNvCxnSpPr/>
              <p:nvPr/>
            </p:nvCxnSpPr>
            <p:spPr>
              <a:xfrm>
                <a:off x="1934633" y="5875867"/>
                <a:ext cx="2501900" cy="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/>
              <p:cNvCxnSpPr/>
              <p:nvPr/>
            </p:nvCxnSpPr>
            <p:spPr>
              <a:xfrm>
                <a:off x="2849037" y="6110789"/>
                <a:ext cx="1587496" cy="273078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4436533" y="6238430"/>
                <a:ext cx="2108209" cy="523220"/>
              </a:xfrm>
              <a:prstGeom prst="rect">
                <a:avLst/>
              </a:prstGeom>
              <a:noFill/>
              <a:ln w="1270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rgbClr val="7030A0"/>
                    </a:solidFill>
                    <a:latin typeface="Calibri"/>
                    <a:cs typeface="Calibri"/>
                  </a:rPr>
                  <a:t>Objekteinheit in Hierarchie-Ansicht</a:t>
                </a:r>
                <a:endParaRPr lang="de-DE" sz="1400" dirty="0">
                  <a:solidFill>
                    <a:srgbClr val="7030A0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7188150" y="1921979"/>
              <a:ext cx="1913522" cy="1384995"/>
              <a:chOff x="7188150" y="1921979"/>
              <a:chExt cx="1913522" cy="1384995"/>
            </a:xfrm>
          </p:grpSpPr>
          <p:sp>
            <p:nvSpPr>
              <p:cNvPr id="15" name="Rechteck 14"/>
              <p:cNvSpPr/>
              <p:nvPr/>
            </p:nvSpPr>
            <p:spPr>
              <a:xfrm>
                <a:off x="7188150" y="2048456"/>
                <a:ext cx="287867" cy="237862"/>
              </a:xfrm>
              <a:prstGeom prst="rect">
                <a:avLst/>
              </a:prstGeom>
              <a:solidFill>
                <a:srgbClr val="7030A0">
                  <a:alpha val="40000"/>
                </a:srgbClr>
              </a:solidFill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7518352" y="1921979"/>
                <a:ext cx="158332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EDM: </a:t>
                </a:r>
              </a:p>
              <a:p>
                <a:r>
                  <a:rPr lang="de-DE" sz="1400" dirty="0" smtClean="0">
                    <a:solidFill>
                      <a:schemeClr val="tx2"/>
                    </a:solidFill>
                    <a:latin typeface="Calibri"/>
                    <a:cs typeface="Calibri"/>
                  </a:rPr>
                  <a:t>Verknüpfung zwischen hierarchisch strukturierten Objekten</a:t>
                </a:r>
                <a:endParaRPr lang="de-DE" sz="1400" dirty="0">
                  <a:solidFill>
                    <a:schemeClr val="tx2"/>
                  </a:solidFill>
                  <a:latin typeface="Calibri"/>
                  <a:cs typeface="Calibri"/>
                </a:endParaRPr>
              </a:p>
            </p:txBody>
          </p:sp>
        </p:grpSp>
      </p:grpSp>
      <p:sp>
        <p:nvSpPr>
          <p:cNvPr id="31" name="Textfeld 30"/>
          <p:cNvSpPr txBox="1"/>
          <p:nvPr/>
        </p:nvSpPr>
        <p:spPr>
          <a:xfrm>
            <a:off x="7189228" y="279794"/>
            <a:ext cx="1937838" cy="1006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432214" y="118931"/>
            <a:ext cx="1451865" cy="425004"/>
          </a:xfrm>
        </p:spPr>
        <p:txBody>
          <a:bodyPr/>
          <a:lstStyle/>
          <a:p>
            <a:r>
              <a:rPr lang="de-DE" dirty="0" smtClean="0"/>
              <a:t>Hierarchie</a:t>
            </a:r>
            <a:endParaRPr lang="de-DE" dirty="0"/>
          </a:p>
        </p:txBody>
      </p:sp>
      <p:grpSp>
        <p:nvGrpSpPr>
          <p:cNvPr id="17" name="Group 16"/>
          <p:cNvGrpSpPr/>
          <p:nvPr/>
        </p:nvGrpSpPr>
        <p:grpSpPr>
          <a:xfrm>
            <a:off x="4148666" y="0"/>
            <a:ext cx="4872570" cy="1808694"/>
            <a:chOff x="4148666" y="0"/>
            <a:chExt cx="4872570" cy="1808694"/>
          </a:xfrm>
        </p:grpSpPr>
        <p:sp>
          <p:nvSpPr>
            <p:cNvPr id="24" name="Rechteck 23"/>
            <p:cNvSpPr/>
            <p:nvPr/>
          </p:nvSpPr>
          <p:spPr>
            <a:xfrm>
              <a:off x="7196614" y="1201500"/>
              <a:ext cx="287867" cy="237862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4148666" y="0"/>
              <a:ext cx="855134" cy="237862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7531049" y="1070030"/>
              <a:ext cx="14901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Flexibles Feld:</a:t>
              </a:r>
            </a:p>
            <a:p>
              <a:r>
                <a:rPr lang="de-DE" sz="1400" dirty="0" smtClean="0">
                  <a:solidFill>
                    <a:schemeClr val="tx2"/>
                  </a:solidFill>
                  <a:latin typeface="Calibri"/>
                  <a:cs typeface="Calibri"/>
                </a:rPr>
                <a:t>Link zum externen Viewer</a:t>
              </a:r>
              <a:endParaRPr lang="de-DE" sz="14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2818" y="2078233"/>
            <a:ext cx="7268798" cy="654539"/>
          </a:xfrm>
        </p:spPr>
        <p:txBody>
          <a:bodyPr/>
          <a:lstStyle/>
          <a:p>
            <a:r>
              <a:rPr lang="de-DE" dirty="0" smtClean="0"/>
              <a:t>Technisches Mapping</a:t>
            </a:r>
          </a:p>
          <a:p>
            <a:r>
              <a:rPr lang="de-DE" sz="2800" dirty="0" smtClean="0"/>
              <a:t>Was passiert vor dem </a:t>
            </a:r>
            <a:r>
              <a:rPr lang="de-DE" sz="2800" dirty="0" err="1" smtClean="0"/>
              <a:t>Ingest</a:t>
            </a:r>
            <a:r>
              <a:rPr lang="de-DE" sz="2800" dirty="0" smtClean="0"/>
              <a:t> der Daten?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2199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hteck 95"/>
          <p:cNvSpPr/>
          <p:nvPr/>
        </p:nvSpPr>
        <p:spPr>
          <a:xfrm>
            <a:off x="2571735" y="306364"/>
            <a:ext cx="6157397" cy="4572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ASC (</a:t>
            </a:r>
            <a:r>
              <a:rPr lang="de-DE" dirty="0" err="1">
                <a:solidFill>
                  <a:schemeClr val="accent1"/>
                </a:solidFill>
              </a:rPr>
              <a:t>Augmented</a:t>
            </a:r>
            <a:r>
              <a:rPr lang="de-DE" dirty="0">
                <a:solidFill>
                  <a:schemeClr val="accent1"/>
                </a:solidFill>
              </a:rPr>
              <a:t> SIP </a:t>
            </a:r>
            <a:r>
              <a:rPr lang="de-DE" dirty="0" err="1">
                <a:solidFill>
                  <a:schemeClr val="accent1"/>
                </a:solidFill>
              </a:rPr>
              <a:t>Creator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97" name="Rechteck 96"/>
          <p:cNvSpPr/>
          <p:nvPr/>
        </p:nvSpPr>
        <p:spPr>
          <a:xfrm>
            <a:off x="3357554" y="877868"/>
            <a:ext cx="164307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1. Splitter</a:t>
            </a:r>
          </a:p>
        </p:txBody>
      </p:sp>
      <p:grpSp>
        <p:nvGrpSpPr>
          <p:cNvPr id="98" name="Gruppieren 97"/>
          <p:cNvGrpSpPr/>
          <p:nvPr/>
        </p:nvGrpSpPr>
        <p:grpSpPr>
          <a:xfrm>
            <a:off x="285720" y="949306"/>
            <a:ext cx="1643074" cy="1571636"/>
            <a:chOff x="285720" y="1000108"/>
            <a:chExt cx="1643074" cy="1571636"/>
          </a:xfrm>
        </p:grpSpPr>
        <p:sp>
          <p:nvSpPr>
            <p:cNvPr id="99" name="Gefaltete Ecke 98"/>
            <p:cNvSpPr/>
            <p:nvPr/>
          </p:nvSpPr>
          <p:spPr>
            <a:xfrm>
              <a:off x="285720" y="1000108"/>
              <a:ext cx="1643074" cy="1571636"/>
            </a:xfrm>
            <a:prstGeom prst="foldedCorne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MARC XML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00" name="Gefaltete Ecke 99"/>
            <p:cNvSpPr/>
            <p:nvPr/>
          </p:nvSpPr>
          <p:spPr>
            <a:xfrm>
              <a:off x="357158" y="1428736"/>
              <a:ext cx="1062046" cy="428628"/>
            </a:xfrm>
            <a:prstGeom prst="foldedCorne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 err="1">
                  <a:solidFill>
                    <a:schemeClr val="accent1"/>
                  </a:solidFill>
                </a:rPr>
                <a:t>Record</a:t>
              </a:r>
              <a:r>
                <a:rPr lang="de-DE" dirty="0">
                  <a:solidFill>
                    <a:schemeClr val="accent1"/>
                  </a:solidFill>
                </a:rPr>
                <a:t> 1</a:t>
              </a:r>
            </a:p>
          </p:txBody>
        </p:sp>
        <p:sp>
          <p:nvSpPr>
            <p:cNvPr id="101" name="Gefaltete Ecke 100"/>
            <p:cNvSpPr/>
            <p:nvPr/>
          </p:nvSpPr>
          <p:spPr>
            <a:xfrm>
              <a:off x="500034" y="1714488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 err="1">
                  <a:solidFill>
                    <a:schemeClr val="accent1"/>
                  </a:solidFill>
                </a:rPr>
                <a:t>Record</a:t>
              </a:r>
              <a:r>
                <a:rPr lang="de-DE" dirty="0">
                  <a:solidFill>
                    <a:schemeClr val="accent1"/>
                  </a:solidFill>
                </a:rPr>
                <a:t> 2</a:t>
              </a:r>
            </a:p>
          </p:txBody>
        </p:sp>
        <p:sp>
          <p:nvSpPr>
            <p:cNvPr id="102" name="Gefaltete Ecke 101"/>
            <p:cNvSpPr/>
            <p:nvPr/>
          </p:nvSpPr>
          <p:spPr>
            <a:xfrm>
              <a:off x="642910" y="2000240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 err="1">
                  <a:solidFill>
                    <a:schemeClr val="accent1"/>
                  </a:solidFill>
                </a:rPr>
                <a:t>Record</a:t>
              </a:r>
              <a:r>
                <a:rPr lang="de-DE" dirty="0">
                  <a:solidFill>
                    <a:schemeClr val="accent1"/>
                  </a:solidFill>
                </a:rPr>
                <a:t> 3</a:t>
              </a:r>
            </a:p>
          </p:txBody>
        </p:sp>
      </p:grpSp>
      <p:sp>
        <p:nvSpPr>
          <p:cNvPr id="103" name="Rechteck 102"/>
          <p:cNvSpPr/>
          <p:nvPr/>
        </p:nvSpPr>
        <p:spPr>
          <a:xfrm>
            <a:off x="3357554" y="2306628"/>
            <a:ext cx="1643074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2. Transformer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3357554" y="3806826"/>
            <a:ext cx="164307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3. </a:t>
            </a:r>
            <a:r>
              <a:rPr lang="de-DE" dirty="0" err="1">
                <a:solidFill>
                  <a:schemeClr val="accent1"/>
                </a:solidFill>
              </a:rPr>
              <a:t>Ingester</a:t>
            </a:r>
            <a:endParaRPr lang="de-DE" dirty="0">
              <a:solidFill>
                <a:schemeClr val="accent1"/>
              </a:solidFill>
            </a:endParaRPr>
          </a:p>
        </p:txBody>
      </p:sp>
      <p:cxnSp>
        <p:nvCxnSpPr>
          <p:cNvPr id="105" name="Form 14"/>
          <p:cNvCxnSpPr>
            <a:stCxn id="97" idx="3"/>
          </p:cNvCxnSpPr>
          <p:nvPr/>
        </p:nvCxnSpPr>
        <p:spPr>
          <a:xfrm>
            <a:off x="5000628" y="1306496"/>
            <a:ext cx="1588" cy="1285884"/>
          </a:xfrm>
          <a:prstGeom prst="curvedConnector3">
            <a:avLst>
              <a:gd name="adj1" fmla="val 32970287"/>
            </a:avLst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6" name="Gefaltete Ecke 105"/>
          <p:cNvSpPr/>
          <p:nvPr/>
        </p:nvSpPr>
        <p:spPr>
          <a:xfrm>
            <a:off x="5653094" y="1663686"/>
            <a:ext cx="1062046" cy="428628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>
                <a:solidFill>
                  <a:schemeClr val="accent1"/>
                </a:solidFill>
              </a:rPr>
              <a:t>Record</a:t>
            </a:r>
            <a:r>
              <a:rPr lang="de-DE" dirty="0">
                <a:solidFill>
                  <a:schemeClr val="accent1"/>
                </a:solidFill>
              </a:rPr>
              <a:t> 1</a:t>
            </a:r>
          </a:p>
        </p:txBody>
      </p:sp>
      <p:cxnSp>
        <p:nvCxnSpPr>
          <p:cNvPr id="107" name="Form 14"/>
          <p:cNvCxnSpPr>
            <a:endCxn id="104" idx="3"/>
          </p:cNvCxnSpPr>
          <p:nvPr/>
        </p:nvCxnSpPr>
        <p:spPr>
          <a:xfrm>
            <a:off x="5000628" y="2878132"/>
            <a:ext cx="1588" cy="1357322"/>
          </a:xfrm>
          <a:prstGeom prst="curvedConnector3">
            <a:avLst>
              <a:gd name="adj1" fmla="val 32041509"/>
            </a:avLst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8" name="Gruppieren 107"/>
          <p:cNvGrpSpPr/>
          <p:nvPr/>
        </p:nvGrpSpPr>
        <p:grpSpPr>
          <a:xfrm>
            <a:off x="5643570" y="2449504"/>
            <a:ext cx="2286016" cy="2214578"/>
            <a:chOff x="5643570" y="2500306"/>
            <a:chExt cx="2286016" cy="2214578"/>
          </a:xfrm>
        </p:grpSpPr>
        <p:sp>
          <p:nvSpPr>
            <p:cNvPr id="109" name="Gefaltete Ecke 108"/>
            <p:cNvSpPr/>
            <p:nvPr/>
          </p:nvSpPr>
          <p:spPr>
            <a:xfrm>
              <a:off x="5643570" y="2500306"/>
              <a:ext cx="2286016" cy="221457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>
                  <a:solidFill>
                    <a:schemeClr val="accent1"/>
                  </a:solidFill>
                </a:rPr>
                <a:t>SIP</a:t>
              </a:r>
            </a:p>
          </p:txBody>
        </p:sp>
        <p:sp>
          <p:nvSpPr>
            <p:cNvPr id="110" name="Gefaltete Ecke 109"/>
            <p:cNvSpPr/>
            <p:nvPr/>
          </p:nvSpPr>
          <p:spPr>
            <a:xfrm>
              <a:off x="5929322" y="2857496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>
                  <a:solidFill>
                    <a:schemeClr val="accent1"/>
                  </a:solidFill>
                </a:rPr>
                <a:t>EDM</a:t>
              </a:r>
            </a:p>
          </p:txBody>
        </p:sp>
        <p:sp>
          <p:nvSpPr>
            <p:cNvPr id="111" name="Gefaltete Ecke 110"/>
            <p:cNvSpPr/>
            <p:nvPr/>
          </p:nvSpPr>
          <p:spPr>
            <a:xfrm>
              <a:off x="6072198" y="3143248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>
                  <a:solidFill>
                    <a:schemeClr val="accent1"/>
                  </a:solidFill>
                </a:rPr>
                <a:t>View</a:t>
              </a:r>
            </a:p>
          </p:txBody>
        </p:sp>
        <p:sp>
          <p:nvSpPr>
            <p:cNvPr id="112" name="Gefaltete Ecke 111"/>
            <p:cNvSpPr/>
            <p:nvPr/>
          </p:nvSpPr>
          <p:spPr>
            <a:xfrm>
              <a:off x="6224598" y="3429000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>
                  <a:solidFill>
                    <a:schemeClr val="accent1"/>
                  </a:solidFill>
                </a:rPr>
                <a:t>Preview</a:t>
              </a:r>
            </a:p>
          </p:txBody>
        </p:sp>
        <p:sp>
          <p:nvSpPr>
            <p:cNvPr id="113" name="Gefaltete Ecke 112"/>
            <p:cNvSpPr/>
            <p:nvPr/>
          </p:nvSpPr>
          <p:spPr>
            <a:xfrm>
              <a:off x="6357950" y="3714752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 err="1">
                  <a:solidFill>
                    <a:schemeClr val="accent1"/>
                  </a:solidFill>
                </a:rPr>
                <a:t>Binaries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14" name="Gefaltete Ecke 113"/>
            <p:cNvSpPr/>
            <p:nvPr/>
          </p:nvSpPr>
          <p:spPr>
            <a:xfrm>
              <a:off x="6500826" y="4071942"/>
              <a:ext cx="1062046" cy="428628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dirty="0">
                  <a:solidFill>
                    <a:schemeClr val="accent1"/>
                  </a:solidFill>
                </a:rPr>
                <a:t>…</a:t>
              </a:r>
            </a:p>
          </p:txBody>
        </p:sp>
      </p:grpSp>
      <p:cxnSp>
        <p:nvCxnSpPr>
          <p:cNvPr id="115" name="Gerade Verbindung mit Pfeil 114"/>
          <p:cNvCxnSpPr>
            <a:stCxn id="99" idx="3"/>
            <a:endCxn id="97" idx="1"/>
          </p:cNvCxnSpPr>
          <p:nvPr/>
        </p:nvCxnSpPr>
        <p:spPr>
          <a:xfrm flipV="1">
            <a:off x="1928794" y="1306496"/>
            <a:ext cx="1428760" cy="42862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6" name="Gefaltete Ecke 115"/>
          <p:cNvSpPr/>
          <p:nvPr/>
        </p:nvSpPr>
        <p:spPr>
          <a:xfrm>
            <a:off x="3786182" y="5521338"/>
            <a:ext cx="642942" cy="497284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SIP</a:t>
            </a:r>
          </a:p>
        </p:txBody>
      </p:sp>
      <p:sp>
        <p:nvSpPr>
          <p:cNvPr id="117" name="Flussdiagramm: Magnetplattenspeicher 116"/>
          <p:cNvSpPr/>
          <p:nvPr/>
        </p:nvSpPr>
        <p:spPr>
          <a:xfrm>
            <a:off x="5357818" y="5235586"/>
            <a:ext cx="928694" cy="1143008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DDB-Cortex</a:t>
            </a:r>
          </a:p>
        </p:txBody>
      </p:sp>
      <p:cxnSp>
        <p:nvCxnSpPr>
          <p:cNvPr id="118" name="Form 42"/>
          <p:cNvCxnSpPr>
            <a:stCxn id="104" idx="2"/>
            <a:endCxn id="117" idx="2"/>
          </p:cNvCxnSpPr>
          <p:nvPr/>
        </p:nvCxnSpPr>
        <p:spPr>
          <a:xfrm rot="16200000" flipH="1">
            <a:off x="4196950" y="4646222"/>
            <a:ext cx="1143008" cy="1178727"/>
          </a:xfrm>
          <a:prstGeom prst="curvedConnector2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19669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6" grpId="0" animBg="1"/>
      <p:bldP spid="1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 85"/>
          <p:cNvSpPr/>
          <p:nvPr/>
        </p:nvSpPr>
        <p:spPr>
          <a:xfrm>
            <a:off x="110552" y="890037"/>
            <a:ext cx="6786642" cy="49292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2. Transformer</a:t>
            </a:r>
          </a:p>
        </p:txBody>
      </p:sp>
      <p:sp>
        <p:nvSpPr>
          <p:cNvPr id="87" name="Rechteck 86"/>
          <p:cNvSpPr/>
          <p:nvPr/>
        </p:nvSpPr>
        <p:spPr>
          <a:xfrm>
            <a:off x="396336" y="1318665"/>
            <a:ext cx="2643206" cy="4214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Master-Prozess (Java)</a:t>
            </a:r>
          </a:p>
        </p:txBody>
      </p:sp>
      <p:sp>
        <p:nvSpPr>
          <p:cNvPr id="88" name="Gefaltete Ecke 87"/>
          <p:cNvSpPr/>
          <p:nvPr/>
        </p:nvSpPr>
        <p:spPr>
          <a:xfrm>
            <a:off x="610650" y="78569"/>
            <a:ext cx="2200283" cy="454278"/>
          </a:xfrm>
          <a:prstGeom prst="foldedCorner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Record</a:t>
            </a:r>
            <a:r>
              <a:rPr lang="de-DE" dirty="0">
                <a:solidFill>
                  <a:schemeClr val="accent1"/>
                </a:solidFill>
              </a:rPr>
              <a:t> (</a:t>
            </a:r>
            <a:r>
              <a:rPr lang="de-DE" dirty="0" smtClean="0">
                <a:solidFill>
                  <a:schemeClr val="accent1"/>
                </a:solidFill>
              </a:rPr>
              <a:t>MARC XML)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89" name="Gefaltete Ecke 88"/>
          <p:cNvSpPr/>
          <p:nvPr/>
        </p:nvSpPr>
        <p:spPr>
          <a:xfrm>
            <a:off x="610650" y="2390235"/>
            <a:ext cx="2286016" cy="221457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SIP</a:t>
            </a:r>
          </a:p>
        </p:txBody>
      </p:sp>
      <p:sp>
        <p:nvSpPr>
          <p:cNvPr id="90" name="Gefaltete Ecke 89"/>
          <p:cNvSpPr/>
          <p:nvPr/>
        </p:nvSpPr>
        <p:spPr>
          <a:xfrm>
            <a:off x="896402" y="2747425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EDM</a:t>
            </a:r>
          </a:p>
        </p:txBody>
      </p:sp>
      <p:sp>
        <p:nvSpPr>
          <p:cNvPr id="91" name="Gefaltete Ecke 90"/>
          <p:cNvSpPr/>
          <p:nvPr/>
        </p:nvSpPr>
        <p:spPr>
          <a:xfrm>
            <a:off x="1039278" y="3033177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View</a:t>
            </a:r>
          </a:p>
        </p:txBody>
      </p:sp>
      <p:sp>
        <p:nvSpPr>
          <p:cNvPr id="92" name="Gefaltete Ecke 91"/>
          <p:cNvSpPr/>
          <p:nvPr/>
        </p:nvSpPr>
        <p:spPr>
          <a:xfrm>
            <a:off x="1191678" y="3318929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Preview</a:t>
            </a:r>
          </a:p>
        </p:txBody>
      </p:sp>
      <p:sp>
        <p:nvSpPr>
          <p:cNvPr id="93" name="Gefaltete Ecke 92"/>
          <p:cNvSpPr/>
          <p:nvPr/>
        </p:nvSpPr>
        <p:spPr>
          <a:xfrm>
            <a:off x="1325030" y="3604681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>
                <a:solidFill>
                  <a:schemeClr val="accent1"/>
                </a:solidFill>
              </a:rPr>
              <a:t>Binaries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94" name="Gefaltete Ecke 93"/>
          <p:cNvSpPr/>
          <p:nvPr/>
        </p:nvSpPr>
        <p:spPr>
          <a:xfrm>
            <a:off x="1467906" y="3961871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…</a:t>
            </a:r>
          </a:p>
        </p:txBody>
      </p:sp>
      <p:sp>
        <p:nvSpPr>
          <p:cNvPr id="95" name="Rechteck 94"/>
          <p:cNvSpPr/>
          <p:nvPr/>
        </p:nvSpPr>
        <p:spPr>
          <a:xfrm>
            <a:off x="4896930" y="1247227"/>
            <a:ext cx="178591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Skript 1 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(XSLT oder Java)</a:t>
            </a:r>
          </a:p>
        </p:txBody>
      </p:sp>
      <p:cxnSp>
        <p:nvCxnSpPr>
          <p:cNvPr id="96" name="Gerade Verbindung mit Pfeil 95"/>
          <p:cNvCxnSpPr/>
          <p:nvPr/>
        </p:nvCxnSpPr>
        <p:spPr>
          <a:xfrm>
            <a:off x="3039542" y="1390103"/>
            <a:ext cx="1857388" cy="158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3039542" y="1821033"/>
            <a:ext cx="1857388" cy="1588"/>
          </a:xfrm>
          <a:prstGeom prst="straightConnector1">
            <a:avLst/>
          </a:prstGeom>
          <a:noFill/>
          <a:ln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8" name="Gefaltete Ecke 97"/>
          <p:cNvSpPr/>
          <p:nvPr/>
        </p:nvSpPr>
        <p:spPr>
          <a:xfrm>
            <a:off x="3468170" y="1175789"/>
            <a:ext cx="1071570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MARC</a:t>
            </a:r>
          </a:p>
        </p:txBody>
      </p:sp>
      <p:sp>
        <p:nvSpPr>
          <p:cNvPr id="99" name="Gefaltete Ecke 98"/>
          <p:cNvSpPr/>
          <p:nvPr/>
        </p:nvSpPr>
        <p:spPr>
          <a:xfrm>
            <a:off x="3468170" y="1648661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EDM</a:t>
            </a:r>
          </a:p>
        </p:txBody>
      </p:sp>
      <p:sp>
        <p:nvSpPr>
          <p:cNvPr id="100" name="Rechteck 99"/>
          <p:cNvSpPr/>
          <p:nvPr/>
        </p:nvSpPr>
        <p:spPr>
          <a:xfrm>
            <a:off x="4896930" y="2390235"/>
            <a:ext cx="178591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Skript 2 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(XSLT oder Java)</a:t>
            </a:r>
          </a:p>
        </p:txBody>
      </p:sp>
      <p:cxnSp>
        <p:nvCxnSpPr>
          <p:cNvPr id="101" name="Gerade Verbindung mit Pfeil 100"/>
          <p:cNvCxnSpPr/>
          <p:nvPr/>
        </p:nvCxnSpPr>
        <p:spPr>
          <a:xfrm>
            <a:off x="3039542" y="2533111"/>
            <a:ext cx="1857388" cy="158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2" name="Gerade Verbindung mit Pfeil 101"/>
          <p:cNvCxnSpPr/>
          <p:nvPr/>
        </p:nvCxnSpPr>
        <p:spPr>
          <a:xfrm>
            <a:off x="3039542" y="2964041"/>
            <a:ext cx="1857388" cy="1588"/>
          </a:xfrm>
          <a:prstGeom prst="straightConnector1">
            <a:avLst/>
          </a:prstGeom>
          <a:noFill/>
          <a:ln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3" name="Gefaltete Ecke 102"/>
          <p:cNvSpPr/>
          <p:nvPr/>
        </p:nvSpPr>
        <p:spPr>
          <a:xfrm>
            <a:off x="3468170" y="2318797"/>
            <a:ext cx="1071570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MARC</a:t>
            </a:r>
          </a:p>
        </p:txBody>
      </p:sp>
      <p:sp>
        <p:nvSpPr>
          <p:cNvPr id="104" name="Gefaltete Ecke 103"/>
          <p:cNvSpPr/>
          <p:nvPr/>
        </p:nvSpPr>
        <p:spPr>
          <a:xfrm>
            <a:off x="3468170" y="2791669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View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4896930" y="3560437"/>
            <a:ext cx="178591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Skript 3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(XSLT oder Java)</a:t>
            </a:r>
          </a:p>
        </p:txBody>
      </p:sp>
      <p:cxnSp>
        <p:nvCxnSpPr>
          <p:cNvPr id="106" name="Gerade Verbindung mit Pfeil 105"/>
          <p:cNvCxnSpPr/>
          <p:nvPr/>
        </p:nvCxnSpPr>
        <p:spPr>
          <a:xfrm>
            <a:off x="3039542" y="3703313"/>
            <a:ext cx="1857388" cy="158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Gerade Verbindung mit Pfeil 106"/>
          <p:cNvCxnSpPr/>
          <p:nvPr/>
        </p:nvCxnSpPr>
        <p:spPr>
          <a:xfrm>
            <a:off x="3039542" y="4134243"/>
            <a:ext cx="1857388" cy="1588"/>
          </a:xfrm>
          <a:prstGeom prst="straightConnector1">
            <a:avLst/>
          </a:prstGeom>
          <a:noFill/>
          <a:ln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8" name="Gefaltete Ecke 107"/>
          <p:cNvSpPr/>
          <p:nvPr/>
        </p:nvSpPr>
        <p:spPr>
          <a:xfrm>
            <a:off x="3468170" y="3488999"/>
            <a:ext cx="1071570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MARC</a:t>
            </a:r>
          </a:p>
        </p:txBody>
      </p:sp>
      <p:sp>
        <p:nvSpPr>
          <p:cNvPr id="109" name="Gefaltete Ecke 108"/>
          <p:cNvSpPr/>
          <p:nvPr/>
        </p:nvSpPr>
        <p:spPr>
          <a:xfrm>
            <a:off x="3468170" y="3961871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Preview</a:t>
            </a:r>
          </a:p>
        </p:txBody>
      </p:sp>
      <p:sp>
        <p:nvSpPr>
          <p:cNvPr id="110" name="Rechteck 109"/>
          <p:cNvSpPr/>
          <p:nvPr/>
        </p:nvSpPr>
        <p:spPr>
          <a:xfrm>
            <a:off x="4896930" y="4774883"/>
            <a:ext cx="178591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Skript 4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(XSLT oder Java)</a:t>
            </a:r>
          </a:p>
        </p:txBody>
      </p:sp>
      <p:cxnSp>
        <p:nvCxnSpPr>
          <p:cNvPr id="111" name="Gerade Verbindung mit Pfeil 110"/>
          <p:cNvCxnSpPr/>
          <p:nvPr/>
        </p:nvCxnSpPr>
        <p:spPr>
          <a:xfrm>
            <a:off x="3039542" y="4917759"/>
            <a:ext cx="1857388" cy="158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2" name="Gerade Verbindung mit Pfeil 111"/>
          <p:cNvCxnSpPr/>
          <p:nvPr/>
        </p:nvCxnSpPr>
        <p:spPr>
          <a:xfrm>
            <a:off x="3039542" y="5348689"/>
            <a:ext cx="1857388" cy="1588"/>
          </a:xfrm>
          <a:prstGeom prst="straightConnector1">
            <a:avLst/>
          </a:prstGeom>
          <a:noFill/>
          <a:ln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3" name="Gefaltete Ecke 112"/>
          <p:cNvSpPr/>
          <p:nvPr/>
        </p:nvSpPr>
        <p:spPr>
          <a:xfrm>
            <a:off x="3468170" y="4703445"/>
            <a:ext cx="1071570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MARC</a:t>
            </a:r>
          </a:p>
        </p:txBody>
      </p:sp>
      <p:sp>
        <p:nvSpPr>
          <p:cNvPr id="114" name="Gefaltete Ecke 113"/>
          <p:cNvSpPr/>
          <p:nvPr/>
        </p:nvSpPr>
        <p:spPr>
          <a:xfrm>
            <a:off x="3468170" y="5176317"/>
            <a:ext cx="1062046" cy="42862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>
                <a:solidFill>
                  <a:schemeClr val="accent1"/>
                </a:solidFill>
              </a:rPr>
              <a:t>Binaries</a:t>
            </a:r>
            <a:endParaRPr lang="de-DE" dirty="0">
              <a:solidFill>
                <a:schemeClr val="accent1"/>
              </a:solidFill>
            </a:endParaRPr>
          </a:p>
        </p:txBody>
      </p:sp>
      <p:cxnSp>
        <p:nvCxnSpPr>
          <p:cNvPr id="115" name="Gerade Verbindung mit Pfeil 114"/>
          <p:cNvCxnSpPr>
            <a:stCxn id="88" idx="2"/>
            <a:endCxn id="87" idx="0"/>
          </p:cNvCxnSpPr>
          <p:nvPr/>
        </p:nvCxnSpPr>
        <p:spPr>
          <a:xfrm>
            <a:off x="1710792" y="532847"/>
            <a:ext cx="7147" cy="785818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6" name="Gerade Verbindung mit Pfeil 115"/>
          <p:cNvCxnSpPr>
            <a:stCxn id="117" idx="0"/>
            <a:endCxn id="87" idx="2"/>
          </p:cNvCxnSpPr>
          <p:nvPr/>
        </p:nvCxnSpPr>
        <p:spPr>
          <a:xfrm flipV="1">
            <a:off x="1717939" y="5533507"/>
            <a:ext cx="0" cy="500066"/>
          </a:xfrm>
          <a:prstGeom prst="straightConnector1">
            <a:avLst/>
          </a:prstGeom>
          <a:noFill/>
          <a:ln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7" name="Gefaltete Ecke 116"/>
          <p:cNvSpPr/>
          <p:nvPr/>
        </p:nvSpPr>
        <p:spPr>
          <a:xfrm>
            <a:off x="1396468" y="6033573"/>
            <a:ext cx="642942" cy="341827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accent1"/>
                </a:solidFill>
              </a:rPr>
              <a:t>SIP</a:t>
            </a:r>
          </a:p>
        </p:txBody>
      </p:sp>
      <p:sp>
        <p:nvSpPr>
          <p:cNvPr id="118" name="Textfeld 117"/>
          <p:cNvSpPr txBox="1"/>
          <p:nvPr/>
        </p:nvSpPr>
        <p:spPr>
          <a:xfrm>
            <a:off x="7040038" y="1175789"/>
            <a:ext cx="14287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Alle Skripte lassen sich unabhängig voneinander entwickeln und pflegen.</a:t>
            </a:r>
          </a:p>
          <a:p>
            <a:endParaRPr lang="de-DE" dirty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Speziell für EDM: Nachnutzung bzw. kooperative Entwicklung mit externen Partnern möglich.  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3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8" grpId="0" animBg="1"/>
      <p:bldP spid="99" grpId="0" animBg="1"/>
      <p:bldP spid="103" grpId="0" animBg="1"/>
      <p:bldP spid="104" grpId="0" animBg="1"/>
      <p:bldP spid="108" grpId="0" animBg="1"/>
      <p:bldP spid="109" grpId="0" animBg="1"/>
      <p:bldP spid="113" grpId="0" animBg="1"/>
      <p:bldP spid="114" grpId="0" animBg="1"/>
      <p:bldP spid="117" grpId="0" animBg="1"/>
      <p:bldP spid="1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43066" y="597074"/>
            <a:ext cx="6283688" cy="425004"/>
          </a:xfrm>
        </p:spPr>
        <p:txBody>
          <a:bodyPr/>
          <a:lstStyle/>
          <a:p>
            <a:r>
              <a:rPr lang="de-DE" sz="3200" dirty="0" smtClean="0"/>
              <a:t>Überblick</a:t>
            </a:r>
            <a:endParaRPr lang="de-DE" sz="3200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355070" y="1748580"/>
            <a:ext cx="5856492" cy="3258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 baseline="0">
                <a:solidFill>
                  <a:schemeClr val="bg1">
                    <a:lumMod val="6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Was ist die DDB?</a:t>
            </a: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Metadaten und ihre Funktionen in der DDB</a:t>
            </a: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DDB-Datenmodell und </a:t>
            </a:r>
            <a:r>
              <a:rPr lang="de-DE" sz="2200" dirty="0" err="1" smtClean="0">
                <a:solidFill>
                  <a:schemeClr val="tx2"/>
                </a:solidFill>
              </a:rPr>
              <a:t>Mappings</a:t>
            </a:r>
            <a:endParaRPr lang="de-DE" sz="2200" dirty="0" smtClean="0">
              <a:solidFill>
                <a:schemeClr val="tx2"/>
              </a:solidFill>
            </a:endParaRP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Normdaten und Vokabulare</a:t>
            </a: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Die Servicestelle DDB</a:t>
            </a: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Ausblick</a:t>
            </a:r>
          </a:p>
          <a:p>
            <a:pPr marL="514350" indent="-514350">
              <a:buAutoNum type="romanUcPeriod"/>
            </a:pPr>
            <a:r>
              <a:rPr lang="de-DE" sz="2200" dirty="0" smtClean="0">
                <a:solidFill>
                  <a:schemeClr val="tx2"/>
                </a:solidFill>
              </a:rPr>
              <a:t>Werden Sie Teil der DDB!</a:t>
            </a:r>
          </a:p>
          <a:p>
            <a:pPr marL="514350" indent="-514350">
              <a:buAutoNum type="romanUcPeriod"/>
            </a:pPr>
            <a:endParaRPr lang="de-DE" sz="2000" dirty="0" smtClean="0">
              <a:solidFill>
                <a:schemeClr val="tx2"/>
              </a:solidFill>
            </a:endParaRPr>
          </a:p>
          <a:p>
            <a:pPr marL="514350" indent="-514350">
              <a:buAutoNum type="romanUcPeriod"/>
            </a:pPr>
            <a:endParaRPr lang="de-DE" sz="2000" dirty="0" smtClean="0">
              <a:solidFill>
                <a:schemeClr val="tx2"/>
              </a:solidFill>
            </a:endParaRPr>
          </a:p>
          <a:p>
            <a:pPr marL="514350" indent="-514350">
              <a:buAutoNum type="romanUcPeriod"/>
            </a:pPr>
            <a:endParaRPr lang="de-DE" sz="2000" dirty="0" smtClean="0">
              <a:solidFill>
                <a:schemeClr val="tx2"/>
              </a:solidFill>
            </a:endParaRPr>
          </a:p>
          <a:p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88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2817" y="2315309"/>
            <a:ext cx="7794383" cy="654539"/>
          </a:xfrm>
        </p:spPr>
        <p:txBody>
          <a:bodyPr/>
          <a:lstStyle/>
          <a:p>
            <a:r>
              <a:rPr lang="de-DE" dirty="0" smtClean="0"/>
              <a:t>III. DDB-Datenmodell und </a:t>
            </a:r>
            <a:r>
              <a:rPr lang="de-DE" dirty="0" err="1" smtClean="0"/>
              <a:t>Mappings</a:t>
            </a:r>
            <a:r>
              <a:rPr lang="de-DE" dirty="0" smtClean="0"/>
              <a:t>  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32608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/>
              <a:t>Europeana</a:t>
            </a:r>
            <a:r>
              <a:rPr lang="de-DE" dirty="0"/>
              <a:t> Data Model (EDM)</a:t>
            </a:r>
          </a:p>
          <a:p>
            <a:r>
              <a:rPr lang="de-DE" sz="2800" dirty="0"/>
              <a:t>Entitäten und Properties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5104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4601" y="503936"/>
            <a:ext cx="6692732" cy="452798"/>
          </a:xfrm>
        </p:spPr>
        <p:txBody>
          <a:bodyPr/>
          <a:lstStyle/>
          <a:p>
            <a:r>
              <a:rPr lang="de-DE" dirty="0" smtClean="0"/>
              <a:t>EDM-Entitäten</a:t>
            </a:r>
            <a:endParaRPr lang="de-DE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09032"/>
            <a:ext cx="8229600" cy="3681412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Ellipse 9"/>
          <p:cNvSpPr/>
          <p:nvPr/>
        </p:nvSpPr>
        <p:spPr>
          <a:xfrm>
            <a:off x="3635896" y="2348880"/>
            <a:ext cx="1584176" cy="648072"/>
          </a:xfrm>
          <a:prstGeom prst="ellipse">
            <a:avLst/>
          </a:prstGeom>
          <a:solidFill>
            <a:srgbClr val="AECF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sz="1600" dirty="0" err="1">
                <a:solidFill>
                  <a:srgbClr val="000000"/>
                </a:solidFill>
                <a:ea typeface="Microsoft YaHei" pitchFamily="34" charset="-122"/>
              </a:rPr>
              <a:t>Provided</a:t>
            </a:r>
            <a:r>
              <a:rPr lang="de-DE" sz="1600" dirty="0">
                <a:solidFill>
                  <a:srgbClr val="000000"/>
                </a:solidFill>
                <a:ea typeface="Microsoft YaHei" pitchFamily="34" charset="-122"/>
              </a:rPr>
              <a:t/>
            </a:r>
            <a:br>
              <a:rPr lang="de-DE" sz="1600" dirty="0">
                <a:solidFill>
                  <a:srgbClr val="000000"/>
                </a:solidFill>
                <a:ea typeface="Microsoft YaHei" pitchFamily="34" charset="-122"/>
              </a:rPr>
            </a:br>
            <a:r>
              <a:rPr lang="de-DE" sz="1600" dirty="0">
                <a:solidFill>
                  <a:srgbClr val="000000"/>
                </a:solidFill>
                <a:ea typeface="Microsoft YaHei" pitchFamily="34" charset="-122"/>
              </a:rPr>
              <a:t>CHO</a:t>
            </a:r>
          </a:p>
        </p:txBody>
      </p:sp>
      <p:sp>
        <p:nvSpPr>
          <p:cNvPr id="14" name="Ellipse 13"/>
          <p:cNvSpPr/>
          <p:nvPr/>
        </p:nvSpPr>
        <p:spPr>
          <a:xfrm>
            <a:off x="5232400" y="3111500"/>
            <a:ext cx="1499840" cy="605532"/>
          </a:xfrm>
          <a:prstGeom prst="ellipse">
            <a:avLst/>
          </a:prstGeom>
          <a:solidFill>
            <a:srgbClr val="FFFF66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sz="1600" dirty="0">
                <a:solidFill>
                  <a:srgbClr val="000000"/>
                </a:solidFill>
                <a:ea typeface="Microsoft YaHei" pitchFamily="34" charset="-122"/>
              </a:rPr>
              <a:t>Web</a:t>
            </a:r>
            <a:br>
              <a:rPr lang="de-DE" sz="1600" dirty="0">
                <a:solidFill>
                  <a:srgbClr val="000000"/>
                </a:solidFill>
                <a:ea typeface="Microsoft YaHei" pitchFamily="34" charset="-122"/>
              </a:rPr>
            </a:br>
            <a:r>
              <a:rPr lang="de-DE" sz="1600" dirty="0" err="1">
                <a:solidFill>
                  <a:srgbClr val="000000"/>
                </a:solidFill>
                <a:ea typeface="Microsoft YaHei" pitchFamily="34" charset="-122"/>
              </a:rPr>
              <a:t>Resource</a:t>
            </a: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15" name="Ellipse 14"/>
          <p:cNvSpPr>
            <a:spLocks noChangeAspect="1"/>
          </p:cNvSpPr>
          <p:nvPr/>
        </p:nvSpPr>
        <p:spPr>
          <a:xfrm>
            <a:off x="6523417" y="3861048"/>
            <a:ext cx="1504967" cy="54726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sz="1400" dirty="0" err="1">
                <a:solidFill>
                  <a:srgbClr val="000000"/>
                </a:solidFill>
                <a:ea typeface="Microsoft YaHei" pitchFamily="34" charset="-122"/>
              </a:rPr>
              <a:t>ore</a:t>
            </a:r>
            <a:r>
              <a:rPr lang="de-DE" sz="1400" dirty="0">
                <a:solidFill>
                  <a:srgbClr val="000000"/>
                </a:solidFill>
                <a:ea typeface="Microsoft YaHei" pitchFamily="34" charset="-122"/>
              </a:rPr>
              <a:t>:</a:t>
            </a:r>
            <a:br>
              <a:rPr lang="de-DE" sz="1400" dirty="0">
                <a:solidFill>
                  <a:srgbClr val="000000"/>
                </a:solidFill>
                <a:ea typeface="Microsoft YaHei" pitchFamily="34" charset="-122"/>
              </a:rPr>
            </a:br>
            <a:r>
              <a:rPr lang="de-DE" sz="1400" dirty="0">
                <a:solidFill>
                  <a:srgbClr val="000000"/>
                </a:solidFill>
                <a:ea typeface="Microsoft YaHei" pitchFamily="34" charset="-122"/>
              </a:rPr>
              <a:t>Aggregation</a:t>
            </a:r>
          </a:p>
        </p:txBody>
      </p:sp>
    </p:spTree>
    <p:extLst>
      <p:ext uri="{BB962C8B-B14F-4D97-AF65-F5344CB8AC3E}">
        <p14:creationId xmlns:p14="http://schemas.microsoft.com/office/powerpoint/2010/main" val="35344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4601" y="503936"/>
            <a:ext cx="6692732" cy="452798"/>
          </a:xfrm>
        </p:spPr>
        <p:txBody>
          <a:bodyPr/>
          <a:lstStyle/>
          <a:p>
            <a:r>
              <a:rPr lang="de-DE" dirty="0" smtClean="0"/>
              <a:t>EDM-Kernentitäten (Monografie)</a:t>
            </a:r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1691680" y="1268760"/>
            <a:ext cx="3096344" cy="1440160"/>
          </a:xfrm>
          <a:prstGeom prst="ellipse">
            <a:avLst/>
          </a:prstGeom>
          <a:solidFill>
            <a:srgbClr val="FFFF66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b="1" dirty="0" err="1">
                <a:solidFill>
                  <a:srgbClr val="000000"/>
                </a:solidFill>
                <a:ea typeface="Microsoft YaHei" pitchFamily="34" charset="-122"/>
              </a:rPr>
              <a:t>edm:WebResource</a:t>
            </a: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dirty="0">
                <a:solidFill>
                  <a:srgbClr val="333333"/>
                </a:solidFill>
              </a:rPr>
              <a:t>http://d-nb.info/</a:t>
            </a:r>
            <a:br>
              <a:rPr lang="de-DE" dirty="0">
                <a:solidFill>
                  <a:srgbClr val="333333"/>
                </a:solidFill>
              </a:rPr>
            </a:br>
            <a:r>
              <a:rPr lang="de-DE" dirty="0">
                <a:solidFill>
                  <a:srgbClr val="333333"/>
                </a:solidFill>
              </a:rPr>
              <a:t>999785087/34</a:t>
            </a:r>
            <a:endParaRPr lang="de-DE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691680" y="4437112"/>
            <a:ext cx="3240360" cy="144016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b="1" dirty="0" err="1">
                <a:solidFill>
                  <a:srgbClr val="000000"/>
                </a:solidFill>
                <a:ea typeface="Microsoft YaHei" pitchFamily="34" charset="-122"/>
              </a:rPr>
              <a:t>ore:Aggregation</a:t>
            </a: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dirty="0">
                <a:solidFill>
                  <a:srgbClr val="333333"/>
                </a:solidFill>
              </a:rPr>
              <a:t>http://deutsche-digitale-bibliothek.de/</a:t>
            </a:r>
            <a:br>
              <a:rPr lang="de-DE" dirty="0">
                <a:solidFill>
                  <a:srgbClr val="333333"/>
                </a:solidFill>
              </a:rPr>
            </a:br>
            <a:r>
              <a:rPr lang="de-DE" dirty="0">
                <a:solidFill>
                  <a:srgbClr val="333333"/>
                </a:solidFill>
              </a:rPr>
              <a:t>aggregation1</a:t>
            </a:r>
            <a:endParaRPr lang="de-DE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788024" y="2564904"/>
            <a:ext cx="3024336" cy="1440160"/>
          </a:xfrm>
          <a:prstGeom prst="ellipse">
            <a:avLst/>
          </a:prstGeom>
          <a:solidFill>
            <a:srgbClr val="92D050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b="1" dirty="0" err="1">
                <a:solidFill>
                  <a:srgbClr val="000000"/>
                </a:solidFill>
                <a:ea typeface="Microsoft YaHei" pitchFamily="34" charset="-122"/>
              </a:rPr>
              <a:t>edm:ProvidedCHO</a:t>
            </a: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dirty="0">
                <a:solidFill>
                  <a:srgbClr val="333333"/>
                </a:solidFill>
              </a:rPr>
              <a:t>http://d-nb.info/</a:t>
            </a:r>
            <a:br>
              <a:rPr lang="de-DE" dirty="0">
                <a:solidFill>
                  <a:srgbClr val="333333"/>
                </a:solidFill>
              </a:rPr>
            </a:br>
            <a:r>
              <a:rPr lang="de-DE" dirty="0">
                <a:solidFill>
                  <a:srgbClr val="333333"/>
                </a:solidFill>
              </a:rPr>
              <a:t>999785087</a:t>
            </a: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403648" y="3501008"/>
            <a:ext cx="17281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333333"/>
                </a:solidFill>
              </a:rPr>
              <a:t>edm:hasView</a:t>
            </a:r>
            <a:endParaRPr lang="de-DE" dirty="0">
              <a:solidFill>
                <a:srgbClr val="333333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868144" y="4581128"/>
            <a:ext cx="223224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333333"/>
                </a:solidFill>
              </a:rPr>
              <a:t>edm:aggregatedCHO</a:t>
            </a:r>
            <a:endParaRPr lang="de-DE" dirty="0">
              <a:solidFill>
                <a:srgbClr val="333333"/>
              </a:solidFill>
            </a:endParaRPr>
          </a:p>
        </p:txBody>
      </p:sp>
      <p:sp>
        <p:nvSpPr>
          <p:cNvPr id="28" name="Bogen 27"/>
          <p:cNvSpPr/>
          <p:nvPr/>
        </p:nvSpPr>
        <p:spPr>
          <a:xfrm rot="14959157">
            <a:off x="2525142" y="3131532"/>
            <a:ext cx="1735061" cy="980181"/>
          </a:xfrm>
          <a:prstGeom prst="arc">
            <a:avLst>
              <a:gd name="adj1" fmla="val 11828474"/>
              <a:gd name="adj2" fmla="val 66295"/>
            </a:avLst>
          </a:prstGeom>
          <a:ln>
            <a:solidFill>
              <a:schemeClr val="tx2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11" name="Bogen 10"/>
          <p:cNvSpPr/>
          <p:nvPr/>
        </p:nvSpPr>
        <p:spPr>
          <a:xfrm rot="18738031">
            <a:off x="4578810" y="3910398"/>
            <a:ext cx="1735061" cy="980181"/>
          </a:xfrm>
          <a:prstGeom prst="arc">
            <a:avLst>
              <a:gd name="adj1" fmla="val 1044995"/>
              <a:gd name="adj2" fmla="val 10388513"/>
            </a:avLst>
          </a:prstGeom>
          <a:ln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 txBox="1">
            <a:spLocks/>
          </p:cNvSpPr>
          <p:nvPr/>
        </p:nvSpPr>
        <p:spPr>
          <a:xfrm>
            <a:off x="334601" y="503936"/>
            <a:ext cx="6692732" cy="452798"/>
          </a:xfrm>
          <a:prstGeom prst="rect">
            <a:avLst/>
          </a:prstGeom>
        </p:spPr>
        <p:txBody>
          <a:bodyPr/>
          <a:lstStyle>
            <a:lvl1pPr marL="342615" indent="-342615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34" indent="-285512" algn="l" defTabSz="456819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54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74" indent="-228411" algn="l" defTabSz="45681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695" indent="-228411" algn="l" defTabSz="45681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16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37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15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297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dirty="0" smtClean="0">
                <a:solidFill>
                  <a:srgbClr val="A5003B"/>
                </a:solidFill>
              </a:rPr>
              <a:t>DDB-Basisfacetten</a:t>
            </a:r>
            <a:endParaRPr lang="de-DE" dirty="0">
              <a:solidFill>
                <a:srgbClr val="A5003B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7708" y="2535729"/>
            <a:ext cx="1490134" cy="1697604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815646" y="2416798"/>
            <a:ext cx="287867" cy="237862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de-DE">
              <a:solidFill>
                <a:srgbClr val="FFFFFF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226289" y="2381840"/>
            <a:ext cx="1413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de-DE" sz="1400" dirty="0">
                <a:solidFill>
                  <a:srgbClr val="333333"/>
                </a:solidFill>
                <a:cs typeface="Calibri"/>
              </a:rPr>
              <a:t>Basisfacetten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70" y="1125855"/>
            <a:ext cx="6613017" cy="5732145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67708" y="2535729"/>
            <a:ext cx="1490134" cy="1697604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70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984" y="1124744"/>
            <a:ext cx="8895512" cy="5216042"/>
          </a:xfrm>
          <a:prstGeom prst="rect">
            <a:avLst/>
          </a:prstGeom>
        </p:spPr>
      </p:pic>
      <p:sp>
        <p:nvSpPr>
          <p:cNvPr id="6" name="Textplatzhalter 2"/>
          <p:cNvSpPr txBox="1">
            <a:spLocks/>
          </p:cNvSpPr>
          <p:nvPr/>
        </p:nvSpPr>
        <p:spPr>
          <a:xfrm>
            <a:off x="334601" y="503936"/>
            <a:ext cx="6692732" cy="452798"/>
          </a:xfrm>
          <a:prstGeom prst="rect">
            <a:avLst/>
          </a:prstGeom>
        </p:spPr>
        <p:txBody>
          <a:bodyPr/>
          <a:lstStyle>
            <a:lvl1pPr marL="342615" indent="-342615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34" indent="-285512" algn="l" defTabSz="456819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54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74" indent="-228411" algn="l" defTabSz="45681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695" indent="-228411" algn="l" defTabSz="45681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16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37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15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297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dirty="0" smtClean="0">
                <a:solidFill>
                  <a:srgbClr val="A5003B"/>
                </a:solidFill>
              </a:rPr>
              <a:t>DDB-Facettenmodell</a:t>
            </a:r>
            <a:endParaRPr lang="de-DE" dirty="0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01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Mapping MARC XML zu EDM </a:t>
            </a:r>
          </a:p>
          <a:p>
            <a:r>
              <a:rPr lang="de-DE" sz="2800" dirty="0"/>
              <a:t>Facetten- und Hierarchien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906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440005"/>
            <a:ext cx="8100431" cy="4680000"/>
          </a:xfrm>
        </p:spPr>
        <p:txBody>
          <a:bodyPr/>
          <a:lstStyle/>
          <a:p>
            <a:pPr marL="342615" indent="-342615">
              <a:buFont typeface="Arial" pitchFamily="34" charset="0"/>
              <a:buChar char="•"/>
            </a:pPr>
            <a:r>
              <a:rPr lang="de-DE" sz="1800" dirty="0" smtClean="0"/>
              <a:t>Welche EDM-Entitäten und -Properties werden benötigt?</a:t>
            </a:r>
          </a:p>
          <a:p>
            <a:r>
              <a:rPr lang="de-DE" sz="1400" dirty="0" smtClean="0"/>
              <a:t>	</a:t>
            </a:r>
            <a:r>
              <a:rPr lang="de-DE" sz="1600" dirty="0" smtClean="0"/>
              <a:t>a) für EDM-Profil der DDB (Facetten und Hierarchien)</a:t>
            </a:r>
          </a:p>
          <a:p>
            <a:r>
              <a:rPr lang="de-DE" sz="1600" dirty="0" smtClean="0"/>
              <a:t>	b) für den Export an </a:t>
            </a:r>
            <a:r>
              <a:rPr lang="de-DE" sz="1600" dirty="0" err="1" smtClean="0"/>
              <a:t>Europeana</a:t>
            </a:r>
            <a:endParaRPr lang="de-DE" sz="1600" dirty="0" smtClean="0"/>
          </a:p>
          <a:p>
            <a:pPr lvl="1"/>
            <a:endParaRPr lang="de-DE" sz="1600" dirty="0" smtClean="0"/>
          </a:p>
          <a:p>
            <a:pPr marL="342615" indent="-342615">
              <a:buFont typeface="Arial" pitchFamily="34" charset="0"/>
              <a:buChar char="•"/>
            </a:pPr>
            <a:r>
              <a:rPr lang="de-DE" sz="1800" dirty="0" smtClean="0"/>
              <a:t>Erstellung konzeptionelles Mapping für MARC XML</a:t>
            </a:r>
          </a:p>
          <a:p>
            <a:pPr marL="799434" lvl="1" indent="-342615">
              <a:buFont typeface="Symbol" pitchFamily="18" charset="2"/>
              <a:buChar char="-"/>
            </a:pPr>
            <a:r>
              <a:rPr lang="de-DE" sz="1600" dirty="0" smtClean="0"/>
              <a:t>Mapping von allen notwendigen MARC Feldern/Unterfeldern zu den jeweiligen EDM-Entitäten und Properties </a:t>
            </a:r>
          </a:p>
          <a:p>
            <a:pPr marL="799434" lvl="1" indent="-342615">
              <a:buFont typeface="Symbol" pitchFamily="18" charset="2"/>
              <a:buChar char="-"/>
            </a:pPr>
            <a:r>
              <a:rPr lang="de-DE" sz="1600" dirty="0" smtClean="0"/>
              <a:t>Berücksichtigung von Domains und Ranges </a:t>
            </a:r>
          </a:p>
          <a:p>
            <a:pPr marL="799434" lvl="1" indent="-342615"/>
            <a:endParaRPr lang="de-DE" sz="1600" dirty="0" smtClean="0"/>
          </a:p>
          <a:p>
            <a:pPr marL="342615" indent="-342615">
              <a:buFont typeface="Arial" pitchFamily="34" charset="0"/>
              <a:buChar char="•"/>
            </a:pPr>
            <a:r>
              <a:rPr lang="de-DE" sz="1800" dirty="0" smtClean="0"/>
              <a:t>Erstellung technisches Mapping (Mapping-Skript)</a:t>
            </a:r>
          </a:p>
          <a:p>
            <a:pPr marL="799057" lvl="1" indent="-342615">
              <a:buFont typeface="Symbol" pitchFamily="18" charset="2"/>
              <a:buChar char="-"/>
            </a:pPr>
            <a:r>
              <a:rPr lang="de-DE" sz="1600" dirty="0" smtClean="0"/>
              <a:t>Referenzbeispiele</a:t>
            </a:r>
          </a:p>
          <a:p>
            <a:pPr marL="799057" lvl="1" indent="-342615">
              <a:buFont typeface="Symbol" pitchFamily="18" charset="2"/>
              <a:buChar char="-"/>
            </a:pPr>
            <a:r>
              <a:rPr lang="de-DE" sz="1600" dirty="0" smtClean="0"/>
              <a:t>erste </a:t>
            </a:r>
            <a:r>
              <a:rPr lang="de-DE" sz="1600" dirty="0"/>
              <a:t>Testumsetzung für </a:t>
            </a:r>
            <a:r>
              <a:rPr lang="de-DE" sz="1600" dirty="0" smtClean="0"/>
              <a:t>Bibliotheksdaten </a:t>
            </a:r>
            <a:r>
              <a:rPr lang="de-DE" sz="1600" dirty="0"/>
              <a:t>(</a:t>
            </a:r>
            <a:r>
              <a:rPr lang="de-DE" sz="1600" dirty="0" smtClean="0"/>
              <a:t>Monografien, DNB)</a:t>
            </a:r>
          </a:p>
          <a:p>
            <a:pPr marL="1256257" lvl="2" indent="-342615"/>
            <a:endParaRPr lang="de-DE" sz="1600" dirty="0" smtClean="0"/>
          </a:p>
          <a:p>
            <a:pPr marL="342615" indent="-342615">
              <a:buFont typeface="Arial" pitchFamily="34" charset="0"/>
              <a:buChar char="•"/>
            </a:pPr>
            <a:r>
              <a:rPr lang="de-DE" sz="1800" dirty="0" smtClean="0"/>
              <a:t>Evaluation </a:t>
            </a:r>
            <a:r>
              <a:rPr lang="de-DE" sz="1800" dirty="0"/>
              <a:t>durch technisches DDB-Team (FIZ Karlsruhe, Fraunhofer IAIS) und </a:t>
            </a:r>
            <a:r>
              <a:rPr lang="de-DE" sz="1800" dirty="0" err="1" smtClean="0"/>
              <a:t>Europeana</a:t>
            </a:r>
            <a:endParaRPr lang="de-DE" sz="1800" dirty="0" smtClean="0"/>
          </a:p>
          <a:p>
            <a:endParaRPr lang="de-DE" sz="1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Vorgehensweise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68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9"/>
          <p:cNvSpPr txBox="1">
            <a:spLocks noGrp="1"/>
          </p:cNvSpPr>
          <p:nvPr/>
        </p:nvSpPr>
        <p:spPr>
          <a:xfrm>
            <a:off x="6845300" y="6343651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2522BA0-429C-467A-A168-E726A7CE8444}" type="slidenum">
              <a:rPr lang="de-DE" sz="1000" b="1">
                <a:solidFill>
                  <a:srgbClr val="000000">
                    <a:tint val="75000"/>
                  </a:srgbClr>
                </a:solidFill>
                <a:latin typeface="Verdana" pitchFamily="34" charset="0"/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de-DE" sz="1000" b="1" dirty="0">
              <a:solidFill>
                <a:srgbClr val="000000">
                  <a:tint val="75000"/>
                </a:srgbClr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" name="Gruppieren 18"/>
          <p:cNvGrpSpPr/>
          <p:nvPr/>
        </p:nvGrpSpPr>
        <p:grpSpPr>
          <a:xfrm>
            <a:off x="103273" y="1339040"/>
            <a:ext cx="9293263" cy="4466224"/>
            <a:chOff x="132685" y="2131328"/>
            <a:chExt cx="9293263" cy="4466224"/>
          </a:xfrm>
        </p:grpSpPr>
        <p:sp>
          <p:nvSpPr>
            <p:cNvPr id="5" name="Rechteck 4"/>
            <p:cNvSpPr>
              <a:spLocks noChangeAspect="1"/>
            </p:cNvSpPr>
            <p:nvPr/>
          </p:nvSpPr>
          <p:spPr>
            <a:xfrm>
              <a:off x="6012160" y="2131328"/>
              <a:ext cx="3413788" cy="4031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de-DE" sz="800" dirty="0">
                  <a:solidFill>
                    <a:srgbClr val="006400"/>
                  </a:solidFill>
                </a:rPr>
                <a:t>…</a:t>
              </a:r>
            </a:p>
            <a:p>
              <a:pPr defTabSz="457200"/>
              <a:r>
                <a:rPr lang="de-DE" sz="800" dirty="0">
                  <a:solidFill>
                    <a:srgbClr val="006400"/>
                  </a:solidFill>
                </a:rPr>
                <a:t>&lt;!-- </a:t>
              </a:r>
              <a:r>
                <a:rPr lang="de-DE" sz="800" dirty="0" err="1">
                  <a:solidFill>
                    <a:srgbClr val="006400"/>
                  </a:solidFill>
                </a:rPr>
                <a:t>Provided</a:t>
              </a:r>
              <a:r>
                <a:rPr lang="de-DE" sz="800" dirty="0">
                  <a:solidFill>
                    <a:srgbClr val="006400"/>
                  </a:solidFill>
                </a:rPr>
                <a:t> CHO --&gt;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edm:ProvidedCHO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rdf:about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"http://d-nb.info/999785087"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dc:type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Monografie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dc:type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edm:type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Text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edm:type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edm:wasPresentAt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rdf:resource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"#/</a:t>
              </a:r>
              <a:r>
                <a:rPr lang="de-DE" sz="800" dirty="0" err="1">
                  <a:solidFill>
                    <a:srgbClr val="993300"/>
                  </a:solidFill>
                </a:rPr>
                <a:t>event</a:t>
              </a:r>
              <a:r>
                <a:rPr lang="de-DE" sz="800" dirty="0">
                  <a:solidFill>
                    <a:srgbClr val="993300"/>
                  </a:solidFill>
                </a:rPr>
                <a:t>/12345"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/&gt;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edm:wasPresentAt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rdf:resource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"#/</a:t>
              </a:r>
              <a:r>
                <a:rPr lang="de-DE" sz="800" dirty="0" err="1">
                  <a:solidFill>
                    <a:srgbClr val="993300"/>
                  </a:solidFill>
                </a:rPr>
                <a:t>event</a:t>
              </a:r>
              <a:r>
                <a:rPr lang="de-DE" sz="800" dirty="0">
                  <a:solidFill>
                    <a:srgbClr val="993300"/>
                  </a:solidFill>
                </a:rPr>
                <a:t>/12346"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/&gt;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dc:language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 err="1">
                  <a:solidFill>
                    <a:srgbClr val="000000"/>
                  </a:solidFill>
                </a:rPr>
                <a:t>ger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dc:language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dcterms:language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rdf:resource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"http://id.loc.gov/</a:t>
              </a:r>
              <a:r>
                <a:rPr lang="de-DE" sz="800" dirty="0" err="1">
                  <a:solidFill>
                    <a:srgbClr val="993300"/>
                  </a:solidFill>
                </a:rPr>
                <a:t>vocabulary</a:t>
              </a:r>
              <a:r>
                <a:rPr lang="de-DE" sz="800" dirty="0">
                  <a:solidFill>
                    <a:srgbClr val="993300"/>
                  </a:solidFill>
                </a:rPr>
                <a:t>/iso639-2/</a:t>
              </a:r>
              <a:r>
                <a:rPr lang="de-DE" sz="800" dirty="0" err="1">
                  <a:solidFill>
                    <a:srgbClr val="993300"/>
                  </a:solidFill>
                </a:rPr>
                <a:t>ger</a:t>
              </a:r>
              <a:r>
                <a:rPr lang="de-DE" sz="800" dirty="0">
                  <a:solidFill>
                    <a:srgbClr val="993300"/>
                  </a:solidFill>
                </a:rPr>
                <a:t>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/&gt;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dc:creator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Goethe, Johann Wolfgang von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dc:creator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dc:title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Reineke Fuchs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dc:title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dc:publisher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München : Recht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dc:publisher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dcterms:issued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1922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dcterms:issued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dcterms:extent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167 S.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dcterms:extent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edm:ProvidedCHO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endParaRPr lang="de-DE" sz="800" dirty="0">
                <a:solidFill>
                  <a:srgbClr val="000000"/>
                </a:solidFill>
              </a:endParaRPr>
            </a:p>
            <a:p>
              <a:pPr defTabSz="457200"/>
              <a:r>
                <a:rPr lang="de-DE" sz="800" dirty="0">
                  <a:solidFill>
                    <a:srgbClr val="006400"/>
                  </a:solidFill>
                </a:rPr>
                <a:t>&lt;!-- </a:t>
              </a:r>
              <a:r>
                <a:rPr lang="de-DE" sz="800" dirty="0" err="1">
                  <a:solidFill>
                    <a:srgbClr val="006400"/>
                  </a:solidFill>
                </a:rPr>
                <a:t>WebResource</a:t>
              </a:r>
              <a:r>
                <a:rPr lang="de-DE" sz="800" dirty="0">
                  <a:solidFill>
                    <a:srgbClr val="006400"/>
                  </a:solidFill>
                </a:rPr>
                <a:t> --&gt;</a:t>
              </a: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edm:WebResource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rdf:about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"http://d-nb.info/999785087/34"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edm:rights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http://www.europeana.eu/rights/rr-f</a:t>
              </a:r>
              <a:r>
                <a:rPr lang="de-DE" sz="800" dirty="0">
                  <a:solidFill>
                    <a:srgbClr val="000096"/>
                  </a:solidFill>
                </a:rPr>
                <a:t>&lt;/edm:rights&gt;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edm:WebResource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6400"/>
                  </a:solidFill>
                </a:rPr>
                <a:t>&lt;!-- </a:t>
              </a:r>
              <a:r>
                <a:rPr lang="de-DE" sz="800" dirty="0" err="1">
                  <a:solidFill>
                    <a:srgbClr val="006400"/>
                  </a:solidFill>
                </a:rPr>
                <a:t>OreAggregation</a:t>
              </a:r>
              <a:r>
                <a:rPr lang="de-DE" sz="800" dirty="0">
                  <a:solidFill>
                    <a:srgbClr val="006400"/>
                  </a:solidFill>
                </a:rPr>
                <a:t> --&gt;</a:t>
              </a:r>
              <a:r>
                <a:rPr lang="de-DE" sz="800" dirty="0">
                  <a:solidFill>
                    <a:srgbClr val="000000"/>
                  </a:solidFill>
                </a:rPr>
                <a:t>   </a:t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ore:Aggregation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rdf:about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"#25252525"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edm:aggregatedCHO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rdf:reference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"http://d-nb.info/999785087"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/&gt;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edm:provider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Deutsche Digitale Bibliothek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edm:provider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edm:dataProvider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rdf:resource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"http://ld.zdb-services.de/</a:t>
              </a:r>
              <a:r>
                <a:rPr lang="de-DE" sz="800" dirty="0" err="1">
                  <a:solidFill>
                    <a:srgbClr val="993300"/>
                  </a:solidFill>
                </a:rPr>
                <a:t>data</a:t>
              </a:r>
              <a:r>
                <a:rPr lang="de-DE" sz="800" dirty="0">
                  <a:solidFill>
                    <a:srgbClr val="993300"/>
                  </a:solidFill>
                </a:rPr>
                <a:t>/</a:t>
              </a:r>
              <a:r>
                <a:rPr lang="de-DE" sz="800" dirty="0" err="1">
                  <a:solidFill>
                    <a:srgbClr val="993300"/>
                  </a:solidFill>
                </a:rPr>
                <a:t>organisations</a:t>
              </a:r>
              <a:r>
                <a:rPr lang="de-DE" sz="800" dirty="0">
                  <a:solidFill>
                    <a:srgbClr val="993300"/>
                  </a:solidFill>
                </a:rPr>
                <a:t>/DE-101"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>
                  <a:solidFill>
                    <a:srgbClr val="000096"/>
                  </a:solidFill>
                </a:rPr>
                <a:t>/&gt;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/edm:isShownAt&gt;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ore:Aggregation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</a:p>
            <a:p>
              <a:pPr defTabSz="457200"/>
              <a:r>
                <a:rPr lang="de-DE" sz="800" dirty="0">
                  <a:solidFill>
                    <a:srgbClr val="006400"/>
                  </a:solidFill>
                </a:rPr>
                <a:t>…</a:t>
              </a:r>
            </a:p>
            <a:p>
              <a:pPr defTabSz="457200"/>
              <a:endParaRPr lang="de-DE" sz="800" dirty="0">
                <a:solidFill>
                  <a:srgbClr val="A5003B"/>
                </a:solidFill>
              </a:endParaRPr>
            </a:p>
          </p:txBody>
        </p:sp>
        <p:grpSp>
          <p:nvGrpSpPr>
            <p:cNvPr id="3" name="Gruppieren 5"/>
            <p:cNvGrpSpPr/>
            <p:nvPr/>
          </p:nvGrpSpPr>
          <p:grpSpPr>
            <a:xfrm>
              <a:off x="2832477" y="3038440"/>
              <a:ext cx="3284015" cy="1584325"/>
              <a:chOff x="2996435" y="3038440"/>
              <a:chExt cx="3284015" cy="1584325"/>
            </a:xfrm>
          </p:grpSpPr>
          <p:grpSp>
            <p:nvGrpSpPr>
              <p:cNvPr id="4" name="Gruppieren 17"/>
              <p:cNvGrpSpPr>
                <a:grpSpLocks/>
              </p:cNvGrpSpPr>
              <p:nvPr/>
            </p:nvGrpSpPr>
            <p:grpSpPr bwMode="auto">
              <a:xfrm>
                <a:off x="2996435" y="3038440"/>
                <a:ext cx="2247902" cy="1584325"/>
                <a:chOff x="3183579" y="3068963"/>
                <a:chExt cx="2248002" cy="1584177"/>
              </a:xfrm>
            </p:grpSpPr>
            <p:grpSp>
              <p:nvGrpSpPr>
                <p:cNvPr id="6" name="Gruppieren 13"/>
                <p:cNvGrpSpPr>
                  <a:grpSpLocks/>
                </p:cNvGrpSpPr>
                <p:nvPr/>
              </p:nvGrpSpPr>
              <p:grpSpPr bwMode="auto">
                <a:xfrm>
                  <a:off x="4191688" y="3068963"/>
                  <a:ext cx="1239893" cy="1584177"/>
                  <a:chOff x="3647233" y="2708926"/>
                  <a:chExt cx="2088241" cy="2376267"/>
                </a:xfrm>
              </p:grpSpPr>
              <p:sp>
                <p:nvSpPr>
                  <p:cNvPr id="12" name="Flussdiagramm: Magnetplattenspeicher 11"/>
                  <p:cNvSpPr/>
                  <p:nvPr/>
                </p:nvSpPr>
                <p:spPr>
                  <a:xfrm>
                    <a:off x="3647233" y="2708926"/>
                    <a:ext cx="2088241" cy="2376267"/>
                  </a:xfrm>
                  <a:prstGeom prst="flowChartMagneticDisk">
                    <a:avLst/>
                  </a:prstGeom>
                  <a:solidFill>
                    <a:srgbClr val="92D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de-DE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62478" name="Textfeld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47241" y="3851761"/>
                    <a:ext cx="2016224" cy="4616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de-DE" sz="1400" dirty="0" smtClean="0">
                        <a:solidFill>
                          <a:srgbClr val="000000"/>
                        </a:solidFill>
                        <a:latin typeface="Verdana" pitchFamily="34" charset="0"/>
                      </a:rPr>
                      <a:t>Metamorph</a:t>
                    </a:r>
                  </a:p>
                </p:txBody>
              </p:sp>
            </p:grpSp>
            <p:sp>
              <p:nvSpPr>
                <p:cNvPr id="16" name="Pfeil nach rechts 15"/>
                <p:cNvSpPr/>
                <p:nvPr/>
              </p:nvSpPr>
              <p:spPr>
                <a:xfrm>
                  <a:off x="3183579" y="3716600"/>
                  <a:ext cx="936667" cy="360328"/>
                </a:xfrm>
                <a:prstGeom prst="rightArrow">
                  <a:avLst/>
                </a:prstGeom>
                <a:solidFill>
                  <a:srgbClr val="92D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de-DE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8" name="Pfeil nach rechts 17"/>
              <p:cNvSpPr/>
              <p:nvPr/>
            </p:nvSpPr>
            <p:spPr bwMode="auto">
              <a:xfrm>
                <a:off x="5343825" y="3686138"/>
                <a:ext cx="936625" cy="360362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de-DE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" name="Rechteck 7"/>
            <p:cNvSpPr>
              <a:spLocks noChangeAspect="1"/>
            </p:cNvSpPr>
            <p:nvPr/>
          </p:nvSpPr>
          <p:spPr>
            <a:xfrm>
              <a:off x="132685" y="2196347"/>
              <a:ext cx="2908821" cy="4401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de-DE" sz="800" dirty="0">
                  <a:solidFill>
                    <a:srgbClr val="000096"/>
                  </a:solidFill>
                </a:rPr>
                <a:t>…</a:t>
              </a:r>
            </a:p>
            <a:p>
              <a:pPr defTabSz="457200"/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record</a:t>
              </a:r>
              <a:r>
                <a:rPr lang="de-DE" sz="800" dirty="0">
                  <a:solidFill>
                    <a:srgbClr val="F5844C"/>
                  </a:solidFill>
                </a:rPr>
                <a:t> type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</a:t>
              </a:r>
              <a:r>
                <a:rPr lang="de-DE" sz="800" dirty="0" err="1">
                  <a:solidFill>
                    <a:srgbClr val="993300"/>
                  </a:solidFill>
                </a:rPr>
                <a:t>Bibliographic</a:t>
              </a:r>
              <a:r>
                <a:rPr lang="de-DE" sz="800" dirty="0">
                  <a:solidFill>
                    <a:srgbClr val="993300"/>
                  </a:solidFill>
                </a:rPr>
                <a:t>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"7"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"024"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"2"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 err="1">
                  <a:solidFill>
                    <a:srgbClr val="000000"/>
                  </a:solidFill>
                </a:rPr>
                <a:t>urn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urn:nbn:de:101:2-2010012646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"035"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(DE-599)DNB999785087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"041"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 err="1">
                  <a:solidFill>
                    <a:srgbClr val="000000"/>
                  </a:solidFill>
                </a:rPr>
                <a:t>ger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"1"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"100"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(DE-588)118540238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(DE-101)118540238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Goethe, Johann Wolfgang von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"d"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1749-1832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"4"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 err="1">
                  <a:solidFill>
                    <a:srgbClr val="000000"/>
                  </a:solidFill>
                </a:rPr>
                <a:t>aut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"1"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"0"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"245"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Reineke Fuchs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"h"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[Elektronische Ressource]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"c"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Goethe. Mit den </a:t>
              </a:r>
              <a:r>
                <a:rPr lang="de-DE" sz="800" dirty="0" err="1">
                  <a:solidFill>
                    <a:srgbClr val="000000"/>
                  </a:solidFill>
                </a:rPr>
                <a:t>Handzeichn</a:t>
              </a:r>
              <a:r>
                <a:rPr lang="de-DE" sz="800" dirty="0">
                  <a:solidFill>
                    <a:srgbClr val="000000"/>
                  </a:solidFill>
                </a:rPr>
                <a:t>. von Ludwig Richter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F5844C"/>
                  </a:solidFill>
                </a:rPr>
                <a:t> ind1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"3"</a:t>
              </a:r>
              <a:r>
                <a:rPr lang="de-DE" sz="800" dirty="0">
                  <a:solidFill>
                    <a:srgbClr val="F5844C"/>
                  </a:solidFill>
                </a:rPr>
                <a:t> ind2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 "</a:t>
              </a:r>
              <a:r>
                <a:rPr lang="de-DE" sz="800" dirty="0">
                  <a:solidFill>
                    <a:srgbClr val="F5844C"/>
                  </a:solidFill>
                </a:rPr>
                <a:t> tag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"260"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"a"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 err="1">
                  <a:solidFill>
                    <a:srgbClr val="000000"/>
                  </a:solidFill>
                </a:rPr>
                <a:t>München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"b"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Recht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  </a:t>
              </a:r>
              <a:r>
                <a:rPr lang="de-DE" sz="800" dirty="0">
                  <a:solidFill>
                    <a:srgbClr val="000096"/>
                  </a:solidFill>
                </a:rPr>
                <a:t>&lt;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F5844C"/>
                  </a:solidFill>
                </a:rPr>
                <a:t> </a:t>
              </a:r>
              <a:r>
                <a:rPr lang="de-DE" sz="800" dirty="0" err="1">
                  <a:solidFill>
                    <a:srgbClr val="F5844C"/>
                  </a:solidFill>
                </a:rPr>
                <a:t>code</a:t>
              </a:r>
              <a:r>
                <a:rPr lang="de-DE" sz="800" dirty="0">
                  <a:solidFill>
                    <a:srgbClr val="FF8040"/>
                  </a:solidFill>
                </a:rPr>
                <a:t>=</a:t>
              </a:r>
              <a:r>
                <a:rPr lang="de-DE" sz="800" dirty="0">
                  <a:solidFill>
                    <a:srgbClr val="993300"/>
                  </a:solidFill>
                </a:rPr>
                <a:t>"c"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>1922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subfield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r>
                <a:rPr lang="de-DE" sz="800" dirty="0">
                  <a:solidFill>
                    <a:srgbClr val="000000"/>
                  </a:solidFill>
                </a:rPr>
                <a:t>    </a:t>
              </a:r>
              <a:r>
                <a:rPr lang="de-DE" sz="800" dirty="0">
                  <a:solidFill>
                    <a:srgbClr val="000096"/>
                  </a:solidFill>
                </a:rPr>
                <a:t>&lt;/</a:t>
              </a:r>
              <a:r>
                <a:rPr lang="de-DE" sz="800" dirty="0" err="1">
                  <a:solidFill>
                    <a:srgbClr val="000096"/>
                  </a:solidFill>
                </a:rPr>
                <a:t>datafield</a:t>
              </a:r>
              <a:r>
                <a:rPr lang="de-DE" sz="800" dirty="0">
                  <a:solidFill>
                    <a:srgbClr val="000096"/>
                  </a:solidFill>
                </a:rPr>
                <a:t>&gt;</a:t>
              </a:r>
            </a:p>
            <a:p>
              <a:pPr defTabSz="457200"/>
              <a:r>
                <a:rPr lang="de-DE" sz="800" dirty="0">
                  <a:solidFill>
                    <a:srgbClr val="000096"/>
                  </a:solidFill>
                </a:rPr>
                <a:t>…</a:t>
              </a:r>
              <a:r>
                <a:rPr lang="de-DE" sz="800" dirty="0">
                  <a:solidFill>
                    <a:srgbClr val="000000"/>
                  </a:solidFill>
                </a:rPr>
                <a:t/>
              </a:r>
              <a:br>
                <a:rPr lang="de-DE" sz="800" dirty="0">
                  <a:solidFill>
                    <a:srgbClr val="000000"/>
                  </a:solidFill>
                </a:rPr>
              </a:br>
              <a:endParaRPr lang="de-DE" sz="800" dirty="0">
                <a:solidFill>
                  <a:srgbClr val="A5003B"/>
                </a:solidFill>
              </a:endParaRPr>
            </a:p>
          </p:txBody>
        </p:sp>
      </p:grp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Transformation von </a:t>
            </a:r>
          </a:p>
          <a:p>
            <a:r>
              <a:rPr lang="de-DE" dirty="0" smtClean="0"/>
              <a:t>MARC XML zu EDM RDF/XML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724128" y="594928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de-DE" sz="1400" dirty="0">
                <a:solidFill>
                  <a:srgbClr val="333333"/>
                </a:solidFill>
              </a:rPr>
              <a:t>http://culturegraph.github.com</a:t>
            </a:r>
          </a:p>
        </p:txBody>
      </p:sp>
      <p:sp>
        <p:nvSpPr>
          <p:cNvPr id="15" name="Rechteck 14"/>
          <p:cNvSpPr/>
          <p:nvPr/>
        </p:nvSpPr>
        <p:spPr>
          <a:xfrm>
            <a:off x="179512" y="5301208"/>
            <a:ext cx="4572000" cy="100027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 marL="342615" indent="-342615" defTabSz="457200"/>
            <a:r>
              <a:rPr lang="de-DE" dirty="0">
                <a:solidFill>
                  <a:srgbClr val="333333"/>
                </a:solidFill>
              </a:rPr>
              <a:t>In Planung: </a:t>
            </a:r>
          </a:p>
          <a:p>
            <a:pPr marL="342615" indent="-342615" defTabSz="457200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</a:rPr>
              <a:t>Einbindung von metamorph als JAVA-Klasse in</a:t>
            </a:r>
          </a:p>
          <a:p>
            <a:pPr marL="342615" indent="-342615" defTabSz="457200"/>
            <a:r>
              <a:rPr lang="de-DE" dirty="0">
                <a:solidFill>
                  <a:srgbClr val="333333"/>
                </a:solidFill>
              </a:rPr>
              <a:t>den Transformations-Workflow </a:t>
            </a:r>
          </a:p>
        </p:txBody>
      </p:sp>
    </p:spTree>
    <p:extLst>
      <p:ext uri="{BB962C8B-B14F-4D97-AF65-F5344CB8AC3E}">
        <p14:creationId xmlns:p14="http://schemas.microsoft.com/office/powerpoint/2010/main" val="37554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49941" y="470068"/>
            <a:ext cx="6565733" cy="425004"/>
          </a:xfrm>
        </p:spPr>
        <p:txBody>
          <a:bodyPr/>
          <a:lstStyle/>
          <a:p>
            <a:r>
              <a:rPr lang="de-DE" dirty="0" smtClean="0"/>
              <a:t>Konzeptionelles Mapping (Person als Urheber)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" t="17090" r="18750" b="31250"/>
          <a:stretch/>
        </p:blipFill>
        <p:spPr bwMode="auto">
          <a:xfrm>
            <a:off x="0" y="1340768"/>
            <a:ext cx="9048576" cy="3577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4"/>
          <p:cNvSpPr/>
          <p:nvPr/>
        </p:nvSpPr>
        <p:spPr>
          <a:xfrm>
            <a:off x="3816000" y="2492896"/>
            <a:ext cx="5220072" cy="1253604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1" name="Rectangle 5"/>
          <p:cNvSpPr/>
          <p:nvPr/>
        </p:nvSpPr>
        <p:spPr>
          <a:xfrm>
            <a:off x="3816000" y="3789040"/>
            <a:ext cx="5220000" cy="1132210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6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I. Was ist die DDB?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48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EDM-Testumsetzung </a:t>
            </a:r>
            <a:r>
              <a:rPr lang="de-DE" dirty="0"/>
              <a:t>(Person als </a:t>
            </a:r>
            <a:r>
              <a:rPr lang="de-DE" dirty="0" smtClean="0"/>
              <a:t>Urheber)</a:t>
            </a:r>
            <a:endParaRPr lang="de-DE" dirty="0"/>
          </a:p>
          <a:p>
            <a:endParaRPr lang="de-DE" dirty="0"/>
          </a:p>
        </p:txBody>
      </p:sp>
      <p:sp>
        <p:nvSpPr>
          <p:cNvPr id="9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40655" y="1110091"/>
            <a:ext cx="8775539" cy="3975190"/>
          </a:xfrm>
        </p:spPr>
        <p:txBody>
          <a:bodyPr/>
          <a:lstStyle/>
          <a:p>
            <a:r>
              <a:rPr lang="de-DE" sz="1400" dirty="0">
                <a:solidFill>
                  <a:srgbClr val="006400"/>
                </a:solidFill>
              </a:rPr>
              <a:t>&lt;!-- Referenz </a:t>
            </a:r>
            <a:r>
              <a:rPr lang="de-DE" sz="1400" dirty="0" err="1">
                <a:solidFill>
                  <a:srgbClr val="006400"/>
                </a:solidFill>
              </a:rPr>
              <a:t>Creator</a:t>
            </a:r>
            <a:r>
              <a:rPr lang="de-DE" sz="1400" dirty="0">
                <a:solidFill>
                  <a:srgbClr val="006400"/>
                </a:solidFill>
              </a:rPr>
              <a:t> --&gt;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edm:Agent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rdf:about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</a:t>
            </a:r>
            <a:r>
              <a:rPr lang="de-DE" sz="1400" dirty="0" err="1">
                <a:solidFill>
                  <a:srgbClr val="993300"/>
                </a:solidFill>
              </a:rPr>
              <a:t>gnd</a:t>
            </a:r>
            <a:r>
              <a:rPr lang="de-DE" sz="1400" dirty="0">
                <a:solidFill>
                  <a:srgbClr val="993300"/>
                </a:solidFill>
              </a:rPr>
              <a:t>/118540238"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skos:prefLabel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xml:lang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"de"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>Goethe, Johann Wolfgang von</a:t>
            </a: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skos:prefLabel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edm:wasPresentAt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rdf:resource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"#/</a:t>
            </a:r>
            <a:r>
              <a:rPr lang="de-DE" sz="1400" dirty="0" err="1">
                <a:solidFill>
                  <a:srgbClr val="993300"/>
                </a:solidFill>
              </a:rPr>
              <a:t>event</a:t>
            </a:r>
            <a:r>
              <a:rPr lang="de-DE" sz="1400" dirty="0">
                <a:solidFill>
                  <a:srgbClr val="993300"/>
                </a:solidFill>
              </a:rPr>
              <a:t>/12345"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>
                <a:solidFill>
                  <a:srgbClr val="000096"/>
                </a:solidFill>
              </a:rPr>
              <a:t>/&gt;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edm:Agent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endParaRPr lang="de-DE" sz="1400" dirty="0" smtClean="0">
              <a:solidFill>
                <a:srgbClr val="000000"/>
              </a:solidFill>
            </a:endParaRPr>
          </a:p>
          <a:p>
            <a:r>
              <a:rPr lang="de-DE" sz="1400" dirty="0" smtClean="0">
                <a:solidFill>
                  <a:srgbClr val="006400"/>
                </a:solidFill>
              </a:rPr>
              <a:t>&lt;!-- </a:t>
            </a:r>
            <a:r>
              <a:rPr lang="de-DE" sz="1400" dirty="0" err="1">
                <a:solidFill>
                  <a:srgbClr val="006400"/>
                </a:solidFill>
              </a:rPr>
              <a:t>Creation</a:t>
            </a:r>
            <a:r>
              <a:rPr lang="de-DE" sz="1400" dirty="0">
                <a:solidFill>
                  <a:srgbClr val="006400"/>
                </a:solidFill>
              </a:rPr>
              <a:t> Event --&gt;</a:t>
            </a:r>
            <a:r>
              <a:rPr lang="de-DE" sz="1400" dirty="0">
                <a:solidFill>
                  <a:srgbClr val="000000"/>
                </a:solidFill>
              </a:rPr>
              <a:t>   </a:t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edm:Event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rdf:about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"#/</a:t>
            </a:r>
            <a:r>
              <a:rPr lang="de-DE" sz="1400" dirty="0" err="1">
                <a:solidFill>
                  <a:srgbClr val="993300"/>
                </a:solidFill>
              </a:rPr>
              <a:t>event</a:t>
            </a:r>
            <a:r>
              <a:rPr lang="de-DE" sz="1400" dirty="0">
                <a:solidFill>
                  <a:srgbClr val="993300"/>
                </a:solidFill>
              </a:rPr>
              <a:t>/12345"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edm:hasType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 err="1">
                <a:solidFill>
                  <a:srgbClr val="000000"/>
                </a:solidFill>
              </a:rPr>
              <a:t>creation</a:t>
            </a: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edm:hasType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edm:Event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endParaRPr lang="de-DE" sz="1400" dirty="0" smtClean="0">
              <a:solidFill>
                <a:srgbClr val="000000"/>
              </a:solidFill>
            </a:endParaRPr>
          </a:p>
          <a:p>
            <a:r>
              <a:rPr lang="de-DE" sz="1400" dirty="0" smtClean="0">
                <a:solidFill>
                  <a:srgbClr val="006400"/>
                </a:solidFill>
              </a:rPr>
              <a:t>&lt;!-- </a:t>
            </a:r>
            <a:r>
              <a:rPr lang="de-DE" sz="1400" dirty="0" err="1" smtClean="0">
                <a:solidFill>
                  <a:srgbClr val="006400"/>
                </a:solidFill>
              </a:rPr>
              <a:t>Provided</a:t>
            </a:r>
            <a:r>
              <a:rPr lang="de-DE" sz="1400" dirty="0" smtClean="0">
                <a:solidFill>
                  <a:srgbClr val="006400"/>
                </a:solidFill>
              </a:rPr>
              <a:t> CHO --&gt;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rdf:about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"http://d-nb.info/999785087"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Monografie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 smtClean="0">
                <a:solidFill>
                  <a:srgbClr val="000096"/>
                </a:solidFill>
              </a:rPr>
              <a:t>edm:type</a:t>
            </a:r>
            <a:r>
              <a:rPr lang="de-DE" sz="1200" dirty="0" smtClean="0">
                <a:solidFill>
                  <a:srgbClr val="000096"/>
                </a:solidFill>
              </a:rPr>
              <a:t>&gt;</a:t>
            </a:r>
            <a:r>
              <a:rPr lang="de-DE" sz="1200" dirty="0" smtClean="0">
                <a:solidFill>
                  <a:srgbClr val="000000"/>
                </a:solidFill>
              </a:rPr>
              <a:t>Text</a:t>
            </a:r>
            <a:r>
              <a:rPr lang="de-DE" sz="1200" dirty="0" smtClean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edm:wasPresentAt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rdf:resource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"#/</a:t>
            </a:r>
            <a:r>
              <a:rPr lang="de-DE" sz="1400" dirty="0" err="1">
                <a:solidFill>
                  <a:srgbClr val="993300"/>
                </a:solidFill>
              </a:rPr>
              <a:t>event</a:t>
            </a:r>
            <a:r>
              <a:rPr lang="de-DE" sz="1400" dirty="0">
                <a:solidFill>
                  <a:srgbClr val="993300"/>
                </a:solidFill>
              </a:rPr>
              <a:t>/12345"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>
                <a:solidFill>
                  <a:srgbClr val="000096"/>
                </a:solidFill>
              </a:rPr>
              <a:t>/&gt;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/12346"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 err="1">
                <a:solidFill>
                  <a:srgbClr val="000000"/>
                </a:solidFill>
              </a:rPr>
              <a:t>ger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dcterms:language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"http://id.loc.gov/</a:t>
            </a:r>
            <a:r>
              <a:rPr lang="de-DE" sz="1200" dirty="0" err="1">
                <a:solidFill>
                  <a:srgbClr val="993300"/>
                </a:solidFill>
              </a:rPr>
              <a:t>vocabulary</a:t>
            </a:r>
            <a:r>
              <a:rPr lang="de-DE" sz="1200" dirty="0">
                <a:solidFill>
                  <a:srgbClr val="993300"/>
                </a:solidFill>
              </a:rPr>
              <a:t>/iso639-2/</a:t>
            </a:r>
            <a:r>
              <a:rPr lang="de-DE" sz="1200" dirty="0" err="1">
                <a:solidFill>
                  <a:srgbClr val="993300"/>
                </a:solidFill>
              </a:rPr>
              <a:t>ger</a:t>
            </a:r>
            <a:r>
              <a:rPr lang="de-DE" sz="1200" dirty="0">
                <a:solidFill>
                  <a:srgbClr val="993300"/>
                </a:solidFill>
              </a:rPr>
              <a:t>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dc:creator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>Goethe, Johann Wolfgang von</a:t>
            </a: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dc:creator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Reineke Fuchs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München : Recht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1922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dcterms:extent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167 S.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dcterms:extent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endParaRPr lang="de-DE" sz="1400" dirty="0"/>
          </a:p>
        </p:txBody>
      </p:sp>
      <p:sp>
        <p:nvSpPr>
          <p:cNvPr id="12" name="TextBox 7"/>
          <p:cNvSpPr txBox="1"/>
          <p:nvPr/>
        </p:nvSpPr>
        <p:spPr>
          <a:xfrm>
            <a:off x="6516216" y="1758952"/>
            <a:ext cx="2411760" cy="2462136"/>
          </a:xfrm>
          <a:prstGeom prst="rect">
            <a:avLst/>
          </a:prstGeom>
          <a:noFill/>
          <a:ln w="22225">
            <a:solidFill>
              <a:srgbClr val="7030A0"/>
            </a:solidFill>
          </a:ln>
          <a:effectLst/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>
                <a:solidFill>
                  <a:srgbClr val="333333"/>
                </a:solidFill>
                <a:cs typeface="Calibri"/>
              </a:rPr>
              <a:t>DDB: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eventbasierte Lösung - </a:t>
            </a:r>
          </a:p>
          <a:p>
            <a:pPr defTabSz="456819"/>
            <a:r>
              <a:rPr lang="de-DE" dirty="0">
                <a:solidFill>
                  <a:srgbClr val="333333"/>
                </a:solidFill>
                <a:cs typeface="Calibri"/>
              </a:rPr>
              <a:t>Verknüpfung von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edm:Agent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und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edm:ProvidedCHO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über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edm:Event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(DDB-URI) und Property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edm:wasPresentAt</a:t>
            </a:r>
            <a:endParaRPr lang="de-DE" dirty="0">
              <a:solidFill>
                <a:srgbClr val="333333"/>
              </a:solidFill>
              <a:cs typeface="Calibri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6516216" y="4539101"/>
            <a:ext cx="2448272" cy="1554195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 err="1">
                <a:solidFill>
                  <a:srgbClr val="333333"/>
                </a:solidFill>
                <a:cs typeface="Calibri"/>
              </a:rPr>
              <a:t>Europeana</a:t>
            </a:r>
            <a:r>
              <a:rPr lang="de-DE" b="1" dirty="0">
                <a:solidFill>
                  <a:srgbClr val="333333"/>
                </a:solidFill>
                <a:cs typeface="Calibri"/>
              </a:rPr>
              <a:t>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Verwendung von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dc:creator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um den bevorzugten Namen des Verfassers abzubilden</a:t>
            </a:r>
          </a:p>
        </p:txBody>
      </p:sp>
      <p:sp>
        <p:nvSpPr>
          <p:cNvPr id="15" name="Rectangle 5"/>
          <p:cNvSpPr/>
          <p:nvPr/>
        </p:nvSpPr>
        <p:spPr>
          <a:xfrm>
            <a:off x="251520" y="1052736"/>
            <a:ext cx="6088320" cy="1132210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251520" y="2348880"/>
            <a:ext cx="3456384" cy="1008112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7" name="Rectangle 5"/>
          <p:cNvSpPr/>
          <p:nvPr/>
        </p:nvSpPr>
        <p:spPr>
          <a:xfrm>
            <a:off x="251520" y="4293096"/>
            <a:ext cx="4320480" cy="216024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9" name="Rectangle 5"/>
          <p:cNvSpPr/>
          <p:nvPr/>
        </p:nvSpPr>
        <p:spPr>
          <a:xfrm>
            <a:off x="252000" y="5086800"/>
            <a:ext cx="4464000" cy="216024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9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4601" y="503936"/>
            <a:ext cx="6692732" cy="452798"/>
          </a:xfrm>
        </p:spPr>
        <p:txBody>
          <a:bodyPr/>
          <a:lstStyle/>
          <a:p>
            <a:r>
              <a:rPr lang="de-DE" dirty="0" smtClean="0"/>
              <a:t>Beispiel EDM RDF Graph</a:t>
            </a:r>
            <a:endParaRPr lang="de-DE" dirty="0"/>
          </a:p>
        </p:txBody>
      </p:sp>
      <p:sp>
        <p:nvSpPr>
          <p:cNvPr id="15" name="Ellipse 14"/>
          <p:cNvSpPr/>
          <p:nvPr/>
        </p:nvSpPr>
        <p:spPr>
          <a:xfrm>
            <a:off x="1331640" y="2492896"/>
            <a:ext cx="2952328" cy="15841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b="1" dirty="0" err="1">
                <a:solidFill>
                  <a:srgbClr val="333333"/>
                </a:solidFill>
                <a:ea typeface="Microsoft YaHei" pitchFamily="34" charset="-122"/>
              </a:rPr>
              <a:t>edm:event</a:t>
            </a:r>
            <a:endParaRPr lang="de-DE" b="1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r>
              <a:rPr lang="de-DE" sz="1600" dirty="0">
                <a:solidFill>
                  <a:srgbClr val="333333"/>
                </a:solidFill>
              </a:rPr>
              <a:t>http://</a:t>
            </a:r>
            <a:r>
              <a:rPr lang="de-DE" sz="1600" dirty="0" smtClean="0">
                <a:solidFill>
                  <a:srgbClr val="333333"/>
                </a:solidFill>
              </a:rPr>
              <a:t>deutsche-digitale-bibliothek.de</a:t>
            </a:r>
            <a:r>
              <a:rPr lang="de-DE" sz="1600" dirty="0">
                <a:solidFill>
                  <a:srgbClr val="333333"/>
                </a:solidFill>
              </a:rPr>
              <a:t>/</a:t>
            </a:r>
            <a:br>
              <a:rPr lang="de-DE" sz="1600" dirty="0">
                <a:solidFill>
                  <a:srgbClr val="333333"/>
                </a:solidFill>
              </a:rPr>
            </a:br>
            <a:r>
              <a:rPr lang="de-DE" sz="1600" dirty="0" err="1">
                <a:solidFill>
                  <a:srgbClr val="333333"/>
                </a:solidFill>
              </a:rPr>
              <a:t>event</a:t>
            </a:r>
            <a:r>
              <a:rPr lang="de-DE" sz="1600" dirty="0">
                <a:solidFill>
                  <a:srgbClr val="333333"/>
                </a:solidFill>
              </a:rPr>
              <a:t>/</a:t>
            </a:r>
            <a:br>
              <a:rPr lang="de-DE" sz="1600" dirty="0">
                <a:solidFill>
                  <a:srgbClr val="333333"/>
                </a:solidFill>
              </a:rPr>
            </a:br>
            <a:r>
              <a:rPr lang="de-DE" sz="1600" dirty="0">
                <a:solidFill>
                  <a:srgbClr val="333333"/>
                </a:solidFill>
              </a:rPr>
              <a:t>12346</a:t>
            </a:r>
            <a:endParaRPr lang="de-DE" sz="1600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b="1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defTabSz="4488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303" algn="l"/>
                <a:tab pos="896194" algn="l"/>
                <a:tab pos="1345084" algn="l"/>
                <a:tab pos="1793975" algn="l"/>
                <a:tab pos="2242865" algn="l"/>
                <a:tab pos="2691755" algn="l"/>
                <a:tab pos="3140643" algn="l"/>
                <a:tab pos="3589536" algn="l"/>
                <a:tab pos="4038424" algn="l"/>
                <a:tab pos="4487316" algn="l"/>
                <a:tab pos="4936204" algn="l"/>
                <a:tab pos="5385094" algn="l"/>
                <a:tab pos="5833986" algn="l"/>
                <a:tab pos="6282874" algn="l"/>
                <a:tab pos="6731765" algn="l"/>
                <a:tab pos="7180655" algn="l"/>
                <a:tab pos="7629545" algn="l"/>
                <a:tab pos="8078435" algn="l"/>
                <a:tab pos="8527325" algn="l"/>
                <a:tab pos="8976214" algn="l"/>
              </a:tabLst>
            </a:pPr>
            <a:endParaRPr lang="de-DE" sz="16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3563888" y="836712"/>
            <a:ext cx="5328592" cy="2154938"/>
            <a:chOff x="3635896" y="1340768"/>
            <a:chExt cx="5328592" cy="2154938"/>
          </a:xfrm>
          <a:effectLst/>
        </p:grpSpPr>
        <p:sp>
          <p:nvSpPr>
            <p:cNvPr id="8" name="Ellipse 7"/>
            <p:cNvSpPr/>
            <p:nvPr/>
          </p:nvSpPr>
          <p:spPr>
            <a:xfrm>
              <a:off x="5940152" y="1844824"/>
              <a:ext cx="3024336" cy="144016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b="1" dirty="0" err="1">
                  <a:solidFill>
                    <a:srgbClr val="000000"/>
                  </a:solidFill>
                  <a:ea typeface="Microsoft YaHei" pitchFamily="34" charset="-122"/>
                </a:rPr>
                <a:t>edm:ProvidedCHO</a:t>
              </a: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dirty="0">
                  <a:solidFill>
                    <a:srgbClr val="333333"/>
                  </a:solidFill>
                </a:rPr>
                <a:t>http://d-nb.info/</a:t>
              </a:r>
              <a:br>
                <a:rPr lang="de-DE" dirty="0">
                  <a:solidFill>
                    <a:srgbClr val="333333"/>
                  </a:solidFill>
                </a:rPr>
              </a:br>
              <a:r>
                <a:rPr lang="de-DE" dirty="0">
                  <a:solidFill>
                    <a:srgbClr val="333333"/>
                  </a:solidFill>
                </a:rPr>
                <a:t>999785087</a:t>
              </a: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333333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508104" y="1484784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err="1">
                  <a:solidFill>
                    <a:srgbClr val="333333"/>
                  </a:solidFill>
                </a:rPr>
                <a:t>dc:title</a:t>
              </a:r>
              <a:endParaRPr lang="de-DE" dirty="0">
                <a:solidFill>
                  <a:srgbClr val="333333"/>
                </a:solidFill>
              </a:endParaRPr>
            </a:p>
          </p:txBody>
        </p:sp>
        <p:sp>
          <p:nvSpPr>
            <p:cNvPr id="10" name="Bogen 9"/>
            <p:cNvSpPr/>
            <p:nvPr/>
          </p:nvSpPr>
          <p:spPr>
            <a:xfrm>
              <a:off x="5076056" y="1340768"/>
              <a:ext cx="1735061" cy="980181"/>
            </a:xfrm>
            <a:prstGeom prst="arc">
              <a:avLst>
                <a:gd name="adj1" fmla="val 11438919"/>
                <a:gd name="adj2" fmla="val 157661"/>
              </a:avLst>
            </a:prstGeom>
            <a:ln w="22225">
              <a:solidFill>
                <a:schemeClr val="tx2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de-DE">
                <a:solidFill>
                  <a:srgbClr val="A5003B"/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635896" y="1700808"/>
              <a:ext cx="1728192" cy="36933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>
                  <a:solidFill>
                    <a:srgbClr val="333333"/>
                  </a:solidFill>
                </a:rPr>
                <a:t>Reineke Fuchs</a:t>
              </a:r>
            </a:p>
          </p:txBody>
        </p:sp>
        <p:sp>
          <p:nvSpPr>
            <p:cNvPr id="14" name="Bogen 13"/>
            <p:cNvSpPr/>
            <p:nvPr/>
          </p:nvSpPr>
          <p:spPr>
            <a:xfrm rot="21123309">
              <a:off x="3848822" y="2391724"/>
              <a:ext cx="3231164" cy="1103982"/>
            </a:xfrm>
            <a:prstGeom prst="arc">
              <a:avLst>
                <a:gd name="adj1" fmla="val 10742931"/>
                <a:gd name="adj2" fmla="val 19262289"/>
              </a:avLst>
            </a:prstGeom>
            <a:ln w="22225">
              <a:solidFill>
                <a:schemeClr val="tx2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de-DE">
                <a:solidFill>
                  <a:srgbClr val="A5003B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139952" y="2708920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err="1">
                  <a:solidFill>
                    <a:srgbClr val="333333"/>
                  </a:solidFill>
                </a:rPr>
                <a:t>edm:wasPresentAt</a:t>
              </a:r>
              <a:endParaRPr lang="de-DE" dirty="0">
                <a:solidFill>
                  <a:srgbClr val="333333"/>
                </a:solidFill>
              </a:endParaRPr>
            </a:p>
          </p:txBody>
        </p:sp>
      </p:grpSp>
      <p:sp>
        <p:nvSpPr>
          <p:cNvPr id="17" name="Bogen 16"/>
          <p:cNvSpPr/>
          <p:nvPr/>
        </p:nvSpPr>
        <p:spPr>
          <a:xfrm rot="21052652">
            <a:off x="1134123" y="3906602"/>
            <a:ext cx="1584176" cy="1268213"/>
          </a:xfrm>
          <a:prstGeom prst="arc">
            <a:avLst>
              <a:gd name="adj1" fmla="val 10817738"/>
              <a:gd name="adj2" fmla="val 16117996"/>
            </a:avLst>
          </a:prstGeom>
          <a:ln w="22225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de-DE">
              <a:solidFill>
                <a:srgbClr val="A5003B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0" y="3789040"/>
            <a:ext cx="144016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457200"/>
            <a:r>
              <a:rPr lang="de-DE" dirty="0" err="1">
                <a:solidFill>
                  <a:srgbClr val="333333"/>
                </a:solidFill>
              </a:rPr>
              <a:t>edm:hasType</a:t>
            </a:r>
            <a:endParaRPr lang="de-DE" dirty="0">
              <a:solidFill>
                <a:srgbClr val="333333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251520" y="4653136"/>
            <a:ext cx="2520280" cy="1224136"/>
          </a:xfrm>
          <a:prstGeom prst="ellipse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de-DE" b="1" dirty="0" err="1">
                <a:solidFill>
                  <a:srgbClr val="333333"/>
                </a:solidFill>
              </a:rPr>
              <a:t>Publication</a:t>
            </a:r>
            <a:endParaRPr lang="de-DE" b="1" dirty="0">
              <a:solidFill>
                <a:srgbClr val="333333"/>
              </a:solidFill>
            </a:endParaRPr>
          </a:p>
          <a:p>
            <a:pPr algn="ctr" defTabSz="457200"/>
            <a:r>
              <a:rPr lang="de-DE" sz="1600" dirty="0">
                <a:solidFill>
                  <a:srgbClr val="333333"/>
                </a:solidFill>
              </a:rPr>
              <a:t>http://terminology.lido-schema.org/</a:t>
            </a:r>
          </a:p>
          <a:p>
            <a:pPr algn="ctr" defTabSz="457200"/>
            <a:r>
              <a:rPr lang="de-DE" sz="1600" dirty="0">
                <a:solidFill>
                  <a:srgbClr val="333333"/>
                </a:solidFill>
              </a:rPr>
              <a:t>lido00012</a:t>
            </a:r>
          </a:p>
        </p:txBody>
      </p:sp>
      <p:sp>
        <p:nvSpPr>
          <p:cNvPr id="27" name="Ellipse 26"/>
          <p:cNvSpPr/>
          <p:nvPr/>
        </p:nvSpPr>
        <p:spPr>
          <a:xfrm>
            <a:off x="2987824" y="4653136"/>
            <a:ext cx="2952328" cy="11521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de-DE" b="1" dirty="0">
              <a:solidFill>
                <a:srgbClr val="333333"/>
              </a:solidFill>
            </a:endParaRPr>
          </a:p>
          <a:p>
            <a:pPr algn="ctr" defTabSz="457200"/>
            <a:endParaRPr lang="de-DE" b="1" dirty="0">
              <a:solidFill>
                <a:srgbClr val="333333"/>
              </a:solidFill>
            </a:endParaRPr>
          </a:p>
          <a:p>
            <a:pPr algn="ctr" defTabSz="457200"/>
            <a:r>
              <a:rPr lang="de-DE" b="1" dirty="0" err="1">
                <a:solidFill>
                  <a:srgbClr val="333333"/>
                </a:solidFill>
              </a:rPr>
              <a:t>edm:Place</a:t>
            </a:r>
            <a:endParaRPr lang="de-DE" b="1" dirty="0">
              <a:solidFill>
                <a:srgbClr val="333333"/>
              </a:solidFill>
            </a:endParaRPr>
          </a:p>
          <a:p>
            <a:pPr algn="ctr" defTabSz="457200"/>
            <a:r>
              <a:rPr lang="de-DE" sz="1600" dirty="0">
                <a:solidFill>
                  <a:srgbClr val="333333"/>
                </a:solidFill>
              </a:rPr>
              <a:t>http://deutsche-digitale-bibliothek.de/</a:t>
            </a:r>
            <a:br>
              <a:rPr lang="de-DE" sz="1600" dirty="0">
                <a:solidFill>
                  <a:srgbClr val="333333"/>
                </a:solidFill>
              </a:rPr>
            </a:br>
            <a:r>
              <a:rPr lang="de-DE" sz="1600" dirty="0" err="1">
                <a:solidFill>
                  <a:srgbClr val="333333"/>
                </a:solidFill>
              </a:rPr>
              <a:t>place</a:t>
            </a:r>
            <a:r>
              <a:rPr lang="de-DE" sz="1600" dirty="0">
                <a:solidFill>
                  <a:srgbClr val="333333"/>
                </a:solidFill>
              </a:rPr>
              <a:t>/12347</a:t>
            </a:r>
            <a:endParaRPr lang="de-DE" sz="1600" dirty="0">
              <a:solidFill>
                <a:srgbClr val="333333"/>
              </a:solidFill>
              <a:ea typeface="Microsoft YaHei" pitchFamily="34" charset="-122"/>
            </a:endParaRPr>
          </a:p>
          <a:p>
            <a:pPr algn="ctr" defTabSz="457200"/>
            <a:endParaRPr lang="de-DE" b="1" dirty="0">
              <a:solidFill>
                <a:srgbClr val="333333"/>
              </a:solidFill>
            </a:endParaRPr>
          </a:p>
          <a:p>
            <a:pPr algn="ctr" defTabSz="457200"/>
            <a:endParaRPr lang="de-DE" b="1" dirty="0">
              <a:solidFill>
                <a:srgbClr val="333333"/>
              </a:solidFill>
            </a:endParaRPr>
          </a:p>
        </p:txBody>
      </p:sp>
      <p:sp>
        <p:nvSpPr>
          <p:cNvPr id="29" name="Bogen 28"/>
          <p:cNvSpPr/>
          <p:nvPr/>
        </p:nvSpPr>
        <p:spPr>
          <a:xfrm rot="14697537">
            <a:off x="5265745" y="4717030"/>
            <a:ext cx="1584176" cy="1268213"/>
          </a:xfrm>
          <a:prstGeom prst="arc">
            <a:avLst>
              <a:gd name="adj1" fmla="val 12239676"/>
              <a:gd name="adj2" fmla="val 15979872"/>
            </a:avLst>
          </a:prstGeom>
          <a:ln w="22225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de-DE">
              <a:solidFill>
                <a:srgbClr val="A5003B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716016" y="5877272"/>
            <a:ext cx="108012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457200"/>
            <a:r>
              <a:rPr lang="de-DE" dirty="0" err="1">
                <a:solidFill>
                  <a:srgbClr val="333333"/>
                </a:solidFill>
              </a:rPr>
              <a:t>rdfs:label</a:t>
            </a:r>
            <a:endParaRPr lang="de-DE" dirty="0">
              <a:solidFill>
                <a:srgbClr val="333333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084168" y="5877272"/>
            <a:ext cx="1152128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de-DE" dirty="0">
                <a:solidFill>
                  <a:srgbClr val="333333"/>
                </a:solidFill>
              </a:rPr>
              <a:t>München</a:t>
            </a:r>
          </a:p>
        </p:txBody>
      </p:sp>
      <p:sp>
        <p:nvSpPr>
          <p:cNvPr id="22" name="Bogen 21"/>
          <p:cNvSpPr/>
          <p:nvPr/>
        </p:nvSpPr>
        <p:spPr>
          <a:xfrm rot="14697537">
            <a:off x="2889481" y="3348878"/>
            <a:ext cx="1584176" cy="1268213"/>
          </a:xfrm>
          <a:prstGeom prst="arc">
            <a:avLst>
              <a:gd name="adj1" fmla="val 12239676"/>
              <a:gd name="adj2" fmla="val 17180519"/>
            </a:avLst>
          </a:prstGeom>
          <a:ln w="22225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de-DE">
              <a:solidFill>
                <a:srgbClr val="A5003B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203848" y="4221088"/>
            <a:ext cx="216024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457200"/>
            <a:r>
              <a:rPr lang="de-DE" dirty="0" err="1" smtClean="0">
                <a:solidFill>
                  <a:srgbClr val="333333"/>
                </a:solidFill>
              </a:rPr>
              <a:t>edm:happendAt</a:t>
            </a:r>
            <a:endParaRPr lang="de-DE" dirty="0">
              <a:solidFill>
                <a:srgbClr val="333333"/>
              </a:solidFill>
            </a:endParaRPr>
          </a:p>
        </p:txBody>
      </p:sp>
      <p:grpSp>
        <p:nvGrpSpPr>
          <p:cNvPr id="36" name="Gruppieren 35"/>
          <p:cNvGrpSpPr/>
          <p:nvPr/>
        </p:nvGrpSpPr>
        <p:grpSpPr>
          <a:xfrm>
            <a:off x="4174765" y="3253999"/>
            <a:ext cx="4778145" cy="2276472"/>
            <a:chOff x="4186343" y="2818004"/>
            <a:chExt cx="4778145" cy="2276472"/>
          </a:xfrm>
          <a:effectLst/>
        </p:grpSpPr>
        <p:sp>
          <p:nvSpPr>
            <p:cNvPr id="21" name="Ellipse 20"/>
            <p:cNvSpPr/>
            <p:nvPr/>
          </p:nvSpPr>
          <p:spPr>
            <a:xfrm>
              <a:off x="6012160" y="3212976"/>
              <a:ext cx="2952328" cy="115212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de-DE" b="1" dirty="0">
                <a:solidFill>
                  <a:srgbClr val="333333"/>
                </a:solidFill>
              </a:endParaRPr>
            </a:p>
            <a:p>
              <a:pPr algn="ctr" defTabSz="457200"/>
              <a:endParaRPr lang="de-DE" b="1" dirty="0">
                <a:solidFill>
                  <a:srgbClr val="333333"/>
                </a:solidFill>
              </a:endParaRPr>
            </a:p>
            <a:p>
              <a:pPr algn="ctr" defTabSz="457200"/>
              <a:r>
                <a:rPr lang="de-DE" b="1" dirty="0" err="1" smtClean="0">
                  <a:solidFill>
                    <a:srgbClr val="333333"/>
                  </a:solidFill>
                </a:rPr>
                <a:t>edm:Agent</a:t>
              </a:r>
              <a:endParaRPr lang="de-DE" b="1" dirty="0">
                <a:solidFill>
                  <a:srgbClr val="333333"/>
                </a:solidFill>
              </a:endParaRPr>
            </a:p>
            <a:p>
              <a:pPr algn="ctr" defTabSz="457200"/>
              <a:r>
                <a:rPr lang="de-DE" sz="1600" dirty="0">
                  <a:solidFill>
                    <a:srgbClr val="333333"/>
                  </a:solidFill>
                </a:rPr>
                <a:t>http://deutsche-digitale-bibliothek.de/</a:t>
              </a:r>
              <a:br>
                <a:rPr lang="de-DE" sz="1600" dirty="0">
                  <a:solidFill>
                    <a:srgbClr val="333333"/>
                  </a:solidFill>
                </a:rPr>
              </a:br>
              <a:r>
                <a:rPr lang="de-DE" sz="1600" dirty="0" err="1" smtClean="0">
                  <a:solidFill>
                    <a:srgbClr val="333333"/>
                  </a:solidFill>
                </a:rPr>
                <a:t>agent</a:t>
              </a:r>
              <a:r>
                <a:rPr lang="de-DE" sz="1600" dirty="0" smtClean="0">
                  <a:solidFill>
                    <a:srgbClr val="333333"/>
                  </a:solidFill>
                </a:rPr>
                <a:t>/12349</a:t>
              </a:r>
              <a:endParaRPr lang="de-DE" sz="1600" dirty="0">
                <a:solidFill>
                  <a:srgbClr val="333333"/>
                </a:solidFill>
                <a:ea typeface="Microsoft YaHei" pitchFamily="34" charset="-122"/>
              </a:endParaRPr>
            </a:p>
            <a:p>
              <a:pPr algn="ctr" defTabSz="457200"/>
              <a:endParaRPr lang="de-DE" b="1" dirty="0">
                <a:solidFill>
                  <a:srgbClr val="333333"/>
                </a:solidFill>
              </a:endParaRPr>
            </a:p>
            <a:p>
              <a:pPr algn="ctr" defTabSz="457200"/>
              <a:endParaRPr lang="de-DE" b="1" dirty="0">
                <a:solidFill>
                  <a:srgbClr val="333333"/>
                </a:solidFill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583578" y="2920997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err="1">
                  <a:solidFill>
                    <a:srgbClr val="333333"/>
                  </a:solidFill>
                </a:rPr>
                <a:t>edm:wasPresentAt</a:t>
              </a:r>
              <a:endParaRPr lang="de-DE" dirty="0">
                <a:solidFill>
                  <a:srgbClr val="333333"/>
                </a:solidFill>
              </a:endParaRPr>
            </a:p>
          </p:txBody>
        </p:sp>
        <p:sp>
          <p:nvSpPr>
            <p:cNvPr id="24" name="Bogen 23"/>
            <p:cNvSpPr/>
            <p:nvPr/>
          </p:nvSpPr>
          <p:spPr>
            <a:xfrm rot="851557">
              <a:off x="4186343" y="2818004"/>
              <a:ext cx="3433226" cy="1298765"/>
            </a:xfrm>
            <a:prstGeom prst="arc">
              <a:avLst>
                <a:gd name="adj1" fmla="val 11080572"/>
                <a:gd name="adj2" fmla="val 20057402"/>
              </a:avLst>
            </a:prstGeom>
            <a:ln w="22225">
              <a:solidFill>
                <a:schemeClr val="tx2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de-DE">
                <a:solidFill>
                  <a:srgbClr val="A5003B"/>
                </a:solidFill>
              </a:endParaRPr>
            </a:p>
          </p:txBody>
        </p:sp>
        <p:sp>
          <p:nvSpPr>
            <p:cNvPr id="26" name="Bogen 25"/>
            <p:cNvSpPr/>
            <p:nvPr/>
          </p:nvSpPr>
          <p:spPr>
            <a:xfrm rot="14697537">
              <a:off x="7065945" y="3492893"/>
              <a:ext cx="1584176" cy="1268213"/>
            </a:xfrm>
            <a:prstGeom prst="arc">
              <a:avLst>
                <a:gd name="adj1" fmla="val 12239676"/>
                <a:gd name="adj2" fmla="val 16441685"/>
              </a:avLst>
            </a:prstGeom>
            <a:ln w="22225">
              <a:solidFill>
                <a:schemeClr val="tx2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de-DE">
                <a:solidFill>
                  <a:srgbClr val="A5003B"/>
                </a:solidFill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7884368" y="4725144"/>
              <a:ext cx="720080" cy="36933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smtClean="0">
                  <a:solidFill>
                    <a:srgbClr val="333333"/>
                  </a:solidFill>
                </a:rPr>
                <a:t>Recht</a:t>
              </a:r>
              <a:endParaRPr lang="de-DE" dirty="0">
                <a:solidFill>
                  <a:srgbClr val="333333"/>
                </a:solidFill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300192" y="450912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err="1">
                  <a:solidFill>
                    <a:srgbClr val="333333"/>
                  </a:solidFill>
                </a:rPr>
                <a:t>rdfs:label</a:t>
              </a:r>
              <a:endParaRPr lang="de-DE" dirty="0">
                <a:solidFill>
                  <a:srgbClr val="33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27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14466" y="588601"/>
            <a:ext cx="6329741" cy="425004"/>
          </a:xfrm>
        </p:spPr>
        <p:txBody>
          <a:bodyPr/>
          <a:lstStyle/>
          <a:p>
            <a:r>
              <a:rPr lang="de-DE" dirty="0" smtClean="0"/>
              <a:t>Konzeptionelles Mapping (Person als Thema)</a:t>
            </a:r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" t="18653" r="22917" b="38476"/>
          <a:stretch/>
        </p:blipFill>
        <p:spPr bwMode="auto">
          <a:xfrm>
            <a:off x="-5236" y="1709440"/>
            <a:ext cx="9096848" cy="3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7"/>
          <p:cNvSpPr/>
          <p:nvPr/>
        </p:nvSpPr>
        <p:spPr>
          <a:xfrm>
            <a:off x="3169920" y="2420889"/>
            <a:ext cx="5905500" cy="1396731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3165116" y="3863340"/>
            <a:ext cx="5926680" cy="1038593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EDM-Testumsetzung (Person als Thema)</a:t>
            </a:r>
          </a:p>
          <a:p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346769" y="1772816"/>
            <a:ext cx="6038791" cy="1008112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23528" y="836712"/>
            <a:ext cx="739856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de-DE" sz="1200" dirty="0">
                <a:solidFill>
                  <a:srgbClr val="006400"/>
                </a:solidFill>
              </a:rPr>
              <a:t>&lt;!-- Referenz </a:t>
            </a:r>
            <a:r>
              <a:rPr lang="de-DE" sz="1200" dirty="0" err="1">
                <a:solidFill>
                  <a:srgbClr val="006400"/>
                </a:solidFill>
              </a:rPr>
              <a:t>Subject</a:t>
            </a:r>
            <a:r>
              <a:rPr lang="de-DE" sz="1200" dirty="0">
                <a:solidFill>
                  <a:srgbClr val="006400"/>
                </a:solidFill>
              </a:rPr>
              <a:t> 1, </a:t>
            </a:r>
            <a:r>
              <a:rPr lang="de-DE" sz="1200" dirty="0" err="1">
                <a:solidFill>
                  <a:srgbClr val="006400"/>
                </a:solidFill>
              </a:rPr>
              <a:t>Concept</a:t>
            </a:r>
            <a:r>
              <a:rPr lang="de-DE" sz="1200" dirty="0">
                <a:solidFill>
                  <a:srgbClr val="006400"/>
                </a:solidFill>
              </a:rPr>
              <a:t>--&gt;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skos:Concept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rdf:about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"http://d-nb.info/gnd/4112587-3"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skos:prefLabel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xml:lang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"de"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Architekturtheorie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skos:prefLabel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skos:Concept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6400"/>
                </a:solidFill>
              </a:rPr>
              <a:t>&lt;!-- Referenz </a:t>
            </a:r>
            <a:r>
              <a:rPr lang="de-DE" sz="1400" dirty="0" err="1">
                <a:solidFill>
                  <a:srgbClr val="006400"/>
                </a:solidFill>
              </a:rPr>
              <a:t>Subject</a:t>
            </a:r>
            <a:r>
              <a:rPr lang="de-DE" sz="1400" dirty="0">
                <a:solidFill>
                  <a:srgbClr val="006400"/>
                </a:solidFill>
              </a:rPr>
              <a:t> 2, Person--&gt;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edm:Agent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rdf:about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"http://d-nb.info/gnd/118540238"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skos:prefLabel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xml:lang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"de"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>Goethe, Johann Wolfgang von</a:t>
            </a: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skos:prefLabel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edm:Agent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endParaRPr lang="de-DE" sz="1400" dirty="0">
              <a:solidFill>
                <a:srgbClr val="000000"/>
              </a:solidFill>
            </a:endParaRPr>
          </a:p>
          <a:p>
            <a:pPr defTabSz="457200"/>
            <a:r>
              <a:rPr lang="de-DE" sz="1400" dirty="0">
                <a:solidFill>
                  <a:srgbClr val="006400"/>
                </a:solidFill>
              </a:rPr>
              <a:t>&lt;!-- </a:t>
            </a:r>
            <a:r>
              <a:rPr lang="de-DE" sz="1400" dirty="0" err="1">
                <a:solidFill>
                  <a:srgbClr val="006400"/>
                </a:solidFill>
              </a:rPr>
              <a:t>Provided</a:t>
            </a:r>
            <a:r>
              <a:rPr lang="de-DE" sz="1400" dirty="0">
                <a:solidFill>
                  <a:srgbClr val="006400"/>
                </a:solidFill>
              </a:rPr>
              <a:t> CHO --&gt;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edm:ProvidedCHO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rdf:about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"http://d-nb.info/997102462"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Monografie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Text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/12349"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/12350"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 err="1">
                <a:solidFill>
                  <a:srgbClr val="000000"/>
                </a:solidFill>
              </a:rPr>
              <a:t>ger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dcterms:language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"http://id.loc.gov/vocabulary/iso639-2/ger"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dc:creator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 err="1">
                <a:solidFill>
                  <a:srgbClr val="000000"/>
                </a:solidFill>
              </a:rPr>
              <a:t>Büchsenschuß</a:t>
            </a:r>
            <a:r>
              <a:rPr lang="de-DE" sz="1200" dirty="0">
                <a:solidFill>
                  <a:srgbClr val="000000"/>
                </a:solidFill>
              </a:rPr>
              <a:t>, Jan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dc:creator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Goethe und die Architekturtheorie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2009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dc:description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Berlin, Techn. Univ., </a:t>
            </a:r>
            <a:r>
              <a:rPr lang="de-DE" sz="1200" dirty="0" err="1">
                <a:solidFill>
                  <a:srgbClr val="000000"/>
                </a:solidFill>
              </a:rPr>
              <a:t>Diss</a:t>
            </a:r>
            <a:r>
              <a:rPr lang="de-DE" sz="1200" dirty="0">
                <a:solidFill>
                  <a:srgbClr val="000000"/>
                </a:solidFill>
              </a:rPr>
              <a:t>., 2009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dc:description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dc:subject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"http://d-nb.info/gnd/4112587-3"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dc:subject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Architekturtheorie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dc:subject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</a:p>
          <a:p>
            <a:pPr defTabSz="457200">
              <a:lnSpc>
                <a:spcPct val="150000"/>
              </a:lnSpc>
            </a:pPr>
            <a:r>
              <a:rPr lang="de-DE" sz="1200" dirty="0">
                <a:solidFill>
                  <a:srgbClr val="000096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dc:subject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rdf:resource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"http://d-nb.info/gnd/118540238"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>
                <a:solidFill>
                  <a:srgbClr val="000096"/>
                </a:solidFill>
              </a:rPr>
              <a:t>/&gt;</a:t>
            </a:r>
          </a:p>
          <a:p>
            <a:pPr defTabSz="457200">
              <a:lnSpc>
                <a:spcPct val="150000"/>
              </a:lnSpc>
            </a:pPr>
            <a:r>
              <a:rPr lang="de-DE" sz="1400" dirty="0">
                <a:solidFill>
                  <a:srgbClr val="000096"/>
                </a:solidFill>
              </a:rPr>
              <a:t>    &lt;</a:t>
            </a:r>
            <a:r>
              <a:rPr lang="de-DE" sz="1400" dirty="0" err="1">
                <a:solidFill>
                  <a:srgbClr val="000096"/>
                </a:solidFill>
              </a:rPr>
              <a:t>dc:subject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>Goethe, Johann Wolfgang von</a:t>
            </a:r>
            <a:r>
              <a:rPr lang="de-DE" sz="1400" dirty="0">
                <a:solidFill>
                  <a:srgbClr val="000096"/>
                </a:solidFill>
              </a:rPr>
              <a:t>&lt;/</a:t>
            </a:r>
            <a:r>
              <a:rPr lang="de-DE" sz="1400" dirty="0" err="1">
                <a:solidFill>
                  <a:srgbClr val="000096"/>
                </a:solidFill>
              </a:rPr>
              <a:t>dc:subject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endParaRPr lang="de-DE" sz="1400" dirty="0">
              <a:solidFill>
                <a:srgbClr val="000000"/>
              </a:solidFill>
            </a:endParaRPr>
          </a:p>
          <a:p>
            <a:pPr defTabSz="457200"/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endParaRPr lang="de-DE" dirty="0">
              <a:solidFill>
                <a:srgbClr val="A5003B"/>
              </a:solidFill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413445" y="5886450"/>
            <a:ext cx="4457394" cy="288032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395536" y="5551140"/>
            <a:ext cx="4896543" cy="288000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516216" y="4005064"/>
            <a:ext cx="2448272" cy="1554195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 err="1">
                <a:solidFill>
                  <a:srgbClr val="333333"/>
                </a:solidFill>
                <a:cs typeface="Calibri"/>
              </a:rPr>
              <a:t>Europeana</a:t>
            </a:r>
            <a:r>
              <a:rPr lang="de-DE" b="1" dirty="0">
                <a:solidFill>
                  <a:srgbClr val="333333"/>
                </a:solidFill>
                <a:cs typeface="Calibri"/>
              </a:rPr>
              <a:t>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Verwendung von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dc:subject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um den bevorzugten Namen des Themas abzubilden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6516216" y="1772816"/>
            <a:ext cx="2411760" cy="1831194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>
                <a:solidFill>
                  <a:srgbClr val="333333"/>
                </a:solidFill>
                <a:cs typeface="Calibri"/>
              </a:rPr>
              <a:t>DDB: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Verknüpfung von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edm:Agent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und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edm:ProvidedCHO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über Property 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dc:subject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und GND-URI </a:t>
            </a:r>
          </a:p>
        </p:txBody>
      </p:sp>
    </p:spTree>
    <p:extLst>
      <p:ext uri="{BB962C8B-B14F-4D97-AF65-F5344CB8AC3E}">
        <p14:creationId xmlns:p14="http://schemas.microsoft.com/office/powerpoint/2010/main" val="32250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  <a:p>
            <a:endParaRPr lang="de-DE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Hierarchien</a:t>
            </a:r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877" t="22656" r="25926" b="10809"/>
          <a:stretch>
            <a:fillRect/>
          </a:stretch>
        </p:blipFill>
        <p:spPr bwMode="auto">
          <a:xfrm>
            <a:off x="251520" y="980728"/>
            <a:ext cx="635111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539552" y="4365103"/>
            <a:ext cx="3852333" cy="1944000"/>
          </a:xfrm>
          <a:prstGeom prst="rect">
            <a:avLst/>
          </a:prstGeom>
          <a:solidFill>
            <a:srgbClr val="7030A0">
              <a:alpha val="45000"/>
            </a:srgbClr>
          </a:solidFill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defTabSz="457200"/>
            <a:endParaRPr lang="de-DE" sz="1400" dirty="0">
              <a:solidFill>
                <a:srgbClr val="7030A0"/>
              </a:solidFill>
              <a:cs typeface="Calibri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788024" y="4365104"/>
            <a:ext cx="3852333" cy="923330"/>
          </a:xfrm>
          <a:prstGeom prst="rect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de-DE" dirty="0">
                <a:solidFill>
                  <a:srgbClr val="333333"/>
                </a:solidFill>
              </a:rPr>
              <a:t>Hierarchische Verknüpfung zwischen DDB-Objekten</a:t>
            </a:r>
          </a:p>
          <a:p>
            <a:pPr defTabSz="457200"/>
            <a:r>
              <a:rPr lang="de-DE" dirty="0">
                <a:solidFill>
                  <a:srgbClr val="333333"/>
                </a:solidFill>
                <a:cs typeface="Calibri"/>
              </a:rPr>
              <a:t>z. B. Bände einer Schriftenreihe</a:t>
            </a:r>
          </a:p>
        </p:txBody>
      </p:sp>
    </p:spTree>
    <p:extLst>
      <p:ext uri="{BB962C8B-B14F-4D97-AF65-F5344CB8AC3E}">
        <p14:creationId xmlns:p14="http://schemas.microsoft.com/office/powerpoint/2010/main" val="12273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1903" t="36528" r="2123" b="18333"/>
          <a:stretch>
            <a:fillRect/>
          </a:stretch>
        </p:blipFill>
        <p:spPr bwMode="auto">
          <a:xfrm>
            <a:off x="53230" y="1628800"/>
            <a:ext cx="9090770" cy="225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22942" y="266869"/>
            <a:ext cx="7056799" cy="859199"/>
          </a:xfrm>
        </p:spPr>
        <p:txBody>
          <a:bodyPr/>
          <a:lstStyle/>
          <a:p>
            <a:r>
              <a:rPr lang="de-DE" dirty="0" smtClean="0"/>
              <a:t>Konzeptionelles Mapping (Hierarchien)</a:t>
            </a:r>
            <a:endParaRPr lang="de-DE" dirty="0"/>
          </a:p>
        </p:txBody>
      </p:sp>
      <p:sp>
        <p:nvSpPr>
          <p:cNvPr id="14" name="Rectangle 3"/>
          <p:cNvSpPr/>
          <p:nvPr/>
        </p:nvSpPr>
        <p:spPr>
          <a:xfrm>
            <a:off x="3059832" y="2455703"/>
            <a:ext cx="6056459" cy="1423570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381824" y="4400021"/>
            <a:ext cx="4464496" cy="155419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>
                <a:solidFill>
                  <a:srgbClr val="333333"/>
                </a:solidFill>
                <a:cs typeface="Calibri"/>
              </a:rPr>
              <a:t>DDB und </a:t>
            </a:r>
            <a:r>
              <a:rPr lang="de-DE" b="1" dirty="0" err="1">
                <a:solidFill>
                  <a:srgbClr val="333333"/>
                </a:solidFill>
                <a:cs typeface="Calibri"/>
              </a:rPr>
              <a:t>Europeana</a:t>
            </a:r>
            <a:r>
              <a:rPr lang="de-DE" b="1" dirty="0">
                <a:solidFill>
                  <a:srgbClr val="333333"/>
                </a:solidFill>
                <a:cs typeface="Calibri"/>
              </a:rPr>
              <a:t>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Relation vom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edm:ProvidedCHO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(hier: Band)</a:t>
            </a:r>
          </a:p>
          <a:p>
            <a:pPr defTabSz="456819"/>
            <a:r>
              <a:rPr lang="de-DE" dirty="0">
                <a:solidFill>
                  <a:srgbClr val="333333"/>
                </a:solidFill>
                <a:cs typeface="Calibri"/>
              </a:rPr>
              <a:t>zur Überordnung mit </a:t>
            </a:r>
          </a:p>
          <a:p>
            <a:pPr defTabSz="456819"/>
            <a:r>
              <a:rPr lang="de-DE" dirty="0" err="1">
                <a:solidFill>
                  <a:srgbClr val="333333"/>
                </a:solidFill>
                <a:cs typeface="Calibri"/>
              </a:rPr>
              <a:t>dcterms:isPartOf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zum </a:t>
            </a:r>
          </a:p>
          <a:p>
            <a:pPr defTabSz="456819"/>
            <a:r>
              <a:rPr lang="de-DE" dirty="0" err="1">
                <a:solidFill>
                  <a:srgbClr val="333333"/>
                </a:solidFill>
                <a:cs typeface="Calibri"/>
              </a:rPr>
              <a:t>edm:ProvidedCHO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(hier: Schriftenreihe)</a:t>
            </a:r>
          </a:p>
        </p:txBody>
      </p:sp>
      <p:sp>
        <p:nvSpPr>
          <p:cNvPr id="19" name="TextBox 7"/>
          <p:cNvSpPr txBox="1"/>
          <p:nvPr/>
        </p:nvSpPr>
        <p:spPr>
          <a:xfrm>
            <a:off x="5265440" y="4408797"/>
            <a:ext cx="3339820" cy="155419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lIns="91360" tIns="45682" rIns="91360" bIns="45682" rtlCol="0">
            <a:spAutoFit/>
          </a:bodyPr>
          <a:lstStyle/>
          <a:p>
            <a:pPr defTabSz="456819"/>
            <a:r>
              <a:rPr lang="de-DE" b="1" dirty="0">
                <a:solidFill>
                  <a:srgbClr val="333333"/>
                </a:solidFill>
                <a:cs typeface="Calibri"/>
              </a:rPr>
              <a:t>DDB und </a:t>
            </a:r>
            <a:r>
              <a:rPr lang="de-DE" b="1" dirty="0" err="1">
                <a:solidFill>
                  <a:srgbClr val="333333"/>
                </a:solidFill>
                <a:cs typeface="Calibri"/>
              </a:rPr>
              <a:t>Europeana</a:t>
            </a:r>
            <a:r>
              <a:rPr lang="de-DE" b="1" dirty="0">
                <a:solidFill>
                  <a:srgbClr val="333333"/>
                </a:solidFill>
                <a:cs typeface="Calibri"/>
              </a:rPr>
              <a:t>:</a:t>
            </a:r>
          </a:p>
          <a:p>
            <a:pPr defTabSz="456819">
              <a:spcBef>
                <a:spcPts val="600"/>
              </a:spcBef>
            </a:pPr>
            <a:r>
              <a:rPr lang="de-DE" dirty="0">
                <a:solidFill>
                  <a:srgbClr val="333333"/>
                </a:solidFill>
                <a:cs typeface="Calibri"/>
              </a:rPr>
              <a:t>Titel der Überordnung </a:t>
            </a:r>
          </a:p>
          <a:p>
            <a:pPr defTabSz="456819"/>
            <a:r>
              <a:rPr lang="de-DE" dirty="0">
                <a:solidFill>
                  <a:srgbClr val="333333"/>
                </a:solidFill>
                <a:cs typeface="Calibri"/>
              </a:rPr>
              <a:t>und Bandzählung als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Literal</a:t>
            </a:r>
            <a:r>
              <a:rPr lang="de-DE" dirty="0">
                <a:solidFill>
                  <a:srgbClr val="333333"/>
                </a:solidFill>
                <a:cs typeface="Calibri"/>
              </a:rPr>
              <a:t> in </a:t>
            </a:r>
            <a:r>
              <a:rPr lang="de-DE" dirty="0" err="1">
                <a:solidFill>
                  <a:srgbClr val="333333"/>
                </a:solidFill>
                <a:cs typeface="Calibri"/>
              </a:rPr>
              <a:t>dcterms:bibliographicCitation</a:t>
            </a:r>
            <a:endParaRPr lang="de-DE" dirty="0">
              <a:solidFill>
                <a:srgbClr val="333333"/>
              </a:solidFill>
              <a:cs typeface="Calibri"/>
            </a:endParaRPr>
          </a:p>
          <a:p>
            <a:pPr defTabSz="456819"/>
            <a:endParaRPr lang="de-DE" dirty="0">
              <a:solidFill>
                <a:srgbClr val="333333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21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23527" y="728671"/>
            <a:ext cx="6408713" cy="38472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457200"/>
            <a:r>
              <a:rPr lang="de-DE" sz="1200" dirty="0">
                <a:solidFill>
                  <a:srgbClr val="006400"/>
                </a:solidFill>
              </a:rPr>
              <a:t>…</a:t>
            </a:r>
          </a:p>
          <a:p>
            <a:pPr defTabSz="457200"/>
            <a:r>
              <a:rPr lang="de-DE" sz="1200" dirty="0">
                <a:solidFill>
                  <a:srgbClr val="006400"/>
                </a:solidFill>
              </a:rPr>
              <a:t>&lt;!-- </a:t>
            </a:r>
            <a:r>
              <a:rPr lang="de-DE" sz="1200" dirty="0" err="1">
                <a:solidFill>
                  <a:srgbClr val="006400"/>
                </a:solidFill>
              </a:rPr>
              <a:t>Provided</a:t>
            </a:r>
            <a:r>
              <a:rPr lang="de-DE" sz="1200" dirty="0">
                <a:solidFill>
                  <a:srgbClr val="006400"/>
                </a:solidFill>
              </a:rPr>
              <a:t> CHO --&gt;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rdf:about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"http://d-nb.info/1000095037"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Monografie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Text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/12351"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/12352"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 err="1">
                <a:solidFill>
                  <a:srgbClr val="000000"/>
                </a:solidFill>
              </a:rPr>
              <a:t>ger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dcterms:language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"http://id.loc.gov/vocabulary/iso639-2/ger"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dc:creator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Raimund, Ferdinand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dc:creator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Der @Alpenkönig und der Menschenfeind : romantisch-komisches Original-Zauberspiel in zwei Aufzügen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Leipzig : Insel-Verl.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dcterms:isPartOf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rdf:resource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"http://d-nb.info/014538970"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>
                <a:solidFill>
                  <a:srgbClr val="000096"/>
                </a:solidFill>
              </a:rPr>
              <a:t>/&gt;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dcterms:bibliographicCitation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Insel-Bücherei ; Nr. 336</a:t>
            </a:r>
          </a:p>
          <a:p>
            <a:pPr defTabSz="457200"/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dcterms:bibliographicCitation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1921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dcterms:extent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78 S.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dcterms:extent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</a:p>
          <a:p>
            <a:pPr defTabSz="457200"/>
            <a:r>
              <a:rPr lang="de-DE" sz="1200" dirty="0">
                <a:solidFill>
                  <a:srgbClr val="000096"/>
                </a:solidFill>
              </a:rPr>
              <a:t>…</a:t>
            </a:r>
            <a:endParaRPr lang="de-DE" sz="1200" dirty="0">
              <a:solidFill>
                <a:srgbClr val="A5003B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42900" y="241475"/>
            <a:ext cx="6283688" cy="523229"/>
          </a:xfrm>
        </p:spPr>
        <p:txBody>
          <a:bodyPr/>
          <a:lstStyle/>
          <a:p>
            <a:r>
              <a:rPr lang="de-DE" dirty="0" smtClean="0"/>
              <a:t>EDM-Testumsetzung (Hierarchien)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23527" y="4734342"/>
            <a:ext cx="6408713" cy="196977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457200"/>
            <a:r>
              <a:rPr lang="de-DE" sz="1400" dirty="0">
                <a:solidFill>
                  <a:srgbClr val="000096"/>
                </a:solidFill>
              </a:rPr>
              <a:t>&lt;</a:t>
            </a:r>
            <a:r>
              <a:rPr lang="de-DE" sz="1400" dirty="0" err="1">
                <a:solidFill>
                  <a:srgbClr val="000096"/>
                </a:solidFill>
              </a:rPr>
              <a:t>edm:ProvidedCHO</a:t>
            </a:r>
            <a:r>
              <a:rPr lang="de-DE" sz="1400" dirty="0">
                <a:solidFill>
                  <a:srgbClr val="F5844C"/>
                </a:solidFill>
              </a:rPr>
              <a:t> </a:t>
            </a:r>
            <a:r>
              <a:rPr lang="de-DE" sz="1400" dirty="0" err="1">
                <a:solidFill>
                  <a:srgbClr val="F5844C"/>
                </a:solidFill>
              </a:rPr>
              <a:t>rdf:about</a:t>
            </a:r>
            <a:r>
              <a:rPr lang="de-DE" sz="1400" dirty="0">
                <a:solidFill>
                  <a:srgbClr val="FF8040"/>
                </a:solidFill>
              </a:rPr>
              <a:t>=</a:t>
            </a:r>
            <a:r>
              <a:rPr lang="de-DE" sz="1400" dirty="0">
                <a:solidFill>
                  <a:srgbClr val="993300"/>
                </a:solidFill>
              </a:rPr>
              <a:t>"http://d-nb.info/014538970"</a:t>
            </a:r>
            <a:r>
              <a:rPr lang="de-DE" sz="14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Schriftenreihe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Text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edm:type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edm:wasPresentAt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"#/</a:t>
            </a:r>
            <a:r>
              <a:rPr lang="de-DE" sz="1200" dirty="0" err="1">
                <a:solidFill>
                  <a:srgbClr val="993300"/>
                </a:solidFill>
              </a:rPr>
              <a:t>event</a:t>
            </a:r>
            <a:r>
              <a:rPr lang="de-DE" sz="1200" dirty="0">
                <a:solidFill>
                  <a:srgbClr val="993300"/>
                </a:solidFill>
              </a:rPr>
              <a:t>/12355"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 err="1">
                <a:solidFill>
                  <a:srgbClr val="000000"/>
                </a:solidFill>
              </a:rPr>
              <a:t>ger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dc:language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dcterms:language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 err="1">
                <a:solidFill>
                  <a:srgbClr val="F5844C"/>
                </a:solidFill>
              </a:rPr>
              <a:t>rdf:resource</a:t>
            </a:r>
            <a:r>
              <a:rPr lang="de-DE" sz="1200" dirty="0">
                <a:solidFill>
                  <a:srgbClr val="FF8040"/>
                </a:solidFill>
              </a:rPr>
              <a:t>=</a:t>
            </a:r>
            <a:r>
              <a:rPr lang="de-DE" sz="1200" dirty="0">
                <a:solidFill>
                  <a:srgbClr val="993300"/>
                </a:solidFill>
              </a:rPr>
              <a:t>"http://id.loc.gov/</a:t>
            </a:r>
            <a:r>
              <a:rPr lang="de-DE" sz="1200" dirty="0" err="1">
                <a:solidFill>
                  <a:srgbClr val="993300"/>
                </a:solidFill>
              </a:rPr>
              <a:t>vocabulary</a:t>
            </a:r>
            <a:r>
              <a:rPr lang="de-DE" sz="1200" dirty="0">
                <a:solidFill>
                  <a:srgbClr val="993300"/>
                </a:solidFill>
              </a:rPr>
              <a:t>/iso639-2/</a:t>
            </a:r>
            <a:r>
              <a:rPr lang="de-DE" sz="1200" dirty="0" err="1">
                <a:solidFill>
                  <a:srgbClr val="993300"/>
                </a:solidFill>
              </a:rPr>
              <a:t>ger</a:t>
            </a:r>
            <a:r>
              <a:rPr lang="de-DE" sz="1200" dirty="0">
                <a:solidFill>
                  <a:srgbClr val="993300"/>
                </a:solidFill>
              </a:rPr>
              <a:t>"</a:t>
            </a:r>
            <a:r>
              <a:rPr lang="de-DE" sz="1200" dirty="0">
                <a:solidFill>
                  <a:srgbClr val="F5844C"/>
                </a:solidFill>
              </a:rPr>
              <a:t> </a:t>
            </a:r>
            <a:r>
              <a:rPr lang="de-DE" sz="1200" dirty="0">
                <a:solidFill>
                  <a:srgbClr val="000096"/>
                </a:solidFill>
              </a:rPr>
              <a:t>/&gt;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Insel-Bücherei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dc:title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Berlin : Insel-Verl.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dc:publisher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00"/>
                </a:solidFill>
              </a:rPr>
              <a:t>    </a:t>
            </a:r>
            <a:r>
              <a:rPr lang="de-DE" sz="1200" dirty="0">
                <a:solidFill>
                  <a:srgbClr val="000096"/>
                </a:solidFill>
              </a:rPr>
              <a:t>&lt;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>1912 -</a:t>
            </a: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dcterms:issued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r>
              <a:rPr lang="de-DE" sz="1200" dirty="0">
                <a:solidFill>
                  <a:srgbClr val="000000"/>
                </a:solidFill>
              </a:rPr>
              <a:t/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>
                <a:solidFill>
                  <a:srgbClr val="000096"/>
                </a:solidFill>
              </a:rPr>
              <a:t>&lt;/</a:t>
            </a:r>
            <a:r>
              <a:rPr lang="de-DE" sz="1200" dirty="0" err="1">
                <a:solidFill>
                  <a:srgbClr val="000096"/>
                </a:solidFill>
              </a:rPr>
              <a:t>edm:ProvidedCHO</a:t>
            </a:r>
            <a:r>
              <a:rPr lang="de-DE" sz="1200" dirty="0">
                <a:solidFill>
                  <a:srgbClr val="000096"/>
                </a:solidFill>
              </a:rPr>
              <a:t>&gt;</a:t>
            </a:r>
            <a:endParaRPr lang="de-DE" sz="1200" dirty="0">
              <a:solidFill>
                <a:srgbClr val="A5003B"/>
              </a:solidFill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323527" y="4734342"/>
            <a:ext cx="4968552" cy="288032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Rectangle 4"/>
          <p:cNvSpPr/>
          <p:nvPr/>
        </p:nvSpPr>
        <p:spPr>
          <a:xfrm>
            <a:off x="323528" y="3140968"/>
            <a:ext cx="4968552" cy="257552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0" tIns="45682" rIns="91360" bIns="45682" rtlCol="0" anchor="ctr"/>
          <a:lstStyle/>
          <a:p>
            <a:pPr algn="ctr" defTabSz="456819"/>
            <a:endParaRPr lang="de-DE">
              <a:solidFill>
                <a:srgbClr val="FFFFFF"/>
              </a:solidFill>
            </a:endParaRPr>
          </a:p>
        </p:txBody>
      </p:sp>
      <p:grpSp>
        <p:nvGrpSpPr>
          <p:cNvPr id="2" name="Gruppieren 19"/>
          <p:cNvGrpSpPr/>
          <p:nvPr/>
        </p:nvGrpSpPr>
        <p:grpSpPr>
          <a:xfrm>
            <a:off x="6084168" y="1628800"/>
            <a:ext cx="3059832" cy="4464494"/>
            <a:chOff x="6012160" y="1340768"/>
            <a:chExt cx="3059832" cy="4464494"/>
          </a:xfrm>
        </p:grpSpPr>
        <p:sp>
          <p:nvSpPr>
            <p:cNvPr id="8" name="Ellipse 7"/>
            <p:cNvSpPr>
              <a:spLocks noChangeAspect="1"/>
            </p:cNvSpPr>
            <p:nvPr/>
          </p:nvSpPr>
          <p:spPr>
            <a:xfrm>
              <a:off x="6012160" y="1340768"/>
              <a:ext cx="2892112" cy="100811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b="1" dirty="0" err="1">
                  <a:solidFill>
                    <a:srgbClr val="000000"/>
                  </a:solidFill>
                  <a:ea typeface="Microsoft YaHei" pitchFamily="34" charset="-122"/>
                </a:rPr>
                <a:t>edm:ProvidedCHO</a:t>
              </a: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dirty="0">
                  <a:solidFill>
                    <a:srgbClr val="333333"/>
                  </a:solidFill>
                </a:rPr>
                <a:t>http://d-nb.info/</a:t>
              </a: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dirty="0">
                  <a:solidFill>
                    <a:srgbClr val="333333"/>
                  </a:solidFill>
                </a:rPr>
                <a:t>1000095037</a:t>
              </a:r>
              <a:br>
                <a:rPr lang="de-DE" dirty="0">
                  <a:solidFill>
                    <a:srgbClr val="333333"/>
                  </a:solidFill>
                </a:rPr>
              </a:b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333333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>
              <a:off x="6012160" y="4797152"/>
              <a:ext cx="2892112" cy="100811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b="1" dirty="0" err="1">
                  <a:solidFill>
                    <a:srgbClr val="000000"/>
                  </a:solidFill>
                  <a:ea typeface="Microsoft YaHei" pitchFamily="34" charset="-122"/>
                </a:rPr>
                <a:t>edm:ProvidedCHO</a:t>
              </a: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dirty="0">
                  <a:solidFill>
                    <a:srgbClr val="333333"/>
                  </a:solidFill>
                </a:rPr>
                <a:t>http://d-nb.info/</a:t>
              </a: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r>
                <a:rPr lang="de-DE" dirty="0">
                  <a:solidFill>
                    <a:srgbClr val="333333"/>
                  </a:solidFill>
                </a:rPr>
                <a:t>014538970</a:t>
              </a:r>
              <a:br>
                <a:rPr lang="de-DE" dirty="0">
                  <a:solidFill>
                    <a:srgbClr val="333333"/>
                  </a:solidFill>
                </a:rPr>
              </a:br>
              <a:endParaRPr lang="de-DE" b="1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dirty="0">
                <a:solidFill>
                  <a:srgbClr val="333333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  <a:p>
              <a:pPr algn="ctr" defTabSz="44889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47303" algn="l"/>
                  <a:tab pos="896194" algn="l"/>
                  <a:tab pos="1345084" algn="l"/>
                  <a:tab pos="1793975" algn="l"/>
                  <a:tab pos="2242865" algn="l"/>
                  <a:tab pos="2691755" algn="l"/>
                  <a:tab pos="3140643" algn="l"/>
                  <a:tab pos="3589536" algn="l"/>
                  <a:tab pos="4038424" algn="l"/>
                  <a:tab pos="4487316" algn="l"/>
                  <a:tab pos="4936204" algn="l"/>
                  <a:tab pos="5385094" algn="l"/>
                  <a:tab pos="5833986" algn="l"/>
                  <a:tab pos="6282874" algn="l"/>
                  <a:tab pos="6731765" algn="l"/>
                  <a:tab pos="7180655" algn="l"/>
                  <a:tab pos="7629545" algn="l"/>
                  <a:tab pos="8078435" algn="l"/>
                  <a:tab pos="8527325" algn="l"/>
                  <a:tab pos="8976214" algn="l"/>
                </a:tabLst>
              </a:pPr>
              <a:endParaRPr lang="de-DE" sz="1600" dirty="0">
                <a:solidFill>
                  <a:srgbClr val="000000"/>
                </a:solidFill>
                <a:ea typeface="Microsoft YaHei" pitchFamily="34" charset="-122"/>
              </a:endParaRPr>
            </a:p>
          </p:txBody>
        </p:sp>
        <p:cxnSp>
          <p:nvCxnSpPr>
            <p:cNvPr id="15" name="Gerade Verbindung mit Pfeil 14"/>
            <p:cNvCxnSpPr>
              <a:stCxn id="8" idx="4"/>
              <a:endCxn id="12" idx="0"/>
            </p:cNvCxnSpPr>
            <p:nvPr/>
          </p:nvCxnSpPr>
          <p:spPr>
            <a:xfrm>
              <a:off x="7458216" y="2348878"/>
              <a:ext cx="0" cy="2448274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7127776" y="3284984"/>
              <a:ext cx="194421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457200"/>
              <a:r>
                <a:rPr lang="de-DE" dirty="0" err="1">
                  <a:solidFill>
                    <a:srgbClr val="333333"/>
                  </a:solidFill>
                </a:rPr>
                <a:t>dcterms:IsPartOf</a:t>
              </a:r>
              <a:endParaRPr lang="de-DE" dirty="0">
                <a:solidFill>
                  <a:srgbClr val="33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648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Mapping MARC XML zu View</a:t>
            </a:r>
          </a:p>
          <a:p>
            <a:r>
              <a:rPr lang="de-DE" sz="2800" dirty="0" smtClean="0"/>
              <a:t>Detailansicht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176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Mapping Bibliotheksspezifischer View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2" t="33108" r="49392" b="22438"/>
          <a:stretch/>
        </p:blipFill>
        <p:spPr bwMode="auto">
          <a:xfrm>
            <a:off x="0" y="1412776"/>
            <a:ext cx="4730473" cy="4205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 flipV="1">
            <a:off x="3491880" y="1772816"/>
            <a:ext cx="1296144" cy="13660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265793"/>
              </p:ext>
            </p:extLst>
          </p:nvPr>
        </p:nvGraphicFramePr>
        <p:xfrm>
          <a:off x="4860032" y="1484784"/>
          <a:ext cx="4104456" cy="38760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2052228"/>
                <a:gridCol w="205222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View Bibliothek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MARC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</a:rPr>
                        <a:t> 21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Titel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8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245 $a, $b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Beteiligte Personen</a:t>
                      </a:r>
                      <a:r>
                        <a:rPr lang="de-DE" baseline="0" dirty="0" smtClean="0">
                          <a:solidFill>
                            <a:schemeClr val="tx2"/>
                          </a:solidFill>
                        </a:rPr>
                        <a:t> und Organisationen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8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1XX</a:t>
                      </a:r>
                    </a:p>
                    <a:p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Dokumenttyp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Leader, Pos. 07</a:t>
                      </a:r>
                      <a:r>
                        <a:rPr lang="de-DE" baseline="0" dirty="0" smtClean="0">
                          <a:solidFill>
                            <a:schemeClr val="tx2"/>
                          </a:solidFill>
                        </a:rPr>
                        <a:t>,</a:t>
                      </a:r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 19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Erschienen</a:t>
                      </a:r>
                      <a:endParaRPr lang="de-DE" sz="18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260 $a, $b, $c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Sprache</a:t>
                      </a:r>
                      <a:endParaRPr lang="de-DE" sz="18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008, Pos. 35-37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Umfang</a:t>
                      </a:r>
                      <a:endParaRPr lang="de-DE" sz="18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300 $a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Link zum </a:t>
                      </a:r>
                      <a:r>
                        <a:rPr lang="de-DE" sz="1800" kern="1200" baseline="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Katalogisat</a:t>
                      </a:r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/OPAC</a:t>
                      </a:r>
                      <a:endParaRPr lang="de-DE" sz="18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http://</a:t>
                      </a:r>
                    </a:p>
                    <a:p>
                      <a:r>
                        <a:rPr lang="de-DE" dirty="0" smtClean="0">
                          <a:solidFill>
                            <a:schemeClr val="tx2"/>
                          </a:solidFill>
                        </a:rPr>
                        <a:t>d-nb.info/[001]</a:t>
                      </a:r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de-DE" sz="18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53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IV. Normdaten und Vokabulare</a:t>
            </a:r>
          </a:p>
          <a:p>
            <a:r>
              <a:rPr lang="de-DE" sz="2800" dirty="0" smtClean="0"/>
              <a:t>      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7157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63538" indent="-363538">
              <a:buFont typeface="Symbol" pitchFamily="18" charset="2"/>
              <a:buChar char="-"/>
            </a:pPr>
            <a:r>
              <a:rPr lang="de-DE" dirty="0" smtClean="0"/>
              <a:t>Zentrales Zugangsportal zu digitalen Objekten aus Kultur und Wissenschaft</a:t>
            </a:r>
          </a:p>
          <a:p>
            <a:pPr marL="820738" lvl="1" indent="-363538">
              <a:buFont typeface="Symbol" pitchFamily="18" charset="2"/>
              <a:buChar char="-"/>
            </a:pPr>
            <a:r>
              <a:rPr lang="de-DE" dirty="0" smtClean="0"/>
              <a:t>Spartenübergreifend (Archive, Bibliotheken, Museen, Mediatheken, Denkmalpflege, Wissenschaft)</a:t>
            </a:r>
          </a:p>
          <a:p>
            <a:pPr marL="820738" lvl="1" indent="-363538">
              <a:buFont typeface="Symbol" pitchFamily="18" charset="2"/>
              <a:buChar char="-"/>
            </a:pPr>
            <a:r>
              <a:rPr lang="de-DE" dirty="0" smtClean="0"/>
              <a:t>Interdisziplinär</a:t>
            </a:r>
          </a:p>
          <a:p>
            <a:pPr marL="363538" indent="-363538">
              <a:buFont typeface="Symbol" pitchFamily="18" charset="2"/>
              <a:buChar char="-"/>
            </a:pPr>
            <a:r>
              <a:rPr lang="de-DE" dirty="0" smtClean="0"/>
              <a:t>Nationaler Aggregator für Europeana</a:t>
            </a:r>
          </a:p>
          <a:p>
            <a:pPr marL="363538" indent="-363538">
              <a:buFont typeface="Symbol" pitchFamily="18" charset="2"/>
              <a:buChar char="-"/>
            </a:pPr>
            <a:r>
              <a:rPr lang="de-DE" dirty="0" smtClean="0"/>
              <a:t>Kooperatives Netzwerk von Kultur- und Wissenschaftseinrichtungen (KWE) in Deutschland</a:t>
            </a:r>
          </a:p>
          <a:p>
            <a:pPr marL="820738" lvl="1" indent="-363538">
              <a:buFont typeface="Symbol" pitchFamily="18" charset="2"/>
              <a:buChar char="-"/>
            </a:pPr>
            <a:r>
              <a:rPr lang="de-DE" dirty="0" smtClean="0"/>
              <a:t>fördert die Kooperation zwischen ihren Mitgliedern</a:t>
            </a:r>
          </a:p>
          <a:p>
            <a:pPr marL="820738" lvl="1" indent="-363538">
              <a:buFont typeface="Symbol" pitchFamily="18" charset="2"/>
              <a:buChar char="-"/>
            </a:pPr>
            <a:r>
              <a:rPr lang="de-DE" dirty="0" smtClean="0"/>
              <a:t>Dienstleister für KWE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500" dirty="0" smtClean="0"/>
              <a:t>Was ist die Deutsche Digitale Bibliothek?</a:t>
            </a:r>
            <a:endParaRPr lang="de-DE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Normdaten-Einbindung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2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Einbindung von Normdaten (2013)</a:t>
            </a:r>
          </a:p>
          <a:p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-169913" y="835261"/>
            <a:ext cx="9253083" cy="5364141"/>
            <a:chOff x="-169913" y="835261"/>
            <a:chExt cx="9253083" cy="5364141"/>
          </a:xfrm>
        </p:grpSpPr>
        <p:grpSp>
          <p:nvGrpSpPr>
            <p:cNvPr id="5" name="Gruppieren 4"/>
            <p:cNvGrpSpPr/>
            <p:nvPr/>
          </p:nvGrpSpPr>
          <p:grpSpPr>
            <a:xfrm>
              <a:off x="-169913" y="835261"/>
              <a:ext cx="9253083" cy="5364141"/>
              <a:chOff x="-169913" y="835261"/>
              <a:chExt cx="9253083" cy="5364141"/>
            </a:xfrm>
          </p:grpSpPr>
          <p:pic>
            <p:nvPicPr>
              <p:cNvPr id="2" name="Grafik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69913" y="878959"/>
                <a:ext cx="5818632" cy="5284089"/>
              </a:xfrm>
              <a:prstGeom prst="rect">
                <a:avLst/>
              </a:prstGeom>
            </p:spPr>
          </p:pic>
          <p:sp>
            <p:nvSpPr>
              <p:cNvPr id="9" name="Rectangle 5"/>
              <p:cNvSpPr/>
              <p:nvPr/>
            </p:nvSpPr>
            <p:spPr>
              <a:xfrm>
                <a:off x="63724" y="1989667"/>
                <a:ext cx="4075775" cy="4083173"/>
              </a:xfrm>
              <a:prstGeom prst="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5"/>
              <p:cNvSpPr/>
              <p:nvPr/>
            </p:nvSpPr>
            <p:spPr>
              <a:xfrm>
                <a:off x="63723" y="1213611"/>
                <a:ext cx="4075775" cy="701645"/>
              </a:xfrm>
              <a:prstGeom prst="rect">
                <a:avLst/>
              </a:prstGeom>
              <a:noFill/>
              <a:ln w="22225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5"/>
              <p:cNvSpPr/>
              <p:nvPr/>
            </p:nvSpPr>
            <p:spPr>
              <a:xfrm>
                <a:off x="4199465" y="3276601"/>
                <a:ext cx="1449253" cy="515278"/>
              </a:xfrm>
              <a:prstGeom prst="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7"/>
              <p:cNvSpPr/>
              <p:nvPr/>
            </p:nvSpPr>
            <p:spPr>
              <a:xfrm>
                <a:off x="4001492" y="835261"/>
                <a:ext cx="1703999" cy="391137"/>
              </a:xfrm>
              <a:prstGeom prst="rect">
                <a:avLst/>
              </a:prstGeom>
              <a:noFill/>
              <a:ln w="222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r" defTabSz="456819"/>
                <a:r>
                  <a:rPr lang="de-DE" b="1" dirty="0">
                    <a:solidFill>
                      <a:srgbClr val="FFC000"/>
                    </a:solidFill>
                  </a:rPr>
                  <a:t>Wikipedia</a:t>
                </a:r>
              </a:p>
            </p:txBody>
          </p:sp>
          <p:sp>
            <p:nvSpPr>
              <p:cNvPr id="15" name="Rectangle 7"/>
              <p:cNvSpPr/>
              <p:nvPr/>
            </p:nvSpPr>
            <p:spPr>
              <a:xfrm>
                <a:off x="2928478" y="853723"/>
                <a:ext cx="1703999" cy="391137"/>
              </a:xfrm>
              <a:prstGeom prst="rect">
                <a:avLst/>
              </a:prstGeom>
              <a:noFill/>
              <a:ln w="222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r>
                  <a:rPr lang="de-DE" b="1" dirty="0">
                    <a:solidFill>
                      <a:srgbClr val="458240">
                        <a:lumMod val="60000"/>
                        <a:lumOff val="40000"/>
                      </a:srgbClr>
                    </a:solidFill>
                  </a:rPr>
                  <a:t>GND</a:t>
                </a:r>
              </a:p>
            </p:txBody>
          </p:sp>
          <p:sp>
            <p:nvSpPr>
              <p:cNvPr id="16" name="Rectangle 5"/>
              <p:cNvSpPr/>
              <p:nvPr/>
            </p:nvSpPr>
            <p:spPr>
              <a:xfrm>
                <a:off x="4199465" y="3873756"/>
                <a:ext cx="1449253" cy="1383127"/>
              </a:xfrm>
              <a:prstGeom prst="rect">
                <a:avLst/>
              </a:prstGeom>
              <a:noFill/>
              <a:ln w="22225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7"/>
              <p:cNvSpPr/>
              <p:nvPr/>
            </p:nvSpPr>
            <p:spPr>
              <a:xfrm>
                <a:off x="4603094" y="5224491"/>
                <a:ext cx="1703999" cy="391137"/>
              </a:xfrm>
              <a:prstGeom prst="rect">
                <a:avLst/>
              </a:prstGeom>
              <a:noFill/>
              <a:ln w="222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algn="ctr" defTabSz="456819"/>
                <a:r>
                  <a:rPr lang="de-DE" b="1" dirty="0">
                    <a:solidFill>
                      <a:srgbClr val="458240">
                        <a:lumMod val="60000"/>
                        <a:lumOff val="40000"/>
                      </a:srgbClr>
                    </a:solidFill>
                  </a:rPr>
                  <a:t>GND</a:t>
                </a:r>
              </a:p>
            </p:txBody>
          </p:sp>
          <p:sp>
            <p:nvSpPr>
              <p:cNvPr id="19" name="Textplatzhalter 1"/>
              <p:cNvSpPr txBox="1">
                <a:spLocks/>
              </p:cNvSpPr>
              <p:nvPr/>
            </p:nvSpPr>
            <p:spPr>
              <a:xfrm>
                <a:off x="5893699" y="1340768"/>
                <a:ext cx="3189471" cy="4680000"/>
              </a:xfrm>
              <a:prstGeom prst="rect">
                <a:avLst/>
              </a:prstGeom>
            </p:spPr>
            <p:txBody>
              <a:bodyPr vert="horz" wrap="square" lIns="0" tIns="0" rIns="0" bIns="0">
                <a:noAutofit/>
              </a:bodyPr>
              <a:lstStyle>
                <a:lvl1pPr marL="0" indent="0" algn="l" defTabSz="456819" rtl="0" eaLnBrk="1" latinLnBrk="0" hangingPunct="1">
                  <a:spcBef>
                    <a:spcPct val="20000"/>
                  </a:spcBef>
                  <a:buFont typeface="Arial"/>
                  <a:buNone/>
                  <a:defRPr sz="1800" b="0" i="0" kern="1200" baseline="0">
                    <a:solidFill>
                      <a:schemeClr val="tx2"/>
                    </a:solidFill>
                    <a:latin typeface="Calibri"/>
                    <a:ea typeface="+mn-ea"/>
                    <a:cs typeface="Calibri"/>
                  </a:defRPr>
                </a:lvl1pPr>
                <a:lvl2pPr marL="456819" indent="0" algn="l" defTabSz="456819" rtl="0" eaLnBrk="1" latinLnBrk="0" hangingPunct="1">
                  <a:spcBef>
                    <a:spcPct val="20000"/>
                  </a:spcBef>
                  <a:buFont typeface="Arial"/>
                  <a:buNone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3642" indent="0" algn="l" defTabSz="456819" rtl="0" eaLnBrk="1" latinLnBrk="0" hangingPunct="1">
                  <a:spcBef>
                    <a:spcPct val="20000"/>
                  </a:spcBef>
                  <a:buFont typeface="Arial"/>
                  <a:buNone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370464" indent="0" algn="l" defTabSz="456819" rtl="0" eaLnBrk="1" latinLnBrk="0" hangingPunct="1">
                  <a:spcBef>
                    <a:spcPct val="20000"/>
                  </a:spcBef>
                  <a:buFont typeface="Arial"/>
                  <a:buNone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827283" indent="0" algn="l" defTabSz="456819" rtl="0" eaLnBrk="1" latinLnBrk="0" hangingPunct="1">
                  <a:spcBef>
                    <a:spcPct val="20000"/>
                  </a:spcBef>
                  <a:buFont typeface="Arial"/>
                  <a:buNone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2516" indent="-228411" algn="l" defTabSz="45681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69337" indent="-228411" algn="l" defTabSz="45681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6158" indent="-228411" algn="l" defTabSz="45681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2978" indent="-228411" algn="l" defTabSz="456819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externer Normdaten-Service für Personen und Orte</a:t>
                </a:r>
              </a:p>
              <a:p>
                <a:pPr marL="285750" indent="-285750">
                  <a:spcBef>
                    <a:spcPts val="1200"/>
                  </a:spcBef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Entitäten-Seite mit Daten aus externen Quellen (z. B. GND, </a:t>
                </a:r>
                <a:r>
                  <a:rPr lang="de-DE" dirty="0" err="1" smtClean="0">
                    <a:solidFill>
                      <a:srgbClr val="333333"/>
                    </a:solidFill>
                  </a:rPr>
                  <a:t>Wikipedia</a:t>
                </a:r>
                <a:r>
                  <a:rPr lang="de-DE" dirty="0" smtClean="0">
                    <a:solidFill>
                      <a:srgbClr val="333333"/>
                    </a:solidFill>
                  </a:rPr>
                  <a:t>)</a:t>
                </a:r>
              </a:p>
              <a:p>
                <a:pPr marL="285750" indent="-285750">
                  <a:spcBef>
                    <a:spcPts val="1200"/>
                  </a:spcBef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Voraussetzung: </a:t>
                </a:r>
                <a:r>
                  <a:rPr lang="de-DE" dirty="0">
                    <a:solidFill>
                      <a:srgbClr val="333333"/>
                    </a:solidFill>
                  </a:rPr>
                  <a:t>GND-URIs in den Quelldaten</a:t>
                </a:r>
              </a:p>
              <a:p>
                <a:pPr marL="285750" indent="-285750">
                  <a:spcBef>
                    <a:spcPts val="1200"/>
                  </a:spcBef>
                  <a:buFontTx/>
                  <a:buChar char="-"/>
                </a:pPr>
                <a:r>
                  <a:rPr lang="de-DE" dirty="0" err="1" smtClean="0">
                    <a:solidFill>
                      <a:srgbClr val="333333"/>
                    </a:solidFill>
                  </a:rPr>
                  <a:t>explorative</a:t>
                </a:r>
                <a:r>
                  <a:rPr lang="de-DE" dirty="0" smtClean="0">
                    <a:solidFill>
                      <a:srgbClr val="333333"/>
                    </a:solidFill>
                  </a:rPr>
                  <a:t> Suche in DDB und anderen Angeboten</a:t>
                </a:r>
                <a:endParaRPr lang="de-DE" dirty="0">
                  <a:solidFill>
                    <a:srgbClr val="333333"/>
                  </a:solidFill>
                </a:endParaRPr>
              </a:p>
              <a:p>
                <a:pPr marL="285750" indent="-285750">
                  <a:spcBef>
                    <a:spcPts val="1200"/>
                  </a:spcBef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rollenbasierte Facetten</a:t>
                </a:r>
              </a:p>
              <a:p>
                <a:pPr marL="742569" lvl="1" indent="-285750"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eventbasierte Modellierung</a:t>
                </a:r>
              </a:p>
              <a:p>
                <a:pPr marL="742569" lvl="1" indent="-285750">
                  <a:buFontTx/>
                  <a:buChar char="-"/>
                </a:pPr>
                <a:r>
                  <a:rPr lang="de-DE" dirty="0" smtClean="0">
                    <a:solidFill>
                      <a:srgbClr val="333333"/>
                    </a:solidFill>
                  </a:rPr>
                  <a:t>Vokabular für Event-Typen (z. B. </a:t>
                </a:r>
                <a:r>
                  <a:rPr lang="de-DE" dirty="0" err="1" smtClean="0">
                    <a:solidFill>
                      <a:srgbClr val="333333"/>
                    </a:solidFill>
                  </a:rPr>
                  <a:t>creation</a:t>
                </a:r>
                <a:r>
                  <a:rPr lang="de-DE" dirty="0" smtClean="0">
                    <a:solidFill>
                      <a:srgbClr val="333333"/>
                    </a:solidFill>
                  </a:rPr>
                  <a:t>)</a:t>
                </a:r>
              </a:p>
              <a:p>
                <a:pPr marL="285750" indent="-285750">
                  <a:buFontTx/>
                  <a:buChar char="-"/>
                </a:pPr>
                <a:endParaRPr lang="de-DE" dirty="0" smtClean="0">
                  <a:solidFill>
                    <a:srgbClr val="333333"/>
                  </a:solidFill>
                </a:endParaRPr>
              </a:p>
            </p:txBody>
          </p:sp>
          <p:sp>
            <p:nvSpPr>
              <p:cNvPr id="20" name="Rectangle 7"/>
              <p:cNvSpPr/>
              <p:nvPr/>
            </p:nvSpPr>
            <p:spPr>
              <a:xfrm>
                <a:off x="4101735" y="5808265"/>
                <a:ext cx="1703999" cy="391137"/>
              </a:xfrm>
              <a:prstGeom prst="rect">
                <a:avLst/>
              </a:prstGeom>
              <a:noFill/>
              <a:ln w="222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360" tIns="45682" rIns="91360" bIns="45682" rtlCol="0" anchor="ctr"/>
              <a:lstStyle/>
              <a:p>
                <a:pPr defTabSz="456819"/>
                <a:r>
                  <a:rPr lang="de-DE" b="1" dirty="0">
                    <a:solidFill>
                      <a:srgbClr val="7030A0"/>
                    </a:solidFill>
                  </a:rPr>
                  <a:t>DDB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4199466" y="1196677"/>
              <a:ext cx="1443561" cy="2004703"/>
            </a:xfrm>
            <a:prstGeom prst="rect">
              <a:avLst/>
            </a:prstGeom>
            <a:noFill/>
            <a:ln w="222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360" tIns="45682" rIns="91360" bIns="45682" rtlCol="0" anchor="ctr"/>
            <a:lstStyle/>
            <a:p>
              <a:pPr algn="ctr" defTabSz="456819"/>
              <a:endParaRPr lang="de-DE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380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Kontrollierte DDB-Vokabulare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58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26132" y="1414599"/>
            <a:ext cx="8386068" cy="3758534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DDB-Vokabulare für „Labels“ im DDB-Portal:</a:t>
            </a:r>
          </a:p>
          <a:p>
            <a:pPr marL="742712" lvl="1" indent="-285512">
              <a:buFontTx/>
              <a:buChar char="-"/>
            </a:pPr>
            <a:r>
              <a:rPr lang="de-DE" sz="1600" dirty="0" smtClean="0"/>
              <a:t>Basisfacetten und Unterfacetten</a:t>
            </a:r>
          </a:p>
          <a:p>
            <a:pPr marL="742712" lvl="1" indent="-285512">
              <a:buFontTx/>
              <a:buChar char="-"/>
            </a:pPr>
            <a:r>
              <a:rPr lang="de-DE" sz="1600" dirty="0" smtClean="0"/>
              <a:t>Spartenspezifische Views</a:t>
            </a:r>
          </a:p>
          <a:p>
            <a:pPr marL="742712" lvl="1" indent="-285512">
              <a:buFontTx/>
              <a:buChar char="-"/>
            </a:pPr>
            <a:r>
              <a:rPr lang="de-DE" sz="1600" dirty="0" err="1" smtClean="0"/>
              <a:t>Types</a:t>
            </a:r>
            <a:r>
              <a:rPr lang="de-DE" sz="1600" dirty="0" smtClean="0"/>
              <a:t> (z.B. Medientypen, Eventtypen, etc.)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Verwaltung der Vokabulare mit </a:t>
            </a:r>
            <a:r>
              <a:rPr lang="de-DE" dirty="0" err="1" smtClean="0"/>
              <a:t>xTree</a:t>
            </a:r>
            <a:endParaRPr lang="de-DE" dirty="0" smtClean="0"/>
          </a:p>
          <a:p>
            <a:pPr marL="742334" lvl="2" indent="-285512">
              <a:buFontTx/>
              <a:buChar char="-"/>
            </a:pPr>
            <a:r>
              <a:rPr lang="de-DE" sz="1600" dirty="0" smtClean="0"/>
              <a:t>Webbasiertes Tool zur gemeinsamen Erfassung und Pflege von Vokabularen</a:t>
            </a:r>
          </a:p>
          <a:p>
            <a:pPr marL="742334" lvl="2" indent="-285512">
              <a:buFontTx/>
              <a:buChar char="-"/>
            </a:pPr>
            <a:r>
              <a:rPr lang="de-DE" sz="1600" dirty="0" smtClean="0"/>
              <a:t>Bereitstellung der Software durch </a:t>
            </a:r>
            <a:r>
              <a:rPr lang="de-DE" sz="1600" dirty="0" smtClean="0"/>
              <a:t>DDB-Kooperationspartner (</a:t>
            </a:r>
            <a:r>
              <a:rPr lang="de-DE" sz="1600" dirty="0" err="1" smtClean="0"/>
              <a:t>digiCULT</a:t>
            </a:r>
            <a:r>
              <a:rPr lang="de-DE" sz="1600" dirty="0" smtClean="0"/>
              <a:t> )</a:t>
            </a:r>
            <a:endParaRPr lang="de-DE" sz="1600" dirty="0" smtClean="0"/>
          </a:p>
          <a:p>
            <a:pPr marL="285372" lvl="1" indent="-285750"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Einsatz </a:t>
            </a:r>
            <a:r>
              <a:rPr lang="de-DE" dirty="0" smtClean="0">
                <a:sym typeface="Wingdings" pitchFamily="2" charset="2"/>
              </a:rPr>
              <a:t>von </a:t>
            </a:r>
            <a:r>
              <a:rPr lang="de-DE" dirty="0" err="1" smtClean="0">
                <a:sym typeface="Wingdings" pitchFamily="2" charset="2"/>
              </a:rPr>
              <a:t>xTree</a:t>
            </a:r>
            <a:r>
              <a:rPr lang="de-DE" dirty="0" smtClean="0">
                <a:sym typeface="Wingdings" pitchFamily="2" charset="2"/>
              </a:rPr>
              <a:t> in DDB zur:</a:t>
            </a:r>
            <a:endParaRPr lang="de-DE" dirty="0">
              <a:sym typeface="Wingdings" pitchFamily="2" charset="2"/>
            </a:endParaRPr>
          </a:p>
          <a:p>
            <a:pPr marL="742334" lvl="2" indent="-285512">
              <a:buFontTx/>
              <a:buChar char="-"/>
            </a:pPr>
            <a:r>
              <a:rPr lang="de-DE" sz="1600" dirty="0" smtClean="0">
                <a:sym typeface="Wingdings" pitchFamily="2" charset="2"/>
              </a:rPr>
              <a:t>Verwaltung, Pflege und Lokalisierung </a:t>
            </a:r>
            <a:r>
              <a:rPr lang="de-DE" sz="1600" dirty="0">
                <a:sym typeface="Wingdings" pitchFamily="2" charset="2"/>
              </a:rPr>
              <a:t>der Labels </a:t>
            </a:r>
            <a:r>
              <a:rPr lang="de-DE" sz="1600" dirty="0" smtClean="0">
                <a:sym typeface="Wingdings" pitchFamily="2" charset="2"/>
              </a:rPr>
              <a:t>des DDB-</a:t>
            </a:r>
            <a:r>
              <a:rPr lang="de-DE" sz="1600" dirty="0" err="1" smtClean="0">
                <a:sym typeface="Wingdings" pitchFamily="2" charset="2"/>
              </a:rPr>
              <a:t>Frontends</a:t>
            </a:r>
            <a:endParaRPr lang="de-DE" sz="1600" dirty="0">
              <a:sym typeface="Wingdings" pitchFamily="2" charset="2"/>
            </a:endParaRPr>
          </a:p>
          <a:p>
            <a:pPr marL="742334" lvl="2" indent="-285512">
              <a:buFontTx/>
              <a:buChar char="-"/>
            </a:pPr>
            <a:r>
              <a:rPr lang="de-DE" sz="1600" dirty="0"/>
              <a:t>Veröffentlichung der Vokabulare </a:t>
            </a:r>
            <a:endParaRPr lang="de-DE" sz="1600" dirty="0" smtClean="0"/>
          </a:p>
          <a:p>
            <a:pPr marL="742334" lvl="2" indent="-285512">
              <a:buFontTx/>
              <a:buChar char="-"/>
            </a:pPr>
            <a:r>
              <a:rPr lang="de-DE" sz="1600" dirty="0" smtClean="0"/>
              <a:t>Erstellung </a:t>
            </a:r>
            <a:r>
              <a:rPr lang="de-DE" sz="1600" dirty="0"/>
              <a:t>von Konkordanzen zu </a:t>
            </a:r>
            <a:r>
              <a:rPr lang="de-DE" sz="1600" dirty="0" smtClean="0"/>
              <a:t>Standard-Vokabularen </a:t>
            </a:r>
          </a:p>
          <a:p>
            <a:pPr marL="742334" lvl="2" indent="-285512">
              <a:buFontTx/>
              <a:buChar char="-"/>
            </a:pPr>
            <a:r>
              <a:rPr lang="de-DE" sz="1600" dirty="0" smtClean="0"/>
              <a:t>Nachnutzung von Vokabularen </a:t>
            </a:r>
            <a:r>
              <a:rPr lang="de-DE" sz="1600" dirty="0"/>
              <a:t>aus Museumskontext (z.B. </a:t>
            </a:r>
            <a:r>
              <a:rPr lang="de-DE" sz="1600" dirty="0" smtClean="0"/>
              <a:t>Eventtypen</a:t>
            </a:r>
            <a:r>
              <a:rPr lang="de-DE" sz="1600" dirty="0"/>
              <a:t>)</a:t>
            </a:r>
          </a:p>
          <a:p>
            <a:pPr marL="742334" lvl="2" indent="-285512">
              <a:buFontTx/>
              <a:buChar char="-"/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4600" y="503935"/>
            <a:ext cx="6283688" cy="425004"/>
          </a:xfrm>
        </p:spPr>
        <p:txBody>
          <a:bodyPr/>
          <a:lstStyle/>
          <a:p>
            <a:r>
              <a:rPr lang="de-DE" dirty="0" smtClean="0"/>
              <a:t>Kontrollierte Vokabulare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77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0000" y="410803"/>
            <a:ext cx="6283688" cy="425004"/>
          </a:xfrm>
        </p:spPr>
        <p:txBody>
          <a:bodyPr/>
          <a:lstStyle/>
          <a:p>
            <a:r>
              <a:rPr lang="de-DE" dirty="0" smtClean="0"/>
              <a:t>Beispiel: DDB-Zeitvokabular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96" y="1126067"/>
            <a:ext cx="6662495" cy="512233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383859" y="1955799"/>
            <a:ext cx="2514608" cy="4185761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333333"/>
                </a:solidFill>
              </a:rPr>
              <a:t>Facette Zeit: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olidFill>
                  <a:srgbClr val="333333"/>
                </a:solidFill>
              </a:rPr>
              <a:t>Zeitangaben in Bezug zum analogen oder digitalen Primärobjekt (Geschehen, Thema)</a:t>
            </a:r>
          </a:p>
          <a:p>
            <a:endParaRPr lang="de-DE" sz="1400" dirty="0">
              <a:solidFill>
                <a:srgbClr val="333333"/>
              </a:solidFill>
            </a:endParaRPr>
          </a:p>
          <a:p>
            <a:r>
              <a:rPr lang="de-DE" sz="1400" b="1" dirty="0" smtClean="0">
                <a:solidFill>
                  <a:srgbClr val="333333"/>
                </a:solidFill>
              </a:rPr>
              <a:t>Bereinigungsprozess</a:t>
            </a:r>
            <a:r>
              <a:rPr lang="de-DE" sz="1400" b="1" dirty="0">
                <a:solidFill>
                  <a:srgbClr val="333333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olidFill>
                  <a:srgbClr val="333333"/>
                </a:solidFill>
              </a:rPr>
              <a:t>Regelbasierte Bereinigung der Eingangswerte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olidFill>
                  <a:srgbClr val="333333"/>
                </a:solidFill>
              </a:rPr>
              <a:t>Angelehnt an Regeln des Deutschen Historischen Museums</a:t>
            </a:r>
          </a:p>
          <a:p>
            <a:pPr marL="285750" indent="-285750">
              <a:buFontTx/>
              <a:buChar char="-"/>
            </a:pPr>
            <a:endParaRPr lang="de-DE" sz="1400" dirty="0">
              <a:solidFill>
                <a:srgbClr val="333333"/>
              </a:solidFill>
            </a:endParaRPr>
          </a:p>
          <a:p>
            <a:r>
              <a:rPr lang="de-DE" sz="1400" b="1" dirty="0">
                <a:solidFill>
                  <a:srgbClr val="333333"/>
                </a:solidFill>
              </a:rPr>
              <a:t>Zeitvokabular: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olidFill>
                  <a:srgbClr val="333333"/>
                </a:solidFill>
              </a:rPr>
              <a:t>Mapping der bereinigten Werte zu DDB-Notation (für Lokalisierung der Labels)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olidFill>
                  <a:srgbClr val="333333"/>
                </a:solidFill>
              </a:rPr>
              <a:t>Konkordanz </a:t>
            </a:r>
            <a:r>
              <a:rPr lang="de-DE" sz="1400" dirty="0" smtClean="0">
                <a:solidFill>
                  <a:srgbClr val="333333"/>
                </a:solidFill>
              </a:rPr>
              <a:t>zu </a:t>
            </a:r>
            <a:r>
              <a:rPr lang="de-DE" sz="1400" dirty="0" err="1">
                <a:solidFill>
                  <a:srgbClr val="333333"/>
                </a:solidFill>
              </a:rPr>
              <a:t>VocNet</a:t>
            </a:r>
            <a:r>
              <a:rPr lang="de-DE" sz="1400" dirty="0">
                <a:solidFill>
                  <a:srgbClr val="333333"/>
                </a:solidFill>
              </a:rPr>
              <a:t>-URIs für Veröffentlichung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4800600" y="2751667"/>
            <a:ext cx="1515533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6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07594" y="385402"/>
            <a:ext cx="6283688" cy="425004"/>
          </a:xfrm>
        </p:spPr>
        <p:txBody>
          <a:bodyPr/>
          <a:lstStyle/>
          <a:p>
            <a:r>
              <a:rPr lang="de-DE" dirty="0" smtClean="0"/>
              <a:t>DDB-</a:t>
            </a:r>
            <a:r>
              <a:rPr lang="de-DE" dirty="0" err="1" smtClean="0"/>
              <a:t>Zeitvok</a:t>
            </a:r>
            <a:r>
              <a:rPr lang="de-DE" dirty="0" smtClean="0"/>
              <a:t> in Baumansicht („</a:t>
            </a:r>
            <a:r>
              <a:rPr lang="de-DE" dirty="0" err="1" smtClean="0"/>
              <a:t>Tree</a:t>
            </a:r>
            <a:r>
              <a:rPr lang="de-DE" dirty="0" smtClean="0"/>
              <a:t>“)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1191080"/>
            <a:ext cx="6978110" cy="509558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15898" y="5325533"/>
            <a:ext cx="110067" cy="9313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88895" y="1904999"/>
            <a:ext cx="220136" cy="18626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"/>
          <p:cNvSpPr txBox="1">
            <a:spLocks/>
          </p:cNvSpPr>
          <p:nvPr/>
        </p:nvSpPr>
        <p:spPr>
          <a:xfrm>
            <a:off x="5831325" y="4334934"/>
            <a:ext cx="3016341" cy="108373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vert="horz" wrap="square" lIns="90000" tIns="46800" rIns="90000" bIns="46800">
            <a:noAutofit/>
          </a:bodyPr>
          <a:lstStyle>
            <a:lvl1pPr marL="0" indent="0" algn="l" defTabSz="456819" rtl="0" eaLnBrk="1" latinLnBrk="0" hangingPunct="1">
              <a:spcBef>
                <a:spcPct val="20000"/>
              </a:spcBef>
              <a:buFont typeface="Arial"/>
              <a:buNone/>
              <a:defRPr sz="1800" b="0" i="0" kern="1200" baseline="0">
                <a:solidFill>
                  <a:schemeClr val="tx2"/>
                </a:solidFill>
                <a:latin typeface="Calibri"/>
                <a:ea typeface="+mn-ea"/>
                <a:cs typeface="Calibri"/>
              </a:defRPr>
            </a:lvl1pPr>
            <a:lvl2pPr marL="456819" indent="0" algn="l" defTabSz="456819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3642" indent="0" algn="l" defTabSz="456819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0464" indent="0" algn="l" defTabSz="456819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7283" indent="0" algn="l" defTabSz="456819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2516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37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15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2978" indent="-228411" algn="l" defTabSz="45681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rgbClr val="333333"/>
                </a:solidFill>
              </a:rPr>
              <a:t>3 Kategorien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rgbClr val="333333"/>
                </a:solidFill>
              </a:rPr>
              <a:t>Zeiträume werden zur Gegenwart hin granularer   </a:t>
            </a:r>
          </a:p>
        </p:txBody>
      </p:sp>
    </p:spTree>
    <p:extLst>
      <p:ext uri="{BB962C8B-B14F-4D97-AF65-F5344CB8AC3E}">
        <p14:creationId xmlns:p14="http://schemas.microsoft.com/office/powerpoint/2010/main" val="15063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Relationen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58" y="872068"/>
            <a:ext cx="6135624" cy="549440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111495" y="2006598"/>
            <a:ext cx="537638" cy="26246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Begriff (</a:t>
            </a:r>
            <a:r>
              <a:rPr lang="de-DE" dirty="0" err="1" smtClean="0"/>
              <a:t>Concept</a:t>
            </a:r>
            <a:r>
              <a:rPr lang="de-DE" dirty="0" smtClean="0"/>
              <a:t>)</a:t>
            </a:r>
            <a:endParaRPr lang="de-DE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156608" y="1298132"/>
            <a:ext cx="7597434" cy="4954905"/>
            <a:chOff x="944039" y="1332000"/>
            <a:chExt cx="7597434" cy="4954905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" t="931" r="-977" b="-931"/>
            <a:stretch/>
          </p:blipFill>
          <p:spPr>
            <a:xfrm>
              <a:off x="1332000" y="1332000"/>
              <a:ext cx="7209473" cy="4954905"/>
            </a:xfrm>
            <a:prstGeom prst="rect">
              <a:avLst/>
            </a:prstGeom>
          </p:spPr>
        </p:pic>
        <p:grpSp>
          <p:nvGrpSpPr>
            <p:cNvPr id="23" name="Gruppieren 22"/>
            <p:cNvGrpSpPr/>
            <p:nvPr/>
          </p:nvGrpSpPr>
          <p:grpSpPr>
            <a:xfrm>
              <a:off x="944039" y="2302988"/>
              <a:ext cx="5228198" cy="1239003"/>
              <a:chOff x="944039" y="2302988"/>
              <a:chExt cx="5228198" cy="1239003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2849065" y="2387599"/>
                <a:ext cx="3323172" cy="186267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2849065" y="2937933"/>
                <a:ext cx="3323172" cy="186267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944039" y="2302988"/>
                <a:ext cx="24680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Vorzugsbenennung@de</a:t>
                </a:r>
                <a:endParaRPr lang="de-DE" sz="1400" dirty="0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977911" y="2853211"/>
                <a:ext cx="24680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Vorzugsbenennung@en</a:t>
                </a:r>
                <a:endParaRPr lang="de-DE" sz="1400" dirty="0"/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1659512" y="3234214"/>
                <a:ext cx="26500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Synonym@en</a:t>
                </a:r>
                <a:endParaRPr lang="de-DE" sz="1400" dirty="0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1665864" y="3048006"/>
                <a:ext cx="26500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Synonym@en</a:t>
                </a:r>
                <a:endParaRPr lang="de-DE" sz="1400" dirty="0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1631990" y="2497645"/>
                <a:ext cx="26500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Synonym@de</a:t>
                </a:r>
                <a:endParaRPr lang="de-DE" sz="1400" dirty="0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1631984" y="2666979"/>
                <a:ext cx="26500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 smtClean="0"/>
                  <a:t>Synonym@de</a:t>
                </a:r>
                <a:endParaRPr lang="de-DE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88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282817" y="2315309"/>
            <a:ext cx="7239491" cy="1240691"/>
          </a:xfrm>
        </p:spPr>
        <p:txBody>
          <a:bodyPr/>
          <a:lstStyle/>
          <a:p>
            <a:r>
              <a:rPr lang="de-DE" dirty="0" smtClean="0"/>
              <a:t>V. Die Servicestelle DDB				</a:t>
            </a:r>
            <a:r>
              <a:rPr lang="de-DE" sz="2800" dirty="0" smtClean="0"/>
              <a:t>Organisation der 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386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0000" y="571675"/>
            <a:ext cx="6283688" cy="461267"/>
          </a:xfrm>
        </p:spPr>
        <p:txBody>
          <a:bodyPr/>
          <a:lstStyle/>
          <a:p>
            <a:r>
              <a:rPr lang="de-DE" dirty="0" smtClean="0"/>
              <a:t>Servicestelle – „Service aus einer Hand“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304791" y="1693333"/>
            <a:ext cx="3513665" cy="2937934"/>
            <a:chOff x="558801" y="1693333"/>
            <a:chExt cx="3513665" cy="2937934"/>
          </a:xfrm>
        </p:grpSpPr>
        <p:sp>
          <p:nvSpPr>
            <p:cNvPr id="6" name="Ellipse 5"/>
            <p:cNvSpPr/>
            <p:nvPr/>
          </p:nvSpPr>
          <p:spPr>
            <a:xfrm>
              <a:off x="2184351" y="2904069"/>
              <a:ext cx="1888115" cy="1727198"/>
            </a:xfrm>
            <a:prstGeom prst="ellipse">
              <a:avLst/>
            </a:prstGeom>
            <a:gradFill>
              <a:gsLst>
                <a:gs pos="38000">
                  <a:srgbClr val="92D05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FFFFFF"/>
                  </a:solidFill>
                </a:rPr>
                <a:t>Fachstellen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558801" y="2844800"/>
              <a:ext cx="1854152" cy="1727199"/>
            </a:xfrm>
            <a:prstGeom prst="ellipse">
              <a:avLst/>
            </a:prstGeom>
            <a:gradFill>
              <a:gsLst>
                <a:gs pos="53000">
                  <a:srgbClr val="00B0F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FFFFFF"/>
                  </a:solidFill>
                </a:rPr>
                <a:t>AG Daten</a:t>
              </a:r>
              <a:endParaRPr lang="de-DE" dirty="0">
                <a:solidFill>
                  <a:srgbClr val="FFFFFF"/>
                </a:solidFill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523949" y="1693333"/>
              <a:ext cx="1913517" cy="1752599"/>
            </a:xfrm>
            <a:prstGeom prst="ellipse">
              <a:avLst/>
            </a:prstGeom>
            <a:gradFill>
              <a:gsLst>
                <a:gs pos="17000">
                  <a:srgbClr val="C0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FFFFFF"/>
                  </a:solidFill>
                </a:rPr>
                <a:t>Servicestelle</a:t>
              </a:r>
              <a:endParaRPr lang="de-DE" dirty="0">
                <a:solidFill>
                  <a:srgbClr val="FFFFFF"/>
                </a:solidFill>
              </a:endParaRPr>
            </a:p>
          </p:txBody>
        </p:sp>
      </p:grpSp>
      <p:pic>
        <p:nvPicPr>
          <p:cNvPr id="7" name="Grafik 6" descr="4535210853_116a98a751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1663149" y="2904069"/>
            <a:ext cx="991588" cy="66039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207925" y="1276842"/>
            <a:ext cx="469053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333333"/>
                </a:solidFill>
                <a:cs typeface="Calibri"/>
              </a:rPr>
              <a:t>Servicestelle  an der DNB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Serviceorientierte Anlaufstelle für neue Partner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Spartenübergreifende Zuständigkeit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>
                <a:solidFill>
                  <a:srgbClr val="333333"/>
                </a:solidFill>
                <a:cs typeface="Calibri"/>
              </a:rPr>
              <a:t>Fachliche und organisatorische Unterstützung bei der</a:t>
            </a:r>
            <a:br>
              <a:rPr lang="de-DE" sz="1400" dirty="0">
                <a:solidFill>
                  <a:srgbClr val="333333"/>
                </a:solidFill>
                <a:cs typeface="Calibri"/>
              </a:rPr>
            </a:br>
            <a:r>
              <a:rPr lang="de-DE" sz="1400" dirty="0" smtClean="0">
                <a:solidFill>
                  <a:srgbClr val="333333"/>
                </a:solidFill>
                <a:cs typeface="Calibri"/>
              </a:rPr>
              <a:t>Vorbereitung </a:t>
            </a:r>
            <a:r>
              <a:rPr lang="de-DE" sz="1400" dirty="0">
                <a:solidFill>
                  <a:srgbClr val="333333"/>
                </a:solidFill>
                <a:cs typeface="Calibri"/>
              </a:rPr>
              <a:t>der Lieferung von Daten an die DDB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ab 2013: Etablierung und Erprobung der Prozesse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Ziel: Grundsätzliche Übergabefähigkeit der Servicestelle in eine andere Organisationsform nach ca. zwei bis drei Jahren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Organisatorisches Bindeglied zwischen dem </a:t>
            </a:r>
            <a:r>
              <a:rPr lang="de-DE" sz="1400" i="1" dirty="0" smtClean="0">
                <a:solidFill>
                  <a:srgbClr val="333333"/>
                </a:solidFill>
                <a:cs typeface="Calibri"/>
              </a:rPr>
              <a:t>technischen Betreiber (FIZ Karlsruhe)</a:t>
            </a:r>
            <a:r>
              <a:rPr lang="de-DE" sz="1400" dirty="0" smtClean="0">
                <a:solidFill>
                  <a:srgbClr val="333333"/>
                </a:solidFill>
                <a:cs typeface="Calibri"/>
              </a:rPr>
              <a:t>, den </a:t>
            </a:r>
            <a:r>
              <a:rPr lang="de-DE" sz="1400" i="1" dirty="0" smtClean="0">
                <a:solidFill>
                  <a:srgbClr val="333333"/>
                </a:solidFill>
                <a:cs typeface="Calibri"/>
              </a:rPr>
              <a:t>Kultur- und Wissenschaftseinrichtungen (KWE)</a:t>
            </a:r>
            <a:r>
              <a:rPr lang="de-DE" sz="1400" dirty="0" smtClean="0">
                <a:solidFill>
                  <a:srgbClr val="333333"/>
                </a:solidFill>
                <a:cs typeface="Calibri"/>
              </a:rPr>
              <a:t> und </a:t>
            </a:r>
            <a:r>
              <a:rPr lang="de-DE" sz="1400" i="1" dirty="0" err="1" smtClean="0">
                <a:solidFill>
                  <a:srgbClr val="333333"/>
                </a:solidFill>
                <a:cs typeface="Calibri"/>
              </a:rPr>
              <a:t>Europeana</a:t>
            </a:r>
            <a:endParaRPr lang="de-DE" sz="1400" i="1" dirty="0">
              <a:solidFill>
                <a:srgbClr val="333333"/>
              </a:solidFill>
              <a:cs typeface="Calibri"/>
            </a:endParaRPr>
          </a:p>
          <a:p>
            <a:endParaRPr lang="de-DE" sz="1400" dirty="0">
              <a:solidFill>
                <a:srgbClr val="333333"/>
              </a:solidFill>
              <a:cs typeface="Calibri"/>
            </a:endParaRPr>
          </a:p>
          <a:p>
            <a:r>
              <a:rPr lang="de-DE" sz="1400" b="1" dirty="0">
                <a:solidFill>
                  <a:srgbClr val="333333"/>
                </a:solidFill>
                <a:cs typeface="Calibri"/>
              </a:rPr>
              <a:t>AG Daten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>
                <a:solidFill>
                  <a:srgbClr val="333333"/>
                </a:solidFill>
                <a:cs typeface="Calibri"/>
              </a:rPr>
              <a:t>Etablierte Facharbeitsgruppe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>
                <a:solidFill>
                  <a:srgbClr val="333333"/>
                </a:solidFill>
                <a:cs typeface="Calibri"/>
              </a:rPr>
              <a:t>Vertreter aus allen Sparten des DDB-Kompetenznetzwerks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>
                <a:solidFill>
                  <a:srgbClr val="333333"/>
                </a:solidFill>
                <a:cs typeface="Calibri"/>
              </a:rPr>
              <a:t>Entwicklung </a:t>
            </a:r>
            <a:r>
              <a:rPr lang="de-DE" sz="1400" dirty="0" smtClean="0">
                <a:solidFill>
                  <a:srgbClr val="333333"/>
                </a:solidFill>
                <a:cs typeface="Calibri"/>
              </a:rPr>
              <a:t>konzeptioneller Vorgaben </a:t>
            </a:r>
          </a:p>
          <a:p>
            <a:pPr marL="285750" indent="-285750">
              <a:buFont typeface="Arial" pitchFamily="34" charset="0"/>
              <a:buChar char="•"/>
            </a:pPr>
            <a:endParaRPr lang="de-DE" sz="1400" dirty="0">
              <a:solidFill>
                <a:srgbClr val="333333"/>
              </a:solidFill>
              <a:cs typeface="Calibri"/>
            </a:endParaRPr>
          </a:p>
          <a:p>
            <a:r>
              <a:rPr lang="de-DE" sz="1400" b="1" dirty="0">
                <a:solidFill>
                  <a:srgbClr val="333333"/>
                </a:solidFill>
                <a:cs typeface="Calibri"/>
              </a:rPr>
              <a:t>Fachstellen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Einrichtungen übernehmen spartenspezifische Aufgaben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Konzeptionelle </a:t>
            </a:r>
            <a:r>
              <a:rPr lang="de-DE" sz="1400" dirty="0" err="1" smtClean="0">
                <a:solidFill>
                  <a:srgbClr val="333333"/>
                </a:solidFill>
                <a:cs typeface="Calibri"/>
              </a:rPr>
              <a:t>Mappings</a:t>
            </a:r>
            <a:endParaRPr lang="de-DE" sz="1400" dirty="0" smtClean="0">
              <a:solidFill>
                <a:srgbClr val="333333"/>
              </a:solidFill>
              <a:cs typeface="Calibri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sz="1400" dirty="0" smtClean="0">
                <a:solidFill>
                  <a:srgbClr val="333333"/>
                </a:solidFill>
                <a:cs typeface="Calibri"/>
              </a:rPr>
              <a:t>Community-Arbeit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sz="1400" dirty="0" err="1" smtClean="0">
                <a:solidFill>
                  <a:srgbClr val="333333"/>
                </a:solidFill>
                <a:cs typeface="Calibri"/>
              </a:rPr>
              <a:t>Datenaquise</a:t>
            </a:r>
            <a:endParaRPr lang="de-DE" sz="1400" dirty="0">
              <a:solidFill>
                <a:srgbClr val="333333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60000" y="360001"/>
            <a:ext cx="7260000" cy="425004"/>
          </a:xfrm>
        </p:spPr>
        <p:txBody>
          <a:bodyPr/>
          <a:lstStyle/>
          <a:p>
            <a:r>
              <a:rPr lang="de-DE" sz="2500" dirty="0" smtClean="0"/>
              <a:t>Funktionsprinzip der DDB</a:t>
            </a:r>
            <a:endParaRPr lang="de-DE" sz="2500" dirty="0"/>
          </a:p>
        </p:txBody>
      </p:sp>
      <p:sp>
        <p:nvSpPr>
          <p:cNvPr id="4" name="Rechteck 3"/>
          <p:cNvSpPr/>
          <p:nvPr/>
        </p:nvSpPr>
        <p:spPr>
          <a:xfrm>
            <a:off x="365443" y="3391650"/>
            <a:ext cx="2046604" cy="1095056"/>
          </a:xfrm>
          <a:prstGeom prst="rect">
            <a:avLst/>
          </a:prstGeom>
          <a:solidFill>
            <a:srgbClr val="EFF5F5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KWE-Repositorium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Metadaten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Digitalisate</a:t>
            </a:r>
          </a:p>
        </p:txBody>
      </p:sp>
      <p:sp>
        <p:nvSpPr>
          <p:cNvPr id="7" name="Rechteck 6"/>
          <p:cNvSpPr/>
          <p:nvPr/>
        </p:nvSpPr>
        <p:spPr>
          <a:xfrm>
            <a:off x="5425438" y="3391650"/>
            <a:ext cx="3356612" cy="1095056"/>
          </a:xfrm>
          <a:prstGeom prst="rect">
            <a:avLst/>
          </a:prstGeom>
          <a:solidFill>
            <a:srgbClr val="FFE7CD"/>
          </a:solidFill>
          <a:ln>
            <a:solidFill>
              <a:srgbClr val="3E3A3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Cortex („Backend“)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Metadaten</a:t>
            </a:r>
            <a:b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Derivate</a:t>
            </a:r>
          </a:p>
        </p:txBody>
      </p:sp>
      <p:sp>
        <p:nvSpPr>
          <p:cNvPr id="8" name="Rechteck 7"/>
          <p:cNvSpPr/>
          <p:nvPr/>
        </p:nvSpPr>
        <p:spPr>
          <a:xfrm>
            <a:off x="5425438" y="2878826"/>
            <a:ext cx="3356612" cy="436689"/>
          </a:xfrm>
          <a:prstGeom prst="rect">
            <a:avLst/>
          </a:prstGeom>
          <a:noFill/>
          <a:ln>
            <a:solidFill>
              <a:srgbClr val="3E3A3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1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Programmierschnittstelle (API)</a:t>
            </a:r>
          </a:p>
        </p:txBody>
      </p:sp>
      <p:sp>
        <p:nvSpPr>
          <p:cNvPr id="9" name="Rechteck 8"/>
          <p:cNvSpPr/>
          <p:nvPr/>
        </p:nvSpPr>
        <p:spPr>
          <a:xfrm>
            <a:off x="363538" y="1681689"/>
            <a:ext cx="2048596" cy="1095056"/>
          </a:xfrm>
          <a:prstGeom prst="rect">
            <a:avLst/>
          </a:prstGeom>
          <a:solidFill>
            <a:srgbClr val="EFF5F5"/>
          </a:solidFill>
          <a:ln>
            <a:solidFill>
              <a:srgbClr val="3E3A3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KWE-Portal</a:t>
            </a:r>
            <a:b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lokale Recherche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Vollansicht</a:t>
            </a:r>
            <a:endParaRPr lang="de-DE" sz="19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425438" y="1681689"/>
            <a:ext cx="3362301" cy="1095056"/>
          </a:xfrm>
          <a:prstGeom prst="rect">
            <a:avLst/>
          </a:prstGeom>
          <a:solidFill>
            <a:srgbClr val="FFE7CD"/>
          </a:solidFill>
          <a:ln>
            <a:solidFill>
              <a:srgbClr val="3E3A3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DDB-Portal („Frontend“)</a:t>
            </a: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zentrale Recherche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Kurzansicht</a:t>
            </a:r>
          </a:p>
        </p:txBody>
      </p:sp>
      <p:cxnSp>
        <p:nvCxnSpPr>
          <p:cNvPr id="11" name="Gerade Verbindung mit Pfeil 10"/>
          <p:cNvCxnSpPr>
            <a:stCxn id="4" idx="0"/>
            <a:endCxn id="9" idx="2"/>
          </p:cNvCxnSpPr>
          <p:nvPr/>
        </p:nvCxnSpPr>
        <p:spPr>
          <a:xfrm flipH="1" flipV="1">
            <a:off x="1387836" y="2776745"/>
            <a:ext cx="909" cy="614905"/>
          </a:xfrm>
          <a:prstGeom prst="straightConnector1">
            <a:avLst/>
          </a:prstGeom>
          <a:ln w="38100">
            <a:solidFill>
              <a:srgbClr val="3E3A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4" idx="3"/>
            <a:endCxn id="17" idx="1"/>
          </p:cNvCxnSpPr>
          <p:nvPr/>
        </p:nvCxnSpPr>
        <p:spPr>
          <a:xfrm>
            <a:off x="2412047" y="3939178"/>
            <a:ext cx="594290" cy="0"/>
          </a:xfrm>
          <a:prstGeom prst="straightConnector1">
            <a:avLst/>
          </a:prstGeom>
          <a:ln w="38100">
            <a:solidFill>
              <a:srgbClr val="3E3A37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17" idx="3"/>
            <a:endCxn id="7" idx="1"/>
          </p:cNvCxnSpPr>
          <p:nvPr/>
        </p:nvCxnSpPr>
        <p:spPr>
          <a:xfrm>
            <a:off x="4831149" y="3939178"/>
            <a:ext cx="594289" cy="0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2412134" y="2229217"/>
            <a:ext cx="3013305" cy="0"/>
          </a:xfrm>
          <a:prstGeom prst="straightConnector1">
            <a:avLst/>
          </a:prstGeom>
          <a:ln w="38100">
            <a:solidFill>
              <a:srgbClr val="3E3A37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/>
          <p:cNvSpPr/>
          <p:nvPr/>
        </p:nvSpPr>
        <p:spPr>
          <a:xfrm>
            <a:off x="3001485" y="5067513"/>
            <a:ext cx="1824812" cy="86656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Mapping-Regeln</a:t>
            </a:r>
          </a:p>
        </p:txBody>
      </p:sp>
      <p:cxnSp>
        <p:nvCxnSpPr>
          <p:cNvPr id="16" name="Gerade Verbindung mit Pfeil 15"/>
          <p:cNvCxnSpPr>
            <a:stCxn id="17" idx="2"/>
            <a:endCxn id="15" idx="0"/>
          </p:cNvCxnSpPr>
          <p:nvPr/>
        </p:nvCxnSpPr>
        <p:spPr>
          <a:xfrm flipH="1">
            <a:off x="3913891" y="4486706"/>
            <a:ext cx="4852" cy="580807"/>
          </a:xfrm>
          <a:prstGeom prst="straightConnector1">
            <a:avLst/>
          </a:prstGeom>
          <a:ln w="38100">
            <a:solidFill>
              <a:schemeClr val="accent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3006337" y="3391649"/>
            <a:ext cx="1824812" cy="1095057"/>
          </a:xfrm>
          <a:prstGeom prst="rect">
            <a:avLst/>
          </a:prstGeom>
          <a:solidFill>
            <a:srgbClr val="FFE7CD"/>
          </a:solidFill>
          <a:ln>
            <a:solidFill>
              <a:srgbClr val="3E3A3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ASC</a:t>
            </a: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Transformation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Ingest</a:t>
            </a:r>
          </a:p>
        </p:txBody>
      </p:sp>
      <p:sp>
        <p:nvSpPr>
          <p:cNvPr id="18" name="Rechteck 17"/>
          <p:cNvSpPr/>
          <p:nvPr/>
        </p:nvSpPr>
        <p:spPr>
          <a:xfrm>
            <a:off x="2899361" y="1813719"/>
            <a:ext cx="20388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1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referenziert</a:t>
            </a:r>
            <a:endParaRPr lang="de-DE" sz="21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610225" y="5067513"/>
            <a:ext cx="2987038" cy="86656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9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Konfiguration</a:t>
            </a: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b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de-DE" sz="1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(Facetten, Suchfelder, ...)</a:t>
            </a:r>
          </a:p>
        </p:txBody>
      </p:sp>
      <p:cxnSp>
        <p:nvCxnSpPr>
          <p:cNvPr id="21" name="Gerade Verbindung mit Pfeil 20"/>
          <p:cNvCxnSpPr>
            <a:stCxn id="7" idx="2"/>
            <a:endCxn id="20" idx="0"/>
          </p:cNvCxnSpPr>
          <p:nvPr/>
        </p:nvCxnSpPr>
        <p:spPr>
          <a:xfrm>
            <a:off x="7103744" y="4486706"/>
            <a:ext cx="0" cy="580807"/>
          </a:xfrm>
          <a:prstGeom prst="straightConnector1">
            <a:avLst/>
          </a:prstGeom>
          <a:ln w="38100">
            <a:solidFill>
              <a:schemeClr val="accent1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0000" y="461605"/>
            <a:ext cx="6283688" cy="425004"/>
          </a:xfrm>
        </p:spPr>
        <p:txBody>
          <a:bodyPr/>
          <a:lstStyle/>
          <a:p>
            <a:r>
              <a:rPr lang="de-DE" dirty="0" smtClean="0"/>
              <a:t>Service-Bausteine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" t="1482" r="1347" b="1583"/>
          <a:stretch/>
        </p:blipFill>
        <p:spPr bwMode="auto">
          <a:xfrm>
            <a:off x="21320" y="1224000"/>
            <a:ext cx="6336000" cy="48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3"/>
          <p:cNvSpPr txBox="1"/>
          <p:nvPr/>
        </p:nvSpPr>
        <p:spPr>
          <a:xfrm>
            <a:off x="6426199" y="1866285"/>
            <a:ext cx="1905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333333"/>
                </a:solidFill>
                <a:cs typeface="Calibri"/>
              </a:rPr>
              <a:t>KWE wird von erster Kontaktaufnahme bis zum Ingest der Daten von Servicestelle betreut mit dem Ziel der Integration der Daten in DDB-Cortex (Repository) durch FIZ Karlsruhe.</a:t>
            </a:r>
          </a:p>
          <a:p>
            <a:endParaRPr lang="de-DE" sz="1600" dirty="0">
              <a:solidFill>
                <a:srgbClr val="333333"/>
              </a:solidFill>
              <a:cs typeface="Calibri"/>
            </a:endParaRPr>
          </a:p>
          <a:p>
            <a:r>
              <a:rPr lang="de-DE" sz="1600" dirty="0">
                <a:solidFill>
                  <a:srgbClr val="333333"/>
                </a:solidFill>
                <a:cs typeface="Calibri"/>
              </a:rPr>
              <a:t>Serviceleistung:  </a:t>
            </a:r>
            <a:r>
              <a:rPr lang="de-DE" sz="1600" dirty="0" smtClean="0">
                <a:solidFill>
                  <a:srgbClr val="333333"/>
                </a:solidFill>
                <a:cs typeface="Calibri"/>
              </a:rPr>
              <a:t>Weitergabe </a:t>
            </a:r>
            <a:r>
              <a:rPr lang="de-DE" sz="1600" dirty="0">
                <a:solidFill>
                  <a:srgbClr val="333333"/>
                </a:solidFill>
                <a:cs typeface="Calibri"/>
              </a:rPr>
              <a:t>der Daten an Europeana</a:t>
            </a:r>
          </a:p>
        </p:txBody>
      </p:sp>
    </p:spTree>
    <p:extLst>
      <p:ext uri="{BB962C8B-B14F-4D97-AF65-F5344CB8AC3E}">
        <p14:creationId xmlns:p14="http://schemas.microsoft.com/office/powerpoint/2010/main" val="24141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49933" y="145526"/>
            <a:ext cx="6283688" cy="425004"/>
          </a:xfrm>
        </p:spPr>
        <p:txBody>
          <a:bodyPr/>
          <a:lstStyle/>
          <a:p>
            <a:r>
              <a:rPr lang="de-DE" dirty="0" smtClean="0"/>
              <a:t>Datenworkflow der DDB</a:t>
            </a:r>
            <a:endParaRPr lang="de-DE" dirty="0"/>
          </a:p>
        </p:txBody>
      </p:sp>
      <p:sp>
        <p:nvSpPr>
          <p:cNvPr id="128" name="Ellipse 127"/>
          <p:cNvSpPr/>
          <p:nvPr/>
        </p:nvSpPr>
        <p:spPr>
          <a:xfrm>
            <a:off x="8476504" y="3850397"/>
            <a:ext cx="357190" cy="35719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400" dirty="0">
              <a:solidFill>
                <a:schemeClr val="tx2"/>
              </a:solidFill>
            </a:endParaRPr>
          </a:p>
        </p:txBody>
      </p:sp>
      <p:grpSp>
        <p:nvGrpSpPr>
          <p:cNvPr id="157" name="Gruppieren 156"/>
          <p:cNvGrpSpPr/>
          <p:nvPr/>
        </p:nvGrpSpPr>
        <p:grpSpPr>
          <a:xfrm>
            <a:off x="152390" y="733293"/>
            <a:ext cx="8632359" cy="5498835"/>
            <a:chOff x="30611" y="570530"/>
            <a:chExt cx="9008143" cy="5720868"/>
          </a:xfrm>
        </p:grpSpPr>
        <p:sp>
          <p:nvSpPr>
            <p:cNvPr id="78" name="Abgerundetes Rechteck 77"/>
            <p:cNvSpPr/>
            <p:nvPr/>
          </p:nvSpPr>
          <p:spPr>
            <a:xfrm>
              <a:off x="30611" y="2386237"/>
              <a:ext cx="1307836" cy="413566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100" dirty="0">
                  <a:solidFill>
                    <a:schemeClr val="tx2"/>
                  </a:solidFill>
                </a:rPr>
                <a:t>Kontaktaufnahme mit </a:t>
              </a:r>
              <a:r>
                <a:rPr lang="de-DE" sz="1100" dirty="0" smtClean="0">
                  <a:solidFill>
                    <a:schemeClr val="tx2"/>
                  </a:solidFill>
                </a:rPr>
                <a:t>Servicestelle</a:t>
              </a:r>
              <a:endParaRPr lang="de-DE" sz="1100" dirty="0">
                <a:solidFill>
                  <a:schemeClr val="tx2"/>
                </a:solidFill>
              </a:endParaRPr>
            </a:p>
          </p:txBody>
        </p:sp>
        <p:grpSp>
          <p:nvGrpSpPr>
            <p:cNvPr id="156" name="Gruppieren 155"/>
            <p:cNvGrpSpPr/>
            <p:nvPr/>
          </p:nvGrpSpPr>
          <p:grpSpPr>
            <a:xfrm>
              <a:off x="30611" y="570530"/>
              <a:ext cx="9008143" cy="5720868"/>
              <a:chOff x="30611" y="570530"/>
              <a:chExt cx="9008143" cy="5720868"/>
            </a:xfrm>
          </p:grpSpPr>
          <p:sp>
            <p:nvSpPr>
              <p:cNvPr id="98" name="Abgerundetes Rechteck 97"/>
              <p:cNvSpPr/>
              <p:nvPr/>
            </p:nvSpPr>
            <p:spPr>
              <a:xfrm>
                <a:off x="4380590" y="585780"/>
                <a:ext cx="1307836" cy="41356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1100" dirty="0" smtClean="0">
                    <a:solidFill>
                      <a:schemeClr val="tx2"/>
                    </a:solidFill>
                  </a:rPr>
                  <a:t>Datenanalyse</a:t>
                </a:r>
                <a:endParaRPr lang="de-DE" sz="11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55" name="Gruppieren 154"/>
              <p:cNvGrpSpPr/>
              <p:nvPr/>
            </p:nvGrpSpPr>
            <p:grpSpPr>
              <a:xfrm>
                <a:off x="30611" y="570530"/>
                <a:ext cx="9008143" cy="5720868"/>
                <a:chOff x="30611" y="570530"/>
                <a:chExt cx="9008143" cy="5720868"/>
              </a:xfrm>
            </p:grpSpPr>
            <p:sp>
              <p:nvSpPr>
                <p:cNvPr id="79" name="Abgerundetes Rechteck 78"/>
                <p:cNvSpPr/>
                <p:nvPr/>
              </p:nvSpPr>
              <p:spPr>
                <a:xfrm>
                  <a:off x="30611" y="1122599"/>
                  <a:ext cx="1307836" cy="413566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de-DE" sz="1100" dirty="0" smtClean="0">
                      <a:solidFill>
                        <a:schemeClr val="tx2"/>
                      </a:solidFill>
                    </a:rPr>
                    <a:t>Registrierung</a:t>
                  </a:r>
                  <a:endParaRPr lang="de-DE" sz="11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37" name="Ellipse 136"/>
                <p:cNvSpPr/>
                <p:nvPr/>
              </p:nvSpPr>
              <p:spPr>
                <a:xfrm>
                  <a:off x="2080631" y="570530"/>
                  <a:ext cx="357190" cy="357190"/>
                </a:xfrm>
                <a:prstGeom prst="ellipse">
                  <a:avLst/>
                </a:prstGeom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400" u="sng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38" name="Ellipse 137"/>
                <p:cNvSpPr/>
                <p:nvPr/>
              </p:nvSpPr>
              <p:spPr>
                <a:xfrm>
                  <a:off x="507303" y="570530"/>
                  <a:ext cx="357190" cy="357190"/>
                </a:xfrm>
                <a:prstGeom prst="ellipse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400" u="sng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154" name="Gruppieren 153"/>
                <p:cNvGrpSpPr/>
                <p:nvPr/>
              </p:nvGrpSpPr>
              <p:grpSpPr>
                <a:xfrm>
                  <a:off x="684529" y="792563"/>
                  <a:ext cx="8354225" cy="5498835"/>
                  <a:chOff x="684529" y="792563"/>
                  <a:chExt cx="8354225" cy="5498835"/>
                </a:xfrm>
              </p:grpSpPr>
              <p:cxnSp>
                <p:nvCxnSpPr>
                  <p:cNvPr id="81" name="Gerade Verbindung mit Pfeil 80"/>
                  <p:cNvCxnSpPr>
                    <a:stCxn id="79" idx="2"/>
                    <a:endCxn id="78" idx="0"/>
                  </p:cNvCxnSpPr>
                  <p:nvPr/>
                </p:nvCxnSpPr>
                <p:spPr>
                  <a:xfrm>
                    <a:off x="684529" y="1536165"/>
                    <a:ext cx="0" cy="850072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Gerade Verbindung mit Pfeil 81"/>
                  <p:cNvCxnSpPr>
                    <a:stCxn id="83" idx="2"/>
                    <a:endCxn id="84" idx="0"/>
                  </p:cNvCxnSpPr>
                  <p:nvPr/>
                </p:nvCxnSpPr>
                <p:spPr>
                  <a:xfrm>
                    <a:off x="2257857" y="2167984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3" name="Abgerundetes Rechteck 82"/>
                  <p:cNvSpPr/>
                  <p:nvPr/>
                </p:nvSpPr>
                <p:spPr>
                  <a:xfrm>
                    <a:off x="1603939" y="1754418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Kontaktaufnahme mit </a:t>
                    </a:r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Servicestelle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4" name="Abgerundetes Rechteck 83"/>
                  <p:cNvSpPr/>
                  <p:nvPr/>
                </p:nvSpPr>
                <p:spPr>
                  <a:xfrm>
                    <a:off x="1603939" y="2386237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Registrierung</a:t>
                    </a:r>
                  </a:p>
                </p:txBody>
              </p:sp>
              <p:sp>
                <p:nvSpPr>
                  <p:cNvPr id="85" name="Abgerundetes Rechteck 84"/>
                  <p:cNvSpPr/>
                  <p:nvPr/>
                </p:nvSpPr>
                <p:spPr>
                  <a:xfrm>
                    <a:off x="1603939" y="1122599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Akquise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86" name="Gerade Verbindung mit Pfeil 85"/>
                  <p:cNvCxnSpPr>
                    <a:stCxn id="85" idx="2"/>
                    <a:endCxn id="83" idx="0"/>
                  </p:cNvCxnSpPr>
                  <p:nvPr/>
                </p:nvCxnSpPr>
                <p:spPr>
                  <a:xfrm>
                    <a:off x="2257857" y="1536165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Abgerundetes Rechteck 87"/>
                  <p:cNvSpPr/>
                  <p:nvPr/>
                </p:nvSpPr>
                <p:spPr>
                  <a:xfrm>
                    <a:off x="817369" y="3065744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Festlegung der Sammlungen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89" name="Form 30"/>
                  <p:cNvCxnSpPr>
                    <a:stCxn id="78" idx="2"/>
                    <a:endCxn id="88" idx="1"/>
                  </p:cNvCxnSpPr>
                  <p:nvPr/>
                </p:nvCxnSpPr>
                <p:spPr>
                  <a:xfrm rot="16200000" flipH="1">
                    <a:off x="514587" y="2969745"/>
                    <a:ext cx="472724" cy="132840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Form 32"/>
                  <p:cNvCxnSpPr>
                    <a:stCxn id="84" idx="2"/>
                    <a:endCxn id="88" idx="3"/>
                  </p:cNvCxnSpPr>
                  <p:nvPr/>
                </p:nvCxnSpPr>
                <p:spPr>
                  <a:xfrm rot="5400000">
                    <a:off x="1955169" y="2969839"/>
                    <a:ext cx="472724" cy="132652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Abgerundetes Rechteck 90"/>
                  <p:cNvSpPr/>
                  <p:nvPr/>
                </p:nvSpPr>
                <p:spPr>
                  <a:xfrm>
                    <a:off x="817369" y="3697563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18000" rIns="1800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Festlegung </a:t>
                    </a:r>
                    <a:r>
                      <a:rPr lang="de-DE" sz="1100" dirty="0" err="1" smtClean="0">
                        <a:solidFill>
                          <a:schemeClr val="tx2"/>
                        </a:solidFill>
                      </a:rPr>
                      <a:t>samml</a:t>
                    </a:r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.-</a:t>
                    </a:r>
                    <a:br>
                      <a:rPr lang="de-DE" sz="1100" dirty="0" smtClean="0">
                        <a:solidFill>
                          <a:schemeClr val="tx2"/>
                        </a:solidFill>
                      </a:rPr>
                    </a:br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spez. Informationen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92" name="Abgerundetes Rechteck 91"/>
                  <p:cNvSpPr/>
                  <p:nvPr/>
                </p:nvSpPr>
                <p:spPr>
                  <a:xfrm>
                    <a:off x="817369" y="5593020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Unterzeichnung Kooperationsvertrag</a:t>
                    </a:r>
                  </a:p>
                </p:txBody>
              </p:sp>
              <p:cxnSp>
                <p:nvCxnSpPr>
                  <p:cNvPr id="93" name="Gerade Verbindung mit Pfeil 92"/>
                  <p:cNvCxnSpPr>
                    <a:stCxn id="88" idx="2"/>
                    <a:endCxn id="91" idx="0"/>
                  </p:cNvCxnSpPr>
                  <p:nvPr/>
                </p:nvCxnSpPr>
                <p:spPr>
                  <a:xfrm>
                    <a:off x="1471287" y="3479310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Gerade Verbindung mit Pfeil 93"/>
                  <p:cNvCxnSpPr>
                    <a:stCxn id="141" idx="2"/>
                    <a:endCxn id="149" idx="0"/>
                  </p:cNvCxnSpPr>
                  <p:nvPr/>
                </p:nvCxnSpPr>
                <p:spPr>
                  <a:xfrm>
                    <a:off x="1471287" y="4742948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Gerade Verbindung mit Pfeil 94"/>
                  <p:cNvCxnSpPr>
                    <a:stCxn id="96" idx="2"/>
                    <a:endCxn id="97" idx="0"/>
                  </p:cNvCxnSpPr>
                  <p:nvPr/>
                </p:nvCxnSpPr>
                <p:spPr>
                  <a:xfrm>
                    <a:off x="5034508" y="1631165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Abgerundetes Rechteck 95"/>
                  <p:cNvSpPr/>
                  <p:nvPr/>
                </p:nvSpPr>
                <p:spPr>
                  <a:xfrm>
                    <a:off x="4380590" y="1217599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Schnittstellen-</a:t>
                    </a:r>
                    <a:r>
                      <a:rPr lang="de-DE" sz="1100" dirty="0" err="1" smtClean="0">
                        <a:solidFill>
                          <a:schemeClr val="tx2"/>
                        </a:solidFill>
                      </a:rPr>
                      <a:t>analyse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97" name="Abgerundetes Rechteck 96"/>
                  <p:cNvSpPr/>
                  <p:nvPr/>
                </p:nvSpPr>
                <p:spPr>
                  <a:xfrm>
                    <a:off x="4380590" y="1849418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Beratung / </a:t>
                    </a:r>
                    <a:r>
                      <a:rPr lang="de-DE" sz="1100" dirty="0" err="1" smtClean="0">
                        <a:solidFill>
                          <a:schemeClr val="tx2"/>
                        </a:solidFill>
                      </a:rPr>
                      <a:t>Festle-gung</a:t>
                    </a:r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 CC0-Subset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99" name="Gerade Verbindung mit Pfeil 98"/>
                  <p:cNvCxnSpPr>
                    <a:stCxn id="98" idx="2"/>
                    <a:endCxn id="96" idx="0"/>
                  </p:cNvCxnSpPr>
                  <p:nvPr/>
                </p:nvCxnSpPr>
                <p:spPr>
                  <a:xfrm>
                    <a:off x="5034508" y="999346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Flussdiagramm: Verzweigung 99"/>
                  <p:cNvSpPr/>
                  <p:nvPr/>
                </p:nvSpPr>
                <p:spPr>
                  <a:xfrm>
                    <a:off x="4650695" y="2857417"/>
                    <a:ext cx="760918" cy="465262"/>
                  </a:xfrm>
                  <a:prstGeom prst="flowChartDecision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?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01" name="Abgerundetes Rechteck 100"/>
                  <p:cNvSpPr/>
                  <p:nvPr/>
                </p:nvSpPr>
                <p:spPr>
                  <a:xfrm>
                    <a:off x="3208744" y="2887650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Konzeptionelles Mapping  (+ Views)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02" name="Abgerundetes Rechteck 101"/>
                  <p:cNvSpPr/>
                  <p:nvPr/>
                </p:nvSpPr>
                <p:spPr>
                  <a:xfrm>
                    <a:off x="5568454" y="2887650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Konzeptionelles Mapping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03" name="Gerade Verbindung mit Pfeil 102"/>
                  <p:cNvCxnSpPr>
                    <a:stCxn id="100" idx="3"/>
                    <a:endCxn id="102" idx="1"/>
                  </p:cNvCxnSpPr>
                  <p:nvPr/>
                </p:nvCxnSpPr>
                <p:spPr>
                  <a:xfrm>
                    <a:off x="5411613" y="3090048"/>
                    <a:ext cx="156841" cy="4385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Gerade Verbindung mit Pfeil 103"/>
                  <p:cNvCxnSpPr>
                    <a:stCxn id="100" idx="1"/>
                    <a:endCxn id="101" idx="3"/>
                  </p:cNvCxnSpPr>
                  <p:nvPr/>
                </p:nvCxnSpPr>
                <p:spPr>
                  <a:xfrm flipH="1">
                    <a:off x="4516580" y="3090048"/>
                    <a:ext cx="134115" cy="4385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Abgerundetes Rechteck 104"/>
                  <p:cNvSpPr/>
                  <p:nvPr/>
                </p:nvSpPr>
                <p:spPr>
                  <a:xfrm>
                    <a:off x="4321215" y="4053813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Testlieferung, -</a:t>
                    </a:r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trans-</a:t>
                    </a:r>
                    <a:br>
                      <a:rPr lang="de-DE" sz="1100" dirty="0" smtClean="0">
                        <a:solidFill>
                          <a:schemeClr val="tx2"/>
                        </a:solidFill>
                      </a:rPr>
                    </a:br>
                    <a:r>
                      <a:rPr lang="de-DE" sz="1100" dirty="0" err="1" smtClean="0">
                        <a:solidFill>
                          <a:schemeClr val="tx2"/>
                        </a:solidFill>
                      </a:rPr>
                      <a:t>formation</a:t>
                    </a:r>
                    <a:r>
                      <a:rPr lang="de-DE" sz="1100" dirty="0">
                        <a:solidFill>
                          <a:schemeClr val="tx2"/>
                        </a:solidFill>
                      </a:rPr>
                      <a:t>, -ingest</a:t>
                    </a:r>
                  </a:p>
                </p:txBody>
              </p:sp>
              <p:cxnSp>
                <p:nvCxnSpPr>
                  <p:cNvPr id="106" name="Form 61"/>
                  <p:cNvCxnSpPr>
                    <a:stCxn id="144" idx="2"/>
                    <a:endCxn id="105" idx="1"/>
                  </p:cNvCxnSpPr>
                  <p:nvPr/>
                </p:nvCxnSpPr>
                <p:spPr>
                  <a:xfrm rot="16200000" flipH="1">
                    <a:off x="3905213" y="3844594"/>
                    <a:ext cx="377348" cy="454655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Form 63"/>
                  <p:cNvCxnSpPr>
                    <a:stCxn id="143" idx="2"/>
                    <a:endCxn id="105" idx="3"/>
                  </p:cNvCxnSpPr>
                  <p:nvPr/>
                </p:nvCxnSpPr>
                <p:spPr>
                  <a:xfrm rot="5400000">
                    <a:off x="5741368" y="3770932"/>
                    <a:ext cx="377348" cy="601981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Abgerundetes Rechteck 107"/>
                  <p:cNvSpPr/>
                  <p:nvPr/>
                </p:nvSpPr>
                <p:spPr>
                  <a:xfrm>
                    <a:off x="4321215" y="4685632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Ergebniskontrolle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09" name="Gerade Verbindung mit Pfeil 108"/>
                  <p:cNvCxnSpPr>
                    <a:stCxn id="105" idx="2"/>
                    <a:endCxn id="108" idx="0"/>
                  </p:cNvCxnSpPr>
                  <p:nvPr/>
                </p:nvCxnSpPr>
                <p:spPr>
                  <a:xfrm>
                    <a:off x="4975133" y="4467379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0" name="Flussdiagramm: Verzweigung 109"/>
                  <p:cNvSpPr/>
                  <p:nvPr/>
                </p:nvSpPr>
                <p:spPr>
                  <a:xfrm>
                    <a:off x="4591759" y="5265755"/>
                    <a:ext cx="760918" cy="465262"/>
                  </a:xfrm>
                  <a:prstGeom prst="flowChartDecision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Ok?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11" name="Gerade Verbindung mit Pfeil 110"/>
                  <p:cNvCxnSpPr>
                    <a:stCxn id="97" idx="2"/>
                    <a:endCxn id="100" idx="0"/>
                  </p:cNvCxnSpPr>
                  <p:nvPr/>
                </p:nvCxnSpPr>
                <p:spPr>
                  <a:xfrm flipH="1">
                    <a:off x="5031154" y="2262984"/>
                    <a:ext cx="3354" cy="59443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Gewinkelte Verbindung 111"/>
                  <p:cNvCxnSpPr>
                    <a:stCxn id="110" idx="3"/>
                    <a:endCxn id="100" idx="0"/>
                  </p:cNvCxnSpPr>
                  <p:nvPr/>
                </p:nvCxnSpPr>
                <p:spPr>
                  <a:xfrm flipH="1" flipV="1">
                    <a:off x="5031154" y="2857417"/>
                    <a:ext cx="321523" cy="2640969"/>
                  </a:xfrm>
                  <a:prstGeom prst="bentConnector4">
                    <a:avLst>
                      <a:gd name="adj1" fmla="val -533088"/>
                      <a:gd name="adj2" fmla="val 114750"/>
                    </a:avLst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Gerade Verbindung mit Pfeil 112"/>
                  <p:cNvCxnSpPr>
                    <a:stCxn id="108" idx="2"/>
                    <a:endCxn id="110" idx="0"/>
                  </p:cNvCxnSpPr>
                  <p:nvPr/>
                </p:nvCxnSpPr>
                <p:spPr>
                  <a:xfrm flipH="1">
                    <a:off x="4972218" y="5099198"/>
                    <a:ext cx="2915" cy="166557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Abgerundetes Rechteck 113"/>
                  <p:cNvSpPr/>
                  <p:nvPr/>
                </p:nvSpPr>
                <p:spPr>
                  <a:xfrm>
                    <a:off x="4321215" y="5877832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Dokumentation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15" name="Gerade Verbindung mit Pfeil 114"/>
                  <p:cNvCxnSpPr>
                    <a:stCxn id="110" idx="2"/>
                    <a:endCxn id="114" idx="0"/>
                  </p:cNvCxnSpPr>
                  <p:nvPr/>
                </p:nvCxnSpPr>
                <p:spPr>
                  <a:xfrm>
                    <a:off x="4972218" y="5731017"/>
                    <a:ext cx="2915" cy="146815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Form 88"/>
                  <p:cNvCxnSpPr>
                    <a:stCxn id="92" idx="2"/>
                    <a:endCxn id="98" idx="1"/>
                  </p:cNvCxnSpPr>
                  <p:nvPr/>
                </p:nvCxnSpPr>
                <p:spPr>
                  <a:xfrm rot="5400000" flipH="1" flipV="1">
                    <a:off x="318926" y="1944923"/>
                    <a:ext cx="5214023" cy="2909303"/>
                  </a:xfrm>
                  <a:prstGeom prst="bentConnector4">
                    <a:avLst>
                      <a:gd name="adj1" fmla="val -7345"/>
                      <a:gd name="adj2" fmla="val 53891"/>
                    </a:avLst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7" name="Abgerundetes Rechteck 116"/>
                  <p:cNvSpPr/>
                  <p:nvPr/>
                </p:nvSpPr>
                <p:spPr>
                  <a:xfrm>
                    <a:off x="7337434" y="2259015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Abholen der Daten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18" name="Abgerundetes Rechteck 117"/>
                  <p:cNvSpPr/>
                  <p:nvPr/>
                </p:nvSpPr>
                <p:spPr>
                  <a:xfrm>
                    <a:off x="7337434" y="2897959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Transformation</a:t>
                    </a:r>
                  </a:p>
                </p:txBody>
              </p:sp>
              <p:sp>
                <p:nvSpPr>
                  <p:cNvPr id="119" name="Abgerundetes Rechteck 118"/>
                  <p:cNvSpPr/>
                  <p:nvPr/>
                </p:nvSpPr>
                <p:spPr>
                  <a:xfrm>
                    <a:off x="7337434" y="3536903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dauerhafte Speicherung der SIPs</a:t>
                    </a:r>
                  </a:p>
                </p:txBody>
              </p:sp>
              <p:sp>
                <p:nvSpPr>
                  <p:cNvPr id="120" name="Abgerundetes Rechteck 119"/>
                  <p:cNvSpPr/>
                  <p:nvPr/>
                </p:nvSpPr>
                <p:spPr>
                  <a:xfrm>
                    <a:off x="7337434" y="4175847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Ingest</a:t>
                    </a:r>
                  </a:p>
                </p:txBody>
              </p:sp>
              <p:sp>
                <p:nvSpPr>
                  <p:cNvPr id="121" name="Abgerundetes Rechteck 120"/>
                  <p:cNvSpPr/>
                  <p:nvPr/>
                </p:nvSpPr>
                <p:spPr>
                  <a:xfrm>
                    <a:off x="7337434" y="4814791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Rücklieferung von Reports</a:t>
                    </a:r>
                  </a:p>
                </p:txBody>
              </p:sp>
              <p:sp>
                <p:nvSpPr>
                  <p:cNvPr id="122" name="Abgerundetes Rechteck 121"/>
                  <p:cNvSpPr/>
                  <p:nvPr/>
                </p:nvSpPr>
                <p:spPr>
                  <a:xfrm>
                    <a:off x="7337434" y="5453735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>
                        <a:solidFill>
                          <a:schemeClr val="tx2"/>
                        </a:solidFill>
                      </a:rPr>
                      <a:t>Bereitstellung von DIPs</a:t>
                    </a:r>
                  </a:p>
                </p:txBody>
              </p:sp>
              <p:cxnSp>
                <p:nvCxnSpPr>
                  <p:cNvPr id="123" name="Gerade Verbindung mit Pfeil 122"/>
                  <p:cNvCxnSpPr>
                    <a:stCxn id="121" idx="2"/>
                    <a:endCxn id="122" idx="0"/>
                  </p:cNvCxnSpPr>
                  <p:nvPr/>
                </p:nvCxnSpPr>
                <p:spPr>
                  <a:xfrm>
                    <a:off x="7991352" y="5228357"/>
                    <a:ext cx="0" cy="22537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Gerade Verbindung mit Pfeil 123"/>
                  <p:cNvCxnSpPr>
                    <a:stCxn id="120" idx="2"/>
                    <a:endCxn id="121" idx="0"/>
                  </p:cNvCxnSpPr>
                  <p:nvPr/>
                </p:nvCxnSpPr>
                <p:spPr>
                  <a:xfrm>
                    <a:off x="7991352" y="4589413"/>
                    <a:ext cx="0" cy="22537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Gerade Verbindung mit Pfeil 124"/>
                  <p:cNvCxnSpPr>
                    <a:stCxn id="119" idx="2"/>
                    <a:endCxn id="120" idx="0"/>
                  </p:cNvCxnSpPr>
                  <p:nvPr/>
                </p:nvCxnSpPr>
                <p:spPr>
                  <a:xfrm>
                    <a:off x="7991352" y="3950469"/>
                    <a:ext cx="0" cy="22537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Gerade Verbindung mit Pfeil 125"/>
                  <p:cNvCxnSpPr>
                    <a:stCxn id="118" idx="2"/>
                    <a:endCxn id="119" idx="0"/>
                  </p:cNvCxnSpPr>
                  <p:nvPr/>
                </p:nvCxnSpPr>
                <p:spPr>
                  <a:xfrm>
                    <a:off x="7991352" y="3311525"/>
                    <a:ext cx="0" cy="22537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Gewinkelte Verbindung 126"/>
                  <p:cNvCxnSpPr>
                    <a:stCxn id="128" idx="0"/>
                    <a:endCxn id="117" idx="3"/>
                  </p:cNvCxnSpPr>
                  <p:nvPr/>
                </p:nvCxnSpPr>
                <p:spPr>
                  <a:xfrm rot="16200000" flipV="1">
                    <a:off x="8100516" y="3010553"/>
                    <a:ext cx="1347699" cy="258191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Ellipse 128"/>
                  <p:cNvSpPr/>
                  <p:nvPr/>
                </p:nvSpPr>
                <p:spPr>
                  <a:xfrm>
                    <a:off x="8764909" y="3864155"/>
                    <a:ext cx="273845" cy="273845"/>
                  </a:xfrm>
                  <a:prstGeom prst="ellipse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sz="14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30" name="Gerade Verbindung 129"/>
                  <p:cNvCxnSpPr/>
                  <p:nvPr/>
                </p:nvCxnSpPr>
                <p:spPr>
                  <a:xfrm>
                    <a:off x="8909473" y="3922236"/>
                    <a:ext cx="0" cy="8658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Gerade Verbindung 130"/>
                  <p:cNvCxnSpPr>
                    <a:endCxn id="129" idx="6"/>
                  </p:cNvCxnSpPr>
                  <p:nvPr/>
                </p:nvCxnSpPr>
                <p:spPr>
                  <a:xfrm flipV="1">
                    <a:off x="8907785" y="4001078"/>
                    <a:ext cx="130969" cy="1547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Form 119"/>
                  <p:cNvCxnSpPr>
                    <a:stCxn id="114" idx="2"/>
                    <a:endCxn id="117" idx="1"/>
                  </p:cNvCxnSpPr>
                  <p:nvPr/>
                </p:nvCxnSpPr>
                <p:spPr>
                  <a:xfrm rot="5400000" flipH="1" flipV="1">
                    <a:off x="4243483" y="3197447"/>
                    <a:ext cx="3825600" cy="2362301"/>
                  </a:xfrm>
                  <a:prstGeom prst="bentConnector4">
                    <a:avLst>
                      <a:gd name="adj1" fmla="val -2917"/>
                      <a:gd name="adj2" fmla="val 94498"/>
                    </a:avLst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Gerade Verbindung mit Pfeil 132"/>
                  <p:cNvCxnSpPr>
                    <a:stCxn id="117" idx="2"/>
                    <a:endCxn id="118" idx="0"/>
                  </p:cNvCxnSpPr>
                  <p:nvPr/>
                </p:nvCxnSpPr>
                <p:spPr>
                  <a:xfrm>
                    <a:off x="7991352" y="2672581"/>
                    <a:ext cx="0" cy="22537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Gewinkelte Verbindung 133"/>
                  <p:cNvCxnSpPr>
                    <a:stCxn id="121" idx="3"/>
                    <a:endCxn id="128" idx="4"/>
                  </p:cNvCxnSpPr>
                  <p:nvPr/>
                </p:nvCxnSpPr>
                <p:spPr>
                  <a:xfrm flipV="1">
                    <a:off x="8645269" y="4185110"/>
                    <a:ext cx="258191" cy="836465"/>
                  </a:xfrm>
                  <a:prstGeom prst="bentConnector2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Textfeld 68"/>
                  <p:cNvSpPr txBox="1"/>
                  <p:nvPr/>
                </p:nvSpPr>
                <p:spPr>
                  <a:xfrm>
                    <a:off x="5274787" y="5242262"/>
                    <a:ext cx="52610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de-DE" sz="1400" dirty="0" smtClean="0"/>
                      <a:t>Nein</a:t>
                    </a:r>
                    <a:endParaRPr lang="de-DE" sz="1400" dirty="0"/>
                  </a:p>
                </p:txBody>
              </p:sp>
              <p:sp>
                <p:nvSpPr>
                  <p:cNvPr id="136" name="Textfeld 70"/>
                  <p:cNvSpPr txBox="1"/>
                  <p:nvPr/>
                </p:nvSpPr>
                <p:spPr>
                  <a:xfrm>
                    <a:off x="5000534" y="5600204"/>
                    <a:ext cx="32893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de-DE" sz="1400" dirty="0" smtClean="0"/>
                      <a:t>Ja</a:t>
                    </a:r>
                    <a:endParaRPr lang="de-DE" sz="1400" dirty="0"/>
                  </a:p>
                </p:txBody>
              </p:sp>
              <p:cxnSp>
                <p:nvCxnSpPr>
                  <p:cNvPr id="139" name="Gerade Verbindung mit Pfeil 138"/>
                  <p:cNvCxnSpPr>
                    <a:stCxn id="137" idx="4"/>
                    <a:endCxn id="85" idx="0"/>
                  </p:cNvCxnSpPr>
                  <p:nvPr/>
                </p:nvCxnSpPr>
                <p:spPr>
                  <a:xfrm flipH="1">
                    <a:off x="2257857" y="927720"/>
                    <a:ext cx="1369" cy="194879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Gerade Verbindung mit Pfeil 139"/>
                  <p:cNvCxnSpPr>
                    <a:stCxn id="138" idx="4"/>
                    <a:endCxn id="79" idx="0"/>
                  </p:cNvCxnSpPr>
                  <p:nvPr/>
                </p:nvCxnSpPr>
                <p:spPr>
                  <a:xfrm flipH="1">
                    <a:off x="684529" y="927720"/>
                    <a:ext cx="1369" cy="194879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Abgerundetes Rechteck 140"/>
                  <p:cNvSpPr/>
                  <p:nvPr/>
                </p:nvSpPr>
                <p:spPr>
                  <a:xfrm>
                    <a:off x="817369" y="4329382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lIns="18000" rIns="1800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Aufwands-</a:t>
                    </a:r>
                    <a:r>
                      <a:rPr lang="de-DE" sz="1100" dirty="0" err="1" smtClean="0">
                        <a:solidFill>
                          <a:schemeClr val="tx2"/>
                        </a:solidFill>
                      </a:rPr>
                      <a:t>abschätzung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42" name="Gerade Verbindung mit Pfeil 141"/>
                  <p:cNvCxnSpPr>
                    <a:endCxn id="141" idx="0"/>
                  </p:cNvCxnSpPr>
                  <p:nvPr/>
                </p:nvCxnSpPr>
                <p:spPr>
                  <a:xfrm>
                    <a:off x="1471287" y="4051754"/>
                    <a:ext cx="0" cy="277628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" name="Abgerundetes Rechteck 142"/>
                  <p:cNvSpPr/>
                  <p:nvPr/>
                </p:nvSpPr>
                <p:spPr>
                  <a:xfrm>
                    <a:off x="5577114" y="3469682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Technisches Mapping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44" name="Abgerundetes Rechteck 143"/>
                  <p:cNvSpPr/>
                  <p:nvPr/>
                </p:nvSpPr>
                <p:spPr>
                  <a:xfrm>
                    <a:off x="3212642" y="3469682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Technisches Mapping (+ Views)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45" name="Gerade Verbindung mit Pfeil 144"/>
                  <p:cNvCxnSpPr>
                    <a:stCxn id="101" idx="2"/>
                    <a:endCxn id="144" idx="0"/>
                  </p:cNvCxnSpPr>
                  <p:nvPr/>
                </p:nvCxnSpPr>
                <p:spPr>
                  <a:xfrm>
                    <a:off x="3862662" y="3301216"/>
                    <a:ext cx="3898" cy="168466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Gerade Verbindung mit Pfeil 145"/>
                  <p:cNvCxnSpPr>
                    <a:stCxn id="102" idx="2"/>
                    <a:endCxn id="143" idx="0"/>
                  </p:cNvCxnSpPr>
                  <p:nvPr/>
                </p:nvCxnSpPr>
                <p:spPr>
                  <a:xfrm>
                    <a:off x="6222372" y="3301216"/>
                    <a:ext cx="8660" cy="168466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7" name="Rechteck 146"/>
                  <p:cNvSpPr/>
                  <p:nvPr/>
                </p:nvSpPr>
                <p:spPr>
                  <a:xfrm>
                    <a:off x="3149369" y="2599987"/>
                    <a:ext cx="1448302" cy="1377431"/>
                  </a:xfrm>
                  <a:prstGeom prst="rect">
                    <a:avLst/>
                  </a:prstGeom>
                  <a:noFill/>
                  <a:ln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b="1" dirty="0" smtClean="0">
                        <a:solidFill>
                          <a:schemeClr val="tx1"/>
                        </a:solidFill>
                      </a:rPr>
                      <a:t>direktes Mapping</a:t>
                    </a:r>
                    <a:endParaRPr lang="de-DE" sz="11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Rechteck 147"/>
                  <p:cNvSpPr/>
                  <p:nvPr/>
                </p:nvSpPr>
                <p:spPr>
                  <a:xfrm>
                    <a:off x="5487473" y="2599987"/>
                    <a:ext cx="1480602" cy="1377431"/>
                  </a:xfrm>
                  <a:prstGeom prst="rect">
                    <a:avLst/>
                  </a:prstGeom>
                  <a:noFill/>
                  <a:ln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b="1" dirty="0" smtClean="0">
                        <a:solidFill>
                          <a:schemeClr val="tx1"/>
                        </a:solidFill>
                      </a:rPr>
                      <a:t>indirektes Mapping</a:t>
                    </a:r>
                  </a:p>
                </p:txBody>
              </p:sp>
              <p:sp>
                <p:nvSpPr>
                  <p:cNvPr id="149" name="Abgerundetes Rechteck 148"/>
                  <p:cNvSpPr/>
                  <p:nvPr/>
                </p:nvSpPr>
                <p:spPr>
                  <a:xfrm>
                    <a:off x="817369" y="4961201"/>
                    <a:ext cx="1307836" cy="413566"/>
                  </a:xfrm>
                  <a:prstGeom prst="round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de-DE" sz="1100" dirty="0" smtClean="0">
                        <a:solidFill>
                          <a:schemeClr val="tx2"/>
                        </a:solidFill>
                      </a:rPr>
                      <a:t>Priorisierung</a:t>
                    </a:r>
                    <a:endParaRPr lang="de-DE" sz="1100" dirty="0">
                      <a:solidFill>
                        <a:schemeClr val="tx2"/>
                      </a:solidFill>
                    </a:endParaRPr>
                  </a:p>
                </p:txBody>
              </p:sp>
              <p:cxnSp>
                <p:nvCxnSpPr>
                  <p:cNvPr id="150" name="Gerade Verbindung mit Pfeil 149"/>
                  <p:cNvCxnSpPr>
                    <a:stCxn id="149" idx="2"/>
                    <a:endCxn id="92" idx="0"/>
                  </p:cNvCxnSpPr>
                  <p:nvPr/>
                </p:nvCxnSpPr>
                <p:spPr>
                  <a:xfrm>
                    <a:off x="1471287" y="5374767"/>
                    <a:ext cx="0" cy="218253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22674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1284" y="2044369"/>
            <a:ext cx="7625050" cy="1308424"/>
          </a:xfrm>
        </p:spPr>
        <p:txBody>
          <a:bodyPr/>
          <a:lstStyle/>
          <a:p>
            <a:r>
              <a:rPr lang="de-DE" dirty="0" smtClean="0"/>
              <a:t>VI. Ausblick									    </a:t>
            </a:r>
          </a:p>
          <a:p>
            <a:r>
              <a:rPr lang="de-DE" sz="2800" dirty="0"/>
              <a:t> </a:t>
            </a:r>
            <a:r>
              <a:rPr lang="de-DE" sz="2800" dirty="0" smtClean="0"/>
              <a:t>       Roadmap 2013	</a:t>
            </a:r>
          </a:p>
          <a:p>
            <a:r>
              <a:rPr lang="de-DE" sz="2800" dirty="0" smtClean="0"/>
              <a:t>      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6711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43065" y="571671"/>
            <a:ext cx="6785868" cy="859196"/>
          </a:xfrm>
        </p:spPr>
        <p:txBody>
          <a:bodyPr/>
          <a:lstStyle/>
          <a:p>
            <a:r>
              <a:rPr lang="de-DE" dirty="0" smtClean="0"/>
              <a:t>2013: Werkzeuge für Datenlieferanten (Auswahl)</a:t>
            </a:r>
            <a:endParaRPr lang="de-DE" dirty="0"/>
          </a:p>
        </p:txBody>
      </p:sp>
      <p:sp>
        <p:nvSpPr>
          <p:cNvPr id="17" name="Pfeil nach rechts 16"/>
          <p:cNvSpPr/>
          <p:nvPr/>
        </p:nvSpPr>
        <p:spPr>
          <a:xfrm>
            <a:off x="364080" y="1627356"/>
            <a:ext cx="8068725" cy="607843"/>
          </a:xfrm>
          <a:prstGeom prst="rightArrow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20147" y="2642522"/>
            <a:ext cx="18626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Website </a:t>
            </a:r>
            <a:r>
              <a:rPr lang="de-DE" sz="1600" dirty="0">
                <a:solidFill>
                  <a:schemeClr val="tx2"/>
                </a:solidFill>
              </a:rPr>
              <a:t>für Registrierung</a:t>
            </a:r>
          </a:p>
        </p:txBody>
      </p:sp>
      <p:cxnSp>
        <p:nvCxnSpPr>
          <p:cNvPr id="27" name="Gerade Verbindung 26"/>
          <p:cNvCxnSpPr/>
          <p:nvPr/>
        </p:nvCxnSpPr>
        <p:spPr>
          <a:xfrm flipH="1">
            <a:off x="872082" y="2099733"/>
            <a:ext cx="1811852" cy="60111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381013" y="1746611"/>
            <a:ext cx="98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Jan.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7639055" y="1746611"/>
            <a:ext cx="63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Dez.</a:t>
            </a:r>
            <a:endParaRPr lang="de-DE" dirty="0">
              <a:solidFill>
                <a:schemeClr val="tx2"/>
              </a:solidFill>
            </a:endParaRPr>
          </a:p>
        </p:txBody>
      </p:sp>
      <p:cxnSp>
        <p:nvCxnSpPr>
          <p:cNvPr id="31" name="Gerade Verbindung 30"/>
          <p:cNvCxnSpPr/>
          <p:nvPr/>
        </p:nvCxnSpPr>
        <p:spPr>
          <a:xfrm flipH="1">
            <a:off x="7956548" y="2132876"/>
            <a:ext cx="1" cy="131264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3166534" y="3746258"/>
            <a:ext cx="2184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2"/>
                </a:solidFill>
              </a:rPr>
              <a:t>Serviceportal für </a:t>
            </a:r>
            <a:r>
              <a:rPr lang="de-DE" sz="1600" dirty="0" smtClean="0">
                <a:solidFill>
                  <a:schemeClr val="tx2"/>
                </a:solidFill>
              </a:rPr>
              <a:t>KWEs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</a:rPr>
              <a:t>Online-Fragebögen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</a:rPr>
              <a:t>Nachverfolgung Mapping- u. Ladeprozesse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198533" y="4381576"/>
            <a:ext cx="1676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URN-Service (persistente </a:t>
            </a:r>
            <a:r>
              <a:rPr lang="de-DE" sz="1600" dirty="0" err="1" smtClean="0">
                <a:solidFill>
                  <a:schemeClr val="tx2"/>
                </a:solidFill>
              </a:rPr>
              <a:t>Referenzierung</a:t>
            </a:r>
            <a:r>
              <a:rPr lang="de-DE" sz="1600" dirty="0" smtClean="0">
                <a:solidFill>
                  <a:schemeClr val="tx2"/>
                </a:solidFill>
              </a:rPr>
              <a:t> digitaler Objekte)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1532466" y="3153135"/>
            <a:ext cx="1676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Veröffentlichung DDB-Vokabulare</a:t>
            </a:r>
            <a:endParaRPr lang="de-DE" sz="1600" dirty="0">
              <a:solidFill>
                <a:schemeClr val="tx2"/>
              </a:solidFill>
            </a:endParaRPr>
          </a:p>
        </p:txBody>
      </p:sp>
      <p:cxnSp>
        <p:nvCxnSpPr>
          <p:cNvPr id="38" name="Gerade Verbindung 37"/>
          <p:cNvCxnSpPr/>
          <p:nvPr/>
        </p:nvCxnSpPr>
        <p:spPr>
          <a:xfrm flipH="1">
            <a:off x="5710766" y="2099733"/>
            <a:ext cx="29635" cy="230824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>
            <a:off x="3903133" y="2115943"/>
            <a:ext cx="1837267" cy="172792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2159001" y="2099733"/>
            <a:ext cx="3581399" cy="112756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>
            <a:stCxn id="30" idx="2"/>
          </p:cNvCxnSpPr>
          <p:nvPr/>
        </p:nvCxnSpPr>
        <p:spPr>
          <a:xfrm flipH="1">
            <a:off x="6612467" y="2115943"/>
            <a:ext cx="1344082" cy="132957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5962689" y="3381799"/>
            <a:ext cx="1676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Workflow ISIL-Übernahme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444321" y="3381799"/>
            <a:ext cx="169967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de-DE" sz="1600" dirty="0" smtClean="0">
                <a:solidFill>
                  <a:schemeClr val="tx2"/>
                </a:solidFill>
              </a:rPr>
              <a:t>Mapping-Werkzeuge </a:t>
            </a:r>
            <a:endParaRPr lang="de-DE" sz="1600" dirty="0">
              <a:solidFill>
                <a:schemeClr val="tx2"/>
              </a:solidFill>
            </a:endParaRPr>
          </a:p>
          <a:p>
            <a:pPr marL="0" lvl="1"/>
            <a:r>
              <a:rPr lang="de-DE" sz="1600" dirty="0">
                <a:solidFill>
                  <a:schemeClr val="tx2"/>
                </a:solidFill>
              </a:rPr>
              <a:t>(DDB-Eingangsformate)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97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59999" y="1440000"/>
            <a:ext cx="8267534" cy="4680000"/>
          </a:xfrm>
        </p:spPr>
        <p:txBody>
          <a:bodyPr/>
          <a:lstStyle/>
          <a:p>
            <a:pPr marL="800100" lvl="1" indent="-342900">
              <a:buFont typeface="Arial" pitchFamily="34" charset="0"/>
              <a:buChar char="•"/>
            </a:pPr>
            <a:endParaRPr lang="de-DE" sz="1500" dirty="0"/>
          </a:p>
          <a:p>
            <a:pPr marL="1257300" lvl="2" indent="-342900">
              <a:buFont typeface="Arial" pitchFamily="34" charset="0"/>
              <a:buChar char="•"/>
            </a:pPr>
            <a:endParaRPr lang="de-DE" dirty="0" smtClean="0"/>
          </a:p>
          <a:p>
            <a:pPr marL="1257300" lvl="2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43065" y="571670"/>
            <a:ext cx="6506467" cy="799929"/>
          </a:xfrm>
        </p:spPr>
        <p:txBody>
          <a:bodyPr/>
          <a:lstStyle/>
          <a:p>
            <a:r>
              <a:rPr lang="de-DE" dirty="0" smtClean="0"/>
              <a:t>2013: Portal und Metadaten (Auswahl)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82055" y="2666995"/>
            <a:ext cx="27855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- Normdaten-Einbindung                     - Optimierung Suche &amp; Ranking                                              - Öffentliche API</a:t>
            </a:r>
          </a:p>
          <a:p>
            <a:pPr marL="285750" indent="-285750">
              <a:buFontTx/>
              <a:buChar char="-"/>
            </a:pPr>
            <a:endParaRPr lang="de-DE" sz="1600" dirty="0" smtClean="0"/>
          </a:p>
          <a:p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1384302" y="3620765"/>
            <a:ext cx="25992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- Umstellung DDB-Datenmodell und operative </a:t>
            </a:r>
            <a:endParaRPr lang="de-DE" sz="1600" dirty="0">
              <a:solidFill>
                <a:schemeClr val="tx2"/>
              </a:solidFill>
            </a:endParaRPr>
          </a:p>
          <a:p>
            <a:r>
              <a:rPr lang="de-DE" sz="1600" dirty="0" smtClean="0">
                <a:solidFill>
                  <a:schemeClr val="tx2"/>
                </a:solidFill>
              </a:rPr>
              <a:t>Lieferfähigkeit </a:t>
            </a:r>
            <a:r>
              <a:rPr lang="de-DE" sz="1600" dirty="0">
                <a:solidFill>
                  <a:schemeClr val="tx2"/>
                </a:solidFill>
              </a:rPr>
              <a:t>an </a:t>
            </a:r>
            <a:r>
              <a:rPr lang="de-DE" sz="1600" dirty="0" err="1">
                <a:solidFill>
                  <a:schemeClr val="tx2"/>
                </a:solidFill>
              </a:rPr>
              <a:t>Europeana</a:t>
            </a:r>
            <a:endParaRPr lang="de-DE" sz="1600" dirty="0">
              <a:solidFill>
                <a:schemeClr val="tx2"/>
              </a:solidFill>
            </a:endParaRPr>
          </a:p>
          <a:p>
            <a:r>
              <a:rPr lang="de-DE" sz="1600" dirty="0" smtClean="0">
                <a:solidFill>
                  <a:schemeClr val="tx2"/>
                </a:solidFill>
              </a:rPr>
              <a:t>- Personalisierung</a:t>
            </a:r>
            <a:endParaRPr lang="de-DE" sz="1600" dirty="0">
              <a:solidFill>
                <a:schemeClr val="tx2"/>
              </a:solidFill>
            </a:endParaRPr>
          </a:p>
          <a:p>
            <a:r>
              <a:rPr lang="de-DE" sz="1600" dirty="0" smtClean="0">
                <a:solidFill>
                  <a:schemeClr val="tx2"/>
                </a:solidFill>
              </a:rPr>
              <a:t>- Bessere </a:t>
            </a:r>
            <a:r>
              <a:rPr lang="de-DE" sz="1600" dirty="0">
                <a:solidFill>
                  <a:schemeClr val="tx2"/>
                </a:solidFill>
              </a:rPr>
              <a:t>Unterstützung </a:t>
            </a:r>
            <a:r>
              <a:rPr lang="de-DE" sz="1600" dirty="0" smtClean="0">
                <a:solidFill>
                  <a:schemeClr val="tx2"/>
                </a:solidFill>
              </a:rPr>
              <a:t>mobiler </a:t>
            </a:r>
            <a:r>
              <a:rPr lang="de-DE" sz="1600" dirty="0">
                <a:solidFill>
                  <a:schemeClr val="tx2"/>
                </a:solidFill>
              </a:rPr>
              <a:t>Endgeräte</a:t>
            </a:r>
          </a:p>
          <a:p>
            <a:r>
              <a:rPr lang="de-DE" sz="1600" dirty="0" smtClean="0">
                <a:solidFill>
                  <a:schemeClr val="tx2"/>
                </a:solidFill>
              </a:rPr>
              <a:t>- Anbindung </a:t>
            </a:r>
            <a:r>
              <a:rPr lang="de-DE" sz="1600" dirty="0">
                <a:solidFill>
                  <a:schemeClr val="tx2"/>
                </a:solidFill>
              </a:rPr>
              <a:t>weiterer Viewer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49185" y="2853110"/>
            <a:ext cx="23156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- Optimierung: Gruppierung der Sucherergebnisse</a:t>
            </a:r>
          </a:p>
          <a:p>
            <a:endParaRPr lang="de-DE" sz="1400" dirty="0" smtClean="0"/>
          </a:p>
          <a:p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5871630" y="3374544"/>
            <a:ext cx="2950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- Unterfacetten (Suchfilter)</a:t>
            </a:r>
            <a:endParaRPr lang="de-DE" sz="1600" dirty="0">
              <a:solidFill>
                <a:schemeClr val="tx2"/>
              </a:solidFill>
            </a:endParaRPr>
          </a:p>
          <a:p>
            <a:r>
              <a:rPr lang="de-DE" sz="1600" dirty="0" smtClean="0">
                <a:solidFill>
                  <a:schemeClr val="tx2"/>
                </a:solidFill>
              </a:rPr>
              <a:t>- Rücklieferung angereicherter und vernetzter Daten an KWEs</a:t>
            </a:r>
          </a:p>
          <a:p>
            <a:r>
              <a:rPr lang="de-DE" sz="1600" dirty="0" smtClean="0">
                <a:solidFill>
                  <a:schemeClr val="tx2"/>
                </a:solidFill>
              </a:rPr>
              <a:t>- Kartenbasierte Suche</a:t>
            </a:r>
          </a:p>
          <a:p>
            <a:r>
              <a:rPr lang="de-DE" sz="1600" dirty="0" smtClean="0">
                <a:solidFill>
                  <a:schemeClr val="tx2"/>
                </a:solidFill>
              </a:rPr>
              <a:t>- User </a:t>
            </a:r>
            <a:r>
              <a:rPr lang="de-DE" sz="1600" dirty="0" err="1">
                <a:solidFill>
                  <a:schemeClr val="tx2"/>
                </a:solidFill>
              </a:rPr>
              <a:t>Generated</a:t>
            </a:r>
            <a:r>
              <a:rPr lang="de-DE" sz="1600" dirty="0">
                <a:solidFill>
                  <a:schemeClr val="tx2"/>
                </a:solidFill>
              </a:rPr>
              <a:t> </a:t>
            </a:r>
            <a:r>
              <a:rPr lang="de-DE" sz="1600" dirty="0" smtClean="0">
                <a:solidFill>
                  <a:schemeClr val="tx2"/>
                </a:solidFill>
              </a:rPr>
              <a:t>Content</a:t>
            </a:r>
            <a:endParaRPr lang="de-DE" sz="1600" dirty="0" smtClean="0"/>
          </a:p>
        </p:txBody>
      </p:sp>
      <p:sp>
        <p:nvSpPr>
          <p:cNvPr id="16" name="Pfeil nach rechts 15"/>
          <p:cNvSpPr/>
          <p:nvPr/>
        </p:nvSpPr>
        <p:spPr>
          <a:xfrm>
            <a:off x="364080" y="1627356"/>
            <a:ext cx="8263453" cy="607843"/>
          </a:xfrm>
          <a:prstGeom prst="rightArrow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1013" y="1746611"/>
            <a:ext cx="98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Jan.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7797818" y="1733756"/>
            <a:ext cx="63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Dez.</a:t>
            </a:r>
            <a:endParaRPr lang="de-DE" dirty="0">
              <a:solidFill>
                <a:schemeClr val="tx2"/>
              </a:solidFill>
            </a:endParaRPr>
          </a:p>
        </p:txBody>
      </p:sp>
      <p:cxnSp>
        <p:nvCxnSpPr>
          <p:cNvPr id="19" name="Gerade Verbindung 18"/>
          <p:cNvCxnSpPr/>
          <p:nvPr/>
        </p:nvCxnSpPr>
        <p:spPr>
          <a:xfrm flipH="1">
            <a:off x="1168400" y="2099733"/>
            <a:ext cx="1515535" cy="61938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>
            <a:endCxn id="13" idx="0"/>
          </p:cNvCxnSpPr>
          <p:nvPr/>
        </p:nvCxnSpPr>
        <p:spPr>
          <a:xfrm flipH="1">
            <a:off x="2683935" y="2085455"/>
            <a:ext cx="1583266" cy="153531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flipH="1">
            <a:off x="5207000" y="2085455"/>
            <a:ext cx="474132" cy="78704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H="1">
            <a:off x="7239000" y="2109519"/>
            <a:ext cx="736598" cy="121919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31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VI. Werden Sie Teil der DDB!  </a:t>
            </a:r>
          </a:p>
          <a:p>
            <a:r>
              <a:rPr lang="de-DE" sz="2800" dirty="0" smtClean="0"/>
              <a:t>      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09486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241466" y="1626267"/>
            <a:ext cx="8614668" cy="3673867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Registrierung der Einrichtung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smtClean="0">
                <a:hlinkClick r:id="rId2"/>
              </a:rPr>
              <a:t>registrierung@deutsche-digitale-bibliothek.de</a:t>
            </a:r>
            <a:endParaRPr lang="de-DE" dirty="0" smtClean="0"/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smtClean="0"/>
              <a:t>Präsentation </a:t>
            </a:r>
            <a:r>
              <a:rPr lang="de-DE" dirty="0"/>
              <a:t>auf der Kulturlandkarte und auf </a:t>
            </a:r>
            <a:r>
              <a:rPr lang="de-DE" dirty="0" smtClean="0"/>
              <a:t>Institutionsseite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smtClean="0"/>
              <a:t>Keine </a:t>
            </a:r>
            <a:r>
              <a:rPr lang="de-DE" dirty="0"/>
              <a:t>weiteren Verpflichtungen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/>
              <a:t>Bereitstellung von Daten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/>
              <a:t>Erstinformation durch die Servicestelle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smtClean="0">
                <a:hlinkClick r:id="rId3"/>
              </a:rPr>
              <a:t>service@deutsche-digitale-bibliothek.de</a:t>
            </a:r>
            <a:endParaRPr lang="de-DE" dirty="0" smtClean="0"/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smtClean="0"/>
              <a:t>Bereitstellung </a:t>
            </a:r>
            <a:r>
              <a:rPr lang="de-DE" dirty="0"/>
              <a:t>von Informationen und Werkzeugen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/>
              <a:t>Unterzeichnung des Kooperationsvertrages 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/>
              <a:t>Zugang zum Service-Portal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0000" y="503935"/>
            <a:ext cx="6283688" cy="425004"/>
          </a:xfrm>
        </p:spPr>
        <p:txBody>
          <a:bodyPr/>
          <a:lstStyle/>
          <a:p>
            <a:r>
              <a:rPr lang="de-DE" dirty="0" smtClean="0"/>
              <a:t>Mitmachen!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272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243888" y="1452199"/>
            <a:ext cx="6283688" cy="1214802"/>
          </a:xfrm>
        </p:spPr>
        <p:txBody>
          <a:bodyPr/>
          <a:lstStyle/>
          <a:p>
            <a:pPr algn="ctr"/>
            <a:r>
              <a:rPr lang="de-DE" sz="3200" dirty="0"/>
              <a:t>Vielen Dank!</a:t>
            </a:r>
          </a:p>
          <a:p>
            <a:pPr algn="ctr"/>
            <a:r>
              <a:rPr lang="de-DE" sz="3200" dirty="0"/>
              <a:t>Fragen? </a:t>
            </a:r>
          </a:p>
          <a:p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995001" y="36112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387596" y="5320239"/>
            <a:ext cx="462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hlinkClick r:id="rId2"/>
              </a:rPr>
              <a:t>fragen@deutsche-digitale-bibliothek.de</a:t>
            </a:r>
            <a:endParaRPr lang="de-DE" dirty="0"/>
          </a:p>
          <a:p>
            <a:pPr algn="ctr"/>
            <a:r>
              <a:rPr lang="de-DE" dirty="0" smtClean="0">
                <a:hlinkClick r:id="rId3"/>
              </a:rPr>
              <a:t>http://www.deutsche-digitale-bibliothek.de</a:t>
            </a:r>
            <a:endParaRPr lang="de-DE" dirty="0" smtClean="0"/>
          </a:p>
          <a:p>
            <a:pPr algn="ctr"/>
            <a:endParaRPr lang="de-DE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1625644" y="3146595"/>
            <a:ext cx="330200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  <a:latin typeface="Calibri"/>
                <a:cs typeface="Calibri"/>
              </a:rPr>
              <a:t>Sarah Hartmann</a:t>
            </a:r>
          </a:p>
          <a:p>
            <a:r>
              <a:rPr lang="de-DE" dirty="0" smtClean="0">
                <a:hlinkClick r:id="rId4"/>
              </a:rPr>
              <a:t>s.hartmann@dnb.de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903738" y="3160524"/>
            <a:ext cx="2159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  <a:latin typeface="Calibri"/>
                <a:cs typeface="Calibri"/>
              </a:rPr>
              <a:t>Francesca Schulze</a:t>
            </a:r>
          </a:p>
          <a:p>
            <a:r>
              <a:rPr lang="de-DE" dirty="0" smtClean="0">
                <a:hlinkClick r:id="rId5"/>
              </a:rPr>
              <a:t>f.schulze@dnb.de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17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November 2012: Beta-Launch</a:t>
            </a:r>
            <a:endParaRPr lang="de-DE" dirty="0"/>
          </a:p>
        </p:txBody>
      </p:sp>
      <p:pic>
        <p:nvPicPr>
          <p:cNvPr id="3074" name="Picture 2" descr="Jill Cousins, Hermann Parzinger, Elke Harjes-Ecker und Matthias Harbort (v.l.n.r.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6414" y="1541904"/>
            <a:ext cx="7183809" cy="4597638"/>
          </a:xfrm>
          <a:prstGeom prst="rect">
            <a:avLst/>
          </a:prstGeom>
          <a:noFill/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03760" y="1294411"/>
            <a:ext cx="7348167" cy="4975760"/>
          </a:xfrm>
        </p:spPr>
        <p:txBody>
          <a:bodyPr lIns="0">
            <a:noAutofit/>
          </a:bodyPr>
          <a:lstStyle/>
          <a:p>
            <a:pPr marL="357188" indent="-357188">
              <a:buFont typeface="Symbol" pitchFamily="18" charset="2"/>
              <a:buChar char="-"/>
            </a:pPr>
            <a:r>
              <a:rPr lang="de-DE" dirty="0" smtClean="0"/>
              <a:t>Aktueller Stand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dirty="0" smtClean="0"/>
              <a:t>Datenbestand (ca. 5,6 Millionen Objekte von ca. 90 Datenlieferanten)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dirty="0" smtClean="0"/>
              <a:t>verminderter Funktionsumfang</a:t>
            </a:r>
            <a:endParaRPr lang="de-DE" kern="0" dirty="0" smtClean="0"/>
          </a:p>
          <a:p>
            <a:pPr marL="357188" indent="-357188">
              <a:buFont typeface="Symbol" pitchFamily="18" charset="2"/>
              <a:buChar char="-"/>
            </a:pPr>
            <a:r>
              <a:rPr lang="de-DE" kern="0" dirty="0" smtClean="0"/>
              <a:t>Funktionale Weiterentwicklung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Erweiterung Frontend-Funktionen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Verbesserung der Suche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Semantische Vernetzung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Veröffentlichung des Entwickler-API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Virtuelle Ausstellungen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Lieferfähigkeit an Europeana (Anpassung des Datenmodells)</a:t>
            </a:r>
          </a:p>
          <a:p>
            <a:pPr marL="357188" indent="-357188">
              <a:buFont typeface="Symbol" pitchFamily="18" charset="2"/>
              <a:buChar char="-"/>
            </a:pPr>
            <a:r>
              <a:rPr lang="de-DE" kern="0" dirty="0" smtClean="0"/>
              <a:t>Aufbau der Servicestelle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Etablierung von Workflows</a:t>
            </a:r>
          </a:p>
          <a:p>
            <a:pPr marL="814388" lvl="1" indent="-357188">
              <a:buFont typeface="Symbol" pitchFamily="18" charset="2"/>
              <a:buChar char="-"/>
            </a:pPr>
            <a:r>
              <a:rPr lang="de-DE" kern="0" dirty="0" smtClean="0"/>
              <a:t>Erweiterung der geladenen Inhalte</a:t>
            </a:r>
          </a:p>
          <a:p>
            <a:pPr marL="357188" indent="-357188">
              <a:buFont typeface="Symbol" pitchFamily="18" charset="2"/>
              <a:buChar char="-"/>
            </a:pPr>
            <a:r>
              <a:rPr lang="de-DE" kern="0" dirty="0" smtClean="0"/>
              <a:t>Innovative Erweiterungen</a:t>
            </a:r>
          </a:p>
          <a:p>
            <a:pPr indent="-180000"/>
            <a:endParaRPr lang="de-DE" kern="0" dirty="0" smtClean="0"/>
          </a:p>
          <a:p>
            <a:pPr indent="-180000"/>
            <a:endParaRPr lang="de-DE" kern="0" dirty="0" smtClean="0"/>
          </a:p>
          <a:p>
            <a:pPr>
              <a:buFont typeface="Arial" pitchFamily="34" charset="0"/>
              <a:buChar char="•"/>
            </a:pPr>
            <a:endParaRPr lang="de-DE" sz="1000" kern="0" dirty="0" smtClean="0"/>
          </a:p>
          <a:p>
            <a:pPr indent="-180000"/>
            <a:endParaRPr lang="de-DE" dirty="0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60000" y="360001"/>
            <a:ext cx="6283688" cy="425004"/>
          </a:xfrm>
        </p:spPr>
        <p:txBody>
          <a:bodyPr/>
          <a:lstStyle/>
          <a:p>
            <a:r>
              <a:rPr lang="de-DE" dirty="0" smtClean="0"/>
              <a:t>Beta-Phase bis ca. Ende 2013 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291287" y="2272968"/>
            <a:ext cx="8420917" cy="1367698"/>
          </a:xfrm>
        </p:spPr>
        <p:txBody>
          <a:bodyPr/>
          <a:lstStyle/>
          <a:p>
            <a:pPr marL="857250" indent="-857250"/>
            <a:r>
              <a:rPr lang="de-DE" dirty="0" smtClean="0"/>
              <a:t>II. Metadaten und ihre Funktionen</a:t>
            </a:r>
          </a:p>
          <a:p>
            <a:pPr marL="857250" indent="-857250"/>
            <a:r>
              <a:rPr lang="de-DE" dirty="0" smtClean="0"/>
              <a:t>    in der DDB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32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65262" y="1279126"/>
            <a:ext cx="8767072" cy="446126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Beschluss des DDB-Vorstands nach Beta-Launch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Umstellung des DDB-Datenmodells (Facetten, Hierarchien) von CIDOC-CRM zu EDM 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Grundlage: Evaluation und Machbarkeitsstudie der AG </a:t>
            </a:r>
            <a:r>
              <a:rPr lang="de-DE" sz="1600" dirty="0"/>
              <a:t>Daten und </a:t>
            </a:r>
            <a:r>
              <a:rPr lang="de-DE" sz="1600" dirty="0" smtClean="0"/>
              <a:t>Projektkoordination</a:t>
            </a:r>
            <a:endParaRPr lang="de-DE" sz="1600" dirty="0"/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Repräsentation der Daten aus allen DDB-Eingangsformaten in EDM bis Mitte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Warum</a:t>
            </a:r>
            <a:r>
              <a:rPr lang="de-DE" dirty="0" smtClean="0"/>
              <a:t>? 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Bestmögliche Erfüllung </a:t>
            </a:r>
            <a:r>
              <a:rPr lang="de-DE" sz="1600" dirty="0"/>
              <a:t>des </a:t>
            </a:r>
            <a:r>
              <a:rPr lang="de-DE" sz="1600" dirty="0" smtClean="0"/>
              <a:t>Arbeitsauftrags „DDB </a:t>
            </a:r>
            <a:r>
              <a:rPr lang="de-DE" sz="1600" dirty="0"/>
              <a:t>als nationaler </a:t>
            </a:r>
            <a:r>
              <a:rPr lang="de-DE" sz="1600" dirty="0" err="1"/>
              <a:t>Aggregator</a:t>
            </a:r>
            <a:r>
              <a:rPr lang="de-DE" sz="1600" dirty="0"/>
              <a:t> für </a:t>
            </a:r>
            <a:r>
              <a:rPr lang="de-DE" sz="1600" dirty="0" err="1" smtClean="0"/>
              <a:t>Europeana</a:t>
            </a:r>
            <a:r>
              <a:rPr lang="de-DE" sz="1600" dirty="0" smtClean="0"/>
              <a:t>“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Vereinfachung der Datenlieferung durch gemeinsames Datenmodell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 smtClean="0"/>
              <a:t>Geringerer Arbeitsaufwand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 smtClean="0"/>
              <a:t>Vermeidung fehleranfälliger Doppelstrukturen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Vorteile von EDM: 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 smtClean="0"/>
              <a:t>Erweiterbarkeit, Flexibilität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 smtClean="0"/>
              <a:t>Modellierung basiert auf </a:t>
            </a:r>
            <a:r>
              <a:rPr lang="de-DE" sz="1600" dirty="0" err="1" smtClean="0"/>
              <a:t>Linked</a:t>
            </a:r>
            <a:r>
              <a:rPr lang="de-DE" sz="1600" dirty="0" smtClean="0"/>
              <a:t>-Data-Prinzipien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/>
              <a:t>Anbindung von Community-Standards wie METS-MODS, EAD, </a:t>
            </a:r>
            <a:r>
              <a:rPr lang="de-DE" sz="1600" dirty="0" smtClean="0"/>
              <a:t>LIDO möglich</a:t>
            </a:r>
          </a:p>
          <a:p>
            <a:pPr marL="1257300" lvl="2" indent="-342900">
              <a:buFont typeface="Symbol" pitchFamily="18" charset="2"/>
              <a:buChar char="-"/>
            </a:pPr>
            <a:r>
              <a:rPr lang="de-DE" sz="1600" dirty="0" err="1" smtClean="0"/>
              <a:t>Mappings</a:t>
            </a:r>
            <a:r>
              <a:rPr lang="de-DE" sz="1600" dirty="0" smtClean="0"/>
              <a:t>: Nachnutzung </a:t>
            </a:r>
            <a:r>
              <a:rPr lang="de-DE" sz="1600" dirty="0" smtClean="0"/>
              <a:t>und kooperative Entwicklungen mit externen Partnern </a:t>
            </a:r>
            <a:r>
              <a:rPr lang="de-DE" sz="1600" dirty="0" smtClean="0"/>
              <a:t>möglich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1600" dirty="0" smtClean="0"/>
              <a:t>EDM-Implementierung: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 smtClean="0"/>
              <a:t>1</a:t>
            </a:r>
            <a:r>
              <a:rPr lang="de-DE" sz="1600" dirty="0"/>
              <a:t>. Implementierung im </a:t>
            </a:r>
            <a:r>
              <a:rPr lang="de-DE" sz="1600" dirty="0" err="1"/>
              <a:t>Europeana</a:t>
            </a:r>
            <a:r>
              <a:rPr lang="de-DE" sz="1600" dirty="0"/>
              <a:t> Portal seit Herbst 2012 (Kernklassen)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1600" dirty="0"/>
              <a:t>Weitere Implementierungen abhängig von Anforderungen der Datenlieferanten (z.B. Events)</a:t>
            </a:r>
          </a:p>
          <a:p>
            <a:pPr marL="1257300" lvl="2" indent="-342900">
              <a:buFont typeface="Symbol" pitchFamily="18" charset="2"/>
              <a:buChar char="-"/>
            </a:pPr>
            <a:endParaRPr lang="de-DE" sz="1600" dirty="0" smtClean="0"/>
          </a:p>
          <a:p>
            <a:pPr marL="1257300" lvl="2" indent="-342900">
              <a:buFont typeface="Symbol" pitchFamily="18" charset="2"/>
              <a:buChar char="-"/>
            </a:pPr>
            <a:endParaRPr lang="de-DE" sz="1600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90664" y="470078"/>
            <a:ext cx="6870533" cy="766057"/>
          </a:xfrm>
        </p:spPr>
        <p:txBody>
          <a:bodyPr/>
          <a:lstStyle/>
          <a:p>
            <a:r>
              <a:rPr lang="de-DE" dirty="0" smtClean="0"/>
              <a:t>Einführung des </a:t>
            </a:r>
            <a:r>
              <a:rPr lang="de-DE" dirty="0" err="1" smtClean="0"/>
              <a:t>Europeana</a:t>
            </a:r>
            <a:r>
              <a:rPr lang="de-DE" dirty="0" smtClean="0"/>
              <a:t> Data Models                   </a:t>
            </a:r>
            <a:r>
              <a:rPr lang="de-DE" sz="2000" dirty="0" smtClean="0"/>
              <a:t>(seit Januar 2013)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6199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wischentitel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nhaltsfolien">
  <a:themeElements>
    <a:clrScheme name="Benutzerdefiniert 2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6D85D2"/>
      </a:hlink>
      <a:folHlink>
        <a:srgbClr val="6D85D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Inhaltsfolien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Inhaltsfolien">
  <a:themeElements>
    <a:clrScheme name="Benutzerdefiniert 2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6D85D2"/>
      </a:hlink>
      <a:folHlink>
        <a:srgbClr val="6D85D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Inhaltsfolien">
  <a:themeElements>
    <a:clrScheme name="Benutzerdefiniert 2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6D85D2"/>
      </a:hlink>
      <a:folHlink>
        <a:srgbClr val="6D85D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1606</Words>
  <Application>Microsoft Office PowerPoint</Application>
  <PresentationFormat>Bildschirmpräsentation (4:3)</PresentationFormat>
  <Paragraphs>537</Paragraphs>
  <Slides>57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57</vt:i4>
      </vt:variant>
    </vt:vector>
  </HeadingPairs>
  <TitlesOfParts>
    <vt:vector size="62" baseType="lpstr">
      <vt:lpstr>Zwischentitel</vt:lpstr>
      <vt:lpstr>Inhaltsfolien</vt:lpstr>
      <vt:lpstr>1_Inhaltsfolien</vt:lpstr>
      <vt:lpstr>2_Inhaltsfolien</vt:lpstr>
      <vt:lpstr>3_Inhaltsfolien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Fraunhofer IAIS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Rebecca Zeller</dc:creator>
  <cp:lastModifiedBy>hartmann</cp:lastModifiedBy>
  <cp:revision>1209</cp:revision>
  <cp:lastPrinted>2013-02-15T19:13:13Z</cp:lastPrinted>
  <dcterms:created xsi:type="dcterms:W3CDTF">2011-11-21T08:24:37Z</dcterms:created>
  <dcterms:modified xsi:type="dcterms:W3CDTF">2013-03-25T14:47:58Z</dcterms:modified>
</cp:coreProperties>
</file>