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256" r:id="rId2"/>
    <p:sldId id="340" r:id="rId3"/>
    <p:sldId id="308" r:id="rId4"/>
    <p:sldId id="319" r:id="rId5"/>
    <p:sldId id="277" r:id="rId6"/>
    <p:sldId id="295" r:id="rId7"/>
    <p:sldId id="341" r:id="rId8"/>
    <p:sldId id="342" r:id="rId9"/>
    <p:sldId id="320" r:id="rId10"/>
    <p:sldId id="324" r:id="rId11"/>
    <p:sldId id="344" r:id="rId12"/>
    <p:sldId id="343" r:id="rId13"/>
    <p:sldId id="325" r:id="rId14"/>
    <p:sldId id="321" r:id="rId15"/>
    <p:sldId id="326" r:id="rId16"/>
    <p:sldId id="334" r:id="rId17"/>
    <p:sldId id="322" r:id="rId18"/>
    <p:sldId id="328" r:id="rId19"/>
    <p:sldId id="293" r:id="rId20"/>
    <p:sldId id="294" r:id="rId21"/>
    <p:sldId id="331" r:id="rId22"/>
    <p:sldId id="329" r:id="rId23"/>
    <p:sldId id="339" r:id="rId24"/>
    <p:sldId id="297" r:id="rId25"/>
    <p:sldId id="346" r:id="rId26"/>
    <p:sldId id="345" r:id="rId27"/>
    <p:sldId id="347" r:id="rId28"/>
  </p:sldIdLst>
  <p:sldSz cx="9144000" cy="6858000" type="screen4x3"/>
  <p:notesSz cx="7099300" cy="10234613"/>
  <p:defaultTextStyle>
    <a:defPPr>
      <a:defRPr lang="de-DE"/>
    </a:defPPr>
    <a:lvl1pPr algn="l" rtl="0" fontAlgn="base">
      <a:spcBef>
        <a:spcPct val="20000"/>
      </a:spcBef>
      <a:spcAft>
        <a:spcPct val="0"/>
      </a:spcAft>
      <a:buChar char="•"/>
      <a:defRPr sz="2600" kern="1200">
        <a:solidFill>
          <a:schemeClr val="tx1"/>
        </a:solidFill>
        <a:latin typeface="Verdana" pitchFamily="34" charset="0"/>
        <a:ea typeface="+mn-ea"/>
        <a:cs typeface="Arial" charset="0"/>
      </a:defRPr>
    </a:lvl1pPr>
    <a:lvl2pPr marL="457200" algn="l" rtl="0" fontAlgn="base">
      <a:spcBef>
        <a:spcPct val="20000"/>
      </a:spcBef>
      <a:spcAft>
        <a:spcPct val="0"/>
      </a:spcAft>
      <a:buChar char="•"/>
      <a:defRPr sz="2600" kern="1200">
        <a:solidFill>
          <a:schemeClr val="tx1"/>
        </a:solidFill>
        <a:latin typeface="Verdana" pitchFamily="34" charset="0"/>
        <a:ea typeface="+mn-ea"/>
        <a:cs typeface="Arial" charset="0"/>
      </a:defRPr>
    </a:lvl2pPr>
    <a:lvl3pPr marL="914400" algn="l" rtl="0" fontAlgn="base">
      <a:spcBef>
        <a:spcPct val="20000"/>
      </a:spcBef>
      <a:spcAft>
        <a:spcPct val="0"/>
      </a:spcAft>
      <a:buChar char="•"/>
      <a:defRPr sz="2600" kern="1200">
        <a:solidFill>
          <a:schemeClr val="tx1"/>
        </a:solidFill>
        <a:latin typeface="Verdana" pitchFamily="34" charset="0"/>
        <a:ea typeface="+mn-ea"/>
        <a:cs typeface="Arial" charset="0"/>
      </a:defRPr>
    </a:lvl3pPr>
    <a:lvl4pPr marL="1371600" algn="l" rtl="0" fontAlgn="base">
      <a:spcBef>
        <a:spcPct val="20000"/>
      </a:spcBef>
      <a:spcAft>
        <a:spcPct val="0"/>
      </a:spcAft>
      <a:buChar char="•"/>
      <a:defRPr sz="2600" kern="1200">
        <a:solidFill>
          <a:schemeClr val="tx1"/>
        </a:solidFill>
        <a:latin typeface="Verdana" pitchFamily="34" charset="0"/>
        <a:ea typeface="+mn-ea"/>
        <a:cs typeface="Arial" charset="0"/>
      </a:defRPr>
    </a:lvl4pPr>
    <a:lvl5pPr marL="1828800" algn="l" rtl="0" fontAlgn="base">
      <a:spcBef>
        <a:spcPct val="20000"/>
      </a:spcBef>
      <a:spcAft>
        <a:spcPct val="0"/>
      </a:spcAft>
      <a:buChar char="•"/>
      <a:defRPr sz="2600" kern="1200">
        <a:solidFill>
          <a:schemeClr val="tx1"/>
        </a:solidFill>
        <a:latin typeface="Verdana" pitchFamily="34" charset="0"/>
        <a:ea typeface="+mn-ea"/>
        <a:cs typeface="Arial" charset="0"/>
      </a:defRPr>
    </a:lvl5pPr>
    <a:lvl6pPr marL="2286000" algn="l" defTabSz="914400" rtl="0" eaLnBrk="1" latinLnBrk="0" hangingPunct="1">
      <a:defRPr sz="2600" kern="1200">
        <a:solidFill>
          <a:schemeClr val="tx1"/>
        </a:solidFill>
        <a:latin typeface="Verdana" pitchFamily="34" charset="0"/>
        <a:ea typeface="+mn-ea"/>
        <a:cs typeface="Arial" charset="0"/>
      </a:defRPr>
    </a:lvl6pPr>
    <a:lvl7pPr marL="2743200" algn="l" defTabSz="914400" rtl="0" eaLnBrk="1" latinLnBrk="0" hangingPunct="1">
      <a:defRPr sz="2600" kern="1200">
        <a:solidFill>
          <a:schemeClr val="tx1"/>
        </a:solidFill>
        <a:latin typeface="Verdana" pitchFamily="34" charset="0"/>
        <a:ea typeface="+mn-ea"/>
        <a:cs typeface="Arial" charset="0"/>
      </a:defRPr>
    </a:lvl7pPr>
    <a:lvl8pPr marL="3200400" algn="l" defTabSz="914400" rtl="0" eaLnBrk="1" latinLnBrk="0" hangingPunct="1">
      <a:defRPr sz="2600" kern="1200">
        <a:solidFill>
          <a:schemeClr val="tx1"/>
        </a:solidFill>
        <a:latin typeface="Verdana" pitchFamily="34" charset="0"/>
        <a:ea typeface="+mn-ea"/>
        <a:cs typeface="Arial" charset="0"/>
      </a:defRPr>
    </a:lvl8pPr>
    <a:lvl9pPr marL="3657600" algn="l" defTabSz="914400" rtl="0" eaLnBrk="1" latinLnBrk="0" hangingPunct="1">
      <a:defRPr sz="2600" kern="1200">
        <a:solidFill>
          <a:schemeClr val="tx1"/>
        </a:solidFill>
        <a:latin typeface="Verdan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F4B6"/>
    <a:srgbClr val="FFC920"/>
    <a:srgbClr val="FB8630"/>
    <a:srgbClr val="007EEF"/>
    <a:srgbClr val="9EDF03"/>
    <a:srgbClr val="E62E2E"/>
    <a:srgbClr val="00AEFA"/>
    <a:srgbClr val="0000FF"/>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28" autoAdjust="0"/>
    <p:restoredTop sz="82035" autoAdjust="0"/>
  </p:normalViewPr>
  <p:slideViewPr>
    <p:cSldViewPr>
      <p:cViewPr varScale="1">
        <p:scale>
          <a:sx n="80" d="100"/>
          <a:sy n="80" d="100"/>
        </p:scale>
        <p:origin x="-798"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75" d="100"/>
          <a:sy n="75" d="100"/>
        </p:scale>
        <p:origin x="-1404" y="360"/>
      </p:cViewPr>
      <p:guideLst>
        <p:guide orient="horz" pos="3224"/>
        <p:guide pos="2236"/>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0" y="0"/>
            <a:ext cx="3076575" cy="511175"/>
          </a:xfrm>
          <a:prstGeom prst="rect">
            <a:avLst/>
          </a:prstGeom>
          <a:noFill/>
          <a:ln w="9525">
            <a:noFill/>
            <a:miter lim="800000"/>
            <a:headEnd/>
            <a:tailEnd/>
          </a:ln>
        </p:spPr>
        <p:txBody>
          <a:bodyPr vert="horz" wrap="square" lIns="99048" tIns="49524" rIns="99048" bIns="49524" numCol="1" anchor="t" anchorCtr="0" compatLnSpc="1">
            <a:prstTxWarp prst="textNoShape">
              <a:avLst/>
            </a:prstTxWarp>
          </a:bodyPr>
          <a:lstStyle>
            <a:lvl1pPr defTabSz="990600">
              <a:spcBef>
                <a:spcPct val="0"/>
              </a:spcBef>
              <a:buFontTx/>
              <a:buNone/>
              <a:defRPr sz="1300"/>
            </a:lvl1pPr>
          </a:lstStyle>
          <a:p>
            <a:pPr>
              <a:defRPr/>
            </a:pPr>
            <a:endParaRPr lang="de-DE"/>
          </a:p>
        </p:txBody>
      </p:sp>
      <p:sp>
        <p:nvSpPr>
          <p:cNvPr id="66563" name="Rectangle 3"/>
          <p:cNvSpPr>
            <a:spLocks noGrp="1" noChangeArrowheads="1"/>
          </p:cNvSpPr>
          <p:nvPr>
            <p:ph type="dt" sz="quarter" idx="1"/>
          </p:nvPr>
        </p:nvSpPr>
        <p:spPr bwMode="auto">
          <a:xfrm>
            <a:off x="4021138" y="0"/>
            <a:ext cx="3076575" cy="511175"/>
          </a:xfrm>
          <a:prstGeom prst="rect">
            <a:avLst/>
          </a:prstGeom>
          <a:noFill/>
          <a:ln w="9525">
            <a:noFill/>
            <a:miter lim="800000"/>
            <a:headEnd/>
            <a:tailEnd/>
          </a:ln>
        </p:spPr>
        <p:txBody>
          <a:bodyPr vert="horz" wrap="square" lIns="99048" tIns="49524" rIns="99048" bIns="49524" numCol="1" anchor="t" anchorCtr="0" compatLnSpc="1">
            <a:prstTxWarp prst="textNoShape">
              <a:avLst/>
            </a:prstTxWarp>
          </a:bodyPr>
          <a:lstStyle>
            <a:lvl1pPr algn="r" defTabSz="990600">
              <a:spcBef>
                <a:spcPct val="0"/>
              </a:spcBef>
              <a:buFontTx/>
              <a:buNone/>
              <a:defRPr sz="1300"/>
            </a:lvl1pPr>
          </a:lstStyle>
          <a:p>
            <a:pPr>
              <a:defRPr/>
            </a:pPr>
            <a:endParaRPr lang="de-DE"/>
          </a:p>
        </p:txBody>
      </p:sp>
      <p:sp>
        <p:nvSpPr>
          <p:cNvPr id="66564" name="Rectangle 4"/>
          <p:cNvSpPr>
            <a:spLocks noGrp="1" noChangeArrowheads="1"/>
          </p:cNvSpPr>
          <p:nvPr>
            <p:ph type="ftr" sz="quarter" idx="2"/>
          </p:nvPr>
        </p:nvSpPr>
        <p:spPr bwMode="auto">
          <a:xfrm>
            <a:off x="0" y="9721850"/>
            <a:ext cx="3076575" cy="511175"/>
          </a:xfrm>
          <a:prstGeom prst="rect">
            <a:avLst/>
          </a:prstGeom>
          <a:noFill/>
          <a:ln w="9525">
            <a:noFill/>
            <a:miter lim="800000"/>
            <a:headEnd/>
            <a:tailEnd/>
          </a:ln>
        </p:spPr>
        <p:txBody>
          <a:bodyPr vert="horz" wrap="square" lIns="99048" tIns="49524" rIns="99048" bIns="49524" numCol="1" anchor="b" anchorCtr="0" compatLnSpc="1">
            <a:prstTxWarp prst="textNoShape">
              <a:avLst/>
            </a:prstTxWarp>
          </a:bodyPr>
          <a:lstStyle>
            <a:lvl1pPr defTabSz="990600">
              <a:spcBef>
                <a:spcPct val="0"/>
              </a:spcBef>
              <a:buFontTx/>
              <a:buNone/>
              <a:defRPr sz="1300"/>
            </a:lvl1pPr>
          </a:lstStyle>
          <a:p>
            <a:pPr>
              <a:defRPr/>
            </a:pPr>
            <a:endParaRPr lang="de-DE"/>
          </a:p>
        </p:txBody>
      </p:sp>
      <p:sp>
        <p:nvSpPr>
          <p:cNvPr id="66565" name="Rectangle 5"/>
          <p:cNvSpPr>
            <a:spLocks noGrp="1" noChangeArrowheads="1"/>
          </p:cNvSpPr>
          <p:nvPr>
            <p:ph type="sldNum" sz="quarter" idx="3"/>
          </p:nvPr>
        </p:nvSpPr>
        <p:spPr bwMode="auto">
          <a:xfrm>
            <a:off x="4021138" y="9721850"/>
            <a:ext cx="3076575" cy="511175"/>
          </a:xfrm>
          <a:prstGeom prst="rect">
            <a:avLst/>
          </a:prstGeom>
          <a:noFill/>
          <a:ln w="9525">
            <a:noFill/>
            <a:miter lim="800000"/>
            <a:headEnd/>
            <a:tailEnd/>
          </a:ln>
        </p:spPr>
        <p:txBody>
          <a:bodyPr vert="horz" wrap="square" lIns="99048" tIns="49524" rIns="99048" bIns="49524" numCol="1" anchor="b" anchorCtr="0" compatLnSpc="1">
            <a:prstTxWarp prst="textNoShape">
              <a:avLst/>
            </a:prstTxWarp>
          </a:bodyPr>
          <a:lstStyle>
            <a:lvl1pPr algn="r" defTabSz="990600">
              <a:spcBef>
                <a:spcPct val="0"/>
              </a:spcBef>
              <a:buFontTx/>
              <a:buNone/>
              <a:defRPr sz="1300"/>
            </a:lvl1pPr>
          </a:lstStyle>
          <a:p>
            <a:pPr>
              <a:defRPr/>
            </a:pPr>
            <a:fld id="{4E45FF55-7165-4ACF-9A16-40226E7C5254}" type="slidenum">
              <a:rPr lang="de-DE"/>
              <a:pPr>
                <a:defRPr/>
              </a:pPr>
              <a:t>‹Nr.›</a:t>
            </a:fld>
            <a:endParaRPr lang="de-D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76575" cy="511175"/>
          </a:xfrm>
          <a:prstGeom prst="rect">
            <a:avLst/>
          </a:prstGeom>
          <a:noFill/>
          <a:ln w="9525">
            <a:noFill/>
            <a:miter lim="800000"/>
            <a:headEnd/>
            <a:tailEnd/>
          </a:ln>
        </p:spPr>
        <p:txBody>
          <a:bodyPr vert="horz" wrap="square" lIns="99048" tIns="49524" rIns="99048" bIns="49524" numCol="1" anchor="t" anchorCtr="0" compatLnSpc="1">
            <a:prstTxWarp prst="textNoShape">
              <a:avLst/>
            </a:prstTxWarp>
          </a:bodyPr>
          <a:lstStyle>
            <a:lvl1pPr defTabSz="990600">
              <a:spcBef>
                <a:spcPct val="0"/>
              </a:spcBef>
              <a:buFontTx/>
              <a:buNone/>
              <a:defRPr sz="1300"/>
            </a:lvl1pPr>
          </a:lstStyle>
          <a:p>
            <a:pPr>
              <a:defRPr/>
            </a:pPr>
            <a:endParaRPr lang="de-DE"/>
          </a:p>
        </p:txBody>
      </p:sp>
      <p:sp>
        <p:nvSpPr>
          <p:cNvPr id="27651" name="Rectangle 3"/>
          <p:cNvSpPr>
            <a:spLocks noGrp="1" noChangeArrowheads="1"/>
          </p:cNvSpPr>
          <p:nvPr>
            <p:ph type="dt" idx="1"/>
          </p:nvPr>
        </p:nvSpPr>
        <p:spPr bwMode="auto">
          <a:xfrm>
            <a:off x="4021138" y="0"/>
            <a:ext cx="3076575" cy="511175"/>
          </a:xfrm>
          <a:prstGeom prst="rect">
            <a:avLst/>
          </a:prstGeom>
          <a:noFill/>
          <a:ln w="9525">
            <a:noFill/>
            <a:miter lim="800000"/>
            <a:headEnd/>
            <a:tailEnd/>
          </a:ln>
        </p:spPr>
        <p:txBody>
          <a:bodyPr vert="horz" wrap="square" lIns="99048" tIns="49524" rIns="99048" bIns="49524" numCol="1" anchor="t" anchorCtr="0" compatLnSpc="1">
            <a:prstTxWarp prst="textNoShape">
              <a:avLst/>
            </a:prstTxWarp>
          </a:bodyPr>
          <a:lstStyle>
            <a:lvl1pPr algn="r" defTabSz="990600">
              <a:spcBef>
                <a:spcPct val="0"/>
              </a:spcBef>
              <a:buFontTx/>
              <a:buNone/>
              <a:defRPr sz="1300"/>
            </a:lvl1pPr>
          </a:lstStyle>
          <a:p>
            <a:pPr>
              <a:defRPr/>
            </a:pPr>
            <a:endParaRPr lang="de-DE"/>
          </a:p>
        </p:txBody>
      </p:sp>
      <p:sp>
        <p:nvSpPr>
          <p:cNvPr id="31748" name="Rectangle 4"/>
          <p:cNvSpPr>
            <a:spLocks noGrp="1" noRot="1" noChangeAspect="1" noChangeArrowheads="1" noTextEdit="1"/>
          </p:cNvSpPr>
          <p:nvPr>
            <p:ph type="sldImg" idx="2"/>
          </p:nvPr>
        </p:nvSpPr>
        <p:spPr bwMode="auto">
          <a:xfrm>
            <a:off x="990600" y="768350"/>
            <a:ext cx="5118100" cy="3836988"/>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709613" y="4860925"/>
            <a:ext cx="5680075" cy="4605338"/>
          </a:xfrm>
          <a:prstGeom prst="rect">
            <a:avLst/>
          </a:prstGeom>
          <a:noFill/>
          <a:ln w="9525">
            <a:noFill/>
            <a:miter lim="800000"/>
            <a:headEnd/>
            <a:tailEnd/>
          </a:ln>
        </p:spPr>
        <p:txBody>
          <a:bodyPr vert="horz" wrap="square" lIns="99048" tIns="49524" rIns="99048" bIns="49524"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27654" name="Rectangle 6"/>
          <p:cNvSpPr>
            <a:spLocks noGrp="1" noChangeArrowheads="1"/>
          </p:cNvSpPr>
          <p:nvPr>
            <p:ph type="ftr" sz="quarter" idx="4"/>
          </p:nvPr>
        </p:nvSpPr>
        <p:spPr bwMode="auto">
          <a:xfrm>
            <a:off x="0" y="9721850"/>
            <a:ext cx="3076575" cy="511175"/>
          </a:xfrm>
          <a:prstGeom prst="rect">
            <a:avLst/>
          </a:prstGeom>
          <a:noFill/>
          <a:ln w="9525">
            <a:noFill/>
            <a:miter lim="800000"/>
            <a:headEnd/>
            <a:tailEnd/>
          </a:ln>
        </p:spPr>
        <p:txBody>
          <a:bodyPr vert="horz" wrap="square" lIns="99048" tIns="49524" rIns="99048" bIns="49524" numCol="1" anchor="b" anchorCtr="0" compatLnSpc="1">
            <a:prstTxWarp prst="textNoShape">
              <a:avLst/>
            </a:prstTxWarp>
          </a:bodyPr>
          <a:lstStyle>
            <a:lvl1pPr defTabSz="990600">
              <a:spcBef>
                <a:spcPct val="0"/>
              </a:spcBef>
              <a:buFontTx/>
              <a:buNone/>
              <a:defRPr sz="1300"/>
            </a:lvl1pPr>
          </a:lstStyle>
          <a:p>
            <a:pPr>
              <a:defRPr/>
            </a:pPr>
            <a:endParaRPr lang="de-DE"/>
          </a:p>
        </p:txBody>
      </p:sp>
      <p:sp>
        <p:nvSpPr>
          <p:cNvPr id="27655" name="Rectangle 7"/>
          <p:cNvSpPr>
            <a:spLocks noGrp="1" noChangeArrowheads="1"/>
          </p:cNvSpPr>
          <p:nvPr>
            <p:ph type="sldNum" sz="quarter" idx="5"/>
          </p:nvPr>
        </p:nvSpPr>
        <p:spPr bwMode="auto">
          <a:xfrm>
            <a:off x="4021138" y="9721850"/>
            <a:ext cx="3076575" cy="511175"/>
          </a:xfrm>
          <a:prstGeom prst="rect">
            <a:avLst/>
          </a:prstGeom>
          <a:noFill/>
          <a:ln w="9525">
            <a:noFill/>
            <a:miter lim="800000"/>
            <a:headEnd/>
            <a:tailEnd/>
          </a:ln>
        </p:spPr>
        <p:txBody>
          <a:bodyPr vert="horz" wrap="square" lIns="99048" tIns="49524" rIns="99048" bIns="49524" numCol="1" anchor="b" anchorCtr="0" compatLnSpc="1">
            <a:prstTxWarp prst="textNoShape">
              <a:avLst/>
            </a:prstTxWarp>
          </a:bodyPr>
          <a:lstStyle>
            <a:lvl1pPr algn="r" defTabSz="990600">
              <a:spcBef>
                <a:spcPct val="0"/>
              </a:spcBef>
              <a:buFontTx/>
              <a:buNone/>
              <a:defRPr sz="1300"/>
            </a:lvl1pPr>
          </a:lstStyle>
          <a:p>
            <a:pPr>
              <a:defRPr/>
            </a:pPr>
            <a:fld id="{4482F4A1-4DBF-422B-879A-1534A2B1B8F3}" type="slidenum">
              <a:rPr lang="de-DE"/>
              <a:pPr>
                <a:defRPr/>
              </a:pPr>
              <a:t>‹Nr.›</a:t>
            </a:fld>
            <a:endParaRPr 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Verdana" pitchFamily="34" charset="0"/>
        <a:ea typeface="+mn-ea"/>
        <a:cs typeface="Arial" charset="0"/>
      </a:defRPr>
    </a:lvl1pPr>
    <a:lvl2pPr marL="457200" algn="l" rtl="0" eaLnBrk="0" fontAlgn="base" hangingPunct="0">
      <a:spcBef>
        <a:spcPct val="30000"/>
      </a:spcBef>
      <a:spcAft>
        <a:spcPct val="0"/>
      </a:spcAft>
      <a:defRPr sz="1200" kern="1200">
        <a:solidFill>
          <a:schemeClr val="tx1"/>
        </a:solidFill>
        <a:latin typeface="Verdana" pitchFamily="34" charset="0"/>
        <a:ea typeface="+mn-ea"/>
        <a:cs typeface="Arial" charset="0"/>
      </a:defRPr>
    </a:lvl2pPr>
    <a:lvl3pPr marL="914400" algn="l" rtl="0" eaLnBrk="0" fontAlgn="base" hangingPunct="0">
      <a:spcBef>
        <a:spcPct val="30000"/>
      </a:spcBef>
      <a:spcAft>
        <a:spcPct val="0"/>
      </a:spcAft>
      <a:defRPr sz="1200" kern="1200">
        <a:solidFill>
          <a:schemeClr val="tx1"/>
        </a:solidFill>
        <a:latin typeface="Verdana" pitchFamily="34"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Verdana" pitchFamily="34"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Verdana" pitchFamily="34"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2F57D792-4111-40E4-BDFC-9F0AA07F3D3A}" type="slidenum">
              <a:rPr lang="de-DE" smtClean="0"/>
              <a:pPr/>
              <a:t>1</a:t>
            </a:fld>
            <a:endParaRPr lang="de-DE" smtClean="0"/>
          </a:p>
        </p:txBody>
      </p:sp>
      <p:sp>
        <p:nvSpPr>
          <p:cNvPr id="32771" name="Rectangle 2"/>
          <p:cNvSpPr>
            <a:spLocks noGrp="1" noRot="1" noChangeAspect="1" noChangeArrowheads="1" noTextEdit="1"/>
          </p:cNvSpPr>
          <p:nvPr>
            <p:ph type="sldImg"/>
          </p:nvPr>
        </p:nvSpPr>
        <p:spPr>
          <a:xfrm>
            <a:off x="992188" y="768350"/>
            <a:ext cx="5114925" cy="3836988"/>
          </a:xfrm>
          <a:ln/>
        </p:spPr>
      </p:sp>
      <p:sp>
        <p:nvSpPr>
          <p:cNvPr id="32772" name="Rectangle 4"/>
          <p:cNvSpPr>
            <a:spLocks noGrp="1" noChangeArrowheads="1"/>
          </p:cNvSpPr>
          <p:nvPr>
            <p:ph type="body" idx="1"/>
          </p:nvPr>
        </p:nvSpPr>
        <p:spPr>
          <a:noFill/>
          <a:ln/>
        </p:spPr>
        <p:txBody>
          <a:bodyPr/>
          <a:lstStyle/>
          <a:p>
            <a:pPr eaLnBrk="1" hangingPunct="1"/>
            <a:endParaRPr lang="de-DE"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3D9729AC-1D43-457F-950A-5A2A5E04330B}" type="slidenum">
              <a:rPr lang="de-DE" smtClean="0"/>
              <a:pPr/>
              <a:t>10</a:t>
            </a:fld>
            <a:endParaRPr lang="de-DE" smtClean="0"/>
          </a:p>
        </p:txBody>
      </p:sp>
      <p:sp>
        <p:nvSpPr>
          <p:cNvPr id="52227" name="Rectangle 2"/>
          <p:cNvSpPr>
            <a:spLocks noGrp="1" noRot="1" noChangeAspect="1" noChangeArrowheads="1" noTextEdit="1"/>
          </p:cNvSpPr>
          <p:nvPr>
            <p:ph type="sldImg"/>
          </p:nvPr>
        </p:nvSpPr>
        <p:spPr>
          <a:xfrm>
            <a:off x="992188" y="768350"/>
            <a:ext cx="5114925" cy="3836988"/>
          </a:xfrm>
          <a:ln/>
        </p:spPr>
      </p:sp>
      <p:sp>
        <p:nvSpPr>
          <p:cNvPr id="52228" name="Rectangle 4"/>
          <p:cNvSpPr>
            <a:spLocks noGrp="1" noChangeArrowheads="1"/>
          </p:cNvSpPr>
          <p:nvPr>
            <p:ph type="body" idx="1"/>
          </p:nvPr>
        </p:nvSpPr>
        <p:spPr>
          <a:noFill/>
          <a:ln/>
        </p:spPr>
        <p:txBody>
          <a:bodyPr/>
          <a:lstStyle/>
          <a:p>
            <a:pPr eaLnBrk="1" hangingPunct="1"/>
            <a:endParaRPr lang="de-DE"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3ACA30E4-4C4A-4173-8A6C-9016D447623A}" type="slidenum">
              <a:rPr lang="de-DE" smtClean="0"/>
              <a:pPr/>
              <a:t>11</a:t>
            </a:fld>
            <a:endParaRPr lang="de-DE" smtClean="0"/>
          </a:p>
        </p:txBody>
      </p:sp>
      <p:sp>
        <p:nvSpPr>
          <p:cNvPr id="57347" name="Rectangle 2"/>
          <p:cNvSpPr>
            <a:spLocks noGrp="1" noRot="1" noChangeAspect="1" noChangeArrowheads="1" noTextEdit="1"/>
          </p:cNvSpPr>
          <p:nvPr>
            <p:ph type="sldImg"/>
          </p:nvPr>
        </p:nvSpPr>
        <p:spPr>
          <a:xfrm>
            <a:off x="992188" y="768350"/>
            <a:ext cx="5114925" cy="3836988"/>
          </a:xfrm>
          <a:ln/>
        </p:spPr>
      </p:sp>
      <p:sp>
        <p:nvSpPr>
          <p:cNvPr id="57348" name="Rectangle 3"/>
          <p:cNvSpPr>
            <a:spLocks noGrp="1" noChangeArrowheads="1"/>
          </p:cNvSpPr>
          <p:nvPr>
            <p:ph type="body" idx="1"/>
          </p:nvPr>
        </p:nvSpPr>
        <p:spPr>
          <a:noFill/>
          <a:ln/>
        </p:spPr>
        <p:txBody>
          <a:bodyPr/>
          <a:lstStyle/>
          <a:p>
            <a:pPr eaLnBrk="1" hangingPunct="1"/>
            <a:endParaRPr lang="de-DE"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3ACA30E4-4C4A-4173-8A6C-9016D447623A}" type="slidenum">
              <a:rPr lang="de-DE" smtClean="0"/>
              <a:pPr/>
              <a:t>12</a:t>
            </a:fld>
            <a:endParaRPr lang="de-DE" smtClean="0"/>
          </a:p>
        </p:txBody>
      </p:sp>
      <p:sp>
        <p:nvSpPr>
          <p:cNvPr id="57347" name="Rectangle 2"/>
          <p:cNvSpPr>
            <a:spLocks noGrp="1" noRot="1" noChangeAspect="1" noChangeArrowheads="1" noTextEdit="1"/>
          </p:cNvSpPr>
          <p:nvPr>
            <p:ph type="sldImg"/>
          </p:nvPr>
        </p:nvSpPr>
        <p:spPr>
          <a:xfrm>
            <a:off x="992188" y="768350"/>
            <a:ext cx="5114925" cy="3836988"/>
          </a:xfrm>
          <a:ln/>
        </p:spPr>
      </p:sp>
      <p:sp>
        <p:nvSpPr>
          <p:cNvPr id="57348" name="Rectangle 3"/>
          <p:cNvSpPr>
            <a:spLocks noGrp="1" noChangeArrowheads="1"/>
          </p:cNvSpPr>
          <p:nvPr>
            <p:ph type="body" idx="1"/>
          </p:nvPr>
        </p:nvSpPr>
        <p:spPr>
          <a:noFill/>
          <a:ln/>
        </p:spPr>
        <p:txBody>
          <a:bodyPr/>
          <a:lstStyle/>
          <a:p>
            <a:pPr eaLnBrk="1" hangingPunct="1"/>
            <a:endParaRPr lang="de-DE"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3D9729AC-1D43-457F-950A-5A2A5E04330B}" type="slidenum">
              <a:rPr lang="de-DE" smtClean="0"/>
              <a:pPr/>
              <a:t>13</a:t>
            </a:fld>
            <a:endParaRPr lang="de-DE" smtClean="0"/>
          </a:p>
        </p:txBody>
      </p:sp>
      <p:sp>
        <p:nvSpPr>
          <p:cNvPr id="52227" name="Rectangle 2"/>
          <p:cNvSpPr>
            <a:spLocks noGrp="1" noRot="1" noChangeAspect="1" noChangeArrowheads="1" noTextEdit="1"/>
          </p:cNvSpPr>
          <p:nvPr>
            <p:ph type="sldImg"/>
          </p:nvPr>
        </p:nvSpPr>
        <p:spPr>
          <a:xfrm>
            <a:off x="992188" y="768350"/>
            <a:ext cx="5114925" cy="3836988"/>
          </a:xfrm>
          <a:ln/>
        </p:spPr>
      </p:sp>
      <p:sp>
        <p:nvSpPr>
          <p:cNvPr id="52228" name="Rectangle 4"/>
          <p:cNvSpPr>
            <a:spLocks noGrp="1" noChangeArrowheads="1"/>
          </p:cNvSpPr>
          <p:nvPr>
            <p:ph type="body" idx="1"/>
          </p:nvPr>
        </p:nvSpPr>
        <p:spPr>
          <a:noFill/>
          <a:ln/>
        </p:spPr>
        <p:txBody>
          <a:bodyPr/>
          <a:lstStyle/>
          <a:p>
            <a:pPr eaLnBrk="1" hangingPunct="1"/>
            <a:endParaRPr lang="de-DE"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77E93BC9-282B-489B-A685-D93E08951D5B}" type="slidenum">
              <a:rPr lang="de-DE" smtClean="0"/>
              <a:pPr/>
              <a:t>14</a:t>
            </a:fld>
            <a:endParaRPr lang="de-DE" smtClean="0"/>
          </a:p>
        </p:txBody>
      </p:sp>
      <p:sp>
        <p:nvSpPr>
          <p:cNvPr id="53251" name="Rectangle 2"/>
          <p:cNvSpPr>
            <a:spLocks noGrp="1" noRot="1" noChangeAspect="1" noChangeArrowheads="1" noTextEdit="1"/>
          </p:cNvSpPr>
          <p:nvPr>
            <p:ph type="sldImg"/>
          </p:nvPr>
        </p:nvSpPr>
        <p:spPr>
          <a:xfrm>
            <a:off x="992188" y="768350"/>
            <a:ext cx="5114925" cy="3836988"/>
          </a:xfrm>
          <a:ln/>
        </p:spPr>
      </p:sp>
      <p:sp>
        <p:nvSpPr>
          <p:cNvPr id="53252" name="Rectangle 4"/>
          <p:cNvSpPr>
            <a:spLocks noGrp="1" noChangeArrowheads="1"/>
          </p:cNvSpPr>
          <p:nvPr>
            <p:ph type="body" idx="1"/>
          </p:nvPr>
        </p:nvSpPr>
        <p:spPr>
          <a:noFill/>
          <a:ln/>
        </p:spPr>
        <p:txBody>
          <a:bodyPr/>
          <a:lstStyle/>
          <a:p>
            <a:pPr eaLnBrk="1" hangingPunct="1"/>
            <a:endParaRPr lang="de-DE"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3D9729AC-1D43-457F-950A-5A2A5E04330B}" type="slidenum">
              <a:rPr lang="de-DE" smtClean="0"/>
              <a:pPr/>
              <a:t>15</a:t>
            </a:fld>
            <a:endParaRPr lang="de-DE" smtClean="0"/>
          </a:p>
        </p:txBody>
      </p:sp>
      <p:sp>
        <p:nvSpPr>
          <p:cNvPr id="52227" name="Rectangle 2"/>
          <p:cNvSpPr>
            <a:spLocks noGrp="1" noRot="1" noChangeAspect="1" noChangeArrowheads="1" noTextEdit="1"/>
          </p:cNvSpPr>
          <p:nvPr>
            <p:ph type="sldImg"/>
          </p:nvPr>
        </p:nvSpPr>
        <p:spPr>
          <a:xfrm>
            <a:off x="992188" y="768350"/>
            <a:ext cx="5114925" cy="3836988"/>
          </a:xfrm>
          <a:ln/>
        </p:spPr>
      </p:sp>
      <p:sp>
        <p:nvSpPr>
          <p:cNvPr id="52228" name="Rectangle 4"/>
          <p:cNvSpPr>
            <a:spLocks noGrp="1" noChangeArrowheads="1"/>
          </p:cNvSpPr>
          <p:nvPr>
            <p:ph type="body" idx="1"/>
          </p:nvPr>
        </p:nvSpPr>
        <p:spPr>
          <a:noFill/>
          <a:ln/>
        </p:spPr>
        <p:txBody>
          <a:bodyPr/>
          <a:lstStyle/>
          <a:p>
            <a:pPr eaLnBrk="1" hangingPunct="1"/>
            <a:endParaRPr lang="de-DE"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3D9729AC-1D43-457F-950A-5A2A5E04330B}" type="slidenum">
              <a:rPr lang="de-DE" smtClean="0"/>
              <a:pPr/>
              <a:t>16</a:t>
            </a:fld>
            <a:endParaRPr lang="de-DE" smtClean="0"/>
          </a:p>
        </p:txBody>
      </p:sp>
      <p:sp>
        <p:nvSpPr>
          <p:cNvPr id="52227" name="Rectangle 2"/>
          <p:cNvSpPr>
            <a:spLocks noGrp="1" noRot="1" noChangeAspect="1" noChangeArrowheads="1" noTextEdit="1"/>
          </p:cNvSpPr>
          <p:nvPr>
            <p:ph type="sldImg"/>
          </p:nvPr>
        </p:nvSpPr>
        <p:spPr>
          <a:xfrm>
            <a:off x="992188" y="768350"/>
            <a:ext cx="5114925" cy="3836988"/>
          </a:xfrm>
          <a:ln/>
        </p:spPr>
      </p:sp>
      <p:sp>
        <p:nvSpPr>
          <p:cNvPr id="52228" name="Rectangle 4"/>
          <p:cNvSpPr>
            <a:spLocks noGrp="1" noChangeArrowheads="1"/>
          </p:cNvSpPr>
          <p:nvPr>
            <p:ph type="body" idx="1"/>
          </p:nvPr>
        </p:nvSpPr>
        <p:spPr>
          <a:noFill/>
          <a:ln/>
        </p:spPr>
        <p:txBody>
          <a:bodyPr/>
          <a:lstStyle/>
          <a:p>
            <a:pPr eaLnBrk="1" hangingPunct="1"/>
            <a:endParaRPr lang="de-DE"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77E93BC9-282B-489B-A685-D93E08951D5B}" type="slidenum">
              <a:rPr lang="de-DE" smtClean="0"/>
              <a:pPr/>
              <a:t>17</a:t>
            </a:fld>
            <a:endParaRPr lang="de-DE" smtClean="0"/>
          </a:p>
        </p:txBody>
      </p:sp>
      <p:sp>
        <p:nvSpPr>
          <p:cNvPr id="53251" name="Rectangle 2"/>
          <p:cNvSpPr>
            <a:spLocks noGrp="1" noRot="1" noChangeAspect="1" noChangeArrowheads="1" noTextEdit="1"/>
          </p:cNvSpPr>
          <p:nvPr>
            <p:ph type="sldImg"/>
          </p:nvPr>
        </p:nvSpPr>
        <p:spPr>
          <a:xfrm>
            <a:off x="992188" y="768350"/>
            <a:ext cx="5114925" cy="3836988"/>
          </a:xfrm>
          <a:ln/>
        </p:spPr>
      </p:sp>
      <p:sp>
        <p:nvSpPr>
          <p:cNvPr id="53252" name="Rectangle 4"/>
          <p:cNvSpPr>
            <a:spLocks noGrp="1" noChangeArrowheads="1"/>
          </p:cNvSpPr>
          <p:nvPr>
            <p:ph type="body" idx="1"/>
          </p:nvPr>
        </p:nvSpPr>
        <p:spPr>
          <a:noFill/>
          <a:ln/>
        </p:spPr>
        <p:txBody>
          <a:bodyPr/>
          <a:lstStyle/>
          <a:p>
            <a:pPr eaLnBrk="1" hangingPunct="1"/>
            <a:endParaRPr lang="de-DE"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411547FF-DB3B-4CCD-931F-05FEE7DE4FF7}" type="slidenum">
              <a:rPr lang="de-DE" smtClean="0"/>
              <a:pPr/>
              <a:t>18</a:t>
            </a:fld>
            <a:endParaRPr lang="de-DE" smtClean="0"/>
          </a:p>
        </p:txBody>
      </p:sp>
      <p:sp>
        <p:nvSpPr>
          <p:cNvPr id="55299" name="Rectangle 2"/>
          <p:cNvSpPr>
            <a:spLocks noGrp="1" noRot="1" noChangeAspect="1" noChangeArrowheads="1" noTextEdit="1"/>
          </p:cNvSpPr>
          <p:nvPr>
            <p:ph type="sldImg"/>
          </p:nvPr>
        </p:nvSpPr>
        <p:spPr>
          <a:xfrm>
            <a:off x="992188" y="768350"/>
            <a:ext cx="5114925" cy="3836988"/>
          </a:xfrm>
          <a:ln/>
        </p:spPr>
      </p:sp>
      <p:sp>
        <p:nvSpPr>
          <p:cNvPr id="55300" name="Rectangle 3"/>
          <p:cNvSpPr>
            <a:spLocks noGrp="1" noChangeArrowheads="1"/>
          </p:cNvSpPr>
          <p:nvPr>
            <p:ph type="body" idx="1"/>
          </p:nvPr>
        </p:nvSpPr>
        <p:spPr>
          <a:noFill/>
          <a:ln/>
        </p:spPr>
        <p:txBody>
          <a:bodyPr/>
          <a:lstStyle/>
          <a:p>
            <a:pPr eaLnBrk="1" hangingPunct="1"/>
            <a:endParaRPr lang="de-DE"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411547FF-DB3B-4CCD-931F-05FEE7DE4FF7}" type="slidenum">
              <a:rPr lang="de-DE" smtClean="0"/>
              <a:pPr/>
              <a:t>19</a:t>
            </a:fld>
            <a:endParaRPr lang="de-DE" smtClean="0"/>
          </a:p>
        </p:txBody>
      </p:sp>
      <p:sp>
        <p:nvSpPr>
          <p:cNvPr id="55299" name="Rectangle 2"/>
          <p:cNvSpPr>
            <a:spLocks noGrp="1" noRot="1" noChangeAspect="1" noChangeArrowheads="1" noTextEdit="1"/>
          </p:cNvSpPr>
          <p:nvPr>
            <p:ph type="sldImg"/>
          </p:nvPr>
        </p:nvSpPr>
        <p:spPr>
          <a:xfrm>
            <a:off x="992188" y="768350"/>
            <a:ext cx="5114925" cy="3836988"/>
          </a:xfrm>
          <a:ln/>
        </p:spPr>
      </p:sp>
      <p:sp>
        <p:nvSpPr>
          <p:cNvPr id="55300" name="Rectangle 3"/>
          <p:cNvSpPr>
            <a:spLocks noGrp="1" noChangeArrowheads="1"/>
          </p:cNvSpPr>
          <p:nvPr>
            <p:ph type="body" idx="1"/>
          </p:nvPr>
        </p:nvSpPr>
        <p:spPr>
          <a:noFill/>
          <a:ln/>
        </p:spPr>
        <p:txBody>
          <a:bodyPr/>
          <a:lstStyle/>
          <a:p>
            <a:pPr eaLnBrk="1" hangingPunct="1"/>
            <a:endParaRPr lang="de-DE"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CCE42BC9-6EB6-4540-9734-92577BFC0D5A}" type="slidenum">
              <a:rPr lang="de-DE" smtClean="0"/>
              <a:pPr/>
              <a:t>2</a:t>
            </a:fld>
            <a:endParaRPr lang="de-DE" smtClean="0"/>
          </a:p>
        </p:txBody>
      </p:sp>
      <p:sp>
        <p:nvSpPr>
          <p:cNvPr id="33795" name="Rectangle 2"/>
          <p:cNvSpPr>
            <a:spLocks noGrp="1" noRot="1" noChangeAspect="1" noChangeArrowheads="1" noTextEdit="1"/>
          </p:cNvSpPr>
          <p:nvPr>
            <p:ph type="sldImg"/>
          </p:nvPr>
        </p:nvSpPr>
        <p:spPr>
          <a:xfrm>
            <a:off x="992188" y="768350"/>
            <a:ext cx="5114925" cy="3836988"/>
          </a:xfrm>
          <a:ln/>
        </p:spPr>
      </p:sp>
      <p:sp>
        <p:nvSpPr>
          <p:cNvPr id="33796" name="Rectangle 3"/>
          <p:cNvSpPr>
            <a:spLocks noGrp="1" noChangeArrowheads="1"/>
          </p:cNvSpPr>
          <p:nvPr>
            <p:ph type="body" idx="1"/>
          </p:nvPr>
        </p:nvSpPr>
        <p:spPr>
          <a:xfrm>
            <a:off x="709613" y="4862513"/>
            <a:ext cx="5680075" cy="4603750"/>
          </a:xfrm>
          <a:noFill/>
          <a:ln/>
        </p:spPr>
        <p:txBody>
          <a:bodyPr/>
          <a:lstStyle/>
          <a:p>
            <a:endParaRPr lang="de-DE"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2A016F9B-B279-499D-AD15-96D400623123}" type="slidenum">
              <a:rPr lang="de-DE" smtClean="0"/>
              <a:pPr/>
              <a:t>20</a:t>
            </a:fld>
            <a:endParaRPr lang="de-DE" smtClean="0"/>
          </a:p>
        </p:txBody>
      </p:sp>
      <p:sp>
        <p:nvSpPr>
          <p:cNvPr id="56323" name="Rectangle 2"/>
          <p:cNvSpPr>
            <a:spLocks noGrp="1" noRot="1" noChangeAspect="1" noChangeArrowheads="1" noTextEdit="1"/>
          </p:cNvSpPr>
          <p:nvPr>
            <p:ph type="sldImg"/>
          </p:nvPr>
        </p:nvSpPr>
        <p:spPr>
          <a:xfrm>
            <a:off x="992188" y="768350"/>
            <a:ext cx="5114925" cy="3836988"/>
          </a:xfrm>
          <a:ln/>
        </p:spPr>
      </p:sp>
      <p:sp>
        <p:nvSpPr>
          <p:cNvPr id="56324" name="Rectangle 3"/>
          <p:cNvSpPr>
            <a:spLocks noGrp="1" noChangeArrowheads="1"/>
          </p:cNvSpPr>
          <p:nvPr>
            <p:ph type="body" idx="1"/>
          </p:nvPr>
        </p:nvSpPr>
        <p:spPr>
          <a:noFill/>
          <a:ln/>
        </p:spPr>
        <p:txBody>
          <a:bodyPr/>
          <a:lstStyle/>
          <a:p>
            <a:pPr eaLnBrk="1" hangingPunct="1"/>
            <a:endParaRPr lang="de-DE"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3ACA30E4-4C4A-4173-8A6C-9016D447623A}" type="slidenum">
              <a:rPr lang="de-DE" smtClean="0"/>
              <a:pPr/>
              <a:t>21</a:t>
            </a:fld>
            <a:endParaRPr lang="de-DE" smtClean="0"/>
          </a:p>
        </p:txBody>
      </p:sp>
      <p:sp>
        <p:nvSpPr>
          <p:cNvPr id="57347" name="Rectangle 2"/>
          <p:cNvSpPr>
            <a:spLocks noGrp="1" noRot="1" noChangeAspect="1" noChangeArrowheads="1" noTextEdit="1"/>
          </p:cNvSpPr>
          <p:nvPr>
            <p:ph type="sldImg"/>
          </p:nvPr>
        </p:nvSpPr>
        <p:spPr>
          <a:xfrm>
            <a:off x="992188" y="768350"/>
            <a:ext cx="5114925" cy="3836988"/>
          </a:xfrm>
          <a:ln/>
        </p:spPr>
      </p:sp>
      <p:sp>
        <p:nvSpPr>
          <p:cNvPr id="57348" name="Rectangle 3"/>
          <p:cNvSpPr>
            <a:spLocks noGrp="1" noChangeArrowheads="1"/>
          </p:cNvSpPr>
          <p:nvPr>
            <p:ph type="body" idx="1"/>
          </p:nvPr>
        </p:nvSpPr>
        <p:spPr>
          <a:noFill/>
          <a:ln/>
        </p:spPr>
        <p:txBody>
          <a:bodyPr/>
          <a:lstStyle/>
          <a:p>
            <a:pPr eaLnBrk="1" hangingPunct="1"/>
            <a:endParaRPr lang="de-DE"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3ACA30E4-4C4A-4173-8A6C-9016D447623A}" type="slidenum">
              <a:rPr lang="de-DE" smtClean="0"/>
              <a:pPr/>
              <a:t>22</a:t>
            </a:fld>
            <a:endParaRPr lang="de-DE" smtClean="0"/>
          </a:p>
        </p:txBody>
      </p:sp>
      <p:sp>
        <p:nvSpPr>
          <p:cNvPr id="57347" name="Rectangle 2"/>
          <p:cNvSpPr>
            <a:spLocks noGrp="1" noRot="1" noChangeAspect="1" noChangeArrowheads="1" noTextEdit="1"/>
          </p:cNvSpPr>
          <p:nvPr>
            <p:ph type="sldImg"/>
          </p:nvPr>
        </p:nvSpPr>
        <p:spPr>
          <a:xfrm>
            <a:off x="992188" y="768350"/>
            <a:ext cx="5114925" cy="3836988"/>
          </a:xfrm>
          <a:ln/>
        </p:spPr>
      </p:sp>
      <p:sp>
        <p:nvSpPr>
          <p:cNvPr id="57348" name="Rectangle 3"/>
          <p:cNvSpPr>
            <a:spLocks noGrp="1" noChangeArrowheads="1"/>
          </p:cNvSpPr>
          <p:nvPr>
            <p:ph type="body" idx="1"/>
          </p:nvPr>
        </p:nvSpPr>
        <p:spPr>
          <a:noFill/>
          <a:ln/>
        </p:spPr>
        <p:txBody>
          <a:bodyPr/>
          <a:lstStyle/>
          <a:p>
            <a:pPr eaLnBrk="1" hangingPunct="1"/>
            <a:endParaRPr lang="de-DE"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3ACA30E4-4C4A-4173-8A6C-9016D447623A}" type="slidenum">
              <a:rPr lang="de-DE" smtClean="0"/>
              <a:pPr/>
              <a:t>23</a:t>
            </a:fld>
            <a:endParaRPr lang="de-DE" smtClean="0"/>
          </a:p>
        </p:txBody>
      </p:sp>
      <p:sp>
        <p:nvSpPr>
          <p:cNvPr id="57347" name="Rectangle 2"/>
          <p:cNvSpPr>
            <a:spLocks noGrp="1" noRot="1" noChangeAspect="1" noChangeArrowheads="1" noTextEdit="1"/>
          </p:cNvSpPr>
          <p:nvPr>
            <p:ph type="sldImg"/>
          </p:nvPr>
        </p:nvSpPr>
        <p:spPr>
          <a:xfrm>
            <a:off x="992188" y="768350"/>
            <a:ext cx="5114925" cy="3836988"/>
          </a:xfrm>
          <a:ln/>
        </p:spPr>
      </p:sp>
      <p:sp>
        <p:nvSpPr>
          <p:cNvPr id="57348" name="Rectangle 3"/>
          <p:cNvSpPr>
            <a:spLocks noGrp="1" noChangeArrowheads="1"/>
          </p:cNvSpPr>
          <p:nvPr>
            <p:ph type="body" idx="1"/>
          </p:nvPr>
        </p:nvSpPr>
        <p:spPr>
          <a:noFill/>
          <a:ln/>
        </p:spPr>
        <p:txBody>
          <a:bodyPr/>
          <a:lstStyle/>
          <a:p>
            <a:pPr eaLnBrk="1" hangingPunct="1"/>
            <a:endParaRPr lang="de-DE"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9BA0839C-4BD1-446E-870F-D39D8893E69A}" type="slidenum">
              <a:rPr lang="de-DE" smtClean="0"/>
              <a:pPr/>
              <a:t>24</a:t>
            </a:fld>
            <a:endParaRPr lang="de-DE" smtClean="0"/>
          </a:p>
        </p:txBody>
      </p:sp>
      <p:sp>
        <p:nvSpPr>
          <p:cNvPr id="58371" name="Rectangle 2"/>
          <p:cNvSpPr>
            <a:spLocks noGrp="1" noRot="1" noChangeAspect="1" noChangeArrowheads="1" noTextEdit="1"/>
          </p:cNvSpPr>
          <p:nvPr>
            <p:ph type="sldImg"/>
          </p:nvPr>
        </p:nvSpPr>
        <p:spPr>
          <a:xfrm>
            <a:off x="992188" y="768350"/>
            <a:ext cx="5114925" cy="3836988"/>
          </a:xfrm>
          <a:ln/>
        </p:spPr>
      </p:sp>
      <p:sp>
        <p:nvSpPr>
          <p:cNvPr id="58372" name="Rectangle 3"/>
          <p:cNvSpPr>
            <a:spLocks noGrp="1" noChangeArrowheads="1"/>
          </p:cNvSpPr>
          <p:nvPr>
            <p:ph type="body" idx="1"/>
          </p:nvPr>
        </p:nvSpPr>
        <p:spPr>
          <a:noFill/>
          <a:ln/>
        </p:spPr>
        <p:txBody>
          <a:bodyPr/>
          <a:lstStyle/>
          <a:p>
            <a:pPr eaLnBrk="1" hangingPunct="1">
              <a:spcBef>
                <a:spcPct val="20000"/>
              </a:spcBef>
            </a:pPr>
            <a:endParaRPr lang="de-DE" sz="110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77E93BC9-282B-489B-A685-D93E08951D5B}" type="slidenum">
              <a:rPr lang="de-DE" smtClean="0"/>
              <a:pPr/>
              <a:t>26</a:t>
            </a:fld>
            <a:endParaRPr lang="de-DE" smtClean="0"/>
          </a:p>
        </p:txBody>
      </p:sp>
      <p:sp>
        <p:nvSpPr>
          <p:cNvPr id="53251" name="Rectangle 2"/>
          <p:cNvSpPr>
            <a:spLocks noGrp="1" noRot="1" noChangeAspect="1" noChangeArrowheads="1" noTextEdit="1"/>
          </p:cNvSpPr>
          <p:nvPr>
            <p:ph type="sldImg"/>
          </p:nvPr>
        </p:nvSpPr>
        <p:spPr>
          <a:xfrm>
            <a:off x="992188" y="768350"/>
            <a:ext cx="5114925" cy="3836988"/>
          </a:xfrm>
          <a:ln/>
        </p:spPr>
      </p:sp>
      <p:sp>
        <p:nvSpPr>
          <p:cNvPr id="53252" name="Rectangle 4"/>
          <p:cNvSpPr>
            <a:spLocks noGrp="1" noChangeArrowheads="1"/>
          </p:cNvSpPr>
          <p:nvPr>
            <p:ph type="body" idx="1"/>
          </p:nvPr>
        </p:nvSpPr>
        <p:spPr>
          <a:noFill/>
          <a:ln/>
        </p:spPr>
        <p:txBody>
          <a:bodyPr/>
          <a:lstStyle/>
          <a:p>
            <a:pPr eaLnBrk="1" hangingPunct="1"/>
            <a:endParaRPr lang="de-DE"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B1D91AD9-D04E-4228-BCE8-7CE27BB173C6}" type="slidenum">
              <a:rPr lang="de-DE" smtClean="0"/>
              <a:pPr/>
              <a:t>3</a:t>
            </a:fld>
            <a:endParaRPr lang="de-DE" smtClean="0"/>
          </a:p>
        </p:txBody>
      </p:sp>
      <p:sp>
        <p:nvSpPr>
          <p:cNvPr id="38915" name="Rectangle 2"/>
          <p:cNvSpPr>
            <a:spLocks noGrp="1" noRot="1" noChangeAspect="1" noChangeArrowheads="1" noTextEdit="1"/>
          </p:cNvSpPr>
          <p:nvPr>
            <p:ph type="sldImg"/>
          </p:nvPr>
        </p:nvSpPr>
        <p:spPr>
          <a:xfrm>
            <a:off x="992188" y="768350"/>
            <a:ext cx="5114925" cy="3836988"/>
          </a:xfrm>
          <a:ln/>
        </p:spPr>
      </p:sp>
      <p:sp>
        <p:nvSpPr>
          <p:cNvPr id="38916" name="Rectangle 3"/>
          <p:cNvSpPr>
            <a:spLocks noGrp="1" noChangeArrowheads="1"/>
          </p:cNvSpPr>
          <p:nvPr>
            <p:ph type="body" idx="1"/>
          </p:nvPr>
        </p:nvSpPr>
        <p:spPr>
          <a:xfrm>
            <a:off x="709613" y="4862513"/>
            <a:ext cx="5680075" cy="4603750"/>
          </a:xfrm>
          <a:noFill/>
          <a:ln/>
        </p:spPr>
        <p:txBody>
          <a:bodyPr/>
          <a:lstStyle/>
          <a:p>
            <a:endParaRPr lang="de-D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841A87FA-EF46-4778-831E-194FAC6F8387}" type="slidenum">
              <a:rPr lang="de-DE" smtClean="0"/>
              <a:pPr/>
              <a:t>4</a:t>
            </a:fld>
            <a:endParaRPr lang="de-DE" smtClean="0"/>
          </a:p>
        </p:txBody>
      </p:sp>
      <p:sp>
        <p:nvSpPr>
          <p:cNvPr id="47107" name="Rectangle 2"/>
          <p:cNvSpPr>
            <a:spLocks noGrp="1" noRot="1" noChangeAspect="1" noChangeArrowheads="1" noTextEdit="1"/>
          </p:cNvSpPr>
          <p:nvPr>
            <p:ph type="sldImg"/>
          </p:nvPr>
        </p:nvSpPr>
        <p:spPr>
          <a:xfrm>
            <a:off x="992188" y="768350"/>
            <a:ext cx="5114925" cy="3836988"/>
          </a:xfrm>
          <a:ln/>
        </p:spPr>
      </p:sp>
      <p:sp>
        <p:nvSpPr>
          <p:cNvPr id="47108" name="Rectangle 3"/>
          <p:cNvSpPr>
            <a:spLocks noGrp="1" noChangeArrowheads="1"/>
          </p:cNvSpPr>
          <p:nvPr>
            <p:ph type="body" idx="1"/>
          </p:nvPr>
        </p:nvSpPr>
        <p:spPr>
          <a:xfrm>
            <a:off x="709613" y="4862513"/>
            <a:ext cx="5680075" cy="4603750"/>
          </a:xfrm>
          <a:noFill/>
          <a:ln/>
        </p:spPr>
        <p:txBody>
          <a:bodyPr/>
          <a:lstStyle/>
          <a:p>
            <a:endParaRPr lang="de-D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BBC771F4-28C6-4295-964E-914B394F4238}" type="slidenum">
              <a:rPr lang="de-DE" smtClean="0"/>
              <a:pPr/>
              <a:t>5</a:t>
            </a:fld>
            <a:endParaRPr lang="de-DE" smtClean="0"/>
          </a:p>
        </p:txBody>
      </p:sp>
      <p:sp>
        <p:nvSpPr>
          <p:cNvPr id="48131" name="Rectangle 2"/>
          <p:cNvSpPr>
            <a:spLocks noGrp="1" noRot="1" noChangeAspect="1" noChangeArrowheads="1" noTextEdit="1"/>
          </p:cNvSpPr>
          <p:nvPr>
            <p:ph type="sldImg"/>
          </p:nvPr>
        </p:nvSpPr>
        <p:spPr>
          <a:xfrm>
            <a:off x="992188" y="768350"/>
            <a:ext cx="5114925" cy="3836988"/>
          </a:xfrm>
          <a:ln/>
        </p:spPr>
      </p:sp>
      <p:sp>
        <p:nvSpPr>
          <p:cNvPr id="48132" name="Rectangle 3"/>
          <p:cNvSpPr>
            <a:spLocks noGrp="1" noChangeArrowheads="1"/>
          </p:cNvSpPr>
          <p:nvPr>
            <p:ph type="body" idx="1"/>
          </p:nvPr>
        </p:nvSpPr>
        <p:spPr>
          <a:noFill/>
          <a:ln/>
        </p:spPr>
        <p:txBody>
          <a:bodyPr/>
          <a:lstStyle/>
          <a:p>
            <a:pPr eaLnBrk="1" hangingPunct="1">
              <a:spcBef>
                <a:spcPct val="20000"/>
              </a:spcBef>
            </a:pPr>
            <a:endParaRPr lang="de-DE" sz="10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txBox="1">
            <a:spLocks noGrp="1" noChangeArrowheads="1"/>
          </p:cNvSpPr>
          <p:nvPr/>
        </p:nvSpPr>
        <p:spPr bwMode="auto">
          <a:xfrm>
            <a:off x="4021138" y="9721850"/>
            <a:ext cx="3076575" cy="511175"/>
          </a:xfrm>
          <a:prstGeom prst="rect">
            <a:avLst/>
          </a:prstGeom>
          <a:noFill/>
          <a:ln w="9525">
            <a:noFill/>
            <a:miter lim="800000"/>
            <a:headEnd/>
            <a:tailEnd/>
          </a:ln>
        </p:spPr>
        <p:txBody>
          <a:bodyPr lIns="99048" tIns="49524" rIns="99048" bIns="49524" anchor="b"/>
          <a:lstStyle/>
          <a:p>
            <a:pPr algn="r" defTabSz="990600">
              <a:spcBef>
                <a:spcPct val="0"/>
              </a:spcBef>
              <a:buFontTx/>
              <a:buNone/>
            </a:pPr>
            <a:fld id="{AE4AB421-08A9-4351-8074-92FD03618626}" type="slidenum">
              <a:rPr lang="de-DE" sz="1300"/>
              <a:pPr algn="r" defTabSz="990600">
                <a:spcBef>
                  <a:spcPct val="0"/>
                </a:spcBef>
                <a:buFontTx/>
                <a:buNone/>
              </a:pPr>
              <a:t>6</a:t>
            </a:fld>
            <a:endParaRPr lang="de-DE" sz="1300"/>
          </a:p>
        </p:txBody>
      </p:sp>
      <p:sp>
        <p:nvSpPr>
          <p:cNvPr id="51203" name="Rectangle 2"/>
          <p:cNvSpPr>
            <a:spLocks noGrp="1" noRot="1" noChangeAspect="1" noChangeArrowheads="1" noTextEdit="1"/>
          </p:cNvSpPr>
          <p:nvPr>
            <p:ph type="sldImg"/>
          </p:nvPr>
        </p:nvSpPr>
        <p:spPr>
          <a:xfrm>
            <a:off x="992188" y="768350"/>
            <a:ext cx="5114925" cy="3836988"/>
          </a:xfrm>
          <a:ln/>
        </p:spPr>
      </p:sp>
      <p:sp>
        <p:nvSpPr>
          <p:cNvPr id="51204" name="Rectangle 3"/>
          <p:cNvSpPr>
            <a:spLocks noGrp="1" noChangeArrowheads="1"/>
          </p:cNvSpPr>
          <p:nvPr>
            <p:ph type="body" idx="1"/>
          </p:nvPr>
        </p:nvSpPr>
        <p:spPr>
          <a:xfrm>
            <a:off x="709613" y="4862513"/>
            <a:ext cx="5680075" cy="4603750"/>
          </a:xfrm>
          <a:noFill/>
          <a:ln/>
        </p:spPr>
        <p:txBody>
          <a:bodyPr/>
          <a:lstStyle/>
          <a:p>
            <a:pPr eaLnBrk="1" hangingPunct="1"/>
            <a:endParaRPr lang="de-D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3ACA30E4-4C4A-4173-8A6C-9016D447623A}" type="slidenum">
              <a:rPr lang="de-DE" smtClean="0"/>
              <a:pPr/>
              <a:t>7</a:t>
            </a:fld>
            <a:endParaRPr lang="de-DE" smtClean="0"/>
          </a:p>
        </p:txBody>
      </p:sp>
      <p:sp>
        <p:nvSpPr>
          <p:cNvPr id="57347" name="Rectangle 2"/>
          <p:cNvSpPr>
            <a:spLocks noGrp="1" noRot="1" noChangeAspect="1" noChangeArrowheads="1" noTextEdit="1"/>
          </p:cNvSpPr>
          <p:nvPr>
            <p:ph type="sldImg"/>
          </p:nvPr>
        </p:nvSpPr>
        <p:spPr>
          <a:xfrm>
            <a:off x="992188" y="768350"/>
            <a:ext cx="5114925" cy="3836988"/>
          </a:xfrm>
          <a:ln/>
        </p:spPr>
      </p:sp>
      <p:sp>
        <p:nvSpPr>
          <p:cNvPr id="57348" name="Rectangle 3"/>
          <p:cNvSpPr>
            <a:spLocks noGrp="1" noChangeArrowheads="1"/>
          </p:cNvSpPr>
          <p:nvPr>
            <p:ph type="body" idx="1"/>
          </p:nvPr>
        </p:nvSpPr>
        <p:spPr>
          <a:noFill/>
          <a:ln/>
        </p:spPr>
        <p:txBody>
          <a:bodyPr/>
          <a:lstStyle/>
          <a:p>
            <a:pPr eaLnBrk="1" hangingPunct="1"/>
            <a:endParaRPr lang="de-DE"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3ACA30E4-4C4A-4173-8A6C-9016D447623A}" type="slidenum">
              <a:rPr lang="de-DE" smtClean="0"/>
              <a:pPr/>
              <a:t>8</a:t>
            </a:fld>
            <a:endParaRPr lang="de-DE" smtClean="0"/>
          </a:p>
        </p:txBody>
      </p:sp>
      <p:sp>
        <p:nvSpPr>
          <p:cNvPr id="57347" name="Rectangle 2"/>
          <p:cNvSpPr>
            <a:spLocks noGrp="1" noRot="1" noChangeAspect="1" noChangeArrowheads="1" noTextEdit="1"/>
          </p:cNvSpPr>
          <p:nvPr>
            <p:ph type="sldImg"/>
          </p:nvPr>
        </p:nvSpPr>
        <p:spPr>
          <a:xfrm>
            <a:off x="992188" y="768350"/>
            <a:ext cx="5114925" cy="3836988"/>
          </a:xfrm>
          <a:ln/>
        </p:spPr>
      </p:sp>
      <p:sp>
        <p:nvSpPr>
          <p:cNvPr id="57348" name="Rectangle 3"/>
          <p:cNvSpPr>
            <a:spLocks noGrp="1" noChangeArrowheads="1"/>
          </p:cNvSpPr>
          <p:nvPr>
            <p:ph type="body" idx="1"/>
          </p:nvPr>
        </p:nvSpPr>
        <p:spPr>
          <a:noFill/>
          <a:ln/>
        </p:spPr>
        <p:txBody>
          <a:bodyPr/>
          <a:lstStyle/>
          <a:p>
            <a:pPr eaLnBrk="1" hangingPunct="1"/>
            <a:endParaRPr lang="de-DE"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3D9729AC-1D43-457F-950A-5A2A5E04330B}" type="slidenum">
              <a:rPr lang="de-DE" smtClean="0"/>
              <a:pPr/>
              <a:t>9</a:t>
            </a:fld>
            <a:endParaRPr lang="de-DE" smtClean="0"/>
          </a:p>
        </p:txBody>
      </p:sp>
      <p:sp>
        <p:nvSpPr>
          <p:cNvPr id="52227" name="Rectangle 2"/>
          <p:cNvSpPr>
            <a:spLocks noGrp="1" noRot="1" noChangeAspect="1" noChangeArrowheads="1" noTextEdit="1"/>
          </p:cNvSpPr>
          <p:nvPr>
            <p:ph type="sldImg"/>
          </p:nvPr>
        </p:nvSpPr>
        <p:spPr>
          <a:xfrm>
            <a:off x="992188" y="768350"/>
            <a:ext cx="5114925" cy="3836988"/>
          </a:xfrm>
          <a:ln/>
        </p:spPr>
      </p:sp>
      <p:sp>
        <p:nvSpPr>
          <p:cNvPr id="52228" name="Rectangle 4"/>
          <p:cNvSpPr>
            <a:spLocks noGrp="1" noChangeArrowheads="1"/>
          </p:cNvSpPr>
          <p:nvPr>
            <p:ph type="body" idx="1"/>
          </p:nvPr>
        </p:nvSpPr>
        <p:spPr>
          <a:noFill/>
          <a:ln/>
        </p:spPr>
        <p:txBody>
          <a:bodyPr/>
          <a:lstStyle/>
          <a:p>
            <a:pPr eaLnBrk="1" hangingPunct="1"/>
            <a:endParaRPr lang="de-DE"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pic>
        <p:nvPicPr>
          <p:cNvPr id="4" name="Picture 7" descr="dnb_RGB"/>
          <p:cNvPicPr>
            <a:picLocks noChangeAspect="1" noChangeArrowheads="1"/>
          </p:cNvPicPr>
          <p:nvPr/>
        </p:nvPicPr>
        <p:blipFill>
          <a:blip r:embed="rId2" cstate="print"/>
          <a:srcRect/>
          <a:stretch>
            <a:fillRect/>
          </a:stretch>
        </p:blipFill>
        <p:spPr bwMode="auto">
          <a:xfrm>
            <a:off x="7812088" y="404813"/>
            <a:ext cx="1236662" cy="798512"/>
          </a:xfrm>
          <a:prstGeom prst="rect">
            <a:avLst/>
          </a:prstGeom>
          <a:noFill/>
          <a:ln w="9525">
            <a:noFill/>
            <a:miter lim="800000"/>
            <a:headEnd/>
            <a:tailEnd/>
          </a:ln>
        </p:spPr>
      </p:pic>
      <p:sp>
        <p:nvSpPr>
          <p:cNvPr id="3074" name="Rectangle 2"/>
          <p:cNvSpPr>
            <a:spLocks noGrp="1" noChangeArrowheads="1"/>
          </p:cNvSpPr>
          <p:nvPr>
            <p:ph type="ctrTitle"/>
          </p:nvPr>
        </p:nvSpPr>
        <p:spPr>
          <a:xfrm>
            <a:off x="827088" y="3343275"/>
            <a:ext cx="7593012" cy="1295400"/>
          </a:xfrm>
        </p:spPr>
        <p:txBody>
          <a:bodyPr/>
          <a:lstStyle>
            <a:lvl1pPr>
              <a:lnSpc>
                <a:spcPts val="3600"/>
              </a:lnSpc>
              <a:defRPr sz="3200"/>
            </a:lvl1pPr>
          </a:lstStyle>
          <a:p>
            <a:r>
              <a:rPr lang="de-DE"/>
              <a:t>Titelmasterformat durch Klicken bearbeiten</a:t>
            </a:r>
          </a:p>
        </p:txBody>
      </p:sp>
      <p:sp>
        <p:nvSpPr>
          <p:cNvPr id="3075" name="Rectangle 3"/>
          <p:cNvSpPr>
            <a:spLocks noGrp="1" noChangeArrowheads="1"/>
          </p:cNvSpPr>
          <p:nvPr>
            <p:ph type="subTitle" idx="1"/>
          </p:nvPr>
        </p:nvSpPr>
        <p:spPr>
          <a:xfrm>
            <a:off x="827088" y="2914650"/>
            <a:ext cx="7593012" cy="385763"/>
          </a:xfrm>
        </p:spPr>
        <p:txBody>
          <a:bodyPr/>
          <a:lstStyle>
            <a:lvl1pPr marL="0" indent="0">
              <a:buFont typeface="Verdana" pitchFamily="34" charset="0"/>
              <a:buNone/>
              <a:defRPr b="1"/>
            </a:lvl1pPr>
          </a:lstStyle>
          <a:p>
            <a:r>
              <a:rPr lang="de-DE"/>
              <a:t>Name des/r Vortragenden durch Klicken bearbeiten</a:t>
            </a:r>
          </a:p>
        </p:txBody>
      </p:sp>
      <p:sp>
        <p:nvSpPr>
          <p:cNvPr id="5" name="Rectangle 16"/>
          <p:cNvSpPr>
            <a:spLocks noGrp="1" noChangeArrowheads="1"/>
          </p:cNvSpPr>
          <p:nvPr>
            <p:ph type="ftr" sz="quarter" idx="10"/>
          </p:nvPr>
        </p:nvSpPr>
        <p:spPr/>
        <p:txBody>
          <a:bodyPr/>
          <a:lstStyle>
            <a:lvl1pPr>
              <a:defRPr/>
            </a:lvl1pPr>
          </a:lstStyle>
          <a:p>
            <a:pPr>
              <a:defRPr/>
            </a:pPr>
            <a:r>
              <a:rPr lang="de-DE"/>
              <a:t>Frankfurt am Main, 26. Januar 2010</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20"/>
          <p:cNvSpPr>
            <a:spLocks noGrp="1" noChangeArrowheads="1"/>
          </p:cNvSpPr>
          <p:nvPr>
            <p:ph type="ftr" sz="quarter" idx="10"/>
          </p:nvPr>
        </p:nvSpPr>
        <p:spPr>
          <a:ln/>
        </p:spPr>
        <p:txBody>
          <a:bodyPr/>
          <a:lstStyle>
            <a:lvl1pPr>
              <a:defRPr/>
            </a:lvl1pPr>
          </a:lstStyle>
          <a:p>
            <a:pPr>
              <a:defRPr/>
            </a:pPr>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23038" y="1619250"/>
            <a:ext cx="1897062" cy="449738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27088" y="1619250"/>
            <a:ext cx="5543550" cy="4497388"/>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20"/>
          <p:cNvSpPr>
            <a:spLocks noGrp="1" noChangeArrowheads="1"/>
          </p:cNvSpPr>
          <p:nvPr>
            <p:ph type="ftr" sz="quarter" idx="10"/>
          </p:nvPr>
        </p:nvSpPr>
        <p:spPr>
          <a:ln/>
        </p:spPr>
        <p:txBody>
          <a:bodyPr/>
          <a:lstStyle>
            <a:lvl1pPr>
              <a:defRPr/>
            </a:lvl1pPr>
          </a:lstStyle>
          <a:p>
            <a:pPr>
              <a:defRPr/>
            </a:pPr>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20"/>
          <p:cNvSpPr>
            <a:spLocks noGrp="1" noChangeArrowheads="1"/>
          </p:cNvSpPr>
          <p:nvPr>
            <p:ph type="ftr" sz="quarter" idx="10"/>
          </p:nvPr>
        </p:nvSpPr>
        <p:spPr>
          <a:ln/>
        </p:spPr>
        <p:txBody>
          <a:bodyPr/>
          <a:lstStyle>
            <a:lvl1pPr>
              <a:defRPr/>
            </a:lvl1pPr>
          </a:lstStyle>
          <a:p>
            <a:pPr>
              <a:defRPr/>
            </a:pPr>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20"/>
          <p:cNvSpPr>
            <a:spLocks noGrp="1" noChangeArrowheads="1"/>
          </p:cNvSpPr>
          <p:nvPr>
            <p:ph type="ftr" sz="quarter" idx="10"/>
          </p:nvPr>
        </p:nvSpPr>
        <p:spPr>
          <a:ln/>
        </p:spPr>
        <p:txBody>
          <a:bodyPr/>
          <a:lstStyle>
            <a:lvl1pPr>
              <a:defRPr/>
            </a:lvl1pPr>
          </a:lstStyle>
          <a:p>
            <a:pPr>
              <a:defRPr/>
            </a:pPr>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27088" y="2698750"/>
            <a:ext cx="3719512" cy="34178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99000" y="2698750"/>
            <a:ext cx="3721100" cy="34178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20"/>
          <p:cNvSpPr>
            <a:spLocks noGrp="1" noChangeArrowheads="1"/>
          </p:cNvSpPr>
          <p:nvPr>
            <p:ph type="ftr" sz="quarter" idx="10"/>
          </p:nvPr>
        </p:nvSpPr>
        <p:spPr>
          <a:ln/>
        </p:spPr>
        <p:txBody>
          <a:bodyPr/>
          <a:lstStyle>
            <a:lvl1pPr>
              <a:defRPr/>
            </a:lvl1pPr>
          </a:lstStyle>
          <a:p>
            <a:pPr>
              <a:defRPr/>
            </a:pPr>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20"/>
          <p:cNvSpPr>
            <a:spLocks noGrp="1" noChangeArrowheads="1"/>
          </p:cNvSpPr>
          <p:nvPr>
            <p:ph type="ftr" sz="quarter" idx="10"/>
          </p:nvPr>
        </p:nvSpPr>
        <p:spPr>
          <a:ln/>
        </p:spPr>
        <p:txBody>
          <a:bodyPr/>
          <a:lstStyle>
            <a:lvl1pPr>
              <a:defRPr/>
            </a:lvl1pPr>
          </a:lstStyle>
          <a:p>
            <a:pPr>
              <a:defRPr/>
            </a:pPr>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20"/>
          <p:cNvSpPr>
            <a:spLocks noGrp="1" noChangeArrowheads="1"/>
          </p:cNvSpPr>
          <p:nvPr>
            <p:ph type="ftr" sz="quarter" idx="10"/>
          </p:nvPr>
        </p:nvSpPr>
        <p:spPr>
          <a:ln/>
        </p:spPr>
        <p:txBody>
          <a:bodyPr/>
          <a:lstStyle>
            <a:lvl1pPr>
              <a:defRPr/>
            </a:lvl1pPr>
          </a:lstStyle>
          <a:p>
            <a:pPr>
              <a:defRPr/>
            </a:pPr>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20"/>
          <p:cNvSpPr>
            <a:spLocks noGrp="1" noChangeArrowheads="1"/>
          </p:cNvSpPr>
          <p:nvPr>
            <p:ph type="ftr" sz="quarter" idx="10"/>
          </p:nvPr>
        </p:nvSpPr>
        <p:spPr>
          <a:ln/>
        </p:spPr>
        <p:txBody>
          <a:bodyPr/>
          <a:lstStyle>
            <a:lvl1pPr>
              <a:defRPr/>
            </a:lvl1pPr>
          </a:lstStyle>
          <a:p>
            <a:pPr>
              <a:defRPr/>
            </a:pPr>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20"/>
          <p:cNvSpPr>
            <a:spLocks noGrp="1" noChangeArrowheads="1"/>
          </p:cNvSpPr>
          <p:nvPr>
            <p:ph type="ftr" sz="quarter" idx="10"/>
          </p:nvPr>
        </p:nvSpPr>
        <p:spPr>
          <a:ln/>
        </p:spPr>
        <p:txBody>
          <a:bodyPr/>
          <a:lstStyle>
            <a:lvl1pPr>
              <a:defRPr/>
            </a:lvl1pPr>
          </a:lstStyle>
          <a:p>
            <a:pPr>
              <a:defRPr/>
            </a:pPr>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20"/>
          <p:cNvSpPr>
            <a:spLocks noGrp="1" noChangeArrowheads="1"/>
          </p:cNvSpPr>
          <p:nvPr>
            <p:ph type="ftr" sz="quarter" idx="10"/>
          </p:nvPr>
        </p:nvSpPr>
        <p:spPr>
          <a:ln/>
        </p:spPr>
        <p:txBody>
          <a:bodyPr/>
          <a:lstStyle>
            <a:lvl1pPr>
              <a:defRPr/>
            </a:lvl1pPr>
          </a:lstStyle>
          <a:p>
            <a:pPr>
              <a:defRPr/>
            </a:pPr>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827088" y="1619250"/>
            <a:ext cx="7593012" cy="7778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smtClean="0"/>
              <a:t>Titelmasterformat durch Klicken bearbeiten</a:t>
            </a:r>
          </a:p>
        </p:txBody>
      </p:sp>
      <p:sp>
        <p:nvSpPr>
          <p:cNvPr id="1027" name="Rectangle 3"/>
          <p:cNvSpPr>
            <a:spLocks noGrp="1" noChangeArrowheads="1"/>
          </p:cNvSpPr>
          <p:nvPr>
            <p:ph type="body" idx="1"/>
          </p:nvPr>
        </p:nvSpPr>
        <p:spPr bwMode="auto">
          <a:xfrm>
            <a:off x="827088" y="2698750"/>
            <a:ext cx="7593012" cy="34178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1044" name="Rectangle 20"/>
          <p:cNvSpPr>
            <a:spLocks noGrp="1" noChangeArrowheads="1"/>
          </p:cNvSpPr>
          <p:nvPr>
            <p:ph type="ftr" sz="quarter" idx="3"/>
          </p:nvPr>
        </p:nvSpPr>
        <p:spPr bwMode="auto">
          <a:xfrm>
            <a:off x="514350" y="6384925"/>
            <a:ext cx="7874000" cy="15240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spcBef>
                <a:spcPct val="0"/>
              </a:spcBef>
              <a:buFontTx/>
              <a:buNone/>
              <a:defRPr sz="1000"/>
            </a:lvl1pPr>
          </a:lstStyle>
          <a:p>
            <a:pPr>
              <a:defRPr/>
            </a:pPr>
            <a:endParaRPr lang="de-DE"/>
          </a:p>
        </p:txBody>
      </p:sp>
      <p:pic>
        <p:nvPicPr>
          <p:cNvPr id="1029" name="Picture 24" descr="dnb_RGB"/>
          <p:cNvPicPr>
            <a:picLocks noChangeAspect="1" noChangeArrowheads="1"/>
          </p:cNvPicPr>
          <p:nvPr/>
        </p:nvPicPr>
        <p:blipFill>
          <a:blip r:embed="rId13" cstate="print"/>
          <a:srcRect/>
          <a:stretch>
            <a:fillRect/>
          </a:stretch>
        </p:blipFill>
        <p:spPr bwMode="auto">
          <a:xfrm>
            <a:off x="7812088" y="404813"/>
            <a:ext cx="1236662" cy="79851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03"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Lst>
  <p:txStyles>
    <p:titleStyle>
      <a:lvl1pPr algn="l" rtl="0" eaLnBrk="0" fontAlgn="base" hangingPunct="0">
        <a:lnSpc>
          <a:spcPts val="3000"/>
        </a:lnSpc>
        <a:spcBef>
          <a:spcPct val="0"/>
        </a:spcBef>
        <a:spcAft>
          <a:spcPct val="0"/>
        </a:spcAft>
        <a:defRPr sz="2600" b="1">
          <a:solidFill>
            <a:schemeClr val="tx2"/>
          </a:solidFill>
          <a:latin typeface="+mj-lt"/>
          <a:ea typeface="+mj-ea"/>
          <a:cs typeface="+mj-cs"/>
        </a:defRPr>
      </a:lvl1pPr>
      <a:lvl2pPr algn="l" rtl="0" eaLnBrk="0" fontAlgn="base" hangingPunct="0">
        <a:lnSpc>
          <a:spcPts val="3000"/>
        </a:lnSpc>
        <a:spcBef>
          <a:spcPct val="0"/>
        </a:spcBef>
        <a:spcAft>
          <a:spcPct val="0"/>
        </a:spcAft>
        <a:defRPr sz="2600" b="1">
          <a:solidFill>
            <a:schemeClr val="tx2"/>
          </a:solidFill>
          <a:latin typeface="Verdana" pitchFamily="34" charset="0"/>
          <a:cs typeface="Arial" charset="0"/>
        </a:defRPr>
      </a:lvl2pPr>
      <a:lvl3pPr algn="l" rtl="0" eaLnBrk="0" fontAlgn="base" hangingPunct="0">
        <a:lnSpc>
          <a:spcPts val="3000"/>
        </a:lnSpc>
        <a:spcBef>
          <a:spcPct val="0"/>
        </a:spcBef>
        <a:spcAft>
          <a:spcPct val="0"/>
        </a:spcAft>
        <a:defRPr sz="2600" b="1">
          <a:solidFill>
            <a:schemeClr val="tx2"/>
          </a:solidFill>
          <a:latin typeface="Verdana" pitchFamily="34" charset="0"/>
          <a:cs typeface="Arial" charset="0"/>
        </a:defRPr>
      </a:lvl3pPr>
      <a:lvl4pPr algn="l" rtl="0" eaLnBrk="0" fontAlgn="base" hangingPunct="0">
        <a:lnSpc>
          <a:spcPts val="3000"/>
        </a:lnSpc>
        <a:spcBef>
          <a:spcPct val="0"/>
        </a:spcBef>
        <a:spcAft>
          <a:spcPct val="0"/>
        </a:spcAft>
        <a:defRPr sz="2600" b="1">
          <a:solidFill>
            <a:schemeClr val="tx2"/>
          </a:solidFill>
          <a:latin typeface="Verdana" pitchFamily="34" charset="0"/>
          <a:cs typeface="Arial" charset="0"/>
        </a:defRPr>
      </a:lvl4pPr>
      <a:lvl5pPr algn="l" rtl="0" eaLnBrk="0" fontAlgn="base" hangingPunct="0">
        <a:lnSpc>
          <a:spcPts val="3000"/>
        </a:lnSpc>
        <a:spcBef>
          <a:spcPct val="0"/>
        </a:spcBef>
        <a:spcAft>
          <a:spcPct val="0"/>
        </a:spcAft>
        <a:defRPr sz="2600" b="1">
          <a:solidFill>
            <a:schemeClr val="tx2"/>
          </a:solidFill>
          <a:latin typeface="Verdana" pitchFamily="34" charset="0"/>
          <a:cs typeface="Arial" charset="0"/>
        </a:defRPr>
      </a:lvl5pPr>
      <a:lvl6pPr marL="457200" algn="l" rtl="0" fontAlgn="base">
        <a:lnSpc>
          <a:spcPts val="3000"/>
        </a:lnSpc>
        <a:spcBef>
          <a:spcPct val="0"/>
        </a:spcBef>
        <a:spcAft>
          <a:spcPct val="0"/>
        </a:spcAft>
        <a:defRPr sz="2600" b="1">
          <a:solidFill>
            <a:schemeClr val="tx2"/>
          </a:solidFill>
          <a:latin typeface="Verdana" pitchFamily="34" charset="0"/>
          <a:cs typeface="Arial" charset="0"/>
        </a:defRPr>
      </a:lvl6pPr>
      <a:lvl7pPr marL="914400" algn="l" rtl="0" fontAlgn="base">
        <a:lnSpc>
          <a:spcPts val="3000"/>
        </a:lnSpc>
        <a:spcBef>
          <a:spcPct val="0"/>
        </a:spcBef>
        <a:spcAft>
          <a:spcPct val="0"/>
        </a:spcAft>
        <a:defRPr sz="2600" b="1">
          <a:solidFill>
            <a:schemeClr val="tx2"/>
          </a:solidFill>
          <a:latin typeface="Verdana" pitchFamily="34" charset="0"/>
          <a:cs typeface="Arial" charset="0"/>
        </a:defRPr>
      </a:lvl7pPr>
      <a:lvl8pPr marL="1371600" algn="l" rtl="0" fontAlgn="base">
        <a:lnSpc>
          <a:spcPts val="3000"/>
        </a:lnSpc>
        <a:spcBef>
          <a:spcPct val="0"/>
        </a:spcBef>
        <a:spcAft>
          <a:spcPct val="0"/>
        </a:spcAft>
        <a:defRPr sz="2600" b="1">
          <a:solidFill>
            <a:schemeClr val="tx2"/>
          </a:solidFill>
          <a:latin typeface="Verdana" pitchFamily="34" charset="0"/>
          <a:cs typeface="Arial" charset="0"/>
        </a:defRPr>
      </a:lvl8pPr>
      <a:lvl9pPr marL="1828800" algn="l" rtl="0" fontAlgn="base">
        <a:lnSpc>
          <a:spcPts val="3000"/>
        </a:lnSpc>
        <a:spcBef>
          <a:spcPct val="0"/>
        </a:spcBef>
        <a:spcAft>
          <a:spcPct val="0"/>
        </a:spcAft>
        <a:defRPr sz="2600" b="1">
          <a:solidFill>
            <a:schemeClr val="tx2"/>
          </a:solidFill>
          <a:latin typeface="Verdana" pitchFamily="34" charset="0"/>
          <a:cs typeface="Arial" charset="0"/>
        </a:defRPr>
      </a:lvl9pPr>
    </p:titleStyle>
    <p:bodyStyle>
      <a:lvl1pPr marL="361950" indent="-361950" algn="l" rtl="0" eaLnBrk="0" fontAlgn="base" hangingPunct="0">
        <a:lnSpc>
          <a:spcPts val="2400"/>
        </a:lnSpc>
        <a:spcBef>
          <a:spcPct val="70000"/>
        </a:spcBef>
        <a:spcAft>
          <a:spcPct val="0"/>
        </a:spcAft>
        <a:buFont typeface="Verdana" pitchFamily="34" charset="0"/>
        <a:buChar char="–"/>
        <a:defRPr sz="2000">
          <a:solidFill>
            <a:schemeClr val="tx1"/>
          </a:solidFill>
          <a:latin typeface="+mn-lt"/>
          <a:ea typeface="+mn-ea"/>
          <a:cs typeface="+mn-cs"/>
        </a:defRPr>
      </a:lvl1pPr>
      <a:lvl2pPr marL="898525" indent="-357188" algn="l" rtl="0" eaLnBrk="0" fontAlgn="base" hangingPunct="0">
        <a:lnSpc>
          <a:spcPts val="2400"/>
        </a:lnSpc>
        <a:spcBef>
          <a:spcPct val="20000"/>
        </a:spcBef>
        <a:spcAft>
          <a:spcPct val="0"/>
        </a:spcAft>
        <a:buChar char="-"/>
        <a:defRPr sz="1600">
          <a:solidFill>
            <a:schemeClr val="tx1"/>
          </a:solidFill>
          <a:latin typeface="+mn-lt"/>
          <a:cs typeface="+mn-cs"/>
        </a:defRPr>
      </a:lvl2pPr>
      <a:lvl3pPr marL="1435100" indent="-357188" algn="l" rtl="0" eaLnBrk="0" fontAlgn="base" hangingPunct="0">
        <a:lnSpc>
          <a:spcPts val="2400"/>
        </a:lnSpc>
        <a:spcBef>
          <a:spcPct val="20000"/>
        </a:spcBef>
        <a:spcAft>
          <a:spcPct val="0"/>
        </a:spcAft>
        <a:buChar char="-"/>
        <a:defRPr sz="1600">
          <a:solidFill>
            <a:schemeClr val="tx1"/>
          </a:solidFill>
          <a:latin typeface="+mn-lt"/>
          <a:cs typeface="+mn-cs"/>
        </a:defRPr>
      </a:lvl3pPr>
      <a:lvl4pPr marL="1970088" indent="-355600" algn="l" rtl="0" eaLnBrk="0" fontAlgn="base" hangingPunct="0">
        <a:lnSpc>
          <a:spcPts val="2400"/>
        </a:lnSpc>
        <a:spcBef>
          <a:spcPct val="20000"/>
        </a:spcBef>
        <a:spcAft>
          <a:spcPct val="0"/>
        </a:spcAft>
        <a:buChar char="-"/>
        <a:defRPr sz="1600">
          <a:solidFill>
            <a:schemeClr val="tx1"/>
          </a:solidFill>
          <a:latin typeface="+mn-lt"/>
          <a:cs typeface="+mn-cs"/>
        </a:defRPr>
      </a:lvl4pPr>
      <a:lvl5pPr marL="2427288" indent="-277813" algn="l" rtl="0" eaLnBrk="0" fontAlgn="base" hangingPunct="0">
        <a:lnSpc>
          <a:spcPts val="2400"/>
        </a:lnSpc>
        <a:spcBef>
          <a:spcPct val="20000"/>
        </a:spcBef>
        <a:spcAft>
          <a:spcPct val="0"/>
        </a:spcAft>
        <a:buChar char="-"/>
        <a:defRPr sz="1600">
          <a:solidFill>
            <a:schemeClr val="tx1"/>
          </a:solidFill>
          <a:latin typeface="+mn-lt"/>
          <a:cs typeface="+mn-cs"/>
        </a:defRPr>
      </a:lvl5pPr>
      <a:lvl6pPr marL="2884488" indent="-277813" algn="l" rtl="0" fontAlgn="base">
        <a:lnSpc>
          <a:spcPts val="2400"/>
        </a:lnSpc>
        <a:spcBef>
          <a:spcPct val="20000"/>
        </a:spcBef>
        <a:spcAft>
          <a:spcPct val="0"/>
        </a:spcAft>
        <a:buChar char="-"/>
        <a:defRPr sz="1600">
          <a:solidFill>
            <a:schemeClr val="tx1"/>
          </a:solidFill>
          <a:latin typeface="+mn-lt"/>
          <a:cs typeface="+mn-cs"/>
        </a:defRPr>
      </a:lvl6pPr>
      <a:lvl7pPr marL="3341688" indent="-277813" algn="l" rtl="0" fontAlgn="base">
        <a:lnSpc>
          <a:spcPts val="2400"/>
        </a:lnSpc>
        <a:spcBef>
          <a:spcPct val="20000"/>
        </a:spcBef>
        <a:spcAft>
          <a:spcPct val="0"/>
        </a:spcAft>
        <a:buChar char="-"/>
        <a:defRPr sz="1600">
          <a:solidFill>
            <a:schemeClr val="tx1"/>
          </a:solidFill>
          <a:latin typeface="+mn-lt"/>
          <a:cs typeface="+mn-cs"/>
        </a:defRPr>
      </a:lvl7pPr>
      <a:lvl8pPr marL="3798888" indent="-277813" algn="l" rtl="0" fontAlgn="base">
        <a:lnSpc>
          <a:spcPts val="2400"/>
        </a:lnSpc>
        <a:spcBef>
          <a:spcPct val="20000"/>
        </a:spcBef>
        <a:spcAft>
          <a:spcPct val="0"/>
        </a:spcAft>
        <a:buChar char="-"/>
        <a:defRPr sz="1600">
          <a:solidFill>
            <a:schemeClr val="tx1"/>
          </a:solidFill>
          <a:latin typeface="+mn-lt"/>
          <a:cs typeface="+mn-cs"/>
        </a:defRPr>
      </a:lvl8pPr>
      <a:lvl9pPr marL="4256088" indent="-277813" algn="l" rtl="0" fontAlgn="base">
        <a:lnSpc>
          <a:spcPts val="2400"/>
        </a:lnSpc>
        <a:spcBef>
          <a:spcPct val="20000"/>
        </a:spcBef>
        <a:spcAft>
          <a:spcPct val="0"/>
        </a:spcAft>
        <a:buChar char="-"/>
        <a:defRPr sz="1600">
          <a:solidFill>
            <a:schemeClr val="tx1"/>
          </a:solidFill>
          <a:latin typeface="+mn-lt"/>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w3.org/2000/01/rdf-schema"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iki.d-nb.de/download/attachments/44532423/gnd.owl"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hyperlink" Target="https://wiki.d-nb.de/download/attachments/44532423/gnd-owl-doc.html"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4"/>
          <p:cNvSpPr>
            <a:spLocks noChangeArrowheads="1"/>
          </p:cNvSpPr>
          <p:nvPr/>
        </p:nvSpPr>
        <p:spPr bwMode="auto">
          <a:xfrm>
            <a:off x="287338" y="4763"/>
            <a:ext cx="215900" cy="6856412"/>
          </a:xfrm>
          <a:prstGeom prst="rect">
            <a:avLst/>
          </a:prstGeom>
          <a:solidFill>
            <a:srgbClr val="0046C4"/>
          </a:solidFill>
          <a:ln w="9525">
            <a:noFill/>
            <a:miter lim="800000"/>
            <a:headEnd/>
            <a:tailEnd/>
          </a:ln>
        </p:spPr>
        <p:txBody>
          <a:bodyPr wrap="none" lIns="0" rIns="0" bIns="324000" anchor="b" anchorCtr="1"/>
          <a:lstStyle/>
          <a:p>
            <a:pPr algn="ctr">
              <a:spcBef>
                <a:spcPct val="0"/>
              </a:spcBef>
              <a:buFontTx/>
              <a:buNone/>
            </a:pPr>
            <a:fld id="{8B386075-716E-40DA-834F-692394E328EA}" type="slidenum">
              <a:rPr lang="de-DE" sz="1000" b="1"/>
              <a:pPr algn="ctr">
                <a:spcBef>
                  <a:spcPct val="0"/>
                </a:spcBef>
                <a:buFontTx/>
                <a:buNone/>
              </a:pPr>
              <a:t>1</a:t>
            </a:fld>
            <a:endParaRPr lang="de-DE" sz="1000" b="1"/>
          </a:p>
        </p:txBody>
      </p:sp>
      <p:sp>
        <p:nvSpPr>
          <p:cNvPr id="3075" name="Rectangle 34"/>
          <p:cNvSpPr>
            <a:spLocks noGrp="1" noChangeArrowheads="1"/>
          </p:cNvSpPr>
          <p:nvPr>
            <p:ph type="subTitle" idx="1"/>
          </p:nvPr>
        </p:nvSpPr>
        <p:spPr>
          <a:noFill/>
        </p:spPr>
        <p:txBody>
          <a:bodyPr/>
          <a:lstStyle/>
          <a:p>
            <a:pPr eaLnBrk="1" hangingPunct="1"/>
            <a:r>
              <a:rPr lang="de-DE" b="0" smtClean="0"/>
              <a:t>Alexander Haffner</a:t>
            </a:r>
          </a:p>
        </p:txBody>
      </p:sp>
      <p:sp>
        <p:nvSpPr>
          <p:cNvPr id="3076" name="Rectangle 35"/>
          <p:cNvSpPr>
            <a:spLocks noChangeArrowheads="1"/>
          </p:cNvSpPr>
          <p:nvPr/>
        </p:nvSpPr>
        <p:spPr bwMode="auto">
          <a:xfrm>
            <a:off x="827088" y="3343275"/>
            <a:ext cx="7593012" cy="1295400"/>
          </a:xfrm>
          <a:prstGeom prst="rect">
            <a:avLst/>
          </a:prstGeom>
          <a:noFill/>
          <a:ln w="9525" algn="ctr">
            <a:noFill/>
            <a:miter lim="800000"/>
            <a:headEnd/>
            <a:tailEnd/>
          </a:ln>
        </p:spPr>
        <p:txBody>
          <a:bodyPr lIns="0" tIns="0" rIns="0" bIns="0"/>
          <a:lstStyle/>
          <a:p>
            <a:pPr>
              <a:lnSpc>
                <a:spcPts val="3600"/>
              </a:lnSpc>
              <a:spcBef>
                <a:spcPct val="0"/>
              </a:spcBef>
              <a:buFontTx/>
              <a:buNone/>
            </a:pPr>
            <a:r>
              <a:rPr lang="de-DE" sz="3200" dirty="0" smtClean="0">
                <a:solidFill>
                  <a:schemeClr val="tx2"/>
                </a:solidFill>
              </a:rPr>
              <a:t>Die </a:t>
            </a:r>
            <a:r>
              <a:rPr lang="de-DE" sz="3200" smtClean="0">
                <a:solidFill>
                  <a:schemeClr val="tx2"/>
                </a:solidFill>
              </a:rPr>
              <a:t>GND im Semantic </a:t>
            </a:r>
            <a:r>
              <a:rPr lang="de-DE" sz="3200" dirty="0" smtClean="0">
                <a:solidFill>
                  <a:schemeClr val="tx2"/>
                </a:solidFill>
              </a:rPr>
              <a:t>Web</a:t>
            </a:r>
            <a:endParaRPr lang="de-DE" sz="3200" dirty="0">
              <a:solidFill>
                <a:schemeClr val="tx2"/>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4"/>
          <p:cNvSpPr>
            <a:spLocks noChangeArrowheads="1"/>
          </p:cNvSpPr>
          <p:nvPr/>
        </p:nvSpPr>
        <p:spPr bwMode="auto">
          <a:xfrm>
            <a:off x="287338" y="0"/>
            <a:ext cx="215900" cy="6856413"/>
          </a:xfrm>
          <a:prstGeom prst="rect">
            <a:avLst/>
          </a:prstGeom>
          <a:solidFill>
            <a:srgbClr val="00B050"/>
          </a:solidFill>
          <a:ln w="9525">
            <a:noFill/>
            <a:miter lim="800000"/>
            <a:headEnd/>
            <a:tailEnd/>
          </a:ln>
        </p:spPr>
        <p:txBody>
          <a:bodyPr wrap="none" lIns="0" rIns="0" bIns="324000" anchor="b" anchorCtr="1"/>
          <a:lstStyle/>
          <a:p>
            <a:pPr algn="ctr">
              <a:buFontTx/>
              <a:buNone/>
            </a:pPr>
            <a:fld id="{372B767B-681D-4633-A6CC-E91E55340C0E}" type="slidenum">
              <a:rPr lang="de-DE" sz="1000" b="1"/>
              <a:pPr algn="ctr">
                <a:buFontTx/>
                <a:buNone/>
              </a:pPr>
              <a:t>10</a:t>
            </a:fld>
            <a:endParaRPr lang="de-DE" sz="1000" b="1"/>
          </a:p>
        </p:txBody>
      </p:sp>
      <p:sp>
        <p:nvSpPr>
          <p:cNvPr id="6" name="Rectangle 4"/>
          <p:cNvSpPr txBox="1">
            <a:spLocks noChangeArrowheads="1"/>
          </p:cNvSpPr>
          <p:nvPr/>
        </p:nvSpPr>
        <p:spPr bwMode="auto">
          <a:xfrm>
            <a:off x="827088" y="719138"/>
            <a:ext cx="6911975" cy="417512"/>
          </a:xfrm>
          <a:prstGeom prst="rect">
            <a:avLst/>
          </a:prstGeom>
          <a:noFill/>
          <a:ln w="9525">
            <a:noFill/>
            <a:miter lim="800000"/>
            <a:headEnd/>
            <a:tailEnd/>
          </a:ln>
        </p:spPr>
        <p:txBody>
          <a:bodyPr lIns="0" tIns="0" rIns="0" bIns="0"/>
          <a:lstStyle/>
          <a:p>
            <a:pPr>
              <a:lnSpc>
                <a:spcPts val="3000"/>
              </a:lnSpc>
              <a:spcBef>
                <a:spcPct val="0"/>
              </a:spcBef>
              <a:buFontTx/>
              <a:buNone/>
              <a:defRPr/>
            </a:pPr>
            <a:r>
              <a:rPr lang="en-US" b="1" kern="0" dirty="0" err="1">
                <a:solidFill>
                  <a:schemeClr val="tx2"/>
                </a:solidFill>
                <a:latin typeface="+mj-lt"/>
                <a:ea typeface="+mj-ea"/>
                <a:cs typeface="+mj-cs"/>
              </a:rPr>
              <a:t>Beispiel</a:t>
            </a:r>
            <a:r>
              <a:rPr lang="en-US" b="1" kern="0" dirty="0">
                <a:solidFill>
                  <a:schemeClr val="tx2"/>
                </a:solidFill>
                <a:latin typeface="+mj-lt"/>
                <a:ea typeface="+mj-ea"/>
                <a:cs typeface="+mj-cs"/>
              </a:rPr>
              <a:t> </a:t>
            </a:r>
            <a:r>
              <a:rPr lang="en-US" b="1" kern="0" dirty="0" err="1">
                <a:solidFill>
                  <a:schemeClr val="tx2"/>
                </a:solidFill>
                <a:latin typeface="+mj-lt"/>
                <a:ea typeface="+mj-ea"/>
                <a:cs typeface="+mj-cs"/>
              </a:rPr>
              <a:t>Datatype-Propert</a:t>
            </a:r>
            <a:r>
              <a:rPr lang="en-US" b="1" kern="0" dirty="0">
                <a:solidFill>
                  <a:schemeClr val="tx2"/>
                </a:solidFill>
                <a:latin typeface="+mj-lt"/>
                <a:ea typeface="+mj-ea"/>
                <a:cs typeface="+mj-cs"/>
              </a:rPr>
              <a:t>y</a:t>
            </a:r>
          </a:p>
        </p:txBody>
      </p:sp>
      <p:sp>
        <p:nvSpPr>
          <p:cNvPr id="8" name="Pfeil nach rechts 7"/>
          <p:cNvSpPr/>
          <p:nvPr/>
        </p:nvSpPr>
        <p:spPr bwMode="auto">
          <a:xfrm>
            <a:off x="0" y="2064638"/>
            <a:ext cx="755576" cy="619774"/>
          </a:xfrm>
          <a:prstGeom prst="rightArrow">
            <a:avLst/>
          </a:prstGeom>
          <a:solidFill>
            <a:schemeClr val="accent2">
              <a:lumMod val="20000"/>
              <a:lumOff val="80000"/>
            </a:schemeClr>
          </a:solidFill>
          <a:ln w="317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None/>
              <a:tabLst/>
            </a:pPr>
            <a:r>
              <a:rPr lang="de-DE" sz="1600" dirty="0" smtClean="0"/>
              <a:t> fehlt</a:t>
            </a:r>
          </a:p>
        </p:txBody>
      </p:sp>
      <p:sp>
        <p:nvSpPr>
          <p:cNvPr id="7" name="Pfeil nach rechts 6"/>
          <p:cNvSpPr/>
          <p:nvPr/>
        </p:nvSpPr>
        <p:spPr bwMode="auto">
          <a:xfrm>
            <a:off x="0" y="5636740"/>
            <a:ext cx="755576" cy="504056"/>
          </a:xfrm>
          <a:prstGeom prst="rightArrow">
            <a:avLst/>
          </a:prstGeom>
          <a:solidFill>
            <a:srgbClr val="FCF4B6"/>
          </a:solidFill>
          <a:ln w="9525" cap="flat" cmpd="sng" algn="ctr">
            <a:solidFill>
              <a:srgbClr val="FFFF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None/>
              <a:tabLst/>
            </a:pPr>
            <a:r>
              <a:rPr lang="de-DE" sz="1400" dirty="0" smtClean="0"/>
              <a:t>V</a:t>
            </a:r>
            <a:r>
              <a:rPr kumimoji="0" lang="de-DE" sz="1400" b="0" i="0" u="none" strike="noStrike" cap="none" normalizeH="0" baseline="0" dirty="0" smtClean="0">
                <a:ln>
                  <a:noFill/>
                </a:ln>
                <a:solidFill>
                  <a:schemeClr val="tx1"/>
                </a:solidFill>
                <a:effectLst/>
                <a:latin typeface="Verdana" pitchFamily="34" charset="0"/>
                <a:cs typeface="Arial" charset="0"/>
              </a:rPr>
              <a:t>A</a:t>
            </a:r>
          </a:p>
        </p:txBody>
      </p:sp>
      <p:sp>
        <p:nvSpPr>
          <p:cNvPr id="10" name="Fußzeilenplatzhalter 3"/>
          <p:cNvSpPr>
            <a:spLocks noGrp="1"/>
          </p:cNvSpPr>
          <p:nvPr>
            <p:ph type="ftr" sz="quarter" idx="10"/>
          </p:nvPr>
        </p:nvSpPr>
        <p:spPr>
          <a:xfrm>
            <a:off x="514350" y="6384925"/>
            <a:ext cx="7874000" cy="152400"/>
          </a:xfrm>
          <a:noFill/>
        </p:spPr>
        <p:txBody>
          <a:bodyPr/>
          <a:lstStyle/>
          <a:p>
            <a:r>
              <a:rPr lang="fr-FR" dirty="0" smtClean="0"/>
              <a:t>| Alexander Haffner | DINI-AG-KIM Workshop | 12. April 2012</a:t>
            </a:r>
            <a:endParaRPr lang="de-DE" dirty="0" smtClean="0"/>
          </a:p>
        </p:txBody>
      </p:sp>
      <p:pic>
        <p:nvPicPr>
          <p:cNvPr id="3074" name="Picture 2"/>
          <p:cNvPicPr>
            <a:picLocks noChangeAspect="1" noChangeArrowheads="1"/>
          </p:cNvPicPr>
          <p:nvPr/>
        </p:nvPicPr>
        <p:blipFill>
          <a:blip r:embed="rId3" cstate="print"/>
          <a:srcRect/>
          <a:stretch>
            <a:fillRect/>
          </a:stretch>
        </p:blipFill>
        <p:spPr bwMode="auto">
          <a:xfrm>
            <a:off x="807324" y="1213684"/>
            <a:ext cx="7330967" cy="515149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827088" y="719138"/>
            <a:ext cx="6985000" cy="849312"/>
          </a:xfrm>
          <a:prstGeom prst="rect">
            <a:avLst/>
          </a:prstGeom>
          <a:noFill/>
          <a:ln w="9525">
            <a:noFill/>
            <a:miter lim="800000"/>
            <a:headEnd/>
            <a:tailEnd/>
          </a:ln>
        </p:spPr>
        <p:txBody>
          <a:bodyPr lIns="0" tIns="0" rIns="0" bIns="0"/>
          <a:lstStyle/>
          <a:p>
            <a:pPr>
              <a:buNone/>
            </a:pPr>
            <a:r>
              <a:rPr lang="de-DE" sz="2800" b="1" dirty="0" smtClean="0"/>
              <a:t>Super-</a:t>
            </a:r>
            <a:r>
              <a:rPr lang="de-DE" sz="2800" b="1" dirty="0" err="1" smtClean="0"/>
              <a:t>property</a:t>
            </a:r>
            <a:r>
              <a:rPr lang="de-DE" sz="2800" b="1" dirty="0" smtClean="0"/>
              <a:t> </a:t>
            </a:r>
            <a:r>
              <a:rPr lang="de-DE" sz="2800" b="1" dirty="0" err="1" smtClean="0"/>
              <a:t>of</a:t>
            </a:r>
            <a:r>
              <a:rPr lang="de-DE" sz="2800" b="1" dirty="0" smtClean="0"/>
              <a:t> Beispiel</a:t>
            </a:r>
            <a:endParaRPr lang="de-DE" sz="2800" b="1" dirty="0"/>
          </a:p>
        </p:txBody>
      </p:sp>
      <p:sp>
        <p:nvSpPr>
          <p:cNvPr id="7" name="Textfeld 6"/>
          <p:cNvSpPr txBox="1"/>
          <p:nvPr/>
        </p:nvSpPr>
        <p:spPr>
          <a:xfrm>
            <a:off x="827584" y="2060848"/>
            <a:ext cx="3094886" cy="2622256"/>
          </a:xfrm>
          <a:prstGeom prst="rect">
            <a:avLst/>
          </a:prstGeom>
          <a:noFill/>
        </p:spPr>
        <p:txBody>
          <a:bodyPr wrap="none" rtlCol="0">
            <a:spAutoFit/>
          </a:bodyPr>
          <a:lstStyle/>
          <a:p>
            <a:pPr>
              <a:buNone/>
            </a:pPr>
            <a:r>
              <a:rPr lang="de-DE" sz="1800" dirty="0" err="1" smtClean="0"/>
              <a:t>Biographical</a:t>
            </a:r>
            <a:r>
              <a:rPr lang="de-DE" sz="1800" dirty="0" smtClean="0"/>
              <a:t> </a:t>
            </a:r>
            <a:r>
              <a:rPr lang="de-DE" sz="1800" dirty="0" err="1" smtClean="0"/>
              <a:t>information</a:t>
            </a:r>
            <a:r>
              <a:rPr lang="de-DE" sz="1800" dirty="0" smtClean="0"/>
              <a:t> </a:t>
            </a:r>
          </a:p>
          <a:p>
            <a:pPr>
              <a:buFontTx/>
              <a:buChar char="-"/>
            </a:pPr>
            <a:r>
              <a:rPr lang="de-DE" sz="1600" dirty="0" smtClean="0"/>
              <a:t>Domain RDA-Person</a:t>
            </a:r>
          </a:p>
          <a:p>
            <a:pPr>
              <a:buFontTx/>
              <a:buChar char="-"/>
            </a:pPr>
            <a:endParaRPr lang="de-DE" sz="1800" dirty="0" smtClean="0"/>
          </a:p>
          <a:p>
            <a:pPr>
              <a:buNone/>
            </a:pPr>
            <a:r>
              <a:rPr lang="de-DE" sz="1800" dirty="0" smtClean="0"/>
              <a:t>Family </a:t>
            </a:r>
            <a:r>
              <a:rPr lang="de-DE" sz="1800" dirty="0" err="1" smtClean="0"/>
              <a:t>history</a:t>
            </a:r>
            <a:endParaRPr lang="de-DE" sz="1800" dirty="0" smtClean="0"/>
          </a:p>
          <a:p>
            <a:pPr>
              <a:buFontTx/>
              <a:buChar char="-"/>
            </a:pPr>
            <a:r>
              <a:rPr lang="de-DE" sz="1600" dirty="0" smtClean="0"/>
              <a:t>Domain RDA-Familie</a:t>
            </a:r>
          </a:p>
          <a:p>
            <a:pPr>
              <a:buFontTx/>
              <a:buChar char="-"/>
            </a:pPr>
            <a:endParaRPr lang="de-DE" sz="1800" dirty="0" smtClean="0"/>
          </a:p>
          <a:p>
            <a:pPr>
              <a:buNone/>
            </a:pPr>
            <a:r>
              <a:rPr lang="de-DE" sz="1800" dirty="0" smtClean="0"/>
              <a:t>Corporate </a:t>
            </a:r>
            <a:r>
              <a:rPr lang="de-DE" sz="1800" dirty="0" err="1" smtClean="0"/>
              <a:t>history</a:t>
            </a:r>
            <a:endParaRPr lang="de-DE" sz="1800" dirty="0" smtClean="0"/>
          </a:p>
          <a:p>
            <a:pPr>
              <a:buNone/>
            </a:pPr>
            <a:r>
              <a:rPr lang="de-DE" sz="1800" dirty="0" smtClean="0"/>
              <a:t>- </a:t>
            </a:r>
            <a:r>
              <a:rPr lang="de-DE" sz="1600" dirty="0" smtClean="0"/>
              <a:t>Domain RDA-Körperschaft</a:t>
            </a:r>
            <a:endParaRPr lang="de-DE" sz="1600" dirty="0"/>
          </a:p>
        </p:txBody>
      </p:sp>
      <p:sp>
        <p:nvSpPr>
          <p:cNvPr id="8" name="Textfeld 7"/>
          <p:cNvSpPr txBox="1"/>
          <p:nvPr/>
        </p:nvSpPr>
        <p:spPr>
          <a:xfrm>
            <a:off x="5148064" y="2348880"/>
            <a:ext cx="3456384" cy="2448272"/>
          </a:xfrm>
          <a:prstGeom prst="rect">
            <a:avLst/>
          </a:prstGeom>
          <a:noFill/>
        </p:spPr>
        <p:txBody>
          <a:bodyPr wrap="square" rtlCol="0">
            <a:noAutofit/>
          </a:bodyPr>
          <a:lstStyle/>
          <a:p>
            <a:pPr>
              <a:buNone/>
            </a:pPr>
            <a:r>
              <a:rPr lang="de-DE" sz="2000" b="1" dirty="0" err="1" smtClean="0"/>
              <a:t>Biographical</a:t>
            </a:r>
            <a:r>
              <a:rPr lang="de-DE" sz="2000" b="1" dirty="0" smtClean="0"/>
              <a:t> </a:t>
            </a:r>
            <a:r>
              <a:rPr lang="de-DE" sz="2000" b="1" dirty="0" err="1" smtClean="0"/>
              <a:t>or</a:t>
            </a:r>
            <a:r>
              <a:rPr lang="de-DE" sz="2000" b="1" dirty="0" smtClean="0"/>
              <a:t> </a:t>
            </a:r>
            <a:r>
              <a:rPr lang="de-DE" sz="2000" b="1" dirty="0" err="1" smtClean="0"/>
              <a:t>historical</a:t>
            </a:r>
            <a:r>
              <a:rPr lang="de-DE" sz="2000" b="1" dirty="0" smtClean="0"/>
              <a:t> </a:t>
            </a:r>
            <a:r>
              <a:rPr lang="de-DE" sz="2000" b="1" dirty="0" err="1" smtClean="0"/>
              <a:t>information</a:t>
            </a:r>
            <a:endParaRPr lang="de-DE" sz="2000" b="1" dirty="0" smtClean="0"/>
          </a:p>
          <a:p>
            <a:pPr>
              <a:buNone/>
            </a:pPr>
            <a:r>
              <a:rPr lang="de-DE" sz="1600" dirty="0" smtClean="0"/>
              <a:t>- </a:t>
            </a:r>
            <a:r>
              <a:rPr lang="en-US" sz="1600" dirty="0" smtClean="0"/>
              <a:t>Domain: Conference or Event ; Corporate Body; </a:t>
            </a:r>
            <a:r>
              <a:rPr lang="en-US" sz="1600" dirty="0" err="1" smtClean="0"/>
              <a:t>Differeniated</a:t>
            </a:r>
            <a:r>
              <a:rPr lang="en-US" sz="1600" dirty="0" smtClean="0"/>
              <a:t> Person; Family; Place or geographic name; Subject heading; Work</a:t>
            </a:r>
          </a:p>
          <a:p>
            <a:endParaRPr lang="de-DE" sz="2000" dirty="0"/>
          </a:p>
        </p:txBody>
      </p:sp>
      <p:cxnSp>
        <p:nvCxnSpPr>
          <p:cNvPr id="10" name="Gerade Verbindung mit Pfeil 9"/>
          <p:cNvCxnSpPr/>
          <p:nvPr/>
        </p:nvCxnSpPr>
        <p:spPr bwMode="auto">
          <a:xfrm flipH="1" flipV="1">
            <a:off x="3851920" y="2348880"/>
            <a:ext cx="1224136" cy="216024"/>
          </a:xfrm>
          <a:prstGeom prst="straightConnector1">
            <a:avLst/>
          </a:prstGeom>
          <a:noFill/>
          <a:ln w="9525" cap="flat" cmpd="sng" algn="ctr">
            <a:solidFill>
              <a:schemeClr val="tx1"/>
            </a:solidFill>
            <a:prstDash val="solid"/>
            <a:round/>
            <a:headEnd type="none" w="med" len="med"/>
            <a:tailEnd type="arrow"/>
          </a:ln>
          <a:effectLst/>
        </p:spPr>
      </p:cxnSp>
      <p:cxnSp>
        <p:nvCxnSpPr>
          <p:cNvPr id="11" name="Gerade Verbindung mit Pfeil 10"/>
          <p:cNvCxnSpPr/>
          <p:nvPr/>
        </p:nvCxnSpPr>
        <p:spPr bwMode="auto">
          <a:xfrm flipH="1">
            <a:off x="3203848" y="2708920"/>
            <a:ext cx="1872208" cy="576064"/>
          </a:xfrm>
          <a:prstGeom prst="straightConnector1">
            <a:avLst/>
          </a:prstGeom>
          <a:noFill/>
          <a:ln w="9525" cap="flat" cmpd="sng" algn="ctr">
            <a:solidFill>
              <a:schemeClr val="tx1"/>
            </a:solidFill>
            <a:prstDash val="solid"/>
            <a:round/>
            <a:headEnd type="none" w="med" len="med"/>
            <a:tailEnd type="arrow"/>
          </a:ln>
          <a:effectLst/>
        </p:spPr>
      </p:cxnSp>
      <p:cxnSp>
        <p:nvCxnSpPr>
          <p:cNvPr id="14" name="Gerade Verbindung mit Pfeil 13"/>
          <p:cNvCxnSpPr/>
          <p:nvPr/>
        </p:nvCxnSpPr>
        <p:spPr bwMode="auto">
          <a:xfrm flipH="1">
            <a:off x="3203848" y="2924944"/>
            <a:ext cx="1872208" cy="1224136"/>
          </a:xfrm>
          <a:prstGeom prst="straightConnector1">
            <a:avLst/>
          </a:prstGeom>
          <a:noFill/>
          <a:ln w="9525" cap="flat" cmpd="sng" algn="ctr">
            <a:solidFill>
              <a:schemeClr val="tx1"/>
            </a:solidFill>
            <a:prstDash val="solid"/>
            <a:round/>
            <a:headEnd type="none" w="med" len="med"/>
            <a:tailEnd type="arrow"/>
          </a:ln>
          <a:effectLst/>
        </p:spPr>
      </p:cxnSp>
      <p:sp>
        <p:nvSpPr>
          <p:cNvPr id="9" name="Rectangle 4"/>
          <p:cNvSpPr>
            <a:spLocks noChangeArrowheads="1"/>
          </p:cNvSpPr>
          <p:nvPr/>
        </p:nvSpPr>
        <p:spPr bwMode="auto">
          <a:xfrm>
            <a:off x="287338" y="0"/>
            <a:ext cx="215900" cy="6856413"/>
          </a:xfrm>
          <a:prstGeom prst="rect">
            <a:avLst/>
          </a:prstGeom>
          <a:solidFill>
            <a:srgbClr val="00B050"/>
          </a:solidFill>
          <a:ln w="9525">
            <a:noFill/>
            <a:miter lim="800000"/>
            <a:headEnd/>
            <a:tailEnd/>
          </a:ln>
        </p:spPr>
        <p:txBody>
          <a:bodyPr wrap="none" lIns="0" rIns="0" bIns="324000" anchor="b" anchorCtr="1"/>
          <a:lstStyle/>
          <a:p>
            <a:pPr algn="ctr">
              <a:buFontTx/>
              <a:buNone/>
            </a:pPr>
            <a:fld id="{372B767B-681D-4633-A6CC-E91E55340C0E}" type="slidenum">
              <a:rPr lang="de-DE" sz="1000" b="1"/>
              <a:pPr algn="ctr">
                <a:buFontTx/>
                <a:buNone/>
              </a:pPr>
              <a:t>11</a:t>
            </a:fld>
            <a:endParaRPr lang="de-DE" sz="1000" b="1"/>
          </a:p>
        </p:txBody>
      </p:sp>
      <p:sp>
        <p:nvSpPr>
          <p:cNvPr id="12" name="Fußzeilenplatzhalter 3"/>
          <p:cNvSpPr>
            <a:spLocks noGrp="1"/>
          </p:cNvSpPr>
          <p:nvPr>
            <p:ph type="ftr" sz="quarter" idx="10"/>
          </p:nvPr>
        </p:nvSpPr>
        <p:spPr>
          <a:xfrm>
            <a:off x="514350" y="6384925"/>
            <a:ext cx="7874000" cy="152400"/>
          </a:xfrm>
          <a:noFill/>
        </p:spPr>
        <p:txBody>
          <a:bodyPr/>
          <a:lstStyle/>
          <a:p>
            <a:r>
              <a:rPr lang="fr-FR" dirty="0" smtClean="0"/>
              <a:t>| Alexander Haffner | DINI-AG-KIM Workshop | 12. April 2012</a:t>
            </a:r>
            <a:endParaRPr lang="de-DE"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827088" y="719138"/>
            <a:ext cx="6985000" cy="849312"/>
          </a:xfrm>
          <a:prstGeom prst="rect">
            <a:avLst/>
          </a:prstGeom>
          <a:noFill/>
          <a:ln w="9525">
            <a:noFill/>
            <a:miter lim="800000"/>
            <a:headEnd/>
            <a:tailEnd/>
          </a:ln>
        </p:spPr>
        <p:txBody>
          <a:bodyPr lIns="0" tIns="0" rIns="0" bIns="0"/>
          <a:lstStyle/>
          <a:p>
            <a:pPr>
              <a:lnSpc>
                <a:spcPts val="3000"/>
              </a:lnSpc>
              <a:spcBef>
                <a:spcPct val="0"/>
              </a:spcBef>
              <a:buNone/>
            </a:pPr>
            <a:r>
              <a:rPr lang="de-DE" b="1" dirty="0" err="1" smtClean="0">
                <a:solidFill>
                  <a:schemeClr val="tx2"/>
                </a:solidFill>
              </a:rPr>
              <a:t>Vocabulary-Alignment</a:t>
            </a:r>
            <a:r>
              <a:rPr lang="de-DE" b="1" dirty="0" smtClean="0">
                <a:solidFill>
                  <a:schemeClr val="tx2"/>
                </a:solidFill>
              </a:rPr>
              <a:t> via </a:t>
            </a:r>
          </a:p>
          <a:p>
            <a:pPr>
              <a:lnSpc>
                <a:spcPts val="3000"/>
              </a:lnSpc>
              <a:spcBef>
                <a:spcPct val="0"/>
              </a:spcBef>
              <a:buNone/>
            </a:pPr>
            <a:r>
              <a:rPr lang="de-DE" sz="2400" b="1" dirty="0" smtClean="0"/>
              <a:t>Super-</a:t>
            </a:r>
            <a:r>
              <a:rPr lang="de-DE" sz="2400" b="1" dirty="0" err="1" smtClean="0"/>
              <a:t>property</a:t>
            </a:r>
            <a:r>
              <a:rPr lang="de-DE" sz="2400" b="1" dirty="0" smtClean="0"/>
              <a:t> </a:t>
            </a:r>
            <a:r>
              <a:rPr lang="de-DE" sz="2400" b="1" dirty="0" err="1" smtClean="0"/>
              <a:t>of</a:t>
            </a:r>
            <a:endParaRPr lang="de-DE" sz="2400" b="1" dirty="0" smtClean="0"/>
          </a:p>
          <a:p>
            <a:pPr>
              <a:lnSpc>
                <a:spcPts val="3000"/>
              </a:lnSpc>
              <a:spcBef>
                <a:spcPct val="0"/>
              </a:spcBef>
              <a:buFontTx/>
              <a:buNone/>
            </a:pPr>
            <a:endParaRPr lang="de-DE" b="1" dirty="0">
              <a:solidFill>
                <a:schemeClr val="tx2"/>
              </a:solidFill>
            </a:endParaRPr>
          </a:p>
        </p:txBody>
      </p:sp>
      <p:graphicFrame>
        <p:nvGraphicFramePr>
          <p:cNvPr id="6" name="Tabelle 5"/>
          <p:cNvGraphicFramePr>
            <a:graphicFrameLocks noGrp="1"/>
          </p:cNvGraphicFramePr>
          <p:nvPr/>
        </p:nvGraphicFramePr>
        <p:xfrm>
          <a:off x="971600" y="1628800"/>
          <a:ext cx="7812360" cy="4176462"/>
        </p:xfrm>
        <a:graphic>
          <a:graphicData uri="http://schemas.openxmlformats.org/drawingml/2006/table">
            <a:tbl>
              <a:tblPr>
                <a:effectLst>
                  <a:outerShdw blurRad="50800" dist="50800" dir="5400000" algn="ctr" rotWithShape="0">
                    <a:schemeClr val="bg2"/>
                  </a:outerShdw>
                </a:effectLst>
              </a:tblPr>
              <a:tblGrid>
                <a:gridCol w="2343708"/>
                <a:gridCol w="5468652"/>
              </a:tblGrid>
              <a:tr h="802489">
                <a:tc>
                  <a:txBody>
                    <a:bodyPr/>
                    <a:lstStyle/>
                    <a:p>
                      <a:r>
                        <a:rPr lang="de-DE" sz="1600" dirty="0"/>
                        <a:t>URI</a:t>
                      </a:r>
                    </a:p>
                  </a:txBody>
                  <a:tcPr marL="67733" marR="67733" marT="33867" marB="33867" anchor="ctr">
                    <a:lnL>
                      <a:noFill/>
                    </a:lnL>
                    <a:lnR>
                      <a:noFill/>
                    </a:lnR>
                    <a:lnT>
                      <a:noFill/>
                    </a:lnT>
                    <a:lnB>
                      <a:noFill/>
                    </a:lnB>
                    <a:noFill/>
                  </a:tcPr>
                </a:tc>
                <a:tc>
                  <a:txBody>
                    <a:bodyPr/>
                    <a:lstStyle/>
                    <a:p>
                      <a:r>
                        <a:rPr lang="de-DE" sz="1600"/>
                        <a:t>http://d-nb.info/standards/elementset/gnd/superPropertyOf</a:t>
                      </a:r>
                    </a:p>
                  </a:txBody>
                  <a:tcPr marL="67733" marR="67733" marT="33867" marB="33867" anchor="ctr">
                    <a:lnL>
                      <a:noFill/>
                    </a:lnL>
                    <a:lnR>
                      <a:noFill/>
                    </a:lnR>
                    <a:lnT>
                      <a:noFill/>
                    </a:lnT>
                    <a:lnB>
                      <a:noFill/>
                    </a:lnB>
                    <a:noFill/>
                  </a:tcPr>
                </a:tc>
              </a:tr>
              <a:tr h="472356">
                <a:tc>
                  <a:txBody>
                    <a:bodyPr/>
                    <a:lstStyle/>
                    <a:p>
                      <a:r>
                        <a:rPr lang="de-DE" sz="1600"/>
                        <a:t>Label (english)</a:t>
                      </a:r>
                    </a:p>
                  </a:txBody>
                  <a:tcPr marL="67733" marR="67733" marT="33867" marB="33867" anchor="ctr">
                    <a:lnL>
                      <a:noFill/>
                    </a:lnL>
                    <a:lnR>
                      <a:noFill/>
                    </a:lnR>
                    <a:lnT>
                      <a:noFill/>
                    </a:lnT>
                    <a:lnB>
                      <a:noFill/>
                    </a:lnB>
                    <a:noFill/>
                  </a:tcPr>
                </a:tc>
                <a:tc>
                  <a:txBody>
                    <a:bodyPr/>
                    <a:lstStyle/>
                    <a:p>
                      <a:r>
                        <a:rPr lang="de-DE" sz="1600" dirty="0" smtClean="0"/>
                        <a:t>Super-</a:t>
                      </a:r>
                      <a:r>
                        <a:rPr lang="de-DE" sz="1600" dirty="0" err="1" smtClean="0"/>
                        <a:t>property</a:t>
                      </a:r>
                      <a:r>
                        <a:rPr lang="de-DE" sz="1600" dirty="0" smtClean="0"/>
                        <a:t> </a:t>
                      </a:r>
                      <a:r>
                        <a:rPr lang="de-DE" sz="1600" dirty="0" err="1" smtClean="0"/>
                        <a:t>of</a:t>
                      </a:r>
                      <a:endParaRPr lang="de-DE" sz="1600" dirty="0"/>
                    </a:p>
                  </a:txBody>
                  <a:tcPr marL="67733" marR="67733" marT="33867" marB="33867" anchor="ctr">
                    <a:lnL>
                      <a:noFill/>
                    </a:lnL>
                    <a:lnR>
                      <a:noFill/>
                    </a:lnR>
                    <a:lnT>
                      <a:noFill/>
                    </a:lnT>
                    <a:lnB>
                      <a:noFill/>
                    </a:lnB>
                    <a:noFill/>
                  </a:tcPr>
                </a:tc>
              </a:tr>
              <a:tr h="472356">
                <a:tc>
                  <a:txBody>
                    <a:bodyPr/>
                    <a:lstStyle/>
                    <a:p>
                      <a:r>
                        <a:rPr lang="de-DE" sz="1600"/>
                        <a:t>Label (german)</a:t>
                      </a:r>
                    </a:p>
                  </a:txBody>
                  <a:tcPr marL="67733" marR="67733" marT="33867" marB="33867" anchor="ctr">
                    <a:lnL>
                      <a:noFill/>
                    </a:lnL>
                    <a:lnR>
                      <a:noFill/>
                    </a:lnR>
                    <a:lnT>
                      <a:noFill/>
                    </a:lnT>
                    <a:lnB>
                      <a:noFill/>
                    </a:lnB>
                    <a:noFill/>
                  </a:tcPr>
                </a:tc>
                <a:tc>
                  <a:txBody>
                    <a:bodyPr/>
                    <a:lstStyle/>
                    <a:p>
                      <a:r>
                        <a:rPr lang="de-DE" sz="1600"/>
                        <a:t>Super-Property von</a:t>
                      </a:r>
                    </a:p>
                  </a:txBody>
                  <a:tcPr marL="67733" marR="67733" marT="33867" marB="33867" anchor="ctr">
                    <a:lnL>
                      <a:noFill/>
                    </a:lnL>
                    <a:lnR>
                      <a:noFill/>
                    </a:lnR>
                    <a:lnT>
                      <a:noFill/>
                    </a:lnT>
                    <a:lnB>
                      <a:noFill/>
                    </a:lnB>
                    <a:noFill/>
                  </a:tcPr>
                </a:tc>
              </a:tr>
              <a:tr h="877233">
                <a:tc>
                  <a:txBody>
                    <a:bodyPr/>
                    <a:lstStyle/>
                    <a:p>
                      <a:r>
                        <a:rPr lang="de-DE" sz="1600" dirty="0"/>
                        <a:t>Comment (</a:t>
                      </a:r>
                      <a:r>
                        <a:rPr lang="de-DE" sz="1600" dirty="0" err="1"/>
                        <a:t>english</a:t>
                      </a:r>
                      <a:r>
                        <a:rPr lang="de-DE" sz="1600" dirty="0"/>
                        <a:t>)</a:t>
                      </a:r>
                    </a:p>
                  </a:txBody>
                  <a:tcPr marL="67733" marR="67733" marT="33867" marB="33867" anchor="ctr">
                    <a:lnL>
                      <a:noFill/>
                    </a:lnL>
                    <a:lnR>
                      <a:noFill/>
                    </a:lnR>
                    <a:lnT>
                      <a:noFill/>
                    </a:lnT>
                    <a:lnB>
                      <a:noFill/>
                    </a:lnB>
                    <a:noFill/>
                  </a:tcPr>
                </a:tc>
                <a:tc>
                  <a:txBody>
                    <a:bodyPr/>
                    <a:lstStyle/>
                    <a:p>
                      <a:r>
                        <a:rPr lang="en-US" sz="1600" dirty="0"/>
                        <a:t>P1 </a:t>
                      </a:r>
                      <a:r>
                        <a:rPr lang="en-US" sz="1600" dirty="0" err="1"/>
                        <a:t>gnd:superPropertyOf</a:t>
                      </a:r>
                      <a:r>
                        <a:rPr lang="en-US" sz="1600" dirty="0"/>
                        <a:t> P2 states that P2 is a </a:t>
                      </a:r>
                      <a:r>
                        <a:rPr lang="en-US" sz="1600" dirty="0" err="1"/>
                        <a:t>subproperty</a:t>
                      </a:r>
                      <a:r>
                        <a:rPr lang="en-US" sz="1600" dirty="0"/>
                        <a:t> of P1. The </a:t>
                      </a:r>
                      <a:r>
                        <a:rPr lang="en-US" sz="1600" dirty="0" err="1"/>
                        <a:t>gnd:superPropertyOf</a:t>
                      </a:r>
                      <a:r>
                        <a:rPr lang="en-US" sz="1600" dirty="0"/>
                        <a:t> property is transitive.</a:t>
                      </a:r>
                    </a:p>
                  </a:txBody>
                  <a:tcPr marL="67733" marR="67733" marT="33867" marB="33867" anchor="ctr">
                    <a:lnL>
                      <a:noFill/>
                    </a:lnL>
                    <a:lnR>
                      <a:noFill/>
                    </a:lnR>
                    <a:lnT>
                      <a:noFill/>
                    </a:lnT>
                    <a:lnB>
                      <a:noFill/>
                    </a:lnB>
                    <a:noFill/>
                  </a:tcPr>
                </a:tc>
              </a:tr>
              <a:tr h="877233">
                <a:tc>
                  <a:txBody>
                    <a:bodyPr/>
                    <a:lstStyle/>
                    <a:p>
                      <a:r>
                        <a:rPr lang="de-DE" sz="1600"/>
                        <a:t>Comment (german)</a:t>
                      </a:r>
                    </a:p>
                  </a:txBody>
                  <a:tcPr marL="67733" marR="67733" marT="33867" marB="33867" anchor="ctr">
                    <a:lnL>
                      <a:noFill/>
                    </a:lnL>
                    <a:lnR>
                      <a:noFill/>
                    </a:lnR>
                    <a:lnT>
                      <a:noFill/>
                    </a:lnT>
                    <a:lnB>
                      <a:noFill/>
                    </a:lnB>
                    <a:noFill/>
                  </a:tcPr>
                </a:tc>
                <a:tc>
                  <a:txBody>
                    <a:bodyPr/>
                    <a:lstStyle/>
                    <a:p>
                      <a:r>
                        <a:rPr lang="de-DE" sz="1600"/>
                        <a:t>P1 gnd:superPropertyOf P2 sagt aus, dass P2 eine Subproperty von P1 ist. Die gnd:superPropertyOf-Property ist transitiv.</a:t>
                      </a:r>
                    </a:p>
                  </a:txBody>
                  <a:tcPr marL="67733" marR="67733" marT="33867" marB="33867" anchor="ctr">
                    <a:lnL>
                      <a:noFill/>
                    </a:lnL>
                    <a:lnR>
                      <a:noFill/>
                    </a:lnR>
                    <a:lnT>
                      <a:noFill/>
                    </a:lnT>
                    <a:lnB>
                      <a:noFill/>
                    </a:lnB>
                    <a:noFill/>
                  </a:tcPr>
                </a:tc>
              </a:tr>
              <a:tr h="674795">
                <a:tc>
                  <a:txBody>
                    <a:bodyPr/>
                    <a:lstStyle/>
                    <a:p>
                      <a:r>
                        <a:rPr lang="de-DE" sz="1600"/>
                        <a:t>Inverse-Property of (Alignment)</a:t>
                      </a:r>
                    </a:p>
                  </a:txBody>
                  <a:tcPr marL="67733" marR="67733" marT="33867" marB="33867" anchor="ctr">
                    <a:lnL>
                      <a:noFill/>
                    </a:lnL>
                    <a:lnR>
                      <a:noFill/>
                    </a:lnR>
                    <a:lnT>
                      <a:noFill/>
                    </a:lnT>
                    <a:lnB>
                      <a:noFill/>
                    </a:lnB>
                    <a:noFill/>
                  </a:tcPr>
                </a:tc>
                <a:tc>
                  <a:txBody>
                    <a:bodyPr/>
                    <a:lstStyle/>
                    <a:p>
                      <a:r>
                        <a:rPr lang="de-DE" sz="1600" dirty="0">
                          <a:hlinkClick r:id="rId3"/>
                        </a:rPr>
                        <a:t>http://www.w3.org/2000/01/rdf-schema#subPropertyOf</a:t>
                      </a:r>
                      <a:endParaRPr lang="de-DE" sz="1600" dirty="0"/>
                    </a:p>
                  </a:txBody>
                  <a:tcPr marL="67733" marR="67733" marT="33867" marB="33867" anchor="ctr">
                    <a:lnL>
                      <a:noFill/>
                    </a:lnL>
                    <a:lnR>
                      <a:noFill/>
                    </a:lnR>
                    <a:lnT>
                      <a:noFill/>
                    </a:lnT>
                    <a:lnB>
                      <a:noFill/>
                    </a:lnB>
                    <a:noFill/>
                  </a:tcPr>
                </a:tc>
              </a:tr>
            </a:tbl>
          </a:graphicData>
        </a:graphic>
      </p:graphicFrame>
      <p:sp>
        <p:nvSpPr>
          <p:cNvPr id="5" name="Rectangle 4"/>
          <p:cNvSpPr>
            <a:spLocks noChangeArrowheads="1"/>
          </p:cNvSpPr>
          <p:nvPr/>
        </p:nvSpPr>
        <p:spPr bwMode="auto">
          <a:xfrm>
            <a:off x="287338" y="0"/>
            <a:ext cx="215900" cy="6856413"/>
          </a:xfrm>
          <a:prstGeom prst="rect">
            <a:avLst/>
          </a:prstGeom>
          <a:solidFill>
            <a:srgbClr val="00B050"/>
          </a:solidFill>
          <a:ln w="9525">
            <a:noFill/>
            <a:miter lim="800000"/>
            <a:headEnd/>
            <a:tailEnd/>
          </a:ln>
        </p:spPr>
        <p:txBody>
          <a:bodyPr wrap="none" lIns="0" rIns="0" bIns="324000" anchor="b" anchorCtr="1"/>
          <a:lstStyle/>
          <a:p>
            <a:pPr algn="ctr">
              <a:buFontTx/>
              <a:buNone/>
            </a:pPr>
            <a:fld id="{372B767B-681D-4633-A6CC-E91E55340C0E}" type="slidenum">
              <a:rPr lang="de-DE" sz="1000" b="1"/>
              <a:pPr algn="ctr">
                <a:buFontTx/>
                <a:buNone/>
              </a:pPr>
              <a:t>12</a:t>
            </a:fld>
            <a:endParaRPr lang="de-DE" sz="1000" b="1"/>
          </a:p>
        </p:txBody>
      </p:sp>
      <p:sp>
        <p:nvSpPr>
          <p:cNvPr id="7" name="Fußzeilenplatzhalter 3"/>
          <p:cNvSpPr>
            <a:spLocks noGrp="1"/>
          </p:cNvSpPr>
          <p:nvPr>
            <p:ph type="ftr" sz="quarter" idx="10"/>
          </p:nvPr>
        </p:nvSpPr>
        <p:spPr>
          <a:xfrm>
            <a:off x="514350" y="6384925"/>
            <a:ext cx="7874000" cy="152400"/>
          </a:xfrm>
          <a:noFill/>
        </p:spPr>
        <p:txBody>
          <a:bodyPr/>
          <a:lstStyle/>
          <a:p>
            <a:r>
              <a:rPr lang="fr-FR" dirty="0" smtClean="0"/>
              <a:t>| Alexander Haffner | DINI-AG-KIM Workshop | 12. April 2012</a:t>
            </a:r>
            <a:endParaRPr lang="de-DE"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txBox="1">
            <a:spLocks noChangeArrowheads="1"/>
          </p:cNvSpPr>
          <p:nvPr/>
        </p:nvSpPr>
        <p:spPr bwMode="auto">
          <a:xfrm>
            <a:off x="755576" y="620688"/>
            <a:ext cx="6911975" cy="417512"/>
          </a:xfrm>
          <a:prstGeom prst="rect">
            <a:avLst/>
          </a:prstGeom>
          <a:noFill/>
          <a:ln w="9525">
            <a:noFill/>
            <a:miter lim="800000"/>
            <a:headEnd/>
            <a:tailEnd/>
          </a:ln>
        </p:spPr>
        <p:txBody>
          <a:bodyPr lIns="0" tIns="0" rIns="0" bIns="0"/>
          <a:lstStyle/>
          <a:p>
            <a:pPr>
              <a:lnSpc>
                <a:spcPts val="3000"/>
              </a:lnSpc>
              <a:spcBef>
                <a:spcPct val="0"/>
              </a:spcBef>
              <a:buFontTx/>
              <a:buNone/>
              <a:defRPr/>
            </a:pPr>
            <a:r>
              <a:rPr lang="en-US" b="1" kern="0" dirty="0" err="1" smtClean="0">
                <a:solidFill>
                  <a:schemeClr val="tx2"/>
                </a:solidFill>
                <a:latin typeface="+mj-lt"/>
                <a:ea typeface="+mj-ea"/>
                <a:cs typeface="+mj-cs"/>
              </a:rPr>
              <a:t>Datatype</a:t>
            </a:r>
            <a:r>
              <a:rPr lang="en-US" b="1" kern="0" dirty="0" smtClean="0">
                <a:solidFill>
                  <a:schemeClr val="tx2"/>
                </a:solidFill>
                <a:latin typeface="+mj-lt"/>
                <a:ea typeface="+mj-ea"/>
                <a:cs typeface="+mj-cs"/>
              </a:rPr>
              <a:t>-Properties Overview</a:t>
            </a:r>
            <a:endParaRPr lang="en-US" b="1" kern="0" dirty="0">
              <a:solidFill>
                <a:schemeClr val="tx2"/>
              </a:solidFill>
              <a:latin typeface="+mj-lt"/>
              <a:ea typeface="+mj-ea"/>
              <a:cs typeface="+mj-cs"/>
            </a:endParaRPr>
          </a:p>
        </p:txBody>
      </p:sp>
      <p:sp>
        <p:nvSpPr>
          <p:cNvPr id="7" name="Rectangle 6"/>
          <p:cNvSpPr txBox="1">
            <a:spLocks noChangeArrowheads="1"/>
          </p:cNvSpPr>
          <p:nvPr/>
        </p:nvSpPr>
        <p:spPr bwMode="auto">
          <a:xfrm>
            <a:off x="755576" y="1340768"/>
            <a:ext cx="7593012" cy="269755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a:buNone/>
            </a:pPr>
            <a:r>
              <a:rPr lang="en-US" sz="1600" dirty="0" smtClean="0"/>
              <a:t>Addition  </a:t>
            </a:r>
            <a:r>
              <a:rPr lang="en-US" sz="1600" i="1" dirty="0" smtClean="0"/>
              <a:t>Associated date </a:t>
            </a:r>
            <a:r>
              <a:rPr lang="en-US" sz="1600" dirty="0" smtClean="0"/>
              <a:t>Biographical or historical information </a:t>
            </a:r>
            <a:r>
              <a:rPr lang="en-US" sz="1600" i="1" dirty="0" smtClean="0"/>
              <a:t>Coordinates</a:t>
            </a:r>
            <a:r>
              <a:rPr lang="en-US" sz="1600" dirty="0" smtClean="0"/>
              <a:t>  Counting  Date of birth Date of birth and death Date of conference or event Date of death Date of discovery Date of establishment Date of establishment and termination Date of production Date of publication Date of termination Definition  Easternmost longitude Epithet, generic name, title or territory Forename  GND-Identifier  Homepage  Key of the version Key of the work Northernmost latitude Old authority number Opus numeric designation of musical work Period of activity Personal name </a:t>
            </a:r>
            <a:r>
              <a:rPr lang="en-US" sz="1600" i="1" dirty="0" smtClean="0"/>
              <a:t>Preferred name </a:t>
            </a:r>
            <a:r>
              <a:rPr lang="en-US" sz="1600" dirty="0" smtClean="0"/>
              <a:t>Preferred name entity for the person Preferred name for the conference or event Preferred name for the corporate body Preferred name for the family Preferred name for the person Preferred name for the place or geographic name Preferred name for the subject heading Preferred name for the work Prefix  Publication  Serial numeric designation of musical work Southernmost latitude Surname  Thematic index numeric designation of musical work UDK-Code  </a:t>
            </a:r>
            <a:r>
              <a:rPr lang="en-US" sz="1600" i="1" dirty="0" smtClean="0"/>
              <a:t>Variant name </a:t>
            </a:r>
            <a:r>
              <a:rPr lang="en-US" sz="1600" dirty="0" smtClean="0"/>
              <a:t>Variant name entity for the person Variant name for the conference or event Variant name for the corporate body Variant name for the family Variant name for the person Variant name for the place or geographic name Variant name for the subject heading Variant name for the work Westernmost longitude</a:t>
            </a:r>
            <a:endParaRPr lang="en-US" sz="1600" dirty="0"/>
          </a:p>
        </p:txBody>
      </p:sp>
      <p:sp>
        <p:nvSpPr>
          <p:cNvPr id="5" name="Rectangle 4"/>
          <p:cNvSpPr>
            <a:spLocks noChangeArrowheads="1"/>
          </p:cNvSpPr>
          <p:nvPr/>
        </p:nvSpPr>
        <p:spPr bwMode="auto">
          <a:xfrm>
            <a:off x="287338" y="0"/>
            <a:ext cx="215900" cy="6856413"/>
          </a:xfrm>
          <a:prstGeom prst="rect">
            <a:avLst/>
          </a:prstGeom>
          <a:solidFill>
            <a:srgbClr val="00B050"/>
          </a:solidFill>
          <a:ln w="9525">
            <a:noFill/>
            <a:miter lim="800000"/>
            <a:headEnd/>
            <a:tailEnd/>
          </a:ln>
        </p:spPr>
        <p:txBody>
          <a:bodyPr wrap="none" lIns="0" rIns="0" bIns="324000" anchor="b" anchorCtr="1"/>
          <a:lstStyle/>
          <a:p>
            <a:pPr algn="ctr">
              <a:buFontTx/>
              <a:buNone/>
            </a:pPr>
            <a:fld id="{372B767B-681D-4633-A6CC-E91E55340C0E}" type="slidenum">
              <a:rPr lang="de-DE" sz="1000" b="1"/>
              <a:pPr algn="ctr">
                <a:buFontTx/>
                <a:buNone/>
              </a:pPr>
              <a:t>13</a:t>
            </a:fld>
            <a:endParaRPr lang="de-DE" sz="1000" b="1"/>
          </a:p>
        </p:txBody>
      </p:sp>
      <p:sp>
        <p:nvSpPr>
          <p:cNvPr id="8" name="Fußzeilenplatzhalter 3"/>
          <p:cNvSpPr>
            <a:spLocks noGrp="1"/>
          </p:cNvSpPr>
          <p:nvPr>
            <p:ph type="ftr" sz="quarter" idx="10"/>
          </p:nvPr>
        </p:nvSpPr>
        <p:spPr>
          <a:xfrm>
            <a:off x="514350" y="6384925"/>
            <a:ext cx="7874000" cy="152400"/>
          </a:xfrm>
          <a:noFill/>
        </p:spPr>
        <p:txBody>
          <a:bodyPr/>
          <a:lstStyle/>
          <a:p>
            <a:r>
              <a:rPr lang="fr-FR" dirty="0" smtClean="0"/>
              <a:t>| Alexander Haffner | DINI-AG-KIM Workshop | 12. April 2012</a:t>
            </a:r>
            <a:endParaRPr lang="de-DE"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683567" y="1500260"/>
            <a:ext cx="8460433" cy="4410744"/>
          </a:xfrm>
          <a:prstGeom prst="rect">
            <a:avLst/>
          </a:prstGeom>
          <a:noFill/>
          <a:ln w="9525">
            <a:noFill/>
            <a:miter lim="800000"/>
            <a:headEnd/>
            <a:tailEnd/>
          </a:ln>
        </p:spPr>
      </p:pic>
      <p:sp>
        <p:nvSpPr>
          <p:cNvPr id="7" name="Rectangle 6"/>
          <p:cNvSpPr>
            <a:spLocks noChangeArrowheads="1"/>
          </p:cNvSpPr>
          <p:nvPr/>
        </p:nvSpPr>
        <p:spPr bwMode="auto">
          <a:xfrm>
            <a:off x="287338" y="0"/>
            <a:ext cx="215900" cy="6856413"/>
          </a:xfrm>
          <a:prstGeom prst="rect">
            <a:avLst/>
          </a:prstGeom>
          <a:solidFill>
            <a:srgbClr val="FFC920"/>
          </a:solidFill>
          <a:ln w="9525">
            <a:noFill/>
            <a:miter lim="800000"/>
            <a:headEnd/>
            <a:tailEnd/>
          </a:ln>
        </p:spPr>
        <p:txBody>
          <a:bodyPr wrap="none" lIns="0" rIns="0" bIns="324000" anchor="b" anchorCtr="1"/>
          <a:lstStyle/>
          <a:p>
            <a:pPr algn="ctr">
              <a:spcBef>
                <a:spcPct val="0"/>
              </a:spcBef>
              <a:buFontTx/>
              <a:buNone/>
            </a:pPr>
            <a:fld id="{3B9EB78B-058C-45A7-9A26-294AE4EE93F2}" type="slidenum">
              <a:rPr lang="de-DE" sz="1000" b="1"/>
              <a:pPr algn="ctr">
                <a:spcBef>
                  <a:spcPct val="0"/>
                </a:spcBef>
                <a:buFontTx/>
                <a:buNone/>
              </a:pPr>
              <a:t>14</a:t>
            </a:fld>
            <a:endParaRPr lang="de-DE" sz="1000" b="1"/>
          </a:p>
        </p:txBody>
      </p:sp>
      <p:sp>
        <p:nvSpPr>
          <p:cNvPr id="6" name="Rectangle 4"/>
          <p:cNvSpPr txBox="1">
            <a:spLocks noChangeArrowheads="1"/>
          </p:cNvSpPr>
          <p:nvPr/>
        </p:nvSpPr>
        <p:spPr bwMode="auto">
          <a:xfrm>
            <a:off x="827088" y="719138"/>
            <a:ext cx="6911975" cy="417512"/>
          </a:xfrm>
          <a:prstGeom prst="rect">
            <a:avLst/>
          </a:prstGeom>
          <a:noFill/>
          <a:ln w="9525">
            <a:noFill/>
            <a:miter lim="800000"/>
            <a:headEnd/>
            <a:tailEnd/>
          </a:ln>
        </p:spPr>
        <p:txBody>
          <a:bodyPr lIns="0" tIns="0" rIns="0" bIns="0"/>
          <a:lstStyle/>
          <a:p>
            <a:pPr>
              <a:lnSpc>
                <a:spcPts val="3000"/>
              </a:lnSpc>
              <a:spcBef>
                <a:spcPct val="0"/>
              </a:spcBef>
              <a:buFontTx/>
              <a:buNone/>
              <a:defRPr/>
            </a:pPr>
            <a:r>
              <a:rPr lang="en-US" b="1" kern="0" dirty="0" err="1">
                <a:solidFill>
                  <a:schemeClr val="tx2"/>
                </a:solidFill>
                <a:latin typeface="+mj-lt"/>
                <a:ea typeface="+mj-ea"/>
                <a:cs typeface="+mj-cs"/>
              </a:rPr>
              <a:t>Beispiel</a:t>
            </a:r>
            <a:r>
              <a:rPr lang="en-US" b="1" kern="0" dirty="0">
                <a:solidFill>
                  <a:schemeClr val="tx2"/>
                </a:solidFill>
                <a:latin typeface="+mj-lt"/>
                <a:ea typeface="+mj-ea"/>
                <a:cs typeface="+mj-cs"/>
              </a:rPr>
              <a:t> </a:t>
            </a:r>
            <a:r>
              <a:rPr lang="en-US" b="1" kern="0" dirty="0" smtClean="0">
                <a:solidFill>
                  <a:schemeClr val="tx2"/>
                </a:solidFill>
                <a:latin typeface="+mj-lt"/>
                <a:ea typeface="+mj-ea"/>
                <a:cs typeface="+mj-cs"/>
              </a:rPr>
              <a:t>Object-Property – 5XX</a:t>
            </a:r>
            <a:endParaRPr lang="en-US" b="1" kern="0" dirty="0">
              <a:solidFill>
                <a:schemeClr val="tx2"/>
              </a:solidFill>
              <a:latin typeface="+mj-lt"/>
              <a:ea typeface="+mj-ea"/>
              <a:cs typeface="+mj-cs"/>
            </a:endParaRPr>
          </a:p>
        </p:txBody>
      </p:sp>
      <p:sp>
        <p:nvSpPr>
          <p:cNvPr id="5" name="Pfeil nach rechts 4"/>
          <p:cNvSpPr/>
          <p:nvPr/>
        </p:nvSpPr>
        <p:spPr bwMode="auto">
          <a:xfrm>
            <a:off x="0" y="5433649"/>
            <a:ext cx="755576" cy="216024"/>
          </a:xfrm>
          <a:prstGeom prst="rightArrow">
            <a:avLst/>
          </a:prstGeom>
          <a:solidFill>
            <a:srgbClr val="FCF4B6"/>
          </a:solidFill>
          <a:ln w="9525" cap="flat" cmpd="sng" algn="ctr">
            <a:solidFill>
              <a:srgbClr val="FFFF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None/>
              <a:tabLst/>
            </a:pPr>
            <a:r>
              <a:rPr lang="de-DE" sz="1200" dirty="0" smtClean="0"/>
              <a:t>V</a:t>
            </a:r>
            <a:r>
              <a:rPr kumimoji="0" lang="de-DE" sz="1200" b="0" i="0" u="none" strike="noStrike" cap="none" normalizeH="0" baseline="0" dirty="0" smtClean="0">
                <a:ln>
                  <a:noFill/>
                </a:ln>
                <a:solidFill>
                  <a:schemeClr val="tx1"/>
                </a:solidFill>
                <a:effectLst/>
                <a:latin typeface="Verdana" pitchFamily="34" charset="0"/>
                <a:cs typeface="Arial" charset="0"/>
              </a:rPr>
              <a:t>A</a:t>
            </a:r>
          </a:p>
        </p:txBody>
      </p:sp>
      <p:sp>
        <p:nvSpPr>
          <p:cNvPr id="8" name="Fußzeilenplatzhalter 3"/>
          <p:cNvSpPr>
            <a:spLocks noGrp="1"/>
          </p:cNvSpPr>
          <p:nvPr>
            <p:ph type="ftr" sz="quarter" idx="10"/>
          </p:nvPr>
        </p:nvSpPr>
        <p:spPr>
          <a:xfrm>
            <a:off x="514350" y="6384925"/>
            <a:ext cx="7874000" cy="152400"/>
          </a:xfrm>
          <a:noFill/>
        </p:spPr>
        <p:txBody>
          <a:bodyPr/>
          <a:lstStyle/>
          <a:p>
            <a:r>
              <a:rPr lang="fr-FR" dirty="0" smtClean="0"/>
              <a:t>| Alexander Haffner | DINI-AG-KIM Workshop | 12. April 2012</a:t>
            </a:r>
            <a:endParaRPr lang="de-DE"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txBox="1">
            <a:spLocks noChangeArrowheads="1"/>
          </p:cNvSpPr>
          <p:nvPr/>
        </p:nvSpPr>
        <p:spPr bwMode="auto">
          <a:xfrm>
            <a:off x="827584" y="548680"/>
            <a:ext cx="6911975" cy="417512"/>
          </a:xfrm>
          <a:prstGeom prst="rect">
            <a:avLst/>
          </a:prstGeom>
          <a:noFill/>
          <a:ln w="9525">
            <a:noFill/>
            <a:miter lim="800000"/>
            <a:headEnd/>
            <a:tailEnd/>
          </a:ln>
        </p:spPr>
        <p:txBody>
          <a:bodyPr lIns="0" tIns="0" rIns="0" bIns="0"/>
          <a:lstStyle/>
          <a:p>
            <a:pPr>
              <a:lnSpc>
                <a:spcPts val="3000"/>
              </a:lnSpc>
              <a:spcBef>
                <a:spcPct val="0"/>
              </a:spcBef>
              <a:buFontTx/>
              <a:buNone/>
              <a:defRPr/>
            </a:pPr>
            <a:r>
              <a:rPr lang="en-US" b="1" kern="0" dirty="0" smtClean="0">
                <a:solidFill>
                  <a:schemeClr val="tx2"/>
                </a:solidFill>
                <a:latin typeface="+mj-lt"/>
                <a:ea typeface="+mj-ea"/>
                <a:cs typeface="+mj-cs"/>
              </a:rPr>
              <a:t>Object-Properties Overview</a:t>
            </a:r>
            <a:endParaRPr lang="en-US" b="1" kern="0" dirty="0">
              <a:solidFill>
                <a:schemeClr val="tx2"/>
              </a:solidFill>
              <a:latin typeface="+mj-lt"/>
              <a:ea typeface="+mj-ea"/>
              <a:cs typeface="+mj-cs"/>
            </a:endParaRPr>
          </a:p>
        </p:txBody>
      </p:sp>
      <p:sp>
        <p:nvSpPr>
          <p:cNvPr id="7" name="Rectangle 6"/>
          <p:cNvSpPr txBox="1">
            <a:spLocks noChangeArrowheads="1"/>
          </p:cNvSpPr>
          <p:nvPr/>
        </p:nvSpPr>
        <p:spPr bwMode="auto">
          <a:xfrm>
            <a:off x="683568" y="1124744"/>
            <a:ext cx="7593012" cy="334563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a:buNone/>
            </a:pPr>
            <a:r>
              <a:rPr lang="en-US" sz="1100" dirty="0" smtClean="0"/>
              <a:t>Academic degree According work Accredited artist Accredited author Accredited composer Acquaintanceship or friendship </a:t>
            </a:r>
            <a:r>
              <a:rPr lang="en-US" sz="1100" dirty="0" err="1" smtClean="0"/>
              <a:t>Adressee</a:t>
            </a:r>
            <a:r>
              <a:rPr lang="en-US" sz="1100" dirty="0" smtClean="0"/>
              <a:t>  Affiliation  Annotator  Architect  Arranger  Artist  Associated place Author  Benefactor  Bookbinder  </a:t>
            </a:r>
            <a:r>
              <a:rPr lang="en-US" sz="1100" dirty="0" err="1" smtClean="0"/>
              <a:t>Bookdesigner</a:t>
            </a:r>
            <a:r>
              <a:rPr lang="en-US" sz="1100" dirty="0" smtClean="0"/>
              <a:t>  Broader term Broader term (generic) Broader term (</a:t>
            </a:r>
            <a:r>
              <a:rPr lang="en-US" sz="1100" dirty="0" err="1" smtClean="0"/>
              <a:t>instantial</a:t>
            </a:r>
            <a:r>
              <a:rPr lang="en-US" sz="1100" dirty="0" smtClean="0"/>
              <a:t>) Broader term (</a:t>
            </a:r>
            <a:r>
              <a:rPr lang="en-US" sz="1100" dirty="0" err="1" smtClean="0"/>
              <a:t>partitive</a:t>
            </a:r>
            <a:r>
              <a:rPr lang="en-US" sz="1100" dirty="0" smtClean="0"/>
              <a:t>) Broader term (with more than one element) Broader term (general) Building owner Cartographer  Celebrated corporate body Celebrated family Celebrated person Celebrated topic Characteristic place Choreographer  Cited artist Cited author Cited composer Collector  Compiler  Complex see reference - subject Composer  Conferrer  Contributing family Contributing corporate body Contributing person Contributing place </a:t>
            </a:r>
            <a:r>
              <a:rPr lang="en-US" sz="1100" dirty="0" err="1" smtClean="0"/>
              <a:t>orgeographic</a:t>
            </a:r>
            <a:r>
              <a:rPr lang="en-US" sz="1100" dirty="0" smtClean="0"/>
              <a:t> name </a:t>
            </a:r>
            <a:r>
              <a:rPr lang="en-US" sz="1100" dirty="0" err="1" smtClean="0"/>
              <a:t>Copist</a:t>
            </a:r>
            <a:r>
              <a:rPr lang="en-US" sz="1100" dirty="0" smtClean="0"/>
              <a:t>  Corporate body is member Correspondent  Creator  Curator  Dedicatee  Designer  Director  </a:t>
            </a:r>
            <a:r>
              <a:rPr lang="en-US" sz="1100" dirty="0" err="1" smtClean="0"/>
              <a:t>Director</a:t>
            </a:r>
            <a:r>
              <a:rPr lang="en-US" sz="1100" dirty="0" smtClean="0"/>
              <a:t> of photography Doubtful artist Doubtful author Doubtful composer Editor  Engraver  Etcher  Exhibitor  Familial relationship Fictitious author Field of activity Field of study First artist First author First composer Former owner Form of work and expression Founder  Function or role Gender  Geographic Area Code GND subject category Hierarchical superior Hierarchical superior of place or geographic name Hierarchical superior of the conference or event Hierarchical superior of the corporate body Illustrator or illuminator Initiator  instrument  Instrumentalist  Inventor  Language  </a:t>
            </a:r>
            <a:r>
              <a:rPr lang="en-US" sz="1100" dirty="0" err="1" smtClean="0"/>
              <a:t>Language</a:t>
            </a:r>
            <a:r>
              <a:rPr lang="en-US" sz="1100" dirty="0" smtClean="0"/>
              <a:t> code Librettist  Literary source Lithographer  Manufacturer  Member  </a:t>
            </a:r>
            <a:r>
              <a:rPr lang="en-US" sz="1100" dirty="0" err="1" smtClean="0"/>
              <a:t>Member</a:t>
            </a:r>
            <a:r>
              <a:rPr lang="en-US" sz="1100" dirty="0" smtClean="0"/>
              <a:t> of the family Musician  Narrator  Occasion  </a:t>
            </a:r>
            <a:r>
              <a:rPr lang="en-US" sz="1100" dirty="0" err="1" smtClean="0"/>
              <a:t>Occasion</a:t>
            </a:r>
            <a:r>
              <a:rPr lang="en-US" sz="1100" dirty="0" smtClean="0"/>
              <a:t> of the subject heading Occasion of the work Medium of performance Organizer or host Other place Owner  Painter  Photographer  place  </a:t>
            </a:r>
            <a:r>
              <a:rPr lang="en-US" sz="1100" dirty="0" err="1" smtClean="0"/>
              <a:t>Place</a:t>
            </a:r>
            <a:r>
              <a:rPr lang="en-US" sz="1100" dirty="0" smtClean="0"/>
              <a:t> of activity Place of Birth Place of business Place of conference or event Place of custody Place of death Place of discovery Place of Exile Place of manufacture Place or geographic name is member Played instrument Poet  Preceding conference or event Preceding corporate body Preceding place or geographic name Preceding subject heading Preceding work Predecessor  Printer  Profession or occupation Professional relationship Pseudonym  Related conference or event </a:t>
            </a:r>
            <a:r>
              <a:rPr lang="en-US" sz="1100" dirty="0" err="1" smtClean="0"/>
              <a:t>Relarelated</a:t>
            </a:r>
            <a:r>
              <a:rPr lang="en-US" sz="1100" dirty="0" smtClean="0"/>
              <a:t> Corporate Body Related Dewey Decimal Classification with degree of determinacy 1 Related Dewey Decimal Classification with degree of determinacy 2 Related Dewey Decimal Classification with degree of determinacy 3 Related Dewey Decimal Classification with degree of determinacy 4 Related family Related person Related place or geographic name Related subject heading Related Term Related work Restorer  </a:t>
            </a:r>
            <a:r>
              <a:rPr lang="en-US" sz="1100" dirty="0" err="1" smtClean="0"/>
              <a:t>Revisor</a:t>
            </a:r>
            <a:r>
              <a:rPr lang="en-US" sz="1100" dirty="0" smtClean="0"/>
              <a:t>  Screenwriter  Scriptorium  Sculptor  Singer  Sponsor or patron Subeditor  Succeeding conference or event Succeeding corporate body Succeeding place or geographic name Succeeding subject heading Succeeding work Spatial area of activity Starting or final point of a distance Super-property </a:t>
            </a:r>
            <a:r>
              <a:rPr lang="en-US" sz="1100" dirty="0" err="1" smtClean="0"/>
              <a:t>pf</a:t>
            </a:r>
            <a:r>
              <a:rPr lang="en-US" sz="1100" dirty="0" smtClean="0"/>
              <a:t> Successor  Temporary name Temporary name of the conference or event Temporary name of the corporate body Temporary name of the place or geographic name Title of nobility Topic  Translator  Type of coordinates Writer of added commentary </a:t>
            </a:r>
            <a:endParaRPr lang="en-US" sz="1100" dirty="0"/>
          </a:p>
        </p:txBody>
      </p:sp>
      <p:sp>
        <p:nvSpPr>
          <p:cNvPr id="5" name="Rectangle 6"/>
          <p:cNvSpPr>
            <a:spLocks noChangeArrowheads="1"/>
          </p:cNvSpPr>
          <p:nvPr/>
        </p:nvSpPr>
        <p:spPr bwMode="auto">
          <a:xfrm>
            <a:off x="287338" y="0"/>
            <a:ext cx="215900" cy="6856413"/>
          </a:xfrm>
          <a:prstGeom prst="rect">
            <a:avLst/>
          </a:prstGeom>
          <a:solidFill>
            <a:srgbClr val="FFC920"/>
          </a:solidFill>
          <a:ln w="9525">
            <a:noFill/>
            <a:miter lim="800000"/>
            <a:headEnd/>
            <a:tailEnd/>
          </a:ln>
        </p:spPr>
        <p:txBody>
          <a:bodyPr wrap="none" lIns="0" rIns="0" bIns="324000" anchor="b" anchorCtr="1"/>
          <a:lstStyle/>
          <a:p>
            <a:pPr algn="ctr">
              <a:spcBef>
                <a:spcPct val="0"/>
              </a:spcBef>
              <a:buFontTx/>
              <a:buNone/>
            </a:pPr>
            <a:fld id="{3B9EB78B-058C-45A7-9A26-294AE4EE93F2}" type="slidenum">
              <a:rPr lang="de-DE" sz="1000" b="1"/>
              <a:pPr algn="ctr">
                <a:spcBef>
                  <a:spcPct val="0"/>
                </a:spcBef>
                <a:buFontTx/>
                <a:buNone/>
              </a:pPr>
              <a:t>15</a:t>
            </a:fld>
            <a:endParaRPr lang="de-DE" sz="1000" b="1"/>
          </a:p>
        </p:txBody>
      </p:sp>
      <p:sp>
        <p:nvSpPr>
          <p:cNvPr id="8" name="Fußzeilenplatzhalter 3"/>
          <p:cNvSpPr>
            <a:spLocks noGrp="1"/>
          </p:cNvSpPr>
          <p:nvPr>
            <p:ph type="ftr" sz="quarter" idx="10"/>
          </p:nvPr>
        </p:nvSpPr>
        <p:spPr>
          <a:xfrm>
            <a:off x="514350" y="6384925"/>
            <a:ext cx="7874000" cy="152400"/>
          </a:xfrm>
          <a:noFill/>
        </p:spPr>
        <p:txBody>
          <a:bodyPr/>
          <a:lstStyle/>
          <a:p>
            <a:r>
              <a:rPr lang="fr-FR" dirty="0" smtClean="0"/>
              <a:t>| Alexander Haffner | DINI-AG-KIM Workshop | 12. April 2012</a:t>
            </a:r>
            <a:endParaRPr lang="de-DE"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txBox="1">
            <a:spLocks noChangeArrowheads="1"/>
          </p:cNvSpPr>
          <p:nvPr/>
        </p:nvSpPr>
        <p:spPr bwMode="auto">
          <a:xfrm>
            <a:off x="827584" y="548680"/>
            <a:ext cx="6911975" cy="417512"/>
          </a:xfrm>
          <a:prstGeom prst="rect">
            <a:avLst/>
          </a:prstGeom>
          <a:noFill/>
          <a:ln w="9525">
            <a:noFill/>
            <a:miter lim="800000"/>
            <a:headEnd/>
            <a:tailEnd/>
          </a:ln>
        </p:spPr>
        <p:txBody>
          <a:bodyPr lIns="0" tIns="0" rIns="0" bIns="0"/>
          <a:lstStyle/>
          <a:p>
            <a:pPr>
              <a:lnSpc>
                <a:spcPts val="3000"/>
              </a:lnSpc>
              <a:spcBef>
                <a:spcPct val="0"/>
              </a:spcBef>
              <a:buFontTx/>
              <a:buNone/>
              <a:defRPr/>
            </a:pPr>
            <a:r>
              <a:rPr lang="en-US" b="1" kern="0" dirty="0" smtClean="0">
                <a:solidFill>
                  <a:schemeClr val="tx2"/>
                </a:solidFill>
                <a:latin typeface="+mj-lt"/>
                <a:ea typeface="+mj-ea"/>
                <a:cs typeface="+mj-cs"/>
              </a:rPr>
              <a:t>DDC </a:t>
            </a:r>
            <a:r>
              <a:rPr lang="en-US" b="1" kern="0" dirty="0" err="1" smtClean="0">
                <a:solidFill>
                  <a:schemeClr val="tx2"/>
                </a:solidFill>
                <a:latin typeface="+mj-lt"/>
                <a:ea typeface="+mj-ea"/>
                <a:cs typeface="+mj-cs"/>
              </a:rPr>
              <a:t>als</a:t>
            </a:r>
            <a:r>
              <a:rPr lang="en-US" b="1" kern="0" dirty="0" smtClean="0">
                <a:solidFill>
                  <a:schemeClr val="tx2"/>
                </a:solidFill>
                <a:latin typeface="+mj-lt"/>
                <a:ea typeface="+mj-ea"/>
                <a:cs typeface="+mj-cs"/>
              </a:rPr>
              <a:t> Object-Properties</a:t>
            </a:r>
            <a:endParaRPr lang="en-US" b="1" kern="0" dirty="0">
              <a:solidFill>
                <a:schemeClr val="tx2"/>
              </a:solidFill>
              <a:latin typeface="+mj-lt"/>
              <a:ea typeface="+mj-ea"/>
              <a:cs typeface="+mj-cs"/>
            </a:endParaRPr>
          </a:p>
        </p:txBody>
      </p:sp>
      <p:sp>
        <p:nvSpPr>
          <p:cNvPr id="8" name="Rectangle 14"/>
          <p:cNvSpPr txBox="1">
            <a:spLocks noChangeArrowheads="1"/>
          </p:cNvSpPr>
          <p:nvPr/>
        </p:nvSpPr>
        <p:spPr bwMode="auto">
          <a:xfrm>
            <a:off x="827584" y="1268760"/>
            <a:ext cx="6767512" cy="3312964"/>
          </a:xfrm>
          <a:prstGeom prst="rect">
            <a:avLst/>
          </a:prstGeom>
          <a:noFill/>
          <a:ln w="9525">
            <a:noFill/>
            <a:miter lim="800000"/>
            <a:headEnd/>
            <a:tailEnd/>
          </a:ln>
        </p:spPr>
        <p:txBody>
          <a:bodyPr lIns="0" tIns="0" rIns="0" bIns="0"/>
          <a:lstStyle/>
          <a:p>
            <a:pPr marL="361950" indent="-361950">
              <a:lnSpc>
                <a:spcPts val="2400"/>
              </a:lnSpc>
              <a:spcBef>
                <a:spcPts val="1200"/>
              </a:spcBef>
              <a:buFont typeface="Verdana" pitchFamily="34" charset="0"/>
              <a:buChar char="–"/>
              <a:defRPr/>
            </a:pPr>
            <a:r>
              <a:rPr lang="de-DE" sz="2000" kern="0" dirty="0" smtClean="0">
                <a:latin typeface="+mj-lt"/>
                <a:cs typeface="+mn-cs"/>
              </a:rPr>
              <a:t>Ausweisung von DDC-Relationen</a:t>
            </a:r>
          </a:p>
          <a:p>
            <a:pPr marL="819150" lvl="1" indent="-361950">
              <a:lnSpc>
                <a:spcPts val="2400"/>
              </a:lnSpc>
              <a:spcBef>
                <a:spcPts val="1200"/>
              </a:spcBef>
              <a:buFont typeface="Verdana" pitchFamily="34" charset="0"/>
              <a:buChar char="–"/>
              <a:defRPr/>
            </a:pPr>
            <a:r>
              <a:rPr lang="de-DE" sz="2000" kern="0" dirty="0" smtClean="0">
                <a:latin typeface="+mj-lt"/>
                <a:cs typeface="+mn-cs"/>
              </a:rPr>
              <a:t>Aufhebung der </a:t>
            </a:r>
            <a:r>
              <a:rPr lang="de-DE" sz="2000" kern="0" dirty="0" err="1" smtClean="0">
                <a:latin typeface="+mj-lt"/>
                <a:cs typeface="+mn-cs"/>
              </a:rPr>
              <a:t>Coordinated</a:t>
            </a:r>
            <a:r>
              <a:rPr lang="de-DE" sz="2000" kern="0" dirty="0" smtClean="0">
                <a:latin typeface="+mj-lt"/>
                <a:cs typeface="+mn-cs"/>
              </a:rPr>
              <a:t> </a:t>
            </a:r>
            <a:r>
              <a:rPr lang="de-DE" sz="2000" kern="0" dirty="0" err="1" smtClean="0">
                <a:latin typeface="+mj-lt"/>
                <a:cs typeface="+mn-cs"/>
              </a:rPr>
              <a:t>Concepts</a:t>
            </a:r>
            <a:endParaRPr lang="de-DE" sz="2000" kern="0" dirty="0" smtClean="0">
              <a:latin typeface="+mj-lt"/>
              <a:cs typeface="+mn-cs"/>
            </a:endParaRPr>
          </a:p>
          <a:p>
            <a:pPr marL="819150" lvl="1" indent="-361950">
              <a:lnSpc>
                <a:spcPts val="2400"/>
              </a:lnSpc>
              <a:spcBef>
                <a:spcPts val="1200"/>
              </a:spcBef>
              <a:buFont typeface="Verdana" pitchFamily="34" charset="0"/>
              <a:buChar char="–"/>
              <a:defRPr/>
            </a:pPr>
            <a:r>
              <a:rPr lang="de-DE" sz="2000" kern="0" dirty="0" smtClean="0">
                <a:latin typeface="+mj-lt"/>
                <a:cs typeface="+mn-cs"/>
              </a:rPr>
              <a:t>Einführung eigener Properties</a:t>
            </a:r>
          </a:p>
          <a:p>
            <a:pPr marL="1276350" lvl="2" indent="-361950">
              <a:lnSpc>
                <a:spcPts val="2400"/>
              </a:lnSpc>
              <a:spcBef>
                <a:spcPts val="0"/>
              </a:spcBef>
              <a:buFont typeface="Verdana" pitchFamily="34" charset="0"/>
              <a:buChar char="–"/>
              <a:defRPr/>
            </a:pPr>
            <a:r>
              <a:rPr lang="en-US" sz="1600" dirty="0" smtClean="0"/>
              <a:t>Related Dewey Decimal Classification with degree of determinacy 1</a:t>
            </a:r>
          </a:p>
          <a:p>
            <a:pPr marL="1276350" lvl="2" indent="-361950">
              <a:lnSpc>
                <a:spcPts val="2400"/>
              </a:lnSpc>
              <a:spcBef>
                <a:spcPts val="0"/>
              </a:spcBef>
              <a:buFont typeface="Verdana" pitchFamily="34" charset="0"/>
              <a:buChar char="–"/>
              <a:defRPr/>
            </a:pPr>
            <a:r>
              <a:rPr lang="en-US" sz="1600" dirty="0" smtClean="0"/>
              <a:t>Related Dewey Decimal Classification with degree of determinacy 2</a:t>
            </a:r>
          </a:p>
          <a:p>
            <a:pPr marL="1276350" lvl="2" indent="-361950">
              <a:lnSpc>
                <a:spcPts val="2400"/>
              </a:lnSpc>
              <a:spcBef>
                <a:spcPts val="0"/>
              </a:spcBef>
              <a:buFont typeface="Verdana" pitchFamily="34" charset="0"/>
              <a:buChar char="–"/>
              <a:defRPr/>
            </a:pPr>
            <a:r>
              <a:rPr lang="en-US" sz="1600" dirty="0" smtClean="0"/>
              <a:t>Related Dewey Decimal Classification with degree of determinacy 3</a:t>
            </a:r>
          </a:p>
          <a:p>
            <a:pPr marL="1276350" lvl="2" indent="-361950">
              <a:lnSpc>
                <a:spcPts val="2400"/>
              </a:lnSpc>
              <a:spcBef>
                <a:spcPts val="0"/>
              </a:spcBef>
              <a:buFont typeface="Verdana" pitchFamily="34" charset="0"/>
              <a:buChar char="–"/>
              <a:defRPr/>
            </a:pPr>
            <a:r>
              <a:rPr lang="en-US" sz="1600" dirty="0" smtClean="0"/>
              <a:t>Related Dewey Decimal Classification with degree of determinacy 4</a:t>
            </a:r>
            <a:endParaRPr lang="de-DE" sz="1600" kern="0" dirty="0" smtClean="0">
              <a:latin typeface="+mj-lt"/>
              <a:cs typeface="+mn-cs"/>
            </a:endParaRPr>
          </a:p>
          <a:p>
            <a:pPr marL="361950" indent="-361950">
              <a:lnSpc>
                <a:spcPts val="2400"/>
              </a:lnSpc>
              <a:spcBef>
                <a:spcPts val="1200"/>
              </a:spcBef>
              <a:buFont typeface="Verdana" pitchFamily="34" charset="0"/>
              <a:buChar char="–"/>
              <a:defRPr/>
            </a:pPr>
            <a:r>
              <a:rPr lang="de-DE" sz="2000" kern="0" dirty="0" smtClean="0">
                <a:latin typeface="+mj-lt"/>
                <a:cs typeface="+mn-cs"/>
              </a:rPr>
              <a:t>Perspektivische Planung:</a:t>
            </a:r>
          </a:p>
          <a:p>
            <a:pPr marL="819150" lvl="1" indent="-361950">
              <a:lnSpc>
                <a:spcPts val="2400"/>
              </a:lnSpc>
              <a:spcBef>
                <a:spcPts val="1200"/>
              </a:spcBef>
              <a:buFont typeface="Verdana" pitchFamily="34" charset="0"/>
              <a:buChar char="–"/>
              <a:defRPr/>
            </a:pPr>
            <a:r>
              <a:rPr lang="de-DE" sz="2000" kern="0" dirty="0" smtClean="0">
                <a:latin typeface="+mj-lt"/>
                <a:cs typeface="+mn-cs"/>
              </a:rPr>
              <a:t>parallele SKOS-Repräsentation der GND-Daten</a:t>
            </a:r>
          </a:p>
          <a:p>
            <a:pPr marL="361950" indent="-361950">
              <a:lnSpc>
                <a:spcPts val="2400"/>
              </a:lnSpc>
              <a:spcBef>
                <a:spcPts val="1200"/>
              </a:spcBef>
              <a:buNone/>
              <a:defRPr/>
            </a:pPr>
            <a:endParaRPr lang="en-US" sz="2000" kern="0" dirty="0">
              <a:latin typeface="+mj-lt"/>
              <a:cs typeface="+mn-cs"/>
            </a:endParaRPr>
          </a:p>
        </p:txBody>
      </p:sp>
      <p:sp>
        <p:nvSpPr>
          <p:cNvPr id="5" name="Rectangle 6"/>
          <p:cNvSpPr>
            <a:spLocks noChangeArrowheads="1"/>
          </p:cNvSpPr>
          <p:nvPr/>
        </p:nvSpPr>
        <p:spPr bwMode="auto">
          <a:xfrm>
            <a:off x="287338" y="0"/>
            <a:ext cx="215900" cy="6856413"/>
          </a:xfrm>
          <a:prstGeom prst="rect">
            <a:avLst/>
          </a:prstGeom>
          <a:solidFill>
            <a:srgbClr val="FFC920"/>
          </a:solidFill>
          <a:ln w="9525">
            <a:noFill/>
            <a:miter lim="800000"/>
            <a:headEnd/>
            <a:tailEnd/>
          </a:ln>
        </p:spPr>
        <p:txBody>
          <a:bodyPr wrap="none" lIns="0" rIns="0" bIns="324000" anchor="b" anchorCtr="1"/>
          <a:lstStyle/>
          <a:p>
            <a:pPr algn="ctr">
              <a:spcBef>
                <a:spcPct val="0"/>
              </a:spcBef>
              <a:buFontTx/>
              <a:buNone/>
            </a:pPr>
            <a:fld id="{3B9EB78B-058C-45A7-9A26-294AE4EE93F2}" type="slidenum">
              <a:rPr lang="de-DE" sz="1000" b="1"/>
              <a:pPr algn="ctr">
                <a:spcBef>
                  <a:spcPct val="0"/>
                </a:spcBef>
                <a:buFontTx/>
                <a:buNone/>
              </a:pPr>
              <a:t>16</a:t>
            </a:fld>
            <a:endParaRPr lang="de-DE" sz="1000" b="1"/>
          </a:p>
        </p:txBody>
      </p:sp>
      <p:sp>
        <p:nvSpPr>
          <p:cNvPr id="7" name="Fußzeilenplatzhalter 3"/>
          <p:cNvSpPr>
            <a:spLocks noGrp="1"/>
          </p:cNvSpPr>
          <p:nvPr>
            <p:ph type="ftr" sz="quarter" idx="10"/>
          </p:nvPr>
        </p:nvSpPr>
        <p:spPr>
          <a:xfrm>
            <a:off x="514350" y="6384925"/>
            <a:ext cx="7874000" cy="152400"/>
          </a:xfrm>
          <a:noFill/>
        </p:spPr>
        <p:txBody>
          <a:bodyPr/>
          <a:lstStyle/>
          <a:p>
            <a:r>
              <a:rPr lang="fr-FR" dirty="0" smtClean="0"/>
              <a:t>| Alexander Haffner | DINI-AG-KIM Workshop | 12. April 2012</a:t>
            </a:r>
            <a:endParaRPr lang="de-DE"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a:stretch>
            <a:fillRect/>
          </a:stretch>
        </p:blipFill>
        <p:spPr bwMode="auto">
          <a:xfrm>
            <a:off x="683568" y="1556792"/>
            <a:ext cx="8460432" cy="4401178"/>
          </a:xfrm>
          <a:prstGeom prst="rect">
            <a:avLst/>
          </a:prstGeom>
          <a:noFill/>
          <a:ln w="9525">
            <a:noFill/>
            <a:miter lim="800000"/>
            <a:headEnd/>
            <a:tailEnd/>
          </a:ln>
        </p:spPr>
      </p:pic>
      <p:sp>
        <p:nvSpPr>
          <p:cNvPr id="25602" name="Rectangle 24"/>
          <p:cNvSpPr>
            <a:spLocks noChangeArrowheads="1"/>
          </p:cNvSpPr>
          <p:nvPr/>
        </p:nvSpPr>
        <p:spPr bwMode="auto">
          <a:xfrm>
            <a:off x="287338" y="4763"/>
            <a:ext cx="215900" cy="6856412"/>
          </a:xfrm>
          <a:prstGeom prst="rect">
            <a:avLst/>
          </a:prstGeom>
          <a:solidFill>
            <a:srgbClr val="0046C4"/>
          </a:solidFill>
          <a:ln w="9525">
            <a:noFill/>
            <a:miter lim="800000"/>
            <a:headEnd/>
            <a:tailEnd/>
          </a:ln>
        </p:spPr>
        <p:txBody>
          <a:bodyPr wrap="none" lIns="0" rIns="0" bIns="324000" anchor="b" anchorCtr="1"/>
          <a:lstStyle/>
          <a:p>
            <a:pPr algn="ctr">
              <a:spcBef>
                <a:spcPct val="0"/>
              </a:spcBef>
              <a:buFontTx/>
              <a:buNone/>
            </a:pPr>
            <a:fld id="{CBB6607A-7C3E-4DCE-97B8-4D07F179264E}" type="slidenum">
              <a:rPr lang="de-DE" sz="1000" b="1"/>
              <a:pPr algn="ctr">
                <a:spcBef>
                  <a:spcPct val="0"/>
                </a:spcBef>
                <a:buFontTx/>
                <a:buNone/>
              </a:pPr>
              <a:t>17</a:t>
            </a:fld>
            <a:endParaRPr lang="de-DE" sz="1000" b="1"/>
          </a:p>
        </p:txBody>
      </p:sp>
      <p:sp>
        <p:nvSpPr>
          <p:cNvPr id="6" name="Rectangle 4"/>
          <p:cNvSpPr txBox="1">
            <a:spLocks noChangeArrowheads="1"/>
          </p:cNvSpPr>
          <p:nvPr/>
        </p:nvSpPr>
        <p:spPr bwMode="auto">
          <a:xfrm>
            <a:off x="827088" y="719138"/>
            <a:ext cx="6911975" cy="417512"/>
          </a:xfrm>
          <a:prstGeom prst="rect">
            <a:avLst/>
          </a:prstGeom>
          <a:noFill/>
          <a:ln w="9525">
            <a:noFill/>
            <a:miter lim="800000"/>
            <a:headEnd/>
            <a:tailEnd/>
          </a:ln>
        </p:spPr>
        <p:txBody>
          <a:bodyPr lIns="0" tIns="0" rIns="0" bIns="0"/>
          <a:lstStyle/>
          <a:p>
            <a:pPr>
              <a:lnSpc>
                <a:spcPts val="3000"/>
              </a:lnSpc>
              <a:spcBef>
                <a:spcPct val="0"/>
              </a:spcBef>
              <a:buFontTx/>
              <a:buNone/>
              <a:defRPr/>
            </a:pPr>
            <a:r>
              <a:rPr lang="en-US" b="1" kern="0" dirty="0" err="1">
                <a:solidFill>
                  <a:schemeClr val="tx2"/>
                </a:solidFill>
                <a:latin typeface="+mj-lt"/>
                <a:ea typeface="+mj-ea"/>
                <a:cs typeface="+mj-cs"/>
              </a:rPr>
              <a:t>Beispiel</a:t>
            </a:r>
            <a:r>
              <a:rPr lang="en-US" b="1" kern="0" dirty="0">
                <a:solidFill>
                  <a:schemeClr val="tx2"/>
                </a:solidFill>
                <a:latin typeface="+mj-lt"/>
                <a:ea typeface="+mj-ea"/>
                <a:cs typeface="+mj-cs"/>
              </a:rPr>
              <a:t> </a:t>
            </a:r>
            <a:r>
              <a:rPr lang="en-US" b="1" kern="0" dirty="0" smtClean="0">
                <a:solidFill>
                  <a:schemeClr val="tx2"/>
                </a:solidFill>
                <a:latin typeface="+mj-lt"/>
                <a:ea typeface="+mj-ea"/>
                <a:cs typeface="+mj-cs"/>
              </a:rPr>
              <a:t>Object-Property </a:t>
            </a:r>
            <a:r>
              <a:rPr lang="en-US" b="1" kern="0" dirty="0" err="1" smtClean="0">
                <a:solidFill>
                  <a:schemeClr val="tx2"/>
                </a:solidFill>
                <a:latin typeface="+mj-lt"/>
                <a:ea typeface="+mj-ea"/>
                <a:cs typeface="+mj-cs"/>
              </a:rPr>
              <a:t>mit</a:t>
            </a:r>
            <a:r>
              <a:rPr lang="en-US" b="1" kern="0" dirty="0" smtClean="0">
                <a:solidFill>
                  <a:schemeClr val="tx2"/>
                </a:solidFill>
                <a:latin typeface="+mj-lt"/>
                <a:ea typeface="+mj-ea"/>
                <a:cs typeface="+mj-cs"/>
              </a:rPr>
              <a:t> Value Vocabulary</a:t>
            </a:r>
            <a:endParaRPr lang="en-US" b="1" kern="0" dirty="0">
              <a:solidFill>
                <a:schemeClr val="tx2"/>
              </a:solidFill>
              <a:latin typeface="+mj-lt"/>
              <a:ea typeface="+mj-ea"/>
              <a:cs typeface="+mj-cs"/>
            </a:endParaRPr>
          </a:p>
        </p:txBody>
      </p:sp>
      <p:sp>
        <p:nvSpPr>
          <p:cNvPr id="14" name="Textfeld 13"/>
          <p:cNvSpPr txBox="1"/>
          <p:nvPr/>
        </p:nvSpPr>
        <p:spPr>
          <a:xfrm>
            <a:off x="6444208" y="6021288"/>
            <a:ext cx="1404552" cy="369332"/>
          </a:xfrm>
          <a:prstGeom prst="rect">
            <a:avLst/>
          </a:prstGeom>
          <a:noFill/>
        </p:spPr>
        <p:txBody>
          <a:bodyPr wrap="none" rtlCol="0">
            <a:spAutoFit/>
          </a:bodyPr>
          <a:lstStyle/>
          <a:p>
            <a:pPr>
              <a:buNone/>
            </a:pPr>
            <a:r>
              <a:rPr lang="de-DE" sz="1800" dirty="0" smtClean="0"/>
              <a:t>Hilfsklasse</a:t>
            </a:r>
            <a:endParaRPr lang="de-DE" sz="1800" dirty="0"/>
          </a:p>
        </p:txBody>
      </p:sp>
      <p:cxnSp>
        <p:nvCxnSpPr>
          <p:cNvPr id="9" name="Gerade Verbindung mit Pfeil 8"/>
          <p:cNvCxnSpPr>
            <a:stCxn id="14" idx="0"/>
          </p:cNvCxnSpPr>
          <p:nvPr/>
        </p:nvCxnSpPr>
        <p:spPr bwMode="auto">
          <a:xfrm flipV="1">
            <a:off x="7146484" y="5517232"/>
            <a:ext cx="449852" cy="504056"/>
          </a:xfrm>
          <a:prstGeom prst="straightConnector1">
            <a:avLst/>
          </a:prstGeom>
          <a:noFill/>
          <a:ln w="9525" cap="flat" cmpd="sng" algn="ctr">
            <a:solidFill>
              <a:schemeClr val="tx1"/>
            </a:solidFill>
            <a:prstDash val="solid"/>
            <a:round/>
            <a:headEnd type="none" w="med" len="med"/>
            <a:tailEnd type="arrow"/>
          </a:ln>
          <a:effectLst/>
        </p:spPr>
      </p:cxnSp>
      <p:sp>
        <p:nvSpPr>
          <p:cNvPr id="10" name="Fußzeilenplatzhalter 3"/>
          <p:cNvSpPr>
            <a:spLocks noGrp="1"/>
          </p:cNvSpPr>
          <p:nvPr>
            <p:ph type="ftr" sz="quarter" idx="10"/>
          </p:nvPr>
        </p:nvSpPr>
        <p:spPr>
          <a:xfrm>
            <a:off x="514350" y="6384925"/>
            <a:ext cx="7874000" cy="152400"/>
          </a:xfrm>
          <a:noFill/>
        </p:spPr>
        <p:txBody>
          <a:bodyPr/>
          <a:lstStyle/>
          <a:p>
            <a:r>
              <a:rPr lang="fr-FR" dirty="0" smtClean="0"/>
              <a:t>| Alexander Haffner | DINI-AG-KIM Workshop | 12. April 2012</a:t>
            </a:r>
            <a:endParaRPr lang="de-DE"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827088" y="719138"/>
            <a:ext cx="6985000" cy="849312"/>
          </a:xfrm>
          <a:prstGeom prst="rect">
            <a:avLst/>
          </a:prstGeom>
          <a:noFill/>
          <a:ln w="9525">
            <a:noFill/>
            <a:miter lim="800000"/>
            <a:headEnd/>
            <a:tailEnd/>
          </a:ln>
        </p:spPr>
        <p:txBody>
          <a:bodyPr lIns="0" tIns="0" rIns="0" bIns="0"/>
          <a:lstStyle/>
          <a:p>
            <a:pPr>
              <a:lnSpc>
                <a:spcPts val="3000"/>
              </a:lnSpc>
              <a:spcBef>
                <a:spcPct val="0"/>
              </a:spcBef>
              <a:buFontTx/>
              <a:buNone/>
            </a:pPr>
            <a:r>
              <a:rPr lang="de-DE" b="1" dirty="0" smtClean="0">
                <a:solidFill>
                  <a:schemeClr val="tx2"/>
                </a:solidFill>
              </a:rPr>
              <a:t>GND Ländercode</a:t>
            </a:r>
            <a:endParaRPr lang="de-DE" b="1" dirty="0">
              <a:solidFill>
                <a:schemeClr val="tx2"/>
              </a:solidFill>
            </a:endParaRPr>
          </a:p>
        </p:txBody>
      </p:sp>
      <p:pic>
        <p:nvPicPr>
          <p:cNvPr id="4099" name="Picture 3"/>
          <p:cNvPicPr>
            <a:picLocks noChangeAspect="1" noChangeArrowheads="1"/>
          </p:cNvPicPr>
          <p:nvPr/>
        </p:nvPicPr>
        <p:blipFill>
          <a:blip r:embed="rId3" cstate="print"/>
          <a:srcRect/>
          <a:stretch>
            <a:fillRect/>
          </a:stretch>
        </p:blipFill>
        <p:spPr bwMode="auto">
          <a:xfrm>
            <a:off x="755575" y="1268760"/>
            <a:ext cx="8394075" cy="4896544"/>
          </a:xfrm>
          <a:prstGeom prst="rect">
            <a:avLst/>
          </a:prstGeom>
          <a:noFill/>
          <a:ln w="9525">
            <a:noFill/>
            <a:miter lim="800000"/>
            <a:headEnd/>
            <a:tailEnd/>
          </a:ln>
        </p:spPr>
      </p:pic>
      <p:sp>
        <p:nvSpPr>
          <p:cNvPr id="5" name="Rectangle 24"/>
          <p:cNvSpPr>
            <a:spLocks noChangeArrowheads="1"/>
          </p:cNvSpPr>
          <p:nvPr/>
        </p:nvSpPr>
        <p:spPr bwMode="auto">
          <a:xfrm>
            <a:off x="287338" y="4763"/>
            <a:ext cx="215900" cy="6856412"/>
          </a:xfrm>
          <a:prstGeom prst="rect">
            <a:avLst/>
          </a:prstGeom>
          <a:solidFill>
            <a:srgbClr val="0046C4"/>
          </a:solidFill>
          <a:ln w="9525">
            <a:noFill/>
            <a:miter lim="800000"/>
            <a:headEnd/>
            <a:tailEnd/>
          </a:ln>
        </p:spPr>
        <p:txBody>
          <a:bodyPr wrap="none" lIns="0" rIns="0" bIns="324000" anchor="b" anchorCtr="1"/>
          <a:lstStyle/>
          <a:p>
            <a:pPr algn="ctr">
              <a:spcBef>
                <a:spcPct val="0"/>
              </a:spcBef>
              <a:buFontTx/>
              <a:buNone/>
            </a:pPr>
            <a:fld id="{CBB6607A-7C3E-4DCE-97B8-4D07F179264E}" type="slidenum">
              <a:rPr lang="de-DE" sz="1000" b="1"/>
              <a:pPr algn="ctr">
                <a:spcBef>
                  <a:spcPct val="0"/>
                </a:spcBef>
                <a:buFontTx/>
                <a:buNone/>
              </a:pPr>
              <a:t>18</a:t>
            </a:fld>
            <a:endParaRPr lang="de-DE" sz="1000" b="1"/>
          </a:p>
        </p:txBody>
      </p:sp>
      <p:sp>
        <p:nvSpPr>
          <p:cNvPr id="6" name="Fußzeilenplatzhalter 3"/>
          <p:cNvSpPr>
            <a:spLocks noGrp="1"/>
          </p:cNvSpPr>
          <p:nvPr>
            <p:ph type="ftr" sz="quarter" idx="10"/>
          </p:nvPr>
        </p:nvSpPr>
        <p:spPr>
          <a:xfrm>
            <a:off x="514350" y="6384925"/>
            <a:ext cx="7874000" cy="152400"/>
          </a:xfrm>
          <a:noFill/>
        </p:spPr>
        <p:txBody>
          <a:bodyPr/>
          <a:lstStyle/>
          <a:p>
            <a:r>
              <a:rPr lang="fr-FR" dirty="0" smtClean="0"/>
              <a:t>| Alexander Haffner | DINI-AG-KIM Workshop | 12. April 2012</a:t>
            </a:r>
            <a:endParaRPr lang="de-DE"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827088" y="719138"/>
            <a:ext cx="6985000" cy="849312"/>
          </a:xfrm>
          <a:prstGeom prst="rect">
            <a:avLst/>
          </a:prstGeom>
          <a:noFill/>
          <a:ln w="9525">
            <a:noFill/>
            <a:miter lim="800000"/>
            <a:headEnd/>
            <a:tailEnd/>
          </a:ln>
        </p:spPr>
        <p:txBody>
          <a:bodyPr lIns="0" tIns="0" rIns="0" bIns="0"/>
          <a:lstStyle/>
          <a:p>
            <a:pPr>
              <a:lnSpc>
                <a:spcPts val="3000"/>
              </a:lnSpc>
              <a:spcBef>
                <a:spcPct val="0"/>
              </a:spcBef>
              <a:buFontTx/>
              <a:buNone/>
            </a:pPr>
            <a:r>
              <a:rPr lang="de-DE" b="1" dirty="0" smtClean="0">
                <a:solidFill>
                  <a:schemeClr val="tx2"/>
                </a:solidFill>
              </a:rPr>
              <a:t>SKOS </a:t>
            </a:r>
            <a:r>
              <a:rPr lang="de-DE" b="1" dirty="0" err="1" smtClean="0">
                <a:solidFill>
                  <a:schemeClr val="tx2"/>
                </a:solidFill>
              </a:rPr>
              <a:t>Concept</a:t>
            </a:r>
            <a:r>
              <a:rPr lang="de-DE" b="1" dirty="0" smtClean="0">
                <a:solidFill>
                  <a:schemeClr val="tx2"/>
                </a:solidFill>
              </a:rPr>
              <a:t> </a:t>
            </a:r>
            <a:r>
              <a:rPr lang="de-DE" b="1" dirty="0" err="1" smtClean="0">
                <a:solidFill>
                  <a:schemeClr val="tx2"/>
                </a:solidFill>
              </a:rPr>
              <a:t>Scheme</a:t>
            </a:r>
            <a:r>
              <a:rPr lang="de-DE" b="1" dirty="0" smtClean="0">
                <a:solidFill>
                  <a:schemeClr val="tx2"/>
                </a:solidFill>
              </a:rPr>
              <a:t> als Wertebereich einer Property</a:t>
            </a:r>
            <a:endParaRPr lang="de-DE" b="1" dirty="0">
              <a:solidFill>
                <a:schemeClr val="tx2"/>
              </a:solidFill>
            </a:endParaRPr>
          </a:p>
        </p:txBody>
      </p:sp>
      <p:sp>
        <p:nvSpPr>
          <p:cNvPr id="6" name="Rectangle 14"/>
          <p:cNvSpPr txBox="1">
            <a:spLocks noChangeArrowheads="1"/>
          </p:cNvSpPr>
          <p:nvPr/>
        </p:nvSpPr>
        <p:spPr bwMode="auto">
          <a:xfrm>
            <a:off x="900113" y="2276872"/>
            <a:ext cx="6767512" cy="2880916"/>
          </a:xfrm>
          <a:prstGeom prst="rect">
            <a:avLst/>
          </a:prstGeom>
          <a:noFill/>
          <a:ln w="9525">
            <a:noFill/>
            <a:miter lim="800000"/>
            <a:headEnd/>
            <a:tailEnd/>
          </a:ln>
        </p:spPr>
        <p:txBody>
          <a:bodyPr lIns="0" tIns="0" rIns="0" bIns="0"/>
          <a:lstStyle/>
          <a:p>
            <a:pPr marL="361950" indent="-361950">
              <a:lnSpc>
                <a:spcPts val="2400"/>
              </a:lnSpc>
              <a:spcBef>
                <a:spcPts val="1200"/>
              </a:spcBef>
              <a:buFont typeface="Verdana" pitchFamily="34" charset="0"/>
              <a:buChar char="–"/>
              <a:defRPr/>
            </a:pPr>
            <a:r>
              <a:rPr lang="de-DE" sz="2000" kern="0" dirty="0" smtClean="0">
                <a:latin typeface="+mj-lt"/>
                <a:cs typeface="+mn-cs"/>
              </a:rPr>
              <a:t>nicht direkt aus OWL möglich</a:t>
            </a:r>
          </a:p>
          <a:p>
            <a:pPr marL="361950" indent="-361950">
              <a:lnSpc>
                <a:spcPts val="2400"/>
              </a:lnSpc>
              <a:spcBef>
                <a:spcPts val="1200"/>
              </a:spcBef>
              <a:buFont typeface="Verdana" pitchFamily="34" charset="0"/>
              <a:buChar char="–"/>
              <a:defRPr/>
            </a:pPr>
            <a:r>
              <a:rPr lang="de-DE" sz="2000" kern="0" dirty="0" smtClean="0">
                <a:latin typeface="+mj-lt"/>
                <a:cs typeface="+mn-cs"/>
              </a:rPr>
              <a:t>Lösung:</a:t>
            </a:r>
          </a:p>
          <a:p>
            <a:pPr marL="819150" lvl="1" indent="-361950">
              <a:lnSpc>
                <a:spcPts val="2400"/>
              </a:lnSpc>
              <a:spcBef>
                <a:spcPts val="1200"/>
              </a:spcBef>
              <a:buFont typeface="Verdana" pitchFamily="34" charset="0"/>
              <a:buChar char="–"/>
              <a:defRPr/>
            </a:pPr>
            <a:r>
              <a:rPr lang="de-DE" sz="2000" kern="0" dirty="0" smtClean="0">
                <a:latin typeface="+mj-lt"/>
                <a:cs typeface="+mn-cs"/>
              </a:rPr>
              <a:t>Hilfsklasse mit Restriktion im </a:t>
            </a:r>
            <a:r>
              <a:rPr lang="de-DE" sz="2000" kern="0" dirty="0" err="1" smtClean="0">
                <a:latin typeface="+mj-lt"/>
                <a:cs typeface="+mn-cs"/>
              </a:rPr>
              <a:t>Concept</a:t>
            </a:r>
            <a:r>
              <a:rPr lang="de-DE" sz="2000" kern="0" dirty="0" smtClean="0">
                <a:latin typeface="+mj-lt"/>
                <a:cs typeface="+mn-cs"/>
              </a:rPr>
              <a:t> </a:t>
            </a:r>
            <a:r>
              <a:rPr lang="de-DE" sz="2000" kern="0" dirty="0" err="1" smtClean="0">
                <a:latin typeface="+mj-lt"/>
                <a:cs typeface="+mn-cs"/>
              </a:rPr>
              <a:t>Scheme</a:t>
            </a:r>
            <a:r>
              <a:rPr lang="de-DE" sz="2000" kern="0" dirty="0" smtClean="0">
                <a:latin typeface="+mj-lt"/>
                <a:cs typeface="+mn-cs"/>
              </a:rPr>
              <a:t> anlegen</a:t>
            </a:r>
          </a:p>
          <a:p>
            <a:pPr marL="819150" lvl="1" indent="-361950">
              <a:lnSpc>
                <a:spcPts val="2400"/>
              </a:lnSpc>
              <a:spcBef>
                <a:spcPts val="1200"/>
              </a:spcBef>
              <a:buFont typeface="Verdana" pitchFamily="34" charset="0"/>
              <a:buChar char="–"/>
              <a:defRPr/>
            </a:pPr>
            <a:r>
              <a:rPr lang="de-DE" sz="2000" kern="0" dirty="0" smtClean="0">
                <a:latin typeface="+mj-lt"/>
                <a:cs typeface="+mn-cs"/>
              </a:rPr>
              <a:t>die Range der Property muss auf die Hilfsklasse verweisen</a:t>
            </a:r>
          </a:p>
          <a:p>
            <a:pPr marL="361950" indent="-361950">
              <a:lnSpc>
                <a:spcPts val="2400"/>
              </a:lnSpc>
              <a:spcBef>
                <a:spcPts val="1200"/>
              </a:spcBef>
              <a:buFont typeface="Verdana" pitchFamily="34" charset="0"/>
              <a:buChar char="–"/>
              <a:defRPr/>
            </a:pPr>
            <a:r>
              <a:rPr lang="de-DE" sz="2000" kern="0" dirty="0" smtClean="0">
                <a:latin typeface="+mj-lt"/>
                <a:cs typeface="+mn-cs"/>
              </a:rPr>
              <a:t>Aufnahme in alle GND SKOS </a:t>
            </a:r>
            <a:r>
              <a:rPr lang="de-DE" sz="2000" kern="0" dirty="0" err="1" smtClean="0">
                <a:latin typeface="+mj-lt"/>
                <a:cs typeface="+mn-cs"/>
              </a:rPr>
              <a:t>Concept</a:t>
            </a:r>
            <a:r>
              <a:rPr lang="de-DE" sz="2000" kern="0" dirty="0" smtClean="0">
                <a:latin typeface="+mj-lt"/>
                <a:cs typeface="+mn-cs"/>
              </a:rPr>
              <a:t> </a:t>
            </a:r>
            <a:r>
              <a:rPr lang="de-DE" sz="2000" kern="0" dirty="0" err="1" smtClean="0">
                <a:latin typeface="+mj-lt"/>
                <a:cs typeface="+mn-cs"/>
              </a:rPr>
              <a:t>Schemes</a:t>
            </a:r>
            <a:endParaRPr lang="de-DE" sz="2000" kern="0" dirty="0" smtClean="0">
              <a:latin typeface="+mj-lt"/>
              <a:cs typeface="+mn-cs"/>
            </a:endParaRPr>
          </a:p>
          <a:p>
            <a:pPr marL="361950" indent="-361950">
              <a:lnSpc>
                <a:spcPts val="2400"/>
              </a:lnSpc>
              <a:spcBef>
                <a:spcPts val="1200"/>
              </a:spcBef>
              <a:buFont typeface="Verdana" pitchFamily="34" charset="0"/>
              <a:buChar char="–"/>
              <a:defRPr/>
            </a:pPr>
            <a:r>
              <a:rPr lang="de-DE" sz="2000" kern="0" dirty="0" smtClean="0"/>
              <a:t>Best Practice definieren, SKOS Community darauf hinweisen</a:t>
            </a:r>
          </a:p>
        </p:txBody>
      </p:sp>
      <p:sp>
        <p:nvSpPr>
          <p:cNvPr id="5" name="Rectangle 24"/>
          <p:cNvSpPr>
            <a:spLocks noChangeArrowheads="1"/>
          </p:cNvSpPr>
          <p:nvPr/>
        </p:nvSpPr>
        <p:spPr bwMode="auto">
          <a:xfrm>
            <a:off x="287338" y="4763"/>
            <a:ext cx="215900" cy="6856412"/>
          </a:xfrm>
          <a:prstGeom prst="rect">
            <a:avLst/>
          </a:prstGeom>
          <a:solidFill>
            <a:srgbClr val="0046C4"/>
          </a:solidFill>
          <a:ln w="9525">
            <a:noFill/>
            <a:miter lim="800000"/>
            <a:headEnd/>
            <a:tailEnd/>
          </a:ln>
        </p:spPr>
        <p:txBody>
          <a:bodyPr wrap="none" lIns="0" rIns="0" bIns="324000" anchor="b" anchorCtr="1"/>
          <a:lstStyle/>
          <a:p>
            <a:pPr algn="ctr">
              <a:spcBef>
                <a:spcPct val="0"/>
              </a:spcBef>
              <a:buFontTx/>
              <a:buNone/>
            </a:pPr>
            <a:fld id="{CBB6607A-7C3E-4DCE-97B8-4D07F179264E}" type="slidenum">
              <a:rPr lang="de-DE" sz="1000" b="1"/>
              <a:pPr algn="ctr">
                <a:spcBef>
                  <a:spcPct val="0"/>
                </a:spcBef>
                <a:buFontTx/>
                <a:buNone/>
              </a:pPr>
              <a:t>19</a:t>
            </a:fld>
            <a:endParaRPr lang="de-DE" sz="1000" b="1"/>
          </a:p>
        </p:txBody>
      </p:sp>
      <p:sp>
        <p:nvSpPr>
          <p:cNvPr id="7" name="Fußzeilenplatzhalter 3"/>
          <p:cNvSpPr>
            <a:spLocks noGrp="1"/>
          </p:cNvSpPr>
          <p:nvPr>
            <p:ph type="ftr" sz="quarter" idx="10"/>
          </p:nvPr>
        </p:nvSpPr>
        <p:spPr>
          <a:xfrm>
            <a:off x="514350" y="6384925"/>
            <a:ext cx="7874000" cy="152400"/>
          </a:xfrm>
          <a:noFill/>
        </p:spPr>
        <p:txBody>
          <a:bodyPr/>
          <a:lstStyle/>
          <a:p>
            <a:r>
              <a:rPr lang="fr-FR" dirty="0" smtClean="0"/>
              <a:t>| Alexander Haffner | DINI-AG-KIM Workshop | 12. April 2012</a:t>
            </a:r>
            <a:endParaRPr lang="de-DE"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827088" y="1268413"/>
            <a:ext cx="7593012" cy="777875"/>
          </a:xfrm>
        </p:spPr>
        <p:txBody>
          <a:bodyPr/>
          <a:lstStyle/>
          <a:p>
            <a:r>
              <a:rPr lang="de-DE" smtClean="0"/>
              <a:t>Warum Normdaten?</a:t>
            </a:r>
          </a:p>
        </p:txBody>
      </p:sp>
      <p:sp>
        <p:nvSpPr>
          <p:cNvPr id="4099" name="Rectangle 3"/>
          <p:cNvSpPr>
            <a:spLocks noGrp="1" noChangeArrowheads="1"/>
          </p:cNvSpPr>
          <p:nvPr>
            <p:ph type="body" idx="1"/>
          </p:nvPr>
        </p:nvSpPr>
        <p:spPr>
          <a:xfrm>
            <a:off x="827088" y="2205038"/>
            <a:ext cx="7593012" cy="2986087"/>
          </a:xfrm>
        </p:spPr>
        <p:txBody>
          <a:bodyPr/>
          <a:lstStyle/>
          <a:p>
            <a:pPr marL="381000" indent="-381000">
              <a:lnSpc>
                <a:spcPts val="2200"/>
              </a:lnSpc>
            </a:pPr>
            <a:r>
              <a:rPr lang="de-DE" smtClean="0"/>
              <a:t>normierte Sucheinstiege zu bibliografischen Einheiten</a:t>
            </a:r>
          </a:p>
          <a:p>
            <a:pPr marL="917575" lvl="1" indent="-381000">
              <a:lnSpc>
                <a:spcPts val="2200"/>
              </a:lnSpc>
            </a:pPr>
            <a:r>
              <a:rPr lang="de-DE" sz="2000" smtClean="0"/>
              <a:t>erhöhte Benutzerfreundlichkeit bei der Recherche</a:t>
            </a:r>
          </a:p>
          <a:p>
            <a:pPr marL="381000" indent="-381000">
              <a:lnSpc>
                <a:spcPts val="2200"/>
              </a:lnSpc>
            </a:pPr>
            <a:r>
              <a:rPr lang="de-DE" smtClean="0"/>
              <a:t>alles an einer Stelle</a:t>
            </a:r>
          </a:p>
          <a:p>
            <a:pPr marL="917575" lvl="1" indent="-381000">
              <a:lnSpc>
                <a:spcPts val="2200"/>
              </a:lnSpc>
            </a:pPr>
            <a:r>
              <a:rPr lang="de-DE" sz="2000" smtClean="0"/>
              <a:t>zentrale Datenverwaltung</a:t>
            </a:r>
          </a:p>
          <a:p>
            <a:pPr marL="917575" lvl="1" indent="-381000">
              <a:lnSpc>
                <a:spcPts val="2200"/>
              </a:lnSpc>
            </a:pPr>
            <a:r>
              <a:rPr lang="de-DE" sz="2000" smtClean="0"/>
              <a:t>einmalige Charakterisierung von Normdatenentitäten (Vorzugsbenennung, Verweisungsformen  etc.)</a:t>
            </a:r>
          </a:p>
          <a:p>
            <a:pPr marL="381000" indent="-381000">
              <a:lnSpc>
                <a:spcPts val="2200"/>
              </a:lnSpc>
            </a:pPr>
            <a:r>
              <a:rPr lang="de-DE" smtClean="0"/>
              <a:t>kooperative Erstellung und Nutzung</a:t>
            </a:r>
          </a:p>
          <a:p>
            <a:pPr marL="917575" lvl="1" indent="-381000">
              <a:lnSpc>
                <a:spcPts val="2200"/>
              </a:lnSpc>
            </a:pPr>
            <a:r>
              <a:rPr lang="de-DE" sz="2000" smtClean="0"/>
              <a:t>Daten sind allen Bibliotheken zugänglich</a:t>
            </a:r>
          </a:p>
          <a:p>
            <a:pPr marL="381000" indent="-381000"/>
            <a:endParaRPr lang="de-DE" smtClean="0"/>
          </a:p>
        </p:txBody>
      </p:sp>
      <p:sp>
        <p:nvSpPr>
          <p:cNvPr id="4100" name="Rectangle 4"/>
          <p:cNvSpPr>
            <a:spLocks noChangeArrowheads="1"/>
          </p:cNvSpPr>
          <p:nvPr/>
        </p:nvSpPr>
        <p:spPr bwMode="auto">
          <a:xfrm>
            <a:off x="287338" y="0"/>
            <a:ext cx="215900" cy="6856413"/>
          </a:xfrm>
          <a:prstGeom prst="rect">
            <a:avLst/>
          </a:prstGeom>
          <a:solidFill>
            <a:srgbClr val="C00000"/>
          </a:solidFill>
          <a:ln w="9525">
            <a:noFill/>
            <a:miter lim="800000"/>
            <a:headEnd/>
            <a:tailEnd/>
          </a:ln>
        </p:spPr>
        <p:txBody>
          <a:bodyPr wrap="none" lIns="0" rIns="0" bIns="324000" anchor="b" anchorCtr="1"/>
          <a:lstStyle/>
          <a:p>
            <a:pPr algn="ctr">
              <a:buFontTx/>
              <a:buNone/>
            </a:pPr>
            <a:fld id="{4ECD86D8-97C9-4935-96AB-D90B6074282D}" type="slidenum">
              <a:rPr lang="de-DE" sz="1000" b="1"/>
              <a:pPr algn="ctr">
                <a:buFontTx/>
                <a:buNone/>
              </a:pPr>
              <a:t>2</a:t>
            </a:fld>
            <a:endParaRPr lang="de-DE" sz="1000" b="1"/>
          </a:p>
        </p:txBody>
      </p:sp>
      <p:sp>
        <p:nvSpPr>
          <p:cNvPr id="4101" name="Fußzeilenplatzhalter 3"/>
          <p:cNvSpPr>
            <a:spLocks noGrp="1"/>
          </p:cNvSpPr>
          <p:nvPr>
            <p:ph type="ftr" sz="quarter" idx="10"/>
          </p:nvPr>
        </p:nvSpPr>
        <p:spPr>
          <a:noFill/>
        </p:spPr>
        <p:txBody>
          <a:bodyPr/>
          <a:lstStyle/>
          <a:p>
            <a:r>
              <a:rPr lang="fr-FR" dirty="0" smtClean="0"/>
              <a:t>| Alexander Haffner | DINI-AG-KIM Workshop | 12. April 2012</a:t>
            </a:r>
            <a:endParaRPr lang="de-DE"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827584" y="908720"/>
            <a:ext cx="6985000" cy="576064"/>
          </a:xfrm>
          <a:prstGeom prst="rect">
            <a:avLst/>
          </a:prstGeom>
          <a:noFill/>
          <a:ln w="9525">
            <a:noFill/>
            <a:miter lim="800000"/>
            <a:headEnd/>
            <a:tailEnd/>
          </a:ln>
        </p:spPr>
        <p:txBody>
          <a:bodyPr lIns="0" tIns="0" rIns="0" bIns="0"/>
          <a:lstStyle/>
          <a:p>
            <a:pPr>
              <a:lnSpc>
                <a:spcPts val="3000"/>
              </a:lnSpc>
              <a:spcBef>
                <a:spcPct val="0"/>
              </a:spcBef>
              <a:buFontTx/>
              <a:buNone/>
            </a:pPr>
            <a:r>
              <a:rPr lang="de-DE" b="1" dirty="0" smtClean="0">
                <a:solidFill>
                  <a:schemeClr val="tx2"/>
                </a:solidFill>
              </a:rPr>
              <a:t>Value </a:t>
            </a:r>
            <a:r>
              <a:rPr lang="de-DE" b="1" dirty="0" err="1" smtClean="0">
                <a:solidFill>
                  <a:schemeClr val="tx2"/>
                </a:solidFill>
              </a:rPr>
              <a:t>Vocabularies</a:t>
            </a:r>
            <a:endParaRPr lang="de-DE" sz="1800" b="1" dirty="0">
              <a:solidFill>
                <a:schemeClr val="tx2"/>
              </a:solidFill>
            </a:endParaRPr>
          </a:p>
        </p:txBody>
      </p:sp>
      <p:sp>
        <p:nvSpPr>
          <p:cNvPr id="28675" name="Rectangle 7"/>
          <p:cNvSpPr>
            <a:spLocks noChangeArrowheads="1"/>
          </p:cNvSpPr>
          <p:nvPr/>
        </p:nvSpPr>
        <p:spPr bwMode="auto">
          <a:xfrm>
            <a:off x="287338" y="4763"/>
            <a:ext cx="215900" cy="6856412"/>
          </a:xfrm>
          <a:prstGeom prst="rect">
            <a:avLst/>
          </a:prstGeom>
          <a:solidFill>
            <a:srgbClr val="9EDF03"/>
          </a:solidFill>
          <a:ln w="9525">
            <a:noFill/>
            <a:miter lim="800000"/>
            <a:headEnd/>
            <a:tailEnd/>
          </a:ln>
        </p:spPr>
        <p:txBody>
          <a:bodyPr wrap="none" lIns="0" rIns="0" bIns="324000" anchor="b" anchorCtr="1"/>
          <a:lstStyle/>
          <a:p>
            <a:pPr algn="ctr">
              <a:spcBef>
                <a:spcPct val="0"/>
              </a:spcBef>
              <a:buFontTx/>
              <a:buNone/>
            </a:pPr>
            <a:fld id="{19759FA7-E804-4A8C-A2CF-1986E4A40040}" type="slidenum">
              <a:rPr lang="de-DE" sz="1000" b="1"/>
              <a:pPr algn="ctr">
                <a:spcBef>
                  <a:spcPct val="0"/>
                </a:spcBef>
                <a:buFontTx/>
                <a:buNone/>
              </a:pPr>
              <a:t>20</a:t>
            </a:fld>
            <a:endParaRPr lang="de-DE" sz="1000" b="1"/>
          </a:p>
        </p:txBody>
      </p:sp>
      <p:sp>
        <p:nvSpPr>
          <p:cNvPr id="7" name="Rectangle 14"/>
          <p:cNvSpPr txBox="1">
            <a:spLocks noChangeArrowheads="1"/>
          </p:cNvSpPr>
          <p:nvPr/>
        </p:nvSpPr>
        <p:spPr bwMode="auto">
          <a:xfrm>
            <a:off x="899592" y="1700808"/>
            <a:ext cx="6767512" cy="3672706"/>
          </a:xfrm>
          <a:prstGeom prst="rect">
            <a:avLst/>
          </a:prstGeom>
          <a:noFill/>
          <a:ln w="9525">
            <a:noFill/>
            <a:miter lim="800000"/>
            <a:headEnd/>
            <a:tailEnd/>
          </a:ln>
        </p:spPr>
        <p:txBody>
          <a:bodyPr lIns="0" tIns="0" rIns="0" bIns="0"/>
          <a:lstStyle/>
          <a:p>
            <a:pPr marL="361950" indent="-361950">
              <a:lnSpc>
                <a:spcPts val="2400"/>
              </a:lnSpc>
              <a:spcBef>
                <a:spcPts val="600"/>
              </a:spcBef>
              <a:buFont typeface="Verdana" pitchFamily="34" charset="0"/>
              <a:buChar char="–"/>
              <a:defRPr/>
            </a:pPr>
            <a:r>
              <a:rPr lang="en-US" sz="1800" kern="0" dirty="0" smtClean="0">
                <a:latin typeface="+mj-lt"/>
                <a:cs typeface="+mn-cs"/>
              </a:rPr>
              <a:t>DDC</a:t>
            </a:r>
          </a:p>
          <a:p>
            <a:pPr marL="361950" indent="-361950">
              <a:lnSpc>
                <a:spcPts val="2400"/>
              </a:lnSpc>
              <a:spcBef>
                <a:spcPts val="600"/>
              </a:spcBef>
              <a:buFont typeface="Verdana" pitchFamily="34" charset="0"/>
              <a:buChar char="–"/>
              <a:defRPr/>
            </a:pPr>
            <a:r>
              <a:rPr lang="en-US" sz="1800" kern="0" dirty="0" err="1" smtClean="0">
                <a:latin typeface="+mj-lt"/>
                <a:cs typeface="+mn-cs"/>
              </a:rPr>
              <a:t>Ländercodes</a:t>
            </a:r>
            <a:endParaRPr lang="en-US" sz="1800" kern="0" dirty="0" smtClean="0">
              <a:latin typeface="+mj-lt"/>
              <a:cs typeface="+mn-cs"/>
            </a:endParaRPr>
          </a:p>
          <a:p>
            <a:pPr marL="361950" indent="-361950">
              <a:lnSpc>
                <a:spcPts val="2400"/>
              </a:lnSpc>
              <a:spcBef>
                <a:spcPts val="600"/>
              </a:spcBef>
              <a:buFont typeface="Verdana" pitchFamily="34" charset="0"/>
              <a:buChar char="–"/>
              <a:defRPr/>
            </a:pPr>
            <a:r>
              <a:rPr lang="de-DE" sz="1800" dirty="0" smtClean="0">
                <a:latin typeface="+mj-lt"/>
              </a:rPr>
              <a:t>Sprachencode (nachnutzen von </a:t>
            </a:r>
            <a:r>
              <a:rPr lang="de-DE" sz="1800" dirty="0" err="1" smtClean="0">
                <a:latin typeface="+mj-lt"/>
              </a:rPr>
              <a:t>LoC</a:t>
            </a:r>
            <a:r>
              <a:rPr lang="de-DE" sz="1800" dirty="0" smtClean="0">
                <a:latin typeface="+mj-lt"/>
              </a:rPr>
              <a:t>)</a:t>
            </a:r>
          </a:p>
          <a:p>
            <a:pPr marL="361950" indent="-361950">
              <a:lnSpc>
                <a:spcPts val="2400"/>
              </a:lnSpc>
              <a:spcBef>
                <a:spcPts val="600"/>
              </a:spcBef>
              <a:buFont typeface="Verdana" pitchFamily="34" charset="0"/>
              <a:buChar char="–"/>
              <a:defRPr/>
            </a:pPr>
            <a:r>
              <a:rPr lang="de-DE" sz="1800" dirty="0" smtClean="0">
                <a:latin typeface="+mj-lt"/>
              </a:rPr>
              <a:t>GND-Sachgruppen</a:t>
            </a:r>
          </a:p>
          <a:p>
            <a:pPr marL="361950" indent="-361950">
              <a:lnSpc>
                <a:spcPts val="2400"/>
              </a:lnSpc>
              <a:spcBef>
                <a:spcPts val="600"/>
              </a:spcBef>
              <a:buFont typeface="Verdana" pitchFamily="34" charset="0"/>
              <a:buChar char="–"/>
              <a:defRPr/>
            </a:pPr>
            <a:r>
              <a:rPr lang="en-US" sz="1800" kern="0" dirty="0" smtClean="0">
                <a:latin typeface="+mj-lt"/>
                <a:cs typeface="+mn-cs"/>
              </a:rPr>
              <a:t>Gender</a:t>
            </a:r>
          </a:p>
          <a:p>
            <a:pPr marL="361950" indent="-361950">
              <a:lnSpc>
                <a:spcPts val="2400"/>
              </a:lnSpc>
              <a:spcBef>
                <a:spcPts val="600"/>
              </a:spcBef>
              <a:buFont typeface="Verdana" pitchFamily="34" charset="0"/>
              <a:buChar char="–"/>
              <a:defRPr/>
            </a:pPr>
            <a:r>
              <a:rPr lang="en-US" sz="1800" kern="0" dirty="0" smtClean="0">
                <a:latin typeface="+mj-lt"/>
                <a:cs typeface="+mn-cs"/>
              </a:rPr>
              <a:t>Type of Coordinates</a:t>
            </a:r>
            <a:endParaRPr lang="en-US" sz="1800" kern="0" dirty="0">
              <a:latin typeface="+mj-lt"/>
              <a:cs typeface="+mn-cs"/>
            </a:endParaRPr>
          </a:p>
          <a:p>
            <a:pPr marL="361950" indent="-361950">
              <a:lnSpc>
                <a:spcPts val="2400"/>
              </a:lnSpc>
              <a:spcBef>
                <a:spcPts val="600"/>
              </a:spcBef>
              <a:buFont typeface="Verdana" pitchFamily="34" charset="0"/>
              <a:buChar char="–"/>
              <a:defRPr/>
            </a:pPr>
            <a:r>
              <a:rPr lang="en-US" sz="1800" kern="0" dirty="0">
                <a:latin typeface="+mj-lt"/>
                <a:cs typeface="+mn-cs"/>
              </a:rPr>
              <a:t>Content </a:t>
            </a:r>
            <a:r>
              <a:rPr lang="en-US" sz="1800" kern="0" dirty="0" smtClean="0">
                <a:latin typeface="+mj-lt"/>
                <a:cs typeface="+mn-cs"/>
              </a:rPr>
              <a:t>Type (</a:t>
            </a:r>
            <a:r>
              <a:rPr lang="en-US" sz="1800" kern="0" dirty="0" err="1" smtClean="0">
                <a:latin typeface="+mj-lt"/>
                <a:cs typeface="+mn-cs"/>
              </a:rPr>
              <a:t>samt</a:t>
            </a:r>
            <a:r>
              <a:rPr lang="en-US" sz="1800" kern="0" dirty="0" smtClean="0">
                <a:latin typeface="+mj-lt"/>
                <a:cs typeface="+mn-cs"/>
              </a:rPr>
              <a:t> Property </a:t>
            </a:r>
            <a:r>
              <a:rPr lang="en-US" sz="1800" kern="0" dirty="0" err="1" smtClean="0">
                <a:latin typeface="+mj-lt"/>
                <a:cs typeface="+mn-cs"/>
              </a:rPr>
              <a:t>zurückgestellt</a:t>
            </a:r>
            <a:r>
              <a:rPr lang="en-US" sz="1800" kern="0" dirty="0" smtClean="0">
                <a:latin typeface="+mj-lt"/>
                <a:cs typeface="+mn-cs"/>
              </a:rPr>
              <a:t>)</a:t>
            </a:r>
            <a:endParaRPr lang="en-US" sz="1800" kern="0" dirty="0">
              <a:latin typeface="+mj-lt"/>
              <a:cs typeface="+mn-cs"/>
            </a:endParaRPr>
          </a:p>
          <a:p>
            <a:pPr marL="361950" indent="-361950">
              <a:lnSpc>
                <a:spcPts val="2400"/>
              </a:lnSpc>
              <a:spcBef>
                <a:spcPts val="600"/>
              </a:spcBef>
              <a:buFont typeface="Verdana" pitchFamily="34" charset="0"/>
              <a:buChar char="–"/>
              <a:defRPr/>
            </a:pPr>
            <a:r>
              <a:rPr lang="en-US" sz="1800" kern="0" dirty="0">
                <a:latin typeface="+mj-lt"/>
                <a:cs typeface="+mn-cs"/>
              </a:rPr>
              <a:t>Carrier </a:t>
            </a:r>
            <a:r>
              <a:rPr lang="en-US" sz="1800" kern="0" dirty="0" smtClean="0">
                <a:latin typeface="+mj-lt"/>
                <a:cs typeface="+mn-cs"/>
              </a:rPr>
              <a:t>Type</a:t>
            </a:r>
            <a:r>
              <a:rPr lang="en-US" sz="1800" kern="0" dirty="0" smtClean="0">
                <a:latin typeface="+mj-lt"/>
              </a:rPr>
              <a:t> </a:t>
            </a:r>
            <a:r>
              <a:rPr lang="en-US" sz="1800" kern="0" dirty="0" err="1" smtClean="0">
                <a:latin typeface="+mj-lt"/>
              </a:rPr>
              <a:t>Type</a:t>
            </a:r>
            <a:r>
              <a:rPr lang="en-US" sz="1800" kern="0" dirty="0" smtClean="0">
                <a:latin typeface="+mj-lt"/>
              </a:rPr>
              <a:t> (</a:t>
            </a:r>
            <a:r>
              <a:rPr lang="en-US" sz="1800" kern="0" dirty="0" err="1" smtClean="0">
                <a:latin typeface="+mj-lt"/>
              </a:rPr>
              <a:t>samt</a:t>
            </a:r>
            <a:r>
              <a:rPr lang="en-US" sz="1800" kern="0" dirty="0" smtClean="0">
                <a:latin typeface="+mj-lt"/>
              </a:rPr>
              <a:t> Property </a:t>
            </a:r>
            <a:r>
              <a:rPr lang="en-US" sz="1800" kern="0" dirty="0" err="1" smtClean="0">
                <a:latin typeface="+mj-lt"/>
              </a:rPr>
              <a:t>zurückgestellt</a:t>
            </a:r>
            <a:r>
              <a:rPr lang="en-US" sz="1800" kern="0" dirty="0" smtClean="0">
                <a:latin typeface="+mj-lt"/>
              </a:rPr>
              <a:t>)</a:t>
            </a:r>
            <a:endParaRPr lang="en-US" sz="1800" kern="0" dirty="0">
              <a:latin typeface="+mj-lt"/>
              <a:cs typeface="+mn-cs"/>
            </a:endParaRPr>
          </a:p>
          <a:p>
            <a:pPr marL="361950" indent="-361950">
              <a:lnSpc>
                <a:spcPts val="2400"/>
              </a:lnSpc>
              <a:spcBef>
                <a:spcPts val="600"/>
              </a:spcBef>
              <a:buFont typeface="Verdana" pitchFamily="34" charset="0"/>
              <a:buChar char="–"/>
              <a:defRPr/>
            </a:pPr>
            <a:r>
              <a:rPr lang="en-US" sz="1800" kern="0" dirty="0">
                <a:latin typeface="+mj-lt"/>
                <a:cs typeface="+mn-cs"/>
              </a:rPr>
              <a:t>Media </a:t>
            </a:r>
            <a:r>
              <a:rPr lang="en-US" sz="1800" kern="0" dirty="0" smtClean="0">
                <a:latin typeface="+mj-lt"/>
                <a:cs typeface="+mn-cs"/>
              </a:rPr>
              <a:t>Type</a:t>
            </a:r>
            <a:r>
              <a:rPr lang="en-US" sz="1800" kern="0" dirty="0" smtClean="0">
                <a:latin typeface="+mj-lt"/>
              </a:rPr>
              <a:t> </a:t>
            </a:r>
            <a:r>
              <a:rPr lang="en-US" sz="1800" kern="0" dirty="0" err="1" smtClean="0">
                <a:latin typeface="+mj-lt"/>
              </a:rPr>
              <a:t>Type</a:t>
            </a:r>
            <a:r>
              <a:rPr lang="en-US" sz="1800" kern="0" dirty="0" smtClean="0">
                <a:latin typeface="+mj-lt"/>
              </a:rPr>
              <a:t> (</a:t>
            </a:r>
            <a:r>
              <a:rPr lang="en-US" sz="1800" kern="0" dirty="0" err="1" smtClean="0">
                <a:latin typeface="+mj-lt"/>
              </a:rPr>
              <a:t>samt</a:t>
            </a:r>
            <a:r>
              <a:rPr lang="en-US" sz="1800" kern="0" dirty="0" smtClean="0">
                <a:latin typeface="+mj-lt"/>
              </a:rPr>
              <a:t> Property </a:t>
            </a:r>
            <a:r>
              <a:rPr lang="en-US" sz="1800" kern="0" dirty="0" err="1" smtClean="0">
                <a:latin typeface="+mj-lt"/>
              </a:rPr>
              <a:t>zurückgestellt</a:t>
            </a:r>
            <a:r>
              <a:rPr lang="en-US" sz="1800" kern="0" dirty="0" smtClean="0">
                <a:latin typeface="+mj-lt"/>
              </a:rPr>
              <a:t>)</a:t>
            </a:r>
          </a:p>
          <a:p>
            <a:pPr marL="361950" indent="-361950">
              <a:lnSpc>
                <a:spcPts val="2400"/>
              </a:lnSpc>
              <a:spcBef>
                <a:spcPts val="600"/>
              </a:spcBef>
              <a:buFont typeface="Verdana" pitchFamily="34" charset="0"/>
              <a:buChar char="–"/>
              <a:defRPr/>
            </a:pPr>
            <a:r>
              <a:rPr lang="en-US" sz="1800" kern="0" dirty="0" smtClean="0">
                <a:latin typeface="+mj-lt"/>
                <a:cs typeface="+mn-cs"/>
              </a:rPr>
              <a:t>Form of work and expression </a:t>
            </a:r>
            <a:r>
              <a:rPr lang="en-US" sz="1800" kern="0" dirty="0" err="1" smtClean="0">
                <a:latin typeface="+mj-lt"/>
                <a:cs typeface="+mn-cs"/>
              </a:rPr>
              <a:t>sowie</a:t>
            </a:r>
            <a:r>
              <a:rPr lang="en-US" sz="1800" kern="0" dirty="0" smtClean="0">
                <a:latin typeface="+mj-lt"/>
                <a:cs typeface="+mn-cs"/>
              </a:rPr>
              <a:t> Medium of performance </a:t>
            </a:r>
            <a:r>
              <a:rPr lang="en-US" sz="1800" kern="0" dirty="0" err="1" smtClean="0">
                <a:latin typeface="+mj-lt"/>
                <a:cs typeface="+mn-cs"/>
              </a:rPr>
              <a:t>haben</a:t>
            </a:r>
            <a:r>
              <a:rPr lang="en-US" sz="1800" kern="0" dirty="0" smtClean="0">
                <a:latin typeface="+mj-lt"/>
                <a:cs typeface="+mn-cs"/>
              </a:rPr>
              <a:t> </a:t>
            </a:r>
            <a:r>
              <a:rPr lang="en-US" sz="1800" kern="0" dirty="0" err="1" smtClean="0">
                <a:latin typeface="+mj-lt"/>
                <a:cs typeface="+mn-cs"/>
              </a:rPr>
              <a:t>kein</a:t>
            </a:r>
            <a:r>
              <a:rPr lang="en-US" sz="1800" kern="0" dirty="0" smtClean="0">
                <a:latin typeface="+mj-lt"/>
                <a:cs typeface="+mn-cs"/>
              </a:rPr>
              <a:t> </a:t>
            </a:r>
            <a:r>
              <a:rPr lang="en-US" sz="1800" kern="0" dirty="0" err="1" smtClean="0">
                <a:latin typeface="+mj-lt"/>
                <a:cs typeface="+mn-cs"/>
              </a:rPr>
              <a:t>eigenes</a:t>
            </a:r>
            <a:r>
              <a:rPr lang="en-US" sz="1800" kern="0" dirty="0" smtClean="0">
                <a:latin typeface="+mj-lt"/>
                <a:cs typeface="+mn-cs"/>
              </a:rPr>
              <a:t> Scheme – </a:t>
            </a:r>
            <a:r>
              <a:rPr lang="en-US" sz="1800" kern="0" dirty="0" err="1" smtClean="0">
                <a:latin typeface="+mj-lt"/>
                <a:cs typeface="+mn-cs"/>
              </a:rPr>
              <a:t>verweisen</a:t>
            </a:r>
            <a:r>
              <a:rPr lang="en-US" sz="1800" kern="0" dirty="0" smtClean="0">
                <a:latin typeface="+mj-lt"/>
                <a:cs typeface="+mn-cs"/>
              </a:rPr>
              <a:t> auf </a:t>
            </a:r>
            <a:r>
              <a:rPr lang="en-US" sz="1800" kern="0" dirty="0" err="1" smtClean="0">
                <a:latin typeface="+mj-lt"/>
                <a:cs typeface="+mn-cs"/>
              </a:rPr>
              <a:t>Schlagwörter</a:t>
            </a:r>
            <a:endParaRPr lang="en-US" sz="1800" kern="0" dirty="0">
              <a:latin typeface="+mj-lt"/>
              <a:cs typeface="+mn-cs"/>
            </a:endParaRPr>
          </a:p>
        </p:txBody>
      </p:sp>
      <p:sp>
        <p:nvSpPr>
          <p:cNvPr id="5" name="Fußzeilenplatzhalter 3"/>
          <p:cNvSpPr>
            <a:spLocks noGrp="1"/>
          </p:cNvSpPr>
          <p:nvPr>
            <p:ph type="ftr" sz="quarter" idx="10"/>
          </p:nvPr>
        </p:nvSpPr>
        <p:spPr>
          <a:xfrm>
            <a:off x="514350" y="6384925"/>
            <a:ext cx="7874000" cy="152400"/>
          </a:xfrm>
          <a:noFill/>
        </p:spPr>
        <p:txBody>
          <a:bodyPr/>
          <a:lstStyle/>
          <a:p>
            <a:r>
              <a:rPr lang="fr-FR" dirty="0" smtClean="0"/>
              <a:t>| Alexander Haffner | DINI-AG-KIM Workshop | 12. April 2012</a:t>
            </a:r>
            <a:endParaRPr lang="de-DE"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827088" y="719138"/>
            <a:ext cx="5761136" cy="849312"/>
          </a:xfrm>
          <a:prstGeom prst="rect">
            <a:avLst/>
          </a:prstGeom>
          <a:noFill/>
          <a:ln w="9525">
            <a:noFill/>
            <a:miter lim="800000"/>
            <a:headEnd/>
            <a:tailEnd/>
          </a:ln>
        </p:spPr>
        <p:txBody>
          <a:bodyPr lIns="0" tIns="0" rIns="0" bIns="0"/>
          <a:lstStyle/>
          <a:p>
            <a:pPr>
              <a:lnSpc>
                <a:spcPts val="3000"/>
              </a:lnSpc>
              <a:spcBef>
                <a:spcPct val="0"/>
              </a:spcBef>
              <a:buFontTx/>
              <a:buNone/>
            </a:pPr>
            <a:r>
              <a:rPr lang="de-DE" b="1" dirty="0">
                <a:solidFill>
                  <a:schemeClr val="tx2"/>
                </a:solidFill>
              </a:rPr>
              <a:t>Einführen einer </a:t>
            </a:r>
            <a:r>
              <a:rPr lang="de-DE" b="1" dirty="0" smtClean="0">
                <a:solidFill>
                  <a:schemeClr val="tx2"/>
                </a:solidFill>
              </a:rPr>
              <a:t>Metametadaten-Entität</a:t>
            </a:r>
            <a:r>
              <a:rPr lang="de-DE" b="1" dirty="0">
                <a:solidFill>
                  <a:schemeClr val="tx2"/>
                </a:solidFill>
              </a:rPr>
              <a:t>?</a:t>
            </a:r>
          </a:p>
        </p:txBody>
      </p:sp>
      <p:sp>
        <p:nvSpPr>
          <p:cNvPr id="7" name="Rectangle 14"/>
          <p:cNvSpPr txBox="1">
            <a:spLocks noChangeArrowheads="1"/>
          </p:cNvSpPr>
          <p:nvPr/>
        </p:nvSpPr>
        <p:spPr bwMode="auto">
          <a:xfrm>
            <a:off x="4565650" y="1844675"/>
            <a:ext cx="4110038" cy="3671888"/>
          </a:xfrm>
          <a:prstGeom prst="rect">
            <a:avLst/>
          </a:prstGeom>
          <a:noFill/>
          <a:ln w="9525">
            <a:noFill/>
            <a:miter lim="800000"/>
            <a:headEnd/>
            <a:tailEnd/>
          </a:ln>
        </p:spPr>
        <p:txBody>
          <a:bodyPr lIns="0" tIns="0" rIns="0" bIns="0"/>
          <a:lstStyle/>
          <a:p>
            <a:pPr marL="361950" indent="-361950">
              <a:lnSpc>
                <a:spcPts val="2400"/>
              </a:lnSpc>
              <a:spcBef>
                <a:spcPct val="70000"/>
              </a:spcBef>
              <a:buFont typeface="Verdana" pitchFamily="34" charset="0"/>
              <a:buChar char="–"/>
              <a:defRPr/>
            </a:pPr>
            <a:r>
              <a:rPr lang="de-DE" sz="1600" dirty="0">
                <a:latin typeface="+mj-lt"/>
              </a:rPr>
              <a:t>Nutzungskennzeichen</a:t>
            </a:r>
          </a:p>
          <a:p>
            <a:pPr marL="361950" indent="-361950">
              <a:lnSpc>
                <a:spcPts val="2400"/>
              </a:lnSpc>
              <a:spcBef>
                <a:spcPct val="70000"/>
              </a:spcBef>
              <a:buFont typeface="Verdana" pitchFamily="34" charset="0"/>
              <a:buChar char="–"/>
              <a:defRPr/>
            </a:pPr>
            <a:r>
              <a:rPr lang="de-DE" sz="1600" dirty="0">
                <a:latin typeface="+mj-lt"/>
              </a:rPr>
              <a:t>Quellenangaben</a:t>
            </a:r>
          </a:p>
          <a:p>
            <a:pPr marL="361950" indent="-361950">
              <a:lnSpc>
                <a:spcPts val="2400"/>
              </a:lnSpc>
              <a:spcBef>
                <a:spcPct val="70000"/>
              </a:spcBef>
              <a:buFont typeface="Verdana" pitchFamily="34" charset="0"/>
              <a:buChar char="–"/>
              <a:defRPr/>
            </a:pPr>
            <a:r>
              <a:rPr lang="de-DE" sz="1600" dirty="0">
                <a:latin typeface="+mj-lt"/>
              </a:rPr>
              <a:t>Negativ eingesehene Quellen</a:t>
            </a:r>
          </a:p>
          <a:p>
            <a:pPr marL="361950" indent="-361950">
              <a:lnSpc>
                <a:spcPts val="2400"/>
              </a:lnSpc>
              <a:spcBef>
                <a:spcPct val="70000"/>
              </a:spcBef>
              <a:buFont typeface="Verdana" pitchFamily="34" charset="0"/>
              <a:buChar char="–"/>
              <a:defRPr/>
            </a:pPr>
            <a:r>
              <a:rPr lang="en-US" sz="1600" kern="0" dirty="0">
                <a:latin typeface="+mj-lt"/>
                <a:cs typeface="+mn-cs"/>
              </a:rPr>
              <a:t>Definition</a:t>
            </a:r>
          </a:p>
          <a:p>
            <a:pPr marL="361950" indent="-361950">
              <a:lnSpc>
                <a:spcPts val="2400"/>
              </a:lnSpc>
              <a:spcBef>
                <a:spcPct val="70000"/>
              </a:spcBef>
              <a:buFont typeface="Verdana" pitchFamily="34" charset="0"/>
              <a:buChar char="–"/>
              <a:defRPr/>
            </a:pPr>
            <a:r>
              <a:rPr lang="de-DE" sz="1600" dirty="0">
                <a:latin typeface="+mj-lt"/>
              </a:rPr>
              <a:t>Benutzungshinweise</a:t>
            </a:r>
          </a:p>
          <a:p>
            <a:pPr marL="361950" indent="-361950">
              <a:lnSpc>
                <a:spcPts val="2400"/>
              </a:lnSpc>
              <a:spcBef>
                <a:spcPct val="70000"/>
              </a:spcBef>
              <a:buFont typeface="Verdana" pitchFamily="34" charset="0"/>
              <a:buChar char="–"/>
              <a:defRPr/>
            </a:pPr>
            <a:r>
              <a:rPr lang="de-DE" sz="1600" dirty="0">
                <a:latin typeface="+mj-lt"/>
              </a:rPr>
              <a:t>Nummer und Ansetzungsform des Zielsatzes bei Umlenkung</a:t>
            </a:r>
          </a:p>
          <a:p>
            <a:pPr marL="361950" indent="-361950">
              <a:lnSpc>
                <a:spcPts val="2400"/>
              </a:lnSpc>
              <a:spcBef>
                <a:spcPct val="70000"/>
              </a:spcBef>
              <a:buFont typeface="Verdana" pitchFamily="34" charset="0"/>
              <a:buChar char="–"/>
              <a:defRPr/>
            </a:pPr>
            <a:r>
              <a:rPr lang="de-DE" sz="1600" dirty="0">
                <a:latin typeface="+mj-lt"/>
              </a:rPr>
              <a:t>Katalogisierende Institution</a:t>
            </a:r>
            <a:endParaRPr lang="en-US" sz="1600" kern="0" dirty="0">
              <a:latin typeface="+mj-lt"/>
              <a:cs typeface="+mn-cs"/>
            </a:endParaRPr>
          </a:p>
        </p:txBody>
      </p:sp>
      <p:sp>
        <p:nvSpPr>
          <p:cNvPr id="29700" name="Rectangle 24"/>
          <p:cNvSpPr>
            <a:spLocks noChangeArrowheads="1"/>
          </p:cNvSpPr>
          <p:nvPr/>
        </p:nvSpPr>
        <p:spPr bwMode="auto">
          <a:xfrm>
            <a:off x="287338" y="4763"/>
            <a:ext cx="215900" cy="6856412"/>
          </a:xfrm>
          <a:prstGeom prst="rect">
            <a:avLst/>
          </a:prstGeom>
          <a:solidFill>
            <a:srgbClr val="0046C4"/>
          </a:solidFill>
          <a:ln w="9525">
            <a:noFill/>
            <a:miter lim="800000"/>
            <a:headEnd/>
            <a:tailEnd/>
          </a:ln>
        </p:spPr>
        <p:txBody>
          <a:bodyPr wrap="none" lIns="0" rIns="0" bIns="324000" anchor="b" anchorCtr="1"/>
          <a:lstStyle/>
          <a:p>
            <a:pPr algn="ctr">
              <a:spcBef>
                <a:spcPct val="0"/>
              </a:spcBef>
              <a:buFontTx/>
              <a:buNone/>
            </a:pPr>
            <a:fld id="{3CB87D25-C46D-4F75-96ED-81C96961EFD5}" type="slidenum">
              <a:rPr lang="de-DE" sz="1000" b="1"/>
              <a:pPr algn="ctr">
                <a:spcBef>
                  <a:spcPct val="0"/>
                </a:spcBef>
                <a:buFontTx/>
                <a:buNone/>
              </a:pPr>
              <a:t>21</a:t>
            </a:fld>
            <a:endParaRPr lang="de-DE" sz="1000" b="1"/>
          </a:p>
        </p:txBody>
      </p:sp>
      <p:sp>
        <p:nvSpPr>
          <p:cNvPr id="29701" name="Rectangle 14"/>
          <p:cNvSpPr txBox="1">
            <a:spLocks noChangeArrowheads="1"/>
          </p:cNvSpPr>
          <p:nvPr/>
        </p:nvSpPr>
        <p:spPr bwMode="auto">
          <a:xfrm>
            <a:off x="1052513" y="1852613"/>
            <a:ext cx="3375025" cy="3448050"/>
          </a:xfrm>
          <a:prstGeom prst="rect">
            <a:avLst/>
          </a:prstGeom>
          <a:noFill/>
          <a:ln w="9525">
            <a:noFill/>
            <a:miter lim="800000"/>
            <a:headEnd/>
            <a:tailEnd/>
          </a:ln>
        </p:spPr>
        <p:txBody>
          <a:bodyPr lIns="0" tIns="0" rIns="0" bIns="0"/>
          <a:lstStyle/>
          <a:p>
            <a:pPr marL="361950" indent="-361950">
              <a:lnSpc>
                <a:spcPts val="2400"/>
              </a:lnSpc>
              <a:spcBef>
                <a:spcPct val="70000"/>
              </a:spcBef>
              <a:buFont typeface="Verdana" pitchFamily="34" charset="0"/>
              <a:buChar char="–"/>
            </a:pPr>
            <a:r>
              <a:rPr lang="de-DE" sz="1600"/>
              <a:t>Quelle und Datum der Ersterfassung</a:t>
            </a:r>
          </a:p>
          <a:p>
            <a:pPr marL="361950" indent="-361950">
              <a:lnSpc>
                <a:spcPts val="2400"/>
              </a:lnSpc>
              <a:spcBef>
                <a:spcPct val="70000"/>
              </a:spcBef>
              <a:buFont typeface="Verdana" pitchFamily="34" charset="0"/>
              <a:buChar char="–"/>
            </a:pPr>
            <a:r>
              <a:rPr lang="de-DE" sz="1600"/>
              <a:t>Quelle und Datum der letzten Änderung</a:t>
            </a:r>
          </a:p>
          <a:p>
            <a:pPr marL="361950" indent="-361950">
              <a:lnSpc>
                <a:spcPts val="2400"/>
              </a:lnSpc>
              <a:spcBef>
                <a:spcPct val="70000"/>
              </a:spcBef>
              <a:buFont typeface="Verdana" pitchFamily="34" charset="0"/>
              <a:buChar char="–"/>
            </a:pPr>
            <a:r>
              <a:rPr lang="de-DE" sz="1600"/>
              <a:t>Quelle und Datum der letzten Statusvergabe</a:t>
            </a:r>
          </a:p>
          <a:p>
            <a:pPr marL="361950" indent="-361950">
              <a:lnSpc>
                <a:spcPts val="2400"/>
              </a:lnSpc>
              <a:spcBef>
                <a:spcPct val="70000"/>
              </a:spcBef>
              <a:buFont typeface="Verdana" pitchFamily="34" charset="0"/>
              <a:buChar char="–"/>
            </a:pPr>
            <a:r>
              <a:rPr lang="de-DE" sz="1600"/>
              <a:t>Katalogisierungslevel</a:t>
            </a:r>
          </a:p>
          <a:p>
            <a:pPr marL="361950" indent="-361950">
              <a:lnSpc>
                <a:spcPts val="2400"/>
              </a:lnSpc>
              <a:spcBef>
                <a:spcPct val="70000"/>
              </a:spcBef>
              <a:buFont typeface="Verdana" pitchFamily="34" charset="0"/>
              <a:buChar char="–"/>
            </a:pPr>
            <a:r>
              <a:rPr lang="de-DE" sz="1600"/>
              <a:t>Kennzeichen für Hinweissatz</a:t>
            </a:r>
          </a:p>
          <a:p>
            <a:pPr marL="361950" indent="-361950">
              <a:lnSpc>
                <a:spcPts val="2400"/>
              </a:lnSpc>
              <a:spcBef>
                <a:spcPct val="70000"/>
              </a:spcBef>
              <a:buFont typeface="Verdana" pitchFamily="34" charset="0"/>
              <a:buChar char="–"/>
            </a:pPr>
            <a:r>
              <a:rPr lang="de-DE" sz="1600"/>
              <a:t>Änderungscodierung</a:t>
            </a:r>
          </a:p>
          <a:p>
            <a:pPr marL="361950" indent="-361950">
              <a:lnSpc>
                <a:spcPts val="2400"/>
              </a:lnSpc>
              <a:spcBef>
                <a:spcPct val="70000"/>
              </a:spcBef>
              <a:buFont typeface="Verdana" pitchFamily="34" charset="0"/>
              <a:buChar char="–"/>
            </a:pPr>
            <a:r>
              <a:rPr lang="de-DE" sz="1600"/>
              <a:t>Teilbestandskennzeichen</a:t>
            </a:r>
          </a:p>
        </p:txBody>
      </p:sp>
      <p:sp>
        <p:nvSpPr>
          <p:cNvPr id="6" name="Fußzeilenplatzhalter 3"/>
          <p:cNvSpPr>
            <a:spLocks noGrp="1"/>
          </p:cNvSpPr>
          <p:nvPr>
            <p:ph type="ftr" sz="quarter" idx="10"/>
          </p:nvPr>
        </p:nvSpPr>
        <p:spPr>
          <a:xfrm>
            <a:off x="514350" y="6384925"/>
            <a:ext cx="7874000" cy="152400"/>
          </a:xfrm>
          <a:noFill/>
        </p:spPr>
        <p:txBody>
          <a:bodyPr/>
          <a:lstStyle/>
          <a:p>
            <a:r>
              <a:rPr lang="fr-FR" dirty="0" smtClean="0"/>
              <a:t>| Alexander Haffner | DINI-AG-KIM Workshop | 12. April 2012</a:t>
            </a:r>
            <a:endParaRPr lang="de-DE"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827088" y="719138"/>
            <a:ext cx="6985000" cy="849312"/>
          </a:xfrm>
          <a:prstGeom prst="rect">
            <a:avLst/>
          </a:prstGeom>
          <a:noFill/>
          <a:ln w="9525">
            <a:noFill/>
            <a:miter lim="800000"/>
            <a:headEnd/>
            <a:tailEnd/>
          </a:ln>
        </p:spPr>
        <p:txBody>
          <a:bodyPr lIns="0" tIns="0" rIns="0" bIns="0"/>
          <a:lstStyle/>
          <a:p>
            <a:pPr>
              <a:lnSpc>
                <a:spcPts val="3000"/>
              </a:lnSpc>
              <a:spcBef>
                <a:spcPct val="0"/>
              </a:spcBef>
              <a:buFontTx/>
              <a:buNone/>
            </a:pPr>
            <a:r>
              <a:rPr lang="de-DE" b="1" dirty="0" err="1" smtClean="0">
                <a:solidFill>
                  <a:schemeClr val="tx2"/>
                </a:solidFill>
              </a:rPr>
              <a:t>Instanzdaten-Alignment</a:t>
            </a:r>
            <a:endParaRPr lang="de-DE" b="1" dirty="0" smtClean="0">
              <a:solidFill>
                <a:schemeClr val="tx2"/>
              </a:solidFill>
            </a:endParaRPr>
          </a:p>
          <a:p>
            <a:pPr>
              <a:lnSpc>
                <a:spcPts val="3000"/>
              </a:lnSpc>
              <a:spcBef>
                <a:spcPct val="0"/>
              </a:spcBef>
              <a:buFontTx/>
              <a:buNone/>
            </a:pPr>
            <a:r>
              <a:rPr lang="de-DE" b="1" dirty="0" smtClean="0">
                <a:solidFill>
                  <a:schemeClr val="tx2"/>
                </a:solidFill>
              </a:rPr>
              <a:t>Cross-Konkordanzen</a:t>
            </a:r>
            <a:endParaRPr lang="de-DE" b="1" dirty="0">
              <a:solidFill>
                <a:schemeClr val="tx2"/>
              </a:solidFill>
            </a:endParaRPr>
          </a:p>
        </p:txBody>
      </p:sp>
      <p:sp>
        <p:nvSpPr>
          <p:cNvPr id="29700" name="Rectangle 24"/>
          <p:cNvSpPr>
            <a:spLocks noChangeArrowheads="1"/>
          </p:cNvSpPr>
          <p:nvPr/>
        </p:nvSpPr>
        <p:spPr bwMode="auto">
          <a:xfrm>
            <a:off x="287338" y="4763"/>
            <a:ext cx="215900" cy="6856412"/>
          </a:xfrm>
          <a:prstGeom prst="rect">
            <a:avLst/>
          </a:prstGeom>
          <a:solidFill>
            <a:srgbClr val="0046C4"/>
          </a:solidFill>
          <a:ln w="9525">
            <a:noFill/>
            <a:miter lim="800000"/>
            <a:headEnd/>
            <a:tailEnd/>
          </a:ln>
        </p:spPr>
        <p:txBody>
          <a:bodyPr wrap="none" lIns="0" rIns="0" bIns="324000" anchor="b" anchorCtr="1"/>
          <a:lstStyle/>
          <a:p>
            <a:pPr algn="ctr">
              <a:spcBef>
                <a:spcPct val="0"/>
              </a:spcBef>
              <a:buFontTx/>
              <a:buNone/>
            </a:pPr>
            <a:fld id="{3CB87D25-C46D-4F75-96ED-81C96961EFD5}" type="slidenum">
              <a:rPr lang="de-DE" sz="1000" b="1"/>
              <a:pPr algn="ctr">
                <a:spcBef>
                  <a:spcPct val="0"/>
                </a:spcBef>
                <a:buFontTx/>
                <a:buNone/>
              </a:pPr>
              <a:t>22</a:t>
            </a:fld>
            <a:endParaRPr lang="de-DE" sz="1000" b="1"/>
          </a:p>
        </p:txBody>
      </p:sp>
      <p:sp>
        <p:nvSpPr>
          <p:cNvPr id="29701" name="Rectangle 14"/>
          <p:cNvSpPr txBox="1">
            <a:spLocks noChangeArrowheads="1"/>
          </p:cNvSpPr>
          <p:nvPr/>
        </p:nvSpPr>
        <p:spPr bwMode="auto">
          <a:xfrm>
            <a:off x="1052513" y="1916831"/>
            <a:ext cx="6975871" cy="3383831"/>
          </a:xfrm>
          <a:prstGeom prst="rect">
            <a:avLst/>
          </a:prstGeom>
          <a:noFill/>
          <a:ln w="9525">
            <a:noFill/>
            <a:miter lim="800000"/>
            <a:headEnd/>
            <a:tailEnd/>
          </a:ln>
        </p:spPr>
        <p:txBody>
          <a:bodyPr lIns="0" tIns="0" rIns="0" bIns="0"/>
          <a:lstStyle/>
          <a:p>
            <a:pPr marL="361950" indent="-361950">
              <a:lnSpc>
                <a:spcPts val="2400"/>
              </a:lnSpc>
              <a:spcBef>
                <a:spcPts val="600"/>
              </a:spcBef>
              <a:buFont typeface="Verdana" pitchFamily="34" charset="0"/>
              <a:buChar char="–"/>
            </a:pPr>
            <a:r>
              <a:rPr lang="de-DE" sz="1600" dirty="0" smtClean="0"/>
              <a:t>Wikipedia</a:t>
            </a:r>
          </a:p>
          <a:p>
            <a:pPr marL="361950" indent="-361950">
              <a:lnSpc>
                <a:spcPts val="2400"/>
              </a:lnSpc>
              <a:spcBef>
                <a:spcPts val="600"/>
              </a:spcBef>
              <a:buFont typeface="Verdana" pitchFamily="34" charset="0"/>
              <a:buChar char="–"/>
            </a:pPr>
            <a:r>
              <a:rPr lang="de-DE" sz="1600" dirty="0" err="1" smtClean="0"/>
              <a:t>Dbpedia</a:t>
            </a:r>
            <a:endParaRPr lang="de-DE" sz="1600" dirty="0" smtClean="0"/>
          </a:p>
          <a:p>
            <a:pPr marL="361950" indent="-361950">
              <a:lnSpc>
                <a:spcPts val="2400"/>
              </a:lnSpc>
              <a:spcBef>
                <a:spcPts val="600"/>
              </a:spcBef>
              <a:buFont typeface="Verdana" pitchFamily="34" charset="0"/>
              <a:buChar char="–"/>
            </a:pPr>
            <a:r>
              <a:rPr lang="de-DE" sz="1600" dirty="0" smtClean="0"/>
              <a:t>VIAF</a:t>
            </a:r>
          </a:p>
          <a:p>
            <a:pPr marL="361950" indent="-361950">
              <a:lnSpc>
                <a:spcPts val="2400"/>
              </a:lnSpc>
              <a:spcBef>
                <a:spcPts val="600"/>
              </a:spcBef>
              <a:buFont typeface="Verdana" pitchFamily="34" charset="0"/>
              <a:buChar char="–"/>
            </a:pPr>
            <a:r>
              <a:rPr lang="en-US" sz="1600" dirty="0" smtClean="0"/>
              <a:t>LCSH</a:t>
            </a:r>
          </a:p>
          <a:p>
            <a:pPr marL="361950" indent="-361950">
              <a:lnSpc>
                <a:spcPts val="2400"/>
              </a:lnSpc>
              <a:spcBef>
                <a:spcPts val="600"/>
              </a:spcBef>
              <a:buFont typeface="Verdana" pitchFamily="34" charset="0"/>
              <a:buChar char="–"/>
            </a:pPr>
            <a:r>
              <a:rPr lang="en-US" sz="1600" dirty="0" smtClean="0"/>
              <a:t>RAMEAU</a:t>
            </a:r>
          </a:p>
          <a:p>
            <a:pPr marL="361950" indent="-361950">
              <a:lnSpc>
                <a:spcPts val="2400"/>
              </a:lnSpc>
              <a:spcBef>
                <a:spcPts val="600"/>
              </a:spcBef>
              <a:buFont typeface="Verdana" pitchFamily="34" charset="0"/>
              <a:buChar char="–"/>
            </a:pPr>
            <a:r>
              <a:rPr lang="en-US" sz="1600" dirty="0" smtClean="0"/>
              <a:t>STW</a:t>
            </a:r>
          </a:p>
          <a:p>
            <a:pPr marL="361950" indent="-361950">
              <a:lnSpc>
                <a:spcPts val="2400"/>
              </a:lnSpc>
              <a:spcBef>
                <a:spcPts val="600"/>
              </a:spcBef>
              <a:buFont typeface="Verdana" pitchFamily="34" charset="0"/>
              <a:buChar char="–"/>
            </a:pPr>
            <a:r>
              <a:rPr lang="de-DE" sz="1600" dirty="0" err="1" smtClean="0"/>
              <a:t>GeoNames</a:t>
            </a:r>
            <a:endParaRPr lang="de-DE" sz="1600" dirty="0" smtClean="0"/>
          </a:p>
          <a:p>
            <a:pPr marL="361950" indent="-361950">
              <a:lnSpc>
                <a:spcPts val="2400"/>
              </a:lnSpc>
              <a:spcBef>
                <a:spcPts val="600"/>
              </a:spcBef>
              <a:buFont typeface="Verdana" pitchFamily="34" charset="0"/>
              <a:buChar char="–"/>
            </a:pPr>
            <a:r>
              <a:rPr lang="de-DE" sz="1600" dirty="0" err="1" smtClean="0"/>
              <a:t>MusicBrainz</a:t>
            </a:r>
            <a:endParaRPr lang="de-DE" sz="1600" dirty="0" smtClean="0"/>
          </a:p>
          <a:p>
            <a:pPr marL="361950" indent="-361950">
              <a:lnSpc>
                <a:spcPts val="2400"/>
              </a:lnSpc>
              <a:spcBef>
                <a:spcPts val="600"/>
              </a:spcBef>
              <a:buFont typeface="Verdana" pitchFamily="34" charset="0"/>
              <a:buChar char="–"/>
            </a:pPr>
            <a:r>
              <a:rPr lang="de-DE" sz="1600" dirty="0" smtClean="0"/>
              <a:t>???</a:t>
            </a:r>
          </a:p>
        </p:txBody>
      </p:sp>
      <p:sp>
        <p:nvSpPr>
          <p:cNvPr id="5" name="Fußzeilenplatzhalter 3"/>
          <p:cNvSpPr>
            <a:spLocks noGrp="1"/>
          </p:cNvSpPr>
          <p:nvPr>
            <p:ph type="ftr" sz="quarter" idx="10"/>
          </p:nvPr>
        </p:nvSpPr>
        <p:spPr>
          <a:xfrm>
            <a:off x="514350" y="6384925"/>
            <a:ext cx="7874000" cy="152400"/>
          </a:xfrm>
          <a:noFill/>
        </p:spPr>
        <p:txBody>
          <a:bodyPr/>
          <a:lstStyle/>
          <a:p>
            <a:r>
              <a:rPr lang="fr-FR" dirty="0" smtClean="0"/>
              <a:t>| Alexander Haffner | DINI-AG-KIM Workshop | 12. April 2012</a:t>
            </a:r>
            <a:endParaRPr lang="de-DE"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827088" y="719138"/>
            <a:ext cx="6985000" cy="849312"/>
          </a:xfrm>
          <a:prstGeom prst="rect">
            <a:avLst/>
          </a:prstGeom>
          <a:noFill/>
          <a:ln w="9525">
            <a:noFill/>
            <a:miter lim="800000"/>
            <a:headEnd/>
            <a:tailEnd/>
          </a:ln>
        </p:spPr>
        <p:txBody>
          <a:bodyPr lIns="0" tIns="0" rIns="0" bIns="0"/>
          <a:lstStyle/>
          <a:p>
            <a:pPr>
              <a:lnSpc>
                <a:spcPts val="3000"/>
              </a:lnSpc>
              <a:spcBef>
                <a:spcPct val="0"/>
              </a:spcBef>
              <a:buFontTx/>
              <a:buNone/>
            </a:pPr>
            <a:r>
              <a:rPr lang="de-DE" b="1" dirty="0" smtClean="0">
                <a:solidFill>
                  <a:schemeClr val="tx2"/>
                </a:solidFill>
              </a:rPr>
              <a:t>Weiteres Vorgehen</a:t>
            </a:r>
            <a:endParaRPr lang="de-DE" b="1" dirty="0">
              <a:solidFill>
                <a:schemeClr val="tx2"/>
              </a:solidFill>
            </a:endParaRPr>
          </a:p>
        </p:txBody>
      </p:sp>
      <p:sp>
        <p:nvSpPr>
          <p:cNvPr id="29700" name="Rectangle 24"/>
          <p:cNvSpPr>
            <a:spLocks noChangeArrowheads="1"/>
          </p:cNvSpPr>
          <p:nvPr/>
        </p:nvSpPr>
        <p:spPr bwMode="auto">
          <a:xfrm>
            <a:off x="287338" y="4763"/>
            <a:ext cx="215900" cy="6856412"/>
          </a:xfrm>
          <a:prstGeom prst="rect">
            <a:avLst/>
          </a:prstGeom>
          <a:solidFill>
            <a:srgbClr val="0046C4"/>
          </a:solidFill>
          <a:ln w="9525">
            <a:noFill/>
            <a:miter lim="800000"/>
            <a:headEnd/>
            <a:tailEnd/>
          </a:ln>
        </p:spPr>
        <p:txBody>
          <a:bodyPr wrap="none" lIns="0" rIns="0" bIns="324000" anchor="b" anchorCtr="1"/>
          <a:lstStyle/>
          <a:p>
            <a:pPr algn="ctr">
              <a:spcBef>
                <a:spcPct val="0"/>
              </a:spcBef>
              <a:buFontTx/>
              <a:buNone/>
            </a:pPr>
            <a:fld id="{3CB87D25-C46D-4F75-96ED-81C96961EFD5}" type="slidenum">
              <a:rPr lang="de-DE" sz="1000" b="1"/>
              <a:pPr algn="ctr">
                <a:spcBef>
                  <a:spcPct val="0"/>
                </a:spcBef>
                <a:buFontTx/>
                <a:buNone/>
              </a:pPr>
              <a:t>23</a:t>
            </a:fld>
            <a:endParaRPr lang="de-DE" sz="1000" b="1"/>
          </a:p>
        </p:txBody>
      </p:sp>
      <p:sp>
        <p:nvSpPr>
          <p:cNvPr id="29701" name="Rectangle 14"/>
          <p:cNvSpPr txBox="1">
            <a:spLocks noChangeArrowheads="1"/>
          </p:cNvSpPr>
          <p:nvPr/>
        </p:nvSpPr>
        <p:spPr bwMode="auto">
          <a:xfrm>
            <a:off x="1043608" y="1844824"/>
            <a:ext cx="6975871" cy="2943994"/>
          </a:xfrm>
          <a:prstGeom prst="rect">
            <a:avLst/>
          </a:prstGeom>
          <a:noFill/>
          <a:ln w="9525">
            <a:noFill/>
            <a:miter lim="800000"/>
            <a:headEnd/>
            <a:tailEnd/>
          </a:ln>
        </p:spPr>
        <p:txBody>
          <a:bodyPr lIns="0" tIns="0" rIns="0" bIns="0"/>
          <a:lstStyle/>
          <a:p>
            <a:pPr marL="361950" indent="-361950">
              <a:lnSpc>
                <a:spcPts val="2400"/>
              </a:lnSpc>
              <a:spcBef>
                <a:spcPts val="1200"/>
              </a:spcBef>
              <a:buFont typeface="Verdana" pitchFamily="34" charset="0"/>
              <a:buChar char="–"/>
            </a:pPr>
            <a:r>
              <a:rPr lang="de-DE" sz="1800" dirty="0" smtClean="0"/>
              <a:t>2. April bis 27. April</a:t>
            </a:r>
          </a:p>
          <a:p>
            <a:pPr marL="819150" lvl="1" indent="-361950">
              <a:lnSpc>
                <a:spcPts val="2400"/>
              </a:lnSpc>
              <a:spcBef>
                <a:spcPts val="1200"/>
              </a:spcBef>
              <a:buFont typeface="Verdana" pitchFamily="34" charset="0"/>
              <a:buChar char="–"/>
            </a:pPr>
            <a:r>
              <a:rPr lang="de-DE" sz="1800" dirty="0" smtClean="0"/>
              <a:t>Test der Konversion durch DNB</a:t>
            </a:r>
          </a:p>
          <a:p>
            <a:pPr marL="819150" lvl="1" indent="-361950">
              <a:lnSpc>
                <a:spcPts val="2400"/>
              </a:lnSpc>
              <a:spcBef>
                <a:spcPts val="1200"/>
              </a:spcBef>
              <a:buFont typeface="Verdana" pitchFamily="34" charset="0"/>
              <a:buChar char="–"/>
            </a:pPr>
            <a:r>
              <a:rPr lang="de-DE" sz="1800" dirty="0" smtClean="0"/>
              <a:t>Fehlerkorrektur</a:t>
            </a:r>
          </a:p>
          <a:p>
            <a:pPr marL="361950" indent="-361950">
              <a:lnSpc>
                <a:spcPts val="2400"/>
              </a:lnSpc>
              <a:spcBef>
                <a:spcPts val="1200"/>
              </a:spcBef>
              <a:buFont typeface="Verdana" pitchFamily="34" charset="0"/>
              <a:buChar char="–"/>
            </a:pPr>
            <a:r>
              <a:rPr lang="de-DE" sz="1800" dirty="0" smtClean="0"/>
              <a:t>27. April</a:t>
            </a:r>
          </a:p>
          <a:p>
            <a:pPr marL="819150" lvl="1" indent="-361950">
              <a:lnSpc>
                <a:spcPts val="2400"/>
              </a:lnSpc>
              <a:spcBef>
                <a:spcPts val="1200"/>
              </a:spcBef>
              <a:buFont typeface="Verdana" pitchFamily="34" charset="0"/>
              <a:buChar char="–"/>
            </a:pPr>
            <a:r>
              <a:rPr lang="de-DE" sz="1800" dirty="0" smtClean="0"/>
              <a:t>Launch</a:t>
            </a:r>
          </a:p>
          <a:p>
            <a:pPr marL="361950" indent="-361950">
              <a:lnSpc>
                <a:spcPts val="2400"/>
              </a:lnSpc>
              <a:spcBef>
                <a:spcPts val="1200"/>
              </a:spcBef>
              <a:buFont typeface="Verdana" pitchFamily="34" charset="0"/>
              <a:buChar char="–"/>
            </a:pPr>
            <a:r>
              <a:rPr lang="de-DE" sz="1800" dirty="0" smtClean="0"/>
              <a:t>Folgezeit</a:t>
            </a:r>
          </a:p>
          <a:p>
            <a:pPr marL="819150" lvl="1" indent="-361950">
              <a:lnSpc>
                <a:spcPts val="2400"/>
              </a:lnSpc>
              <a:spcBef>
                <a:spcPts val="1200"/>
              </a:spcBef>
              <a:buFont typeface="Verdana" pitchFamily="34" charset="0"/>
              <a:buChar char="–"/>
            </a:pPr>
            <a:r>
              <a:rPr lang="de-DE" sz="1800" dirty="0" smtClean="0"/>
              <a:t>Fehlenden Punkte in Transformation aufnehmen</a:t>
            </a:r>
          </a:p>
          <a:p>
            <a:pPr marL="819150" lvl="1" indent="-361950">
              <a:lnSpc>
                <a:spcPts val="2400"/>
              </a:lnSpc>
              <a:spcBef>
                <a:spcPts val="1200"/>
              </a:spcBef>
              <a:buFont typeface="Verdana" pitchFamily="34" charset="0"/>
              <a:buChar char="–"/>
            </a:pPr>
            <a:r>
              <a:rPr lang="de-DE" sz="1800" dirty="0" smtClean="0"/>
              <a:t>Bei Bedarf der Community Ontologie erweitern</a:t>
            </a:r>
            <a:endParaRPr lang="de-DE" sz="1800" dirty="0"/>
          </a:p>
        </p:txBody>
      </p:sp>
      <p:sp>
        <p:nvSpPr>
          <p:cNvPr id="5" name="Fußzeilenplatzhalter 3"/>
          <p:cNvSpPr>
            <a:spLocks noGrp="1"/>
          </p:cNvSpPr>
          <p:nvPr>
            <p:ph type="ftr" sz="quarter" idx="10"/>
          </p:nvPr>
        </p:nvSpPr>
        <p:spPr>
          <a:xfrm>
            <a:off x="514350" y="6384925"/>
            <a:ext cx="7874000" cy="152400"/>
          </a:xfrm>
          <a:noFill/>
        </p:spPr>
        <p:txBody>
          <a:bodyPr/>
          <a:lstStyle/>
          <a:p>
            <a:r>
              <a:rPr lang="fr-FR" dirty="0" smtClean="0"/>
              <a:t>| Alexander Haffner | DINI-AG-KIM Workshop | 12. April 2012</a:t>
            </a:r>
            <a:endParaRPr lang="de-DE"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8"/>
          <p:cNvSpPr>
            <a:spLocks noGrp="1" noChangeArrowheads="1"/>
          </p:cNvSpPr>
          <p:nvPr>
            <p:ph type="body" idx="1"/>
          </p:nvPr>
        </p:nvSpPr>
        <p:spPr>
          <a:xfrm>
            <a:off x="827088" y="1844675"/>
            <a:ext cx="7593012" cy="4065588"/>
          </a:xfrm>
        </p:spPr>
        <p:txBody>
          <a:bodyPr/>
          <a:lstStyle/>
          <a:p>
            <a:pPr algn="ctr" eaLnBrk="1" hangingPunct="1">
              <a:lnSpc>
                <a:spcPts val="3500"/>
              </a:lnSpc>
              <a:buFont typeface="Verdana" pitchFamily="34" charset="0"/>
              <a:buNone/>
            </a:pPr>
            <a:r>
              <a:rPr lang="en-US" sz="3200" b="1" smtClean="0"/>
              <a:t>Vielen Dank!</a:t>
            </a:r>
          </a:p>
          <a:p>
            <a:pPr algn="ctr" eaLnBrk="1" hangingPunct="1">
              <a:lnSpc>
                <a:spcPts val="3500"/>
              </a:lnSpc>
              <a:buFont typeface="Verdana" pitchFamily="34" charset="0"/>
              <a:buNone/>
            </a:pPr>
            <a:endParaRPr lang="en-US" sz="3200" b="1" smtClean="0"/>
          </a:p>
          <a:p>
            <a:pPr algn="ctr" eaLnBrk="1" hangingPunct="1">
              <a:lnSpc>
                <a:spcPts val="3500"/>
              </a:lnSpc>
              <a:buFont typeface="Verdana" pitchFamily="34" charset="0"/>
              <a:buNone/>
            </a:pPr>
            <a:r>
              <a:rPr lang="en-US" smtClean="0"/>
              <a:t>discussion is welcome…</a:t>
            </a:r>
          </a:p>
          <a:p>
            <a:pPr algn="ctr" eaLnBrk="1" hangingPunct="1">
              <a:lnSpc>
                <a:spcPts val="3500"/>
              </a:lnSpc>
              <a:buFont typeface="Verdana" pitchFamily="34" charset="0"/>
              <a:buNone/>
            </a:pPr>
            <a:endParaRPr lang="en-US" smtClean="0"/>
          </a:p>
          <a:p>
            <a:pPr algn="ctr" eaLnBrk="1" hangingPunct="1">
              <a:lnSpc>
                <a:spcPts val="3500"/>
              </a:lnSpc>
              <a:buFont typeface="Verdana" pitchFamily="34" charset="0"/>
              <a:buNone/>
            </a:pPr>
            <a:endParaRPr lang="en-US" smtClean="0"/>
          </a:p>
          <a:p>
            <a:pPr algn="ctr" eaLnBrk="1" hangingPunct="1">
              <a:lnSpc>
                <a:spcPts val="3500"/>
              </a:lnSpc>
              <a:buFont typeface="Verdana" pitchFamily="34" charset="0"/>
              <a:buNone/>
            </a:pPr>
            <a:endParaRPr lang="en-US" b="1" smtClean="0"/>
          </a:p>
          <a:p>
            <a:pPr algn="ctr" eaLnBrk="1" hangingPunct="1">
              <a:lnSpc>
                <a:spcPts val="3500"/>
              </a:lnSpc>
              <a:buFont typeface="Verdana" pitchFamily="34" charset="0"/>
              <a:buNone/>
            </a:pPr>
            <a:endParaRPr lang="en-US" b="1" smtClean="0"/>
          </a:p>
          <a:p>
            <a:pPr algn="ctr" eaLnBrk="1" hangingPunct="1">
              <a:lnSpc>
                <a:spcPts val="3500"/>
              </a:lnSpc>
              <a:buFont typeface="Verdana" pitchFamily="34" charset="0"/>
              <a:buNone/>
            </a:pPr>
            <a:r>
              <a:rPr lang="en-US" smtClean="0"/>
              <a:t> </a:t>
            </a:r>
          </a:p>
        </p:txBody>
      </p:sp>
      <p:sp>
        <p:nvSpPr>
          <p:cNvPr id="30723" name="Rectangle 24"/>
          <p:cNvSpPr>
            <a:spLocks noChangeArrowheads="1"/>
          </p:cNvSpPr>
          <p:nvPr/>
        </p:nvSpPr>
        <p:spPr bwMode="auto">
          <a:xfrm>
            <a:off x="287338" y="4763"/>
            <a:ext cx="215900" cy="6856412"/>
          </a:xfrm>
          <a:prstGeom prst="rect">
            <a:avLst/>
          </a:prstGeom>
          <a:solidFill>
            <a:srgbClr val="0046C4"/>
          </a:solidFill>
          <a:ln w="9525">
            <a:noFill/>
            <a:miter lim="800000"/>
            <a:headEnd/>
            <a:tailEnd/>
          </a:ln>
        </p:spPr>
        <p:txBody>
          <a:bodyPr wrap="none" lIns="0" rIns="0" bIns="324000" anchor="b" anchorCtr="1"/>
          <a:lstStyle/>
          <a:p>
            <a:pPr algn="ctr">
              <a:spcBef>
                <a:spcPct val="0"/>
              </a:spcBef>
              <a:buFontTx/>
              <a:buNone/>
            </a:pPr>
            <a:fld id="{1BCFD784-282A-4F3F-8124-9516F05A2C31}" type="slidenum">
              <a:rPr lang="de-DE" sz="1000" b="1"/>
              <a:pPr algn="ctr">
                <a:spcBef>
                  <a:spcPct val="0"/>
                </a:spcBef>
                <a:buFontTx/>
                <a:buNone/>
              </a:pPr>
              <a:t>24</a:t>
            </a:fld>
            <a:endParaRPr lang="de-DE" sz="1000" b="1"/>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287338" y="0"/>
            <a:ext cx="215900" cy="6856413"/>
          </a:xfrm>
          <a:prstGeom prst="rect">
            <a:avLst/>
          </a:prstGeom>
          <a:solidFill>
            <a:srgbClr val="FFC920"/>
          </a:solidFill>
          <a:ln w="9525">
            <a:noFill/>
            <a:miter lim="800000"/>
            <a:headEnd/>
            <a:tailEnd/>
          </a:ln>
        </p:spPr>
        <p:txBody>
          <a:bodyPr wrap="none" lIns="0" rIns="0" bIns="324000" anchor="b" anchorCtr="1"/>
          <a:lstStyle/>
          <a:p>
            <a:pPr algn="ctr">
              <a:spcBef>
                <a:spcPct val="0"/>
              </a:spcBef>
              <a:buFontTx/>
              <a:buNone/>
            </a:pPr>
            <a:fld id="{3B9EB78B-058C-45A7-9A26-294AE4EE93F2}" type="slidenum">
              <a:rPr lang="de-DE" sz="1000" b="1"/>
              <a:pPr algn="ctr">
                <a:spcBef>
                  <a:spcPct val="0"/>
                </a:spcBef>
                <a:buFontTx/>
                <a:buNone/>
              </a:pPr>
              <a:t>25</a:t>
            </a:fld>
            <a:endParaRPr lang="de-DE" sz="1000" b="1"/>
          </a:p>
        </p:txBody>
      </p:sp>
      <p:sp>
        <p:nvSpPr>
          <p:cNvPr id="6" name="Rectangle 4"/>
          <p:cNvSpPr txBox="1">
            <a:spLocks noChangeArrowheads="1"/>
          </p:cNvSpPr>
          <p:nvPr/>
        </p:nvSpPr>
        <p:spPr bwMode="auto">
          <a:xfrm>
            <a:off x="899592" y="404664"/>
            <a:ext cx="6911975" cy="417512"/>
          </a:xfrm>
          <a:prstGeom prst="rect">
            <a:avLst/>
          </a:prstGeom>
          <a:noFill/>
          <a:ln w="9525">
            <a:noFill/>
            <a:miter lim="800000"/>
            <a:headEnd/>
            <a:tailEnd/>
          </a:ln>
        </p:spPr>
        <p:txBody>
          <a:bodyPr lIns="0" tIns="0" rIns="0" bIns="0"/>
          <a:lstStyle/>
          <a:p>
            <a:pPr>
              <a:lnSpc>
                <a:spcPts val="3000"/>
              </a:lnSpc>
              <a:spcBef>
                <a:spcPct val="0"/>
              </a:spcBef>
              <a:buFontTx/>
              <a:buNone/>
              <a:defRPr/>
            </a:pPr>
            <a:r>
              <a:rPr lang="en-US" b="1" kern="0" dirty="0" err="1">
                <a:solidFill>
                  <a:schemeClr val="tx2"/>
                </a:solidFill>
                <a:latin typeface="+mj-lt"/>
                <a:ea typeface="+mj-ea"/>
                <a:cs typeface="+mj-cs"/>
              </a:rPr>
              <a:t>Beispiel</a:t>
            </a:r>
            <a:r>
              <a:rPr lang="en-US" b="1" kern="0" dirty="0">
                <a:solidFill>
                  <a:schemeClr val="tx2"/>
                </a:solidFill>
                <a:latin typeface="+mj-lt"/>
                <a:ea typeface="+mj-ea"/>
                <a:cs typeface="+mj-cs"/>
              </a:rPr>
              <a:t> </a:t>
            </a:r>
            <a:r>
              <a:rPr lang="en-US" b="1" kern="0" dirty="0" smtClean="0">
                <a:solidFill>
                  <a:schemeClr val="tx2"/>
                </a:solidFill>
                <a:latin typeface="+mj-lt"/>
                <a:ea typeface="+mj-ea"/>
                <a:cs typeface="+mj-cs"/>
              </a:rPr>
              <a:t>Person</a:t>
            </a:r>
            <a:endParaRPr lang="en-US" b="1" kern="0" dirty="0">
              <a:solidFill>
                <a:schemeClr val="tx2"/>
              </a:solidFill>
              <a:latin typeface="+mj-lt"/>
              <a:ea typeface="+mj-ea"/>
              <a:cs typeface="+mj-cs"/>
            </a:endParaRPr>
          </a:p>
        </p:txBody>
      </p:sp>
      <p:pic>
        <p:nvPicPr>
          <p:cNvPr id="1026" name="Picture 2"/>
          <p:cNvPicPr>
            <a:picLocks noChangeAspect="1" noChangeArrowheads="1"/>
          </p:cNvPicPr>
          <p:nvPr/>
        </p:nvPicPr>
        <p:blipFill>
          <a:blip r:embed="rId2" cstate="print"/>
          <a:srcRect/>
          <a:stretch>
            <a:fillRect/>
          </a:stretch>
        </p:blipFill>
        <p:spPr bwMode="auto">
          <a:xfrm>
            <a:off x="899591" y="825137"/>
            <a:ext cx="7082632" cy="6021288"/>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323652" y="0"/>
            <a:ext cx="215900" cy="6856413"/>
          </a:xfrm>
          <a:prstGeom prst="rect">
            <a:avLst/>
          </a:prstGeom>
          <a:solidFill>
            <a:srgbClr val="FFC920"/>
          </a:solidFill>
          <a:ln w="9525">
            <a:noFill/>
            <a:miter lim="800000"/>
            <a:headEnd/>
            <a:tailEnd/>
          </a:ln>
        </p:spPr>
        <p:txBody>
          <a:bodyPr wrap="none" lIns="0" rIns="0" bIns="324000" anchor="b" anchorCtr="1"/>
          <a:lstStyle/>
          <a:p>
            <a:pPr algn="ctr">
              <a:spcBef>
                <a:spcPct val="0"/>
              </a:spcBef>
              <a:buFontTx/>
              <a:buNone/>
            </a:pPr>
            <a:fld id="{3B9EB78B-058C-45A7-9A26-294AE4EE93F2}" type="slidenum">
              <a:rPr lang="de-DE" sz="1000" b="1"/>
              <a:pPr algn="ctr">
                <a:spcBef>
                  <a:spcPct val="0"/>
                </a:spcBef>
                <a:buFontTx/>
                <a:buNone/>
              </a:pPr>
              <a:t>26</a:t>
            </a:fld>
            <a:endParaRPr lang="de-DE" sz="1000" b="1"/>
          </a:p>
        </p:txBody>
      </p:sp>
      <p:sp>
        <p:nvSpPr>
          <p:cNvPr id="6" name="Rectangle 4"/>
          <p:cNvSpPr txBox="1">
            <a:spLocks noChangeArrowheads="1"/>
          </p:cNvSpPr>
          <p:nvPr/>
        </p:nvSpPr>
        <p:spPr bwMode="auto">
          <a:xfrm>
            <a:off x="827088" y="719138"/>
            <a:ext cx="6911975" cy="417512"/>
          </a:xfrm>
          <a:prstGeom prst="rect">
            <a:avLst/>
          </a:prstGeom>
          <a:noFill/>
          <a:ln w="9525">
            <a:noFill/>
            <a:miter lim="800000"/>
            <a:headEnd/>
            <a:tailEnd/>
          </a:ln>
        </p:spPr>
        <p:txBody>
          <a:bodyPr lIns="0" tIns="0" rIns="0" bIns="0"/>
          <a:lstStyle/>
          <a:p>
            <a:pPr>
              <a:lnSpc>
                <a:spcPts val="3000"/>
              </a:lnSpc>
              <a:spcBef>
                <a:spcPct val="0"/>
              </a:spcBef>
              <a:buFontTx/>
              <a:buNone/>
              <a:defRPr/>
            </a:pPr>
            <a:r>
              <a:rPr lang="en-US" b="1" kern="0" dirty="0" err="1">
                <a:solidFill>
                  <a:schemeClr val="tx2"/>
                </a:solidFill>
                <a:latin typeface="+mj-lt"/>
                <a:ea typeface="+mj-ea"/>
                <a:cs typeface="+mj-cs"/>
              </a:rPr>
              <a:t>Beispiel</a:t>
            </a:r>
            <a:r>
              <a:rPr lang="en-US" b="1" kern="0" dirty="0">
                <a:solidFill>
                  <a:schemeClr val="tx2"/>
                </a:solidFill>
                <a:latin typeface="+mj-lt"/>
                <a:ea typeface="+mj-ea"/>
                <a:cs typeface="+mj-cs"/>
              </a:rPr>
              <a:t> </a:t>
            </a:r>
            <a:r>
              <a:rPr lang="en-US" b="1" kern="0" dirty="0" err="1" smtClean="0">
                <a:solidFill>
                  <a:schemeClr val="tx2"/>
                </a:solidFill>
                <a:latin typeface="+mj-lt"/>
                <a:ea typeface="+mj-ea"/>
                <a:cs typeface="+mj-cs"/>
              </a:rPr>
              <a:t>Körperschaft</a:t>
            </a:r>
            <a:endParaRPr lang="en-US" b="1" kern="0" dirty="0">
              <a:solidFill>
                <a:schemeClr val="tx2"/>
              </a:solidFill>
              <a:latin typeface="+mj-lt"/>
              <a:ea typeface="+mj-ea"/>
              <a:cs typeface="+mj-cs"/>
            </a:endParaRPr>
          </a:p>
        </p:txBody>
      </p:sp>
      <p:sp>
        <p:nvSpPr>
          <p:cNvPr id="5" name="Pfeil nach rechts 4"/>
          <p:cNvSpPr/>
          <p:nvPr/>
        </p:nvSpPr>
        <p:spPr bwMode="auto">
          <a:xfrm>
            <a:off x="0" y="4569553"/>
            <a:ext cx="755576" cy="216024"/>
          </a:xfrm>
          <a:prstGeom prst="rightArrow">
            <a:avLst/>
          </a:prstGeom>
          <a:solidFill>
            <a:srgbClr val="FCF4B6"/>
          </a:solidFill>
          <a:ln w="9525" cap="flat" cmpd="sng" algn="ctr">
            <a:solidFill>
              <a:srgbClr val="FFFF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None/>
              <a:tabLst/>
            </a:pPr>
            <a:r>
              <a:rPr lang="de-DE" sz="1200" dirty="0" smtClean="0"/>
              <a:t>V</a:t>
            </a:r>
            <a:r>
              <a:rPr kumimoji="0" lang="de-DE" sz="1200" b="0" i="0" u="none" strike="noStrike" cap="none" normalizeH="0" baseline="0" dirty="0" smtClean="0">
                <a:ln>
                  <a:noFill/>
                </a:ln>
                <a:solidFill>
                  <a:schemeClr val="tx1"/>
                </a:solidFill>
                <a:effectLst/>
                <a:latin typeface="Verdana" pitchFamily="34" charset="0"/>
                <a:cs typeface="Arial" charset="0"/>
              </a:rPr>
              <a:t>A</a:t>
            </a:r>
          </a:p>
        </p:txBody>
      </p:sp>
      <p:pic>
        <p:nvPicPr>
          <p:cNvPr id="3074" name="Picture 2"/>
          <p:cNvPicPr>
            <a:picLocks noChangeAspect="1" noChangeArrowheads="1"/>
          </p:cNvPicPr>
          <p:nvPr/>
        </p:nvPicPr>
        <p:blipFill>
          <a:blip r:embed="rId3" cstate="print"/>
          <a:srcRect/>
          <a:stretch>
            <a:fillRect/>
          </a:stretch>
        </p:blipFill>
        <p:spPr bwMode="auto">
          <a:xfrm>
            <a:off x="755576" y="1340768"/>
            <a:ext cx="7515225" cy="4886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287338" y="0"/>
            <a:ext cx="215900" cy="6856413"/>
          </a:xfrm>
          <a:prstGeom prst="rect">
            <a:avLst/>
          </a:prstGeom>
          <a:solidFill>
            <a:srgbClr val="FFC920"/>
          </a:solidFill>
          <a:ln w="9525">
            <a:noFill/>
            <a:miter lim="800000"/>
            <a:headEnd/>
            <a:tailEnd/>
          </a:ln>
        </p:spPr>
        <p:txBody>
          <a:bodyPr wrap="none" lIns="0" rIns="0" bIns="324000" anchor="b" anchorCtr="1"/>
          <a:lstStyle/>
          <a:p>
            <a:pPr algn="ctr">
              <a:spcBef>
                <a:spcPct val="0"/>
              </a:spcBef>
              <a:buFontTx/>
              <a:buNone/>
            </a:pPr>
            <a:fld id="{3B9EB78B-058C-45A7-9A26-294AE4EE93F2}" type="slidenum">
              <a:rPr lang="de-DE" sz="1000" b="1"/>
              <a:pPr algn="ctr">
                <a:spcBef>
                  <a:spcPct val="0"/>
                </a:spcBef>
                <a:buFontTx/>
                <a:buNone/>
              </a:pPr>
              <a:t>27</a:t>
            </a:fld>
            <a:endParaRPr lang="de-DE" sz="1000" b="1"/>
          </a:p>
        </p:txBody>
      </p:sp>
      <p:sp>
        <p:nvSpPr>
          <p:cNvPr id="6" name="Rectangle 4"/>
          <p:cNvSpPr txBox="1">
            <a:spLocks noChangeArrowheads="1"/>
          </p:cNvSpPr>
          <p:nvPr/>
        </p:nvSpPr>
        <p:spPr bwMode="auto">
          <a:xfrm>
            <a:off x="899592" y="404664"/>
            <a:ext cx="6911975" cy="417512"/>
          </a:xfrm>
          <a:prstGeom prst="rect">
            <a:avLst/>
          </a:prstGeom>
          <a:noFill/>
          <a:ln w="9525">
            <a:noFill/>
            <a:miter lim="800000"/>
            <a:headEnd/>
            <a:tailEnd/>
          </a:ln>
        </p:spPr>
        <p:txBody>
          <a:bodyPr lIns="0" tIns="0" rIns="0" bIns="0"/>
          <a:lstStyle/>
          <a:p>
            <a:pPr>
              <a:lnSpc>
                <a:spcPts val="3000"/>
              </a:lnSpc>
              <a:spcBef>
                <a:spcPct val="0"/>
              </a:spcBef>
              <a:buFontTx/>
              <a:buNone/>
              <a:defRPr/>
            </a:pPr>
            <a:r>
              <a:rPr lang="en-US" b="1" kern="0" dirty="0" err="1">
                <a:solidFill>
                  <a:schemeClr val="tx2"/>
                </a:solidFill>
                <a:latin typeface="+mj-lt"/>
                <a:ea typeface="+mj-ea"/>
                <a:cs typeface="+mj-cs"/>
              </a:rPr>
              <a:t>Beispiel</a:t>
            </a:r>
            <a:r>
              <a:rPr lang="en-US" b="1" kern="0" dirty="0">
                <a:solidFill>
                  <a:schemeClr val="tx2"/>
                </a:solidFill>
                <a:latin typeface="+mj-lt"/>
                <a:ea typeface="+mj-ea"/>
                <a:cs typeface="+mj-cs"/>
              </a:rPr>
              <a:t> </a:t>
            </a:r>
            <a:r>
              <a:rPr lang="en-US" b="1" kern="0" dirty="0" err="1" smtClean="0">
                <a:solidFill>
                  <a:schemeClr val="tx2"/>
                </a:solidFill>
                <a:latin typeface="+mj-lt"/>
                <a:ea typeface="+mj-ea"/>
                <a:cs typeface="+mj-cs"/>
              </a:rPr>
              <a:t>Schlagwort</a:t>
            </a:r>
            <a:endParaRPr lang="en-US" b="1" kern="0" dirty="0">
              <a:solidFill>
                <a:schemeClr val="tx2"/>
              </a:solidFill>
              <a:latin typeface="+mj-lt"/>
              <a:ea typeface="+mj-ea"/>
              <a:cs typeface="+mj-cs"/>
            </a:endParaRPr>
          </a:p>
        </p:txBody>
      </p:sp>
      <p:pic>
        <p:nvPicPr>
          <p:cNvPr id="5122" name="Picture 2"/>
          <p:cNvPicPr>
            <a:picLocks noChangeAspect="1" noChangeArrowheads="1"/>
          </p:cNvPicPr>
          <p:nvPr/>
        </p:nvPicPr>
        <p:blipFill>
          <a:blip r:embed="rId2" cstate="print"/>
          <a:srcRect/>
          <a:stretch>
            <a:fillRect/>
          </a:stretch>
        </p:blipFill>
        <p:spPr bwMode="auto">
          <a:xfrm>
            <a:off x="611560" y="2132856"/>
            <a:ext cx="8532440" cy="1806677"/>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827088" y="1125538"/>
            <a:ext cx="7593012" cy="574675"/>
          </a:xfrm>
        </p:spPr>
        <p:txBody>
          <a:bodyPr/>
          <a:lstStyle/>
          <a:p>
            <a:r>
              <a:rPr lang="de-DE" smtClean="0"/>
              <a:t>Gemeinsame Normdatei (GND)</a:t>
            </a:r>
          </a:p>
        </p:txBody>
      </p:sp>
      <p:sp>
        <p:nvSpPr>
          <p:cNvPr id="10244" name="Rectangle 3"/>
          <p:cNvSpPr>
            <a:spLocks noGrp="1" noChangeArrowheads="1"/>
          </p:cNvSpPr>
          <p:nvPr>
            <p:ph type="body" idx="1"/>
          </p:nvPr>
        </p:nvSpPr>
        <p:spPr>
          <a:xfrm>
            <a:off x="827088" y="1916113"/>
            <a:ext cx="7593012" cy="3417887"/>
          </a:xfrm>
        </p:spPr>
        <p:txBody>
          <a:bodyPr/>
          <a:lstStyle/>
          <a:p>
            <a:pPr marL="381000" indent="-381000">
              <a:lnSpc>
                <a:spcPts val="1800"/>
              </a:lnSpc>
              <a:defRPr/>
            </a:pPr>
            <a:r>
              <a:rPr lang="de-DE" dirty="0" smtClean="0">
                <a:latin typeface="+mj-lt"/>
              </a:rPr>
              <a:t>Integration der Normdateien (PND, GKD, SWD, DMA-EST) in objektorientierter Struktur</a:t>
            </a:r>
          </a:p>
          <a:p>
            <a:pPr marL="917575" lvl="1" indent="-381000">
              <a:lnSpc>
                <a:spcPts val="1800"/>
              </a:lnSpc>
              <a:defRPr/>
            </a:pPr>
            <a:r>
              <a:rPr lang="de-DE" dirty="0" err="1" smtClean="0">
                <a:latin typeface="+mj-lt"/>
              </a:rPr>
              <a:t>Entitätenbasierte</a:t>
            </a:r>
            <a:r>
              <a:rPr lang="de-DE" dirty="0" smtClean="0">
                <a:latin typeface="+mj-lt"/>
              </a:rPr>
              <a:t> Repräsentation</a:t>
            </a:r>
          </a:p>
          <a:p>
            <a:pPr marL="917575" lvl="1" indent="-381000">
              <a:lnSpc>
                <a:spcPts val="1800"/>
              </a:lnSpc>
              <a:defRPr/>
            </a:pPr>
            <a:r>
              <a:rPr lang="de-DE" dirty="0" smtClean="0">
                <a:latin typeface="+mj-lt"/>
              </a:rPr>
              <a:t>Aufhebung von Redundanzen</a:t>
            </a:r>
          </a:p>
          <a:p>
            <a:pPr marL="917575" lvl="1" indent="-381000">
              <a:lnSpc>
                <a:spcPts val="1800"/>
              </a:lnSpc>
              <a:defRPr/>
            </a:pPr>
            <a:r>
              <a:rPr lang="de-DE" dirty="0" smtClean="0">
                <a:latin typeface="+mj-lt"/>
              </a:rPr>
              <a:t>einheitliches Datenformat und Regelwerk</a:t>
            </a:r>
          </a:p>
          <a:p>
            <a:pPr marL="917575" lvl="1" indent="-381000">
              <a:lnSpc>
                <a:spcPts val="1800"/>
              </a:lnSpc>
              <a:defRPr/>
            </a:pPr>
            <a:r>
              <a:rPr lang="de-DE" dirty="0" smtClean="0">
                <a:latin typeface="+mj-lt"/>
              </a:rPr>
              <a:t>Bereinigung ungeeigneter Datenstrukturen</a:t>
            </a:r>
          </a:p>
          <a:p>
            <a:pPr marL="917575" lvl="1" indent="-381000">
              <a:lnSpc>
                <a:spcPts val="1800"/>
              </a:lnSpc>
              <a:defRPr/>
            </a:pPr>
            <a:r>
              <a:rPr lang="de-DE" dirty="0" smtClean="0">
                <a:latin typeface="+mj-lt"/>
              </a:rPr>
              <a:t>Möglichkeit der Eingabe von Originalschrift</a:t>
            </a:r>
          </a:p>
          <a:p>
            <a:pPr marL="381000" indent="-381000">
              <a:lnSpc>
                <a:spcPts val="1800"/>
              </a:lnSpc>
              <a:defRPr/>
            </a:pPr>
            <a:r>
              <a:rPr lang="de-DE" dirty="0" smtClean="0">
                <a:latin typeface="+mj-lt"/>
              </a:rPr>
              <a:t>Angleichung an internationale Standards</a:t>
            </a:r>
          </a:p>
          <a:p>
            <a:pPr marL="917575" lvl="1" indent="-381000">
              <a:lnSpc>
                <a:spcPts val="1800"/>
              </a:lnSpc>
              <a:defRPr/>
            </a:pPr>
            <a:r>
              <a:rPr lang="de-DE" dirty="0" smtClean="0">
                <a:latin typeface="+mj-lt"/>
              </a:rPr>
              <a:t>Austauschformat MARC 21 – Authority</a:t>
            </a:r>
          </a:p>
          <a:p>
            <a:pPr marL="917575" lvl="1" indent="-381000">
              <a:lnSpc>
                <a:spcPts val="1800"/>
              </a:lnSpc>
              <a:defRPr/>
            </a:pPr>
            <a:r>
              <a:rPr lang="de-DE" dirty="0" smtClean="0">
                <a:latin typeface="+mj-lt"/>
              </a:rPr>
              <a:t>GND-Erfassungsformat nahe an MARC 21</a:t>
            </a:r>
          </a:p>
          <a:p>
            <a:pPr marL="917575" lvl="1" indent="-381000">
              <a:lnSpc>
                <a:spcPts val="1800"/>
              </a:lnSpc>
              <a:defRPr/>
            </a:pPr>
            <a:r>
              <a:rPr lang="de-DE" dirty="0" smtClean="0">
                <a:latin typeface="+mj-lt"/>
              </a:rPr>
              <a:t>Berücksichtigung von RDA, FRBR und FRAD</a:t>
            </a:r>
          </a:p>
          <a:p>
            <a:pPr marL="381000" indent="-381000">
              <a:lnSpc>
                <a:spcPts val="1800"/>
              </a:lnSpc>
              <a:defRPr/>
            </a:pPr>
            <a:r>
              <a:rPr lang="de-DE" dirty="0" smtClean="0">
                <a:latin typeface="+mj-lt"/>
              </a:rPr>
              <a:t>Zukunftsfähig</a:t>
            </a:r>
          </a:p>
          <a:p>
            <a:pPr marL="917575" lvl="1" indent="-381000">
              <a:lnSpc>
                <a:spcPts val="1800"/>
              </a:lnSpc>
              <a:defRPr/>
            </a:pPr>
            <a:r>
              <a:rPr lang="de-DE" dirty="0" smtClean="0">
                <a:latin typeface="+mj-lt"/>
              </a:rPr>
              <a:t>Semantic Web-fähig</a:t>
            </a:r>
          </a:p>
          <a:p>
            <a:pPr marL="917575" lvl="1" indent="-381000">
              <a:lnSpc>
                <a:spcPts val="1800"/>
              </a:lnSpc>
              <a:defRPr/>
            </a:pPr>
            <a:r>
              <a:rPr lang="de-DE" dirty="0" smtClean="0">
                <a:latin typeface="+mj-lt"/>
              </a:rPr>
              <a:t>für automatische Verfahren geeignet</a:t>
            </a:r>
          </a:p>
          <a:p>
            <a:pPr marL="381000" indent="-381000">
              <a:lnSpc>
                <a:spcPts val="1800"/>
              </a:lnSpc>
              <a:defRPr/>
            </a:pPr>
            <a:endParaRPr lang="de-DE" dirty="0" smtClean="0">
              <a:latin typeface="+mj-lt"/>
            </a:endParaRPr>
          </a:p>
        </p:txBody>
      </p:sp>
      <p:sp>
        <p:nvSpPr>
          <p:cNvPr id="9220" name="Rectangle 4"/>
          <p:cNvSpPr>
            <a:spLocks noChangeArrowheads="1"/>
          </p:cNvSpPr>
          <p:nvPr/>
        </p:nvSpPr>
        <p:spPr bwMode="auto">
          <a:xfrm>
            <a:off x="287338" y="0"/>
            <a:ext cx="215900" cy="6856413"/>
          </a:xfrm>
          <a:prstGeom prst="rect">
            <a:avLst/>
          </a:prstGeom>
          <a:solidFill>
            <a:srgbClr val="00B050"/>
          </a:solidFill>
          <a:ln w="9525">
            <a:noFill/>
            <a:miter lim="800000"/>
            <a:headEnd/>
            <a:tailEnd/>
          </a:ln>
        </p:spPr>
        <p:txBody>
          <a:bodyPr wrap="none" lIns="0" rIns="0" bIns="324000" anchor="b" anchorCtr="1"/>
          <a:lstStyle/>
          <a:p>
            <a:pPr algn="ctr">
              <a:buFontTx/>
              <a:buNone/>
            </a:pPr>
            <a:fld id="{372B767B-681D-4633-A6CC-E91E55340C0E}" type="slidenum">
              <a:rPr lang="de-DE" sz="1000" b="1"/>
              <a:pPr algn="ctr">
                <a:buFontTx/>
                <a:buNone/>
              </a:pPr>
              <a:t>3</a:t>
            </a:fld>
            <a:endParaRPr lang="de-DE" sz="1000" b="1"/>
          </a:p>
        </p:txBody>
      </p:sp>
      <p:sp>
        <p:nvSpPr>
          <p:cNvPr id="5" name="Fußzeilenplatzhalter 3"/>
          <p:cNvSpPr>
            <a:spLocks noGrp="1"/>
          </p:cNvSpPr>
          <p:nvPr>
            <p:ph type="ftr" sz="quarter" idx="10"/>
          </p:nvPr>
        </p:nvSpPr>
        <p:spPr>
          <a:xfrm>
            <a:off x="514350" y="6384925"/>
            <a:ext cx="7874000" cy="152400"/>
          </a:xfrm>
          <a:noFill/>
        </p:spPr>
        <p:txBody>
          <a:bodyPr/>
          <a:lstStyle/>
          <a:p>
            <a:r>
              <a:rPr lang="fr-FR" dirty="0" smtClean="0"/>
              <a:t>| Alexander Haffner | DINI-AG-KIM Workshop | 12. April 2012</a:t>
            </a:r>
            <a:endParaRPr lang="de-DE"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8"/>
          <p:cNvSpPr>
            <a:spLocks noChangeArrowheads="1"/>
          </p:cNvSpPr>
          <p:nvPr/>
        </p:nvSpPr>
        <p:spPr bwMode="auto">
          <a:xfrm>
            <a:off x="287338" y="4763"/>
            <a:ext cx="215900" cy="6856412"/>
          </a:xfrm>
          <a:prstGeom prst="rect">
            <a:avLst/>
          </a:prstGeom>
          <a:solidFill>
            <a:srgbClr val="E62E2E"/>
          </a:solidFill>
          <a:ln w="9525">
            <a:noFill/>
            <a:miter lim="800000"/>
            <a:headEnd/>
            <a:tailEnd/>
          </a:ln>
        </p:spPr>
        <p:txBody>
          <a:bodyPr wrap="none" lIns="0" rIns="0" bIns="324000" anchor="b" anchorCtr="1"/>
          <a:lstStyle/>
          <a:p>
            <a:pPr algn="ctr">
              <a:spcBef>
                <a:spcPct val="0"/>
              </a:spcBef>
              <a:buFontTx/>
              <a:buNone/>
            </a:pPr>
            <a:fld id="{3C4FEE7E-B670-4948-A0C1-E681346C0B56}" type="slidenum">
              <a:rPr lang="de-DE" sz="1000" b="1"/>
              <a:pPr algn="ctr">
                <a:spcBef>
                  <a:spcPct val="0"/>
                </a:spcBef>
                <a:buFontTx/>
                <a:buNone/>
              </a:pPr>
              <a:t>4</a:t>
            </a:fld>
            <a:endParaRPr lang="de-DE" sz="1000" b="1"/>
          </a:p>
        </p:txBody>
      </p:sp>
      <p:sp>
        <p:nvSpPr>
          <p:cNvPr id="7" name="Rectangle 3"/>
          <p:cNvSpPr txBox="1">
            <a:spLocks noChangeArrowheads="1"/>
          </p:cNvSpPr>
          <p:nvPr/>
        </p:nvSpPr>
        <p:spPr bwMode="auto">
          <a:xfrm>
            <a:off x="755576" y="1772816"/>
            <a:ext cx="7593012" cy="3849687"/>
          </a:xfrm>
          <a:prstGeom prst="rect">
            <a:avLst/>
          </a:prstGeom>
          <a:noFill/>
          <a:ln w="9525">
            <a:noFill/>
            <a:miter lim="800000"/>
            <a:headEnd/>
            <a:tailEnd/>
          </a:ln>
        </p:spPr>
        <p:txBody>
          <a:bodyPr lIns="0" tIns="0" rIns="0" bIns="0"/>
          <a:lstStyle/>
          <a:p>
            <a:pPr marL="381000" indent="-381000" eaLnBrk="0" hangingPunct="0">
              <a:spcBef>
                <a:spcPts val="1200"/>
              </a:spcBef>
              <a:buFont typeface="Verdana" pitchFamily="34" charset="0"/>
              <a:buChar char="–"/>
              <a:defRPr/>
            </a:pPr>
            <a:r>
              <a:rPr lang="de-DE" sz="2000" dirty="0">
                <a:latin typeface="+mj-lt"/>
              </a:rPr>
              <a:t>Vereinfachung des Datenzugriffes für bibliotheksfremde Anwender</a:t>
            </a:r>
          </a:p>
          <a:p>
            <a:pPr marL="838200" lvl="1" indent="-381000" eaLnBrk="0" hangingPunct="0">
              <a:spcBef>
                <a:spcPts val="1200"/>
              </a:spcBef>
              <a:buFont typeface="Verdana" pitchFamily="34" charset="0"/>
              <a:buChar char="–"/>
              <a:defRPr/>
            </a:pPr>
            <a:r>
              <a:rPr lang="de-DE" sz="1600" dirty="0">
                <a:latin typeface="+mj-lt"/>
              </a:rPr>
              <a:t>Zugriff über HTTP</a:t>
            </a:r>
          </a:p>
          <a:p>
            <a:pPr marL="838200" lvl="1" indent="-381000" eaLnBrk="0" hangingPunct="0">
              <a:spcBef>
                <a:spcPts val="1200"/>
              </a:spcBef>
              <a:buFont typeface="Verdana" pitchFamily="34" charset="0"/>
              <a:buChar char="–"/>
              <a:defRPr/>
            </a:pPr>
            <a:r>
              <a:rPr lang="de-DE" sz="1600" dirty="0">
                <a:latin typeface="+mj-lt"/>
              </a:rPr>
              <a:t>kein vorheriger Datenimport notwendig</a:t>
            </a:r>
          </a:p>
          <a:p>
            <a:pPr marL="381000" indent="-381000" eaLnBrk="0" hangingPunct="0">
              <a:spcBef>
                <a:spcPts val="1200"/>
              </a:spcBef>
              <a:buFont typeface="Verdana" pitchFamily="34" charset="0"/>
              <a:buChar char="–"/>
              <a:defRPr/>
            </a:pPr>
            <a:r>
              <a:rPr lang="de-DE" sz="2000" dirty="0">
                <a:latin typeface="+mj-lt"/>
              </a:rPr>
              <a:t>Schaffung einer international nachnutzbaren </a:t>
            </a:r>
            <a:r>
              <a:rPr lang="de-DE" sz="2000" dirty="0" smtClean="0">
                <a:latin typeface="+mj-lt"/>
              </a:rPr>
              <a:t>GND-Datenrepräsentation </a:t>
            </a:r>
            <a:r>
              <a:rPr lang="de-DE" sz="2000" dirty="0">
                <a:latin typeface="+mj-lt"/>
              </a:rPr>
              <a:t>im Web</a:t>
            </a:r>
          </a:p>
          <a:p>
            <a:pPr marL="838200" lvl="1" indent="-381000" eaLnBrk="0" hangingPunct="0">
              <a:spcBef>
                <a:spcPts val="1200"/>
              </a:spcBef>
              <a:buFont typeface="Verdana" pitchFamily="34" charset="0"/>
              <a:buChar char="–"/>
              <a:defRPr/>
            </a:pPr>
            <a:r>
              <a:rPr lang="de-DE" sz="1600" dirty="0">
                <a:latin typeface="+mj-lt"/>
              </a:rPr>
              <a:t>dokumentierte Ontologie nutzbar durch Mensch und Maschine</a:t>
            </a:r>
          </a:p>
          <a:p>
            <a:pPr marL="381000" indent="-381000" eaLnBrk="0" hangingPunct="0">
              <a:spcBef>
                <a:spcPts val="1200"/>
              </a:spcBef>
              <a:buFont typeface="Verdana" pitchFamily="34" charset="0"/>
              <a:buChar char="–"/>
              <a:defRPr/>
            </a:pPr>
            <a:r>
              <a:rPr lang="de-DE" sz="2000" dirty="0">
                <a:latin typeface="+mj-lt"/>
              </a:rPr>
              <a:t>Vollständige Abbildung der Normdatenentitäten im Semantic Web</a:t>
            </a:r>
          </a:p>
          <a:p>
            <a:pPr marL="381000" indent="-381000" eaLnBrk="0" hangingPunct="0">
              <a:spcBef>
                <a:spcPts val="1200"/>
              </a:spcBef>
              <a:buFont typeface="Verdana" pitchFamily="34" charset="0"/>
              <a:buChar char="–"/>
              <a:defRPr/>
            </a:pPr>
            <a:r>
              <a:rPr lang="de-DE" sz="2000" dirty="0" smtClean="0">
                <a:latin typeface="+mj-lt"/>
              </a:rPr>
              <a:t>verbesserte </a:t>
            </a:r>
            <a:r>
              <a:rPr lang="de-DE" sz="2000" dirty="0">
                <a:latin typeface="+mj-lt"/>
              </a:rPr>
              <a:t>Vernetzung und Ausweisung von Konkordanzen</a:t>
            </a:r>
          </a:p>
        </p:txBody>
      </p:sp>
      <p:sp>
        <p:nvSpPr>
          <p:cNvPr id="19460" name="Rectangle 2"/>
          <p:cNvSpPr>
            <a:spLocks noChangeArrowheads="1"/>
          </p:cNvSpPr>
          <p:nvPr/>
        </p:nvSpPr>
        <p:spPr bwMode="auto">
          <a:xfrm>
            <a:off x="827088" y="719138"/>
            <a:ext cx="6985000" cy="849312"/>
          </a:xfrm>
          <a:prstGeom prst="rect">
            <a:avLst/>
          </a:prstGeom>
          <a:noFill/>
          <a:ln w="9525">
            <a:noFill/>
            <a:miter lim="800000"/>
            <a:headEnd/>
            <a:tailEnd/>
          </a:ln>
        </p:spPr>
        <p:txBody>
          <a:bodyPr lIns="0" tIns="0" rIns="0" bIns="0"/>
          <a:lstStyle/>
          <a:p>
            <a:pPr>
              <a:lnSpc>
                <a:spcPts val="3000"/>
              </a:lnSpc>
              <a:spcBef>
                <a:spcPct val="0"/>
              </a:spcBef>
              <a:buFontTx/>
              <a:buNone/>
            </a:pPr>
            <a:r>
              <a:rPr lang="de-DE" b="1" dirty="0" smtClean="0"/>
              <a:t>Ziele GND-Linked-Data-Service</a:t>
            </a:r>
            <a:endParaRPr lang="de-DE" b="1" dirty="0">
              <a:solidFill>
                <a:schemeClr val="tx2"/>
              </a:solidFill>
            </a:endParaRPr>
          </a:p>
        </p:txBody>
      </p:sp>
      <p:sp>
        <p:nvSpPr>
          <p:cNvPr id="5" name="Fußzeilenplatzhalter 3"/>
          <p:cNvSpPr>
            <a:spLocks noGrp="1"/>
          </p:cNvSpPr>
          <p:nvPr>
            <p:ph type="ftr" sz="quarter" idx="10"/>
          </p:nvPr>
        </p:nvSpPr>
        <p:spPr>
          <a:xfrm>
            <a:off x="514350" y="6384925"/>
            <a:ext cx="7874000" cy="152400"/>
          </a:xfrm>
          <a:noFill/>
        </p:spPr>
        <p:txBody>
          <a:bodyPr/>
          <a:lstStyle/>
          <a:p>
            <a:r>
              <a:rPr lang="fr-FR" dirty="0" smtClean="0"/>
              <a:t>| Alexander Haffner | DINI-AG-KIM Workshop | 12. April 2012</a:t>
            </a:r>
            <a:endParaRPr lang="de-DE"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827088" y="719138"/>
            <a:ext cx="6697662" cy="849312"/>
          </a:xfrm>
          <a:noFill/>
        </p:spPr>
        <p:txBody>
          <a:bodyPr/>
          <a:lstStyle/>
          <a:p>
            <a:pPr eaLnBrk="1" hangingPunct="1"/>
            <a:r>
              <a:rPr lang="de-DE" smtClean="0"/>
              <a:t>Der Weg zur GND im Semantic Web</a:t>
            </a:r>
          </a:p>
        </p:txBody>
      </p:sp>
      <p:sp>
        <p:nvSpPr>
          <p:cNvPr id="20483" name="Rectangle 6"/>
          <p:cNvSpPr>
            <a:spLocks noChangeArrowheads="1"/>
          </p:cNvSpPr>
          <p:nvPr/>
        </p:nvSpPr>
        <p:spPr bwMode="auto">
          <a:xfrm>
            <a:off x="287338" y="0"/>
            <a:ext cx="215900" cy="6856413"/>
          </a:xfrm>
          <a:prstGeom prst="rect">
            <a:avLst/>
          </a:prstGeom>
          <a:solidFill>
            <a:srgbClr val="FFC920"/>
          </a:solidFill>
          <a:ln w="9525">
            <a:noFill/>
            <a:miter lim="800000"/>
            <a:headEnd/>
            <a:tailEnd/>
          </a:ln>
        </p:spPr>
        <p:txBody>
          <a:bodyPr wrap="none" lIns="0" rIns="0" bIns="324000" anchor="b" anchorCtr="1"/>
          <a:lstStyle/>
          <a:p>
            <a:pPr algn="ctr">
              <a:spcBef>
                <a:spcPct val="0"/>
              </a:spcBef>
              <a:buFontTx/>
              <a:buNone/>
            </a:pPr>
            <a:fld id="{3B9EB78B-058C-45A7-9A26-294AE4EE93F2}" type="slidenum">
              <a:rPr lang="de-DE" sz="1000" b="1"/>
              <a:pPr algn="ctr">
                <a:spcBef>
                  <a:spcPct val="0"/>
                </a:spcBef>
                <a:buFontTx/>
                <a:buNone/>
              </a:pPr>
              <a:t>5</a:t>
            </a:fld>
            <a:endParaRPr lang="de-DE" sz="1000" b="1"/>
          </a:p>
        </p:txBody>
      </p:sp>
      <p:sp>
        <p:nvSpPr>
          <p:cNvPr id="20484" name="Rectangle 14"/>
          <p:cNvSpPr>
            <a:spLocks noGrp="1" noChangeArrowheads="1"/>
          </p:cNvSpPr>
          <p:nvPr>
            <p:ph type="body" idx="1"/>
          </p:nvPr>
        </p:nvSpPr>
        <p:spPr>
          <a:xfrm>
            <a:off x="899592" y="1569008"/>
            <a:ext cx="6767512" cy="3457575"/>
          </a:xfrm>
          <a:noFill/>
        </p:spPr>
        <p:txBody>
          <a:bodyPr/>
          <a:lstStyle/>
          <a:p>
            <a:pPr eaLnBrk="1" hangingPunct="1"/>
            <a:r>
              <a:rPr lang="de-DE" dirty="0" err="1" smtClean="0"/>
              <a:t>entitätenbasierte</a:t>
            </a:r>
            <a:r>
              <a:rPr lang="de-DE" dirty="0" smtClean="0"/>
              <a:t> Repräsentation der GND-Daten</a:t>
            </a:r>
          </a:p>
          <a:p>
            <a:pPr lvl="1" eaLnBrk="1" hangingPunct="1"/>
            <a:r>
              <a:rPr lang="de-DE" dirty="0" smtClean="0"/>
              <a:t>Personen, Familien, Körperschaften, Kongresse und Veranstaltungen, </a:t>
            </a:r>
            <a:r>
              <a:rPr lang="de-DE" dirty="0" err="1" smtClean="0"/>
              <a:t>Geografika</a:t>
            </a:r>
            <a:r>
              <a:rPr lang="de-DE" dirty="0" smtClean="0"/>
              <a:t>, Schlagwörter, Werke</a:t>
            </a:r>
          </a:p>
          <a:p>
            <a:pPr eaLnBrk="1" hangingPunct="1"/>
            <a:r>
              <a:rPr lang="de-DE" dirty="0" smtClean="0"/>
              <a:t>eine Ontologie zur Beschreibung der GND entwickeln</a:t>
            </a:r>
          </a:p>
          <a:p>
            <a:pPr lvl="1" eaLnBrk="1" hangingPunct="1"/>
            <a:r>
              <a:rPr lang="de-DE" dirty="0" smtClean="0"/>
              <a:t>Voraussetzung: </a:t>
            </a:r>
          </a:p>
          <a:p>
            <a:pPr lvl="2" eaLnBrk="1" hangingPunct="1">
              <a:buFont typeface="Verdana" pitchFamily="34" charset="0"/>
              <a:buAutoNum type="arabicPeriod"/>
            </a:pPr>
            <a:r>
              <a:rPr lang="de-DE" dirty="0" err="1" smtClean="0"/>
              <a:t>entitätenbasierter</a:t>
            </a:r>
            <a:r>
              <a:rPr lang="de-DE" dirty="0" smtClean="0"/>
              <a:t> GND-Erfassungsleitfaden</a:t>
            </a:r>
          </a:p>
          <a:p>
            <a:pPr lvl="2" eaLnBrk="1" hangingPunct="1">
              <a:buFont typeface="Verdana" pitchFamily="34" charset="0"/>
              <a:buAutoNum type="arabicPeriod"/>
            </a:pPr>
            <a:r>
              <a:rPr lang="de-DE" dirty="0" smtClean="0"/>
              <a:t>Beschreibung der verwendeten Felder und Codes</a:t>
            </a:r>
          </a:p>
          <a:p>
            <a:pPr eaLnBrk="1" hangingPunct="1"/>
            <a:r>
              <a:rPr lang="de-DE" dirty="0" smtClean="0"/>
              <a:t>Bereitstellung kontrollierter Vokabulare in RDF/SKOS</a:t>
            </a:r>
          </a:p>
          <a:p>
            <a:pPr lvl="1" eaLnBrk="1" hangingPunct="1"/>
            <a:r>
              <a:rPr lang="de-DE" dirty="0" smtClean="0"/>
              <a:t>Sprachencodes, Ländercodes, GND-Sachgruppen, Geschlechtsangaben etc.</a:t>
            </a:r>
          </a:p>
        </p:txBody>
      </p:sp>
      <p:sp>
        <p:nvSpPr>
          <p:cNvPr id="5" name="Fußzeilenplatzhalter 3"/>
          <p:cNvSpPr>
            <a:spLocks noGrp="1"/>
          </p:cNvSpPr>
          <p:nvPr>
            <p:ph type="ftr" sz="quarter" idx="10"/>
          </p:nvPr>
        </p:nvSpPr>
        <p:spPr>
          <a:xfrm>
            <a:off x="514350" y="6384925"/>
            <a:ext cx="7874000" cy="152400"/>
          </a:xfrm>
          <a:noFill/>
        </p:spPr>
        <p:txBody>
          <a:bodyPr/>
          <a:lstStyle/>
          <a:p>
            <a:r>
              <a:rPr lang="fr-FR" dirty="0" smtClean="0"/>
              <a:t>| Alexander Haffner | DINI-AG-KIM Workshop | 12. April 2012</a:t>
            </a:r>
            <a:endParaRPr lang="de-DE"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Line 2"/>
          <p:cNvSpPr>
            <a:spLocks noChangeShapeType="1"/>
          </p:cNvSpPr>
          <p:nvPr/>
        </p:nvSpPr>
        <p:spPr bwMode="auto">
          <a:xfrm>
            <a:off x="827088" y="2276475"/>
            <a:ext cx="0" cy="0"/>
          </a:xfrm>
          <a:prstGeom prst="line">
            <a:avLst/>
          </a:prstGeom>
          <a:noFill/>
          <a:ln w="9525">
            <a:solidFill>
              <a:schemeClr val="tx1"/>
            </a:solidFill>
            <a:round/>
            <a:headEnd/>
            <a:tailEnd type="triangle" w="med" len="med"/>
          </a:ln>
        </p:spPr>
        <p:txBody>
          <a:bodyPr/>
          <a:lstStyle/>
          <a:p>
            <a:endParaRPr lang="de-DE"/>
          </a:p>
        </p:txBody>
      </p:sp>
      <p:sp>
        <p:nvSpPr>
          <p:cNvPr id="23555" name="Text Box 3"/>
          <p:cNvSpPr txBox="1">
            <a:spLocks noChangeArrowheads="1"/>
          </p:cNvSpPr>
          <p:nvPr/>
        </p:nvSpPr>
        <p:spPr bwMode="auto">
          <a:xfrm>
            <a:off x="3635375" y="4437063"/>
            <a:ext cx="1943100" cy="366712"/>
          </a:xfrm>
          <a:prstGeom prst="rect">
            <a:avLst/>
          </a:prstGeom>
          <a:noFill/>
          <a:ln w="9525">
            <a:noFill/>
            <a:miter lim="800000"/>
            <a:headEnd/>
            <a:tailEnd/>
          </a:ln>
        </p:spPr>
        <p:txBody>
          <a:bodyPr>
            <a:spAutoFit/>
          </a:bodyPr>
          <a:lstStyle/>
          <a:p>
            <a:pPr>
              <a:spcBef>
                <a:spcPct val="50000"/>
              </a:spcBef>
              <a:buFontTx/>
              <a:buNone/>
            </a:pPr>
            <a:endParaRPr lang="de-DE" sz="1800"/>
          </a:p>
        </p:txBody>
      </p:sp>
      <p:sp>
        <p:nvSpPr>
          <p:cNvPr id="23556" name="Rectangle 4"/>
          <p:cNvSpPr>
            <a:spLocks noGrp="1" noChangeArrowheads="1"/>
          </p:cNvSpPr>
          <p:nvPr>
            <p:ph type="title" idx="4294967295"/>
          </p:nvPr>
        </p:nvSpPr>
        <p:spPr>
          <a:xfrm>
            <a:off x="755576" y="836712"/>
            <a:ext cx="6911975" cy="417512"/>
          </a:xfrm>
          <a:noFill/>
        </p:spPr>
        <p:txBody>
          <a:bodyPr/>
          <a:lstStyle/>
          <a:p>
            <a:pPr eaLnBrk="1" hangingPunct="1">
              <a:lnSpc>
                <a:spcPct val="100000"/>
              </a:lnSpc>
            </a:pPr>
            <a:r>
              <a:rPr lang="en-US" dirty="0" smtClean="0"/>
              <a:t>Die GND-</a:t>
            </a:r>
            <a:r>
              <a:rPr lang="en-US" dirty="0" err="1" smtClean="0"/>
              <a:t>Ontologie</a:t>
            </a:r>
            <a:r>
              <a:rPr lang="en-US" dirty="0" smtClean="0"/>
              <a:t/>
            </a:r>
            <a:br>
              <a:rPr lang="en-US" dirty="0" smtClean="0"/>
            </a:br>
            <a:r>
              <a:rPr lang="en-US" sz="800" dirty="0" smtClean="0"/>
              <a:t> </a:t>
            </a:r>
            <a:r>
              <a:rPr lang="en-US" dirty="0" smtClean="0"/>
              <a:t/>
            </a:r>
            <a:br>
              <a:rPr lang="en-US" dirty="0" smtClean="0"/>
            </a:br>
            <a:r>
              <a:rPr lang="en-US" sz="1200" b="0" dirty="0" smtClean="0">
                <a:hlinkClick r:id="rId3"/>
              </a:rPr>
              <a:t>https://wiki.d-nb.de/download/attachments/44532423/gnd.owl</a:t>
            </a:r>
            <a:r>
              <a:rPr lang="en-US" sz="1200" b="0" dirty="0" smtClean="0"/>
              <a:t/>
            </a:r>
            <a:br>
              <a:rPr lang="en-US" sz="1200" b="0" dirty="0" smtClean="0"/>
            </a:br>
            <a:r>
              <a:rPr lang="en-US" sz="1200" b="0" dirty="0" smtClean="0">
                <a:hlinkClick r:id="rId4"/>
              </a:rPr>
              <a:t>https://wiki.d-nb.de/download/attachments/44532423/gnd-owl-doc.html</a:t>
            </a:r>
            <a:r>
              <a:rPr lang="en-US" sz="1200" b="0" dirty="0" smtClean="0"/>
              <a:t> </a:t>
            </a:r>
          </a:p>
        </p:txBody>
      </p:sp>
      <p:sp>
        <p:nvSpPr>
          <p:cNvPr id="23557" name="Rectangle 5"/>
          <p:cNvSpPr>
            <a:spLocks noChangeArrowheads="1"/>
          </p:cNvSpPr>
          <p:nvPr/>
        </p:nvSpPr>
        <p:spPr bwMode="auto">
          <a:xfrm>
            <a:off x="287338" y="0"/>
            <a:ext cx="215900" cy="6856413"/>
          </a:xfrm>
          <a:prstGeom prst="rect">
            <a:avLst/>
          </a:prstGeom>
          <a:solidFill>
            <a:srgbClr val="004896"/>
          </a:solidFill>
          <a:ln w="9525">
            <a:noFill/>
            <a:miter lim="800000"/>
            <a:headEnd/>
            <a:tailEnd/>
          </a:ln>
        </p:spPr>
        <p:txBody>
          <a:bodyPr wrap="none" lIns="0" rIns="0" bIns="324000" anchor="b" anchorCtr="1"/>
          <a:lstStyle/>
          <a:p>
            <a:pPr algn="ctr">
              <a:spcBef>
                <a:spcPct val="0"/>
              </a:spcBef>
              <a:buFontTx/>
              <a:buNone/>
            </a:pPr>
            <a:fld id="{ACFE6CE4-CBFB-4061-961B-3E4E47CE0C77}" type="slidenum">
              <a:rPr lang="de-DE" sz="1000" b="1"/>
              <a:pPr algn="ctr">
                <a:spcBef>
                  <a:spcPct val="0"/>
                </a:spcBef>
                <a:buFontTx/>
                <a:buNone/>
              </a:pPr>
              <a:t>6</a:t>
            </a:fld>
            <a:endParaRPr lang="de-DE" sz="1000" b="1"/>
          </a:p>
        </p:txBody>
      </p:sp>
      <p:sp>
        <p:nvSpPr>
          <p:cNvPr id="23558" name="Rectangle 6"/>
          <p:cNvSpPr>
            <a:spLocks noGrp="1" noChangeArrowheads="1"/>
          </p:cNvSpPr>
          <p:nvPr>
            <p:ph type="body" idx="4294967295"/>
          </p:nvPr>
        </p:nvSpPr>
        <p:spPr>
          <a:xfrm>
            <a:off x="755576" y="2132856"/>
            <a:ext cx="7593012" cy="2625551"/>
          </a:xfrm>
          <a:noFill/>
        </p:spPr>
        <p:txBody>
          <a:bodyPr/>
          <a:lstStyle/>
          <a:p>
            <a:pPr eaLnBrk="1" hangingPunct="1"/>
            <a:r>
              <a:rPr lang="de-DE" dirty="0" smtClean="0"/>
              <a:t>Verwendung von OWL</a:t>
            </a:r>
          </a:p>
          <a:p>
            <a:pPr eaLnBrk="1" hangingPunct="1"/>
            <a:r>
              <a:rPr lang="de-DE" dirty="0" smtClean="0"/>
              <a:t>Definition der </a:t>
            </a:r>
            <a:r>
              <a:rPr lang="de-DE" dirty="0" err="1" smtClean="0"/>
              <a:t>Entitätentypen</a:t>
            </a:r>
            <a:r>
              <a:rPr lang="de-DE" dirty="0" smtClean="0"/>
              <a:t> als Klassenhierarchie</a:t>
            </a:r>
          </a:p>
          <a:p>
            <a:pPr eaLnBrk="1" hangingPunct="1"/>
            <a:r>
              <a:rPr lang="de-DE" dirty="0" smtClean="0"/>
              <a:t>Differenzierung nach </a:t>
            </a:r>
            <a:r>
              <a:rPr lang="de-DE" dirty="0" err="1" smtClean="0"/>
              <a:t>Datatype</a:t>
            </a:r>
            <a:r>
              <a:rPr lang="de-DE" dirty="0" smtClean="0"/>
              <a:t>- und </a:t>
            </a:r>
            <a:r>
              <a:rPr lang="de-DE" dirty="0" err="1" smtClean="0"/>
              <a:t>Object</a:t>
            </a:r>
            <a:r>
              <a:rPr lang="de-DE" dirty="0" smtClean="0"/>
              <a:t>-Properties</a:t>
            </a:r>
          </a:p>
          <a:p>
            <a:pPr eaLnBrk="1" hangingPunct="1"/>
            <a:r>
              <a:rPr lang="de-DE" dirty="0" smtClean="0"/>
              <a:t>Zuweisung von Domain und Range</a:t>
            </a:r>
          </a:p>
          <a:p>
            <a:pPr lvl="1" eaLnBrk="1" hangingPunct="1"/>
            <a:r>
              <a:rPr lang="de-DE" dirty="0" smtClean="0"/>
              <a:t>vorerst nur Zuweisung der obersten </a:t>
            </a:r>
            <a:r>
              <a:rPr lang="de-DE" dirty="0" err="1" smtClean="0"/>
              <a:t>Entitätenebene</a:t>
            </a:r>
            <a:endParaRPr lang="de-DE" dirty="0" smtClean="0"/>
          </a:p>
          <a:p>
            <a:pPr eaLnBrk="1" hangingPunct="1"/>
            <a:r>
              <a:rPr lang="de-DE" dirty="0" smtClean="0"/>
              <a:t>Definition von Value </a:t>
            </a:r>
            <a:r>
              <a:rPr lang="de-DE" dirty="0" err="1" smtClean="0"/>
              <a:t>Vocabularies</a:t>
            </a:r>
            <a:endParaRPr lang="de-DE" dirty="0" smtClean="0"/>
          </a:p>
          <a:p>
            <a:pPr eaLnBrk="1" hangingPunct="1"/>
            <a:r>
              <a:rPr lang="de-DE" dirty="0" smtClean="0"/>
              <a:t>Zuordnung von </a:t>
            </a:r>
            <a:r>
              <a:rPr lang="de-DE" dirty="0" err="1" smtClean="0"/>
              <a:t>Classes</a:t>
            </a:r>
            <a:r>
              <a:rPr lang="de-DE" dirty="0" smtClean="0"/>
              <a:t>, Properties und Values anderer Ontologien - </a:t>
            </a:r>
            <a:r>
              <a:rPr lang="de-DE" dirty="0" err="1" smtClean="0"/>
              <a:t>Vocabulary-Alignment</a:t>
            </a:r>
            <a:r>
              <a:rPr lang="de-DE" dirty="0" smtClean="0"/>
              <a:t> (VA)</a:t>
            </a:r>
          </a:p>
        </p:txBody>
      </p:sp>
      <p:sp>
        <p:nvSpPr>
          <p:cNvPr id="7" name="Fußzeilenplatzhalter 3"/>
          <p:cNvSpPr>
            <a:spLocks noGrp="1"/>
          </p:cNvSpPr>
          <p:nvPr>
            <p:ph type="ftr" sz="quarter" idx="10"/>
          </p:nvPr>
        </p:nvSpPr>
        <p:spPr>
          <a:xfrm>
            <a:off x="514350" y="6384925"/>
            <a:ext cx="7874000" cy="152400"/>
          </a:xfrm>
          <a:noFill/>
        </p:spPr>
        <p:txBody>
          <a:bodyPr/>
          <a:lstStyle/>
          <a:p>
            <a:r>
              <a:rPr lang="fr-FR" dirty="0" smtClean="0"/>
              <a:t>| Alexander Haffner | DINI-AG-KIM Workshop | 12. April 2012</a:t>
            </a:r>
            <a:endParaRPr lang="de-DE"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827088" y="719138"/>
            <a:ext cx="6985000" cy="849312"/>
          </a:xfrm>
          <a:prstGeom prst="rect">
            <a:avLst/>
          </a:prstGeom>
          <a:noFill/>
          <a:ln w="9525">
            <a:noFill/>
            <a:miter lim="800000"/>
            <a:headEnd/>
            <a:tailEnd/>
          </a:ln>
        </p:spPr>
        <p:txBody>
          <a:bodyPr lIns="0" tIns="0" rIns="0" bIns="0"/>
          <a:lstStyle/>
          <a:p>
            <a:pPr>
              <a:lnSpc>
                <a:spcPts val="3000"/>
              </a:lnSpc>
              <a:spcBef>
                <a:spcPct val="0"/>
              </a:spcBef>
              <a:buFontTx/>
              <a:buNone/>
            </a:pPr>
            <a:r>
              <a:rPr lang="de-DE" b="1" dirty="0" err="1" smtClean="0">
                <a:solidFill>
                  <a:schemeClr val="tx2"/>
                </a:solidFill>
              </a:rPr>
              <a:t>Vocabulary-Alignment</a:t>
            </a:r>
            <a:endParaRPr lang="de-DE" b="1" dirty="0">
              <a:solidFill>
                <a:schemeClr val="tx2"/>
              </a:solidFill>
            </a:endParaRPr>
          </a:p>
        </p:txBody>
      </p:sp>
      <p:sp>
        <p:nvSpPr>
          <p:cNvPr id="29700" name="Rectangle 24"/>
          <p:cNvSpPr>
            <a:spLocks noChangeArrowheads="1"/>
          </p:cNvSpPr>
          <p:nvPr/>
        </p:nvSpPr>
        <p:spPr bwMode="auto">
          <a:xfrm>
            <a:off x="287338" y="4763"/>
            <a:ext cx="215900" cy="6856412"/>
          </a:xfrm>
          <a:prstGeom prst="rect">
            <a:avLst/>
          </a:prstGeom>
          <a:solidFill>
            <a:srgbClr val="0046C4"/>
          </a:solidFill>
          <a:ln w="9525">
            <a:noFill/>
            <a:miter lim="800000"/>
            <a:headEnd/>
            <a:tailEnd/>
          </a:ln>
        </p:spPr>
        <p:txBody>
          <a:bodyPr wrap="none" lIns="0" rIns="0" bIns="324000" anchor="b" anchorCtr="1"/>
          <a:lstStyle/>
          <a:p>
            <a:pPr algn="ctr">
              <a:spcBef>
                <a:spcPct val="0"/>
              </a:spcBef>
              <a:buFontTx/>
              <a:buNone/>
            </a:pPr>
            <a:fld id="{3CB87D25-C46D-4F75-96ED-81C96961EFD5}" type="slidenum">
              <a:rPr lang="de-DE" sz="1000" b="1"/>
              <a:pPr algn="ctr">
                <a:spcBef>
                  <a:spcPct val="0"/>
                </a:spcBef>
                <a:buFontTx/>
                <a:buNone/>
              </a:pPr>
              <a:t>7</a:t>
            </a:fld>
            <a:endParaRPr lang="de-DE" sz="1000" b="1"/>
          </a:p>
        </p:txBody>
      </p:sp>
      <p:sp>
        <p:nvSpPr>
          <p:cNvPr id="8" name="Rectangle 14"/>
          <p:cNvSpPr txBox="1">
            <a:spLocks noChangeArrowheads="1"/>
          </p:cNvSpPr>
          <p:nvPr/>
        </p:nvSpPr>
        <p:spPr bwMode="auto">
          <a:xfrm>
            <a:off x="1052513" y="1852613"/>
            <a:ext cx="6975871" cy="3448050"/>
          </a:xfrm>
          <a:prstGeom prst="rect">
            <a:avLst/>
          </a:prstGeom>
          <a:noFill/>
          <a:ln w="9525">
            <a:noFill/>
            <a:miter lim="800000"/>
            <a:headEnd/>
            <a:tailEnd/>
          </a:ln>
        </p:spPr>
        <p:txBody>
          <a:bodyPr lIns="0" tIns="0" rIns="0" bIns="0"/>
          <a:lstStyle/>
          <a:p>
            <a:pPr marL="361950" indent="-361950">
              <a:lnSpc>
                <a:spcPts val="2400"/>
              </a:lnSpc>
              <a:spcBef>
                <a:spcPct val="70000"/>
              </a:spcBef>
              <a:buFont typeface="Verdana" pitchFamily="34" charset="0"/>
              <a:buChar char="–"/>
            </a:pPr>
            <a:r>
              <a:rPr lang="de-DE" sz="2000" dirty="0" smtClean="0"/>
              <a:t>Ziel:</a:t>
            </a:r>
          </a:p>
          <a:p>
            <a:pPr marL="819150" lvl="1" indent="-361950">
              <a:lnSpc>
                <a:spcPts val="2400"/>
              </a:lnSpc>
              <a:spcBef>
                <a:spcPct val="70000"/>
              </a:spcBef>
              <a:buFont typeface="Verdana" pitchFamily="34" charset="0"/>
              <a:buChar char="–"/>
            </a:pPr>
            <a:r>
              <a:rPr lang="de-DE" sz="2000" dirty="0" smtClean="0"/>
              <a:t>ad-hoc Unterstützung mehrerer Datenformate/Ontologien und Anwendungen</a:t>
            </a:r>
          </a:p>
          <a:p>
            <a:pPr marL="819150" lvl="1" indent="-361950">
              <a:lnSpc>
                <a:spcPts val="2400"/>
              </a:lnSpc>
              <a:spcBef>
                <a:spcPct val="70000"/>
              </a:spcBef>
              <a:buFont typeface="Verdana" pitchFamily="34" charset="0"/>
              <a:buChar char="–"/>
            </a:pPr>
            <a:r>
              <a:rPr lang="de-DE" sz="2000" dirty="0" smtClean="0"/>
              <a:t>Minimierung des Aufwandes für </a:t>
            </a:r>
            <a:r>
              <a:rPr lang="de-DE" sz="2000" dirty="0" err="1" smtClean="0"/>
              <a:t>Mappings</a:t>
            </a:r>
            <a:r>
              <a:rPr lang="de-DE" sz="2000" dirty="0" smtClean="0"/>
              <a:t> bei Datennachnutzung</a:t>
            </a:r>
          </a:p>
          <a:p>
            <a:pPr marL="819150" lvl="1" indent="-361950">
              <a:lnSpc>
                <a:spcPts val="2400"/>
              </a:lnSpc>
              <a:spcBef>
                <a:spcPct val="70000"/>
              </a:spcBef>
              <a:buFont typeface="Verdana" pitchFamily="34" charset="0"/>
              <a:buChar char="–"/>
            </a:pPr>
            <a:r>
              <a:rPr lang="de-DE" sz="2000" dirty="0" smtClean="0"/>
              <a:t>„friedliche Koexistenz von Ontologien“</a:t>
            </a:r>
          </a:p>
          <a:p>
            <a:pPr marL="819150" lvl="1" indent="-361950">
              <a:lnSpc>
                <a:spcPts val="2400"/>
              </a:lnSpc>
              <a:spcBef>
                <a:spcPct val="70000"/>
              </a:spcBef>
              <a:buFont typeface="Verdana" pitchFamily="34" charset="0"/>
              <a:buChar char="–"/>
            </a:pPr>
            <a:r>
              <a:rPr lang="de-DE" sz="2000" dirty="0" smtClean="0"/>
              <a:t>Steigerung der Akzeptanz und Verbreitung der GND-Ontologie</a:t>
            </a:r>
            <a:endParaRPr lang="de-DE" sz="2000" dirty="0"/>
          </a:p>
        </p:txBody>
      </p:sp>
      <p:sp>
        <p:nvSpPr>
          <p:cNvPr id="5" name="Fußzeilenplatzhalter 3"/>
          <p:cNvSpPr>
            <a:spLocks noGrp="1"/>
          </p:cNvSpPr>
          <p:nvPr>
            <p:ph type="ftr" sz="quarter" idx="10"/>
          </p:nvPr>
        </p:nvSpPr>
        <p:spPr>
          <a:xfrm>
            <a:off x="514350" y="6384925"/>
            <a:ext cx="7874000" cy="152400"/>
          </a:xfrm>
          <a:noFill/>
        </p:spPr>
        <p:txBody>
          <a:bodyPr/>
          <a:lstStyle/>
          <a:p>
            <a:r>
              <a:rPr lang="fr-FR" dirty="0" smtClean="0"/>
              <a:t>| Alexander Haffner | DINI-AG-KIM Workshop | 12. April 2012</a:t>
            </a:r>
            <a:endParaRPr lang="de-DE"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827088" y="719138"/>
            <a:ext cx="6985000" cy="849312"/>
          </a:xfrm>
          <a:prstGeom prst="rect">
            <a:avLst/>
          </a:prstGeom>
          <a:noFill/>
          <a:ln w="9525">
            <a:noFill/>
            <a:miter lim="800000"/>
            <a:headEnd/>
            <a:tailEnd/>
          </a:ln>
        </p:spPr>
        <p:txBody>
          <a:bodyPr lIns="0" tIns="0" rIns="0" bIns="0"/>
          <a:lstStyle/>
          <a:p>
            <a:pPr>
              <a:lnSpc>
                <a:spcPts val="3000"/>
              </a:lnSpc>
              <a:spcBef>
                <a:spcPct val="0"/>
              </a:spcBef>
              <a:buFontTx/>
              <a:buNone/>
            </a:pPr>
            <a:r>
              <a:rPr lang="de-DE" b="1" dirty="0" err="1" smtClean="0">
                <a:solidFill>
                  <a:schemeClr val="tx2"/>
                </a:solidFill>
              </a:rPr>
              <a:t>Vocabulary-Alignment</a:t>
            </a:r>
            <a:endParaRPr lang="de-DE" b="1" dirty="0">
              <a:solidFill>
                <a:schemeClr val="tx2"/>
              </a:solidFill>
            </a:endParaRPr>
          </a:p>
        </p:txBody>
      </p:sp>
      <p:sp>
        <p:nvSpPr>
          <p:cNvPr id="29700" name="Rectangle 24"/>
          <p:cNvSpPr>
            <a:spLocks noChangeArrowheads="1"/>
          </p:cNvSpPr>
          <p:nvPr/>
        </p:nvSpPr>
        <p:spPr bwMode="auto">
          <a:xfrm>
            <a:off x="287338" y="4763"/>
            <a:ext cx="215900" cy="6856412"/>
          </a:xfrm>
          <a:prstGeom prst="rect">
            <a:avLst/>
          </a:prstGeom>
          <a:solidFill>
            <a:srgbClr val="0046C4"/>
          </a:solidFill>
          <a:ln w="9525">
            <a:noFill/>
            <a:miter lim="800000"/>
            <a:headEnd/>
            <a:tailEnd/>
          </a:ln>
        </p:spPr>
        <p:txBody>
          <a:bodyPr wrap="none" lIns="0" rIns="0" bIns="324000" anchor="b" anchorCtr="1"/>
          <a:lstStyle/>
          <a:p>
            <a:pPr algn="ctr">
              <a:spcBef>
                <a:spcPct val="0"/>
              </a:spcBef>
              <a:buFontTx/>
              <a:buNone/>
            </a:pPr>
            <a:fld id="{3CB87D25-C46D-4F75-96ED-81C96961EFD5}" type="slidenum">
              <a:rPr lang="de-DE" sz="1000" b="1"/>
              <a:pPr algn="ctr">
                <a:spcBef>
                  <a:spcPct val="0"/>
                </a:spcBef>
                <a:buFontTx/>
                <a:buNone/>
              </a:pPr>
              <a:t>8</a:t>
            </a:fld>
            <a:endParaRPr lang="de-DE" sz="1000" b="1"/>
          </a:p>
        </p:txBody>
      </p:sp>
      <p:sp>
        <p:nvSpPr>
          <p:cNvPr id="8" name="Rectangle 14"/>
          <p:cNvSpPr txBox="1">
            <a:spLocks noChangeArrowheads="1"/>
          </p:cNvSpPr>
          <p:nvPr/>
        </p:nvSpPr>
        <p:spPr bwMode="auto">
          <a:xfrm>
            <a:off x="1043608" y="1628800"/>
            <a:ext cx="6975871" cy="3448050"/>
          </a:xfrm>
          <a:prstGeom prst="rect">
            <a:avLst/>
          </a:prstGeom>
          <a:noFill/>
          <a:ln w="9525">
            <a:noFill/>
            <a:miter lim="800000"/>
            <a:headEnd/>
            <a:tailEnd/>
          </a:ln>
        </p:spPr>
        <p:txBody>
          <a:bodyPr lIns="0" tIns="0" rIns="0" bIns="0"/>
          <a:lstStyle/>
          <a:p>
            <a:pPr marL="361950" indent="-361950">
              <a:lnSpc>
                <a:spcPts val="2400"/>
              </a:lnSpc>
              <a:spcBef>
                <a:spcPct val="70000"/>
              </a:spcBef>
              <a:buFont typeface="Verdana" pitchFamily="34" charset="0"/>
              <a:buChar char="–"/>
            </a:pPr>
            <a:r>
              <a:rPr lang="de-DE" sz="2000" dirty="0" smtClean="0"/>
              <a:t>eingesetzte Mechanismen</a:t>
            </a:r>
          </a:p>
          <a:p>
            <a:pPr marL="819150" lvl="1" indent="-361950">
              <a:lnSpc>
                <a:spcPts val="2400"/>
              </a:lnSpc>
              <a:spcBef>
                <a:spcPct val="70000"/>
              </a:spcBef>
              <a:buFont typeface="Verdana" pitchFamily="34" charset="0"/>
              <a:buChar char="–"/>
            </a:pPr>
            <a:r>
              <a:rPr lang="de-DE" sz="2000" dirty="0" smtClean="0"/>
              <a:t>für Klassen</a:t>
            </a:r>
          </a:p>
          <a:p>
            <a:pPr marL="1276350" lvl="2" indent="-361950">
              <a:lnSpc>
                <a:spcPts val="2400"/>
              </a:lnSpc>
              <a:spcBef>
                <a:spcPct val="70000"/>
              </a:spcBef>
              <a:buFont typeface="Verdana" pitchFamily="34" charset="0"/>
              <a:buChar char="–"/>
            </a:pPr>
            <a:r>
              <a:rPr lang="de-DE" sz="2000" dirty="0" smtClean="0"/>
              <a:t>Sub-Class </a:t>
            </a:r>
            <a:r>
              <a:rPr lang="de-DE" sz="2000" dirty="0" err="1" smtClean="0"/>
              <a:t>of</a:t>
            </a:r>
            <a:endParaRPr lang="de-DE" sz="2000" dirty="0" smtClean="0"/>
          </a:p>
          <a:p>
            <a:pPr marL="1276350" lvl="2" indent="-361950">
              <a:lnSpc>
                <a:spcPts val="2400"/>
              </a:lnSpc>
              <a:spcBef>
                <a:spcPct val="70000"/>
              </a:spcBef>
              <a:buFont typeface="Verdana" pitchFamily="34" charset="0"/>
              <a:buChar char="–"/>
            </a:pPr>
            <a:r>
              <a:rPr lang="de-DE" sz="2000" dirty="0" err="1" smtClean="0"/>
              <a:t>Equivalent</a:t>
            </a:r>
            <a:r>
              <a:rPr lang="de-DE" sz="2000" dirty="0" smtClean="0"/>
              <a:t> Class</a:t>
            </a:r>
          </a:p>
          <a:p>
            <a:pPr marL="819150" lvl="1" indent="-361950">
              <a:lnSpc>
                <a:spcPts val="2400"/>
              </a:lnSpc>
              <a:spcBef>
                <a:spcPct val="70000"/>
              </a:spcBef>
              <a:buFont typeface="Verdana" pitchFamily="34" charset="0"/>
              <a:buChar char="–"/>
            </a:pPr>
            <a:r>
              <a:rPr lang="de-DE" sz="2000" dirty="0" smtClean="0"/>
              <a:t>für Properties</a:t>
            </a:r>
          </a:p>
          <a:p>
            <a:pPr marL="1276350" lvl="2" indent="-361950">
              <a:lnSpc>
                <a:spcPts val="2400"/>
              </a:lnSpc>
              <a:spcBef>
                <a:spcPct val="70000"/>
              </a:spcBef>
              <a:buFont typeface="Verdana" pitchFamily="34" charset="0"/>
              <a:buChar char="–"/>
            </a:pPr>
            <a:r>
              <a:rPr lang="de-DE" sz="2000" dirty="0" smtClean="0"/>
              <a:t>Sub-Property </a:t>
            </a:r>
            <a:r>
              <a:rPr lang="de-DE" sz="2000" dirty="0" err="1" smtClean="0"/>
              <a:t>of</a:t>
            </a:r>
            <a:endParaRPr lang="de-DE" sz="2000" dirty="0" smtClean="0"/>
          </a:p>
          <a:p>
            <a:pPr marL="1276350" lvl="2" indent="-361950">
              <a:lnSpc>
                <a:spcPts val="2400"/>
              </a:lnSpc>
              <a:spcBef>
                <a:spcPct val="70000"/>
              </a:spcBef>
              <a:buFont typeface="Verdana" pitchFamily="34" charset="0"/>
              <a:buChar char="–"/>
            </a:pPr>
            <a:r>
              <a:rPr lang="de-DE" sz="2000" dirty="0" err="1" smtClean="0"/>
              <a:t>Equivalent</a:t>
            </a:r>
            <a:r>
              <a:rPr lang="de-DE" sz="2000" dirty="0" smtClean="0"/>
              <a:t>-Property </a:t>
            </a:r>
          </a:p>
          <a:p>
            <a:pPr marL="1276350" lvl="2" indent="-361950">
              <a:lnSpc>
                <a:spcPts val="2400"/>
              </a:lnSpc>
              <a:spcBef>
                <a:spcPct val="70000"/>
              </a:spcBef>
              <a:buFont typeface="Verdana" pitchFamily="34" charset="0"/>
              <a:buChar char="–"/>
            </a:pPr>
            <a:r>
              <a:rPr lang="de-DE" sz="2000" dirty="0" smtClean="0"/>
              <a:t>Inverse-Property </a:t>
            </a:r>
            <a:r>
              <a:rPr lang="de-DE" sz="2000" dirty="0" err="1" smtClean="0"/>
              <a:t>of</a:t>
            </a:r>
            <a:endParaRPr lang="de-DE" sz="2000" dirty="0" smtClean="0"/>
          </a:p>
          <a:p>
            <a:pPr marL="1276350" lvl="2" indent="-361950">
              <a:lnSpc>
                <a:spcPts val="2400"/>
              </a:lnSpc>
              <a:spcBef>
                <a:spcPct val="70000"/>
              </a:spcBef>
              <a:buFont typeface="Verdana" pitchFamily="34" charset="0"/>
              <a:buChar char="–"/>
            </a:pPr>
            <a:r>
              <a:rPr lang="de-DE" sz="2000" dirty="0" smtClean="0"/>
              <a:t>Super-Property </a:t>
            </a:r>
            <a:r>
              <a:rPr lang="de-DE" sz="2000" dirty="0" err="1" smtClean="0"/>
              <a:t>of</a:t>
            </a:r>
            <a:endParaRPr lang="de-DE" sz="2000" dirty="0" smtClean="0"/>
          </a:p>
        </p:txBody>
      </p:sp>
      <p:sp>
        <p:nvSpPr>
          <p:cNvPr id="5" name="Fußzeilenplatzhalter 3"/>
          <p:cNvSpPr>
            <a:spLocks noGrp="1"/>
          </p:cNvSpPr>
          <p:nvPr>
            <p:ph type="ftr" sz="quarter" idx="10"/>
          </p:nvPr>
        </p:nvSpPr>
        <p:spPr>
          <a:xfrm>
            <a:off x="514350" y="6384925"/>
            <a:ext cx="7874000" cy="152400"/>
          </a:xfrm>
          <a:noFill/>
        </p:spPr>
        <p:txBody>
          <a:bodyPr/>
          <a:lstStyle/>
          <a:p>
            <a:r>
              <a:rPr lang="fr-FR" dirty="0" smtClean="0"/>
              <a:t>| Alexander Haffner | DINI-AG-KIM Workshop | 12. April 2012</a:t>
            </a:r>
            <a:endParaRPr lang="de-DE"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a:spLocks noChangeArrowheads="1"/>
          </p:cNvSpPr>
          <p:nvPr/>
        </p:nvSpPr>
        <p:spPr bwMode="auto">
          <a:xfrm>
            <a:off x="287338" y="0"/>
            <a:ext cx="215900" cy="6856413"/>
          </a:xfrm>
          <a:prstGeom prst="rect">
            <a:avLst/>
          </a:prstGeom>
          <a:solidFill>
            <a:srgbClr val="C00000"/>
          </a:solidFill>
          <a:ln w="9525">
            <a:noFill/>
            <a:miter lim="800000"/>
            <a:headEnd/>
            <a:tailEnd/>
          </a:ln>
        </p:spPr>
        <p:txBody>
          <a:bodyPr wrap="none" lIns="0" rIns="0" bIns="324000" anchor="b" anchorCtr="1"/>
          <a:lstStyle/>
          <a:p>
            <a:pPr algn="ctr">
              <a:buFontTx/>
              <a:buNone/>
            </a:pPr>
            <a:fld id="{4ECD86D8-97C9-4935-96AB-D90B6074282D}" type="slidenum">
              <a:rPr lang="de-DE" sz="1000" b="1"/>
              <a:pPr algn="ctr">
                <a:buFontTx/>
                <a:buNone/>
              </a:pPr>
              <a:t>9</a:t>
            </a:fld>
            <a:endParaRPr lang="de-DE" sz="1000" b="1"/>
          </a:p>
        </p:txBody>
      </p:sp>
      <p:sp>
        <p:nvSpPr>
          <p:cNvPr id="6" name="Rectangle 4"/>
          <p:cNvSpPr txBox="1">
            <a:spLocks noChangeArrowheads="1"/>
          </p:cNvSpPr>
          <p:nvPr/>
        </p:nvSpPr>
        <p:spPr bwMode="auto">
          <a:xfrm>
            <a:off x="827088" y="719138"/>
            <a:ext cx="6911975" cy="417512"/>
          </a:xfrm>
          <a:prstGeom prst="rect">
            <a:avLst/>
          </a:prstGeom>
          <a:noFill/>
          <a:ln w="9525">
            <a:noFill/>
            <a:miter lim="800000"/>
            <a:headEnd/>
            <a:tailEnd/>
          </a:ln>
        </p:spPr>
        <p:txBody>
          <a:bodyPr lIns="0" tIns="0" rIns="0" bIns="0"/>
          <a:lstStyle/>
          <a:p>
            <a:pPr>
              <a:lnSpc>
                <a:spcPts val="3000"/>
              </a:lnSpc>
              <a:spcBef>
                <a:spcPct val="0"/>
              </a:spcBef>
              <a:buFontTx/>
              <a:buNone/>
              <a:defRPr/>
            </a:pPr>
            <a:r>
              <a:rPr lang="en-US" b="1" kern="0" dirty="0" err="1">
                <a:solidFill>
                  <a:schemeClr val="tx2"/>
                </a:solidFill>
                <a:latin typeface="+mj-lt"/>
                <a:ea typeface="+mj-ea"/>
                <a:cs typeface="+mj-cs"/>
              </a:rPr>
              <a:t>Beispiel</a:t>
            </a:r>
            <a:r>
              <a:rPr lang="en-US" b="1" kern="0" dirty="0">
                <a:solidFill>
                  <a:schemeClr val="tx2"/>
                </a:solidFill>
                <a:latin typeface="+mj-lt"/>
                <a:ea typeface="+mj-ea"/>
                <a:cs typeface="+mj-cs"/>
              </a:rPr>
              <a:t> </a:t>
            </a:r>
            <a:r>
              <a:rPr lang="en-US" b="1" kern="0" dirty="0" err="1" smtClean="0">
                <a:solidFill>
                  <a:schemeClr val="tx2"/>
                </a:solidFill>
                <a:latin typeface="+mj-lt"/>
                <a:ea typeface="+mj-ea"/>
                <a:cs typeface="+mj-cs"/>
              </a:rPr>
              <a:t>Klasse</a:t>
            </a:r>
            <a:endParaRPr lang="en-US" b="1" kern="0" dirty="0">
              <a:solidFill>
                <a:schemeClr val="tx2"/>
              </a:solidFill>
              <a:latin typeface="+mj-lt"/>
              <a:ea typeface="+mj-ea"/>
              <a:cs typeface="+mj-cs"/>
            </a:endParaRPr>
          </a:p>
        </p:txBody>
      </p:sp>
      <p:pic>
        <p:nvPicPr>
          <p:cNvPr id="1028" name="Picture 4"/>
          <p:cNvPicPr>
            <a:picLocks noChangeAspect="1" noChangeArrowheads="1"/>
          </p:cNvPicPr>
          <p:nvPr/>
        </p:nvPicPr>
        <p:blipFill>
          <a:blip r:embed="rId3" cstate="print"/>
          <a:srcRect/>
          <a:stretch>
            <a:fillRect/>
          </a:stretch>
        </p:blipFill>
        <p:spPr bwMode="auto">
          <a:xfrm>
            <a:off x="620064" y="1412776"/>
            <a:ext cx="8523936" cy="1900808"/>
          </a:xfrm>
          <a:prstGeom prst="rect">
            <a:avLst/>
          </a:prstGeom>
          <a:noFill/>
          <a:ln w="9525">
            <a:noFill/>
            <a:miter lim="800000"/>
            <a:headEnd/>
            <a:tailEnd/>
          </a:ln>
        </p:spPr>
      </p:pic>
      <p:sp>
        <p:nvSpPr>
          <p:cNvPr id="10" name="Textfeld 9"/>
          <p:cNvSpPr txBox="1"/>
          <p:nvPr/>
        </p:nvSpPr>
        <p:spPr>
          <a:xfrm>
            <a:off x="971600" y="3501008"/>
            <a:ext cx="7732905" cy="2529923"/>
          </a:xfrm>
          <a:prstGeom prst="rect">
            <a:avLst/>
          </a:prstGeom>
          <a:noFill/>
        </p:spPr>
        <p:txBody>
          <a:bodyPr wrap="square" rtlCol="0">
            <a:spAutoFit/>
          </a:bodyPr>
          <a:lstStyle/>
          <a:p>
            <a:pPr>
              <a:buNone/>
            </a:pPr>
            <a:r>
              <a:rPr lang="en-US" sz="1200" b="1" dirty="0" smtClean="0"/>
              <a:t>Classes Overview</a:t>
            </a:r>
          </a:p>
          <a:p>
            <a:pPr>
              <a:buNone/>
            </a:pPr>
            <a:r>
              <a:rPr lang="en-US" sz="1200" dirty="0" smtClean="0"/>
              <a:t>Administrative unit </a:t>
            </a:r>
            <a:r>
              <a:rPr lang="en-US" sz="1200" i="1" dirty="0" smtClean="0"/>
              <a:t>Authority Resource </a:t>
            </a:r>
            <a:r>
              <a:rPr lang="en-US" sz="1200" dirty="0" smtClean="0"/>
              <a:t>Building or memorial Characters or morphemes Collection  Collective manuscript Collective pseudonym Conference or Event Corporate Body Country  Differentiated Person Ethnographic name Extraterrestrial territory Family  Fictive corporate body Fictive place Fictive term Gods  Group of persons Historic single event or era Language  Literary or legendary character Manuscript  Means of transport with individual name Member state Musical work Name of small geographic unit lying within another geographic unit </a:t>
            </a:r>
            <a:r>
              <a:rPr lang="en-US" sz="1200" i="1" dirty="0" smtClean="0"/>
              <a:t>Name of the person </a:t>
            </a:r>
            <a:r>
              <a:rPr lang="en-US" sz="1200" dirty="0" smtClean="0"/>
              <a:t>Natural geographic unit Nomenclature in biology or chemistry Organ of corporate body </a:t>
            </a:r>
            <a:r>
              <a:rPr lang="en-US" sz="1200" i="1" dirty="0" smtClean="0"/>
              <a:t>Person</a:t>
            </a:r>
            <a:r>
              <a:rPr lang="en-US" sz="1200" dirty="0" smtClean="0"/>
              <a:t>  Place or geographic name Product name or brand name Project or program Provenance characteristic Pseudonym  Religious territory Royal or member of a royal house </a:t>
            </a:r>
            <a:r>
              <a:rPr lang="en-US" sz="1200" dirty="0" err="1" smtClean="0"/>
              <a:t>Serie</a:t>
            </a:r>
            <a:r>
              <a:rPr lang="en-US" sz="1200" dirty="0" smtClean="0"/>
              <a:t> of conference or event Software product Spirits  Subject heading Subject heading </a:t>
            </a:r>
            <a:r>
              <a:rPr lang="en-US" sz="1200" dirty="0" err="1" smtClean="0"/>
              <a:t>senso</a:t>
            </a:r>
            <a:r>
              <a:rPr lang="en-US" sz="1200" dirty="0" smtClean="0"/>
              <a:t> </a:t>
            </a:r>
            <a:r>
              <a:rPr lang="en-US" sz="1200" dirty="0" err="1" smtClean="0"/>
              <a:t>stricto</a:t>
            </a:r>
            <a:r>
              <a:rPr lang="en-US" sz="1200" dirty="0" smtClean="0"/>
              <a:t> Territorial corporate body or administrative unit Undifferentiated Person Version of a musical work Way, border or line Work </a:t>
            </a:r>
          </a:p>
        </p:txBody>
      </p:sp>
      <p:sp>
        <p:nvSpPr>
          <p:cNvPr id="7" name="Pfeil nach rechts 6"/>
          <p:cNvSpPr/>
          <p:nvPr/>
        </p:nvSpPr>
        <p:spPr bwMode="auto">
          <a:xfrm>
            <a:off x="0" y="2625337"/>
            <a:ext cx="755576" cy="360040"/>
          </a:xfrm>
          <a:prstGeom prst="rightArrow">
            <a:avLst/>
          </a:prstGeom>
          <a:solidFill>
            <a:srgbClr val="FCF4B6"/>
          </a:solidFill>
          <a:ln w="9525" cap="flat" cmpd="sng" algn="ctr">
            <a:solidFill>
              <a:srgbClr val="FFFF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None/>
              <a:tabLst/>
            </a:pPr>
            <a:r>
              <a:rPr lang="de-DE" sz="1400" dirty="0" smtClean="0"/>
              <a:t>V</a:t>
            </a:r>
            <a:r>
              <a:rPr kumimoji="0" lang="de-DE" sz="1400" b="0" i="0" u="none" strike="noStrike" cap="none" normalizeH="0" baseline="0" dirty="0" smtClean="0">
                <a:ln>
                  <a:noFill/>
                </a:ln>
                <a:solidFill>
                  <a:schemeClr val="tx1"/>
                </a:solidFill>
                <a:effectLst/>
                <a:latin typeface="Verdana" pitchFamily="34" charset="0"/>
                <a:cs typeface="Arial" charset="0"/>
              </a:rPr>
              <a:t>A</a:t>
            </a:r>
          </a:p>
        </p:txBody>
      </p:sp>
      <p:sp>
        <p:nvSpPr>
          <p:cNvPr id="9" name="Fußzeilenplatzhalter 3"/>
          <p:cNvSpPr>
            <a:spLocks noGrp="1"/>
          </p:cNvSpPr>
          <p:nvPr>
            <p:ph type="ftr" sz="quarter" idx="10"/>
          </p:nvPr>
        </p:nvSpPr>
        <p:spPr>
          <a:xfrm>
            <a:off x="514350" y="6384925"/>
            <a:ext cx="7874000" cy="152400"/>
          </a:xfrm>
          <a:noFill/>
        </p:spPr>
        <p:txBody>
          <a:bodyPr/>
          <a:lstStyle/>
          <a:p>
            <a:r>
              <a:rPr lang="fr-FR" dirty="0" smtClean="0"/>
              <a:t>| Alexander Haffner | DINI-AG-KIM Workshop | 12. April 2012</a:t>
            </a:r>
            <a:endParaRPr lang="de-DE"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nb-2008">
  <a:themeElements>
    <a:clrScheme name="!dnb-2008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nb-2008">
      <a:majorFont>
        <a:latin typeface="Verdana"/>
        <a:ea typeface=""/>
        <a:cs typeface="Arial"/>
      </a:majorFont>
      <a:minorFont>
        <a:latin typeface="Verdana"/>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Char char="•"/>
          <a:tabLst/>
          <a:defRPr kumimoji="0" lang="de-DE" sz="2600" b="0" i="0" u="none" strike="noStrike" cap="none" normalizeH="0" baseline="0" smtClean="0">
            <a:ln>
              <a:noFill/>
            </a:ln>
            <a:solidFill>
              <a:schemeClr val="tx1"/>
            </a:solidFill>
            <a:effectLst/>
            <a:latin typeface="Verdana" pitchFamily="34"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Char char="•"/>
          <a:tabLst/>
          <a:defRPr kumimoji="0" lang="de-DE" sz="2600" b="0" i="0" u="none" strike="noStrike" cap="none" normalizeH="0" baseline="0" smtClean="0">
            <a:ln>
              <a:noFill/>
            </a:ln>
            <a:solidFill>
              <a:schemeClr val="tx1"/>
            </a:solidFill>
            <a:effectLst/>
            <a:latin typeface="Verdana" pitchFamily="34" charset="0"/>
            <a:cs typeface="Arial" charset="0"/>
          </a:defRPr>
        </a:defPPr>
      </a:lstStyle>
    </a:lnDef>
  </a:objectDefaults>
  <a:extraClrSchemeLst>
    <a:extraClrScheme>
      <a:clrScheme name="!dnb-2008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nb-2008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nb-2008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nb-2008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nb-2008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nb-2008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nb-2008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nb-2008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nb-2008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nb-2008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nb-2008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nb-2008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!dnb-2008</Template>
  <TotalTime>0</TotalTime>
  <Words>1761</Words>
  <Application>Microsoft Office PowerPoint</Application>
  <PresentationFormat>Bildschirmpräsentation (4:3)</PresentationFormat>
  <Paragraphs>255</Paragraphs>
  <Slides>27</Slides>
  <Notes>25</Notes>
  <HiddenSlides>0</HiddenSlides>
  <MMClips>0</MMClips>
  <ScaleCrop>false</ScaleCrop>
  <HeadingPairs>
    <vt:vector size="4" baseType="variant">
      <vt:variant>
        <vt:lpstr>Design</vt:lpstr>
      </vt:variant>
      <vt:variant>
        <vt:i4>1</vt:i4>
      </vt:variant>
      <vt:variant>
        <vt:lpstr>Folientitel</vt:lpstr>
      </vt:variant>
      <vt:variant>
        <vt:i4>27</vt:i4>
      </vt:variant>
    </vt:vector>
  </HeadingPairs>
  <TitlesOfParts>
    <vt:vector size="28" baseType="lpstr">
      <vt:lpstr>!dnb-2008</vt:lpstr>
      <vt:lpstr>Folie 1</vt:lpstr>
      <vt:lpstr>Warum Normdaten?</vt:lpstr>
      <vt:lpstr>Gemeinsame Normdatei (GND)</vt:lpstr>
      <vt:lpstr>Folie 4</vt:lpstr>
      <vt:lpstr>Der Weg zur GND im Semantic Web</vt:lpstr>
      <vt:lpstr>Die GND-Ontologie   https://wiki.d-nb.de/download/attachments/44532423/gnd.owl https://wiki.d-nb.de/download/attachments/44532423/gnd-owl-doc.html </vt:lpstr>
      <vt:lpstr>Folie 7</vt:lpstr>
      <vt:lpstr>Folie 8</vt:lpstr>
      <vt:lpstr>Folie 9</vt:lpstr>
      <vt:lpstr>Folie 10</vt:lpstr>
      <vt:lpstr>Folie 11</vt:lpstr>
      <vt:lpstr>Folie 12</vt:lpstr>
      <vt:lpstr>Folie 13</vt:lpstr>
      <vt:lpstr>Folie 14</vt:lpstr>
      <vt:lpstr>Folie 15</vt:lpstr>
      <vt:lpstr>Folie 16</vt:lpstr>
      <vt:lpstr>Folie 17</vt:lpstr>
      <vt:lpstr>Folie 18</vt:lpstr>
      <vt:lpstr>Folie 19</vt:lpstr>
      <vt:lpstr>Folie 20</vt:lpstr>
      <vt:lpstr>Folie 21</vt:lpstr>
      <vt:lpstr>Folie 22</vt:lpstr>
      <vt:lpstr>Folie 23</vt:lpstr>
      <vt:lpstr>Folie 24</vt:lpstr>
      <vt:lpstr>Folie 25</vt:lpstr>
      <vt:lpstr>Folie 26</vt:lpstr>
      <vt:lpstr>Folie 27</vt:lpstr>
    </vt:vector>
  </TitlesOfParts>
  <Company>Deutsche Nationalbibliothek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Organisation der Standardisierungsarbeit</dc:title>
  <dc:creator>Oehlschlaeger</dc:creator>
  <cp:lastModifiedBy>haffner</cp:lastModifiedBy>
  <cp:revision>717</cp:revision>
  <dcterms:created xsi:type="dcterms:W3CDTF">2008-02-22T13:29:39Z</dcterms:created>
  <dcterms:modified xsi:type="dcterms:W3CDTF">2012-04-24T12:46:51Z</dcterms:modified>
</cp:coreProperties>
</file>