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41" r:id="rId1"/>
  </p:sldMasterIdLst>
  <p:notesMasterIdLst>
    <p:notesMasterId r:id="rId40"/>
  </p:notesMasterIdLst>
  <p:handoutMasterIdLst>
    <p:handoutMasterId r:id="rId41"/>
  </p:handoutMasterIdLst>
  <p:sldIdLst>
    <p:sldId id="297" r:id="rId2"/>
    <p:sldId id="340" r:id="rId3"/>
    <p:sldId id="298" r:id="rId4"/>
    <p:sldId id="301" r:id="rId5"/>
    <p:sldId id="299" r:id="rId6"/>
    <p:sldId id="302" r:id="rId7"/>
    <p:sldId id="308" r:id="rId8"/>
    <p:sldId id="316" r:id="rId9"/>
    <p:sldId id="307" r:id="rId10"/>
    <p:sldId id="342" r:id="rId11"/>
    <p:sldId id="341" r:id="rId12"/>
    <p:sldId id="343" r:id="rId13"/>
    <p:sldId id="344" r:id="rId14"/>
    <p:sldId id="345" r:id="rId15"/>
    <p:sldId id="346" r:id="rId16"/>
    <p:sldId id="310" r:id="rId17"/>
    <p:sldId id="306" r:id="rId18"/>
    <p:sldId id="311" r:id="rId19"/>
    <p:sldId id="331" r:id="rId20"/>
    <p:sldId id="322" r:id="rId21"/>
    <p:sldId id="329" r:id="rId22"/>
    <p:sldId id="323" r:id="rId23"/>
    <p:sldId id="338" r:id="rId24"/>
    <p:sldId id="334" r:id="rId25"/>
    <p:sldId id="332" r:id="rId26"/>
    <p:sldId id="330" r:id="rId27"/>
    <p:sldId id="339" r:id="rId28"/>
    <p:sldId id="309" r:id="rId29"/>
    <p:sldId id="320" r:id="rId30"/>
    <p:sldId id="335" r:id="rId31"/>
    <p:sldId id="336" r:id="rId32"/>
    <p:sldId id="333" r:id="rId33"/>
    <p:sldId id="314" r:id="rId34"/>
    <p:sldId id="313" r:id="rId35"/>
    <p:sldId id="319" r:id="rId36"/>
    <p:sldId id="318" r:id="rId37"/>
    <p:sldId id="317" r:id="rId38"/>
    <p:sldId id="337" r:id="rId39"/>
  </p:sldIdLst>
  <p:sldSz cx="12192000" cy="6858000"/>
  <p:notesSz cx="6797675" cy="9926638"/>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emmer, Andrea" initials="HA" lastIdx="31" clrIdx="0">
    <p:extLst>
      <p:ext uri="{19B8F6BF-5375-455C-9EA6-DF929625EA0E}">
        <p15:presenceInfo xmlns:p15="http://schemas.microsoft.com/office/powerpoint/2012/main" userId="S-1-5-21-4090422829-317704102-417619242-1833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8FF"/>
    <a:srgbClr val="007EEF"/>
    <a:srgbClr val="ED7B15"/>
    <a:srgbClr val="FB8630"/>
    <a:srgbClr val="FFA100"/>
    <a:srgbClr val="FF9933"/>
    <a:srgbClr val="FF9900"/>
    <a:srgbClr val="FF6600"/>
    <a:srgbClr val="CC6600"/>
    <a:srgbClr val="E68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ittlere Formatvorlage 4 - Akz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227" autoAdjust="0"/>
    <p:restoredTop sz="35714" autoAdjust="0"/>
  </p:normalViewPr>
  <p:slideViewPr>
    <p:cSldViewPr>
      <p:cViewPr varScale="1">
        <p:scale>
          <a:sx n="37" d="100"/>
          <a:sy n="37" d="100"/>
        </p:scale>
        <p:origin x="3108" y="48"/>
      </p:cViewPr>
      <p:guideLst>
        <p:guide orient="horz" pos="2160"/>
        <p:guide pos="3840"/>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notesViewPr>
    <p:cSldViewPr>
      <p:cViewPr varScale="1">
        <p:scale>
          <a:sx n="80" d="100"/>
          <a:sy n="80" d="100"/>
        </p:scale>
        <p:origin x="4014" y="108"/>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4AC937E4-8306-4256-98BE-2853E1A1DDAD}" type="datetimeFigureOut">
              <a:rPr lang="de-DE" smtClean="0"/>
              <a:pPr/>
              <a:t>04.03.2026</a:t>
            </a:fld>
            <a:endParaRPr lang="de-DE"/>
          </a:p>
        </p:txBody>
      </p:sp>
      <p:sp>
        <p:nvSpPr>
          <p:cNvPr id="4" name="Fußzeilenplatzhalter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F5EDB1F4-BB4F-44BD-AC26-B758B395BD23}" type="datetimeFigureOut">
              <a:rPr lang="de-DE" smtClean="0"/>
              <a:pPr/>
              <a:t>04.03.2026</a:t>
            </a:fld>
            <a:endParaRPr lang="de-DE"/>
          </a:p>
        </p:txBody>
      </p:sp>
      <p:sp>
        <p:nvSpPr>
          <p:cNvPr id="4" name="Folienbildplatzhalter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xfrm>
            <a:off x="90488" y="744538"/>
            <a:ext cx="6616700"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Herzlich</a:t>
            </a:r>
            <a:r>
              <a:rPr lang="de-DE" baseline="0" dirty="0" smtClean="0"/>
              <a:t> Willkommen zum Praxis-Update GND-Dokumentation. </a:t>
            </a:r>
          </a:p>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extLst>
      <p:ext uri="{BB962C8B-B14F-4D97-AF65-F5344CB8AC3E}">
        <p14:creationId xmlns:p14="http://schemas.microsoft.com/office/powerpoint/2010/main" val="29931429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Im </a:t>
            </a:r>
            <a:r>
              <a:rPr lang="de-DE" dirty="0"/>
              <a:t>Reiter Ihres Browsers wird eine aussagekräftige Benennung der Seite angezeigt</a:t>
            </a:r>
            <a:r>
              <a:rPr lang="de-DE" dirty="0" smtClean="0"/>
              <a:t>. Diese Benennung soll</a:t>
            </a:r>
            <a:r>
              <a:rPr lang="de-DE" baseline="0" dirty="0" smtClean="0"/>
              <a:t> Ihnen helfen zu erkennen, wo Sie sich auf der Plattform befinden: hier, im Beispiel, im Hauptbereich GND auf der Seite Personen.</a:t>
            </a:r>
            <a:endParaRPr lang="de-DE" dirty="0"/>
          </a:p>
          <a:p>
            <a:endParaRPr lang="de-DE" dirty="0"/>
          </a:p>
          <a:p>
            <a:endParaRPr lang="de-DE" dirty="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10</a:t>
            </a:fld>
            <a:endParaRPr lang="de-DE"/>
          </a:p>
        </p:txBody>
      </p:sp>
    </p:spTree>
    <p:extLst>
      <p:ext uri="{BB962C8B-B14F-4D97-AF65-F5344CB8AC3E}">
        <p14:creationId xmlns:p14="http://schemas.microsoft.com/office/powerpoint/2010/main" val="13436337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7742" indent="-177742">
              <a:buFont typeface="Arial" panose="020B0604020202020204" pitchFamily="34" charset="0"/>
              <a:buChar char="•"/>
            </a:pPr>
            <a:r>
              <a:rPr lang="de-DE" dirty="0" smtClean="0"/>
              <a:t>In </a:t>
            </a:r>
            <a:r>
              <a:rPr lang="de-DE" dirty="0"/>
              <a:t>der </a:t>
            </a:r>
            <a:r>
              <a:rPr lang="de-DE" dirty="0" smtClean="0"/>
              <a:t>grau unterlegten Menüleiste </a:t>
            </a:r>
            <a:r>
              <a:rPr lang="de-DE" dirty="0"/>
              <a:t>werden diese Einstiege </a:t>
            </a:r>
            <a:r>
              <a:rPr lang="de-DE" dirty="0" smtClean="0"/>
              <a:t>angeboten:</a:t>
            </a:r>
          </a:p>
          <a:p>
            <a:pPr marL="177742" indent="-177742">
              <a:buFont typeface="Arial" panose="020B0604020202020204" pitchFamily="34" charset="0"/>
              <a:buChar char="•"/>
            </a:pPr>
            <a:r>
              <a:rPr lang="de-DE" dirty="0" smtClean="0"/>
              <a:t>Auf der linken Seite sehen Sie </a:t>
            </a:r>
            <a:endParaRPr lang="de-DE" dirty="0"/>
          </a:p>
          <a:p>
            <a:pPr marL="651721" lvl="1" indent="-177742">
              <a:buFont typeface="Arial" panose="020B0604020202020204" pitchFamily="34" charset="0"/>
              <a:buChar char="•"/>
            </a:pPr>
            <a:r>
              <a:rPr lang="de-DE" dirty="0" smtClean="0"/>
              <a:t>den Home-Button oder das "Häuschen". Hier kommen Sie zum Hauptbereich für die gesamte Plattform und</a:t>
            </a:r>
            <a:r>
              <a:rPr lang="de-DE" baseline="0" dirty="0" smtClean="0"/>
              <a:t> zur </a:t>
            </a:r>
            <a:r>
              <a:rPr lang="de-DE" dirty="0" smtClean="0"/>
              <a:t>Einführungsseite </a:t>
            </a:r>
            <a:r>
              <a:rPr lang="de-DE" dirty="0"/>
              <a:t>der STA-Dokumentationsplattform</a:t>
            </a:r>
          </a:p>
          <a:p>
            <a:pPr marL="651721" lvl="1" indent="-177742">
              <a:buFont typeface="Arial" panose="020B0604020202020204" pitchFamily="34" charset="0"/>
              <a:buChar char="•"/>
            </a:pPr>
            <a:r>
              <a:rPr lang="de-DE" dirty="0" smtClean="0"/>
              <a:t>daneben unter dem Begriff "RDA DACH" kommen Sie zum Hauptbereich RDA DACH</a:t>
            </a:r>
            <a:endParaRPr lang="de-DE" dirty="0"/>
          </a:p>
          <a:p>
            <a:pPr marL="651721" lvl="1" indent="-177742">
              <a:buFont typeface="Arial" panose="020B0604020202020204" pitchFamily="34" charset="0"/>
              <a:buChar char="•"/>
            </a:pPr>
            <a:r>
              <a:rPr lang="de-DE" dirty="0" smtClean="0"/>
              <a:t>und mit dem Begriff "GND" kommen Sie zum Hauptbereich GND</a:t>
            </a:r>
          </a:p>
          <a:p>
            <a:pPr marL="651721" lvl="1" indent="-177742">
              <a:buFont typeface="Arial" panose="020B0604020202020204" pitchFamily="34" charset="0"/>
              <a:buChar char="•"/>
            </a:pPr>
            <a:endParaRPr lang="de-DE" dirty="0" smtClean="0"/>
          </a:p>
          <a:p>
            <a:pPr marL="194521" lvl="0" indent="-177742">
              <a:buFont typeface="Arial" panose="020B0604020202020204" pitchFamily="34" charset="0"/>
              <a:buChar char="•"/>
            </a:pPr>
            <a:r>
              <a:rPr lang="de-DE" dirty="0" smtClean="0"/>
              <a:t>[KLICKEN]</a:t>
            </a:r>
            <a:r>
              <a:rPr lang="de-DE" baseline="0" dirty="0" smtClean="0"/>
              <a:t> </a:t>
            </a:r>
            <a:r>
              <a:rPr lang="de-DE" dirty="0" smtClean="0"/>
              <a:t>Auf</a:t>
            </a:r>
            <a:r>
              <a:rPr lang="de-DE" baseline="0" dirty="0" smtClean="0"/>
              <a:t> der rechten Seiten</a:t>
            </a:r>
            <a:r>
              <a:rPr lang="de-DE" dirty="0" smtClean="0"/>
              <a:t>:</a:t>
            </a:r>
            <a:endParaRPr lang="de-DE" dirty="0"/>
          </a:p>
          <a:p>
            <a:pPr marL="651721" lvl="1" indent="-177742">
              <a:buFont typeface="Arial" panose="020B0604020202020204" pitchFamily="34" charset="0"/>
              <a:buChar char="•"/>
            </a:pPr>
            <a:r>
              <a:rPr lang="de-DE" dirty="0" smtClean="0"/>
              <a:t>führt</a:t>
            </a:r>
            <a:r>
              <a:rPr lang="de-DE" baseline="0" dirty="0" smtClean="0"/>
              <a:t> das </a:t>
            </a:r>
            <a:r>
              <a:rPr lang="de-DE" dirty="0" smtClean="0"/>
              <a:t>Lupensymbol</a:t>
            </a:r>
            <a:r>
              <a:rPr lang="de-DE" baseline="0" dirty="0"/>
              <a:t> </a:t>
            </a:r>
            <a:r>
              <a:rPr lang="de-DE" baseline="0" dirty="0" smtClean="0"/>
              <a:t>zu einem Suchschlitz, in dem Sie die Suchbegriffen eingeben können</a:t>
            </a:r>
            <a:endParaRPr lang="de-DE" dirty="0"/>
          </a:p>
          <a:p>
            <a:pPr marL="651721" lvl="1" indent="-177742">
              <a:buFont typeface="Arial" panose="020B0604020202020204" pitchFamily="34" charset="0"/>
              <a:buChar char="•"/>
            </a:pPr>
            <a:r>
              <a:rPr lang="de-DE" dirty="0" smtClean="0"/>
              <a:t>daneben haben Sie die Möglichkeit einer Sprachauswahl</a:t>
            </a:r>
            <a:r>
              <a:rPr lang="de-DE" dirty="0"/>
              <a:t>: Im Moment kann </a:t>
            </a:r>
            <a:r>
              <a:rPr lang="de-DE" dirty="0" smtClean="0"/>
              <a:t>allerdings nur </a:t>
            </a:r>
            <a:r>
              <a:rPr lang="de-DE" dirty="0"/>
              <a:t>der </a:t>
            </a:r>
            <a:r>
              <a:rPr lang="de-DE" baseline="0" dirty="0"/>
              <a:t>deutschsprachige Text angezeigt werden. Die Anzeige der französischsprachigen Texte im Bereich RDA DACH </a:t>
            </a:r>
            <a:r>
              <a:rPr lang="de-DE" baseline="0" dirty="0" smtClean="0"/>
              <a:t>wird erst zu </a:t>
            </a:r>
            <a:r>
              <a:rPr lang="de-DE" baseline="0" dirty="0"/>
              <a:t>einem späteren Zeitpunkt möglich sein. Im Bereich GND wird es keine französischsprachige Version geben.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11</a:t>
            </a:fld>
            <a:endParaRPr lang="de-DE"/>
          </a:p>
        </p:txBody>
      </p:sp>
    </p:spTree>
    <p:extLst>
      <p:ext uri="{BB962C8B-B14F-4D97-AF65-F5344CB8AC3E}">
        <p14:creationId xmlns:p14="http://schemas.microsoft.com/office/powerpoint/2010/main" val="13769138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Arial" panose="020B0604020202020204" pitchFamily="34" charset="0"/>
              <a:buNone/>
            </a:pPr>
            <a:r>
              <a:rPr lang="de-DE" dirty="0"/>
              <a:t>Die „Breadcrumb“-</a:t>
            </a:r>
            <a:r>
              <a:rPr lang="de-DE" dirty="0" smtClean="0"/>
              <a:t>Leiste</a:t>
            </a:r>
            <a:r>
              <a:rPr lang="de-DE" baseline="0" dirty="0" smtClean="0"/>
              <a:t> </a:t>
            </a:r>
            <a:r>
              <a:rPr lang="de-DE" baseline="0" dirty="0"/>
              <a:t>zeigt a</a:t>
            </a:r>
            <a:r>
              <a:rPr lang="de-DE" dirty="0"/>
              <a:t>n,</a:t>
            </a:r>
            <a:r>
              <a:rPr lang="de-DE" baseline="0" dirty="0"/>
              <a:t> an </a:t>
            </a:r>
            <a:r>
              <a:rPr lang="de-DE" dirty="0"/>
              <a:t>welcher Stelle der STA-Dokumentationsplattform Sie sich gerade befinden.</a:t>
            </a:r>
            <a:r>
              <a:rPr lang="de-DE" baseline="0" dirty="0"/>
              <a:t> Auf späteren Folien werde ich nochmal genauer auf </a:t>
            </a:r>
            <a:r>
              <a:rPr lang="de-DE" baseline="0" dirty="0" smtClean="0"/>
              <a:t>diese </a:t>
            </a:r>
            <a:r>
              <a:rPr lang="de-DE" baseline="0" dirty="0"/>
              <a:t>Breadcrumb-Leiste eingehen.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12</a:t>
            </a:fld>
            <a:endParaRPr lang="de-DE"/>
          </a:p>
        </p:txBody>
      </p:sp>
    </p:spTree>
    <p:extLst>
      <p:ext uri="{BB962C8B-B14F-4D97-AF65-F5344CB8AC3E}">
        <p14:creationId xmlns:p14="http://schemas.microsoft.com/office/powerpoint/2010/main" val="41360384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Arial" panose="020B0604020202020204" pitchFamily="34" charset="0"/>
              <a:buNone/>
            </a:pPr>
            <a:r>
              <a:rPr lang="de-DE" dirty="0"/>
              <a:t>Im Navigationsbereich</a:t>
            </a:r>
            <a:r>
              <a:rPr lang="de-DE" baseline="0" dirty="0"/>
              <a:t> werden, wie in einem I</a:t>
            </a:r>
            <a:r>
              <a:rPr lang="de-DE" dirty="0"/>
              <a:t>nhaltsverzeichnis, die Untergliederungsüberschriften der jeweiligen Seite in Form eines Navigationsbaums angezeigt. Sie können über die </a:t>
            </a:r>
            <a:r>
              <a:rPr lang="de-DE" dirty="0" smtClean="0"/>
              <a:t>Minus-Symbole</a:t>
            </a:r>
            <a:r>
              <a:rPr lang="de-DE" baseline="0" dirty="0" smtClean="0"/>
              <a:t> die untergeordneten Überschriften einklappen</a:t>
            </a:r>
            <a:r>
              <a:rPr lang="de-DE" dirty="0" smtClean="0"/>
              <a:t> [KLICKEN] bzw</a:t>
            </a:r>
            <a:r>
              <a:rPr lang="de-DE" dirty="0"/>
              <a:t>. </a:t>
            </a:r>
            <a:r>
              <a:rPr lang="de-DE" dirty="0" smtClean="0"/>
              <a:t>über die Plus-Symbole diese wieder </a:t>
            </a:r>
            <a:r>
              <a:rPr lang="de-DE" baseline="0" dirty="0" smtClean="0"/>
              <a:t>aufklappen</a:t>
            </a:r>
            <a:r>
              <a:rPr lang="de-DE" baseline="0" dirty="0"/>
              <a:t>.</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13</a:t>
            </a:fld>
            <a:endParaRPr lang="de-DE"/>
          </a:p>
        </p:txBody>
      </p:sp>
    </p:spTree>
    <p:extLst>
      <p:ext uri="{BB962C8B-B14F-4D97-AF65-F5344CB8AC3E}">
        <p14:creationId xmlns:p14="http://schemas.microsoft.com/office/powerpoint/2010/main" val="209531430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Arial" panose="020B0604020202020204" pitchFamily="34" charset="0"/>
              <a:buNone/>
            </a:pPr>
            <a:r>
              <a:rPr lang="de-DE" dirty="0"/>
              <a:t>Der Anzeigebereich enthält den </a:t>
            </a:r>
            <a:r>
              <a:rPr lang="de-DE" dirty="0" smtClean="0"/>
              <a:t>Text</a:t>
            </a:r>
            <a:r>
              <a:rPr lang="de-DE" baseline="0" dirty="0" smtClean="0"/>
              <a:t>. Bei </a:t>
            </a:r>
            <a:r>
              <a:rPr lang="de-DE" baseline="0" dirty="0"/>
              <a:t>den Überschriften erscheint beim </a:t>
            </a:r>
            <a:r>
              <a:rPr lang="de-DE" baseline="0" dirty="0" smtClean="0"/>
              <a:t>Maus-Over ein </a:t>
            </a:r>
            <a:r>
              <a:rPr lang="de-DE" baseline="0" dirty="0"/>
              <a:t>Kettensymbol. </a:t>
            </a:r>
            <a:r>
              <a:rPr lang="de-DE" dirty="0" smtClean="0"/>
              <a:t>[KLICKEN]</a:t>
            </a:r>
            <a:r>
              <a:rPr lang="de-DE" baseline="0" dirty="0" smtClean="0"/>
              <a:t> Wenn </a:t>
            </a:r>
            <a:r>
              <a:rPr lang="de-DE" baseline="0" dirty="0"/>
              <a:t>Sie </a:t>
            </a:r>
            <a:r>
              <a:rPr lang="de-DE" baseline="0" dirty="0" smtClean="0"/>
              <a:t>das Kettensymbol anklicken</a:t>
            </a:r>
            <a:r>
              <a:rPr lang="de-DE" baseline="0" dirty="0"/>
              <a:t>, können Sie den Link zu diesem Abschnitt in Ihren Zwischenspeicher kopieren.</a:t>
            </a:r>
            <a:endParaRPr lang="de-DE" dirty="0"/>
          </a:p>
          <a:p>
            <a:endParaRPr lang="de-DE" dirty="0"/>
          </a:p>
          <a:p>
            <a:endParaRPr lang="de-DE" dirty="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14</a:t>
            </a:fld>
            <a:endParaRPr lang="de-DE"/>
          </a:p>
        </p:txBody>
      </p:sp>
    </p:spTree>
    <p:extLst>
      <p:ext uri="{BB962C8B-B14F-4D97-AF65-F5344CB8AC3E}">
        <p14:creationId xmlns:p14="http://schemas.microsoft.com/office/powerpoint/2010/main" val="3828118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7742" indent="-177742">
              <a:buFont typeface="Arial" panose="020B0604020202020204" pitchFamily="34" charset="0"/>
              <a:buChar char="•"/>
            </a:pPr>
            <a:r>
              <a:rPr lang="de-DE" dirty="0" smtClean="0"/>
              <a:t>Am</a:t>
            </a:r>
            <a:r>
              <a:rPr lang="de-DE" baseline="0" dirty="0" smtClean="0"/>
              <a:t> unteren Rand einer Seite liegt die</a:t>
            </a:r>
            <a:r>
              <a:rPr lang="de-DE" dirty="0" smtClean="0"/>
              <a:t> Funktionsleiste. Hier </a:t>
            </a:r>
            <a:r>
              <a:rPr lang="de-DE" dirty="0"/>
              <a:t>finden Sie </a:t>
            </a:r>
            <a:endParaRPr lang="de-DE" dirty="0" smtClean="0"/>
          </a:p>
          <a:p>
            <a:pPr marL="177742" indent="-177742">
              <a:buFont typeface="Arial" panose="020B0604020202020204" pitchFamily="34" charset="0"/>
              <a:buChar char="•"/>
            </a:pPr>
            <a:r>
              <a:rPr lang="de-DE" dirty="0" smtClean="0"/>
              <a:t>auf der linken Seite [KLICKEN]</a:t>
            </a:r>
            <a:r>
              <a:rPr lang="de-DE" baseline="0" dirty="0" smtClean="0"/>
              <a:t> </a:t>
            </a:r>
            <a:endParaRPr lang="de-DE" dirty="0"/>
          </a:p>
          <a:p>
            <a:pPr marL="651721" lvl="1" indent="-177742">
              <a:buFont typeface="Arial" panose="020B0604020202020204" pitchFamily="34" charset="0"/>
              <a:buChar char="•"/>
            </a:pPr>
            <a:r>
              <a:rPr lang="de-DE" dirty="0"/>
              <a:t>ein Symbol, das Sie zur Dokumentation</a:t>
            </a:r>
            <a:r>
              <a:rPr lang="de-DE" baseline="0" dirty="0"/>
              <a:t> der Plattform auf </a:t>
            </a:r>
            <a:r>
              <a:rPr lang="de-DE" baseline="0" dirty="0" err="1"/>
              <a:t>GitHub</a:t>
            </a:r>
            <a:r>
              <a:rPr lang="de-DE" baseline="0" dirty="0"/>
              <a:t> </a:t>
            </a:r>
            <a:r>
              <a:rPr lang="de-DE" baseline="0" dirty="0" smtClean="0"/>
              <a:t>führt, daneben</a:t>
            </a:r>
            <a:endParaRPr lang="de-DE" dirty="0"/>
          </a:p>
          <a:p>
            <a:pPr marL="651721" lvl="1" indent="-177742">
              <a:buFont typeface="Arial" panose="020B0604020202020204" pitchFamily="34" charset="0"/>
              <a:buChar char="•"/>
            </a:pPr>
            <a:r>
              <a:rPr lang="de-DE" dirty="0" smtClean="0"/>
              <a:t>finden Sie die </a:t>
            </a:r>
            <a:r>
              <a:rPr lang="de-DE" dirty="0"/>
              <a:t>aktuelle </a:t>
            </a:r>
            <a:r>
              <a:rPr lang="de-DE" dirty="0" smtClean="0"/>
              <a:t>Versionsangabe und</a:t>
            </a:r>
            <a:endParaRPr lang="de-DE" dirty="0"/>
          </a:p>
          <a:p>
            <a:pPr marL="651721" lvl="1" indent="-177742">
              <a:buFont typeface="Arial" panose="020B0604020202020204" pitchFamily="34" charset="0"/>
              <a:buChar char="•"/>
            </a:pPr>
            <a:r>
              <a:rPr lang="de-DE" dirty="0"/>
              <a:t>das </a:t>
            </a:r>
            <a:r>
              <a:rPr lang="de-DE" dirty="0" smtClean="0"/>
              <a:t>Impressum</a:t>
            </a:r>
            <a:br>
              <a:rPr lang="de-DE" dirty="0" smtClean="0"/>
            </a:br>
            <a:endParaRPr lang="de-DE" dirty="0" smtClean="0"/>
          </a:p>
          <a:p>
            <a:pPr marL="194521" lvl="0" indent="-177742">
              <a:buFont typeface="Arial" panose="020B0604020202020204" pitchFamily="34" charset="0"/>
              <a:buChar char="•"/>
            </a:pPr>
            <a:r>
              <a:rPr lang="de-DE" dirty="0" smtClean="0"/>
              <a:t>[KLICKEN]</a:t>
            </a:r>
            <a:r>
              <a:rPr lang="de-DE" baseline="0" dirty="0" smtClean="0"/>
              <a:t> I</a:t>
            </a:r>
            <a:r>
              <a:rPr lang="de-DE" dirty="0" smtClean="0"/>
              <a:t>n der Mitte der Funktionsleiten sind Symbole für einige Funktionen zu sehen, </a:t>
            </a:r>
            <a:r>
              <a:rPr lang="de-DE" dirty="0"/>
              <a:t>die auf nahezu </a:t>
            </a:r>
            <a:r>
              <a:rPr lang="de-DE" dirty="0" smtClean="0"/>
              <a:t>allen </a:t>
            </a:r>
            <a:r>
              <a:rPr lang="de-DE" dirty="0"/>
              <a:t>Seiten der STA-Dokumentationsplattform ausgeführt werden können: </a:t>
            </a:r>
          </a:p>
          <a:p>
            <a:pPr marL="651721" lvl="1" indent="-177742">
              <a:buFont typeface="Arial" panose="020B0604020202020204" pitchFamily="34" charset="0"/>
              <a:buChar char="•"/>
            </a:pPr>
            <a:r>
              <a:rPr lang="de-DE" dirty="0" smtClean="0"/>
              <a:t>Mit dem Symbol, das den Pfeil mit einem Querbalken zeigt, können Sie </a:t>
            </a:r>
            <a:r>
              <a:rPr lang="de-DE" dirty="0"/>
              <a:t>an den Anfang der Seite </a:t>
            </a:r>
            <a:r>
              <a:rPr lang="de-DE" dirty="0" smtClean="0"/>
              <a:t>springen.</a:t>
            </a:r>
            <a:endParaRPr lang="de-DE" baseline="0" dirty="0"/>
          </a:p>
          <a:p>
            <a:pPr marL="651721" lvl="1" indent="-177742">
              <a:buFont typeface="Arial" panose="020B0604020202020204" pitchFamily="34" charset="0"/>
              <a:buChar char="•"/>
            </a:pPr>
            <a:r>
              <a:rPr lang="de-DE" dirty="0" smtClean="0"/>
              <a:t>Das Drucksymbol startet die </a:t>
            </a:r>
            <a:r>
              <a:rPr lang="de-DE" dirty="0"/>
              <a:t>Druckfunktion Ihres </a:t>
            </a:r>
            <a:r>
              <a:rPr lang="de-DE" dirty="0" smtClean="0"/>
              <a:t>Browsers.</a:t>
            </a:r>
          </a:p>
          <a:p>
            <a:pPr marL="651721" lvl="1" indent="-177742">
              <a:buFont typeface="Arial" panose="020B0604020202020204" pitchFamily="34" charset="0"/>
              <a:buChar char="•"/>
            </a:pPr>
            <a:r>
              <a:rPr lang="de-DE" dirty="0" smtClean="0"/>
              <a:t>Das</a:t>
            </a:r>
            <a:r>
              <a:rPr lang="de-DE" baseline="0" dirty="0" smtClean="0"/>
              <a:t> dritte </a:t>
            </a:r>
            <a:r>
              <a:rPr lang="de-DE" dirty="0" smtClean="0"/>
              <a:t>Symbol dient</a:t>
            </a:r>
            <a:r>
              <a:rPr lang="de-DE" baseline="0" dirty="0" smtClean="0"/>
              <a:t> </a:t>
            </a:r>
            <a:r>
              <a:rPr lang="de-DE" dirty="0" smtClean="0"/>
              <a:t>zum </a:t>
            </a:r>
            <a:r>
              <a:rPr lang="de-DE" dirty="0"/>
              <a:t>Auf- bzw. Zuklappen aller </a:t>
            </a:r>
            <a:r>
              <a:rPr lang="de-DE" dirty="0" err="1"/>
              <a:t>Textboxen</a:t>
            </a:r>
            <a:r>
              <a:rPr lang="de-DE" dirty="0"/>
              <a:t> auf einer </a:t>
            </a:r>
            <a:r>
              <a:rPr lang="de-DE" dirty="0" smtClean="0"/>
              <a:t>Seite.</a:t>
            </a:r>
            <a:endParaRPr lang="de-DE" dirty="0"/>
          </a:p>
          <a:p>
            <a:pPr marL="651721" lvl="1" indent="-177742">
              <a:buFont typeface="Arial" panose="020B0604020202020204" pitchFamily="34" charset="0"/>
              <a:buChar char="•"/>
            </a:pPr>
            <a:r>
              <a:rPr lang="de-DE" dirty="0" smtClean="0"/>
              <a:t>Die </a:t>
            </a:r>
            <a:r>
              <a:rPr lang="de-DE" baseline="0" dirty="0" smtClean="0"/>
              <a:t>Sprechblase öffnet in Ihrem Mailprogramm eine E-Mail, </a:t>
            </a:r>
            <a:r>
              <a:rPr lang="de-DE" baseline="0" dirty="0"/>
              <a:t>mit der Sie Hinweise an die Arbeitsstelle für Standardisierung senden können. Im Betreff ist </a:t>
            </a:r>
            <a:r>
              <a:rPr lang="de-DE" baseline="0" dirty="0" smtClean="0"/>
              <a:t>bereits </a:t>
            </a:r>
            <a:r>
              <a:rPr lang="de-DE" baseline="0" dirty="0"/>
              <a:t>die jeweilige Seite angegeben</a:t>
            </a:r>
            <a:r>
              <a:rPr lang="de-DE" baseline="0" dirty="0" smtClean="0"/>
              <a:t>.</a:t>
            </a:r>
          </a:p>
          <a:p>
            <a:pPr marL="651721" lvl="1" indent="-177742">
              <a:buFont typeface="Arial" panose="020B0604020202020204" pitchFamily="34" charset="0"/>
              <a:buChar char="•"/>
            </a:pPr>
            <a:endParaRPr lang="de-DE" baseline="0" dirty="0" smtClean="0"/>
          </a:p>
          <a:p>
            <a:pPr marL="194521" lvl="0" indent="-177742">
              <a:buFont typeface="Arial" panose="020B0604020202020204" pitchFamily="34" charset="0"/>
              <a:buChar char="•"/>
            </a:pPr>
            <a:r>
              <a:rPr lang="de-DE" dirty="0" smtClean="0"/>
              <a:t>[KLICKEN]</a:t>
            </a:r>
            <a:r>
              <a:rPr lang="de-DE" baseline="0" dirty="0" smtClean="0"/>
              <a:t> </a:t>
            </a:r>
            <a:r>
              <a:rPr lang="de-DE" dirty="0" smtClean="0"/>
              <a:t>Auf der rechten</a:t>
            </a:r>
            <a:r>
              <a:rPr lang="de-DE" baseline="0" dirty="0" smtClean="0"/>
              <a:t> Seite finden Sie</a:t>
            </a:r>
            <a:endParaRPr lang="de-DE" dirty="0"/>
          </a:p>
          <a:p>
            <a:pPr marL="651721" lvl="1" indent="-177742">
              <a:buFont typeface="Arial" panose="020B0604020202020204" pitchFamily="34" charset="0"/>
              <a:buChar char="•"/>
            </a:pPr>
            <a:r>
              <a:rPr lang="de-DE" dirty="0"/>
              <a:t>die STA-Notation der angezeigten </a:t>
            </a:r>
            <a:r>
              <a:rPr lang="de-DE" dirty="0" smtClean="0"/>
              <a:t>Seite, die mit einem</a:t>
            </a:r>
            <a:r>
              <a:rPr lang="de-DE" baseline="0" dirty="0" smtClean="0"/>
              <a:t> Link hinterlegt ist</a:t>
            </a:r>
            <a:r>
              <a:rPr lang="de-DE" dirty="0" smtClean="0"/>
              <a:t>. </a:t>
            </a:r>
            <a:r>
              <a:rPr lang="de-DE" dirty="0"/>
              <a:t>Ein Klick auf die STA-Notation legt den Link in Ihrem Zwischenspeicher ab</a:t>
            </a:r>
            <a:r>
              <a:rPr lang="de-DE" dirty="0" smtClean="0"/>
              <a:t>. Der Link kann genutzt werden, um, z. B., aus externen Quellen zielgerichtet auf eine bestimmte Seite in der Dokumentationsplattform zu referenzieren.</a:t>
            </a:r>
          </a:p>
          <a:p>
            <a:pPr marL="651721" lvl="1" indent="-177742">
              <a:buFont typeface="Arial" panose="020B0604020202020204" pitchFamily="34" charset="0"/>
              <a:buChar char="•"/>
            </a:pPr>
            <a:endParaRPr lang="de-DE" dirty="0" smtClean="0"/>
          </a:p>
          <a:p>
            <a:pPr marL="651721" lvl="1" indent="-177742">
              <a:buFont typeface="Arial" panose="020B0604020202020204" pitchFamily="34" charset="0"/>
              <a:buChar char="•"/>
            </a:pPr>
            <a:endParaRPr lang="de-DE" dirty="0" smtClean="0"/>
          </a:p>
          <a:p>
            <a:pPr marL="16779" lvl="0" indent="0">
              <a:buFont typeface="Arial" panose="020B0604020202020204" pitchFamily="34" charset="0"/>
              <a:buNone/>
            </a:pPr>
            <a:endParaRPr lang="de-DE" dirty="0"/>
          </a:p>
          <a:p>
            <a:endParaRPr lang="de-DE" dirty="0"/>
          </a:p>
          <a:p>
            <a:endParaRPr lang="de-DE" dirty="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15</a:t>
            </a:fld>
            <a:endParaRPr lang="de-DE"/>
          </a:p>
        </p:txBody>
      </p:sp>
    </p:spTree>
    <p:extLst>
      <p:ext uri="{BB962C8B-B14F-4D97-AF65-F5344CB8AC3E}">
        <p14:creationId xmlns:p14="http://schemas.microsoft.com/office/powerpoint/2010/main" val="3135220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Aktuelle Inhalte der STA-Dokumentationsplattform sind</a:t>
            </a:r>
          </a:p>
          <a:p>
            <a:pPr lvl="1"/>
            <a:r>
              <a:rPr lang="de-DE" sz="1200" kern="1200" dirty="0" smtClean="0">
                <a:solidFill>
                  <a:schemeClr val="tx1"/>
                </a:solidFill>
                <a:latin typeface="+mn-lt"/>
                <a:ea typeface="+mn-ea"/>
                <a:cs typeface="+mn-cs"/>
              </a:rPr>
              <a:t>Hauptbereich Home (oder auch </a:t>
            </a:r>
            <a:r>
              <a:rPr lang="de-DE" sz="1200" kern="1200" dirty="0">
                <a:solidFill>
                  <a:schemeClr val="tx1"/>
                </a:solidFill>
                <a:latin typeface="+mn-lt"/>
                <a:ea typeface="+mn-ea"/>
                <a:cs typeface="+mn-cs"/>
              </a:rPr>
              <a:t>"Häuschen</a:t>
            </a:r>
            <a:r>
              <a:rPr lang="de-DE" sz="1200" kern="1200" dirty="0" smtClean="0">
                <a:solidFill>
                  <a:schemeClr val="tx1"/>
                </a:solidFill>
                <a:latin typeface="+mn-lt"/>
                <a:ea typeface="+mn-ea"/>
                <a:cs typeface="+mn-cs"/>
              </a:rPr>
              <a:t>" genannt) </a:t>
            </a:r>
            <a:endParaRPr lang="de-DE" sz="1200" kern="1200" dirty="0">
              <a:solidFill>
                <a:schemeClr val="tx1"/>
              </a:solidFill>
              <a:latin typeface="+mn-lt"/>
              <a:ea typeface="+mn-ea"/>
              <a:cs typeface="+mn-cs"/>
            </a:endParaRPr>
          </a:p>
          <a:p>
            <a:pPr lvl="1"/>
            <a:r>
              <a:rPr lang="de-DE" sz="1200" kern="1200" dirty="0" smtClean="0">
                <a:solidFill>
                  <a:schemeClr val="tx1"/>
                </a:solidFill>
                <a:latin typeface="+mn-lt"/>
                <a:ea typeface="+mn-ea"/>
                <a:cs typeface="+mn-cs"/>
              </a:rPr>
              <a:t>Hauptbereich RDA </a:t>
            </a:r>
            <a:r>
              <a:rPr lang="de-DE" sz="1200" kern="1200" dirty="0">
                <a:solidFill>
                  <a:schemeClr val="tx1"/>
                </a:solidFill>
                <a:latin typeface="+mn-lt"/>
                <a:ea typeface="+mn-ea"/>
                <a:cs typeface="+mn-cs"/>
              </a:rPr>
              <a:t>DACH </a:t>
            </a:r>
          </a:p>
          <a:p>
            <a:pPr lvl="1"/>
            <a:r>
              <a:rPr lang="de-DE" sz="1200" kern="1200" dirty="0" smtClean="0">
                <a:solidFill>
                  <a:schemeClr val="tx1"/>
                </a:solidFill>
                <a:latin typeface="+mn-lt"/>
                <a:ea typeface="+mn-ea"/>
                <a:cs typeface="+mn-cs"/>
              </a:rPr>
              <a:t>Hauptbereich GND </a:t>
            </a:r>
            <a:endParaRPr lang="de-DE" sz="1200" kern="1200" dirty="0">
              <a:solidFill>
                <a:schemeClr val="tx1"/>
              </a:solidFill>
              <a:latin typeface="+mn-lt"/>
              <a:ea typeface="+mn-ea"/>
              <a:cs typeface="+mn-cs"/>
            </a:endParaRPr>
          </a:p>
          <a:p>
            <a:endParaRPr lang="de-DE" dirty="0"/>
          </a:p>
          <a:p>
            <a:pPr marL="171450" indent="-171450">
              <a:buFont typeface="Arial" panose="020B0604020202020204" pitchFamily="34" charset="0"/>
              <a:buChar char="•"/>
            </a:pPr>
            <a:r>
              <a:rPr lang="de-DE" dirty="0" smtClean="0"/>
              <a:t>Im Hauptbereich </a:t>
            </a:r>
            <a:r>
              <a:rPr lang="de-DE" dirty="0"/>
              <a:t>"</a:t>
            </a:r>
            <a:r>
              <a:rPr lang="de-DE" dirty="0" smtClean="0"/>
              <a:t>Häuschen" </a:t>
            </a:r>
            <a:r>
              <a:rPr lang="de-DE" dirty="0"/>
              <a:t>finden Sie auch </a:t>
            </a:r>
            <a:r>
              <a:rPr lang="de-DE" dirty="0" smtClean="0"/>
              <a:t>das </a:t>
            </a:r>
            <a:r>
              <a:rPr lang="de-DE" dirty="0"/>
              <a:t>Glossar, Trainingsmaterialien und die </a:t>
            </a:r>
            <a:r>
              <a:rPr lang="de-DE" dirty="0" smtClean="0"/>
              <a:t>Hilfe.</a:t>
            </a:r>
            <a:r>
              <a:rPr lang="de-DE" baseline="0" dirty="0" smtClean="0"/>
              <a:t> </a:t>
            </a:r>
          </a:p>
          <a:p>
            <a:pPr marL="171450" indent="-171450">
              <a:buFont typeface="Arial" panose="020B0604020202020204" pitchFamily="34" charset="0"/>
              <a:buChar char="•"/>
            </a:pPr>
            <a:r>
              <a:rPr lang="de-DE" dirty="0" smtClean="0"/>
              <a:t>Im Hauptbereich RDA DACH </a:t>
            </a:r>
            <a:r>
              <a:rPr lang="de-DE" dirty="0"/>
              <a:t>finden Sie alle</a:t>
            </a:r>
            <a:r>
              <a:rPr lang="de-DE" baseline="0" dirty="0"/>
              <a:t> Regeln zur Ressourcenerschließung. Dieser Hauptbereich ist weiter </a:t>
            </a:r>
            <a:r>
              <a:rPr lang="de-DE" baseline="0" dirty="0" smtClean="0"/>
              <a:t>untergliedert.</a:t>
            </a:r>
            <a:endParaRPr lang="de-DE" baseline="0" dirty="0"/>
          </a:p>
          <a:p>
            <a:pPr marL="171450" indent="-171450">
              <a:buFont typeface="Arial" panose="020B0604020202020204" pitchFamily="34" charset="0"/>
              <a:buChar char="•"/>
            </a:pPr>
            <a:r>
              <a:rPr lang="de-DE" baseline="0" dirty="0" smtClean="0"/>
              <a:t>Im Hauptbereich GND </a:t>
            </a:r>
            <a:r>
              <a:rPr lang="de-DE" baseline="0" dirty="0"/>
              <a:t>finden Sie alle Inhalte zur Erfassung von Normdaten in der GND. Dieser Hauptbereich ist ebenfalls </a:t>
            </a:r>
            <a:r>
              <a:rPr lang="de-DE" baseline="0" dirty="0" smtClean="0"/>
              <a:t>weiter untergliedert. </a:t>
            </a:r>
            <a:endParaRPr lang="de-DE" dirty="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16</a:t>
            </a:fld>
            <a:endParaRPr lang="de-DE"/>
          </a:p>
        </p:txBody>
      </p:sp>
    </p:spTree>
    <p:extLst>
      <p:ext uri="{BB962C8B-B14F-4D97-AF65-F5344CB8AC3E}">
        <p14:creationId xmlns:p14="http://schemas.microsoft.com/office/powerpoint/2010/main" val="380700414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Die Hauptbereiche „RDA DACH“ und „GND“ werden oben über die graue Menüleiste aufgerufen.</a:t>
            </a:r>
          </a:p>
          <a:p>
            <a:r>
              <a:rPr lang="de-DE" dirty="0"/>
              <a:t>Um </a:t>
            </a:r>
            <a:r>
              <a:rPr lang="de-DE" dirty="0" smtClean="0"/>
              <a:t>den Nutzenden die </a:t>
            </a:r>
            <a:r>
              <a:rPr lang="de-DE" dirty="0"/>
              <a:t>Orientierung innerhalb der STA-Dokumentationsplattform zu erleichtern und die Hauptbereiche „RDA DACH“ und „GND</a:t>
            </a:r>
            <a:r>
              <a:rPr lang="de-DE" dirty="0" smtClean="0"/>
              <a:t>“, </a:t>
            </a:r>
            <a:r>
              <a:rPr lang="de-DE" dirty="0"/>
              <a:t>z. B. auch bei </a:t>
            </a:r>
            <a:r>
              <a:rPr lang="de-DE" dirty="0" smtClean="0"/>
              <a:t>Suchergebnissen, </a:t>
            </a:r>
            <a:r>
              <a:rPr lang="de-DE" dirty="0"/>
              <a:t>deutlich voneinander zu unterscheiden, wird für die beiden Hauptbereiche ein unterschiedliches Farbkonzept verwendet:</a:t>
            </a:r>
          </a:p>
          <a:p>
            <a:r>
              <a:rPr lang="de-DE" dirty="0"/>
              <a:t>Für RDA DACH</a:t>
            </a:r>
            <a:r>
              <a:rPr lang="de-DE" baseline="0" dirty="0"/>
              <a:t> wird die</a:t>
            </a:r>
            <a:r>
              <a:rPr lang="de-DE" dirty="0"/>
              <a:t> Signalfarbe orange verwendet, für </a:t>
            </a:r>
            <a:r>
              <a:rPr lang="de-DE" dirty="0" smtClean="0"/>
              <a:t>GND</a:t>
            </a:r>
            <a:r>
              <a:rPr lang="de-DE" baseline="0" dirty="0" smtClean="0"/>
              <a:t> </a:t>
            </a:r>
            <a:r>
              <a:rPr lang="de-DE" baseline="0" dirty="0"/>
              <a:t>die </a:t>
            </a:r>
            <a:r>
              <a:rPr lang="de-DE" dirty="0"/>
              <a:t>Signalfarbe blau.</a:t>
            </a:r>
          </a:p>
          <a:p>
            <a:endParaRPr lang="de-DE" dirty="0"/>
          </a:p>
          <a:p>
            <a:r>
              <a:rPr lang="de-DE" dirty="0"/>
              <a:t>Klickt man in der Menüleiste direkt auf „RDA DACH“ bzw. „GND“, ohne einen Unterpunkt auszuwählen, wird die Einstiegsseite für den jeweiligen Standard angezeigt.</a:t>
            </a:r>
          </a:p>
          <a:p>
            <a:endParaRPr lang="de-DE" dirty="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17</a:t>
            </a:fld>
            <a:endParaRPr lang="de-DE"/>
          </a:p>
        </p:txBody>
      </p:sp>
    </p:spTree>
    <p:extLst>
      <p:ext uri="{BB962C8B-B14F-4D97-AF65-F5344CB8AC3E}">
        <p14:creationId xmlns:p14="http://schemas.microsoft.com/office/powerpoint/2010/main" val="148949718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Auf der Hilfeseite</a:t>
            </a:r>
            <a:r>
              <a:rPr lang="de-DE" baseline="0" dirty="0" smtClean="0"/>
              <a:t> erhalten Sie a</a:t>
            </a:r>
            <a:r>
              <a:rPr lang="de-DE" dirty="0" smtClean="0"/>
              <a:t>usführliche Informationen und Beschreibungen </a:t>
            </a:r>
            <a:r>
              <a:rPr lang="de-DE" dirty="0"/>
              <a:t>zum Aufbau und zur Nutzung der </a:t>
            </a:r>
            <a:r>
              <a:rPr lang="de-DE" dirty="0" smtClean="0"/>
              <a:t>STA-Dokumentationsplattform. [KLICKEN]</a:t>
            </a:r>
            <a:r>
              <a:rPr lang="de-DE" baseline="0" dirty="0" smtClean="0"/>
              <a:t> </a:t>
            </a:r>
            <a:endParaRPr lang="de-DE" dirty="0"/>
          </a:p>
          <a:p>
            <a:endParaRPr lang="de-DE" dirty="0"/>
          </a:p>
          <a:p>
            <a:r>
              <a:rPr lang="de-DE" dirty="0" smtClean="0"/>
              <a:t>Auf der Einstiegsseite der STA-Dokumentationsplattform</a:t>
            </a:r>
            <a:r>
              <a:rPr lang="de-DE" baseline="0" dirty="0" smtClean="0"/>
              <a:t> ist </a:t>
            </a:r>
            <a:r>
              <a:rPr lang="de-DE" dirty="0" smtClean="0"/>
              <a:t>[KLICKEN]</a:t>
            </a:r>
            <a:r>
              <a:rPr lang="de-DE" baseline="0" dirty="0" smtClean="0"/>
              <a:t> </a:t>
            </a:r>
            <a:r>
              <a:rPr lang="de-DE" dirty="0" smtClean="0"/>
              <a:t>diese Hilfeseite im </a:t>
            </a:r>
            <a:r>
              <a:rPr lang="de-DE" dirty="0"/>
              <a:t>Abschnitt „Hilfe“ verlinkt.</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18</a:t>
            </a:fld>
            <a:endParaRPr lang="de-DE"/>
          </a:p>
        </p:txBody>
      </p:sp>
    </p:spTree>
    <p:extLst>
      <p:ext uri="{BB962C8B-B14F-4D97-AF65-F5344CB8AC3E}">
        <p14:creationId xmlns:p14="http://schemas.microsoft.com/office/powerpoint/2010/main" val="249632918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a:t>In der Breadcrumb-Leiste wird abgebildet, an welcher Stelle Sie sich </a:t>
            </a:r>
            <a:r>
              <a:rPr lang="de-DE" dirty="0" smtClean="0"/>
              <a:t>gerade befinden</a:t>
            </a:r>
            <a:r>
              <a:rPr lang="de-DE" dirty="0"/>
              <a:t>.</a:t>
            </a:r>
          </a:p>
          <a:p>
            <a:r>
              <a:rPr lang="de-DE" dirty="0"/>
              <a:t>Einzelne Teile </a:t>
            </a:r>
            <a:r>
              <a:rPr lang="de-DE" baseline="0" dirty="0" smtClean="0"/>
              <a:t>der </a:t>
            </a:r>
            <a:r>
              <a:rPr lang="de-DE" baseline="0" dirty="0"/>
              <a:t>Breadcrumb-Leiste sind anklickbar, wenn </a:t>
            </a:r>
            <a:r>
              <a:rPr lang="de-DE" baseline="0" dirty="0" smtClean="0"/>
              <a:t>hinter </a:t>
            </a:r>
            <a:r>
              <a:rPr lang="de-DE" baseline="0" dirty="0"/>
              <a:t>der </a:t>
            </a:r>
            <a:r>
              <a:rPr lang="de-DE" baseline="0" dirty="0" smtClean="0"/>
              <a:t>Benennung eine selbstständige Seite oder eine Hauptüberschrift liegt.</a:t>
            </a:r>
            <a:endParaRPr lang="de-DE" baseline="0" dirty="0"/>
          </a:p>
          <a:p>
            <a:endParaRPr lang="de-DE" baseline="0" dirty="0"/>
          </a:p>
          <a:p>
            <a:r>
              <a:rPr lang="de-DE" baseline="0" dirty="0"/>
              <a:t>Der hinterlegte Link in der Breadcrumb-Leiste kann auf eine übergeordnete Seite </a:t>
            </a:r>
            <a:r>
              <a:rPr lang="de-DE" baseline="0" dirty="0" smtClean="0"/>
              <a:t>führen, wie hier im ersten Beispiel. Von </a:t>
            </a:r>
            <a:r>
              <a:rPr lang="de-DE" baseline="0" dirty="0"/>
              <a:t>der Entitätstypseite </a:t>
            </a:r>
            <a:r>
              <a:rPr lang="de-DE" baseline="0" dirty="0" smtClean="0"/>
              <a:t>Personen kann  </a:t>
            </a:r>
            <a:r>
              <a:rPr lang="de-DE" baseline="0" dirty="0"/>
              <a:t>über den Link in der Breadcrumb-Leiste direkt zur Übersichtsseite "Entitätstypen" gesprungen werden.</a:t>
            </a:r>
          </a:p>
          <a:p>
            <a:endParaRPr lang="de-DE" baseline="0" dirty="0"/>
          </a:p>
          <a:p>
            <a:r>
              <a:rPr lang="de-DE" baseline="0" dirty="0"/>
              <a:t>Der hinterlegte </a:t>
            </a:r>
            <a:r>
              <a:rPr lang="de-DE" baseline="0" dirty="0" smtClean="0"/>
              <a:t>Link in der Breadcrumb-Leiste </a:t>
            </a:r>
            <a:r>
              <a:rPr lang="de-DE" baseline="0" dirty="0"/>
              <a:t>kann auch zu einer Hauptüberschrift bzw. Zwischenüberschrift auf der gleichen Seite führen – im </a:t>
            </a:r>
            <a:r>
              <a:rPr lang="de-DE" baseline="0" dirty="0" smtClean="0"/>
              <a:t>zweiten Beispiel </a:t>
            </a:r>
            <a:r>
              <a:rPr lang="de-DE" baseline="0" dirty="0"/>
              <a:t>kann von der Überschrift "Identifizierende Merkmale" </a:t>
            </a:r>
            <a:r>
              <a:rPr lang="de-DE" baseline="0" dirty="0" smtClean="0"/>
              <a:t>zur </a:t>
            </a:r>
            <a:r>
              <a:rPr lang="de-DE" baseline="0" dirty="0"/>
              <a:t>übergeordneten Überschrift "Sucheinsteige" gesprungen werden.</a:t>
            </a:r>
            <a:endParaRPr lang="de-DE" dirty="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19</a:t>
            </a:fld>
            <a:endParaRPr lang="de-DE"/>
          </a:p>
        </p:txBody>
      </p:sp>
    </p:spTree>
    <p:extLst>
      <p:ext uri="{BB962C8B-B14F-4D97-AF65-F5344CB8AC3E}">
        <p14:creationId xmlns:p14="http://schemas.microsoft.com/office/powerpoint/2010/main" val="31247907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Vor Beginn von Teil </a:t>
            </a:r>
            <a:r>
              <a:rPr lang="de-DE" dirty="0" smtClean="0"/>
              <a:t>1 </a:t>
            </a:r>
            <a:r>
              <a:rPr lang="de-DE" dirty="0" smtClean="0"/>
              <a:t>hier ein </a:t>
            </a:r>
            <a:r>
              <a:rPr lang="de-DE" dirty="0"/>
              <a:t>Überblick zu den Inhalten in </a:t>
            </a:r>
            <a:r>
              <a:rPr lang="de-DE" baseline="0" dirty="0"/>
              <a:t>diesem </a:t>
            </a:r>
            <a:r>
              <a:rPr lang="de-DE" baseline="0" dirty="0" smtClean="0"/>
              <a:t>Praxis-Update. Dieses Praxis-Update stellt Informationen zur STA-Dokumentationsplattform und zur GND-Dokumentation zur Verfügung.</a:t>
            </a:r>
            <a:endParaRPr lang="de-DE" baseline="0" dirty="0"/>
          </a:p>
          <a:p>
            <a:endParaRPr lang="de-DE" baseline="0" dirty="0"/>
          </a:p>
          <a:p>
            <a:pPr marL="0" indent="0">
              <a:buNone/>
            </a:pPr>
            <a:r>
              <a:rPr lang="de-DE" sz="1200" dirty="0" smtClean="0"/>
              <a:t>Thema von Teil 1 ist Aufbau und Nutzung der STA-Dokumentationsplattform</a:t>
            </a:r>
            <a:r>
              <a:rPr lang="de-DE" sz="1200" dirty="0"/>
              <a:t>.</a:t>
            </a:r>
          </a:p>
          <a:p>
            <a:pPr marL="0" indent="0">
              <a:buNone/>
            </a:pPr>
            <a:endParaRPr lang="de-DE" sz="1200" dirty="0"/>
          </a:p>
          <a:p>
            <a:pPr marL="0" indent="0">
              <a:buNone/>
            </a:pPr>
            <a:r>
              <a:rPr lang="de-DE" sz="1200" dirty="0"/>
              <a:t>Teil</a:t>
            </a:r>
            <a:r>
              <a:rPr lang="de-DE" sz="1200" baseline="0" dirty="0"/>
              <a:t> </a:t>
            </a:r>
            <a:r>
              <a:rPr lang="de-DE" sz="1200" dirty="0"/>
              <a:t>2. </a:t>
            </a:r>
            <a:r>
              <a:rPr lang="de-DE" sz="1200" dirty="0" smtClean="0"/>
              <a:t>behandelt die GND-Dokumentation und besteht aus den Teilen</a:t>
            </a:r>
            <a:r>
              <a:rPr lang="de-DE" sz="1200" baseline="0" dirty="0" smtClean="0"/>
              <a:t> </a:t>
            </a:r>
            <a:r>
              <a:rPr lang="de-DE" sz="1200" dirty="0" smtClean="0"/>
              <a:t>Einführung</a:t>
            </a:r>
            <a:r>
              <a:rPr lang="de-DE" sz="1200" baseline="0" dirty="0" smtClean="0"/>
              <a:t> und </a:t>
            </a:r>
            <a:r>
              <a:rPr lang="de-DE" sz="1200" dirty="0" smtClean="0"/>
              <a:t>der Vorstellung der Bereiche Allgemeines, Entitätstypen</a:t>
            </a:r>
            <a:r>
              <a:rPr lang="de-DE" sz="1200" baseline="0" dirty="0" smtClean="0"/>
              <a:t>, </a:t>
            </a:r>
            <a:r>
              <a:rPr lang="de-DE" sz="1200" dirty="0" smtClean="0"/>
              <a:t>Datenmodell.</a:t>
            </a:r>
          </a:p>
          <a:p>
            <a:pPr marL="0" indent="0">
              <a:buNone/>
            </a:pPr>
            <a:endParaRPr lang="de-DE" sz="1200" dirty="0" smtClean="0"/>
          </a:p>
          <a:p>
            <a:r>
              <a:rPr lang="de-DE" baseline="0" dirty="0" smtClean="0"/>
              <a:t>Im Praxis-Update GND-Dokumentation werden keine Erfassungsregeln für Entitäten in der GND vorgestellt oder erläutert.</a:t>
            </a:r>
          </a:p>
          <a:p>
            <a:endParaRPr lang="de-DE" baseline="0" dirty="0" smtClean="0"/>
          </a:p>
          <a:p>
            <a:r>
              <a:rPr lang="de-DE" baseline="0" dirty="0" smtClean="0"/>
              <a:t>Der Stand der Inhalte und der gezeigten Screenshots ist: 20. Februar 2026.</a:t>
            </a:r>
            <a:endParaRPr lang="de-DE" sz="2400" kern="1200" dirty="0" smtClean="0">
              <a:solidFill>
                <a:schemeClr val="tx1"/>
              </a:solidFill>
              <a:highlight>
                <a:srgbClr val="FF00FF"/>
              </a:highlight>
              <a:latin typeface="+mn-lt"/>
              <a:ea typeface="+mn-ea"/>
              <a:cs typeface="Segoe UI" panose="020B0502040204020203" pitchFamily="34" charset="0"/>
            </a:endParaRPr>
          </a:p>
          <a:p>
            <a:pPr marL="0" indent="0">
              <a:buNone/>
            </a:pPr>
            <a:endParaRPr lang="de-DE" sz="1200" dirty="0"/>
          </a:p>
          <a:p>
            <a:pPr marL="0" indent="0">
              <a:buNone/>
            </a:pPr>
            <a:endParaRPr lang="de-DE" sz="1200" dirty="0"/>
          </a:p>
          <a:p>
            <a:pPr marL="0" indent="0">
              <a:buNone/>
            </a:pPr>
            <a:endParaRPr lang="de-DE" sz="1200" dirty="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71028382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Durch die hinter</a:t>
            </a:r>
            <a:r>
              <a:rPr lang="de-DE" baseline="0" dirty="0"/>
              <a:t> der Plattform liegende Datenbank ist es </a:t>
            </a:r>
            <a:r>
              <a:rPr lang="de-DE" baseline="0" dirty="0" smtClean="0"/>
              <a:t>möglich, </a:t>
            </a:r>
            <a:r>
              <a:rPr lang="de-DE" baseline="0" dirty="0"/>
              <a:t>einen Text einmal zu erfassen und diesen Text in verschiedenen Kontexten anzuzeigen.</a:t>
            </a:r>
          </a:p>
          <a:p>
            <a:endParaRPr lang="de-DE" baseline="0" dirty="0"/>
          </a:p>
          <a:p>
            <a:r>
              <a:rPr lang="de-DE" baseline="0" dirty="0"/>
              <a:t>Texte aus den RDA DACH-Elementen zur Erfassung von Akteuren (das sind Personen, Familien, Körperschaften inkl. Konferenzen und Gebietskörperschaften) werden in den entsprechenden Entitätstypbeschreibungen in der GND-Dokumentation in gleichem Wortlaut angezeigt.</a:t>
            </a:r>
          </a:p>
          <a:p>
            <a:endParaRPr lang="de-DE" baseline="0" dirty="0"/>
          </a:p>
          <a:p>
            <a:r>
              <a:rPr lang="de-DE" baseline="0" dirty="0"/>
              <a:t>Im Beispiel sehen wir den Text zur Wahl des bevorzugten Namens im Element Bevorzugter Name einer Person auf der linken </a:t>
            </a:r>
            <a:r>
              <a:rPr lang="de-DE" baseline="0" dirty="0" smtClean="0"/>
              <a:t>Seite im Bereich </a:t>
            </a:r>
            <a:r>
              <a:rPr lang="de-DE" baseline="0" dirty="0"/>
              <a:t>RDA </a:t>
            </a:r>
            <a:r>
              <a:rPr lang="de-DE" baseline="0" dirty="0" smtClean="0"/>
              <a:t>DACH. Der </a:t>
            </a:r>
            <a:r>
              <a:rPr lang="de-DE" baseline="0" dirty="0"/>
              <a:t>identische Wortlaut wird auch in der Entitätstypbeschreibung Personen auf der rechten Seite bei der Überschrift Sucheinstiege/Wahl des bevorzugten </a:t>
            </a:r>
            <a:r>
              <a:rPr lang="de-DE" baseline="0" dirty="0" smtClean="0"/>
              <a:t>Namens im Bereich GND </a:t>
            </a:r>
            <a:r>
              <a:rPr lang="de-DE" baseline="0" dirty="0"/>
              <a:t>angezeigt.</a:t>
            </a:r>
          </a:p>
          <a:p>
            <a:endParaRPr lang="de-DE" baseline="0" dirty="0"/>
          </a:p>
          <a:p>
            <a:r>
              <a:rPr lang="de-DE" baseline="0" dirty="0"/>
              <a:t>Durch die Breadcrumb-Leiste und das Farbkonzept ist erkennbar, in welchem Bereich </a:t>
            </a:r>
            <a:r>
              <a:rPr lang="de-DE" baseline="0" dirty="0" smtClean="0"/>
              <a:t>Nutzende sich </a:t>
            </a:r>
            <a:r>
              <a:rPr lang="de-DE" baseline="0" dirty="0"/>
              <a:t>befinden.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20</a:t>
            </a:fld>
            <a:endParaRPr lang="de-DE"/>
          </a:p>
        </p:txBody>
      </p:sp>
    </p:spTree>
    <p:extLst>
      <p:ext uri="{BB962C8B-B14F-4D97-AF65-F5344CB8AC3E}">
        <p14:creationId xmlns:p14="http://schemas.microsoft.com/office/powerpoint/2010/main" val="50218340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Bei der Übertragung der Texte der GND-Dokumentation wurden </a:t>
            </a:r>
            <a:r>
              <a:rPr lang="de-DE" dirty="0" smtClean="0"/>
              <a:t>auch </a:t>
            </a:r>
            <a:r>
              <a:rPr lang="de-DE" dirty="0"/>
              <a:t>Absprachen</a:t>
            </a:r>
            <a:r>
              <a:rPr lang="de-DE" baseline="0" dirty="0"/>
              <a:t> für die Texte umgesetzt.</a:t>
            </a:r>
            <a:endParaRPr lang="de-DE" dirty="0"/>
          </a:p>
          <a:p>
            <a:r>
              <a:rPr lang="de-DE" baseline="0" dirty="0"/>
              <a:t>Alle Texte auf der ganzen Plattform werden in "aktiver" Sprache erfasst, d. h. </a:t>
            </a:r>
            <a:r>
              <a:rPr lang="de-DE" baseline="0" dirty="0" smtClean="0"/>
              <a:t>statt der Formulierung </a:t>
            </a:r>
            <a:r>
              <a:rPr lang="de-DE" baseline="0" dirty="0"/>
              <a:t>"werden erfasst" wurde </a:t>
            </a:r>
            <a:r>
              <a:rPr lang="de-DE" baseline="0" dirty="0" smtClean="0"/>
              <a:t>die Formulierung "Erfassen </a:t>
            </a:r>
            <a:r>
              <a:rPr lang="de-DE" baseline="0" dirty="0"/>
              <a:t>Sie" </a:t>
            </a:r>
            <a:r>
              <a:rPr lang="de-DE" baseline="0" dirty="0" smtClean="0"/>
              <a:t>verwendet. </a:t>
            </a:r>
            <a:endParaRPr lang="de-DE" baseline="0" dirty="0"/>
          </a:p>
          <a:p>
            <a:endParaRPr lang="de-DE"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a:t>Im ersten Beispiel wurde der Text "</a:t>
            </a:r>
            <a:r>
              <a:rPr lang="de-DE" sz="1200" dirty="0"/>
              <a:t>Zahlen, die als Ziffern oder als Wörter ausgedrückt sind, werden in der Form erfasst, in der sie in der Informationsquelle erscheinen." verändert zu "</a:t>
            </a:r>
            <a:r>
              <a:rPr lang="de-DE" sz="1200" b="0" i="0" kern="1200" dirty="0">
                <a:solidFill>
                  <a:schemeClr val="dk1"/>
                </a:solidFill>
                <a:effectLst/>
                <a:latin typeface="+mn-lt"/>
                <a:ea typeface="+mn-ea"/>
                <a:cs typeface="+mn-cs"/>
              </a:rPr>
              <a:t>Wenn Sie einen Namen erfassen, erfassen Sie Zahlen, die als Ziffern oder als Wörter geschrieben sind, in der Form, in der sie in der Informationsquelle erscheinen."</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b="0" i="0" kern="1200" dirty="0">
              <a:solidFill>
                <a:schemeClr val="dk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200" b="0" i="0" kern="1200" dirty="0">
                <a:solidFill>
                  <a:schemeClr val="dk1"/>
                </a:solidFill>
                <a:effectLst/>
                <a:latin typeface="+mn-lt"/>
                <a:ea typeface="+mn-ea"/>
                <a:cs typeface="+mn-cs"/>
              </a:rPr>
              <a:t>Im zweiten</a:t>
            </a:r>
            <a:r>
              <a:rPr lang="de-DE" sz="1200" b="0" i="0" kern="1200" baseline="0" dirty="0">
                <a:solidFill>
                  <a:schemeClr val="dk1"/>
                </a:solidFill>
                <a:effectLst/>
                <a:latin typeface="+mn-lt"/>
                <a:ea typeface="+mn-ea"/>
                <a:cs typeface="+mn-cs"/>
              </a:rPr>
              <a:t> Beispiel wurde der Text "</a:t>
            </a:r>
            <a:r>
              <a:rPr lang="de-DE" sz="1200" b="0" i="0" kern="1200" dirty="0">
                <a:solidFill>
                  <a:schemeClr val="dk1"/>
                </a:solidFill>
                <a:effectLst/>
                <a:latin typeface="+mn-lt"/>
                <a:ea typeface="+mn-ea"/>
                <a:cs typeface="+mn-cs"/>
              </a:rPr>
              <a:t>Erscheinen verschiedene Namen in der Informationsquelle, wird der förmlich präsentierte Name genommen." verändert zu "Wenn unterschiedliche Formen des Namens in der bevorzugten Informationsquelle erscheinen, wählen Sie die Form des Namens, die förmlich präsentiert ist." </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b="0" i="0" kern="1200" dirty="0">
              <a:solidFill>
                <a:schemeClr val="dk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a:t>Wir weisen darauf hin, dass die Formulierung "Erfassen Sie" nicht bedeutet, dass ein </a:t>
            </a:r>
            <a:r>
              <a:rPr lang="de-DE" baseline="0" dirty="0" smtClean="0"/>
              <a:t>Merkmal / </a:t>
            </a:r>
            <a:r>
              <a:rPr lang="de-DE" baseline="0" dirty="0"/>
              <a:t>ein Element verpflichtend zu erfassen ist.</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b="0" i="0" kern="1200" dirty="0">
              <a:solidFill>
                <a:schemeClr val="dk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dirty="0">
              <a:latin typeface="+mn-lt"/>
              <a:ea typeface="Verdana" panose="020B060403050404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b="0" i="0" kern="1200" dirty="0">
              <a:solidFill>
                <a:schemeClr val="dk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b="0" i="0" kern="1200" dirty="0">
              <a:solidFill>
                <a:schemeClr val="dk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dirty="0">
              <a:latin typeface="+mn-lt"/>
              <a:ea typeface="Verdana" panose="020B060403050404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dirty="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21</a:t>
            </a:fld>
            <a:endParaRPr lang="de-DE"/>
          </a:p>
        </p:txBody>
      </p:sp>
    </p:spTree>
    <p:extLst>
      <p:ext uri="{BB962C8B-B14F-4D97-AF65-F5344CB8AC3E}">
        <p14:creationId xmlns:p14="http://schemas.microsoft.com/office/powerpoint/2010/main" val="166884843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Verpflichtend anzugebende Merkmale werden angezeigt</a:t>
            </a:r>
            <a:r>
              <a:rPr lang="de-DE" baseline="0" dirty="0"/>
              <a:t> in der GND-Umsetzung im Kopf und in den Anwendungskontexten.</a:t>
            </a:r>
            <a:endParaRPr lang="de-DE" dirty="0"/>
          </a:p>
          <a:p>
            <a:endParaRPr lang="de-DE" dirty="0"/>
          </a:p>
          <a:p>
            <a:pPr marL="171450" indent="-171450">
              <a:buFont typeface="Arial" panose="020B0604020202020204" pitchFamily="34" charset="0"/>
              <a:buChar char="•"/>
            </a:pPr>
            <a:r>
              <a:rPr lang="de-DE" dirty="0"/>
              <a:t>I</a:t>
            </a:r>
            <a:r>
              <a:rPr lang="de-DE" dirty="0" smtClean="0"/>
              <a:t>n </a:t>
            </a:r>
            <a:r>
              <a:rPr lang="de-DE" dirty="0"/>
              <a:t>der GND-Umsetzung im </a:t>
            </a:r>
            <a:r>
              <a:rPr lang="de-DE" dirty="0" smtClean="0"/>
              <a:t>Kopf einer Entitätstypbeschreibung, </a:t>
            </a:r>
            <a:r>
              <a:rPr lang="de-DE" dirty="0"/>
              <a:t>das ist die GND-Umsetzung am Anfang </a:t>
            </a:r>
            <a:r>
              <a:rPr lang="de-DE" dirty="0" smtClean="0"/>
              <a:t>der Seite</a:t>
            </a:r>
            <a:r>
              <a:rPr lang="de-DE" baseline="0" dirty="0" smtClean="0"/>
              <a:t>,</a:t>
            </a:r>
            <a:r>
              <a:rPr lang="de-DE" dirty="0" smtClean="0"/>
              <a:t> </a:t>
            </a:r>
            <a:r>
              <a:rPr lang="de-DE" dirty="0"/>
              <a:t>werden die formalen Pflichtfelder gezeigt. Eine</a:t>
            </a:r>
            <a:r>
              <a:rPr lang="de-DE" baseline="0" dirty="0"/>
              <a:t> GND-Umsetzung an anderen Stellen in den Entitätstypbeschreibungen oder z. T. auch in RDA </a:t>
            </a:r>
            <a:r>
              <a:rPr lang="de-DE" baseline="0" dirty="0" smtClean="0"/>
              <a:t>DACH-Elementen </a:t>
            </a:r>
            <a:r>
              <a:rPr lang="de-DE" baseline="0" dirty="0"/>
              <a:t>zeigen nicht zwingend die obligatorisch </a:t>
            </a:r>
            <a:r>
              <a:rPr lang="de-DE" baseline="0" dirty="0" smtClean="0"/>
              <a:t>anzugebenden </a:t>
            </a:r>
            <a:r>
              <a:rPr lang="de-DE" baseline="0" dirty="0"/>
              <a:t>Elemente/Merkmale, sondern zeigen welche Sachverhalte in welchen Feldern abgelegt werden können. </a:t>
            </a:r>
            <a:r>
              <a:rPr lang="de-DE" dirty="0"/>
              <a:t> </a:t>
            </a:r>
            <a:r>
              <a:rPr lang="de-DE" dirty="0" smtClean="0"/>
              <a:t/>
            </a:r>
            <a:br>
              <a:rPr lang="de-DE" dirty="0" smtClean="0"/>
            </a:br>
            <a:endParaRPr lang="de-DE" dirty="0"/>
          </a:p>
          <a:p>
            <a:pPr marL="171450" indent="-171450">
              <a:buFont typeface="Arial" panose="020B0604020202020204" pitchFamily="34" charset="0"/>
              <a:buChar char="•"/>
            </a:pPr>
            <a:r>
              <a:rPr lang="de-DE" dirty="0"/>
              <a:t>I</a:t>
            </a:r>
            <a:r>
              <a:rPr lang="de-DE" dirty="0" smtClean="0"/>
              <a:t>n </a:t>
            </a:r>
            <a:r>
              <a:rPr lang="de-DE" dirty="0"/>
              <a:t>den</a:t>
            </a:r>
            <a:r>
              <a:rPr lang="de-DE" baseline="0" dirty="0"/>
              <a:t> Texten der Anwendungskontexte wird mit einer entsprechenden Formulierung deutlich, dass der Sachverhalt obligatorisch zu erfassen ist. So eine Formulierung ist z. B.  "In der Inhaltserschließung sind zusätzlich die folgenden Angaben obligatorisch"</a:t>
            </a:r>
          </a:p>
          <a:p>
            <a:endParaRPr lang="de-DE" baseline="0"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22</a:t>
            </a:fld>
            <a:endParaRPr lang="de-DE"/>
          </a:p>
        </p:txBody>
      </p:sp>
    </p:spTree>
    <p:extLst>
      <p:ext uri="{BB962C8B-B14F-4D97-AF65-F5344CB8AC3E}">
        <p14:creationId xmlns:p14="http://schemas.microsoft.com/office/powerpoint/2010/main" val="337889187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Verpflichtend anzugebende </a:t>
            </a:r>
            <a:r>
              <a:rPr lang="de-DE" dirty="0" smtClean="0"/>
              <a:t>Merkmale für</a:t>
            </a:r>
            <a:r>
              <a:rPr lang="de-DE" baseline="0" dirty="0" smtClean="0"/>
              <a:t> Personen</a:t>
            </a:r>
            <a:r>
              <a:rPr lang="de-DE" dirty="0" smtClean="0"/>
              <a:t> </a:t>
            </a:r>
            <a:r>
              <a:rPr lang="de-DE" dirty="0"/>
              <a:t>werden </a:t>
            </a:r>
            <a:r>
              <a:rPr lang="de-DE" dirty="0" smtClean="0"/>
              <a:t>auch angezeigt</a:t>
            </a:r>
            <a:r>
              <a:rPr lang="de-DE" dirty="0"/>
              <a:t>:</a:t>
            </a:r>
          </a:p>
          <a:p>
            <a:endParaRPr lang="de-DE" dirty="0"/>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baseline="0" dirty="0"/>
              <a:t>in dem Allgemeines-Text "Individualisierung von Personen". Der Text "</a:t>
            </a:r>
            <a:r>
              <a:rPr lang="de-DE" baseline="0" dirty="0" smtClean="0"/>
              <a:t>Individualisierung </a:t>
            </a:r>
            <a:r>
              <a:rPr lang="de-DE" baseline="0" dirty="0"/>
              <a:t>von Personen" wird in Teil 2.2 genauer </a:t>
            </a:r>
            <a:r>
              <a:rPr lang="de-DE" baseline="0"/>
              <a:t>vorgestellt</a:t>
            </a:r>
            <a:r>
              <a:rPr lang="de-DE" baseline="0" smtClean="0"/>
              <a:t>.</a:t>
            </a:r>
            <a:endParaRPr lang="de-DE" baseline="0" dirty="0" smtClean="0"/>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baseline="0" dirty="0" smtClean="0"/>
              <a:t>In der Entitätstypbeschreibung Personen ist bei manchen Merkmalen eine Statusangabe für das Individualisierungsmerkmal Gruppe 1 oder 2 vermerkt. In Kombination mit den Aussagen auf der Seite "Individualisierung von Personen" kann daran erkannt werden, ob ein Merkmal für ein bestimmtes Katalogisierungslevel notwendig ist.</a:t>
            </a:r>
            <a:endParaRPr lang="de-DE" dirty="0" smtClean="0"/>
          </a:p>
          <a:p>
            <a:pPr marL="171450" indent="-171450">
              <a:buFont typeface="Arial" panose="020B0604020202020204" pitchFamily="34" charset="0"/>
              <a:buChar char="•"/>
            </a:pPr>
            <a:endParaRPr lang="de-DE" baseline="0"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23</a:t>
            </a:fld>
            <a:endParaRPr lang="de-DE"/>
          </a:p>
        </p:txBody>
      </p:sp>
    </p:spTree>
    <p:extLst>
      <p:ext uri="{BB962C8B-B14F-4D97-AF65-F5344CB8AC3E}">
        <p14:creationId xmlns:p14="http://schemas.microsoft.com/office/powerpoint/2010/main" val="278772442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a:t>Bei der Übertragung der Texte auf die Plattform wurden </a:t>
            </a:r>
            <a:r>
              <a:rPr lang="de-DE" baseline="0" dirty="0" smtClean="0"/>
              <a:t>auch Absprachen </a:t>
            </a:r>
            <a:r>
              <a:rPr lang="de-DE" baseline="0" dirty="0"/>
              <a:t>zu der Verwendung von Begriffen getroffen.</a:t>
            </a:r>
          </a:p>
          <a:p>
            <a:pPr marL="0" marR="0" indent="0" algn="l" defTabSz="914400" rtl="0" eaLnBrk="1" fontAlgn="auto" latinLnBrk="0" hangingPunct="1">
              <a:lnSpc>
                <a:spcPct val="100000"/>
              </a:lnSpc>
              <a:spcBef>
                <a:spcPts val="0"/>
              </a:spcBef>
              <a:spcAft>
                <a:spcPts val="0"/>
              </a:spcAft>
              <a:buClrTx/>
              <a:buSzTx/>
              <a:buFontTx/>
              <a:buNone/>
              <a:tabLst/>
              <a:defRPr/>
            </a:pPr>
            <a:endParaRPr lang="de-DE"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a:t>Der Begriff "</a:t>
            </a:r>
            <a:r>
              <a:rPr lang="de-DE" baseline="0" dirty="0" err="1"/>
              <a:t>Teilfeld</a:t>
            </a:r>
            <a:r>
              <a:rPr lang="de-DE" baseline="0" dirty="0"/>
              <a:t>" wurde durch den </a:t>
            </a:r>
            <a:r>
              <a:rPr lang="de-DE" baseline="0" dirty="0" smtClean="0"/>
              <a:t>jetzt verwendeten Begriff </a:t>
            </a:r>
            <a:r>
              <a:rPr lang="de-DE" baseline="0" dirty="0"/>
              <a:t>"Unterfeld" abgelöst.</a:t>
            </a:r>
          </a:p>
          <a:p>
            <a:pPr marL="0" marR="0" indent="0" algn="l" defTabSz="914400" rtl="0" eaLnBrk="1" fontAlgn="auto" latinLnBrk="0" hangingPunct="1">
              <a:lnSpc>
                <a:spcPct val="100000"/>
              </a:lnSpc>
              <a:spcBef>
                <a:spcPts val="0"/>
              </a:spcBef>
              <a:spcAft>
                <a:spcPts val="0"/>
              </a:spcAft>
              <a:buClrTx/>
              <a:buSzTx/>
              <a:buFontTx/>
              <a:buNone/>
              <a:tabLst/>
              <a:defRPr/>
            </a:pPr>
            <a:endParaRPr lang="de-DE"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a:t>Statt von "Originalschrift" zu sprechen, wird jetzt der präzisere Begriff "Nicht-lateinische Schrift" verwendet.</a:t>
            </a:r>
          </a:p>
          <a:p>
            <a:endParaRPr lang="de-DE"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de-DE" baseline="0" dirty="0" smtClean="0"/>
              <a:t>Die </a:t>
            </a:r>
            <a:r>
              <a:rPr lang="de-DE" baseline="0" dirty="0"/>
              <a:t>Begriffe "Satzart" und "</a:t>
            </a:r>
            <a:r>
              <a:rPr lang="de-DE" baseline="0" dirty="0" err="1"/>
              <a:t>Satztyp</a:t>
            </a:r>
            <a:r>
              <a:rPr lang="de-DE" baseline="0" dirty="0"/>
              <a:t>" wurden bisher in verschiedenen Verbünden unterschiedlich verwendet. </a:t>
            </a:r>
            <a:r>
              <a:rPr lang="de-DE" baseline="0" dirty="0" smtClean="0"/>
              <a:t>Hier </a:t>
            </a:r>
            <a:r>
              <a:rPr lang="de-DE" baseline="0" dirty="0"/>
              <a:t>wurde die Verwendung und die Terminologie </a:t>
            </a:r>
            <a:r>
              <a:rPr lang="de-DE" baseline="0" dirty="0" smtClean="0"/>
              <a:t>harmonisiert.</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baseline="0" dirty="0" smtClean="0"/>
          </a:p>
          <a:p>
            <a:r>
              <a:rPr lang="de-DE" baseline="0" dirty="0" smtClean="0"/>
              <a:t>Der </a:t>
            </a:r>
            <a:r>
              <a:rPr lang="de-DE" baseline="0" dirty="0"/>
              <a:t>Begriff "Satzart" wird </a:t>
            </a:r>
            <a:r>
              <a:rPr lang="de-DE" baseline="0" dirty="0" smtClean="0"/>
              <a:t>für </a:t>
            </a:r>
            <a:r>
              <a:rPr lang="de-DE" baseline="0" dirty="0"/>
              <a:t>das Datenfeld in PICA </a:t>
            </a:r>
            <a:r>
              <a:rPr lang="de-DE" baseline="0" dirty="0" smtClean="0"/>
              <a:t>verwendet (Feld 005), </a:t>
            </a:r>
            <a:r>
              <a:rPr lang="de-DE" baseline="0" dirty="0"/>
              <a:t>das in codierter Form die Angaben zum Typ der Entität und zum Katalogisierungslevel des Datensatzes enthält. Der Begriff "</a:t>
            </a:r>
            <a:r>
              <a:rPr lang="de-DE" baseline="0" dirty="0" err="1"/>
              <a:t>Satztyp</a:t>
            </a:r>
            <a:r>
              <a:rPr lang="de-DE" baseline="0" dirty="0"/>
              <a:t>" wird nur noch verwendet für die Angabe zum Typ der Entität innerhalb des Datenfeldes </a:t>
            </a:r>
            <a:r>
              <a:rPr lang="de-DE" baseline="0" dirty="0" smtClean="0"/>
              <a:t>Satzart. </a:t>
            </a:r>
          </a:p>
          <a:p>
            <a:endParaRPr lang="de-DE"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de-DE" baseline="0" dirty="0" smtClean="0"/>
              <a:t>Das Datenfeld Satzart im Format PICA </a:t>
            </a:r>
            <a:r>
              <a:rPr lang="de-DE" baseline="0" smtClean="0"/>
              <a:t>(Feld 005) </a:t>
            </a:r>
            <a:r>
              <a:rPr lang="de-DE" baseline="0" dirty="0" smtClean="0"/>
              <a:t>stellt eine Besonderheit dar, da die Angaben zum </a:t>
            </a:r>
            <a:r>
              <a:rPr lang="de-DE" baseline="0" dirty="0" err="1" smtClean="0"/>
              <a:t>Satztyp</a:t>
            </a:r>
            <a:r>
              <a:rPr lang="de-DE" baseline="0" dirty="0" smtClean="0"/>
              <a:t> und zum Katalogisierungslevel nicht durch klassische Unterfelder, sondern durch die Position des Codes </a:t>
            </a:r>
            <a:r>
              <a:rPr lang="de-DE" sz="1200" kern="1200" dirty="0" smtClean="0">
                <a:solidFill>
                  <a:schemeClr val="tx1"/>
                </a:solidFill>
                <a:effectLst/>
                <a:latin typeface="+mn-lt"/>
                <a:ea typeface="+mn-ea"/>
                <a:cs typeface="+mn-cs"/>
              </a:rPr>
              <a:t>ausgedrückt wird. </a:t>
            </a:r>
            <a:r>
              <a:rPr lang="de-DE" baseline="0" dirty="0" smtClean="0"/>
              <a:t>Position </a:t>
            </a:r>
            <a:r>
              <a:rPr lang="de-DE" sz="1200" kern="1200" dirty="0" smtClean="0">
                <a:solidFill>
                  <a:schemeClr val="tx1"/>
                </a:solidFill>
                <a:effectLst/>
                <a:latin typeface="+mn-lt"/>
                <a:ea typeface="+mn-ea"/>
                <a:cs typeface="+mn-cs"/>
              </a:rPr>
              <a:t>2 gibt den </a:t>
            </a:r>
            <a:r>
              <a:rPr lang="de-DE" sz="1200" kern="1200" dirty="0" err="1" smtClean="0">
                <a:solidFill>
                  <a:schemeClr val="tx1"/>
                </a:solidFill>
                <a:effectLst/>
                <a:latin typeface="+mn-lt"/>
                <a:ea typeface="+mn-ea"/>
                <a:cs typeface="+mn-cs"/>
              </a:rPr>
              <a:t>Satztyp</a:t>
            </a:r>
            <a:r>
              <a:rPr lang="de-DE" sz="1200" kern="1200" dirty="0" smtClean="0">
                <a:solidFill>
                  <a:schemeClr val="tx1"/>
                </a:solidFill>
                <a:effectLst/>
                <a:latin typeface="+mn-lt"/>
                <a:ea typeface="+mn-ea"/>
                <a:cs typeface="+mn-cs"/>
              </a:rPr>
              <a:t> an, Position 3 zeigt das</a:t>
            </a:r>
            <a:r>
              <a:rPr lang="de-DE" sz="1200" kern="1200" baseline="0" dirty="0" smtClean="0">
                <a:solidFill>
                  <a:schemeClr val="tx1"/>
                </a:solidFill>
                <a:effectLst/>
                <a:latin typeface="+mn-lt"/>
                <a:ea typeface="+mn-ea"/>
                <a:cs typeface="+mn-cs"/>
              </a:rPr>
              <a:t> </a:t>
            </a:r>
            <a:r>
              <a:rPr lang="de-DE" sz="1200" kern="1200" dirty="0" smtClean="0">
                <a:solidFill>
                  <a:schemeClr val="tx1"/>
                </a:solidFill>
                <a:effectLst/>
                <a:latin typeface="+mn-lt"/>
                <a:ea typeface="+mn-ea"/>
                <a:cs typeface="+mn-cs"/>
              </a:rPr>
              <a:t>Katalogisierungslevel. In der GND-Dokumentation werden solche positionsabhängigen Codeangaben den Unterfeldern gleichgesetzt und auch in Unterfeld-Tabellen aufgelistet.</a:t>
            </a:r>
          </a:p>
          <a:p>
            <a:endParaRPr lang="de-DE" baseline="0" dirty="0"/>
          </a:p>
          <a:p>
            <a:r>
              <a:rPr lang="de-DE" baseline="0" dirty="0"/>
              <a:t>Die Verwendung der neuen Terminologie ist noch nicht vollständig auf der Plattform umgesetzt. </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24</a:t>
            </a:fld>
            <a:endParaRPr lang="de-DE"/>
          </a:p>
        </p:txBody>
      </p:sp>
    </p:spTree>
    <p:extLst>
      <p:ext uri="{BB962C8B-B14F-4D97-AF65-F5344CB8AC3E}">
        <p14:creationId xmlns:p14="http://schemas.microsoft.com/office/powerpoint/2010/main" val="71286951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Eine weitere Absprache, die für die ganze STA-Dokumentationsplattform gilt, ist,</a:t>
            </a:r>
            <a:r>
              <a:rPr lang="de-DE" baseline="0" dirty="0"/>
              <a:t> dass in </a:t>
            </a:r>
            <a:r>
              <a:rPr lang="de-DE" dirty="0"/>
              <a:t>Formulierungen das inklusive </a:t>
            </a:r>
            <a:r>
              <a:rPr lang="de-DE" u="sng" dirty="0"/>
              <a:t>oder</a:t>
            </a:r>
            <a:r>
              <a:rPr lang="de-DE" dirty="0"/>
              <a:t> </a:t>
            </a:r>
            <a:r>
              <a:rPr lang="de-DE" dirty="0" smtClean="0"/>
              <a:t>verwendet wird. </a:t>
            </a:r>
            <a:r>
              <a:rPr lang="de-DE" dirty="0"/>
              <a:t>Damit werden die beiden Möglichkeit</a:t>
            </a:r>
            <a:r>
              <a:rPr lang="de-DE" baseline="0" dirty="0"/>
              <a:t> sowohl </a:t>
            </a:r>
            <a:r>
              <a:rPr lang="de-DE" u="sng" dirty="0" smtClean="0"/>
              <a:t>oder</a:t>
            </a:r>
            <a:r>
              <a:rPr lang="de-DE" u="sng" baseline="0" dirty="0" smtClean="0"/>
              <a:t> </a:t>
            </a:r>
            <a:r>
              <a:rPr lang="de-DE" u="none" baseline="0" dirty="0"/>
              <a:t>/ als auch </a:t>
            </a:r>
            <a:r>
              <a:rPr lang="de-DE" u="sng" baseline="0" dirty="0" smtClean="0"/>
              <a:t>und/</a:t>
            </a:r>
            <a:r>
              <a:rPr lang="de-DE" u="sng" dirty="0" smtClean="0"/>
              <a:t>oder</a:t>
            </a:r>
            <a:r>
              <a:rPr lang="de-DE" dirty="0" smtClean="0"/>
              <a:t> </a:t>
            </a:r>
            <a:r>
              <a:rPr lang="de-DE" dirty="0"/>
              <a:t>ausgedrückt. </a:t>
            </a:r>
          </a:p>
          <a:p>
            <a:endParaRPr lang="de-DE" dirty="0"/>
          </a:p>
          <a:p>
            <a:r>
              <a:rPr lang="de-DE" dirty="0"/>
              <a:t>Beim Beispiel aus der Entitätstypbeschreibung </a:t>
            </a:r>
            <a:r>
              <a:rPr lang="de-DE" dirty="0" smtClean="0"/>
              <a:t>Softwareprodukte</a:t>
            </a:r>
            <a:r>
              <a:rPr lang="de-DE" baseline="0" dirty="0" smtClean="0"/>
              <a:t> im Abschnitt </a:t>
            </a:r>
            <a:r>
              <a:rPr lang="de-DE" dirty="0" smtClean="0"/>
              <a:t>Identifizierende </a:t>
            </a:r>
            <a:r>
              <a:rPr lang="de-DE" dirty="0"/>
              <a:t>Merkmale bedeutet das "oder", dass beim abweichenden</a:t>
            </a:r>
            <a:r>
              <a:rPr lang="de-DE" baseline="0" dirty="0"/>
              <a:t> Namen des Softwareprodukts ein identifizierendes Merkmal erfasst wird, wenn der abweichende Name homonym zu einer bevorzugten Benennung oder einer abweichenden Benennung ist – er kann auch homonym zu einer bevorzugten Benennung und einer abweichenden Benennung sein. Dies gilt auch für die </a:t>
            </a:r>
            <a:r>
              <a:rPr lang="de-DE" baseline="0" dirty="0" err="1"/>
              <a:t>Homonymität</a:t>
            </a:r>
            <a:r>
              <a:rPr lang="de-DE" baseline="0" dirty="0"/>
              <a:t> zum bevorzugten/abweichenden Namen einer anderen Entität.</a:t>
            </a:r>
            <a:endParaRPr lang="de-DE" dirty="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25</a:t>
            </a:fld>
            <a:endParaRPr lang="de-DE"/>
          </a:p>
        </p:txBody>
      </p:sp>
    </p:spTree>
    <p:extLst>
      <p:ext uri="{BB962C8B-B14F-4D97-AF65-F5344CB8AC3E}">
        <p14:creationId xmlns:p14="http://schemas.microsoft.com/office/powerpoint/2010/main" val="394511232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Auf der STA-Dokumentationsplattform werden </a:t>
            </a:r>
            <a:r>
              <a:rPr lang="de-DE" dirty="0" smtClean="0"/>
              <a:t>viele Verlinkungen </a:t>
            </a:r>
            <a:r>
              <a:rPr lang="de-DE" dirty="0"/>
              <a:t>verwendet, die auf weiterführende Informationen </a:t>
            </a:r>
            <a:r>
              <a:rPr lang="de-DE" dirty="0" smtClean="0"/>
              <a:t>hinweisen sollen.</a:t>
            </a:r>
            <a:endParaRPr lang="de-DE" dirty="0"/>
          </a:p>
          <a:p>
            <a:endParaRPr lang="de-DE" dirty="0"/>
          </a:p>
          <a:p>
            <a:r>
              <a:rPr lang="de-DE" dirty="0"/>
              <a:t>Diese</a:t>
            </a:r>
            <a:r>
              <a:rPr lang="de-DE" baseline="0" dirty="0"/>
              <a:t> Verlinkungen können ganz unterschiedliche Ziele ansteuern:</a:t>
            </a:r>
            <a:br>
              <a:rPr lang="de-DE" baseline="0" dirty="0"/>
            </a:br>
            <a:endParaRPr lang="de-DE" baseline="0" dirty="0"/>
          </a:p>
          <a:p>
            <a:pPr marL="171450" indent="-171450">
              <a:buFont typeface="Arial" panose="020B0604020202020204" pitchFamily="34" charset="0"/>
              <a:buChar char="•"/>
            </a:pPr>
            <a:r>
              <a:rPr lang="de-DE" baseline="0" dirty="0" smtClean="0"/>
              <a:t>Sie können auf andere Seiten </a:t>
            </a:r>
            <a:r>
              <a:rPr lang="de-DE" baseline="0" dirty="0"/>
              <a:t>im gleichen </a:t>
            </a:r>
            <a:r>
              <a:rPr lang="de-DE" baseline="0" dirty="0" smtClean="0"/>
              <a:t>Hauptbereich hinweisen.</a:t>
            </a:r>
            <a:endParaRPr lang="de-DE" baseline="0" dirty="0"/>
          </a:p>
          <a:p>
            <a:pPr marL="171450" indent="-171450">
              <a:buFont typeface="Arial" panose="020B0604020202020204" pitchFamily="34" charset="0"/>
              <a:buChar char="•"/>
            </a:pPr>
            <a:endParaRPr lang="de-DE" baseline="0" dirty="0"/>
          </a:p>
          <a:p>
            <a:pPr marL="171450" indent="-171450">
              <a:buFont typeface="Arial" panose="020B0604020202020204" pitchFamily="34" charset="0"/>
              <a:buChar char="•"/>
            </a:pPr>
            <a:r>
              <a:rPr lang="de-DE" baseline="0" dirty="0" smtClean="0"/>
              <a:t>Sie können auf andere Seiten </a:t>
            </a:r>
            <a:r>
              <a:rPr lang="de-DE" baseline="0" dirty="0"/>
              <a:t>in einem anderen </a:t>
            </a:r>
            <a:r>
              <a:rPr lang="de-DE" baseline="0" dirty="0" smtClean="0"/>
              <a:t>Hauptbereich hinweisen.</a:t>
            </a:r>
            <a:r>
              <a:rPr lang="de-DE" baseline="0" dirty="0"/>
              <a:t/>
            </a:r>
            <a:br>
              <a:rPr lang="de-DE" baseline="0" dirty="0"/>
            </a:br>
            <a:endParaRPr lang="de-DE" baseline="0" dirty="0"/>
          </a:p>
          <a:p>
            <a:pPr marL="171450" indent="-171450">
              <a:buFont typeface="Arial" panose="020B0604020202020204" pitchFamily="34" charset="0"/>
              <a:buChar char="•"/>
            </a:pPr>
            <a:r>
              <a:rPr lang="de-DE" baseline="0" dirty="0" smtClean="0"/>
              <a:t>Sie können auf einen </a:t>
            </a:r>
            <a:r>
              <a:rPr lang="de-DE" baseline="0" dirty="0"/>
              <a:t>anderen Abschnitt </a:t>
            </a:r>
            <a:r>
              <a:rPr lang="de-DE" baseline="0" dirty="0" smtClean="0"/>
              <a:t>auf der </a:t>
            </a:r>
            <a:r>
              <a:rPr lang="de-DE" baseline="0" dirty="0"/>
              <a:t>angezeigten </a:t>
            </a:r>
            <a:r>
              <a:rPr lang="de-DE" baseline="0" dirty="0" smtClean="0"/>
              <a:t>Seite hinweisen.</a:t>
            </a:r>
            <a:endParaRPr lang="de-DE" baseline="0" dirty="0"/>
          </a:p>
          <a:p>
            <a:pPr marL="171450" indent="-171450">
              <a:buFont typeface="Arial" panose="020B0604020202020204" pitchFamily="34" charset="0"/>
              <a:buChar char="•"/>
            </a:pPr>
            <a:endParaRPr lang="de-DE" baseline="0" dirty="0"/>
          </a:p>
          <a:p>
            <a:pPr marL="171450" indent="-171450">
              <a:buFont typeface="Arial" panose="020B0604020202020204" pitchFamily="34" charset="0"/>
              <a:buChar char="•"/>
            </a:pPr>
            <a:r>
              <a:rPr lang="de-DE" baseline="0" dirty="0" smtClean="0"/>
              <a:t>Sie können auf Dokumente und Texte hinweisen, </a:t>
            </a:r>
            <a:r>
              <a:rPr lang="de-DE" baseline="0" dirty="0"/>
              <a:t>die außerhalb der STA-Dokumentationsplattform </a:t>
            </a:r>
            <a:r>
              <a:rPr lang="de-DE" baseline="0" dirty="0" smtClean="0"/>
              <a:t>liegen.</a:t>
            </a:r>
            <a:endParaRPr lang="de-DE" baseline="0" dirty="0"/>
          </a:p>
          <a:p>
            <a:endParaRPr lang="de-DE" baseline="0" dirty="0"/>
          </a:p>
          <a:p>
            <a:r>
              <a:rPr lang="de-DE" baseline="0" dirty="0"/>
              <a:t> </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26</a:t>
            </a:fld>
            <a:endParaRPr lang="de-DE"/>
          </a:p>
        </p:txBody>
      </p:sp>
    </p:spTree>
    <p:extLst>
      <p:ext uri="{BB962C8B-B14F-4D97-AF65-F5344CB8AC3E}">
        <p14:creationId xmlns:p14="http://schemas.microsoft.com/office/powerpoint/2010/main" val="159342741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Für das Öffnen von </a:t>
            </a:r>
            <a:r>
              <a:rPr lang="de-DE" baseline="0" dirty="0"/>
              <a:t>Links reicht es im Normalfall aus, dass Sie auf den Link-Text klicken. </a:t>
            </a:r>
            <a:r>
              <a:rPr lang="de-DE" baseline="0" dirty="0" smtClean="0"/>
              <a:t>Links, die zu einer anderen Seite der Plattform führen, und Links, die zu Seiten oder Dokumenten außerhalb der Plattform führen, werden dann in </a:t>
            </a:r>
            <a:r>
              <a:rPr lang="de-DE" baseline="0" dirty="0"/>
              <a:t>Ihrem Browser </a:t>
            </a:r>
            <a:r>
              <a:rPr lang="de-DE" baseline="0" dirty="0" smtClean="0"/>
              <a:t>angezeigt.</a:t>
            </a:r>
          </a:p>
          <a:p>
            <a:r>
              <a:rPr lang="de-DE" baseline="0" dirty="0" smtClean="0"/>
              <a:t> </a:t>
            </a:r>
          </a:p>
          <a:p>
            <a:r>
              <a:rPr lang="de-DE" baseline="0" dirty="0" smtClean="0"/>
              <a:t>Sie können mit dem Anklicken des Link-Texts den Link auch in einem neuen Tab öffnen.</a:t>
            </a:r>
          </a:p>
          <a:p>
            <a:endParaRPr lang="de-DE" baseline="0" dirty="0"/>
          </a:p>
          <a:p>
            <a:r>
              <a:rPr lang="de-DE" baseline="0" dirty="0"/>
              <a:t>Wenn </a:t>
            </a:r>
            <a:r>
              <a:rPr lang="de-DE" baseline="0" dirty="0" smtClean="0"/>
              <a:t>der Link nur </a:t>
            </a:r>
            <a:r>
              <a:rPr lang="de-DE" baseline="0" dirty="0"/>
              <a:t>zu einem anderen Abschnitt </a:t>
            </a:r>
            <a:r>
              <a:rPr lang="de-DE" dirty="0" smtClean="0"/>
              <a:t>auf der gleichen </a:t>
            </a:r>
            <a:r>
              <a:rPr lang="de-DE" baseline="0" dirty="0" smtClean="0"/>
              <a:t>Seite führt</a:t>
            </a:r>
            <a:r>
              <a:rPr lang="de-DE" dirty="0" smtClean="0"/>
              <a:t>, können Sie den Link mit dem Klick auf den Link-Text nur in einem neuen Tab öffnen.</a:t>
            </a:r>
            <a:r>
              <a:rPr lang="de-DE" baseline="0" dirty="0" smtClean="0"/>
              <a:t> Oder alternativ können Sie, nach dem Klick auf den Link-Text ,die Seite in Ihrem Browser aktualisieren, damit im Anzeigebereich der andere Abschnitt angezeigt wird .</a:t>
            </a:r>
            <a:endParaRPr lang="de-DE" baseline="0" dirty="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27</a:t>
            </a:fld>
            <a:endParaRPr lang="de-DE"/>
          </a:p>
        </p:txBody>
      </p:sp>
    </p:spTree>
    <p:extLst>
      <p:ext uri="{BB962C8B-B14F-4D97-AF65-F5344CB8AC3E}">
        <p14:creationId xmlns:p14="http://schemas.microsoft.com/office/powerpoint/2010/main" val="378764771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Auf</a:t>
            </a:r>
            <a:r>
              <a:rPr lang="de-DE" baseline="0" dirty="0"/>
              <a:t> der </a:t>
            </a:r>
            <a:r>
              <a:rPr lang="de-DE" dirty="0"/>
              <a:t>Einstiegsseite</a:t>
            </a:r>
            <a:r>
              <a:rPr lang="de-DE" baseline="0" dirty="0"/>
              <a:t> zur GND-Dokumentation finden Sie eine kurze Beschreibung zur Gemeinsamen Normdatei und eine Einführung zur GND-Dokumentation. Auf dieser Einstiegsseite finden Sie auch die Versionshinweise für die GND-Dokumentation. In den Versionshinweisen werden zu jedem Release die Veränderungen und Ergänzungen dokumentiert. </a:t>
            </a:r>
            <a:r>
              <a:rPr lang="de-DE" baseline="0" dirty="0" smtClean="0"/>
              <a:t>[KLICKEN]</a:t>
            </a:r>
            <a:endParaRPr lang="de-DE" baseline="0" dirty="0"/>
          </a:p>
          <a:p>
            <a:endParaRPr lang="de-DE" baseline="0" dirty="0"/>
          </a:p>
          <a:p>
            <a:r>
              <a:rPr lang="de-DE" baseline="0" dirty="0"/>
              <a:t>Die Versionshinweise werden getrennt nach den Hauptbereichen RDA DACH und GND geführt und sind auf den jeweiligen Einstiegsseiten zu finden.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28</a:t>
            </a:fld>
            <a:endParaRPr lang="de-DE"/>
          </a:p>
        </p:txBody>
      </p:sp>
    </p:spTree>
    <p:extLst>
      <p:ext uri="{BB962C8B-B14F-4D97-AF65-F5344CB8AC3E}">
        <p14:creationId xmlns:p14="http://schemas.microsoft.com/office/powerpoint/2010/main" val="203999787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Beispiele stehen auf der Plattform, auch in der GND-Dokumentation, immer in </a:t>
            </a:r>
            <a:r>
              <a:rPr lang="de-DE" dirty="0" smtClean="0"/>
              <a:t>einem Aufklappelement. </a:t>
            </a:r>
            <a:r>
              <a:rPr lang="de-DE" dirty="0"/>
              <a:t>Um</a:t>
            </a:r>
            <a:r>
              <a:rPr lang="de-DE" baseline="0" dirty="0"/>
              <a:t> die Beispiele zu öffnen,</a:t>
            </a:r>
            <a:r>
              <a:rPr lang="de-DE" dirty="0"/>
              <a:t> klicken Sie auf Beispiele</a:t>
            </a:r>
            <a:r>
              <a:rPr lang="de-DE" baseline="0" dirty="0"/>
              <a:t> mit dem blauen Symbol</a:t>
            </a:r>
            <a:r>
              <a:rPr lang="de-DE" baseline="0" dirty="0" smtClean="0"/>
              <a:t>. Dann öffnet sich ein eigenes kleines Fenster, das sich über den eigentlichen Text im Anzeigebereich legt.</a:t>
            </a:r>
            <a:endParaRPr lang="de-DE" baseline="0" dirty="0"/>
          </a:p>
          <a:p>
            <a:endParaRPr lang="de-DE" dirty="0"/>
          </a:p>
          <a:p>
            <a:pPr marL="0" marR="0" indent="0" algn="l" defTabSz="914400" rtl="0" eaLnBrk="1" fontAlgn="auto" latinLnBrk="0" hangingPunct="1">
              <a:lnSpc>
                <a:spcPct val="100000"/>
              </a:lnSpc>
              <a:spcBef>
                <a:spcPts val="0"/>
              </a:spcBef>
              <a:spcAft>
                <a:spcPts val="0"/>
              </a:spcAft>
              <a:buClrTx/>
              <a:buSzTx/>
              <a:buFontTx/>
              <a:buNone/>
              <a:tabLst/>
              <a:defRPr/>
            </a:pPr>
            <a:r>
              <a:rPr lang="de-DE" dirty="0"/>
              <a:t>Aufgeklappte Beispiele können Sie verschieben, indem Sie in den Kopfbereich des Beispiels klicken und die Maustaste gedrückt halten. Auf diese Weise sind der Beispieltext und auch der </a:t>
            </a:r>
            <a:r>
              <a:rPr lang="de-DE" dirty="0" smtClean="0"/>
              <a:t>unter</a:t>
            </a:r>
            <a:r>
              <a:rPr lang="de-DE" baseline="0" dirty="0" smtClean="0"/>
              <a:t> dem Aufklappelement</a:t>
            </a:r>
            <a:r>
              <a:rPr lang="de-DE" dirty="0" smtClean="0"/>
              <a:t> </a:t>
            </a:r>
            <a:r>
              <a:rPr lang="de-DE" dirty="0"/>
              <a:t>stehende Regeltext lesbar.</a:t>
            </a:r>
          </a:p>
          <a:p>
            <a:pPr marL="0" marR="0" indent="0" algn="l" defTabSz="914400" rtl="0" eaLnBrk="1" fontAlgn="auto" latinLnBrk="0" hangingPunct="1">
              <a:lnSpc>
                <a:spcPct val="100000"/>
              </a:lnSpc>
              <a:spcBef>
                <a:spcPts val="0"/>
              </a:spcBef>
              <a:spcAft>
                <a:spcPts val="0"/>
              </a:spcAft>
              <a:buClrTx/>
              <a:buSzTx/>
              <a:buFontTx/>
              <a:buNone/>
              <a:tabLst/>
              <a:defRPr/>
            </a:pPr>
            <a:endParaRPr lang="de-DE" dirty="0"/>
          </a:p>
          <a:p>
            <a:r>
              <a:rPr lang="de-DE" dirty="0"/>
              <a:t>Die Beispiele können einen einzelnen</a:t>
            </a:r>
            <a:r>
              <a:rPr lang="de-DE" baseline="0" dirty="0"/>
              <a:t> Aspekt zeigen oder </a:t>
            </a:r>
            <a:r>
              <a:rPr lang="de-DE" baseline="0" dirty="0" smtClean="0"/>
              <a:t>im Vollbeispiel einen </a:t>
            </a:r>
            <a:r>
              <a:rPr lang="de-DE" baseline="0" dirty="0"/>
              <a:t>ganzen </a:t>
            </a:r>
            <a:r>
              <a:rPr lang="de-DE" baseline="0" dirty="0" smtClean="0"/>
              <a:t>Datensatz.</a:t>
            </a:r>
            <a:endParaRPr lang="de-DE" baseline="0" dirty="0"/>
          </a:p>
          <a:p>
            <a:endParaRPr lang="de-DE" baseline="0" dirty="0"/>
          </a:p>
          <a:p>
            <a:r>
              <a:rPr lang="de-DE" dirty="0"/>
              <a:t>Für</a:t>
            </a:r>
            <a:r>
              <a:rPr lang="de-DE" baseline="0" dirty="0"/>
              <a:t> die Umsetzung der Inhalte zur GND-Dokumentation wurde v</a:t>
            </a:r>
            <a:r>
              <a:rPr lang="de-DE" dirty="0"/>
              <a:t>erabredet, dass in den Beispielen mit GND-Bezug immer sowohl eine formatneutrale Formulierung,</a:t>
            </a:r>
            <a:r>
              <a:rPr lang="de-DE" baseline="0" dirty="0"/>
              <a:t> als auch die</a:t>
            </a:r>
            <a:r>
              <a:rPr lang="de-DE" dirty="0"/>
              <a:t> Darstellung in</a:t>
            </a:r>
            <a:r>
              <a:rPr lang="de-DE" baseline="0" dirty="0"/>
              <a:t> den Formaten angezeigt wird. Dies gilt auch für die GND-Umsetzung. </a:t>
            </a:r>
            <a:endParaRPr lang="de-DE" baseline="0" dirty="0" smtClean="0"/>
          </a:p>
          <a:p>
            <a:endParaRPr lang="de-DE" baseline="0" dirty="0"/>
          </a:p>
          <a:p>
            <a:r>
              <a:rPr lang="de-DE" baseline="0" dirty="0"/>
              <a:t>Da die Beispiele und die GND-Umsetzung in der Datenbank als Textbaustein abgelegt sind, gilt dies für die beiden Hauptbereiche, RDA DACH und GND-Dokumentation.</a:t>
            </a:r>
            <a:endParaRPr lang="de-DE" dirty="0"/>
          </a:p>
          <a:p>
            <a:endParaRPr lang="de-DE"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a:t>Die Beispiele können entweder nur formatneutral sein, wie hier das Beispiel auf der linken Seite zur Wahl des bevorzugten Namens, oder formatneutral und in </a:t>
            </a:r>
            <a:r>
              <a:rPr lang="de-DE" baseline="0" dirty="0" smtClean="0"/>
              <a:t>den verschiedenen </a:t>
            </a:r>
            <a:r>
              <a:rPr lang="de-DE" baseline="0" dirty="0"/>
              <a:t>Formaten, wie Sie auf der Folie </a:t>
            </a:r>
            <a:r>
              <a:rPr lang="de-DE" baseline="0" dirty="0" smtClean="0"/>
              <a:t>im Beispiel auf </a:t>
            </a:r>
            <a:r>
              <a:rPr lang="de-DE" baseline="0" dirty="0"/>
              <a:t>der rechten Seite sehen können. Die </a:t>
            </a:r>
            <a:r>
              <a:rPr lang="de-DE" baseline="0" dirty="0" smtClean="0"/>
              <a:t>Formate sind </a:t>
            </a:r>
            <a:r>
              <a:rPr lang="de-DE" baseline="0" dirty="0"/>
              <a:t>über die </a:t>
            </a:r>
            <a:r>
              <a:rPr lang="de-DE" baseline="0" dirty="0" smtClean="0"/>
              <a:t>Auswahl, </a:t>
            </a:r>
            <a:r>
              <a:rPr lang="de-DE" baseline="0" dirty="0"/>
              <a:t>rechts oben </a:t>
            </a:r>
            <a:r>
              <a:rPr lang="de-DE" baseline="0" dirty="0" smtClean="0"/>
              <a:t>in jedem Beispielkasten, wählbar. Die Auswahl des Formats bzw. der Formate bleibt für die ganze Plattform bestehen, auch wenn Sie die Seite schließen und später wieder öffnen. </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29</a:t>
            </a:fld>
            <a:endParaRPr lang="de-DE"/>
          </a:p>
        </p:txBody>
      </p:sp>
    </p:spTree>
    <p:extLst>
      <p:ext uri="{BB962C8B-B14F-4D97-AF65-F5344CB8AC3E}">
        <p14:creationId xmlns:p14="http://schemas.microsoft.com/office/powerpoint/2010/main" val="27948783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Inhalte </a:t>
            </a:r>
            <a:r>
              <a:rPr lang="de-DE" dirty="0"/>
              <a:t>von</a:t>
            </a:r>
            <a:r>
              <a:rPr lang="de-DE" baseline="0" dirty="0"/>
              <a:t> Teil 1 des Praxis-Updates GND-Dokumentation sind die Struktur und die </a:t>
            </a:r>
            <a:r>
              <a:rPr lang="de-DE" dirty="0"/>
              <a:t>Nutzungsmöglichkeiten</a:t>
            </a:r>
            <a:r>
              <a:rPr lang="de-DE" baseline="0" dirty="0"/>
              <a:t> </a:t>
            </a:r>
            <a:r>
              <a:rPr lang="de-DE" dirty="0"/>
              <a:t>der STA-Dokumentationsplattform und der darauf veröffentlichten</a:t>
            </a:r>
            <a:r>
              <a:rPr lang="de-DE" baseline="0" dirty="0"/>
              <a:t> GND-Dokumentation. Der Hauptbereich RDA DACH wird nur Thema dieser Trainingsmaterialien sein, wenn die GND-Dokumentation davon berührt wird.</a:t>
            </a:r>
          </a:p>
          <a:p>
            <a:endParaRPr lang="de-DE" baseline="0"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a:t>
            </a:fld>
            <a:endParaRPr lang="de-DE"/>
          </a:p>
        </p:txBody>
      </p:sp>
    </p:spTree>
    <p:extLst>
      <p:ext uri="{BB962C8B-B14F-4D97-AF65-F5344CB8AC3E}">
        <p14:creationId xmlns:p14="http://schemas.microsoft.com/office/powerpoint/2010/main" val="278362716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In der GND-Dokumentation</a:t>
            </a:r>
            <a:r>
              <a:rPr lang="de-DE" baseline="0" dirty="0"/>
              <a:t> können Sie an verschiedenen Stellen die GND-Umsetzung sehen.</a:t>
            </a:r>
          </a:p>
          <a:p>
            <a:endParaRPr lang="de-DE" dirty="0"/>
          </a:p>
          <a:p>
            <a:r>
              <a:rPr lang="de-DE" dirty="0"/>
              <a:t>Die GND-Umsetzung zeigt </a:t>
            </a:r>
            <a:r>
              <a:rPr lang="de-DE" dirty="0" smtClean="0"/>
              <a:t>Ihnen, </a:t>
            </a:r>
            <a:r>
              <a:rPr lang="de-DE" dirty="0"/>
              <a:t>welche Felder bzw. welche Unterfelder für den Sachverhalt angegeben werden müssen, bzw.</a:t>
            </a:r>
            <a:r>
              <a:rPr lang="de-DE" baseline="0" dirty="0"/>
              <a:t> </a:t>
            </a:r>
            <a:r>
              <a:rPr lang="de-DE" dirty="0"/>
              <a:t>bei fakultativen Feldern, welche Felder angegeben werden können.</a:t>
            </a:r>
          </a:p>
          <a:p>
            <a:endParaRPr lang="de-DE" dirty="0"/>
          </a:p>
          <a:p>
            <a:r>
              <a:rPr lang="de-DE" dirty="0"/>
              <a:t>Die GND-Umsetzung im Kopf,  d.h. am Anfang einer Entitätstypbeschreibung, zeigt die formalen Pflichtfelder, die für diese Entität anzugeben sind. Das sind z.</a:t>
            </a:r>
            <a:r>
              <a:rPr lang="de-DE" baseline="0" dirty="0"/>
              <a:t> B. </a:t>
            </a:r>
            <a:r>
              <a:rPr lang="de-DE" baseline="0" dirty="0" err="1"/>
              <a:t>Satztyp</a:t>
            </a:r>
            <a:r>
              <a:rPr lang="de-DE" baseline="0" dirty="0"/>
              <a:t>, </a:t>
            </a:r>
            <a:r>
              <a:rPr lang="de-DE" baseline="0" dirty="0" err="1"/>
              <a:t>Entitätencode</a:t>
            </a:r>
            <a:r>
              <a:rPr lang="de-DE" baseline="0" dirty="0"/>
              <a:t>, Ländercode, usw.</a:t>
            </a:r>
            <a:endParaRPr lang="de-DE" dirty="0"/>
          </a:p>
          <a:p>
            <a:endParaRPr lang="de-DE" dirty="0"/>
          </a:p>
          <a:p>
            <a:pPr marL="0" marR="0" indent="0" algn="l" defTabSz="914400" rtl="0" eaLnBrk="1" fontAlgn="auto" latinLnBrk="0" hangingPunct="1">
              <a:lnSpc>
                <a:spcPct val="100000"/>
              </a:lnSpc>
              <a:spcBef>
                <a:spcPts val="0"/>
              </a:spcBef>
              <a:spcAft>
                <a:spcPts val="0"/>
              </a:spcAft>
              <a:buClrTx/>
              <a:buSzTx/>
              <a:buFontTx/>
              <a:buNone/>
              <a:tabLst/>
              <a:defRPr/>
            </a:pPr>
            <a:r>
              <a:rPr lang="de-DE" dirty="0"/>
              <a:t>Die GND-Umsetzung zu den einzelnen Merkmalen</a:t>
            </a:r>
            <a:r>
              <a:rPr lang="de-DE" baseline="0" dirty="0"/>
              <a:t> zeigt, </a:t>
            </a:r>
            <a:r>
              <a:rPr lang="de-DE" dirty="0"/>
              <a:t>welche möglichen Felder oder</a:t>
            </a:r>
            <a:r>
              <a:rPr lang="de-DE" baseline="0" dirty="0"/>
              <a:t> </a:t>
            </a:r>
            <a:r>
              <a:rPr lang="de-DE" dirty="0"/>
              <a:t>Unterfelder für das Merkmal</a:t>
            </a:r>
            <a:r>
              <a:rPr lang="de-DE" baseline="0" dirty="0"/>
              <a:t> </a:t>
            </a:r>
            <a:r>
              <a:rPr lang="de-DE" dirty="0"/>
              <a:t>angegeben werden </a:t>
            </a:r>
            <a:r>
              <a:rPr lang="de-DE" dirty="0" smtClean="0"/>
              <a:t>können.</a:t>
            </a:r>
            <a:endParaRPr lang="de-DE" dirty="0"/>
          </a:p>
          <a:p>
            <a:pPr marL="0" marR="0" indent="0" algn="l" defTabSz="914400" rtl="0" eaLnBrk="1" fontAlgn="auto" latinLnBrk="0" hangingPunct="1">
              <a:lnSpc>
                <a:spcPct val="100000"/>
              </a:lnSpc>
              <a:spcBef>
                <a:spcPts val="0"/>
              </a:spcBef>
              <a:spcAft>
                <a:spcPts val="0"/>
              </a:spcAft>
              <a:buClrTx/>
              <a:buSzTx/>
              <a:buFontTx/>
              <a:buNone/>
              <a:tabLst/>
              <a:defRPr/>
            </a:pP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30</a:t>
            </a:fld>
            <a:endParaRPr lang="de-DE"/>
          </a:p>
        </p:txBody>
      </p:sp>
    </p:spTree>
    <p:extLst>
      <p:ext uri="{BB962C8B-B14F-4D97-AF65-F5344CB8AC3E}">
        <p14:creationId xmlns:p14="http://schemas.microsoft.com/office/powerpoint/2010/main" val="412266381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Die GND-Umsetzung wird in allen </a:t>
            </a:r>
            <a:r>
              <a:rPr lang="de-DE" dirty="0" smtClean="0"/>
              <a:t>Entitätstypbeschreibungen</a:t>
            </a:r>
            <a:r>
              <a:rPr lang="de-DE" baseline="0" dirty="0" smtClean="0"/>
              <a:t> </a:t>
            </a:r>
            <a:r>
              <a:rPr lang="de-DE" dirty="0" smtClean="0"/>
              <a:t>[KLICKEN]</a:t>
            </a:r>
            <a:r>
              <a:rPr lang="de-DE" baseline="0" dirty="0" smtClean="0"/>
              <a:t> und </a:t>
            </a:r>
            <a:r>
              <a:rPr lang="de-DE" baseline="0" dirty="0"/>
              <a:t>auch auf der Seite "Individualisierung von Personen</a:t>
            </a:r>
            <a:r>
              <a:rPr lang="de-DE" baseline="0" dirty="0" smtClean="0"/>
              <a:t>" </a:t>
            </a:r>
            <a:r>
              <a:rPr lang="de-DE" dirty="0" smtClean="0"/>
              <a:t>[KLICKEN] </a:t>
            </a:r>
            <a:r>
              <a:rPr lang="de-DE" baseline="0" dirty="0" smtClean="0"/>
              <a:t>angezeigt. </a:t>
            </a:r>
            <a:r>
              <a:rPr lang="de-DE" baseline="0" dirty="0"/>
              <a:t>Aus technischen Gründen wird eine GND-Umsetzung auch </a:t>
            </a:r>
            <a:r>
              <a:rPr lang="de-DE" baseline="0" dirty="0" smtClean="0"/>
              <a:t>im Hauptbereich RDA DACH bei manchen Elementen </a:t>
            </a:r>
            <a:r>
              <a:rPr lang="de-DE" dirty="0" smtClean="0"/>
              <a:t>[KLICKEN]</a:t>
            </a:r>
            <a:r>
              <a:rPr lang="de-DE" baseline="0" dirty="0" smtClean="0"/>
              <a:t> und Allgemeines-Texten </a:t>
            </a:r>
            <a:r>
              <a:rPr lang="de-DE" baseline="0" dirty="0"/>
              <a:t>angezeigt.</a:t>
            </a:r>
          </a:p>
          <a:p>
            <a:endParaRPr lang="de-DE" baseline="0" dirty="0"/>
          </a:p>
          <a:p>
            <a:r>
              <a:rPr lang="de-DE" baseline="0" dirty="0" smtClean="0"/>
              <a:t>Das letzte Beispiel zeigt eine GND-Umsetzung im </a:t>
            </a:r>
            <a:r>
              <a:rPr lang="de-DE" baseline="0" dirty="0"/>
              <a:t>RDA </a:t>
            </a:r>
            <a:r>
              <a:rPr lang="de-DE" baseline="0" dirty="0" smtClean="0"/>
              <a:t>DACH-Allgemeines-Text </a:t>
            </a:r>
            <a:r>
              <a:rPr lang="de-DE" baseline="0" dirty="0"/>
              <a:t>zu </a:t>
            </a:r>
            <a:r>
              <a:rPr lang="de-DE" baseline="0" dirty="0" smtClean="0"/>
              <a:t>Konferenz.</a:t>
            </a:r>
          </a:p>
          <a:p>
            <a:r>
              <a:rPr lang="de-DE" baseline="0" dirty="0" smtClean="0"/>
              <a:t>Der hier gezeigte Textbaustein </a:t>
            </a:r>
            <a:r>
              <a:rPr lang="de-DE" baseline="0" dirty="0"/>
              <a:t>mit der GND-Umsetzung wird </a:t>
            </a:r>
            <a:r>
              <a:rPr lang="de-DE" baseline="0" dirty="0" smtClean="0"/>
              <a:t>auch angezeigt </a:t>
            </a:r>
            <a:r>
              <a:rPr lang="de-DE" baseline="0" dirty="0"/>
              <a:t>an </a:t>
            </a:r>
            <a:r>
              <a:rPr lang="de-DE" baseline="0" dirty="0" smtClean="0"/>
              <a:t>verschiedenen anderen Stellen auf der Plattform: </a:t>
            </a:r>
            <a:endParaRPr lang="de-DE" baseline="0" dirty="0"/>
          </a:p>
          <a:p>
            <a:pPr marL="171450" indent="-171450">
              <a:buFont typeface="Arial" panose="020B0604020202020204" pitchFamily="34" charset="0"/>
              <a:buChar char="•"/>
            </a:pPr>
            <a:endParaRPr lang="de-DE" sz="1200" b="0" i="0" u="none" strike="noStrike" kern="1200" dirty="0">
              <a:solidFill>
                <a:schemeClr val="tx1"/>
              </a:solidFill>
              <a:effectLst/>
              <a:latin typeface="+mn-lt"/>
              <a:ea typeface="+mn-ea"/>
              <a:cs typeface="+mn-cs"/>
            </a:endParaRPr>
          </a:p>
          <a:p>
            <a:pPr marL="171450" indent="-171450">
              <a:buFont typeface="Arial" panose="020B0604020202020204" pitchFamily="34" charset="0"/>
              <a:buChar char="•"/>
            </a:pPr>
            <a:r>
              <a:rPr lang="de-DE" sz="1200" b="0" i="0" u="none" strike="noStrike" kern="1200" dirty="0" smtClean="0">
                <a:solidFill>
                  <a:schemeClr val="tx1"/>
                </a:solidFill>
                <a:effectLst/>
                <a:latin typeface="+mn-lt"/>
                <a:ea typeface="+mn-ea"/>
                <a:cs typeface="+mn-cs"/>
              </a:rPr>
              <a:t>im  </a:t>
            </a:r>
            <a:r>
              <a:rPr lang="de-DE" sz="1200" b="0" i="0" u="none" strike="noStrike" kern="1200" dirty="0">
                <a:solidFill>
                  <a:schemeClr val="tx1"/>
                </a:solidFill>
                <a:effectLst/>
                <a:latin typeface="+mn-lt"/>
                <a:ea typeface="+mn-ea"/>
                <a:cs typeface="+mn-cs"/>
              </a:rPr>
              <a:t>Allgemeines-Text Konferenz im Hauptbereich RDA DACH</a:t>
            </a:r>
          </a:p>
          <a:p>
            <a:pPr marL="171450" indent="-171450">
              <a:buFont typeface="Arial" panose="020B0604020202020204" pitchFamily="34" charset="0"/>
              <a:buChar char="•"/>
            </a:pPr>
            <a:r>
              <a:rPr lang="de-DE" baseline="0" dirty="0"/>
              <a:t>im Element </a:t>
            </a:r>
            <a:r>
              <a:rPr lang="de-DE" sz="1200" b="0" i="0" kern="1200" dirty="0">
                <a:solidFill>
                  <a:schemeClr val="tx1"/>
                </a:solidFill>
                <a:effectLst/>
                <a:latin typeface="+mn-lt"/>
                <a:ea typeface="+mn-ea"/>
                <a:cs typeface="+mn-cs"/>
              </a:rPr>
              <a:t>Bevorzugter Name einer </a:t>
            </a:r>
            <a:r>
              <a:rPr lang="de-DE" sz="1200" kern="1200" baseline="0" dirty="0">
                <a:solidFill>
                  <a:schemeClr val="tx1"/>
                </a:solidFill>
                <a:latin typeface="+mn-lt"/>
                <a:ea typeface="+mn-ea"/>
                <a:cs typeface="+mn-cs"/>
              </a:rPr>
              <a:t>Körperschaft im Hauptbereich RDA DACH (hier bei </a:t>
            </a:r>
            <a:r>
              <a:rPr lang="de-DE" sz="1200" kern="1200" baseline="0" dirty="0" smtClean="0">
                <a:solidFill>
                  <a:schemeClr val="tx1"/>
                </a:solidFill>
                <a:latin typeface="+mn-lt"/>
                <a:ea typeface="+mn-ea"/>
                <a:cs typeface="+mn-cs"/>
              </a:rPr>
              <a:t>den Spezifischen Regeln zu Ressourcen </a:t>
            </a:r>
            <a:r>
              <a:rPr lang="de-DE" sz="1200" kern="1200" baseline="0" dirty="0">
                <a:solidFill>
                  <a:schemeClr val="tx1"/>
                </a:solidFill>
                <a:latin typeface="+mn-lt"/>
                <a:ea typeface="+mn-ea"/>
                <a:cs typeface="+mn-cs"/>
              </a:rPr>
              <a:t>zu </a:t>
            </a:r>
            <a:r>
              <a:rPr lang="de-DE" sz="1200" kern="1200" baseline="0" dirty="0" smtClean="0">
                <a:solidFill>
                  <a:schemeClr val="tx1"/>
                </a:solidFill>
                <a:latin typeface="+mn-lt"/>
                <a:ea typeface="+mn-ea"/>
                <a:cs typeface="+mn-cs"/>
              </a:rPr>
              <a:t>Konferenzen)</a:t>
            </a:r>
            <a:endParaRPr lang="de-DE" sz="1200" kern="1200" baseline="0" dirty="0">
              <a:solidFill>
                <a:schemeClr val="tx1"/>
              </a:solidFill>
              <a:latin typeface="+mn-lt"/>
              <a:ea typeface="+mn-ea"/>
              <a:cs typeface="+mn-cs"/>
            </a:endParaRP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sz="1200" b="0" i="0" u="none" strike="noStrike" kern="1200" dirty="0">
                <a:solidFill>
                  <a:schemeClr val="tx1"/>
                </a:solidFill>
                <a:effectLst/>
                <a:latin typeface="+mn-lt"/>
                <a:ea typeface="+mn-ea"/>
                <a:cs typeface="+mn-cs"/>
              </a:rPr>
              <a:t>in der Entitätstypbeschreibung Konferenzen im Hauptbereich GND</a:t>
            </a:r>
            <a:endParaRPr lang="de-DE" baseline="0" dirty="0"/>
          </a:p>
          <a:p>
            <a:pPr marL="171450" indent="-171450">
              <a:buFont typeface="Arial" panose="020B0604020202020204" pitchFamily="34" charset="0"/>
              <a:buChar char="•"/>
            </a:pPr>
            <a:endParaRPr lang="de-DE" sz="1200" kern="1200" baseline="0" dirty="0">
              <a:solidFill>
                <a:schemeClr val="tx1"/>
              </a:solidFill>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31</a:t>
            </a:fld>
            <a:endParaRPr lang="de-DE"/>
          </a:p>
        </p:txBody>
      </p:sp>
    </p:spTree>
    <p:extLst>
      <p:ext uri="{BB962C8B-B14F-4D97-AF65-F5344CB8AC3E}">
        <p14:creationId xmlns:p14="http://schemas.microsoft.com/office/powerpoint/2010/main" val="236462123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Ausführliche Informationen zum Aufbau der GND-Dokumentation und ihren Bereichen erhalten Sie </a:t>
            </a:r>
            <a:r>
              <a:rPr lang="de-DE" dirty="0" smtClean="0"/>
              <a:t>in </a:t>
            </a:r>
            <a:r>
              <a:rPr lang="de-DE" dirty="0"/>
              <a:t>Teil </a:t>
            </a:r>
            <a:r>
              <a:rPr lang="de-DE" dirty="0" smtClean="0"/>
              <a:t>2 </a:t>
            </a:r>
            <a:r>
              <a:rPr lang="de-DE" dirty="0"/>
              <a:t>des Praxis-Updates</a:t>
            </a:r>
            <a:r>
              <a:rPr lang="de-DE" baseline="0" dirty="0"/>
              <a:t> </a:t>
            </a:r>
            <a:r>
              <a:rPr lang="de-DE" baseline="0" dirty="0" smtClean="0"/>
              <a:t>GND-Dokumentation.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32</a:t>
            </a:fld>
            <a:endParaRPr lang="de-DE"/>
          </a:p>
        </p:txBody>
      </p:sp>
    </p:spTree>
    <p:extLst>
      <p:ext uri="{BB962C8B-B14F-4D97-AF65-F5344CB8AC3E}">
        <p14:creationId xmlns:p14="http://schemas.microsoft.com/office/powerpoint/2010/main" val="140582157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Auf der Plattform gibt es mehrere</a:t>
            </a:r>
            <a:r>
              <a:rPr lang="de-DE" baseline="0" dirty="0" smtClean="0"/>
              <a:t> Möglichkeiten der Suche.</a:t>
            </a:r>
            <a:endParaRPr lang="de-DE" dirty="0" smtClean="0"/>
          </a:p>
          <a:p>
            <a:endParaRPr lang="de-DE" baseline="0" dirty="0"/>
          </a:p>
          <a:p>
            <a:r>
              <a:rPr lang="de-DE" baseline="0" dirty="0"/>
              <a:t>Eine Suche über alle Inhalte der STA-Dokumentationsplattform, d. h. über alle Hauptbereiche der Plattform, kann über das Lupensymbol oben rechts in der Menüleiste gestartet werden. Wenn Sie auf das Lupensymbol klicken, öffnet sich ein Fenster mit einem Suchschlitz, das sich über die angezeigte Seite legt. Wenn Sie das Fenster zur Suche vergrößern wollen, klicken Sie auf den blauen Pfeil rechts oben in diesem Fenster.</a:t>
            </a:r>
          </a:p>
          <a:p>
            <a:endParaRPr lang="de-DE" baseline="0" dirty="0"/>
          </a:p>
          <a:p>
            <a:r>
              <a:rPr lang="de-DE" baseline="0" dirty="0"/>
              <a:t>Im Suchschlitz können Sie einen oder mehrere Suchbegriffe eingeben. Voreingestellt ist eine Stichwortsuche. Mehrere Suchbegriffe werden bei der Stichwortsuche mit "und" verknüpft.</a:t>
            </a:r>
          </a:p>
          <a:p>
            <a:r>
              <a:rPr lang="de-DE" baseline="0" dirty="0"/>
              <a:t>Es werden immer automatisch 2 Suchen durchgeführt: eine exakte Suche nach der Zeichenfolge der eingegebenen Begriffe und zusätzlich eine Suche, bei der die Begriffe links- und </a:t>
            </a:r>
            <a:r>
              <a:rPr lang="de-DE" baseline="0" dirty="0" smtClean="0"/>
              <a:t>rechts </a:t>
            </a:r>
            <a:r>
              <a:rPr lang="de-DE" baseline="0" dirty="0" err="1" smtClean="0"/>
              <a:t>trunkiert</a:t>
            </a:r>
            <a:r>
              <a:rPr lang="de-DE" baseline="0" dirty="0" smtClean="0"/>
              <a:t> </a:t>
            </a:r>
            <a:r>
              <a:rPr lang="de-DE" baseline="0" dirty="0"/>
              <a:t>gesucht werden.</a:t>
            </a:r>
          </a:p>
          <a:p>
            <a:endParaRPr lang="de-DE" baseline="0" dirty="0"/>
          </a:p>
          <a:p>
            <a:r>
              <a:rPr lang="de-DE" baseline="0" dirty="0"/>
              <a:t>Durchsucht werden Seitenbenennungen, Überschriften aus den Abschnitten innerhalb der Seiten und auch der enthaltene Text.</a:t>
            </a:r>
          </a:p>
          <a:p>
            <a:endParaRPr lang="de-DE" baseline="0" dirty="0"/>
          </a:p>
          <a:p>
            <a:r>
              <a:rPr lang="de-DE" baseline="0" dirty="0"/>
              <a:t>Im Beispiel werden die beiden Begriffe "Name" und "Person" eingegeben und die Treffer zeigen sowohl "Name einer Person", ein exakter Treffer nach den </a:t>
            </a:r>
            <a:r>
              <a:rPr lang="de-DE" baseline="0" dirty="0" smtClean="0"/>
              <a:t>eingegebenen </a:t>
            </a:r>
            <a:r>
              <a:rPr lang="de-DE" baseline="0" dirty="0"/>
              <a:t>Begriffen, als auch "Person</a:t>
            </a:r>
            <a:r>
              <a:rPr lang="de-DE" b="1" baseline="0" dirty="0"/>
              <a:t>en</a:t>
            </a:r>
            <a:r>
              <a:rPr lang="de-DE" baseline="0" dirty="0"/>
              <a:t> des Altertums", dieser Treffer stammt aus der </a:t>
            </a:r>
            <a:r>
              <a:rPr lang="de-DE" baseline="0" dirty="0" err="1"/>
              <a:t>trunkierten</a:t>
            </a:r>
            <a:r>
              <a:rPr lang="de-DE" baseline="0" dirty="0"/>
              <a:t> Suche.</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33</a:t>
            </a:fld>
            <a:endParaRPr lang="de-DE"/>
          </a:p>
        </p:txBody>
      </p:sp>
    </p:spTree>
    <p:extLst>
      <p:ext uri="{BB962C8B-B14F-4D97-AF65-F5344CB8AC3E}">
        <p14:creationId xmlns:p14="http://schemas.microsoft.com/office/powerpoint/2010/main" val="157648299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Wenn Sie</a:t>
            </a:r>
            <a:r>
              <a:rPr lang="de-DE" baseline="0" dirty="0"/>
              <a:t> mehrere Suchbegriffe finden wollen, die in einer Phrase vorkommen, dann setzen Sie die Zeichenkette in Anführungszeichen. Die Suche wird dann, ohne und-Verknüpfung, mit dieser eingegebenen Zeichenfolge durchgeführt. </a:t>
            </a:r>
            <a:r>
              <a:rPr lang="de-DE" baseline="0" dirty="0" smtClean="0"/>
              <a:t>Eine Suche </a:t>
            </a:r>
            <a:r>
              <a:rPr lang="de-DE" baseline="0" dirty="0"/>
              <a:t>nach Begriffen mit Sonderzeichen (Umlaute, ß, usw.) führt mit Anführungszeichen zu besseren Suchergebnissen.</a:t>
            </a:r>
          </a:p>
          <a:p>
            <a:endParaRPr lang="de-DE" baseline="0" dirty="0"/>
          </a:p>
          <a:p>
            <a:r>
              <a:rPr lang="de-DE" baseline="0" dirty="0"/>
              <a:t>Wie sieht das Ranking der Trefferliste aus?</a:t>
            </a:r>
          </a:p>
          <a:p>
            <a:endParaRPr lang="de-DE" baseline="0" dirty="0"/>
          </a:p>
          <a:p>
            <a:r>
              <a:rPr lang="de-DE" baseline="0" dirty="0"/>
              <a:t>In der Trefferliste werden exakte Treffer höher gerankt als Treffer in der gleichzeitig ausgeführten </a:t>
            </a:r>
            <a:r>
              <a:rPr lang="de-DE" baseline="0" dirty="0" err="1"/>
              <a:t>trunkierten</a:t>
            </a:r>
            <a:r>
              <a:rPr lang="de-DE" baseline="0" dirty="0"/>
              <a:t> Suche. Ebenfalls werden Begriffe, die im Titel einer Seite oder in Überschriften innerhalb einer Seite stehen, höher gerankt.</a:t>
            </a:r>
          </a:p>
          <a:p>
            <a:endParaRPr lang="de-DE" baseline="0" dirty="0"/>
          </a:p>
          <a:p>
            <a:r>
              <a:rPr lang="de-DE" baseline="0" dirty="0" smtClean="0"/>
              <a:t>Die Suche ist auf der Seite "Hilfe – Suche" ausführlich beschrieben.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34</a:t>
            </a:fld>
            <a:endParaRPr lang="de-DE"/>
          </a:p>
        </p:txBody>
      </p:sp>
    </p:spTree>
    <p:extLst>
      <p:ext uri="{BB962C8B-B14F-4D97-AF65-F5344CB8AC3E}">
        <p14:creationId xmlns:p14="http://schemas.microsoft.com/office/powerpoint/2010/main" val="364954539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Eine weitere</a:t>
            </a:r>
            <a:r>
              <a:rPr lang="de-DE" baseline="0" dirty="0" smtClean="0"/>
              <a:t> Suchmöglichkeit ist eine Suche </a:t>
            </a:r>
            <a:r>
              <a:rPr lang="de-DE" dirty="0" smtClean="0"/>
              <a:t>im</a:t>
            </a:r>
            <a:r>
              <a:rPr lang="de-DE" baseline="0" dirty="0" smtClean="0"/>
              <a:t> </a:t>
            </a:r>
            <a:r>
              <a:rPr lang="de-DE" baseline="0" dirty="0"/>
              <a:t>GND </a:t>
            </a:r>
            <a:r>
              <a:rPr lang="de-DE" baseline="0" dirty="0" smtClean="0"/>
              <a:t>Index. </a:t>
            </a:r>
            <a:r>
              <a:rPr lang="de-DE" baseline="0" dirty="0"/>
              <a:t>Den GND Index finden </a:t>
            </a:r>
            <a:r>
              <a:rPr lang="de-DE" baseline="0" dirty="0" smtClean="0"/>
              <a:t>Sie im </a:t>
            </a:r>
            <a:r>
              <a:rPr lang="de-DE" baseline="0" dirty="0"/>
              <a:t>Aufklappmenü </a:t>
            </a:r>
            <a:r>
              <a:rPr lang="de-DE" baseline="0" dirty="0" smtClean="0"/>
              <a:t>im Bereich GND </a:t>
            </a:r>
            <a:r>
              <a:rPr lang="de-DE" dirty="0" smtClean="0"/>
              <a:t>[KLICKEN]</a:t>
            </a:r>
            <a:r>
              <a:rPr lang="de-DE" baseline="0" dirty="0" smtClean="0"/>
              <a:t> unter dem </a:t>
            </a:r>
            <a:r>
              <a:rPr lang="de-DE" baseline="0" dirty="0"/>
              <a:t>Punkt "Index</a:t>
            </a:r>
            <a:r>
              <a:rPr lang="de-DE" baseline="0" dirty="0" smtClean="0"/>
              <a:t>".</a:t>
            </a:r>
            <a:endParaRPr lang="de-DE" baseline="0" dirty="0"/>
          </a:p>
          <a:p>
            <a:endParaRPr lang="de-DE" baseline="0" dirty="0"/>
          </a:p>
          <a:p>
            <a:r>
              <a:rPr lang="de-DE" baseline="0" dirty="0"/>
              <a:t>Die </a:t>
            </a:r>
            <a:r>
              <a:rPr lang="de-DE" baseline="0" dirty="0" smtClean="0"/>
              <a:t>Suche im GND-Index </a:t>
            </a:r>
            <a:r>
              <a:rPr lang="de-DE" baseline="0" dirty="0"/>
              <a:t>durchsucht </a:t>
            </a:r>
            <a:r>
              <a:rPr lang="de-DE" baseline="0" dirty="0" smtClean="0"/>
              <a:t> </a:t>
            </a:r>
            <a:r>
              <a:rPr lang="de-DE" baseline="0" dirty="0"/>
              <a:t>den Hauptbereich GND, nicht die anderen </a:t>
            </a:r>
            <a:r>
              <a:rPr lang="de-DE" baseline="0" dirty="0" smtClean="0"/>
              <a:t>Hauptbereiche </a:t>
            </a:r>
            <a:r>
              <a:rPr lang="de-DE" baseline="0" dirty="0"/>
              <a:t>der Plattform. Wichtig ist, dass dieser Index maschinell generiert wird und nur Einträge aus den Benennungen der Seiten, </a:t>
            </a:r>
            <a:r>
              <a:rPr lang="de-DE" baseline="0" dirty="0" smtClean="0"/>
              <a:t>die </a:t>
            </a:r>
            <a:r>
              <a:rPr lang="de-DE" baseline="0" dirty="0"/>
              <a:t>Vorgabewerte und </a:t>
            </a:r>
            <a:r>
              <a:rPr lang="de-DE" baseline="0" dirty="0" smtClean="0"/>
              <a:t>die </a:t>
            </a:r>
            <a:r>
              <a:rPr lang="de-DE" baseline="0" dirty="0"/>
              <a:t>Beziehungskennzeichnungen enthält. </a:t>
            </a:r>
          </a:p>
          <a:p>
            <a:endParaRPr lang="de-DE" baseline="0" dirty="0"/>
          </a:p>
          <a:p>
            <a:r>
              <a:rPr lang="de-DE" baseline="0" dirty="0"/>
              <a:t>Im GND Index gibt es in der Spalte "Eintrag" </a:t>
            </a:r>
            <a:r>
              <a:rPr lang="de-DE" baseline="0" dirty="0" smtClean="0"/>
              <a:t>ein </a:t>
            </a:r>
            <a:r>
              <a:rPr lang="de-DE" baseline="0" dirty="0"/>
              <a:t>kleines </a:t>
            </a:r>
            <a:r>
              <a:rPr lang="de-DE" baseline="0" dirty="0" smtClean="0"/>
              <a:t>Lupensymbol </a:t>
            </a:r>
            <a:r>
              <a:rPr lang="de-DE" dirty="0" smtClean="0"/>
              <a:t>[KLICKEN]</a:t>
            </a:r>
            <a:r>
              <a:rPr lang="de-DE" baseline="0" dirty="0" smtClean="0"/>
              <a:t> , </a:t>
            </a:r>
            <a:r>
              <a:rPr lang="de-DE" baseline="0" dirty="0"/>
              <a:t>das einen Suchschlitz öffnet.</a:t>
            </a:r>
          </a:p>
          <a:p>
            <a:endParaRPr lang="de-DE" baseline="0" dirty="0"/>
          </a:p>
          <a:p>
            <a:r>
              <a:rPr lang="de-DE" baseline="0" dirty="0"/>
              <a:t>Im GND-Index wird </a:t>
            </a:r>
            <a:r>
              <a:rPr lang="de-DE" baseline="0" dirty="0" smtClean="0"/>
              <a:t>eine gleichzeitig durchgeführte exakte </a:t>
            </a:r>
            <a:r>
              <a:rPr lang="de-DE" baseline="0" dirty="0"/>
              <a:t>und </a:t>
            </a:r>
            <a:r>
              <a:rPr lang="de-DE" baseline="0" dirty="0" smtClean="0"/>
              <a:t>links-</a:t>
            </a:r>
            <a:r>
              <a:rPr lang="de-DE" baseline="0" dirty="0"/>
              <a:t>/</a:t>
            </a:r>
            <a:r>
              <a:rPr lang="de-DE" baseline="0" dirty="0" smtClean="0"/>
              <a:t>rechts </a:t>
            </a:r>
            <a:r>
              <a:rPr lang="de-DE" baseline="0" dirty="0" err="1" smtClean="0"/>
              <a:t>trunkierte</a:t>
            </a:r>
            <a:r>
              <a:rPr lang="de-DE" baseline="0" dirty="0" smtClean="0"/>
              <a:t> </a:t>
            </a:r>
            <a:r>
              <a:rPr lang="de-DE" baseline="0" dirty="0"/>
              <a:t>Suche </a:t>
            </a:r>
            <a:r>
              <a:rPr lang="de-DE" baseline="0" dirty="0" smtClean="0"/>
              <a:t>angeboten. Bei </a:t>
            </a:r>
            <a:r>
              <a:rPr lang="de-DE" baseline="0" dirty="0"/>
              <a:t>mehreren Suchbegriffen wird eine </a:t>
            </a:r>
            <a:r>
              <a:rPr lang="de-DE" baseline="0" dirty="0" smtClean="0"/>
              <a:t>Und-Verknüpfung </a:t>
            </a:r>
            <a:r>
              <a:rPr lang="de-DE" baseline="0" dirty="0"/>
              <a:t>zwischen den Suchbegriffen hergestellt. Eine Suche mit Anführungszeichen, eine Phrasensuche, </a:t>
            </a:r>
            <a:r>
              <a:rPr lang="de-DE" baseline="0" dirty="0" smtClean="0"/>
              <a:t>ist hier </a:t>
            </a:r>
            <a:r>
              <a:rPr lang="de-DE" baseline="0" dirty="0"/>
              <a:t>leider nicht möglich.</a:t>
            </a:r>
          </a:p>
          <a:p>
            <a:endParaRPr lang="de-DE" baseline="0" dirty="0"/>
          </a:p>
          <a:p>
            <a:r>
              <a:rPr lang="de-DE" baseline="0" dirty="0"/>
              <a:t>Die Suche im GND Index hat allerdings den Vorteil, dass hier eine Sortier- und Filtermöglichkeit besteht. </a:t>
            </a:r>
            <a:r>
              <a:rPr lang="de-DE" baseline="0" dirty="0" smtClean="0"/>
              <a:t>Für eine Veränderung der Sortierung klicken Sie auf die kleinen Pfeile in der jeweiligen Spalte. In </a:t>
            </a:r>
            <a:r>
              <a:rPr lang="de-DE" baseline="0" dirty="0"/>
              <a:t>der Spalte "Zuordnung" wird ein kleines Filtersymbol </a:t>
            </a:r>
            <a:r>
              <a:rPr lang="de-DE" dirty="0" smtClean="0"/>
              <a:t>[KLICKEN]</a:t>
            </a:r>
            <a:r>
              <a:rPr lang="de-DE" baseline="0" dirty="0" smtClean="0"/>
              <a:t> angezeigt</a:t>
            </a:r>
            <a:r>
              <a:rPr lang="de-DE" baseline="0" dirty="0"/>
              <a:t>. Dieses öffnet ein Fenster, in dem Sie die gewünschten Werte auswählen können.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35</a:t>
            </a:fld>
            <a:endParaRPr lang="de-DE"/>
          </a:p>
        </p:txBody>
      </p:sp>
    </p:spTree>
    <p:extLst>
      <p:ext uri="{BB962C8B-B14F-4D97-AF65-F5344CB8AC3E}">
        <p14:creationId xmlns:p14="http://schemas.microsoft.com/office/powerpoint/2010/main" val="216859783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Im GND-Index</a:t>
            </a:r>
            <a:r>
              <a:rPr lang="de-DE" baseline="0" dirty="0"/>
              <a:t> können Sie auch Vorgabewerte suchen.</a:t>
            </a:r>
          </a:p>
          <a:p>
            <a:endParaRPr lang="de-DE" dirty="0"/>
          </a:p>
          <a:p>
            <a:r>
              <a:rPr lang="de-DE" dirty="0"/>
              <a:t>Vorgabewerte sind abgestimmte Begriffe </a:t>
            </a:r>
            <a:r>
              <a:rPr lang="de-DE" dirty="0" smtClean="0"/>
              <a:t>für normiertes Vokabular (z</a:t>
            </a:r>
            <a:r>
              <a:rPr lang="de-DE" dirty="0"/>
              <a:t>. B. GND-Inhaltstyp) und Codes, die in der GND Verwendung finden. </a:t>
            </a:r>
          </a:p>
          <a:p>
            <a:r>
              <a:rPr lang="de-DE" dirty="0"/>
              <a:t>Diese Codelisten sind</a:t>
            </a:r>
            <a:r>
              <a:rPr lang="de-DE" baseline="0" dirty="0"/>
              <a:t> auch auf vielen verschiedenen Seiten der GND-Dokumentation verlinkt. </a:t>
            </a:r>
            <a:r>
              <a:rPr lang="de-DE" baseline="0" dirty="0" smtClean="0"/>
              <a:t>Die </a:t>
            </a:r>
            <a:r>
              <a:rPr lang="de-DE" baseline="0" dirty="0"/>
              <a:t>Übersichtsseite "Vorgabewerte für normiertes Vokabular in der GND" bietet Ihnen eine Übersicht über die in der GND verwendeten normierten Vokabulare und Codelisten. Sie können diese Seite über die STA-Notation oder die Suche aufrufen. </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36</a:t>
            </a:fld>
            <a:endParaRPr lang="de-DE"/>
          </a:p>
        </p:txBody>
      </p:sp>
    </p:spTree>
    <p:extLst>
      <p:ext uri="{BB962C8B-B14F-4D97-AF65-F5344CB8AC3E}">
        <p14:creationId xmlns:p14="http://schemas.microsoft.com/office/powerpoint/2010/main" val="26533633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 GND-Dokumentation liegt aktuell in der Version 2025/2 vor.</a:t>
            </a:r>
          </a:p>
          <a:p>
            <a:endParaRPr lang="de-DE" dirty="0" smtClean="0"/>
          </a:p>
          <a:p>
            <a:r>
              <a:rPr lang="de-DE" dirty="0" smtClean="0"/>
              <a:t>Die </a:t>
            </a:r>
            <a:r>
              <a:rPr lang="de-DE" dirty="0"/>
              <a:t>GND-Dokumentation wird durch</a:t>
            </a:r>
            <a:r>
              <a:rPr lang="de-DE" baseline="0" dirty="0"/>
              <a:t> zwei Releases pro Jahr aktualisiert und ergänzt. Kleinere formale Fehlerkorrekturen, z. B. Tippfehler, </a:t>
            </a:r>
            <a:r>
              <a:rPr lang="de-DE" baseline="0" dirty="0" smtClean="0"/>
              <a:t>Ergänzung fehlender Links, usw. werden </a:t>
            </a:r>
            <a:r>
              <a:rPr lang="de-DE" baseline="0" dirty="0"/>
              <a:t>auch außerhalb von den Releases durchgeführt.</a:t>
            </a:r>
          </a:p>
          <a:p>
            <a:endParaRPr lang="de-DE" baseline="0" dirty="0"/>
          </a:p>
          <a:p>
            <a:r>
              <a:rPr lang="de-DE" baseline="0" dirty="0"/>
              <a:t>Welche Änderungen mit der Veröffentlichung </a:t>
            </a:r>
            <a:r>
              <a:rPr lang="de-DE" baseline="0" dirty="0" smtClean="0"/>
              <a:t>eines neuen Releases </a:t>
            </a:r>
            <a:r>
              <a:rPr lang="de-DE" baseline="0" dirty="0"/>
              <a:t>an der GND-Dokumentation erfolgt sind, können Sie in den Versionshinweisen zur GND-Dokumentation nachvollziehen.</a:t>
            </a:r>
          </a:p>
          <a:p>
            <a:endParaRPr lang="de-DE" baseline="0" dirty="0"/>
          </a:p>
          <a:p>
            <a:r>
              <a:rPr lang="de-DE" baseline="0" dirty="0"/>
              <a:t>Sie können gerne Hinweise zu Korrekturbedarfen über das Sprechblasensymbol in der Funktionsleiste melden. Mit Klick auf das Symbol öffnet sich eine E-Mail, die an die Arbeitsstelle für Standardisierung adressiert ist. Im Betreff ist bereits die Seite angegeben, von der aus </a:t>
            </a:r>
            <a:r>
              <a:rPr lang="de-DE" baseline="0" dirty="0" smtClean="0"/>
              <a:t>Sie die </a:t>
            </a:r>
            <a:r>
              <a:rPr lang="de-DE" baseline="0" dirty="0"/>
              <a:t>E-Mail geöffnet </a:t>
            </a:r>
            <a:r>
              <a:rPr lang="de-DE" baseline="0" dirty="0" smtClean="0"/>
              <a:t>haben.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37</a:t>
            </a:fld>
            <a:endParaRPr lang="de-DE"/>
          </a:p>
        </p:txBody>
      </p:sp>
    </p:spTree>
    <p:extLst>
      <p:ext uri="{BB962C8B-B14F-4D97-AF65-F5344CB8AC3E}">
        <p14:creationId xmlns:p14="http://schemas.microsoft.com/office/powerpoint/2010/main" val="167048643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38</a:t>
            </a:fld>
            <a:endParaRPr lang="de-DE"/>
          </a:p>
        </p:txBody>
      </p:sp>
    </p:spTree>
    <p:extLst>
      <p:ext uri="{BB962C8B-B14F-4D97-AF65-F5344CB8AC3E}">
        <p14:creationId xmlns:p14="http://schemas.microsoft.com/office/powerpoint/2010/main" val="17288796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Diese Themen werden in Teil 1 vorgestellt:</a:t>
            </a:r>
            <a:endParaRPr lang="de-DE" dirty="0"/>
          </a:p>
          <a:p>
            <a:endParaRPr lang="de-DE" dirty="0"/>
          </a:p>
          <a:p>
            <a:pPr marL="749808" lvl="1" indent="-457200">
              <a:buClr>
                <a:schemeClr val="tx1"/>
              </a:buClr>
              <a:buFont typeface="+mj-lt"/>
              <a:buAutoNum type="arabicPeriod"/>
            </a:pPr>
            <a:r>
              <a:rPr lang="de-DE" dirty="0"/>
              <a:t>Die GND-Dokumentation – und der Hintergrund ihres Entstehens</a:t>
            </a:r>
          </a:p>
          <a:p>
            <a:pPr marL="749808" lvl="1" indent="-457200">
              <a:buClr>
                <a:schemeClr val="tx1"/>
              </a:buClr>
              <a:buFont typeface="+mj-lt"/>
              <a:buAutoNum type="arabicPeriod"/>
            </a:pPr>
            <a:r>
              <a:rPr lang="de-DE" dirty="0"/>
              <a:t>Wissenswertes zum</a:t>
            </a:r>
            <a:r>
              <a:rPr lang="de-DE" baseline="0" dirty="0"/>
              <a:t> Aufbau der </a:t>
            </a:r>
            <a:r>
              <a:rPr lang="de-DE" dirty="0"/>
              <a:t>STA-Dokumentationsplattform und ihrer Nutzung</a:t>
            </a:r>
          </a:p>
          <a:p>
            <a:pPr marL="749808" lvl="1" indent="-457200">
              <a:buClr>
                <a:schemeClr val="tx1"/>
              </a:buClr>
              <a:buFont typeface="+mj-lt"/>
              <a:buAutoNum type="arabicPeriod"/>
            </a:pPr>
            <a:r>
              <a:rPr lang="de-DE" dirty="0" smtClean="0"/>
              <a:t>Grundlegendes</a:t>
            </a:r>
            <a:r>
              <a:rPr lang="de-DE" baseline="0" dirty="0" smtClean="0"/>
              <a:t> zur </a:t>
            </a:r>
            <a:r>
              <a:rPr lang="de-DE" dirty="0" smtClean="0"/>
              <a:t>GND-Dokumentation</a:t>
            </a:r>
            <a:endParaRPr lang="de-DE" dirty="0"/>
          </a:p>
          <a:p>
            <a:pPr marL="749808" lvl="1" indent="-457200">
              <a:buClr>
                <a:schemeClr val="tx1"/>
              </a:buClr>
              <a:buFont typeface="+mj-lt"/>
              <a:buAutoNum type="arabicPeriod"/>
            </a:pPr>
            <a:r>
              <a:rPr lang="de-DE" dirty="0"/>
              <a:t>Suchmöglichkeiten </a:t>
            </a:r>
          </a:p>
          <a:p>
            <a:pPr marL="749808" lvl="1" indent="-457200">
              <a:buClr>
                <a:schemeClr val="tx1"/>
              </a:buClr>
              <a:buFont typeface="+mj-lt"/>
              <a:buAutoNum type="arabicPeriod"/>
            </a:pPr>
            <a:r>
              <a:rPr lang="de-DE" dirty="0"/>
              <a:t>GND-Dokumentation – Informationen zum aktuellen </a:t>
            </a:r>
            <a:r>
              <a:rPr lang="de-DE" dirty="0" smtClean="0"/>
              <a:t>inhaltlichen Stand</a:t>
            </a:r>
          </a:p>
          <a:p>
            <a:pPr marL="749808" lvl="1" indent="-457200">
              <a:buClr>
                <a:schemeClr val="tx1"/>
              </a:buClr>
              <a:buFont typeface="+mj-lt"/>
              <a:buAutoNum type="arabicPeriod"/>
            </a:pPr>
            <a:endParaRPr lang="de-DE"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4</a:t>
            </a:fld>
            <a:endParaRPr lang="de-DE"/>
          </a:p>
        </p:txBody>
      </p:sp>
    </p:spTree>
    <p:extLst>
      <p:ext uri="{BB962C8B-B14F-4D97-AF65-F5344CB8AC3E}">
        <p14:creationId xmlns:p14="http://schemas.microsoft.com/office/powerpoint/2010/main" val="2780638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Die STA-Dokumentationsplattform wurde zum 31. Juli 2023 erstmalig veröffentlicht, damals mit dem Standard RDA DACH. Mit der Erstveröffentlichung</a:t>
            </a:r>
            <a:r>
              <a:rPr lang="de-DE" baseline="0" dirty="0"/>
              <a:t> der Plattform beauftragte der Standardisierungsausschuss die Arbeitsstelle für Standardisierung mit der Integration der GND-Regeln auf der Plattform.</a:t>
            </a:r>
          </a:p>
          <a:p>
            <a:endParaRPr lang="de-DE" baseline="0" dirty="0"/>
          </a:p>
          <a:p>
            <a:r>
              <a:rPr lang="de-DE" baseline="0" dirty="0"/>
              <a:t>Dies wurde in dem Projekt GND-Dokumentation in der Zeit von 2023 bis 2025 umgesetzt. </a:t>
            </a:r>
            <a:r>
              <a:rPr lang="de-DE" baseline="0" dirty="0" smtClean="0"/>
              <a:t>Eine </a:t>
            </a:r>
            <a:r>
              <a:rPr lang="de-DE" baseline="0" dirty="0"/>
              <a:t>Projektgruppe erarbeitete kooperativ die Struktur und die Inhalte zur GND-Dokumentation.</a:t>
            </a:r>
          </a:p>
          <a:p>
            <a:endParaRPr lang="de-DE" baseline="0" dirty="0"/>
          </a:p>
          <a:p>
            <a:r>
              <a:rPr lang="de-DE" baseline="0" dirty="0"/>
              <a:t>Am 1. September 2025 wurde die erste Version der GND-Dokumentation veröffentlicht.</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a:t>
            </a:fld>
            <a:endParaRPr lang="de-DE"/>
          </a:p>
        </p:txBody>
      </p:sp>
    </p:spTree>
    <p:extLst>
      <p:ext uri="{BB962C8B-B14F-4D97-AF65-F5344CB8AC3E}">
        <p14:creationId xmlns:p14="http://schemas.microsoft.com/office/powerpoint/2010/main" val="5824990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Welche Vorteile bietet </a:t>
            </a:r>
            <a:r>
              <a:rPr lang="de-DE" dirty="0" smtClean="0"/>
              <a:t>die </a:t>
            </a:r>
            <a:r>
              <a:rPr lang="de-DE" dirty="0"/>
              <a:t>Plattform?</a:t>
            </a:r>
          </a:p>
          <a:p>
            <a:endParaRPr lang="de-DE" dirty="0"/>
          </a:p>
          <a:p>
            <a:pPr marL="171450" indent="-171450">
              <a:buFont typeface="Arial" panose="020B0604020202020204" pitchFamily="34" charset="0"/>
              <a:buChar char="•"/>
            </a:pPr>
            <a:r>
              <a:rPr lang="de-DE" dirty="0"/>
              <a:t>Mit der STA-Dokumentationsplattform und der </a:t>
            </a:r>
            <a:r>
              <a:rPr lang="de-DE" dirty="0" smtClean="0"/>
              <a:t>seit September 2025 darauf veröffentlichten </a:t>
            </a:r>
            <a:r>
              <a:rPr lang="de-DE" dirty="0"/>
              <a:t>GND-Dokumentation liegt ein frei zugängliches Tool vor</a:t>
            </a:r>
            <a:r>
              <a:rPr lang="de-DE" dirty="0" smtClean="0"/>
              <a:t>.</a:t>
            </a:r>
            <a:br>
              <a:rPr lang="de-DE" dirty="0" smtClean="0"/>
            </a:br>
            <a:endParaRPr lang="de-DE" dirty="0"/>
          </a:p>
          <a:p>
            <a:pPr marL="171450" indent="-171450">
              <a:buFont typeface="Arial" panose="020B0604020202020204" pitchFamily="34" charset="0"/>
              <a:buChar char="•"/>
            </a:pPr>
            <a:r>
              <a:rPr lang="de-DE" dirty="0"/>
              <a:t>Mit der </a:t>
            </a:r>
            <a:r>
              <a:rPr lang="de-DE" baseline="0" dirty="0"/>
              <a:t>Übertragung aller GND-Regeln sind die Regeln für die Erfassung von Ressourcen und </a:t>
            </a:r>
            <a:r>
              <a:rPr lang="de-DE" baseline="0" dirty="0" smtClean="0"/>
              <a:t>die Regeln für </a:t>
            </a:r>
            <a:r>
              <a:rPr lang="de-DE" baseline="0" dirty="0"/>
              <a:t>die Erfassung von Normdaten an einer Stelle zugänglich</a:t>
            </a:r>
            <a:r>
              <a:rPr lang="de-DE" baseline="0" dirty="0" smtClean="0"/>
              <a:t>.</a:t>
            </a:r>
            <a:br>
              <a:rPr lang="de-DE" baseline="0" dirty="0" smtClean="0"/>
            </a:br>
            <a:endParaRPr lang="de-DE" baseline="0" dirty="0"/>
          </a:p>
          <a:p>
            <a:pPr marL="171450" indent="-171450">
              <a:buFont typeface="Arial" panose="020B0604020202020204" pitchFamily="34" charset="0"/>
              <a:buChar char="•"/>
            </a:pPr>
            <a:r>
              <a:rPr lang="de-DE" baseline="0" dirty="0"/>
              <a:t>In den Entitätstypbeschreibungen sind alle Information, die für die Erfassung der Normdaten benötigt werden, an einer Stelle zusammengeführt</a:t>
            </a:r>
            <a:r>
              <a:rPr lang="de-DE" baseline="0" dirty="0" smtClean="0"/>
              <a:t>.</a:t>
            </a:r>
            <a:br>
              <a:rPr lang="de-DE" baseline="0" dirty="0" smtClean="0"/>
            </a:br>
            <a:endParaRPr lang="de-DE" baseline="0" dirty="0"/>
          </a:p>
          <a:p>
            <a:pPr marL="171450" indent="-171450">
              <a:buFont typeface="Arial" panose="020B0604020202020204" pitchFamily="34" charset="0"/>
              <a:buChar char="•"/>
            </a:pPr>
            <a:r>
              <a:rPr lang="de-DE" baseline="0" dirty="0"/>
              <a:t>Dies bedeutet, dass in den Entitätstypbeschreibungen auch die Regeln aus RDA DACH </a:t>
            </a:r>
            <a:r>
              <a:rPr lang="de-DE" baseline="0" dirty="0" smtClean="0"/>
              <a:t>zur Erfassung von Akteuren angezeigt </a:t>
            </a:r>
            <a:r>
              <a:rPr lang="de-DE" baseline="0" dirty="0"/>
              <a:t>werden</a:t>
            </a:r>
            <a:r>
              <a:rPr lang="de-DE" baseline="0" dirty="0" smtClean="0"/>
              <a:t>.</a:t>
            </a:r>
            <a:br>
              <a:rPr lang="de-DE" baseline="0" dirty="0" smtClean="0"/>
            </a:br>
            <a:endParaRPr lang="de-DE" baseline="0" dirty="0"/>
          </a:p>
          <a:p>
            <a:pPr marL="171450" indent="-171450">
              <a:buFont typeface="Arial" panose="020B0604020202020204" pitchFamily="34" charset="0"/>
              <a:buChar char="•"/>
            </a:pPr>
            <a:r>
              <a:rPr lang="de-DE" baseline="0" dirty="0"/>
              <a:t>Alle Beispiele in der GND-Dokumentation beziehen sich auf die GND</a:t>
            </a:r>
            <a:r>
              <a:rPr lang="de-DE" baseline="0" dirty="0" smtClean="0"/>
              <a:t>.</a:t>
            </a:r>
            <a:br>
              <a:rPr lang="de-DE" baseline="0" dirty="0" smtClean="0"/>
            </a:br>
            <a:endParaRPr lang="de-DE" baseline="0" dirty="0"/>
          </a:p>
          <a:p>
            <a:pPr marL="171450" indent="-171450">
              <a:buFont typeface="Arial" panose="020B0604020202020204" pitchFamily="34" charset="0"/>
              <a:buChar char="•"/>
            </a:pPr>
            <a:r>
              <a:rPr lang="de-DE" baseline="0" dirty="0"/>
              <a:t>Mit der GND-Umsetzung wird übersichtlich angezeigt, in welchen Feldern bzw</a:t>
            </a:r>
            <a:r>
              <a:rPr lang="de-DE" baseline="0" dirty="0" smtClean="0"/>
              <a:t>. in </a:t>
            </a:r>
            <a:r>
              <a:rPr lang="de-DE" baseline="0" dirty="0"/>
              <a:t>welchen Unterfeldern die einzelnen Sachverhalte erfasst werden, d. h. die Umsetzung im Format wird direkt angezeigt.</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a:t>
            </a:fld>
            <a:endParaRPr lang="de-DE"/>
          </a:p>
        </p:txBody>
      </p:sp>
    </p:spTree>
    <p:extLst>
      <p:ext uri="{BB962C8B-B14F-4D97-AF65-F5344CB8AC3E}">
        <p14:creationId xmlns:p14="http://schemas.microsoft.com/office/powerpoint/2010/main" val="20352604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Die STA-Dokumentationsplattform enthält zurzeit die</a:t>
            </a:r>
            <a:r>
              <a:rPr lang="de-DE" baseline="0" dirty="0"/>
              <a:t> beiden</a:t>
            </a:r>
            <a:r>
              <a:rPr lang="de-DE" dirty="0"/>
              <a:t> Standards „RDA DACH“ und </a:t>
            </a:r>
            <a:r>
              <a:rPr lang="de-DE" baseline="0" dirty="0" smtClean="0"/>
              <a:t>"</a:t>
            </a:r>
            <a:r>
              <a:rPr lang="de-DE" dirty="0"/>
              <a:t>GND".</a:t>
            </a:r>
          </a:p>
          <a:p>
            <a:endParaRPr lang="de-DE" dirty="0"/>
          </a:p>
          <a:p>
            <a:pPr marL="0" marR="0" indent="0" algn="l" defTabSz="914400" rtl="0" eaLnBrk="1" fontAlgn="auto" latinLnBrk="0" hangingPunct="1">
              <a:lnSpc>
                <a:spcPct val="100000"/>
              </a:lnSpc>
              <a:spcBef>
                <a:spcPts val="0"/>
              </a:spcBef>
              <a:spcAft>
                <a:spcPts val="0"/>
              </a:spcAft>
              <a:buClrTx/>
              <a:buSzTx/>
              <a:buFontTx/>
              <a:buNone/>
              <a:tabLst/>
              <a:defRPr/>
            </a:pPr>
            <a:r>
              <a:rPr lang="de-DE" dirty="0"/>
              <a:t>RDA DACH:</a:t>
            </a:r>
          </a:p>
          <a:p>
            <a:r>
              <a:rPr lang="de-DE" dirty="0"/>
              <a:t>Im Hauptbereich RDA DACH sind die Erschließungsregeln für die formale Ressourcenerschließung im deutschsprachigen Raum beschrieben,</a:t>
            </a:r>
            <a:r>
              <a:rPr lang="de-DE" baseline="0" dirty="0"/>
              <a:t> d. h. Regeln für die Erfassung von Titeldaten. Zu den Erschließungsregeln gehören auch die Regeln für die Erfassung von Elementen für </a:t>
            </a:r>
            <a:r>
              <a:rPr lang="de-DE" baseline="0" dirty="0" smtClean="0"/>
              <a:t>Akteure und für </a:t>
            </a:r>
            <a:r>
              <a:rPr lang="de-DE" baseline="0" dirty="0"/>
              <a:t>die Erfassung von Sucheinstiegen für </a:t>
            </a:r>
            <a:r>
              <a:rPr lang="de-DE" baseline="0" dirty="0" smtClean="0"/>
              <a:t>Akteure, </a:t>
            </a:r>
            <a:r>
              <a:rPr lang="de-DE" baseline="0" dirty="0"/>
              <a:t>die auch für die GND gelten</a:t>
            </a:r>
            <a:r>
              <a:rPr lang="de-DE" baseline="0" dirty="0" smtClean="0"/>
              <a:t>. Akteure in diesem Verständnis sind Personen, Familien, Körperschaften inkl. Konferenzen und Gebietskörperschaften.</a:t>
            </a:r>
            <a:endParaRPr lang="de-DE" baseline="0" dirty="0"/>
          </a:p>
          <a:p>
            <a:endParaRPr lang="de-DE" baseline="0" dirty="0"/>
          </a:p>
          <a:p>
            <a:r>
              <a:rPr lang="de-DE" baseline="0" dirty="0"/>
              <a:t>GND</a:t>
            </a:r>
          </a:p>
          <a:p>
            <a:pPr marL="0" marR="0" indent="0" algn="l" defTabSz="914400" rtl="0" eaLnBrk="1" fontAlgn="auto" latinLnBrk="0" hangingPunct="1">
              <a:lnSpc>
                <a:spcPct val="100000"/>
              </a:lnSpc>
              <a:spcBef>
                <a:spcPts val="0"/>
              </a:spcBef>
              <a:spcAft>
                <a:spcPts val="0"/>
              </a:spcAft>
              <a:buClrTx/>
              <a:buSzTx/>
              <a:buFontTx/>
              <a:buNone/>
              <a:tabLst/>
              <a:defRPr/>
            </a:pPr>
            <a:r>
              <a:rPr lang="de-DE" dirty="0"/>
              <a:t>Im Hauptbereich GND</a:t>
            </a:r>
            <a:r>
              <a:rPr lang="de-DE" baseline="0" dirty="0"/>
              <a:t> sind die Regeln zur Erfassung von Normdaten in der GND zu finden, einschließlich </a:t>
            </a:r>
            <a:r>
              <a:rPr lang="de-DE" baseline="0" dirty="0" smtClean="0"/>
              <a:t>der Beschreibung </a:t>
            </a:r>
            <a:r>
              <a:rPr lang="de-DE" baseline="0" dirty="0"/>
              <a:t>der Datenfelder und </a:t>
            </a:r>
            <a:r>
              <a:rPr lang="de-DE" baseline="0" dirty="0" smtClean="0"/>
              <a:t>der Listen </a:t>
            </a:r>
            <a:r>
              <a:rPr lang="de-DE" baseline="0" dirty="0"/>
              <a:t>zu Codes/Codierungen. Dieser Bereich wird auch </a:t>
            </a:r>
            <a:r>
              <a:rPr lang="de-DE" baseline="0" dirty="0" smtClean="0"/>
              <a:t>"</a:t>
            </a:r>
            <a:r>
              <a:rPr lang="de-DE" dirty="0"/>
              <a:t>GND-Dokumentation" </a:t>
            </a:r>
            <a:r>
              <a:rPr lang="de-DE" dirty="0" smtClean="0"/>
              <a:t>genannt</a:t>
            </a:r>
            <a:r>
              <a:rPr lang="de-DE" dirty="0"/>
              <a:t>.</a:t>
            </a:r>
            <a:r>
              <a:rPr lang="de-DE" baseline="0" dirty="0"/>
              <a:t> </a:t>
            </a:r>
          </a:p>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a:t>Übertragen wurde bereits der überwiegende Teil der Regeln für die Erfassung von Normdaten in der GND, die früher in den Erfassungshilfen enthalten waren. Ebenso wurden die Erfassungsleitfäden für PICA3 und PICA+ vollständig übertragen, die Erfassungsleitfäden für Alma und </a:t>
            </a:r>
            <a:r>
              <a:rPr lang="de-DE" baseline="0" dirty="0" err="1"/>
              <a:t>Aleph</a:t>
            </a:r>
            <a:r>
              <a:rPr lang="de-DE" baseline="0" dirty="0"/>
              <a:t> folgen noch. Die Inhalte auf der Plattform wurden bei der Übertragung sprachlich angepasst und z. T. neu strukturiert. Sukzessive werden </a:t>
            </a:r>
            <a:r>
              <a:rPr lang="de-DE" baseline="0" dirty="0" smtClean="0"/>
              <a:t>spezifischere </a:t>
            </a:r>
            <a:r>
              <a:rPr lang="de-DE" baseline="0" dirty="0"/>
              <a:t>Inhalte, wie z. B. die </a:t>
            </a:r>
            <a:r>
              <a:rPr lang="de-DE" baseline="0" dirty="0" smtClean="0"/>
              <a:t>Entitätstypbeschreibung </a:t>
            </a:r>
            <a:r>
              <a:rPr lang="de-DE" baseline="0" dirty="0"/>
              <a:t>zu </a:t>
            </a:r>
            <a:r>
              <a:rPr lang="de-DE" baseline="0" dirty="0" smtClean="0"/>
              <a:t>juristischen </a:t>
            </a:r>
            <a:r>
              <a:rPr lang="de-DE" baseline="0" dirty="0"/>
              <a:t>Werken und auch </a:t>
            </a:r>
            <a:r>
              <a:rPr lang="de-DE" baseline="0" dirty="0" smtClean="0"/>
              <a:t>die Datenfeldbeschreibungen </a:t>
            </a:r>
            <a:r>
              <a:rPr lang="de-DE" baseline="0" dirty="0"/>
              <a:t>für die Formate Alma und </a:t>
            </a:r>
            <a:r>
              <a:rPr lang="de-DE" baseline="0" dirty="0" err="1"/>
              <a:t>Aleph</a:t>
            </a:r>
            <a:r>
              <a:rPr lang="de-DE" baseline="0" dirty="0"/>
              <a:t> in weiteren Releases ergänzt. </a:t>
            </a:r>
            <a:r>
              <a:rPr lang="de-DE" dirty="0"/>
              <a:t>Bis alle Inhalte vollständig übertragen wurden, gelten die auf der Informationsseite zur GND veröffentlichten</a:t>
            </a:r>
            <a:r>
              <a:rPr lang="de-DE" baseline="0" dirty="0"/>
              <a:t> </a:t>
            </a:r>
            <a:r>
              <a:rPr lang="de-DE" baseline="0" dirty="0" smtClean="0"/>
              <a:t>Regeln für noch fehlende Inhalte auf der Plattform </a:t>
            </a:r>
            <a:r>
              <a:rPr lang="de-DE" baseline="0" dirty="0"/>
              <a:t>weiter. </a:t>
            </a:r>
            <a:endParaRPr lang="de-DE" dirty="0"/>
          </a:p>
          <a:p>
            <a:pPr marL="0" marR="0" indent="0" algn="l" defTabSz="914400" rtl="0" eaLnBrk="1" fontAlgn="auto" latinLnBrk="0" hangingPunct="1">
              <a:lnSpc>
                <a:spcPct val="100000"/>
              </a:lnSpc>
              <a:spcBef>
                <a:spcPts val="0"/>
              </a:spcBef>
              <a:spcAft>
                <a:spcPts val="0"/>
              </a:spcAft>
              <a:buClrTx/>
              <a:buSzTx/>
              <a:buFontTx/>
              <a:buNone/>
              <a:tabLst/>
              <a:defRPr/>
            </a:pP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a:t>
            </a:fld>
            <a:endParaRPr lang="de-DE"/>
          </a:p>
        </p:txBody>
      </p:sp>
    </p:spTree>
    <p:extLst>
      <p:ext uri="{BB962C8B-B14F-4D97-AF65-F5344CB8AC3E}">
        <p14:creationId xmlns:p14="http://schemas.microsoft.com/office/powerpoint/2010/main" val="11494740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Jede Seite der STA-Dokumentationsplattform ist mit einer STA-Notation</a:t>
            </a:r>
            <a:r>
              <a:rPr lang="de-DE" baseline="0" dirty="0"/>
              <a:t> gekennzeichnet</a:t>
            </a:r>
            <a:r>
              <a:rPr lang="de-DE" baseline="0" dirty="0" smtClean="0"/>
              <a:t>. Mit der STA-Notation kann eine Seite eindeutig identifiziert und auf sie referenziert werden.</a:t>
            </a:r>
            <a:endParaRPr lang="de-DE" baseline="0" dirty="0"/>
          </a:p>
          <a:p>
            <a:endParaRPr lang="de-DE" dirty="0"/>
          </a:p>
          <a:p>
            <a:r>
              <a:rPr lang="de-DE" dirty="0"/>
              <a:t>Eine STA-Notation ist eine Buchstaben- und Ziffernkombination. Sie besteht aus 3 Teilen, getrennt mit Bindestrich. In </a:t>
            </a:r>
            <a:r>
              <a:rPr lang="de-DE" dirty="0" smtClean="0"/>
              <a:t>dieser Kurzform </a:t>
            </a:r>
            <a:r>
              <a:rPr lang="de-DE" dirty="0"/>
              <a:t>ist die Zuordnung zum jeweiligen Hauptbereich </a:t>
            </a:r>
            <a:r>
              <a:rPr lang="de-DE" dirty="0" smtClean="0"/>
              <a:t>und </a:t>
            </a:r>
            <a:r>
              <a:rPr lang="de-DE" dirty="0"/>
              <a:t>innerhalb dessen zum Bereich </a:t>
            </a:r>
            <a:r>
              <a:rPr lang="de-DE" dirty="0" smtClean="0"/>
              <a:t>erkennbar</a:t>
            </a:r>
            <a:r>
              <a:rPr lang="de-DE" dirty="0"/>
              <a:t>, ergänzt um einen spezifischen Code für die Seite.</a:t>
            </a:r>
          </a:p>
          <a:p>
            <a:endParaRPr lang="de-DE" dirty="0"/>
          </a:p>
          <a:p>
            <a:r>
              <a:rPr lang="de-DE" dirty="0"/>
              <a:t>Die STA-Notationen steht</a:t>
            </a:r>
            <a:r>
              <a:rPr lang="de-DE" baseline="0" dirty="0"/>
              <a:t> am Anfang einer Seite oben rechts und </a:t>
            </a:r>
            <a:r>
              <a:rPr lang="de-DE" dirty="0"/>
              <a:t>in der Funktionszeile unten rechts. </a:t>
            </a:r>
            <a:r>
              <a:rPr lang="de-DE" dirty="0" smtClean="0"/>
              <a:t/>
            </a:r>
            <a:br>
              <a:rPr lang="de-DE" dirty="0" smtClean="0"/>
            </a:br>
            <a:endParaRPr lang="de-DE" dirty="0"/>
          </a:p>
          <a:p>
            <a:r>
              <a:rPr lang="de-DE" dirty="0" smtClean="0"/>
              <a:t>Jede </a:t>
            </a:r>
            <a:r>
              <a:rPr lang="de-DE" dirty="0"/>
              <a:t>STA-Notation ist auch Teil der URL. Die URL einer Seite besteht aus dem </a:t>
            </a:r>
            <a:r>
              <a:rPr lang="de-DE" dirty="0" smtClean="0"/>
              <a:t>Präfix,</a:t>
            </a:r>
            <a:r>
              <a:rPr lang="de-DE" baseline="0" dirty="0" smtClean="0"/>
              <a:t> das ist die Adresse für die Plattform (</a:t>
            </a:r>
            <a:r>
              <a:rPr lang="de-DE" dirty="0" smtClean="0"/>
              <a:t>https</a:t>
            </a:r>
            <a:r>
              <a:rPr lang="de-DE" dirty="0"/>
              <a:t>://sta.dnb.de/doc</a:t>
            </a:r>
            <a:r>
              <a:rPr lang="de-DE" dirty="0" smtClean="0"/>
              <a:t>/) </a:t>
            </a:r>
            <a:r>
              <a:rPr lang="de-DE" dirty="0"/>
              <a:t>und der jeweiligen STA-Notation.</a:t>
            </a:r>
          </a:p>
          <a:p>
            <a:endParaRPr lang="de-DE" dirty="0"/>
          </a:p>
          <a:p>
            <a:r>
              <a:rPr lang="de-DE" dirty="0"/>
              <a:t>Im Beispiel sehen Sie auf der linken Seite die STA-Notation für die Entitätstypbeschreibung Körperschaften: Die Notation besteht</a:t>
            </a:r>
            <a:r>
              <a:rPr lang="de-DE" baseline="0" dirty="0"/>
              <a:t> aus dem Kürzel "STA" für </a:t>
            </a:r>
            <a:r>
              <a:rPr lang="de-DE" baseline="0" dirty="0" smtClean="0"/>
              <a:t>den Hauptbereich Gesamte </a:t>
            </a:r>
            <a:r>
              <a:rPr lang="de-DE" baseline="0" dirty="0"/>
              <a:t>Plattform, dem Kürzel "KL" für </a:t>
            </a:r>
            <a:r>
              <a:rPr lang="de-DE" baseline="0" dirty="0" smtClean="0"/>
              <a:t>den Bereich Entitätstypen (= der intern auch als Klasse bezeichnet wird) </a:t>
            </a:r>
            <a:r>
              <a:rPr lang="de-DE" baseline="0" dirty="0"/>
              <a:t>und </a:t>
            </a:r>
            <a:r>
              <a:rPr lang="de-DE" baseline="0" dirty="0" smtClean="0"/>
              <a:t>der Kurzform "KOERPERSCHAFT</a:t>
            </a:r>
            <a:r>
              <a:rPr lang="de-DE" baseline="0" dirty="0"/>
              <a:t>" für </a:t>
            </a:r>
            <a:r>
              <a:rPr lang="de-DE" baseline="0" dirty="0" smtClean="0"/>
              <a:t>die </a:t>
            </a:r>
            <a:r>
              <a:rPr lang="de-DE" baseline="0" dirty="0"/>
              <a:t>Benennung der Seite "Körperschaften".</a:t>
            </a:r>
          </a:p>
          <a:p>
            <a:endParaRPr lang="de-DE" baseline="0" dirty="0"/>
          </a:p>
          <a:p>
            <a:r>
              <a:rPr lang="de-DE" baseline="0" dirty="0"/>
              <a:t>Im Beispiel auf der rechten Seite sehen Sie die STA-Notation für die Datenfeldbeschreibung des Datenfeldes Beziehung zu einer Person </a:t>
            </a:r>
            <a:r>
              <a:rPr lang="de-DE" baseline="0" dirty="0" smtClean="0"/>
              <a:t>oder Familie </a:t>
            </a:r>
            <a:r>
              <a:rPr lang="de-DE" baseline="0" dirty="0"/>
              <a:t>(in PICA3, Alma, </a:t>
            </a:r>
            <a:r>
              <a:rPr lang="de-DE" baseline="0" dirty="0" err="1" smtClean="0"/>
              <a:t>Aleph</a:t>
            </a:r>
            <a:r>
              <a:rPr lang="de-DE" baseline="0" dirty="0" smtClean="0"/>
              <a:t> ist das das Feld </a:t>
            </a:r>
            <a:r>
              <a:rPr lang="de-DE" baseline="0" dirty="0"/>
              <a:t>500): Die Notation besteht aus dem Kürzel "GND" für den Hauptbereich "GND", dem Kürzel "DF" für </a:t>
            </a:r>
            <a:r>
              <a:rPr lang="de-DE" baseline="0" dirty="0" smtClean="0"/>
              <a:t>den Bereich der </a:t>
            </a:r>
            <a:r>
              <a:rPr lang="de-DE" baseline="0" dirty="0"/>
              <a:t>Datenfelder und </a:t>
            </a:r>
            <a:r>
              <a:rPr lang="de-DE" baseline="0" dirty="0" smtClean="0"/>
              <a:t>die Kurzform "BEZIEHUNG-ZU-PERSON-FAMILIE</a:t>
            </a:r>
            <a:r>
              <a:rPr lang="de-DE" baseline="0" dirty="0"/>
              <a:t>" für die Benennung der Seite zum </a:t>
            </a:r>
            <a:r>
              <a:rPr lang="de-DE" baseline="0" dirty="0" smtClean="0"/>
              <a:t>Datenfeld 500, das ist die Beziehung zu einer Person oder Familie.</a:t>
            </a:r>
            <a:r>
              <a:rPr lang="de-DE" baseline="0" dirty="0"/>
              <a:t>	</a:t>
            </a:r>
            <a:endParaRPr lang="de-DE" dirty="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8</a:t>
            </a:fld>
            <a:endParaRPr lang="de-DE"/>
          </a:p>
        </p:txBody>
      </p:sp>
    </p:spTree>
    <p:extLst>
      <p:ext uri="{BB962C8B-B14F-4D97-AF65-F5344CB8AC3E}">
        <p14:creationId xmlns:p14="http://schemas.microsoft.com/office/powerpoint/2010/main" val="42100163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Hier sehen Sie eine Seite aus der </a:t>
            </a:r>
            <a:r>
              <a:rPr lang="de-DE" dirty="0" smtClean="0"/>
              <a:t>GND-Dokumentation, </a:t>
            </a:r>
            <a:r>
              <a:rPr lang="de-DE" dirty="0"/>
              <a:t>an der beispielhaft der Aufbau der Seiten auf der Plattform erläutert werden soll.</a:t>
            </a:r>
          </a:p>
          <a:p>
            <a:endParaRPr lang="de-DE" dirty="0"/>
          </a:p>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Eine Seite der </a:t>
            </a:r>
            <a:r>
              <a:rPr lang="de-DE" dirty="0"/>
              <a:t>STA-Dokumentationsplattform besteht aus folgenden Seitenbereichen: Menüleiste, </a:t>
            </a:r>
            <a:r>
              <a:rPr lang="de-DE" dirty="0" err="1"/>
              <a:t>Breadcrumb</a:t>
            </a:r>
            <a:r>
              <a:rPr lang="de-DE" dirty="0"/>
              <a:t>-Leiste, Navigationsbereich, Anzeigebereich und </a:t>
            </a:r>
            <a:r>
              <a:rPr lang="de-DE" dirty="0" smtClean="0"/>
              <a:t>Funktionsleiste.</a:t>
            </a:r>
            <a:endParaRPr lang="de-DE" dirty="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9</a:t>
            </a:fld>
            <a:endParaRPr lang="de-DE"/>
          </a:p>
        </p:txBody>
      </p:sp>
    </p:spTree>
    <p:extLst>
      <p:ext uri="{BB962C8B-B14F-4D97-AF65-F5344CB8AC3E}">
        <p14:creationId xmlns:p14="http://schemas.microsoft.com/office/powerpoint/2010/main" val="7109481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de-DE"/>
              <a:t>Titelmasterformat durch Klicken bearbeiten</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de-DE"/>
              <a:t>Formatvorlage des Untertitelmasters durch Klicken bearbeiten</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de-DE"/>
              <a:t>Praxis-Update GND-Dokumentation | Teil 1 Die STA-Dokumentationsplattform - Aufbau und Nutzung | Stand: 20.02.2026 | CC0 1.0 Universal</a:t>
            </a:r>
            <a:endParaRPr lang="de-DE" dirty="0"/>
          </a:p>
        </p:txBody>
      </p:sp>
      <p:sp>
        <p:nvSpPr>
          <p:cNvPr id="6" name="Slide Number Placeholder 5"/>
          <p:cNvSpPr>
            <a:spLocks noGrp="1"/>
          </p:cNvSpPr>
          <p:nvPr>
            <p:ph type="sldNum" sz="quarter" idx="12"/>
          </p:nvPr>
        </p:nvSpPr>
        <p:spPr/>
        <p:txBody>
          <a:bodyPr/>
          <a:lstStyle/>
          <a:p>
            <a:fld id="{4FAB73BC-B049-4115-A692-8D63A059BFB8}" type="slidenum">
              <a:rPr lang="en-US" smtClean="0"/>
              <a:t>‹Nr.›</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820244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Titelmasterformat durch Klicken bearbeiten</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de-DE"/>
              <a:t>Praxis-Update GND-Dokumentation | Teil 1 Die STA-Dokumentationsplattform - Aufbau und Nutzung | Stand: 20.02.2026 | CC0 1.0 Universal</a:t>
            </a:r>
            <a:endParaRPr lang="de-DE" dirty="0"/>
          </a:p>
        </p:txBody>
      </p:sp>
      <p:sp>
        <p:nvSpPr>
          <p:cNvPr id="6" name="Slide Number Placeholder 5"/>
          <p:cNvSpPr>
            <a:spLocks noGrp="1"/>
          </p:cNvSpPr>
          <p:nvPr>
            <p:ph type="sldNum" sz="quarter" idx="12"/>
          </p:nvPr>
        </p:nvSpPr>
        <p:spPr/>
        <p:txBody>
          <a:bodyPr/>
          <a:lstStyle/>
          <a:p>
            <a:endParaRPr lang="de-DE" b="1"/>
          </a:p>
          <a:p>
            <a:fld id="{D30E3F81-6584-4C85-9656-782DA1C6B3A8}" type="slidenum">
              <a:rPr lang="de-DE" b="1" smtClean="0"/>
              <a:pPr/>
              <a:t>‹Nr.›</a:t>
            </a:fld>
            <a:r>
              <a:rPr lang="de-DE"/>
              <a:t> | X</a:t>
            </a:r>
          </a:p>
          <a:p>
            <a:endParaRPr lang="en-US" dirty="0"/>
          </a:p>
        </p:txBody>
      </p:sp>
    </p:spTree>
    <p:extLst>
      <p:ext uri="{BB962C8B-B14F-4D97-AF65-F5344CB8AC3E}">
        <p14:creationId xmlns:p14="http://schemas.microsoft.com/office/powerpoint/2010/main" val="35848110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de-DE"/>
              <a:t>Titelmasterformat durch Klicken bearbeiten</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de-DE"/>
              <a:t>Praxis-Update GND-Dokumentation | Teil 1 Die STA-Dokumentationsplattform - Aufbau und Nutzung | Stand: 20.02.2026 | CC0 1.0 Universal</a:t>
            </a:r>
            <a:endParaRPr lang="de-DE" dirty="0"/>
          </a:p>
        </p:txBody>
      </p:sp>
      <p:sp>
        <p:nvSpPr>
          <p:cNvPr id="6" name="Slide Number Placeholder 5"/>
          <p:cNvSpPr>
            <a:spLocks noGrp="1"/>
          </p:cNvSpPr>
          <p:nvPr>
            <p:ph type="sldNum" sz="quarter" idx="12"/>
          </p:nvPr>
        </p:nvSpPr>
        <p:spPr/>
        <p:txBody>
          <a:bodyPr/>
          <a:lstStyle/>
          <a:p>
            <a:endParaRPr lang="de-DE" b="1"/>
          </a:p>
          <a:p>
            <a:fld id="{D30E3F81-6584-4C85-9656-782DA1C6B3A8}" type="slidenum">
              <a:rPr lang="de-DE" b="1" smtClean="0"/>
              <a:pPr/>
              <a:t>‹Nr.›</a:t>
            </a:fld>
            <a:r>
              <a:rPr lang="de-DE"/>
              <a:t> | X</a:t>
            </a:r>
          </a:p>
          <a:p>
            <a:endParaRPr lang="en-US" dirty="0"/>
          </a:p>
        </p:txBody>
      </p:sp>
    </p:spTree>
    <p:extLst>
      <p:ext uri="{BB962C8B-B14F-4D97-AF65-F5344CB8AC3E}">
        <p14:creationId xmlns:p14="http://schemas.microsoft.com/office/powerpoint/2010/main" val="40304566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335360" y="183778"/>
            <a:ext cx="11521280" cy="508918"/>
          </a:xfrm>
        </p:spPr>
        <p:txBody>
          <a:bodyPr/>
          <a:lstStyle>
            <a:lvl1pPr algn="l">
              <a:defRPr sz="2800">
                <a:solidFill>
                  <a:schemeClr val="tx1"/>
                </a:solidFill>
                <a:latin typeface="+mj-lt"/>
                <a:cs typeface="Segoe UI" panose="020B0502040204020203" pitchFamily="34" charset="0"/>
              </a:defRPr>
            </a:lvl1pPr>
          </a:lstStyle>
          <a:p>
            <a:r>
              <a:rPr lang="de-DE" dirty="0"/>
              <a:t>Titelmasterformat durch Klicken bearbeiten</a:t>
            </a:r>
          </a:p>
        </p:txBody>
      </p:sp>
      <p:sp>
        <p:nvSpPr>
          <p:cNvPr id="7" name="Textplatzhalter 6"/>
          <p:cNvSpPr>
            <a:spLocks noGrp="1"/>
          </p:cNvSpPr>
          <p:nvPr>
            <p:ph type="body" sz="quarter" idx="13" hasCustomPrompt="1"/>
          </p:nvPr>
        </p:nvSpPr>
        <p:spPr>
          <a:xfrm>
            <a:off x="335360" y="836712"/>
            <a:ext cx="11521280" cy="5472608"/>
          </a:xfrm>
        </p:spPr>
        <p:txBody>
          <a:bodyPr>
            <a:noAutofit/>
          </a:bodyPr>
          <a:lstStyle>
            <a:lvl1pPr>
              <a:defRPr sz="2400">
                <a:solidFill>
                  <a:schemeClr val="tx1"/>
                </a:solidFill>
                <a:latin typeface="+mj-lt"/>
                <a:cs typeface="Segoe UI" panose="020B0502040204020203" pitchFamily="34" charset="0"/>
              </a:defRPr>
            </a:lvl1pPr>
            <a:lvl2pPr marL="658368" indent="-457200">
              <a:buClr>
                <a:schemeClr val="tx1"/>
              </a:buClr>
              <a:buFont typeface="Arial" panose="020B0604020202020204" pitchFamily="34" charset="0"/>
              <a:buChar char="•"/>
              <a:defRPr sz="2400">
                <a:solidFill>
                  <a:schemeClr val="tx1"/>
                </a:solidFill>
                <a:latin typeface="+mj-lt"/>
                <a:cs typeface="Segoe UI" panose="020B0502040204020203" pitchFamily="34" charset="0"/>
              </a:defRPr>
            </a:lvl2pPr>
            <a:lvl3pPr marL="726948" indent="-342900">
              <a:buClr>
                <a:schemeClr val="tx1"/>
              </a:buClr>
              <a:buFont typeface="Arial" panose="020B0604020202020204" pitchFamily="34" charset="0"/>
              <a:buChar char="•"/>
              <a:defRPr sz="2400">
                <a:solidFill>
                  <a:schemeClr val="tx1"/>
                </a:solidFill>
                <a:latin typeface="+mj-lt"/>
                <a:cs typeface="Segoe UI" panose="020B0502040204020203" pitchFamily="34" charset="0"/>
              </a:defRPr>
            </a:lvl3pPr>
          </a:lstStyle>
          <a:p>
            <a:pPr lvl="0"/>
            <a:r>
              <a:rPr lang="de-DE" dirty="0"/>
              <a:t>Textmasterformat bearbeiten</a:t>
            </a:r>
          </a:p>
          <a:p>
            <a:pPr lvl="1"/>
            <a:r>
              <a:rPr lang="de-DE" dirty="0"/>
              <a:t>Zweite Ebene</a:t>
            </a:r>
          </a:p>
          <a:p>
            <a:pPr lvl="2"/>
            <a:r>
              <a:rPr lang="de-DE" dirty="0"/>
              <a:t>Dritte Ebene</a:t>
            </a:r>
          </a:p>
        </p:txBody>
      </p:sp>
      <p:sp>
        <p:nvSpPr>
          <p:cNvPr id="12" name="Fußzeilenplatzhalter 11"/>
          <p:cNvSpPr>
            <a:spLocks noGrp="1"/>
          </p:cNvSpPr>
          <p:nvPr>
            <p:ph type="ftr" sz="quarter" idx="14"/>
          </p:nvPr>
        </p:nvSpPr>
        <p:spPr>
          <a:xfrm>
            <a:off x="623392" y="6376244"/>
            <a:ext cx="8160907" cy="365125"/>
          </a:xfrm>
        </p:spPr>
        <p:txBody>
          <a:bodyPr/>
          <a:lstStyle>
            <a:lvl1pPr algn="l">
              <a:defRPr cap="none">
                <a:solidFill>
                  <a:schemeClr val="bg1"/>
                </a:solidFill>
              </a:defRPr>
            </a:lvl1pPr>
          </a:lstStyle>
          <a:p>
            <a:r>
              <a:rPr lang="de-DE"/>
              <a:t>Praxis-Update GND-Dokumentation | Teil 1 Die STA-Dokumentationsplattform - Aufbau und Nutzung | Stand: 20.02.2026 | CC0 1.0 Universal</a:t>
            </a:r>
            <a:endParaRPr lang="de-DE" dirty="0"/>
          </a:p>
        </p:txBody>
      </p:sp>
      <p:sp>
        <p:nvSpPr>
          <p:cNvPr id="9" name="Foliennummernplatzhalter 5"/>
          <p:cNvSpPr>
            <a:spLocks noGrp="1"/>
          </p:cNvSpPr>
          <p:nvPr>
            <p:ph type="sldNum" sz="quarter" idx="4"/>
          </p:nvPr>
        </p:nvSpPr>
        <p:spPr>
          <a:xfrm>
            <a:off x="9648395" y="6376244"/>
            <a:ext cx="1934005" cy="365125"/>
          </a:xfrm>
          <a:prstGeom prst="rect">
            <a:avLst/>
          </a:prstGeom>
        </p:spPr>
        <p:txBody>
          <a:bodyPr vert="horz" lIns="91440" tIns="45720" rIns="91440" bIns="45720" rtlCol="0" anchor="ctr"/>
          <a:lstStyle>
            <a:lvl1pPr algn="r">
              <a:defRPr sz="800">
                <a:solidFill>
                  <a:schemeClr val="bg1">
                    <a:lumMod val="85000"/>
                  </a:schemeClr>
                </a:solidFill>
                <a:latin typeface="Verdana" panose="020B0604030504040204" pitchFamily="34" charset="0"/>
                <a:ea typeface="Verdana" panose="020B0604030504040204" pitchFamily="34" charset="0"/>
                <a:cs typeface="Verdana" panose="020B0604030504040204" pitchFamily="34" charset="0"/>
              </a:defRPr>
            </a:lvl1pPr>
          </a:lstStyle>
          <a:p>
            <a:fld id="{37474561-2573-4254-9F43-70AFC27DF993}" type="slidenum">
              <a:rPr lang="de-DE" b="1" smtClean="0"/>
              <a:pPr/>
              <a:t>‹Nr.›</a:t>
            </a:fld>
            <a:r>
              <a:rPr lang="de-DE" dirty="0"/>
              <a:t> | 29</a:t>
            </a:r>
          </a:p>
        </p:txBody>
      </p:sp>
    </p:spTree>
    <p:extLst>
      <p:ext uri="{BB962C8B-B14F-4D97-AF65-F5344CB8AC3E}">
        <p14:creationId xmlns:p14="http://schemas.microsoft.com/office/powerpoint/2010/main" val="674410912"/>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Titelmasterformat durch Klicken bearbeiten</a:t>
            </a:r>
            <a:endParaRPr lang="en-US" dirty="0"/>
          </a:p>
        </p:txBody>
      </p:sp>
      <p:sp>
        <p:nvSpPr>
          <p:cNvPr id="3" name="Content Placeholder 2"/>
          <p:cNvSpPr>
            <a:spLocks noGrp="1"/>
          </p:cNvSpPr>
          <p:nvPr>
            <p:ph idx="1"/>
          </p:nvPr>
        </p:nvSpPr>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de-DE"/>
              <a:t>Praxis-Update GND-Dokumentation | Teil 1 Die STA-Dokumentationsplattform - Aufbau und Nutzung | Stand: 20.02.2026 | CC0 1.0 Universal</a:t>
            </a:r>
            <a:endParaRPr lang="de-DE" dirty="0"/>
          </a:p>
        </p:txBody>
      </p:sp>
      <p:sp>
        <p:nvSpPr>
          <p:cNvPr id="6" name="Slide Number Placeholder 5"/>
          <p:cNvSpPr>
            <a:spLocks noGrp="1"/>
          </p:cNvSpPr>
          <p:nvPr>
            <p:ph type="sldNum" sz="quarter" idx="12"/>
          </p:nvPr>
        </p:nvSpPr>
        <p:spPr/>
        <p:txBody>
          <a:bodyPr/>
          <a:lstStyle/>
          <a:p>
            <a:fld id="{028E3F4F-51B2-42EE-AFA2-40C4572185CC}" type="slidenum">
              <a:rPr lang="en-US" smtClean="0"/>
              <a:t>‹Nr.›</a:t>
            </a:fld>
            <a:endParaRPr lang="en-US" dirty="0"/>
          </a:p>
        </p:txBody>
      </p:sp>
    </p:spTree>
    <p:extLst>
      <p:ext uri="{BB962C8B-B14F-4D97-AF65-F5344CB8AC3E}">
        <p14:creationId xmlns:p14="http://schemas.microsoft.com/office/powerpoint/2010/main" val="8887671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de-DE"/>
              <a:t>Titelmasterformat durch Klicken bearbeiten</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Formatvorlagen des Textmasters bearbeiten</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de-DE"/>
              <a:t>Praxis-Update GND-Dokumentation | Teil 1 Die STA-Dokumentationsplattform - Aufbau und Nutzung | Stand: 20.02.2026 | CC0 1.0 Universal</a:t>
            </a:r>
            <a:endParaRPr lang="de-DE" dirty="0"/>
          </a:p>
        </p:txBody>
      </p:sp>
      <p:sp>
        <p:nvSpPr>
          <p:cNvPr id="6" name="Slide Number Placeholder 5"/>
          <p:cNvSpPr>
            <a:spLocks noGrp="1"/>
          </p:cNvSpPr>
          <p:nvPr>
            <p:ph type="sldNum" sz="quarter" idx="12"/>
          </p:nvPr>
        </p:nvSpPr>
        <p:spPr/>
        <p:txBody>
          <a:bodyPr/>
          <a:lstStyle/>
          <a:p>
            <a:fld id="{4FAB73BC-B049-4115-A692-8D63A059BFB8}" type="slidenum">
              <a:rPr lang="en-US" smtClean="0"/>
              <a:t>‹Nr.›</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167214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de-DE"/>
              <a:t>Titelmasterformat durch Klicken bearbeiten</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r>
              <a:rPr lang="de-DE"/>
              <a:t>Praxis-Update GND-Dokumentation | Teil 1 Die STA-Dokumentationsplattform - Aufbau und Nutzung | Stand: 20.02.2026 | CC0 1.0 Universal</a:t>
            </a:r>
            <a:endParaRPr lang="de-DE" dirty="0"/>
          </a:p>
        </p:txBody>
      </p:sp>
      <p:sp>
        <p:nvSpPr>
          <p:cNvPr id="7" name="Slide Number Placeholder 6"/>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29961697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de-DE"/>
              <a:t>Titelmasterformat durch Klicken bearbeiten</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4" name="Content Placeholder 3"/>
          <p:cNvSpPr>
            <a:spLocks noGrp="1"/>
          </p:cNvSpPr>
          <p:nvPr>
            <p:ph sz="half" idx="2"/>
          </p:nvPr>
        </p:nvSpPr>
        <p:spPr>
          <a:xfrm>
            <a:off x="1097280" y="2582334"/>
            <a:ext cx="4937760" cy="3378200"/>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6" name="Content Placeholder 5"/>
          <p:cNvSpPr>
            <a:spLocks noGrp="1"/>
          </p:cNvSpPr>
          <p:nvPr>
            <p:ph sz="quarter" idx="4"/>
          </p:nvPr>
        </p:nvSpPr>
        <p:spPr>
          <a:xfrm>
            <a:off x="6217920" y="2582334"/>
            <a:ext cx="4937760" cy="3378200"/>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7" name="Date Placeholder 6"/>
          <p:cNvSpPr>
            <a:spLocks noGrp="1"/>
          </p:cNvSpPr>
          <p:nvPr>
            <p:ph type="dt" sz="half" idx="10"/>
          </p:nvPr>
        </p:nvSpPr>
        <p:spPr/>
        <p:txBody>
          <a:bodyPr/>
          <a:lstStyle/>
          <a:p>
            <a:endParaRPr lang="en-US" dirty="0"/>
          </a:p>
        </p:txBody>
      </p:sp>
      <p:sp>
        <p:nvSpPr>
          <p:cNvPr id="8" name="Footer Placeholder 7"/>
          <p:cNvSpPr>
            <a:spLocks noGrp="1"/>
          </p:cNvSpPr>
          <p:nvPr>
            <p:ph type="ftr" sz="quarter" idx="11"/>
          </p:nvPr>
        </p:nvSpPr>
        <p:spPr/>
        <p:txBody>
          <a:bodyPr/>
          <a:lstStyle/>
          <a:p>
            <a:r>
              <a:rPr lang="de-DE"/>
              <a:t>Praxis-Update GND-Dokumentation | Teil 1 Die STA-Dokumentationsplattform - Aufbau und Nutzung | Stand: 20.02.2026 | CC0 1.0 Universal</a:t>
            </a:r>
            <a:endParaRPr lang="de-DE" dirty="0"/>
          </a:p>
        </p:txBody>
      </p:sp>
      <p:sp>
        <p:nvSpPr>
          <p:cNvPr id="9" name="Slide Number Placeholder 8"/>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20542611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Titelmasterformat durch Klicken bearbeiten</a:t>
            </a:r>
            <a:endParaRPr lang="en-US" dirty="0"/>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r>
              <a:rPr lang="de-DE"/>
              <a:t>Praxis-Update GND-Dokumentation | Teil 1 Die STA-Dokumentationsplattform - Aufbau und Nutzung | Stand: 20.02.2026 | CC0 1.0 Universal</a:t>
            </a:r>
            <a:endParaRPr lang="de-DE" dirty="0"/>
          </a:p>
        </p:txBody>
      </p:sp>
      <p:sp>
        <p:nvSpPr>
          <p:cNvPr id="5" name="Slide Number Placeholder 4"/>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8328928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r>
              <a:rPr lang="de-DE"/>
              <a:t>Praxis-Update GND-Dokumentation | Teil 1 Die STA-Dokumentationsplattform - Aufbau und Nutzung | Stand: 20.02.2026 | CC0 1.0 Universal</a:t>
            </a:r>
            <a:endParaRPr lang="de-DE" dirty="0"/>
          </a:p>
        </p:txBody>
      </p:sp>
      <p:sp>
        <p:nvSpPr>
          <p:cNvPr id="9" name="Slide Number Placeholder 8"/>
          <p:cNvSpPr>
            <a:spLocks noGrp="1"/>
          </p:cNvSpPr>
          <p:nvPr>
            <p:ph type="sldNum" sz="quarter" idx="12"/>
          </p:nvPr>
        </p:nvSpPr>
        <p:spPr/>
        <p:txBody>
          <a:body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3904368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de-DE"/>
              <a:t>Titelmasterformat durch Klicken bearbeiten</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Formatvorlagen des Textmasters bearbeiten</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r>
              <a:rPr lang="de-DE"/>
              <a:t>Praxis-Update GND-Dokumentation | Teil 1 Die STA-Dokumentationsplattform - Aufbau und Nutzung | Stand: 20.02.2026 | CC0 1.0 Universal</a:t>
            </a:r>
            <a:endParaRPr lang="de-DE"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39239786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de-DE"/>
              <a:t>Titelmasterformat durch Klicken bearbeiten</a:t>
            </a:r>
            <a:endParaRPr lang="en-US" dirty="0"/>
          </a:p>
        </p:txBody>
      </p:sp>
      <p:sp>
        <p:nvSpPr>
          <p:cNvPr id="3" name="Picture Placeholder 2"/>
          <p:cNvSpPr>
            <a:spLocks noGrp="1" noChangeAspect="1"/>
          </p:cNvSpPr>
          <p:nvPr>
            <p:ph type="pic" idx="1"/>
          </p:nvPr>
        </p:nvSpPr>
        <p:spPr>
          <a:xfrm>
            <a:off x="15" y="0"/>
            <a:ext cx="12191985" cy="4915076"/>
          </a:xfrm>
          <a:no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Formatvorlagen des Textmasters bearbeiten</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r>
              <a:rPr lang="de-DE"/>
              <a:t>Praxis-Update GND-Dokumentation | Teil 1 Die STA-Dokumentationsplattform - Aufbau und Nutzung | Stand: 20.02.2026 | CC0 1.0 Universal</a:t>
            </a:r>
            <a:endParaRPr lang="de-DE"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8753028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de-DE"/>
              <a:t>Titelmasterformat durch Klicken bearbeiten</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r>
              <a:rPr lang="de-DE"/>
              <a:t>Praxis-Update GND-Dokumentation | Teil 1 Die STA-Dokumentationsplattform - Aufbau und Nutzung | Stand: 20.02.2026 | CC0 1.0 Universal</a:t>
            </a:r>
            <a:endParaRPr lang="de-DE"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836537943"/>
      </p:ext>
    </p:extLst>
  </p:cSld>
  <p:clrMap bg1="lt1" tx1="dk1" bg2="lt2" tx2="dk2" accent1="accent1" accent2="accent2" accent3="accent3" accent4="accent4" accent5="accent5" accent6="accent6" hlink="hlink" folHlink="folHlink"/>
  <p:sldLayoutIdLst>
    <p:sldLayoutId id="2147483742" r:id="rId1"/>
    <p:sldLayoutId id="2147483743" r:id="rId2"/>
    <p:sldLayoutId id="2147483744" r:id="rId3"/>
    <p:sldLayoutId id="2147483745" r:id="rId4"/>
    <p:sldLayoutId id="2147483746" r:id="rId5"/>
    <p:sldLayoutId id="2147483747" r:id="rId6"/>
    <p:sldLayoutId id="2147483748" r:id="rId7"/>
    <p:sldLayoutId id="2147483749" r:id="rId8"/>
    <p:sldLayoutId id="2147483750" r:id="rId9"/>
    <p:sldLayoutId id="2147483751" r:id="rId10"/>
    <p:sldLayoutId id="2147483752" r:id="rId11"/>
    <p:sldLayoutId id="2147483753" r:id="rId12"/>
  </p:sldLayoutIdLst>
  <p:hf hd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13" Type="http://schemas.openxmlformats.org/officeDocument/2006/relationships/image" Target="../media/image11.jpeg"/><Relationship Id="rId18" Type="http://schemas.openxmlformats.org/officeDocument/2006/relationships/image" Target="../media/image16.pn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jpg"/><Relationship Id="rId1" Type="http://schemas.openxmlformats.org/officeDocument/2006/relationships/slideLayout" Target="../slideLayouts/slideLayout12.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jpe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 Id="rId14" Type="http://schemas.openxmlformats.org/officeDocument/2006/relationships/image" Target="../media/image12.jpeg"/></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12.xml"/><Relationship Id="rId5" Type="http://schemas.openxmlformats.org/officeDocument/2006/relationships/image" Target="../media/image20.png"/><Relationship Id="rId4" Type="http://schemas.openxmlformats.org/officeDocument/2006/relationships/hyperlink" Target="https://sta.dnb.de/doc/STA-KL-PERSON"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1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hyperlink" Target="https://sta.dnb.de/doc/STA-KL-PERSON"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12.xml"/><Relationship Id="rId5" Type="http://schemas.openxmlformats.org/officeDocument/2006/relationships/image" Target="../media/image23.png"/><Relationship Id="rId4" Type="http://schemas.openxmlformats.org/officeDocument/2006/relationships/hyperlink" Target="https://sta.dnb.de/doc/STA-KL-PERSON"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1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hyperlink" Target="https://sta.dnb.de/doc/STA-KL-PERSON"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4.xml"/><Relationship Id="rId1" Type="http://schemas.openxmlformats.org/officeDocument/2006/relationships/slideLayout" Target="../slideLayouts/slideLayout12.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hyperlink" Target="https://sta.dnb.de/doc/STA-KL-PERSON" TargetMode="External"/></Relationships>
</file>

<file path=ppt/slides/_rels/slide15.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19.png"/><Relationship Id="rId7" Type="http://schemas.openxmlformats.org/officeDocument/2006/relationships/image" Target="../media/image30.png"/><Relationship Id="rId2" Type="http://schemas.openxmlformats.org/officeDocument/2006/relationships/notesSlide" Target="../notesSlides/notesSlide15.xml"/><Relationship Id="rId1" Type="http://schemas.openxmlformats.org/officeDocument/2006/relationships/slideLayout" Target="../slideLayouts/slideLayout12.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hyperlink" Target="https://sta.dnb.de/doc/STA-KL-PERSON" TargetMode="External"/></Relationships>
</file>

<file path=ppt/slides/_rels/slide16.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32.png"/><Relationship Id="rId7" Type="http://schemas.openxmlformats.org/officeDocument/2006/relationships/image" Target="../media/image33.png"/><Relationship Id="rId2" Type="http://schemas.openxmlformats.org/officeDocument/2006/relationships/notesSlide" Target="../notesSlides/notesSlide16.xml"/><Relationship Id="rId1" Type="http://schemas.openxmlformats.org/officeDocument/2006/relationships/slideLayout" Target="../slideLayouts/slideLayout12.xml"/><Relationship Id="rId6" Type="http://schemas.openxmlformats.org/officeDocument/2006/relationships/hyperlink" Target="https://sta.dnb.de/doc/GND" TargetMode="External"/><Relationship Id="rId5" Type="http://schemas.openxmlformats.org/officeDocument/2006/relationships/hyperlink" Target="https://sta.dnb.de/doc/RDA" TargetMode="External"/><Relationship Id="rId4" Type="http://schemas.openxmlformats.org/officeDocument/2006/relationships/hyperlink" Target="https://sta.dnb.de/"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7.xml"/><Relationship Id="rId1" Type="http://schemas.openxmlformats.org/officeDocument/2006/relationships/slideLayout" Target="../slideLayouts/slideLayout12.xml"/><Relationship Id="rId5" Type="http://schemas.openxmlformats.org/officeDocument/2006/relationships/image" Target="../media/image37.png"/><Relationship Id="rId4" Type="http://schemas.openxmlformats.org/officeDocument/2006/relationships/image" Target="../media/image36.png"/></Relationships>
</file>

<file path=ppt/slides/_rels/slide18.xml.rels><?xml version="1.0" encoding="UTF-8" standalone="yes"?>
<Relationships xmlns="http://schemas.openxmlformats.org/package/2006/relationships"><Relationship Id="rId3" Type="http://schemas.openxmlformats.org/officeDocument/2006/relationships/hyperlink" Target="https://sta.dnb.de/doc/STA-HILFE-FAQ" TargetMode="External"/><Relationship Id="rId2" Type="http://schemas.openxmlformats.org/officeDocument/2006/relationships/notesSlide" Target="../notesSlides/notesSlide18.xml"/><Relationship Id="rId1" Type="http://schemas.openxmlformats.org/officeDocument/2006/relationships/slideLayout" Target="../slideLayouts/slideLayout12.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s>
</file>

<file path=ppt/slides/_rels/slide1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9.xml"/><Relationship Id="rId1" Type="http://schemas.openxmlformats.org/officeDocument/2006/relationships/slideLayout" Target="../slideLayouts/slideLayout12.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2.xml.rels><?xml version="1.0" encoding="UTF-8" standalone="yes"?>
<Relationships xmlns="http://schemas.openxmlformats.org/package/2006/relationships"><Relationship Id="rId3" Type="http://schemas.openxmlformats.org/officeDocument/2006/relationships/hyperlink" Target="https://creativecommons.org/publicdomain/zero/1.0/deed.de" TargetMode="External"/><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hyperlink" Target="https://sta.dnb.de/doc/STA-HILFE-TRM"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0.xml"/><Relationship Id="rId1" Type="http://schemas.openxmlformats.org/officeDocument/2006/relationships/slideLayout" Target="../slideLayouts/slideLayout12.xml"/><Relationship Id="rId4" Type="http://schemas.openxmlformats.org/officeDocument/2006/relationships/image" Target="../media/image46.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2.xml"/><Relationship Id="rId1" Type="http://schemas.openxmlformats.org/officeDocument/2006/relationships/slideLayout" Target="../slideLayouts/slideLayout12.xml"/><Relationship Id="rId4" Type="http://schemas.openxmlformats.org/officeDocument/2006/relationships/image" Target="../media/image48.png"/></Relationships>
</file>

<file path=ppt/slides/_rels/slide23.xml.rels><?xml version="1.0" encoding="UTF-8" standalone="yes"?>
<Relationships xmlns="http://schemas.openxmlformats.org/package/2006/relationships"><Relationship Id="rId3" Type="http://schemas.openxmlformats.org/officeDocument/2006/relationships/hyperlink" Target="https://sta.dnb.de/doc/GND-A-PER-INDIVIDUALISIERUNG" TargetMode="External"/><Relationship Id="rId2" Type="http://schemas.openxmlformats.org/officeDocument/2006/relationships/notesSlide" Target="../notesSlides/notesSlide23.xml"/><Relationship Id="rId1" Type="http://schemas.openxmlformats.org/officeDocument/2006/relationships/slideLayout" Target="../slideLayouts/slideLayout12.xml"/><Relationship Id="rId5" Type="http://schemas.openxmlformats.org/officeDocument/2006/relationships/image" Target="../media/image50.png"/><Relationship Id="rId4" Type="http://schemas.openxmlformats.org/officeDocument/2006/relationships/image" Target="../media/image49.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hyperlink" Target="https://sta.dnb.de/doc/STA-KL-SOFTWAREPRODUKT#Identifizierende-Merkmale" TargetMode="External"/><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3" Type="http://schemas.openxmlformats.org/officeDocument/2006/relationships/hyperlink" Target="https://sta.dnb.de/doc/GND" TargetMode="External"/><Relationship Id="rId2" Type="http://schemas.openxmlformats.org/officeDocument/2006/relationships/notesSlide" Target="../notesSlides/notesSlide28.xml"/><Relationship Id="rId1" Type="http://schemas.openxmlformats.org/officeDocument/2006/relationships/slideLayout" Target="../slideLayouts/slideLayout12.xml"/><Relationship Id="rId5" Type="http://schemas.openxmlformats.org/officeDocument/2006/relationships/image" Target="../media/image52.png"/><Relationship Id="rId4" Type="http://schemas.openxmlformats.org/officeDocument/2006/relationships/image" Target="../media/image51.png"/></Relationships>
</file>

<file path=ppt/slides/_rels/slide29.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9.xml"/><Relationship Id="rId1" Type="http://schemas.openxmlformats.org/officeDocument/2006/relationships/slideLayout" Target="../slideLayouts/slideLayout12.xml"/><Relationship Id="rId5" Type="http://schemas.openxmlformats.org/officeDocument/2006/relationships/image" Target="../media/image55.png"/><Relationship Id="rId4" Type="http://schemas.openxmlformats.org/officeDocument/2006/relationships/image" Target="../media/image54.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30.xml"/><Relationship Id="rId1" Type="http://schemas.openxmlformats.org/officeDocument/2006/relationships/slideLayout" Target="../slideLayouts/slideLayout12.xml"/><Relationship Id="rId4" Type="http://schemas.openxmlformats.org/officeDocument/2006/relationships/image" Target="../media/image57.png"/></Relationships>
</file>

<file path=ppt/slides/_rels/slide31.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31.xml"/><Relationship Id="rId1" Type="http://schemas.openxmlformats.org/officeDocument/2006/relationships/slideLayout" Target="../slideLayouts/slideLayout12.xml"/><Relationship Id="rId5" Type="http://schemas.openxmlformats.org/officeDocument/2006/relationships/image" Target="../media/image60.png"/><Relationship Id="rId4" Type="http://schemas.openxmlformats.org/officeDocument/2006/relationships/image" Target="../media/image59.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3" Type="http://schemas.openxmlformats.org/officeDocument/2006/relationships/hyperlink" Target="https://sta.dnb.de/doc/STA-HILFE-SUCHE" TargetMode="External"/><Relationship Id="rId2" Type="http://schemas.openxmlformats.org/officeDocument/2006/relationships/notesSlide" Target="../notesSlides/notesSlide34.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35.xml"/><Relationship Id="rId1" Type="http://schemas.openxmlformats.org/officeDocument/2006/relationships/slideLayout" Target="../slideLayouts/slideLayout12.xml"/><Relationship Id="rId6" Type="http://schemas.openxmlformats.org/officeDocument/2006/relationships/image" Target="../media/image65.png"/><Relationship Id="rId5" Type="http://schemas.openxmlformats.org/officeDocument/2006/relationships/image" Target="../media/image64.png"/><Relationship Id="rId4" Type="http://schemas.openxmlformats.org/officeDocument/2006/relationships/image" Target="../media/image63.png"/></Relationships>
</file>

<file path=ppt/slides/_rels/slide36.xml.rels><?xml version="1.0" encoding="UTF-8" standalone="yes"?>
<Relationships xmlns="http://schemas.openxmlformats.org/package/2006/relationships"><Relationship Id="rId3" Type="http://schemas.openxmlformats.org/officeDocument/2006/relationships/hyperlink" Target="https://sta.dnb.de/doc/GND-VW" TargetMode="External"/><Relationship Id="rId2" Type="http://schemas.openxmlformats.org/officeDocument/2006/relationships/notesSlide" Target="../notesSlides/notesSlide36.xml"/><Relationship Id="rId1" Type="http://schemas.openxmlformats.org/officeDocument/2006/relationships/slideLayout" Target="../slideLayouts/slideLayout12.xml"/><Relationship Id="rId4" Type="http://schemas.openxmlformats.org/officeDocument/2006/relationships/image" Target="../media/image66.png"/></Relationships>
</file>

<file path=ppt/slides/_rels/slide37.xml.rels><?xml version="1.0" encoding="UTF-8" standalone="yes"?>
<Relationships xmlns="http://schemas.openxmlformats.org/package/2006/relationships"><Relationship Id="rId3" Type="http://schemas.openxmlformats.org/officeDocument/2006/relationships/hyperlink" Target="https://sta.dnb.de/doc/GND#Versionshinweise" TargetMode="External"/><Relationship Id="rId2" Type="http://schemas.openxmlformats.org/officeDocument/2006/relationships/notesSlide" Target="../notesSlides/notesSlide37.xml"/><Relationship Id="rId1" Type="http://schemas.openxmlformats.org/officeDocument/2006/relationships/slideLayout" Target="../slideLayouts/slideLayout12.xml"/><Relationship Id="rId4" Type="http://schemas.openxmlformats.org/officeDocument/2006/relationships/image" Target="../media/image67.png"/></Relationships>
</file>

<file path=ppt/slides/_rels/slide38.xml.rels><?xml version="1.0" encoding="UTF-8" standalone="yes"?>
<Relationships xmlns="http://schemas.openxmlformats.org/package/2006/relationships"><Relationship Id="rId3" Type="http://schemas.openxmlformats.org/officeDocument/2006/relationships/image" Target="../media/image68.jpg"/><Relationship Id="rId2" Type="http://schemas.openxmlformats.org/officeDocument/2006/relationships/notesSlide" Target="../notesSlides/notesSlide38.xml"/><Relationship Id="rId1" Type="http://schemas.openxmlformats.org/officeDocument/2006/relationships/slideLayout" Target="../slideLayouts/slideLayout12.xml"/><Relationship Id="rId6" Type="http://schemas.openxmlformats.org/officeDocument/2006/relationships/image" Target="../media/image69.png"/><Relationship Id="rId5" Type="http://schemas.openxmlformats.org/officeDocument/2006/relationships/hyperlink" Target="https://creativecommons.org/publicdomain/zero/1.0/" TargetMode="External"/><Relationship Id="rId4" Type="http://schemas.openxmlformats.org/officeDocument/2006/relationships/hyperlink" Target="https://pixabay.com/no/sp%C3%B8rsm%C3%A5lstegn-sp%C3%B8rsm%C3%A5l-svar-1020165/"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hyperlink" Target="https://sta.dnb.de/doc/GND#Versionshinweise" TargetMode="External"/><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hyperlink" Target="https://sta.dnb.de/" TargetMode="External"/><Relationship Id="rId2" Type="http://schemas.openxmlformats.org/officeDocument/2006/relationships/notesSlide" Target="../notesSlides/notesSlide7.xml"/><Relationship Id="rId1" Type="http://schemas.openxmlformats.org/officeDocument/2006/relationships/slideLayout" Target="../slideLayouts/slideLayout12.xml"/><Relationship Id="rId4" Type="http://schemas.openxmlformats.org/officeDocument/2006/relationships/hyperlink" Target="https://wiki.dnb.de/display/ILTIS/Informationsseite+zur+GND"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12.xml"/><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12.xml"/><Relationship Id="rId4" Type="http://schemas.openxmlformats.org/officeDocument/2006/relationships/hyperlink" Target="https://sta.dnb.de/doc/STA-KL-PERSON"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2135188" y="1041401"/>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3114990" y="2691148"/>
            <a:ext cx="6057900" cy="1008948"/>
          </a:xfrm>
        </p:spPr>
        <p:txBody>
          <a:bodyPr>
            <a:normAutofit fontScale="90000"/>
          </a:bodyPr>
          <a:lstStyle/>
          <a:p>
            <a:pPr algn="ctr"/>
            <a:r>
              <a:rPr lang="de-DE" altLang="de-DE" sz="3600" b="1" spc="300" dirty="0">
                <a:ea typeface="Verdana" pitchFamily="34" charset="0"/>
                <a:cs typeface="Segoe UI" panose="020B0502040204020203" pitchFamily="34" charset="0"/>
              </a:rPr>
              <a:t>Praxis-Update</a:t>
            </a:r>
            <a:br>
              <a:rPr lang="de-DE" altLang="de-DE" sz="3600" b="1" spc="300" dirty="0">
                <a:ea typeface="Verdana" pitchFamily="34" charset="0"/>
                <a:cs typeface="Segoe UI" panose="020B0502040204020203" pitchFamily="34" charset="0"/>
              </a:rPr>
            </a:br>
            <a:r>
              <a:rPr lang="de-DE" altLang="de-DE" sz="3600" b="1" spc="300" dirty="0">
                <a:ea typeface="Verdana" pitchFamily="34" charset="0"/>
                <a:cs typeface="Segoe UI" panose="020B0502040204020203" pitchFamily="34" charset="0"/>
              </a:rPr>
              <a:t>GND-Dokumentation</a:t>
            </a:r>
          </a:p>
        </p:txBody>
      </p:sp>
      <p:sp>
        <p:nvSpPr>
          <p:cNvPr id="7" name="Fußzeilenplatzhalter 6"/>
          <p:cNvSpPr>
            <a:spLocks noGrp="1"/>
          </p:cNvSpPr>
          <p:nvPr>
            <p:ph type="ftr" sz="quarter" idx="14"/>
          </p:nvPr>
        </p:nvSpPr>
        <p:spPr/>
        <p:txBody>
          <a:bodyPr/>
          <a:lstStyle/>
          <a:p>
            <a:r>
              <a:rPr lang="de-DE"/>
              <a:t>Praxis-Update GND-Dokumentation | Teil 1 Die STA-Dokumentationsplattform - Aufbau und Nutzung | Stand: 20.02.2026 | CC0 1.0 Universal</a:t>
            </a:r>
            <a:endParaRPr lang="de-DE" dirty="0"/>
          </a:p>
        </p:txBody>
      </p:sp>
      <p:sp>
        <p:nvSpPr>
          <p:cNvPr id="10" name="Foliennummernplatzhalter 9"/>
          <p:cNvSpPr>
            <a:spLocks noGrp="1"/>
          </p:cNvSpPr>
          <p:nvPr>
            <p:ph type="sldNum" sz="quarter" idx="4"/>
          </p:nvPr>
        </p:nvSpPr>
        <p:spPr/>
        <p:txBody>
          <a:bodyPr/>
          <a:lstStyle/>
          <a:p>
            <a:endParaRPr lang="de-DE" dirty="0"/>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392739"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707188" y="1412876"/>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8296276" y="1771651"/>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080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9502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8229600" y="445079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9">
            <a:extLst>
              <a:ext uri="{28A0092B-C50C-407E-A947-70E740481C1C}">
                <a14:useLocalDpi xmlns:a14="http://schemas.microsoft.com/office/drawing/2010/main" val="0"/>
              </a:ext>
            </a:extLst>
          </a:blip>
          <a:srcRect r="16844"/>
          <a:stretch>
            <a:fillRect/>
          </a:stretch>
        </p:blipFill>
        <p:spPr bwMode="auto">
          <a:xfrm>
            <a:off x="5472113" y="5129548"/>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2782889" y="4254501"/>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1624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616075" y="3108326"/>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2571119" y="1891566"/>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4" cstate="print">
            <a:extLst>
              <a:ext uri="{28A0092B-C50C-407E-A947-70E740481C1C}">
                <a14:useLocalDpi xmlns:a14="http://schemas.microsoft.com/office/drawing/2010/main" val="0"/>
              </a:ext>
            </a:extLst>
          </a:blip>
          <a:srcRect l="5723" t="17175" b="17717"/>
          <a:stretch/>
        </p:blipFill>
        <p:spPr>
          <a:xfrm>
            <a:off x="8867648" y="3921127"/>
            <a:ext cx="1650927" cy="358775"/>
          </a:xfrm>
          <a:prstGeom prst="rect">
            <a:avLst/>
          </a:prstGeom>
        </p:spPr>
      </p:pic>
      <p:pic>
        <p:nvPicPr>
          <p:cNvPr id="3" name="Grafik 2"/>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4063665" y="4765340"/>
            <a:ext cx="908720" cy="908720"/>
          </a:xfrm>
          <a:prstGeom prst="rect">
            <a:avLst/>
          </a:prstGeom>
        </p:spPr>
      </p:pic>
      <p:pic>
        <p:nvPicPr>
          <p:cNvPr id="4" name="Grafik 3"/>
          <p:cNvPicPr>
            <a:picLocks noChangeAspect="1"/>
          </p:cNvPicPr>
          <p:nvPr/>
        </p:nvPicPr>
        <p:blipFill rotWithShape="1">
          <a:blip r:embed="rId16">
            <a:extLst>
              <a:ext uri="{28A0092B-C50C-407E-A947-70E740481C1C}">
                <a14:useLocalDpi xmlns:a14="http://schemas.microsoft.com/office/drawing/2010/main" val="0"/>
              </a:ext>
            </a:extLst>
          </a:blip>
          <a:srcRect b="32318"/>
          <a:stretch/>
        </p:blipFill>
        <p:spPr>
          <a:xfrm>
            <a:off x="6748394" y="4804710"/>
            <a:ext cx="1440000" cy="488742"/>
          </a:xfrm>
          <a:prstGeom prst="rect">
            <a:avLst/>
          </a:prstGeom>
        </p:spPr>
      </p:pic>
      <p:pic>
        <p:nvPicPr>
          <p:cNvPr id="5" name="Grafik 4"/>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1955732" y="2343022"/>
            <a:ext cx="1440000" cy="559059"/>
          </a:xfrm>
          <a:prstGeom prst="rect">
            <a:avLst/>
          </a:prstGeom>
        </p:spPr>
      </p:pic>
      <p:pic>
        <p:nvPicPr>
          <p:cNvPr id="6" name="Grafik 5"/>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3716572" y="1365763"/>
            <a:ext cx="1440000" cy="408189"/>
          </a:xfrm>
          <a:prstGeom prst="rect">
            <a:avLst/>
          </a:prstGeom>
        </p:spPr>
      </p:pic>
    </p:spTree>
    <p:extLst>
      <p:ext uri="{BB962C8B-B14F-4D97-AF65-F5344CB8AC3E}">
        <p14:creationId xmlns:p14="http://schemas.microsoft.com/office/powerpoint/2010/main" val="26262110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2. Die STA-Dokumentationsplattform (4)</a:t>
            </a:r>
          </a:p>
        </p:txBody>
      </p:sp>
      <p:sp>
        <p:nvSpPr>
          <p:cNvPr id="4" name="Fußzeilenplatzhalter 3"/>
          <p:cNvSpPr>
            <a:spLocks noGrp="1"/>
          </p:cNvSpPr>
          <p:nvPr>
            <p:ph type="ftr" sz="quarter" idx="14"/>
          </p:nvPr>
        </p:nvSpPr>
        <p:spPr/>
        <p:txBody>
          <a:bodyPr/>
          <a:lstStyle/>
          <a:p>
            <a:r>
              <a:rPr lang="de-DE"/>
              <a:t>Praxis-Update GND-Dokumentation | Teil 1 Die STA-Dokumentationsplattform - Aufbau und Nutzung | Stand: 20.02.2026 | CC0 1.0 Universal</a:t>
            </a:r>
            <a:endParaRPr lang="de-DE" dirty="0"/>
          </a:p>
        </p:txBody>
      </p:sp>
      <p:sp>
        <p:nvSpPr>
          <p:cNvPr id="5" name="Foliennummernplatzhalter 4"/>
          <p:cNvSpPr>
            <a:spLocks noGrp="1"/>
          </p:cNvSpPr>
          <p:nvPr>
            <p:ph type="sldNum" sz="quarter" idx="4"/>
          </p:nvPr>
        </p:nvSpPr>
        <p:spPr/>
        <p:txBody>
          <a:bodyPr/>
          <a:lstStyle/>
          <a:p>
            <a:fld id="{37474561-2573-4254-9F43-70AFC27DF993}" type="slidenum">
              <a:rPr lang="de-DE" b="1" smtClean="0"/>
              <a:pPr/>
              <a:t>10</a:t>
            </a:fld>
            <a:r>
              <a:rPr lang="de-DE" dirty="0"/>
              <a:t> | 38</a:t>
            </a:r>
          </a:p>
        </p:txBody>
      </p:sp>
      <p:pic>
        <p:nvPicPr>
          <p:cNvPr id="8" name="Grafik 7"/>
          <p:cNvPicPr>
            <a:picLocks noChangeAspect="1"/>
          </p:cNvPicPr>
          <p:nvPr/>
        </p:nvPicPr>
        <p:blipFill>
          <a:blip r:embed="rId3"/>
          <a:stretch>
            <a:fillRect/>
          </a:stretch>
        </p:blipFill>
        <p:spPr>
          <a:xfrm>
            <a:off x="767408" y="673296"/>
            <a:ext cx="7488832" cy="5346697"/>
          </a:xfrm>
          <a:prstGeom prst="rect">
            <a:avLst/>
          </a:prstGeom>
        </p:spPr>
      </p:pic>
      <p:sp>
        <p:nvSpPr>
          <p:cNvPr id="3" name="Rechteck 2"/>
          <p:cNvSpPr/>
          <p:nvPr/>
        </p:nvSpPr>
        <p:spPr>
          <a:xfrm>
            <a:off x="11433032" y="5705966"/>
            <a:ext cx="519694" cy="369332"/>
          </a:xfrm>
          <a:prstGeom prst="rect">
            <a:avLst/>
          </a:prstGeom>
        </p:spPr>
        <p:txBody>
          <a:bodyPr wrap="none">
            <a:spAutoFit/>
          </a:bodyPr>
          <a:lstStyle/>
          <a:p>
            <a:r>
              <a:rPr lang="de-DE" dirty="0">
                <a:solidFill>
                  <a:srgbClr val="007EEF"/>
                </a:solidFill>
                <a:ea typeface="Segoe UI Symbol" panose="020B0502040204020203" pitchFamily="34" charset="0"/>
                <a:hlinkClick r:id="rId4" tooltip="Haupttitel"/>
              </a:rPr>
              <a:t></a:t>
            </a:r>
            <a:r>
              <a:rPr lang="de-DE" dirty="0">
                <a:solidFill>
                  <a:srgbClr val="007EEF"/>
                </a:solidFill>
                <a:ea typeface="Segoe UI Symbol" panose="020B0502040204020203" pitchFamily="34" charset="0"/>
              </a:rPr>
              <a:t> </a:t>
            </a:r>
            <a:endParaRPr lang="de-DE" dirty="0"/>
          </a:p>
        </p:txBody>
      </p:sp>
      <p:pic>
        <p:nvPicPr>
          <p:cNvPr id="6" name="Grafik 5"/>
          <p:cNvPicPr>
            <a:picLocks noChangeAspect="1"/>
          </p:cNvPicPr>
          <p:nvPr/>
        </p:nvPicPr>
        <p:blipFill>
          <a:blip r:embed="rId5"/>
          <a:stretch>
            <a:fillRect/>
          </a:stretch>
        </p:blipFill>
        <p:spPr>
          <a:xfrm>
            <a:off x="3685838" y="692696"/>
            <a:ext cx="4820323" cy="2400635"/>
          </a:xfrm>
          <a:prstGeom prst="rect">
            <a:avLst/>
          </a:prstGeom>
          <a:ln>
            <a:solidFill>
              <a:schemeClr val="tx1"/>
            </a:solidFill>
          </a:ln>
        </p:spPr>
      </p:pic>
      <p:cxnSp>
        <p:nvCxnSpPr>
          <p:cNvPr id="9" name="Gerade Verbindung mit Pfeil 8"/>
          <p:cNvCxnSpPr/>
          <p:nvPr/>
        </p:nvCxnSpPr>
        <p:spPr>
          <a:xfrm>
            <a:off x="2567608" y="836712"/>
            <a:ext cx="1440160" cy="72008"/>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6126846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2. Die STA-Dokumentationsplattform (4)</a:t>
            </a:r>
          </a:p>
        </p:txBody>
      </p:sp>
      <p:sp>
        <p:nvSpPr>
          <p:cNvPr id="4" name="Fußzeilenplatzhalter 3"/>
          <p:cNvSpPr>
            <a:spLocks noGrp="1"/>
          </p:cNvSpPr>
          <p:nvPr>
            <p:ph type="ftr" sz="quarter" idx="14"/>
          </p:nvPr>
        </p:nvSpPr>
        <p:spPr/>
        <p:txBody>
          <a:bodyPr/>
          <a:lstStyle/>
          <a:p>
            <a:r>
              <a:rPr lang="de-DE"/>
              <a:t>Praxis-Update GND-Dokumentation | Teil 1 Die STA-Dokumentationsplattform - Aufbau und Nutzung | Stand: 20.02.2026 | CC0 1.0 Universal</a:t>
            </a:r>
            <a:endParaRPr lang="de-DE" dirty="0"/>
          </a:p>
        </p:txBody>
      </p:sp>
      <p:sp>
        <p:nvSpPr>
          <p:cNvPr id="5" name="Foliennummernplatzhalter 4"/>
          <p:cNvSpPr>
            <a:spLocks noGrp="1"/>
          </p:cNvSpPr>
          <p:nvPr>
            <p:ph type="sldNum" sz="quarter" idx="4"/>
          </p:nvPr>
        </p:nvSpPr>
        <p:spPr/>
        <p:txBody>
          <a:bodyPr/>
          <a:lstStyle/>
          <a:p>
            <a:fld id="{37474561-2573-4254-9F43-70AFC27DF993}" type="slidenum">
              <a:rPr lang="de-DE" b="1" smtClean="0"/>
              <a:pPr/>
              <a:t>11</a:t>
            </a:fld>
            <a:r>
              <a:rPr lang="de-DE" dirty="0"/>
              <a:t> | 39</a:t>
            </a:r>
          </a:p>
        </p:txBody>
      </p:sp>
      <p:pic>
        <p:nvPicPr>
          <p:cNvPr id="8" name="Grafik 7"/>
          <p:cNvPicPr>
            <a:picLocks noChangeAspect="1"/>
          </p:cNvPicPr>
          <p:nvPr/>
        </p:nvPicPr>
        <p:blipFill>
          <a:blip r:embed="rId3"/>
          <a:stretch>
            <a:fillRect/>
          </a:stretch>
        </p:blipFill>
        <p:spPr>
          <a:xfrm>
            <a:off x="767408" y="673296"/>
            <a:ext cx="7488832" cy="5346697"/>
          </a:xfrm>
          <a:prstGeom prst="rect">
            <a:avLst/>
          </a:prstGeom>
        </p:spPr>
      </p:pic>
      <p:sp>
        <p:nvSpPr>
          <p:cNvPr id="3" name="Rechteck 2"/>
          <p:cNvSpPr/>
          <p:nvPr/>
        </p:nvSpPr>
        <p:spPr>
          <a:xfrm>
            <a:off x="11433032" y="5705966"/>
            <a:ext cx="519694" cy="369332"/>
          </a:xfrm>
          <a:prstGeom prst="rect">
            <a:avLst/>
          </a:prstGeom>
        </p:spPr>
        <p:txBody>
          <a:bodyPr wrap="none">
            <a:spAutoFit/>
          </a:bodyPr>
          <a:lstStyle/>
          <a:p>
            <a:r>
              <a:rPr lang="de-DE" dirty="0">
                <a:solidFill>
                  <a:srgbClr val="007EEF"/>
                </a:solidFill>
                <a:ea typeface="Segoe UI Symbol" panose="020B0502040204020203" pitchFamily="34" charset="0"/>
                <a:hlinkClick r:id="rId4" tooltip="Haupttitel"/>
              </a:rPr>
              <a:t></a:t>
            </a:r>
            <a:r>
              <a:rPr lang="de-DE" dirty="0">
                <a:solidFill>
                  <a:srgbClr val="007EEF"/>
                </a:solidFill>
                <a:ea typeface="Segoe UI Symbol" panose="020B0502040204020203" pitchFamily="34" charset="0"/>
              </a:rPr>
              <a:t> </a:t>
            </a:r>
            <a:endParaRPr lang="de-DE" dirty="0"/>
          </a:p>
        </p:txBody>
      </p:sp>
      <p:pic>
        <p:nvPicPr>
          <p:cNvPr id="6" name="Grafik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376172" y="2196020"/>
            <a:ext cx="9192908" cy="2676899"/>
          </a:xfrm>
          <a:prstGeom prst="rect">
            <a:avLst/>
          </a:prstGeom>
          <a:ln>
            <a:solidFill>
              <a:schemeClr val="tx1"/>
            </a:solidFill>
          </a:ln>
        </p:spPr>
      </p:pic>
      <p:cxnSp>
        <p:nvCxnSpPr>
          <p:cNvPr id="9" name="Gerade Verbindung mit Pfeil 8"/>
          <p:cNvCxnSpPr/>
          <p:nvPr/>
        </p:nvCxnSpPr>
        <p:spPr>
          <a:xfrm>
            <a:off x="2711624" y="1556792"/>
            <a:ext cx="1872208" cy="792088"/>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10" name="Grafik 9"/>
          <p:cNvPicPr>
            <a:picLocks noChangeAspect="1"/>
          </p:cNvPicPr>
          <p:nvPr/>
        </p:nvPicPr>
        <p:blipFill>
          <a:blip r:embed="rId6"/>
          <a:stretch>
            <a:fillRect/>
          </a:stretch>
        </p:blipFill>
        <p:spPr>
          <a:xfrm>
            <a:off x="6972626" y="3600305"/>
            <a:ext cx="3858163" cy="2419688"/>
          </a:xfrm>
          <a:prstGeom prst="rect">
            <a:avLst/>
          </a:prstGeom>
          <a:ln>
            <a:solidFill>
              <a:schemeClr val="tx1"/>
            </a:solidFill>
          </a:ln>
        </p:spPr>
      </p:pic>
      <p:cxnSp>
        <p:nvCxnSpPr>
          <p:cNvPr id="11" name="Gerade Verbindung mit Pfeil 10"/>
          <p:cNvCxnSpPr/>
          <p:nvPr/>
        </p:nvCxnSpPr>
        <p:spPr>
          <a:xfrm flipH="1">
            <a:off x="8256240" y="2551259"/>
            <a:ext cx="2043596" cy="1669829"/>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787792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2. Die STA-Dokumentationsplattform (4)</a:t>
            </a:r>
          </a:p>
        </p:txBody>
      </p:sp>
      <p:sp>
        <p:nvSpPr>
          <p:cNvPr id="4" name="Fußzeilenplatzhalter 3"/>
          <p:cNvSpPr>
            <a:spLocks noGrp="1"/>
          </p:cNvSpPr>
          <p:nvPr>
            <p:ph type="ftr" sz="quarter" idx="14"/>
          </p:nvPr>
        </p:nvSpPr>
        <p:spPr/>
        <p:txBody>
          <a:bodyPr/>
          <a:lstStyle/>
          <a:p>
            <a:r>
              <a:rPr lang="de-DE"/>
              <a:t>Praxis-Update GND-Dokumentation | Teil 1 Die STA-Dokumentationsplattform - Aufbau und Nutzung | Stand: 20.02.2026 | CC0 1.0 Universal</a:t>
            </a:r>
            <a:endParaRPr lang="de-DE" dirty="0"/>
          </a:p>
        </p:txBody>
      </p:sp>
      <p:sp>
        <p:nvSpPr>
          <p:cNvPr id="5" name="Foliennummernplatzhalter 4"/>
          <p:cNvSpPr>
            <a:spLocks noGrp="1"/>
          </p:cNvSpPr>
          <p:nvPr>
            <p:ph type="sldNum" sz="quarter" idx="4"/>
          </p:nvPr>
        </p:nvSpPr>
        <p:spPr/>
        <p:txBody>
          <a:bodyPr/>
          <a:lstStyle/>
          <a:p>
            <a:fld id="{37474561-2573-4254-9F43-70AFC27DF993}" type="slidenum">
              <a:rPr lang="de-DE" b="1" smtClean="0"/>
              <a:pPr/>
              <a:t>12</a:t>
            </a:fld>
            <a:r>
              <a:rPr lang="de-DE" dirty="0"/>
              <a:t> | 38</a:t>
            </a:r>
          </a:p>
        </p:txBody>
      </p:sp>
      <p:pic>
        <p:nvPicPr>
          <p:cNvPr id="8" name="Grafik 7"/>
          <p:cNvPicPr>
            <a:picLocks noChangeAspect="1"/>
          </p:cNvPicPr>
          <p:nvPr/>
        </p:nvPicPr>
        <p:blipFill>
          <a:blip r:embed="rId3"/>
          <a:stretch>
            <a:fillRect/>
          </a:stretch>
        </p:blipFill>
        <p:spPr>
          <a:xfrm>
            <a:off x="767408" y="673296"/>
            <a:ext cx="7488832" cy="5346697"/>
          </a:xfrm>
          <a:prstGeom prst="rect">
            <a:avLst/>
          </a:prstGeom>
        </p:spPr>
      </p:pic>
      <p:sp>
        <p:nvSpPr>
          <p:cNvPr id="3" name="Rechteck 2"/>
          <p:cNvSpPr/>
          <p:nvPr/>
        </p:nvSpPr>
        <p:spPr>
          <a:xfrm>
            <a:off x="11433032" y="5705966"/>
            <a:ext cx="519694" cy="369332"/>
          </a:xfrm>
          <a:prstGeom prst="rect">
            <a:avLst/>
          </a:prstGeom>
        </p:spPr>
        <p:txBody>
          <a:bodyPr wrap="none">
            <a:spAutoFit/>
          </a:bodyPr>
          <a:lstStyle/>
          <a:p>
            <a:r>
              <a:rPr lang="de-DE" dirty="0">
                <a:solidFill>
                  <a:srgbClr val="007EEF"/>
                </a:solidFill>
                <a:ea typeface="Segoe UI Symbol" panose="020B0502040204020203" pitchFamily="34" charset="0"/>
                <a:hlinkClick r:id="rId4" tooltip="Haupttitel"/>
              </a:rPr>
              <a:t></a:t>
            </a:r>
            <a:r>
              <a:rPr lang="de-DE" dirty="0">
                <a:solidFill>
                  <a:srgbClr val="007EEF"/>
                </a:solidFill>
                <a:ea typeface="Segoe UI Symbol" panose="020B0502040204020203" pitchFamily="34" charset="0"/>
              </a:rPr>
              <a:t> </a:t>
            </a:r>
            <a:endParaRPr lang="de-DE" dirty="0"/>
          </a:p>
        </p:txBody>
      </p:sp>
      <p:pic>
        <p:nvPicPr>
          <p:cNvPr id="7" name="Grafik 6"/>
          <p:cNvPicPr>
            <a:picLocks noChangeAspect="1"/>
          </p:cNvPicPr>
          <p:nvPr/>
        </p:nvPicPr>
        <p:blipFill>
          <a:blip r:embed="rId5"/>
          <a:stretch>
            <a:fillRect/>
          </a:stretch>
        </p:blipFill>
        <p:spPr>
          <a:xfrm>
            <a:off x="4151784" y="2170535"/>
            <a:ext cx="4896533" cy="781159"/>
          </a:xfrm>
          <a:prstGeom prst="rect">
            <a:avLst/>
          </a:prstGeom>
          <a:ln>
            <a:solidFill>
              <a:schemeClr val="tx1"/>
            </a:solidFill>
          </a:ln>
        </p:spPr>
      </p:pic>
      <p:cxnSp>
        <p:nvCxnSpPr>
          <p:cNvPr id="9" name="Gerade Verbindung mit Pfeil 8"/>
          <p:cNvCxnSpPr/>
          <p:nvPr/>
        </p:nvCxnSpPr>
        <p:spPr>
          <a:xfrm>
            <a:off x="3830854" y="1815534"/>
            <a:ext cx="2160240" cy="432048"/>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7223916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2. Die STA-Dokumentationsplattform (4)</a:t>
            </a:r>
          </a:p>
        </p:txBody>
      </p:sp>
      <p:sp>
        <p:nvSpPr>
          <p:cNvPr id="4" name="Fußzeilenplatzhalter 3"/>
          <p:cNvSpPr>
            <a:spLocks noGrp="1"/>
          </p:cNvSpPr>
          <p:nvPr>
            <p:ph type="ftr" sz="quarter" idx="14"/>
          </p:nvPr>
        </p:nvSpPr>
        <p:spPr/>
        <p:txBody>
          <a:bodyPr/>
          <a:lstStyle/>
          <a:p>
            <a:r>
              <a:rPr lang="de-DE"/>
              <a:t>Praxis-Update GND-Dokumentation | Teil 1 Die STA-Dokumentationsplattform - Aufbau und Nutzung | Stand: 20.02.2026 | CC0 1.0 Universal</a:t>
            </a:r>
            <a:endParaRPr lang="de-DE" dirty="0"/>
          </a:p>
        </p:txBody>
      </p:sp>
      <p:sp>
        <p:nvSpPr>
          <p:cNvPr id="5" name="Foliennummernplatzhalter 4"/>
          <p:cNvSpPr>
            <a:spLocks noGrp="1"/>
          </p:cNvSpPr>
          <p:nvPr>
            <p:ph type="sldNum" sz="quarter" idx="4"/>
          </p:nvPr>
        </p:nvSpPr>
        <p:spPr/>
        <p:txBody>
          <a:bodyPr/>
          <a:lstStyle/>
          <a:p>
            <a:fld id="{37474561-2573-4254-9F43-70AFC27DF993}" type="slidenum">
              <a:rPr lang="de-DE" b="1" smtClean="0"/>
              <a:pPr/>
              <a:t>13</a:t>
            </a:fld>
            <a:r>
              <a:rPr lang="de-DE" dirty="0"/>
              <a:t> | 38</a:t>
            </a:r>
          </a:p>
        </p:txBody>
      </p:sp>
      <p:pic>
        <p:nvPicPr>
          <p:cNvPr id="8" name="Grafik 7"/>
          <p:cNvPicPr>
            <a:picLocks noChangeAspect="1"/>
          </p:cNvPicPr>
          <p:nvPr/>
        </p:nvPicPr>
        <p:blipFill>
          <a:blip r:embed="rId3"/>
          <a:stretch>
            <a:fillRect/>
          </a:stretch>
        </p:blipFill>
        <p:spPr>
          <a:xfrm>
            <a:off x="767408" y="673296"/>
            <a:ext cx="7488832" cy="5346697"/>
          </a:xfrm>
          <a:prstGeom prst="rect">
            <a:avLst/>
          </a:prstGeom>
        </p:spPr>
      </p:pic>
      <p:sp>
        <p:nvSpPr>
          <p:cNvPr id="3" name="Rechteck 2"/>
          <p:cNvSpPr/>
          <p:nvPr/>
        </p:nvSpPr>
        <p:spPr>
          <a:xfrm>
            <a:off x="11433032" y="5705966"/>
            <a:ext cx="519694" cy="369332"/>
          </a:xfrm>
          <a:prstGeom prst="rect">
            <a:avLst/>
          </a:prstGeom>
        </p:spPr>
        <p:txBody>
          <a:bodyPr wrap="none">
            <a:spAutoFit/>
          </a:bodyPr>
          <a:lstStyle/>
          <a:p>
            <a:r>
              <a:rPr lang="de-DE" dirty="0">
                <a:solidFill>
                  <a:srgbClr val="007EEF"/>
                </a:solidFill>
                <a:ea typeface="Segoe UI Symbol" panose="020B0502040204020203" pitchFamily="34" charset="0"/>
                <a:hlinkClick r:id="rId4" tooltip="Haupttitel"/>
              </a:rPr>
              <a:t></a:t>
            </a:r>
            <a:r>
              <a:rPr lang="de-DE" dirty="0">
                <a:solidFill>
                  <a:srgbClr val="007EEF"/>
                </a:solidFill>
                <a:ea typeface="Segoe UI Symbol" panose="020B0502040204020203" pitchFamily="34" charset="0"/>
              </a:rPr>
              <a:t> </a:t>
            </a:r>
            <a:endParaRPr lang="de-DE" dirty="0"/>
          </a:p>
        </p:txBody>
      </p:sp>
      <p:pic>
        <p:nvPicPr>
          <p:cNvPr id="6" name="Grafik 5"/>
          <p:cNvPicPr>
            <a:picLocks noChangeAspect="1"/>
          </p:cNvPicPr>
          <p:nvPr/>
        </p:nvPicPr>
        <p:blipFill>
          <a:blip r:embed="rId5"/>
          <a:stretch>
            <a:fillRect/>
          </a:stretch>
        </p:blipFill>
        <p:spPr>
          <a:xfrm>
            <a:off x="3071664" y="1033401"/>
            <a:ext cx="3156388" cy="5342843"/>
          </a:xfrm>
          <a:prstGeom prst="rect">
            <a:avLst/>
          </a:prstGeom>
          <a:ln>
            <a:solidFill>
              <a:schemeClr val="tx1"/>
            </a:solidFill>
          </a:ln>
        </p:spPr>
      </p:pic>
      <p:pic>
        <p:nvPicPr>
          <p:cNvPr id="7" name="Grafik 6"/>
          <p:cNvPicPr>
            <a:picLocks noChangeAspect="1"/>
          </p:cNvPicPr>
          <p:nvPr/>
        </p:nvPicPr>
        <p:blipFill>
          <a:blip r:embed="rId6"/>
          <a:stretch>
            <a:fillRect/>
          </a:stretch>
        </p:blipFill>
        <p:spPr>
          <a:xfrm>
            <a:off x="6886044" y="1033401"/>
            <a:ext cx="2648320" cy="2162477"/>
          </a:xfrm>
          <a:prstGeom prst="rect">
            <a:avLst/>
          </a:prstGeom>
          <a:ln>
            <a:solidFill>
              <a:schemeClr val="tx1"/>
            </a:solidFill>
          </a:ln>
        </p:spPr>
      </p:pic>
      <p:cxnSp>
        <p:nvCxnSpPr>
          <p:cNvPr id="10" name="Gerade Verbindung mit Pfeil 9"/>
          <p:cNvCxnSpPr/>
          <p:nvPr/>
        </p:nvCxnSpPr>
        <p:spPr>
          <a:xfrm>
            <a:off x="1919536" y="2114639"/>
            <a:ext cx="1296144" cy="306249"/>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Gerade Verbindung mit Pfeil 10"/>
          <p:cNvCxnSpPr/>
          <p:nvPr/>
        </p:nvCxnSpPr>
        <p:spPr>
          <a:xfrm>
            <a:off x="5671895" y="1837403"/>
            <a:ext cx="1296144" cy="306249"/>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262451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2. Die STA-Dokumentationsplattform (4)</a:t>
            </a:r>
          </a:p>
        </p:txBody>
      </p:sp>
      <p:sp>
        <p:nvSpPr>
          <p:cNvPr id="4" name="Fußzeilenplatzhalter 3"/>
          <p:cNvSpPr>
            <a:spLocks noGrp="1"/>
          </p:cNvSpPr>
          <p:nvPr>
            <p:ph type="ftr" sz="quarter" idx="14"/>
          </p:nvPr>
        </p:nvSpPr>
        <p:spPr/>
        <p:txBody>
          <a:bodyPr/>
          <a:lstStyle/>
          <a:p>
            <a:r>
              <a:rPr lang="de-DE"/>
              <a:t>Praxis-Update GND-Dokumentation | Teil 1 Die STA-Dokumentationsplattform - Aufbau und Nutzung | Stand: 20.02.2026 | CC0 1.0 Universal</a:t>
            </a:r>
            <a:endParaRPr lang="de-DE" dirty="0"/>
          </a:p>
        </p:txBody>
      </p:sp>
      <p:sp>
        <p:nvSpPr>
          <p:cNvPr id="5" name="Foliennummernplatzhalter 4"/>
          <p:cNvSpPr>
            <a:spLocks noGrp="1"/>
          </p:cNvSpPr>
          <p:nvPr>
            <p:ph type="sldNum" sz="quarter" idx="4"/>
          </p:nvPr>
        </p:nvSpPr>
        <p:spPr/>
        <p:txBody>
          <a:bodyPr/>
          <a:lstStyle/>
          <a:p>
            <a:fld id="{37474561-2573-4254-9F43-70AFC27DF993}" type="slidenum">
              <a:rPr lang="de-DE" b="1" smtClean="0"/>
              <a:pPr/>
              <a:t>14</a:t>
            </a:fld>
            <a:r>
              <a:rPr lang="de-DE" dirty="0"/>
              <a:t> | 38</a:t>
            </a:r>
          </a:p>
        </p:txBody>
      </p:sp>
      <p:pic>
        <p:nvPicPr>
          <p:cNvPr id="8" name="Grafik 7"/>
          <p:cNvPicPr>
            <a:picLocks noChangeAspect="1"/>
          </p:cNvPicPr>
          <p:nvPr/>
        </p:nvPicPr>
        <p:blipFill>
          <a:blip r:embed="rId3"/>
          <a:stretch>
            <a:fillRect/>
          </a:stretch>
        </p:blipFill>
        <p:spPr>
          <a:xfrm>
            <a:off x="767408" y="673296"/>
            <a:ext cx="7488832" cy="5346697"/>
          </a:xfrm>
          <a:prstGeom prst="rect">
            <a:avLst/>
          </a:prstGeom>
        </p:spPr>
      </p:pic>
      <p:sp>
        <p:nvSpPr>
          <p:cNvPr id="3" name="Rechteck 2"/>
          <p:cNvSpPr/>
          <p:nvPr/>
        </p:nvSpPr>
        <p:spPr>
          <a:xfrm>
            <a:off x="11433032" y="5705966"/>
            <a:ext cx="519694" cy="369332"/>
          </a:xfrm>
          <a:prstGeom prst="rect">
            <a:avLst/>
          </a:prstGeom>
        </p:spPr>
        <p:txBody>
          <a:bodyPr wrap="none">
            <a:spAutoFit/>
          </a:bodyPr>
          <a:lstStyle/>
          <a:p>
            <a:r>
              <a:rPr lang="de-DE" dirty="0">
                <a:solidFill>
                  <a:srgbClr val="007EEF"/>
                </a:solidFill>
                <a:ea typeface="Segoe UI Symbol" panose="020B0502040204020203" pitchFamily="34" charset="0"/>
                <a:hlinkClick r:id="rId4" tooltip="Haupttitel"/>
              </a:rPr>
              <a:t></a:t>
            </a:r>
            <a:r>
              <a:rPr lang="de-DE" dirty="0">
                <a:solidFill>
                  <a:srgbClr val="007EEF"/>
                </a:solidFill>
                <a:ea typeface="Segoe UI Symbol" panose="020B0502040204020203" pitchFamily="34" charset="0"/>
              </a:rPr>
              <a:t> </a:t>
            </a:r>
            <a:endParaRPr lang="de-DE" dirty="0"/>
          </a:p>
        </p:txBody>
      </p:sp>
      <p:pic>
        <p:nvPicPr>
          <p:cNvPr id="6" name="Grafik 5"/>
          <p:cNvPicPr>
            <a:picLocks noChangeAspect="1"/>
          </p:cNvPicPr>
          <p:nvPr/>
        </p:nvPicPr>
        <p:blipFill>
          <a:blip r:embed="rId5"/>
          <a:stretch>
            <a:fillRect/>
          </a:stretch>
        </p:blipFill>
        <p:spPr>
          <a:xfrm>
            <a:off x="6137948" y="692696"/>
            <a:ext cx="5844866" cy="4385196"/>
          </a:xfrm>
          <a:prstGeom prst="rect">
            <a:avLst/>
          </a:prstGeom>
          <a:ln>
            <a:solidFill>
              <a:schemeClr val="tx1"/>
            </a:solidFill>
          </a:ln>
        </p:spPr>
      </p:pic>
      <p:pic>
        <p:nvPicPr>
          <p:cNvPr id="7" name="Grafik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876107" y="3718673"/>
            <a:ext cx="6184274" cy="2301320"/>
          </a:xfrm>
          <a:prstGeom prst="rect">
            <a:avLst/>
          </a:prstGeom>
          <a:ln>
            <a:solidFill>
              <a:schemeClr val="tx1"/>
            </a:solidFill>
          </a:ln>
        </p:spPr>
      </p:pic>
      <p:cxnSp>
        <p:nvCxnSpPr>
          <p:cNvPr id="10" name="Gerade Verbindung mit Pfeil 9"/>
          <p:cNvCxnSpPr/>
          <p:nvPr/>
        </p:nvCxnSpPr>
        <p:spPr>
          <a:xfrm flipH="1">
            <a:off x="5519936" y="2276872"/>
            <a:ext cx="3744416" cy="2016224"/>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Gerade Verbindung mit Pfeil 10"/>
          <p:cNvCxnSpPr/>
          <p:nvPr/>
        </p:nvCxnSpPr>
        <p:spPr>
          <a:xfrm flipV="1">
            <a:off x="5330871" y="2098081"/>
            <a:ext cx="2235267" cy="1264341"/>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121758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2. Die STA-Dokumentationsplattform (4)</a:t>
            </a:r>
          </a:p>
        </p:txBody>
      </p:sp>
      <p:sp>
        <p:nvSpPr>
          <p:cNvPr id="4" name="Fußzeilenplatzhalter 3"/>
          <p:cNvSpPr>
            <a:spLocks noGrp="1"/>
          </p:cNvSpPr>
          <p:nvPr>
            <p:ph type="ftr" sz="quarter" idx="14"/>
          </p:nvPr>
        </p:nvSpPr>
        <p:spPr/>
        <p:txBody>
          <a:bodyPr/>
          <a:lstStyle/>
          <a:p>
            <a:r>
              <a:rPr lang="de-DE"/>
              <a:t>Praxis-Update GND-Dokumentation | Teil 1 Die STA-Dokumentationsplattform - Aufbau und Nutzung | Stand: 20.02.2026 | CC0 1.0 Universal</a:t>
            </a:r>
            <a:endParaRPr lang="de-DE" dirty="0"/>
          </a:p>
        </p:txBody>
      </p:sp>
      <p:sp>
        <p:nvSpPr>
          <p:cNvPr id="5" name="Foliennummernplatzhalter 4"/>
          <p:cNvSpPr>
            <a:spLocks noGrp="1"/>
          </p:cNvSpPr>
          <p:nvPr>
            <p:ph type="sldNum" sz="quarter" idx="4"/>
          </p:nvPr>
        </p:nvSpPr>
        <p:spPr/>
        <p:txBody>
          <a:bodyPr/>
          <a:lstStyle/>
          <a:p>
            <a:fld id="{37474561-2573-4254-9F43-70AFC27DF993}" type="slidenum">
              <a:rPr lang="de-DE" b="1" smtClean="0"/>
              <a:pPr/>
              <a:t>15</a:t>
            </a:fld>
            <a:r>
              <a:rPr lang="de-DE" dirty="0"/>
              <a:t> | 38</a:t>
            </a:r>
          </a:p>
        </p:txBody>
      </p:sp>
      <p:pic>
        <p:nvPicPr>
          <p:cNvPr id="8" name="Grafik 7"/>
          <p:cNvPicPr>
            <a:picLocks noChangeAspect="1"/>
          </p:cNvPicPr>
          <p:nvPr/>
        </p:nvPicPr>
        <p:blipFill>
          <a:blip r:embed="rId3"/>
          <a:stretch>
            <a:fillRect/>
          </a:stretch>
        </p:blipFill>
        <p:spPr>
          <a:xfrm>
            <a:off x="767408" y="673296"/>
            <a:ext cx="7488832" cy="5346697"/>
          </a:xfrm>
          <a:prstGeom prst="rect">
            <a:avLst/>
          </a:prstGeom>
        </p:spPr>
      </p:pic>
      <p:sp>
        <p:nvSpPr>
          <p:cNvPr id="3" name="Rechteck 2"/>
          <p:cNvSpPr/>
          <p:nvPr/>
        </p:nvSpPr>
        <p:spPr>
          <a:xfrm>
            <a:off x="11433032" y="5705966"/>
            <a:ext cx="519694" cy="369332"/>
          </a:xfrm>
          <a:prstGeom prst="rect">
            <a:avLst/>
          </a:prstGeom>
        </p:spPr>
        <p:txBody>
          <a:bodyPr wrap="none">
            <a:spAutoFit/>
          </a:bodyPr>
          <a:lstStyle/>
          <a:p>
            <a:r>
              <a:rPr lang="de-DE" dirty="0">
                <a:solidFill>
                  <a:srgbClr val="007EEF"/>
                </a:solidFill>
                <a:ea typeface="Segoe UI Symbol" panose="020B0502040204020203" pitchFamily="34" charset="0"/>
                <a:hlinkClick r:id="rId4" tooltip="Haupttitel"/>
              </a:rPr>
              <a:t></a:t>
            </a:r>
            <a:r>
              <a:rPr lang="de-DE" dirty="0">
                <a:solidFill>
                  <a:srgbClr val="007EEF"/>
                </a:solidFill>
                <a:ea typeface="Segoe UI Symbol" panose="020B0502040204020203" pitchFamily="34" charset="0"/>
              </a:rPr>
              <a:t> </a:t>
            </a:r>
            <a:endParaRPr lang="de-DE" dirty="0"/>
          </a:p>
        </p:txBody>
      </p:sp>
      <p:pic>
        <p:nvPicPr>
          <p:cNvPr id="6" name="Grafik 5"/>
          <p:cNvPicPr>
            <a:picLocks noChangeAspect="1"/>
          </p:cNvPicPr>
          <p:nvPr/>
        </p:nvPicPr>
        <p:blipFill>
          <a:blip r:embed="rId5"/>
          <a:stretch>
            <a:fillRect/>
          </a:stretch>
        </p:blipFill>
        <p:spPr>
          <a:xfrm>
            <a:off x="1095793" y="4131363"/>
            <a:ext cx="9173855" cy="247685"/>
          </a:xfrm>
          <a:prstGeom prst="rect">
            <a:avLst/>
          </a:prstGeom>
          <a:ln>
            <a:solidFill>
              <a:schemeClr val="tx1"/>
            </a:solidFill>
          </a:ln>
        </p:spPr>
      </p:pic>
      <p:cxnSp>
        <p:nvCxnSpPr>
          <p:cNvPr id="9" name="Gerade Verbindung mit Pfeil 8"/>
          <p:cNvCxnSpPr/>
          <p:nvPr/>
        </p:nvCxnSpPr>
        <p:spPr>
          <a:xfrm flipV="1">
            <a:off x="3359696" y="4263376"/>
            <a:ext cx="648072" cy="1442590"/>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10" name="Grafik 9"/>
          <p:cNvPicPr>
            <a:picLocks noChangeAspect="1"/>
          </p:cNvPicPr>
          <p:nvPr/>
        </p:nvPicPr>
        <p:blipFill>
          <a:blip r:embed="rId6"/>
          <a:stretch>
            <a:fillRect/>
          </a:stretch>
        </p:blipFill>
        <p:spPr>
          <a:xfrm>
            <a:off x="1095793" y="2474528"/>
            <a:ext cx="2695951" cy="390580"/>
          </a:xfrm>
          <a:prstGeom prst="rect">
            <a:avLst/>
          </a:prstGeom>
          <a:ln>
            <a:solidFill>
              <a:schemeClr val="tx1"/>
            </a:solidFill>
          </a:ln>
        </p:spPr>
      </p:pic>
      <p:cxnSp>
        <p:nvCxnSpPr>
          <p:cNvPr id="13" name="Gerade Verbindung mit Pfeil 12"/>
          <p:cNvCxnSpPr/>
          <p:nvPr/>
        </p:nvCxnSpPr>
        <p:spPr>
          <a:xfrm flipH="1" flipV="1">
            <a:off x="2062959" y="2865108"/>
            <a:ext cx="720673" cy="1205915"/>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Gerade Verbindung mit Pfeil 14"/>
          <p:cNvCxnSpPr/>
          <p:nvPr/>
        </p:nvCxnSpPr>
        <p:spPr>
          <a:xfrm flipV="1">
            <a:off x="5807968" y="3203067"/>
            <a:ext cx="279020" cy="867956"/>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Gerade Verbindung mit Pfeil 18"/>
          <p:cNvCxnSpPr/>
          <p:nvPr/>
        </p:nvCxnSpPr>
        <p:spPr>
          <a:xfrm flipV="1">
            <a:off x="9350483" y="2992112"/>
            <a:ext cx="705957" cy="1078911"/>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7" name="Grafik 6">
            <a:extLst>
              <a:ext uri="{FF2B5EF4-FFF2-40B4-BE49-F238E27FC236}">
                <a16:creationId xmlns:a16="http://schemas.microsoft.com/office/drawing/2014/main" id="{3C599866-0CA9-2665-5E87-0960112B2266}"/>
              </a:ext>
            </a:extLst>
          </p:cNvPr>
          <p:cNvPicPr>
            <a:picLocks noChangeAspect="1"/>
          </p:cNvPicPr>
          <p:nvPr/>
        </p:nvPicPr>
        <p:blipFill>
          <a:blip r:embed="rId7"/>
          <a:stretch>
            <a:fillRect/>
          </a:stretch>
        </p:blipFill>
        <p:spPr>
          <a:xfrm>
            <a:off x="5075967" y="2669818"/>
            <a:ext cx="2007162" cy="452835"/>
          </a:xfrm>
          <a:prstGeom prst="rect">
            <a:avLst/>
          </a:prstGeom>
          <a:ln>
            <a:solidFill>
              <a:schemeClr val="tx1"/>
            </a:solidFill>
          </a:ln>
        </p:spPr>
      </p:pic>
      <p:pic>
        <p:nvPicPr>
          <p:cNvPr id="11" name="Grafik 10"/>
          <p:cNvPicPr>
            <a:picLocks noChangeAspect="1"/>
          </p:cNvPicPr>
          <p:nvPr/>
        </p:nvPicPr>
        <p:blipFill>
          <a:blip r:embed="rId8"/>
          <a:stretch>
            <a:fillRect/>
          </a:stretch>
        </p:blipFill>
        <p:spPr>
          <a:xfrm>
            <a:off x="7884302" y="2541730"/>
            <a:ext cx="3962953" cy="419158"/>
          </a:xfrm>
          <a:prstGeom prst="rect">
            <a:avLst/>
          </a:prstGeom>
        </p:spPr>
      </p:pic>
    </p:spTree>
    <p:extLst>
      <p:ext uri="{BB962C8B-B14F-4D97-AF65-F5344CB8AC3E}">
        <p14:creationId xmlns:p14="http://schemas.microsoft.com/office/powerpoint/2010/main" val="3360988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Grafik 8"/>
          <p:cNvPicPr>
            <a:picLocks noChangeAspect="1"/>
          </p:cNvPicPr>
          <p:nvPr/>
        </p:nvPicPr>
        <p:blipFill>
          <a:blip r:embed="rId3"/>
          <a:stretch>
            <a:fillRect/>
          </a:stretch>
        </p:blipFill>
        <p:spPr>
          <a:xfrm>
            <a:off x="4818222" y="686924"/>
            <a:ext cx="4478075" cy="3590865"/>
          </a:xfrm>
          <a:prstGeom prst="rect">
            <a:avLst/>
          </a:prstGeom>
          <a:ln>
            <a:solidFill>
              <a:schemeClr val="tx1"/>
            </a:solidFill>
          </a:ln>
        </p:spPr>
      </p:pic>
      <p:sp>
        <p:nvSpPr>
          <p:cNvPr id="2" name="Titel 1"/>
          <p:cNvSpPr>
            <a:spLocks noGrp="1"/>
          </p:cNvSpPr>
          <p:nvPr>
            <p:ph type="title"/>
          </p:nvPr>
        </p:nvSpPr>
        <p:spPr/>
        <p:txBody>
          <a:bodyPr/>
          <a:lstStyle/>
          <a:p>
            <a:r>
              <a:rPr lang="de-DE" dirty="0"/>
              <a:t>2. Die STA-Dokumentationsplattform (5)</a:t>
            </a:r>
          </a:p>
        </p:txBody>
      </p:sp>
      <p:sp>
        <p:nvSpPr>
          <p:cNvPr id="3" name="Textplatzhalter 2"/>
          <p:cNvSpPr>
            <a:spLocks noGrp="1"/>
          </p:cNvSpPr>
          <p:nvPr>
            <p:ph type="body" sz="quarter" idx="13"/>
          </p:nvPr>
        </p:nvSpPr>
        <p:spPr>
          <a:xfrm>
            <a:off x="335360" y="759620"/>
            <a:ext cx="11521280" cy="5472608"/>
          </a:xfrm>
        </p:spPr>
        <p:txBody>
          <a:bodyPr/>
          <a:lstStyle/>
          <a:p>
            <a:r>
              <a:rPr lang="de-DE" b="1" dirty="0"/>
              <a:t>Aktuelle Hauptbereiche</a:t>
            </a:r>
            <a:r>
              <a:rPr lang="de-DE" dirty="0"/>
              <a:t/>
            </a:r>
            <a:br>
              <a:rPr lang="de-DE" dirty="0"/>
            </a:br>
            <a:endParaRPr lang="de-DE" dirty="0"/>
          </a:p>
          <a:p>
            <a:pPr lvl="1"/>
            <a:r>
              <a:rPr lang="de-DE" b="1" dirty="0"/>
              <a:t>Home (STA – "Häuschen") </a:t>
            </a:r>
            <a:r>
              <a:rPr lang="de-DE" dirty="0">
                <a:solidFill>
                  <a:srgbClr val="007EEF"/>
                </a:solidFill>
                <a:ea typeface="Segoe UI Symbol" panose="020B0502040204020203" pitchFamily="34" charset="0"/>
                <a:hlinkClick r:id="rId4" tooltip="Haupttitel"/>
              </a:rPr>
              <a:t></a:t>
            </a:r>
            <a:endParaRPr lang="de-DE" b="1" dirty="0"/>
          </a:p>
          <a:p>
            <a:pPr lvl="1"/>
            <a:r>
              <a:rPr lang="de-DE" b="1" dirty="0"/>
              <a:t>RDA DACH </a:t>
            </a:r>
            <a:r>
              <a:rPr lang="de-DE" dirty="0">
                <a:solidFill>
                  <a:srgbClr val="007EEF"/>
                </a:solidFill>
                <a:ea typeface="Segoe UI Symbol" panose="020B0502040204020203" pitchFamily="34" charset="0"/>
                <a:hlinkClick r:id="rId5" tooltip="Haupttitel"/>
              </a:rPr>
              <a:t></a:t>
            </a:r>
            <a:endParaRPr lang="de-DE" b="1" dirty="0"/>
          </a:p>
          <a:p>
            <a:pPr lvl="1"/>
            <a:r>
              <a:rPr lang="de-DE" b="1" dirty="0"/>
              <a:t>GND </a:t>
            </a:r>
            <a:r>
              <a:rPr lang="de-DE" dirty="0">
                <a:solidFill>
                  <a:srgbClr val="007EEF"/>
                </a:solidFill>
                <a:ea typeface="Segoe UI Symbol" panose="020B0502040204020203" pitchFamily="34" charset="0"/>
                <a:hlinkClick r:id="rId6" tooltip="Haupttitel"/>
              </a:rPr>
              <a:t></a:t>
            </a:r>
            <a:endParaRPr lang="de-DE" b="1" dirty="0"/>
          </a:p>
          <a:p>
            <a:endParaRPr lang="de-DE" b="1" dirty="0"/>
          </a:p>
          <a:p>
            <a:endParaRPr lang="de-DE" dirty="0"/>
          </a:p>
          <a:p>
            <a:r>
              <a:rPr lang="de-DE" dirty="0"/>
              <a:t> </a:t>
            </a:r>
          </a:p>
        </p:txBody>
      </p:sp>
      <p:sp>
        <p:nvSpPr>
          <p:cNvPr id="4" name="Fußzeilenplatzhalter 3"/>
          <p:cNvSpPr>
            <a:spLocks noGrp="1"/>
          </p:cNvSpPr>
          <p:nvPr>
            <p:ph type="ftr" sz="quarter" idx="14"/>
          </p:nvPr>
        </p:nvSpPr>
        <p:spPr/>
        <p:txBody>
          <a:bodyPr/>
          <a:lstStyle/>
          <a:p>
            <a:r>
              <a:rPr lang="de-DE"/>
              <a:t>Praxis-Update GND-Dokumentation | Teil 1 Die STA-Dokumentationsplattform - Aufbau und Nutzung | Stand: 20.02.2026 | CC0 1.0 Universal</a:t>
            </a:r>
            <a:endParaRPr lang="de-DE" dirty="0"/>
          </a:p>
        </p:txBody>
      </p:sp>
      <p:sp>
        <p:nvSpPr>
          <p:cNvPr id="5" name="Foliennummernplatzhalter 4"/>
          <p:cNvSpPr>
            <a:spLocks noGrp="1"/>
          </p:cNvSpPr>
          <p:nvPr>
            <p:ph type="sldNum" sz="quarter" idx="4"/>
          </p:nvPr>
        </p:nvSpPr>
        <p:spPr/>
        <p:txBody>
          <a:bodyPr/>
          <a:lstStyle/>
          <a:p>
            <a:fld id="{37474561-2573-4254-9F43-70AFC27DF993}" type="slidenum">
              <a:rPr lang="de-DE" b="1" smtClean="0"/>
              <a:pPr/>
              <a:t>16</a:t>
            </a:fld>
            <a:r>
              <a:rPr lang="de-DE" dirty="0"/>
              <a:t> | 38</a:t>
            </a:r>
          </a:p>
        </p:txBody>
      </p:sp>
      <p:pic>
        <p:nvPicPr>
          <p:cNvPr id="11" name="Grafik 10"/>
          <p:cNvPicPr>
            <a:picLocks noChangeAspect="1"/>
          </p:cNvPicPr>
          <p:nvPr/>
        </p:nvPicPr>
        <p:blipFill>
          <a:blip r:embed="rId7"/>
          <a:stretch>
            <a:fillRect/>
          </a:stretch>
        </p:blipFill>
        <p:spPr>
          <a:xfrm>
            <a:off x="6096000" y="1689486"/>
            <a:ext cx="4482862" cy="3595629"/>
          </a:xfrm>
          <a:prstGeom prst="rect">
            <a:avLst/>
          </a:prstGeom>
          <a:ln>
            <a:solidFill>
              <a:schemeClr val="tx1"/>
            </a:solidFill>
          </a:ln>
        </p:spPr>
      </p:pic>
      <p:pic>
        <p:nvPicPr>
          <p:cNvPr id="12" name="Grafik 11"/>
          <p:cNvPicPr>
            <a:picLocks noChangeAspect="1"/>
          </p:cNvPicPr>
          <p:nvPr/>
        </p:nvPicPr>
        <p:blipFill>
          <a:blip r:embed="rId8"/>
          <a:stretch>
            <a:fillRect/>
          </a:stretch>
        </p:blipFill>
        <p:spPr>
          <a:xfrm>
            <a:off x="7469464" y="2637662"/>
            <a:ext cx="4671895" cy="3749171"/>
          </a:xfrm>
          <a:prstGeom prst="rect">
            <a:avLst/>
          </a:prstGeom>
          <a:ln>
            <a:solidFill>
              <a:schemeClr val="tx1"/>
            </a:solidFill>
          </a:ln>
        </p:spPr>
      </p:pic>
    </p:spTree>
    <p:extLst>
      <p:ext uri="{BB962C8B-B14F-4D97-AF65-F5344CB8AC3E}">
        <p14:creationId xmlns:p14="http://schemas.microsoft.com/office/powerpoint/2010/main" val="411791612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Grafik 14"/>
          <p:cNvPicPr>
            <a:picLocks noChangeAspect="1"/>
          </p:cNvPicPr>
          <p:nvPr/>
        </p:nvPicPr>
        <p:blipFill>
          <a:blip r:embed="rId3"/>
          <a:stretch>
            <a:fillRect/>
          </a:stretch>
        </p:blipFill>
        <p:spPr>
          <a:xfrm>
            <a:off x="446121" y="665823"/>
            <a:ext cx="11136279" cy="2781688"/>
          </a:xfrm>
          <a:prstGeom prst="rect">
            <a:avLst/>
          </a:prstGeom>
          <a:ln>
            <a:solidFill>
              <a:schemeClr val="tx1"/>
            </a:solidFill>
          </a:ln>
        </p:spPr>
      </p:pic>
      <p:sp>
        <p:nvSpPr>
          <p:cNvPr id="2" name="Titel 1"/>
          <p:cNvSpPr>
            <a:spLocks noGrp="1"/>
          </p:cNvSpPr>
          <p:nvPr>
            <p:ph type="title"/>
          </p:nvPr>
        </p:nvSpPr>
        <p:spPr/>
        <p:txBody>
          <a:bodyPr/>
          <a:lstStyle/>
          <a:p>
            <a:r>
              <a:rPr lang="de-DE" dirty="0"/>
              <a:t>2. Die STA-Dokumentationsplattform (6)</a:t>
            </a:r>
          </a:p>
        </p:txBody>
      </p:sp>
      <p:sp>
        <p:nvSpPr>
          <p:cNvPr id="4" name="Fußzeilenplatzhalter 3"/>
          <p:cNvSpPr>
            <a:spLocks noGrp="1"/>
          </p:cNvSpPr>
          <p:nvPr>
            <p:ph type="ftr" sz="quarter" idx="14"/>
          </p:nvPr>
        </p:nvSpPr>
        <p:spPr/>
        <p:txBody>
          <a:bodyPr/>
          <a:lstStyle/>
          <a:p>
            <a:r>
              <a:rPr lang="de-DE"/>
              <a:t>Praxis-Update GND-Dokumentation | Teil 1 Die STA-Dokumentationsplattform - Aufbau und Nutzung | Stand: 20.02.2026 | CC0 1.0 Universal</a:t>
            </a:r>
            <a:endParaRPr lang="de-DE" dirty="0"/>
          </a:p>
        </p:txBody>
      </p:sp>
      <p:sp>
        <p:nvSpPr>
          <p:cNvPr id="5" name="Foliennummernplatzhalter 4"/>
          <p:cNvSpPr>
            <a:spLocks noGrp="1"/>
          </p:cNvSpPr>
          <p:nvPr>
            <p:ph type="sldNum" sz="quarter" idx="4"/>
          </p:nvPr>
        </p:nvSpPr>
        <p:spPr/>
        <p:txBody>
          <a:bodyPr/>
          <a:lstStyle/>
          <a:p>
            <a:fld id="{37474561-2573-4254-9F43-70AFC27DF993}" type="slidenum">
              <a:rPr lang="de-DE" b="1" smtClean="0"/>
              <a:pPr/>
              <a:t>17</a:t>
            </a:fld>
            <a:r>
              <a:rPr lang="de-DE" dirty="0"/>
              <a:t> | 39</a:t>
            </a:r>
          </a:p>
        </p:txBody>
      </p:sp>
      <p:pic>
        <p:nvPicPr>
          <p:cNvPr id="7" name="Grafik 6">
            <a:extLst>
              <a:ext uri="{FF2B5EF4-FFF2-40B4-BE49-F238E27FC236}">
                <a16:creationId xmlns:a16="http://schemas.microsoft.com/office/drawing/2014/main" id="{F3A11FC9-3FC5-4AED-A16D-4BE8FB80DE79}"/>
              </a:ext>
            </a:extLst>
          </p:cNvPr>
          <p:cNvPicPr>
            <a:picLocks noChangeAspect="1"/>
          </p:cNvPicPr>
          <p:nvPr/>
        </p:nvPicPr>
        <p:blipFill rotWithShape="1">
          <a:blip r:embed="rId4"/>
          <a:srcRect l="9248" t="17759" r="80712" b="48810"/>
          <a:stretch/>
        </p:blipFill>
        <p:spPr>
          <a:xfrm>
            <a:off x="416856" y="3671185"/>
            <a:ext cx="1497893" cy="2649692"/>
          </a:xfrm>
          <a:prstGeom prst="rect">
            <a:avLst/>
          </a:prstGeom>
          <a:ln>
            <a:solidFill>
              <a:schemeClr val="tx1"/>
            </a:solidFill>
          </a:ln>
        </p:spPr>
      </p:pic>
      <p:sp>
        <p:nvSpPr>
          <p:cNvPr id="10" name="Textplatzhalter 14">
            <a:extLst>
              <a:ext uri="{FF2B5EF4-FFF2-40B4-BE49-F238E27FC236}">
                <a16:creationId xmlns:a16="http://schemas.microsoft.com/office/drawing/2014/main" id="{0835C567-DDD7-4F26-A19C-B2501D6FD3CE}"/>
              </a:ext>
            </a:extLst>
          </p:cNvPr>
          <p:cNvSpPr txBox="1">
            <a:spLocks/>
          </p:cNvSpPr>
          <p:nvPr/>
        </p:nvSpPr>
        <p:spPr>
          <a:xfrm>
            <a:off x="2078128" y="3654066"/>
            <a:ext cx="2217672" cy="783045"/>
          </a:xfrm>
          <a:prstGeom prst="rect">
            <a:avLst/>
          </a:prstGeom>
          <a:solidFill>
            <a:srgbClr val="F0F0F0"/>
          </a:solidFill>
          <a:ln w="15875" cap="flat" cmpd="sng" algn="ctr">
            <a:solidFill>
              <a:srgbClr val="ED7B15"/>
            </a:solidFill>
            <a:prstDash val="solid"/>
          </a:ln>
        </p:spPr>
        <p:style>
          <a:lnRef idx="2">
            <a:schemeClr val="dk1">
              <a:shade val="50000"/>
            </a:schemeClr>
          </a:lnRef>
          <a:fillRef idx="1">
            <a:schemeClr val="dk1"/>
          </a:fillRef>
          <a:effectRef idx="0">
            <a:schemeClr val="dk1"/>
          </a:effectRef>
          <a:fontRef idx="minor">
            <a:schemeClr val="lt1"/>
          </a:fontRef>
        </p:style>
        <p:txBody>
          <a:bodyPr vert="horz" lIns="0" tIns="34290" rIns="0" bIns="34290" rtlCol="0" anchor="ct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400" kern="1200">
                <a:solidFill>
                  <a:schemeClr val="tx1"/>
                </a:solidFill>
                <a:latin typeface="+mj-lt"/>
                <a:ea typeface="+mn-ea"/>
                <a:cs typeface="Segoe UI" panose="020B0502040204020203" pitchFamily="34" charset="0"/>
              </a:defRPr>
            </a:lvl1pPr>
            <a:lvl2pPr marL="658368" indent="-457200" algn="l" defTabSz="914400" rtl="0" eaLnBrk="1" latinLnBrk="0" hangingPunct="1">
              <a:lnSpc>
                <a:spcPct val="90000"/>
              </a:lnSpc>
              <a:spcBef>
                <a:spcPts val="200"/>
              </a:spcBef>
              <a:spcAft>
                <a:spcPts val="400"/>
              </a:spcAft>
              <a:buClr>
                <a:schemeClr val="tx1"/>
              </a:buClr>
              <a:buFont typeface="Arial" panose="020B0604020202020204" pitchFamily="34" charset="0"/>
              <a:buChar char="•"/>
              <a:defRPr sz="2400" kern="1200">
                <a:solidFill>
                  <a:schemeClr val="tx1"/>
                </a:solidFill>
                <a:latin typeface="+mj-lt"/>
                <a:ea typeface="+mn-ea"/>
                <a:cs typeface="Segoe UI" panose="020B0502040204020203" pitchFamily="34" charset="0"/>
              </a:defRPr>
            </a:lvl2pPr>
            <a:lvl3pPr marL="726948" indent="-342900" algn="l" defTabSz="914400" rtl="0" eaLnBrk="1" latinLnBrk="0" hangingPunct="1">
              <a:lnSpc>
                <a:spcPct val="90000"/>
              </a:lnSpc>
              <a:spcBef>
                <a:spcPts val="200"/>
              </a:spcBef>
              <a:spcAft>
                <a:spcPts val="400"/>
              </a:spcAft>
              <a:buClr>
                <a:schemeClr val="tx1"/>
              </a:buClr>
              <a:buFont typeface="Arial" panose="020B0604020202020204" pitchFamily="34" charset="0"/>
              <a:buChar char="•"/>
              <a:defRPr sz="2400" kern="1200">
                <a:solidFill>
                  <a:schemeClr val="tx1"/>
                </a:solidFill>
                <a:latin typeface="+mj-lt"/>
                <a:ea typeface="+mn-ea"/>
                <a:cs typeface="Segoe UI" panose="020B0502040204020203" pitchFamily="34" charset="0"/>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lt1"/>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lt1"/>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lt1"/>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lt1"/>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lt1"/>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lt1"/>
                </a:solidFill>
                <a:latin typeface="+mn-lt"/>
                <a:ea typeface="+mn-ea"/>
                <a:cs typeface="+mn-cs"/>
              </a:defRPr>
            </a:lvl9pPr>
          </a:lstStyle>
          <a:p>
            <a:pPr algn="ctr">
              <a:spcBef>
                <a:spcPts val="0"/>
              </a:spcBef>
              <a:spcAft>
                <a:spcPts val="0"/>
              </a:spcAft>
            </a:pPr>
            <a:r>
              <a:rPr lang="de-DE" sz="2000" b="1" dirty="0"/>
              <a:t>RDA DACH:</a:t>
            </a:r>
          </a:p>
          <a:p>
            <a:pPr algn="ctr">
              <a:spcBef>
                <a:spcPts val="0"/>
              </a:spcBef>
              <a:spcAft>
                <a:spcPts val="0"/>
              </a:spcAft>
            </a:pPr>
            <a:r>
              <a:rPr lang="de-DE" sz="2000" dirty="0"/>
              <a:t>Signalfarbe orange</a:t>
            </a:r>
          </a:p>
        </p:txBody>
      </p:sp>
      <p:pic>
        <p:nvPicPr>
          <p:cNvPr id="11" name="Grafik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096832" y="3659344"/>
            <a:ext cx="3135903" cy="2655275"/>
          </a:xfrm>
          <a:prstGeom prst="rect">
            <a:avLst/>
          </a:prstGeom>
          <a:solidFill>
            <a:schemeClr val="tx1"/>
          </a:solidFill>
          <a:ln>
            <a:solidFill>
              <a:schemeClr val="tx1"/>
            </a:solidFill>
          </a:ln>
        </p:spPr>
      </p:pic>
      <p:sp>
        <p:nvSpPr>
          <p:cNvPr id="12" name="Rechteck 11">
            <a:extLst>
              <a:ext uri="{FF2B5EF4-FFF2-40B4-BE49-F238E27FC236}">
                <a16:creationId xmlns:a16="http://schemas.microsoft.com/office/drawing/2014/main" id="{6AA37291-B34D-47D7-AF13-9F46C3E32A06}"/>
              </a:ext>
            </a:extLst>
          </p:cNvPr>
          <p:cNvSpPr/>
          <p:nvPr/>
        </p:nvSpPr>
        <p:spPr>
          <a:xfrm>
            <a:off x="8400256" y="3671184"/>
            <a:ext cx="2088232" cy="765927"/>
          </a:xfrm>
          <a:prstGeom prst="rect">
            <a:avLst/>
          </a:prstGeom>
          <a:solidFill>
            <a:srgbClr val="F0F0F0"/>
          </a:solidFill>
          <a:ln>
            <a:solidFill>
              <a:srgbClr val="0068FF"/>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de-DE" sz="2000" b="1" dirty="0">
                <a:solidFill>
                  <a:schemeClr val="tx1"/>
                </a:solidFill>
              </a:rPr>
              <a:t>GND:</a:t>
            </a:r>
          </a:p>
          <a:p>
            <a:pPr algn="ctr"/>
            <a:r>
              <a:rPr lang="de-DE" sz="2000" dirty="0">
                <a:solidFill>
                  <a:schemeClr val="tx1"/>
                </a:solidFill>
              </a:rPr>
              <a:t>Signalfarbe blau</a:t>
            </a:r>
          </a:p>
        </p:txBody>
      </p:sp>
      <p:cxnSp>
        <p:nvCxnSpPr>
          <p:cNvPr id="13" name="Gerade Verbindung mit Pfeil 12">
            <a:extLst>
              <a:ext uri="{FF2B5EF4-FFF2-40B4-BE49-F238E27FC236}">
                <a16:creationId xmlns:a16="http://schemas.microsoft.com/office/drawing/2014/main" id="{42F148B6-3E7F-4718-9D1C-F1429D939DBE}"/>
              </a:ext>
            </a:extLst>
          </p:cNvPr>
          <p:cNvCxnSpPr>
            <a:cxnSpLocks/>
          </p:cNvCxnSpPr>
          <p:nvPr/>
        </p:nvCxnSpPr>
        <p:spPr>
          <a:xfrm flipH="1">
            <a:off x="983432" y="1174741"/>
            <a:ext cx="1368152" cy="2466954"/>
          </a:xfrm>
          <a:prstGeom prst="straightConnector1">
            <a:avLst/>
          </a:prstGeom>
          <a:ln w="50800">
            <a:solidFill>
              <a:srgbClr val="ED7B15"/>
            </a:solidFill>
            <a:tailEnd type="triangle"/>
          </a:ln>
        </p:spPr>
        <p:style>
          <a:lnRef idx="1">
            <a:schemeClr val="accent1"/>
          </a:lnRef>
          <a:fillRef idx="0">
            <a:schemeClr val="accent1"/>
          </a:fillRef>
          <a:effectRef idx="0">
            <a:schemeClr val="accent1"/>
          </a:effectRef>
          <a:fontRef idx="minor">
            <a:schemeClr val="tx1"/>
          </a:fontRef>
        </p:style>
      </p:cxnSp>
      <p:cxnSp>
        <p:nvCxnSpPr>
          <p:cNvPr id="14" name="Gerade Verbindung mit Pfeil 13">
            <a:extLst>
              <a:ext uri="{FF2B5EF4-FFF2-40B4-BE49-F238E27FC236}">
                <a16:creationId xmlns:a16="http://schemas.microsoft.com/office/drawing/2014/main" id="{E936191C-FC2D-4D1F-A49A-6610E6B3160E}"/>
              </a:ext>
            </a:extLst>
          </p:cNvPr>
          <p:cNvCxnSpPr>
            <a:cxnSpLocks/>
          </p:cNvCxnSpPr>
          <p:nvPr/>
        </p:nvCxnSpPr>
        <p:spPr>
          <a:xfrm>
            <a:off x="3503712" y="1174741"/>
            <a:ext cx="2195353" cy="2423958"/>
          </a:xfrm>
          <a:prstGeom prst="straightConnector1">
            <a:avLst/>
          </a:prstGeom>
          <a:ln w="50800">
            <a:solidFill>
              <a:srgbClr val="0068FF"/>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0591870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2. Die STA-Dokumentationsplattform (7)</a:t>
            </a:r>
          </a:p>
        </p:txBody>
      </p:sp>
      <p:sp>
        <p:nvSpPr>
          <p:cNvPr id="3" name="Textplatzhalter 2"/>
          <p:cNvSpPr>
            <a:spLocks noGrp="1"/>
          </p:cNvSpPr>
          <p:nvPr>
            <p:ph type="body" sz="quarter" idx="13"/>
          </p:nvPr>
        </p:nvSpPr>
        <p:spPr/>
        <p:txBody>
          <a:bodyPr/>
          <a:lstStyle/>
          <a:p>
            <a:r>
              <a:rPr lang="de-DE" b="1" dirty="0"/>
              <a:t>Hilfeseite: </a:t>
            </a:r>
            <a:r>
              <a:rPr lang="de-DE" b="1" dirty="0">
                <a:hlinkClick r:id="rId3"/>
              </a:rPr>
              <a:t>https://sta.dnb.de/doc/STA-HILFE-FAQ</a:t>
            </a:r>
            <a:endParaRPr lang="de-DE" b="1" dirty="0"/>
          </a:p>
          <a:p>
            <a:endParaRPr lang="de-DE" dirty="0"/>
          </a:p>
        </p:txBody>
      </p:sp>
      <p:sp>
        <p:nvSpPr>
          <p:cNvPr id="4" name="Fußzeilenplatzhalter 3"/>
          <p:cNvSpPr>
            <a:spLocks noGrp="1"/>
          </p:cNvSpPr>
          <p:nvPr>
            <p:ph type="ftr" sz="quarter" idx="14"/>
          </p:nvPr>
        </p:nvSpPr>
        <p:spPr/>
        <p:txBody>
          <a:bodyPr/>
          <a:lstStyle/>
          <a:p>
            <a:r>
              <a:rPr lang="de-DE"/>
              <a:t>Praxis-Update GND-Dokumentation | Teil 1 Die STA-Dokumentationsplattform - Aufbau und Nutzung | Stand: 20.02.2026 | CC0 1.0 Universal</a:t>
            </a:r>
            <a:endParaRPr lang="de-DE" dirty="0"/>
          </a:p>
        </p:txBody>
      </p:sp>
      <p:sp>
        <p:nvSpPr>
          <p:cNvPr id="5" name="Foliennummernplatzhalter 4"/>
          <p:cNvSpPr>
            <a:spLocks noGrp="1"/>
          </p:cNvSpPr>
          <p:nvPr>
            <p:ph type="sldNum" sz="quarter" idx="4"/>
          </p:nvPr>
        </p:nvSpPr>
        <p:spPr/>
        <p:txBody>
          <a:bodyPr/>
          <a:lstStyle/>
          <a:p>
            <a:fld id="{37474561-2573-4254-9F43-70AFC27DF993}" type="slidenum">
              <a:rPr lang="de-DE" b="1" smtClean="0"/>
              <a:pPr/>
              <a:t>18</a:t>
            </a:fld>
            <a:r>
              <a:rPr lang="de-DE" dirty="0"/>
              <a:t> | 38</a:t>
            </a:r>
          </a:p>
        </p:txBody>
      </p:sp>
      <p:pic>
        <p:nvPicPr>
          <p:cNvPr id="7" name="Grafik 6"/>
          <p:cNvPicPr>
            <a:picLocks noChangeAspect="1"/>
          </p:cNvPicPr>
          <p:nvPr/>
        </p:nvPicPr>
        <p:blipFill>
          <a:blip r:embed="rId4"/>
          <a:stretch>
            <a:fillRect/>
          </a:stretch>
        </p:blipFill>
        <p:spPr>
          <a:xfrm>
            <a:off x="407368" y="1268760"/>
            <a:ext cx="7702442" cy="4824536"/>
          </a:xfrm>
          <a:prstGeom prst="rect">
            <a:avLst/>
          </a:prstGeom>
          <a:ln>
            <a:solidFill>
              <a:schemeClr val="tx1"/>
            </a:solidFill>
          </a:ln>
        </p:spPr>
      </p:pic>
      <p:pic>
        <p:nvPicPr>
          <p:cNvPr id="6" name="Grafik 5"/>
          <p:cNvPicPr>
            <a:picLocks noChangeAspect="1"/>
          </p:cNvPicPr>
          <p:nvPr/>
        </p:nvPicPr>
        <p:blipFill>
          <a:blip r:embed="rId5"/>
          <a:stretch>
            <a:fillRect/>
          </a:stretch>
        </p:blipFill>
        <p:spPr>
          <a:xfrm>
            <a:off x="8359285" y="3573016"/>
            <a:ext cx="3497355" cy="2646356"/>
          </a:xfrm>
          <a:prstGeom prst="rect">
            <a:avLst/>
          </a:prstGeom>
          <a:ln>
            <a:solidFill>
              <a:schemeClr val="tx1"/>
            </a:solidFill>
          </a:ln>
        </p:spPr>
      </p:pic>
      <p:pic>
        <p:nvPicPr>
          <p:cNvPr id="8" name="Grafik 7"/>
          <p:cNvPicPr>
            <a:picLocks noChangeAspect="1"/>
          </p:cNvPicPr>
          <p:nvPr/>
        </p:nvPicPr>
        <p:blipFill>
          <a:blip r:embed="rId6"/>
          <a:stretch>
            <a:fillRect/>
          </a:stretch>
        </p:blipFill>
        <p:spPr>
          <a:xfrm>
            <a:off x="8784299" y="1268760"/>
            <a:ext cx="3361699" cy="1872208"/>
          </a:xfrm>
          <a:prstGeom prst="rect">
            <a:avLst/>
          </a:prstGeom>
          <a:ln>
            <a:solidFill>
              <a:schemeClr val="tx1"/>
            </a:solidFill>
          </a:ln>
        </p:spPr>
      </p:pic>
      <p:cxnSp>
        <p:nvCxnSpPr>
          <p:cNvPr id="10" name="Gerade Verbindung mit Pfeil 9"/>
          <p:cNvCxnSpPr/>
          <p:nvPr/>
        </p:nvCxnSpPr>
        <p:spPr>
          <a:xfrm>
            <a:off x="8976320" y="1916832"/>
            <a:ext cx="432048" cy="3600400"/>
          </a:xfrm>
          <a:prstGeom prst="straightConnector1">
            <a:avLst/>
          </a:prstGeom>
          <a:ln w="158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407079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2. Die STA-Dokumentationsplattform (8)</a:t>
            </a:r>
          </a:p>
        </p:txBody>
      </p:sp>
      <p:sp>
        <p:nvSpPr>
          <p:cNvPr id="3" name="Textplatzhalter 2"/>
          <p:cNvSpPr>
            <a:spLocks noGrp="1"/>
          </p:cNvSpPr>
          <p:nvPr>
            <p:ph type="body" sz="quarter" idx="13"/>
          </p:nvPr>
        </p:nvSpPr>
        <p:spPr>
          <a:xfrm>
            <a:off x="443130" y="768521"/>
            <a:ext cx="11521280" cy="5472608"/>
          </a:xfrm>
        </p:spPr>
        <p:txBody>
          <a:bodyPr/>
          <a:lstStyle/>
          <a:p>
            <a:pPr marL="0" indent="0">
              <a:buNone/>
            </a:pPr>
            <a:r>
              <a:rPr lang="de-DE" dirty="0"/>
              <a:t>Die Teile der </a:t>
            </a:r>
            <a:r>
              <a:rPr lang="de-DE" dirty="0" err="1"/>
              <a:t>Breadcrumb</a:t>
            </a:r>
            <a:r>
              <a:rPr lang="de-DE" dirty="0"/>
              <a:t>-Leiste sind anklickbar und führen auf</a:t>
            </a:r>
          </a:p>
          <a:p>
            <a:pPr marL="0" indent="0">
              <a:buNone/>
            </a:pPr>
            <a:endParaRPr lang="de-DE" dirty="0"/>
          </a:p>
          <a:p>
            <a:pPr lvl="1"/>
            <a:r>
              <a:rPr lang="de-DE" dirty="0"/>
              <a:t>eine übergeordnete Seite</a:t>
            </a:r>
          </a:p>
          <a:p>
            <a:pPr lvl="1"/>
            <a:endParaRPr lang="de-DE" dirty="0"/>
          </a:p>
          <a:p>
            <a:pPr lvl="1"/>
            <a:endParaRPr lang="de-DE" dirty="0"/>
          </a:p>
          <a:p>
            <a:pPr marL="201168" lvl="1" indent="0">
              <a:buNone/>
            </a:pPr>
            <a:r>
              <a:rPr lang="de-DE" dirty="0"/>
              <a:t/>
            </a:r>
            <a:br>
              <a:rPr lang="de-DE" dirty="0"/>
            </a:br>
            <a:endParaRPr lang="de-DE" dirty="0"/>
          </a:p>
          <a:p>
            <a:pPr lvl="1"/>
            <a:r>
              <a:rPr lang="de-DE" dirty="0"/>
              <a:t> eine Haupt- / Zwischenüberschrift auf der gleichen Seite</a:t>
            </a:r>
          </a:p>
          <a:p>
            <a:pPr lvl="1"/>
            <a:endParaRPr lang="de-DE" dirty="0"/>
          </a:p>
          <a:p>
            <a:pPr lvl="1"/>
            <a:endParaRPr lang="de-DE" dirty="0"/>
          </a:p>
          <a:p>
            <a:endParaRPr lang="de-DE" dirty="0"/>
          </a:p>
          <a:p>
            <a:endParaRPr lang="de-DE" dirty="0"/>
          </a:p>
        </p:txBody>
      </p:sp>
      <p:sp>
        <p:nvSpPr>
          <p:cNvPr id="4" name="Fußzeilenplatzhalter 3"/>
          <p:cNvSpPr>
            <a:spLocks noGrp="1"/>
          </p:cNvSpPr>
          <p:nvPr>
            <p:ph type="ftr" sz="quarter" idx="14"/>
          </p:nvPr>
        </p:nvSpPr>
        <p:spPr/>
        <p:txBody>
          <a:bodyPr/>
          <a:lstStyle/>
          <a:p>
            <a:r>
              <a:rPr lang="de-DE"/>
              <a:t>Praxis-Update GND-Dokumentation | Teil 1 Die STA-Dokumentationsplattform - Aufbau und Nutzung | Stand: 20.02.2026 | CC0 1.0 Universal</a:t>
            </a:r>
            <a:endParaRPr lang="de-DE" dirty="0"/>
          </a:p>
        </p:txBody>
      </p:sp>
      <p:sp>
        <p:nvSpPr>
          <p:cNvPr id="5" name="Foliennummernplatzhalter 4"/>
          <p:cNvSpPr>
            <a:spLocks noGrp="1"/>
          </p:cNvSpPr>
          <p:nvPr>
            <p:ph type="sldNum" sz="quarter" idx="4"/>
          </p:nvPr>
        </p:nvSpPr>
        <p:spPr/>
        <p:txBody>
          <a:bodyPr/>
          <a:lstStyle/>
          <a:p>
            <a:fld id="{37474561-2573-4254-9F43-70AFC27DF993}" type="slidenum">
              <a:rPr lang="de-DE" b="1" smtClean="0"/>
              <a:pPr/>
              <a:t>19</a:t>
            </a:fld>
            <a:r>
              <a:rPr lang="de-DE" dirty="0"/>
              <a:t> | 38</a:t>
            </a:r>
          </a:p>
        </p:txBody>
      </p:sp>
      <p:pic>
        <p:nvPicPr>
          <p:cNvPr id="6" name="Grafik 5"/>
          <p:cNvPicPr>
            <a:picLocks noChangeAspect="1"/>
          </p:cNvPicPr>
          <p:nvPr/>
        </p:nvPicPr>
        <p:blipFill>
          <a:blip r:embed="rId3"/>
          <a:stretch>
            <a:fillRect/>
          </a:stretch>
        </p:blipFill>
        <p:spPr>
          <a:xfrm>
            <a:off x="940872" y="2226049"/>
            <a:ext cx="5009629" cy="638169"/>
          </a:xfrm>
          <a:prstGeom prst="rect">
            <a:avLst/>
          </a:prstGeom>
          <a:ln>
            <a:solidFill>
              <a:schemeClr val="tx1"/>
            </a:solidFill>
          </a:ln>
        </p:spPr>
      </p:pic>
      <p:pic>
        <p:nvPicPr>
          <p:cNvPr id="8" name="Grafik 7"/>
          <p:cNvPicPr>
            <a:picLocks noChangeAspect="1"/>
          </p:cNvPicPr>
          <p:nvPr/>
        </p:nvPicPr>
        <p:blipFill>
          <a:blip r:embed="rId4"/>
          <a:stretch>
            <a:fillRect/>
          </a:stretch>
        </p:blipFill>
        <p:spPr>
          <a:xfrm>
            <a:off x="6731703" y="1299060"/>
            <a:ext cx="3201419" cy="1976060"/>
          </a:xfrm>
          <a:prstGeom prst="rect">
            <a:avLst/>
          </a:prstGeom>
          <a:ln>
            <a:solidFill>
              <a:schemeClr val="tx1"/>
            </a:solidFill>
          </a:ln>
        </p:spPr>
      </p:pic>
      <p:cxnSp>
        <p:nvCxnSpPr>
          <p:cNvPr id="10" name="Gerade Verbindung mit Pfeil 9"/>
          <p:cNvCxnSpPr/>
          <p:nvPr/>
        </p:nvCxnSpPr>
        <p:spPr>
          <a:xfrm flipV="1">
            <a:off x="2999656" y="1718638"/>
            <a:ext cx="3706878" cy="562361"/>
          </a:xfrm>
          <a:prstGeom prst="straightConnector1">
            <a:avLst/>
          </a:prstGeom>
          <a:ln w="22225">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15" name="Grafik 14"/>
          <p:cNvPicPr>
            <a:picLocks noChangeAspect="1"/>
          </p:cNvPicPr>
          <p:nvPr/>
        </p:nvPicPr>
        <p:blipFill>
          <a:blip r:embed="rId5"/>
          <a:stretch>
            <a:fillRect/>
          </a:stretch>
        </p:blipFill>
        <p:spPr>
          <a:xfrm>
            <a:off x="6654725" y="4301062"/>
            <a:ext cx="5436076" cy="2043509"/>
          </a:xfrm>
          <a:prstGeom prst="rect">
            <a:avLst/>
          </a:prstGeom>
          <a:ln>
            <a:solidFill>
              <a:schemeClr val="tx1"/>
            </a:solidFill>
          </a:ln>
        </p:spPr>
      </p:pic>
      <p:pic>
        <p:nvPicPr>
          <p:cNvPr id="16" name="Grafik 15"/>
          <p:cNvPicPr>
            <a:picLocks noChangeAspect="1"/>
          </p:cNvPicPr>
          <p:nvPr/>
        </p:nvPicPr>
        <p:blipFill>
          <a:blip r:embed="rId6"/>
          <a:stretch>
            <a:fillRect/>
          </a:stretch>
        </p:blipFill>
        <p:spPr>
          <a:xfrm>
            <a:off x="392792" y="4256166"/>
            <a:ext cx="5942410" cy="1708443"/>
          </a:xfrm>
          <a:prstGeom prst="rect">
            <a:avLst/>
          </a:prstGeom>
          <a:ln>
            <a:solidFill>
              <a:schemeClr val="tx1"/>
            </a:solidFill>
          </a:ln>
        </p:spPr>
      </p:pic>
      <p:cxnSp>
        <p:nvCxnSpPr>
          <p:cNvPr id="18" name="Gerade Verbindung mit Pfeil 17"/>
          <p:cNvCxnSpPr/>
          <p:nvPr/>
        </p:nvCxnSpPr>
        <p:spPr>
          <a:xfrm>
            <a:off x="2096317" y="4367617"/>
            <a:ext cx="4558408" cy="213511"/>
          </a:xfrm>
          <a:prstGeom prst="straightConnector1">
            <a:avLst/>
          </a:prstGeom>
          <a:ln w="2222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682139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A754891-9758-B696-28D1-1650569461FD}"/>
              </a:ext>
            </a:extLst>
          </p:cNvPr>
          <p:cNvSpPr>
            <a:spLocks noGrp="1"/>
          </p:cNvSpPr>
          <p:nvPr>
            <p:ph type="title"/>
          </p:nvPr>
        </p:nvSpPr>
        <p:spPr/>
        <p:txBody>
          <a:bodyPr>
            <a:normAutofit/>
          </a:bodyPr>
          <a:lstStyle/>
          <a:p>
            <a:r>
              <a:rPr lang="de-DE" b="1" dirty="0"/>
              <a:t>Praxis-Update GND-Dokumentation</a:t>
            </a:r>
            <a:endParaRPr lang="de-DE" dirty="0"/>
          </a:p>
        </p:txBody>
      </p:sp>
      <p:sp>
        <p:nvSpPr>
          <p:cNvPr id="3" name="Textplatzhalter 2">
            <a:extLst>
              <a:ext uri="{FF2B5EF4-FFF2-40B4-BE49-F238E27FC236}">
                <a16:creationId xmlns:a16="http://schemas.microsoft.com/office/drawing/2014/main" id="{9217F357-AA42-63DC-1B30-99D7DFB9604E}"/>
              </a:ext>
            </a:extLst>
          </p:cNvPr>
          <p:cNvSpPr>
            <a:spLocks noGrp="1"/>
          </p:cNvSpPr>
          <p:nvPr>
            <p:ph type="body" sz="quarter" idx="13"/>
          </p:nvPr>
        </p:nvSpPr>
        <p:spPr>
          <a:xfrm>
            <a:off x="407368" y="836712"/>
            <a:ext cx="11449272" cy="5472608"/>
          </a:xfrm>
        </p:spPr>
        <p:txBody>
          <a:bodyPr/>
          <a:lstStyle/>
          <a:p>
            <a:pPr marL="0" indent="0">
              <a:buNone/>
            </a:pPr>
            <a:r>
              <a:rPr lang="de-DE" sz="2200" dirty="0"/>
              <a:t>Informationen zur STA-Dokumentationsplattform und zur GND-Dokumentation</a:t>
            </a:r>
          </a:p>
          <a:p>
            <a:pPr marL="0" indent="0">
              <a:buNone/>
            </a:pPr>
            <a:r>
              <a:rPr lang="de-DE" sz="2200" b="1" dirty="0"/>
              <a:t>Inhalte:</a:t>
            </a:r>
          </a:p>
          <a:p>
            <a:pPr marL="0" indent="0">
              <a:buNone/>
            </a:pPr>
            <a:r>
              <a:rPr lang="de-DE" sz="2200" dirty="0"/>
              <a:t>Teil 1. Die STA-Dokumentationsplattform  - Aufbau und Nutzung </a:t>
            </a:r>
          </a:p>
          <a:p>
            <a:pPr marL="0" indent="0">
              <a:buNone/>
            </a:pPr>
            <a:r>
              <a:rPr lang="de-DE" sz="2200" dirty="0"/>
              <a:t>Teil 2. GND-Dokumentation</a:t>
            </a:r>
          </a:p>
          <a:p>
            <a:pPr marL="566928" lvl="1" indent="0">
              <a:buNone/>
            </a:pPr>
            <a:r>
              <a:rPr lang="de-DE" sz="2200" dirty="0"/>
              <a:t>Teil 2.1 Einführung </a:t>
            </a:r>
          </a:p>
          <a:p>
            <a:pPr marL="566928" lvl="1" indent="0">
              <a:buNone/>
            </a:pPr>
            <a:r>
              <a:rPr lang="de-DE" sz="2200" dirty="0"/>
              <a:t>Teil 2.2 Bereich Allgemeines </a:t>
            </a:r>
          </a:p>
          <a:p>
            <a:pPr marL="566928" lvl="1" indent="0">
              <a:buNone/>
            </a:pPr>
            <a:r>
              <a:rPr lang="de-DE" sz="2200" dirty="0"/>
              <a:t>Teil 2.3 Bereich Entitätstypen </a:t>
            </a:r>
          </a:p>
          <a:p>
            <a:pPr marL="566928" lvl="1" indent="0">
              <a:buNone/>
            </a:pPr>
            <a:r>
              <a:rPr lang="de-DE" sz="2200" dirty="0"/>
              <a:t>Teil 2.4 Bereich Datenmodell </a:t>
            </a:r>
          </a:p>
          <a:p>
            <a:pPr marL="0" indent="0">
              <a:buNone/>
            </a:pPr>
            <a:r>
              <a:rPr lang="de-DE" sz="2200" dirty="0"/>
              <a:t>Alle Trainingsmaterialien zur GND-Dokumentation sind unter </a:t>
            </a:r>
            <a:r>
              <a:rPr lang="de-DE" sz="2200" dirty="0">
                <a:hlinkClick r:id="rId3"/>
              </a:rPr>
              <a:t>CC0 1.0 Universal </a:t>
            </a:r>
            <a:r>
              <a:rPr lang="de-DE" sz="2200" dirty="0"/>
              <a:t>veröffentlicht und dürfen frei weiterverwendet werden. </a:t>
            </a:r>
            <a:r>
              <a:rPr lang="de-DE" sz="2000" dirty="0">
                <a:solidFill>
                  <a:srgbClr val="007EEF"/>
                </a:solidFill>
                <a:ea typeface="Segoe UI Symbol" panose="020B0502040204020203" pitchFamily="34" charset="0"/>
                <a:hlinkClick r:id="rId4" tooltip="Haupttitel"/>
              </a:rPr>
              <a:t></a:t>
            </a:r>
            <a:endParaRPr lang="de-DE" sz="2200" dirty="0"/>
          </a:p>
          <a:p>
            <a:pPr marL="0" indent="0">
              <a:buNone/>
            </a:pPr>
            <a:endParaRPr lang="de-DE" sz="2200" dirty="0"/>
          </a:p>
          <a:p>
            <a:endParaRPr lang="de-DE" sz="2200" dirty="0"/>
          </a:p>
        </p:txBody>
      </p:sp>
      <p:sp>
        <p:nvSpPr>
          <p:cNvPr id="4" name="Fußzeilenplatzhalter 3">
            <a:extLst>
              <a:ext uri="{FF2B5EF4-FFF2-40B4-BE49-F238E27FC236}">
                <a16:creationId xmlns:a16="http://schemas.microsoft.com/office/drawing/2014/main" id="{7DFCAC3E-F116-506E-BB5F-A6484D5C9162}"/>
              </a:ext>
            </a:extLst>
          </p:cNvPr>
          <p:cNvSpPr>
            <a:spLocks noGrp="1"/>
          </p:cNvSpPr>
          <p:nvPr>
            <p:ph type="ftr" sz="quarter" idx="1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900" b="0" i="0" u="none" strike="noStrike" kern="1200" cap="none" spc="0" normalizeH="0" baseline="0" noProof="0">
                <a:ln>
                  <a:noFill/>
                </a:ln>
                <a:solidFill>
                  <a:srgbClr val="FFFFFF"/>
                </a:solidFill>
                <a:effectLst/>
                <a:uLnTx/>
                <a:uFillTx/>
                <a:latin typeface="Calibri"/>
                <a:ea typeface="+mn-ea"/>
                <a:cs typeface="+mn-cs"/>
              </a:rPr>
              <a:t>Praxis-Update GND-Dokumentation | Teil 1 Die STA-Dokumentationsplattform - Aufbau und Nutzung | Stand: 20.02.2026 | CC0 1.0 Universal</a:t>
            </a:r>
            <a:endParaRPr kumimoji="0" lang="de-DE" sz="900" b="0" i="0" u="none" strike="noStrike" kern="1200" cap="none" spc="0" normalizeH="0" baseline="0" noProof="0" dirty="0">
              <a:ln>
                <a:noFill/>
              </a:ln>
              <a:solidFill>
                <a:srgbClr val="FFFFFF"/>
              </a:solidFill>
              <a:effectLst/>
              <a:uLnTx/>
              <a:uFillTx/>
              <a:latin typeface="Calibri"/>
              <a:ea typeface="+mn-ea"/>
              <a:cs typeface="+mn-cs"/>
            </a:endParaRPr>
          </a:p>
        </p:txBody>
      </p:sp>
      <p:sp>
        <p:nvSpPr>
          <p:cNvPr id="5" name="Foliennummernplatzhalter 4">
            <a:extLst>
              <a:ext uri="{FF2B5EF4-FFF2-40B4-BE49-F238E27FC236}">
                <a16:creationId xmlns:a16="http://schemas.microsoft.com/office/drawing/2014/main" id="{7E0051F1-2036-B666-E721-9DEADA034DD4}"/>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7474561-2573-4254-9F43-70AFC27DF993}" type="slidenum">
              <a:rPr kumimoji="0" lang="de-DE" sz="800" b="1" i="0" u="none" strike="noStrike" kern="1200" cap="none" spc="0" normalizeH="0" baseline="0" noProof="0" smtClean="0">
                <a:ln>
                  <a:noFill/>
                </a:ln>
                <a:solidFill>
                  <a:srgbClr val="FFFFFF">
                    <a:lumMod val="85000"/>
                  </a:srgbClr>
                </a:solidFill>
                <a:effectLst/>
                <a:uLnTx/>
                <a:uFillTx/>
                <a:latin typeface="Verdana" panose="020B0604030504040204" pitchFamily="34" charset="0"/>
                <a:ea typeface="Verdana" panose="020B060403050404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a:t>
            </a:fld>
            <a:r>
              <a:rPr kumimoji="0" lang="de-DE" sz="800" b="0" i="0" u="none" strike="noStrike" kern="1200" cap="none" spc="0" normalizeH="0" baseline="0" noProof="0" dirty="0">
                <a:ln>
                  <a:noFill/>
                </a:ln>
                <a:solidFill>
                  <a:srgbClr val="FFFFFF">
                    <a:lumMod val="85000"/>
                  </a:srgbClr>
                </a:solidFill>
                <a:effectLst/>
                <a:uLnTx/>
                <a:uFillTx/>
                <a:latin typeface="Verdana" panose="020B0604030504040204" pitchFamily="34" charset="0"/>
                <a:ea typeface="Verdana" panose="020B0604030504040204" pitchFamily="34" charset="0"/>
              </a:rPr>
              <a:t> | 38</a:t>
            </a:r>
          </a:p>
        </p:txBody>
      </p:sp>
    </p:spTree>
    <p:extLst>
      <p:ext uri="{BB962C8B-B14F-4D97-AF65-F5344CB8AC3E}">
        <p14:creationId xmlns:p14="http://schemas.microsoft.com/office/powerpoint/2010/main" val="363653995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2. Die STA-Dokumentationsplattform (9)</a:t>
            </a:r>
          </a:p>
        </p:txBody>
      </p:sp>
      <p:sp>
        <p:nvSpPr>
          <p:cNvPr id="3" name="Textplatzhalter 2"/>
          <p:cNvSpPr>
            <a:spLocks noGrp="1"/>
          </p:cNvSpPr>
          <p:nvPr>
            <p:ph type="body" sz="quarter" idx="13"/>
          </p:nvPr>
        </p:nvSpPr>
        <p:spPr>
          <a:xfrm>
            <a:off x="186423" y="661586"/>
            <a:ext cx="11701848" cy="5472608"/>
          </a:xfrm>
        </p:spPr>
        <p:txBody>
          <a:bodyPr/>
          <a:lstStyle/>
          <a:p>
            <a:r>
              <a:rPr lang="de-DE" b="1" dirty="0"/>
              <a:t>Zusammenspiel der Texte auf der Plattform</a:t>
            </a:r>
          </a:p>
          <a:p>
            <a:pPr lvl="1"/>
            <a:r>
              <a:rPr lang="de-DE" dirty="0"/>
              <a:t>Grundsatz: Ein Text wird in einem "Baustein" erfasst und in verschiedenen Kontexten angezeigt.</a:t>
            </a:r>
          </a:p>
          <a:p>
            <a:pPr lvl="1"/>
            <a:r>
              <a:rPr lang="de-DE" dirty="0"/>
              <a:t>Die Texte von RDA DACH für die Erfassung von Personen, Familien, Körperschaften werden in den Entitätstypbeschreibungen der GND-Dokumentation in gleichem Wortlaut angezeigt.</a:t>
            </a:r>
          </a:p>
          <a:p>
            <a:endParaRPr lang="de-DE" dirty="0"/>
          </a:p>
          <a:p>
            <a:endParaRPr lang="de-DE" dirty="0"/>
          </a:p>
          <a:p>
            <a:endParaRPr lang="de-DE" dirty="0"/>
          </a:p>
        </p:txBody>
      </p:sp>
      <p:sp>
        <p:nvSpPr>
          <p:cNvPr id="4" name="Fußzeilenplatzhalter 3"/>
          <p:cNvSpPr>
            <a:spLocks noGrp="1"/>
          </p:cNvSpPr>
          <p:nvPr>
            <p:ph type="ftr" sz="quarter" idx="14"/>
          </p:nvPr>
        </p:nvSpPr>
        <p:spPr/>
        <p:txBody>
          <a:bodyPr/>
          <a:lstStyle/>
          <a:p>
            <a:r>
              <a:rPr lang="de-DE"/>
              <a:t>Praxis-Update GND-Dokumentation | Teil 1 Die STA-Dokumentationsplattform - Aufbau und Nutzung | Stand: 20.02.2026 | CC0 1.0 Universal</a:t>
            </a:r>
            <a:endParaRPr lang="de-DE" dirty="0"/>
          </a:p>
        </p:txBody>
      </p:sp>
      <p:sp>
        <p:nvSpPr>
          <p:cNvPr id="5" name="Foliennummernplatzhalter 4"/>
          <p:cNvSpPr>
            <a:spLocks noGrp="1"/>
          </p:cNvSpPr>
          <p:nvPr>
            <p:ph type="sldNum" sz="quarter" idx="4"/>
          </p:nvPr>
        </p:nvSpPr>
        <p:spPr/>
        <p:txBody>
          <a:bodyPr/>
          <a:lstStyle/>
          <a:p>
            <a:fld id="{37474561-2573-4254-9F43-70AFC27DF993}" type="slidenum">
              <a:rPr lang="de-DE" b="1" smtClean="0"/>
              <a:pPr/>
              <a:t>20</a:t>
            </a:fld>
            <a:r>
              <a:rPr lang="de-DE" dirty="0"/>
              <a:t> | 38</a:t>
            </a:r>
          </a:p>
        </p:txBody>
      </p:sp>
      <p:pic>
        <p:nvPicPr>
          <p:cNvPr id="8" name="Grafik 7"/>
          <p:cNvPicPr>
            <a:picLocks noChangeAspect="1"/>
          </p:cNvPicPr>
          <p:nvPr/>
        </p:nvPicPr>
        <p:blipFill>
          <a:blip r:embed="rId3"/>
          <a:stretch>
            <a:fillRect/>
          </a:stretch>
        </p:blipFill>
        <p:spPr>
          <a:xfrm>
            <a:off x="355909" y="2872664"/>
            <a:ext cx="5475958" cy="3445959"/>
          </a:xfrm>
          <a:prstGeom prst="rect">
            <a:avLst/>
          </a:prstGeom>
          <a:ln>
            <a:solidFill>
              <a:schemeClr val="tx1"/>
            </a:solidFill>
          </a:ln>
        </p:spPr>
      </p:pic>
      <p:sp>
        <p:nvSpPr>
          <p:cNvPr id="9" name="Rechteck 8"/>
          <p:cNvSpPr/>
          <p:nvPr/>
        </p:nvSpPr>
        <p:spPr>
          <a:xfrm>
            <a:off x="367460" y="3103962"/>
            <a:ext cx="3208259" cy="164917"/>
          </a:xfrm>
          <a:prstGeom prst="rect">
            <a:avLst/>
          </a:prstGeom>
          <a:noFill/>
          <a:ln w="31750">
            <a:solidFill>
              <a:srgbClr val="FF0000">
                <a:alpha val="9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1" name="Grafik 10"/>
          <p:cNvPicPr>
            <a:picLocks noChangeAspect="1"/>
          </p:cNvPicPr>
          <p:nvPr/>
        </p:nvPicPr>
        <p:blipFill>
          <a:blip r:embed="rId4"/>
          <a:stretch>
            <a:fillRect/>
          </a:stretch>
        </p:blipFill>
        <p:spPr>
          <a:xfrm>
            <a:off x="6281661" y="2872664"/>
            <a:ext cx="5516936" cy="3448085"/>
          </a:xfrm>
          <a:prstGeom prst="rect">
            <a:avLst/>
          </a:prstGeom>
          <a:ln>
            <a:solidFill>
              <a:schemeClr val="tx1"/>
            </a:solidFill>
          </a:ln>
        </p:spPr>
      </p:pic>
      <p:sp>
        <p:nvSpPr>
          <p:cNvPr id="10" name="Rechteck 9"/>
          <p:cNvSpPr/>
          <p:nvPr/>
        </p:nvSpPr>
        <p:spPr>
          <a:xfrm>
            <a:off x="6281661" y="3103962"/>
            <a:ext cx="2766667" cy="151344"/>
          </a:xfrm>
          <a:prstGeom prst="rect">
            <a:avLst/>
          </a:prstGeom>
          <a:noFill/>
          <a:ln w="31750">
            <a:solidFill>
              <a:srgbClr val="FF0000">
                <a:alpha val="9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254446889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2. Die STA-Dokumentationsplattform (10)</a:t>
            </a:r>
          </a:p>
        </p:txBody>
      </p:sp>
      <p:sp>
        <p:nvSpPr>
          <p:cNvPr id="3" name="Textplatzhalter 2"/>
          <p:cNvSpPr>
            <a:spLocks noGrp="1"/>
          </p:cNvSpPr>
          <p:nvPr>
            <p:ph type="body" sz="quarter" idx="13"/>
          </p:nvPr>
        </p:nvSpPr>
        <p:spPr>
          <a:xfrm>
            <a:off x="335360" y="692696"/>
            <a:ext cx="11521280" cy="5616624"/>
          </a:xfrm>
        </p:spPr>
        <p:txBody>
          <a:bodyPr/>
          <a:lstStyle/>
          <a:p>
            <a:endParaRPr lang="de-DE" dirty="0"/>
          </a:p>
          <a:p>
            <a:endParaRPr lang="de-DE" dirty="0"/>
          </a:p>
          <a:p>
            <a:endParaRPr lang="de-DE" dirty="0"/>
          </a:p>
          <a:p>
            <a:pPr marL="0" fontAlgn="t">
              <a:spcBef>
                <a:spcPts val="0"/>
              </a:spcBef>
              <a:spcAft>
                <a:spcPts val="0"/>
              </a:spcAft>
            </a:pPr>
            <a:endParaRPr lang="de-DE" dirty="0">
              <a:latin typeface="Arial" panose="020B0604020202020204" pitchFamily="34" charset="0"/>
            </a:endParaRPr>
          </a:p>
          <a:p>
            <a:endParaRPr lang="de-DE" dirty="0"/>
          </a:p>
        </p:txBody>
      </p:sp>
      <p:sp>
        <p:nvSpPr>
          <p:cNvPr id="4" name="Fußzeilenplatzhalter 3"/>
          <p:cNvSpPr>
            <a:spLocks noGrp="1"/>
          </p:cNvSpPr>
          <p:nvPr>
            <p:ph type="ftr" sz="quarter" idx="14"/>
          </p:nvPr>
        </p:nvSpPr>
        <p:spPr/>
        <p:txBody>
          <a:bodyPr/>
          <a:lstStyle/>
          <a:p>
            <a:r>
              <a:rPr lang="de-DE"/>
              <a:t>Praxis-Update GND-Dokumentation | Teil 1 Die STA-Dokumentationsplattform - Aufbau und Nutzung | Stand: 20.02.2026 | CC0 1.0 Universal</a:t>
            </a:r>
            <a:endParaRPr lang="de-DE" dirty="0"/>
          </a:p>
        </p:txBody>
      </p:sp>
      <p:sp>
        <p:nvSpPr>
          <p:cNvPr id="5" name="Foliennummernplatzhalter 4"/>
          <p:cNvSpPr>
            <a:spLocks noGrp="1"/>
          </p:cNvSpPr>
          <p:nvPr>
            <p:ph type="sldNum" sz="quarter" idx="4"/>
          </p:nvPr>
        </p:nvSpPr>
        <p:spPr/>
        <p:txBody>
          <a:bodyPr/>
          <a:lstStyle/>
          <a:p>
            <a:fld id="{37474561-2573-4254-9F43-70AFC27DF993}" type="slidenum">
              <a:rPr lang="de-DE" b="1" smtClean="0"/>
              <a:pPr/>
              <a:t>21</a:t>
            </a:fld>
            <a:r>
              <a:rPr lang="de-DE" dirty="0"/>
              <a:t> | 38</a:t>
            </a:r>
          </a:p>
        </p:txBody>
      </p:sp>
      <p:graphicFrame>
        <p:nvGraphicFramePr>
          <p:cNvPr id="6" name="Tabelle 5"/>
          <p:cNvGraphicFramePr>
            <a:graphicFrameLocks noGrp="1"/>
          </p:cNvGraphicFramePr>
          <p:nvPr>
            <p:extLst>
              <p:ext uri="{D42A27DB-BD31-4B8C-83A1-F6EECF244321}">
                <p14:modId xmlns:p14="http://schemas.microsoft.com/office/powerpoint/2010/main" val="3537332409"/>
              </p:ext>
            </p:extLst>
          </p:nvPr>
        </p:nvGraphicFramePr>
        <p:xfrm>
          <a:off x="479376" y="1603997"/>
          <a:ext cx="11521282" cy="3238872"/>
        </p:xfrm>
        <a:graphic>
          <a:graphicData uri="http://schemas.openxmlformats.org/drawingml/2006/table">
            <a:tbl>
              <a:tblPr firstRow="1" bandRow="1">
                <a:tableStyleId>{5C22544A-7EE6-4342-B048-85BDC9FD1C3A}</a:tableStyleId>
              </a:tblPr>
              <a:tblGrid>
                <a:gridCol w="5760641">
                  <a:extLst>
                    <a:ext uri="{9D8B030D-6E8A-4147-A177-3AD203B41FA5}">
                      <a16:colId xmlns:a16="http://schemas.microsoft.com/office/drawing/2014/main" val="1959405099"/>
                    </a:ext>
                  </a:extLst>
                </a:gridCol>
                <a:gridCol w="5760641">
                  <a:extLst>
                    <a:ext uri="{9D8B030D-6E8A-4147-A177-3AD203B41FA5}">
                      <a16:colId xmlns:a16="http://schemas.microsoft.com/office/drawing/2014/main" val="1797639929"/>
                    </a:ext>
                  </a:extLst>
                </a:gridCol>
              </a:tblGrid>
              <a:tr h="648072">
                <a:tc>
                  <a:txBody>
                    <a:bodyPr/>
                    <a:lstStyle/>
                    <a:p>
                      <a:r>
                        <a:rPr lang="de-DE" sz="2000" b="1" dirty="0">
                          <a:solidFill>
                            <a:schemeClr val="bg1"/>
                          </a:solidFill>
                          <a:latin typeface="+mn-lt"/>
                          <a:ea typeface="Verdana" panose="020B0604030504040204" pitchFamily="34" charset="0"/>
                        </a:rPr>
                        <a:t>Bisher</a:t>
                      </a:r>
                    </a:p>
                  </a:txBody>
                  <a:tcPr anchor="ctr">
                    <a:solidFill>
                      <a:srgbClr val="0068FF"/>
                    </a:solidFill>
                  </a:tcPr>
                </a:tc>
                <a:tc>
                  <a:txBody>
                    <a:bodyPr/>
                    <a:lstStyle/>
                    <a:p>
                      <a:r>
                        <a:rPr lang="de-DE" sz="2000" b="1" dirty="0">
                          <a:solidFill>
                            <a:schemeClr val="bg1"/>
                          </a:solidFill>
                          <a:latin typeface="+mn-lt"/>
                          <a:ea typeface="Verdana" panose="020B0604030504040204" pitchFamily="34" charset="0"/>
                        </a:rPr>
                        <a:t>Neu</a:t>
                      </a:r>
                    </a:p>
                  </a:txBody>
                  <a:tcPr anchor="ctr">
                    <a:solidFill>
                      <a:srgbClr val="0068FF"/>
                    </a:solidFill>
                  </a:tcPr>
                </a:tc>
                <a:extLst>
                  <a:ext uri="{0D108BD9-81ED-4DB2-BD59-A6C34878D82A}">
                    <a16:rowId xmlns:a16="http://schemas.microsoft.com/office/drawing/2014/main" val="3926081647"/>
                  </a:ext>
                </a:extLst>
              </a:tr>
              <a:tr h="64807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2000" dirty="0"/>
                        <a:t>Zahlen, die als Ziffern oder als Wörter ausgedrückt sind, werden in der Form erfasst, in der sie in der Informationsquelle erscheinen.</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2000" dirty="0">
                        <a:latin typeface="+mn-lt"/>
                        <a:ea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2000" b="0" i="0" kern="1200" dirty="0">
                          <a:solidFill>
                            <a:schemeClr val="dk1"/>
                          </a:solidFill>
                          <a:effectLst/>
                          <a:latin typeface="+mn-lt"/>
                          <a:ea typeface="+mn-ea"/>
                          <a:cs typeface="+mn-cs"/>
                        </a:rPr>
                        <a:t>Wenn Sie einen Namen erfassen, erfassen Sie Zahlen, die als Ziffern oder als Wörter geschrieben sind, in der Form, in der sie in der Informationsquelle erscheinen.</a:t>
                      </a:r>
                      <a:endParaRPr lang="de-DE" sz="2000" dirty="0">
                        <a:latin typeface="+mn-lt"/>
                        <a:ea typeface="Verdana" panose="020B0604030504040204" pitchFamily="34" charset="0"/>
                      </a:endParaRPr>
                    </a:p>
                  </a:txBody>
                  <a:tcPr/>
                </a:tc>
                <a:extLst>
                  <a:ext uri="{0D108BD9-81ED-4DB2-BD59-A6C34878D82A}">
                    <a16:rowId xmlns:a16="http://schemas.microsoft.com/office/drawing/2014/main" val="2558844434"/>
                  </a:ext>
                </a:extLst>
              </a:tr>
              <a:tr h="64807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2000" b="0" i="0" kern="1200" dirty="0">
                          <a:solidFill>
                            <a:schemeClr val="dk1"/>
                          </a:solidFill>
                          <a:effectLst/>
                          <a:latin typeface="+mn-lt"/>
                          <a:ea typeface="+mn-ea"/>
                          <a:cs typeface="+mn-cs"/>
                        </a:rPr>
                        <a:t>Erscheinen verschiedene Namen in der Informationsquelle, wird der förmlich präsentierte Name genommen.</a:t>
                      </a:r>
                    </a:p>
                    <a:p>
                      <a:endParaRPr lang="de-DE" sz="1800" dirty="0">
                        <a:latin typeface="+mn-lt"/>
                        <a:ea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2000" b="0" i="0" kern="1200" dirty="0">
                          <a:solidFill>
                            <a:schemeClr val="dk1"/>
                          </a:solidFill>
                          <a:effectLst/>
                          <a:latin typeface="+mn-lt"/>
                          <a:ea typeface="+mn-ea"/>
                          <a:cs typeface="+mn-cs"/>
                        </a:rPr>
                        <a:t>Wenn unterschiedliche Formen des Namens in der bevorzugten Informationsquelle erscheinen, wählen Sie die Form des Namens, die förmlich präsentiert ist. </a:t>
                      </a:r>
                      <a:endParaRPr lang="de-DE" sz="2000" dirty="0">
                        <a:latin typeface="+mn-lt"/>
                        <a:ea typeface="Verdana" panose="020B0604030504040204" pitchFamily="34" charset="0"/>
                      </a:endParaRPr>
                    </a:p>
                  </a:txBody>
                  <a:tcPr/>
                </a:tc>
                <a:extLst>
                  <a:ext uri="{0D108BD9-81ED-4DB2-BD59-A6C34878D82A}">
                    <a16:rowId xmlns:a16="http://schemas.microsoft.com/office/drawing/2014/main" val="2908746425"/>
                  </a:ext>
                </a:extLst>
              </a:tr>
            </a:tbl>
          </a:graphicData>
        </a:graphic>
      </p:graphicFrame>
      <p:sp>
        <p:nvSpPr>
          <p:cNvPr id="7" name="Rechteck 6"/>
          <p:cNvSpPr/>
          <p:nvPr/>
        </p:nvSpPr>
        <p:spPr>
          <a:xfrm>
            <a:off x="340195" y="664395"/>
            <a:ext cx="3342453" cy="830997"/>
          </a:xfrm>
          <a:prstGeom prst="rect">
            <a:avLst/>
          </a:prstGeom>
        </p:spPr>
        <p:txBody>
          <a:bodyPr wrap="none">
            <a:spAutoFit/>
          </a:bodyPr>
          <a:lstStyle/>
          <a:p>
            <a:r>
              <a:rPr lang="de-DE" sz="2400" b="1" dirty="0"/>
              <a:t>Absprachen für die Texte</a:t>
            </a:r>
            <a:endParaRPr lang="de-DE" sz="2400" dirty="0"/>
          </a:p>
          <a:p>
            <a:r>
              <a:rPr lang="de-DE" sz="2400" dirty="0"/>
              <a:t>Aktive Sprache</a:t>
            </a:r>
          </a:p>
        </p:txBody>
      </p:sp>
      <p:sp>
        <p:nvSpPr>
          <p:cNvPr id="8" name="Rechteck 7"/>
          <p:cNvSpPr/>
          <p:nvPr/>
        </p:nvSpPr>
        <p:spPr>
          <a:xfrm>
            <a:off x="1991544" y="5584366"/>
            <a:ext cx="9865096" cy="461665"/>
          </a:xfrm>
          <a:prstGeom prst="rect">
            <a:avLst/>
          </a:prstGeom>
        </p:spPr>
        <p:txBody>
          <a:bodyPr wrap="square">
            <a:spAutoFit/>
          </a:bodyPr>
          <a:lstStyle/>
          <a:p>
            <a:r>
              <a:rPr lang="de-DE" sz="2400" dirty="0"/>
              <a:t>"Erfassen Sie" bedeutet nicht, dass etwas obligatorisch zu erfassen ist!</a:t>
            </a:r>
          </a:p>
        </p:txBody>
      </p:sp>
      <p:sp>
        <p:nvSpPr>
          <p:cNvPr id="10" name="Rechteck 9"/>
          <p:cNvSpPr/>
          <p:nvPr/>
        </p:nvSpPr>
        <p:spPr>
          <a:xfrm>
            <a:off x="376968" y="5630297"/>
            <a:ext cx="1512168" cy="421414"/>
          </a:xfrm>
          <a:prstGeom prst="rect">
            <a:avLst/>
          </a:prstGeom>
          <a:solidFill>
            <a:srgbClr val="F0F0F0"/>
          </a:solidFill>
          <a:ln>
            <a:solidFill>
              <a:srgbClr val="0068FF"/>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de-DE" sz="2400" b="1" dirty="0">
                <a:solidFill>
                  <a:schemeClr val="tx1"/>
                </a:solidFill>
              </a:rPr>
              <a:t>Hinweis</a:t>
            </a:r>
          </a:p>
        </p:txBody>
      </p:sp>
    </p:spTree>
    <p:extLst>
      <p:ext uri="{BB962C8B-B14F-4D97-AF65-F5344CB8AC3E}">
        <p14:creationId xmlns:p14="http://schemas.microsoft.com/office/powerpoint/2010/main" val="53810094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2. Die STA-Dokumentationsplattform (11)</a:t>
            </a:r>
          </a:p>
        </p:txBody>
      </p:sp>
      <p:sp>
        <p:nvSpPr>
          <p:cNvPr id="3" name="Textplatzhalter 2"/>
          <p:cNvSpPr>
            <a:spLocks noGrp="1"/>
          </p:cNvSpPr>
          <p:nvPr>
            <p:ph type="body" sz="quarter" idx="13"/>
          </p:nvPr>
        </p:nvSpPr>
        <p:spPr/>
        <p:txBody>
          <a:bodyPr/>
          <a:lstStyle/>
          <a:p>
            <a:r>
              <a:rPr lang="de-DE" dirty="0"/>
              <a:t>Die obligatorische Erfassung von Merkmalen ist erkennbar</a:t>
            </a:r>
            <a:br>
              <a:rPr lang="de-DE" dirty="0"/>
            </a:br>
            <a:endParaRPr lang="de-DE" dirty="0"/>
          </a:p>
          <a:p>
            <a:pPr lvl="1"/>
            <a:r>
              <a:rPr lang="de-DE" dirty="0"/>
              <a:t>in der </a:t>
            </a:r>
            <a:r>
              <a:rPr lang="de-DE" b="1" dirty="0"/>
              <a:t>GND-Umsetzung im Kopf</a:t>
            </a:r>
            <a:endParaRPr lang="de-DE" dirty="0"/>
          </a:p>
          <a:p>
            <a:pPr lvl="1"/>
            <a:r>
              <a:rPr lang="de-DE" dirty="0"/>
              <a:t>in den </a:t>
            </a:r>
            <a:r>
              <a:rPr lang="de-DE" b="1" dirty="0"/>
              <a:t>Anwendungskontexten</a:t>
            </a:r>
            <a:endParaRPr lang="de-DE" dirty="0"/>
          </a:p>
          <a:p>
            <a:pPr lvl="1"/>
            <a:endParaRPr lang="de-DE" dirty="0"/>
          </a:p>
          <a:p>
            <a:endParaRPr lang="de-DE" dirty="0"/>
          </a:p>
        </p:txBody>
      </p:sp>
      <p:sp>
        <p:nvSpPr>
          <p:cNvPr id="4" name="Fußzeilenplatzhalter 3"/>
          <p:cNvSpPr>
            <a:spLocks noGrp="1"/>
          </p:cNvSpPr>
          <p:nvPr>
            <p:ph type="ftr" sz="quarter" idx="14"/>
          </p:nvPr>
        </p:nvSpPr>
        <p:spPr/>
        <p:txBody>
          <a:bodyPr/>
          <a:lstStyle/>
          <a:p>
            <a:r>
              <a:rPr lang="de-DE"/>
              <a:t>Praxis-Update GND-Dokumentation | Teil 1 Die STA-Dokumentationsplattform - Aufbau und Nutzung | Stand: 20.02.2026 | CC0 1.0 Universal</a:t>
            </a:r>
            <a:endParaRPr lang="de-DE" dirty="0"/>
          </a:p>
        </p:txBody>
      </p:sp>
      <p:sp>
        <p:nvSpPr>
          <p:cNvPr id="5" name="Foliennummernplatzhalter 4"/>
          <p:cNvSpPr>
            <a:spLocks noGrp="1"/>
          </p:cNvSpPr>
          <p:nvPr>
            <p:ph type="sldNum" sz="quarter" idx="4"/>
          </p:nvPr>
        </p:nvSpPr>
        <p:spPr/>
        <p:txBody>
          <a:bodyPr/>
          <a:lstStyle/>
          <a:p>
            <a:fld id="{37474561-2573-4254-9F43-70AFC27DF993}" type="slidenum">
              <a:rPr lang="de-DE" b="1" smtClean="0"/>
              <a:pPr/>
              <a:t>22</a:t>
            </a:fld>
            <a:r>
              <a:rPr lang="de-DE" dirty="0"/>
              <a:t> | 38</a:t>
            </a:r>
          </a:p>
        </p:txBody>
      </p:sp>
      <p:pic>
        <p:nvPicPr>
          <p:cNvPr id="8" name="Grafik 7"/>
          <p:cNvPicPr>
            <a:picLocks noChangeAspect="1"/>
          </p:cNvPicPr>
          <p:nvPr/>
        </p:nvPicPr>
        <p:blipFill>
          <a:blip r:embed="rId3"/>
          <a:stretch>
            <a:fillRect/>
          </a:stretch>
        </p:blipFill>
        <p:spPr>
          <a:xfrm>
            <a:off x="119336" y="2833596"/>
            <a:ext cx="5849166" cy="1657581"/>
          </a:xfrm>
          <a:prstGeom prst="rect">
            <a:avLst/>
          </a:prstGeom>
          <a:ln>
            <a:solidFill>
              <a:schemeClr val="tx1"/>
            </a:solidFill>
          </a:ln>
        </p:spPr>
      </p:pic>
      <p:pic>
        <p:nvPicPr>
          <p:cNvPr id="9" name="Grafik 8"/>
          <p:cNvPicPr>
            <a:picLocks noChangeAspect="1"/>
          </p:cNvPicPr>
          <p:nvPr/>
        </p:nvPicPr>
        <p:blipFill>
          <a:blip r:embed="rId4"/>
          <a:stretch>
            <a:fillRect/>
          </a:stretch>
        </p:blipFill>
        <p:spPr>
          <a:xfrm>
            <a:off x="6072149" y="1268760"/>
            <a:ext cx="6133104" cy="4787254"/>
          </a:xfrm>
          <a:prstGeom prst="rect">
            <a:avLst/>
          </a:prstGeom>
          <a:ln>
            <a:solidFill>
              <a:schemeClr val="tx1"/>
            </a:solidFill>
          </a:ln>
        </p:spPr>
      </p:pic>
      <p:cxnSp>
        <p:nvCxnSpPr>
          <p:cNvPr id="11" name="Gerade Verbindung mit Pfeil 10"/>
          <p:cNvCxnSpPr/>
          <p:nvPr/>
        </p:nvCxnSpPr>
        <p:spPr>
          <a:xfrm flipV="1">
            <a:off x="4943872" y="1484784"/>
            <a:ext cx="1024630" cy="216024"/>
          </a:xfrm>
          <a:prstGeom prst="straightConnector1">
            <a:avLst/>
          </a:prstGeom>
          <a:ln w="158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Gerade Verbindung mit Pfeil 12"/>
          <p:cNvCxnSpPr/>
          <p:nvPr/>
        </p:nvCxnSpPr>
        <p:spPr>
          <a:xfrm flipH="1">
            <a:off x="3287688" y="2348880"/>
            <a:ext cx="864096" cy="936104"/>
          </a:xfrm>
          <a:prstGeom prst="straightConnector1">
            <a:avLst/>
          </a:prstGeom>
          <a:ln w="158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2806678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2. Die STA-Dokumentationsplattform (12)</a:t>
            </a:r>
          </a:p>
        </p:txBody>
      </p:sp>
      <p:sp>
        <p:nvSpPr>
          <p:cNvPr id="3" name="Textplatzhalter 2"/>
          <p:cNvSpPr>
            <a:spLocks noGrp="1"/>
          </p:cNvSpPr>
          <p:nvPr>
            <p:ph type="body" sz="quarter" idx="13"/>
          </p:nvPr>
        </p:nvSpPr>
        <p:spPr>
          <a:xfrm>
            <a:off x="191344" y="836712"/>
            <a:ext cx="11665296" cy="5472608"/>
          </a:xfrm>
        </p:spPr>
        <p:txBody>
          <a:bodyPr/>
          <a:lstStyle/>
          <a:p>
            <a:r>
              <a:rPr lang="de-DE" dirty="0"/>
              <a:t>Die obligatorische Erfassung von Merkmalen bei Personen ist erkennbar</a:t>
            </a:r>
          </a:p>
          <a:p>
            <a:endParaRPr lang="de-DE" dirty="0"/>
          </a:p>
          <a:p>
            <a:pPr lvl="1"/>
            <a:r>
              <a:rPr lang="de-DE" dirty="0"/>
              <a:t>im Text </a:t>
            </a:r>
            <a:r>
              <a:rPr lang="de-DE" dirty="0" smtClean="0"/>
              <a:t>"</a:t>
            </a:r>
            <a:r>
              <a:rPr lang="de-DE" dirty="0" smtClean="0">
                <a:hlinkClick r:id="rId3"/>
              </a:rPr>
              <a:t>Individualisierung </a:t>
            </a:r>
            <a:r>
              <a:rPr lang="de-DE" dirty="0">
                <a:hlinkClick r:id="rId3"/>
              </a:rPr>
              <a:t>von </a:t>
            </a:r>
            <a:r>
              <a:rPr lang="de-DE" dirty="0" smtClean="0">
                <a:hlinkClick r:id="rId3"/>
              </a:rPr>
              <a:t>Personen</a:t>
            </a:r>
            <a:r>
              <a:rPr lang="de-DE" dirty="0" smtClean="0"/>
              <a:t>"</a:t>
            </a:r>
            <a:endParaRPr lang="de-DE" dirty="0"/>
          </a:p>
          <a:p>
            <a:pPr lvl="1"/>
            <a:r>
              <a:rPr lang="de-DE" dirty="0" smtClean="0"/>
              <a:t>in Kombination mit </a:t>
            </a:r>
            <a:r>
              <a:rPr lang="de-DE" dirty="0"/>
              <a:t>Statusangaben </a:t>
            </a:r>
            <a:r>
              <a:rPr lang="de-DE" dirty="0" smtClean="0"/>
              <a:t>bei</a:t>
            </a:r>
            <a:br>
              <a:rPr lang="de-DE" dirty="0" smtClean="0"/>
            </a:br>
            <a:r>
              <a:rPr lang="de-DE" dirty="0" smtClean="0"/>
              <a:t>manchen Merkmalen </a:t>
            </a:r>
            <a:r>
              <a:rPr lang="de-DE" dirty="0"/>
              <a:t>in der Entitätstyp-</a:t>
            </a:r>
            <a:br>
              <a:rPr lang="de-DE" dirty="0"/>
            </a:br>
            <a:r>
              <a:rPr lang="de-DE" dirty="0" err="1"/>
              <a:t>beschreibung</a:t>
            </a:r>
            <a:r>
              <a:rPr lang="de-DE" dirty="0"/>
              <a:t> Personen </a:t>
            </a:r>
            <a:br>
              <a:rPr lang="de-DE" dirty="0"/>
            </a:br>
            <a:endParaRPr lang="de-DE" dirty="0"/>
          </a:p>
        </p:txBody>
      </p:sp>
      <p:sp>
        <p:nvSpPr>
          <p:cNvPr id="4" name="Fußzeilenplatzhalter 3"/>
          <p:cNvSpPr>
            <a:spLocks noGrp="1"/>
          </p:cNvSpPr>
          <p:nvPr>
            <p:ph type="ftr" sz="quarter" idx="14"/>
          </p:nvPr>
        </p:nvSpPr>
        <p:spPr/>
        <p:txBody>
          <a:bodyPr/>
          <a:lstStyle/>
          <a:p>
            <a:r>
              <a:rPr lang="de-DE"/>
              <a:t>Praxis-Update GND-Dokumentation | Teil 1 Die STA-Dokumentationsplattform - Aufbau und Nutzung | Stand: 20.02.2026 | CC0 1.0 Universal</a:t>
            </a:r>
            <a:endParaRPr lang="de-DE" dirty="0"/>
          </a:p>
        </p:txBody>
      </p:sp>
      <p:sp>
        <p:nvSpPr>
          <p:cNvPr id="5" name="Foliennummernplatzhalter 4"/>
          <p:cNvSpPr>
            <a:spLocks noGrp="1"/>
          </p:cNvSpPr>
          <p:nvPr>
            <p:ph type="sldNum" sz="quarter" idx="4"/>
          </p:nvPr>
        </p:nvSpPr>
        <p:spPr/>
        <p:txBody>
          <a:bodyPr/>
          <a:lstStyle/>
          <a:p>
            <a:fld id="{37474561-2573-4254-9F43-70AFC27DF993}" type="slidenum">
              <a:rPr lang="de-DE" b="1" smtClean="0"/>
              <a:pPr/>
              <a:t>23</a:t>
            </a:fld>
            <a:r>
              <a:rPr lang="de-DE" dirty="0"/>
              <a:t> | 38</a:t>
            </a:r>
          </a:p>
        </p:txBody>
      </p:sp>
      <p:pic>
        <p:nvPicPr>
          <p:cNvPr id="6" name="Grafik 5"/>
          <p:cNvPicPr>
            <a:picLocks noChangeAspect="1"/>
          </p:cNvPicPr>
          <p:nvPr/>
        </p:nvPicPr>
        <p:blipFill>
          <a:blip r:embed="rId4"/>
          <a:stretch>
            <a:fillRect/>
          </a:stretch>
        </p:blipFill>
        <p:spPr>
          <a:xfrm>
            <a:off x="6096000" y="1210417"/>
            <a:ext cx="6051792" cy="2362599"/>
          </a:xfrm>
          <a:prstGeom prst="rect">
            <a:avLst/>
          </a:prstGeom>
          <a:ln>
            <a:solidFill>
              <a:schemeClr val="tx1"/>
            </a:solidFill>
          </a:ln>
        </p:spPr>
      </p:pic>
      <p:pic>
        <p:nvPicPr>
          <p:cNvPr id="9" name="Grafik 8"/>
          <p:cNvPicPr>
            <a:picLocks noChangeAspect="1"/>
          </p:cNvPicPr>
          <p:nvPr/>
        </p:nvPicPr>
        <p:blipFill>
          <a:blip r:embed="rId5"/>
          <a:stretch>
            <a:fillRect/>
          </a:stretch>
        </p:blipFill>
        <p:spPr>
          <a:xfrm>
            <a:off x="335360" y="3470474"/>
            <a:ext cx="9107171" cy="2838846"/>
          </a:xfrm>
          <a:prstGeom prst="rect">
            <a:avLst/>
          </a:prstGeom>
          <a:ln>
            <a:solidFill>
              <a:schemeClr val="tx1"/>
            </a:solidFill>
          </a:ln>
        </p:spPr>
      </p:pic>
      <p:sp>
        <p:nvSpPr>
          <p:cNvPr id="10" name="Ellipse 9"/>
          <p:cNvSpPr/>
          <p:nvPr/>
        </p:nvSpPr>
        <p:spPr>
          <a:xfrm>
            <a:off x="6096000" y="1984854"/>
            <a:ext cx="1368152" cy="87936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1" name="Ellipse 10"/>
          <p:cNvSpPr/>
          <p:nvPr/>
        </p:nvSpPr>
        <p:spPr>
          <a:xfrm>
            <a:off x="2711624" y="4725144"/>
            <a:ext cx="3312368" cy="80735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75816141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2. Die STA-Dokumentationsplattform (13)</a:t>
            </a:r>
          </a:p>
        </p:txBody>
      </p:sp>
      <p:sp>
        <p:nvSpPr>
          <p:cNvPr id="3" name="Textplatzhalter 2"/>
          <p:cNvSpPr>
            <a:spLocks noGrp="1"/>
          </p:cNvSpPr>
          <p:nvPr>
            <p:ph type="body" sz="quarter" idx="13"/>
          </p:nvPr>
        </p:nvSpPr>
        <p:spPr/>
        <p:txBody>
          <a:bodyPr/>
          <a:lstStyle/>
          <a:p>
            <a:endParaRPr lang="de-DE" b="1" dirty="0"/>
          </a:p>
          <a:p>
            <a:r>
              <a:rPr lang="de-DE" b="1" dirty="0"/>
              <a:t>Absprachen zu den wichtigsten Benennungen</a:t>
            </a:r>
          </a:p>
          <a:p>
            <a:endParaRPr lang="de-DE" dirty="0"/>
          </a:p>
          <a:p>
            <a:endParaRPr lang="de-DE" dirty="0"/>
          </a:p>
          <a:p>
            <a:pPr marL="0" fontAlgn="t">
              <a:spcBef>
                <a:spcPts val="0"/>
              </a:spcBef>
              <a:spcAft>
                <a:spcPts val="0"/>
              </a:spcAft>
            </a:pPr>
            <a:endParaRPr lang="de-DE" dirty="0">
              <a:latin typeface="Arial" panose="020B0604020202020204" pitchFamily="34" charset="0"/>
            </a:endParaRPr>
          </a:p>
          <a:p>
            <a:endParaRPr lang="de-DE" dirty="0"/>
          </a:p>
        </p:txBody>
      </p:sp>
      <p:sp>
        <p:nvSpPr>
          <p:cNvPr id="4" name="Fußzeilenplatzhalter 3"/>
          <p:cNvSpPr>
            <a:spLocks noGrp="1"/>
          </p:cNvSpPr>
          <p:nvPr>
            <p:ph type="ftr" sz="quarter" idx="14"/>
          </p:nvPr>
        </p:nvSpPr>
        <p:spPr/>
        <p:txBody>
          <a:bodyPr/>
          <a:lstStyle/>
          <a:p>
            <a:r>
              <a:rPr lang="de-DE"/>
              <a:t>Praxis-Update GND-Dokumentation | Teil 1 Die STA-Dokumentationsplattform - Aufbau und Nutzung | Stand: 20.02.2026 | CC0 1.0 Universal</a:t>
            </a:r>
            <a:endParaRPr lang="de-DE" dirty="0"/>
          </a:p>
        </p:txBody>
      </p:sp>
      <p:sp>
        <p:nvSpPr>
          <p:cNvPr id="5" name="Foliennummernplatzhalter 4"/>
          <p:cNvSpPr>
            <a:spLocks noGrp="1"/>
          </p:cNvSpPr>
          <p:nvPr>
            <p:ph type="sldNum" sz="quarter" idx="4"/>
          </p:nvPr>
        </p:nvSpPr>
        <p:spPr/>
        <p:txBody>
          <a:bodyPr/>
          <a:lstStyle/>
          <a:p>
            <a:fld id="{37474561-2573-4254-9F43-70AFC27DF993}" type="slidenum">
              <a:rPr lang="de-DE" b="1" smtClean="0"/>
              <a:pPr/>
              <a:t>24</a:t>
            </a:fld>
            <a:r>
              <a:rPr lang="de-DE" dirty="0"/>
              <a:t> | 38</a:t>
            </a:r>
          </a:p>
        </p:txBody>
      </p:sp>
      <p:graphicFrame>
        <p:nvGraphicFramePr>
          <p:cNvPr id="6" name="Tabelle 5"/>
          <p:cNvGraphicFramePr>
            <a:graphicFrameLocks noGrp="1"/>
          </p:cNvGraphicFramePr>
          <p:nvPr>
            <p:extLst>
              <p:ext uri="{D42A27DB-BD31-4B8C-83A1-F6EECF244321}">
                <p14:modId xmlns:p14="http://schemas.microsoft.com/office/powerpoint/2010/main" val="1229055219"/>
              </p:ext>
            </p:extLst>
          </p:nvPr>
        </p:nvGraphicFramePr>
        <p:xfrm>
          <a:off x="407368" y="2492896"/>
          <a:ext cx="11521282" cy="2032012"/>
        </p:xfrm>
        <a:graphic>
          <a:graphicData uri="http://schemas.openxmlformats.org/drawingml/2006/table">
            <a:tbl>
              <a:tblPr firstRow="1" bandRow="1">
                <a:tableStyleId>{5C22544A-7EE6-4342-B048-85BDC9FD1C3A}</a:tableStyleId>
              </a:tblPr>
              <a:tblGrid>
                <a:gridCol w="5688632">
                  <a:extLst>
                    <a:ext uri="{9D8B030D-6E8A-4147-A177-3AD203B41FA5}">
                      <a16:colId xmlns:a16="http://schemas.microsoft.com/office/drawing/2014/main" val="1959405099"/>
                    </a:ext>
                  </a:extLst>
                </a:gridCol>
                <a:gridCol w="5832650">
                  <a:extLst>
                    <a:ext uri="{9D8B030D-6E8A-4147-A177-3AD203B41FA5}">
                      <a16:colId xmlns:a16="http://schemas.microsoft.com/office/drawing/2014/main" val="1797639929"/>
                    </a:ext>
                  </a:extLst>
                </a:gridCol>
              </a:tblGrid>
              <a:tr h="432048">
                <a:tc>
                  <a:txBody>
                    <a:bodyPr/>
                    <a:lstStyle/>
                    <a:p>
                      <a:r>
                        <a:rPr lang="de-DE" sz="2000" b="1" dirty="0">
                          <a:solidFill>
                            <a:schemeClr val="bg1"/>
                          </a:solidFill>
                          <a:latin typeface="+mn-lt"/>
                          <a:ea typeface="Verdana" panose="020B0604030504040204" pitchFamily="34" charset="0"/>
                        </a:rPr>
                        <a:t>Bisher verwendete Terminologie</a:t>
                      </a:r>
                    </a:p>
                  </a:txBody>
                  <a:tcPr anchor="ctr">
                    <a:solidFill>
                      <a:srgbClr val="0068FF"/>
                    </a:solidFill>
                  </a:tcPr>
                </a:tc>
                <a:tc>
                  <a:txBody>
                    <a:bodyPr/>
                    <a:lstStyle/>
                    <a:p>
                      <a:r>
                        <a:rPr lang="de-DE" sz="2000" b="1" dirty="0">
                          <a:solidFill>
                            <a:schemeClr val="bg1"/>
                          </a:solidFill>
                          <a:latin typeface="+mn-lt"/>
                          <a:ea typeface="Verdana" panose="020B0604030504040204" pitchFamily="34" charset="0"/>
                        </a:rPr>
                        <a:t>Jetzt</a:t>
                      </a:r>
                      <a:r>
                        <a:rPr lang="de-DE" sz="2000" b="1" baseline="0" dirty="0">
                          <a:solidFill>
                            <a:schemeClr val="bg1"/>
                          </a:solidFill>
                          <a:latin typeface="+mn-lt"/>
                          <a:ea typeface="Verdana" panose="020B0604030504040204" pitchFamily="34" charset="0"/>
                        </a:rPr>
                        <a:t> zu verwendende Terminologie</a:t>
                      </a:r>
                      <a:endParaRPr lang="de-DE" sz="2000" b="1" dirty="0">
                        <a:solidFill>
                          <a:schemeClr val="bg1"/>
                        </a:solidFill>
                        <a:latin typeface="+mn-lt"/>
                        <a:ea typeface="Verdana" panose="020B0604030504040204" pitchFamily="34" charset="0"/>
                      </a:endParaRPr>
                    </a:p>
                  </a:txBody>
                  <a:tcPr anchor="ctr">
                    <a:solidFill>
                      <a:srgbClr val="0068FF"/>
                    </a:solidFill>
                  </a:tcPr>
                </a:tc>
                <a:extLst>
                  <a:ext uri="{0D108BD9-81ED-4DB2-BD59-A6C34878D82A}">
                    <a16:rowId xmlns:a16="http://schemas.microsoft.com/office/drawing/2014/main" val="3926081647"/>
                  </a:ext>
                </a:extLst>
              </a:tr>
              <a:tr h="430872">
                <a:tc>
                  <a:txBody>
                    <a:bodyPr/>
                    <a:lstStyle/>
                    <a:p>
                      <a:r>
                        <a:rPr lang="de-DE" sz="2000" b="0" i="0" kern="1200" dirty="0" err="1">
                          <a:solidFill>
                            <a:schemeClr val="dk1"/>
                          </a:solidFill>
                          <a:effectLst/>
                          <a:latin typeface="+mn-lt"/>
                          <a:ea typeface="+mn-ea"/>
                          <a:cs typeface="+mn-cs"/>
                        </a:rPr>
                        <a:t>Teilfeld</a:t>
                      </a:r>
                      <a:endParaRPr lang="de-DE" sz="2000" b="0" i="0" kern="1200" dirty="0">
                        <a:solidFill>
                          <a:schemeClr val="dk1"/>
                        </a:solidFill>
                        <a:effectLst/>
                        <a:latin typeface="+mn-lt"/>
                        <a:ea typeface="+mn-ea"/>
                        <a:cs typeface="+mn-cs"/>
                      </a:endParaRPr>
                    </a:p>
                  </a:txBody>
                  <a:tcPr/>
                </a:tc>
                <a:tc>
                  <a:txBody>
                    <a:bodyPr/>
                    <a:lstStyle/>
                    <a:p>
                      <a:r>
                        <a:rPr lang="de-DE" sz="2000" dirty="0">
                          <a:latin typeface="+mn-lt"/>
                          <a:ea typeface="Verdana" panose="020B0604030504040204" pitchFamily="34" charset="0"/>
                        </a:rPr>
                        <a:t>Unterfeld</a:t>
                      </a:r>
                    </a:p>
                  </a:txBody>
                  <a:tcPr/>
                </a:tc>
                <a:extLst>
                  <a:ext uri="{0D108BD9-81ED-4DB2-BD59-A6C34878D82A}">
                    <a16:rowId xmlns:a16="http://schemas.microsoft.com/office/drawing/2014/main" val="850765546"/>
                  </a:ext>
                </a:extLst>
              </a:tr>
              <a:tr h="468052">
                <a:tc>
                  <a:txBody>
                    <a:bodyPr/>
                    <a:lstStyle/>
                    <a:p>
                      <a:r>
                        <a:rPr lang="de-DE" sz="2000" b="0" i="0" kern="1200" dirty="0">
                          <a:solidFill>
                            <a:schemeClr val="dk1"/>
                          </a:solidFill>
                          <a:effectLst/>
                          <a:latin typeface="+mn-lt"/>
                          <a:ea typeface="+mn-ea"/>
                          <a:cs typeface="+mn-cs"/>
                        </a:rPr>
                        <a:t>Originalschrift</a:t>
                      </a:r>
                    </a:p>
                  </a:txBody>
                  <a:tcPr/>
                </a:tc>
                <a:tc>
                  <a:txBody>
                    <a:bodyPr/>
                    <a:lstStyle/>
                    <a:p>
                      <a:r>
                        <a:rPr lang="de-DE" sz="2000" dirty="0">
                          <a:latin typeface="+mn-lt"/>
                          <a:ea typeface="Verdana" panose="020B0604030504040204" pitchFamily="34" charset="0"/>
                        </a:rPr>
                        <a:t>Nicht-lateinische Schrift</a:t>
                      </a:r>
                    </a:p>
                  </a:txBody>
                  <a:tcPr/>
                </a:tc>
                <a:extLst>
                  <a:ext uri="{0D108BD9-81ED-4DB2-BD59-A6C34878D82A}">
                    <a16:rowId xmlns:a16="http://schemas.microsoft.com/office/drawing/2014/main" val="591382472"/>
                  </a:ext>
                </a:extLst>
              </a:tr>
              <a:tr h="468052">
                <a:tc>
                  <a:txBody>
                    <a:bodyPr/>
                    <a:lstStyle/>
                    <a:p>
                      <a:r>
                        <a:rPr lang="de-DE" sz="2000" b="0" i="0" kern="1200" dirty="0">
                          <a:solidFill>
                            <a:schemeClr val="dk1"/>
                          </a:solidFill>
                          <a:effectLst/>
                          <a:latin typeface="+mn-lt"/>
                          <a:ea typeface="+mn-ea"/>
                          <a:cs typeface="+mn-cs"/>
                        </a:rPr>
                        <a:t>Satzart</a:t>
                      </a:r>
                      <a:br>
                        <a:rPr lang="de-DE" sz="2000" b="0" i="0" kern="1200" dirty="0">
                          <a:solidFill>
                            <a:schemeClr val="dk1"/>
                          </a:solidFill>
                          <a:effectLst/>
                          <a:latin typeface="+mn-lt"/>
                          <a:ea typeface="+mn-ea"/>
                          <a:cs typeface="+mn-cs"/>
                        </a:rPr>
                      </a:br>
                      <a:r>
                        <a:rPr lang="de-DE" sz="2000" b="0" i="0" kern="1200" dirty="0" err="1">
                          <a:solidFill>
                            <a:schemeClr val="dk1"/>
                          </a:solidFill>
                          <a:effectLst/>
                          <a:latin typeface="+mn-lt"/>
                          <a:ea typeface="+mn-ea"/>
                          <a:cs typeface="+mn-cs"/>
                        </a:rPr>
                        <a:t>Satztyp</a:t>
                      </a:r>
                      <a:endParaRPr lang="de-DE" sz="2000" b="0" i="0" kern="1200" dirty="0">
                        <a:solidFill>
                          <a:schemeClr val="dk1"/>
                        </a:solidFill>
                        <a:effectLst/>
                        <a:latin typeface="+mn-lt"/>
                        <a:ea typeface="+mn-ea"/>
                        <a:cs typeface="+mn-cs"/>
                      </a:endParaRPr>
                    </a:p>
                  </a:txBody>
                  <a:tcPr/>
                </a:tc>
                <a:tc>
                  <a:txBody>
                    <a:bodyPr/>
                    <a:lstStyle/>
                    <a:p>
                      <a:r>
                        <a:rPr lang="de-DE" sz="2000" dirty="0">
                          <a:latin typeface="+mn-lt"/>
                          <a:ea typeface="Verdana" panose="020B0604030504040204" pitchFamily="34" charset="0"/>
                        </a:rPr>
                        <a:t>Satzart: Datenfeld (PICA) "Tb1"</a:t>
                      </a:r>
                      <a:br>
                        <a:rPr lang="de-DE" sz="2000" dirty="0">
                          <a:latin typeface="+mn-lt"/>
                          <a:ea typeface="Verdana" panose="020B0604030504040204" pitchFamily="34" charset="0"/>
                        </a:rPr>
                      </a:br>
                      <a:r>
                        <a:rPr lang="de-DE" sz="2000" dirty="0" err="1">
                          <a:latin typeface="+mn-lt"/>
                          <a:ea typeface="Verdana" panose="020B0604030504040204" pitchFamily="34" charset="0"/>
                        </a:rPr>
                        <a:t>Satztyp</a:t>
                      </a:r>
                      <a:r>
                        <a:rPr lang="de-DE" sz="2000" dirty="0">
                          <a:latin typeface="+mn-lt"/>
                          <a:ea typeface="Verdana" panose="020B0604030504040204" pitchFamily="34" charset="0"/>
                        </a:rPr>
                        <a:t>:</a:t>
                      </a:r>
                      <a:r>
                        <a:rPr lang="de-DE" sz="2000" baseline="0" dirty="0">
                          <a:latin typeface="+mn-lt"/>
                          <a:ea typeface="Verdana" panose="020B0604030504040204" pitchFamily="34" charset="0"/>
                        </a:rPr>
                        <a:t> Unterfeld "p/b/f/g/s/u"</a:t>
                      </a:r>
                      <a:endParaRPr lang="de-DE" sz="2000" dirty="0">
                        <a:latin typeface="+mn-lt"/>
                        <a:ea typeface="Verdana" panose="020B0604030504040204" pitchFamily="34" charset="0"/>
                      </a:endParaRPr>
                    </a:p>
                  </a:txBody>
                  <a:tcPr/>
                </a:tc>
                <a:extLst>
                  <a:ext uri="{0D108BD9-81ED-4DB2-BD59-A6C34878D82A}">
                    <a16:rowId xmlns:a16="http://schemas.microsoft.com/office/drawing/2014/main" val="1775359784"/>
                  </a:ext>
                </a:extLst>
              </a:tr>
            </a:tbl>
          </a:graphicData>
        </a:graphic>
      </p:graphicFrame>
    </p:spTree>
    <p:extLst>
      <p:ext uri="{BB962C8B-B14F-4D97-AF65-F5344CB8AC3E}">
        <p14:creationId xmlns:p14="http://schemas.microsoft.com/office/powerpoint/2010/main" val="420784896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2. Die STA-Dokumentationsplattform (15)</a:t>
            </a:r>
          </a:p>
        </p:txBody>
      </p:sp>
      <p:sp>
        <p:nvSpPr>
          <p:cNvPr id="3" name="Textplatzhalter 2"/>
          <p:cNvSpPr>
            <a:spLocks noGrp="1"/>
          </p:cNvSpPr>
          <p:nvPr>
            <p:ph type="body" sz="quarter" idx="13"/>
          </p:nvPr>
        </p:nvSpPr>
        <p:spPr/>
        <p:txBody>
          <a:bodyPr/>
          <a:lstStyle/>
          <a:p>
            <a:r>
              <a:rPr lang="de-DE" b="1" dirty="0"/>
              <a:t>Absprachen für die Texte</a:t>
            </a:r>
            <a:r>
              <a:rPr lang="de-DE" dirty="0"/>
              <a:t/>
            </a:r>
            <a:br>
              <a:rPr lang="de-DE" dirty="0"/>
            </a:br>
            <a:r>
              <a:rPr lang="de-DE" dirty="0"/>
              <a:t> </a:t>
            </a:r>
          </a:p>
          <a:p>
            <a:pPr marL="201168" lvl="1" indent="0">
              <a:buNone/>
            </a:pPr>
            <a:endParaRPr lang="de-DE" dirty="0"/>
          </a:p>
          <a:p>
            <a:pPr lvl="1"/>
            <a:r>
              <a:rPr lang="de-DE" dirty="0"/>
              <a:t>Auf der Plattform wird in Formulierungen das inklusive </a:t>
            </a:r>
            <a:r>
              <a:rPr lang="de-DE" u="sng" dirty="0"/>
              <a:t>oder</a:t>
            </a:r>
            <a:r>
              <a:rPr lang="de-DE" dirty="0"/>
              <a:t> verwendet. Damit werden die beiden Möglichkeiten "oder" oder auch "und/oder" ausgedrückt.</a:t>
            </a:r>
          </a:p>
          <a:p>
            <a:pPr lvl="1"/>
            <a:endParaRPr lang="de-DE" dirty="0"/>
          </a:p>
          <a:p>
            <a:pPr marL="201168" lvl="1" indent="0">
              <a:buNone/>
            </a:pPr>
            <a:r>
              <a:rPr lang="de-DE" dirty="0"/>
              <a:t>Beispiel "</a:t>
            </a:r>
            <a:r>
              <a:rPr lang="de-DE" dirty="0">
                <a:hlinkClick r:id="rId3"/>
              </a:rPr>
              <a:t>Entitätstypbeschreibung Softwareprodukte/Identifizierende Merkmale</a:t>
            </a:r>
            <a:r>
              <a:rPr lang="de-DE" dirty="0" smtClean="0"/>
              <a:t>"</a:t>
            </a:r>
            <a:br>
              <a:rPr lang="de-DE" dirty="0" smtClean="0"/>
            </a:br>
            <a:endParaRPr lang="de-DE" dirty="0"/>
          </a:p>
          <a:p>
            <a:pPr marL="201168" lvl="1" indent="0">
              <a:buNone/>
            </a:pPr>
            <a:r>
              <a:rPr lang="de-DE" dirty="0"/>
              <a:t>Erfassen Sie einen identifizierenden Zusatz zum abweichenden Namen des Softwareprodukts, wenn er homonym zu der bevorzugten </a:t>
            </a:r>
            <a:r>
              <a:rPr lang="de-DE" b="1" dirty="0"/>
              <a:t>oder</a:t>
            </a:r>
            <a:r>
              <a:rPr lang="de-DE" dirty="0"/>
              <a:t> abweichenden Benennung bzw. dem bevorzugten </a:t>
            </a:r>
            <a:r>
              <a:rPr lang="de-DE" b="1" dirty="0"/>
              <a:t>oder</a:t>
            </a:r>
            <a:r>
              <a:rPr lang="de-DE" dirty="0"/>
              <a:t> abweichenden Namen einer anderen Entität ist.</a:t>
            </a:r>
          </a:p>
          <a:p>
            <a:pPr marL="201168" lvl="1" indent="0">
              <a:buNone/>
            </a:pPr>
            <a:endParaRPr lang="de-DE" dirty="0"/>
          </a:p>
        </p:txBody>
      </p:sp>
      <p:sp>
        <p:nvSpPr>
          <p:cNvPr id="4" name="Fußzeilenplatzhalter 3"/>
          <p:cNvSpPr>
            <a:spLocks noGrp="1"/>
          </p:cNvSpPr>
          <p:nvPr>
            <p:ph type="ftr" sz="quarter" idx="14"/>
          </p:nvPr>
        </p:nvSpPr>
        <p:spPr/>
        <p:txBody>
          <a:bodyPr/>
          <a:lstStyle/>
          <a:p>
            <a:r>
              <a:rPr lang="de-DE"/>
              <a:t>Praxis-Update GND-Dokumentation | Teil 1 Die STA-Dokumentationsplattform - Aufbau und Nutzung | Stand: 20.02.2026 | CC0 1.0 Universal</a:t>
            </a:r>
            <a:endParaRPr lang="de-DE" dirty="0"/>
          </a:p>
        </p:txBody>
      </p:sp>
      <p:sp>
        <p:nvSpPr>
          <p:cNvPr id="5" name="Foliennummernplatzhalter 4"/>
          <p:cNvSpPr>
            <a:spLocks noGrp="1"/>
          </p:cNvSpPr>
          <p:nvPr>
            <p:ph type="sldNum" sz="quarter" idx="4"/>
          </p:nvPr>
        </p:nvSpPr>
        <p:spPr/>
        <p:txBody>
          <a:bodyPr/>
          <a:lstStyle/>
          <a:p>
            <a:fld id="{37474561-2573-4254-9F43-70AFC27DF993}" type="slidenum">
              <a:rPr lang="de-DE" b="1" smtClean="0"/>
              <a:pPr/>
              <a:t>25</a:t>
            </a:fld>
            <a:r>
              <a:rPr lang="de-DE" dirty="0"/>
              <a:t> | 38</a:t>
            </a:r>
          </a:p>
        </p:txBody>
      </p:sp>
    </p:spTree>
    <p:extLst>
      <p:ext uri="{BB962C8B-B14F-4D97-AF65-F5344CB8AC3E}">
        <p14:creationId xmlns:p14="http://schemas.microsoft.com/office/powerpoint/2010/main" val="338132906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2. Die STA-Dokumentationsplattform (16)</a:t>
            </a:r>
          </a:p>
        </p:txBody>
      </p:sp>
      <p:sp>
        <p:nvSpPr>
          <p:cNvPr id="3" name="Textplatzhalter 2"/>
          <p:cNvSpPr>
            <a:spLocks noGrp="1"/>
          </p:cNvSpPr>
          <p:nvPr>
            <p:ph type="body" sz="quarter" idx="13"/>
          </p:nvPr>
        </p:nvSpPr>
        <p:spPr/>
        <p:txBody>
          <a:bodyPr/>
          <a:lstStyle/>
          <a:p>
            <a:r>
              <a:rPr lang="de-DE" b="1" dirty="0"/>
              <a:t>Verlinkungen</a:t>
            </a:r>
            <a:br>
              <a:rPr lang="de-DE" b="1" dirty="0"/>
            </a:br>
            <a:endParaRPr lang="de-DE" sz="1000" b="1" dirty="0"/>
          </a:p>
          <a:p>
            <a:r>
              <a:rPr lang="de-DE" dirty="0"/>
              <a:t>Auf der Plattform werden Verlinkungen verwendet, um auf weiterführende Informationen hinzuweisen.</a:t>
            </a:r>
            <a:br>
              <a:rPr lang="de-DE" dirty="0"/>
            </a:br>
            <a:endParaRPr lang="de-DE" dirty="0"/>
          </a:p>
          <a:p>
            <a:r>
              <a:rPr lang="de-DE" dirty="0"/>
              <a:t>Verlinkungen führen zu</a:t>
            </a:r>
          </a:p>
          <a:p>
            <a:pPr lvl="1"/>
            <a:r>
              <a:rPr lang="de-DE" dirty="0" smtClean="0"/>
              <a:t>andere Seiten </a:t>
            </a:r>
            <a:r>
              <a:rPr lang="de-DE" dirty="0"/>
              <a:t>im gleichen Hauptbereich</a:t>
            </a:r>
          </a:p>
          <a:p>
            <a:pPr lvl="1"/>
            <a:r>
              <a:rPr lang="de-DE" dirty="0" smtClean="0"/>
              <a:t>andere Seiten </a:t>
            </a:r>
            <a:r>
              <a:rPr lang="de-DE" dirty="0"/>
              <a:t>in einem anderen Hauptbereich</a:t>
            </a:r>
          </a:p>
          <a:p>
            <a:pPr lvl="1"/>
            <a:r>
              <a:rPr lang="de-DE" dirty="0"/>
              <a:t>anderen Abschnitten auf der angezeigten Seite</a:t>
            </a:r>
          </a:p>
          <a:p>
            <a:pPr lvl="1"/>
            <a:r>
              <a:rPr lang="de-DE" dirty="0"/>
              <a:t>Texten außerhalb der STA-Dokumentationsplattform</a:t>
            </a:r>
          </a:p>
          <a:p>
            <a:pPr lvl="1"/>
            <a:endParaRPr lang="de-DE" dirty="0"/>
          </a:p>
        </p:txBody>
      </p:sp>
      <p:sp>
        <p:nvSpPr>
          <p:cNvPr id="4" name="Fußzeilenplatzhalter 3"/>
          <p:cNvSpPr>
            <a:spLocks noGrp="1"/>
          </p:cNvSpPr>
          <p:nvPr>
            <p:ph type="ftr" sz="quarter" idx="14"/>
          </p:nvPr>
        </p:nvSpPr>
        <p:spPr/>
        <p:txBody>
          <a:bodyPr/>
          <a:lstStyle/>
          <a:p>
            <a:r>
              <a:rPr lang="de-DE"/>
              <a:t>Praxis-Update GND-Dokumentation | Teil 1 Die STA-Dokumentationsplattform - Aufbau und Nutzung | Stand: 20.02.2026 | CC0 1.0 Universal</a:t>
            </a:r>
            <a:endParaRPr lang="de-DE" dirty="0"/>
          </a:p>
        </p:txBody>
      </p:sp>
      <p:sp>
        <p:nvSpPr>
          <p:cNvPr id="5" name="Foliennummernplatzhalter 4"/>
          <p:cNvSpPr>
            <a:spLocks noGrp="1"/>
          </p:cNvSpPr>
          <p:nvPr>
            <p:ph type="sldNum" sz="quarter" idx="4"/>
          </p:nvPr>
        </p:nvSpPr>
        <p:spPr/>
        <p:txBody>
          <a:bodyPr/>
          <a:lstStyle/>
          <a:p>
            <a:fld id="{37474561-2573-4254-9F43-70AFC27DF993}" type="slidenum">
              <a:rPr lang="de-DE" b="1" smtClean="0"/>
              <a:pPr/>
              <a:t>26</a:t>
            </a:fld>
            <a:r>
              <a:rPr lang="de-DE" dirty="0"/>
              <a:t> | 38</a:t>
            </a:r>
          </a:p>
        </p:txBody>
      </p:sp>
      <p:sp>
        <p:nvSpPr>
          <p:cNvPr id="6" name="Rechteck 5"/>
          <p:cNvSpPr/>
          <p:nvPr/>
        </p:nvSpPr>
        <p:spPr>
          <a:xfrm>
            <a:off x="10992544" y="5661248"/>
            <a:ext cx="604336" cy="400110"/>
          </a:xfrm>
          <a:prstGeom prst="rect">
            <a:avLst/>
          </a:prstGeom>
        </p:spPr>
        <p:txBody>
          <a:bodyPr wrap="square">
            <a:spAutoFit/>
          </a:bodyPr>
          <a:lstStyle/>
          <a:p>
            <a:endParaRPr lang="de-DE" sz="2000" dirty="0"/>
          </a:p>
        </p:txBody>
      </p:sp>
    </p:spTree>
    <p:extLst>
      <p:ext uri="{BB962C8B-B14F-4D97-AF65-F5344CB8AC3E}">
        <p14:creationId xmlns:p14="http://schemas.microsoft.com/office/powerpoint/2010/main" val="239487061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2. Die STA-Dokumentationsplattform (17)</a:t>
            </a:r>
          </a:p>
        </p:txBody>
      </p:sp>
      <p:sp>
        <p:nvSpPr>
          <p:cNvPr id="3" name="Textplatzhalter 2"/>
          <p:cNvSpPr>
            <a:spLocks noGrp="1"/>
          </p:cNvSpPr>
          <p:nvPr>
            <p:ph type="body" sz="quarter" idx="13"/>
          </p:nvPr>
        </p:nvSpPr>
        <p:spPr/>
        <p:txBody>
          <a:bodyPr/>
          <a:lstStyle/>
          <a:p>
            <a:pPr marL="201168" lvl="1" indent="0">
              <a:buNone/>
            </a:pPr>
            <a:r>
              <a:rPr lang="de-DE" b="1" dirty="0"/>
              <a:t>Verlinkungen </a:t>
            </a:r>
          </a:p>
          <a:p>
            <a:pPr marL="201168" lvl="1" indent="0">
              <a:buNone/>
            </a:pPr>
            <a:endParaRPr lang="de-DE" sz="1000" b="1" dirty="0"/>
          </a:p>
          <a:p>
            <a:pPr marL="201168" lvl="1" indent="0">
              <a:buNone/>
            </a:pPr>
            <a:r>
              <a:rPr lang="de-DE" dirty="0" smtClean="0"/>
              <a:t>Anklicken des Link-Texts öffnet die im Link hinterlegte Seite</a:t>
            </a:r>
          </a:p>
          <a:p>
            <a:pPr lvl="1"/>
            <a:r>
              <a:rPr lang="de-DE" dirty="0" smtClean="0"/>
              <a:t>für Links, die </a:t>
            </a:r>
            <a:r>
              <a:rPr lang="de-DE" dirty="0"/>
              <a:t>eine andere Seite der </a:t>
            </a:r>
            <a:r>
              <a:rPr lang="de-DE" dirty="0" smtClean="0"/>
              <a:t>STA-Dokumentationsplattform führen</a:t>
            </a:r>
          </a:p>
          <a:p>
            <a:pPr lvl="1"/>
            <a:r>
              <a:rPr lang="de-DE" dirty="0" smtClean="0"/>
              <a:t>für Links, die eine Seite oder ein Dokument </a:t>
            </a:r>
            <a:r>
              <a:rPr lang="de-DE" dirty="0"/>
              <a:t>außerhalb der </a:t>
            </a:r>
            <a:r>
              <a:rPr lang="de-DE" dirty="0" smtClean="0"/>
              <a:t>STA-Dokumentationsplattform </a:t>
            </a:r>
            <a:endParaRPr lang="de-DE" dirty="0"/>
          </a:p>
          <a:p>
            <a:pPr marL="201168" lvl="1" indent="0">
              <a:buNone/>
            </a:pPr>
            <a:endParaRPr lang="de-DE" dirty="0"/>
          </a:p>
          <a:p>
            <a:pPr marL="201168" lvl="1" indent="0">
              <a:buNone/>
            </a:pPr>
            <a:r>
              <a:rPr lang="de-DE" dirty="0"/>
              <a:t>Anklicken des Link-Text und öffnen in einem neuen Tab mit der anderen </a:t>
            </a:r>
            <a:r>
              <a:rPr lang="de-DE" dirty="0" smtClean="0"/>
              <a:t>Maus-Taste</a:t>
            </a:r>
          </a:p>
          <a:p>
            <a:pPr lvl="1"/>
            <a:r>
              <a:rPr lang="de-DE" dirty="0" smtClean="0"/>
              <a:t>für Links, die innerhalb der angezeigten Seite zu einem anderen Abschnitt führen</a:t>
            </a:r>
          </a:p>
          <a:p>
            <a:pPr marL="757100" lvl="5" indent="0">
              <a:buNone/>
            </a:pPr>
            <a:r>
              <a:rPr lang="de-DE" sz="2400" dirty="0" smtClean="0">
                <a:solidFill>
                  <a:schemeClr val="tx1"/>
                </a:solidFill>
              </a:rPr>
              <a:t>Alternative: Anklicken des Link-Text und Aktualisierung der Seite im Browser </a:t>
            </a:r>
          </a:p>
          <a:p>
            <a:pPr lvl="1"/>
            <a:r>
              <a:rPr lang="de-DE" dirty="0"/>
              <a:t>für Links, die eine andere Seite der STA-Dokumentationsplattform </a:t>
            </a:r>
            <a:r>
              <a:rPr lang="de-DE" dirty="0" smtClean="0"/>
              <a:t>führen</a:t>
            </a:r>
          </a:p>
          <a:p>
            <a:pPr lvl="1"/>
            <a:r>
              <a:rPr lang="de-DE" dirty="0" smtClean="0"/>
              <a:t>für </a:t>
            </a:r>
            <a:r>
              <a:rPr lang="de-DE" dirty="0"/>
              <a:t>Links, die eine Seite oder ein Dokument außerhalb der STA-Dokumentationsplattform </a:t>
            </a:r>
          </a:p>
          <a:p>
            <a:pPr marL="201168" lvl="1" indent="0">
              <a:buNone/>
            </a:pPr>
            <a:endParaRPr lang="de-DE" dirty="0" smtClean="0"/>
          </a:p>
          <a:p>
            <a:pPr lvl="1"/>
            <a:endParaRPr lang="de-DE" dirty="0"/>
          </a:p>
          <a:p>
            <a:pPr marL="201168" lvl="1" indent="0">
              <a:buNone/>
            </a:pPr>
            <a:endParaRPr lang="de-DE" dirty="0" smtClean="0"/>
          </a:p>
          <a:p>
            <a:pPr marL="201168" lvl="1" indent="0">
              <a:buNone/>
            </a:pPr>
            <a:endParaRPr lang="de-DE" dirty="0"/>
          </a:p>
        </p:txBody>
      </p:sp>
      <p:sp>
        <p:nvSpPr>
          <p:cNvPr id="4" name="Fußzeilenplatzhalter 3"/>
          <p:cNvSpPr>
            <a:spLocks noGrp="1"/>
          </p:cNvSpPr>
          <p:nvPr>
            <p:ph type="ftr" sz="quarter" idx="14"/>
          </p:nvPr>
        </p:nvSpPr>
        <p:spPr/>
        <p:txBody>
          <a:bodyPr/>
          <a:lstStyle/>
          <a:p>
            <a:r>
              <a:rPr lang="de-DE" dirty="0"/>
              <a:t>Praxis-Update GND-Dokumentation | Teil 1 Die STA-Dokumentationsplattform - Aufbau und Nutzung | Stand: 20.02.2026 | CC0 1.0 Universal</a:t>
            </a:r>
          </a:p>
        </p:txBody>
      </p:sp>
      <p:sp>
        <p:nvSpPr>
          <p:cNvPr id="5" name="Foliennummernplatzhalter 4"/>
          <p:cNvSpPr>
            <a:spLocks noGrp="1"/>
          </p:cNvSpPr>
          <p:nvPr>
            <p:ph type="sldNum" sz="quarter" idx="4"/>
          </p:nvPr>
        </p:nvSpPr>
        <p:spPr/>
        <p:txBody>
          <a:bodyPr/>
          <a:lstStyle/>
          <a:p>
            <a:fld id="{37474561-2573-4254-9F43-70AFC27DF993}" type="slidenum">
              <a:rPr lang="de-DE" b="1" smtClean="0"/>
              <a:pPr/>
              <a:t>27</a:t>
            </a:fld>
            <a:r>
              <a:rPr lang="de-DE" dirty="0"/>
              <a:t> | 38</a:t>
            </a:r>
          </a:p>
        </p:txBody>
      </p:sp>
    </p:spTree>
    <p:extLst>
      <p:ext uri="{BB962C8B-B14F-4D97-AF65-F5344CB8AC3E}">
        <p14:creationId xmlns:p14="http://schemas.microsoft.com/office/powerpoint/2010/main" val="327211950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3. GND-Dokumentation (1)</a:t>
            </a:r>
          </a:p>
        </p:txBody>
      </p:sp>
      <p:sp>
        <p:nvSpPr>
          <p:cNvPr id="3" name="Textplatzhalter 2"/>
          <p:cNvSpPr>
            <a:spLocks noGrp="1"/>
          </p:cNvSpPr>
          <p:nvPr>
            <p:ph type="body" sz="quarter" idx="13"/>
          </p:nvPr>
        </p:nvSpPr>
        <p:spPr/>
        <p:txBody>
          <a:bodyPr/>
          <a:lstStyle/>
          <a:p>
            <a:r>
              <a:rPr lang="de-DE" b="1" dirty="0"/>
              <a:t>Einstiegsseite zur </a:t>
            </a:r>
            <a:r>
              <a:rPr lang="de-DE" b="1" dirty="0">
                <a:hlinkClick r:id="rId3"/>
              </a:rPr>
              <a:t>GND-Dokumentation</a:t>
            </a:r>
            <a:endParaRPr lang="de-DE" b="1" dirty="0"/>
          </a:p>
          <a:p>
            <a:endParaRPr lang="de-DE" dirty="0"/>
          </a:p>
        </p:txBody>
      </p:sp>
      <p:sp>
        <p:nvSpPr>
          <p:cNvPr id="4" name="Fußzeilenplatzhalter 3"/>
          <p:cNvSpPr>
            <a:spLocks noGrp="1"/>
          </p:cNvSpPr>
          <p:nvPr>
            <p:ph type="ftr" sz="quarter" idx="14"/>
          </p:nvPr>
        </p:nvSpPr>
        <p:spPr/>
        <p:txBody>
          <a:bodyPr/>
          <a:lstStyle/>
          <a:p>
            <a:r>
              <a:rPr lang="de-DE"/>
              <a:t>Praxis-Update GND-Dokumentation | Teil 1 Die STA-Dokumentationsplattform - Aufbau und Nutzung | Stand: 20.02.2026 | CC0 1.0 Universal</a:t>
            </a:r>
            <a:endParaRPr lang="de-DE" dirty="0"/>
          </a:p>
        </p:txBody>
      </p:sp>
      <p:sp>
        <p:nvSpPr>
          <p:cNvPr id="5" name="Foliennummernplatzhalter 4"/>
          <p:cNvSpPr>
            <a:spLocks noGrp="1"/>
          </p:cNvSpPr>
          <p:nvPr>
            <p:ph type="sldNum" sz="quarter" idx="4"/>
          </p:nvPr>
        </p:nvSpPr>
        <p:spPr/>
        <p:txBody>
          <a:bodyPr/>
          <a:lstStyle/>
          <a:p>
            <a:fld id="{37474561-2573-4254-9F43-70AFC27DF993}" type="slidenum">
              <a:rPr lang="de-DE" b="1" smtClean="0"/>
              <a:pPr/>
              <a:t>28</a:t>
            </a:fld>
            <a:r>
              <a:rPr lang="de-DE" dirty="0"/>
              <a:t> | 39</a:t>
            </a:r>
          </a:p>
        </p:txBody>
      </p:sp>
      <p:pic>
        <p:nvPicPr>
          <p:cNvPr id="6" name="Grafik 5"/>
          <p:cNvPicPr>
            <a:picLocks noChangeAspect="1"/>
          </p:cNvPicPr>
          <p:nvPr/>
        </p:nvPicPr>
        <p:blipFill>
          <a:blip r:embed="rId4"/>
          <a:stretch>
            <a:fillRect/>
          </a:stretch>
        </p:blipFill>
        <p:spPr>
          <a:xfrm>
            <a:off x="479376" y="1325776"/>
            <a:ext cx="7703442" cy="4967881"/>
          </a:xfrm>
          <a:prstGeom prst="rect">
            <a:avLst/>
          </a:prstGeom>
          <a:ln>
            <a:solidFill>
              <a:schemeClr val="tx1"/>
            </a:solidFill>
          </a:ln>
        </p:spPr>
      </p:pic>
      <p:pic>
        <p:nvPicPr>
          <p:cNvPr id="7" name="Grafik 6"/>
          <p:cNvPicPr>
            <a:picLocks noChangeAspect="1"/>
          </p:cNvPicPr>
          <p:nvPr/>
        </p:nvPicPr>
        <p:blipFill>
          <a:blip r:embed="rId5"/>
          <a:stretch>
            <a:fillRect/>
          </a:stretch>
        </p:blipFill>
        <p:spPr>
          <a:xfrm>
            <a:off x="6963105" y="2764409"/>
            <a:ext cx="4602602" cy="3268091"/>
          </a:xfrm>
          <a:prstGeom prst="rect">
            <a:avLst/>
          </a:prstGeom>
          <a:ln>
            <a:solidFill>
              <a:schemeClr val="tx1"/>
            </a:solidFill>
          </a:ln>
        </p:spPr>
      </p:pic>
      <p:cxnSp>
        <p:nvCxnSpPr>
          <p:cNvPr id="8" name="Gerade Verbindung mit Pfeil 7"/>
          <p:cNvCxnSpPr/>
          <p:nvPr/>
        </p:nvCxnSpPr>
        <p:spPr>
          <a:xfrm flipV="1">
            <a:off x="4223792" y="3809716"/>
            <a:ext cx="2880320" cy="1923540"/>
          </a:xfrm>
          <a:prstGeom prst="straightConnector1">
            <a:avLst/>
          </a:prstGeom>
          <a:ln w="158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665816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Grafik 10"/>
          <p:cNvPicPr>
            <a:picLocks noChangeAspect="1"/>
          </p:cNvPicPr>
          <p:nvPr/>
        </p:nvPicPr>
        <p:blipFill>
          <a:blip r:embed="rId3"/>
          <a:stretch>
            <a:fillRect/>
          </a:stretch>
        </p:blipFill>
        <p:spPr>
          <a:xfrm>
            <a:off x="4537997" y="3344034"/>
            <a:ext cx="5110397" cy="2719388"/>
          </a:xfrm>
          <a:prstGeom prst="rect">
            <a:avLst/>
          </a:prstGeom>
          <a:ln>
            <a:solidFill>
              <a:schemeClr val="tx1"/>
            </a:solidFill>
          </a:ln>
        </p:spPr>
      </p:pic>
      <p:sp>
        <p:nvSpPr>
          <p:cNvPr id="2" name="Titel 1"/>
          <p:cNvSpPr>
            <a:spLocks noGrp="1"/>
          </p:cNvSpPr>
          <p:nvPr>
            <p:ph type="title"/>
          </p:nvPr>
        </p:nvSpPr>
        <p:spPr/>
        <p:txBody>
          <a:bodyPr/>
          <a:lstStyle/>
          <a:p>
            <a:r>
              <a:rPr lang="de-DE" dirty="0"/>
              <a:t>3. GND-Dokumentation (2)</a:t>
            </a:r>
          </a:p>
        </p:txBody>
      </p:sp>
      <p:sp>
        <p:nvSpPr>
          <p:cNvPr id="3" name="Textplatzhalter 2"/>
          <p:cNvSpPr>
            <a:spLocks noGrp="1"/>
          </p:cNvSpPr>
          <p:nvPr>
            <p:ph type="body" sz="quarter" idx="13"/>
          </p:nvPr>
        </p:nvSpPr>
        <p:spPr>
          <a:ln>
            <a:solidFill>
              <a:schemeClr val="tx1"/>
            </a:solidFill>
          </a:ln>
        </p:spPr>
        <p:txBody>
          <a:bodyPr/>
          <a:lstStyle/>
          <a:p>
            <a:r>
              <a:rPr lang="de-DE" b="1" dirty="0"/>
              <a:t>Beispiele in der GND-Dokumentation</a:t>
            </a:r>
          </a:p>
          <a:p>
            <a:pPr lvl="1"/>
            <a:endParaRPr lang="de-DE" dirty="0"/>
          </a:p>
          <a:p>
            <a:pPr lvl="1"/>
            <a:r>
              <a:rPr lang="de-DE" dirty="0"/>
              <a:t>Beispiele lassen sich mit einem Klick auf das Symbol                            aufrufen</a:t>
            </a:r>
          </a:p>
          <a:p>
            <a:pPr lvl="1"/>
            <a:r>
              <a:rPr lang="de-DE" dirty="0"/>
              <a:t>Beispiele zu einem einzelnen Aspekt  und Vollbeispiele</a:t>
            </a:r>
          </a:p>
          <a:p>
            <a:pPr lvl="1"/>
            <a:r>
              <a:rPr lang="de-DE" dirty="0"/>
              <a:t>Anzeige der Beispiele </a:t>
            </a:r>
          </a:p>
          <a:p>
            <a:pPr lvl="1"/>
            <a:endParaRPr lang="de-DE" dirty="0"/>
          </a:p>
          <a:p>
            <a:pPr marL="201168" lvl="1" indent="0">
              <a:buNone/>
            </a:pPr>
            <a:r>
              <a:rPr lang="de-DE" dirty="0"/>
              <a:t>					</a:t>
            </a:r>
          </a:p>
          <a:p>
            <a:pPr lvl="1"/>
            <a:endParaRPr lang="de-DE" dirty="0"/>
          </a:p>
          <a:p>
            <a:pPr lvl="1"/>
            <a:endParaRPr lang="de-DE" dirty="0"/>
          </a:p>
          <a:p>
            <a:pPr marL="384048" lvl="2" indent="0">
              <a:buNone/>
            </a:pPr>
            <a:r>
              <a:rPr lang="de-DE" dirty="0"/>
              <a:t>	</a:t>
            </a:r>
          </a:p>
        </p:txBody>
      </p:sp>
      <p:sp>
        <p:nvSpPr>
          <p:cNvPr id="4" name="Fußzeilenplatzhalter 3"/>
          <p:cNvSpPr>
            <a:spLocks noGrp="1"/>
          </p:cNvSpPr>
          <p:nvPr>
            <p:ph type="ftr" sz="quarter" idx="14"/>
          </p:nvPr>
        </p:nvSpPr>
        <p:spPr/>
        <p:txBody>
          <a:bodyPr/>
          <a:lstStyle/>
          <a:p>
            <a:r>
              <a:rPr lang="de-DE"/>
              <a:t>Praxis-Update GND-Dokumentation | Teil 1 Die STA-Dokumentationsplattform - Aufbau und Nutzung | Stand: 20.02.2026 | CC0 1.0 Universal</a:t>
            </a:r>
            <a:endParaRPr lang="de-DE" dirty="0"/>
          </a:p>
        </p:txBody>
      </p:sp>
      <p:sp>
        <p:nvSpPr>
          <p:cNvPr id="5" name="Foliennummernplatzhalter 4"/>
          <p:cNvSpPr>
            <a:spLocks noGrp="1"/>
          </p:cNvSpPr>
          <p:nvPr>
            <p:ph type="sldNum" sz="quarter" idx="4"/>
          </p:nvPr>
        </p:nvSpPr>
        <p:spPr/>
        <p:txBody>
          <a:bodyPr/>
          <a:lstStyle/>
          <a:p>
            <a:fld id="{37474561-2573-4254-9F43-70AFC27DF993}" type="slidenum">
              <a:rPr lang="de-DE" b="1" smtClean="0"/>
              <a:pPr/>
              <a:t>29</a:t>
            </a:fld>
            <a:r>
              <a:rPr lang="de-DE" dirty="0"/>
              <a:t> | </a:t>
            </a:r>
            <a:r>
              <a:rPr lang="de-DE" dirty="0" smtClean="0"/>
              <a:t>39</a:t>
            </a:r>
            <a:endParaRPr lang="de-DE" dirty="0"/>
          </a:p>
        </p:txBody>
      </p:sp>
      <p:pic>
        <p:nvPicPr>
          <p:cNvPr id="7" name="Grafik 6"/>
          <p:cNvPicPr>
            <a:picLocks noChangeAspect="1"/>
          </p:cNvPicPr>
          <p:nvPr/>
        </p:nvPicPr>
        <p:blipFill>
          <a:blip r:embed="rId4"/>
          <a:stretch>
            <a:fillRect/>
          </a:stretch>
        </p:blipFill>
        <p:spPr>
          <a:xfrm>
            <a:off x="7464152" y="1484784"/>
            <a:ext cx="1728192" cy="529979"/>
          </a:xfrm>
          <a:prstGeom prst="rect">
            <a:avLst/>
          </a:prstGeom>
          <a:solidFill>
            <a:schemeClr val="bg2"/>
          </a:solidFill>
          <a:ln>
            <a:solidFill>
              <a:schemeClr val="tx1"/>
            </a:solidFill>
          </a:ln>
        </p:spPr>
      </p:pic>
      <p:graphicFrame>
        <p:nvGraphicFramePr>
          <p:cNvPr id="8" name="Tabelle 7"/>
          <p:cNvGraphicFramePr>
            <a:graphicFrameLocks noGrp="1"/>
          </p:cNvGraphicFramePr>
          <p:nvPr>
            <p:extLst>
              <p:ext uri="{D42A27DB-BD31-4B8C-83A1-F6EECF244321}">
                <p14:modId xmlns:p14="http://schemas.microsoft.com/office/powerpoint/2010/main" val="3145276367"/>
              </p:ext>
            </p:extLst>
          </p:nvPr>
        </p:nvGraphicFramePr>
        <p:xfrm>
          <a:off x="983432" y="2853376"/>
          <a:ext cx="10468260" cy="1463040"/>
        </p:xfrm>
        <a:graphic>
          <a:graphicData uri="http://schemas.openxmlformats.org/drawingml/2006/table">
            <a:tbl>
              <a:tblPr firstRow="1" bandRow="1">
                <a:tableStyleId>{5C22544A-7EE6-4342-B048-85BDC9FD1C3A}</a:tableStyleId>
              </a:tblPr>
              <a:tblGrid>
                <a:gridCol w="3528392">
                  <a:extLst>
                    <a:ext uri="{9D8B030D-6E8A-4147-A177-3AD203B41FA5}">
                      <a16:colId xmlns:a16="http://schemas.microsoft.com/office/drawing/2014/main" val="4164137000"/>
                    </a:ext>
                  </a:extLst>
                </a:gridCol>
                <a:gridCol w="6939868">
                  <a:extLst>
                    <a:ext uri="{9D8B030D-6E8A-4147-A177-3AD203B41FA5}">
                      <a16:colId xmlns:a16="http://schemas.microsoft.com/office/drawing/2014/main" val="2281050625"/>
                    </a:ext>
                  </a:extLst>
                </a:gridCol>
              </a:tblGrid>
              <a:tr h="383931">
                <a:tc>
                  <a:txBody>
                    <a:bodyPr/>
                    <a:lstStyle/>
                    <a:p>
                      <a:r>
                        <a:rPr lang="de-DE" dirty="0">
                          <a:solidFill>
                            <a:schemeClr val="tx1"/>
                          </a:solidFill>
                        </a:rPr>
                        <a:t>Formatneutral</a:t>
                      </a:r>
                    </a:p>
                  </a:txBody>
                  <a:tcPr>
                    <a:noFill/>
                  </a:tcPr>
                </a:tc>
                <a:tc>
                  <a:txBody>
                    <a:bodyPr/>
                    <a:lstStyle/>
                    <a:p>
                      <a:r>
                        <a:rPr lang="de-DE" dirty="0">
                          <a:solidFill>
                            <a:schemeClr val="tx1"/>
                          </a:solidFill>
                        </a:rPr>
                        <a:t>Formatneutral und in verschiedenen</a:t>
                      </a:r>
                      <a:r>
                        <a:rPr lang="de-DE" baseline="0" dirty="0">
                          <a:solidFill>
                            <a:schemeClr val="tx1"/>
                          </a:solidFill>
                        </a:rPr>
                        <a:t> Formaten (wählbar)</a:t>
                      </a:r>
                    </a:p>
                    <a:p>
                      <a:pPr lvl="3" algn="r"/>
                      <a:r>
                        <a:rPr lang="de-DE" sz="1800" b="0" dirty="0">
                          <a:solidFill>
                            <a:schemeClr val="tx1"/>
                          </a:solidFill>
                        </a:rPr>
                        <a:t>PICA+</a:t>
                      </a:r>
                    </a:p>
                    <a:p>
                      <a:pPr lvl="3" algn="r"/>
                      <a:r>
                        <a:rPr lang="de-DE" sz="1800" b="0" dirty="0" smtClean="0">
                          <a:solidFill>
                            <a:schemeClr val="tx1"/>
                          </a:solidFill>
                        </a:rPr>
                        <a:t>PICA3</a:t>
                      </a:r>
                    </a:p>
                    <a:p>
                      <a:pPr lvl="2" algn="r"/>
                      <a:r>
                        <a:rPr lang="de-DE" sz="1800" b="0" dirty="0" smtClean="0">
                          <a:solidFill>
                            <a:schemeClr val="tx1"/>
                          </a:solidFill>
                        </a:rPr>
                        <a:t>Alma</a:t>
                      </a:r>
                      <a:br>
                        <a:rPr lang="de-DE" sz="1800" b="0" dirty="0" smtClean="0">
                          <a:solidFill>
                            <a:schemeClr val="tx1"/>
                          </a:solidFill>
                        </a:rPr>
                      </a:br>
                      <a:r>
                        <a:rPr lang="de-DE" sz="1800" b="0" dirty="0" smtClean="0">
                          <a:solidFill>
                            <a:schemeClr val="tx1"/>
                          </a:solidFill>
                        </a:rPr>
                        <a:t> </a:t>
                      </a:r>
                      <a:r>
                        <a:rPr lang="de-DE" sz="1800" b="0" dirty="0" err="1" smtClean="0">
                          <a:solidFill>
                            <a:schemeClr val="tx1"/>
                          </a:solidFill>
                        </a:rPr>
                        <a:t>Aleph</a:t>
                      </a:r>
                      <a:r>
                        <a:rPr lang="de-DE" sz="1800" b="0" dirty="0" smtClean="0">
                          <a:solidFill>
                            <a:schemeClr val="tx1"/>
                          </a:solidFill>
                        </a:rPr>
                        <a:t> </a:t>
                      </a:r>
                      <a:endParaRPr lang="de-DE" dirty="0">
                        <a:solidFill>
                          <a:schemeClr val="tx1"/>
                        </a:solidFill>
                      </a:endParaRPr>
                    </a:p>
                  </a:txBody>
                  <a:tcPr>
                    <a:noFill/>
                  </a:tcPr>
                </a:tc>
                <a:extLst>
                  <a:ext uri="{0D108BD9-81ED-4DB2-BD59-A6C34878D82A}">
                    <a16:rowId xmlns:a16="http://schemas.microsoft.com/office/drawing/2014/main" val="2489950084"/>
                  </a:ext>
                </a:extLst>
              </a:tr>
            </a:tbl>
          </a:graphicData>
        </a:graphic>
      </p:graphicFrame>
      <p:pic>
        <p:nvPicPr>
          <p:cNvPr id="10" name="Grafik 9"/>
          <p:cNvPicPr>
            <a:picLocks noChangeAspect="1"/>
          </p:cNvPicPr>
          <p:nvPr/>
        </p:nvPicPr>
        <p:blipFill>
          <a:blip r:embed="rId5"/>
          <a:stretch>
            <a:fillRect/>
          </a:stretch>
        </p:blipFill>
        <p:spPr>
          <a:xfrm>
            <a:off x="983432" y="3309675"/>
            <a:ext cx="2896004" cy="1886213"/>
          </a:xfrm>
          <a:prstGeom prst="rect">
            <a:avLst/>
          </a:prstGeom>
          <a:ln>
            <a:solidFill>
              <a:schemeClr val="tx1"/>
            </a:solidFill>
          </a:ln>
        </p:spPr>
      </p:pic>
      <p:sp>
        <p:nvSpPr>
          <p:cNvPr id="9" name="Ellipse 8"/>
          <p:cNvSpPr/>
          <p:nvPr/>
        </p:nvSpPr>
        <p:spPr>
          <a:xfrm>
            <a:off x="6869939" y="3273637"/>
            <a:ext cx="2424268" cy="598757"/>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13744907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dirty="0"/>
          </a:p>
        </p:txBody>
      </p:sp>
      <p:sp>
        <p:nvSpPr>
          <p:cNvPr id="3" name="Textplatzhalter 2"/>
          <p:cNvSpPr>
            <a:spLocks noGrp="1"/>
          </p:cNvSpPr>
          <p:nvPr>
            <p:ph type="body" sz="quarter" idx="13"/>
          </p:nvPr>
        </p:nvSpPr>
        <p:spPr/>
        <p:txBody>
          <a:bodyPr/>
          <a:lstStyle/>
          <a:p>
            <a:pPr marL="0" indent="0" algn="ctr">
              <a:buNone/>
            </a:pPr>
            <a:endParaRPr lang="de-DE" sz="2400" dirty="0"/>
          </a:p>
          <a:p>
            <a:pPr marL="0" indent="0" algn="ctr">
              <a:buNone/>
            </a:pPr>
            <a:endParaRPr lang="de-DE" sz="2400" dirty="0"/>
          </a:p>
          <a:p>
            <a:pPr marL="0" indent="0" algn="ctr">
              <a:buNone/>
            </a:pPr>
            <a:endParaRPr lang="de-DE" sz="2400" dirty="0"/>
          </a:p>
          <a:p>
            <a:pPr marL="0" indent="0" algn="ctr">
              <a:buNone/>
            </a:pPr>
            <a:r>
              <a:rPr lang="de-DE" sz="2600" dirty="0"/>
              <a:t>Teil 1</a:t>
            </a:r>
            <a:br>
              <a:rPr lang="de-DE" sz="2600" dirty="0"/>
            </a:br>
            <a:endParaRPr lang="de-DE" sz="2600" dirty="0"/>
          </a:p>
          <a:p>
            <a:pPr marL="0" indent="0" algn="ctr">
              <a:buNone/>
            </a:pPr>
            <a:r>
              <a:rPr lang="de-DE" sz="2600" dirty="0"/>
              <a:t>Die STA-Dokumentationsplattform </a:t>
            </a:r>
          </a:p>
          <a:p>
            <a:pPr marL="0" indent="0" algn="ctr">
              <a:buNone/>
            </a:pPr>
            <a:r>
              <a:rPr lang="de-DE" sz="2600" dirty="0"/>
              <a:t>Aufbau und Nutzung</a:t>
            </a:r>
          </a:p>
          <a:p>
            <a:endParaRPr lang="de-DE" dirty="0"/>
          </a:p>
        </p:txBody>
      </p:sp>
      <p:sp>
        <p:nvSpPr>
          <p:cNvPr id="4" name="Fußzeilenplatzhalter 3"/>
          <p:cNvSpPr>
            <a:spLocks noGrp="1"/>
          </p:cNvSpPr>
          <p:nvPr>
            <p:ph type="ftr" sz="quarter" idx="14"/>
          </p:nvPr>
        </p:nvSpPr>
        <p:spPr/>
        <p:txBody>
          <a:bodyPr/>
          <a:lstStyle/>
          <a:p>
            <a:r>
              <a:rPr lang="de-DE"/>
              <a:t>Praxis-Update GND-Dokumentation | Teil 1 Die STA-Dokumentationsplattform - Aufbau und Nutzung | Stand: 20.02.2026 | CC0 1.0 Universal</a:t>
            </a:r>
            <a:endParaRPr lang="de-DE" dirty="0"/>
          </a:p>
        </p:txBody>
      </p:sp>
      <p:sp>
        <p:nvSpPr>
          <p:cNvPr id="5" name="Foliennummernplatzhalter 4"/>
          <p:cNvSpPr>
            <a:spLocks noGrp="1"/>
          </p:cNvSpPr>
          <p:nvPr>
            <p:ph type="sldNum" sz="quarter" idx="4"/>
          </p:nvPr>
        </p:nvSpPr>
        <p:spPr/>
        <p:txBody>
          <a:bodyPr/>
          <a:lstStyle/>
          <a:p>
            <a:fld id="{37474561-2573-4254-9F43-70AFC27DF993}" type="slidenum">
              <a:rPr lang="de-DE" b="1" smtClean="0"/>
              <a:pPr/>
              <a:t>3</a:t>
            </a:fld>
            <a:r>
              <a:rPr lang="de-DE" dirty="0"/>
              <a:t> | 38</a:t>
            </a:r>
          </a:p>
        </p:txBody>
      </p:sp>
    </p:spTree>
    <p:extLst>
      <p:ext uri="{BB962C8B-B14F-4D97-AF65-F5344CB8AC3E}">
        <p14:creationId xmlns:p14="http://schemas.microsoft.com/office/powerpoint/2010/main" val="71959258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3. GND-Dokumentation (3)</a:t>
            </a:r>
          </a:p>
        </p:txBody>
      </p:sp>
      <p:sp>
        <p:nvSpPr>
          <p:cNvPr id="3" name="Textplatzhalter 2"/>
          <p:cNvSpPr>
            <a:spLocks noGrp="1"/>
          </p:cNvSpPr>
          <p:nvPr>
            <p:ph type="body" sz="quarter" idx="13"/>
          </p:nvPr>
        </p:nvSpPr>
        <p:spPr/>
        <p:txBody>
          <a:bodyPr/>
          <a:lstStyle/>
          <a:p>
            <a:r>
              <a:rPr lang="de-DE" b="1" dirty="0"/>
              <a:t>GND-Umsetzung</a:t>
            </a:r>
            <a:br>
              <a:rPr lang="de-DE" b="1" dirty="0"/>
            </a:br>
            <a:endParaRPr lang="de-DE" b="1" dirty="0"/>
          </a:p>
          <a:p>
            <a:pPr lvl="1"/>
            <a:r>
              <a:rPr lang="de-DE" dirty="0"/>
              <a:t>formatneutral und </a:t>
            </a:r>
            <a:r>
              <a:rPr lang="de-DE" dirty="0" smtClean="0"/>
              <a:t>in den verschiedenen</a:t>
            </a:r>
            <a:br>
              <a:rPr lang="de-DE" dirty="0" smtClean="0"/>
            </a:br>
            <a:r>
              <a:rPr lang="de-DE" dirty="0" smtClean="0"/>
              <a:t>Formaten</a:t>
            </a:r>
            <a:endParaRPr lang="de-DE" dirty="0"/>
          </a:p>
          <a:p>
            <a:pPr lvl="1"/>
            <a:r>
              <a:rPr lang="de-DE" dirty="0"/>
              <a:t>Angabe</a:t>
            </a:r>
            <a:r>
              <a:rPr lang="de-DE" b="1" dirty="0"/>
              <a:t> </a:t>
            </a:r>
            <a:r>
              <a:rPr lang="de-DE" dirty="0"/>
              <a:t>von formalen Pflichtfelder</a:t>
            </a:r>
            <a:br>
              <a:rPr lang="de-DE" dirty="0"/>
            </a:br>
            <a:r>
              <a:rPr lang="de-DE" dirty="0"/>
              <a:t>im Kopf </a:t>
            </a:r>
          </a:p>
          <a:p>
            <a:pPr lvl="1"/>
            <a:r>
              <a:rPr lang="de-DE" dirty="0"/>
              <a:t>Angabe möglicher Felder/Unterfelder</a:t>
            </a:r>
            <a:br>
              <a:rPr lang="de-DE" dirty="0"/>
            </a:br>
            <a:r>
              <a:rPr lang="de-DE" dirty="0"/>
              <a:t>bei den jeweiligen Merkmalen</a:t>
            </a:r>
          </a:p>
          <a:p>
            <a:pPr marL="566928" lvl="1" indent="0">
              <a:buNone/>
            </a:pPr>
            <a:endParaRPr lang="de-DE" dirty="0"/>
          </a:p>
        </p:txBody>
      </p:sp>
      <p:sp>
        <p:nvSpPr>
          <p:cNvPr id="4" name="Fußzeilenplatzhalter 3"/>
          <p:cNvSpPr>
            <a:spLocks noGrp="1"/>
          </p:cNvSpPr>
          <p:nvPr>
            <p:ph type="ftr" sz="quarter" idx="14"/>
          </p:nvPr>
        </p:nvSpPr>
        <p:spPr/>
        <p:txBody>
          <a:bodyPr/>
          <a:lstStyle/>
          <a:p>
            <a:r>
              <a:rPr lang="de-DE"/>
              <a:t>Praxis-Update GND-Dokumentation | Teil 1 Die STA-Dokumentationsplattform - Aufbau und Nutzung | Stand: 20.02.2026 | CC0 1.0 Universal</a:t>
            </a:r>
            <a:endParaRPr lang="de-DE" dirty="0"/>
          </a:p>
        </p:txBody>
      </p:sp>
      <p:sp>
        <p:nvSpPr>
          <p:cNvPr id="5" name="Foliennummernplatzhalter 4"/>
          <p:cNvSpPr>
            <a:spLocks noGrp="1"/>
          </p:cNvSpPr>
          <p:nvPr>
            <p:ph type="sldNum" sz="quarter" idx="4"/>
          </p:nvPr>
        </p:nvSpPr>
        <p:spPr/>
        <p:txBody>
          <a:bodyPr/>
          <a:lstStyle/>
          <a:p>
            <a:fld id="{37474561-2573-4254-9F43-70AFC27DF993}" type="slidenum">
              <a:rPr lang="de-DE" b="1" smtClean="0"/>
              <a:pPr/>
              <a:t>30</a:t>
            </a:fld>
            <a:r>
              <a:rPr lang="de-DE" dirty="0"/>
              <a:t> | 38</a:t>
            </a:r>
          </a:p>
        </p:txBody>
      </p:sp>
      <p:pic>
        <p:nvPicPr>
          <p:cNvPr id="6" name="Grafik 5"/>
          <p:cNvPicPr>
            <a:picLocks noChangeAspect="1"/>
          </p:cNvPicPr>
          <p:nvPr/>
        </p:nvPicPr>
        <p:blipFill>
          <a:blip r:embed="rId3"/>
          <a:stretch>
            <a:fillRect/>
          </a:stretch>
        </p:blipFill>
        <p:spPr>
          <a:xfrm>
            <a:off x="6310926" y="836712"/>
            <a:ext cx="5545714" cy="3770889"/>
          </a:xfrm>
          <a:prstGeom prst="rect">
            <a:avLst/>
          </a:prstGeom>
          <a:ln>
            <a:solidFill>
              <a:schemeClr val="tx1"/>
            </a:solidFill>
          </a:ln>
        </p:spPr>
      </p:pic>
      <p:pic>
        <p:nvPicPr>
          <p:cNvPr id="8" name="Grafik 7"/>
          <p:cNvPicPr>
            <a:picLocks noChangeAspect="1"/>
          </p:cNvPicPr>
          <p:nvPr/>
        </p:nvPicPr>
        <p:blipFill>
          <a:blip r:embed="rId4"/>
          <a:stretch>
            <a:fillRect/>
          </a:stretch>
        </p:blipFill>
        <p:spPr>
          <a:xfrm>
            <a:off x="368096" y="4254894"/>
            <a:ext cx="5742416" cy="2022550"/>
          </a:xfrm>
          <a:prstGeom prst="rect">
            <a:avLst/>
          </a:prstGeom>
          <a:ln>
            <a:solidFill>
              <a:schemeClr val="tx1"/>
            </a:solidFill>
          </a:ln>
        </p:spPr>
      </p:pic>
      <p:cxnSp>
        <p:nvCxnSpPr>
          <p:cNvPr id="10" name="Gerade Verbindung mit Pfeil 9"/>
          <p:cNvCxnSpPr/>
          <p:nvPr/>
        </p:nvCxnSpPr>
        <p:spPr>
          <a:xfrm flipV="1">
            <a:off x="5026591" y="1700808"/>
            <a:ext cx="1284335" cy="617699"/>
          </a:xfrm>
          <a:prstGeom prst="straightConnector1">
            <a:avLst/>
          </a:prstGeom>
          <a:ln w="158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Gerade Verbindung mit Pfeil 12"/>
          <p:cNvCxnSpPr/>
          <p:nvPr/>
        </p:nvCxnSpPr>
        <p:spPr>
          <a:xfrm flipH="1">
            <a:off x="2135560" y="3717032"/>
            <a:ext cx="1103744" cy="465854"/>
          </a:xfrm>
          <a:prstGeom prst="straightConnector1">
            <a:avLst/>
          </a:prstGeom>
          <a:ln w="158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9980984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Grafik 10"/>
          <p:cNvPicPr>
            <a:picLocks noChangeAspect="1"/>
          </p:cNvPicPr>
          <p:nvPr/>
        </p:nvPicPr>
        <p:blipFill>
          <a:blip r:embed="rId3"/>
          <a:stretch>
            <a:fillRect/>
          </a:stretch>
        </p:blipFill>
        <p:spPr>
          <a:xfrm>
            <a:off x="5054395" y="114032"/>
            <a:ext cx="6222559" cy="2961300"/>
          </a:xfrm>
          <a:prstGeom prst="rect">
            <a:avLst/>
          </a:prstGeom>
          <a:ln>
            <a:solidFill>
              <a:schemeClr val="tx1"/>
            </a:solidFill>
          </a:ln>
        </p:spPr>
      </p:pic>
      <p:sp>
        <p:nvSpPr>
          <p:cNvPr id="2" name="Titel 1"/>
          <p:cNvSpPr>
            <a:spLocks noGrp="1"/>
          </p:cNvSpPr>
          <p:nvPr>
            <p:ph type="title"/>
          </p:nvPr>
        </p:nvSpPr>
        <p:spPr/>
        <p:txBody>
          <a:bodyPr/>
          <a:lstStyle/>
          <a:p>
            <a:r>
              <a:rPr lang="de-DE" dirty="0"/>
              <a:t>3. GND-Dokumentation (4)</a:t>
            </a:r>
          </a:p>
        </p:txBody>
      </p:sp>
      <p:sp>
        <p:nvSpPr>
          <p:cNvPr id="3" name="Textplatzhalter 2"/>
          <p:cNvSpPr>
            <a:spLocks noGrp="1"/>
          </p:cNvSpPr>
          <p:nvPr>
            <p:ph type="body" sz="quarter" idx="13"/>
          </p:nvPr>
        </p:nvSpPr>
        <p:spPr>
          <a:xfrm>
            <a:off x="335360" y="815728"/>
            <a:ext cx="11017224" cy="5472608"/>
          </a:xfrm>
        </p:spPr>
        <p:txBody>
          <a:bodyPr/>
          <a:lstStyle/>
          <a:p>
            <a:pPr marL="0" indent="0">
              <a:buNone/>
            </a:pPr>
            <a:r>
              <a:rPr lang="de-DE" b="1" dirty="0"/>
              <a:t>GND-Umsetzung </a:t>
            </a:r>
          </a:p>
          <a:p>
            <a:pPr marL="0" indent="0">
              <a:buNone/>
            </a:pPr>
            <a:r>
              <a:rPr lang="de-DE" dirty="0"/>
              <a:t>Anzeige der GND-Umsetzung in</a:t>
            </a:r>
            <a:br>
              <a:rPr lang="de-DE" dirty="0"/>
            </a:br>
            <a:endParaRPr lang="de-DE" dirty="0"/>
          </a:p>
          <a:p>
            <a:pPr lvl="1"/>
            <a:r>
              <a:rPr lang="de-DE" dirty="0"/>
              <a:t>allen Entitätstypbeschreibungen</a:t>
            </a:r>
          </a:p>
          <a:p>
            <a:pPr lvl="1"/>
            <a:r>
              <a:rPr lang="de-DE" dirty="0"/>
              <a:t>Individualisierung von </a:t>
            </a:r>
            <a:br>
              <a:rPr lang="de-DE" dirty="0"/>
            </a:br>
            <a:r>
              <a:rPr lang="de-DE" dirty="0"/>
              <a:t>Personen</a:t>
            </a:r>
          </a:p>
          <a:p>
            <a:pPr lvl="1"/>
            <a:r>
              <a:rPr lang="de-DE" dirty="0"/>
              <a:t>einigen RDA DACH-Elementen</a:t>
            </a:r>
            <a:br>
              <a:rPr lang="de-DE" dirty="0"/>
            </a:br>
            <a:r>
              <a:rPr lang="de-DE" dirty="0"/>
              <a:t>bzw. RDA DACH-Allgemeines-</a:t>
            </a:r>
            <a:br>
              <a:rPr lang="de-DE" dirty="0"/>
            </a:br>
            <a:r>
              <a:rPr lang="de-DE" dirty="0"/>
              <a:t>Texte, wenn der Textbaustein </a:t>
            </a:r>
            <a:br>
              <a:rPr lang="de-DE" dirty="0"/>
            </a:br>
            <a:r>
              <a:rPr lang="de-DE" dirty="0"/>
              <a:t>auch in den Entitätstypen </a:t>
            </a:r>
            <a:br>
              <a:rPr lang="de-DE" dirty="0"/>
            </a:br>
            <a:r>
              <a:rPr lang="de-DE" dirty="0"/>
              <a:t>verwendet wird</a:t>
            </a:r>
          </a:p>
        </p:txBody>
      </p:sp>
      <p:sp>
        <p:nvSpPr>
          <p:cNvPr id="4" name="Fußzeilenplatzhalter 3"/>
          <p:cNvSpPr>
            <a:spLocks noGrp="1"/>
          </p:cNvSpPr>
          <p:nvPr>
            <p:ph type="ftr" sz="quarter" idx="14"/>
          </p:nvPr>
        </p:nvSpPr>
        <p:spPr/>
        <p:txBody>
          <a:bodyPr/>
          <a:lstStyle/>
          <a:p>
            <a:r>
              <a:rPr lang="de-DE"/>
              <a:t>Praxis-Update GND-Dokumentation | Teil 1 Die STA-Dokumentationsplattform - Aufbau und Nutzung | Stand: 20.02.2026 | CC0 1.0 Universal</a:t>
            </a:r>
            <a:endParaRPr lang="de-DE" dirty="0"/>
          </a:p>
        </p:txBody>
      </p:sp>
      <p:sp>
        <p:nvSpPr>
          <p:cNvPr id="5" name="Foliennummernplatzhalter 4"/>
          <p:cNvSpPr>
            <a:spLocks noGrp="1"/>
          </p:cNvSpPr>
          <p:nvPr>
            <p:ph type="sldNum" sz="quarter" idx="4"/>
          </p:nvPr>
        </p:nvSpPr>
        <p:spPr/>
        <p:txBody>
          <a:bodyPr/>
          <a:lstStyle/>
          <a:p>
            <a:fld id="{37474561-2573-4254-9F43-70AFC27DF993}" type="slidenum">
              <a:rPr lang="de-DE" b="1" smtClean="0"/>
              <a:pPr/>
              <a:t>31</a:t>
            </a:fld>
            <a:r>
              <a:rPr lang="de-DE" dirty="0"/>
              <a:t> | 38</a:t>
            </a:r>
          </a:p>
        </p:txBody>
      </p:sp>
      <p:cxnSp>
        <p:nvCxnSpPr>
          <p:cNvPr id="12" name="Gerade Verbindung mit Pfeil 11"/>
          <p:cNvCxnSpPr/>
          <p:nvPr/>
        </p:nvCxnSpPr>
        <p:spPr>
          <a:xfrm flipV="1">
            <a:off x="3767741" y="1383973"/>
            <a:ext cx="2832315" cy="633670"/>
          </a:xfrm>
          <a:prstGeom prst="straightConnector1">
            <a:avLst/>
          </a:prstGeom>
          <a:ln w="15875">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14" name="Grafik 13"/>
          <p:cNvPicPr>
            <a:picLocks noChangeAspect="1"/>
          </p:cNvPicPr>
          <p:nvPr/>
        </p:nvPicPr>
        <p:blipFill>
          <a:blip r:embed="rId4"/>
          <a:stretch>
            <a:fillRect/>
          </a:stretch>
        </p:blipFill>
        <p:spPr>
          <a:xfrm>
            <a:off x="5340870" y="1998160"/>
            <a:ext cx="5649607" cy="2177453"/>
          </a:xfrm>
          <a:prstGeom prst="rect">
            <a:avLst/>
          </a:prstGeom>
          <a:ln>
            <a:solidFill>
              <a:schemeClr val="tx1"/>
            </a:solidFill>
          </a:ln>
        </p:spPr>
      </p:pic>
      <p:pic>
        <p:nvPicPr>
          <p:cNvPr id="15" name="Grafik 14"/>
          <p:cNvPicPr>
            <a:picLocks noChangeAspect="1"/>
          </p:cNvPicPr>
          <p:nvPr/>
        </p:nvPicPr>
        <p:blipFill>
          <a:blip r:embed="rId5"/>
          <a:stretch>
            <a:fillRect/>
          </a:stretch>
        </p:blipFill>
        <p:spPr>
          <a:xfrm>
            <a:off x="5872317" y="3939428"/>
            <a:ext cx="5403756" cy="2413973"/>
          </a:xfrm>
          <a:prstGeom prst="rect">
            <a:avLst/>
          </a:prstGeom>
          <a:ln>
            <a:solidFill>
              <a:schemeClr val="tx1"/>
            </a:solidFill>
          </a:ln>
        </p:spPr>
      </p:pic>
      <p:cxnSp>
        <p:nvCxnSpPr>
          <p:cNvPr id="8" name="Gerade Verbindung mit Pfeil 7"/>
          <p:cNvCxnSpPr/>
          <p:nvPr/>
        </p:nvCxnSpPr>
        <p:spPr>
          <a:xfrm>
            <a:off x="2495600" y="2852936"/>
            <a:ext cx="4248472" cy="144016"/>
          </a:xfrm>
          <a:prstGeom prst="straightConnector1">
            <a:avLst/>
          </a:prstGeom>
          <a:ln w="158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Gerade Verbindung mit Pfeil 16"/>
          <p:cNvCxnSpPr/>
          <p:nvPr/>
        </p:nvCxnSpPr>
        <p:spPr>
          <a:xfrm flipV="1">
            <a:off x="3071664" y="4437112"/>
            <a:ext cx="4176464" cy="211905"/>
          </a:xfrm>
          <a:prstGeom prst="straightConnector1">
            <a:avLst/>
          </a:prstGeom>
          <a:ln w="158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363813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3. GND-Dokumentation (5)</a:t>
            </a:r>
          </a:p>
        </p:txBody>
      </p:sp>
      <p:sp>
        <p:nvSpPr>
          <p:cNvPr id="3" name="Textplatzhalter 2"/>
          <p:cNvSpPr>
            <a:spLocks noGrp="1"/>
          </p:cNvSpPr>
          <p:nvPr>
            <p:ph type="body" sz="quarter" idx="13"/>
          </p:nvPr>
        </p:nvSpPr>
        <p:spPr/>
        <p:txBody>
          <a:bodyPr/>
          <a:lstStyle/>
          <a:p>
            <a:pPr algn="ctr"/>
            <a:endParaRPr lang="de-DE" b="1" dirty="0"/>
          </a:p>
          <a:p>
            <a:pPr algn="ctr"/>
            <a:r>
              <a:rPr lang="de-DE" b="1" dirty="0"/>
              <a:t>Ausführliche Erläuterungen zum Aufbau der GND-Dokumentation </a:t>
            </a:r>
          </a:p>
          <a:p>
            <a:pPr algn="ctr"/>
            <a:r>
              <a:rPr lang="de-DE" b="1" dirty="0"/>
              <a:t>siehe </a:t>
            </a:r>
          </a:p>
          <a:p>
            <a:pPr algn="ctr"/>
            <a:endParaRPr lang="de-DE" b="1" dirty="0"/>
          </a:p>
          <a:p>
            <a:pPr algn="ctr"/>
            <a:r>
              <a:rPr lang="de-DE" b="1" dirty="0"/>
              <a:t>Teil </a:t>
            </a:r>
            <a:r>
              <a:rPr lang="de-DE" b="1" dirty="0" smtClean="0"/>
              <a:t>2</a:t>
            </a:r>
            <a:endParaRPr lang="de-DE" b="1" dirty="0"/>
          </a:p>
          <a:p>
            <a:pPr algn="ctr"/>
            <a:r>
              <a:rPr lang="de-DE" b="1" dirty="0"/>
              <a:t> </a:t>
            </a:r>
            <a:r>
              <a:rPr lang="de-DE" b="1" dirty="0" smtClean="0"/>
              <a:t>GND-Dokumentation</a:t>
            </a:r>
            <a:endParaRPr lang="de-DE" b="1" dirty="0"/>
          </a:p>
        </p:txBody>
      </p:sp>
      <p:sp>
        <p:nvSpPr>
          <p:cNvPr id="4" name="Fußzeilenplatzhalter 3"/>
          <p:cNvSpPr>
            <a:spLocks noGrp="1"/>
          </p:cNvSpPr>
          <p:nvPr>
            <p:ph type="ftr" sz="quarter" idx="14"/>
          </p:nvPr>
        </p:nvSpPr>
        <p:spPr/>
        <p:txBody>
          <a:bodyPr/>
          <a:lstStyle/>
          <a:p>
            <a:r>
              <a:rPr lang="de-DE"/>
              <a:t>Praxis-Update GND-Dokumentation | Teil 1 Die STA-Dokumentationsplattform - Aufbau und Nutzung | Stand: 20.02.2026 | CC0 1.0 Universal</a:t>
            </a:r>
            <a:endParaRPr lang="de-DE" dirty="0"/>
          </a:p>
        </p:txBody>
      </p:sp>
      <p:sp>
        <p:nvSpPr>
          <p:cNvPr id="5" name="Foliennummernplatzhalter 4"/>
          <p:cNvSpPr>
            <a:spLocks noGrp="1"/>
          </p:cNvSpPr>
          <p:nvPr>
            <p:ph type="sldNum" sz="quarter" idx="4"/>
          </p:nvPr>
        </p:nvSpPr>
        <p:spPr/>
        <p:txBody>
          <a:bodyPr/>
          <a:lstStyle/>
          <a:p>
            <a:fld id="{37474561-2573-4254-9F43-70AFC27DF993}" type="slidenum">
              <a:rPr lang="de-DE" b="1" smtClean="0"/>
              <a:pPr/>
              <a:t>32</a:t>
            </a:fld>
            <a:r>
              <a:rPr lang="de-DE" dirty="0"/>
              <a:t> | 38</a:t>
            </a:r>
          </a:p>
        </p:txBody>
      </p:sp>
    </p:spTree>
    <p:extLst>
      <p:ext uri="{BB962C8B-B14F-4D97-AF65-F5344CB8AC3E}">
        <p14:creationId xmlns:p14="http://schemas.microsoft.com/office/powerpoint/2010/main" val="40339818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4. Suchmöglichkeiten (1)</a:t>
            </a:r>
          </a:p>
        </p:txBody>
      </p:sp>
      <p:sp>
        <p:nvSpPr>
          <p:cNvPr id="3" name="Textplatzhalter 2"/>
          <p:cNvSpPr>
            <a:spLocks noGrp="1"/>
          </p:cNvSpPr>
          <p:nvPr>
            <p:ph type="body" sz="quarter" idx="13"/>
          </p:nvPr>
        </p:nvSpPr>
        <p:spPr>
          <a:ln>
            <a:noFill/>
          </a:ln>
        </p:spPr>
        <p:txBody>
          <a:bodyPr/>
          <a:lstStyle/>
          <a:p>
            <a:pPr marL="0" indent="0">
              <a:buNone/>
            </a:pPr>
            <a:r>
              <a:rPr lang="de-DE" dirty="0"/>
              <a:t>Aufrufen des </a:t>
            </a:r>
            <a:r>
              <a:rPr lang="de-DE" u="sng" dirty="0"/>
              <a:t>Suchfensters</a:t>
            </a:r>
            <a:r>
              <a:rPr lang="de-DE" dirty="0"/>
              <a:t> durch Klicken auf das Lupensymbol oben rechts in der Menüleiste</a:t>
            </a:r>
          </a:p>
          <a:p>
            <a:pPr marL="0" indent="0">
              <a:buNone/>
            </a:pPr>
            <a:r>
              <a:rPr lang="de-DE" dirty="0"/>
              <a:t>Gesucht wird in </a:t>
            </a:r>
            <a:r>
              <a:rPr lang="de-DE" b="1" dirty="0"/>
              <a:t>allen</a:t>
            </a:r>
            <a:r>
              <a:rPr lang="de-DE" dirty="0"/>
              <a:t> Bereichen der </a:t>
            </a:r>
            <a:br>
              <a:rPr lang="de-DE" dirty="0"/>
            </a:br>
            <a:r>
              <a:rPr lang="de-DE" dirty="0"/>
              <a:t>STA-Dokumentationsplattform (STA, RDA DACH, GND).</a:t>
            </a:r>
          </a:p>
          <a:p>
            <a:pPr marL="0" indent="0">
              <a:buNone/>
            </a:pPr>
            <a:endParaRPr lang="de-DE" dirty="0"/>
          </a:p>
          <a:p>
            <a:pPr marL="0" indent="0">
              <a:buNone/>
            </a:pPr>
            <a:r>
              <a:rPr lang="de-DE" dirty="0"/>
              <a:t>Voreinstellung: Stichwortsuche</a:t>
            </a:r>
          </a:p>
          <a:p>
            <a:pPr lvl="1"/>
            <a:r>
              <a:rPr lang="de-DE" dirty="0"/>
              <a:t>mehrere Suchbegriffe:</a:t>
            </a:r>
            <a:br>
              <a:rPr lang="de-DE" dirty="0"/>
            </a:br>
            <a:r>
              <a:rPr lang="de-DE" dirty="0"/>
              <a:t>automatische </a:t>
            </a:r>
            <a:r>
              <a:rPr lang="de-DE" dirty="0" smtClean="0"/>
              <a:t>UND-Verknüpfung</a:t>
            </a:r>
            <a:endParaRPr lang="de-DE" dirty="0"/>
          </a:p>
          <a:p>
            <a:pPr lvl="1"/>
            <a:r>
              <a:rPr lang="de-DE" dirty="0"/>
              <a:t>es werden automatisch zwei Suchen</a:t>
            </a:r>
            <a:br>
              <a:rPr lang="de-DE" dirty="0"/>
            </a:br>
            <a:r>
              <a:rPr lang="de-DE" dirty="0"/>
              <a:t>durchgeführt:</a:t>
            </a:r>
          </a:p>
          <a:p>
            <a:pPr marL="936000" lvl="2">
              <a:buFont typeface="Symbol" panose="05050102010706020507" pitchFamily="18" charset="2"/>
              <a:buChar char="-"/>
            </a:pPr>
            <a:r>
              <a:rPr lang="de-DE" dirty="0"/>
              <a:t>exakte Suche nach den eingegebenen</a:t>
            </a:r>
            <a:br>
              <a:rPr lang="de-DE" dirty="0"/>
            </a:br>
            <a:r>
              <a:rPr lang="de-DE" dirty="0"/>
              <a:t>Begriffen</a:t>
            </a:r>
          </a:p>
          <a:p>
            <a:pPr marL="936000" lvl="2">
              <a:buFont typeface="Symbol" panose="05050102010706020507" pitchFamily="18" charset="2"/>
              <a:buChar char="-"/>
            </a:pPr>
            <a:r>
              <a:rPr lang="de-DE" dirty="0"/>
              <a:t>links- und </a:t>
            </a:r>
            <a:r>
              <a:rPr lang="de-DE" dirty="0" err="1"/>
              <a:t>rechtstrunkierte</a:t>
            </a:r>
            <a:r>
              <a:rPr lang="de-DE" dirty="0"/>
              <a:t> Suche</a:t>
            </a:r>
          </a:p>
          <a:p>
            <a:pPr marL="0" indent="0">
              <a:buNone/>
            </a:pPr>
            <a:endParaRPr lang="de-DE" dirty="0"/>
          </a:p>
          <a:p>
            <a:endParaRPr lang="de-DE" dirty="0"/>
          </a:p>
        </p:txBody>
      </p:sp>
      <p:sp>
        <p:nvSpPr>
          <p:cNvPr id="4" name="Fußzeilenplatzhalter 3"/>
          <p:cNvSpPr>
            <a:spLocks noGrp="1"/>
          </p:cNvSpPr>
          <p:nvPr>
            <p:ph type="ftr" sz="quarter" idx="14"/>
          </p:nvPr>
        </p:nvSpPr>
        <p:spPr/>
        <p:txBody>
          <a:bodyPr/>
          <a:lstStyle/>
          <a:p>
            <a:r>
              <a:rPr lang="de-DE"/>
              <a:t>Praxis-Update GND-Dokumentation | Teil 1 Die STA-Dokumentationsplattform - Aufbau und Nutzung | Stand: 20.02.2026 | CC0 1.0 Universal</a:t>
            </a:r>
            <a:endParaRPr lang="de-DE" dirty="0"/>
          </a:p>
        </p:txBody>
      </p:sp>
      <p:sp>
        <p:nvSpPr>
          <p:cNvPr id="5" name="Foliennummernplatzhalter 4"/>
          <p:cNvSpPr>
            <a:spLocks noGrp="1"/>
          </p:cNvSpPr>
          <p:nvPr>
            <p:ph type="sldNum" sz="quarter" idx="4"/>
          </p:nvPr>
        </p:nvSpPr>
        <p:spPr/>
        <p:txBody>
          <a:bodyPr/>
          <a:lstStyle/>
          <a:p>
            <a:fld id="{37474561-2573-4254-9F43-70AFC27DF993}" type="slidenum">
              <a:rPr lang="de-DE" b="1" smtClean="0"/>
              <a:pPr/>
              <a:t>33</a:t>
            </a:fld>
            <a:r>
              <a:rPr lang="de-DE" dirty="0"/>
              <a:t> | 38</a:t>
            </a:r>
          </a:p>
        </p:txBody>
      </p:sp>
      <p:pic>
        <p:nvPicPr>
          <p:cNvPr id="6" name="Grafik 5"/>
          <p:cNvPicPr>
            <a:picLocks noChangeAspect="1"/>
          </p:cNvPicPr>
          <p:nvPr/>
        </p:nvPicPr>
        <p:blipFill>
          <a:blip r:embed="rId3"/>
          <a:stretch>
            <a:fillRect/>
          </a:stretch>
        </p:blipFill>
        <p:spPr>
          <a:xfrm>
            <a:off x="7680176" y="1292195"/>
            <a:ext cx="2880320" cy="5118830"/>
          </a:xfrm>
          <a:prstGeom prst="rect">
            <a:avLst/>
          </a:prstGeom>
          <a:ln>
            <a:solidFill>
              <a:schemeClr val="tx1"/>
            </a:solidFill>
          </a:ln>
        </p:spPr>
      </p:pic>
      <p:cxnSp>
        <p:nvCxnSpPr>
          <p:cNvPr id="9" name="Gerade Verbindung mit Pfeil 8"/>
          <p:cNvCxnSpPr/>
          <p:nvPr/>
        </p:nvCxnSpPr>
        <p:spPr>
          <a:xfrm flipV="1">
            <a:off x="4583832" y="3356992"/>
            <a:ext cx="2952328" cy="115212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Gerade Verbindung mit Pfeil 10"/>
          <p:cNvCxnSpPr/>
          <p:nvPr/>
        </p:nvCxnSpPr>
        <p:spPr>
          <a:xfrm>
            <a:off x="4439816" y="5661248"/>
            <a:ext cx="3096344" cy="216024"/>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7758327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4. Suchmöglichkeiten (2)</a:t>
            </a:r>
          </a:p>
        </p:txBody>
      </p:sp>
      <p:sp>
        <p:nvSpPr>
          <p:cNvPr id="3" name="Textplatzhalter 2"/>
          <p:cNvSpPr>
            <a:spLocks noGrp="1"/>
          </p:cNvSpPr>
          <p:nvPr>
            <p:ph type="body" sz="quarter" idx="13"/>
          </p:nvPr>
        </p:nvSpPr>
        <p:spPr/>
        <p:txBody>
          <a:bodyPr/>
          <a:lstStyle/>
          <a:p>
            <a:pPr marL="0" indent="0">
              <a:buNone/>
            </a:pPr>
            <a:r>
              <a:rPr lang="de-DE" b="1" dirty="0"/>
              <a:t>Phrasensuche</a:t>
            </a:r>
          </a:p>
          <a:p>
            <a:pPr marL="0" indent="0">
              <a:buNone/>
            </a:pPr>
            <a:r>
              <a:rPr lang="de-DE" dirty="0"/>
              <a:t>Um nach einer Phrase zu suchen, setzen Sie die Zeichenkette in Anführungszeichen.</a:t>
            </a:r>
          </a:p>
          <a:p>
            <a:pPr marL="0" indent="0">
              <a:buNone/>
            </a:pPr>
            <a:r>
              <a:rPr lang="de-DE" dirty="0"/>
              <a:t>Tipp: </a:t>
            </a:r>
            <a:br>
              <a:rPr lang="de-DE" dirty="0"/>
            </a:br>
            <a:r>
              <a:rPr lang="de-DE" dirty="0"/>
              <a:t>Die Suche von Suchbegriffen, die Sonderzeichen (Umlaute, ß, …) enthalten, liefert mit Anführungszeichen bessere Ergebnisse.</a:t>
            </a:r>
          </a:p>
          <a:p>
            <a:pPr marL="0" indent="0">
              <a:buNone/>
            </a:pPr>
            <a:endParaRPr lang="de-DE" sz="1100" dirty="0"/>
          </a:p>
          <a:p>
            <a:pPr marL="0" indent="0">
              <a:buNone/>
            </a:pPr>
            <a:r>
              <a:rPr lang="de-DE" b="1" dirty="0"/>
              <a:t>Ranking</a:t>
            </a:r>
          </a:p>
          <a:p>
            <a:pPr marL="0" indent="0">
              <a:buNone/>
            </a:pPr>
            <a:r>
              <a:rPr lang="de-DE" dirty="0"/>
              <a:t>Exakte Treffer werden höher gerankt als Treffer bei der </a:t>
            </a:r>
            <a:r>
              <a:rPr lang="de-DE" dirty="0" err="1"/>
              <a:t>trunkierten</a:t>
            </a:r>
            <a:r>
              <a:rPr lang="de-DE" dirty="0"/>
              <a:t> Suche. Außerdem werden z. B. Begriffe im Titel der Seiten und in Überschriften höher gerankt als Begriffe im Volltext.</a:t>
            </a:r>
          </a:p>
          <a:p>
            <a:pPr marL="0" indent="0">
              <a:buNone/>
            </a:pPr>
            <a:endParaRPr lang="de-DE" sz="1100" dirty="0"/>
          </a:p>
          <a:p>
            <a:pPr marL="0" indent="0">
              <a:buNone/>
            </a:pPr>
            <a:r>
              <a:rPr lang="de-DE" b="1" dirty="0"/>
              <a:t>Weitere Informationen</a:t>
            </a:r>
          </a:p>
          <a:p>
            <a:pPr marL="0" indent="0">
              <a:buNone/>
            </a:pPr>
            <a:r>
              <a:rPr lang="de-DE" dirty="0"/>
              <a:t>Die Suchmöglichkeiten in der STA-Dokumentationsplattform sind ausführlich </a:t>
            </a:r>
            <a:r>
              <a:rPr lang="de-DE" dirty="0" smtClean="0"/>
              <a:t>auf der Seite </a:t>
            </a:r>
            <a:r>
              <a:rPr lang="de-DE" dirty="0" smtClean="0">
                <a:hlinkClick r:id="rId3"/>
              </a:rPr>
              <a:t>Hilfe - Suche</a:t>
            </a:r>
            <a:r>
              <a:rPr lang="de-DE" dirty="0" smtClean="0"/>
              <a:t> </a:t>
            </a:r>
            <a:r>
              <a:rPr lang="de-DE" dirty="0"/>
              <a:t>beschrieben.</a:t>
            </a:r>
          </a:p>
          <a:p>
            <a:endParaRPr lang="de-DE" dirty="0"/>
          </a:p>
        </p:txBody>
      </p:sp>
      <p:sp>
        <p:nvSpPr>
          <p:cNvPr id="4" name="Fußzeilenplatzhalter 3"/>
          <p:cNvSpPr>
            <a:spLocks noGrp="1"/>
          </p:cNvSpPr>
          <p:nvPr>
            <p:ph type="ftr" sz="quarter" idx="14"/>
          </p:nvPr>
        </p:nvSpPr>
        <p:spPr/>
        <p:txBody>
          <a:bodyPr/>
          <a:lstStyle/>
          <a:p>
            <a:r>
              <a:rPr lang="de-DE"/>
              <a:t>Praxis-Update GND-Dokumentation | Teil 1 Die STA-Dokumentationsplattform - Aufbau und Nutzung | Stand: 20.02.2026 | CC0 1.0 Universal</a:t>
            </a:r>
            <a:endParaRPr lang="de-DE" dirty="0"/>
          </a:p>
        </p:txBody>
      </p:sp>
      <p:sp>
        <p:nvSpPr>
          <p:cNvPr id="5" name="Foliennummernplatzhalter 4"/>
          <p:cNvSpPr>
            <a:spLocks noGrp="1"/>
          </p:cNvSpPr>
          <p:nvPr>
            <p:ph type="sldNum" sz="quarter" idx="4"/>
          </p:nvPr>
        </p:nvSpPr>
        <p:spPr/>
        <p:txBody>
          <a:bodyPr/>
          <a:lstStyle/>
          <a:p>
            <a:fld id="{37474561-2573-4254-9F43-70AFC27DF993}" type="slidenum">
              <a:rPr lang="de-DE" b="1" smtClean="0"/>
              <a:pPr/>
              <a:t>34</a:t>
            </a:fld>
            <a:r>
              <a:rPr lang="de-DE" dirty="0"/>
              <a:t> | 38</a:t>
            </a:r>
          </a:p>
        </p:txBody>
      </p:sp>
    </p:spTree>
    <p:extLst>
      <p:ext uri="{BB962C8B-B14F-4D97-AF65-F5344CB8AC3E}">
        <p14:creationId xmlns:p14="http://schemas.microsoft.com/office/powerpoint/2010/main" val="266997352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Grafik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11824" y="709694"/>
            <a:ext cx="2705478" cy="2438740"/>
          </a:xfrm>
          <a:prstGeom prst="rect">
            <a:avLst/>
          </a:prstGeom>
          <a:ln>
            <a:solidFill>
              <a:schemeClr val="tx1"/>
            </a:solidFill>
          </a:ln>
        </p:spPr>
      </p:pic>
      <p:pic>
        <p:nvPicPr>
          <p:cNvPr id="6" name="Grafik 5"/>
          <p:cNvPicPr>
            <a:picLocks noChangeAspect="1"/>
          </p:cNvPicPr>
          <p:nvPr/>
        </p:nvPicPr>
        <p:blipFill>
          <a:blip r:embed="rId4"/>
          <a:stretch>
            <a:fillRect/>
          </a:stretch>
        </p:blipFill>
        <p:spPr>
          <a:xfrm>
            <a:off x="5781752" y="1024394"/>
            <a:ext cx="6362884" cy="3907476"/>
          </a:xfrm>
          <a:prstGeom prst="rect">
            <a:avLst/>
          </a:prstGeom>
          <a:noFill/>
          <a:ln>
            <a:solidFill>
              <a:schemeClr val="tx1"/>
            </a:solidFill>
          </a:ln>
        </p:spPr>
      </p:pic>
      <p:sp>
        <p:nvSpPr>
          <p:cNvPr id="2" name="Titel 1"/>
          <p:cNvSpPr>
            <a:spLocks noGrp="1"/>
          </p:cNvSpPr>
          <p:nvPr>
            <p:ph type="title"/>
          </p:nvPr>
        </p:nvSpPr>
        <p:spPr/>
        <p:txBody>
          <a:bodyPr/>
          <a:lstStyle/>
          <a:p>
            <a:r>
              <a:rPr lang="de-DE" dirty="0"/>
              <a:t>4. Suchmöglichkeiten (3) </a:t>
            </a:r>
          </a:p>
        </p:txBody>
      </p:sp>
      <p:sp>
        <p:nvSpPr>
          <p:cNvPr id="3" name="Textplatzhalter 2"/>
          <p:cNvSpPr>
            <a:spLocks noGrp="1"/>
          </p:cNvSpPr>
          <p:nvPr>
            <p:ph type="body" sz="quarter" idx="13"/>
          </p:nvPr>
        </p:nvSpPr>
        <p:spPr/>
        <p:txBody>
          <a:bodyPr/>
          <a:lstStyle/>
          <a:p>
            <a:r>
              <a:rPr lang="de-DE" sz="2800" b="1" dirty="0"/>
              <a:t>GND Index</a:t>
            </a:r>
            <a:br>
              <a:rPr lang="de-DE" sz="2800" b="1" dirty="0"/>
            </a:br>
            <a:endParaRPr lang="de-DE" sz="2800" b="1" dirty="0"/>
          </a:p>
          <a:p>
            <a:pPr lvl="1"/>
            <a:r>
              <a:rPr lang="de-DE" dirty="0"/>
              <a:t>nur den Bereich der </a:t>
            </a:r>
            <a:br>
              <a:rPr lang="de-DE" dirty="0"/>
            </a:br>
            <a:r>
              <a:rPr lang="de-DE" dirty="0"/>
              <a:t>GND-Dokumentation</a:t>
            </a:r>
          </a:p>
          <a:p>
            <a:pPr lvl="1"/>
            <a:r>
              <a:rPr lang="de-DE" dirty="0"/>
              <a:t>maschinell generiert</a:t>
            </a:r>
          </a:p>
          <a:p>
            <a:pPr lvl="1"/>
            <a:r>
              <a:rPr lang="de-DE" dirty="0"/>
              <a:t>Einträge: Benennungen der</a:t>
            </a:r>
            <a:br>
              <a:rPr lang="de-DE" dirty="0"/>
            </a:br>
            <a:r>
              <a:rPr lang="de-DE" dirty="0"/>
              <a:t>Seiten, Vorgabewerte,</a:t>
            </a:r>
            <a:br>
              <a:rPr lang="de-DE" dirty="0"/>
            </a:br>
            <a:r>
              <a:rPr lang="de-DE" dirty="0"/>
              <a:t>Beziehungs-</a:t>
            </a:r>
            <a:br>
              <a:rPr lang="de-DE" dirty="0"/>
            </a:br>
            <a:r>
              <a:rPr lang="de-DE" dirty="0" err="1"/>
              <a:t>kennzeichnungen</a:t>
            </a:r>
            <a:endParaRPr lang="de-DE" dirty="0"/>
          </a:p>
          <a:p>
            <a:pPr lvl="1"/>
            <a:r>
              <a:rPr lang="de-DE" dirty="0"/>
              <a:t>Sortier-, Such- und Filter-</a:t>
            </a:r>
            <a:br>
              <a:rPr lang="de-DE" dirty="0"/>
            </a:br>
            <a:r>
              <a:rPr lang="de-DE" dirty="0"/>
              <a:t>Möglichkeit</a:t>
            </a:r>
          </a:p>
        </p:txBody>
      </p:sp>
      <p:sp>
        <p:nvSpPr>
          <p:cNvPr id="4" name="Fußzeilenplatzhalter 3"/>
          <p:cNvSpPr>
            <a:spLocks noGrp="1"/>
          </p:cNvSpPr>
          <p:nvPr>
            <p:ph type="ftr" sz="quarter" idx="14"/>
          </p:nvPr>
        </p:nvSpPr>
        <p:spPr/>
        <p:txBody>
          <a:bodyPr/>
          <a:lstStyle/>
          <a:p>
            <a:r>
              <a:rPr lang="de-DE"/>
              <a:t>Praxis-Update GND-Dokumentation | Teil 1 Die STA-Dokumentationsplattform - Aufbau und Nutzung | Stand: 20.02.2026 | CC0 1.0 Universal</a:t>
            </a:r>
            <a:endParaRPr lang="de-DE" dirty="0"/>
          </a:p>
        </p:txBody>
      </p:sp>
      <p:sp>
        <p:nvSpPr>
          <p:cNvPr id="5" name="Foliennummernplatzhalter 4"/>
          <p:cNvSpPr>
            <a:spLocks noGrp="1"/>
          </p:cNvSpPr>
          <p:nvPr>
            <p:ph type="sldNum" sz="quarter" idx="4"/>
          </p:nvPr>
        </p:nvSpPr>
        <p:spPr/>
        <p:txBody>
          <a:bodyPr/>
          <a:lstStyle/>
          <a:p>
            <a:fld id="{37474561-2573-4254-9F43-70AFC27DF993}" type="slidenum">
              <a:rPr lang="de-DE" b="1" smtClean="0"/>
              <a:pPr/>
              <a:t>35</a:t>
            </a:fld>
            <a:r>
              <a:rPr lang="de-DE" dirty="0"/>
              <a:t> | 38</a:t>
            </a:r>
          </a:p>
        </p:txBody>
      </p:sp>
      <p:pic>
        <p:nvPicPr>
          <p:cNvPr id="8" name="Grafik 7"/>
          <p:cNvPicPr>
            <a:picLocks noChangeAspect="1"/>
          </p:cNvPicPr>
          <p:nvPr/>
        </p:nvPicPr>
        <p:blipFill>
          <a:blip r:embed="rId5"/>
          <a:stretch>
            <a:fillRect/>
          </a:stretch>
        </p:blipFill>
        <p:spPr>
          <a:xfrm>
            <a:off x="9450486" y="2869880"/>
            <a:ext cx="2589852" cy="2796186"/>
          </a:xfrm>
          <a:prstGeom prst="rect">
            <a:avLst/>
          </a:prstGeom>
          <a:ln>
            <a:solidFill>
              <a:schemeClr val="tx1"/>
            </a:solidFill>
          </a:ln>
        </p:spPr>
      </p:pic>
      <p:cxnSp>
        <p:nvCxnSpPr>
          <p:cNvPr id="10" name="Gerade Verbindung mit Pfeil 9"/>
          <p:cNvCxnSpPr/>
          <p:nvPr/>
        </p:nvCxnSpPr>
        <p:spPr>
          <a:xfrm flipV="1">
            <a:off x="5159896" y="1844824"/>
            <a:ext cx="864096" cy="1224249"/>
          </a:xfrm>
          <a:prstGeom prst="straightConnector1">
            <a:avLst/>
          </a:prstGeom>
          <a:ln w="158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1" name="Ellipse 10"/>
          <p:cNvSpPr/>
          <p:nvPr/>
        </p:nvSpPr>
        <p:spPr>
          <a:xfrm>
            <a:off x="8963194" y="1799668"/>
            <a:ext cx="642217" cy="34138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3" name="Gerade Verbindung mit Pfeil 12"/>
          <p:cNvCxnSpPr>
            <a:stCxn id="18" idx="4"/>
          </p:cNvCxnSpPr>
          <p:nvPr/>
        </p:nvCxnSpPr>
        <p:spPr>
          <a:xfrm flipH="1">
            <a:off x="10696825" y="2198074"/>
            <a:ext cx="1037478" cy="1110170"/>
          </a:xfrm>
          <a:prstGeom prst="straightConnector1">
            <a:avLst/>
          </a:prstGeom>
          <a:ln w="15875">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14" name="Grafik 13"/>
          <p:cNvPicPr>
            <a:picLocks noChangeAspect="1"/>
          </p:cNvPicPr>
          <p:nvPr/>
        </p:nvPicPr>
        <p:blipFill>
          <a:blip r:embed="rId6"/>
          <a:stretch>
            <a:fillRect/>
          </a:stretch>
        </p:blipFill>
        <p:spPr>
          <a:xfrm>
            <a:off x="6856299" y="5065907"/>
            <a:ext cx="2286319" cy="1200318"/>
          </a:xfrm>
          <a:prstGeom prst="rect">
            <a:avLst/>
          </a:prstGeom>
          <a:ln>
            <a:solidFill>
              <a:schemeClr val="tx1"/>
            </a:solidFill>
          </a:ln>
        </p:spPr>
      </p:pic>
      <p:cxnSp>
        <p:nvCxnSpPr>
          <p:cNvPr id="16" name="Gerade Verbindung mit Pfeil 15"/>
          <p:cNvCxnSpPr/>
          <p:nvPr/>
        </p:nvCxnSpPr>
        <p:spPr>
          <a:xfrm flipH="1">
            <a:off x="7999458" y="2141048"/>
            <a:ext cx="1267330" cy="3160386"/>
          </a:xfrm>
          <a:prstGeom prst="straightConnector1">
            <a:avLst/>
          </a:prstGeom>
          <a:ln w="158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8" name="Ellipse 17"/>
          <p:cNvSpPr/>
          <p:nvPr/>
        </p:nvSpPr>
        <p:spPr>
          <a:xfrm>
            <a:off x="11413194" y="1774409"/>
            <a:ext cx="642217" cy="42366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389209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8"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4. Suchmöglichkeiten (4)</a:t>
            </a:r>
          </a:p>
        </p:txBody>
      </p:sp>
      <p:sp>
        <p:nvSpPr>
          <p:cNvPr id="3" name="Textplatzhalter 2"/>
          <p:cNvSpPr>
            <a:spLocks noGrp="1"/>
          </p:cNvSpPr>
          <p:nvPr>
            <p:ph type="body" sz="quarter" idx="13"/>
          </p:nvPr>
        </p:nvSpPr>
        <p:spPr/>
        <p:txBody>
          <a:bodyPr/>
          <a:lstStyle/>
          <a:p>
            <a:r>
              <a:rPr lang="de-DE" dirty="0"/>
              <a:t>Vorgabewerte</a:t>
            </a:r>
          </a:p>
          <a:p>
            <a:pPr lvl="1"/>
            <a:r>
              <a:rPr lang="de-DE" dirty="0"/>
              <a:t>normiertes Vokabular</a:t>
            </a:r>
          </a:p>
          <a:p>
            <a:pPr lvl="1"/>
            <a:r>
              <a:rPr lang="de-DE" dirty="0"/>
              <a:t>Codelisten</a:t>
            </a:r>
          </a:p>
          <a:p>
            <a:pPr lvl="1"/>
            <a:r>
              <a:rPr lang="de-DE" dirty="0"/>
              <a:t>aufrufbar über GND Index oder</a:t>
            </a:r>
            <a:br>
              <a:rPr lang="de-DE" dirty="0"/>
            </a:br>
            <a:r>
              <a:rPr lang="de-DE" dirty="0"/>
              <a:t>allgemeine Suche (Lupe)</a:t>
            </a:r>
          </a:p>
          <a:p>
            <a:pPr lvl="1"/>
            <a:r>
              <a:rPr lang="de-DE" dirty="0"/>
              <a:t>Übersicht aller Vorgabewerte in</a:t>
            </a:r>
            <a:br>
              <a:rPr lang="de-DE" dirty="0"/>
            </a:br>
            <a:r>
              <a:rPr lang="de-DE" dirty="0"/>
              <a:t>der GND (STA-Notation: </a:t>
            </a:r>
            <a:r>
              <a:rPr lang="de-DE" dirty="0">
                <a:hlinkClick r:id="rId3"/>
              </a:rPr>
              <a:t>GND-VW</a:t>
            </a:r>
            <a:r>
              <a:rPr lang="de-DE" dirty="0"/>
              <a:t>)</a:t>
            </a:r>
          </a:p>
          <a:p>
            <a:pPr lvl="1"/>
            <a:endParaRPr lang="de-DE" dirty="0"/>
          </a:p>
          <a:p>
            <a:pPr lvl="1"/>
            <a:endParaRPr lang="de-DE" dirty="0"/>
          </a:p>
        </p:txBody>
      </p:sp>
      <p:sp>
        <p:nvSpPr>
          <p:cNvPr id="4" name="Fußzeilenplatzhalter 3"/>
          <p:cNvSpPr>
            <a:spLocks noGrp="1"/>
          </p:cNvSpPr>
          <p:nvPr>
            <p:ph type="ftr" sz="quarter" idx="14"/>
          </p:nvPr>
        </p:nvSpPr>
        <p:spPr/>
        <p:txBody>
          <a:bodyPr/>
          <a:lstStyle/>
          <a:p>
            <a:r>
              <a:rPr lang="de-DE"/>
              <a:t>Praxis-Update GND-Dokumentation | Teil 1 Die STA-Dokumentationsplattform - Aufbau und Nutzung | Stand: 20.02.2026 | CC0 1.0 Universal</a:t>
            </a:r>
            <a:endParaRPr lang="de-DE" dirty="0"/>
          </a:p>
        </p:txBody>
      </p:sp>
      <p:sp>
        <p:nvSpPr>
          <p:cNvPr id="5" name="Foliennummernplatzhalter 4"/>
          <p:cNvSpPr>
            <a:spLocks noGrp="1"/>
          </p:cNvSpPr>
          <p:nvPr>
            <p:ph type="sldNum" sz="quarter" idx="4"/>
          </p:nvPr>
        </p:nvSpPr>
        <p:spPr/>
        <p:txBody>
          <a:bodyPr/>
          <a:lstStyle/>
          <a:p>
            <a:fld id="{37474561-2573-4254-9F43-70AFC27DF993}" type="slidenum">
              <a:rPr lang="de-DE" b="1" smtClean="0"/>
              <a:pPr/>
              <a:t>36</a:t>
            </a:fld>
            <a:r>
              <a:rPr lang="de-DE" dirty="0"/>
              <a:t> | 38</a:t>
            </a:r>
          </a:p>
        </p:txBody>
      </p:sp>
      <p:pic>
        <p:nvPicPr>
          <p:cNvPr id="7" name="Grafik 6"/>
          <p:cNvPicPr>
            <a:picLocks noChangeAspect="1"/>
          </p:cNvPicPr>
          <p:nvPr/>
        </p:nvPicPr>
        <p:blipFill>
          <a:blip r:embed="rId4"/>
          <a:stretch>
            <a:fillRect/>
          </a:stretch>
        </p:blipFill>
        <p:spPr>
          <a:xfrm>
            <a:off x="5303912" y="794628"/>
            <a:ext cx="6552728" cy="5262660"/>
          </a:xfrm>
          <a:prstGeom prst="rect">
            <a:avLst/>
          </a:prstGeom>
          <a:ln>
            <a:solidFill>
              <a:schemeClr val="tx1"/>
            </a:solidFill>
          </a:ln>
        </p:spPr>
      </p:pic>
    </p:spTree>
    <p:extLst>
      <p:ext uri="{BB962C8B-B14F-4D97-AF65-F5344CB8AC3E}">
        <p14:creationId xmlns:p14="http://schemas.microsoft.com/office/powerpoint/2010/main" val="384628508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5. GND-Dokumentation – Inhaltlicher Stand</a:t>
            </a:r>
          </a:p>
        </p:txBody>
      </p:sp>
      <p:sp>
        <p:nvSpPr>
          <p:cNvPr id="3" name="Textplatzhalter 2"/>
          <p:cNvSpPr>
            <a:spLocks noGrp="1"/>
          </p:cNvSpPr>
          <p:nvPr>
            <p:ph type="body" sz="quarter" idx="13"/>
          </p:nvPr>
        </p:nvSpPr>
        <p:spPr/>
        <p:txBody>
          <a:bodyPr/>
          <a:lstStyle/>
          <a:p>
            <a:r>
              <a:rPr lang="de-DE" b="1" dirty="0"/>
              <a:t>Aktuell: Version 2025/2</a:t>
            </a:r>
          </a:p>
          <a:p>
            <a:endParaRPr lang="de-DE" b="1" dirty="0"/>
          </a:p>
          <a:p>
            <a:pPr lvl="1"/>
            <a:r>
              <a:rPr lang="de-DE" dirty="0"/>
              <a:t>Pro Jahr sind zwei Releases geplant. Kleine Fehlerkorrekturen, z. B. Korrektur von Tippfehlern, </a:t>
            </a:r>
            <a:r>
              <a:rPr lang="de-DE" dirty="0" smtClean="0"/>
              <a:t>Ergänzung fehlender Links, … </a:t>
            </a:r>
            <a:r>
              <a:rPr lang="de-DE" dirty="0"/>
              <a:t>werden auch außerhalb von den Releases durchgeführt.</a:t>
            </a:r>
            <a:br>
              <a:rPr lang="de-DE" dirty="0"/>
            </a:br>
            <a:endParaRPr lang="de-DE" dirty="0"/>
          </a:p>
          <a:p>
            <a:pPr lvl="1"/>
            <a:r>
              <a:rPr lang="de-DE" dirty="0"/>
              <a:t>Änderungen können über die Versionshinweise zur GND-Dokumentation nachvollzogen werden. </a:t>
            </a:r>
            <a:r>
              <a:rPr lang="de-DE" dirty="0">
                <a:solidFill>
                  <a:srgbClr val="007EEF"/>
                </a:solidFill>
                <a:ea typeface="Segoe UI Symbol" panose="020B0502040204020203" pitchFamily="34" charset="0"/>
                <a:hlinkClick r:id="rId3" tooltip="Haupttitel"/>
              </a:rPr>
              <a:t></a:t>
            </a:r>
            <a:r>
              <a:rPr lang="de-DE" dirty="0">
                <a:solidFill>
                  <a:srgbClr val="007EEF"/>
                </a:solidFill>
                <a:ea typeface="Segoe UI Symbol" panose="020B0502040204020203" pitchFamily="34" charset="0"/>
              </a:rPr>
              <a:t/>
            </a:r>
            <a:br>
              <a:rPr lang="de-DE" dirty="0">
                <a:solidFill>
                  <a:srgbClr val="007EEF"/>
                </a:solidFill>
                <a:ea typeface="Segoe UI Symbol" panose="020B0502040204020203" pitchFamily="34" charset="0"/>
              </a:rPr>
            </a:br>
            <a:endParaRPr lang="de-DE" dirty="0"/>
          </a:p>
          <a:p>
            <a:pPr lvl="1"/>
            <a:r>
              <a:rPr lang="de-DE" dirty="0"/>
              <a:t>Hinweise auf Korrekturbedarfe können über das Sprechblasen-Symbol </a:t>
            </a:r>
            <a:br>
              <a:rPr lang="de-DE" dirty="0"/>
            </a:br>
            <a:r>
              <a:rPr lang="de-DE" dirty="0"/>
              <a:t>in der Funktionszeile gemeldet werden.</a:t>
            </a:r>
          </a:p>
          <a:p>
            <a:endParaRPr lang="de-DE" dirty="0"/>
          </a:p>
        </p:txBody>
      </p:sp>
      <p:sp>
        <p:nvSpPr>
          <p:cNvPr id="4" name="Fußzeilenplatzhalter 3"/>
          <p:cNvSpPr>
            <a:spLocks noGrp="1"/>
          </p:cNvSpPr>
          <p:nvPr>
            <p:ph type="ftr" sz="quarter" idx="14"/>
          </p:nvPr>
        </p:nvSpPr>
        <p:spPr/>
        <p:txBody>
          <a:bodyPr/>
          <a:lstStyle/>
          <a:p>
            <a:r>
              <a:rPr lang="de-DE"/>
              <a:t>Praxis-Update GND-Dokumentation | Teil 1 Die STA-Dokumentationsplattform - Aufbau und Nutzung | Stand: 20.02.2026 | CC0 1.0 Universal</a:t>
            </a:r>
            <a:endParaRPr lang="de-DE" dirty="0"/>
          </a:p>
        </p:txBody>
      </p:sp>
      <p:sp>
        <p:nvSpPr>
          <p:cNvPr id="5" name="Foliennummernplatzhalter 4"/>
          <p:cNvSpPr>
            <a:spLocks noGrp="1"/>
          </p:cNvSpPr>
          <p:nvPr>
            <p:ph type="sldNum" sz="quarter" idx="4"/>
          </p:nvPr>
        </p:nvSpPr>
        <p:spPr/>
        <p:txBody>
          <a:bodyPr/>
          <a:lstStyle/>
          <a:p>
            <a:fld id="{37474561-2573-4254-9F43-70AFC27DF993}" type="slidenum">
              <a:rPr lang="de-DE" b="1" smtClean="0"/>
              <a:pPr/>
              <a:t>37</a:t>
            </a:fld>
            <a:r>
              <a:rPr lang="de-DE" dirty="0"/>
              <a:t> | 38</a:t>
            </a:r>
          </a:p>
        </p:txBody>
      </p:sp>
      <p:pic>
        <p:nvPicPr>
          <p:cNvPr id="10" name="Grafik 9">
            <a:extLst>
              <a:ext uri="{FF2B5EF4-FFF2-40B4-BE49-F238E27FC236}">
                <a16:creationId xmlns:a16="http://schemas.microsoft.com/office/drawing/2014/main" id="{CBAC73FB-3E5E-79E1-7087-12A6DDB25402}"/>
              </a:ext>
            </a:extLst>
          </p:cNvPr>
          <p:cNvPicPr>
            <a:picLocks noChangeAspect="1"/>
          </p:cNvPicPr>
          <p:nvPr/>
        </p:nvPicPr>
        <p:blipFill>
          <a:blip r:embed="rId4"/>
          <a:stretch>
            <a:fillRect/>
          </a:stretch>
        </p:blipFill>
        <p:spPr>
          <a:xfrm>
            <a:off x="9840416" y="4005064"/>
            <a:ext cx="668368" cy="632241"/>
          </a:xfrm>
          <a:prstGeom prst="rect">
            <a:avLst/>
          </a:prstGeom>
        </p:spPr>
      </p:pic>
    </p:spTree>
    <p:extLst>
      <p:ext uri="{BB962C8B-B14F-4D97-AF65-F5344CB8AC3E}">
        <p14:creationId xmlns:p14="http://schemas.microsoft.com/office/powerpoint/2010/main" val="376570220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p:txBody>
          <a:bodyPr/>
          <a:lstStyle/>
          <a:p>
            <a:r>
              <a:rPr lang="de-DE"/>
              <a:t>Praxis-Update GND-Dokumentation | Teil 1 Die STA-Dokumentationsplattform - Aufbau und Nutzung | Stand: 20.02.2026 | CC0 1.0 Universal</a:t>
            </a:r>
            <a:endParaRPr lang="de-DE" dirty="0"/>
          </a:p>
        </p:txBody>
      </p:sp>
      <p:sp>
        <p:nvSpPr>
          <p:cNvPr id="5" name="Foliennummernplatzhalter 4"/>
          <p:cNvSpPr>
            <a:spLocks noGrp="1"/>
          </p:cNvSpPr>
          <p:nvPr>
            <p:ph type="sldNum" sz="quarter" idx="4"/>
          </p:nvPr>
        </p:nvSpPr>
        <p:spPr/>
        <p:txBody>
          <a:bodyPr/>
          <a:lstStyle/>
          <a:p>
            <a:fld id="{37474561-2573-4254-9F43-70AFC27DF993}" type="slidenum">
              <a:rPr lang="de-DE" b="1" smtClean="0"/>
              <a:pPr/>
              <a:t>38</a:t>
            </a:fld>
            <a:r>
              <a:rPr lang="de-DE" dirty="0"/>
              <a:t> | 38</a:t>
            </a:r>
          </a:p>
        </p:txBody>
      </p:sp>
      <p:pic>
        <p:nvPicPr>
          <p:cNvPr id="9" name="Grafik 8">
            <a:extLst>
              <a:ext uri="{FF2B5EF4-FFF2-40B4-BE49-F238E27FC236}">
                <a16:creationId xmlns:a16="http://schemas.microsoft.com/office/drawing/2014/main" id="{0148E81E-8C2B-4C7A-9300-8D7D6A1D74DF}"/>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 xmlns:a1611="http://schemas.microsoft.com/office/drawing/2016/11/main" r:id="rId4"/>
              </a:ext>
            </a:extLst>
          </a:blip>
          <a:stretch>
            <a:fillRect/>
          </a:stretch>
        </p:blipFill>
        <p:spPr>
          <a:xfrm>
            <a:off x="3013348" y="132580"/>
            <a:ext cx="6165304" cy="6165304"/>
          </a:xfrm>
          <a:prstGeom prst="rect">
            <a:avLst/>
          </a:prstGeom>
        </p:spPr>
      </p:pic>
      <p:grpSp>
        <p:nvGrpSpPr>
          <p:cNvPr id="6" name="Gruppieren 5">
            <a:extLst>
              <a:ext uri="{FF2B5EF4-FFF2-40B4-BE49-F238E27FC236}">
                <a16:creationId xmlns:a16="http://schemas.microsoft.com/office/drawing/2014/main" id="{017FC15C-2B75-4729-857C-691F18C65154}"/>
              </a:ext>
            </a:extLst>
          </p:cNvPr>
          <p:cNvGrpSpPr/>
          <p:nvPr/>
        </p:nvGrpSpPr>
        <p:grpSpPr>
          <a:xfrm>
            <a:off x="8010407" y="5063851"/>
            <a:ext cx="4181593" cy="1234033"/>
            <a:chOff x="8010407" y="5063851"/>
            <a:chExt cx="4181593" cy="1234033"/>
          </a:xfrm>
        </p:grpSpPr>
        <p:sp>
          <p:nvSpPr>
            <p:cNvPr id="2" name="Textfeld 1">
              <a:extLst>
                <a:ext uri="{FF2B5EF4-FFF2-40B4-BE49-F238E27FC236}">
                  <a16:creationId xmlns:a16="http://schemas.microsoft.com/office/drawing/2014/main" id="{2EAC12C6-B1AB-4463-88B3-BC8C4F91233C}"/>
                </a:ext>
              </a:extLst>
            </p:cNvPr>
            <p:cNvSpPr txBox="1"/>
            <p:nvPr/>
          </p:nvSpPr>
          <p:spPr>
            <a:xfrm>
              <a:off x="8010407" y="5559220"/>
              <a:ext cx="4181593" cy="738664"/>
            </a:xfrm>
            <a:prstGeom prst="rect">
              <a:avLst/>
            </a:prstGeom>
            <a:noFill/>
          </p:spPr>
          <p:txBody>
            <a:bodyPr wrap="none" rtlCol="0">
              <a:spAutoFit/>
            </a:bodyPr>
            <a:lstStyle/>
            <a:p>
              <a:pPr algn="ctr"/>
              <a:r>
                <a:rPr lang="de-DE" sz="1400" dirty="0"/>
                <a:t>This </a:t>
              </a:r>
              <a:r>
                <a:rPr lang="de-DE" sz="1400" dirty="0" err="1"/>
                <a:t>work</a:t>
              </a:r>
              <a:r>
                <a:rPr lang="de-DE" sz="1400" dirty="0"/>
                <a:t> </a:t>
              </a:r>
              <a:r>
                <a:rPr lang="de-DE" sz="1400" dirty="0" err="1"/>
                <a:t>is</a:t>
              </a:r>
              <a:r>
                <a:rPr lang="de-DE" sz="1400" dirty="0"/>
                <a:t> </a:t>
              </a:r>
              <a:r>
                <a:rPr lang="de-DE" sz="1400" dirty="0" err="1"/>
                <a:t>dedicated</a:t>
              </a:r>
              <a:r>
                <a:rPr lang="de-DE" sz="1400" dirty="0"/>
                <a:t> </a:t>
              </a:r>
              <a:r>
                <a:rPr lang="de-DE" sz="1400" dirty="0" err="1"/>
                <a:t>to</a:t>
              </a:r>
              <a:r>
                <a:rPr lang="de-DE" sz="1400" dirty="0"/>
                <a:t> </a:t>
              </a:r>
              <a:r>
                <a:rPr lang="de-DE" sz="1400" dirty="0" err="1"/>
                <a:t>the</a:t>
              </a:r>
              <a:r>
                <a:rPr lang="de-DE" sz="1400" dirty="0"/>
                <a:t> </a:t>
              </a:r>
              <a:r>
                <a:rPr lang="de-DE" sz="1400" dirty="0" err="1"/>
                <a:t>public</a:t>
              </a:r>
              <a:r>
                <a:rPr lang="de-DE" sz="1400" dirty="0"/>
                <a:t> </a:t>
              </a:r>
              <a:r>
                <a:rPr lang="de-DE" sz="1400" dirty="0" err="1"/>
                <a:t>domain</a:t>
              </a:r>
              <a:endParaRPr lang="de-DE" sz="1400" dirty="0"/>
            </a:p>
            <a:p>
              <a:pPr algn="ctr"/>
              <a:r>
                <a:rPr lang="de-DE" sz="1400" dirty="0" err="1"/>
                <a:t>under</a:t>
              </a:r>
              <a:r>
                <a:rPr lang="de-DE" sz="1400" dirty="0"/>
                <a:t> CC0 1.0 Universal: </a:t>
              </a:r>
            </a:p>
            <a:p>
              <a:pPr algn="ctr"/>
              <a:r>
                <a:rPr lang="de-DE" sz="1400" dirty="0">
                  <a:hlinkClick r:id="rId5"/>
                </a:rPr>
                <a:t>https://creativecommons.org/publicdomain/zero/1.0/</a:t>
              </a:r>
              <a:r>
                <a:rPr lang="de-DE" sz="1400" dirty="0"/>
                <a:t> </a:t>
              </a:r>
            </a:p>
          </p:txBody>
        </p:sp>
        <p:pic>
          <p:nvPicPr>
            <p:cNvPr id="3" name="Grafik 2">
              <a:extLst>
                <a:ext uri="{FF2B5EF4-FFF2-40B4-BE49-F238E27FC236}">
                  <a16:creationId xmlns:a16="http://schemas.microsoft.com/office/drawing/2014/main" id="{7B13BCA1-4698-49AC-B769-AA9CF9082FE8}"/>
                </a:ext>
              </a:extLst>
            </p:cNvPr>
            <p:cNvPicPr>
              <a:picLocks noChangeAspect="1"/>
            </p:cNvPicPr>
            <p:nvPr/>
          </p:nvPicPr>
          <p:blipFill>
            <a:blip r:embed="rId6"/>
            <a:stretch>
              <a:fillRect/>
            </a:stretch>
          </p:blipFill>
          <p:spPr>
            <a:xfrm>
              <a:off x="9405781" y="5063851"/>
              <a:ext cx="1390844" cy="495369"/>
            </a:xfrm>
            <a:prstGeom prst="rect">
              <a:avLst/>
            </a:prstGeom>
          </p:spPr>
        </p:pic>
      </p:grpSp>
    </p:spTree>
    <p:extLst>
      <p:ext uri="{BB962C8B-B14F-4D97-AF65-F5344CB8AC3E}">
        <p14:creationId xmlns:p14="http://schemas.microsoft.com/office/powerpoint/2010/main" val="268512962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a:t>Teil 1 Die STA-Dokumentationsplattform - Aufbau und Nutzung</a:t>
            </a:r>
          </a:p>
        </p:txBody>
      </p:sp>
      <p:sp>
        <p:nvSpPr>
          <p:cNvPr id="3" name="Textplatzhalter 2"/>
          <p:cNvSpPr>
            <a:spLocks noGrp="1"/>
          </p:cNvSpPr>
          <p:nvPr>
            <p:ph type="body" sz="quarter" idx="13"/>
          </p:nvPr>
        </p:nvSpPr>
        <p:spPr/>
        <p:txBody>
          <a:bodyPr/>
          <a:lstStyle/>
          <a:p>
            <a:endParaRPr lang="de-DE" dirty="0"/>
          </a:p>
          <a:p>
            <a:endParaRPr lang="de-DE" dirty="0"/>
          </a:p>
          <a:p>
            <a:r>
              <a:rPr lang="de-DE" sz="2400" dirty="0"/>
              <a:t>Inhalt</a:t>
            </a:r>
          </a:p>
          <a:p>
            <a:endParaRPr lang="de-DE" dirty="0"/>
          </a:p>
          <a:p>
            <a:pPr marL="749808" lvl="1" indent="-457200">
              <a:buClr>
                <a:schemeClr val="tx1"/>
              </a:buClr>
              <a:buFont typeface="+mj-lt"/>
              <a:buAutoNum type="arabicPeriod"/>
            </a:pPr>
            <a:r>
              <a:rPr lang="de-DE" dirty="0"/>
              <a:t>Die GND-Dokumentation - Hintergrund</a:t>
            </a:r>
          </a:p>
          <a:p>
            <a:pPr marL="749808" lvl="1" indent="-457200">
              <a:buClr>
                <a:schemeClr val="tx1"/>
              </a:buClr>
              <a:buFont typeface="+mj-lt"/>
              <a:buAutoNum type="arabicPeriod"/>
            </a:pPr>
            <a:r>
              <a:rPr lang="de-DE" dirty="0"/>
              <a:t>Die STA-Dokumentationsplattform</a:t>
            </a:r>
          </a:p>
          <a:p>
            <a:pPr marL="749808" lvl="1" indent="-457200">
              <a:buClr>
                <a:schemeClr val="tx1"/>
              </a:buClr>
              <a:buFont typeface="+mj-lt"/>
              <a:buAutoNum type="arabicPeriod"/>
            </a:pPr>
            <a:r>
              <a:rPr lang="de-DE" dirty="0"/>
              <a:t>GND-Dokumentation</a:t>
            </a:r>
          </a:p>
          <a:p>
            <a:pPr marL="749808" lvl="1" indent="-457200">
              <a:buClr>
                <a:schemeClr val="tx1"/>
              </a:buClr>
              <a:buFont typeface="+mj-lt"/>
              <a:buAutoNum type="arabicPeriod"/>
            </a:pPr>
            <a:r>
              <a:rPr lang="de-DE" dirty="0"/>
              <a:t>Suchmöglichkeiten</a:t>
            </a:r>
          </a:p>
          <a:p>
            <a:pPr marL="749808" lvl="1" indent="-457200">
              <a:buClr>
                <a:schemeClr val="tx1"/>
              </a:buClr>
              <a:buFont typeface="+mj-lt"/>
              <a:buAutoNum type="arabicPeriod"/>
            </a:pPr>
            <a:r>
              <a:rPr lang="de-DE" dirty="0"/>
              <a:t>GND-Dokumentation – Inhaltlicher Stand</a:t>
            </a:r>
          </a:p>
          <a:p>
            <a:pPr marL="749808" lvl="1" indent="-457200">
              <a:buClr>
                <a:schemeClr val="tx1"/>
              </a:buClr>
              <a:buFont typeface="+mj-lt"/>
              <a:buAutoNum type="arabicPeriod"/>
            </a:pPr>
            <a:endParaRPr lang="de-DE" dirty="0"/>
          </a:p>
          <a:p>
            <a:pPr marL="457200" indent="-457200">
              <a:buFont typeface="+mj-lt"/>
              <a:buAutoNum type="arabicPeriod"/>
            </a:pPr>
            <a:endParaRPr lang="de-DE" dirty="0"/>
          </a:p>
        </p:txBody>
      </p:sp>
      <p:sp>
        <p:nvSpPr>
          <p:cNvPr id="4" name="Fußzeilenplatzhalter 3"/>
          <p:cNvSpPr>
            <a:spLocks noGrp="1"/>
          </p:cNvSpPr>
          <p:nvPr>
            <p:ph type="ftr" sz="quarter" idx="14"/>
          </p:nvPr>
        </p:nvSpPr>
        <p:spPr/>
        <p:txBody>
          <a:bodyPr/>
          <a:lstStyle/>
          <a:p>
            <a:r>
              <a:rPr lang="de-DE"/>
              <a:t>Praxis-Update GND-Dokumentation | Teil 1 Die STA-Dokumentationsplattform - Aufbau und Nutzung | Stand: 20.02.2026 | CC0 1.0 Universal</a:t>
            </a:r>
            <a:endParaRPr lang="de-DE" dirty="0"/>
          </a:p>
        </p:txBody>
      </p:sp>
      <p:sp>
        <p:nvSpPr>
          <p:cNvPr id="5" name="Foliennummernplatzhalter 4"/>
          <p:cNvSpPr>
            <a:spLocks noGrp="1"/>
          </p:cNvSpPr>
          <p:nvPr>
            <p:ph type="sldNum" sz="quarter" idx="4"/>
          </p:nvPr>
        </p:nvSpPr>
        <p:spPr/>
        <p:txBody>
          <a:bodyPr/>
          <a:lstStyle/>
          <a:p>
            <a:fld id="{37474561-2573-4254-9F43-70AFC27DF993}" type="slidenum">
              <a:rPr lang="de-DE" b="1" smtClean="0"/>
              <a:pPr/>
              <a:t>4</a:t>
            </a:fld>
            <a:r>
              <a:rPr lang="de-DE" dirty="0"/>
              <a:t> | 38</a:t>
            </a:r>
          </a:p>
        </p:txBody>
      </p:sp>
    </p:spTree>
    <p:extLst>
      <p:ext uri="{BB962C8B-B14F-4D97-AF65-F5344CB8AC3E}">
        <p14:creationId xmlns:p14="http://schemas.microsoft.com/office/powerpoint/2010/main" val="256064834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1. Die GND-Dokumentation - Hintergrund</a:t>
            </a:r>
          </a:p>
        </p:txBody>
      </p:sp>
      <p:sp>
        <p:nvSpPr>
          <p:cNvPr id="3" name="Textplatzhalter 2"/>
          <p:cNvSpPr>
            <a:spLocks noGrp="1"/>
          </p:cNvSpPr>
          <p:nvPr>
            <p:ph type="body" sz="quarter" idx="13"/>
          </p:nvPr>
        </p:nvSpPr>
        <p:spPr>
          <a:xfrm>
            <a:off x="335360" y="836712"/>
            <a:ext cx="11521280" cy="5472608"/>
          </a:xfrm>
        </p:spPr>
        <p:txBody>
          <a:bodyPr/>
          <a:lstStyle/>
          <a:p>
            <a:r>
              <a:rPr lang="de-DE" b="1" dirty="0"/>
              <a:t>2023</a:t>
            </a:r>
          </a:p>
          <a:p>
            <a:r>
              <a:rPr lang="de-DE" dirty="0"/>
              <a:t>Erstveröffentlichung der STA-Dokumentationsplattform mit dem Standard RDA DACH</a:t>
            </a:r>
          </a:p>
          <a:p>
            <a:r>
              <a:rPr lang="de-DE" dirty="0"/>
              <a:t>Auftrag des Standardisierungsausschusses zur Integration der GND-Regeln auf der STA-Doku-Plattform</a:t>
            </a:r>
            <a:br>
              <a:rPr lang="de-DE" dirty="0"/>
            </a:br>
            <a:endParaRPr lang="de-DE" dirty="0"/>
          </a:p>
          <a:p>
            <a:r>
              <a:rPr lang="de-DE" b="1" dirty="0"/>
              <a:t>2023-2025</a:t>
            </a:r>
          </a:p>
          <a:p>
            <a:r>
              <a:rPr lang="de-DE" dirty="0"/>
              <a:t>Projekt GND-Dokumentation</a:t>
            </a:r>
          </a:p>
          <a:p>
            <a:r>
              <a:rPr lang="de-DE" dirty="0"/>
              <a:t>Die Projektgruppe erarbeitet kooperativ die Struktur und die Inhalte zur GND-Dokumentation</a:t>
            </a:r>
            <a:br>
              <a:rPr lang="de-DE" dirty="0"/>
            </a:br>
            <a:endParaRPr lang="de-DE" dirty="0"/>
          </a:p>
          <a:p>
            <a:r>
              <a:rPr lang="de-DE" b="1" dirty="0"/>
              <a:t>1. September 2025</a:t>
            </a:r>
          </a:p>
          <a:p>
            <a:r>
              <a:rPr lang="de-DE" dirty="0"/>
              <a:t>Veröffentlichung der ersten </a:t>
            </a:r>
            <a:r>
              <a:rPr lang="de-DE" dirty="0">
                <a:hlinkClick r:id="rId3"/>
              </a:rPr>
              <a:t>Version</a:t>
            </a:r>
            <a:r>
              <a:rPr lang="de-DE" dirty="0"/>
              <a:t> der GND-Dokumentation</a:t>
            </a:r>
          </a:p>
        </p:txBody>
      </p:sp>
      <p:sp>
        <p:nvSpPr>
          <p:cNvPr id="4" name="Fußzeilenplatzhalter 3"/>
          <p:cNvSpPr>
            <a:spLocks noGrp="1"/>
          </p:cNvSpPr>
          <p:nvPr>
            <p:ph type="ftr" sz="quarter" idx="14"/>
          </p:nvPr>
        </p:nvSpPr>
        <p:spPr/>
        <p:txBody>
          <a:bodyPr/>
          <a:lstStyle/>
          <a:p>
            <a:r>
              <a:rPr lang="de-DE"/>
              <a:t>Praxis-Update GND-Dokumentation | Teil 1 Die STA-Dokumentationsplattform - Aufbau und Nutzung | Stand: 20.02.2026 | CC0 1.0 Universal</a:t>
            </a:r>
            <a:endParaRPr lang="de-DE" dirty="0"/>
          </a:p>
        </p:txBody>
      </p:sp>
      <p:sp>
        <p:nvSpPr>
          <p:cNvPr id="5" name="Foliennummernplatzhalter 4"/>
          <p:cNvSpPr>
            <a:spLocks noGrp="1"/>
          </p:cNvSpPr>
          <p:nvPr>
            <p:ph type="sldNum" sz="quarter" idx="4"/>
          </p:nvPr>
        </p:nvSpPr>
        <p:spPr/>
        <p:txBody>
          <a:bodyPr/>
          <a:lstStyle/>
          <a:p>
            <a:fld id="{37474561-2573-4254-9F43-70AFC27DF993}" type="slidenum">
              <a:rPr lang="de-DE" b="1" smtClean="0"/>
              <a:pPr/>
              <a:t>5</a:t>
            </a:fld>
            <a:r>
              <a:rPr lang="de-DE" dirty="0"/>
              <a:t> | 38</a:t>
            </a:r>
          </a:p>
        </p:txBody>
      </p:sp>
    </p:spTree>
    <p:extLst>
      <p:ext uri="{BB962C8B-B14F-4D97-AF65-F5344CB8AC3E}">
        <p14:creationId xmlns:p14="http://schemas.microsoft.com/office/powerpoint/2010/main" val="40590332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2. Die STA-Dokumentationsplattform (1)</a:t>
            </a:r>
          </a:p>
        </p:txBody>
      </p:sp>
      <p:sp>
        <p:nvSpPr>
          <p:cNvPr id="3" name="Textplatzhalter 2"/>
          <p:cNvSpPr>
            <a:spLocks noGrp="1"/>
          </p:cNvSpPr>
          <p:nvPr>
            <p:ph type="body" sz="quarter" idx="13"/>
          </p:nvPr>
        </p:nvSpPr>
        <p:spPr/>
        <p:txBody>
          <a:bodyPr/>
          <a:lstStyle/>
          <a:p>
            <a:r>
              <a:rPr lang="de-DE" b="1" dirty="0"/>
              <a:t>Vorteile der STA-Dokumentationsplattform und der GND-Dokumentation</a:t>
            </a:r>
            <a:br>
              <a:rPr lang="de-DE" b="1" dirty="0"/>
            </a:br>
            <a:endParaRPr lang="de-DE" b="1" dirty="0"/>
          </a:p>
          <a:p>
            <a:pPr lvl="1"/>
            <a:r>
              <a:rPr lang="de-DE" dirty="0"/>
              <a:t>frei zugänglich</a:t>
            </a:r>
          </a:p>
          <a:p>
            <a:pPr lvl="1"/>
            <a:r>
              <a:rPr lang="de-DE" dirty="0"/>
              <a:t>perspektivisch: alle </a:t>
            </a:r>
            <a:r>
              <a:rPr lang="de-DE" dirty="0" smtClean="0"/>
              <a:t>RDA DACH-Regeln </a:t>
            </a:r>
            <a:r>
              <a:rPr lang="de-DE" dirty="0"/>
              <a:t>und die Regeln für die Erfassung von Normdaten in der GND an einer Stelle</a:t>
            </a:r>
          </a:p>
          <a:p>
            <a:pPr lvl="1"/>
            <a:r>
              <a:rPr lang="de-DE" dirty="0"/>
              <a:t>Entitätstypbeschreibungen: alle Informationen zur Erfassung gebündelt an einer Stelle</a:t>
            </a:r>
          </a:p>
          <a:p>
            <a:pPr lvl="1"/>
            <a:r>
              <a:rPr lang="de-DE" dirty="0"/>
              <a:t>in den Entitätstypbeschreibungen auch Anzeige der RDA DACH-Regeln</a:t>
            </a:r>
          </a:p>
          <a:p>
            <a:pPr lvl="1"/>
            <a:r>
              <a:rPr lang="de-DE" dirty="0"/>
              <a:t>alle Beispiele passend zur GND</a:t>
            </a:r>
          </a:p>
          <a:p>
            <a:pPr lvl="1"/>
            <a:r>
              <a:rPr lang="de-DE" dirty="0"/>
              <a:t>mit GND-Umsetzung, d. h. mit </a:t>
            </a:r>
            <a:r>
              <a:rPr lang="de-DE" dirty="0" smtClean="0"/>
              <a:t>Anleitung, </a:t>
            </a:r>
            <a:r>
              <a:rPr lang="de-DE" dirty="0"/>
              <a:t>in welchen (Unter-)Feldern die einzelnen Sachverhalte erfasst werden</a:t>
            </a:r>
          </a:p>
          <a:p>
            <a:pPr lvl="1"/>
            <a:endParaRPr lang="de-DE" dirty="0"/>
          </a:p>
          <a:p>
            <a:endParaRPr lang="de-DE" b="1" dirty="0"/>
          </a:p>
          <a:p>
            <a:endParaRPr lang="de-DE" dirty="0"/>
          </a:p>
        </p:txBody>
      </p:sp>
      <p:sp>
        <p:nvSpPr>
          <p:cNvPr id="4" name="Fußzeilenplatzhalter 3"/>
          <p:cNvSpPr>
            <a:spLocks noGrp="1"/>
          </p:cNvSpPr>
          <p:nvPr>
            <p:ph type="ftr" sz="quarter" idx="14"/>
          </p:nvPr>
        </p:nvSpPr>
        <p:spPr/>
        <p:txBody>
          <a:bodyPr/>
          <a:lstStyle/>
          <a:p>
            <a:r>
              <a:rPr lang="de-DE"/>
              <a:t>Praxis-Update GND-Dokumentation | Teil 1 Die STA-Dokumentationsplattform - Aufbau und Nutzung | Stand: 20.02.2026 | CC0 1.0 Universal</a:t>
            </a:r>
            <a:endParaRPr lang="de-DE" dirty="0"/>
          </a:p>
        </p:txBody>
      </p:sp>
      <p:sp>
        <p:nvSpPr>
          <p:cNvPr id="5" name="Foliennummernplatzhalter 4"/>
          <p:cNvSpPr>
            <a:spLocks noGrp="1"/>
          </p:cNvSpPr>
          <p:nvPr>
            <p:ph type="sldNum" sz="quarter" idx="4"/>
          </p:nvPr>
        </p:nvSpPr>
        <p:spPr/>
        <p:txBody>
          <a:bodyPr/>
          <a:lstStyle/>
          <a:p>
            <a:fld id="{37474561-2573-4254-9F43-70AFC27DF993}" type="slidenum">
              <a:rPr lang="de-DE" b="1" smtClean="0"/>
              <a:pPr/>
              <a:t>6</a:t>
            </a:fld>
            <a:r>
              <a:rPr lang="de-DE" dirty="0"/>
              <a:t> | 38</a:t>
            </a:r>
          </a:p>
        </p:txBody>
      </p:sp>
    </p:spTree>
    <p:extLst>
      <p:ext uri="{BB962C8B-B14F-4D97-AF65-F5344CB8AC3E}">
        <p14:creationId xmlns:p14="http://schemas.microsoft.com/office/powerpoint/2010/main" val="32517573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2. Die STA-Dokumentationsplattform (2)</a:t>
            </a:r>
          </a:p>
        </p:txBody>
      </p:sp>
      <p:sp>
        <p:nvSpPr>
          <p:cNvPr id="3" name="Textplatzhalter 2"/>
          <p:cNvSpPr>
            <a:spLocks noGrp="1"/>
          </p:cNvSpPr>
          <p:nvPr>
            <p:ph type="body" sz="quarter" idx="13"/>
          </p:nvPr>
        </p:nvSpPr>
        <p:spPr/>
        <p:txBody>
          <a:bodyPr/>
          <a:lstStyle/>
          <a:p>
            <a:pPr marL="0" indent="0">
              <a:lnSpc>
                <a:spcPct val="100000"/>
              </a:lnSpc>
              <a:buNone/>
            </a:pPr>
            <a:r>
              <a:rPr lang="de-DE" dirty="0"/>
              <a:t>Die STA-Dokumentationsplattform ist unter dem Link </a:t>
            </a:r>
            <a:r>
              <a:rPr lang="de-DE" dirty="0">
                <a:hlinkClick r:id="rId3"/>
              </a:rPr>
              <a:t>https://sta.dnb.de</a:t>
            </a:r>
            <a:r>
              <a:rPr lang="de-DE" dirty="0"/>
              <a:t> frei zugänglich.</a:t>
            </a:r>
          </a:p>
          <a:p>
            <a:pPr marL="0" indent="0">
              <a:lnSpc>
                <a:spcPct val="100000"/>
              </a:lnSpc>
              <a:spcBef>
                <a:spcPts val="0"/>
              </a:spcBef>
              <a:spcAft>
                <a:spcPts val="0"/>
              </a:spcAft>
              <a:buNone/>
            </a:pPr>
            <a:r>
              <a:rPr lang="de-DE" dirty="0" smtClean="0"/>
              <a:t>Sie </a:t>
            </a:r>
            <a:r>
              <a:rPr lang="de-DE" dirty="0"/>
              <a:t>enthält zurzeit die folgenden Standards</a:t>
            </a:r>
            <a:r>
              <a:rPr lang="de-DE" dirty="0" smtClean="0"/>
              <a:t>:</a:t>
            </a:r>
            <a:br>
              <a:rPr lang="de-DE" dirty="0" smtClean="0"/>
            </a:br>
            <a:endParaRPr lang="de-DE" dirty="0"/>
          </a:p>
          <a:p>
            <a:pPr marL="0" indent="0">
              <a:spcBef>
                <a:spcPts val="0"/>
              </a:spcBef>
              <a:spcAft>
                <a:spcPts val="0"/>
              </a:spcAft>
              <a:buClr>
                <a:schemeClr val="tx1"/>
              </a:buClr>
              <a:buNone/>
            </a:pPr>
            <a:r>
              <a:rPr lang="de-DE" dirty="0">
                <a:solidFill>
                  <a:srgbClr val="ED7B15"/>
                </a:solidFill>
              </a:rPr>
              <a:t>RDA DACH</a:t>
            </a:r>
          </a:p>
          <a:p>
            <a:pPr lvl="1"/>
            <a:r>
              <a:rPr lang="de-DE" dirty="0"/>
              <a:t>RDA-Erschließungsregeln für den deutschsprachigen Raum</a:t>
            </a:r>
          </a:p>
          <a:p>
            <a:pPr lvl="1"/>
            <a:r>
              <a:rPr lang="de-DE" dirty="0"/>
              <a:t>Regeln zur Erfassung von Titeldaten</a:t>
            </a:r>
          </a:p>
          <a:p>
            <a:pPr lvl="1">
              <a:lnSpc>
                <a:spcPct val="100000"/>
              </a:lnSpc>
            </a:pPr>
            <a:r>
              <a:rPr lang="de-DE" dirty="0"/>
              <a:t>Regeln für die Erfassung von Elementen/Merkmalen inkl. Sucheinstiegen für Akteure (Personen, Familien, Körperschaften, Konferenzen, </a:t>
            </a:r>
            <a:r>
              <a:rPr lang="de-DE" dirty="0" smtClean="0"/>
              <a:t>Gebietskörperschaften), die auch für die GND gelten</a:t>
            </a:r>
            <a:endParaRPr lang="de-DE" dirty="0"/>
          </a:p>
          <a:p>
            <a:pPr marL="0" indent="-365760">
              <a:lnSpc>
                <a:spcPct val="100000"/>
              </a:lnSpc>
              <a:buNone/>
            </a:pPr>
            <a:r>
              <a:rPr lang="de-DE" dirty="0" smtClean="0">
                <a:solidFill>
                  <a:srgbClr val="0068FF"/>
                </a:solidFill>
              </a:rPr>
              <a:t>GND</a:t>
            </a:r>
            <a:endParaRPr lang="de-DE" dirty="0">
              <a:solidFill>
                <a:srgbClr val="0068FF"/>
              </a:solidFill>
            </a:endParaRPr>
          </a:p>
          <a:p>
            <a:pPr lvl="1"/>
            <a:r>
              <a:rPr lang="de-DE" dirty="0"/>
              <a:t>GND-Dokumentation</a:t>
            </a:r>
          </a:p>
          <a:p>
            <a:pPr lvl="1"/>
            <a:r>
              <a:rPr lang="de-DE" dirty="0"/>
              <a:t>bis zur endgültigen Fertigstellung gelten die auf der </a:t>
            </a:r>
            <a:r>
              <a:rPr lang="de-DE" dirty="0">
                <a:hlinkClick r:id="rId4"/>
              </a:rPr>
              <a:t>Informationsseite zur GND</a:t>
            </a:r>
            <a:r>
              <a:rPr lang="de-DE" dirty="0"/>
              <a:t> veröffentlichten Regeln.</a:t>
            </a:r>
          </a:p>
          <a:p>
            <a:endParaRPr lang="de-DE" dirty="0"/>
          </a:p>
        </p:txBody>
      </p:sp>
      <p:sp>
        <p:nvSpPr>
          <p:cNvPr id="4" name="Fußzeilenplatzhalter 3"/>
          <p:cNvSpPr>
            <a:spLocks noGrp="1"/>
          </p:cNvSpPr>
          <p:nvPr>
            <p:ph type="ftr" sz="quarter" idx="14"/>
          </p:nvPr>
        </p:nvSpPr>
        <p:spPr/>
        <p:txBody>
          <a:bodyPr/>
          <a:lstStyle/>
          <a:p>
            <a:r>
              <a:rPr lang="de-DE"/>
              <a:t>Praxis-Update GND-Dokumentation | Teil 1 Die STA-Dokumentationsplattform - Aufbau und Nutzung | Stand: 20.02.2026 | CC0 1.0 Universal</a:t>
            </a:r>
            <a:endParaRPr lang="de-DE" dirty="0"/>
          </a:p>
        </p:txBody>
      </p:sp>
      <p:sp>
        <p:nvSpPr>
          <p:cNvPr id="5" name="Foliennummernplatzhalter 4"/>
          <p:cNvSpPr>
            <a:spLocks noGrp="1"/>
          </p:cNvSpPr>
          <p:nvPr>
            <p:ph type="sldNum" sz="quarter" idx="4"/>
          </p:nvPr>
        </p:nvSpPr>
        <p:spPr/>
        <p:txBody>
          <a:bodyPr/>
          <a:lstStyle/>
          <a:p>
            <a:fld id="{37474561-2573-4254-9F43-70AFC27DF993}" type="slidenum">
              <a:rPr lang="de-DE" b="1" smtClean="0"/>
              <a:pPr/>
              <a:t>7</a:t>
            </a:fld>
            <a:r>
              <a:rPr lang="de-DE" dirty="0"/>
              <a:t> | 38</a:t>
            </a:r>
          </a:p>
        </p:txBody>
      </p:sp>
    </p:spTree>
    <p:extLst>
      <p:ext uri="{BB962C8B-B14F-4D97-AF65-F5344CB8AC3E}">
        <p14:creationId xmlns:p14="http://schemas.microsoft.com/office/powerpoint/2010/main" val="424047275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2. Die STA-Dokumentationsplattform (3)</a:t>
            </a:r>
          </a:p>
        </p:txBody>
      </p:sp>
      <p:sp>
        <p:nvSpPr>
          <p:cNvPr id="3" name="Textplatzhalter 2"/>
          <p:cNvSpPr>
            <a:spLocks noGrp="1"/>
          </p:cNvSpPr>
          <p:nvPr>
            <p:ph type="body" sz="quarter" idx="13"/>
          </p:nvPr>
        </p:nvSpPr>
        <p:spPr>
          <a:xfrm>
            <a:off x="191344" y="1072191"/>
            <a:ext cx="11449272" cy="5616624"/>
          </a:xfrm>
        </p:spPr>
        <p:txBody>
          <a:bodyPr/>
          <a:lstStyle/>
          <a:p>
            <a:r>
              <a:rPr lang="de-DE" b="1" dirty="0"/>
              <a:t>STA-Notationen und </a:t>
            </a:r>
            <a:r>
              <a:rPr lang="de-DE" b="1" dirty="0" err="1"/>
              <a:t>Perma</a:t>
            </a:r>
            <a:r>
              <a:rPr lang="de-DE" b="1" dirty="0"/>
              <a:t>-Links</a:t>
            </a:r>
          </a:p>
          <a:p>
            <a:pPr lvl="1"/>
            <a:r>
              <a:rPr lang="de-DE" dirty="0"/>
              <a:t>Jede Seite der STA-Dokumentationsplattform hat eine STA-Notation, über die die jeweilige Seite eindeutig identifiziert/zitiert werden kann.</a:t>
            </a:r>
          </a:p>
          <a:p>
            <a:pPr lvl="1"/>
            <a:r>
              <a:rPr lang="de-DE" dirty="0"/>
              <a:t>Die STA-Notation wird am Anfang einer Seite und rechts unten in der Funktionsleiste angezeigt.</a:t>
            </a:r>
          </a:p>
          <a:p>
            <a:pPr lvl="1"/>
            <a:r>
              <a:rPr lang="de-DE" dirty="0"/>
              <a:t>Sie ist auch Teil der URL, z. B. https://sta.dnb.de/doc/STA-KL-KOERPERSCHAFT.</a:t>
            </a:r>
          </a:p>
          <a:p>
            <a:pPr lvl="1"/>
            <a:endParaRPr lang="de-DE" dirty="0"/>
          </a:p>
          <a:p>
            <a:pPr marL="201168" lvl="1" indent="0">
              <a:buNone/>
            </a:pPr>
            <a:r>
              <a:rPr lang="de-DE" b="1" dirty="0"/>
              <a:t>Beispiele</a:t>
            </a:r>
          </a:p>
          <a:p>
            <a:pPr marL="201168" lvl="1" indent="0">
              <a:buNone/>
            </a:pPr>
            <a:endParaRPr lang="de-DE" dirty="0"/>
          </a:p>
          <a:p>
            <a:pPr marL="201168" lvl="1" indent="0">
              <a:buNone/>
            </a:pPr>
            <a:endParaRPr lang="de-DE" dirty="0"/>
          </a:p>
          <a:p>
            <a:pPr marL="201168" lvl="1" indent="0">
              <a:buNone/>
            </a:pPr>
            <a:endParaRPr lang="de-DE" dirty="0"/>
          </a:p>
          <a:p>
            <a:pPr marL="201168" lvl="1" indent="0">
              <a:buNone/>
            </a:pPr>
            <a:endParaRPr lang="de-DE" b="1" dirty="0"/>
          </a:p>
          <a:p>
            <a:pPr lvl="1"/>
            <a:endParaRPr lang="de-DE" dirty="0"/>
          </a:p>
          <a:p>
            <a:endParaRPr lang="de-DE" b="1" dirty="0"/>
          </a:p>
          <a:p>
            <a:endParaRPr lang="de-DE" b="1" dirty="0"/>
          </a:p>
          <a:p>
            <a:endParaRPr lang="de-DE" dirty="0"/>
          </a:p>
          <a:p>
            <a:endParaRPr lang="de-DE" dirty="0"/>
          </a:p>
          <a:p>
            <a:endParaRPr lang="de-DE" dirty="0"/>
          </a:p>
        </p:txBody>
      </p:sp>
      <p:sp>
        <p:nvSpPr>
          <p:cNvPr id="4" name="Fußzeilenplatzhalter 3"/>
          <p:cNvSpPr>
            <a:spLocks noGrp="1"/>
          </p:cNvSpPr>
          <p:nvPr>
            <p:ph type="ftr" sz="quarter" idx="14"/>
          </p:nvPr>
        </p:nvSpPr>
        <p:spPr/>
        <p:txBody>
          <a:bodyPr/>
          <a:lstStyle/>
          <a:p>
            <a:r>
              <a:rPr lang="de-DE"/>
              <a:t>Praxis-Update GND-Dokumentation | Teil 1 Die STA-Dokumentationsplattform - Aufbau und Nutzung | Stand: 20.02.2026 | CC0 1.0 Universal</a:t>
            </a:r>
            <a:endParaRPr lang="de-DE" dirty="0"/>
          </a:p>
        </p:txBody>
      </p:sp>
      <p:sp>
        <p:nvSpPr>
          <p:cNvPr id="5" name="Foliennummernplatzhalter 4"/>
          <p:cNvSpPr>
            <a:spLocks noGrp="1"/>
          </p:cNvSpPr>
          <p:nvPr>
            <p:ph type="sldNum" sz="quarter" idx="4"/>
          </p:nvPr>
        </p:nvSpPr>
        <p:spPr/>
        <p:txBody>
          <a:bodyPr/>
          <a:lstStyle/>
          <a:p>
            <a:fld id="{37474561-2573-4254-9F43-70AFC27DF993}" type="slidenum">
              <a:rPr lang="de-DE" b="1" smtClean="0"/>
              <a:pPr/>
              <a:t>8</a:t>
            </a:fld>
            <a:r>
              <a:rPr lang="de-DE" dirty="0"/>
              <a:t> | 38</a:t>
            </a:r>
          </a:p>
        </p:txBody>
      </p:sp>
      <p:pic>
        <p:nvPicPr>
          <p:cNvPr id="13" name="Grafik 12"/>
          <p:cNvPicPr>
            <a:picLocks noChangeAspect="1"/>
          </p:cNvPicPr>
          <p:nvPr/>
        </p:nvPicPr>
        <p:blipFill>
          <a:blip r:embed="rId3"/>
          <a:stretch>
            <a:fillRect/>
          </a:stretch>
        </p:blipFill>
        <p:spPr>
          <a:xfrm>
            <a:off x="335360" y="4376276"/>
            <a:ext cx="4860763" cy="416637"/>
          </a:xfrm>
          <a:prstGeom prst="rect">
            <a:avLst/>
          </a:prstGeom>
          <a:ln>
            <a:solidFill>
              <a:schemeClr val="tx1"/>
            </a:solidFill>
          </a:ln>
        </p:spPr>
      </p:pic>
      <p:pic>
        <p:nvPicPr>
          <p:cNvPr id="14" name="Grafik 13"/>
          <p:cNvPicPr>
            <a:picLocks noChangeAspect="1"/>
          </p:cNvPicPr>
          <p:nvPr/>
        </p:nvPicPr>
        <p:blipFill>
          <a:blip r:embed="rId4"/>
          <a:stretch>
            <a:fillRect/>
          </a:stretch>
        </p:blipFill>
        <p:spPr>
          <a:xfrm>
            <a:off x="5668853" y="4355699"/>
            <a:ext cx="5913547" cy="416636"/>
          </a:xfrm>
          <a:prstGeom prst="rect">
            <a:avLst/>
          </a:prstGeom>
          <a:ln>
            <a:solidFill>
              <a:schemeClr val="tx1"/>
            </a:solidFill>
          </a:ln>
        </p:spPr>
      </p:pic>
      <p:graphicFrame>
        <p:nvGraphicFramePr>
          <p:cNvPr id="6" name="Tabelle 5"/>
          <p:cNvGraphicFramePr>
            <a:graphicFrameLocks noGrp="1"/>
          </p:cNvGraphicFramePr>
          <p:nvPr>
            <p:extLst>
              <p:ext uri="{D42A27DB-BD31-4B8C-83A1-F6EECF244321}">
                <p14:modId xmlns:p14="http://schemas.microsoft.com/office/powerpoint/2010/main" val="2631372611"/>
              </p:ext>
            </p:extLst>
          </p:nvPr>
        </p:nvGraphicFramePr>
        <p:xfrm>
          <a:off x="394376" y="4860650"/>
          <a:ext cx="11377264" cy="1463040"/>
        </p:xfrm>
        <a:graphic>
          <a:graphicData uri="http://schemas.openxmlformats.org/drawingml/2006/table">
            <a:tbl>
              <a:tblPr firstRow="1" bandRow="1">
                <a:tableStyleId>{5C22544A-7EE6-4342-B048-85BDC9FD1C3A}</a:tableStyleId>
              </a:tblPr>
              <a:tblGrid>
                <a:gridCol w="5328592">
                  <a:extLst>
                    <a:ext uri="{9D8B030D-6E8A-4147-A177-3AD203B41FA5}">
                      <a16:colId xmlns:a16="http://schemas.microsoft.com/office/drawing/2014/main" val="3437331571"/>
                    </a:ext>
                  </a:extLst>
                </a:gridCol>
                <a:gridCol w="6048672">
                  <a:extLst>
                    <a:ext uri="{9D8B030D-6E8A-4147-A177-3AD203B41FA5}">
                      <a16:colId xmlns:a16="http://schemas.microsoft.com/office/drawing/2014/main" val="3923952253"/>
                    </a:ext>
                  </a:extLst>
                </a:gridCol>
              </a:tblGrid>
              <a:tr h="370840">
                <a:tc>
                  <a:txBody>
                    <a:bodyPr/>
                    <a:lstStyle/>
                    <a:p>
                      <a:pPr fontAlgn="t"/>
                      <a:r>
                        <a:rPr lang="de-DE" b="1" dirty="0">
                          <a:solidFill>
                            <a:schemeClr val="tx1"/>
                          </a:solidFill>
                        </a:rPr>
                        <a:t>STA = Hauptbereich STA (Gesamte Plattform)</a:t>
                      </a:r>
                      <a:endParaRPr lang="de-DE" dirty="0">
                        <a:solidFill>
                          <a:schemeClr val="tx1"/>
                        </a:solidFill>
                      </a:endParaRPr>
                    </a:p>
                    <a:p>
                      <a:pPr fontAlgn="t"/>
                      <a:r>
                        <a:rPr lang="de-DE" b="1" dirty="0">
                          <a:solidFill>
                            <a:schemeClr val="tx1"/>
                          </a:solidFill>
                        </a:rPr>
                        <a:t>KL = Klasse (= Entitätstyp)</a:t>
                      </a:r>
                      <a:endParaRPr lang="de-DE" dirty="0">
                        <a:solidFill>
                          <a:schemeClr val="tx1"/>
                        </a:solidFill>
                      </a:endParaRPr>
                    </a:p>
                    <a:p>
                      <a:pPr fontAlgn="t"/>
                      <a:r>
                        <a:rPr lang="de-DE" b="1" dirty="0">
                          <a:solidFill>
                            <a:schemeClr val="tx1"/>
                          </a:solidFill>
                        </a:rPr>
                        <a:t>KOERPERSCHAFT = Körperschaften</a:t>
                      </a:r>
                      <a:endParaRPr lang="de-DE" dirty="0">
                        <a:solidFill>
                          <a:schemeClr val="tx1"/>
                        </a:solidFill>
                      </a:endParaRPr>
                    </a:p>
                    <a:p>
                      <a:endParaRPr lang="de-DE" dirty="0">
                        <a:solidFill>
                          <a:schemeClr val="tx1"/>
                        </a:solidFill>
                      </a:endParaRPr>
                    </a:p>
                  </a:txBody>
                  <a:tcPr>
                    <a:noFill/>
                  </a:tcPr>
                </a:tc>
                <a:tc>
                  <a:txBody>
                    <a:bodyPr/>
                    <a:lstStyle/>
                    <a:p>
                      <a:pPr fontAlgn="t"/>
                      <a:r>
                        <a:rPr lang="de-DE" b="1" dirty="0">
                          <a:solidFill>
                            <a:schemeClr val="tx1"/>
                          </a:solidFill>
                        </a:rPr>
                        <a:t>GND = Hauptbereich GND</a:t>
                      </a:r>
                      <a:endParaRPr lang="de-DE" dirty="0">
                        <a:solidFill>
                          <a:schemeClr val="tx1"/>
                        </a:solidFill>
                      </a:endParaRPr>
                    </a:p>
                    <a:p>
                      <a:pPr fontAlgn="t"/>
                      <a:r>
                        <a:rPr lang="de-DE" b="1" dirty="0">
                          <a:solidFill>
                            <a:schemeClr val="tx1"/>
                          </a:solidFill>
                        </a:rPr>
                        <a:t>DF = Datenfeld</a:t>
                      </a:r>
                      <a:endParaRPr lang="de-DE" dirty="0">
                        <a:solidFill>
                          <a:schemeClr val="tx1"/>
                        </a:solidFill>
                      </a:endParaRPr>
                    </a:p>
                    <a:p>
                      <a:pPr fontAlgn="t"/>
                      <a:r>
                        <a:rPr lang="de-DE" b="1" dirty="0">
                          <a:solidFill>
                            <a:schemeClr val="tx1"/>
                          </a:solidFill>
                        </a:rPr>
                        <a:t>BEZIEHUNG-ZU-PERSON-FAMILIE = Beziehung zu einer Person oder Familie</a:t>
                      </a:r>
                      <a:endParaRPr lang="de-DE" dirty="0">
                        <a:solidFill>
                          <a:schemeClr val="tx1"/>
                        </a:solidFill>
                      </a:endParaRPr>
                    </a:p>
                    <a:p>
                      <a:endParaRPr lang="de-DE" dirty="0"/>
                    </a:p>
                  </a:txBody>
                  <a:tcPr>
                    <a:noFill/>
                  </a:tcPr>
                </a:tc>
                <a:extLst>
                  <a:ext uri="{0D108BD9-81ED-4DB2-BD59-A6C34878D82A}">
                    <a16:rowId xmlns:a16="http://schemas.microsoft.com/office/drawing/2014/main" val="2681506229"/>
                  </a:ext>
                </a:extLst>
              </a:tr>
            </a:tbl>
          </a:graphicData>
        </a:graphic>
      </p:graphicFrame>
      <p:cxnSp>
        <p:nvCxnSpPr>
          <p:cNvPr id="8" name="Gerade Verbindung mit Pfeil 7"/>
          <p:cNvCxnSpPr/>
          <p:nvPr/>
        </p:nvCxnSpPr>
        <p:spPr>
          <a:xfrm flipH="1">
            <a:off x="3575720" y="3284984"/>
            <a:ext cx="4392488" cy="936104"/>
          </a:xfrm>
          <a:prstGeom prst="straightConnector1">
            <a:avLst/>
          </a:prstGeom>
          <a:ln w="158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1981355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2. Die STA-Dokumentationsplattform (4)</a:t>
            </a:r>
          </a:p>
        </p:txBody>
      </p:sp>
      <p:sp>
        <p:nvSpPr>
          <p:cNvPr id="4" name="Fußzeilenplatzhalter 3"/>
          <p:cNvSpPr>
            <a:spLocks noGrp="1"/>
          </p:cNvSpPr>
          <p:nvPr>
            <p:ph type="ftr" sz="quarter" idx="14"/>
          </p:nvPr>
        </p:nvSpPr>
        <p:spPr/>
        <p:txBody>
          <a:bodyPr/>
          <a:lstStyle/>
          <a:p>
            <a:r>
              <a:rPr lang="de-DE"/>
              <a:t>Praxis-Update GND-Dokumentation | Teil 1 Die STA-Dokumentationsplattform - Aufbau und Nutzung | Stand: 20.02.2026 | CC0 1.0 Universal</a:t>
            </a:r>
            <a:endParaRPr lang="de-DE" dirty="0"/>
          </a:p>
        </p:txBody>
      </p:sp>
      <p:sp>
        <p:nvSpPr>
          <p:cNvPr id="5" name="Foliennummernplatzhalter 4"/>
          <p:cNvSpPr>
            <a:spLocks noGrp="1"/>
          </p:cNvSpPr>
          <p:nvPr>
            <p:ph type="sldNum" sz="quarter" idx="4"/>
          </p:nvPr>
        </p:nvSpPr>
        <p:spPr/>
        <p:txBody>
          <a:bodyPr/>
          <a:lstStyle/>
          <a:p>
            <a:fld id="{37474561-2573-4254-9F43-70AFC27DF993}" type="slidenum">
              <a:rPr lang="de-DE" b="1" smtClean="0"/>
              <a:pPr/>
              <a:t>9</a:t>
            </a:fld>
            <a:r>
              <a:rPr lang="de-DE" dirty="0"/>
              <a:t> | 38</a:t>
            </a:r>
          </a:p>
        </p:txBody>
      </p:sp>
      <p:pic>
        <p:nvPicPr>
          <p:cNvPr id="8" name="Grafik 7"/>
          <p:cNvPicPr>
            <a:picLocks noChangeAspect="1"/>
          </p:cNvPicPr>
          <p:nvPr/>
        </p:nvPicPr>
        <p:blipFill>
          <a:blip r:embed="rId3"/>
          <a:stretch>
            <a:fillRect/>
          </a:stretch>
        </p:blipFill>
        <p:spPr>
          <a:xfrm>
            <a:off x="767408" y="673296"/>
            <a:ext cx="7488832" cy="5346697"/>
          </a:xfrm>
          <a:prstGeom prst="rect">
            <a:avLst/>
          </a:prstGeom>
        </p:spPr>
      </p:pic>
      <p:sp>
        <p:nvSpPr>
          <p:cNvPr id="3" name="Rechteck 2"/>
          <p:cNvSpPr/>
          <p:nvPr/>
        </p:nvSpPr>
        <p:spPr>
          <a:xfrm>
            <a:off x="11433032" y="5705966"/>
            <a:ext cx="519694" cy="369332"/>
          </a:xfrm>
          <a:prstGeom prst="rect">
            <a:avLst/>
          </a:prstGeom>
        </p:spPr>
        <p:txBody>
          <a:bodyPr wrap="none">
            <a:spAutoFit/>
          </a:bodyPr>
          <a:lstStyle/>
          <a:p>
            <a:r>
              <a:rPr lang="de-DE" dirty="0">
                <a:solidFill>
                  <a:srgbClr val="007EEF"/>
                </a:solidFill>
                <a:ea typeface="Segoe UI Symbol" panose="020B0502040204020203" pitchFamily="34" charset="0"/>
                <a:hlinkClick r:id="rId4" tooltip="Haupttitel"/>
              </a:rPr>
              <a:t></a:t>
            </a:r>
            <a:r>
              <a:rPr lang="de-DE" dirty="0">
                <a:solidFill>
                  <a:srgbClr val="007EEF"/>
                </a:solidFill>
                <a:ea typeface="Segoe UI Symbol" panose="020B0502040204020203" pitchFamily="34" charset="0"/>
              </a:rPr>
              <a:t> </a:t>
            </a:r>
            <a:endParaRPr lang="de-DE" dirty="0"/>
          </a:p>
        </p:txBody>
      </p:sp>
    </p:spTree>
    <p:extLst>
      <p:ext uri="{BB962C8B-B14F-4D97-AF65-F5344CB8AC3E}">
        <p14:creationId xmlns:p14="http://schemas.microsoft.com/office/powerpoint/2010/main" val="174141870"/>
      </p:ext>
    </p:extLst>
  </p:cSld>
  <p:clrMapOvr>
    <a:masterClrMapping/>
  </p:clrMapOvr>
  <p:timing>
    <p:tnLst>
      <p:par>
        <p:cTn id="1" dur="indefinite" restart="never" nodeType="tmRoot"/>
      </p:par>
    </p:tnLst>
  </p:timing>
</p:sld>
</file>

<file path=ppt/theme/theme1.xml><?xml version="1.0" encoding="utf-8"?>
<a:theme xmlns:a="http://schemas.openxmlformats.org/drawingml/2006/main" name="Rückblick">
  <a:themeElements>
    <a:clrScheme name="DACH-Doku-Schulungsunterlagen">
      <a:dk1>
        <a:srgbClr val="000000"/>
      </a:dk1>
      <a:lt1>
        <a:srgbClr val="FFFFFF"/>
      </a:lt1>
      <a:dk2>
        <a:srgbClr val="000000"/>
      </a:dk2>
      <a:lt2>
        <a:srgbClr val="FFFFFF"/>
      </a:lt2>
      <a:accent1>
        <a:srgbClr val="979696"/>
      </a:accent1>
      <a:accent2>
        <a:srgbClr val="979696"/>
      </a:accent2>
      <a:accent3>
        <a:srgbClr val="979696"/>
      </a:accent3>
      <a:accent4>
        <a:srgbClr val="979696"/>
      </a:accent4>
      <a:accent5>
        <a:srgbClr val="979696"/>
      </a:accent5>
      <a:accent6>
        <a:srgbClr val="979696"/>
      </a:accent6>
      <a:hlink>
        <a:srgbClr val="0068FF"/>
      </a:hlink>
      <a:folHlink>
        <a:srgbClr val="0068FF"/>
      </a:folHlink>
    </a:clrScheme>
    <a:fontScheme name="Schulungen Dokumentationsplattform">
      <a:majorFont>
        <a:latin typeface="Calibri"/>
        <a:ea typeface=""/>
        <a:cs typeface=""/>
      </a:majorFont>
      <a:minorFont>
        <a:latin typeface="Calibri"/>
        <a:ea typeface=""/>
        <a:cs typeface=""/>
      </a:minorFont>
    </a:fontScheme>
    <a:fmtScheme name="Rückblick">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243AF7DC-D15B-41C0-AE81-23980D1B9FC4}"/>
    </a:ext>
  </a:ext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Retrospect</Template>
  <TotalTime>0</TotalTime>
  <Words>5238</Words>
  <Application>Microsoft Office PowerPoint</Application>
  <PresentationFormat>Breitbild</PresentationFormat>
  <Paragraphs>610</Paragraphs>
  <Slides>38</Slides>
  <Notes>38</Notes>
  <HiddenSlides>0</HiddenSlides>
  <MMClips>0</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38</vt:i4>
      </vt:variant>
    </vt:vector>
  </HeadingPairs>
  <TitlesOfParts>
    <vt:vector size="45" baseType="lpstr">
      <vt:lpstr>Arial</vt:lpstr>
      <vt:lpstr>Calibri</vt:lpstr>
      <vt:lpstr>Segoe UI</vt:lpstr>
      <vt:lpstr>Segoe UI Symbol</vt:lpstr>
      <vt:lpstr>Symbol</vt:lpstr>
      <vt:lpstr>Verdana</vt:lpstr>
      <vt:lpstr>Rückblick</vt:lpstr>
      <vt:lpstr>Praxis-Update GND-Dokumentation</vt:lpstr>
      <vt:lpstr>Praxis-Update GND-Dokumentation</vt:lpstr>
      <vt:lpstr>PowerPoint-Präsentation</vt:lpstr>
      <vt:lpstr>Teil 1 Die STA-Dokumentationsplattform - Aufbau und Nutzung</vt:lpstr>
      <vt:lpstr>1. Die GND-Dokumentation - Hintergrund</vt:lpstr>
      <vt:lpstr>2. Die STA-Dokumentationsplattform (1)</vt:lpstr>
      <vt:lpstr>2. Die STA-Dokumentationsplattform (2)</vt:lpstr>
      <vt:lpstr>2. Die STA-Dokumentationsplattform (3)</vt:lpstr>
      <vt:lpstr>2. Die STA-Dokumentationsplattform (4)</vt:lpstr>
      <vt:lpstr>2. Die STA-Dokumentationsplattform (4)</vt:lpstr>
      <vt:lpstr>2. Die STA-Dokumentationsplattform (4)</vt:lpstr>
      <vt:lpstr>2. Die STA-Dokumentationsplattform (4)</vt:lpstr>
      <vt:lpstr>2. Die STA-Dokumentationsplattform (4)</vt:lpstr>
      <vt:lpstr>2. Die STA-Dokumentationsplattform (4)</vt:lpstr>
      <vt:lpstr>2. Die STA-Dokumentationsplattform (4)</vt:lpstr>
      <vt:lpstr>2. Die STA-Dokumentationsplattform (5)</vt:lpstr>
      <vt:lpstr>2. Die STA-Dokumentationsplattform (6)</vt:lpstr>
      <vt:lpstr>2. Die STA-Dokumentationsplattform (7)</vt:lpstr>
      <vt:lpstr>2. Die STA-Dokumentationsplattform (8)</vt:lpstr>
      <vt:lpstr>2. Die STA-Dokumentationsplattform (9)</vt:lpstr>
      <vt:lpstr>2. Die STA-Dokumentationsplattform (10)</vt:lpstr>
      <vt:lpstr>2. Die STA-Dokumentationsplattform (11)</vt:lpstr>
      <vt:lpstr>2. Die STA-Dokumentationsplattform (12)</vt:lpstr>
      <vt:lpstr>2. Die STA-Dokumentationsplattform (13)</vt:lpstr>
      <vt:lpstr>2. Die STA-Dokumentationsplattform (15)</vt:lpstr>
      <vt:lpstr>2. Die STA-Dokumentationsplattform (16)</vt:lpstr>
      <vt:lpstr>2. Die STA-Dokumentationsplattform (17)</vt:lpstr>
      <vt:lpstr>3. GND-Dokumentation (1)</vt:lpstr>
      <vt:lpstr>3. GND-Dokumentation (2)</vt:lpstr>
      <vt:lpstr>3. GND-Dokumentation (3)</vt:lpstr>
      <vt:lpstr>3. GND-Dokumentation (4)</vt:lpstr>
      <vt:lpstr>3. GND-Dokumentation (5)</vt:lpstr>
      <vt:lpstr>4. Suchmöglichkeiten (1)</vt:lpstr>
      <vt:lpstr>4. Suchmöglichkeiten (2)</vt:lpstr>
      <vt:lpstr>4. Suchmöglichkeiten (3) </vt:lpstr>
      <vt:lpstr>4. Suchmöglichkeiten (4)</vt:lpstr>
      <vt:lpstr>5. GND-Dokumentation – Inhaltlicher Stand</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Hemmer, Andrea</cp:lastModifiedBy>
  <cp:revision>450</cp:revision>
  <cp:lastPrinted>2026-02-26T06:28:43Z</cp:lastPrinted>
  <dcterms:created xsi:type="dcterms:W3CDTF">2014-02-18T07:01:40Z</dcterms:created>
  <dcterms:modified xsi:type="dcterms:W3CDTF">2026-03-04T14:25:09Z</dcterms:modified>
</cp:coreProperties>
</file>