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41" r:id="rId1"/>
  </p:sldMasterIdLst>
  <p:notesMasterIdLst>
    <p:notesMasterId r:id="rId31"/>
  </p:notesMasterIdLst>
  <p:handoutMasterIdLst>
    <p:handoutMasterId r:id="rId32"/>
  </p:handoutMasterIdLst>
  <p:sldIdLst>
    <p:sldId id="297" r:id="rId2"/>
    <p:sldId id="298" r:id="rId3"/>
    <p:sldId id="338" r:id="rId4"/>
    <p:sldId id="341" r:id="rId5"/>
    <p:sldId id="342" r:id="rId6"/>
    <p:sldId id="343" r:id="rId7"/>
    <p:sldId id="304" r:id="rId8"/>
    <p:sldId id="344" r:id="rId9"/>
    <p:sldId id="349" r:id="rId10"/>
    <p:sldId id="313" r:id="rId11"/>
    <p:sldId id="314" r:id="rId12"/>
    <p:sldId id="318" r:id="rId13"/>
    <p:sldId id="317" r:id="rId14"/>
    <p:sldId id="319" r:id="rId15"/>
    <p:sldId id="345" r:id="rId16"/>
    <p:sldId id="346" r:id="rId17"/>
    <p:sldId id="347" r:id="rId18"/>
    <p:sldId id="348" r:id="rId19"/>
    <p:sldId id="321" r:id="rId20"/>
    <p:sldId id="305" r:id="rId21"/>
    <p:sldId id="306" r:id="rId22"/>
    <p:sldId id="339" r:id="rId23"/>
    <p:sldId id="340" r:id="rId24"/>
    <p:sldId id="323" r:id="rId25"/>
    <p:sldId id="325" r:id="rId26"/>
    <p:sldId id="312" r:id="rId27"/>
    <p:sldId id="326" r:id="rId28"/>
    <p:sldId id="327" r:id="rId29"/>
    <p:sldId id="337" r:id="rId30"/>
  </p:sldIdLst>
  <p:sldSz cx="12192000" cy="6858000"/>
  <p:notesSz cx="7104063" cy="10234613"/>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3225" userDrawn="1">
          <p15:clr>
            <a:srgbClr val="A4A3A4"/>
          </p15:clr>
        </p15:guide>
        <p15:guide id="2" pos="2238"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159B200-58A7-A00E-048D-8AC547B057F3}" name="Diedrich, Andrea" initials="DA" userId="S-1-5-21-1850807790-2674929695-3365881041-1168" providerId="AD"/>
  <p188:author id="{587F4F7E-9B7A-BB9C-C49A-F31389E24CB3}" name="Hemmer, Andrea" initials="HA" userId="S-1-5-21-4090422829-317704102-417619242-18337"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Boldini Christoph NB" initials="CB" lastIdx="5" clrIdx="0">
    <p:extLst>
      <p:ext uri="{19B8F6BF-5375-455C-9EA6-DF929625EA0E}">
        <p15:presenceInfo xmlns:p15="http://schemas.microsoft.com/office/powerpoint/2012/main" userId="S::christoph.boldini@nb.admin.ch::c936fa8c-9562-411c-8a47-a7320246ef36" providerId="AD"/>
      </p:ext>
    </p:extLst>
  </p:cmAuthor>
  <p:cmAuthor id="2" name="Hemmer, Andrea" initials="HA" lastIdx="17" clrIdx="1">
    <p:extLst>
      <p:ext uri="{19B8F6BF-5375-455C-9EA6-DF929625EA0E}">
        <p15:presenceInfo xmlns:p15="http://schemas.microsoft.com/office/powerpoint/2012/main" userId="S-1-5-21-4090422829-317704102-417619242-18337" providerId="AD"/>
      </p:ext>
    </p:extLst>
  </p:cmAuthor>
  <p:cmAuthor id="3" name="Diedrich, Andrea" initials="DA" lastIdx="2" clrIdx="2">
    <p:extLst>
      <p:ext uri="{19B8F6BF-5375-455C-9EA6-DF929625EA0E}">
        <p15:presenceInfo xmlns:p15="http://schemas.microsoft.com/office/powerpoint/2012/main" userId="S-1-5-21-1850807790-2674929695-3365881041-1168" providerId="AD"/>
      </p:ext>
    </p:extLst>
  </p:cmAuthor>
  <p:cmAuthor id="4" name="Hartmann, Sarah" initials="HS" lastIdx="1" clrIdx="3">
    <p:extLst>
      <p:ext uri="{19B8F6BF-5375-455C-9EA6-DF929625EA0E}">
        <p15:presenceInfo xmlns:p15="http://schemas.microsoft.com/office/powerpoint/2012/main" userId="S-1-5-21-4090422829-317704102-417619242-1101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8FF"/>
    <a:srgbClr val="007EEF"/>
    <a:srgbClr val="ED7B15"/>
    <a:srgbClr val="FB8630"/>
    <a:srgbClr val="FFA100"/>
    <a:srgbClr val="FF9933"/>
    <a:srgbClr val="FF9900"/>
    <a:srgbClr val="FF6600"/>
    <a:srgbClr val="CC6600"/>
    <a:srgbClr val="E68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ittlere Formatvorlage 4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312" autoAdjust="0"/>
    <p:restoredTop sz="59836" autoAdjust="0"/>
  </p:normalViewPr>
  <p:slideViewPr>
    <p:cSldViewPr>
      <p:cViewPr varScale="1">
        <p:scale>
          <a:sx n="65" d="100"/>
          <a:sy n="65" d="100"/>
        </p:scale>
        <p:origin x="2364" y="60"/>
      </p:cViewPr>
      <p:guideLst>
        <p:guide orient="horz" pos="2160"/>
        <p:guide pos="3840"/>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3225"/>
        <p:guide pos="223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microsoft.com/office/2018/10/relationships/authors" Target="author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2" y="1"/>
            <a:ext cx="3078427" cy="511730"/>
          </a:xfrm>
          <a:prstGeom prst="rect">
            <a:avLst/>
          </a:prstGeom>
        </p:spPr>
        <p:txBody>
          <a:bodyPr vert="horz" lIns="94787" tIns="47393" rIns="94787" bIns="47393" rtlCol="0"/>
          <a:lstStyle>
            <a:lvl1pPr algn="l">
              <a:defRPr sz="1200"/>
            </a:lvl1pPr>
          </a:lstStyle>
          <a:p>
            <a:endParaRPr lang="de-DE"/>
          </a:p>
        </p:txBody>
      </p:sp>
      <p:sp>
        <p:nvSpPr>
          <p:cNvPr id="3" name="Datumsplatzhalter 2"/>
          <p:cNvSpPr>
            <a:spLocks noGrp="1"/>
          </p:cNvSpPr>
          <p:nvPr>
            <p:ph type="dt" sz="quarter" idx="1"/>
          </p:nvPr>
        </p:nvSpPr>
        <p:spPr>
          <a:xfrm>
            <a:off x="4023994" y="1"/>
            <a:ext cx="3078427" cy="511730"/>
          </a:xfrm>
          <a:prstGeom prst="rect">
            <a:avLst/>
          </a:prstGeom>
        </p:spPr>
        <p:txBody>
          <a:bodyPr vert="horz" lIns="94787" tIns="47393" rIns="94787" bIns="47393" rtlCol="0"/>
          <a:lstStyle>
            <a:lvl1pPr algn="r">
              <a:defRPr sz="1200"/>
            </a:lvl1pPr>
          </a:lstStyle>
          <a:p>
            <a:fld id="{4AC937E4-8306-4256-98BE-2853E1A1DDAD}" type="datetimeFigureOut">
              <a:rPr lang="de-DE" smtClean="0"/>
              <a:pPr/>
              <a:t>04.03.2026</a:t>
            </a:fld>
            <a:endParaRPr lang="de-DE"/>
          </a:p>
        </p:txBody>
      </p:sp>
      <p:sp>
        <p:nvSpPr>
          <p:cNvPr id="4" name="Fußzeilenplatzhalter 3"/>
          <p:cNvSpPr>
            <a:spLocks noGrp="1"/>
          </p:cNvSpPr>
          <p:nvPr>
            <p:ph type="ftr" sz="quarter" idx="2"/>
          </p:nvPr>
        </p:nvSpPr>
        <p:spPr>
          <a:xfrm>
            <a:off x="2" y="9721107"/>
            <a:ext cx="3078427" cy="511730"/>
          </a:xfrm>
          <a:prstGeom prst="rect">
            <a:avLst/>
          </a:prstGeom>
        </p:spPr>
        <p:txBody>
          <a:bodyPr vert="horz" lIns="94787" tIns="47393" rIns="94787" bIns="47393" rtlCol="0" anchor="b"/>
          <a:lstStyle>
            <a:lvl1pPr algn="l">
              <a:defRPr sz="1200"/>
            </a:lvl1pPr>
          </a:lstStyle>
          <a:p>
            <a:endParaRPr lang="de-DE"/>
          </a:p>
        </p:txBody>
      </p:sp>
      <p:sp>
        <p:nvSpPr>
          <p:cNvPr id="5" name="Foliennummernplatzhalter 4"/>
          <p:cNvSpPr>
            <a:spLocks noGrp="1"/>
          </p:cNvSpPr>
          <p:nvPr>
            <p:ph type="sldNum" sz="quarter" idx="3"/>
          </p:nvPr>
        </p:nvSpPr>
        <p:spPr>
          <a:xfrm>
            <a:off x="4023994" y="9721107"/>
            <a:ext cx="3078427" cy="511730"/>
          </a:xfrm>
          <a:prstGeom prst="rect">
            <a:avLst/>
          </a:prstGeom>
        </p:spPr>
        <p:txBody>
          <a:bodyPr vert="horz" lIns="94787" tIns="47393" rIns="94787" bIns="47393"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2" y="1"/>
            <a:ext cx="3078427" cy="511730"/>
          </a:xfrm>
          <a:prstGeom prst="rect">
            <a:avLst/>
          </a:prstGeom>
        </p:spPr>
        <p:txBody>
          <a:bodyPr vert="horz" lIns="94787" tIns="47393" rIns="94787" bIns="47393" rtlCol="0"/>
          <a:lstStyle>
            <a:lvl1pPr algn="l">
              <a:defRPr sz="1200"/>
            </a:lvl1pPr>
          </a:lstStyle>
          <a:p>
            <a:endParaRPr lang="de-DE"/>
          </a:p>
        </p:txBody>
      </p:sp>
      <p:sp>
        <p:nvSpPr>
          <p:cNvPr id="3" name="Datumsplatzhalter 2"/>
          <p:cNvSpPr>
            <a:spLocks noGrp="1"/>
          </p:cNvSpPr>
          <p:nvPr>
            <p:ph type="dt" idx="1"/>
          </p:nvPr>
        </p:nvSpPr>
        <p:spPr>
          <a:xfrm>
            <a:off x="4023994" y="1"/>
            <a:ext cx="3078427" cy="511730"/>
          </a:xfrm>
          <a:prstGeom prst="rect">
            <a:avLst/>
          </a:prstGeom>
        </p:spPr>
        <p:txBody>
          <a:bodyPr vert="horz" lIns="94787" tIns="47393" rIns="94787" bIns="47393" rtlCol="0"/>
          <a:lstStyle>
            <a:lvl1pPr algn="r">
              <a:defRPr sz="1200"/>
            </a:lvl1pPr>
          </a:lstStyle>
          <a:p>
            <a:fld id="{F5EDB1F4-BB4F-44BD-AC26-B758B395BD23}" type="datetimeFigureOut">
              <a:rPr lang="de-DE" smtClean="0"/>
              <a:pPr/>
              <a:t>04.03.2026</a:t>
            </a:fld>
            <a:endParaRPr lang="de-DE"/>
          </a:p>
        </p:txBody>
      </p:sp>
      <p:sp>
        <p:nvSpPr>
          <p:cNvPr id="4" name="Folienbildplatzhalter 3"/>
          <p:cNvSpPr>
            <a:spLocks noGrp="1" noRot="1" noChangeAspect="1"/>
          </p:cNvSpPr>
          <p:nvPr>
            <p:ph type="sldImg" idx="2"/>
          </p:nvPr>
        </p:nvSpPr>
        <p:spPr>
          <a:xfrm>
            <a:off x="139700" y="766763"/>
            <a:ext cx="6824663" cy="3838575"/>
          </a:xfrm>
          <a:prstGeom prst="rect">
            <a:avLst/>
          </a:prstGeom>
          <a:noFill/>
          <a:ln w="12700">
            <a:solidFill>
              <a:prstClr val="black"/>
            </a:solidFill>
          </a:ln>
        </p:spPr>
        <p:txBody>
          <a:bodyPr vert="horz" lIns="94787" tIns="47393" rIns="94787" bIns="47393" rtlCol="0" anchor="ctr"/>
          <a:lstStyle/>
          <a:p>
            <a:endParaRPr lang="de-DE"/>
          </a:p>
        </p:txBody>
      </p:sp>
      <p:sp>
        <p:nvSpPr>
          <p:cNvPr id="5" name="Notizenplatzhalter 4"/>
          <p:cNvSpPr>
            <a:spLocks noGrp="1"/>
          </p:cNvSpPr>
          <p:nvPr>
            <p:ph type="body" sz="quarter" idx="3"/>
          </p:nvPr>
        </p:nvSpPr>
        <p:spPr>
          <a:xfrm>
            <a:off x="710407" y="4861442"/>
            <a:ext cx="5683250" cy="4605576"/>
          </a:xfrm>
          <a:prstGeom prst="rect">
            <a:avLst/>
          </a:prstGeom>
        </p:spPr>
        <p:txBody>
          <a:bodyPr vert="horz" lIns="94787" tIns="47393" rIns="94787" bIns="47393"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2" y="9721107"/>
            <a:ext cx="3078427" cy="511730"/>
          </a:xfrm>
          <a:prstGeom prst="rect">
            <a:avLst/>
          </a:prstGeom>
        </p:spPr>
        <p:txBody>
          <a:bodyPr vert="horz" lIns="94787" tIns="47393" rIns="94787" bIns="47393" rtlCol="0" anchor="b"/>
          <a:lstStyle>
            <a:lvl1pPr algn="l">
              <a:defRPr sz="1200"/>
            </a:lvl1pPr>
          </a:lstStyle>
          <a:p>
            <a:endParaRPr lang="de-DE"/>
          </a:p>
        </p:txBody>
      </p:sp>
      <p:sp>
        <p:nvSpPr>
          <p:cNvPr id="7" name="Foliennummernplatzhalter 6"/>
          <p:cNvSpPr>
            <a:spLocks noGrp="1"/>
          </p:cNvSpPr>
          <p:nvPr>
            <p:ph type="sldNum" sz="quarter" idx="5"/>
          </p:nvPr>
        </p:nvSpPr>
        <p:spPr>
          <a:xfrm>
            <a:off x="4023994" y="9721107"/>
            <a:ext cx="3078427" cy="511730"/>
          </a:xfrm>
          <a:prstGeom prst="rect">
            <a:avLst/>
          </a:prstGeom>
        </p:spPr>
        <p:txBody>
          <a:bodyPr vert="horz" lIns="94787" tIns="47393" rIns="94787" bIns="47393"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xfrm>
            <a:off x="139700" y="766763"/>
            <a:ext cx="6824663" cy="38385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70142" indent="-296208" eaLnBrk="0" hangingPunct="0">
              <a:spcBef>
                <a:spcPct val="30000"/>
              </a:spcBef>
              <a:defRPr sz="1200">
                <a:solidFill>
                  <a:schemeClr val="tx1"/>
                </a:solidFill>
                <a:latin typeface="Calibri" pitchFamily="34" charset="0"/>
              </a:defRPr>
            </a:lvl2pPr>
            <a:lvl3pPr marL="1184834" indent="-236967" eaLnBrk="0" hangingPunct="0">
              <a:spcBef>
                <a:spcPct val="30000"/>
              </a:spcBef>
              <a:defRPr sz="1200">
                <a:solidFill>
                  <a:schemeClr val="tx1"/>
                </a:solidFill>
                <a:latin typeface="Calibri" pitchFamily="34" charset="0"/>
              </a:defRPr>
            </a:lvl3pPr>
            <a:lvl4pPr marL="1658767" indent="-236967" eaLnBrk="0" hangingPunct="0">
              <a:spcBef>
                <a:spcPct val="30000"/>
              </a:spcBef>
              <a:defRPr sz="1200">
                <a:solidFill>
                  <a:schemeClr val="tx1"/>
                </a:solidFill>
                <a:latin typeface="Calibri" pitchFamily="34" charset="0"/>
              </a:defRPr>
            </a:lvl4pPr>
            <a:lvl5pPr marL="2132701" indent="-236967" eaLnBrk="0" hangingPunct="0">
              <a:spcBef>
                <a:spcPct val="30000"/>
              </a:spcBef>
              <a:defRPr sz="1200">
                <a:solidFill>
                  <a:schemeClr val="tx1"/>
                </a:solidFill>
                <a:latin typeface="Calibri" pitchFamily="34" charset="0"/>
              </a:defRPr>
            </a:lvl5pPr>
            <a:lvl6pPr marL="2606634" indent="-236967" eaLnBrk="0" fontAlgn="base" hangingPunct="0">
              <a:spcBef>
                <a:spcPct val="30000"/>
              </a:spcBef>
              <a:spcAft>
                <a:spcPct val="0"/>
              </a:spcAft>
              <a:defRPr sz="1200">
                <a:solidFill>
                  <a:schemeClr val="tx1"/>
                </a:solidFill>
                <a:latin typeface="Calibri" pitchFamily="34" charset="0"/>
              </a:defRPr>
            </a:lvl6pPr>
            <a:lvl7pPr marL="3080568" indent="-236967" eaLnBrk="0" fontAlgn="base" hangingPunct="0">
              <a:spcBef>
                <a:spcPct val="30000"/>
              </a:spcBef>
              <a:spcAft>
                <a:spcPct val="0"/>
              </a:spcAft>
              <a:defRPr sz="1200">
                <a:solidFill>
                  <a:schemeClr val="tx1"/>
                </a:solidFill>
                <a:latin typeface="Calibri" pitchFamily="34" charset="0"/>
              </a:defRPr>
            </a:lvl7pPr>
            <a:lvl8pPr marL="3554501" indent="-236967" eaLnBrk="0" fontAlgn="base" hangingPunct="0">
              <a:spcBef>
                <a:spcPct val="30000"/>
              </a:spcBef>
              <a:spcAft>
                <a:spcPct val="0"/>
              </a:spcAft>
              <a:defRPr sz="1200">
                <a:solidFill>
                  <a:schemeClr val="tx1"/>
                </a:solidFill>
                <a:latin typeface="Calibri" pitchFamily="34" charset="0"/>
              </a:defRPr>
            </a:lvl8pPr>
            <a:lvl9pPr marL="4028435" indent="-236967"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extLst>
      <p:ext uri="{BB962C8B-B14F-4D97-AF65-F5344CB8AC3E}">
        <p14:creationId xmlns:p14="http://schemas.microsoft.com/office/powerpoint/2010/main" val="29931429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lvl="1" defTabSz="947867">
              <a:defRPr/>
            </a:pPr>
            <a:r>
              <a:rPr lang="de-DE" dirty="0"/>
              <a:t>Es folgen die sogenannten Ausführungsbestimmungen, das sind Grundregeln (allgemeine Hinweise) und weiterführende Hinweise,</a:t>
            </a:r>
            <a:r>
              <a:rPr lang="de-DE" baseline="0" dirty="0"/>
              <a:t> </a:t>
            </a:r>
            <a:r>
              <a:rPr lang="de-DE" dirty="0"/>
              <a:t>die im jeweiligen Datenfeld</a:t>
            </a:r>
            <a:r>
              <a:rPr lang="de-DE" baseline="0" dirty="0"/>
              <a:t> zu beachten sind</a:t>
            </a:r>
            <a:r>
              <a:rPr lang="de-DE" dirty="0"/>
              <a:t>,</a:t>
            </a:r>
            <a:r>
              <a:rPr lang="de-DE" baseline="0" dirty="0"/>
              <a:t> hier z. B. welche RDA-DACH-Regeln gelten und ein Hinweis </a:t>
            </a:r>
            <a:r>
              <a:rPr lang="de-DE" dirty="0"/>
              <a:t>zur</a:t>
            </a:r>
            <a:r>
              <a:rPr lang="de-DE" baseline="0" dirty="0"/>
              <a:t> Anwendung von </a:t>
            </a:r>
            <a:r>
              <a:rPr lang="de-DE" dirty="0"/>
              <a:t>Überlesungszeichen.</a:t>
            </a:r>
          </a:p>
          <a:p>
            <a:pPr marL="0" lvl="1" defTabSz="947867">
              <a:defRPr/>
            </a:pP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10</a:t>
            </a:fld>
            <a:endParaRPr lang="de-DE"/>
          </a:p>
        </p:txBody>
      </p:sp>
    </p:spTree>
    <p:extLst>
      <p:ext uri="{BB962C8B-B14F-4D97-AF65-F5344CB8AC3E}">
        <p14:creationId xmlns:p14="http://schemas.microsoft.com/office/powerpoint/2010/main" val="907214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Danach folgt die Auflistung der</a:t>
            </a:r>
            <a:r>
              <a:rPr lang="de-DE" baseline="0" dirty="0" smtClean="0"/>
              <a:t> </a:t>
            </a:r>
            <a:r>
              <a:rPr lang="de-DE" baseline="0" dirty="0"/>
              <a:t>Unterfelder, inklusive der Regelungen, wie die Feldinhalte zu erfassen sind </a:t>
            </a:r>
            <a:r>
              <a:rPr lang="de-CH" baseline="0" dirty="0"/>
              <a:t>[KLICKEN]</a:t>
            </a:r>
            <a:endParaRPr lang="de-DE" baseline="0" dirty="0"/>
          </a:p>
          <a:p>
            <a:r>
              <a:rPr lang="de-DE" baseline="0" dirty="0"/>
              <a:t>Gibt es unterfeldspezifische Hinweise, die für ein bestimmtes Format gelten, ist dies durch den Namen des Formates (hier: Alma) gekennzeichnet.</a:t>
            </a:r>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extLst>
      <p:ext uri="{BB962C8B-B14F-4D97-AF65-F5344CB8AC3E}">
        <p14:creationId xmlns:p14="http://schemas.microsoft.com/office/powerpoint/2010/main" val="20222923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47867">
              <a:defRPr/>
            </a:pPr>
            <a:r>
              <a:rPr lang="de-DE" baseline="0" dirty="0"/>
              <a:t>Teilweise wird die Anwendung im jeweiligen Unterfeld durch ein oder mehrere Beispiele illustriert, die formatneutral angegeben sind und in einem oder mehreren Formaten angezeigt werden können.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12</a:t>
            </a:fld>
            <a:endParaRPr lang="de-DE"/>
          </a:p>
        </p:txBody>
      </p:sp>
    </p:spTree>
    <p:extLst>
      <p:ext uri="{BB962C8B-B14F-4D97-AF65-F5344CB8AC3E}">
        <p14:creationId xmlns:p14="http://schemas.microsoft.com/office/powerpoint/2010/main" val="11955845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aseline="0" dirty="0"/>
              <a:t>Die Angabe zur Validierung enthält Aussagen für welche Entitätstypen das Feld obligatorisch zu belegen ist und für welche das Feld nicht zulässig ist. [KLICKEN]</a:t>
            </a:r>
          </a:p>
          <a:p>
            <a:r>
              <a:rPr lang="de-DE" baseline="0" dirty="0"/>
              <a:t>Außerdem gibt es noch Hinweise zu den </a:t>
            </a:r>
            <a:r>
              <a:rPr lang="de-DE" dirty="0"/>
              <a:t>Befugnissen zur Feldbelegung, also z. B. ob das Datenfel</a:t>
            </a:r>
            <a:r>
              <a:rPr lang="de-DE" baseline="0" dirty="0"/>
              <a:t>d automatisch belegt </a:t>
            </a:r>
            <a:r>
              <a:rPr lang="de-DE" baseline="0" dirty="0" smtClean="0"/>
              <a:t>oder </a:t>
            </a:r>
            <a:r>
              <a:rPr lang="de-DE" baseline="0" dirty="0"/>
              <a:t>maschinell erzeugt </a:t>
            </a:r>
            <a:r>
              <a:rPr lang="de-DE" baseline="0" dirty="0" smtClean="0"/>
              <a:t>wird und </a:t>
            </a:r>
            <a:r>
              <a:rPr lang="de-DE" dirty="0" smtClean="0"/>
              <a:t>welche </a:t>
            </a:r>
            <a:r>
              <a:rPr lang="de-DE" dirty="0"/>
              <a:t>Anwender*innengruppen</a:t>
            </a:r>
            <a:r>
              <a:rPr lang="de-DE" baseline="0" dirty="0"/>
              <a:t> das Feld erfassen, ergänzen und korrigieren dürfen.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extLst>
      <p:ext uri="{BB962C8B-B14F-4D97-AF65-F5344CB8AC3E}">
        <p14:creationId xmlns:p14="http://schemas.microsoft.com/office/powerpoint/2010/main" val="13374940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47867">
              <a:defRPr/>
            </a:pPr>
            <a:r>
              <a:rPr lang="de-DE" dirty="0"/>
              <a:t>Dürfen</a:t>
            </a:r>
            <a:r>
              <a:rPr lang="de-DE" baseline="0" dirty="0"/>
              <a:t> in einem Unterfeld nur bestimmte Werte (kontrolliertes Vokabular) erfasst werden, sind diese beim Unterfeld als Liste aufgeführt </a:t>
            </a:r>
            <a:r>
              <a:rPr lang="de-DE" baseline="0" dirty="0" smtClean="0"/>
              <a:t>(und mit </a:t>
            </a:r>
            <a:r>
              <a:rPr lang="de-DE" baseline="0" dirty="0"/>
              <a:t>Links </a:t>
            </a:r>
            <a:r>
              <a:rPr lang="de-DE" baseline="0" dirty="0" smtClean="0"/>
              <a:t>hinterlegt). </a:t>
            </a:r>
            <a:r>
              <a:rPr lang="de-DE" baseline="0" dirty="0"/>
              <a:t>Die Links führen auf eine weitere Seite zur Beschreibung des jeweiligen Wertes bzw. Codes und in welchen Feldern dieser verwendet werden </a:t>
            </a:r>
            <a:r>
              <a:rPr lang="de-DE" baseline="0" dirty="0" smtClean="0"/>
              <a:t>kann.</a:t>
            </a:r>
            <a:endParaRPr lang="de-DE" baseline="0" dirty="0"/>
          </a:p>
          <a:p>
            <a:pPr marL="177725" indent="-177725" defTabSz="947867">
              <a:buFont typeface="Arial" panose="020B0604020202020204" pitchFamily="34" charset="0"/>
              <a:buChar char="•"/>
              <a:defRPr/>
            </a:pPr>
            <a:endParaRPr lang="de-DE" dirty="0"/>
          </a:p>
          <a:p>
            <a:pPr marL="177725" indent="-177725">
              <a:buFont typeface="Arial" panose="020B0604020202020204" pitchFamily="34" charset="0"/>
              <a:buChar char="•"/>
            </a:pP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extLst>
      <p:ext uri="{BB962C8B-B14F-4D97-AF65-F5344CB8AC3E}">
        <p14:creationId xmlns:p14="http://schemas.microsoft.com/office/powerpoint/2010/main" val="42208572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buClr>
                <a:srgbClr val="000000"/>
              </a:buClr>
            </a:pPr>
            <a:r>
              <a:rPr lang="de-DE" dirty="0">
                <a:solidFill>
                  <a:srgbClr val="FF0000"/>
                </a:solidFill>
              </a:rPr>
              <a:t>Aus der formatneutralen Darstellung bzw. Zusammenführung der verschiedenen Formate resultiert eine differenzierte</a:t>
            </a:r>
            <a:r>
              <a:rPr lang="de-DE" baseline="0" dirty="0">
                <a:solidFill>
                  <a:srgbClr val="FF0000"/>
                </a:solidFill>
              </a:rPr>
              <a:t> </a:t>
            </a:r>
            <a:r>
              <a:rPr lang="de-DE" dirty="0">
                <a:solidFill>
                  <a:srgbClr val="FF0000"/>
                </a:solidFill>
              </a:rPr>
              <a:t>Darstellung für folgende Datenfelder, die in den bisherigen Erfassungsleitfäden nicht</a:t>
            </a:r>
            <a:r>
              <a:rPr lang="de-DE" baseline="0" dirty="0">
                <a:solidFill>
                  <a:srgbClr val="FF0000"/>
                </a:solidFill>
              </a:rPr>
              <a:t> so präzise dargestellt wurden:</a:t>
            </a:r>
            <a:endParaRPr lang="de-DE" dirty="0">
              <a:solidFill>
                <a:srgbClr val="FF0000"/>
              </a:solidFill>
            </a:endParaRPr>
          </a:p>
          <a:p>
            <a:pPr marL="651659" lvl="1" indent="-177725">
              <a:buClr>
                <a:srgbClr val="000000"/>
              </a:buClr>
              <a:buFont typeface="Arial" panose="020B0604020202020204" pitchFamily="34" charset="0"/>
              <a:buChar char="•"/>
            </a:pPr>
            <a:r>
              <a:rPr lang="de-DE" dirty="0">
                <a:solidFill>
                  <a:srgbClr val="FF0000"/>
                </a:solidFill>
              </a:rPr>
              <a:t>Bevorzugter Titel, Abweichender Titel und Bevorzugter Titel in einem anderen Datenbestand eines Werks mit geistigem Schöpfer und ohne geistigen Schöpfer</a:t>
            </a:r>
          </a:p>
          <a:p>
            <a:pPr marL="651659" lvl="1" indent="-177725">
              <a:buClr>
                <a:srgbClr val="000000"/>
              </a:buClr>
              <a:buFont typeface="Arial" panose="020B0604020202020204" pitchFamily="34" charset="0"/>
              <a:buChar char="•"/>
            </a:pPr>
            <a:r>
              <a:rPr lang="de-DE" dirty="0">
                <a:solidFill>
                  <a:srgbClr val="FF0000"/>
                </a:solidFill>
              </a:rPr>
              <a:t>sowie die Beziehungen zu einem Werk mit und ohne geistigen Schöpfer</a:t>
            </a:r>
          </a:p>
          <a:p>
            <a:pPr>
              <a:buClr>
                <a:srgbClr val="000000"/>
              </a:buClr>
            </a:pPr>
            <a:r>
              <a:rPr lang="de-DE" dirty="0">
                <a:solidFill>
                  <a:srgbClr val="FF0000"/>
                </a:solidFill>
              </a:rPr>
              <a:t>Der Screenshot visualisiert</a:t>
            </a:r>
            <a:r>
              <a:rPr lang="de-DE" baseline="0" dirty="0">
                <a:solidFill>
                  <a:srgbClr val="FF0000"/>
                </a:solidFill>
              </a:rPr>
              <a:t> dies am Beispiel für den bevorzugten Titel eines Werks.</a:t>
            </a:r>
          </a:p>
          <a:p>
            <a:pPr>
              <a:buClr>
                <a:srgbClr val="000000"/>
              </a:buClr>
            </a:pPr>
            <a:endParaRPr lang="de-DE" baseline="0" dirty="0">
              <a:solidFill>
                <a:srgbClr val="FF0000"/>
              </a:solidFill>
            </a:endParaRPr>
          </a:p>
          <a:p>
            <a:pPr>
              <a:buClr>
                <a:srgbClr val="000000"/>
              </a:buClr>
            </a:pPr>
            <a:r>
              <a:rPr lang="de-DE" baseline="0" dirty="0">
                <a:solidFill>
                  <a:srgbClr val="FF0000"/>
                </a:solidFill>
              </a:rPr>
              <a:t>Es gibt eine gemeinsame Datenfeldbeschreibung für den bevorzugten Titel eines Werks </a:t>
            </a:r>
            <a:r>
              <a:rPr lang="de-DE" b="1" baseline="0" dirty="0">
                <a:solidFill>
                  <a:srgbClr val="FF0000"/>
                </a:solidFill>
              </a:rPr>
              <a:t>ohne</a:t>
            </a:r>
            <a:r>
              <a:rPr lang="de-DE" baseline="0" dirty="0">
                <a:solidFill>
                  <a:srgbClr val="FF0000"/>
                </a:solidFill>
              </a:rPr>
              <a:t> geistigen Schöpfer, da dies in allen Erfassungsformaten gleich behandelt wird (Feld 130 in </a:t>
            </a:r>
            <a:r>
              <a:rPr lang="de-DE" b="1" baseline="0" dirty="0">
                <a:solidFill>
                  <a:srgbClr val="FF0000"/>
                </a:solidFill>
              </a:rPr>
              <a:t>PICA, Alma und Aleph</a:t>
            </a:r>
            <a:r>
              <a:rPr lang="de-DE" baseline="0" dirty="0">
                <a:solidFill>
                  <a:srgbClr val="FF0000"/>
                </a:solidFill>
              </a:rPr>
              <a:t>).</a:t>
            </a:r>
          </a:p>
          <a:p>
            <a:pPr>
              <a:buClr>
                <a:srgbClr val="000000"/>
              </a:buClr>
            </a:pPr>
            <a:endParaRPr lang="de-DE" baseline="0" dirty="0">
              <a:solidFill>
                <a:srgbClr val="FF0000"/>
              </a:solidFill>
            </a:endParaRPr>
          </a:p>
          <a:p>
            <a:pPr>
              <a:buClr>
                <a:srgbClr val="000000"/>
              </a:buClr>
            </a:pPr>
            <a:r>
              <a:rPr lang="de-DE" baseline="0" dirty="0">
                <a:solidFill>
                  <a:srgbClr val="FF0000"/>
                </a:solidFill>
              </a:rPr>
              <a:t>Und es gibt eine separate Beschreibung für den bevorzugten Titel eines Werks </a:t>
            </a:r>
            <a:r>
              <a:rPr lang="de-DE" b="1" baseline="0" dirty="0">
                <a:solidFill>
                  <a:srgbClr val="FF0000"/>
                </a:solidFill>
              </a:rPr>
              <a:t>mit</a:t>
            </a:r>
            <a:r>
              <a:rPr lang="de-DE" baseline="0" dirty="0">
                <a:solidFill>
                  <a:srgbClr val="FF0000"/>
                </a:solidFill>
              </a:rPr>
              <a:t> geistigem Schöpfer </a:t>
            </a:r>
            <a:r>
              <a:rPr lang="de-DE" b="1" baseline="0" dirty="0">
                <a:solidFill>
                  <a:srgbClr val="FF0000"/>
                </a:solidFill>
              </a:rPr>
              <a:t>in PICA3</a:t>
            </a:r>
            <a:r>
              <a:rPr lang="de-DE" baseline="0" dirty="0">
                <a:solidFill>
                  <a:srgbClr val="FF0000"/>
                </a:solidFill>
              </a:rPr>
              <a:t>, da in diesem Fall dasselbe Datenfeld (130) genutzt wird, unabhängig vom Entitätstyp des geistigen Schöpfers.</a:t>
            </a:r>
          </a:p>
          <a:p>
            <a:pPr>
              <a:buClr>
                <a:srgbClr val="000000"/>
              </a:buClr>
            </a:pPr>
            <a:endParaRPr lang="de-DE" baseline="0" dirty="0">
              <a:solidFill>
                <a:srgbClr val="FF0000"/>
              </a:solidFill>
            </a:endParaRPr>
          </a:p>
          <a:p>
            <a:pPr>
              <a:buClr>
                <a:srgbClr val="000000"/>
              </a:buClr>
            </a:pPr>
            <a:r>
              <a:rPr lang="de-DE" baseline="0" dirty="0">
                <a:solidFill>
                  <a:srgbClr val="FF0000"/>
                </a:solidFill>
              </a:rPr>
              <a:t>Außerdem gibt es entitätstypspezifische Beschreibungen (3 Stück) für den bevorzugten Titel eines Werks </a:t>
            </a:r>
            <a:r>
              <a:rPr lang="de-DE" b="1" baseline="0" dirty="0">
                <a:solidFill>
                  <a:srgbClr val="FF0000"/>
                </a:solidFill>
              </a:rPr>
              <a:t>mit</a:t>
            </a:r>
            <a:r>
              <a:rPr lang="de-DE" baseline="0" dirty="0">
                <a:solidFill>
                  <a:srgbClr val="FF0000"/>
                </a:solidFill>
              </a:rPr>
              <a:t> geistigem Schöpfer in </a:t>
            </a:r>
            <a:r>
              <a:rPr lang="de-DE" b="1" baseline="0" dirty="0">
                <a:solidFill>
                  <a:srgbClr val="FF0000"/>
                </a:solidFill>
              </a:rPr>
              <a:t>Alma und Aleph</a:t>
            </a:r>
            <a:r>
              <a:rPr lang="de-DE" baseline="0" dirty="0">
                <a:solidFill>
                  <a:srgbClr val="FF0000"/>
                </a:solidFill>
              </a:rPr>
              <a:t>, also für Person oder Familie, Körperschaft und Konferenz, da abhängig vom Entitätstyp für den geistigen Schöpfer andere Datenfelder (100, 110, 111) verwendet werden.</a:t>
            </a:r>
            <a:endParaRPr lang="de-DE" dirty="0"/>
          </a:p>
          <a:p>
            <a:pPr defTabSz="947867">
              <a:defRPr/>
            </a:pPr>
            <a:endParaRPr lang="de-DE" dirty="0"/>
          </a:p>
          <a:p>
            <a:pPr marL="177725" indent="-177725">
              <a:buFont typeface="Arial" panose="020B0604020202020204" pitchFamily="34" charset="0"/>
              <a:buChar char="•"/>
            </a:pP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extLst>
      <p:ext uri="{BB962C8B-B14F-4D97-AF65-F5344CB8AC3E}">
        <p14:creationId xmlns:p14="http://schemas.microsoft.com/office/powerpoint/2010/main" val="27546558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47867">
              <a:defRPr/>
            </a:pPr>
            <a:r>
              <a:rPr lang="de-DE" dirty="0"/>
              <a:t>Für den bevorzugten Titel eines Werks existieren zwei relevante Feldbeschreibungen für die Erfassung in PICA3.</a:t>
            </a:r>
          </a:p>
          <a:p>
            <a:r>
              <a:rPr lang="de-DE" dirty="0"/>
              <a:t>In MARC-basierten Formaten (Alma, </a:t>
            </a:r>
            <a:r>
              <a:rPr lang="de-DE" dirty="0" err="1"/>
              <a:t>Aleph</a:t>
            </a:r>
            <a:r>
              <a:rPr lang="de-DE" dirty="0"/>
              <a:t>) und in PICA wird der bevorzugte Titel eines Werks </a:t>
            </a:r>
            <a:r>
              <a:rPr lang="de-DE" b="1" dirty="0"/>
              <a:t>ohne</a:t>
            </a:r>
            <a:r>
              <a:rPr lang="de-DE" dirty="0"/>
              <a:t> geistigen Schöpfer im Feld 130 erfasst</a:t>
            </a:r>
            <a:r>
              <a:rPr lang="de-DE" dirty="0" smtClean="0"/>
              <a:t>.</a:t>
            </a:r>
          </a:p>
          <a:p>
            <a:endParaRPr lang="de-DE" dirty="0"/>
          </a:p>
          <a:p>
            <a:r>
              <a:rPr lang="de-DE" dirty="0"/>
              <a:t>In MARC-basierten Systemen bestimmt der normierte Sucheinstieg das zu verwendende 1XX-Feld. Werke </a:t>
            </a:r>
            <a:r>
              <a:rPr lang="de-DE" b="1" dirty="0"/>
              <a:t>mit</a:t>
            </a:r>
            <a:r>
              <a:rPr lang="de-DE" dirty="0"/>
              <a:t> geistigem Schöpfer werden also nicht in Feld 130, sondern im entsprechenden personenbezogenen oder körperschaftlichen Feld 100, 110 oder 111 abgebildet.</a:t>
            </a:r>
          </a:p>
          <a:p>
            <a:endParaRPr lang="de-DE" dirty="0"/>
          </a:p>
          <a:p>
            <a:r>
              <a:rPr lang="de-DE" dirty="0"/>
              <a:t>In PICA wird der bevorzugte Titel auch bei Werken </a:t>
            </a:r>
            <a:r>
              <a:rPr lang="de-DE" b="1" dirty="0"/>
              <a:t>mit</a:t>
            </a:r>
            <a:r>
              <a:rPr lang="de-DE" dirty="0"/>
              <a:t> geistigem Schöpfer in Feld 130 erfasst; die Beziehung zum geistigen Schöpfer wird über eine Verknüpfung in Feld 5XX mit der entsprechenden Beziehungskennzeichnung für den jeweils ersten geistigen Schöpfer hergestellt.</a:t>
            </a:r>
          </a:p>
          <a:p>
            <a:endParaRPr lang="de-DE" dirty="0"/>
          </a:p>
          <a:p>
            <a:r>
              <a:rPr lang="de-DE" dirty="0"/>
              <a:t>Daher ist für PICA formal eine eigene Beschreibung von Feld 130 für Werke mit geistigem Schöpfer notwendig, obwohl sich Inhalte und Unterfelder nicht von der Beschreibung für Werke ohne geistigen Schöpfer unterscheiden.</a:t>
            </a:r>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extLst>
      <p:ext uri="{BB962C8B-B14F-4D97-AF65-F5344CB8AC3E}">
        <p14:creationId xmlns:p14="http://schemas.microsoft.com/office/powerpoint/2010/main" val="12319692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Im Gegensatz zu d</a:t>
            </a:r>
            <a:r>
              <a:rPr lang="de-DE" baseline="0" dirty="0"/>
              <a:t>en bisherigen Erfassungsleitfäden wird nun in den Datenfeldbeschreibungen für Alma zwischen den Feldern für den bevorzugten Namen einer Person oder Familie, Körperschaft oder Konferenz und dem Feld für den bevorzugten Titel eines Werks mit einem geistigen Schöpfer für eine Person oder Familie, Körperschaft oder Konferenz unterschieden.</a:t>
            </a:r>
          </a:p>
          <a:p>
            <a:r>
              <a:rPr lang="de-DE" baseline="0" dirty="0"/>
              <a:t>Das bedeutet beispielsweise, dass es jeweils zwei Beschreibungen für die Feldnummer 100 gibt, je nachdem, welcher Feldinhalt beschrieben wird.</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extLst>
      <p:ext uri="{BB962C8B-B14F-4D97-AF65-F5344CB8AC3E}">
        <p14:creationId xmlns:p14="http://schemas.microsoft.com/office/powerpoint/2010/main" val="24943362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Das auf der vorhergehenden Folie zu Alma Gesagte gilt genauso auch für Aleph und wird auf dieser Folie im Screenshot dargestellt.</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extLst>
      <p:ext uri="{BB962C8B-B14F-4D97-AF65-F5344CB8AC3E}">
        <p14:creationId xmlns:p14="http://schemas.microsoft.com/office/powerpoint/2010/main" val="36770188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In der GND gibt es die folgenden Satztypen: Person oder Familie, Körperschaft, Konferenz, </a:t>
            </a:r>
            <a:r>
              <a:rPr lang="de-DE" dirty="0" err="1"/>
              <a:t>Geografikum</a:t>
            </a:r>
            <a:r>
              <a:rPr lang="de-DE" dirty="0"/>
              <a:t>, Werk und Sachbegriff.</a:t>
            </a:r>
          </a:p>
          <a:p>
            <a:endParaRPr lang="de-DE" dirty="0"/>
          </a:p>
          <a:p>
            <a:r>
              <a:rPr lang="de-DE" dirty="0"/>
              <a:t>Mit Hilfe von </a:t>
            </a:r>
            <a:r>
              <a:rPr lang="de-DE" dirty="0" err="1"/>
              <a:t>Entitätencodierungen</a:t>
            </a:r>
            <a:r>
              <a:rPr lang="de-DE" dirty="0"/>
              <a:t> werden bestimmte Klassen innerhalb eines Satztyps gekennzeichnet.</a:t>
            </a:r>
          </a:p>
          <a:p>
            <a:pPr defTabSz="947867">
              <a:defRPr/>
            </a:pPr>
            <a:r>
              <a:rPr lang="de-DE" dirty="0"/>
              <a:t>Beispiele im Satztyp Körperschaft sind der </a:t>
            </a:r>
            <a:r>
              <a:rPr lang="de-DE" dirty="0" err="1"/>
              <a:t>Entitätencode</a:t>
            </a:r>
            <a:r>
              <a:rPr lang="de-DE" dirty="0"/>
              <a:t> „</a:t>
            </a:r>
            <a:r>
              <a:rPr lang="de-DE" dirty="0" err="1"/>
              <a:t>kif</a:t>
            </a:r>
            <a:r>
              <a:rPr lang="de-DE" dirty="0"/>
              <a:t>“ für eine Firma oder „</a:t>
            </a:r>
            <a:r>
              <a:rPr lang="de-DE" dirty="0" err="1"/>
              <a:t>kio</a:t>
            </a:r>
            <a:r>
              <a:rPr lang="de-DE" dirty="0"/>
              <a:t>“ für ein Organ einer Gebietskörperschaft.</a:t>
            </a:r>
          </a:p>
          <a:p>
            <a:pPr defTabSz="947867">
              <a:defRPr/>
            </a:pPr>
            <a:endParaRPr lang="de-DE" dirty="0"/>
          </a:p>
          <a:p>
            <a:pPr defTabSz="947867">
              <a:defRPr/>
            </a:pPr>
            <a:r>
              <a:rPr lang="de-DE" dirty="0"/>
              <a:t>[KLICKEN]</a:t>
            </a:r>
          </a:p>
          <a:p>
            <a:pPr defTabSz="947867">
              <a:defRPr/>
            </a:pPr>
            <a:endParaRPr lang="de-DE" dirty="0"/>
          </a:p>
          <a:p>
            <a:r>
              <a:rPr lang="de-DE" dirty="0"/>
              <a:t>Im Bereich „Datenmodell“ im Abschnitt „Satztypen und </a:t>
            </a:r>
            <a:r>
              <a:rPr lang="de-DE" dirty="0" err="1"/>
              <a:t>Entitätencodierungen</a:t>
            </a:r>
            <a:r>
              <a:rPr lang="de-DE" dirty="0"/>
              <a:t>“ finden Sie den Link auf die gleichnamige Seite der GND-Dokumentation.</a:t>
            </a:r>
          </a:p>
          <a:p>
            <a:endParaRPr lang="de-DE" dirty="0"/>
          </a:p>
        </p:txBody>
      </p:sp>
      <p:sp>
        <p:nvSpPr>
          <p:cNvPr id="4" name="Foliennummernplatzhalter 3"/>
          <p:cNvSpPr>
            <a:spLocks noGrp="1"/>
          </p:cNvSpPr>
          <p:nvPr>
            <p:ph type="sldNum" sz="quarter" idx="5"/>
          </p:nvPr>
        </p:nvSpPr>
        <p:spPr/>
        <p:txBody>
          <a:bodyPr/>
          <a:lstStyle/>
          <a:p>
            <a:fld id="{5F9F8FF6-6F64-48B5-AF7B-675846B3447E}" type="slidenum">
              <a:rPr lang="de-DE" smtClean="0"/>
              <a:pPr/>
              <a:t>19</a:t>
            </a:fld>
            <a:endParaRPr lang="de-DE"/>
          </a:p>
        </p:txBody>
      </p:sp>
    </p:spTree>
    <p:extLst>
      <p:ext uri="{BB962C8B-B14F-4D97-AF65-F5344CB8AC3E}">
        <p14:creationId xmlns:p14="http://schemas.microsoft.com/office/powerpoint/2010/main" val="14911840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5"/>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11386183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Die </a:t>
            </a:r>
            <a:r>
              <a:rPr lang="de-DE" dirty="0" smtClean="0"/>
              <a:t>Seite "Satztypen und </a:t>
            </a:r>
            <a:r>
              <a:rPr lang="de-DE" dirty="0" err="1" smtClean="0"/>
              <a:t>Entitätencodierungen</a:t>
            </a:r>
            <a:r>
              <a:rPr lang="de-DE" dirty="0" smtClean="0"/>
              <a:t>" </a:t>
            </a:r>
            <a:r>
              <a:rPr lang="de-DE" dirty="0"/>
              <a:t>enthält Definitionen und allgemeine Informationen zu den Begriffen „Satztyp“ und „</a:t>
            </a:r>
            <a:r>
              <a:rPr lang="de-DE" dirty="0" err="1"/>
              <a:t>Entitätencodierung</a:t>
            </a:r>
            <a:r>
              <a:rPr lang="de-DE" dirty="0"/>
              <a:t>“ und gliedert sich anschließend in Aussagen zu den einzelnen Satztypen: [KLICKEN]</a:t>
            </a:r>
          </a:p>
          <a:p>
            <a:r>
              <a:rPr lang="de-DE" dirty="0" err="1" smtClean="0"/>
              <a:t>Satztyp</a:t>
            </a:r>
            <a:r>
              <a:rPr lang="de-DE" dirty="0" smtClean="0"/>
              <a:t> p=Person </a:t>
            </a:r>
            <a:r>
              <a:rPr lang="de-DE" dirty="0"/>
              <a:t>oder Familie</a:t>
            </a:r>
          </a:p>
          <a:p>
            <a:r>
              <a:rPr lang="de-DE" dirty="0" err="1" smtClean="0"/>
              <a:t>Satztyp</a:t>
            </a:r>
            <a:r>
              <a:rPr lang="de-DE" dirty="0" smtClean="0"/>
              <a:t> b=Körperschaft</a:t>
            </a:r>
            <a:endParaRPr lang="de-DE" dirty="0"/>
          </a:p>
          <a:p>
            <a:r>
              <a:rPr lang="de-DE" dirty="0" err="1" smtClean="0"/>
              <a:t>Satztyp</a:t>
            </a:r>
            <a:r>
              <a:rPr lang="de-DE" dirty="0" smtClean="0"/>
              <a:t> f=Konferenz</a:t>
            </a:r>
            <a:endParaRPr lang="de-DE" dirty="0"/>
          </a:p>
          <a:p>
            <a:r>
              <a:rPr lang="de-DE" dirty="0" err="1" smtClean="0"/>
              <a:t>Satztyp</a:t>
            </a:r>
            <a:r>
              <a:rPr lang="de-DE" dirty="0" smtClean="0"/>
              <a:t> g=</a:t>
            </a:r>
            <a:r>
              <a:rPr lang="de-DE" dirty="0" err="1" smtClean="0"/>
              <a:t>Geografikum</a:t>
            </a:r>
            <a:endParaRPr lang="de-DE" dirty="0"/>
          </a:p>
          <a:p>
            <a:r>
              <a:rPr lang="de-DE" dirty="0" err="1" smtClean="0"/>
              <a:t>Satztyp</a:t>
            </a:r>
            <a:r>
              <a:rPr lang="de-DE" dirty="0" smtClean="0"/>
              <a:t> u=Werk</a:t>
            </a:r>
            <a:endParaRPr lang="de-DE" dirty="0"/>
          </a:p>
          <a:p>
            <a:r>
              <a:rPr lang="de-DE" dirty="0" err="1" smtClean="0"/>
              <a:t>Satztyp</a:t>
            </a:r>
            <a:r>
              <a:rPr lang="de-DE" dirty="0" smtClean="0"/>
              <a:t> s=Sachbegriff</a:t>
            </a:r>
            <a:endParaRPr lang="de-DE" dirty="0"/>
          </a:p>
          <a:p>
            <a:r>
              <a:rPr lang="de-DE" dirty="0"/>
              <a:t>mit den jeweils zugehörigen </a:t>
            </a:r>
            <a:r>
              <a:rPr lang="de-DE" dirty="0" err="1"/>
              <a:t>Entitätencodierungen</a:t>
            </a:r>
            <a:r>
              <a:rPr lang="de-DE" dirty="0"/>
              <a:t>.</a:t>
            </a:r>
          </a:p>
        </p:txBody>
      </p:sp>
      <p:sp>
        <p:nvSpPr>
          <p:cNvPr id="4" name="Foliennummernplatzhalter 3"/>
          <p:cNvSpPr>
            <a:spLocks noGrp="1"/>
          </p:cNvSpPr>
          <p:nvPr>
            <p:ph type="sldNum" sz="quarter" idx="5"/>
          </p:nvPr>
        </p:nvSpPr>
        <p:spPr/>
        <p:txBody>
          <a:bodyPr/>
          <a:lstStyle/>
          <a:p>
            <a:fld id="{5F9F8FF6-6F64-48B5-AF7B-675846B3447E}" type="slidenum">
              <a:rPr lang="de-DE" smtClean="0"/>
              <a:pPr/>
              <a:t>20</a:t>
            </a:fld>
            <a:endParaRPr lang="de-DE"/>
          </a:p>
        </p:txBody>
      </p:sp>
    </p:spTree>
    <p:extLst>
      <p:ext uri="{BB962C8B-B14F-4D97-AF65-F5344CB8AC3E}">
        <p14:creationId xmlns:p14="http://schemas.microsoft.com/office/powerpoint/2010/main" val="41870978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47867">
              <a:defRPr/>
            </a:pPr>
            <a:endParaRPr lang="de-DE" dirty="0"/>
          </a:p>
          <a:p>
            <a:pPr defTabSz="947867">
              <a:defRPr/>
            </a:pPr>
            <a:r>
              <a:rPr lang="de-DE" dirty="0"/>
              <a:t>Im Abschnitt der einzelnen Satztypen, hier beispielhaft der Satztyp f (Konferenz), werden die zulässigen </a:t>
            </a:r>
            <a:r>
              <a:rPr lang="de-DE" dirty="0" err="1"/>
              <a:t>Entitätencodierungen</a:t>
            </a:r>
            <a:r>
              <a:rPr lang="de-DE" dirty="0"/>
              <a:t> aufgeführt.</a:t>
            </a:r>
          </a:p>
          <a:p>
            <a:pPr defTabSz="947867">
              <a:defRPr/>
            </a:pPr>
            <a:endParaRPr lang="de-DE" dirty="0"/>
          </a:p>
          <a:p>
            <a:pPr defTabSz="947867">
              <a:defRPr/>
            </a:pPr>
            <a:r>
              <a:rPr lang="de-DE" dirty="0"/>
              <a:t>Hinweis: Über einen Klick auf die blau gefärbte Abschnittsüberschrift, in diesem Beispiel „Satztyp f (Konferenz)“, gelangt man auf Seiten, die den jeweiligen Satztyp beschreiben.</a:t>
            </a:r>
          </a:p>
          <a:p>
            <a:pPr defTabSz="947867">
              <a:defRPr/>
            </a:pPr>
            <a:r>
              <a:rPr lang="de-DE" dirty="0"/>
              <a:t>Diese Seiten werden insgesamt noch überarbeitet und vereinheitlicht. Im Moment sind auf den Seiten ältere Informationsstände mit unterschiedlich differenzierten Informationen je Satztyp aufgeführt, die sich zum Teil mit den zugehörigen Entitätstypbeschreibungen doppeln. </a:t>
            </a:r>
          </a:p>
          <a:p>
            <a:pPr defTabSz="947867">
              <a:defRPr/>
            </a:pPr>
            <a:r>
              <a:rPr lang="de-DE" dirty="0"/>
              <a:t>[KLICKEN]</a:t>
            </a:r>
          </a:p>
          <a:p>
            <a:pPr defTabSz="947867">
              <a:defRPr/>
            </a:pPr>
            <a:r>
              <a:rPr lang="de-DE" dirty="0"/>
              <a:t>Die Links der einzelnen </a:t>
            </a:r>
            <a:r>
              <a:rPr lang="de-DE" dirty="0" err="1"/>
              <a:t>Entitätencodierungen</a:t>
            </a:r>
            <a:r>
              <a:rPr lang="de-DE" dirty="0"/>
              <a:t> führen zu einer Beschreibung des </a:t>
            </a:r>
            <a:r>
              <a:rPr lang="de-DE" dirty="0" err="1"/>
              <a:t>Entitätencodes</a:t>
            </a:r>
            <a:r>
              <a:rPr lang="de-DE" dirty="0"/>
              <a:t> mit Definition und Beispielen.</a:t>
            </a:r>
          </a:p>
          <a:p>
            <a:pPr defTabSz="947867">
              <a:defRPr/>
            </a:pPr>
            <a:endParaRPr lang="de-DE" dirty="0"/>
          </a:p>
          <a:p>
            <a:endParaRPr lang="de-DE" dirty="0"/>
          </a:p>
        </p:txBody>
      </p:sp>
      <p:sp>
        <p:nvSpPr>
          <p:cNvPr id="4" name="Foliennummernplatzhalter 3"/>
          <p:cNvSpPr>
            <a:spLocks noGrp="1"/>
          </p:cNvSpPr>
          <p:nvPr>
            <p:ph type="sldNum" sz="quarter" idx="5"/>
          </p:nvPr>
        </p:nvSpPr>
        <p:spPr/>
        <p:txBody>
          <a:bodyPr/>
          <a:lstStyle/>
          <a:p>
            <a:fld id="{5F9F8FF6-6F64-48B5-AF7B-675846B3447E}" type="slidenum">
              <a:rPr lang="de-DE" smtClean="0"/>
              <a:pPr/>
              <a:t>21</a:t>
            </a:fld>
            <a:endParaRPr lang="de-DE"/>
          </a:p>
        </p:txBody>
      </p:sp>
    </p:spTree>
    <p:extLst>
      <p:ext uri="{BB962C8B-B14F-4D97-AF65-F5344CB8AC3E}">
        <p14:creationId xmlns:p14="http://schemas.microsoft.com/office/powerpoint/2010/main" val="13023772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Die Listen der GND-Codes für Beziehungen und abweichende Benennungen sind ebenfalls im Bereich Datenmodell im gleichnamigen Abschnitt verlinkt.</a:t>
            </a:r>
          </a:p>
          <a:p>
            <a:r>
              <a:rPr lang="de-DE" dirty="0"/>
              <a:t>[KLICKEN]</a:t>
            </a:r>
          </a:p>
          <a:p>
            <a:endParaRPr lang="de-DE" dirty="0"/>
          </a:p>
          <a:p>
            <a:r>
              <a:rPr lang="de-DE" dirty="0"/>
              <a:t>Nach einer Übersicht der Felder, in denen mit den genannten GND-Codes gearbeitet wird, folgt unter der Überschrift „GND-Codes“ die alphabetische Gesamtliste aller Beziehungskennzeichnungen.  [KLICKEN]</a:t>
            </a:r>
          </a:p>
          <a:p>
            <a:endParaRPr lang="de-DE" dirty="0"/>
          </a:p>
          <a:p>
            <a:r>
              <a:rPr lang="de-DE" dirty="0"/>
              <a:t>Anschließend gibt es einzelne Listen von Codes für   [KLICKEN]</a:t>
            </a:r>
          </a:p>
          <a:p>
            <a:r>
              <a:rPr lang="de-DE" dirty="0"/>
              <a:t>-   Abweichende Benennungen   [KLICKEN]</a:t>
            </a:r>
          </a:p>
          <a:p>
            <a:pPr marL="177725" indent="-177725">
              <a:buFontTx/>
              <a:buChar char="-"/>
            </a:pPr>
            <a:r>
              <a:rPr lang="de-DE" dirty="0"/>
              <a:t>Beziehungen zwischen Akteuren   [KLICKEN]</a:t>
            </a:r>
          </a:p>
          <a:p>
            <a:pPr marL="177725" indent="-177725">
              <a:buFontTx/>
              <a:buChar char="-"/>
            </a:pPr>
            <a:r>
              <a:rPr lang="de-DE" dirty="0"/>
              <a:t>Zeitangaben   [KLICKEN]</a:t>
            </a:r>
          </a:p>
          <a:p>
            <a:pPr marL="177725" indent="-177725">
              <a:buFontTx/>
              <a:buChar char="-"/>
            </a:pPr>
            <a:r>
              <a:rPr lang="de-DE" dirty="0"/>
              <a:t>Ortsbeziehungen   [KLICKEN]</a:t>
            </a:r>
          </a:p>
          <a:p>
            <a:pPr marL="177725" indent="-177725">
              <a:buFontTx/>
              <a:buChar char="-"/>
            </a:pPr>
            <a:r>
              <a:rPr lang="de-DE" dirty="0"/>
              <a:t>Mit einem Werk, einer Expression, einer Manifestation oder einem Exemplar in Beziehung stehende Akteure   [KLICKEN]</a:t>
            </a:r>
          </a:p>
          <a:p>
            <a:pPr marL="177725" indent="-177725">
              <a:buFontTx/>
              <a:buChar char="-"/>
            </a:pPr>
            <a:r>
              <a:rPr lang="de-DE" dirty="0"/>
              <a:t>Beziehungen zu Sachbegriffen</a:t>
            </a:r>
          </a:p>
          <a:p>
            <a:endParaRPr lang="de-DE" dirty="0"/>
          </a:p>
          <a:p>
            <a:r>
              <a:rPr lang="de-DE" dirty="0"/>
              <a:t>Diese Seiten befinden</a:t>
            </a:r>
            <a:r>
              <a:rPr lang="de-DE" baseline="0" dirty="0"/>
              <a:t> sich noch im Aufbau und werden im Rahmen der nächsten Releases ergänzt.</a:t>
            </a:r>
            <a:endParaRPr lang="de-DE" dirty="0"/>
          </a:p>
        </p:txBody>
      </p:sp>
      <p:sp>
        <p:nvSpPr>
          <p:cNvPr id="4" name="Foliennummernplatzhalter 3"/>
          <p:cNvSpPr>
            <a:spLocks noGrp="1"/>
          </p:cNvSpPr>
          <p:nvPr>
            <p:ph type="sldNum" sz="quarter" idx="5"/>
          </p:nvPr>
        </p:nvSpPr>
        <p:spPr/>
        <p:txBody>
          <a:bodyPr/>
          <a:lstStyle/>
          <a:p>
            <a:pPr defTabSz="947867">
              <a:defRPr/>
            </a:pPr>
            <a:fld id="{5F9F8FF6-6F64-48B5-AF7B-675846B3447E}" type="slidenum">
              <a:rPr lang="de-DE">
                <a:solidFill>
                  <a:prstClr val="black"/>
                </a:solidFill>
                <a:latin typeface="Calibri"/>
              </a:rPr>
              <a:pPr defTabSz="947867">
                <a:defRPr/>
              </a:pPr>
              <a:t>22</a:t>
            </a:fld>
            <a:endParaRPr lang="de-DE">
              <a:solidFill>
                <a:prstClr val="black"/>
              </a:solidFill>
              <a:latin typeface="Calibri"/>
            </a:endParaRPr>
          </a:p>
        </p:txBody>
      </p:sp>
    </p:spTree>
    <p:extLst>
      <p:ext uri="{BB962C8B-B14F-4D97-AF65-F5344CB8AC3E}">
        <p14:creationId xmlns:p14="http://schemas.microsoft.com/office/powerpoint/2010/main" val="67346011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Bei der Auswahl eines bestimmten Codes ist in dessen Vollanzeige ersichtlich, in welchem Entitätstyp die Verwendung des Codes zulässig ist.</a:t>
            </a:r>
          </a:p>
          <a:p>
            <a:r>
              <a:rPr lang="de-DE" dirty="0"/>
              <a:t>Ggf. sind Ausführungsbestimmungen aufgeführt.</a:t>
            </a:r>
          </a:p>
        </p:txBody>
      </p:sp>
      <p:sp>
        <p:nvSpPr>
          <p:cNvPr id="4" name="Foliennummernplatzhalter 3"/>
          <p:cNvSpPr>
            <a:spLocks noGrp="1"/>
          </p:cNvSpPr>
          <p:nvPr>
            <p:ph type="sldNum" sz="quarter" idx="5"/>
          </p:nvPr>
        </p:nvSpPr>
        <p:spPr/>
        <p:txBody>
          <a:bodyPr/>
          <a:lstStyle/>
          <a:p>
            <a:pPr defTabSz="947867">
              <a:defRPr/>
            </a:pPr>
            <a:fld id="{5F9F8FF6-6F64-48B5-AF7B-675846B3447E}" type="slidenum">
              <a:rPr lang="de-DE">
                <a:solidFill>
                  <a:prstClr val="black"/>
                </a:solidFill>
                <a:latin typeface="Calibri"/>
              </a:rPr>
              <a:pPr defTabSz="947867">
                <a:defRPr/>
              </a:pPr>
              <a:t>23</a:t>
            </a:fld>
            <a:endParaRPr lang="de-DE">
              <a:solidFill>
                <a:prstClr val="black"/>
              </a:solidFill>
              <a:latin typeface="Calibri"/>
            </a:endParaRPr>
          </a:p>
        </p:txBody>
      </p:sp>
    </p:spTree>
    <p:extLst>
      <p:ext uri="{BB962C8B-B14F-4D97-AF65-F5344CB8AC3E}">
        <p14:creationId xmlns:p14="http://schemas.microsoft.com/office/powerpoint/2010/main" val="104446947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Der GND-</a:t>
            </a:r>
            <a:r>
              <a:rPr lang="de-DE" dirty="0" err="1"/>
              <a:t>Systematikleitfaden</a:t>
            </a:r>
            <a:r>
              <a:rPr lang="de-DE" dirty="0"/>
              <a:t> wurde Ihnen bereits im Teil 2.2 Bereich Allgemeines vorgestellt.</a:t>
            </a:r>
          </a:p>
          <a:p>
            <a:endParaRPr lang="de-DE" dirty="0"/>
          </a:p>
          <a:p>
            <a:r>
              <a:rPr lang="de-DE" dirty="0"/>
              <a:t>Im Bereich Datenmodell befindet sich im Abschnitt GND-Systematik der Link zur gleichnamigen Seite. [KLICKEN]</a:t>
            </a:r>
          </a:p>
          <a:p>
            <a:endParaRPr lang="de-DE" dirty="0"/>
          </a:p>
          <a:p>
            <a:r>
              <a:rPr lang="de-DE" dirty="0"/>
              <a:t>So gelangen Sie auf einem anderen Weg zum Hauptteil des GND-</a:t>
            </a:r>
            <a:r>
              <a:rPr lang="de-DE" dirty="0" err="1"/>
              <a:t>Systematikleitfadens</a:t>
            </a:r>
            <a:r>
              <a:rPr lang="de-DE" dirty="0"/>
              <a:t>, welcher die Übersicht der Notationen enthält. </a:t>
            </a:r>
          </a:p>
        </p:txBody>
      </p:sp>
      <p:sp>
        <p:nvSpPr>
          <p:cNvPr id="4" name="Foliennummernplatzhalter 3"/>
          <p:cNvSpPr>
            <a:spLocks noGrp="1"/>
          </p:cNvSpPr>
          <p:nvPr>
            <p:ph type="sldNum" sz="quarter" idx="5"/>
          </p:nvPr>
        </p:nvSpPr>
        <p:spPr/>
        <p:txBody>
          <a:bodyPr/>
          <a:lstStyle/>
          <a:p>
            <a:fld id="{5F9F8FF6-6F64-48B5-AF7B-675846B3447E}" type="slidenum">
              <a:rPr lang="de-DE" smtClean="0"/>
              <a:pPr/>
              <a:t>24</a:t>
            </a:fld>
            <a:endParaRPr lang="de-DE"/>
          </a:p>
        </p:txBody>
      </p:sp>
    </p:spTree>
    <p:extLst>
      <p:ext uri="{BB962C8B-B14F-4D97-AF65-F5344CB8AC3E}">
        <p14:creationId xmlns:p14="http://schemas.microsoft.com/office/powerpoint/2010/main" val="149118400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In der GND-Dokumentation im Bereich Datenmodell finden Sie </a:t>
            </a:r>
            <a:r>
              <a:rPr lang="de-DE" dirty="0" smtClean="0"/>
              <a:t>im Abschnitt </a:t>
            </a:r>
            <a:r>
              <a:rPr lang="de-DE" dirty="0"/>
              <a:t>„Weitere in der GND verwendete Codes und </a:t>
            </a:r>
            <a:r>
              <a:rPr lang="de-DE" dirty="0" smtClean="0"/>
              <a:t>Vokabulare" unter "Sprachencodes</a:t>
            </a:r>
            <a:r>
              <a:rPr lang="de-DE" dirty="0"/>
              <a:t>“ Informationen zur Vergabe in der GND sowie den Link zur Liste der Sprachencodes nach DIN ISO 639-2/B. </a:t>
            </a:r>
          </a:p>
        </p:txBody>
      </p:sp>
      <p:sp>
        <p:nvSpPr>
          <p:cNvPr id="4" name="Foliennummernplatzhalter 3"/>
          <p:cNvSpPr>
            <a:spLocks noGrp="1"/>
          </p:cNvSpPr>
          <p:nvPr>
            <p:ph type="sldNum" sz="quarter" idx="5"/>
          </p:nvPr>
        </p:nvSpPr>
        <p:spPr/>
        <p:txBody>
          <a:bodyPr/>
          <a:lstStyle/>
          <a:p>
            <a:fld id="{5F9F8FF6-6F64-48B5-AF7B-675846B3447E}" type="slidenum">
              <a:rPr lang="de-DE" smtClean="0"/>
              <a:pPr/>
              <a:t>25</a:t>
            </a:fld>
            <a:endParaRPr lang="de-DE"/>
          </a:p>
        </p:txBody>
      </p:sp>
    </p:spTree>
    <p:extLst>
      <p:ext uri="{BB962C8B-B14F-4D97-AF65-F5344CB8AC3E}">
        <p14:creationId xmlns:p14="http://schemas.microsoft.com/office/powerpoint/2010/main" val="2375495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Auf der Übersichtsseite wird zunächst allgemein die ISO 639-2/B erläutert. </a:t>
            </a:r>
          </a:p>
          <a:p>
            <a:r>
              <a:rPr lang="de-DE" dirty="0"/>
              <a:t>[KLICKEN]</a:t>
            </a:r>
          </a:p>
          <a:p>
            <a:endParaRPr lang="de-DE" dirty="0"/>
          </a:p>
          <a:p>
            <a:r>
              <a:rPr lang="de-DE" dirty="0"/>
              <a:t>Es folgen zwei Listen: [KLICKEN]</a:t>
            </a:r>
          </a:p>
          <a:p>
            <a:pPr marL="177725" indent="-177725">
              <a:buFont typeface="Arial" panose="020B0604020202020204" pitchFamily="34" charset="0"/>
              <a:buChar char="•"/>
            </a:pPr>
            <a:r>
              <a:rPr lang="de-DE" dirty="0"/>
              <a:t>In einem zunächst eingeklappten Menü die Liste nach dem Alphabet der Sprachbenennungen bzw. Sprachbezeichnungen, die sich durch Klick auf das Menü ausklappen lässt. [KLICKEN]</a:t>
            </a:r>
          </a:p>
          <a:p>
            <a:pPr marL="177725" indent="-177725">
              <a:buFont typeface="Arial" panose="020B0604020202020204" pitchFamily="34" charset="0"/>
              <a:buChar char="•"/>
            </a:pPr>
            <a:r>
              <a:rPr lang="de-DE" dirty="0"/>
              <a:t>Anschließend [KLICKEN] die Liste nach dem Alphabet der Sprachencodes.</a:t>
            </a:r>
          </a:p>
        </p:txBody>
      </p:sp>
      <p:sp>
        <p:nvSpPr>
          <p:cNvPr id="4" name="Foliennummernplatzhalter 3"/>
          <p:cNvSpPr>
            <a:spLocks noGrp="1"/>
          </p:cNvSpPr>
          <p:nvPr>
            <p:ph type="sldNum" sz="quarter" idx="5"/>
          </p:nvPr>
        </p:nvSpPr>
        <p:spPr/>
        <p:txBody>
          <a:bodyPr/>
          <a:lstStyle/>
          <a:p>
            <a:fld id="{5F9F8FF6-6F64-48B5-AF7B-675846B3447E}" type="slidenum">
              <a:rPr lang="de-DE" smtClean="0"/>
              <a:pPr/>
              <a:t>26</a:t>
            </a:fld>
            <a:endParaRPr lang="de-DE"/>
          </a:p>
        </p:txBody>
      </p:sp>
    </p:spTree>
    <p:extLst>
      <p:ext uri="{BB962C8B-B14F-4D97-AF65-F5344CB8AC3E}">
        <p14:creationId xmlns:p14="http://schemas.microsoft.com/office/powerpoint/2010/main" val="15031916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Nach Klick auf einen Eintrag in einer der beiden Listen wird die Beschreibung des ausgewählten Sprachencodes aufgerufen.</a:t>
            </a:r>
          </a:p>
        </p:txBody>
      </p:sp>
      <p:sp>
        <p:nvSpPr>
          <p:cNvPr id="4" name="Foliennummernplatzhalter 3"/>
          <p:cNvSpPr>
            <a:spLocks noGrp="1"/>
          </p:cNvSpPr>
          <p:nvPr>
            <p:ph type="sldNum" sz="quarter" idx="5"/>
          </p:nvPr>
        </p:nvSpPr>
        <p:spPr/>
        <p:txBody>
          <a:bodyPr/>
          <a:lstStyle/>
          <a:p>
            <a:fld id="{5F9F8FF6-6F64-48B5-AF7B-675846B3447E}" type="slidenum">
              <a:rPr lang="de-DE" smtClean="0"/>
              <a:pPr/>
              <a:t>27</a:t>
            </a:fld>
            <a:endParaRPr lang="de-DE"/>
          </a:p>
        </p:txBody>
      </p:sp>
    </p:spTree>
    <p:extLst>
      <p:ext uri="{BB962C8B-B14F-4D97-AF65-F5344CB8AC3E}">
        <p14:creationId xmlns:p14="http://schemas.microsoft.com/office/powerpoint/2010/main" val="136995056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Die Suche nach dem passenden Sprachencode kann auch über den GND-Index erfolgen. Hier kann sowohl nach der Liste der Sprachencodes an sich als auch nach einzelnen Sprachbezeichnungen oder auch Codes gesucht werden.</a:t>
            </a:r>
          </a:p>
        </p:txBody>
      </p:sp>
      <p:sp>
        <p:nvSpPr>
          <p:cNvPr id="4" name="Foliennummernplatzhalter 3"/>
          <p:cNvSpPr>
            <a:spLocks noGrp="1"/>
          </p:cNvSpPr>
          <p:nvPr>
            <p:ph type="sldNum" sz="quarter" idx="5"/>
          </p:nvPr>
        </p:nvSpPr>
        <p:spPr/>
        <p:txBody>
          <a:bodyPr/>
          <a:lstStyle/>
          <a:p>
            <a:fld id="{5F9F8FF6-6F64-48B5-AF7B-675846B3447E}" type="slidenum">
              <a:rPr lang="de-DE" smtClean="0"/>
              <a:pPr/>
              <a:t>28</a:t>
            </a:fld>
            <a:endParaRPr lang="de-DE"/>
          </a:p>
        </p:txBody>
      </p:sp>
    </p:spTree>
    <p:extLst>
      <p:ext uri="{BB962C8B-B14F-4D97-AF65-F5344CB8AC3E}">
        <p14:creationId xmlns:p14="http://schemas.microsoft.com/office/powerpoint/2010/main" val="39058840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5"/>
          </p:nvPr>
        </p:nvSpPr>
        <p:spPr/>
        <p:txBody>
          <a:bodyPr/>
          <a:lstStyle/>
          <a:p>
            <a:fld id="{5F9F8FF6-6F64-48B5-AF7B-675846B3447E}" type="slidenum">
              <a:rPr lang="de-DE" smtClean="0"/>
              <a:pPr/>
              <a:t>29</a:t>
            </a:fld>
            <a:endParaRPr lang="de-DE"/>
          </a:p>
        </p:txBody>
      </p:sp>
    </p:spTree>
    <p:extLst>
      <p:ext uri="{BB962C8B-B14F-4D97-AF65-F5344CB8AC3E}">
        <p14:creationId xmlns:p14="http://schemas.microsoft.com/office/powerpoint/2010/main" val="6480968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a:latin typeface="+mn-lt"/>
                <a:ea typeface="Calibri" panose="020F0502020204030204" pitchFamily="34" charset="0"/>
                <a:cs typeface="Calibri" panose="020F0502020204030204" pitchFamily="34" charset="0"/>
              </a:rPr>
              <a:t>In dieser Präsentation werden die wichtigsten Dokumente (nicht alle!) aus dem Bereich "GND Datenmodell" ausführlicher vorgestellt.</a:t>
            </a:r>
            <a:br>
              <a:rPr lang="de-DE" sz="1200" dirty="0">
                <a:latin typeface="+mn-lt"/>
                <a:ea typeface="Calibri" panose="020F0502020204030204" pitchFamily="34" charset="0"/>
                <a:cs typeface="Calibri" panose="020F0502020204030204" pitchFamily="34" charset="0"/>
              </a:rPr>
            </a:br>
            <a:endParaRPr lang="de-DE" sz="1200" dirty="0">
              <a:latin typeface="+mn-lt"/>
              <a:ea typeface="Calibri" panose="020F0502020204030204" pitchFamily="34" charset="0"/>
              <a:cs typeface="Calibri" panose="020F0502020204030204" pitchFamily="34" charset="0"/>
            </a:endParaRPr>
          </a:p>
          <a:p>
            <a:r>
              <a:rPr lang="de-DE" sz="1200" dirty="0">
                <a:latin typeface="+mn-lt"/>
                <a:ea typeface="Calibri" panose="020F0502020204030204" pitchFamily="34" charset="0"/>
                <a:cs typeface="Calibri" panose="020F0502020204030204" pitchFamily="34" charset="0"/>
              </a:rPr>
              <a:t>1</a:t>
            </a:r>
            <a:r>
              <a:rPr lang="de-DE" sz="1200" kern="1200" dirty="0">
                <a:solidFill>
                  <a:schemeClr val="tx1"/>
                </a:solidFill>
                <a:latin typeface="+mn-lt"/>
                <a:ea typeface="Calibri" panose="020F0502020204030204" pitchFamily="34" charset="0"/>
                <a:cs typeface="Calibri" panose="020F0502020204030204" pitchFamily="34" charset="0"/>
              </a:rPr>
              <a:t>. GND Datenfeld-/Unterfeldliste in den Formaten PICA3, Alma, Aleph </a:t>
            </a:r>
            <a:br>
              <a:rPr lang="de-DE" sz="1200" kern="1200" dirty="0">
                <a:solidFill>
                  <a:schemeClr val="tx1"/>
                </a:solidFill>
                <a:latin typeface="+mn-lt"/>
                <a:ea typeface="Calibri" panose="020F0502020204030204" pitchFamily="34" charset="0"/>
                <a:cs typeface="Calibri" panose="020F0502020204030204" pitchFamily="34" charset="0"/>
              </a:rPr>
            </a:br>
            <a:r>
              <a:rPr lang="de-DE" sz="1200" kern="1200" dirty="0">
                <a:solidFill>
                  <a:schemeClr val="tx1"/>
                </a:solidFill>
                <a:latin typeface="+mn-lt"/>
                <a:ea typeface="Calibri" panose="020F0502020204030204" pitchFamily="34" charset="0"/>
                <a:cs typeface="Calibri" panose="020F0502020204030204" pitchFamily="34" charset="0"/>
              </a:rPr>
              <a:t>2. Satztypen und </a:t>
            </a:r>
            <a:r>
              <a:rPr lang="de-DE" sz="1200" kern="1200" dirty="0" err="1">
                <a:solidFill>
                  <a:schemeClr val="tx1"/>
                </a:solidFill>
                <a:latin typeface="+mn-lt"/>
                <a:ea typeface="Calibri" panose="020F0502020204030204" pitchFamily="34" charset="0"/>
                <a:cs typeface="Calibri" panose="020F0502020204030204" pitchFamily="34" charset="0"/>
              </a:rPr>
              <a:t>Entitätencodierungen</a:t>
            </a:r>
            <a:r>
              <a:rPr lang="de-DE" sz="1200" kern="1200" dirty="0">
                <a:solidFill>
                  <a:schemeClr val="tx1"/>
                </a:solidFill>
                <a:latin typeface="+mn-lt"/>
                <a:ea typeface="Calibri" panose="020F0502020204030204" pitchFamily="34" charset="0"/>
                <a:cs typeface="Calibri" panose="020F0502020204030204" pitchFamily="34" charset="0"/>
              </a:rPr>
              <a:t/>
            </a:r>
            <a:br>
              <a:rPr lang="de-DE" sz="1200" kern="1200" dirty="0">
                <a:solidFill>
                  <a:schemeClr val="tx1"/>
                </a:solidFill>
                <a:latin typeface="+mn-lt"/>
                <a:ea typeface="Calibri" panose="020F0502020204030204" pitchFamily="34" charset="0"/>
                <a:cs typeface="Calibri" panose="020F0502020204030204" pitchFamily="34" charset="0"/>
              </a:rPr>
            </a:br>
            <a:r>
              <a:rPr lang="de-DE" sz="1200" kern="1200" dirty="0">
                <a:solidFill>
                  <a:schemeClr val="tx1"/>
                </a:solidFill>
                <a:latin typeface="+mn-lt"/>
                <a:ea typeface="Calibri" panose="020F0502020204030204" pitchFamily="34" charset="0"/>
                <a:cs typeface="Calibri" panose="020F0502020204030204" pitchFamily="34" charset="0"/>
              </a:rPr>
              <a:t>3. GND-Codes für Beziehungen und abweichende Benennungen</a:t>
            </a:r>
            <a:br>
              <a:rPr lang="de-DE" sz="1200" kern="1200" dirty="0">
                <a:solidFill>
                  <a:schemeClr val="tx1"/>
                </a:solidFill>
                <a:latin typeface="+mn-lt"/>
                <a:ea typeface="Calibri" panose="020F0502020204030204" pitchFamily="34" charset="0"/>
                <a:cs typeface="Calibri" panose="020F0502020204030204" pitchFamily="34" charset="0"/>
              </a:rPr>
            </a:br>
            <a:r>
              <a:rPr lang="de-DE" sz="1200" kern="1200" dirty="0">
                <a:solidFill>
                  <a:schemeClr val="tx1"/>
                </a:solidFill>
                <a:latin typeface="+mn-lt"/>
                <a:ea typeface="Calibri" panose="020F0502020204030204" pitchFamily="34" charset="0"/>
                <a:cs typeface="Calibri" panose="020F0502020204030204" pitchFamily="34" charset="0"/>
              </a:rPr>
              <a:t>4. GND-Systematik</a:t>
            </a:r>
          </a:p>
          <a:p>
            <a:r>
              <a:rPr lang="de-DE" sz="1200" kern="1200" dirty="0">
                <a:solidFill>
                  <a:schemeClr val="tx1"/>
                </a:solidFill>
                <a:latin typeface="+mn-lt"/>
                <a:ea typeface="Calibri" panose="020F0502020204030204" pitchFamily="34" charset="0"/>
                <a:cs typeface="Calibri" panose="020F0502020204030204" pitchFamily="34" charset="0"/>
              </a:rPr>
              <a:t>5. Sprachencodes</a:t>
            </a:r>
          </a:p>
          <a:p>
            <a:r>
              <a:rPr lang="de-DE" sz="1200" dirty="0">
                <a:latin typeface="+mn-lt"/>
                <a:ea typeface="Calibri" panose="020F0502020204030204" pitchFamily="34" charset="0"/>
                <a:cs typeface="Calibri" panose="020F0502020204030204" pitchFamily="34" charset="0"/>
              </a:rPr>
              <a:t/>
            </a:r>
            <a:br>
              <a:rPr lang="de-DE" sz="1200" dirty="0">
                <a:latin typeface="+mn-lt"/>
                <a:ea typeface="Calibri" panose="020F0502020204030204" pitchFamily="34" charset="0"/>
                <a:cs typeface="Calibri" panose="020F0502020204030204" pitchFamily="34" charset="0"/>
              </a:rPr>
            </a:br>
            <a:r>
              <a:rPr lang="de-DE" sz="1200" dirty="0">
                <a:latin typeface="+mn-lt"/>
                <a:ea typeface="Calibri" panose="020F0502020204030204" pitchFamily="34" charset="0"/>
                <a:cs typeface="Calibri" panose="020F0502020204030204" pitchFamily="34" charset="0"/>
              </a:rPr>
              <a:t>Außerdem sind im Bereich Datenmodell die Listen der Teilbestände und der Nutzungskennzeichen in der GND vorhanden.</a:t>
            </a:r>
            <a:br>
              <a:rPr lang="de-DE" sz="1200" dirty="0">
                <a:latin typeface="+mn-lt"/>
                <a:ea typeface="Calibri" panose="020F0502020204030204" pitchFamily="34" charset="0"/>
                <a:cs typeface="Calibri" panose="020F0502020204030204" pitchFamily="34" charset="0"/>
              </a:rPr>
            </a:br>
            <a:r>
              <a:rPr lang="de-DE" sz="1200" dirty="0">
                <a:latin typeface="+mn-lt"/>
                <a:ea typeface="Calibri" panose="020F0502020204030204" pitchFamily="34" charset="0"/>
                <a:cs typeface="Calibri" panose="020F0502020204030204" pitchFamily="34" charset="0"/>
              </a:rPr>
              <a:t>Die ebenfalls in diesem Bereich verlinkte Seite zu den Ländercodes </a:t>
            </a:r>
            <a:r>
              <a:rPr lang="de-DE" sz="1200" dirty="0">
                <a:latin typeface="+mn-lt"/>
                <a:ea typeface="Calibri" panose="020F0502020204030204" pitchFamily="34" charset="0"/>
                <a:cs typeface="Calibri" panose="020F0502020204030204" pitchFamily="34" charset="0"/>
              </a:rPr>
              <a:t>wurde </a:t>
            </a:r>
            <a:r>
              <a:rPr lang="de-DE" sz="1200" dirty="0">
                <a:latin typeface="+mn-lt"/>
                <a:ea typeface="Calibri" panose="020F0502020204030204" pitchFamily="34" charset="0"/>
                <a:cs typeface="Calibri" panose="020F0502020204030204" pitchFamily="34" charset="0"/>
              </a:rPr>
              <a:t>bereits in der Präsentation Teil 2.2 Bereich Allgemeines vorgestellt.</a:t>
            </a:r>
            <a:endParaRPr lang="de-DE" sz="1200" dirty="0">
              <a:latin typeface="+mn-lt"/>
              <a:ea typeface="Calibri" panose="020F0502020204030204" pitchFamily="34" charset="0"/>
              <a:cs typeface="Calibri" panose="020F0502020204030204" pitchFamily="34" charset="0"/>
            </a:endParaRPr>
          </a:p>
        </p:txBody>
      </p:sp>
      <p:sp>
        <p:nvSpPr>
          <p:cNvPr id="4" name="Foliennummernplatzhalter 3"/>
          <p:cNvSpPr>
            <a:spLocks noGrp="1"/>
          </p:cNvSpPr>
          <p:nvPr>
            <p:ph type="sldNum" sz="quarter" idx="5"/>
          </p:nvPr>
        </p:nvSpPr>
        <p:spPr/>
        <p:txBody>
          <a:bodyPr/>
          <a:lstStyle/>
          <a:p>
            <a:fld id="{5F9F8FF6-6F64-48B5-AF7B-675846B3447E}" type="slidenum">
              <a:rPr lang="de-DE" smtClean="0"/>
              <a:pPr/>
              <a:t>3</a:t>
            </a:fld>
            <a:endParaRPr lang="de-DE"/>
          </a:p>
        </p:txBody>
      </p:sp>
    </p:spTree>
    <p:extLst>
      <p:ext uri="{BB962C8B-B14F-4D97-AF65-F5344CB8AC3E}">
        <p14:creationId xmlns:p14="http://schemas.microsoft.com/office/powerpoint/2010/main" val="33023605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baseline="0" dirty="0"/>
              <a:t>Wichtige Bemerkung</a:t>
            </a:r>
            <a:r>
              <a:rPr lang="de-DE" baseline="0" dirty="0"/>
              <a:t>:  diese und die beiden nächsten Folien zeigen, wie die Plattform nach </a:t>
            </a:r>
            <a:r>
              <a:rPr lang="de-DE" baseline="0" dirty="0" smtClean="0"/>
              <a:t>dem Release 2026/1 (Veröffentlichung Ende Juni) aussehen </a:t>
            </a:r>
            <a:r>
              <a:rPr lang="de-DE" baseline="0" dirty="0"/>
              <a:t>wird und was sie bietet.</a:t>
            </a:r>
            <a:endParaRPr lang="de-DE" dirty="0"/>
          </a:p>
          <a:p>
            <a:endParaRPr lang="de-DE" dirty="0"/>
          </a:p>
          <a:p>
            <a:r>
              <a:rPr lang="de-DE" dirty="0"/>
              <a:t>Die Liste aller Datenfelder und Unterfelder -</a:t>
            </a:r>
            <a:r>
              <a:rPr lang="de-DE" baseline="0" dirty="0"/>
              <a:t> auch unter dem Namen Erfassungsleitfaden bekannt - in den Erfassungsformaten PICA3, Alma und Aleph ist zu finden im Bereich „GND-Datenmodell“ im Abschnitt „Datenfelder und Unterfelder“.</a:t>
            </a:r>
          </a:p>
          <a:p>
            <a:endParaRPr lang="de-DE" baseline="0" dirty="0"/>
          </a:p>
          <a:p>
            <a:pPr defTabSz="947867">
              <a:defRPr/>
            </a:pPr>
            <a:r>
              <a:rPr lang="de-DE" baseline="0" dirty="0"/>
              <a:t>Es gibt jeweils eine Liste der </a:t>
            </a:r>
            <a:r>
              <a:rPr lang="de-DE" baseline="0" dirty="0" smtClean="0"/>
              <a:t>Datenfelder </a:t>
            </a:r>
            <a:r>
              <a:rPr lang="de-DE" baseline="0" dirty="0"/>
              <a:t>und Unterfelder für die Formate PICA3, Alma und </a:t>
            </a:r>
            <a:r>
              <a:rPr lang="de-DE" baseline="0" dirty="0" err="1"/>
              <a:t>Aleph</a:t>
            </a:r>
            <a:r>
              <a:rPr lang="de-DE" baseline="0" dirty="0"/>
              <a:t>, sowie eine Gesamtliste aller drei Formate.</a:t>
            </a:r>
          </a:p>
          <a:p>
            <a:endParaRPr lang="de-DE" baseline="0" dirty="0"/>
          </a:p>
          <a:p>
            <a:r>
              <a:rPr lang="de-DE" baseline="0" dirty="0"/>
              <a:t>Die Liste für das Format </a:t>
            </a:r>
            <a:r>
              <a:rPr lang="de-DE" baseline="0" dirty="0" smtClean="0"/>
              <a:t>PICA3 </a:t>
            </a:r>
            <a:r>
              <a:rPr lang="de-DE" baseline="0" dirty="0"/>
              <a:t>enthält auch Aussagen zum </a:t>
            </a:r>
            <a:r>
              <a:rPr lang="de-DE" baseline="0" dirty="0" err="1"/>
              <a:t>Internformat</a:t>
            </a:r>
            <a:r>
              <a:rPr lang="de-DE" baseline="0" dirty="0"/>
              <a:t> PICA+.</a:t>
            </a:r>
          </a:p>
          <a:p>
            <a:endParaRPr lang="de-DE" baseline="0" dirty="0"/>
          </a:p>
          <a:p>
            <a:r>
              <a:rPr lang="de-DE" baseline="0" dirty="0"/>
              <a:t>Die Beschreibungen der Datenfelder und Unterfelder der Formate Alma und </a:t>
            </a:r>
            <a:r>
              <a:rPr lang="de-DE" baseline="0" dirty="0" err="1"/>
              <a:t>Aleph</a:t>
            </a:r>
            <a:r>
              <a:rPr lang="de-DE" baseline="0" dirty="0"/>
              <a:t> sind noch in Arbeit.</a:t>
            </a:r>
          </a:p>
          <a:p>
            <a:endParaRPr lang="de-DE" baseline="0" dirty="0"/>
          </a:p>
          <a:p>
            <a:endParaRPr lang="de-DE" baseline="0"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extLst>
      <p:ext uri="{BB962C8B-B14F-4D97-AF65-F5344CB8AC3E}">
        <p14:creationId xmlns:p14="http://schemas.microsoft.com/office/powerpoint/2010/main" val="5066194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aseline="0" dirty="0"/>
              <a:t>Die Gesamtliste der Datenfelder- und Unterfelder, hier auf der Folie ein </a:t>
            </a:r>
            <a:r>
              <a:rPr lang="de-DE" baseline="0" dirty="0" smtClean="0"/>
              <a:t>Ausschnitt, </a:t>
            </a:r>
            <a:r>
              <a:rPr lang="de-DE" baseline="0" dirty="0"/>
              <a:t>bildet auch eine Konkordanz aller Erfassungsformate ab.</a:t>
            </a:r>
          </a:p>
          <a:p>
            <a:endParaRPr lang="de-DE" baseline="0" dirty="0"/>
          </a:p>
          <a:p>
            <a:r>
              <a:rPr lang="de-DE" baseline="0" dirty="0"/>
              <a:t>Im Gegensatz zu den früheren Erfassungsleitfäden für die einzelnen Formate (PICA, Alma und </a:t>
            </a:r>
            <a:r>
              <a:rPr lang="de-DE" baseline="0" dirty="0" err="1"/>
              <a:t>Aleph</a:t>
            </a:r>
            <a:r>
              <a:rPr lang="de-DE" baseline="0" dirty="0"/>
              <a:t>), werden in der GND-Dokumentation nun gemeinsame Beschreibungen von Feldern und Unterfeldern verwendet, sofern es inhaltliche Übereinstimmungen gibt. </a:t>
            </a:r>
          </a:p>
          <a:p>
            <a:endParaRPr lang="de-DE" baseline="0" dirty="0"/>
          </a:p>
          <a:p>
            <a:pPr defTabSz="947867">
              <a:defRPr/>
            </a:pPr>
            <a:r>
              <a:rPr lang="de-DE" baseline="0" dirty="0" smtClean="0"/>
              <a:t>Die Liste ist über den angegebenen Link erreichbar und über die STA-Notation. Sie können diese Liste auch über die allgemeine Suche (Lupensymbol oben rechts) finden, hier mit dem </a:t>
            </a:r>
            <a:r>
              <a:rPr lang="de-DE" baseline="0" dirty="0" err="1" smtClean="0"/>
              <a:t>Suchterm</a:t>
            </a:r>
            <a:r>
              <a:rPr lang="de-DE" baseline="0" dirty="0" smtClean="0"/>
              <a:t> "GND Datenfeld-/Unterfeldliste" als Phrasensuche in Anführungszeichen.</a:t>
            </a:r>
            <a:endParaRPr lang="de-DE" baseline="0" dirty="0"/>
          </a:p>
          <a:p>
            <a:r>
              <a:rPr lang="de-DE" baseline="0" dirty="0"/>
              <a:t>[KLICKEN]</a:t>
            </a:r>
          </a:p>
          <a:p>
            <a:endParaRPr lang="de-DE" baseline="0" dirty="0"/>
          </a:p>
          <a:p>
            <a:r>
              <a:rPr lang="de-DE" baseline="0" dirty="0"/>
              <a:t>Über das Plussymbol am Anfang einer Zeile können Sie sich die Unterfelder zum jeweiligen Feld anzeigen lassen.</a:t>
            </a:r>
          </a:p>
        </p:txBody>
      </p:sp>
      <p:sp>
        <p:nvSpPr>
          <p:cNvPr id="4" name="Foliennummernplatzhalter 3"/>
          <p:cNvSpPr>
            <a:spLocks noGrp="1"/>
          </p:cNvSpPr>
          <p:nvPr>
            <p:ph type="sldNum" sz="quarter" idx="10"/>
          </p:nvPr>
        </p:nvSpPr>
        <p:spPr/>
        <p:txBody>
          <a:bodyPr/>
          <a:lstStyle/>
          <a:p>
            <a:pPr defTabSz="947867">
              <a:defRPr/>
            </a:pPr>
            <a:fld id="{5F9F8FF6-6F64-48B5-AF7B-675846B3447E}" type="slidenum">
              <a:rPr lang="de-DE">
                <a:solidFill>
                  <a:prstClr val="black"/>
                </a:solidFill>
                <a:latin typeface="Calibri"/>
              </a:rPr>
              <a:pPr defTabSz="947867">
                <a:defRPr/>
              </a:pPr>
              <a:t>5</a:t>
            </a:fld>
            <a:endParaRPr lang="de-DE">
              <a:solidFill>
                <a:prstClr val="black"/>
              </a:solidFill>
              <a:latin typeface="Calibri"/>
            </a:endParaRPr>
          </a:p>
        </p:txBody>
      </p:sp>
    </p:spTree>
    <p:extLst>
      <p:ext uri="{BB962C8B-B14F-4D97-AF65-F5344CB8AC3E}">
        <p14:creationId xmlns:p14="http://schemas.microsoft.com/office/powerpoint/2010/main" val="20796123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Die Spalten sind jeweils</a:t>
            </a:r>
            <a:r>
              <a:rPr lang="de-DE" baseline="0" dirty="0"/>
              <a:t> sortierbar (auf- und absteigend) und durchsuchbar (über das Lupensymbol), beispielsweise nach Feldnummern oder nach der Bezeichnung des Datenfelds. [KLICKEN]</a:t>
            </a:r>
          </a:p>
          <a:p>
            <a:r>
              <a:rPr lang="de-DE" baseline="0" dirty="0"/>
              <a:t>Außerdem ist die Wiederholbarkeit des Felds angegeben.</a:t>
            </a:r>
          </a:p>
          <a:p>
            <a:endParaRPr lang="de-DE" baseline="0" dirty="0"/>
          </a:p>
          <a:p>
            <a:r>
              <a:rPr lang="de-DE" baseline="0" dirty="0"/>
              <a:t>Durch Anklicken der Bezeichnung des Felds gelangen Sie zur Beschreibung des Datenfelds.</a:t>
            </a:r>
          </a:p>
          <a:p>
            <a:endParaRPr lang="de-DE" baseline="0" dirty="0"/>
          </a:p>
          <a:p>
            <a:endParaRPr lang="de-DE" dirty="0"/>
          </a:p>
        </p:txBody>
      </p:sp>
      <p:sp>
        <p:nvSpPr>
          <p:cNvPr id="4" name="Foliennummernplatzhalter 3"/>
          <p:cNvSpPr>
            <a:spLocks noGrp="1"/>
          </p:cNvSpPr>
          <p:nvPr>
            <p:ph type="sldNum" sz="quarter" idx="10"/>
          </p:nvPr>
        </p:nvSpPr>
        <p:spPr/>
        <p:txBody>
          <a:bodyPr/>
          <a:lstStyle/>
          <a:p>
            <a:pPr defTabSz="947867">
              <a:defRPr/>
            </a:pPr>
            <a:fld id="{5F9F8FF6-6F64-48B5-AF7B-675846B3447E}" type="slidenum">
              <a:rPr lang="de-DE">
                <a:solidFill>
                  <a:prstClr val="black"/>
                </a:solidFill>
                <a:latin typeface="Calibri"/>
              </a:rPr>
              <a:pPr defTabSz="947867">
                <a:defRPr/>
              </a:pPr>
              <a:t>6</a:t>
            </a:fld>
            <a:endParaRPr lang="de-DE">
              <a:solidFill>
                <a:prstClr val="black"/>
              </a:solidFill>
              <a:latin typeface="Calibri"/>
            </a:endParaRPr>
          </a:p>
        </p:txBody>
      </p:sp>
    </p:spTree>
    <p:extLst>
      <p:ext uri="{BB962C8B-B14F-4D97-AF65-F5344CB8AC3E}">
        <p14:creationId xmlns:p14="http://schemas.microsoft.com/office/powerpoint/2010/main" val="26866434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Der Aufbau der Feldbeschreibungsseiten entspricht ziemlich genau </a:t>
            </a:r>
            <a:r>
              <a:rPr lang="de-DE" dirty="0" smtClean="0"/>
              <a:t>den bisherigen </a:t>
            </a:r>
            <a:r>
              <a:rPr lang="de-DE" dirty="0"/>
              <a:t>Erfassungsleitfaden-PDFs. Eine </a:t>
            </a:r>
            <a:r>
              <a:rPr lang="de-DE" baseline="0" dirty="0"/>
              <a:t>Datenfeldbeschreibung enthält immer folgende Aussagen:</a:t>
            </a:r>
          </a:p>
          <a:p>
            <a:pPr marL="651659" lvl="1" indent="-177725">
              <a:buFont typeface="Arial" panose="020B0604020202020204" pitchFamily="34" charset="0"/>
              <a:buChar char="•"/>
            </a:pPr>
            <a:r>
              <a:rPr lang="de-DE" baseline="0" dirty="0"/>
              <a:t>eine Definition</a:t>
            </a:r>
          </a:p>
          <a:p>
            <a:pPr marL="651659" lvl="1" indent="-177725">
              <a:buFont typeface="Arial" panose="020B0604020202020204" pitchFamily="34" charset="0"/>
              <a:buChar char="•"/>
            </a:pPr>
            <a:r>
              <a:rPr lang="de-DE" baseline="0" dirty="0" smtClean="0"/>
              <a:t>die Angabe </a:t>
            </a:r>
            <a:r>
              <a:rPr lang="de-DE" baseline="0" dirty="0"/>
              <a:t>zur Wiederholbarkeit des Felds</a:t>
            </a:r>
          </a:p>
          <a:p>
            <a:pPr marL="651659" lvl="1" indent="-177725">
              <a:buFont typeface="Arial" panose="020B0604020202020204" pitchFamily="34" charset="0"/>
              <a:buChar char="•"/>
            </a:pPr>
            <a:r>
              <a:rPr lang="de-DE" baseline="0" dirty="0"/>
              <a:t>die Abbildung in den Formaten</a:t>
            </a:r>
          </a:p>
          <a:p>
            <a:pPr marL="651659" lvl="1" indent="-177725">
              <a:buFont typeface="Arial" panose="020B0604020202020204" pitchFamily="34" charset="0"/>
              <a:buChar char="•"/>
            </a:pPr>
            <a:r>
              <a:rPr lang="de-DE" baseline="0" dirty="0" smtClean="0"/>
              <a:t>die Ausführungsbestimmungen</a:t>
            </a:r>
            <a:r>
              <a:rPr lang="de-DE" baseline="0" dirty="0"/>
              <a:t>, die im jeweiligen Datenfeld zu beachten sind</a:t>
            </a:r>
          </a:p>
          <a:p>
            <a:pPr marL="651659" lvl="1" indent="-177725">
              <a:buFont typeface="Arial" panose="020B0604020202020204" pitchFamily="34" charset="0"/>
              <a:buChar char="•"/>
            </a:pPr>
            <a:r>
              <a:rPr lang="de-DE" baseline="0" dirty="0"/>
              <a:t>zulässige Unterfelder </a:t>
            </a:r>
            <a:r>
              <a:rPr lang="de-DE" baseline="0" dirty="0" smtClean="0"/>
              <a:t>im </a:t>
            </a:r>
            <a:r>
              <a:rPr lang="de-DE" baseline="0" dirty="0"/>
              <a:t>jeweiligen Datenfeld</a:t>
            </a:r>
          </a:p>
          <a:p>
            <a:pPr marL="651659" lvl="1" indent="-177725">
              <a:buFont typeface="Arial" panose="020B0604020202020204" pitchFamily="34" charset="0"/>
              <a:buChar char="•"/>
            </a:pPr>
            <a:r>
              <a:rPr lang="de-DE" baseline="0" dirty="0"/>
              <a:t>und Aussagen zur Validierung und zu den Befugnissen</a:t>
            </a:r>
          </a:p>
          <a:p>
            <a:endParaRPr lang="de-DE" baseline="0" dirty="0"/>
          </a:p>
          <a:p>
            <a:pPr marL="177725" indent="-177725">
              <a:buFont typeface="Arial" panose="020B0604020202020204" pitchFamily="34" charset="0"/>
              <a:buChar char="•"/>
            </a:pPr>
            <a:endParaRPr lang="de-DE" baseline="0" dirty="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extLst>
      <p:ext uri="{BB962C8B-B14F-4D97-AF65-F5344CB8AC3E}">
        <p14:creationId xmlns:p14="http://schemas.microsoft.com/office/powerpoint/2010/main" val="35760798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Mit der Umsetzung der PDFs der Datenfeldbeschreibungen auf die Plattform gewinnen die Benennungen der Felder und Unterfelder an Bedeutung, wie das hier auch [KLICKEN] die </a:t>
            </a:r>
            <a:r>
              <a:rPr lang="de-DE" dirty="0" err="1"/>
              <a:t>Breadcrumbleiste</a:t>
            </a:r>
            <a:r>
              <a:rPr lang="de-DE" dirty="0"/>
              <a:t> zeigt. Zur besseren Orientierung ist es wesentlich, sich mit den Benennungen vertrauter zu machen.</a:t>
            </a:r>
          </a:p>
          <a:p>
            <a:r>
              <a:rPr lang="de-DE" dirty="0"/>
              <a:t>Die Datenfeldbeschreibung</a:t>
            </a:r>
            <a:r>
              <a:rPr lang="de-DE" baseline="0" dirty="0"/>
              <a:t> startet mit der </a:t>
            </a:r>
            <a:r>
              <a:rPr lang="de-DE" dirty="0"/>
              <a:t>Bezeichnung</a:t>
            </a:r>
            <a:r>
              <a:rPr lang="de-DE" baseline="0" dirty="0"/>
              <a:t> des Datenfelds, gefolgt von der Definition des Datenfelds. </a:t>
            </a:r>
          </a:p>
          <a:p>
            <a:r>
              <a:rPr lang="de-DE" baseline="0" dirty="0"/>
              <a:t>Außerdem enthalten ist die Angabe der Wiederholbarkeit des Datenfelds </a:t>
            </a:r>
            <a:r>
              <a:rPr lang="de-DE" dirty="0"/>
              <a:t>und [KLICKEN] die Auflistung der Feldnummern der Formate</a:t>
            </a:r>
            <a:r>
              <a:rPr lang="de-DE" baseline="0" dirty="0"/>
              <a:t>, die das Feld nutzen (</a:t>
            </a:r>
            <a:r>
              <a:rPr lang="de-DE" dirty="0"/>
              <a:t>Pica3, Pica+,</a:t>
            </a:r>
            <a:r>
              <a:rPr lang="de-DE" baseline="0" dirty="0"/>
              <a:t> Alma und Aleph).</a:t>
            </a:r>
          </a:p>
          <a:p>
            <a:endParaRPr lang="de-DE" baseline="0" dirty="0"/>
          </a:p>
          <a:p>
            <a:pPr marL="177725" indent="-177725">
              <a:buFont typeface="Arial" panose="020B0604020202020204" pitchFamily="34" charset="0"/>
              <a:buChar char="•"/>
            </a:pPr>
            <a:endParaRPr lang="de-DE" baseline="0" dirty="0"/>
          </a:p>
          <a:p>
            <a:endParaRPr lang="de-DE" dirty="0"/>
          </a:p>
        </p:txBody>
      </p:sp>
      <p:sp>
        <p:nvSpPr>
          <p:cNvPr id="4" name="Foliennummernplatzhalter 3"/>
          <p:cNvSpPr>
            <a:spLocks noGrp="1"/>
          </p:cNvSpPr>
          <p:nvPr>
            <p:ph type="sldNum" sz="quarter" idx="10"/>
          </p:nvPr>
        </p:nvSpPr>
        <p:spPr/>
        <p:txBody>
          <a:bodyPr/>
          <a:lstStyle/>
          <a:p>
            <a:pPr defTabSz="947867">
              <a:defRPr/>
            </a:pPr>
            <a:fld id="{5F9F8FF6-6F64-48B5-AF7B-675846B3447E}" type="slidenum">
              <a:rPr lang="de-DE">
                <a:solidFill>
                  <a:prstClr val="black"/>
                </a:solidFill>
                <a:latin typeface="Calibri"/>
              </a:rPr>
              <a:pPr defTabSz="947867">
                <a:defRPr/>
              </a:pPr>
              <a:t>8</a:t>
            </a:fld>
            <a:endParaRPr lang="de-DE">
              <a:solidFill>
                <a:prstClr val="black"/>
              </a:solidFill>
              <a:latin typeface="Calibri"/>
            </a:endParaRPr>
          </a:p>
        </p:txBody>
      </p:sp>
    </p:spTree>
    <p:extLst>
      <p:ext uri="{BB962C8B-B14F-4D97-AF65-F5344CB8AC3E}">
        <p14:creationId xmlns:p14="http://schemas.microsoft.com/office/powerpoint/2010/main" val="8030542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buClr>
                <a:srgbClr val="000000"/>
              </a:buClr>
            </a:pPr>
            <a:r>
              <a:rPr lang="de-DE" dirty="0"/>
              <a:t>Nach den Feldnummern</a:t>
            </a:r>
            <a:r>
              <a:rPr lang="de-DE" baseline="0" dirty="0"/>
              <a:t> folgt die </a:t>
            </a:r>
            <a:r>
              <a:rPr lang="de-DE" dirty="0"/>
              <a:t>Liste der Unterfelder, inkl. der Bezeichnung und Wiederholbarkeit.</a:t>
            </a:r>
          </a:p>
          <a:p>
            <a:pPr lvl="0">
              <a:buClr>
                <a:srgbClr val="000000"/>
              </a:buClr>
            </a:pPr>
            <a:r>
              <a:rPr lang="de-CH" baseline="0" dirty="0"/>
              <a:t>[KLICKEN]</a:t>
            </a:r>
            <a:endParaRPr lang="de-DE" dirty="0"/>
          </a:p>
          <a:p>
            <a:pPr lvl="0">
              <a:buClr>
                <a:srgbClr val="000000"/>
              </a:buClr>
            </a:pPr>
            <a:r>
              <a:rPr lang="de-DE" dirty="0"/>
              <a:t>Wird</a:t>
            </a:r>
            <a:r>
              <a:rPr lang="de-DE" baseline="0" dirty="0"/>
              <a:t> ein Unterfeld in einem der Formate nicht verwendet und sind gleichzeitig hinter der entsprechenden Bezeichnung die Formate ergänzt, die das Unterfeld nutzen (hier im Beispiel "Lebensdaten" die Formate Alma und Aleph), ist es als leerer Eintrag markiert.</a:t>
            </a:r>
          </a:p>
          <a:p>
            <a:pPr lvl="0">
              <a:buClr>
                <a:srgbClr val="000000"/>
              </a:buClr>
            </a:pPr>
            <a:endParaRPr lang="de-DE" baseline="0" dirty="0"/>
          </a:p>
          <a:p>
            <a:pPr lvl="0">
              <a:buClr>
                <a:srgbClr val="000000"/>
              </a:buClr>
            </a:pPr>
            <a:r>
              <a:rPr lang="de-CH" dirty="0"/>
              <a:t>Die Links der Unterfeld-Benennungen führen nicht zur inhaltlichen Beschreibung inkl. Beispiel der Unterfelder [KLICKEN], sondern zu einer eher technischen Seite. Zu den Erfassungsregeln der Unterfelder gelangen Sie [KLICKEN] über den Navigationsbereich.</a:t>
            </a:r>
            <a:endParaRPr lang="de-DE" baseline="0" dirty="0"/>
          </a:p>
          <a:p>
            <a:endParaRPr lang="de-DE" baseline="0" dirty="0"/>
          </a:p>
          <a:p>
            <a:endParaRPr lang="de-DE" dirty="0"/>
          </a:p>
        </p:txBody>
      </p:sp>
      <p:sp>
        <p:nvSpPr>
          <p:cNvPr id="4" name="Foliennummernplatzhalter 3"/>
          <p:cNvSpPr>
            <a:spLocks noGrp="1"/>
          </p:cNvSpPr>
          <p:nvPr>
            <p:ph type="sldNum" sz="quarter" idx="10"/>
          </p:nvPr>
        </p:nvSpPr>
        <p:spPr/>
        <p:txBody>
          <a:bodyPr/>
          <a:lstStyle/>
          <a:p>
            <a:pPr defTabSz="947867">
              <a:defRPr/>
            </a:pPr>
            <a:fld id="{5F9F8FF6-6F64-48B5-AF7B-675846B3447E}" type="slidenum">
              <a:rPr lang="de-DE">
                <a:solidFill>
                  <a:prstClr val="black"/>
                </a:solidFill>
                <a:latin typeface="Calibri"/>
              </a:rPr>
              <a:pPr defTabSz="947867">
                <a:defRPr/>
              </a:pPr>
              <a:t>9</a:t>
            </a:fld>
            <a:endParaRPr lang="de-DE">
              <a:solidFill>
                <a:prstClr val="black"/>
              </a:solidFill>
              <a:latin typeface="Calibri"/>
            </a:endParaRPr>
          </a:p>
        </p:txBody>
      </p:sp>
    </p:spTree>
    <p:extLst>
      <p:ext uri="{BB962C8B-B14F-4D97-AF65-F5344CB8AC3E}">
        <p14:creationId xmlns:p14="http://schemas.microsoft.com/office/powerpoint/2010/main" val="12157170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de-DE"/>
              <a:t>Titelmasterformat durch Klicken bearbeiten</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de-DE"/>
              <a:t>Formatvorlage des Untertitelmasters durch Klicken bearbeiten</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de-DE"/>
              <a:t>Praxis-Update GND-Dokumentation | Teil 2.4 Bereich Datenmodell | Stand: 20.02.2026 | CC0 1.0 Universal</a:t>
            </a:r>
            <a:endParaRPr lang="de-DE" dirty="0"/>
          </a:p>
        </p:txBody>
      </p:sp>
      <p:sp>
        <p:nvSpPr>
          <p:cNvPr id="6" name="Slide Number Placeholder 5"/>
          <p:cNvSpPr>
            <a:spLocks noGrp="1"/>
          </p:cNvSpPr>
          <p:nvPr>
            <p:ph type="sldNum" sz="quarter" idx="12"/>
          </p:nvPr>
        </p:nvSpPr>
        <p:spPr/>
        <p:txBody>
          <a:bodyPr/>
          <a:lstStyle/>
          <a:p>
            <a:fld id="{4FAB73BC-B049-4115-A692-8D63A059BFB8}" type="slidenum">
              <a:rPr lang="en-US" smtClean="0"/>
              <a:t>‹Nr.›</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820244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de-DE"/>
              <a:t>Praxis-Update GND-Dokumentation | Teil 2.4 Bereich Datenmodell | Stand: 20.02.2026 | CC0 1.0 Universal</a:t>
            </a:r>
            <a:endParaRPr lang="de-DE" dirty="0"/>
          </a:p>
        </p:txBody>
      </p:sp>
      <p:sp>
        <p:nvSpPr>
          <p:cNvPr id="6" name="Slide Number Placeholder 5"/>
          <p:cNvSpPr>
            <a:spLocks noGrp="1"/>
          </p:cNvSpPr>
          <p:nvPr>
            <p:ph type="sldNum" sz="quarter" idx="12"/>
          </p:nvPr>
        </p:nvSpPr>
        <p:spPr/>
        <p:txBody>
          <a:bodyPr/>
          <a:lstStyle/>
          <a:p>
            <a:endParaRPr lang="de-DE" b="1"/>
          </a:p>
          <a:p>
            <a:fld id="{D30E3F81-6584-4C85-9656-782DA1C6B3A8}" type="slidenum">
              <a:rPr lang="de-DE" b="1" smtClean="0"/>
              <a:pPr/>
              <a:t>‹Nr.›</a:t>
            </a:fld>
            <a:r>
              <a:rPr lang="de-DE"/>
              <a:t> | X</a:t>
            </a:r>
          </a:p>
          <a:p>
            <a:endParaRPr lang="en-US" dirty="0"/>
          </a:p>
        </p:txBody>
      </p:sp>
    </p:spTree>
    <p:extLst>
      <p:ext uri="{BB962C8B-B14F-4D97-AF65-F5344CB8AC3E}">
        <p14:creationId xmlns:p14="http://schemas.microsoft.com/office/powerpoint/2010/main" val="35848110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de-DE"/>
              <a:t>Titelmasterformat durch Klicken bearbeiten</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de-DE"/>
              <a:t>Praxis-Update GND-Dokumentation | Teil 2.4 Bereich Datenmodell | Stand: 20.02.2026 | CC0 1.0 Universal</a:t>
            </a:r>
            <a:endParaRPr lang="de-DE" dirty="0"/>
          </a:p>
        </p:txBody>
      </p:sp>
      <p:sp>
        <p:nvSpPr>
          <p:cNvPr id="6" name="Slide Number Placeholder 5"/>
          <p:cNvSpPr>
            <a:spLocks noGrp="1"/>
          </p:cNvSpPr>
          <p:nvPr>
            <p:ph type="sldNum" sz="quarter" idx="12"/>
          </p:nvPr>
        </p:nvSpPr>
        <p:spPr/>
        <p:txBody>
          <a:bodyPr/>
          <a:lstStyle/>
          <a:p>
            <a:endParaRPr lang="de-DE" b="1"/>
          </a:p>
          <a:p>
            <a:fld id="{D30E3F81-6584-4C85-9656-782DA1C6B3A8}" type="slidenum">
              <a:rPr lang="de-DE" b="1" smtClean="0"/>
              <a:pPr/>
              <a:t>‹Nr.›</a:t>
            </a:fld>
            <a:r>
              <a:rPr lang="de-DE"/>
              <a:t> | X</a:t>
            </a:r>
          </a:p>
          <a:p>
            <a:endParaRPr lang="en-US" dirty="0"/>
          </a:p>
        </p:txBody>
      </p:sp>
    </p:spTree>
    <p:extLst>
      <p:ext uri="{BB962C8B-B14F-4D97-AF65-F5344CB8AC3E}">
        <p14:creationId xmlns:p14="http://schemas.microsoft.com/office/powerpoint/2010/main" val="40304566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335360" y="183778"/>
            <a:ext cx="11521280" cy="508918"/>
          </a:xfrm>
        </p:spPr>
        <p:txBody>
          <a:bodyPr/>
          <a:lstStyle>
            <a:lvl1pPr algn="l">
              <a:defRPr sz="2800">
                <a:solidFill>
                  <a:schemeClr val="tx1"/>
                </a:solidFill>
                <a:latin typeface="+mj-lt"/>
                <a:cs typeface="Segoe UI" panose="020B0502040204020203" pitchFamily="34" charset="0"/>
              </a:defRPr>
            </a:lvl1pPr>
          </a:lstStyle>
          <a:p>
            <a:r>
              <a:rPr lang="de-DE" dirty="0"/>
              <a:t>Titelmasterformat durch Klicken bearbeiten</a:t>
            </a:r>
          </a:p>
        </p:txBody>
      </p:sp>
      <p:sp>
        <p:nvSpPr>
          <p:cNvPr id="7" name="Textplatzhalter 6"/>
          <p:cNvSpPr>
            <a:spLocks noGrp="1"/>
          </p:cNvSpPr>
          <p:nvPr>
            <p:ph type="body" sz="quarter" idx="13" hasCustomPrompt="1"/>
          </p:nvPr>
        </p:nvSpPr>
        <p:spPr>
          <a:xfrm>
            <a:off x="335360" y="836712"/>
            <a:ext cx="11521280" cy="5472608"/>
          </a:xfrm>
        </p:spPr>
        <p:txBody>
          <a:bodyPr>
            <a:noAutofit/>
          </a:bodyPr>
          <a:lstStyle>
            <a:lvl1pPr>
              <a:defRPr sz="2400">
                <a:solidFill>
                  <a:schemeClr val="tx1"/>
                </a:solidFill>
                <a:latin typeface="+mj-lt"/>
                <a:cs typeface="Segoe UI" panose="020B0502040204020203" pitchFamily="34" charset="0"/>
              </a:defRPr>
            </a:lvl1pPr>
            <a:lvl2pPr marL="658368" indent="-457200">
              <a:buClr>
                <a:schemeClr val="tx1"/>
              </a:buClr>
              <a:buFont typeface="Arial" panose="020B0604020202020204" pitchFamily="34" charset="0"/>
              <a:buChar char="•"/>
              <a:defRPr sz="2400">
                <a:solidFill>
                  <a:schemeClr val="tx1"/>
                </a:solidFill>
                <a:latin typeface="+mj-lt"/>
                <a:cs typeface="Segoe UI" panose="020B0502040204020203" pitchFamily="34" charset="0"/>
              </a:defRPr>
            </a:lvl2pPr>
            <a:lvl3pPr marL="726948" indent="-342900">
              <a:buClr>
                <a:schemeClr val="tx1"/>
              </a:buClr>
              <a:buFont typeface="Arial" panose="020B0604020202020204" pitchFamily="34" charset="0"/>
              <a:buChar char="•"/>
              <a:defRPr sz="2400">
                <a:solidFill>
                  <a:schemeClr val="tx1"/>
                </a:solidFill>
                <a:latin typeface="+mj-lt"/>
                <a:cs typeface="Segoe UI" panose="020B0502040204020203" pitchFamily="34" charset="0"/>
              </a:defRPr>
            </a:lvl3pPr>
          </a:lstStyle>
          <a:p>
            <a:pPr lvl="0"/>
            <a:r>
              <a:rPr lang="de-DE" dirty="0"/>
              <a:t>Textmasterformat bearbeiten</a:t>
            </a:r>
          </a:p>
          <a:p>
            <a:pPr lvl="1"/>
            <a:r>
              <a:rPr lang="de-DE" dirty="0"/>
              <a:t>Zweite Ebene</a:t>
            </a:r>
          </a:p>
          <a:p>
            <a:pPr lvl="2"/>
            <a:r>
              <a:rPr lang="de-DE" dirty="0"/>
              <a:t>Dritte Ebene</a:t>
            </a:r>
          </a:p>
        </p:txBody>
      </p:sp>
      <p:sp>
        <p:nvSpPr>
          <p:cNvPr id="12" name="Fußzeilenplatzhalter 11"/>
          <p:cNvSpPr>
            <a:spLocks noGrp="1"/>
          </p:cNvSpPr>
          <p:nvPr>
            <p:ph type="ftr" sz="quarter" idx="14"/>
          </p:nvPr>
        </p:nvSpPr>
        <p:spPr>
          <a:xfrm>
            <a:off x="623392" y="6376244"/>
            <a:ext cx="8160907" cy="365125"/>
          </a:xfrm>
        </p:spPr>
        <p:txBody>
          <a:bodyPr/>
          <a:lstStyle>
            <a:lvl1pPr algn="l">
              <a:defRPr cap="none">
                <a:solidFill>
                  <a:schemeClr val="bg1"/>
                </a:solidFill>
              </a:defRPr>
            </a:lvl1pPr>
          </a:lstStyle>
          <a:p>
            <a:r>
              <a:rPr lang="de-DE"/>
              <a:t>Praxis-Update GND-Dokumentation | Teil 2.4 Bereich Datenmodell | Stand: 20.02.2026 | CC0 1.0 Universal</a:t>
            </a:r>
            <a:endParaRPr lang="de-DE" dirty="0"/>
          </a:p>
        </p:txBody>
      </p:sp>
      <p:sp>
        <p:nvSpPr>
          <p:cNvPr id="9" name="Foliennummernplatzhalter 5"/>
          <p:cNvSpPr>
            <a:spLocks noGrp="1"/>
          </p:cNvSpPr>
          <p:nvPr>
            <p:ph type="sldNum" sz="quarter" idx="4"/>
          </p:nvPr>
        </p:nvSpPr>
        <p:spPr>
          <a:xfrm>
            <a:off x="9648395" y="6376244"/>
            <a:ext cx="1934005" cy="365125"/>
          </a:xfrm>
          <a:prstGeom prst="rect">
            <a:avLst/>
          </a:prstGeom>
        </p:spPr>
        <p:txBody>
          <a:bodyPr vert="horz" lIns="91440" tIns="45720" rIns="91440" bIns="45720" rtlCol="0" anchor="ctr"/>
          <a:lstStyle>
            <a:lvl1pPr algn="r">
              <a:defRPr sz="800">
                <a:solidFill>
                  <a:schemeClr val="bg1">
                    <a:lumMod val="85000"/>
                  </a:schemeClr>
                </a:solidFill>
                <a:latin typeface="Verdana" panose="020B0604030504040204" pitchFamily="34" charset="0"/>
                <a:ea typeface="Verdana" panose="020B0604030504040204" pitchFamily="34" charset="0"/>
                <a:cs typeface="Verdana" panose="020B0604030504040204" pitchFamily="34" charset="0"/>
              </a:defRPr>
            </a:lvl1pPr>
          </a:lstStyle>
          <a:p>
            <a:fld id="{37474561-2573-4254-9F43-70AFC27DF993}" type="slidenum">
              <a:rPr lang="de-DE" b="1" smtClean="0"/>
              <a:pPr/>
              <a:t>‹Nr.›</a:t>
            </a:fld>
            <a:r>
              <a:rPr lang="de-DE" dirty="0"/>
              <a:t> | X</a:t>
            </a:r>
          </a:p>
        </p:txBody>
      </p:sp>
    </p:spTree>
    <p:extLst>
      <p:ext uri="{BB962C8B-B14F-4D97-AF65-F5344CB8AC3E}">
        <p14:creationId xmlns:p14="http://schemas.microsoft.com/office/powerpoint/2010/main" val="674410912"/>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Content Placeholder 2"/>
          <p:cNvSpPr>
            <a:spLocks noGrp="1"/>
          </p:cNvSpPr>
          <p:nvPr>
            <p:ph idx="1"/>
          </p:nvPr>
        </p:nvSpPr>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de-DE"/>
              <a:t>Praxis-Update GND-Dokumentation | Teil 2.4 Bereich Datenmodell | Stand: 20.02.2026 | CC0 1.0 Universal</a:t>
            </a:r>
            <a:endParaRPr lang="de-DE" dirty="0"/>
          </a:p>
        </p:txBody>
      </p:sp>
      <p:sp>
        <p:nvSpPr>
          <p:cNvPr id="6" name="Slide Number Placeholder 5"/>
          <p:cNvSpPr>
            <a:spLocks noGrp="1"/>
          </p:cNvSpPr>
          <p:nvPr>
            <p:ph type="sldNum" sz="quarter" idx="12"/>
          </p:nvPr>
        </p:nvSpPr>
        <p:spPr/>
        <p:txBody>
          <a:bodyPr/>
          <a:lstStyle/>
          <a:p>
            <a:fld id="{028E3F4F-51B2-42EE-AFA2-40C4572185CC}" type="slidenum">
              <a:rPr lang="en-US" smtClean="0"/>
              <a:t>‹Nr.›</a:t>
            </a:fld>
            <a:endParaRPr lang="en-US" dirty="0"/>
          </a:p>
        </p:txBody>
      </p:sp>
    </p:spTree>
    <p:extLst>
      <p:ext uri="{BB962C8B-B14F-4D97-AF65-F5344CB8AC3E}">
        <p14:creationId xmlns:p14="http://schemas.microsoft.com/office/powerpoint/2010/main" val="8887671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de-DE"/>
              <a:t>Titelmasterformat durch Klicken bearbeiten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Formatvorlagen des Textmasters bearbeiten</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de-DE"/>
              <a:t>Praxis-Update GND-Dokumentation | Teil 2.4 Bereich Datenmodell | Stand: 20.02.2026 | CC0 1.0 Universal</a:t>
            </a:r>
            <a:endParaRPr lang="de-DE" dirty="0"/>
          </a:p>
        </p:txBody>
      </p:sp>
      <p:sp>
        <p:nvSpPr>
          <p:cNvPr id="6" name="Slide Number Placeholder 5"/>
          <p:cNvSpPr>
            <a:spLocks noGrp="1"/>
          </p:cNvSpPr>
          <p:nvPr>
            <p:ph type="sldNum" sz="quarter" idx="12"/>
          </p:nvPr>
        </p:nvSpPr>
        <p:spPr/>
        <p:txBody>
          <a:bodyPr/>
          <a:lstStyle/>
          <a:p>
            <a:fld id="{4FAB73BC-B049-4115-A692-8D63A059BFB8}" type="slidenum">
              <a:rPr lang="en-US" smtClean="0"/>
              <a:t>‹Nr.›</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167214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de-DE"/>
              <a:t>Titelmasterformat durch Klicken bearbeiten</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r>
              <a:rPr lang="de-DE"/>
              <a:t>Praxis-Update GND-Dokumentation | Teil 2.4 Bereich Datenmodell | Stand: 20.02.2026 | CC0 1.0 Universal</a:t>
            </a:r>
            <a:endParaRPr lang="de-DE" dirty="0"/>
          </a:p>
        </p:txBody>
      </p:sp>
      <p:sp>
        <p:nvSpPr>
          <p:cNvPr id="7" name="Slide Number Placeholder 6"/>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29961697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de-DE"/>
              <a:t>Titelmasterformat durch Klicken bearbeiten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Content Placeholder 3"/>
          <p:cNvSpPr>
            <a:spLocks noGrp="1"/>
          </p:cNvSpPr>
          <p:nvPr>
            <p:ph sz="half" idx="2"/>
          </p:nvPr>
        </p:nvSpPr>
        <p:spPr>
          <a:xfrm>
            <a:off x="1097280" y="2582334"/>
            <a:ext cx="4937760" cy="337820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Content Placeholder 5"/>
          <p:cNvSpPr>
            <a:spLocks noGrp="1"/>
          </p:cNvSpPr>
          <p:nvPr>
            <p:ph sz="quarter" idx="4"/>
          </p:nvPr>
        </p:nvSpPr>
        <p:spPr>
          <a:xfrm>
            <a:off x="6217920" y="2582334"/>
            <a:ext cx="4937760" cy="337820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r>
              <a:rPr lang="de-DE"/>
              <a:t>Praxis-Update GND-Dokumentation | Teil 2.4 Bereich Datenmodell | Stand: 20.02.2026 | CC0 1.0 Universal</a:t>
            </a:r>
            <a:endParaRPr lang="de-DE" dirty="0"/>
          </a:p>
        </p:txBody>
      </p:sp>
      <p:sp>
        <p:nvSpPr>
          <p:cNvPr id="9" name="Slide Number Placeholder 8"/>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20542611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r>
              <a:rPr lang="de-DE"/>
              <a:t>Praxis-Update GND-Dokumentation | Teil 2.4 Bereich Datenmodell | Stand: 20.02.2026 | CC0 1.0 Universal</a:t>
            </a:r>
            <a:endParaRPr lang="de-DE" dirty="0"/>
          </a:p>
        </p:txBody>
      </p:sp>
      <p:sp>
        <p:nvSpPr>
          <p:cNvPr id="5" name="Slide Number Placeholder 4"/>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8328928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r>
              <a:rPr lang="de-DE"/>
              <a:t>Praxis-Update GND-Dokumentation | Teil 2.4 Bereich Datenmodell | Stand: 20.02.2026 | CC0 1.0 Universal</a:t>
            </a:r>
            <a:endParaRPr lang="de-DE"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3904368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de-DE"/>
              <a:t>Titelmasterformat durch Klicken bearbeiten</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de-DE"/>
              <a:t>Praxis-Update GND-Dokumentation | Teil 2.4 Bereich Datenmodell | Stand: 20.02.2026 | CC0 1.0 Universal</a:t>
            </a:r>
            <a:endParaRPr lang="de-DE"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39239786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de-DE"/>
              <a:t>Titelmasterformat durch Klicken bearbeiten</a:t>
            </a:r>
            <a:endParaRPr lang="en-US" dirty="0"/>
          </a:p>
        </p:txBody>
      </p:sp>
      <p:sp>
        <p:nvSpPr>
          <p:cNvPr id="3" name="Picture Placeholder 2"/>
          <p:cNvSpPr>
            <a:spLocks noGrp="1" noChangeAspect="1"/>
          </p:cNvSpPr>
          <p:nvPr>
            <p:ph type="pic" idx="1"/>
          </p:nvPr>
        </p:nvSpPr>
        <p:spPr>
          <a:xfrm>
            <a:off x="15" y="0"/>
            <a:ext cx="12191985" cy="4915076"/>
          </a:xfrm>
          <a:no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r>
              <a:rPr lang="de-DE"/>
              <a:t>Praxis-Update GND-Dokumentation | Teil 2.4 Bereich Datenmodell | Stand: 20.02.2026 | CC0 1.0 Universal</a:t>
            </a:r>
            <a:endParaRPr lang="de-DE"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8753028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de-CH"/>
          </a:p>
        </p:txBody>
      </p:sp>
      <p:sp>
        <p:nvSpPr>
          <p:cNvPr id="9" name="Rectangle 8"/>
          <p:cNvSpPr/>
          <p:nvPr/>
        </p:nvSpPr>
        <p:spPr>
          <a:xfrm>
            <a:off x="15" y="6334316"/>
            <a:ext cx="12191985" cy="664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de-CH"/>
          </a:p>
        </p:txBody>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de-DE"/>
              <a:t>Titelmasterformat durch Klicken bearbeiten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de-DE"/>
              <a:t>Praxis-Update GND-Dokumentation | Teil 2.4 Bereich Datenmodell | Stand: 20.02.2026 | CC0 1.0 Universal</a:t>
            </a:r>
            <a:endParaRPr lang="de-DE"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836537943"/>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 id="2147483753" r:id="rId12"/>
  </p:sldLayoutIdLst>
  <p:hf hd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image" Target="../media/image11.jpeg"/><Relationship Id="rId18" Type="http://schemas.openxmlformats.org/officeDocument/2006/relationships/image" Target="../media/image16.pn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jpg"/><Relationship Id="rId1" Type="http://schemas.openxmlformats.org/officeDocument/2006/relationships/slideLayout" Target="../slideLayouts/slideLayout12.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jpe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jpeg"/></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hyperlink" Target="https://sta.dnb.de/doc/GND-DF-BENENNUNG-BEVORZUGT-PERSON-FAMILIE?live=prod#Ausfuhrungsbestimmungen"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sta.dnb.de/doc/GND-DF-BENENNUNG-BEVORZUGT-PERSON-FAMILIE#Unterfelder" TargetMode="External"/><Relationship Id="rId2" Type="http://schemas.openxmlformats.org/officeDocument/2006/relationships/notesSlide" Target="../notesSlides/notesSlide11.xml"/><Relationship Id="rId1" Type="http://schemas.openxmlformats.org/officeDocument/2006/relationships/slideLayout" Target="../slideLayouts/slideLayout12.xml"/><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2.xml"/><Relationship Id="rId1" Type="http://schemas.openxmlformats.org/officeDocument/2006/relationships/slideLayout" Target="../slideLayouts/slideLayout12.xml"/><Relationship Id="rId4" Type="http://schemas.openxmlformats.org/officeDocument/2006/relationships/hyperlink" Target="https://sta.dnb.de/doc/GND-DF-BENENNUNG-BEVORZUGT-PERSON-FAMILIE#Unterfelder"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hyperlink" Target="https://sta.dnb.de/doc/GND-DF-BENENNUNG-BEVORZUGT-PERSON-FAMILIE#Unterfelder"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sta.dnb.de/doc/GND-DF-BEZIEHUNG-ZU-KONFERENZ#Beziehungskennzeichnung" TargetMode="External"/><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image" Target="../media/image30.png"/></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7.xml"/><Relationship Id="rId1" Type="http://schemas.openxmlformats.org/officeDocument/2006/relationships/slideLayout" Target="../slideLayouts/slideLayout12.xml"/><Relationship Id="rId4" Type="http://schemas.openxmlformats.org/officeDocument/2006/relationships/image" Target="../media/image34.png"/></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8.xml"/><Relationship Id="rId1" Type="http://schemas.openxmlformats.org/officeDocument/2006/relationships/slideLayout" Target="../slideLayouts/slideLayout12.xml"/><Relationship Id="rId4" Type="http://schemas.openxmlformats.org/officeDocument/2006/relationships/image" Target="../media/image36.png"/></Relationships>
</file>

<file path=ppt/slides/_rels/slide1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9.xml"/><Relationship Id="rId1" Type="http://schemas.openxmlformats.org/officeDocument/2006/relationships/slideLayout" Target="../slideLayouts/slideLayout12.xml"/><Relationship Id="rId4" Type="http://schemas.openxmlformats.org/officeDocument/2006/relationships/image" Target="../media/image3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1.xml"/><Relationship Id="rId1" Type="http://schemas.openxmlformats.org/officeDocument/2006/relationships/slideLayout" Target="../slideLayouts/slideLayout12.xml"/><Relationship Id="rId5" Type="http://schemas.openxmlformats.org/officeDocument/2006/relationships/image" Target="../media/image42.png"/><Relationship Id="rId4" Type="http://schemas.openxmlformats.org/officeDocument/2006/relationships/image" Target="../media/image41.png"/></Relationships>
</file>

<file path=ppt/slides/_rels/slide2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2.xml"/><Relationship Id="rId1" Type="http://schemas.openxmlformats.org/officeDocument/2006/relationships/slideLayout" Target="../slideLayouts/slideLayout12.xml"/><Relationship Id="rId5" Type="http://schemas.openxmlformats.org/officeDocument/2006/relationships/hyperlink" Target="https://sta.dnb.de/doc/GND-RC" TargetMode="External"/><Relationship Id="rId4" Type="http://schemas.openxmlformats.org/officeDocument/2006/relationships/image" Target="../media/image44.png"/></Relationships>
</file>

<file path=ppt/slides/_rels/slide2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4.xml"/><Relationship Id="rId1" Type="http://schemas.openxmlformats.org/officeDocument/2006/relationships/slideLayout" Target="../slideLayouts/slideLayout12.xml"/><Relationship Id="rId4" Type="http://schemas.openxmlformats.org/officeDocument/2006/relationships/image" Target="../media/image47.png"/></Relationships>
</file>

<file path=ppt/slides/_rels/slide25.xml.rels><?xml version="1.0" encoding="UTF-8" standalone="yes"?>
<Relationships xmlns="http://schemas.openxmlformats.org/package/2006/relationships"><Relationship Id="rId3" Type="http://schemas.openxmlformats.org/officeDocument/2006/relationships/hyperlink" Target="https://sta.dnb.de/doc/GND-D#Sprachencodes" TargetMode="External"/><Relationship Id="rId2" Type="http://schemas.openxmlformats.org/officeDocument/2006/relationships/notesSlide" Target="../notesSlides/notesSlide25.xml"/><Relationship Id="rId1" Type="http://schemas.openxmlformats.org/officeDocument/2006/relationships/slideLayout" Target="../slideLayouts/slideLayout12.xml"/><Relationship Id="rId4" Type="http://schemas.openxmlformats.org/officeDocument/2006/relationships/image" Target="../media/image48.png"/></Relationships>
</file>

<file path=ppt/slides/_rels/slide2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6.xml"/><Relationship Id="rId1" Type="http://schemas.openxmlformats.org/officeDocument/2006/relationships/slideLayout" Target="../slideLayouts/slideLayout12.xml"/><Relationship Id="rId5" Type="http://schemas.openxmlformats.org/officeDocument/2006/relationships/image" Target="../media/image50.png"/><Relationship Id="rId4" Type="http://schemas.openxmlformats.org/officeDocument/2006/relationships/hyperlink" Target="https://sta.dnb.de/doc/GND-VW-ISO-639"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s://sta.dnb.de/doc/GND-SP-AFR" TargetMode="External"/><Relationship Id="rId2" Type="http://schemas.openxmlformats.org/officeDocument/2006/relationships/notesSlide" Target="../notesSlides/notesSlide27.xml"/><Relationship Id="rId1" Type="http://schemas.openxmlformats.org/officeDocument/2006/relationships/slideLayout" Target="../slideLayouts/slideLayout12.xml"/><Relationship Id="rId4" Type="http://schemas.openxmlformats.org/officeDocument/2006/relationships/image" Target="../media/image51.png"/></Relationships>
</file>

<file path=ppt/slides/_rels/slide2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8.xml"/><Relationship Id="rId1" Type="http://schemas.openxmlformats.org/officeDocument/2006/relationships/slideLayout" Target="../slideLayouts/slideLayout12.xml"/><Relationship Id="rId4" Type="http://schemas.openxmlformats.org/officeDocument/2006/relationships/image" Target="../media/image53.png"/></Relationships>
</file>

<file path=ppt/slides/_rels/slide29.xml.rels><?xml version="1.0" encoding="UTF-8" standalone="yes"?>
<Relationships xmlns="http://schemas.openxmlformats.org/package/2006/relationships"><Relationship Id="rId3" Type="http://schemas.openxmlformats.org/officeDocument/2006/relationships/image" Target="../media/image54.jpg"/><Relationship Id="rId2" Type="http://schemas.openxmlformats.org/officeDocument/2006/relationships/notesSlide" Target="../notesSlides/notesSlide29.xml"/><Relationship Id="rId1" Type="http://schemas.openxmlformats.org/officeDocument/2006/relationships/slideLayout" Target="../slideLayouts/slideLayout12.xml"/><Relationship Id="rId6" Type="http://schemas.openxmlformats.org/officeDocument/2006/relationships/image" Target="../media/image55.png"/><Relationship Id="rId5" Type="http://schemas.openxmlformats.org/officeDocument/2006/relationships/hyperlink" Target="https://creativecommons.org/publicdomain/zero/1.0/" TargetMode="External"/><Relationship Id="rId4" Type="http://schemas.openxmlformats.org/officeDocument/2006/relationships/hyperlink" Target="https://pixabay.com/no/sp%C3%B8rsm%C3%A5lstegn-sp%C3%B8rsm%C3%A5l-svar-1020165/"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hyperlink" Target="https://sta.dnb.de/doc/GND-D#Datenfelder-und-Unterfelder" TargetMode="External"/><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3" Type="http://schemas.openxmlformats.org/officeDocument/2006/relationships/hyperlink" Target="https://sta.dnb.de/doc/GND-DF" TargetMode="External"/><Relationship Id="rId2" Type="http://schemas.openxmlformats.org/officeDocument/2006/relationships/notesSlide" Target="../notesSlides/notesSlide5.xml"/><Relationship Id="rId1" Type="http://schemas.openxmlformats.org/officeDocument/2006/relationships/slideLayout" Target="../slideLayouts/slideLayout12.xml"/><Relationship Id="rId5" Type="http://schemas.openxmlformats.org/officeDocument/2006/relationships/image" Target="../media/image19.png"/><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3" Type="http://schemas.openxmlformats.org/officeDocument/2006/relationships/hyperlink" Target="https://sta.dnb.de/doc/GND-DF" TargetMode="External"/><Relationship Id="rId2" Type="http://schemas.openxmlformats.org/officeDocument/2006/relationships/notesSlide" Target="../notesSlides/notesSlide6.xml"/><Relationship Id="rId1" Type="http://schemas.openxmlformats.org/officeDocument/2006/relationships/slideLayout" Target="../slideLayouts/slideLayout12.xml"/><Relationship Id="rId5" Type="http://schemas.openxmlformats.org/officeDocument/2006/relationships/image" Target="../media/image21.png"/><Relationship Id="rId4" Type="http://schemas.openxmlformats.org/officeDocument/2006/relationships/image" Target="../media/image20.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hyperlink" Target="https://sta.dnb.de/doc/GND-DF-BENENNUNG-BEVORZUGT-PERSON-FAMILIE" TargetMode="External"/><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hyperlink" Target="https://sta.dnb.de/doc/GND-DF-BENENNUNG-BEVORZUGT-PERSON-FAMILIE" TargetMode="External"/><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2135188" y="1041401"/>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3114990" y="2736967"/>
            <a:ext cx="6057900" cy="963129"/>
          </a:xfrm>
        </p:spPr>
        <p:txBody>
          <a:bodyPr>
            <a:normAutofit fontScale="90000"/>
          </a:bodyPr>
          <a:lstStyle/>
          <a:p>
            <a:pPr algn="ctr"/>
            <a:r>
              <a:rPr lang="de-DE" altLang="de-DE" sz="3600" b="1" spc="300" dirty="0">
                <a:ea typeface="Verdana" pitchFamily="34" charset="0"/>
                <a:cs typeface="Segoe UI" panose="020B0502040204020203" pitchFamily="34" charset="0"/>
              </a:rPr>
              <a:t>Praxis-Update</a:t>
            </a:r>
            <a:br>
              <a:rPr lang="de-DE" altLang="de-DE" sz="3600" b="1" spc="300" dirty="0">
                <a:ea typeface="Verdana" pitchFamily="34" charset="0"/>
                <a:cs typeface="Segoe UI" panose="020B0502040204020203" pitchFamily="34" charset="0"/>
              </a:rPr>
            </a:br>
            <a:r>
              <a:rPr lang="de-DE" altLang="de-DE" sz="3600" b="1" spc="300" dirty="0">
                <a:ea typeface="Verdana" pitchFamily="34" charset="0"/>
                <a:cs typeface="Segoe UI" panose="020B0502040204020203" pitchFamily="34" charset="0"/>
              </a:rPr>
              <a:t>GND-Dokumentation</a:t>
            </a:r>
          </a:p>
        </p:txBody>
      </p:sp>
      <p:sp>
        <p:nvSpPr>
          <p:cNvPr id="7" name="Fußzeilenplatzhalter 6"/>
          <p:cNvSpPr>
            <a:spLocks noGrp="1"/>
          </p:cNvSpPr>
          <p:nvPr>
            <p:ph type="ftr" sz="quarter" idx="14"/>
          </p:nvPr>
        </p:nvSpPr>
        <p:spPr/>
        <p:txBody>
          <a:bodyPr/>
          <a:lstStyle/>
          <a:p>
            <a:r>
              <a:rPr lang="de-DE"/>
              <a:t>Praxis-Update GND-Dokumentation | Teil 2.4 Bereich Datenmodell | Stand: 20.02.2026 | CC0 1.0 Universal</a:t>
            </a:r>
            <a:endParaRPr lang="de-DE" dirty="0"/>
          </a:p>
        </p:txBody>
      </p:sp>
      <p:sp>
        <p:nvSpPr>
          <p:cNvPr id="10" name="Foliennummernplatzhalter 9"/>
          <p:cNvSpPr>
            <a:spLocks noGrp="1"/>
          </p:cNvSpPr>
          <p:nvPr>
            <p:ph type="sldNum" sz="quarter" idx="4"/>
          </p:nvPr>
        </p:nvSpPr>
        <p:spPr/>
        <p:txBody>
          <a:bodyPr/>
          <a:lstStyle/>
          <a:p>
            <a:endParaRPr lang="de-DE" dirty="0"/>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92739"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707188" y="1412876"/>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296276" y="1771651"/>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080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9502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8229600" y="445079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9">
            <a:extLst>
              <a:ext uri="{28A0092B-C50C-407E-A947-70E740481C1C}">
                <a14:useLocalDpi xmlns:a14="http://schemas.microsoft.com/office/drawing/2010/main" val="0"/>
              </a:ext>
            </a:extLst>
          </a:blip>
          <a:srcRect r="16844"/>
          <a:stretch>
            <a:fillRect/>
          </a:stretch>
        </p:blipFill>
        <p:spPr bwMode="auto">
          <a:xfrm>
            <a:off x="5472113" y="5129548"/>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2782889" y="4254501"/>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1624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616075" y="3108326"/>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2571119" y="1891566"/>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4" cstate="print">
            <a:extLst>
              <a:ext uri="{28A0092B-C50C-407E-A947-70E740481C1C}">
                <a14:useLocalDpi xmlns:a14="http://schemas.microsoft.com/office/drawing/2010/main" val="0"/>
              </a:ext>
            </a:extLst>
          </a:blip>
          <a:srcRect l="5723" t="17175" b="17717"/>
          <a:stretch/>
        </p:blipFill>
        <p:spPr>
          <a:xfrm>
            <a:off x="8867648" y="3921127"/>
            <a:ext cx="1650927" cy="358775"/>
          </a:xfrm>
          <a:prstGeom prst="rect">
            <a:avLst/>
          </a:prstGeom>
        </p:spPr>
      </p:pic>
      <p:pic>
        <p:nvPicPr>
          <p:cNvPr id="3" name="Grafik 2"/>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4063665" y="4765340"/>
            <a:ext cx="908720" cy="908720"/>
          </a:xfrm>
          <a:prstGeom prst="rect">
            <a:avLst/>
          </a:prstGeom>
        </p:spPr>
      </p:pic>
      <p:pic>
        <p:nvPicPr>
          <p:cNvPr id="4" name="Grafik 3"/>
          <p:cNvPicPr>
            <a:picLocks noChangeAspect="1"/>
          </p:cNvPicPr>
          <p:nvPr/>
        </p:nvPicPr>
        <p:blipFill rotWithShape="1">
          <a:blip r:embed="rId16">
            <a:extLst>
              <a:ext uri="{28A0092B-C50C-407E-A947-70E740481C1C}">
                <a14:useLocalDpi xmlns:a14="http://schemas.microsoft.com/office/drawing/2010/main" val="0"/>
              </a:ext>
            </a:extLst>
          </a:blip>
          <a:srcRect b="32318"/>
          <a:stretch/>
        </p:blipFill>
        <p:spPr>
          <a:xfrm>
            <a:off x="6748394" y="4804710"/>
            <a:ext cx="1440000" cy="488742"/>
          </a:xfrm>
          <a:prstGeom prst="rect">
            <a:avLst/>
          </a:prstGeom>
        </p:spPr>
      </p:pic>
      <p:pic>
        <p:nvPicPr>
          <p:cNvPr id="5" name="Grafik 4"/>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1955732" y="2343022"/>
            <a:ext cx="1440000" cy="559059"/>
          </a:xfrm>
          <a:prstGeom prst="rect">
            <a:avLst/>
          </a:prstGeom>
        </p:spPr>
      </p:pic>
      <p:pic>
        <p:nvPicPr>
          <p:cNvPr id="6" name="Grafik 5"/>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716572" y="1365763"/>
            <a:ext cx="1440000" cy="408189"/>
          </a:xfrm>
          <a:prstGeom prst="rect">
            <a:avLst/>
          </a:prstGeom>
        </p:spPr>
      </p:pic>
    </p:spTree>
    <p:extLst>
      <p:ext uri="{BB962C8B-B14F-4D97-AF65-F5344CB8AC3E}">
        <p14:creationId xmlns:p14="http://schemas.microsoft.com/office/powerpoint/2010/main" val="2626211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A358065-B827-4B01-FEAF-0CCB7CBFD1EC}"/>
              </a:ext>
            </a:extLst>
          </p:cNvPr>
          <p:cNvSpPr>
            <a:spLocks noGrp="1"/>
          </p:cNvSpPr>
          <p:nvPr>
            <p:ph type="title"/>
          </p:nvPr>
        </p:nvSpPr>
        <p:spPr/>
        <p:txBody>
          <a:bodyPr/>
          <a:lstStyle/>
          <a:p>
            <a:r>
              <a:rPr lang="de-DE" dirty="0"/>
              <a:t>1. GND Datenfeld-/Unterfeldliste in den Formaten PICA3, Alma, </a:t>
            </a:r>
            <a:r>
              <a:rPr lang="de-DE" dirty="0" err="1"/>
              <a:t>Aleph</a:t>
            </a:r>
            <a:r>
              <a:rPr lang="de-DE" dirty="0"/>
              <a:t> (7)</a:t>
            </a:r>
          </a:p>
        </p:txBody>
      </p:sp>
      <p:sp>
        <p:nvSpPr>
          <p:cNvPr id="3" name="Textplatzhalter 2">
            <a:extLst>
              <a:ext uri="{FF2B5EF4-FFF2-40B4-BE49-F238E27FC236}">
                <a16:creationId xmlns:a16="http://schemas.microsoft.com/office/drawing/2014/main" id="{7EEC8C6D-D6C1-58D2-7660-6F349EA5AF2A}"/>
              </a:ext>
            </a:extLst>
          </p:cNvPr>
          <p:cNvSpPr>
            <a:spLocks noGrp="1"/>
          </p:cNvSpPr>
          <p:nvPr>
            <p:ph type="body" sz="quarter" idx="13"/>
          </p:nvPr>
        </p:nvSpPr>
        <p:spPr>
          <a:xfrm>
            <a:off x="118800" y="3260938"/>
            <a:ext cx="3888968" cy="3297868"/>
          </a:xfrm>
        </p:spPr>
        <p:txBody>
          <a:bodyPr/>
          <a:lstStyle/>
          <a:p>
            <a:pPr marL="201168" lvl="1" indent="0">
              <a:buClr>
                <a:srgbClr val="000000"/>
              </a:buClr>
              <a:buNone/>
            </a:pPr>
            <a:r>
              <a:rPr lang="de-DE" dirty="0"/>
              <a:t>Ausführungsbestimmungen</a:t>
            </a:r>
          </a:p>
          <a:p>
            <a:pPr lvl="2">
              <a:buClr>
                <a:srgbClr val="000000"/>
              </a:buClr>
            </a:pPr>
            <a:r>
              <a:rPr lang="de-DE" dirty="0"/>
              <a:t>Grundregeln</a:t>
            </a:r>
          </a:p>
          <a:p>
            <a:pPr lvl="2">
              <a:buClr>
                <a:srgbClr val="000000"/>
              </a:buClr>
            </a:pPr>
            <a:r>
              <a:rPr lang="de-DE" dirty="0"/>
              <a:t>weiterführende Hinweise</a:t>
            </a:r>
          </a:p>
          <a:p>
            <a:pPr lvl="2">
              <a:buClr>
                <a:srgbClr val="000000"/>
              </a:buClr>
            </a:pPr>
            <a:r>
              <a:rPr lang="de-DE" dirty="0"/>
              <a:t>…</a:t>
            </a:r>
          </a:p>
          <a:p>
            <a:pPr marL="201168" lvl="1" indent="0">
              <a:buClr>
                <a:srgbClr val="000000"/>
              </a:buClr>
              <a:buNone/>
            </a:pPr>
            <a:endParaRPr lang="de-DE" dirty="0"/>
          </a:p>
          <a:p>
            <a:pPr lvl="1">
              <a:buClr>
                <a:srgbClr val="000000"/>
              </a:buClr>
            </a:pPr>
            <a:endParaRPr lang="de-DE" dirty="0"/>
          </a:p>
        </p:txBody>
      </p:sp>
      <p:sp>
        <p:nvSpPr>
          <p:cNvPr id="4" name="Fußzeilenplatzhalter 3">
            <a:extLst>
              <a:ext uri="{FF2B5EF4-FFF2-40B4-BE49-F238E27FC236}">
                <a16:creationId xmlns:a16="http://schemas.microsoft.com/office/drawing/2014/main" id="{74A63D21-C983-63E2-2676-008D34DD663B}"/>
              </a:ext>
            </a:extLst>
          </p:cNvPr>
          <p:cNvSpPr>
            <a:spLocks noGrp="1"/>
          </p:cNvSpPr>
          <p:nvPr>
            <p:ph type="ftr" sz="quarter" idx="14"/>
          </p:nvPr>
        </p:nvSpPr>
        <p:spPr/>
        <p:txBody>
          <a:bodyPr/>
          <a:lstStyle/>
          <a:p>
            <a:r>
              <a:rPr lang="de-DE"/>
              <a:t>Praxis-Update GND-Dokumentation | Teil 2.4 Bereich Datenmodell | Stand: 20.02.2026 | CC0 1.0 Universal</a:t>
            </a:r>
            <a:endParaRPr lang="de-DE" dirty="0"/>
          </a:p>
        </p:txBody>
      </p:sp>
      <p:sp>
        <p:nvSpPr>
          <p:cNvPr id="5" name="Foliennummernplatzhalter 4">
            <a:extLst>
              <a:ext uri="{FF2B5EF4-FFF2-40B4-BE49-F238E27FC236}">
                <a16:creationId xmlns:a16="http://schemas.microsoft.com/office/drawing/2014/main" id="{9F18429F-9735-DB31-745A-EE4BE62BA049}"/>
              </a:ext>
            </a:extLst>
          </p:cNvPr>
          <p:cNvSpPr>
            <a:spLocks noGrp="1"/>
          </p:cNvSpPr>
          <p:nvPr>
            <p:ph type="sldNum" sz="quarter" idx="4"/>
          </p:nvPr>
        </p:nvSpPr>
        <p:spPr/>
        <p:txBody>
          <a:bodyPr/>
          <a:lstStyle/>
          <a:p>
            <a:fld id="{37474561-2573-4254-9F43-70AFC27DF993}" type="slidenum">
              <a:rPr lang="de-DE" b="1" smtClean="0"/>
              <a:pPr/>
              <a:t>10</a:t>
            </a:fld>
            <a:r>
              <a:rPr lang="de-DE" dirty="0"/>
              <a:t> | </a:t>
            </a:r>
            <a:r>
              <a:rPr lang="de-DE" dirty="0" smtClean="0"/>
              <a:t>29</a:t>
            </a:r>
            <a:endParaRPr lang="de-DE" dirty="0"/>
          </a:p>
        </p:txBody>
      </p:sp>
      <p:pic>
        <p:nvPicPr>
          <p:cNvPr id="11" name="Grafik 10"/>
          <p:cNvPicPr>
            <a:picLocks noChangeAspect="1"/>
          </p:cNvPicPr>
          <p:nvPr/>
        </p:nvPicPr>
        <p:blipFill rotWithShape="1">
          <a:blip r:embed="rId3">
            <a:extLst>
              <a:ext uri="{28A0092B-C50C-407E-A947-70E740481C1C}">
                <a14:useLocalDpi xmlns:a14="http://schemas.microsoft.com/office/drawing/2010/main" val="0"/>
              </a:ext>
            </a:extLst>
          </a:blip>
          <a:srcRect l="17161" t="8400" r="1857" b="42572"/>
          <a:stretch/>
        </p:blipFill>
        <p:spPr>
          <a:xfrm>
            <a:off x="4151783" y="2385386"/>
            <a:ext cx="7918621" cy="3772990"/>
          </a:xfrm>
          <a:prstGeom prst="rect">
            <a:avLst/>
          </a:prstGeom>
          <a:ln>
            <a:solidFill>
              <a:schemeClr val="tx1"/>
            </a:solidFill>
          </a:ln>
        </p:spPr>
      </p:pic>
      <p:sp>
        <p:nvSpPr>
          <p:cNvPr id="8" name="Textfeld 7"/>
          <p:cNvSpPr txBox="1"/>
          <p:nvPr/>
        </p:nvSpPr>
        <p:spPr>
          <a:xfrm>
            <a:off x="335360" y="808439"/>
            <a:ext cx="11377264" cy="1669688"/>
          </a:xfrm>
          <a:prstGeom prst="rect">
            <a:avLst/>
          </a:prstGeom>
          <a:noFill/>
        </p:spPr>
        <p:txBody>
          <a:bodyPr wrap="square" rtlCol="0">
            <a:spAutoFit/>
          </a:bodyPr>
          <a:lstStyle/>
          <a:p>
            <a:pPr marL="0" lvl="1"/>
            <a:r>
              <a:rPr lang="de-DE" sz="2400" b="1" dirty="0"/>
              <a:t>Struktur der Beschreibung von Datenfeldern (4)</a:t>
            </a:r>
          </a:p>
          <a:p>
            <a:pPr marL="0" lvl="1">
              <a:lnSpc>
                <a:spcPts val="1500"/>
              </a:lnSpc>
            </a:pPr>
            <a:endParaRPr lang="de-DE" sz="2400" b="1" dirty="0">
              <a:latin typeface="+mj-lt"/>
              <a:cs typeface="Segoe UI" panose="020B0502040204020203" pitchFamily="34" charset="0"/>
            </a:endParaRPr>
          </a:p>
          <a:p>
            <a:pPr marL="0" lvl="1"/>
            <a:r>
              <a:rPr lang="de-DE" sz="2400" b="1" dirty="0">
                <a:latin typeface="+mj-lt"/>
                <a:cs typeface="Segoe UI" panose="020B0502040204020203" pitchFamily="34" charset="0"/>
              </a:rPr>
              <a:t>Datenfeld „Bevorzugter Name: Person oder Familie“ </a:t>
            </a:r>
            <a:r>
              <a:rPr lang="de-DE" b="1" dirty="0"/>
              <a:t/>
            </a:r>
            <a:br>
              <a:rPr lang="de-DE" b="1" dirty="0"/>
            </a:br>
            <a:r>
              <a:rPr lang="de-DE" sz="2400" dirty="0"/>
              <a:t>(STA-Notation: </a:t>
            </a:r>
            <a:r>
              <a:rPr lang="de-DE" sz="2000" dirty="0">
                <a:hlinkClick r:id="rId4"/>
              </a:rPr>
              <a:t>GND-DF-BENENNUNG-BEVORZUGT-PERSON-FAMILIE#Ausführungsbestimmungen</a:t>
            </a:r>
            <a:r>
              <a:rPr lang="de-DE" sz="2400" dirty="0"/>
              <a:t>)</a:t>
            </a:r>
          </a:p>
          <a:p>
            <a:endParaRPr lang="de-DE" dirty="0"/>
          </a:p>
        </p:txBody>
      </p:sp>
    </p:spTree>
    <p:extLst>
      <p:ext uri="{BB962C8B-B14F-4D97-AF65-F5344CB8AC3E}">
        <p14:creationId xmlns:p14="http://schemas.microsoft.com/office/powerpoint/2010/main" val="16703417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A358065-B827-4B01-FEAF-0CCB7CBFD1EC}"/>
              </a:ext>
            </a:extLst>
          </p:cNvPr>
          <p:cNvSpPr>
            <a:spLocks noGrp="1"/>
          </p:cNvSpPr>
          <p:nvPr>
            <p:ph type="title"/>
          </p:nvPr>
        </p:nvSpPr>
        <p:spPr/>
        <p:txBody>
          <a:bodyPr/>
          <a:lstStyle/>
          <a:p>
            <a:r>
              <a:rPr lang="de-DE" dirty="0"/>
              <a:t>1. GND Datenfeld-/Unterfeldliste in den Formaten PICA3, Alma, </a:t>
            </a:r>
            <a:r>
              <a:rPr lang="de-DE" dirty="0" err="1"/>
              <a:t>Aleph</a:t>
            </a:r>
            <a:r>
              <a:rPr lang="de-DE" dirty="0"/>
              <a:t> (8)</a:t>
            </a:r>
          </a:p>
        </p:txBody>
      </p:sp>
      <p:sp>
        <p:nvSpPr>
          <p:cNvPr id="3" name="Textplatzhalter 2">
            <a:extLst>
              <a:ext uri="{FF2B5EF4-FFF2-40B4-BE49-F238E27FC236}">
                <a16:creationId xmlns:a16="http://schemas.microsoft.com/office/drawing/2014/main" id="{7EEC8C6D-D6C1-58D2-7660-6F349EA5AF2A}"/>
              </a:ext>
            </a:extLst>
          </p:cNvPr>
          <p:cNvSpPr>
            <a:spLocks noGrp="1"/>
          </p:cNvSpPr>
          <p:nvPr>
            <p:ph type="body" sz="quarter" idx="13"/>
          </p:nvPr>
        </p:nvSpPr>
        <p:spPr>
          <a:xfrm>
            <a:off x="118800" y="2924944"/>
            <a:ext cx="4234032" cy="3225860"/>
          </a:xfrm>
        </p:spPr>
        <p:txBody>
          <a:bodyPr/>
          <a:lstStyle/>
          <a:p>
            <a:pPr lvl="1">
              <a:buClr>
                <a:srgbClr val="000000"/>
              </a:buClr>
            </a:pPr>
            <a:r>
              <a:rPr lang="de-DE" dirty="0"/>
              <a:t>Unterfelder, inkl. der Regelungen, wie die Feldinhalte zu erfassen sind</a:t>
            </a:r>
          </a:p>
          <a:p>
            <a:pPr lvl="1">
              <a:lnSpc>
                <a:spcPts val="2000"/>
              </a:lnSpc>
              <a:buClr>
                <a:srgbClr val="000000"/>
              </a:buClr>
            </a:pPr>
            <a:endParaRPr lang="de-DE" dirty="0"/>
          </a:p>
          <a:p>
            <a:pPr lvl="2">
              <a:buClr>
                <a:srgbClr val="000000"/>
              </a:buClr>
            </a:pPr>
            <a:r>
              <a:rPr lang="de-DE" dirty="0"/>
              <a:t>ggf. spezifische Regelungen für ein oder mehrere Formate vorhanden</a:t>
            </a:r>
          </a:p>
        </p:txBody>
      </p:sp>
      <p:sp>
        <p:nvSpPr>
          <p:cNvPr id="4" name="Fußzeilenplatzhalter 3">
            <a:extLst>
              <a:ext uri="{FF2B5EF4-FFF2-40B4-BE49-F238E27FC236}">
                <a16:creationId xmlns:a16="http://schemas.microsoft.com/office/drawing/2014/main" id="{74A63D21-C983-63E2-2676-008D34DD663B}"/>
              </a:ext>
            </a:extLst>
          </p:cNvPr>
          <p:cNvSpPr>
            <a:spLocks noGrp="1"/>
          </p:cNvSpPr>
          <p:nvPr>
            <p:ph type="ftr" sz="quarter" idx="14"/>
          </p:nvPr>
        </p:nvSpPr>
        <p:spPr/>
        <p:txBody>
          <a:bodyPr/>
          <a:lstStyle/>
          <a:p>
            <a:r>
              <a:rPr lang="de-DE"/>
              <a:t>Praxis-Update GND-Dokumentation | Teil 2.4 Bereich Datenmodell | Stand: 20.02.2026 | CC0 1.0 Universal</a:t>
            </a:r>
            <a:endParaRPr lang="de-DE" dirty="0"/>
          </a:p>
        </p:txBody>
      </p:sp>
      <p:sp>
        <p:nvSpPr>
          <p:cNvPr id="5" name="Foliennummernplatzhalter 4">
            <a:extLst>
              <a:ext uri="{FF2B5EF4-FFF2-40B4-BE49-F238E27FC236}">
                <a16:creationId xmlns:a16="http://schemas.microsoft.com/office/drawing/2014/main" id="{9F18429F-9735-DB31-745A-EE4BE62BA049}"/>
              </a:ext>
            </a:extLst>
          </p:cNvPr>
          <p:cNvSpPr>
            <a:spLocks noGrp="1"/>
          </p:cNvSpPr>
          <p:nvPr>
            <p:ph type="sldNum" sz="quarter" idx="4"/>
          </p:nvPr>
        </p:nvSpPr>
        <p:spPr/>
        <p:txBody>
          <a:bodyPr/>
          <a:lstStyle/>
          <a:p>
            <a:fld id="{37474561-2573-4254-9F43-70AFC27DF993}" type="slidenum">
              <a:rPr lang="de-DE" b="1" smtClean="0"/>
              <a:pPr/>
              <a:t>11</a:t>
            </a:fld>
            <a:r>
              <a:rPr lang="de-DE" dirty="0"/>
              <a:t> | </a:t>
            </a:r>
            <a:r>
              <a:rPr lang="de-DE" dirty="0" smtClean="0"/>
              <a:t>29</a:t>
            </a:r>
            <a:endParaRPr lang="de-DE" dirty="0"/>
          </a:p>
        </p:txBody>
      </p:sp>
      <p:sp>
        <p:nvSpPr>
          <p:cNvPr id="8" name="Textfeld 7"/>
          <p:cNvSpPr txBox="1"/>
          <p:nvPr/>
        </p:nvSpPr>
        <p:spPr>
          <a:xfrm>
            <a:off x="335360" y="808439"/>
            <a:ext cx="11377264" cy="1669688"/>
          </a:xfrm>
          <a:prstGeom prst="rect">
            <a:avLst/>
          </a:prstGeom>
          <a:noFill/>
        </p:spPr>
        <p:txBody>
          <a:bodyPr wrap="square" rtlCol="0">
            <a:spAutoFit/>
          </a:bodyPr>
          <a:lstStyle/>
          <a:p>
            <a:pPr marL="0" lvl="1"/>
            <a:r>
              <a:rPr lang="de-DE" sz="2400" b="1" dirty="0"/>
              <a:t>Struktur der Beschreibung von Datenfeldern (5)</a:t>
            </a:r>
          </a:p>
          <a:p>
            <a:pPr marL="0" lvl="1">
              <a:lnSpc>
                <a:spcPts val="1500"/>
              </a:lnSpc>
            </a:pPr>
            <a:endParaRPr lang="de-DE" sz="2400" b="1" dirty="0">
              <a:latin typeface="+mj-lt"/>
              <a:cs typeface="Segoe UI" panose="020B0502040204020203" pitchFamily="34" charset="0"/>
            </a:endParaRPr>
          </a:p>
          <a:p>
            <a:pPr marL="0" lvl="1"/>
            <a:r>
              <a:rPr lang="de-DE" sz="2400" b="1" dirty="0">
                <a:latin typeface="+mj-lt"/>
                <a:cs typeface="Segoe UI" panose="020B0502040204020203" pitchFamily="34" charset="0"/>
              </a:rPr>
              <a:t>Datenfeld „Bevorzugter Name: Person oder Familie“ </a:t>
            </a:r>
            <a:r>
              <a:rPr lang="de-DE" b="1" dirty="0"/>
              <a:t/>
            </a:r>
            <a:br>
              <a:rPr lang="de-DE" b="1" dirty="0"/>
            </a:br>
            <a:r>
              <a:rPr lang="de-DE" sz="2400" dirty="0"/>
              <a:t>(STA-Notation: </a:t>
            </a:r>
            <a:r>
              <a:rPr lang="de-DE" sz="2400" dirty="0" err="1">
                <a:hlinkClick r:id="rId3"/>
              </a:rPr>
              <a:t>GND-DF-BENENNUNG-BEVORZUGT-PERSON-FAMILIE#Unterfelder</a:t>
            </a:r>
            <a:r>
              <a:rPr lang="de-DE" sz="2400" dirty="0"/>
              <a:t>)</a:t>
            </a:r>
          </a:p>
          <a:p>
            <a:endParaRPr lang="de-DE" dirty="0"/>
          </a:p>
        </p:txBody>
      </p:sp>
      <p:cxnSp>
        <p:nvCxnSpPr>
          <p:cNvPr id="9" name="Gerade Verbindung mit Pfeil 8">
            <a:extLst>
              <a:ext uri="{FF2B5EF4-FFF2-40B4-BE49-F238E27FC236}">
                <a16:creationId xmlns:a16="http://schemas.microsoft.com/office/drawing/2014/main" id="{5D04E3FC-192C-C287-3ECB-358A99E1AA13}"/>
              </a:ext>
            </a:extLst>
          </p:cNvPr>
          <p:cNvCxnSpPr>
            <a:cxnSpLocks/>
          </p:cNvCxnSpPr>
          <p:nvPr/>
        </p:nvCxnSpPr>
        <p:spPr>
          <a:xfrm>
            <a:off x="4295800" y="3789040"/>
            <a:ext cx="926957" cy="288032"/>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6" name="Grafik 15">
            <a:extLst>
              <a:ext uri="{FF2B5EF4-FFF2-40B4-BE49-F238E27FC236}">
                <a16:creationId xmlns:a16="http://schemas.microsoft.com/office/drawing/2014/main" id="{90DD9884-DA00-4F33-BE26-D8ABC0251814}"/>
              </a:ext>
            </a:extLst>
          </p:cNvPr>
          <p:cNvPicPr>
            <a:picLocks noChangeAspect="1"/>
          </p:cNvPicPr>
          <p:nvPr/>
        </p:nvPicPr>
        <p:blipFill>
          <a:blip r:embed="rId4"/>
          <a:stretch>
            <a:fillRect/>
          </a:stretch>
        </p:blipFill>
        <p:spPr>
          <a:xfrm>
            <a:off x="5334683" y="2565009"/>
            <a:ext cx="6136907" cy="3326110"/>
          </a:xfrm>
          <a:prstGeom prst="rect">
            <a:avLst/>
          </a:prstGeom>
          <a:ln w="12700">
            <a:solidFill>
              <a:schemeClr val="tx1"/>
            </a:solidFill>
          </a:ln>
        </p:spPr>
      </p:pic>
      <p:cxnSp>
        <p:nvCxnSpPr>
          <p:cNvPr id="19" name="Gerade Verbindung mit Pfeil 18">
            <a:extLst>
              <a:ext uri="{FF2B5EF4-FFF2-40B4-BE49-F238E27FC236}">
                <a16:creationId xmlns:a16="http://schemas.microsoft.com/office/drawing/2014/main" id="{7A2C362D-4B68-C6FF-B05B-5275FA4E5E37}"/>
              </a:ext>
            </a:extLst>
          </p:cNvPr>
          <p:cNvCxnSpPr>
            <a:cxnSpLocks/>
          </p:cNvCxnSpPr>
          <p:nvPr/>
        </p:nvCxnSpPr>
        <p:spPr>
          <a:xfrm>
            <a:off x="4464758" y="4743213"/>
            <a:ext cx="757999" cy="125947"/>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58457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A358065-B827-4B01-FEAF-0CCB7CBFD1EC}"/>
              </a:ext>
            </a:extLst>
          </p:cNvPr>
          <p:cNvSpPr>
            <a:spLocks noGrp="1"/>
          </p:cNvSpPr>
          <p:nvPr>
            <p:ph type="title"/>
          </p:nvPr>
        </p:nvSpPr>
        <p:spPr/>
        <p:txBody>
          <a:bodyPr/>
          <a:lstStyle/>
          <a:p>
            <a:r>
              <a:rPr lang="de-DE" dirty="0"/>
              <a:t>1. GND Datenfeld-/Unterfeldliste in den Formaten PICA3, Alma, </a:t>
            </a:r>
            <a:r>
              <a:rPr lang="de-DE" dirty="0" err="1"/>
              <a:t>Aleph</a:t>
            </a:r>
            <a:r>
              <a:rPr lang="de-DE" dirty="0"/>
              <a:t> (9)</a:t>
            </a:r>
          </a:p>
        </p:txBody>
      </p:sp>
      <p:sp>
        <p:nvSpPr>
          <p:cNvPr id="3" name="Textplatzhalter 2">
            <a:extLst>
              <a:ext uri="{FF2B5EF4-FFF2-40B4-BE49-F238E27FC236}">
                <a16:creationId xmlns:a16="http://schemas.microsoft.com/office/drawing/2014/main" id="{7EEC8C6D-D6C1-58D2-7660-6F349EA5AF2A}"/>
              </a:ext>
            </a:extLst>
          </p:cNvPr>
          <p:cNvSpPr>
            <a:spLocks noGrp="1"/>
          </p:cNvSpPr>
          <p:nvPr>
            <p:ph type="body" sz="quarter" idx="13"/>
          </p:nvPr>
        </p:nvSpPr>
        <p:spPr>
          <a:xfrm>
            <a:off x="118800" y="2924944"/>
            <a:ext cx="4234032" cy="3081844"/>
          </a:xfrm>
        </p:spPr>
        <p:txBody>
          <a:bodyPr/>
          <a:lstStyle/>
          <a:p>
            <a:pPr lvl="1">
              <a:buClr>
                <a:srgbClr val="000000"/>
              </a:buClr>
            </a:pPr>
            <a:r>
              <a:rPr lang="de-DE" dirty="0"/>
              <a:t>teilweise mit Beispielen illustriert</a:t>
            </a:r>
          </a:p>
          <a:p>
            <a:pPr marL="201168" lvl="1" indent="0">
              <a:buClr>
                <a:srgbClr val="000000"/>
              </a:buClr>
              <a:buNone/>
            </a:pPr>
            <a:endParaRPr lang="de-DE" dirty="0"/>
          </a:p>
        </p:txBody>
      </p:sp>
      <p:sp>
        <p:nvSpPr>
          <p:cNvPr id="4" name="Fußzeilenplatzhalter 3">
            <a:extLst>
              <a:ext uri="{FF2B5EF4-FFF2-40B4-BE49-F238E27FC236}">
                <a16:creationId xmlns:a16="http://schemas.microsoft.com/office/drawing/2014/main" id="{74A63D21-C983-63E2-2676-008D34DD663B}"/>
              </a:ext>
            </a:extLst>
          </p:cNvPr>
          <p:cNvSpPr>
            <a:spLocks noGrp="1"/>
          </p:cNvSpPr>
          <p:nvPr>
            <p:ph type="ftr" sz="quarter" idx="14"/>
          </p:nvPr>
        </p:nvSpPr>
        <p:spPr/>
        <p:txBody>
          <a:bodyPr/>
          <a:lstStyle/>
          <a:p>
            <a:r>
              <a:rPr lang="de-DE"/>
              <a:t>Praxis-Update GND-Dokumentation | Teil 2.4 Bereich Datenmodell | Stand: 20.02.2026 | CC0 1.0 Universal</a:t>
            </a:r>
            <a:endParaRPr lang="de-DE" dirty="0"/>
          </a:p>
        </p:txBody>
      </p:sp>
      <p:sp>
        <p:nvSpPr>
          <p:cNvPr id="5" name="Foliennummernplatzhalter 4">
            <a:extLst>
              <a:ext uri="{FF2B5EF4-FFF2-40B4-BE49-F238E27FC236}">
                <a16:creationId xmlns:a16="http://schemas.microsoft.com/office/drawing/2014/main" id="{9F18429F-9735-DB31-745A-EE4BE62BA049}"/>
              </a:ext>
            </a:extLst>
          </p:cNvPr>
          <p:cNvSpPr>
            <a:spLocks noGrp="1"/>
          </p:cNvSpPr>
          <p:nvPr>
            <p:ph type="sldNum" sz="quarter" idx="4"/>
          </p:nvPr>
        </p:nvSpPr>
        <p:spPr/>
        <p:txBody>
          <a:bodyPr/>
          <a:lstStyle/>
          <a:p>
            <a:fld id="{37474561-2573-4254-9F43-70AFC27DF993}" type="slidenum">
              <a:rPr lang="de-DE" b="1" smtClean="0"/>
              <a:pPr/>
              <a:t>12</a:t>
            </a:fld>
            <a:r>
              <a:rPr lang="de-DE" dirty="0"/>
              <a:t> | </a:t>
            </a:r>
            <a:r>
              <a:rPr lang="de-DE" dirty="0" smtClean="0"/>
              <a:t>29</a:t>
            </a:r>
            <a:endParaRPr lang="de-DE" dirty="0"/>
          </a:p>
        </p:txBody>
      </p:sp>
      <p:pic>
        <p:nvPicPr>
          <p:cNvPr id="8" name="Grafik 7"/>
          <p:cNvPicPr>
            <a:picLocks noChangeAspect="1"/>
          </p:cNvPicPr>
          <p:nvPr/>
        </p:nvPicPr>
        <p:blipFill rotWithShape="1">
          <a:blip r:embed="rId3">
            <a:extLst>
              <a:ext uri="{28A0092B-C50C-407E-A947-70E740481C1C}">
                <a14:useLocalDpi xmlns:a14="http://schemas.microsoft.com/office/drawing/2010/main" val="0"/>
              </a:ext>
            </a:extLst>
          </a:blip>
          <a:srcRect r="46659" b="37440"/>
          <a:stretch/>
        </p:blipFill>
        <p:spPr>
          <a:xfrm>
            <a:off x="4698870" y="2357155"/>
            <a:ext cx="5853818" cy="3861842"/>
          </a:xfrm>
          <a:prstGeom prst="rect">
            <a:avLst/>
          </a:prstGeom>
          <a:ln>
            <a:solidFill>
              <a:schemeClr val="tx1"/>
            </a:solidFill>
          </a:ln>
        </p:spPr>
      </p:pic>
      <p:sp>
        <p:nvSpPr>
          <p:cNvPr id="11" name="Textfeld 10"/>
          <p:cNvSpPr txBox="1"/>
          <p:nvPr/>
        </p:nvSpPr>
        <p:spPr>
          <a:xfrm>
            <a:off x="335360" y="808439"/>
            <a:ext cx="11377264" cy="1669688"/>
          </a:xfrm>
          <a:prstGeom prst="rect">
            <a:avLst/>
          </a:prstGeom>
          <a:noFill/>
        </p:spPr>
        <p:txBody>
          <a:bodyPr wrap="square" rtlCol="0">
            <a:spAutoFit/>
          </a:bodyPr>
          <a:lstStyle/>
          <a:p>
            <a:pPr marL="0" lvl="1"/>
            <a:r>
              <a:rPr lang="de-DE" sz="2400" b="1" dirty="0"/>
              <a:t>Struktur der Beschreibung von Datenfeldern (6)</a:t>
            </a:r>
          </a:p>
          <a:p>
            <a:pPr marL="0" lvl="1">
              <a:lnSpc>
                <a:spcPts val="1500"/>
              </a:lnSpc>
            </a:pPr>
            <a:endParaRPr lang="de-DE" sz="2400" b="1" dirty="0">
              <a:latin typeface="+mj-lt"/>
              <a:cs typeface="Segoe UI" panose="020B0502040204020203" pitchFamily="34" charset="0"/>
            </a:endParaRPr>
          </a:p>
          <a:p>
            <a:pPr marL="0" lvl="1"/>
            <a:r>
              <a:rPr lang="de-DE" sz="2400" b="1" dirty="0">
                <a:latin typeface="+mj-lt"/>
                <a:cs typeface="Segoe UI" panose="020B0502040204020203" pitchFamily="34" charset="0"/>
              </a:rPr>
              <a:t>Datenfeld „Bevorzugter Name: Person oder Familie“ </a:t>
            </a:r>
            <a:r>
              <a:rPr lang="de-DE" b="1" dirty="0"/>
              <a:t/>
            </a:r>
            <a:br>
              <a:rPr lang="de-DE" b="1" dirty="0"/>
            </a:br>
            <a:r>
              <a:rPr lang="de-DE" sz="2400" dirty="0"/>
              <a:t>(STA-Notation: </a:t>
            </a:r>
            <a:r>
              <a:rPr lang="de-DE" sz="2400" dirty="0" err="1">
                <a:hlinkClick r:id="rId4"/>
              </a:rPr>
              <a:t>GND-DF-BENENNUNG-BEVORZUGT-PERSON-FAMILIE#Unterfelder</a:t>
            </a:r>
            <a:r>
              <a:rPr lang="de-DE" sz="2400" dirty="0"/>
              <a:t>)</a:t>
            </a:r>
          </a:p>
          <a:p>
            <a:endParaRPr lang="de-DE" dirty="0"/>
          </a:p>
        </p:txBody>
      </p:sp>
    </p:spTree>
    <p:extLst>
      <p:ext uri="{BB962C8B-B14F-4D97-AF65-F5344CB8AC3E}">
        <p14:creationId xmlns:p14="http://schemas.microsoft.com/office/powerpoint/2010/main" val="28268493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A358065-B827-4B01-FEAF-0CCB7CBFD1EC}"/>
              </a:ext>
            </a:extLst>
          </p:cNvPr>
          <p:cNvSpPr>
            <a:spLocks noGrp="1"/>
          </p:cNvSpPr>
          <p:nvPr>
            <p:ph type="title"/>
          </p:nvPr>
        </p:nvSpPr>
        <p:spPr/>
        <p:txBody>
          <a:bodyPr/>
          <a:lstStyle/>
          <a:p>
            <a:r>
              <a:rPr lang="de-DE" dirty="0"/>
              <a:t>1. GND Datenfeld-/Unterfeldliste in den Formaten PICA3, Alma, </a:t>
            </a:r>
            <a:r>
              <a:rPr lang="de-DE" dirty="0" err="1"/>
              <a:t>Aleph</a:t>
            </a:r>
            <a:r>
              <a:rPr lang="de-DE" dirty="0"/>
              <a:t> (10)</a:t>
            </a:r>
          </a:p>
        </p:txBody>
      </p:sp>
      <p:sp>
        <p:nvSpPr>
          <p:cNvPr id="3" name="Textplatzhalter 2">
            <a:extLst>
              <a:ext uri="{FF2B5EF4-FFF2-40B4-BE49-F238E27FC236}">
                <a16:creationId xmlns:a16="http://schemas.microsoft.com/office/drawing/2014/main" id="{7EEC8C6D-D6C1-58D2-7660-6F349EA5AF2A}"/>
              </a:ext>
            </a:extLst>
          </p:cNvPr>
          <p:cNvSpPr>
            <a:spLocks noGrp="1"/>
          </p:cNvSpPr>
          <p:nvPr>
            <p:ph type="body" sz="quarter" idx="13"/>
          </p:nvPr>
        </p:nvSpPr>
        <p:spPr>
          <a:xfrm>
            <a:off x="119336" y="3284984"/>
            <a:ext cx="4234032" cy="2937828"/>
          </a:xfrm>
        </p:spPr>
        <p:txBody>
          <a:bodyPr/>
          <a:lstStyle/>
          <a:p>
            <a:pPr lvl="1">
              <a:buClr>
                <a:srgbClr val="000000"/>
              </a:buClr>
            </a:pPr>
            <a:r>
              <a:rPr lang="de-DE" dirty="0"/>
              <a:t>Validierung</a:t>
            </a:r>
          </a:p>
          <a:p>
            <a:pPr lvl="1">
              <a:buClr>
                <a:srgbClr val="000000"/>
              </a:buClr>
            </a:pPr>
            <a:r>
              <a:rPr lang="de-DE" dirty="0"/>
              <a:t>Befugnisse</a:t>
            </a:r>
          </a:p>
          <a:p>
            <a:pPr lvl="1">
              <a:buClr>
                <a:srgbClr val="000000"/>
              </a:buClr>
            </a:pPr>
            <a:endParaRPr lang="de-DE" dirty="0"/>
          </a:p>
        </p:txBody>
      </p:sp>
      <p:sp>
        <p:nvSpPr>
          <p:cNvPr id="4" name="Fußzeilenplatzhalter 3">
            <a:extLst>
              <a:ext uri="{FF2B5EF4-FFF2-40B4-BE49-F238E27FC236}">
                <a16:creationId xmlns:a16="http://schemas.microsoft.com/office/drawing/2014/main" id="{74A63D21-C983-63E2-2676-008D34DD663B}"/>
              </a:ext>
            </a:extLst>
          </p:cNvPr>
          <p:cNvSpPr>
            <a:spLocks noGrp="1"/>
          </p:cNvSpPr>
          <p:nvPr>
            <p:ph type="ftr" sz="quarter" idx="14"/>
          </p:nvPr>
        </p:nvSpPr>
        <p:spPr/>
        <p:txBody>
          <a:bodyPr/>
          <a:lstStyle/>
          <a:p>
            <a:r>
              <a:rPr lang="de-DE"/>
              <a:t>Praxis-Update GND-Dokumentation | Teil 2.4 Bereich Datenmodell | Stand: 20.02.2026 | CC0 1.0 Universal</a:t>
            </a:r>
            <a:endParaRPr lang="de-DE" dirty="0"/>
          </a:p>
        </p:txBody>
      </p:sp>
      <p:sp>
        <p:nvSpPr>
          <p:cNvPr id="5" name="Foliennummernplatzhalter 4">
            <a:extLst>
              <a:ext uri="{FF2B5EF4-FFF2-40B4-BE49-F238E27FC236}">
                <a16:creationId xmlns:a16="http://schemas.microsoft.com/office/drawing/2014/main" id="{9F18429F-9735-DB31-745A-EE4BE62BA049}"/>
              </a:ext>
            </a:extLst>
          </p:cNvPr>
          <p:cNvSpPr>
            <a:spLocks noGrp="1"/>
          </p:cNvSpPr>
          <p:nvPr>
            <p:ph type="sldNum" sz="quarter" idx="4"/>
          </p:nvPr>
        </p:nvSpPr>
        <p:spPr/>
        <p:txBody>
          <a:bodyPr/>
          <a:lstStyle/>
          <a:p>
            <a:fld id="{37474561-2573-4254-9F43-70AFC27DF993}" type="slidenum">
              <a:rPr lang="de-DE" b="1" smtClean="0"/>
              <a:pPr/>
              <a:t>13</a:t>
            </a:fld>
            <a:r>
              <a:rPr lang="de-DE" dirty="0"/>
              <a:t> | </a:t>
            </a:r>
            <a:r>
              <a:rPr lang="de-DE" dirty="0" smtClean="0"/>
              <a:t>29</a:t>
            </a:r>
            <a:endParaRPr lang="de-DE" dirty="0"/>
          </a:p>
        </p:txBody>
      </p:sp>
      <p:pic>
        <p:nvPicPr>
          <p:cNvPr id="7" name="Grafik 6"/>
          <p:cNvPicPr>
            <a:picLocks noChangeAspect="1"/>
          </p:cNvPicPr>
          <p:nvPr/>
        </p:nvPicPr>
        <p:blipFill rotWithShape="1">
          <a:blip r:embed="rId3">
            <a:extLst>
              <a:ext uri="{28A0092B-C50C-407E-A947-70E740481C1C}">
                <a14:useLocalDpi xmlns:a14="http://schemas.microsoft.com/office/drawing/2010/main" val="0"/>
              </a:ext>
            </a:extLst>
          </a:blip>
          <a:srcRect l="1841" t="59450" r="2889"/>
          <a:stretch/>
        </p:blipFill>
        <p:spPr>
          <a:xfrm>
            <a:off x="2855640" y="2852936"/>
            <a:ext cx="8496944" cy="2780928"/>
          </a:xfrm>
          <a:prstGeom prst="rect">
            <a:avLst/>
          </a:prstGeom>
          <a:ln>
            <a:solidFill>
              <a:schemeClr val="tx1"/>
            </a:solidFill>
          </a:ln>
        </p:spPr>
      </p:pic>
      <p:sp>
        <p:nvSpPr>
          <p:cNvPr id="8" name="Textfeld 7"/>
          <p:cNvSpPr txBox="1"/>
          <p:nvPr/>
        </p:nvSpPr>
        <p:spPr>
          <a:xfrm>
            <a:off x="335360" y="808439"/>
            <a:ext cx="11377264" cy="1669688"/>
          </a:xfrm>
          <a:prstGeom prst="rect">
            <a:avLst/>
          </a:prstGeom>
          <a:noFill/>
        </p:spPr>
        <p:txBody>
          <a:bodyPr wrap="square" rtlCol="0">
            <a:spAutoFit/>
          </a:bodyPr>
          <a:lstStyle/>
          <a:p>
            <a:pPr marL="0" lvl="1"/>
            <a:r>
              <a:rPr lang="de-DE" sz="2400" b="1" dirty="0"/>
              <a:t>Struktur der Beschreibung von Datenfeldern (7)</a:t>
            </a:r>
          </a:p>
          <a:p>
            <a:pPr marL="0" lvl="1">
              <a:lnSpc>
                <a:spcPts val="1500"/>
              </a:lnSpc>
            </a:pPr>
            <a:endParaRPr lang="de-DE" sz="2400" b="1" dirty="0">
              <a:latin typeface="+mj-lt"/>
              <a:cs typeface="Segoe UI" panose="020B0502040204020203" pitchFamily="34" charset="0"/>
            </a:endParaRPr>
          </a:p>
          <a:p>
            <a:pPr marL="0" lvl="1"/>
            <a:r>
              <a:rPr lang="de-DE" sz="2400" b="1" dirty="0">
                <a:latin typeface="+mj-lt"/>
                <a:cs typeface="Segoe UI" panose="020B0502040204020203" pitchFamily="34" charset="0"/>
              </a:rPr>
              <a:t>Datenfeld „Bevorzugter Name: Person oder Familie“ </a:t>
            </a:r>
            <a:r>
              <a:rPr lang="de-DE" b="1" dirty="0"/>
              <a:t/>
            </a:r>
            <a:br>
              <a:rPr lang="de-DE" b="1" dirty="0"/>
            </a:br>
            <a:r>
              <a:rPr lang="de-DE" sz="2400" dirty="0"/>
              <a:t>(STA-Notation: </a:t>
            </a:r>
            <a:r>
              <a:rPr lang="de-DE" sz="2400" dirty="0" err="1">
                <a:hlinkClick r:id="rId4"/>
              </a:rPr>
              <a:t>GND-DF-BENENNUNG-BEVORZUGT-PERSON-FAMILIE#Unterfelder</a:t>
            </a:r>
            <a:r>
              <a:rPr lang="de-DE" sz="2400" dirty="0"/>
              <a:t>)</a:t>
            </a:r>
          </a:p>
          <a:p>
            <a:endParaRPr lang="de-DE" dirty="0"/>
          </a:p>
        </p:txBody>
      </p:sp>
      <p:cxnSp>
        <p:nvCxnSpPr>
          <p:cNvPr id="9" name="Gerade Verbindung mit Pfeil 8">
            <a:extLst>
              <a:ext uri="{FF2B5EF4-FFF2-40B4-BE49-F238E27FC236}">
                <a16:creationId xmlns:a16="http://schemas.microsoft.com/office/drawing/2014/main" id="{6FAD2DBA-4A3B-7971-2045-30F9A7257D53}"/>
              </a:ext>
            </a:extLst>
          </p:cNvPr>
          <p:cNvCxnSpPr>
            <a:cxnSpLocks/>
          </p:cNvCxnSpPr>
          <p:nvPr/>
        </p:nvCxnSpPr>
        <p:spPr>
          <a:xfrm>
            <a:off x="2279576" y="3501008"/>
            <a:ext cx="432048" cy="7200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Gerade Verbindung mit Pfeil 11">
            <a:extLst>
              <a:ext uri="{FF2B5EF4-FFF2-40B4-BE49-F238E27FC236}">
                <a16:creationId xmlns:a16="http://schemas.microsoft.com/office/drawing/2014/main" id="{FBA6A150-2947-3294-5738-F734D9C90EFF}"/>
              </a:ext>
            </a:extLst>
          </p:cNvPr>
          <p:cNvCxnSpPr>
            <a:cxnSpLocks/>
          </p:cNvCxnSpPr>
          <p:nvPr/>
        </p:nvCxnSpPr>
        <p:spPr>
          <a:xfrm>
            <a:off x="1703512" y="4149080"/>
            <a:ext cx="1008112" cy="122413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98642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A358065-B827-4B01-FEAF-0CCB7CBFD1EC}"/>
              </a:ext>
            </a:extLst>
          </p:cNvPr>
          <p:cNvSpPr>
            <a:spLocks noGrp="1"/>
          </p:cNvSpPr>
          <p:nvPr>
            <p:ph type="title"/>
          </p:nvPr>
        </p:nvSpPr>
        <p:spPr/>
        <p:txBody>
          <a:bodyPr/>
          <a:lstStyle/>
          <a:p>
            <a:r>
              <a:rPr lang="de-DE" dirty="0"/>
              <a:t>1. GND Datenfeld-/Unterfeldliste in den Formaten PICA3, Alma, </a:t>
            </a:r>
            <a:r>
              <a:rPr lang="de-DE" dirty="0" err="1"/>
              <a:t>Aleph</a:t>
            </a:r>
            <a:r>
              <a:rPr lang="de-DE" dirty="0"/>
              <a:t> (11)</a:t>
            </a:r>
          </a:p>
        </p:txBody>
      </p:sp>
      <p:sp>
        <p:nvSpPr>
          <p:cNvPr id="3" name="Textplatzhalter 2">
            <a:extLst>
              <a:ext uri="{FF2B5EF4-FFF2-40B4-BE49-F238E27FC236}">
                <a16:creationId xmlns:a16="http://schemas.microsoft.com/office/drawing/2014/main" id="{7EEC8C6D-D6C1-58D2-7660-6F349EA5AF2A}"/>
              </a:ext>
            </a:extLst>
          </p:cNvPr>
          <p:cNvSpPr>
            <a:spLocks noGrp="1"/>
          </p:cNvSpPr>
          <p:nvPr>
            <p:ph type="body" sz="quarter" idx="13"/>
          </p:nvPr>
        </p:nvSpPr>
        <p:spPr>
          <a:xfrm>
            <a:off x="119336" y="3097254"/>
            <a:ext cx="4234032" cy="2983510"/>
          </a:xfrm>
        </p:spPr>
        <p:txBody>
          <a:bodyPr/>
          <a:lstStyle/>
          <a:p>
            <a:pPr lvl="1">
              <a:buClr>
                <a:srgbClr val="000000"/>
              </a:buClr>
            </a:pPr>
            <a:r>
              <a:rPr lang="de-DE" dirty="0"/>
              <a:t>im Unterfeld dürfen nur </a:t>
            </a:r>
            <a:br>
              <a:rPr lang="de-DE" dirty="0"/>
            </a:br>
            <a:r>
              <a:rPr lang="de-DE" dirty="0"/>
              <a:t>bestimmte zugelassene Werte erfasst werden</a:t>
            </a:r>
          </a:p>
          <a:p>
            <a:pPr lvl="1">
              <a:buClr>
                <a:srgbClr val="000000"/>
              </a:buClr>
            </a:pPr>
            <a:endParaRPr lang="de-DE" dirty="0"/>
          </a:p>
        </p:txBody>
      </p:sp>
      <p:sp>
        <p:nvSpPr>
          <p:cNvPr id="4" name="Fußzeilenplatzhalter 3">
            <a:extLst>
              <a:ext uri="{FF2B5EF4-FFF2-40B4-BE49-F238E27FC236}">
                <a16:creationId xmlns:a16="http://schemas.microsoft.com/office/drawing/2014/main" id="{74A63D21-C983-63E2-2676-008D34DD663B}"/>
              </a:ext>
            </a:extLst>
          </p:cNvPr>
          <p:cNvSpPr>
            <a:spLocks noGrp="1"/>
          </p:cNvSpPr>
          <p:nvPr>
            <p:ph type="ftr" sz="quarter" idx="14"/>
          </p:nvPr>
        </p:nvSpPr>
        <p:spPr/>
        <p:txBody>
          <a:bodyPr/>
          <a:lstStyle/>
          <a:p>
            <a:r>
              <a:rPr lang="de-DE"/>
              <a:t>Praxis-Update GND-Dokumentation | Teil 2.4 Bereich Datenmodell | Stand: 20.02.2026 | CC0 1.0 Universal</a:t>
            </a:r>
            <a:endParaRPr lang="de-DE" dirty="0"/>
          </a:p>
        </p:txBody>
      </p:sp>
      <p:sp>
        <p:nvSpPr>
          <p:cNvPr id="5" name="Foliennummernplatzhalter 4">
            <a:extLst>
              <a:ext uri="{FF2B5EF4-FFF2-40B4-BE49-F238E27FC236}">
                <a16:creationId xmlns:a16="http://schemas.microsoft.com/office/drawing/2014/main" id="{9F18429F-9735-DB31-745A-EE4BE62BA049}"/>
              </a:ext>
            </a:extLst>
          </p:cNvPr>
          <p:cNvSpPr>
            <a:spLocks noGrp="1"/>
          </p:cNvSpPr>
          <p:nvPr>
            <p:ph type="sldNum" sz="quarter" idx="4"/>
          </p:nvPr>
        </p:nvSpPr>
        <p:spPr/>
        <p:txBody>
          <a:bodyPr/>
          <a:lstStyle/>
          <a:p>
            <a:fld id="{37474561-2573-4254-9F43-70AFC27DF993}" type="slidenum">
              <a:rPr lang="de-DE" b="1" smtClean="0"/>
              <a:pPr/>
              <a:t>14</a:t>
            </a:fld>
            <a:r>
              <a:rPr lang="de-DE" dirty="0"/>
              <a:t> | </a:t>
            </a:r>
            <a:r>
              <a:rPr lang="de-DE" dirty="0" smtClean="0"/>
              <a:t>29</a:t>
            </a:r>
            <a:endParaRPr lang="de-DE" dirty="0"/>
          </a:p>
        </p:txBody>
      </p:sp>
      <p:sp>
        <p:nvSpPr>
          <p:cNvPr id="11" name="Textfeld 10"/>
          <p:cNvSpPr txBox="1"/>
          <p:nvPr/>
        </p:nvSpPr>
        <p:spPr>
          <a:xfrm>
            <a:off x="335360" y="808439"/>
            <a:ext cx="11377264" cy="1669688"/>
          </a:xfrm>
          <a:prstGeom prst="rect">
            <a:avLst/>
          </a:prstGeom>
          <a:noFill/>
        </p:spPr>
        <p:txBody>
          <a:bodyPr wrap="square" rtlCol="0">
            <a:spAutoFit/>
          </a:bodyPr>
          <a:lstStyle/>
          <a:p>
            <a:pPr marL="0" lvl="1"/>
            <a:r>
              <a:rPr lang="de-DE" sz="2400" b="1" dirty="0"/>
              <a:t>Besonderheiten – kontrolliertes Vokabular</a:t>
            </a:r>
          </a:p>
          <a:p>
            <a:pPr marL="0" lvl="1">
              <a:lnSpc>
                <a:spcPts val="1500"/>
              </a:lnSpc>
            </a:pPr>
            <a:endParaRPr lang="de-DE" sz="2400" b="1" dirty="0">
              <a:latin typeface="+mj-lt"/>
              <a:cs typeface="Segoe UI" panose="020B0502040204020203" pitchFamily="34" charset="0"/>
            </a:endParaRPr>
          </a:p>
          <a:p>
            <a:pPr marL="0" lvl="1"/>
            <a:r>
              <a:rPr lang="de-DE" sz="2400" b="1" dirty="0">
                <a:latin typeface="+mj-lt"/>
                <a:cs typeface="Segoe UI" panose="020B0502040204020203" pitchFamily="34" charset="0"/>
              </a:rPr>
              <a:t>Datenfeld „Beziehung zu einer Konferenz“ </a:t>
            </a:r>
            <a:r>
              <a:rPr lang="de-DE" b="1" dirty="0"/>
              <a:t/>
            </a:r>
            <a:br>
              <a:rPr lang="de-DE" b="1" dirty="0"/>
            </a:br>
            <a:r>
              <a:rPr lang="de-DE" sz="2400" dirty="0"/>
              <a:t>(STA-Notation: </a:t>
            </a:r>
            <a:r>
              <a:rPr lang="de-DE" sz="2400" dirty="0" err="1">
                <a:hlinkClick r:id="rId3"/>
              </a:rPr>
              <a:t>GND-DF-BEZIEHUNG-ZU-KONFERENZ#Beziehungskennzeichnung</a:t>
            </a:r>
            <a:r>
              <a:rPr lang="de-DE" sz="2400" dirty="0"/>
              <a:t>)</a:t>
            </a:r>
          </a:p>
          <a:p>
            <a:endParaRPr lang="de-DE" dirty="0"/>
          </a:p>
        </p:txBody>
      </p:sp>
      <p:pic>
        <p:nvPicPr>
          <p:cNvPr id="12" name="Grafik 11"/>
          <p:cNvPicPr>
            <a:picLocks noChangeAspect="1"/>
          </p:cNvPicPr>
          <p:nvPr/>
        </p:nvPicPr>
        <p:blipFill rotWithShape="1">
          <a:blip r:embed="rId4">
            <a:extLst>
              <a:ext uri="{28A0092B-C50C-407E-A947-70E740481C1C}">
                <a14:useLocalDpi xmlns:a14="http://schemas.microsoft.com/office/drawing/2010/main" val="0"/>
              </a:ext>
            </a:extLst>
          </a:blip>
          <a:srcRect r="58258" b="17785"/>
          <a:stretch/>
        </p:blipFill>
        <p:spPr>
          <a:xfrm>
            <a:off x="4373454" y="2416272"/>
            <a:ext cx="6242993" cy="3664492"/>
          </a:xfrm>
          <a:prstGeom prst="rect">
            <a:avLst/>
          </a:prstGeom>
          <a:ln>
            <a:solidFill>
              <a:schemeClr val="tx1"/>
            </a:solidFill>
          </a:ln>
        </p:spPr>
      </p:pic>
      <p:sp>
        <p:nvSpPr>
          <p:cNvPr id="10" name="Rechteck 9">
            <a:extLst>
              <a:ext uri="{FF2B5EF4-FFF2-40B4-BE49-F238E27FC236}">
                <a16:creationId xmlns:a16="http://schemas.microsoft.com/office/drawing/2014/main" id="{0F6C70A5-9063-E2C3-F62E-AE75B90ABC0C}"/>
              </a:ext>
            </a:extLst>
          </p:cNvPr>
          <p:cNvSpPr/>
          <p:nvPr/>
        </p:nvSpPr>
        <p:spPr>
          <a:xfrm>
            <a:off x="4353368" y="2666863"/>
            <a:ext cx="5472610" cy="241655"/>
          </a:xfrm>
          <a:prstGeom prst="rect">
            <a:avLst/>
          </a:prstGeom>
          <a:no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6927366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A358065-B827-4B01-FEAF-0CCB7CBFD1EC}"/>
              </a:ext>
            </a:extLst>
          </p:cNvPr>
          <p:cNvSpPr>
            <a:spLocks noGrp="1"/>
          </p:cNvSpPr>
          <p:nvPr>
            <p:ph type="title"/>
          </p:nvPr>
        </p:nvSpPr>
        <p:spPr/>
        <p:txBody>
          <a:bodyPr/>
          <a:lstStyle/>
          <a:p>
            <a:r>
              <a:rPr lang="de-DE" dirty="0"/>
              <a:t>1. GND Datenfeld-/Unterfeldliste in den Formaten PICA3, Alma, Aleph (12)</a:t>
            </a:r>
          </a:p>
        </p:txBody>
      </p:sp>
      <p:sp>
        <p:nvSpPr>
          <p:cNvPr id="3" name="Textplatzhalter 2">
            <a:extLst>
              <a:ext uri="{FF2B5EF4-FFF2-40B4-BE49-F238E27FC236}">
                <a16:creationId xmlns:a16="http://schemas.microsoft.com/office/drawing/2014/main" id="{7EEC8C6D-D6C1-58D2-7660-6F349EA5AF2A}"/>
              </a:ext>
            </a:extLst>
          </p:cNvPr>
          <p:cNvSpPr>
            <a:spLocks noGrp="1"/>
          </p:cNvSpPr>
          <p:nvPr>
            <p:ph type="body" sz="quarter" idx="13"/>
          </p:nvPr>
        </p:nvSpPr>
        <p:spPr>
          <a:xfrm>
            <a:off x="119336" y="1556792"/>
            <a:ext cx="4392488" cy="4523972"/>
          </a:xfrm>
        </p:spPr>
        <p:txBody>
          <a:bodyPr/>
          <a:lstStyle/>
          <a:p>
            <a:pPr lvl="1">
              <a:buClr>
                <a:srgbClr val="000000"/>
              </a:buClr>
            </a:pPr>
            <a:r>
              <a:rPr lang="de-DE" dirty="0"/>
              <a:t>differenzierte Darstellung der Datenfelder für:</a:t>
            </a:r>
          </a:p>
          <a:p>
            <a:pPr lvl="1">
              <a:buClr>
                <a:srgbClr val="000000"/>
              </a:buClr>
            </a:pPr>
            <a:r>
              <a:rPr lang="de-DE" dirty="0"/>
              <a:t>Bevorzugter Titel, Abweichender Titel, Bevorzugter Titel in einem anderen Datenbestand eines Werks </a:t>
            </a:r>
            <a:r>
              <a:rPr lang="de-DE" b="1" dirty="0"/>
              <a:t>mit</a:t>
            </a:r>
            <a:r>
              <a:rPr lang="de-DE" dirty="0"/>
              <a:t> und </a:t>
            </a:r>
            <a:r>
              <a:rPr lang="de-DE" b="1" dirty="0"/>
              <a:t>ohne</a:t>
            </a:r>
            <a:r>
              <a:rPr lang="de-DE" dirty="0"/>
              <a:t> geistigen Schöpfer</a:t>
            </a:r>
          </a:p>
          <a:p>
            <a:pPr lvl="1">
              <a:buClr>
                <a:srgbClr val="000000"/>
              </a:buClr>
            </a:pPr>
            <a:r>
              <a:rPr lang="de-DE" dirty="0"/>
              <a:t>sowie Beziehungen zu einem Werk </a:t>
            </a:r>
            <a:r>
              <a:rPr lang="de-DE" b="1" dirty="0"/>
              <a:t>mit</a:t>
            </a:r>
            <a:r>
              <a:rPr lang="de-DE" dirty="0"/>
              <a:t> und </a:t>
            </a:r>
            <a:r>
              <a:rPr lang="de-DE" b="1" dirty="0"/>
              <a:t>ohne</a:t>
            </a:r>
            <a:r>
              <a:rPr lang="de-DE" dirty="0"/>
              <a:t> geistigen Schöpfer</a:t>
            </a:r>
          </a:p>
        </p:txBody>
      </p:sp>
      <p:sp>
        <p:nvSpPr>
          <p:cNvPr id="4" name="Fußzeilenplatzhalter 3">
            <a:extLst>
              <a:ext uri="{FF2B5EF4-FFF2-40B4-BE49-F238E27FC236}">
                <a16:creationId xmlns:a16="http://schemas.microsoft.com/office/drawing/2014/main" id="{74A63D21-C983-63E2-2676-008D34DD663B}"/>
              </a:ext>
            </a:extLst>
          </p:cNvPr>
          <p:cNvSpPr>
            <a:spLocks noGrp="1"/>
          </p:cNvSpPr>
          <p:nvPr>
            <p:ph type="ftr" sz="quarter" idx="14"/>
          </p:nvPr>
        </p:nvSpPr>
        <p:spPr/>
        <p:txBody>
          <a:bodyPr/>
          <a:lstStyle/>
          <a:p>
            <a:r>
              <a:rPr lang="de-DE"/>
              <a:t>Praxis-Update GND-Dokumentation | Teil 2.4 Bereich Datenmodell | Stand: 20.02.2026 | CC0 1.0 Universal</a:t>
            </a:r>
            <a:endParaRPr lang="de-DE" dirty="0"/>
          </a:p>
        </p:txBody>
      </p:sp>
      <p:sp>
        <p:nvSpPr>
          <p:cNvPr id="5" name="Foliennummernplatzhalter 4">
            <a:extLst>
              <a:ext uri="{FF2B5EF4-FFF2-40B4-BE49-F238E27FC236}">
                <a16:creationId xmlns:a16="http://schemas.microsoft.com/office/drawing/2014/main" id="{9F18429F-9735-DB31-745A-EE4BE62BA049}"/>
              </a:ext>
            </a:extLst>
          </p:cNvPr>
          <p:cNvSpPr>
            <a:spLocks noGrp="1"/>
          </p:cNvSpPr>
          <p:nvPr>
            <p:ph type="sldNum" sz="quarter" idx="4"/>
          </p:nvPr>
        </p:nvSpPr>
        <p:spPr/>
        <p:txBody>
          <a:bodyPr/>
          <a:lstStyle/>
          <a:p>
            <a:fld id="{37474561-2573-4254-9F43-70AFC27DF993}" type="slidenum">
              <a:rPr lang="de-DE" b="1" smtClean="0"/>
              <a:pPr/>
              <a:t>15</a:t>
            </a:fld>
            <a:r>
              <a:rPr lang="de-DE" dirty="0"/>
              <a:t> | </a:t>
            </a:r>
            <a:r>
              <a:rPr lang="de-DE" dirty="0" smtClean="0"/>
              <a:t>29</a:t>
            </a:r>
            <a:endParaRPr lang="de-DE" dirty="0"/>
          </a:p>
        </p:txBody>
      </p:sp>
      <p:sp>
        <p:nvSpPr>
          <p:cNvPr id="11" name="Textfeld 10"/>
          <p:cNvSpPr txBox="1"/>
          <p:nvPr/>
        </p:nvSpPr>
        <p:spPr>
          <a:xfrm>
            <a:off x="335360" y="808439"/>
            <a:ext cx="11377264" cy="931024"/>
          </a:xfrm>
          <a:prstGeom prst="rect">
            <a:avLst/>
          </a:prstGeom>
          <a:noFill/>
        </p:spPr>
        <p:txBody>
          <a:bodyPr wrap="square" rtlCol="0">
            <a:spAutoFit/>
          </a:bodyPr>
          <a:lstStyle/>
          <a:p>
            <a:pPr marL="0" lvl="1"/>
            <a:r>
              <a:rPr lang="de-DE" sz="2400" b="1" dirty="0"/>
              <a:t>Besonderheiten – Werk mit und ohne geistigen Schöpfer</a:t>
            </a:r>
          </a:p>
          <a:p>
            <a:pPr marL="0" lvl="1">
              <a:lnSpc>
                <a:spcPts val="1500"/>
              </a:lnSpc>
            </a:pPr>
            <a:endParaRPr lang="de-DE" sz="2400" b="1" dirty="0">
              <a:latin typeface="+mj-lt"/>
              <a:cs typeface="Segoe UI" panose="020B0502040204020203" pitchFamily="34" charset="0"/>
            </a:endParaRPr>
          </a:p>
          <a:p>
            <a:endParaRPr lang="de-DE" dirty="0"/>
          </a:p>
        </p:txBody>
      </p:sp>
      <p:pic>
        <p:nvPicPr>
          <p:cNvPr id="6" name="Grafik 5"/>
          <p:cNvPicPr>
            <a:picLocks noChangeAspect="1"/>
          </p:cNvPicPr>
          <p:nvPr/>
        </p:nvPicPr>
        <p:blipFill rotWithShape="1">
          <a:blip r:embed="rId3">
            <a:extLst>
              <a:ext uri="{28A0092B-C50C-407E-A947-70E740481C1C}">
                <a14:useLocalDpi xmlns:a14="http://schemas.microsoft.com/office/drawing/2010/main" val="0"/>
              </a:ext>
            </a:extLst>
          </a:blip>
          <a:srcRect r="12653"/>
          <a:stretch/>
        </p:blipFill>
        <p:spPr>
          <a:xfrm>
            <a:off x="4717700" y="1476385"/>
            <a:ext cx="7006198" cy="4686954"/>
          </a:xfrm>
          <a:prstGeom prst="rect">
            <a:avLst/>
          </a:prstGeom>
          <a:ln>
            <a:solidFill>
              <a:schemeClr val="tx1"/>
            </a:solidFill>
          </a:ln>
        </p:spPr>
      </p:pic>
    </p:spTree>
    <p:extLst>
      <p:ext uri="{BB962C8B-B14F-4D97-AF65-F5344CB8AC3E}">
        <p14:creationId xmlns:p14="http://schemas.microsoft.com/office/powerpoint/2010/main" val="23188377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A358065-B827-4B01-FEAF-0CCB7CBFD1EC}"/>
              </a:ext>
            </a:extLst>
          </p:cNvPr>
          <p:cNvSpPr>
            <a:spLocks noGrp="1"/>
          </p:cNvSpPr>
          <p:nvPr>
            <p:ph type="title"/>
          </p:nvPr>
        </p:nvSpPr>
        <p:spPr/>
        <p:txBody>
          <a:bodyPr/>
          <a:lstStyle/>
          <a:p>
            <a:r>
              <a:rPr lang="de-DE" dirty="0"/>
              <a:t>1. GND Datenfeld-/Unterfeldliste in den Formaten PICA3, Alma, Aleph (13)</a:t>
            </a:r>
          </a:p>
        </p:txBody>
      </p:sp>
      <p:sp>
        <p:nvSpPr>
          <p:cNvPr id="4" name="Fußzeilenplatzhalter 3">
            <a:extLst>
              <a:ext uri="{FF2B5EF4-FFF2-40B4-BE49-F238E27FC236}">
                <a16:creationId xmlns:a16="http://schemas.microsoft.com/office/drawing/2014/main" id="{74A63D21-C983-63E2-2676-008D34DD663B}"/>
              </a:ext>
            </a:extLst>
          </p:cNvPr>
          <p:cNvSpPr>
            <a:spLocks noGrp="1"/>
          </p:cNvSpPr>
          <p:nvPr>
            <p:ph type="ftr" sz="quarter" idx="14"/>
          </p:nvPr>
        </p:nvSpPr>
        <p:spPr/>
        <p:txBody>
          <a:bodyPr/>
          <a:lstStyle/>
          <a:p>
            <a:r>
              <a:rPr lang="de-DE"/>
              <a:t>Praxis-Update GND-Dokumentation | Teil 2.4 Bereich Datenmodell | Stand: 20.02.2026 | CC0 1.0 Universal</a:t>
            </a:r>
            <a:endParaRPr lang="de-DE" dirty="0"/>
          </a:p>
        </p:txBody>
      </p:sp>
      <p:sp>
        <p:nvSpPr>
          <p:cNvPr id="5" name="Foliennummernplatzhalter 4">
            <a:extLst>
              <a:ext uri="{FF2B5EF4-FFF2-40B4-BE49-F238E27FC236}">
                <a16:creationId xmlns:a16="http://schemas.microsoft.com/office/drawing/2014/main" id="{9F18429F-9735-DB31-745A-EE4BE62BA049}"/>
              </a:ext>
            </a:extLst>
          </p:cNvPr>
          <p:cNvSpPr>
            <a:spLocks noGrp="1"/>
          </p:cNvSpPr>
          <p:nvPr>
            <p:ph type="sldNum" sz="quarter" idx="4"/>
          </p:nvPr>
        </p:nvSpPr>
        <p:spPr/>
        <p:txBody>
          <a:bodyPr/>
          <a:lstStyle/>
          <a:p>
            <a:fld id="{37474561-2573-4254-9F43-70AFC27DF993}" type="slidenum">
              <a:rPr lang="de-DE" b="1" smtClean="0"/>
              <a:pPr/>
              <a:t>16</a:t>
            </a:fld>
            <a:r>
              <a:rPr lang="de-DE" dirty="0"/>
              <a:t> | </a:t>
            </a:r>
            <a:r>
              <a:rPr lang="de-DE" dirty="0" smtClean="0"/>
              <a:t>29</a:t>
            </a:r>
            <a:endParaRPr lang="de-DE" dirty="0"/>
          </a:p>
        </p:txBody>
      </p:sp>
      <p:sp>
        <p:nvSpPr>
          <p:cNvPr id="11" name="Textfeld 10"/>
          <p:cNvSpPr txBox="1"/>
          <p:nvPr/>
        </p:nvSpPr>
        <p:spPr>
          <a:xfrm>
            <a:off x="335360" y="808439"/>
            <a:ext cx="11377264" cy="931024"/>
          </a:xfrm>
          <a:prstGeom prst="rect">
            <a:avLst/>
          </a:prstGeom>
          <a:noFill/>
        </p:spPr>
        <p:txBody>
          <a:bodyPr wrap="square" rtlCol="0">
            <a:spAutoFit/>
          </a:bodyPr>
          <a:lstStyle/>
          <a:p>
            <a:pPr marL="0" lvl="1"/>
            <a:r>
              <a:rPr lang="de-DE" sz="2400" b="1" dirty="0"/>
              <a:t>Besonderheiten – Werk mit und ohne geistigen Schöpfer in </a:t>
            </a:r>
            <a:r>
              <a:rPr lang="de-DE" sz="2400" b="1" u="sng" dirty="0">
                <a:highlight>
                  <a:srgbClr val="00FFFF"/>
                </a:highlight>
              </a:rPr>
              <a:t>PICA3</a:t>
            </a:r>
          </a:p>
          <a:p>
            <a:pPr marL="0" lvl="1">
              <a:lnSpc>
                <a:spcPts val="1500"/>
              </a:lnSpc>
            </a:pPr>
            <a:endParaRPr lang="de-DE" sz="2400" b="1" u="sng" dirty="0">
              <a:latin typeface="+mj-lt"/>
              <a:cs typeface="Segoe UI" panose="020B0502040204020203" pitchFamily="34" charset="0"/>
            </a:endParaRPr>
          </a:p>
          <a:p>
            <a:endParaRPr lang="de-DE" dirty="0"/>
          </a:p>
        </p:txBody>
      </p:sp>
      <p:pic>
        <p:nvPicPr>
          <p:cNvPr id="9" name="Grafik 8"/>
          <p:cNvPicPr>
            <a:picLocks noChangeAspect="1"/>
          </p:cNvPicPr>
          <p:nvPr/>
        </p:nvPicPr>
        <p:blipFill rotWithShape="1">
          <a:blip r:embed="rId3">
            <a:extLst>
              <a:ext uri="{28A0092B-C50C-407E-A947-70E740481C1C}">
                <a14:useLocalDpi xmlns:a14="http://schemas.microsoft.com/office/drawing/2010/main" val="0"/>
              </a:ext>
            </a:extLst>
          </a:blip>
          <a:srcRect t="9952"/>
          <a:stretch/>
        </p:blipFill>
        <p:spPr>
          <a:xfrm>
            <a:off x="3796732" y="2492896"/>
            <a:ext cx="8063086" cy="2401922"/>
          </a:xfrm>
          <a:prstGeom prst="rect">
            <a:avLst/>
          </a:prstGeom>
          <a:ln>
            <a:solidFill>
              <a:schemeClr val="tx1"/>
            </a:solidFill>
          </a:ln>
        </p:spPr>
      </p:pic>
      <p:sp>
        <p:nvSpPr>
          <p:cNvPr id="10" name="Textplatzhalter 2">
            <a:extLst>
              <a:ext uri="{FF2B5EF4-FFF2-40B4-BE49-F238E27FC236}">
                <a16:creationId xmlns:a16="http://schemas.microsoft.com/office/drawing/2014/main" id="{7EEC8C6D-D6C1-58D2-7660-6F349EA5AF2A}"/>
              </a:ext>
            </a:extLst>
          </p:cNvPr>
          <p:cNvSpPr txBox="1">
            <a:spLocks/>
          </p:cNvSpPr>
          <p:nvPr/>
        </p:nvSpPr>
        <p:spPr>
          <a:xfrm>
            <a:off x="119336" y="1556792"/>
            <a:ext cx="3352067" cy="4523972"/>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400" kern="1200">
                <a:solidFill>
                  <a:schemeClr val="tx1"/>
                </a:solidFill>
                <a:latin typeface="+mj-lt"/>
                <a:ea typeface="+mn-ea"/>
                <a:cs typeface="Segoe UI" panose="020B0502040204020203" pitchFamily="34" charset="0"/>
              </a:defRPr>
            </a:lvl1pPr>
            <a:lvl2pPr marL="658368" indent="-457200" algn="l" defTabSz="914400" rtl="0" eaLnBrk="1" latinLnBrk="0" hangingPunct="1">
              <a:lnSpc>
                <a:spcPct val="90000"/>
              </a:lnSpc>
              <a:spcBef>
                <a:spcPts val="200"/>
              </a:spcBef>
              <a:spcAft>
                <a:spcPts val="400"/>
              </a:spcAft>
              <a:buClr>
                <a:schemeClr val="tx1"/>
              </a:buClr>
              <a:buFont typeface="Arial" panose="020B0604020202020204" pitchFamily="34" charset="0"/>
              <a:buChar char="•"/>
              <a:defRPr sz="2400" kern="1200">
                <a:solidFill>
                  <a:schemeClr val="tx1"/>
                </a:solidFill>
                <a:latin typeface="+mj-lt"/>
                <a:ea typeface="+mn-ea"/>
                <a:cs typeface="Segoe UI" panose="020B0502040204020203" pitchFamily="34" charset="0"/>
              </a:defRPr>
            </a:lvl2pPr>
            <a:lvl3pPr marL="726948" indent="-342900" algn="l" defTabSz="914400" rtl="0" eaLnBrk="1" latinLnBrk="0" hangingPunct="1">
              <a:lnSpc>
                <a:spcPct val="90000"/>
              </a:lnSpc>
              <a:spcBef>
                <a:spcPts val="200"/>
              </a:spcBef>
              <a:spcAft>
                <a:spcPts val="400"/>
              </a:spcAft>
              <a:buClr>
                <a:schemeClr val="tx1"/>
              </a:buClr>
              <a:buFont typeface="Arial" panose="020B0604020202020204" pitchFamily="34" charset="0"/>
              <a:buChar char="•"/>
              <a:defRPr sz="2400" kern="1200">
                <a:solidFill>
                  <a:schemeClr val="tx1"/>
                </a:solidFill>
                <a:latin typeface="+mj-lt"/>
                <a:ea typeface="+mn-ea"/>
                <a:cs typeface="Segoe UI" panose="020B0502040204020203"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lvl="1">
              <a:buClr>
                <a:srgbClr val="000000"/>
              </a:buClr>
            </a:pPr>
            <a:endParaRPr lang="de-DE" dirty="0"/>
          </a:p>
          <a:p>
            <a:pPr lvl="1">
              <a:buClr>
                <a:srgbClr val="000000"/>
              </a:buClr>
            </a:pPr>
            <a:endParaRPr lang="de-DE" dirty="0"/>
          </a:p>
          <a:p>
            <a:pPr lvl="1">
              <a:buClr>
                <a:srgbClr val="000000"/>
              </a:buClr>
            </a:pPr>
            <a:r>
              <a:rPr lang="de-DE" dirty="0"/>
              <a:t>Relevante Datenfeld-beschreibungen für Bevorzugter Titel  eines Werks mit und ohne geistigen Schöpfer</a:t>
            </a:r>
          </a:p>
          <a:p>
            <a:pPr marL="201168" lvl="1" indent="0">
              <a:buClr>
                <a:srgbClr val="000000"/>
              </a:buClr>
              <a:buFont typeface="Arial" panose="020B0604020202020204" pitchFamily="34" charset="0"/>
              <a:buNone/>
            </a:pPr>
            <a:endParaRPr lang="de-DE" dirty="0"/>
          </a:p>
        </p:txBody>
      </p:sp>
    </p:spTree>
    <p:extLst>
      <p:ext uri="{BB962C8B-B14F-4D97-AF65-F5344CB8AC3E}">
        <p14:creationId xmlns:p14="http://schemas.microsoft.com/office/powerpoint/2010/main" val="16009911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Grafik 7"/>
          <p:cNvPicPr>
            <a:picLocks noChangeAspect="1"/>
          </p:cNvPicPr>
          <p:nvPr/>
        </p:nvPicPr>
        <p:blipFill rotWithShape="1">
          <a:blip r:embed="rId3">
            <a:extLst>
              <a:ext uri="{28A0092B-C50C-407E-A947-70E740481C1C}">
                <a14:useLocalDpi xmlns:a14="http://schemas.microsoft.com/office/drawing/2010/main" val="0"/>
              </a:ext>
            </a:extLst>
          </a:blip>
          <a:srcRect t="19765"/>
          <a:stretch/>
        </p:blipFill>
        <p:spPr>
          <a:xfrm>
            <a:off x="3777047" y="1576115"/>
            <a:ext cx="8226938" cy="649693"/>
          </a:xfrm>
          <a:prstGeom prst="rect">
            <a:avLst/>
          </a:prstGeom>
        </p:spPr>
      </p:pic>
      <p:sp>
        <p:nvSpPr>
          <p:cNvPr id="2" name="Titel 1">
            <a:extLst>
              <a:ext uri="{FF2B5EF4-FFF2-40B4-BE49-F238E27FC236}">
                <a16:creationId xmlns:a16="http://schemas.microsoft.com/office/drawing/2014/main" id="{CA358065-B827-4B01-FEAF-0CCB7CBFD1EC}"/>
              </a:ext>
            </a:extLst>
          </p:cNvPr>
          <p:cNvSpPr>
            <a:spLocks noGrp="1"/>
          </p:cNvSpPr>
          <p:nvPr>
            <p:ph type="title"/>
          </p:nvPr>
        </p:nvSpPr>
        <p:spPr/>
        <p:txBody>
          <a:bodyPr/>
          <a:lstStyle/>
          <a:p>
            <a:r>
              <a:rPr lang="de-DE" dirty="0"/>
              <a:t>1. GND Datenfeld-/Unterfeldliste in den Formaten PICA3, Alma, Aleph (14)</a:t>
            </a:r>
          </a:p>
        </p:txBody>
      </p:sp>
      <p:sp>
        <p:nvSpPr>
          <p:cNvPr id="3" name="Textplatzhalter 2">
            <a:extLst>
              <a:ext uri="{FF2B5EF4-FFF2-40B4-BE49-F238E27FC236}">
                <a16:creationId xmlns:a16="http://schemas.microsoft.com/office/drawing/2014/main" id="{7EEC8C6D-D6C1-58D2-7660-6F349EA5AF2A}"/>
              </a:ext>
            </a:extLst>
          </p:cNvPr>
          <p:cNvSpPr>
            <a:spLocks noGrp="1"/>
          </p:cNvSpPr>
          <p:nvPr>
            <p:ph type="body" sz="quarter" idx="13"/>
          </p:nvPr>
        </p:nvSpPr>
        <p:spPr>
          <a:xfrm>
            <a:off x="119336" y="1556792"/>
            <a:ext cx="3352067" cy="4523972"/>
          </a:xfrm>
        </p:spPr>
        <p:txBody>
          <a:bodyPr/>
          <a:lstStyle/>
          <a:p>
            <a:pPr lvl="1">
              <a:buClr>
                <a:srgbClr val="000000"/>
              </a:buClr>
            </a:pPr>
            <a:endParaRPr lang="de-DE" dirty="0"/>
          </a:p>
          <a:p>
            <a:pPr lvl="1">
              <a:buClr>
                <a:srgbClr val="000000"/>
              </a:buClr>
            </a:pPr>
            <a:endParaRPr lang="de-DE" dirty="0"/>
          </a:p>
          <a:p>
            <a:pPr lvl="1">
              <a:buClr>
                <a:srgbClr val="000000"/>
              </a:buClr>
            </a:pPr>
            <a:r>
              <a:rPr lang="de-DE" dirty="0"/>
              <a:t>Relevante Datenfeld-beschreibungen für den bevorzugten Titel  eines Werks mit und ohne geistigen Schöpfer</a:t>
            </a:r>
          </a:p>
          <a:p>
            <a:pPr marL="201168" lvl="1" indent="0">
              <a:buClr>
                <a:srgbClr val="000000"/>
              </a:buClr>
              <a:buNone/>
            </a:pPr>
            <a:endParaRPr lang="de-DE" dirty="0"/>
          </a:p>
        </p:txBody>
      </p:sp>
      <p:sp>
        <p:nvSpPr>
          <p:cNvPr id="4" name="Fußzeilenplatzhalter 3">
            <a:extLst>
              <a:ext uri="{FF2B5EF4-FFF2-40B4-BE49-F238E27FC236}">
                <a16:creationId xmlns:a16="http://schemas.microsoft.com/office/drawing/2014/main" id="{74A63D21-C983-63E2-2676-008D34DD663B}"/>
              </a:ext>
            </a:extLst>
          </p:cNvPr>
          <p:cNvSpPr>
            <a:spLocks noGrp="1"/>
          </p:cNvSpPr>
          <p:nvPr>
            <p:ph type="ftr" sz="quarter" idx="14"/>
          </p:nvPr>
        </p:nvSpPr>
        <p:spPr/>
        <p:txBody>
          <a:bodyPr/>
          <a:lstStyle/>
          <a:p>
            <a:r>
              <a:rPr lang="de-DE"/>
              <a:t>Praxis-Update GND-Dokumentation | Teil 2.4 Bereich Datenmodell | Stand: 20.02.2026 | CC0 1.0 Universal</a:t>
            </a:r>
            <a:endParaRPr lang="de-DE" dirty="0"/>
          </a:p>
        </p:txBody>
      </p:sp>
      <p:sp>
        <p:nvSpPr>
          <p:cNvPr id="5" name="Foliennummernplatzhalter 4">
            <a:extLst>
              <a:ext uri="{FF2B5EF4-FFF2-40B4-BE49-F238E27FC236}">
                <a16:creationId xmlns:a16="http://schemas.microsoft.com/office/drawing/2014/main" id="{9F18429F-9735-DB31-745A-EE4BE62BA049}"/>
              </a:ext>
            </a:extLst>
          </p:cNvPr>
          <p:cNvSpPr>
            <a:spLocks noGrp="1"/>
          </p:cNvSpPr>
          <p:nvPr>
            <p:ph type="sldNum" sz="quarter" idx="4"/>
          </p:nvPr>
        </p:nvSpPr>
        <p:spPr/>
        <p:txBody>
          <a:bodyPr/>
          <a:lstStyle/>
          <a:p>
            <a:fld id="{37474561-2573-4254-9F43-70AFC27DF993}" type="slidenum">
              <a:rPr lang="de-DE" b="1" smtClean="0"/>
              <a:pPr/>
              <a:t>17</a:t>
            </a:fld>
            <a:r>
              <a:rPr lang="de-DE" dirty="0"/>
              <a:t> | </a:t>
            </a:r>
            <a:r>
              <a:rPr lang="de-DE" dirty="0" smtClean="0"/>
              <a:t>29</a:t>
            </a:r>
            <a:endParaRPr lang="de-DE" dirty="0"/>
          </a:p>
        </p:txBody>
      </p:sp>
      <p:sp>
        <p:nvSpPr>
          <p:cNvPr id="11" name="Textfeld 10"/>
          <p:cNvSpPr txBox="1"/>
          <p:nvPr/>
        </p:nvSpPr>
        <p:spPr>
          <a:xfrm>
            <a:off x="335360" y="808439"/>
            <a:ext cx="11377264" cy="738664"/>
          </a:xfrm>
          <a:prstGeom prst="rect">
            <a:avLst/>
          </a:prstGeom>
          <a:noFill/>
        </p:spPr>
        <p:txBody>
          <a:bodyPr wrap="square" rtlCol="0">
            <a:spAutoFit/>
          </a:bodyPr>
          <a:lstStyle/>
          <a:p>
            <a:pPr marL="0" lvl="1"/>
            <a:r>
              <a:rPr lang="de-DE" sz="2400" b="1" dirty="0"/>
              <a:t>Besonderheiten – Werk mit und ohne geistigen Schöpfer in </a:t>
            </a:r>
            <a:r>
              <a:rPr lang="de-DE" sz="2400" b="1" u="sng" dirty="0">
                <a:highlight>
                  <a:srgbClr val="00FFFF"/>
                </a:highlight>
              </a:rPr>
              <a:t>Alma</a:t>
            </a:r>
            <a:endParaRPr lang="de-DE" sz="2400" b="1" u="sng" dirty="0">
              <a:highlight>
                <a:srgbClr val="00FFFF"/>
              </a:highlight>
              <a:latin typeface="+mj-lt"/>
              <a:cs typeface="Segoe UI" panose="020B0502040204020203" pitchFamily="34" charset="0"/>
            </a:endParaRPr>
          </a:p>
          <a:p>
            <a:endParaRPr lang="de-DE" dirty="0"/>
          </a:p>
        </p:txBody>
      </p:sp>
      <p:pic>
        <p:nvPicPr>
          <p:cNvPr id="6" name="Grafik 5"/>
          <p:cNvPicPr>
            <a:picLocks noChangeAspect="1"/>
          </p:cNvPicPr>
          <p:nvPr/>
        </p:nvPicPr>
        <p:blipFill rotWithShape="1">
          <a:blip r:embed="rId4">
            <a:extLst>
              <a:ext uri="{28A0092B-C50C-407E-A947-70E740481C1C}">
                <a14:useLocalDpi xmlns:a14="http://schemas.microsoft.com/office/drawing/2010/main" val="0"/>
              </a:ext>
            </a:extLst>
          </a:blip>
          <a:srcRect t="5220" r="37247"/>
          <a:stretch/>
        </p:blipFill>
        <p:spPr>
          <a:xfrm>
            <a:off x="3762764" y="2205848"/>
            <a:ext cx="7949860" cy="3601497"/>
          </a:xfrm>
          <a:prstGeom prst="rect">
            <a:avLst/>
          </a:prstGeom>
          <a:ln>
            <a:solidFill>
              <a:schemeClr val="tx1"/>
            </a:solidFill>
          </a:ln>
        </p:spPr>
      </p:pic>
      <p:sp>
        <p:nvSpPr>
          <p:cNvPr id="10" name="Textplatzhalter 2">
            <a:extLst>
              <a:ext uri="{FF2B5EF4-FFF2-40B4-BE49-F238E27FC236}">
                <a16:creationId xmlns:a16="http://schemas.microsoft.com/office/drawing/2014/main" id="{7EEC8C6D-D6C1-58D2-7660-6F349EA5AF2A}"/>
              </a:ext>
            </a:extLst>
          </p:cNvPr>
          <p:cNvSpPr txBox="1">
            <a:spLocks/>
          </p:cNvSpPr>
          <p:nvPr/>
        </p:nvSpPr>
        <p:spPr>
          <a:xfrm>
            <a:off x="324541" y="2047895"/>
            <a:ext cx="2819131" cy="4019916"/>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400" kern="1200">
                <a:solidFill>
                  <a:schemeClr val="tx1"/>
                </a:solidFill>
                <a:latin typeface="+mj-lt"/>
                <a:ea typeface="+mn-ea"/>
                <a:cs typeface="Segoe UI" panose="020B0502040204020203" pitchFamily="34" charset="0"/>
              </a:defRPr>
            </a:lvl1pPr>
            <a:lvl2pPr marL="658368" indent="-457200" algn="l" defTabSz="914400" rtl="0" eaLnBrk="1" latinLnBrk="0" hangingPunct="1">
              <a:lnSpc>
                <a:spcPct val="90000"/>
              </a:lnSpc>
              <a:spcBef>
                <a:spcPts val="200"/>
              </a:spcBef>
              <a:spcAft>
                <a:spcPts val="400"/>
              </a:spcAft>
              <a:buClr>
                <a:schemeClr val="tx1"/>
              </a:buClr>
              <a:buFont typeface="Arial" panose="020B0604020202020204" pitchFamily="34" charset="0"/>
              <a:buChar char="•"/>
              <a:defRPr sz="2400" kern="1200">
                <a:solidFill>
                  <a:schemeClr val="tx1"/>
                </a:solidFill>
                <a:latin typeface="+mj-lt"/>
                <a:ea typeface="+mn-ea"/>
                <a:cs typeface="Segoe UI" panose="020B0502040204020203" pitchFamily="34" charset="0"/>
              </a:defRPr>
            </a:lvl2pPr>
            <a:lvl3pPr marL="726948" indent="-342900" algn="l" defTabSz="914400" rtl="0" eaLnBrk="1" latinLnBrk="0" hangingPunct="1">
              <a:lnSpc>
                <a:spcPct val="90000"/>
              </a:lnSpc>
              <a:spcBef>
                <a:spcPts val="200"/>
              </a:spcBef>
              <a:spcAft>
                <a:spcPts val="400"/>
              </a:spcAft>
              <a:buClr>
                <a:schemeClr val="tx1"/>
              </a:buClr>
              <a:buFont typeface="Arial" panose="020B0604020202020204" pitchFamily="34" charset="0"/>
              <a:buChar char="•"/>
              <a:defRPr sz="2400" kern="1200">
                <a:solidFill>
                  <a:schemeClr val="tx1"/>
                </a:solidFill>
                <a:latin typeface="+mj-lt"/>
                <a:ea typeface="+mn-ea"/>
                <a:cs typeface="Segoe UI" panose="020B0502040204020203"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buFont typeface="Calibri" panose="020F0502020204030204" pitchFamily="34" charset="0"/>
              <a:buNone/>
            </a:pPr>
            <a:endParaRPr lang="de-DE" dirty="0"/>
          </a:p>
          <a:p>
            <a:pPr lvl="1">
              <a:buClr>
                <a:srgbClr val="000000"/>
              </a:buClr>
            </a:pPr>
            <a:endParaRPr lang="de-DE" dirty="0"/>
          </a:p>
        </p:txBody>
      </p:sp>
    </p:spTree>
    <p:extLst>
      <p:ext uri="{BB962C8B-B14F-4D97-AF65-F5344CB8AC3E}">
        <p14:creationId xmlns:p14="http://schemas.microsoft.com/office/powerpoint/2010/main" val="1187858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3374" y="1609262"/>
            <a:ext cx="8129770" cy="534427"/>
          </a:xfrm>
          <a:prstGeom prst="rect">
            <a:avLst/>
          </a:prstGeom>
        </p:spPr>
      </p:pic>
      <p:sp>
        <p:nvSpPr>
          <p:cNvPr id="2" name="Titel 1">
            <a:extLst>
              <a:ext uri="{FF2B5EF4-FFF2-40B4-BE49-F238E27FC236}">
                <a16:creationId xmlns:a16="http://schemas.microsoft.com/office/drawing/2014/main" id="{CA358065-B827-4B01-FEAF-0CCB7CBFD1EC}"/>
              </a:ext>
            </a:extLst>
          </p:cNvPr>
          <p:cNvSpPr>
            <a:spLocks noGrp="1"/>
          </p:cNvSpPr>
          <p:nvPr>
            <p:ph type="title"/>
          </p:nvPr>
        </p:nvSpPr>
        <p:spPr/>
        <p:txBody>
          <a:bodyPr/>
          <a:lstStyle/>
          <a:p>
            <a:r>
              <a:rPr lang="de-DE" dirty="0"/>
              <a:t>1. GND Datenfeld-/Unterfeldliste in den Formaten PICA3, Alma, Aleph (15)</a:t>
            </a:r>
          </a:p>
        </p:txBody>
      </p:sp>
      <p:sp>
        <p:nvSpPr>
          <p:cNvPr id="3" name="Textplatzhalter 2">
            <a:extLst>
              <a:ext uri="{FF2B5EF4-FFF2-40B4-BE49-F238E27FC236}">
                <a16:creationId xmlns:a16="http://schemas.microsoft.com/office/drawing/2014/main" id="{7EEC8C6D-D6C1-58D2-7660-6F349EA5AF2A}"/>
              </a:ext>
            </a:extLst>
          </p:cNvPr>
          <p:cNvSpPr>
            <a:spLocks noGrp="1"/>
          </p:cNvSpPr>
          <p:nvPr>
            <p:ph type="body" sz="quarter" idx="13"/>
          </p:nvPr>
        </p:nvSpPr>
        <p:spPr>
          <a:xfrm>
            <a:off x="119336" y="1556792"/>
            <a:ext cx="3352067" cy="4523972"/>
          </a:xfrm>
        </p:spPr>
        <p:txBody>
          <a:bodyPr/>
          <a:lstStyle/>
          <a:p>
            <a:pPr lvl="1">
              <a:buClr>
                <a:srgbClr val="000000"/>
              </a:buClr>
            </a:pPr>
            <a:endParaRPr lang="de-DE" dirty="0"/>
          </a:p>
          <a:p>
            <a:pPr lvl="1">
              <a:buClr>
                <a:srgbClr val="000000"/>
              </a:buClr>
            </a:pPr>
            <a:endParaRPr lang="de-DE" dirty="0"/>
          </a:p>
          <a:p>
            <a:pPr lvl="1">
              <a:buClr>
                <a:srgbClr val="000000"/>
              </a:buClr>
            </a:pPr>
            <a:r>
              <a:rPr lang="de-DE" dirty="0"/>
              <a:t>Relevante Datenfeld-beschreibungen für bevorzugter Titel  eines Werks mit und ohne geistigen Schöpfer</a:t>
            </a:r>
          </a:p>
          <a:p>
            <a:pPr marL="201168" lvl="1" indent="0">
              <a:buClr>
                <a:srgbClr val="000000"/>
              </a:buClr>
              <a:buNone/>
            </a:pPr>
            <a:endParaRPr lang="de-DE" dirty="0"/>
          </a:p>
        </p:txBody>
      </p:sp>
      <p:sp>
        <p:nvSpPr>
          <p:cNvPr id="4" name="Fußzeilenplatzhalter 3">
            <a:extLst>
              <a:ext uri="{FF2B5EF4-FFF2-40B4-BE49-F238E27FC236}">
                <a16:creationId xmlns:a16="http://schemas.microsoft.com/office/drawing/2014/main" id="{74A63D21-C983-63E2-2676-008D34DD663B}"/>
              </a:ext>
            </a:extLst>
          </p:cNvPr>
          <p:cNvSpPr>
            <a:spLocks noGrp="1"/>
          </p:cNvSpPr>
          <p:nvPr>
            <p:ph type="ftr" sz="quarter" idx="14"/>
          </p:nvPr>
        </p:nvSpPr>
        <p:spPr/>
        <p:txBody>
          <a:bodyPr/>
          <a:lstStyle/>
          <a:p>
            <a:r>
              <a:rPr lang="de-DE"/>
              <a:t>Praxis-Update GND-Dokumentation | Teil 2.4 Bereich Datenmodell | Stand: 20.02.2026 | CC0 1.0 Universal</a:t>
            </a:r>
            <a:endParaRPr lang="de-DE" dirty="0"/>
          </a:p>
        </p:txBody>
      </p:sp>
      <p:sp>
        <p:nvSpPr>
          <p:cNvPr id="5" name="Foliennummernplatzhalter 4">
            <a:extLst>
              <a:ext uri="{FF2B5EF4-FFF2-40B4-BE49-F238E27FC236}">
                <a16:creationId xmlns:a16="http://schemas.microsoft.com/office/drawing/2014/main" id="{9F18429F-9735-DB31-745A-EE4BE62BA049}"/>
              </a:ext>
            </a:extLst>
          </p:cNvPr>
          <p:cNvSpPr>
            <a:spLocks noGrp="1"/>
          </p:cNvSpPr>
          <p:nvPr>
            <p:ph type="sldNum" sz="quarter" idx="4"/>
          </p:nvPr>
        </p:nvSpPr>
        <p:spPr/>
        <p:txBody>
          <a:bodyPr/>
          <a:lstStyle/>
          <a:p>
            <a:fld id="{37474561-2573-4254-9F43-70AFC27DF993}" type="slidenum">
              <a:rPr lang="de-DE" b="1" smtClean="0"/>
              <a:pPr/>
              <a:t>18</a:t>
            </a:fld>
            <a:r>
              <a:rPr lang="de-DE" dirty="0"/>
              <a:t> | </a:t>
            </a:r>
            <a:r>
              <a:rPr lang="de-DE" dirty="0" smtClean="0"/>
              <a:t>29</a:t>
            </a:r>
            <a:endParaRPr lang="de-DE" dirty="0"/>
          </a:p>
        </p:txBody>
      </p:sp>
      <p:sp>
        <p:nvSpPr>
          <p:cNvPr id="11" name="Textfeld 10"/>
          <p:cNvSpPr txBox="1"/>
          <p:nvPr/>
        </p:nvSpPr>
        <p:spPr>
          <a:xfrm>
            <a:off x="335360" y="808439"/>
            <a:ext cx="11377264" cy="738664"/>
          </a:xfrm>
          <a:prstGeom prst="rect">
            <a:avLst/>
          </a:prstGeom>
          <a:noFill/>
        </p:spPr>
        <p:txBody>
          <a:bodyPr wrap="square" rtlCol="0">
            <a:spAutoFit/>
          </a:bodyPr>
          <a:lstStyle/>
          <a:p>
            <a:pPr marL="0" lvl="1"/>
            <a:r>
              <a:rPr lang="de-DE" sz="2400" b="1" dirty="0"/>
              <a:t>Besonderheiten – Werk mit und ohne geistigem Schöpfer in </a:t>
            </a:r>
            <a:r>
              <a:rPr lang="de-DE" sz="2400" b="1" u="sng" dirty="0" err="1">
                <a:highlight>
                  <a:srgbClr val="00FFFF"/>
                </a:highlight>
              </a:rPr>
              <a:t>Aleph</a:t>
            </a:r>
            <a:endParaRPr lang="de-DE" sz="2400" b="1" u="sng" dirty="0">
              <a:highlight>
                <a:srgbClr val="00FFFF"/>
              </a:highlight>
              <a:latin typeface="+mj-lt"/>
              <a:cs typeface="Segoe UI" panose="020B0502040204020203" pitchFamily="34" charset="0"/>
            </a:endParaRPr>
          </a:p>
          <a:p>
            <a:endParaRPr lang="de-DE" dirty="0"/>
          </a:p>
        </p:txBody>
      </p:sp>
      <p:sp>
        <p:nvSpPr>
          <p:cNvPr id="10" name="Textplatzhalter 2">
            <a:extLst>
              <a:ext uri="{FF2B5EF4-FFF2-40B4-BE49-F238E27FC236}">
                <a16:creationId xmlns:a16="http://schemas.microsoft.com/office/drawing/2014/main" id="{7EEC8C6D-D6C1-58D2-7660-6F349EA5AF2A}"/>
              </a:ext>
            </a:extLst>
          </p:cNvPr>
          <p:cNvSpPr txBox="1">
            <a:spLocks/>
          </p:cNvSpPr>
          <p:nvPr/>
        </p:nvSpPr>
        <p:spPr>
          <a:xfrm>
            <a:off x="324541" y="2047895"/>
            <a:ext cx="2819131" cy="4019916"/>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400" kern="1200">
                <a:solidFill>
                  <a:schemeClr val="tx1"/>
                </a:solidFill>
                <a:latin typeface="+mj-lt"/>
                <a:ea typeface="+mn-ea"/>
                <a:cs typeface="Segoe UI" panose="020B0502040204020203" pitchFamily="34" charset="0"/>
              </a:defRPr>
            </a:lvl1pPr>
            <a:lvl2pPr marL="658368" indent="-457200" algn="l" defTabSz="914400" rtl="0" eaLnBrk="1" latinLnBrk="0" hangingPunct="1">
              <a:lnSpc>
                <a:spcPct val="90000"/>
              </a:lnSpc>
              <a:spcBef>
                <a:spcPts val="200"/>
              </a:spcBef>
              <a:spcAft>
                <a:spcPts val="400"/>
              </a:spcAft>
              <a:buClr>
                <a:schemeClr val="tx1"/>
              </a:buClr>
              <a:buFont typeface="Arial" panose="020B0604020202020204" pitchFamily="34" charset="0"/>
              <a:buChar char="•"/>
              <a:defRPr sz="2400" kern="1200">
                <a:solidFill>
                  <a:schemeClr val="tx1"/>
                </a:solidFill>
                <a:latin typeface="+mj-lt"/>
                <a:ea typeface="+mn-ea"/>
                <a:cs typeface="Segoe UI" panose="020B0502040204020203" pitchFamily="34" charset="0"/>
              </a:defRPr>
            </a:lvl2pPr>
            <a:lvl3pPr marL="726948" indent="-342900" algn="l" defTabSz="914400" rtl="0" eaLnBrk="1" latinLnBrk="0" hangingPunct="1">
              <a:lnSpc>
                <a:spcPct val="90000"/>
              </a:lnSpc>
              <a:spcBef>
                <a:spcPts val="200"/>
              </a:spcBef>
              <a:spcAft>
                <a:spcPts val="400"/>
              </a:spcAft>
              <a:buClr>
                <a:schemeClr val="tx1"/>
              </a:buClr>
              <a:buFont typeface="Arial" panose="020B0604020202020204" pitchFamily="34" charset="0"/>
              <a:buChar char="•"/>
              <a:defRPr sz="2400" kern="1200">
                <a:solidFill>
                  <a:schemeClr val="tx1"/>
                </a:solidFill>
                <a:latin typeface="+mj-lt"/>
                <a:ea typeface="+mn-ea"/>
                <a:cs typeface="Segoe UI" panose="020B0502040204020203"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buFont typeface="Calibri" panose="020F0502020204030204" pitchFamily="34" charset="0"/>
              <a:buNone/>
            </a:pPr>
            <a:endParaRPr lang="de-DE" dirty="0"/>
          </a:p>
          <a:p>
            <a:pPr lvl="1">
              <a:buClr>
                <a:srgbClr val="000000"/>
              </a:buClr>
            </a:pPr>
            <a:endParaRPr lang="de-DE" dirty="0"/>
          </a:p>
        </p:txBody>
      </p:sp>
      <p:pic>
        <p:nvPicPr>
          <p:cNvPr id="9" name="Grafik 8"/>
          <p:cNvPicPr>
            <a:picLocks noChangeAspect="1"/>
          </p:cNvPicPr>
          <p:nvPr/>
        </p:nvPicPr>
        <p:blipFill rotWithShape="1">
          <a:blip r:embed="rId4">
            <a:extLst>
              <a:ext uri="{28A0092B-C50C-407E-A947-70E740481C1C}">
                <a14:useLocalDpi xmlns:a14="http://schemas.microsoft.com/office/drawing/2010/main" val="0"/>
              </a:ext>
            </a:extLst>
          </a:blip>
          <a:srcRect r="38678"/>
          <a:stretch/>
        </p:blipFill>
        <p:spPr>
          <a:xfrm>
            <a:off x="3875940" y="2205848"/>
            <a:ext cx="8004638" cy="3965335"/>
          </a:xfrm>
          <a:prstGeom prst="rect">
            <a:avLst/>
          </a:prstGeom>
          <a:noFill/>
          <a:ln>
            <a:solidFill>
              <a:schemeClr val="tx1"/>
            </a:solidFill>
          </a:ln>
        </p:spPr>
      </p:pic>
    </p:spTree>
    <p:extLst>
      <p:ext uri="{BB962C8B-B14F-4D97-AF65-F5344CB8AC3E}">
        <p14:creationId xmlns:p14="http://schemas.microsoft.com/office/powerpoint/2010/main" val="22815372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fik 5">
            <a:extLst>
              <a:ext uri="{FF2B5EF4-FFF2-40B4-BE49-F238E27FC236}">
                <a16:creationId xmlns:a16="http://schemas.microsoft.com/office/drawing/2014/main" id="{9D9F8ACA-555A-6A87-8C1B-D3EE41E160A7}"/>
              </a:ext>
            </a:extLst>
          </p:cNvPr>
          <p:cNvPicPr>
            <a:picLocks noChangeAspect="1"/>
          </p:cNvPicPr>
          <p:nvPr/>
        </p:nvPicPr>
        <p:blipFill>
          <a:blip r:embed="rId3"/>
          <a:stretch>
            <a:fillRect/>
          </a:stretch>
        </p:blipFill>
        <p:spPr>
          <a:xfrm>
            <a:off x="191344" y="2987744"/>
            <a:ext cx="9073008" cy="3268628"/>
          </a:xfrm>
          <a:prstGeom prst="rect">
            <a:avLst/>
          </a:prstGeom>
          <a:ln w="12700">
            <a:solidFill>
              <a:schemeClr val="tx1"/>
            </a:solidFill>
          </a:ln>
        </p:spPr>
      </p:pic>
      <p:sp>
        <p:nvSpPr>
          <p:cNvPr id="2" name="Titel 1">
            <a:extLst>
              <a:ext uri="{FF2B5EF4-FFF2-40B4-BE49-F238E27FC236}">
                <a16:creationId xmlns:a16="http://schemas.microsoft.com/office/drawing/2014/main" id="{CA358065-B827-4B01-FEAF-0CCB7CBFD1EC}"/>
              </a:ext>
            </a:extLst>
          </p:cNvPr>
          <p:cNvSpPr>
            <a:spLocks noGrp="1"/>
          </p:cNvSpPr>
          <p:nvPr>
            <p:ph type="title"/>
          </p:nvPr>
        </p:nvSpPr>
        <p:spPr/>
        <p:txBody>
          <a:bodyPr>
            <a:normAutofit/>
          </a:bodyPr>
          <a:lstStyle/>
          <a:p>
            <a:r>
              <a:rPr lang="de-DE" sz="2800" dirty="0"/>
              <a:t>2. Satztypen und </a:t>
            </a:r>
            <a:r>
              <a:rPr lang="de-DE" sz="2800" dirty="0" err="1"/>
              <a:t>Entitätencodierungen</a:t>
            </a:r>
            <a:r>
              <a:rPr lang="de-DE" sz="2800" dirty="0"/>
              <a:t> (1)</a:t>
            </a:r>
            <a:endParaRPr lang="de-DE" dirty="0"/>
          </a:p>
        </p:txBody>
      </p:sp>
      <p:sp>
        <p:nvSpPr>
          <p:cNvPr id="4" name="Fußzeilenplatzhalter 3">
            <a:extLst>
              <a:ext uri="{FF2B5EF4-FFF2-40B4-BE49-F238E27FC236}">
                <a16:creationId xmlns:a16="http://schemas.microsoft.com/office/drawing/2014/main" id="{74A63D21-C983-63E2-2676-008D34DD663B}"/>
              </a:ext>
            </a:extLst>
          </p:cNvPr>
          <p:cNvSpPr>
            <a:spLocks noGrp="1"/>
          </p:cNvSpPr>
          <p:nvPr>
            <p:ph type="ftr" sz="quarter" idx="14"/>
          </p:nvPr>
        </p:nvSpPr>
        <p:spPr/>
        <p:txBody>
          <a:bodyPr/>
          <a:lstStyle/>
          <a:p>
            <a:r>
              <a:rPr lang="de-DE"/>
              <a:t>Praxis-Update GND-Dokumentation | Teil 2.4 Bereich Datenmodell | Stand: 20.02.2026 | CC0 1.0 Universal</a:t>
            </a:r>
            <a:endParaRPr lang="de-DE" dirty="0"/>
          </a:p>
        </p:txBody>
      </p:sp>
      <p:sp>
        <p:nvSpPr>
          <p:cNvPr id="5" name="Foliennummernplatzhalter 4">
            <a:extLst>
              <a:ext uri="{FF2B5EF4-FFF2-40B4-BE49-F238E27FC236}">
                <a16:creationId xmlns:a16="http://schemas.microsoft.com/office/drawing/2014/main" id="{9F18429F-9735-DB31-745A-EE4BE62BA049}"/>
              </a:ext>
            </a:extLst>
          </p:cNvPr>
          <p:cNvSpPr>
            <a:spLocks noGrp="1"/>
          </p:cNvSpPr>
          <p:nvPr>
            <p:ph type="sldNum" sz="quarter" idx="4"/>
          </p:nvPr>
        </p:nvSpPr>
        <p:spPr/>
        <p:txBody>
          <a:bodyPr/>
          <a:lstStyle/>
          <a:p>
            <a:fld id="{37474561-2573-4254-9F43-70AFC27DF993}" type="slidenum">
              <a:rPr lang="de-DE" b="1" smtClean="0"/>
              <a:pPr/>
              <a:t>19</a:t>
            </a:fld>
            <a:r>
              <a:rPr lang="de-DE" dirty="0"/>
              <a:t> | </a:t>
            </a:r>
            <a:r>
              <a:rPr lang="de-DE" dirty="0" smtClean="0"/>
              <a:t>29</a:t>
            </a:r>
            <a:endParaRPr lang="de-DE" dirty="0"/>
          </a:p>
        </p:txBody>
      </p:sp>
      <p:sp>
        <p:nvSpPr>
          <p:cNvPr id="14" name="Textplatzhalter 2">
            <a:extLst>
              <a:ext uri="{FF2B5EF4-FFF2-40B4-BE49-F238E27FC236}">
                <a16:creationId xmlns:a16="http://schemas.microsoft.com/office/drawing/2014/main" id="{5577788C-B3AB-31EF-3D97-92C644D312CC}"/>
              </a:ext>
            </a:extLst>
          </p:cNvPr>
          <p:cNvSpPr>
            <a:spLocks noGrp="1"/>
          </p:cNvSpPr>
          <p:nvPr>
            <p:ph type="body" sz="quarter" idx="13"/>
          </p:nvPr>
        </p:nvSpPr>
        <p:spPr>
          <a:xfrm>
            <a:off x="335360" y="836712"/>
            <a:ext cx="11521280" cy="5472608"/>
          </a:xfrm>
        </p:spPr>
        <p:txBody>
          <a:bodyPr/>
          <a:lstStyle/>
          <a:p>
            <a:r>
              <a:rPr lang="de-DE" dirty="0"/>
              <a:t>Satztypen: </a:t>
            </a:r>
            <a:br>
              <a:rPr lang="de-DE" dirty="0"/>
            </a:br>
            <a:r>
              <a:rPr lang="de-DE" dirty="0"/>
              <a:t>p=Person oder Familie, b=Körperschaft, f=Konferenz, g=</a:t>
            </a:r>
            <a:r>
              <a:rPr lang="de-DE" dirty="0" err="1"/>
              <a:t>Geografikum</a:t>
            </a:r>
            <a:r>
              <a:rPr lang="de-DE" dirty="0"/>
              <a:t>, u=Werk, s=Sachbegriff </a:t>
            </a:r>
          </a:p>
          <a:p>
            <a:r>
              <a:rPr lang="de-DE" dirty="0" err="1"/>
              <a:t>Entitätencodierungen</a:t>
            </a:r>
            <a:r>
              <a:rPr lang="de-DE" dirty="0"/>
              <a:t>:</a:t>
            </a:r>
            <a:br>
              <a:rPr lang="de-DE" dirty="0"/>
            </a:br>
            <a:r>
              <a:rPr lang="de-DE" dirty="0"/>
              <a:t>Kennzeichnung bestimmter Klassen von Entitäten</a:t>
            </a:r>
            <a:br>
              <a:rPr lang="de-DE" dirty="0"/>
            </a:br>
            <a:r>
              <a:rPr lang="de-DE" dirty="0"/>
              <a:t>Beispiel </a:t>
            </a:r>
            <a:r>
              <a:rPr lang="de-DE" dirty="0" err="1"/>
              <a:t>kif</a:t>
            </a:r>
            <a:r>
              <a:rPr lang="de-DE" dirty="0"/>
              <a:t> (Firma), </a:t>
            </a:r>
            <a:r>
              <a:rPr lang="de-DE" dirty="0" err="1"/>
              <a:t>kio</a:t>
            </a:r>
            <a:r>
              <a:rPr lang="de-DE" dirty="0"/>
              <a:t> (Organ einer Gebietskörperschaft) usw. beim Satztyp Körperschaft</a:t>
            </a:r>
          </a:p>
          <a:p>
            <a:endParaRPr lang="de-DE" dirty="0"/>
          </a:p>
        </p:txBody>
      </p:sp>
      <p:cxnSp>
        <p:nvCxnSpPr>
          <p:cNvPr id="3" name="Gerade Verbindung mit Pfeil 2">
            <a:extLst>
              <a:ext uri="{FF2B5EF4-FFF2-40B4-BE49-F238E27FC236}">
                <a16:creationId xmlns:a16="http://schemas.microsoft.com/office/drawing/2014/main" id="{37AADFB4-8295-3594-980E-732EFF600FA6}"/>
              </a:ext>
            </a:extLst>
          </p:cNvPr>
          <p:cNvCxnSpPr>
            <a:cxnSpLocks/>
          </p:cNvCxnSpPr>
          <p:nvPr/>
        </p:nvCxnSpPr>
        <p:spPr>
          <a:xfrm>
            <a:off x="1901586" y="4174356"/>
            <a:ext cx="950385" cy="447702"/>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12" name="Gruppieren 11">
            <a:extLst>
              <a:ext uri="{FF2B5EF4-FFF2-40B4-BE49-F238E27FC236}">
                <a16:creationId xmlns:a16="http://schemas.microsoft.com/office/drawing/2014/main" id="{08C26F5E-E68E-2393-7DFE-AB24EEA4A913}"/>
              </a:ext>
            </a:extLst>
          </p:cNvPr>
          <p:cNvGrpSpPr/>
          <p:nvPr/>
        </p:nvGrpSpPr>
        <p:grpSpPr>
          <a:xfrm>
            <a:off x="4427814" y="2896675"/>
            <a:ext cx="7572842" cy="3268629"/>
            <a:chOff x="4427814" y="2896675"/>
            <a:chExt cx="7572842" cy="3268629"/>
          </a:xfrm>
        </p:grpSpPr>
        <p:pic>
          <p:nvPicPr>
            <p:cNvPr id="15" name="Grafik 14">
              <a:extLst>
                <a:ext uri="{FF2B5EF4-FFF2-40B4-BE49-F238E27FC236}">
                  <a16:creationId xmlns:a16="http://schemas.microsoft.com/office/drawing/2014/main" id="{B4297494-DB0B-77E6-7918-CD756115BEFC}"/>
                </a:ext>
              </a:extLst>
            </p:cNvPr>
            <p:cNvPicPr>
              <a:picLocks noChangeAspect="1"/>
            </p:cNvPicPr>
            <p:nvPr/>
          </p:nvPicPr>
          <p:blipFill>
            <a:blip r:embed="rId4"/>
            <a:stretch>
              <a:fillRect/>
            </a:stretch>
          </p:blipFill>
          <p:spPr>
            <a:xfrm>
              <a:off x="4720214" y="2896675"/>
              <a:ext cx="7280442" cy="3268629"/>
            </a:xfrm>
            <a:prstGeom prst="rect">
              <a:avLst/>
            </a:prstGeom>
            <a:ln w="12700">
              <a:solidFill>
                <a:schemeClr val="accent1">
                  <a:shade val="15000"/>
                </a:schemeClr>
              </a:solidFill>
            </a:ln>
          </p:spPr>
        </p:pic>
        <p:cxnSp>
          <p:nvCxnSpPr>
            <p:cNvPr id="10" name="Gerade Verbindung mit Pfeil 9">
              <a:extLst>
                <a:ext uri="{FF2B5EF4-FFF2-40B4-BE49-F238E27FC236}">
                  <a16:creationId xmlns:a16="http://schemas.microsoft.com/office/drawing/2014/main" id="{808F8E3E-27C2-AF30-EA80-DE5916A3B6F7}"/>
                </a:ext>
              </a:extLst>
            </p:cNvPr>
            <p:cNvCxnSpPr>
              <a:cxnSpLocks/>
            </p:cNvCxnSpPr>
            <p:nvPr/>
          </p:nvCxnSpPr>
          <p:spPr>
            <a:xfrm flipV="1">
              <a:off x="4427814" y="4077072"/>
              <a:ext cx="2000408" cy="544986"/>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279083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a:lstStyle/>
          <a:p>
            <a:pPr marL="0" indent="0" algn="ctr">
              <a:buNone/>
            </a:pPr>
            <a:endParaRPr lang="de-DE" sz="2400" dirty="0"/>
          </a:p>
          <a:p>
            <a:pPr marL="0" indent="0" algn="ctr">
              <a:buNone/>
            </a:pPr>
            <a:endParaRPr lang="de-DE" sz="2400" dirty="0"/>
          </a:p>
          <a:p>
            <a:pPr marL="0" indent="0" algn="ctr">
              <a:buNone/>
            </a:pPr>
            <a:endParaRPr lang="de-DE" sz="2400" dirty="0"/>
          </a:p>
          <a:p>
            <a:pPr marL="0" indent="0" algn="ctr">
              <a:buNone/>
            </a:pPr>
            <a:endParaRPr lang="de-DE" sz="2600" dirty="0"/>
          </a:p>
          <a:p>
            <a:pPr marL="0" indent="0" algn="ctr">
              <a:buNone/>
            </a:pPr>
            <a:r>
              <a:rPr lang="de-DE" sz="2000" dirty="0"/>
              <a:t>Teil 2.4</a:t>
            </a:r>
          </a:p>
          <a:p>
            <a:pPr marL="0" indent="0" algn="ctr">
              <a:buNone/>
            </a:pPr>
            <a:r>
              <a:rPr lang="de-DE" sz="2000" dirty="0"/>
              <a:t>Bereich Datenmodell</a:t>
            </a:r>
            <a:endParaRPr lang="de-DE" sz="2600" dirty="0"/>
          </a:p>
        </p:txBody>
      </p:sp>
      <p:sp>
        <p:nvSpPr>
          <p:cNvPr id="4" name="Fußzeilenplatzhalter 3"/>
          <p:cNvSpPr>
            <a:spLocks noGrp="1"/>
          </p:cNvSpPr>
          <p:nvPr>
            <p:ph type="ftr" sz="quarter" idx="14"/>
          </p:nvPr>
        </p:nvSpPr>
        <p:spPr/>
        <p:txBody>
          <a:bodyPr/>
          <a:lstStyle/>
          <a:p>
            <a:r>
              <a:rPr lang="de-DE"/>
              <a:t>Praxis-Update GND-Dokumentation | Teil 2.4 Bereich Datenmodell | Stand: 20.02.2026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2</a:t>
            </a:fld>
            <a:r>
              <a:rPr lang="de-DE" dirty="0"/>
              <a:t> | </a:t>
            </a:r>
            <a:r>
              <a:rPr lang="de-DE" dirty="0" smtClean="0"/>
              <a:t>29</a:t>
            </a:r>
            <a:endParaRPr lang="de-DE" dirty="0"/>
          </a:p>
        </p:txBody>
      </p:sp>
    </p:spTree>
    <p:extLst>
      <p:ext uri="{BB962C8B-B14F-4D97-AF65-F5344CB8AC3E}">
        <p14:creationId xmlns:p14="http://schemas.microsoft.com/office/powerpoint/2010/main" val="7195925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A4BFFA-7663-9942-D65E-00B6D5200DE9}"/>
              </a:ext>
            </a:extLst>
          </p:cNvPr>
          <p:cNvSpPr>
            <a:spLocks noGrp="1"/>
          </p:cNvSpPr>
          <p:nvPr>
            <p:ph type="title"/>
          </p:nvPr>
        </p:nvSpPr>
        <p:spPr/>
        <p:txBody>
          <a:bodyPr/>
          <a:lstStyle/>
          <a:p>
            <a:r>
              <a:rPr lang="de-DE" sz="2800" dirty="0"/>
              <a:t>2. Satztypen und </a:t>
            </a:r>
            <a:r>
              <a:rPr lang="de-DE" sz="2800" dirty="0" err="1"/>
              <a:t>Entitätencodierungen</a:t>
            </a:r>
            <a:r>
              <a:rPr lang="de-DE" sz="2800" dirty="0"/>
              <a:t> (2)</a:t>
            </a:r>
            <a:endParaRPr lang="de-DE" dirty="0"/>
          </a:p>
        </p:txBody>
      </p:sp>
      <p:sp>
        <p:nvSpPr>
          <p:cNvPr id="3" name="Textplatzhalter 2">
            <a:extLst>
              <a:ext uri="{FF2B5EF4-FFF2-40B4-BE49-F238E27FC236}">
                <a16:creationId xmlns:a16="http://schemas.microsoft.com/office/drawing/2014/main" id="{98B94A1F-8F2C-CE98-1737-52B286030224}"/>
              </a:ext>
            </a:extLst>
          </p:cNvPr>
          <p:cNvSpPr>
            <a:spLocks noGrp="1"/>
          </p:cNvSpPr>
          <p:nvPr>
            <p:ph type="body" sz="quarter" idx="13"/>
          </p:nvPr>
        </p:nvSpPr>
        <p:spPr/>
        <p:txBody>
          <a:bodyPr/>
          <a:lstStyle/>
          <a:p>
            <a:endParaRPr lang="de-DE" dirty="0"/>
          </a:p>
          <a:p>
            <a:endParaRPr lang="de-DE" dirty="0"/>
          </a:p>
        </p:txBody>
      </p:sp>
      <p:sp>
        <p:nvSpPr>
          <p:cNvPr id="4" name="Fußzeilenplatzhalter 3">
            <a:extLst>
              <a:ext uri="{FF2B5EF4-FFF2-40B4-BE49-F238E27FC236}">
                <a16:creationId xmlns:a16="http://schemas.microsoft.com/office/drawing/2014/main" id="{92BA0B9E-C164-9C50-A2F9-B76503CB7C7C}"/>
              </a:ext>
            </a:extLst>
          </p:cNvPr>
          <p:cNvSpPr>
            <a:spLocks noGrp="1"/>
          </p:cNvSpPr>
          <p:nvPr>
            <p:ph type="ftr" sz="quarter" idx="14"/>
          </p:nvPr>
        </p:nvSpPr>
        <p:spPr>
          <a:xfrm>
            <a:off x="608715" y="6376244"/>
            <a:ext cx="8160907" cy="365125"/>
          </a:xfrm>
        </p:spPr>
        <p:txBody>
          <a:bodyPr/>
          <a:lstStyle/>
          <a:p>
            <a:r>
              <a:rPr lang="de-DE"/>
              <a:t>Praxis-Update GND-Dokumentation | Teil 2.4 Bereich Datenmodell | Stand: 20.02.2026 | CC0 1.0 Universal</a:t>
            </a:r>
            <a:endParaRPr lang="de-DE" dirty="0"/>
          </a:p>
        </p:txBody>
      </p:sp>
      <p:sp>
        <p:nvSpPr>
          <p:cNvPr id="5" name="Foliennummernplatzhalter 4">
            <a:extLst>
              <a:ext uri="{FF2B5EF4-FFF2-40B4-BE49-F238E27FC236}">
                <a16:creationId xmlns:a16="http://schemas.microsoft.com/office/drawing/2014/main" id="{8EF82677-A72E-9F25-C372-478409375DB2}"/>
              </a:ext>
            </a:extLst>
          </p:cNvPr>
          <p:cNvSpPr>
            <a:spLocks noGrp="1"/>
          </p:cNvSpPr>
          <p:nvPr>
            <p:ph type="sldNum" sz="quarter" idx="4"/>
          </p:nvPr>
        </p:nvSpPr>
        <p:spPr/>
        <p:txBody>
          <a:bodyPr/>
          <a:lstStyle/>
          <a:p>
            <a:fld id="{37474561-2573-4254-9F43-70AFC27DF993}" type="slidenum">
              <a:rPr lang="de-DE" b="1" smtClean="0"/>
              <a:pPr/>
              <a:t>20</a:t>
            </a:fld>
            <a:r>
              <a:rPr lang="de-DE" dirty="0"/>
              <a:t> | </a:t>
            </a:r>
            <a:r>
              <a:rPr lang="de-DE" dirty="0" smtClean="0"/>
              <a:t>29</a:t>
            </a:r>
            <a:endParaRPr lang="de-DE" dirty="0"/>
          </a:p>
        </p:txBody>
      </p:sp>
      <p:sp>
        <p:nvSpPr>
          <p:cNvPr id="8" name="Textplatzhalter 2">
            <a:extLst>
              <a:ext uri="{FF2B5EF4-FFF2-40B4-BE49-F238E27FC236}">
                <a16:creationId xmlns:a16="http://schemas.microsoft.com/office/drawing/2014/main" id="{AAA26948-1F72-0C52-90F1-9BE3106996FE}"/>
              </a:ext>
            </a:extLst>
          </p:cNvPr>
          <p:cNvSpPr txBox="1">
            <a:spLocks/>
          </p:cNvSpPr>
          <p:nvPr/>
        </p:nvSpPr>
        <p:spPr>
          <a:xfrm>
            <a:off x="487760" y="989112"/>
            <a:ext cx="11521280" cy="5472608"/>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400" kern="1200">
                <a:solidFill>
                  <a:schemeClr val="tx1"/>
                </a:solidFill>
                <a:latin typeface="+mj-lt"/>
                <a:ea typeface="+mn-ea"/>
                <a:cs typeface="Segoe UI" panose="020B0502040204020203" pitchFamily="34" charset="0"/>
              </a:defRPr>
            </a:lvl1pPr>
            <a:lvl2pPr marL="658368" indent="-457200" algn="l" defTabSz="914400" rtl="0" eaLnBrk="1" latinLnBrk="0" hangingPunct="1">
              <a:lnSpc>
                <a:spcPct val="90000"/>
              </a:lnSpc>
              <a:spcBef>
                <a:spcPts val="200"/>
              </a:spcBef>
              <a:spcAft>
                <a:spcPts val="400"/>
              </a:spcAft>
              <a:buClr>
                <a:schemeClr val="tx1"/>
              </a:buClr>
              <a:buFont typeface="Arial" panose="020B0604020202020204" pitchFamily="34" charset="0"/>
              <a:buChar char="•"/>
              <a:defRPr sz="2400" kern="1200">
                <a:solidFill>
                  <a:schemeClr val="tx1"/>
                </a:solidFill>
                <a:latin typeface="+mj-lt"/>
                <a:ea typeface="+mn-ea"/>
                <a:cs typeface="Segoe UI" panose="020B0502040204020203" pitchFamily="34" charset="0"/>
              </a:defRPr>
            </a:lvl2pPr>
            <a:lvl3pPr marL="726948" indent="-342900" algn="l" defTabSz="914400" rtl="0" eaLnBrk="1" latinLnBrk="0" hangingPunct="1">
              <a:lnSpc>
                <a:spcPct val="90000"/>
              </a:lnSpc>
              <a:spcBef>
                <a:spcPts val="200"/>
              </a:spcBef>
              <a:spcAft>
                <a:spcPts val="400"/>
              </a:spcAft>
              <a:buClr>
                <a:schemeClr val="tx1"/>
              </a:buClr>
              <a:buFont typeface="Arial" panose="020B0604020202020204" pitchFamily="34" charset="0"/>
              <a:buChar char="•"/>
              <a:defRPr sz="2400" kern="1200">
                <a:solidFill>
                  <a:schemeClr val="tx1"/>
                </a:solidFill>
                <a:latin typeface="+mj-lt"/>
                <a:ea typeface="+mn-ea"/>
                <a:cs typeface="Segoe UI" panose="020B0502040204020203"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endParaRPr lang="de-DE" dirty="0"/>
          </a:p>
        </p:txBody>
      </p:sp>
      <p:sp>
        <p:nvSpPr>
          <p:cNvPr id="9" name="Textplatzhalter 2">
            <a:extLst>
              <a:ext uri="{FF2B5EF4-FFF2-40B4-BE49-F238E27FC236}">
                <a16:creationId xmlns:a16="http://schemas.microsoft.com/office/drawing/2014/main" id="{0C045F50-FBDD-D1BC-3457-4E9C0605BB4C}"/>
              </a:ext>
            </a:extLst>
          </p:cNvPr>
          <p:cNvSpPr txBox="1">
            <a:spLocks/>
          </p:cNvSpPr>
          <p:nvPr/>
        </p:nvSpPr>
        <p:spPr>
          <a:xfrm>
            <a:off x="640160" y="1141512"/>
            <a:ext cx="11521280" cy="5472608"/>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400" kern="1200">
                <a:solidFill>
                  <a:schemeClr val="tx1"/>
                </a:solidFill>
                <a:latin typeface="+mj-lt"/>
                <a:ea typeface="+mn-ea"/>
                <a:cs typeface="Segoe UI" panose="020B0502040204020203" pitchFamily="34" charset="0"/>
              </a:defRPr>
            </a:lvl1pPr>
            <a:lvl2pPr marL="658368" indent="-457200" algn="l" defTabSz="914400" rtl="0" eaLnBrk="1" latinLnBrk="0" hangingPunct="1">
              <a:lnSpc>
                <a:spcPct val="90000"/>
              </a:lnSpc>
              <a:spcBef>
                <a:spcPts val="200"/>
              </a:spcBef>
              <a:spcAft>
                <a:spcPts val="400"/>
              </a:spcAft>
              <a:buClr>
                <a:schemeClr val="tx1"/>
              </a:buClr>
              <a:buFont typeface="Arial" panose="020B0604020202020204" pitchFamily="34" charset="0"/>
              <a:buChar char="•"/>
              <a:defRPr sz="2400" kern="1200">
                <a:solidFill>
                  <a:schemeClr val="tx1"/>
                </a:solidFill>
                <a:latin typeface="+mj-lt"/>
                <a:ea typeface="+mn-ea"/>
                <a:cs typeface="Segoe UI" panose="020B0502040204020203" pitchFamily="34" charset="0"/>
              </a:defRPr>
            </a:lvl2pPr>
            <a:lvl3pPr marL="726948" indent="-342900" algn="l" defTabSz="914400" rtl="0" eaLnBrk="1" latinLnBrk="0" hangingPunct="1">
              <a:lnSpc>
                <a:spcPct val="90000"/>
              </a:lnSpc>
              <a:spcBef>
                <a:spcPts val="200"/>
              </a:spcBef>
              <a:spcAft>
                <a:spcPts val="400"/>
              </a:spcAft>
              <a:buClr>
                <a:schemeClr val="tx1"/>
              </a:buClr>
              <a:buFont typeface="Arial" panose="020B0604020202020204" pitchFamily="34" charset="0"/>
              <a:buChar char="•"/>
              <a:defRPr sz="2400" kern="1200">
                <a:solidFill>
                  <a:schemeClr val="tx1"/>
                </a:solidFill>
                <a:latin typeface="+mj-lt"/>
                <a:ea typeface="+mn-ea"/>
                <a:cs typeface="Segoe UI" panose="020B0502040204020203"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r>
              <a:rPr lang="de-DE" dirty="0"/>
              <a:t>Allgemeine Aussagen zu Satztypen und </a:t>
            </a:r>
            <a:r>
              <a:rPr lang="de-DE" dirty="0" err="1"/>
              <a:t>Entitätencodierungen</a:t>
            </a:r>
            <a:endParaRPr lang="de-DE" dirty="0"/>
          </a:p>
          <a:p>
            <a:r>
              <a:rPr lang="de-DE" dirty="0"/>
              <a:t>Aussagen zu Satztypen und zugehörige </a:t>
            </a:r>
            <a:r>
              <a:rPr lang="de-DE" dirty="0" err="1"/>
              <a:t>Entitätencodierungen</a:t>
            </a:r>
            <a:r>
              <a:rPr lang="de-DE" dirty="0"/>
              <a:t> im Einzelnen</a:t>
            </a:r>
          </a:p>
        </p:txBody>
      </p:sp>
      <p:pic>
        <p:nvPicPr>
          <p:cNvPr id="7" name="Grafik 6">
            <a:extLst>
              <a:ext uri="{FF2B5EF4-FFF2-40B4-BE49-F238E27FC236}">
                <a16:creationId xmlns:a16="http://schemas.microsoft.com/office/drawing/2014/main" id="{2ABAA699-32F9-9EB3-D0E1-6D77999626C0}"/>
              </a:ext>
            </a:extLst>
          </p:cNvPr>
          <p:cNvPicPr>
            <a:picLocks noChangeAspect="1"/>
          </p:cNvPicPr>
          <p:nvPr/>
        </p:nvPicPr>
        <p:blipFill>
          <a:blip r:embed="rId3"/>
          <a:stretch>
            <a:fillRect/>
          </a:stretch>
        </p:blipFill>
        <p:spPr>
          <a:xfrm>
            <a:off x="1559496" y="2099142"/>
            <a:ext cx="9001000" cy="3986086"/>
          </a:xfrm>
          <a:prstGeom prst="rect">
            <a:avLst/>
          </a:prstGeom>
          <a:ln>
            <a:solidFill>
              <a:schemeClr val="tx1"/>
            </a:solidFill>
          </a:ln>
        </p:spPr>
      </p:pic>
      <p:cxnSp>
        <p:nvCxnSpPr>
          <p:cNvPr id="16" name="Gerade Verbindung mit Pfeil 15">
            <a:extLst>
              <a:ext uri="{FF2B5EF4-FFF2-40B4-BE49-F238E27FC236}">
                <a16:creationId xmlns:a16="http://schemas.microsoft.com/office/drawing/2014/main" id="{C893D7F1-4908-D01A-494D-6C8E4CD83C3B}"/>
              </a:ext>
            </a:extLst>
          </p:cNvPr>
          <p:cNvCxnSpPr/>
          <p:nvPr/>
        </p:nvCxnSpPr>
        <p:spPr>
          <a:xfrm flipV="1">
            <a:off x="1087652" y="2801324"/>
            <a:ext cx="600067" cy="504056"/>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21" name="Gruppieren 20">
            <a:extLst>
              <a:ext uri="{FF2B5EF4-FFF2-40B4-BE49-F238E27FC236}">
                <a16:creationId xmlns:a16="http://schemas.microsoft.com/office/drawing/2014/main" id="{E57C560C-1F86-34C1-67C3-6251FB617F74}"/>
              </a:ext>
            </a:extLst>
          </p:cNvPr>
          <p:cNvGrpSpPr/>
          <p:nvPr/>
        </p:nvGrpSpPr>
        <p:grpSpPr>
          <a:xfrm>
            <a:off x="1068380" y="3491493"/>
            <a:ext cx="638749" cy="2329816"/>
            <a:chOff x="1068380" y="3491493"/>
            <a:chExt cx="638749" cy="2329816"/>
          </a:xfrm>
        </p:grpSpPr>
        <p:cxnSp>
          <p:nvCxnSpPr>
            <p:cNvPr id="17" name="Gerade Verbindung mit Pfeil 16">
              <a:extLst>
                <a:ext uri="{FF2B5EF4-FFF2-40B4-BE49-F238E27FC236}">
                  <a16:creationId xmlns:a16="http://schemas.microsoft.com/office/drawing/2014/main" id="{771000E7-4873-74CA-E413-45FBA91E67AF}"/>
                </a:ext>
              </a:extLst>
            </p:cNvPr>
            <p:cNvCxnSpPr/>
            <p:nvPr/>
          </p:nvCxnSpPr>
          <p:spPr>
            <a:xfrm flipV="1">
              <a:off x="1107062" y="3491493"/>
              <a:ext cx="600067" cy="504056"/>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Gerade Verbindung mit Pfeil 17">
              <a:extLst>
                <a:ext uri="{FF2B5EF4-FFF2-40B4-BE49-F238E27FC236}">
                  <a16:creationId xmlns:a16="http://schemas.microsoft.com/office/drawing/2014/main" id="{F88B14E9-68CB-1B7C-6A5F-803AF8210DFF}"/>
                </a:ext>
              </a:extLst>
            </p:cNvPr>
            <p:cNvCxnSpPr/>
            <p:nvPr/>
          </p:nvCxnSpPr>
          <p:spPr>
            <a:xfrm flipV="1">
              <a:off x="1081228" y="4536332"/>
              <a:ext cx="600067" cy="504056"/>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Gerade Verbindung mit Pfeil 18">
              <a:extLst>
                <a:ext uri="{FF2B5EF4-FFF2-40B4-BE49-F238E27FC236}">
                  <a16:creationId xmlns:a16="http://schemas.microsoft.com/office/drawing/2014/main" id="{B3A5A0EC-A163-A7ED-F752-E59393EEB9E0}"/>
                </a:ext>
              </a:extLst>
            </p:cNvPr>
            <p:cNvCxnSpPr/>
            <p:nvPr/>
          </p:nvCxnSpPr>
          <p:spPr>
            <a:xfrm flipV="1">
              <a:off x="1074804" y="4953179"/>
              <a:ext cx="600067" cy="504056"/>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Gerade Verbindung mit Pfeil 19">
              <a:extLst>
                <a:ext uri="{FF2B5EF4-FFF2-40B4-BE49-F238E27FC236}">
                  <a16:creationId xmlns:a16="http://schemas.microsoft.com/office/drawing/2014/main" id="{A35BAD9D-43CC-2AFB-5672-A54034670219}"/>
                </a:ext>
              </a:extLst>
            </p:cNvPr>
            <p:cNvCxnSpPr/>
            <p:nvPr/>
          </p:nvCxnSpPr>
          <p:spPr>
            <a:xfrm flipV="1">
              <a:off x="1068380" y="5317253"/>
              <a:ext cx="600067" cy="504056"/>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239017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30D6D7F-DB35-EB75-9A99-E509ADA535EB}"/>
              </a:ext>
            </a:extLst>
          </p:cNvPr>
          <p:cNvSpPr>
            <a:spLocks noGrp="1"/>
          </p:cNvSpPr>
          <p:nvPr>
            <p:ph type="title"/>
          </p:nvPr>
        </p:nvSpPr>
        <p:spPr/>
        <p:txBody>
          <a:bodyPr/>
          <a:lstStyle/>
          <a:p>
            <a:r>
              <a:rPr lang="de-DE" sz="2800"/>
              <a:t>2. Satztypen </a:t>
            </a:r>
            <a:r>
              <a:rPr lang="de-DE" sz="2800" dirty="0"/>
              <a:t>und </a:t>
            </a:r>
            <a:r>
              <a:rPr lang="de-DE" sz="2800" dirty="0" err="1"/>
              <a:t>Entitätencodierungen</a:t>
            </a:r>
            <a:r>
              <a:rPr lang="de-DE" sz="2800" dirty="0"/>
              <a:t> (4)</a:t>
            </a:r>
            <a:endParaRPr lang="de-DE" dirty="0"/>
          </a:p>
        </p:txBody>
      </p:sp>
      <p:sp>
        <p:nvSpPr>
          <p:cNvPr id="3" name="Textplatzhalter 2">
            <a:extLst>
              <a:ext uri="{FF2B5EF4-FFF2-40B4-BE49-F238E27FC236}">
                <a16:creationId xmlns:a16="http://schemas.microsoft.com/office/drawing/2014/main" id="{27CFC08F-8B8D-0875-67EB-835E666C5F7D}"/>
              </a:ext>
            </a:extLst>
          </p:cNvPr>
          <p:cNvSpPr>
            <a:spLocks noGrp="1"/>
          </p:cNvSpPr>
          <p:nvPr>
            <p:ph type="body" sz="quarter" idx="13"/>
          </p:nvPr>
        </p:nvSpPr>
        <p:spPr/>
        <p:txBody>
          <a:bodyPr/>
          <a:lstStyle/>
          <a:p>
            <a:r>
              <a:rPr lang="de-DE" dirty="0"/>
              <a:t>Beispiel </a:t>
            </a:r>
            <a:r>
              <a:rPr lang="de-DE" dirty="0" err="1"/>
              <a:t>Entitätencodierungen</a:t>
            </a:r>
            <a:r>
              <a:rPr lang="de-DE" dirty="0"/>
              <a:t> im Satztyp f (Konferenz)</a:t>
            </a:r>
          </a:p>
          <a:p>
            <a:endParaRPr lang="de-DE" dirty="0"/>
          </a:p>
        </p:txBody>
      </p:sp>
      <p:sp>
        <p:nvSpPr>
          <p:cNvPr id="4" name="Fußzeilenplatzhalter 3">
            <a:extLst>
              <a:ext uri="{FF2B5EF4-FFF2-40B4-BE49-F238E27FC236}">
                <a16:creationId xmlns:a16="http://schemas.microsoft.com/office/drawing/2014/main" id="{EC0C0778-6CD3-78AA-9D52-FA7193DFB3BA}"/>
              </a:ext>
            </a:extLst>
          </p:cNvPr>
          <p:cNvSpPr>
            <a:spLocks noGrp="1"/>
          </p:cNvSpPr>
          <p:nvPr>
            <p:ph type="ftr" sz="quarter" idx="14"/>
          </p:nvPr>
        </p:nvSpPr>
        <p:spPr/>
        <p:txBody>
          <a:bodyPr/>
          <a:lstStyle/>
          <a:p>
            <a:r>
              <a:rPr lang="de-DE"/>
              <a:t>Praxis-Update GND-Dokumentation | Teil 2.4 Bereich Datenmodell | Stand: 20.02.2026 | CC0 1.0 Universal</a:t>
            </a:r>
            <a:endParaRPr lang="de-DE" dirty="0"/>
          </a:p>
        </p:txBody>
      </p:sp>
      <p:sp>
        <p:nvSpPr>
          <p:cNvPr id="5" name="Foliennummernplatzhalter 4">
            <a:extLst>
              <a:ext uri="{FF2B5EF4-FFF2-40B4-BE49-F238E27FC236}">
                <a16:creationId xmlns:a16="http://schemas.microsoft.com/office/drawing/2014/main" id="{D44C5676-B495-098B-C7BE-7865D4591759}"/>
              </a:ext>
            </a:extLst>
          </p:cNvPr>
          <p:cNvSpPr>
            <a:spLocks noGrp="1"/>
          </p:cNvSpPr>
          <p:nvPr>
            <p:ph type="sldNum" sz="quarter" idx="4"/>
          </p:nvPr>
        </p:nvSpPr>
        <p:spPr/>
        <p:txBody>
          <a:bodyPr/>
          <a:lstStyle/>
          <a:p>
            <a:fld id="{37474561-2573-4254-9F43-70AFC27DF993}" type="slidenum">
              <a:rPr lang="de-DE" b="1" smtClean="0"/>
              <a:pPr/>
              <a:t>21</a:t>
            </a:fld>
            <a:r>
              <a:rPr lang="de-DE" dirty="0"/>
              <a:t> | </a:t>
            </a:r>
            <a:r>
              <a:rPr lang="de-DE" dirty="0" smtClean="0"/>
              <a:t>29</a:t>
            </a:r>
            <a:endParaRPr lang="de-DE" dirty="0"/>
          </a:p>
        </p:txBody>
      </p:sp>
      <p:pic>
        <p:nvPicPr>
          <p:cNvPr id="7" name="Grafik 6">
            <a:extLst>
              <a:ext uri="{FF2B5EF4-FFF2-40B4-BE49-F238E27FC236}">
                <a16:creationId xmlns:a16="http://schemas.microsoft.com/office/drawing/2014/main" id="{2AFED4BC-A7C5-D4B3-2503-E782FAB80C93}"/>
              </a:ext>
            </a:extLst>
          </p:cNvPr>
          <p:cNvPicPr>
            <a:picLocks noChangeAspect="1"/>
          </p:cNvPicPr>
          <p:nvPr/>
        </p:nvPicPr>
        <p:blipFill>
          <a:blip r:embed="rId3"/>
          <a:stretch>
            <a:fillRect/>
          </a:stretch>
        </p:blipFill>
        <p:spPr>
          <a:xfrm>
            <a:off x="407368" y="1340768"/>
            <a:ext cx="9241027" cy="2314743"/>
          </a:xfrm>
          <a:prstGeom prst="rect">
            <a:avLst/>
          </a:prstGeom>
          <a:ln>
            <a:solidFill>
              <a:schemeClr val="tx1"/>
            </a:solidFill>
          </a:ln>
        </p:spPr>
      </p:pic>
      <p:pic>
        <p:nvPicPr>
          <p:cNvPr id="9" name="Grafik 8">
            <a:extLst>
              <a:ext uri="{FF2B5EF4-FFF2-40B4-BE49-F238E27FC236}">
                <a16:creationId xmlns:a16="http://schemas.microsoft.com/office/drawing/2014/main" id="{66195B0E-3909-E4E0-CEA3-D30CAF7BF6E0}"/>
              </a:ext>
            </a:extLst>
          </p:cNvPr>
          <p:cNvPicPr>
            <a:picLocks noChangeAspect="1"/>
          </p:cNvPicPr>
          <p:nvPr/>
        </p:nvPicPr>
        <p:blipFill>
          <a:blip r:embed="rId4"/>
          <a:stretch>
            <a:fillRect/>
          </a:stretch>
        </p:blipFill>
        <p:spPr>
          <a:xfrm>
            <a:off x="4439816" y="3429000"/>
            <a:ext cx="7416824" cy="2716959"/>
          </a:xfrm>
          <a:prstGeom prst="rect">
            <a:avLst/>
          </a:prstGeom>
          <a:ln>
            <a:solidFill>
              <a:schemeClr val="tx1"/>
            </a:solidFill>
          </a:ln>
        </p:spPr>
      </p:pic>
      <p:pic>
        <p:nvPicPr>
          <p:cNvPr id="11" name="Grafik 10">
            <a:extLst>
              <a:ext uri="{FF2B5EF4-FFF2-40B4-BE49-F238E27FC236}">
                <a16:creationId xmlns:a16="http://schemas.microsoft.com/office/drawing/2014/main" id="{D3982F4C-7CCD-59B8-82B9-9CDC98654C53}"/>
              </a:ext>
            </a:extLst>
          </p:cNvPr>
          <p:cNvPicPr>
            <a:picLocks noChangeAspect="1"/>
          </p:cNvPicPr>
          <p:nvPr/>
        </p:nvPicPr>
        <p:blipFill>
          <a:blip r:embed="rId5"/>
          <a:stretch>
            <a:fillRect/>
          </a:stretch>
        </p:blipFill>
        <p:spPr>
          <a:xfrm>
            <a:off x="8814091" y="5211032"/>
            <a:ext cx="2328610" cy="1073723"/>
          </a:xfrm>
          <a:prstGeom prst="rect">
            <a:avLst/>
          </a:prstGeom>
          <a:ln>
            <a:solidFill>
              <a:schemeClr val="tx1"/>
            </a:solidFill>
          </a:ln>
        </p:spPr>
      </p:pic>
      <p:cxnSp>
        <p:nvCxnSpPr>
          <p:cNvPr id="6" name="Gerade Verbindung mit Pfeil 5">
            <a:extLst>
              <a:ext uri="{FF2B5EF4-FFF2-40B4-BE49-F238E27FC236}">
                <a16:creationId xmlns:a16="http://schemas.microsoft.com/office/drawing/2014/main" id="{2DC5E613-AC66-766B-B87F-FD8071B31DDD}"/>
              </a:ext>
            </a:extLst>
          </p:cNvPr>
          <p:cNvCxnSpPr/>
          <p:nvPr/>
        </p:nvCxnSpPr>
        <p:spPr>
          <a:xfrm flipV="1">
            <a:off x="2279576" y="3356992"/>
            <a:ext cx="600067" cy="504056"/>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6491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84D8597B-D1F6-7E7A-4271-A0125CF1F4DC}"/>
              </a:ext>
            </a:extLst>
          </p:cNvPr>
          <p:cNvPicPr>
            <a:picLocks noChangeAspect="1"/>
          </p:cNvPicPr>
          <p:nvPr/>
        </p:nvPicPr>
        <p:blipFill>
          <a:blip r:embed="rId3"/>
          <a:stretch>
            <a:fillRect/>
          </a:stretch>
        </p:blipFill>
        <p:spPr>
          <a:xfrm>
            <a:off x="191344" y="1452337"/>
            <a:ext cx="7623070" cy="4784975"/>
          </a:xfrm>
          <a:prstGeom prst="rect">
            <a:avLst/>
          </a:prstGeom>
          <a:ln w="12700">
            <a:solidFill>
              <a:schemeClr val="tx1"/>
            </a:solidFill>
          </a:ln>
        </p:spPr>
      </p:pic>
      <p:grpSp>
        <p:nvGrpSpPr>
          <p:cNvPr id="11" name="Gruppieren 10">
            <a:extLst>
              <a:ext uri="{FF2B5EF4-FFF2-40B4-BE49-F238E27FC236}">
                <a16:creationId xmlns:a16="http://schemas.microsoft.com/office/drawing/2014/main" id="{9F073380-FE0E-8F74-1A61-355F816CD6C3}"/>
              </a:ext>
            </a:extLst>
          </p:cNvPr>
          <p:cNvGrpSpPr/>
          <p:nvPr/>
        </p:nvGrpSpPr>
        <p:grpSpPr>
          <a:xfrm>
            <a:off x="3803071" y="692696"/>
            <a:ext cx="8265409" cy="5090485"/>
            <a:chOff x="3803071" y="692696"/>
            <a:chExt cx="8265409" cy="5090485"/>
          </a:xfrm>
        </p:grpSpPr>
        <p:pic>
          <p:nvPicPr>
            <p:cNvPr id="17" name="Grafik 16">
              <a:extLst>
                <a:ext uri="{FF2B5EF4-FFF2-40B4-BE49-F238E27FC236}">
                  <a16:creationId xmlns:a16="http://schemas.microsoft.com/office/drawing/2014/main" id="{85725F51-0A1F-2779-D85E-BCEF34B8E77E}"/>
                </a:ext>
              </a:extLst>
            </p:cNvPr>
            <p:cNvPicPr>
              <a:picLocks noChangeAspect="1"/>
            </p:cNvPicPr>
            <p:nvPr/>
          </p:nvPicPr>
          <p:blipFill>
            <a:blip r:embed="rId4"/>
            <a:stretch>
              <a:fillRect/>
            </a:stretch>
          </p:blipFill>
          <p:spPr>
            <a:xfrm>
              <a:off x="4223792" y="692696"/>
              <a:ext cx="7844688" cy="5050464"/>
            </a:xfrm>
            <a:prstGeom prst="rect">
              <a:avLst/>
            </a:prstGeom>
            <a:ln w="12700">
              <a:solidFill>
                <a:schemeClr val="tx1"/>
              </a:solidFill>
            </a:ln>
          </p:spPr>
        </p:pic>
        <p:cxnSp>
          <p:nvCxnSpPr>
            <p:cNvPr id="9" name="Gerade Verbindung mit Pfeil 8">
              <a:extLst>
                <a:ext uri="{FF2B5EF4-FFF2-40B4-BE49-F238E27FC236}">
                  <a16:creationId xmlns:a16="http://schemas.microsoft.com/office/drawing/2014/main" id="{4D593C88-421F-7821-7E07-86655DAD1E7F}"/>
                </a:ext>
              </a:extLst>
            </p:cNvPr>
            <p:cNvCxnSpPr>
              <a:cxnSpLocks/>
            </p:cNvCxnSpPr>
            <p:nvPr/>
          </p:nvCxnSpPr>
          <p:spPr>
            <a:xfrm flipV="1">
              <a:off x="3803071" y="1703537"/>
              <a:ext cx="2529309" cy="4079644"/>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2" name="Titel 1">
            <a:extLst>
              <a:ext uri="{FF2B5EF4-FFF2-40B4-BE49-F238E27FC236}">
                <a16:creationId xmlns:a16="http://schemas.microsoft.com/office/drawing/2014/main" id="{CA358065-B827-4B01-FEAF-0CCB7CBFD1EC}"/>
              </a:ext>
            </a:extLst>
          </p:cNvPr>
          <p:cNvSpPr>
            <a:spLocks noGrp="1"/>
          </p:cNvSpPr>
          <p:nvPr>
            <p:ph type="title"/>
          </p:nvPr>
        </p:nvSpPr>
        <p:spPr/>
        <p:txBody>
          <a:bodyPr>
            <a:normAutofit/>
          </a:bodyPr>
          <a:lstStyle/>
          <a:p>
            <a:r>
              <a:rPr lang="de-DE" sz="2800" dirty="0"/>
              <a:t>3. GND-Codes für Beziehungen und abweichende Benennungen (1)</a:t>
            </a:r>
            <a:endParaRPr lang="de-DE" dirty="0"/>
          </a:p>
        </p:txBody>
      </p:sp>
      <p:sp>
        <p:nvSpPr>
          <p:cNvPr id="4" name="Fußzeilenplatzhalter 3">
            <a:extLst>
              <a:ext uri="{FF2B5EF4-FFF2-40B4-BE49-F238E27FC236}">
                <a16:creationId xmlns:a16="http://schemas.microsoft.com/office/drawing/2014/main" id="{74A63D21-C983-63E2-2676-008D34DD663B}"/>
              </a:ext>
            </a:extLst>
          </p:cNvPr>
          <p:cNvSpPr>
            <a:spLocks noGrp="1"/>
          </p:cNvSpPr>
          <p:nvPr>
            <p:ph type="ftr" sz="quarter" idx="1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a:ln>
                  <a:noFill/>
                </a:ln>
                <a:solidFill>
                  <a:srgbClr val="FFFFFF"/>
                </a:solidFill>
                <a:effectLst/>
                <a:uLnTx/>
                <a:uFillTx/>
                <a:latin typeface="Calibri"/>
                <a:ea typeface="+mn-ea"/>
                <a:cs typeface="+mn-cs"/>
              </a:rPr>
              <a:t>Praxis-Update GND-Dokumentation | Teil 2.4 Bereich Datenmodell | Stand: 20.02.2026 | CC0 1.0 Universal</a:t>
            </a:r>
            <a:endParaRPr kumimoji="0" lang="de-DE" sz="900" b="0" i="0" u="none" strike="noStrike" kern="1200" cap="none" spc="0" normalizeH="0" baseline="0" noProof="0" dirty="0">
              <a:ln>
                <a:noFill/>
              </a:ln>
              <a:solidFill>
                <a:srgbClr val="FFFFFF"/>
              </a:solidFill>
              <a:effectLst/>
              <a:uLnTx/>
              <a:uFillTx/>
              <a:latin typeface="Calibri"/>
              <a:ea typeface="+mn-ea"/>
              <a:cs typeface="+mn-cs"/>
            </a:endParaRPr>
          </a:p>
        </p:txBody>
      </p:sp>
      <p:sp>
        <p:nvSpPr>
          <p:cNvPr id="5" name="Foliennummernplatzhalter 4">
            <a:extLst>
              <a:ext uri="{FF2B5EF4-FFF2-40B4-BE49-F238E27FC236}">
                <a16:creationId xmlns:a16="http://schemas.microsoft.com/office/drawing/2014/main" id="{9F18429F-9735-DB31-745A-EE4BE62BA049}"/>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7474561-2573-4254-9F43-70AFC27DF993}" type="slidenum">
              <a:rPr kumimoji="0" lang="de-DE" sz="800" b="1" i="0" u="none" strike="noStrike" kern="1200" cap="none" spc="0" normalizeH="0" baseline="0" noProof="0" smtClean="0">
                <a:ln>
                  <a:noFill/>
                </a:ln>
                <a:solidFill>
                  <a:srgbClr val="FFFFFF">
                    <a:lumMod val="85000"/>
                  </a:srgbClr>
                </a:solidFill>
                <a:effectLst/>
                <a:uLnTx/>
                <a:uFillTx/>
                <a:latin typeface="Verdana" panose="020B0604030504040204" pitchFamily="34" charset="0"/>
                <a:ea typeface="Verdana" panose="020B060403050404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22</a:t>
            </a:fld>
            <a:r>
              <a:rPr kumimoji="0" lang="de-DE" sz="800" b="0" i="0" u="none" strike="noStrike" kern="1200" cap="none" spc="0" normalizeH="0" baseline="0" noProof="0" dirty="0">
                <a:ln>
                  <a:noFill/>
                </a:ln>
                <a:solidFill>
                  <a:srgbClr val="FFFFFF">
                    <a:lumMod val="85000"/>
                  </a:srgbClr>
                </a:solidFill>
                <a:effectLst/>
                <a:uLnTx/>
                <a:uFillTx/>
                <a:latin typeface="Verdana" panose="020B0604030504040204" pitchFamily="34" charset="0"/>
                <a:ea typeface="Verdana" panose="020B0604030504040204" pitchFamily="34" charset="0"/>
              </a:rPr>
              <a:t> | </a:t>
            </a:r>
            <a:r>
              <a:rPr kumimoji="0" lang="de-DE" sz="800" b="0" i="0" u="none" strike="noStrike" kern="1200" cap="none" spc="0" normalizeH="0" baseline="0" noProof="0" dirty="0" smtClean="0">
                <a:ln>
                  <a:noFill/>
                </a:ln>
                <a:solidFill>
                  <a:srgbClr val="FFFFFF">
                    <a:lumMod val="85000"/>
                  </a:srgbClr>
                </a:solidFill>
                <a:effectLst/>
                <a:uLnTx/>
                <a:uFillTx/>
                <a:latin typeface="Verdana" panose="020B0604030504040204" pitchFamily="34" charset="0"/>
                <a:ea typeface="Verdana" panose="020B0604030504040204" pitchFamily="34" charset="0"/>
              </a:rPr>
              <a:t>29</a:t>
            </a:r>
            <a:endParaRPr kumimoji="0" lang="de-DE" sz="800" b="0" i="0" u="none" strike="noStrike" kern="1200" cap="none" spc="0" normalizeH="0" baseline="0" noProof="0" dirty="0">
              <a:ln>
                <a:noFill/>
              </a:ln>
              <a:solidFill>
                <a:srgbClr val="FFFFFF">
                  <a:lumMod val="85000"/>
                </a:srgbClr>
              </a:solidFill>
              <a:effectLst/>
              <a:uLnTx/>
              <a:uFillTx/>
              <a:latin typeface="Verdana" panose="020B0604030504040204" pitchFamily="34" charset="0"/>
              <a:ea typeface="Verdana" panose="020B0604030504040204" pitchFamily="34" charset="0"/>
            </a:endParaRPr>
          </a:p>
        </p:txBody>
      </p:sp>
      <p:sp>
        <p:nvSpPr>
          <p:cNvPr id="14" name="Textplatzhalter 2">
            <a:extLst>
              <a:ext uri="{FF2B5EF4-FFF2-40B4-BE49-F238E27FC236}">
                <a16:creationId xmlns:a16="http://schemas.microsoft.com/office/drawing/2014/main" id="{5577788C-B3AB-31EF-3D97-92C644D312CC}"/>
              </a:ext>
            </a:extLst>
          </p:cNvPr>
          <p:cNvSpPr>
            <a:spLocks noGrp="1"/>
          </p:cNvSpPr>
          <p:nvPr>
            <p:ph type="body" sz="quarter" idx="13"/>
          </p:nvPr>
        </p:nvSpPr>
        <p:spPr>
          <a:xfrm>
            <a:off x="335360" y="836712"/>
            <a:ext cx="11521280" cy="5472608"/>
          </a:xfrm>
        </p:spPr>
        <p:txBody>
          <a:bodyPr/>
          <a:lstStyle/>
          <a:p>
            <a:r>
              <a:rPr lang="de-DE" dirty="0"/>
              <a:t>STA-Notation: </a:t>
            </a:r>
            <a:r>
              <a:rPr lang="de-DE" dirty="0">
                <a:hlinkClick r:id="rId5"/>
              </a:rPr>
              <a:t>GND-RC</a:t>
            </a:r>
            <a:endParaRPr lang="de-DE" dirty="0"/>
          </a:p>
          <a:p>
            <a:endParaRPr lang="de-DE" dirty="0"/>
          </a:p>
          <a:p>
            <a:endParaRPr lang="de-DE" dirty="0"/>
          </a:p>
          <a:p>
            <a:endParaRPr lang="de-DE" dirty="0"/>
          </a:p>
        </p:txBody>
      </p:sp>
      <p:cxnSp>
        <p:nvCxnSpPr>
          <p:cNvPr id="3" name="Gerade Verbindung mit Pfeil 2">
            <a:extLst>
              <a:ext uri="{FF2B5EF4-FFF2-40B4-BE49-F238E27FC236}">
                <a16:creationId xmlns:a16="http://schemas.microsoft.com/office/drawing/2014/main" id="{3A6D2120-2387-4F4C-6E14-897B023ECFBC}"/>
              </a:ext>
            </a:extLst>
          </p:cNvPr>
          <p:cNvCxnSpPr>
            <a:cxnSpLocks/>
          </p:cNvCxnSpPr>
          <p:nvPr/>
        </p:nvCxnSpPr>
        <p:spPr>
          <a:xfrm>
            <a:off x="1271464" y="3068960"/>
            <a:ext cx="1224136" cy="2706663"/>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Gerade Verbindung mit Pfeil 11">
            <a:extLst>
              <a:ext uri="{FF2B5EF4-FFF2-40B4-BE49-F238E27FC236}">
                <a16:creationId xmlns:a16="http://schemas.microsoft.com/office/drawing/2014/main" id="{AA56E327-0526-ECCA-FED6-F4BADC64102E}"/>
              </a:ext>
            </a:extLst>
          </p:cNvPr>
          <p:cNvCxnSpPr/>
          <p:nvPr/>
        </p:nvCxnSpPr>
        <p:spPr>
          <a:xfrm flipV="1">
            <a:off x="3960895" y="1571899"/>
            <a:ext cx="600067" cy="504056"/>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Gerade Verbindung mit Pfeil 14">
            <a:extLst>
              <a:ext uri="{FF2B5EF4-FFF2-40B4-BE49-F238E27FC236}">
                <a16:creationId xmlns:a16="http://schemas.microsoft.com/office/drawing/2014/main" id="{CB56B233-B487-547F-EEAC-4E9357EFD3FA}"/>
              </a:ext>
            </a:extLst>
          </p:cNvPr>
          <p:cNvCxnSpPr/>
          <p:nvPr/>
        </p:nvCxnSpPr>
        <p:spPr>
          <a:xfrm flipV="1">
            <a:off x="3935760" y="1733162"/>
            <a:ext cx="600067" cy="504056"/>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Gerade Verbindung mit Pfeil 15">
            <a:extLst>
              <a:ext uri="{FF2B5EF4-FFF2-40B4-BE49-F238E27FC236}">
                <a16:creationId xmlns:a16="http://schemas.microsoft.com/office/drawing/2014/main" id="{9F4A00DB-B6A1-75FF-1F2B-6D8976C3A5D2}"/>
              </a:ext>
            </a:extLst>
          </p:cNvPr>
          <p:cNvCxnSpPr/>
          <p:nvPr/>
        </p:nvCxnSpPr>
        <p:spPr>
          <a:xfrm flipV="1">
            <a:off x="3911757" y="1910103"/>
            <a:ext cx="600067" cy="504056"/>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Gerade Verbindung mit Pfeil 17">
            <a:extLst>
              <a:ext uri="{FF2B5EF4-FFF2-40B4-BE49-F238E27FC236}">
                <a16:creationId xmlns:a16="http://schemas.microsoft.com/office/drawing/2014/main" id="{A33CF40E-EAA1-ABAA-E4C2-2E4F031AE48A}"/>
              </a:ext>
            </a:extLst>
          </p:cNvPr>
          <p:cNvCxnSpPr/>
          <p:nvPr/>
        </p:nvCxnSpPr>
        <p:spPr>
          <a:xfrm flipV="1">
            <a:off x="3911757" y="2060848"/>
            <a:ext cx="600067" cy="504056"/>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Gerade Verbindung mit Pfeil 18">
            <a:extLst>
              <a:ext uri="{FF2B5EF4-FFF2-40B4-BE49-F238E27FC236}">
                <a16:creationId xmlns:a16="http://schemas.microsoft.com/office/drawing/2014/main" id="{AD09359D-1DED-9A27-5196-1A35FB993DC6}"/>
              </a:ext>
            </a:extLst>
          </p:cNvPr>
          <p:cNvCxnSpPr/>
          <p:nvPr/>
        </p:nvCxnSpPr>
        <p:spPr>
          <a:xfrm flipV="1">
            <a:off x="3911757" y="2420888"/>
            <a:ext cx="600067" cy="504056"/>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Gerade Verbindung mit Pfeil 23">
            <a:extLst>
              <a:ext uri="{FF2B5EF4-FFF2-40B4-BE49-F238E27FC236}">
                <a16:creationId xmlns:a16="http://schemas.microsoft.com/office/drawing/2014/main" id="{7918A5A3-13C3-0499-5FE4-88BE9C8DAB14}"/>
              </a:ext>
            </a:extLst>
          </p:cNvPr>
          <p:cNvCxnSpPr/>
          <p:nvPr/>
        </p:nvCxnSpPr>
        <p:spPr>
          <a:xfrm flipV="1">
            <a:off x="3911757" y="2708920"/>
            <a:ext cx="600067" cy="504056"/>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a16="http://schemas.microsoft.com/office/drawing/2014/main" id="{A8DB198C-CED5-08B7-F21A-807D55CA8B91}"/>
              </a:ext>
            </a:extLst>
          </p:cNvPr>
          <p:cNvCxnSpPr>
            <a:cxnSpLocks/>
          </p:cNvCxnSpPr>
          <p:nvPr/>
        </p:nvCxnSpPr>
        <p:spPr>
          <a:xfrm flipV="1">
            <a:off x="5447928" y="5494212"/>
            <a:ext cx="661029" cy="16931"/>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1057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798E1E9-D514-15F3-39E1-75762BF82694}"/>
              </a:ext>
            </a:extLst>
          </p:cNvPr>
          <p:cNvSpPr>
            <a:spLocks noGrp="1"/>
          </p:cNvSpPr>
          <p:nvPr>
            <p:ph type="title"/>
          </p:nvPr>
        </p:nvSpPr>
        <p:spPr/>
        <p:txBody>
          <a:bodyPr/>
          <a:lstStyle/>
          <a:p>
            <a:r>
              <a:rPr lang="de-DE" sz="2800" dirty="0"/>
              <a:t>3. GND-Codes für Beziehungen und abweichende Benennungen (2)</a:t>
            </a:r>
            <a:endParaRPr lang="de-DE" dirty="0"/>
          </a:p>
        </p:txBody>
      </p:sp>
      <p:sp>
        <p:nvSpPr>
          <p:cNvPr id="3" name="Textplatzhalter 2">
            <a:extLst>
              <a:ext uri="{FF2B5EF4-FFF2-40B4-BE49-F238E27FC236}">
                <a16:creationId xmlns:a16="http://schemas.microsoft.com/office/drawing/2014/main" id="{B4317127-7954-DC99-481A-48C3390BD11B}"/>
              </a:ext>
            </a:extLst>
          </p:cNvPr>
          <p:cNvSpPr>
            <a:spLocks noGrp="1"/>
          </p:cNvSpPr>
          <p:nvPr>
            <p:ph type="body" sz="quarter" idx="13"/>
          </p:nvPr>
        </p:nvSpPr>
        <p:spPr/>
        <p:txBody>
          <a:bodyPr/>
          <a:lstStyle/>
          <a:p>
            <a:r>
              <a:rPr lang="de-DE" dirty="0"/>
              <a:t>Beschreibung eines konkreten Codes:</a:t>
            </a:r>
          </a:p>
          <a:p>
            <a:pPr lvl="1"/>
            <a:r>
              <a:rPr lang="de-DE" dirty="0"/>
              <a:t>"zulässig in Entitätstyp"</a:t>
            </a:r>
          </a:p>
          <a:p>
            <a:pPr lvl="1"/>
            <a:r>
              <a:rPr lang="de-DE" dirty="0"/>
              <a:t>ggf. Ausführungsbestimmungen</a:t>
            </a:r>
          </a:p>
        </p:txBody>
      </p:sp>
      <p:sp>
        <p:nvSpPr>
          <p:cNvPr id="4" name="Fußzeilenplatzhalter 3">
            <a:extLst>
              <a:ext uri="{FF2B5EF4-FFF2-40B4-BE49-F238E27FC236}">
                <a16:creationId xmlns:a16="http://schemas.microsoft.com/office/drawing/2014/main" id="{6DACEA63-F828-EAAD-44F3-F91EA1309169}"/>
              </a:ext>
            </a:extLst>
          </p:cNvPr>
          <p:cNvSpPr>
            <a:spLocks noGrp="1"/>
          </p:cNvSpPr>
          <p:nvPr>
            <p:ph type="ftr" sz="quarter" idx="1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a:ln>
                  <a:noFill/>
                </a:ln>
                <a:solidFill>
                  <a:srgbClr val="FFFFFF"/>
                </a:solidFill>
                <a:effectLst/>
                <a:uLnTx/>
                <a:uFillTx/>
                <a:latin typeface="Calibri"/>
                <a:ea typeface="+mn-ea"/>
                <a:cs typeface="+mn-cs"/>
              </a:rPr>
              <a:t>Praxis-Update GND-Dokumentation | Teil 2.4 Bereich Datenmodell | Stand: 20.02.2026 | CC0 1.0 Universal</a:t>
            </a:r>
            <a:endParaRPr kumimoji="0" lang="de-DE" sz="900" b="0" i="0" u="none" strike="noStrike" kern="1200" cap="none" spc="0" normalizeH="0" baseline="0" noProof="0" dirty="0">
              <a:ln>
                <a:noFill/>
              </a:ln>
              <a:solidFill>
                <a:srgbClr val="FFFFFF"/>
              </a:solidFill>
              <a:effectLst/>
              <a:uLnTx/>
              <a:uFillTx/>
              <a:latin typeface="Calibri"/>
              <a:ea typeface="+mn-ea"/>
              <a:cs typeface="+mn-cs"/>
            </a:endParaRPr>
          </a:p>
        </p:txBody>
      </p:sp>
      <p:sp>
        <p:nvSpPr>
          <p:cNvPr id="5" name="Foliennummernplatzhalter 4">
            <a:extLst>
              <a:ext uri="{FF2B5EF4-FFF2-40B4-BE49-F238E27FC236}">
                <a16:creationId xmlns:a16="http://schemas.microsoft.com/office/drawing/2014/main" id="{A52B2481-522E-7AB2-4853-02B9B746DE6D}"/>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7474561-2573-4254-9F43-70AFC27DF993}" type="slidenum">
              <a:rPr kumimoji="0" lang="de-DE" sz="800" b="1" i="0" u="none" strike="noStrike" kern="1200" cap="none" spc="0" normalizeH="0" baseline="0" noProof="0" smtClean="0">
                <a:ln>
                  <a:noFill/>
                </a:ln>
                <a:solidFill>
                  <a:srgbClr val="FFFFFF">
                    <a:lumMod val="85000"/>
                  </a:srgbClr>
                </a:solidFill>
                <a:effectLst/>
                <a:uLnTx/>
                <a:uFillTx/>
                <a:latin typeface="Verdana" panose="020B0604030504040204" pitchFamily="34" charset="0"/>
                <a:ea typeface="Verdana" panose="020B060403050404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23</a:t>
            </a:fld>
            <a:r>
              <a:rPr kumimoji="0" lang="de-DE" sz="800" b="0" i="0" u="none" strike="noStrike" kern="1200" cap="none" spc="0" normalizeH="0" baseline="0" noProof="0" dirty="0">
                <a:ln>
                  <a:noFill/>
                </a:ln>
                <a:solidFill>
                  <a:srgbClr val="FFFFFF">
                    <a:lumMod val="85000"/>
                  </a:srgbClr>
                </a:solidFill>
                <a:effectLst/>
                <a:uLnTx/>
                <a:uFillTx/>
                <a:latin typeface="Verdana" panose="020B0604030504040204" pitchFamily="34" charset="0"/>
                <a:ea typeface="Verdana" panose="020B0604030504040204" pitchFamily="34" charset="0"/>
              </a:rPr>
              <a:t> | </a:t>
            </a:r>
            <a:r>
              <a:rPr kumimoji="0" lang="de-DE" sz="800" b="0" i="0" u="none" strike="noStrike" kern="1200" cap="none" spc="0" normalizeH="0" baseline="0" noProof="0" dirty="0" smtClean="0">
                <a:ln>
                  <a:noFill/>
                </a:ln>
                <a:solidFill>
                  <a:srgbClr val="FFFFFF">
                    <a:lumMod val="85000"/>
                  </a:srgbClr>
                </a:solidFill>
                <a:effectLst/>
                <a:uLnTx/>
                <a:uFillTx/>
                <a:latin typeface="Verdana" panose="020B0604030504040204" pitchFamily="34" charset="0"/>
                <a:ea typeface="Verdana" panose="020B0604030504040204" pitchFamily="34" charset="0"/>
              </a:rPr>
              <a:t>29</a:t>
            </a:r>
            <a:endParaRPr kumimoji="0" lang="de-DE" sz="800" b="0" i="0" u="none" strike="noStrike" kern="1200" cap="none" spc="0" normalizeH="0" baseline="0" noProof="0" dirty="0">
              <a:ln>
                <a:noFill/>
              </a:ln>
              <a:solidFill>
                <a:srgbClr val="FFFFFF">
                  <a:lumMod val="85000"/>
                </a:srgbClr>
              </a:solidFill>
              <a:effectLst/>
              <a:uLnTx/>
              <a:uFillTx/>
              <a:latin typeface="Verdana" panose="020B0604030504040204" pitchFamily="34" charset="0"/>
              <a:ea typeface="Verdana" panose="020B0604030504040204" pitchFamily="34" charset="0"/>
            </a:endParaRPr>
          </a:p>
        </p:txBody>
      </p:sp>
      <p:pic>
        <p:nvPicPr>
          <p:cNvPr id="9" name="Grafik 8">
            <a:extLst>
              <a:ext uri="{FF2B5EF4-FFF2-40B4-BE49-F238E27FC236}">
                <a16:creationId xmlns:a16="http://schemas.microsoft.com/office/drawing/2014/main" id="{3EEC1F50-2A71-62CE-BDB2-58822C149FD3}"/>
              </a:ext>
            </a:extLst>
          </p:cNvPr>
          <p:cNvPicPr>
            <a:picLocks noChangeAspect="1"/>
          </p:cNvPicPr>
          <p:nvPr/>
        </p:nvPicPr>
        <p:blipFill>
          <a:blip r:embed="rId3"/>
          <a:stretch>
            <a:fillRect/>
          </a:stretch>
        </p:blipFill>
        <p:spPr>
          <a:xfrm>
            <a:off x="670755" y="2407728"/>
            <a:ext cx="10850489" cy="3829584"/>
          </a:xfrm>
          <a:prstGeom prst="rect">
            <a:avLst/>
          </a:prstGeom>
          <a:ln w="12700">
            <a:solidFill>
              <a:schemeClr val="tx1"/>
            </a:solidFill>
          </a:ln>
        </p:spPr>
      </p:pic>
    </p:spTree>
    <p:extLst>
      <p:ext uri="{BB962C8B-B14F-4D97-AF65-F5344CB8AC3E}">
        <p14:creationId xmlns:p14="http://schemas.microsoft.com/office/powerpoint/2010/main" val="38507819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uppieren 7">
            <a:extLst>
              <a:ext uri="{FF2B5EF4-FFF2-40B4-BE49-F238E27FC236}">
                <a16:creationId xmlns:a16="http://schemas.microsoft.com/office/drawing/2014/main" id="{C9B06151-9B78-E2BE-AB00-D144731AE4A7}"/>
              </a:ext>
            </a:extLst>
          </p:cNvPr>
          <p:cNvGrpSpPr/>
          <p:nvPr/>
        </p:nvGrpSpPr>
        <p:grpSpPr>
          <a:xfrm>
            <a:off x="317757" y="1343601"/>
            <a:ext cx="8160907" cy="4677687"/>
            <a:chOff x="317757" y="1343601"/>
            <a:chExt cx="8160907" cy="4677687"/>
          </a:xfrm>
        </p:grpSpPr>
        <p:pic>
          <p:nvPicPr>
            <p:cNvPr id="9" name="Grafik 8">
              <a:extLst>
                <a:ext uri="{FF2B5EF4-FFF2-40B4-BE49-F238E27FC236}">
                  <a16:creationId xmlns:a16="http://schemas.microsoft.com/office/drawing/2014/main" id="{DF8BA8A4-6E19-558F-B9EF-8E81396270ED}"/>
                </a:ext>
              </a:extLst>
            </p:cNvPr>
            <p:cNvPicPr>
              <a:picLocks noChangeAspect="1"/>
            </p:cNvPicPr>
            <p:nvPr/>
          </p:nvPicPr>
          <p:blipFill>
            <a:blip r:embed="rId3"/>
            <a:stretch>
              <a:fillRect/>
            </a:stretch>
          </p:blipFill>
          <p:spPr>
            <a:xfrm>
              <a:off x="317757" y="1343601"/>
              <a:ext cx="8160907" cy="4677687"/>
            </a:xfrm>
            <a:prstGeom prst="rect">
              <a:avLst/>
            </a:prstGeom>
            <a:ln>
              <a:solidFill>
                <a:schemeClr val="tx1"/>
              </a:solidFill>
            </a:ln>
          </p:spPr>
        </p:pic>
        <p:cxnSp>
          <p:nvCxnSpPr>
            <p:cNvPr id="3" name="Gerade Verbindung mit Pfeil 2">
              <a:extLst>
                <a:ext uri="{FF2B5EF4-FFF2-40B4-BE49-F238E27FC236}">
                  <a16:creationId xmlns:a16="http://schemas.microsoft.com/office/drawing/2014/main" id="{648B6D4B-21DD-B697-08C7-4C12B80B5541}"/>
                </a:ext>
              </a:extLst>
            </p:cNvPr>
            <p:cNvCxnSpPr>
              <a:cxnSpLocks/>
            </p:cNvCxnSpPr>
            <p:nvPr/>
          </p:nvCxnSpPr>
          <p:spPr>
            <a:xfrm flipV="1">
              <a:off x="1631504" y="2276872"/>
              <a:ext cx="720080" cy="1303633"/>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2" name="Titel 1">
            <a:extLst>
              <a:ext uri="{FF2B5EF4-FFF2-40B4-BE49-F238E27FC236}">
                <a16:creationId xmlns:a16="http://schemas.microsoft.com/office/drawing/2014/main" id="{CA358065-B827-4B01-FEAF-0CCB7CBFD1EC}"/>
              </a:ext>
            </a:extLst>
          </p:cNvPr>
          <p:cNvSpPr>
            <a:spLocks noGrp="1"/>
          </p:cNvSpPr>
          <p:nvPr>
            <p:ph type="title"/>
          </p:nvPr>
        </p:nvSpPr>
        <p:spPr/>
        <p:txBody>
          <a:bodyPr>
            <a:normAutofit/>
          </a:bodyPr>
          <a:lstStyle/>
          <a:p>
            <a:r>
              <a:rPr lang="de-DE" sz="2800" dirty="0"/>
              <a:t>4. GND-Systematik</a:t>
            </a:r>
            <a:endParaRPr lang="de-DE" dirty="0"/>
          </a:p>
        </p:txBody>
      </p:sp>
      <p:sp>
        <p:nvSpPr>
          <p:cNvPr id="4" name="Fußzeilenplatzhalter 3">
            <a:extLst>
              <a:ext uri="{FF2B5EF4-FFF2-40B4-BE49-F238E27FC236}">
                <a16:creationId xmlns:a16="http://schemas.microsoft.com/office/drawing/2014/main" id="{74A63D21-C983-63E2-2676-008D34DD663B}"/>
              </a:ext>
            </a:extLst>
          </p:cNvPr>
          <p:cNvSpPr>
            <a:spLocks noGrp="1"/>
          </p:cNvSpPr>
          <p:nvPr>
            <p:ph type="ftr" sz="quarter" idx="14"/>
          </p:nvPr>
        </p:nvSpPr>
        <p:spPr/>
        <p:txBody>
          <a:bodyPr/>
          <a:lstStyle/>
          <a:p>
            <a:r>
              <a:rPr lang="de-DE"/>
              <a:t>Praxis-Update GND-Dokumentation | Teil 2.4 Bereich Datenmodell | Stand: 20.02.2026 | CC0 1.0 Universal</a:t>
            </a:r>
            <a:endParaRPr lang="de-DE" dirty="0"/>
          </a:p>
        </p:txBody>
      </p:sp>
      <p:sp>
        <p:nvSpPr>
          <p:cNvPr id="5" name="Foliennummernplatzhalter 4">
            <a:extLst>
              <a:ext uri="{FF2B5EF4-FFF2-40B4-BE49-F238E27FC236}">
                <a16:creationId xmlns:a16="http://schemas.microsoft.com/office/drawing/2014/main" id="{9F18429F-9735-DB31-745A-EE4BE62BA049}"/>
              </a:ext>
            </a:extLst>
          </p:cNvPr>
          <p:cNvSpPr>
            <a:spLocks noGrp="1"/>
          </p:cNvSpPr>
          <p:nvPr>
            <p:ph type="sldNum" sz="quarter" idx="4"/>
          </p:nvPr>
        </p:nvSpPr>
        <p:spPr/>
        <p:txBody>
          <a:bodyPr/>
          <a:lstStyle/>
          <a:p>
            <a:fld id="{37474561-2573-4254-9F43-70AFC27DF993}" type="slidenum">
              <a:rPr lang="de-DE" b="1" smtClean="0"/>
              <a:pPr/>
              <a:t>24</a:t>
            </a:fld>
            <a:r>
              <a:rPr lang="de-DE" dirty="0"/>
              <a:t> | </a:t>
            </a:r>
            <a:r>
              <a:rPr lang="de-DE" dirty="0" smtClean="0"/>
              <a:t>29</a:t>
            </a:r>
            <a:endParaRPr lang="de-DE" dirty="0"/>
          </a:p>
        </p:txBody>
      </p:sp>
      <p:sp>
        <p:nvSpPr>
          <p:cNvPr id="14" name="Textplatzhalter 2">
            <a:extLst>
              <a:ext uri="{FF2B5EF4-FFF2-40B4-BE49-F238E27FC236}">
                <a16:creationId xmlns:a16="http://schemas.microsoft.com/office/drawing/2014/main" id="{5577788C-B3AB-31EF-3D97-92C644D312CC}"/>
              </a:ext>
            </a:extLst>
          </p:cNvPr>
          <p:cNvSpPr>
            <a:spLocks noGrp="1"/>
          </p:cNvSpPr>
          <p:nvPr>
            <p:ph type="body" sz="quarter" idx="13"/>
          </p:nvPr>
        </p:nvSpPr>
        <p:spPr>
          <a:xfrm>
            <a:off x="335360" y="836712"/>
            <a:ext cx="11521280" cy="5472608"/>
          </a:xfrm>
        </p:spPr>
        <p:txBody>
          <a:bodyPr/>
          <a:lstStyle/>
          <a:p>
            <a:endParaRPr lang="de-DE" dirty="0"/>
          </a:p>
          <a:p>
            <a:endParaRPr lang="de-DE" dirty="0"/>
          </a:p>
          <a:p>
            <a:endParaRPr lang="de-DE" dirty="0"/>
          </a:p>
          <a:p>
            <a:endParaRPr lang="de-DE" dirty="0"/>
          </a:p>
        </p:txBody>
      </p:sp>
      <p:grpSp>
        <p:nvGrpSpPr>
          <p:cNvPr id="17" name="Gruppieren 16">
            <a:extLst>
              <a:ext uri="{FF2B5EF4-FFF2-40B4-BE49-F238E27FC236}">
                <a16:creationId xmlns:a16="http://schemas.microsoft.com/office/drawing/2014/main" id="{79A802FB-C75D-DD5C-44DA-53A601E90765}"/>
              </a:ext>
            </a:extLst>
          </p:cNvPr>
          <p:cNvGrpSpPr/>
          <p:nvPr/>
        </p:nvGrpSpPr>
        <p:grpSpPr>
          <a:xfrm>
            <a:off x="3719736" y="2204864"/>
            <a:ext cx="8322745" cy="3725076"/>
            <a:chOff x="3719736" y="2204864"/>
            <a:chExt cx="8322745" cy="3725076"/>
          </a:xfrm>
        </p:grpSpPr>
        <p:pic>
          <p:nvPicPr>
            <p:cNvPr id="12" name="Grafik 11">
              <a:extLst>
                <a:ext uri="{FF2B5EF4-FFF2-40B4-BE49-F238E27FC236}">
                  <a16:creationId xmlns:a16="http://schemas.microsoft.com/office/drawing/2014/main" id="{0090C28A-AEBE-8323-B781-4B94A4340248}"/>
                </a:ext>
              </a:extLst>
            </p:cNvPr>
            <p:cNvPicPr>
              <a:picLocks noChangeAspect="1"/>
            </p:cNvPicPr>
            <p:nvPr/>
          </p:nvPicPr>
          <p:blipFill>
            <a:blip r:embed="rId4"/>
            <a:stretch>
              <a:fillRect/>
            </a:stretch>
          </p:blipFill>
          <p:spPr>
            <a:xfrm>
              <a:off x="5768669" y="2204864"/>
              <a:ext cx="6273812" cy="3725076"/>
            </a:xfrm>
            <a:prstGeom prst="rect">
              <a:avLst/>
            </a:prstGeom>
            <a:ln>
              <a:solidFill>
                <a:schemeClr val="tx1"/>
              </a:solidFill>
            </a:ln>
          </p:spPr>
        </p:pic>
        <p:cxnSp>
          <p:nvCxnSpPr>
            <p:cNvPr id="11" name="Gerade Verbindung mit Pfeil 10">
              <a:extLst>
                <a:ext uri="{FF2B5EF4-FFF2-40B4-BE49-F238E27FC236}">
                  <a16:creationId xmlns:a16="http://schemas.microsoft.com/office/drawing/2014/main" id="{6E266BF5-0F5D-CFE8-AF86-2A9C38B76256}"/>
                </a:ext>
              </a:extLst>
            </p:cNvPr>
            <p:cNvCxnSpPr>
              <a:cxnSpLocks/>
            </p:cNvCxnSpPr>
            <p:nvPr/>
          </p:nvCxnSpPr>
          <p:spPr>
            <a:xfrm flipV="1">
              <a:off x="3719736" y="2924944"/>
              <a:ext cx="3744416" cy="162081"/>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795193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7D6D3-1897-E541-4368-A9050B2A695B}"/>
              </a:ext>
            </a:extLst>
          </p:cNvPr>
          <p:cNvSpPr>
            <a:spLocks noGrp="1"/>
          </p:cNvSpPr>
          <p:nvPr>
            <p:ph type="title"/>
          </p:nvPr>
        </p:nvSpPr>
        <p:spPr/>
        <p:txBody>
          <a:bodyPr>
            <a:normAutofit/>
          </a:bodyPr>
          <a:lstStyle/>
          <a:p>
            <a:r>
              <a:rPr lang="de-DE" dirty="0"/>
              <a:t>5. Sprachencodes (1)</a:t>
            </a:r>
          </a:p>
        </p:txBody>
      </p:sp>
      <p:sp>
        <p:nvSpPr>
          <p:cNvPr id="3" name="Textplatzhalter 2">
            <a:extLst>
              <a:ext uri="{FF2B5EF4-FFF2-40B4-BE49-F238E27FC236}">
                <a16:creationId xmlns:a16="http://schemas.microsoft.com/office/drawing/2014/main" id="{1C8D5FB1-6088-213C-29F6-804F3C387BA7}"/>
              </a:ext>
            </a:extLst>
          </p:cNvPr>
          <p:cNvSpPr>
            <a:spLocks noGrp="1"/>
          </p:cNvSpPr>
          <p:nvPr>
            <p:ph type="body" sz="quarter" idx="13"/>
          </p:nvPr>
        </p:nvSpPr>
        <p:spPr/>
        <p:txBody>
          <a:bodyPr/>
          <a:lstStyle/>
          <a:p>
            <a:r>
              <a:rPr lang="de-DE" b="1" dirty="0"/>
              <a:t>Allgemeines zu Sprachencodes in der GND u</a:t>
            </a:r>
            <a:r>
              <a:rPr lang="de-DE" b="1" dirty="0">
                <a:effectLst/>
              </a:rPr>
              <a:t>nter GND / GND-Datenmodell </a:t>
            </a:r>
            <a:r>
              <a:rPr lang="de-DE" dirty="0">
                <a:effectLst/>
              </a:rPr>
              <a:t/>
            </a:r>
            <a:br>
              <a:rPr lang="de-DE" dirty="0">
                <a:effectLst/>
              </a:rPr>
            </a:br>
            <a:r>
              <a:rPr lang="de-DE" dirty="0">
                <a:effectLst/>
              </a:rPr>
              <a:t>(STA-Notation </a:t>
            </a:r>
            <a:r>
              <a:rPr lang="de-DE" dirty="0" err="1">
                <a:effectLst/>
                <a:hlinkClick r:id="rId3"/>
              </a:rPr>
              <a:t>GND-D#Sprachencodes</a:t>
            </a:r>
            <a:r>
              <a:rPr lang="de-DE" dirty="0">
                <a:effectLst/>
              </a:rPr>
              <a:t>)</a:t>
            </a:r>
          </a:p>
          <a:p>
            <a:endParaRPr lang="de-DE" dirty="0"/>
          </a:p>
        </p:txBody>
      </p:sp>
      <p:sp>
        <p:nvSpPr>
          <p:cNvPr id="4" name="Fußzeilenplatzhalter 3">
            <a:extLst>
              <a:ext uri="{FF2B5EF4-FFF2-40B4-BE49-F238E27FC236}">
                <a16:creationId xmlns:a16="http://schemas.microsoft.com/office/drawing/2014/main" id="{4C3F4423-B6BC-AB02-52F9-F79190935D0E}"/>
              </a:ext>
            </a:extLst>
          </p:cNvPr>
          <p:cNvSpPr>
            <a:spLocks noGrp="1"/>
          </p:cNvSpPr>
          <p:nvPr>
            <p:ph type="ftr" sz="quarter" idx="14"/>
          </p:nvPr>
        </p:nvSpPr>
        <p:spPr/>
        <p:txBody>
          <a:bodyPr/>
          <a:lstStyle/>
          <a:p>
            <a:r>
              <a:rPr lang="de-DE"/>
              <a:t>Praxis-Update GND-Dokumentation | Teil 2.4 Bereich Datenmodell | Stand: 20.02.2026 | CC0 1.0 Universal</a:t>
            </a:r>
            <a:endParaRPr lang="de-DE" dirty="0"/>
          </a:p>
        </p:txBody>
      </p:sp>
      <p:sp>
        <p:nvSpPr>
          <p:cNvPr id="5" name="Foliennummernplatzhalter 4">
            <a:extLst>
              <a:ext uri="{FF2B5EF4-FFF2-40B4-BE49-F238E27FC236}">
                <a16:creationId xmlns:a16="http://schemas.microsoft.com/office/drawing/2014/main" id="{C64EF15C-48A4-9DB5-EEAF-6744AE265F47}"/>
              </a:ext>
            </a:extLst>
          </p:cNvPr>
          <p:cNvSpPr>
            <a:spLocks noGrp="1"/>
          </p:cNvSpPr>
          <p:nvPr>
            <p:ph type="sldNum" sz="quarter" idx="4"/>
          </p:nvPr>
        </p:nvSpPr>
        <p:spPr/>
        <p:txBody>
          <a:bodyPr/>
          <a:lstStyle/>
          <a:p>
            <a:fld id="{37474561-2573-4254-9F43-70AFC27DF993}" type="slidenum">
              <a:rPr lang="de-DE" b="1" smtClean="0"/>
              <a:pPr/>
              <a:t>25</a:t>
            </a:fld>
            <a:r>
              <a:rPr lang="de-DE" dirty="0"/>
              <a:t> | </a:t>
            </a:r>
            <a:r>
              <a:rPr lang="de-DE" dirty="0" smtClean="0"/>
              <a:t>29</a:t>
            </a:r>
            <a:endParaRPr lang="de-DE" dirty="0"/>
          </a:p>
        </p:txBody>
      </p:sp>
      <p:grpSp>
        <p:nvGrpSpPr>
          <p:cNvPr id="15" name="Gruppieren 14">
            <a:extLst>
              <a:ext uri="{FF2B5EF4-FFF2-40B4-BE49-F238E27FC236}">
                <a16:creationId xmlns:a16="http://schemas.microsoft.com/office/drawing/2014/main" id="{E38F98B0-5F72-8E9D-90CE-639D46D43F74}"/>
              </a:ext>
            </a:extLst>
          </p:cNvPr>
          <p:cNvGrpSpPr/>
          <p:nvPr/>
        </p:nvGrpSpPr>
        <p:grpSpPr>
          <a:xfrm>
            <a:off x="335360" y="2005121"/>
            <a:ext cx="11521280" cy="3800143"/>
            <a:chOff x="335360" y="1528928"/>
            <a:chExt cx="11521280" cy="3800143"/>
          </a:xfrm>
        </p:grpSpPr>
        <p:pic>
          <p:nvPicPr>
            <p:cNvPr id="13" name="Grafik 12">
              <a:extLst>
                <a:ext uri="{FF2B5EF4-FFF2-40B4-BE49-F238E27FC236}">
                  <a16:creationId xmlns:a16="http://schemas.microsoft.com/office/drawing/2014/main" id="{A5DE8489-5202-A4BF-864C-E2E976B74C11}"/>
                </a:ext>
              </a:extLst>
            </p:cNvPr>
            <p:cNvPicPr>
              <a:picLocks noChangeAspect="1"/>
            </p:cNvPicPr>
            <p:nvPr/>
          </p:nvPicPr>
          <p:blipFill>
            <a:blip r:embed="rId4"/>
            <a:stretch>
              <a:fillRect/>
            </a:stretch>
          </p:blipFill>
          <p:spPr>
            <a:xfrm>
              <a:off x="335360" y="1528928"/>
              <a:ext cx="11521280" cy="3800143"/>
            </a:xfrm>
            <a:prstGeom prst="rect">
              <a:avLst/>
            </a:prstGeom>
            <a:ln w="9525">
              <a:solidFill>
                <a:schemeClr val="tx1"/>
              </a:solidFill>
            </a:ln>
          </p:spPr>
        </p:pic>
        <p:sp>
          <p:nvSpPr>
            <p:cNvPr id="14" name="Rechteck 13">
              <a:extLst>
                <a:ext uri="{FF2B5EF4-FFF2-40B4-BE49-F238E27FC236}">
                  <a16:creationId xmlns:a16="http://schemas.microsoft.com/office/drawing/2014/main" id="{FD6E2132-0ED2-CFB9-557D-E9A8FAE3243F}"/>
                </a:ext>
              </a:extLst>
            </p:cNvPr>
            <p:cNvSpPr/>
            <p:nvPr/>
          </p:nvSpPr>
          <p:spPr>
            <a:xfrm>
              <a:off x="335360" y="2060848"/>
              <a:ext cx="8640960" cy="28803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grpSp>
      <p:cxnSp>
        <p:nvCxnSpPr>
          <p:cNvPr id="6" name="Gerade Verbindung mit Pfeil 5">
            <a:extLst>
              <a:ext uri="{FF2B5EF4-FFF2-40B4-BE49-F238E27FC236}">
                <a16:creationId xmlns:a16="http://schemas.microsoft.com/office/drawing/2014/main" id="{3D7FF799-6838-EC66-E46D-F94394F68255}"/>
              </a:ext>
            </a:extLst>
          </p:cNvPr>
          <p:cNvCxnSpPr>
            <a:cxnSpLocks/>
          </p:cNvCxnSpPr>
          <p:nvPr/>
        </p:nvCxnSpPr>
        <p:spPr>
          <a:xfrm flipV="1">
            <a:off x="3935760" y="5661248"/>
            <a:ext cx="504056" cy="516407"/>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14293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Grafik 10">
            <a:extLst>
              <a:ext uri="{FF2B5EF4-FFF2-40B4-BE49-F238E27FC236}">
                <a16:creationId xmlns:a16="http://schemas.microsoft.com/office/drawing/2014/main" id="{96910DA5-4B51-ECB8-469C-A6C9CFD9CFA7}"/>
              </a:ext>
            </a:extLst>
          </p:cNvPr>
          <p:cNvPicPr>
            <a:picLocks noChangeAspect="1"/>
          </p:cNvPicPr>
          <p:nvPr/>
        </p:nvPicPr>
        <p:blipFill>
          <a:blip r:embed="rId3"/>
          <a:stretch>
            <a:fillRect/>
          </a:stretch>
        </p:blipFill>
        <p:spPr>
          <a:xfrm>
            <a:off x="4502046" y="1296144"/>
            <a:ext cx="7551211" cy="4869160"/>
          </a:xfrm>
          <a:prstGeom prst="rect">
            <a:avLst/>
          </a:prstGeom>
          <a:ln w="12700">
            <a:solidFill>
              <a:schemeClr val="tx1"/>
            </a:solidFill>
          </a:ln>
        </p:spPr>
      </p:pic>
      <p:sp>
        <p:nvSpPr>
          <p:cNvPr id="2" name="Titel 1">
            <a:extLst>
              <a:ext uri="{FF2B5EF4-FFF2-40B4-BE49-F238E27FC236}">
                <a16:creationId xmlns:a16="http://schemas.microsoft.com/office/drawing/2014/main" id="{A1982F7F-CA58-B2A5-7AC9-57A018CDD7AB}"/>
              </a:ext>
            </a:extLst>
          </p:cNvPr>
          <p:cNvSpPr>
            <a:spLocks noGrp="1"/>
          </p:cNvSpPr>
          <p:nvPr>
            <p:ph type="title"/>
          </p:nvPr>
        </p:nvSpPr>
        <p:spPr/>
        <p:txBody>
          <a:bodyPr>
            <a:normAutofit/>
          </a:bodyPr>
          <a:lstStyle/>
          <a:p>
            <a:r>
              <a:rPr lang="de-DE" dirty="0"/>
              <a:t>5. Sprachencodes (2)</a:t>
            </a:r>
          </a:p>
        </p:txBody>
      </p:sp>
      <p:sp>
        <p:nvSpPr>
          <p:cNvPr id="3" name="Textplatzhalter 2">
            <a:extLst>
              <a:ext uri="{FF2B5EF4-FFF2-40B4-BE49-F238E27FC236}">
                <a16:creationId xmlns:a16="http://schemas.microsoft.com/office/drawing/2014/main" id="{16F8C760-0B65-10BF-1160-B1B78E7AE30B}"/>
              </a:ext>
            </a:extLst>
          </p:cNvPr>
          <p:cNvSpPr>
            <a:spLocks noGrp="1"/>
          </p:cNvSpPr>
          <p:nvPr>
            <p:ph type="body" sz="quarter" idx="13"/>
          </p:nvPr>
        </p:nvSpPr>
        <p:spPr/>
        <p:txBody>
          <a:bodyPr/>
          <a:lstStyle/>
          <a:p>
            <a:pPr marL="0" indent="0">
              <a:buNone/>
            </a:pPr>
            <a:r>
              <a:rPr lang="de-DE" b="1" dirty="0"/>
              <a:t>Sprachencodes gemäß ISO 639-2/B </a:t>
            </a:r>
            <a:r>
              <a:rPr lang="de-DE" dirty="0"/>
              <a:t>(STA-Notation: </a:t>
            </a:r>
            <a:r>
              <a:rPr lang="de-DE" dirty="0">
                <a:hlinkClick r:id="rId4"/>
              </a:rPr>
              <a:t>GND-VW-ISO-639</a:t>
            </a:r>
            <a:r>
              <a:rPr lang="de-DE" dirty="0"/>
              <a:t>)</a:t>
            </a:r>
            <a:endParaRPr lang="de-DE" dirty="0">
              <a:effectLst/>
            </a:endParaRPr>
          </a:p>
          <a:p>
            <a:pPr lvl="1"/>
            <a:endParaRPr lang="de-DE" dirty="0"/>
          </a:p>
          <a:p>
            <a:pPr lvl="1"/>
            <a:endParaRPr lang="de-DE" sz="1800" dirty="0"/>
          </a:p>
          <a:p>
            <a:pPr lvl="1"/>
            <a:r>
              <a:rPr lang="de-DE" dirty="0"/>
              <a:t>Gliederung</a:t>
            </a:r>
          </a:p>
          <a:p>
            <a:pPr lvl="3"/>
            <a:r>
              <a:rPr lang="de-DE" sz="2000" dirty="0"/>
              <a:t>Allgemeines zu ISO 639-2/B</a:t>
            </a:r>
          </a:p>
          <a:p>
            <a:pPr lvl="3"/>
            <a:r>
              <a:rPr lang="de-DE" sz="2000" dirty="0"/>
              <a:t>Liste nach dem Alphabet der </a:t>
            </a:r>
            <a:br>
              <a:rPr lang="de-DE" sz="2000" dirty="0"/>
            </a:br>
            <a:r>
              <a:rPr lang="de-DE" sz="2000" dirty="0"/>
              <a:t>Sprachbenennung/</a:t>
            </a:r>
            <a:br>
              <a:rPr lang="de-DE" sz="2000" dirty="0"/>
            </a:br>
            <a:r>
              <a:rPr lang="de-DE" sz="2000" dirty="0"/>
              <a:t>Sprachbezeichnung</a:t>
            </a:r>
          </a:p>
          <a:p>
            <a:pPr lvl="3"/>
            <a:r>
              <a:rPr lang="de-DE" sz="2000" dirty="0"/>
              <a:t>Liste nach dem Alphabet der</a:t>
            </a:r>
            <a:br>
              <a:rPr lang="de-DE" sz="2000" dirty="0"/>
            </a:br>
            <a:r>
              <a:rPr lang="de-DE" sz="2000" dirty="0"/>
              <a:t>Codes</a:t>
            </a:r>
          </a:p>
          <a:p>
            <a:endParaRPr lang="de-DE" dirty="0"/>
          </a:p>
        </p:txBody>
      </p:sp>
      <p:sp>
        <p:nvSpPr>
          <p:cNvPr id="4" name="Fußzeilenplatzhalter 3">
            <a:extLst>
              <a:ext uri="{FF2B5EF4-FFF2-40B4-BE49-F238E27FC236}">
                <a16:creationId xmlns:a16="http://schemas.microsoft.com/office/drawing/2014/main" id="{AE7FF625-8C52-D708-9DCE-6A0D046EAEB3}"/>
              </a:ext>
            </a:extLst>
          </p:cNvPr>
          <p:cNvSpPr>
            <a:spLocks noGrp="1"/>
          </p:cNvSpPr>
          <p:nvPr>
            <p:ph type="ftr" sz="quarter" idx="14"/>
          </p:nvPr>
        </p:nvSpPr>
        <p:spPr/>
        <p:txBody>
          <a:bodyPr/>
          <a:lstStyle/>
          <a:p>
            <a:r>
              <a:rPr lang="de-DE"/>
              <a:t>Praxis-Update GND-Dokumentation | Teil 2.4 Bereich Datenmodell | Stand: 20.02.2026 | CC0 1.0 Universal</a:t>
            </a:r>
            <a:endParaRPr lang="de-DE" dirty="0"/>
          </a:p>
        </p:txBody>
      </p:sp>
      <p:sp>
        <p:nvSpPr>
          <p:cNvPr id="5" name="Foliennummernplatzhalter 4">
            <a:extLst>
              <a:ext uri="{FF2B5EF4-FFF2-40B4-BE49-F238E27FC236}">
                <a16:creationId xmlns:a16="http://schemas.microsoft.com/office/drawing/2014/main" id="{195906D6-8340-C81C-7380-9C4C6FE7A66C}"/>
              </a:ext>
            </a:extLst>
          </p:cNvPr>
          <p:cNvSpPr>
            <a:spLocks noGrp="1"/>
          </p:cNvSpPr>
          <p:nvPr>
            <p:ph type="sldNum" sz="quarter" idx="4"/>
          </p:nvPr>
        </p:nvSpPr>
        <p:spPr/>
        <p:txBody>
          <a:bodyPr/>
          <a:lstStyle/>
          <a:p>
            <a:fld id="{37474561-2573-4254-9F43-70AFC27DF993}" type="slidenum">
              <a:rPr lang="de-DE" b="1" smtClean="0"/>
              <a:pPr/>
              <a:t>26</a:t>
            </a:fld>
            <a:r>
              <a:rPr lang="de-DE" dirty="0"/>
              <a:t> | </a:t>
            </a:r>
            <a:r>
              <a:rPr lang="de-DE" dirty="0" smtClean="0"/>
              <a:t>29</a:t>
            </a:r>
            <a:endParaRPr lang="de-DE" dirty="0"/>
          </a:p>
        </p:txBody>
      </p:sp>
      <p:cxnSp>
        <p:nvCxnSpPr>
          <p:cNvPr id="6" name="Gerade Verbindung mit Pfeil 5">
            <a:extLst>
              <a:ext uri="{FF2B5EF4-FFF2-40B4-BE49-F238E27FC236}">
                <a16:creationId xmlns:a16="http://schemas.microsoft.com/office/drawing/2014/main" id="{DB9D0659-76B2-7650-03C8-D020708047B7}"/>
              </a:ext>
            </a:extLst>
          </p:cNvPr>
          <p:cNvCxnSpPr>
            <a:cxnSpLocks/>
          </p:cNvCxnSpPr>
          <p:nvPr/>
        </p:nvCxnSpPr>
        <p:spPr>
          <a:xfrm flipV="1">
            <a:off x="4038096" y="2348880"/>
            <a:ext cx="665749" cy="169058"/>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Gerade Verbindung mit Pfeil 12">
            <a:extLst>
              <a:ext uri="{FF2B5EF4-FFF2-40B4-BE49-F238E27FC236}">
                <a16:creationId xmlns:a16="http://schemas.microsoft.com/office/drawing/2014/main" id="{F9D10886-328B-D7E5-29C3-3CE40D10AA5C}"/>
              </a:ext>
            </a:extLst>
          </p:cNvPr>
          <p:cNvCxnSpPr>
            <a:cxnSpLocks/>
          </p:cNvCxnSpPr>
          <p:nvPr/>
        </p:nvCxnSpPr>
        <p:spPr>
          <a:xfrm>
            <a:off x="3482888" y="3074420"/>
            <a:ext cx="1220957" cy="140018"/>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Gerade Verbindung mit Pfeil 18">
            <a:extLst>
              <a:ext uri="{FF2B5EF4-FFF2-40B4-BE49-F238E27FC236}">
                <a16:creationId xmlns:a16="http://schemas.microsoft.com/office/drawing/2014/main" id="{CD05DC16-28B6-73D7-2299-4B6E2DF0D1F1}"/>
              </a:ext>
            </a:extLst>
          </p:cNvPr>
          <p:cNvCxnSpPr>
            <a:cxnSpLocks/>
          </p:cNvCxnSpPr>
          <p:nvPr/>
        </p:nvCxnSpPr>
        <p:spPr>
          <a:xfrm>
            <a:off x="4151784" y="3861048"/>
            <a:ext cx="552061" cy="72008"/>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23" name="Gruppieren 22">
            <a:extLst>
              <a:ext uri="{FF2B5EF4-FFF2-40B4-BE49-F238E27FC236}">
                <a16:creationId xmlns:a16="http://schemas.microsoft.com/office/drawing/2014/main" id="{FF1DE9BD-4EFA-4E9D-4BE6-F4238C19B0B7}"/>
              </a:ext>
            </a:extLst>
          </p:cNvPr>
          <p:cNvGrpSpPr/>
          <p:nvPr/>
        </p:nvGrpSpPr>
        <p:grpSpPr>
          <a:xfrm>
            <a:off x="7684616" y="3473553"/>
            <a:ext cx="4244032" cy="2619743"/>
            <a:chOff x="7684616" y="3473553"/>
            <a:chExt cx="4244032" cy="2619743"/>
          </a:xfrm>
        </p:grpSpPr>
        <p:pic>
          <p:nvPicPr>
            <p:cNvPr id="8" name="Grafik 7">
              <a:extLst>
                <a:ext uri="{FF2B5EF4-FFF2-40B4-BE49-F238E27FC236}">
                  <a16:creationId xmlns:a16="http://schemas.microsoft.com/office/drawing/2014/main" id="{0813575B-DDFE-7CD2-E2B5-F18AA8DF2194}"/>
                </a:ext>
              </a:extLst>
            </p:cNvPr>
            <p:cNvPicPr>
              <a:picLocks noChangeAspect="1"/>
            </p:cNvPicPr>
            <p:nvPr/>
          </p:nvPicPr>
          <p:blipFill>
            <a:blip r:embed="rId5"/>
            <a:stretch>
              <a:fillRect/>
            </a:stretch>
          </p:blipFill>
          <p:spPr>
            <a:xfrm>
              <a:off x="7705997" y="4077001"/>
              <a:ext cx="4222651" cy="2016295"/>
            </a:xfrm>
            <a:prstGeom prst="rect">
              <a:avLst/>
            </a:prstGeom>
            <a:ln w="12700">
              <a:solidFill>
                <a:schemeClr val="tx1"/>
              </a:solidFill>
            </a:ln>
          </p:spPr>
        </p:pic>
        <p:cxnSp>
          <p:nvCxnSpPr>
            <p:cNvPr id="21" name="Gerade Verbindung mit Pfeil 20">
              <a:extLst>
                <a:ext uri="{FF2B5EF4-FFF2-40B4-BE49-F238E27FC236}">
                  <a16:creationId xmlns:a16="http://schemas.microsoft.com/office/drawing/2014/main" id="{C34F591C-3BFC-913E-2A6E-07FE488215C1}"/>
                </a:ext>
              </a:extLst>
            </p:cNvPr>
            <p:cNvCxnSpPr>
              <a:cxnSpLocks/>
            </p:cNvCxnSpPr>
            <p:nvPr/>
          </p:nvCxnSpPr>
          <p:spPr>
            <a:xfrm>
              <a:off x="7684616" y="3473553"/>
              <a:ext cx="355600" cy="760231"/>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30039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09168C2-F033-FDFC-8CBF-F2B5DC20E35C}"/>
              </a:ext>
            </a:extLst>
          </p:cNvPr>
          <p:cNvSpPr>
            <a:spLocks noGrp="1"/>
          </p:cNvSpPr>
          <p:nvPr>
            <p:ph type="title"/>
          </p:nvPr>
        </p:nvSpPr>
        <p:spPr/>
        <p:txBody>
          <a:bodyPr>
            <a:normAutofit/>
          </a:bodyPr>
          <a:lstStyle/>
          <a:p>
            <a:r>
              <a:rPr lang="de-DE" dirty="0"/>
              <a:t>5. Sprachencodes (3)</a:t>
            </a:r>
          </a:p>
        </p:txBody>
      </p:sp>
      <p:sp>
        <p:nvSpPr>
          <p:cNvPr id="3" name="Textplatzhalter 2">
            <a:extLst>
              <a:ext uri="{FF2B5EF4-FFF2-40B4-BE49-F238E27FC236}">
                <a16:creationId xmlns:a16="http://schemas.microsoft.com/office/drawing/2014/main" id="{5E4BB0FB-D92E-1060-58EC-3AA000760628}"/>
              </a:ext>
            </a:extLst>
          </p:cNvPr>
          <p:cNvSpPr>
            <a:spLocks noGrp="1"/>
          </p:cNvSpPr>
          <p:nvPr>
            <p:ph type="body" sz="quarter" idx="13"/>
          </p:nvPr>
        </p:nvSpPr>
        <p:spPr/>
        <p:txBody>
          <a:bodyPr/>
          <a:lstStyle/>
          <a:p>
            <a:r>
              <a:rPr lang="de-DE" b="1" dirty="0"/>
              <a:t>Anzeige einzelner Code-Beschreibungen </a:t>
            </a:r>
            <a:r>
              <a:rPr lang="de-DE" dirty="0"/>
              <a:t>(STA-Notation: </a:t>
            </a:r>
            <a:r>
              <a:rPr lang="de-DE" dirty="0">
                <a:hlinkClick r:id="rId3"/>
              </a:rPr>
              <a:t>GND-SP-AFR</a:t>
            </a:r>
            <a:r>
              <a:rPr lang="de-DE" dirty="0"/>
              <a:t>)</a:t>
            </a:r>
          </a:p>
        </p:txBody>
      </p:sp>
      <p:sp>
        <p:nvSpPr>
          <p:cNvPr id="4" name="Fußzeilenplatzhalter 3">
            <a:extLst>
              <a:ext uri="{FF2B5EF4-FFF2-40B4-BE49-F238E27FC236}">
                <a16:creationId xmlns:a16="http://schemas.microsoft.com/office/drawing/2014/main" id="{9F003641-7A68-DCD1-FE06-F8BE7908F867}"/>
              </a:ext>
            </a:extLst>
          </p:cNvPr>
          <p:cNvSpPr>
            <a:spLocks noGrp="1"/>
          </p:cNvSpPr>
          <p:nvPr>
            <p:ph type="ftr" sz="quarter" idx="14"/>
          </p:nvPr>
        </p:nvSpPr>
        <p:spPr/>
        <p:txBody>
          <a:bodyPr/>
          <a:lstStyle/>
          <a:p>
            <a:r>
              <a:rPr lang="de-DE"/>
              <a:t>Praxis-Update GND-Dokumentation | Teil 2.4 Bereich Datenmodell | Stand: 20.02.2026 | CC0 1.0 Universal</a:t>
            </a:r>
            <a:endParaRPr lang="de-DE" dirty="0"/>
          </a:p>
        </p:txBody>
      </p:sp>
      <p:sp>
        <p:nvSpPr>
          <p:cNvPr id="5" name="Foliennummernplatzhalter 4">
            <a:extLst>
              <a:ext uri="{FF2B5EF4-FFF2-40B4-BE49-F238E27FC236}">
                <a16:creationId xmlns:a16="http://schemas.microsoft.com/office/drawing/2014/main" id="{C05A0BC8-0223-CC97-A126-E3868AE5990C}"/>
              </a:ext>
            </a:extLst>
          </p:cNvPr>
          <p:cNvSpPr>
            <a:spLocks noGrp="1"/>
          </p:cNvSpPr>
          <p:nvPr>
            <p:ph type="sldNum" sz="quarter" idx="4"/>
          </p:nvPr>
        </p:nvSpPr>
        <p:spPr/>
        <p:txBody>
          <a:bodyPr/>
          <a:lstStyle/>
          <a:p>
            <a:fld id="{37474561-2573-4254-9F43-70AFC27DF993}" type="slidenum">
              <a:rPr lang="de-DE" b="1" smtClean="0"/>
              <a:pPr/>
              <a:t>27</a:t>
            </a:fld>
            <a:r>
              <a:rPr lang="de-DE" dirty="0"/>
              <a:t> | </a:t>
            </a:r>
            <a:r>
              <a:rPr lang="de-DE" dirty="0" smtClean="0"/>
              <a:t>29</a:t>
            </a:r>
            <a:endParaRPr lang="de-DE" dirty="0"/>
          </a:p>
        </p:txBody>
      </p:sp>
      <p:pic>
        <p:nvPicPr>
          <p:cNvPr id="7" name="Grafik 6">
            <a:extLst>
              <a:ext uri="{FF2B5EF4-FFF2-40B4-BE49-F238E27FC236}">
                <a16:creationId xmlns:a16="http://schemas.microsoft.com/office/drawing/2014/main" id="{7DC9A23A-42F1-5B9C-CD4A-1FA201691CC0}"/>
              </a:ext>
            </a:extLst>
          </p:cNvPr>
          <p:cNvPicPr>
            <a:picLocks noChangeAspect="1"/>
          </p:cNvPicPr>
          <p:nvPr/>
        </p:nvPicPr>
        <p:blipFill>
          <a:blip r:embed="rId4"/>
          <a:stretch>
            <a:fillRect/>
          </a:stretch>
        </p:blipFill>
        <p:spPr>
          <a:xfrm>
            <a:off x="849175" y="2106815"/>
            <a:ext cx="10493649" cy="2644369"/>
          </a:xfrm>
          <a:prstGeom prst="rect">
            <a:avLst/>
          </a:prstGeom>
          <a:ln>
            <a:solidFill>
              <a:schemeClr val="tx1"/>
            </a:solidFill>
          </a:ln>
        </p:spPr>
      </p:pic>
    </p:spTree>
    <p:extLst>
      <p:ext uri="{BB962C8B-B14F-4D97-AF65-F5344CB8AC3E}">
        <p14:creationId xmlns:p14="http://schemas.microsoft.com/office/powerpoint/2010/main" val="26417939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D071F00-2AA0-4A4C-99A2-E58AD44FB664}"/>
              </a:ext>
            </a:extLst>
          </p:cNvPr>
          <p:cNvSpPr>
            <a:spLocks noGrp="1"/>
          </p:cNvSpPr>
          <p:nvPr>
            <p:ph type="title"/>
          </p:nvPr>
        </p:nvSpPr>
        <p:spPr/>
        <p:txBody>
          <a:bodyPr/>
          <a:lstStyle/>
          <a:p>
            <a:r>
              <a:rPr lang="de-DE" dirty="0"/>
              <a:t>5. Sprachencodes (4)</a:t>
            </a:r>
          </a:p>
        </p:txBody>
      </p:sp>
      <p:sp>
        <p:nvSpPr>
          <p:cNvPr id="3" name="Textplatzhalter 2">
            <a:extLst>
              <a:ext uri="{FF2B5EF4-FFF2-40B4-BE49-F238E27FC236}">
                <a16:creationId xmlns:a16="http://schemas.microsoft.com/office/drawing/2014/main" id="{2F2CA689-CCE4-D565-59B6-9AC85033AECA}"/>
              </a:ext>
            </a:extLst>
          </p:cNvPr>
          <p:cNvSpPr>
            <a:spLocks noGrp="1"/>
          </p:cNvSpPr>
          <p:nvPr>
            <p:ph type="body" sz="quarter" idx="13"/>
          </p:nvPr>
        </p:nvSpPr>
        <p:spPr/>
        <p:txBody>
          <a:bodyPr/>
          <a:lstStyle/>
          <a:p>
            <a:r>
              <a:rPr lang="de-DE" dirty="0"/>
              <a:t>Liste der Sprachencodes sowie Codes für einzelne Sprachbenennungen sind suchbar über den GND-Index:</a:t>
            </a:r>
          </a:p>
        </p:txBody>
      </p:sp>
      <p:sp>
        <p:nvSpPr>
          <p:cNvPr id="4" name="Fußzeilenplatzhalter 3">
            <a:extLst>
              <a:ext uri="{FF2B5EF4-FFF2-40B4-BE49-F238E27FC236}">
                <a16:creationId xmlns:a16="http://schemas.microsoft.com/office/drawing/2014/main" id="{E1F84E1C-22E4-19AA-14E3-B1B4F4FEEC4F}"/>
              </a:ext>
            </a:extLst>
          </p:cNvPr>
          <p:cNvSpPr>
            <a:spLocks noGrp="1"/>
          </p:cNvSpPr>
          <p:nvPr>
            <p:ph type="ftr" sz="quarter" idx="14"/>
          </p:nvPr>
        </p:nvSpPr>
        <p:spPr/>
        <p:txBody>
          <a:bodyPr/>
          <a:lstStyle/>
          <a:p>
            <a:r>
              <a:rPr lang="de-DE"/>
              <a:t>Praxis-Update GND-Dokumentation | Teil 2.4 Bereich Datenmodell | Stand: 20.02.2026 | CC0 1.0 Universal</a:t>
            </a:r>
            <a:endParaRPr lang="de-DE" dirty="0"/>
          </a:p>
        </p:txBody>
      </p:sp>
      <p:sp>
        <p:nvSpPr>
          <p:cNvPr id="5" name="Foliennummernplatzhalter 4">
            <a:extLst>
              <a:ext uri="{FF2B5EF4-FFF2-40B4-BE49-F238E27FC236}">
                <a16:creationId xmlns:a16="http://schemas.microsoft.com/office/drawing/2014/main" id="{8769A8C5-9DD7-C216-BA01-ABDE82EAD418}"/>
              </a:ext>
            </a:extLst>
          </p:cNvPr>
          <p:cNvSpPr>
            <a:spLocks noGrp="1"/>
          </p:cNvSpPr>
          <p:nvPr>
            <p:ph type="sldNum" sz="quarter" idx="4"/>
          </p:nvPr>
        </p:nvSpPr>
        <p:spPr/>
        <p:txBody>
          <a:bodyPr/>
          <a:lstStyle/>
          <a:p>
            <a:fld id="{37474561-2573-4254-9F43-70AFC27DF993}" type="slidenum">
              <a:rPr lang="de-DE" b="1" smtClean="0"/>
              <a:pPr/>
              <a:t>28</a:t>
            </a:fld>
            <a:r>
              <a:rPr lang="de-DE" dirty="0"/>
              <a:t> | </a:t>
            </a:r>
            <a:r>
              <a:rPr lang="de-DE" dirty="0" smtClean="0"/>
              <a:t>29</a:t>
            </a:r>
            <a:endParaRPr lang="de-DE" dirty="0"/>
          </a:p>
        </p:txBody>
      </p:sp>
      <p:pic>
        <p:nvPicPr>
          <p:cNvPr id="11" name="Grafik 10">
            <a:extLst>
              <a:ext uri="{FF2B5EF4-FFF2-40B4-BE49-F238E27FC236}">
                <a16:creationId xmlns:a16="http://schemas.microsoft.com/office/drawing/2014/main" id="{E26BB08F-0F90-3E17-E559-8693BC570BB2}"/>
              </a:ext>
            </a:extLst>
          </p:cNvPr>
          <p:cNvPicPr>
            <a:picLocks noChangeAspect="1"/>
          </p:cNvPicPr>
          <p:nvPr/>
        </p:nvPicPr>
        <p:blipFill>
          <a:blip r:embed="rId3"/>
          <a:stretch>
            <a:fillRect/>
          </a:stretch>
        </p:blipFill>
        <p:spPr>
          <a:xfrm>
            <a:off x="335360" y="1628800"/>
            <a:ext cx="7051731" cy="2179343"/>
          </a:xfrm>
          <a:prstGeom prst="rect">
            <a:avLst/>
          </a:prstGeom>
          <a:ln w="12700">
            <a:solidFill>
              <a:schemeClr val="accent1">
                <a:shade val="15000"/>
              </a:schemeClr>
            </a:solidFill>
          </a:ln>
        </p:spPr>
      </p:pic>
      <p:sp>
        <p:nvSpPr>
          <p:cNvPr id="9" name="Ellipse 8">
            <a:extLst>
              <a:ext uri="{FF2B5EF4-FFF2-40B4-BE49-F238E27FC236}">
                <a16:creationId xmlns:a16="http://schemas.microsoft.com/office/drawing/2014/main" id="{48735222-3726-CF2C-A98A-6F80763EC322}"/>
              </a:ext>
            </a:extLst>
          </p:cNvPr>
          <p:cNvSpPr/>
          <p:nvPr/>
        </p:nvSpPr>
        <p:spPr>
          <a:xfrm>
            <a:off x="4061628" y="2852936"/>
            <a:ext cx="642217" cy="34138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de-DE"/>
          </a:p>
        </p:txBody>
      </p:sp>
      <p:pic>
        <p:nvPicPr>
          <p:cNvPr id="13" name="Grafik 12">
            <a:extLst>
              <a:ext uri="{FF2B5EF4-FFF2-40B4-BE49-F238E27FC236}">
                <a16:creationId xmlns:a16="http://schemas.microsoft.com/office/drawing/2014/main" id="{26FF45CF-CCB5-E35B-102C-E5DD62F6B496}"/>
              </a:ext>
            </a:extLst>
          </p:cNvPr>
          <p:cNvPicPr>
            <a:picLocks noChangeAspect="1"/>
          </p:cNvPicPr>
          <p:nvPr/>
        </p:nvPicPr>
        <p:blipFill>
          <a:blip r:embed="rId4"/>
          <a:stretch>
            <a:fillRect/>
          </a:stretch>
        </p:blipFill>
        <p:spPr>
          <a:xfrm>
            <a:off x="4972741" y="3969296"/>
            <a:ext cx="6883899" cy="2124000"/>
          </a:xfrm>
          <a:prstGeom prst="rect">
            <a:avLst/>
          </a:prstGeom>
          <a:ln w="12700">
            <a:solidFill>
              <a:schemeClr val="accent1">
                <a:shade val="15000"/>
              </a:schemeClr>
            </a:solidFill>
          </a:ln>
        </p:spPr>
      </p:pic>
      <p:sp>
        <p:nvSpPr>
          <p:cNvPr id="14" name="Ellipse 13">
            <a:extLst>
              <a:ext uri="{FF2B5EF4-FFF2-40B4-BE49-F238E27FC236}">
                <a16:creationId xmlns:a16="http://schemas.microsoft.com/office/drawing/2014/main" id="{EFBE5E4B-F728-CB0F-2AAB-A413A4E476D2}"/>
              </a:ext>
            </a:extLst>
          </p:cNvPr>
          <p:cNvSpPr/>
          <p:nvPr/>
        </p:nvSpPr>
        <p:spPr>
          <a:xfrm>
            <a:off x="8550127" y="5157192"/>
            <a:ext cx="642217" cy="34138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de-DE"/>
          </a:p>
        </p:txBody>
      </p:sp>
    </p:spTree>
    <p:extLst>
      <p:ext uri="{BB962C8B-B14F-4D97-AF65-F5344CB8AC3E}">
        <p14:creationId xmlns:p14="http://schemas.microsoft.com/office/powerpoint/2010/main" val="13366928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p:txBody>
          <a:bodyPr/>
          <a:lstStyle/>
          <a:p>
            <a:r>
              <a:rPr lang="de-DE"/>
              <a:t>Praxis-Update GND-Dokumentation | Teil 2.4 Bereich Datenmodell | Stand: 20.02.2026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29</a:t>
            </a:fld>
            <a:r>
              <a:rPr lang="de-DE" dirty="0"/>
              <a:t> | </a:t>
            </a:r>
            <a:r>
              <a:rPr lang="de-DE" dirty="0" smtClean="0"/>
              <a:t>29</a:t>
            </a:r>
            <a:endParaRPr lang="de-DE" dirty="0"/>
          </a:p>
        </p:txBody>
      </p:sp>
      <p:pic>
        <p:nvPicPr>
          <p:cNvPr id="9" name="Grafik 8">
            <a:extLst>
              <a:ext uri="{FF2B5EF4-FFF2-40B4-BE49-F238E27FC236}">
                <a16:creationId xmlns:a16="http://schemas.microsoft.com/office/drawing/2014/main" id="{0148E81E-8C2B-4C7A-9300-8D7D6A1D74DF}"/>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 xmlns:a1611="http://schemas.microsoft.com/office/drawing/2016/11/main" r:id="rId4"/>
              </a:ext>
            </a:extLst>
          </a:blip>
          <a:stretch>
            <a:fillRect/>
          </a:stretch>
        </p:blipFill>
        <p:spPr>
          <a:xfrm>
            <a:off x="3013348" y="132580"/>
            <a:ext cx="6165304" cy="6165304"/>
          </a:xfrm>
          <a:prstGeom prst="rect">
            <a:avLst/>
          </a:prstGeom>
        </p:spPr>
      </p:pic>
      <p:grpSp>
        <p:nvGrpSpPr>
          <p:cNvPr id="6" name="Gruppieren 5">
            <a:extLst>
              <a:ext uri="{FF2B5EF4-FFF2-40B4-BE49-F238E27FC236}">
                <a16:creationId xmlns:a16="http://schemas.microsoft.com/office/drawing/2014/main" id="{017FC15C-2B75-4729-857C-691F18C65154}"/>
              </a:ext>
            </a:extLst>
          </p:cNvPr>
          <p:cNvGrpSpPr/>
          <p:nvPr/>
        </p:nvGrpSpPr>
        <p:grpSpPr>
          <a:xfrm>
            <a:off x="8010407" y="5063851"/>
            <a:ext cx="4181593" cy="1234033"/>
            <a:chOff x="8010407" y="5063851"/>
            <a:chExt cx="4181593" cy="1234033"/>
          </a:xfrm>
        </p:grpSpPr>
        <p:sp>
          <p:nvSpPr>
            <p:cNvPr id="2" name="Textfeld 1">
              <a:extLst>
                <a:ext uri="{FF2B5EF4-FFF2-40B4-BE49-F238E27FC236}">
                  <a16:creationId xmlns:a16="http://schemas.microsoft.com/office/drawing/2014/main" id="{2EAC12C6-B1AB-4463-88B3-BC8C4F91233C}"/>
                </a:ext>
              </a:extLst>
            </p:cNvPr>
            <p:cNvSpPr txBox="1"/>
            <p:nvPr/>
          </p:nvSpPr>
          <p:spPr>
            <a:xfrm>
              <a:off x="8010407" y="5559220"/>
              <a:ext cx="4181593" cy="738664"/>
            </a:xfrm>
            <a:prstGeom prst="rect">
              <a:avLst/>
            </a:prstGeom>
            <a:noFill/>
          </p:spPr>
          <p:txBody>
            <a:bodyPr wrap="none" rtlCol="0">
              <a:spAutoFit/>
            </a:bodyPr>
            <a:lstStyle/>
            <a:p>
              <a:pPr algn="ctr"/>
              <a:r>
                <a:rPr lang="de-DE" sz="1400" dirty="0"/>
                <a:t>This </a:t>
              </a:r>
              <a:r>
                <a:rPr lang="de-DE" sz="1400" dirty="0" err="1"/>
                <a:t>work</a:t>
              </a:r>
              <a:r>
                <a:rPr lang="de-DE" sz="1400" dirty="0"/>
                <a:t> </a:t>
              </a:r>
              <a:r>
                <a:rPr lang="de-DE" sz="1400" dirty="0" err="1"/>
                <a:t>is</a:t>
              </a:r>
              <a:r>
                <a:rPr lang="de-DE" sz="1400" dirty="0"/>
                <a:t> </a:t>
              </a:r>
              <a:r>
                <a:rPr lang="de-DE" sz="1400" dirty="0" err="1"/>
                <a:t>dedicated</a:t>
              </a:r>
              <a:r>
                <a:rPr lang="de-DE" sz="1400" dirty="0"/>
                <a:t> </a:t>
              </a:r>
              <a:r>
                <a:rPr lang="de-DE" sz="1400" dirty="0" err="1"/>
                <a:t>to</a:t>
              </a:r>
              <a:r>
                <a:rPr lang="de-DE" sz="1400" dirty="0"/>
                <a:t> </a:t>
              </a:r>
              <a:r>
                <a:rPr lang="de-DE" sz="1400" dirty="0" err="1"/>
                <a:t>the</a:t>
              </a:r>
              <a:r>
                <a:rPr lang="de-DE" sz="1400" dirty="0"/>
                <a:t> </a:t>
              </a:r>
              <a:r>
                <a:rPr lang="de-DE" sz="1400" dirty="0" err="1"/>
                <a:t>public</a:t>
              </a:r>
              <a:r>
                <a:rPr lang="de-DE" sz="1400" dirty="0"/>
                <a:t> </a:t>
              </a:r>
              <a:r>
                <a:rPr lang="de-DE" sz="1400" dirty="0" err="1"/>
                <a:t>domain</a:t>
              </a:r>
              <a:endParaRPr lang="de-DE" sz="1400" dirty="0"/>
            </a:p>
            <a:p>
              <a:pPr algn="ctr"/>
              <a:r>
                <a:rPr lang="de-DE" sz="1400" dirty="0" err="1"/>
                <a:t>under</a:t>
              </a:r>
              <a:r>
                <a:rPr lang="de-DE" sz="1400" dirty="0"/>
                <a:t> CC0 1.0 Universal: </a:t>
              </a:r>
            </a:p>
            <a:p>
              <a:pPr algn="ctr"/>
              <a:r>
                <a:rPr lang="de-DE" sz="1400" dirty="0">
                  <a:hlinkClick r:id="rId5"/>
                </a:rPr>
                <a:t>https://creativecommons.org/publicdomain/zero/1.0/</a:t>
              </a:r>
              <a:r>
                <a:rPr lang="de-DE" sz="1400" dirty="0"/>
                <a:t> </a:t>
              </a:r>
            </a:p>
          </p:txBody>
        </p:sp>
        <p:pic>
          <p:nvPicPr>
            <p:cNvPr id="3" name="Grafik 2">
              <a:extLst>
                <a:ext uri="{FF2B5EF4-FFF2-40B4-BE49-F238E27FC236}">
                  <a16:creationId xmlns:a16="http://schemas.microsoft.com/office/drawing/2014/main" id="{7B13BCA1-4698-49AC-B769-AA9CF9082FE8}"/>
                </a:ext>
              </a:extLst>
            </p:cNvPr>
            <p:cNvPicPr>
              <a:picLocks noChangeAspect="1"/>
            </p:cNvPicPr>
            <p:nvPr/>
          </p:nvPicPr>
          <p:blipFill>
            <a:blip r:embed="rId6"/>
            <a:stretch>
              <a:fillRect/>
            </a:stretch>
          </p:blipFill>
          <p:spPr>
            <a:xfrm>
              <a:off x="9405781" y="5063851"/>
              <a:ext cx="1390844" cy="495369"/>
            </a:xfrm>
            <a:prstGeom prst="rect">
              <a:avLst/>
            </a:prstGeom>
          </p:spPr>
        </p:pic>
      </p:grpSp>
    </p:spTree>
    <p:extLst>
      <p:ext uri="{BB962C8B-B14F-4D97-AF65-F5344CB8AC3E}">
        <p14:creationId xmlns:p14="http://schemas.microsoft.com/office/powerpoint/2010/main" val="26851296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Teil 2.4 Bereich Datenmodell</a:t>
            </a:r>
          </a:p>
        </p:txBody>
      </p:sp>
      <p:sp>
        <p:nvSpPr>
          <p:cNvPr id="3" name="Textplatzhalter 2"/>
          <p:cNvSpPr>
            <a:spLocks noGrp="1"/>
          </p:cNvSpPr>
          <p:nvPr>
            <p:ph type="body" sz="quarter" idx="13"/>
          </p:nvPr>
        </p:nvSpPr>
        <p:spPr/>
        <p:txBody>
          <a:bodyPr/>
          <a:lstStyle/>
          <a:p>
            <a:endParaRPr lang="de-DE" dirty="0"/>
          </a:p>
          <a:p>
            <a:r>
              <a:rPr lang="de-DE" sz="2400" dirty="0"/>
              <a:t>Inhalt</a:t>
            </a:r>
          </a:p>
          <a:p>
            <a:endParaRPr lang="de-DE" dirty="0"/>
          </a:p>
          <a:p>
            <a:pPr marL="749808" lvl="1" indent="-457200">
              <a:buClr>
                <a:schemeClr val="tx1"/>
              </a:buClr>
              <a:buFont typeface="+mj-lt"/>
              <a:buAutoNum type="arabicPeriod"/>
            </a:pPr>
            <a:r>
              <a:rPr lang="de-DE" dirty="0"/>
              <a:t>GND Datenfeld-/Unterfeldliste in den Formaten PICA3, Alma, Aleph</a:t>
            </a:r>
          </a:p>
          <a:p>
            <a:pPr marL="749808" lvl="1">
              <a:buFont typeface="+mj-lt"/>
              <a:buAutoNum type="arabicPeriod"/>
            </a:pPr>
            <a:r>
              <a:rPr lang="de-DE" dirty="0"/>
              <a:t>Satztypen und </a:t>
            </a:r>
            <a:r>
              <a:rPr lang="de-DE" dirty="0" err="1"/>
              <a:t>Entitätencodierungen</a:t>
            </a:r>
            <a:endParaRPr lang="de-DE" dirty="0"/>
          </a:p>
          <a:p>
            <a:pPr marL="749808" lvl="1">
              <a:buFont typeface="+mj-lt"/>
              <a:buAutoNum type="arabicPeriod"/>
            </a:pPr>
            <a:r>
              <a:rPr lang="de-DE" dirty="0"/>
              <a:t>GND-Codes für Beziehungen und abweichende Benennungen</a:t>
            </a:r>
          </a:p>
          <a:p>
            <a:pPr marL="749808" lvl="1">
              <a:buFont typeface="+mj-lt"/>
              <a:buAutoNum type="arabicPeriod"/>
            </a:pPr>
            <a:r>
              <a:rPr lang="de-DE" dirty="0"/>
              <a:t>GND-Systematik</a:t>
            </a:r>
          </a:p>
          <a:p>
            <a:pPr marL="749808" lvl="1">
              <a:buFont typeface="+mj-lt"/>
              <a:buAutoNum type="arabicPeriod"/>
            </a:pPr>
            <a:r>
              <a:rPr lang="de-DE" dirty="0"/>
              <a:t>Sprachencodes</a:t>
            </a:r>
          </a:p>
          <a:p>
            <a:pPr marL="749808" lvl="1">
              <a:buFont typeface="+mj-lt"/>
              <a:buAutoNum type="arabicPeriod"/>
            </a:pPr>
            <a:endParaRPr lang="de-DE" dirty="0"/>
          </a:p>
          <a:p>
            <a:pPr marL="292608" lvl="1" indent="0">
              <a:buClr>
                <a:schemeClr val="tx1"/>
              </a:buClr>
              <a:buNone/>
            </a:pPr>
            <a:endParaRPr lang="de-DE" dirty="0"/>
          </a:p>
          <a:p>
            <a:pPr marL="749808" lvl="1" indent="-457200">
              <a:buClr>
                <a:schemeClr val="tx1"/>
              </a:buClr>
              <a:buFont typeface="+mj-lt"/>
              <a:buAutoNum type="arabicPeriod"/>
            </a:pPr>
            <a:endParaRPr lang="de-DE" dirty="0"/>
          </a:p>
          <a:p>
            <a:pPr marL="749808" lvl="1" indent="-457200">
              <a:buClr>
                <a:schemeClr val="tx1"/>
              </a:buClr>
              <a:buFont typeface="+mj-lt"/>
              <a:buAutoNum type="arabicPeriod"/>
            </a:pPr>
            <a:endParaRPr lang="de-DE" dirty="0"/>
          </a:p>
          <a:p>
            <a:pPr marL="749808" lvl="1" indent="-457200">
              <a:buClr>
                <a:schemeClr val="tx1"/>
              </a:buClr>
              <a:buFont typeface="+mj-lt"/>
              <a:buAutoNum type="arabicPeriod"/>
            </a:pPr>
            <a:endParaRPr lang="de-DE" dirty="0"/>
          </a:p>
          <a:p>
            <a:pPr marL="457200" indent="-457200">
              <a:buFont typeface="+mj-lt"/>
              <a:buAutoNum type="arabicPeriod"/>
            </a:pPr>
            <a:endParaRPr lang="de-DE" dirty="0"/>
          </a:p>
        </p:txBody>
      </p:sp>
      <p:sp>
        <p:nvSpPr>
          <p:cNvPr id="4" name="Fußzeilenplatzhalter 3"/>
          <p:cNvSpPr>
            <a:spLocks noGrp="1"/>
          </p:cNvSpPr>
          <p:nvPr>
            <p:ph type="ftr" sz="quarter" idx="1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a:ln>
                  <a:noFill/>
                </a:ln>
                <a:solidFill>
                  <a:srgbClr val="FFFFFF"/>
                </a:solidFill>
                <a:effectLst/>
                <a:uLnTx/>
                <a:uFillTx/>
                <a:latin typeface="Calibri"/>
                <a:ea typeface="+mn-ea"/>
                <a:cs typeface="+mn-cs"/>
              </a:rPr>
              <a:t>Praxis-Update GND-Dokumentation | Teil 2.4 Bereich Datenmodell | Stand: 20.02.2026 | CC0 1.0 Universal</a:t>
            </a:r>
            <a:endParaRPr kumimoji="0" lang="de-DE" sz="900" b="0" i="0" u="none" strike="noStrike" kern="1200" cap="none" spc="0" normalizeH="0" baseline="0" noProof="0" dirty="0">
              <a:ln>
                <a:noFill/>
              </a:ln>
              <a:solidFill>
                <a:srgbClr val="FFFFFF"/>
              </a:solidFill>
              <a:effectLst/>
              <a:uLnTx/>
              <a:uFillTx/>
              <a:latin typeface="Calibri"/>
              <a:ea typeface="+mn-ea"/>
              <a:cs typeface="+mn-cs"/>
            </a:endParaRPr>
          </a:p>
        </p:txBody>
      </p:sp>
      <p:sp>
        <p:nvSpPr>
          <p:cNvPr id="5" name="Foliennummernplatzhalter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7474561-2573-4254-9F43-70AFC27DF993}" type="slidenum">
              <a:rPr kumimoji="0" lang="de-DE" sz="800" b="1" i="0" u="none" strike="noStrike" kern="1200" cap="none" spc="0" normalizeH="0" baseline="0" noProof="0" smtClean="0">
                <a:ln>
                  <a:noFill/>
                </a:ln>
                <a:solidFill>
                  <a:srgbClr val="FFFFFF">
                    <a:lumMod val="85000"/>
                  </a:srgbClr>
                </a:solidFill>
                <a:effectLst/>
                <a:uLnTx/>
                <a:uFillTx/>
                <a:latin typeface="Verdana" panose="020B0604030504040204" pitchFamily="34" charset="0"/>
                <a:ea typeface="Verdana" panose="020B060403050404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3</a:t>
            </a:fld>
            <a:r>
              <a:rPr kumimoji="0" lang="de-DE" sz="800" b="0" i="0" u="none" strike="noStrike" kern="1200" cap="none" spc="0" normalizeH="0" baseline="0" noProof="0" dirty="0">
                <a:ln>
                  <a:noFill/>
                </a:ln>
                <a:solidFill>
                  <a:srgbClr val="FFFFFF">
                    <a:lumMod val="85000"/>
                  </a:srgbClr>
                </a:solidFill>
                <a:effectLst/>
                <a:uLnTx/>
                <a:uFillTx/>
                <a:latin typeface="Verdana" panose="020B0604030504040204" pitchFamily="34" charset="0"/>
                <a:ea typeface="Verdana" panose="020B0604030504040204" pitchFamily="34" charset="0"/>
              </a:rPr>
              <a:t> | </a:t>
            </a:r>
            <a:r>
              <a:rPr lang="de-DE" dirty="0" smtClean="0">
                <a:solidFill>
                  <a:srgbClr val="FFFFFF">
                    <a:lumMod val="85000"/>
                  </a:srgbClr>
                </a:solidFill>
              </a:rPr>
              <a:t>29</a:t>
            </a:r>
            <a:endParaRPr kumimoji="0" lang="de-DE" sz="800" b="0" i="0" u="none" strike="noStrike" kern="1200" cap="none" spc="0" normalizeH="0" baseline="0" noProof="0" dirty="0">
              <a:ln>
                <a:noFill/>
              </a:ln>
              <a:solidFill>
                <a:srgbClr val="FFFFFF">
                  <a:lumMod val="85000"/>
                </a:srgbClr>
              </a:solidFill>
              <a:effectLst/>
              <a:uLnTx/>
              <a:uFillTx/>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41461637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7D6D3-1897-E541-4368-A9050B2A695B}"/>
              </a:ext>
            </a:extLst>
          </p:cNvPr>
          <p:cNvSpPr>
            <a:spLocks noGrp="1"/>
          </p:cNvSpPr>
          <p:nvPr>
            <p:ph type="title"/>
          </p:nvPr>
        </p:nvSpPr>
        <p:spPr/>
        <p:txBody>
          <a:bodyPr>
            <a:normAutofit/>
          </a:bodyPr>
          <a:lstStyle/>
          <a:p>
            <a:r>
              <a:rPr lang="de-DE" dirty="0"/>
              <a:t>1. GND Datenfeld-/Unterfeldliste in den Formaten PICA3, Alma, </a:t>
            </a:r>
            <a:r>
              <a:rPr lang="de-DE" dirty="0" err="1"/>
              <a:t>Aleph</a:t>
            </a:r>
            <a:r>
              <a:rPr lang="de-DE" dirty="0"/>
              <a:t> (1)</a:t>
            </a:r>
          </a:p>
        </p:txBody>
      </p:sp>
      <p:sp>
        <p:nvSpPr>
          <p:cNvPr id="3" name="Textplatzhalter 2">
            <a:extLst>
              <a:ext uri="{FF2B5EF4-FFF2-40B4-BE49-F238E27FC236}">
                <a16:creationId xmlns:a16="http://schemas.microsoft.com/office/drawing/2014/main" id="{1C8D5FB1-6088-213C-29F6-804F3C387BA7}"/>
              </a:ext>
            </a:extLst>
          </p:cNvPr>
          <p:cNvSpPr>
            <a:spLocks noGrp="1"/>
          </p:cNvSpPr>
          <p:nvPr>
            <p:ph type="body" sz="quarter" idx="13"/>
          </p:nvPr>
        </p:nvSpPr>
        <p:spPr/>
        <p:txBody>
          <a:bodyPr/>
          <a:lstStyle/>
          <a:p>
            <a:r>
              <a:rPr lang="de-DE" b="1" dirty="0"/>
              <a:t>Übersicht der GND Datenfeld- / Unterfeldlisten </a:t>
            </a:r>
            <a:br>
              <a:rPr lang="de-DE" b="1" dirty="0"/>
            </a:br>
            <a:r>
              <a:rPr lang="de-DE" dirty="0">
                <a:effectLst/>
              </a:rPr>
              <a:t>(STA-Notation </a:t>
            </a:r>
            <a:r>
              <a:rPr lang="de-DE" dirty="0" err="1">
                <a:effectLst/>
                <a:hlinkClick r:id="rId3"/>
              </a:rPr>
              <a:t>GND-D#Datenfelder-und-Unterfelder</a:t>
            </a:r>
            <a:r>
              <a:rPr lang="de-DE" dirty="0">
                <a:effectLst/>
              </a:rPr>
              <a:t>)</a:t>
            </a:r>
          </a:p>
          <a:p>
            <a:endParaRPr lang="de-DE" dirty="0"/>
          </a:p>
        </p:txBody>
      </p:sp>
      <p:sp>
        <p:nvSpPr>
          <p:cNvPr id="4" name="Fußzeilenplatzhalter 3">
            <a:extLst>
              <a:ext uri="{FF2B5EF4-FFF2-40B4-BE49-F238E27FC236}">
                <a16:creationId xmlns:a16="http://schemas.microsoft.com/office/drawing/2014/main" id="{4C3F4423-B6BC-AB02-52F9-F79190935D0E}"/>
              </a:ext>
            </a:extLst>
          </p:cNvPr>
          <p:cNvSpPr>
            <a:spLocks noGrp="1"/>
          </p:cNvSpPr>
          <p:nvPr>
            <p:ph type="ftr" sz="quarter" idx="14"/>
          </p:nvPr>
        </p:nvSpPr>
        <p:spPr/>
        <p:txBody>
          <a:bodyPr/>
          <a:lstStyle/>
          <a:p>
            <a:r>
              <a:rPr lang="de-DE"/>
              <a:t>Praxis-Update GND-Dokumentation | Teil 2.4 Bereich Datenmodell | Stand: 20.02.2026 | CC0 1.0 Universal</a:t>
            </a:r>
            <a:endParaRPr lang="de-DE" dirty="0"/>
          </a:p>
        </p:txBody>
      </p:sp>
      <p:sp>
        <p:nvSpPr>
          <p:cNvPr id="5" name="Foliennummernplatzhalter 4">
            <a:extLst>
              <a:ext uri="{FF2B5EF4-FFF2-40B4-BE49-F238E27FC236}">
                <a16:creationId xmlns:a16="http://schemas.microsoft.com/office/drawing/2014/main" id="{C64EF15C-48A4-9DB5-EEAF-6744AE265F47}"/>
              </a:ext>
            </a:extLst>
          </p:cNvPr>
          <p:cNvSpPr>
            <a:spLocks noGrp="1"/>
          </p:cNvSpPr>
          <p:nvPr>
            <p:ph type="sldNum" sz="quarter" idx="4"/>
          </p:nvPr>
        </p:nvSpPr>
        <p:spPr/>
        <p:txBody>
          <a:bodyPr/>
          <a:lstStyle/>
          <a:p>
            <a:fld id="{37474561-2573-4254-9F43-70AFC27DF993}" type="slidenum">
              <a:rPr lang="de-DE" b="1" smtClean="0"/>
              <a:pPr/>
              <a:t>4</a:t>
            </a:fld>
            <a:r>
              <a:rPr lang="de-DE" dirty="0"/>
              <a:t> | </a:t>
            </a:r>
            <a:r>
              <a:rPr lang="de-DE" dirty="0" smtClean="0"/>
              <a:t>29</a:t>
            </a:r>
            <a:endParaRPr lang="de-DE" dirty="0"/>
          </a:p>
        </p:txBody>
      </p:sp>
      <p:pic>
        <p:nvPicPr>
          <p:cNvPr id="9" name="Grafik 8"/>
          <p:cNvPicPr>
            <a:picLocks noChangeAspect="1"/>
          </p:cNvPicPr>
          <p:nvPr/>
        </p:nvPicPr>
        <p:blipFill rotWithShape="1">
          <a:blip r:embed="rId4">
            <a:extLst>
              <a:ext uri="{28A0092B-C50C-407E-A947-70E740481C1C}">
                <a14:useLocalDpi xmlns:a14="http://schemas.microsoft.com/office/drawing/2010/main" val="0"/>
              </a:ext>
            </a:extLst>
          </a:blip>
          <a:srcRect r="6486"/>
          <a:stretch/>
        </p:blipFill>
        <p:spPr>
          <a:xfrm>
            <a:off x="478902" y="2146832"/>
            <a:ext cx="10901440" cy="3221043"/>
          </a:xfrm>
          <a:prstGeom prst="rect">
            <a:avLst/>
          </a:prstGeom>
          <a:ln>
            <a:solidFill>
              <a:schemeClr val="tx1"/>
            </a:solidFill>
          </a:ln>
        </p:spPr>
      </p:pic>
      <p:sp>
        <p:nvSpPr>
          <p:cNvPr id="13" name="Rechteck 12">
            <a:extLst>
              <a:ext uri="{FF2B5EF4-FFF2-40B4-BE49-F238E27FC236}">
                <a16:creationId xmlns:a16="http://schemas.microsoft.com/office/drawing/2014/main" id="{0F6C70A5-9063-E2C3-F62E-AE75B90ABC0C}"/>
              </a:ext>
            </a:extLst>
          </p:cNvPr>
          <p:cNvSpPr/>
          <p:nvPr/>
        </p:nvSpPr>
        <p:spPr>
          <a:xfrm>
            <a:off x="478902" y="2708920"/>
            <a:ext cx="6499186" cy="288032"/>
          </a:xfrm>
          <a:prstGeom prst="rect">
            <a:avLst/>
          </a:prstGeom>
          <a:no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7147550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7D6D3-1897-E541-4368-A9050B2A695B}"/>
              </a:ext>
            </a:extLst>
          </p:cNvPr>
          <p:cNvSpPr>
            <a:spLocks noGrp="1"/>
          </p:cNvSpPr>
          <p:nvPr>
            <p:ph type="title"/>
          </p:nvPr>
        </p:nvSpPr>
        <p:spPr/>
        <p:txBody>
          <a:bodyPr>
            <a:normAutofit/>
          </a:bodyPr>
          <a:lstStyle/>
          <a:p>
            <a:r>
              <a:rPr lang="de-DE" dirty="0"/>
              <a:t>1. GND Datenfeld-/Unterfeldliste in den Formaten PICA3, Alma, </a:t>
            </a:r>
            <a:r>
              <a:rPr lang="de-DE" dirty="0" err="1"/>
              <a:t>Aleph</a:t>
            </a:r>
            <a:r>
              <a:rPr lang="de-DE" dirty="0"/>
              <a:t> (2)</a:t>
            </a:r>
          </a:p>
        </p:txBody>
      </p:sp>
      <p:sp>
        <p:nvSpPr>
          <p:cNvPr id="3" name="Textplatzhalter 2">
            <a:extLst>
              <a:ext uri="{FF2B5EF4-FFF2-40B4-BE49-F238E27FC236}">
                <a16:creationId xmlns:a16="http://schemas.microsoft.com/office/drawing/2014/main" id="{1C8D5FB1-6088-213C-29F6-804F3C387BA7}"/>
              </a:ext>
            </a:extLst>
          </p:cNvPr>
          <p:cNvSpPr>
            <a:spLocks noGrp="1"/>
          </p:cNvSpPr>
          <p:nvPr>
            <p:ph type="body" sz="quarter" idx="13"/>
          </p:nvPr>
        </p:nvSpPr>
        <p:spPr/>
        <p:txBody>
          <a:bodyPr/>
          <a:lstStyle/>
          <a:p>
            <a:pPr marL="84138" indent="0">
              <a:buNone/>
            </a:pPr>
            <a:r>
              <a:rPr lang="de-DE" b="1" dirty="0"/>
              <a:t>GND Datenfeld-/Unterfeldliste </a:t>
            </a:r>
            <a:r>
              <a:rPr lang="de-DE" dirty="0"/>
              <a:t>(STA-Notation: </a:t>
            </a:r>
            <a:r>
              <a:rPr lang="de-DE" dirty="0">
                <a:hlinkClick r:id="rId3"/>
              </a:rPr>
              <a:t>GND-DF</a:t>
            </a:r>
            <a:r>
              <a:rPr lang="de-DE" dirty="0"/>
              <a:t>)</a:t>
            </a:r>
          </a:p>
        </p:txBody>
      </p:sp>
      <p:sp>
        <p:nvSpPr>
          <p:cNvPr id="4" name="Fußzeilenplatzhalter 3">
            <a:extLst>
              <a:ext uri="{FF2B5EF4-FFF2-40B4-BE49-F238E27FC236}">
                <a16:creationId xmlns:a16="http://schemas.microsoft.com/office/drawing/2014/main" id="{4C3F4423-B6BC-AB02-52F9-F79190935D0E}"/>
              </a:ext>
            </a:extLst>
          </p:cNvPr>
          <p:cNvSpPr>
            <a:spLocks noGrp="1"/>
          </p:cNvSpPr>
          <p:nvPr>
            <p:ph type="ftr" sz="quarter" idx="1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a:ln>
                  <a:noFill/>
                </a:ln>
                <a:solidFill>
                  <a:srgbClr val="FFFFFF"/>
                </a:solidFill>
                <a:effectLst/>
                <a:uLnTx/>
                <a:uFillTx/>
                <a:latin typeface="Calibri"/>
                <a:ea typeface="+mn-ea"/>
                <a:cs typeface="+mn-cs"/>
              </a:rPr>
              <a:t>Praxis-Update GND-Dokumentation | Teil 2.4 Bereich Datenmodell | Stand: 20.02.2026 | CC0 1.0 Universal</a:t>
            </a:r>
            <a:endParaRPr kumimoji="0" lang="de-DE" sz="900" b="0" i="0" u="none" strike="noStrike" kern="1200" cap="none" spc="0" normalizeH="0" baseline="0" noProof="0" dirty="0">
              <a:ln>
                <a:noFill/>
              </a:ln>
              <a:solidFill>
                <a:srgbClr val="FFFFFF"/>
              </a:solidFill>
              <a:effectLst/>
              <a:uLnTx/>
              <a:uFillTx/>
              <a:latin typeface="Calibri"/>
              <a:ea typeface="+mn-ea"/>
              <a:cs typeface="+mn-cs"/>
            </a:endParaRPr>
          </a:p>
        </p:txBody>
      </p:sp>
      <p:sp>
        <p:nvSpPr>
          <p:cNvPr id="5" name="Foliennummernplatzhalter 4">
            <a:extLst>
              <a:ext uri="{FF2B5EF4-FFF2-40B4-BE49-F238E27FC236}">
                <a16:creationId xmlns:a16="http://schemas.microsoft.com/office/drawing/2014/main" id="{C64EF15C-48A4-9DB5-EEAF-6744AE265F47}"/>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7474561-2573-4254-9F43-70AFC27DF993}" type="slidenum">
              <a:rPr kumimoji="0" lang="de-DE" sz="800" b="1" i="0" u="none" strike="noStrike" kern="1200" cap="none" spc="0" normalizeH="0" baseline="0" noProof="0" smtClean="0">
                <a:ln>
                  <a:noFill/>
                </a:ln>
                <a:solidFill>
                  <a:srgbClr val="FFFFFF">
                    <a:lumMod val="85000"/>
                  </a:srgbClr>
                </a:solidFill>
                <a:effectLst/>
                <a:uLnTx/>
                <a:uFillTx/>
                <a:latin typeface="Verdana" panose="020B0604030504040204" pitchFamily="34" charset="0"/>
                <a:ea typeface="Verdana" panose="020B060403050404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5</a:t>
            </a:fld>
            <a:r>
              <a:rPr kumimoji="0" lang="de-DE" sz="800" b="0" i="0" u="none" strike="noStrike" kern="1200" cap="none" spc="0" normalizeH="0" baseline="0" noProof="0" dirty="0">
                <a:ln>
                  <a:noFill/>
                </a:ln>
                <a:solidFill>
                  <a:srgbClr val="FFFFFF">
                    <a:lumMod val="85000"/>
                  </a:srgbClr>
                </a:solidFill>
                <a:effectLst/>
                <a:uLnTx/>
                <a:uFillTx/>
                <a:latin typeface="Verdana" panose="020B0604030504040204" pitchFamily="34" charset="0"/>
                <a:ea typeface="Verdana" panose="020B0604030504040204" pitchFamily="34" charset="0"/>
              </a:rPr>
              <a:t> | </a:t>
            </a:r>
            <a:r>
              <a:rPr kumimoji="0" lang="de-DE" sz="800" b="0" i="0" u="none" strike="noStrike" kern="1200" cap="none" spc="0" normalizeH="0" baseline="0" noProof="0" dirty="0" smtClean="0">
                <a:ln>
                  <a:noFill/>
                </a:ln>
                <a:solidFill>
                  <a:srgbClr val="FFFFFF">
                    <a:lumMod val="85000"/>
                  </a:srgbClr>
                </a:solidFill>
                <a:effectLst/>
                <a:uLnTx/>
                <a:uFillTx/>
                <a:latin typeface="Verdana" panose="020B0604030504040204" pitchFamily="34" charset="0"/>
                <a:ea typeface="Verdana" panose="020B0604030504040204" pitchFamily="34" charset="0"/>
              </a:rPr>
              <a:t>29</a:t>
            </a:r>
            <a:endParaRPr kumimoji="0" lang="de-DE" sz="800" b="0" i="0" u="none" strike="noStrike" kern="1200" cap="none" spc="0" normalizeH="0" baseline="0" noProof="0" dirty="0">
              <a:ln>
                <a:noFill/>
              </a:ln>
              <a:solidFill>
                <a:srgbClr val="FFFFFF">
                  <a:lumMod val="85000"/>
                </a:srgbClr>
              </a:solidFill>
              <a:effectLst/>
              <a:uLnTx/>
              <a:uFillTx/>
              <a:latin typeface="Verdana" panose="020B0604030504040204" pitchFamily="34" charset="0"/>
              <a:ea typeface="Verdana" panose="020B0604030504040204" pitchFamily="34" charset="0"/>
            </a:endParaRPr>
          </a:p>
        </p:txBody>
      </p:sp>
      <p:pic>
        <p:nvPicPr>
          <p:cNvPr id="10" name="Grafik 9"/>
          <p:cNvPicPr>
            <a:picLocks noChangeAspect="1"/>
          </p:cNvPicPr>
          <p:nvPr/>
        </p:nvPicPr>
        <p:blipFill rotWithShape="1">
          <a:blip r:embed="rId4">
            <a:extLst>
              <a:ext uri="{28A0092B-C50C-407E-A947-70E740481C1C}">
                <a14:useLocalDpi xmlns:a14="http://schemas.microsoft.com/office/drawing/2010/main" val="0"/>
              </a:ext>
            </a:extLst>
          </a:blip>
          <a:srcRect b="12505"/>
          <a:stretch/>
        </p:blipFill>
        <p:spPr>
          <a:xfrm>
            <a:off x="431714" y="1635258"/>
            <a:ext cx="10568510" cy="4386887"/>
          </a:xfrm>
          <a:prstGeom prst="rect">
            <a:avLst/>
          </a:prstGeom>
          <a:ln>
            <a:solidFill>
              <a:schemeClr val="tx1"/>
            </a:solidFill>
          </a:ln>
        </p:spPr>
      </p:pic>
      <p:sp>
        <p:nvSpPr>
          <p:cNvPr id="9" name="Ellipse 8"/>
          <p:cNvSpPr/>
          <p:nvPr/>
        </p:nvSpPr>
        <p:spPr>
          <a:xfrm>
            <a:off x="501187" y="4304773"/>
            <a:ext cx="518649" cy="34138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FFFFFF"/>
              </a:solidFill>
              <a:effectLst/>
              <a:uLnTx/>
              <a:uFillTx/>
              <a:latin typeface="Calibri"/>
              <a:ea typeface="+mn-ea"/>
              <a:cs typeface="+mn-cs"/>
            </a:endParaRPr>
          </a:p>
        </p:txBody>
      </p:sp>
      <p:pic>
        <p:nvPicPr>
          <p:cNvPr id="8" name="Grafik 7"/>
          <p:cNvPicPr>
            <a:picLocks noChangeAspect="1"/>
          </p:cNvPicPr>
          <p:nvPr/>
        </p:nvPicPr>
        <p:blipFill rotWithShape="1">
          <a:blip r:embed="rId5">
            <a:extLst>
              <a:ext uri="{28A0092B-C50C-407E-A947-70E740481C1C}">
                <a14:useLocalDpi xmlns:a14="http://schemas.microsoft.com/office/drawing/2010/main" val="0"/>
              </a:ext>
            </a:extLst>
          </a:blip>
          <a:srcRect l="1186" t="20018"/>
          <a:stretch/>
        </p:blipFill>
        <p:spPr>
          <a:xfrm>
            <a:off x="2115530" y="2872743"/>
            <a:ext cx="8884694" cy="3424745"/>
          </a:xfrm>
          <a:prstGeom prst="rect">
            <a:avLst/>
          </a:prstGeom>
          <a:ln>
            <a:solidFill>
              <a:schemeClr val="tx1"/>
            </a:solidFill>
          </a:ln>
        </p:spPr>
      </p:pic>
      <p:cxnSp>
        <p:nvCxnSpPr>
          <p:cNvPr id="7" name="Gerade Verbindung mit Pfeil 6">
            <a:extLst>
              <a:ext uri="{FF2B5EF4-FFF2-40B4-BE49-F238E27FC236}">
                <a16:creationId xmlns:a16="http://schemas.microsoft.com/office/drawing/2014/main" id="{7C7EC217-7457-7ED8-B6DB-23242214D00C}"/>
              </a:ext>
            </a:extLst>
          </p:cNvPr>
          <p:cNvCxnSpPr>
            <a:cxnSpLocks/>
          </p:cNvCxnSpPr>
          <p:nvPr/>
        </p:nvCxnSpPr>
        <p:spPr>
          <a:xfrm>
            <a:off x="1019836" y="4475463"/>
            <a:ext cx="1259740" cy="109652"/>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51443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16F8C760-0B65-10BF-1160-B1B78E7AE30B}"/>
              </a:ext>
            </a:extLst>
          </p:cNvPr>
          <p:cNvSpPr>
            <a:spLocks noGrp="1"/>
          </p:cNvSpPr>
          <p:nvPr>
            <p:ph type="body" sz="quarter" idx="13"/>
          </p:nvPr>
        </p:nvSpPr>
        <p:spPr>
          <a:xfrm>
            <a:off x="458928" y="2204864"/>
            <a:ext cx="4680520" cy="4030314"/>
          </a:xfrm>
        </p:spPr>
        <p:txBody>
          <a:bodyPr/>
          <a:lstStyle/>
          <a:p>
            <a:pPr lvl="1"/>
            <a:r>
              <a:rPr lang="de-DE" dirty="0"/>
              <a:t>sortierbar </a:t>
            </a:r>
          </a:p>
          <a:p>
            <a:pPr lvl="1"/>
            <a:r>
              <a:rPr lang="de-DE" dirty="0"/>
              <a:t>durchsuchbar</a:t>
            </a:r>
          </a:p>
          <a:p>
            <a:pPr lvl="2"/>
            <a:r>
              <a:rPr lang="de-DE" dirty="0"/>
              <a:t>z. B. nach Feldnummer</a:t>
            </a:r>
          </a:p>
          <a:p>
            <a:pPr lvl="1"/>
            <a:endParaRPr lang="de-DE" dirty="0"/>
          </a:p>
          <a:p>
            <a:pPr lvl="1"/>
            <a:endParaRPr lang="de-DE" dirty="0"/>
          </a:p>
          <a:p>
            <a:pPr lvl="1"/>
            <a:endParaRPr lang="de-DE" dirty="0"/>
          </a:p>
          <a:p>
            <a:pPr lvl="1"/>
            <a:endParaRPr lang="de-DE" dirty="0"/>
          </a:p>
          <a:p>
            <a:pPr lvl="1"/>
            <a:r>
              <a:rPr lang="de-DE" dirty="0"/>
              <a:t>Angabe der Wieder-</a:t>
            </a:r>
            <a:br>
              <a:rPr lang="de-DE" dirty="0"/>
            </a:br>
            <a:r>
              <a:rPr lang="de-DE" dirty="0" err="1"/>
              <a:t>holbarkeit</a:t>
            </a:r>
            <a:r>
              <a:rPr lang="de-DE" dirty="0"/>
              <a:t> des Felds</a:t>
            </a:r>
          </a:p>
          <a:p>
            <a:pPr marL="201168" lvl="1" indent="0">
              <a:buNone/>
            </a:pPr>
            <a:endParaRPr lang="de-DE" dirty="0"/>
          </a:p>
          <a:p>
            <a:pPr marL="201168" lvl="1" indent="0">
              <a:buNone/>
            </a:pPr>
            <a:endParaRPr lang="de-DE" dirty="0"/>
          </a:p>
          <a:p>
            <a:pPr lvl="1"/>
            <a:endParaRPr lang="de-DE" dirty="0"/>
          </a:p>
          <a:p>
            <a:pPr lvl="1"/>
            <a:endParaRPr lang="de-DE" dirty="0"/>
          </a:p>
          <a:p>
            <a:pPr lvl="1"/>
            <a:endParaRPr lang="de-DE" dirty="0"/>
          </a:p>
          <a:p>
            <a:pPr lvl="1"/>
            <a:endParaRPr lang="de-DE" sz="2000" dirty="0"/>
          </a:p>
          <a:p>
            <a:endParaRPr lang="de-DE" dirty="0"/>
          </a:p>
        </p:txBody>
      </p:sp>
      <p:sp>
        <p:nvSpPr>
          <p:cNvPr id="2" name="Titel 1">
            <a:extLst>
              <a:ext uri="{FF2B5EF4-FFF2-40B4-BE49-F238E27FC236}">
                <a16:creationId xmlns:a16="http://schemas.microsoft.com/office/drawing/2014/main" id="{A1982F7F-CA58-B2A5-7AC9-57A018CDD7AB}"/>
              </a:ext>
            </a:extLst>
          </p:cNvPr>
          <p:cNvSpPr>
            <a:spLocks noGrp="1"/>
          </p:cNvSpPr>
          <p:nvPr>
            <p:ph type="title"/>
          </p:nvPr>
        </p:nvSpPr>
        <p:spPr/>
        <p:txBody>
          <a:bodyPr>
            <a:normAutofit/>
          </a:bodyPr>
          <a:lstStyle/>
          <a:p>
            <a:r>
              <a:rPr lang="de-DE" dirty="0"/>
              <a:t>1. GND Datenfeld-/Unterfeldliste in den Formaten PICA3, Alma, </a:t>
            </a:r>
            <a:r>
              <a:rPr lang="de-DE" dirty="0" err="1"/>
              <a:t>Aleph</a:t>
            </a:r>
            <a:r>
              <a:rPr lang="de-DE" dirty="0"/>
              <a:t> (3)</a:t>
            </a:r>
          </a:p>
        </p:txBody>
      </p:sp>
      <p:sp>
        <p:nvSpPr>
          <p:cNvPr id="4" name="Fußzeilenplatzhalter 3">
            <a:extLst>
              <a:ext uri="{FF2B5EF4-FFF2-40B4-BE49-F238E27FC236}">
                <a16:creationId xmlns:a16="http://schemas.microsoft.com/office/drawing/2014/main" id="{AE7FF625-8C52-D708-9DCE-6A0D046EAEB3}"/>
              </a:ext>
            </a:extLst>
          </p:cNvPr>
          <p:cNvSpPr>
            <a:spLocks noGrp="1"/>
          </p:cNvSpPr>
          <p:nvPr>
            <p:ph type="ftr" sz="quarter" idx="1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a:ln>
                  <a:noFill/>
                </a:ln>
                <a:solidFill>
                  <a:srgbClr val="FFFFFF"/>
                </a:solidFill>
                <a:effectLst/>
                <a:uLnTx/>
                <a:uFillTx/>
                <a:latin typeface="Calibri"/>
                <a:ea typeface="+mn-ea"/>
                <a:cs typeface="+mn-cs"/>
              </a:rPr>
              <a:t>Praxis-Update GND-Dokumentation | Teil 2.4 Bereich Datenmodell | Stand: 20.02.2026 | CC0 1.0 Universal</a:t>
            </a:r>
            <a:endParaRPr kumimoji="0" lang="de-DE" sz="900" b="0" i="0" u="none" strike="noStrike" kern="1200" cap="none" spc="0" normalizeH="0" baseline="0" noProof="0" dirty="0">
              <a:ln>
                <a:noFill/>
              </a:ln>
              <a:solidFill>
                <a:srgbClr val="FFFFFF"/>
              </a:solidFill>
              <a:effectLst/>
              <a:uLnTx/>
              <a:uFillTx/>
              <a:latin typeface="Calibri"/>
              <a:ea typeface="+mn-ea"/>
              <a:cs typeface="+mn-cs"/>
            </a:endParaRPr>
          </a:p>
        </p:txBody>
      </p:sp>
      <p:sp>
        <p:nvSpPr>
          <p:cNvPr id="5" name="Foliennummernplatzhalter 4">
            <a:extLst>
              <a:ext uri="{FF2B5EF4-FFF2-40B4-BE49-F238E27FC236}">
                <a16:creationId xmlns:a16="http://schemas.microsoft.com/office/drawing/2014/main" id="{195906D6-8340-C81C-7380-9C4C6FE7A66C}"/>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7474561-2573-4254-9F43-70AFC27DF993}" type="slidenum">
              <a:rPr kumimoji="0" lang="de-DE" sz="800" b="1" i="0" u="none" strike="noStrike" kern="1200" cap="none" spc="0" normalizeH="0" baseline="0" noProof="0" smtClean="0">
                <a:ln>
                  <a:noFill/>
                </a:ln>
                <a:solidFill>
                  <a:srgbClr val="FFFFFF">
                    <a:lumMod val="85000"/>
                  </a:srgbClr>
                </a:solidFill>
                <a:effectLst/>
                <a:uLnTx/>
                <a:uFillTx/>
                <a:latin typeface="Verdana" panose="020B0604030504040204" pitchFamily="34" charset="0"/>
                <a:ea typeface="Verdana" panose="020B060403050404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6</a:t>
            </a:fld>
            <a:r>
              <a:rPr kumimoji="0" lang="de-DE" sz="800" b="0" i="0" u="none" strike="noStrike" kern="1200" cap="none" spc="0" normalizeH="0" baseline="0" noProof="0" dirty="0">
                <a:ln>
                  <a:noFill/>
                </a:ln>
                <a:solidFill>
                  <a:srgbClr val="FFFFFF">
                    <a:lumMod val="85000"/>
                  </a:srgbClr>
                </a:solidFill>
                <a:effectLst/>
                <a:uLnTx/>
                <a:uFillTx/>
                <a:latin typeface="Verdana" panose="020B0604030504040204" pitchFamily="34" charset="0"/>
                <a:ea typeface="Verdana" panose="020B0604030504040204" pitchFamily="34" charset="0"/>
              </a:rPr>
              <a:t> | </a:t>
            </a:r>
            <a:r>
              <a:rPr kumimoji="0" lang="de-DE" sz="800" b="0" i="0" u="none" strike="noStrike" kern="1200" cap="none" spc="0" normalizeH="0" baseline="0" noProof="0" dirty="0" smtClean="0">
                <a:ln>
                  <a:noFill/>
                </a:ln>
                <a:solidFill>
                  <a:srgbClr val="FFFFFF">
                    <a:lumMod val="85000"/>
                  </a:srgbClr>
                </a:solidFill>
                <a:effectLst/>
                <a:uLnTx/>
                <a:uFillTx/>
                <a:latin typeface="Verdana" panose="020B0604030504040204" pitchFamily="34" charset="0"/>
                <a:ea typeface="Verdana" panose="020B0604030504040204" pitchFamily="34" charset="0"/>
              </a:rPr>
              <a:t>29</a:t>
            </a:r>
            <a:endParaRPr kumimoji="0" lang="de-DE" sz="800" b="0" i="0" u="none" strike="noStrike" kern="1200" cap="none" spc="0" normalizeH="0" baseline="0" noProof="0" dirty="0">
              <a:ln>
                <a:noFill/>
              </a:ln>
              <a:solidFill>
                <a:srgbClr val="FFFFFF">
                  <a:lumMod val="85000"/>
                </a:srgbClr>
              </a:solidFill>
              <a:effectLst/>
              <a:uLnTx/>
              <a:uFillTx/>
              <a:latin typeface="Verdana" panose="020B0604030504040204" pitchFamily="34" charset="0"/>
              <a:ea typeface="Verdana" panose="020B0604030504040204" pitchFamily="34" charset="0"/>
            </a:endParaRPr>
          </a:p>
        </p:txBody>
      </p:sp>
      <p:sp>
        <p:nvSpPr>
          <p:cNvPr id="6" name="Textfeld 5"/>
          <p:cNvSpPr txBox="1"/>
          <p:nvPr/>
        </p:nvSpPr>
        <p:spPr>
          <a:xfrm>
            <a:off x="334800" y="835200"/>
            <a:ext cx="5833208"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400" b="1" i="0" u="none" strike="noStrike" kern="1200" cap="none" spc="0" normalizeH="0" baseline="0" noProof="0" dirty="0">
                <a:ln>
                  <a:noFill/>
                </a:ln>
                <a:solidFill>
                  <a:srgbClr val="000000"/>
                </a:solidFill>
                <a:effectLst/>
                <a:uLnTx/>
                <a:uFillTx/>
                <a:latin typeface="Calibri"/>
                <a:ea typeface="+mn-ea"/>
                <a:cs typeface="+mn-cs"/>
              </a:rPr>
              <a:t>Suche in der GND Datenfeld-/Unterfeldliste </a:t>
            </a:r>
            <a:br>
              <a:rPr kumimoji="0" lang="de-DE" sz="2400" b="1" i="0" u="none" strike="noStrike" kern="1200" cap="none" spc="0" normalizeH="0" baseline="0" noProof="0" dirty="0">
                <a:ln>
                  <a:noFill/>
                </a:ln>
                <a:solidFill>
                  <a:srgbClr val="000000"/>
                </a:solidFill>
                <a:effectLst/>
                <a:uLnTx/>
                <a:uFillTx/>
                <a:latin typeface="Calibri"/>
                <a:ea typeface="+mn-ea"/>
                <a:cs typeface="+mn-cs"/>
              </a:rPr>
            </a:br>
            <a:r>
              <a:rPr kumimoji="0" lang="de-DE" sz="2400" b="0" i="0" u="none" strike="noStrike" kern="1200" cap="none" spc="0" normalizeH="0" baseline="0" noProof="0" dirty="0">
                <a:ln>
                  <a:noFill/>
                </a:ln>
                <a:solidFill>
                  <a:srgbClr val="000000"/>
                </a:solidFill>
                <a:effectLst/>
                <a:uLnTx/>
                <a:uFillTx/>
                <a:latin typeface="Calibri"/>
                <a:ea typeface="+mn-ea"/>
                <a:cs typeface="+mn-cs"/>
              </a:rPr>
              <a:t>(STA-Notation: </a:t>
            </a:r>
            <a:r>
              <a:rPr kumimoji="0" lang="de-DE" sz="2400" b="0" i="0" u="none" strike="noStrike" kern="1200" cap="none" spc="0" normalizeH="0" baseline="0" noProof="0" dirty="0">
                <a:ln>
                  <a:noFill/>
                </a:ln>
                <a:solidFill>
                  <a:srgbClr val="000000"/>
                </a:solidFill>
                <a:effectLst/>
                <a:uLnTx/>
                <a:uFillTx/>
                <a:latin typeface="Calibri"/>
                <a:ea typeface="+mn-ea"/>
                <a:cs typeface="+mn-cs"/>
                <a:hlinkClick r:id="rId3"/>
              </a:rPr>
              <a:t>GND-DF</a:t>
            </a:r>
            <a:r>
              <a:rPr kumimoji="0" lang="de-DE" sz="2400" b="0" i="0" u="none" strike="noStrike" kern="1200" cap="none" spc="0" normalizeH="0" baseline="0" noProof="0" dirty="0">
                <a:ln>
                  <a:noFill/>
                </a:ln>
                <a:solidFill>
                  <a:srgbClr val="000000"/>
                </a:solidFill>
                <a:effectLst/>
                <a:uLnTx/>
                <a:uFillTx/>
                <a:latin typeface="Calibri"/>
                <a:ea typeface="+mn-ea"/>
                <a:cs typeface="+mn-cs"/>
              </a:rPr>
              <a:t>)</a:t>
            </a:r>
          </a:p>
        </p:txBody>
      </p:sp>
      <p:pic>
        <p:nvPicPr>
          <p:cNvPr id="13" name="Grafik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37703" y="3462129"/>
            <a:ext cx="2657846" cy="1371791"/>
          </a:xfrm>
          <a:prstGeom prst="rect">
            <a:avLst/>
          </a:prstGeom>
          <a:ln>
            <a:solidFill>
              <a:schemeClr val="tx1"/>
            </a:solidFill>
          </a:ln>
        </p:spPr>
      </p:pic>
      <p:pic>
        <p:nvPicPr>
          <p:cNvPr id="8" name="Grafik 7"/>
          <p:cNvPicPr>
            <a:picLocks noChangeAspect="1"/>
          </p:cNvPicPr>
          <p:nvPr/>
        </p:nvPicPr>
        <p:blipFill rotWithShape="1">
          <a:blip r:embed="rId5">
            <a:extLst>
              <a:ext uri="{28A0092B-C50C-407E-A947-70E740481C1C}">
                <a14:useLocalDpi xmlns:a14="http://schemas.microsoft.com/office/drawing/2010/main" val="0"/>
              </a:ext>
            </a:extLst>
          </a:blip>
          <a:srcRect t="4051"/>
          <a:stretch/>
        </p:blipFill>
        <p:spPr>
          <a:xfrm>
            <a:off x="4417803" y="1844824"/>
            <a:ext cx="7595057" cy="4125960"/>
          </a:xfrm>
          <a:prstGeom prst="rect">
            <a:avLst/>
          </a:prstGeom>
          <a:ln>
            <a:solidFill>
              <a:schemeClr val="tx1"/>
            </a:solidFill>
          </a:ln>
        </p:spPr>
      </p:pic>
      <p:sp>
        <p:nvSpPr>
          <p:cNvPr id="9" name="Ellipse 8"/>
          <p:cNvSpPr/>
          <p:nvPr/>
        </p:nvSpPr>
        <p:spPr>
          <a:xfrm>
            <a:off x="5192457" y="2688008"/>
            <a:ext cx="518649" cy="34138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FFFFFF"/>
              </a:solidFill>
              <a:effectLst/>
              <a:uLnTx/>
              <a:uFillTx/>
              <a:latin typeface="Calibri"/>
              <a:ea typeface="+mn-ea"/>
              <a:cs typeface="+mn-cs"/>
            </a:endParaRPr>
          </a:p>
        </p:txBody>
      </p:sp>
      <p:sp>
        <p:nvSpPr>
          <p:cNvPr id="15" name="Ellipse 14"/>
          <p:cNvSpPr/>
          <p:nvPr/>
        </p:nvSpPr>
        <p:spPr>
          <a:xfrm>
            <a:off x="7000127" y="2665307"/>
            <a:ext cx="518649" cy="34138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FFFFFF"/>
              </a:solidFill>
              <a:effectLst/>
              <a:uLnTx/>
              <a:uFillTx/>
              <a:latin typeface="Calibri"/>
              <a:ea typeface="+mn-ea"/>
              <a:cs typeface="+mn-cs"/>
            </a:endParaRPr>
          </a:p>
        </p:txBody>
      </p:sp>
      <p:sp>
        <p:nvSpPr>
          <p:cNvPr id="16" name="Ellipse 15"/>
          <p:cNvSpPr/>
          <p:nvPr/>
        </p:nvSpPr>
        <p:spPr>
          <a:xfrm>
            <a:off x="7948474" y="2691812"/>
            <a:ext cx="518649" cy="34138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FFFFFF"/>
              </a:solidFill>
              <a:effectLst/>
              <a:uLnTx/>
              <a:uFillTx/>
              <a:latin typeface="Calibri"/>
              <a:ea typeface="+mn-ea"/>
              <a:cs typeface="+mn-cs"/>
            </a:endParaRPr>
          </a:p>
        </p:txBody>
      </p:sp>
      <p:cxnSp>
        <p:nvCxnSpPr>
          <p:cNvPr id="10" name="Gerade Verbindung mit Pfeil 9">
            <a:extLst>
              <a:ext uri="{FF2B5EF4-FFF2-40B4-BE49-F238E27FC236}">
                <a16:creationId xmlns:a16="http://schemas.microsoft.com/office/drawing/2014/main" id="{85C798F8-D4FD-4EC8-B724-072588D69DA7}"/>
              </a:ext>
            </a:extLst>
          </p:cNvPr>
          <p:cNvCxnSpPr>
            <a:cxnSpLocks/>
          </p:cNvCxnSpPr>
          <p:nvPr/>
        </p:nvCxnSpPr>
        <p:spPr>
          <a:xfrm flipV="1">
            <a:off x="3995549" y="3140968"/>
            <a:ext cx="6924987" cy="208823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6729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7EEC8C6D-D6C1-58D2-7660-6F349EA5AF2A}"/>
              </a:ext>
            </a:extLst>
          </p:cNvPr>
          <p:cNvSpPr>
            <a:spLocks noGrp="1"/>
          </p:cNvSpPr>
          <p:nvPr>
            <p:ph type="body" sz="quarter" idx="13"/>
          </p:nvPr>
        </p:nvSpPr>
        <p:spPr>
          <a:xfrm>
            <a:off x="362838" y="2060848"/>
            <a:ext cx="10773722" cy="3931770"/>
          </a:xfrm>
        </p:spPr>
        <p:txBody>
          <a:bodyPr/>
          <a:lstStyle/>
          <a:p>
            <a:pPr lvl="1">
              <a:buClr>
                <a:srgbClr val="000000"/>
              </a:buClr>
            </a:pPr>
            <a:r>
              <a:rPr lang="de-DE" dirty="0">
                <a:solidFill>
                  <a:srgbClr val="000000"/>
                </a:solidFill>
              </a:rPr>
              <a:t>Definition</a:t>
            </a:r>
          </a:p>
          <a:p>
            <a:pPr lvl="1">
              <a:buClr>
                <a:srgbClr val="000000"/>
              </a:buClr>
            </a:pPr>
            <a:r>
              <a:rPr lang="de-DE" dirty="0"/>
              <a:t>Wiederholbarkeit Feld</a:t>
            </a:r>
          </a:p>
          <a:p>
            <a:pPr lvl="1">
              <a:buClr>
                <a:srgbClr val="000000"/>
              </a:buClr>
            </a:pPr>
            <a:r>
              <a:rPr lang="de-DE" dirty="0"/>
              <a:t>Format (Feldnummern und Liste der Unterfelder)</a:t>
            </a:r>
          </a:p>
          <a:p>
            <a:pPr lvl="1">
              <a:buClr>
                <a:srgbClr val="000000"/>
              </a:buClr>
            </a:pPr>
            <a:r>
              <a:rPr lang="de-DE" dirty="0"/>
              <a:t>Ausführungsbestimmungen</a:t>
            </a:r>
          </a:p>
          <a:p>
            <a:pPr lvl="1">
              <a:buClr>
                <a:srgbClr val="000000"/>
              </a:buClr>
            </a:pPr>
            <a:r>
              <a:rPr lang="de-DE" dirty="0"/>
              <a:t>Unterfelder</a:t>
            </a:r>
          </a:p>
          <a:p>
            <a:pPr lvl="1">
              <a:buClr>
                <a:srgbClr val="000000"/>
              </a:buClr>
            </a:pPr>
            <a:r>
              <a:rPr lang="de-DE" dirty="0"/>
              <a:t>Validierung</a:t>
            </a:r>
          </a:p>
          <a:p>
            <a:pPr lvl="1">
              <a:buClr>
                <a:srgbClr val="000000"/>
              </a:buClr>
            </a:pPr>
            <a:r>
              <a:rPr lang="de-DE" dirty="0"/>
              <a:t>Befugnisse</a:t>
            </a:r>
          </a:p>
          <a:p>
            <a:pPr marL="201168" lvl="1" indent="0">
              <a:buClr>
                <a:srgbClr val="000000"/>
              </a:buClr>
              <a:buNone/>
            </a:pPr>
            <a:endParaRPr lang="de-DE" dirty="0"/>
          </a:p>
          <a:p>
            <a:pPr lvl="1">
              <a:buClr>
                <a:srgbClr val="000000"/>
              </a:buClr>
            </a:pPr>
            <a:endParaRPr lang="de-DE" dirty="0"/>
          </a:p>
        </p:txBody>
      </p:sp>
      <p:sp>
        <p:nvSpPr>
          <p:cNvPr id="4" name="Fußzeilenplatzhalter 3">
            <a:extLst>
              <a:ext uri="{FF2B5EF4-FFF2-40B4-BE49-F238E27FC236}">
                <a16:creationId xmlns:a16="http://schemas.microsoft.com/office/drawing/2014/main" id="{74A63D21-C983-63E2-2676-008D34DD663B}"/>
              </a:ext>
            </a:extLst>
          </p:cNvPr>
          <p:cNvSpPr>
            <a:spLocks noGrp="1"/>
          </p:cNvSpPr>
          <p:nvPr>
            <p:ph type="ftr" sz="quarter" idx="14"/>
          </p:nvPr>
        </p:nvSpPr>
        <p:spPr/>
        <p:txBody>
          <a:bodyPr/>
          <a:lstStyle/>
          <a:p>
            <a:r>
              <a:rPr lang="de-DE"/>
              <a:t>Praxis-Update GND-Dokumentation | Teil 2.4 Bereich Datenmodell | Stand: 20.02.2026 | CC0 1.0 Universal</a:t>
            </a:r>
            <a:endParaRPr lang="de-DE" dirty="0"/>
          </a:p>
        </p:txBody>
      </p:sp>
      <p:sp>
        <p:nvSpPr>
          <p:cNvPr id="5" name="Foliennummernplatzhalter 4">
            <a:extLst>
              <a:ext uri="{FF2B5EF4-FFF2-40B4-BE49-F238E27FC236}">
                <a16:creationId xmlns:a16="http://schemas.microsoft.com/office/drawing/2014/main" id="{9F18429F-9735-DB31-745A-EE4BE62BA049}"/>
              </a:ext>
            </a:extLst>
          </p:cNvPr>
          <p:cNvSpPr>
            <a:spLocks noGrp="1"/>
          </p:cNvSpPr>
          <p:nvPr>
            <p:ph type="sldNum" sz="quarter" idx="4"/>
          </p:nvPr>
        </p:nvSpPr>
        <p:spPr/>
        <p:txBody>
          <a:bodyPr/>
          <a:lstStyle/>
          <a:p>
            <a:fld id="{37474561-2573-4254-9F43-70AFC27DF993}" type="slidenum">
              <a:rPr lang="de-DE" b="1" smtClean="0"/>
              <a:pPr/>
              <a:t>7</a:t>
            </a:fld>
            <a:r>
              <a:rPr lang="de-DE" dirty="0"/>
              <a:t> | </a:t>
            </a:r>
            <a:r>
              <a:rPr lang="de-DE" dirty="0" smtClean="0"/>
              <a:t>29</a:t>
            </a:r>
            <a:endParaRPr lang="de-DE" dirty="0"/>
          </a:p>
        </p:txBody>
      </p:sp>
      <p:sp>
        <p:nvSpPr>
          <p:cNvPr id="7" name="Textfeld 6"/>
          <p:cNvSpPr txBox="1"/>
          <p:nvPr/>
        </p:nvSpPr>
        <p:spPr>
          <a:xfrm>
            <a:off x="335360" y="808439"/>
            <a:ext cx="10081120" cy="1107996"/>
          </a:xfrm>
          <a:prstGeom prst="rect">
            <a:avLst/>
          </a:prstGeom>
          <a:noFill/>
        </p:spPr>
        <p:txBody>
          <a:bodyPr wrap="square" rtlCol="0">
            <a:spAutoFit/>
          </a:bodyPr>
          <a:lstStyle/>
          <a:p>
            <a:pPr marL="0" lvl="1"/>
            <a:r>
              <a:rPr lang="de-DE" sz="2400" b="1" dirty="0"/>
              <a:t>Struktur der Beschreibung von Datenfeldern (1)</a:t>
            </a:r>
            <a:r>
              <a:rPr lang="de-DE" sz="2400" dirty="0"/>
              <a:t/>
            </a:r>
            <a:br>
              <a:rPr lang="de-DE" sz="2400" dirty="0"/>
            </a:br>
            <a:endParaRPr lang="de-DE" sz="2400" b="1" dirty="0">
              <a:latin typeface="+mj-lt"/>
              <a:cs typeface="Segoe UI" panose="020B0502040204020203" pitchFamily="34" charset="0"/>
            </a:endParaRPr>
          </a:p>
          <a:p>
            <a:endParaRPr lang="de-DE" dirty="0"/>
          </a:p>
        </p:txBody>
      </p:sp>
      <p:sp>
        <p:nvSpPr>
          <p:cNvPr id="8" name="Titel 7"/>
          <p:cNvSpPr>
            <a:spLocks noGrp="1"/>
          </p:cNvSpPr>
          <p:nvPr>
            <p:ph type="title"/>
          </p:nvPr>
        </p:nvSpPr>
        <p:spPr/>
        <p:txBody>
          <a:bodyPr/>
          <a:lstStyle/>
          <a:p>
            <a:r>
              <a:rPr lang="de-DE" dirty="0"/>
              <a:t>1. GND Datenfeld-/Unterfeldliste in den Formaten PICA3, Alma, </a:t>
            </a:r>
            <a:r>
              <a:rPr lang="de-DE" dirty="0" err="1"/>
              <a:t>Aleph</a:t>
            </a:r>
            <a:r>
              <a:rPr lang="de-DE" dirty="0"/>
              <a:t> (4)</a:t>
            </a:r>
          </a:p>
        </p:txBody>
      </p:sp>
    </p:spTree>
    <p:extLst>
      <p:ext uri="{BB962C8B-B14F-4D97-AF65-F5344CB8AC3E}">
        <p14:creationId xmlns:p14="http://schemas.microsoft.com/office/powerpoint/2010/main" val="21573030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7EEC8C6D-D6C1-58D2-7660-6F349EA5AF2A}"/>
              </a:ext>
            </a:extLst>
          </p:cNvPr>
          <p:cNvSpPr>
            <a:spLocks noGrp="1"/>
          </p:cNvSpPr>
          <p:nvPr>
            <p:ph type="body" sz="quarter" idx="13"/>
          </p:nvPr>
        </p:nvSpPr>
        <p:spPr>
          <a:xfrm>
            <a:off x="119336" y="3249179"/>
            <a:ext cx="2880320" cy="2520280"/>
          </a:xfrm>
        </p:spPr>
        <p:txBody>
          <a:bodyPr/>
          <a:lstStyle/>
          <a:p>
            <a:pPr lvl="1">
              <a:buClr>
                <a:srgbClr val="000000"/>
              </a:buClr>
            </a:pPr>
            <a:r>
              <a:rPr lang="de-DE" dirty="0">
                <a:solidFill>
                  <a:srgbClr val="000000"/>
                </a:solidFill>
              </a:rPr>
              <a:t>Definition</a:t>
            </a:r>
          </a:p>
          <a:p>
            <a:pPr lvl="1">
              <a:buClr>
                <a:srgbClr val="000000"/>
              </a:buClr>
            </a:pPr>
            <a:r>
              <a:rPr lang="de-DE" dirty="0"/>
              <a:t>Wiederholbarkeit Feld</a:t>
            </a:r>
          </a:p>
          <a:p>
            <a:pPr lvl="1">
              <a:buClr>
                <a:srgbClr val="000000"/>
              </a:buClr>
            </a:pPr>
            <a:r>
              <a:rPr lang="de-DE" dirty="0"/>
              <a:t>Format (Feldnummern)</a:t>
            </a:r>
          </a:p>
          <a:p>
            <a:pPr marL="201168" lvl="1" indent="0">
              <a:buClr>
                <a:srgbClr val="000000"/>
              </a:buClr>
              <a:buNone/>
            </a:pPr>
            <a:endParaRPr lang="de-DE" dirty="0"/>
          </a:p>
          <a:p>
            <a:pPr lvl="1">
              <a:buClr>
                <a:srgbClr val="000000"/>
              </a:buClr>
            </a:pPr>
            <a:endParaRPr lang="de-DE" dirty="0"/>
          </a:p>
        </p:txBody>
      </p:sp>
      <p:sp>
        <p:nvSpPr>
          <p:cNvPr id="4" name="Fußzeilenplatzhalter 3">
            <a:extLst>
              <a:ext uri="{FF2B5EF4-FFF2-40B4-BE49-F238E27FC236}">
                <a16:creationId xmlns:a16="http://schemas.microsoft.com/office/drawing/2014/main" id="{74A63D21-C983-63E2-2676-008D34DD663B}"/>
              </a:ext>
            </a:extLst>
          </p:cNvPr>
          <p:cNvSpPr>
            <a:spLocks noGrp="1"/>
          </p:cNvSpPr>
          <p:nvPr>
            <p:ph type="ftr" sz="quarter" idx="1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a:ln>
                  <a:noFill/>
                </a:ln>
                <a:solidFill>
                  <a:srgbClr val="FFFFFF"/>
                </a:solidFill>
                <a:effectLst/>
                <a:uLnTx/>
                <a:uFillTx/>
                <a:latin typeface="Calibri"/>
                <a:ea typeface="+mn-ea"/>
                <a:cs typeface="+mn-cs"/>
              </a:rPr>
              <a:t>Praxis-Update GND-Dokumentation | Teil 2.4 Bereich Datenmodell | Stand: 20.02.2026 | CC0 1.0 Universal</a:t>
            </a:r>
            <a:endParaRPr kumimoji="0" lang="de-DE" sz="900" b="0" i="0" u="none" strike="noStrike" kern="1200" cap="none" spc="0" normalizeH="0" baseline="0" noProof="0" dirty="0">
              <a:ln>
                <a:noFill/>
              </a:ln>
              <a:solidFill>
                <a:srgbClr val="FFFFFF"/>
              </a:solidFill>
              <a:effectLst/>
              <a:uLnTx/>
              <a:uFillTx/>
              <a:latin typeface="Calibri"/>
              <a:ea typeface="+mn-ea"/>
              <a:cs typeface="+mn-cs"/>
            </a:endParaRPr>
          </a:p>
        </p:txBody>
      </p:sp>
      <p:sp>
        <p:nvSpPr>
          <p:cNvPr id="5" name="Foliennummernplatzhalter 4">
            <a:extLst>
              <a:ext uri="{FF2B5EF4-FFF2-40B4-BE49-F238E27FC236}">
                <a16:creationId xmlns:a16="http://schemas.microsoft.com/office/drawing/2014/main" id="{9F18429F-9735-DB31-745A-EE4BE62BA049}"/>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7474561-2573-4254-9F43-70AFC27DF993}" type="slidenum">
              <a:rPr kumimoji="0" lang="de-DE" sz="800" b="1" i="0" u="none" strike="noStrike" kern="1200" cap="none" spc="0" normalizeH="0" baseline="0" noProof="0" smtClean="0">
                <a:ln>
                  <a:noFill/>
                </a:ln>
                <a:solidFill>
                  <a:srgbClr val="FFFFFF">
                    <a:lumMod val="85000"/>
                  </a:srgbClr>
                </a:solidFill>
                <a:effectLst/>
                <a:uLnTx/>
                <a:uFillTx/>
                <a:latin typeface="Verdana" panose="020B0604030504040204" pitchFamily="34" charset="0"/>
                <a:ea typeface="Verdana" panose="020B060403050404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8</a:t>
            </a:fld>
            <a:r>
              <a:rPr kumimoji="0" lang="de-DE" sz="800" b="0" i="0" u="none" strike="noStrike" kern="1200" cap="none" spc="0" normalizeH="0" baseline="0" noProof="0" dirty="0">
                <a:ln>
                  <a:noFill/>
                </a:ln>
                <a:solidFill>
                  <a:srgbClr val="FFFFFF">
                    <a:lumMod val="85000"/>
                  </a:srgbClr>
                </a:solidFill>
                <a:effectLst/>
                <a:uLnTx/>
                <a:uFillTx/>
                <a:latin typeface="Verdana" panose="020B0604030504040204" pitchFamily="34" charset="0"/>
                <a:ea typeface="Verdana" panose="020B0604030504040204" pitchFamily="34" charset="0"/>
              </a:rPr>
              <a:t> | </a:t>
            </a:r>
            <a:r>
              <a:rPr kumimoji="0" lang="de-DE" sz="800" b="0" i="0" u="none" strike="noStrike" kern="1200" cap="none" spc="0" normalizeH="0" baseline="0" noProof="0" dirty="0" smtClean="0">
                <a:ln>
                  <a:noFill/>
                </a:ln>
                <a:solidFill>
                  <a:srgbClr val="FFFFFF">
                    <a:lumMod val="85000"/>
                  </a:srgbClr>
                </a:solidFill>
                <a:effectLst/>
                <a:uLnTx/>
                <a:uFillTx/>
                <a:latin typeface="Verdana" panose="020B0604030504040204" pitchFamily="34" charset="0"/>
                <a:ea typeface="Verdana" panose="020B0604030504040204" pitchFamily="34" charset="0"/>
              </a:rPr>
              <a:t>29</a:t>
            </a:r>
            <a:endParaRPr kumimoji="0" lang="de-DE" sz="800" b="0" i="0" u="none" strike="noStrike" kern="1200" cap="none" spc="0" normalizeH="0" baseline="0" noProof="0" dirty="0">
              <a:ln>
                <a:noFill/>
              </a:ln>
              <a:solidFill>
                <a:srgbClr val="FFFFFF">
                  <a:lumMod val="85000"/>
                </a:srgbClr>
              </a:solidFill>
              <a:effectLst/>
              <a:uLnTx/>
              <a:uFillTx/>
              <a:latin typeface="Verdana" panose="020B0604030504040204" pitchFamily="34" charset="0"/>
              <a:ea typeface="Verdana" panose="020B0604030504040204" pitchFamily="34" charset="0"/>
            </a:endParaRPr>
          </a:p>
        </p:txBody>
      </p:sp>
      <p:sp>
        <p:nvSpPr>
          <p:cNvPr id="9" name="Textfeld 8"/>
          <p:cNvSpPr txBox="1"/>
          <p:nvPr/>
        </p:nvSpPr>
        <p:spPr>
          <a:xfrm>
            <a:off x="335360" y="808439"/>
            <a:ext cx="10081120" cy="1669688"/>
          </a:xfrm>
          <a:prstGeom prst="rect">
            <a:avLst/>
          </a:prstGeom>
          <a:noFill/>
        </p:spPr>
        <p:txBody>
          <a:bodyPr wrap="squar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de-DE" sz="2400" b="1" i="0" u="none" strike="noStrike" kern="1200" cap="none" spc="0" normalizeH="0" baseline="0" noProof="0" dirty="0">
                <a:ln>
                  <a:noFill/>
                </a:ln>
                <a:solidFill>
                  <a:srgbClr val="000000"/>
                </a:solidFill>
                <a:effectLst/>
                <a:uLnTx/>
                <a:uFillTx/>
                <a:latin typeface="Calibri"/>
                <a:ea typeface="+mn-ea"/>
                <a:cs typeface="+mn-cs"/>
              </a:rPr>
              <a:t>Struktur der Beschreibung von Datenfeldern (2)</a:t>
            </a:r>
          </a:p>
          <a:p>
            <a:pPr marL="0" marR="0" lvl="1" indent="0" algn="l" defTabSz="914400" rtl="0" eaLnBrk="1" fontAlgn="auto" latinLnBrk="0" hangingPunct="1">
              <a:lnSpc>
                <a:spcPts val="1500"/>
              </a:lnSpc>
              <a:spcBef>
                <a:spcPts val="0"/>
              </a:spcBef>
              <a:spcAft>
                <a:spcPts val="0"/>
              </a:spcAft>
              <a:buClrTx/>
              <a:buSzTx/>
              <a:buFontTx/>
              <a:buNone/>
              <a:tabLst/>
              <a:defRPr/>
            </a:pPr>
            <a:endParaRPr kumimoji="0" lang="de-DE" sz="2400" b="1" i="0" u="none" strike="noStrike" kern="1200" cap="none" spc="0" normalizeH="0" baseline="0" noProof="0" dirty="0">
              <a:ln>
                <a:noFill/>
              </a:ln>
              <a:solidFill>
                <a:srgbClr val="000000"/>
              </a:solidFill>
              <a:effectLst/>
              <a:uLnTx/>
              <a:uFillTx/>
              <a:latin typeface="Calibri"/>
              <a:ea typeface="+mn-ea"/>
              <a:cs typeface="Segoe UI" panose="020B0502040204020203" pitchFamily="34" charset="0"/>
            </a:endParaRPr>
          </a:p>
          <a:p>
            <a:pPr marL="0" marR="0" lvl="1" indent="0" algn="l" defTabSz="914400" rtl="0" eaLnBrk="1" fontAlgn="auto" latinLnBrk="0" hangingPunct="1">
              <a:lnSpc>
                <a:spcPct val="100000"/>
              </a:lnSpc>
              <a:spcBef>
                <a:spcPts val="0"/>
              </a:spcBef>
              <a:spcAft>
                <a:spcPts val="0"/>
              </a:spcAft>
              <a:buClrTx/>
              <a:buSzTx/>
              <a:buFontTx/>
              <a:buNone/>
              <a:tabLst/>
              <a:defRPr/>
            </a:pPr>
            <a:r>
              <a:rPr kumimoji="0" lang="de-DE" sz="2400" b="1" i="0" u="none" strike="noStrike" kern="1200" cap="none" spc="0" normalizeH="0" baseline="0" noProof="0" dirty="0">
                <a:ln>
                  <a:noFill/>
                </a:ln>
                <a:solidFill>
                  <a:srgbClr val="000000"/>
                </a:solidFill>
                <a:effectLst/>
                <a:uLnTx/>
                <a:uFillTx/>
                <a:latin typeface="Calibri"/>
                <a:ea typeface="+mn-ea"/>
                <a:cs typeface="Segoe UI" panose="020B0502040204020203" pitchFamily="34" charset="0"/>
              </a:rPr>
              <a:t>Datenfeld „Bevorzugter Name: Person oder Familie“ </a:t>
            </a:r>
            <a:r>
              <a:rPr kumimoji="0" lang="de-DE" sz="1800" b="1" i="0" u="none" strike="noStrike" kern="1200" cap="none" spc="0" normalizeH="0" baseline="0" noProof="0" dirty="0">
                <a:ln>
                  <a:noFill/>
                </a:ln>
                <a:solidFill>
                  <a:srgbClr val="000000"/>
                </a:solidFill>
                <a:effectLst/>
                <a:uLnTx/>
                <a:uFillTx/>
                <a:latin typeface="Calibri"/>
                <a:ea typeface="+mn-ea"/>
                <a:cs typeface="+mn-cs"/>
              </a:rPr>
              <a:t/>
            </a:r>
            <a:br>
              <a:rPr kumimoji="0" lang="de-DE" sz="1800" b="1" i="0" u="none" strike="noStrike" kern="1200" cap="none" spc="0" normalizeH="0" baseline="0" noProof="0" dirty="0">
                <a:ln>
                  <a:noFill/>
                </a:ln>
                <a:solidFill>
                  <a:srgbClr val="000000"/>
                </a:solidFill>
                <a:effectLst/>
                <a:uLnTx/>
                <a:uFillTx/>
                <a:latin typeface="Calibri"/>
                <a:ea typeface="+mn-ea"/>
                <a:cs typeface="+mn-cs"/>
              </a:rPr>
            </a:br>
            <a:r>
              <a:rPr kumimoji="0" lang="de-DE" sz="2400" b="0" i="0" u="none" strike="noStrike" kern="1200" cap="none" spc="0" normalizeH="0" baseline="0" noProof="0" dirty="0">
                <a:ln>
                  <a:noFill/>
                </a:ln>
                <a:solidFill>
                  <a:srgbClr val="000000"/>
                </a:solidFill>
                <a:effectLst/>
                <a:uLnTx/>
                <a:uFillTx/>
                <a:latin typeface="Calibri"/>
                <a:ea typeface="+mn-ea"/>
                <a:cs typeface="+mn-cs"/>
              </a:rPr>
              <a:t>(STA-Notation: </a:t>
            </a:r>
            <a:r>
              <a:rPr kumimoji="0" lang="de-DE" sz="2400" b="0" i="0" u="none" strike="noStrike" kern="1200" cap="none" spc="0" normalizeH="0" baseline="0" noProof="0" dirty="0">
                <a:ln>
                  <a:noFill/>
                </a:ln>
                <a:solidFill>
                  <a:srgbClr val="000000"/>
                </a:solidFill>
                <a:effectLst/>
                <a:uLnTx/>
                <a:uFillTx/>
                <a:latin typeface="Calibri"/>
                <a:ea typeface="+mn-ea"/>
                <a:cs typeface="+mn-cs"/>
                <a:hlinkClick r:id="rId3"/>
              </a:rPr>
              <a:t>GND-DF-BENENNUNG-BEVORZUGT-PERSON-FAMILIE</a:t>
            </a:r>
            <a:r>
              <a:rPr kumimoji="0" lang="de-DE" sz="2400" b="0" i="0" u="none" strike="noStrike" kern="1200" cap="none" spc="0" normalizeH="0" baseline="0" noProof="0" dirty="0">
                <a:ln>
                  <a:noFill/>
                </a:ln>
                <a:solidFill>
                  <a:srgbClr val="000000"/>
                </a:solidFill>
                <a:effectLst/>
                <a:uLnTx/>
                <a:uFillTx/>
                <a:latin typeface="Calibri"/>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Calibri"/>
              <a:ea typeface="+mn-ea"/>
              <a:cs typeface="+mn-cs"/>
            </a:endParaRPr>
          </a:p>
        </p:txBody>
      </p:sp>
      <p:sp>
        <p:nvSpPr>
          <p:cNvPr id="6" name="Titel 5"/>
          <p:cNvSpPr>
            <a:spLocks noGrp="1"/>
          </p:cNvSpPr>
          <p:nvPr>
            <p:ph type="title"/>
          </p:nvPr>
        </p:nvSpPr>
        <p:spPr/>
        <p:txBody>
          <a:bodyPr/>
          <a:lstStyle/>
          <a:p>
            <a:r>
              <a:rPr lang="de-DE" dirty="0"/>
              <a:t>1. GND Datenfeld-/Unterfeldliste in den Formaten PICA3, Alma, </a:t>
            </a:r>
            <a:r>
              <a:rPr lang="de-DE" dirty="0" err="1"/>
              <a:t>Aleph</a:t>
            </a:r>
            <a:r>
              <a:rPr lang="de-DE" dirty="0"/>
              <a:t> (5)</a:t>
            </a:r>
          </a:p>
        </p:txBody>
      </p:sp>
      <p:pic>
        <p:nvPicPr>
          <p:cNvPr id="7" name="Grafik 6"/>
          <p:cNvPicPr>
            <a:picLocks noChangeAspect="1"/>
          </p:cNvPicPr>
          <p:nvPr/>
        </p:nvPicPr>
        <p:blipFill rotWithShape="1">
          <a:blip r:embed="rId4">
            <a:extLst>
              <a:ext uri="{28A0092B-C50C-407E-A947-70E740481C1C}">
                <a14:useLocalDpi xmlns:a14="http://schemas.microsoft.com/office/drawing/2010/main" val="0"/>
              </a:ext>
            </a:extLst>
          </a:blip>
          <a:srcRect r="21307" b="2418"/>
          <a:stretch/>
        </p:blipFill>
        <p:spPr>
          <a:xfrm>
            <a:off x="3667175" y="2251252"/>
            <a:ext cx="7915225" cy="3821600"/>
          </a:xfrm>
          <a:prstGeom prst="rect">
            <a:avLst/>
          </a:prstGeom>
          <a:ln>
            <a:solidFill>
              <a:schemeClr val="tx1"/>
            </a:solidFill>
          </a:ln>
        </p:spPr>
      </p:pic>
      <p:sp>
        <p:nvSpPr>
          <p:cNvPr id="8" name="Rechteck 7">
            <a:extLst>
              <a:ext uri="{FF2B5EF4-FFF2-40B4-BE49-F238E27FC236}">
                <a16:creationId xmlns:a16="http://schemas.microsoft.com/office/drawing/2014/main" id="{0F6C70A5-9063-E2C3-F62E-AE75B90ABC0C}"/>
              </a:ext>
            </a:extLst>
          </p:cNvPr>
          <p:cNvSpPr/>
          <p:nvPr/>
        </p:nvSpPr>
        <p:spPr>
          <a:xfrm>
            <a:off x="3667175" y="2693219"/>
            <a:ext cx="3726929" cy="231976"/>
          </a:xfrm>
          <a:prstGeom prst="rect">
            <a:avLst/>
          </a:prstGeom>
          <a:no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FFFFFF"/>
              </a:solidFill>
              <a:effectLst/>
              <a:uLnTx/>
              <a:uFillTx/>
              <a:latin typeface="Calibri"/>
              <a:ea typeface="+mn-ea"/>
              <a:cs typeface="+mn-cs"/>
            </a:endParaRPr>
          </a:p>
        </p:txBody>
      </p:sp>
      <p:sp>
        <p:nvSpPr>
          <p:cNvPr id="2" name="Rechteck 1">
            <a:extLst>
              <a:ext uri="{FF2B5EF4-FFF2-40B4-BE49-F238E27FC236}">
                <a16:creationId xmlns:a16="http://schemas.microsoft.com/office/drawing/2014/main" id="{DC1CE912-9DC7-3E32-4F9C-2C86A69839CD}"/>
              </a:ext>
            </a:extLst>
          </p:cNvPr>
          <p:cNvSpPr/>
          <p:nvPr/>
        </p:nvSpPr>
        <p:spPr>
          <a:xfrm>
            <a:off x="7032104" y="4976973"/>
            <a:ext cx="576064" cy="756283"/>
          </a:xfrm>
          <a:prstGeom prst="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CH">
              <a:ln w="12700">
                <a:solidFill>
                  <a:srgbClr val="FF0000"/>
                </a:solidFill>
              </a:ln>
              <a:noFill/>
            </a:endParaRPr>
          </a:p>
        </p:txBody>
      </p:sp>
      <p:cxnSp>
        <p:nvCxnSpPr>
          <p:cNvPr id="11" name="Gerade Verbindung mit Pfeil 10">
            <a:extLst>
              <a:ext uri="{FF2B5EF4-FFF2-40B4-BE49-F238E27FC236}">
                <a16:creationId xmlns:a16="http://schemas.microsoft.com/office/drawing/2014/main" id="{A841F30E-541C-4660-9F06-266B01561B03}"/>
              </a:ext>
            </a:extLst>
          </p:cNvPr>
          <p:cNvCxnSpPr/>
          <p:nvPr/>
        </p:nvCxnSpPr>
        <p:spPr>
          <a:xfrm>
            <a:off x="2999656" y="4797152"/>
            <a:ext cx="3816424" cy="576064"/>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9126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A358065-B827-4B01-FEAF-0CCB7CBFD1EC}"/>
              </a:ext>
            </a:extLst>
          </p:cNvPr>
          <p:cNvSpPr>
            <a:spLocks noGrp="1"/>
          </p:cNvSpPr>
          <p:nvPr>
            <p:ph type="title"/>
          </p:nvPr>
        </p:nvSpPr>
        <p:spPr/>
        <p:txBody>
          <a:bodyPr/>
          <a:lstStyle/>
          <a:p>
            <a:r>
              <a:rPr lang="de-DE" dirty="0"/>
              <a:t>1. GND Datenfeld-/Unterfeldliste in den Formaten PICA3, Alma, </a:t>
            </a:r>
            <a:r>
              <a:rPr lang="de-DE" dirty="0" err="1"/>
              <a:t>Aleph</a:t>
            </a:r>
            <a:r>
              <a:rPr lang="de-DE" dirty="0"/>
              <a:t> (6)</a:t>
            </a:r>
          </a:p>
        </p:txBody>
      </p:sp>
      <p:sp>
        <p:nvSpPr>
          <p:cNvPr id="3" name="Textplatzhalter 2">
            <a:extLst>
              <a:ext uri="{FF2B5EF4-FFF2-40B4-BE49-F238E27FC236}">
                <a16:creationId xmlns:a16="http://schemas.microsoft.com/office/drawing/2014/main" id="{7EEC8C6D-D6C1-58D2-7660-6F349EA5AF2A}"/>
              </a:ext>
            </a:extLst>
          </p:cNvPr>
          <p:cNvSpPr>
            <a:spLocks noGrp="1"/>
          </p:cNvSpPr>
          <p:nvPr>
            <p:ph type="body" sz="quarter" idx="13"/>
          </p:nvPr>
        </p:nvSpPr>
        <p:spPr>
          <a:xfrm>
            <a:off x="118800" y="2885377"/>
            <a:ext cx="3528392" cy="2775871"/>
          </a:xfrm>
        </p:spPr>
        <p:txBody>
          <a:bodyPr/>
          <a:lstStyle/>
          <a:p>
            <a:pPr lvl="1">
              <a:buClr>
                <a:srgbClr val="000000"/>
              </a:buClr>
            </a:pPr>
            <a:r>
              <a:rPr lang="de-DE" dirty="0"/>
              <a:t>Liste der Unterfelder, inkl. Bezeichnung und Wiederholbarkeit</a:t>
            </a:r>
          </a:p>
          <a:p>
            <a:pPr marL="201168" lvl="1" indent="0">
              <a:buClr>
                <a:srgbClr val="000000"/>
              </a:buClr>
              <a:buNone/>
            </a:pPr>
            <a:endParaRPr lang="de-DE" dirty="0"/>
          </a:p>
          <a:p>
            <a:pPr lvl="1">
              <a:buClr>
                <a:srgbClr val="000000"/>
              </a:buClr>
            </a:pPr>
            <a:endParaRPr lang="de-DE" dirty="0"/>
          </a:p>
        </p:txBody>
      </p:sp>
      <p:sp>
        <p:nvSpPr>
          <p:cNvPr id="4" name="Fußzeilenplatzhalter 3">
            <a:extLst>
              <a:ext uri="{FF2B5EF4-FFF2-40B4-BE49-F238E27FC236}">
                <a16:creationId xmlns:a16="http://schemas.microsoft.com/office/drawing/2014/main" id="{74A63D21-C983-63E2-2676-008D34DD663B}"/>
              </a:ext>
            </a:extLst>
          </p:cNvPr>
          <p:cNvSpPr>
            <a:spLocks noGrp="1"/>
          </p:cNvSpPr>
          <p:nvPr>
            <p:ph type="ftr" sz="quarter" idx="1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a:ln>
                  <a:noFill/>
                </a:ln>
                <a:solidFill>
                  <a:srgbClr val="FFFFFF"/>
                </a:solidFill>
                <a:effectLst/>
                <a:uLnTx/>
                <a:uFillTx/>
                <a:latin typeface="Calibri"/>
                <a:ea typeface="+mn-ea"/>
                <a:cs typeface="+mn-cs"/>
              </a:rPr>
              <a:t>Praxis-Update GND-Dokumentation | Teil 2.4 Bereich Datenmodell | Stand: 20.02.2026 | CC0 1.0 Universal</a:t>
            </a:r>
            <a:endParaRPr kumimoji="0" lang="de-DE" sz="900" b="0" i="0" u="none" strike="noStrike" kern="1200" cap="none" spc="0" normalizeH="0" baseline="0" noProof="0" dirty="0">
              <a:ln>
                <a:noFill/>
              </a:ln>
              <a:solidFill>
                <a:srgbClr val="FFFFFF"/>
              </a:solidFill>
              <a:effectLst/>
              <a:uLnTx/>
              <a:uFillTx/>
              <a:latin typeface="Calibri"/>
              <a:ea typeface="+mn-ea"/>
              <a:cs typeface="+mn-cs"/>
            </a:endParaRPr>
          </a:p>
        </p:txBody>
      </p:sp>
      <p:sp>
        <p:nvSpPr>
          <p:cNvPr id="5" name="Foliennummernplatzhalter 4">
            <a:extLst>
              <a:ext uri="{FF2B5EF4-FFF2-40B4-BE49-F238E27FC236}">
                <a16:creationId xmlns:a16="http://schemas.microsoft.com/office/drawing/2014/main" id="{9F18429F-9735-DB31-745A-EE4BE62BA049}"/>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7474561-2573-4254-9F43-70AFC27DF993}" type="slidenum">
              <a:rPr kumimoji="0" lang="de-DE" sz="800" b="1" i="0" u="none" strike="noStrike" kern="1200" cap="none" spc="0" normalizeH="0" baseline="0" noProof="0" smtClean="0">
                <a:ln>
                  <a:noFill/>
                </a:ln>
                <a:solidFill>
                  <a:srgbClr val="FFFFFF">
                    <a:lumMod val="85000"/>
                  </a:srgbClr>
                </a:solidFill>
                <a:effectLst/>
                <a:uLnTx/>
                <a:uFillTx/>
                <a:latin typeface="Verdana" panose="020B0604030504040204" pitchFamily="34" charset="0"/>
                <a:ea typeface="Verdana" panose="020B060403050404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9</a:t>
            </a:fld>
            <a:r>
              <a:rPr kumimoji="0" lang="de-DE" sz="800" b="0" i="0" u="none" strike="noStrike" kern="1200" cap="none" spc="0" normalizeH="0" baseline="0" noProof="0" dirty="0">
                <a:ln>
                  <a:noFill/>
                </a:ln>
                <a:solidFill>
                  <a:srgbClr val="FFFFFF">
                    <a:lumMod val="85000"/>
                  </a:srgbClr>
                </a:solidFill>
                <a:effectLst/>
                <a:uLnTx/>
                <a:uFillTx/>
                <a:latin typeface="Verdana" panose="020B0604030504040204" pitchFamily="34" charset="0"/>
                <a:ea typeface="Verdana" panose="020B0604030504040204" pitchFamily="34" charset="0"/>
              </a:rPr>
              <a:t> | </a:t>
            </a:r>
            <a:r>
              <a:rPr kumimoji="0" lang="de-DE" sz="800" b="0" i="0" u="none" strike="noStrike" kern="1200" cap="none" spc="0" normalizeH="0" baseline="0" noProof="0" dirty="0" smtClean="0">
                <a:ln>
                  <a:noFill/>
                </a:ln>
                <a:solidFill>
                  <a:srgbClr val="FFFFFF">
                    <a:lumMod val="85000"/>
                  </a:srgbClr>
                </a:solidFill>
                <a:effectLst/>
                <a:uLnTx/>
                <a:uFillTx/>
                <a:latin typeface="Verdana" panose="020B0604030504040204" pitchFamily="34" charset="0"/>
                <a:ea typeface="Verdana" panose="020B0604030504040204" pitchFamily="34" charset="0"/>
              </a:rPr>
              <a:t>29</a:t>
            </a:r>
            <a:endParaRPr kumimoji="0" lang="de-DE" sz="800" b="0" i="0" u="none" strike="noStrike" kern="1200" cap="none" spc="0" normalizeH="0" baseline="0" noProof="0" dirty="0">
              <a:ln>
                <a:noFill/>
              </a:ln>
              <a:solidFill>
                <a:srgbClr val="FFFFFF">
                  <a:lumMod val="85000"/>
                </a:srgbClr>
              </a:solidFill>
              <a:effectLst/>
              <a:uLnTx/>
              <a:uFillTx/>
              <a:latin typeface="Verdana" panose="020B0604030504040204" pitchFamily="34" charset="0"/>
              <a:ea typeface="Verdana" panose="020B0604030504040204" pitchFamily="34" charset="0"/>
            </a:endParaRPr>
          </a:p>
        </p:txBody>
      </p:sp>
      <p:sp>
        <p:nvSpPr>
          <p:cNvPr id="10" name="Textfeld 9"/>
          <p:cNvSpPr txBox="1"/>
          <p:nvPr/>
        </p:nvSpPr>
        <p:spPr>
          <a:xfrm>
            <a:off x="335360" y="808439"/>
            <a:ext cx="10081120" cy="1669688"/>
          </a:xfrm>
          <a:prstGeom prst="rect">
            <a:avLst/>
          </a:prstGeom>
          <a:noFill/>
        </p:spPr>
        <p:txBody>
          <a:bodyPr wrap="squar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de-DE" sz="2400" b="1" i="0" u="none" strike="noStrike" kern="1200" cap="none" spc="0" normalizeH="0" baseline="0" noProof="0" dirty="0">
                <a:ln>
                  <a:noFill/>
                </a:ln>
                <a:solidFill>
                  <a:srgbClr val="000000"/>
                </a:solidFill>
                <a:effectLst/>
                <a:uLnTx/>
                <a:uFillTx/>
                <a:latin typeface="Calibri"/>
                <a:ea typeface="+mn-ea"/>
                <a:cs typeface="+mn-cs"/>
              </a:rPr>
              <a:t>Struktur der Beschreibung von Datenfeldern (3)</a:t>
            </a:r>
          </a:p>
          <a:p>
            <a:pPr marL="0" marR="0" lvl="1" indent="0" algn="l" defTabSz="914400" rtl="0" eaLnBrk="1" fontAlgn="auto" latinLnBrk="0" hangingPunct="1">
              <a:lnSpc>
                <a:spcPts val="1500"/>
              </a:lnSpc>
              <a:spcBef>
                <a:spcPts val="0"/>
              </a:spcBef>
              <a:spcAft>
                <a:spcPts val="0"/>
              </a:spcAft>
              <a:buClrTx/>
              <a:buSzTx/>
              <a:buFontTx/>
              <a:buNone/>
              <a:tabLst/>
              <a:defRPr/>
            </a:pPr>
            <a:endParaRPr kumimoji="0" lang="de-DE" sz="2400" b="1" i="0" u="none" strike="noStrike" kern="1200" cap="none" spc="0" normalizeH="0" baseline="0" noProof="0" dirty="0">
              <a:ln>
                <a:noFill/>
              </a:ln>
              <a:solidFill>
                <a:srgbClr val="000000"/>
              </a:solidFill>
              <a:effectLst/>
              <a:uLnTx/>
              <a:uFillTx/>
              <a:latin typeface="Calibri"/>
              <a:ea typeface="+mn-ea"/>
              <a:cs typeface="Segoe UI" panose="020B0502040204020203" pitchFamily="34" charset="0"/>
            </a:endParaRPr>
          </a:p>
          <a:p>
            <a:pPr marL="0" marR="0" lvl="1" indent="0" algn="l" defTabSz="914400" rtl="0" eaLnBrk="1" fontAlgn="auto" latinLnBrk="0" hangingPunct="1">
              <a:lnSpc>
                <a:spcPct val="100000"/>
              </a:lnSpc>
              <a:spcBef>
                <a:spcPts val="0"/>
              </a:spcBef>
              <a:spcAft>
                <a:spcPts val="0"/>
              </a:spcAft>
              <a:buClrTx/>
              <a:buSzTx/>
              <a:buFontTx/>
              <a:buNone/>
              <a:tabLst/>
              <a:defRPr/>
            </a:pPr>
            <a:r>
              <a:rPr kumimoji="0" lang="de-DE" sz="2400" b="1" i="0" u="none" strike="noStrike" kern="1200" cap="none" spc="0" normalizeH="0" baseline="0" noProof="0" dirty="0">
                <a:ln>
                  <a:noFill/>
                </a:ln>
                <a:solidFill>
                  <a:srgbClr val="000000"/>
                </a:solidFill>
                <a:effectLst/>
                <a:uLnTx/>
                <a:uFillTx/>
                <a:latin typeface="Calibri"/>
                <a:ea typeface="+mn-ea"/>
                <a:cs typeface="Segoe UI" panose="020B0502040204020203" pitchFamily="34" charset="0"/>
              </a:rPr>
              <a:t>Datenfeld „Bevorzugter Name: Person oder Familie“ </a:t>
            </a:r>
            <a:r>
              <a:rPr kumimoji="0" lang="de-DE" sz="1800" b="1" i="0" u="none" strike="noStrike" kern="1200" cap="none" spc="0" normalizeH="0" baseline="0" noProof="0" dirty="0">
                <a:ln>
                  <a:noFill/>
                </a:ln>
                <a:solidFill>
                  <a:srgbClr val="000000"/>
                </a:solidFill>
                <a:effectLst/>
                <a:uLnTx/>
                <a:uFillTx/>
                <a:latin typeface="Calibri"/>
                <a:ea typeface="+mn-ea"/>
                <a:cs typeface="+mn-cs"/>
              </a:rPr>
              <a:t/>
            </a:r>
            <a:br>
              <a:rPr kumimoji="0" lang="de-DE" sz="1800" b="1" i="0" u="none" strike="noStrike" kern="1200" cap="none" spc="0" normalizeH="0" baseline="0" noProof="0" dirty="0">
                <a:ln>
                  <a:noFill/>
                </a:ln>
                <a:solidFill>
                  <a:srgbClr val="000000"/>
                </a:solidFill>
                <a:effectLst/>
                <a:uLnTx/>
                <a:uFillTx/>
                <a:latin typeface="Calibri"/>
                <a:ea typeface="+mn-ea"/>
                <a:cs typeface="+mn-cs"/>
              </a:rPr>
            </a:br>
            <a:r>
              <a:rPr kumimoji="0" lang="de-DE" sz="2400" b="0" i="0" u="none" strike="noStrike" kern="1200" cap="none" spc="0" normalizeH="0" baseline="0" noProof="0" dirty="0">
                <a:ln>
                  <a:noFill/>
                </a:ln>
                <a:solidFill>
                  <a:srgbClr val="000000"/>
                </a:solidFill>
                <a:effectLst/>
                <a:uLnTx/>
                <a:uFillTx/>
                <a:latin typeface="Calibri"/>
                <a:ea typeface="+mn-ea"/>
                <a:cs typeface="+mn-cs"/>
              </a:rPr>
              <a:t>(STA-Notation: </a:t>
            </a:r>
            <a:r>
              <a:rPr kumimoji="0" lang="de-DE" sz="2400" b="0" i="0" u="none" strike="noStrike" kern="1200" cap="none" spc="0" normalizeH="0" baseline="0" noProof="0" dirty="0">
                <a:ln>
                  <a:noFill/>
                </a:ln>
                <a:solidFill>
                  <a:srgbClr val="000000"/>
                </a:solidFill>
                <a:effectLst/>
                <a:uLnTx/>
                <a:uFillTx/>
                <a:latin typeface="Calibri"/>
                <a:ea typeface="+mn-ea"/>
                <a:cs typeface="+mn-cs"/>
                <a:hlinkClick r:id="rId3"/>
              </a:rPr>
              <a:t>GND-DF-BENENNUNG-BEVORZUGT-PERSON-FAMILIE</a:t>
            </a:r>
            <a:r>
              <a:rPr kumimoji="0" lang="de-DE" sz="2400" b="0" i="0" u="none" strike="noStrike" kern="1200" cap="none" spc="0" normalizeH="0" baseline="0" noProof="0" dirty="0">
                <a:ln>
                  <a:noFill/>
                </a:ln>
                <a:solidFill>
                  <a:srgbClr val="000000"/>
                </a:solidFill>
                <a:effectLst/>
                <a:uLnTx/>
                <a:uFillTx/>
                <a:latin typeface="Calibri"/>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Calibri"/>
              <a:ea typeface="+mn-ea"/>
              <a:cs typeface="+mn-cs"/>
            </a:endParaRPr>
          </a:p>
        </p:txBody>
      </p:sp>
      <p:pic>
        <p:nvPicPr>
          <p:cNvPr id="6" name="Grafik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48776" y="2320224"/>
            <a:ext cx="8380408" cy="3906176"/>
          </a:xfrm>
          <a:prstGeom prst="rect">
            <a:avLst/>
          </a:prstGeom>
          <a:ln>
            <a:solidFill>
              <a:schemeClr val="tx1"/>
            </a:solidFill>
          </a:ln>
        </p:spPr>
      </p:pic>
      <p:cxnSp>
        <p:nvCxnSpPr>
          <p:cNvPr id="9" name="Gerade Verbindung mit Pfeil 8">
            <a:extLst>
              <a:ext uri="{FF2B5EF4-FFF2-40B4-BE49-F238E27FC236}">
                <a16:creationId xmlns:a16="http://schemas.microsoft.com/office/drawing/2014/main" id="{CB8BCA9B-1BD1-DAA6-4069-B2C5D9BC11C8}"/>
              </a:ext>
            </a:extLst>
          </p:cNvPr>
          <p:cNvCxnSpPr>
            <a:cxnSpLocks/>
          </p:cNvCxnSpPr>
          <p:nvPr/>
        </p:nvCxnSpPr>
        <p:spPr>
          <a:xfrm flipH="1" flipV="1">
            <a:off x="4871864" y="5085184"/>
            <a:ext cx="2556284" cy="1473622"/>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1" name="Grafik 10">
            <a:extLst>
              <a:ext uri="{FF2B5EF4-FFF2-40B4-BE49-F238E27FC236}">
                <a16:creationId xmlns:a16="http://schemas.microsoft.com/office/drawing/2014/main" id="{7B8B11F2-8B09-BD70-8276-B75C3B98C660}"/>
              </a:ext>
            </a:extLst>
          </p:cNvPr>
          <p:cNvPicPr>
            <a:picLocks noChangeAspect="1"/>
          </p:cNvPicPr>
          <p:nvPr/>
        </p:nvPicPr>
        <p:blipFill>
          <a:blip r:embed="rId5"/>
          <a:stretch>
            <a:fillRect/>
          </a:stretch>
        </p:blipFill>
        <p:spPr>
          <a:xfrm>
            <a:off x="656201" y="4128980"/>
            <a:ext cx="2703495" cy="2036324"/>
          </a:xfrm>
          <a:prstGeom prst="rect">
            <a:avLst/>
          </a:prstGeom>
        </p:spPr>
      </p:pic>
      <p:cxnSp>
        <p:nvCxnSpPr>
          <p:cNvPr id="12" name="Gerade Verbindung mit Pfeil 11">
            <a:extLst>
              <a:ext uri="{FF2B5EF4-FFF2-40B4-BE49-F238E27FC236}">
                <a16:creationId xmlns:a16="http://schemas.microsoft.com/office/drawing/2014/main" id="{B46A77C4-513D-83F7-EDF5-A7E15F639E52}"/>
              </a:ext>
            </a:extLst>
          </p:cNvPr>
          <p:cNvCxnSpPr>
            <a:cxnSpLocks/>
          </p:cNvCxnSpPr>
          <p:nvPr/>
        </p:nvCxnSpPr>
        <p:spPr>
          <a:xfrm flipH="1" flipV="1">
            <a:off x="1631504" y="4797152"/>
            <a:ext cx="2088232" cy="72008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8" name="Grafik 17">
            <a:extLst>
              <a:ext uri="{FF2B5EF4-FFF2-40B4-BE49-F238E27FC236}">
                <a16:creationId xmlns:a16="http://schemas.microsoft.com/office/drawing/2014/main" id="{66A57355-383E-E29B-940F-06D7846D4504}"/>
              </a:ext>
            </a:extLst>
          </p:cNvPr>
          <p:cNvPicPr>
            <a:picLocks noChangeAspect="1"/>
          </p:cNvPicPr>
          <p:nvPr/>
        </p:nvPicPr>
        <p:blipFill>
          <a:blip r:embed="rId6"/>
          <a:stretch>
            <a:fillRect/>
          </a:stretch>
        </p:blipFill>
        <p:spPr>
          <a:xfrm>
            <a:off x="7824192" y="692696"/>
            <a:ext cx="4046189" cy="2282233"/>
          </a:xfrm>
          <a:prstGeom prst="rect">
            <a:avLst/>
          </a:prstGeom>
          <a:ln w="12700">
            <a:solidFill>
              <a:schemeClr val="tx1"/>
            </a:solidFill>
          </a:ln>
        </p:spPr>
      </p:pic>
      <p:cxnSp>
        <p:nvCxnSpPr>
          <p:cNvPr id="19" name="Gerade Verbindung mit Pfeil 18">
            <a:extLst>
              <a:ext uri="{FF2B5EF4-FFF2-40B4-BE49-F238E27FC236}">
                <a16:creationId xmlns:a16="http://schemas.microsoft.com/office/drawing/2014/main" id="{12F93882-584B-674C-C301-4BE9A08E5940}"/>
              </a:ext>
            </a:extLst>
          </p:cNvPr>
          <p:cNvCxnSpPr>
            <a:cxnSpLocks/>
          </p:cNvCxnSpPr>
          <p:nvPr/>
        </p:nvCxnSpPr>
        <p:spPr>
          <a:xfrm flipV="1">
            <a:off x="8784299" y="3040535"/>
            <a:ext cx="552061" cy="571215"/>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Gerade Verbindung mit Pfeil 12">
            <a:extLst>
              <a:ext uri="{FF2B5EF4-FFF2-40B4-BE49-F238E27FC236}">
                <a16:creationId xmlns:a16="http://schemas.microsoft.com/office/drawing/2014/main" id="{789A0DBA-4BC4-85E8-2FA1-25AC5958F11F}"/>
              </a:ext>
            </a:extLst>
          </p:cNvPr>
          <p:cNvCxnSpPr>
            <a:cxnSpLocks/>
          </p:cNvCxnSpPr>
          <p:nvPr/>
        </p:nvCxnSpPr>
        <p:spPr>
          <a:xfrm flipH="1" flipV="1">
            <a:off x="5735960" y="5147142"/>
            <a:ext cx="1692188" cy="1411664"/>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Gerade Verbindung mit Pfeil 13">
            <a:extLst>
              <a:ext uri="{FF2B5EF4-FFF2-40B4-BE49-F238E27FC236}">
                <a16:creationId xmlns:a16="http://schemas.microsoft.com/office/drawing/2014/main" id="{690C4E01-B7F4-7BA5-B630-090B54E8B9AE}"/>
              </a:ext>
            </a:extLst>
          </p:cNvPr>
          <p:cNvCxnSpPr>
            <a:cxnSpLocks/>
          </p:cNvCxnSpPr>
          <p:nvPr/>
        </p:nvCxnSpPr>
        <p:spPr>
          <a:xfrm flipV="1">
            <a:off x="7428148" y="5147142"/>
            <a:ext cx="1800468" cy="1411664"/>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72747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Rückblick">
  <a:themeElements>
    <a:clrScheme name="DACH-Doku-Schulungsunterlagen">
      <a:dk1>
        <a:srgbClr val="000000"/>
      </a:dk1>
      <a:lt1>
        <a:srgbClr val="FFFFFF"/>
      </a:lt1>
      <a:dk2>
        <a:srgbClr val="000000"/>
      </a:dk2>
      <a:lt2>
        <a:srgbClr val="FFFFFF"/>
      </a:lt2>
      <a:accent1>
        <a:srgbClr val="979696"/>
      </a:accent1>
      <a:accent2>
        <a:srgbClr val="979696"/>
      </a:accent2>
      <a:accent3>
        <a:srgbClr val="979696"/>
      </a:accent3>
      <a:accent4>
        <a:srgbClr val="979696"/>
      </a:accent4>
      <a:accent5>
        <a:srgbClr val="979696"/>
      </a:accent5>
      <a:accent6>
        <a:srgbClr val="979696"/>
      </a:accent6>
      <a:hlink>
        <a:srgbClr val="0068FF"/>
      </a:hlink>
      <a:folHlink>
        <a:srgbClr val="0068FF"/>
      </a:folHlink>
    </a:clrScheme>
    <a:fontScheme name="Schulungen Dokumentationsplattform">
      <a:majorFont>
        <a:latin typeface="Calibri"/>
        <a:ea typeface=""/>
        <a:cs typeface=""/>
      </a:majorFont>
      <a:minorFont>
        <a:latin typeface="Calibri"/>
        <a:ea typeface=""/>
        <a:cs typeface=""/>
      </a:minorFont>
    </a:fontScheme>
    <a:fmtScheme name="Rückblick">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243AF7DC-D15B-41C0-AE81-23980D1B9FC4}"/>
    </a:ext>
  </a:ext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Retrospect</Template>
  <TotalTime>0</TotalTime>
  <Words>3197</Words>
  <Application>Microsoft Office PowerPoint</Application>
  <PresentationFormat>Breitbild</PresentationFormat>
  <Paragraphs>356</Paragraphs>
  <Slides>29</Slides>
  <Notes>29</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29</vt:i4>
      </vt:variant>
    </vt:vector>
  </HeadingPairs>
  <TitlesOfParts>
    <vt:vector size="34" baseType="lpstr">
      <vt:lpstr>Arial</vt:lpstr>
      <vt:lpstr>Calibri</vt:lpstr>
      <vt:lpstr>Segoe UI</vt:lpstr>
      <vt:lpstr>Verdana</vt:lpstr>
      <vt:lpstr>Rückblick</vt:lpstr>
      <vt:lpstr>Praxis-Update GND-Dokumentation</vt:lpstr>
      <vt:lpstr>PowerPoint-Präsentation</vt:lpstr>
      <vt:lpstr>Teil 2.4 Bereich Datenmodell</vt:lpstr>
      <vt:lpstr>1. GND Datenfeld-/Unterfeldliste in den Formaten PICA3, Alma, Aleph (1)</vt:lpstr>
      <vt:lpstr>1. GND Datenfeld-/Unterfeldliste in den Formaten PICA3, Alma, Aleph (2)</vt:lpstr>
      <vt:lpstr>1. GND Datenfeld-/Unterfeldliste in den Formaten PICA3, Alma, Aleph (3)</vt:lpstr>
      <vt:lpstr>1. GND Datenfeld-/Unterfeldliste in den Formaten PICA3, Alma, Aleph (4)</vt:lpstr>
      <vt:lpstr>1. GND Datenfeld-/Unterfeldliste in den Formaten PICA3, Alma, Aleph (5)</vt:lpstr>
      <vt:lpstr>1. GND Datenfeld-/Unterfeldliste in den Formaten PICA3, Alma, Aleph (6)</vt:lpstr>
      <vt:lpstr>1. GND Datenfeld-/Unterfeldliste in den Formaten PICA3, Alma, Aleph (7)</vt:lpstr>
      <vt:lpstr>1. GND Datenfeld-/Unterfeldliste in den Formaten PICA3, Alma, Aleph (8)</vt:lpstr>
      <vt:lpstr>1. GND Datenfeld-/Unterfeldliste in den Formaten PICA3, Alma, Aleph (9)</vt:lpstr>
      <vt:lpstr>1. GND Datenfeld-/Unterfeldliste in den Formaten PICA3, Alma, Aleph (10)</vt:lpstr>
      <vt:lpstr>1. GND Datenfeld-/Unterfeldliste in den Formaten PICA3, Alma, Aleph (11)</vt:lpstr>
      <vt:lpstr>1. GND Datenfeld-/Unterfeldliste in den Formaten PICA3, Alma, Aleph (12)</vt:lpstr>
      <vt:lpstr>1. GND Datenfeld-/Unterfeldliste in den Formaten PICA3, Alma, Aleph (13)</vt:lpstr>
      <vt:lpstr>1. GND Datenfeld-/Unterfeldliste in den Formaten PICA3, Alma, Aleph (14)</vt:lpstr>
      <vt:lpstr>1. GND Datenfeld-/Unterfeldliste in den Formaten PICA3, Alma, Aleph (15)</vt:lpstr>
      <vt:lpstr>2. Satztypen und Entitätencodierungen (1)</vt:lpstr>
      <vt:lpstr>2. Satztypen und Entitätencodierungen (2)</vt:lpstr>
      <vt:lpstr>2. Satztypen und Entitätencodierungen (4)</vt:lpstr>
      <vt:lpstr>3. GND-Codes für Beziehungen und abweichende Benennungen (1)</vt:lpstr>
      <vt:lpstr>3. GND-Codes für Beziehungen und abweichende Benennungen (2)</vt:lpstr>
      <vt:lpstr>4. GND-Systematik</vt:lpstr>
      <vt:lpstr>5. Sprachencodes (1)</vt:lpstr>
      <vt:lpstr>5. Sprachencodes (2)</vt:lpstr>
      <vt:lpstr>5. Sprachencodes (3)</vt:lpstr>
      <vt:lpstr>5. Sprachencodes (4)</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Hemmer, Andrea</cp:lastModifiedBy>
  <cp:revision>280</cp:revision>
  <cp:lastPrinted>2026-03-04T14:48:45Z</cp:lastPrinted>
  <dcterms:created xsi:type="dcterms:W3CDTF">2014-02-18T07:01:40Z</dcterms:created>
  <dcterms:modified xsi:type="dcterms:W3CDTF">2026-03-04T14:49:43Z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aa112399-b73b-40c1-8af2-919b124b9d91_Enabled">
    <vt:lpwstr>true</vt:lpwstr>
  </property>
  <property fmtid="{D5CDD505-2E9C-101B-9397-08002B2CF9AE}" pid="3" name="MSIP_Label_aa112399-b73b-40c1-8af2-919b124b9d91_SetDate">
    <vt:lpwstr>2025-10-20T12:35:49Z</vt:lpwstr>
  </property>
  <property fmtid="{D5CDD505-2E9C-101B-9397-08002B2CF9AE}" pid="4" name="MSIP_Label_aa112399-b73b-40c1-8af2-919b124b9d91_Method">
    <vt:lpwstr>Privileged</vt:lpwstr>
  </property>
  <property fmtid="{D5CDD505-2E9C-101B-9397-08002B2CF9AE}" pid="5" name="MSIP_Label_aa112399-b73b-40c1-8af2-919b124b9d91_Name">
    <vt:lpwstr>L2</vt:lpwstr>
  </property>
  <property fmtid="{D5CDD505-2E9C-101B-9397-08002B2CF9AE}" pid="6" name="MSIP_Label_aa112399-b73b-40c1-8af2-919b124b9d91_SiteId">
    <vt:lpwstr>6ae27add-8276-4a38-88c1-3a9c1f973767</vt:lpwstr>
  </property>
  <property fmtid="{D5CDD505-2E9C-101B-9397-08002B2CF9AE}" pid="7" name="MSIP_Label_aa112399-b73b-40c1-8af2-919b124b9d91_ActionId">
    <vt:lpwstr>18d9f489-2115-42dc-9386-cea91707cc92</vt:lpwstr>
  </property>
  <property fmtid="{D5CDD505-2E9C-101B-9397-08002B2CF9AE}" pid="8" name="MSIP_Label_aa112399-b73b-40c1-8af2-919b124b9d91_ContentBits">
    <vt:lpwstr>0</vt:lpwstr>
  </property>
  <property fmtid="{D5CDD505-2E9C-101B-9397-08002B2CF9AE}" pid="9" name="MSIP_Label_aa112399-b73b-40c1-8af2-919b124b9d91_Tag">
    <vt:lpwstr>10, 0, 1, 1</vt:lpwstr>
  </property>
</Properties>
</file>