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notesMasterIdLst>
    <p:notesMasterId r:id="rId14"/>
  </p:notesMasterIdLst>
  <p:handoutMasterIdLst>
    <p:handoutMasterId r:id="rId15"/>
  </p:handoutMasterIdLst>
  <p:sldIdLst>
    <p:sldId id="297" r:id="rId2"/>
    <p:sldId id="298" r:id="rId3"/>
    <p:sldId id="301" r:id="rId4"/>
    <p:sldId id="305" r:id="rId5"/>
    <p:sldId id="325" r:id="rId6"/>
    <p:sldId id="326" r:id="rId7"/>
    <p:sldId id="321" r:id="rId8"/>
    <p:sldId id="327" r:id="rId9"/>
    <p:sldId id="319" r:id="rId10"/>
    <p:sldId id="328" r:id="rId11"/>
    <p:sldId id="307" r:id="rId12"/>
    <p:sldId id="337" r:id="rId13"/>
  </p:sldIdLst>
  <p:sldSz cx="12192000" cy="6858000"/>
  <p:notesSz cx="6792913" cy="99250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59B200-58A7-A00E-048D-8AC547B057F3}" name="Diedrich, Andrea" initials="DA" userId="S-1-5-21-1850807790-2674929695-3365881041-1168" providerId="AD"/>
  <p188:author id="{BAEFFB05-4360-A64B-6F1C-3B659A18F609}" name="Boldini Christoph NB" initials="CB" userId="S::christoph.boldini@nb.admin.ch::c936fa8c-9562-411c-8a47-a7320246ef3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oldini Christoph NB" initials="CB" lastIdx="7" clrIdx="0">
    <p:extLst>
      <p:ext uri="{19B8F6BF-5375-455C-9EA6-DF929625EA0E}">
        <p15:presenceInfo xmlns:p15="http://schemas.microsoft.com/office/powerpoint/2012/main" userId="S::christoph.boldini@nb.admin.ch::c936fa8c-9562-411c-8a47-a7320246ef36" providerId="AD"/>
      </p:ext>
    </p:extLst>
  </p:cmAuthor>
  <p:cmAuthor id="2" name="Hemmer, Andrea" initials="HA" lastIdx="3" clrIdx="1">
    <p:extLst>
      <p:ext uri="{19B8F6BF-5375-455C-9EA6-DF929625EA0E}">
        <p15:presenceInfo xmlns:p15="http://schemas.microsoft.com/office/powerpoint/2012/main" userId="S-1-5-21-4090422829-317704102-417619242-18337" providerId="AD"/>
      </p:ext>
    </p:extLst>
  </p:cmAuthor>
  <p:cmAuthor id="3" name="Diedrich, Andrea" initials="DA" lastIdx="12" clrIdx="2">
    <p:extLst>
      <p:ext uri="{19B8F6BF-5375-455C-9EA6-DF929625EA0E}">
        <p15:presenceInfo xmlns:p15="http://schemas.microsoft.com/office/powerpoint/2012/main" userId="S-1-5-21-1850807790-2674929695-3365881041-11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8FF"/>
    <a:srgbClr val="007EEF"/>
    <a:srgbClr val="ED7B15"/>
    <a:srgbClr val="FB8630"/>
    <a:srgbClr val="FFA100"/>
    <a:srgbClr val="FF9933"/>
    <a:srgbClr val="FF9900"/>
    <a:srgbClr val="FF6600"/>
    <a:srgbClr val="CC6600"/>
    <a:srgbClr val="E68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02" autoAdjust="0"/>
    <p:restoredTop sz="49297" autoAdjust="0"/>
  </p:normalViewPr>
  <p:slideViewPr>
    <p:cSldViewPr>
      <p:cViewPr varScale="1">
        <p:scale>
          <a:sx n="52" d="100"/>
          <a:sy n="52" d="100"/>
        </p:scale>
        <p:origin x="2892" y="7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5" d="100"/>
          <a:sy n="75" d="100"/>
        </p:scale>
        <p:origin x="3384" y="54"/>
      </p:cViewPr>
      <p:guideLst>
        <p:guide orient="horz" pos="3126"/>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3595" cy="496253"/>
          </a:xfrm>
          <a:prstGeom prst="rect">
            <a:avLst/>
          </a:prstGeom>
        </p:spPr>
        <p:txBody>
          <a:bodyPr vert="horz" lIns="91403" tIns="45702" rIns="91403" bIns="45702" rtlCol="0"/>
          <a:lstStyle>
            <a:lvl1pPr algn="l">
              <a:defRPr sz="1200"/>
            </a:lvl1pPr>
          </a:lstStyle>
          <a:p>
            <a:endParaRPr lang="de-DE"/>
          </a:p>
        </p:txBody>
      </p:sp>
      <p:sp>
        <p:nvSpPr>
          <p:cNvPr id="3" name="Datumsplatzhalter 2"/>
          <p:cNvSpPr>
            <a:spLocks noGrp="1"/>
          </p:cNvSpPr>
          <p:nvPr>
            <p:ph type="dt" sz="quarter" idx="1"/>
          </p:nvPr>
        </p:nvSpPr>
        <p:spPr>
          <a:xfrm>
            <a:off x="3847746" y="0"/>
            <a:ext cx="2943595" cy="496253"/>
          </a:xfrm>
          <a:prstGeom prst="rect">
            <a:avLst/>
          </a:prstGeom>
        </p:spPr>
        <p:txBody>
          <a:bodyPr vert="horz" lIns="91403" tIns="45702" rIns="91403" bIns="45702" rtlCol="0"/>
          <a:lstStyle>
            <a:lvl1pPr algn="r">
              <a:defRPr sz="1200"/>
            </a:lvl1pPr>
          </a:lstStyle>
          <a:p>
            <a:fld id="{4AC937E4-8306-4256-98BE-2853E1A1DDAD}" type="datetimeFigureOut">
              <a:rPr lang="de-DE" smtClean="0"/>
              <a:pPr/>
              <a:t>04.03.2026</a:t>
            </a:fld>
            <a:endParaRPr lang="de-DE"/>
          </a:p>
        </p:txBody>
      </p:sp>
      <p:sp>
        <p:nvSpPr>
          <p:cNvPr id="4" name="Fußzeilenplatzhalter 3"/>
          <p:cNvSpPr>
            <a:spLocks noGrp="1"/>
          </p:cNvSpPr>
          <p:nvPr>
            <p:ph type="ftr" sz="quarter" idx="2"/>
          </p:nvPr>
        </p:nvSpPr>
        <p:spPr>
          <a:xfrm>
            <a:off x="1" y="9427074"/>
            <a:ext cx="2943595" cy="496253"/>
          </a:xfrm>
          <a:prstGeom prst="rect">
            <a:avLst/>
          </a:prstGeom>
        </p:spPr>
        <p:txBody>
          <a:bodyPr vert="horz" lIns="91403" tIns="45702" rIns="91403" bIns="45702" rtlCol="0" anchor="b"/>
          <a:lstStyle>
            <a:lvl1pPr algn="l">
              <a:defRPr sz="1200"/>
            </a:lvl1pPr>
          </a:lstStyle>
          <a:p>
            <a:endParaRPr lang="de-DE"/>
          </a:p>
        </p:txBody>
      </p:sp>
      <p:sp>
        <p:nvSpPr>
          <p:cNvPr id="5" name="Foliennummernplatzhalter 4"/>
          <p:cNvSpPr>
            <a:spLocks noGrp="1"/>
          </p:cNvSpPr>
          <p:nvPr>
            <p:ph type="sldNum" sz="quarter" idx="3"/>
          </p:nvPr>
        </p:nvSpPr>
        <p:spPr>
          <a:xfrm>
            <a:off x="3847746" y="9427074"/>
            <a:ext cx="2943595" cy="496253"/>
          </a:xfrm>
          <a:prstGeom prst="rect">
            <a:avLst/>
          </a:prstGeom>
        </p:spPr>
        <p:txBody>
          <a:bodyPr vert="horz" lIns="91403" tIns="45702" rIns="91403" bIns="45702"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3595" cy="496253"/>
          </a:xfrm>
          <a:prstGeom prst="rect">
            <a:avLst/>
          </a:prstGeom>
        </p:spPr>
        <p:txBody>
          <a:bodyPr vert="horz" lIns="91403" tIns="45702" rIns="91403" bIns="45702" rtlCol="0"/>
          <a:lstStyle>
            <a:lvl1pPr algn="l">
              <a:defRPr sz="1200"/>
            </a:lvl1pPr>
          </a:lstStyle>
          <a:p>
            <a:endParaRPr lang="de-DE"/>
          </a:p>
        </p:txBody>
      </p:sp>
      <p:sp>
        <p:nvSpPr>
          <p:cNvPr id="3" name="Datumsplatzhalter 2"/>
          <p:cNvSpPr>
            <a:spLocks noGrp="1"/>
          </p:cNvSpPr>
          <p:nvPr>
            <p:ph type="dt" idx="1"/>
          </p:nvPr>
        </p:nvSpPr>
        <p:spPr>
          <a:xfrm>
            <a:off x="3847746" y="0"/>
            <a:ext cx="2943595" cy="496253"/>
          </a:xfrm>
          <a:prstGeom prst="rect">
            <a:avLst/>
          </a:prstGeom>
        </p:spPr>
        <p:txBody>
          <a:bodyPr vert="horz" lIns="91403" tIns="45702" rIns="91403" bIns="45702" rtlCol="0"/>
          <a:lstStyle>
            <a:lvl1pPr algn="r">
              <a:defRPr sz="1200"/>
            </a:lvl1pPr>
          </a:lstStyle>
          <a:p>
            <a:fld id="{F5EDB1F4-BB4F-44BD-AC26-B758B395BD23}" type="datetimeFigureOut">
              <a:rPr lang="de-DE" smtClean="0"/>
              <a:pPr/>
              <a:t>04.03.2026</a:t>
            </a:fld>
            <a:endParaRPr lang="de-DE"/>
          </a:p>
        </p:txBody>
      </p:sp>
      <p:sp>
        <p:nvSpPr>
          <p:cNvPr id="4" name="Folienbildplatzhalter 3"/>
          <p:cNvSpPr>
            <a:spLocks noGrp="1" noRot="1" noChangeAspect="1"/>
          </p:cNvSpPr>
          <p:nvPr>
            <p:ph type="sldImg" idx="2"/>
          </p:nvPr>
        </p:nvSpPr>
        <p:spPr>
          <a:xfrm>
            <a:off x="88900" y="744538"/>
            <a:ext cx="6615113" cy="3722687"/>
          </a:xfrm>
          <a:prstGeom prst="rect">
            <a:avLst/>
          </a:prstGeom>
          <a:noFill/>
          <a:ln w="12700">
            <a:solidFill>
              <a:prstClr val="black"/>
            </a:solidFill>
          </a:ln>
        </p:spPr>
        <p:txBody>
          <a:bodyPr vert="horz" lIns="91403" tIns="45702" rIns="91403" bIns="45702" rtlCol="0" anchor="ctr"/>
          <a:lstStyle/>
          <a:p>
            <a:endParaRPr lang="de-DE"/>
          </a:p>
        </p:txBody>
      </p:sp>
      <p:sp>
        <p:nvSpPr>
          <p:cNvPr id="5" name="Notizenplatzhalter 4"/>
          <p:cNvSpPr>
            <a:spLocks noGrp="1"/>
          </p:cNvSpPr>
          <p:nvPr>
            <p:ph type="body" sz="quarter" idx="3"/>
          </p:nvPr>
        </p:nvSpPr>
        <p:spPr>
          <a:xfrm>
            <a:off x="679292" y="4714399"/>
            <a:ext cx="5434330" cy="4466272"/>
          </a:xfrm>
          <a:prstGeom prst="rect">
            <a:avLst/>
          </a:prstGeom>
        </p:spPr>
        <p:txBody>
          <a:bodyPr vert="horz" lIns="91403" tIns="45702" rIns="91403" bIns="45702"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427074"/>
            <a:ext cx="2943595" cy="496253"/>
          </a:xfrm>
          <a:prstGeom prst="rect">
            <a:avLst/>
          </a:prstGeom>
        </p:spPr>
        <p:txBody>
          <a:bodyPr vert="horz" lIns="91403" tIns="45702" rIns="91403" bIns="45702" rtlCol="0" anchor="b"/>
          <a:lstStyle>
            <a:lvl1pPr algn="l">
              <a:defRPr sz="1200"/>
            </a:lvl1pPr>
          </a:lstStyle>
          <a:p>
            <a:endParaRPr lang="de-DE"/>
          </a:p>
        </p:txBody>
      </p:sp>
      <p:sp>
        <p:nvSpPr>
          <p:cNvPr id="7" name="Foliennummernplatzhalter 6"/>
          <p:cNvSpPr>
            <a:spLocks noGrp="1"/>
          </p:cNvSpPr>
          <p:nvPr>
            <p:ph type="sldNum" sz="quarter" idx="5"/>
          </p:nvPr>
        </p:nvSpPr>
        <p:spPr>
          <a:xfrm>
            <a:off x="3847746" y="9427074"/>
            <a:ext cx="2943595" cy="496253"/>
          </a:xfrm>
          <a:prstGeom prst="rect">
            <a:avLst/>
          </a:prstGeom>
        </p:spPr>
        <p:txBody>
          <a:bodyPr vert="horz" lIns="91403" tIns="45702" rIns="91403" bIns="45702"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xfrm>
            <a:off x="88900" y="744538"/>
            <a:ext cx="661511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653" indent="-285636" eaLnBrk="0" hangingPunct="0">
              <a:spcBef>
                <a:spcPct val="30000"/>
              </a:spcBef>
              <a:defRPr sz="1200">
                <a:solidFill>
                  <a:schemeClr val="tx1"/>
                </a:solidFill>
                <a:latin typeface="Calibri" pitchFamily="34" charset="0"/>
              </a:defRPr>
            </a:lvl2pPr>
            <a:lvl3pPr marL="1142543" indent="-228509" eaLnBrk="0" hangingPunct="0">
              <a:spcBef>
                <a:spcPct val="30000"/>
              </a:spcBef>
              <a:defRPr sz="1200">
                <a:solidFill>
                  <a:schemeClr val="tx1"/>
                </a:solidFill>
                <a:latin typeface="Calibri" pitchFamily="34" charset="0"/>
              </a:defRPr>
            </a:lvl3pPr>
            <a:lvl4pPr marL="1599560" indent="-228509" eaLnBrk="0" hangingPunct="0">
              <a:spcBef>
                <a:spcPct val="30000"/>
              </a:spcBef>
              <a:defRPr sz="1200">
                <a:solidFill>
                  <a:schemeClr val="tx1"/>
                </a:solidFill>
                <a:latin typeface="Calibri" pitchFamily="34" charset="0"/>
              </a:defRPr>
            </a:lvl4pPr>
            <a:lvl5pPr marL="2056577" indent="-228509" eaLnBrk="0" hangingPunct="0">
              <a:spcBef>
                <a:spcPct val="30000"/>
              </a:spcBef>
              <a:defRPr sz="1200">
                <a:solidFill>
                  <a:schemeClr val="tx1"/>
                </a:solidFill>
                <a:latin typeface="Calibri" pitchFamily="34" charset="0"/>
              </a:defRPr>
            </a:lvl5pPr>
            <a:lvl6pPr marL="2513594" indent="-228509" eaLnBrk="0" fontAlgn="base" hangingPunct="0">
              <a:spcBef>
                <a:spcPct val="30000"/>
              </a:spcBef>
              <a:spcAft>
                <a:spcPct val="0"/>
              </a:spcAft>
              <a:defRPr sz="1200">
                <a:solidFill>
                  <a:schemeClr val="tx1"/>
                </a:solidFill>
                <a:latin typeface="Calibri" pitchFamily="34" charset="0"/>
              </a:defRPr>
            </a:lvl6pPr>
            <a:lvl7pPr marL="2970611" indent="-228509" eaLnBrk="0" fontAlgn="base" hangingPunct="0">
              <a:spcBef>
                <a:spcPct val="30000"/>
              </a:spcBef>
              <a:spcAft>
                <a:spcPct val="0"/>
              </a:spcAft>
              <a:defRPr sz="1200">
                <a:solidFill>
                  <a:schemeClr val="tx1"/>
                </a:solidFill>
                <a:latin typeface="Calibri" pitchFamily="34" charset="0"/>
              </a:defRPr>
            </a:lvl7pPr>
            <a:lvl8pPr marL="3427628" indent="-228509" eaLnBrk="0" fontAlgn="base" hangingPunct="0">
              <a:spcBef>
                <a:spcPct val="30000"/>
              </a:spcBef>
              <a:spcAft>
                <a:spcPct val="0"/>
              </a:spcAft>
              <a:defRPr sz="1200">
                <a:solidFill>
                  <a:schemeClr val="tx1"/>
                </a:solidFill>
                <a:latin typeface="Calibri" pitchFamily="34" charset="0"/>
              </a:defRPr>
            </a:lvl8pPr>
            <a:lvl9pPr marL="3884646" indent="-22850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9314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effectLst/>
              </a:rPr>
              <a:t>Die Dokumente auf der bisherigen Informationsseite </a:t>
            </a:r>
            <a:r>
              <a:rPr lang="de-DE">
                <a:effectLst/>
              </a:rPr>
              <a:t>zur GND </a:t>
            </a:r>
            <a:r>
              <a:rPr lang="de-DE" dirty="0">
                <a:effectLst/>
              </a:rPr>
              <a:t>im DNB-Wiki sind weiterhin zugänglich und werden bis zur vollständigen Übertragung aller Inhalte auf die Dokumentationsplattform weiter gepflegt, sofern sich Änderungen an den Regelungen und Formaten ergeben. In den Tabellen auf den Informationsseiten wurden in der Spalte „STA-Dokumentationsplattform" die Links zu den übertragenen Inhalten auf der Plattform eingefügt. </a:t>
            </a:r>
          </a:p>
          <a:p>
            <a:endParaRPr lang="de-DE" dirty="0">
              <a:effectLst/>
            </a:endParaRPr>
          </a:p>
          <a:p>
            <a:r>
              <a:rPr lang="de-DE" dirty="0">
                <a:effectLst/>
              </a:rPr>
              <a:t>Die GND-Dokumentation sollte nach der Teilnahme am Praxis-Update unbedingt genutzt werden, da hier alle Unterlagen und Regelungen an einer Stelle oder miteinander verlinkt zur Verfügung stehen. Zum Teil wurden beim Übertragen der Dokumente auch Beispiele gegen aktuellere ausgetauscht oder einzelne Formulierungen verständlicher ausgedrückt.</a:t>
            </a:r>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989197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effectLst/>
              </a:rPr>
              <a:t>Auf der Informationsseite finden Sie u. a. die Dokumente, die noch nicht in der GND-Dokumentation eingepflegt werden konnten. </a:t>
            </a:r>
          </a:p>
          <a:p>
            <a:r>
              <a:rPr lang="de-DE" dirty="0">
                <a:effectLst/>
              </a:rPr>
              <a:t>Dabei handelt es sich um alle Erfassungshilfen für Werke (Werke allgemein, Juristische Werke, Werke der Musik u. a.) und </a:t>
            </a:r>
            <a:r>
              <a:rPr lang="de-DE">
                <a:effectLst/>
              </a:rPr>
              <a:t>für einige RSWK-spezifische </a:t>
            </a:r>
            <a:r>
              <a:rPr lang="de-DE" dirty="0">
                <a:effectLst/>
              </a:rPr>
              <a:t>Sachverhalte, wie z. B. Epochenbezeichnungen.</a:t>
            </a:r>
          </a:p>
          <a:p>
            <a:r>
              <a:rPr lang="de-DE" dirty="0">
                <a:effectLst/>
              </a:rPr>
              <a:t>Mit dem nächsten Release erfolgt die Einbindung der Erfassungsleitfäden für Alma und Aleph in die GND-Dokumentation. </a:t>
            </a:r>
          </a:p>
          <a:p>
            <a:r>
              <a:rPr lang="de-DE" dirty="0">
                <a:effectLst/>
              </a:rPr>
              <a:t>Ebenso steht die Integration der Unterlagen aus dem Bereich „Redaktion“ in die GND-Dokumentation noch aus.</a:t>
            </a:r>
          </a:p>
          <a:p>
            <a:endParaRPr lang="de-DE" dirty="0">
              <a:effectLst/>
            </a:endParaRPr>
          </a:p>
          <a:p>
            <a:r>
              <a:rPr lang="de-DE" dirty="0"/>
              <a:t>[KLICKEN]</a:t>
            </a:r>
            <a:endParaRPr lang="de-DE" dirty="0">
              <a:effectLst/>
            </a:endParaRPr>
          </a:p>
          <a:p>
            <a:endParaRPr lang="de-DE" dirty="0">
              <a:effectLst/>
            </a:endParaRPr>
          </a:p>
          <a:p>
            <a:r>
              <a:rPr lang="de-DE" dirty="0">
                <a:effectLst/>
              </a:rPr>
              <a:t>Noch nicht in die GND-Dokumentation übertragene Dokumente sind erkennbar an einer „Lücke“ in der Spalte „STA-Dokumentationsplattform“</a:t>
            </a:r>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45397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782132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Teil 2.1 Einführung in die GND-Dokumentation</a:t>
            </a:r>
          </a:p>
          <a:p>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676594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034">
              <a:defRPr/>
            </a:pPr>
            <a:r>
              <a:rPr lang="de-DE" dirty="0"/>
              <a:t>In diesem Abschnitt</a:t>
            </a:r>
            <a:r>
              <a:rPr lang="de-DE" baseline="0" dirty="0"/>
              <a:t> des Praxis-Updates GND-Dokumentation wird die Gliederung des Hauptbereichs „GND“ (auch „GND-Dokumentation“ genannt) auf der STA-Dokumentationsplattform vorgestellt. </a:t>
            </a:r>
          </a:p>
          <a:p>
            <a:pPr defTabSz="914034">
              <a:defRPr/>
            </a:pPr>
            <a:endParaRPr lang="de-DE" baseline="0" dirty="0"/>
          </a:p>
          <a:p>
            <a:pPr defTabSz="914034">
              <a:defRPr/>
            </a:pPr>
            <a:r>
              <a:rPr lang="de-DE" baseline="0" dirty="0"/>
              <a:t>Neben der Übersicht der Bereiche gibt es einen Überblick über die Inhalte und Dokumente in den Bereichen Allgemeines, Entitätstypen, Datenmodell und GND Index. </a:t>
            </a:r>
          </a:p>
          <a:p>
            <a:pPr defTabSz="914034">
              <a:defRPr/>
            </a:pPr>
            <a:endParaRPr lang="de-DE" baseline="0" dirty="0"/>
          </a:p>
          <a:p>
            <a:pPr defTabSz="914034">
              <a:defRPr/>
            </a:pPr>
            <a:r>
              <a:rPr lang="de-DE" baseline="0" dirty="0"/>
              <a:t>Der Bereich Anwendungskontexte / Teilbestände ist noch in Arbeit und wird später auf der Plattform ergänzt.</a:t>
            </a:r>
            <a:endParaRPr lang="de-DE" dirty="0"/>
          </a:p>
          <a:p>
            <a:endParaRPr lang="de-DE" dirty="0"/>
          </a:p>
          <a:p>
            <a:r>
              <a:rPr lang="de-DE" dirty="0"/>
              <a:t>Abschließend wird Ihnen vorgestellt, wie Sie auf der Informationsseite zur GND die bereits in die GND-Dokumentation umgesetzten bzw. noch fehlende Inhalte erkennen.</a:t>
            </a:r>
          </a:p>
        </p:txBody>
      </p:sp>
      <p:sp>
        <p:nvSpPr>
          <p:cNvPr id="4" name="Foliennummernplatzhalter 3"/>
          <p:cNvSpPr>
            <a:spLocks noGrp="1"/>
          </p:cNvSpPr>
          <p:nvPr>
            <p:ph type="sldNum" sz="quarter" idx="5"/>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4219097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Hier sehen Sie eine grobe Übersicht, welche Inhalte in welchem Bereich der GND-Dokumentation zu erwarten sind. </a:t>
            </a:r>
          </a:p>
          <a:p>
            <a:endParaRPr lang="de-DE" dirty="0"/>
          </a:p>
          <a:p>
            <a:r>
              <a:rPr lang="de-DE" dirty="0"/>
              <a:t>Die einzelnen Bereiche werden auf den folgenden Folien erläutert. Zu den Bereichen „Allgemeines“, „Entitätstypen“ und „Datenmodell“ gibt es eigene ausführliche Präsentations-Teile.</a:t>
            </a:r>
          </a:p>
          <a:p>
            <a:pPr defTabSz="914034">
              <a:defRPr/>
            </a:pPr>
            <a:r>
              <a:rPr lang="de-DE" dirty="0"/>
              <a:t>Der Bereich „GND Index“ wird in der Präsentation „Teil 1 - Die STA-Dokumentationsplattform – Aufbau und Nutzung“ näher beschrieben.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3853986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034">
              <a:defRPr/>
            </a:pPr>
            <a:r>
              <a:rPr lang="de-DE" b="0" i="0" dirty="0"/>
              <a:t>Der Bereich „Allgemeines“ enthält Informationen zu Sachverhalten allgemeiner Natur und solchen, die für mehrere Entitäten gelten.</a:t>
            </a:r>
          </a:p>
          <a:p>
            <a:pPr defTabSz="914034">
              <a:defRPr/>
            </a:pPr>
            <a:endParaRPr lang="de-DE" b="0" i="0" dirty="0"/>
          </a:p>
          <a:p>
            <a:pPr defTabSz="914034">
              <a:defRPr/>
            </a:pPr>
            <a:r>
              <a:rPr lang="de-DE" b="0" i="0" dirty="0"/>
              <a:t>Es werden die allgemeinen Konzepte der GND mit Entitäten und Relationen sowie das Modell bei der Beschreibung von Entitäten erklärt.</a:t>
            </a:r>
          </a:p>
          <a:p>
            <a:pPr defTabSz="914034">
              <a:defRPr/>
            </a:pPr>
            <a:endParaRPr lang="de-DE" b="0" i="0" dirty="0"/>
          </a:p>
          <a:p>
            <a:pPr defTabSz="914034">
              <a:defRPr/>
            </a:pPr>
            <a:r>
              <a:rPr lang="de-DE" b="0" i="0" dirty="0"/>
              <a:t>Außerdem werden die Begriffe „Anwendergruppe“, „Katalogisierungslevel“ und „Teilbestand“ an dieser Stelle beschrieben.</a:t>
            </a:r>
          </a:p>
          <a:p>
            <a:pPr defTabSz="914034">
              <a:defRPr/>
            </a:pPr>
            <a:endParaRPr lang="de-DE" b="0" i="0" dirty="0"/>
          </a:p>
          <a:p>
            <a:pPr defTabSz="914034">
              <a:defRPr/>
            </a:pPr>
            <a:r>
              <a:rPr lang="de-DE" b="0" i="0" dirty="0"/>
              <a:t>Der Bereich der Redaktionsunterlagen befindet sich noch in Arbeit.</a:t>
            </a:r>
          </a:p>
          <a:p>
            <a:pPr defTabSz="914034">
              <a:defRPr/>
            </a:pPr>
            <a:endParaRPr lang="de-DE" b="0" i="0" dirty="0"/>
          </a:p>
          <a:p>
            <a:pPr defTabSz="914034">
              <a:defRPr/>
            </a:pPr>
            <a:r>
              <a:rPr lang="de-DE" b="0" i="0" dirty="0"/>
              <a:t>Der Bereich „Allgemeines“ enthält übergreifende Regelungen zur Vergabe des Ländercodes, zu Deskriptionszeichen, zur Vergabe der GND-Systematik sowie Regelungen für einzelne Entitätstypen, zurzeit die Vorgaben für die Individualisierung von Personen und die Liste der Gattungsbegriffe für die Bildung der Sucheinstiege für Verwaltungseinheiten.</a:t>
            </a:r>
          </a:p>
          <a:p>
            <a:pPr defTabSz="914034">
              <a:defRPr/>
            </a:pPr>
            <a:endParaRPr lang="de-DE" b="0" i="0" dirty="0"/>
          </a:p>
          <a:p>
            <a:pPr defTabSz="914034">
              <a:defRPr/>
            </a:pPr>
            <a:r>
              <a:rPr lang="de-DE" b="0" i="0" dirty="0"/>
              <a:t>Diese Regelungen werden ausführlich in der eigenen Präsentation „Teil 2.2 Bereich Allgemeines“ innerhalb dieses Praxis-Updates erläutert.</a:t>
            </a:r>
          </a:p>
          <a:p>
            <a:pPr defTabSz="914034">
              <a:defRPr/>
            </a:pPr>
            <a:endParaRPr lang="de-DE" b="0" i="0" dirty="0"/>
          </a:p>
          <a:p>
            <a:pPr defTabSz="914034">
              <a:defRPr/>
            </a:pPr>
            <a:endParaRPr lang="de-DE" b="0" i="0" dirty="0"/>
          </a:p>
          <a:p>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364421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Der Bereich „Entitätstypen“ enthält die Entitätstypbeschreibungen für einzelne Entitätstypen.</a:t>
            </a:r>
          </a:p>
          <a:p>
            <a:endParaRPr lang="de-DE" dirty="0"/>
          </a:p>
          <a:p>
            <a:r>
              <a:rPr lang="de-DE" dirty="0"/>
              <a:t>Es gibt Einstiegsmöglichkeiten über [KLICKEN]</a:t>
            </a:r>
          </a:p>
          <a:p>
            <a:pPr marL="171381" indent="-171381">
              <a:buFontTx/>
              <a:buChar char="-"/>
            </a:pPr>
            <a:r>
              <a:rPr lang="de-DE" dirty="0"/>
              <a:t>eine alphabetische Liste aller Entitätstypen [KLICKEN]</a:t>
            </a:r>
          </a:p>
          <a:p>
            <a:pPr marL="171381" indent="-171381">
              <a:buFontTx/>
              <a:buChar char="-"/>
            </a:pPr>
            <a:r>
              <a:rPr lang="de-DE" dirty="0"/>
              <a:t>eine nach Merkmalen sortierte Liste der Entitätstypen sowie [KLICKEN]</a:t>
            </a:r>
          </a:p>
          <a:p>
            <a:pPr marL="171381" indent="-171381">
              <a:buFontTx/>
              <a:buChar char="-"/>
            </a:pPr>
            <a:r>
              <a:rPr lang="de-DE" dirty="0"/>
              <a:t>die Seite Satztypen und </a:t>
            </a:r>
            <a:r>
              <a:rPr lang="de-DE" dirty="0" err="1"/>
              <a:t>Entitätencodierungen</a:t>
            </a:r>
            <a:endParaRPr lang="de-DE" dirty="0"/>
          </a:p>
          <a:p>
            <a:endParaRPr lang="de-DE" dirty="0"/>
          </a:p>
          <a:p>
            <a:pPr defTabSz="914034">
              <a:defRPr/>
            </a:pPr>
            <a:r>
              <a:rPr lang="de-DE" b="0" i="0" dirty="0"/>
              <a:t>Der Bereich „Entitätstypen“, die verschiedenen Kategorien von Entitätstypen sowie die Struktur der einzelnen Entitätstypbeschreibungen werden ausführlich in der eigenen Präsentation „Teil 2.3 Bereich Entitätstypen“ innerhalb dieses Praxis-Updates erläutert.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146520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Der Bereich „Datenmodell“ erläutert zunächst die Grundlagen des Datenmodells innerhalb der GND.</a:t>
            </a:r>
          </a:p>
          <a:p>
            <a:endParaRPr lang="de-DE" dirty="0"/>
          </a:p>
          <a:p>
            <a:r>
              <a:rPr lang="de-DE" dirty="0"/>
              <a:t>Hier sind außerdem die Informationen zu einzelnen Datenfeldern und Unterfeldern in den Formaten PICA, Alma und Aleph hinterlegt, die bisher als Erfassungsleitfäden bezeichnet wurden.</a:t>
            </a:r>
          </a:p>
          <a:p>
            <a:endParaRPr lang="de-DE" dirty="0"/>
          </a:p>
          <a:p>
            <a:r>
              <a:rPr lang="de-DE" dirty="0"/>
              <a:t>Außerdem besteht über diesen Bereich Zugriff auf die verschiedenen Listen von in der GND verwendeten</a:t>
            </a:r>
          </a:p>
          <a:p>
            <a:pPr marL="171381" indent="-171381">
              <a:buFontTx/>
              <a:buChar char="-"/>
            </a:pPr>
            <a:r>
              <a:rPr lang="de-DE" dirty="0"/>
              <a:t>Satztypen</a:t>
            </a:r>
          </a:p>
          <a:p>
            <a:pPr marL="171381" indent="-171381">
              <a:buFontTx/>
              <a:buChar char="-"/>
            </a:pPr>
            <a:r>
              <a:rPr lang="de-DE" dirty="0" err="1"/>
              <a:t>Entitätencodierungen</a:t>
            </a:r>
            <a:endParaRPr lang="de-DE" dirty="0"/>
          </a:p>
          <a:p>
            <a:pPr marL="171381" indent="-171381">
              <a:buFontTx/>
              <a:buChar char="-"/>
            </a:pPr>
            <a:r>
              <a:rPr lang="de-DE" dirty="0"/>
              <a:t>GND-Beziehungscodes</a:t>
            </a:r>
          </a:p>
          <a:p>
            <a:pPr marL="171381" indent="-171381">
              <a:buFontTx/>
              <a:buChar char="-"/>
            </a:pPr>
            <a:r>
              <a:rPr lang="de-DE" dirty="0"/>
              <a:t>GND-Systematik</a:t>
            </a:r>
          </a:p>
          <a:p>
            <a:pPr marL="171381" indent="-171381">
              <a:buFontTx/>
              <a:buChar char="-"/>
            </a:pPr>
            <a:r>
              <a:rPr lang="de-DE" dirty="0"/>
              <a:t>Ländercodes</a:t>
            </a:r>
          </a:p>
          <a:p>
            <a:pPr marL="171381" indent="-171381">
              <a:buFontTx/>
              <a:buChar char="-"/>
            </a:pPr>
            <a:r>
              <a:rPr lang="de-DE" dirty="0"/>
              <a:t>Sprachencodes</a:t>
            </a:r>
          </a:p>
          <a:p>
            <a:pPr marL="171381" indent="-171381">
              <a:buFontTx/>
              <a:buChar char="-"/>
            </a:pPr>
            <a:r>
              <a:rPr lang="de-DE" dirty="0"/>
              <a:t>GND-Teilbeständen</a:t>
            </a:r>
          </a:p>
          <a:p>
            <a:pPr marL="171381" indent="-171381">
              <a:buFontTx/>
              <a:buChar char="-"/>
            </a:pPr>
            <a:r>
              <a:rPr lang="de-DE" dirty="0"/>
              <a:t>Nutzungskennzeichen </a:t>
            </a:r>
            <a:br>
              <a:rPr lang="de-DE" dirty="0"/>
            </a:br>
            <a:r>
              <a:rPr lang="de-DE" dirty="0"/>
              <a:t>und</a:t>
            </a:r>
          </a:p>
          <a:p>
            <a:pPr marL="171381" indent="-171381">
              <a:buFontTx/>
              <a:buChar char="-"/>
            </a:pPr>
            <a:r>
              <a:rPr lang="de-DE" dirty="0"/>
              <a:t>Schriftcodes</a:t>
            </a:r>
          </a:p>
          <a:p>
            <a:pPr marL="171381" indent="-171381">
              <a:buFontTx/>
              <a:buChar char="-"/>
            </a:pPr>
            <a:endParaRPr lang="de-DE" dirty="0"/>
          </a:p>
          <a:p>
            <a:pPr marL="171381" indent="-171381">
              <a:buFontTx/>
              <a:buChar char="-"/>
            </a:pPr>
            <a:endParaRPr lang="de-DE" dirty="0"/>
          </a:p>
          <a:p>
            <a:r>
              <a:rPr lang="de-DE" dirty="0"/>
              <a:t>Auch dieser Bereich wird in einer eigenen Präsentation </a:t>
            </a:r>
            <a:r>
              <a:rPr lang="de-DE" b="0" i="0" dirty="0"/>
              <a:t>innerhalb des Praxis-Updates erläutert: „Teil 2.4 Bereich Datenmodell“</a:t>
            </a:r>
            <a:endParaRPr lang="de-DE" dirty="0"/>
          </a:p>
        </p:txBody>
      </p:sp>
      <p:sp>
        <p:nvSpPr>
          <p:cNvPr id="4" name="Foliennummernplatzhalter 3"/>
          <p:cNvSpPr>
            <a:spLocks noGrp="1"/>
          </p:cNvSpPr>
          <p:nvPr>
            <p:ph type="sldNum" sz="quarter" idx="5"/>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703999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Inhalte des Bereichs „Anwendungskontexte / Teilbestände der GND“ sind derzeit noch in Vorbereitung und werden in einem späteren Release veröffentlicht.</a:t>
            </a:r>
          </a:p>
        </p:txBody>
      </p:sp>
      <p:sp>
        <p:nvSpPr>
          <p:cNvPr id="4" name="Foliennummernplatzhalter 3"/>
          <p:cNvSpPr>
            <a:spLocks noGrp="1"/>
          </p:cNvSpPr>
          <p:nvPr>
            <p:ph type="sldNum" sz="quarter" idx="5"/>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99870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Der Bereich „GND Index“ und die dortigen Suchmöglichkeiten werden ausführlich im „Teil 1. Die STA-Dokumentationsplattform - Aufbau und Nutzung, Abschnitt 4 Suchmöglichkeiten“ beschrieben.</a:t>
            </a:r>
          </a:p>
        </p:txBody>
      </p:sp>
      <p:sp>
        <p:nvSpPr>
          <p:cNvPr id="4" name="Foliennummernplatzhalter 3"/>
          <p:cNvSpPr>
            <a:spLocks noGrp="1"/>
          </p:cNvSpPr>
          <p:nvPr>
            <p:ph type="sldNum" sz="quarter" idx="5"/>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3202364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Entitätstypen | Stand: 20.01.2025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024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Entitätstypen | Stand: 20.01.2025 | CC0 1.0 Universal</a:t>
            </a:r>
            <a:endParaRPr lang="de-DE" dirty="0"/>
          </a:p>
        </p:txBody>
      </p:sp>
      <p:sp>
        <p:nvSpPr>
          <p:cNvPr id="6" name="Slide Number Placeholder 5"/>
          <p:cNvSpPr>
            <a:spLocks noGrp="1"/>
          </p:cNvSpPr>
          <p:nvPr>
            <p:ph type="sldNum" sz="quarter" idx="12"/>
          </p:nvPr>
        </p:nvSpPr>
        <p:spPr/>
        <p:txBody>
          <a:bodyPr/>
          <a:lstStyle/>
          <a:p>
            <a:endParaRPr lang="de-DE" b="1" dirty="0"/>
          </a:p>
          <a:p>
            <a:fld id="{D30E3F81-6584-4C85-9656-782DA1C6B3A8}" type="slidenum">
              <a:rPr lang="de-DE" b="1" smtClean="0"/>
              <a:pPr/>
              <a:t>‹Nr.›</a:t>
            </a:fld>
            <a:r>
              <a:rPr lang="de-DE" dirty="0"/>
              <a:t> | 12</a:t>
            </a:r>
          </a:p>
          <a:p>
            <a:endParaRPr lang="en-US" dirty="0"/>
          </a:p>
        </p:txBody>
      </p:sp>
    </p:spTree>
    <p:extLst>
      <p:ext uri="{BB962C8B-B14F-4D97-AF65-F5344CB8AC3E}">
        <p14:creationId xmlns:p14="http://schemas.microsoft.com/office/powerpoint/2010/main" val="358481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Entitätstypen | Stand: 20.01.2025 | CC0 1.0 Universal</a:t>
            </a:r>
            <a:endParaRPr lang="de-DE" dirty="0"/>
          </a:p>
        </p:txBody>
      </p:sp>
      <p:sp>
        <p:nvSpPr>
          <p:cNvPr id="6" name="Slide Number Placeholder 5"/>
          <p:cNvSpPr>
            <a:spLocks noGrp="1"/>
          </p:cNvSpPr>
          <p:nvPr>
            <p:ph type="sldNum" sz="quarter" idx="12"/>
          </p:nvPr>
        </p:nvSpPr>
        <p:spPr/>
        <p:txBody>
          <a:bodyPr/>
          <a:lstStyle/>
          <a:p>
            <a:endParaRPr lang="de-DE" b="1" dirty="0"/>
          </a:p>
          <a:p>
            <a:fld id="{D30E3F81-6584-4C85-9656-782DA1C6B3A8}" type="slidenum">
              <a:rPr lang="de-DE" b="1" smtClean="0"/>
              <a:pPr/>
              <a:t>‹Nr.›</a:t>
            </a:fld>
            <a:r>
              <a:rPr lang="de-DE" dirty="0"/>
              <a:t> | 12</a:t>
            </a:r>
          </a:p>
          <a:p>
            <a:endParaRPr lang="en-US" dirty="0"/>
          </a:p>
        </p:txBody>
      </p:sp>
    </p:spTree>
    <p:extLst>
      <p:ext uri="{BB962C8B-B14F-4D97-AF65-F5344CB8AC3E}">
        <p14:creationId xmlns:p14="http://schemas.microsoft.com/office/powerpoint/2010/main" val="4030456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latin typeface="+mj-lt"/>
                <a:cs typeface="Segoe UI" panose="020B0502040204020203" pitchFamily="34" charset="0"/>
              </a:defRPr>
            </a:lvl1pPr>
          </a:lstStyle>
          <a:p>
            <a:r>
              <a:rPr lang="de-DE" dirty="0"/>
              <a:t>Titelmasterformat durch Klicken bearbeiten</a:t>
            </a:r>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latin typeface="+mj-lt"/>
                <a:cs typeface="Segoe UI" panose="020B0502040204020203" pitchFamily="34" charset="0"/>
              </a:defRPr>
            </a:lvl1pPr>
            <a:lvl2pPr marL="658368" indent="-457200">
              <a:buClr>
                <a:schemeClr val="tx1"/>
              </a:buClr>
              <a:buFont typeface="Arial" panose="020B0604020202020204" pitchFamily="34" charset="0"/>
              <a:buChar char="•"/>
              <a:defRPr sz="2400">
                <a:solidFill>
                  <a:schemeClr val="tx1"/>
                </a:solidFill>
                <a:latin typeface="+mj-lt"/>
                <a:cs typeface="Segoe UI" panose="020B0502040204020203" pitchFamily="34" charset="0"/>
              </a:defRPr>
            </a:lvl2pPr>
            <a:lvl3pPr marL="726948" indent="-342900">
              <a:buClr>
                <a:schemeClr val="tx1"/>
              </a:buClr>
              <a:buFont typeface="Arial" panose="020B0604020202020204" pitchFamily="34" charset="0"/>
              <a:buChar char="•"/>
              <a:defRPr sz="2400">
                <a:solidFill>
                  <a:schemeClr val="tx1"/>
                </a:solidFill>
                <a:latin typeface="+mj-lt"/>
                <a:cs typeface="Segoe UI" panose="020B0502040204020203" pitchFamily="34" charset="0"/>
              </a:defRPr>
            </a:lvl3pPr>
          </a:lstStyle>
          <a:p>
            <a:pPr lvl="0"/>
            <a:r>
              <a:rPr lang="de-DE" dirty="0"/>
              <a:t>Textmasterformat bearbeiten</a:t>
            </a:r>
          </a:p>
          <a:p>
            <a:pPr lvl="1"/>
            <a:r>
              <a:rPr lang="de-DE" dirty="0"/>
              <a:t>Zweite Ebene</a:t>
            </a:r>
          </a:p>
          <a:p>
            <a:pPr lvl="2"/>
            <a:r>
              <a:rPr lang="de-DE" dirty="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r>
              <a:rPr lang="de-DE" dirty="0"/>
              <a:t>Praxis-Update GND-Dokumentation | Teil 2.1 Einführung | Stand: 20.02.2026 | CC0 1.0 Universal</a:t>
            </a:r>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37474561-2573-4254-9F43-70AFC27DF993}" type="slidenum">
              <a:rPr lang="de-DE" b="1" smtClean="0"/>
              <a:pPr/>
              <a:t>‹Nr.›</a:t>
            </a:fld>
            <a:r>
              <a:rPr lang="de-DE" dirty="0"/>
              <a:t> | 12</a:t>
            </a:r>
          </a:p>
        </p:txBody>
      </p:sp>
    </p:spTree>
    <p:extLst>
      <p:ext uri="{BB962C8B-B14F-4D97-AF65-F5344CB8AC3E}">
        <p14:creationId xmlns:p14="http://schemas.microsoft.com/office/powerpoint/2010/main" val="67441091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Entitätstypen | Stand: 20.01.2025 | CC0 1.0 Universal</a:t>
            </a:r>
            <a:endParaRPr lang="de-DE" dirty="0"/>
          </a:p>
        </p:txBody>
      </p:sp>
      <p:sp>
        <p:nvSpPr>
          <p:cNvPr id="6" name="Slide Number Placeholder 5"/>
          <p:cNvSpPr>
            <a:spLocks noGrp="1"/>
          </p:cNvSpPr>
          <p:nvPr>
            <p:ph type="sldNum" sz="quarter" idx="12"/>
          </p:nvPr>
        </p:nvSpPr>
        <p:spPr/>
        <p:txBody>
          <a:bodyPr/>
          <a:lstStyle/>
          <a:p>
            <a:fld id="{028E3F4F-51B2-42EE-AFA2-40C4572185CC}" type="slidenum">
              <a:rPr lang="en-US" smtClean="0"/>
              <a:t>‹Nr.›</a:t>
            </a:fld>
            <a:endParaRPr lang="en-US" dirty="0"/>
          </a:p>
        </p:txBody>
      </p:sp>
    </p:spTree>
    <p:extLst>
      <p:ext uri="{BB962C8B-B14F-4D97-AF65-F5344CB8AC3E}">
        <p14:creationId xmlns:p14="http://schemas.microsoft.com/office/powerpoint/2010/main" val="888767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GND-Dokumentation | Entitätstypen | Stand: 20.01.2025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6721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GND-Dokumentation | Entitätstypen | Stand: 20.01.2025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996169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de-DE"/>
              <a:t>Praxis-Update GND-Dokumentation | Entitätstypen | Stand: 20.01.2025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54261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de-DE"/>
              <a:t>Praxis-Update GND-Dokumentation | Entitätstypen | Stand: 20.01.2025 | CC0 1.0 Universal</a:t>
            </a:r>
            <a:endParaRPr lang="de-DE"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32892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de-DE"/>
              <a:t>Praxis-Update GND-Dokumentation | Entitätstypen | Stand: 20.01.2025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0436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de-DE"/>
              <a:t>Praxis-Update GND-Dokumentation | Entitätstypen | Stand: 20.01.2025 | CC0 1.0 Universal</a:t>
            </a:r>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2397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no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GND-Dokumentation | Entitätstypen | Stand: 20.01.2025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75302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de-CH"/>
          </a:p>
        </p:txBody>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de-CH"/>
          </a:p>
        </p:txBody>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de-DE"/>
              <a:t>Praxis-Update GND-Dokumentation | Entitätstypen | Stand: 20.01.2025 | CC0 1.0 Universal</a:t>
            </a:r>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3653794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3" Type="http://schemas.openxmlformats.org/officeDocument/2006/relationships/hyperlink" Target="https://wiki.dnb.de/spaces/ILTIS/pages/90411323/Informationsseite+zur+GND"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hyperlink" Target="https://sta.dnb.de/doc/STA-HILFE-TR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26.png"/><Relationship Id="rId5" Type="http://schemas.openxmlformats.org/officeDocument/2006/relationships/hyperlink" Target="https://creativecommons.org/publicdomain/zero/1.0/" TargetMode="External"/><Relationship Id="rId4" Type="http://schemas.openxmlformats.org/officeDocument/2006/relationships/hyperlink" Target="https://pixabay.com/no/sp%C3%B8rsm%C3%A5lstegn-sp%C3%B8rsm%C3%A5l-svar-1020165/"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sta.dnb.de/doc/GND-A" TargetMode="External"/><Relationship Id="rId7" Type="http://schemas.openxmlformats.org/officeDocument/2006/relationships/hyperlink" Target="https://sta.dnb.de/doc/GND-I"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hyperlink" Target="https://sta.dnb.de/doc/GND-AK" TargetMode="External"/><Relationship Id="rId5" Type="http://schemas.openxmlformats.org/officeDocument/2006/relationships/hyperlink" Target="https://sta.dnb.de/doc/GND-D" TargetMode="External"/><Relationship Id="rId4" Type="http://schemas.openxmlformats.org/officeDocument/2006/relationships/hyperlink" Target="https://sta.dnb.de/doc/GND-E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2135188" y="1041401"/>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3114990" y="2736967"/>
            <a:ext cx="6057900" cy="963129"/>
          </a:xfrm>
        </p:spPr>
        <p:txBody>
          <a:bodyPr>
            <a:normAutofit fontScale="90000"/>
          </a:bodyPr>
          <a:lstStyle/>
          <a:p>
            <a:pPr algn="ctr"/>
            <a:r>
              <a:rPr lang="de-DE" altLang="de-DE" sz="3600" b="1" spc="300" dirty="0">
                <a:ea typeface="Verdana" pitchFamily="34" charset="0"/>
                <a:cs typeface="Segoe UI" panose="020B0502040204020203" pitchFamily="34" charset="0"/>
              </a:rPr>
              <a:t>Praxis-Update</a:t>
            </a:r>
            <a:br>
              <a:rPr lang="de-DE" altLang="de-DE" sz="3600" b="1" spc="300" dirty="0">
                <a:ea typeface="Verdana" pitchFamily="34" charset="0"/>
                <a:cs typeface="Segoe UI" panose="020B0502040204020203" pitchFamily="34" charset="0"/>
              </a:rPr>
            </a:br>
            <a:r>
              <a:rPr lang="de-DE" altLang="de-DE" sz="3600" b="1" spc="300" dirty="0">
                <a:ea typeface="Verdana" pitchFamily="34" charset="0"/>
                <a:cs typeface="Segoe UI" panose="020B0502040204020203" pitchFamily="34" charset="0"/>
              </a:rPr>
              <a:t>GND-Dokumentation</a:t>
            </a:r>
          </a:p>
        </p:txBody>
      </p:sp>
      <p:sp>
        <p:nvSpPr>
          <p:cNvPr id="7" name="Fußzeilenplatzhalter 6"/>
          <p:cNvSpPr>
            <a:spLocks noGrp="1"/>
          </p:cNvSpPr>
          <p:nvPr>
            <p:ph type="ftr" sz="quarter" idx="14"/>
          </p:nvPr>
        </p:nvSpPr>
        <p:spPr/>
        <p:txBody>
          <a:bodyPr/>
          <a:lstStyle/>
          <a:p>
            <a:r>
              <a:rPr lang="de-DE" dirty="0"/>
              <a:t>Praxis-Update GND-Dokumentation | Teil 2.1 Einführung | Stand: 20.02.2026 | CC0 1.0 Universal</a:t>
            </a:r>
          </a:p>
        </p:txBody>
      </p:sp>
      <p:sp>
        <p:nvSpPr>
          <p:cNvPr id="10" name="Foliennummernplatzhalter 9"/>
          <p:cNvSpPr>
            <a:spLocks noGrp="1"/>
          </p:cNvSpPr>
          <p:nvPr>
            <p:ph type="sldNum" sz="quarter" idx="4"/>
          </p:nvPr>
        </p:nvSpPr>
        <p:spPr/>
        <p:txBody>
          <a:bodyPr/>
          <a:lstStyle/>
          <a:p>
            <a:endParaRPr lang="de-DE" dirty="0"/>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2739"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7188" y="1412876"/>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96276" y="1771651"/>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80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502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29600" y="445079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9">
            <a:extLst>
              <a:ext uri="{28A0092B-C50C-407E-A947-70E740481C1C}">
                <a14:useLocalDpi xmlns:a14="http://schemas.microsoft.com/office/drawing/2010/main" val="0"/>
              </a:ext>
            </a:extLst>
          </a:blip>
          <a:srcRect r="16844"/>
          <a:stretch>
            <a:fillRect/>
          </a:stretch>
        </p:blipFill>
        <p:spPr bwMode="auto">
          <a:xfrm>
            <a:off x="5472113" y="5129548"/>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782889" y="4254501"/>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624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616075" y="3108326"/>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2571119" y="1891566"/>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4" cstate="print">
            <a:extLst>
              <a:ext uri="{28A0092B-C50C-407E-A947-70E740481C1C}">
                <a14:useLocalDpi xmlns:a14="http://schemas.microsoft.com/office/drawing/2010/main" val="0"/>
              </a:ext>
            </a:extLst>
          </a:blip>
          <a:srcRect l="5723" t="17175" b="17717"/>
          <a:stretch/>
        </p:blipFill>
        <p:spPr>
          <a:xfrm>
            <a:off x="8867648" y="3921127"/>
            <a:ext cx="1650927" cy="358775"/>
          </a:xfrm>
          <a:prstGeom prst="rect">
            <a:avLst/>
          </a:prstGeom>
        </p:spPr>
      </p:pic>
      <p:pic>
        <p:nvPicPr>
          <p:cNvPr id="3" name="Grafik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63665" y="4765340"/>
            <a:ext cx="908720" cy="908720"/>
          </a:xfrm>
          <a:prstGeom prst="rect">
            <a:avLst/>
          </a:prstGeom>
        </p:spPr>
      </p:pic>
      <p:pic>
        <p:nvPicPr>
          <p:cNvPr id="4" name="Grafik 3"/>
          <p:cNvPicPr>
            <a:picLocks noChangeAspect="1"/>
          </p:cNvPicPr>
          <p:nvPr/>
        </p:nvPicPr>
        <p:blipFill rotWithShape="1">
          <a:blip r:embed="rId16">
            <a:extLst>
              <a:ext uri="{28A0092B-C50C-407E-A947-70E740481C1C}">
                <a14:useLocalDpi xmlns:a14="http://schemas.microsoft.com/office/drawing/2010/main" val="0"/>
              </a:ext>
            </a:extLst>
          </a:blip>
          <a:srcRect b="32318"/>
          <a:stretch/>
        </p:blipFill>
        <p:spPr>
          <a:xfrm>
            <a:off x="6748394" y="4804710"/>
            <a:ext cx="1440000" cy="488742"/>
          </a:xfrm>
          <a:prstGeom prst="rect">
            <a:avLst/>
          </a:prstGeom>
        </p:spPr>
      </p:pic>
      <p:pic>
        <p:nvPicPr>
          <p:cNvPr id="5" name="Grafik 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955732" y="2343022"/>
            <a:ext cx="1440000" cy="559059"/>
          </a:xfrm>
          <a:prstGeom prst="rect">
            <a:avLst/>
          </a:prstGeom>
        </p:spPr>
      </p:pic>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16572" y="1365763"/>
            <a:ext cx="1440000" cy="408189"/>
          </a:xfrm>
          <a:prstGeom prst="rect">
            <a:avLst/>
          </a:prstGeom>
        </p:spPr>
      </p:pic>
    </p:spTree>
    <p:extLst>
      <p:ext uri="{BB962C8B-B14F-4D97-AF65-F5344CB8AC3E}">
        <p14:creationId xmlns:p14="http://schemas.microsoft.com/office/powerpoint/2010/main" val="262621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FAD4A-70B2-986C-7CDC-626CED379A9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36022D3-4C97-0A82-5F74-36184426DB02}"/>
              </a:ext>
            </a:extLst>
          </p:cNvPr>
          <p:cNvSpPr>
            <a:spLocks noGrp="1"/>
          </p:cNvSpPr>
          <p:nvPr>
            <p:ph type="title"/>
          </p:nvPr>
        </p:nvSpPr>
        <p:spPr/>
        <p:txBody>
          <a:bodyPr/>
          <a:lstStyle/>
          <a:p>
            <a:r>
              <a:rPr lang="de-DE" dirty="0"/>
              <a:t>7. Umgesetzte Inhalte der Informationsseite zur GND (1)</a:t>
            </a:r>
          </a:p>
        </p:txBody>
      </p:sp>
      <p:sp>
        <p:nvSpPr>
          <p:cNvPr id="3" name="Textplatzhalter 2">
            <a:extLst>
              <a:ext uri="{FF2B5EF4-FFF2-40B4-BE49-F238E27FC236}">
                <a16:creationId xmlns:a16="http://schemas.microsoft.com/office/drawing/2014/main" id="{FD48C13D-F84E-B69B-129C-6732F152A2FA}"/>
              </a:ext>
            </a:extLst>
          </p:cNvPr>
          <p:cNvSpPr>
            <a:spLocks noGrp="1"/>
          </p:cNvSpPr>
          <p:nvPr>
            <p:ph type="body" sz="quarter" idx="13"/>
          </p:nvPr>
        </p:nvSpPr>
        <p:spPr/>
        <p:txBody>
          <a:bodyPr/>
          <a:lstStyle/>
          <a:p>
            <a:pPr marL="201168" lvl="1" indent="0">
              <a:buNone/>
            </a:pPr>
            <a:r>
              <a:rPr lang="de-DE" dirty="0"/>
              <a:t>Bereits auf der STA-Plattform umgesetzte</a:t>
            </a:r>
            <a:br>
              <a:rPr lang="de-DE" dirty="0"/>
            </a:br>
            <a:r>
              <a:rPr lang="de-DE" dirty="0"/>
              <a:t>Inhalte sind auf der Informationsseite zur </a:t>
            </a:r>
            <a:br>
              <a:rPr lang="de-DE" dirty="0"/>
            </a:br>
            <a:r>
              <a:rPr lang="de-DE" dirty="0"/>
              <a:t>GND </a:t>
            </a:r>
            <a:r>
              <a:rPr lang="de-DE" sz="2400" dirty="0">
                <a:solidFill>
                  <a:srgbClr val="007EEF"/>
                </a:solidFill>
                <a:ea typeface="Segoe UI Symbol" panose="020B0502040204020203" pitchFamily="34" charset="0"/>
                <a:hlinkClick r:id="rId3" tooltip="Haupttitel"/>
              </a:rPr>
              <a:t></a:t>
            </a:r>
            <a:r>
              <a:rPr lang="de-DE" sz="2400" dirty="0">
                <a:solidFill>
                  <a:srgbClr val="007EEF"/>
                </a:solidFill>
                <a:ea typeface="Segoe UI Symbol" panose="020B0502040204020203" pitchFamily="34" charset="0"/>
                <a:hlinkClick r:id="rId4" tooltip="Haupttitel"/>
              </a:rPr>
              <a:t> </a:t>
            </a:r>
            <a:r>
              <a:rPr lang="de-DE" sz="2400" dirty="0">
                <a:solidFill>
                  <a:srgbClr val="007EEF"/>
                </a:solidFill>
                <a:ea typeface="Segoe UI Symbol" panose="020B0502040204020203" pitchFamily="34" charset="0"/>
              </a:rPr>
              <a:t> </a:t>
            </a:r>
            <a:r>
              <a:rPr lang="de-DE" dirty="0"/>
              <a:t>verlinkt.</a:t>
            </a:r>
          </a:p>
          <a:p>
            <a:pPr marL="201168" lvl="1" indent="0">
              <a:buNone/>
            </a:pPr>
            <a:endParaRPr lang="de-DE" dirty="0"/>
          </a:p>
          <a:p>
            <a:pPr marL="201168" lvl="1" indent="0">
              <a:buNone/>
            </a:pPr>
            <a:endParaRPr lang="de-DE" dirty="0"/>
          </a:p>
        </p:txBody>
      </p:sp>
      <p:sp>
        <p:nvSpPr>
          <p:cNvPr id="4" name="Fußzeilenplatzhalter 3">
            <a:extLst>
              <a:ext uri="{FF2B5EF4-FFF2-40B4-BE49-F238E27FC236}">
                <a16:creationId xmlns:a16="http://schemas.microsoft.com/office/drawing/2014/main" id="{2E2BFF0D-C376-6AA4-E6F7-BC41ACDB8961}"/>
              </a:ext>
            </a:extLst>
          </p:cNvPr>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a:extLst>
              <a:ext uri="{FF2B5EF4-FFF2-40B4-BE49-F238E27FC236}">
                <a16:creationId xmlns:a16="http://schemas.microsoft.com/office/drawing/2014/main" id="{C9AEEBF3-FC2C-B416-EE39-E494DB72222B}"/>
              </a:ext>
            </a:extLst>
          </p:cNvPr>
          <p:cNvSpPr>
            <a:spLocks noGrp="1"/>
          </p:cNvSpPr>
          <p:nvPr>
            <p:ph type="sldNum" sz="quarter" idx="4"/>
          </p:nvPr>
        </p:nvSpPr>
        <p:spPr/>
        <p:txBody>
          <a:bodyPr/>
          <a:lstStyle/>
          <a:p>
            <a:fld id="{37474561-2573-4254-9F43-70AFC27DF993}" type="slidenum">
              <a:rPr lang="de-DE" b="1" smtClean="0"/>
              <a:pPr/>
              <a:t>10</a:t>
            </a:fld>
            <a:r>
              <a:rPr lang="de-DE" dirty="0"/>
              <a:t> | 12</a:t>
            </a:r>
          </a:p>
        </p:txBody>
      </p:sp>
      <p:grpSp>
        <p:nvGrpSpPr>
          <p:cNvPr id="19" name="Gruppieren 18">
            <a:extLst>
              <a:ext uri="{FF2B5EF4-FFF2-40B4-BE49-F238E27FC236}">
                <a16:creationId xmlns:a16="http://schemas.microsoft.com/office/drawing/2014/main" id="{48013E5F-A42F-F158-CC11-A0F47D978C04}"/>
              </a:ext>
            </a:extLst>
          </p:cNvPr>
          <p:cNvGrpSpPr/>
          <p:nvPr/>
        </p:nvGrpSpPr>
        <p:grpSpPr>
          <a:xfrm>
            <a:off x="6816080" y="438237"/>
            <a:ext cx="4496190" cy="5871083"/>
            <a:chOff x="6816080" y="438237"/>
            <a:chExt cx="4496190" cy="5871083"/>
          </a:xfrm>
        </p:grpSpPr>
        <p:pic>
          <p:nvPicPr>
            <p:cNvPr id="16" name="Grafik 15">
              <a:extLst>
                <a:ext uri="{FF2B5EF4-FFF2-40B4-BE49-F238E27FC236}">
                  <a16:creationId xmlns:a16="http://schemas.microsoft.com/office/drawing/2014/main" id="{BB4DA255-642D-6E3D-F276-48448E89CE59}"/>
                </a:ext>
              </a:extLst>
            </p:cNvPr>
            <p:cNvPicPr>
              <a:picLocks noChangeAspect="1"/>
            </p:cNvPicPr>
            <p:nvPr/>
          </p:nvPicPr>
          <p:blipFill>
            <a:blip r:embed="rId5"/>
            <a:stretch>
              <a:fillRect/>
            </a:stretch>
          </p:blipFill>
          <p:spPr>
            <a:xfrm>
              <a:off x="6816080" y="761479"/>
              <a:ext cx="4496190" cy="5547841"/>
            </a:xfrm>
            <a:prstGeom prst="rect">
              <a:avLst/>
            </a:prstGeom>
            <a:ln w="12700">
              <a:solidFill>
                <a:schemeClr val="tx1"/>
              </a:solidFill>
            </a:ln>
          </p:spPr>
        </p:pic>
        <p:cxnSp>
          <p:nvCxnSpPr>
            <p:cNvPr id="18" name="Gerade Verbindung mit Pfeil 17">
              <a:extLst>
                <a:ext uri="{FF2B5EF4-FFF2-40B4-BE49-F238E27FC236}">
                  <a16:creationId xmlns:a16="http://schemas.microsoft.com/office/drawing/2014/main" id="{3C9DDA7D-0F48-73F5-6518-4970BAB2E5FA}"/>
                </a:ext>
              </a:extLst>
            </p:cNvPr>
            <p:cNvCxnSpPr>
              <a:cxnSpLocks/>
            </p:cNvCxnSpPr>
            <p:nvPr/>
          </p:nvCxnSpPr>
          <p:spPr>
            <a:xfrm flipH="1">
              <a:off x="8375330" y="438237"/>
              <a:ext cx="432048" cy="72008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uppieren 20">
            <a:extLst>
              <a:ext uri="{FF2B5EF4-FFF2-40B4-BE49-F238E27FC236}">
                <a16:creationId xmlns:a16="http://schemas.microsoft.com/office/drawing/2014/main" id="{7C91089C-AB85-A083-B26A-5C9EA8FD3F7E}"/>
              </a:ext>
            </a:extLst>
          </p:cNvPr>
          <p:cNvGrpSpPr/>
          <p:nvPr/>
        </p:nvGrpSpPr>
        <p:grpSpPr>
          <a:xfrm>
            <a:off x="348906" y="1988840"/>
            <a:ext cx="5388165" cy="4104457"/>
            <a:chOff x="348906" y="1988840"/>
            <a:chExt cx="5388165" cy="4104457"/>
          </a:xfrm>
        </p:grpSpPr>
        <p:pic>
          <p:nvPicPr>
            <p:cNvPr id="10" name="Grafik 9">
              <a:extLst>
                <a:ext uri="{FF2B5EF4-FFF2-40B4-BE49-F238E27FC236}">
                  <a16:creationId xmlns:a16="http://schemas.microsoft.com/office/drawing/2014/main" id="{666BA408-9F0C-A0A3-EB94-28D0D7551DDD}"/>
                </a:ext>
              </a:extLst>
            </p:cNvPr>
            <p:cNvPicPr>
              <a:picLocks noChangeAspect="1"/>
            </p:cNvPicPr>
            <p:nvPr/>
          </p:nvPicPr>
          <p:blipFill>
            <a:blip r:embed="rId6"/>
            <a:stretch>
              <a:fillRect/>
            </a:stretch>
          </p:blipFill>
          <p:spPr>
            <a:xfrm>
              <a:off x="348906" y="2567299"/>
              <a:ext cx="5388165" cy="3525998"/>
            </a:xfrm>
            <a:prstGeom prst="rect">
              <a:avLst/>
            </a:prstGeom>
            <a:ln w="12700">
              <a:solidFill>
                <a:schemeClr val="tx1"/>
              </a:solidFill>
            </a:ln>
          </p:spPr>
        </p:pic>
        <p:cxnSp>
          <p:nvCxnSpPr>
            <p:cNvPr id="20" name="Gerade Verbindung mit Pfeil 19">
              <a:extLst>
                <a:ext uri="{FF2B5EF4-FFF2-40B4-BE49-F238E27FC236}">
                  <a16:creationId xmlns:a16="http://schemas.microsoft.com/office/drawing/2014/main" id="{F37EE205-9314-E815-233E-09550DFB90DB}"/>
                </a:ext>
              </a:extLst>
            </p:cNvPr>
            <p:cNvCxnSpPr>
              <a:cxnSpLocks/>
            </p:cNvCxnSpPr>
            <p:nvPr/>
          </p:nvCxnSpPr>
          <p:spPr>
            <a:xfrm flipH="1">
              <a:off x="2207568" y="1988840"/>
              <a:ext cx="432048" cy="72008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47319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7. Umgesetzte Inhalte der Informationsseite zur GND (2)</a:t>
            </a:r>
          </a:p>
        </p:txBody>
      </p:sp>
      <p:sp>
        <p:nvSpPr>
          <p:cNvPr id="3" name="Textplatzhalter 2"/>
          <p:cNvSpPr>
            <a:spLocks noGrp="1"/>
          </p:cNvSpPr>
          <p:nvPr>
            <p:ph type="body" sz="quarter" idx="13"/>
          </p:nvPr>
        </p:nvSpPr>
        <p:spPr/>
        <p:txBody>
          <a:bodyPr/>
          <a:lstStyle/>
          <a:p>
            <a:pPr marL="201168" lvl="1" indent="0">
              <a:buClrTx/>
              <a:buNone/>
            </a:pPr>
            <a:r>
              <a:rPr lang="de-DE" dirty="0"/>
              <a:t>Folgende Dokumente sind zurzeit </a:t>
            </a:r>
            <a:r>
              <a:rPr lang="de-DE" b="1" dirty="0"/>
              <a:t>noch nicht </a:t>
            </a:r>
            <a:r>
              <a:rPr lang="de-DE" dirty="0"/>
              <a:t>in die GND-Dokumentation übertragen:</a:t>
            </a:r>
          </a:p>
          <a:p>
            <a:pPr lvl="2">
              <a:buClrTx/>
            </a:pPr>
            <a:r>
              <a:rPr lang="de-DE" dirty="0"/>
              <a:t>Erfassungshilfen für Werke allgemein</a:t>
            </a:r>
          </a:p>
          <a:p>
            <a:pPr lvl="2">
              <a:buClrTx/>
            </a:pPr>
            <a:r>
              <a:rPr lang="de-DE" dirty="0"/>
              <a:t>Erfassungshilfen für spezifische Werke: Juristische Werke, Werke der Musik u. a.</a:t>
            </a:r>
          </a:p>
          <a:p>
            <a:pPr lvl="2">
              <a:buClrTx/>
            </a:pPr>
            <a:r>
              <a:rPr lang="de-DE" dirty="0"/>
              <a:t>Einige Erfassungshilfen für RSWK-</a:t>
            </a:r>
            <a:br>
              <a:rPr lang="de-DE" dirty="0"/>
            </a:br>
            <a:r>
              <a:rPr lang="de-DE" dirty="0"/>
              <a:t>spezifische Sachverhalte </a:t>
            </a:r>
            <a:br>
              <a:rPr lang="de-DE" dirty="0"/>
            </a:br>
            <a:r>
              <a:rPr lang="de-DE" dirty="0"/>
              <a:t>(z. B. Epochenbezeichnungen) </a:t>
            </a:r>
          </a:p>
          <a:p>
            <a:pPr lvl="2">
              <a:buClrTx/>
            </a:pPr>
            <a:r>
              <a:rPr lang="de-DE" dirty="0"/>
              <a:t>Erfassungsleitfäden für Alma und Aleph</a:t>
            </a:r>
          </a:p>
          <a:p>
            <a:pPr lvl="2">
              <a:buClrTx/>
            </a:pPr>
            <a:r>
              <a:rPr lang="de-DE" dirty="0"/>
              <a:t>Unterlagen aus dem Bereich „Redaktion“ </a:t>
            </a:r>
            <a:br>
              <a:rPr lang="de-DE" dirty="0"/>
            </a:br>
            <a:r>
              <a:rPr lang="de-DE" dirty="0"/>
              <a:t>der Informationsseite zur GND</a:t>
            </a:r>
          </a:p>
          <a:p>
            <a:pPr lvl="2">
              <a:buClrTx/>
            </a:pPr>
            <a:r>
              <a:rPr lang="de-DE" dirty="0"/>
              <a:t>u. a.</a:t>
            </a:r>
          </a:p>
          <a:p>
            <a:pPr lvl="2">
              <a:buClrTx/>
            </a:pPr>
            <a:endParaRPr lang="de-DE" dirty="0"/>
          </a:p>
          <a:p>
            <a:pPr marL="384048" lvl="2" indent="0">
              <a:buClrTx/>
              <a:buNone/>
            </a:pPr>
            <a:r>
              <a:rPr lang="de-DE" dirty="0"/>
              <a:t>Noch nicht übertragene Inhalte:</a:t>
            </a:r>
            <a:br>
              <a:rPr lang="de-DE" dirty="0"/>
            </a:br>
            <a:r>
              <a:rPr lang="de-DE" dirty="0"/>
              <a:t>erkennbar an fehlendem Link in Spalte </a:t>
            </a:r>
            <a:br>
              <a:rPr lang="de-DE" dirty="0"/>
            </a:br>
            <a:r>
              <a:rPr lang="de-DE" dirty="0"/>
              <a:t>STA-Dokumentationsplattform</a:t>
            </a:r>
          </a:p>
          <a:p>
            <a:pPr>
              <a:buClrTx/>
              <a:buFont typeface="Arial" panose="020B0604020202020204" pitchFamily="34" charset="0"/>
              <a:buChar char="•"/>
            </a:pPr>
            <a:endParaRPr lang="de-DE" dirty="0"/>
          </a:p>
        </p:txBody>
      </p:sp>
      <p:sp>
        <p:nvSpPr>
          <p:cNvPr id="4" name="Fußzeilenplatzhalter 3"/>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11</a:t>
            </a:fld>
            <a:r>
              <a:rPr lang="de-DE" dirty="0"/>
              <a:t> | 12</a:t>
            </a:r>
          </a:p>
        </p:txBody>
      </p:sp>
      <p:grpSp>
        <p:nvGrpSpPr>
          <p:cNvPr id="10" name="Gruppieren 9">
            <a:extLst>
              <a:ext uri="{FF2B5EF4-FFF2-40B4-BE49-F238E27FC236}">
                <a16:creationId xmlns:a16="http://schemas.microsoft.com/office/drawing/2014/main" id="{71A42B80-54F8-B5AF-AFE6-E2C1BC288578}"/>
              </a:ext>
            </a:extLst>
          </p:cNvPr>
          <p:cNvGrpSpPr/>
          <p:nvPr/>
        </p:nvGrpSpPr>
        <p:grpSpPr>
          <a:xfrm>
            <a:off x="5303912" y="2044757"/>
            <a:ext cx="6676475" cy="4124088"/>
            <a:chOff x="5303912" y="2044757"/>
            <a:chExt cx="6676475" cy="4124088"/>
          </a:xfrm>
        </p:grpSpPr>
        <p:pic>
          <p:nvPicPr>
            <p:cNvPr id="9" name="Grafik 8">
              <a:extLst>
                <a:ext uri="{FF2B5EF4-FFF2-40B4-BE49-F238E27FC236}">
                  <a16:creationId xmlns:a16="http://schemas.microsoft.com/office/drawing/2014/main" id="{D3725DA8-EFD4-0B9E-FB12-4642D80AB913}"/>
                </a:ext>
              </a:extLst>
            </p:cNvPr>
            <p:cNvPicPr>
              <a:picLocks noChangeAspect="1"/>
            </p:cNvPicPr>
            <p:nvPr/>
          </p:nvPicPr>
          <p:blipFill>
            <a:blip r:embed="rId3"/>
            <a:stretch>
              <a:fillRect/>
            </a:stretch>
          </p:blipFill>
          <p:spPr>
            <a:xfrm>
              <a:off x="6240016" y="2044757"/>
              <a:ext cx="5740371" cy="4124088"/>
            </a:xfrm>
            <a:prstGeom prst="rect">
              <a:avLst/>
            </a:prstGeom>
            <a:ln w="12700">
              <a:solidFill>
                <a:schemeClr val="tx1"/>
              </a:solidFill>
            </a:ln>
          </p:spPr>
        </p:pic>
        <p:cxnSp>
          <p:nvCxnSpPr>
            <p:cNvPr id="8" name="Gerade Verbindung mit Pfeil 7">
              <a:extLst>
                <a:ext uri="{FF2B5EF4-FFF2-40B4-BE49-F238E27FC236}">
                  <a16:creationId xmlns:a16="http://schemas.microsoft.com/office/drawing/2014/main" id="{5397CAAD-DF17-CC5A-20F5-CCF4B960C813}"/>
                </a:ext>
              </a:extLst>
            </p:cNvPr>
            <p:cNvCxnSpPr>
              <a:cxnSpLocks/>
            </p:cNvCxnSpPr>
            <p:nvPr/>
          </p:nvCxnSpPr>
          <p:spPr>
            <a:xfrm flipV="1">
              <a:off x="5303912" y="4039425"/>
              <a:ext cx="1487863" cy="109920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Gerade Verbindung mit Pfeil 11">
              <a:extLst>
                <a:ext uri="{FF2B5EF4-FFF2-40B4-BE49-F238E27FC236}">
                  <a16:creationId xmlns:a16="http://schemas.microsoft.com/office/drawing/2014/main" id="{9BFBB66E-7979-8EE8-50C4-D1AB79508B9F}"/>
                </a:ext>
              </a:extLst>
            </p:cNvPr>
            <p:cNvCxnSpPr>
              <a:cxnSpLocks/>
            </p:cNvCxnSpPr>
            <p:nvPr/>
          </p:nvCxnSpPr>
          <p:spPr>
            <a:xfrm flipV="1">
              <a:off x="5303912" y="4625670"/>
              <a:ext cx="1487863" cy="512964"/>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414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12</a:t>
            </a:fld>
            <a:r>
              <a:rPr lang="de-DE" dirty="0"/>
              <a:t> | 12</a:t>
            </a:r>
          </a:p>
        </p:txBody>
      </p:sp>
      <p:pic>
        <p:nvPicPr>
          <p:cNvPr id="9" name="Grafik 8">
            <a:extLst>
              <a:ext uri="{FF2B5EF4-FFF2-40B4-BE49-F238E27FC236}">
                <a16:creationId xmlns:a16="http://schemas.microsoft.com/office/drawing/2014/main" id="{0148E81E-8C2B-4C7A-9300-8D7D6A1D74D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tretch>
            <a:fillRect/>
          </a:stretch>
        </p:blipFill>
        <p:spPr>
          <a:xfrm>
            <a:off x="3013348" y="132580"/>
            <a:ext cx="6165304" cy="6165304"/>
          </a:xfrm>
          <a:prstGeom prst="rect">
            <a:avLst/>
          </a:prstGeom>
        </p:spPr>
      </p:pic>
      <p:grpSp>
        <p:nvGrpSpPr>
          <p:cNvPr id="6" name="Gruppieren 5">
            <a:extLst>
              <a:ext uri="{FF2B5EF4-FFF2-40B4-BE49-F238E27FC236}">
                <a16:creationId xmlns:a16="http://schemas.microsoft.com/office/drawing/2014/main" id="{017FC15C-2B75-4729-857C-691F18C65154}"/>
              </a:ext>
            </a:extLst>
          </p:cNvPr>
          <p:cNvGrpSpPr/>
          <p:nvPr/>
        </p:nvGrpSpPr>
        <p:grpSpPr>
          <a:xfrm>
            <a:off x="8010407" y="5063851"/>
            <a:ext cx="4181593" cy="1234033"/>
            <a:chOff x="8010407" y="5063851"/>
            <a:chExt cx="4181593" cy="1234033"/>
          </a:xfrm>
        </p:grpSpPr>
        <p:sp>
          <p:nvSpPr>
            <p:cNvPr id="2" name="Textfeld 1">
              <a:extLst>
                <a:ext uri="{FF2B5EF4-FFF2-40B4-BE49-F238E27FC236}">
                  <a16:creationId xmlns:a16="http://schemas.microsoft.com/office/drawing/2014/main" id="{2EAC12C6-B1AB-4463-88B3-BC8C4F91233C}"/>
                </a:ext>
              </a:extLst>
            </p:cNvPr>
            <p:cNvSpPr txBox="1"/>
            <p:nvPr/>
          </p:nvSpPr>
          <p:spPr>
            <a:xfrm>
              <a:off x="8010407" y="5559220"/>
              <a:ext cx="4181593" cy="738664"/>
            </a:xfrm>
            <a:prstGeom prst="rect">
              <a:avLst/>
            </a:prstGeom>
            <a:noFill/>
          </p:spPr>
          <p:txBody>
            <a:bodyPr wrap="none" rtlCol="0">
              <a:spAutoFit/>
            </a:bodyPr>
            <a:lstStyle/>
            <a:p>
              <a:pPr algn="ctr"/>
              <a:r>
                <a:rPr lang="de-DE" sz="1400" dirty="0"/>
                <a:t>This </a:t>
              </a:r>
              <a:r>
                <a:rPr lang="de-DE" sz="1400" dirty="0" err="1"/>
                <a:t>work</a:t>
              </a:r>
              <a:r>
                <a:rPr lang="de-DE" sz="1400" dirty="0"/>
                <a:t> </a:t>
              </a:r>
              <a:r>
                <a:rPr lang="de-DE" sz="1400" dirty="0" err="1"/>
                <a:t>is</a:t>
              </a:r>
              <a:r>
                <a:rPr lang="de-DE" sz="1400" dirty="0"/>
                <a:t> </a:t>
              </a:r>
              <a:r>
                <a:rPr lang="de-DE" sz="1400" dirty="0" err="1"/>
                <a:t>dedicated</a:t>
              </a:r>
              <a:r>
                <a:rPr lang="de-DE" sz="1400" dirty="0"/>
                <a:t> </a:t>
              </a:r>
              <a:r>
                <a:rPr lang="de-DE" sz="1400" dirty="0" err="1"/>
                <a:t>to</a:t>
              </a:r>
              <a:r>
                <a:rPr lang="de-DE" sz="1400" dirty="0"/>
                <a:t> </a:t>
              </a:r>
              <a:r>
                <a:rPr lang="de-DE" sz="1400" dirty="0" err="1"/>
                <a:t>the</a:t>
              </a:r>
              <a:r>
                <a:rPr lang="de-DE" sz="1400" dirty="0"/>
                <a:t> </a:t>
              </a:r>
              <a:r>
                <a:rPr lang="de-DE" sz="1400" dirty="0" err="1"/>
                <a:t>public</a:t>
              </a:r>
              <a:r>
                <a:rPr lang="de-DE" sz="1400" dirty="0"/>
                <a:t> </a:t>
              </a:r>
              <a:r>
                <a:rPr lang="de-DE" sz="1400" dirty="0" err="1"/>
                <a:t>domain</a:t>
              </a:r>
              <a:endParaRPr lang="de-DE" sz="1400" dirty="0"/>
            </a:p>
            <a:p>
              <a:pPr algn="ctr"/>
              <a:r>
                <a:rPr lang="de-DE" sz="1400" dirty="0" err="1"/>
                <a:t>under</a:t>
              </a:r>
              <a:r>
                <a:rPr lang="de-DE" sz="1400" dirty="0"/>
                <a:t> CC0 1.0 Universal: </a:t>
              </a:r>
            </a:p>
            <a:p>
              <a:pPr algn="ctr"/>
              <a:r>
                <a:rPr lang="de-DE" sz="1400" dirty="0">
                  <a:hlinkClick r:id="rId5"/>
                </a:rPr>
                <a:t>https://creativecommons.org/publicdomain/zero/1.0/</a:t>
              </a:r>
              <a:r>
                <a:rPr lang="de-DE" sz="1400" dirty="0"/>
                <a:t> </a:t>
              </a:r>
            </a:p>
          </p:txBody>
        </p:sp>
        <p:pic>
          <p:nvPicPr>
            <p:cNvPr id="3" name="Grafik 2">
              <a:extLst>
                <a:ext uri="{FF2B5EF4-FFF2-40B4-BE49-F238E27FC236}">
                  <a16:creationId xmlns:a16="http://schemas.microsoft.com/office/drawing/2014/main" id="{7B13BCA1-4698-49AC-B769-AA9CF9082FE8}"/>
                </a:ext>
              </a:extLst>
            </p:cNvPr>
            <p:cNvPicPr>
              <a:picLocks noChangeAspect="1"/>
            </p:cNvPicPr>
            <p:nvPr/>
          </p:nvPicPr>
          <p:blipFill>
            <a:blip r:embed="rId6"/>
            <a:stretch>
              <a:fillRect/>
            </a:stretch>
          </p:blipFill>
          <p:spPr>
            <a:xfrm>
              <a:off x="9405781" y="5063851"/>
              <a:ext cx="1390844" cy="495369"/>
            </a:xfrm>
            <a:prstGeom prst="rect">
              <a:avLst/>
            </a:prstGeom>
          </p:spPr>
        </p:pic>
      </p:grpSp>
    </p:spTree>
    <p:extLst>
      <p:ext uri="{BB962C8B-B14F-4D97-AF65-F5344CB8AC3E}">
        <p14:creationId xmlns:p14="http://schemas.microsoft.com/office/powerpoint/2010/main" val="2685129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endParaRPr lang="de-DE" sz="2600" dirty="0"/>
          </a:p>
          <a:p>
            <a:pPr marL="0" indent="0" algn="ctr">
              <a:buNone/>
            </a:pPr>
            <a:r>
              <a:rPr lang="de-DE" sz="2600" dirty="0"/>
              <a:t>Teil 2.1 Einführung</a:t>
            </a:r>
          </a:p>
        </p:txBody>
      </p:sp>
      <p:sp>
        <p:nvSpPr>
          <p:cNvPr id="4" name="Fußzeilenplatzhalter 3"/>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a:t>
            </a:fld>
            <a:r>
              <a:rPr lang="de-DE" dirty="0"/>
              <a:t> | 12</a:t>
            </a:r>
          </a:p>
        </p:txBody>
      </p:sp>
    </p:spTree>
    <p:extLst>
      <p:ext uri="{BB962C8B-B14F-4D97-AF65-F5344CB8AC3E}">
        <p14:creationId xmlns:p14="http://schemas.microsoft.com/office/powerpoint/2010/main" val="719592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800" dirty="0"/>
              <a:t>Teil 2.1 Einführung</a:t>
            </a:r>
            <a:endParaRPr lang="de-DE" dirty="0"/>
          </a:p>
        </p:txBody>
      </p:sp>
      <p:sp>
        <p:nvSpPr>
          <p:cNvPr id="3" name="Textplatzhalter 2"/>
          <p:cNvSpPr>
            <a:spLocks noGrp="1"/>
          </p:cNvSpPr>
          <p:nvPr>
            <p:ph type="body" sz="quarter" idx="13"/>
          </p:nvPr>
        </p:nvSpPr>
        <p:spPr/>
        <p:txBody>
          <a:bodyPr/>
          <a:lstStyle/>
          <a:p>
            <a:endParaRPr lang="de-DE" dirty="0"/>
          </a:p>
          <a:p>
            <a:endParaRPr lang="de-DE" dirty="0"/>
          </a:p>
          <a:p>
            <a:r>
              <a:rPr lang="de-DE" sz="2400" dirty="0"/>
              <a:t>Inhalt</a:t>
            </a:r>
          </a:p>
          <a:p>
            <a:endParaRPr lang="de-DE" dirty="0"/>
          </a:p>
          <a:p>
            <a:pPr marL="749808" lvl="1" indent="-457200">
              <a:buClr>
                <a:schemeClr val="tx1"/>
              </a:buClr>
              <a:buFont typeface="+mj-lt"/>
              <a:buAutoNum type="arabicPeriod"/>
            </a:pPr>
            <a:r>
              <a:rPr lang="de-DE" dirty="0"/>
              <a:t>Übersicht Bereiche</a:t>
            </a:r>
          </a:p>
          <a:p>
            <a:pPr marL="749808" lvl="1" indent="-457200">
              <a:buClr>
                <a:schemeClr val="tx1"/>
              </a:buClr>
              <a:buFont typeface="+mj-lt"/>
              <a:buAutoNum type="arabicPeriod"/>
            </a:pPr>
            <a:r>
              <a:rPr lang="de-DE" dirty="0"/>
              <a:t>Bereich Allgemeines (STA-Notation: GND-A)</a:t>
            </a:r>
          </a:p>
          <a:p>
            <a:pPr marL="749808" lvl="1" indent="-457200">
              <a:buClr>
                <a:schemeClr val="tx1"/>
              </a:buClr>
              <a:buFont typeface="+mj-lt"/>
              <a:buAutoNum type="arabicPeriod"/>
            </a:pPr>
            <a:r>
              <a:rPr lang="de-DE" dirty="0"/>
              <a:t>Bereich Entitätstypen (STA-Notation: STA-KL)</a:t>
            </a:r>
          </a:p>
          <a:p>
            <a:pPr marL="749808" lvl="1" indent="-457200">
              <a:buClr>
                <a:schemeClr val="tx1"/>
              </a:buClr>
              <a:buFont typeface="+mj-lt"/>
              <a:buAutoNum type="arabicPeriod"/>
            </a:pPr>
            <a:r>
              <a:rPr lang="de-DE" dirty="0"/>
              <a:t>Bereich Datenmodell (STA-Notation: GND-D)</a:t>
            </a:r>
          </a:p>
          <a:p>
            <a:pPr marL="749808" lvl="1" indent="-457200">
              <a:buClr>
                <a:schemeClr val="tx1"/>
              </a:buClr>
              <a:buFont typeface="+mj-lt"/>
              <a:buAutoNum type="arabicPeriod"/>
            </a:pPr>
            <a:r>
              <a:rPr lang="de-DE" dirty="0">
                <a:solidFill>
                  <a:schemeClr val="bg1">
                    <a:lumMod val="65000"/>
                  </a:schemeClr>
                </a:solidFill>
              </a:rPr>
              <a:t>Bereich Anwendungskontexte / Teilbestände der GND (STA-Notation: GND-AK)</a:t>
            </a:r>
          </a:p>
          <a:p>
            <a:pPr marL="749808" lvl="1" indent="-457200">
              <a:buClr>
                <a:schemeClr val="tx1"/>
              </a:buClr>
              <a:buFont typeface="+mj-lt"/>
              <a:buAutoNum type="arabicPeriod"/>
            </a:pPr>
            <a:r>
              <a:rPr lang="de-DE" dirty="0"/>
              <a:t>Bereich GND Index</a:t>
            </a:r>
          </a:p>
          <a:p>
            <a:pPr marL="749808" lvl="1" indent="-457200">
              <a:buClr>
                <a:schemeClr val="tx1"/>
              </a:buClr>
              <a:buFont typeface="+mj-lt"/>
              <a:buAutoNum type="arabicPeriod"/>
            </a:pPr>
            <a:r>
              <a:rPr lang="de-DE" dirty="0"/>
              <a:t>Umgesetzte Inhalte der Informationsseite zur GND</a:t>
            </a:r>
          </a:p>
          <a:p>
            <a:pPr marL="749808" lvl="1" indent="-457200">
              <a:buClr>
                <a:schemeClr val="tx1"/>
              </a:buClr>
              <a:buFont typeface="+mj-lt"/>
              <a:buAutoNum type="arabicPeriod"/>
            </a:pPr>
            <a:endParaRPr lang="de-DE" dirty="0"/>
          </a:p>
          <a:p>
            <a:pPr marL="749808" lvl="1" indent="-457200">
              <a:buClr>
                <a:schemeClr val="tx1"/>
              </a:buClr>
              <a:buFont typeface="+mj-lt"/>
              <a:buAutoNum type="arabicPeriod"/>
            </a:pPr>
            <a:endParaRPr lang="de-DE" dirty="0"/>
          </a:p>
          <a:p>
            <a:pPr marL="749808" lvl="1" indent="-457200">
              <a:buClr>
                <a:schemeClr val="tx1"/>
              </a:buClr>
              <a:buFont typeface="+mj-lt"/>
              <a:buAutoNum type="arabicPeriod"/>
            </a:pPr>
            <a:endParaRPr lang="de-DE" dirty="0"/>
          </a:p>
          <a:p>
            <a:pPr marL="457200" indent="-457200">
              <a:buFont typeface="+mj-lt"/>
              <a:buAutoNum type="arabicPeriod"/>
            </a:pPr>
            <a:endParaRPr lang="de-DE" dirty="0"/>
          </a:p>
        </p:txBody>
      </p:sp>
      <p:sp>
        <p:nvSpPr>
          <p:cNvPr id="4" name="Fußzeilenplatzhalter 3"/>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3</a:t>
            </a:fld>
            <a:r>
              <a:rPr lang="de-DE" dirty="0"/>
              <a:t> | 12</a:t>
            </a:r>
          </a:p>
        </p:txBody>
      </p:sp>
    </p:spTree>
    <p:extLst>
      <p:ext uri="{BB962C8B-B14F-4D97-AF65-F5344CB8AC3E}">
        <p14:creationId xmlns:p14="http://schemas.microsoft.com/office/powerpoint/2010/main" val="2560648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Übersicht Bereiche</a:t>
            </a:r>
          </a:p>
        </p:txBody>
      </p:sp>
      <p:sp>
        <p:nvSpPr>
          <p:cNvPr id="3" name="Textplatzhalter 2"/>
          <p:cNvSpPr>
            <a:spLocks noGrp="1"/>
          </p:cNvSpPr>
          <p:nvPr>
            <p:ph type="body" sz="quarter" idx="13"/>
          </p:nvPr>
        </p:nvSpPr>
        <p:spPr/>
        <p:txBody>
          <a:bodyPr/>
          <a:lstStyle/>
          <a:p>
            <a:endParaRPr lang="de-DE" dirty="0"/>
          </a:p>
          <a:p>
            <a:endParaRPr lang="de-DE" dirty="0"/>
          </a:p>
          <a:p>
            <a:endParaRPr lang="de-DE" dirty="0"/>
          </a:p>
          <a:p>
            <a:pPr marL="0" fontAlgn="t">
              <a:spcBef>
                <a:spcPts val="0"/>
              </a:spcBef>
              <a:spcAft>
                <a:spcPts val="0"/>
              </a:spcAft>
            </a:pPr>
            <a:endParaRPr lang="de-DE" dirty="0">
              <a:latin typeface="Arial" panose="020B0604020202020204" pitchFamily="34" charset="0"/>
            </a:endParaRPr>
          </a:p>
          <a:p>
            <a:endParaRPr lang="de-DE" dirty="0"/>
          </a:p>
        </p:txBody>
      </p:sp>
      <p:sp>
        <p:nvSpPr>
          <p:cNvPr id="4" name="Fußzeilenplatzhalter 3"/>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4</a:t>
            </a:fld>
            <a:r>
              <a:rPr lang="de-DE" dirty="0"/>
              <a:t> | 12</a:t>
            </a:r>
          </a:p>
        </p:txBody>
      </p:sp>
      <p:graphicFrame>
        <p:nvGraphicFramePr>
          <p:cNvPr id="6" name="Tabelle 5"/>
          <p:cNvGraphicFramePr>
            <a:graphicFrameLocks noGrp="1"/>
          </p:cNvGraphicFramePr>
          <p:nvPr>
            <p:extLst>
              <p:ext uri="{D42A27DB-BD31-4B8C-83A1-F6EECF244321}">
                <p14:modId xmlns:p14="http://schemas.microsoft.com/office/powerpoint/2010/main" val="3757518311"/>
              </p:ext>
            </p:extLst>
          </p:nvPr>
        </p:nvGraphicFramePr>
        <p:xfrm>
          <a:off x="335360" y="908720"/>
          <a:ext cx="11521282" cy="5372472"/>
        </p:xfrm>
        <a:graphic>
          <a:graphicData uri="http://schemas.openxmlformats.org/drawingml/2006/table">
            <a:tbl>
              <a:tblPr firstRow="1" bandRow="1">
                <a:tableStyleId>{5C22544A-7EE6-4342-B048-85BDC9FD1C3A}</a:tableStyleId>
              </a:tblPr>
              <a:tblGrid>
                <a:gridCol w="4608514">
                  <a:extLst>
                    <a:ext uri="{9D8B030D-6E8A-4147-A177-3AD203B41FA5}">
                      <a16:colId xmlns:a16="http://schemas.microsoft.com/office/drawing/2014/main" val="1959405099"/>
                    </a:ext>
                  </a:extLst>
                </a:gridCol>
                <a:gridCol w="6912768">
                  <a:extLst>
                    <a:ext uri="{9D8B030D-6E8A-4147-A177-3AD203B41FA5}">
                      <a16:colId xmlns:a16="http://schemas.microsoft.com/office/drawing/2014/main" val="1797639929"/>
                    </a:ext>
                  </a:extLst>
                </a:gridCol>
              </a:tblGrid>
              <a:tr h="648072">
                <a:tc>
                  <a:txBody>
                    <a:bodyPr/>
                    <a:lstStyle/>
                    <a:p>
                      <a:r>
                        <a:rPr lang="de-DE" sz="2000" b="1" dirty="0">
                          <a:solidFill>
                            <a:schemeClr val="bg1"/>
                          </a:solidFill>
                          <a:latin typeface="+mn-lt"/>
                          <a:ea typeface="Verdana" panose="020B0604030504040204" pitchFamily="34" charset="0"/>
                        </a:rPr>
                        <a:t>Bereich</a:t>
                      </a:r>
                    </a:p>
                  </a:txBody>
                  <a:tcPr anchor="ctr">
                    <a:solidFill>
                      <a:srgbClr val="0068FF"/>
                    </a:solidFill>
                  </a:tcPr>
                </a:tc>
                <a:tc>
                  <a:txBody>
                    <a:bodyPr/>
                    <a:lstStyle/>
                    <a:p>
                      <a:r>
                        <a:rPr lang="de-DE" sz="2000" b="1" dirty="0">
                          <a:solidFill>
                            <a:schemeClr val="bg1"/>
                          </a:solidFill>
                          <a:latin typeface="+mn-lt"/>
                          <a:ea typeface="Verdana" panose="020B0604030504040204" pitchFamily="34" charset="0"/>
                        </a:rPr>
                        <a:t>Inhalte</a:t>
                      </a:r>
                    </a:p>
                  </a:txBody>
                  <a:tcPr anchor="ctr">
                    <a:solidFill>
                      <a:srgbClr val="0068FF"/>
                    </a:solidFill>
                  </a:tcPr>
                </a:tc>
                <a:extLst>
                  <a:ext uri="{0D108BD9-81ED-4DB2-BD59-A6C34878D82A}">
                    <a16:rowId xmlns:a16="http://schemas.microsoft.com/office/drawing/2014/main" val="3926081647"/>
                  </a:ext>
                </a:extLst>
              </a:tr>
              <a:tr h="648072">
                <a:tc>
                  <a:txBody>
                    <a:bodyPr/>
                    <a:lstStyle/>
                    <a:p>
                      <a:r>
                        <a:rPr lang="de-DE" sz="2000" dirty="0">
                          <a:latin typeface="+mn-lt"/>
                          <a:ea typeface="Verdana" panose="020B0604030504040204" pitchFamily="34" charset="0"/>
                        </a:rPr>
                        <a:t>Allgemeines </a:t>
                      </a:r>
                      <a:r>
                        <a:rPr lang="de-DE" sz="2000" dirty="0">
                          <a:solidFill>
                            <a:srgbClr val="007EEF"/>
                          </a:solidFill>
                          <a:latin typeface="+mn-lt"/>
                          <a:ea typeface="Segoe UI Symbol" panose="020B0502040204020203" pitchFamily="34" charset="0"/>
                          <a:hlinkClick r:id="rId3" tooltip="Haupttitel"/>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Allgemeine</a:t>
                      </a:r>
                      <a:r>
                        <a:rPr lang="de-DE" sz="2000" baseline="0" dirty="0">
                          <a:latin typeface="+mn-lt"/>
                          <a:ea typeface="Verdana" panose="020B0604030504040204" pitchFamily="34" charset="0"/>
                        </a:rPr>
                        <a:t> Sachverhalte</a:t>
                      </a:r>
                    </a:p>
                    <a:p>
                      <a:pPr marL="342900" indent="-342900">
                        <a:buFont typeface="Arial" panose="020B0604020202020204" pitchFamily="34" charset="0"/>
                        <a:buChar char="•"/>
                      </a:pPr>
                      <a:r>
                        <a:rPr lang="de-DE" sz="2000" baseline="0" dirty="0">
                          <a:latin typeface="+mn-lt"/>
                          <a:ea typeface="Verdana" panose="020B0604030504040204" pitchFamily="34" charset="0"/>
                        </a:rPr>
                        <a:t>Sachverhalte, die für mehrere Entitäten gelten</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r h="648072">
                <a:tc>
                  <a:txBody>
                    <a:bodyPr/>
                    <a:lstStyle/>
                    <a:p>
                      <a:r>
                        <a:rPr lang="de-DE" sz="2000" dirty="0">
                          <a:latin typeface="+mn-lt"/>
                          <a:ea typeface="Verdana" panose="020B0604030504040204" pitchFamily="34" charset="0"/>
                        </a:rPr>
                        <a:t>Entitätstypen </a:t>
                      </a:r>
                      <a:r>
                        <a:rPr lang="de-DE" sz="2000" dirty="0">
                          <a:solidFill>
                            <a:srgbClr val="007EEF"/>
                          </a:solidFill>
                          <a:latin typeface="+mn-lt"/>
                          <a:ea typeface="Segoe UI Symbol" panose="020B0502040204020203" pitchFamily="34" charset="0"/>
                          <a:hlinkClick r:id="rId4" tooltip="Haupttitel"/>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Regelungen für die Erfassung von Normdatensätzen für</a:t>
                      </a:r>
                      <a:r>
                        <a:rPr lang="de-DE" sz="2000" baseline="0" dirty="0">
                          <a:latin typeface="+mn-lt"/>
                          <a:ea typeface="Verdana" panose="020B0604030504040204" pitchFamily="34" charset="0"/>
                        </a:rPr>
                        <a:t> eine Entität eines bestimmten Typs, z. B. Personen, Körperschaften, Fürsten und Adelige, Militärische Körperschaften, …</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908746425"/>
                  </a:ext>
                </a:extLst>
              </a:tr>
              <a:tr h="648072">
                <a:tc>
                  <a:txBody>
                    <a:bodyPr/>
                    <a:lstStyle/>
                    <a:p>
                      <a:r>
                        <a:rPr lang="de-DE" sz="2000" dirty="0">
                          <a:latin typeface="+mn-lt"/>
                          <a:ea typeface="Verdana" panose="020B0604030504040204" pitchFamily="34" charset="0"/>
                        </a:rPr>
                        <a:t>Datenmodell </a:t>
                      </a:r>
                      <a:r>
                        <a:rPr lang="de-DE" sz="2000" dirty="0">
                          <a:solidFill>
                            <a:srgbClr val="007EEF"/>
                          </a:solidFill>
                          <a:latin typeface="+mn-lt"/>
                          <a:ea typeface="Segoe UI Symbol" panose="020B0502040204020203" pitchFamily="34" charset="0"/>
                          <a:hlinkClick r:id="rId5" tooltip="Haupttitel"/>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Beschreibung von Datenfeldern/Unterfeldern in</a:t>
                      </a:r>
                      <a:r>
                        <a:rPr lang="de-DE" sz="2000" baseline="0" dirty="0">
                          <a:latin typeface="+mn-lt"/>
                          <a:ea typeface="Verdana" panose="020B0604030504040204" pitchFamily="34" charset="0"/>
                        </a:rPr>
                        <a:t> verschiedenen Formaten</a:t>
                      </a:r>
                    </a:p>
                    <a:p>
                      <a:pPr marL="342900" indent="-342900">
                        <a:buFont typeface="Arial" panose="020B0604020202020204" pitchFamily="34" charset="0"/>
                        <a:buChar char="•"/>
                      </a:pPr>
                      <a:r>
                        <a:rPr lang="de-DE" sz="2000" baseline="0" dirty="0">
                          <a:latin typeface="+mn-lt"/>
                          <a:ea typeface="Verdana" panose="020B0604030504040204" pitchFamily="34" charset="0"/>
                        </a:rPr>
                        <a:t>Codes</a:t>
                      </a:r>
                    </a:p>
                    <a:p>
                      <a:pPr marL="342900" indent="-342900">
                        <a:buFont typeface="Arial" panose="020B0604020202020204" pitchFamily="34" charset="0"/>
                        <a:buChar char="•"/>
                      </a:pPr>
                      <a:r>
                        <a:rPr lang="de-DE" sz="2000" baseline="0" dirty="0">
                          <a:latin typeface="+mn-lt"/>
                          <a:ea typeface="Verdana" panose="020B0604030504040204" pitchFamily="34" charset="0"/>
                        </a:rPr>
                        <a:t>GND-Systematik</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507848147"/>
                  </a:ext>
                </a:extLst>
              </a:tr>
              <a:tr h="648072">
                <a:tc>
                  <a:txBody>
                    <a:bodyPr/>
                    <a:lstStyle/>
                    <a:p>
                      <a:r>
                        <a:rPr lang="de-DE" sz="2000" dirty="0">
                          <a:latin typeface="+mn-lt"/>
                          <a:ea typeface="Verdana" panose="020B0604030504040204" pitchFamily="34" charset="0"/>
                        </a:rPr>
                        <a:t>Anwendungskontexte und Teilbestände </a:t>
                      </a:r>
                      <a:r>
                        <a:rPr lang="de-DE" sz="2000" dirty="0">
                          <a:solidFill>
                            <a:srgbClr val="007EEF"/>
                          </a:solidFill>
                          <a:latin typeface="+mn-lt"/>
                          <a:ea typeface="Segoe UI Symbol" panose="020B0502040204020203" pitchFamily="34" charset="0"/>
                          <a:hlinkClick r:id="rId6" tooltip="Haupttitel"/>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Spezifische Regeln,</a:t>
                      </a:r>
                      <a:r>
                        <a:rPr lang="de-DE" sz="2000" baseline="0" dirty="0">
                          <a:latin typeface="+mn-lt"/>
                          <a:ea typeface="Verdana" panose="020B0604030504040204" pitchFamily="34" charset="0"/>
                        </a:rPr>
                        <a:t> die nur für einen bestimmten Anwendungskontext gelten (i</a:t>
                      </a:r>
                      <a:r>
                        <a:rPr lang="de-DE" sz="2000" dirty="0">
                          <a:latin typeface="+mn-lt"/>
                          <a:ea typeface="Verdana" panose="020B0604030504040204" pitchFamily="34" charset="0"/>
                        </a:rPr>
                        <a:t>n Vorbereitung)</a:t>
                      </a:r>
                    </a:p>
                  </a:txBody>
                  <a:tcPr anchor="ctr"/>
                </a:tc>
                <a:extLst>
                  <a:ext uri="{0D108BD9-81ED-4DB2-BD59-A6C34878D82A}">
                    <a16:rowId xmlns:a16="http://schemas.microsoft.com/office/drawing/2014/main" val="1280340431"/>
                  </a:ext>
                </a:extLst>
              </a:tr>
              <a:tr h="648072">
                <a:tc>
                  <a:txBody>
                    <a:bodyPr/>
                    <a:lstStyle/>
                    <a:p>
                      <a:r>
                        <a:rPr lang="de-DE" sz="2000" dirty="0">
                          <a:latin typeface="+mn-lt"/>
                          <a:ea typeface="Verdana" panose="020B0604030504040204" pitchFamily="34" charset="0"/>
                        </a:rPr>
                        <a:t>Index </a:t>
                      </a:r>
                      <a:r>
                        <a:rPr lang="de-DE" sz="2000" dirty="0">
                          <a:solidFill>
                            <a:srgbClr val="007EEF"/>
                          </a:solidFill>
                          <a:latin typeface="+mn-lt"/>
                          <a:ea typeface="Segoe UI Symbol" panose="020B0502040204020203" pitchFamily="34" charset="0"/>
                          <a:hlinkClick r:id="rId7" tooltip="Haupttitel"/>
                        </a:rPr>
                        <a:t></a:t>
                      </a:r>
                      <a:endParaRPr lang="de-DE" sz="2000" dirty="0">
                        <a:latin typeface="+mn-lt"/>
                        <a:ea typeface="Verdana" panose="020B0604030504040204" pitchFamily="34" charset="0"/>
                      </a:endParaRPr>
                    </a:p>
                  </a:txBody>
                  <a:tcPr anchor="ctr"/>
                </a:tc>
                <a:tc>
                  <a:txBody>
                    <a:bodyPr/>
                    <a:lstStyle/>
                    <a:p>
                      <a:pPr marL="342900" indent="-342900">
                        <a:buFont typeface="Arial" panose="020B0604020202020204" pitchFamily="34" charset="0"/>
                        <a:buChar char="•"/>
                      </a:pPr>
                      <a:r>
                        <a:rPr lang="de-DE" sz="2000" dirty="0">
                          <a:latin typeface="+mn-lt"/>
                          <a:ea typeface="Verdana" panose="020B0604030504040204" pitchFamily="34" charset="0"/>
                        </a:rPr>
                        <a:t>Maschinell generierter Index aus den Benennungen der Seiten, der Vorgabewerte,</a:t>
                      </a:r>
                      <a:r>
                        <a:rPr lang="de-DE" sz="2000" baseline="0" dirty="0">
                          <a:latin typeface="+mn-lt"/>
                          <a:ea typeface="Verdana" panose="020B0604030504040204" pitchFamily="34" charset="0"/>
                        </a:rPr>
                        <a:t> der Beziehungskennzeichnungen</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4002178601"/>
                  </a:ext>
                </a:extLst>
              </a:tr>
            </a:tbl>
          </a:graphicData>
        </a:graphic>
      </p:graphicFrame>
    </p:spTree>
    <p:extLst>
      <p:ext uri="{BB962C8B-B14F-4D97-AF65-F5344CB8AC3E}">
        <p14:creationId xmlns:p14="http://schemas.microsoft.com/office/powerpoint/2010/main" val="509378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Bereich Allgemeines (STA-Notation: GND-A)</a:t>
            </a:r>
          </a:p>
        </p:txBody>
      </p:sp>
      <p:sp>
        <p:nvSpPr>
          <p:cNvPr id="3" name="Textplatzhalter 2"/>
          <p:cNvSpPr>
            <a:spLocks noGrp="1"/>
          </p:cNvSpPr>
          <p:nvPr>
            <p:ph type="body" sz="quarter" idx="13"/>
          </p:nvPr>
        </p:nvSpPr>
        <p:spPr/>
        <p:txBody>
          <a:bodyPr/>
          <a:lstStyle/>
          <a:p>
            <a:endParaRPr lang="de-DE" dirty="0"/>
          </a:p>
          <a:p>
            <a:pPr lvl="1"/>
            <a:r>
              <a:rPr lang="de-DE" dirty="0"/>
              <a:t>Allgemeine Konzepte und allgemeingültige Regelungen</a:t>
            </a:r>
          </a:p>
          <a:p>
            <a:pPr lvl="1"/>
            <a:r>
              <a:rPr lang="de-DE" dirty="0"/>
              <a:t>Erklärung des Modells bei der Beschreibung von Entitäten </a:t>
            </a:r>
          </a:p>
          <a:p>
            <a:pPr lvl="1"/>
            <a:r>
              <a:rPr lang="de-DE" dirty="0"/>
              <a:t>Aussagen zu Anwendergruppen inkl. Katalogisierungslevels und Teilbeständen </a:t>
            </a:r>
          </a:p>
          <a:p>
            <a:pPr lvl="1"/>
            <a:r>
              <a:rPr lang="de-DE" dirty="0"/>
              <a:t>Übergreifende Regelungen</a:t>
            </a:r>
          </a:p>
          <a:p>
            <a:pPr lvl="4"/>
            <a:r>
              <a:rPr lang="de-DE" sz="2000" dirty="0"/>
              <a:t>Der Ländercode in der GND – Leitfaden </a:t>
            </a:r>
            <a:br>
              <a:rPr lang="de-DE" sz="2000" dirty="0"/>
            </a:br>
            <a:r>
              <a:rPr lang="de-DE" sz="2000" dirty="0"/>
              <a:t>zu seiner Vergabe</a:t>
            </a:r>
          </a:p>
          <a:p>
            <a:pPr lvl="4"/>
            <a:r>
              <a:rPr lang="de-DE" sz="2000" dirty="0"/>
              <a:t>Deskriptionszeichen</a:t>
            </a:r>
          </a:p>
          <a:p>
            <a:pPr lvl="4"/>
            <a:r>
              <a:rPr lang="de-DE" sz="2000" dirty="0"/>
              <a:t>GND-</a:t>
            </a:r>
            <a:r>
              <a:rPr lang="de-DE" sz="2000" dirty="0" err="1"/>
              <a:t>Systematikleitfaden</a:t>
            </a:r>
            <a:endParaRPr lang="de-DE" sz="2000" dirty="0"/>
          </a:p>
          <a:p>
            <a:pPr lvl="1"/>
            <a:r>
              <a:rPr lang="de-DE" dirty="0"/>
              <a:t>Regelungen für einzelne Entitätstypen</a:t>
            </a:r>
          </a:p>
          <a:p>
            <a:pPr lvl="4"/>
            <a:r>
              <a:rPr lang="de-DE" sz="2000" dirty="0"/>
              <a:t>Individualisierung von Personen</a:t>
            </a:r>
          </a:p>
          <a:p>
            <a:pPr lvl="4"/>
            <a:r>
              <a:rPr lang="de-DE" sz="2000" dirty="0"/>
              <a:t>Liste der Gattungsbegriffe für </a:t>
            </a:r>
            <a:br>
              <a:rPr lang="de-DE" sz="2000" dirty="0"/>
            </a:br>
            <a:r>
              <a:rPr lang="de-DE" sz="2000" dirty="0"/>
              <a:t>Verwaltungseinheiten</a:t>
            </a:r>
            <a:endParaRPr lang="de-DE" dirty="0">
              <a:highlight>
                <a:srgbClr val="FF00FF"/>
              </a:highlight>
            </a:endParaRPr>
          </a:p>
          <a:p>
            <a:pPr lvl="1"/>
            <a:endParaRPr lang="de-DE" dirty="0"/>
          </a:p>
        </p:txBody>
      </p:sp>
      <p:sp>
        <p:nvSpPr>
          <p:cNvPr id="4" name="Fußzeilenplatzhalter 3"/>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5</a:t>
            </a:fld>
            <a:r>
              <a:rPr lang="de-DE" dirty="0"/>
              <a:t> | 12</a:t>
            </a:r>
          </a:p>
        </p:txBody>
      </p:sp>
      <p:pic>
        <p:nvPicPr>
          <p:cNvPr id="6" name="Grafik 5"/>
          <p:cNvPicPr>
            <a:picLocks noChangeAspect="1"/>
          </p:cNvPicPr>
          <p:nvPr/>
        </p:nvPicPr>
        <p:blipFill>
          <a:blip r:embed="rId3"/>
          <a:stretch>
            <a:fillRect/>
          </a:stretch>
        </p:blipFill>
        <p:spPr>
          <a:xfrm>
            <a:off x="5831312" y="2492896"/>
            <a:ext cx="5905973" cy="3648089"/>
          </a:xfrm>
          <a:prstGeom prst="rect">
            <a:avLst/>
          </a:prstGeom>
          <a:ln>
            <a:solidFill>
              <a:schemeClr val="tx2"/>
            </a:solidFill>
          </a:ln>
        </p:spPr>
      </p:pic>
    </p:spTree>
    <p:extLst>
      <p:ext uri="{BB962C8B-B14F-4D97-AF65-F5344CB8AC3E}">
        <p14:creationId xmlns:p14="http://schemas.microsoft.com/office/powerpoint/2010/main" val="428357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Bereich Entitätstypen (STA-Notation: STA-KL)</a:t>
            </a:r>
          </a:p>
        </p:txBody>
      </p:sp>
      <p:sp>
        <p:nvSpPr>
          <p:cNvPr id="3" name="Textplatzhalter 2"/>
          <p:cNvSpPr>
            <a:spLocks noGrp="1"/>
          </p:cNvSpPr>
          <p:nvPr>
            <p:ph type="body" sz="quarter" idx="13"/>
          </p:nvPr>
        </p:nvSpPr>
        <p:spPr/>
        <p:txBody>
          <a:bodyPr/>
          <a:lstStyle/>
          <a:p>
            <a:r>
              <a:rPr lang="de-DE" dirty="0"/>
              <a:t>Entitätstypbeschreibung für </a:t>
            </a:r>
            <a:br>
              <a:rPr lang="de-DE" dirty="0"/>
            </a:br>
            <a:r>
              <a:rPr lang="de-DE" dirty="0"/>
              <a:t>einzelne Entitätstypen</a:t>
            </a:r>
          </a:p>
          <a:p>
            <a:pPr marL="0" indent="0">
              <a:buNone/>
            </a:pPr>
            <a:endParaRPr lang="de-DE" dirty="0"/>
          </a:p>
          <a:p>
            <a:r>
              <a:rPr lang="de-DE" dirty="0"/>
              <a:t>Einstiegsmöglichkeiten</a:t>
            </a:r>
            <a:br>
              <a:rPr lang="de-DE" dirty="0"/>
            </a:br>
            <a:endParaRPr lang="de-DE" dirty="0"/>
          </a:p>
          <a:p>
            <a:pPr lvl="1"/>
            <a:r>
              <a:rPr lang="de-DE" dirty="0"/>
              <a:t>Alphabetische Liste</a:t>
            </a:r>
          </a:p>
          <a:p>
            <a:pPr lvl="1"/>
            <a:r>
              <a:rPr lang="de-DE" dirty="0"/>
              <a:t>Entitätstypen nach </a:t>
            </a:r>
            <a:br>
              <a:rPr lang="de-DE" dirty="0"/>
            </a:br>
            <a:r>
              <a:rPr lang="de-DE" dirty="0"/>
              <a:t>Merkmalen gruppiert</a:t>
            </a:r>
          </a:p>
          <a:p>
            <a:pPr lvl="1"/>
            <a:r>
              <a:rPr lang="de-DE" dirty="0"/>
              <a:t>Satztypen und </a:t>
            </a:r>
            <a:br>
              <a:rPr lang="de-DE" dirty="0"/>
            </a:br>
            <a:r>
              <a:rPr lang="de-DE" dirty="0" err="1"/>
              <a:t>Entitätencodierungen</a:t>
            </a:r>
            <a:endParaRPr lang="de-DE" dirty="0"/>
          </a:p>
        </p:txBody>
      </p:sp>
      <p:sp>
        <p:nvSpPr>
          <p:cNvPr id="4" name="Fußzeilenplatzhalter 3"/>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6</a:t>
            </a:fld>
            <a:r>
              <a:rPr lang="de-DE" dirty="0"/>
              <a:t> | 12</a:t>
            </a:r>
          </a:p>
        </p:txBody>
      </p:sp>
      <p:pic>
        <p:nvPicPr>
          <p:cNvPr id="6" name="Grafik 5"/>
          <p:cNvPicPr>
            <a:picLocks noChangeAspect="1"/>
          </p:cNvPicPr>
          <p:nvPr/>
        </p:nvPicPr>
        <p:blipFill>
          <a:blip r:embed="rId3"/>
          <a:stretch>
            <a:fillRect/>
          </a:stretch>
        </p:blipFill>
        <p:spPr>
          <a:xfrm>
            <a:off x="4964699" y="852979"/>
            <a:ext cx="6926403" cy="3948384"/>
          </a:xfrm>
          <a:prstGeom prst="rect">
            <a:avLst/>
          </a:prstGeom>
          <a:ln>
            <a:solidFill>
              <a:schemeClr val="tx1"/>
            </a:solidFill>
          </a:ln>
        </p:spPr>
      </p:pic>
      <p:cxnSp>
        <p:nvCxnSpPr>
          <p:cNvPr id="8" name="Gerade Verbindung mit Pfeil 7"/>
          <p:cNvCxnSpPr>
            <a:cxnSpLocks/>
          </p:cNvCxnSpPr>
          <p:nvPr/>
        </p:nvCxnSpPr>
        <p:spPr>
          <a:xfrm flipV="1">
            <a:off x="3791744" y="2636912"/>
            <a:ext cx="3600400" cy="194421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a:cxnSpLocks/>
          </p:cNvCxnSpPr>
          <p:nvPr/>
        </p:nvCxnSpPr>
        <p:spPr>
          <a:xfrm flipV="1">
            <a:off x="3791744" y="2924944"/>
            <a:ext cx="1872208" cy="216024"/>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a:cxnSpLocks/>
          </p:cNvCxnSpPr>
          <p:nvPr/>
        </p:nvCxnSpPr>
        <p:spPr>
          <a:xfrm flipV="1">
            <a:off x="3791744" y="3717032"/>
            <a:ext cx="1872208" cy="72008"/>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9384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4. Bereich Datenmodell (STA-Notation: GND-D)</a:t>
            </a:r>
          </a:p>
        </p:txBody>
      </p:sp>
      <p:sp>
        <p:nvSpPr>
          <p:cNvPr id="3" name="Textplatzhalter 2"/>
          <p:cNvSpPr>
            <a:spLocks noGrp="1"/>
          </p:cNvSpPr>
          <p:nvPr>
            <p:ph type="body" sz="quarter" idx="13"/>
          </p:nvPr>
        </p:nvSpPr>
        <p:spPr/>
        <p:txBody>
          <a:bodyPr/>
          <a:lstStyle/>
          <a:p>
            <a:pPr lvl="1"/>
            <a:r>
              <a:rPr lang="de-DE" dirty="0"/>
              <a:t>Erläuterung zu den Grundlagen des Datenmodells</a:t>
            </a:r>
          </a:p>
          <a:p>
            <a:pPr lvl="1"/>
            <a:r>
              <a:rPr lang="de-DE" dirty="0"/>
              <a:t>Datenfelder und Unterfelder für die Formate PICA, Alma und Aleph </a:t>
            </a:r>
            <a:br>
              <a:rPr lang="de-DE" dirty="0"/>
            </a:br>
            <a:r>
              <a:rPr lang="de-DE" dirty="0"/>
              <a:t>(</a:t>
            </a:r>
            <a:r>
              <a:rPr lang="de-CH" dirty="0"/>
              <a:t>≙ Erfassungsleitfäden)</a:t>
            </a:r>
            <a:endParaRPr lang="de-DE" dirty="0"/>
          </a:p>
          <a:p>
            <a:pPr lvl="1"/>
            <a:r>
              <a:rPr lang="de-DE" dirty="0"/>
              <a:t>Satztypen und </a:t>
            </a:r>
            <a:r>
              <a:rPr lang="de-DE" dirty="0" err="1"/>
              <a:t>Entitätencodierungen</a:t>
            </a:r>
            <a:endParaRPr lang="de-DE" dirty="0"/>
          </a:p>
          <a:p>
            <a:pPr lvl="1"/>
            <a:r>
              <a:rPr lang="de-DE" dirty="0"/>
              <a:t>GND-Codes für Beziehungen und </a:t>
            </a:r>
            <a:br>
              <a:rPr lang="de-DE" dirty="0"/>
            </a:br>
            <a:r>
              <a:rPr lang="de-DE" dirty="0"/>
              <a:t>abweichende Benennungen</a:t>
            </a:r>
          </a:p>
          <a:p>
            <a:pPr lvl="1"/>
            <a:r>
              <a:rPr lang="de-DE" dirty="0"/>
              <a:t>GND-Systematik</a:t>
            </a:r>
          </a:p>
          <a:p>
            <a:pPr lvl="1"/>
            <a:r>
              <a:rPr lang="de-DE" dirty="0"/>
              <a:t>Ländercodes</a:t>
            </a:r>
          </a:p>
          <a:p>
            <a:pPr lvl="1"/>
            <a:r>
              <a:rPr lang="de-DE" dirty="0"/>
              <a:t>Sprachencodes</a:t>
            </a:r>
          </a:p>
          <a:p>
            <a:pPr lvl="1"/>
            <a:r>
              <a:rPr lang="de-DE" dirty="0"/>
              <a:t>Teilbestände der GND</a:t>
            </a:r>
          </a:p>
          <a:p>
            <a:pPr lvl="1"/>
            <a:r>
              <a:rPr lang="de-DE" dirty="0"/>
              <a:t>Nutzungskennzeichen in der GND</a:t>
            </a:r>
          </a:p>
          <a:p>
            <a:pPr lvl="1"/>
            <a:r>
              <a:rPr lang="de-DE" dirty="0"/>
              <a:t>Schriftcodes</a:t>
            </a:r>
          </a:p>
        </p:txBody>
      </p:sp>
      <p:sp>
        <p:nvSpPr>
          <p:cNvPr id="4" name="Fußzeilenplatzhalter 3"/>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7</a:t>
            </a:fld>
            <a:r>
              <a:rPr lang="de-DE" dirty="0"/>
              <a:t> | 12</a:t>
            </a:r>
          </a:p>
        </p:txBody>
      </p:sp>
      <p:pic>
        <p:nvPicPr>
          <p:cNvPr id="6" name="Grafik 5"/>
          <p:cNvPicPr>
            <a:picLocks noChangeAspect="1"/>
          </p:cNvPicPr>
          <p:nvPr/>
        </p:nvPicPr>
        <p:blipFill>
          <a:blip r:embed="rId3"/>
          <a:stretch>
            <a:fillRect/>
          </a:stretch>
        </p:blipFill>
        <p:spPr>
          <a:xfrm>
            <a:off x="6095999" y="1772816"/>
            <a:ext cx="5893157" cy="3672408"/>
          </a:xfrm>
          <a:prstGeom prst="rect">
            <a:avLst/>
          </a:prstGeom>
          <a:ln>
            <a:solidFill>
              <a:schemeClr val="tx2"/>
            </a:solidFill>
          </a:ln>
        </p:spPr>
      </p:pic>
    </p:spTree>
    <p:extLst>
      <p:ext uri="{BB962C8B-B14F-4D97-AF65-F5344CB8AC3E}">
        <p14:creationId xmlns:p14="http://schemas.microsoft.com/office/powerpoint/2010/main" val="3538797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ED1F06-E5C5-AD71-BF9A-3F9B996A3993}"/>
              </a:ext>
            </a:extLst>
          </p:cNvPr>
          <p:cNvSpPr>
            <a:spLocks noGrp="1"/>
          </p:cNvSpPr>
          <p:nvPr>
            <p:ph type="title"/>
          </p:nvPr>
        </p:nvSpPr>
        <p:spPr>
          <a:xfrm>
            <a:off x="335360" y="183778"/>
            <a:ext cx="11593288" cy="508918"/>
          </a:xfrm>
        </p:spPr>
        <p:txBody>
          <a:bodyPr>
            <a:normAutofit/>
          </a:bodyPr>
          <a:lstStyle/>
          <a:p>
            <a:r>
              <a:rPr lang="de-DE" dirty="0"/>
              <a:t>5. Bereich Anwendungskontexte / Teilbestände der GND (STA-Notation: GND-AK)</a:t>
            </a:r>
          </a:p>
        </p:txBody>
      </p:sp>
      <p:sp>
        <p:nvSpPr>
          <p:cNvPr id="3" name="Textplatzhalter 2">
            <a:extLst>
              <a:ext uri="{FF2B5EF4-FFF2-40B4-BE49-F238E27FC236}">
                <a16:creationId xmlns:a16="http://schemas.microsoft.com/office/drawing/2014/main" id="{C7A6122A-2CBB-E301-BE16-A6CA3E05E628}"/>
              </a:ext>
            </a:extLst>
          </p:cNvPr>
          <p:cNvSpPr>
            <a:spLocks noGrp="1"/>
          </p:cNvSpPr>
          <p:nvPr>
            <p:ph type="body" sz="quarter" idx="13"/>
          </p:nvPr>
        </p:nvSpPr>
        <p:spPr/>
        <p:txBody>
          <a:bodyPr/>
          <a:lstStyle/>
          <a:p>
            <a:r>
              <a:rPr lang="de-DE" i="1" dirty="0"/>
              <a:t>Die Inhalte dieser Seite sind in Vorbereitung!</a:t>
            </a:r>
          </a:p>
        </p:txBody>
      </p:sp>
      <p:sp>
        <p:nvSpPr>
          <p:cNvPr id="4" name="Fußzeilenplatzhalter 3">
            <a:extLst>
              <a:ext uri="{FF2B5EF4-FFF2-40B4-BE49-F238E27FC236}">
                <a16:creationId xmlns:a16="http://schemas.microsoft.com/office/drawing/2014/main" id="{93C3FD0A-F408-20FC-4AE2-420C4F606302}"/>
              </a:ext>
            </a:extLst>
          </p:cNvPr>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a:extLst>
              <a:ext uri="{FF2B5EF4-FFF2-40B4-BE49-F238E27FC236}">
                <a16:creationId xmlns:a16="http://schemas.microsoft.com/office/drawing/2014/main" id="{5FAEE2DB-6860-5082-A912-B01B465D7451}"/>
              </a:ext>
            </a:extLst>
          </p:cNvPr>
          <p:cNvSpPr>
            <a:spLocks noGrp="1"/>
          </p:cNvSpPr>
          <p:nvPr>
            <p:ph type="sldNum" sz="quarter" idx="4"/>
          </p:nvPr>
        </p:nvSpPr>
        <p:spPr/>
        <p:txBody>
          <a:bodyPr/>
          <a:lstStyle/>
          <a:p>
            <a:fld id="{37474561-2573-4254-9F43-70AFC27DF993}" type="slidenum">
              <a:rPr lang="de-DE" b="1" smtClean="0"/>
              <a:pPr/>
              <a:t>8</a:t>
            </a:fld>
            <a:r>
              <a:rPr lang="de-DE" dirty="0"/>
              <a:t> | 12</a:t>
            </a:r>
          </a:p>
        </p:txBody>
      </p:sp>
      <p:pic>
        <p:nvPicPr>
          <p:cNvPr id="8" name="Grafik 7">
            <a:extLst>
              <a:ext uri="{FF2B5EF4-FFF2-40B4-BE49-F238E27FC236}">
                <a16:creationId xmlns:a16="http://schemas.microsoft.com/office/drawing/2014/main" id="{889B68C2-EA8B-E1F3-0B8A-BD00FAFF7993}"/>
              </a:ext>
            </a:extLst>
          </p:cNvPr>
          <p:cNvPicPr>
            <a:picLocks noChangeAspect="1"/>
          </p:cNvPicPr>
          <p:nvPr/>
        </p:nvPicPr>
        <p:blipFill>
          <a:blip r:embed="rId3"/>
          <a:stretch>
            <a:fillRect/>
          </a:stretch>
        </p:blipFill>
        <p:spPr>
          <a:xfrm>
            <a:off x="2223125" y="1988840"/>
            <a:ext cx="7745750" cy="2728183"/>
          </a:xfrm>
          <a:prstGeom prst="rect">
            <a:avLst/>
          </a:prstGeom>
          <a:ln w="12700">
            <a:solidFill>
              <a:schemeClr val="tx1"/>
            </a:solidFill>
          </a:ln>
        </p:spPr>
      </p:pic>
    </p:spTree>
    <p:extLst>
      <p:ext uri="{BB962C8B-B14F-4D97-AF65-F5344CB8AC3E}">
        <p14:creationId xmlns:p14="http://schemas.microsoft.com/office/powerpoint/2010/main" val="28259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6. Bereich GND Index</a:t>
            </a:r>
          </a:p>
        </p:txBody>
      </p:sp>
      <p:sp>
        <p:nvSpPr>
          <p:cNvPr id="3" name="Textplatzhalter 2"/>
          <p:cNvSpPr>
            <a:spLocks noGrp="1"/>
          </p:cNvSpPr>
          <p:nvPr>
            <p:ph type="body" sz="quarter" idx="13"/>
          </p:nvPr>
        </p:nvSpPr>
        <p:spPr>
          <a:xfrm>
            <a:off x="335360" y="836712"/>
            <a:ext cx="10081120" cy="5472608"/>
          </a:xfrm>
        </p:spPr>
        <p:txBody>
          <a:bodyPr/>
          <a:lstStyle/>
          <a:p>
            <a:pPr lvl="1"/>
            <a:r>
              <a:rPr lang="de-DE" dirty="0"/>
              <a:t>Weitere Informationen zum Bereich GND Index </a:t>
            </a:r>
            <a:br>
              <a:rPr lang="de-DE" dirty="0"/>
            </a:br>
            <a:r>
              <a:rPr lang="de-DE" dirty="0"/>
              <a:t>s. „Teil 1. Die STA-Dokumentationsplattform – Aufbau und Nutzung, Abschnitt 4 Suchmöglichkeiten“</a:t>
            </a:r>
          </a:p>
        </p:txBody>
      </p:sp>
      <p:sp>
        <p:nvSpPr>
          <p:cNvPr id="4" name="Fußzeilenplatzhalter 3"/>
          <p:cNvSpPr>
            <a:spLocks noGrp="1"/>
          </p:cNvSpPr>
          <p:nvPr>
            <p:ph type="ftr" sz="quarter" idx="14"/>
          </p:nvPr>
        </p:nvSpPr>
        <p:spPr/>
        <p:txBody>
          <a:bodyPr/>
          <a:lstStyle/>
          <a:p>
            <a:r>
              <a:rPr lang="de-DE" dirty="0"/>
              <a:t>Praxis-Update GND-Dokumentation | Teil 2.1 Einführung | Stand: 20.02.2026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9</a:t>
            </a:fld>
            <a:r>
              <a:rPr lang="de-DE" dirty="0"/>
              <a:t> | 12</a:t>
            </a:r>
          </a:p>
        </p:txBody>
      </p:sp>
      <p:pic>
        <p:nvPicPr>
          <p:cNvPr id="8" name="Grafik 7">
            <a:extLst>
              <a:ext uri="{FF2B5EF4-FFF2-40B4-BE49-F238E27FC236}">
                <a16:creationId xmlns:a16="http://schemas.microsoft.com/office/drawing/2014/main" id="{DCCED771-9E5B-19C0-48FF-AC3F50674EDD}"/>
              </a:ext>
            </a:extLst>
          </p:cNvPr>
          <p:cNvPicPr>
            <a:picLocks noChangeAspect="1"/>
          </p:cNvPicPr>
          <p:nvPr/>
        </p:nvPicPr>
        <p:blipFill>
          <a:blip r:embed="rId3"/>
          <a:stretch>
            <a:fillRect/>
          </a:stretch>
        </p:blipFill>
        <p:spPr>
          <a:xfrm>
            <a:off x="1343472" y="1988840"/>
            <a:ext cx="9433048" cy="4233956"/>
          </a:xfrm>
          <a:prstGeom prst="rect">
            <a:avLst/>
          </a:prstGeom>
          <a:ln w="12700">
            <a:solidFill>
              <a:schemeClr val="tx1"/>
            </a:solidFill>
          </a:ln>
        </p:spPr>
      </p:pic>
    </p:spTree>
    <p:extLst>
      <p:ext uri="{BB962C8B-B14F-4D97-AF65-F5344CB8AC3E}">
        <p14:creationId xmlns:p14="http://schemas.microsoft.com/office/powerpoint/2010/main" val="3389209763"/>
      </p:ext>
    </p:extLst>
  </p:cSld>
  <p:clrMapOvr>
    <a:masterClrMapping/>
  </p:clrMapOvr>
</p:sld>
</file>

<file path=ppt/theme/theme1.xml><?xml version="1.0" encoding="utf-8"?>
<a:theme xmlns:a="http://schemas.openxmlformats.org/drawingml/2006/main" name="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Schulungen Dokumentationsplattform">
      <a:majorFont>
        <a:latin typeface="Calibri"/>
        <a:ea typeface=""/>
        <a:cs typeface=""/>
      </a:majorFont>
      <a:minorFont>
        <a:latin typeface="Calibri"/>
        <a:ea typeface=""/>
        <a:cs typeface=""/>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0</TotalTime>
  <Words>1172</Words>
  <Application>Microsoft Office PowerPoint</Application>
  <PresentationFormat>Breitbild</PresentationFormat>
  <Paragraphs>186</Paragraphs>
  <Slides>12</Slides>
  <Notes>12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12</vt:i4>
      </vt:variant>
    </vt:vector>
  </HeadingPairs>
  <TitlesOfParts>
    <vt:vector size="18" baseType="lpstr">
      <vt:lpstr>Arial</vt:lpstr>
      <vt:lpstr>Calibri</vt:lpstr>
      <vt:lpstr>Segoe UI</vt:lpstr>
      <vt:lpstr>Segoe UI Symbol</vt:lpstr>
      <vt:lpstr>Verdana</vt:lpstr>
      <vt:lpstr>Rückblick</vt:lpstr>
      <vt:lpstr>Praxis-Update GND-Dokumentation</vt:lpstr>
      <vt:lpstr>PowerPoint-Präsentation</vt:lpstr>
      <vt:lpstr>Teil 2.1 Einführung</vt:lpstr>
      <vt:lpstr>1. Übersicht Bereiche</vt:lpstr>
      <vt:lpstr>2. Bereich Allgemeines (STA-Notation: GND-A)</vt:lpstr>
      <vt:lpstr>3. Bereich Entitätstypen (STA-Notation: STA-KL)</vt:lpstr>
      <vt:lpstr>4. Bereich Datenmodell (STA-Notation: GND-D)</vt:lpstr>
      <vt:lpstr>5. Bereich Anwendungskontexte / Teilbestände der GND (STA-Notation: GND-AK)</vt:lpstr>
      <vt:lpstr>6. Bereich GND Index</vt:lpstr>
      <vt:lpstr>7. Umgesetzte Inhalte der Informationsseite zur GND (1)</vt:lpstr>
      <vt:lpstr>7. Umgesetzte Inhalte der Informationsseite zur GND (2)</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Hemmer, Andrea</cp:lastModifiedBy>
  <cp:revision>175</cp:revision>
  <cp:lastPrinted>2026-02-25T09:21:58Z</cp:lastPrinted>
  <dcterms:created xsi:type="dcterms:W3CDTF">2014-02-18T07:01:40Z</dcterms:created>
  <dcterms:modified xsi:type="dcterms:W3CDTF">2026-03-04T10:19:45Z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a112399-b73b-40c1-8af2-919b124b9d91_Enabled">
    <vt:lpwstr>true</vt:lpwstr>
  </property>
  <property fmtid="{D5CDD505-2E9C-101B-9397-08002B2CF9AE}" pid="3" name="MSIP_Label_aa112399-b73b-40c1-8af2-919b124b9d91_SetDate">
    <vt:lpwstr>2025-10-20T12:35:49Z</vt:lpwstr>
  </property>
  <property fmtid="{D5CDD505-2E9C-101B-9397-08002B2CF9AE}" pid="4" name="MSIP_Label_aa112399-b73b-40c1-8af2-919b124b9d91_Method">
    <vt:lpwstr>Privileged</vt:lpwstr>
  </property>
  <property fmtid="{D5CDD505-2E9C-101B-9397-08002B2CF9AE}" pid="5" name="MSIP_Label_aa112399-b73b-40c1-8af2-919b124b9d91_Name">
    <vt:lpwstr>L2</vt:lpwstr>
  </property>
  <property fmtid="{D5CDD505-2E9C-101B-9397-08002B2CF9AE}" pid="6" name="MSIP_Label_aa112399-b73b-40c1-8af2-919b124b9d91_SiteId">
    <vt:lpwstr>6ae27add-8276-4a38-88c1-3a9c1f973767</vt:lpwstr>
  </property>
  <property fmtid="{D5CDD505-2E9C-101B-9397-08002B2CF9AE}" pid="7" name="MSIP_Label_aa112399-b73b-40c1-8af2-919b124b9d91_ActionId">
    <vt:lpwstr>18d9f489-2115-42dc-9386-cea91707cc92</vt:lpwstr>
  </property>
  <property fmtid="{D5CDD505-2E9C-101B-9397-08002B2CF9AE}" pid="8" name="MSIP_Label_aa112399-b73b-40c1-8af2-919b124b9d91_ContentBits">
    <vt:lpwstr>0</vt:lpwstr>
  </property>
  <property fmtid="{D5CDD505-2E9C-101B-9397-08002B2CF9AE}" pid="9" name="MSIP_Label_aa112399-b73b-40c1-8af2-919b124b9d91_Tag">
    <vt:lpwstr>10, 0, 1, 1</vt:lpwstr>
  </property>
</Properties>
</file>