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19"/>
  </p:notesMasterIdLst>
  <p:handoutMasterIdLst>
    <p:handoutMasterId r:id="rId20"/>
  </p:handoutMasterIdLst>
  <p:sldIdLst>
    <p:sldId id="297" r:id="rId2"/>
    <p:sldId id="316" r:id="rId3"/>
    <p:sldId id="314" r:id="rId4"/>
    <p:sldId id="317" r:id="rId5"/>
    <p:sldId id="299" r:id="rId6"/>
    <p:sldId id="302" r:id="rId7"/>
    <p:sldId id="308" r:id="rId8"/>
    <p:sldId id="307" r:id="rId9"/>
    <p:sldId id="320" r:id="rId10"/>
    <p:sldId id="321" r:id="rId11"/>
    <p:sldId id="330" r:id="rId12"/>
    <p:sldId id="325" r:id="rId13"/>
    <p:sldId id="323" r:id="rId14"/>
    <p:sldId id="328" r:id="rId15"/>
    <p:sldId id="329" r:id="rId16"/>
    <p:sldId id="331" r:id="rId17"/>
    <p:sldId id="337" r:id="rId18"/>
  </p:sldIdLst>
  <p:sldSz cx="12192000" cy="6858000"/>
  <p:notesSz cx="6792913" cy="99250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159B200-58A7-A00E-048D-8AC547B057F3}" name="Diedrich, Andrea" initials="DA" userId="S-1-5-21-1850807790-2674929695-3365881041-1168" providerId="AD"/>
  <p188:author id="{BAEFFB05-4360-A64B-6F1C-3B659A18F609}" name="Boldini Christoph NB" initials="CB" userId="S::christoph.boldini@nb.admin.ch::c936fa8c-9562-411c-8a47-a7320246ef36" providerId="AD"/>
  <p188:author id="{587F4F7E-9B7A-BB9C-C49A-F31389E24CB3}" name="Hemmer, Andrea" initials="HA" userId="S-1-5-21-4090422829-317704102-417619242-1833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mmer, Andrea" initials="HA" lastIdx="6" clrIdx="0">
    <p:extLst>
      <p:ext uri="{19B8F6BF-5375-455C-9EA6-DF929625EA0E}">
        <p15:presenceInfo xmlns:p15="http://schemas.microsoft.com/office/powerpoint/2012/main" userId="S-1-5-21-4090422829-317704102-417619242-183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FF"/>
    <a:srgbClr val="007EEF"/>
    <a:srgbClr val="ED7B15"/>
    <a:srgbClr val="FB8630"/>
    <a:srgbClr val="FFA100"/>
    <a:srgbClr val="FF9933"/>
    <a:srgbClr val="FF9900"/>
    <a:srgbClr val="FF6600"/>
    <a:srgbClr val="CC6600"/>
    <a:srgbClr val="E68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02" autoAdjust="0"/>
    <p:restoredTop sz="48829" autoAdjust="0"/>
  </p:normalViewPr>
  <p:slideViewPr>
    <p:cSldViewPr>
      <p:cViewPr varScale="1">
        <p:scale>
          <a:sx n="52" d="100"/>
          <a:sy n="52" d="100"/>
        </p:scale>
        <p:origin x="289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84" y="54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3595" cy="496253"/>
          </a:xfrm>
          <a:prstGeom prst="rect">
            <a:avLst/>
          </a:prstGeom>
        </p:spPr>
        <p:txBody>
          <a:bodyPr vert="horz" lIns="91403" tIns="45702" rIns="91403" bIns="45702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7746" y="0"/>
            <a:ext cx="2943595" cy="496253"/>
          </a:xfrm>
          <a:prstGeom prst="rect">
            <a:avLst/>
          </a:prstGeom>
        </p:spPr>
        <p:txBody>
          <a:bodyPr vert="horz" lIns="91403" tIns="45702" rIns="91403" bIns="45702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04.03.2026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7074"/>
            <a:ext cx="2943595" cy="496253"/>
          </a:xfrm>
          <a:prstGeom prst="rect">
            <a:avLst/>
          </a:prstGeom>
        </p:spPr>
        <p:txBody>
          <a:bodyPr vert="horz" lIns="91403" tIns="45702" rIns="91403" bIns="45702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7746" y="9427074"/>
            <a:ext cx="2943595" cy="496253"/>
          </a:xfrm>
          <a:prstGeom prst="rect">
            <a:avLst/>
          </a:prstGeom>
        </p:spPr>
        <p:txBody>
          <a:bodyPr vert="horz" lIns="91403" tIns="45702" rIns="91403" bIns="45702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3595" cy="496253"/>
          </a:xfrm>
          <a:prstGeom prst="rect">
            <a:avLst/>
          </a:prstGeom>
        </p:spPr>
        <p:txBody>
          <a:bodyPr vert="horz" lIns="91403" tIns="45702" rIns="91403" bIns="45702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7746" y="0"/>
            <a:ext cx="2943595" cy="496253"/>
          </a:xfrm>
          <a:prstGeom prst="rect">
            <a:avLst/>
          </a:prstGeom>
        </p:spPr>
        <p:txBody>
          <a:bodyPr vert="horz" lIns="91403" tIns="45702" rIns="91403" bIns="45702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04.03.2026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5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3" tIns="45702" rIns="91403" bIns="45702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292" y="4714399"/>
            <a:ext cx="5434330" cy="4466272"/>
          </a:xfrm>
          <a:prstGeom prst="rect">
            <a:avLst/>
          </a:prstGeom>
        </p:spPr>
        <p:txBody>
          <a:bodyPr vert="horz" lIns="91403" tIns="45702" rIns="91403" bIns="45702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7074"/>
            <a:ext cx="2943595" cy="496253"/>
          </a:xfrm>
          <a:prstGeom prst="rect">
            <a:avLst/>
          </a:prstGeom>
        </p:spPr>
        <p:txBody>
          <a:bodyPr vert="horz" lIns="91403" tIns="45702" rIns="91403" bIns="45702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7746" y="9427074"/>
            <a:ext cx="2943595" cy="496253"/>
          </a:xfrm>
          <a:prstGeom prst="rect">
            <a:avLst/>
          </a:prstGeom>
        </p:spPr>
        <p:txBody>
          <a:bodyPr vert="horz" lIns="91403" tIns="45702" rIns="91403" bIns="45702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8900" y="744538"/>
            <a:ext cx="6615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653" indent="-28563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543" indent="-2285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560" indent="-2285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577" indent="-2285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594" indent="-2285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611" indent="-2285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628" indent="-2285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46" indent="-2285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142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034">
              <a:defRPr/>
            </a:pPr>
            <a:r>
              <a:rPr lang="de-DE" sz="1400" dirty="0"/>
              <a:t>Die Informationen zum GND-</a:t>
            </a:r>
            <a:r>
              <a:rPr lang="de-DE" sz="1400" dirty="0" err="1"/>
              <a:t>Systematikleitfaden</a:t>
            </a:r>
            <a:r>
              <a:rPr lang="de-DE" sz="1400" dirty="0"/>
              <a:t> sind ebenfalls im Bereich „Allgemeines“ im Abschnitt „Übergreifende Regelungen“ verlinkt.    [KLICKEN]</a:t>
            </a:r>
          </a:p>
          <a:p>
            <a:pPr defTabSz="914034">
              <a:defRPr/>
            </a:pPr>
            <a:endParaRPr lang="de-DE" sz="1400" dirty="0"/>
          </a:p>
          <a:p>
            <a:pPr defTabSz="914034">
              <a:defRPr/>
            </a:pPr>
            <a:r>
              <a:rPr lang="de-DE" sz="1400" dirty="0"/>
              <a:t>Auf der Seite „GND-</a:t>
            </a:r>
            <a:r>
              <a:rPr lang="de-DE" sz="1400" dirty="0" err="1"/>
              <a:t>Systematikleitfaden</a:t>
            </a:r>
            <a:r>
              <a:rPr lang="de-DE" sz="1400" dirty="0"/>
              <a:t>“ wird im Abschnitt „Einleitung“ die Funktion des Leitfadens erklärt. </a:t>
            </a:r>
          </a:p>
          <a:p>
            <a:pPr defTabSz="914034">
              <a:defRPr/>
            </a:pPr>
            <a:r>
              <a:rPr lang="de-DE" sz="1400" dirty="0"/>
              <a:t>Es sind die „Leitlinien zur begriffsinhaltlichen Klassifikation“ und die „Gliederung  der Beschreibungen aller GND-Notationen“ wie im bisherigen Leitfaden abgedruckt.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424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dirty="0"/>
              <a:t>Der Hauptteil des GND-</a:t>
            </a:r>
            <a:r>
              <a:rPr lang="de-DE" sz="1400" dirty="0" err="1"/>
              <a:t>Systematikleitfadens</a:t>
            </a:r>
            <a:r>
              <a:rPr lang="de-DE" sz="1400" dirty="0"/>
              <a:t> enthält die Übersicht der Notationen. [KLICKEN]</a:t>
            </a:r>
          </a:p>
          <a:p>
            <a:endParaRPr lang="de-DE" sz="1400" dirty="0"/>
          </a:p>
          <a:p>
            <a:r>
              <a:rPr lang="de-DE" sz="1400" dirty="0"/>
              <a:t>Über die übergeordneten Systemstellen kann man zu den einzelnen untergeordneten Notationen und deren Beschreibung gelangen. [KLICKEN]</a:t>
            </a:r>
          </a:p>
          <a:p>
            <a:endParaRPr lang="de-DE" sz="1400" dirty="0"/>
          </a:p>
          <a:p>
            <a:r>
              <a:rPr lang="de-DE" sz="1400" dirty="0"/>
              <a:t>Die Angaben unter „Status“ sind zu beachten! Zum Beispiel dient die oberste Hierarchieebene der Systemstellen oft nur als Überschrift und wird nicht als Notation verwendet.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1957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dirty="0"/>
              <a:t>Das im Leitfaden enthaltene Register enthält eine alphabetische Liste der Benennungen zum Zugriff auf die Notationen.</a:t>
            </a:r>
          </a:p>
          <a:p>
            <a:endParaRPr lang="de-DE" sz="1400" dirty="0"/>
          </a:p>
          <a:p>
            <a:r>
              <a:rPr lang="de-DE" sz="1400" dirty="0"/>
              <a:t>Sowohl der Hauptteil als auch das Register im GND-</a:t>
            </a:r>
            <a:r>
              <a:rPr lang="de-DE" sz="1400" dirty="0" err="1"/>
              <a:t>Systematikleitfaden</a:t>
            </a:r>
            <a:r>
              <a:rPr lang="de-DE" sz="1400" dirty="0"/>
              <a:t> sind identisch mit der GND-Systematik, die über den Bereich „Datenmodell“ im Abschnitt „GND-Systematik“ oder direkt unter GND-VW-SYSTEMATIK zugänglich ist.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4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dirty="0"/>
              <a:t>Die Regelungen der bisherigen „Individualisierungsrichtlinie“ (EH-P-16) sind nun im Bereich „Allgemeines“ im Abschnitt „Regelungen für einzelne Entitätstypen“ auf der Seite „Individualisierung von Personen“ abgelegt.   </a:t>
            </a:r>
          </a:p>
          <a:p>
            <a:endParaRPr lang="de-DE" sz="1400" dirty="0"/>
          </a:p>
          <a:p>
            <a:r>
              <a:rPr lang="de-DE" sz="1400" dirty="0"/>
              <a:t>[KLICKEN]</a:t>
            </a:r>
          </a:p>
          <a:p>
            <a:endParaRPr lang="de-DE" sz="1400" dirty="0"/>
          </a:p>
          <a:p>
            <a:r>
              <a:rPr lang="de-DE" sz="1400" dirty="0"/>
              <a:t>Die Seite enthält die Festlegungen, welche Merkmale beim Anlegen von Personennormsätzen mindestens zu erfassen sind.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524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dirty="0"/>
              <a:t>Die einzelnen Merkmale sind im Abschnitt „Individualisierungsmerkmale“ in Listenform den Gruppen 1 und 2 zugeordnet.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2543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dirty="0"/>
              <a:t>Im Abschnitt „Anwendung“ sind die Minimal-Vorgaben für Personendatensätze der einzelnen Level aufgeführt.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3582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9291" y="4714359"/>
            <a:ext cx="5434330" cy="4466272"/>
          </a:xfrm>
        </p:spPr>
        <p:txBody>
          <a:bodyPr/>
          <a:lstStyle/>
          <a:p>
            <a:r>
              <a:rPr lang="de-DE" sz="1400" dirty="0"/>
              <a:t>Die Liste der Gattungsbegriffe für Verwaltungseinheiten ist im Bereich „Allgemeines“ im Abschnitt „Regelungen für einzelne Entitätstypen“ verlinkt.</a:t>
            </a:r>
          </a:p>
          <a:p>
            <a:endParaRPr lang="de-DE" sz="1400" dirty="0"/>
          </a:p>
          <a:p>
            <a:r>
              <a:rPr lang="de-DE" sz="1400" dirty="0"/>
              <a:t>[KLICKEN]</a:t>
            </a:r>
          </a:p>
          <a:p>
            <a:endParaRPr lang="de-DE" sz="1400" dirty="0"/>
          </a:p>
          <a:p>
            <a:r>
              <a:rPr lang="de-DE" sz="1400" dirty="0"/>
              <a:t>Sie gliedert sich in </a:t>
            </a:r>
            <a:r>
              <a:rPr lang="de-DE" sz="1400"/>
              <a:t>drei Teile</a:t>
            </a:r>
            <a:r>
              <a:rPr lang="de-DE" sz="1400" dirty="0"/>
              <a:t>:</a:t>
            </a:r>
            <a:r>
              <a:rPr lang="de-DE" sz="1400"/>
              <a:t> </a:t>
            </a:r>
            <a:r>
              <a:rPr lang="de-DE" sz="1400" dirty="0"/>
              <a:t>[KLICKEN]</a:t>
            </a:r>
          </a:p>
          <a:p>
            <a:endParaRPr lang="de-DE" sz="1400" dirty="0"/>
          </a:p>
          <a:p>
            <a:pPr marL="171381" indent="-171381">
              <a:buFontTx/>
              <a:buChar char="-"/>
            </a:pPr>
            <a:r>
              <a:rPr lang="de-DE" sz="1400" dirty="0"/>
              <a:t>Verwaltungseinheiten von Gebietskörperschaften</a:t>
            </a:r>
          </a:p>
          <a:p>
            <a:pPr marL="171381" indent="-171381">
              <a:buFontTx/>
              <a:buChar char="-"/>
            </a:pPr>
            <a:r>
              <a:rPr lang="de-DE" sz="1400" dirty="0"/>
              <a:t>Geistliche Reichsfürstentümer und Gebietskörperschaften der Ostkirchen</a:t>
            </a:r>
          </a:p>
          <a:p>
            <a:pPr marL="171381" indent="-171381">
              <a:buFontTx/>
              <a:buChar char="-"/>
            </a:pPr>
            <a:r>
              <a:rPr lang="de-DE" sz="1400" dirty="0"/>
              <a:t>Religiöse Verwaltungseinheiten, z. B. Diözesen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43949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658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Teil 2.2 Bereich Allgemeines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4075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034">
              <a:defRPr/>
            </a:pPr>
            <a:r>
              <a:rPr lang="de-DE" sz="1400" dirty="0">
                <a:latin typeface="Segoe UI" panose="020B0502040204020203" pitchFamily="34" charset="0"/>
              </a:rPr>
              <a:t>In dieser Präsentation werden einzelne Dokumente </a:t>
            </a:r>
            <a:r>
              <a:rPr lang="de-DE" sz="1400" dirty="0" smtClean="0">
                <a:latin typeface="Segoe UI" panose="020B0502040204020203" pitchFamily="34" charset="0"/>
              </a:rPr>
              <a:t>(allerdings nicht </a:t>
            </a:r>
            <a:r>
              <a:rPr lang="de-DE" sz="1400" dirty="0">
                <a:latin typeface="Segoe UI" panose="020B0502040204020203" pitchFamily="34" charset="0"/>
              </a:rPr>
              <a:t>alle!) aus dem Bereich "GND Allgemeines" ausführlicher vorgestellt.</a:t>
            </a:r>
          </a:p>
          <a:p>
            <a:pPr defTabSz="914034">
              <a:defRPr/>
            </a:pPr>
            <a:endParaRPr lang="de-DE" sz="1400" dirty="0">
              <a:latin typeface="Segoe UI" panose="020B0502040204020203" pitchFamily="34" charset="0"/>
            </a:endParaRPr>
          </a:p>
          <a:p>
            <a:pPr marL="285636" indent="-285636" defTabSz="914034">
              <a:buFont typeface="Arial" panose="020B0604020202020204" pitchFamily="34" charset="0"/>
              <a:buChar char="•"/>
              <a:defRPr/>
            </a:pPr>
            <a:r>
              <a:rPr lang="de-DE" sz="1400" dirty="0">
                <a:latin typeface="Segoe UI" panose="020B0502040204020203" pitchFamily="34" charset="0"/>
              </a:rPr>
              <a:t>Der Abschnitt Redaktion</a:t>
            </a:r>
          </a:p>
          <a:p>
            <a:pPr marL="285636" indent="-285636" defTabSz="914034">
              <a:buFont typeface="Arial" panose="020B0604020202020204" pitchFamily="34" charset="0"/>
              <a:buChar char="•"/>
              <a:defRPr/>
            </a:pPr>
            <a:r>
              <a:rPr lang="de-DE" sz="1400" dirty="0">
                <a:latin typeface="Segoe UI" panose="020B0502040204020203" pitchFamily="34" charset="0"/>
              </a:rPr>
              <a:t>Der Ländercode in der GND-Dokumentation</a:t>
            </a:r>
          </a:p>
          <a:p>
            <a:pPr marL="285636" indent="-285636" defTabSz="914034">
              <a:buFont typeface="Arial" panose="020B0604020202020204" pitchFamily="34" charset="0"/>
              <a:buChar char="•"/>
              <a:defRPr/>
            </a:pPr>
            <a:r>
              <a:rPr lang="de-DE" sz="1400" dirty="0">
                <a:latin typeface="Segoe UI" panose="020B0502040204020203" pitchFamily="34" charset="0"/>
              </a:rPr>
              <a:t>Informationen zu Deskriptionszeichen</a:t>
            </a:r>
          </a:p>
          <a:p>
            <a:pPr marL="285636" indent="-285636" defTabSz="914034">
              <a:buFont typeface="Arial" panose="020B0604020202020204" pitchFamily="34" charset="0"/>
              <a:buChar char="•"/>
              <a:defRPr/>
            </a:pPr>
            <a:r>
              <a:rPr lang="de-DE" sz="1400" dirty="0">
                <a:latin typeface="Segoe UI" panose="020B0502040204020203" pitchFamily="34" charset="0"/>
              </a:rPr>
              <a:t>Der GND-</a:t>
            </a:r>
            <a:r>
              <a:rPr lang="de-DE" sz="1400" dirty="0" err="1">
                <a:latin typeface="Segoe UI" panose="020B0502040204020203" pitchFamily="34" charset="0"/>
              </a:rPr>
              <a:t>Systematikleitfaden</a:t>
            </a:r>
            <a:endParaRPr lang="de-DE" sz="1400" dirty="0">
              <a:latin typeface="Segoe UI" panose="020B0502040204020203" pitchFamily="34" charset="0"/>
            </a:endParaRPr>
          </a:p>
          <a:p>
            <a:pPr marL="285636" indent="-285636" defTabSz="914034">
              <a:buFont typeface="Arial" panose="020B0604020202020204" pitchFamily="34" charset="0"/>
              <a:buChar char="•"/>
              <a:defRPr/>
            </a:pPr>
            <a:r>
              <a:rPr lang="de-DE" sz="1400" dirty="0">
                <a:latin typeface="Segoe UI" panose="020B0502040204020203" pitchFamily="34" charset="0"/>
              </a:rPr>
              <a:t>Die Seite „Individualisierung von Personen“ (bisher „Individualisierungsrichtlinie“)</a:t>
            </a:r>
          </a:p>
          <a:p>
            <a:pPr marL="285636" indent="-285636" defTabSz="914034">
              <a:buFont typeface="Arial" panose="020B0604020202020204" pitchFamily="34" charset="0"/>
              <a:buChar char="•"/>
              <a:defRPr/>
            </a:pPr>
            <a:r>
              <a:rPr lang="de-DE" sz="1400" dirty="0">
                <a:latin typeface="Segoe UI" panose="020B0502040204020203" pitchFamily="34" charset="0"/>
              </a:rPr>
              <a:t>Die Liste der Gattungsbegriffe für Verwaltungseinheiten</a:t>
            </a:r>
          </a:p>
          <a:p>
            <a:pPr defTabSz="914034">
              <a:defRPr/>
            </a:pPr>
            <a:endParaRPr lang="de-DE" sz="1800" dirty="0">
              <a:latin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983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dirty="0"/>
              <a:t>Die Unterlagen, die für den Abschnitt „Redaktion“ vorgesehen sind, wurden bisher noch nicht in die GND-Dokumentation übertragen.</a:t>
            </a:r>
          </a:p>
          <a:p>
            <a:endParaRPr lang="de-DE" sz="1400" dirty="0"/>
          </a:p>
          <a:p>
            <a:r>
              <a:rPr lang="de-DE" sz="1400" dirty="0"/>
              <a:t>Sie stehen bis auf Weiteres auf der GND-Informationsseite zur Verfügung.</a:t>
            </a:r>
          </a:p>
          <a:p>
            <a:endParaRPr lang="de-DE" sz="1400" dirty="0"/>
          </a:p>
          <a:p>
            <a:r>
              <a:rPr lang="de-DE" sz="1400" dirty="0"/>
              <a:t>Das betrifft u. a. die GND-Redaktionsanleitung sowie vor allem Dokumente, die für Verbundredaktionen (Level 1) relevant sind, z. B. </a:t>
            </a:r>
          </a:p>
          <a:p>
            <a:pPr marL="171381" indent="-171381">
              <a:buFont typeface="Arial" panose="020B0604020202020204" pitchFamily="34" charset="0"/>
              <a:buChar char="•"/>
            </a:pPr>
            <a:r>
              <a:rPr lang="de-DE" sz="1400" dirty="0"/>
              <a:t>Die Seite zur Mailboxadressierung</a:t>
            </a:r>
          </a:p>
          <a:p>
            <a:pPr marL="171381" indent="-171381">
              <a:buFont typeface="Arial" panose="020B0604020202020204" pitchFamily="34" charset="0"/>
              <a:buChar char="•"/>
            </a:pPr>
            <a:r>
              <a:rPr lang="de-DE" sz="1400" dirty="0"/>
              <a:t>Die Liste der Sprachredaktionen</a:t>
            </a:r>
          </a:p>
          <a:p>
            <a:pPr marL="171381" indent="-171381">
              <a:buFont typeface="Arial" panose="020B0604020202020204" pitchFamily="34" charset="0"/>
              <a:buChar char="•"/>
            </a:pPr>
            <a:r>
              <a:rPr lang="de-DE" sz="1400" dirty="0"/>
              <a:t>Die Anleitung zur Bearbeitung von Kandidaten in der </a:t>
            </a:r>
            <a:r>
              <a:rPr lang="de-DE" sz="1400" dirty="0" err="1"/>
              <a:t>WinIBW</a:t>
            </a:r>
            <a:endParaRPr lang="de-DE" sz="1400" dirty="0"/>
          </a:p>
          <a:p>
            <a:pPr marL="171381" indent="-171381">
              <a:buFont typeface="Arial" panose="020B0604020202020204" pitchFamily="34" charset="0"/>
              <a:buChar char="•"/>
            </a:pPr>
            <a:r>
              <a:rPr lang="de-DE" sz="1400" dirty="0"/>
              <a:t>u. a.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66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dirty="0"/>
              <a:t>Auf den folgenden Folien werden die unterschiedlichen Zugänge zu Informationen bzgl. der Ländercode-Vergabe vorgestellt.</a:t>
            </a:r>
          </a:p>
          <a:p>
            <a:endParaRPr lang="de-DE" sz="1400" dirty="0"/>
          </a:p>
          <a:p>
            <a:r>
              <a:rPr lang="de-DE" sz="1400" dirty="0"/>
              <a:t>Die Seite „Der Ländercode in der GND – Leitfaden zu seiner Vergabe“ ersetzt den bisherigen „Ländercodeleitfaden“ und ist im Bereich „Allgemeines“ im Abschnitt „Übergreifende Regelungen“ verlinkt. </a:t>
            </a:r>
          </a:p>
          <a:p>
            <a:endParaRPr lang="de-DE" sz="1400" dirty="0"/>
          </a:p>
          <a:p>
            <a:r>
              <a:rPr lang="de-DE" sz="1400" dirty="0"/>
              <a:t>[KLICKEN]</a:t>
            </a:r>
          </a:p>
          <a:p>
            <a:endParaRPr lang="de-DE" sz="1400" dirty="0"/>
          </a:p>
          <a:p>
            <a:r>
              <a:rPr lang="de-DE" sz="1400" dirty="0"/>
              <a:t>Die Seite gliedert sich in</a:t>
            </a:r>
          </a:p>
          <a:p>
            <a:pPr marL="171381" indent="-171381">
              <a:buFont typeface="Arial" panose="020B0604020202020204" pitchFamily="34" charset="0"/>
              <a:buChar char="•"/>
            </a:pPr>
            <a:r>
              <a:rPr lang="de-DE" sz="1400" dirty="0"/>
              <a:t>Allgemeine Informationen zum Ländercode und dessen Verwendung in der GND</a:t>
            </a:r>
          </a:p>
          <a:p>
            <a:pPr marL="171381" indent="-171381">
              <a:buFont typeface="Arial" panose="020B0604020202020204" pitchFamily="34" charset="0"/>
              <a:buChar char="•"/>
            </a:pPr>
            <a:r>
              <a:rPr lang="de-DE" sz="1400" dirty="0"/>
              <a:t>Die Verwendung bei einzelnen Entitätstypen</a:t>
            </a:r>
          </a:p>
          <a:p>
            <a:pPr marL="171381" indent="-171381">
              <a:buFont typeface="Arial" panose="020B0604020202020204" pitchFamily="34" charset="0"/>
              <a:buChar char="•"/>
            </a:pPr>
            <a:r>
              <a:rPr lang="de-DE" sz="1400" dirty="0"/>
              <a:t>Informationen zu benutzerdefinierten Codes für die GND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5386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dirty="0"/>
              <a:t>Die einzelnen Ländercodes sind als Vorgabewerte in der STA-Dokumentationsplattform hinterlegt.</a:t>
            </a:r>
          </a:p>
          <a:p>
            <a:endParaRPr lang="de-DE" sz="1400" dirty="0"/>
          </a:p>
          <a:p>
            <a:r>
              <a:rPr lang="de-DE" sz="1400" dirty="0"/>
              <a:t>Die Liste der Ländercodes kann über die folgenden Wege aufgerufen werden:</a:t>
            </a:r>
          </a:p>
          <a:p>
            <a:endParaRPr lang="de-DE" sz="1400" dirty="0"/>
          </a:p>
          <a:p>
            <a:pPr marL="171381" indent="-171381">
              <a:buFont typeface="Arial" panose="020B0604020202020204" pitchFamily="34" charset="0"/>
              <a:buChar char="•"/>
            </a:pPr>
            <a:r>
              <a:rPr lang="de-DE" sz="1400" dirty="0"/>
              <a:t>Über die Verlinkung „Ländercode“ ganz oben im Leitfaden bei „Allgemeines zum Ländercode ISO 3166“     [KLICKEN]</a:t>
            </a:r>
          </a:p>
          <a:p>
            <a:pPr marL="171381" indent="-171381">
              <a:buFont typeface="Arial" panose="020B0604020202020204" pitchFamily="34" charset="0"/>
              <a:buChar char="•"/>
            </a:pPr>
            <a:r>
              <a:rPr lang="de-DE" sz="1400" dirty="0"/>
              <a:t>Direkt über die STA-Notation GND-VW-LC           [KLICKEN]</a:t>
            </a:r>
          </a:p>
          <a:p>
            <a:pPr marL="171381" indent="-171381">
              <a:buFont typeface="Arial" panose="020B0604020202020204" pitchFamily="34" charset="0"/>
              <a:buChar char="•"/>
            </a:pPr>
            <a:r>
              <a:rPr lang="de-DE" sz="1400" dirty="0"/>
              <a:t>Und über die Suche nach „Ländercode“ im GND-Index sowie über die allgemeine Suche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0786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dirty="0"/>
              <a:t>In der Liste der Ländercodes sind die Codes systematisch gruppiert aufgeführt. [KLICKEN]</a:t>
            </a:r>
          </a:p>
          <a:p>
            <a:endParaRPr lang="de-DE" sz="1400" dirty="0"/>
          </a:p>
          <a:p>
            <a:r>
              <a:rPr lang="de-DE" sz="1400" dirty="0"/>
              <a:t>Über die Kontinent-Ebene [KLICKEN] führt der Link auf die Liste der einzelnen Länder und, wenn vorhanden, [KLICKEN] weiter zur Liste auf Bundesland-Ebene.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3563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dirty="0">
                <a:latin typeface="+mj-lt"/>
              </a:rPr>
              <a:t>Die Suche nach konkreten Ländercodes </a:t>
            </a:r>
            <a:r>
              <a:rPr lang="de-DE" sz="1400" dirty="0"/>
              <a:t>[KLICKEN] </a:t>
            </a:r>
            <a:r>
              <a:rPr lang="de-DE" sz="1400" dirty="0">
                <a:latin typeface="+mj-lt"/>
              </a:rPr>
              <a:t>oder Länder-Benennungen </a:t>
            </a:r>
            <a:r>
              <a:rPr lang="de-DE" sz="1400" dirty="0"/>
              <a:t>[KLICKEN] </a:t>
            </a:r>
            <a:r>
              <a:rPr lang="de-DE" sz="1400" dirty="0">
                <a:latin typeface="+mj-lt"/>
              </a:rPr>
              <a:t>ist über den GND-Index möglich.</a:t>
            </a:r>
          </a:p>
          <a:p>
            <a:endParaRPr lang="de-DE" sz="1400" dirty="0">
              <a:latin typeface="+mj-lt"/>
            </a:endParaRPr>
          </a:p>
          <a:p>
            <a:pPr defTabSz="914034">
              <a:defRPr/>
            </a:pPr>
            <a:r>
              <a:rPr lang="de-DE" sz="1400" dirty="0">
                <a:latin typeface="+mj-lt"/>
              </a:rPr>
              <a:t>Die einzelnen Codes und Länder-Benennungen können natürlich auch in der normalen Suche gefunden werden, allerdings können sie da nicht gefiltert werden.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615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dirty="0"/>
              <a:t>Die Informationen zu Deskriptionszeichen in der GND sind auch im Bereich „Allgemeines“ im Abschnitt „Übergreifende Regelungen“ verlinkt.  [KLICKEN]</a:t>
            </a:r>
          </a:p>
          <a:p>
            <a:endParaRPr lang="de-DE" sz="1400" dirty="0"/>
          </a:p>
          <a:p>
            <a:r>
              <a:rPr lang="de-DE" sz="1400" dirty="0"/>
              <a:t>Die Seite „Deskriptionszeichen“ enthält Aussagen zu Zeichen, die zur Trennung zu verwenden sind, wenn unterschiedliche Datenelemente innerhalb eines Unterfeldes erfasst werden.</a:t>
            </a:r>
          </a:p>
          <a:p>
            <a:endParaRPr lang="de-DE" sz="1400" dirty="0"/>
          </a:p>
          <a:p>
            <a:r>
              <a:rPr lang="de-DE" sz="1400" dirty="0"/>
              <a:t>Die Aussagen sind aufgeteilt nach den einzelnen Entitätstypen.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9261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024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b="1" dirty="0"/>
          </a:p>
          <a:p>
            <a:fld id="{D30E3F81-6584-4C85-9656-782DA1C6B3A8}" type="slidenum">
              <a:rPr lang="de-DE" b="1" smtClean="0"/>
              <a:pPr/>
              <a:t>‹Nr.›</a:t>
            </a:fld>
            <a:r>
              <a:rPr lang="de-DE" dirty="0"/>
              <a:t> | 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81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b="1" dirty="0"/>
          </a:p>
          <a:p>
            <a:fld id="{D30E3F81-6584-4C85-9656-782DA1C6B3A8}" type="slidenum">
              <a:rPr lang="de-DE" b="1" smtClean="0"/>
              <a:pPr/>
              <a:t>‹Nr.›</a:t>
            </a:fld>
            <a:r>
              <a:rPr lang="de-DE" dirty="0"/>
              <a:t> | 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456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183778"/>
            <a:ext cx="11521280" cy="508918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35360" y="836712"/>
            <a:ext cx="11521280" cy="5472608"/>
          </a:xfr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  <a:latin typeface="+mj-lt"/>
                <a:cs typeface="Segoe UI" panose="020B0502040204020203" pitchFamily="34" charset="0"/>
              </a:defRPr>
            </a:lvl1pPr>
            <a:lvl2pPr marL="658368" indent="-457200">
              <a:buClr>
                <a:schemeClr val="tx1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j-lt"/>
                <a:cs typeface="Segoe UI" panose="020B0502040204020203" pitchFamily="34" charset="0"/>
              </a:defRPr>
            </a:lvl2pPr>
            <a:lvl3pPr marL="726948" indent="-342900">
              <a:buClr>
                <a:schemeClr val="tx1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j-lt"/>
                <a:cs typeface="Segoe UI" panose="020B0502040204020203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623392" y="6376244"/>
            <a:ext cx="8160907" cy="365125"/>
          </a:xfrm>
        </p:spPr>
        <p:txBody>
          <a:bodyPr/>
          <a:lstStyle>
            <a:lvl1pPr algn="l">
              <a:defRPr cap="none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648395" y="6376244"/>
            <a:ext cx="19340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7474561-2573-4254-9F43-70AFC27DF993}" type="slidenum">
              <a:rPr lang="de-DE" b="1" smtClean="0"/>
              <a:pPr/>
              <a:t>‹Nr.›</a:t>
            </a:fld>
            <a:r>
              <a:rPr lang="de-DE" dirty="0"/>
              <a:t> | 17</a:t>
            </a:r>
          </a:p>
        </p:txBody>
      </p:sp>
    </p:spTree>
    <p:extLst>
      <p:ext uri="{BB962C8B-B14F-4D97-AF65-F5344CB8AC3E}">
        <p14:creationId xmlns:p14="http://schemas.microsoft.com/office/powerpoint/2010/main" val="674410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767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721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169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26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92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3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978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noFill/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302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/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537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ta.dnb.de/doc/GND-VW-SYSTEMATIK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png"/><Relationship Id="rId5" Type="http://schemas.openxmlformats.org/officeDocument/2006/relationships/hyperlink" Target="https://creativecommons.org/publicdomain/zero/1.0/" TargetMode="External"/><Relationship Id="rId4" Type="http://schemas.openxmlformats.org/officeDocument/2006/relationships/hyperlink" Target="https://pixabay.com/no/sp%C3%B8rsm%C3%A5lstegn-sp%C3%B8rsm%C3%A5l-svar-1020165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spaces/ILTIS/pages/90411323/Informationsseite+zur+GND#InformationsseitezurGND-Redaktion,UmgangmitAltdaten,RangfolgederNachschlagewerkeusw.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ta.dnb.de/doc/GND-A-L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ta.dnb.de/doc/GND-VW-LC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2135188" y="1041401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3114990" y="3002330"/>
            <a:ext cx="6057900" cy="697766"/>
          </a:xfrm>
        </p:spPr>
        <p:txBody>
          <a:bodyPr>
            <a:normAutofit fontScale="90000"/>
          </a:bodyPr>
          <a:lstStyle/>
          <a:p>
            <a:pPr algn="ctr"/>
            <a:r>
              <a:rPr lang="de-DE" altLang="de-DE" sz="3600" b="1" spc="300" dirty="0">
                <a:ea typeface="Verdana" pitchFamily="34" charset="0"/>
                <a:cs typeface="Segoe UI" panose="020B0502040204020203" pitchFamily="34" charset="0"/>
              </a:rPr>
              <a:t>Praxis-Update</a:t>
            </a:r>
            <a:br>
              <a:rPr lang="de-DE" altLang="de-DE" sz="3600" b="1" spc="300" dirty="0">
                <a:ea typeface="Verdana" pitchFamily="34" charset="0"/>
                <a:cs typeface="Segoe UI" panose="020B0502040204020203" pitchFamily="34" charset="0"/>
              </a:rPr>
            </a:br>
            <a:r>
              <a:rPr lang="de-DE" altLang="de-DE" sz="3600" b="1" spc="300" dirty="0">
                <a:ea typeface="Verdana" pitchFamily="34" charset="0"/>
                <a:cs typeface="Segoe UI" panose="020B0502040204020203" pitchFamily="34" charset="0"/>
              </a:rPr>
              <a:t>GND-Dokumentation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739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188" y="1412876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276" y="1771651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445079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5472113" y="5129548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9" y="4254501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75" y="3108326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2571119" y="1891566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8867648" y="3921127"/>
            <a:ext cx="1650927" cy="35877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665" y="4765340"/>
            <a:ext cx="908720" cy="90872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18"/>
          <a:stretch/>
        </p:blipFill>
        <p:spPr>
          <a:xfrm>
            <a:off x="6748394" y="4804710"/>
            <a:ext cx="1440000" cy="48874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732" y="2343022"/>
            <a:ext cx="1440000" cy="55905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572" y="1365763"/>
            <a:ext cx="1440000" cy="408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21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D1C8F2-C325-A1C6-F70D-0F81AC4F7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4. GND-</a:t>
            </a:r>
            <a:r>
              <a:rPr lang="de-DE" sz="2800" dirty="0" err="1"/>
              <a:t>Systematikleitfaden</a:t>
            </a:r>
            <a:r>
              <a:rPr lang="de-DE" sz="2800" dirty="0"/>
              <a:t> (1)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F9A08C1-EDE5-68BF-8F53-C452124659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Einleitung: </a:t>
            </a:r>
            <a:br>
              <a:rPr lang="de-DE" dirty="0"/>
            </a:br>
            <a:r>
              <a:rPr lang="de-DE" dirty="0"/>
              <a:t>erklärt Funktion des Leitfadens sowie </a:t>
            </a:r>
            <a:br>
              <a:rPr lang="de-DE" dirty="0"/>
            </a:br>
            <a:r>
              <a:rPr lang="de-DE" dirty="0"/>
              <a:t>Leitlinien zur begriffsinhaltlichen Klassifikation und</a:t>
            </a:r>
            <a:br>
              <a:rPr lang="de-DE" dirty="0"/>
            </a:br>
            <a:r>
              <a:rPr lang="de-DE" dirty="0"/>
              <a:t>Gliederung der Beschreibung aller GND-Notationen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5F9F9B-EEB2-202D-817D-2180E9DC80E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8AF8406-ADAC-92D8-D64B-0A23973E88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10</a:t>
            </a:fld>
            <a:r>
              <a:rPr lang="de-DE" dirty="0"/>
              <a:t> | 17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D4DB19A-ECD5-BCFF-8A95-4DC4B6DFFD02}"/>
              </a:ext>
            </a:extLst>
          </p:cNvPr>
          <p:cNvGrpSpPr/>
          <p:nvPr/>
        </p:nvGrpSpPr>
        <p:grpSpPr>
          <a:xfrm>
            <a:off x="335361" y="2276872"/>
            <a:ext cx="6984776" cy="3888432"/>
            <a:chOff x="335360" y="2028072"/>
            <a:chExt cx="7478191" cy="4065224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3437F153-A1BA-315F-0E3A-73019F50A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360" y="2028072"/>
              <a:ext cx="7478191" cy="406522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BB67303A-0623-3AD4-27EC-89686D1A70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54319" y="4587657"/>
              <a:ext cx="262598" cy="6218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Grafik 7">
            <a:extLst>
              <a:ext uri="{FF2B5EF4-FFF2-40B4-BE49-F238E27FC236}">
                <a16:creationId xmlns:a16="http://schemas.microsoft.com/office/drawing/2014/main" id="{C3A42916-99ED-9A88-8390-21B073551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9439" y="2550097"/>
            <a:ext cx="8144544" cy="37217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4386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B8E2E0-5D76-E839-471E-AA207DE2E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4. GND-</a:t>
            </a:r>
            <a:r>
              <a:rPr lang="de-DE" sz="2800" dirty="0" err="1"/>
              <a:t>Systematikleitfaden</a:t>
            </a:r>
            <a:r>
              <a:rPr lang="de-DE" sz="2800" dirty="0"/>
              <a:t> (2)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5374911-0137-F45F-9AE5-73E151FD7C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Hauptteil: </a:t>
            </a:r>
            <a:br>
              <a:rPr lang="de-DE" dirty="0"/>
            </a:br>
            <a:r>
              <a:rPr lang="de-DE" dirty="0"/>
              <a:t>enthält Übersicht der Notationen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9D45D13-7A80-16D4-816C-CC17C09C996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CF1A97-84F3-1635-EA77-4D07C3754A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11</a:t>
            </a:fld>
            <a:r>
              <a:rPr lang="de-DE" dirty="0"/>
              <a:t> | 17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E1A4DF1-65D7-F83B-8F78-454DA22B67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11" y="1700808"/>
            <a:ext cx="10920536" cy="4175499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853322EB-60F6-D2DC-C186-D00DCB0B315B}"/>
              </a:ext>
            </a:extLst>
          </p:cNvPr>
          <p:cNvGrpSpPr/>
          <p:nvPr/>
        </p:nvGrpSpPr>
        <p:grpSpPr>
          <a:xfrm>
            <a:off x="3219718" y="742981"/>
            <a:ext cx="7594061" cy="4968552"/>
            <a:chOff x="3287688" y="692696"/>
            <a:chExt cx="7594061" cy="4968552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F956E8A3-D678-4A1F-0EC7-E69FE12F2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35960" y="692696"/>
              <a:ext cx="5145789" cy="2143809"/>
            </a:xfrm>
            <a:prstGeom prst="rect">
              <a:avLst/>
            </a:prstGeom>
            <a:ln>
              <a:solidFill>
                <a:schemeClr val="accent1">
                  <a:shade val="15000"/>
                </a:schemeClr>
              </a:solidFill>
            </a:ln>
          </p:spPr>
        </p:pic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95775003-E844-188E-1B00-737BC1E99D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87688" y="2636912"/>
              <a:ext cx="2592288" cy="30243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BB3AF4AD-3689-96DA-9A4A-998A04029E84}"/>
              </a:ext>
            </a:extLst>
          </p:cNvPr>
          <p:cNvGrpSpPr/>
          <p:nvPr/>
        </p:nvGrpSpPr>
        <p:grpSpPr>
          <a:xfrm>
            <a:off x="7016749" y="2565265"/>
            <a:ext cx="4875581" cy="3527549"/>
            <a:chOff x="7016749" y="2565265"/>
            <a:chExt cx="4875581" cy="3527549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A94D0101-24F7-380C-C1C9-A10C29AB8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16749" y="3586418"/>
              <a:ext cx="4875581" cy="2506396"/>
            </a:xfrm>
            <a:prstGeom prst="rect">
              <a:avLst/>
            </a:prstGeom>
            <a:ln>
              <a:solidFill>
                <a:schemeClr val="accent1">
                  <a:shade val="15000"/>
                </a:schemeClr>
              </a:solidFill>
            </a:ln>
          </p:spPr>
        </p:pic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48EA921C-4814-5F8A-B1F3-C93ED6FA3B3E}"/>
                </a:ext>
              </a:extLst>
            </p:cNvPr>
            <p:cNvCxnSpPr>
              <a:cxnSpLocks/>
            </p:cNvCxnSpPr>
            <p:nvPr/>
          </p:nvCxnSpPr>
          <p:spPr>
            <a:xfrm>
              <a:off x="8776279" y="2565265"/>
              <a:ext cx="344057" cy="11353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Ellipse 5">
            <a:extLst>
              <a:ext uri="{FF2B5EF4-FFF2-40B4-BE49-F238E27FC236}">
                <a16:creationId xmlns:a16="http://schemas.microsoft.com/office/drawing/2014/main" id="{8E7A20CB-5E77-CD5C-9896-56E07BE968F9}"/>
              </a:ext>
            </a:extLst>
          </p:cNvPr>
          <p:cNvSpPr/>
          <p:nvPr/>
        </p:nvSpPr>
        <p:spPr>
          <a:xfrm>
            <a:off x="6672064" y="1484784"/>
            <a:ext cx="504056" cy="28803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177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6523AF-6DC3-3873-CEA5-F0E1132F0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4. GND-</a:t>
            </a:r>
            <a:r>
              <a:rPr lang="de-DE" sz="2800" dirty="0" err="1"/>
              <a:t>Systematikleitfaden</a:t>
            </a:r>
            <a:r>
              <a:rPr lang="de-DE" sz="2800" dirty="0"/>
              <a:t> (3)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1B6806-7A24-1C26-5D76-DB3E09D789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Register</a:t>
            </a:r>
            <a:br>
              <a:rPr lang="de-DE" dirty="0"/>
            </a:br>
            <a:r>
              <a:rPr lang="de-DE" dirty="0"/>
              <a:t>enthält alphabetische Übersicht der Fachgebiete</a:t>
            </a:r>
            <a:br>
              <a:rPr lang="de-DE" dirty="0"/>
            </a:br>
            <a:r>
              <a:rPr lang="de-DE" dirty="0"/>
              <a:t>Hauptteil + Register identisch mit GND-Systematik unter </a:t>
            </a:r>
            <a:r>
              <a:rPr lang="de-DE" dirty="0">
                <a:effectLst/>
                <a:hlinkClick r:id="rId3"/>
              </a:rPr>
              <a:t>GND-VW-SYSTEMATIK</a:t>
            </a:r>
            <a:endParaRPr lang="de-DE" dirty="0"/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8A9BB4-C6D9-4886-F2C0-819609543DC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C3C0202-FB57-3DA7-1045-1C3F9470D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12</a:t>
            </a:fld>
            <a:r>
              <a:rPr lang="de-DE" dirty="0"/>
              <a:t> | 17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E09B097-1B37-109E-0BB5-51F449F8A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1464" y="1912097"/>
            <a:ext cx="10056440" cy="4325215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25786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EDC75-76A9-5F21-8429-4FFADD881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5. Individualisierung von Personen (1)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1AF1F7-83D2-43CF-8575-A6750C638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Bisher „Individualisierungsrichtlinie“</a:t>
            </a:r>
          </a:p>
          <a:p>
            <a:r>
              <a:rPr lang="de-DE" dirty="0"/>
              <a:t>Festlegungen, welche Merkmale beim Anlegen von Normdatensätzen für Personen mindestens zu erfassen sind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CBF1B5A-9016-2F87-4305-7ABB03C85D4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E1BFC2-8751-8983-5858-6BC3A44FC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13</a:t>
            </a:fld>
            <a:r>
              <a:rPr lang="de-DE" dirty="0"/>
              <a:t> | 17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7EBB59BC-D33C-E967-6CBB-352A12FFD125}"/>
              </a:ext>
            </a:extLst>
          </p:cNvPr>
          <p:cNvGrpSpPr/>
          <p:nvPr/>
        </p:nvGrpSpPr>
        <p:grpSpPr>
          <a:xfrm>
            <a:off x="335360" y="2100080"/>
            <a:ext cx="7478191" cy="4065224"/>
            <a:chOff x="335360" y="2028072"/>
            <a:chExt cx="7478191" cy="4065224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5A0BA994-2394-17C0-7FF0-A5AB7C10E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360" y="2028072"/>
              <a:ext cx="7478191" cy="406522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50D3BE2E-C300-F3B6-0D89-445793222E47}"/>
                </a:ext>
              </a:extLst>
            </p:cNvPr>
            <p:cNvCxnSpPr>
              <a:cxnSpLocks/>
            </p:cNvCxnSpPr>
            <p:nvPr/>
          </p:nvCxnSpPr>
          <p:spPr>
            <a:xfrm>
              <a:off x="1775520" y="5373216"/>
              <a:ext cx="648072" cy="7200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DE128DD0-AA36-5015-0E7B-558480901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1108" y="2924944"/>
            <a:ext cx="9031556" cy="30628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4535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4C7A09-6BB3-190A-1476-A3CDA7766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5. Individualisierung von Personen (2)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68A1524-0753-82D5-2543-CF2BC814B5F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2B1CD5-1302-5D14-7E68-7BD112095F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14</a:t>
            </a:fld>
            <a:r>
              <a:rPr lang="de-DE" dirty="0"/>
              <a:t> | 17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985CDA0-3FBB-7305-81F7-F9D89E02B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908720"/>
            <a:ext cx="10585176" cy="534248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346650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BAAB2C-2EE7-1440-8F5A-37E4785DB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5. Individualisierung von Personen (3)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193DE67-6E2B-CE67-EC49-C3C35525AE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58F4252-61A2-8225-D4EF-653085A53D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15</a:t>
            </a:fld>
            <a:r>
              <a:rPr lang="de-DE" dirty="0"/>
              <a:t> | 17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67CBB32-EC78-D552-B864-7E432051D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17" y="980728"/>
            <a:ext cx="11397215" cy="52651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3530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1B44C9-A96E-FA0F-6B2F-473E7073D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16632"/>
            <a:ext cx="11521280" cy="508918"/>
          </a:xfrm>
        </p:spPr>
        <p:txBody>
          <a:bodyPr/>
          <a:lstStyle/>
          <a:p>
            <a:r>
              <a:rPr lang="de-DE" dirty="0"/>
              <a:t>6. Liste der Gattungsbegriffe für Verwaltungseinheiten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009A47D-63BE-98F3-B617-0F2F596ABBB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86F2F10-E1EF-187C-3FC9-C84357F419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16</a:t>
            </a:fld>
            <a:r>
              <a:rPr lang="de-DE" dirty="0"/>
              <a:t> | 17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C5ABE927-9A63-9BCF-C118-24974AFFE112}"/>
              </a:ext>
            </a:extLst>
          </p:cNvPr>
          <p:cNvGrpSpPr/>
          <p:nvPr/>
        </p:nvGrpSpPr>
        <p:grpSpPr>
          <a:xfrm>
            <a:off x="695400" y="2066177"/>
            <a:ext cx="7575982" cy="4171135"/>
            <a:chOff x="695400" y="2066177"/>
            <a:chExt cx="7575982" cy="4171135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E535D562-7FC3-DAF2-E4D7-1422A7105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5400" y="2066177"/>
              <a:ext cx="7575982" cy="417113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9438046A-8962-2B29-3337-E9F84EE9CB59}"/>
                </a:ext>
              </a:extLst>
            </p:cNvPr>
            <p:cNvCxnSpPr>
              <a:cxnSpLocks/>
            </p:cNvCxnSpPr>
            <p:nvPr/>
          </p:nvCxnSpPr>
          <p:spPr>
            <a:xfrm>
              <a:off x="2495600" y="5949280"/>
              <a:ext cx="360040" cy="146649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A899B266-68A3-1799-5645-F9AF1E263F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720" y="692696"/>
            <a:ext cx="8438728" cy="36783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95B02A51-7926-C6E4-4550-D1FBEBA72BE4}"/>
              </a:ext>
            </a:extLst>
          </p:cNvPr>
          <p:cNvGrpSpPr/>
          <p:nvPr/>
        </p:nvGrpSpPr>
        <p:grpSpPr>
          <a:xfrm>
            <a:off x="193711" y="908720"/>
            <a:ext cx="3290674" cy="2753097"/>
            <a:chOff x="191344" y="3545874"/>
            <a:chExt cx="3290674" cy="2753097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05F669B7-F517-DE60-D27B-228FCCEB24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5651" y="3545874"/>
              <a:ext cx="3086367" cy="263674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3" name="Gerade Verbindung mit Pfeil 2">
              <a:extLst>
                <a:ext uri="{FF2B5EF4-FFF2-40B4-BE49-F238E27FC236}">
                  <a16:creationId xmlns:a16="http://schemas.microsoft.com/office/drawing/2014/main" id="{19860507-7FDF-1E31-BBD5-91119CB7CD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453" y="4766898"/>
              <a:ext cx="708171" cy="42169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738ADC30-BFAC-52EB-37C9-169D4CE721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1344" y="5311557"/>
              <a:ext cx="708171" cy="42169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7BC92126-76DB-F98F-55C7-1F064DE72D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1344" y="5877272"/>
              <a:ext cx="708171" cy="42169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6398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17</a:t>
            </a:fld>
            <a:r>
              <a:rPr lang="de-DE" dirty="0"/>
              <a:t> | 17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148E81E-8C2B-4C7A-9300-8D7D6A1D74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013348" y="132580"/>
            <a:ext cx="6165304" cy="6165304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17FC15C-2B75-4729-857C-691F18C65154}"/>
              </a:ext>
            </a:extLst>
          </p:cNvPr>
          <p:cNvGrpSpPr/>
          <p:nvPr/>
        </p:nvGrpSpPr>
        <p:grpSpPr>
          <a:xfrm>
            <a:off x="8010407" y="5063851"/>
            <a:ext cx="4181593" cy="1234033"/>
            <a:chOff x="8010407" y="5063851"/>
            <a:chExt cx="4181593" cy="1234033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2EAC12C6-B1AB-4463-88B3-BC8C4F91233C}"/>
                </a:ext>
              </a:extLst>
            </p:cNvPr>
            <p:cNvSpPr txBox="1"/>
            <p:nvPr/>
          </p:nvSpPr>
          <p:spPr>
            <a:xfrm>
              <a:off x="8010407" y="5559220"/>
              <a:ext cx="418159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/>
                <a:t>This </a:t>
              </a:r>
              <a:r>
                <a:rPr lang="de-DE" sz="1400" dirty="0" err="1"/>
                <a:t>work</a:t>
              </a:r>
              <a:r>
                <a:rPr lang="de-DE" sz="1400" dirty="0"/>
                <a:t> </a:t>
              </a:r>
              <a:r>
                <a:rPr lang="de-DE" sz="1400" dirty="0" err="1"/>
                <a:t>is</a:t>
              </a:r>
              <a:r>
                <a:rPr lang="de-DE" sz="1400" dirty="0"/>
                <a:t> </a:t>
              </a:r>
              <a:r>
                <a:rPr lang="de-DE" sz="1400" dirty="0" err="1"/>
                <a:t>dedicated</a:t>
              </a:r>
              <a:r>
                <a:rPr lang="de-DE" sz="1400" dirty="0"/>
                <a:t> </a:t>
              </a:r>
              <a:r>
                <a:rPr lang="de-DE" sz="1400" dirty="0" err="1"/>
                <a:t>to</a:t>
              </a:r>
              <a:r>
                <a:rPr lang="de-DE" sz="1400" dirty="0"/>
                <a:t> </a:t>
              </a:r>
              <a:r>
                <a:rPr lang="de-DE" sz="1400" dirty="0" err="1"/>
                <a:t>the</a:t>
              </a:r>
              <a:r>
                <a:rPr lang="de-DE" sz="1400" dirty="0"/>
                <a:t> </a:t>
              </a:r>
              <a:r>
                <a:rPr lang="de-DE" sz="1400" dirty="0" err="1"/>
                <a:t>public</a:t>
              </a:r>
              <a:r>
                <a:rPr lang="de-DE" sz="1400" dirty="0"/>
                <a:t> </a:t>
              </a:r>
              <a:r>
                <a:rPr lang="de-DE" sz="1400" dirty="0" err="1"/>
                <a:t>domain</a:t>
              </a:r>
              <a:endParaRPr lang="de-DE" sz="1400" dirty="0"/>
            </a:p>
            <a:p>
              <a:pPr algn="ctr"/>
              <a:r>
                <a:rPr lang="de-DE" sz="1400" dirty="0" err="1"/>
                <a:t>under</a:t>
              </a:r>
              <a:r>
                <a:rPr lang="de-DE" sz="1400" dirty="0"/>
                <a:t> CC0 1.0 Universal: </a:t>
              </a:r>
            </a:p>
            <a:p>
              <a:pPr algn="ctr"/>
              <a:r>
                <a:rPr lang="de-DE" sz="1400" dirty="0">
                  <a:hlinkClick r:id="rId5"/>
                </a:rPr>
                <a:t>https://creativecommons.org/publicdomain/zero/1.0/</a:t>
              </a:r>
              <a:r>
                <a:rPr lang="de-DE" sz="1400" dirty="0"/>
                <a:t> </a:t>
              </a:r>
            </a:p>
          </p:txBody>
        </p:sp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7B13BCA1-4698-49AC-B769-AA9CF9082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405781" y="5063851"/>
              <a:ext cx="1390844" cy="4953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5129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600" dirty="0"/>
              <a:t>Teil 2.2 Bereich Allgemeines</a:t>
            </a:r>
          </a:p>
          <a:p>
            <a:pPr marL="0" indent="0" algn="ctr">
              <a:buNone/>
            </a:pPr>
            <a:endParaRPr lang="de-DE" sz="2600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2</a:t>
            </a:fld>
            <a:r>
              <a:rPr lang="de-DE" dirty="0"/>
              <a:t> | 17</a:t>
            </a:r>
          </a:p>
        </p:txBody>
      </p:sp>
    </p:spTree>
    <p:extLst>
      <p:ext uri="{BB962C8B-B14F-4D97-AF65-F5344CB8AC3E}">
        <p14:creationId xmlns:p14="http://schemas.microsoft.com/office/powerpoint/2010/main" val="3096676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Teil 2.2 Bereich Allgemeines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  <a:p>
            <a:r>
              <a:rPr lang="de-DE" sz="2400" dirty="0"/>
              <a:t>Inhalt</a:t>
            </a:r>
          </a:p>
          <a:p>
            <a:endParaRPr lang="de-DE" dirty="0"/>
          </a:p>
          <a:p>
            <a:pPr marL="749808" lvl="1">
              <a:buFont typeface="+mj-lt"/>
              <a:buAutoNum type="arabicPeriod"/>
            </a:pPr>
            <a:r>
              <a:rPr lang="de-DE" sz="2400" dirty="0"/>
              <a:t>Abschnitt Redaktion</a:t>
            </a:r>
          </a:p>
          <a:p>
            <a:pPr marL="749808" lvl="1">
              <a:buFont typeface="+mj-lt"/>
              <a:buAutoNum type="arabicPeriod"/>
            </a:pPr>
            <a:r>
              <a:rPr lang="de-DE" sz="2400" dirty="0"/>
              <a:t>Der Ländercode in der GND-Dokumentation</a:t>
            </a:r>
          </a:p>
          <a:p>
            <a:pPr marL="749808" lvl="1">
              <a:buFont typeface="+mj-lt"/>
              <a:buAutoNum type="arabicPeriod"/>
            </a:pPr>
            <a:r>
              <a:rPr lang="de-DE" sz="2400" dirty="0"/>
              <a:t>Deskriptionszeichen</a:t>
            </a:r>
          </a:p>
          <a:p>
            <a:pPr marL="749808" lvl="1">
              <a:buFont typeface="+mj-lt"/>
              <a:buAutoNum type="arabicPeriod"/>
            </a:pPr>
            <a:r>
              <a:rPr lang="de-DE" dirty="0"/>
              <a:t>GND-</a:t>
            </a:r>
            <a:r>
              <a:rPr lang="de-DE" dirty="0" err="1"/>
              <a:t>Systematikleitfaden</a:t>
            </a:r>
            <a:endParaRPr lang="de-DE" dirty="0"/>
          </a:p>
          <a:p>
            <a:pPr marL="749808" lvl="1">
              <a:buFont typeface="+mj-lt"/>
              <a:buAutoNum type="arabicPeriod"/>
            </a:pPr>
            <a:r>
              <a:rPr lang="de-DE" sz="2400" dirty="0"/>
              <a:t>Individualisierung von Personen</a:t>
            </a:r>
          </a:p>
          <a:p>
            <a:pPr marL="749808" lvl="1">
              <a:buFont typeface="+mj-lt"/>
              <a:buAutoNum type="arabicPeriod"/>
            </a:pPr>
            <a:r>
              <a:rPr lang="de-DE" sz="2400" dirty="0"/>
              <a:t>Liste der Gattungsbegriffe für Verwaltungseinheiten</a:t>
            </a:r>
          </a:p>
          <a:p>
            <a:pPr marL="749808" lvl="1" indent="-457200">
              <a:buClr>
                <a:schemeClr val="tx1"/>
              </a:buClr>
              <a:buFont typeface="+mj-lt"/>
              <a:buAutoNum type="arabicPeriod"/>
            </a:pPr>
            <a:endParaRPr lang="de-DE" dirty="0"/>
          </a:p>
          <a:p>
            <a:pPr marL="749808" lvl="1" indent="-457200">
              <a:buClr>
                <a:schemeClr val="tx1"/>
              </a:buClr>
              <a:buFont typeface="+mj-lt"/>
              <a:buAutoNum type="arabicPeriod"/>
            </a:pPr>
            <a:endParaRPr lang="de-DE" dirty="0"/>
          </a:p>
          <a:p>
            <a:pPr marL="749808" lvl="1" indent="-457200">
              <a:buClr>
                <a:schemeClr val="tx1"/>
              </a:buClr>
              <a:buFont typeface="+mj-lt"/>
              <a:buAutoNum type="arabicPeriod"/>
            </a:pPr>
            <a:endParaRPr lang="de-DE" dirty="0"/>
          </a:p>
          <a:p>
            <a:pPr marL="749808" lvl="1" indent="-457200">
              <a:buClr>
                <a:schemeClr val="tx1"/>
              </a:buClr>
              <a:buFont typeface="+mj-lt"/>
              <a:buAutoNum type="arabicPeriod"/>
            </a:pPr>
            <a:endParaRPr lang="de-DE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3</a:t>
            </a:fld>
            <a:r>
              <a:rPr lang="de-DE" dirty="0"/>
              <a:t> | 17</a:t>
            </a:r>
          </a:p>
        </p:txBody>
      </p:sp>
    </p:spTree>
    <p:extLst>
      <p:ext uri="{BB962C8B-B14F-4D97-AF65-F5344CB8AC3E}">
        <p14:creationId xmlns:p14="http://schemas.microsoft.com/office/powerpoint/2010/main" val="1263184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DF295C-9A67-CB55-F141-5B42B659F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Abschnitt Redaktion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196E0A9-2F65-D5CB-8039-077EABFE32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Der Abschnitt Redaktion befindet sich noch im Aufbau. </a:t>
            </a:r>
          </a:p>
          <a:p>
            <a:r>
              <a:rPr lang="de-DE" dirty="0"/>
              <a:t>Die Unterlagen sind weiterhin über die </a:t>
            </a:r>
            <a:r>
              <a:rPr lang="de-DE" dirty="0">
                <a:hlinkClick r:id="rId3"/>
              </a:rPr>
              <a:t>GND-Informationsseite</a:t>
            </a:r>
            <a:r>
              <a:rPr lang="de-DE" dirty="0"/>
              <a:t> zugänglich:</a:t>
            </a:r>
          </a:p>
          <a:p>
            <a:endParaRPr lang="de-DE" dirty="0"/>
          </a:p>
          <a:p>
            <a:pPr lvl="1"/>
            <a:r>
              <a:rPr lang="de-DE" dirty="0"/>
              <a:t>GND-Redaktionsanleitung</a:t>
            </a:r>
          </a:p>
          <a:p>
            <a:pPr lvl="1"/>
            <a:r>
              <a:rPr lang="de-DE" dirty="0"/>
              <a:t>Mailboxadressierung</a:t>
            </a:r>
          </a:p>
          <a:p>
            <a:pPr lvl="1"/>
            <a:r>
              <a:rPr lang="de-DE" dirty="0"/>
              <a:t>Liste der Sprachredaktionen</a:t>
            </a:r>
          </a:p>
          <a:p>
            <a:pPr lvl="1"/>
            <a:r>
              <a:rPr lang="de-DE" dirty="0"/>
              <a:t>Anleitung zur Bearbeitung von Kandidaten in der </a:t>
            </a:r>
            <a:r>
              <a:rPr lang="de-DE" dirty="0" err="1"/>
              <a:t>WinIBW</a:t>
            </a:r>
            <a:endParaRPr lang="de-DE" dirty="0"/>
          </a:p>
          <a:p>
            <a:pPr lvl="1"/>
            <a:r>
              <a:rPr lang="de-DE" dirty="0"/>
              <a:t>u. a.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B9B019B-7151-8C50-4F90-4F7EA8E8429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2EC9224-1ECB-47CF-40EA-AA8F0EBA4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4</a:t>
            </a:fld>
            <a:r>
              <a:rPr lang="de-DE" dirty="0"/>
              <a:t> | 17</a:t>
            </a:r>
          </a:p>
        </p:txBody>
      </p:sp>
    </p:spTree>
    <p:extLst>
      <p:ext uri="{BB962C8B-B14F-4D97-AF65-F5344CB8AC3E}">
        <p14:creationId xmlns:p14="http://schemas.microsoft.com/office/powerpoint/2010/main" val="2473238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b="1" dirty="0"/>
              <a:t>Der Ländercode in der GND – Leitfaden zu seiner Vergabe (STA-Notation: </a:t>
            </a:r>
            <a:r>
              <a:rPr lang="de-DE" b="1" dirty="0">
                <a:hlinkClick r:id="rId3"/>
              </a:rPr>
              <a:t>GND-A-LC</a:t>
            </a:r>
            <a:r>
              <a:rPr lang="de-DE" b="1" dirty="0"/>
              <a:t>)</a:t>
            </a:r>
            <a:br>
              <a:rPr lang="de-DE" b="1" dirty="0"/>
            </a:br>
            <a:endParaRPr lang="de-DE" b="1" dirty="0"/>
          </a:p>
          <a:p>
            <a:pPr lvl="1"/>
            <a:r>
              <a:rPr lang="de-DE" dirty="0"/>
              <a:t>Im Bereich  „Allgemeines“, </a:t>
            </a:r>
            <a:br>
              <a:rPr lang="de-DE" dirty="0"/>
            </a:br>
            <a:r>
              <a:rPr lang="de-DE" dirty="0"/>
              <a:t>Abschnitt „Übergreifende</a:t>
            </a:r>
            <a:br>
              <a:rPr lang="de-DE" dirty="0"/>
            </a:br>
            <a:r>
              <a:rPr lang="de-DE" dirty="0"/>
              <a:t>Regelungen“</a:t>
            </a:r>
          </a:p>
          <a:p>
            <a:pPr lvl="1"/>
            <a:r>
              <a:rPr lang="de-DE" dirty="0"/>
              <a:t>Gliederung</a:t>
            </a:r>
          </a:p>
          <a:p>
            <a:pPr lvl="3"/>
            <a:r>
              <a:rPr lang="de-DE" sz="2000" dirty="0"/>
              <a:t>Allgemeines</a:t>
            </a:r>
          </a:p>
          <a:p>
            <a:pPr lvl="3"/>
            <a:r>
              <a:rPr lang="de-DE" sz="2000" dirty="0"/>
              <a:t>Verwendung bei einzelnen </a:t>
            </a:r>
            <a:br>
              <a:rPr lang="de-DE" sz="2000" dirty="0"/>
            </a:br>
            <a:r>
              <a:rPr lang="de-DE" sz="2000" dirty="0"/>
              <a:t>Entitätstypen</a:t>
            </a:r>
          </a:p>
          <a:p>
            <a:pPr lvl="3"/>
            <a:r>
              <a:rPr lang="de-DE" sz="2000" dirty="0"/>
              <a:t>Benutzerdefinierte Codes</a:t>
            </a:r>
          </a:p>
          <a:p>
            <a:pPr lvl="1"/>
            <a:r>
              <a:rPr lang="de-DE" dirty="0"/>
              <a:t>Ersetzt</a:t>
            </a:r>
            <a:r>
              <a:rPr lang="de-DE" sz="3000" dirty="0"/>
              <a:t> </a:t>
            </a:r>
            <a:r>
              <a:rPr lang="de-DE" dirty="0"/>
              <a:t>Ländercodeleitfaden</a:t>
            </a:r>
          </a:p>
          <a:p>
            <a:pPr lvl="1"/>
            <a:endParaRPr lang="de-DE" b="1" dirty="0"/>
          </a:p>
          <a:p>
            <a:pPr lvl="1"/>
            <a:endParaRPr lang="de-DE" b="1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E37B7889-500C-4725-C031-C273AE304DA3}"/>
              </a:ext>
            </a:extLst>
          </p:cNvPr>
          <p:cNvGrpSpPr/>
          <p:nvPr/>
        </p:nvGrpSpPr>
        <p:grpSpPr>
          <a:xfrm>
            <a:off x="2855640" y="1484784"/>
            <a:ext cx="9217024" cy="4083741"/>
            <a:chOff x="2855640" y="1484784"/>
            <a:chExt cx="9217024" cy="4083741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67BBED9A-C5B9-E160-C69A-E41BAD42F0B7}"/>
                </a:ext>
              </a:extLst>
            </p:cNvPr>
            <p:cNvGrpSpPr/>
            <p:nvPr/>
          </p:nvGrpSpPr>
          <p:grpSpPr>
            <a:xfrm>
              <a:off x="2855640" y="1484784"/>
              <a:ext cx="9217024" cy="4083741"/>
              <a:chOff x="2855640" y="1484784"/>
              <a:chExt cx="9217024" cy="4083741"/>
            </a:xfrm>
          </p:grpSpPr>
          <p:pic>
            <p:nvPicPr>
              <p:cNvPr id="10" name="Grafik 9">
                <a:extLst>
                  <a:ext uri="{FF2B5EF4-FFF2-40B4-BE49-F238E27FC236}">
                    <a16:creationId xmlns:a16="http://schemas.microsoft.com/office/drawing/2014/main" id="{623C82E3-F6DD-FEAA-43E1-AEA23A62BA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17250" y="1484784"/>
                <a:ext cx="7455414" cy="408374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cxnSp>
            <p:nvCxnSpPr>
              <p:cNvPr id="9" name="Gerade Verbindung mit Pfeil 8">
                <a:extLst>
                  <a:ext uri="{FF2B5EF4-FFF2-40B4-BE49-F238E27FC236}">
                    <a16:creationId xmlns:a16="http://schemas.microsoft.com/office/drawing/2014/main" id="{149CD185-1FF3-FA29-05A6-5CA38BE654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5640" y="2276872"/>
                <a:ext cx="2088232" cy="864096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E61B2854-BEF9-3184-4B72-C8EB2D32D0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27365" y="3058602"/>
              <a:ext cx="576064" cy="37039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Der Ländercode in der GND-Dokumentation (1)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5</a:t>
            </a:fld>
            <a:r>
              <a:rPr lang="de-DE" dirty="0"/>
              <a:t> | 17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6662" y="2060848"/>
            <a:ext cx="5891846" cy="40837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5903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Der Ländercode in der GND-Dokumentation (2)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91440" lvl="1" indent="-91440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</a:pPr>
            <a:r>
              <a:rPr lang="de-DE" b="1" dirty="0"/>
              <a:t>Einzelne Ländercodes </a:t>
            </a:r>
            <a:r>
              <a:rPr lang="de-DE" dirty="0"/>
              <a:t>(STA-Notation: </a:t>
            </a:r>
            <a:r>
              <a:rPr lang="de-DE" dirty="0">
                <a:hlinkClick r:id="rId3"/>
              </a:rPr>
              <a:t>GND-VW-LC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Ländercodes sind Vorgabewerte</a:t>
            </a:r>
          </a:p>
          <a:p>
            <a:pPr lvl="1"/>
            <a:r>
              <a:rPr lang="de-DE" dirty="0"/>
              <a:t>Übersicht der Codes ist </a:t>
            </a:r>
            <a:br>
              <a:rPr lang="de-DE" dirty="0"/>
            </a:br>
            <a:r>
              <a:rPr lang="de-DE" dirty="0"/>
              <a:t>aufzurufen über </a:t>
            </a:r>
          </a:p>
          <a:p>
            <a:pPr lvl="3"/>
            <a:r>
              <a:rPr lang="de-DE" sz="2000" dirty="0"/>
              <a:t>Link im Leitfaden "Der </a:t>
            </a:r>
            <a:r>
              <a:rPr lang="de-DE" sz="2000" dirty="0">
                <a:hlinkClick r:id="rId3"/>
              </a:rPr>
              <a:t>Ländercode</a:t>
            </a:r>
            <a:r>
              <a:rPr lang="de-DE" sz="2000" dirty="0"/>
              <a:t> </a:t>
            </a:r>
            <a:br>
              <a:rPr lang="de-DE" sz="2000" dirty="0"/>
            </a:br>
            <a:r>
              <a:rPr lang="de-DE" sz="2000" dirty="0"/>
              <a:t>besteht aus drei Teilen:"</a:t>
            </a:r>
          </a:p>
          <a:p>
            <a:pPr lvl="3"/>
            <a:r>
              <a:rPr lang="de-DE" sz="2000" dirty="0"/>
              <a:t>über STA-Notation</a:t>
            </a:r>
          </a:p>
          <a:p>
            <a:pPr lvl="3"/>
            <a:r>
              <a:rPr lang="de-DE" sz="2000" dirty="0"/>
              <a:t>über Index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6</a:t>
            </a:fld>
            <a:r>
              <a:rPr lang="de-DE" dirty="0"/>
              <a:t> | 17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880" y="1268760"/>
            <a:ext cx="7124957" cy="491754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21B5A44-6A14-D062-1503-3A8980D44AE1}"/>
              </a:ext>
            </a:extLst>
          </p:cNvPr>
          <p:cNvCxnSpPr>
            <a:cxnSpLocks/>
          </p:cNvCxnSpPr>
          <p:nvPr/>
        </p:nvCxnSpPr>
        <p:spPr>
          <a:xfrm flipV="1">
            <a:off x="3071664" y="1145749"/>
            <a:ext cx="1944216" cy="202245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EA71DFFC-6845-16B1-7F43-E01C85333DA0}"/>
              </a:ext>
            </a:extLst>
          </p:cNvPr>
          <p:cNvGrpSpPr/>
          <p:nvPr/>
        </p:nvGrpSpPr>
        <p:grpSpPr>
          <a:xfrm>
            <a:off x="1160913" y="3649267"/>
            <a:ext cx="3192429" cy="2083989"/>
            <a:chOff x="1463411" y="4102320"/>
            <a:chExt cx="3192429" cy="2083989"/>
          </a:xfrm>
        </p:grpSpPr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5EB07261-F93D-3FFB-6961-03D5BE853D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63411" y="4553892"/>
              <a:ext cx="3192429" cy="1632417"/>
            </a:xfrm>
            <a:prstGeom prst="rect">
              <a:avLst/>
            </a:prstGeom>
            <a:ln w="6350">
              <a:solidFill>
                <a:schemeClr val="accent1">
                  <a:shade val="15000"/>
                </a:schemeClr>
              </a:solidFill>
            </a:ln>
          </p:spPr>
        </p:pic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186D2FD2-BD3C-AD06-2A9C-EB41DFCDF18A}"/>
                </a:ext>
              </a:extLst>
            </p:cNvPr>
            <p:cNvCxnSpPr>
              <a:cxnSpLocks/>
            </p:cNvCxnSpPr>
            <p:nvPr/>
          </p:nvCxnSpPr>
          <p:spPr>
            <a:xfrm>
              <a:off x="2135560" y="4102320"/>
              <a:ext cx="0" cy="76684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F71CB25-0362-80DB-1316-A7FB69478545}"/>
              </a:ext>
            </a:extLst>
          </p:cNvPr>
          <p:cNvGrpSpPr/>
          <p:nvPr/>
        </p:nvGrpSpPr>
        <p:grpSpPr>
          <a:xfrm>
            <a:off x="3633262" y="2792530"/>
            <a:ext cx="8442375" cy="2022811"/>
            <a:chOff x="3633262" y="2792530"/>
            <a:chExt cx="8442375" cy="2022811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25964C40-FB39-4A8B-81DB-7B1A6F503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21153" y="2812594"/>
              <a:ext cx="4854484" cy="2002747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4A323A68-A210-A69A-A4E2-A52048C42CFE}"/>
                </a:ext>
              </a:extLst>
            </p:cNvPr>
            <p:cNvCxnSpPr>
              <a:cxnSpLocks/>
            </p:cNvCxnSpPr>
            <p:nvPr/>
          </p:nvCxnSpPr>
          <p:spPr>
            <a:xfrm>
              <a:off x="3633262" y="2792530"/>
              <a:ext cx="4766994" cy="171347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175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792" y="687808"/>
            <a:ext cx="5880829" cy="51105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Der Ländercode in der GND-Dokumentation (3)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b="1" dirty="0"/>
              <a:t>Einzelne Ländercodes</a:t>
            </a:r>
          </a:p>
          <a:p>
            <a:endParaRPr lang="de-DE" dirty="0"/>
          </a:p>
          <a:p>
            <a:pPr lvl="1"/>
            <a:r>
              <a:rPr lang="de-DE" dirty="0"/>
              <a:t>Hierarchischer Zugriff</a:t>
            </a:r>
          </a:p>
          <a:p>
            <a:pPr lvl="3"/>
            <a:r>
              <a:rPr lang="de-DE" sz="2000" dirty="0"/>
              <a:t>vom Kontinent zum Land</a:t>
            </a:r>
          </a:p>
          <a:p>
            <a:pPr lvl="3"/>
            <a:r>
              <a:rPr lang="de-DE" sz="2000" dirty="0"/>
              <a:t>vom Land zum Gliedstaat</a:t>
            </a:r>
          </a:p>
          <a:p>
            <a:pPr lvl="3"/>
            <a:r>
              <a:rPr lang="de-DE" sz="2000" dirty="0"/>
              <a:t>sortiert nach Codes</a:t>
            </a:r>
          </a:p>
          <a:p>
            <a:pPr lvl="3"/>
            <a:endParaRPr lang="de-DE" sz="2000" dirty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7</a:t>
            </a:fld>
            <a:r>
              <a:rPr lang="de-DE" dirty="0"/>
              <a:t> | 17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A8094805-6779-5C64-AEA1-B63231F1D714}"/>
              </a:ext>
            </a:extLst>
          </p:cNvPr>
          <p:cNvCxnSpPr>
            <a:cxnSpLocks/>
          </p:cNvCxnSpPr>
          <p:nvPr/>
        </p:nvCxnSpPr>
        <p:spPr>
          <a:xfrm>
            <a:off x="3719736" y="1916832"/>
            <a:ext cx="2088232" cy="2016224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B6B6006-4896-7D12-3126-CE62189EBCDE}"/>
              </a:ext>
            </a:extLst>
          </p:cNvPr>
          <p:cNvGrpSpPr/>
          <p:nvPr/>
        </p:nvGrpSpPr>
        <p:grpSpPr>
          <a:xfrm>
            <a:off x="6528048" y="1988840"/>
            <a:ext cx="5615336" cy="4299270"/>
            <a:chOff x="6528048" y="1988840"/>
            <a:chExt cx="5615336" cy="4299270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261" y="1988840"/>
              <a:ext cx="4816123" cy="42992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0C1B5897-B9F8-AE72-AA19-8373AE75DD4B}"/>
                </a:ext>
              </a:extLst>
            </p:cNvPr>
            <p:cNvCxnSpPr>
              <a:cxnSpLocks/>
            </p:cNvCxnSpPr>
            <p:nvPr/>
          </p:nvCxnSpPr>
          <p:spPr>
            <a:xfrm>
              <a:off x="6528048" y="4216004"/>
              <a:ext cx="1800200" cy="4371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629633C1-1AB2-2EB9-16AC-3F710D894E84}"/>
              </a:ext>
            </a:extLst>
          </p:cNvPr>
          <p:cNvGrpSpPr/>
          <p:nvPr/>
        </p:nvGrpSpPr>
        <p:grpSpPr>
          <a:xfrm>
            <a:off x="9648395" y="3016711"/>
            <a:ext cx="2219495" cy="2781612"/>
            <a:chOff x="9648395" y="3016711"/>
            <a:chExt cx="2219495" cy="2781612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936D8E30-3B57-B80E-55D8-B49AED69E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11398" y="3016711"/>
              <a:ext cx="1856492" cy="2781612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ABCACF0B-E5EE-B778-3A6E-44A96043F3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48395" y="4448675"/>
              <a:ext cx="674498" cy="708465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047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752" y="836712"/>
            <a:ext cx="5270863" cy="41359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Die Ländercodes in der GND-Dokumentation (4)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b="1" dirty="0"/>
              <a:t>Einzelne Ländercodes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  <a:p>
            <a:pPr lvl="1"/>
            <a:r>
              <a:rPr lang="de-DE" dirty="0"/>
              <a:t>Suche im GND Index </a:t>
            </a:r>
          </a:p>
          <a:p>
            <a:pPr lvl="3"/>
            <a:r>
              <a:rPr lang="de-DE" sz="2000" dirty="0"/>
              <a:t>nach Code</a:t>
            </a:r>
            <a:br>
              <a:rPr lang="de-DE" sz="2000" dirty="0"/>
            </a:br>
            <a:r>
              <a:rPr lang="de-DE" sz="2000" dirty="0"/>
              <a:t>Bsp. XA-DE</a:t>
            </a:r>
            <a:br>
              <a:rPr lang="de-DE" sz="2000" dirty="0"/>
            </a:br>
            <a:endParaRPr lang="de-DE" sz="2000" dirty="0"/>
          </a:p>
          <a:p>
            <a:pPr lvl="3"/>
            <a:r>
              <a:rPr lang="de-DE" sz="2000" dirty="0"/>
              <a:t>nach Benennung</a:t>
            </a:r>
            <a:br>
              <a:rPr lang="de-DE" sz="2000" dirty="0"/>
            </a:br>
            <a:r>
              <a:rPr lang="de-DE" sz="2000" dirty="0"/>
              <a:t>Bsp. Deutschland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8</a:t>
            </a:fld>
            <a:r>
              <a:rPr lang="de-DE" dirty="0"/>
              <a:t> | 17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7313" y="1988840"/>
            <a:ext cx="5369662" cy="421344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011C6ABB-621E-664F-8028-5D80FEE6FA6F}"/>
              </a:ext>
            </a:extLst>
          </p:cNvPr>
          <p:cNvCxnSpPr>
            <a:cxnSpLocks/>
          </p:cNvCxnSpPr>
          <p:nvPr/>
        </p:nvCxnSpPr>
        <p:spPr>
          <a:xfrm flipV="1">
            <a:off x="2279576" y="2060848"/>
            <a:ext cx="1584176" cy="144016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0453044-E8DC-517D-7762-2277FF91B9FF}"/>
              </a:ext>
            </a:extLst>
          </p:cNvPr>
          <p:cNvCxnSpPr>
            <a:cxnSpLocks/>
          </p:cNvCxnSpPr>
          <p:nvPr/>
        </p:nvCxnSpPr>
        <p:spPr>
          <a:xfrm>
            <a:off x="2900104" y="3048685"/>
            <a:ext cx="3771960" cy="9228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4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9EA5D434-533C-BBEF-D537-063A8B01A46B}"/>
              </a:ext>
            </a:extLst>
          </p:cNvPr>
          <p:cNvGrpSpPr/>
          <p:nvPr/>
        </p:nvGrpSpPr>
        <p:grpSpPr>
          <a:xfrm>
            <a:off x="335360" y="2028072"/>
            <a:ext cx="7478191" cy="4065224"/>
            <a:chOff x="335360" y="2028072"/>
            <a:chExt cx="7478191" cy="406522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DA7F9E70-A25B-756F-DF5A-C213A5917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360" y="2028072"/>
              <a:ext cx="7478191" cy="406522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D2FB3184-E628-AB93-D5AC-8DEC0ADBB3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47528" y="4221088"/>
              <a:ext cx="648072" cy="288032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A20545EE-D60F-D197-4330-D050A4ACD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3. Deskriptionszeichen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EF737DA-9103-33A4-9524-92E32A5DA2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360" y="836712"/>
            <a:ext cx="10801200" cy="5472608"/>
          </a:xfrm>
        </p:spPr>
        <p:txBody>
          <a:bodyPr/>
          <a:lstStyle/>
          <a:p>
            <a:pPr lvl="1"/>
            <a:r>
              <a:rPr lang="de-DE" dirty="0"/>
              <a:t>Enthält Aussagen zu Deskriptionszeichen, wenn unterschiedliche Datenelemente innerhalb eines Unterfeldes erfasst werden</a:t>
            </a:r>
          </a:p>
          <a:p>
            <a:pPr lvl="1"/>
            <a:r>
              <a:rPr lang="de-DE" dirty="0"/>
              <a:t>Aufgeteilt nach einzelne Entitätstypen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8C5FC9-4765-4812-DAC5-3AF22D73F9D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Praxis-Update GND-Dokumentation | Teil 2.2 Bereich Allgemeines | Stand: 20.02.2026 | CC0 1.0 Universal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A43A819-D09A-BD35-3304-1A31C890D0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9</a:t>
            </a:fld>
            <a:r>
              <a:rPr lang="de-DE" dirty="0"/>
              <a:t> | 17</a:t>
            </a: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F47C35E9-0E4F-6D9F-F179-97DEA9F682A8}"/>
              </a:ext>
            </a:extLst>
          </p:cNvPr>
          <p:cNvGrpSpPr/>
          <p:nvPr/>
        </p:nvGrpSpPr>
        <p:grpSpPr>
          <a:xfrm>
            <a:off x="4295800" y="2367177"/>
            <a:ext cx="7560840" cy="3825596"/>
            <a:chOff x="4295800" y="2367177"/>
            <a:chExt cx="7560840" cy="3825596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6517C93-9F47-5B71-03B5-B007A4B50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95800" y="2367177"/>
              <a:ext cx="7560840" cy="382559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6227B904-AC42-8CEB-D2FC-C3666B3AF84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23892" y="3068960"/>
              <a:ext cx="1116124" cy="19727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05B444C9-26EB-CAEA-1C4A-131A8EFC1C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6292" y="3088687"/>
              <a:ext cx="963724" cy="132673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9F525949-0FD2-FA8A-00FA-15797CAAEE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6292" y="3078823"/>
              <a:ext cx="963724" cy="319372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AFC6154F-5F06-71FC-9EE4-21B6F07643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23892" y="3068960"/>
              <a:ext cx="1116124" cy="165618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>
              <a:extLst>
                <a:ext uri="{FF2B5EF4-FFF2-40B4-BE49-F238E27FC236}">
                  <a16:creationId xmlns:a16="http://schemas.microsoft.com/office/drawing/2014/main" id="{45EF6ACE-9D87-A8FA-EE6D-B19F3AECAE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23892" y="3078823"/>
              <a:ext cx="1116124" cy="24191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2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ückblick">
  <a:themeElements>
    <a:clrScheme name="DACH-Doku-Schulungsunterlage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979696"/>
      </a:accent1>
      <a:accent2>
        <a:srgbClr val="979696"/>
      </a:accent2>
      <a:accent3>
        <a:srgbClr val="979696"/>
      </a:accent3>
      <a:accent4>
        <a:srgbClr val="979696"/>
      </a:accent4>
      <a:accent5>
        <a:srgbClr val="979696"/>
      </a:accent5>
      <a:accent6>
        <a:srgbClr val="979696"/>
      </a:accent6>
      <a:hlink>
        <a:srgbClr val="0068FF"/>
      </a:hlink>
      <a:folHlink>
        <a:srgbClr val="0068FF"/>
      </a:folHlink>
    </a:clrScheme>
    <a:fontScheme name="Schulungen Dokumentationsplattfor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1332</Words>
  <Application>Microsoft Office PowerPoint</Application>
  <PresentationFormat>Breitbild</PresentationFormat>
  <Paragraphs>198</Paragraphs>
  <Slides>17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Calibri</vt:lpstr>
      <vt:lpstr>Segoe UI</vt:lpstr>
      <vt:lpstr>Verdana</vt:lpstr>
      <vt:lpstr>Rückblick</vt:lpstr>
      <vt:lpstr>Praxis-Update GND-Dokumentation</vt:lpstr>
      <vt:lpstr>PowerPoint-Präsentation</vt:lpstr>
      <vt:lpstr>Teil 2.2 Bereich Allgemeines</vt:lpstr>
      <vt:lpstr>1. Abschnitt Redaktion</vt:lpstr>
      <vt:lpstr>2. Der Ländercode in der GND-Dokumentation (1)</vt:lpstr>
      <vt:lpstr>2. Der Ländercode in der GND-Dokumentation (2)</vt:lpstr>
      <vt:lpstr>2. Der Ländercode in der GND-Dokumentation (3)</vt:lpstr>
      <vt:lpstr>2. Die Ländercodes in der GND-Dokumentation (4)</vt:lpstr>
      <vt:lpstr>3. Deskriptionszeichen</vt:lpstr>
      <vt:lpstr>4. GND-Systematikleitfaden (1)</vt:lpstr>
      <vt:lpstr>4. GND-Systematikleitfaden (2)</vt:lpstr>
      <vt:lpstr>4. GND-Systematikleitfaden (3)</vt:lpstr>
      <vt:lpstr>5. Individualisierung von Personen (1)</vt:lpstr>
      <vt:lpstr>5. Individualisierung von Personen (2)</vt:lpstr>
      <vt:lpstr>5. Individualisierung von Personen (3)</vt:lpstr>
      <vt:lpstr>6. Liste der Gattungsbegriffe für Verwaltungseinheiten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Hemmer, Andrea</cp:lastModifiedBy>
  <cp:revision>177</cp:revision>
  <cp:lastPrinted>2026-02-10T18:59:23Z</cp:lastPrinted>
  <dcterms:created xsi:type="dcterms:W3CDTF">2014-02-18T07:01:40Z</dcterms:created>
  <dcterms:modified xsi:type="dcterms:W3CDTF">2026-03-04T11:51:48Z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45c3252-146d-46f3-8062-82cd8c8d7e7d_Enabled">
    <vt:lpwstr>true</vt:lpwstr>
  </property>
  <property fmtid="{D5CDD505-2E9C-101B-9397-08002B2CF9AE}" pid="3" name="MSIP_Label_245c3252-146d-46f3-8062-82cd8c8d7e7d_SetDate">
    <vt:lpwstr>2026-01-12T10:57:51Z</vt:lpwstr>
  </property>
  <property fmtid="{D5CDD505-2E9C-101B-9397-08002B2CF9AE}" pid="4" name="MSIP_Label_245c3252-146d-46f3-8062-82cd8c8d7e7d_Method">
    <vt:lpwstr>Privileged</vt:lpwstr>
  </property>
  <property fmtid="{D5CDD505-2E9C-101B-9397-08002B2CF9AE}" pid="5" name="MSIP_Label_245c3252-146d-46f3-8062-82cd8c8d7e7d_Name">
    <vt:lpwstr>L1</vt:lpwstr>
  </property>
  <property fmtid="{D5CDD505-2E9C-101B-9397-08002B2CF9AE}" pid="6" name="MSIP_Label_245c3252-146d-46f3-8062-82cd8c8d7e7d_SiteId">
    <vt:lpwstr>6ae27add-8276-4a38-88c1-3a9c1f973767</vt:lpwstr>
  </property>
  <property fmtid="{D5CDD505-2E9C-101B-9397-08002B2CF9AE}" pid="7" name="MSIP_Label_245c3252-146d-46f3-8062-82cd8c8d7e7d_ActionId">
    <vt:lpwstr>960faca1-89f7-4a76-8e68-b3ea96fa9875</vt:lpwstr>
  </property>
  <property fmtid="{D5CDD505-2E9C-101B-9397-08002B2CF9AE}" pid="8" name="MSIP_Label_245c3252-146d-46f3-8062-82cd8c8d7e7d_ContentBits">
    <vt:lpwstr>0</vt:lpwstr>
  </property>
  <property fmtid="{D5CDD505-2E9C-101B-9397-08002B2CF9AE}" pid="9" name="MSIP_Label_245c3252-146d-46f3-8062-82cd8c8d7e7d_Tag">
    <vt:lpwstr>10, 0, 1, 1</vt:lpwstr>
  </property>
</Properties>
</file>