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392" r:id="rId4"/>
    <p:sldId id="407" r:id="rId5"/>
    <p:sldId id="393" r:id="rId6"/>
    <p:sldId id="395" r:id="rId7"/>
    <p:sldId id="404" r:id="rId8"/>
    <p:sldId id="396" r:id="rId9"/>
    <p:sldId id="418" r:id="rId10"/>
    <p:sldId id="397" r:id="rId11"/>
    <p:sldId id="399" r:id="rId12"/>
    <p:sldId id="400" r:id="rId13"/>
    <p:sldId id="383" r:id="rId14"/>
    <p:sldId id="405" r:id="rId15"/>
    <p:sldId id="364" r:id="rId16"/>
    <p:sldId id="391" r:id="rId17"/>
    <p:sldId id="408" r:id="rId18"/>
    <p:sldId id="416" r:id="rId19"/>
    <p:sldId id="378" r:id="rId20"/>
    <p:sldId id="371" r:id="rId21"/>
    <p:sldId id="411" r:id="rId22"/>
    <p:sldId id="417" r:id="rId23"/>
    <p:sldId id="412" r:id="rId24"/>
    <p:sldId id="388" r:id="rId25"/>
    <p:sldId id="415" r:id="rId26"/>
  </p:sldIdLst>
  <p:sldSz cx="9144000" cy="5143500" type="screen16x9"/>
  <p:notesSz cx="6797675" cy="9926638"/>
  <p:defaultTextStyle>
    <a:defPPr>
      <a:defRPr lang="de-DE"/>
    </a:defPPr>
    <a:lvl1pPr algn="l" rtl="0" fontAlgn="base">
      <a:spcBef>
        <a:spcPct val="0"/>
      </a:spcBef>
      <a:spcAft>
        <a:spcPct val="0"/>
      </a:spcAft>
      <a:defRPr kern="1200">
        <a:solidFill>
          <a:schemeClr val="tx1"/>
        </a:solidFill>
        <a:latin typeface="Verdana" pitchFamily="34" charset="0"/>
        <a:ea typeface="+mn-ea"/>
        <a:cs typeface="Arial" charset="0"/>
      </a:defRPr>
    </a:lvl1pPr>
    <a:lvl2pPr marL="457200" algn="l" rtl="0" fontAlgn="base">
      <a:spcBef>
        <a:spcPct val="0"/>
      </a:spcBef>
      <a:spcAft>
        <a:spcPct val="0"/>
      </a:spcAft>
      <a:defRPr kern="1200">
        <a:solidFill>
          <a:schemeClr val="tx1"/>
        </a:solidFill>
        <a:latin typeface="Verdana" pitchFamily="34" charset="0"/>
        <a:ea typeface="+mn-ea"/>
        <a:cs typeface="Arial" charset="0"/>
      </a:defRPr>
    </a:lvl2pPr>
    <a:lvl3pPr marL="914400" algn="l" rtl="0" fontAlgn="base">
      <a:spcBef>
        <a:spcPct val="0"/>
      </a:spcBef>
      <a:spcAft>
        <a:spcPct val="0"/>
      </a:spcAft>
      <a:defRPr kern="1200">
        <a:solidFill>
          <a:schemeClr val="tx1"/>
        </a:solidFill>
        <a:latin typeface="Verdana" pitchFamily="34" charset="0"/>
        <a:ea typeface="+mn-ea"/>
        <a:cs typeface="Arial" charset="0"/>
      </a:defRPr>
    </a:lvl3pPr>
    <a:lvl4pPr marL="1371600" algn="l" rtl="0" fontAlgn="base">
      <a:spcBef>
        <a:spcPct val="0"/>
      </a:spcBef>
      <a:spcAft>
        <a:spcPct val="0"/>
      </a:spcAft>
      <a:defRPr kern="1200">
        <a:solidFill>
          <a:schemeClr val="tx1"/>
        </a:solidFill>
        <a:latin typeface="Verdana" pitchFamily="34" charset="0"/>
        <a:ea typeface="+mn-ea"/>
        <a:cs typeface="Arial" charset="0"/>
      </a:defRPr>
    </a:lvl4pPr>
    <a:lvl5pPr marL="1828800" algn="l" rtl="0" fontAlgn="base">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extLst>
    <p:ext uri="{EFAFB233-063F-42B5-8137-9DF3F51BA10A}">
      <p15:sldGuideLst xmlns:p15="http://schemas.microsoft.com/office/powerpoint/2012/main">
        <p15:guide id="1" orient="horz" pos="776">
          <p15:clr>
            <a:srgbClr val="A4A3A4"/>
          </p15:clr>
        </p15:guide>
        <p15:guide id="2" orient="horz" pos="1280">
          <p15:clr>
            <a:srgbClr val="A4A3A4"/>
          </p15:clr>
        </p15:guide>
        <p15:guide id="3" pos="18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B4FF"/>
    <a:srgbClr val="800000"/>
    <a:srgbClr val="9BD9FF"/>
    <a:srgbClr val="65C4FF"/>
    <a:srgbClr val="81CFFF"/>
    <a:srgbClr val="CCECFF"/>
    <a:srgbClr val="B7E4FF"/>
    <a:srgbClr val="000000"/>
    <a:srgbClr val="000099"/>
    <a:srgbClr val="3535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D083AE6-46FA-4A59-8FB0-9F97EB10719F}" styleName="Helle Formatvorlage 3 - Akz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DA37D80-6434-44D0-A028-1B22A696006F}" styleName="Helle Formatvorlage 3 - Akz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86420" autoAdjust="0"/>
  </p:normalViewPr>
  <p:slideViewPr>
    <p:cSldViewPr>
      <p:cViewPr varScale="1">
        <p:scale>
          <a:sx n="126" d="100"/>
          <a:sy n="126" d="100"/>
        </p:scale>
        <p:origin x="738" y="108"/>
      </p:cViewPr>
      <p:guideLst>
        <p:guide orient="horz" pos="776"/>
        <p:guide orient="horz" pos="1280"/>
        <p:guide pos="188"/>
      </p:guideLst>
    </p:cSldViewPr>
  </p:slideViewPr>
  <p:outlineViewPr>
    <p:cViewPr>
      <p:scale>
        <a:sx n="33" d="100"/>
        <a:sy n="33" d="100"/>
      </p:scale>
      <p:origin x="0" y="-756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de-DE"/>
          </a:p>
        </p:txBody>
      </p:sp>
      <p:sp>
        <p:nvSpPr>
          <p:cNvPr id="20483" name="Rectangle 3"/>
          <p:cNvSpPr>
            <a:spLocks noGrp="1" noChangeArrowheads="1"/>
          </p:cNvSpPr>
          <p:nvPr>
            <p:ph type="dt" idx="1"/>
          </p:nvPr>
        </p:nvSpPr>
        <p:spPr bwMode="auto">
          <a:xfrm>
            <a:off x="3850443"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de-DE"/>
          </a:p>
        </p:txBody>
      </p:sp>
      <p:sp>
        <p:nvSpPr>
          <p:cNvPr id="49156" name="Rectangle 4"/>
          <p:cNvSpPr>
            <a:spLocks noGrp="1" noRot="1" noChangeAspect="1" noChangeArrowheads="1" noTextEdit="1"/>
          </p:cNvSpPr>
          <p:nvPr>
            <p:ph type="sldImg" idx="2"/>
          </p:nvPr>
        </p:nvSpPr>
        <p:spPr bwMode="auto">
          <a:xfrm>
            <a:off x="90488" y="744538"/>
            <a:ext cx="6616700" cy="3722687"/>
          </a:xfrm>
          <a:prstGeom prst="rect">
            <a:avLst/>
          </a:prstGeom>
          <a:noFill/>
          <a:ln w="9525">
            <a:solidFill>
              <a:srgbClr val="000000"/>
            </a:solidFill>
            <a:miter lim="800000"/>
            <a:headEnd/>
            <a:tailEnd/>
          </a:ln>
        </p:spPr>
      </p:sp>
      <p:sp>
        <p:nvSpPr>
          <p:cNvPr id="20485" name="Rectangle 5"/>
          <p:cNvSpPr>
            <a:spLocks noGrp="1" noChangeArrowheads="1"/>
          </p:cNvSpPr>
          <p:nvPr>
            <p:ph type="body" sz="quarter" idx="3"/>
          </p:nvPr>
        </p:nvSpPr>
        <p:spPr bwMode="auto">
          <a:xfrm>
            <a:off x="679768" y="4715153"/>
            <a:ext cx="5438140" cy="446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20486" name="Rectangle 6"/>
          <p:cNvSpPr>
            <a:spLocks noGrp="1" noChangeArrowheads="1"/>
          </p:cNvSpPr>
          <p:nvPr>
            <p:ph type="ftr" sz="quarter" idx="4"/>
          </p:nvPr>
        </p:nvSpPr>
        <p:spPr bwMode="auto">
          <a:xfrm>
            <a:off x="0"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de-DE"/>
          </a:p>
        </p:txBody>
      </p:sp>
      <p:sp>
        <p:nvSpPr>
          <p:cNvPr id="20487" name="Rectangle 7"/>
          <p:cNvSpPr>
            <a:spLocks noGrp="1" noChangeArrowheads="1"/>
          </p:cNvSpPr>
          <p:nvPr>
            <p:ph type="sldNum" sz="quarter" idx="5"/>
          </p:nvPr>
        </p:nvSpPr>
        <p:spPr bwMode="auto">
          <a:xfrm>
            <a:off x="3850443"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A6B60990-A456-4E15-8235-A772450F9E97}" type="slidenum">
              <a:rPr lang="de-DE"/>
              <a:pPr>
                <a:defRPr/>
              </a:pPr>
              <a:t>‹Nr.›</a:t>
            </a:fld>
            <a:endParaRPr lang="de-DE"/>
          </a:p>
        </p:txBody>
      </p:sp>
    </p:spTree>
    <p:extLst>
      <p:ext uri="{BB962C8B-B14F-4D97-AF65-F5344CB8AC3E}">
        <p14:creationId xmlns:p14="http://schemas.microsoft.com/office/powerpoint/2010/main" val="41292708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schulbilder.org/bilder-piktogramme-fuer-kinder-pc485.html" TargetMode="External"/><Relationship Id="rId2" Type="http://schemas.openxmlformats.org/officeDocument/2006/relationships/slide" Target="../slides/slide6.xml"/><Relationship Id="rId1" Type="http://schemas.openxmlformats.org/officeDocument/2006/relationships/notesMaster" Target="../notesMasters/notesMaster1.xml"/><Relationship Id="rId5" Type="http://schemas.openxmlformats.org/officeDocument/2006/relationships/hyperlink" Target="https://www.doria.fi/bitstream/handle/10024/181584/Preprint%20of%20Annif%20JLIS%20article%202021.pdf?sequence=5&amp;isAllowed=y" TargetMode="External"/><Relationship Id="rId4" Type="http://schemas.openxmlformats.org/officeDocument/2006/relationships/hyperlink" Target="file:///C:\Users\moedden\Downloads\HPD-TBM-2020-11-13%20(4).pdf"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Eine häufige Frage, die wir an der DNB gestellt bekommen, wenn es um die Frage des Aufwands geht, den die DNB in die Inhaltserschließung steckt,</a:t>
            </a:r>
            <a:r>
              <a:rPr lang="de-DE" baseline="0" dirty="0" smtClean="0"/>
              <a:t> lautet: warum macht ihr das nicht einfach mit </a:t>
            </a:r>
            <a:r>
              <a:rPr lang="de-DE" baseline="0" dirty="0" err="1" smtClean="0"/>
              <a:t>ChatGPT</a:t>
            </a:r>
            <a:r>
              <a:rPr lang="de-DE" baseline="0" dirty="0" smtClean="0"/>
              <a:t>?</a:t>
            </a:r>
            <a:endParaRPr lang="en-GB"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a:t>
            </a:fld>
            <a:endParaRPr lang="de-DE"/>
          </a:p>
        </p:txBody>
      </p:sp>
    </p:spTree>
    <p:extLst>
      <p:ext uri="{BB962C8B-B14F-4D97-AF65-F5344CB8AC3E}">
        <p14:creationId xmlns:p14="http://schemas.microsoft.com/office/powerpoint/2010/main" val="36969750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5750" indent="-285750">
              <a:buFont typeface="Arial" panose="020B0604020202020204" pitchFamily="34" charset="0"/>
              <a:buChar char="•"/>
            </a:pPr>
            <a:r>
              <a:rPr lang="de-DE" sz="1200" dirty="0" smtClean="0"/>
              <a:t>Word-</a:t>
            </a:r>
            <a:r>
              <a:rPr lang="de-DE" sz="1200" dirty="0" err="1" smtClean="0"/>
              <a:t>Embeddings</a:t>
            </a:r>
            <a:r>
              <a:rPr lang="de-DE" sz="1200" dirty="0" smtClean="0"/>
              <a:t>: Repräsentation von Text als Vektoren</a:t>
            </a:r>
          </a:p>
          <a:p>
            <a:pPr marL="285750" indent="-285750">
              <a:buFont typeface="Arial" panose="020B0604020202020204" pitchFamily="34" charset="0"/>
              <a:buChar char="•"/>
            </a:pPr>
            <a:r>
              <a:rPr lang="de-DE" sz="1200" dirty="0" smtClean="0"/>
              <a:t>Die Abbildung von Text als Vektoren von Zahlen ermöglicht mathematische Vergleichsoperationen</a:t>
            </a:r>
          </a:p>
          <a:p>
            <a:pPr marL="285750" indent="-285750">
              <a:buFont typeface="Arial" panose="020B0604020202020204" pitchFamily="34" charset="0"/>
              <a:buChar char="•"/>
            </a:pPr>
            <a:r>
              <a:rPr lang="de-DE" sz="1200" dirty="0" smtClean="0"/>
              <a:t>Schlagwortvorschläge werden mit GND-Normdatensätzen verknüpft, wenn die </a:t>
            </a:r>
            <a:r>
              <a:rPr lang="de-DE" sz="1200" dirty="0" err="1" smtClean="0"/>
              <a:t>Wordembeddings</a:t>
            </a:r>
            <a:r>
              <a:rPr lang="de-DE" sz="1200" dirty="0" smtClean="0"/>
              <a:t> der Vorzugsbenennung und der Vorschläge ähnlich sind. </a:t>
            </a:r>
          </a:p>
          <a:p>
            <a:endParaRPr lang="de-DE" dirty="0"/>
          </a:p>
        </p:txBody>
      </p:sp>
      <p:sp>
        <p:nvSpPr>
          <p:cNvPr id="4" name="Foliennummernplatzhalter 3"/>
          <p:cNvSpPr>
            <a:spLocks noGrp="1"/>
          </p:cNvSpPr>
          <p:nvPr>
            <p:ph type="sldNum" sz="quarter" idx="5"/>
          </p:nvPr>
        </p:nvSpPr>
        <p:spPr/>
        <p:txBody>
          <a:bodyPr/>
          <a:lstStyle/>
          <a:p>
            <a:pPr>
              <a:defRPr/>
            </a:pPr>
            <a:fld id="{A6B60990-A456-4E15-8235-A772450F9E97}" type="slidenum">
              <a:rPr lang="de-DE" smtClean="0"/>
              <a:pPr>
                <a:defRPr/>
              </a:pPr>
              <a:t>12</a:t>
            </a:fld>
            <a:endParaRPr lang="de-DE"/>
          </a:p>
        </p:txBody>
      </p:sp>
    </p:spTree>
    <p:extLst>
      <p:ext uri="{BB962C8B-B14F-4D97-AF65-F5344CB8AC3E}">
        <p14:creationId xmlns:p14="http://schemas.microsoft.com/office/powerpoint/2010/main" val="2082786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r>
              <a:rPr lang="de-DE" dirty="0" smtClean="0"/>
              <a:t>Auf</a:t>
            </a:r>
            <a:r>
              <a:rPr lang="de-DE" baseline="0" dirty="0" smtClean="0"/>
              <a:t> diesen Schritt verweisen wir als „</a:t>
            </a:r>
            <a:r>
              <a:rPr lang="de-DE" baseline="0" dirty="0" err="1" smtClean="0"/>
              <a:t>Complete</a:t>
            </a:r>
            <a:r>
              <a:rPr lang="de-DE" baseline="0" dirty="0" smtClean="0"/>
              <a:t>“-Schritt.</a:t>
            </a:r>
          </a:p>
          <a:p>
            <a:endParaRPr lang="de-DE" baseline="0" dirty="0" smtClean="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13</a:t>
            </a:fld>
            <a:endParaRPr lang="de-DE"/>
          </a:p>
        </p:txBody>
      </p:sp>
    </p:spTree>
    <p:extLst>
      <p:ext uri="{BB962C8B-B14F-4D97-AF65-F5344CB8AC3E}">
        <p14:creationId xmlns:p14="http://schemas.microsoft.com/office/powerpoint/2010/main" val="29406615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t>Verfeinerungen des</a:t>
            </a:r>
            <a:br>
              <a:rPr lang="de-DE" sz="1200" dirty="0" smtClean="0"/>
            </a:br>
            <a:r>
              <a:rPr lang="de-DE" sz="1200" dirty="0" err="1" smtClean="0"/>
              <a:t>Few-Shot-Prompting</a:t>
            </a:r>
            <a:r>
              <a:rPr lang="de-DE" sz="1200" dirty="0" smtClean="0"/>
              <a:t> Ansatzes</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14</a:t>
            </a:fld>
            <a:endParaRPr lang="de-DE"/>
          </a:p>
        </p:txBody>
      </p:sp>
    </p:spTree>
    <p:extLst>
      <p:ext uri="{BB962C8B-B14F-4D97-AF65-F5344CB8AC3E}">
        <p14:creationId xmlns:p14="http://schemas.microsoft.com/office/powerpoint/2010/main" val="13106350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15</a:t>
            </a:fld>
            <a:endParaRPr lang="de-DE"/>
          </a:p>
        </p:txBody>
      </p:sp>
    </p:spTree>
    <p:extLst>
      <p:ext uri="{BB962C8B-B14F-4D97-AF65-F5344CB8AC3E}">
        <p14:creationId xmlns:p14="http://schemas.microsoft.com/office/powerpoint/2010/main" val="17002272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16</a:t>
            </a:fld>
            <a:endParaRPr lang="de-DE"/>
          </a:p>
        </p:txBody>
      </p:sp>
    </p:spTree>
    <p:extLst>
      <p:ext uri="{BB962C8B-B14F-4D97-AF65-F5344CB8AC3E}">
        <p14:creationId xmlns:p14="http://schemas.microsoft.com/office/powerpoint/2010/main" val="18346985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Man sieht, wo es keine intellektuelle Erschließung mehr gibt. </a:t>
            </a:r>
          </a:p>
          <a:p>
            <a:endParaRPr lang="de-DE" dirty="0" smtClean="0"/>
          </a:p>
          <a:p>
            <a:r>
              <a:rPr lang="de-DE" dirty="0" smtClean="0"/>
              <a:t>Evaluation </a:t>
            </a:r>
            <a:r>
              <a:rPr lang="de-DE" dirty="0" err="1" smtClean="0"/>
              <a:t>does</a:t>
            </a:r>
            <a:r>
              <a:rPr lang="de-DE" dirty="0" smtClean="0"/>
              <a:t> not end </a:t>
            </a:r>
            <a:r>
              <a:rPr lang="de-DE" dirty="0" err="1" smtClean="0"/>
              <a:t>with</a:t>
            </a:r>
            <a:r>
              <a:rPr lang="de-DE" dirty="0" smtClean="0"/>
              <a:t> </a:t>
            </a:r>
            <a:r>
              <a:rPr lang="de-DE" dirty="0" err="1" smtClean="0"/>
              <a:t>overall</a:t>
            </a:r>
            <a:r>
              <a:rPr lang="de-DE" dirty="0" smtClean="0"/>
              <a:t> </a:t>
            </a:r>
            <a:r>
              <a:rPr lang="de-DE" dirty="0" err="1" smtClean="0"/>
              <a:t>metrisc</a:t>
            </a:r>
            <a:r>
              <a:rPr lang="de-DE" dirty="0" smtClean="0"/>
              <a:t>. </a:t>
            </a:r>
            <a:r>
              <a:rPr lang="de-DE" dirty="0" err="1" smtClean="0"/>
              <a:t>We</a:t>
            </a:r>
            <a:r>
              <a:rPr lang="de-DE" dirty="0" smtClean="0"/>
              <a:t> </a:t>
            </a:r>
            <a:r>
              <a:rPr lang="de-DE" dirty="0" err="1" smtClean="0"/>
              <a:t>cab</a:t>
            </a:r>
            <a:r>
              <a:rPr lang="de-DE" dirty="0" smtClean="0"/>
              <a:t> </a:t>
            </a:r>
            <a:r>
              <a:rPr lang="de-DE" dirty="0" err="1" smtClean="0"/>
              <a:t>see</a:t>
            </a:r>
            <a:r>
              <a:rPr lang="de-DE" dirty="0" smtClean="0"/>
              <a:t> </a:t>
            </a:r>
            <a:r>
              <a:rPr lang="de-DE" dirty="0" err="1" smtClean="0"/>
              <a:t>very</a:t>
            </a:r>
            <a:r>
              <a:rPr lang="de-DE" dirty="0" smtClean="0"/>
              <a:t> different </a:t>
            </a:r>
            <a:r>
              <a:rPr lang="de-DE" dirty="0" err="1" smtClean="0"/>
              <a:t>behaviour</a:t>
            </a:r>
            <a:r>
              <a:rPr lang="de-DE" dirty="0" smtClean="0"/>
              <a:t> </a:t>
            </a:r>
            <a:r>
              <a:rPr lang="de-DE" dirty="0" err="1" smtClean="0"/>
              <a:t>when</a:t>
            </a:r>
            <a:r>
              <a:rPr lang="de-DE" dirty="0" smtClean="0"/>
              <a:t> </a:t>
            </a:r>
            <a:r>
              <a:rPr lang="de-DE" dirty="0" err="1" smtClean="0"/>
              <a:t>looking</a:t>
            </a:r>
            <a:r>
              <a:rPr lang="de-DE" dirty="0" smtClean="0"/>
              <a:t> </a:t>
            </a:r>
            <a:r>
              <a:rPr lang="de-DE" dirty="0" err="1" smtClean="0"/>
              <a:t>into</a:t>
            </a:r>
            <a:r>
              <a:rPr lang="de-DE" dirty="0" smtClean="0"/>
              <a:t> </a:t>
            </a:r>
            <a:r>
              <a:rPr lang="de-DE" dirty="0" err="1" smtClean="0"/>
              <a:t>results</a:t>
            </a:r>
            <a:r>
              <a:rPr lang="de-DE" dirty="0" smtClean="0"/>
              <a:t> per </a:t>
            </a:r>
            <a:r>
              <a:rPr lang="de-DE" dirty="0" err="1" smtClean="0"/>
              <a:t>subject</a:t>
            </a:r>
            <a:r>
              <a:rPr lang="de-DE" dirty="0" smtClean="0"/>
              <a:t> </a:t>
            </a:r>
            <a:r>
              <a:rPr lang="de-DE" dirty="0" err="1" smtClean="0"/>
              <a:t>group</a:t>
            </a:r>
            <a:r>
              <a:rPr lang="de-DE" dirty="0" smtClean="0"/>
              <a:t>. </a:t>
            </a:r>
          </a:p>
          <a:p>
            <a:pPr marL="171450" indent="-171450">
              <a:buFont typeface="Arial" panose="020B0604020202020204" pitchFamily="34" charset="0"/>
              <a:buChar char="•"/>
            </a:pPr>
            <a:r>
              <a:rPr lang="de-DE" dirty="0" smtClean="0"/>
              <a:t>LLMs </a:t>
            </a:r>
            <a:r>
              <a:rPr lang="de-DE" dirty="0" err="1" smtClean="0"/>
              <a:t>perform</a:t>
            </a:r>
            <a:r>
              <a:rPr lang="de-DE" dirty="0" smtClean="0"/>
              <a:t> </a:t>
            </a:r>
            <a:r>
              <a:rPr lang="de-DE" dirty="0" err="1" smtClean="0"/>
              <a:t>well</a:t>
            </a:r>
            <a:r>
              <a:rPr lang="de-DE" dirty="0" smtClean="0"/>
              <a:t> </a:t>
            </a:r>
            <a:r>
              <a:rPr lang="de-DE" dirty="0" err="1" smtClean="0"/>
              <a:t>for</a:t>
            </a:r>
            <a:r>
              <a:rPr lang="de-DE" dirty="0" smtClean="0"/>
              <a:t> Science</a:t>
            </a:r>
          </a:p>
          <a:p>
            <a:pPr marL="171450" indent="-171450">
              <a:buFont typeface="Arial" panose="020B0604020202020204" pitchFamily="34" charset="0"/>
              <a:buChar char="•"/>
            </a:pPr>
            <a:r>
              <a:rPr lang="de-DE" dirty="0" err="1" smtClean="0"/>
              <a:t>For</a:t>
            </a:r>
            <a:r>
              <a:rPr lang="de-DE" dirty="0" smtClean="0"/>
              <a:t> </a:t>
            </a:r>
            <a:r>
              <a:rPr lang="de-DE" dirty="0" err="1" smtClean="0"/>
              <a:t>Some</a:t>
            </a:r>
            <a:r>
              <a:rPr lang="de-DE" dirty="0" smtClean="0"/>
              <a:t> </a:t>
            </a:r>
            <a:r>
              <a:rPr lang="de-DE" dirty="0" err="1" smtClean="0"/>
              <a:t>subject</a:t>
            </a:r>
            <a:r>
              <a:rPr lang="de-DE" dirty="0" smtClean="0"/>
              <a:t> </a:t>
            </a:r>
            <a:r>
              <a:rPr lang="de-DE" dirty="0" err="1" smtClean="0"/>
              <a:t>groups</a:t>
            </a:r>
            <a:r>
              <a:rPr lang="de-DE" dirty="0" smtClean="0"/>
              <a:t> all </a:t>
            </a:r>
            <a:r>
              <a:rPr lang="de-DE" dirty="0" err="1" smtClean="0"/>
              <a:t>methods</a:t>
            </a:r>
            <a:r>
              <a:rPr lang="de-DE" dirty="0" smtClean="0"/>
              <a:t> </a:t>
            </a:r>
            <a:r>
              <a:rPr lang="de-DE" dirty="0" err="1" smtClean="0"/>
              <a:t>perform</a:t>
            </a:r>
            <a:r>
              <a:rPr lang="de-DE" dirty="0" smtClean="0"/>
              <a:t> </a:t>
            </a:r>
            <a:r>
              <a:rPr lang="de-DE" dirty="0" err="1" smtClean="0"/>
              <a:t>equally</a:t>
            </a:r>
            <a:r>
              <a:rPr lang="de-DE" dirty="0" smtClean="0"/>
              <a:t> </a:t>
            </a:r>
            <a:r>
              <a:rPr lang="de-DE" dirty="0" err="1" smtClean="0"/>
              <a:t>good</a:t>
            </a:r>
            <a:r>
              <a:rPr lang="de-DE" dirty="0" smtClean="0"/>
              <a:t> (</a:t>
            </a:r>
            <a:r>
              <a:rPr lang="de-DE" dirty="0" err="1" smtClean="0"/>
              <a:t>or</a:t>
            </a:r>
            <a:r>
              <a:rPr lang="de-DE" dirty="0" smtClean="0"/>
              <a:t> </a:t>
            </a:r>
            <a:r>
              <a:rPr lang="de-DE" dirty="0" err="1" smtClean="0"/>
              <a:t>bad</a:t>
            </a:r>
            <a:r>
              <a:rPr lang="de-DE" dirty="0" smtClean="0"/>
              <a:t>)</a:t>
            </a:r>
          </a:p>
          <a:p>
            <a:pPr marL="171450" indent="-171450">
              <a:buFont typeface="Arial" panose="020B0604020202020204" pitchFamily="34" charset="0"/>
              <a:buChar char="•"/>
            </a:pPr>
            <a:r>
              <a:rPr lang="de-DE" dirty="0" smtClean="0"/>
              <a:t>Management, Social </a:t>
            </a:r>
            <a:r>
              <a:rPr lang="de-DE" dirty="0" err="1" smtClean="0"/>
              <a:t>Sciences</a:t>
            </a:r>
            <a:r>
              <a:rPr lang="de-DE" dirty="0" smtClean="0"/>
              <a:t> and </a:t>
            </a:r>
            <a:r>
              <a:rPr lang="de-DE" dirty="0" err="1" smtClean="0"/>
              <a:t>History</a:t>
            </a:r>
            <a:r>
              <a:rPr lang="de-DE" dirty="0" smtClean="0"/>
              <a:t> </a:t>
            </a:r>
            <a:r>
              <a:rPr lang="de-DE" dirty="0" err="1" smtClean="0"/>
              <a:t>even</a:t>
            </a:r>
            <a:r>
              <a:rPr lang="de-DE" dirty="0" smtClean="0"/>
              <a:t> </a:t>
            </a:r>
            <a:r>
              <a:rPr lang="de-DE" dirty="0" err="1" smtClean="0"/>
              <a:t>show</a:t>
            </a:r>
            <a:r>
              <a:rPr lang="de-DE" dirty="0" smtClean="0"/>
              <a:t> </a:t>
            </a:r>
            <a:r>
              <a:rPr lang="de-DE" dirty="0" err="1" smtClean="0"/>
              <a:t>that</a:t>
            </a:r>
            <a:r>
              <a:rPr lang="de-DE" dirty="0" smtClean="0"/>
              <a:t> Omikuji </a:t>
            </a:r>
            <a:r>
              <a:rPr lang="de-DE" dirty="0" err="1" smtClean="0"/>
              <a:t>is</a:t>
            </a:r>
            <a:r>
              <a:rPr lang="de-DE" dirty="0" smtClean="0"/>
              <a:t> </a:t>
            </a:r>
            <a:r>
              <a:rPr lang="de-DE" dirty="0" err="1" smtClean="0"/>
              <a:t>the</a:t>
            </a:r>
            <a:r>
              <a:rPr lang="de-DE" dirty="0" smtClean="0"/>
              <a:t> </a:t>
            </a:r>
            <a:r>
              <a:rPr lang="de-DE" dirty="0" err="1" smtClean="0"/>
              <a:t>best</a:t>
            </a:r>
            <a:r>
              <a:rPr lang="de-DE" dirty="0" smtClean="0"/>
              <a:t> </a:t>
            </a:r>
            <a:r>
              <a:rPr lang="de-DE" dirty="0" err="1" smtClean="0"/>
              <a:t>method</a:t>
            </a:r>
            <a:endParaRPr lang="en-GB"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17</a:t>
            </a:fld>
            <a:endParaRPr lang="de-DE"/>
          </a:p>
        </p:txBody>
      </p:sp>
    </p:spTree>
    <p:extLst>
      <p:ext uri="{BB962C8B-B14F-4D97-AF65-F5344CB8AC3E}">
        <p14:creationId xmlns:p14="http://schemas.microsoft.com/office/powerpoint/2010/main" val="29113875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Man sieht, wo es keine intellektuelle Erschließung mehr gibt. </a:t>
            </a:r>
          </a:p>
          <a:p>
            <a:endParaRPr lang="de-DE" dirty="0" smtClean="0"/>
          </a:p>
          <a:p>
            <a:r>
              <a:rPr lang="de-DE" dirty="0" smtClean="0"/>
              <a:t>Evaluation </a:t>
            </a:r>
            <a:r>
              <a:rPr lang="de-DE" dirty="0" err="1" smtClean="0"/>
              <a:t>does</a:t>
            </a:r>
            <a:r>
              <a:rPr lang="de-DE" dirty="0" smtClean="0"/>
              <a:t> not end </a:t>
            </a:r>
            <a:r>
              <a:rPr lang="de-DE" dirty="0" err="1" smtClean="0"/>
              <a:t>with</a:t>
            </a:r>
            <a:r>
              <a:rPr lang="de-DE" dirty="0" smtClean="0"/>
              <a:t> </a:t>
            </a:r>
            <a:r>
              <a:rPr lang="de-DE" dirty="0" err="1" smtClean="0"/>
              <a:t>overall</a:t>
            </a:r>
            <a:r>
              <a:rPr lang="de-DE" dirty="0" smtClean="0"/>
              <a:t> </a:t>
            </a:r>
            <a:r>
              <a:rPr lang="de-DE" dirty="0" err="1" smtClean="0"/>
              <a:t>metrisc</a:t>
            </a:r>
            <a:r>
              <a:rPr lang="de-DE" dirty="0" smtClean="0"/>
              <a:t>. </a:t>
            </a:r>
            <a:r>
              <a:rPr lang="de-DE" dirty="0" err="1" smtClean="0"/>
              <a:t>We</a:t>
            </a:r>
            <a:r>
              <a:rPr lang="de-DE" dirty="0" smtClean="0"/>
              <a:t> </a:t>
            </a:r>
            <a:r>
              <a:rPr lang="de-DE" dirty="0" err="1" smtClean="0"/>
              <a:t>cab</a:t>
            </a:r>
            <a:r>
              <a:rPr lang="de-DE" dirty="0" smtClean="0"/>
              <a:t> </a:t>
            </a:r>
            <a:r>
              <a:rPr lang="de-DE" dirty="0" err="1" smtClean="0"/>
              <a:t>see</a:t>
            </a:r>
            <a:r>
              <a:rPr lang="de-DE" dirty="0" smtClean="0"/>
              <a:t> </a:t>
            </a:r>
            <a:r>
              <a:rPr lang="de-DE" dirty="0" err="1" smtClean="0"/>
              <a:t>very</a:t>
            </a:r>
            <a:r>
              <a:rPr lang="de-DE" dirty="0" smtClean="0"/>
              <a:t> different </a:t>
            </a:r>
            <a:r>
              <a:rPr lang="de-DE" dirty="0" err="1" smtClean="0"/>
              <a:t>behaviour</a:t>
            </a:r>
            <a:r>
              <a:rPr lang="de-DE" dirty="0" smtClean="0"/>
              <a:t> </a:t>
            </a:r>
            <a:r>
              <a:rPr lang="de-DE" dirty="0" err="1" smtClean="0"/>
              <a:t>when</a:t>
            </a:r>
            <a:r>
              <a:rPr lang="de-DE" dirty="0" smtClean="0"/>
              <a:t> </a:t>
            </a:r>
            <a:r>
              <a:rPr lang="de-DE" dirty="0" err="1" smtClean="0"/>
              <a:t>looking</a:t>
            </a:r>
            <a:r>
              <a:rPr lang="de-DE" dirty="0" smtClean="0"/>
              <a:t> </a:t>
            </a:r>
            <a:r>
              <a:rPr lang="de-DE" dirty="0" err="1" smtClean="0"/>
              <a:t>into</a:t>
            </a:r>
            <a:r>
              <a:rPr lang="de-DE" dirty="0" smtClean="0"/>
              <a:t> </a:t>
            </a:r>
            <a:r>
              <a:rPr lang="de-DE" dirty="0" err="1" smtClean="0"/>
              <a:t>results</a:t>
            </a:r>
            <a:r>
              <a:rPr lang="de-DE" dirty="0" smtClean="0"/>
              <a:t> per </a:t>
            </a:r>
            <a:r>
              <a:rPr lang="de-DE" dirty="0" err="1" smtClean="0"/>
              <a:t>subject</a:t>
            </a:r>
            <a:r>
              <a:rPr lang="de-DE" dirty="0" smtClean="0"/>
              <a:t> </a:t>
            </a:r>
            <a:r>
              <a:rPr lang="de-DE" dirty="0" err="1" smtClean="0"/>
              <a:t>group</a:t>
            </a:r>
            <a:r>
              <a:rPr lang="de-DE" dirty="0" smtClean="0"/>
              <a:t>. </a:t>
            </a:r>
          </a:p>
          <a:p>
            <a:pPr marL="171450" indent="-171450">
              <a:buFont typeface="Arial" panose="020B0604020202020204" pitchFamily="34" charset="0"/>
              <a:buChar char="•"/>
            </a:pPr>
            <a:r>
              <a:rPr lang="de-DE" dirty="0" smtClean="0"/>
              <a:t>LLMs </a:t>
            </a:r>
            <a:r>
              <a:rPr lang="de-DE" dirty="0" err="1" smtClean="0"/>
              <a:t>perform</a:t>
            </a:r>
            <a:r>
              <a:rPr lang="de-DE" dirty="0" smtClean="0"/>
              <a:t> </a:t>
            </a:r>
            <a:r>
              <a:rPr lang="de-DE" dirty="0" err="1" smtClean="0"/>
              <a:t>well</a:t>
            </a:r>
            <a:r>
              <a:rPr lang="de-DE" dirty="0" smtClean="0"/>
              <a:t> </a:t>
            </a:r>
            <a:r>
              <a:rPr lang="de-DE" dirty="0" err="1" smtClean="0"/>
              <a:t>for</a:t>
            </a:r>
            <a:r>
              <a:rPr lang="de-DE" dirty="0" smtClean="0"/>
              <a:t> Science</a:t>
            </a:r>
          </a:p>
          <a:p>
            <a:pPr marL="171450" indent="-171450">
              <a:buFont typeface="Arial" panose="020B0604020202020204" pitchFamily="34" charset="0"/>
              <a:buChar char="•"/>
            </a:pPr>
            <a:r>
              <a:rPr lang="de-DE" dirty="0" err="1" smtClean="0"/>
              <a:t>For</a:t>
            </a:r>
            <a:r>
              <a:rPr lang="de-DE" dirty="0" smtClean="0"/>
              <a:t> </a:t>
            </a:r>
            <a:r>
              <a:rPr lang="de-DE" dirty="0" err="1" smtClean="0"/>
              <a:t>Some</a:t>
            </a:r>
            <a:r>
              <a:rPr lang="de-DE" dirty="0" smtClean="0"/>
              <a:t> </a:t>
            </a:r>
            <a:r>
              <a:rPr lang="de-DE" dirty="0" err="1" smtClean="0"/>
              <a:t>subject</a:t>
            </a:r>
            <a:r>
              <a:rPr lang="de-DE" dirty="0" smtClean="0"/>
              <a:t> </a:t>
            </a:r>
            <a:r>
              <a:rPr lang="de-DE" dirty="0" err="1" smtClean="0"/>
              <a:t>groups</a:t>
            </a:r>
            <a:r>
              <a:rPr lang="de-DE" dirty="0" smtClean="0"/>
              <a:t> all </a:t>
            </a:r>
            <a:r>
              <a:rPr lang="de-DE" dirty="0" err="1" smtClean="0"/>
              <a:t>methods</a:t>
            </a:r>
            <a:r>
              <a:rPr lang="de-DE" dirty="0" smtClean="0"/>
              <a:t> </a:t>
            </a:r>
            <a:r>
              <a:rPr lang="de-DE" dirty="0" err="1" smtClean="0"/>
              <a:t>perform</a:t>
            </a:r>
            <a:r>
              <a:rPr lang="de-DE" dirty="0" smtClean="0"/>
              <a:t> </a:t>
            </a:r>
            <a:r>
              <a:rPr lang="de-DE" dirty="0" err="1" smtClean="0"/>
              <a:t>equally</a:t>
            </a:r>
            <a:r>
              <a:rPr lang="de-DE" dirty="0" smtClean="0"/>
              <a:t> </a:t>
            </a:r>
            <a:r>
              <a:rPr lang="de-DE" dirty="0" err="1" smtClean="0"/>
              <a:t>good</a:t>
            </a:r>
            <a:r>
              <a:rPr lang="de-DE" dirty="0" smtClean="0"/>
              <a:t> (</a:t>
            </a:r>
            <a:r>
              <a:rPr lang="de-DE" dirty="0" err="1" smtClean="0"/>
              <a:t>or</a:t>
            </a:r>
            <a:r>
              <a:rPr lang="de-DE" dirty="0" smtClean="0"/>
              <a:t> </a:t>
            </a:r>
            <a:r>
              <a:rPr lang="de-DE" dirty="0" err="1" smtClean="0"/>
              <a:t>bad</a:t>
            </a:r>
            <a:r>
              <a:rPr lang="de-DE" dirty="0" smtClean="0"/>
              <a:t>)</a:t>
            </a:r>
          </a:p>
          <a:p>
            <a:pPr marL="171450" indent="-171450">
              <a:buFont typeface="Arial" panose="020B0604020202020204" pitchFamily="34" charset="0"/>
              <a:buChar char="•"/>
            </a:pPr>
            <a:r>
              <a:rPr lang="de-DE" dirty="0" smtClean="0"/>
              <a:t>Management, Social </a:t>
            </a:r>
            <a:r>
              <a:rPr lang="de-DE" dirty="0" err="1" smtClean="0"/>
              <a:t>Sciences</a:t>
            </a:r>
            <a:r>
              <a:rPr lang="de-DE" dirty="0" smtClean="0"/>
              <a:t> and </a:t>
            </a:r>
            <a:r>
              <a:rPr lang="de-DE" dirty="0" err="1" smtClean="0"/>
              <a:t>History</a:t>
            </a:r>
            <a:r>
              <a:rPr lang="de-DE" dirty="0" smtClean="0"/>
              <a:t> </a:t>
            </a:r>
            <a:r>
              <a:rPr lang="de-DE" dirty="0" err="1" smtClean="0"/>
              <a:t>even</a:t>
            </a:r>
            <a:r>
              <a:rPr lang="de-DE" dirty="0" smtClean="0"/>
              <a:t> </a:t>
            </a:r>
            <a:r>
              <a:rPr lang="de-DE" dirty="0" err="1" smtClean="0"/>
              <a:t>show</a:t>
            </a:r>
            <a:r>
              <a:rPr lang="de-DE" dirty="0" smtClean="0"/>
              <a:t> </a:t>
            </a:r>
            <a:r>
              <a:rPr lang="de-DE" dirty="0" err="1" smtClean="0"/>
              <a:t>that</a:t>
            </a:r>
            <a:r>
              <a:rPr lang="de-DE" dirty="0" smtClean="0"/>
              <a:t> Omikuji </a:t>
            </a:r>
            <a:r>
              <a:rPr lang="de-DE" dirty="0" err="1" smtClean="0"/>
              <a:t>is</a:t>
            </a:r>
            <a:r>
              <a:rPr lang="de-DE" dirty="0" smtClean="0"/>
              <a:t> </a:t>
            </a:r>
            <a:r>
              <a:rPr lang="de-DE" dirty="0" err="1" smtClean="0"/>
              <a:t>the</a:t>
            </a:r>
            <a:r>
              <a:rPr lang="de-DE" dirty="0" smtClean="0"/>
              <a:t> </a:t>
            </a:r>
            <a:r>
              <a:rPr lang="de-DE" dirty="0" err="1" smtClean="0"/>
              <a:t>best</a:t>
            </a:r>
            <a:r>
              <a:rPr lang="de-DE" dirty="0" smtClean="0"/>
              <a:t> </a:t>
            </a:r>
            <a:r>
              <a:rPr lang="de-DE" dirty="0" err="1" smtClean="0"/>
              <a:t>method</a:t>
            </a:r>
            <a:endParaRPr lang="en-GB"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18</a:t>
            </a:fld>
            <a:endParaRPr lang="de-DE"/>
          </a:p>
        </p:txBody>
      </p:sp>
    </p:spTree>
    <p:extLst>
      <p:ext uri="{BB962C8B-B14F-4D97-AF65-F5344CB8AC3E}">
        <p14:creationId xmlns:p14="http://schemas.microsoft.com/office/powerpoint/2010/main" val="35315506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DE" dirty="0" smtClean="0"/>
              <a:t>Nicht zu viel zeit verlieren: auf wenige Aspekte</a:t>
            </a:r>
            <a:r>
              <a:rPr lang="de-DE" baseline="0" dirty="0" smtClean="0"/>
              <a:t> konzentrieren</a:t>
            </a:r>
          </a:p>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19</a:t>
            </a:fld>
            <a:endParaRPr lang="de-DE"/>
          </a:p>
        </p:txBody>
      </p:sp>
    </p:spTree>
    <p:extLst>
      <p:ext uri="{BB962C8B-B14F-4D97-AF65-F5344CB8AC3E}">
        <p14:creationId xmlns:p14="http://schemas.microsoft.com/office/powerpoint/2010/main" val="392495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20</a:t>
            </a:fld>
            <a:endParaRPr lang="de-DE"/>
          </a:p>
        </p:txBody>
      </p:sp>
    </p:spTree>
    <p:extLst>
      <p:ext uri="{BB962C8B-B14F-4D97-AF65-F5344CB8AC3E}">
        <p14:creationId xmlns:p14="http://schemas.microsoft.com/office/powerpoint/2010/main" val="29557555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21</a:t>
            </a:fld>
            <a:endParaRPr lang="de-DE"/>
          </a:p>
        </p:txBody>
      </p:sp>
    </p:spTree>
    <p:extLst>
      <p:ext uri="{BB962C8B-B14F-4D97-AF65-F5344CB8AC3E}">
        <p14:creationId xmlns:p14="http://schemas.microsoft.com/office/powerpoint/2010/main" val="1926723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smtClean="0"/>
              <a:t>We</a:t>
            </a:r>
            <a:r>
              <a:rPr lang="de-DE" dirty="0" smtClean="0"/>
              <a:t> </a:t>
            </a:r>
            <a:r>
              <a:rPr lang="de-DE" dirty="0" err="1" smtClean="0"/>
              <a:t>used</a:t>
            </a:r>
            <a:r>
              <a:rPr lang="de-DE" dirty="0" smtClean="0"/>
              <a:t> </a:t>
            </a:r>
            <a:r>
              <a:rPr lang="de-DE" dirty="0" err="1" smtClean="0"/>
              <a:t>to</a:t>
            </a:r>
            <a:r>
              <a:rPr lang="de-DE" dirty="0" smtClean="0"/>
              <a:t> </a:t>
            </a:r>
            <a:r>
              <a:rPr lang="de-DE" dirty="0" err="1" smtClean="0"/>
              <a:t>have</a:t>
            </a:r>
            <a:r>
              <a:rPr lang="de-DE" dirty="0" smtClean="0"/>
              <a:t> an </a:t>
            </a:r>
            <a:r>
              <a:rPr lang="de-DE" dirty="0" err="1" smtClean="0"/>
              <a:t>external</a:t>
            </a:r>
            <a:r>
              <a:rPr lang="de-DE" dirty="0" smtClean="0"/>
              <a:t> </a:t>
            </a:r>
            <a:r>
              <a:rPr lang="de-DE" dirty="0" err="1" smtClean="0"/>
              <a:t>service</a:t>
            </a:r>
            <a:r>
              <a:rPr lang="de-DE" dirty="0" smtClean="0"/>
              <a:t> </a:t>
            </a:r>
            <a:r>
              <a:rPr lang="de-DE" dirty="0" err="1" smtClean="0"/>
              <a:t>provider</a:t>
            </a:r>
            <a:r>
              <a:rPr lang="de-DE" dirty="0" smtClean="0"/>
              <a:t> </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a:t>
            </a:fld>
            <a:endParaRPr lang="de-DE"/>
          </a:p>
        </p:txBody>
      </p:sp>
    </p:spTree>
    <p:extLst>
      <p:ext uri="{BB962C8B-B14F-4D97-AF65-F5344CB8AC3E}">
        <p14:creationId xmlns:p14="http://schemas.microsoft.com/office/powerpoint/2010/main" val="29414349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22</a:t>
            </a:fld>
            <a:endParaRPr lang="de-DE"/>
          </a:p>
        </p:txBody>
      </p:sp>
    </p:spTree>
    <p:extLst>
      <p:ext uri="{BB962C8B-B14F-4D97-AF65-F5344CB8AC3E}">
        <p14:creationId xmlns:p14="http://schemas.microsoft.com/office/powerpoint/2010/main" val="31434350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23</a:t>
            </a:fld>
            <a:endParaRPr lang="de-DE" dirty="0"/>
          </a:p>
        </p:txBody>
      </p:sp>
    </p:spTree>
    <p:extLst>
      <p:ext uri="{BB962C8B-B14F-4D97-AF65-F5344CB8AC3E}">
        <p14:creationId xmlns:p14="http://schemas.microsoft.com/office/powerpoint/2010/main" val="17750425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24</a:t>
            </a:fld>
            <a:endParaRPr lang="de-DE"/>
          </a:p>
        </p:txBody>
      </p:sp>
    </p:spTree>
    <p:extLst>
      <p:ext uri="{BB962C8B-B14F-4D97-AF65-F5344CB8AC3E}">
        <p14:creationId xmlns:p14="http://schemas.microsoft.com/office/powerpoint/2010/main" val="40623207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25</a:t>
            </a:fld>
            <a:endParaRPr lang="de-DE"/>
          </a:p>
        </p:txBody>
      </p:sp>
    </p:spTree>
    <p:extLst>
      <p:ext uri="{BB962C8B-B14F-4D97-AF65-F5344CB8AC3E}">
        <p14:creationId xmlns:p14="http://schemas.microsoft.com/office/powerpoint/2010/main" val="234094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a:t>
            </a:fld>
            <a:endParaRPr lang="de-DE"/>
          </a:p>
        </p:txBody>
      </p:sp>
    </p:spTree>
    <p:extLst>
      <p:ext uri="{BB962C8B-B14F-4D97-AF65-F5344CB8AC3E}">
        <p14:creationId xmlns:p14="http://schemas.microsoft.com/office/powerpoint/2010/main" val="20055041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i="0" kern="1200" dirty="0">
                <a:solidFill>
                  <a:schemeClr val="tx1"/>
                </a:solidFill>
                <a:effectLst/>
                <a:latin typeface="Arial" charset="0"/>
                <a:ea typeface="+mn-ea"/>
                <a:cs typeface="Arial" charset="0"/>
              </a:rPr>
              <a:t>Grundlage für das automatische Indexieren bei lexikon- bzw. wörterbuchbasierten Verfahren ist die sogenannte "Vergleichswortliste" bzw. das Lexikon.</a:t>
            </a:r>
            <a:endParaRPr lang="de-DE" dirty="0"/>
          </a:p>
          <a:p>
            <a:endParaRPr lang="de-DE" dirty="0"/>
          </a:p>
          <a:p>
            <a:r>
              <a:rPr lang="de-DE" dirty="0"/>
              <a:t>Lexikalische Verfahren gleichen die Wörter eines Textes mit den Begriffen eines kontrollierten </a:t>
            </a:r>
          </a:p>
          <a:p>
            <a:r>
              <a:rPr lang="de-DE" dirty="0"/>
              <a:t>Vokabulars ab und geben so mögliche Schlagwortkandidaten aus. Da so vor allem bei längeren </a:t>
            </a:r>
          </a:p>
          <a:p>
            <a:r>
              <a:rPr lang="de-DE" dirty="0"/>
              <a:t>Texten sehr viele Kandidaten gefunden werden, werden die Algorithmen vorgängig mit bereits </a:t>
            </a:r>
          </a:p>
          <a:p>
            <a:r>
              <a:rPr lang="de-DE" dirty="0"/>
              <a:t>beschlagworteten Texten  trainiert. Sie lernen dadurch,  welche  linguistische  Merkmale  </a:t>
            </a:r>
            <a:r>
              <a:rPr lang="de-DE" dirty="0" err="1"/>
              <a:t>rele</a:t>
            </a:r>
            <a:r>
              <a:rPr lang="de-DE" dirty="0"/>
              <a:t>-</a:t>
            </a:r>
          </a:p>
          <a:p>
            <a:r>
              <a:rPr lang="de-DE" dirty="0" err="1"/>
              <a:t>vante</a:t>
            </a:r>
            <a:r>
              <a:rPr lang="de-DE" dirty="0"/>
              <a:t>  Schlagworte  besitzen  und  wie  mögliche  Schlagworte  gewichtet  und  gefiltert  werden </a:t>
            </a:r>
          </a:p>
          <a:p>
            <a:r>
              <a:rPr lang="de-DE" dirty="0"/>
              <a:t>sollen. Zum Erlernen sogenannter Heuristiken werden nur einige hunderte Trainingsbeispiele </a:t>
            </a:r>
          </a:p>
          <a:p>
            <a:r>
              <a:rPr lang="de-DE" dirty="0"/>
              <a:t>benötigt (Suominen et al., 2022, S. 268; Toepfer &amp; Seifert, 2020, S. 170). Danach können diese </a:t>
            </a:r>
          </a:p>
          <a:p>
            <a:r>
              <a:rPr lang="de-DE" dirty="0"/>
              <a:t>Heuristiken auch auf mögliche Schlagworte angewendet werden, die in  den Trainingsdaten </a:t>
            </a:r>
          </a:p>
          <a:p>
            <a:r>
              <a:rPr lang="de-DE" dirty="0"/>
              <a:t>nicht vorkommen.  </a:t>
            </a:r>
          </a:p>
          <a:p>
            <a:r>
              <a:rPr lang="de-DE" dirty="0"/>
              <a:t>Lexikalische  Algorithmen  können  jedoch  nur  relevante  Schlagworte  erkennen,  wenn  diese </a:t>
            </a:r>
          </a:p>
          <a:p>
            <a:r>
              <a:rPr lang="de-DE" dirty="0"/>
              <a:t>explizit in einem Text vorkommen (Suominen, 2019, S. 3). Durch den direkten Abgleich mit </a:t>
            </a:r>
          </a:p>
          <a:p>
            <a:r>
              <a:rPr lang="de-DE" dirty="0"/>
              <a:t>dem kontrollierten Vokabular, ohne den Kontext des Inputs weiter zu berücksichtigen, fällt es </a:t>
            </a:r>
          </a:p>
          <a:p>
            <a:r>
              <a:rPr lang="de-DE" dirty="0"/>
              <a:t>ihnen  </a:t>
            </a:r>
            <a:r>
              <a:rPr lang="de-DE" dirty="0" err="1"/>
              <a:t>ausserdem</a:t>
            </a:r>
            <a:r>
              <a:rPr lang="de-DE" dirty="0"/>
              <a:t>  schwer,  Polyseme  (Wörter  mit mehreren,  unterschiedlichen  Bedeutungen) </a:t>
            </a:r>
          </a:p>
          <a:p>
            <a:r>
              <a:rPr lang="de-DE" dirty="0"/>
              <a:t>richtig zu deuten. </a:t>
            </a:r>
          </a:p>
          <a:p>
            <a:endParaRPr lang="de-DE" dirty="0"/>
          </a:p>
          <a:p>
            <a:r>
              <a:rPr lang="de-DE" dirty="0"/>
              <a:t>Bei dem im Kapitel 5 getesteten Algorithmus </a:t>
            </a:r>
            <a:r>
              <a:rPr lang="de-DE" dirty="0" err="1"/>
              <a:t>mllm</a:t>
            </a:r>
            <a:r>
              <a:rPr lang="de-DE" dirty="0"/>
              <a:t> (</a:t>
            </a:r>
            <a:r>
              <a:rPr lang="de-DE" dirty="0" err="1"/>
              <a:t>Maui</a:t>
            </a:r>
            <a:r>
              <a:rPr lang="de-DE" dirty="0"/>
              <a:t>-like </a:t>
            </a:r>
            <a:r>
              <a:rPr lang="de-DE" dirty="0" err="1"/>
              <a:t>Lexical</a:t>
            </a:r>
            <a:r>
              <a:rPr lang="de-DE" dirty="0"/>
              <a:t> </a:t>
            </a:r>
            <a:r>
              <a:rPr lang="de-DE" dirty="0" err="1"/>
              <a:t>Matching</a:t>
            </a:r>
            <a:r>
              <a:rPr lang="de-DE" dirty="0"/>
              <a:t>) handelt es </a:t>
            </a:r>
          </a:p>
          <a:p>
            <a:r>
              <a:rPr lang="de-DE" dirty="0"/>
              <a:t>sich um ein lexikalisches Verfahren. Dieser wurde von den </a:t>
            </a:r>
            <a:r>
              <a:rPr lang="de-DE" dirty="0" err="1"/>
              <a:t>Annif</a:t>
            </a:r>
            <a:r>
              <a:rPr lang="de-DE" dirty="0"/>
              <a:t>-Entwicklern in Anlehnung </a:t>
            </a:r>
          </a:p>
          <a:p>
            <a:r>
              <a:rPr lang="de-DE" dirty="0"/>
              <a:t>an den Algorithmus </a:t>
            </a:r>
            <a:r>
              <a:rPr lang="de-DE" dirty="0" err="1"/>
              <a:t>Maui</a:t>
            </a:r>
            <a:r>
              <a:rPr lang="de-DE" dirty="0"/>
              <a:t> (einem linguistischen, morphologisch-semantischen Ansatz) entwickelt </a:t>
            </a:r>
          </a:p>
          <a:p>
            <a:r>
              <a:rPr lang="de-DE" dirty="0"/>
              <a:t>und ist für die Analyse von Volltextdokumenten optimiert. Im Unterschied zu </a:t>
            </a:r>
            <a:r>
              <a:rPr lang="de-DE" dirty="0" err="1"/>
              <a:t>Maui</a:t>
            </a:r>
            <a:r>
              <a:rPr lang="de-DE" dirty="0"/>
              <a:t> verwendet </a:t>
            </a:r>
          </a:p>
          <a:p>
            <a:r>
              <a:rPr lang="de-DE" dirty="0" err="1"/>
              <a:t>mllm</a:t>
            </a:r>
            <a:r>
              <a:rPr lang="de-DE" dirty="0"/>
              <a:t> z. B. mehrere Heuristiken für semantische Verwandtschaften und kann breitere, engere </a:t>
            </a:r>
          </a:p>
          <a:p>
            <a:r>
              <a:rPr lang="de-DE" dirty="0"/>
              <a:t>und verwandte Beziehungen erkennen (Suominen, 2021). </a:t>
            </a:r>
          </a:p>
          <a:p>
            <a:endParaRPr lang="de-DE" dirty="0"/>
          </a:p>
          <a:p>
            <a:r>
              <a:rPr lang="de-DE" dirty="0"/>
              <a:t>Lexikalische Verfahren: MLLM </a:t>
            </a:r>
          </a:p>
          <a:p>
            <a:r>
              <a:rPr lang="de-DE" dirty="0"/>
              <a:t>Beim  lexikalischen  Verfahren  werden  Begriffe  in  einem  Text  mit  den  Begriffen  in  einem </a:t>
            </a:r>
          </a:p>
          <a:p>
            <a:r>
              <a:rPr lang="de-DE" dirty="0"/>
              <a:t>kontrollierten  Vokabular  abgeglichen.  Die  Algorithmen  müssen  dafür  mit  Beispielen  von </a:t>
            </a:r>
          </a:p>
          <a:p>
            <a:r>
              <a:rPr lang="de-DE" dirty="0"/>
              <a:t>manuell beschlagworteten Texten trainiert werden. Der Vorteil dieses Verfahrens ist, dass </a:t>
            </a:r>
          </a:p>
          <a:p>
            <a:r>
              <a:rPr lang="de-DE" dirty="0"/>
              <a:t>dafür relativ wenige Trainingsdaten erforderlich sind. Nachteile sind, dass es kein oder ein </a:t>
            </a:r>
          </a:p>
          <a:p>
            <a:r>
              <a:rPr lang="de-DE" dirty="0"/>
              <a:t>falsches </a:t>
            </a:r>
            <a:r>
              <a:rPr lang="de-DE" dirty="0" err="1"/>
              <a:t>Matching</a:t>
            </a:r>
            <a:r>
              <a:rPr lang="de-DE" dirty="0"/>
              <a:t> gibt, wenn nicht alle relevanten Begriffe wortgenau im Text vorkommen </a:t>
            </a:r>
          </a:p>
          <a:p>
            <a:r>
              <a:rPr lang="de-DE" dirty="0"/>
              <a:t>oder ein Begriff nicht im kontrollierten Vokabular enthalten ist. Ebenso können Homonyme </a:t>
            </a:r>
          </a:p>
          <a:p>
            <a:r>
              <a:rPr lang="de-DE" dirty="0"/>
              <a:t>oder Polyseme zu falschen Ergebnissen führen, wenn sie nicht richtig zugeordnet werden. </a:t>
            </a:r>
          </a:p>
          <a:p>
            <a:r>
              <a:rPr lang="de-DE" dirty="0"/>
              <a:t>MLLM  (</a:t>
            </a:r>
            <a:r>
              <a:rPr lang="de-DE" dirty="0" err="1"/>
              <a:t>Maui</a:t>
            </a:r>
            <a:r>
              <a:rPr lang="de-DE" dirty="0"/>
              <a:t>-like  </a:t>
            </a:r>
            <a:r>
              <a:rPr lang="de-DE" dirty="0" err="1"/>
              <a:t>Lexical</a:t>
            </a:r>
            <a:r>
              <a:rPr lang="de-DE" dirty="0"/>
              <a:t>  </a:t>
            </a:r>
            <a:r>
              <a:rPr lang="de-DE" dirty="0" err="1"/>
              <a:t>Matching</a:t>
            </a:r>
            <a:r>
              <a:rPr lang="de-DE" dirty="0"/>
              <a:t>)  ist  ein  lexikalischer  Algorithmus,  der  in  </a:t>
            </a:r>
            <a:r>
              <a:rPr lang="de-DE" dirty="0" err="1"/>
              <a:t>Annif</a:t>
            </a:r>
            <a:r>
              <a:rPr lang="de-DE" dirty="0"/>
              <a:t>  seit </a:t>
            </a:r>
          </a:p>
          <a:p>
            <a:r>
              <a:rPr lang="de-DE" dirty="0"/>
              <a:t>Version 0.52 implementiert ist und auf dem </a:t>
            </a:r>
            <a:r>
              <a:rPr lang="de-DE" dirty="0" err="1"/>
              <a:t>Maui</a:t>
            </a:r>
            <a:r>
              <a:rPr lang="de-DE" dirty="0"/>
              <a:t> Algorithmus   basiert. Er ist für den Einsatz </a:t>
            </a:r>
          </a:p>
          <a:p>
            <a:r>
              <a:rPr lang="de-DE" dirty="0"/>
              <a:t>bei langen Volltext Dokumenten gedacht und benötigt eine relativ kleine Anzahl von manuell </a:t>
            </a:r>
          </a:p>
          <a:p>
            <a:r>
              <a:rPr lang="de-DE" dirty="0"/>
              <a:t>beschlagworteten Dokumenten für das Training.</a:t>
            </a:r>
          </a:p>
          <a:p>
            <a:endParaRPr lang="de-DE" dirty="0"/>
          </a:p>
          <a:p>
            <a:pPr marL="0" indent="0">
              <a:buNone/>
            </a:pPr>
            <a:r>
              <a:rPr lang="de-DE" dirty="0"/>
              <a:t>Herausforderung:</a:t>
            </a:r>
          </a:p>
          <a:p>
            <a:pPr>
              <a:lnSpc>
                <a:spcPct val="100000"/>
              </a:lnSpc>
              <a:spcBef>
                <a:spcPts val="0"/>
              </a:spcBef>
            </a:pPr>
            <a:r>
              <a:rPr lang="de-DE" dirty="0"/>
              <a:t>semantische Disambiguierung bei Polysemen/Homonymen</a:t>
            </a:r>
          </a:p>
          <a:p>
            <a:pPr>
              <a:lnSpc>
                <a:spcPct val="100000"/>
              </a:lnSpc>
              <a:spcBef>
                <a:spcPts val="0"/>
              </a:spcBef>
            </a:pPr>
            <a:r>
              <a:rPr lang="de-DE" dirty="0"/>
              <a:t>semantische Ähnlichkeit bei Synonymen, die im Vokabular fehlen</a:t>
            </a:r>
          </a:p>
          <a:p>
            <a:pPr>
              <a:lnSpc>
                <a:spcPct val="100000"/>
              </a:lnSpc>
              <a:spcBef>
                <a:spcPts val="0"/>
              </a:spcBef>
            </a:pPr>
            <a:r>
              <a:rPr lang="de-DE" dirty="0"/>
              <a:t>fehlende Kandidaten zum </a:t>
            </a:r>
            <a:r>
              <a:rPr lang="de-DE" dirty="0" err="1"/>
              <a:t>Matching</a:t>
            </a:r>
            <a:r>
              <a:rPr lang="de-DE" dirty="0"/>
              <a:t>, z.B. fehlende „Match-Einstiege“</a:t>
            </a:r>
          </a:p>
          <a:p>
            <a:pPr>
              <a:lnSpc>
                <a:spcPct val="100000"/>
              </a:lnSpc>
              <a:spcBef>
                <a:spcPts val="0"/>
              </a:spcBef>
            </a:pPr>
            <a:r>
              <a:rPr lang="de-DE" dirty="0"/>
              <a:t>falsch positives </a:t>
            </a:r>
            <a:r>
              <a:rPr lang="de-DE" dirty="0" err="1"/>
              <a:t>Matching</a:t>
            </a:r>
            <a:r>
              <a:rPr lang="de-DE" dirty="0"/>
              <a:t> bei fehlendem korrekten Begriff</a:t>
            </a:r>
          </a:p>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5</a:t>
            </a:fld>
            <a:endParaRPr lang="de-DE"/>
          </a:p>
        </p:txBody>
      </p:sp>
    </p:spTree>
    <p:extLst>
      <p:ext uri="{BB962C8B-B14F-4D97-AF65-F5344CB8AC3E}">
        <p14:creationId xmlns:p14="http://schemas.microsoft.com/office/powerpoint/2010/main" val="1430849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i="0" kern="1200" dirty="0" smtClean="0">
                <a:solidFill>
                  <a:schemeClr val="tx1"/>
                </a:solidFill>
                <a:effectLst/>
                <a:latin typeface="Arial" charset="0"/>
                <a:ea typeface="+mn-ea"/>
                <a:cs typeface="Arial" charset="0"/>
              </a:rPr>
              <a:t>Natural Language Processing (NLP)</a:t>
            </a:r>
            <a:r>
              <a:rPr lang="de-DE" sz="1200" b="0" i="0" kern="1200" dirty="0" smtClean="0">
                <a:solidFill>
                  <a:schemeClr val="tx1"/>
                </a:solidFill>
                <a:effectLst/>
                <a:latin typeface="Arial" charset="0"/>
                <a:ea typeface="+mn-ea"/>
                <a:cs typeface="Arial" charset="0"/>
              </a:rPr>
              <a:t> = Verarbeitung natürlicher Sprache: </a:t>
            </a:r>
            <a:r>
              <a:rPr lang="de-DE" dirty="0" smtClean="0"/>
              <a:t/>
            </a:r>
            <a:br>
              <a:rPr lang="de-DE" dirty="0" smtClean="0"/>
            </a:br>
            <a:r>
              <a:rPr lang="de-DE" sz="1200" b="0" i="0" kern="1200" dirty="0" smtClean="0">
                <a:solidFill>
                  <a:schemeClr val="tx1"/>
                </a:solidFill>
                <a:effectLst/>
                <a:latin typeface="Arial" charset="0"/>
                <a:ea typeface="+mn-ea"/>
                <a:cs typeface="Arial" charset="0"/>
              </a:rPr>
              <a:t>Im Rahmen von Natural Language Processing, der Verarbeitung von natürlicher Sprache, werden unstrukturierte Sprachdaten in ein strukturiertes Datenformat umgewandelt. Dies soll es Maschinen ermöglichen, Sprache sowie Text zu identifizieren und verstehen, um im Anschluss relevante Antworten zu generieren. </a:t>
            </a:r>
            <a:endParaRPr lang="de-DE" dirty="0" smtClean="0"/>
          </a:p>
          <a:p>
            <a:endParaRPr lang="de-DE" dirty="0"/>
          </a:p>
          <a:p>
            <a:endParaRPr lang="de-DE" dirty="0"/>
          </a:p>
          <a:p>
            <a:r>
              <a:rPr lang="de-DE" dirty="0"/>
              <a:t>Bei assoziativen Verfahren lernen Algorithmen, basierend auf Trainingsdaten, Korrelationen </a:t>
            </a:r>
          </a:p>
          <a:p>
            <a:r>
              <a:rPr lang="de-DE" dirty="0"/>
              <a:t>zwischen  Wörtern/Wortsequenzen  und  den  zugewiesenen  Schlagwörtern  zu  erkennen.  So </a:t>
            </a:r>
          </a:p>
          <a:p>
            <a:r>
              <a:rPr lang="de-DE" dirty="0"/>
              <a:t>können sie Texten, in denen bestimmte unterschiedliche Wörter enthalten sind, ein Schlagwort </a:t>
            </a:r>
          </a:p>
          <a:p>
            <a:r>
              <a:rPr lang="de-DE" dirty="0"/>
              <a:t>aus dem kontrollierten Vokabular zuweisen, das selbst im Text nicht vorkommen muss. Um </a:t>
            </a:r>
          </a:p>
          <a:p>
            <a:r>
              <a:rPr lang="de-DE" dirty="0"/>
              <a:t>das zu erreichen, muss für jedes Schlagwort aus dem Vokabular eine gewisse Menge an manuell </a:t>
            </a:r>
          </a:p>
          <a:p>
            <a:r>
              <a:rPr lang="de-DE" dirty="0"/>
              <a:t>indexierter Trainingsdaten vorhanden sein. Dies macht assoziative Algorithmen sehr trainings- </a:t>
            </a:r>
          </a:p>
          <a:p>
            <a:r>
              <a:rPr lang="de-DE" dirty="0"/>
              <a:t>und rechenintensiv und ist bei selten verwendeten Schlagworten teils schwierig umzusetzen </a:t>
            </a:r>
          </a:p>
          <a:p>
            <a:r>
              <a:rPr lang="de-DE" dirty="0"/>
              <a:t>(Suominen et al., 2022, S. 268–269; Toepfer &amp; Seifert, 2020, S. 170).  </a:t>
            </a:r>
          </a:p>
          <a:p>
            <a:r>
              <a:rPr lang="de-DE" dirty="0" err="1"/>
              <a:t>Omikuji</a:t>
            </a:r>
            <a:r>
              <a:rPr lang="de-DE" dirty="0"/>
              <a:t>  Bonsai  gehört  zu  einer  Familie  entscheidungsbaum-basierter  </a:t>
            </a:r>
            <a:r>
              <a:rPr lang="de-DE" dirty="0" err="1"/>
              <a:t>Machine</a:t>
            </a:r>
            <a:r>
              <a:rPr lang="de-DE" dirty="0"/>
              <a:t>-Learning-</a:t>
            </a:r>
          </a:p>
          <a:p>
            <a:r>
              <a:rPr lang="de-DE" dirty="0"/>
              <a:t>Algorithmen (</a:t>
            </a:r>
            <a:r>
              <a:rPr lang="de-DE" dirty="0" err="1"/>
              <a:t>Omikuji</a:t>
            </a:r>
            <a:r>
              <a:rPr lang="de-DE" dirty="0"/>
              <a:t>-Familie) für Extreme Multi-label </a:t>
            </a:r>
            <a:r>
              <a:rPr lang="de-DE" dirty="0" err="1"/>
              <a:t>Classification</a:t>
            </a:r>
            <a:r>
              <a:rPr lang="de-DE" dirty="0"/>
              <a:t> (XMC). XMC versucht </a:t>
            </a:r>
          </a:p>
          <a:p>
            <a:r>
              <a:rPr lang="de-DE" dirty="0"/>
              <a:t>das Problem zu lösen, einem Objekt ein Label aus einer sehr </a:t>
            </a:r>
            <a:r>
              <a:rPr lang="de-DE" dirty="0" err="1"/>
              <a:t>grossen</a:t>
            </a:r>
            <a:r>
              <a:rPr lang="de-DE" dirty="0"/>
              <a:t> Menge möglicher Labels </a:t>
            </a:r>
          </a:p>
          <a:p>
            <a:r>
              <a:rPr lang="de-DE" dirty="0"/>
              <a:t>zuzuweisen, wie es bei der </a:t>
            </a:r>
            <a:r>
              <a:rPr lang="de-DE" dirty="0" err="1"/>
              <a:t>Erschliessung</a:t>
            </a:r>
            <a:r>
              <a:rPr lang="de-DE" dirty="0"/>
              <a:t> eines Textes mit Schlagworten aus einem Indexier-</a:t>
            </a:r>
          </a:p>
          <a:p>
            <a:r>
              <a:rPr lang="de-DE" dirty="0" err="1"/>
              <a:t>ungsvokabular</a:t>
            </a:r>
            <a:r>
              <a:rPr lang="de-DE" dirty="0"/>
              <a:t> vorliegt. Durch das entscheidungsbaum-basierte Vorgehen wird die benötigte </a:t>
            </a:r>
          </a:p>
          <a:p>
            <a:r>
              <a:rPr lang="de-DE" dirty="0"/>
              <a:t>Rechenleistung verringert (</a:t>
            </a:r>
            <a:r>
              <a:rPr lang="de-DE" dirty="0" err="1"/>
              <a:t>Khandagale</a:t>
            </a:r>
            <a:r>
              <a:rPr lang="de-DE" dirty="0"/>
              <a:t> et al., 2020, S. 2099–2101). </a:t>
            </a:r>
          </a:p>
          <a:p>
            <a:endParaRPr lang="de-DE" dirty="0"/>
          </a:p>
          <a:p>
            <a:endParaRPr lang="de-DE" dirty="0"/>
          </a:p>
          <a:p>
            <a:r>
              <a:rPr lang="de-DE" dirty="0">
                <a:hlinkClick r:id="rId3"/>
              </a:rPr>
              <a:t>74 Bilder Von Piktogramme für Kinder - Kostenlose Bilder Zum Ausdrucken. (schulbilder.org)</a:t>
            </a:r>
            <a:endParaRPr lang="de-DE" dirty="0"/>
          </a:p>
          <a:p>
            <a:endParaRPr lang="de-DE" dirty="0"/>
          </a:p>
          <a:p>
            <a:r>
              <a:rPr lang="de-DE" dirty="0">
                <a:hlinkClick r:id="rId4"/>
              </a:rPr>
              <a:t>HPD-TBM-2020-11-13 (4).pdf</a:t>
            </a:r>
            <a:endParaRPr lang="de-DE" dirty="0"/>
          </a:p>
          <a:p>
            <a:endParaRPr lang="de-DE" dirty="0"/>
          </a:p>
          <a:p>
            <a:r>
              <a:rPr lang="de-DE" dirty="0" err="1">
                <a:hlinkClick r:id="rId5"/>
              </a:rPr>
              <a:t>Preprint</a:t>
            </a:r>
            <a:r>
              <a:rPr lang="de-DE" dirty="0">
                <a:hlinkClick r:id="rId5"/>
              </a:rPr>
              <a:t> </a:t>
            </a:r>
            <a:r>
              <a:rPr lang="de-DE" dirty="0" err="1">
                <a:hlinkClick r:id="rId5"/>
              </a:rPr>
              <a:t>of</a:t>
            </a:r>
            <a:r>
              <a:rPr lang="de-DE" dirty="0">
                <a:hlinkClick r:id="rId5"/>
              </a:rPr>
              <a:t> </a:t>
            </a:r>
            <a:r>
              <a:rPr lang="de-DE" dirty="0" err="1">
                <a:hlinkClick r:id="rId5"/>
              </a:rPr>
              <a:t>Annif</a:t>
            </a:r>
            <a:r>
              <a:rPr lang="de-DE" dirty="0">
                <a:hlinkClick r:id="rId5"/>
              </a:rPr>
              <a:t> JLIS </a:t>
            </a:r>
            <a:r>
              <a:rPr lang="de-DE" dirty="0" err="1">
                <a:hlinkClick r:id="rId5"/>
              </a:rPr>
              <a:t>article</a:t>
            </a:r>
            <a:r>
              <a:rPr lang="de-DE" dirty="0">
                <a:hlinkClick r:id="rId5"/>
              </a:rPr>
              <a:t> 2021 (doria.fi)</a:t>
            </a:r>
            <a:endParaRPr lang="de-DE" dirty="0"/>
          </a:p>
          <a:p>
            <a:endParaRPr lang="de-DE" dirty="0"/>
          </a:p>
          <a:p>
            <a:endParaRPr lang="de-DE" dirty="0"/>
          </a:p>
          <a:p>
            <a:r>
              <a:rPr lang="de-DE" dirty="0"/>
              <a:t>Assoziative Verfahren: </a:t>
            </a:r>
            <a:r>
              <a:rPr lang="de-DE" dirty="0" err="1"/>
              <a:t>Omikuji</a:t>
            </a:r>
            <a:r>
              <a:rPr lang="de-DE" dirty="0"/>
              <a:t> Bonsai </a:t>
            </a:r>
          </a:p>
          <a:p>
            <a:r>
              <a:rPr lang="de-DE" dirty="0"/>
              <a:t>Beim assoziativen Verfahren werden Begriffe oder Ausdrücke in einem Text gesucht, die mit </a:t>
            </a:r>
          </a:p>
          <a:p>
            <a:r>
              <a:rPr lang="de-DE" dirty="0"/>
              <a:t>einem  bestimmten  Thema  in  Beziehung  stehen.  Anders  als  beim  lexikalischen  Verfahren </a:t>
            </a:r>
          </a:p>
          <a:p>
            <a:r>
              <a:rPr lang="de-DE" dirty="0"/>
              <a:t>müssen  Begriffe  im  Text  nicht  exakt  mit  dem  Begriff  im  kontrollierten  Vokabular </a:t>
            </a:r>
          </a:p>
          <a:p>
            <a:r>
              <a:rPr lang="de-DE" dirty="0"/>
              <a:t>übereistimmen, sondern verschiedene Begriffe können mit einem bestimmten Schlagwort in </a:t>
            </a:r>
          </a:p>
          <a:p>
            <a:r>
              <a:rPr lang="de-DE" dirty="0"/>
              <a:t>Zusammenhang  gebracht  werden.  Dafür  wird  eine  </a:t>
            </a:r>
            <a:r>
              <a:rPr lang="de-DE" dirty="0" err="1"/>
              <a:t>grosse</a:t>
            </a:r>
            <a:r>
              <a:rPr lang="de-DE" dirty="0"/>
              <a:t>  Anzahl  an  manuell </a:t>
            </a:r>
          </a:p>
          <a:p>
            <a:r>
              <a:rPr lang="de-DE" dirty="0"/>
              <a:t>beschlagworteten Dokumenten aus verschiedenen Fachgebieten für das Training benötigt, </a:t>
            </a:r>
          </a:p>
          <a:p>
            <a:r>
              <a:rPr lang="de-DE" dirty="0"/>
              <a:t>damit  das  Modell  diese  Beziehungen  lernen  kann.  Wenn  nicht  genügend  Trainingsdaten </a:t>
            </a:r>
          </a:p>
          <a:p>
            <a:r>
              <a:rPr lang="de-DE" dirty="0"/>
              <a:t>vorhanden sind, kann das System also nicht entsprechend trainiert werden. Allerdings besteht</a:t>
            </a:r>
          </a:p>
          <a:p>
            <a:r>
              <a:rPr lang="de-DE" dirty="0"/>
              <a:t>bei  einer  </a:t>
            </a:r>
            <a:r>
              <a:rPr lang="de-DE" dirty="0" err="1"/>
              <a:t>grossen</a:t>
            </a:r>
            <a:r>
              <a:rPr lang="de-DE" dirty="0"/>
              <a:t>  Menge  an  Trainingsdaten  auch  die  Gefahr  von  </a:t>
            </a:r>
            <a:r>
              <a:rPr lang="de-DE" dirty="0" err="1"/>
              <a:t>Overfitting</a:t>
            </a:r>
            <a:r>
              <a:rPr lang="de-DE" dirty="0"/>
              <a:t>  oder </a:t>
            </a:r>
          </a:p>
          <a:p>
            <a:r>
              <a:rPr lang="de-DE" dirty="0"/>
              <a:t>Überanpassung. Das Modell fängt dabei an, die Beispiele aus den Trainingsdaten auswendig </a:t>
            </a:r>
          </a:p>
          <a:p>
            <a:r>
              <a:rPr lang="de-DE" dirty="0"/>
              <a:t>zu lernen, anstatt die Zusammenhänge herzustellen und kann sie daher nicht mehr auf neue </a:t>
            </a:r>
          </a:p>
          <a:p>
            <a:r>
              <a:rPr lang="de-DE" dirty="0"/>
              <a:t>Daten anwenden. </a:t>
            </a:r>
          </a:p>
          <a:p>
            <a:r>
              <a:rPr lang="de-DE" dirty="0" err="1"/>
              <a:t>Omikuji</a:t>
            </a:r>
            <a:r>
              <a:rPr lang="de-DE" dirty="0"/>
              <a:t>  Bonsai  ist  eine  </a:t>
            </a:r>
            <a:r>
              <a:rPr lang="de-DE" dirty="0" err="1"/>
              <a:t>Reimplementierung</a:t>
            </a:r>
            <a:r>
              <a:rPr lang="de-DE" dirty="0"/>
              <a:t>  eines  baumbasierten  </a:t>
            </a:r>
            <a:r>
              <a:rPr lang="de-DE" dirty="0" err="1"/>
              <a:t>Machine</a:t>
            </a:r>
            <a:r>
              <a:rPr lang="de-DE" dirty="0"/>
              <a:t>  Learning </a:t>
            </a:r>
          </a:p>
          <a:p>
            <a:r>
              <a:rPr lang="de-DE" dirty="0"/>
              <a:t>Algorithmus  für die  Multi-Label  Klassifikation.  Es  ist  der zurzeit vielseitigste und  leistungs-</a:t>
            </a:r>
          </a:p>
          <a:p>
            <a:r>
              <a:rPr lang="de-DE" dirty="0"/>
              <a:t>stärkste assoziative Algorithmus in </a:t>
            </a:r>
            <a:r>
              <a:rPr lang="de-DE" dirty="0" err="1"/>
              <a:t>Annif</a:t>
            </a:r>
            <a:r>
              <a:rPr lang="de-DE" dirty="0"/>
              <a:t> und liefert generell sehr gute Ergebnisse, allerdings </a:t>
            </a:r>
          </a:p>
          <a:p>
            <a:r>
              <a:rPr lang="de-DE" dirty="0"/>
              <a:t>ist  das  Training  sehr  intensiv  und  benötigt  eine  </a:t>
            </a:r>
            <a:r>
              <a:rPr lang="de-DE" dirty="0" err="1"/>
              <a:t>grosse</a:t>
            </a:r>
            <a:r>
              <a:rPr lang="de-DE" dirty="0"/>
              <a:t>  Rechnerleistung  und </a:t>
            </a:r>
          </a:p>
          <a:p>
            <a:r>
              <a:rPr lang="de-DE" dirty="0"/>
              <a:t>Speicherkapazität</a:t>
            </a:r>
          </a:p>
          <a:p>
            <a:endParaRPr lang="de-DE" dirty="0"/>
          </a:p>
          <a:p>
            <a:r>
              <a:rPr lang="de-DE" dirty="0"/>
              <a:t>Nach dem lexikalischen Verfahren existieren eine unbestimmte Anzahl von Indextermen, </a:t>
            </a:r>
            <a:r>
              <a:rPr lang="de-DE" dirty="0" err="1"/>
              <a:t>wel</a:t>
            </a:r>
            <a:r>
              <a:rPr lang="de-DE" dirty="0"/>
              <a:t>-</a:t>
            </a:r>
          </a:p>
          <a:p>
            <a:r>
              <a:rPr lang="de-DE" dirty="0" err="1"/>
              <a:t>che</a:t>
            </a:r>
            <a:r>
              <a:rPr lang="de-DE" dirty="0"/>
              <a:t> jedoch alle gleich gewichtet sind, wodurch beim Recall </a:t>
            </a:r>
            <a:r>
              <a:rPr lang="de-DE" dirty="0" err="1"/>
              <a:t>noise</a:t>
            </a:r>
            <a:r>
              <a:rPr lang="de-DE" dirty="0"/>
              <a:t> entsteht, da die Dokumente </a:t>
            </a:r>
          </a:p>
          <a:p>
            <a:r>
              <a:rPr lang="de-DE" dirty="0"/>
              <a:t>auch über wenig zutreffende Indexterme in der Trefferliste erscheinen. Um dieses Problem zu </a:t>
            </a:r>
          </a:p>
          <a:p>
            <a:r>
              <a:rPr lang="de-DE" dirty="0"/>
              <a:t>beheben durchlaufen die lexikalisch bearbeiteten Terme nun ein textstatisches Verfahren, </a:t>
            </a:r>
            <a:r>
              <a:rPr lang="de-DE" dirty="0" err="1"/>
              <a:t>wel</a:t>
            </a:r>
            <a:r>
              <a:rPr lang="de-DE" dirty="0"/>
              <a:t>-</a:t>
            </a:r>
          </a:p>
          <a:p>
            <a:r>
              <a:rPr lang="de-DE" dirty="0" err="1"/>
              <a:t>che</a:t>
            </a:r>
            <a:r>
              <a:rPr lang="de-DE" dirty="0"/>
              <a:t> diese nach Häufigkeit gewichtet (Lepsky 2013:280). Kommen die Terme innerhalb eines </a:t>
            </a:r>
          </a:p>
          <a:p>
            <a:r>
              <a:rPr lang="de-DE" dirty="0"/>
              <a:t>Dokuments häufig vor so werden diese höher gewichtet, treten diese Terme jedoch ebenfalls </a:t>
            </a:r>
          </a:p>
          <a:p>
            <a:r>
              <a:rPr lang="de-DE" dirty="0"/>
              <a:t>in der gesamten Kollektion oft auf, so verringert sich deren Wichtigkeit (ibid.). </a:t>
            </a:r>
            <a:r>
              <a:rPr lang="de-DE" dirty="0" err="1"/>
              <a:t>Anschliessend</a:t>
            </a:r>
            <a:r>
              <a:rPr lang="de-DE" dirty="0"/>
              <a:t> </a:t>
            </a:r>
          </a:p>
          <a:p>
            <a:r>
              <a:rPr lang="de-DE" dirty="0"/>
              <a:t>kommt es zu einer Rangliste der gewichteten Terme (Suominen 2019:3)  </a:t>
            </a:r>
          </a:p>
          <a:p>
            <a:endParaRPr lang="de-DE" dirty="0"/>
          </a:p>
          <a:p>
            <a:pPr marL="0" indent="0">
              <a:buNone/>
            </a:pPr>
            <a:r>
              <a:rPr lang="de-DE" dirty="0"/>
              <a:t>Herausforderungen:</a:t>
            </a:r>
          </a:p>
          <a:p>
            <a:pPr>
              <a:spcBef>
                <a:spcPts val="0"/>
              </a:spcBef>
            </a:pPr>
            <a:r>
              <a:rPr lang="de-DE" dirty="0"/>
              <a:t>semantische Ähnlichkeit von Synonymen</a:t>
            </a:r>
          </a:p>
          <a:p>
            <a:pPr>
              <a:spcBef>
                <a:spcPts val="0"/>
              </a:spcBef>
            </a:pPr>
            <a:r>
              <a:rPr lang="de-DE" dirty="0"/>
              <a:t>Modellüberanpassung</a:t>
            </a:r>
          </a:p>
          <a:p>
            <a:pPr>
              <a:spcBef>
                <a:spcPts val="0"/>
              </a:spcBef>
            </a:pPr>
            <a:r>
              <a:rPr lang="de-DE" dirty="0"/>
              <a:t>Modellübergeneralisierung</a:t>
            </a:r>
          </a:p>
          <a:p>
            <a:pPr>
              <a:spcBef>
                <a:spcPts val="0"/>
              </a:spcBef>
            </a:pPr>
            <a:r>
              <a:rPr lang="de-DE" dirty="0"/>
              <a:t>fehlende Trainingsdaten</a:t>
            </a:r>
          </a:p>
          <a:p>
            <a:pPr>
              <a:spcBef>
                <a:spcPts val="0"/>
              </a:spcBef>
            </a:pPr>
            <a:r>
              <a:rPr lang="de-DE" dirty="0"/>
              <a:t>Modellanpassung bei Änderungen am Vokabular</a:t>
            </a:r>
          </a:p>
          <a:p>
            <a:pPr marL="0" marR="0" lvl="0" indent="0" algn="l" defTabSz="914400" rtl="0" eaLnBrk="0" fontAlgn="base" latinLnBrk="0" hangingPunct="0">
              <a:lnSpc>
                <a:spcPct val="100000"/>
              </a:lnSpc>
              <a:spcBef>
                <a:spcPct val="30000"/>
              </a:spcBef>
              <a:spcAft>
                <a:spcPct val="0"/>
              </a:spcAft>
              <a:buClrTx/>
              <a:buSzTx/>
              <a:buFontTx/>
              <a:buNone/>
              <a:tabLst/>
              <a:defRPr/>
            </a:pPr>
            <a:r>
              <a:rPr lang="de-DE" b="0" dirty="0" err="1"/>
              <a:t>Omikuji</a:t>
            </a:r>
            <a:r>
              <a:rPr lang="de-DE" b="0" dirty="0"/>
              <a:t> basiert auf Bonsai</a:t>
            </a:r>
          </a:p>
          <a:p>
            <a:pPr marL="0" marR="0" lvl="0" indent="0" algn="l" defTabSz="914400" rtl="0" eaLnBrk="0" fontAlgn="base" latinLnBrk="0" hangingPunct="0">
              <a:lnSpc>
                <a:spcPct val="100000"/>
              </a:lnSpc>
              <a:spcBef>
                <a:spcPct val="30000"/>
              </a:spcBef>
              <a:spcAft>
                <a:spcPct val="0"/>
              </a:spcAft>
              <a:buClrTx/>
              <a:buSzTx/>
              <a:buFontTx/>
              <a:buNone/>
              <a:tabLst/>
              <a:defRPr/>
            </a:pPr>
            <a:r>
              <a:rPr lang="de-DE" b="0" dirty="0"/>
              <a:t>Bonsai ist eine Familie von Algorithmen und folgt einem ähnlichen Paradigma, das in den meisten baumbasierten Ansätzen üblich ist, d.h. Label-Partitionierung gefolgt vom Lernen von </a:t>
            </a:r>
            <a:r>
              <a:rPr lang="de-DE" b="0" dirty="0" err="1"/>
              <a:t>Klassifikatoren</a:t>
            </a:r>
            <a:r>
              <a:rPr lang="de-DE" b="0" dirty="0"/>
              <a:t> an den internen Knoten. Es hat jedoch zwei Hauptmerkmale, die es von den modernen baumbasierten Ansätzen unterscheiden.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DE" b="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de-DE" b="0" dirty="0" err="1"/>
              <a:t>Generalized</a:t>
            </a:r>
            <a:r>
              <a:rPr lang="de-DE" b="0" dirty="0"/>
              <a:t> </a:t>
            </a:r>
            <a:r>
              <a:rPr lang="de-DE" b="0" dirty="0" err="1"/>
              <a:t>label</a:t>
            </a:r>
            <a:r>
              <a:rPr lang="de-DE" b="0" dirty="0"/>
              <a:t> </a:t>
            </a:r>
            <a:r>
              <a:rPr lang="de-DE" b="0" dirty="0" err="1"/>
              <a:t>representation</a:t>
            </a:r>
            <a:r>
              <a:rPr lang="de-DE" b="0" dirty="0"/>
              <a:t> kombiniert mit einer flachen Baumarchitektur</a:t>
            </a:r>
          </a:p>
          <a:p>
            <a:pPr marL="0" marR="0" lvl="0" indent="0" algn="l" defTabSz="914400" rtl="0" eaLnBrk="0" fontAlgn="base" latinLnBrk="0" hangingPunct="0">
              <a:lnSpc>
                <a:spcPct val="100000"/>
              </a:lnSpc>
              <a:spcBef>
                <a:spcPct val="30000"/>
              </a:spcBef>
              <a:spcAft>
                <a:spcPct val="0"/>
              </a:spcAft>
              <a:buClrTx/>
              <a:buSzTx/>
              <a:buFontTx/>
              <a:buNone/>
              <a:tabLst/>
              <a:defRPr/>
            </a:pPr>
            <a:r>
              <a:rPr lang="de-DE" b="0" dirty="0"/>
              <a:t>Generalisierte Repräsentation von Labels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DE" b="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de-DE" b="0" dirty="0"/>
              <a:t>Vielfältige und flache Bäume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DE" b="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de-DE" dirty="0" err="1"/>
              <a:t>Probabilistischer</a:t>
            </a:r>
            <a:r>
              <a:rPr lang="de-DE" dirty="0"/>
              <a:t>, entscheidungsbaum-basierter Ansatz: Extreme Multilabel </a:t>
            </a:r>
            <a:r>
              <a:rPr lang="de-DE" dirty="0" err="1"/>
              <a:t>Classification</a:t>
            </a:r>
            <a:r>
              <a:rPr lang="de-DE" dirty="0"/>
              <a:t> ermöglicht das „Lernen“ einer hohen Anzahl von „Labels“ (bzw. Klassen, Schlagwörter). </a:t>
            </a:r>
          </a:p>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6</a:t>
            </a:fld>
            <a:endParaRPr lang="de-DE"/>
          </a:p>
        </p:txBody>
      </p:sp>
    </p:spTree>
    <p:extLst>
      <p:ext uri="{BB962C8B-B14F-4D97-AF65-F5344CB8AC3E}">
        <p14:creationId xmlns:p14="http://schemas.microsoft.com/office/powerpoint/2010/main" val="31508104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7</a:t>
            </a:fld>
            <a:endParaRPr lang="de-DE"/>
          </a:p>
        </p:txBody>
      </p:sp>
    </p:spTree>
    <p:extLst>
      <p:ext uri="{BB962C8B-B14F-4D97-AF65-F5344CB8AC3E}">
        <p14:creationId xmlns:p14="http://schemas.microsoft.com/office/powerpoint/2010/main" val="4139539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8</a:t>
            </a:fld>
            <a:endParaRPr lang="de-DE" dirty="0"/>
          </a:p>
        </p:txBody>
      </p:sp>
    </p:spTree>
    <p:extLst>
      <p:ext uri="{BB962C8B-B14F-4D97-AF65-F5344CB8AC3E}">
        <p14:creationId xmlns:p14="http://schemas.microsoft.com/office/powerpoint/2010/main" val="199486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10</a:t>
            </a:fld>
            <a:endParaRPr lang="de-DE"/>
          </a:p>
        </p:txBody>
      </p:sp>
    </p:spTree>
    <p:extLst>
      <p:ext uri="{BB962C8B-B14F-4D97-AF65-F5344CB8AC3E}">
        <p14:creationId xmlns:p14="http://schemas.microsoft.com/office/powerpoint/2010/main" val="7088026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de-DE" dirty="0" smtClean="0"/>
              <a:t>Bag-</a:t>
            </a:r>
            <a:r>
              <a:rPr lang="de-DE" dirty="0" err="1" smtClean="0"/>
              <a:t>of</a:t>
            </a:r>
            <a:r>
              <a:rPr lang="de-DE" dirty="0" smtClean="0"/>
              <a:t>-Words basierte TFIDF-</a:t>
            </a:r>
            <a:r>
              <a:rPr lang="de-DE" dirty="0" err="1" smtClean="0"/>
              <a:t>Vektorisierung</a:t>
            </a:r>
            <a:r>
              <a:rPr lang="de-DE" dirty="0" smtClean="0"/>
              <a:t> </a:t>
            </a:r>
            <a:endParaRPr lang="de-DE" baseline="0" dirty="0" smtClean="0"/>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de-DE" baseline="0" dirty="0" smtClean="0"/>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de-DE" baseline="0" dirty="0" smtClean="0"/>
              <a:t>Wir </a:t>
            </a:r>
            <a:r>
              <a:rPr lang="de-DE" baseline="0" dirty="0"/>
              <a:t>bewerten die Methoden anhand von zwei Aufgaben: Indizierung von Buchtiteln und Indizierung von Volltext-Wir versuchen, die Ergebnisse viel detaillierter zu betrachten, aber dafür ist jetzt keine Zeit-</a:t>
            </a:r>
            <a:r>
              <a:rPr lang="de-DE" baseline="0" dirty="0" err="1"/>
              <a:t>Hyperopt</a:t>
            </a:r>
            <a:r>
              <a:rPr lang="de-DE" baseline="0" dirty="0"/>
              <a:t> für XR-</a:t>
            </a:r>
            <a:r>
              <a:rPr lang="de-DE" baseline="0" dirty="0" err="1"/>
              <a:t>Transforer</a:t>
            </a:r>
            <a:r>
              <a:rPr lang="de-DE" baseline="0" dirty="0"/>
              <a:t> war sehr komplex. Vor einer Woche dachten wir noch, XR-Transformer würde bei uns nicht funktionieren!-Mehr zu den einzelnen Methoden:-</a:t>
            </a:r>
            <a:r>
              <a:rPr lang="de-DE" baseline="0" dirty="0" err="1"/>
              <a:t>xtransformer</a:t>
            </a:r>
            <a:r>
              <a:rPr lang="de-DE" baseline="0" dirty="0"/>
              <a:t>, </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de-DE" baseline="0" dirty="0" err="1"/>
              <a:t>attentionxml</a:t>
            </a:r>
            <a:r>
              <a:rPr lang="de-DE" baseline="0" dirty="0"/>
              <a:t> sind </a:t>
            </a:r>
            <a:r>
              <a:rPr lang="de-DE" baseline="0" dirty="0" err="1"/>
              <a:t>Deep-learning</a:t>
            </a:r>
            <a:r>
              <a:rPr lang="de-DE" baseline="0" dirty="0"/>
              <a:t> Ansätze-</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de-DE" baseline="0" dirty="0" err="1"/>
              <a:t>Dismec</a:t>
            </a:r>
            <a:r>
              <a:rPr lang="de-DE" baseline="0" dirty="0"/>
              <a:t> ist ein </a:t>
            </a:r>
            <a:r>
              <a:rPr lang="de-DE" baseline="0" dirty="0" err="1"/>
              <a:t>OneVsAll-Klassifikator</a:t>
            </a:r>
            <a:r>
              <a:rPr lang="de-DE" baseline="0" dirty="0"/>
              <a:t>-</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de-DE" baseline="0" dirty="0" err="1"/>
              <a:t>Omikuji</a:t>
            </a:r>
            <a:r>
              <a:rPr lang="de-DE" baseline="0" dirty="0"/>
              <a:t> verwendet partitionierte Etikettenbäume (bekannt aus </a:t>
            </a:r>
            <a:r>
              <a:rPr lang="de-DE" baseline="0" dirty="0" err="1"/>
              <a:t>Annif</a:t>
            </a:r>
            <a:r>
              <a:rPr lang="de-DE" baseline="0" dirty="0"/>
              <a:t>)</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de-DE" baseline="0" dirty="0" err="1"/>
              <a:t>ZestXML</a:t>
            </a:r>
            <a:r>
              <a:rPr lang="de-DE" baseline="0" dirty="0"/>
              <a:t> ist die bisher einzige XMLC-Methode, die Label-Features verwenden kann und (schwache) Zero-</a:t>
            </a:r>
            <a:r>
              <a:rPr lang="de-DE" baseline="0" dirty="0" err="1"/>
              <a:t>Shot</a:t>
            </a:r>
            <a:r>
              <a:rPr lang="de-DE" baseline="0" dirty="0"/>
              <a:t>-Learning-Fähigkeiten zeigt</a:t>
            </a:r>
          </a:p>
        </p:txBody>
      </p:sp>
      <p:sp>
        <p:nvSpPr>
          <p:cNvPr id="4" name="Foliennummernplatzhalt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6B60990-A456-4E15-8235-A772450F9E97}" type="slidenum">
              <a:rPr kumimoji="0" lang="de-DE"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de-DE"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1147990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4" name="Picture 9" descr="dnb_RGB"/>
          <p:cNvPicPr>
            <a:picLocks noChangeAspect="1" noChangeArrowheads="1"/>
          </p:cNvPicPr>
          <p:nvPr userDrawn="1"/>
        </p:nvPicPr>
        <p:blipFill>
          <a:blip r:embed="rId2" cstate="print"/>
          <a:srcRect/>
          <a:stretch>
            <a:fillRect/>
          </a:stretch>
        </p:blipFill>
        <p:spPr bwMode="auto">
          <a:xfrm>
            <a:off x="7812088" y="216000"/>
            <a:ext cx="1224000" cy="792000"/>
          </a:xfrm>
          <a:prstGeom prst="rect">
            <a:avLst/>
          </a:prstGeom>
          <a:noFill/>
          <a:ln w="9525">
            <a:noFill/>
            <a:miter lim="800000"/>
            <a:headEnd/>
            <a:tailEnd/>
          </a:ln>
        </p:spPr>
      </p:pic>
      <p:sp>
        <p:nvSpPr>
          <p:cNvPr id="19463" name="Rectangle 7"/>
          <p:cNvSpPr>
            <a:spLocks noGrp="1" noChangeArrowheads="1"/>
          </p:cNvSpPr>
          <p:nvPr>
            <p:ph type="ctrTitle"/>
          </p:nvPr>
        </p:nvSpPr>
        <p:spPr>
          <a:xfrm>
            <a:off x="287766" y="2498400"/>
            <a:ext cx="7593012" cy="1296000"/>
          </a:xfrm>
        </p:spPr>
        <p:txBody>
          <a:bodyPr/>
          <a:lstStyle>
            <a:lvl1pPr>
              <a:lnSpc>
                <a:spcPts val="3600"/>
              </a:lnSpc>
              <a:defRPr sz="3200" b="0"/>
            </a:lvl1pPr>
          </a:lstStyle>
          <a:p>
            <a:r>
              <a:rPr lang="de-DE" smtClean="0"/>
              <a:t>Titelmasterformat durch Klicken bearbeiten</a:t>
            </a:r>
            <a:endParaRPr lang="de-DE" dirty="0"/>
          </a:p>
        </p:txBody>
      </p:sp>
      <p:sp>
        <p:nvSpPr>
          <p:cNvPr id="19464" name="Rectangle 8"/>
          <p:cNvSpPr>
            <a:spLocks noGrp="1" noChangeArrowheads="1"/>
          </p:cNvSpPr>
          <p:nvPr>
            <p:ph type="subTitle" idx="1" hasCustomPrompt="1"/>
          </p:nvPr>
        </p:nvSpPr>
        <p:spPr>
          <a:xfrm>
            <a:off x="287766" y="2041200"/>
            <a:ext cx="7593012" cy="385200"/>
          </a:xfrm>
        </p:spPr>
        <p:txBody>
          <a:bodyPr/>
          <a:lstStyle>
            <a:lvl1pPr marL="0" indent="0">
              <a:spcBef>
                <a:spcPts val="0"/>
              </a:spcBef>
              <a:buFont typeface="Verdana" pitchFamily="34" charset="0"/>
              <a:buNone/>
              <a:defRPr sz="2000" baseline="0"/>
            </a:lvl1pPr>
          </a:lstStyle>
          <a:p>
            <a:r>
              <a:rPr lang="de-DE" dirty="0" smtClean="0"/>
              <a:t>Namen durch Klicken und Überschreiben hinzufügen</a:t>
            </a:r>
            <a:endParaRPr lang="de-DE" dirty="0"/>
          </a:p>
        </p:txBody>
      </p:sp>
      <p:sp>
        <p:nvSpPr>
          <p:cNvPr id="5" name="Rectangle 10"/>
          <p:cNvSpPr>
            <a:spLocks noGrp="1" noChangeArrowheads="1"/>
          </p:cNvSpPr>
          <p:nvPr>
            <p:ph type="ftr" sz="quarter" idx="10"/>
          </p:nvPr>
        </p:nvSpPr>
        <p:spPr/>
        <p:txBody>
          <a:bodyPr/>
          <a:lstStyle>
            <a:lvl1pPr>
              <a:defRPr>
                <a:solidFill>
                  <a:schemeClr val="bg2"/>
                </a:solidFill>
              </a:defRPr>
            </a:lvl1pPr>
          </a:lstStyle>
          <a:p>
            <a:pPr>
              <a:defRPr/>
            </a:pPr>
            <a:endParaRPr lang="de-D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altsverzeichnis">
    <p:spTree>
      <p:nvGrpSpPr>
        <p:cNvPr id="1" name=""/>
        <p:cNvGrpSpPr/>
        <p:nvPr/>
      </p:nvGrpSpPr>
      <p:grpSpPr>
        <a:xfrm>
          <a:off x="0" y="0"/>
          <a:ext cx="0" cy="0"/>
          <a:chOff x="0" y="0"/>
          <a:chExt cx="0" cy="0"/>
        </a:xfrm>
      </p:grpSpPr>
      <p:sp>
        <p:nvSpPr>
          <p:cNvPr id="6" name="Rectangle 10"/>
          <p:cNvSpPr>
            <a:spLocks noGrp="1" noChangeArrowheads="1"/>
          </p:cNvSpPr>
          <p:nvPr>
            <p:ph type="ftr" sz="quarter" idx="10"/>
          </p:nvPr>
        </p:nvSpPr>
        <p:spPr>
          <a:xfrm>
            <a:off x="532800" y="410400"/>
            <a:ext cx="7020000" cy="153888"/>
          </a:xfrm>
        </p:spPr>
        <p:txBody>
          <a:bodyPr/>
          <a:lstStyle>
            <a:lvl1pPr>
              <a:defRPr>
                <a:solidFill>
                  <a:schemeClr val="bg2"/>
                </a:solidFill>
              </a:defRPr>
            </a:lvl1pPr>
          </a:lstStyle>
          <a:p>
            <a:pPr>
              <a:defRPr/>
            </a:pPr>
            <a:endParaRPr lang="de-DE" dirty="0"/>
          </a:p>
        </p:txBody>
      </p:sp>
      <p:sp>
        <p:nvSpPr>
          <p:cNvPr id="5" name="Titel 1"/>
          <p:cNvSpPr>
            <a:spLocks noGrp="1"/>
          </p:cNvSpPr>
          <p:nvPr>
            <p:ph type="title"/>
          </p:nvPr>
        </p:nvSpPr>
        <p:spPr>
          <a:xfrm>
            <a:off x="288000" y="1218086"/>
            <a:ext cx="8460000" cy="777600"/>
          </a:xfrm>
        </p:spPr>
        <p:txBody>
          <a:bodyPr/>
          <a:lstStyle>
            <a:lvl1pPr>
              <a:lnSpc>
                <a:spcPts val="3000"/>
              </a:lnSpc>
              <a:defRPr b="0"/>
            </a:lvl1pPr>
          </a:lstStyle>
          <a:p>
            <a:r>
              <a:rPr lang="de-DE" smtClean="0"/>
              <a:t>Titelmasterformat durch Klicken bearbeiten</a:t>
            </a:r>
            <a:endParaRPr lang="de-DE" dirty="0"/>
          </a:p>
        </p:txBody>
      </p:sp>
      <p:sp>
        <p:nvSpPr>
          <p:cNvPr id="8" name="Inhaltsplatzhalter 2"/>
          <p:cNvSpPr>
            <a:spLocks noGrp="1"/>
          </p:cNvSpPr>
          <p:nvPr>
            <p:ph idx="1"/>
          </p:nvPr>
        </p:nvSpPr>
        <p:spPr>
          <a:xfrm>
            <a:off x="288000" y="2016000"/>
            <a:ext cx="8460000" cy="2754000"/>
          </a:xfrm>
        </p:spPr>
        <p:txBody>
          <a:bodyPr/>
          <a:lstStyle>
            <a:lvl1pPr marL="514350" indent="-514350">
              <a:lnSpc>
                <a:spcPts val="3000"/>
              </a:lnSpc>
              <a:spcBef>
                <a:spcPts val="1680"/>
              </a:spcBef>
              <a:buFont typeface="+mj-lt"/>
              <a:buAutoNum type="arabicPeriod"/>
              <a:defRPr sz="2600" b="1"/>
            </a:lvl1pPr>
            <a:lvl2pPr marL="1179512" indent="-457200">
              <a:lnSpc>
                <a:spcPts val="2400"/>
              </a:lnSpc>
              <a:spcBef>
                <a:spcPts val="300"/>
              </a:spcBef>
              <a:buFont typeface="+mj-lt"/>
              <a:buAutoNum type="arabicPeriod"/>
              <a:defRPr sz="2000" b="1"/>
            </a:lvl2pPr>
            <a:lvl3pPr marL="1533525" indent="-457200">
              <a:lnSpc>
                <a:spcPts val="2400"/>
              </a:lnSpc>
              <a:spcBef>
                <a:spcPts val="300"/>
              </a:spcBef>
              <a:buFont typeface="+mj-lt"/>
              <a:buAutoNum type="arabicPeriod"/>
              <a:defRPr sz="2000" b="1"/>
            </a:lvl3pPr>
            <a:lvl4pPr marL="1798637" indent="-457200">
              <a:lnSpc>
                <a:spcPts val="2400"/>
              </a:lnSpc>
              <a:spcBef>
                <a:spcPts val="300"/>
              </a:spcBef>
              <a:buFont typeface="+mj-lt"/>
              <a:buAutoNum type="arabicPeriod"/>
              <a:defRPr sz="2000" b="1"/>
            </a:lvl4pPr>
            <a:lvl5pPr marL="2071687" indent="-457200">
              <a:lnSpc>
                <a:spcPts val="2400"/>
              </a:lnSpc>
              <a:spcBef>
                <a:spcPts val="300"/>
              </a:spcBef>
              <a:buFont typeface="+mj-lt"/>
              <a:buAutoNum type="arabicPeriod"/>
              <a:defRPr sz="2000" b="1"/>
            </a:lvl5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Aufzählung">
    <p:spTree>
      <p:nvGrpSpPr>
        <p:cNvPr id="1" name=""/>
        <p:cNvGrpSpPr/>
        <p:nvPr/>
      </p:nvGrpSpPr>
      <p:grpSpPr>
        <a:xfrm>
          <a:off x="0" y="0"/>
          <a:ext cx="0" cy="0"/>
          <a:chOff x="0" y="0"/>
          <a:chExt cx="0" cy="0"/>
        </a:xfrm>
      </p:grpSpPr>
      <p:sp>
        <p:nvSpPr>
          <p:cNvPr id="4" name="Rectangle 9"/>
          <p:cNvSpPr>
            <a:spLocks noGrp="1" noChangeArrowheads="1"/>
          </p:cNvSpPr>
          <p:nvPr>
            <p:ph type="ftr" sz="quarter" idx="10"/>
          </p:nvPr>
        </p:nvSpPr>
        <p:spPr>
          <a:ln/>
        </p:spPr>
        <p:txBody>
          <a:bodyPr/>
          <a:lstStyle>
            <a:lvl1pPr>
              <a:defRPr/>
            </a:lvl1pPr>
          </a:lstStyle>
          <a:p>
            <a:pPr>
              <a:defRPr/>
            </a:pPr>
            <a:endParaRPr lang="de-DE"/>
          </a:p>
        </p:txBody>
      </p:sp>
      <p:sp>
        <p:nvSpPr>
          <p:cNvPr id="5" name="Inhaltsplatzhalter 2"/>
          <p:cNvSpPr>
            <a:spLocks noGrp="1"/>
          </p:cNvSpPr>
          <p:nvPr>
            <p:ph idx="1"/>
          </p:nvPr>
        </p:nvSpPr>
        <p:spPr>
          <a:xfrm>
            <a:off x="288000" y="2016000"/>
            <a:ext cx="8460000" cy="2754000"/>
          </a:xfrm>
        </p:spPr>
        <p:txBody>
          <a:bodyPr/>
          <a:lstStyle>
            <a:lvl1pPr>
              <a:spcBef>
                <a:spcPts val="900"/>
              </a:spcBef>
              <a:defRPr lang="de-DE" dirty="0" smtClean="0"/>
            </a:lvl1pPr>
            <a:lvl2pPr>
              <a:lnSpc>
                <a:spcPts val="2000"/>
              </a:lnSpc>
              <a:spcBef>
                <a:spcPts val="300"/>
              </a:spcBef>
              <a:defRPr lang="de-DE" sz="1600" dirty="0" smtClean="0"/>
            </a:lvl2pPr>
            <a:lvl3pPr>
              <a:lnSpc>
                <a:spcPts val="2000"/>
              </a:lnSpc>
              <a:spcBef>
                <a:spcPts val="300"/>
              </a:spcBef>
              <a:defRPr lang="de-DE" sz="1600" dirty="0" smtClean="0"/>
            </a:lvl3pPr>
            <a:lvl4pPr>
              <a:lnSpc>
                <a:spcPts val="2000"/>
              </a:lnSpc>
              <a:spcBef>
                <a:spcPts val="300"/>
              </a:spcBef>
              <a:defRPr lang="de-DE" sz="1600" dirty="0" smtClean="0"/>
            </a:lvl4pPr>
            <a:lvl5pPr>
              <a:lnSpc>
                <a:spcPts val="2000"/>
              </a:lnSpc>
              <a:spcBef>
                <a:spcPts val="300"/>
              </a:spcBef>
              <a:defRPr lang="de-DE" sz="1600" dirty="0"/>
            </a:lvl5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6" name="Titel 1"/>
          <p:cNvSpPr>
            <a:spLocks noGrp="1"/>
          </p:cNvSpPr>
          <p:nvPr>
            <p:ph type="title"/>
          </p:nvPr>
        </p:nvSpPr>
        <p:spPr>
          <a:xfrm>
            <a:off x="288000" y="1080000"/>
            <a:ext cx="8460000" cy="777600"/>
          </a:xfrm>
        </p:spPr>
        <p:txBody>
          <a:bodyPr/>
          <a:lstStyle>
            <a:lvl1pPr>
              <a:lnSpc>
                <a:spcPts val="3000"/>
              </a:lnSpc>
              <a:defRPr/>
            </a:lvl1pPr>
          </a:lstStyle>
          <a:p>
            <a:r>
              <a:rPr lang="de-DE" smtClean="0"/>
              <a:t>Titelmasterformat durch Klicken bearbeiten</a:t>
            </a:r>
            <a:endParaRPr lang="de-D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Aufzählungen">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288000" y="2016000"/>
            <a:ext cx="4140000" cy="2754000"/>
          </a:xfrm>
        </p:spPr>
        <p:txBody>
          <a:bodyPr/>
          <a:lstStyle>
            <a:lvl1pPr>
              <a:lnSpc>
                <a:spcPts val="2400"/>
              </a:lnSpc>
              <a:spcBef>
                <a:spcPts val="900"/>
              </a:spcBef>
              <a:defRPr sz="2000"/>
            </a:lvl1pPr>
            <a:lvl2pPr>
              <a:lnSpc>
                <a:spcPts val="2000"/>
              </a:lnSpc>
              <a:spcBef>
                <a:spcPts val="300"/>
              </a:spcBef>
              <a:defRPr sz="1600"/>
            </a:lvl2pPr>
            <a:lvl3pPr>
              <a:lnSpc>
                <a:spcPts val="2000"/>
              </a:lnSpc>
              <a:spcBef>
                <a:spcPts val="300"/>
              </a:spcBef>
              <a:defRPr sz="1600"/>
            </a:lvl3pPr>
            <a:lvl4pPr>
              <a:lnSpc>
                <a:spcPts val="2000"/>
              </a:lnSpc>
              <a:spcBef>
                <a:spcPts val="300"/>
              </a:spcBef>
              <a:defRPr sz="1600"/>
            </a:lvl4pPr>
            <a:lvl5pPr>
              <a:lnSpc>
                <a:spcPts val="2000"/>
              </a:lnSpc>
              <a:spcBef>
                <a:spcPts val="300"/>
              </a:spcBef>
              <a:defRPr sz="1600"/>
            </a:lvl5pPr>
            <a:lvl6pPr>
              <a:defRPr sz="1800"/>
            </a:lvl6pPr>
            <a:lvl7pPr>
              <a:defRPr sz="1800"/>
            </a:lvl7pPr>
            <a:lvl8pPr>
              <a:defRPr sz="1800"/>
            </a:lvl8pPr>
            <a:lvl9pPr>
              <a:defRPr sz="18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08000" y="2016000"/>
            <a:ext cx="4140000" cy="2754000"/>
          </a:xfrm>
        </p:spPr>
        <p:txBody>
          <a:bodyPr/>
          <a:lstStyle>
            <a:lvl1pPr>
              <a:lnSpc>
                <a:spcPts val="2400"/>
              </a:lnSpc>
              <a:spcBef>
                <a:spcPts val="900"/>
              </a:spcBef>
              <a:defRPr lang="de-DE" sz="2000" dirty="0" smtClean="0">
                <a:solidFill>
                  <a:schemeClr val="tx1"/>
                </a:solidFill>
                <a:latin typeface="+mn-lt"/>
                <a:ea typeface="+mn-ea"/>
                <a:cs typeface="+mn-cs"/>
              </a:defRPr>
            </a:lvl1pPr>
            <a:lvl2pPr>
              <a:lnSpc>
                <a:spcPts val="2000"/>
              </a:lnSpc>
              <a:spcBef>
                <a:spcPts val="300"/>
              </a:spcBef>
              <a:defRPr sz="1600"/>
            </a:lvl2pPr>
            <a:lvl3pPr>
              <a:lnSpc>
                <a:spcPts val="2000"/>
              </a:lnSpc>
              <a:spcBef>
                <a:spcPts val="300"/>
              </a:spcBef>
              <a:defRPr sz="1600"/>
            </a:lvl3pPr>
            <a:lvl4pPr>
              <a:lnSpc>
                <a:spcPts val="2000"/>
              </a:lnSpc>
              <a:spcBef>
                <a:spcPts val="300"/>
              </a:spcBef>
              <a:defRPr sz="1600"/>
            </a:lvl4pPr>
            <a:lvl5pPr>
              <a:lnSpc>
                <a:spcPts val="2000"/>
              </a:lnSpc>
              <a:spcBef>
                <a:spcPts val="300"/>
              </a:spcBef>
              <a:defRPr sz="1600"/>
            </a:lvl5pPr>
            <a:lvl6pPr>
              <a:defRPr sz="1800"/>
            </a:lvl6pPr>
            <a:lvl7pPr>
              <a:defRPr sz="1800"/>
            </a:lvl7pPr>
            <a:lvl8pPr>
              <a:defRPr sz="1800"/>
            </a:lvl8pPr>
            <a:lvl9pPr>
              <a:defRPr sz="18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Rectangle 9"/>
          <p:cNvSpPr>
            <a:spLocks noGrp="1" noChangeArrowheads="1"/>
          </p:cNvSpPr>
          <p:nvPr>
            <p:ph type="ftr" sz="quarter" idx="10"/>
          </p:nvPr>
        </p:nvSpPr>
        <p:spPr>
          <a:ln/>
        </p:spPr>
        <p:txBody>
          <a:bodyPr/>
          <a:lstStyle>
            <a:lvl1pPr>
              <a:defRPr/>
            </a:lvl1pPr>
          </a:lstStyle>
          <a:p>
            <a:pPr>
              <a:defRPr/>
            </a:pPr>
            <a:endParaRPr lang="de-DE"/>
          </a:p>
        </p:txBody>
      </p:sp>
      <p:sp>
        <p:nvSpPr>
          <p:cNvPr id="6" name="Titel 1"/>
          <p:cNvSpPr>
            <a:spLocks noGrp="1"/>
          </p:cNvSpPr>
          <p:nvPr>
            <p:ph type="title"/>
          </p:nvPr>
        </p:nvSpPr>
        <p:spPr>
          <a:xfrm>
            <a:off x="288000" y="1080000"/>
            <a:ext cx="8460000" cy="777600"/>
          </a:xfrm>
        </p:spPr>
        <p:txBody>
          <a:bodyPr/>
          <a:lstStyle>
            <a:lvl1pPr>
              <a:lnSpc>
                <a:spcPts val="3000"/>
              </a:lnSpc>
              <a:defRPr/>
            </a:lvl1pPr>
          </a:lstStyle>
          <a:p>
            <a:r>
              <a:rPr lang="de-DE" smtClean="0"/>
              <a:t>Titelmasterformat durch Klicken bearbeiten</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3" name="Rectangle 9"/>
          <p:cNvSpPr>
            <a:spLocks noGrp="1" noChangeArrowheads="1"/>
          </p:cNvSpPr>
          <p:nvPr>
            <p:ph type="ftr" sz="quarter" idx="10"/>
          </p:nvPr>
        </p:nvSpPr>
        <p:spPr>
          <a:ln/>
        </p:spPr>
        <p:txBody>
          <a:bodyPr/>
          <a:lstStyle>
            <a:lvl1pPr>
              <a:defRPr/>
            </a:lvl1pPr>
          </a:lstStyle>
          <a:p>
            <a:pPr>
              <a:defRPr/>
            </a:pPr>
            <a:endParaRPr lang="de-DE"/>
          </a:p>
        </p:txBody>
      </p:sp>
      <p:sp>
        <p:nvSpPr>
          <p:cNvPr id="4" name="Titel 1"/>
          <p:cNvSpPr>
            <a:spLocks noGrp="1"/>
          </p:cNvSpPr>
          <p:nvPr>
            <p:ph type="title"/>
          </p:nvPr>
        </p:nvSpPr>
        <p:spPr>
          <a:xfrm>
            <a:off x="288000" y="1080000"/>
            <a:ext cx="8460000" cy="777600"/>
          </a:xfrm>
        </p:spPr>
        <p:txBody>
          <a:bodyPr/>
          <a:lstStyle>
            <a:lvl1pPr>
              <a:lnSpc>
                <a:spcPts val="3000"/>
              </a:lnSpc>
              <a:defRPr/>
            </a:lvl1pPr>
          </a:lstStyle>
          <a:p>
            <a:r>
              <a:rPr lang="de-DE" smtClean="0"/>
              <a:t>Titelmasterformat durch Klicken bearbeiten</a:t>
            </a:r>
            <a:endParaRPr lang="de-D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_mitLogo">
    <p:spTree>
      <p:nvGrpSpPr>
        <p:cNvPr id="1" name=""/>
        <p:cNvGrpSpPr/>
        <p:nvPr/>
      </p:nvGrpSpPr>
      <p:grpSpPr>
        <a:xfrm>
          <a:off x="0" y="0"/>
          <a:ext cx="0" cy="0"/>
          <a:chOff x="0" y="0"/>
          <a:chExt cx="0" cy="0"/>
        </a:xfrm>
      </p:grpSpPr>
      <p:sp>
        <p:nvSpPr>
          <p:cNvPr id="2" name="Rectangle 9"/>
          <p:cNvSpPr>
            <a:spLocks noGrp="1" noChangeArrowheads="1"/>
          </p:cNvSpPr>
          <p:nvPr>
            <p:ph type="ftr" sz="quarter" idx="10"/>
          </p:nvPr>
        </p:nvSpPr>
        <p:spPr>
          <a:ln/>
        </p:spPr>
        <p:txBody>
          <a:bodyPr/>
          <a:lstStyle>
            <a:lvl1pPr>
              <a:defRPr/>
            </a:lvl1pPr>
          </a:lstStyle>
          <a:p>
            <a:pPr>
              <a:defRPr/>
            </a:pPr>
            <a:endParaRPr lang="de-DE"/>
          </a:p>
        </p:txBody>
      </p:sp>
    </p:spTree>
    <p:extLst>
      <p:ext uri="{BB962C8B-B14F-4D97-AF65-F5344CB8AC3E}">
        <p14:creationId xmlns:p14="http://schemas.microsoft.com/office/powerpoint/2010/main" val="37037877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2" name="Rectangle 9"/>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und Objekt">
    <p:spTree>
      <p:nvGrpSpPr>
        <p:cNvPr id="1" name=""/>
        <p:cNvGrpSpPr/>
        <p:nvPr/>
      </p:nvGrpSpPr>
      <p:grpSpPr>
        <a:xfrm>
          <a:off x="0" y="0"/>
          <a:ext cx="0" cy="0"/>
          <a:chOff x="0" y="0"/>
          <a:chExt cx="0" cy="0"/>
        </a:xfrm>
      </p:grpSpPr>
      <p:sp>
        <p:nvSpPr>
          <p:cNvPr id="5" name="Rectangle 9"/>
          <p:cNvSpPr>
            <a:spLocks noGrp="1" noChangeArrowheads="1"/>
          </p:cNvSpPr>
          <p:nvPr>
            <p:ph type="ftr" sz="quarter" idx="10"/>
          </p:nvPr>
        </p:nvSpPr>
        <p:spPr>
          <a:ln/>
        </p:spPr>
        <p:txBody>
          <a:bodyPr/>
          <a:lstStyle>
            <a:lvl1pPr>
              <a:defRPr/>
            </a:lvl1pPr>
          </a:lstStyle>
          <a:p>
            <a:pPr>
              <a:defRPr/>
            </a:pPr>
            <a:endParaRPr lang="de-DE"/>
          </a:p>
        </p:txBody>
      </p:sp>
      <p:sp>
        <p:nvSpPr>
          <p:cNvPr id="7" name="Titel 1"/>
          <p:cNvSpPr>
            <a:spLocks noGrp="1"/>
          </p:cNvSpPr>
          <p:nvPr>
            <p:ph type="title"/>
          </p:nvPr>
        </p:nvSpPr>
        <p:spPr>
          <a:xfrm>
            <a:off x="288000" y="1080000"/>
            <a:ext cx="8460000" cy="777600"/>
          </a:xfrm>
        </p:spPr>
        <p:txBody>
          <a:bodyPr/>
          <a:lstStyle>
            <a:lvl1pPr>
              <a:lnSpc>
                <a:spcPts val="3000"/>
              </a:lnSpc>
              <a:defRPr/>
            </a:lvl1pPr>
          </a:lstStyle>
          <a:p>
            <a:r>
              <a:rPr lang="de-DE" smtClean="0"/>
              <a:t>Titelmasterformat durch Klicken bearbeiten</a:t>
            </a:r>
            <a:endParaRPr lang="de-DE" dirty="0"/>
          </a:p>
        </p:txBody>
      </p:sp>
      <p:sp>
        <p:nvSpPr>
          <p:cNvPr id="8" name="Inhaltsplatzhalter 2"/>
          <p:cNvSpPr>
            <a:spLocks noGrp="1"/>
          </p:cNvSpPr>
          <p:nvPr>
            <p:ph idx="1"/>
          </p:nvPr>
        </p:nvSpPr>
        <p:spPr>
          <a:xfrm>
            <a:off x="288000" y="2016000"/>
            <a:ext cx="8460000" cy="2754000"/>
          </a:xfrm>
        </p:spPr>
        <p:txBody>
          <a:bodyPr/>
          <a:lstStyle>
            <a:lvl1pPr>
              <a:spcBef>
                <a:spcPts val="900"/>
              </a:spcBef>
              <a:buNone/>
              <a:defRPr/>
            </a:lvl1pPr>
          </a:lstStyle>
          <a:p>
            <a:pPr lvl="0"/>
            <a:r>
              <a:rPr lang="de-DE" smtClean="0"/>
              <a:t>Formatvorlagen des Textmasters bearbeiten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und zwei Objek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288000" y="2016000"/>
            <a:ext cx="4140000" cy="2754000"/>
          </a:xfrm>
        </p:spPr>
        <p:txBody>
          <a:bodyPr/>
          <a:lstStyle>
            <a:lvl1pPr>
              <a:spcBef>
                <a:spcPts val="900"/>
              </a:spcBef>
              <a:buNone/>
              <a:defRPr sz="2000"/>
            </a:lvl1pPr>
            <a:lvl2pPr>
              <a:lnSpc>
                <a:spcPts val="2000"/>
              </a:lnSpc>
              <a:defRPr sz="1600"/>
            </a:lvl2pPr>
            <a:lvl3pPr>
              <a:lnSpc>
                <a:spcPts val="2000"/>
              </a:lnSpc>
              <a:defRPr sz="1600"/>
            </a:lvl3pPr>
            <a:lvl4pPr>
              <a:lnSpc>
                <a:spcPts val="2000"/>
              </a:lnSpc>
              <a:defRPr sz="1600"/>
            </a:lvl4pPr>
            <a:lvl5pPr>
              <a:lnSpc>
                <a:spcPts val="2000"/>
              </a:lnSpc>
              <a:defRPr sz="1600"/>
            </a:lvl5pPr>
            <a:lvl6pPr>
              <a:defRPr sz="1800"/>
            </a:lvl6pPr>
            <a:lvl7pPr>
              <a:defRPr sz="1800"/>
            </a:lvl7pPr>
            <a:lvl8pPr>
              <a:defRPr sz="1800"/>
            </a:lvl8pPr>
            <a:lvl9pPr>
              <a:defRPr sz="1800"/>
            </a:lvl9pPr>
          </a:lstStyle>
          <a:p>
            <a:pPr lvl="0"/>
            <a:r>
              <a:rPr lang="de-DE" smtClean="0"/>
              <a:t>Formatvorlagen des Textmasters bearbeiten</a:t>
            </a:r>
          </a:p>
        </p:txBody>
      </p:sp>
      <p:sp>
        <p:nvSpPr>
          <p:cNvPr id="4" name="Inhaltsplatzhalter 3"/>
          <p:cNvSpPr>
            <a:spLocks noGrp="1"/>
          </p:cNvSpPr>
          <p:nvPr>
            <p:ph sz="half" idx="2"/>
          </p:nvPr>
        </p:nvSpPr>
        <p:spPr>
          <a:xfrm>
            <a:off x="4608000" y="2016000"/>
            <a:ext cx="4140000" cy="2754000"/>
          </a:xfrm>
        </p:spPr>
        <p:txBody>
          <a:bodyPr/>
          <a:lstStyle>
            <a:lvl1pPr>
              <a:spcBef>
                <a:spcPts val="900"/>
              </a:spcBef>
              <a:buNone/>
              <a:defRPr sz="2000"/>
            </a:lvl1pPr>
            <a:lvl2pPr>
              <a:lnSpc>
                <a:spcPts val="2000"/>
              </a:lnSpc>
              <a:defRPr sz="1600"/>
            </a:lvl2pPr>
            <a:lvl3pPr>
              <a:lnSpc>
                <a:spcPts val="2000"/>
              </a:lnSpc>
              <a:defRPr sz="1600"/>
            </a:lvl3pPr>
            <a:lvl4pPr>
              <a:lnSpc>
                <a:spcPts val="2000"/>
              </a:lnSpc>
              <a:defRPr sz="1600"/>
            </a:lvl4pPr>
            <a:lvl5pPr>
              <a:lnSpc>
                <a:spcPts val="2000"/>
              </a:lnSpc>
              <a:defRPr sz="1600"/>
            </a:lvl5pPr>
            <a:lvl6pPr>
              <a:defRPr sz="1800"/>
            </a:lvl6pPr>
            <a:lvl7pPr>
              <a:defRPr sz="1800"/>
            </a:lvl7pPr>
            <a:lvl8pPr>
              <a:defRPr sz="1800"/>
            </a:lvl8pPr>
            <a:lvl9pPr>
              <a:defRPr sz="1800"/>
            </a:lvl9pPr>
          </a:lstStyle>
          <a:p>
            <a:pPr lvl="0"/>
            <a:r>
              <a:rPr lang="de-DE" smtClean="0"/>
              <a:t>Formatvorlagen des Textmasters bearbeiten</a:t>
            </a:r>
          </a:p>
        </p:txBody>
      </p:sp>
      <p:sp>
        <p:nvSpPr>
          <p:cNvPr id="5" name="Rectangle 9"/>
          <p:cNvSpPr>
            <a:spLocks noGrp="1" noChangeArrowheads="1"/>
          </p:cNvSpPr>
          <p:nvPr>
            <p:ph type="ftr" sz="quarter" idx="10"/>
          </p:nvPr>
        </p:nvSpPr>
        <p:spPr>
          <a:ln/>
        </p:spPr>
        <p:txBody>
          <a:bodyPr/>
          <a:lstStyle>
            <a:lvl1pPr>
              <a:defRPr/>
            </a:lvl1pPr>
          </a:lstStyle>
          <a:p>
            <a:pPr>
              <a:defRPr/>
            </a:pPr>
            <a:endParaRPr lang="de-DE"/>
          </a:p>
        </p:txBody>
      </p:sp>
      <p:sp>
        <p:nvSpPr>
          <p:cNvPr id="8" name="Titel 1"/>
          <p:cNvSpPr>
            <a:spLocks noGrp="1"/>
          </p:cNvSpPr>
          <p:nvPr>
            <p:ph type="title"/>
          </p:nvPr>
        </p:nvSpPr>
        <p:spPr>
          <a:xfrm>
            <a:off x="288000" y="1080000"/>
            <a:ext cx="8460000" cy="777600"/>
          </a:xfrm>
        </p:spPr>
        <p:txBody>
          <a:bodyPr/>
          <a:lstStyle>
            <a:lvl1pPr>
              <a:lnSpc>
                <a:spcPts val="3000"/>
              </a:lnSpc>
              <a:defRPr/>
            </a:lvl1pPr>
          </a:lstStyle>
          <a:p>
            <a:r>
              <a:rPr lang="de-DE" smtClean="0"/>
              <a:t>Titelmasterformat durch Klicken bearbeiten</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9" descr="dnb_RGB"/>
          <p:cNvPicPr>
            <a:picLocks noChangeAspect="1" noChangeArrowheads="1"/>
          </p:cNvPicPr>
          <p:nvPr userDrawn="1"/>
        </p:nvPicPr>
        <p:blipFill>
          <a:blip r:embed="rId11" cstate="print"/>
          <a:srcRect/>
          <a:stretch>
            <a:fillRect/>
          </a:stretch>
        </p:blipFill>
        <p:spPr bwMode="auto">
          <a:xfrm>
            <a:off x="7812088" y="216000"/>
            <a:ext cx="1224000" cy="792000"/>
          </a:xfrm>
          <a:prstGeom prst="rect">
            <a:avLst/>
          </a:prstGeom>
          <a:noFill/>
          <a:ln w="9525">
            <a:noFill/>
            <a:miter lim="800000"/>
            <a:headEnd/>
            <a:tailEnd/>
          </a:ln>
        </p:spPr>
      </p:pic>
      <p:sp>
        <p:nvSpPr>
          <p:cNvPr id="1026" name="Rectangle 7"/>
          <p:cNvSpPr>
            <a:spLocks noGrp="1" noChangeArrowheads="1"/>
          </p:cNvSpPr>
          <p:nvPr>
            <p:ph type="title"/>
          </p:nvPr>
        </p:nvSpPr>
        <p:spPr bwMode="auto">
          <a:xfrm>
            <a:off x="288000" y="1080000"/>
            <a:ext cx="8460000" cy="777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dirty="0" smtClean="0"/>
              <a:t>Titelmasterformat durch Klicken bearbeiten</a:t>
            </a:r>
          </a:p>
        </p:txBody>
      </p:sp>
      <p:sp>
        <p:nvSpPr>
          <p:cNvPr id="1027" name="Rectangle 8"/>
          <p:cNvSpPr>
            <a:spLocks noGrp="1" noChangeArrowheads="1"/>
          </p:cNvSpPr>
          <p:nvPr>
            <p:ph type="body" idx="1"/>
          </p:nvPr>
        </p:nvSpPr>
        <p:spPr bwMode="auto">
          <a:xfrm>
            <a:off x="288000" y="2016000"/>
            <a:ext cx="8460000" cy="2754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033" name="Rectangle 9"/>
          <p:cNvSpPr>
            <a:spLocks noGrp="1" noChangeArrowheads="1"/>
          </p:cNvSpPr>
          <p:nvPr>
            <p:ph type="ftr" sz="quarter" idx="3"/>
          </p:nvPr>
        </p:nvSpPr>
        <p:spPr bwMode="auto">
          <a:xfrm>
            <a:off x="532800" y="410400"/>
            <a:ext cx="7020000" cy="153888"/>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defRPr sz="1000">
                <a:solidFill>
                  <a:schemeClr val="bg2"/>
                </a:solidFill>
              </a:defRPr>
            </a:lvl1pPr>
          </a:lstStyle>
          <a:p>
            <a:pPr>
              <a:defRPr/>
            </a:pPr>
            <a:endParaRPr lang="de-DE" dirty="0"/>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 id="2147483735" r:id="rId3"/>
    <p:sldLayoutId id="2147483736" r:id="rId4"/>
    <p:sldLayoutId id="2147483737" r:id="rId5"/>
    <p:sldLayoutId id="2147483743" r:id="rId6"/>
    <p:sldLayoutId id="2147483738" r:id="rId7"/>
    <p:sldLayoutId id="2147483739" r:id="rId8"/>
    <p:sldLayoutId id="2147483740" r:id="rId9"/>
  </p:sldLayoutIdLst>
  <p:hf sldNum="0" hdr="0" ftr="0" dt="0"/>
  <p:txStyles>
    <p:titleStyle>
      <a:lvl1pPr algn="l" rtl="0" eaLnBrk="1" fontAlgn="base" hangingPunct="1">
        <a:lnSpc>
          <a:spcPts val="3000"/>
        </a:lnSpc>
        <a:spcBef>
          <a:spcPct val="0"/>
        </a:spcBef>
        <a:spcAft>
          <a:spcPct val="0"/>
        </a:spcAft>
        <a:defRPr sz="2600" b="1">
          <a:solidFill>
            <a:schemeClr val="tx2"/>
          </a:solidFill>
          <a:latin typeface="+mj-lt"/>
          <a:ea typeface="+mj-ea"/>
          <a:cs typeface="+mj-cs"/>
        </a:defRPr>
      </a:lvl1pPr>
      <a:lvl2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2pPr>
      <a:lvl3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3pPr>
      <a:lvl4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4pPr>
      <a:lvl5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5pPr>
      <a:lvl6pPr marL="457200" algn="l" rtl="0" eaLnBrk="1" fontAlgn="base" hangingPunct="1">
        <a:spcBef>
          <a:spcPct val="0"/>
        </a:spcBef>
        <a:spcAft>
          <a:spcPct val="0"/>
        </a:spcAft>
        <a:defRPr sz="2600" b="1">
          <a:solidFill>
            <a:schemeClr val="tx2"/>
          </a:solidFill>
          <a:latin typeface="Verdana" pitchFamily="34" charset="0"/>
          <a:cs typeface="Arial" charset="0"/>
        </a:defRPr>
      </a:lvl6pPr>
      <a:lvl7pPr marL="914400" algn="l" rtl="0" eaLnBrk="1" fontAlgn="base" hangingPunct="1">
        <a:spcBef>
          <a:spcPct val="0"/>
        </a:spcBef>
        <a:spcAft>
          <a:spcPct val="0"/>
        </a:spcAft>
        <a:defRPr sz="2600" b="1">
          <a:solidFill>
            <a:schemeClr val="tx2"/>
          </a:solidFill>
          <a:latin typeface="Verdana" pitchFamily="34" charset="0"/>
          <a:cs typeface="Arial" charset="0"/>
        </a:defRPr>
      </a:lvl7pPr>
      <a:lvl8pPr marL="1371600" algn="l" rtl="0" eaLnBrk="1" fontAlgn="base" hangingPunct="1">
        <a:spcBef>
          <a:spcPct val="0"/>
        </a:spcBef>
        <a:spcAft>
          <a:spcPct val="0"/>
        </a:spcAft>
        <a:defRPr sz="2600" b="1">
          <a:solidFill>
            <a:schemeClr val="tx2"/>
          </a:solidFill>
          <a:latin typeface="Verdana" pitchFamily="34" charset="0"/>
          <a:cs typeface="Arial" charset="0"/>
        </a:defRPr>
      </a:lvl8pPr>
      <a:lvl9pPr marL="1828800" algn="l" rtl="0" eaLnBrk="1" fontAlgn="base" hangingPunct="1">
        <a:spcBef>
          <a:spcPct val="0"/>
        </a:spcBef>
        <a:spcAft>
          <a:spcPct val="0"/>
        </a:spcAft>
        <a:defRPr sz="2600" b="1">
          <a:solidFill>
            <a:schemeClr val="tx2"/>
          </a:solidFill>
          <a:latin typeface="Verdana" pitchFamily="34" charset="0"/>
          <a:cs typeface="Arial" charset="0"/>
        </a:defRPr>
      </a:lvl9pPr>
    </p:titleStyle>
    <p:bodyStyle>
      <a:lvl1pPr marL="342900" indent="-342900" algn="l" rtl="0" eaLnBrk="1" fontAlgn="base" hangingPunct="1">
        <a:lnSpc>
          <a:spcPts val="3000"/>
        </a:lnSpc>
        <a:spcBef>
          <a:spcPts val="900"/>
        </a:spcBef>
        <a:spcAft>
          <a:spcPct val="0"/>
        </a:spcAft>
        <a:buFont typeface="Verdana" pitchFamily="34" charset="0"/>
        <a:buChar char="–"/>
        <a:defRPr sz="2000">
          <a:solidFill>
            <a:schemeClr val="tx1"/>
          </a:solidFill>
          <a:latin typeface="+mn-lt"/>
          <a:ea typeface="+mn-ea"/>
          <a:cs typeface="+mn-cs"/>
        </a:defRPr>
      </a:lvl1pPr>
      <a:lvl2pPr marL="742950" indent="-285750" algn="l" rtl="0" eaLnBrk="1" fontAlgn="base" hangingPunct="1">
        <a:lnSpc>
          <a:spcPts val="2000"/>
        </a:lnSpc>
        <a:spcBef>
          <a:spcPts val="384"/>
        </a:spcBef>
        <a:spcAft>
          <a:spcPct val="0"/>
        </a:spcAft>
        <a:buChar char="-"/>
        <a:defRPr sz="1600">
          <a:solidFill>
            <a:schemeClr val="tx1"/>
          </a:solidFill>
          <a:latin typeface="+mn-lt"/>
          <a:cs typeface="+mn-cs"/>
        </a:defRPr>
      </a:lvl2pPr>
      <a:lvl3pPr marL="1143000" indent="-228600" algn="l" rtl="0" eaLnBrk="1" fontAlgn="base" hangingPunct="1">
        <a:lnSpc>
          <a:spcPts val="2000"/>
        </a:lnSpc>
        <a:spcBef>
          <a:spcPts val="384"/>
        </a:spcBef>
        <a:spcAft>
          <a:spcPct val="0"/>
        </a:spcAft>
        <a:buChar char="-"/>
        <a:defRPr sz="1600">
          <a:solidFill>
            <a:schemeClr val="tx1"/>
          </a:solidFill>
          <a:latin typeface="+mn-lt"/>
          <a:cs typeface="+mn-cs"/>
        </a:defRPr>
      </a:lvl3pPr>
      <a:lvl4pPr marL="1600200" indent="-228600" algn="l" rtl="0" eaLnBrk="1" fontAlgn="base" hangingPunct="1">
        <a:lnSpc>
          <a:spcPts val="2000"/>
        </a:lnSpc>
        <a:spcBef>
          <a:spcPts val="384"/>
        </a:spcBef>
        <a:spcAft>
          <a:spcPct val="0"/>
        </a:spcAft>
        <a:buChar char="-"/>
        <a:defRPr sz="1600">
          <a:solidFill>
            <a:schemeClr val="tx1"/>
          </a:solidFill>
          <a:latin typeface="+mn-lt"/>
          <a:cs typeface="+mn-cs"/>
        </a:defRPr>
      </a:lvl4pPr>
      <a:lvl5pPr marL="2057400" indent="-228600" algn="l" rtl="0" eaLnBrk="1" fontAlgn="base" hangingPunct="1">
        <a:lnSpc>
          <a:spcPts val="2000"/>
        </a:lnSpc>
        <a:spcBef>
          <a:spcPts val="384"/>
        </a:spcBef>
        <a:spcAft>
          <a:spcPct val="0"/>
        </a:spcAft>
        <a:buChar char="-"/>
        <a:defRPr sz="1600">
          <a:solidFill>
            <a:schemeClr val="tx1"/>
          </a:solidFill>
          <a:latin typeface="+mn-lt"/>
          <a:cs typeface="+mn-cs"/>
        </a:defRPr>
      </a:lvl5pPr>
      <a:lvl6pPr marL="2514600" indent="-228600" algn="l" rtl="0" eaLnBrk="1" fontAlgn="base" hangingPunct="1">
        <a:lnSpc>
          <a:spcPts val="2400"/>
        </a:lnSpc>
        <a:spcBef>
          <a:spcPct val="20000"/>
        </a:spcBef>
        <a:spcAft>
          <a:spcPct val="0"/>
        </a:spcAft>
        <a:buChar char="-"/>
        <a:defRPr sz="1600">
          <a:solidFill>
            <a:schemeClr val="tx1"/>
          </a:solidFill>
          <a:latin typeface="+mn-lt"/>
          <a:cs typeface="+mn-cs"/>
        </a:defRPr>
      </a:lvl6pPr>
      <a:lvl7pPr marL="2971800" indent="-228600" algn="l" rtl="0" eaLnBrk="1" fontAlgn="base" hangingPunct="1">
        <a:lnSpc>
          <a:spcPts val="2400"/>
        </a:lnSpc>
        <a:spcBef>
          <a:spcPct val="20000"/>
        </a:spcBef>
        <a:spcAft>
          <a:spcPct val="0"/>
        </a:spcAft>
        <a:buChar char="-"/>
        <a:defRPr sz="1600">
          <a:solidFill>
            <a:schemeClr val="tx1"/>
          </a:solidFill>
          <a:latin typeface="+mn-lt"/>
          <a:cs typeface="+mn-cs"/>
        </a:defRPr>
      </a:lvl7pPr>
      <a:lvl8pPr marL="3429000" indent="-228600" algn="l" rtl="0" eaLnBrk="1" fontAlgn="base" hangingPunct="1">
        <a:lnSpc>
          <a:spcPts val="2400"/>
        </a:lnSpc>
        <a:spcBef>
          <a:spcPct val="20000"/>
        </a:spcBef>
        <a:spcAft>
          <a:spcPct val="0"/>
        </a:spcAft>
        <a:buChar char="-"/>
        <a:defRPr sz="1600">
          <a:solidFill>
            <a:schemeClr val="tx1"/>
          </a:solidFill>
          <a:latin typeface="+mn-lt"/>
          <a:cs typeface="+mn-cs"/>
        </a:defRPr>
      </a:lvl8pPr>
      <a:lvl9pPr marL="3886200" indent="-228600" algn="l" rtl="0" eaLnBrk="1" fontAlgn="base" hangingPunct="1">
        <a:lnSpc>
          <a:spcPts val="2400"/>
        </a:lnSpc>
        <a:spcBef>
          <a:spcPct val="20000"/>
        </a:spcBef>
        <a:spcAft>
          <a:spcPct val="0"/>
        </a:spcAft>
        <a:buChar char="-"/>
        <a:defRPr sz="16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aclanthology.org/2024.konvens-main.16"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hyperlink" Target="https://github.com/deutsche-nationalbibliothek/semeval25_llmensemble"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github.com/deutsche-nationalbibliothek/ebm4subjects"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microsoft.com/office/2007/relationships/hdphoto" Target="../media/hdphoto1.wdp"/><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s://www.dnb.de/ki-projekt"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hyperlink" Target="https://blog.dnb.de/ki-projekt-gewinnt-best-paper-award/"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s://wiki.dnb.de/spaces/FNMVE/pages/449892881/KI+in+Bibliotheken+weiterdenken+%E2%80%93+Datenqualit%C3%A4t+Infrastruktur+und+Anwendungen+f%C3%BCr+kleine+und+gro%C3%9Fe+Sprachmodelle" TargetMode="External"/><Relationship Id="rId3" Type="http://schemas.openxmlformats.org/officeDocument/2006/relationships/hyperlink" Target="https://doi.org/10.53377/lq.19422" TargetMode="External"/><Relationship Id="rId7" Type="http://schemas.openxmlformats.org/officeDocument/2006/relationships/hyperlink" Target="https://c18004-vod.l.core.cdn.streamfarm.net/18004initag/ondemand/app2080931841/cenl/networkgroups/20241017_AI-webinar2024-3_LLM-few-shot-prompting_automated_indexing.mp4"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hyperlink" Target="https://c18004-vod.l.core.cdn.streamfarm.net/18004initag/ondemand/app2080931841/cenl/networkgroups/20250916_AI-webinar_AI-for-automated-Indexing.mp4" TargetMode="External"/><Relationship Id="rId5" Type="http://schemas.openxmlformats.org/officeDocument/2006/relationships/hyperlink" Target="https://aclanthology.org/2025.konvens-2.42/" TargetMode="External"/><Relationship Id="rId4" Type="http://schemas.openxmlformats.org/officeDocument/2006/relationships/hyperlink" Target="https://arxiv.org/abs/2504.21589"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doi.org/10.4403/jlis.it-12740"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tmp"/><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5.tmp"/><Relationship Id="rId5" Type="http://schemas.openxmlformats.org/officeDocument/2006/relationships/image" Target="../media/image4.emf"/><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hyperlink" Target="https://github.com/NatLibFi/Annif/wiki/Backend:-MLLM" TargetMode="External"/><Relationship Id="rId5" Type="http://schemas.openxmlformats.org/officeDocument/2006/relationships/image" Target="../media/image9.tmp"/><Relationship Id="rId4" Type="http://schemas.openxmlformats.org/officeDocument/2006/relationships/image" Target="../media/image8.tmp"/></Relationships>
</file>

<file path=ppt/slides/_rels/slide6.xml.rels><?xml version="1.0" encoding="UTF-8" standalone="yes"?>
<Relationships xmlns="http://schemas.openxmlformats.org/package/2006/relationships"><Relationship Id="rId3" Type="http://schemas.openxmlformats.org/officeDocument/2006/relationships/hyperlink" Target="https://github.com/tomtung/omikuji"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a:xfrm>
            <a:off x="287766" y="2498400"/>
            <a:ext cx="8748730" cy="1296000"/>
          </a:xfrm>
        </p:spPr>
        <p:txBody>
          <a:bodyPr/>
          <a:lstStyle/>
          <a:p>
            <a:pPr algn="ctr"/>
            <a:r>
              <a:rPr lang="de-DE" sz="2600" b="1" dirty="0">
                <a:solidFill>
                  <a:srgbClr val="172B4D"/>
                </a:solidFill>
                <a:latin typeface="-apple-system"/>
              </a:rPr>
              <a:t>Die Erschließungsmaschine </a:t>
            </a:r>
            <a:r>
              <a:rPr lang="de-DE" sz="2600" b="1" dirty="0" err="1">
                <a:solidFill>
                  <a:srgbClr val="172B4D"/>
                </a:solidFill>
                <a:latin typeface="-apple-system"/>
              </a:rPr>
              <a:t>EMa</a:t>
            </a:r>
            <a:r>
              <a:rPr lang="de-DE" sz="2600" b="1" dirty="0">
                <a:solidFill>
                  <a:srgbClr val="172B4D"/>
                </a:solidFill>
                <a:latin typeface="-apple-system"/>
              </a:rPr>
              <a:t> bei der Arbeit</a:t>
            </a:r>
            <a:r>
              <a:rPr lang="de-DE" sz="2600" b="1" dirty="0" smtClean="0">
                <a:solidFill>
                  <a:srgbClr val="172B4D"/>
                </a:solidFill>
                <a:latin typeface="-apple-system"/>
              </a:rPr>
              <a:t>:</a:t>
            </a:r>
            <a:br>
              <a:rPr lang="de-DE" sz="2600" b="1" dirty="0" smtClean="0">
                <a:solidFill>
                  <a:srgbClr val="172B4D"/>
                </a:solidFill>
                <a:latin typeface="-apple-system"/>
              </a:rPr>
            </a:br>
            <a:r>
              <a:rPr lang="de-DE" sz="2600" b="1" dirty="0" smtClean="0">
                <a:solidFill>
                  <a:srgbClr val="172B4D"/>
                </a:solidFill>
                <a:latin typeface="-apple-system"/>
              </a:rPr>
              <a:t>Alltag</a:t>
            </a:r>
            <a:r>
              <a:rPr lang="de-DE" sz="2600" b="1" dirty="0">
                <a:solidFill>
                  <a:srgbClr val="172B4D"/>
                </a:solidFill>
                <a:latin typeface="-apple-system"/>
              </a:rPr>
              <a:t>, Aha-Momente und ausgewählte Projektergebnisse</a:t>
            </a:r>
            <a:r>
              <a:rPr lang="en-GB" dirty="0"/>
              <a:t/>
            </a:r>
            <a:br>
              <a:rPr lang="en-GB" dirty="0"/>
            </a:br>
            <a:endParaRPr lang="de-DE" dirty="0"/>
          </a:p>
        </p:txBody>
      </p:sp>
      <p:sp>
        <p:nvSpPr>
          <p:cNvPr id="8" name="Rectangle 11"/>
          <p:cNvSpPr>
            <a:spLocks noGrp="1" noChangeArrowheads="1"/>
          </p:cNvSpPr>
          <p:nvPr>
            <p:ph type="subTitle" idx="1"/>
          </p:nvPr>
        </p:nvSpPr>
        <p:spPr>
          <a:noFill/>
        </p:spPr>
        <p:txBody>
          <a:bodyPr/>
          <a:lstStyle/>
          <a:p>
            <a:pPr>
              <a:spcBef>
                <a:spcPts val="0"/>
              </a:spcBef>
            </a:pPr>
            <a:r>
              <a:rPr lang="de-DE" dirty="0" smtClean="0"/>
              <a:t>Elisabeth Mödden</a:t>
            </a:r>
            <a:endParaRPr lang="de-DE" dirty="0"/>
          </a:p>
        </p:txBody>
      </p:sp>
      <p:sp>
        <p:nvSpPr>
          <p:cNvPr id="3075" name="Rectangle 4"/>
          <p:cNvSpPr>
            <a:spLocks noChangeArrowheads="1"/>
          </p:cNvSpPr>
          <p:nvPr/>
        </p:nvSpPr>
        <p:spPr bwMode="auto">
          <a:xfrm>
            <a:off x="288000" y="1"/>
            <a:ext cx="215900" cy="897564"/>
          </a:xfrm>
          <a:prstGeom prst="rect">
            <a:avLst/>
          </a:prstGeom>
          <a:solidFill>
            <a:srgbClr val="0046C4"/>
          </a:solidFill>
          <a:ln w="9525">
            <a:noFill/>
            <a:miter lim="800000"/>
            <a:headEnd/>
            <a:tailEnd/>
          </a:ln>
        </p:spPr>
        <p:txBody>
          <a:bodyPr wrap="none" lIns="0" tIns="72000" rIns="0" bIns="0" anchor="ctr" anchorCtr="1"/>
          <a:lstStyle/>
          <a:p>
            <a:pPr algn="ctr"/>
            <a:fld id="{EBFEB206-4A3F-4696-935B-82AB82FC11DA}" type="slidenum">
              <a:rPr lang="de-DE" sz="1000" b="1"/>
              <a:pPr algn="ctr"/>
              <a:t>1</a:t>
            </a:fld>
            <a:endParaRPr lang="de-DE" sz="1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ChangeArrowheads="1"/>
          </p:cNvSpPr>
          <p:nvPr/>
        </p:nvSpPr>
        <p:spPr bwMode="auto">
          <a:xfrm>
            <a:off x="287338" y="1"/>
            <a:ext cx="215900" cy="897563"/>
          </a:xfrm>
          <a:prstGeom prst="rect">
            <a:avLst/>
          </a:prstGeom>
          <a:solidFill>
            <a:srgbClr val="E62E2E"/>
          </a:solidFill>
          <a:ln w="9525">
            <a:noFill/>
            <a:miter lim="800000"/>
            <a:headEnd/>
            <a:tailEnd/>
          </a:ln>
        </p:spPr>
        <p:txBody>
          <a:bodyPr wrap="none" lIns="0" tIns="72000" rIns="0" bIns="0" anchor="ctr" anchorCtr="1"/>
          <a:lstStyle/>
          <a:p>
            <a:pPr algn="ctr"/>
            <a:fld id="{1F6877A1-CE93-4F03-87E7-6555A3C9C3C2}" type="slidenum">
              <a:rPr lang="de-DE" sz="1000" b="1"/>
              <a:pPr algn="ctr"/>
              <a:t>10</a:t>
            </a:fld>
            <a:endParaRPr lang="de-DE" sz="1000" b="1" dirty="0"/>
          </a:p>
        </p:txBody>
      </p:sp>
      <p:sp>
        <p:nvSpPr>
          <p:cNvPr id="3" name="Inhaltsplatzhalter 2"/>
          <p:cNvSpPr>
            <a:spLocks noGrp="1"/>
          </p:cNvSpPr>
          <p:nvPr>
            <p:ph idx="1"/>
          </p:nvPr>
        </p:nvSpPr>
        <p:spPr>
          <a:xfrm>
            <a:off x="288000" y="1419621"/>
            <a:ext cx="8460000" cy="3350379"/>
          </a:xfrm>
        </p:spPr>
        <p:txBody>
          <a:bodyPr/>
          <a:lstStyle/>
          <a:p>
            <a:r>
              <a:rPr lang="de-DE" dirty="0"/>
              <a:t>Qualität der </a:t>
            </a:r>
            <a:r>
              <a:rPr lang="de-DE" dirty="0" smtClean="0"/>
              <a:t>automatischen Schlagwortvergabe von </a:t>
            </a:r>
            <a:r>
              <a:rPr lang="de-DE" dirty="0"/>
              <a:t>deutschsprachigen wissenschaftlichen Netzpublikationen mit der GND durch passende Verfahren / Algorithmen messbar </a:t>
            </a:r>
            <a:r>
              <a:rPr lang="de-DE" dirty="0" smtClean="0"/>
              <a:t>verbessern</a:t>
            </a:r>
            <a:endParaRPr lang="de-DE" dirty="0"/>
          </a:p>
          <a:p>
            <a:r>
              <a:rPr lang="de-DE" dirty="0"/>
              <a:t>Technologie- und Wissenstransfer in die bibliothekarische Praxis</a:t>
            </a:r>
          </a:p>
          <a:p>
            <a:endParaRPr lang="de-DE" dirty="0"/>
          </a:p>
          <a:p>
            <a:pPr marL="0" indent="0">
              <a:buNone/>
            </a:pPr>
            <a:endParaRPr lang="de-DE" dirty="0"/>
          </a:p>
        </p:txBody>
      </p:sp>
      <p:sp>
        <p:nvSpPr>
          <p:cNvPr id="2" name="Titel 1"/>
          <p:cNvSpPr>
            <a:spLocks noGrp="1"/>
          </p:cNvSpPr>
          <p:nvPr>
            <p:ph type="title"/>
          </p:nvPr>
        </p:nvSpPr>
        <p:spPr>
          <a:xfrm>
            <a:off x="712893" y="268288"/>
            <a:ext cx="8460000" cy="777600"/>
          </a:xfrm>
        </p:spPr>
        <p:txBody>
          <a:bodyPr/>
          <a:lstStyle/>
          <a:p>
            <a:r>
              <a:rPr lang="de-DE" dirty="0" smtClean="0"/>
              <a:t>KI-Projekt </a:t>
            </a:r>
            <a:r>
              <a:rPr lang="de-DE" dirty="0">
                <a:solidFill>
                  <a:srgbClr val="000000"/>
                </a:solidFill>
              </a:rPr>
              <a:t>(2021 – </a:t>
            </a:r>
            <a:r>
              <a:rPr lang="de-DE" dirty="0" smtClean="0">
                <a:solidFill>
                  <a:srgbClr val="000000"/>
                </a:solidFill>
              </a:rPr>
              <a:t>2025) </a:t>
            </a:r>
            <a:endParaRPr lang="de-DE" dirty="0"/>
          </a:p>
        </p:txBody>
      </p:sp>
      <p:sp>
        <p:nvSpPr>
          <p:cNvPr id="5" name="Rechteck 4"/>
          <p:cNvSpPr/>
          <p:nvPr/>
        </p:nvSpPr>
        <p:spPr>
          <a:xfrm>
            <a:off x="0" y="3867894"/>
            <a:ext cx="9212162" cy="1424163"/>
          </a:xfrm>
          <a:prstGeom prst="rect">
            <a:avLst/>
          </a:prstGeom>
          <a:solidFill>
            <a:srgbClr val="FF7E79">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000"/>
              </a:lnSpc>
              <a:spcBef>
                <a:spcPts val="900"/>
              </a:spcBef>
            </a:pPr>
            <a:r>
              <a:rPr lang="de-DE" sz="1700" dirty="0">
                <a:solidFill>
                  <a:schemeClr val="tx1"/>
                </a:solidFill>
              </a:rPr>
              <a:t>Das KI-Projekt ist unser Labor für die Erforschung neuer Lösungen –</a:t>
            </a:r>
            <a:br>
              <a:rPr lang="de-DE" sz="1700" dirty="0">
                <a:solidFill>
                  <a:schemeClr val="tx1"/>
                </a:solidFill>
              </a:rPr>
            </a:br>
            <a:r>
              <a:rPr lang="de-DE" sz="1700" dirty="0">
                <a:solidFill>
                  <a:schemeClr val="tx1"/>
                </a:solidFill>
              </a:rPr>
              <a:t>die modular erweiterbare Erschließungsmaschine das System für die Produktion</a:t>
            </a:r>
          </a:p>
        </p:txBody>
      </p:sp>
      <p:pic>
        <p:nvPicPr>
          <p:cNvPr id="6" name="Grafik 5"/>
          <p:cNvPicPr>
            <a:picLocks noChangeAspect="1"/>
          </p:cNvPicPr>
          <p:nvPr/>
        </p:nvPicPr>
        <p:blipFill rotWithShape="1">
          <a:blip r:embed="rId3" cstate="print">
            <a:extLst>
              <a:ext uri="{28A0092B-C50C-407E-A947-70E740481C1C}">
                <a14:useLocalDpi xmlns:a14="http://schemas.microsoft.com/office/drawing/2010/main" val="0"/>
              </a:ext>
            </a:extLst>
          </a:blip>
          <a:srcRect t="11160" b="18635"/>
          <a:stretch/>
        </p:blipFill>
        <p:spPr>
          <a:xfrm>
            <a:off x="514718" y="676319"/>
            <a:ext cx="2410828" cy="720080"/>
          </a:xfrm>
          <a:prstGeom prst="rect">
            <a:avLst/>
          </a:prstGeom>
        </p:spPr>
      </p:pic>
      <p:pic>
        <p:nvPicPr>
          <p:cNvPr id="7" name="Grafik 6"/>
          <p:cNvPicPr>
            <a:picLocks noChangeAspect="1"/>
          </p:cNvPicPr>
          <p:nvPr/>
        </p:nvPicPr>
        <p:blipFill rotWithShape="1">
          <a:blip r:embed="rId4"/>
          <a:srcRect l="422" t="10920" r="-422" b="12640"/>
          <a:stretch/>
        </p:blipFill>
        <p:spPr>
          <a:xfrm>
            <a:off x="6233310" y="702046"/>
            <a:ext cx="1214956" cy="504056"/>
          </a:xfrm>
          <a:prstGeom prst="rect">
            <a:avLst/>
          </a:prstGeom>
        </p:spPr>
      </p:pic>
      <p:sp>
        <p:nvSpPr>
          <p:cNvPr id="8" name="Textfeld 7"/>
          <p:cNvSpPr txBox="1"/>
          <p:nvPr/>
        </p:nvSpPr>
        <p:spPr>
          <a:xfrm>
            <a:off x="2802689" y="709535"/>
            <a:ext cx="3430621" cy="523220"/>
          </a:xfrm>
          <a:prstGeom prst="rect">
            <a:avLst/>
          </a:prstGeom>
          <a:noFill/>
        </p:spPr>
        <p:txBody>
          <a:bodyPr wrap="square" rtlCol="0">
            <a:spAutoFit/>
          </a:bodyPr>
          <a:lstStyle/>
          <a:p>
            <a:pPr marL="0" indent="0">
              <a:buNone/>
            </a:pPr>
            <a:r>
              <a:rPr lang="de-DE" sz="1400" dirty="0">
                <a:solidFill>
                  <a:schemeClr val="bg2"/>
                </a:solidFill>
              </a:rPr>
              <a:t>Förderung durch BKM im Rahmen der nationalen KI-Strategie</a:t>
            </a:r>
          </a:p>
        </p:txBody>
      </p:sp>
    </p:spTree>
    <p:extLst>
      <p:ext uri="{BB962C8B-B14F-4D97-AF65-F5344CB8AC3E}">
        <p14:creationId xmlns:p14="http://schemas.microsoft.com/office/powerpoint/2010/main" val="6355046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ChangeArrowheads="1"/>
          </p:cNvSpPr>
          <p:nvPr/>
        </p:nvSpPr>
        <p:spPr bwMode="auto">
          <a:xfrm>
            <a:off x="287338" y="1"/>
            <a:ext cx="215900" cy="897563"/>
          </a:xfrm>
          <a:prstGeom prst="rect">
            <a:avLst/>
          </a:prstGeom>
          <a:solidFill>
            <a:srgbClr val="E62E2E"/>
          </a:solidFill>
          <a:ln w="9525">
            <a:noFill/>
            <a:miter lim="800000"/>
            <a:headEnd/>
            <a:tailEnd/>
          </a:ln>
        </p:spPr>
        <p:txBody>
          <a:bodyPr wrap="none" lIns="0" tIns="72000" rIns="0" bIns="0" anchor="ctr" anchorCtr="1"/>
          <a:lstStyle/>
          <a:p>
            <a:pPr marL="0" marR="0" lvl="0" indent="0" algn="ctr" defTabSz="914400" rtl="0" eaLnBrk="1" fontAlgn="base" latinLnBrk="0" hangingPunct="1">
              <a:lnSpc>
                <a:spcPct val="100000"/>
              </a:lnSpc>
              <a:spcBef>
                <a:spcPct val="0"/>
              </a:spcBef>
              <a:spcAft>
                <a:spcPct val="0"/>
              </a:spcAft>
              <a:buClrTx/>
              <a:buSzTx/>
              <a:buFontTx/>
              <a:buNone/>
              <a:tabLst/>
              <a:defRPr/>
            </a:pPr>
            <a:fld id="{1F6877A1-CE93-4F03-87E7-6555A3C9C3C2}" type="slidenum">
              <a:rPr kumimoji="0" lang="de-DE" sz="1000" b="1" i="0" u="none" strike="noStrike" kern="1200" cap="none" spc="0" normalizeH="0" baseline="0" noProof="0">
                <a:ln>
                  <a:noFill/>
                </a:ln>
                <a:solidFill>
                  <a:srgbClr val="000000"/>
                </a:solidFill>
                <a:effectLst/>
                <a:uLnTx/>
                <a:uFillTx/>
                <a:latin typeface="Verdana" pitchFamily="34" charset="0"/>
                <a:ea typeface="+mn-ea"/>
                <a:cs typeface="Arial" charset="0"/>
              </a:rPr>
              <a:pPr marL="0" marR="0" lvl="0" indent="0" algn="ctr" defTabSz="914400" rtl="0" eaLnBrk="1" fontAlgn="base" latinLnBrk="0" hangingPunct="1">
                <a:lnSpc>
                  <a:spcPct val="100000"/>
                </a:lnSpc>
                <a:spcBef>
                  <a:spcPct val="0"/>
                </a:spcBef>
                <a:spcAft>
                  <a:spcPct val="0"/>
                </a:spcAft>
                <a:buClrTx/>
                <a:buSzTx/>
                <a:buFontTx/>
                <a:buNone/>
                <a:tabLst/>
                <a:defRPr/>
              </a:pPr>
              <a:t>11</a:t>
            </a:fld>
            <a:endParaRPr kumimoji="0" lang="de-DE" sz="1000" b="1" i="0" u="none" strike="noStrike" kern="1200" cap="none" spc="0" normalizeH="0" baseline="0" noProof="0" dirty="0">
              <a:ln>
                <a:noFill/>
              </a:ln>
              <a:solidFill>
                <a:srgbClr val="000000"/>
              </a:solidFill>
              <a:effectLst/>
              <a:uLnTx/>
              <a:uFillTx/>
              <a:latin typeface="Verdana" pitchFamily="34" charset="0"/>
              <a:ea typeface="+mn-ea"/>
              <a:cs typeface="Arial" charset="0"/>
            </a:endParaRPr>
          </a:p>
        </p:txBody>
      </p:sp>
      <p:sp>
        <p:nvSpPr>
          <p:cNvPr id="2" name="Titel 1"/>
          <p:cNvSpPr>
            <a:spLocks noGrp="1"/>
          </p:cNvSpPr>
          <p:nvPr>
            <p:ph type="title"/>
          </p:nvPr>
        </p:nvSpPr>
        <p:spPr>
          <a:xfrm>
            <a:off x="684000" y="190729"/>
            <a:ext cx="8460000" cy="777600"/>
          </a:xfrm>
        </p:spPr>
        <p:txBody>
          <a:bodyPr/>
          <a:lstStyle/>
          <a:p>
            <a:r>
              <a:rPr lang="de-DE" dirty="0"/>
              <a:t>Benchmarking </a:t>
            </a:r>
            <a:r>
              <a:rPr lang="de-DE" dirty="0" smtClean="0"/>
              <a:t>XMLC-Verfahren</a:t>
            </a:r>
            <a:r>
              <a:rPr lang="de-DE" baseline="30000" dirty="0" smtClean="0"/>
              <a:t>*</a:t>
            </a:r>
            <a:r>
              <a:rPr lang="de-DE" dirty="0"/>
              <a:t/>
            </a:r>
            <a:br>
              <a:rPr lang="de-DE" dirty="0"/>
            </a:br>
            <a:endParaRPr lang="de-DE" sz="2000" dirty="0"/>
          </a:p>
        </p:txBody>
      </p:sp>
      <p:pic>
        <p:nvPicPr>
          <p:cNvPr id="7" name="Inhaltsplatzhalt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93488" y="1623480"/>
            <a:ext cx="8242669" cy="3290893"/>
          </a:xfrm>
          <a:prstGeom prst="rect">
            <a:avLst/>
          </a:prstGeom>
        </p:spPr>
      </p:pic>
      <p:sp>
        <p:nvSpPr>
          <p:cNvPr id="3" name="Textfeld 2"/>
          <p:cNvSpPr txBox="1"/>
          <p:nvPr/>
        </p:nvSpPr>
        <p:spPr>
          <a:xfrm>
            <a:off x="7164288" y="4640976"/>
            <a:ext cx="186573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800" b="0" i="0" u="none" strike="noStrike" kern="1200" cap="none" spc="0" normalizeH="0" baseline="30000" noProof="0" dirty="0">
                <a:ln>
                  <a:noFill/>
                </a:ln>
                <a:solidFill>
                  <a:srgbClr val="FFFFFF">
                    <a:lumMod val="65000"/>
                  </a:srgbClr>
                </a:solidFill>
                <a:effectLst/>
                <a:uLnTx/>
                <a:uFillTx/>
                <a:latin typeface="Verdana" pitchFamily="34" charset="0"/>
                <a:ea typeface="+mn-ea"/>
                <a:cs typeface="Arial" charset="0"/>
              </a:rPr>
              <a:t>1,2,3,4,5</a:t>
            </a:r>
            <a:r>
              <a:rPr kumimoji="0" lang="de-DE" sz="800" b="0" i="0" u="none" strike="noStrike" kern="1200" cap="none" spc="0" normalizeH="0" baseline="0" noProof="0" dirty="0">
                <a:ln>
                  <a:noFill/>
                </a:ln>
                <a:solidFill>
                  <a:srgbClr val="FFFFFF">
                    <a:lumMod val="65000"/>
                  </a:srgbClr>
                </a:solidFill>
                <a:effectLst/>
                <a:uLnTx/>
                <a:uFillTx/>
                <a:latin typeface="Verdana" pitchFamily="34" charset="0"/>
                <a:ea typeface="+mn-ea"/>
                <a:cs typeface="Arial" charset="0"/>
              </a:rPr>
              <a:t>Resources: </a:t>
            </a:r>
            <a:r>
              <a:rPr kumimoji="0" lang="de-DE" sz="800" b="0" i="0" u="none" strike="noStrike" kern="1200" cap="none" spc="0" normalizeH="0" baseline="0" noProof="0" dirty="0" err="1">
                <a:ln>
                  <a:noFill/>
                </a:ln>
                <a:solidFill>
                  <a:srgbClr val="FFFFFF">
                    <a:lumMod val="65000"/>
                  </a:srgbClr>
                </a:solidFill>
                <a:effectLst/>
                <a:uLnTx/>
                <a:uFillTx/>
                <a:latin typeface="Verdana" pitchFamily="34" charset="0"/>
                <a:ea typeface="+mn-ea"/>
                <a:cs typeface="Arial" charset="0"/>
              </a:rPr>
              <a:t>see</a:t>
            </a:r>
            <a:r>
              <a:rPr kumimoji="0" lang="de-DE" sz="800" b="0" i="0" u="none" strike="noStrike" kern="1200" cap="none" spc="0" normalizeH="0" baseline="0" noProof="0" dirty="0">
                <a:ln>
                  <a:noFill/>
                </a:ln>
                <a:solidFill>
                  <a:srgbClr val="FFFFFF">
                    <a:lumMod val="65000"/>
                  </a:srgbClr>
                </a:solidFill>
                <a:effectLst/>
                <a:uLnTx/>
                <a:uFillTx/>
                <a:latin typeface="Verdana" pitchFamily="34" charset="0"/>
                <a:ea typeface="+mn-ea"/>
                <a:cs typeface="Arial" charset="0"/>
              </a:rPr>
              <a:t> last </a:t>
            </a:r>
            <a:r>
              <a:rPr kumimoji="0" lang="de-DE" sz="800" b="0" i="0" u="none" strike="noStrike" kern="1200" cap="none" spc="0" normalizeH="0" baseline="0" noProof="0" dirty="0" err="1">
                <a:ln>
                  <a:noFill/>
                </a:ln>
                <a:solidFill>
                  <a:srgbClr val="FFFFFF">
                    <a:lumMod val="65000"/>
                  </a:srgbClr>
                </a:solidFill>
                <a:effectLst/>
                <a:uLnTx/>
                <a:uFillTx/>
                <a:latin typeface="Verdana" pitchFamily="34" charset="0"/>
                <a:ea typeface="+mn-ea"/>
                <a:cs typeface="Arial" charset="0"/>
              </a:rPr>
              <a:t>slide</a:t>
            </a:r>
            <a:endParaRPr kumimoji="0" lang="de-DE" sz="800" b="0" i="0" u="none" strike="noStrike" kern="1200" cap="none" spc="0" normalizeH="0" baseline="0" noProof="0" dirty="0">
              <a:ln>
                <a:noFill/>
              </a:ln>
              <a:solidFill>
                <a:srgbClr val="FFFFFF">
                  <a:lumMod val="65000"/>
                </a:srgbClr>
              </a:solidFill>
              <a:effectLst/>
              <a:uLnTx/>
              <a:uFillTx/>
              <a:latin typeface="Verdana" pitchFamily="34"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800" b="0" i="0" u="none" strike="noStrike" kern="1200" cap="none" spc="0" normalizeH="0" baseline="30000" noProof="0" dirty="0">
                <a:ln>
                  <a:noFill/>
                </a:ln>
                <a:solidFill>
                  <a:srgbClr val="FFFFFF">
                    <a:lumMod val="65000"/>
                  </a:srgbClr>
                </a:solidFill>
                <a:effectLst/>
                <a:uLnTx/>
                <a:uFillTx/>
                <a:latin typeface="Verdana" pitchFamily="34" charset="0"/>
                <a:ea typeface="+mn-ea"/>
                <a:cs typeface="Arial" charset="0"/>
              </a:rPr>
              <a:t>*</a:t>
            </a:r>
            <a:r>
              <a:rPr kumimoji="0" lang="de-DE" sz="800" i="0" u="none" strike="noStrike" kern="1200" cap="none" spc="0" normalizeH="0" baseline="0" noProof="0" dirty="0">
                <a:ln>
                  <a:noFill/>
                </a:ln>
                <a:solidFill>
                  <a:srgbClr val="FFFFFF">
                    <a:lumMod val="65000"/>
                  </a:srgbClr>
                </a:solidFill>
                <a:effectLst/>
                <a:uLnTx/>
                <a:uFillTx/>
                <a:latin typeface="Verdana" pitchFamily="34" charset="0"/>
                <a:ea typeface="+mn-ea"/>
                <a:cs typeface="Arial" charset="0"/>
              </a:rPr>
              <a:t>Intermediate</a:t>
            </a:r>
            <a:r>
              <a:rPr kumimoji="0" lang="de-DE" sz="800" b="0" i="0" u="none" strike="noStrike" kern="1200" cap="none" spc="0" normalizeH="0" baseline="0" noProof="0" dirty="0">
                <a:ln>
                  <a:noFill/>
                </a:ln>
                <a:solidFill>
                  <a:srgbClr val="FFFFFF">
                    <a:lumMod val="65000"/>
                  </a:srgbClr>
                </a:solidFill>
                <a:effectLst/>
                <a:uLnTx/>
                <a:uFillTx/>
                <a:latin typeface="Verdana" pitchFamily="34" charset="0"/>
                <a:ea typeface="+mn-ea"/>
                <a:cs typeface="Arial" charset="0"/>
              </a:rPr>
              <a:t> Project-</a:t>
            </a:r>
            <a:r>
              <a:rPr kumimoji="0" lang="de-DE" sz="800" b="0" i="0" u="none" strike="noStrike" kern="1200" cap="none" spc="0" normalizeH="0" baseline="0" noProof="0" dirty="0" err="1">
                <a:ln>
                  <a:noFill/>
                </a:ln>
                <a:solidFill>
                  <a:srgbClr val="FFFFFF">
                    <a:lumMod val="65000"/>
                  </a:srgbClr>
                </a:solidFill>
                <a:effectLst/>
                <a:uLnTx/>
                <a:uFillTx/>
                <a:latin typeface="Verdana" pitchFamily="34" charset="0"/>
                <a:ea typeface="+mn-ea"/>
                <a:cs typeface="Arial" charset="0"/>
              </a:rPr>
              <a:t>Results</a:t>
            </a:r>
            <a:r>
              <a:rPr kumimoji="0" lang="de-DE" sz="800" b="0" i="0" u="none" strike="noStrike" kern="1200" cap="none" spc="0" normalizeH="0" baseline="0" noProof="0" dirty="0">
                <a:ln>
                  <a:noFill/>
                </a:ln>
                <a:solidFill>
                  <a:srgbClr val="FFFFFF">
                    <a:lumMod val="65000"/>
                  </a:srgbClr>
                </a:solidFill>
                <a:effectLst/>
                <a:uLnTx/>
                <a:uFillTx/>
                <a:latin typeface="Verdana" pitchFamily="34" charset="0"/>
                <a:ea typeface="+mn-ea"/>
                <a:cs typeface="Arial" charset="0"/>
              </a:rPr>
              <a:t> </a:t>
            </a:r>
            <a:r>
              <a:rPr kumimoji="0" lang="de-DE" sz="800" b="0" i="0" u="none" strike="noStrike" kern="1200" cap="none" spc="0" normalizeH="0" baseline="0" noProof="0" dirty="0" err="1">
                <a:ln>
                  <a:noFill/>
                </a:ln>
                <a:solidFill>
                  <a:srgbClr val="FFFFFF">
                    <a:lumMod val="65000"/>
                  </a:srgbClr>
                </a:solidFill>
                <a:effectLst/>
                <a:uLnTx/>
                <a:uFillTx/>
                <a:latin typeface="Verdana" pitchFamily="34" charset="0"/>
                <a:ea typeface="+mn-ea"/>
                <a:cs typeface="Arial" charset="0"/>
              </a:rPr>
              <a:t>as</a:t>
            </a:r>
            <a:r>
              <a:rPr kumimoji="0" lang="de-DE" sz="800" b="0" i="0" u="none" strike="noStrike" kern="1200" cap="none" spc="0" normalizeH="0" baseline="0" noProof="0" dirty="0">
                <a:ln>
                  <a:noFill/>
                </a:ln>
                <a:solidFill>
                  <a:srgbClr val="FFFFFF">
                    <a:lumMod val="65000"/>
                  </a:srgbClr>
                </a:solidFill>
                <a:effectLst/>
                <a:uLnTx/>
                <a:uFillTx/>
                <a:latin typeface="Verdana" pitchFamily="34" charset="0"/>
                <a:ea typeface="+mn-ea"/>
                <a:cs typeface="Arial" charset="0"/>
              </a:rPr>
              <a:t> </a:t>
            </a:r>
            <a:r>
              <a:rPr kumimoji="0" lang="de-DE" sz="800" b="0" i="0" u="none" strike="noStrike" kern="1200" cap="none" spc="0" normalizeH="0" baseline="0" noProof="0" dirty="0" err="1">
                <a:ln>
                  <a:noFill/>
                </a:ln>
                <a:solidFill>
                  <a:srgbClr val="FFFFFF">
                    <a:lumMod val="65000"/>
                  </a:srgbClr>
                </a:solidFill>
                <a:effectLst/>
                <a:uLnTx/>
                <a:uFillTx/>
                <a:latin typeface="Verdana" pitchFamily="34" charset="0"/>
                <a:ea typeface="+mn-ea"/>
                <a:cs typeface="Arial" charset="0"/>
              </a:rPr>
              <a:t>of</a:t>
            </a:r>
            <a:r>
              <a:rPr kumimoji="0" lang="de-DE" sz="800" b="0" i="0" u="none" strike="noStrike" kern="1200" cap="none" spc="0" normalizeH="0" baseline="0" noProof="0" dirty="0">
                <a:ln>
                  <a:noFill/>
                </a:ln>
                <a:solidFill>
                  <a:srgbClr val="FFFFFF">
                    <a:lumMod val="65000"/>
                  </a:srgbClr>
                </a:solidFill>
                <a:effectLst/>
                <a:uLnTx/>
                <a:uFillTx/>
                <a:latin typeface="Verdana" pitchFamily="34" charset="0"/>
                <a:ea typeface="+mn-ea"/>
                <a:cs typeface="Arial" charset="0"/>
              </a:rPr>
              <a:t> 09/2024</a:t>
            </a:r>
          </a:p>
        </p:txBody>
      </p:sp>
      <p:sp>
        <p:nvSpPr>
          <p:cNvPr id="5" name="Rechteck 4"/>
          <p:cNvSpPr/>
          <p:nvPr/>
        </p:nvSpPr>
        <p:spPr>
          <a:xfrm>
            <a:off x="827584" y="1694245"/>
            <a:ext cx="3240360" cy="234026"/>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Titeldaten</a:t>
            </a:r>
          </a:p>
        </p:txBody>
      </p:sp>
      <p:sp>
        <p:nvSpPr>
          <p:cNvPr id="8" name="Rechteck 7"/>
          <p:cNvSpPr/>
          <p:nvPr/>
        </p:nvSpPr>
        <p:spPr>
          <a:xfrm>
            <a:off x="4067944" y="1694245"/>
            <a:ext cx="3240360" cy="234026"/>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Volltexte</a:t>
            </a:r>
          </a:p>
        </p:txBody>
      </p:sp>
      <p:sp>
        <p:nvSpPr>
          <p:cNvPr id="6" name="Pfeil nach unten 5"/>
          <p:cNvSpPr/>
          <p:nvPr/>
        </p:nvSpPr>
        <p:spPr>
          <a:xfrm>
            <a:off x="6084168" y="1298823"/>
            <a:ext cx="288032" cy="36004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Pfeil nach unten 9"/>
          <p:cNvSpPr/>
          <p:nvPr/>
        </p:nvSpPr>
        <p:spPr>
          <a:xfrm>
            <a:off x="2843808" y="1263440"/>
            <a:ext cx="288032" cy="36004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9816255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nhaltsplatzhalter 7"/>
          <p:cNvSpPr>
            <a:spLocks noGrp="1"/>
          </p:cNvSpPr>
          <p:nvPr>
            <p:ph idx="1"/>
          </p:nvPr>
        </p:nvSpPr>
        <p:spPr>
          <a:xfrm>
            <a:off x="287999" y="1264181"/>
            <a:ext cx="8676489" cy="3505819"/>
          </a:xfrm>
        </p:spPr>
        <p:txBody>
          <a:bodyPr/>
          <a:lstStyle/>
          <a:p>
            <a:pPr marL="0" indent="0">
              <a:buNone/>
            </a:pPr>
            <a:r>
              <a:rPr lang="de-DE" dirty="0"/>
              <a:t>Problem: LLMs kennen die GND </a:t>
            </a:r>
            <a:r>
              <a:rPr lang="de-DE" dirty="0" smtClean="0"/>
              <a:t>nicht </a:t>
            </a:r>
          </a:p>
          <a:p>
            <a:pPr marL="0" indent="0">
              <a:buNone/>
            </a:pPr>
            <a:r>
              <a:rPr lang="de-DE" dirty="0" smtClean="0"/>
              <a:t>Grundprinzip: </a:t>
            </a:r>
          </a:p>
          <a:p>
            <a:pPr>
              <a:lnSpc>
                <a:spcPct val="110000"/>
              </a:lnSpc>
              <a:spcBef>
                <a:spcPts val="0"/>
              </a:spcBef>
              <a:buFont typeface="+mj-lt"/>
              <a:buAutoNum type="arabicPeriod"/>
            </a:pPr>
            <a:r>
              <a:rPr lang="de-DE" sz="1600" dirty="0" smtClean="0"/>
              <a:t>Generierung freier Schlagwortvorschläge mit einem generativen Sprachmodell</a:t>
            </a:r>
          </a:p>
          <a:p>
            <a:pPr>
              <a:lnSpc>
                <a:spcPct val="110000"/>
              </a:lnSpc>
              <a:spcBef>
                <a:spcPts val="0"/>
              </a:spcBef>
              <a:buFont typeface="+mj-lt"/>
              <a:buAutoNum type="arabicPeriod"/>
            </a:pPr>
            <a:r>
              <a:rPr lang="de-DE" sz="1600" dirty="0" smtClean="0"/>
              <a:t>Erzeugung eines </a:t>
            </a:r>
            <a:r>
              <a:rPr lang="de-DE" sz="1600" dirty="0"/>
              <a:t>Mapping auf die GND mithilfe</a:t>
            </a:r>
            <a:r>
              <a:rPr lang="de-DE" sz="1600" dirty="0" smtClean="0"/>
              <a:t> eines </a:t>
            </a:r>
            <a:r>
              <a:rPr lang="de-DE" sz="1600" dirty="0"/>
              <a:t>(</a:t>
            </a:r>
            <a:r>
              <a:rPr lang="de-DE" sz="1600" dirty="0" smtClean="0"/>
              <a:t>kleineren) Encoder-Modells </a:t>
            </a:r>
          </a:p>
          <a:p>
            <a:endParaRPr lang="de-DE" dirty="0"/>
          </a:p>
        </p:txBody>
      </p:sp>
      <p:sp>
        <p:nvSpPr>
          <p:cNvPr id="9" name="Titel 8"/>
          <p:cNvSpPr>
            <a:spLocks noGrp="1"/>
          </p:cNvSpPr>
          <p:nvPr>
            <p:ph type="title"/>
          </p:nvPr>
        </p:nvSpPr>
        <p:spPr>
          <a:xfrm>
            <a:off x="684000" y="317833"/>
            <a:ext cx="8460000" cy="777600"/>
          </a:xfrm>
        </p:spPr>
        <p:txBody>
          <a:bodyPr/>
          <a:lstStyle/>
          <a:p>
            <a:r>
              <a:rPr lang="de-DE" dirty="0" smtClean="0"/>
              <a:t>GND-Schlagwortvergabe mit LLMs</a:t>
            </a:r>
            <a:br>
              <a:rPr lang="de-DE" dirty="0" smtClean="0"/>
            </a:br>
            <a:endParaRPr lang="de-DE" dirty="0"/>
          </a:p>
        </p:txBody>
      </p:sp>
      <p:cxnSp>
        <p:nvCxnSpPr>
          <p:cNvPr id="11" name="Gerader Verbinder 10"/>
          <p:cNvCxnSpPr/>
          <p:nvPr/>
        </p:nvCxnSpPr>
        <p:spPr>
          <a:xfrm>
            <a:off x="4484272" y="3367794"/>
            <a:ext cx="5875" cy="1721309"/>
          </a:xfrm>
          <a:prstGeom prst="line">
            <a:avLst/>
          </a:prstGeom>
          <a:ln w="57150">
            <a:solidFill>
              <a:srgbClr val="99CCFF"/>
            </a:solidFill>
            <a:prstDash val="dash"/>
          </a:ln>
        </p:spPr>
        <p:style>
          <a:lnRef idx="1">
            <a:schemeClr val="accent1"/>
          </a:lnRef>
          <a:fillRef idx="0">
            <a:schemeClr val="accent1"/>
          </a:fillRef>
          <a:effectRef idx="0">
            <a:schemeClr val="accent1"/>
          </a:effectRef>
          <a:fontRef idx="minor">
            <a:schemeClr val="tx1"/>
          </a:fontRef>
        </p:style>
      </p:cxnSp>
      <p:sp>
        <p:nvSpPr>
          <p:cNvPr id="17" name="Textfeld 16"/>
          <p:cNvSpPr txBox="1"/>
          <p:nvPr/>
        </p:nvSpPr>
        <p:spPr>
          <a:xfrm>
            <a:off x="4656698" y="3367794"/>
            <a:ext cx="3228826" cy="523220"/>
          </a:xfrm>
          <a:prstGeom prst="rect">
            <a:avLst/>
          </a:prstGeom>
          <a:noFill/>
        </p:spPr>
        <p:txBody>
          <a:bodyPr wrap="square" rtlCol="0">
            <a:spAutoFit/>
          </a:bodyPr>
          <a:lstStyle/>
          <a:p>
            <a:r>
              <a:rPr lang="de-DE" sz="1400" b="1" dirty="0"/>
              <a:t>Encoder-Modell:</a:t>
            </a:r>
            <a:r>
              <a:rPr lang="de-DE" sz="1400" dirty="0"/>
              <a:t> wandelt Text in </a:t>
            </a:r>
            <a:r>
              <a:rPr lang="de-DE" sz="1400" dirty="0" smtClean="0"/>
              <a:t>Vektoren (Word-</a:t>
            </a:r>
            <a:r>
              <a:rPr lang="de-DE" sz="1400" dirty="0" err="1" smtClean="0"/>
              <a:t>Embeddings</a:t>
            </a:r>
            <a:r>
              <a:rPr lang="de-DE" sz="1400" dirty="0"/>
              <a:t>) um</a:t>
            </a:r>
          </a:p>
        </p:txBody>
      </p:sp>
      <p:grpSp>
        <p:nvGrpSpPr>
          <p:cNvPr id="5" name="Gruppieren 4"/>
          <p:cNvGrpSpPr/>
          <p:nvPr/>
        </p:nvGrpSpPr>
        <p:grpSpPr>
          <a:xfrm>
            <a:off x="214940" y="3367794"/>
            <a:ext cx="4102547" cy="1583969"/>
            <a:chOff x="262685" y="760045"/>
            <a:chExt cx="7154191" cy="2635289"/>
          </a:xfrm>
        </p:grpSpPr>
        <p:sp>
          <p:nvSpPr>
            <p:cNvPr id="21" name="Pfeil nach rechts 20"/>
            <p:cNvSpPr/>
            <p:nvPr/>
          </p:nvSpPr>
          <p:spPr>
            <a:xfrm>
              <a:off x="2116664" y="2323393"/>
              <a:ext cx="779810" cy="194953"/>
            </a:xfrm>
            <a:prstGeom prst="rightArrow">
              <a:avLst/>
            </a:prstGeom>
            <a:solidFill>
              <a:srgbClr val="99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a:p>
          </p:txBody>
        </p:sp>
        <p:grpSp>
          <p:nvGrpSpPr>
            <p:cNvPr id="4" name="Gruppieren 3"/>
            <p:cNvGrpSpPr/>
            <p:nvPr/>
          </p:nvGrpSpPr>
          <p:grpSpPr>
            <a:xfrm>
              <a:off x="262685" y="760045"/>
              <a:ext cx="7154191" cy="2635289"/>
              <a:chOff x="262685" y="760045"/>
              <a:chExt cx="7154191" cy="2635289"/>
            </a:xfrm>
          </p:grpSpPr>
          <p:sp>
            <p:nvSpPr>
              <p:cNvPr id="14" name="Textfeld 13"/>
              <p:cNvSpPr txBox="1"/>
              <p:nvPr/>
            </p:nvSpPr>
            <p:spPr>
              <a:xfrm>
                <a:off x="370045" y="760045"/>
                <a:ext cx="6601035" cy="1331344"/>
              </a:xfrm>
              <a:prstGeom prst="rect">
                <a:avLst/>
              </a:prstGeom>
              <a:noFill/>
            </p:spPr>
            <p:txBody>
              <a:bodyPr wrap="square" rtlCol="0">
                <a:spAutoFit/>
              </a:bodyPr>
              <a:lstStyle/>
              <a:p>
                <a:r>
                  <a:rPr lang="de-DE" sz="1400" b="1" dirty="0" smtClean="0"/>
                  <a:t>Generatives </a:t>
                </a:r>
                <a:r>
                  <a:rPr lang="de-DE" sz="1400" b="1" dirty="0"/>
                  <a:t>Sprachmodell: </a:t>
                </a:r>
                <a:r>
                  <a:rPr lang="de-DE" sz="1400" dirty="0"/>
                  <a:t>erzeugt freie </a:t>
                </a:r>
                <a:r>
                  <a:rPr lang="de-DE" sz="1400" dirty="0" smtClean="0"/>
                  <a:t>Vorschläge</a:t>
                </a:r>
                <a:endParaRPr lang="de-DE" sz="1400" dirty="0"/>
              </a:p>
              <a:p>
                <a:endParaRPr lang="de-DE" dirty="0"/>
              </a:p>
            </p:txBody>
          </p:sp>
          <p:sp>
            <p:nvSpPr>
              <p:cNvPr id="18" name="Vertikales Scrollen 17"/>
              <p:cNvSpPr/>
              <p:nvPr/>
            </p:nvSpPr>
            <p:spPr>
              <a:xfrm>
                <a:off x="262685" y="1768504"/>
                <a:ext cx="1692063" cy="1532540"/>
              </a:xfrm>
              <a:prstGeom prst="verticalScroll">
                <a:avLst/>
              </a:prstGeom>
              <a:solidFill>
                <a:srgbClr val="99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500" b="1" dirty="0">
                  <a:solidFill>
                    <a:schemeClr val="tx1"/>
                  </a:solidFill>
                </a:endParaRPr>
              </a:p>
              <a:p>
                <a:r>
                  <a:rPr lang="de-DE" sz="700" b="1" dirty="0" err="1" smtClean="0">
                    <a:solidFill>
                      <a:schemeClr val="tx1"/>
                    </a:solidFill>
                  </a:rPr>
                  <a:t>Few-Shot-Prompting</a:t>
                </a:r>
                <a:endParaRPr lang="de-DE" sz="700" b="1" dirty="0">
                  <a:solidFill>
                    <a:schemeClr val="tx1"/>
                  </a:solidFill>
                </a:endParaRPr>
              </a:p>
              <a:p>
                <a:r>
                  <a:rPr lang="de-DE" sz="700" b="1" dirty="0" smtClean="0">
                    <a:solidFill>
                      <a:schemeClr val="tx1"/>
                    </a:solidFill>
                  </a:rPr>
                  <a:t> (Anfrage)</a:t>
                </a:r>
                <a:endParaRPr lang="de-DE" sz="700" dirty="0">
                  <a:solidFill>
                    <a:schemeClr val="tx1"/>
                  </a:solidFill>
                </a:endParaRPr>
              </a:p>
            </p:txBody>
          </p:sp>
          <p:sp>
            <p:nvSpPr>
              <p:cNvPr id="19" name="Flussdiagramm: Magnetplattenspeicher 18"/>
              <p:cNvSpPr/>
              <p:nvPr/>
            </p:nvSpPr>
            <p:spPr>
              <a:xfrm>
                <a:off x="2990796" y="1692456"/>
                <a:ext cx="1364668" cy="1702878"/>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700" b="1" dirty="0">
                    <a:solidFill>
                      <a:schemeClr val="tx1"/>
                    </a:solidFill>
                  </a:rPr>
                  <a:t>Sprach-modell</a:t>
                </a:r>
              </a:p>
            </p:txBody>
          </p:sp>
          <p:sp>
            <p:nvSpPr>
              <p:cNvPr id="20" name="Vertikales Scrollen 19"/>
              <p:cNvSpPr/>
              <p:nvPr/>
            </p:nvSpPr>
            <p:spPr>
              <a:xfrm>
                <a:off x="5189283" y="1708956"/>
                <a:ext cx="2227593" cy="1553201"/>
              </a:xfrm>
              <a:prstGeom prst="verticalScroll">
                <a:avLst/>
              </a:prstGeom>
              <a:solidFill>
                <a:srgbClr val="A4B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700" dirty="0" smtClean="0">
                    <a:solidFill>
                      <a:schemeClr val="tx1"/>
                    </a:solidFill>
                  </a:rPr>
                  <a:t>Vorschlag</a:t>
                </a:r>
              </a:p>
              <a:p>
                <a:pPr algn="ctr"/>
                <a:r>
                  <a:rPr lang="de-DE" sz="800" dirty="0" smtClean="0"/>
                  <a:t>„qualitative </a:t>
                </a:r>
                <a:r>
                  <a:rPr lang="de-DE" sz="800" dirty="0"/>
                  <a:t>empirische </a:t>
                </a:r>
                <a:r>
                  <a:rPr lang="de-DE" sz="800" dirty="0" smtClean="0"/>
                  <a:t>Sozialforschung“</a:t>
                </a:r>
                <a:endParaRPr lang="de-DE" sz="700" dirty="0">
                  <a:solidFill>
                    <a:schemeClr val="tx1"/>
                  </a:solidFill>
                </a:endParaRPr>
              </a:p>
            </p:txBody>
          </p:sp>
          <p:sp>
            <p:nvSpPr>
              <p:cNvPr id="22" name="Pfeil nach rechts 21"/>
              <p:cNvSpPr/>
              <p:nvPr/>
            </p:nvSpPr>
            <p:spPr>
              <a:xfrm>
                <a:off x="4517379" y="2290603"/>
                <a:ext cx="779810" cy="194953"/>
              </a:xfrm>
              <a:prstGeom prst="rightArrow">
                <a:avLst/>
              </a:prstGeom>
              <a:solidFill>
                <a:srgbClr val="99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a:p>
            </p:txBody>
          </p:sp>
        </p:grpSp>
      </p:grpSp>
      <p:sp>
        <p:nvSpPr>
          <p:cNvPr id="23" name="Rectangle 4"/>
          <p:cNvSpPr>
            <a:spLocks noChangeArrowheads="1"/>
          </p:cNvSpPr>
          <p:nvPr/>
        </p:nvSpPr>
        <p:spPr bwMode="auto">
          <a:xfrm>
            <a:off x="287338" y="1"/>
            <a:ext cx="215900" cy="897563"/>
          </a:xfrm>
          <a:prstGeom prst="rect">
            <a:avLst/>
          </a:prstGeom>
          <a:solidFill>
            <a:srgbClr val="FFC920"/>
          </a:solidFill>
          <a:ln w="9525">
            <a:noFill/>
            <a:miter lim="800000"/>
            <a:headEnd/>
            <a:tailEnd/>
          </a:ln>
        </p:spPr>
        <p:txBody>
          <a:bodyPr wrap="none" lIns="0" tIns="72000" rIns="0" bIns="0" anchor="ctr" anchorCtr="1"/>
          <a:lstStyle/>
          <a:p>
            <a:pPr algn="ctr"/>
            <a:fld id="{F74C3445-B22A-4ACE-81FC-AC9057B25C2F}" type="slidenum">
              <a:rPr lang="de-DE" sz="1000" b="1" smtClean="0"/>
              <a:t>12</a:t>
            </a:fld>
            <a:endParaRPr lang="de-DE" sz="1000" b="1" dirty="0"/>
          </a:p>
        </p:txBody>
      </p:sp>
      <p:pic>
        <p:nvPicPr>
          <p:cNvPr id="25" name="Grafik 24"/>
          <p:cNvPicPr>
            <a:picLocks noChangeAspect="1"/>
          </p:cNvPicPr>
          <p:nvPr/>
        </p:nvPicPr>
        <p:blipFill rotWithShape="1">
          <a:blip r:embed="rId3"/>
          <a:srcRect l="65945" t="15325"/>
          <a:stretch/>
        </p:blipFill>
        <p:spPr>
          <a:xfrm>
            <a:off x="7130797" y="3876044"/>
            <a:ext cx="1758214" cy="1097192"/>
          </a:xfrm>
          <a:prstGeom prst="rect">
            <a:avLst/>
          </a:prstGeom>
        </p:spPr>
      </p:pic>
      <p:sp>
        <p:nvSpPr>
          <p:cNvPr id="26" name="Rechteck 25"/>
          <p:cNvSpPr/>
          <p:nvPr/>
        </p:nvSpPr>
        <p:spPr>
          <a:xfrm>
            <a:off x="4574032" y="3891014"/>
            <a:ext cx="1205899"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chemeClr val="tx1"/>
                </a:solidFill>
              </a:rPr>
              <a:t>qualitative empirische Sozialforschung</a:t>
            </a:r>
          </a:p>
        </p:txBody>
      </p:sp>
      <p:grpSp>
        <p:nvGrpSpPr>
          <p:cNvPr id="27" name="Gruppieren 26"/>
          <p:cNvGrpSpPr/>
          <p:nvPr/>
        </p:nvGrpSpPr>
        <p:grpSpPr>
          <a:xfrm>
            <a:off x="5828839" y="4044902"/>
            <a:ext cx="657200" cy="792088"/>
            <a:chOff x="4932040" y="195486"/>
            <a:chExt cx="657200" cy="792088"/>
          </a:xfrm>
        </p:grpSpPr>
        <p:sp>
          <p:nvSpPr>
            <p:cNvPr id="28" name="Eckige Klammer links 27"/>
            <p:cNvSpPr/>
            <p:nvPr/>
          </p:nvSpPr>
          <p:spPr>
            <a:xfrm>
              <a:off x="4932040" y="195486"/>
              <a:ext cx="72008" cy="792088"/>
            </a:xfrm>
            <a:prstGeom prst="lef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9" name="Eckige Klammer rechts 28"/>
            <p:cNvSpPr/>
            <p:nvPr/>
          </p:nvSpPr>
          <p:spPr>
            <a:xfrm>
              <a:off x="5517232" y="195486"/>
              <a:ext cx="72008" cy="792088"/>
            </a:xfrm>
            <a:prstGeom prst="righ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sp>
        <p:nvSpPr>
          <p:cNvPr id="10" name="Rechteck 9"/>
          <p:cNvSpPr/>
          <p:nvPr/>
        </p:nvSpPr>
        <p:spPr>
          <a:xfrm>
            <a:off x="5716946" y="4213651"/>
            <a:ext cx="670769" cy="691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sz="800" dirty="0" smtClean="0">
                <a:solidFill>
                  <a:schemeClr val="tx1"/>
                </a:solidFill>
              </a:rPr>
              <a:t>0.438</a:t>
            </a:r>
          </a:p>
          <a:p>
            <a:pPr algn="r"/>
            <a:r>
              <a:rPr lang="de-DE" sz="800" dirty="0" smtClean="0">
                <a:solidFill>
                  <a:schemeClr val="tx1"/>
                </a:solidFill>
              </a:rPr>
              <a:t>-0.219</a:t>
            </a:r>
          </a:p>
          <a:p>
            <a:pPr algn="r"/>
            <a:r>
              <a:rPr lang="de-DE" sz="800" dirty="0" smtClean="0">
                <a:solidFill>
                  <a:schemeClr val="tx1"/>
                </a:solidFill>
              </a:rPr>
              <a:t>0.139</a:t>
            </a:r>
          </a:p>
          <a:p>
            <a:pPr algn="r"/>
            <a:r>
              <a:rPr lang="de-DE" sz="800" dirty="0" smtClean="0">
                <a:solidFill>
                  <a:schemeClr val="tx1"/>
                </a:solidFill>
              </a:rPr>
              <a:t>…</a:t>
            </a:r>
          </a:p>
          <a:p>
            <a:pPr algn="r"/>
            <a:r>
              <a:rPr lang="de-DE" sz="800" dirty="0" smtClean="0">
                <a:solidFill>
                  <a:schemeClr val="tx1"/>
                </a:solidFill>
              </a:rPr>
              <a:t>0.114</a:t>
            </a:r>
          </a:p>
          <a:p>
            <a:pPr algn="r"/>
            <a:endParaRPr lang="de-DE" sz="800" dirty="0" smtClean="0">
              <a:solidFill>
                <a:schemeClr val="tx1"/>
              </a:solidFill>
            </a:endParaRPr>
          </a:p>
          <a:p>
            <a:pPr algn="ctr"/>
            <a:endParaRPr lang="de-DE" sz="800" dirty="0">
              <a:solidFill>
                <a:schemeClr val="tx1"/>
              </a:solidFill>
            </a:endParaRPr>
          </a:p>
        </p:txBody>
      </p:sp>
      <p:sp>
        <p:nvSpPr>
          <p:cNvPr id="31" name="Pfeil nach rechts 30"/>
          <p:cNvSpPr/>
          <p:nvPr/>
        </p:nvSpPr>
        <p:spPr>
          <a:xfrm>
            <a:off x="6666308" y="4346341"/>
            <a:ext cx="447179" cy="117179"/>
          </a:xfrm>
          <a:prstGeom prst="rightArrow">
            <a:avLst/>
          </a:prstGeom>
          <a:solidFill>
            <a:srgbClr val="99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a:p>
        </p:txBody>
      </p:sp>
    </p:spTree>
    <p:extLst>
      <p:ext uri="{BB962C8B-B14F-4D97-AF65-F5344CB8AC3E}">
        <p14:creationId xmlns:p14="http://schemas.microsoft.com/office/powerpoint/2010/main" val="22562819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ChangeArrowheads="1"/>
          </p:cNvSpPr>
          <p:nvPr/>
        </p:nvSpPr>
        <p:spPr bwMode="auto">
          <a:xfrm>
            <a:off x="287338" y="1"/>
            <a:ext cx="215900" cy="897563"/>
          </a:xfrm>
          <a:prstGeom prst="rect">
            <a:avLst/>
          </a:prstGeom>
          <a:solidFill>
            <a:srgbClr val="FFC920"/>
          </a:solidFill>
          <a:ln w="9525">
            <a:noFill/>
            <a:miter lim="800000"/>
            <a:headEnd/>
            <a:tailEnd/>
          </a:ln>
        </p:spPr>
        <p:txBody>
          <a:bodyPr wrap="none" lIns="0" tIns="72000" rIns="0" bIns="0" anchor="ctr" anchorCtr="1"/>
          <a:lstStyle/>
          <a:p>
            <a:pPr algn="ctr"/>
            <a:fld id="{409DEF66-784C-4ABA-A954-EA29E77B5B61}" type="slidenum">
              <a:rPr lang="de-DE" sz="1000" b="1"/>
              <a:pPr algn="ctr"/>
              <a:t>13</a:t>
            </a:fld>
            <a:endParaRPr lang="de-DE" sz="1000" b="1" dirty="0"/>
          </a:p>
        </p:txBody>
      </p:sp>
      <p:sp>
        <p:nvSpPr>
          <p:cNvPr id="2" name="Titel 1"/>
          <p:cNvSpPr>
            <a:spLocks noGrp="1"/>
          </p:cNvSpPr>
          <p:nvPr>
            <p:ph type="title"/>
          </p:nvPr>
        </p:nvSpPr>
        <p:spPr>
          <a:xfrm>
            <a:off x="684000" y="298212"/>
            <a:ext cx="8460000" cy="777600"/>
          </a:xfrm>
        </p:spPr>
        <p:txBody>
          <a:bodyPr/>
          <a:lstStyle/>
          <a:p>
            <a:r>
              <a:rPr lang="de-DE" dirty="0" smtClean="0"/>
              <a:t>Die Idee des </a:t>
            </a:r>
            <a:r>
              <a:rPr lang="de-DE" dirty="0" err="1"/>
              <a:t>Few-Shot-Prompting</a:t>
            </a:r>
            <a:r>
              <a:rPr lang="de-DE" dirty="0"/>
              <a:t/>
            </a:r>
            <a:br>
              <a:rPr lang="de-DE" dirty="0"/>
            </a:br>
            <a:endParaRPr lang="de-DE" dirty="0"/>
          </a:p>
        </p:txBody>
      </p:sp>
      <p:sp>
        <p:nvSpPr>
          <p:cNvPr id="8" name="Rechteck 7"/>
          <p:cNvSpPr/>
          <p:nvPr/>
        </p:nvSpPr>
        <p:spPr>
          <a:xfrm>
            <a:off x="842698" y="1774975"/>
            <a:ext cx="5169461" cy="2796653"/>
          </a:xfrm>
          <a:prstGeom prst="rect">
            <a:avLst/>
          </a:prstGeom>
          <a:solidFill>
            <a:srgbClr val="FFEAA7"/>
          </a:solidFill>
          <a:ln>
            <a:solidFill>
              <a:srgbClr val="FFC92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de-DE"/>
          </a:p>
        </p:txBody>
      </p:sp>
      <p:sp>
        <p:nvSpPr>
          <p:cNvPr id="9" name="Textfeld 8"/>
          <p:cNvSpPr txBox="1"/>
          <p:nvPr/>
        </p:nvSpPr>
        <p:spPr>
          <a:xfrm>
            <a:off x="1202739" y="1933892"/>
            <a:ext cx="4256838" cy="2554545"/>
          </a:xfrm>
          <a:prstGeom prst="rect">
            <a:avLst/>
          </a:prstGeom>
          <a:solidFill>
            <a:srgbClr val="FFEAA7"/>
          </a:solidFill>
        </p:spPr>
        <p:txBody>
          <a:bodyPr wrap="square" rtlCol="0">
            <a:spAutoFit/>
          </a:bodyPr>
          <a:lstStyle/>
          <a:p>
            <a:pPr>
              <a:lnSpc>
                <a:spcPct val="150000"/>
              </a:lnSpc>
            </a:pPr>
            <a:r>
              <a:rPr lang="de-DE" sz="1600" dirty="0" smtClean="0"/>
              <a:t>Extrahiere Schlagwörter aus dem Text.</a:t>
            </a:r>
          </a:p>
          <a:p>
            <a:pPr>
              <a:lnSpc>
                <a:spcPct val="150000"/>
              </a:lnSpc>
            </a:pPr>
            <a:r>
              <a:rPr lang="de-DE" sz="1600" dirty="0" smtClean="0"/>
              <a:t>Text: 		</a:t>
            </a:r>
            <a:r>
              <a:rPr lang="de-DE" sz="1600" i="1" dirty="0" smtClean="0"/>
              <a:t>Beispieltext</a:t>
            </a:r>
          </a:p>
          <a:p>
            <a:r>
              <a:rPr lang="de-DE" sz="1600" dirty="0" smtClean="0"/>
              <a:t>Schlagwörter: 	</a:t>
            </a:r>
            <a:r>
              <a:rPr lang="de-DE" sz="1600" i="1" dirty="0" smtClean="0"/>
              <a:t>Beispielschlagwörter</a:t>
            </a:r>
          </a:p>
          <a:p>
            <a:r>
              <a:rPr lang="de-DE" sz="1600" dirty="0"/>
              <a:t>###</a:t>
            </a:r>
          </a:p>
          <a:p>
            <a:r>
              <a:rPr lang="de-DE" sz="1600" dirty="0"/>
              <a:t>…</a:t>
            </a:r>
          </a:p>
          <a:p>
            <a:pPr>
              <a:lnSpc>
                <a:spcPct val="150000"/>
              </a:lnSpc>
            </a:pPr>
            <a:r>
              <a:rPr lang="de-DE" sz="1600" dirty="0"/>
              <a:t>###</a:t>
            </a:r>
          </a:p>
          <a:p>
            <a:pPr>
              <a:lnSpc>
                <a:spcPct val="150000"/>
              </a:lnSpc>
            </a:pPr>
            <a:r>
              <a:rPr lang="de-DE" sz="1600" dirty="0"/>
              <a:t>Text: </a:t>
            </a:r>
            <a:r>
              <a:rPr lang="de-DE" sz="1600" b="1" dirty="0" err="1"/>
              <a:t>Testtext</a:t>
            </a:r>
            <a:endParaRPr lang="de-DE" sz="1600" b="1" dirty="0"/>
          </a:p>
          <a:p>
            <a:r>
              <a:rPr lang="de-DE" sz="1600" dirty="0"/>
              <a:t>Schlagwörter</a:t>
            </a:r>
            <a:r>
              <a:rPr lang="de-DE" sz="1600" dirty="0" smtClean="0"/>
              <a:t>:</a:t>
            </a:r>
            <a:endParaRPr lang="de-DE" sz="1600" i="1" dirty="0"/>
          </a:p>
        </p:txBody>
      </p:sp>
      <p:sp>
        <p:nvSpPr>
          <p:cNvPr id="10" name="Textfeld 9"/>
          <p:cNvSpPr txBox="1"/>
          <p:nvPr/>
        </p:nvSpPr>
        <p:spPr>
          <a:xfrm>
            <a:off x="809715" y="1475284"/>
            <a:ext cx="930063" cy="338554"/>
          </a:xfrm>
          <a:prstGeom prst="rect">
            <a:avLst/>
          </a:prstGeom>
          <a:noFill/>
        </p:spPr>
        <p:txBody>
          <a:bodyPr wrap="none" rtlCol="0">
            <a:spAutoFit/>
          </a:bodyPr>
          <a:lstStyle/>
          <a:p>
            <a:r>
              <a:rPr lang="de-DE" sz="1600" i="1" dirty="0" smtClean="0">
                <a:solidFill>
                  <a:srgbClr val="FABE00"/>
                </a:solidFill>
              </a:rPr>
              <a:t>Prompt</a:t>
            </a:r>
            <a:endParaRPr lang="de-DE" i="1" dirty="0">
              <a:solidFill>
                <a:srgbClr val="FABE00"/>
              </a:solidFill>
            </a:endParaRPr>
          </a:p>
        </p:txBody>
      </p:sp>
      <p:sp>
        <p:nvSpPr>
          <p:cNvPr id="11" name="Rechteck 10"/>
          <p:cNvSpPr/>
          <p:nvPr/>
        </p:nvSpPr>
        <p:spPr>
          <a:xfrm>
            <a:off x="5855113" y="4693477"/>
            <a:ext cx="3288887" cy="492443"/>
          </a:xfrm>
          <a:prstGeom prst="rect">
            <a:avLst/>
          </a:prstGeom>
        </p:spPr>
        <p:txBody>
          <a:bodyPr wrap="square">
            <a:spAutoFit/>
          </a:bodyPr>
          <a:lstStyle/>
          <a:p>
            <a:r>
              <a:rPr lang="de-DE" sz="600" dirty="0" err="1" smtClean="0"/>
              <a:t>Wanhae</a:t>
            </a:r>
            <a:r>
              <a:rPr lang="de-DE" sz="600" dirty="0" smtClean="0"/>
              <a:t> </a:t>
            </a:r>
            <a:r>
              <a:rPr lang="de-DE" sz="600" dirty="0"/>
              <a:t>Lee, </a:t>
            </a:r>
            <a:r>
              <a:rPr lang="de-DE" sz="600" dirty="0" err="1"/>
              <a:t>Minki</a:t>
            </a:r>
            <a:r>
              <a:rPr lang="de-DE" sz="600" dirty="0"/>
              <a:t> Chun, </a:t>
            </a:r>
            <a:r>
              <a:rPr lang="de-DE" sz="600" dirty="0" err="1"/>
              <a:t>Hyeonhak</a:t>
            </a:r>
            <a:r>
              <a:rPr lang="de-DE" sz="600" dirty="0"/>
              <a:t> Jeong, </a:t>
            </a:r>
            <a:r>
              <a:rPr lang="de-DE" sz="600" dirty="0" err="1"/>
              <a:t>and</a:t>
            </a:r>
            <a:r>
              <a:rPr lang="de-DE" sz="600" dirty="0"/>
              <a:t> </a:t>
            </a:r>
            <a:r>
              <a:rPr lang="de-DE" sz="600" dirty="0" err="1"/>
              <a:t>Hyunggu</a:t>
            </a:r>
            <a:r>
              <a:rPr lang="de-DE" sz="600" dirty="0"/>
              <a:t> Jung. 2023. </a:t>
            </a:r>
            <a:r>
              <a:rPr lang="de-DE" sz="600" dirty="0" err="1"/>
              <a:t>Toward</a:t>
            </a:r>
            <a:r>
              <a:rPr lang="de-DE" sz="600" dirty="0"/>
              <a:t> </a:t>
            </a:r>
            <a:r>
              <a:rPr lang="de-DE" sz="600" dirty="0" err="1"/>
              <a:t>keyword</a:t>
            </a:r>
            <a:r>
              <a:rPr lang="de-DE" sz="600" dirty="0"/>
              <a:t> generation </a:t>
            </a:r>
            <a:r>
              <a:rPr lang="de-DE" sz="600" dirty="0" err="1"/>
              <a:t>through</a:t>
            </a:r>
            <a:r>
              <a:rPr lang="de-DE" sz="600" dirty="0"/>
              <a:t> large </a:t>
            </a:r>
            <a:r>
              <a:rPr lang="de-DE" sz="600" dirty="0" err="1"/>
              <a:t>language</a:t>
            </a:r>
            <a:r>
              <a:rPr lang="de-DE" sz="600" dirty="0"/>
              <a:t> </a:t>
            </a:r>
            <a:r>
              <a:rPr lang="de-DE" sz="600" dirty="0" err="1"/>
              <a:t>models</a:t>
            </a:r>
            <a:r>
              <a:rPr lang="de-DE" sz="600" dirty="0"/>
              <a:t>. In </a:t>
            </a:r>
            <a:r>
              <a:rPr lang="de-DE" sz="600" i="1" dirty="0"/>
              <a:t>Companion </a:t>
            </a:r>
            <a:r>
              <a:rPr lang="de-DE" sz="600" i="1" dirty="0" err="1" smtClean="0"/>
              <a:t>Proceedings</a:t>
            </a:r>
            <a:r>
              <a:rPr lang="de-DE" sz="600" i="1" dirty="0" smtClean="0"/>
              <a:t> </a:t>
            </a:r>
            <a:r>
              <a:rPr lang="de-DE" sz="600" i="1" dirty="0" err="1"/>
              <a:t>of</a:t>
            </a:r>
            <a:r>
              <a:rPr lang="de-DE" sz="600" i="1" dirty="0"/>
              <a:t> </a:t>
            </a:r>
            <a:r>
              <a:rPr lang="de-DE" sz="600" i="1" dirty="0" err="1"/>
              <a:t>the</a:t>
            </a:r>
            <a:r>
              <a:rPr lang="de-DE" sz="600" i="1" dirty="0"/>
              <a:t> </a:t>
            </a:r>
            <a:r>
              <a:rPr lang="de-DE" sz="600" i="1" dirty="0" err="1"/>
              <a:t>28th</a:t>
            </a:r>
            <a:r>
              <a:rPr lang="de-DE" sz="600" i="1" dirty="0"/>
              <a:t> International Conference on Intelligent User Interfaces, </a:t>
            </a:r>
            <a:r>
              <a:rPr lang="de-DE" sz="600" i="1" dirty="0" err="1"/>
              <a:t>IUI</a:t>
            </a:r>
            <a:r>
              <a:rPr lang="de-DE" sz="600" i="1" dirty="0"/>
              <a:t> ’23 </a:t>
            </a:r>
            <a:r>
              <a:rPr lang="de-DE" sz="600" i="1" dirty="0" err="1" smtClean="0"/>
              <a:t>Companion</a:t>
            </a:r>
            <a:r>
              <a:rPr lang="de-DE" sz="600" dirty="0" err="1" smtClean="0"/>
              <a:t>:37</a:t>
            </a:r>
            <a:r>
              <a:rPr lang="de-DE" sz="600" dirty="0" smtClean="0"/>
              <a:t>–40</a:t>
            </a:r>
            <a:r>
              <a:rPr lang="de-DE" sz="700" dirty="0" smtClean="0"/>
              <a:t>.</a:t>
            </a:r>
            <a:endParaRPr lang="de-DE" sz="700" dirty="0"/>
          </a:p>
        </p:txBody>
      </p:sp>
      <p:sp>
        <p:nvSpPr>
          <p:cNvPr id="12" name="Rechteck 11"/>
          <p:cNvSpPr/>
          <p:nvPr/>
        </p:nvSpPr>
        <p:spPr>
          <a:xfrm>
            <a:off x="7388853" y="2670479"/>
            <a:ext cx="914400" cy="1005644"/>
          </a:xfrm>
          <a:prstGeom prst="rect">
            <a:avLst/>
          </a:prstGeom>
          <a:solidFill>
            <a:srgbClr val="FFEAA7"/>
          </a:solidFill>
          <a:ln>
            <a:solidFill>
              <a:srgbClr val="FAB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err="1" smtClean="0">
                <a:solidFill>
                  <a:schemeClr val="tx1"/>
                </a:solidFill>
              </a:rPr>
              <a:t>LLM</a:t>
            </a:r>
            <a:endParaRPr lang="de-DE" dirty="0">
              <a:solidFill>
                <a:schemeClr val="tx1"/>
              </a:solidFill>
            </a:endParaRPr>
          </a:p>
        </p:txBody>
      </p:sp>
      <p:cxnSp>
        <p:nvCxnSpPr>
          <p:cNvPr id="13" name="Gerade Verbindung mit Pfeil 12"/>
          <p:cNvCxnSpPr>
            <a:stCxn id="8" idx="3"/>
            <a:endCxn id="12" idx="1"/>
          </p:cNvCxnSpPr>
          <p:nvPr/>
        </p:nvCxnSpPr>
        <p:spPr>
          <a:xfrm flipV="1">
            <a:off x="6012159" y="3173301"/>
            <a:ext cx="1376694" cy="1"/>
          </a:xfrm>
          <a:prstGeom prst="straightConnector1">
            <a:avLst/>
          </a:prstGeom>
          <a:ln w="50800">
            <a:solidFill>
              <a:srgbClr val="FFC920"/>
            </a:solidFill>
            <a:tailEnd type="stealth"/>
          </a:ln>
        </p:spPr>
        <p:style>
          <a:lnRef idx="1">
            <a:schemeClr val="accent1"/>
          </a:lnRef>
          <a:fillRef idx="0">
            <a:schemeClr val="accent1"/>
          </a:fillRef>
          <a:effectRef idx="0">
            <a:schemeClr val="accent1"/>
          </a:effectRef>
          <a:fontRef idx="minor">
            <a:schemeClr val="tx1"/>
          </a:fontRef>
        </p:style>
      </p:cxnSp>
      <p:sp>
        <p:nvSpPr>
          <p:cNvPr id="14" name="Freihandform 13"/>
          <p:cNvSpPr/>
          <p:nvPr/>
        </p:nvSpPr>
        <p:spPr>
          <a:xfrm>
            <a:off x="5732630" y="3676123"/>
            <a:ext cx="2151737" cy="752673"/>
          </a:xfrm>
          <a:custGeom>
            <a:avLst/>
            <a:gdLst>
              <a:gd name="connsiteX0" fmla="*/ 2344189 w 2344189"/>
              <a:gd name="connsiteY0" fmla="*/ 0 h 647641"/>
              <a:gd name="connsiteX1" fmla="*/ 1936866 w 2344189"/>
              <a:gd name="connsiteY1" fmla="*/ 631767 h 647641"/>
              <a:gd name="connsiteX2" fmla="*/ 714895 w 2344189"/>
              <a:gd name="connsiteY2" fmla="*/ 465513 h 647641"/>
              <a:gd name="connsiteX3" fmla="*/ 0 w 2344189"/>
              <a:gd name="connsiteY3" fmla="*/ 556953 h 647641"/>
              <a:gd name="connsiteX0" fmla="*/ 2822123 w 2822123"/>
              <a:gd name="connsiteY0" fmla="*/ 0 h 647641"/>
              <a:gd name="connsiteX1" fmla="*/ 2414800 w 2822123"/>
              <a:gd name="connsiteY1" fmla="*/ 631767 h 647641"/>
              <a:gd name="connsiteX2" fmla="*/ 1192829 w 2822123"/>
              <a:gd name="connsiteY2" fmla="*/ 465513 h 647641"/>
              <a:gd name="connsiteX3" fmla="*/ 0 w 2822123"/>
              <a:gd name="connsiteY3" fmla="*/ 569468 h 647641"/>
              <a:gd name="connsiteX0" fmla="*/ 2822123 w 2822123"/>
              <a:gd name="connsiteY0" fmla="*/ 0 h 654987"/>
              <a:gd name="connsiteX1" fmla="*/ 2414800 w 2822123"/>
              <a:gd name="connsiteY1" fmla="*/ 631767 h 654987"/>
              <a:gd name="connsiteX2" fmla="*/ 1247450 w 2822123"/>
              <a:gd name="connsiteY2" fmla="*/ 521828 h 654987"/>
              <a:gd name="connsiteX3" fmla="*/ 0 w 2822123"/>
              <a:gd name="connsiteY3" fmla="*/ 569468 h 654987"/>
              <a:gd name="connsiteX0" fmla="*/ 2726538 w 2726538"/>
              <a:gd name="connsiteY0" fmla="*/ 0 h 674933"/>
              <a:gd name="connsiteX1" fmla="*/ 2414800 w 2726538"/>
              <a:gd name="connsiteY1" fmla="*/ 650539 h 674933"/>
              <a:gd name="connsiteX2" fmla="*/ 1247450 w 2726538"/>
              <a:gd name="connsiteY2" fmla="*/ 540600 h 674933"/>
              <a:gd name="connsiteX3" fmla="*/ 0 w 2726538"/>
              <a:gd name="connsiteY3" fmla="*/ 588240 h 674933"/>
            </a:gdLst>
            <a:ahLst/>
            <a:cxnLst>
              <a:cxn ang="0">
                <a:pos x="connsiteX0" y="connsiteY0"/>
              </a:cxn>
              <a:cxn ang="0">
                <a:pos x="connsiteX1" y="connsiteY1"/>
              </a:cxn>
              <a:cxn ang="0">
                <a:pos x="connsiteX2" y="connsiteY2"/>
              </a:cxn>
              <a:cxn ang="0">
                <a:pos x="connsiteX3" y="connsiteY3"/>
              </a:cxn>
            </a:cxnLst>
            <a:rect l="l" t="t" r="r" b="b"/>
            <a:pathLst>
              <a:path w="2726538" h="674933">
                <a:moveTo>
                  <a:pt x="2726538" y="0"/>
                </a:moveTo>
                <a:cubicBezTo>
                  <a:pt x="2658651" y="277091"/>
                  <a:pt x="2661315" y="560439"/>
                  <a:pt x="2414800" y="650539"/>
                </a:cubicBezTo>
                <a:cubicBezTo>
                  <a:pt x="2168285" y="740639"/>
                  <a:pt x="1570261" y="553069"/>
                  <a:pt x="1247450" y="540600"/>
                </a:cubicBezTo>
                <a:cubicBezTo>
                  <a:pt x="924639" y="528131"/>
                  <a:pt x="196042" y="536285"/>
                  <a:pt x="0" y="588240"/>
                </a:cubicBezTo>
              </a:path>
            </a:pathLst>
          </a:custGeom>
          <a:noFill/>
          <a:ln w="50800">
            <a:solidFill>
              <a:srgbClr val="FFC920"/>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2994753" y="4105956"/>
            <a:ext cx="2702984" cy="338554"/>
          </a:xfrm>
          <a:prstGeom prst="rect">
            <a:avLst/>
          </a:prstGeom>
          <a:ln w="28575">
            <a:solidFill>
              <a:srgbClr val="FABE00"/>
            </a:solidFill>
          </a:ln>
        </p:spPr>
        <p:txBody>
          <a:bodyPr wrap="none">
            <a:spAutoFit/>
          </a:bodyPr>
          <a:lstStyle/>
          <a:p>
            <a:pPr algn="ctr"/>
            <a:r>
              <a:rPr lang="de-DE" sz="1600" i="1" dirty="0" smtClean="0"/>
              <a:t>Generierte Schlagwörter</a:t>
            </a:r>
            <a:endParaRPr lang="de-DE" sz="1600" i="1" dirty="0"/>
          </a:p>
        </p:txBody>
      </p:sp>
      <p:sp>
        <p:nvSpPr>
          <p:cNvPr id="3" name="Rechteck 2"/>
          <p:cNvSpPr/>
          <p:nvPr/>
        </p:nvSpPr>
        <p:spPr>
          <a:xfrm>
            <a:off x="6120058" y="2749877"/>
            <a:ext cx="1160895" cy="338554"/>
          </a:xfrm>
          <a:prstGeom prst="rect">
            <a:avLst/>
          </a:prstGeom>
          <a:noFill/>
        </p:spPr>
        <p:txBody>
          <a:bodyPr wrap="none" lIns="91440" tIns="45720" rIns="91440" bIns="45720">
            <a:spAutoFit/>
          </a:bodyPr>
          <a:lstStyle/>
          <a:p>
            <a:pPr algn="ctr"/>
            <a:r>
              <a:rPr lang="de-DE" sz="1600" b="0" cap="none" spc="0" dirty="0" err="1" smtClean="0">
                <a:ln w="0"/>
                <a:solidFill>
                  <a:schemeClr val="tx1"/>
                </a:solidFill>
                <a:effectLst>
                  <a:outerShdw blurRad="38100" dist="19050" dir="2700000" algn="tl" rotWithShape="0">
                    <a:schemeClr val="dk1">
                      <a:alpha val="40000"/>
                    </a:schemeClr>
                  </a:outerShdw>
                </a:effectLst>
              </a:rPr>
              <a:t>Complete</a:t>
            </a:r>
            <a:endParaRPr lang="de-DE" sz="1600" b="0" cap="none" spc="0" dirty="0">
              <a:ln w="0"/>
              <a:solidFill>
                <a:schemeClr val="tx1"/>
              </a:solidFill>
              <a:effectLst>
                <a:outerShdw blurRad="38100" dist="19050" dir="2700000" algn="tl" rotWithShape="0">
                  <a:schemeClr val="dk1">
                    <a:alpha val="40000"/>
                  </a:schemeClr>
                </a:outerShdw>
              </a:effectLst>
            </a:endParaRPr>
          </a:p>
        </p:txBody>
      </p:sp>
      <p:sp>
        <p:nvSpPr>
          <p:cNvPr id="4" name="Rechteck 3"/>
          <p:cNvSpPr/>
          <p:nvPr/>
        </p:nvSpPr>
        <p:spPr>
          <a:xfrm>
            <a:off x="638049" y="763391"/>
            <a:ext cx="7416392" cy="584775"/>
          </a:xfrm>
          <a:prstGeom prst="rect">
            <a:avLst/>
          </a:prstGeom>
        </p:spPr>
        <p:txBody>
          <a:bodyPr wrap="square">
            <a:spAutoFit/>
          </a:bodyPr>
          <a:lstStyle/>
          <a:p>
            <a:r>
              <a:rPr lang="de-DE" sz="1600" dirty="0"/>
              <a:t>Das Modell mit wenigen Beispiel-Eingaben und -Ausgaben auf eine Aufgabe „einstimmen“, damit es das gewünschte Muster </a:t>
            </a:r>
            <a:r>
              <a:rPr lang="de-DE" sz="1600" dirty="0" smtClean="0"/>
              <a:t>lernt.</a:t>
            </a:r>
            <a:endParaRPr lang="de-DE" sz="1600" dirty="0"/>
          </a:p>
        </p:txBody>
      </p:sp>
    </p:spTree>
    <p:extLst>
      <p:ext uri="{BB962C8B-B14F-4D97-AF65-F5344CB8AC3E}">
        <p14:creationId xmlns:p14="http://schemas.microsoft.com/office/powerpoint/2010/main" val="21600963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Abgerundetes Rechteck 57"/>
          <p:cNvSpPr/>
          <p:nvPr/>
        </p:nvSpPr>
        <p:spPr>
          <a:xfrm>
            <a:off x="4427984" y="3372669"/>
            <a:ext cx="4062033" cy="306000"/>
          </a:xfrm>
          <a:prstGeom prst="roundRect">
            <a:avLst/>
          </a:prstGeom>
          <a:ln w="28575">
            <a:solidFill>
              <a:srgbClr val="158AFF"/>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400" dirty="0" smtClean="0">
                <a:latin typeface="Book Antiqua" panose="02040602050305030304" pitchFamily="18" charset="0"/>
              </a:rPr>
              <a:t>Zusammenfügen der Ergebnisse</a:t>
            </a:r>
            <a:endParaRPr lang="de-DE" sz="1400" dirty="0">
              <a:latin typeface="Book Antiqua" panose="02040602050305030304" pitchFamily="18" charset="0"/>
            </a:endParaRPr>
          </a:p>
        </p:txBody>
      </p:sp>
      <p:sp>
        <p:nvSpPr>
          <p:cNvPr id="59" name="Abgerundetes Rechteck 58"/>
          <p:cNvSpPr/>
          <p:nvPr/>
        </p:nvSpPr>
        <p:spPr>
          <a:xfrm>
            <a:off x="4451025" y="4281974"/>
            <a:ext cx="4048931" cy="306000"/>
          </a:xfrm>
          <a:prstGeom prst="roundRect">
            <a:avLst/>
          </a:prstGeom>
          <a:ln w="28575">
            <a:solidFill>
              <a:srgbClr val="0069D2"/>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400" dirty="0" smtClean="0">
                <a:latin typeface="Book Antiqua" panose="02040602050305030304" pitchFamily="18" charset="0"/>
              </a:rPr>
              <a:t>Häufigkeit und Relevanz verbinden</a:t>
            </a:r>
            <a:endParaRPr lang="de-DE" sz="1400" dirty="0">
              <a:latin typeface="Book Antiqua" panose="02040602050305030304" pitchFamily="18" charset="0"/>
            </a:endParaRPr>
          </a:p>
        </p:txBody>
      </p:sp>
      <p:cxnSp>
        <p:nvCxnSpPr>
          <p:cNvPr id="60" name="Gerade Verbindung mit Pfeil 59"/>
          <p:cNvCxnSpPr/>
          <p:nvPr/>
        </p:nvCxnSpPr>
        <p:spPr>
          <a:xfrm>
            <a:off x="5037329" y="1279768"/>
            <a:ext cx="5238" cy="2092901"/>
          </a:xfrm>
          <a:prstGeom prst="straightConnector1">
            <a:avLst/>
          </a:prstGeom>
          <a:ln w="28575">
            <a:solidFill>
              <a:srgbClr val="0069D2"/>
            </a:solidFill>
            <a:headEnd type="diamond" w="lg" len="lg"/>
            <a:tailEnd type="stealth" w="med" len="med"/>
          </a:ln>
        </p:spPr>
        <p:style>
          <a:lnRef idx="1">
            <a:schemeClr val="accent1"/>
          </a:lnRef>
          <a:fillRef idx="0">
            <a:schemeClr val="accent1"/>
          </a:fillRef>
          <a:effectRef idx="0">
            <a:schemeClr val="accent1"/>
          </a:effectRef>
          <a:fontRef idx="minor">
            <a:schemeClr val="tx1"/>
          </a:fontRef>
        </p:style>
      </p:cxnSp>
      <p:cxnSp>
        <p:nvCxnSpPr>
          <p:cNvPr id="61" name="Gerade Verbindung mit Pfeil 60"/>
          <p:cNvCxnSpPr/>
          <p:nvPr/>
        </p:nvCxnSpPr>
        <p:spPr>
          <a:xfrm flipH="1">
            <a:off x="6336886" y="1279768"/>
            <a:ext cx="11968" cy="2092901"/>
          </a:xfrm>
          <a:prstGeom prst="straightConnector1">
            <a:avLst/>
          </a:prstGeom>
          <a:ln w="28575">
            <a:solidFill>
              <a:srgbClr val="0069D2"/>
            </a:solidFill>
            <a:headEnd type="diamond" w="lg" len="lg"/>
            <a:tailEnd type="stealth" w="med" len="med"/>
          </a:ln>
        </p:spPr>
        <p:style>
          <a:lnRef idx="1">
            <a:schemeClr val="accent1"/>
          </a:lnRef>
          <a:fillRef idx="0">
            <a:schemeClr val="accent1"/>
          </a:fillRef>
          <a:effectRef idx="0">
            <a:schemeClr val="accent1"/>
          </a:effectRef>
          <a:fontRef idx="minor">
            <a:schemeClr val="tx1"/>
          </a:fontRef>
        </p:style>
      </p:cxnSp>
      <p:cxnSp>
        <p:nvCxnSpPr>
          <p:cNvPr id="62" name="Gerade Verbindung mit Pfeil 61"/>
          <p:cNvCxnSpPr/>
          <p:nvPr/>
        </p:nvCxnSpPr>
        <p:spPr>
          <a:xfrm flipH="1">
            <a:off x="7905747" y="1279768"/>
            <a:ext cx="3864" cy="2078791"/>
          </a:xfrm>
          <a:prstGeom prst="straightConnector1">
            <a:avLst/>
          </a:prstGeom>
          <a:ln w="28575">
            <a:solidFill>
              <a:srgbClr val="0069D2"/>
            </a:solidFill>
            <a:headEnd type="diamond" w="lg" len="lg"/>
            <a:tailEnd type="stealth" w="med" len="med"/>
          </a:ln>
        </p:spPr>
        <p:style>
          <a:lnRef idx="1">
            <a:schemeClr val="accent1"/>
          </a:lnRef>
          <a:fillRef idx="0">
            <a:schemeClr val="accent1"/>
          </a:fillRef>
          <a:effectRef idx="0">
            <a:schemeClr val="accent1"/>
          </a:effectRef>
          <a:fontRef idx="minor">
            <a:schemeClr val="tx1"/>
          </a:fontRef>
        </p:style>
      </p:cxnSp>
      <p:cxnSp>
        <p:nvCxnSpPr>
          <p:cNvPr id="63" name="Gerade Verbindung mit Pfeil 62"/>
          <p:cNvCxnSpPr>
            <a:stCxn id="58" idx="2"/>
            <a:endCxn id="59" idx="0"/>
          </p:cNvCxnSpPr>
          <p:nvPr/>
        </p:nvCxnSpPr>
        <p:spPr>
          <a:xfrm>
            <a:off x="6459001" y="3678669"/>
            <a:ext cx="16490" cy="603305"/>
          </a:xfrm>
          <a:prstGeom prst="straightConnector1">
            <a:avLst/>
          </a:prstGeom>
          <a:ln w="28575">
            <a:solidFill>
              <a:srgbClr val="0069D2"/>
            </a:solidFill>
            <a:headEnd type="none" w="med" len="sm"/>
            <a:tailEnd type="stealth" w="med" len="med"/>
          </a:ln>
        </p:spPr>
        <p:style>
          <a:lnRef idx="1">
            <a:schemeClr val="accent1"/>
          </a:lnRef>
          <a:fillRef idx="0">
            <a:schemeClr val="accent1"/>
          </a:fillRef>
          <a:effectRef idx="0">
            <a:schemeClr val="accent1"/>
          </a:effectRef>
          <a:fontRef idx="minor">
            <a:schemeClr val="tx1"/>
          </a:fontRef>
        </p:style>
      </p:cxnSp>
      <p:sp>
        <p:nvSpPr>
          <p:cNvPr id="64" name="Abgerundetes Rechteck 63"/>
          <p:cNvSpPr/>
          <p:nvPr/>
        </p:nvSpPr>
        <p:spPr>
          <a:xfrm>
            <a:off x="4430567" y="2461113"/>
            <a:ext cx="1224000" cy="306000"/>
          </a:xfrm>
          <a:prstGeom prst="roundRect">
            <a:avLst/>
          </a:prstGeom>
          <a:solidFill>
            <a:schemeClr val="bg1"/>
          </a:solidFill>
          <a:ln w="28575">
            <a:solidFill>
              <a:srgbClr val="99CCFF"/>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400" dirty="0" err="1" smtClean="0">
                <a:latin typeface="Book Antiqua" panose="02040602050305030304" pitchFamily="18" charset="0"/>
              </a:rPr>
              <a:t>Complete</a:t>
            </a:r>
            <a:endParaRPr lang="de-DE" sz="1400" dirty="0">
              <a:latin typeface="Book Antiqua" panose="02040602050305030304" pitchFamily="18" charset="0"/>
            </a:endParaRPr>
          </a:p>
        </p:txBody>
      </p:sp>
      <p:sp>
        <p:nvSpPr>
          <p:cNvPr id="65" name="Abgerundetes Rechteck 64"/>
          <p:cNvSpPr/>
          <p:nvPr/>
        </p:nvSpPr>
        <p:spPr>
          <a:xfrm>
            <a:off x="5727180" y="2460857"/>
            <a:ext cx="1224000" cy="306000"/>
          </a:xfrm>
          <a:prstGeom prst="roundRect">
            <a:avLst/>
          </a:prstGeom>
          <a:solidFill>
            <a:schemeClr val="bg1"/>
          </a:solidFill>
          <a:ln w="28575">
            <a:solidFill>
              <a:srgbClr val="99CCFF"/>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400" dirty="0" err="1" smtClean="0">
                <a:latin typeface="Book Antiqua" panose="02040602050305030304" pitchFamily="18" charset="0"/>
              </a:rPr>
              <a:t>Complete</a:t>
            </a:r>
            <a:endParaRPr lang="de-DE" sz="1400" dirty="0">
              <a:latin typeface="Book Antiqua" panose="02040602050305030304" pitchFamily="18" charset="0"/>
            </a:endParaRPr>
          </a:p>
        </p:txBody>
      </p:sp>
      <p:sp>
        <p:nvSpPr>
          <p:cNvPr id="66" name="Abgerundetes Rechteck 65"/>
          <p:cNvSpPr/>
          <p:nvPr/>
        </p:nvSpPr>
        <p:spPr>
          <a:xfrm>
            <a:off x="7286345" y="2462021"/>
            <a:ext cx="1210472" cy="306000"/>
          </a:xfrm>
          <a:prstGeom prst="roundRect">
            <a:avLst/>
          </a:prstGeom>
          <a:solidFill>
            <a:schemeClr val="bg1"/>
          </a:solidFill>
          <a:ln w="28575">
            <a:solidFill>
              <a:srgbClr val="99CCFF"/>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400" dirty="0" err="1" smtClean="0">
                <a:latin typeface="Book Antiqua" panose="02040602050305030304" pitchFamily="18" charset="0"/>
              </a:rPr>
              <a:t>Complete</a:t>
            </a:r>
            <a:endParaRPr lang="de-DE" sz="1400" dirty="0">
              <a:latin typeface="Book Antiqua" panose="02040602050305030304" pitchFamily="18" charset="0"/>
            </a:endParaRPr>
          </a:p>
        </p:txBody>
      </p:sp>
      <p:sp>
        <p:nvSpPr>
          <p:cNvPr id="67" name="Abgerundetes Rechteck 66"/>
          <p:cNvSpPr/>
          <p:nvPr/>
        </p:nvSpPr>
        <p:spPr>
          <a:xfrm>
            <a:off x="4433324" y="3829352"/>
            <a:ext cx="4063494" cy="306000"/>
          </a:xfrm>
          <a:prstGeom prst="roundRect">
            <a:avLst/>
          </a:prstGeom>
          <a:ln w="28575">
            <a:solidFill>
              <a:srgbClr val="007BF6"/>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400" dirty="0" smtClean="0">
                <a:latin typeface="Book Antiqua" panose="02040602050305030304" pitchFamily="18" charset="0"/>
              </a:rPr>
              <a:t>Mit </a:t>
            </a:r>
            <a:r>
              <a:rPr lang="de-DE" sz="1400" dirty="0" err="1" smtClean="0">
                <a:latin typeface="Book Antiqua" panose="02040602050305030304" pitchFamily="18" charset="0"/>
              </a:rPr>
              <a:t>LLM</a:t>
            </a:r>
            <a:r>
              <a:rPr lang="de-DE" sz="1400" dirty="0" smtClean="0">
                <a:latin typeface="Book Antiqua" panose="02040602050305030304" pitchFamily="18" charset="0"/>
              </a:rPr>
              <a:t> Relevanz bewerten lassen</a:t>
            </a:r>
            <a:endParaRPr lang="de-DE" sz="1400" dirty="0">
              <a:latin typeface="Book Antiqua" panose="02040602050305030304" pitchFamily="18" charset="0"/>
            </a:endParaRPr>
          </a:p>
        </p:txBody>
      </p:sp>
      <p:sp>
        <p:nvSpPr>
          <p:cNvPr id="68" name="Ellipse 67"/>
          <p:cNvSpPr/>
          <p:nvPr/>
        </p:nvSpPr>
        <p:spPr>
          <a:xfrm>
            <a:off x="4462944" y="1385677"/>
            <a:ext cx="792000" cy="432000"/>
          </a:xfrm>
          <a:prstGeom prst="ellipse">
            <a:avLst/>
          </a:prstGeom>
          <a:solidFill>
            <a:srgbClr val="CFEFFD"/>
          </a:solidFill>
          <a:ln>
            <a:solidFill>
              <a:srgbClr val="3DBC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0" name="Textfeld 69"/>
          <p:cNvSpPr txBox="1"/>
          <p:nvPr/>
        </p:nvSpPr>
        <p:spPr>
          <a:xfrm>
            <a:off x="6932095" y="2464901"/>
            <a:ext cx="300688" cy="369332"/>
          </a:xfrm>
          <a:prstGeom prst="rect">
            <a:avLst/>
          </a:prstGeom>
          <a:noFill/>
        </p:spPr>
        <p:txBody>
          <a:bodyPr wrap="square" rtlCol="0">
            <a:spAutoFit/>
          </a:bodyPr>
          <a:lstStyle/>
          <a:p>
            <a:r>
              <a:rPr lang="de-DE" dirty="0" smtClean="0">
                <a:solidFill>
                  <a:schemeClr val="bg1">
                    <a:lumMod val="75000"/>
                  </a:schemeClr>
                </a:solidFill>
              </a:rPr>
              <a:t>…</a:t>
            </a:r>
            <a:endParaRPr lang="de-DE" dirty="0">
              <a:solidFill>
                <a:schemeClr val="bg1">
                  <a:lumMod val="75000"/>
                </a:schemeClr>
              </a:solidFill>
            </a:endParaRPr>
          </a:p>
        </p:txBody>
      </p:sp>
      <p:sp>
        <p:nvSpPr>
          <p:cNvPr id="71" name="Textfeld 70"/>
          <p:cNvSpPr txBox="1"/>
          <p:nvPr/>
        </p:nvSpPr>
        <p:spPr>
          <a:xfrm>
            <a:off x="6929447" y="2905624"/>
            <a:ext cx="300688" cy="369332"/>
          </a:xfrm>
          <a:prstGeom prst="rect">
            <a:avLst/>
          </a:prstGeom>
          <a:noFill/>
        </p:spPr>
        <p:txBody>
          <a:bodyPr wrap="square" rtlCol="0">
            <a:spAutoFit/>
          </a:bodyPr>
          <a:lstStyle/>
          <a:p>
            <a:r>
              <a:rPr lang="de-DE" dirty="0" smtClean="0">
                <a:solidFill>
                  <a:schemeClr val="bg1">
                    <a:lumMod val="75000"/>
                  </a:schemeClr>
                </a:solidFill>
              </a:rPr>
              <a:t>…</a:t>
            </a:r>
            <a:endParaRPr lang="de-DE" dirty="0">
              <a:solidFill>
                <a:schemeClr val="bg1">
                  <a:lumMod val="75000"/>
                </a:schemeClr>
              </a:solidFill>
            </a:endParaRPr>
          </a:p>
        </p:txBody>
      </p:sp>
      <p:sp>
        <p:nvSpPr>
          <p:cNvPr id="72" name="Textfeld 71"/>
          <p:cNvSpPr txBox="1"/>
          <p:nvPr/>
        </p:nvSpPr>
        <p:spPr>
          <a:xfrm>
            <a:off x="6932094" y="1415174"/>
            <a:ext cx="300688" cy="369332"/>
          </a:xfrm>
          <a:prstGeom prst="rect">
            <a:avLst/>
          </a:prstGeom>
          <a:noFill/>
        </p:spPr>
        <p:txBody>
          <a:bodyPr wrap="square" rtlCol="0">
            <a:spAutoFit/>
          </a:bodyPr>
          <a:lstStyle/>
          <a:p>
            <a:r>
              <a:rPr lang="de-DE" dirty="0" smtClean="0">
                <a:solidFill>
                  <a:schemeClr val="bg1">
                    <a:lumMod val="75000"/>
                  </a:schemeClr>
                </a:solidFill>
              </a:rPr>
              <a:t>…</a:t>
            </a:r>
            <a:endParaRPr lang="de-DE" dirty="0">
              <a:solidFill>
                <a:schemeClr val="bg1">
                  <a:lumMod val="75000"/>
                </a:schemeClr>
              </a:solidFill>
            </a:endParaRPr>
          </a:p>
        </p:txBody>
      </p:sp>
      <p:sp>
        <p:nvSpPr>
          <p:cNvPr id="73" name="Ellipse 72"/>
          <p:cNvSpPr/>
          <p:nvPr/>
        </p:nvSpPr>
        <p:spPr>
          <a:xfrm>
            <a:off x="5757427" y="1383841"/>
            <a:ext cx="792000" cy="432000"/>
          </a:xfrm>
          <a:prstGeom prst="ellipse">
            <a:avLst/>
          </a:prstGeom>
          <a:solidFill>
            <a:srgbClr val="A7E1FB"/>
          </a:solidFill>
          <a:ln>
            <a:solidFill>
              <a:srgbClr val="3DBC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4" name="Textfeld 73"/>
          <p:cNvSpPr txBox="1"/>
          <p:nvPr/>
        </p:nvSpPr>
        <p:spPr>
          <a:xfrm>
            <a:off x="5757427" y="1468329"/>
            <a:ext cx="787395" cy="276999"/>
          </a:xfrm>
          <a:prstGeom prst="rect">
            <a:avLst/>
          </a:prstGeom>
          <a:noFill/>
        </p:spPr>
        <p:txBody>
          <a:bodyPr wrap="none" rtlCol="0">
            <a:spAutoFit/>
          </a:bodyPr>
          <a:lstStyle/>
          <a:p>
            <a:pPr algn="ctr"/>
            <a:r>
              <a:rPr lang="de-DE" sz="1200" dirty="0" smtClean="0">
                <a:latin typeface="Book Antiqua" panose="02040602050305030304" pitchFamily="18" charset="0"/>
              </a:rPr>
              <a:t>Modell 2</a:t>
            </a:r>
            <a:endParaRPr lang="de-DE" sz="1200" dirty="0">
              <a:latin typeface="Book Antiqua" panose="02040602050305030304" pitchFamily="18" charset="0"/>
            </a:endParaRPr>
          </a:p>
        </p:txBody>
      </p:sp>
      <p:sp>
        <p:nvSpPr>
          <p:cNvPr id="75" name="Ellipse 74"/>
          <p:cNvSpPr/>
          <p:nvPr/>
        </p:nvSpPr>
        <p:spPr>
          <a:xfrm>
            <a:off x="7382415" y="1382006"/>
            <a:ext cx="792000" cy="432000"/>
          </a:xfrm>
          <a:prstGeom prst="ellipse">
            <a:avLst/>
          </a:prstGeom>
          <a:solidFill>
            <a:srgbClr val="83D4F9"/>
          </a:solidFill>
          <a:ln>
            <a:solidFill>
              <a:srgbClr val="3DBC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6" name="Textfeld 75"/>
          <p:cNvSpPr txBox="1"/>
          <p:nvPr/>
        </p:nvSpPr>
        <p:spPr>
          <a:xfrm>
            <a:off x="7368191" y="1452944"/>
            <a:ext cx="800219" cy="276999"/>
          </a:xfrm>
          <a:prstGeom prst="rect">
            <a:avLst/>
          </a:prstGeom>
          <a:noFill/>
        </p:spPr>
        <p:txBody>
          <a:bodyPr wrap="none" rtlCol="0">
            <a:spAutoFit/>
          </a:bodyPr>
          <a:lstStyle/>
          <a:p>
            <a:pPr algn="ctr"/>
            <a:r>
              <a:rPr lang="de-DE" sz="1200" dirty="0" smtClean="0">
                <a:latin typeface="Book Antiqua" panose="02040602050305030304" pitchFamily="18" charset="0"/>
              </a:rPr>
              <a:t>Modell n</a:t>
            </a:r>
            <a:endParaRPr lang="de-DE" sz="1200" dirty="0">
              <a:latin typeface="Book Antiqua" panose="02040602050305030304" pitchFamily="18" charset="0"/>
            </a:endParaRPr>
          </a:p>
        </p:txBody>
      </p:sp>
      <p:sp>
        <p:nvSpPr>
          <p:cNvPr id="81" name="Ellipse 80"/>
          <p:cNvSpPr/>
          <p:nvPr/>
        </p:nvSpPr>
        <p:spPr>
          <a:xfrm>
            <a:off x="4800186" y="1829711"/>
            <a:ext cx="792000" cy="457758"/>
          </a:xfrm>
          <a:prstGeom prst="ellipse">
            <a:avLst/>
          </a:prstGeom>
          <a:solidFill>
            <a:srgbClr val="928FFF"/>
          </a:solidFill>
          <a:ln>
            <a:solidFill>
              <a:srgbClr val="7471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2" name="Ellipse 81"/>
          <p:cNvSpPr/>
          <p:nvPr/>
        </p:nvSpPr>
        <p:spPr>
          <a:xfrm>
            <a:off x="4718047" y="1851079"/>
            <a:ext cx="792000" cy="457759"/>
          </a:xfrm>
          <a:prstGeom prst="ellipse">
            <a:avLst/>
          </a:prstGeom>
          <a:solidFill>
            <a:srgbClr val="B5B3FF"/>
          </a:solidFill>
          <a:ln>
            <a:solidFill>
              <a:srgbClr val="7471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3" name="Textfeld 82"/>
          <p:cNvSpPr txBox="1"/>
          <p:nvPr/>
        </p:nvSpPr>
        <p:spPr>
          <a:xfrm>
            <a:off x="4721293" y="1927065"/>
            <a:ext cx="880369" cy="232366"/>
          </a:xfrm>
          <a:prstGeom prst="rect">
            <a:avLst/>
          </a:prstGeom>
          <a:noFill/>
          <a:effectLst/>
        </p:spPr>
        <p:txBody>
          <a:bodyPr wrap="none" rtlCol="0">
            <a:spAutoFit/>
          </a:bodyPr>
          <a:lstStyle/>
          <a:p>
            <a:r>
              <a:rPr lang="de-DE" sz="1300" dirty="0" smtClean="0">
                <a:latin typeface="Book Antiqua" panose="02040602050305030304" pitchFamily="18" charset="0"/>
              </a:rPr>
              <a:t>Prompt b</a:t>
            </a:r>
            <a:endParaRPr lang="de-DE" sz="1300" dirty="0">
              <a:latin typeface="Book Antiqua" panose="02040602050305030304" pitchFamily="18" charset="0"/>
            </a:endParaRPr>
          </a:p>
        </p:txBody>
      </p:sp>
      <p:sp>
        <p:nvSpPr>
          <p:cNvPr id="84" name="Textfeld 83"/>
          <p:cNvSpPr txBox="1"/>
          <p:nvPr/>
        </p:nvSpPr>
        <p:spPr>
          <a:xfrm>
            <a:off x="5418838" y="1888816"/>
            <a:ext cx="300688" cy="207906"/>
          </a:xfrm>
          <a:prstGeom prst="rect">
            <a:avLst/>
          </a:prstGeom>
          <a:noFill/>
        </p:spPr>
        <p:txBody>
          <a:bodyPr wrap="square" rtlCol="0">
            <a:spAutoFit/>
          </a:bodyPr>
          <a:lstStyle/>
          <a:p>
            <a:r>
              <a:rPr lang="de-DE" sz="1100" dirty="0" smtClean="0"/>
              <a:t>…</a:t>
            </a:r>
            <a:endParaRPr lang="de-DE" sz="1100" dirty="0"/>
          </a:p>
        </p:txBody>
      </p:sp>
      <p:sp>
        <p:nvSpPr>
          <p:cNvPr id="79" name="Ellipse 78"/>
          <p:cNvSpPr/>
          <p:nvPr/>
        </p:nvSpPr>
        <p:spPr>
          <a:xfrm>
            <a:off x="4618853" y="1878542"/>
            <a:ext cx="792000" cy="457757"/>
          </a:xfrm>
          <a:prstGeom prst="ellipse">
            <a:avLst/>
          </a:prstGeom>
          <a:solidFill>
            <a:srgbClr val="E2E1FF"/>
          </a:solidFill>
          <a:ln>
            <a:solidFill>
              <a:srgbClr val="7471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5" name="Textfeld 84"/>
          <p:cNvSpPr txBox="1"/>
          <p:nvPr/>
        </p:nvSpPr>
        <p:spPr>
          <a:xfrm>
            <a:off x="6932094" y="1985793"/>
            <a:ext cx="300688" cy="369332"/>
          </a:xfrm>
          <a:prstGeom prst="rect">
            <a:avLst/>
          </a:prstGeom>
          <a:noFill/>
        </p:spPr>
        <p:txBody>
          <a:bodyPr wrap="square" rtlCol="0">
            <a:spAutoFit/>
          </a:bodyPr>
          <a:lstStyle/>
          <a:p>
            <a:r>
              <a:rPr lang="de-DE" dirty="0" smtClean="0">
                <a:solidFill>
                  <a:schemeClr val="bg1">
                    <a:lumMod val="75000"/>
                  </a:schemeClr>
                </a:solidFill>
              </a:rPr>
              <a:t>…</a:t>
            </a:r>
            <a:endParaRPr lang="de-DE" dirty="0">
              <a:solidFill>
                <a:schemeClr val="bg1">
                  <a:lumMod val="75000"/>
                </a:schemeClr>
              </a:solidFill>
            </a:endParaRPr>
          </a:p>
        </p:txBody>
      </p:sp>
      <p:grpSp>
        <p:nvGrpSpPr>
          <p:cNvPr id="86" name="Gruppieren 85"/>
          <p:cNvGrpSpPr/>
          <p:nvPr/>
        </p:nvGrpSpPr>
        <p:grpSpPr>
          <a:xfrm>
            <a:off x="5862807" y="1836145"/>
            <a:ext cx="1127243" cy="506588"/>
            <a:chOff x="6373354" y="775648"/>
            <a:chExt cx="1127243" cy="637444"/>
          </a:xfrm>
        </p:grpSpPr>
        <p:grpSp>
          <p:nvGrpSpPr>
            <p:cNvPr id="87" name="Gruppieren 86"/>
            <p:cNvGrpSpPr/>
            <p:nvPr/>
          </p:nvGrpSpPr>
          <p:grpSpPr>
            <a:xfrm>
              <a:off x="6499118" y="775648"/>
              <a:ext cx="1001479" cy="602889"/>
              <a:chOff x="6499118" y="775648"/>
              <a:chExt cx="1001479" cy="602889"/>
            </a:xfrm>
          </p:grpSpPr>
          <p:sp>
            <p:nvSpPr>
              <p:cNvPr id="90" name="Ellipse 89"/>
              <p:cNvSpPr/>
              <p:nvPr/>
            </p:nvSpPr>
            <p:spPr>
              <a:xfrm>
                <a:off x="6581257" y="775648"/>
                <a:ext cx="792000" cy="576000"/>
              </a:xfrm>
              <a:prstGeom prst="ellipse">
                <a:avLst/>
              </a:prstGeom>
              <a:solidFill>
                <a:srgbClr val="928FFF"/>
              </a:solidFill>
              <a:ln>
                <a:solidFill>
                  <a:srgbClr val="7471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1" name="Ellipse 90"/>
              <p:cNvSpPr/>
              <p:nvPr/>
            </p:nvSpPr>
            <p:spPr>
              <a:xfrm>
                <a:off x="6499118" y="802536"/>
                <a:ext cx="792000" cy="576001"/>
              </a:xfrm>
              <a:prstGeom prst="ellipse">
                <a:avLst/>
              </a:prstGeom>
              <a:solidFill>
                <a:srgbClr val="B5B3FF"/>
              </a:solidFill>
              <a:ln>
                <a:solidFill>
                  <a:srgbClr val="7471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2" name="Textfeld 91"/>
              <p:cNvSpPr txBox="1"/>
              <p:nvPr/>
            </p:nvSpPr>
            <p:spPr>
              <a:xfrm>
                <a:off x="6502364" y="898149"/>
                <a:ext cx="880369" cy="292388"/>
              </a:xfrm>
              <a:prstGeom prst="rect">
                <a:avLst/>
              </a:prstGeom>
              <a:noFill/>
              <a:effectLst/>
            </p:spPr>
            <p:txBody>
              <a:bodyPr wrap="none" rtlCol="0">
                <a:spAutoFit/>
              </a:bodyPr>
              <a:lstStyle/>
              <a:p>
                <a:r>
                  <a:rPr lang="de-DE" sz="1300" dirty="0" smtClean="0">
                    <a:latin typeface="Book Antiqua" panose="02040602050305030304" pitchFamily="18" charset="0"/>
                  </a:rPr>
                  <a:t>Prompt b</a:t>
                </a:r>
                <a:endParaRPr lang="de-DE" sz="1300" dirty="0">
                  <a:latin typeface="Book Antiqua" panose="02040602050305030304" pitchFamily="18" charset="0"/>
                </a:endParaRPr>
              </a:p>
            </p:txBody>
          </p:sp>
          <p:sp>
            <p:nvSpPr>
              <p:cNvPr id="93" name="Textfeld 92"/>
              <p:cNvSpPr txBox="1"/>
              <p:nvPr/>
            </p:nvSpPr>
            <p:spPr>
              <a:xfrm>
                <a:off x="7199909" y="850020"/>
                <a:ext cx="300688" cy="261610"/>
              </a:xfrm>
              <a:prstGeom prst="rect">
                <a:avLst/>
              </a:prstGeom>
              <a:noFill/>
            </p:spPr>
            <p:txBody>
              <a:bodyPr wrap="square" rtlCol="0">
                <a:spAutoFit/>
              </a:bodyPr>
              <a:lstStyle/>
              <a:p>
                <a:r>
                  <a:rPr lang="de-DE" sz="1100" dirty="0" smtClean="0"/>
                  <a:t>…</a:t>
                </a:r>
                <a:endParaRPr lang="de-DE" sz="1100" dirty="0"/>
              </a:p>
            </p:txBody>
          </p:sp>
        </p:grpSp>
        <p:sp>
          <p:nvSpPr>
            <p:cNvPr id="88" name="Ellipse 87"/>
            <p:cNvSpPr/>
            <p:nvPr/>
          </p:nvSpPr>
          <p:spPr>
            <a:xfrm>
              <a:off x="6399924" y="837092"/>
              <a:ext cx="792000" cy="576000"/>
            </a:xfrm>
            <a:prstGeom prst="ellipse">
              <a:avLst/>
            </a:prstGeom>
            <a:solidFill>
              <a:srgbClr val="E2E1FF"/>
            </a:solidFill>
            <a:ln>
              <a:solidFill>
                <a:srgbClr val="7471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9" name="Textfeld 88"/>
            <p:cNvSpPr txBox="1"/>
            <p:nvPr/>
          </p:nvSpPr>
          <p:spPr>
            <a:xfrm>
              <a:off x="6373354" y="932704"/>
              <a:ext cx="870751" cy="292388"/>
            </a:xfrm>
            <a:prstGeom prst="rect">
              <a:avLst/>
            </a:prstGeom>
            <a:noFill/>
          </p:spPr>
          <p:txBody>
            <a:bodyPr wrap="none" rtlCol="0">
              <a:spAutoFit/>
            </a:bodyPr>
            <a:lstStyle/>
            <a:p>
              <a:r>
                <a:rPr lang="de-DE" sz="1300" dirty="0" smtClean="0">
                  <a:latin typeface="Book Antiqua" panose="02040602050305030304" pitchFamily="18" charset="0"/>
                </a:rPr>
                <a:t>Prompt a</a:t>
              </a:r>
              <a:endParaRPr lang="de-DE" sz="1300" dirty="0">
                <a:latin typeface="Book Antiqua" panose="02040602050305030304" pitchFamily="18" charset="0"/>
              </a:endParaRPr>
            </a:p>
          </p:txBody>
        </p:sp>
      </p:grpSp>
      <p:grpSp>
        <p:nvGrpSpPr>
          <p:cNvPr id="94" name="Gruppieren 93"/>
          <p:cNvGrpSpPr/>
          <p:nvPr/>
        </p:nvGrpSpPr>
        <p:grpSpPr>
          <a:xfrm>
            <a:off x="7449080" y="1833652"/>
            <a:ext cx="1127243" cy="506588"/>
            <a:chOff x="6373354" y="775648"/>
            <a:chExt cx="1127243" cy="637444"/>
          </a:xfrm>
        </p:grpSpPr>
        <p:grpSp>
          <p:nvGrpSpPr>
            <p:cNvPr id="95" name="Gruppieren 94"/>
            <p:cNvGrpSpPr/>
            <p:nvPr/>
          </p:nvGrpSpPr>
          <p:grpSpPr>
            <a:xfrm>
              <a:off x="6499118" y="775648"/>
              <a:ext cx="1001479" cy="602889"/>
              <a:chOff x="6499118" y="775648"/>
              <a:chExt cx="1001479" cy="602889"/>
            </a:xfrm>
          </p:grpSpPr>
          <p:sp>
            <p:nvSpPr>
              <p:cNvPr id="98" name="Ellipse 97"/>
              <p:cNvSpPr/>
              <p:nvPr/>
            </p:nvSpPr>
            <p:spPr>
              <a:xfrm>
                <a:off x="6581257" y="775648"/>
                <a:ext cx="792000" cy="576000"/>
              </a:xfrm>
              <a:prstGeom prst="ellipse">
                <a:avLst/>
              </a:prstGeom>
              <a:solidFill>
                <a:srgbClr val="928FFF"/>
              </a:solidFill>
              <a:ln>
                <a:solidFill>
                  <a:srgbClr val="7471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9" name="Ellipse 98"/>
              <p:cNvSpPr/>
              <p:nvPr/>
            </p:nvSpPr>
            <p:spPr>
              <a:xfrm>
                <a:off x="6499118" y="802536"/>
                <a:ext cx="792000" cy="576001"/>
              </a:xfrm>
              <a:prstGeom prst="ellipse">
                <a:avLst/>
              </a:prstGeom>
              <a:solidFill>
                <a:srgbClr val="B5B3FF"/>
              </a:solidFill>
              <a:ln>
                <a:solidFill>
                  <a:srgbClr val="7471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0" name="Textfeld 99"/>
              <p:cNvSpPr txBox="1"/>
              <p:nvPr/>
            </p:nvSpPr>
            <p:spPr>
              <a:xfrm>
                <a:off x="6502364" y="898149"/>
                <a:ext cx="880369" cy="292388"/>
              </a:xfrm>
              <a:prstGeom prst="rect">
                <a:avLst/>
              </a:prstGeom>
              <a:noFill/>
              <a:effectLst/>
            </p:spPr>
            <p:txBody>
              <a:bodyPr wrap="none" rtlCol="0">
                <a:spAutoFit/>
              </a:bodyPr>
              <a:lstStyle/>
              <a:p>
                <a:r>
                  <a:rPr lang="de-DE" sz="1300" dirty="0" smtClean="0">
                    <a:latin typeface="Book Antiqua" panose="02040602050305030304" pitchFamily="18" charset="0"/>
                  </a:rPr>
                  <a:t>Prompt b</a:t>
                </a:r>
                <a:endParaRPr lang="de-DE" sz="1300" dirty="0">
                  <a:latin typeface="Book Antiqua" panose="02040602050305030304" pitchFamily="18" charset="0"/>
                </a:endParaRPr>
              </a:p>
            </p:txBody>
          </p:sp>
          <p:sp>
            <p:nvSpPr>
              <p:cNvPr id="101" name="Textfeld 100"/>
              <p:cNvSpPr txBox="1"/>
              <p:nvPr/>
            </p:nvSpPr>
            <p:spPr>
              <a:xfrm>
                <a:off x="7199909" y="850020"/>
                <a:ext cx="300688" cy="261610"/>
              </a:xfrm>
              <a:prstGeom prst="rect">
                <a:avLst/>
              </a:prstGeom>
              <a:noFill/>
            </p:spPr>
            <p:txBody>
              <a:bodyPr wrap="square" rtlCol="0">
                <a:spAutoFit/>
              </a:bodyPr>
              <a:lstStyle/>
              <a:p>
                <a:r>
                  <a:rPr lang="de-DE" sz="1100" dirty="0" smtClean="0"/>
                  <a:t>…</a:t>
                </a:r>
                <a:endParaRPr lang="de-DE" sz="1100" dirty="0"/>
              </a:p>
            </p:txBody>
          </p:sp>
        </p:grpSp>
        <p:sp>
          <p:nvSpPr>
            <p:cNvPr id="96" name="Ellipse 95"/>
            <p:cNvSpPr/>
            <p:nvPr/>
          </p:nvSpPr>
          <p:spPr>
            <a:xfrm>
              <a:off x="6399924" y="837092"/>
              <a:ext cx="792000" cy="576000"/>
            </a:xfrm>
            <a:prstGeom prst="ellipse">
              <a:avLst/>
            </a:prstGeom>
            <a:solidFill>
              <a:srgbClr val="E2E1FF"/>
            </a:solidFill>
            <a:ln>
              <a:solidFill>
                <a:srgbClr val="7471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7" name="Textfeld 96"/>
            <p:cNvSpPr txBox="1"/>
            <p:nvPr/>
          </p:nvSpPr>
          <p:spPr>
            <a:xfrm>
              <a:off x="6373354" y="932704"/>
              <a:ext cx="870751" cy="292388"/>
            </a:xfrm>
            <a:prstGeom prst="rect">
              <a:avLst/>
            </a:prstGeom>
            <a:noFill/>
          </p:spPr>
          <p:txBody>
            <a:bodyPr wrap="none" rtlCol="0">
              <a:spAutoFit/>
            </a:bodyPr>
            <a:lstStyle/>
            <a:p>
              <a:r>
                <a:rPr lang="de-DE" sz="1300" dirty="0" smtClean="0">
                  <a:latin typeface="Book Antiqua" panose="02040602050305030304" pitchFamily="18" charset="0"/>
                </a:rPr>
                <a:t>Prompt a</a:t>
              </a:r>
              <a:endParaRPr lang="de-DE" sz="1300" dirty="0">
                <a:latin typeface="Book Antiqua" panose="02040602050305030304" pitchFamily="18" charset="0"/>
              </a:endParaRPr>
            </a:p>
          </p:txBody>
        </p:sp>
      </p:grpSp>
      <p:sp>
        <p:nvSpPr>
          <p:cNvPr id="102" name="Abgerundetes Rechteck 101"/>
          <p:cNvSpPr/>
          <p:nvPr/>
        </p:nvSpPr>
        <p:spPr>
          <a:xfrm>
            <a:off x="4430567" y="2920561"/>
            <a:ext cx="1224000" cy="306000"/>
          </a:xfrm>
          <a:prstGeom prst="roundRect">
            <a:avLst/>
          </a:prstGeom>
          <a:ln w="28575">
            <a:solidFill>
              <a:srgbClr val="57ABFF"/>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400" dirty="0" err="1">
                <a:latin typeface="Book Antiqua" panose="02040602050305030304" pitchFamily="18" charset="0"/>
              </a:rPr>
              <a:t>Map</a:t>
            </a:r>
            <a:endParaRPr lang="de-DE" sz="1400" dirty="0">
              <a:latin typeface="Book Antiqua" panose="02040602050305030304" pitchFamily="18" charset="0"/>
            </a:endParaRPr>
          </a:p>
        </p:txBody>
      </p:sp>
      <p:sp>
        <p:nvSpPr>
          <p:cNvPr id="103" name="Abgerundetes Rechteck 102"/>
          <p:cNvSpPr/>
          <p:nvPr/>
        </p:nvSpPr>
        <p:spPr>
          <a:xfrm>
            <a:off x="5727180" y="2920561"/>
            <a:ext cx="1224000" cy="306000"/>
          </a:xfrm>
          <a:prstGeom prst="roundRect">
            <a:avLst/>
          </a:prstGeom>
          <a:ln w="28575">
            <a:solidFill>
              <a:srgbClr val="57ABFF"/>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400" dirty="0" err="1">
                <a:latin typeface="Book Antiqua" panose="02040602050305030304" pitchFamily="18" charset="0"/>
              </a:rPr>
              <a:t>Map</a:t>
            </a:r>
            <a:endParaRPr lang="de-DE" sz="1400" dirty="0">
              <a:latin typeface="Book Antiqua" panose="02040602050305030304" pitchFamily="18" charset="0"/>
            </a:endParaRPr>
          </a:p>
        </p:txBody>
      </p:sp>
      <p:sp>
        <p:nvSpPr>
          <p:cNvPr id="104" name="Abgerundetes Rechteck 103"/>
          <p:cNvSpPr/>
          <p:nvPr/>
        </p:nvSpPr>
        <p:spPr>
          <a:xfrm>
            <a:off x="7278172" y="2920561"/>
            <a:ext cx="1224000" cy="306000"/>
          </a:xfrm>
          <a:prstGeom prst="roundRect">
            <a:avLst/>
          </a:prstGeom>
          <a:ln w="28575">
            <a:solidFill>
              <a:srgbClr val="57ABFF"/>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400" dirty="0" err="1">
                <a:latin typeface="Book Antiqua" panose="02040602050305030304" pitchFamily="18" charset="0"/>
              </a:rPr>
              <a:t>Map</a:t>
            </a:r>
            <a:endParaRPr lang="de-DE" sz="1400" dirty="0">
              <a:latin typeface="Book Antiqua" panose="02040602050305030304" pitchFamily="18" charset="0"/>
            </a:endParaRPr>
          </a:p>
        </p:txBody>
      </p:sp>
      <p:sp>
        <p:nvSpPr>
          <p:cNvPr id="106" name="Inhaltsplatzhalter 8"/>
          <p:cNvSpPr>
            <a:spLocks noGrp="1"/>
          </p:cNvSpPr>
          <p:nvPr>
            <p:ph idx="1"/>
          </p:nvPr>
        </p:nvSpPr>
        <p:spPr>
          <a:xfrm>
            <a:off x="257755" y="1083857"/>
            <a:ext cx="3995688" cy="2754000"/>
          </a:xfrm>
        </p:spPr>
        <p:txBody>
          <a:bodyPr/>
          <a:lstStyle/>
          <a:p>
            <a:pPr>
              <a:lnSpc>
                <a:spcPct val="110000"/>
              </a:lnSpc>
              <a:spcBef>
                <a:spcPts val="0"/>
              </a:spcBef>
            </a:pPr>
            <a:r>
              <a:rPr lang="de-DE" sz="1800" dirty="0"/>
              <a:t>Mehrere Modelle ergänzen sich </a:t>
            </a:r>
            <a:r>
              <a:rPr lang="de-DE" sz="1800" dirty="0" smtClean="0"/>
              <a:t>z</a:t>
            </a:r>
            <a:r>
              <a:rPr lang="de-DE" sz="1800" dirty="0"/>
              <a:t>. B. Prototyp aus dem </a:t>
            </a:r>
            <a:r>
              <a:rPr lang="de-DE" sz="1800" dirty="0" smtClean="0"/>
              <a:t>KI-Projekt </a:t>
            </a:r>
            <a:r>
              <a:rPr lang="de-DE" sz="1800" dirty="0"/>
              <a:t>mit den </a:t>
            </a:r>
            <a:r>
              <a:rPr lang="de-DE" sz="1800" dirty="0" smtClean="0"/>
              <a:t>LLMs:</a:t>
            </a:r>
          </a:p>
          <a:p>
            <a:pPr lvl="1">
              <a:lnSpc>
                <a:spcPct val="100000"/>
              </a:lnSpc>
              <a:spcBef>
                <a:spcPts val="600"/>
              </a:spcBef>
            </a:pPr>
            <a:r>
              <a:rPr lang="de-DE" sz="1400" dirty="0" smtClean="0"/>
              <a:t>Mistral-7B,</a:t>
            </a:r>
          </a:p>
          <a:p>
            <a:pPr lvl="1">
              <a:lnSpc>
                <a:spcPct val="100000"/>
              </a:lnSpc>
              <a:spcBef>
                <a:spcPts val="600"/>
              </a:spcBef>
            </a:pPr>
            <a:r>
              <a:rPr lang="de-DE" sz="1400" dirty="0" smtClean="0"/>
              <a:t>Mixtral-8x7B,</a:t>
            </a:r>
          </a:p>
          <a:p>
            <a:pPr lvl="1">
              <a:lnSpc>
                <a:spcPct val="100000"/>
              </a:lnSpc>
              <a:spcBef>
                <a:spcPts val="600"/>
              </a:spcBef>
            </a:pPr>
            <a:r>
              <a:rPr lang="de-DE" sz="1400" dirty="0" smtClean="0"/>
              <a:t>Llama-3.1-70B</a:t>
            </a:r>
            <a:endParaRPr lang="de-DE" sz="1400" dirty="0"/>
          </a:p>
          <a:p>
            <a:pPr>
              <a:lnSpc>
                <a:spcPct val="110000"/>
              </a:lnSpc>
              <a:spcBef>
                <a:spcPts val="1200"/>
              </a:spcBef>
            </a:pPr>
            <a:r>
              <a:rPr lang="de-DE" sz="1800" dirty="0"/>
              <a:t>Dadurch entstehen mehr korrekte und präzisere </a:t>
            </a:r>
            <a:r>
              <a:rPr lang="de-DE" sz="1800" dirty="0" smtClean="0"/>
              <a:t>Schlagwortvorschläge</a:t>
            </a:r>
            <a:endParaRPr lang="de-DE" sz="1800" dirty="0"/>
          </a:p>
        </p:txBody>
      </p:sp>
      <p:sp>
        <p:nvSpPr>
          <p:cNvPr id="105" name="Titel 7"/>
          <p:cNvSpPr>
            <a:spLocks noGrp="1"/>
          </p:cNvSpPr>
          <p:nvPr>
            <p:ph type="title"/>
          </p:nvPr>
        </p:nvSpPr>
        <p:spPr>
          <a:xfrm>
            <a:off x="628944" y="265395"/>
            <a:ext cx="8460000" cy="777600"/>
          </a:xfrm>
        </p:spPr>
        <p:txBody>
          <a:bodyPr/>
          <a:lstStyle/>
          <a:p>
            <a:r>
              <a:rPr lang="de-DE" sz="2400" dirty="0"/>
              <a:t>LLM-Ensemble: Warum mehrere Modelle</a:t>
            </a:r>
            <a:r>
              <a:rPr lang="de-DE" dirty="0"/>
              <a:t>?</a:t>
            </a:r>
          </a:p>
        </p:txBody>
      </p:sp>
      <p:sp>
        <p:nvSpPr>
          <p:cNvPr id="53" name="Textfeld 52"/>
          <p:cNvSpPr txBox="1"/>
          <p:nvPr/>
        </p:nvSpPr>
        <p:spPr>
          <a:xfrm>
            <a:off x="4467549" y="1458505"/>
            <a:ext cx="787395" cy="276999"/>
          </a:xfrm>
          <a:prstGeom prst="rect">
            <a:avLst/>
          </a:prstGeom>
          <a:noFill/>
        </p:spPr>
        <p:txBody>
          <a:bodyPr wrap="none" rtlCol="0">
            <a:spAutoFit/>
          </a:bodyPr>
          <a:lstStyle/>
          <a:p>
            <a:pPr algn="ctr"/>
            <a:r>
              <a:rPr lang="de-DE" sz="1200" dirty="0" smtClean="0">
                <a:latin typeface="Book Antiqua" panose="02040602050305030304" pitchFamily="18" charset="0"/>
              </a:rPr>
              <a:t>Modell 1</a:t>
            </a:r>
            <a:endParaRPr lang="de-DE" sz="1200" dirty="0">
              <a:latin typeface="Book Antiqua" panose="02040602050305030304" pitchFamily="18" charset="0"/>
            </a:endParaRPr>
          </a:p>
        </p:txBody>
      </p:sp>
      <p:sp>
        <p:nvSpPr>
          <p:cNvPr id="54" name="Textfeld 53"/>
          <p:cNvSpPr txBox="1"/>
          <p:nvPr/>
        </p:nvSpPr>
        <p:spPr>
          <a:xfrm>
            <a:off x="4584900" y="1955614"/>
            <a:ext cx="870751" cy="292388"/>
          </a:xfrm>
          <a:prstGeom prst="rect">
            <a:avLst/>
          </a:prstGeom>
          <a:noFill/>
        </p:spPr>
        <p:txBody>
          <a:bodyPr wrap="none" rtlCol="0">
            <a:spAutoFit/>
          </a:bodyPr>
          <a:lstStyle/>
          <a:p>
            <a:r>
              <a:rPr lang="de-DE" sz="1300" dirty="0" smtClean="0">
                <a:latin typeface="Book Antiqua" panose="02040602050305030304" pitchFamily="18" charset="0"/>
              </a:rPr>
              <a:t>Prompt a</a:t>
            </a:r>
            <a:endParaRPr lang="de-DE" sz="1300" dirty="0">
              <a:latin typeface="Book Antiqua" panose="02040602050305030304" pitchFamily="18" charset="0"/>
            </a:endParaRPr>
          </a:p>
        </p:txBody>
      </p:sp>
      <p:sp>
        <p:nvSpPr>
          <p:cNvPr id="50" name="Rectangle 4"/>
          <p:cNvSpPr>
            <a:spLocks noChangeArrowheads="1"/>
          </p:cNvSpPr>
          <p:nvPr/>
        </p:nvSpPr>
        <p:spPr bwMode="auto">
          <a:xfrm>
            <a:off x="287338" y="1"/>
            <a:ext cx="216000" cy="897563"/>
          </a:xfrm>
          <a:prstGeom prst="rect">
            <a:avLst/>
          </a:prstGeom>
          <a:solidFill>
            <a:srgbClr val="00AEFA"/>
          </a:solidFill>
          <a:ln w="9525">
            <a:noFill/>
            <a:miter lim="800000"/>
            <a:headEnd/>
            <a:tailEnd/>
          </a:ln>
        </p:spPr>
        <p:txBody>
          <a:bodyPr wrap="none" lIns="0" tIns="72000" rIns="0" bIns="0" anchor="ctr" anchorCtr="1"/>
          <a:lstStyle/>
          <a:p>
            <a:pPr algn="ctr"/>
            <a:fld id="{D9C7B788-3A9F-4249-9C15-F4F42F08710C}" type="slidenum">
              <a:rPr lang="de-DE" sz="1000" b="1" smtClean="0"/>
              <a:t>14</a:t>
            </a:fld>
            <a:endParaRPr lang="de-DE" sz="1000" b="1" dirty="0"/>
          </a:p>
        </p:txBody>
      </p:sp>
      <p:sp>
        <p:nvSpPr>
          <p:cNvPr id="55" name="Textfeld 54"/>
          <p:cNvSpPr txBox="1"/>
          <p:nvPr/>
        </p:nvSpPr>
        <p:spPr>
          <a:xfrm>
            <a:off x="503338" y="4419327"/>
            <a:ext cx="3103735" cy="677108"/>
          </a:xfrm>
          <a:prstGeom prst="rect">
            <a:avLst/>
          </a:prstGeom>
          <a:noFill/>
        </p:spPr>
        <p:txBody>
          <a:bodyPr wrap="none" rtlCol="0">
            <a:spAutoFit/>
          </a:bodyPr>
          <a:lstStyle/>
          <a:p>
            <a:r>
              <a:rPr lang="de-DE" sz="600" baseline="30000" dirty="0" smtClean="0"/>
              <a:t>1</a:t>
            </a:r>
            <a:r>
              <a:rPr lang="de-DE" sz="600" dirty="0" smtClean="0"/>
              <a:t>Kluge</a:t>
            </a:r>
            <a:r>
              <a:rPr lang="de-DE" sz="600" dirty="0"/>
              <a:t>, L., &amp; Kähler, M. (2024). </a:t>
            </a:r>
            <a:endParaRPr lang="de-DE" sz="600" dirty="0" smtClean="0"/>
          </a:p>
          <a:p>
            <a:r>
              <a:rPr lang="de-DE" sz="600" dirty="0"/>
              <a:t> </a:t>
            </a:r>
            <a:r>
              <a:rPr lang="de-DE" sz="600" dirty="0" smtClean="0"/>
              <a:t> </a:t>
            </a:r>
            <a:r>
              <a:rPr lang="de-DE" sz="600" dirty="0" err="1" smtClean="0"/>
              <a:t>Few-Shot</a:t>
            </a:r>
            <a:r>
              <a:rPr lang="de-DE" sz="600" dirty="0" smtClean="0"/>
              <a:t> </a:t>
            </a:r>
            <a:r>
              <a:rPr lang="de-DE" sz="600" dirty="0" err="1"/>
              <a:t>Prompting</a:t>
            </a:r>
            <a:r>
              <a:rPr lang="de-DE" sz="600" dirty="0"/>
              <a:t> </a:t>
            </a:r>
            <a:r>
              <a:rPr lang="de-DE" sz="600" dirty="0" err="1"/>
              <a:t>for</a:t>
            </a:r>
            <a:r>
              <a:rPr lang="de-DE" sz="600" dirty="0"/>
              <a:t> </a:t>
            </a:r>
            <a:r>
              <a:rPr lang="de-DE" sz="600" dirty="0" err="1"/>
              <a:t>Subject</a:t>
            </a:r>
            <a:r>
              <a:rPr lang="de-DE" sz="600" dirty="0"/>
              <a:t> </a:t>
            </a:r>
            <a:r>
              <a:rPr lang="de-DE" sz="600" dirty="0" err="1"/>
              <a:t>Indexing</a:t>
            </a:r>
            <a:r>
              <a:rPr lang="de-DE" sz="600" dirty="0"/>
              <a:t> </a:t>
            </a:r>
            <a:r>
              <a:rPr lang="de-DE" sz="600" dirty="0" err="1"/>
              <a:t>of</a:t>
            </a:r>
            <a:r>
              <a:rPr lang="de-DE" sz="600" dirty="0"/>
              <a:t> German Medical Book </a:t>
            </a:r>
            <a:r>
              <a:rPr lang="de-DE" sz="600" dirty="0" err="1"/>
              <a:t>Titles</a:t>
            </a:r>
            <a:r>
              <a:rPr lang="de-DE" sz="600" dirty="0"/>
              <a:t>. </a:t>
            </a:r>
            <a:endParaRPr lang="de-DE" sz="600" dirty="0" smtClean="0"/>
          </a:p>
          <a:p>
            <a:r>
              <a:rPr lang="de-DE" sz="600" dirty="0"/>
              <a:t> </a:t>
            </a:r>
            <a:r>
              <a:rPr lang="de-DE" sz="600" dirty="0" smtClean="0"/>
              <a:t> </a:t>
            </a:r>
            <a:r>
              <a:rPr lang="de-DE" sz="600" dirty="0" smtClean="0">
                <a:hlinkClick r:id="rId3"/>
              </a:rPr>
              <a:t>https</a:t>
            </a:r>
            <a:r>
              <a:rPr lang="de-DE" sz="600" dirty="0">
                <a:hlinkClick r:id="rId3"/>
              </a:rPr>
              <a:t>://</a:t>
            </a:r>
            <a:r>
              <a:rPr lang="de-DE" sz="600" dirty="0" smtClean="0">
                <a:hlinkClick r:id="rId3"/>
              </a:rPr>
              <a:t>aclanthology.org/2024.konvens-main.16</a:t>
            </a:r>
            <a:endParaRPr lang="de-DE" sz="600" dirty="0" smtClean="0"/>
          </a:p>
          <a:p>
            <a:r>
              <a:rPr lang="de-DE" sz="600" baseline="30000" dirty="0" smtClean="0"/>
              <a:t>2</a:t>
            </a:r>
            <a:r>
              <a:rPr lang="de-DE" sz="600" dirty="0" smtClean="0"/>
              <a:t>Prototyp aus </a:t>
            </a:r>
            <a:r>
              <a:rPr lang="de-DE" sz="600" dirty="0"/>
              <a:t>dem </a:t>
            </a:r>
            <a:r>
              <a:rPr lang="de-DE" sz="600" dirty="0" smtClean="0"/>
              <a:t>DNB-KI-Projekt</a:t>
            </a:r>
            <a:r>
              <a:rPr lang="de-DE" sz="600" dirty="0"/>
              <a:t>: </a:t>
            </a:r>
            <a:endParaRPr lang="de-DE" sz="600" dirty="0" smtClean="0"/>
          </a:p>
          <a:p>
            <a:r>
              <a:rPr lang="de-DE" sz="600" dirty="0"/>
              <a:t> </a:t>
            </a:r>
            <a:r>
              <a:rPr lang="de-DE" sz="600" dirty="0" smtClean="0"/>
              <a:t> </a:t>
            </a:r>
            <a:r>
              <a:rPr lang="de-DE" sz="600" dirty="0" smtClean="0">
                <a:hlinkClick r:id="rId4"/>
              </a:rPr>
              <a:t>https</a:t>
            </a:r>
            <a:r>
              <a:rPr lang="de-DE" sz="600" dirty="0">
                <a:hlinkClick r:id="rId4"/>
              </a:rPr>
              <a:t>://</a:t>
            </a:r>
            <a:r>
              <a:rPr lang="de-DE" sz="600" dirty="0" smtClean="0">
                <a:hlinkClick r:id="rId4"/>
              </a:rPr>
              <a:t>github.com/deutsche-nationalbibliothek/semeval25_llmensemble</a:t>
            </a:r>
            <a:endParaRPr lang="de-DE" sz="600" dirty="0" smtClean="0"/>
          </a:p>
          <a:p>
            <a:endParaRPr lang="de-DE" sz="800" dirty="0"/>
          </a:p>
        </p:txBody>
      </p:sp>
    </p:spTree>
    <p:extLst>
      <p:ext uri="{BB962C8B-B14F-4D97-AF65-F5344CB8AC3E}">
        <p14:creationId xmlns:p14="http://schemas.microsoft.com/office/powerpoint/2010/main" val="1712246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ChangeArrowheads="1"/>
          </p:cNvSpPr>
          <p:nvPr/>
        </p:nvSpPr>
        <p:spPr bwMode="auto">
          <a:xfrm>
            <a:off x="287338" y="1"/>
            <a:ext cx="215900" cy="897563"/>
          </a:xfrm>
          <a:prstGeom prst="rect">
            <a:avLst/>
          </a:prstGeom>
          <a:solidFill>
            <a:srgbClr val="E62E2E"/>
          </a:solidFill>
          <a:ln w="9525">
            <a:noFill/>
            <a:miter lim="800000"/>
            <a:headEnd/>
            <a:tailEnd/>
          </a:ln>
        </p:spPr>
        <p:txBody>
          <a:bodyPr wrap="none" lIns="0" tIns="72000" rIns="0" bIns="0" anchor="ctr" anchorCtr="1"/>
          <a:lstStyle/>
          <a:p>
            <a:pPr algn="ctr"/>
            <a:fld id="{1F6877A1-CE93-4F03-87E7-6555A3C9C3C2}" type="slidenum">
              <a:rPr lang="de-DE" sz="1000" b="1"/>
              <a:pPr algn="ctr"/>
              <a:t>15</a:t>
            </a:fld>
            <a:endParaRPr lang="de-DE" sz="1000" b="1" dirty="0"/>
          </a:p>
        </p:txBody>
      </p:sp>
      <p:sp>
        <p:nvSpPr>
          <p:cNvPr id="2" name="Titel 1"/>
          <p:cNvSpPr>
            <a:spLocks noGrp="1"/>
          </p:cNvSpPr>
          <p:nvPr>
            <p:ph type="title"/>
          </p:nvPr>
        </p:nvSpPr>
        <p:spPr>
          <a:xfrm>
            <a:off x="684000" y="293688"/>
            <a:ext cx="8460000" cy="777600"/>
          </a:xfrm>
        </p:spPr>
        <p:txBody>
          <a:bodyPr/>
          <a:lstStyle/>
          <a:p>
            <a:r>
              <a:rPr lang="de-DE" dirty="0" smtClean="0"/>
              <a:t>Word Embedding - Weiterentwicklung </a:t>
            </a:r>
            <a:br>
              <a:rPr lang="de-DE" dirty="0" smtClean="0"/>
            </a:br>
            <a:r>
              <a:rPr lang="de-DE" dirty="0" smtClean="0"/>
              <a:t>des lexikalischen Ansatzes</a:t>
            </a:r>
            <a:endParaRPr lang="de-DE" dirty="0"/>
          </a:p>
        </p:txBody>
      </p:sp>
      <p:sp>
        <p:nvSpPr>
          <p:cNvPr id="3" name="Textfeld 2"/>
          <p:cNvSpPr txBox="1"/>
          <p:nvPr/>
        </p:nvSpPr>
        <p:spPr>
          <a:xfrm>
            <a:off x="339726" y="878136"/>
            <a:ext cx="5389776" cy="3754874"/>
          </a:xfrm>
          <a:prstGeom prst="rect">
            <a:avLst/>
          </a:prstGeom>
          <a:noFill/>
        </p:spPr>
        <p:txBody>
          <a:bodyPr wrap="square" rtlCol="0">
            <a:spAutoFit/>
          </a:bodyPr>
          <a:lstStyle/>
          <a:p>
            <a:pPr>
              <a:lnSpc>
                <a:spcPct val="110000"/>
              </a:lnSpc>
              <a:spcBef>
                <a:spcPts val="1200"/>
              </a:spcBef>
            </a:pPr>
            <a:endParaRPr lang="de-DE" b="1" dirty="0" smtClean="0"/>
          </a:p>
          <a:p>
            <a:pPr>
              <a:lnSpc>
                <a:spcPct val="110000"/>
              </a:lnSpc>
              <a:spcBef>
                <a:spcPts val="1200"/>
              </a:spcBef>
            </a:pPr>
            <a:r>
              <a:rPr lang="de-DE" b="1" dirty="0" smtClean="0"/>
              <a:t>Embedding-basiertes </a:t>
            </a:r>
            <a:r>
              <a:rPr lang="de-DE" b="1" dirty="0" err="1" smtClean="0"/>
              <a:t>Matching</a:t>
            </a:r>
            <a:r>
              <a:rPr lang="de-DE" b="1" dirty="0" smtClean="0"/>
              <a:t> (EBM)</a:t>
            </a:r>
          </a:p>
          <a:p>
            <a:pPr>
              <a:lnSpc>
                <a:spcPct val="110000"/>
              </a:lnSpc>
              <a:spcBef>
                <a:spcPts val="1200"/>
              </a:spcBef>
            </a:pPr>
            <a:r>
              <a:rPr lang="de-DE" b="1" dirty="0" smtClean="0"/>
              <a:t>Prototyp</a:t>
            </a:r>
            <a:r>
              <a:rPr lang="de-DE" b="1" baseline="30000" dirty="0" smtClean="0"/>
              <a:t> </a:t>
            </a:r>
            <a:r>
              <a:rPr lang="de-DE" b="1" dirty="0"/>
              <a:t>aus dem DNB-KI-Projekt</a:t>
            </a:r>
            <a:r>
              <a:rPr lang="de-DE" b="1" dirty="0" smtClean="0"/>
              <a:t>: </a:t>
            </a:r>
          </a:p>
          <a:p>
            <a:pPr marL="285750" indent="-285750">
              <a:lnSpc>
                <a:spcPct val="110000"/>
              </a:lnSpc>
              <a:spcBef>
                <a:spcPts val="1200"/>
              </a:spcBef>
              <a:buFont typeface="Symbol" panose="05050102010706020507" pitchFamily="18" charset="2"/>
              <a:buChar char="-"/>
            </a:pPr>
            <a:r>
              <a:rPr lang="de-DE" dirty="0"/>
              <a:t>Ersetzt das rein </a:t>
            </a:r>
            <a:r>
              <a:rPr lang="de-DE" dirty="0" err="1"/>
              <a:t>stringbasierte</a:t>
            </a:r>
            <a:r>
              <a:rPr lang="de-DE" dirty="0"/>
              <a:t> </a:t>
            </a:r>
            <a:r>
              <a:rPr lang="de-DE" dirty="0" err="1"/>
              <a:t>Matching</a:t>
            </a:r>
            <a:r>
              <a:rPr lang="de-DE" dirty="0"/>
              <a:t> des lexikalischen Ansatzes durch einen Vergleich von </a:t>
            </a:r>
            <a:r>
              <a:rPr lang="de-DE" dirty="0" err="1"/>
              <a:t>transformerbasierten</a:t>
            </a:r>
            <a:r>
              <a:rPr lang="de-DE" dirty="0"/>
              <a:t> Word-</a:t>
            </a:r>
            <a:r>
              <a:rPr lang="de-DE" dirty="0" err="1"/>
              <a:t>Embeddings</a:t>
            </a:r>
            <a:r>
              <a:rPr lang="de-DE" dirty="0" smtClean="0"/>
              <a:t>.</a:t>
            </a:r>
          </a:p>
          <a:p>
            <a:pPr marL="285750" indent="-285750">
              <a:lnSpc>
                <a:spcPct val="110000"/>
              </a:lnSpc>
              <a:spcBef>
                <a:spcPts val="1200"/>
              </a:spcBef>
              <a:buFont typeface="Symbol" panose="05050102010706020507" pitchFamily="18" charset="2"/>
              <a:buChar char="-"/>
            </a:pPr>
            <a:r>
              <a:rPr lang="de-DE" dirty="0" smtClean="0"/>
              <a:t>Berücksichtigt </a:t>
            </a:r>
            <a:r>
              <a:rPr lang="de-DE" dirty="0"/>
              <a:t>semantische Ähnlichkeit statt nur exakte Wortgleichheit (robust gegen Synonyme, Varianten, Tippfehler).</a:t>
            </a:r>
          </a:p>
        </p:txBody>
      </p:sp>
      <p:sp>
        <p:nvSpPr>
          <p:cNvPr id="7" name="Textfeld 6"/>
          <p:cNvSpPr txBox="1"/>
          <p:nvPr/>
        </p:nvSpPr>
        <p:spPr>
          <a:xfrm>
            <a:off x="5868966" y="4576268"/>
            <a:ext cx="3042821" cy="553998"/>
          </a:xfrm>
          <a:prstGeom prst="rect">
            <a:avLst/>
          </a:prstGeom>
          <a:noFill/>
        </p:spPr>
        <p:txBody>
          <a:bodyPr wrap="none" rtlCol="0">
            <a:spAutoFit/>
          </a:bodyPr>
          <a:lstStyle/>
          <a:p>
            <a:r>
              <a:rPr lang="en-GB" sz="700" baseline="30000" dirty="0" smtClean="0"/>
              <a:t>1</a:t>
            </a:r>
            <a:r>
              <a:rPr lang="en-GB" sz="700" dirty="0" smtClean="0"/>
              <a:t>Prototyp </a:t>
            </a:r>
            <a:r>
              <a:rPr lang="en-GB" sz="700" dirty="0" err="1" smtClean="0"/>
              <a:t>aus</a:t>
            </a:r>
            <a:r>
              <a:rPr lang="en-GB" sz="700" dirty="0" smtClean="0"/>
              <a:t> </a:t>
            </a:r>
            <a:r>
              <a:rPr lang="en-GB" sz="700" dirty="0" err="1" smtClean="0"/>
              <a:t>dem</a:t>
            </a:r>
            <a:r>
              <a:rPr lang="en-GB" sz="700" dirty="0" smtClean="0"/>
              <a:t> DNB-KI-</a:t>
            </a:r>
            <a:r>
              <a:rPr lang="en-GB" sz="700" dirty="0" err="1" smtClean="0"/>
              <a:t>Projekt</a:t>
            </a:r>
            <a:r>
              <a:rPr lang="en-GB" sz="700" dirty="0" smtClean="0"/>
              <a:t>: </a:t>
            </a:r>
          </a:p>
          <a:p>
            <a:r>
              <a:rPr lang="en-GB" sz="700" dirty="0" smtClean="0"/>
              <a:t>  </a:t>
            </a:r>
            <a:r>
              <a:rPr lang="en-GB" sz="700" dirty="0" smtClean="0">
                <a:hlinkClick r:id="rId3"/>
              </a:rPr>
              <a:t>https</a:t>
            </a:r>
            <a:r>
              <a:rPr lang="en-GB" sz="700" dirty="0">
                <a:hlinkClick r:id="rId3"/>
              </a:rPr>
              <a:t>://</a:t>
            </a:r>
            <a:r>
              <a:rPr lang="en-GB" sz="700" dirty="0" smtClean="0">
                <a:hlinkClick r:id="rId3"/>
              </a:rPr>
              <a:t>github.com/deutsche-nationalbibliothek/ebm4subjects</a:t>
            </a:r>
            <a:endParaRPr lang="en-GB" sz="700" dirty="0" smtClean="0"/>
          </a:p>
          <a:p>
            <a:endParaRPr lang="en-GB" sz="800" dirty="0"/>
          </a:p>
          <a:p>
            <a:endParaRPr lang="de-DE" sz="800" dirty="0"/>
          </a:p>
        </p:txBody>
      </p:sp>
      <p:pic>
        <p:nvPicPr>
          <p:cNvPr id="8" name="Grafik 7"/>
          <p:cNvPicPr>
            <a:picLocks noChangeAspect="1"/>
          </p:cNvPicPr>
          <p:nvPr/>
        </p:nvPicPr>
        <p:blipFill rotWithShape="1">
          <a:blip r:embed="rId4"/>
          <a:srcRect l="65945" t="15325"/>
          <a:stretch/>
        </p:blipFill>
        <p:spPr>
          <a:xfrm>
            <a:off x="6012160" y="1923678"/>
            <a:ext cx="2884762" cy="1800200"/>
          </a:xfrm>
          <a:prstGeom prst="rect">
            <a:avLst/>
          </a:prstGeom>
        </p:spPr>
      </p:pic>
    </p:spTree>
    <p:extLst>
      <p:ext uri="{BB962C8B-B14F-4D97-AF65-F5344CB8AC3E}">
        <p14:creationId xmlns:p14="http://schemas.microsoft.com/office/powerpoint/2010/main" val="26487150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nhaltsplatzhalter 7"/>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87338" y="1140264"/>
            <a:ext cx="8461375" cy="2646114"/>
          </a:xfrm>
        </p:spPr>
      </p:pic>
      <p:sp>
        <p:nvSpPr>
          <p:cNvPr id="4" name="Titel 3"/>
          <p:cNvSpPr>
            <a:spLocks noGrp="1"/>
          </p:cNvSpPr>
          <p:nvPr>
            <p:ph type="title"/>
          </p:nvPr>
        </p:nvSpPr>
        <p:spPr>
          <a:xfrm>
            <a:off x="684000" y="317494"/>
            <a:ext cx="8460000" cy="777600"/>
          </a:xfrm>
        </p:spPr>
        <p:txBody>
          <a:bodyPr/>
          <a:lstStyle/>
          <a:p>
            <a:r>
              <a:rPr lang="en-US" sz="2800" dirty="0" err="1" smtClean="0"/>
              <a:t>Vergleich</a:t>
            </a:r>
            <a:r>
              <a:rPr lang="en-US" sz="2800" dirty="0" smtClean="0"/>
              <a:t> qualitative </a:t>
            </a:r>
            <a:r>
              <a:rPr lang="en-US" sz="2800" dirty="0" err="1"/>
              <a:t>Bewertung</a:t>
            </a:r>
            <a:r>
              <a:rPr lang="de-DE" dirty="0" smtClean="0"/>
              <a:t/>
            </a:r>
            <a:br>
              <a:rPr lang="de-DE" dirty="0" smtClean="0"/>
            </a:br>
            <a:endParaRPr lang="en-GB" dirty="0"/>
          </a:p>
        </p:txBody>
      </p:sp>
      <p:sp>
        <p:nvSpPr>
          <p:cNvPr id="6" name="Textfeld 5"/>
          <p:cNvSpPr txBox="1"/>
          <p:nvPr/>
        </p:nvSpPr>
        <p:spPr>
          <a:xfrm>
            <a:off x="379096" y="3901301"/>
            <a:ext cx="8640762" cy="1077218"/>
          </a:xfrm>
          <a:prstGeom prst="rect">
            <a:avLst/>
          </a:prstGeom>
          <a:noFill/>
        </p:spPr>
        <p:txBody>
          <a:bodyPr wrap="square" rtlCol="0">
            <a:spAutoFit/>
          </a:bodyPr>
          <a:lstStyle/>
          <a:p>
            <a:r>
              <a:rPr lang="de-DE" sz="1600" dirty="0">
                <a:solidFill>
                  <a:schemeClr val="bg2"/>
                </a:solidFill>
              </a:rPr>
              <a:t>Jedes Verfahren wurde auf einem </a:t>
            </a:r>
            <a:r>
              <a:rPr lang="de-DE" sz="1600" dirty="0" err="1">
                <a:solidFill>
                  <a:schemeClr val="bg2"/>
                </a:solidFill>
              </a:rPr>
              <a:t>Testset</a:t>
            </a:r>
            <a:r>
              <a:rPr lang="de-DE" sz="1600" dirty="0">
                <a:solidFill>
                  <a:schemeClr val="bg2"/>
                </a:solidFill>
              </a:rPr>
              <a:t> von ca. 1.100 deutschsprachigen wissenschaftlichen Texten intellektuell durch Fachreferent*innen evaluiert. Bewertet wurden die Top-5-Schlagwortvorschläge pro Dokument und Verfahren mit einer 4-stufigen </a:t>
            </a:r>
            <a:r>
              <a:rPr lang="de-DE" sz="1600" dirty="0" smtClean="0">
                <a:solidFill>
                  <a:schemeClr val="bg2"/>
                </a:solidFill>
              </a:rPr>
              <a:t>Bewertungsskala. </a:t>
            </a:r>
            <a:endParaRPr lang="en-GB" sz="1600" dirty="0">
              <a:solidFill>
                <a:schemeClr val="bg2"/>
              </a:solidFill>
            </a:endParaRPr>
          </a:p>
        </p:txBody>
      </p:sp>
      <p:sp>
        <p:nvSpPr>
          <p:cNvPr id="7" name="Rectangle 4"/>
          <p:cNvSpPr>
            <a:spLocks noChangeArrowheads="1"/>
          </p:cNvSpPr>
          <p:nvPr/>
        </p:nvSpPr>
        <p:spPr bwMode="auto">
          <a:xfrm>
            <a:off x="287338" y="1"/>
            <a:ext cx="215900" cy="897563"/>
          </a:xfrm>
          <a:prstGeom prst="rect">
            <a:avLst/>
          </a:prstGeom>
          <a:solidFill>
            <a:srgbClr val="E62E2E"/>
          </a:solidFill>
          <a:ln w="9525">
            <a:noFill/>
            <a:miter lim="800000"/>
            <a:headEnd/>
            <a:tailEnd/>
          </a:ln>
        </p:spPr>
        <p:txBody>
          <a:bodyPr wrap="none" lIns="0" tIns="72000" rIns="0" bIns="0" anchor="ctr" anchorCtr="1"/>
          <a:lstStyle/>
          <a:p>
            <a:pPr algn="ctr"/>
            <a:fld id="{1F6877A1-CE93-4F03-87E7-6555A3C9C3C2}" type="slidenum">
              <a:rPr lang="de-DE" sz="1000" b="1"/>
              <a:pPr algn="ctr"/>
              <a:t>16</a:t>
            </a:fld>
            <a:endParaRPr lang="de-DE" sz="1000" b="1" dirty="0"/>
          </a:p>
        </p:txBody>
      </p:sp>
      <p:sp>
        <p:nvSpPr>
          <p:cNvPr id="10" name="Rechteck 9"/>
          <p:cNvSpPr/>
          <p:nvPr/>
        </p:nvSpPr>
        <p:spPr>
          <a:xfrm>
            <a:off x="2146733" y="1168070"/>
            <a:ext cx="3240360" cy="234026"/>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Titeldaten</a:t>
            </a:r>
          </a:p>
        </p:txBody>
      </p:sp>
      <p:sp>
        <p:nvSpPr>
          <p:cNvPr id="11" name="Rechteck 10"/>
          <p:cNvSpPr/>
          <p:nvPr/>
        </p:nvSpPr>
        <p:spPr>
          <a:xfrm>
            <a:off x="5442601" y="1168070"/>
            <a:ext cx="3240360" cy="234026"/>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Volltexte</a:t>
            </a:r>
          </a:p>
        </p:txBody>
      </p:sp>
    </p:spTree>
    <p:extLst>
      <p:ext uri="{BB962C8B-B14F-4D97-AF65-F5344CB8AC3E}">
        <p14:creationId xmlns:p14="http://schemas.microsoft.com/office/powerpoint/2010/main" val="4965258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nhaltsplatzhalter 2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5157" y="1059582"/>
            <a:ext cx="9036495" cy="3946651"/>
          </a:xfrm>
        </p:spPr>
      </p:pic>
      <p:sp>
        <p:nvSpPr>
          <p:cNvPr id="6" name="Rectangle 3"/>
          <p:cNvSpPr>
            <a:spLocks noChangeArrowheads="1"/>
          </p:cNvSpPr>
          <p:nvPr/>
        </p:nvSpPr>
        <p:spPr bwMode="auto">
          <a:xfrm>
            <a:off x="287338" y="1"/>
            <a:ext cx="215900" cy="897563"/>
          </a:xfrm>
          <a:prstGeom prst="rect">
            <a:avLst/>
          </a:prstGeom>
          <a:solidFill>
            <a:srgbClr val="A4B900"/>
          </a:solidFill>
          <a:ln w="9525">
            <a:noFill/>
            <a:miter lim="800000"/>
            <a:headEnd/>
            <a:tailEnd/>
          </a:ln>
        </p:spPr>
        <p:txBody>
          <a:bodyPr wrap="none" lIns="0" tIns="72000" rIns="0" bIns="0" anchor="ctr" anchorCtr="1"/>
          <a:lstStyle/>
          <a:p>
            <a:pPr algn="ctr"/>
            <a:fld id="{C9B14742-FF91-4173-BD01-398BF8230A4C}" type="slidenum">
              <a:rPr lang="de-DE" sz="1000" b="1"/>
              <a:pPr algn="ctr"/>
              <a:t>17</a:t>
            </a:fld>
            <a:endParaRPr lang="de-DE" sz="1000" b="1" dirty="0"/>
          </a:p>
        </p:txBody>
      </p:sp>
      <p:sp>
        <p:nvSpPr>
          <p:cNvPr id="11" name="Textfeld 10"/>
          <p:cNvSpPr txBox="1"/>
          <p:nvPr/>
        </p:nvSpPr>
        <p:spPr>
          <a:xfrm>
            <a:off x="6096564" y="4787917"/>
            <a:ext cx="3929147" cy="538609"/>
          </a:xfrm>
          <a:prstGeom prst="rect">
            <a:avLst/>
          </a:prstGeom>
          <a:noFill/>
        </p:spPr>
        <p:txBody>
          <a:bodyPr wrap="square" rtlCol="0">
            <a:spAutoFit/>
          </a:bodyPr>
          <a:lstStyle/>
          <a:p>
            <a:r>
              <a:rPr lang="de-DE" sz="900" dirty="0">
                <a:solidFill>
                  <a:schemeClr val="bg2">
                    <a:lumMod val="60000"/>
                    <a:lumOff val="40000"/>
                  </a:schemeClr>
                </a:solidFill>
              </a:rPr>
              <a:t>Evaluation auf getrennten </a:t>
            </a:r>
            <a:r>
              <a:rPr lang="de-DE" sz="900" dirty="0" smtClean="0">
                <a:solidFill>
                  <a:schemeClr val="bg2">
                    <a:lumMod val="60000"/>
                    <a:lumOff val="40000"/>
                  </a:schemeClr>
                </a:solidFill>
              </a:rPr>
              <a:t>Test-Sets </a:t>
            </a:r>
            <a:r>
              <a:rPr lang="de-DE" sz="900" dirty="0">
                <a:solidFill>
                  <a:schemeClr val="bg2">
                    <a:lumMod val="60000"/>
                    <a:lumOff val="40000"/>
                  </a:schemeClr>
                </a:solidFill>
              </a:rPr>
              <a:t>pro Verfahren</a:t>
            </a:r>
            <a:endParaRPr lang="en-GB" sz="900" dirty="0">
              <a:solidFill>
                <a:schemeClr val="bg2">
                  <a:lumMod val="60000"/>
                  <a:lumOff val="40000"/>
                </a:schemeClr>
              </a:solidFill>
            </a:endParaRPr>
          </a:p>
          <a:p>
            <a:r>
              <a:rPr lang="de-DE" sz="900" dirty="0" smtClean="0">
                <a:solidFill>
                  <a:schemeClr val="bg2">
                    <a:lumMod val="60000"/>
                    <a:lumOff val="40000"/>
                  </a:schemeClr>
                </a:solidFill>
              </a:rPr>
              <a:t>Evaluations Task: Volltext-Beschlagwortung</a:t>
            </a:r>
          </a:p>
          <a:p>
            <a:endParaRPr lang="en-GB" sz="1100" dirty="0">
              <a:solidFill>
                <a:schemeClr val="bg2">
                  <a:lumMod val="60000"/>
                  <a:lumOff val="40000"/>
                </a:schemeClr>
              </a:solidFill>
            </a:endParaRPr>
          </a:p>
        </p:txBody>
      </p:sp>
      <p:sp>
        <p:nvSpPr>
          <p:cNvPr id="25" name="Titel 1"/>
          <p:cNvSpPr>
            <a:spLocks noGrp="1"/>
          </p:cNvSpPr>
          <p:nvPr>
            <p:ph type="title"/>
          </p:nvPr>
        </p:nvSpPr>
        <p:spPr>
          <a:xfrm>
            <a:off x="684000" y="226046"/>
            <a:ext cx="8460000" cy="777600"/>
          </a:xfrm>
        </p:spPr>
        <p:txBody>
          <a:bodyPr/>
          <a:lstStyle/>
          <a:p>
            <a:r>
              <a:rPr lang="de-DE" sz="2400" dirty="0" smtClean="0"/>
              <a:t>Vergleich</a:t>
            </a:r>
            <a:r>
              <a:rPr lang="en-US" sz="2400" dirty="0" smtClean="0"/>
              <a:t> </a:t>
            </a:r>
            <a:r>
              <a:rPr lang="de-DE" sz="2400" dirty="0" smtClean="0"/>
              <a:t>Ergebnisse</a:t>
            </a:r>
            <a:r>
              <a:rPr lang="en-US" sz="2400" dirty="0" smtClean="0"/>
              <a:t> </a:t>
            </a:r>
            <a:r>
              <a:rPr lang="de-DE" sz="2400" dirty="0" smtClean="0"/>
              <a:t>nach</a:t>
            </a:r>
            <a:r>
              <a:rPr lang="en-US" sz="2400" dirty="0" smtClean="0"/>
              <a:t> </a:t>
            </a:r>
            <a:r>
              <a:rPr lang="de-DE" sz="2400" dirty="0" smtClean="0"/>
              <a:t>Sachgruppe</a:t>
            </a:r>
            <a:r>
              <a:rPr lang="en-US" sz="2400" dirty="0" smtClean="0"/>
              <a:t> -</a:t>
            </a:r>
            <a:br>
              <a:rPr lang="en-US" sz="2400" dirty="0" smtClean="0"/>
            </a:br>
            <a:r>
              <a:rPr lang="en-US" sz="2400" dirty="0" smtClean="0"/>
              <a:t>qualitative </a:t>
            </a:r>
            <a:r>
              <a:rPr lang="de-DE" sz="2400" dirty="0" smtClean="0"/>
              <a:t>Bewertung</a:t>
            </a:r>
            <a:endParaRPr lang="de-DE" sz="2400" dirty="0"/>
          </a:p>
        </p:txBody>
      </p:sp>
    </p:spTree>
    <p:extLst>
      <p:ext uri="{BB962C8B-B14F-4D97-AF65-F5344CB8AC3E}">
        <p14:creationId xmlns:p14="http://schemas.microsoft.com/office/powerpoint/2010/main" val="31849297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nhaltsplatzhalter 2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5157" y="1059582"/>
            <a:ext cx="9036495" cy="3946651"/>
          </a:xfrm>
        </p:spPr>
      </p:pic>
      <p:sp>
        <p:nvSpPr>
          <p:cNvPr id="6" name="Rectangle 3"/>
          <p:cNvSpPr>
            <a:spLocks noChangeArrowheads="1"/>
          </p:cNvSpPr>
          <p:nvPr/>
        </p:nvSpPr>
        <p:spPr bwMode="auto">
          <a:xfrm>
            <a:off x="287338" y="1"/>
            <a:ext cx="215900" cy="897563"/>
          </a:xfrm>
          <a:prstGeom prst="rect">
            <a:avLst/>
          </a:prstGeom>
          <a:solidFill>
            <a:srgbClr val="A4B900"/>
          </a:solidFill>
          <a:ln w="9525">
            <a:noFill/>
            <a:miter lim="800000"/>
            <a:headEnd/>
            <a:tailEnd/>
          </a:ln>
        </p:spPr>
        <p:txBody>
          <a:bodyPr wrap="none" lIns="0" tIns="72000" rIns="0" bIns="0" anchor="ctr" anchorCtr="1"/>
          <a:lstStyle/>
          <a:p>
            <a:pPr algn="ctr"/>
            <a:fld id="{C9B14742-FF91-4173-BD01-398BF8230A4C}" type="slidenum">
              <a:rPr lang="de-DE" sz="1000" b="1"/>
              <a:pPr algn="ctr"/>
              <a:t>18</a:t>
            </a:fld>
            <a:endParaRPr lang="de-DE" sz="1000" b="1" dirty="0"/>
          </a:p>
        </p:txBody>
      </p:sp>
      <p:sp>
        <p:nvSpPr>
          <p:cNvPr id="11" name="Textfeld 10"/>
          <p:cNvSpPr txBox="1"/>
          <p:nvPr/>
        </p:nvSpPr>
        <p:spPr>
          <a:xfrm>
            <a:off x="6096564" y="4787917"/>
            <a:ext cx="3929147" cy="538609"/>
          </a:xfrm>
          <a:prstGeom prst="rect">
            <a:avLst/>
          </a:prstGeom>
          <a:noFill/>
        </p:spPr>
        <p:txBody>
          <a:bodyPr wrap="square" rtlCol="0">
            <a:spAutoFit/>
          </a:bodyPr>
          <a:lstStyle/>
          <a:p>
            <a:r>
              <a:rPr lang="de-DE" sz="900" dirty="0">
                <a:solidFill>
                  <a:schemeClr val="bg2">
                    <a:lumMod val="60000"/>
                    <a:lumOff val="40000"/>
                  </a:schemeClr>
                </a:solidFill>
              </a:rPr>
              <a:t>Evaluation auf getrennten </a:t>
            </a:r>
            <a:r>
              <a:rPr lang="de-DE" sz="900" dirty="0" smtClean="0">
                <a:solidFill>
                  <a:schemeClr val="bg2">
                    <a:lumMod val="60000"/>
                    <a:lumOff val="40000"/>
                  </a:schemeClr>
                </a:solidFill>
              </a:rPr>
              <a:t>Test-Sets </a:t>
            </a:r>
            <a:r>
              <a:rPr lang="de-DE" sz="900" dirty="0">
                <a:solidFill>
                  <a:schemeClr val="bg2">
                    <a:lumMod val="60000"/>
                    <a:lumOff val="40000"/>
                  </a:schemeClr>
                </a:solidFill>
              </a:rPr>
              <a:t>pro Verfahren</a:t>
            </a:r>
            <a:endParaRPr lang="en-GB" sz="900" dirty="0">
              <a:solidFill>
                <a:schemeClr val="bg2">
                  <a:lumMod val="60000"/>
                  <a:lumOff val="40000"/>
                </a:schemeClr>
              </a:solidFill>
            </a:endParaRPr>
          </a:p>
          <a:p>
            <a:r>
              <a:rPr lang="de-DE" sz="900" dirty="0" smtClean="0">
                <a:solidFill>
                  <a:schemeClr val="bg2">
                    <a:lumMod val="60000"/>
                    <a:lumOff val="40000"/>
                  </a:schemeClr>
                </a:solidFill>
              </a:rPr>
              <a:t>Evaluations Task: Volltext-Beschlagwortung</a:t>
            </a:r>
          </a:p>
          <a:p>
            <a:endParaRPr lang="en-GB" sz="1100" dirty="0">
              <a:solidFill>
                <a:schemeClr val="bg2">
                  <a:lumMod val="60000"/>
                  <a:lumOff val="40000"/>
                </a:schemeClr>
              </a:solidFill>
            </a:endParaRPr>
          </a:p>
        </p:txBody>
      </p:sp>
      <p:grpSp>
        <p:nvGrpSpPr>
          <p:cNvPr id="44" name="Gruppieren 43"/>
          <p:cNvGrpSpPr/>
          <p:nvPr/>
        </p:nvGrpSpPr>
        <p:grpSpPr>
          <a:xfrm>
            <a:off x="3995936" y="1841679"/>
            <a:ext cx="5052532" cy="2135585"/>
            <a:chOff x="3995936" y="1841679"/>
            <a:chExt cx="5052532" cy="2135585"/>
          </a:xfrm>
        </p:grpSpPr>
        <p:sp>
          <p:nvSpPr>
            <p:cNvPr id="19" name="Ellipse 18"/>
            <p:cNvSpPr/>
            <p:nvPr/>
          </p:nvSpPr>
          <p:spPr>
            <a:xfrm>
              <a:off x="7297093" y="3396809"/>
              <a:ext cx="864096" cy="58045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Ellipse 25"/>
            <p:cNvSpPr/>
            <p:nvPr/>
          </p:nvSpPr>
          <p:spPr>
            <a:xfrm>
              <a:off x="3995936" y="1841679"/>
              <a:ext cx="864096" cy="58045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Ellipse 26"/>
            <p:cNvSpPr/>
            <p:nvPr/>
          </p:nvSpPr>
          <p:spPr>
            <a:xfrm>
              <a:off x="8184372" y="3298394"/>
              <a:ext cx="864096" cy="58045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49" name="Gruppieren 48"/>
          <p:cNvGrpSpPr/>
          <p:nvPr/>
        </p:nvGrpSpPr>
        <p:grpSpPr>
          <a:xfrm>
            <a:off x="899592" y="1491630"/>
            <a:ext cx="6829549" cy="2232714"/>
            <a:chOff x="899592" y="1491630"/>
            <a:chExt cx="6829549" cy="2232714"/>
          </a:xfrm>
        </p:grpSpPr>
        <p:sp>
          <p:nvSpPr>
            <p:cNvPr id="8" name="Pfeil nach unten 7"/>
            <p:cNvSpPr/>
            <p:nvPr/>
          </p:nvSpPr>
          <p:spPr>
            <a:xfrm>
              <a:off x="7668344" y="1568165"/>
              <a:ext cx="60797" cy="15714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Pfeil nach unten 8"/>
            <p:cNvSpPr/>
            <p:nvPr/>
          </p:nvSpPr>
          <p:spPr>
            <a:xfrm>
              <a:off x="6804248" y="3567199"/>
              <a:ext cx="60797" cy="15714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Pfeil nach unten 12"/>
            <p:cNvSpPr/>
            <p:nvPr/>
          </p:nvSpPr>
          <p:spPr>
            <a:xfrm>
              <a:off x="899592" y="1491630"/>
              <a:ext cx="60797" cy="15714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Pfeil nach unten 13"/>
            <p:cNvSpPr/>
            <p:nvPr/>
          </p:nvSpPr>
          <p:spPr>
            <a:xfrm>
              <a:off x="3419872" y="3219822"/>
              <a:ext cx="60797" cy="15714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Pfeil nach unten 14"/>
            <p:cNvSpPr/>
            <p:nvPr/>
          </p:nvSpPr>
          <p:spPr>
            <a:xfrm>
              <a:off x="1763688" y="3219822"/>
              <a:ext cx="60797" cy="15714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1" name="Pfeil nach unten 40"/>
            <p:cNvSpPr/>
            <p:nvPr/>
          </p:nvSpPr>
          <p:spPr>
            <a:xfrm>
              <a:off x="3419871" y="1706908"/>
              <a:ext cx="60797" cy="15714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2" name="Pfeil nach unten 41"/>
            <p:cNvSpPr/>
            <p:nvPr/>
          </p:nvSpPr>
          <p:spPr>
            <a:xfrm>
              <a:off x="5117666" y="1528600"/>
              <a:ext cx="60797" cy="15714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48" name="Gruppieren 47"/>
          <p:cNvGrpSpPr/>
          <p:nvPr/>
        </p:nvGrpSpPr>
        <p:grpSpPr>
          <a:xfrm>
            <a:off x="2318948" y="1442708"/>
            <a:ext cx="5039615" cy="2514714"/>
            <a:chOff x="2318948" y="1442708"/>
            <a:chExt cx="5039615" cy="2514714"/>
          </a:xfrm>
        </p:grpSpPr>
        <p:sp>
          <p:nvSpPr>
            <p:cNvPr id="45" name="Ellipse 44"/>
            <p:cNvSpPr/>
            <p:nvPr/>
          </p:nvSpPr>
          <p:spPr>
            <a:xfrm>
              <a:off x="2318948" y="1725310"/>
              <a:ext cx="864096" cy="58045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Ellipse 45"/>
            <p:cNvSpPr/>
            <p:nvPr/>
          </p:nvSpPr>
          <p:spPr>
            <a:xfrm>
              <a:off x="6494467" y="1442708"/>
              <a:ext cx="864096" cy="58045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7" name="Ellipse 46"/>
            <p:cNvSpPr/>
            <p:nvPr/>
          </p:nvSpPr>
          <p:spPr>
            <a:xfrm>
              <a:off x="4769784" y="3376967"/>
              <a:ext cx="864096" cy="58045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5" name="Titel 1"/>
          <p:cNvSpPr>
            <a:spLocks noGrp="1"/>
          </p:cNvSpPr>
          <p:nvPr>
            <p:ph type="title"/>
          </p:nvPr>
        </p:nvSpPr>
        <p:spPr>
          <a:xfrm>
            <a:off x="684000" y="226046"/>
            <a:ext cx="8460000" cy="777600"/>
          </a:xfrm>
        </p:spPr>
        <p:txBody>
          <a:bodyPr/>
          <a:lstStyle/>
          <a:p>
            <a:r>
              <a:rPr lang="de-DE" sz="2400" dirty="0" smtClean="0"/>
              <a:t>Vergleich</a:t>
            </a:r>
            <a:r>
              <a:rPr lang="en-US" sz="2400" dirty="0" smtClean="0"/>
              <a:t> </a:t>
            </a:r>
            <a:r>
              <a:rPr lang="de-DE" sz="2400" dirty="0" smtClean="0"/>
              <a:t>Ergebnisse</a:t>
            </a:r>
            <a:r>
              <a:rPr lang="en-US" sz="2400" dirty="0" smtClean="0"/>
              <a:t> </a:t>
            </a:r>
            <a:r>
              <a:rPr lang="de-DE" sz="2400" dirty="0" smtClean="0"/>
              <a:t>nach</a:t>
            </a:r>
            <a:r>
              <a:rPr lang="en-US" sz="2400" dirty="0" smtClean="0"/>
              <a:t> </a:t>
            </a:r>
            <a:r>
              <a:rPr lang="de-DE" sz="2400" dirty="0" smtClean="0"/>
              <a:t>Sachgruppe</a:t>
            </a:r>
            <a:r>
              <a:rPr lang="en-US" sz="2400" dirty="0" smtClean="0"/>
              <a:t> -</a:t>
            </a:r>
            <a:br>
              <a:rPr lang="en-US" sz="2400" dirty="0" smtClean="0"/>
            </a:br>
            <a:r>
              <a:rPr lang="en-US" sz="2400" dirty="0" smtClean="0"/>
              <a:t>qualitative </a:t>
            </a:r>
            <a:r>
              <a:rPr lang="de-DE" sz="2400" dirty="0" smtClean="0"/>
              <a:t>Bewertung</a:t>
            </a:r>
            <a:endParaRPr lang="de-DE" sz="2400" dirty="0"/>
          </a:p>
        </p:txBody>
      </p:sp>
    </p:spTree>
    <p:extLst>
      <p:ext uri="{BB962C8B-B14F-4D97-AF65-F5344CB8AC3E}">
        <p14:creationId xmlns:p14="http://schemas.microsoft.com/office/powerpoint/2010/main" val="3774495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49"/>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4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44"/>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4"/>
          <p:cNvSpPr>
            <a:spLocks noChangeArrowheads="1"/>
          </p:cNvSpPr>
          <p:nvPr/>
        </p:nvSpPr>
        <p:spPr bwMode="auto">
          <a:xfrm>
            <a:off x="287338" y="0"/>
            <a:ext cx="215900" cy="896400"/>
          </a:xfrm>
          <a:prstGeom prst="rect">
            <a:avLst/>
          </a:prstGeom>
          <a:solidFill>
            <a:srgbClr val="A4B900"/>
          </a:solidFill>
          <a:ln w="9525">
            <a:noFill/>
            <a:miter lim="800000"/>
            <a:headEnd/>
            <a:tailEnd/>
          </a:ln>
        </p:spPr>
        <p:txBody>
          <a:bodyPr wrap="none" lIns="0" tIns="72000" rIns="0" bIns="0" anchor="ctr" anchorCtr="1"/>
          <a:lstStyle/>
          <a:p>
            <a:pPr algn="ctr"/>
            <a:fld id="{FB9A5C09-60F7-4597-AA13-EB7B3B3D1FF2}" type="slidenum">
              <a:rPr lang="de-DE" sz="1000" b="1"/>
              <a:pPr algn="ctr"/>
              <a:t>19</a:t>
            </a:fld>
            <a:endParaRPr lang="de-DE" sz="1000" b="1"/>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1269668022"/>
              </p:ext>
            </p:extLst>
          </p:nvPr>
        </p:nvGraphicFramePr>
        <p:xfrm>
          <a:off x="93088" y="930969"/>
          <a:ext cx="8965650" cy="3809200"/>
        </p:xfrm>
        <a:graphic>
          <a:graphicData uri="http://schemas.openxmlformats.org/drawingml/2006/table">
            <a:tbl>
              <a:tblPr firstRow="1" bandRow="1">
                <a:tableStyleId>{21E4AEA4-8DFA-4A89-87EB-49C32662AFE0}</a:tableStyleId>
              </a:tblPr>
              <a:tblGrid>
                <a:gridCol w="1008432">
                  <a:extLst>
                    <a:ext uri="{9D8B030D-6E8A-4147-A177-3AD203B41FA5}">
                      <a16:colId xmlns:a16="http://schemas.microsoft.com/office/drawing/2014/main" val="4292622961"/>
                    </a:ext>
                  </a:extLst>
                </a:gridCol>
                <a:gridCol w="1326203">
                  <a:extLst>
                    <a:ext uri="{9D8B030D-6E8A-4147-A177-3AD203B41FA5}">
                      <a16:colId xmlns:a16="http://schemas.microsoft.com/office/drawing/2014/main" val="3802777562"/>
                    </a:ext>
                  </a:extLst>
                </a:gridCol>
                <a:gridCol w="1193757">
                  <a:extLst>
                    <a:ext uri="{9D8B030D-6E8A-4147-A177-3AD203B41FA5}">
                      <a16:colId xmlns:a16="http://schemas.microsoft.com/office/drawing/2014/main" val="615937435"/>
                    </a:ext>
                  </a:extLst>
                </a:gridCol>
                <a:gridCol w="1296464">
                  <a:extLst>
                    <a:ext uri="{9D8B030D-6E8A-4147-A177-3AD203B41FA5}">
                      <a16:colId xmlns:a16="http://schemas.microsoft.com/office/drawing/2014/main" val="1473585617"/>
                    </a:ext>
                  </a:extLst>
                </a:gridCol>
                <a:gridCol w="1152128">
                  <a:extLst>
                    <a:ext uri="{9D8B030D-6E8A-4147-A177-3AD203B41FA5}">
                      <a16:colId xmlns:a16="http://schemas.microsoft.com/office/drawing/2014/main" val="2866237593"/>
                    </a:ext>
                  </a:extLst>
                </a:gridCol>
                <a:gridCol w="1512168">
                  <a:extLst>
                    <a:ext uri="{9D8B030D-6E8A-4147-A177-3AD203B41FA5}">
                      <a16:colId xmlns:a16="http://schemas.microsoft.com/office/drawing/2014/main" val="2787267941"/>
                    </a:ext>
                  </a:extLst>
                </a:gridCol>
                <a:gridCol w="1476498">
                  <a:extLst>
                    <a:ext uri="{9D8B030D-6E8A-4147-A177-3AD203B41FA5}">
                      <a16:colId xmlns:a16="http://schemas.microsoft.com/office/drawing/2014/main" val="1781855262"/>
                    </a:ext>
                  </a:extLst>
                </a:gridCol>
              </a:tblGrid>
              <a:tr h="912956">
                <a:tc>
                  <a:txBody>
                    <a:bodyPr/>
                    <a:lstStyle/>
                    <a:p>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r>
                        <a:rPr lang="de-DE" sz="1000" dirty="0" smtClean="0">
                          <a:solidFill>
                            <a:schemeClr val="tx1"/>
                          </a:solidFill>
                        </a:rPr>
                        <a:t>Trainings-aufwand mit eigenen Daten</a:t>
                      </a:r>
                      <a:endParaRPr lang="de-DE"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000" dirty="0" smtClean="0">
                          <a:solidFill>
                            <a:schemeClr val="tx1"/>
                          </a:solidFill>
                        </a:rPr>
                        <a:t>Inferenz-kosten (im Live-Einsatz)</a:t>
                      </a:r>
                    </a:p>
                    <a:p>
                      <a:endParaRPr lang="de-DE"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000" dirty="0" smtClean="0">
                          <a:solidFill>
                            <a:schemeClr val="tx1"/>
                          </a:solidFill>
                        </a:rPr>
                        <a:t>Vorhersage seltener und bislang nicht verwendeter Schlagwörter</a:t>
                      </a:r>
                      <a:endParaRPr lang="en-US" sz="1000" noProof="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r>
                        <a:rPr lang="de-DE" sz="1000" dirty="0" smtClean="0">
                          <a:solidFill>
                            <a:schemeClr val="tx1"/>
                          </a:solidFill>
                        </a:rPr>
                        <a:t>Verarbeitung langer Texte</a:t>
                      </a:r>
                      <a:endParaRPr lang="de-DE"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r>
                        <a:rPr lang="en-US" sz="1000" noProof="0" dirty="0" err="1" smtClean="0">
                          <a:solidFill>
                            <a:schemeClr val="tx1"/>
                          </a:solidFill>
                        </a:rPr>
                        <a:t>Disambiguierung</a:t>
                      </a:r>
                      <a:endParaRPr lang="en-US" sz="1000" noProof="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tc>
                  <a:txBody>
                    <a:bodyPr/>
                    <a:lstStyle/>
                    <a:p>
                      <a:r>
                        <a:rPr lang="en-US" sz="1000" noProof="0" dirty="0" err="1" smtClean="0">
                          <a:solidFill>
                            <a:schemeClr val="tx1"/>
                          </a:solidFill>
                        </a:rPr>
                        <a:t>Generalisierung</a:t>
                      </a:r>
                      <a:endParaRPr lang="en-US" sz="1000" noProof="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60000"/>
                        <a:lumOff val="40000"/>
                      </a:schemeClr>
                    </a:solidFill>
                  </a:tcPr>
                </a:tc>
                <a:extLst>
                  <a:ext uri="{0D108BD9-81ED-4DB2-BD59-A6C34878D82A}">
                    <a16:rowId xmlns:a16="http://schemas.microsoft.com/office/drawing/2014/main" val="2124023811"/>
                  </a:ext>
                </a:extLst>
              </a:tr>
              <a:tr h="586901">
                <a:tc>
                  <a:txBody>
                    <a:bodyPr/>
                    <a:lstStyle/>
                    <a:p>
                      <a:r>
                        <a:rPr lang="en-US" sz="1000" noProof="0" dirty="0" smtClean="0"/>
                        <a:t>Omikuji</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9A99"/>
                    </a:solidFill>
                  </a:tcPr>
                </a:tc>
                <a:tc>
                  <a:txBody>
                    <a:bodyPr/>
                    <a:lstStyle/>
                    <a:p>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900"/>
                    </a:solidFill>
                  </a:tcPr>
                </a:tc>
                <a:tc>
                  <a:txBody>
                    <a:bodyPr/>
                    <a:lstStyle/>
                    <a:p>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31A1C"/>
                    </a:solidFill>
                  </a:tcPr>
                </a:tc>
                <a:tc>
                  <a:txBody>
                    <a:bodyPr/>
                    <a:lstStyle/>
                    <a:p>
                      <a:r>
                        <a:rPr lang="en-US" sz="1000" noProof="0" dirty="0" smtClean="0"/>
                        <a:t>+</a:t>
                      </a:r>
                      <a:r>
                        <a:rPr lang="en-US" sz="1000" baseline="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2DF8A"/>
                    </a:solidFill>
                  </a:tcPr>
                </a:tc>
                <a:tc>
                  <a:txBody>
                    <a:bodyPr/>
                    <a:lstStyle/>
                    <a:p>
                      <a:r>
                        <a:rPr lang="en-US" sz="1000" noProof="0" dirty="0" smtClean="0"/>
                        <a:t>o </a:t>
                      </a:r>
                    </a:p>
                    <a:p>
                      <a:r>
                        <a:rPr lang="en-US" sz="1000" noProof="0" dirty="0" smtClean="0"/>
                        <a:t>(</a:t>
                      </a:r>
                      <a:r>
                        <a:rPr lang="de-DE" sz="1000" dirty="0" smtClean="0"/>
                        <a:t>für häufige Konzepte erlernbar</a:t>
                      </a:r>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r>
                        <a:rPr lang="en-US" sz="1000" noProof="0" dirty="0" smtClean="0"/>
                        <a:t>ο </a:t>
                      </a:r>
                    </a:p>
                    <a:p>
                      <a:r>
                        <a:rPr lang="en-US" sz="1000" noProof="0" dirty="0" smtClean="0"/>
                        <a:t>(</a:t>
                      </a:r>
                      <a:r>
                        <a:rPr lang="de-DE" sz="1000" dirty="0" smtClean="0"/>
                        <a:t>für häufige Konzepte erlernbar</a:t>
                      </a:r>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extLst>
                  <a:ext uri="{0D108BD9-81ED-4DB2-BD59-A6C34878D82A}">
                    <a16:rowId xmlns:a16="http://schemas.microsoft.com/office/drawing/2014/main" val="2778080311"/>
                  </a:ext>
                </a:extLst>
              </a:tr>
              <a:tr h="586901">
                <a:tc>
                  <a:txBody>
                    <a:bodyPr/>
                    <a:lstStyle/>
                    <a:p>
                      <a:r>
                        <a:rPr lang="en-US" sz="1000" noProof="0" dirty="0" smtClean="0"/>
                        <a:t>Lexical Matching (MLLM)</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tc>
                  <a:txBody>
                    <a:bodyPr/>
                    <a:lstStyle/>
                    <a:p>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2DF8A"/>
                    </a:solidFill>
                  </a:tcPr>
                </a:tc>
                <a:tc>
                  <a:txBody>
                    <a:bodyPr/>
                    <a:lstStyle/>
                    <a:p>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900"/>
                    </a:solidFill>
                  </a:tcPr>
                </a:tc>
                <a:tc>
                  <a:txBody>
                    <a:bodyPr/>
                    <a:lstStyle/>
                    <a:p>
                      <a:r>
                        <a:rPr lang="en-US" sz="1000" noProof="0" dirty="0" smtClean="0"/>
                        <a:t>ο</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900"/>
                    </a:solidFill>
                  </a:tcPr>
                </a:tc>
                <a:tc>
                  <a:txBody>
                    <a:bodyPr/>
                    <a:lstStyle/>
                    <a:p>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9A99"/>
                    </a:solidFill>
                  </a:tcPr>
                </a:tc>
                <a:tc>
                  <a:txBody>
                    <a:bodyPr/>
                    <a:lstStyle/>
                    <a:p>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31A1C"/>
                    </a:solidFill>
                  </a:tcPr>
                </a:tc>
                <a:extLst>
                  <a:ext uri="{0D108BD9-81ED-4DB2-BD59-A6C34878D82A}">
                    <a16:rowId xmlns:a16="http://schemas.microsoft.com/office/drawing/2014/main" val="2384148895"/>
                  </a:ext>
                </a:extLst>
              </a:tr>
              <a:tr h="586901">
                <a:tc>
                  <a:txBody>
                    <a:bodyPr/>
                    <a:lstStyle/>
                    <a:p>
                      <a:r>
                        <a:rPr lang="en-US" sz="1000" noProof="0" dirty="0" smtClean="0"/>
                        <a:t>Embedding bas. Match.</a:t>
                      </a:r>
                    </a:p>
                    <a:p>
                      <a:r>
                        <a:rPr lang="en-US" sz="1000" noProof="0" dirty="0" smtClean="0"/>
                        <a:t>(EBM)</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r>
                        <a:rPr lang="en-US" sz="1000" noProof="0" dirty="0" smtClean="0"/>
                        <a:t>o</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r>
                        <a:rPr lang="en-US" sz="1000" noProof="0" dirty="0" smtClean="0"/>
                        <a:t>ο</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r>
                        <a:rPr lang="en-US" sz="1000" noProof="0" dirty="0" smtClean="0"/>
                        <a:t>ο</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900"/>
                    </a:solidFill>
                  </a:tcPr>
                </a:tc>
                <a:tc>
                  <a:txBody>
                    <a:bodyPr/>
                    <a:lstStyle/>
                    <a:p>
                      <a:r>
                        <a:rPr lang="en-US" sz="1000" noProof="0" dirty="0" smtClean="0"/>
                        <a:t>ο</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31A1C"/>
                    </a:solidFill>
                  </a:tcPr>
                </a:tc>
                <a:extLst>
                  <a:ext uri="{0D108BD9-81ED-4DB2-BD59-A6C34878D82A}">
                    <a16:rowId xmlns:a16="http://schemas.microsoft.com/office/drawing/2014/main" val="1928215518"/>
                  </a:ext>
                </a:extLst>
              </a:tr>
              <a:tr h="586901">
                <a:tc>
                  <a:txBody>
                    <a:bodyPr/>
                    <a:lstStyle/>
                    <a:p>
                      <a:r>
                        <a:rPr lang="en-US" sz="1000" noProof="0" dirty="0" smtClean="0"/>
                        <a:t>XR-Transformer</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tc>
                  <a:txBody>
                    <a:bodyPr/>
                    <a:lstStyle/>
                    <a:p>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31A1C"/>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noProof="0" dirty="0" smtClean="0"/>
                        <a:t>ο</a:t>
                      </a:r>
                    </a:p>
                    <a:p>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31A1C"/>
                    </a:solidFill>
                  </a:tcPr>
                </a:tc>
                <a:tc>
                  <a:txBody>
                    <a:bodyPr/>
                    <a:lstStyle/>
                    <a:p>
                      <a:r>
                        <a:rPr lang="en-US" sz="1000" noProof="0" dirty="0" smtClean="0"/>
                        <a:t>ο</a:t>
                      </a:r>
                    </a:p>
                    <a:p>
                      <a:r>
                        <a:rPr lang="en-US" sz="1000" noProof="0" dirty="0" smtClean="0"/>
                        <a:t>(</a:t>
                      </a:r>
                      <a:r>
                        <a:rPr lang="en-US" sz="1000" noProof="0" dirty="0" err="1" smtClean="0"/>
                        <a:t>Nur</a:t>
                      </a:r>
                      <a:r>
                        <a:rPr lang="en-US" sz="1000" noProof="0" dirty="0" smtClean="0"/>
                        <a:t> TFIDF-Features)</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r>
                        <a:rPr lang="en-US" sz="1000" noProof="0" dirty="0" smtClean="0"/>
                        <a:t>o</a:t>
                      </a:r>
                    </a:p>
                    <a:p>
                      <a:r>
                        <a:rPr lang="en-US" sz="1000" noProof="0" dirty="0" smtClean="0"/>
                        <a:t>(</a:t>
                      </a:r>
                      <a:r>
                        <a:rPr lang="de-DE" sz="1000" dirty="0" smtClean="0"/>
                        <a:t>für häufige Konzepte erlernbar</a:t>
                      </a:r>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r>
                        <a:rPr lang="en-US" sz="1000" noProof="0" dirty="0" smtClean="0"/>
                        <a:t>ο </a:t>
                      </a:r>
                    </a:p>
                    <a:p>
                      <a:r>
                        <a:rPr lang="en-US" sz="1000" noProof="0" dirty="0" smtClean="0"/>
                        <a:t>(</a:t>
                      </a:r>
                      <a:r>
                        <a:rPr lang="de-DE" sz="1000" dirty="0" smtClean="0"/>
                        <a:t>für häufige Konzepte erlernbar</a:t>
                      </a:r>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extLst>
                  <a:ext uri="{0D108BD9-81ED-4DB2-BD59-A6C34878D82A}">
                    <a16:rowId xmlns:a16="http://schemas.microsoft.com/office/drawing/2014/main" val="3621498876"/>
                  </a:ext>
                </a:extLst>
              </a:tr>
              <a:tr h="423872">
                <a:tc>
                  <a:txBody>
                    <a:bodyPr/>
                    <a:lstStyle/>
                    <a:p>
                      <a:r>
                        <a:rPr lang="en-US" sz="1000" noProof="0" dirty="0" smtClean="0"/>
                        <a:t>LLM-Ensemble</a:t>
                      </a:r>
                    </a:p>
                    <a:p>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900"/>
                    </a:solidFill>
                  </a:tcPr>
                </a:tc>
                <a:tc>
                  <a:txBody>
                    <a:bodyPr/>
                    <a:lstStyle/>
                    <a:p>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31A1C"/>
                    </a:solidFill>
                  </a:tcPr>
                </a:tc>
                <a:tc>
                  <a:txBody>
                    <a:bodyPr/>
                    <a:lstStyle/>
                    <a:p>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900"/>
                    </a:solidFill>
                  </a:tcPr>
                </a:tc>
                <a:tc>
                  <a:txBody>
                    <a:bodyPr/>
                    <a:lstStyle/>
                    <a:p>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2DF8A"/>
                    </a:solidFill>
                  </a:tcPr>
                </a:tc>
                <a:tc>
                  <a:txBody>
                    <a:bodyPr/>
                    <a:lstStyle/>
                    <a:p>
                      <a:r>
                        <a:rPr lang="en-US" sz="1000" noProof="0" dirty="0" smtClean="0"/>
                        <a:t>o</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r>
                        <a:rPr lang="en-US" sz="1000" noProof="0" dirty="0" smtClean="0"/>
                        <a:t>+</a:t>
                      </a:r>
                      <a:endParaRPr lang="en-US" sz="10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2DF8A"/>
                    </a:solidFill>
                  </a:tcPr>
                </a:tc>
                <a:extLst>
                  <a:ext uri="{0D108BD9-81ED-4DB2-BD59-A6C34878D82A}">
                    <a16:rowId xmlns:a16="http://schemas.microsoft.com/office/drawing/2014/main" val="3540159805"/>
                  </a:ext>
                </a:extLst>
              </a:tr>
            </a:tbl>
          </a:graphicData>
        </a:graphic>
      </p:graphicFrame>
      <p:sp>
        <p:nvSpPr>
          <p:cNvPr id="2" name="Titel 1"/>
          <p:cNvSpPr>
            <a:spLocks noGrp="1"/>
          </p:cNvSpPr>
          <p:nvPr>
            <p:ph type="title"/>
          </p:nvPr>
        </p:nvSpPr>
        <p:spPr>
          <a:xfrm>
            <a:off x="684000" y="325970"/>
            <a:ext cx="8460000" cy="777600"/>
          </a:xfrm>
        </p:spPr>
        <p:txBody>
          <a:bodyPr/>
          <a:lstStyle/>
          <a:p>
            <a:r>
              <a:rPr lang="de-DE" sz="2800" dirty="0" smtClean="0"/>
              <a:t>Technische </a:t>
            </a:r>
            <a:r>
              <a:rPr lang="de-DE" sz="2800" dirty="0"/>
              <a:t>Vergleichskriterien</a:t>
            </a:r>
            <a:endParaRPr lang="en-US" dirty="0"/>
          </a:p>
        </p:txBody>
      </p:sp>
      <p:sp>
        <p:nvSpPr>
          <p:cNvPr id="3" name="Textfeld 2"/>
          <p:cNvSpPr txBox="1"/>
          <p:nvPr/>
        </p:nvSpPr>
        <p:spPr>
          <a:xfrm>
            <a:off x="503238" y="4740169"/>
            <a:ext cx="7884030" cy="400110"/>
          </a:xfrm>
          <a:prstGeom prst="rect">
            <a:avLst/>
          </a:prstGeom>
          <a:noFill/>
        </p:spPr>
        <p:txBody>
          <a:bodyPr wrap="square" rtlCol="0">
            <a:spAutoFit/>
          </a:bodyPr>
          <a:lstStyle/>
          <a:p>
            <a:r>
              <a:rPr lang="de-DE" sz="1000" dirty="0" smtClean="0">
                <a:solidFill>
                  <a:schemeClr val="bg2"/>
                </a:solidFill>
              </a:rPr>
              <a:t>GPU-Einsatz vorteilhaft               GPU-Einsatz zwingend   *größerer RAM bzw. GPU-RAM nötig</a:t>
            </a:r>
          </a:p>
          <a:p>
            <a:r>
              <a:rPr lang="de-DE" sz="1000" b="1" dirty="0" smtClean="0">
                <a:solidFill>
                  <a:schemeClr val="bg2"/>
                </a:solidFill>
              </a:rPr>
              <a:t>Genau Angaben hängen vom Anwendungsfall ab</a:t>
            </a:r>
            <a:endParaRPr lang="de-DE" sz="1000" b="1" dirty="0">
              <a:solidFill>
                <a:schemeClr val="bg2"/>
              </a:solidFill>
            </a:endParaRPr>
          </a:p>
        </p:txBody>
      </p:sp>
      <p:pic>
        <p:nvPicPr>
          <p:cNvPr id="7" name="Grafik 6"/>
          <p:cNvPicPr>
            <a:picLocks noChangeAspect="1"/>
          </p:cNvPicPr>
          <p:nvPr/>
        </p:nvPicPr>
        <p:blipFill>
          <a:blip r:embed="rId3"/>
          <a:stretch>
            <a:fillRect/>
          </a:stretch>
        </p:blipFill>
        <p:spPr>
          <a:xfrm>
            <a:off x="1911936" y="3706818"/>
            <a:ext cx="432048" cy="432048"/>
          </a:xfrm>
          <a:prstGeom prst="rect">
            <a:avLst/>
          </a:prstGeom>
        </p:spPr>
      </p:pic>
      <p:pic>
        <p:nvPicPr>
          <p:cNvPr id="10" name="Grafik 9"/>
          <p:cNvPicPr>
            <a:picLocks noChangeAspect="1"/>
          </p:cNvPicPr>
          <p:nvPr/>
        </p:nvPicPr>
        <p:blipFill>
          <a:blip r:embed="rId3"/>
          <a:stretch>
            <a:fillRect/>
          </a:stretch>
        </p:blipFill>
        <p:spPr>
          <a:xfrm>
            <a:off x="2887648" y="4150614"/>
            <a:ext cx="432048" cy="432048"/>
          </a:xfrm>
          <a:prstGeom prst="rect">
            <a:avLst/>
          </a:prstGeom>
        </p:spPr>
      </p:pic>
      <p:pic>
        <p:nvPicPr>
          <p:cNvPr id="12" name="Grafik 11"/>
          <p:cNvPicPr>
            <a:picLocks noChangeAspect="1"/>
          </p:cNvPicPr>
          <p:nvPr/>
        </p:nvPicPr>
        <p:blipFill>
          <a:blip r:embed="rId4">
            <a:extLst>
              <a:ext uri="{BEBA8EAE-BF5A-486C-A8C5-ECC9F3942E4B}">
                <a14:imgProps xmlns:a14="http://schemas.microsoft.com/office/drawing/2010/main">
                  <a14:imgLayer r:embed="rId5">
                    <a14:imgEffect>
                      <a14:colorTemperature colorTemp="1697"/>
                    </a14:imgEffect>
                    <a14:imgEffect>
                      <a14:saturation sat="31000"/>
                    </a14:imgEffect>
                  </a14:imgLayer>
                </a14:imgProps>
              </a:ext>
            </a:extLst>
          </a:blip>
          <a:stretch>
            <a:fillRect/>
          </a:stretch>
        </p:blipFill>
        <p:spPr>
          <a:xfrm>
            <a:off x="1911936" y="3124592"/>
            <a:ext cx="432048" cy="432048"/>
          </a:xfrm>
          <a:prstGeom prst="rect">
            <a:avLst/>
          </a:prstGeom>
        </p:spPr>
      </p:pic>
      <p:pic>
        <p:nvPicPr>
          <p:cNvPr id="16" name="Grafik 15"/>
          <p:cNvPicPr>
            <a:picLocks noChangeAspect="1"/>
          </p:cNvPicPr>
          <p:nvPr/>
        </p:nvPicPr>
        <p:blipFill>
          <a:blip r:embed="rId3"/>
          <a:stretch>
            <a:fillRect/>
          </a:stretch>
        </p:blipFill>
        <p:spPr>
          <a:xfrm>
            <a:off x="2267744" y="4668169"/>
            <a:ext cx="432048" cy="432048"/>
          </a:xfrm>
          <a:prstGeom prst="rect">
            <a:avLst/>
          </a:prstGeom>
        </p:spPr>
      </p:pic>
      <p:pic>
        <p:nvPicPr>
          <p:cNvPr id="18" name="Grafik 17"/>
          <p:cNvPicPr>
            <a:picLocks noChangeAspect="1"/>
          </p:cNvPicPr>
          <p:nvPr/>
        </p:nvPicPr>
        <p:blipFill>
          <a:blip r:embed="rId4">
            <a:extLst>
              <a:ext uri="{BEBA8EAE-BF5A-486C-A8C5-ECC9F3942E4B}">
                <a14:imgProps xmlns:a14="http://schemas.microsoft.com/office/drawing/2010/main">
                  <a14:imgLayer r:embed="rId5">
                    <a14:imgEffect>
                      <a14:colorTemperature colorTemp="1697"/>
                    </a14:imgEffect>
                    <a14:imgEffect>
                      <a14:saturation sat="31000"/>
                    </a14:imgEffect>
                  </a14:imgLayer>
                </a14:imgProps>
              </a:ext>
            </a:extLst>
          </a:blip>
          <a:stretch>
            <a:fillRect/>
          </a:stretch>
        </p:blipFill>
        <p:spPr>
          <a:xfrm>
            <a:off x="97650" y="4668169"/>
            <a:ext cx="432048" cy="432048"/>
          </a:xfrm>
          <a:prstGeom prst="rect">
            <a:avLst/>
          </a:prstGeom>
        </p:spPr>
      </p:pic>
      <p:pic>
        <p:nvPicPr>
          <p:cNvPr id="19" name="Grafik 18"/>
          <p:cNvPicPr>
            <a:picLocks noChangeAspect="1"/>
          </p:cNvPicPr>
          <p:nvPr/>
        </p:nvPicPr>
        <p:blipFill>
          <a:blip r:embed="rId4">
            <a:extLst>
              <a:ext uri="{BEBA8EAE-BF5A-486C-A8C5-ECC9F3942E4B}">
                <a14:imgProps xmlns:a14="http://schemas.microsoft.com/office/drawing/2010/main">
                  <a14:imgLayer r:embed="rId5">
                    <a14:imgEffect>
                      <a14:colorTemperature colorTemp="1697"/>
                    </a14:imgEffect>
                    <a14:imgEffect>
                      <a14:saturation sat="31000"/>
                    </a14:imgEffect>
                  </a14:imgLayer>
                </a14:imgProps>
              </a:ext>
            </a:extLst>
          </a:blip>
          <a:stretch>
            <a:fillRect/>
          </a:stretch>
        </p:blipFill>
        <p:spPr>
          <a:xfrm>
            <a:off x="2887648" y="3113623"/>
            <a:ext cx="432048" cy="432048"/>
          </a:xfrm>
          <a:prstGeom prst="rect">
            <a:avLst/>
          </a:prstGeom>
        </p:spPr>
      </p:pic>
      <p:pic>
        <p:nvPicPr>
          <p:cNvPr id="20" name="Grafik 19"/>
          <p:cNvPicPr>
            <a:picLocks noChangeAspect="1"/>
          </p:cNvPicPr>
          <p:nvPr/>
        </p:nvPicPr>
        <p:blipFill>
          <a:blip r:embed="rId4">
            <a:extLst>
              <a:ext uri="{BEBA8EAE-BF5A-486C-A8C5-ECC9F3942E4B}">
                <a14:imgProps xmlns:a14="http://schemas.microsoft.com/office/drawing/2010/main">
                  <a14:imgLayer r:embed="rId5">
                    <a14:imgEffect>
                      <a14:colorTemperature colorTemp="1697"/>
                    </a14:imgEffect>
                    <a14:imgEffect>
                      <a14:saturation sat="31000"/>
                    </a14:imgEffect>
                  </a14:imgLayer>
                </a14:imgProps>
              </a:ext>
            </a:extLst>
          </a:blip>
          <a:stretch>
            <a:fillRect/>
          </a:stretch>
        </p:blipFill>
        <p:spPr>
          <a:xfrm>
            <a:off x="2887648" y="3676648"/>
            <a:ext cx="432048" cy="432048"/>
          </a:xfrm>
          <a:prstGeom prst="rect">
            <a:avLst/>
          </a:prstGeom>
        </p:spPr>
      </p:pic>
      <p:sp>
        <p:nvSpPr>
          <p:cNvPr id="6" name="Rechteck 5"/>
          <p:cNvSpPr/>
          <p:nvPr/>
        </p:nvSpPr>
        <p:spPr>
          <a:xfrm>
            <a:off x="7812360" y="4928056"/>
            <a:ext cx="1362874" cy="215444"/>
          </a:xfrm>
          <a:prstGeom prst="rect">
            <a:avLst/>
          </a:prstGeom>
        </p:spPr>
        <p:txBody>
          <a:bodyPr wrap="none">
            <a:spAutoFit/>
          </a:bodyPr>
          <a:lstStyle/>
          <a:p>
            <a:r>
              <a:rPr lang="en-GB" sz="800" dirty="0" smtClean="0">
                <a:solidFill>
                  <a:srgbClr val="777777"/>
                </a:solidFill>
                <a:latin typeface="Inter"/>
              </a:rPr>
              <a:t>GPU-image</a:t>
            </a:r>
            <a:r>
              <a:rPr lang="en-GB" sz="800" dirty="0">
                <a:solidFill>
                  <a:srgbClr val="777777"/>
                </a:solidFill>
                <a:latin typeface="Inter"/>
              </a:rPr>
              <a:t>: </a:t>
            </a:r>
            <a:r>
              <a:rPr lang="en-GB" sz="800" dirty="0" smtClean="0">
                <a:solidFill>
                  <a:srgbClr val="777777"/>
                </a:solidFill>
                <a:latin typeface="Inter"/>
              </a:rPr>
              <a:t>Flaticon.com</a:t>
            </a:r>
            <a:endParaRPr lang="en-GB" sz="800" dirty="0"/>
          </a:p>
        </p:txBody>
      </p:sp>
    </p:spTree>
    <p:extLst>
      <p:ext uri="{BB962C8B-B14F-4D97-AF65-F5344CB8AC3E}">
        <p14:creationId xmlns:p14="http://schemas.microsoft.com/office/powerpoint/2010/main" val="33920802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ChangeArrowheads="1"/>
          </p:cNvSpPr>
          <p:nvPr/>
        </p:nvSpPr>
        <p:spPr bwMode="auto">
          <a:xfrm>
            <a:off x="287338" y="1"/>
            <a:ext cx="215900" cy="897563"/>
          </a:xfrm>
          <a:prstGeom prst="rect">
            <a:avLst/>
          </a:prstGeom>
          <a:solidFill>
            <a:srgbClr val="A4B900"/>
          </a:solidFill>
          <a:ln w="9525">
            <a:noFill/>
            <a:miter lim="800000"/>
            <a:headEnd/>
            <a:tailEnd/>
          </a:ln>
        </p:spPr>
        <p:txBody>
          <a:bodyPr wrap="none" lIns="0" tIns="72000" rIns="0" bIns="0" anchor="ctr" anchorCtr="1"/>
          <a:lstStyle/>
          <a:p>
            <a:pPr algn="ctr"/>
            <a:fld id="{C9B14742-FF91-4173-BD01-398BF8230A4C}" type="slidenum">
              <a:rPr lang="de-DE" sz="1000" b="1"/>
              <a:pPr algn="ctr"/>
              <a:t>2</a:t>
            </a:fld>
            <a:endParaRPr lang="de-DE" sz="1000" b="1" dirty="0"/>
          </a:p>
        </p:txBody>
      </p:sp>
      <p:sp>
        <p:nvSpPr>
          <p:cNvPr id="9" name="Rectangle 6"/>
          <p:cNvSpPr>
            <a:spLocks noGrp="1" noChangeArrowheads="1"/>
          </p:cNvSpPr>
          <p:nvPr>
            <p:ph type="title"/>
          </p:nvPr>
        </p:nvSpPr>
        <p:spPr>
          <a:noFill/>
        </p:spPr>
        <p:txBody>
          <a:bodyPr/>
          <a:lstStyle/>
          <a:p>
            <a:pPr eaLnBrk="1" hangingPunct="1"/>
            <a:r>
              <a:rPr lang="de-DE" b="0" dirty="0" smtClean="0"/>
              <a:t>Inhaltsverzeichnis</a:t>
            </a:r>
          </a:p>
        </p:txBody>
      </p:sp>
      <p:sp>
        <p:nvSpPr>
          <p:cNvPr id="6" name="Rectangle 4"/>
          <p:cNvSpPr>
            <a:spLocks noGrp="1" noChangeArrowheads="1"/>
          </p:cNvSpPr>
          <p:nvPr>
            <p:ph idx="1"/>
          </p:nvPr>
        </p:nvSpPr>
        <p:spPr>
          <a:noFill/>
        </p:spPr>
        <p:txBody>
          <a:bodyPr/>
          <a:lstStyle/>
          <a:p>
            <a:pPr marL="542925" indent="-542925">
              <a:spcBef>
                <a:spcPts val="900"/>
              </a:spcBef>
              <a:buFont typeface="Verdana" pitchFamily="34" charset="0"/>
              <a:buAutoNum type="arabicPeriod"/>
            </a:pPr>
            <a:r>
              <a:rPr lang="de-DE" dirty="0" smtClean="0"/>
              <a:t>Automatische </a:t>
            </a:r>
            <a:r>
              <a:rPr lang="de-DE" dirty="0"/>
              <a:t>Schlagwortvergabe </a:t>
            </a:r>
            <a:r>
              <a:rPr lang="de-DE" dirty="0" smtClean="0"/>
              <a:t>im Regelbetrieb</a:t>
            </a:r>
          </a:p>
          <a:p>
            <a:pPr marL="542925" indent="-542925">
              <a:spcBef>
                <a:spcPts val="900"/>
              </a:spcBef>
              <a:buFont typeface="Verdana" pitchFamily="34" charset="0"/>
              <a:buAutoNum type="arabicPeriod"/>
            </a:pPr>
            <a:r>
              <a:rPr lang="de-DE" dirty="0" smtClean="0"/>
              <a:t>Ergebnisse </a:t>
            </a:r>
            <a:r>
              <a:rPr lang="de-DE" dirty="0"/>
              <a:t>aus dem KI-Projekt</a:t>
            </a:r>
            <a:endParaRPr lang="de-DE" dirty="0" smtClean="0"/>
          </a:p>
          <a:p>
            <a:pPr marL="542925" indent="-542925" eaLnBrk="1" hangingPunct="1">
              <a:spcBef>
                <a:spcPts val="900"/>
              </a:spcBef>
              <a:buFont typeface="Verdana" pitchFamily="34" charset="0"/>
              <a:buAutoNum type="arabicPeriod"/>
            </a:pPr>
            <a:r>
              <a:rPr lang="de-DE" dirty="0" smtClean="0"/>
              <a:t>Fazit und Ausblick</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64273" y="1064779"/>
            <a:ext cx="8604480" cy="3998450"/>
          </a:xfrm>
        </p:spPr>
        <p:txBody>
          <a:bodyPr/>
          <a:lstStyle/>
          <a:p>
            <a:pPr>
              <a:lnSpc>
                <a:spcPct val="110000"/>
              </a:lnSpc>
              <a:spcBef>
                <a:spcPts val="600"/>
              </a:spcBef>
            </a:pPr>
            <a:r>
              <a:rPr lang="de-DE" sz="1600" dirty="0" smtClean="0"/>
              <a:t>Transformer-Modelle können existierende Erschließungsverfahren verbessern.</a:t>
            </a:r>
          </a:p>
          <a:p>
            <a:pPr>
              <a:lnSpc>
                <a:spcPct val="110000"/>
              </a:lnSpc>
              <a:spcBef>
                <a:spcPts val="600"/>
              </a:spcBef>
            </a:pPr>
            <a:r>
              <a:rPr lang="de-DE" sz="1600" dirty="0" smtClean="0"/>
              <a:t>Der Einsatz von LLMs bringt einen qualitativen Sprung. </a:t>
            </a:r>
          </a:p>
          <a:p>
            <a:pPr marL="0" indent="0">
              <a:lnSpc>
                <a:spcPct val="110000"/>
              </a:lnSpc>
              <a:spcBef>
                <a:spcPts val="600"/>
              </a:spcBef>
              <a:buNone/>
            </a:pPr>
            <a:r>
              <a:rPr lang="de-DE" sz="1600" b="1" dirty="0" smtClean="0"/>
              <a:t>ABER</a:t>
            </a:r>
          </a:p>
          <a:p>
            <a:pPr>
              <a:lnSpc>
                <a:spcPct val="110000"/>
              </a:lnSpc>
              <a:spcBef>
                <a:spcPts val="600"/>
              </a:spcBef>
            </a:pPr>
            <a:r>
              <a:rPr lang="de-DE" sz="1600" dirty="0" smtClean="0"/>
              <a:t>Automatische Schlagwortvergabe bleibt ein </a:t>
            </a:r>
            <a:r>
              <a:rPr lang="de-DE" sz="1600" b="1" dirty="0" smtClean="0"/>
              <a:t>komplexes Problem</a:t>
            </a:r>
            <a:r>
              <a:rPr lang="de-DE" sz="1600" dirty="0" smtClean="0"/>
              <a:t>. </a:t>
            </a:r>
            <a:r>
              <a:rPr lang="de-DE" sz="1600" dirty="0"/>
              <a:t>Es ist wichtig, dass sich auch die DNB weiter aktiv in die Forschung </a:t>
            </a:r>
            <a:r>
              <a:rPr lang="de-DE" sz="1600" dirty="0" smtClean="0"/>
              <a:t>einbringt</a:t>
            </a:r>
          </a:p>
          <a:p>
            <a:pPr>
              <a:lnSpc>
                <a:spcPct val="110000"/>
              </a:lnSpc>
              <a:spcBef>
                <a:spcPts val="600"/>
              </a:spcBef>
            </a:pPr>
            <a:r>
              <a:rPr lang="de-DE" sz="1600" dirty="0" smtClean="0"/>
              <a:t>Wichtig </a:t>
            </a:r>
            <a:r>
              <a:rPr lang="de-DE" sz="1600" dirty="0"/>
              <a:t>ist, dass die intellektuelle Erschließung </a:t>
            </a:r>
            <a:r>
              <a:rPr lang="de-DE" sz="1600" dirty="0" smtClean="0"/>
              <a:t>im </a:t>
            </a:r>
            <a:r>
              <a:rPr lang="de-DE" sz="1600" dirty="0"/>
              <a:t>Zentrum </a:t>
            </a:r>
            <a:r>
              <a:rPr lang="de-DE" sz="1600" dirty="0" smtClean="0"/>
              <a:t>bleibt: </a:t>
            </a:r>
            <a:r>
              <a:rPr lang="de-DE" sz="1600" dirty="0"/>
              <a:t>Sie </a:t>
            </a:r>
            <a:r>
              <a:rPr lang="de-DE" sz="1600" dirty="0" smtClean="0"/>
              <a:t>liefert </a:t>
            </a:r>
            <a:r>
              <a:rPr lang="de-DE" sz="1600" dirty="0"/>
              <a:t>das fachliche Know-how, </a:t>
            </a:r>
            <a:r>
              <a:rPr lang="de-DE" sz="1600" dirty="0" smtClean="0"/>
              <a:t>bewertet </a:t>
            </a:r>
            <a:r>
              <a:rPr lang="de-DE" sz="1600" dirty="0"/>
              <a:t>die Ergebnisse, </a:t>
            </a:r>
            <a:r>
              <a:rPr lang="de-DE" sz="1600" dirty="0" err="1" smtClean="0"/>
              <a:t>kuratiert</a:t>
            </a:r>
            <a:r>
              <a:rPr lang="de-DE" sz="1600" dirty="0" smtClean="0"/>
              <a:t> </a:t>
            </a:r>
            <a:r>
              <a:rPr lang="de-DE" sz="1600" dirty="0"/>
              <a:t>die Trainingsdaten und </a:t>
            </a:r>
            <a:r>
              <a:rPr lang="de-DE" sz="1600" dirty="0" smtClean="0"/>
              <a:t>entscheidet </a:t>
            </a:r>
            <a:r>
              <a:rPr lang="de-DE" sz="1600" dirty="0"/>
              <a:t>in schwierigen Fällen. </a:t>
            </a:r>
            <a:endParaRPr lang="de-DE" sz="1600" dirty="0" smtClean="0"/>
          </a:p>
          <a:p>
            <a:pPr>
              <a:lnSpc>
                <a:spcPct val="110000"/>
              </a:lnSpc>
              <a:spcBef>
                <a:spcPts val="600"/>
              </a:spcBef>
            </a:pPr>
            <a:r>
              <a:rPr lang="de-DE" sz="1600" dirty="0" smtClean="0"/>
              <a:t>Kein Verfahren ist allein die beste Lösung. </a:t>
            </a:r>
            <a:r>
              <a:rPr lang="de-DE" sz="1600" dirty="0"/>
              <a:t>Stärken und Schwächen verschiedener Ansätze lassen sich in einem </a:t>
            </a:r>
            <a:r>
              <a:rPr lang="de-DE" sz="1600" b="1" dirty="0"/>
              <a:t>Ensemble</a:t>
            </a:r>
            <a:r>
              <a:rPr lang="de-DE" sz="1600" dirty="0"/>
              <a:t> geschickt kombinieren.</a:t>
            </a:r>
            <a:endParaRPr lang="de-DE" sz="1600" dirty="0" smtClean="0"/>
          </a:p>
          <a:p>
            <a:pPr>
              <a:lnSpc>
                <a:spcPct val="110000"/>
              </a:lnSpc>
              <a:spcBef>
                <a:spcPts val="600"/>
              </a:spcBef>
            </a:pPr>
            <a:r>
              <a:rPr lang="de-DE" sz="1600" dirty="0" smtClean="0"/>
              <a:t>Kosten-Nutzen Trade-Off kann für „schlankere“ Verfahren (MLLM, EBM) günstiger sein als für LLMs</a:t>
            </a:r>
            <a:r>
              <a:rPr lang="de-DE" sz="1800" dirty="0" smtClean="0"/>
              <a:t>.  </a:t>
            </a:r>
          </a:p>
          <a:p>
            <a:pPr>
              <a:lnSpc>
                <a:spcPct val="110000"/>
              </a:lnSpc>
              <a:spcBef>
                <a:spcPts val="0"/>
              </a:spcBef>
            </a:pPr>
            <a:endParaRPr lang="de-DE" sz="1800" dirty="0"/>
          </a:p>
        </p:txBody>
      </p:sp>
      <p:sp>
        <p:nvSpPr>
          <p:cNvPr id="2" name="Titel 1"/>
          <p:cNvSpPr>
            <a:spLocks noGrp="1"/>
          </p:cNvSpPr>
          <p:nvPr>
            <p:ph type="title"/>
          </p:nvPr>
        </p:nvSpPr>
        <p:spPr>
          <a:xfrm>
            <a:off x="684000" y="290383"/>
            <a:ext cx="8460000" cy="777600"/>
          </a:xfrm>
        </p:spPr>
        <p:txBody>
          <a:bodyPr/>
          <a:lstStyle/>
          <a:p>
            <a:r>
              <a:rPr lang="de-DE" dirty="0" smtClean="0"/>
              <a:t>Fazit</a:t>
            </a:r>
            <a:endParaRPr lang="de-DE" dirty="0"/>
          </a:p>
        </p:txBody>
      </p:sp>
      <p:sp>
        <p:nvSpPr>
          <p:cNvPr id="6" name="Rectangle 4"/>
          <p:cNvSpPr>
            <a:spLocks noChangeArrowheads="1"/>
          </p:cNvSpPr>
          <p:nvPr/>
        </p:nvSpPr>
        <p:spPr bwMode="auto">
          <a:xfrm>
            <a:off x="288000" y="1"/>
            <a:ext cx="215900" cy="897564"/>
          </a:xfrm>
          <a:prstGeom prst="rect">
            <a:avLst/>
          </a:prstGeom>
          <a:solidFill>
            <a:srgbClr val="0046C4"/>
          </a:solidFill>
          <a:ln w="9525">
            <a:noFill/>
            <a:miter lim="800000"/>
            <a:headEnd/>
            <a:tailEnd/>
          </a:ln>
        </p:spPr>
        <p:txBody>
          <a:bodyPr wrap="none" lIns="0" tIns="72000" rIns="0" bIns="0" anchor="ctr" anchorCtr="1"/>
          <a:lstStyle/>
          <a:p>
            <a:pPr algn="ctr"/>
            <a:fld id="{EBFEB206-4A3F-4696-935B-82AB82FC11DA}" type="slidenum">
              <a:rPr lang="de-DE" sz="1000" b="1"/>
              <a:pPr algn="ctr"/>
              <a:t>20</a:t>
            </a:fld>
            <a:endParaRPr lang="de-DE" sz="1000" b="1" dirty="0"/>
          </a:p>
        </p:txBody>
      </p:sp>
    </p:spTree>
    <p:extLst>
      <p:ext uri="{BB962C8B-B14F-4D97-AF65-F5344CB8AC3E}">
        <p14:creationId xmlns:p14="http://schemas.microsoft.com/office/powerpoint/2010/main" val="36757323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88000" y="843559"/>
            <a:ext cx="8604480" cy="3926442"/>
          </a:xfrm>
        </p:spPr>
        <p:txBody>
          <a:bodyPr/>
          <a:lstStyle/>
          <a:p>
            <a:pPr marL="0" indent="0">
              <a:buNone/>
            </a:pPr>
            <a:r>
              <a:rPr lang="de-DE" sz="1800" b="1" dirty="0"/>
              <a:t>Technische </a:t>
            </a:r>
            <a:r>
              <a:rPr lang="de-DE" sz="1800" b="1" dirty="0" smtClean="0"/>
              <a:t>Arbeiten:</a:t>
            </a:r>
            <a:endParaRPr lang="de-DE" sz="1800" dirty="0"/>
          </a:p>
          <a:p>
            <a:pPr>
              <a:lnSpc>
                <a:spcPct val="110000"/>
              </a:lnSpc>
              <a:spcBef>
                <a:spcPts val="300"/>
              </a:spcBef>
            </a:pPr>
            <a:r>
              <a:rPr lang="de-DE" sz="1600" dirty="0"/>
              <a:t>Embedding-basiertes </a:t>
            </a:r>
            <a:r>
              <a:rPr lang="de-DE" sz="1600" dirty="0" err="1"/>
              <a:t>Matching</a:t>
            </a:r>
            <a:r>
              <a:rPr lang="de-DE" sz="1600" dirty="0"/>
              <a:t> (EBM) entwickeln und in </a:t>
            </a:r>
            <a:r>
              <a:rPr lang="de-DE" sz="1600" dirty="0" err="1"/>
              <a:t>Annif</a:t>
            </a:r>
            <a:r>
              <a:rPr lang="de-DE" sz="1600" dirty="0"/>
              <a:t> integrieren</a:t>
            </a:r>
          </a:p>
          <a:p>
            <a:pPr>
              <a:lnSpc>
                <a:spcPct val="110000"/>
              </a:lnSpc>
              <a:spcBef>
                <a:spcPts val="300"/>
              </a:spcBef>
            </a:pPr>
            <a:r>
              <a:rPr lang="de-DE" sz="1600" dirty="0"/>
              <a:t>XR-Transformer in </a:t>
            </a:r>
            <a:r>
              <a:rPr lang="de-DE" sz="1600" dirty="0" err="1"/>
              <a:t>Annif</a:t>
            </a:r>
            <a:r>
              <a:rPr lang="de-DE" sz="1600" dirty="0"/>
              <a:t> integrieren</a:t>
            </a:r>
          </a:p>
          <a:p>
            <a:pPr>
              <a:lnSpc>
                <a:spcPct val="110000"/>
              </a:lnSpc>
              <a:spcBef>
                <a:spcPts val="300"/>
              </a:spcBef>
            </a:pPr>
            <a:r>
              <a:rPr lang="de-DE" sz="1600" dirty="0"/>
              <a:t>LLM-Verfahren für die DNB optimieren</a:t>
            </a:r>
          </a:p>
          <a:p>
            <a:pPr>
              <a:lnSpc>
                <a:spcPct val="110000"/>
              </a:lnSpc>
              <a:spcBef>
                <a:spcPts val="300"/>
              </a:spcBef>
            </a:pPr>
            <a:r>
              <a:rPr lang="de-DE" sz="1600" dirty="0"/>
              <a:t>Neues Ensemble aus diesen Verfahren für unterschiedliche Anwendungsfälle </a:t>
            </a:r>
            <a:r>
              <a:rPr lang="de-DE" sz="1600" dirty="0" smtClean="0"/>
              <a:t>entwickeln, </a:t>
            </a:r>
            <a:r>
              <a:rPr lang="de-DE" sz="1600" dirty="0"/>
              <a:t>z. B. für englischsprachige </a:t>
            </a:r>
            <a:r>
              <a:rPr lang="de-DE" sz="1600" dirty="0" smtClean="0"/>
              <a:t>Publikationen</a:t>
            </a:r>
          </a:p>
          <a:p>
            <a:pPr>
              <a:lnSpc>
                <a:spcPct val="110000"/>
              </a:lnSpc>
              <a:spcBef>
                <a:spcPts val="300"/>
              </a:spcBef>
            </a:pPr>
            <a:r>
              <a:rPr lang="de-DE" sz="1600" dirty="0"/>
              <a:t>Übertragung der Erkenntnisse </a:t>
            </a:r>
            <a:r>
              <a:rPr lang="de-DE" sz="1600" dirty="0" smtClean="0"/>
              <a:t>z.B. auf </a:t>
            </a:r>
            <a:r>
              <a:rPr lang="de-DE" sz="1600" dirty="0"/>
              <a:t>Prozesse der Automatisierung von </a:t>
            </a:r>
            <a:r>
              <a:rPr lang="de-DE" sz="1600" dirty="0" smtClean="0"/>
              <a:t>Formalerschließung</a:t>
            </a:r>
          </a:p>
          <a:p>
            <a:pPr marL="0" indent="0">
              <a:lnSpc>
                <a:spcPct val="110000"/>
              </a:lnSpc>
              <a:spcBef>
                <a:spcPts val="1200"/>
              </a:spcBef>
              <a:buNone/>
            </a:pPr>
            <a:r>
              <a:rPr lang="de-DE" sz="1600" b="1" dirty="0"/>
              <a:t>Beschaffung notwendiger </a:t>
            </a:r>
            <a:r>
              <a:rPr lang="de-DE" sz="1600" b="1" dirty="0" smtClean="0"/>
              <a:t>Hardware für KI: </a:t>
            </a:r>
            <a:endParaRPr lang="de-DE" sz="1600" b="1" dirty="0"/>
          </a:p>
          <a:p>
            <a:pPr>
              <a:lnSpc>
                <a:spcPct val="110000"/>
              </a:lnSpc>
              <a:spcBef>
                <a:spcPts val="300"/>
              </a:spcBef>
            </a:pPr>
            <a:r>
              <a:rPr lang="de-DE" sz="1600" dirty="0" smtClean="0"/>
              <a:t>Einsatz </a:t>
            </a:r>
            <a:r>
              <a:rPr lang="de-DE" sz="1600" dirty="0"/>
              <a:t>von XR-Transformer </a:t>
            </a:r>
            <a:r>
              <a:rPr lang="de-DE" sz="1600" dirty="0" smtClean="0"/>
              <a:t>und </a:t>
            </a:r>
            <a:r>
              <a:rPr lang="de-DE" sz="1600" dirty="0"/>
              <a:t>LLMs </a:t>
            </a:r>
            <a:endParaRPr lang="de-DE" sz="1600" dirty="0" smtClean="0"/>
          </a:p>
          <a:p>
            <a:pPr>
              <a:lnSpc>
                <a:spcPct val="110000"/>
              </a:lnSpc>
              <a:spcBef>
                <a:spcPts val="300"/>
              </a:spcBef>
            </a:pPr>
            <a:r>
              <a:rPr lang="de-DE" sz="1600" dirty="0"/>
              <a:t>Verarbeitung höherer </a:t>
            </a:r>
            <a:r>
              <a:rPr lang="de-DE" sz="1600" dirty="0" smtClean="0"/>
              <a:t>Publikationsmengen</a:t>
            </a:r>
          </a:p>
          <a:p>
            <a:pPr marL="0" indent="0" algn="ctr">
              <a:lnSpc>
                <a:spcPct val="110000"/>
              </a:lnSpc>
              <a:spcBef>
                <a:spcPts val="300"/>
              </a:spcBef>
              <a:buNone/>
            </a:pPr>
            <a:endParaRPr lang="de-DE" sz="1600" b="1" dirty="0"/>
          </a:p>
          <a:p>
            <a:pPr marL="0" indent="0">
              <a:lnSpc>
                <a:spcPct val="110000"/>
              </a:lnSpc>
              <a:spcBef>
                <a:spcPts val="0"/>
              </a:spcBef>
              <a:buNone/>
            </a:pPr>
            <a:endParaRPr lang="de-DE" sz="1800" dirty="0"/>
          </a:p>
        </p:txBody>
      </p:sp>
      <p:sp>
        <p:nvSpPr>
          <p:cNvPr id="2" name="Titel 1"/>
          <p:cNvSpPr>
            <a:spLocks noGrp="1"/>
          </p:cNvSpPr>
          <p:nvPr>
            <p:ph type="title"/>
          </p:nvPr>
        </p:nvSpPr>
        <p:spPr>
          <a:xfrm>
            <a:off x="684000" y="290383"/>
            <a:ext cx="8460000" cy="777600"/>
          </a:xfrm>
        </p:spPr>
        <p:txBody>
          <a:bodyPr/>
          <a:lstStyle/>
          <a:p>
            <a:r>
              <a:rPr lang="de-DE" dirty="0" smtClean="0"/>
              <a:t>Ausblick</a:t>
            </a:r>
            <a:endParaRPr lang="de-DE" dirty="0"/>
          </a:p>
        </p:txBody>
      </p:sp>
      <p:sp>
        <p:nvSpPr>
          <p:cNvPr id="6" name="Rectangle 4"/>
          <p:cNvSpPr>
            <a:spLocks noChangeArrowheads="1"/>
          </p:cNvSpPr>
          <p:nvPr/>
        </p:nvSpPr>
        <p:spPr bwMode="auto">
          <a:xfrm>
            <a:off x="288000" y="1"/>
            <a:ext cx="215900" cy="897564"/>
          </a:xfrm>
          <a:prstGeom prst="rect">
            <a:avLst/>
          </a:prstGeom>
          <a:solidFill>
            <a:srgbClr val="0046C4"/>
          </a:solidFill>
          <a:ln w="9525">
            <a:noFill/>
            <a:miter lim="800000"/>
            <a:headEnd/>
            <a:tailEnd/>
          </a:ln>
        </p:spPr>
        <p:txBody>
          <a:bodyPr wrap="none" lIns="0" tIns="72000" rIns="0" bIns="0" anchor="ctr" anchorCtr="1"/>
          <a:lstStyle/>
          <a:p>
            <a:pPr algn="ctr"/>
            <a:fld id="{EBFEB206-4A3F-4696-935B-82AB82FC11DA}" type="slidenum">
              <a:rPr lang="de-DE" sz="1000" b="1"/>
              <a:pPr algn="ctr"/>
              <a:t>21</a:t>
            </a:fld>
            <a:endParaRPr lang="de-DE" sz="1000" b="1" dirty="0"/>
          </a:p>
        </p:txBody>
      </p:sp>
    </p:spTree>
    <p:extLst>
      <p:ext uri="{BB962C8B-B14F-4D97-AF65-F5344CB8AC3E}">
        <p14:creationId xmlns:p14="http://schemas.microsoft.com/office/powerpoint/2010/main" val="34792368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ChangeArrowheads="1"/>
          </p:cNvSpPr>
          <p:nvPr/>
        </p:nvSpPr>
        <p:spPr bwMode="auto">
          <a:xfrm>
            <a:off x="287338" y="1"/>
            <a:ext cx="215900" cy="897563"/>
          </a:xfrm>
          <a:prstGeom prst="rect">
            <a:avLst/>
          </a:prstGeom>
          <a:solidFill>
            <a:srgbClr val="E62E2E"/>
          </a:solidFill>
          <a:ln w="9525">
            <a:noFill/>
            <a:miter lim="800000"/>
            <a:headEnd/>
            <a:tailEnd/>
          </a:ln>
        </p:spPr>
        <p:txBody>
          <a:bodyPr wrap="none" lIns="0" tIns="72000" rIns="0" bIns="0" anchor="ctr" anchorCtr="1"/>
          <a:lstStyle/>
          <a:p>
            <a:pPr algn="ctr"/>
            <a:fld id="{1F6877A1-CE93-4F03-87E7-6555A3C9C3C2}" type="slidenum">
              <a:rPr lang="de-DE" sz="1000" b="1"/>
              <a:pPr algn="ctr"/>
              <a:t>22</a:t>
            </a:fld>
            <a:endParaRPr lang="de-DE" sz="1000" b="1" dirty="0"/>
          </a:p>
        </p:txBody>
      </p:sp>
      <p:sp>
        <p:nvSpPr>
          <p:cNvPr id="5" name="Inhaltsplatzhalter 4"/>
          <p:cNvSpPr>
            <a:spLocks noGrp="1"/>
          </p:cNvSpPr>
          <p:nvPr>
            <p:ph idx="1"/>
          </p:nvPr>
        </p:nvSpPr>
        <p:spPr/>
        <p:txBody>
          <a:bodyPr/>
          <a:lstStyle/>
          <a:p>
            <a:pPr marL="0" indent="0">
              <a:buNone/>
            </a:pPr>
            <a:r>
              <a:rPr lang="de-DE" dirty="0" smtClean="0"/>
              <a:t>Weitere Ideen:</a:t>
            </a:r>
          </a:p>
          <a:p>
            <a:r>
              <a:rPr lang="de-DE" dirty="0" smtClean="0"/>
              <a:t>Dokumentklassifikation</a:t>
            </a:r>
          </a:p>
          <a:p>
            <a:r>
              <a:rPr lang="de-DE" dirty="0"/>
              <a:t>Mapping von </a:t>
            </a:r>
            <a:r>
              <a:rPr lang="de-DE" dirty="0" smtClean="0"/>
              <a:t>verschiedener Thesauri oder Klassifikationen</a:t>
            </a:r>
          </a:p>
          <a:p>
            <a:r>
              <a:rPr lang="de-DE" dirty="0"/>
              <a:t>Mehrsprachige Szenarien </a:t>
            </a:r>
            <a:r>
              <a:rPr lang="de-DE" dirty="0" smtClean="0"/>
              <a:t>(multilingualer/</a:t>
            </a:r>
            <a:r>
              <a:rPr lang="de-DE" dirty="0" err="1" smtClean="0"/>
              <a:t>cross-lingualer</a:t>
            </a:r>
            <a:r>
              <a:rPr lang="de-DE" dirty="0" smtClean="0"/>
              <a:t> </a:t>
            </a:r>
            <a:r>
              <a:rPr lang="de-DE" dirty="0" err="1" smtClean="0"/>
              <a:t>Embeddings</a:t>
            </a:r>
            <a:r>
              <a:rPr lang="de-DE" dirty="0" smtClean="0"/>
              <a:t>)</a:t>
            </a:r>
            <a:endParaRPr lang="de-DE" dirty="0"/>
          </a:p>
        </p:txBody>
      </p:sp>
      <p:sp>
        <p:nvSpPr>
          <p:cNvPr id="2" name="Titel 1"/>
          <p:cNvSpPr>
            <a:spLocks noGrp="1"/>
          </p:cNvSpPr>
          <p:nvPr>
            <p:ph type="title"/>
          </p:nvPr>
        </p:nvSpPr>
        <p:spPr>
          <a:xfrm>
            <a:off x="684000" y="254744"/>
            <a:ext cx="8460000" cy="777600"/>
          </a:xfrm>
        </p:spPr>
        <p:txBody>
          <a:bodyPr/>
          <a:lstStyle/>
          <a:p>
            <a:r>
              <a:rPr lang="de-DE" dirty="0" smtClean="0"/>
              <a:t>Einsatz von Word </a:t>
            </a:r>
            <a:r>
              <a:rPr lang="de-DE" dirty="0" err="1" smtClean="0"/>
              <a:t>Embeddings</a:t>
            </a:r>
            <a:r>
              <a:rPr lang="de-DE" dirty="0" smtClean="0"/>
              <a:t> in Klassifikation &amp; Wissensorganisation</a:t>
            </a:r>
            <a:endParaRPr lang="de-DE" dirty="0"/>
          </a:p>
        </p:txBody>
      </p:sp>
      <p:pic>
        <p:nvPicPr>
          <p:cNvPr id="8" name="Grafik 7"/>
          <p:cNvPicPr>
            <a:picLocks noChangeAspect="1"/>
          </p:cNvPicPr>
          <p:nvPr/>
        </p:nvPicPr>
        <p:blipFill rotWithShape="1">
          <a:blip r:embed="rId3"/>
          <a:srcRect l="65945" t="15325"/>
          <a:stretch/>
        </p:blipFill>
        <p:spPr>
          <a:xfrm>
            <a:off x="5436096" y="1491630"/>
            <a:ext cx="1864000" cy="1163206"/>
          </a:xfrm>
          <a:prstGeom prst="rect">
            <a:avLst/>
          </a:prstGeom>
        </p:spPr>
      </p:pic>
    </p:spTree>
    <p:extLst>
      <p:ext uri="{BB962C8B-B14F-4D97-AF65-F5344CB8AC3E}">
        <p14:creationId xmlns:p14="http://schemas.microsoft.com/office/powerpoint/2010/main" val="25462088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3919" y="195486"/>
            <a:ext cx="8460000" cy="777600"/>
          </a:xfrm>
        </p:spPr>
        <p:txBody>
          <a:bodyPr/>
          <a:lstStyle/>
          <a:p>
            <a:r>
              <a:rPr lang="de-DE" sz="2400" dirty="0" smtClean="0"/>
              <a:t>Verbesserung der </a:t>
            </a:r>
            <a:r>
              <a:rPr lang="de-DE" sz="2400" dirty="0"/>
              <a:t>Automatische </a:t>
            </a:r>
            <a:r>
              <a:rPr lang="de-DE" sz="2400" dirty="0" smtClean="0"/>
              <a:t>Schlagwortvergabe im Regelbetrieb </a:t>
            </a:r>
            <a:endParaRPr lang="de-DE" sz="2400" dirty="0"/>
          </a:p>
        </p:txBody>
      </p:sp>
      <p:sp>
        <p:nvSpPr>
          <p:cNvPr id="6" name="Inhaltsplatzhalter 2"/>
          <p:cNvSpPr txBox="1">
            <a:spLocks/>
          </p:cNvSpPr>
          <p:nvPr/>
        </p:nvSpPr>
        <p:spPr bwMode="auto">
          <a:xfrm>
            <a:off x="728156" y="3786797"/>
            <a:ext cx="1584176" cy="104434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342900" indent="-342900" algn="l" rtl="0" eaLnBrk="1" fontAlgn="base" hangingPunct="1">
              <a:lnSpc>
                <a:spcPts val="3000"/>
              </a:lnSpc>
              <a:spcBef>
                <a:spcPts val="900"/>
              </a:spcBef>
              <a:spcAft>
                <a:spcPct val="0"/>
              </a:spcAft>
              <a:buFont typeface="Verdana" pitchFamily="34" charset="0"/>
              <a:buChar char="–"/>
              <a:defRPr lang="de-DE" sz="2000" dirty="0" smtClean="0">
                <a:solidFill>
                  <a:schemeClr val="tx1"/>
                </a:solidFill>
                <a:latin typeface="+mn-lt"/>
                <a:ea typeface="+mn-ea"/>
                <a:cs typeface="+mn-cs"/>
              </a:defRPr>
            </a:lvl1pPr>
            <a:lvl2pPr marL="742950" indent="-285750" algn="l" rtl="0" eaLnBrk="1" fontAlgn="base" hangingPunct="1">
              <a:lnSpc>
                <a:spcPts val="2000"/>
              </a:lnSpc>
              <a:spcBef>
                <a:spcPts val="300"/>
              </a:spcBef>
              <a:spcAft>
                <a:spcPct val="0"/>
              </a:spcAft>
              <a:buChar char="-"/>
              <a:defRPr lang="de-DE" sz="1600" dirty="0" smtClean="0">
                <a:solidFill>
                  <a:schemeClr val="tx1"/>
                </a:solidFill>
                <a:latin typeface="+mn-lt"/>
                <a:cs typeface="+mn-cs"/>
              </a:defRPr>
            </a:lvl2pPr>
            <a:lvl3pPr marL="1143000" indent="-228600" algn="l" rtl="0" eaLnBrk="1" fontAlgn="base" hangingPunct="1">
              <a:lnSpc>
                <a:spcPts val="2000"/>
              </a:lnSpc>
              <a:spcBef>
                <a:spcPts val="300"/>
              </a:spcBef>
              <a:spcAft>
                <a:spcPct val="0"/>
              </a:spcAft>
              <a:buChar char="-"/>
              <a:defRPr lang="de-DE" sz="1600" dirty="0" smtClean="0">
                <a:solidFill>
                  <a:schemeClr val="tx1"/>
                </a:solidFill>
                <a:latin typeface="+mn-lt"/>
                <a:cs typeface="+mn-cs"/>
              </a:defRPr>
            </a:lvl3pPr>
            <a:lvl4pPr marL="1600200" indent="-228600" algn="l" rtl="0" eaLnBrk="1" fontAlgn="base" hangingPunct="1">
              <a:lnSpc>
                <a:spcPts val="2000"/>
              </a:lnSpc>
              <a:spcBef>
                <a:spcPts val="300"/>
              </a:spcBef>
              <a:spcAft>
                <a:spcPct val="0"/>
              </a:spcAft>
              <a:buChar char="-"/>
              <a:defRPr lang="de-DE" sz="1600" dirty="0" smtClean="0">
                <a:solidFill>
                  <a:schemeClr val="tx1"/>
                </a:solidFill>
                <a:latin typeface="+mn-lt"/>
                <a:cs typeface="+mn-cs"/>
              </a:defRPr>
            </a:lvl4pPr>
            <a:lvl5pPr marL="2057400" indent="-228600" algn="l" rtl="0" eaLnBrk="1" fontAlgn="base" hangingPunct="1">
              <a:lnSpc>
                <a:spcPts val="2000"/>
              </a:lnSpc>
              <a:spcBef>
                <a:spcPts val="300"/>
              </a:spcBef>
              <a:spcAft>
                <a:spcPct val="0"/>
              </a:spcAft>
              <a:buChar char="-"/>
              <a:defRPr lang="de-DE" sz="1600" dirty="0">
                <a:solidFill>
                  <a:schemeClr val="tx1"/>
                </a:solidFill>
                <a:latin typeface="+mn-lt"/>
                <a:cs typeface="+mn-cs"/>
              </a:defRPr>
            </a:lvl5pPr>
            <a:lvl6pPr marL="2514600" indent="-228600" algn="l" rtl="0" eaLnBrk="1" fontAlgn="base" hangingPunct="1">
              <a:lnSpc>
                <a:spcPts val="2400"/>
              </a:lnSpc>
              <a:spcBef>
                <a:spcPct val="20000"/>
              </a:spcBef>
              <a:spcAft>
                <a:spcPct val="0"/>
              </a:spcAft>
              <a:buChar char="-"/>
              <a:defRPr sz="1600">
                <a:solidFill>
                  <a:schemeClr val="tx1"/>
                </a:solidFill>
                <a:latin typeface="+mn-lt"/>
                <a:cs typeface="+mn-cs"/>
              </a:defRPr>
            </a:lvl6pPr>
            <a:lvl7pPr marL="2971800" indent="-228600" algn="l" rtl="0" eaLnBrk="1" fontAlgn="base" hangingPunct="1">
              <a:lnSpc>
                <a:spcPts val="2400"/>
              </a:lnSpc>
              <a:spcBef>
                <a:spcPct val="20000"/>
              </a:spcBef>
              <a:spcAft>
                <a:spcPct val="0"/>
              </a:spcAft>
              <a:buChar char="-"/>
              <a:defRPr sz="1600">
                <a:solidFill>
                  <a:schemeClr val="tx1"/>
                </a:solidFill>
                <a:latin typeface="+mn-lt"/>
                <a:cs typeface="+mn-cs"/>
              </a:defRPr>
            </a:lvl7pPr>
            <a:lvl8pPr marL="3429000" indent="-228600" algn="l" rtl="0" eaLnBrk="1" fontAlgn="base" hangingPunct="1">
              <a:lnSpc>
                <a:spcPts val="2400"/>
              </a:lnSpc>
              <a:spcBef>
                <a:spcPct val="20000"/>
              </a:spcBef>
              <a:spcAft>
                <a:spcPct val="0"/>
              </a:spcAft>
              <a:buChar char="-"/>
              <a:defRPr sz="1600">
                <a:solidFill>
                  <a:schemeClr val="tx1"/>
                </a:solidFill>
                <a:latin typeface="+mn-lt"/>
                <a:cs typeface="+mn-cs"/>
              </a:defRPr>
            </a:lvl8pPr>
            <a:lvl9pPr marL="3886200" indent="-228600" algn="l" rtl="0" eaLnBrk="1" fontAlgn="base" hangingPunct="1">
              <a:lnSpc>
                <a:spcPts val="2400"/>
              </a:lnSpc>
              <a:spcBef>
                <a:spcPct val="20000"/>
              </a:spcBef>
              <a:spcAft>
                <a:spcPct val="0"/>
              </a:spcAft>
              <a:buChar char="-"/>
              <a:defRPr sz="1600">
                <a:solidFill>
                  <a:schemeClr val="tx1"/>
                </a:solidFill>
                <a:latin typeface="+mn-lt"/>
                <a:cs typeface="+mn-cs"/>
              </a:defRPr>
            </a:lvl9pPr>
          </a:lstStyle>
          <a:p>
            <a:pPr marL="0" indent="0">
              <a:buFont typeface="Verdana" pitchFamily="34" charset="0"/>
              <a:buNone/>
            </a:pPr>
            <a:r>
              <a:rPr lang="en-GB" sz="1400" kern="0" dirty="0"/>
              <a:t>v</a:t>
            </a:r>
            <a:r>
              <a:rPr lang="en-GB" sz="1400" kern="0" dirty="0" smtClean="0"/>
              <a:t>gl. </a:t>
            </a:r>
            <a:r>
              <a:rPr lang="en-GB" sz="1400" kern="0" dirty="0" err="1" smtClean="0"/>
              <a:t>Averbis</a:t>
            </a:r>
            <a:r>
              <a:rPr lang="en-GB" sz="1400" kern="0" dirty="0" smtClean="0"/>
              <a:t>-Software: 0,28</a:t>
            </a:r>
            <a:endParaRPr lang="en-GB" sz="1400" kern="0" dirty="0"/>
          </a:p>
        </p:txBody>
      </p:sp>
      <p:pic>
        <p:nvPicPr>
          <p:cNvPr id="8" name="Grafik 7"/>
          <p:cNvPicPr>
            <a:picLocks noChangeAspect="1"/>
          </p:cNvPicPr>
          <p:nvPr/>
        </p:nvPicPr>
        <p:blipFill>
          <a:blip r:embed="rId3"/>
          <a:stretch>
            <a:fillRect/>
          </a:stretch>
        </p:blipFill>
        <p:spPr>
          <a:xfrm>
            <a:off x="2339752" y="1679678"/>
            <a:ext cx="5616624" cy="3151463"/>
          </a:xfrm>
          <a:prstGeom prst="rect">
            <a:avLst/>
          </a:prstGeom>
        </p:spPr>
      </p:pic>
      <p:sp>
        <p:nvSpPr>
          <p:cNvPr id="3" name="Inhaltsplatzhalter 2"/>
          <p:cNvSpPr>
            <a:spLocks noGrp="1"/>
          </p:cNvSpPr>
          <p:nvPr>
            <p:ph idx="1"/>
          </p:nvPr>
        </p:nvSpPr>
        <p:spPr>
          <a:xfrm>
            <a:off x="2267744" y="1341229"/>
            <a:ext cx="5904192" cy="3017489"/>
          </a:xfrm>
        </p:spPr>
        <p:txBody>
          <a:bodyPr/>
          <a:lstStyle/>
          <a:p>
            <a:pPr marL="0" indent="0">
              <a:buNone/>
            </a:pPr>
            <a:r>
              <a:rPr lang="de-DE" sz="1200" dirty="0" smtClean="0"/>
              <a:t>F1-Score</a:t>
            </a:r>
            <a:endParaRPr lang="de-DE" sz="1200" dirty="0"/>
          </a:p>
        </p:txBody>
      </p:sp>
      <p:sp>
        <p:nvSpPr>
          <p:cNvPr id="9" name="Stern mit 5 Zacken 8"/>
          <p:cNvSpPr/>
          <p:nvPr/>
        </p:nvSpPr>
        <p:spPr>
          <a:xfrm>
            <a:off x="2195736" y="4251045"/>
            <a:ext cx="288032" cy="229256"/>
          </a:xfrm>
          <a:prstGeom prst="star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3BB4FF"/>
              </a:solidFill>
            </a:endParaRPr>
          </a:p>
        </p:txBody>
      </p:sp>
      <p:sp>
        <p:nvSpPr>
          <p:cNvPr id="10" name="Rectangle 4"/>
          <p:cNvSpPr>
            <a:spLocks noChangeArrowheads="1"/>
          </p:cNvSpPr>
          <p:nvPr/>
        </p:nvSpPr>
        <p:spPr bwMode="auto">
          <a:xfrm>
            <a:off x="287338" y="0"/>
            <a:ext cx="215900" cy="896400"/>
          </a:xfrm>
          <a:prstGeom prst="rect">
            <a:avLst/>
          </a:prstGeom>
          <a:solidFill>
            <a:srgbClr val="004896"/>
          </a:solidFill>
          <a:ln w="9525">
            <a:noFill/>
            <a:miter lim="800000"/>
            <a:headEnd/>
            <a:tailEnd/>
          </a:ln>
        </p:spPr>
        <p:txBody>
          <a:bodyPr wrap="none" lIns="0" tIns="72000" rIns="0" bIns="0" anchor="ctr" anchorCtr="1"/>
          <a:lstStyle/>
          <a:p>
            <a:pPr algn="ctr"/>
            <a:fld id="{FCE2EE86-C571-4D41-9E7F-16315DCE6029}" type="slidenum">
              <a:rPr lang="de-DE" sz="1000" b="1" smtClean="0"/>
              <a:t>23</a:t>
            </a:fld>
            <a:endParaRPr lang="de-DE" sz="1000" b="1" dirty="0"/>
          </a:p>
        </p:txBody>
      </p:sp>
      <p:sp>
        <p:nvSpPr>
          <p:cNvPr id="11" name="Stern mit 5 Zacken 10"/>
          <p:cNvSpPr/>
          <p:nvPr/>
        </p:nvSpPr>
        <p:spPr>
          <a:xfrm>
            <a:off x="8315951" y="1489185"/>
            <a:ext cx="288032" cy="229256"/>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Rechteck 3"/>
          <p:cNvSpPr/>
          <p:nvPr/>
        </p:nvSpPr>
        <p:spPr>
          <a:xfrm>
            <a:off x="7686135" y="1851670"/>
            <a:ext cx="1547665" cy="11801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rgbClr val="00B050"/>
                </a:solidFill>
              </a:rPr>
              <a:t>Sorgt </a:t>
            </a:r>
            <a:endParaRPr lang="de-DE" sz="1200" dirty="0" smtClean="0">
              <a:solidFill>
                <a:srgbClr val="00B050"/>
              </a:solidFill>
            </a:endParaRPr>
          </a:p>
          <a:p>
            <a:pPr algn="ctr"/>
            <a:r>
              <a:rPr lang="de-DE" sz="1200" dirty="0" smtClean="0">
                <a:solidFill>
                  <a:srgbClr val="00B050"/>
                </a:solidFill>
              </a:rPr>
              <a:t>ein </a:t>
            </a:r>
            <a:r>
              <a:rPr lang="de-DE" sz="1200" dirty="0">
                <a:solidFill>
                  <a:srgbClr val="00B050"/>
                </a:solidFill>
              </a:rPr>
              <a:t>neues Ensemble für </a:t>
            </a:r>
            <a:r>
              <a:rPr lang="de-DE" sz="1200" dirty="0" smtClean="0">
                <a:solidFill>
                  <a:srgbClr val="00B050"/>
                </a:solidFill>
              </a:rPr>
              <a:t>einen deutlichen Ergebnissprung ???</a:t>
            </a:r>
            <a:endParaRPr lang="de-DE" sz="1200" dirty="0">
              <a:solidFill>
                <a:srgbClr val="00B050"/>
              </a:solidFill>
            </a:endParaRPr>
          </a:p>
        </p:txBody>
      </p:sp>
    </p:spTree>
    <p:extLst>
      <p:ext uri="{BB962C8B-B14F-4D97-AF65-F5344CB8AC3E}">
        <p14:creationId xmlns:p14="http://schemas.microsoft.com/office/powerpoint/2010/main" val="3424204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4"/>
          <p:cNvSpPr>
            <a:spLocks noChangeArrowheads="1"/>
          </p:cNvSpPr>
          <p:nvPr/>
        </p:nvSpPr>
        <p:spPr bwMode="auto">
          <a:xfrm>
            <a:off x="287338" y="0"/>
            <a:ext cx="215900" cy="896400"/>
          </a:xfrm>
          <a:prstGeom prst="rect">
            <a:avLst/>
          </a:prstGeom>
          <a:solidFill>
            <a:srgbClr val="A4B900"/>
          </a:solidFill>
          <a:ln w="9525">
            <a:noFill/>
            <a:miter lim="800000"/>
            <a:headEnd/>
            <a:tailEnd/>
          </a:ln>
        </p:spPr>
        <p:txBody>
          <a:bodyPr wrap="none" lIns="0" tIns="72000" rIns="0" bIns="0" anchor="ctr" anchorCtr="1"/>
          <a:lstStyle/>
          <a:p>
            <a:pPr algn="ctr"/>
            <a:fld id="{FB9A5C09-60F7-4597-AA13-EB7B3B3D1FF2}" type="slidenum">
              <a:rPr lang="de-DE" sz="1000" b="1"/>
              <a:pPr algn="ctr"/>
              <a:t>24</a:t>
            </a:fld>
            <a:endParaRPr lang="de-DE" sz="1000" b="1"/>
          </a:p>
        </p:txBody>
      </p:sp>
      <p:sp>
        <p:nvSpPr>
          <p:cNvPr id="3" name="Inhaltsplatzhalter 2"/>
          <p:cNvSpPr>
            <a:spLocks noGrp="1"/>
          </p:cNvSpPr>
          <p:nvPr>
            <p:ph idx="1"/>
          </p:nvPr>
        </p:nvSpPr>
        <p:spPr>
          <a:xfrm>
            <a:off x="287338" y="1635646"/>
            <a:ext cx="8460000" cy="2754000"/>
          </a:xfrm>
        </p:spPr>
        <p:txBody>
          <a:bodyPr/>
          <a:lstStyle/>
          <a:p>
            <a:pPr marL="0" indent="0" algn="r">
              <a:buNone/>
            </a:pPr>
            <a:r>
              <a:rPr lang="en-GB" dirty="0" err="1" smtClean="0"/>
              <a:t>Projekt</a:t>
            </a:r>
            <a:r>
              <a:rPr lang="en-GB" dirty="0" smtClean="0"/>
              <a:t>-Team: </a:t>
            </a:r>
            <a:r>
              <a:rPr lang="en-GB" dirty="0" smtClean="0">
                <a:solidFill>
                  <a:schemeClr val="bg2"/>
                </a:solidFill>
              </a:rPr>
              <a:t>Maximilian Kähler, Lisa Kluge, Katja Konermann, DNB: Christoph Poley, Nico Wagner, </a:t>
            </a:r>
            <a:r>
              <a:rPr lang="en-GB" smtClean="0">
                <a:solidFill>
                  <a:schemeClr val="bg2"/>
                </a:solidFill>
              </a:rPr>
              <a:t>Clemens Rietdorf</a:t>
            </a:r>
            <a:endParaRPr lang="en-GB" dirty="0" smtClean="0">
              <a:solidFill>
                <a:schemeClr val="bg2"/>
              </a:solidFill>
            </a:endParaRPr>
          </a:p>
          <a:p>
            <a:pPr marL="0" indent="0">
              <a:buNone/>
            </a:pPr>
            <a:endParaRPr lang="en-GB" b="1" dirty="0">
              <a:solidFill>
                <a:schemeClr val="bg2"/>
              </a:solidFill>
            </a:endParaRPr>
          </a:p>
          <a:p>
            <a:pPr marL="0" indent="0">
              <a:buNone/>
            </a:pPr>
            <a:endParaRPr lang="en-GB" b="1" dirty="0" smtClean="0">
              <a:solidFill>
                <a:schemeClr val="bg2"/>
              </a:solidFill>
            </a:endParaRPr>
          </a:p>
          <a:p>
            <a:pPr marL="0" indent="0">
              <a:buNone/>
            </a:pPr>
            <a:endParaRPr lang="en-GB" b="1" dirty="0">
              <a:solidFill>
                <a:schemeClr val="bg2"/>
              </a:solidFill>
            </a:endParaRPr>
          </a:p>
          <a:p>
            <a:pPr marL="0" indent="0">
              <a:buNone/>
            </a:pPr>
            <a:r>
              <a:rPr lang="en-GB" b="1" dirty="0" err="1" smtClean="0">
                <a:solidFill>
                  <a:schemeClr val="bg1">
                    <a:lumMod val="50000"/>
                  </a:schemeClr>
                </a:solidFill>
              </a:rPr>
              <a:t>Mehr</a:t>
            </a:r>
            <a:r>
              <a:rPr lang="en-GB" b="1" dirty="0" smtClean="0">
                <a:solidFill>
                  <a:schemeClr val="bg1">
                    <a:lumMod val="50000"/>
                  </a:schemeClr>
                </a:solidFill>
              </a:rPr>
              <a:t> </a:t>
            </a:r>
            <a:r>
              <a:rPr lang="en-GB" b="1" dirty="0" err="1" smtClean="0">
                <a:solidFill>
                  <a:schemeClr val="bg1">
                    <a:lumMod val="50000"/>
                  </a:schemeClr>
                </a:solidFill>
              </a:rPr>
              <a:t>Infos</a:t>
            </a:r>
            <a:r>
              <a:rPr lang="en-GB" b="1" dirty="0" smtClean="0">
                <a:solidFill>
                  <a:schemeClr val="bg1">
                    <a:lumMod val="50000"/>
                  </a:schemeClr>
                </a:solidFill>
              </a:rPr>
              <a:t> </a:t>
            </a:r>
            <a:r>
              <a:rPr lang="en-GB" b="1" dirty="0" err="1" smtClean="0">
                <a:solidFill>
                  <a:schemeClr val="bg1">
                    <a:lumMod val="50000"/>
                  </a:schemeClr>
                </a:solidFill>
              </a:rPr>
              <a:t>zum</a:t>
            </a:r>
            <a:r>
              <a:rPr lang="en-GB" b="1" dirty="0" smtClean="0">
                <a:solidFill>
                  <a:schemeClr val="bg1">
                    <a:lumMod val="50000"/>
                  </a:schemeClr>
                </a:solidFill>
              </a:rPr>
              <a:t> KI-</a:t>
            </a:r>
            <a:r>
              <a:rPr lang="en-GB" b="1" dirty="0" err="1" smtClean="0">
                <a:solidFill>
                  <a:schemeClr val="bg1">
                    <a:lumMod val="50000"/>
                  </a:schemeClr>
                </a:solidFill>
              </a:rPr>
              <a:t>Projekt</a:t>
            </a:r>
            <a:r>
              <a:rPr lang="en-GB" b="1" dirty="0" smtClean="0">
                <a:solidFill>
                  <a:schemeClr val="bg1">
                    <a:lumMod val="50000"/>
                  </a:schemeClr>
                </a:solidFill>
              </a:rPr>
              <a:t>: </a:t>
            </a:r>
          </a:p>
          <a:p>
            <a:pPr marL="400050" lvl="1" indent="0">
              <a:lnSpc>
                <a:spcPct val="100000"/>
              </a:lnSpc>
              <a:buNone/>
            </a:pPr>
            <a:r>
              <a:rPr lang="en-GB" dirty="0" smtClean="0">
                <a:solidFill>
                  <a:schemeClr val="bg1">
                    <a:lumMod val="50000"/>
                  </a:schemeClr>
                </a:solidFill>
                <a:hlinkClick r:id="rId3"/>
              </a:rPr>
              <a:t>https://www.dnb.de/ki-projekt</a:t>
            </a:r>
            <a:endParaRPr lang="en-GB" dirty="0" smtClean="0">
              <a:solidFill>
                <a:schemeClr val="bg1">
                  <a:lumMod val="50000"/>
                </a:schemeClr>
              </a:solidFill>
            </a:endParaRPr>
          </a:p>
          <a:p>
            <a:pPr marL="400050" lvl="1" indent="0">
              <a:lnSpc>
                <a:spcPct val="100000"/>
              </a:lnSpc>
              <a:buNone/>
            </a:pPr>
            <a:r>
              <a:rPr lang="en-GB" dirty="0">
                <a:solidFill>
                  <a:schemeClr val="bg1">
                    <a:lumMod val="50000"/>
                  </a:schemeClr>
                </a:solidFill>
                <a:hlinkClick r:id="rId4"/>
              </a:rPr>
              <a:t>https://blog.dnb.de/ki-projekt-gewinnt-best-paper-award</a:t>
            </a:r>
            <a:r>
              <a:rPr lang="en-GB" dirty="0" smtClean="0">
                <a:solidFill>
                  <a:schemeClr val="bg1">
                    <a:lumMod val="50000"/>
                  </a:schemeClr>
                </a:solidFill>
                <a:hlinkClick r:id="rId4"/>
              </a:rPr>
              <a:t>/</a:t>
            </a:r>
            <a:endParaRPr lang="en-GB" dirty="0" smtClean="0">
              <a:solidFill>
                <a:schemeClr val="bg1">
                  <a:lumMod val="50000"/>
                </a:schemeClr>
              </a:solidFill>
            </a:endParaRPr>
          </a:p>
          <a:p>
            <a:pPr marL="400050" lvl="1" indent="0">
              <a:lnSpc>
                <a:spcPct val="100000"/>
              </a:lnSpc>
              <a:buNone/>
            </a:pPr>
            <a:endParaRPr lang="en-GB" dirty="0">
              <a:solidFill>
                <a:schemeClr val="bg1">
                  <a:lumMod val="50000"/>
                </a:schemeClr>
              </a:solidFill>
            </a:endParaRPr>
          </a:p>
        </p:txBody>
      </p:sp>
      <p:sp>
        <p:nvSpPr>
          <p:cNvPr id="2" name="Titel 1"/>
          <p:cNvSpPr>
            <a:spLocks noGrp="1"/>
          </p:cNvSpPr>
          <p:nvPr>
            <p:ph type="title"/>
          </p:nvPr>
        </p:nvSpPr>
        <p:spPr/>
        <p:txBody>
          <a:bodyPr/>
          <a:lstStyle/>
          <a:p>
            <a:r>
              <a:rPr lang="de-DE" dirty="0" smtClean="0"/>
              <a:t>Vielen Dank!</a:t>
            </a:r>
            <a:endParaRPr lang="de-DE" dirty="0"/>
          </a:p>
        </p:txBody>
      </p:sp>
    </p:spTree>
    <p:extLst>
      <p:ext uri="{BB962C8B-B14F-4D97-AF65-F5344CB8AC3E}">
        <p14:creationId xmlns:p14="http://schemas.microsoft.com/office/powerpoint/2010/main" val="30706982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88000" y="987574"/>
            <a:ext cx="8460000" cy="3960440"/>
          </a:xfrm>
        </p:spPr>
        <p:txBody>
          <a:bodyPr/>
          <a:lstStyle/>
          <a:p>
            <a:pPr>
              <a:lnSpc>
                <a:spcPct val="110000"/>
              </a:lnSpc>
              <a:spcBef>
                <a:spcPts val="600"/>
              </a:spcBef>
            </a:pPr>
            <a:r>
              <a:rPr lang="en-US" sz="1100" dirty="0"/>
              <a:t>Poley, Christoph, et al. “Automatic Subject Cataloguing at the German National Library.” </a:t>
            </a:r>
            <a:r>
              <a:rPr lang="en-US" sz="1100" i="1" dirty="0"/>
              <a:t>LIBER Quarterly: The Journal of the Association of European Research Libraries</a:t>
            </a:r>
            <a:r>
              <a:rPr lang="en-US" sz="1100" dirty="0"/>
              <a:t>, vol. 35, no. 1, 2025, pp. 1–29, </a:t>
            </a:r>
            <a:r>
              <a:rPr lang="en-US" sz="1100" dirty="0">
                <a:hlinkClick r:id="rId3"/>
              </a:rPr>
              <a:t>https://</a:t>
            </a:r>
            <a:r>
              <a:rPr lang="en-US" sz="1100" dirty="0" smtClean="0">
                <a:hlinkClick r:id="rId3"/>
              </a:rPr>
              <a:t>doi.org/10.53377/lq.19422</a:t>
            </a:r>
            <a:r>
              <a:rPr lang="en-US" sz="1100" dirty="0" smtClean="0"/>
              <a:t> </a:t>
            </a:r>
          </a:p>
          <a:p>
            <a:pPr>
              <a:lnSpc>
                <a:spcPct val="110000"/>
              </a:lnSpc>
              <a:spcBef>
                <a:spcPts val="600"/>
              </a:spcBef>
            </a:pPr>
            <a:r>
              <a:rPr lang="de-DE" sz="1100" dirty="0"/>
              <a:t>Kluge, Lisa, </a:t>
            </a:r>
            <a:r>
              <a:rPr lang="de-DE" sz="1100" dirty="0" err="1"/>
              <a:t>and</a:t>
            </a:r>
            <a:r>
              <a:rPr lang="de-DE" sz="1100" dirty="0"/>
              <a:t> Maximilian Kähler. 2025. “DNB-AI-Project at SemEval-2025 Task 5: An LLM-Ensemble Approach </a:t>
            </a:r>
            <a:r>
              <a:rPr lang="de-DE" sz="1100" dirty="0" err="1"/>
              <a:t>for</a:t>
            </a:r>
            <a:r>
              <a:rPr lang="de-DE" sz="1100" dirty="0"/>
              <a:t> </a:t>
            </a:r>
            <a:r>
              <a:rPr lang="de-DE" sz="1100" dirty="0" err="1"/>
              <a:t>Automated</a:t>
            </a:r>
            <a:r>
              <a:rPr lang="de-DE" sz="1100" dirty="0"/>
              <a:t> </a:t>
            </a:r>
            <a:r>
              <a:rPr lang="de-DE" sz="1100" dirty="0" err="1"/>
              <a:t>Subject</a:t>
            </a:r>
            <a:r>
              <a:rPr lang="de-DE" sz="1100" dirty="0"/>
              <a:t> </a:t>
            </a:r>
            <a:r>
              <a:rPr lang="de-DE" sz="1100" dirty="0" err="1"/>
              <a:t>Indexing</a:t>
            </a:r>
            <a:r>
              <a:rPr lang="de-DE" sz="1100" dirty="0"/>
              <a:t>.” </a:t>
            </a:r>
            <a:r>
              <a:rPr lang="de-DE" sz="1100" dirty="0" err="1"/>
              <a:t>arXiv</a:t>
            </a:r>
            <a:r>
              <a:rPr lang="de-DE" sz="1100" dirty="0"/>
              <a:t>. </a:t>
            </a:r>
            <a:r>
              <a:rPr lang="de-DE" sz="1100" dirty="0">
                <a:hlinkClick r:id="rId4"/>
              </a:rPr>
              <a:t>https://</a:t>
            </a:r>
            <a:r>
              <a:rPr lang="de-DE" sz="1100" dirty="0" smtClean="0">
                <a:hlinkClick r:id="rId4"/>
              </a:rPr>
              <a:t>arxiv.org/abs/2504.21589</a:t>
            </a:r>
            <a:endParaRPr lang="de-DE" sz="1100" dirty="0" smtClean="0"/>
          </a:p>
          <a:p>
            <a:pPr>
              <a:lnSpc>
                <a:spcPct val="110000"/>
              </a:lnSpc>
              <a:spcBef>
                <a:spcPts val="600"/>
              </a:spcBef>
            </a:pPr>
            <a:r>
              <a:rPr lang="de-DE" sz="1100" dirty="0"/>
              <a:t>Kähler, M., Kluge, L., </a:t>
            </a:r>
            <a:r>
              <a:rPr lang="de-DE" sz="1100" dirty="0" err="1" smtClean="0"/>
              <a:t>and</a:t>
            </a:r>
            <a:r>
              <a:rPr lang="de-DE" sz="1100" dirty="0" smtClean="0"/>
              <a:t> </a:t>
            </a:r>
            <a:r>
              <a:rPr lang="de-DE" sz="1100" dirty="0"/>
              <a:t>Konermann, K. (2025). DNB-AI-Project at </a:t>
            </a:r>
            <a:r>
              <a:rPr lang="de-DE" sz="1100" dirty="0" err="1"/>
              <a:t>the</a:t>
            </a:r>
            <a:r>
              <a:rPr lang="de-DE" sz="1100" dirty="0"/>
              <a:t> GermEval-2025 LLMs4Subjects Task: </a:t>
            </a:r>
            <a:r>
              <a:rPr lang="de-DE" sz="1100" dirty="0" err="1"/>
              <a:t>KIFSPrompt</a:t>
            </a:r>
            <a:r>
              <a:rPr lang="de-DE" sz="1100" dirty="0"/>
              <a:t> – Knowledge-</a:t>
            </a:r>
            <a:r>
              <a:rPr lang="de-DE" sz="1100" dirty="0" err="1"/>
              <a:t>Injected</a:t>
            </a:r>
            <a:r>
              <a:rPr lang="de-DE" sz="1100" dirty="0"/>
              <a:t> </a:t>
            </a:r>
            <a:r>
              <a:rPr lang="de-DE" sz="1100" dirty="0" err="1"/>
              <a:t>Few-Shot</a:t>
            </a:r>
            <a:r>
              <a:rPr lang="de-DE" sz="1100" dirty="0"/>
              <a:t> </a:t>
            </a:r>
            <a:r>
              <a:rPr lang="de-DE" sz="1100" dirty="0" err="1"/>
              <a:t>Prompting</a:t>
            </a:r>
            <a:r>
              <a:rPr lang="de-DE" sz="1100" dirty="0"/>
              <a:t>. In </a:t>
            </a:r>
            <a:r>
              <a:rPr lang="de-DE" sz="1100" i="1" dirty="0" err="1"/>
              <a:t>Proceedings</a:t>
            </a:r>
            <a:r>
              <a:rPr lang="de-DE" sz="1100" i="1" dirty="0"/>
              <a:t> </a:t>
            </a:r>
            <a:r>
              <a:rPr lang="de-DE" sz="1100" i="1" dirty="0" err="1"/>
              <a:t>of</a:t>
            </a:r>
            <a:r>
              <a:rPr lang="de-DE" sz="1100" i="1" dirty="0"/>
              <a:t> </a:t>
            </a:r>
            <a:r>
              <a:rPr lang="de-DE" sz="1100" i="1" dirty="0" err="1"/>
              <a:t>the</a:t>
            </a:r>
            <a:r>
              <a:rPr lang="de-DE" sz="1100" i="1" dirty="0"/>
              <a:t> 21st Conference on Natural Language Processing (KONVENS 2025): Workshops</a:t>
            </a:r>
            <a:r>
              <a:rPr lang="de-DE" sz="1100" dirty="0"/>
              <a:t> (pp. 455–464). </a:t>
            </a:r>
            <a:r>
              <a:rPr lang="de-DE" sz="1100" dirty="0" err="1"/>
              <a:t>HsH</a:t>
            </a:r>
            <a:r>
              <a:rPr lang="de-DE" sz="1100" dirty="0"/>
              <a:t> Applied </a:t>
            </a:r>
            <a:r>
              <a:rPr lang="de-DE" sz="1100" dirty="0" err="1"/>
              <a:t>Academics</a:t>
            </a:r>
            <a:r>
              <a:rPr lang="de-DE" sz="1100" dirty="0"/>
              <a:t>. </a:t>
            </a:r>
            <a:r>
              <a:rPr lang="de-DE" sz="1100" dirty="0">
                <a:hlinkClick r:id="rId5"/>
              </a:rPr>
              <a:t>https://aclanthology.org/2025.konvens-2.42</a:t>
            </a:r>
            <a:r>
              <a:rPr lang="de-DE" sz="1100" dirty="0" smtClean="0">
                <a:hlinkClick r:id="rId5"/>
              </a:rPr>
              <a:t>/</a:t>
            </a:r>
            <a:endParaRPr lang="de-DE" sz="1100" dirty="0" smtClean="0"/>
          </a:p>
          <a:p>
            <a:pPr>
              <a:lnSpc>
                <a:spcPct val="110000"/>
              </a:lnSpc>
              <a:spcBef>
                <a:spcPts val="600"/>
              </a:spcBef>
            </a:pPr>
            <a:r>
              <a:rPr lang="de-DE" sz="1100" dirty="0"/>
              <a:t>Kähler, M. (2025, September 16). </a:t>
            </a:r>
            <a:r>
              <a:rPr lang="de-DE" sz="1100" i="1" dirty="0"/>
              <a:t>Benchmarking </a:t>
            </a:r>
            <a:r>
              <a:rPr lang="de-DE" sz="1100" i="1" dirty="0" err="1"/>
              <a:t>automatic</a:t>
            </a:r>
            <a:r>
              <a:rPr lang="de-DE" sz="1100" i="1" dirty="0"/>
              <a:t> </a:t>
            </a:r>
            <a:r>
              <a:rPr lang="de-DE" sz="1100" i="1" dirty="0" err="1"/>
              <a:t>indexing</a:t>
            </a:r>
            <a:r>
              <a:rPr lang="de-DE" sz="1100" i="1" dirty="0"/>
              <a:t> </a:t>
            </a:r>
            <a:r>
              <a:rPr lang="de-DE" sz="1100" i="1" dirty="0" err="1"/>
              <a:t>methods</a:t>
            </a:r>
            <a:r>
              <a:rPr lang="de-DE" sz="1100" i="1" dirty="0"/>
              <a:t> on German </a:t>
            </a:r>
            <a:r>
              <a:rPr lang="de-DE" sz="1100" i="1" dirty="0" err="1"/>
              <a:t>scientific</a:t>
            </a:r>
            <a:r>
              <a:rPr lang="de-DE" sz="1100" i="1" dirty="0"/>
              <a:t> </a:t>
            </a:r>
            <a:r>
              <a:rPr lang="de-DE" sz="1100" i="1" dirty="0" err="1"/>
              <a:t>literature</a:t>
            </a:r>
            <a:r>
              <a:rPr lang="de-DE" sz="1100" dirty="0"/>
              <a:t> [Webinar]. Network Group “AI in Libraries” Webinars 2025, Conference </a:t>
            </a:r>
            <a:r>
              <a:rPr lang="de-DE" sz="1100" dirty="0" err="1"/>
              <a:t>of</a:t>
            </a:r>
            <a:r>
              <a:rPr lang="de-DE" sz="1100" dirty="0"/>
              <a:t> European National </a:t>
            </a:r>
            <a:r>
              <a:rPr lang="de-DE" sz="1100" dirty="0" err="1"/>
              <a:t>Librarians</a:t>
            </a:r>
            <a:r>
              <a:rPr lang="de-DE" sz="1100" dirty="0"/>
              <a:t> (CENL). </a:t>
            </a:r>
            <a:r>
              <a:rPr lang="de-DE" sz="1100" dirty="0">
                <a:hlinkClick r:id="rId6"/>
              </a:rPr>
              <a:t>https://</a:t>
            </a:r>
            <a:r>
              <a:rPr lang="de-DE" sz="1100" dirty="0" smtClean="0">
                <a:hlinkClick r:id="rId6"/>
              </a:rPr>
              <a:t>c18004-vod.l.core.cdn.streamfarm.net/18004initag/ondemand/app2080931841/cenl/networkgroups/20250916_AI-webinar_AI-for-automated-Indexing.mp4</a:t>
            </a:r>
            <a:endParaRPr lang="de-DE" sz="1100" dirty="0" smtClean="0"/>
          </a:p>
          <a:p>
            <a:pPr>
              <a:lnSpc>
                <a:spcPct val="110000"/>
              </a:lnSpc>
              <a:spcBef>
                <a:spcPts val="600"/>
              </a:spcBef>
            </a:pPr>
            <a:r>
              <a:rPr lang="de-DE" sz="1100" dirty="0"/>
              <a:t>Kluge, L. (2024, </a:t>
            </a:r>
            <a:r>
              <a:rPr lang="de-DE" sz="1100" dirty="0" err="1"/>
              <a:t>October</a:t>
            </a:r>
            <a:r>
              <a:rPr lang="de-DE" sz="1100" dirty="0"/>
              <a:t> 17). </a:t>
            </a:r>
            <a:r>
              <a:rPr lang="de-DE" sz="1100" i="1" dirty="0"/>
              <a:t>LLM-</a:t>
            </a:r>
            <a:r>
              <a:rPr lang="de-DE" sz="1100" i="1" dirty="0" err="1"/>
              <a:t>few</a:t>
            </a:r>
            <a:r>
              <a:rPr lang="de-DE" sz="1100" i="1" dirty="0"/>
              <a:t>-</a:t>
            </a:r>
            <a:r>
              <a:rPr lang="de-DE" sz="1100" i="1" dirty="0" err="1"/>
              <a:t>shot-prompting</a:t>
            </a:r>
            <a:r>
              <a:rPr lang="de-DE" sz="1100" i="1" dirty="0"/>
              <a:t> </a:t>
            </a:r>
            <a:r>
              <a:rPr lang="de-DE" sz="1100" i="1" dirty="0" err="1"/>
              <a:t>for</a:t>
            </a:r>
            <a:r>
              <a:rPr lang="de-DE" sz="1100" i="1" dirty="0"/>
              <a:t> </a:t>
            </a:r>
            <a:r>
              <a:rPr lang="de-DE" sz="1100" i="1" dirty="0" err="1"/>
              <a:t>automated</a:t>
            </a:r>
            <a:r>
              <a:rPr lang="de-DE" sz="1100" i="1" dirty="0"/>
              <a:t> </a:t>
            </a:r>
            <a:r>
              <a:rPr lang="de-DE" sz="1100" i="1" dirty="0" err="1"/>
              <a:t>indexing</a:t>
            </a:r>
            <a:r>
              <a:rPr lang="de-DE" sz="1100" dirty="0"/>
              <a:t> [Webinar]. Network Group “AI in Libraries” Webinars 2024, Conference </a:t>
            </a:r>
            <a:r>
              <a:rPr lang="de-DE" sz="1100" dirty="0" err="1"/>
              <a:t>of</a:t>
            </a:r>
            <a:r>
              <a:rPr lang="de-DE" sz="1100" dirty="0"/>
              <a:t> European National </a:t>
            </a:r>
            <a:r>
              <a:rPr lang="de-DE" sz="1100" dirty="0" err="1"/>
              <a:t>Librarians</a:t>
            </a:r>
            <a:r>
              <a:rPr lang="de-DE" sz="1100" dirty="0"/>
              <a:t> (CENL). </a:t>
            </a:r>
            <a:r>
              <a:rPr lang="de-DE" sz="1100" dirty="0" smtClean="0">
                <a:hlinkClick r:id="rId7"/>
              </a:rPr>
              <a:t>https://c18004-vod.l.core.cdn.streamfarm.net/18004initag/ondemand/app2080931841/cenl/networkgroups/20241017_AI-webinar2024-3_LLM-few-shot-prompting_automated_indexing.mp4</a:t>
            </a:r>
            <a:endParaRPr lang="de-DE" sz="1100" dirty="0" smtClean="0"/>
          </a:p>
          <a:p>
            <a:pPr>
              <a:lnSpc>
                <a:spcPct val="110000"/>
              </a:lnSpc>
              <a:spcBef>
                <a:spcPts val="600"/>
              </a:spcBef>
              <a:buFont typeface="Symbol" panose="05050102010706020507" pitchFamily="18" charset="2"/>
              <a:buChar char="-"/>
            </a:pPr>
            <a:r>
              <a:rPr lang="de-DE" sz="1100" dirty="0" smtClean="0"/>
              <a:t>Fachtagung </a:t>
            </a:r>
            <a:r>
              <a:rPr lang="de-DE" sz="1100" dirty="0"/>
              <a:t>29. Januar und 30. Januar 2026 in </a:t>
            </a:r>
            <a:r>
              <a:rPr lang="de-DE" sz="1100" dirty="0" smtClean="0"/>
              <a:t>Frankfurt </a:t>
            </a:r>
            <a:r>
              <a:rPr lang="de-DE" sz="1100" dirty="0">
                <a:hlinkClick r:id="rId8"/>
              </a:rPr>
              <a:t>KI in Bibliotheken weiterdenken – Datenqualität, Infrastruktur und Anwendungen für kleine und große Sprachmodelle</a:t>
            </a:r>
          </a:p>
          <a:p>
            <a:pPr>
              <a:lnSpc>
                <a:spcPct val="110000"/>
              </a:lnSpc>
              <a:spcBef>
                <a:spcPts val="600"/>
              </a:spcBef>
              <a:buFont typeface="Symbol" panose="05050102010706020507" pitchFamily="18" charset="2"/>
              <a:buChar char="-"/>
            </a:pPr>
            <a:endParaRPr lang="de-DE" sz="1100" dirty="0" smtClean="0"/>
          </a:p>
          <a:p>
            <a:pPr>
              <a:lnSpc>
                <a:spcPct val="110000"/>
              </a:lnSpc>
              <a:spcBef>
                <a:spcPts val="600"/>
              </a:spcBef>
            </a:pPr>
            <a:endParaRPr lang="de-DE" sz="1200" dirty="0" smtClean="0"/>
          </a:p>
          <a:p>
            <a:pPr>
              <a:lnSpc>
                <a:spcPct val="110000"/>
              </a:lnSpc>
              <a:spcBef>
                <a:spcPts val="600"/>
              </a:spcBef>
            </a:pPr>
            <a:endParaRPr lang="en-US" sz="1200" dirty="0" smtClean="0"/>
          </a:p>
          <a:p>
            <a:pPr>
              <a:lnSpc>
                <a:spcPct val="110000"/>
              </a:lnSpc>
              <a:spcBef>
                <a:spcPts val="600"/>
              </a:spcBef>
            </a:pPr>
            <a:endParaRPr lang="en-US" sz="1800" dirty="0" smtClean="0"/>
          </a:p>
          <a:p>
            <a:endParaRPr lang="de-DE" dirty="0"/>
          </a:p>
        </p:txBody>
      </p:sp>
      <p:sp>
        <p:nvSpPr>
          <p:cNvPr id="3" name="Titel 2"/>
          <p:cNvSpPr>
            <a:spLocks noGrp="1"/>
          </p:cNvSpPr>
          <p:nvPr>
            <p:ph type="title"/>
          </p:nvPr>
        </p:nvSpPr>
        <p:spPr>
          <a:xfrm>
            <a:off x="684000" y="289800"/>
            <a:ext cx="8460000" cy="777600"/>
          </a:xfrm>
        </p:spPr>
        <p:txBody>
          <a:bodyPr/>
          <a:lstStyle/>
          <a:p>
            <a:r>
              <a:rPr lang="de-DE" dirty="0" smtClean="0"/>
              <a:t>Informationen</a:t>
            </a:r>
            <a:endParaRPr lang="de-DE" dirty="0"/>
          </a:p>
        </p:txBody>
      </p:sp>
      <p:sp>
        <p:nvSpPr>
          <p:cNvPr id="4" name="Rectangle 4"/>
          <p:cNvSpPr>
            <a:spLocks noChangeArrowheads="1"/>
          </p:cNvSpPr>
          <p:nvPr/>
        </p:nvSpPr>
        <p:spPr bwMode="auto">
          <a:xfrm>
            <a:off x="287338" y="0"/>
            <a:ext cx="215900" cy="896400"/>
          </a:xfrm>
          <a:prstGeom prst="rect">
            <a:avLst/>
          </a:prstGeom>
          <a:solidFill>
            <a:srgbClr val="A4B900"/>
          </a:solidFill>
          <a:ln w="9525">
            <a:noFill/>
            <a:miter lim="800000"/>
            <a:headEnd/>
            <a:tailEnd/>
          </a:ln>
        </p:spPr>
        <p:txBody>
          <a:bodyPr wrap="none" lIns="0" tIns="72000" rIns="0" bIns="0" anchor="ctr" anchorCtr="1"/>
          <a:lstStyle/>
          <a:p>
            <a:pPr algn="ctr"/>
            <a:fld id="{F386EB18-5DFE-40B4-8A6C-1D9AED7D65FD}" type="slidenum">
              <a:rPr lang="de-DE" sz="1000" b="1" smtClean="0"/>
              <a:t>25</a:t>
            </a:fld>
            <a:endParaRPr lang="de-DE" sz="1000" b="1" dirty="0"/>
          </a:p>
        </p:txBody>
      </p:sp>
    </p:spTree>
    <p:extLst>
      <p:ext uri="{BB962C8B-B14F-4D97-AF65-F5344CB8AC3E}">
        <p14:creationId xmlns:p14="http://schemas.microsoft.com/office/powerpoint/2010/main" val="12030300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4"/>
          <p:cNvSpPr>
            <a:spLocks noChangeArrowheads="1"/>
          </p:cNvSpPr>
          <p:nvPr/>
        </p:nvSpPr>
        <p:spPr bwMode="auto">
          <a:xfrm>
            <a:off x="287338" y="0"/>
            <a:ext cx="215900" cy="896400"/>
          </a:xfrm>
          <a:prstGeom prst="rect">
            <a:avLst/>
          </a:prstGeom>
          <a:solidFill>
            <a:srgbClr val="FB8630"/>
          </a:solidFill>
          <a:ln w="9525">
            <a:noFill/>
            <a:miter lim="800000"/>
            <a:headEnd/>
            <a:tailEnd/>
          </a:ln>
        </p:spPr>
        <p:txBody>
          <a:bodyPr wrap="none" lIns="0" tIns="72000" rIns="0" bIns="0" anchor="ctr" anchorCtr="1"/>
          <a:lstStyle/>
          <a:p>
            <a:pPr algn="ctr"/>
            <a:fld id="{E15918B6-6326-4FE2-9FF6-A6C9AEDA9D7E}" type="slidenum">
              <a:rPr lang="de-DE" sz="1000" b="1"/>
              <a:pPr algn="ctr"/>
              <a:t>3</a:t>
            </a:fld>
            <a:endParaRPr lang="de-DE" sz="1000" b="1" dirty="0"/>
          </a:p>
        </p:txBody>
      </p:sp>
      <p:sp>
        <p:nvSpPr>
          <p:cNvPr id="3" name="Inhaltsplatzhalter 2"/>
          <p:cNvSpPr>
            <a:spLocks noGrp="1"/>
          </p:cNvSpPr>
          <p:nvPr>
            <p:ph idx="1"/>
          </p:nvPr>
        </p:nvSpPr>
        <p:spPr>
          <a:xfrm>
            <a:off x="287338" y="1275606"/>
            <a:ext cx="8605142" cy="3763745"/>
          </a:xfrm>
        </p:spPr>
        <p:txBody>
          <a:bodyPr/>
          <a:lstStyle/>
          <a:p>
            <a:pPr>
              <a:lnSpc>
                <a:spcPct val="110000"/>
              </a:lnSpc>
            </a:pPr>
            <a:r>
              <a:rPr lang="de-DE" sz="1700" dirty="0"/>
              <a:t>Seit 2014 produktiv, zunächst als rein lexikalisches Verfahren mit der Averbis-Software</a:t>
            </a:r>
            <a:r>
              <a:rPr lang="de-DE" sz="1700" dirty="0" smtClean="0"/>
              <a:t> </a:t>
            </a:r>
          </a:p>
          <a:p>
            <a:pPr>
              <a:lnSpc>
                <a:spcPct val="110000"/>
              </a:lnSpc>
            </a:pPr>
            <a:r>
              <a:rPr lang="de-DE" sz="1700" dirty="0"/>
              <a:t>Seit 2022 komplette </a:t>
            </a:r>
            <a:r>
              <a:rPr lang="de-DE" sz="1700" dirty="0" smtClean="0"/>
              <a:t>Neuentwicklung, Erschließungsmaschine EMa mit </a:t>
            </a:r>
            <a:r>
              <a:rPr lang="de-DE" sz="1700" dirty="0"/>
              <a:t>modulare Architektur </a:t>
            </a:r>
            <a:endParaRPr lang="de-DE" sz="1700" dirty="0" smtClean="0"/>
          </a:p>
          <a:p>
            <a:pPr>
              <a:lnSpc>
                <a:spcPct val="110000"/>
              </a:lnSpc>
            </a:pPr>
            <a:r>
              <a:rPr lang="de-DE" sz="1700" dirty="0" smtClean="0"/>
              <a:t>Kernkomponente: Annif</a:t>
            </a:r>
            <a:r>
              <a:rPr lang="de-DE" sz="1700" baseline="30000" dirty="0" smtClean="0">
                <a:solidFill>
                  <a:srgbClr val="000000"/>
                </a:solidFill>
              </a:rPr>
              <a:t>1</a:t>
            </a:r>
            <a:r>
              <a:rPr lang="de-DE" sz="1700" dirty="0"/>
              <a:t>, ein Open-Source-Toolkit der Finnischen Nationalbibliothek mit diversen Erschließungsverfahren und der Möglichkeit, diese zu Ensembles zu kombinieren (z. B. lexikalische und </a:t>
            </a:r>
            <a:r>
              <a:rPr lang="de-DE" sz="1700" dirty="0" smtClean="0"/>
              <a:t>überwachte Machine-Learning-Verfahren) </a:t>
            </a:r>
          </a:p>
          <a:p>
            <a:pPr>
              <a:lnSpc>
                <a:spcPct val="110000"/>
              </a:lnSpc>
            </a:pPr>
            <a:r>
              <a:rPr lang="de-DE" sz="1700" dirty="0"/>
              <a:t>Durchsatz: ca. 170.000 Publikationen pro </a:t>
            </a:r>
            <a:r>
              <a:rPr lang="de-DE" sz="1700" dirty="0" smtClean="0"/>
              <a:t>Jahr</a:t>
            </a:r>
          </a:p>
          <a:p>
            <a:pPr>
              <a:lnSpc>
                <a:spcPct val="110000"/>
              </a:lnSpc>
            </a:pPr>
            <a:r>
              <a:rPr lang="de-DE" sz="1700" dirty="0"/>
              <a:t>Automatische Schlagwortvergabe auf Basis der GND mit &gt; 1,4 Mio. potenziellen </a:t>
            </a:r>
            <a:r>
              <a:rPr lang="de-DE" sz="1700" dirty="0" smtClean="0"/>
              <a:t>Schlagwörtern (aber nutzen nur ca. 200 Tausend)</a:t>
            </a:r>
            <a:endParaRPr lang="de-DE" sz="1700" dirty="0"/>
          </a:p>
        </p:txBody>
      </p:sp>
      <p:sp>
        <p:nvSpPr>
          <p:cNvPr id="2" name="Titel 1"/>
          <p:cNvSpPr>
            <a:spLocks noGrp="1"/>
          </p:cNvSpPr>
          <p:nvPr>
            <p:ph type="title"/>
          </p:nvPr>
        </p:nvSpPr>
        <p:spPr>
          <a:xfrm>
            <a:off x="660129" y="354428"/>
            <a:ext cx="8460000" cy="777600"/>
          </a:xfrm>
        </p:spPr>
        <p:txBody>
          <a:bodyPr/>
          <a:lstStyle/>
          <a:p>
            <a:r>
              <a:rPr lang="de-DE" sz="2400" dirty="0"/>
              <a:t>Automatische Schlagwortvergabe </a:t>
            </a:r>
            <a:r>
              <a:rPr lang="de-DE" sz="2400" dirty="0" smtClean="0"/>
              <a:t> </a:t>
            </a:r>
            <a:br>
              <a:rPr lang="de-DE" sz="2400" dirty="0" smtClean="0"/>
            </a:br>
            <a:r>
              <a:rPr lang="de-DE" sz="2400" dirty="0" smtClean="0"/>
              <a:t>im </a:t>
            </a:r>
            <a:r>
              <a:rPr lang="de-DE" sz="2400" dirty="0"/>
              <a:t>Regelbetrieb</a:t>
            </a:r>
          </a:p>
        </p:txBody>
      </p:sp>
      <p:sp>
        <p:nvSpPr>
          <p:cNvPr id="11" name="Textfeld 10"/>
          <p:cNvSpPr txBox="1"/>
          <p:nvPr/>
        </p:nvSpPr>
        <p:spPr>
          <a:xfrm>
            <a:off x="4716016" y="4866501"/>
            <a:ext cx="4608511" cy="276999"/>
          </a:xfrm>
          <a:prstGeom prst="rect">
            <a:avLst/>
          </a:prstGeom>
          <a:noFill/>
        </p:spPr>
        <p:txBody>
          <a:bodyPr wrap="square" rtlCol="0">
            <a:spAutoFit/>
          </a:bodyPr>
          <a:lstStyle/>
          <a:p>
            <a:r>
              <a:rPr lang="de-DE" sz="600" baseline="30000" dirty="0" smtClean="0">
                <a:solidFill>
                  <a:schemeClr val="bg2"/>
                </a:solidFill>
              </a:rPr>
              <a:t>1</a:t>
            </a:r>
            <a:r>
              <a:rPr lang="fi-FI" sz="600" dirty="0" smtClean="0">
                <a:solidFill>
                  <a:schemeClr val="bg2"/>
                </a:solidFill>
              </a:rPr>
              <a:t>Suominen</a:t>
            </a:r>
            <a:r>
              <a:rPr lang="fi-FI" sz="600" dirty="0">
                <a:solidFill>
                  <a:schemeClr val="bg2"/>
                </a:solidFill>
              </a:rPr>
              <a:t>, </a:t>
            </a:r>
            <a:r>
              <a:rPr lang="fi-FI" sz="600" dirty="0" smtClean="0">
                <a:solidFill>
                  <a:schemeClr val="bg2"/>
                </a:solidFill>
              </a:rPr>
              <a:t>O. Etal. (2022). Annif </a:t>
            </a:r>
            <a:r>
              <a:rPr lang="fi-FI" sz="600" dirty="0">
                <a:solidFill>
                  <a:schemeClr val="bg2"/>
                </a:solidFill>
              </a:rPr>
              <a:t>and Finto AI: </a:t>
            </a:r>
            <a:r>
              <a:rPr lang="fi-FI" sz="600" dirty="0" smtClean="0">
                <a:solidFill>
                  <a:schemeClr val="bg2"/>
                </a:solidFill>
              </a:rPr>
              <a:t>Developing </a:t>
            </a:r>
            <a:r>
              <a:rPr lang="fi-FI" sz="600" dirty="0">
                <a:solidFill>
                  <a:schemeClr val="bg2"/>
                </a:solidFill>
              </a:rPr>
              <a:t>and </a:t>
            </a:r>
            <a:r>
              <a:rPr lang="fi-FI" sz="600" dirty="0" smtClean="0">
                <a:solidFill>
                  <a:schemeClr val="bg2"/>
                </a:solidFill>
              </a:rPr>
              <a:t>Implementing </a:t>
            </a:r>
            <a:r>
              <a:rPr lang="fi-FI" sz="600" dirty="0">
                <a:solidFill>
                  <a:schemeClr val="bg2"/>
                </a:solidFill>
              </a:rPr>
              <a:t>Automated Subject Indexing. </a:t>
            </a:r>
            <a:endParaRPr lang="fi-FI" sz="600" dirty="0" smtClean="0">
              <a:solidFill>
                <a:schemeClr val="bg2"/>
              </a:solidFill>
            </a:endParaRPr>
          </a:p>
          <a:p>
            <a:r>
              <a:rPr lang="sv-SE" sz="600" dirty="0" smtClean="0">
                <a:solidFill>
                  <a:schemeClr val="bg2"/>
                </a:solidFill>
              </a:rPr>
              <a:t> </a:t>
            </a:r>
            <a:r>
              <a:rPr lang="sv-SE" sz="600" dirty="0" smtClean="0">
                <a:solidFill>
                  <a:schemeClr val="bg2"/>
                </a:solidFill>
                <a:hlinkClick r:id="rId3"/>
              </a:rPr>
              <a:t>https</a:t>
            </a:r>
            <a:r>
              <a:rPr lang="sv-SE" sz="600" dirty="0">
                <a:solidFill>
                  <a:schemeClr val="bg2"/>
                </a:solidFill>
                <a:hlinkClick r:id="rId3"/>
              </a:rPr>
              <a:t>://doi.org/10.4403/jlis.it-12740</a:t>
            </a:r>
            <a:r>
              <a:rPr lang="sv-SE" sz="600" dirty="0">
                <a:solidFill>
                  <a:schemeClr val="bg2"/>
                </a:solidFill>
              </a:rPr>
              <a:t> </a:t>
            </a:r>
            <a:endParaRPr lang="de-DE" dirty="0"/>
          </a:p>
        </p:txBody>
      </p:sp>
    </p:spTree>
    <p:extLst>
      <p:ext uri="{BB962C8B-B14F-4D97-AF65-F5344CB8AC3E}">
        <p14:creationId xmlns:p14="http://schemas.microsoft.com/office/powerpoint/2010/main" val="18005272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Gerader Verbinder 45"/>
          <p:cNvCxnSpPr>
            <a:endCxn id="10" idx="3"/>
          </p:cNvCxnSpPr>
          <p:nvPr/>
        </p:nvCxnSpPr>
        <p:spPr>
          <a:xfrm flipV="1">
            <a:off x="1602941" y="2208152"/>
            <a:ext cx="6300564" cy="18061"/>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Abgerundetes Rechteck 8"/>
          <p:cNvSpPr/>
          <p:nvPr/>
        </p:nvSpPr>
        <p:spPr>
          <a:xfrm>
            <a:off x="3925434" y="4055283"/>
            <a:ext cx="1937088" cy="468221"/>
          </a:xfrm>
          <a:prstGeom prst="roundRect">
            <a:avLst/>
          </a:prstGeom>
          <a:solidFill>
            <a:srgbClr val="CCECFF"/>
          </a:solidFill>
          <a:ln>
            <a:solidFill>
              <a:srgbClr val="CCECFF"/>
            </a:solidFill>
          </a:ln>
        </p:spPr>
        <p:style>
          <a:lnRef idx="2">
            <a:schemeClr val="accent5"/>
          </a:lnRef>
          <a:fillRef idx="1">
            <a:schemeClr val="lt1"/>
          </a:fillRef>
          <a:effectRef idx="0">
            <a:schemeClr val="accent5"/>
          </a:effectRef>
          <a:fontRef idx="minor">
            <a:schemeClr val="dk1"/>
          </a:fontRef>
        </p:style>
        <p:txBody>
          <a:bodyPr rtlCol="0" anchor="ctr"/>
          <a:lstStyle/>
          <a:p>
            <a:pPr algn="ctr" defTabSz="685800" fontAlgn="auto">
              <a:spcBef>
                <a:spcPts val="0"/>
              </a:spcBef>
              <a:spcAft>
                <a:spcPts val="0"/>
              </a:spcAft>
            </a:pPr>
            <a:r>
              <a:rPr lang="de-DE" sz="1050" b="1" dirty="0">
                <a:solidFill>
                  <a:schemeClr val="tx1"/>
                </a:solidFill>
                <a:latin typeface="Verdana" panose="020B0604030504040204" pitchFamily="34" charset="0"/>
                <a:ea typeface="Verdana" panose="020B0604030504040204" pitchFamily="34" charset="0"/>
              </a:rPr>
              <a:t>Katalogisierungs-</a:t>
            </a:r>
          </a:p>
          <a:p>
            <a:pPr algn="ctr" defTabSz="685800" fontAlgn="auto">
              <a:spcBef>
                <a:spcPts val="0"/>
              </a:spcBef>
              <a:spcAft>
                <a:spcPts val="0"/>
              </a:spcAft>
            </a:pPr>
            <a:r>
              <a:rPr lang="de-DE" sz="1050" b="1" dirty="0">
                <a:solidFill>
                  <a:schemeClr val="tx1"/>
                </a:solidFill>
                <a:latin typeface="Verdana" panose="020B0604030504040204" pitchFamily="34" charset="0"/>
                <a:ea typeface="Verdana" panose="020B0604030504040204" pitchFamily="34" charset="0"/>
              </a:rPr>
              <a:t>Service</a:t>
            </a:r>
          </a:p>
        </p:txBody>
      </p:sp>
      <p:sp>
        <p:nvSpPr>
          <p:cNvPr id="10" name="Abgerundetes Rechteck 9"/>
          <p:cNvSpPr/>
          <p:nvPr/>
        </p:nvSpPr>
        <p:spPr>
          <a:xfrm>
            <a:off x="6131583" y="1913492"/>
            <a:ext cx="1771922" cy="589319"/>
          </a:xfrm>
          <a:prstGeom prst="roundRect">
            <a:avLst/>
          </a:prstGeom>
          <a:solidFill>
            <a:srgbClr val="CCECFF"/>
          </a:solidFill>
          <a:ln>
            <a:solidFill>
              <a:srgbClr val="CCECFF"/>
            </a:solidFill>
          </a:ln>
        </p:spPr>
        <p:style>
          <a:lnRef idx="2">
            <a:schemeClr val="accent5"/>
          </a:lnRef>
          <a:fillRef idx="1">
            <a:schemeClr val="lt1"/>
          </a:fillRef>
          <a:effectRef idx="0">
            <a:schemeClr val="accent5"/>
          </a:effectRef>
          <a:fontRef idx="minor">
            <a:schemeClr val="dk1"/>
          </a:fontRef>
        </p:style>
        <p:txBody>
          <a:bodyPr rtlCol="0" anchor="ctr"/>
          <a:lstStyle/>
          <a:p>
            <a:pPr algn="ctr" defTabSz="685800" fontAlgn="auto">
              <a:spcBef>
                <a:spcPts val="0"/>
              </a:spcBef>
              <a:spcAft>
                <a:spcPts val="0"/>
              </a:spcAft>
            </a:pPr>
            <a:r>
              <a:rPr lang="de-DE" sz="1050" b="1" dirty="0">
                <a:solidFill>
                  <a:schemeClr val="tx1"/>
                </a:solidFill>
                <a:latin typeface="Verdana" panose="020B0604030504040204" pitchFamily="34" charset="0"/>
                <a:ea typeface="Verdana" panose="020B0604030504040204" pitchFamily="34" charset="0"/>
              </a:rPr>
              <a:t>Service zur </a:t>
            </a:r>
            <a:r>
              <a:rPr lang="de-DE" sz="1050" b="1" dirty="0" smtClean="0">
                <a:solidFill>
                  <a:schemeClr val="tx1"/>
                </a:solidFill>
                <a:latin typeface="Verdana" panose="020B0604030504040204" pitchFamily="34" charset="0"/>
                <a:ea typeface="Verdana" panose="020B0604030504040204" pitchFamily="34" charset="0"/>
              </a:rPr>
              <a:t>Schlagwortvergabe / Klassifikation</a:t>
            </a:r>
            <a:endParaRPr lang="de-DE" sz="1050" b="1" dirty="0">
              <a:solidFill>
                <a:schemeClr val="tx1"/>
              </a:solidFill>
              <a:latin typeface="Verdana" panose="020B0604030504040204" pitchFamily="34" charset="0"/>
              <a:ea typeface="Verdana" panose="020B0604030504040204" pitchFamily="34" charset="0"/>
            </a:endParaRPr>
          </a:p>
        </p:txBody>
      </p:sp>
      <p:sp>
        <p:nvSpPr>
          <p:cNvPr id="11" name="Abgerundetes Rechteck 10"/>
          <p:cNvSpPr/>
          <p:nvPr/>
        </p:nvSpPr>
        <p:spPr>
          <a:xfrm>
            <a:off x="2144574" y="1939528"/>
            <a:ext cx="1793074" cy="588166"/>
          </a:xfrm>
          <a:prstGeom prst="roundRect">
            <a:avLst/>
          </a:prstGeom>
          <a:solidFill>
            <a:srgbClr val="CCECFF"/>
          </a:solidFill>
          <a:ln>
            <a:solidFill>
              <a:srgbClr val="CCECFF"/>
            </a:solidFill>
          </a:ln>
        </p:spPr>
        <p:style>
          <a:lnRef idx="2">
            <a:schemeClr val="accent5"/>
          </a:lnRef>
          <a:fillRef idx="1">
            <a:schemeClr val="lt1"/>
          </a:fillRef>
          <a:effectRef idx="0">
            <a:schemeClr val="accent5"/>
          </a:effectRef>
          <a:fontRef idx="minor">
            <a:schemeClr val="dk1"/>
          </a:fontRef>
        </p:style>
        <p:txBody>
          <a:bodyPr rtlCol="0" anchor="ctr"/>
          <a:lstStyle/>
          <a:p>
            <a:pPr algn="ctr" defTabSz="685800" fontAlgn="auto">
              <a:spcBef>
                <a:spcPts val="0"/>
              </a:spcBef>
              <a:spcAft>
                <a:spcPts val="0"/>
              </a:spcAft>
            </a:pPr>
            <a:r>
              <a:rPr lang="de-DE" sz="1050" b="1" dirty="0">
                <a:solidFill>
                  <a:schemeClr val="tx1"/>
                </a:solidFill>
                <a:latin typeface="Verdana" panose="020B0604030504040204" pitchFamily="34" charset="0"/>
                <a:ea typeface="Verdana" panose="020B0604030504040204" pitchFamily="34" charset="0"/>
              </a:rPr>
              <a:t>Service zur Textbereitstellung</a:t>
            </a:r>
          </a:p>
        </p:txBody>
      </p:sp>
      <p:sp>
        <p:nvSpPr>
          <p:cNvPr id="12" name="Abgerundetes Rechteck 11"/>
          <p:cNvSpPr/>
          <p:nvPr/>
        </p:nvSpPr>
        <p:spPr>
          <a:xfrm>
            <a:off x="4250589" y="1936104"/>
            <a:ext cx="1554595" cy="589529"/>
          </a:xfrm>
          <a:prstGeom prst="roundRect">
            <a:avLst/>
          </a:prstGeom>
          <a:solidFill>
            <a:srgbClr val="CCECFF"/>
          </a:solidFill>
          <a:ln>
            <a:solidFill>
              <a:srgbClr val="CCECFF"/>
            </a:solidFill>
          </a:ln>
        </p:spPr>
        <p:style>
          <a:lnRef idx="2">
            <a:schemeClr val="accent5"/>
          </a:lnRef>
          <a:fillRef idx="1">
            <a:schemeClr val="lt1"/>
          </a:fillRef>
          <a:effectRef idx="0">
            <a:schemeClr val="accent5"/>
          </a:effectRef>
          <a:fontRef idx="minor">
            <a:schemeClr val="dk1"/>
          </a:fontRef>
        </p:style>
        <p:txBody>
          <a:bodyPr rtlCol="0" anchor="ctr"/>
          <a:lstStyle/>
          <a:p>
            <a:pPr algn="ctr" defTabSz="685800" fontAlgn="auto">
              <a:spcBef>
                <a:spcPts val="0"/>
              </a:spcBef>
              <a:spcAft>
                <a:spcPts val="0"/>
              </a:spcAft>
            </a:pPr>
            <a:r>
              <a:rPr lang="de-DE" sz="1050" b="1" dirty="0">
                <a:solidFill>
                  <a:schemeClr val="tx1"/>
                </a:solidFill>
                <a:latin typeface="Verdana" panose="020B0604030504040204" pitchFamily="34" charset="0"/>
                <a:ea typeface="Verdana" panose="020B0604030504040204" pitchFamily="34" charset="0"/>
              </a:rPr>
              <a:t>Service zur Erkennung der Textsprache</a:t>
            </a:r>
          </a:p>
        </p:txBody>
      </p:sp>
      <p:grpSp>
        <p:nvGrpSpPr>
          <p:cNvPr id="13" name="Gruppieren 12"/>
          <p:cNvGrpSpPr/>
          <p:nvPr/>
        </p:nvGrpSpPr>
        <p:grpSpPr>
          <a:xfrm>
            <a:off x="6617453" y="2874421"/>
            <a:ext cx="1570427" cy="2014588"/>
            <a:chOff x="7740352" y="3200401"/>
            <a:chExt cx="708367" cy="1435328"/>
          </a:xfrm>
        </p:grpSpPr>
        <p:sp>
          <p:nvSpPr>
            <p:cNvPr id="51" name="Abgerundetes Rechteck 50"/>
            <p:cNvSpPr/>
            <p:nvPr/>
          </p:nvSpPr>
          <p:spPr>
            <a:xfrm>
              <a:off x="7740352" y="3200401"/>
              <a:ext cx="708367" cy="1435328"/>
            </a:xfrm>
            <a:prstGeom prst="roundRect">
              <a:avLst/>
            </a:prstGeom>
            <a:ln>
              <a:solidFill>
                <a:srgbClr val="CCECFF"/>
              </a:solidFill>
            </a:ln>
          </p:spPr>
          <p:style>
            <a:lnRef idx="2">
              <a:schemeClr val="accent5"/>
            </a:lnRef>
            <a:fillRef idx="1">
              <a:schemeClr val="lt1"/>
            </a:fillRef>
            <a:effectRef idx="0">
              <a:schemeClr val="accent5"/>
            </a:effectRef>
            <a:fontRef idx="minor">
              <a:schemeClr val="dk1"/>
            </a:fontRef>
          </p:style>
          <p:txBody>
            <a:bodyPr rtlCol="0" anchor="ctr"/>
            <a:lstStyle/>
            <a:p>
              <a:pPr algn="ctr" defTabSz="685800" fontAlgn="auto">
                <a:spcBef>
                  <a:spcPts val="0"/>
                </a:spcBef>
                <a:spcAft>
                  <a:spcPts val="0"/>
                </a:spcAft>
              </a:pPr>
              <a:r>
                <a:rPr lang="de-DE" sz="1050" b="1" dirty="0" smtClean="0">
                  <a:solidFill>
                    <a:schemeClr val="tx1"/>
                  </a:solidFill>
                  <a:latin typeface="Verdana" panose="020B0604030504040204" pitchFamily="34" charset="0"/>
                  <a:ea typeface="Verdana" panose="020B0604030504040204" pitchFamily="34" charset="0"/>
                </a:rPr>
                <a:t>Service</a:t>
              </a:r>
            </a:p>
            <a:p>
              <a:pPr algn="ctr" defTabSz="685800" fontAlgn="auto">
                <a:spcBef>
                  <a:spcPts val="0"/>
                </a:spcBef>
                <a:spcAft>
                  <a:spcPts val="0"/>
                </a:spcAft>
              </a:pPr>
              <a:endParaRPr lang="de-DE" sz="1050" b="1" dirty="0">
                <a:solidFill>
                  <a:schemeClr val="tx1"/>
                </a:solidFill>
                <a:latin typeface="Verdana" panose="020B0604030504040204" pitchFamily="34" charset="0"/>
                <a:ea typeface="Verdana" panose="020B0604030504040204" pitchFamily="34" charset="0"/>
              </a:endParaRPr>
            </a:p>
            <a:p>
              <a:pPr algn="ctr" defTabSz="685800" fontAlgn="auto">
                <a:spcBef>
                  <a:spcPts val="0"/>
                </a:spcBef>
                <a:spcAft>
                  <a:spcPts val="0"/>
                </a:spcAft>
              </a:pPr>
              <a:endParaRPr lang="de-DE" sz="1050" b="1" dirty="0" smtClean="0">
                <a:solidFill>
                  <a:schemeClr val="tx1"/>
                </a:solidFill>
                <a:latin typeface="Verdana" panose="020B0604030504040204" pitchFamily="34" charset="0"/>
                <a:ea typeface="Verdana" panose="020B0604030504040204" pitchFamily="34" charset="0"/>
              </a:endParaRPr>
            </a:p>
            <a:p>
              <a:pPr algn="ctr" defTabSz="685800" fontAlgn="auto">
                <a:spcBef>
                  <a:spcPts val="0"/>
                </a:spcBef>
                <a:spcAft>
                  <a:spcPts val="0"/>
                </a:spcAft>
              </a:pPr>
              <a:endParaRPr lang="de-DE" sz="1050" b="1" dirty="0" smtClean="0">
                <a:solidFill>
                  <a:schemeClr val="tx1"/>
                </a:solidFill>
                <a:latin typeface="Verdana" panose="020B0604030504040204" pitchFamily="34" charset="0"/>
                <a:ea typeface="Verdana" panose="020B0604030504040204" pitchFamily="34" charset="0"/>
              </a:endParaRPr>
            </a:p>
            <a:p>
              <a:pPr algn="ctr" defTabSz="685800" fontAlgn="auto">
                <a:spcBef>
                  <a:spcPts val="0"/>
                </a:spcBef>
                <a:spcAft>
                  <a:spcPts val="0"/>
                </a:spcAft>
              </a:pPr>
              <a:endParaRPr lang="de-DE" sz="1050" b="1" dirty="0">
                <a:solidFill>
                  <a:schemeClr val="tx1"/>
                </a:solidFill>
                <a:latin typeface="Verdana" panose="020B0604030504040204" pitchFamily="34" charset="0"/>
                <a:ea typeface="Verdana" panose="020B0604030504040204" pitchFamily="34" charset="0"/>
              </a:endParaRPr>
            </a:p>
          </p:txBody>
        </p:sp>
        <p:pic>
          <p:nvPicPr>
            <p:cNvPr id="52" name="Google Shape;883;p136"/>
            <p:cNvPicPr preferRelativeResize="0">
              <a:picLocks noChangeAspect="1"/>
            </p:cNvPicPr>
            <p:nvPr/>
          </p:nvPicPr>
          <p:blipFill>
            <a:blip r:embed="rId3">
              <a:alphaModFix/>
            </a:blip>
            <a:stretch>
              <a:fillRect/>
            </a:stretch>
          </p:blipFill>
          <p:spPr>
            <a:xfrm>
              <a:off x="7801132" y="3299805"/>
              <a:ext cx="583451" cy="341639"/>
            </a:xfrm>
            <a:prstGeom prst="rect">
              <a:avLst/>
            </a:prstGeom>
            <a:noFill/>
            <a:ln>
              <a:noFill/>
            </a:ln>
          </p:spPr>
        </p:pic>
      </p:grpSp>
      <p:sp>
        <p:nvSpPr>
          <p:cNvPr id="65" name="Abgerundetes Rechteck 64"/>
          <p:cNvSpPr/>
          <p:nvPr/>
        </p:nvSpPr>
        <p:spPr>
          <a:xfrm>
            <a:off x="3442346" y="3033764"/>
            <a:ext cx="2948269" cy="616179"/>
          </a:xfrm>
          <a:prstGeom prst="roundRect">
            <a:avLst/>
          </a:prstGeom>
          <a:solidFill>
            <a:srgbClr val="FFC000"/>
          </a:solidFill>
          <a:ln>
            <a:solidFill>
              <a:srgbClr val="FFC000"/>
            </a:solidFill>
          </a:ln>
        </p:spPr>
        <p:style>
          <a:lnRef idx="2">
            <a:schemeClr val="accent5"/>
          </a:lnRef>
          <a:fillRef idx="1">
            <a:schemeClr val="lt1"/>
          </a:fillRef>
          <a:effectRef idx="0">
            <a:schemeClr val="accent5"/>
          </a:effectRef>
          <a:fontRef idx="minor">
            <a:schemeClr val="dk1"/>
          </a:fontRef>
        </p:style>
        <p:txBody>
          <a:bodyPr rtlCol="0" anchor="ctr"/>
          <a:lstStyle/>
          <a:p>
            <a:pPr algn="ctr" defTabSz="685800" fontAlgn="auto">
              <a:spcBef>
                <a:spcPts val="0"/>
              </a:spcBef>
              <a:spcAft>
                <a:spcPts val="0"/>
              </a:spcAft>
            </a:pPr>
            <a:r>
              <a:rPr lang="de-DE" sz="1050" b="1" dirty="0" err="1">
                <a:solidFill>
                  <a:schemeClr val="tx1"/>
                </a:solidFill>
                <a:latin typeface="Verdana" panose="020B0604030504040204" pitchFamily="34" charset="0"/>
                <a:ea typeface="Verdana" panose="020B0604030504040204" pitchFamily="34" charset="0"/>
              </a:rPr>
              <a:t>EMa</a:t>
            </a:r>
            <a:r>
              <a:rPr lang="de-DE" sz="1050" b="1" dirty="0">
                <a:solidFill>
                  <a:schemeClr val="tx1"/>
                </a:solidFill>
                <a:latin typeface="Verdana" panose="020B0604030504040204" pitchFamily="34" charset="0"/>
                <a:ea typeface="Verdana" panose="020B0604030504040204" pitchFamily="34" charset="0"/>
              </a:rPr>
              <a:t>-Steuerung</a:t>
            </a:r>
          </a:p>
          <a:p>
            <a:pPr algn="ctr" defTabSz="685800" fontAlgn="auto">
              <a:spcBef>
                <a:spcPts val="0"/>
              </a:spcBef>
              <a:spcAft>
                <a:spcPts val="0"/>
              </a:spcAft>
            </a:pPr>
            <a:r>
              <a:rPr lang="de-DE" sz="1050" dirty="0">
                <a:solidFill>
                  <a:prstClr val="black"/>
                </a:solidFill>
                <a:latin typeface="Verdana" panose="020B0604030504040204" pitchFamily="34" charset="0"/>
                <a:ea typeface="Verdana" panose="020B0604030504040204" pitchFamily="34" charset="0"/>
              </a:rPr>
              <a:t>Initialisierung, Steuerung, Monitoring</a:t>
            </a:r>
            <a:endParaRPr lang="de-DE" sz="1050" dirty="0">
              <a:solidFill>
                <a:prstClr val="white"/>
              </a:solidFill>
              <a:latin typeface="Verdana" panose="020B0604030504040204" pitchFamily="34" charset="0"/>
              <a:ea typeface="Verdana" panose="020B0604030504040204" pitchFamily="34" charset="0"/>
            </a:endParaRPr>
          </a:p>
        </p:txBody>
      </p:sp>
      <p:cxnSp>
        <p:nvCxnSpPr>
          <p:cNvPr id="20" name="Gewinkelter Verbinder 19"/>
          <p:cNvCxnSpPr/>
          <p:nvPr/>
        </p:nvCxnSpPr>
        <p:spPr>
          <a:xfrm rot="16200000" flipH="1">
            <a:off x="3432208" y="1822756"/>
            <a:ext cx="494752" cy="1930341"/>
          </a:xfrm>
          <a:prstGeom prst="bentConnector3">
            <a:avLst>
              <a:gd name="adj1" fmla="val 50000"/>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1" name="Gewinkelter Verbinder 30"/>
          <p:cNvCxnSpPr>
            <a:stCxn id="11" idx="1"/>
            <a:endCxn id="8" idx="4"/>
          </p:cNvCxnSpPr>
          <p:nvPr/>
        </p:nvCxnSpPr>
        <p:spPr>
          <a:xfrm rot="10800000" flipV="1">
            <a:off x="1602942" y="2233611"/>
            <a:ext cx="541633" cy="1993360"/>
          </a:xfrm>
          <a:prstGeom prst="bentConnector3">
            <a:avLst>
              <a:gd name="adj1" fmla="val 50000"/>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7" name="Gerader Verbinder 36"/>
          <p:cNvCxnSpPr/>
          <p:nvPr/>
        </p:nvCxnSpPr>
        <p:spPr>
          <a:xfrm>
            <a:off x="4893978" y="2533031"/>
            <a:ext cx="3089" cy="500733"/>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1" name="Gewinkelter Verbinder 40"/>
          <p:cNvCxnSpPr/>
          <p:nvPr/>
        </p:nvCxnSpPr>
        <p:spPr>
          <a:xfrm rot="5400000">
            <a:off x="5976460" y="1697526"/>
            <a:ext cx="491729" cy="2152065"/>
          </a:xfrm>
          <a:prstGeom prst="bentConnector3">
            <a:avLst>
              <a:gd name="adj1" fmla="val 50000"/>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53" name="Gewinkelter Verbinder 52"/>
          <p:cNvCxnSpPr>
            <a:stCxn id="10" idx="3"/>
            <a:endCxn id="51" idx="3"/>
          </p:cNvCxnSpPr>
          <p:nvPr/>
        </p:nvCxnSpPr>
        <p:spPr>
          <a:xfrm>
            <a:off x="7903505" y="2208152"/>
            <a:ext cx="284375" cy="1673563"/>
          </a:xfrm>
          <a:prstGeom prst="bentConnector3">
            <a:avLst>
              <a:gd name="adj1" fmla="val 180387"/>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58" name="Gewinkelter Verbinder 57"/>
          <p:cNvCxnSpPr>
            <a:stCxn id="65" idx="1"/>
          </p:cNvCxnSpPr>
          <p:nvPr/>
        </p:nvCxnSpPr>
        <p:spPr>
          <a:xfrm rot="10800000" flipV="1">
            <a:off x="1602942" y="3341854"/>
            <a:ext cx="1839405" cy="1102104"/>
          </a:xfrm>
          <a:prstGeom prst="bentConnector3">
            <a:avLst>
              <a:gd name="adj1" fmla="val 50000"/>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8" name="Zylinder 7"/>
          <p:cNvSpPr/>
          <p:nvPr/>
        </p:nvSpPr>
        <p:spPr>
          <a:xfrm>
            <a:off x="562134" y="3649943"/>
            <a:ext cx="1040807" cy="1154055"/>
          </a:xfrm>
          <a:prstGeom prst="can">
            <a:avLst>
              <a:gd name="adj" fmla="val 30046"/>
            </a:avLst>
          </a:prstGeom>
          <a:gradFill flip="none" rotWithShape="1">
            <a:gsLst>
              <a:gs pos="0">
                <a:srgbClr val="A4B900">
                  <a:tint val="66000"/>
                  <a:satMod val="160000"/>
                </a:srgbClr>
              </a:gs>
              <a:gs pos="50000">
                <a:srgbClr val="A4B900">
                  <a:tint val="44500"/>
                  <a:satMod val="160000"/>
                </a:srgbClr>
              </a:gs>
              <a:gs pos="100000">
                <a:srgbClr val="A4B900">
                  <a:tint val="23500"/>
                  <a:satMod val="160000"/>
                </a:srgb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de-DE" sz="1050" dirty="0">
                <a:solidFill>
                  <a:schemeClr val="tx1"/>
                </a:solidFill>
                <a:latin typeface="Verdana" panose="020B0604030504040204" pitchFamily="34" charset="0"/>
                <a:ea typeface="Verdana" panose="020B0604030504040204" pitchFamily="34" charset="0"/>
              </a:rPr>
              <a:t>CBS</a:t>
            </a:r>
          </a:p>
          <a:p>
            <a:pPr algn="ctr" defTabSz="685800" fontAlgn="auto">
              <a:spcBef>
                <a:spcPts val="0"/>
              </a:spcBef>
              <a:spcAft>
                <a:spcPts val="0"/>
              </a:spcAft>
            </a:pPr>
            <a:r>
              <a:rPr lang="de-DE" sz="900" dirty="0">
                <a:solidFill>
                  <a:schemeClr val="tx1"/>
                </a:solidFill>
                <a:latin typeface="Verdana" panose="020B0604030504040204" pitchFamily="34" charset="0"/>
                <a:ea typeface="Verdana" panose="020B0604030504040204" pitchFamily="34" charset="0"/>
              </a:rPr>
              <a:t>Katalogsystem</a:t>
            </a:r>
          </a:p>
        </p:txBody>
      </p:sp>
      <p:grpSp>
        <p:nvGrpSpPr>
          <p:cNvPr id="14355" name="Gruppieren 14354"/>
          <p:cNvGrpSpPr/>
          <p:nvPr/>
        </p:nvGrpSpPr>
        <p:grpSpPr>
          <a:xfrm>
            <a:off x="564892" y="1676896"/>
            <a:ext cx="1040807" cy="1519689"/>
            <a:chOff x="693322" y="881292"/>
            <a:chExt cx="1040807" cy="1519689"/>
          </a:xfrm>
        </p:grpSpPr>
        <p:sp>
          <p:nvSpPr>
            <p:cNvPr id="7" name="Zylinder 6"/>
            <p:cNvSpPr/>
            <p:nvPr/>
          </p:nvSpPr>
          <p:spPr>
            <a:xfrm>
              <a:off x="693322" y="881292"/>
              <a:ext cx="1040807" cy="1519689"/>
            </a:xfrm>
            <a:prstGeom prst="can">
              <a:avLst>
                <a:gd name="adj" fmla="val 30046"/>
              </a:avLst>
            </a:prstGeom>
            <a:gradFill flip="none" rotWithShape="1">
              <a:gsLst>
                <a:gs pos="0">
                  <a:srgbClr val="A4B900">
                    <a:tint val="66000"/>
                    <a:satMod val="160000"/>
                  </a:srgbClr>
                </a:gs>
                <a:gs pos="50000">
                  <a:srgbClr val="A4B900">
                    <a:tint val="44500"/>
                    <a:satMod val="160000"/>
                  </a:srgbClr>
                </a:gs>
                <a:gs pos="100000">
                  <a:srgbClr val="A4B900">
                    <a:tint val="23500"/>
                    <a:satMod val="160000"/>
                  </a:srgb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de-DE" sz="1000" dirty="0">
                  <a:solidFill>
                    <a:schemeClr val="tx1"/>
                  </a:solidFill>
                  <a:latin typeface="Verdana" panose="020B0604030504040204" pitchFamily="34" charset="0"/>
                  <a:ea typeface="Verdana" panose="020B0604030504040204" pitchFamily="34" charset="0"/>
                </a:rPr>
                <a:t>Textspeicher</a:t>
              </a:r>
            </a:p>
            <a:p>
              <a:pPr algn="ctr" defTabSz="685800" fontAlgn="auto">
                <a:spcBef>
                  <a:spcPts val="0"/>
                </a:spcBef>
                <a:spcAft>
                  <a:spcPts val="0"/>
                </a:spcAft>
              </a:pPr>
              <a:endParaRPr lang="de-DE" sz="675" dirty="0">
                <a:solidFill>
                  <a:prstClr val="white"/>
                </a:solidFill>
                <a:latin typeface="Verdana" panose="020B0604030504040204" pitchFamily="34" charset="0"/>
                <a:ea typeface="Verdana" panose="020B0604030504040204" pitchFamily="34" charset="0"/>
              </a:endParaRPr>
            </a:p>
          </p:txBody>
        </p:sp>
        <p:pic>
          <p:nvPicPr>
            <p:cNvPr id="63" name="Grafik 6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092679" y="1843923"/>
              <a:ext cx="215292" cy="234893"/>
            </a:xfrm>
            <a:prstGeom prst="rect">
              <a:avLst/>
            </a:prstGeom>
            <a:solidFill>
              <a:schemeClr val="bg1"/>
            </a:solidFill>
            <a:ln>
              <a:noFill/>
            </a:ln>
          </p:spPr>
        </p:pic>
      </p:grpSp>
      <p:grpSp>
        <p:nvGrpSpPr>
          <p:cNvPr id="14356" name="Gruppieren 14355"/>
          <p:cNvGrpSpPr/>
          <p:nvPr/>
        </p:nvGrpSpPr>
        <p:grpSpPr>
          <a:xfrm>
            <a:off x="3575764" y="3037459"/>
            <a:ext cx="570213" cy="307767"/>
            <a:chOff x="2894475" y="3399911"/>
            <a:chExt cx="570213" cy="307767"/>
          </a:xfrm>
        </p:grpSpPr>
        <p:pic>
          <p:nvPicPr>
            <p:cNvPr id="66" name="Grafik 5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58934" y="3399911"/>
              <a:ext cx="227827" cy="307767"/>
            </a:xfrm>
            <a:prstGeom prst="rect">
              <a:avLst/>
            </a:prstGeom>
            <a:solidFill>
              <a:schemeClr val="bg1"/>
            </a:solidFill>
            <a:ln>
              <a:noFill/>
            </a:ln>
          </p:spPr>
        </p:pic>
        <p:sp>
          <p:nvSpPr>
            <p:cNvPr id="67" name="Textfeld 65"/>
            <p:cNvSpPr txBox="1">
              <a:spLocks noChangeArrowheads="1"/>
            </p:cNvSpPr>
            <p:nvPr/>
          </p:nvSpPr>
          <p:spPr bwMode="auto">
            <a:xfrm>
              <a:off x="2894475" y="3475763"/>
              <a:ext cx="570213" cy="16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600">
                  <a:solidFill>
                    <a:schemeClr val="tx1"/>
                  </a:solidFill>
                  <a:latin typeface="Verdana" panose="020B0604030504040204" pitchFamily="34" charset="0"/>
                  <a:cs typeface="Arial" panose="020B0604020202020204" pitchFamily="34" charset="0"/>
                </a:defRPr>
              </a:lvl1pPr>
              <a:lvl2pPr marL="742950" indent="-285750">
                <a:defRPr sz="2600">
                  <a:solidFill>
                    <a:schemeClr val="tx1"/>
                  </a:solidFill>
                  <a:latin typeface="Verdana" panose="020B0604030504040204" pitchFamily="34" charset="0"/>
                  <a:cs typeface="Arial" panose="020B0604020202020204" pitchFamily="34" charset="0"/>
                </a:defRPr>
              </a:lvl2pPr>
              <a:lvl3pPr marL="1143000" indent="-228600">
                <a:defRPr sz="2600">
                  <a:solidFill>
                    <a:schemeClr val="tx1"/>
                  </a:solidFill>
                  <a:latin typeface="Verdana" panose="020B0604030504040204" pitchFamily="34" charset="0"/>
                  <a:cs typeface="Arial" panose="020B0604020202020204" pitchFamily="34" charset="0"/>
                </a:defRPr>
              </a:lvl3pPr>
              <a:lvl4pPr marL="1600200" indent="-228600">
                <a:defRPr sz="2600">
                  <a:solidFill>
                    <a:schemeClr val="tx1"/>
                  </a:solidFill>
                  <a:latin typeface="Verdana" panose="020B0604030504040204" pitchFamily="34" charset="0"/>
                  <a:cs typeface="Arial" panose="020B0604020202020204" pitchFamily="34" charset="0"/>
                </a:defRPr>
              </a:lvl4pPr>
              <a:lvl5pPr marL="2057400" indent="-228600">
                <a:defRPr sz="26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26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26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26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2600">
                  <a:solidFill>
                    <a:schemeClr val="tx1"/>
                  </a:solidFill>
                  <a:latin typeface="Verdana" panose="020B0604030504040204" pitchFamily="34" charset="0"/>
                  <a:cs typeface="Arial" panose="020B0604020202020204" pitchFamily="34" charset="0"/>
                </a:defRPr>
              </a:lvl9pPr>
            </a:lstStyle>
            <a:p>
              <a:r>
                <a:rPr lang="de-DE" altLang="de-DE" sz="700" i="1" dirty="0"/>
                <a:t>IDN</a:t>
              </a:r>
            </a:p>
          </p:txBody>
        </p:sp>
      </p:grpSp>
      <p:cxnSp>
        <p:nvCxnSpPr>
          <p:cNvPr id="42" name="Gerader Verbinder 41"/>
          <p:cNvCxnSpPr>
            <a:endCxn id="9" idx="0"/>
          </p:cNvCxnSpPr>
          <p:nvPr/>
        </p:nvCxnSpPr>
        <p:spPr>
          <a:xfrm>
            <a:off x="4890889" y="3649446"/>
            <a:ext cx="3089" cy="405837"/>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87" name="Titel 1"/>
          <p:cNvSpPr>
            <a:spLocks noGrp="1"/>
          </p:cNvSpPr>
          <p:nvPr>
            <p:ph type="title"/>
          </p:nvPr>
        </p:nvSpPr>
        <p:spPr>
          <a:xfrm>
            <a:off x="655480" y="329435"/>
            <a:ext cx="8460000" cy="777600"/>
          </a:xfrm>
        </p:spPr>
        <p:txBody>
          <a:bodyPr/>
          <a:lstStyle/>
          <a:p>
            <a:r>
              <a:rPr lang="de-DE" dirty="0"/>
              <a:t>Modulare Erschließungsmaschine EMa</a:t>
            </a:r>
          </a:p>
        </p:txBody>
      </p:sp>
      <p:sp>
        <p:nvSpPr>
          <p:cNvPr id="30" name="Rectangle 4"/>
          <p:cNvSpPr>
            <a:spLocks noChangeArrowheads="1"/>
          </p:cNvSpPr>
          <p:nvPr/>
        </p:nvSpPr>
        <p:spPr bwMode="auto">
          <a:xfrm>
            <a:off x="287338" y="1"/>
            <a:ext cx="215900" cy="897563"/>
          </a:xfrm>
          <a:prstGeom prst="rect">
            <a:avLst/>
          </a:prstGeom>
          <a:solidFill>
            <a:srgbClr val="FFC920"/>
          </a:solidFill>
          <a:ln w="9525">
            <a:noFill/>
            <a:miter lim="800000"/>
            <a:headEnd/>
            <a:tailEnd/>
          </a:ln>
        </p:spPr>
        <p:txBody>
          <a:bodyPr wrap="none" lIns="0" tIns="72000" rIns="0" bIns="0" anchor="ctr" anchorCtr="1"/>
          <a:lstStyle/>
          <a:p>
            <a:pPr algn="ctr"/>
            <a:fld id="{561147BE-62CA-4C67-B6BC-25418DA78F1C}" type="slidenum">
              <a:rPr lang="de-DE" sz="1000" b="1" smtClean="0"/>
              <a:t>4</a:t>
            </a:fld>
            <a:endParaRPr lang="de-DE" sz="1000" b="1" dirty="0"/>
          </a:p>
        </p:txBody>
      </p:sp>
      <p:sp>
        <p:nvSpPr>
          <p:cNvPr id="6" name="Abgerundetes Rechteck 5"/>
          <p:cNvSpPr/>
          <p:nvPr/>
        </p:nvSpPr>
        <p:spPr>
          <a:xfrm>
            <a:off x="1763688" y="1275606"/>
            <a:ext cx="6984776" cy="3744416"/>
          </a:xfrm>
          <a:prstGeom prst="roundRect">
            <a:avLst/>
          </a:prstGeom>
          <a:noFill/>
          <a:ln w="57150">
            <a:solidFill>
              <a:srgbClr val="CCECFF"/>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5" name="Gruppieren 4"/>
          <p:cNvGrpSpPr/>
          <p:nvPr/>
        </p:nvGrpSpPr>
        <p:grpSpPr>
          <a:xfrm>
            <a:off x="1620473" y="4533522"/>
            <a:ext cx="2240397" cy="276999"/>
            <a:chOff x="1620473" y="4533522"/>
            <a:chExt cx="2240397" cy="276999"/>
          </a:xfrm>
        </p:grpSpPr>
        <p:sp>
          <p:nvSpPr>
            <p:cNvPr id="28" name="Textfeld 27"/>
            <p:cNvSpPr txBox="1"/>
            <p:nvPr/>
          </p:nvSpPr>
          <p:spPr>
            <a:xfrm>
              <a:off x="1901915" y="4533522"/>
              <a:ext cx="1958955" cy="276999"/>
            </a:xfrm>
            <a:prstGeom prst="rect">
              <a:avLst/>
            </a:prstGeom>
            <a:noFill/>
          </p:spPr>
          <p:txBody>
            <a:bodyPr wrap="square" rtlCol="0">
              <a:spAutoFit/>
            </a:bodyPr>
            <a:lstStyle/>
            <a:p>
              <a:pPr defTabSz="1219170" fontAlgn="base">
                <a:spcBef>
                  <a:spcPct val="0"/>
                </a:spcBef>
                <a:spcAft>
                  <a:spcPct val="0"/>
                </a:spcAft>
              </a:pPr>
              <a:r>
                <a:rPr lang="de-DE" sz="1200" dirty="0" smtClean="0">
                  <a:solidFill>
                    <a:srgbClr val="000000"/>
                  </a:solidFill>
                  <a:latin typeface="Verdana" pitchFamily="34" charset="0"/>
                  <a:cs typeface="Arial" charset="0"/>
                </a:rPr>
                <a:t>GND </a:t>
              </a:r>
              <a:r>
                <a:rPr lang="de-DE" sz="1200" dirty="0">
                  <a:solidFill>
                    <a:srgbClr val="000000"/>
                  </a:solidFill>
                  <a:latin typeface="Verdana" pitchFamily="34" charset="0"/>
                  <a:cs typeface="Arial" charset="0"/>
                </a:rPr>
                <a:t>Schlagwörter</a:t>
              </a:r>
            </a:p>
          </p:txBody>
        </p:sp>
        <p:sp>
          <p:nvSpPr>
            <p:cNvPr id="4" name="Pfeil nach links 3"/>
            <p:cNvSpPr/>
            <p:nvPr/>
          </p:nvSpPr>
          <p:spPr>
            <a:xfrm>
              <a:off x="1620473" y="4633531"/>
              <a:ext cx="281442" cy="93596"/>
            </a:xfrm>
            <a:prstGeom prst="leftArrow">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15" name="Grafik 14"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50057" y="3852364"/>
            <a:ext cx="1140029" cy="588402"/>
          </a:xfrm>
          <a:prstGeom prst="rect">
            <a:avLst/>
          </a:prstGeom>
        </p:spPr>
      </p:pic>
      <p:pic>
        <p:nvPicPr>
          <p:cNvPr id="14" name="Grafik 13" descr="Bildschirmausschnitt"/>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93764" y="4198506"/>
            <a:ext cx="592644" cy="649996"/>
          </a:xfrm>
          <a:prstGeom prst="rect">
            <a:avLst/>
          </a:prstGeom>
        </p:spPr>
      </p:pic>
    </p:spTree>
    <p:extLst>
      <p:ext uri="{BB962C8B-B14F-4D97-AF65-F5344CB8AC3E}">
        <p14:creationId xmlns:p14="http://schemas.microsoft.com/office/powerpoint/2010/main" val="1208773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88000" y="987574"/>
            <a:ext cx="8460000" cy="3782426"/>
          </a:xfrm>
        </p:spPr>
        <p:txBody>
          <a:bodyPr/>
          <a:lstStyle/>
          <a:p>
            <a:pPr marL="0" indent="0">
              <a:lnSpc>
                <a:spcPct val="100000"/>
              </a:lnSpc>
              <a:spcBef>
                <a:spcPts val="0"/>
              </a:spcBef>
              <a:buNone/>
            </a:pPr>
            <a:r>
              <a:rPr lang="de-DE" sz="1800" dirty="0" err="1" smtClean="0"/>
              <a:t>Stringbasierter</a:t>
            </a:r>
            <a:r>
              <a:rPr lang="de-DE" sz="1800" dirty="0" smtClean="0"/>
              <a:t> Abgleich zwischen relevanten Termen im Text und Termen im kontrollierten Vokabular</a:t>
            </a:r>
            <a:endParaRPr lang="de-DE" sz="1800" dirty="0"/>
          </a:p>
        </p:txBody>
      </p:sp>
      <p:sp>
        <p:nvSpPr>
          <p:cNvPr id="4" name="Titel 3"/>
          <p:cNvSpPr>
            <a:spLocks noGrp="1"/>
          </p:cNvSpPr>
          <p:nvPr>
            <p:ph type="title"/>
          </p:nvPr>
        </p:nvSpPr>
        <p:spPr>
          <a:xfrm>
            <a:off x="684000" y="251823"/>
            <a:ext cx="8460000" cy="777600"/>
          </a:xfrm>
        </p:spPr>
        <p:txBody>
          <a:bodyPr/>
          <a:lstStyle/>
          <a:p>
            <a:r>
              <a:rPr lang="de-DE" dirty="0" smtClean="0">
                <a:solidFill>
                  <a:schemeClr val="tx1"/>
                </a:solidFill>
              </a:rPr>
              <a:t>Lexikalische</a:t>
            </a:r>
            <a:r>
              <a:rPr lang="de-DE" dirty="0" smtClean="0"/>
              <a:t> Verfahren</a:t>
            </a:r>
            <a:endParaRPr lang="de-DE" dirty="0"/>
          </a:p>
        </p:txBody>
      </p:sp>
      <p:sp>
        <p:nvSpPr>
          <p:cNvPr id="6" name="Rechteck 5"/>
          <p:cNvSpPr/>
          <p:nvPr/>
        </p:nvSpPr>
        <p:spPr>
          <a:xfrm>
            <a:off x="176709" y="1747652"/>
            <a:ext cx="3852614" cy="15121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00" dirty="0">
                <a:solidFill>
                  <a:schemeClr val="tx1"/>
                </a:solidFill>
              </a:rPr>
              <a:t>Als </a:t>
            </a:r>
            <a:r>
              <a:rPr lang="de-DE" sz="1200" dirty="0">
                <a:solidFill>
                  <a:srgbClr val="0070C0"/>
                </a:solidFill>
              </a:rPr>
              <a:t>Wasserbau</a:t>
            </a:r>
            <a:r>
              <a:rPr lang="de-DE" sz="1200" dirty="0">
                <a:solidFill>
                  <a:schemeClr val="tx1"/>
                </a:solidFill>
              </a:rPr>
              <a:t> werden Maßnahmen, technische Eingriffe und Bauten im Bereich des </a:t>
            </a:r>
            <a:r>
              <a:rPr lang="de-DE" sz="1200" dirty="0">
                <a:solidFill>
                  <a:srgbClr val="0070C0"/>
                </a:solidFill>
              </a:rPr>
              <a:t>Grundwassers</a:t>
            </a:r>
            <a:r>
              <a:rPr lang="de-DE" sz="1200" dirty="0">
                <a:solidFill>
                  <a:schemeClr val="tx1"/>
                </a:solidFill>
              </a:rPr>
              <a:t>, der </a:t>
            </a:r>
            <a:r>
              <a:rPr lang="de-DE" sz="1200" dirty="0">
                <a:solidFill>
                  <a:srgbClr val="0070C0"/>
                </a:solidFill>
              </a:rPr>
              <a:t>Oberflächengewässer</a:t>
            </a:r>
            <a:r>
              <a:rPr lang="de-DE" sz="1200" dirty="0">
                <a:solidFill>
                  <a:schemeClr val="tx1"/>
                </a:solidFill>
              </a:rPr>
              <a:t> und der </a:t>
            </a:r>
            <a:r>
              <a:rPr lang="de-DE" sz="1200" dirty="0">
                <a:solidFill>
                  <a:srgbClr val="0070C0"/>
                </a:solidFill>
              </a:rPr>
              <a:t>Meeresküsten</a:t>
            </a:r>
            <a:r>
              <a:rPr lang="de-DE" sz="1200" dirty="0">
                <a:solidFill>
                  <a:schemeClr val="tx1"/>
                </a:solidFill>
              </a:rPr>
              <a:t> bezeichnet. Heute weniger gebräuchlich ist die Bezeichnung </a:t>
            </a:r>
            <a:r>
              <a:rPr lang="de-DE" sz="1200" dirty="0">
                <a:solidFill>
                  <a:srgbClr val="0070C0"/>
                </a:solidFill>
              </a:rPr>
              <a:t>Hydrotechnik</a:t>
            </a:r>
            <a:r>
              <a:rPr lang="de-DE" sz="1200" dirty="0">
                <a:solidFill>
                  <a:schemeClr val="tx1"/>
                </a:solidFill>
              </a:rPr>
              <a:t> für dieses Fachgebiet..* </a:t>
            </a:r>
            <a:r>
              <a:rPr lang="de-DE" sz="800" dirty="0">
                <a:solidFill>
                  <a:schemeClr val="tx1"/>
                </a:solidFill>
              </a:rPr>
              <a:t>Text aus Wikipedia</a:t>
            </a:r>
          </a:p>
        </p:txBody>
      </p:sp>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18053" y="1326700"/>
            <a:ext cx="2614191" cy="1895101"/>
          </a:xfrm>
          <a:prstGeom prst="rect">
            <a:avLst/>
          </a:prstGeom>
        </p:spPr>
      </p:pic>
      <p:pic>
        <p:nvPicPr>
          <p:cNvPr id="10" name="Grafik 9"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0185" y="1840909"/>
            <a:ext cx="3063155" cy="2107977"/>
          </a:xfrm>
          <a:prstGeom prst="rect">
            <a:avLst/>
          </a:prstGeom>
        </p:spPr>
      </p:pic>
      <p:pic>
        <p:nvPicPr>
          <p:cNvPr id="12" name="Grafik 11"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02713" y="3075806"/>
            <a:ext cx="2710174" cy="3017816"/>
          </a:xfrm>
          <a:prstGeom prst="rect">
            <a:avLst/>
          </a:prstGeom>
        </p:spPr>
      </p:pic>
      <p:sp>
        <p:nvSpPr>
          <p:cNvPr id="13" name="Rectangle 4"/>
          <p:cNvSpPr>
            <a:spLocks noChangeArrowheads="1"/>
          </p:cNvSpPr>
          <p:nvPr/>
        </p:nvSpPr>
        <p:spPr bwMode="auto">
          <a:xfrm>
            <a:off x="287338" y="1"/>
            <a:ext cx="215900" cy="897563"/>
          </a:xfrm>
          <a:prstGeom prst="rect">
            <a:avLst/>
          </a:prstGeom>
          <a:solidFill>
            <a:srgbClr val="E62E2E"/>
          </a:solidFill>
          <a:ln w="9525">
            <a:noFill/>
            <a:miter lim="800000"/>
            <a:headEnd/>
            <a:tailEnd/>
          </a:ln>
        </p:spPr>
        <p:txBody>
          <a:bodyPr wrap="none" lIns="0" tIns="72000" rIns="0" bIns="0" anchor="ctr" anchorCtr="1"/>
          <a:lstStyle/>
          <a:p>
            <a:pPr algn="ctr"/>
            <a:fld id="{803197E3-6175-4819-B508-390037E613B8}" type="slidenum">
              <a:rPr lang="de-DE" sz="1000" b="1" smtClean="0"/>
              <a:t>5</a:t>
            </a:fld>
            <a:endParaRPr lang="de-DE" sz="1000" b="1" dirty="0"/>
          </a:p>
        </p:txBody>
      </p:sp>
      <p:sp>
        <p:nvSpPr>
          <p:cNvPr id="14" name="Rechteck 13"/>
          <p:cNvSpPr/>
          <p:nvPr/>
        </p:nvSpPr>
        <p:spPr>
          <a:xfrm>
            <a:off x="6916" y="3569671"/>
            <a:ext cx="3030756" cy="861774"/>
          </a:xfrm>
          <a:prstGeom prst="rect">
            <a:avLst/>
          </a:prstGeom>
          <a:noFill/>
        </p:spPr>
        <p:txBody>
          <a:bodyPr wrap="square" lIns="91440" tIns="45720" rIns="91440" bIns="45720">
            <a:spAutoFit/>
          </a:bodyPr>
          <a:lstStyle/>
          <a:p>
            <a:pPr algn="ctr"/>
            <a:r>
              <a:rPr lang="de-DE" sz="3600" b="1" dirty="0" err="1" smtClean="0">
                <a:ln w="0"/>
                <a:solidFill>
                  <a:srgbClr val="000099"/>
                </a:solidFill>
                <a:effectLst>
                  <a:outerShdw blurRad="38100" dist="19050" dir="2700000" algn="tl" rotWithShape="0">
                    <a:schemeClr val="dk1">
                      <a:alpha val="40000"/>
                    </a:schemeClr>
                  </a:outerShdw>
                </a:effectLst>
              </a:rPr>
              <a:t>mllm</a:t>
            </a:r>
            <a:endParaRPr lang="de-DE" sz="3600" b="1" dirty="0" smtClean="0">
              <a:ln w="0"/>
              <a:solidFill>
                <a:srgbClr val="000099"/>
              </a:solidFill>
              <a:effectLst>
                <a:outerShdw blurRad="38100" dist="19050" dir="2700000" algn="tl" rotWithShape="0">
                  <a:schemeClr val="dk1">
                    <a:alpha val="40000"/>
                  </a:schemeClr>
                </a:outerShdw>
              </a:effectLst>
            </a:endParaRPr>
          </a:p>
          <a:p>
            <a:pPr algn="ctr"/>
            <a:r>
              <a:rPr lang="de-DE" sz="1400" dirty="0" smtClean="0"/>
              <a:t>(</a:t>
            </a:r>
            <a:r>
              <a:rPr lang="de-DE" sz="1400" dirty="0" err="1"/>
              <a:t>Maui</a:t>
            </a:r>
            <a:r>
              <a:rPr lang="de-DE" sz="1400" dirty="0"/>
              <a:t>-like </a:t>
            </a:r>
            <a:r>
              <a:rPr lang="de-DE" sz="1400" dirty="0" err="1"/>
              <a:t>Lexical</a:t>
            </a:r>
            <a:r>
              <a:rPr lang="de-DE" sz="1400" dirty="0"/>
              <a:t> </a:t>
            </a:r>
            <a:r>
              <a:rPr lang="de-DE" sz="1400" dirty="0" err="1"/>
              <a:t>Matching</a:t>
            </a:r>
            <a:r>
              <a:rPr lang="de-DE" sz="1400" dirty="0"/>
              <a:t>) </a:t>
            </a:r>
            <a:endParaRPr lang="de-DE" sz="1400" b="1" cap="none" spc="0" baseline="56000" dirty="0">
              <a:ln w="22225">
                <a:solidFill>
                  <a:schemeClr val="accent2"/>
                </a:solidFill>
                <a:prstDash val="solid"/>
              </a:ln>
              <a:solidFill>
                <a:schemeClr val="accent2">
                  <a:lumMod val="40000"/>
                  <a:lumOff val="60000"/>
                </a:schemeClr>
              </a:solidFill>
              <a:effectLst/>
            </a:endParaRPr>
          </a:p>
        </p:txBody>
      </p:sp>
      <p:sp>
        <p:nvSpPr>
          <p:cNvPr id="2" name="Rechteck 1"/>
          <p:cNvSpPr/>
          <p:nvPr/>
        </p:nvSpPr>
        <p:spPr>
          <a:xfrm>
            <a:off x="17370" y="4755649"/>
            <a:ext cx="4572000" cy="338554"/>
          </a:xfrm>
          <a:prstGeom prst="rect">
            <a:avLst/>
          </a:prstGeom>
        </p:spPr>
        <p:txBody>
          <a:bodyPr>
            <a:spAutoFit/>
          </a:bodyPr>
          <a:lstStyle/>
          <a:p>
            <a:r>
              <a:rPr lang="de-DE" sz="800" dirty="0" err="1" smtClean="0"/>
              <a:t>Maui</a:t>
            </a:r>
            <a:r>
              <a:rPr lang="de-DE" sz="800" dirty="0" smtClean="0"/>
              <a:t>-like </a:t>
            </a:r>
            <a:r>
              <a:rPr lang="de-DE" sz="800" dirty="0" err="1"/>
              <a:t>Lexical</a:t>
            </a:r>
            <a:r>
              <a:rPr lang="de-DE" sz="800" dirty="0"/>
              <a:t> </a:t>
            </a:r>
            <a:r>
              <a:rPr lang="de-DE" sz="800" dirty="0" err="1"/>
              <a:t>Matching</a:t>
            </a:r>
            <a:r>
              <a:rPr lang="de-DE" sz="800" dirty="0"/>
              <a:t>  </a:t>
            </a:r>
          </a:p>
          <a:p>
            <a:r>
              <a:rPr lang="de-DE" sz="800" dirty="0" smtClean="0">
                <a:hlinkClick r:id="rId6"/>
              </a:rPr>
              <a:t>https</a:t>
            </a:r>
            <a:r>
              <a:rPr lang="de-DE" sz="800" dirty="0">
                <a:hlinkClick r:id="rId6"/>
              </a:rPr>
              <a:t>://github.com/NatLibFi/Annif/wiki/Backend%3A-MLLM</a:t>
            </a:r>
            <a:endParaRPr lang="de-DE" sz="800" dirty="0"/>
          </a:p>
        </p:txBody>
      </p:sp>
    </p:spTree>
    <p:extLst>
      <p:ext uri="{BB962C8B-B14F-4D97-AF65-F5344CB8AC3E}">
        <p14:creationId xmlns:p14="http://schemas.microsoft.com/office/powerpoint/2010/main" val="4260539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hteck 13"/>
          <p:cNvSpPr/>
          <p:nvPr/>
        </p:nvSpPr>
        <p:spPr>
          <a:xfrm>
            <a:off x="0" y="3147815"/>
            <a:ext cx="9144001" cy="2013660"/>
          </a:xfrm>
          <a:prstGeom prst="rect">
            <a:avLst/>
          </a:prstGeom>
          <a:solidFill>
            <a:srgbClr val="66CCFF">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Titel 3"/>
          <p:cNvSpPr>
            <a:spLocks noGrp="1"/>
          </p:cNvSpPr>
          <p:nvPr>
            <p:ph type="title"/>
          </p:nvPr>
        </p:nvSpPr>
        <p:spPr>
          <a:xfrm>
            <a:off x="684000" y="276646"/>
            <a:ext cx="8460000" cy="777600"/>
          </a:xfrm>
        </p:spPr>
        <p:txBody>
          <a:bodyPr/>
          <a:lstStyle/>
          <a:p>
            <a:r>
              <a:rPr lang="de-DE" sz="2400" dirty="0"/>
              <a:t>Überwachtes </a:t>
            </a:r>
            <a:r>
              <a:rPr lang="de-DE" sz="2400" dirty="0" smtClean="0"/>
              <a:t>ML – „klassische“ KI</a:t>
            </a:r>
            <a:br>
              <a:rPr lang="de-DE" sz="2400" dirty="0" smtClean="0"/>
            </a:br>
            <a:endParaRPr lang="de-DE" sz="2400" dirty="0"/>
          </a:p>
        </p:txBody>
      </p:sp>
      <p:sp>
        <p:nvSpPr>
          <p:cNvPr id="5" name="Rectangle 4"/>
          <p:cNvSpPr>
            <a:spLocks noChangeArrowheads="1"/>
          </p:cNvSpPr>
          <p:nvPr/>
        </p:nvSpPr>
        <p:spPr bwMode="auto">
          <a:xfrm>
            <a:off x="287338" y="1"/>
            <a:ext cx="215900" cy="897563"/>
          </a:xfrm>
          <a:prstGeom prst="rect">
            <a:avLst/>
          </a:prstGeom>
          <a:solidFill>
            <a:srgbClr val="E62E2E"/>
          </a:solidFill>
          <a:ln w="9525">
            <a:noFill/>
            <a:miter lim="800000"/>
            <a:headEnd/>
            <a:tailEnd/>
          </a:ln>
        </p:spPr>
        <p:txBody>
          <a:bodyPr wrap="none" lIns="0" tIns="72000" rIns="0" bIns="0" anchor="ctr" anchorCtr="1"/>
          <a:lstStyle/>
          <a:p>
            <a:pPr algn="ctr"/>
            <a:fld id="{1F6877A1-CE93-4F03-87E7-6555A3C9C3C2}" type="slidenum">
              <a:rPr lang="de-DE" sz="1000" b="1"/>
              <a:pPr algn="ctr"/>
              <a:t>6</a:t>
            </a:fld>
            <a:endParaRPr lang="de-DE" sz="1000" b="1" dirty="0"/>
          </a:p>
        </p:txBody>
      </p:sp>
      <p:grpSp>
        <p:nvGrpSpPr>
          <p:cNvPr id="17" name="Gruppieren 16"/>
          <p:cNvGrpSpPr/>
          <p:nvPr/>
        </p:nvGrpSpPr>
        <p:grpSpPr>
          <a:xfrm>
            <a:off x="-106440" y="2908325"/>
            <a:ext cx="9400476" cy="2253150"/>
            <a:chOff x="-106440" y="2908325"/>
            <a:chExt cx="9400476" cy="2253150"/>
          </a:xfrm>
          <a:noFill/>
        </p:grpSpPr>
        <p:sp>
          <p:nvSpPr>
            <p:cNvPr id="19" name="Rechteck 18"/>
            <p:cNvSpPr/>
            <p:nvPr/>
          </p:nvSpPr>
          <p:spPr>
            <a:xfrm>
              <a:off x="4340661" y="2908325"/>
              <a:ext cx="3073455" cy="1296144"/>
            </a:xfrm>
            <a:prstGeom prst="rect">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de-DE" dirty="0">
                  <a:solidFill>
                    <a:schemeClr val="tx1"/>
                  </a:solidFill>
                </a:rPr>
                <a:t>Neue Daten</a:t>
              </a:r>
            </a:p>
          </p:txBody>
        </p:sp>
        <p:grpSp>
          <p:nvGrpSpPr>
            <p:cNvPr id="15" name="Gruppieren 14"/>
            <p:cNvGrpSpPr/>
            <p:nvPr/>
          </p:nvGrpSpPr>
          <p:grpSpPr>
            <a:xfrm>
              <a:off x="-106440" y="3651870"/>
              <a:ext cx="9400476" cy="1509605"/>
              <a:chOff x="-106440" y="3651870"/>
              <a:chExt cx="9400476" cy="1509605"/>
            </a:xfrm>
            <a:grpFill/>
          </p:grpSpPr>
          <p:sp>
            <p:nvSpPr>
              <p:cNvPr id="22" name="Rechteck 21"/>
              <p:cNvSpPr/>
              <p:nvPr/>
            </p:nvSpPr>
            <p:spPr>
              <a:xfrm>
                <a:off x="6701748" y="3854877"/>
                <a:ext cx="2592288" cy="1296144"/>
              </a:xfrm>
              <a:prstGeom prst="rect">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de-DE" dirty="0">
                    <a:solidFill>
                      <a:schemeClr val="tx1"/>
                    </a:solidFill>
                  </a:rPr>
                  <a:t>  Vorhersage</a:t>
                </a:r>
              </a:p>
            </p:txBody>
          </p:sp>
          <p:sp>
            <p:nvSpPr>
              <p:cNvPr id="9" name="Rechteck 8"/>
              <p:cNvSpPr/>
              <p:nvPr/>
            </p:nvSpPr>
            <p:spPr>
              <a:xfrm>
                <a:off x="-106440" y="3865331"/>
                <a:ext cx="2592288" cy="1296144"/>
              </a:xfrm>
              <a:prstGeom prst="rect">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de-DE" dirty="0">
                    <a:solidFill>
                      <a:schemeClr val="tx1"/>
                    </a:solidFill>
                  </a:rPr>
                  <a:t>Trainingsdaten</a:t>
                </a:r>
              </a:p>
              <a:p>
                <a:pPr algn="ctr"/>
                <a:endParaRPr lang="de-DE" dirty="0">
                  <a:solidFill>
                    <a:schemeClr val="tx1"/>
                  </a:solidFill>
                </a:endParaRPr>
              </a:p>
              <a:p>
                <a:pPr algn="ctr"/>
                <a:r>
                  <a:rPr lang="de-DE" dirty="0">
                    <a:solidFill>
                      <a:schemeClr val="tx1"/>
                    </a:solidFill>
                  </a:rPr>
                  <a:t>Beispiele</a:t>
                </a:r>
              </a:p>
            </p:txBody>
          </p:sp>
          <p:sp>
            <p:nvSpPr>
              <p:cNvPr id="6" name="Abgerundetes Rechteck 5"/>
              <p:cNvSpPr/>
              <p:nvPr/>
            </p:nvSpPr>
            <p:spPr>
              <a:xfrm>
                <a:off x="2253538" y="4142909"/>
                <a:ext cx="2088232" cy="720080"/>
              </a:xfrm>
              <a:prstGeom prst="roundRect">
                <a:avLst/>
              </a:prstGeom>
              <a:grp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Modelltraining</a:t>
                </a:r>
              </a:p>
            </p:txBody>
          </p:sp>
          <p:cxnSp>
            <p:nvCxnSpPr>
              <p:cNvPr id="8" name="Gerade Verbindung mit Pfeil 7"/>
              <p:cNvCxnSpPr/>
              <p:nvPr/>
            </p:nvCxnSpPr>
            <p:spPr>
              <a:xfrm>
                <a:off x="381082" y="4502949"/>
                <a:ext cx="1872456" cy="0"/>
              </a:xfrm>
              <a:prstGeom prst="straightConnector1">
                <a:avLst/>
              </a:prstGeom>
              <a:grpFill/>
              <a:ln w="28575"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p:nvPr/>
            </p:nvCxnSpPr>
            <p:spPr>
              <a:xfrm>
                <a:off x="4358304" y="4513403"/>
                <a:ext cx="665967" cy="7192"/>
              </a:xfrm>
              <a:prstGeom prst="straightConnector1">
                <a:avLst/>
              </a:prstGeom>
              <a:grpFill/>
              <a:ln w="28575"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Abgerundetes Rechteck 12"/>
              <p:cNvSpPr/>
              <p:nvPr/>
            </p:nvSpPr>
            <p:spPr>
              <a:xfrm>
                <a:off x="5040805" y="4142909"/>
                <a:ext cx="1589246" cy="720080"/>
              </a:xfrm>
              <a:prstGeom prst="roundRect">
                <a:avLst/>
              </a:prstGeom>
              <a:grp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Modell</a:t>
                </a:r>
              </a:p>
            </p:txBody>
          </p:sp>
          <p:cxnSp>
            <p:nvCxnSpPr>
              <p:cNvPr id="16" name="Gerade Verbindung mit Pfeil 15"/>
              <p:cNvCxnSpPr>
                <a:endCxn id="13" idx="0"/>
              </p:cNvCxnSpPr>
              <p:nvPr/>
            </p:nvCxnSpPr>
            <p:spPr>
              <a:xfrm>
                <a:off x="5828682" y="3651870"/>
                <a:ext cx="6746" cy="491039"/>
              </a:xfrm>
              <a:prstGeom prst="straightConnector1">
                <a:avLst/>
              </a:prstGeom>
              <a:grpFill/>
              <a:ln w="28575"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p:nvPr/>
            </p:nvCxnSpPr>
            <p:spPr>
              <a:xfrm>
                <a:off x="6630051" y="4516999"/>
                <a:ext cx="665967" cy="7192"/>
              </a:xfrm>
              <a:prstGeom prst="straightConnector1">
                <a:avLst/>
              </a:prstGeom>
              <a:grpFill/>
              <a:ln w="28575"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2" name="Rechteck 1"/>
          <p:cNvSpPr/>
          <p:nvPr/>
        </p:nvSpPr>
        <p:spPr>
          <a:xfrm>
            <a:off x="157507" y="3118598"/>
            <a:ext cx="2129109" cy="646331"/>
          </a:xfrm>
          <a:prstGeom prst="rect">
            <a:avLst/>
          </a:prstGeom>
        </p:spPr>
        <p:txBody>
          <a:bodyPr wrap="none">
            <a:spAutoFit/>
          </a:bodyPr>
          <a:lstStyle/>
          <a:p>
            <a:pPr algn="ctr"/>
            <a:r>
              <a:rPr lang="de-DE" sz="3600" b="1" dirty="0" err="1">
                <a:ln w="0"/>
                <a:solidFill>
                  <a:srgbClr val="000099"/>
                </a:solidFill>
                <a:effectLst>
                  <a:outerShdw blurRad="38100" dist="19050" dir="2700000" algn="tl" rotWithShape="0">
                    <a:schemeClr val="dk1">
                      <a:alpha val="40000"/>
                    </a:schemeClr>
                  </a:outerShdw>
                </a:effectLst>
              </a:rPr>
              <a:t>o</a:t>
            </a:r>
            <a:r>
              <a:rPr lang="de-DE" sz="3600" b="1" dirty="0" err="1" smtClean="0">
                <a:ln w="0"/>
                <a:solidFill>
                  <a:srgbClr val="000099"/>
                </a:solidFill>
                <a:effectLst>
                  <a:outerShdw blurRad="38100" dist="19050" dir="2700000" algn="tl" rotWithShape="0">
                    <a:schemeClr val="dk1">
                      <a:alpha val="40000"/>
                    </a:schemeClr>
                  </a:outerShdw>
                </a:effectLst>
              </a:rPr>
              <a:t>mikuji</a:t>
            </a:r>
            <a:endParaRPr lang="de-DE" sz="3600" b="1" dirty="0">
              <a:ln w="0"/>
              <a:solidFill>
                <a:srgbClr val="000099"/>
              </a:solidFill>
              <a:effectLst>
                <a:outerShdw blurRad="38100" dist="19050" dir="2700000" algn="tl" rotWithShape="0">
                  <a:schemeClr val="dk1">
                    <a:alpha val="40000"/>
                  </a:schemeClr>
                </a:outerShdw>
              </a:effectLst>
            </a:endParaRPr>
          </a:p>
        </p:txBody>
      </p:sp>
      <p:sp>
        <p:nvSpPr>
          <p:cNvPr id="3" name="Rechteck 2"/>
          <p:cNvSpPr/>
          <p:nvPr/>
        </p:nvSpPr>
        <p:spPr>
          <a:xfrm>
            <a:off x="5716363" y="4920674"/>
            <a:ext cx="3387466" cy="215444"/>
          </a:xfrm>
          <a:prstGeom prst="rect">
            <a:avLst/>
          </a:prstGeom>
        </p:spPr>
        <p:txBody>
          <a:bodyPr wrap="none">
            <a:spAutoFit/>
          </a:bodyPr>
          <a:lstStyle/>
          <a:p>
            <a:r>
              <a:rPr lang="en-US" sz="800" dirty="0" err="1" smtClean="0"/>
              <a:t>Omikuji</a:t>
            </a:r>
            <a:r>
              <a:rPr lang="en-US" sz="800" dirty="0" smtClean="0"/>
              <a:t> </a:t>
            </a:r>
            <a:r>
              <a:rPr lang="en-US" sz="800" dirty="0"/>
              <a:t>Rust-</a:t>
            </a:r>
            <a:r>
              <a:rPr lang="en-US" sz="800" dirty="0" err="1"/>
              <a:t>Bibliothek</a:t>
            </a:r>
            <a:r>
              <a:rPr lang="en-US" sz="800" dirty="0"/>
              <a:t>: </a:t>
            </a:r>
            <a:r>
              <a:rPr lang="de-DE" sz="800" dirty="0">
                <a:hlinkClick r:id="rId3"/>
              </a:rPr>
              <a:t>https://github.com/tomtung/omikuji</a:t>
            </a:r>
            <a:endParaRPr lang="de-DE" sz="800" dirty="0"/>
          </a:p>
        </p:txBody>
      </p:sp>
      <p:sp>
        <p:nvSpPr>
          <p:cNvPr id="18" name="Rechteck 17"/>
          <p:cNvSpPr/>
          <p:nvPr/>
        </p:nvSpPr>
        <p:spPr>
          <a:xfrm>
            <a:off x="181840" y="1173991"/>
            <a:ext cx="8352928" cy="14959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10000"/>
              </a:lnSpc>
              <a:spcBef>
                <a:spcPts val="600"/>
              </a:spcBef>
              <a:buFont typeface="Symbol" panose="05050102010706020507" pitchFamily="18" charset="2"/>
              <a:buChar char="-"/>
            </a:pPr>
            <a:r>
              <a:rPr lang="de-DE" dirty="0">
                <a:solidFill>
                  <a:srgbClr val="353535"/>
                </a:solidFill>
              </a:rPr>
              <a:t>Überwachtes maschinelles Lernen nutzt Beispielpublikationen, die intellektuell mit GND-Schlagwörtern erschlossen wurden</a:t>
            </a:r>
            <a:r>
              <a:rPr lang="de-DE" dirty="0" smtClean="0">
                <a:solidFill>
                  <a:srgbClr val="353535"/>
                </a:solidFill>
              </a:rPr>
              <a:t>.</a:t>
            </a:r>
          </a:p>
          <a:p>
            <a:pPr marL="285750" indent="-285750">
              <a:lnSpc>
                <a:spcPct val="110000"/>
              </a:lnSpc>
              <a:spcBef>
                <a:spcPts val="600"/>
              </a:spcBef>
              <a:buFont typeface="Symbol" panose="05050102010706020507" pitchFamily="18" charset="2"/>
              <a:buChar char="-"/>
            </a:pPr>
            <a:r>
              <a:rPr lang="de-DE" dirty="0" smtClean="0">
                <a:solidFill>
                  <a:srgbClr val="353535"/>
                </a:solidFill>
              </a:rPr>
              <a:t>Aus </a:t>
            </a:r>
            <a:r>
              <a:rPr lang="de-DE" dirty="0">
                <a:solidFill>
                  <a:srgbClr val="353535"/>
                </a:solidFill>
              </a:rPr>
              <a:t>diesen Beispielen lernt das Modell, welche sprachlichen Muster zu welchen normierten GND-Schlagwörtern gehören, und kann diese Schlagwörter für neue Publikationen vorschlagen.</a:t>
            </a:r>
          </a:p>
        </p:txBody>
      </p:sp>
    </p:spTree>
    <p:extLst>
      <p:ext uri="{BB962C8B-B14F-4D97-AF65-F5344CB8AC3E}">
        <p14:creationId xmlns:p14="http://schemas.microsoft.com/office/powerpoint/2010/main" val="33513889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11560" y="243667"/>
            <a:ext cx="8460000" cy="777600"/>
          </a:xfrm>
        </p:spPr>
        <p:txBody>
          <a:bodyPr/>
          <a:lstStyle/>
          <a:p>
            <a:r>
              <a:rPr lang="de-DE" sz="2400" dirty="0" smtClean="0"/>
              <a:t>Aktuelle Ergebnisse Automatische Schlagwortvergabe im Regelbetrieb</a:t>
            </a:r>
            <a:endParaRPr lang="de-DE" sz="2400" dirty="0"/>
          </a:p>
        </p:txBody>
      </p:sp>
      <p:graphicFrame>
        <p:nvGraphicFramePr>
          <p:cNvPr id="4" name="Tabelle 3"/>
          <p:cNvGraphicFramePr>
            <a:graphicFrameLocks noGrp="1"/>
          </p:cNvGraphicFramePr>
          <p:nvPr>
            <p:extLst>
              <p:ext uri="{D42A27DB-BD31-4B8C-83A1-F6EECF244321}">
                <p14:modId xmlns:p14="http://schemas.microsoft.com/office/powerpoint/2010/main" val="13629167"/>
              </p:ext>
            </p:extLst>
          </p:nvPr>
        </p:nvGraphicFramePr>
        <p:xfrm>
          <a:off x="287338" y="2041200"/>
          <a:ext cx="5508798" cy="2114724"/>
        </p:xfrm>
        <a:graphic>
          <a:graphicData uri="http://schemas.openxmlformats.org/drawingml/2006/table">
            <a:tbl>
              <a:tblPr/>
              <a:tblGrid>
                <a:gridCol w="2086666">
                  <a:extLst>
                    <a:ext uri="{9D8B030D-6E8A-4147-A177-3AD203B41FA5}">
                      <a16:colId xmlns:a16="http://schemas.microsoft.com/office/drawing/2014/main" val="2738504586"/>
                    </a:ext>
                  </a:extLst>
                </a:gridCol>
                <a:gridCol w="1090875">
                  <a:extLst>
                    <a:ext uri="{9D8B030D-6E8A-4147-A177-3AD203B41FA5}">
                      <a16:colId xmlns:a16="http://schemas.microsoft.com/office/drawing/2014/main" val="1019689544"/>
                    </a:ext>
                  </a:extLst>
                </a:gridCol>
                <a:gridCol w="1079257">
                  <a:extLst>
                    <a:ext uri="{9D8B030D-6E8A-4147-A177-3AD203B41FA5}">
                      <a16:colId xmlns:a16="http://schemas.microsoft.com/office/drawing/2014/main" val="19414794"/>
                    </a:ext>
                  </a:extLst>
                </a:gridCol>
                <a:gridCol w="1252000">
                  <a:extLst>
                    <a:ext uri="{9D8B030D-6E8A-4147-A177-3AD203B41FA5}">
                      <a16:colId xmlns:a16="http://schemas.microsoft.com/office/drawing/2014/main" val="1555197242"/>
                    </a:ext>
                  </a:extLst>
                </a:gridCol>
              </a:tblGrid>
              <a:tr h="352454">
                <a:tc>
                  <a:txBody>
                    <a:bodyPr/>
                    <a:lstStyle/>
                    <a:p>
                      <a:pPr algn="l" rtl="0" fontAlgn="t"/>
                      <a:r>
                        <a:rPr lang="en-GB" sz="1400" b="1" i="0" u="none" strike="noStrike" dirty="0">
                          <a:solidFill>
                            <a:srgbClr val="000000"/>
                          </a:solidFill>
                          <a:effectLst/>
                          <a:latin typeface="Verdana" panose="020B0604030504040204" pitchFamily="34" charset="0"/>
                        </a:rPr>
                        <a:t>Modell</a:t>
                      </a:r>
                    </a:p>
                  </a:txBody>
                  <a:tcPr marL="7620" marR="7620" marT="7620" marB="0">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t"/>
                      <a:r>
                        <a:rPr lang="en-GB" sz="1400" b="1" i="0" u="none" strike="noStrike" dirty="0">
                          <a:solidFill>
                            <a:srgbClr val="000000"/>
                          </a:solidFill>
                          <a:effectLst/>
                          <a:latin typeface="Verdana" panose="020B0604030504040204" pitchFamily="34" charset="0"/>
                        </a:rPr>
                        <a:t>Precision</a:t>
                      </a:r>
                    </a:p>
                  </a:txBody>
                  <a:tcPr marL="7620" marR="7620" marT="7620" marB="0">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t"/>
                      <a:r>
                        <a:rPr lang="en-GB" sz="1400" b="1" i="0" u="none" strike="noStrike">
                          <a:solidFill>
                            <a:srgbClr val="000000"/>
                          </a:solidFill>
                          <a:effectLst/>
                          <a:latin typeface="Verdana" panose="020B0604030504040204" pitchFamily="34" charset="0"/>
                        </a:rPr>
                        <a:t>Recall</a:t>
                      </a:r>
                    </a:p>
                  </a:txBody>
                  <a:tcPr marL="7620" marR="7620" marT="7620" marB="0">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t"/>
                      <a:r>
                        <a:rPr lang="en-GB" sz="1400" b="1" i="0" u="none" strike="noStrike">
                          <a:solidFill>
                            <a:srgbClr val="000000"/>
                          </a:solidFill>
                          <a:effectLst/>
                          <a:latin typeface="Verdana" panose="020B0604030504040204" pitchFamily="34" charset="0"/>
                        </a:rPr>
                        <a:t>F1-Score</a:t>
                      </a:r>
                    </a:p>
                  </a:txBody>
                  <a:tcPr marL="7620" marR="7620" marT="7620" marB="0">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19917315"/>
                  </a:ext>
                </a:extLst>
              </a:tr>
              <a:tr h="352454">
                <a:tc>
                  <a:txBody>
                    <a:bodyPr/>
                    <a:lstStyle/>
                    <a:p>
                      <a:pPr algn="l" fontAlgn="b"/>
                      <a:r>
                        <a:rPr lang="en-GB" sz="1400" b="0" i="0" u="none" strike="noStrike" dirty="0" err="1" smtClean="0">
                          <a:solidFill>
                            <a:srgbClr val="000000"/>
                          </a:solidFill>
                          <a:effectLst/>
                          <a:latin typeface="Verdana" panose="020B0604030504040204" pitchFamily="34" charset="0"/>
                        </a:rPr>
                        <a:t>Mllm</a:t>
                      </a:r>
                      <a:r>
                        <a:rPr lang="en-GB" sz="1400" b="0" i="0" u="none" strike="noStrike" dirty="0" smtClean="0">
                          <a:solidFill>
                            <a:srgbClr val="000000"/>
                          </a:solidFill>
                          <a:effectLst/>
                          <a:latin typeface="Verdana" panose="020B0604030504040204" pitchFamily="34" charset="0"/>
                        </a:rPr>
                        <a:t> </a:t>
                      </a:r>
                      <a:r>
                        <a:rPr lang="en-GB" sz="1400" b="0" i="0" u="none" strike="noStrike" dirty="0" err="1" smtClean="0">
                          <a:solidFill>
                            <a:srgbClr val="000000"/>
                          </a:solidFill>
                          <a:effectLst/>
                          <a:latin typeface="Verdana" panose="020B0604030504040204" pitchFamily="34" charset="0"/>
                        </a:rPr>
                        <a:t>Volltexte</a:t>
                      </a:r>
                      <a:endParaRPr lang="en-GB" sz="1400" b="0" i="0" u="none" strike="noStrike" dirty="0">
                        <a:solidFill>
                          <a:srgbClr val="000000"/>
                        </a:solidFill>
                        <a:effectLst/>
                        <a:latin typeface="Verdana" panose="020B0604030504040204" pitchFamily="34" charset="0"/>
                      </a:endParaRPr>
                    </a:p>
                  </a:txBody>
                  <a:tcPr marL="7620" marR="7620" marT="7620" marB="0" anchor="b">
                    <a:lnL>
                      <a:noFill/>
                    </a:lnL>
                    <a:lnR>
                      <a:noFill/>
                    </a:lnR>
                    <a:lnT w="12700" cap="flat" cmpd="sng" algn="ctr">
                      <a:solidFill>
                        <a:srgbClr val="002060"/>
                      </a:solidFill>
                      <a:prstDash val="solid"/>
                      <a:round/>
                      <a:headEnd type="none" w="med" len="med"/>
                      <a:tailEnd type="none" w="med" len="med"/>
                    </a:lnT>
                    <a:lnB>
                      <a:noFill/>
                    </a:lnB>
                    <a:lnTlToBr w="12700" cmpd="sng">
                      <a:noFill/>
                      <a:prstDash val="solid"/>
                    </a:lnTlToBr>
                    <a:lnBlToTr w="12700" cmpd="sng">
                      <a:noFill/>
                      <a:prstDash val="solid"/>
                    </a:lnBlToTr>
                    <a:solidFill>
                      <a:srgbClr val="E1F4FF"/>
                    </a:solidFill>
                  </a:tcPr>
                </a:tc>
                <a:tc>
                  <a:txBody>
                    <a:bodyPr/>
                    <a:lstStyle/>
                    <a:p>
                      <a:pPr algn="r" fontAlgn="b"/>
                      <a:r>
                        <a:rPr lang="en-GB" sz="1400" b="0" i="0" u="none" strike="noStrike">
                          <a:solidFill>
                            <a:srgbClr val="000000"/>
                          </a:solidFill>
                          <a:effectLst/>
                          <a:latin typeface="Verdana" panose="020B0604030504040204" pitchFamily="34" charset="0"/>
                        </a:rPr>
                        <a:t>0,216</a:t>
                      </a:r>
                    </a:p>
                  </a:txBody>
                  <a:tcPr marL="7620" marR="7620" marT="7620" marB="0" anchor="b">
                    <a:lnL>
                      <a:noFill/>
                    </a:lnL>
                    <a:lnR>
                      <a:noFill/>
                    </a:lnR>
                    <a:lnT w="12700" cap="flat" cmpd="sng" algn="ctr">
                      <a:solidFill>
                        <a:srgbClr val="002060"/>
                      </a:solidFill>
                      <a:prstDash val="solid"/>
                      <a:round/>
                      <a:headEnd type="none" w="med" len="med"/>
                      <a:tailEnd type="none" w="med" len="med"/>
                    </a:lnT>
                    <a:lnB>
                      <a:noFill/>
                    </a:lnB>
                    <a:lnTlToBr w="12700" cmpd="sng">
                      <a:noFill/>
                      <a:prstDash val="solid"/>
                    </a:lnTlToBr>
                    <a:lnBlToTr w="12700" cmpd="sng">
                      <a:noFill/>
                      <a:prstDash val="solid"/>
                    </a:lnBlToTr>
                    <a:solidFill>
                      <a:srgbClr val="E1F4FF"/>
                    </a:solidFill>
                  </a:tcPr>
                </a:tc>
                <a:tc>
                  <a:txBody>
                    <a:bodyPr/>
                    <a:lstStyle/>
                    <a:p>
                      <a:pPr algn="r" fontAlgn="b"/>
                      <a:r>
                        <a:rPr lang="en-GB" sz="1400" b="0" i="0" u="none" strike="noStrike">
                          <a:solidFill>
                            <a:srgbClr val="000000"/>
                          </a:solidFill>
                          <a:effectLst/>
                          <a:latin typeface="Verdana" panose="020B0604030504040204" pitchFamily="34" charset="0"/>
                        </a:rPr>
                        <a:t>0,406</a:t>
                      </a:r>
                    </a:p>
                  </a:txBody>
                  <a:tcPr marL="7620" marR="7620" marT="7620" marB="0" anchor="b">
                    <a:lnL>
                      <a:noFill/>
                    </a:lnL>
                    <a:lnR>
                      <a:noFill/>
                    </a:lnR>
                    <a:lnT w="12700" cap="flat" cmpd="sng" algn="ctr">
                      <a:solidFill>
                        <a:srgbClr val="002060"/>
                      </a:solidFill>
                      <a:prstDash val="solid"/>
                      <a:round/>
                      <a:headEnd type="none" w="med" len="med"/>
                      <a:tailEnd type="none" w="med" len="med"/>
                    </a:lnT>
                    <a:lnB>
                      <a:noFill/>
                    </a:lnB>
                    <a:lnTlToBr w="12700" cmpd="sng">
                      <a:noFill/>
                      <a:prstDash val="solid"/>
                    </a:lnTlToBr>
                    <a:lnBlToTr w="12700" cmpd="sng">
                      <a:noFill/>
                      <a:prstDash val="solid"/>
                    </a:lnBlToTr>
                    <a:solidFill>
                      <a:srgbClr val="E1F4FF"/>
                    </a:solidFill>
                  </a:tcPr>
                </a:tc>
                <a:tc>
                  <a:txBody>
                    <a:bodyPr/>
                    <a:lstStyle/>
                    <a:p>
                      <a:pPr algn="r" fontAlgn="b"/>
                      <a:r>
                        <a:rPr lang="en-GB" sz="1400" b="0" i="0" u="none" strike="noStrike">
                          <a:solidFill>
                            <a:srgbClr val="000000"/>
                          </a:solidFill>
                          <a:effectLst/>
                          <a:latin typeface="Verdana" panose="020B0604030504040204" pitchFamily="34" charset="0"/>
                        </a:rPr>
                        <a:t>0,257</a:t>
                      </a:r>
                    </a:p>
                  </a:txBody>
                  <a:tcPr marL="7620" marR="7620" marT="7620" marB="0" anchor="b">
                    <a:lnL>
                      <a:noFill/>
                    </a:lnL>
                    <a:lnR>
                      <a:noFill/>
                    </a:lnR>
                    <a:lnT w="12700" cap="flat" cmpd="sng" algn="ctr">
                      <a:solidFill>
                        <a:srgbClr val="002060"/>
                      </a:solidFill>
                      <a:prstDash val="solid"/>
                      <a:round/>
                      <a:headEnd type="none" w="med" len="med"/>
                      <a:tailEnd type="none" w="med" len="med"/>
                    </a:lnT>
                    <a:lnB>
                      <a:noFill/>
                    </a:lnB>
                    <a:lnTlToBr w="12700" cmpd="sng">
                      <a:noFill/>
                      <a:prstDash val="solid"/>
                    </a:lnTlToBr>
                    <a:lnBlToTr w="12700" cmpd="sng">
                      <a:noFill/>
                      <a:prstDash val="solid"/>
                    </a:lnBlToTr>
                    <a:solidFill>
                      <a:srgbClr val="E1F4FF"/>
                    </a:solidFill>
                  </a:tcPr>
                </a:tc>
                <a:extLst>
                  <a:ext uri="{0D108BD9-81ED-4DB2-BD59-A6C34878D82A}">
                    <a16:rowId xmlns:a16="http://schemas.microsoft.com/office/drawing/2014/main" val="2052780158"/>
                  </a:ext>
                </a:extLst>
              </a:tr>
              <a:tr h="352454">
                <a:tc>
                  <a:txBody>
                    <a:bodyPr/>
                    <a:lstStyle/>
                    <a:p>
                      <a:pPr algn="l" fontAlgn="b"/>
                      <a:r>
                        <a:rPr lang="en-GB" sz="1400" b="0" i="0" u="none" strike="noStrike" dirty="0" err="1">
                          <a:solidFill>
                            <a:srgbClr val="000000"/>
                          </a:solidFill>
                          <a:effectLst/>
                          <a:latin typeface="Verdana" panose="020B0604030504040204" pitchFamily="34" charset="0"/>
                        </a:rPr>
                        <a:t>omikuji</a:t>
                      </a:r>
                      <a:r>
                        <a:rPr lang="en-GB" sz="1400" b="0" i="0" u="none" strike="noStrike" dirty="0">
                          <a:solidFill>
                            <a:srgbClr val="000000"/>
                          </a:solidFill>
                          <a:effectLst/>
                          <a:latin typeface="Verdana" panose="020B0604030504040204" pitchFamily="34" charset="0"/>
                        </a:rPr>
                        <a:t> </a:t>
                      </a:r>
                      <a:r>
                        <a:rPr lang="en-GB" sz="1400" b="0" i="0" u="none" strike="noStrike" dirty="0" err="1" smtClean="0">
                          <a:solidFill>
                            <a:srgbClr val="000000"/>
                          </a:solidFill>
                          <a:effectLst/>
                          <a:latin typeface="Verdana" panose="020B0604030504040204" pitchFamily="34" charset="0"/>
                        </a:rPr>
                        <a:t>Volltexte</a:t>
                      </a:r>
                      <a:endParaRPr lang="en-GB" sz="1400" b="0" i="0" u="none" strike="noStrike" dirty="0">
                        <a:solidFill>
                          <a:srgbClr val="000000"/>
                        </a:solidFill>
                        <a:effectLst/>
                        <a:latin typeface="Verdana" panose="020B0604030504040204" pitchFamily="34" charset="0"/>
                      </a:endParaRPr>
                    </a:p>
                  </a:txBody>
                  <a:tcPr marL="7620" marR="7620" marT="7620" marB="0" anchor="b">
                    <a:lnL>
                      <a:noFill/>
                    </a:lnL>
                    <a:lnR>
                      <a:noFill/>
                    </a:lnR>
                    <a:lnT>
                      <a:noFill/>
                    </a:lnT>
                    <a:lnB>
                      <a:noFill/>
                    </a:lnB>
                  </a:tcPr>
                </a:tc>
                <a:tc>
                  <a:txBody>
                    <a:bodyPr/>
                    <a:lstStyle/>
                    <a:p>
                      <a:pPr algn="r" fontAlgn="b"/>
                      <a:r>
                        <a:rPr lang="en-GB" sz="1400" b="0" i="0" u="none" strike="noStrike">
                          <a:solidFill>
                            <a:srgbClr val="000000"/>
                          </a:solidFill>
                          <a:effectLst/>
                          <a:latin typeface="Verdana" panose="020B0604030504040204" pitchFamily="34" charset="0"/>
                        </a:rPr>
                        <a:t>0,443</a:t>
                      </a:r>
                    </a:p>
                  </a:txBody>
                  <a:tcPr marL="7620" marR="7620" marT="7620" marB="0" anchor="b">
                    <a:lnL>
                      <a:noFill/>
                    </a:lnL>
                    <a:lnR>
                      <a:noFill/>
                    </a:lnR>
                    <a:lnT>
                      <a:noFill/>
                    </a:lnT>
                    <a:lnB>
                      <a:noFill/>
                    </a:lnB>
                  </a:tcPr>
                </a:tc>
                <a:tc>
                  <a:txBody>
                    <a:bodyPr/>
                    <a:lstStyle/>
                    <a:p>
                      <a:pPr algn="r" fontAlgn="b"/>
                      <a:r>
                        <a:rPr lang="en-GB" sz="1400" b="0" i="0" u="none" strike="noStrike">
                          <a:solidFill>
                            <a:srgbClr val="000000"/>
                          </a:solidFill>
                          <a:effectLst/>
                          <a:latin typeface="Verdana" panose="020B0604030504040204" pitchFamily="34" charset="0"/>
                        </a:rPr>
                        <a:t>0,498</a:t>
                      </a:r>
                    </a:p>
                  </a:txBody>
                  <a:tcPr marL="7620" marR="7620" marT="7620" marB="0" anchor="b">
                    <a:lnL>
                      <a:noFill/>
                    </a:lnL>
                    <a:lnR>
                      <a:noFill/>
                    </a:lnR>
                    <a:lnT>
                      <a:noFill/>
                    </a:lnT>
                    <a:lnB>
                      <a:noFill/>
                    </a:lnB>
                  </a:tcPr>
                </a:tc>
                <a:tc>
                  <a:txBody>
                    <a:bodyPr/>
                    <a:lstStyle/>
                    <a:p>
                      <a:pPr algn="r" fontAlgn="b"/>
                      <a:r>
                        <a:rPr lang="en-GB" sz="1400" b="0" i="0" u="none" strike="noStrike">
                          <a:solidFill>
                            <a:srgbClr val="000000"/>
                          </a:solidFill>
                          <a:effectLst/>
                          <a:latin typeface="Verdana" panose="020B0604030504040204" pitchFamily="34" charset="0"/>
                        </a:rPr>
                        <a:t>0,413</a:t>
                      </a:r>
                    </a:p>
                  </a:txBody>
                  <a:tcPr marL="7620" marR="7620" marT="7620" marB="0" anchor="b">
                    <a:lnL>
                      <a:noFill/>
                    </a:lnL>
                    <a:lnR>
                      <a:noFill/>
                    </a:lnR>
                    <a:lnT>
                      <a:noFill/>
                    </a:lnT>
                    <a:lnB>
                      <a:noFill/>
                    </a:lnB>
                  </a:tcPr>
                </a:tc>
                <a:extLst>
                  <a:ext uri="{0D108BD9-81ED-4DB2-BD59-A6C34878D82A}">
                    <a16:rowId xmlns:a16="http://schemas.microsoft.com/office/drawing/2014/main" val="2969290485"/>
                  </a:ext>
                </a:extLst>
              </a:tr>
              <a:tr h="352454">
                <a:tc>
                  <a:txBody>
                    <a:bodyPr/>
                    <a:lstStyle/>
                    <a:p>
                      <a:pPr algn="l" fontAlgn="b"/>
                      <a:r>
                        <a:rPr lang="en-GB" sz="1400" b="0" i="0" u="none" strike="noStrike">
                          <a:solidFill>
                            <a:srgbClr val="000000"/>
                          </a:solidFill>
                          <a:effectLst/>
                          <a:latin typeface="Verdana" panose="020B0604030504040204" pitchFamily="34" charset="0"/>
                        </a:rPr>
                        <a:t>omikuji </a:t>
                      </a:r>
                      <a:r>
                        <a:rPr lang="en-GB" sz="1400" b="0" i="0" u="none" strike="noStrike" smtClean="0">
                          <a:solidFill>
                            <a:srgbClr val="000000"/>
                          </a:solidFill>
                          <a:effectLst/>
                          <a:latin typeface="Verdana" panose="020B0604030504040204" pitchFamily="34" charset="0"/>
                        </a:rPr>
                        <a:t>Titel</a:t>
                      </a:r>
                      <a:endParaRPr lang="en-GB" sz="1400" b="0" i="0" u="none" strike="noStrike">
                        <a:solidFill>
                          <a:srgbClr val="000000"/>
                        </a:solidFill>
                        <a:effectLst/>
                        <a:latin typeface="Verdana" panose="020B0604030504040204" pitchFamily="34" charset="0"/>
                      </a:endParaRPr>
                    </a:p>
                  </a:txBody>
                  <a:tcPr marL="7620" marR="7620" marT="7620" marB="0" anchor="b">
                    <a:lnL>
                      <a:noFill/>
                    </a:lnL>
                    <a:lnR>
                      <a:noFill/>
                    </a:lnR>
                    <a:lnT>
                      <a:noFill/>
                    </a:lnT>
                    <a:lnB>
                      <a:noFill/>
                    </a:lnB>
                    <a:solidFill>
                      <a:srgbClr val="E1F4FF"/>
                    </a:solidFill>
                  </a:tcPr>
                </a:tc>
                <a:tc>
                  <a:txBody>
                    <a:bodyPr/>
                    <a:lstStyle/>
                    <a:p>
                      <a:pPr algn="r" fontAlgn="b"/>
                      <a:r>
                        <a:rPr lang="en-GB" sz="1400" b="0" i="0" u="none" strike="noStrike">
                          <a:solidFill>
                            <a:srgbClr val="000000"/>
                          </a:solidFill>
                          <a:effectLst/>
                          <a:latin typeface="Verdana" panose="020B0604030504040204" pitchFamily="34" charset="0"/>
                        </a:rPr>
                        <a:t>0,492</a:t>
                      </a:r>
                    </a:p>
                  </a:txBody>
                  <a:tcPr marL="7620" marR="7620" marT="7620" marB="0" anchor="b">
                    <a:lnL>
                      <a:noFill/>
                    </a:lnL>
                    <a:lnR>
                      <a:noFill/>
                    </a:lnR>
                    <a:lnT>
                      <a:noFill/>
                    </a:lnT>
                    <a:lnB>
                      <a:noFill/>
                    </a:lnB>
                    <a:solidFill>
                      <a:srgbClr val="E1F4FF"/>
                    </a:solidFill>
                  </a:tcPr>
                </a:tc>
                <a:tc>
                  <a:txBody>
                    <a:bodyPr/>
                    <a:lstStyle/>
                    <a:p>
                      <a:pPr algn="r" fontAlgn="b"/>
                      <a:r>
                        <a:rPr lang="en-GB" sz="1400" b="0" i="0" u="none" strike="noStrike">
                          <a:solidFill>
                            <a:srgbClr val="000000"/>
                          </a:solidFill>
                          <a:effectLst/>
                          <a:latin typeface="Verdana" panose="020B0604030504040204" pitchFamily="34" charset="0"/>
                        </a:rPr>
                        <a:t>0,549</a:t>
                      </a:r>
                    </a:p>
                  </a:txBody>
                  <a:tcPr marL="7620" marR="7620" marT="7620" marB="0" anchor="b">
                    <a:lnL>
                      <a:noFill/>
                    </a:lnL>
                    <a:lnR>
                      <a:noFill/>
                    </a:lnR>
                    <a:lnT>
                      <a:noFill/>
                    </a:lnT>
                    <a:lnB>
                      <a:noFill/>
                    </a:lnB>
                    <a:solidFill>
                      <a:srgbClr val="E1F4FF"/>
                    </a:solidFill>
                  </a:tcPr>
                </a:tc>
                <a:tc>
                  <a:txBody>
                    <a:bodyPr/>
                    <a:lstStyle/>
                    <a:p>
                      <a:pPr algn="r" fontAlgn="b"/>
                      <a:r>
                        <a:rPr lang="en-GB" sz="1400" b="0" i="0" u="none" strike="noStrike">
                          <a:solidFill>
                            <a:srgbClr val="000000"/>
                          </a:solidFill>
                          <a:effectLst/>
                          <a:latin typeface="Verdana" panose="020B0604030504040204" pitchFamily="34" charset="0"/>
                        </a:rPr>
                        <a:t>0,471</a:t>
                      </a:r>
                    </a:p>
                  </a:txBody>
                  <a:tcPr marL="7620" marR="7620" marT="7620" marB="0" anchor="b">
                    <a:lnL>
                      <a:noFill/>
                    </a:lnL>
                    <a:lnR>
                      <a:noFill/>
                    </a:lnR>
                    <a:lnT>
                      <a:noFill/>
                    </a:lnT>
                    <a:lnB>
                      <a:noFill/>
                    </a:lnB>
                    <a:solidFill>
                      <a:srgbClr val="E1F4FF"/>
                    </a:solidFill>
                  </a:tcPr>
                </a:tc>
                <a:extLst>
                  <a:ext uri="{0D108BD9-81ED-4DB2-BD59-A6C34878D82A}">
                    <a16:rowId xmlns:a16="http://schemas.microsoft.com/office/drawing/2014/main" val="401512147"/>
                  </a:ext>
                </a:extLst>
              </a:tr>
              <a:tr h="352454">
                <a:tc>
                  <a:txBody>
                    <a:bodyPr/>
                    <a:lstStyle/>
                    <a:p>
                      <a:pPr algn="l" fontAlgn="b"/>
                      <a:r>
                        <a:rPr lang="en-GB" sz="1400" b="0" i="0" u="none" strike="noStrike">
                          <a:solidFill>
                            <a:srgbClr val="000000"/>
                          </a:solidFill>
                          <a:effectLst/>
                          <a:latin typeface="Verdana" panose="020B0604030504040204" pitchFamily="34" charset="0"/>
                        </a:rPr>
                        <a:t>omikuji </a:t>
                      </a:r>
                      <a:r>
                        <a:rPr lang="en-GB" sz="1400" b="0" i="0" u="none" strike="noStrike" smtClean="0">
                          <a:solidFill>
                            <a:srgbClr val="000000"/>
                          </a:solidFill>
                          <a:effectLst/>
                          <a:latin typeface="Verdana" panose="020B0604030504040204" pitchFamily="34" charset="0"/>
                        </a:rPr>
                        <a:t>Inhaltsverz.</a:t>
                      </a:r>
                      <a:endParaRPr lang="en-GB" sz="1400" b="0" i="0" u="none" strike="noStrike">
                        <a:solidFill>
                          <a:srgbClr val="000000"/>
                        </a:solidFill>
                        <a:effectLst/>
                        <a:latin typeface="Verdana" panose="020B0604030504040204" pitchFamily="34" charset="0"/>
                      </a:endParaRPr>
                    </a:p>
                  </a:txBody>
                  <a:tcPr marL="7620" marR="7620" marT="7620" marB="0" anchor="b">
                    <a:lnL>
                      <a:noFill/>
                    </a:lnL>
                    <a:lnR>
                      <a:noFill/>
                    </a:lnR>
                    <a:lnT>
                      <a:noFill/>
                    </a:lnT>
                    <a:lnB w="12700" cap="flat" cmpd="sng" algn="ctr">
                      <a:solidFill>
                        <a:srgbClr val="002060"/>
                      </a:solidFill>
                      <a:prstDash val="solid"/>
                      <a:round/>
                      <a:headEnd type="none" w="med" len="med"/>
                      <a:tailEnd type="none" w="med" len="med"/>
                    </a:lnB>
                  </a:tcPr>
                </a:tc>
                <a:tc>
                  <a:txBody>
                    <a:bodyPr/>
                    <a:lstStyle/>
                    <a:p>
                      <a:pPr algn="r" fontAlgn="b"/>
                      <a:r>
                        <a:rPr lang="en-GB" sz="1400" b="0" i="0" u="none" strike="noStrike">
                          <a:solidFill>
                            <a:srgbClr val="000000"/>
                          </a:solidFill>
                          <a:effectLst/>
                          <a:latin typeface="Verdana" panose="020B0604030504040204" pitchFamily="34" charset="0"/>
                        </a:rPr>
                        <a:t>0,424</a:t>
                      </a:r>
                    </a:p>
                  </a:txBody>
                  <a:tcPr marL="7620" marR="7620" marT="7620" marB="0" anchor="b">
                    <a:lnL>
                      <a:noFill/>
                    </a:lnL>
                    <a:lnR>
                      <a:noFill/>
                    </a:lnR>
                    <a:lnT>
                      <a:noFill/>
                    </a:lnT>
                    <a:lnB w="12700" cap="flat" cmpd="sng" algn="ctr">
                      <a:solidFill>
                        <a:srgbClr val="002060"/>
                      </a:solidFill>
                      <a:prstDash val="solid"/>
                      <a:round/>
                      <a:headEnd type="none" w="med" len="med"/>
                      <a:tailEnd type="none" w="med" len="med"/>
                    </a:lnB>
                  </a:tcPr>
                </a:tc>
                <a:tc>
                  <a:txBody>
                    <a:bodyPr/>
                    <a:lstStyle/>
                    <a:p>
                      <a:pPr algn="r" fontAlgn="b"/>
                      <a:r>
                        <a:rPr lang="en-GB" sz="1400" b="0" i="0" u="none" strike="noStrike">
                          <a:solidFill>
                            <a:srgbClr val="000000"/>
                          </a:solidFill>
                          <a:effectLst/>
                          <a:latin typeface="Verdana" panose="020B0604030504040204" pitchFamily="34" charset="0"/>
                        </a:rPr>
                        <a:t>0,472</a:t>
                      </a:r>
                    </a:p>
                  </a:txBody>
                  <a:tcPr marL="7620" marR="7620" marT="7620" marB="0" anchor="b">
                    <a:lnL>
                      <a:noFill/>
                    </a:lnL>
                    <a:lnR>
                      <a:noFill/>
                    </a:lnR>
                    <a:lnT>
                      <a:noFill/>
                    </a:lnT>
                    <a:lnB w="12700" cap="flat" cmpd="sng" algn="ctr">
                      <a:solidFill>
                        <a:srgbClr val="002060"/>
                      </a:solidFill>
                      <a:prstDash val="solid"/>
                      <a:round/>
                      <a:headEnd type="none" w="med" len="med"/>
                      <a:tailEnd type="none" w="med" len="med"/>
                    </a:lnB>
                  </a:tcPr>
                </a:tc>
                <a:tc>
                  <a:txBody>
                    <a:bodyPr/>
                    <a:lstStyle/>
                    <a:p>
                      <a:pPr algn="r" fontAlgn="b"/>
                      <a:r>
                        <a:rPr lang="en-GB" sz="1400" b="0" i="0" u="none" strike="noStrike">
                          <a:solidFill>
                            <a:srgbClr val="000000"/>
                          </a:solidFill>
                          <a:effectLst/>
                          <a:latin typeface="Verdana" panose="020B0604030504040204" pitchFamily="34" charset="0"/>
                        </a:rPr>
                        <a:t>0,386</a:t>
                      </a:r>
                    </a:p>
                  </a:txBody>
                  <a:tcPr marL="7620" marR="7620" marT="7620" marB="0" anchor="b">
                    <a:lnL>
                      <a:noFill/>
                    </a:lnL>
                    <a:lnR>
                      <a:noFill/>
                    </a:lnR>
                    <a:lnT>
                      <a:noFill/>
                    </a:lnT>
                    <a:lnB w="12700"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73765864"/>
                  </a:ext>
                </a:extLst>
              </a:tr>
              <a:tr h="352454">
                <a:tc>
                  <a:txBody>
                    <a:bodyPr/>
                    <a:lstStyle/>
                    <a:p>
                      <a:pPr algn="l" fontAlgn="b"/>
                      <a:r>
                        <a:rPr lang="en-GB" sz="1400" b="0" i="0" u="none" strike="noStrike" dirty="0">
                          <a:solidFill>
                            <a:srgbClr val="000000"/>
                          </a:solidFill>
                          <a:effectLst/>
                          <a:latin typeface="Verdana" panose="020B0604030504040204" pitchFamily="34" charset="0"/>
                        </a:rPr>
                        <a:t>ensemble</a:t>
                      </a:r>
                    </a:p>
                  </a:txBody>
                  <a:tcPr marL="7620" marR="7620" marT="762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AFD7FF"/>
                    </a:solidFill>
                  </a:tcPr>
                </a:tc>
                <a:tc>
                  <a:txBody>
                    <a:bodyPr/>
                    <a:lstStyle/>
                    <a:p>
                      <a:pPr algn="r" fontAlgn="b"/>
                      <a:r>
                        <a:rPr lang="en-GB" sz="1400" b="0" i="0" u="none" strike="noStrike">
                          <a:solidFill>
                            <a:srgbClr val="000000"/>
                          </a:solidFill>
                          <a:effectLst/>
                          <a:latin typeface="Verdana" panose="020B0604030504040204" pitchFamily="34" charset="0"/>
                        </a:rPr>
                        <a:t>0,503</a:t>
                      </a:r>
                    </a:p>
                  </a:txBody>
                  <a:tcPr marL="7620" marR="7620" marT="762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AFD7FF"/>
                    </a:solidFill>
                  </a:tcPr>
                </a:tc>
                <a:tc>
                  <a:txBody>
                    <a:bodyPr/>
                    <a:lstStyle/>
                    <a:p>
                      <a:pPr algn="r" fontAlgn="b"/>
                      <a:r>
                        <a:rPr lang="en-GB" sz="1400" b="0" i="0" u="none" strike="noStrike">
                          <a:solidFill>
                            <a:srgbClr val="000000"/>
                          </a:solidFill>
                          <a:effectLst/>
                          <a:latin typeface="Verdana" panose="020B0604030504040204" pitchFamily="34" charset="0"/>
                        </a:rPr>
                        <a:t>0,624</a:t>
                      </a:r>
                    </a:p>
                  </a:txBody>
                  <a:tcPr marL="7620" marR="7620" marT="762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AFD7FF"/>
                    </a:solidFill>
                  </a:tcPr>
                </a:tc>
                <a:tc>
                  <a:txBody>
                    <a:bodyPr/>
                    <a:lstStyle/>
                    <a:p>
                      <a:pPr algn="r" fontAlgn="b"/>
                      <a:r>
                        <a:rPr lang="en-GB" sz="1400" b="1" i="0" u="none" strike="noStrike" dirty="0">
                          <a:solidFill>
                            <a:srgbClr val="3366CC"/>
                          </a:solidFill>
                          <a:effectLst/>
                          <a:latin typeface="Verdana" panose="020B0604030504040204" pitchFamily="34" charset="0"/>
                        </a:rPr>
                        <a:t>0,510</a:t>
                      </a:r>
                    </a:p>
                  </a:txBody>
                  <a:tcPr marL="7620" marR="7620" marT="762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AFD7FF"/>
                    </a:solidFill>
                  </a:tcPr>
                </a:tc>
                <a:extLst>
                  <a:ext uri="{0D108BD9-81ED-4DB2-BD59-A6C34878D82A}">
                    <a16:rowId xmlns:a16="http://schemas.microsoft.com/office/drawing/2014/main" val="862929783"/>
                  </a:ext>
                </a:extLst>
              </a:tr>
            </a:tbl>
          </a:graphicData>
        </a:graphic>
      </p:graphicFrame>
      <p:sp>
        <p:nvSpPr>
          <p:cNvPr id="6" name="Rechteck 5"/>
          <p:cNvSpPr/>
          <p:nvPr/>
        </p:nvSpPr>
        <p:spPr>
          <a:xfrm>
            <a:off x="6261202" y="2173245"/>
            <a:ext cx="2664296" cy="1600438"/>
          </a:xfrm>
          <a:prstGeom prst="rect">
            <a:avLst/>
          </a:prstGeom>
        </p:spPr>
        <p:txBody>
          <a:bodyPr wrap="square">
            <a:spAutoFit/>
          </a:bodyPr>
          <a:lstStyle/>
          <a:p>
            <a:r>
              <a:rPr lang="de-DE" sz="1400" dirty="0"/>
              <a:t>Stichprobenumfang: 10.682 </a:t>
            </a:r>
            <a:r>
              <a:rPr lang="de-DE" sz="1400" dirty="0" smtClean="0"/>
              <a:t>Dokumente</a:t>
            </a:r>
          </a:p>
          <a:p>
            <a:endParaRPr lang="de-DE" sz="1400" dirty="0"/>
          </a:p>
          <a:p>
            <a:r>
              <a:rPr lang="de-DE" altLang="de-DE" sz="1400" dirty="0" smtClean="0">
                <a:solidFill>
                  <a:srgbClr val="000000"/>
                </a:solidFill>
              </a:rPr>
              <a:t>Pro Publikation</a:t>
            </a:r>
          </a:p>
          <a:p>
            <a:r>
              <a:rPr lang="de-DE" altLang="de-DE" sz="1400" dirty="0" smtClean="0">
                <a:solidFill>
                  <a:srgbClr val="000000"/>
                </a:solidFill>
              </a:rPr>
              <a:t>max</a:t>
            </a:r>
            <a:r>
              <a:rPr lang="de-DE" altLang="de-DE" sz="1400" dirty="0">
                <a:solidFill>
                  <a:srgbClr val="000000"/>
                </a:solidFill>
              </a:rPr>
              <a:t>. </a:t>
            </a:r>
            <a:r>
              <a:rPr lang="de-DE" altLang="de-DE" sz="1400" dirty="0" smtClean="0">
                <a:solidFill>
                  <a:srgbClr val="000000"/>
                </a:solidFill>
              </a:rPr>
              <a:t>6 Schlagwörter </a:t>
            </a:r>
          </a:p>
          <a:p>
            <a:endParaRPr lang="de-DE" altLang="de-DE" sz="1400" dirty="0">
              <a:solidFill>
                <a:srgbClr val="000000"/>
              </a:solidFill>
            </a:endParaRPr>
          </a:p>
          <a:p>
            <a:r>
              <a:rPr lang="de-DE" altLang="de-DE" sz="1400" dirty="0" smtClean="0">
                <a:solidFill>
                  <a:srgbClr val="000000"/>
                </a:solidFill>
              </a:rPr>
              <a:t>Schwellenwert </a:t>
            </a:r>
            <a:r>
              <a:rPr lang="de-DE" altLang="de-DE" sz="1400" dirty="0">
                <a:solidFill>
                  <a:srgbClr val="000000"/>
                </a:solidFill>
              </a:rPr>
              <a:t>mind. </a:t>
            </a:r>
            <a:r>
              <a:rPr lang="de-DE" altLang="de-DE" sz="1400" dirty="0" smtClean="0">
                <a:solidFill>
                  <a:srgbClr val="000000"/>
                </a:solidFill>
              </a:rPr>
              <a:t>0.05</a:t>
            </a:r>
            <a:endParaRPr lang="de-DE" altLang="de-DE" sz="1400" dirty="0">
              <a:solidFill>
                <a:srgbClr val="000000"/>
              </a:solidFill>
            </a:endParaRPr>
          </a:p>
        </p:txBody>
      </p:sp>
      <p:sp>
        <p:nvSpPr>
          <p:cNvPr id="7" name="Rectangle 2"/>
          <p:cNvSpPr>
            <a:spLocks noChangeArrowheads="1"/>
          </p:cNvSpPr>
          <p:nvPr/>
        </p:nvSpPr>
        <p:spPr bwMode="auto">
          <a:xfrm>
            <a:off x="281299" y="4515966"/>
            <a:ext cx="885698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de-DE" altLang="de-DE" sz="2000" b="1" dirty="0">
                <a:solidFill>
                  <a:srgbClr val="3366CC"/>
                </a:solidFill>
                <a:latin typeface="+mn-lt"/>
              </a:rPr>
              <a:t>Bessere Ergebnisse durch Kombination von KI-Verfahren</a:t>
            </a:r>
            <a:endParaRPr lang="de-DE" altLang="de-DE" sz="1600" dirty="0">
              <a:solidFill>
                <a:srgbClr val="3366CC"/>
              </a:solidFill>
              <a:latin typeface="+mn-lt"/>
            </a:endParaRPr>
          </a:p>
        </p:txBody>
      </p:sp>
      <p:sp>
        <p:nvSpPr>
          <p:cNvPr id="8" name="Rectangle 4"/>
          <p:cNvSpPr>
            <a:spLocks noChangeArrowheads="1"/>
          </p:cNvSpPr>
          <p:nvPr/>
        </p:nvSpPr>
        <p:spPr bwMode="auto">
          <a:xfrm>
            <a:off x="287338" y="0"/>
            <a:ext cx="215900" cy="896400"/>
          </a:xfrm>
          <a:prstGeom prst="rect">
            <a:avLst/>
          </a:prstGeom>
          <a:solidFill>
            <a:srgbClr val="004896"/>
          </a:solidFill>
          <a:ln w="9525">
            <a:noFill/>
            <a:miter lim="800000"/>
            <a:headEnd/>
            <a:tailEnd/>
          </a:ln>
        </p:spPr>
        <p:txBody>
          <a:bodyPr wrap="none" lIns="0" tIns="72000" rIns="0" bIns="0" anchor="ctr" anchorCtr="1"/>
          <a:lstStyle/>
          <a:p>
            <a:pPr algn="ctr"/>
            <a:fld id="{0DBBC0E5-B025-44BE-B5E2-7DB13C7EEC01}" type="slidenum">
              <a:rPr lang="de-DE" sz="1000" b="1" smtClean="0"/>
              <a:t>7</a:t>
            </a:fld>
            <a:endParaRPr lang="de-DE" sz="1000" b="1" dirty="0"/>
          </a:p>
        </p:txBody>
      </p:sp>
      <p:sp>
        <p:nvSpPr>
          <p:cNvPr id="2" name="Rechteck 1"/>
          <p:cNvSpPr/>
          <p:nvPr/>
        </p:nvSpPr>
        <p:spPr>
          <a:xfrm>
            <a:off x="281299" y="1296863"/>
            <a:ext cx="5442829" cy="523220"/>
          </a:xfrm>
          <a:prstGeom prst="rect">
            <a:avLst/>
          </a:prstGeom>
        </p:spPr>
        <p:txBody>
          <a:bodyPr wrap="square">
            <a:spAutoFit/>
          </a:bodyPr>
          <a:lstStyle/>
          <a:p>
            <a:r>
              <a:rPr lang="de-DE" sz="1400" dirty="0" smtClean="0"/>
              <a:t>Der F1-Score </a:t>
            </a:r>
            <a:r>
              <a:rPr lang="de-DE" sz="1400" dirty="0"/>
              <a:t>ist das gewichtete harmonische </a:t>
            </a:r>
            <a:r>
              <a:rPr lang="de-DE" sz="1400" dirty="0" smtClean="0"/>
              <a:t>Mittel</a:t>
            </a:r>
          </a:p>
          <a:p>
            <a:r>
              <a:rPr lang="de-DE" sz="1400" dirty="0" smtClean="0"/>
              <a:t>aus Precision (Genauigkeit) und Recall (Trefferquote)</a:t>
            </a:r>
            <a:endParaRPr lang="de-DE" sz="1400" dirty="0"/>
          </a:p>
        </p:txBody>
      </p:sp>
    </p:spTree>
    <p:extLst>
      <p:ext uri="{BB962C8B-B14F-4D97-AF65-F5344CB8AC3E}">
        <p14:creationId xmlns:p14="http://schemas.microsoft.com/office/powerpoint/2010/main" val="41948222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4000" y="281154"/>
            <a:ext cx="8460000" cy="777600"/>
          </a:xfrm>
        </p:spPr>
        <p:txBody>
          <a:bodyPr/>
          <a:lstStyle/>
          <a:p>
            <a:r>
              <a:rPr lang="de-DE" dirty="0" smtClean="0"/>
              <a:t>Verbesserung der Automatische Schlagwortvergabe im Regelbetrieb </a:t>
            </a:r>
            <a:endParaRPr lang="de-DE" dirty="0"/>
          </a:p>
        </p:txBody>
      </p:sp>
      <p:sp>
        <p:nvSpPr>
          <p:cNvPr id="6" name="Inhaltsplatzhalter 2"/>
          <p:cNvSpPr txBox="1">
            <a:spLocks/>
          </p:cNvSpPr>
          <p:nvPr/>
        </p:nvSpPr>
        <p:spPr bwMode="auto">
          <a:xfrm>
            <a:off x="728156" y="3786797"/>
            <a:ext cx="1584176" cy="104434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342900" indent="-342900" algn="l" rtl="0" eaLnBrk="1" fontAlgn="base" hangingPunct="1">
              <a:lnSpc>
                <a:spcPts val="3000"/>
              </a:lnSpc>
              <a:spcBef>
                <a:spcPts val="900"/>
              </a:spcBef>
              <a:spcAft>
                <a:spcPct val="0"/>
              </a:spcAft>
              <a:buFont typeface="Verdana" pitchFamily="34" charset="0"/>
              <a:buChar char="–"/>
              <a:defRPr lang="de-DE" sz="2000" dirty="0" smtClean="0">
                <a:solidFill>
                  <a:schemeClr val="tx1"/>
                </a:solidFill>
                <a:latin typeface="+mn-lt"/>
                <a:ea typeface="+mn-ea"/>
                <a:cs typeface="+mn-cs"/>
              </a:defRPr>
            </a:lvl1pPr>
            <a:lvl2pPr marL="742950" indent="-285750" algn="l" rtl="0" eaLnBrk="1" fontAlgn="base" hangingPunct="1">
              <a:lnSpc>
                <a:spcPts val="2000"/>
              </a:lnSpc>
              <a:spcBef>
                <a:spcPts val="300"/>
              </a:spcBef>
              <a:spcAft>
                <a:spcPct val="0"/>
              </a:spcAft>
              <a:buChar char="-"/>
              <a:defRPr lang="de-DE" sz="1600" dirty="0" smtClean="0">
                <a:solidFill>
                  <a:schemeClr val="tx1"/>
                </a:solidFill>
                <a:latin typeface="+mn-lt"/>
                <a:cs typeface="+mn-cs"/>
              </a:defRPr>
            </a:lvl2pPr>
            <a:lvl3pPr marL="1143000" indent="-228600" algn="l" rtl="0" eaLnBrk="1" fontAlgn="base" hangingPunct="1">
              <a:lnSpc>
                <a:spcPts val="2000"/>
              </a:lnSpc>
              <a:spcBef>
                <a:spcPts val="300"/>
              </a:spcBef>
              <a:spcAft>
                <a:spcPct val="0"/>
              </a:spcAft>
              <a:buChar char="-"/>
              <a:defRPr lang="de-DE" sz="1600" dirty="0" smtClean="0">
                <a:solidFill>
                  <a:schemeClr val="tx1"/>
                </a:solidFill>
                <a:latin typeface="+mn-lt"/>
                <a:cs typeface="+mn-cs"/>
              </a:defRPr>
            </a:lvl3pPr>
            <a:lvl4pPr marL="1600200" indent="-228600" algn="l" rtl="0" eaLnBrk="1" fontAlgn="base" hangingPunct="1">
              <a:lnSpc>
                <a:spcPts val="2000"/>
              </a:lnSpc>
              <a:spcBef>
                <a:spcPts val="300"/>
              </a:spcBef>
              <a:spcAft>
                <a:spcPct val="0"/>
              </a:spcAft>
              <a:buChar char="-"/>
              <a:defRPr lang="de-DE" sz="1600" dirty="0" smtClean="0">
                <a:solidFill>
                  <a:schemeClr val="tx1"/>
                </a:solidFill>
                <a:latin typeface="+mn-lt"/>
                <a:cs typeface="+mn-cs"/>
              </a:defRPr>
            </a:lvl4pPr>
            <a:lvl5pPr marL="2057400" indent="-228600" algn="l" rtl="0" eaLnBrk="1" fontAlgn="base" hangingPunct="1">
              <a:lnSpc>
                <a:spcPts val="2000"/>
              </a:lnSpc>
              <a:spcBef>
                <a:spcPts val="300"/>
              </a:spcBef>
              <a:spcAft>
                <a:spcPct val="0"/>
              </a:spcAft>
              <a:buChar char="-"/>
              <a:defRPr lang="de-DE" sz="1600" dirty="0">
                <a:solidFill>
                  <a:schemeClr val="tx1"/>
                </a:solidFill>
                <a:latin typeface="+mn-lt"/>
                <a:cs typeface="+mn-cs"/>
              </a:defRPr>
            </a:lvl5pPr>
            <a:lvl6pPr marL="2514600" indent="-228600" algn="l" rtl="0" eaLnBrk="1" fontAlgn="base" hangingPunct="1">
              <a:lnSpc>
                <a:spcPts val="2400"/>
              </a:lnSpc>
              <a:spcBef>
                <a:spcPct val="20000"/>
              </a:spcBef>
              <a:spcAft>
                <a:spcPct val="0"/>
              </a:spcAft>
              <a:buChar char="-"/>
              <a:defRPr sz="1600">
                <a:solidFill>
                  <a:schemeClr val="tx1"/>
                </a:solidFill>
                <a:latin typeface="+mn-lt"/>
                <a:cs typeface="+mn-cs"/>
              </a:defRPr>
            </a:lvl6pPr>
            <a:lvl7pPr marL="2971800" indent="-228600" algn="l" rtl="0" eaLnBrk="1" fontAlgn="base" hangingPunct="1">
              <a:lnSpc>
                <a:spcPts val="2400"/>
              </a:lnSpc>
              <a:spcBef>
                <a:spcPct val="20000"/>
              </a:spcBef>
              <a:spcAft>
                <a:spcPct val="0"/>
              </a:spcAft>
              <a:buChar char="-"/>
              <a:defRPr sz="1600">
                <a:solidFill>
                  <a:schemeClr val="tx1"/>
                </a:solidFill>
                <a:latin typeface="+mn-lt"/>
                <a:cs typeface="+mn-cs"/>
              </a:defRPr>
            </a:lvl7pPr>
            <a:lvl8pPr marL="3429000" indent="-228600" algn="l" rtl="0" eaLnBrk="1" fontAlgn="base" hangingPunct="1">
              <a:lnSpc>
                <a:spcPts val="2400"/>
              </a:lnSpc>
              <a:spcBef>
                <a:spcPct val="20000"/>
              </a:spcBef>
              <a:spcAft>
                <a:spcPct val="0"/>
              </a:spcAft>
              <a:buChar char="-"/>
              <a:defRPr sz="1600">
                <a:solidFill>
                  <a:schemeClr val="tx1"/>
                </a:solidFill>
                <a:latin typeface="+mn-lt"/>
                <a:cs typeface="+mn-cs"/>
              </a:defRPr>
            </a:lvl8pPr>
            <a:lvl9pPr marL="3886200" indent="-228600" algn="l" rtl="0" eaLnBrk="1" fontAlgn="base" hangingPunct="1">
              <a:lnSpc>
                <a:spcPts val="2400"/>
              </a:lnSpc>
              <a:spcBef>
                <a:spcPct val="20000"/>
              </a:spcBef>
              <a:spcAft>
                <a:spcPct val="0"/>
              </a:spcAft>
              <a:buChar char="-"/>
              <a:defRPr sz="1600">
                <a:solidFill>
                  <a:schemeClr val="tx1"/>
                </a:solidFill>
                <a:latin typeface="+mn-lt"/>
                <a:cs typeface="+mn-cs"/>
              </a:defRPr>
            </a:lvl9pPr>
          </a:lstStyle>
          <a:p>
            <a:pPr marL="0" indent="0">
              <a:buFont typeface="Verdana" pitchFamily="34" charset="0"/>
              <a:buNone/>
            </a:pPr>
            <a:r>
              <a:rPr lang="en-GB" sz="1400" kern="0" dirty="0"/>
              <a:t>v</a:t>
            </a:r>
            <a:r>
              <a:rPr lang="en-GB" sz="1400" kern="0" dirty="0" smtClean="0"/>
              <a:t>gl. </a:t>
            </a:r>
            <a:r>
              <a:rPr lang="en-GB" sz="1400" kern="0" dirty="0" err="1" smtClean="0"/>
              <a:t>Averbis</a:t>
            </a:r>
            <a:r>
              <a:rPr lang="en-GB" sz="1400" kern="0" dirty="0" smtClean="0"/>
              <a:t>-Software: 0,28</a:t>
            </a:r>
            <a:endParaRPr lang="en-GB" sz="1400" kern="0" dirty="0"/>
          </a:p>
        </p:txBody>
      </p:sp>
      <p:pic>
        <p:nvPicPr>
          <p:cNvPr id="8" name="Grafik 7"/>
          <p:cNvPicPr>
            <a:picLocks noChangeAspect="1"/>
          </p:cNvPicPr>
          <p:nvPr/>
        </p:nvPicPr>
        <p:blipFill>
          <a:blip r:embed="rId3"/>
          <a:stretch>
            <a:fillRect/>
          </a:stretch>
        </p:blipFill>
        <p:spPr>
          <a:xfrm>
            <a:off x="2339752" y="1679678"/>
            <a:ext cx="5616624" cy="3151463"/>
          </a:xfrm>
          <a:prstGeom prst="rect">
            <a:avLst/>
          </a:prstGeom>
        </p:spPr>
      </p:pic>
      <p:sp>
        <p:nvSpPr>
          <p:cNvPr id="9" name="Stern mit 5 Zacken 8"/>
          <p:cNvSpPr/>
          <p:nvPr/>
        </p:nvSpPr>
        <p:spPr>
          <a:xfrm>
            <a:off x="2195736" y="4251045"/>
            <a:ext cx="288032" cy="229256"/>
          </a:xfrm>
          <a:prstGeom prst="star5">
            <a:avLst/>
          </a:prstGeom>
          <a:solidFill>
            <a:srgbClr val="AFD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0" name="Rectangle 4"/>
          <p:cNvSpPr>
            <a:spLocks noChangeArrowheads="1"/>
          </p:cNvSpPr>
          <p:nvPr/>
        </p:nvSpPr>
        <p:spPr bwMode="auto">
          <a:xfrm>
            <a:off x="287338" y="0"/>
            <a:ext cx="215900" cy="896400"/>
          </a:xfrm>
          <a:prstGeom prst="rect">
            <a:avLst/>
          </a:prstGeom>
          <a:solidFill>
            <a:srgbClr val="004896"/>
          </a:solidFill>
          <a:ln w="9525">
            <a:noFill/>
            <a:miter lim="800000"/>
            <a:headEnd/>
            <a:tailEnd/>
          </a:ln>
        </p:spPr>
        <p:txBody>
          <a:bodyPr wrap="none" lIns="0" tIns="72000" rIns="0" bIns="0" anchor="ctr" anchorCtr="1"/>
          <a:lstStyle/>
          <a:p>
            <a:pPr algn="ctr"/>
            <a:fld id="{FCE2EE86-C571-4D41-9E7F-16315DCE6029}" type="slidenum">
              <a:rPr lang="de-DE" sz="1000" b="1" smtClean="0"/>
              <a:t>8</a:t>
            </a:fld>
            <a:endParaRPr lang="de-DE" sz="1000" b="1" dirty="0"/>
          </a:p>
        </p:txBody>
      </p:sp>
      <p:sp>
        <p:nvSpPr>
          <p:cNvPr id="3" name="Inhaltsplatzhalter 2"/>
          <p:cNvSpPr>
            <a:spLocks noGrp="1"/>
          </p:cNvSpPr>
          <p:nvPr>
            <p:ph idx="1"/>
          </p:nvPr>
        </p:nvSpPr>
        <p:spPr>
          <a:xfrm>
            <a:off x="2195736" y="1317135"/>
            <a:ext cx="1547696" cy="411734"/>
          </a:xfrm>
        </p:spPr>
        <p:txBody>
          <a:bodyPr/>
          <a:lstStyle/>
          <a:p>
            <a:pPr marL="0" indent="0">
              <a:buNone/>
            </a:pPr>
            <a:r>
              <a:rPr lang="de-DE" sz="1400" dirty="0" smtClean="0"/>
              <a:t>F1-Score</a:t>
            </a:r>
            <a:endParaRPr lang="de-DE" sz="1400" dirty="0"/>
          </a:p>
        </p:txBody>
      </p:sp>
      <p:sp>
        <p:nvSpPr>
          <p:cNvPr id="11" name="Rechteck 10"/>
          <p:cNvSpPr/>
          <p:nvPr/>
        </p:nvSpPr>
        <p:spPr>
          <a:xfrm>
            <a:off x="197768" y="1940934"/>
            <a:ext cx="1997968" cy="1169551"/>
          </a:xfrm>
          <a:prstGeom prst="rect">
            <a:avLst/>
          </a:prstGeom>
        </p:spPr>
        <p:txBody>
          <a:bodyPr wrap="square">
            <a:spAutoFit/>
          </a:bodyPr>
          <a:lstStyle/>
          <a:p>
            <a:r>
              <a:rPr lang="de-DE" sz="1400" dirty="0"/>
              <a:t>Ziel: F-Score = 1 </a:t>
            </a:r>
            <a:r>
              <a:rPr lang="de-DE" sz="1400" dirty="0" smtClean="0"/>
              <a:t> </a:t>
            </a:r>
          </a:p>
          <a:p>
            <a:endParaRPr lang="de-DE" sz="1400" dirty="0"/>
          </a:p>
          <a:p>
            <a:r>
              <a:rPr lang="de-DE" sz="1400" dirty="0" smtClean="0"/>
              <a:t>also </a:t>
            </a:r>
            <a:r>
              <a:rPr lang="de-DE" sz="1400" dirty="0"/>
              <a:t>perfekte Treffergenauigkeit und Vollständigkeit</a:t>
            </a:r>
          </a:p>
        </p:txBody>
      </p:sp>
    </p:spTree>
    <p:extLst>
      <p:ext uri="{BB962C8B-B14F-4D97-AF65-F5344CB8AC3E}">
        <p14:creationId xmlns:p14="http://schemas.microsoft.com/office/powerpoint/2010/main" val="31631768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p:cNvSpPr>
            <a:spLocks noGrp="1" noChangeArrowheads="1"/>
          </p:cNvSpPr>
          <p:nvPr>
            <p:ph idx="1"/>
          </p:nvPr>
        </p:nvSpPr>
        <p:spPr>
          <a:xfrm>
            <a:off x="288000" y="1275606"/>
            <a:ext cx="8748496" cy="3744416"/>
          </a:xfrm>
        </p:spPr>
        <p:txBody>
          <a:bodyPr/>
          <a:lstStyle/>
          <a:p>
            <a:pPr lvl="0"/>
            <a:r>
              <a:rPr lang="de-DE" altLang="de-DE" sz="1800" dirty="0" smtClean="0"/>
              <a:t>Maschinelle Verfahren</a:t>
            </a:r>
            <a:br>
              <a:rPr lang="de-DE" altLang="de-DE" sz="1800" dirty="0" smtClean="0"/>
            </a:br>
            <a:r>
              <a:rPr lang="de-DE" altLang="de-DE" sz="1800" dirty="0" smtClean="0">
                <a:solidFill>
                  <a:srgbClr val="3BB4FF"/>
                </a:solidFill>
              </a:rPr>
              <a:t>→</a:t>
            </a:r>
            <a:r>
              <a:rPr lang="de-DE" altLang="de-DE" sz="1800" dirty="0" smtClean="0"/>
              <a:t> skalieren auf große Mengen, liefern schnelle Erschließungsvorschläge</a:t>
            </a:r>
          </a:p>
          <a:p>
            <a:pPr lvl="0"/>
            <a:r>
              <a:rPr lang="de-DE" altLang="de-DE" sz="1800" dirty="0" smtClean="0"/>
              <a:t>Menschliche Intelligenz</a:t>
            </a:r>
            <a:br>
              <a:rPr lang="de-DE" altLang="de-DE" sz="1800" dirty="0" smtClean="0"/>
            </a:br>
            <a:r>
              <a:rPr lang="de-DE" altLang="de-DE" sz="1800" dirty="0" smtClean="0">
                <a:solidFill>
                  <a:srgbClr val="3BB4FF"/>
                </a:solidFill>
              </a:rPr>
              <a:t>→</a:t>
            </a:r>
            <a:r>
              <a:rPr lang="de-DE" altLang="de-DE" sz="1800" dirty="0" smtClean="0"/>
              <a:t> sichert Qualität, löst Zweifelsfälle, erkennt neue Themen</a:t>
            </a:r>
          </a:p>
          <a:p>
            <a:pPr lvl="0"/>
            <a:r>
              <a:rPr lang="de-DE" altLang="de-DE" sz="1800" dirty="0"/>
              <a:t>Lernender </a:t>
            </a:r>
            <a:r>
              <a:rPr lang="de-DE" altLang="de-DE" sz="1800" dirty="0" smtClean="0"/>
              <a:t>Kreislauf</a:t>
            </a:r>
          </a:p>
          <a:p>
            <a:pPr marL="400050" lvl="1" indent="0">
              <a:buNone/>
            </a:pPr>
            <a:r>
              <a:rPr lang="de-DE" altLang="de-DE" sz="1800" dirty="0">
                <a:solidFill>
                  <a:srgbClr val="3BB4FF"/>
                </a:solidFill>
                <a:ea typeface="+mn-ea"/>
              </a:rPr>
              <a:t>→</a:t>
            </a:r>
            <a:r>
              <a:rPr lang="de-DE" altLang="de-DE" sz="1800" dirty="0">
                <a:ea typeface="+mn-ea"/>
              </a:rPr>
              <a:t> geprüfte Erschließung wird zum Goldstandard für das </a:t>
            </a:r>
            <a:r>
              <a:rPr lang="de-DE" altLang="de-DE" sz="1800" dirty="0" smtClean="0">
                <a:ea typeface="+mn-ea"/>
              </a:rPr>
              <a:t>Training</a:t>
            </a:r>
          </a:p>
          <a:p>
            <a:pPr marL="400050" lvl="1" indent="0">
              <a:buNone/>
            </a:pPr>
            <a:r>
              <a:rPr lang="de-DE" altLang="de-DE" sz="1800" dirty="0" smtClean="0">
                <a:solidFill>
                  <a:srgbClr val="3BB4FF"/>
                </a:solidFill>
                <a:ea typeface="+mn-ea"/>
              </a:rPr>
              <a:t>→</a:t>
            </a:r>
            <a:r>
              <a:rPr lang="de-DE" altLang="de-DE" sz="1800" dirty="0" smtClean="0">
                <a:ea typeface="+mn-ea"/>
              </a:rPr>
              <a:t> </a:t>
            </a:r>
            <a:r>
              <a:rPr lang="de-DE" altLang="de-DE" sz="1800" dirty="0">
                <a:ea typeface="+mn-ea"/>
              </a:rPr>
              <a:t>neue Themen führen zu neuen </a:t>
            </a:r>
            <a:r>
              <a:rPr lang="de-DE" altLang="de-DE" sz="1800" dirty="0" smtClean="0">
                <a:ea typeface="+mn-ea"/>
              </a:rPr>
              <a:t>GND-Begriffen </a:t>
            </a:r>
          </a:p>
          <a:p>
            <a:pPr>
              <a:buFont typeface="Symbol" panose="05050102010706020507" pitchFamily="18" charset="2"/>
              <a:buChar char="-"/>
            </a:pPr>
            <a:r>
              <a:rPr lang="de-DE" altLang="de-DE" sz="1800" dirty="0" smtClean="0"/>
              <a:t>Ergebnis</a:t>
            </a:r>
          </a:p>
          <a:p>
            <a:pPr marL="400050" lvl="1" indent="0">
              <a:buNone/>
            </a:pPr>
            <a:r>
              <a:rPr lang="de-DE" altLang="de-DE" sz="1800" dirty="0" smtClean="0">
                <a:solidFill>
                  <a:srgbClr val="3BB4FF"/>
                </a:solidFill>
                <a:ea typeface="+mn-ea"/>
              </a:rPr>
              <a:t>→</a:t>
            </a:r>
            <a:r>
              <a:rPr lang="de-DE" altLang="de-DE" sz="1800" dirty="0" smtClean="0">
                <a:ea typeface="+mn-ea"/>
              </a:rPr>
              <a:t> </a:t>
            </a:r>
            <a:r>
              <a:rPr lang="de-DE" altLang="de-DE" sz="1800" dirty="0">
                <a:ea typeface="+mn-ea"/>
              </a:rPr>
              <a:t>höhere Effizienz und verlässliche, fachlich fundierte </a:t>
            </a:r>
            <a:r>
              <a:rPr lang="de-DE" altLang="de-DE" sz="1800" dirty="0" smtClean="0">
                <a:ea typeface="+mn-ea"/>
              </a:rPr>
              <a:t>Erschließung</a:t>
            </a:r>
            <a:endParaRPr lang="de-DE" altLang="de-DE" sz="1800" dirty="0">
              <a:ea typeface="+mn-ea"/>
            </a:endParaRPr>
          </a:p>
          <a:p>
            <a:pPr lvl="0"/>
            <a:endParaRPr lang="de-DE" altLang="de-DE" dirty="0" smtClean="0"/>
          </a:p>
          <a:p>
            <a:pPr lvl="0"/>
            <a:endParaRPr lang="de-DE" altLang="de-DE" dirty="0" smtClean="0"/>
          </a:p>
        </p:txBody>
      </p:sp>
      <p:sp>
        <p:nvSpPr>
          <p:cNvPr id="4" name="Titel 3"/>
          <p:cNvSpPr>
            <a:spLocks noGrp="1"/>
          </p:cNvSpPr>
          <p:nvPr>
            <p:ph type="title"/>
          </p:nvPr>
        </p:nvSpPr>
        <p:spPr>
          <a:xfrm>
            <a:off x="684000" y="289800"/>
            <a:ext cx="8460000" cy="777600"/>
          </a:xfrm>
        </p:spPr>
        <p:txBody>
          <a:bodyPr/>
          <a:lstStyle/>
          <a:p>
            <a:r>
              <a:rPr lang="de-DE" sz="2300" dirty="0" smtClean="0"/>
              <a:t>Human-in-</a:t>
            </a:r>
            <a:r>
              <a:rPr lang="de-DE" sz="2300" dirty="0" err="1" smtClean="0"/>
              <a:t>the</a:t>
            </a:r>
            <a:r>
              <a:rPr lang="de-DE" sz="2300" dirty="0" smtClean="0"/>
              <a:t>-Loop: Iteratives </a:t>
            </a:r>
            <a:br>
              <a:rPr lang="de-DE" sz="2300" dirty="0" smtClean="0"/>
            </a:br>
            <a:r>
              <a:rPr lang="de-DE" sz="2300" dirty="0" smtClean="0"/>
              <a:t>Zusammenspiel von Mensch und Maschine</a:t>
            </a:r>
            <a:endParaRPr lang="de-DE" sz="2300" dirty="0"/>
          </a:p>
        </p:txBody>
      </p:sp>
      <p:sp>
        <p:nvSpPr>
          <p:cNvPr id="13" name="Rectangle 4"/>
          <p:cNvSpPr>
            <a:spLocks noChangeArrowheads="1"/>
          </p:cNvSpPr>
          <p:nvPr/>
        </p:nvSpPr>
        <p:spPr bwMode="auto">
          <a:xfrm>
            <a:off x="287338" y="1"/>
            <a:ext cx="216000" cy="897563"/>
          </a:xfrm>
          <a:prstGeom prst="rect">
            <a:avLst/>
          </a:prstGeom>
          <a:solidFill>
            <a:srgbClr val="00AEFA"/>
          </a:solidFill>
          <a:ln w="9525">
            <a:noFill/>
            <a:miter lim="800000"/>
            <a:headEnd/>
            <a:tailEnd/>
          </a:ln>
        </p:spPr>
        <p:txBody>
          <a:bodyPr wrap="none" lIns="0" tIns="72000" rIns="0" bIns="0" anchor="ctr" anchorCtr="1"/>
          <a:lstStyle/>
          <a:p>
            <a:pPr algn="ctr"/>
            <a:fld id="{7146939F-2AD4-4F3F-9DAE-50B4A748D24D}" type="slidenum">
              <a:rPr lang="de-DE" sz="1000" b="1" smtClean="0"/>
              <a:t>9</a:t>
            </a:fld>
            <a:endParaRPr lang="de-DE" sz="1000" b="1" dirty="0"/>
          </a:p>
        </p:txBody>
      </p:sp>
    </p:spTree>
    <p:extLst>
      <p:ext uri="{BB962C8B-B14F-4D97-AF65-F5344CB8AC3E}">
        <p14:creationId xmlns:p14="http://schemas.microsoft.com/office/powerpoint/2010/main" val="2271931620"/>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Vorlage-Variante_16x9 Folienmaster">
  <a:themeElements>
    <a:clrScheme name="Larissa-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Design">
      <a:majorFont>
        <a:latin typeface="Verdana"/>
        <a:ea typeface=""/>
        <a:cs typeface="Arial"/>
      </a:majorFont>
      <a:minorFont>
        <a:latin typeface="Verdana"/>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arissa-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arissa-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arissa-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arissa-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arissa-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arissa-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arissa-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arissa-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arissa-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arissa-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arissa-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arissa-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PPT-Vorlage-Variante_16x9</Template>
  <TotalTime>0</TotalTime>
  <Words>2283</Words>
  <Application>Microsoft Office PowerPoint</Application>
  <PresentationFormat>Bildschirmpräsentation (16:9)</PresentationFormat>
  <Paragraphs>478</Paragraphs>
  <Slides>25</Slides>
  <Notes>23</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25</vt:i4>
      </vt:variant>
    </vt:vector>
  </HeadingPairs>
  <TitlesOfParts>
    <vt:vector size="32" baseType="lpstr">
      <vt:lpstr>-apple-system</vt:lpstr>
      <vt:lpstr>Arial</vt:lpstr>
      <vt:lpstr>Book Antiqua</vt:lpstr>
      <vt:lpstr>Inter</vt:lpstr>
      <vt:lpstr>Symbol</vt:lpstr>
      <vt:lpstr>Verdana</vt:lpstr>
      <vt:lpstr>PPT-Vorlage-Variante_16x9 Folienmaster</vt:lpstr>
      <vt:lpstr>Die Erschließungsmaschine EMa bei der Arbeit: Alltag, Aha-Momente und ausgewählte Projektergebnisse </vt:lpstr>
      <vt:lpstr>Inhaltsverzeichnis</vt:lpstr>
      <vt:lpstr>Automatische Schlagwortvergabe   im Regelbetrieb</vt:lpstr>
      <vt:lpstr>Modulare Erschließungsmaschine EMa</vt:lpstr>
      <vt:lpstr>Lexikalische Verfahren</vt:lpstr>
      <vt:lpstr>Überwachtes ML – „klassische“ KI </vt:lpstr>
      <vt:lpstr>Aktuelle Ergebnisse Automatische Schlagwortvergabe im Regelbetrieb</vt:lpstr>
      <vt:lpstr>Verbesserung der Automatische Schlagwortvergabe im Regelbetrieb </vt:lpstr>
      <vt:lpstr>Human-in-the-Loop: Iteratives  Zusammenspiel von Mensch und Maschine</vt:lpstr>
      <vt:lpstr>KI-Projekt (2021 – 2025) </vt:lpstr>
      <vt:lpstr>Benchmarking XMLC-Verfahren* </vt:lpstr>
      <vt:lpstr>GND-Schlagwortvergabe mit LLMs </vt:lpstr>
      <vt:lpstr>Die Idee des Few-Shot-Prompting </vt:lpstr>
      <vt:lpstr>LLM-Ensemble: Warum mehrere Modelle?</vt:lpstr>
      <vt:lpstr>Word Embedding - Weiterentwicklung  des lexikalischen Ansatzes</vt:lpstr>
      <vt:lpstr>Vergleich qualitative Bewertung </vt:lpstr>
      <vt:lpstr>Vergleich Ergebnisse nach Sachgruppe - qualitative Bewertung</vt:lpstr>
      <vt:lpstr>Vergleich Ergebnisse nach Sachgruppe - qualitative Bewertung</vt:lpstr>
      <vt:lpstr>Technische Vergleichskriterien</vt:lpstr>
      <vt:lpstr>Fazit</vt:lpstr>
      <vt:lpstr>Ausblick</vt:lpstr>
      <vt:lpstr>Einsatz von Word Embeddings in Klassifikation &amp; Wissensorganisation</vt:lpstr>
      <vt:lpstr>Verbesserung der Automatische Schlagwortvergabe im Regelbetrieb </vt:lpstr>
      <vt:lpstr>Vielen Dank!</vt:lpstr>
      <vt:lpstr>Informationen</vt:lpstr>
    </vt:vector>
  </TitlesOfParts>
  <Company>Deutsche Nationalbibliothek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Erschließung und KI – Ergebnisse aus vier Jahren KI-Projekt an der DNB</dc:title>
  <dc:creator>Kähler, Maximilian</dc:creator>
  <cp:lastModifiedBy>Karg, Helga</cp:lastModifiedBy>
  <cp:revision>169</cp:revision>
  <cp:lastPrinted>2014-07-03T12:54:28Z</cp:lastPrinted>
  <dcterms:created xsi:type="dcterms:W3CDTF">2025-10-13T09:11:31Z</dcterms:created>
  <dcterms:modified xsi:type="dcterms:W3CDTF">2025-11-27T12:05:26Z</dcterms:modified>
</cp:coreProperties>
</file>