
<file path=[Content_Types].xml><?xml version="1.0" encoding="utf-8"?>
<Types xmlns="http://schemas.openxmlformats.org/package/2006/content-types">
  <Default Extension="png" ContentType="image/png"/>
  <Default Extension="tmp"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3.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754" r:id="rId2"/>
    <p:sldMasterId id="2147483774" r:id="rId3"/>
    <p:sldMasterId id="2147483784" r:id="rId4"/>
  </p:sldMasterIdLst>
  <p:notesMasterIdLst>
    <p:notesMasterId r:id="rId30"/>
  </p:notesMasterIdLst>
  <p:handoutMasterIdLst>
    <p:handoutMasterId r:id="rId31"/>
  </p:handoutMasterIdLst>
  <p:sldIdLst>
    <p:sldId id="256" r:id="rId5"/>
    <p:sldId id="257" r:id="rId6"/>
    <p:sldId id="431" r:id="rId7"/>
    <p:sldId id="361" r:id="rId8"/>
    <p:sldId id="436" r:id="rId9"/>
    <p:sldId id="287" r:id="rId10"/>
    <p:sldId id="263" r:id="rId11"/>
    <p:sldId id="391" r:id="rId12"/>
    <p:sldId id="362" r:id="rId13"/>
    <p:sldId id="402" r:id="rId14"/>
    <p:sldId id="381" r:id="rId15"/>
    <p:sldId id="385" r:id="rId16"/>
    <p:sldId id="434" r:id="rId17"/>
    <p:sldId id="443" r:id="rId18"/>
    <p:sldId id="444" r:id="rId19"/>
    <p:sldId id="448" r:id="rId20"/>
    <p:sldId id="449" r:id="rId21"/>
    <p:sldId id="450" r:id="rId22"/>
    <p:sldId id="446" r:id="rId23"/>
    <p:sldId id="438" r:id="rId24"/>
    <p:sldId id="426" r:id="rId25"/>
    <p:sldId id="452" r:id="rId26"/>
    <p:sldId id="369" r:id="rId27"/>
    <p:sldId id="418" r:id="rId28"/>
    <p:sldId id="453" r:id="rId29"/>
  </p:sldIdLst>
  <p:sldSz cx="9144000" cy="5143500" type="screen16x9"/>
  <p:notesSz cx="6797675" cy="9926638"/>
  <p:defaultTextStyle>
    <a:defPPr>
      <a:defRPr lang="de-DE"/>
    </a:defPPr>
    <a:lvl1pPr algn="l" rtl="0" fontAlgn="base">
      <a:spcBef>
        <a:spcPct val="0"/>
      </a:spcBef>
      <a:spcAft>
        <a:spcPct val="0"/>
      </a:spcAft>
      <a:defRPr kern="1200">
        <a:solidFill>
          <a:schemeClr val="tx1"/>
        </a:solidFill>
        <a:latin typeface="Verdana" pitchFamily="34" charset="0"/>
        <a:ea typeface="+mn-ea"/>
        <a:cs typeface="Arial" charset="0"/>
      </a:defRPr>
    </a:lvl1pPr>
    <a:lvl2pPr marL="457200" algn="l" rtl="0" fontAlgn="base">
      <a:spcBef>
        <a:spcPct val="0"/>
      </a:spcBef>
      <a:spcAft>
        <a:spcPct val="0"/>
      </a:spcAft>
      <a:defRPr kern="1200">
        <a:solidFill>
          <a:schemeClr val="tx1"/>
        </a:solidFill>
        <a:latin typeface="Verdana" pitchFamily="34" charset="0"/>
        <a:ea typeface="+mn-ea"/>
        <a:cs typeface="Arial" charset="0"/>
      </a:defRPr>
    </a:lvl2pPr>
    <a:lvl3pPr marL="914400" algn="l" rtl="0" fontAlgn="base">
      <a:spcBef>
        <a:spcPct val="0"/>
      </a:spcBef>
      <a:spcAft>
        <a:spcPct val="0"/>
      </a:spcAft>
      <a:defRPr kern="1200">
        <a:solidFill>
          <a:schemeClr val="tx1"/>
        </a:solidFill>
        <a:latin typeface="Verdana" pitchFamily="34" charset="0"/>
        <a:ea typeface="+mn-ea"/>
        <a:cs typeface="Arial" charset="0"/>
      </a:defRPr>
    </a:lvl3pPr>
    <a:lvl4pPr marL="1371600" algn="l" rtl="0" fontAlgn="base">
      <a:spcBef>
        <a:spcPct val="0"/>
      </a:spcBef>
      <a:spcAft>
        <a:spcPct val="0"/>
      </a:spcAft>
      <a:defRPr kern="1200">
        <a:solidFill>
          <a:schemeClr val="tx1"/>
        </a:solidFill>
        <a:latin typeface="Verdana" pitchFamily="34" charset="0"/>
        <a:ea typeface="+mn-ea"/>
        <a:cs typeface="Arial" charset="0"/>
      </a:defRPr>
    </a:lvl4pPr>
    <a:lvl5pPr marL="1828800" algn="l" rtl="0" fontAlgn="base">
      <a:spcBef>
        <a:spcPct val="0"/>
      </a:spcBef>
      <a:spcAft>
        <a:spcPct val="0"/>
      </a:spcAft>
      <a:defRPr kern="1200">
        <a:solidFill>
          <a:schemeClr val="tx1"/>
        </a:solidFill>
        <a:latin typeface="Verdana" pitchFamily="34" charset="0"/>
        <a:ea typeface="+mn-ea"/>
        <a:cs typeface="Arial" charset="0"/>
      </a:defRPr>
    </a:lvl5pPr>
    <a:lvl6pPr marL="2286000" algn="l" defTabSz="914400" rtl="0" eaLnBrk="1" latinLnBrk="0" hangingPunct="1">
      <a:defRPr kern="1200">
        <a:solidFill>
          <a:schemeClr val="tx1"/>
        </a:solidFill>
        <a:latin typeface="Verdana" pitchFamily="34" charset="0"/>
        <a:ea typeface="+mn-ea"/>
        <a:cs typeface="Arial" charset="0"/>
      </a:defRPr>
    </a:lvl6pPr>
    <a:lvl7pPr marL="2743200" algn="l" defTabSz="914400" rtl="0" eaLnBrk="1" latinLnBrk="0" hangingPunct="1">
      <a:defRPr kern="1200">
        <a:solidFill>
          <a:schemeClr val="tx1"/>
        </a:solidFill>
        <a:latin typeface="Verdana" pitchFamily="34" charset="0"/>
        <a:ea typeface="+mn-ea"/>
        <a:cs typeface="Arial" charset="0"/>
      </a:defRPr>
    </a:lvl7pPr>
    <a:lvl8pPr marL="3200400" algn="l" defTabSz="914400" rtl="0" eaLnBrk="1" latinLnBrk="0" hangingPunct="1">
      <a:defRPr kern="1200">
        <a:solidFill>
          <a:schemeClr val="tx1"/>
        </a:solidFill>
        <a:latin typeface="Verdana" pitchFamily="34" charset="0"/>
        <a:ea typeface="+mn-ea"/>
        <a:cs typeface="Arial" charset="0"/>
      </a:defRPr>
    </a:lvl8pPr>
    <a:lvl9pPr marL="3657600" algn="l" defTabSz="914400" rtl="0" eaLnBrk="1" latinLnBrk="0" hangingPunct="1">
      <a:defRPr kern="1200">
        <a:solidFill>
          <a:schemeClr val="tx1"/>
        </a:solidFill>
        <a:latin typeface="Verdana" pitchFamily="34" charset="0"/>
        <a:ea typeface="+mn-ea"/>
        <a:cs typeface="Arial" charset="0"/>
      </a:defRPr>
    </a:lvl9pPr>
  </p:defaultTextStyle>
  <p:extLst>
    <p:ext uri="{EFAFB233-063F-42B5-8137-9DF3F51BA10A}">
      <p15:sldGuideLst xmlns:p15="http://schemas.microsoft.com/office/powerpoint/2012/main">
        <p15:guide id="1" orient="horz" pos="169" userDrawn="1">
          <p15:clr>
            <a:srgbClr val="A4A3A4"/>
          </p15:clr>
        </p15:guide>
        <p15:guide id="2" orient="horz" pos="1280">
          <p15:clr>
            <a:srgbClr val="A4A3A4"/>
          </p15:clr>
        </p15:guide>
        <p15:guide id="3" pos="431" userDrawn="1">
          <p15:clr>
            <a:srgbClr val="A4A3A4"/>
          </p15:clr>
        </p15:guide>
      </p15:sldGuideLst>
    </p:ext>
    <p:ext uri="{2D200454-40CA-4A62-9FC3-DE9A4176ACB9}">
      <p15:notesGuideLst xmlns:p15="http://schemas.microsoft.com/office/powerpoint/2012/main">
        <p15:guide id="1" orient="horz" pos="3126" userDrawn="1">
          <p15:clr>
            <a:srgbClr val="A4A3A4"/>
          </p15:clr>
        </p15:guide>
        <p15:guide id="2" pos="2141"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ähler, Maximilian" initials="KM" lastIdx="3" clrIdx="0">
    <p:extLst>
      <p:ext uri="{19B8F6BF-5375-455C-9EA6-DF929625EA0E}">
        <p15:presenceInfo xmlns:p15="http://schemas.microsoft.com/office/powerpoint/2012/main" userId="Kähler, Maximilian"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ECFF"/>
    <a:srgbClr val="AFD7FF"/>
    <a:srgbClr val="E9FF47"/>
    <a:srgbClr val="A4B900"/>
    <a:srgbClr val="99CCFF"/>
    <a:srgbClr val="00FFFF"/>
    <a:srgbClr val="00FFCC"/>
    <a:srgbClr val="00CC99"/>
    <a:srgbClr val="E1F4FF"/>
    <a:srgbClr val="FF7E7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2902" autoAdjust="0"/>
    <p:restoredTop sz="73243" autoAdjust="0"/>
  </p:normalViewPr>
  <p:slideViewPr>
    <p:cSldViewPr>
      <p:cViewPr varScale="1">
        <p:scale>
          <a:sx n="111" d="100"/>
          <a:sy n="111" d="100"/>
        </p:scale>
        <p:origin x="1236" y="108"/>
      </p:cViewPr>
      <p:guideLst>
        <p:guide orient="horz" pos="169"/>
        <p:guide orient="horz" pos="1280"/>
        <p:guide pos="431"/>
      </p:guideLst>
    </p:cSldViewPr>
  </p:slideViewPr>
  <p:outlineViewPr>
    <p:cViewPr>
      <p:scale>
        <a:sx n="33" d="100"/>
        <a:sy n="33" d="100"/>
      </p:scale>
      <p:origin x="0" y="-6042"/>
    </p:cViewPr>
  </p:outlineViewPr>
  <p:notesTextViewPr>
    <p:cViewPr>
      <p:scale>
        <a:sx n="100" d="100"/>
        <a:sy n="100" d="100"/>
      </p:scale>
      <p:origin x="0" y="0"/>
    </p:cViewPr>
  </p:notesTextViewPr>
  <p:sorterViewPr>
    <p:cViewPr>
      <p:scale>
        <a:sx n="100" d="100"/>
        <a:sy n="100" d="100"/>
      </p:scale>
      <p:origin x="0" y="0"/>
    </p:cViewPr>
  </p:sorterViewPr>
  <p:notesViewPr>
    <p:cSldViewPr showGuides="1">
      <p:cViewPr>
        <p:scale>
          <a:sx n="110" d="100"/>
          <a:sy n="110" d="100"/>
        </p:scale>
        <p:origin x="2131" y="-2002"/>
      </p:cViewPr>
      <p:guideLst>
        <p:guide orient="horz" pos="3126"/>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slideMaster" Target="slideMasters/slideMaster3.xml"/><Relationship Id="rId21" Type="http://schemas.openxmlformats.org/officeDocument/2006/relationships/slide" Target="slides/slide17.xml"/><Relationship Id="rId34"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handoutMaster" Target="handoutMasters/handoutMaster1.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oleObject" Target="file:///\\dnbl-fs02\uhlmanns\Homework\ppt\EMa_2021-11\&#220;bersicht_GND-Updates_Annif_Statistik.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bar"/>
        <c:grouping val="clustered"/>
        <c:varyColors val="0"/>
        <c:ser>
          <c:idx val="0"/>
          <c:order val="0"/>
          <c:tx>
            <c:strRef>
              <c:f>'gnd_202103 (2) '!$B$13</c:f>
              <c:strCache>
                <c:ptCount val="1"/>
                <c:pt idx="0">
                  <c:v>GND descriptors top-1*</c:v>
                </c:pt>
              </c:strCache>
            </c:strRef>
          </c:tx>
          <c:spPr>
            <a:solidFill>
              <a:schemeClr val="accent1"/>
            </a:solidFill>
            <a:ln>
              <a:noFill/>
            </a:ln>
            <a:effectLst/>
          </c:spPr>
          <c:invertIfNegative val="0"/>
          <c:dLbls>
            <c:dLbl>
              <c:idx val="0"/>
              <c:layout>
                <c:manualLayout>
                  <c:x val="-0.25523354927456093"/>
                  <c:y val="8.2311695101401627E-3"/>
                </c:manualLayout>
              </c:layout>
              <c:tx>
                <c:rich>
                  <a:bodyPr rot="0" spcFirstLastPara="1" vertOverflow="ellipsis" vert="horz" wrap="square" lIns="38100" tIns="19050" rIns="38100" bIns="19050" anchor="ctr" anchorCtr="1">
                    <a:noAutofit/>
                  </a:bodyPr>
                  <a:lstStyle/>
                  <a:p>
                    <a:pPr>
                      <a:defRPr sz="1000" b="1" i="0" u="none" strike="noStrike" kern="1200" baseline="0">
                        <a:solidFill>
                          <a:schemeClr val="tx1">
                            <a:lumMod val="75000"/>
                            <a:lumOff val="25000"/>
                          </a:schemeClr>
                        </a:solidFill>
                        <a:latin typeface="Verdana" panose="020B0604030504040204" pitchFamily="34" charset="0"/>
                        <a:ea typeface="Verdana" panose="020B0604030504040204" pitchFamily="34" charset="0"/>
                        <a:cs typeface="+mn-cs"/>
                      </a:defRPr>
                    </a:pPr>
                    <a:fld id="{27F7822C-BB26-4A45-9B19-29F7F3B59EE7}" type="SERIESNAME">
                      <a:rPr lang="en-US" sz="800" smtClean="0"/>
                      <a:pPr>
                        <a:defRPr sz="1000" b="1">
                          <a:latin typeface="Verdana" panose="020B0604030504040204" pitchFamily="34" charset="0"/>
                          <a:ea typeface="Verdana" panose="020B0604030504040204" pitchFamily="34" charset="0"/>
                        </a:defRPr>
                      </a:pPr>
                      <a:t>[DATENREIHENNAME]</a:t>
                    </a:fld>
                    <a:endParaRPr lang="en-US" sz="800" dirty="0"/>
                  </a:p>
                  <a:p>
                    <a:pPr>
                      <a:defRPr sz="1000" b="1">
                        <a:latin typeface="Verdana" panose="020B0604030504040204" pitchFamily="34" charset="0"/>
                        <a:ea typeface="Verdana" panose="020B0604030504040204" pitchFamily="34" charset="0"/>
                      </a:defRPr>
                    </a:pPr>
                    <a:r>
                      <a:rPr lang="en-US" sz="1000" baseline="0" dirty="0"/>
                      <a:t> </a:t>
                    </a:r>
                    <a:fld id="{B817D0F6-87DD-4B59-B184-1E8D46DA405C}" type="VALUE">
                      <a:rPr lang="en-US" sz="800" baseline="0"/>
                      <a:pPr>
                        <a:defRPr sz="1000" b="1">
                          <a:latin typeface="Verdana" panose="020B0604030504040204" pitchFamily="34" charset="0"/>
                          <a:ea typeface="Verdana" panose="020B0604030504040204" pitchFamily="34" charset="0"/>
                        </a:defRPr>
                      </a:pPr>
                      <a:t>[WERT]</a:t>
                    </a:fld>
                    <a:endParaRPr lang="en-US" sz="800" baseline="0" dirty="0"/>
                  </a:p>
                  <a:p>
                    <a:pPr>
                      <a:defRPr sz="1000" b="1">
                        <a:latin typeface="Verdana" panose="020B0604030504040204" pitchFamily="34" charset="0"/>
                        <a:ea typeface="Verdana" panose="020B0604030504040204" pitchFamily="34" charset="0"/>
                      </a:defRPr>
                    </a:pPr>
                    <a:endParaRPr lang="de-DE"/>
                  </a:p>
                </c:rich>
              </c:tx>
              <c:spPr>
                <a:noFill/>
                <a:ln>
                  <a:noFill/>
                </a:ln>
                <a:effectLst/>
              </c:spPr>
              <c:txPr>
                <a:bodyPr rot="0" spcFirstLastPara="1" vertOverflow="ellipsis" vert="horz" wrap="square" lIns="38100" tIns="19050" rIns="38100" bIns="19050" anchor="ctr" anchorCtr="1">
                  <a:noAutofit/>
                </a:bodyPr>
                <a:lstStyle/>
                <a:p>
                  <a:pPr>
                    <a:defRPr sz="1000" b="1" i="0" u="none" strike="noStrike" kern="1200" baseline="0">
                      <a:solidFill>
                        <a:schemeClr val="tx1">
                          <a:lumMod val="75000"/>
                          <a:lumOff val="25000"/>
                        </a:schemeClr>
                      </a:solidFill>
                      <a:latin typeface="Verdana" panose="020B0604030504040204" pitchFamily="34" charset="0"/>
                      <a:ea typeface="Verdana" panose="020B0604030504040204" pitchFamily="34" charset="0"/>
                      <a:cs typeface="+mn-cs"/>
                    </a:defRPr>
                  </a:pPr>
                  <a:endParaRPr lang="de-DE"/>
                </a:p>
              </c:txPr>
              <c:dLblPos val="outEnd"/>
              <c:showLegendKey val="0"/>
              <c:showVal val="1"/>
              <c:showCatName val="0"/>
              <c:showSerName val="1"/>
              <c:showPercent val="0"/>
              <c:showBubbleSize val="0"/>
              <c:separator> </c:separator>
              <c:extLst>
                <c:ext xmlns:c15="http://schemas.microsoft.com/office/drawing/2012/chart" uri="{CE6537A1-D6FC-4f65-9D91-7224C49458BB}">
                  <c15:layout>
                    <c:manualLayout>
                      <c:w val="0.25292356611135897"/>
                      <c:h val="0.22418021432260579"/>
                    </c:manualLayout>
                  </c15:layout>
                  <c15:dlblFieldTable/>
                  <c15:showDataLabelsRange val="0"/>
                </c:ext>
                <c:ext xmlns:c16="http://schemas.microsoft.com/office/drawing/2014/chart" uri="{C3380CC4-5D6E-409C-BE32-E72D297353CC}">
                  <c16:uniqueId val="{00000000-EB8A-44F8-A8DE-B3006235992A}"/>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75000"/>
                        <a:lumOff val="25000"/>
                      </a:schemeClr>
                    </a:solidFill>
                    <a:latin typeface="Verdana" panose="020B0604030504040204" pitchFamily="34" charset="0"/>
                    <a:ea typeface="Verdana" panose="020B0604030504040204" pitchFamily="34" charset="0"/>
                    <a:cs typeface="+mn-cs"/>
                  </a:defRPr>
                </a:pPr>
                <a:endParaRPr lang="de-DE"/>
              </a:p>
            </c:txPr>
            <c:dLblPos val="inEnd"/>
            <c:showLegendKey val="0"/>
            <c:showVal val="1"/>
            <c:showCatName val="0"/>
            <c:showSerName val="1"/>
            <c:showPercent val="0"/>
            <c:showBubbleSize val="0"/>
            <c:separator> </c:separator>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'gnd_202103 (2) '!$D$13</c:f>
              <c:numCache>
                <c:formatCode>#,##0</c:formatCode>
                <c:ptCount val="1"/>
                <c:pt idx="0">
                  <c:v>375537</c:v>
                </c:pt>
              </c:numCache>
            </c:numRef>
          </c:val>
          <c:extLst>
            <c:ext xmlns:c16="http://schemas.microsoft.com/office/drawing/2014/chart" uri="{C3380CC4-5D6E-409C-BE32-E72D297353CC}">
              <c16:uniqueId val="{00000001-EB8A-44F8-A8DE-B3006235992A}"/>
            </c:ext>
          </c:extLst>
        </c:ser>
        <c:ser>
          <c:idx val="1"/>
          <c:order val="1"/>
          <c:tx>
            <c:strRef>
              <c:f>'gnd_202103 (2) '!$B$2</c:f>
              <c:strCache>
                <c:ptCount val="1"/>
                <c:pt idx="0">
                  <c:v>GND descriptors total*</c:v>
                </c:pt>
              </c:strCache>
            </c:strRef>
          </c:tx>
          <c:spPr>
            <a:solidFill>
              <a:schemeClr val="accent2"/>
            </a:solidFill>
            <a:ln>
              <a:noFill/>
            </a:ln>
            <a:effectLst/>
          </c:spPr>
          <c:invertIfNegative val="0"/>
          <c:dLbls>
            <c:dLbl>
              <c:idx val="0"/>
              <c:layout>
                <c:manualLayout>
                  <c:x val="-0.16008597917623746"/>
                  <c:y val="-1.6368756726334581E-2"/>
                </c:manualLayout>
              </c:layout>
              <c:tx>
                <c:rich>
                  <a:bodyPr/>
                  <a:lstStyle/>
                  <a:p>
                    <a:fld id="{DE6A7726-CC82-47BB-B340-A07890C32C98}" type="SERIESNAME">
                      <a:rPr lang="en-US" sz="800" smtClean="0"/>
                      <a:pPr/>
                      <a:t>[DATENREIHENNAME]</a:t>
                    </a:fld>
                    <a:r>
                      <a:rPr lang="en-US" sz="1000" baseline="0" dirty="0"/>
                      <a:t> </a:t>
                    </a:r>
                    <a:fld id="{294165F7-94BC-4595-AF36-8DB936862C37}" type="VALUE">
                      <a:rPr lang="en-US" sz="800" baseline="0"/>
                      <a:pPr/>
                      <a:t>[WERT]</a:t>
                    </a:fld>
                    <a:endParaRPr lang="en-US" sz="1000" baseline="0" dirty="0"/>
                  </a:p>
                </c:rich>
              </c:tx>
              <c:dLblPos val="outEnd"/>
              <c:showLegendKey val="0"/>
              <c:showVal val="1"/>
              <c:showCatName val="0"/>
              <c:showSerName val="1"/>
              <c:showPercent val="0"/>
              <c:showBubbleSize val="0"/>
              <c:extLst>
                <c:ext xmlns:c15="http://schemas.microsoft.com/office/drawing/2012/chart" uri="{CE6537A1-D6FC-4f65-9D91-7224C49458BB}">
                  <c15:layout>
                    <c:manualLayout>
                      <c:w val="0.35734641178771759"/>
                      <c:h val="0.308169126634459"/>
                    </c:manualLayout>
                  </c15:layout>
                  <c15:dlblFieldTable/>
                  <c15:showDataLabelsRange val="0"/>
                </c:ext>
                <c:ext xmlns:c16="http://schemas.microsoft.com/office/drawing/2014/chart" uri="{C3380CC4-5D6E-409C-BE32-E72D297353CC}">
                  <c16:uniqueId val="{00000003-EB8A-44F8-A8DE-B3006235992A}"/>
                </c:ext>
              </c:extLst>
            </c:dLbl>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tx1">
                        <a:lumMod val="75000"/>
                        <a:lumOff val="25000"/>
                      </a:schemeClr>
                    </a:solidFill>
                    <a:latin typeface="Verdana" panose="020B0604030504040204" pitchFamily="34" charset="0"/>
                    <a:ea typeface="Verdana" panose="020B0604030504040204" pitchFamily="34" charset="0"/>
                    <a:cs typeface="+mn-cs"/>
                  </a:defRPr>
                </a:pPr>
                <a:endParaRPr lang="de-DE"/>
              </a:p>
            </c:txPr>
            <c:dLblPos val="inEnd"/>
            <c:showLegendKey val="0"/>
            <c:showVal val="1"/>
            <c:showCatName val="0"/>
            <c:showSerName val="1"/>
            <c:showPercent val="0"/>
            <c:showBubbleSize val="0"/>
            <c:separator> </c:separator>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'gnd_202103 (2) '!$D$2</c:f>
              <c:numCache>
                <c:formatCode>#,##0</c:formatCode>
                <c:ptCount val="1"/>
                <c:pt idx="0">
                  <c:v>1303547</c:v>
                </c:pt>
              </c:numCache>
            </c:numRef>
          </c:val>
          <c:extLst>
            <c:ext xmlns:c16="http://schemas.microsoft.com/office/drawing/2014/chart" uri="{C3380CC4-5D6E-409C-BE32-E72D297353CC}">
              <c16:uniqueId val="{00000002-EB8A-44F8-A8DE-B3006235992A}"/>
            </c:ext>
          </c:extLst>
        </c:ser>
        <c:dLbls>
          <c:showLegendKey val="0"/>
          <c:showVal val="0"/>
          <c:showCatName val="0"/>
          <c:showSerName val="0"/>
          <c:showPercent val="0"/>
          <c:showBubbleSize val="0"/>
        </c:dLbls>
        <c:gapWidth val="150"/>
        <c:axId val="797379384"/>
        <c:axId val="797376760"/>
      </c:barChart>
      <c:catAx>
        <c:axId val="797379384"/>
        <c:scaling>
          <c:orientation val="minMax"/>
        </c:scaling>
        <c:delete val="1"/>
        <c:axPos val="l"/>
        <c:majorTickMark val="none"/>
        <c:minorTickMark val="none"/>
        <c:tickLblPos val="nextTo"/>
        <c:crossAx val="797376760"/>
        <c:crosses val="autoZero"/>
        <c:auto val="1"/>
        <c:lblAlgn val="ctr"/>
        <c:lblOffset val="100"/>
        <c:noMultiLvlLbl val="0"/>
      </c:catAx>
      <c:valAx>
        <c:axId val="797376760"/>
        <c:scaling>
          <c:orientation val="minMax"/>
          <c:min val="0"/>
        </c:scaling>
        <c:delete val="0"/>
        <c:axPos val="b"/>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Verdana" panose="020B0604030504040204" pitchFamily="34" charset="0"/>
                <a:ea typeface="+mn-ea"/>
                <a:cs typeface="+mn-cs"/>
              </a:defRPr>
            </a:pPr>
            <a:endParaRPr lang="de-DE"/>
          </a:p>
        </c:txPr>
        <c:crossAx val="797379384"/>
        <c:crosses val="autoZero"/>
        <c:crossBetween val="between"/>
      </c:valAx>
      <c:spPr>
        <a:noFill/>
        <a:ln>
          <a:noFill/>
        </a:ln>
        <a:effectLst/>
      </c:spPr>
    </c:plotArea>
    <c:plotVisOnly val="1"/>
    <c:dispBlanksAs val="gap"/>
    <c:showDLblsOverMax val="0"/>
  </c:chart>
  <c:spPr>
    <a:solidFill>
      <a:schemeClr val="bg1"/>
    </a:solidFill>
    <a:ln w="9525" cap="flat" cmpd="sng" algn="ctr">
      <a:solidFill>
        <a:schemeClr val="lt1">
          <a:shade val="50000"/>
          <a:alpha val="92000"/>
        </a:schemeClr>
      </a:solidFill>
      <a:round/>
    </a:ln>
    <a:effectLst/>
  </c:spPr>
  <c:txPr>
    <a:bodyPr/>
    <a:lstStyle/>
    <a:p>
      <a:pPr>
        <a:defRPr/>
      </a:pPr>
      <a:endParaRPr lang="de-DE"/>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AEDF60D3-900C-472E-8958-93FEB8988916}" type="datetimeFigureOut">
              <a:rPr lang="de-DE" smtClean="0"/>
              <a:t>13.11.2024</a:t>
            </a:fld>
            <a:endParaRPr lang="de-DE"/>
          </a:p>
        </p:txBody>
      </p:sp>
      <p:sp>
        <p:nvSpPr>
          <p:cNvPr id="4" name="Fußzeilenplatzhalter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fld id="{9A8A15F8-0BE6-4FB2-BEB0-9AC1DEA2BB26}" type="slidenum">
              <a:rPr lang="de-DE" smtClean="0"/>
              <a:t>‹Nr.›</a:t>
            </a:fld>
            <a:endParaRPr lang="de-DE"/>
          </a:p>
        </p:txBody>
      </p:sp>
    </p:spTree>
    <p:extLst>
      <p:ext uri="{BB962C8B-B14F-4D97-AF65-F5344CB8AC3E}">
        <p14:creationId xmlns:p14="http://schemas.microsoft.com/office/powerpoint/2010/main" val="238754141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82" name="Rectangle 2"/>
          <p:cNvSpPr>
            <a:spLocks noGrp="1" noChangeArrowheads="1"/>
          </p:cNvSpPr>
          <p:nvPr>
            <p:ph type="hdr" sz="quarter"/>
          </p:nvPr>
        </p:nvSpPr>
        <p:spPr bwMode="auto">
          <a:xfrm>
            <a:off x="0" y="0"/>
            <a:ext cx="2945659" cy="49633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defRPr>
            </a:lvl1pPr>
          </a:lstStyle>
          <a:p>
            <a:pPr>
              <a:defRPr/>
            </a:pPr>
            <a:endParaRPr lang="de-DE"/>
          </a:p>
        </p:txBody>
      </p:sp>
      <p:sp>
        <p:nvSpPr>
          <p:cNvPr id="20483" name="Rectangle 3"/>
          <p:cNvSpPr>
            <a:spLocks noGrp="1" noChangeArrowheads="1"/>
          </p:cNvSpPr>
          <p:nvPr>
            <p:ph type="dt" idx="1"/>
          </p:nvPr>
        </p:nvSpPr>
        <p:spPr bwMode="auto">
          <a:xfrm>
            <a:off x="3850443" y="0"/>
            <a:ext cx="2945659" cy="49633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endParaRPr lang="de-DE"/>
          </a:p>
        </p:txBody>
      </p:sp>
      <p:sp>
        <p:nvSpPr>
          <p:cNvPr id="49156" name="Rectangle 4"/>
          <p:cNvSpPr>
            <a:spLocks noGrp="1" noRot="1" noChangeAspect="1" noChangeArrowheads="1" noTextEdit="1"/>
          </p:cNvSpPr>
          <p:nvPr>
            <p:ph type="sldImg" idx="2"/>
          </p:nvPr>
        </p:nvSpPr>
        <p:spPr bwMode="auto">
          <a:xfrm>
            <a:off x="90488" y="744538"/>
            <a:ext cx="6616700" cy="3722687"/>
          </a:xfrm>
          <a:prstGeom prst="rect">
            <a:avLst/>
          </a:prstGeom>
          <a:noFill/>
          <a:ln w="9525">
            <a:solidFill>
              <a:srgbClr val="000000"/>
            </a:solidFill>
            <a:miter lim="800000"/>
            <a:headEnd/>
            <a:tailEnd/>
          </a:ln>
        </p:spPr>
      </p:sp>
      <p:sp>
        <p:nvSpPr>
          <p:cNvPr id="20485" name="Rectangle 5"/>
          <p:cNvSpPr>
            <a:spLocks noGrp="1" noChangeArrowheads="1"/>
          </p:cNvSpPr>
          <p:nvPr>
            <p:ph type="body" sz="quarter" idx="3"/>
          </p:nvPr>
        </p:nvSpPr>
        <p:spPr bwMode="auto">
          <a:xfrm>
            <a:off x="679768" y="4715153"/>
            <a:ext cx="5438140" cy="44669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de-DE" noProof="0"/>
              <a:t>Textmasterformate durch Klicken bearbeiten</a:t>
            </a:r>
          </a:p>
          <a:p>
            <a:pPr lvl="1"/>
            <a:r>
              <a:rPr lang="de-DE" noProof="0"/>
              <a:t>Zweite Ebene</a:t>
            </a:r>
          </a:p>
          <a:p>
            <a:pPr lvl="2"/>
            <a:r>
              <a:rPr lang="de-DE" noProof="0"/>
              <a:t>Dritte Ebene</a:t>
            </a:r>
          </a:p>
          <a:p>
            <a:pPr lvl="3"/>
            <a:r>
              <a:rPr lang="de-DE" noProof="0"/>
              <a:t>Vierte Ebene</a:t>
            </a:r>
          </a:p>
          <a:p>
            <a:pPr lvl="4"/>
            <a:r>
              <a:rPr lang="de-DE" noProof="0"/>
              <a:t>Fünfte Ebene</a:t>
            </a:r>
          </a:p>
        </p:txBody>
      </p:sp>
      <p:sp>
        <p:nvSpPr>
          <p:cNvPr id="20486" name="Rectangle 6"/>
          <p:cNvSpPr>
            <a:spLocks noGrp="1" noChangeArrowheads="1"/>
          </p:cNvSpPr>
          <p:nvPr>
            <p:ph type="ftr" sz="quarter" idx="4"/>
          </p:nvPr>
        </p:nvSpPr>
        <p:spPr bwMode="auto">
          <a:xfrm>
            <a:off x="0" y="9428583"/>
            <a:ext cx="2945659" cy="49633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pPr>
              <a:defRPr/>
            </a:pPr>
            <a:endParaRPr lang="de-DE"/>
          </a:p>
        </p:txBody>
      </p:sp>
      <p:sp>
        <p:nvSpPr>
          <p:cNvPr id="20487" name="Rectangle 7"/>
          <p:cNvSpPr>
            <a:spLocks noGrp="1" noChangeArrowheads="1"/>
          </p:cNvSpPr>
          <p:nvPr>
            <p:ph type="sldNum" sz="quarter" idx="5"/>
          </p:nvPr>
        </p:nvSpPr>
        <p:spPr bwMode="auto">
          <a:xfrm>
            <a:off x="3850443" y="9428583"/>
            <a:ext cx="2945659" cy="49633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pPr>
              <a:defRPr/>
            </a:pPr>
            <a:fld id="{A6B60990-A456-4E15-8235-A772450F9E97}" type="slidenum">
              <a:rPr lang="de-DE"/>
              <a:pPr>
                <a:defRPr/>
              </a:pPr>
              <a:t>‹Nr.›</a:t>
            </a:fld>
            <a:endParaRPr lang="de-DE"/>
          </a:p>
        </p:txBody>
      </p:sp>
    </p:spTree>
    <p:extLst>
      <p:ext uri="{BB962C8B-B14F-4D97-AF65-F5344CB8AC3E}">
        <p14:creationId xmlns:p14="http://schemas.microsoft.com/office/powerpoint/2010/main" val="412927085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1</a:t>
            </a:fld>
            <a:endParaRPr lang="de-DE"/>
          </a:p>
        </p:txBody>
      </p:sp>
    </p:spTree>
    <p:extLst>
      <p:ext uri="{BB962C8B-B14F-4D97-AF65-F5344CB8AC3E}">
        <p14:creationId xmlns:p14="http://schemas.microsoft.com/office/powerpoint/2010/main" val="77799021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10</a:t>
            </a:fld>
            <a:endParaRPr lang="de-DE"/>
          </a:p>
        </p:txBody>
      </p:sp>
    </p:spTree>
    <p:extLst>
      <p:ext uri="{BB962C8B-B14F-4D97-AF65-F5344CB8AC3E}">
        <p14:creationId xmlns:p14="http://schemas.microsoft.com/office/powerpoint/2010/main" val="18270640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11</a:t>
            </a:fld>
            <a:endParaRPr lang="de-DE"/>
          </a:p>
        </p:txBody>
      </p:sp>
    </p:spTree>
    <p:extLst>
      <p:ext uri="{BB962C8B-B14F-4D97-AF65-F5344CB8AC3E}">
        <p14:creationId xmlns:p14="http://schemas.microsoft.com/office/powerpoint/2010/main" val="13785980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12</a:t>
            </a:fld>
            <a:endParaRPr lang="de-DE"/>
          </a:p>
        </p:txBody>
      </p:sp>
    </p:spTree>
    <p:extLst>
      <p:ext uri="{BB962C8B-B14F-4D97-AF65-F5344CB8AC3E}">
        <p14:creationId xmlns:p14="http://schemas.microsoft.com/office/powerpoint/2010/main" val="2348157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r>
              <a:rPr lang="de-DE" baseline="0" dirty="0" smtClean="0"/>
              <a:t>Wir bewerten die Methoden anhand von zwei Aufgaben: Indizierung von Buchtiteln und Indizierung von Volltext-Wir versuchen, die Ergebnisse viel detaillierter zu betrachten, aber dafür ist jetzt keine Zeit-</a:t>
            </a:r>
            <a:r>
              <a:rPr lang="de-DE" baseline="0" dirty="0" err="1" smtClean="0"/>
              <a:t>Hyperopt</a:t>
            </a:r>
            <a:r>
              <a:rPr lang="de-DE" baseline="0" dirty="0" smtClean="0"/>
              <a:t> für XR-</a:t>
            </a:r>
            <a:r>
              <a:rPr lang="de-DE" baseline="0" dirty="0" err="1" smtClean="0"/>
              <a:t>Transforer</a:t>
            </a:r>
            <a:r>
              <a:rPr lang="de-DE" baseline="0" dirty="0" smtClean="0"/>
              <a:t> war sehr komplex. Vor einer Woche dachten wir noch, XR-Transformer würde bei uns nicht funktionieren!-Mehr zu den einzelnen Methoden:-</a:t>
            </a:r>
            <a:r>
              <a:rPr lang="de-DE" baseline="0" dirty="0" err="1" smtClean="0"/>
              <a:t>xtransformer</a:t>
            </a:r>
            <a:r>
              <a:rPr lang="de-DE" baseline="0" dirty="0" smtClean="0"/>
              <a:t>, </a:t>
            </a:r>
          </a:p>
          <a:p>
            <a:pPr marL="0" marR="0" lvl="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r>
              <a:rPr lang="de-DE" baseline="0" dirty="0" err="1" smtClean="0"/>
              <a:t>attentionxml</a:t>
            </a:r>
            <a:r>
              <a:rPr lang="de-DE" baseline="0" dirty="0" smtClean="0"/>
              <a:t> sind </a:t>
            </a:r>
            <a:r>
              <a:rPr lang="de-DE" baseline="0" dirty="0" err="1" smtClean="0"/>
              <a:t>Deep-learning</a:t>
            </a:r>
            <a:r>
              <a:rPr lang="de-DE" baseline="0" dirty="0" smtClean="0"/>
              <a:t> Ansätze-</a:t>
            </a:r>
          </a:p>
          <a:p>
            <a:pPr marL="0" marR="0" lvl="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r>
              <a:rPr lang="de-DE" baseline="0" dirty="0" err="1" smtClean="0"/>
              <a:t>Dismec</a:t>
            </a:r>
            <a:r>
              <a:rPr lang="de-DE" baseline="0" dirty="0" smtClean="0"/>
              <a:t> ist ein </a:t>
            </a:r>
            <a:r>
              <a:rPr lang="de-DE" baseline="0" dirty="0" err="1" smtClean="0"/>
              <a:t>OneVsAll-Klassifikator</a:t>
            </a:r>
            <a:r>
              <a:rPr lang="de-DE" baseline="0" dirty="0" smtClean="0"/>
              <a:t>-</a:t>
            </a:r>
          </a:p>
          <a:p>
            <a:pPr marL="0" marR="0" lvl="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r>
              <a:rPr lang="de-DE" baseline="0" dirty="0" err="1" smtClean="0"/>
              <a:t>Omikuji</a:t>
            </a:r>
            <a:r>
              <a:rPr lang="de-DE" baseline="0" dirty="0" smtClean="0"/>
              <a:t> verwendet partitionierte Etikettenbäume (bekannt aus </a:t>
            </a:r>
            <a:r>
              <a:rPr lang="de-DE" baseline="0" dirty="0" err="1" smtClean="0"/>
              <a:t>Annif</a:t>
            </a:r>
            <a:r>
              <a:rPr lang="de-DE" baseline="0" dirty="0" smtClean="0"/>
              <a:t>)</a:t>
            </a:r>
          </a:p>
          <a:p>
            <a:pPr marL="0" marR="0" lvl="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r>
              <a:rPr lang="de-DE" baseline="0" dirty="0" err="1" smtClean="0"/>
              <a:t>ZestXML</a:t>
            </a:r>
            <a:r>
              <a:rPr lang="de-DE" baseline="0" dirty="0" smtClean="0"/>
              <a:t> ist die bisher einzige XMLC-Methode, die Label-Features verwenden kann und (schwache) Zero-</a:t>
            </a:r>
            <a:r>
              <a:rPr lang="de-DE" baseline="0" dirty="0" err="1" smtClean="0"/>
              <a:t>Shot</a:t>
            </a:r>
            <a:r>
              <a:rPr lang="de-DE" baseline="0" dirty="0" smtClean="0"/>
              <a:t>-Learning-Fähigkeiten zeigt</a:t>
            </a:r>
          </a:p>
        </p:txBody>
      </p:sp>
      <p:sp>
        <p:nvSpPr>
          <p:cNvPr id="4" name="Foliennummernplatzhalt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6B60990-A456-4E15-8235-A772450F9E97}" type="slidenum">
              <a:rPr kumimoji="0" lang="de-DE" sz="1200" b="0" i="0" u="none" strike="noStrike" kern="1200" cap="none" spc="0" normalizeH="0" baseline="0" noProof="0" smtClean="0">
                <a:ln>
                  <a:noFill/>
                </a:ln>
                <a:solidFill>
                  <a:srgbClr val="000000"/>
                </a:solidFill>
                <a:effectLst/>
                <a:uLnTx/>
                <a:uFillTx/>
                <a:latin typeface="Arial" charset="0"/>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13</a:t>
            </a:fld>
            <a:endParaRPr kumimoji="0" lang="de-DE" sz="1200" b="0" i="0" u="none" strike="noStrike" kern="1200" cap="none" spc="0" normalizeH="0" baseline="0" noProof="0">
              <a:ln>
                <a:noFill/>
              </a:ln>
              <a:solidFill>
                <a:srgbClr val="000000"/>
              </a:solidFill>
              <a:effectLst/>
              <a:uLnTx/>
              <a:uFillTx/>
              <a:latin typeface="Arial" charset="0"/>
              <a:ea typeface="+mn-ea"/>
              <a:cs typeface="Arial" charset="0"/>
            </a:endParaRPr>
          </a:p>
        </p:txBody>
      </p:sp>
    </p:spTree>
    <p:extLst>
      <p:ext uri="{BB962C8B-B14F-4D97-AF65-F5344CB8AC3E}">
        <p14:creationId xmlns:p14="http://schemas.microsoft.com/office/powerpoint/2010/main" val="16928584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pPr>
              <a:defRPr/>
            </a:pPr>
            <a:fld id="{A6B60990-A456-4E15-8235-A772450F9E97}" type="slidenum">
              <a:rPr lang="de-DE" smtClean="0"/>
              <a:pPr>
                <a:defRPr/>
              </a:pPr>
              <a:t>14</a:t>
            </a:fld>
            <a:endParaRPr lang="de-DE"/>
          </a:p>
        </p:txBody>
      </p:sp>
    </p:spTree>
    <p:extLst>
      <p:ext uri="{BB962C8B-B14F-4D97-AF65-F5344CB8AC3E}">
        <p14:creationId xmlns:p14="http://schemas.microsoft.com/office/powerpoint/2010/main" val="210738905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15</a:t>
            </a:fld>
            <a:endParaRPr lang="de-DE"/>
          </a:p>
        </p:txBody>
      </p:sp>
    </p:spTree>
    <p:extLst>
      <p:ext uri="{BB962C8B-B14F-4D97-AF65-F5344CB8AC3E}">
        <p14:creationId xmlns:p14="http://schemas.microsoft.com/office/powerpoint/2010/main" val="246485567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0488" y="744538"/>
            <a:ext cx="6616700" cy="3722687"/>
          </a:xfrm>
        </p:spPr>
      </p:sp>
      <p:sp>
        <p:nvSpPr>
          <p:cNvPr id="3" name="Notizenplatzhalter 2"/>
          <p:cNvSpPr>
            <a:spLocks noGrp="1"/>
          </p:cNvSpPr>
          <p:nvPr>
            <p:ph type="body" idx="1"/>
          </p:nvPr>
        </p:nvSpPr>
        <p:spPr/>
        <p:txBody>
          <a:bodyPr/>
          <a:lstStyle/>
          <a:p>
            <a:r>
              <a:rPr lang="de-DE" dirty="0" smtClean="0"/>
              <a:t>Einzelergebnisse</a:t>
            </a:r>
            <a:r>
              <a:rPr lang="de-DE" baseline="0" dirty="0" smtClean="0"/>
              <a:t> der Titel.</a:t>
            </a:r>
          </a:p>
          <a:p>
            <a:r>
              <a:rPr lang="de-DE" baseline="0" dirty="0" smtClean="0"/>
              <a:t>Alle der hier aufgeführten Modelle sind auch im Ensemble enthalten. </a:t>
            </a:r>
          </a:p>
          <a:p>
            <a:r>
              <a:rPr lang="de-DE" baseline="0" dirty="0" smtClean="0"/>
              <a:t>Zwei Modelle habe ich nicht aufgeführt. 1 war das mit den schlechtesten Ergebnissen. Das andere ist eines, was für die Volltexte verwendet wurde (Meta-</a:t>
            </a:r>
            <a:r>
              <a:rPr lang="de-DE" baseline="0" dirty="0" err="1" smtClean="0"/>
              <a:t>Llama</a:t>
            </a:r>
            <a:r>
              <a:rPr lang="de-DE" baseline="0" dirty="0" smtClean="0"/>
              <a:t>-3.1-</a:t>
            </a:r>
            <a:r>
              <a:rPr lang="de-DE" baseline="0" dirty="0" err="1" smtClean="0"/>
              <a:t>8B</a:t>
            </a:r>
            <a:r>
              <a:rPr lang="de-DE" baseline="0" dirty="0" smtClean="0"/>
              <a:t>-</a:t>
            </a:r>
            <a:r>
              <a:rPr lang="de-DE" baseline="0" dirty="0" err="1" smtClean="0"/>
              <a:t>Instruct</a:t>
            </a:r>
            <a:r>
              <a:rPr lang="de-DE" baseline="0" dirty="0" smtClean="0"/>
              <a:t>; die Ergebnisse waren hier sehr ähnlich zu Meta-</a:t>
            </a:r>
            <a:r>
              <a:rPr lang="de-DE" baseline="0" dirty="0" err="1" smtClean="0"/>
              <a:t>Llama</a:t>
            </a:r>
            <a:r>
              <a:rPr lang="de-DE" baseline="0" dirty="0" smtClean="0"/>
              <a:t>-3-</a:t>
            </a:r>
            <a:r>
              <a:rPr lang="de-DE" baseline="0" dirty="0" err="1" smtClean="0"/>
              <a:t>8B</a:t>
            </a:r>
            <a:r>
              <a:rPr lang="de-DE" baseline="0" dirty="0" smtClean="0"/>
              <a:t>-</a:t>
            </a:r>
            <a:r>
              <a:rPr lang="de-DE" baseline="0" dirty="0" err="1" smtClean="0"/>
              <a:t>Instruct</a:t>
            </a:r>
            <a:r>
              <a:rPr lang="de-DE" baseline="0" dirty="0" smtClean="0"/>
              <a:t>). </a:t>
            </a:r>
          </a:p>
          <a:p>
            <a:r>
              <a:rPr lang="de-DE" baseline="0" dirty="0" smtClean="0"/>
              <a:t>Die Ergebnisse von </a:t>
            </a:r>
            <a:r>
              <a:rPr lang="de-DE" baseline="0" dirty="0" err="1" smtClean="0"/>
              <a:t>Aleph</a:t>
            </a:r>
            <a:r>
              <a:rPr lang="de-DE" baseline="0" dirty="0" smtClean="0"/>
              <a:t> Alpha haben sich verbessert, nachdem wir den Prompt, der das beste Ergebnis bei den Open-Source-Modellen erzielt hat, nochmal mit den </a:t>
            </a:r>
            <a:r>
              <a:rPr lang="de-DE" baseline="0" dirty="0" err="1" smtClean="0"/>
              <a:t>Aleph</a:t>
            </a:r>
            <a:r>
              <a:rPr lang="de-DE" baseline="0" dirty="0" smtClean="0"/>
              <a:t> Alpha Modellen ausprobiert haben. Dadurch ist da der </a:t>
            </a:r>
            <a:r>
              <a:rPr lang="de-DE" baseline="0" dirty="0" err="1" smtClean="0"/>
              <a:t>F1</a:t>
            </a:r>
            <a:r>
              <a:rPr lang="de-DE" baseline="0" dirty="0" smtClean="0"/>
              <a:t>-Wert von 0.278 auf 0.299 beim </a:t>
            </a:r>
            <a:r>
              <a:rPr lang="de-DE" baseline="0" dirty="0" err="1" smtClean="0"/>
              <a:t>luminous</a:t>
            </a:r>
            <a:r>
              <a:rPr lang="de-DE" baseline="0" dirty="0" smtClean="0"/>
              <a:t>-base Modell gestiegen.</a:t>
            </a:r>
            <a:endParaRPr lang="de-DE" dirty="0"/>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16</a:t>
            </a:fld>
            <a:endParaRPr lang="de-DE"/>
          </a:p>
        </p:txBody>
      </p:sp>
    </p:spTree>
    <p:extLst>
      <p:ext uri="{BB962C8B-B14F-4D97-AF65-F5344CB8AC3E}">
        <p14:creationId xmlns:p14="http://schemas.microsoft.com/office/powerpoint/2010/main" val="35296812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0488" y="744538"/>
            <a:ext cx="6616700" cy="3722687"/>
          </a:xfrm>
        </p:spPr>
      </p:sp>
      <p:sp>
        <p:nvSpPr>
          <p:cNvPr id="3" name="Notizenplatzhalter 2"/>
          <p:cNvSpPr>
            <a:spLocks noGrp="1"/>
          </p:cNvSpPr>
          <p:nvPr>
            <p:ph type="body" idx="1"/>
          </p:nvPr>
        </p:nvSpPr>
        <p:spPr/>
        <p:txBody>
          <a:bodyPr/>
          <a:lstStyle/>
          <a:p>
            <a:r>
              <a:rPr lang="de-DE" dirty="0" smtClean="0"/>
              <a:t>Einzelergebnisse der Volltexte.</a:t>
            </a:r>
          </a:p>
          <a:p>
            <a:r>
              <a:rPr lang="de-DE" dirty="0" smtClean="0"/>
              <a:t>Viele der Sprachmodelle,</a:t>
            </a:r>
            <a:r>
              <a:rPr lang="de-DE" baseline="0" dirty="0" smtClean="0"/>
              <a:t> die für die Titel getestet wurden, haben keine ausreichend hohe Kontextlänge, um sie für die Volltextexperimente interessant zu machen.</a:t>
            </a:r>
          </a:p>
          <a:p>
            <a:r>
              <a:rPr lang="de-DE" baseline="0" dirty="0" smtClean="0"/>
              <a:t>Bei </a:t>
            </a:r>
            <a:r>
              <a:rPr lang="de-DE" baseline="0" dirty="0" err="1" smtClean="0"/>
              <a:t>AlephAlpha</a:t>
            </a:r>
            <a:r>
              <a:rPr lang="de-DE" baseline="0" dirty="0" smtClean="0"/>
              <a:t> wurden nur Experimente mit dem Basis-Modell gemacht, weil sonst die Kosten sehr hoch gewesen wären. Hier wurden die Experimente auch nicht mit Erkenntnissen der Open-Source-Experimente wiederholt.</a:t>
            </a:r>
            <a:endParaRPr lang="de-DE" dirty="0"/>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17</a:t>
            </a:fld>
            <a:endParaRPr lang="de-DE"/>
          </a:p>
        </p:txBody>
      </p:sp>
    </p:spTree>
    <p:extLst>
      <p:ext uri="{BB962C8B-B14F-4D97-AF65-F5344CB8AC3E}">
        <p14:creationId xmlns:p14="http://schemas.microsoft.com/office/powerpoint/2010/main" val="151326175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Wir haben auch die Ergebnisse von Experimenten mit verschiedenen Modellen in einer Art Ensemble kombiniert. I gibt an, wie viele Modelle sich mindestens auf einen Vorschlag einigen. Für i &gt;=1 wird also die Gesamtheit der Vorschläge berücksichtigt, was die Trefferquote auf 0,467 verbessert. Umgekehrt führt die Berücksichtigung nur der Vorschläge aller Modelle zu einer hohen Präzision. Der beste Kompromiss wird in der Mitte gefunden. Dies zeigt, dass die LLMs gut miteinander kombiniert werden und eine Art, grob gesagt, Selbstüberwachung durchführen können.</a:t>
            </a:r>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6B60990-A456-4E15-8235-A772450F9E97}" type="slidenum">
              <a:rPr kumimoji="0" lang="de-DE" sz="1200" b="0" i="0" u="none" strike="noStrike" kern="1200" cap="none" spc="0" normalizeH="0" baseline="0" noProof="0" smtClean="0">
                <a:ln>
                  <a:noFill/>
                </a:ln>
                <a:solidFill>
                  <a:srgbClr val="000000"/>
                </a:solidFill>
                <a:effectLst/>
                <a:uLnTx/>
                <a:uFillTx/>
                <a:latin typeface="Arial" charset="0"/>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18</a:t>
            </a:fld>
            <a:endParaRPr kumimoji="0" lang="de-DE" sz="1200" b="0" i="0" u="none" strike="noStrike" kern="1200" cap="none" spc="0" normalizeH="0" baseline="0" noProof="0">
              <a:ln>
                <a:noFill/>
              </a:ln>
              <a:solidFill>
                <a:srgbClr val="000000"/>
              </a:solidFill>
              <a:effectLst/>
              <a:uLnTx/>
              <a:uFillTx/>
              <a:latin typeface="Arial" charset="0"/>
              <a:ea typeface="+mn-ea"/>
              <a:cs typeface="Arial" charset="0"/>
            </a:endParaRPr>
          </a:p>
        </p:txBody>
      </p:sp>
    </p:spTree>
    <p:extLst>
      <p:ext uri="{BB962C8B-B14F-4D97-AF65-F5344CB8AC3E}">
        <p14:creationId xmlns:p14="http://schemas.microsoft.com/office/powerpoint/2010/main" val="89618476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err="1" smtClean="0"/>
              <a:t>Quantsierte</a:t>
            </a:r>
            <a:r>
              <a:rPr lang="de-DE" dirty="0" smtClean="0"/>
              <a:t> Modelle </a:t>
            </a:r>
            <a:r>
              <a:rPr lang="de-DE" dirty="0" err="1" smtClean="0"/>
              <a:t>auße</a:t>
            </a:r>
            <a:endParaRPr lang="de-DE" dirty="0"/>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19</a:t>
            </a:fld>
            <a:endParaRPr lang="de-DE"/>
          </a:p>
        </p:txBody>
      </p:sp>
    </p:spTree>
    <p:extLst>
      <p:ext uri="{BB962C8B-B14F-4D97-AF65-F5344CB8AC3E}">
        <p14:creationId xmlns:p14="http://schemas.microsoft.com/office/powerpoint/2010/main" val="21346729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2</a:t>
            </a:fld>
            <a:endParaRPr lang="de-DE"/>
          </a:p>
        </p:txBody>
      </p:sp>
    </p:spTree>
    <p:extLst>
      <p:ext uri="{BB962C8B-B14F-4D97-AF65-F5344CB8AC3E}">
        <p14:creationId xmlns:p14="http://schemas.microsoft.com/office/powerpoint/2010/main" val="400307473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lvl="1">
              <a:buFont typeface="Symbol" pitchFamily="2" charset="2"/>
              <a:buChar char="-"/>
            </a:pPr>
            <a:r>
              <a:rPr lang="de-DE" sz="1800" b="0" i="0" u="none" strike="noStrike" dirty="0">
                <a:solidFill>
                  <a:srgbClr val="1D1D1D"/>
                </a:solidFill>
                <a:effectLst/>
                <a:latin typeface="Untitled Sans"/>
              </a:rPr>
              <a:t>Methode: 	Integration externer Datenquellen in die Eingabeaufforderung</a:t>
            </a:r>
          </a:p>
          <a:p>
            <a:pPr lvl="1">
              <a:buFont typeface="Symbol" pitchFamily="2" charset="2"/>
              <a:buChar char="-"/>
            </a:pPr>
            <a:r>
              <a:rPr lang="de-DE" sz="1800" b="0" i="0" u="none" strike="noStrike" dirty="0">
                <a:solidFill>
                  <a:srgbClr val="1D1D1D"/>
                </a:solidFill>
                <a:effectLst/>
                <a:latin typeface="Untitled Sans"/>
              </a:rPr>
              <a:t>Ziel: 	Bereitstellung von Kontext und zusätzlichen Informationen</a:t>
            </a:r>
          </a:p>
          <a:p>
            <a:pPr lvl="1">
              <a:buFont typeface="Symbol" pitchFamily="2" charset="2"/>
              <a:buChar char="-"/>
            </a:pPr>
            <a:r>
              <a:rPr lang="de-DE" sz="1800" b="0" i="0" u="none" strike="noStrike" dirty="0">
                <a:solidFill>
                  <a:srgbClr val="1D1D1D"/>
                </a:solidFill>
                <a:effectLst/>
                <a:latin typeface="Untitled Sans"/>
              </a:rPr>
              <a:t>Vorteile:	Zugriff auf aktuelle und dynamische Informationen, bessere 			Beantwortung spezifischer Fragen, Reaktion auf aktuelle Ereignisse</a:t>
            </a:r>
          </a:p>
          <a:p>
            <a:endParaRPr lang="de-DE" dirty="0"/>
          </a:p>
          <a:p>
            <a:pPr marL="0" marR="0" lvl="0" indent="0" algn="l" defTabSz="914400" rtl="0" eaLnBrk="0" fontAlgn="base" latinLnBrk="0" hangingPunct="0">
              <a:lnSpc>
                <a:spcPct val="100000"/>
              </a:lnSpc>
              <a:spcBef>
                <a:spcPct val="30000"/>
              </a:spcBef>
              <a:spcAft>
                <a:spcPct val="0"/>
              </a:spcAft>
              <a:buClrTx/>
              <a:buSzTx/>
              <a:buFontTx/>
              <a:buNone/>
              <a:tabLst/>
              <a:defRPr/>
            </a:pPr>
            <a:endParaRPr lang="de-DE" b="0" i="0" u="none" strike="noStrike" dirty="0">
              <a:solidFill>
                <a:srgbClr val="1D1D1D"/>
              </a:solidFill>
              <a:effectLst/>
              <a:highlight>
                <a:srgbClr val="FFFFFF"/>
              </a:highlight>
              <a:latin typeface="Untitled Sans"/>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de-DE" b="0" i="0" u="none" strike="noStrike" dirty="0">
                <a:solidFill>
                  <a:srgbClr val="1D1D1D"/>
                </a:solidFill>
                <a:effectLst/>
                <a:highlight>
                  <a:srgbClr val="FFFFFF"/>
                </a:highlight>
                <a:latin typeface="Untitled Sans"/>
              </a:rPr>
              <a:t>Jede dieser Methoden ist mit spezifischen Vorteilen und Anwendungsszenarien verbunden.</a:t>
            </a:r>
          </a:p>
          <a:p>
            <a:pPr marL="0" marR="0" lvl="0" indent="0" algn="l" defTabSz="914400" rtl="0" eaLnBrk="0" fontAlgn="base" latinLnBrk="0" hangingPunct="0">
              <a:lnSpc>
                <a:spcPct val="100000"/>
              </a:lnSpc>
              <a:spcBef>
                <a:spcPct val="30000"/>
              </a:spcBef>
              <a:spcAft>
                <a:spcPct val="0"/>
              </a:spcAft>
              <a:buClrTx/>
              <a:buSzTx/>
              <a:buFontTx/>
              <a:buNone/>
              <a:tabLst/>
              <a:defRPr/>
            </a:pPr>
            <a:r>
              <a:rPr lang="de-DE" b="0" i="0" u="none" strike="noStrike" dirty="0">
                <a:solidFill>
                  <a:srgbClr val="1D1D1D"/>
                </a:solidFill>
                <a:effectLst/>
                <a:highlight>
                  <a:srgbClr val="FFFFFF"/>
                </a:highlight>
                <a:latin typeface="Untitled Sans"/>
              </a:rPr>
              <a:t>Grad der Komplexität, Rechenleistung steigt</a:t>
            </a:r>
            <a:r>
              <a:rPr lang="de-DE" b="0" i="0" u="none" strike="noStrike" baseline="0" dirty="0">
                <a:solidFill>
                  <a:srgbClr val="1D1D1D"/>
                </a:solidFill>
                <a:effectLst/>
                <a:highlight>
                  <a:srgbClr val="FFFFFF"/>
                </a:highlight>
                <a:latin typeface="Untitled Sans"/>
              </a:rPr>
              <a:t> bis zum Fine Tuning an </a:t>
            </a:r>
            <a:endParaRPr lang="de-DE" b="0" i="0" u="none" strike="noStrike" baseline="0" dirty="0" smtClean="0">
              <a:solidFill>
                <a:srgbClr val="1D1D1D"/>
              </a:solidFill>
              <a:effectLst/>
              <a:highlight>
                <a:srgbClr val="FFFFFF"/>
              </a:highlight>
              <a:latin typeface="Untitled Sans"/>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de-DE" b="0" i="0" u="none" strike="noStrike" baseline="0" dirty="0" smtClean="0">
              <a:solidFill>
                <a:srgbClr val="1D1D1D"/>
              </a:solidFill>
              <a:effectLst/>
              <a:highlight>
                <a:srgbClr val="FFFFFF"/>
              </a:highlight>
              <a:latin typeface="Untitled Sans"/>
            </a:endParaRPr>
          </a:p>
          <a:p>
            <a:r>
              <a:rPr lang="de-DE" dirty="0" smtClean="0"/>
              <a:t>Fine-tune (</a:t>
            </a:r>
            <a:r>
              <a:rPr lang="de-DE" dirty="0" err="1" smtClean="0"/>
              <a:t>smaller</a:t>
            </a:r>
            <a:r>
              <a:rPr lang="de-DE" dirty="0" smtClean="0"/>
              <a:t>) LLMs </a:t>
            </a:r>
          </a:p>
          <a:p>
            <a:pPr lvl="1"/>
            <a:r>
              <a:rPr lang="de-DE" dirty="0" smtClean="0"/>
              <a:t>Parameter-</a:t>
            </a:r>
            <a:r>
              <a:rPr lang="de-DE" dirty="0" err="1" smtClean="0"/>
              <a:t>efficient</a:t>
            </a:r>
            <a:r>
              <a:rPr lang="de-DE" dirty="0" smtClean="0"/>
              <a:t> </a:t>
            </a:r>
            <a:r>
              <a:rPr lang="de-DE" dirty="0" err="1" smtClean="0"/>
              <a:t>fine</a:t>
            </a:r>
            <a:r>
              <a:rPr lang="de-DE" dirty="0" smtClean="0"/>
              <a:t>-tuning (PEFT)</a:t>
            </a:r>
            <a:r>
              <a:rPr lang="de-DE" baseline="30000" dirty="0" smtClean="0"/>
              <a:t>1</a:t>
            </a:r>
            <a:endParaRPr lang="de-DE" dirty="0" smtClean="0"/>
          </a:p>
          <a:p>
            <a:r>
              <a:rPr lang="de-DE" dirty="0" err="1" smtClean="0"/>
              <a:t>D‘Oosterlinck</a:t>
            </a:r>
            <a:r>
              <a:rPr lang="de-DE" dirty="0" smtClean="0"/>
              <a:t> et al. (2024</a:t>
            </a:r>
            <a:r>
              <a:rPr lang="de-DE" baseline="30000" dirty="0" smtClean="0"/>
              <a:t>)2:</a:t>
            </a:r>
            <a:r>
              <a:rPr lang="de-DE" dirty="0" smtClean="0"/>
              <a:t> </a:t>
            </a:r>
            <a:r>
              <a:rPr lang="de-DE" dirty="0" err="1" smtClean="0"/>
              <a:t>InferRetrieveRank</a:t>
            </a:r>
            <a:endParaRPr lang="de-DE" dirty="0" smtClean="0"/>
          </a:p>
          <a:p>
            <a:pPr lvl="1"/>
            <a:r>
              <a:rPr lang="de-DE" dirty="0" err="1" smtClean="0"/>
              <a:t>Use</a:t>
            </a:r>
            <a:r>
              <a:rPr lang="de-DE" dirty="0" smtClean="0"/>
              <a:t> DSPy</a:t>
            </a:r>
            <a:r>
              <a:rPr lang="de-DE" baseline="30000" dirty="0" smtClean="0"/>
              <a:t>3</a:t>
            </a:r>
            <a:r>
              <a:rPr lang="de-DE" dirty="0" smtClean="0"/>
              <a:t> </a:t>
            </a:r>
            <a:r>
              <a:rPr lang="de-DE" dirty="0" err="1" smtClean="0"/>
              <a:t>framework</a:t>
            </a:r>
            <a:endParaRPr lang="de-DE" dirty="0" smtClean="0"/>
          </a:p>
          <a:p>
            <a:pPr lvl="1"/>
            <a:r>
              <a:rPr lang="de-DE" dirty="0" err="1" smtClean="0"/>
              <a:t>Automate</a:t>
            </a:r>
            <a:r>
              <a:rPr lang="de-DE" dirty="0" smtClean="0"/>
              <a:t> prompt </a:t>
            </a:r>
            <a:r>
              <a:rPr lang="de-DE" dirty="0" err="1" smtClean="0"/>
              <a:t>tuning</a:t>
            </a:r>
            <a:endParaRPr lang="de-DE" dirty="0" smtClean="0"/>
          </a:p>
          <a:p>
            <a:pPr marL="0" marR="0" lvl="0" indent="0" algn="l" defTabSz="914400" rtl="0" eaLnBrk="0" fontAlgn="base" latinLnBrk="0" hangingPunct="0">
              <a:lnSpc>
                <a:spcPct val="100000"/>
              </a:lnSpc>
              <a:spcBef>
                <a:spcPct val="30000"/>
              </a:spcBef>
              <a:spcAft>
                <a:spcPct val="0"/>
              </a:spcAft>
              <a:buClrTx/>
              <a:buSzTx/>
              <a:buFontTx/>
              <a:buNone/>
              <a:tabLst/>
              <a:defRPr/>
            </a:pPr>
            <a:endParaRPr lang="de-DE" b="0" i="0" u="none" strike="noStrike" baseline="0" dirty="0">
              <a:solidFill>
                <a:srgbClr val="1D1D1D"/>
              </a:solidFill>
              <a:effectLst/>
              <a:highlight>
                <a:srgbClr val="FFFFFF"/>
              </a:highlight>
              <a:latin typeface="Untitled Sans"/>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de-DE" b="0" i="0" u="none" strike="noStrike" baseline="0" dirty="0">
              <a:solidFill>
                <a:srgbClr val="1D1D1D"/>
              </a:solidFill>
              <a:effectLst/>
              <a:highlight>
                <a:srgbClr val="FFFFFF"/>
              </a:highlight>
              <a:latin typeface="Untitled Sans"/>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de-DE" dirty="0"/>
          </a:p>
          <a:p>
            <a:endParaRPr lang="de-DE" dirty="0"/>
          </a:p>
        </p:txBody>
      </p:sp>
      <p:sp>
        <p:nvSpPr>
          <p:cNvPr id="4" name="Foliennummernplatzhalter 3"/>
          <p:cNvSpPr>
            <a:spLocks noGrp="1"/>
          </p:cNvSpPr>
          <p:nvPr>
            <p:ph type="sldNum" sz="quarter" idx="5"/>
          </p:nvPr>
        </p:nvSpPr>
        <p:spPr/>
        <p:txBody>
          <a:bodyPr/>
          <a:lstStyle/>
          <a:p>
            <a:pPr>
              <a:defRPr/>
            </a:pPr>
            <a:fld id="{A6B60990-A456-4E15-8235-A772450F9E97}" type="slidenum">
              <a:rPr lang="de-DE" smtClean="0"/>
              <a:pPr>
                <a:defRPr/>
              </a:pPr>
              <a:t>20</a:t>
            </a:fld>
            <a:endParaRPr lang="de-DE"/>
          </a:p>
        </p:txBody>
      </p:sp>
    </p:spTree>
    <p:extLst>
      <p:ext uri="{BB962C8B-B14F-4D97-AF65-F5344CB8AC3E}">
        <p14:creationId xmlns:p14="http://schemas.microsoft.com/office/powerpoint/2010/main" val="155191910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Nachdem wir festgestellt haben, wie gut die einzelnen Methoden dem Goldstandard entsprechen, wollten wir zeigen, wie ähnlich die Vorschläge sind. Der größte Anteil der Bezeichnungen ist bei allen drei Systemen einzigartig. Dennoch gibt es eine Reihe von Überschneidungen</a:t>
            </a:r>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6B60990-A456-4E15-8235-A772450F9E97}" type="slidenum">
              <a:rPr kumimoji="0" lang="de-DE" sz="1200" b="0" i="0" u="none" strike="noStrike" kern="1200" cap="none" spc="0" normalizeH="0" baseline="0" noProof="0" smtClean="0">
                <a:ln>
                  <a:noFill/>
                </a:ln>
                <a:solidFill>
                  <a:srgbClr val="000000"/>
                </a:solidFill>
                <a:effectLst/>
                <a:uLnTx/>
                <a:uFillTx/>
                <a:latin typeface="Arial" charset="0"/>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21</a:t>
            </a:fld>
            <a:endParaRPr kumimoji="0" lang="de-DE" sz="1200" b="0" i="0" u="none" strike="noStrike" kern="1200" cap="none" spc="0" normalizeH="0" baseline="0" noProof="0">
              <a:ln>
                <a:noFill/>
              </a:ln>
              <a:solidFill>
                <a:srgbClr val="000000"/>
              </a:solidFill>
              <a:effectLst/>
              <a:uLnTx/>
              <a:uFillTx/>
              <a:latin typeface="Arial" charset="0"/>
              <a:ea typeface="+mn-ea"/>
              <a:cs typeface="Arial" charset="0"/>
            </a:endParaRPr>
          </a:p>
        </p:txBody>
      </p:sp>
    </p:spTree>
    <p:extLst>
      <p:ext uri="{BB962C8B-B14F-4D97-AF65-F5344CB8AC3E}">
        <p14:creationId xmlns:p14="http://schemas.microsoft.com/office/powerpoint/2010/main" val="167931585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Die Ergebnisse sind nun in Gruppen eingeteilt, die sich danach richten, wie häufig die Bezeichnung im Trainingsdatensatz vorkommt. In der Spalte ganz links befinden sich die Zero-</a:t>
            </a:r>
            <a:r>
              <a:rPr lang="de-DE" dirty="0" err="1" smtClean="0"/>
              <a:t>Shot</a:t>
            </a:r>
            <a:r>
              <a:rPr lang="de-DE" dirty="0" smtClean="0"/>
              <a:t>-Marken, die in den Trainingsdaten nicht vorkommen. Von links nach rechts steigt die Häufigkeit der Bezeichnungen in jeder Spalte um eine Zehnerpotenz an</a:t>
            </a:r>
          </a:p>
          <a:p>
            <a:r>
              <a:rPr lang="de-DE" baseline="0" dirty="0" smtClean="0"/>
              <a:t>10^0 =1</a:t>
            </a:r>
          </a:p>
          <a:p>
            <a:r>
              <a:rPr lang="de-DE" baseline="0" dirty="0" smtClean="0"/>
              <a:t>10^1=10</a:t>
            </a:r>
          </a:p>
          <a:p>
            <a:pPr marL="0" marR="0" indent="0" algn="l" defTabSz="914400" rtl="0" eaLnBrk="0" fontAlgn="base" latinLnBrk="0" hangingPunct="0">
              <a:lnSpc>
                <a:spcPct val="100000"/>
              </a:lnSpc>
              <a:spcBef>
                <a:spcPct val="30000"/>
              </a:spcBef>
              <a:spcAft>
                <a:spcPct val="0"/>
              </a:spcAft>
              <a:buClrTx/>
              <a:buSzTx/>
              <a:buFontTx/>
              <a:buNone/>
              <a:tabLst/>
              <a:defRPr/>
            </a:pPr>
            <a:r>
              <a:rPr lang="de-DE" baseline="0" dirty="0" smtClean="0"/>
              <a:t>10^2=100</a:t>
            </a:r>
          </a:p>
          <a:p>
            <a:pPr marL="0" marR="0" indent="0" algn="l" defTabSz="914400" rtl="0" eaLnBrk="0" fontAlgn="base" latinLnBrk="0" hangingPunct="0">
              <a:lnSpc>
                <a:spcPct val="100000"/>
              </a:lnSpc>
              <a:spcBef>
                <a:spcPct val="30000"/>
              </a:spcBef>
              <a:spcAft>
                <a:spcPct val="0"/>
              </a:spcAft>
              <a:buClrTx/>
              <a:buSzTx/>
              <a:buFontTx/>
              <a:buNone/>
              <a:tabLst/>
              <a:defRPr/>
            </a:pPr>
            <a:r>
              <a:rPr lang="de-DE" baseline="0" dirty="0" smtClean="0"/>
              <a:t>10^3=1000</a:t>
            </a:r>
          </a:p>
          <a:p>
            <a:pPr marL="0" marR="0" indent="0" algn="l" defTabSz="914400" rtl="0" eaLnBrk="0" fontAlgn="base" latinLnBrk="0" hangingPunct="0">
              <a:lnSpc>
                <a:spcPct val="100000"/>
              </a:lnSpc>
              <a:spcBef>
                <a:spcPct val="30000"/>
              </a:spcBef>
              <a:spcAft>
                <a:spcPct val="0"/>
              </a:spcAft>
              <a:buClrTx/>
              <a:buSzTx/>
              <a:buFontTx/>
              <a:buNone/>
              <a:tabLst/>
              <a:defRPr/>
            </a:pPr>
            <a:r>
              <a:rPr lang="de-DE" baseline="0" dirty="0" smtClean="0"/>
              <a:t>10^4=10.000</a:t>
            </a:r>
          </a:p>
          <a:p>
            <a:endParaRPr lang="de-DE" dirty="0" smtClean="0"/>
          </a:p>
          <a:p>
            <a:endParaRPr lang="de-DE" dirty="0" smtClean="0"/>
          </a:p>
          <a:p>
            <a:r>
              <a:rPr lang="de-DE" dirty="0" smtClean="0"/>
              <a:t>The </a:t>
            </a:r>
            <a:r>
              <a:rPr lang="de-DE" dirty="0" err="1" smtClean="0"/>
              <a:t>group</a:t>
            </a:r>
            <a:r>
              <a:rPr lang="de-DE" dirty="0" smtClean="0"/>
              <a:t> </a:t>
            </a:r>
            <a:r>
              <a:rPr lang="de-DE" dirty="0" err="1" smtClean="0"/>
              <a:t>with</a:t>
            </a:r>
            <a:r>
              <a:rPr lang="de-DE" dirty="0" smtClean="0"/>
              <a:t> </a:t>
            </a:r>
            <a:r>
              <a:rPr lang="de-DE" dirty="0" err="1" smtClean="0"/>
              <a:t>the</a:t>
            </a:r>
            <a:r>
              <a:rPr lang="de-DE" dirty="0" smtClean="0"/>
              <a:t> </a:t>
            </a:r>
            <a:r>
              <a:rPr lang="de-DE" dirty="0" err="1" smtClean="0"/>
              <a:t>most</a:t>
            </a:r>
            <a:r>
              <a:rPr lang="de-DE" dirty="0" smtClean="0"/>
              <a:t> </a:t>
            </a:r>
            <a:r>
              <a:rPr lang="de-DE" dirty="0" err="1" smtClean="0"/>
              <a:t>frequent</a:t>
            </a:r>
            <a:r>
              <a:rPr lang="de-DE" dirty="0" smtClean="0"/>
              <a:t> </a:t>
            </a:r>
            <a:r>
              <a:rPr lang="de-DE" dirty="0" err="1" smtClean="0"/>
              <a:t>labels</a:t>
            </a:r>
            <a:r>
              <a:rPr lang="de-DE" baseline="0" dirty="0" smtClean="0"/>
              <a:t> </a:t>
            </a:r>
            <a:r>
              <a:rPr lang="de-DE" baseline="0" dirty="0" err="1" smtClean="0"/>
              <a:t>with</a:t>
            </a:r>
            <a:r>
              <a:rPr lang="de-DE" baseline="0" dirty="0" smtClean="0"/>
              <a:t> </a:t>
            </a:r>
            <a:r>
              <a:rPr lang="de-DE" baseline="0" dirty="0" err="1" smtClean="0"/>
              <a:t>more</a:t>
            </a:r>
            <a:r>
              <a:rPr lang="de-DE" baseline="0" dirty="0" smtClean="0"/>
              <a:t> </a:t>
            </a:r>
            <a:r>
              <a:rPr lang="de-DE" baseline="0" dirty="0" err="1" smtClean="0"/>
              <a:t>than</a:t>
            </a:r>
            <a:r>
              <a:rPr lang="de-DE" baseline="0" dirty="0" smtClean="0"/>
              <a:t> 10.000 </a:t>
            </a:r>
            <a:r>
              <a:rPr lang="de-DE" baseline="0" dirty="0" err="1" smtClean="0"/>
              <a:t>training</a:t>
            </a:r>
            <a:r>
              <a:rPr lang="de-DE" baseline="0" dirty="0" smtClean="0"/>
              <a:t> </a:t>
            </a:r>
            <a:r>
              <a:rPr lang="de-DE" baseline="0" dirty="0" err="1" smtClean="0"/>
              <a:t>examples</a:t>
            </a:r>
            <a:r>
              <a:rPr lang="de-DE" baseline="0" dirty="0" smtClean="0"/>
              <a:t> </a:t>
            </a:r>
            <a:r>
              <a:rPr lang="de-DE" baseline="0" dirty="0" err="1" smtClean="0"/>
              <a:t>consists</a:t>
            </a:r>
            <a:r>
              <a:rPr lang="de-DE" baseline="0" dirty="0" smtClean="0"/>
              <a:t> </a:t>
            </a:r>
            <a:r>
              <a:rPr lang="de-DE" baseline="0" dirty="0" err="1" smtClean="0"/>
              <a:t>of</a:t>
            </a:r>
            <a:r>
              <a:rPr lang="de-DE" baseline="0" dirty="0" smtClean="0"/>
              <a:t> </a:t>
            </a:r>
            <a:r>
              <a:rPr lang="de-DE" baseline="0" dirty="0" err="1" smtClean="0"/>
              <a:t>only</a:t>
            </a:r>
            <a:r>
              <a:rPr lang="de-DE" baseline="0" dirty="0" smtClean="0"/>
              <a:t> 5 </a:t>
            </a:r>
            <a:r>
              <a:rPr lang="de-DE" baseline="0" dirty="0" err="1" smtClean="0"/>
              <a:t>labels</a:t>
            </a:r>
            <a:r>
              <a:rPr lang="de-DE" baseline="0" dirty="0" smtClean="0"/>
              <a:t> in </a:t>
            </a:r>
            <a:r>
              <a:rPr lang="de-DE" baseline="0" dirty="0" err="1" smtClean="0"/>
              <a:t>the</a:t>
            </a:r>
            <a:r>
              <a:rPr lang="de-DE" baseline="0" dirty="0" smtClean="0"/>
              <a:t> title </a:t>
            </a:r>
            <a:r>
              <a:rPr lang="de-DE" baseline="0" dirty="0" err="1" smtClean="0"/>
              <a:t>dataset</a:t>
            </a:r>
            <a:r>
              <a:rPr lang="de-DE" baseline="0" dirty="0" smtClean="0"/>
              <a:t> </a:t>
            </a:r>
            <a:r>
              <a:rPr lang="de-DE" baseline="0" dirty="0" err="1" smtClean="0"/>
              <a:t>and</a:t>
            </a:r>
            <a:r>
              <a:rPr lang="de-DE" baseline="0" dirty="0" smtClean="0"/>
              <a:t> </a:t>
            </a:r>
            <a:r>
              <a:rPr lang="de-DE" baseline="0" dirty="0" err="1" smtClean="0"/>
              <a:t>of</a:t>
            </a:r>
            <a:r>
              <a:rPr lang="de-DE" baseline="0" dirty="0" smtClean="0"/>
              <a:t> a </a:t>
            </a:r>
            <a:r>
              <a:rPr lang="de-DE" baseline="0" dirty="0" err="1" smtClean="0"/>
              <a:t>single</a:t>
            </a:r>
            <a:r>
              <a:rPr lang="de-DE" baseline="0" dirty="0" smtClean="0"/>
              <a:t> </a:t>
            </a:r>
            <a:r>
              <a:rPr lang="de-DE" baseline="0" dirty="0" err="1" smtClean="0"/>
              <a:t>label</a:t>
            </a:r>
            <a:r>
              <a:rPr lang="de-DE" baseline="0" dirty="0" smtClean="0"/>
              <a:t> in </a:t>
            </a:r>
            <a:r>
              <a:rPr lang="de-DE" baseline="0" dirty="0" err="1" smtClean="0"/>
              <a:t>the</a:t>
            </a:r>
            <a:r>
              <a:rPr lang="de-DE" baseline="0" dirty="0" smtClean="0"/>
              <a:t> </a:t>
            </a:r>
            <a:r>
              <a:rPr lang="de-DE" baseline="0" dirty="0" err="1" smtClean="0"/>
              <a:t>full</a:t>
            </a:r>
            <a:r>
              <a:rPr lang="de-DE" baseline="0" dirty="0" smtClean="0"/>
              <a:t>-text </a:t>
            </a:r>
            <a:r>
              <a:rPr lang="de-DE" baseline="0" dirty="0" err="1" smtClean="0"/>
              <a:t>dataset</a:t>
            </a:r>
            <a:r>
              <a:rPr lang="de-DE" baseline="0" dirty="0" smtClean="0"/>
              <a:t>. So </a:t>
            </a:r>
            <a:r>
              <a:rPr lang="de-DE" baseline="0" dirty="0" err="1" smtClean="0"/>
              <a:t>here</a:t>
            </a:r>
            <a:r>
              <a:rPr lang="de-DE" baseline="0" dirty="0" smtClean="0"/>
              <a:t>, </a:t>
            </a:r>
            <a:r>
              <a:rPr lang="de-DE" baseline="0" dirty="0" err="1" smtClean="0"/>
              <a:t>it</a:t>
            </a:r>
            <a:r>
              <a:rPr lang="de-DE" baseline="0" dirty="0" smtClean="0"/>
              <a:t> </a:t>
            </a:r>
            <a:r>
              <a:rPr lang="de-DE" baseline="0" dirty="0" err="1" smtClean="0"/>
              <a:t>is</a:t>
            </a:r>
            <a:r>
              <a:rPr lang="de-DE" baseline="0" dirty="0" smtClean="0"/>
              <a:t> </a:t>
            </a:r>
            <a:r>
              <a:rPr lang="de-DE" baseline="0" dirty="0" err="1" smtClean="0"/>
              <a:t>difficult</a:t>
            </a:r>
            <a:r>
              <a:rPr lang="de-DE" baseline="0" dirty="0" smtClean="0"/>
              <a:t> </a:t>
            </a:r>
            <a:r>
              <a:rPr lang="de-DE" baseline="0" dirty="0" err="1" smtClean="0"/>
              <a:t>to</a:t>
            </a:r>
            <a:r>
              <a:rPr lang="de-DE" baseline="0" dirty="0" smtClean="0"/>
              <a:t> </a:t>
            </a:r>
            <a:r>
              <a:rPr lang="de-DE" baseline="0" dirty="0" err="1" smtClean="0"/>
              <a:t>interpret</a:t>
            </a:r>
            <a:r>
              <a:rPr lang="de-DE" baseline="0" dirty="0" smtClean="0"/>
              <a:t> </a:t>
            </a:r>
            <a:r>
              <a:rPr lang="de-DE" baseline="0" dirty="0" err="1" smtClean="0"/>
              <a:t>the</a:t>
            </a:r>
            <a:r>
              <a:rPr lang="de-DE" baseline="0" dirty="0" smtClean="0"/>
              <a:t> </a:t>
            </a:r>
            <a:r>
              <a:rPr lang="de-DE" baseline="0" dirty="0" err="1" smtClean="0"/>
              <a:t>result</a:t>
            </a:r>
            <a:r>
              <a:rPr lang="de-DE" baseline="0" dirty="0" smtClean="0"/>
              <a:t>.</a:t>
            </a:r>
          </a:p>
          <a:p>
            <a:pPr marL="0" marR="0" lvl="0" indent="0" algn="l" defTabSz="914400" rtl="0" eaLnBrk="0" fontAlgn="base" latinLnBrk="0" hangingPunct="0">
              <a:lnSpc>
                <a:spcPct val="100000"/>
              </a:lnSpc>
              <a:spcBef>
                <a:spcPct val="30000"/>
              </a:spcBef>
              <a:spcAft>
                <a:spcPct val="0"/>
              </a:spcAft>
              <a:buClrTx/>
              <a:buSzTx/>
              <a:buFontTx/>
              <a:buNone/>
              <a:tabLst/>
              <a:defRPr/>
            </a:pPr>
            <a:r>
              <a:rPr lang="de-DE" baseline="0" dirty="0" smtClean="0"/>
              <a:t>10^0=1</a:t>
            </a:r>
          </a:p>
          <a:p>
            <a:r>
              <a:rPr lang="de-DE" baseline="0" dirty="0" smtClean="0"/>
              <a:t>10^1=10</a:t>
            </a:r>
          </a:p>
          <a:p>
            <a:pPr marL="0" marR="0" indent="0" algn="l" defTabSz="914400" rtl="0" eaLnBrk="0" fontAlgn="base" latinLnBrk="0" hangingPunct="0">
              <a:lnSpc>
                <a:spcPct val="100000"/>
              </a:lnSpc>
              <a:spcBef>
                <a:spcPct val="30000"/>
              </a:spcBef>
              <a:spcAft>
                <a:spcPct val="0"/>
              </a:spcAft>
              <a:buClrTx/>
              <a:buSzTx/>
              <a:buFontTx/>
              <a:buNone/>
              <a:tabLst/>
              <a:defRPr/>
            </a:pPr>
            <a:r>
              <a:rPr lang="de-DE" baseline="0" dirty="0" smtClean="0"/>
              <a:t>10^2=100</a:t>
            </a:r>
          </a:p>
          <a:p>
            <a:pPr marL="0" marR="0" indent="0" algn="l" defTabSz="914400" rtl="0" eaLnBrk="0" fontAlgn="base" latinLnBrk="0" hangingPunct="0">
              <a:lnSpc>
                <a:spcPct val="100000"/>
              </a:lnSpc>
              <a:spcBef>
                <a:spcPct val="30000"/>
              </a:spcBef>
              <a:spcAft>
                <a:spcPct val="0"/>
              </a:spcAft>
              <a:buClrTx/>
              <a:buSzTx/>
              <a:buFontTx/>
              <a:buNone/>
              <a:tabLst/>
              <a:defRPr/>
            </a:pPr>
            <a:r>
              <a:rPr lang="de-DE" baseline="0" dirty="0" smtClean="0"/>
              <a:t>10^3=1.000</a:t>
            </a:r>
          </a:p>
          <a:p>
            <a:pPr marL="0" marR="0" indent="0" algn="l" defTabSz="914400" rtl="0" eaLnBrk="0" fontAlgn="base" latinLnBrk="0" hangingPunct="0">
              <a:lnSpc>
                <a:spcPct val="100000"/>
              </a:lnSpc>
              <a:spcBef>
                <a:spcPct val="30000"/>
              </a:spcBef>
              <a:spcAft>
                <a:spcPct val="0"/>
              </a:spcAft>
              <a:buClrTx/>
              <a:buSzTx/>
              <a:buFontTx/>
              <a:buNone/>
              <a:tabLst/>
              <a:defRPr/>
            </a:pPr>
            <a:r>
              <a:rPr lang="de-DE" baseline="0" dirty="0" smtClean="0"/>
              <a:t>10^4=10.000</a:t>
            </a:r>
          </a:p>
          <a:p>
            <a:endParaRPr lang="de-DE" dirty="0"/>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22</a:t>
            </a:fld>
            <a:endParaRPr lang="de-DE"/>
          </a:p>
        </p:txBody>
      </p:sp>
    </p:spTree>
    <p:extLst>
      <p:ext uri="{BB962C8B-B14F-4D97-AF65-F5344CB8AC3E}">
        <p14:creationId xmlns:p14="http://schemas.microsoft.com/office/powerpoint/2010/main" val="416586320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0488" y="744538"/>
            <a:ext cx="6616700" cy="3722687"/>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23</a:t>
            </a:fld>
            <a:endParaRPr lang="de-DE"/>
          </a:p>
        </p:txBody>
      </p:sp>
    </p:spTree>
    <p:extLst>
      <p:ext uri="{BB962C8B-B14F-4D97-AF65-F5344CB8AC3E}">
        <p14:creationId xmlns:p14="http://schemas.microsoft.com/office/powerpoint/2010/main" val="293208126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0488" y="744538"/>
            <a:ext cx="6616700" cy="3722687"/>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24</a:t>
            </a:fld>
            <a:endParaRPr lang="de-DE" dirty="0"/>
          </a:p>
        </p:txBody>
      </p:sp>
    </p:spTree>
    <p:extLst>
      <p:ext uri="{BB962C8B-B14F-4D97-AF65-F5344CB8AC3E}">
        <p14:creationId xmlns:p14="http://schemas.microsoft.com/office/powerpoint/2010/main" val="307674321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25</a:t>
            </a:fld>
            <a:endParaRPr lang="de-DE"/>
          </a:p>
        </p:txBody>
      </p:sp>
    </p:spTree>
    <p:extLst>
      <p:ext uri="{BB962C8B-B14F-4D97-AF65-F5344CB8AC3E}">
        <p14:creationId xmlns:p14="http://schemas.microsoft.com/office/powerpoint/2010/main" val="28591850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0488" y="744538"/>
            <a:ext cx="6616700" cy="3722687"/>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6B60990-A456-4E15-8235-A772450F9E97}" type="slidenum">
              <a:rPr kumimoji="0" lang="de-DE" sz="1200" b="0" i="0" u="none" strike="noStrike" kern="1200" cap="none" spc="0" normalizeH="0" baseline="0" noProof="0" smtClean="0">
                <a:ln>
                  <a:noFill/>
                </a:ln>
                <a:solidFill>
                  <a:srgbClr val="000000"/>
                </a:solidFill>
                <a:effectLst/>
                <a:uLnTx/>
                <a:uFillTx/>
                <a:latin typeface="Arial" charset="0"/>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3</a:t>
            </a:fld>
            <a:endParaRPr kumimoji="0" lang="de-DE" sz="1200" b="0" i="0" u="none" strike="noStrike" kern="1200" cap="none" spc="0" normalizeH="0" baseline="0" noProof="0">
              <a:ln>
                <a:noFill/>
              </a:ln>
              <a:solidFill>
                <a:srgbClr val="000000"/>
              </a:solidFill>
              <a:effectLst/>
              <a:uLnTx/>
              <a:uFillTx/>
              <a:latin typeface="Arial" charset="0"/>
              <a:ea typeface="+mn-ea"/>
              <a:cs typeface="Arial" charset="0"/>
            </a:endParaRPr>
          </a:p>
        </p:txBody>
      </p:sp>
    </p:spTree>
    <p:extLst>
      <p:ext uri="{BB962C8B-B14F-4D97-AF65-F5344CB8AC3E}">
        <p14:creationId xmlns:p14="http://schemas.microsoft.com/office/powerpoint/2010/main" val="18331514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 typeface="Arial" panose="020B0604020202020204" pitchFamily="34" charset="0"/>
              <a:buChar char="•"/>
            </a:pPr>
            <a:endParaRPr lang="de-DE" dirty="0"/>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4</a:t>
            </a:fld>
            <a:endParaRPr lang="de-DE"/>
          </a:p>
        </p:txBody>
      </p:sp>
    </p:spTree>
    <p:extLst>
      <p:ext uri="{BB962C8B-B14F-4D97-AF65-F5344CB8AC3E}">
        <p14:creationId xmlns:p14="http://schemas.microsoft.com/office/powerpoint/2010/main" val="20883740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0" i="0" u="none" strike="noStrike" dirty="0">
                <a:solidFill>
                  <a:srgbClr val="4D5156"/>
                </a:solidFill>
                <a:effectLst/>
                <a:highlight>
                  <a:srgbClr val="FFFFFF"/>
                </a:highlight>
                <a:latin typeface="arial" panose="020B0604020202020204" pitchFamily="34" charset="0"/>
              </a:rPr>
              <a:t>Extreme multi-label </a:t>
            </a:r>
            <a:r>
              <a:rPr lang="de-DE" b="0" i="0" u="none" strike="noStrike" dirty="0" err="1">
                <a:solidFill>
                  <a:srgbClr val="4D5156"/>
                </a:solidFill>
                <a:effectLst/>
                <a:highlight>
                  <a:srgbClr val="FFFFFF"/>
                </a:highlight>
                <a:latin typeface="arial" panose="020B0604020202020204" pitchFamily="34" charset="0"/>
              </a:rPr>
              <a:t>text</a:t>
            </a:r>
            <a:r>
              <a:rPr lang="de-DE" b="0" i="0" u="none" strike="noStrike" dirty="0">
                <a:solidFill>
                  <a:srgbClr val="4D5156"/>
                </a:solidFill>
                <a:effectLst/>
                <a:highlight>
                  <a:srgbClr val="FFFFFF"/>
                </a:highlight>
                <a:latin typeface="arial" panose="020B0604020202020204" pitchFamily="34" charset="0"/>
              </a:rPr>
              <a:t> </a:t>
            </a:r>
            <a:r>
              <a:rPr lang="de-DE" b="0" i="0" u="none" strike="noStrike" dirty="0" err="1">
                <a:solidFill>
                  <a:srgbClr val="4D5156"/>
                </a:solidFill>
                <a:effectLst/>
                <a:highlight>
                  <a:srgbClr val="FFFFFF"/>
                </a:highlight>
                <a:latin typeface="arial" panose="020B0604020202020204" pitchFamily="34" charset="0"/>
              </a:rPr>
              <a:t>classification</a:t>
            </a:r>
            <a:r>
              <a:rPr lang="de-DE" b="0" i="0" u="none" strike="noStrike" dirty="0">
                <a:solidFill>
                  <a:srgbClr val="4D5156"/>
                </a:solidFill>
                <a:effectLst/>
                <a:highlight>
                  <a:srgbClr val="FFFFFF"/>
                </a:highlight>
                <a:latin typeface="arial" panose="020B0604020202020204" pitchFamily="34" charset="0"/>
              </a:rPr>
              <a:t> (XMC) Problem</a:t>
            </a:r>
            <a:endParaRPr lang="de-DE" dirty="0"/>
          </a:p>
        </p:txBody>
      </p:sp>
      <p:sp>
        <p:nvSpPr>
          <p:cNvPr id="4" name="Foliennummernplatzhalter 3"/>
          <p:cNvSpPr>
            <a:spLocks noGrp="1"/>
          </p:cNvSpPr>
          <p:nvPr>
            <p:ph type="sldNum" sz="quarter" idx="5"/>
          </p:nvPr>
        </p:nvSpPr>
        <p:spPr/>
        <p:txBody>
          <a:bodyPr/>
          <a:lstStyle/>
          <a:p>
            <a:pPr>
              <a:defRPr/>
            </a:pPr>
            <a:fld id="{A6B60990-A456-4E15-8235-A772450F9E97}" type="slidenum">
              <a:rPr lang="de-DE" smtClean="0"/>
              <a:pPr>
                <a:defRPr/>
              </a:pPr>
              <a:t>5</a:t>
            </a:fld>
            <a:endParaRPr lang="de-DE"/>
          </a:p>
        </p:txBody>
      </p:sp>
    </p:spTree>
    <p:extLst>
      <p:ext uri="{BB962C8B-B14F-4D97-AF65-F5344CB8AC3E}">
        <p14:creationId xmlns:p14="http://schemas.microsoft.com/office/powerpoint/2010/main" val="8871776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6</a:t>
            </a:fld>
            <a:endParaRPr lang="de-DE"/>
          </a:p>
        </p:txBody>
      </p:sp>
    </p:spTree>
    <p:extLst>
      <p:ext uri="{BB962C8B-B14F-4D97-AF65-F5344CB8AC3E}">
        <p14:creationId xmlns:p14="http://schemas.microsoft.com/office/powerpoint/2010/main" val="6865231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7</a:t>
            </a:fld>
            <a:endParaRPr lang="de-DE"/>
          </a:p>
        </p:txBody>
      </p:sp>
    </p:spTree>
    <p:extLst>
      <p:ext uri="{BB962C8B-B14F-4D97-AF65-F5344CB8AC3E}">
        <p14:creationId xmlns:p14="http://schemas.microsoft.com/office/powerpoint/2010/main" val="6095714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spcBef>
                <a:spcPts val="300"/>
              </a:spcBef>
            </a:pPr>
            <a:endParaRPr lang="de-DE" dirty="0"/>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8</a:t>
            </a:fld>
            <a:endParaRPr lang="de-DE"/>
          </a:p>
        </p:txBody>
      </p:sp>
    </p:spTree>
    <p:extLst>
      <p:ext uri="{BB962C8B-B14F-4D97-AF65-F5344CB8AC3E}">
        <p14:creationId xmlns:p14="http://schemas.microsoft.com/office/powerpoint/2010/main" val="13897779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9</a:t>
            </a:fld>
            <a:endParaRPr lang="de-DE"/>
          </a:p>
        </p:txBody>
      </p:sp>
    </p:spTree>
    <p:extLst>
      <p:ext uri="{BB962C8B-B14F-4D97-AF65-F5344CB8AC3E}">
        <p14:creationId xmlns:p14="http://schemas.microsoft.com/office/powerpoint/2010/main" val="147267037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pic>
        <p:nvPicPr>
          <p:cNvPr id="4" name="Picture 9" descr="dnb_RGB"/>
          <p:cNvPicPr>
            <a:picLocks noChangeAspect="1" noChangeArrowheads="1"/>
          </p:cNvPicPr>
          <p:nvPr userDrawn="1"/>
        </p:nvPicPr>
        <p:blipFill>
          <a:blip r:embed="rId2" cstate="print"/>
          <a:srcRect/>
          <a:stretch>
            <a:fillRect/>
          </a:stretch>
        </p:blipFill>
        <p:spPr bwMode="auto">
          <a:xfrm>
            <a:off x="7812088" y="216000"/>
            <a:ext cx="1224000" cy="792000"/>
          </a:xfrm>
          <a:prstGeom prst="rect">
            <a:avLst/>
          </a:prstGeom>
          <a:noFill/>
          <a:ln w="9525">
            <a:noFill/>
            <a:miter lim="800000"/>
            <a:headEnd/>
            <a:tailEnd/>
          </a:ln>
        </p:spPr>
      </p:pic>
      <p:sp>
        <p:nvSpPr>
          <p:cNvPr id="19463" name="Rectangle 7"/>
          <p:cNvSpPr>
            <a:spLocks noGrp="1" noChangeArrowheads="1"/>
          </p:cNvSpPr>
          <p:nvPr>
            <p:ph type="ctrTitle"/>
          </p:nvPr>
        </p:nvSpPr>
        <p:spPr>
          <a:xfrm>
            <a:off x="287766" y="2498400"/>
            <a:ext cx="7593012" cy="1296000"/>
          </a:xfrm>
        </p:spPr>
        <p:txBody>
          <a:bodyPr/>
          <a:lstStyle>
            <a:lvl1pPr>
              <a:lnSpc>
                <a:spcPts val="3600"/>
              </a:lnSpc>
              <a:defRPr sz="3200" b="0"/>
            </a:lvl1pPr>
          </a:lstStyle>
          <a:p>
            <a:r>
              <a:rPr lang="de-DE"/>
              <a:t>Titelmasterformat durch Klicken bearbeiten</a:t>
            </a:r>
            <a:endParaRPr lang="de-DE" dirty="0"/>
          </a:p>
        </p:txBody>
      </p:sp>
      <p:sp>
        <p:nvSpPr>
          <p:cNvPr id="19464" name="Rectangle 8"/>
          <p:cNvSpPr>
            <a:spLocks noGrp="1" noChangeArrowheads="1"/>
          </p:cNvSpPr>
          <p:nvPr>
            <p:ph type="subTitle" idx="1" hasCustomPrompt="1"/>
          </p:nvPr>
        </p:nvSpPr>
        <p:spPr>
          <a:xfrm>
            <a:off x="287766" y="2041200"/>
            <a:ext cx="7593012" cy="385200"/>
          </a:xfrm>
        </p:spPr>
        <p:txBody>
          <a:bodyPr/>
          <a:lstStyle>
            <a:lvl1pPr marL="0" indent="0">
              <a:spcBef>
                <a:spcPts val="0"/>
              </a:spcBef>
              <a:buFont typeface="Verdana" pitchFamily="34" charset="0"/>
              <a:buNone/>
              <a:defRPr sz="2000" baseline="0"/>
            </a:lvl1pPr>
          </a:lstStyle>
          <a:p>
            <a:r>
              <a:rPr lang="de-DE" dirty="0"/>
              <a:t>Namen durch Klicken und Überschreiben hinzufügen</a:t>
            </a:r>
          </a:p>
        </p:txBody>
      </p:sp>
      <p:sp>
        <p:nvSpPr>
          <p:cNvPr id="5" name="Rectangle 10"/>
          <p:cNvSpPr>
            <a:spLocks noGrp="1" noChangeArrowheads="1"/>
          </p:cNvSpPr>
          <p:nvPr>
            <p:ph type="ftr" sz="quarter" idx="10"/>
          </p:nvPr>
        </p:nvSpPr>
        <p:spPr/>
        <p:txBody>
          <a:bodyPr/>
          <a:lstStyle>
            <a:lvl1pPr>
              <a:defRPr>
                <a:solidFill>
                  <a:schemeClr val="bg2"/>
                </a:solidFill>
              </a:defRPr>
            </a:lvl1pPr>
          </a:lstStyle>
          <a:p>
            <a:pPr>
              <a:defRPr/>
            </a:pPr>
            <a:endParaRPr lang="de-DE"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pic>
        <p:nvPicPr>
          <p:cNvPr id="4" name="Picture 9" descr="dnb_RGB"/>
          <p:cNvPicPr>
            <a:picLocks noChangeAspect="1" noChangeArrowheads="1"/>
          </p:cNvPicPr>
          <p:nvPr/>
        </p:nvPicPr>
        <p:blipFill>
          <a:blip r:embed="rId2" cstate="print"/>
          <a:srcRect/>
          <a:stretch>
            <a:fillRect/>
          </a:stretch>
        </p:blipFill>
        <p:spPr bwMode="auto">
          <a:xfrm>
            <a:off x="7812088" y="216000"/>
            <a:ext cx="1224000" cy="792000"/>
          </a:xfrm>
          <a:prstGeom prst="rect">
            <a:avLst/>
          </a:prstGeom>
          <a:noFill/>
          <a:ln w="9525">
            <a:noFill/>
            <a:miter lim="800000"/>
            <a:headEnd/>
            <a:tailEnd/>
          </a:ln>
        </p:spPr>
      </p:pic>
      <p:sp>
        <p:nvSpPr>
          <p:cNvPr id="19463" name="Rectangle 7"/>
          <p:cNvSpPr>
            <a:spLocks noGrp="1" noChangeArrowheads="1"/>
          </p:cNvSpPr>
          <p:nvPr>
            <p:ph type="ctrTitle"/>
          </p:nvPr>
        </p:nvSpPr>
        <p:spPr>
          <a:xfrm>
            <a:off x="827088" y="2499742"/>
            <a:ext cx="7593012" cy="1296000"/>
          </a:xfrm>
        </p:spPr>
        <p:txBody>
          <a:bodyPr/>
          <a:lstStyle>
            <a:lvl1pPr>
              <a:lnSpc>
                <a:spcPts val="3600"/>
              </a:lnSpc>
              <a:defRPr sz="3200" b="0"/>
            </a:lvl1pPr>
          </a:lstStyle>
          <a:p>
            <a:r>
              <a:rPr lang="de-DE" smtClean="0"/>
              <a:t>Titelmasterformat durch Klicken bearbeiten</a:t>
            </a:r>
            <a:endParaRPr lang="de-DE" dirty="0"/>
          </a:p>
        </p:txBody>
      </p:sp>
      <p:sp>
        <p:nvSpPr>
          <p:cNvPr id="19464" name="Rectangle 8"/>
          <p:cNvSpPr>
            <a:spLocks noGrp="1" noChangeArrowheads="1"/>
          </p:cNvSpPr>
          <p:nvPr>
            <p:ph type="subTitle" idx="1"/>
          </p:nvPr>
        </p:nvSpPr>
        <p:spPr>
          <a:xfrm>
            <a:off x="827088" y="2042534"/>
            <a:ext cx="7593012" cy="385200"/>
          </a:xfrm>
        </p:spPr>
        <p:txBody>
          <a:bodyPr/>
          <a:lstStyle>
            <a:lvl1pPr marL="0" indent="0">
              <a:buFont typeface="Verdana" pitchFamily="34" charset="0"/>
              <a:buNone/>
              <a:defRPr sz="2000"/>
            </a:lvl1pPr>
          </a:lstStyle>
          <a:p>
            <a:r>
              <a:rPr lang="de-DE" smtClean="0"/>
              <a:t>Formatvorlage des Untertitelmasters durch Klicken bearbeiten</a:t>
            </a:r>
            <a:endParaRPr lang="de-DE" dirty="0"/>
          </a:p>
        </p:txBody>
      </p:sp>
      <p:sp>
        <p:nvSpPr>
          <p:cNvPr id="5" name="Rectangle 10"/>
          <p:cNvSpPr>
            <a:spLocks noGrp="1" noChangeArrowheads="1"/>
          </p:cNvSpPr>
          <p:nvPr>
            <p:ph type="ftr" sz="quarter" idx="10"/>
          </p:nvPr>
        </p:nvSpPr>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smtClean="0">
                <a:ln>
                  <a:noFill/>
                </a:ln>
                <a:solidFill>
                  <a:srgbClr val="000000"/>
                </a:solidFill>
                <a:effectLst/>
                <a:uLnTx/>
                <a:uFillTx/>
                <a:latin typeface="Verdana" pitchFamily="34" charset="0"/>
                <a:ea typeface="+mn-ea"/>
                <a:cs typeface="Arial" charset="0"/>
              </a:rPr>
              <a:t>| 50   | LLM Few-Shot Prompting for Automated Indexing | 17.10.2024</a:t>
            </a:r>
            <a:endParaRPr kumimoji="0" lang="de-DE" sz="1000" b="0" i="0" u="none" strike="noStrike" kern="1200" cap="none" spc="0" normalizeH="0" baseline="0" noProof="0">
              <a:ln>
                <a:noFill/>
              </a:ln>
              <a:solidFill>
                <a:srgbClr val="000000"/>
              </a:solidFill>
              <a:effectLst/>
              <a:uLnTx/>
              <a:uFillTx/>
              <a:latin typeface="Verdana" pitchFamily="34" charset="0"/>
              <a:ea typeface="+mn-ea"/>
              <a:cs typeface="Arial" charset="0"/>
            </a:endParaRPr>
          </a:p>
        </p:txBody>
      </p:sp>
    </p:spTree>
    <p:extLst>
      <p:ext uri="{BB962C8B-B14F-4D97-AF65-F5344CB8AC3E}">
        <p14:creationId xmlns:p14="http://schemas.microsoft.com/office/powerpoint/2010/main" val="19689472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Inhaltsverzeichnis">
    <p:spTree>
      <p:nvGrpSpPr>
        <p:cNvPr id="1" name=""/>
        <p:cNvGrpSpPr/>
        <p:nvPr/>
      </p:nvGrpSpPr>
      <p:grpSpPr>
        <a:xfrm>
          <a:off x="0" y="0"/>
          <a:ext cx="0" cy="0"/>
          <a:chOff x="0" y="0"/>
          <a:chExt cx="0" cy="0"/>
        </a:xfrm>
      </p:grpSpPr>
      <p:sp>
        <p:nvSpPr>
          <p:cNvPr id="4" name="Titel 1"/>
          <p:cNvSpPr>
            <a:spLocks noGrp="1"/>
          </p:cNvSpPr>
          <p:nvPr>
            <p:ph type="title"/>
          </p:nvPr>
        </p:nvSpPr>
        <p:spPr>
          <a:xfrm>
            <a:off x="827088" y="1218086"/>
            <a:ext cx="7593012" cy="777600"/>
          </a:xfrm>
        </p:spPr>
        <p:txBody>
          <a:bodyPr/>
          <a:lstStyle>
            <a:lvl1pPr>
              <a:lnSpc>
                <a:spcPts val="3000"/>
              </a:lnSpc>
              <a:defRPr b="0"/>
            </a:lvl1pPr>
          </a:lstStyle>
          <a:p>
            <a:r>
              <a:rPr lang="de-DE" smtClean="0"/>
              <a:t>Titelmasterformat durch Klicken bearbeiten</a:t>
            </a:r>
            <a:endParaRPr lang="de-DE" dirty="0"/>
          </a:p>
        </p:txBody>
      </p:sp>
      <p:sp>
        <p:nvSpPr>
          <p:cNvPr id="5" name="Inhaltsplatzhalter 2"/>
          <p:cNvSpPr>
            <a:spLocks noGrp="1"/>
          </p:cNvSpPr>
          <p:nvPr>
            <p:ph idx="1"/>
          </p:nvPr>
        </p:nvSpPr>
        <p:spPr>
          <a:xfrm>
            <a:off x="827088" y="2016000"/>
            <a:ext cx="7593012" cy="2563200"/>
          </a:xfrm>
        </p:spPr>
        <p:txBody>
          <a:bodyPr/>
          <a:lstStyle>
            <a:lvl1pPr>
              <a:lnSpc>
                <a:spcPts val="3000"/>
              </a:lnSpc>
              <a:spcBef>
                <a:spcPts val="1680"/>
              </a:spcBef>
              <a:defRPr sz="2600" b="1"/>
            </a:lvl1pPr>
            <a:lvl2pPr marL="1076325" indent="-452438">
              <a:lnSpc>
                <a:spcPts val="2400"/>
              </a:lnSpc>
              <a:spcBef>
                <a:spcPts val="300"/>
              </a:spcBef>
              <a:defRPr sz="2000"/>
            </a:lvl2pPr>
            <a:lvl3pPr marL="1341438" indent="-265113">
              <a:lnSpc>
                <a:spcPts val="2400"/>
              </a:lnSpc>
              <a:spcBef>
                <a:spcPts val="300"/>
              </a:spcBef>
              <a:defRPr sz="2000"/>
            </a:lvl3pPr>
            <a:lvl4pPr marL="1600200" indent="-258763">
              <a:lnSpc>
                <a:spcPts val="2400"/>
              </a:lnSpc>
              <a:spcBef>
                <a:spcPts val="300"/>
              </a:spcBef>
              <a:defRPr sz="2000"/>
            </a:lvl4pPr>
            <a:lvl5pPr marL="1879600" indent="-265113">
              <a:lnSpc>
                <a:spcPts val="2400"/>
              </a:lnSpc>
              <a:spcBef>
                <a:spcPts val="300"/>
              </a:spcBef>
              <a:defRPr sz="2000"/>
            </a:lvl5p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6" name="Rectangle 9"/>
          <p:cNvSpPr>
            <a:spLocks noGrp="1" noChangeArrowheads="1"/>
          </p:cNvSpPr>
          <p:nvPr>
            <p:ph type="ftr" sz="quarter" idx="10"/>
          </p:nvPr>
        </p:nvSpPr>
        <p:spPr>
          <a:xfrm>
            <a:off x="514350" y="4788694"/>
            <a:ext cx="7874000" cy="153888"/>
          </a:xfrm>
          <a:ln/>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smtClean="0">
                <a:ln>
                  <a:noFill/>
                </a:ln>
                <a:solidFill>
                  <a:srgbClr val="000000"/>
                </a:solidFill>
                <a:effectLst/>
                <a:uLnTx/>
                <a:uFillTx/>
                <a:latin typeface="Verdana" pitchFamily="34" charset="0"/>
                <a:ea typeface="+mn-ea"/>
                <a:cs typeface="Arial" charset="0"/>
              </a:rPr>
              <a:t>| 50   | LLM Few-Shot Prompting for Automated Indexing | 17.10.2024</a:t>
            </a:r>
            <a:endParaRPr kumimoji="0" lang="de-DE" sz="1000" b="0" i="0" u="none" strike="noStrike" kern="1200" cap="none" spc="0" normalizeH="0" baseline="0" noProof="0">
              <a:ln>
                <a:noFill/>
              </a:ln>
              <a:solidFill>
                <a:srgbClr val="000000"/>
              </a:solidFill>
              <a:effectLst/>
              <a:uLnTx/>
              <a:uFillTx/>
              <a:latin typeface="Verdana" pitchFamily="34" charset="0"/>
              <a:ea typeface="+mn-ea"/>
              <a:cs typeface="Arial" charset="0"/>
            </a:endParaRPr>
          </a:p>
        </p:txBody>
      </p:sp>
    </p:spTree>
    <p:extLst>
      <p:ext uri="{BB962C8B-B14F-4D97-AF65-F5344CB8AC3E}">
        <p14:creationId xmlns:p14="http://schemas.microsoft.com/office/powerpoint/2010/main" val="17982499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el und Aufzählu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lnSpc>
                <a:spcPts val="3000"/>
              </a:lnSpc>
              <a:defRPr/>
            </a:lvl1pPr>
          </a:lstStyle>
          <a:p>
            <a:r>
              <a:rPr lang="de-DE" smtClean="0"/>
              <a:t>Titelmasterformat durch Klicken bearbeiten</a:t>
            </a:r>
            <a:endParaRPr lang="de-DE" dirty="0"/>
          </a:p>
        </p:txBody>
      </p:sp>
      <p:sp>
        <p:nvSpPr>
          <p:cNvPr id="3" name="Inhaltsplatzhalter 2"/>
          <p:cNvSpPr>
            <a:spLocks noGrp="1"/>
          </p:cNvSpPr>
          <p:nvPr>
            <p:ph idx="1"/>
          </p:nvPr>
        </p:nvSpPr>
        <p:spPr/>
        <p:txBody>
          <a:bodyPr/>
          <a:lstStyle>
            <a:lvl1pPr>
              <a:spcBef>
                <a:spcPts val="1680"/>
              </a:spcBef>
              <a:defRPr/>
            </a:lvl1pPr>
            <a:lvl2pPr>
              <a:spcBef>
                <a:spcPts val="300"/>
              </a:spcBef>
              <a:defRPr/>
            </a:lvl2pPr>
            <a:lvl3pPr>
              <a:spcBef>
                <a:spcPts val="300"/>
              </a:spcBef>
              <a:defRPr/>
            </a:lvl3pPr>
            <a:lvl4pPr>
              <a:spcBef>
                <a:spcPts val="300"/>
              </a:spcBef>
              <a:defRPr/>
            </a:lvl4pPr>
            <a:lvl5pPr>
              <a:spcBef>
                <a:spcPts val="300"/>
              </a:spcBef>
              <a:defRPr/>
            </a:lvl5p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4" name="Rectangle 9"/>
          <p:cNvSpPr>
            <a:spLocks noGrp="1" noChangeArrowheads="1"/>
          </p:cNvSpPr>
          <p:nvPr>
            <p:ph type="ftr" sz="quarter" idx="10"/>
          </p:nvPr>
        </p:nvSpPr>
        <p:spPr>
          <a:ln/>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smtClean="0">
                <a:ln>
                  <a:noFill/>
                </a:ln>
                <a:solidFill>
                  <a:srgbClr val="000000"/>
                </a:solidFill>
                <a:effectLst/>
                <a:uLnTx/>
                <a:uFillTx/>
                <a:latin typeface="Verdana" pitchFamily="34" charset="0"/>
                <a:ea typeface="+mn-ea"/>
                <a:cs typeface="Arial" charset="0"/>
              </a:rPr>
              <a:t>| 50   | LLM Few-Shot Prompting for Automated Indexing | 17.10.2024</a:t>
            </a:r>
            <a:endParaRPr kumimoji="0" lang="de-DE" sz="1000" b="0" i="0" u="none" strike="noStrike" kern="1200" cap="none" spc="0" normalizeH="0" baseline="0" noProof="0">
              <a:ln>
                <a:noFill/>
              </a:ln>
              <a:solidFill>
                <a:srgbClr val="000000"/>
              </a:solidFill>
              <a:effectLst/>
              <a:uLnTx/>
              <a:uFillTx/>
              <a:latin typeface="Verdana" pitchFamily="34" charset="0"/>
              <a:ea typeface="+mn-ea"/>
              <a:cs typeface="Arial" charset="0"/>
            </a:endParaRPr>
          </a:p>
        </p:txBody>
      </p:sp>
    </p:spTree>
    <p:extLst>
      <p:ext uri="{BB962C8B-B14F-4D97-AF65-F5344CB8AC3E}">
        <p14:creationId xmlns:p14="http://schemas.microsoft.com/office/powerpoint/2010/main" val="109826388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itel und zwei Aufzählungen">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lnSpc>
                <a:spcPts val="3000"/>
              </a:lnSpc>
              <a:defRPr/>
            </a:lvl1pPr>
          </a:lstStyle>
          <a:p>
            <a:r>
              <a:rPr lang="de-DE" smtClean="0"/>
              <a:t>Titelmasterformat durch Klicken bearbeiten</a:t>
            </a:r>
            <a:endParaRPr lang="de-DE" dirty="0"/>
          </a:p>
        </p:txBody>
      </p:sp>
      <p:sp>
        <p:nvSpPr>
          <p:cNvPr id="3" name="Inhaltsplatzhalter 2"/>
          <p:cNvSpPr>
            <a:spLocks noGrp="1"/>
          </p:cNvSpPr>
          <p:nvPr>
            <p:ph sz="half" idx="1"/>
          </p:nvPr>
        </p:nvSpPr>
        <p:spPr>
          <a:xfrm>
            <a:off x="827088" y="2024063"/>
            <a:ext cx="3719512" cy="2563416"/>
          </a:xfrm>
        </p:spPr>
        <p:txBody>
          <a:bodyPr/>
          <a:lstStyle>
            <a:lvl1pPr>
              <a:spcBef>
                <a:spcPts val="1200"/>
              </a:spcBef>
              <a:defRPr sz="2000"/>
            </a:lvl1pPr>
            <a:lvl2pPr>
              <a:lnSpc>
                <a:spcPts val="2000"/>
              </a:lnSpc>
              <a:spcBef>
                <a:spcPts val="300"/>
              </a:spcBef>
              <a:defRPr sz="1600"/>
            </a:lvl2pPr>
            <a:lvl3pPr>
              <a:lnSpc>
                <a:spcPts val="2000"/>
              </a:lnSpc>
              <a:spcBef>
                <a:spcPts val="300"/>
              </a:spcBef>
              <a:defRPr sz="1600"/>
            </a:lvl3pPr>
            <a:lvl4pPr>
              <a:lnSpc>
                <a:spcPts val="2000"/>
              </a:lnSpc>
              <a:spcBef>
                <a:spcPts val="300"/>
              </a:spcBef>
              <a:defRPr sz="1600"/>
            </a:lvl4pPr>
            <a:lvl5pPr>
              <a:lnSpc>
                <a:spcPts val="2000"/>
              </a:lnSpc>
              <a:spcBef>
                <a:spcPts val="300"/>
              </a:spcBef>
              <a:defRPr sz="1600"/>
            </a:lvl5pPr>
            <a:lvl6pPr>
              <a:defRPr sz="1800"/>
            </a:lvl6pPr>
            <a:lvl7pPr>
              <a:defRPr sz="1800"/>
            </a:lvl7pPr>
            <a:lvl8pPr>
              <a:defRPr sz="1800"/>
            </a:lvl8pPr>
            <a:lvl9pPr>
              <a:defRPr sz="1800"/>
            </a:lvl9p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4" name="Inhaltsplatzhalter 3"/>
          <p:cNvSpPr>
            <a:spLocks noGrp="1"/>
          </p:cNvSpPr>
          <p:nvPr>
            <p:ph sz="half" idx="2"/>
          </p:nvPr>
        </p:nvSpPr>
        <p:spPr>
          <a:xfrm>
            <a:off x="4699000" y="2024063"/>
            <a:ext cx="3721100" cy="2563416"/>
          </a:xfrm>
        </p:spPr>
        <p:txBody>
          <a:bodyPr/>
          <a:lstStyle>
            <a:lvl1pPr>
              <a:spcBef>
                <a:spcPts val="1200"/>
              </a:spcBef>
              <a:defRPr lang="de-DE" sz="2000" dirty="0" smtClean="0">
                <a:solidFill>
                  <a:schemeClr val="tx1"/>
                </a:solidFill>
                <a:latin typeface="+mn-lt"/>
                <a:ea typeface="+mn-ea"/>
                <a:cs typeface="+mn-cs"/>
              </a:defRPr>
            </a:lvl1pPr>
            <a:lvl2pPr>
              <a:lnSpc>
                <a:spcPts val="2000"/>
              </a:lnSpc>
              <a:spcBef>
                <a:spcPts val="300"/>
              </a:spcBef>
              <a:defRPr sz="1600"/>
            </a:lvl2pPr>
            <a:lvl3pPr>
              <a:lnSpc>
                <a:spcPts val="2000"/>
              </a:lnSpc>
              <a:spcBef>
                <a:spcPts val="300"/>
              </a:spcBef>
              <a:defRPr sz="1600"/>
            </a:lvl3pPr>
            <a:lvl4pPr>
              <a:lnSpc>
                <a:spcPts val="2000"/>
              </a:lnSpc>
              <a:spcBef>
                <a:spcPts val="300"/>
              </a:spcBef>
              <a:defRPr sz="1600"/>
            </a:lvl4pPr>
            <a:lvl5pPr>
              <a:lnSpc>
                <a:spcPts val="2000"/>
              </a:lnSpc>
              <a:spcBef>
                <a:spcPts val="300"/>
              </a:spcBef>
              <a:defRPr sz="1600"/>
            </a:lvl5pPr>
            <a:lvl6pPr>
              <a:defRPr sz="1800"/>
            </a:lvl6pPr>
            <a:lvl7pPr>
              <a:defRPr sz="1800"/>
            </a:lvl7pPr>
            <a:lvl8pPr>
              <a:defRPr sz="1800"/>
            </a:lvl8pPr>
            <a:lvl9pPr>
              <a:defRPr sz="1800"/>
            </a:lvl9p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5" name="Rectangle 9"/>
          <p:cNvSpPr>
            <a:spLocks noGrp="1" noChangeArrowheads="1"/>
          </p:cNvSpPr>
          <p:nvPr>
            <p:ph type="ftr" sz="quarter" idx="10"/>
          </p:nvPr>
        </p:nvSpPr>
        <p:spPr>
          <a:ln/>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smtClean="0">
                <a:ln>
                  <a:noFill/>
                </a:ln>
                <a:solidFill>
                  <a:srgbClr val="000000"/>
                </a:solidFill>
                <a:effectLst/>
                <a:uLnTx/>
                <a:uFillTx/>
                <a:latin typeface="Verdana" pitchFamily="34" charset="0"/>
                <a:ea typeface="+mn-ea"/>
                <a:cs typeface="Arial" charset="0"/>
              </a:rPr>
              <a:t>| 50   | LLM Few-Shot Prompting for Automated Indexing | 17.10.2024</a:t>
            </a:r>
            <a:endParaRPr kumimoji="0" lang="de-DE" sz="1000" b="0" i="0" u="none" strike="noStrike" kern="1200" cap="none" spc="0" normalizeH="0" baseline="0" noProof="0">
              <a:ln>
                <a:noFill/>
              </a:ln>
              <a:solidFill>
                <a:srgbClr val="000000"/>
              </a:solidFill>
              <a:effectLst/>
              <a:uLnTx/>
              <a:uFillTx/>
              <a:latin typeface="Verdana" pitchFamily="34" charset="0"/>
              <a:ea typeface="+mn-ea"/>
              <a:cs typeface="Arial" charset="0"/>
            </a:endParaRPr>
          </a:p>
        </p:txBody>
      </p:sp>
    </p:spTree>
    <p:extLst>
      <p:ext uri="{BB962C8B-B14F-4D97-AF65-F5344CB8AC3E}">
        <p14:creationId xmlns:p14="http://schemas.microsoft.com/office/powerpoint/2010/main" val="266101507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lnSpc>
                <a:spcPts val="3000"/>
              </a:lnSpc>
              <a:defRPr/>
            </a:lvl1pPr>
          </a:lstStyle>
          <a:p>
            <a:r>
              <a:rPr lang="de-DE" smtClean="0"/>
              <a:t>Titelmasterformat durch Klicken bearbeiten</a:t>
            </a:r>
            <a:endParaRPr lang="de-DE" dirty="0"/>
          </a:p>
        </p:txBody>
      </p:sp>
      <p:sp>
        <p:nvSpPr>
          <p:cNvPr id="3" name="Rectangle 9"/>
          <p:cNvSpPr>
            <a:spLocks noGrp="1" noChangeArrowheads="1"/>
          </p:cNvSpPr>
          <p:nvPr>
            <p:ph type="ftr" sz="quarter" idx="10"/>
          </p:nvPr>
        </p:nvSpPr>
        <p:spPr>
          <a:ln/>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smtClean="0">
                <a:ln>
                  <a:noFill/>
                </a:ln>
                <a:solidFill>
                  <a:srgbClr val="000000"/>
                </a:solidFill>
                <a:effectLst/>
                <a:uLnTx/>
                <a:uFillTx/>
                <a:latin typeface="Verdana" pitchFamily="34" charset="0"/>
                <a:ea typeface="+mn-ea"/>
                <a:cs typeface="Arial" charset="0"/>
              </a:rPr>
              <a:t>| 50   | LLM Few-Shot Prompting for Automated Indexing | 17.10.2024</a:t>
            </a:r>
            <a:endParaRPr kumimoji="0" lang="de-DE" sz="1000" b="0" i="0" u="none" strike="noStrike" kern="1200" cap="none" spc="0" normalizeH="0" baseline="0" noProof="0">
              <a:ln>
                <a:noFill/>
              </a:ln>
              <a:solidFill>
                <a:srgbClr val="000000"/>
              </a:solidFill>
              <a:effectLst/>
              <a:uLnTx/>
              <a:uFillTx/>
              <a:latin typeface="Verdana" pitchFamily="34" charset="0"/>
              <a:ea typeface="+mn-ea"/>
              <a:cs typeface="Arial" charset="0"/>
            </a:endParaRPr>
          </a:p>
        </p:txBody>
      </p:sp>
    </p:spTree>
    <p:extLst>
      <p:ext uri="{BB962C8B-B14F-4D97-AF65-F5344CB8AC3E}">
        <p14:creationId xmlns:p14="http://schemas.microsoft.com/office/powerpoint/2010/main" val="206828902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Leer_mitLogo">
    <p:spTree>
      <p:nvGrpSpPr>
        <p:cNvPr id="1" name=""/>
        <p:cNvGrpSpPr/>
        <p:nvPr/>
      </p:nvGrpSpPr>
      <p:grpSpPr>
        <a:xfrm>
          <a:off x="0" y="0"/>
          <a:ext cx="0" cy="0"/>
          <a:chOff x="0" y="0"/>
          <a:chExt cx="0" cy="0"/>
        </a:xfrm>
      </p:grpSpPr>
      <p:sp>
        <p:nvSpPr>
          <p:cNvPr id="2" name="Rectangle 9"/>
          <p:cNvSpPr>
            <a:spLocks noGrp="1" noChangeArrowheads="1"/>
          </p:cNvSpPr>
          <p:nvPr>
            <p:ph type="ftr" sz="quarter" idx="10"/>
          </p:nvPr>
        </p:nvSpPr>
        <p:spPr>
          <a:ln/>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smtClean="0">
                <a:ln>
                  <a:noFill/>
                </a:ln>
                <a:solidFill>
                  <a:srgbClr val="000000"/>
                </a:solidFill>
                <a:effectLst/>
                <a:uLnTx/>
                <a:uFillTx/>
                <a:latin typeface="Verdana" pitchFamily="34" charset="0"/>
                <a:ea typeface="+mn-ea"/>
                <a:cs typeface="Arial" charset="0"/>
              </a:rPr>
              <a:t>| 50   | LLM Few-Shot Prompting for Automated Indexing | 17.10.2024</a:t>
            </a:r>
            <a:endParaRPr kumimoji="0" lang="de-DE" sz="1000" b="0" i="0" u="none" strike="noStrike" kern="1200" cap="none" spc="0" normalizeH="0" baseline="0" noProof="0">
              <a:ln>
                <a:noFill/>
              </a:ln>
              <a:solidFill>
                <a:srgbClr val="000000"/>
              </a:solidFill>
              <a:effectLst/>
              <a:uLnTx/>
              <a:uFillTx/>
              <a:latin typeface="Verdana" pitchFamily="34" charset="0"/>
              <a:ea typeface="+mn-ea"/>
              <a:cs typeface="Arial" charset="0"/>
            </a:endParaRPr>
          </a:p>
        </p:txBody>
      </p:sp>
    </p:spTree>
    <p:extLst>
      <p:ext uri="{BB962C8B-B14F-4D97-AF65-F5344CB8AC3E}">
        <p14:creationId xmlns:p14="http://schemas.microsoft.com/office/powerpoint/2010/main" val="260579767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blank" preserve="1">
  <p:cSld name="Leer">
    <p:spTree>
      <p:nvGrpSpPr>
        <p:cNvPr id="1" name=""/>
        <p:cNvGrpSpPr/>
        <p:nvPr/>
      </p:nvGrpSpPr>
      <p:grpSpPr>
        <a:xfrm>
          <a:off x="0" y="0"/>
          <a:ext cx="0" cy="0"/>
          <a:chOff x="0" y="0"/>
          <a:chExt cx="0" cy="0"/>
        </a:xfrm>
      </p:grpSpPr>
      <p:sp>
        <p:nvSpPr>
          <p:cNvPr id="2" name="Rectangle 9"/>
          <p:cNvSpPr>
            <a:spLocks noGrp="1" noChangeArrowheads="1"/>
          </p:cNvSpPr>
          <p:nvPr>
            <p:ph type="ftr" sz="quarter" idx="10"/>
          </p:nvPr>
        </p:nvSpPr>
        <p:spPr>
          <a:ln/>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smtClean="0">
                <a:ln>
                  <a:noFill/>
                </a:ln>
                <a:solidFill>
                  <a:srgbClr val="808080"/>
                </a:solidFill>
                <a:effectLst/>
                <a:uLnTx/>
                <a:uFillTx/>
                <a:latin typeface="Verdana" pitchFamily="34" charset="0"/>
                <a:ea typeface="+mn-ea"/>
                <a:cs typeface="Arial" charset="0"/>
              </a:rPr>
              <a:t>| 50   | LLM Few-Shot Prompting for Automated Indexing | 17.10.2024</a:t>
            </a:r>
            <a:endParaRPr kumimoji="0" lang="de-DE" sz="1000" b="0" i="0" u="none" strike="noStrike" kern="1200" cap="none" spc="0" normalizeH="0" baseline="0" noProof="0">
              <a:ln>
                <a:noFill/>
              </a:ln>
              <a:solidFill>
                <a:srgbClr val="808080"/>
              </a:solidFill>
              <a:effectLst/>
              <a:uLnTx/>
              <a:uFillTx/>
              <a:latin typeface="Verdana" pitchFamily="34" charset="0"/>
              <a:ea typeface="+mn-ea"/>
              <a:cs typeface="Arial" charset="0"/>
            </a:endParaRPr>
          </a:p>
        </p:txBody>
      </p:sp>
    </p:spTree>
    <p:extLst>
      <p:ext uri="{BB962C8B-B14F-4D97-AF65-F5344CB8AC3E}">
        <p14:creationId xmlns:p14="http://schemas.microsoft.com/office/powerpoint/2010/main" val="124128709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el und Objek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4" name="Inhaltsplatzhalter 2"/>
          <p:cNvSpPr>
            <a:spLocks noGrp="1"/>
          </p:cNvSpPr>
          <p:nvPr>
            <p:ph idx="1"/>
          </p:nvPr>
        </p:nvSpPr>
        <p:spPr>
          <a:xfrm>
            <a:off x="827088" y="2024063"/>
            <a:ext cx="7593012" cy="2563416"/>
          </a:xfrm>
        </p:spPr>
        <p:txBody>
          <a:bodyPr/>
          <a:lstStyle>
            <a:lvl1pPr>
              <a:spcBef>
                <a:spcPts val="1680"/>
              </a:spcBef>
              <a:buNone/>
              <a:defRPr/>
            </a:lvl1pPr>
          </a:lstStyle>
          <a:p>
            <a:pPr lvl="0"/>
            <a:r>
              <a:rPr lang="de-DE" smtClean="0"/>
              <a:t>Formatvorlagen des Textmasters bearbeiten</a:t>
            </a:r>
          </a:p>
        </p:txBody>
      </p:sp>
      <p:sp>
        <p:nvSpPr>
          <p:cNvPr id="5" name="Rectangle 9"/>
          <p:cNvSpPr>
            <a:spLocks noGrp="1" noChangeArrowheads="1"/>
          </p:cNvSpPr>
          <p:nvPr>
            <p:ph type="ftr" sz="quarter" idx="10"/>
          </p:nvPr>
        </p:nvSpPr>
        <p:spPr>
          <a:ln/>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smtClean="0">
                <a:ln>
                  <a:noFill/>
                </a:ln>
                <a:solidFill>
                  <a:srgbClr val="000000"/>
                </a:solidFill>
                <a:effectLst/>
                <a:uLnTx/>
                <a:uFillTx/>
                <a:latin typeface="Verdana" pitchFamily="34" charset="0"/>
                <a:ea typeface="+mn-ea"/>
                <a:cs typeface="Arial" charset="0"/>
              </a:rPr>
              <a:t>| 50   | LLM Few-Shot Prompting for Automated Indexing | 17.10.2024</a:t>
            </a:r>
            <a:endParaRPr kumimoji="0" lang="de-DE" sz="1000" b="0" i="0" u="none" strike="noStrike" kern="1200" cap="none" spc="0" normalizeH="0" baseline="0" noProof="0">
              <a:ln>
                <a:noFill/>
              </a:ln>
              <a:solidFill>
                <a:srgbClr val="000000"/>
              </a:solidFill>
              <a:effectLst/>
              <a:uLnTx/>
              <a:uFillTx/>
              <a:latin typeface="Verdana" pitchFamily="34" charset="0"/>
              <a:ea typeface="+mn-ea"/>
              <a:cs typeface="Arial" charset="0"/>
            </a:endParaRPr>
          </a:p>
        </p:txBody>
      </p:sp>
    </p:spTree>
    <p:extLst>
      <p:ext uri="{BB962C8B-B14F-4D97-AF65-F5344CB8AC3E}">
        <p14:creationId xmlns:p14="http://schemas.microsoft.com/office/powerpoint/2010/main" val="367643775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itel und zwei Objek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lnSpc>
                <a:spcPts val="3000"/>
              </a:lnSpc>
              <a:defRPr/>
            </a:lvl1pPr>
          </a:lstStyle>
          <a:p>
            <a:r>
              <a:rPr lang="de-DE" smtClean="0"/>
              <a:t>Titelmasterformat durch Klicken bearbeiten</a:t>
            </a:r>
            <a:endParaRPr lang="de-DE" dirty="0"/>
          </a:p>
        </p:txBody>
      </p:sp>
      <p:sp>
        <p:nvSpPr>
          <p:cNvPr id="3" name="Inhaltsplatzhalter 2"/>
          <p:cNvSpPr>
            <a:spLocks noGrp="1"/>
          </p:cNvSpPr>
          <p:nvPr>
            <p:ph sz="half" idx="1"/>
          </p:nvPr>
        </p:nvSpPr>
        <p:spPr>
          <a:xfrm>
            <a:off x="827088" y="2024063"/>
            <a:ext cx="3719512" cy="2563416"/>
          </a:xfrm>
        </p:spPr>
        <p:txBody>
          <a:bodyPr/>
          <a:lstStyle>
            <a:lvl1pPr>
              <a:spcBef>
                <a:spcPts val="1200"/>
              </a:spcBef>
              <a:buNone/>
              <a:defRPr sz="2000"/>
            </a:lvl1pPr>
            <a:lvl2pPr>
              <a:lnSpc>
                <a:spcPts val="2000"/>
              </a:lnSpc>
              <a:defRPr sz="1600"/>
            </a:lvl2pPr>
            <a:lvl3pPr>
              <a:lnSpc>
                <a:spcPts val="2000"/>
              </a:lnSpc>
              <a:defRPr sz="1600"/>
            </a:lvl3pPr>
            <a:lvl4pPr>
              <a:lnSpc>
                <a:spcPts val="2000"/>
              </a:lnSpc>
              <a:defRPr sz="1600"/>
            </a:lvl4pPr>
            <a:lvl5pPr>
              <a:lnSpc>
                <a:spcPts val="2000"/>
              </a:lnSpc>
              <a:defRPr sz="1600"/>
            </a:lvl5pPr>
            <a:lvl6pPr>
              <a:defRPr sz="1800"/>
            </a:lvl6pPr>
            <a:lvl7pPr>
              <a:defRPr sz="1800"/>
            </a:lvl7pPr>
            <a:lvl8pPr>
              <a:defRPr sz="1800"/>
            </a:lvl8pPr>
            <a:lvl9pPr>
              <a:defRPr sz="1800"/>
            </a:lvl9pPr>
          </a:lstStyle>
          <a:p>
            <a:pPr lvl="0"/>
            <a:r>
              <a:rPr lang="de-DE" smtClean="0"/>
              <a:t>Formatvorlagen des Textmasters bearbeiten</a:t>
            </a:r>
          </a:p>
        </p:txBody>
      </p:sp>
      <p:sp>
        <p:nvSpPr>
          <p:cNvPr id="4" name="Inhaltsplatzhalter 3"/>
          <p:cNvSpPr>
            <a:spLocks noGrp="1"/>
          </p:cNvSpPr>
          <p:nvPr>
            <p:ph sz="half" idx="2"/>
          </p:nvPr>
        </p:nvSpPr>
        <p:spPr>
          <a:xfrm>
            <a:off x="4699000" y="2024063"/>
            <a:ext cx="3721100" cy="2563416"/>
          </a:xfrm>
        </p:spPr>
        <p:txBody>
          <a:bodyPr/>
          <a:lstStyle>
            <a:lvl1pPr>
              <a:spcBef>
                <a:spcPts val="1200"/>
              </a:spcBef>
              <a:buNone/>
              <a:defRPr sz="2000"/>
            </a:lvl1pPr>
            <a:lvl2pPr>
              <a:lnSpc>
                <a:spcPts val="2000"/>
              </a:lnSpc>
              <a:defRPr sz="1600"/>
            </a:lvl2pPr>
            <a:lvl3pPr>
              <a:lnSpc>
                <a:spcPts val="2000"/>
              </a:lnSpc>
              <a:defRPr sz="1600"/>
            </a:lvl3pPr>
            <a:lvl4pPr>
              <a:lnSpc>
                <a:spcPts val="2000"/>
              </a:lnSpc>
              <a:defRPr sz="1600"/>
            </a:lvl4pPr>
            <a:lvl5pPr>
              <a:lnSpc>
                <a:spcPts val="2000"/>
              </a:lnSpc>
              <a:defRPr sz="1600"/>
            </a:lvl5pPr>
            <a:lvl6pPr>
              <a:defRPr sz="1800"/>
            </a:lvl6pPr>
            <a:lvl7pPr>
              <a:defRPr sz="1800"/>
            </a:lvl7pPr>
            <a:lvl8pPr>
              <a:defRPr sz="1800"/>
            </a:lvl8pPr>
            <a:lvl9pPr>
              <a:defRPr sz="1800"/>
            </a:lvl9pPr>
          </a:lstStyle>
          <a:p>
            <a:pPr lvl="0"/>
            <a:r>
              <a:rPr lang="de-DE" smtClean="0"/>
              <a:t>Formatvorlagen des Textmasters bearbeiten</a:t>
            </a:r>
          </a:p>
        </p:txBody>
      </p:sp>
      <p:sp>
        <p:nvSpPr>
          <p:cNvPr id="5" name="Rectangle 9"/>
          <p:cNvSpPr>
            <a:spLocks noGrp="1" noChangeArrowheads="1"/>
          </p:cNvSpPr>
          <p:nvPr>
            <p:ph type="ftr" sz="quarter" idx="10"/>
          </p:nvPr>
        </p:nvSpPr>
        <p:spPr>
          <a:ln/>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smtClean="0">
                <a:ln>
                  <a:noFill/>
                </a:ln>
                <a:solidFill>
                  <a:srgbClr val="000000"/>
                </a:solidFill>
                <a:effectLst/>
                <a:uLnTx/>
                <a:uFillTx/>
                <a:latin typeface="Verdana" pitchFamily="34" charset="0"/>
                <a:ea typeface="+mn-ea"/>
                <a:cs typeface="Arial" charset="0"/>
              </a:rPr>
              <a:t>| 50   | LLM Few-Shot Prompting for Automated Indexing | 17.10.2024</a:t>
            </a:r>
            <a:endParaRPr kumimoji="0" lang="de-DE" sz="1000" b="0" i="0" u="none" strike="noStrike" kern="1200" cap="none" spc="0" normalizeH="0" baseline="0" noProof="0">
              <a:ln>
                <a:noFill/>
              </a:ln>
              <a:solidFill>
                <a:srgbClr val="000000"/>
              </a:solidFill>
              <a:effectLst/>
              <a:uLnTx/>
              <a:uFillTx/>
              <a:latin typeface="Verdana" pitchFamily="34" charset="0"/>
              <a:ea typeface="+mn-ea"/>
              <a:cs typeface="Arial" charset="0"/>
            </a:endParaRPr>
          </a:p>
        </p:txBody>
      </p:sp>
    </p:spTree>
    <p:extLst>
      <p:ext uri="{BB962C8B-B14F-4D97-AF65-F5344CB8AC3E}">
        <p14:creationId xmlns:p14="http://schemas.microsoft.com/office/powerpoint/2010/main" val="346276617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pic>
        <p:nvPicPr>
          <p:cNvPr id="4" name="Picture 9" descr="dnb_RGB"/>
          <p:cNvPicPr>
            <a:picLocks noChangeAspect="1" noChangeArrowheads="1"/>
          </p:cNvPicPr>
          <p:nvPr userDrawn="1"/>
        </p:nvPicPr>
        <p:blipFill>
          <a:blip r:embed="rId2" cstate="print"/>
          <a:srcRect/>
          <a:stretch>
            <a:fillRect/>
          </a:stretch>
        </p:blipFill>
        <p:spPr bwMode="auto">
          <a:xfrm>
            <a:off x="7812088" y="216000"/>
            <a:ext cx="1224000" cy="792000"/>
          </a:xfrm>
          <a:prstGeom prst="rect">
            <a:avLst/>
          </a:prstGeom>
          <a:noFill/>
          <a:ln w="9525">
            <a:noFill/>
            <a:miter lim="800000"/>
            <a:headEnd/>
            <a:tailEnd/>
          </a:ln>
        </p:spPr>
      </p:pic>
      <p:sp>
        <p:nvSpPr>
          <p:cNvPr id="19463" name="Rectangle 7"/>
          <p:cNvSpPr>
            <a:spLocks noGrp="1" noChangeArrowheads="1"/>
          </p:cNvSpPr>
          <p:nvPr>
            <p:ph type="ctrTitle"/>
          </p:nvPr>
        </p:nvSpPr>
        <p:spPr>
          <a:xfrm>
            <a:off x="287766" y="2498400"/>
            <a:ext cx="7593012" cy="1296000"/>
          </a:xfrm>
        </p:spPr>
        <p:txBody>
          <a:bodyPr/>
          <a:lstStyle>
            <a:lvl1pPr>
              <a:lnSpc>
                <a:spcPts val="3600"/>
              </a:lnSpc>
              <a:defRPr sz="3200" b="0"/>
            </a:lvl1pPr>
          </a:lstStyle>
          <a:p>
            <a:r>
              <a:rPr lang="de-DE" smtClean="0"/>
              <a:t>Titelmasterformat durch Klicken bearbeiten</a:t>
            </a:r>
            <a:endParaRPr lang="de-DE" dirty="0"/>
          </a:p>
        </p:txBody>
      </p:sp>
      <p:sp>
        <p:nvSpPr>
          <p:cNvPr id="19464" name="Rectangle 8"/>
          <p:cNvSpPr>
            <a:spLocks noGrp="1" noChangeArrowheads="1"/>
          </p:cNvSpPr>
          <p:nvPr>
            <p:ph type="subTitle" idx="1" hasCustomPrompt="1"/>
          </p:nvPr>
        </p:nvSpPr>
        <p:spPr>
          <a:xfrm>
            <a:off x="287766" y="2041200"/>
            <a:ext cx="7593012" cy="385200"/>
          </a:xfrm>
        </p:spPr>
        <p:txBody>
          <a:bodyPr/>
          <a:lstStyle>
            <a:lvl1pPr marL="0" indent="0">
              <a:spcBef>
                <a:spcPts val="0"/>
              </a:spcBef>
              <a:buFont typeface="Verdana" pitchFamily="34" charset="0"/>
              <a:buNone/>
              <a:defRPr sz="2000" baseline="0"/>
            </a:lvl1pPr>
          </a:lstStyle>
          <a:p>
            <a:r>
              <a:rPr lang="de-DE" dirty="0" smtClean="0"/>
              <a:t>Namen durch Klicken und Überschreiben hinzufügen</a:t>
            </a:r>
            <a:endParaRPr lang="de-DE" dirty="0"/>
          </a:p>
        </p:txBody>
      </p:sp>
      <p:sp>
        <p:nvSpPr>
          <p:cNvPr id="5" name="Rectangle 10"/>
          <p:cNvSpPr>
            <a:spLocks noGrp="1" noChangeArrowheads="1"/>
          </p:cNvSpPr>
          <p:nvPr>
            <p:ph type="ftr" sz="quarter" idx="10"/>
          </p:nvPr>
        </p:nvSpPr>
        <p:spPr/>
        <p:txBody>
          <a:bodyPr/>
          <a:lstStyle>
            <a:lvl1pPr>
              <a:defRPr>
                <a:solidFill>
                  <a:schemeClr val="bg2"/>
                </a:solidFill>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1000" b="0" i="0" u="none" strike="noStrike" kern="1200" cap="none" spc="0" normalizeH="0" baseline="0" noProof="0" dirty="0" smtClean="0">
                <a:ln>
                  <a:noFill/>
                </a:ln>
                <a:solidFill>
                  <a:srgbClr val="808080"/>
                </a:solidFill>
                <a:effectLst/>
                <a:uLnTx/>
                <a:uFillTx/>
                <a:latin typeface="Verdana" pitchFamily="34" charset="0"/>
                <a:ea typeface="+mn-ea"/>
                <a:cs typeface="Arial" charset="0"/>
              </a:rPr>
              <a:t>| n      | Thema | TT. Monat JJJJ</a:t>
            </a:r>
            <a:endParaRPr kumimoji="0" lang="de-DE" sz="1000" b="0" i="0" u="none" strike="noStrike" kern="1200" cap="none" spc="0" normalizeH="0" baseline="0" noProof="0" dirty="0">
              <a:ln>
                <a:noFill/>
              </a:ln>
              <a:solidFill>
                <a:srgbClr val="808080"/>
              </a:solidFill>
              <a:effectLst/>
              <a:uLnTx/>
              <a:uFillTx/>
              <a:latin typeface="Verdana" pitchFamily="34" charset="0"/>
              <a:ea typeface="+mn-ea"/>
              <a:cs typeface="Arial" charset="0"/>
            </a:endParaRPr>
          </a:p>
        </p:txBody>
      </p:sp>
    </p:spTree>
    <p:extLst>
      <p:ext uri="{BB962C8B-B14F-4D97-AF65-F5344CB8AC3E}">
        <p14:creationId xmlns:p14="http://schemas.microsoft.com/office/powerpoint/2010/main" val="9702921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haltsverzeichnis">
    <p:spTree>
      <p:nvGrpSpPr>
        <p:cNvPr id="1" name=""/>
        <p:cNvGrpSpPr/>
        <p:nvPr/>
      </p:nvGrpSpPr>
      <p:grpSpPr>
        <a:xfrm>
          <a:off x="0" y="0"/>
          <a:ext cx="0" cy="0"/>
          <a:chOff x="0" y="0"/>
          <a:chExt cx="0" cy="0"/>
        </a:xfrm>
      </p:grpSpPr>
      <p:sp>
        <p:nvSpPr>
          <p:cNvPr id="6" name="Rectangle 10"/>
          <p:cNvSpPr>
            <a:spLocks noGrp="1" noChangeArrowheads="1"/>
          </p:cNvSpPr>
          <p:nvPr>
            <p:ph type="ftr" sz="quarter" idx="10"/>
          </p:nvPr>
        </p:nvSpPr>
        <p:spPr>
          <a:xfrm>
            <a:off x="532800" y="410400"/>
            <a:ext cx="7020000" cy="153888"/>
          </a:xfrm>
        </p:spPr>
        <p:txBody>
          <a:bodyPr/>
          <a:lstStyle>
            <a:lvl1pPr>
              <a:defRPr>
                <a:solidFill>
                  <a:schemeClr val="bg2"/>
                </a:solidFill>
              </a:defRPr>
            </a:lvl1pPr>
          </a:lstStyle>
          <a:p>
            <a:pPr>
              <a:defRPr/>
            </a:pPr>
            <a:endParaRPr lang="de-DE" dirty="0"/>
          </a:p>
        </p:txBody>
      </p:sp>
      <p:sp>
        <p:nvSpPr>
          <p:cNvPr id="5" name="Titel 1"/>
          <p:cNvSpPr>
            <a:spLocks noGrp="1"/>
          </p:cNvSpPr>
          <p:nvPr>
            <p:ph type="title"/>
          </p:nvPr>
        </p:nvSpPr>
        <p:spPr>
          <a:xfrm>
            <a:off x="288000" y="1218086"/>
            <a:ext cx="8460000" cy="777600"/>
          </a:xfrm>
        </p:spPr>
        <p:txBody>
          <a:bodyPr/>
          <a:lstStyle>
            <a:lvl1pPr>
              <a:lnSpc>
                <a:spcPts val="3000"/>
              </a:lnSpc>
              <a:defRPr b="0"/>
            </a:lvl1pPr>
          </a:lstStyle>
          <a:p>
            <a:r>
              <a:rPr lang="de-DE"/>
              <a:t>Titelmasterformat durch Klicken bearbeiten</a:t>
            </a:r>
            <a:endParaRPr lang="de-DE" dirty="0"/>
          </a:p>
        </p:txBody>
      </p:sp>
      <p:sp>
        <p:nvSpPr>
          <p:cNvPr id="8" name="Inhaltsplatzhalter 2"/>
          <p:cNvSpPr>
            <a:spLocks noGrp="1"/>
          </p:cNvSpPr>
          <p:nvPr>
            <p:ph idx="1"/>
          </p:nvPr>
        </p:nvSpPr>
        <p:spPr>
          <a:xfrm>
            <a:off x="288000" y="2016000"/>
            <a:ext cx="8460000" cy="2754000"/>
          </a:xfrm>
        </p:spPr>
        <p:txBody>
          <a:bodyPr/>
          <a:lstStyle>
            <a:lvl1pPr marL="514350" indent="-514350">
              <a:lnSpc>
                <a:spcPts val="3000"/>
              </a:lnSpc>
              <a:spcBef>
                <a:spcPts val="1680"/>
              </a:spcBef>
              <a:buFont typeface="+mj-lt"/>
              <a:buAutoNum type="arabicPeriod"/>
              <a:defRPr sz="2600" b="1"/>
            </a:lvl1pPr>
            <a:lvl2pPr marL="1179512" indent="-457200">
              <a:lnSpc>
                <a:spcPts val="2400"/>
              </a:lnSpc>
              <a:spcBef>
                <a:spcPts val="300"/>
              </a:spcBef>
              <a:buFont typeface="+mj-lt"/>
              <a:buAutoNum type="arabicPeriod"/>
              <a:defRPr sz="2000" b="1"/>
            </a:lvl2pPr>
            <a:lvl3pPr marL="1533525" indent="-457200">
              <a:lnSpc>
                <a:spcPts val="2400"/>
              </a:lnSpc>
              <a:spcBef>
                <a:spcPts val="300"/>
              </a:spcBef>
              <a:buFont typeface="+mj-lt"/>
              <a:buAutoNum type="arabicPeriod"/>
              <a:defRPr sz="2000" b="1"/>
            </a:lvl3pPr>
            <a:lvl4pPr marL="1798637" indent="-457200">
              <a:lnSpc>
                <a:spcPts val="2400"/>
              </a:lnSpc>
              <a:spcBef>
                <a:spcPts val="300"/>
              </a:spcBef>
              <a:buFont typeface="+mj-lt"/>
              <a:buAutoNum type="arabicPeriod"/>
              <a:defRPr sz="2000" b="1"/>
            </a:lvl4pPr>
            <a:lvl5pPr marL="2071687" indent="-457200">
              <a:lnSpc>
                <a:spcPts val="2400"/>
              </a:lnSpc>
              <a:spcBef>
                <a:spcPts val="300"/>
              </a:spcBef>
              <a:buFont typeface="+mj-lt"/>
              <a:buAutoNum type="arabicPeriod"/>
              <a:defRPr sz="2000" b="1"/>
            </a:lvl5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de-DE"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Inhaltsverzeichnis">
    <p:spTree>
      <p:nvGrpSpPr>
        <p:cNvPr id="1" name=""/>
        <p:cNvGrpSpPr/>
        <p:nvPr/>
      </p:nvGrpSpPr>
      <p:grpSpPr>
        <a:xfrm>
          <a:off x="0" y="0"/>
          <a:ext cx="0" cy="0"/>
          <a:chOff x="0" y="0"/>
          <a:chExt cx="0" cy="0"/>
        </a:xfrm>
      </p:grpSpPr>
      <p:sp>
        <p:nvSpPr>
          <p:cNvPr id="6" name="Rectangle 10"/>
          <p:cNvSpPr>
            <a:spLocks noGrp="1" noChangeArrowheads="1"/>
          </p:cNvSpPr>
          <p:nvPr>
            <p:ph type="ftr" sz="quarter" idx="10"/>
          </p:nvPr>
        </p:nvSpPr>
        <p:spPr>
          <a:xfrm>
            <a:off x="532800" y="410400"/>
            <a:ext cx="7020000" cy="153888"/>
          </a:xfrm>
        </p:spPr>
        <p:txBody>
          <a:bodyPr/>
          <a:lstStyle>
            <a:lvl1pPr>
              <a:defRPr>
                <a:solidFill>
                  <a:schemeClr val="bg2"/>
                </a:solidFill>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1000" b="0" i="0" u="none" strike="noStrike" kern="1200" cap="none" spc="0" normalizeH="0" baseline="0" noProof="0" dirty="0" smtClean="0">
                <a:ln>
                  <a:noFill/>
                </a:ln>
                <a:solidFill>
                  <a:srgbClr val="808080"/>
                </a:solidFill>
                <a:effectLst/>
                <a:uLnTx/>
                <a:uFillTx/>
                <a:latin typeface="Verdana" pitchFamily="34" charset="0"/>
                <a:ea typeface="+mn-ea"/>
                <a:cs typeface="Arial" charset="0"/>
              </a:rPr>
              <a:t>| n      | Thema | TT. Monat JJJJ</a:t>
            </a:r>
            <a:endParaRPr kumimoji="0" lang="de-DE" sz="1000" b="0" i="0" u="none" strike="noStrike" kern="1200" cap="none" spc="0" normalizeH="0" baseline="0" noProof="0" dirty="0">
              <a:ln>
                <a:noFill/>
              </a:ln>
              <a:solidFill>
                <a:srgbClr val="808080"/>
              </a:solidFill>
              <a:effectLst/>
              <a:uLnTx/>
              <a:uFillTx/>
              <a:latin typeface="Verdana" pitchFamily="34" charset="0"/>
              <a:ea typeface="+mn-ea"/>
              <a:cs typeface="Arial" charset="0"/>
            </a:endParaRPr>
          </a:p>
        </p:txBody>
      </p:sp>
      <p:sp>
        <p:nvSpPr>
          <p:cNvPr id="5" name="Titel 1"/>
          <p:cNvSpPr>
            <a:spLocks noGrp="1"/>
          </p:cNvSpPr>
          <p:nvPr>
            <p:ph type="title"/>
          </p:nvPr>
        </p:nvSpPr>
        <p:spPr>
          <a:xfrm>
            <a:off x="288000" y="1218086"/>
            <a:ext cx="8460000" cy="777600"/>
          </a:xfrm>
        </p:spPr>
        <p:txBody>
          <a:bodyPr/>
          <a:lstStyle>
            <a:lvl1pPr>
              <a:lnSpc>
                <a:spcPts val="3000"/>
              </a:lnSpc>
              <a:defRPr b="0"/>
            </a:lvl1pPr>
          </a:lstStyle>
          <a:p>
            <a:r>
              <a:rPr lang="de-DE" smtClean="0"/>
              <a:t>Titelmasterformat durch Klicken bearbeiten</a:t>
            </a:r>
            <a:endParaRPr lang="de-DE" dirty="0"/>
          </a:p>
        </p:txBody>
      </p:sp>
      <p:sp>
        <p:nvSpPr>
          <p:cNvPr id="8" name="Inhaltsplatzhalter 2"/>
          <p:cNvSpPr>
            <a:spLocks noGrp="1"/>
          </p:cNvSpPr>
          <p:nvPr>
            <p:ph idx="1"/>
          </p:nvPr>
        </p:nvSpPr>
        <p:spPr>
          <a:xfrm>
            <a:off x="288000" y="2016000"/>
            <a:ext cx="8460000" cy="2754000"/>
          </a:xfrm>
        </p:spPr>
        <p:txBody>
          <a:bodyPr/>
          <a:lstStyle>
            <a:lvl1pPr marL="514350" indent="-514350">
              <a:lnSpc>
                <a:spcPts val="3000"/>
              </a:lnSpc>
              <a:spcBef>
                <a:spcPts val="1680"/>
              </a:spcBef>
              <a:buFont typeface="+mj-lt"/>
              <a:buAutoNum type="arabicPeriod"/>
              <a:defRPr sz="2600" b="1"/>
            </a:lvl1pPr>
            <a:lvl2pPr marL="1179512" indent="-457200">
              <a:lnSpc>
                <a:spcPts val="2400"/>
              </a:lnSpc>
              <a:spcBef>
                <a:spcPts val="300"/>
              </a:spcBef>
              <a:buFont typeface="+mj-lt"/>
              <a:buAutoNum type="arabicPeriod"/>
              <a:defRPr sz="2000" b="1"/>
            </a:lvl2pPr>
            <a:lvl3pPr marL="1533525" indent="-457200">
              <a:lnSpc>
                <a:spcPts val="2400"/>
              </a:lnSpc>
              <a:spcBef>
                <a:spcPts val="300"/>
              </a:spcBef>
              <a:buFont typeface="+mj-lt"/>
              <a:buAutoNum type="arabicPeriod"/>
              <a:defRPr sz="2000" b="1"/>
            </a:lvl3pPr>
            <a:lvl4pPr marL="1798637" indent="-457200">
              <a:lnSpc>
                <a:spcPts val="2400"/>
              </a:lnSpc>
              <a:spcBef>
                <a:spcPts val="300"/>
              </a:spcBef>
              <a:buFont typeface="+mj-lt"/>
              <a:buAutoNum type="arabicPeriod"/>
              <a:defRPr sz="2000" b="1"/>
            </a:lvl4pPr>
            <a:lvl5pPr marL="2071687" indent="-457200">
              <a:lnSpc>
                <a:spcPts val="2400"/>
              </a:lnSpc>
              <a:spcBef>
                <a:spcPts val="300"/>
              </a:spcBef>
              <a:buFont typeface="+mj-lt"/>
              <a:buAutoNum type="arabicPeriod"/>
              <a:defRPr sz="2000" b="1"/>
            </a:lvl5p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Tree>
    <p:extLst>
      <p:ext uri="{BB962C8B-B14F-4D97-AF65-F5344CB8AC3E}">
        <p14:creationId xmlns:p14="http://schemas.microsoft.com/office/powerpoint/2010/main" val="154941465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el und Aufzählung">
    <p:spTree>
      <p:nvGrpSpPr>
        <p:cNvPr id="1" name=""/>
        <p:cNvGrpSpPr/>
        <p:nvPr/>
      </p:nvGrpSpPr>
      <p:grpSpPr>
        <a:xfrm>
          <a:off x="0" y="0"/>
          <a:ext cx="0" cy="0"/>
          <a:chOff x="0" y="0"/>
          <a:chExt cx="0" cy="0"/>
        </a:xfrm>
      </p:grpSpPr>
      <p:sp>
        <p:nvSpPr>
          <p:cNvPr id="4" name="Rectangle 9"/>
          <p:cNvSpPr>
            <a:spLocks noGrp="1" noChangeArrowheads="1"/>
          </p:cNvSpPr>
          <p:nvPr>
            <p:ph type="ftr" sz="quarter" idx="10"/>
          </p:nvPr>
        </p:nvSpPr>
        <p:spPr>
          <a:ln/>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1000" b="0" i="0" u="none" strike="noStrike" kern="1200" cap="none" spc="0" normalizeH="0" baseline="0" noProof="0">
                <a:ln>
                  <a:noFill/>
                </a:ln>
                <a:solidFill>
                  <a:srgbClr val="808080"/>
                </a:solidFill>
                <a:effectLst/>
                <a:uLnTx/>
                <a:uFillTx/>
                <a:latin typeface="Verdana" pitchFamily="34" charset="0"/>
                <a:ea typeface="+mn-ea"/>
                <a:cs typeface="Arial" charset="0"/>
              </a:rPr>
              <a:t>| n      | Thema | TT. Monat JJJJ</a:t>
            </a:r>
          </a:p>
        </p:txBody>
      </p:sp>
      <p:sp>
        <p:nvSpPr>
          <p:cNvPr id="5" name="Inhaltsplatzhalter 2"/>
          <p:cNvSpPr>
            <a:spLocks noGrp="1"/>
          </p:cNvSpPr>
          <p:nvPr>
            <p:ph idx="1"/>
          </p:nvPr>
        </p:nvSpPr>
        <p:spPr>
          <a:xfrm>
            <a:off x="288000" y="2016000"/>
            <a:ext cx="8460000" cy="2754000"/>
          </a:xfrm>
        </p:spPr>
        <p:txBody>
          <a:bodyPr/>
          <a:lstStyle>
            <a:lvl1pPr>
              <a:spcBef>
                <a:spcPts val="900"/>
              </a:spcBef>
              <a:defRPr lang="de-DE" dirty="0" smtClean="0"/>
            </a:lvl1pPr>
            <a:lvl2pPr>
              <a:lnSpc>
                <a:spcPts val="2000"/>
              </a:lnSpc>
              <a:spcBef>
                <a:spcPts val="300"/>
              </a:spcBef>
              <a:defRPr lang="de-DE" sz="1600" dirty="0" smtClean="0"/>
            </a:lvl2pPr>
            <a:lvl3pPr>
              <a:lnSpc>
                <a:spcPts val="2000"/>
              </a:lnSpc>
              <a:spcBef>
                <a:spcPts val="300"/>
              </a:spcBef>
              <a:defRPr lang="de-DE" sz="1600" dirty="0" smtClean="0"/>
            </a:lvl3pPr>
            <a:lvl4pPr>
              <a:lnSpc>
                <a:spcPts val="2000"/>
              </a:lnSpc>
              <a:spcBef>
                <a:spcPts val="300"/>
              </a:spcBef>
              <a:defRPr lang="de-DE" sz="1600" dirty="0" smtClean="0"/>
            </a:lvl4pPr>
            <a:lvl5pPr>
              <a:lnSpc>
                <a:spcPts val="2000"/>
              </a:lnSpc>
              <a:spcBef>
                <a:spcPts val="300"/>
              </a:spcBef>
              <a:defRPr lang="de-DE" sz="1600" dirty="0"/>
            </a:lvl5p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6" name="Titel 1"/>
          <p:cNvSpPr>
            <a:spLocks noGrp="1"/>
          </p:cNvSpPr>
          <p:nvPr>
            <p:ph type="title"/>
          </p:nvPr>
        </p:nvSpPr>
        <p:spPr>
          <a:xfrm>
            <a:off x="288000" y="1080000"/>
            <a:ext cx="8460000" cy="777600"/>
          </a:xfrm>
        </p:spPr>
        <p:txBody>
          <a:bodyPr/>
          <a:lstStyle>
            <a:lvl1pPr>
              <a:lnSpc>
                <a:spcPts val="3000"/>
              </a:lnSpc>
              <a:defRPr/>
            </a:lvl1pPr>
          </a:lstStyle>
          <a:p>
            <a:r>
              <a:rPr lang="de-DE" smtClean="0"/>
              <a:t>Titelmasterformat durch Klicken bearbeiten</a:t>
            </a:r>
            <a:endParaRPr lang="de-DE" dirty="0"/>
          </a:p>
        </p:txBody>
      </p:sp>
    </p:spTree>
    <p:extLst>
      <p:ext uri="{BB962C8B-B14F-4D97-AF65-F5344CB8AC3E}">
        <p14:creationId xmlns:p14="http://schemas.microsoft.com/office/powerpoint/2010/main" val="144766462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el und zwei Aufzählungen">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288000" y="2016000"/>
            <a:ext cx="4140000" cy="2754000"/>
          </a:xfrm>
        </p:spPr>
        <p:txBody>
          <a:bodyPr/>
          <a:lstStyle>
            <a:lvl1pPr>
              <a:lnSpc>
                <a:spcPts val="2400"/>
              </a:lnSpc>
              <a:spcBef>
                <a:spcPts val="900"/>
              </a:spcBef>
              <a:defRPr sz="2000"/>
            </a:lvl1pPr>
            <a:lvl2pPr>
              <a:lnSpc>
                <a:spcPts val="2000"/>
              </a:lnSpc>
              <a:spcBef>
                <a:spcPts val="300"/>
              </a:spcBef>
              <a:defRPr sz="1600"/>
            </a:lvl2pPr>
            <a:lvl3pPr>
              <a:lnSpc>
                <a:spcPts val="2000"/>
              </a:lnSpc>
              <a:spcBef>
                <a:spcPts val="300"/>
              </a:spcBef>
              <a:defRPr sz="1600"/>
            </a:lvl3pPr>
            <a:lvl4pPr>
              <a:lnSpc>
                <a:spcPts val="2000"/>
              </a:lnSpc>
              <a:spcBef>
                <a:spcPts val="300"/>
              </a:spcBef>
              <a:defRPr sz="1600"/>
            </a:lvl4pPr>
            <a:lvl5pPr>
              <a:lnSpc>
                <a:spcPts val="2000"/>
              </a:lnSpc>
              <a:spcBef>
                <a:spcPts val="300"/>
              </a:spcBef>
              <a:defRPr sz="1600"/>
            </a:lvl5pPr>
            <a:lvl6pPr>
              <a:defRPr sz="1800"/>
            </a:lvl6pPr>
            <a:lvl7pPr>
              <a:defRPr sz="1800"/>
            </a:lvl7pPr>
            <a:lvl8pPr>
              <a:defRPr sz="1800"/>
            </a:lvl8pPr>
            <a:lvl9pPr>
              <a:defRPr sz="1800"/>
            </a:lvl9p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4" name="Inhaltsplatzhalter 3"/>
          <p:cNvSpPr>
            <a:spLocks noGrp="1"/>
          </p:cNvSpPr>
          <p:nvPr>
            <p:ph sz="half" idx="2"/>
          </p:nvPr>
        </p:nvSpPr>
        <p:spPr>
          <a:xfrm>
            <a:off x="4608000" y="2016000"/>
            <a:ext cx="4140000" cy="2754000"/>
          </a:xfrm>
        </p:spPr>
        <p:txBody>
          <a:bodyPr/>
          <a:lstStyle>
            <a:lvl1pPr>
              <a:lnSpc>
                <a:spcPts val="2400"/>
              </a:lnSpc>
              <a:spcBef>
                <a:spcPts val="900"/>
              </a:spcBef>
              <a:defRPr lang="de-DE" sz="2000" dirty="0" smtClean="0">
                <a:solidFill>
                  <a:schemeClr val="tx1"/>
                </a:solidFill>
                <a:latin typeface="+mn-lt"/>
                <a:ea typeface="+mn-ea"/>
                <a:cs typeface="+mn-cs"/>
              </a:defRPr>
            </a:lvl1pPr>
            <a:lvl2pPr>
              <a:lnSpc>
                <a:spcPts val="2000"/>
              </a:lnSpc>
              <a:spcBef>
                <a:spcPts val="300"/>
              </a:spcBef>
              <a:defRPr sz="1600"/>
            </a:lvl2pPr>
            <a:lvl3pPr>
              <a:lnSpc>
                <a:spcPts val="2000"/>
              </a:lnSpc>
              <a:spcBef>
                <a:spcPts val="300"/>
              </a:spcBef>
              <a:defRPr sz="1600"/>
            </a:lvl3pPr>
            <a:lvl4pPr>
              <a:lnSpc>
                <a:spcPts val="2000"/>
              </a:lnSpc>
              <a:spcBef>
                <a:spcPts val="300"/>
              </a:spcBef>
              <a:defRPr sz="1600"/>
            </a:lvl4pPr>
            <a:lvl5pPr>
              <a:lnSpc>
                <a:spcPts val="2000"/>
              </a:lnSpc>
              <a:spcBef>
                <a:spcPts val="300"/>
              </a:spcBef>
              <a:defRPr sz="1600"/>
            </a:lvl5pPr>
            <a:lvl6pPr>
              <a:defRPr sz="1800"/>
            </a:lvl6pPr>
            <a:lvl7pPr>
              <a:defRPr sz="1800"/>
            </a:lvl7pPr>
            <a:lvl8pPr>
              <a:defRPr sz="1800"/>
            </a:lvl8pPr>
            <a:lvl9pPr>
              <a:defRPr sz="1800"/>
            </a:lvl9p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5" name="Rectangle 9"/>
          <p:cNvSpPr>
            <a:spLocks noGrp="1" noChangeArrowheads="1"/>
          </p:cNvSpPr>
          <p:nvPr>
            <p:ph type="ftr" sz="quarter" idx="10"/>
          </p:nvPr>
        </p:nvSpPr>
        <p:spPr>
          <a:ln/>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1000" b="0" i="0" u="none" strike="noStrike" kern="1200" cap="none" spc="0" normalizeH="0" baseline="0" noProof="0">
                <a:ln>
                  <a:noFill/>
                </a:ln>
                <a:solidFill>
                  <a:srgbClr val="808080"/>
                </a:solidFill>
                <a:effectLst/>
                <a:uLnTx/>
                <a:uFillTx/>
                <a:latin typeface="Verdana" pitchFamily="34" charset="0"/>
                <a:ea typeface="+mn-ea"/>
                <a:cs typeface="Arial" charset="0"/>
              </a:rPr>
              <a:t>| n      | Thema | TT. Monat JJJJ</a:t>
            </a:r>
          </a:p>
        </p:txBody>
      </p:sp>
      <p:sp>
        <p:nvSpPr>
          <p:cNvPr id="6" name="Titel 1"/>
          <p:cNvSpPr>
            <a:spLocks noGrp="1"/>
          </p:cNvSpPr>
          <p:nvPr>
            <p:ph type="title"/>
          </p:nvPr>
        </p:nvSpPr>
        <p:spPr>
          <a:xfrm>
            <a:off x="288000" y="1080000"/>
            <a:ext cx="8460000" cy="777600"/>
          </a:xfrm>
        </p:spPr>
        <p:txBody>
          <a:bodyPr/>
          <a:lstStyle>
            <a:lvl1pPr>
              <a:lnSpc>
                <a:spcPts val="3000"/>
              </a:lnSpc>
              <a:defRPr/>
            </a:lvl1pPr>
          </a:lstStyle>
          <a:p>
            <a:r>
              <a:rPr lang="de-DE" smtClean="0"/>
              <a:t>Titelmasterformat durch Klicken bearbeiten</a:t>
            </a:r>
            <a:endParaRPr lang="de-DE" dirty="0"/>
          </a:p>
        </p:txBody>
      </p:sp>
    </p:spTree>
    <p:extLst>
      <p:ext uri="{BB962C8B-B14F-4D97-AF65-F5344CB8AC3E}">
        <p14:creationId xmlns:p14="http://schemas.microsoft.com/office/powerpoint/2010/main" val="343942712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3" name="Rectangle 9"/>
          <p:cNvSpPr>
            <a:spLocks noGrp="1" noChangeArrowheads="1"/>
          </p:cNvSpPr>
          <p:nvPr>
            <p:ph type="ftr" sz="quarter" idx="10"/>
          </p:nvPr>
        </p:nvSpPr>
        <p:spPr>
          <a:ln/>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1000" b="0" i="0" u="none" strike="noStrike" kern="1200" cap="none" spc="0" normalizeH="0" baseline="0" noProof="0">
                <a:ln>
                  <a:noFill/>
                </a:ln>
                <a:solidFill>
                  <a:srgbClr val="808080"/>
                </a:solidFill>
                <a:effectLst/>
                <a:uLnTx/>
                <a:uFillTx/>
                <a:latin typeface="Verdana" pitchFamily="34" charset="0"/>
                <a:ea typeface="+mn-ea"/>
                <a:cs typeface="Arial" charset="0"/>
              </a:rPr>
              <a:t>| n      | Thema | TT. Monat JJJJ</a:t>
            </a:r>
          </a:p>
        </p:txBody>
      </p:sp>
      <p:sp>
        <p:nvSpPr>
          <p:cNvPr id="4" name="Titel 1"/>
          <p:cNvSpPr>
            <a:spLocks noGrp="1"/>
          </p:cNvSpPr>
          <p:nvPr>
            <p:ph type="title"/>
          </p:nvPr>
        </p:nvSpPr>
        <p:spPr>
          <a:xfrm>
            <a:off x="288000" y="1080000"/>
            <a:ext cx="8460000" cy="777600"/>
          </a:xfrm>
        </p:spPr>
        <p:txBody>
          <a:bodyPr/>
          <a:lstStyle>
            <a:lvl1pPr>
              <a:lnSpc>
                <a:spcPts val="3000"/>
              </a:lnSpc>
              <a:defRPr/>
            </a:lvl1pPr>
          </a:lstStyle>
          <a:p>
            <a:r>
              <a:rPr lang="de-DE" smtClean="0"/>
              <a:t>Titelmasterformat durch Klicken bearbeiten</a:t>
            </a:r>
            <a:endParaRPr lang="de-DE" dirty="0"/>
          </a:p>
        </p:txBody>
      </p:sp>
    </p:spTree>
    <p:extLst>
      <p:ext uri="{BB962C8B-B14F-4D97-AF65-F5344CB8AC3E}">
        <p14:creationId xmlns:p14="http://schemas.microsoft.com/office/powerpoint/2010/main" val="209397385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Leer_mitLogo">
    <p:spTree>
      <p:nvGrpSpPr>
        <p:cNvPr id="1" name=""/>
        <p:cNvGrpSpPr/>
        <p:nvPr/>
      </p:nvGrpSpPr>
      <p:grpSpPr>
        <a:xfrm>
          <a:off x="0" y="0"/>
          <a:ext cx="0" cy="0"/>
          <a:chOff x="0" y="0"/>
          <a:chExt cx="0" cy="0"/>
        </a:xfrm>
      </p:grpSpPr>
      <p:sp>
        <p:nvSpPr>
          <p:cNvPr id="2" name="Rectangle 9"/>
          <p:cNvSpPr>
            <a:spLocks noGrp="1" noChangeArrowheads="1"/>
          </p:cNvSpPr>
          <p:nvPr>
            <p:ph type="ftr" sz="quarter" idx="10"/>
          </p:nvPr>
        </p:nvSpPr>
        <p:spPr>
          <a:ln/>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1000" b="0" i="0" u="none" strike="noStrike" kern="1200" cap="none" spc="0" normalizeH="0" baseline="0" noProof="0">
                <a:ln>
                  <a:noFill/>
                </a:ln>
                <a:solidFill>
                  <a:srgbClr val="808080"/>
                </a:solidFill>
                <a:effectLst/>
                <a:uLnTx/>
                <a:uFillTx/>
                <a:latin typeface="Verdana" pitchFamily="34" charset="0"/>
                <a:ea typeface="+mn-ea"/>
                <a:cs typeface="Arial" charset="0"/>
              </a:rPr>
              <a:t>| n      | Thema | TT. Monat JJJJ</a:t>
            </a:r>
          </a:p>
        </p:txBody>
      </p:sp>
    </p:spTree>
    <p:extLst>
      <p:ext uri="{BB962C8B-B14F-4D97-AF65-F5344CB8AC3E}">
        <p14:creationId xmlns:p14="http://schemas.microsoft.com/office/powerpoint/2010/main" val="93498798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blank" preserve="1">
  <p:cSld name="Leer">
    <p:spTree>
      <p:nvGrpSpPr>
        <p:cNvPr id="1" name=""/>
        <p:cNvGrpSpPr/>
        <p:nvPr/>
      </p:nvGrpSpPr>
      <p:grpSpPr>
        <a:xfrm>
          <a:off x="0" y="0"/>
          <a:ext cx="0" cy="0"/>
          <a:chOff x="0" y="0"/>
          <a:chExt cx="0" cy="0"/>
        </a:xfrm>
      </p:grpSpPr>
      <p:sp>
        <p:nvSpPr>
          <p:cNvPr id="2" name="Rectangle 9"/>
          <p:cNvSpPr>
            <a:spLocks noGrp="1" noChangeArrowheads="1"/>
          </p:cNvSpPr>
          <p:nvPr>
            <p:ph type="ftr" sz="quarter" idx="10"/>
          </p:nvPr>
        </p:nvSpPr>
        <p:spPr>
          <a:ln/>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1000" b="0" i="0" u="none" strike="noStrike" kern="1200" cap="none" spc="0" normalizeH="0" baseline="0" noProof="0">
                <a:ln>
                  <a:noFill/>
                </a:ln>
                <a:solidFill>
                  <a:srgbClr val="808080"/>
                </a:solidFill>
                <a:effectLst/>
                <a:uLnTx/>
                <a:uFillTx/>
                <a:latin typeface="Verdana" pitchFamily="34" charset="0"/>
                <a:ea typeface="+mn-ea"/>
                <a:cs typeface="Arial" charset="0"/>
              </a:rPr>
              <a:t>| n      | Thema | TT. Monat JJJJ</a:t>
            </a:r>
          </a:p>
        </p:txBody>
      </p:sp>
    </p:spTree>
    <p:extLst>
      <p:ext uri="{BB962C8B-B14F-4D97-AF65-F5344CB8AC3E}">
        <p14:creationId xmlns:p14="http://schemas.microsoft.com/office/powerpoint/2010/main" val="150886631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el und Objekt">
    <p:spTree>
      <p:nvGrpSpPr>
        <p:cNvPr id="1" name=""/>
        <p:cNvGrpSpPr/>
        <p:nvPr/>
      </p:nvGrpSpPr>
      <p:grpSpPr>
        <a:xfrm>
          <a:off x="0" y="0"/>
          <a:ext cx="0" cy="0"/>
          <a:chOff x="0" y="0"/>
          <a:chExt cx="0" cy="0"/>
        </a:xfrm>
      </p:grpSpPr>
      <p:sp>
        <p:nvSpPr>
          <p:cNvPr id="5" name="Rectangle 9"/>
          <p:cNvSpPr>
            <a:spLocks noGrp="1" noChangeArrowheads="1"/>
          </p:cNvSpPr>
          <p:nvPr>
            <p:ph type="ftr" sz="quarter" idx="10"/>
          </p:nvPr>
        </p:nvSpPr>
        <p:spPr>
          <a:ln/>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1000" b="0" i="0" u="none" strike="noStrike" kern="1200" cap="none" spc="0" normalizeH="0" baseline="0" noProof="0">
                <a:ln>
                  <a:noFill/>
                </a:ln>
                <a:solidFill>
                  <a:srgbClr val="808080"/>
                </a:solidFill>
                <a:effectLst/>
                <a:uLnTx/>
                <a:uFillTx/>
                <a:latin typeface="Verdana" pitchFamily="34" charset="0"/>
                <a:ea typeface="+mn-ea"/>
                <a:cs typeface="Arial" charset="0"/>
              </a:rPr>
              <a:t>| n      | Thema | TT. Monat JJJJ</a:t>
            </a:r>
          </a:p>
        </p:txBody>
      </p:sp>
      <p:sp>
        <p:nvSpPr>
          <p:cNvPr id="7" name="Titel 1"/>
          <p:cNvSpPr>
            <a:spLocks noGrp="1"/>
          </p:cNvSpPr>
          <p:nvPr>
            <p:ph type="title"/>
          </p:nvPr>
        </p:nvSpPr>
        <p:spPr>
          <a:xfrm>
            <a:off x="288000" y="1080000"/>
            <a:ext cx="8460000" cy="777600"/>
          </a:xfrm>
        </p:spPr>
        <p:txBody>
          <a:bodyPr/>
          <a:lstStyle>
            <a:lvl1pPr>
              <a:lnSpc>
                <a:spcPts val="3000"/>
              </a:lnSpc>
              <a:defRPr/>
            </a:lvl1pPr>
          </a:lstStyle>
          <a:p>
            <a:r>
              <a:rPr lang="de-DE" smtClean="0"/>
              <a:t>Titelmasterformat durch Klicken bearbeiten</a:t>
            </a:r>
            <a:endParaRPr lang="de-DE" dirty="0"/>
          </a:p>
        </p:txBody>
      </p:sp>
      <p:sp>
        <p:nvSpPr>
          <p:cNvPr id="8" name="Inhaltsplatzhalter 2"/>
          <p:cNvSpPr>
            <a:spLocks noGrp="1"/>
          </p:cNvSpPr>
          <p:nvPr>
            <p:ph idx="1"/>
          </p:nvPr>
        </p:nvSpPr>
        <p:spPr>
          <a:xfrm>
            <a:off x="288000" y="2016000"/>
            <a:ext cx="8460000" cy="2754000"/>
          </a:xfrm>
        </p:spPr>
        <p:txBody>
          <a:bodyPr/>
          <a:lstStyle>
            <a:lvl1pPr>
              <a:spcBef>
                <a:spcPts val="900"/>
              </a:spcBef>
              <a:buNone/>
              <a:defRPr/>
            </a:lvl1pPr>
          </a:lstStyle>
          <a:p>
            <a:pPr lvl="0"/>
            <a:r>
              <a:rPr lang="de-DE" smtClean="0"/>
              <a:t>Formatvorlagen des Textmasters bearbeiten</a:t>
            </a:r>
          </a:p>
        </p:txBody>
      </p:sp>
    </p:spTree>
    <p:extLst>
      <p:ext uri="{BB962C8B-B14F-4D97-AF65-F5344CB8AC3E}">
        <p14:creationId xmlns:p14="http://schemas.microsoft.com/office/powerpoint/2010/main" val="117336048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el und zwei Objek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288000" y="2016000"/>
            <a:ext cx="4140000" cy="2754000"/>
          </a:xfrm>
        </p:spPr>
        <p:txBody>
          <a:bodyPr/>
          <a:lstStyle>
            <a:lvl1pPr>
              <a:spcBef>
                <a:spcPts val="900"/>
              </a:spcBef>
              <a:buNone/>
              <a:defRPr sz="2000"/>
            </a:lvl1pPr>
            <a:lvl2pPr>
              <a:lnSpc>
                <a:spcPts val="2000"/>
              </a:lnSpc>
              <a:defRPr sz="1600"/>
            </a:lvl2pPr>
            <a:lvl3pPr>
              <a:lnSpc>
                <a:spcPts val="2000"/>
              </a:lnSpc>
              <a:defRPr sz="1600"/>
            </a:lvl3pPr>
            <a:lvl4pPr>
              <a:lnSpc>
                <a:spcPts val="2000"/>
              </a:lnSpc>
              <a:defRPr sz="1600"/>
            </a:lvl4pPr>
            <a:lvl5pPr>
              <a:lnSpc>
                <a:spcPts val="2000"/>
              </a:lnSpc>
              <a:defRPr sz="1600"/>
            </a:lvl5pPr>
            <a:lvl6pPr>
              <a:defRPr sz="1800"/>
            </a:lvl6pPr>
            <a:lvl7pPr>
              <a:defRPr sz="1800"/>
            </a:lvl7pPr>
            <a:lvl8pPr>
              <a:defRPr sz="1800"/>
            </a:lvl8pPr>
            <a:lvl9pPr>
              <a:defRPr sz="1800"/>
            </a:lvl9pPr>
          </a:lstStyle>
          <a:p>
            <a:pPr lvl="0"/>
            <a:r>
              <a:rPr lang="de-DE" smtClean="0"/>
              <a:t>Formatvorlagen des Textmasters bearbeiten</a:t>
            </a:r>
          </a:p>
        </p:txBody>
      </p:sp>
      <p:sp>
        <p:nvSpPr>
          <p:cNvPr id="4" name="Inhaltsplatzhalter 3"/>
          <p:cNvSpPr>
            <a:spLocks noGrp="1"/>
          </p:cNvSpPr>
          <p:nvPr>
            <p:ph sz="half" idx="2"/>
          </p:nvPr>
        </p:nvSpPr>
        <p:spPr>
          <a:xfrm>
            <a:off x="4608000" y="2016000"/>
            <a:ext cx="4140000" cy="2754000"/>
          </a:xfrm>
        </p:spPr>
        <p:txBody>
          <a:bodyPr/>
          <a:lstStyle>
            <a:lvl1pPr>
              <a:spcBef>
                <a:spcPts val="900"/>
              </a:spcBef>
              <a:buNone/>
              <a:defRPr sz="2000"/>
            </a:lvl1pPr>
            <a:lvl2pPr>
              <a:lnSpc>
                <a:spcPts val="2000"/>
              </a:lnSpc>
              <a:defRPr sz="1600"/>
            </a:lvl2pPr>
            <a:lvl3pPr>
              <a:lnSpc>
                <a:spcPts val="2000"/>
              </a:lnSpc>
              <a:defRPr sz="1600"/>
            </a:lvl3pPr>
            <a:lvl4pPr>
              <a:lnSpc>
                <a:spcPts val="2000"/>
              </a:lnSpc>
              <a:defRPr sz="1600"/>
            </a:lvl4pPr>
            <a:lvl5pPr>
              <a:lnSpc>
                <a:spcPts val="2000"/>
              </a:lnSpc>
              <a:defRPr sz="1600"/>
            </a:lvl5pPr>
            <a:lvl6pPr>
              <a:defRPr sz="1800"/>
            </a:lvl6pPr>
            <a:lvl7pPr>
              <a:defRPr sz="1800"/>
            </a:lvl7pPr>
            <a:lvl8pPr>
              <a:defRPr sz="1800"/>
            </a:lvl8pPr>
            <a:lvl9pPr>
              <a:defRPr sz="1800"/>
            </a:lvl9pPr>
          </a:lstStyle>
          <a:p>
            <a:pPr lvl="0"/>
            <a:r>
              <a:rPr lang="de-DE" smtClean="0"/>
              <a:t>Formatvorlagen des Textmasters bearbeiten</a:t>
            </a:r>
          </a:p>
        </p:txBody>
      </p:sp>
      <p:sp>
        <p:nvSpPr>
          <p:cNvPr id="5" name="Rectangle 9"/>
          <p:cNvSpPr>
            <a:spLocks noGrp="1" noChangeArrowheads="1"/>
          </p:cNvSpPr>
          <p:nvPr>
            <p:ph type="ftr" sz="quarter" idx="10"/>
          </p:nvPr>
        </p:nvSpPr>
        <p:spPr>
          <a:ln/>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1000" b="0" i="0" u="none" strike="noStrike" kern="1200" cap="none" spc="0" normalizeH="0" baseline="0" noProof="0">
                <a:ln>
                  <a:noFill/>
                </a:ln>
                <a:solidFill>
                  <a:srgbClr val="808080"/>
                </a:solidFill>
                <a:effectLst/>
                <a:uLnTx/>
                <a:uFillTx/>
                <a:latin typeface="Verdana" pitchFamily="34" charset="0"/>
                <a:ea typeface="+mn-ea"/>
                <a:cs typeface="Arial" charset="0"/>
              </a:rPr>
              <a:t>| n      | Thema | TT. Monat JJJJ</a:t>
            </a:r>
          </a:p>
        </p:txBody>
      </p:sp>
      <p:sp>
        <p:nvSpPr>
          <p:cNvPr id="8" name="Titel 1"/>
          <p:cNvSpPr>
            <a:spLocks noGrp="1"/>
          </p:cNvSpPr>
          <p:nvPr>
            <p:ph type="title"/>
          </p:nvPr>
        </p:nvSpPr>
        <p:spPr>
          <a:xfrm>
            <a:off x="288000" y="1080000"/>
            <a:ext cx="8460000" cy="777600"/>
          </a:xfrm>
        </p:spPr>
        <p:txBody>
          <a:bodyPr/>
          <a:lstStyle>
            <a:lvl1pPr>
              <a:lnSpc>
                <a:spcPts val="3000"/>
              </a:lnSpc>
              <a:defRPr/>
            </a:lvl1pPr>
          </a:lstStyle>
          <a:p>
            <a:r>
              <a:rPr lang="de-DE" smtClean="0"/>
              <a:t>Titelmasterformat durch Klicken bearbeiten</a:t>
            </a:r>
            <a:endParaRPr lang="de-DE" dirty="0"/>
          </a:p>
        </p:txBody>
      </p:sp>
    </p:spTree>
    <p:extLst>
      <p:ext uri="{BB962C8B-B14F-4D97-AF65-F5344CB8AC3E}">
        <p14:creationId xmlns:p14="http://schemas.microsoft.com/office/powerpoint/2010/main" val="313323859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pic>
        <p:nvPicPr>
          <p:cNvPr id="4" name="Picture 9" descr="dnb_RGB"/>
          <p:cNvPicPr>
            <a:picLocks noChangeAspect="1" noChangeArrowheads="1"/>
          </p:cNvPicPr>
          <p:nvPr userDrawn="1"/>
        </p:nvPicPr>
        <p:blipFill>
          <a:blip r:embed="rId2" cstate="print"/>
          <a:srcRect/>
          <a:stretch>
            <a:fillRect/>
          </a:stretch>
        </p:blipFill>
        <p:spPr bwMode="auto">
          <a:xfrm>
            <a:off x="7812088" y="216000"/>
            <a:ext cx="1224000" cy="792000"/>
          </a:xfrm>
          <a:prstGeom prst="rect">
            <a:avLst/>
          </a:prstGeom>
          <a:noFill/>
          <a:ln w="9525">
            <a:noFill/>
            <a:miter lim="800000"/>
            <a:headEnd/>
            <a:tailEnd/>
          </a:ln>
        </p:spPr>
      </p:pic>
      <p:sp>
        <p:nvSpPr>
          <p:cNvPr id="19463" name="Rectangle 7"/>
          <p:cNvSpPr>
            <a:spLocks noGrp="1" noChangeArrowheads="1"/>
          </p:cNvSpPr>
          <p:nvPr>
            <p:ph type="ctrTitle"/>
          </p:nvPr>
        </p:nvSpPr>
        <p:spPr>
          <a:xfrm>
            <a:off x="287766" y="2498400"/>
            <a:ext cx="7593012" cy="1296000"/>
          </a:xfrm>
        </p:spPr>
        <p:txBody>
          <a:bodyPr/>
          <a:lstStyle>
            <a:lvl1pPr>
              <a:lnSpc>
                <a:spcPts val="3600"/>
              </a:lnSpc>
              <a:defRPr sz="3200" b="0"/>
            </a:lvl1pPr>
          </a:lstStyle>
          <a:p>
            <a:r>
              <a:rPr lang="de-DE" smtClean="0"/>
              <a:t>Titelmasterformat durch Klicken bearbeiten</a:t>
            </a:r>
            <a:endParaRPr lang="de-DE" dirty="0"/>
          </a:p>
        </p:txBody>
      </p:sp>
      <p:sp>
        <p:nvSpPr>
          <p:cNvPr id="19464" name="Rectangle 8"/>
          <p:cNvSpPr>
            <a:spLocks noGrp="1" noChangeArrowheads="1"/>
          </p:cNvSpPr>
          <p:nvPr>
            <p:ph type="subTitle" idx="1" hasCustomPrompt="1"/>
          </p:nvPr>
        </p:nvSpPr>
        <p:spPr>
          <a:xfrm>
            <a:off x="287766" y="2041200"/>
            <a:ext cx="7593012" cy="385200"/>
          </a:xfrm>
        </p:spPr>
        <p:txBody>
          <a:bodyPr/>
          <a:lstStyle>
            <a:lvl1pPr marL="0" indent="0">
              <a:spcBef>
                <a:spcPts val="0"/>
              </a:spcBef>
              <a:buFont typeface="Verdana" pitchFamily="34" charset="0"/>
              <a:buNone/>
              <a:defRPr sz="2000" baseline="0"/>
            </a:lvl1pPr>
          </a:lstStyle>
          <a:p>
            <a:r>
              <a:rPr lang="de-DE" dirty="0" smtClean="0"/>
              <a:t>Namen durch Klicken und Überschreiben hinzufügen</a:t>
            </a:r>
            <a:endParaRPr lang="de-DE" dirty="0"/>
          </a:p>
        </p:txBody>
      </p:sp>
      <p:sp>
        <p:nvSpPr>
          <p:cNvPr id="5" name="Rectangle 10"/>
          <p:cNvSpPr>
            <a:spLocks noGrp="1" noChangeArrowheads="1"/>
          </p:cNvSpPr>
          <p:nvPr>
            <p:ph type="ftr" sz="quarter" idx="10"/>
          </p:nvPr>
        </p:nvSpPr>
        <p:spPr/>
        <p:txBody>
          <a:bodyPr/>
          <a:lstStyle>
            <a:lvl1pPr>
              <a:defRPr>
                <a:solidFill>
                  <a:schemeClr val="bg2"/>
                </a:solidFill>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a-DK" sz="1000" b="0" i="0" u="none" strike="noStrike" kern="1200" cap="none" spc="0" normalizeH="0" baseline="0" noProof="0" smtClean="0">
                <a:ln>
                  <a:noFill/>
                </a:ln>
                <a:solidFill>
                  <a:srgbClr val="808080"/>
                </a:solidFill>
                <a:effectLst/>
                <a:uLnTx/>
                <a:uFillTx/>
                <a:latin typeface="Verdana" pitchFamily="34" charset="0"/>
                <a:ea typeface="+mn-ea"/>
                <a:cs typeface="Arial" charset="0"/>
              </a:rPr>
              <a:t>| 35      | KI-Projekt Update | 06. August 2024</a:t>
            </a:r>
            <a:endParaRPr kumimoji="0" lang="de-DE" sz="1000" b="0" i="0" u="none" strike="noStrike" kern="1200" cap="none" spc="0" normalizeH="0" baseline="0" noProof="0" dirty="0">
              <a:ln>
                <a:noFill/>
              </a:ln>
              <a:solidFill>
                <a:srgbClr val="808080"/>
              </a:solidFill>
              <a:effectLst/>
              <a:uLnTx/>
              <a:uFillTx/>
              <a:latin typeface="Verdana" pitchFamily="34" charset="0"/>
              <a:ea typeface="+mn-ea"/>
              <a:cs typeface="Arial" charset="0"/>
            </a:endParaRPr>
          </a:p>
        </p:txBody>
      </p:sp>
    </p:spTree>
    <p:extLst>
      <p:ext uri="{BB962C8B-B14F-4D97-AF65-F5344CB8AC3E}">
        <p14:creationId xmlns:p14="http://schemas.microsoft.com/office/powerpoint/2010/main" val="333686789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Inhaltsverzeichnis">
    <p:spTree>
      <p:nvGrpSpPr>
        <p:cNvPr id="1" name=""/>
        <p:cNvGrpSpPr/>
        <p:nvPr/>
      </p:nvGrpSpPr>
      <p:grpSpPr>
        <a:xfrm>
          <a:off x="0" y="0"/>
          <a:ext cx="0" cy="0"/>
          <a:chOff x="0" y="0"/>
          <a:chExt cx="0" cy="0"/>
        </a:xfrm>
      </p:grpSpPr>
      <p:sp>
        <p:nvSpPr>
          <p:cNvPr id="6" name="Rectangle 10"/>
          <p:cNvSpPr>
            <a:spLocks noGrp="1" noChangeArrowheads="1"/>
          </p:cNvSpPr>
          <p:nvPr>
            <p:ph type="ftr" sz="quarter" idx="10"/>
          </p:nvPr>
        </p:nvSpPr>
        <p:spPr>
          <a:xfrm>
            <a:off x="532800" y="410400"/>
            <a:ext cx="7020000" cy="153888"/>
          </a:xfrm>
        </p:spPr>
        <p:txBody>
          <a:bodyPr/>
          <a:lstStyle>
            <a:lvl1pPr>
              <a:defRPr>
                <a:solidFill>
                  <a:schemeClr val="bg2"/>
                </a:solidFill>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a-DK" sz="1000" b="0" i="0" u="none" strike="noStrike" kern="1200" cap="none" spc="0" normalizeH="0" baseline="0" noProof="0" smtClean="0">
                <a:ln>
                  <a:noFill/>
                </a:ln>
                <a:solidFill>
                  <a:srgbClr val="808080"/>
                </a:solidFill>
                <a:effectLst/>
                <a:uLnTx/>
                <a:uFillTx/>
                <a:latin typeface="Verdana" pitchFamily="34" charset="0"/>
                <a:ea typeface="+mn-ea"/>
                <a:cs typeface="Arial" charset="0"/>
              </a:rPr>
              <a:t>| 35      | KI-Projekt Update | 06. August 2024</a:t>
            </a:r>
            <a:endParaRPr kumimoji="0" lang="de-DE" sz="1000" b="0" i="0" u="none" strike="noStrike" kern="1200" cap="none" spc="0" normalizeH="0" baseline="0" noProof="0" dirty="0">
              <a:ln>
                <a:noFill/>
              </a:ln>
              <a:solidFill>
                <a:srgbClr val="808080"/>
              </a:solidFill>
              <a:effectLst/>
              <a:uLnTx/>
              <a:uFillTx/>
              <a:latin typeface="Verdana" pitchFamily="34" charset="0"/>
              <a:ea typeface="+mn-ea"/>
              <a:cs typeface="Arial" charset="0"/>
            </a:endParaRPr>
          </a:p>
        </p:txBody>
      </p:sp>
      <p:sp>
        <p:nvSpPr>
          <p:cNvPr id="5" name="Titel 1"/>
          <p:cNvSpPr>
            <a:spLocks noGrp="1"/>
          </p:cNvSpPr>
          <p:nvPr>
            <p:ph type="title"/>
          </p:nvPr>
        </p:nvSpPr>
        <p:spPr>
          <a:xfrm>
            <a:off x="288000" y="1218086"/>
            <a:ext cx="8460000" cy="777600"/>
          </a:xfrm>
        </p:spPr>
        <p:txBody>
          <a:bodyPr/>
          <a:lstStyle>
            <a:lvl1pPr>
              <a:lnSpc>
                <a:spcPts val="3000"/>
              </a:lnSpc>
              <a:defRPr b="0"/>
            </a:lvl1pPr>
          </a:lstStyle>
          <a:p>
            <a:r>
              <a:rPr lang="de-DE" smtClean="0"/>
              <a:t>Titelmasterformat durch Klicken bearbeiten</a:t>
            </a:r>
            <a:endParaRPr lang="de-DE" dirty="0"/>
          </a:p>
        </p:txBody>
      </p:sp>
      <p:sp>
        <p:nvSpPr>
          <p:cNvPr id="8" name="Inhaltsplatzhalter 2"/>
          <p:cNvSpPr>
            <a:spLocks noGrp="1"/>
          </p:cNvSpPr>
          <p:nvPr>
            <p:ph idx="1"/>
          </p:nvPr>
        </p:nvSpPr>
        <p:spPr>
          <a:xfrm>
            <a:off x="288000" y="2016000"/>
            <a:ext cx="8460000" cy="2754000"/>
          </a:xfrm>
        </p:spPr>
        <p:txBody>
          <a:bodyPr/>
          <a:lstStyle>
            <a:lvl1pPr marL="514350" indent="-514350">
              <a:lnSpc>
                <a:spcPts val="3000"/>
              </a:lnSpc>
              <a:spcBef>
                <a:spcPts val="1680"/>
              </a:spcBef>
              <a:buFont typeface="+mj-lt"/>
              <a:buAutoNum type="arabicPeriod"/>
              <a:defRPr sz="2600" b="1"/>
            </a:lvl1pPr>
            <a:lvl2pPr marL="1179512" indent="-457200">
              <a:lnSpc>
                <a:spcPts val="2400"/>
              </a:lnSpc>
              <a:spcBef>
                <a:spcPts val="300"/>
              </a:spcBef>
              <a:buFont typeface="+mj-lt"/>
              <a:buAutoNum type="arabicPeriod"/>
              <a:defRPr sz="2000" b="1"/>
            </a:lvl2pPr>
            <a:lvl3pPr marL="1533525" indent="-457200">
              <a:lnSpc>
                <a:spcPts val="2400"/>
              </a:lnSpc>
              <a:spcBef>
                <a:spcPts val="300"/>
              </a:spcBef>
              <a:buFont typeface="+mj-lt"/>
              <a:buAutoNum type="arabicPeriod"/>
              <a:defRPr sz="2000" b="1"/>
            </a:lvl3pPr>
            <a:lvl4pPr marL="1798637" indent="-457200">
              <a:lnSpc>
                <a:spcPts val="2400"/>
              </a:lnSpc>
              <a:spcBef>
                <a:spcPts val="300"/>
              </a:spcBef>
              <a:buFont typeface="+mj-lt"/>
              <a:buAutoNum type="arabicPeriod"/>
              <a:defRPr sz="2000" b="1"/>
            </a:lvl4pPr>
            <a:lvl5pPr marL="2071687" indent="-457200">
              <a:lnSpc>
                <a:spcPts val="2400"/>
              </a:lnSpc>
              <a:spcBef>
                <a:spcPts val="300"/>
              </a:spcBef>
              <a:buFont typeface="+mj-lt"/>
              <a:buAutoNum type="arabicPeriod"/>
              <a:defRPr sz="2000" b="1"/>
            </a:lvl5p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Tree>
    <p:extLst>
      <p:ext uri="{BB962C8B-B14F-4D97-AF65-F5344CB8AC3E}">
        <p14:creationId xmlns:p14="http://schemas.microsoft.com/office/powerpoint/2010/main" val="33783517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el und Aufzählung">
    <p:spTree>
      <p:nvGrpSpPr>
        <p:cNvPr id="1" name=""/>
        <p:cNvGrpSpPr/>
        <p:nvPr/>
      </p:nvGrpSpPr>
      <p:grpSpPr>
        <a:xfrm>
          <a:off x="0" y="0"/>
          <a:ext cx="0" cy="0"/>
          <a:chOff x="0" y="0"/>
          <a:chExt cx="0" cy="0"/>
        </a:xfrm>
      </p:grpSpPr>
      <p:sp>
        <p:nvSpPr>
          <p:cNvPr id="4" name="Rectangle 9"/>
          <p:cNvSpPr>
            <a:spLocks noGrp="1" noChangeArrowheads="1"/>
          </p:cNvSpPr>
          <p:nvPr>
            <p:ph type="ftr" sz="quarter" idx="10"/>
          </p:nvPr>
        </p:nvSpPr>
        <p:spPr>
          <a:ln/>
        </p:spPr>
        <p:txBody>
          <a:bodyPr/>
          <a:lstStyle>
            <a:lvl1pPr>
              <a:defRPr/>
            </a:lvl1pPr>
          </a:lstStyle>
          <a:p>
            <a:pPr>
              <a:defRPr/>
            </a:pPr>
            <a:endParaRPr lang="de-DE"/>
          </a:p>
        </p:txBody>
      </p:sp>
      <p:sp>
        <p:nvSpPr>
          <p:cNvPr id="5" name="Inhaltsplatzhalter 2"/>
          <p:cNvSpPr>
            <a:spLocks noGrp="1"/>
          </p:cNvSpPr>
          <p:nvPr>
            <p:ph idx="1"/>
          </p:nvPr>
        </p:nvSpPr>
        <p:spPr>
          <a:xfrm>
            <a:off x="288000" y="2016000"/>
            <a:ext cx="8460000" cy="2754000"/>
          </a:xfrm>
        </p:spPr>
        <p:txBody>
          <a:bodyPr/>
          <a:lstStyle>
            <a:lvl1pPr>
              <a:spcBef>
                <a:spcPts val="900"/>
              </a:spcBef>
              <a:defRPr lang="de-DE" dirty="0" smtClean="0"/>
            </a:lvl1pPr>
            <a:lvl2pPr>
              <a:lnSpc>
                <a:spcPts val="2000"/>
              </a:lnSpc>
              <a:spcBef>
                <a:spcPts val="300"/>
              </a:spcBef>
              <a:defRPr lang="de-DE" sz="1600" dirty="0" smtClean="0"/>
            </a:lvl2pPr>
            <a:lvl3pPr>
              <a:lnSpc>
                <a:spcPts val="2000"/>
              </a:lnSpc>
              <a:spcBef>
                <a:spcPts val="300"/>
              </a:spcBef>
              <a:defRPr lang="de-DE" sz="1600" dirty="0" smtClean="0"/>
            </a:lvl3pPr>
            <a:lvl4pPr>
              <a:lnSpc>
                <a:spcPts val="2000"/>
              </a:lnSpc>
              <a:spcBef>
                <a:spcPts val="300"/>
              </a:spcBef>
              <a:defRPr lang="de-DE" sz="1600" dirty="0" smtClean="0"/>
            </a:lvl4pPr>
            <a:lvl5pPr>
              <a:lnSpc>
                <a:spcPts val="2000"/>
              </a:lnSpc>
              <a:spcBef>
                <a:spcPts val="300"/>
              </a:spcBef>
              <a:defRPr lang="de-DE" sz="1600" dirty="0"/>
            </a:lvl5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6" name="Titel 1"/>
          <p:cNvSpPr>
            <a:spLocks noGrp="1"/>
          </p:cNvSpPr>
          <p:nvPr>
            <p:ph type="title"/>
          </p:nvPr>
        </p:nvSpPr>
        <p:spPr>
          <a:xfrm>
            <a:off x="288000" y="1080000"/>
            <a:ext cx="8460000" cy="777600"/>
          </a:xfrm>
        </p:spPr>
        <p:txBody>
          <a:bodyPr/>
          <a:lstStyle>
            <a:lvl1pPr>
              <a:lnSpc>
                <a:spcPts val="3000"/>
              </a:lnSpc>
              <a:defRPr/>
            </a:lvl1pPr>
          </a:lstStyle>
          <a:p>
            <a:r>
              <a:rPr lang="de-DE"/>
              <a:t>Titelmasterformat durch Klicken bearbeiten</a:t>
            </a:r>
            <a:endParaRPr lang="de-DE"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el und Aufzählung">
    <p:spTree>
      <p:nvGrpSpPr>
        <p:cNvPr id="1" name=""/>
        <p:cNvGrpSpPr/>
        <p:nvPr/>
      </p:nvGrpSpPr>
      <p:grpSpPr>
        <a:xfrm>
          <a:off x="0" y="0"/>
          <a:ext cx="0" cy="0"/>
          <a:chOff x="0" y="0"/>
          <a:chExt cx="0" cy="0"/>
        </a:xfrm>
      </p:grpSpPr>
      <p:sp>
        <p:nvSpPr>
          <p:cNvPr id="4" name="Rectangle 9"/>
          <p:cNvSpPr>
            <a:spLocks noGrp="1" noChangeArrowheads="1"/>
          </p:cNvSpPr>
          <p:nvPr>
            <p:ph type="ftr" sz="quarter" idx="10"/>
          </p:nvPr>
        </p:nvSpPr>
        <p:spPr>
          <a:ln/>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a-DK" sz="1000" b="0" i="0" u="none" strike="noStrike" kern="1200" cap="none" spc="0" normalizeH="0" baseline="0" noProof="0" smtClean="0">
                <a:ln>
                  <a:noFill/>
                </a:ln>
                <a:solidFill>
                  <a:srgbClr val="808080"/>
                </a:solidFill>
                <a:effectLst/>
                <a:uLnTx/>
                <a:uFillTx/>
                <a:latin typeface="Verdana" pitchFamily="34" charset="0"/>
                <a:ea typeface="+mn-ea"/>
                <a:cs typeface="Arial" charset="0"/>
              </a:rPr>
              <a:t>| 35      | KI-Projekt Update | 06. August 2024</a:t>
            </a:r>
            <a:endParaRPr kumimoji="0" lang="de-DE" sz="1000" b="0" i="0" u="none" strike="noStrike" kern="1200" cap="none" spc="0" normalizeH="0" baseline="0" noProof="0">
              <a:ln>
                <a:noFill/>
              </a:ln>
              <a:solidFill>
                <a:srgbClr val="808080"/>
              </a:solidFill>
              <a:effectLst/>
              <a:uLnTx/>
              <a:uFillTx/>
              <a:latin typeface="Verdana" pitchFamily="34" charset="0"/>
              <a:ea typeface="+mn-ea"/>
              <a:cs typeface="Arial" charset="0"/>
            </a:endParaRPr>
          </a:p>
        </p:txBody>
      </p:sp>
      <p:sp>
        <p:nvSpPr>
          <p:cNvPr id="5" name="Inhaltsplatzhalter 2"/>
          <p:cNvSpPr>
            <a:spLocks noGrp="1"/>
          </p:cNvSpPr>
          <p:nvPr>
            <p:ph idx="1"/>
          </p:nvPr>
        </p:nvSpPr>
        <p:spPr>
          <a:xfrm>
            <a:off x="288000" y="2016000"/>
            <a:ext cx="8460000" cy="2754000"/>
          </a:xfrm>
        </p:spPr>
        <p:txBody>
          <a:bodyPr/>
          <a:lstStyle>
            <a:lvl1pPr>
              <a:spcBef>
                <a:spcPts val="900"/>
              </a:spcBef>
              <a:defRPr lang="de-DE" dirty="0" smtClean="0"/>
            </a:lvl1pPr>
            <a:lvl2pPr>
              <a:lnSpc>
                <a:spcPts val="2000"/>
              </a:lnSpc>
              <a:spcBef>
                <a:spcPts val="300"/>
              </a:spcBef>
              <a:defRPr lang="de-DE" sz="1600" dirty="0" smtClean="0"/>
            </a:lvl2pPr>
            <a:lvl3pPr>
              <a:lnSpc>
                <a:spcPts val="2000"/>
              </a:lnSpc>
              <a:spcBef>
                <a:spcPts val="300"/>
              </a:spcBef>
              <a:defRPr lang="de-DE" sz="1600" dirty="0" smtClean="0"/>
            </a:lvl3pPr>
            <a:lvl4pPr>
              <a:lnSpc>
                <a:spcPts val="2000"/>
              </a:lnSpc>
              <a:spcBef>
                <a:spcPts val="300"/>
              </a:spcBef>
              <a:defRPr lang="de-DE" sz="1600" dirty="0" smtClean="0"/>
            </a:lvl4pPr>
            <a:lvl5pPr>
              <a:lnSpc>
                <a:spcPts val="2000"/>
              </a:lnSpc>
              <a:spcBef>
                <a:spcPts val="300"/>
              </a:spcBef>
              <a:defRPr lang="de-DE" sz="1600" dirty="0"/>
            </a:lvl5p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6" name="Titel 1"/>
          <p:cNvSpPr>
            <a:spLocks noGrp="1"/>
          </p:cNvSpPr>
          <p:nvPr>
            <p:ph type="title"/>
          </p:nvPr>
        </p:nvSpPr>
        <p:spPr>
          <a:xfrm>
            <a:off x="288000" y="1080000"/>
            <a:ext cx="8460000" cy="777600"/>
          </a:xfrm>
        </p:spPr>
        <p:txBody>
          <a:bodyPr/>
          <a:lstStyle>
            <a:lvl1pPr>
              <a:lnSpc>
                <a:spcPts val="3000"/>
              </a:lnSpc>
              <a:defRPr/>
            </a:lvl1pPr>
          </a:lstStyle>
          <a:p>
            <a:r>
              <a:rPr lang="de-DE" smtClean="0"/>
              <a:t>Titelmasterformat durch Klicken bearbeiten</a:t>
            </a:r>
            <a:endParaRPr lang="de-DE" dirty="0"/>
          </a:p>
        </p:txBody>
      </p:sp>
    </p:spTree>
    <p:extLst>
      <p:ext uri="{BB962C8B-B14F-4D97-AF65-F5344CB8AC3E}">
        <p14:creationId xmlns:p14="http://schemas.microsoft.com/office/powerpoint/2010/main" val="284315494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el und zwei Aufzählungen">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288000" y="2016000"/>
            <a:ext cx="4140000" cy="2754000"/>
          </a:xfrm>
        </p:spPr>
        <p:txBody>
          <a:bodyPr/>
          <a:lstStyle>
            <a:lvl1pPr>
              <a:lnSpc>
                <a:spcPts val="2400"/>
              </a:lnSpc>
              <a:spcBef>
                <a:spcPts val="900"/>
              </a:spcBef>
              <a:defRPr sz="2000"/>
            </a:lvl1pPr>
            <a:lvl2pPr>
              <a:lnSpc>
                <a:spcPts val="2000"/>
              </a:lnSpc>
              <a:spcBef>
                <a:spcPts val="300"/>
              </a:spcBef>
              <a:defRPr sz="1600"/>
            </a:lvl2pPr>
            <a:lvl3pPr>
              <a:lnSpc>
                <a:spcPts val="2000"/>
              </a:lnSpc>
              <a:spcBef>
                <a:spcPts val="300"/>
              </a:spcBef>
              <a:defRPr sz="1600"/>
            </a:lvl3pPr>
            <a:lvl4pPr>
              <a:lnSpc>
                <a:spcPts val="2000"/>
              </a:lnSpc>
              <a:spcBef>
                <a:spcPts val="300"/>
              </a:spcBef>
              <a:defRPr sz="1600"/>
            </a:lvl4pPr>
            <a:lvl5pPr>
              <a:lnSpc>
                <a:spcPts val="2000"/>
              </a:lnSpc>
              <a:spcBef>
                <a:spcPts val="300"/>
              </a:spcBef>
              <a:defRPr sz="1600"/>
            </a:lvl5pPr>
            <a:lvl6pPr>
              <a:defRPr sz="1800"/>
            </a:lvl6pPr>
            <a:lvl7pPr>
              <a:defRPr sz="1800"/>
            </a:lvl7pPr>
            <a:lvl8pPr>
              <a:defRPr sz="1800"/>
            </a:lvl8pPr>
            <a:lvl9pPr>
              <a:defRPr sz="1800"/>
            </a:lvl9p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4" name="Inhaltsplatzhalter 3"/>
          <p:cNvSpPr>
            <a:spLocks noGrp="1"/>
          </p:cNvSpPr>
          <p:nvPr>
            <p:ph sz="half" idx="2"/>
          </p:nvPr>
        </p:nvSpPr>
        <p:spPr>
          <a:xfrm>
            <a:off x="4608000" y="2016000"/>
            <a:ext cx="4140000" cy="2754000"/>
          </a:xfrm>
        </p:spPr>
        <p:txBody>
          <a:bodyPr/>
          <a:lstStyle>
            <a:lvl1pPr>
              <a:lnSpc>
                <a:spcPts val="2400"/>
              </a:lnSpc>
              <a:spcBef>
                <a:spcPts val="900"/>
              </a:spcBef>
              <a:defRPr lang="de-DE" sz="2000" dirty="0" smtClean="0">
                <a:solidFill>
                  <a:schemeClr val="tx1"/>
                </a:solidFill>
                <a:latin typeface="+mn-lt"/>
                <a:ea typeface="+mn-ea"/>
                <a:cs typeface="+mn-cs"/>
              </a:defRPr>
            </a:lvl1pPr>
            <a:lvl2pPr>
              <a:lnSpc>
                <a:spcPts val="2000"/>
              </a:lnSpc>
              <a:spcBef>
                <a:spcPts val="300"/>
              </a:spcBef>
              <a:defRPr sz="1600"/>
            </a:lvl2pPr>
            <a:lvl3pPr>
              <a:lnSpc>
                <a:spcPts val="2000"/>
              </a:lnSpc>
              <a:spcBef>
                <a:spcPts val="300"/>
              </a:spcBef>
              <a:defRPr sz="1600"/>
            </a:lvl3pPr>
            <a:lvl4pPr>
              <a:lnSpc>
                <a:spcPts val="2000"/>
              </a:lnSpc>
              <a:spcBef>
                <a:spcPts val="300"/>
              </a:spcBef>
              <a:defRPr sz="1600"/>
            </a:lvl4pPr>
            <a:lvl5pPr>
              <a:lnSpc>
                <a:spcPts val="2000"/>
              </a:lnSpc>
              <a:spcBef>
                <a:spcPts val="300"/>
              </a:spcBef>
              <a:defRPr sz="1600"/>
            </a:lvl5pPr>
            <a:lvl6pPr>
              <a:defRPr sz="1800"/>
            </a:lvl6pPr>
            <a:lvl7pPr>
              <a:defRPr sz="1800"/>
            </a:lvl7pPr>
            <a:lvl8pPr>
              <a:defRPr sz="1800"/>
            </a:lvl8pPr>
            <a:lvl9pPr>
              <a:defRPr sz="1800"/>
            </a:lvl9p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5" name="Rectangle 9"/>
          <p:cNvSpPr>
            <a:spLocks noGrp="1" noChangeArrowheads="1"/>
          </p:cNvSpPr>
          <p:nvPr>
            <p:ph type="ftr" sz="quarter" idx="10"/>
          </p:nvPr>
        </p:nvSpPr>
        <p:spPr>
          <a:ln/>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a-DK" sz="1000" b="0" i="0" u="none" strike="noStrike" kern="1200" cap="none" spc="0" normalizeH="0" baseline="0" noProof="0" smtClean="0">
                <a:ln>
                  <a:noFill/>
                </a:ln>
                <a:solidFill>
                  <a:srgbClr val="808080"/>
                </a:solidFill>
                <a:effectLst/>
                <a:uLnTx/>
                <a:uFillTx/>
                <a:latin typeface="Verdana" pitchFamily="34" charset="0"/>
                <a:ea typeface="+mn-ea"/>
                <a:cs typeface="Arial" charset="0"/>
              </a:rPr>
              <a:t>| 35      | KI-Projekt Update | 06. August 2024</a:t>
            </a:r>
            <a:endParaRPr kumimoji="0" lang="de-DE" sz="1000" b="0" i="0" u="none" strike="noStrike" kern="1200" cap="none" spc="0" normalizeH="0" baseline="0" noProof="0">
              <a:ln>
                <a:noFill/>
              </a:ln>
              <a:solidFill>
                <a:srgbClr val="808080"/>
              </a:solidFill>
              <a:effectLst/>
              <a:uLnTx/>
              <a:uFillTx/>
              <a:latin typeface="Verdana" pitchFamily="34" charset="0"/>
              <a:ea typeface="+mn-ea"/>
              <a:cs typeface="Arial" charset="0"/>
            </a:endParaRPr>
          </a:p>
        </p:txBody>
      </p:sp>
      <p:sp>
        <p:nvSpPr>
          <p:cNvPr id="6" name="Titel 1"/>
          <p:cNvSpPr>
            <a:spLocks noGrp="1"/>
          </p:cNvSpPr>
          <p:nvPr>
            <p:ph type="title"/>
          </p:nvPr>
        </p:nvSpPr>
        <p:spPr>
          <a:xfrm>
            <a:off x="288000" y="1080000"/>
            <a:ext cx="8460000" cy="777600"/>
          </a:xfrm>
        </p:spPr>
        <p:txBody>
          <a:bodyPr/>
          <a:lstStyle>
            <a:lvl1pPr>
              <a:lnSpc>
                <a:spcPts val="3000"/>
              </a:lnSpc>
              <a:defRPr/>
            </a:lvl1pPr>
          </a:lstStyle>
          <a:p>
            <a:r>
              <a:rPr lang="de-DE" smtClean="0"/>
              <a:t>Titelmasterformat durch Klicken bearbeiten</a:t>
            </a:r>
            <a:endParaRPr lang="de-DE" dirty="0"/>
          </a:p>
        </p:txBody>
      </p:sp>
    </p:spTree>
    <p:extLst>
      <p:ext uri="{BB962C8B-B14F-4D97-AF65-F5344CB8AC3E}">
        <p14:creationId xmlns:p14="http://schemas.microsoft.com/office/powerpoint/2010/main" val="217705802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3" name="Rectangle 9"/>
          <p:cNvSpPr>
            <a:spLocks noGrp="1" noChangeArrowheads="1"/>
          </p:cNvSpPr>
          <p:nvPr>
            <p:ph type="ftr" sz="quarter" idx="10"/>
          </p:nvPr>
        </p:nvSpPr>
        <p:spPr>
          <a:ln/>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a-DK" sz="1000" b="0" i="0" u="none" strike="noStrike" kern="1200" cap="none" spc="0" normalizeH="0" baseline="0" noProof="0" smtClean="0">
                <a:ln>
                  <a:noFill/>
                </a:ln>
                <a:solidFill>
                  <a:srgbClr val="808080"/>
                </a:solidFill>
                <a:effectLst/>
                <a:uLnTx/>
                <a:uFillTx/>
                <a:latin typeface="Verdana" pitchFamily="34" charset="0"/>
                <a:ea typeface="+mn-ea"/>
                <a:cs typeface="Arial" charset="0"/>
              </a:rPr>
              <a:t>| 35      | KI-Projekt Update | 06. August 2024</a:t>
            </a:r>
            <a:endParaRPr kumimoji="0" lang="de-DE" sz="1000" b="0" i="0" u="none" strike="noStrike" kern="1200" cap="none" spc="0" normalizeH="0" baseline="0" noProof="0">
              <a:ln>
                <a:noFill/>
              </a:ln>
              <a:solidFill>
                <a:srgbClr val="808080"/>
              </a:solidFill>
              <a:effectLst/>
              <a:uLnTx/>
              <a:uFillTx/>
              <a:latin typeface="Verdana" pitchFamily="34" charset="0"/>
              <a:ea typeface="+mn-ea"/>
              <a:cs typeface="Arial" charset="0"/>
            </a:endParaRPr>
          </a:p>
        </p:txBody>
      </p:sp>
      <p:sp>
        <p:nvSpPr>
          <p:cNvPr id="4" name="Titel 1"/>
          <p:cNvSpPr>
            <a:spLocks noGrp="1"/>
          </p:cNvSpPr>
          <p:nvPr>
            <p:ph type="title"/>
          </p:nvPr>
        </p:nvSpPr>
        <p:spPr>
          <a:xfrm>
            <a:off x="288000" y="1080000"/>
            <a:ext cx="8460000" cy="777600"/>
          </a:xfrm>
        </p:spPr>
        <p:txBody>
          <a:bodyPr/>
          <a:lstStyle>
            <a:lvl1pPr>
              <a:lnSpc>
                <a:spcPts val="3000"/>
              </a:lnSpc>
              <a:defRPr/>
            </a:lvl1pPr>
          </a:lstStyle>
          <a:p>
            <a:r>
              <a:rPr lang="de-DE" smtClean="0"/>
              <a:t>Titelmasterformat durch Klicken bearbeiten</a:t>
            </a:r>
            <a:endParaRPr lang="de-DE" dirty="0"/>
          </a:p>
        </p:txBody>
      </p:sp>
    </p:spTree>
    <p:extLst>
      <p:ext uri="{BB962C8B-B14F-4D97-AF65-F5344CB8AC3E}">
        <p14:creationId xmlns:p14="http://schemas.microsoft.com/office/powerpoint/2010/main" val="277096981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Leer_mitLogo">
    <p:spTree>
      <p:nvGrpSpPr>
        <p:cNvPr id="1" name=""/>
        <p:cNvGrpSpPr/>
        <p:nvPr/>
      </p:nvGrpSpPr>
      <p:grpSpPr>
        <a:xfrm>
          <a:off x="0" y="0"/>
          <a:ext cx="0" cy="0"/>
          <a:chOff x="0" y="0"/>
          <a:chExt cx="0" cy="0"/>
        </a:xfrm>
      </p:grpSpPr>
      <p:sp>
        <p:nvSpPr>
          <p:cNvPr id="2" name="Rectangle 9"/>
          <p:cNvSpPr>
            <a:spLocks noGrp="1" noChangeArrowheads="1"/>
          </p:cNvSpPr>
          <p:nvPr>
            <p:ph type="ftr" sz="quarter" idx="10"/>
          </p:nvPr>
        </p:nvSpPr>
        <p:spPr>
          <a:ln/>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a-DK" sz="1000" b="0" i="0" u="none" strike="noStrike" kern="1200" cap="none" spc="0" normalizeH="0" baseline="0" noProof="0" smtClean="0">
                <a:ln>
                  <a:noFill/>
                </a:ln>
                <a:solidFill>
                  <a:srgbClr val="808080"/>
                </a:solidFill>
                <a:effectLst/>
                <a:uLnTx/>
                <a:uFillTx/>
                <a:latin typeface="Verdana" pitchFamily="34" charset="0"/>
                <a:ea typeface="+mn-ea"/>
                <a:cs typeface="Arial" charset="0"/>
              </a:rPr>
              <a:t>| 35      | KI-Projekt Update | 06. August 2024</a:t>
            </a:r>
            <a:endParaRPr kumimoji="0" lang="de-DE" sz="1000" b="0" i="0" u="none" strike="noStrike" kern="1200" cap="none" spc="0" normalizeH="0" baseline="0" noProof="0">
              <a:ln>
                <a:noFill/>
              </a:ln>
              <a:solidFill>
                <a:srgbClr val="808080"/>
              </a:solidFill>
              <a:effectLst/>
              <a:uLnTx/>
              <a:uFillTx/>
              <a:latin typeface="Verdana" pitchFamily="34" charset="0"/>
              <a:ea typeface="+mn-ea"/>
              <a:cs typeface="Arial" charset="0"/>
            </a:endParaRPr>
          </a:p>
        </p:txBody>
      </p:sp>
    </p:spTree>
    <p:extLst>
      <p:ext uri="{BB962C8B-B14F-4D97-AF65-F5344CB8AC3E}">
        <p14:creationId xmlns:p14="http://schemas.microsoft.com/office/powerpoint/2010/main" val="119514850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blank" preserve="1">
  <p:cSld name="Leer">
    <p:spTree>
      <p:nvGrpSpPr>
        <p:cNvPr id="1" name=""/>
        <p:cNvGrpSpPr/>
        <p:nvPr/>
      </p:nvGrpSpPr>
      <p:grpSpPr>
        <a:xfrm>
          <a:off x="0" y="0"/>
          <a:ext cx="0" cy="0"/>
          <a:chOff x="0" y="0"/>
          <a:chExt cx="0" cy="0"/>
        </a:xfrm>
      </p:grpSpPr>
      <p:sp>
        <p:nvSpPr>
          <p:cNvPr id="2" name="Rectangle 9"/>
          <p:cNvSpPr>
            <a:spLocks noGrp="1" noChangeArrowheads="1"/>
          </p:cNvSpPr>
          <p:nvPr>
            <p:ph type="ftr" sz="quarter" idx="10"/>
          </p:nvPr>
        </p:nvSpPr>
        <p:spPr>
          <a:ln/>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a-DK" sz="1000" b="0" i="0" u="none" strike="noStrike" kern="1200" cap="none" spc="0" normalizeH="0" baseline="0" noProof="0" smtClean="0">
                <a:ln>
                  <a:noFill/>
                </a:ln>
                <a:solidFill>
                  <a:srgbClr val="808080"/>
                </a:solidFill>
                <a:effectLst/>
                <a:uLnTx/>
                <a:uFillTx/>
                <a:latin typeface="Verdana" pitchFamily="34" charset="0"/>
                <a:ea typeface="+mn-ea"/>
                <a:cs typeface="Arial" charset="0"/>
              </a:rPr>
              <a:t>| 35      | KI-Projekt Update | 06. August 2024</a:t>
            </a:r>
            <a:endParaRPr kumimoji="0" lang="de-DE" sz="1000" b="0" i="0" u="none" strike="noStrike" kern="1200" cap="none" spc="0" normalizeH="0" baseline="0" noProof="0">
              <a:ln>
                <a:noFill/>
              </a:ln>
              <a:solidFill>
                <a:srgbClr val="808080"/>
              </a:solidFill>
              <a:effectLst/>
              <a:uLnTx/>
              <a:uFillTx/>
              <a:latin typeface="Verdana" pitchFamily="34" charset="0"/>
              <a:ea typeface="+mn-ea"/>
              <a:cs typeface="Arial" charset="0"/>
            </a:endParaRPr>
          </a:p>
        </p:txBody>
      </p:sp>
    </p:spTree>
    <p:extLst>
      <p:ext uri="{BB962C8B-B14F-4D97-AF65-F5344CB8AC3E}">
        <p14:creationId xmlns:p14="http://schemas.microsoft.com/office/powerpoint/2010/main" val="94873807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el und Objekt">
    <p:spTree>
      <p:nvGrpSpPr>
        <p:cNvPr id="1" name=""/>
        <p:cNvGrpSpPr/>
        <p:nvPr/>
      </p:nvGrpSpPr>
      <p:grpSpPr>
        <a:xfrm>
          <a:off x="0" y="0"/>
          <a:ext cx="0" cy="0"/>
          <a:chOff x="0" y="0"/>
          <a:chExt cx="0" cy="0"/>
        </a:xfrm>
      </p:grpSpPr>
      <p:sp>
        <p:nvSpPr>
          <p:cNvPr id="5" name="Rectangle 9"/>
          <p:cNvSpPr>
            <a:spLocks noGrp="1" noChangeArrowheads="1"/>
          </p:cNvSpPr>
          <p:nvPr>
            <p:ph type="ftr" sz="quarter" idx="10"/>
          </p:nvPr>
        </p:nvSpPr>
        <p:spPr>
          <a:ln/>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a-DK" sz="1000" b="0" i="0" u="none" strike="noStrike" kern="1200" cap="none" spc="0" normalizeH="0" baseline="0" noProof="0" smtClean="0">
                <a:ln>
                  <a:noFill/>
                </a:ln>
                <a:solidFill>
                  <a:srgbClr val="808080"/>
                </a:solidFill>
                <a:effectLst/>
                <a:uLnTx/>
                <a:uFillTx/>
                <a:latin typeface="Verdana" pitchFamily="34" charset="0"/>
                <a:ea typeface="+mn-ea"/>
                <a:cs typeface="Arial" charset="0"/>
              </a:rPr>
              <a:t>| 35      | KI-Projekt Update | 06. August 2024</a:t>
            </a:r>
            <a:endParaRPr kumimoji="0" lang="de-DE" sz="1000" b="0" i="0" u="none" strike="noStrike" kern="1200" cap="none" spc="0" normalizeH="0" baseline="0" noProof="0">
              <a:ln>
                <a:noFill/>
              </a:ln>
              <a:solidFill>
                <a:srgbClr val="808080"/>
              </a:solidFill>
              <a:effectLst/>
              <a:uLnTx/>
              <a:uFillTx/>
              <a:latin typeface="Verdana" pitchFamily="34" charset="0"/>
              <a:ea typeface="+mn-ea"/>
              <a:cs typeface="Arial" charset="0"/>
            </a:endParaRPr>
          </a:p>
        </p:txBody>
      </p:sp>
      <p:sp>
        <p:nvSpPr>
          <p:cNvPr id="7" name="Titel 1"/>
          <p:cNvSpPr>
            <a:spLocks noGrp="1"/>
          </p:cNvSpPr>
          <p:nvPr>
            <p:ph type="title"/>
          </p:nvPr>
        </p:nvSpPr>
        <p:spPr>
          <a:xfrm>
            <a:off x="288000" y="1080000"/>
            <a:ext cx="8460000" cy="777600"/>
          </a:xfrm>
        </p:spPr>
        <p:txBody>
          <a:bodyPr/>
          <a:lstStyle>
            <a:lvl1pPr>
              <a:lnSpc>
                <a:spcPts val="3000"/>
              </a:lnSpc>
              <a:defRPr/>
            </a:lvl1pPr>
          </a:lstStyle>
          <a:p>
            <a:r>
              <a:rPr lang="de-DE" smtClean="0"/>
              <a:t>Titelmasterformat durch Klicken bearbeiten</a:t>
            </a:r>
            <a:endParaRPr lang="de-DE" dirty="0"/>
          </a:p>
        </p:txBody>
      </p:sp>
      <p:sp>
        <p:nvSpPr>
          <p:cNvPr id="8" name="Inhaltsplatzhalter 2"/>
          <p:cNvSpPr>
            <a:spLocks noGrp="1"/>
          </p:cNvSpPr>
          <p:nvPr>
            <p:ph idx="1"/>
          </p:nvPr>
        </p:nvSpPr>
        <p:spPr>
          <a:xfrm>
            <a:off x="288000" y="2016000"/>
            <a:ext cx="8460000" cy="2754000"/>
          </a:xfrm>
        </p:spPr>
        <p:txBody>
          <a:bodyPr/>
          <a:lstStyle>
            <a:lvl1pPr>
              <a:spcBef>
                <a:spcPts val="900"/>
              </a:spcBef>
              <a:buNone/>
              <a:defRPr/>
            </a:lvl1pPr>
          </a:lstStyle>
          <a:p>
            <a:pPr lvl="0"/>
            <a:r>
              <a:rPr lang="de-DE" smtClean="0"/>
              <a:t>Formatvorlagen des Textmasters bearbeiten</a:t>
            </a:r>
          </a:p>
        </p:txBody>
      </p:sp>
    </p:spTree>
    <p:extLst>
      <p:ext uri="{BB962C8B-B14F-4D97-AF65-F5344CB8AC3E}">
        <p14:creationId xmlns:p14="http://schemas.microsoft.com/office/powerpoint/2010/main" val="375689581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el und zwei Objek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288000" y="2016000"/>
            <a:ext cx="4140000" cy="2754000"/>
          </a:xfrm>
        </p:spPr>
        <p:txBody>
          <a:bodyPr/>
          <a:lstStyle>
            <a:lvl1pPr>
              <a:spcBef>
                <a:spcPts val="900"/>
              </a:spcBef>
              <a:buNone/>
              <a:defRPr sz="2000"/>
            </a:lvl1pPr>
            <a:lvl2pPr>
              <a:lnSpc>
                <a:spcPts val="2000"/>
              </a:lnSpc>
              <a:defRPr sz="1600"/>
            </a:lvl2pPr>
            <a:lvl3pPr>
              <a:lnSpc>
                <a:spcPts val="2000"/>
              </a:lnSpc>
              <a:defRPr sz="1600"/>
            </a:lvl3pPr>
            <a:lvl4pPr>
              <a:lnSpc>
                <a:spcPts val="2000"/>
              </a:lnSpc>
              <a:defRPr sz="1600"/>
            </a:lvl4pPr>
            <a:lvl5pPr>
              <a:lnSpc>
                <a:spcPts val="2000"/>
              </a:lnSpc>
              <a:defRPr sz="1600"/>
            </a:lvl5pPr>
            <a:lvl6pPr>
              <a:defRPr sz="1800"/>
            </a:lvl6pPr>
            <a:lvl7pPr>
              <a:defRPr sz="1800"/>
            </a:lvl7pPr>
            <a:lvl8pPr>
              <a:defRPr sz="1800"/>
            </a:lvl8pPr>
            <a:lvl9pPr>
              <a:defRPr sz="1800"/>
            </a:lvl9pPr>
          </a:lstStyle>
          <a:p>
            <a:pPr lvl="0"/>
            <a:r>
              <a:rPr lang="de-DE" smtClean="0"/>
              <a:t>Formatvorlagen des Textmasters bearbeiten</a:t>
            </a:r>
          </a:p>
        </p:txBody>
      </p:sp>
      <p:sp>
        <p:nvSpPr>
          <p:cNvPr id="4" name="Inhaltsplatzhalter 3"/>
          <p:cNvSpPr>
            <a:spLocks noGrp="1"/>
          </p:cNvSpPr>
          <p:nvPr>
            <p:ph sz="half" idx="2"/>
          </p:nvPr>
        </p:nvSpPr>
        <p:spPr>
          <a:xfrm>
            <a:off x="4608000" y="2016000"/>
            <a:ext cx="4140000" cy="2754000"/>
          </a:xfrm>
        </p:spPr>
        <p:txBody>
          <a:bodyPr/>
          <a:lstStyle>
            <a:lvl1pPr>
              <a:spcBef>
                <a:spcPts val="900"/>
              </a:spcBef>
              <a:buNone/>
              <a:defRPr sz="2000"/>
            </a:lvl1pPr>
            <a:lvl2pPr>
              <a:lnSpc>
                <a:spcPts val="2000"/>
              </a:lnSpc>
              <a:defRPr sz="1600"/>
            </a:lvl2pPr>
            <a:lvl3pPr>
              <a:lnSpc>
                <a:spcPts val="2000"/>
              </a:lnSpc>
              <a:defRPr sz="1600"/>
            </a:lvl3pPr>
            <a:lvl4pPr>
              <a:lnSpc>
                <a:spcPts val="2000"/>
              </a:lnSpc>
              <a:defRPr sz="1600"/>
            </a:lvl4pPr>
            <a:lvl5pPr>
              <a:lnSpc>
                <a:spcPts val="2000"/>
              </a:lnSpc>
              <a:defRPr sz="1600"/>
            </a:lvl5pPr>
            <a:lvl6pPr>
              <a:defRPr sz="1800"/>
            </a:lvl6pPr>
            <a:lvl7pPr>
              <a:defRPr sz="1800"/>
            </a:lvl7pPr>
            <a:lvl8pPr>
              <a:defRPr sz="1800"/>
            </a:lvl8pPr>
            <a:lvl9pPr>
              <a:defRPr sz="1800"/>
            </a:lvl9pPr>
          </a:lstStyle>
          <a:p>
            <a:pPr lvl="0"/>
            <a:r>
              <a:rPr lang="de-DE" smtClean="0"/>
              <a:t>Formatvorlagen des Textmasters bearbeiten</a:t>
            </a:r>
          </a:p>
        </p:txBody>
      </p:sp>
      <p:sp>
        <p:nvSpPr>
          <p:cNvPr id="5" name="Rectangle 9"/>
          <p:cNvSpPr>
            <a:spLocks noGrp="1" noChangeArrowheads="1"/>
          </p:cNvSpPr>
          <p:nvPr>
            <p:ph type="ftr" sz="quarter" idx="10"/>
          </p:nvPr>
        </p:nvSpPr>
        <p:spPr>
          <a:ln/>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a-DK" sz="1000" b="0" i="0" u="none" strike="noStrike" kern="1200" cap="none" spc="0" normalizeH="0" baseline="0" noProof="0" smtClean="0">
                <a:ln>
                  <a:noFill/>
                </a:ln>
                <a:solidFill>
                  <a:srgbClr val="808080"/>
                </a:solidFill>
                <a:effectLst/>
                <a:uLnTx/>
                <a:uFillTx/>
                <a:latin typeface="Verdana" pitchFamily="34" charset="0"/>
                <a:ea typeface="+mn-ea"/>
                <a:cs typeface="Arial" charset="0"/>
              </a:rPr>
              <a:t>| 35      | KI-Projekt Update | 06. August 2024</a:t>
            </a:r>
            <a:endParaRPr kumimoji="0" lang="de-DE" sz="1000" b="0" i="0" u="none" strike="noStrike" kern="1200" cap="none" spc="0" normalizeH="0" baseline="0" noProof="0">
              <a:ln>
                <a:noFill/>
              </a:ln>
              <a:solidFill>
                <a:srgbClr val="808080"/>
              </a:solidFill>
              <a:effectLst/>
              <a:uLnTx/>
              <a:uFillTx/>
              <a:latin typeface="Verdana" pitchFamily="34" charset="0"/>
              <a:ea typeface="+mn-ea"/>
              <a:cs typeface="Arial" charset="0"/>
            </a:endParaRPr>
          </a:p>
        </p:txBody>
      </p:sp>
      <p:sp>
        <p:nvSpPr>
          <p:cNvPr id="8" name="Titel 1"/>
          <p:cNvSpPr>
            <a:spLocks noGrp="1"/>
          </p:cNvSpPr>
          <p:nvPr>
            <p:ph type="title"/>
          </p:nvPr>
        </p:nvSpPr>
        <p:spPr>
          <a:xfrm>
            <a:off x="288000" y="1080000"/>
            <a:ext cx="8460000" cy="777600"/>
          </a:xfrm>
        </p:spPr>
        <p:txBody>
          <a:bodyPr/>
          <a:lstStyle>
            <a:lvl1pPr>
              <a:lnSpc>
                <a:spcPts val="3000"/>
              </a:lnSpc>
              <a:defRPr/>
            </a:lvl1pPr>
          </a:lstStyle>
          <a:p>
            <a:r>
              <a:rPr lang="de-DE" smtClean="0"/>
              <a:t>Titelmasterformat durch Klicken bearbeiten</a:t>
            </a:r>
            <a:endParaRPr lang="de-DE" dirty="0"/>
          </a:p>
        </p:txBody>
      </p:sp>
    </p:spTree>
    <p:extLst>
      <p:ext uri="{BB962C8B-B14F-4D97-AF65-F5344CB8AC3E}">
        <p14:creationId xmlns:p14="http://schemas.microsoft.com/office/powerpoint/2010/main" val="18690020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el und zwei Aufzählungen">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288000" y="2016000"/>
            <a:ext cx="4140000" cy="2754000"/>
          </a:xfrm>
        </p:spPr>
        <p:txBody>
          <a:bodyPr/>
          <a:lstStyle>
            <a:lvl1pPr>
              <a:lnSpc>
                <a:spcPts val="2400"/>
              </a:lnSpc>
              <a:spcBef>
                <a:spcPts val="900"/>
              </a:spcBef>
              <a:defRPr sz="2000"/>
            </a:lvl1pPr>
            <a:lvl2pPr>
              <a:lnSpc>
                <a:spcPts val="2000"/>
              </a:lnSpc>
              <a:spcBef>
                <a:spcPts val="300"/>
              </a:spcBef>
              <a:defRPr sz="1600"/>
            </a:lvl2pPr>
            <a:lvl3pPr>
              <a:lnSpc>
                <a:spcPts val="2000"/>
              </a:lnSpc>
              <a:spcBef>
                <a:spcPts val="300"/>
              </a:spcBef>
              <a:defRPr sz="1600"/>
            </a:lvl3pPr>
            <a:lvl4pPr>
              <a:lnSpc>
                <a:spcPts val="2000"/>
              </a:lnSpc>
              <a:spcBef>
                <a:spcPts val="300"/>
              </a:spcBef>
              <a:defRPr sz="1600"/>
            </a:lvl4pPr>
            <a:lvl5pPr>
              <a:lnSpc>
                <a:spcPts val="2000"/>
              </a:lnSpc>
              <a:spcBef>
                <a:spcPts val="300"/>
              </a:spcBef>
              <a:defRPr sz="1600"/>
            </a:lvl5pPr>
            <a:lvl6pPr>
              <a:defRPr sz="1800"/>
            </a:lvl6pPr>
            <a:lvl7pPr>
              <a:defRPr sz="1800"/>
            </a:lvl7pPr>
            <a:lvl8pPr>
              <a:defRPr sz="1800"/>
            </a:lvl8pPr>
            <a:lvl9pPr>
              <a:defRPr sz="1800"/>
            </a:lvl9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08000" y="2016000"/>
            <a:ext cx="4140000" cy="2754000"/>
          </a:xfrm>
        </p:spPr>
        <p:txBody>
          <a:bodyPr/>
          <a:lstStyle>
            <a:lvl1pPr>
              <a:lnSpc>
                <a:spcPts val="2400"/>
              </a:lnSpc>
              <a:spcBef>
                <a:spcPts val="900"/>
              </a:spcBef>
              <a:defRPr lang="de-DE" sz="2000" dirty="0" smtClean="0">
                <a:solidFill>
                  <a:schemeClr val="tx1"/>
                </a:solidFill>
                <a:latin typeface="+mn-lt"/>
                <a:ea typeface="+mn-ea"/>
                <a:cs typeface="+mn-cs"/>
              </a:defRPr>
            </a:lvl1pPr>
            <a:lvl2pPr>
              <a:lnSpc>
                <a:spcPts val="2000"/>
              </a:lnSpc>
              <a:spcBef>
                <a:spcPts val="300"/>
              </a:spcBef>
              <a:defRPr sz="1600"/>
            </a:lvl2pPr>
            <a:lvl3pPr>
              <a:lnSpc>
                <a:spcPts val="2000"/>
              </a:lnSpc>
              <a:spcBef>
                <a:spcPts val="300"/>
              </a:spcBef>
              <a:defRPr sz="1600"/>
            </a:lvl3pPr>
            <a:lvl4pPr>
              <a:lnSpc>
                <a:spcPts val="2000"/>
              </a:lnSpc>
              <a:spcBef>
                <a:spcPts val="300"/>
              </a:spcBef>
              <a:defRPr sz="1600"/>
            </a:lvl4pPr>
            <a:lvl5pPr>
              <a:lnSpc>
                <a:spcPts val="2000"/>
              </a:lnSpc>
              <a:spcBef>
                <a:spcPts val="300"/>
              </a:spcBef>
              <a:defRPr sz="1600"/>
            </a:lvl5pPr>
            <a:lvl6pPr>
              <a:defRPr sz="1800"/>
            </a:lvl6pPr>
            <a:lvl7pPr>
              <a:defRPr sz="1800"/>
            </a:lvl7pPr>
            <a:lvl8pPr>
              <a:defRPr sz="1800"/>
            </a:lvl8pPr>
            <a:lvl9pPr>
              <a:defRPr sz="1800"/>
            </a:lvl9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Rectangle 9"/>
          <p:cNvSpPr>
            <a:spLocks noGrp="1" noChangeArrowheads="1"/>
          </p:cNvSpPr>
          <p:nvPr>
            <p:ph type="ftr" sz="quarter" idx="10"/>
          </p:nvPr>
        </p:nvSpPr>
        <p:spPr>
          <a:ln/>
        </p:spPr>
        <p:txBody>
          <a:bodyPr/>
          <a:lstStyle>
            <a:lvl1pPr>
              <a:defRPr/>
            </a:lvl1pPr>
          </a:lstStyle>
          <a:p>
            <a:pPr>
              <a:defRPr/>
            </a:pPr>
            <a:endParaRPr lang="de-DE"/>
          </a:p>
        </p:txBody>
      </p:sp>
      <p:sp>
        <p:nvSpPr>
          <p:cNvPr id="6" name="Titel 1"/>
          <p:cNvSpPr>
            <a:spLocks noGrp="1"/>
          </p:cNvSpPr>
          <p:nvPr>
            <p:ph type="title"/>
          </p:nvPr>
        </p:nvSpPr>
        <p:spPr>
          <a:xfrm>
            <a:off x="288000" y="1080000"/>
            <a:ext cx="8460000" cy="777600"/>
          </a:xfrm>
        </p:spPr>
        <p:txBody>
          <a:bodyPr/>
          <a:lstStyle>
            <a:lvl1pPr>
              <a:lnSpc>
                <a:spcPts val="3000"/>
              </a:lnSpc>
              <a:defRPr/>
            </a:lvl1pPr>
          </a:lstStyle>
          <a:p>
            <a:r>
              <a:rPr lang="de-DE"/>
              <a:t>Titelmasterformat durch Klicken bearbeiten</a:t>
            </a:r>
            <a:endParaRPr lang="de-DE"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3" name="Rectangle 9"/>
          <p:cNvSpPr>
            <a:spLocks noGrp="1" noChangeArrowheads="1"/>
          </p:cNvSpPr>
          <p:nvPr>
            <p:ph type="ftr" sz="quarter" idx="10"/>
          </p:nvPr>
        </p:nvSpPr>
        <p:spPr>
          <a:ln/>
        </p:spPr>
        <p:txBody>
          <a:bodyPr/>
          <a:lstStyle>
            <a:lvl1pPr>
              <a:defRPr/>
            </a:lvl1pPr>
          </a:lstStyle>
          <a:p>
            <a:pPr>
              <a:defRPr/>
            </a:pPr>
            <a:endParaRPr lang="de-DE"/>
          </a:p>
        </p:txBody>
      </p:sp>
      <p:sp>
        <p:nvSpPr>
          <p:cNvPr id="4" name="Titel 1"/>
          <p:cNvSpPr>
            <a:spLocks noGrp="1"/>
          </p:cNvSpPr>
          <p:nvPr>
            <p:ph type="title"/>
          </p:nvPr>
        </p:nvSpPr>
        <p:spPr>
          <a:xfrm>
            <a:off x="288000" y="1080000"/>
            <a:ext cx="8460000" cy="777600"/>
          </a:xfrm>
        </p:spPr>
        <p:txBody>
          <a:bodyPr/>
          <a:lstStyle>
            <a:lvl1pPr>
              <a:lnSpc>
                <a:spcPts val="3000"/>
              </a:lnSpc>
              <a:defRPr/>
            </a:lvl1pPr>
          </a:lstStyle>
          <a:p>
            <a:r>
              <a:rPr lang="de-DE"/>
              <a:t>Titelmasterformat durch Klicken bearbeiten</a:t>
            </a:r>
            <a:endParaRPr lang="de-DE"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Leer_mitLogo">
    <p:spTree>
      <p:nvGrpSpPr>
        <p:cNvPr id="1" name=""/>
        <p:cNvGrpSpPr/>
        <p:nvPr/>
      </p:nvGrpSpPr>
      <p:grpSpPr>
        <a:xfrm>
          <a:off x="0" y="0"/>
          <a:ext cx="0" cy="0"/>
          <a:chOff x="0" y="0"/>
          <a:chExt cx="0" cy="0"/>
        </a:xfrm>
      </p:grpSpPr>
      <p:sp>
        <p:nvSpPr>
          <p:cNvPr id="2" name="Rectangle 9"/>
          <p:cNvSpPr>
            <a:spLocks noGrp="1" noChangeArrowheads="1"/>
          </p:cNvSpPr>
          <p:nvPr>
            <p:ph type="ftr" sz="quarter" idx="10"/>
          </p:nvPr>
        </p:nvSpPr>
        <p:spPr>
          <a:ln/>
        </p:spPr>
        <p:txBody>
          <a:bodyPr/>
          <a:lstStyle>
            <a:lvl1pPr>
              <a:defRPr/>
            </a:lvl1pPr>
          </a:lstStyle>
          <a:p>
            <a:pPr>
              <a:defRPr/>
            </a:pPr>
            <a:endParaRPr lang="de-DE"/>
          </a:p>
        </p:txBody>
      </p:sp>
    </p:spTree>
    <p:extLst>
      <p:ext uri="{BB962C8B-B14F-4D97-AF65-F5344CB8AC3E}">
        <p14:creationId xmlns:p14="http://schemas.microsoft.com/office/powerpoint/2010/main" val="37037877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r">
    <p:spTree>
      <p:nvGrpSpPr>
        <p:cNvPr id="1" name=""/>
        <p:cNvGrpSpPr/>
        <p:nvPr/>
      </p:nvGrpSpPr>
      <p:grpSpPr>
        <a:xfrm>
          <a:off x="0" y="0"/>
          <a:ext cx="0" cy="0"/>
          <a:chOff x="0" y="0"/>
          <a:chExt cx="0" cy="0"/>
        </a:xfrm>
      </p:grpSpPr>
      <p:sp>
        <p:nvSpPr>
          <p:cNvPr id="2" name="Rectangle 9"/>
          <p:cNvSpPr>
            <a:spLocks noGrp="1" noChangeArrowheads="1"/>
          </p:cNvSpPr>
          <p:nvPr>
            <p:ph type="ftr" sz="quarter" idx="10"/>
          </p:nvPr>
        </p:nvSpPr>
        <p:spPr>
          <a:ln/>
        </p:spPr>
        <p:txBody>
          <a:bodyPr/>
          <a:lstStyle>
            <a:lvl1pPr>
              <a:defRPr/>
            </a:lvl1pPr>
          </a:lstStyle>
          <a:p>
            <a:pPr>
              <a:defRPr/>
            </a:pPr>
            <a:endParaRPr lang="de-D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el und Objekt">
    <p:spTree>
      <p:nvGrpSpPr>
        <p:cNvPr id="1" name=""/>
        <p:cNvGrpSpPr/>
        <p:nvPr/>
      </p:nvGrpSpPr>
      <p:grpSpPr>
        <a:xfrm>
          <a:off x="0" y="0"/>
          <a:ext cx="0" cy="0"/>
          <a:chOff x="0" y="0"/>
          <a:chExt cx="0" cy="0"/>
        </a:xfrm>
      </p:grpSpPr>
      <p:sp>
        <p:nvSpPr>
          <p:cNvPr id="5" name="Rectangle 9"/>
          <p:cNvSpPr>
            <a:spLocks noGrp="1" noChangeArrowheads="1"/>
          </p:cNvSpPr>
          <p:nvPr>
            <p:ph type="ftr" sz="quarter" idx="10"/>
          </p:nvPr>
        </p:nvSpPr>
        <p:spPr>
          <a:ln/>
        </p:spPr>
        <p:txBody>
          <a:bodyPr/>
          <a:lstStyle>
            <a:lvl1pPr>
              <a:defRPr/>
            </a:lvl1pPr>
          </a:lstStyle>
          <a:p>
            <a:pPr>
              <a:defRPr/>
            </a:pPr>
            <a:endParaRPr lang="de-DE"/>
          </a:p>
        </p:txBody>
      </p:sp>
      <p:sp>
        <p:nvSpPr>
          <p:cNvPr id="7" name="Titel 1"/>
          <p:cNvSpPr>
            <a:spLocks noGrp="1"/>
          </p:cNvSpPr>
          <p:nvPr>
            <p:ph type="title"/>
          </p:nvPr>
        </p:nvSpPr>
        <p:spPr>
          <a:xfrm>
            <a:off x="288000" y="1080000"/>
            <a:ext cx="8460000" cy="777600"/>
          </a:xfrm>
        </p:spPr>
        <p:txBody>
          <a:bodyPr/>
          <a:lstStyle>
            <a:lvl1pPr>
              <a:lnSpc>
                <a:spcPts val="3000"/>
              </a:lnSpc>
              <a:defRPr/>
            </a:lvl1pPr>
          </a:lstStyle>
          <a:p>
            <a:r>
              <a:rPr lang="de-DE"/>
              <a:t>Titelmasterformat durch Klicken bearbeiten</a:t>
            </a:r>
            <a:endParaRPr lang="de-DE" dirty="0"/>
          </a:p>
        </p:txBody>
      </p:sp>
      <p:sp>
        <p:nvSpPr>
          <p:cNvPr id="8" name="Inhaltsplatzhalter 2"/>
          <p:cNvSpPr>
            <a:spLocks noGrp="1"/>
          </p:cNvSpPr>
          <p:nvPr>
            <p:ph idx="1"/>
          </p:nvPr>
        </p:nvSpPr>
        <p:spPr>
          <a:xfrm>
            <a:off x="288000" y="2016000"/>
            <a:ext cx="8460000" cy="2754000"/>
          </a:xfrm>
        </p:spPr>
        <p:txBody>
          <a:bodyPr/>
          <a:lstStyle>
            <a:lvl1pPr>
              <a:spcBef>
                <a:spcPts val="900"/>
              </a:spcBef>
              <a:buNone/>
              <a:defRPr/>
            </a:lvl1pPr>
          </a:lstStyle>
          <a:p>
            <a:pPr lvl="0"/>
            <a:r>
              <a:rPr lang="de-DE"/>
              <a:t>Formatvorlagen des Textmasters bearbeiten</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el und zwei Objek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288000" y="2016000"/>
            <a:ext cx="4140000" cy="2754000"/>
          </a:xfrm>
        </p:spPr>
        <p:txBody>
          <a:bodyPr/>
          <a:lstStyle>
            <a:lvl1pPr>
              <a:spcBef>
                <a:spcPts val="900"/>
              </a:spcBef>
              <a:buNone/>
              <a:defRPr sz="2000"/>
            </a:lvl1pPr>
            <a:lvl2pPr>
              <a:lnSpc>
                <a:spcPts val="2000"/>
              </a:lnSpc>
              <a:defRPr sz="1600"/>
            </a:lvl2pPr>
            <a:lvl3pPr>
              <a:lnSpc>
                <a:spcPts val="2000"/>
              </a:lnSpc>
              <a:defRPr sz="1600"/>
            </a:lvl3pPr>
            <a:lvl4pPr>
              <a:lnSpc>
                <a:spcPts val="2000"/>
              </a:lnSpc>
              <a:defRPr sz="1600"/>
            </a:lvl4pPr>
            <a:lvl5pPr>
              <a:lnSpc>
                <a:spcPts val="2000"/>
              </a:lnSpc>
              <a:defRPr sz="1600"/>
            </a:lvl5pPr>
            <a:lvl6pPr>
              <a:defRPr sz="1800"/>
            </a:lvl6pPr>
            <a:lvl7pPr>
              <a:defRPr sz="1800"/>
            </a:lvl7pPr>
            <a:lvl8pPr>
              <a:defRPr sz="1800"/>
            </a:lvl8pPr>
            <a:lvl9pPr>
              <a:defRPr sz="1800"/>
            </a:lvl9pPr>
          </a:lstStyle>
          <a:p>
            <a:pPr lvl="0"/>
            <a:r>
              <a:rPr lang="de-DE"/>
              <a:t>Formatvorlagen des Textmasters bearbeiten</a:t>
            </a:r>
          </a:p>
        </p:txBody>
      </p:sp>
      <p:sp>
        <p:nvSpPr>
          <p:cNvPr id="4" name="Inhaltsplatzhalter 3"/>
          <p:cNvSpPr>
            <a:spLocks noGrp="1"/>
          </p:cNvSpPr>
          <p:nvPr>
            <p:ph sz="half" idx="2"/>
          </p:nvPr>
        </p:nvSpPr>
        <p:spPr>
          <a:xfrm>
            <a:off x="4608000" y="2016000"/>
            <a:ext cx="4140000" cy="2754000"/>
          </a:xfrm>
        </p:spPr>
        <p:txBody>
          <a:bodyPr/>
          <a:lstStyle>
            <a:lvl1pPr>
              <a:spcBef>
                <a:spcPts val="900"/>
              </a:spcBef>
              <a:buNone/>
              <a:defRPr sz="2000"/>
            </a:lvl1pPr>
            <a:lvl2pPr>
              <a:lnSpc>
                <a:spcPts val="2000"/>
              </a:lnSpc>
              <a:defRPr sz="1600"/>
            </a:lvl2pPr>
            <a:lvl3pPr>
              <a:lnSpc>
                <a:spcPts val="2000"/>
              </a:lnSpc>
              <a:defRPr sz="1600"/>
            </a:lvl3pPr>
            <a:lvl4pPr>
              <a:lnSpc>
                <a:spcPts val="2000"/>
              </a:lnSpc>
              <a:defRPr sz="1600"/>
            </a:lvl4pPr>
            <a:lvl5pPr>
              <a:lnSpc>
                <a:spcPts val="2000"/>
              </a:lnSpc>
              <a:defRPr sz="1600"/>
            </a:lvl5pPr>
            <a:lvl6pPr>
              <a:defRPr sz="1800"/>
            </a:lvl6pPr>
            <a:lvl7pPr>
              <a:defRPr sz="1800"/>
            </a:lvl7pPr>
            <a:lvl8pPr>
              <a:defRPr sz="1800"/>
            </a:lvl8pPr>
            <a:lvl9pPr>
              <a:defRPr sz="1800"/>
            </a:lvl9pPr>
          </a:lstStyle>
          <a:p>
            <a:pPr lvl="0"/>
            <a:r>
              <a:rPr lang="de-DE"/>
              <a:t>Formatvorlagen des Textmasters bearbeiten</a:t>
            </a:r>
          </a:p>
        </p:txBody>
      </p:sp>
      <p:sp>
        <p:nvSpPr>
          <p:cNvPr id="5" name="Rectangle 9"/>
          <p:cNvSpPr>
            <a:spLocks noGrp="1" noChangeArrowheads="1"/>
          </p:cNvSpPr>
          <p:nvPr>
            <p:ph type="ftr" sz="quarter" idx="10"/>
          </p:nvPr>
        </p:nvSpPr>
        <p:spPr>
          <a:ln/>
        </p:spPr>
        <p:txBody>
          <a:bodyPr/>
          <a:lstStyle>
            <a:lvl1pPr>
              <a:defRPr/>
            </a:lvl1pPr>
          </a:lstStyle>
          <a:p>
            <a:pPr>
              <a:defRPr/>
            </a:pPr>
            <a:endParaRPr lang="de-DE"/>
          </a:p>
        </p:txBody>
      </p:sp>
      <p:sp>
        <p:nvSpPr>
          <p:cNvPr id="8" name="Titel 1"/>
          <p:cNvSpPr>
            <a:spLocks noGrp="1"/>
          </p:cNvSpPr>
          <p:nvPr>
            <p:ph type="title"/>
          </p:nvPr>
        </p:nvSpPr>
        <p:spPr>
          <a:xfrm>
            <a:off x="288000" y="1080000"/>
            <a:ext cx="8460000" cy="777600"/>
          </a:xfrm>
        </p:spPr>
        <p:txBody>
          <a:bodyPr/>
          <a:lstStyle>
            <a:lvl1pPr>
              <a:lnSpc>
                <a:spcPts val="3000"/>
              </a:lnSpc>
              <a:defRPr/>
            </a:lvl1pPr>
          </a:lstStyle>
          <a:p>
            <a:r>
              <a:rPr lang="de-DE"/>
              <a:t>Titelmasterformat durch Klicken bearbeiten</a:t>
            </a:r>
            <a:endParaRPr lang="de-DE"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e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image" Target="../media/image1.jpeg"/><Relationship Id="rId5" Type="http://schemas.openxmlformats.org/officeDocument/2006/relationships/slideLayout" Target="../slideLayouts/slideLayout14.xml"/><Relationship Id="rId10" Type="http://schemas.openxmlformats.org/officeDocument/2006/relationships/theme" Target="../theme/theme2.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6.xml"/><Relationship Id="rId3" Type="http://schemas.openxmlformats.org/officeDocument/2006/relationships/slideLayout" Target="../slideLayouts/slideLayout21.xml"/><Relationship Id="rId7" Type="http://schemas.openxmlformats.org/officeDocument/2006/relationships/slideLayout" Target="../slideLayouts/slideLayout25.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image" Target="../media/image1.jpeg"/><Relationship Id="rId5" Type="http://schemas.openxmlformats.org/officeDocument/2006/relationships/slideLayout" Target="../slideLayouts/slideLayout23.xml"/><Relationship Id="rId10" Type="http://schemas.openxmlformats.org/officeDocument/2006/relationships/theme" Target="../theme/theme3.xml"/><Relationship Id="rId4" Type="http://schemas.openxmlformats.org/officeDocument/2006/relationships/slideLayout" Target="../slideLayouts/slideLayout22.xml"/><Relationship Id="rId9" Type="http://schemas.openxmlformats.org/officeDocument/2006/relationships/slideLayout" Target="../slideLayouts/slideLayout27.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5.xml"/><Relationship Id="rId3" Type="http://schemas.openxmlformats.org/officeDocument/2006/relationships/slideLayout" Target="../slideLayouts/slideLayout30.xml"/><Relationship Id="rId7" Type="http://schemas.openxmlformats.org/officeDocument/2006/relationships/slideLayout" Target="../slideLayouts/slideLayout34.xml"/><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image" Target="../media/image1.jpeg"/><Relationship Id="rId5" Type="http://schemas.openxmlformats.org/officeDocument/2006/relationships/slideLayout" Target="../slideLayouts/slideLayout32.xml"/><Relationship Id="rId10" Type="http://schemas.openxmlformats.org/officeDocument/2006/relationships/theme" Target="../theme/theme4.xml"/><Relationship Id="rId4" Type="http://schemas.openxmlformats.org/officeDocument/2006/relationships/slideLayout" Target="../slideLayouts/slideLayout31.xml"/><Relationship Id="rId9" Type="http://schemas.openxmlformats.org/officeDocument/2006/relationships/slideLayout" Target="../slideLayouts/slideLayout3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Picture 9" descr="dnb_RGB"/>
          <p:cNvPicPr>
            <a:picLocks noChangeAspect="1" noChangeArrowheads="1"/>
          </p:cNvPicPr>
          <p:nvPr userDrawn="1"/>
        </p:nvPicPr>
        <p:blipFill>
          <a:blip r:embed="rId11" cstate="print"/>
          <a:srcRect/>
          <a:stretch>
            <a:fillRect/>
          </a:stretch>
        </p:blipFill>
        <p:spPr bwMode="auto">
          <a:xfrm>
            <a:off x="7812088" y="216000"/>
            <a:ext cx="1224000" cy="792000"/>
          </a:xfrm>
          <a:prstGeom prst="rect">
            <a:avLst/>
          </a:prstGeom>
          <a:noFill/>
          <a:ln w="9525">
            <a:noFill/>
            <a:miter lim="800000"/>
            <a:headEnd/>
            <a:tailEnd/>
          </a:ln>
        </p:spPr>
      </p:pic>
      <p:sp>
        <p:nvSpPr>
          <p:cNvPr id="1026" name="Rectangle 7"/>
          <p:cNvSpPr>
            <a:spLocks noGrp="1" noChangeArrowheads="1"/>
          </p:cNvSpPr>
          <p:nvPr>
            <p:ph type="title"/>
          </p:nvPr>
        </p:nvSpPr>
        <p:spPr bwMode="auto">
          <a:xfrm>
            <a:off x="288000" y="1080000"/>
            <a:ext cx="8460000" cy="7776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de-DE" dirty="0"/>
              <a:t>Titelmasterformat durch Klicken bearbeiten</a:t>
            </a:r>
          </a:p>
        </p:txBody>
      </p:sp>
      <p:sp>
        <p:nvSpPr>
          <p:cNvPr id="1027" name="Rectangle 8"/>
          <p:cNvSpPr>
            <a:spLocks noGrp="1" noChangeArrowheads="1"/>
          </p:cNvSpPr>
          <p:nvPr>
            <p:ph type="body" idx="1"/>
          </p:nvPr>
        </p:nvSpPr>
        <p:spPr bwMode="auto">
          <a:xfrm>
            <a:off x="288000" y="2016000"/>
            <a:ext cx="8460000" cy="2754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de-DE" dirty="0"/>
              <a:t>Textmasterformate durch Klicken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033" name="Rectangle 9"/>
          <p:cNvSpPr>
            <a:spLocks noGrp="1" noChangeArrowheads="1"/>
          </p:cNvSpPr>
          <p:nvPr>
            <p:ph type="ftr" sz="quarter" idx="3"/>
          </p:nvPr>
        </p:nvSpPr>
        <p:spPr bwMode="auto">
          <a:xfrm>
            <a:off x="532800" y="410400"/>
            <a:ext cx="7020000" cy="153888"/>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defRPr sz="1000">
                <a:solidFill>
                  <a:schemeClr val="bg2"/>
                </a:solidFill>
              </a:defRPr>
            </a:lvl1pPr>
          </a:lstStyle>
          <a:p>
            <a:pPr>
              <a:defRPr/>
            </a:pPr>
            <a:endParaRPr lang="de-DE" dirty="0"/>
          </a:p>
        </p:txBody>
      </p:sp>
    </p:spTree>
  </p:cSld>
  <p:clrMap bg1="lt1" tx1="dk1" bg2="lt2" tx2="dk2" accent1="accent1" accent2="accent2" accent3="accent3" accent4="accent4" accent5="accent5" accent6="accent6" hlink="hlink" folHlink="folHlink"/>
  <p:sldLayoutIdLst>
    <p:sldLayoutId id="2147483741" r:id="rId1"/>
    <p:sldLayoutId id="2147483742" r:id="rId2"/>
    <p:sldLayoutId id="2147483735" r:id="rId3"/>
    <p:sldLayoutId id="2147483736" r:id="rId4"/>
    <p:sldLayoutId id="2147483737" r:id="rId5"/>
    <p:sldLayoutId id="2147483743" r:id="rId6"/>
    <p:sldLayoutId id="2147483738" r:id="rId7"/>
    <p:sldLayoutId id="2147483739" r:id="rId8"/>
    <p:sldLayoutId id="2147483740" r:id="rId9"/>
  </p:sldLayoutIdLst>
  <p:hf sldNum="0" hdr="0" ftr="0" dt="0"/>
  <p:txStyles>
    <p:titleStyle>
      <a:lvl1pPr algn="l" rtl="0" eaLnBrk="1" fontAlgn="base" hangingPunct="1">
        <a:lnSpc>
          <a:spcPts val="3000"/>
        </a:lnSpc>
        <a:spcBef>
          <a:spcPct val="0"/>
        </a:spcBef>
        <a:spcAft>
          <a:spcPct val="0"/>
        </a:spcAft>
        <a:defRPr sz="2600" b="1">
          <a:solidFill>
            <a:schemeClr val="tx2"/>
          </a:solidFill>
          <a:latin typeface="+mj-lt"/>
          <a:ea typeface="+mj-ea"/>
          <a:cs typeface="+mj-cs"/>
        </a:defRPr>
      </a:lvl1pPr>
      <a:lvl2pPr algn="l" rtl="0" eaLnBrk="1" fontAlgn="base" hangingPunct="1">
        <a:lnSpc>
          <a:spcPts val="3000"/>
        </a:lnSpc>
        <a:spcBef>
          <a:spcPct val="0"/>
        </a:spcBef>
        <a:spcAft>
          <a:spcPct val="0"/>
        </a:spcAft>
        <a:defRPr sz="2600" b="1">
          <a:solidFill>
            <a:schemeClr val="tx2"/>
          </a:solidFill>
          <a:latin typeface="Verdana" pitchFamily="34" charset="0"/>
          <a:cs typeface="Arial" charset="0"/>
        </a:defRPr>
      </a:lvl2pPr>
      <a:lvl3pPr algn="l" rtl="0" eaLnBrk="1" fontAlgn="base" hangingPunct="1">
        <a:lnSpc>
          <a:spcPts val="3000"/>
        </a:lnSpc>
        <a:spcBef>
          <a:spcPct val="0"/>
        </a:spcBef>
        <a:spcAft>
          <a:spcPct val="0"/>
        </a:spcAft>
        <a:defRPr sz="2600" b="1">
          <a:solidFill>
            <a:schemeClr val="tx2"/>
          </a:solidFill>
          <a:latin typeface="Verdana" pitchFamily="34" charset="0"/>
          <a:cs typeface="Arial" charset="0"/>
        </a:defRPr>
      </a:lvl3pPr>
      <a:lvl4pPr algn="l" rtl="0" eaLnBrk="1" fontAlgn="base" hangingPunct="1">
        <a:lnSpc>
          <a:spcPts val="3000"/>
        </a:lnSpc>
        <a:spcBef>
          <a:spcPct val="0"/>
        </a:spcBef>
        <a:spcAft>
          <a:spcPct val="0"/>
        </a:spcAft>
        <a:defRPr sz="2600" b="1">
          <a:solidFill>
            <a:schemeClr val="tx2"/>
          </a:solidFill>
          <a:latin typeface="Verdana" pitchFamily="34" charset="0"/>
          <a:cs typeface="Arial" charset="0"/>
        </a:defRPr>
      </a:lvl4pPr>
      <a:lvl5pPr algn="l" rtl="0" eaLnBrk="1" fontAlgn="base" hangingPunct="1">
        <a:lnSpc>
          <a:spcPts val="3000"/>
        </a:lnSpc>
        <a:spcBef>
          <a:spcPct val="0"/>
        </a:spcBef>
        <a:spcAft>
          <a:spcPct val="0"/>
        </a:spcAft>
        <a:defRPr sz="2600" b="1">
          <a:solidFill>
            <a:schemeClr val="tx2"/>
          </a:solidFill>
          <a:latin typeface="Verdana" pitchFamily="34" charset="0"/>
          <a:cs typeface="Arial" charset="0"/>
        </a:defRPr>
      </a:lvl5pPr>
      <a:lvl6pPr marL="457200" algn="l" rtl="0" eaLnBrk="1" fontAlgn="base" hangingPunct="1">
        <a:spcBef>
          <a:spcPct val="0"/>
        </a:spcBef>
        <a:spcAft>
          <a:spcPct val="0"/>
        </a:spcAft>
        <a:defRPr sz="2600" b="1">
          <a:solidFill>
            <a:schemeClr val="tx2"/>
          </a:solidFill>
          <a:latin typeface="Verdana" pitchFamily="34" charset="0"/>
          <a:cs typeface="Arial" charset="0"/>
        </a:defRPr>
      </a:lvl6pPr>
      <a:lvl7pPr marL="914400" algn="l" rtl="0" eaLnBrk="1" fontAlgn="base" hangingPunct="1">
        <a:spcBef>
          <a:spcPct val="0"/>
        </a:spcBef>
        <a:spcAft>
          <a:spcPct val="0"/>
        </a:spcAft>
        <a:defRPr sz="2600" b="1">
          <a:solidFill>
            <a:schemeClr val="tx2"/>
          </a:solidFill>
          <a:latin typeface="Verdana" pitchFamily="34" charset="0"/>
          <a:cs typeface="Arial" charset="0"/>
        </a:defRPr>
      </a:lvl7pPr>
      <a:lvl8pPr marL="1371600" algn="l" rtl="0" eaLnBrk="1" fontAlgn="base" hangingPunct="1">
        <a:spcBef>
          <a:spcPct val="0"/>
        </a:spcBef>
        <a:spcAft>
          <a:spcPct val="0"/>
        </a:spcAft>
        <a:defRPr sz="2600" b="1">
          <a:solidFill>
            <a:schemeClr val="tx2"/>
          </a:solidFill>
          <a:latin typeface="Verdana" pitchFamily="34" charset="0"/>
          <a:cs typeface="Arial" charset="0"/>
        </a:defRPr>
      </a:lvl8pPr>
      <a:lvl9pPr marL="1828800" algn="l" rtl="0" eaLnBrk="1" fontAlgn="base" hangingPunct="1">
        <a:spcBef>
          <a:spcPct val="0"/>
        </a:spcBef>
        <a:spcAft>
          <a:spcPct val="0"/>
        </a:spcAft>
        <a:defRPr sz="2600" b="1">
          <a:solidFill>
            <a:schemeClr val="tx2"/>
          </a:solidFill>
          <a:latin typeface="Verdana" pitchFamily="34" charset="0"/>
          <a:cs typeface="Arial" charset="0"/>
        </a:defRPr>
      </a:lvl9pPr>
    </p:titleStyle>
    <p:bodyStyle>
      <a:lvl1pPr marL="342900" indent="-342900" algn="l" rtl="0" eaLnBrk="1" fontAlgn="base" hangingPunct="1">
        <a:lnSpc>
          <a:spcPts val="3000"/>
        </a:lnSpc>
        <a:spcBef>
          <a:spcPts val="900"/>
        </a:spcBef>
        <a:spcAft>
          <a:spcPct val="0"/>
        </a:spcAft>
        <a:buFont typeface="Verdana" pitchFamily="34" charset="0"/>
        <a:buChar char="–"/>
        <a:defRPr sz="2000">
          <a:solidFill>
            <a:schemeClr val="tx1"/>
          </a:solidFill>
          <a:latin typeface="+mn-lt"/>
          <a:ea typeface="+mn-ea"/>
          <a:cs typeface="+mn-cs"/>
        </a:defRPr>
      </a:lvl1pPr>
      <a:lvl2pPr marL="742950" indent="-285750" algn="l" rtl="0" eaLnBrk="1" fontAlgn="base" hangingPunct="1">
        <a:lnSpc>
          <a:spcPts val="2000"/>
        </a:lnSpc>
        <a:spcBef>
          <a:spcPts val="384"/>
        </a:spcBef>
        <a:spcAft>
          <a:spcPct val="0"/>
        </a:spcAft>
        <a:buChar char="-"/>
        <a:defRPr sz="1600">
          <a:solidFill>
            <a:schemeClr val="tx1"/>
          </a:solidFill>
          <a:latin typeface="+mn-lt"/>
          <a:cs typeface="+mn-cs"/>
        </a:defRPr>
      </a:lvl2pPr>
      <a:lvl3pPr marL="1143000" indent="-228600" algn="l" rtl="0" eaLnBrk="1" fontAlgn="base" hangingPunct="1">
        <a:lnSpc>
          <a:spcPts val="2000"/>
        </a:lnSpc>
        <a:spcBef>
          <a:spcPts val="384"/>
        </a:spcBef>
        <a:spcAft>
          <a:spcPct val="0"/>
        </a:spcAft>
        <a:buChar char="-"/>
        <a:defRPr sz="1600">
          <a:solidFill>
            <a:schemeClr val="tx1"/>
          </a:solidFill>
          <a:latin typeface="+mn-lt"/>
          <a:cs typeface="+mn-cs"/>
        </a:defRPr>
      </a:lvl3pPr>
      <a:lvl4pPr marL="1600200" indent="-228600" algn="l" rtl="0" eaLnBrk="1" fontAlgn="base" hangingPunct="1">
        <a:lnSpc>
          <a:spcPts val="2000"/>
        </a:lnSpc>
        <a:spcBef>
          <a:spcPts val="384"/>
        </a:spcBef>
        <a:spcAft>
          <a:spcPct val="0"/>
        </a:spcAft>
        <a:buChar char="-"/>
        <a:defRPr sz="1600">
          <a:solidFill>
            <a:schemeClr val="tx1"/>
          </a:solidFill>
          <a:latin typeface="+mn-lt"/>
          <a:cs typeface="+mn-cs"/>
        </a:defRPr>
      </a:lvl4pPr>
      <a:lvl5pPr marL="2057400" indent="-228600" algn="l" rtl="0" eaLnBrk="1" fontAlgn="base" hangingPunct="1">
        <a:lnSpc>
          <a:spcPts val="2000"/>
        </a:lnSpc>
        <a:spcBef>
          <a:spcPts val="384"/>
        </a:spcBef>
        <a:spcAft>
          <a:spcPct val="0"/>
        </a:spcAft>
        <a:buChar char="-"/>
        <a:defRPr sz="1600">
          <a:solidFill>
            <a:schemeClr val="tx1"/>
          </a:solidFill>
          <a:latin typeface="+mn-lt"/>
          <a:cs typeface="+mn-cs"/>
        </a:defRPr>
      </a:lvl5pPr>
      <a:lvl6pPr marL="2514600" indent="-228600" algn="l" rtl="0" eaLnBrk="1" fontAlgn="base" hangingPunct="1">
        <a:lnSpc>
          <a:spcPts val="2400"/>
        </a:lnSpc>
        <a:spcBef>
          <a:spcPct val="20000"/>
        </a:spcBef>
        <a:spcAft>
          <a:spcPct val="0"/>
        </a:spcAft>
        <a:buChar char="-"/>
        <a:defRPr sz="1600">
          <a:solidFill>
            <a:schemeClr val="tx1"/>
          </a:solidFill>
          <a:latin typeface="+mn-lt"/>
          <a:cs typeface="+mn-cs"/>
        </a:defRPr>
      </a:lvl6pPr>
      <a:lvl7pPr marL="2971800" indent="-228600" algn="l" rtl="0" eaLnBrk="1" fontAlgn="base" hangingPunct="1">
        <a:lnSpc>
          <a:spcPts val="2400"/>
        </a:lnSpc>
        <a:spcBef>
          <a:spcPct val="20000"/>
        </a:spcBef>
        <a:spcAft>
          <a:spcPct val="0"/>
        </a:spcAft>
        <a:buChar char="-"/>
        <a:defRPr sz="1600">
          <a:solidFill>
            <a:schemeClr val="tx1"/>
          </a:solidFill>
          <a:latin typeface="+mn-lt"/>
          <a:cs typeface="+mn-cs"/>
        </a:defRPr>
      </a:lvl7pPr>
      <a:lvl8pPr marL="3429000" indent="-228600" algn="l" rtl="0" eaLnBrk="1" fontAlgn="base" hangingPunct="1">
        <a:lnSpc>
          <a:spcPts val="2400"/>
        </a:lnSpc>
        <a:spcBef>
          <a:spcPct val="20000"/>
        </a:spcBef>
        <a:spcAft>
          <a:spcPct val="0"/>
        </a:spcAft>
        <a:buChar char="-"/>
        <a:defRPr sz="1600">
          <a:solidFill>
            <a:schemeClr val="tx1"/>
          </a:solidFill>
          <a:latin typeface="+mn-lt"/>
          <a:cs typeface="+mn-cs"/>
        </a:defRPr>
      </a:lvl8pPr>
      <a:lvl9pPr marL="3886200" indent="-228600" algn="l" rtl="0" eaLnBrk="1" fontAlgn="base" hangingPunct="1">
        <a:lnSpc>
          <a:spcPts val="2400"/>
        </a:lnSpc>
        <a:spcBef>
          <a:spcPct val="20000"/>
        </a:spcBef>
        <a:spcAft>
          <a:spcPct val="0"/>
        </a:spcAft>
        <a:buChar char="-"/>
        <a:defRPr sz="1600">
          <a:solidFill>
            <a:schemeClr val="tx1"/>
          </a:solidFill>
          <a:latin typeface="+mn-lt"/>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Picture 9" descr="dnb_RGB"/>
          <p:cNvPicPr>
            <a:picLocks noChangeAspect="1" noChangeArrowheads="1"/>
          </p:cNvPicPr>
          <p:nvPr userDrawn="1"/>
        </p:nvPicPr>
        <p:blipFill>
          <a:blip r:embed="rId11" cstate="print"/>
          <a:srcRect/>
          <a:stretch>
            <a:fillRect/>
          </a:stretch>
        </p:blipFill>
        <p:spPr bwMode="auto">
          <a:xfrm>
            <a:off x="7812088" y="216000"/>
            <a:ext cx="1224000" cy="792000"/>
          </a:xfrm>
          <a:prstGeom prst="rect">
            <a:avLst/>
          </a:prstGeom>
          <a:noFill/>
          <a:ln w="9525">
            <a:noFill/>
            <a:miter lim="800000"/>
            <a:headEnd/>
            <a:tailEnd/>
          </a:ln>
        </p:spPr>
      </p:pic>
      <p:sp>
        <p:nvSpPr>
          <p:cNvPr id="1026" name="Rectangle 7"/>
          <p:cNvSpPr>
            <a:spLocks noGrp="1" noChangeArrowheads="1"/>
          </p:cNvSpPr>
          <p:nvPr>
            <p:ph type="title"/>
          </p:nvPr>
        </p:nvSpPr>
        <p:spPr bwMode="auto">
          <a:xfrm>
            <a:off x="827088" y="1080000"/>
            <a:ext cx="7593012" cy="7776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de-DE" dirty="0" smtClean="0"/>
              <a:t>Titelmasterformat durch Klicken bearbeiten</a:t>
            </a:r>
          </a:p>
        </p:txBody>
      </p:sp>
      <p:sp>
        <p:nvSpPr>
          <p:cNvPr id="1027" name="Rectangle 8"/>
          <p:cNvSpPr>
            <a:spLocks noGrp="1" noChangeArrowheads="1"/>
          </p:cNvSpPr>
          <p:nvPr>
            <p:ph type="body" idx="1"/>
          </p:nvPr>
        </p:nvSpPr>
        <p:spPr bwMode="auto">
          <a:xfrm>
            <a:off x="827088" y="2016000"/>
            <a:ext cx="7593012" cy="2563416"/>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de-DE" dirty="0" smtClean="0"/>
              <a:t>Textmasterformate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p>
        </p:txBody>
      </p:sp>
      <p:sp>
        <p:nvSpPr>
          <p:cNvPr id="1033" name="Rectangle 9"/>
          <p:cNvSpPr>
            <a:spLocks noGrp="1" noChangeArrowheads="1"/>
          </p:cNvSpPr>
          <p:nvPr>
            <p:ph type="ftr" sz="quarter" idx="3"/>
          </p:nvPr>
        </p:nvSpPr>
        <p:spPr bwMode="auto">
          <a:xfrm>
            <a:off x="514350" y="4788694"/>
            <a:ext cx="7874000" cy="153888"/>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defRPr sz="1000"/>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smtClean="0">
                <a:ln>
                  <a:noFill/>
                </a:ln>
                <a:solidFill>
                  <a:srgbClr val="000000"/>
                </a:solidFill>
                <a:effectLst/>
                <a:uLnTx/>
                <a:uFillTx/>
                <a:latin typeface="Verdana" pitchFamily="34" charset="0"/>
                <a:ea typeface="+mn-ea"/>
                <a:cs typeface="Arial" charset="0"/>
              </a:rPr>
              <a:t>| 50   | LLM Few-Shot Prompting for Automated Indexing | 17.10.2024</a:t>
            </a:r>
            <a:endParaRPr kumimoji="0" lang="de-DE" sz="1000" b="0" i="0" u="none" strike="noStrike" kern="1200" cap="none" spc="0" normalizeH="0" baseline="0" noProof="0">
              <a:ln>
                <a:noFill/>
              </a:ln>
              <a:solidFill>
                <a:srgbClr val="000000"/>
              </a:solidFill>
              <a:effectLst/>
              <a:uLnTx/>
              <a:uFillTx/>
              <a:latin typeface="Verdana" pitchFamily="34" charset="0"/>
              <a:ea typeface="+mn-ea"/>
              <a:cs typeface="Arial" charset="0"/>
            </a:endParaRPr>
          </a:p>
        </p:txBody>
      </p:sp>
    </p:spTree>
    <p:extLst>
      <p:ext uri="{BB962C8B-B14F-4D97-AF65-F5344CB8AC3E}">
        <p14:creationId xmlns:p14="http://schemas.microsoft.com/office/powerpoint/2010/main" val="3028798801"/>
      </p:ext>
    </p:extLst>
  </p:cSld>
  <p:clrMap bg1="lt1" tx1="dk1" bg2="lt2" tx2="dk2" accent1="accent1" accent2="accent2" accent3="accent3" accent4="accent4" accent5="accent5" accent6="accent6" hlink="hlink" folHlink="folHlink"/>
  <p:sldLayoutIdLst>
    <p:sldLayoutId id="2147483755" r:id="rId1"/>
    <p:sldLayoutId id="2147483756" r:id="rId2"/>
    <p:sldLayoutId id="2147483757" r:id="rId3"/>
    <p:sldLayoutId id="2147483758" r:id="rId4"/>
    <p:sldLayoutId id="2147483759" r:id="rId5"/>
    <p:sldLayoutId id="2147483760" r:id="rId6"/>
    <p:sldLayoutId id="2147483761" r:id="rId7"/>
    <p:sldLayoutId id="2147483762" r:id="rId8"/>
    <p:sldLayoutId id="2147483763" r:id="rId9"/>
  </p:sldLayoutIdLst>
  <p:hf sldNum="0" hdr="0" dt="0"/>
  <p:txStyles>
    <p:titleStyle>
      <a:lvl1pPr algn="l" rtl="0" eaLnBrk="1" fontAlgn="base" hangingPunct="1">
        <a:lnSpc>
          <a:spcPts val="3000"/>
        </a:lnSpc>
        <a:spcBef>
          <a:spcPct val="0"/>
        </a:spcBef>
        <a:spcAft>
          <a:spcPct val="0"/>
        </a:spcAft>
        <a:defRPr sz="2600" b="1">
          <a:solidFill>
            <a:schemeClr val="tx2"/>
          </a:solidFill>
          <a:latin typeface="+mj-lt"/>
          <a:ea typeface="+mj-ea"/>
          <a:cs typeface="+mj-cs"/>
        </a:defRPr>
      </a:lvl1pPr>
      <a:lvl2pPr algn="l" rtl="0" eaLnBrk="1" fontAlgn="base" hangingPunct="1">
        <a:lnSpc>
          <a:spcPts val="3000"/>
        </a:lnSpc>
        <a:spcBef>
          <a:spcPct val="0"/>
        </a:spcBef>
        <a:spcAft>
          <a:spcPct val="0"/>
        </a:spcAft>
        <a:defRPr sz="2600" b="1">
          <a:solidFill>
            <a:schemeClr val="tx2"/>
          </a:solidFill>
          <a:latin typeface="Verdana" pitchFamily="34" charset="0"/>
          <a:cs typeface="Arial" charset="0"/>
        </a:defRPr>
      </a:lvl2pPr>
      <a:lvl3pPr algn="l" rtl="0" eaLnBrk="1" fontAlgn="base" hangingPunct="1">
        <a:lnSpc>
          <a:spcPts val="3000"/>
        </a:lnSpc>
        <a:spcBef>
          <a:spcPct val="0"/>
        </a:spcBef>
        <a:spcAft>
          <a:spcPct val="0"/>
        </a:spcAft>
        <a:defRPr sz="2600" b="1">
          <a:solidFill>
            <a:schemeClr val="tx2"/>
          </a:solidFill>
          <a:latin typeface="Verdana" pitchFamily="34" charset="0"/>
          <a:cs typeface="Arial" charset="0"/>
        </a:defRPr>
      </a:lvl3pPr>
      <a:lvl4pPr algn="l" rtl="0" eaLnBrk="1" fontAlgn="base" hangingPunct="1">
        <a:lnSpc>
          <a:spcPts val="3000"/>
        </a:lnSpc>
        <a:spcBef>
          <a:spcPct val="0"/>
        </a:spcBef>
        <a:spcAft>
          <a:spcPct val="0"/>
        </a:spcAft>
        <a:defRPr sz="2600" b="1">
          <a:solidFill>
            <a:schemeClr val="tx2"/>
          </a:solidFill>
          <a:latin typeface="Verdana" pitchFamily="34" charset="0"/>
          <a:cs typeface="Arial" charset="0"/>
        </a:defRPr>
      </a:lvl4pPr>
      <a:lvl5pPr algn="l" rtl="0" eaLnBrk="1" fontAlgn="base" hangingPunct="1">
        <a:lnSpc>
          <a:spcPts val="3000"/>
        </a:lnSpc>
        <a:spcBef>
          <a:spcPct val="0"/>
        </a:spcBef>
        <a:spcAft>
          <a:spcPct val="0"/>
        </a:spcAft>
        <a:defRPr sz="2600" b="1">
          <a:solidFill>
            <a:schemeClr val="tx2"/>
          </a:solidFill>
          <a:latin typeface="Verdana" pitchFamily="34" charset="0"/>
          <a:cs typeface="Arial" charset="0"/>
        </a:defRPr>
      </a:lvl5pPr>
      <a:lvl6pPr marL="457200" algn="l" rtl="0" eaLnBrk="1" fontAlgn="base" hangingPunct="1">
        <a:spcBef>
          <a:spcPct val="0"/>
        </a:spcBef>
        <a:spcAft>
          <a:spcPct val="0"/>
        </a:spcAft>
        <a:defRPr sz="2600" b="1">
          <a:solidFill>
            <a:schemeClr val="tx2"/>
          </a:solidFill>
          <a:latin typeface="Verdana" pitchFamily="34" charset="0"/>
          <a:cs typeface="Arial" charset="0"/>
        </a:defRPr>
      </a:lvl6pPr>
      <a:lvl7pPr marL="914400" algn="l" rtl="0" eaLnBrk="1" fontAlgn="base" hangingPunct="1">
        <a:spcBef>
          <a:spcPct val="0"/>
        </a:spcBef>
        <a:spcAft>
          <a:spcPct val="0"/>
        </a:spcAft>
        <a:defRPr sz="2600" b="1">
          <a:solidFill>
            <a:schemeClr val="tx2"/>
          </a:solidFill>
          <a:latin typeface="Verdana" pitchFamily="34" charset="0"/>
          <a:cs typeface="Arial" charset="0"/>
        </a:defRPr>
      </a:lvl7pPr>
      <a:lvl8pPr marL="1371600" algn="l" rtl="0" eaLnBrk="1" fontAlgn="base" hangingPunct="1">
        <a:spcBef>
          <a:spcPct val="0"/>
        </a:spcBef>
        <a:spcAft>
          <a:spcPct val="0"/>
        </a:spcAft>
        <a:defRPr sz="2600" b="1">
          <a:solidFill>
            <a:schemeClr val="tx2"/>
          </a:solidFill>
          <a:latin typeface="Verdana" pitchFamily="34" charset="0"/>
          <a:cs typeface="Arial" charset="0"/>
        </a:defRPr>
      </a:lvl8pPr>
      <a:lvl9pPr marL="1828800" algn="l" rtl="0" eaLnBrk="1" fontAlgn="base" hangingPunct="1">
        <a:spcBef>
          <a:spcPct val="0"/>
        </a:spcBef>
        <a:spcAft>
          <a:spcPct val="0"/>
        </a:spcAft>
        <a:defRPr sz="2600" b="1">
          <a:solidFill>
            <a:schemeClr val="tx2"/>
          </a:solidFill>
          <a:latin typeface="Verdana" pitchFamily="34" charset="0"/>
          <a:cs typeface="Arial" charset="0"/>
        </a:defRPr>
      </a:lvl9pPr>
    </p:titleStyle>
    <p:bodyStyle>
      <a:lvl1pPr marL="342900" indent="-342900" algn="l" rtl="0" eaLnBrk="1" fontAlgn="base" hangingPunct="1">
        <a:lnSpc>
          <a:spcPts val="2400"/>
        </a:lnSpc>
        <a:spcBef>
          <a:spcPct val="70000"/>
        </a:spcBef>
        <a:spcAft>
          <a:spcPct val="0"/>
        </a:spcAft>
        <a:buFont typeface="Verdana" pitchFamily="34" charset="0"/>
        <a:buChar char="–"/>
        <a:defRPr sz="2000">
          <a:solidFill>
            <a:schemeClr val="tx1"/>
          </a:solidFill>
          <a:latin typeface="+mn-lt"/>
          <a:ea typeface="+mn-ea"/>
          <a:cs typeface="+mn-cs"/>
        </a:defRPr>
      </a:lvl1pPr>
      <a:lvl2pPr marL="742950" indent="-285750" algn="l" rtl="0" eaLnBrk="1" fontAlgn="base" hangingPunct="1">
        <a:lnSpc>
          <a:spcPts val="2000"/>
        </a:lnSpc>
        <a:spcBef>
          <a:spcPct val="20000"/>
        </a:spcBef>
        <a:spcAft>
          <a:spcPct val="0"/>
        </a:spcAft>
        <a:buChar char="-"/>
        <a:defRPr sz="1600">
          <a:solidFill>
            <a:schemeClr val="tx1"/>
          </a:solidFill>
          <a:latin typeface="+mn-lt"/>
          <a:cs typeface="+mn-cs"/>
        </a:defRPr>
      </a:lvl2pPr>
      <a:lvl3pPr marL="1143000" indent="-228600" algn="l" rtl="0" eaLnBrk="1" fontAlgn="base" hangingPunct="1">
        <a:lnSpc>
          <a:spcPts val="2000"/>
        </a:lnSpc>
        <a:spcBef>
          <a:spcPct val="20000"/>
        </a:spcBef>
        <a:spcAft>
          <a:spcPct val="0"/>
        </a:spcAft>
        <a:buChar char="-"/>
        <a:defRPr sz="1600">
          <a:solidFill>
            <a:schemeClr val="tx1"/>
          </a:solidFill>
          <a:latin typeface="+mn-lt"/>
          <a:cs typeface="+mn-cs"/>
        </a:defRPr>
      </a:lvl3pPr>
      <a:lvl4pPr marL="1600200" indent="-228600" algn="l" rtl="0" eaLnBrk="1" fontAlgn="base" hangingPunct="1">
        <a:lnSpc>
          <a:spcPts val="2000"/>
        </a:lnSpc>
        <a:spcBef>
          <a:spcPct val="20000"/>
        </a:spcBef>
        <a:spcAft>
          <a:spcPct val="0"/>
        </a:spcAft>
        <a:buChar char="-"/>
        <a:defRPr sz="1600">
          <a:solidFill>
            <a:schemeClr val="tx1"/>
          </a:solidFill>
          <a:latin typeface="+mn-lt"/>
          <a:cs typeface="+mn-cs"/>
        </a:defRPr>
      </a:lvl4pPr>
      <a:lvl5pPr marL="2057400" indent="-228600" algn="l" rtl="0" eaLnBrk="1" fontAlgn="base" hangingPunct="1">
        <a:lnSpc>
          <a:spcPts val="2000"/>
        </a:lnSpc>
        <a:spcBef>
          <a:spcPct val="20000"/>
        </a:spcBef>
        <a:spcAft>
          <a:spcPct val="0"/>
        </a:spcAft>
        <a:buChar char="-"/>
        <a:defRPr sz="1600">
          <a:solidFill>
            <a:schemeClr val="tx1"/>
          </a:solidFill>
          <a:latin typeface="+mn-lt"/>
          <a:cs typeface="+mn-cs"/>
        </a:defRPr>
      </a:lvl5pPr>
      <a:lvl6pPr marL="2514600" indent="-228600" algn="l" rtl="0" eaLnBrk="1" fontAlgn="base" hangingPunct="1">
        <a:lnSpc>
          <a:spcPts val="2400"/>
        </a:lnSpc>
        <a:spcBef>
          <a:spcPct val="20000"/>
        </a:spcBef>
        <a:spcAft>
          <a:spcPct val="0"/>
        </a:spcAft>
        <a:buChar char="-"/>
        <a:defRPr sz="1600">
          <a:solidFill>
            <a:schemeClr val="tx1"/>
          </a:solidFill>
          <a:latin typeface="+mn-lt"/>
          <a:cs typeface="+mn-cs"/>
        </a:defRPr>
      </a:lvl6pPr>
      <a:lvl7pPr marL="2971800" indent="-228600" algn="l" rtl="0" eaLnBrk="1" fontAlgn="base" hangingPunct="1">
        <a:lnSpc>
          <a:spcPts val="2400"/>
        </a:lnSpc>
        <a:spcBef>
          <a:spcPct val="20000"/>
        </a:spcBef>
        <a:spcAft>
          <a:spcPct val="0"/>
        </a:spcAft>
        <a:buChar char="-"/>
        <a:defRPr sz="1600">
          <a:solidFill>
            <a:schemeClr val="tx1"/>
          </a:solidFill>
          <a:latin typeface="+mn-lt"/>
          <a:cs typeface="+mn-cs"/>
        </a:defRPr>
      </a:lvl7pPr>
      <a:lvl8pPr marL="3429000" indent="-228600" algn="l" rtl="0" eaLnBrk="1" fontAlgn="base" hangingPunct="1">
        <a:lnSpc>
          <a:spcPts val="2400"/>
        </a:lnSpc>
        <a:spcBef>
          <a:spcPct val="20000"/>
        </a:spcBef>
        <a:spcAft>
          <a:spcPct val="0"/>
        </a:spcAft>
        <a:buChar char="-"/>
        <a:defRPr sz="1600">
          <a:solidFill>
            <a:schemeClr val="tx1"/>
          </a:solidFill>
          <a:latin typeface="+mn-lt"/>
          <a:cs typeface="+mn-cs"/>
        </a:defRPr>
      </a:lvl8pPr>
      <a:lvl9pPr marL="3886200" indent="-228600" algn="l" rtl="0" eaLnBrk="1" fontAlgn="base" hangingPunct="1">
        <a:lnSpc>
          <a:spcPts val="2400"/>
        </a:lnSpc>
        <a:spcBef>
          <a:spcPct val="20000"/>
        </a:spcBef>
        <a:spcAft>
          <a:spcPct val="0"/>
        </a:spcAft>
        <a:buChar char="-"/>
        <a:defRPr sz="1600">
          <a:solidFill>
            <a:schemeClr val="tx1"/>
          </a:solidFill>
          <a:latin typeface="+mn-lt"/>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Picture 9" descr="dnb_RGB"/>
          <p:cNvPicPr>
            <a:picLocks noChangeAspect="1" noChangeArrowheads="1"/>
          </p:cNvPicPr>
          <p:nvPr userDrawn="1"/>
        </p:nvPicPr>
        <p:blipFill>
          <a:blip r:embed="rId11" cstate="print"/>
          <a:srcRect/>
          <a:stretch>
            <a:fillRect/>
          </a:stretch>
        </p:blipFill>
        <p:spPr bwMode="auto">
          <a:xfrm>
            <a:off x="7812088" y="216000"/>
            <a:ext cx="1224000" cy="792000"/>
          </a:xfrm>
          <a:prstGeom prst="rect">
            <a:avLst/>
          </a:prstGeom>
          <a:noFill/>
          <a:ln w="9525">
            <a:noFill/>
            <a:miter lim="800000"/>
            <a:headEnd/>
            <a:tailEnd/>
          </a:ln>
        </p:spPr>
      </p:pic>
      <p:sp>
        <p:nvSpPr>
          <p:cNvPr id="1026" name="Rectangle 7"/>
          <p:cNvSpPr>
            <a:spLocks noGrp="1" noChangeArrowheads="1"/>
          </p:cNvSpPr>
          <p:nvPr>
            <p:ph type="title"/>
          </p:nvPr>
        </p:nvSpPr>
        <p:spPr bwMode="auto">
          <a:xfrm>
            <a:off x="288000" y="1080000"/>
            <a:ext cx="8460000" cy="7776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de-DE" dirty="0" smtClean="0"/>
              <a:t>Titelmasterformat durch Klicken bearbeiten</a:t>
            </a:r>
          </a:p>
        </p:txBody>
      </p:sp>
      <p:sp>
        <p:nvSpPr>
          <p:cNvPr id="1027" name="Rectangle 8"/>
          <p:cNvSpPr>
            <a:spLocks noGrp="1" noChangeArrowheads="1"/>
          </p:cNvSpPr>
          <p:nvPr>
            <p:ph type="body" idx="1"/>
          </p:nvPr>
        </p:nvSpPr>
        <p:spPr bwMode="auto">
          <a:xfrm>
            <a:off x="288000" y="2016000"/>
            <a:ext cx="8460000" cy="2754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de-DE" dirty="0" smtClean="0"/>
              <a:t>Textmasterformate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p>
        </p:txBody>
      </p:sp>
      <p:sp>
        <p:nvSpPr>
          <p:cNvPr id="1033" name="Rectangle 9"/>
          <p:cNvSpPr>
            <a:spLocks noGrp="1" noChangeArrowheads="1"/>
          </p:cNvSpPr>
          <p:nvPr>
            <p:ph type="ftr" sz="quarter" idx="3"/>
          </p:nvPr>
        </p:nvSpPr>
        <p:spPr bwMode="auto">
          <a:xfrm>
            <a:off x="532800" y="410400"/>
            <a:ext cx="7020000" cy="153888"/>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defRPr sz="1000">
                <a:solidFill>
                  <a:schemeClr val="bg2"/>
                </a:solidFill>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1000" b="0" i="0" u="none" strike="noStrike" kern="1200" cap="none" spc="0" normalizeH="0" baseline="0" noProof="0" smtClean="0">
                <a:ln>
                  <a:noFill/>
                </a:ln>
                <a:solidFill>
                  <a:srgbClr val="808080"/>
                </a:solidFill>
                <a:effectLst/>
                <a:uLnTx/>
                <a:uFillTx/>
                <a:latin typeface="Verdana" pitchFamily="34" charset="0"/>
                <a:ea typeface="+mn-ea"/>
                <a:cs typeface="Arial" charset="0"/>
              </a:rPr>
              <a:t>| n      | Thema | TT. Monat JJJJ</a:t>
            </a:r>
            <a:endParaRPr kumimoji="0" lang="de-DE" sz="1000" b="0" i="0" u="none" strike="noStrike" kern="1200" cap="none" spc="0" normalizeH="0" baseline="0" noProof="0" dirty="0">
              <a:ln>
                <a:noFill/>
              </a:ln>
              <a:solidFill>
                <a:srgbClr val="808080"/>
              </a:solidFill>
              <a:effectLst/>
              <a:uLnTx/>
              <a:uFillTx/>
              <a:latin typeface="Verdana" pitchFamily="34" charset="0"/>
              <a:ea typeface="+mn-ea"/>
              <a:cs typeface="Arial" charset="0"/>
            </a:endParaRPr>
          </a:p>
        </p:txBody>
      </p:sp>
    </p:spTree>
    <p:extLst>
      <p:ext uri="{BB962C8B-B14F-4D97-AF65-F5344CB8AC3E}">
        <p14:creationId xmlns:p14="http://schemas.microsoft.com/office/powerpoint/2010/main" val="30690795"/>
      </p:ext>
    </p:extLst>
  </p:cSld>
  <p:clrMap bg1="lt1" tx1="dk1" bg2="lt2" tx2="dk2" accent1="accent1" accent2="accent2" accent3="accent3" accent4="accent4" accent5="accent5" accent6="accent6" hlink="hlink" folHlink="folHlink"/>
  <p:sldLayoutIdLst>
    <p:sldLayoutId id="2147483775" r:id="rId1"/>
    <p:sldLayoutId id="2147483776" r:id="rId2"/>
    <p:sldLayoutId id="2147483777" r:id="rId3"/>
    <p:sldLayoutId id="2147483778" r:id="rId4"/>
    <p:sldLayoutId id="2147483779" r:id="rId5"/>
    <p:sldLayoutId id="2147483780" r:id="rId6"/>
    <p:sldLayoutId id="2147483781" r:id="rId7"/>
    <p:sldLayoutId id="2147483782" r:id="rId8"/>
    <p:sldLayoutId id="2147483783" r:id="rId9"/>
  </p:sldLayoutIdLst>
  <p:hf sldNum="0" hdr="0" dt="0"/>
  <p:txStyles>
    <p:titleStyle>
      <a:lvl1pPr algn="l" rtl="0" eaLnBrk="1" fontAlgn="base" hangingPunct="1">
        <a:lnSpc>
          <a:spcPts val="3000"/>
        </a:lnSpc>
        <a:spcBef>
          <a:spcPct val="0"/>
        </a:spcBef>
        <a:spcAft>
          <a:spcPct val="0"/>
        </a:spcAft>
        <a:defRPr sz="2600" b="1">
          <a:solidFill>
            <a:schemeClr val="tx2"/>
          </a:solidFill>
          <a:latin typeface="+mj-lt"/>
          <a:ea typeface="+mj-ea"/>
          <a:cs typeface="+mj-cs"/>
        </a:defRPr>
      </a:lvl1pPr>
      <a:lvl2pPr algn="l" rtl="0" eaLnBrk="1" fontAlgn="base" hangingPunct="1">
        <a:lnSpc>
          <a:spcPts val="3000"/>
        </a:lnSpc>
        <a:spcBef>
          <a:spcPct val="0"/>
        </a:spcBef>
        <a:spcAft>
          <a:spcPct val="0"/>
        </a:spcAft>
        <a:defRPr sz="2600" b="1">
          <a:solidFill>
            <a:schemeClr val="tx2"/>
          </a:solidFill>
          <a:latin typeface="Verdana" pitchFamily="34" charset="0"/>
          <a:cs typeface="Arial" charset="0"/>
        </a:defRPr>
      </a:lvl2pPr>
      <a:lvl3pPr algn="l" rtl="0" eaLnBrk="1" fontAlgn="base" hangingPunct="1">
        <a:lnSpc>
          <a:spcPts val="3000"/>
        </a:lnSpc>
        <a:spcBef>
          <a:spcPct val="0"/>
        </a:spcBef>
        <a:spcAft>
          <a:spcPct val="0"/>
        </a:spcAft>
        <a:defRPr sz="2600" b="1">
          <a:solidFill>
            <a:schemeClr val="tx2"/>
          </a:solidFill>
          <a:latin typeface="Verdana" pitchFamily="34" charset="0"/>
          <a:cs typeface="Arial" charset="0"/>
        </a:defRPr>
      </a:lvl3pPr>
      <a:lvl4pPr algn="l" rtl="0" eaLnBrk="1" fontAlgn="base" hangingPunct="1">
        <a:lnSpc>
          <a:spcPts val="3000"/>
        </a:lnSpc>
        <a:spcBef>
          <a:spcPct val="0"/>
        </a:spcBef>
        <a:spcAft>
          <a:spcPct val="0"/>
        </a:spcAft>
        <a:defRPr sz="2600" b="1">
          <a:solidFill>
            <a:schemeClr val="tx2"/>
          </a:solidFill>
          <a:latin typeface="Verdana" pitchFamily="34" charset="0"/>
          <a:cs typeface="Arial" charset="0"/>
        </a:defRPr>
      </a:lvl4pPr>
      <a:lvl5pPr algn="l" rtl="0" eaLnBrk="1" fontAlgn="base" hangingPunct="1">
        <a:lnSpc>
          <a:spcPts val="3000"/>
        </a:lnSpc>
        <a:spcBef>
          <a:spcPct val="0"/>
        </a:spcBef>
        <a:spcAft>
          <a:spcPct val="0"/>
        </a:spcAft>
        <a:defRPr sz="2600" b="1">
          <a:solidFill>
            <a:schemeClr val="tx2"/>
          </a:solidFill>
          <a:latin typeface="Verdana" pitchFamily="34" charset="0"/>
          <a:cs typeface="Arial" charset="0"/>
        </a:defRPr>
      </a:lvl5pPr>
      <a:lvl6pPr marL="457200" algn="l" rtl="0" eaLnBrk="1" fontAlgn="base" hangingPunct="1">
        <a:spcBef>
          <a:spcPct val="0"/>
        </a:spcBef>
        <a:spcAft>
          <a:spcPct val="0"/>
        </a:spcAft>
        <a:defRPr sz="2600" b="1">
          <a:solidFill>
            <a:schemeClr val="tx2"/>
          </a:solidFill>
          <a:latin typeface="Verdana" pitchFamily="34" charset="0"/>
          <a:cs typeface="Arial" charset="0"/>
        </a:defRPr>
      </a:lvl6pPr>
      <a:lvl7pPr marL="914400" algn="l" rtl="0" eaLnBrk="1" fontAlgn="base" hangingPunct="1">
        <a:spcBef>
          <a:spcPct val="0"/>
        </a:spcBef>
        <a:spcAft>
          <a:spcPct val="0"/>
        </a:spcAft>
        <a:defRPr sz="2600" b="1">
          <a:solidFill>
            <a:schemeClr val="tx2"/>
          </a:solidFill>
          <a:latin typeface="Verdana" pitchFamily="34" charset="0"/>
          <a:cs typeface="Arial" charset="0"/>
        </a:defRPr>
      </a:lvl7pPr>
      <a:lvl8pPr marL="1371600" algn="l" rtl="0" eaLnBrk="1" fontAlgn="base" hangingPunct="1">
        <a:spcBef>
          <a:spcPct val="0"/>
        </a:spcBef>
        <a:spcAft>
          <a:spcPct val="0"/>
        </a:spcAft>
        <a:defRPr sz="2600" b="1">
          <a:solidFill>
            <a:schemeClr val="tx2"/>
          </a:solidFill>
          <a:latin typeface="Verdana" pitchFamily="34" charset="0"/>
          <a:cs typeface="Arial" charset="0"/>
        </a:defRPr>
      </a:lvl8pPr>
      <a:lvl9pPr marL="1828800" algn="l" rtl="0" eaLnBrk="1" fontAlgn="base" hangingPunct="1">
        <a:spcBef>
          <a:spcPct val="0"/>
        </a:spcBef>
        <a:spcAft>
          <a:spcPct val="0"/>
        </a:spcAft>
        <a:defRPr sz="2600" b="1">
          <a:solidFill>
            <a:schemeClr val="tx2"/>
          </a:solidFill>
          <a:latin typeface="Verdana" pitchFamily="34" charset="0"/>
          <a:cs typeface="Arial" charset="0"/>
        </a:defRPr>
      </a:lvl9pPr>
    </p:titleStyle>
    <p:bodyStyle>
      <a:lvl1pPr marL="342900" indent="-342900" algn="l" rtl="0" eaLnBrk="1" fontAlgn="base" hangingPunct="1">
        <a:lnSpc>
          <a:spcPts val="3000"/>
        </a:lnSpc>
        <a:spcBef>
          <a:spcPts val="900"/>
        </a:spcBef>
        <a:spcAft>
          <a:spcPct val="0"/>
        </a:spcAft>
        <a:buFont typeface="Verdana" pitchFamily="34" charset="0"/>
        <a:buChar char="–"/>
        <a:defRPr sz="2000">
          <a:solidFill>
            <a:schemeClr val="tx1"/>
          </a:solidFill>
          <a:latin typeface="+mn-lt"/>
          <a:ea typeface="+mn-ea"/>
          <a:cs typeface="+mn-cs"/>
        </a:defRPr>
      </a:lvl1pPr>
      <a:lvl2pPr marL="742950" indent="-285750" algn="l" rtl="0" eaLnBrk="1" fontAlgn="base" hangingPunct="1">
        <a:lnSpc>
          <a:spcPts val="2000"/>
        </a:lnSpc>
        <a:spcBef>
          <a:spcPts val="384"/>
        </a:spcBef>
        <a:spcAft>
          <a:spcPct val="0"/>
        </a:spcAft>
        <a:buChar char="-"/>
        <a:defRPr sz="1600">
          <a:solidFill>
            <a:schemeClr val="tx1"/>
          </a:solidFill>
          <a:latin typeface="+mn-lt"/>
          <a:cs typeface="+mn-cs"/>
        </a:defRPr>
      </a:lvl2pPr>
      <a:lvl3pPr marL="1143000" indent="-228600" algn="l" rtl="0" eaLnBrk="1" fontAlgn="base" hangingPunct="1">
        <a:lnSpc>
          <a:spcPts val="2000"/>
        </a:lnSpc>
        <a:spcBef>
          <a:spcPts val="384"/>
        </a:spcBef>
        <a:spcAft>
          <a:spcPct val="0"/>
        </a:spcAft>
        <a:buChar char="-"/>
        <a:defRPr sz="1600">
          <a:solidFill>
            <a:schemeClr val="tx1"/>
          </a:solidFill>
          <a:latin typeface="+mn-lt"/>
          <a:cs typeface="+mn-cs"/>
        </a:defRPr>
      </a:lvl3pPr>
      <a:lvl4pPr marL="1600200" indent="-228600" algn="l" rtl="0" eaLnBrk="1" fontAlgn="base" hangingPunct="1">
        <a:lnSpc>
          <a:spcPts val="2000"/>
        </a:lnSpc>
        <a:spcBef>
          <a:spcPts val="384"/>
        </a:spcBef>
        <a:spcAft>
          <a:spcPct val="0"/>
        </a:spcAft>
        <a:buChar char="-"/>
        <a:defRPr sz="1600">
          <a:solidFill>
            <a:schemeClr val="tx1"/>
          </a:solidFill>
          <a:latin typeface="+mn-lt"/>
          <a:cs typeface="+mn-cs"/>
        </a:defRPr>
      </a:lvl4pPr>
      <a:lvl5pPr marL="2057400" indent="-228600" algn="l" rtl="0" eaLnBrk="1" fontAlgn="base" hangingPunct="1">
        <a:lnSpc>
          <a:spcPts val="2000"/>
        </a:lnSpc>
        <a:spcBef>
          <a:spcPts val="384"/>
        </a:spcBef>
        <a:spcAft>
          <a:spcPct val="0"/>
        </a:spcAft>
        <a:buChar char="-"/>
        <a:defRPr sz="1600">
          <a:solidFill>
            <a:schemeClr val="tx1"/>
          </a:solidFill>
          <a:latin typeface="+mn-lt"/>
          <a:cs typeface="+mn-cs"/>
        </a:defRPr>
      </a:lvl5pPr>
      <a:lvl6pPr marL="2514600" indent="-228600" algn="l" rtl="0" eaLnBrk="1" fontAlgn="base" hangingPunct="1">
        <a:lnSpc>
          <a:spcPts val="2400"/>
        </a:lnSpc>
        <a:spcBef>
          <a:spcPct val="20000"/>
        </a:spcBef>
        <a:spcAft>
          <a:spcPct val="0"/>
        </a:spcAft>
        <a:buChar char="-"/>
        <a:defRPr sz="1600">
          <a:solidFill>
            <a:schemeClr val="tx1"/>
          </a:solidFill>
          <a:latin typeface="+mn-lt"/>
          <a:cs typeface="+mn-cs"/>
        </a:defRPr>
      </a:lvl6pPr>
      <a:lvl7pPr marL="2971800" indent="-228600" algn="l" rtl="0" eaLnBrk="1" fontAlgn="base" hangingPunct="1">
        <a:lnSpc>
          <a:spcPts val="2400"/>
        </a:lnSpc>
        <a:spcBef>
          <a:spcPct val="20000"/>
        </a:spcBef>
        <a:spcAft>
          <a:spcPct val="0"/>
        </a:spcAft>
        <a:buChar char="-"/>
        <a:defRPr sz="1600">
          <a:solidFill>
            <a:schemeClr val="tx1"/>
          </a:solidFill>
          <a:latin typeface="+mn-lt"/>
          <a:cs typeface="+mn-cs"/>
        </a:defRPr>
      </a:lvl7pPr>
      <a:lvl8pPr marL="3429000" indent="-228600" algn="l" rtl="0" eaLnBrk="1" fontAlgn="base" hangingPunct="1">
        <a:lnSpc>
          <a:spcPts val="2400"/>
        </a:lnSpc>
        <a:spcBef>
          <a:spcPct val="20000"/>
        </a:spcBef>
        <a:spcAft>
          <a:spcPct val="0"/>
        </a:spcAft>
        <a:buChar char="-"/>
        <a:defRPr sz="1600">
          <a:solidFill>
            <a:schemeClr val="tx1"/>
          </a:solidFill>
          <a:latin typeface="+mn-lt"/>
          <a:cs typeface="+mn-cs"/>
        </a:defRPr>
      </a:lvl8pPr>
      <a:lvl9pPr marL="3886200" indent="-228600" algn="l" rtl="0" eaLnBrk="1" fontAlgn="base" hangingPunct="1">
        <a:lnSpc>
          <a:spcPts val="2400"/>
        </a:lnSpc>
        <a:spcBef>
          <a:spcPct val="20000"/>
        </a:spcBef>
        <a:spcAft>
          <a:spcPct val="0"/>
        </a:spcAft>
        <a:buChar char="-"/>
        <a:defRPr sz="1600">
          <a:solidFill>
            <a:schemeClr val="tx1"/>
          </a:solidFill>
          <a:latin typeface="+mn-lt"/>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Picture 9" descr="dnb_RGB"/>
          <p:cNvPicPr>
            <a:picLocks noChangeAspect="1" noChangeArrowheads="1"/>
          </p:cNvPicPr>
          <p:nvPr userDrawn="1"/>
        </p:nvPicPr>
        <p:blipFill>
          <a:blip r:embed="rId11" cstate="print"/>
          <a:srcRect/>
          <a:stretch>
            <a:fillRect/>
          </a:stretch>
        </p:blipFill>
        <p:spPr bwMode="auto">
          <a:xfrm>
            <a:off x="7812088" y="216000"/>
            <a:ext cx="1224000" cy="792000"/>
          </a:xfrm>
          <a:prstGeom prst="rect">
            <a:avLst/>
          </a:prstGeom>
          <a:noFill/>
          <a:ln w="9525">
            <a:noFill/>
            <a:miter lim="800000"/>
            <a:headEnd/>
            <a:tailEnd/>
          </a:ln>
        </p:spPr>
      </p:pic>
      <p:sp>
        <p:nvSpPr>
          <p:cNvPr id="1026" name="Rectangle 7"/>
          <p:cNvSpPr>
            <a:spLocks noGrp="1" noChangeArrowheads="1"/>
          </p:cNvSpPr>
          <p:nvPr>
            <p:ph type="title"/>
          </p:nvPr>
        </p:nvSpPr>
        <p:spPr bwMode="auto">
          <a:xfrm>
            <a:off x="288000" y="1080000"/>
            <a:ext cx="8460000" cy="7776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de-DE" dirty="0" smtClean="0"/>
              <a:t>Titelmasterformat durch Klicken bearbeiten</a:t>
            </a:r>
          </a:p>
        </p:txBody>
      </p:sp>
      <p:sp>
        <p:nvSpPr>
          <p:cNvPr id="1027" name="Rectangle 8"/>
          <p:cNvSpPr>
            <a:spLocks noGrp="1" noChangeArrowheads="1"/>
          </p:cNvSpPr>
          <p:nvPr>
            <p:ph type="body" idx="1"/>
          </p:nvPr>
        </p:nvSpPr>
        <p:spPr bwMode="auto">
          <a:xfrm>
            <a:off x="288000" y="2016000"/>
            <a:ext cx="8460000" cy="2754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de-DE" dirty="0" smtClean="0"/>
              <a:t>Textmasterformate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p>
        </p:txBody>
      </p:sp>
      <p:sp>
        <p:nvSpPr>
          <p:cNvPr id="1033" name="Rectangle 9"/>
          <p:cNvSpPr>
            <a:spLocks noGrp="1" noChangeArrowheads="1"/>
          </p:cNvSpPr>
          <p:nvPr>
            <p:ph type="ftr" sz="quarter" idx="3"/>
          </p:nvPr>
        </p:nvSpPr>
        <p:spPr bwMode="auto">
          <a:xfrm>
            <a:off x="532800" y="410400"/>
            <a:ext cx="7020000" cy="153888"/>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defRPr sz="1000">
                <a:solidFill>
                  <a:schemeClr val="bg2"/>
                </a:solidFill>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a-DK" sz="1000" b="0" i="0" u="none" strike="noStrike" kern="1200" cap="none" spc="0" normalizeH="0" baseline="0" noProof="0" smtClean="0">
                <a:ln>
                  <a:noFill/>
                </a:ln>
                <a:solidFill>
                  <a:srgbClr val="808080"/>
                </a:solidFill>
                <a:effectLst/>
                <a:uLnTx/>
                <a:uFillTx/>
                <a:latin typeface="Verdana" pitchFamily="34" charset="0"/>
                <a:ea typeface="+mn-ea"/>
                <a:cs typeface="Arial" charset="0"/>
              </a:rPr>
              <a:t>| 35      | KI-Projekt Update | 06. August 2024</a:t>
            </a:r>
            <a:endParaRPr kumimoji="0" lang="de-DE" sz="1000" b="0" i="0" u="none" strike="noStrike" kern="1200" cap="none" spc="0" normalizeH="0" baseline="0" noProof="0" dirty="0">
              <a:ln>
                <a:noFill/>
              </a:ln>
              <a:solidFill>
                <a:srgbClr val="808080"/>
              </a:solidFill>
              <a:effectLst/>
              <a:uLnTx/>
              <a:uFillTx/>
              <a:latin typeface="Verdana" pitchFamily="34" charset="0"/>
              <a:ea typeface="+mn-ea"/>
              <a:cs typeface="Arial" charset="0"/>
            </a:endParaRPr>
          </a:p>
        </p:txBody>
      </p:sp>
    </p:spTree>
    <p:extLst>
      <p:ext uri="{BB962C8B-B14F-4D97-AF65-F5344CB8AC3E}">
        <p14:creationId xmlns:p14="http://schemas.microsoft.com/office/powerpoint/2010/main" val="3957971055"/>
      </p:ext>
    </p:extLst>
  </p:cSld>
  <p:clrMap bg1="lt1" tx1="dk1" bg2="lt2" tx2="dk2" accent1="accent1" accent2="accent2" accent3="accent3" accent4="accent4" accent5="accent5" accent6="accent6" hlink="hlink" folHlink="folHlink"/>
  <p:sldLayoutIdLst>
    <p:sldLayoutId id="2147483785" r:id="rId1"/>
    <p:sldLayoutId id="2147483786" r:id="rId2"/>
    <p:sldLayoutId id="2147483787" r:id="rId3"/>
    <p:sldLayoutId id="2147483788" r:id="rId4"/>
    <p:sldLayoutId id="2147483789" r:id="rId5"/>
    <p:sldLayoutId id="2147483790" r:id="rId6"/>
    <p:sldLayoutId id="2147483791" r:id="rId7"/>
    <p:sldLayoutId id="2147483792" r:id="rId8"/>
    <p:sldLayoutId id="2147483793" r:id="rId9"/>
  </p:sldLayoutIdLst>
  <p:hf sldNum="0" hdr="0" dt="0"/>
  <p:txStyles>
    <p:titleStyle>
      <a:lvl1pPr algn="l" rtl="0" eaLnBrk="1" fontAlgn="base" hangingPunct="1">
        <a:lnSpc>
          <a:spcPts val="3000"/>
        </a:lnSpc>
        <a:spcBef>
          <a:spcPct val="0"/>
        </a:spcBef>
        <a:spcAft>
          <a:spcPct val="0"/>
        </a:spcAft>
        <a:defRPr sz="2600" b="1">
          <a:solidFill>
            <a:schemeClr val="tx2"/>
          </a:solidFill>
          <a:latin typeface="+mj-lt"/>
          <a:ea typeface="+mj-ea"/>
          <a:cs typeface="+mj-cs"/>
        </a:defRPr>
      </a:lvl1pPr>
      <a:lvl2pPr algn="l" rtl="0" eaLnBrk="1" fontAlgn="base" hangingPunct="1">
        <a:lnSpc>
          <a:spcPts val="3000"/>
        </a:lnSpc>
        <a:spcBef>
          <a:spcPct val="0"/>
        </a:spcBef>
        <a:spcAft>
          <a:spcPct val="0"/>
        </a:spcAft>
        <a:defRPr sz="2600" b="1">
          <a:solidFill>
            <a:schemeClr val="tx2"/>
          </a:solidFill>
          <a:latin typeface="Verdana" pitchFamily="34" charset="0"/>
          <a:cs typeface="Arial" charset="0"/>
        </a:defRPr>
      </a:lvl2pPr>
      <a:lvl3pPr algn="l" rtl="0" eaLnBrk="1" fontAlgn="base" hangingPunct="1">
        <a:lnSpc>
          <a:spcPts val="3000"/>
        </a:lnSpc>
        <a:spcBef>
          <a:spcPct val="0"/>
        </a:spcBef>
        <a:spcAft>
          <a:spcPct val="0"/>
        </a:spcAft>
        <a:defRPr sz="2600" b="1">
          <a:solidFill>
            <a:schemeClr val="tx2"/>
          </a:solidFill>
          <a:latin typeface="Verdana" pitchFamily="34" charset="0"/>
          <a:cs typeface="Arial" charset="0"/>
        </a:defRPr>
      </a:lvl3pPr>
      <a:lvl4pPr algn="l" rtl="0" eaLnBrk="1" fontAlgn="base" hangingPunct="1">
        <a:lnSpc>
          <a:spcPts val="3000"/>
        </a:lnSpc>
        <a:spcBef>
          <a:spcPct val="0"/>
        </a:spcBef>
        <a:spcAft>
          <a:spcPct val="0"/>
        </a:spcAft>
        <a:defRPr sz="2600" b="1">
          <a:solidFill>
            <a:schemeClr val="tx2"/>
          </a:solidFill>
          <a:latin typeface="Verdana" pitchFamily="34" charset="0"/>
          <a:cs typeface="Arial" charset="0"/>
        </a:defRPr>
      </a:lvl4pPr>
      <a:lvl5pPr algn="l" rtl="0" eaLnBrk="1" fontAlgn="base" hangingPunct="1">
        <a:lnSpc>
          <a:spcPts val="3000"/>
        </a:lnSpc>
        <a:spcBef>
          <a:spcPct val="0"/>
        </a:spcBef>
        <a:spcAft>
          <a:spcPct val="0"/>
        </a:spcAft>
        <a:defRPr sz="2600" b="1">
          <a:solidFill>
            <a:schemeClr val="tx2"/>
          </a:solidFill>
          <a:latin typeface="Verdana" pitchFamily="34" charset="0"/>
          <a:cs typeface="Arial" charset="0"/>
        </a:defRPr>
      </a:lvl5pPr>
      <a:lvl6pPr marL="457200" algn="l" rtl="0" eaLnBrk="1" fontAlgn="base" hangingPunct="1">
        <a:spcBef>
          <a:spcPct val="0"/>
        </a:spcBef>
        <a:spcAft>
          <a:spcPct val="0"/>
        </a:spcAft>
        <a:defRPr sz="2600" b="1">
          <a:solidFill>
            <a:schemeClr val="tx2"/>
          </a:solidFill>
          <a:latin typeface="Verdana" pitchFamily="34" charset="0"/>
          <a:cs typeface="Arial" charset="0"/>
        </a:defRPr>
      </a:lvl6pPr>
      <a:lvl7pPr marL="914400" algn="l" rtl="0" eaLnBrk="1" fontAlgn="base" hangingPunct="1">
        <a:spcBef>
          <a:spcPct val="0"/>
        </a:spcBef>
        <a:spcAft>
          <a:spcPct val="0"/>
        </a:spcAft>
        <a:defRPr sz="2600" b="1">
          <a:solidFill>
            <a:schemeClr val="tx2"/>
          </a:solidFill>
          <a:latin typeface="Verdana" pitchFamily="34" charset="0"/>
          <a:cs typeface="Arial" charset="0"/>
        </a:defRPr>
      </a:lvl7pPr>
      <a:lvl8pPr marL="1371600" algn="l" rtl="0" eaLnBrk="1" fontAlgn="base" hangingPunct="1">
        <a:spcBef>
          <a:spcPct val="0"/>
        </a:spcBef>
        <a:spcAft>
          <a:spcPct val="0"/>
        </a:spcAft>
        <a:defRPr sz="2600" b="1">
          <a:solidFill>
            <a:schemeClr val="tx2"/>
          </a:solidFill>
          <a:latin typeface="Verdana" pitchFamily="34" charset="0"/>
          <a:cs typeface="Arial" charset="0"/>
        </a:defRPr>
      </a:lvl8pPr>
      <a:lvl9pPr marL="1828800" algn="l" rtl="0" eaLnBrk="1" fontAlgn="base" hangingPunct="1">
        <a:spcBef>
          <a:spcPct val="0"/>
        </a:spcBef>
        <a:spcAft>
          <a:spcPct val="0"/>
        </a:spcAft>
        <a:defRPr sz="2600" b="1">
          <a:solidFill>
            <a:schemeClr val="tx2"/>
          </a:solidFill>
          <a:latin typeface="Verdana" pitchFamily="34" charset="0"/>
          <a:cs typeface="Arial" charset="0"/>
        </a:defRPr>
      </a:lvl9pPr>
    </p:titleStyle>
    <p:bodyStyle>
      <a:lvl1pPr marL="342900" indent="-342900" algn="l" rtl="0" eaLnBrk="1" fontAlgn="base" hangingPunct="1">
        <a:lnSpc>
          <a:spcPts val="3000"/>
        </a:lnSpc>
        <a:spcBef>
          <a:spcPts val="900"/>
        </a:spcBef>
        <a:spcAft>
          <a:spcPct val="0"/>
        </a:spcAft>
        <a:buFont typeface="Verdana" pitchFamily="34" charset="0"/>
        <a:buChar char="–"/>
        <a:defRPr sz="2000">
          <a:solidFill>
            <a:schemeClr val="tx1"/>
          </a:solidFill>
          <a:latin typeface="+mn-lt"/>
          <a:ea typeface="+mn-ea"/>
          <a:cs typeface="+mn-cs"/>
        </a:defRPr>
      </a:lvl1pPr>
      <a:lvl2pPr marL="742950" indent="-285750" algn="l" rtl="0" eaLnBrk="1" fontAlgn="base" hangingPunct="1">
        <a:lnSpc>
          <a:spcPts val="2000"/>
        </a:lnSpc>
        <a:spcBef>
          <a:spcPts val="384"/>
        </a:spcBef>
        <a:spcAft>
          <a:spcPct val="0"/>
        </a:spcAft>
        <a:buChar char="-"/>
        <a:defRPr sz="1600">
          <a:solidFill>
            <a:schemeClr val="tx1"/>
          </a:solidFill>
          <a:latin typeface="+mn-lt"/>
          <a:cs typeface="+mn-cs"/>
        </a:defRPr>
      </a:lvl2pPr>
      <a:lvl3pPr marL="1143000" indent="-228600" algn="l" rtl="0" eaLnBrk="1" fontAlgn="base" hangingPunct="1">
        <a:lnSpc>
          <a:spcPts val="2000"/>
        </a:lnSpc>
        <a:spcBef>
          <a:spcPts val="384"/>
        </a:spcBef>
        <a:spcAft>
          <a:spcPct val="0"/>
        </a:spcAft>
        <a:buChar char="-"/>
        <a:defRPr sz="1600">
          <a:solidFill>
            <a:schemeClr val="tx1"/>
          </a:solidFill>
          <a:latin typeface="+mn-lt"/>
          <a:cs typeface="+mn-cs"/>
        </a:defRPr>
      </a:lvl3pPr>
      <a:lvl4pPr marL="1600200" indent="-228600" algn="l" rtl="0" eaLnBrk="1" fontAlgn="base" hangingPunct="1">
        <a:lnSpc>
          <a:spcPts val="2000"/>
        </a:lnSpc>
        <a:spcBef>
          <a:spcPts val="384"/>
        </a:spcBef>
        <a:spcAft>
          <a:spcPct val="0"/>
        </a:spcAft>
        <a:buChar char="-"/>
        <a:defRPr sz="1600">
          <a:solidFill>
            <a:schemeClr val="tx1"/>
          </a:solidFill>
          <a:latin typeface="+mn-lt"/>
          <a:cs typeface="+mn-cs"/>
        </a:defRPr>
      </a:lvl4pPr>
      <a:lvl5pPr marL="2057400" indent="-228600" algn="l" rtl="0" eaLnBrk="1" fontAlgn="base" hangingPunct="1">
        <a:lnSpc>
          <a:spcPts val="2000"/>
        </a:lnSpc>
        <a:spcBef>
          <a:spcPts val="384"/>
        </a:spcBef>
        <a:spcAft>
          <a:spcPct val="0"/>
        </a:spcAft>
        <a:buChar char="-"/>
        <a:defRPr sz="1600">
          <a:solidFill>
            <a:schemeClr val="tx1"/>
          </a:solidFill>
          <a:latin typeface="+mn-lt"/>
          <a:cs typeface="+mn-cs"/>
        </a:defRPr>
      </a:lvl5pPr>
      <a:lvl6pPr marL="2514600" indent="-228600" algn="l" rtl="0" eaLnBrk="1" fontAlgn="base" hangingPunct="1">
        <a:lnSpc>
          <a:spcPts val="2400"/>
        </a:lnSpc>
        <a:spcBef>
          <a:spcPct val="20000"/>
        </a:spcBef>
        <a:spcAft>
          <a:spcPct val="0"/>
        </a:spcAft>
        <a:buChar char="-"/>
        <a:defRPr sz="1600">
          <a:solidFill>
            <a:schemeClr val="tx1"/>
          </a:solidFill>
          <a:latin typeface="+mn-lt"/>
          <a:cs typeface="+mn-cs"/>
        </a:defRPr>
      </a:lvl6pPr>
      <a:lvl7pPr marL="2971800" indent="-228600" algn="l" rtl="0" eaLnBrk="1" fontAlgn="base" hangingPunct="1">
        <a:lnSpc>
          <a:spcPts val="2400"/>
        </a:lnSpc>
        <a:spcBef>
          <a:spcPct val="20000"/>
        </a:spcBef>
        <a:spcAft>
          <a:spcPct val="0"/>
        </a:spcAft>
        <a:buChar char="-"/>
        <a:defRPr sz="1600">
          <a:solidFill>
            <a:schemeClr val="tx1"/>
          </a:solidFill>
          <a:latin typeface="+mn-lt"/>
          <a:cs typeface="+mn-cs"/>
        </a:defRPr>
      </a:lvl7pPr>
      <a:lvl8pPr marL="3429000" indent="-228600" algn="l" rtl="0" eaLnBrk="1" fontAlgn="base" hangingPunct="1">
        <a:lnSpc>
          <a:spcPts val="2400"/>
        </a:lnSpc>
        <a:spcBef>
          <a:spcPct val="20000"/>
        </a:spcBef>
        <a:spcAft>
          <a:spcPct val="0"/>
        </a:spcAft>
        <a:buChar char="-"/>
        <a:defRPr sz="1600">
          <a:solidFill>
            <a:schemeClr val="tx1"/>
          </a:solidFill>
          <a:latin typeface="+mn-lt"/>
          <a:cs typeface="+mn-cs"/>
        </a:defRPr>
      </a:lvl8pPr>
      <a:lvl9pPr marL="3886200" indent="-228600" algn="l" rtl="0" eaLnBrk="1" fontAlgn="base" hangingPunct="1">
        <a:lnSpc>
          <a:spcPts val="2400"/>
        </a:lnSpc>
        <a:spcBef>
          <a:spcPct val="20000"/>
        </a:spcBef>
        <a:spcAft>
          <a:spcPct val="0"/>
        </a:spcAft>
        <a:buChar char="-"/>
        <a:defRPr sz="1600">
          <a:solidFill>
            <a:schemeClr val="tx1"/>
          </a:solidFill>
          <a:latin typeface="+mn-lt"/>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3.xml"/><Relationship Id="rId4" Type="http://schemas.openxmlformats.org/officeDocument/2006/relationships/image" Target="../media/image8.png"/></Relationships>
</file>

<file path=ppt/slides/_rels/slide15.xml.rels><?xml version="1.0" encoding="UTF-8" standalone="yes"?>
<Relationships xmlns="http://schemas.openxmlformats.org/package/2006/relationships"><Relationship Id="rId3" Type="http://schemas.openxmlformats.org/officeDocument/2006/relationships/image" Target="../media/image9.tmp"/><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5.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3.xml"/><Relationship Id="rId5" Type="http://schemas.openxmlformats.org/officeDocument/2006/relationships/image" Target="../media/image4.emf"/><Relationship Id="rId4" Type="http://schemas.openxmlformats.org/officeDocument/2006/relationships/image" Target="../media/image3.emf"/></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1.xml"/></Relationships>
</file>

<file path=ppt/slides/_rels/slide6.xml.rels><?xml version="1.0" encoding="UTF-8" standalone="yes"?>
<Relationships xmlns="http://schemas.openxmlformats.org/package/2006/relationships"><Relationship Id="rId3" Type="http://schemas.openxmlformats.org/officeDocument/2006/relationships/hyperlink" Target="https://www.dnb.de/ki-projekt" TargetMode="External"/><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ctrTitle"/>
          </p:nvPr>
        </p:nvSpPr>
        <p:spPr>
          <a:xfrm>
            <a:off x="287766" y="2498400"/>
            <a:ext cx="8316682" cy="1296000"/>
          </a:xfrm>
        </p:spPr>
        <p:txBody>
          <a:bodyPr/>
          <a:lstStyle/>
          <a:p>
            <a:r>
              <a:rPr lang="de-DE" dirty="0"/>
              <a:t>Automatische Indexierung mit dem umfangreichen Vokabular der GND </a:t>
            </a:r>
            <a:r>
              <a:rPr lang="de-DE" dirty="0" smtClean="0"/>
              <a:t/>
            </a:r>
            <a:br>
              <a:rPr lang="de-DE" dirty="0" smtClean="0"/>
            </a:br>
            <a:r>
              <a:rPr lang="de-DE" dirty="0" smtClean="0"/>
              <a:t/>
            </a:r>
            <a:br>
              <a:rPr lang="de-DE" dirty="0" smtClean="0"/>
            </a:br>
            <a:r>
              <a:rPr lang="de-DE" dirty="0" smtClean="0"/>
              <a:t>Automatische </a:t>
            </a:r>
            <a:r>
              <a:rPr lang="de-DE" dirty="0"/>
              <a:t>Schlagwortvergabe als extremes Multilabel-Lernproblem</a:t>
            </a:r>
            <a:br>
              <a:rPr lang="de-DE" dirty="0"/>
            </a:br>
            <a:endParaRPr lang="de-DE" dirty="0"/>
          </a:p>
        </p:txBody>
      </p:sp>
      <p:sp>
        <p:nvSpPr>
          <p:cNvPr id="8" name="Rectangle 11"/>
          <p:cNvSpPr>
            <a:spLocks noGrp="1" noChangeArrowheads="1"/>
          </p:cNvSpPr>
          <p:nvPr>
            <p:ph type="subTitle" idx="1"/>
          </p:nvPr>
        </p:nvSpPr>
        <p:spPr>
          <a:noFill/>
        </p:spPr>
        <p:txBody>
          <a:bodyPr/>
          <a:lstStyle/>
          <a:p>
            <a:r>
              <a:rPr lang="de-DE" dirty="0"/>
              <a:t>Elisabeth </a:t>
            </a:r>
            <a:r>
              <a:rPr lang="de-DE" dirty="0" smtClean="0"/>
              <a:t>Mödden</a:t>
            </a:r>
            <a:endParaRPr lang="de-DE" dirty="0"/>
          </a:p>
        </p:txBody>
      </p:sp>
      <p:sp>
        <p:nvSpPr>
          <p:cNvPr id="3075" name="Rectangle 4"/>
          <p:cNvSpPr>
            <a:spLocks noChangeArrowheads="1"/>
          </p:cNvSpPr>
          <p:nvPr/>
        </p:nvSpPr>
        <p:spPr bwMode="auto">
          <a:xfrm>
            <a:off x="288000" y="1"/>
            <a:ext cx="215900" cy="897564"/>
          </a:xfrm>
          <a:prstGeom prst="rect">
            <a:avLst/>
          </a:prstGeom>
          <a:solidFill>
            <a:srgbClr val="0046C4"/>
          </a:solidFill>
          <a:ln w="9525">
            <a:noFill/>
            <a:miter lim="800000"/>
            <a:headEnd/>
            <a:tailEnd/>
          </a:ln>
        </p:spPr>
        <p:txBody>
          <a:bodyPr wrap="none" lIns="0" tIns="72000" rIns="0" bIns="0" anchor="ctr" anchorCtr="1"/>
          <a:lstStyle/>
          <a:p>
            <a:pPr algn="ctr"/>
            <a:fld id="{EBFEB206-4A3F-4696-935B-82AB82FC11DA}" type="slidenum">
              <a:rPr lang="de-DE" sz="1000" b="1"/>
              <a:pPr algn="ctr"/>
              <a:t>1</a:t>
            </a:fld>
            <a:endParaRPr lang="de-DE" sz="1000" b="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lstStyle/>
          <a:p>
            <a:r>
              <a:rPr lang="de-DE" dirty="0" smtClean="0"/>
              <a:t>Evaluation verschiedener XMLC-Verfahren </a:t>
            </a:r>
          </a:p>
          <a:p>
            <a:r>
              <a:rPr lang="de-DE" dirty="0" smtClean="0"/>
              <a:t>Evaluation verschiedener Large Language Models (LLMs)</a:t>
            </a:r>
          </a:p>
          <a:p>
            <a:endParaRPr lang="de-DE" dirty="0" smtClean="0"/>
          </a:p>
        </p:txBody>
      </p:sp>
      <p:sp>
        <p:nvSpPr>
          <p:cNvPr id="2" name="Titel 1"/>
          <p:cNvSpPr>
            <a:spLocks noGrp="1"/>
          </p:cNvSpPr>
          <p:nvPr>
            <p:ph type="title"/>
          </p:nvPr>
        </p:nvSpPr>
        <p:spPr/>
        <p:txBody>
          <a:bodyPr/>
          <a:lstStyle/>
          <a:p>
            <a:r>
              <a:rPr lang="de-DE" dirty="0" smtClean="0"/>
              <a:t>Schwerpunkt des KI-Projektes</a:t>
            </a:r>
            <a:endParaRPr lang="de-DE" dirty="0"/>
          </a:p>
        </p:txBody>
      </p:sp>
      <p:sp>
        <p:nvSpPr>
          <p:cNvPr id="9" name="Rectangle 4"/>
          <p:cNvSpPr>
            <a:spLocks noChangeArrowheads="1"/>
          </p:cNvSpPr>
          <p:nvPr/>
        </p:nvSpPr>
        <p:spPr bwMode="auto">
          <a:xfrm>
            <a:off x="287338" y="0"/>
            <a:ext cx="215900" cy="896400"/>
          </a:xfrm>
          <a:prstGeom prst="rect">
            <a:avLst/>
          </a:prstGeom>
          <a:solidFill>
            <a:srgbClr val="A4B900"/>
          </a:solidFill>
          <a:ln w="9525">
            <a:noFill/>
            <a:miter lim="800000"/>
            <a:headEnd/>
            <a:tailEnd/>
          </a:ln>
        </p:spPr>
        <p:txBody>
          <a:bodyPr wrap="none" lIns="0" tIns="72000" rIns="0" bIns="0" anchor="ctr" anchorCtr="1"/>
          <a:lstStyle/>
          <a:p>
            <a:pPr algn="ctr"/>
            <a:fld id="{B8F3B8AE-451D-455D-A76B-76B1AB3997E5}" type="slidenum">
              <a:rPr lang="de-DE" sz="1000" b="1" smtClean="0"/>
              <a:t>10</a:t>
            </a:fld>
            <a:endParaRPr lang="de-DE" sz="1000" b="1" dirty="0"/>
          </a:p>
        </p:txBody>
      </p:sp>
      <p:sp>
        <p:nvSpPr>
          <p:cNvPr id="8" name="Rechteck 7"/>
          <p:cNvSpPr/>
          <p:nvPr/>
        </p:nvSpPr>
        <p:spPr>
          <a:xfrm>
            <a:off x="-108520" y="3508778"/>
            <a:ext cx="9289031" cy="1634722"/>
          </a:xfrm>
          <a:prstGeom prst="rect">
            <a:avLst/>
          </a:prstGeom>
          <a:solidFill>
            <a:srgbClr val="A4B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dirty="0">
                <a:solidFill>
                  <a:schemeClr val="tx1"/>
                </a:solidFill>
              </a:rPr>
              <a:t>Entwicklung eines Ensembles sich ergänzender Verfahren </a:t>
            </a:r>
            <a:endParaRPr lang="de-DE" sz="2000" dirty="0" smtClean="0">
              <a:solidFill>
                <a:schemeClr val="tx1"/>
              </a:solidFill>
            </a:endParaRPr>
          </a:p>
          <a:p>
            <a:pPr algn="ctr"/>
            <a:r>
              <a:rPr lang="de-DE" sz="2000" dirty="0" smtClean="0">
                <a:solidFill>
                  <a:schemeClr val="tx1"/>
                </a:solidFill>
              </a:rPr>
              <a:t>zur </a:t>
            </a:r>
            <a:r>
              <a:rPr lang="de-DE" sz="2000" dirty="0">
                <a:solidFill>
                  <a:schemeClr val="tx1"/>
                </a:solidFill>
              </a:rPr>
              <a:t>Verbesserung der </a:t>
            </a:r>
            <a:r>
              <a:rPr lang="de-DE" sz="2000" dirty="0" err="1">
                <a:solidFill>
                  <a:schemeClr val="tx1"/>
                </a:solidFill>
              </a:rPr>
              <a:t>Beschlagwortung</a:t>
            </a:r>
            <a:r>
              <a:rPr lang="de-DE" sz="2000" dirty="0">
                <a:solidFill>
                  <a:schemeClr val="tx1"/>
                </a:solidFill>
              </a:rPr>
              <a:t> deutschsprachiger wissenschaftlicher Publikationen mit der GND</a:t>
            </a:r>
          </a:p>
        </p:txBody>
      </p:sp>
    </p:spTree>
    <p:extLst>
      <p:ext uri="{BB962C8B-B14F-4D97-AF65-F5344CB8AC3E}">
        <p14:creationId xmlns:p14="http://schemas.microsoft.com/office/powerpoint/2010/main" val="372584153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4"/>
          <p:cNvSpPr>
            <a:spLocks noChangeArrowheads="1"/>
          </p:cNvSpPr>
          <p:nvPr/>
        </p:nvSpPr>
        <p:spPr bwMode="auto">
          <a:xfrm>
            <a:off x="287338" y="0"/>
            <a:ext cx="215900" cy="896400"/>
          </a:xfrm>
          <a:prstGeom prst="rect">
            <a:avLst/>
          </a:prstGeom>
          <a:solidFill>
            <a:srgbClr val="00AEFA"/>
          </a:solidFill>
          <a:ln w="9525">
            <a:noFill/>
            <a:miter lim="800000"/>
            <a:headEnd/>
            <a:tailEnd/>
          </a:ln>
        </p:spPr>
        <p:txBody>
          <a:bodyPr wrap="none" lIns="0" tIns="72000" rIns="0" bIns="0" anchor="ctr" anchorCtr="1"/>
          <a:lstStyle/>
          <a:p>
            <a:pPr algn="ctr"/>
            <a:fld id="{1F6877A1-CE93-4F03-87E7-6555A3C9C3C2}" type="slidenum">
              <a:rPr lang="de-DE" sz="1000" b="1"/>
              <a:pPr algn="ctr"/>
              <a:t>11</a:t>
            </a:fld>
            <a:endParaRPr lang="de-DE" sz="1000" b="1"/>
          </a:p>
        </p:txBody>
      </p:sp>
      <p:sp>
        <p:nvSpPr>
          <p:cNvPr id="3" name="Inhaltsplatzhalter 2"/>
          <p:cNvSpPr>
            <a:spLocks noGrp="1"/>
          </p:cNvSpPr>
          <p:nvPr>
            <p:ph idx="1"/>
          </p:nvPr>
        </p:nvSpPr>
        <p:spPr>
          <a:xfrm>
            <a:off x="287338" y="1419622"/>
            <a:ext cx="5724822" cy="3042032"/>
          </a:xfrm>
        </p:spPr>
        <p:txBody>
          <a:bodyPr/>
          <a:lstStyle/>
          <a:p>
            <a:pPr marL="400050" indent="-400050">
              <a:lnSpc>
                <a:spcPct val="120000"/>
              </a:lnSpc>
              <a:buFont typeface="+mj-lt"/>
              <a:buAutoNum type="romanUcPeriod"/>
            </a:pPr>
            <a:r>
              <a:rPr lang="de-DE" dirty="0" err="1"/>
              <a:t>Beschlagwortung</a:t>
            </a:r>
            <a:r>
              <a:rPr lang="de-DE" dirty="0"/>
              <a:t> von Titeldaten: ca. 1 Mio. Titeldaten mit intellektueller GND-Erschließung</a:t>
            </a:r>
          </a:p>
          <a:p>
            <a:pPr marL="400050" indent="-400050">
              <a:lnSpc>
                <a:spcPct val="120000"/>
              </a:lnSpc>
              <a:buFont typeface="+mj-lt"/>
              <a:buAutoNum type="romanUcPeriod"/>
            </a:pPr>
            <a:endParaRPr lang="de-DE" dirty="0" smtClean="0"/>
          </a:p>
          <a:p>
            <a:pPr marL="400050" indent="-400050">
              <a:lnSpc>
                <a:spcPct val="120000"/>
              </a:lnSpc>
              <a:buFont typeface="+mj-lt"/>
              <a:buAutoNum type="romanUcPeriod"/>
            </a:pPr>
            <a:r>
              <a:rPr lang="de-DE" dirty="0" err="1" smtClean="0"/>
              <a:t>Beschlagwortung</a:t>
            </a:r>
            <a:r>
              <a:rPr lang="de-DE" dirty="0" smtClean="0"/>
              <a:t> </a:t>
            </a:r>
            <a:r>
              <a:rPr lang="de-DE" dirty="0"/>
              <a:t>von </a:t>
            </a:r>
            <a:r>
              <a:rPr lang="de-DE" dirty="0" smtClean="0"/>
              <a:t>Volltexten: ca</a:t>
            </a:r>
            <a:r>
              <a:rPr lang="de-DE" dirty="0"/>
              <a:t>. 200.000 Volltexte </a:t>
            </a:r>
            <a:r>
              <a:rPr lang="de-DE" dirty="0" smtClean="0"/>
              <a:t>mit </a:t>
            </a:r>
            <a:r>
              <a:rPr lang="de-DE" dirty="0"/>
              <a:t>intellektueller </a:t>
            </a:r>
            <a:r>
              <a:rPr lang="de-DE" dirty="0" smtClean="0"/>
              <a:t>GND-Erschließung </a:t>
            </a:r>
            <a:endParaRPr lang="de-DE" dirty="0"/>
          </a:p>
          <a:p>
            <a:endParaRPr lang="de-DE" dirty="0" smtClean="0"/>
          </a:p>
          <a:p>
            <a:endParaRPr lang="de-DE" dirty="0"/>
          </a:p>
          <a:p>
            <a:pPr lvl="1"/>
            <a:endParaRPr lang="de-DE" dirty="0"/>
          </a:p>
        </p:txBody>
      </p:sp>
      <p:sp>
        <p:nvSpPr>
          <p:cNvPr id="2" name="Titel 1"/>
          <p:cNvSpPr>
            <a:spLocks noGrp="1"/>
          </p:cNvSpPr>
          <p:nvPr>
            <p:ph type="title"/>
          </p:nvPr>
        </p:nvSpPr>
        <p:spPr>
          <a:xfrm>
            <a:off x="684000" y="320206"/>
            <a:ext cx="8460000" cy="777600"/>
          </a:xfrm>
        </p:spPr>
        <p:txBody>
          <a:bodyPr/>
          <a:lstStyle/>
          <a:p>
            <a:r>
              <a:rPr lang="de-DE" sz="2500" dirty="0" smtClean="0"/>
              <a:t>Evaluation der Verfahren in zwei Tasks</a:t>
            </a:r>
            <a:endParaRPr lang="de-DE" sz="2500" dirty="0"/>
          </a:p>
        </p:txBody>
      </p:sp>
      <p:pic>
        <p:nvPicPr>
          <p:cNvPr id="10" name="Grafik 9"/>
          <p:cNvPicPr>
            <a:picLocks noChangeAspect="1"/>
          </p:cNvPicPr>
          <p:nvPr/>
        </p:nvPicPr>
        <p:blipFill>
          <a:blip r:embed="rId3"/>
          <a:stretch>
            <a:fillRect/>
          </a:stretch>
        </p:blipFill>
        <p:spPr>
          <a:xfrm>
            <a:off x="5436096" y="1292395"/>
            <a:ext cx="4214463" cy="2925287"/>
          </a:xfrm>
          <a:prstGeom prst="rect">
            <a:avLst/>
          </a:prstGeom>
        </p:spPr>
      </p:pic>
    </p:spTree>
    <p:extLst>
      <p:ext uri="{BB962C8B-B14F-4D97-AF65-F5344CB8AC3E}">
        <p14:creationId xmlns:p14="http://schemas.microsoft.com/office/powerpoint/2010/main" val="144198624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4"/>
          <p:cNvSpPr>
            <a:spLocks noChangeArrowheads="1"/>
          </p:cNvSpPr>
          <p:nvPr/>
        </p:nvSpPr>
        <p:spPr bwMode="auto">
          <a:xfrm>
            <a:off x="287338" y="0"/>
            <a:ext cx="215900" cy="896400"/>
          </a:xfrm>
          <a:prstGeom prst="rect">
            <a:avLst/>
          </a:prstGeom>
          <a:solidFill>
            <a:srgbClr val="A4B900"/>
          </a:solidFill>
          <a:ln w="9525">
            <a:noFill/>
            <a:miter lim="800000"/>
            <a:headEnd/>
            <a:tailEnd/>
          </a:ln>
        </p:spPr>
        <p:txBody>
          <a:bodyPr wrap="none" lIns="0" tIns="72000" rIns="0" bIns="0" anchor="ctr" anchorCtr="1"/>
          <a:lstStyle/>
          <a:p>
            <a:pPr algn="ctr"/>
            <a:fld id="{6E989BB9-3CC7-4ADB-A5A9-6FC66B9DB0FD}" type="slidenum">
              <a:rPr lang="de-DE" sz="1000" b="1"/>
              <a:pPr algn="ctr"/>
              <a:t>12</a:t>
            </a:fld>
            <a:endParaRPr lang="de-DE" sz="1000" b="1" dirty="0"/>
          </a:p>
        </p:txBody>
      </p:sp>
      <p:sp>
        <p:nvSpPr>
          <p:cNvPr id="3" name="Inhaltsplatzhalter 2"/>
          <p:cNvSpPr>
            <a:spLocks noGrp="1"/>
          </p:cNvSpPr>
          <p:nvPr>
            <p:ph idx="1"/>
          </p:nvPr>
        </p:nvSpPr>
        <p:spPr/>
        <p:txBody>
          <a:bodyPr/>
          <a:lstStyle/>
          <a:p>
            <a:r>
              <a:rPr lang="de-DE" sz="2400" dirty="0"/>
              <a:t>Auswahl ML-Verfahren z.B. durch Literaturstudie</a:t>
            </a:r>
          </a:p>
          <a:p>
            <a:r>
              <a:rPr lang="de-DE" sz="2400" dirty="0"/>
              <a:t>Implementierung </a:t>
            </a:r>
            <a:r>
              <a:rPr lang="de-DE" sz="2400" dirty="0" smtClean="0"/>
              <a:t>des Verfahren im </a:t>
            </a:r>
            <a:r>
              <a:rPr lang="de-DE" sz="2400" dirty="0"/>
              <a:t>Datenlabor als Test-Pipeline</a:t>
            </a:r>
          </a:p>
          <a:p>
            <a:r>
              <a:rPr lang="de-DE" sz="2400" dirty="0"/>
              <a:t>Durchführung von Experimenten, Optimierung der Parameter</a:t>
            </a:r>
          </a:p>
          <a:p>
            <a:r>
              <a:rPr lang="de-DE" sz="2400" dirty="0"/>
              <a:t>Evaluation der Ergebnisse</a:t>
            </a:r>
          </a:p>
          <a:p>
            <a:endParaRPr lang="de-DE" dirty="0"/>
          </a:p>
          <a:p>
            <a:endParaRPr lang="de-DE" dirty="0"/>
          </a:p>
          <a:p>
            <a:pPr lvl="1"/>
            <a:endParaRPr lang="de-DE" dirty="0"/>
          </a:p>
          <a:p>
            <a:endParaRPr lang="de-DE" dirty="0"/>
          </a:p>
          <a:p>
            <a:endParaRPr lang="de-DE" dirty="0"/>
          </a:p>
        </p:txBody>
      </p:sp>
      <p:sp>
        <p:nvSpPr>
          <p:cNvPr id="2" name="Titel 1"/>
          <p:cNvSpPr>
            <a:spLocks noGrp="1"/>
          </p:cNvSpPr>
          <p:nvPr>
            <p:ph type="title"/>
          </p:nvPr>
        </p:nvSpPr>
        <p:spPr/>
        <p:txBody>
          <a:bodyPr/>
          <a:lstStyle/>
          <a:p>
            <a:r>
              <a:rPr lang="de-DE"/>
              <a:t>Wissenschaftliche Experimente</a:t>
            </a:r>
            <a:endParaRPr lang="de-DE" dirty="0"/>
          </a:p>
        </p:txBody>
      </p:sp>
    </p:spTree>
    <p:extLst>
      <p:ext uri="{BB962C8B-B14F-4D97-AF65-F5344CB8AC3E}">
        <p14:creationId xmlns:p14="http://schemas.microsoft.com/office/powerpoint/2010/main" val="21869099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4"/>
          <p:cNvSpPr>
            <a:spLocks noChangeArrowheads="1"/>
          </p:cNvSpPr>
          <p:nvPr/>
        </p:nvSpPr>
        <p:spPr bwMode="auto">
          <a:xfrm>
            <a:off x="287338" y="1"/>
            <a:ext cx="215900" cy="897563"/>
          </a:xfrm>
          <a:prstGeom prst="rect">
            <a:avLst/>
          </a:prstGeom>
          <a:solidFill>
            <a:srgbClr val="E62E2E"/>
          </a:solidFill>
          <a:ln w="9525">
            <a:noFill/>
            <a:miter lim="800000"/>
            <a:headEnd/>
            <a:tailEnd/>
          </a:ln>
        </p:spPr>
        <p:txBody>
          <a:bodyPr wrap="none" lIns="0" tIns="72000" rIns="0" bIns="0" anchor="ctr" anchorCtr="1"/>
          <a:lstStyle/>
          <a:p>
            <a:pPr marL="0" marR="0" lvl="0" indent="0" algn="ctr" defTabSz="914400" rtl="0" eaLnBrk="1" fontAlgn="base" latinLnBrk="0" hangingPunct="1">
              <a:lnSpc>
                <a:spcPct val="100000"/>
              </a:lnSpc>
              <a:spcBef>
                <a:spcPct val="0"/>
              </a:spcBef>
              <a:spcAft>
                <a:spcPct val="0"/>
              </a:spcAft>
              <a:buClrTx/>
              <a:buSzTx/>
              <a:buFontTx/>
              <a:buNone/>
              <a:tabLst/>
              <a:defRPr/>
            </a:pPr>
            <a:fld id="{1F6877A1-CE93-4F03-87E7-6555A3C9C3C2}" type="slidenum">
              <a:rPr kumimoji="0" lang="de-DE" sz="1000" b="1" i="0" u="none" strike="noStrike" kern="1200" cap="none" spc="0" normalizeH="0" baseline="0" noProof="0">
                <a:ln>
                  <a:noFill/>
                </a:ln>
                <a:solidFill>
                  <a:srgbClr val="000000"/>
                </a:solidFill>
                <a:effectLst/>
                <a:uLnTx/>
                <a:uFillTx/>
                <a:latin typeface="Verdana" pitchFamily="34" charset="0"/>
                <a:ea typeface="+mn-ea"/>
                <a:cs typeface="Arial" charset="0"/>
              </a:rPr>
              <a:pPr marL="0" marR="0" lvl="0" indent="0" algn="ctr" defTabSz="914400" rtl="0" eaLnBrk="1" fontAlgn="base" latinLnBrk="0" hangingPunct="1">
                <a:lnSpc>
                  <a:spcPct val="100000"/>
                </a:lnSpc>
                <a:spcBef>
                  <a:spcPct val="0"/>
                </a:spcBef>
                <a:spcAft>
                  <a:spcPct val="0"/>
                </a:spcAft>
                <a:buClrTx/>
                <a:buSzTx/>
                <a:buFontTx/>
                <a:buNone/>
                <a:tabLst/>
                <a:defRPr/>
              </a:pPr>
              <a:t>13</a:t>
            </a:fld>
            <a:endParaRPr kumimoji="0" lang="de-DE" sz="1000" b="1" i="0" u="none" strike="noStrike" kern="1200" cap="none" spc="0" normalizeH="0" baseline="0" noProof="0" dirty="0">
              <a:ln>
                <a:noFill/>
              </a:ln>
              <a:solidFill>
                <a:srgbClr val="000000"/>
              </a:solidFill>
              <a:effectLst/>
              <a:uLnTx/>
              <a:uFillTx/>
              <a:latin typeface="Verdana" pitchFamily="34" charset="0"/>
              <a:ea typeface="+mn-ea"/>
              <a:cs typeface="Arial" charset="0"/>
            </a:endParaRPr>
          </a:p>
        </p:txBody>
      </p:sp>
      <p:sp>
        <p:nvSpPr>
          <p:cNvPr id="2" name="Titel 1"/>
          <p:cNvSpPr>
            <a:spLocks noGrp="1"/>
          </p:cNvSpPr>
          <p:nvPr>
            <p:ph type="title"/>
          </p:nvPr>
        </p:nvSpPr>
        <p:spPr>
          <a:xfrm>
            <a:off x="684000" y="190729"/>
            <a:ext cx="8460000" cy="777600"/>
          </a:xfrm>
        </p:spPr>
        <p:txBody>
          <a:bodyPr/>
          <a:lstStyle/>
          <a:p>
            <a:r>
              <a:rPr lang="de-DE" dirty="0" smtClean="0"/>
              <a:t>Benchmarking XMLC-Methoden</a:t>
            </a:r>
            <a:r>
              <a:rPr lang="de-DE" baseline="30000" dirty="0" smtClean="0"/>
              <a:t>*</a:t>
            </a:r>
            <a:r>
              <a:rPr lang="de-DE" dirty="0" smtClean="0"/>
              <a:t/>
            </a:r>
            <a:br>
              <a:rPr lang="de-DE" dirty="0" smtClean="0"/>
            </a:br>
            <a:endParaRPr lang="de-DE" sz="2000" dirty="0"/>
          </a:p>
        </p:txBody>
      </p:sp>
      <p:pic>
        <p:nvPicPr>
          <p:cNvPr id="7" name="Inhaltsplatzhalter 6"/>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539552" y="836117"/>
            <a:ext cx="8242669" cy="3290893"/>
          </a:xfrm>
          <a:prstGeom prst="rect">
            <a:avLst/>
          </a:prstGeom>
        </p:spPr>
      </p:pic>
      <p:sp>
        <p:nvSpPr>
          <p:cNvPr id="3" name="Textfeld 2"/>
          <p:cNvSpPr txBox="1"/>
          <p:nvPr/>
        </p:nvSpPr>
        <p:spPr>
          <a:xfrm>
            <a:off x="7164288" y="4640976"/>
            <a:ext cx="1865730" cy="46166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800" b="0" i="0" u="none" strike="noStrike" kern="1200" cap="none" spc="0" normalizeH="0" baseline="30000" noProof="0" dirty="0" smtClean="0">
                <a:ln>
                  <a:noFill/>
                </a:ln>
                <a:solidFill>
                  <a:srgbClr val="FFFFFF">
                    <a:lumMod val="65000"/>
                  </a:srgbClr>
                </a:solidFill>
                <a:effectLst/>
                <a:uLnTx/>
                <a:uFillTx/>
                <a:latin typeface="Verdana" pitchFamily="34" charset="0"/>
                <a:ea typeface="+mn-ea"/>
                <a:cs typeface="Arial" charset="0"/>
              </a:rPr>
              <a:t>1,2,3,4,5</a:t>
            </a:r>
            <a:r>
              <a:rPr kumimoji="0" lang="de-DE" sz="800" b="0" i="0" u="none" strike="noStrike" kern="1200" cap="none" spc="0" normalizeH="0" baseline="0" noProof="0" dirty="0" smtClean="0">
                <a:ln>
                  <a:noFill/>
                </a:ln>
                <a:solidFill>
                  <a:srgbClr val="FFFFFF">
                    <a:lumMod val="65000"/>
                  </a:srgbClr>
                </a:solidFill>
                <a:effectLst/>
                <a:uLnTx/>
                <a:uFillTx/>
                <a:latin typeface="Verdana" pitchFamily="34" charset="0"/>
                <a:ea typeface="+mn-ea"/>
                <a:cs typeface="Arial" charset="0"/>
              </a:rPr>
              <a:t>Resources: </a:t>
            </a:r>
            <a:r>
              <a:rPr kumimoji="0" lang="de-DE" sz="800" b="0" i="0" u="none" strike="noStrike" kern="1200" cap="none" spc="0" normalizeH="0" baseline="0" noProof="0" dirty="0" err="1" smtClean="0">
                <a:ln>
                  <a:noFill/>
                </a:ln>
                <a:solidFill>
                  <a:srgbClr val="FFFFFF">
                    <a:lumMod val="65000"/>
                  </a:srgbClr>
                </a:solidFill>
                <a:effectLst/>
                <a:uLnTx/>
                <a:uFillTx/>
                <a:latin typeface="Verdana" pitchFamily="34" charset="0"/>
                <a:ea typeface="+mn-ea"/>
                <a:cs typeface="Arial" charset="0"/>
              </a:rPr>
              <a:t>see</a:t>
            </a:r>
            <a:r>
              <a:rPr kumimoji="0" lang="de-DE" sz="800" b="0" i="0" u="none" strike="noStrike" kern="1200" cap="none" spc="0" normalizeH="0" baseline="0" noProof="0" dirty="0" smtClean="0">
                <a:ln>
                  <a:noFill/>
                </a:ln>
                <a:solidFill>
                  <a:srgbClr val="FFFFFF">
                    <a:lumMod val="65000"/>
                  </a:srgbClr>
                </a:solidFill>
                <a:effectLst/>
                <a:uLnTx/>
                <a:uFillTx/>
                <a:latin typeface="Verdana" pitchFamily="34" charset="0"/>
                <a:ea typeface="+mn-ea"/>
                <a:cs typeface="Arial" charset="0"/>
              </a:rPr>
              <a:t> last </a:t>
            </a:r>
            <a:r>
              <a:rPr kumimoji="0" lang="de-DE" sz="800" b="0" i="0" u="none" strike="noStrike" kern="1200" cap="none" spc="0" normalizeH="0" baseline="0" noProof="0" dirty="0" err="1" smtClean="0">
                <a:ln>
                  <a:noFill/>
                </a:ln>
                <a:solidFill>
                  <a:srgbClr val="FFFFFF">
                    <a:lumMod val="65000"/>
                  </a:srgbClr>
                </a:solidFill>
                <a:effectLst/>
                <a:uLnTx/>
                <a:uFillTx/>
                <a:latin typeface="Verdana" pitchFamily="34" charset="0"/>
                <a:ea typeface="+mn-ea"/>
                <a:cs typeface="Arial" charset="0"/>
              </a:rPr>
              <a:t>slide</a:t>
            </a:r>
            <a:endParaRPr kumimoji="0" lang="de-DE" sz="800" b="0" i="0" u="none" strike="noStrike" kern="1200" cap="none" spc="0" normalizeH="0" baseline="0" noProof="0" dirty="0" smtClean="0">
              <a:ln>
                <a:noFill/>
              </a:ln>
              <a:solidFill>
                <a:srgbClr val="FFFFFF">
                  <a:lumMod val="65000"/>
                </a:srgbClr>
              </a:solidFill>
              <a:effectLst/>
              <a:uLnTx/>
              <a:uFillTx/>
              <a:latin typeface="Verdana" pitchFamily="34" charset="0"/>
              <a:ea typeface="+mn-ea"/>
              <a:cs typeface="Arial" charset="0"/>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800" b="0" i="0" u="none" strike="noStrike" kern="1200" cap="none" spc="0" normalizeH="0" baseline="30000" noProof="0" dirty="0" smtClean="0">
                <a:ln>
                  <a:noFill/>
                </a:ln>
                <a:solidFill>
                  <a:srgbClr val="FFFFFF">
                    <a:lumMod val="65000"/>
                  </a:srgbClr>
                </a:solidFill>
                <a:effectLst/>
                <a:uLnTx/>
                <a:uFillTx/>
                <a:latin typeface="Verdana" pitchFamily="34" charset="0"/>
                <a:ea typeface="+mn-ea"/>
                <a:cs typeface="Arial" charset="0"/>
              </a:rPr>
              <a:t>*</a:t>
            </a:r>
            <a:r>
              <a:rPr kumimoji="0" lang="de-DE" sz="800" i="0" u="none" strike="noStrike" kern="1200" cap="none" spc="0" normalizeH="0" baseline="0" noProof="0" dirty="0">
                <a:ln>
                  <a:noFill/>
                </a:ln>
                <a:solidFill>
                  <a:srgbClr val="FFFFFF">
                    <a:lumMod val="65000"/>
                  </a:srgbClr>
                </a:solidFill>
                <a:effectLst/>
                <a:uLnTx/>
                <a:uFillTx/>
                <a:latin typeface="Verdana" pitchFamily="34" charset="0"/>
                <a:ea typeface="+mn-ea"/>
                <a:cs typeface="Arial" charset="0"/>
              </a:rPr>
              <a:t>Intermediate</a:t>
            </a:r>
            <a:r>
              <a:rPr kumimoji="0" lang="de-DE" sz="800" b="0" i="0" u="none" strike="noStrike" kern="1200" cap="none" spc="0" normalizeH="0" baseline="0" noProof="0" dirty="0">
                <a:ln>
                  <a:noFill/>
                </a:ln>
                <a:solidFill>
                  <a:srgbClr val="FFFFFF">
                    <a:lumMod val="65000"/>
                  </a:srgbClr>
                </a:solidFill>
                <a:effectLst/>
                <a:uLnTx/>
                <a:uFillTx/>
                <a:latin typeface="Verdana" pitchFamily="34" charset="0"/>
                <a:ea typeface="+mn-ea"/>
                <a:cs typeface="Arial" charset="0"/>
              </a:rPr>
              <a:t> Project-</a:t>
            </a:r>
            <a:r>
              <a:rPr kumimoji="0" lang="de-DE" sz="800" b="0" i="0" u="none" strike="noStrike" kern="1200" cap="none" spc="0" normalizeH="0" baseline="0" noProof="0" dirty="0" err="1">
                <a:ln>
                  <a:noFill/>
                </a:ln>
                <a:solidFill>
                  <a:srgbClr val="FFFFFF">
                    <a:lumMod val="65000"/>
                  </a:srgbClr>
                </a:solidFill>
                <a:effectLst/>
                <a:uLnTx/>
                <a:uFillTx/>
                <a:latin typeface="Verdana" pitchFamily="34" charset="0"/>
                <a:ea typeface="+mn-ea"/>
                <a:cs typeface="Arial" charset="0"/>
              </a:rPr>
              <a:t>Results</a:t>
            </a:r>
            <a:r>
              <a:rPr kumimoji="0" lang="de-DE" sz="800" b="0" i="0" u="none" strike="noStrike" kern="1200" cap="none" spc="0" normalizeH="0" baseline="0" noProof="0" dirty="0">
                <a:ln>
                  <a:noFill/>
                </a:ln>
                <a:solidFill>
                  <a:srgbClr val="FFFFFF">
                    <a:lumMod val="65000"/>
                  </a:srgbClr>
                </a:solidFill>
                <a:effectLst/>
                <a:uLnTx/>
                <a:uFillTx/>
                <a:latin typeface="Verdana" pitchFamily="34" charset="0"/>
                <a:ea typeface="+mn-ea"/>
                <a:cs typeface="Arial" charset="0"/>
              </a:rPr>
              <a:t> </a:t>
            </a:r>
            <a:r>
              <a:rPr kumimoji="0" lang="de-DE" sz="800" b="0" i="0" u="none" strike="noStrike" kern="1200" cap="none" spc="0" normalizeH="0" baseline="0" noProof="0" dirty="0" err="1">
                <a:ln>
                  <a:noFill/>
                </a:ln>
                <a:solidFill>
                  <a:srgbClr val="FFFFFF">
                    <a:lumMod val="65000"/>
                  </a:srgbClr>
                </a:solidFill>
                <a:effectLst/>
                <a:uLnTx/>
                <a:uFillTx/>
                <a:latin typeface="Verdana" pitchFamily="34" charset="0"/>
                <a:ea typeface="+mn-ea"/>
                <a:cs typeface="Arial" charset="0"/>
              </a:rPr>
              <a:t>as</a:t>
            </a:r>
            <a:r>
              <a:rPr kumimoji="0" lang="de-DE" sz="800" b="0" i="0" u="none" strike="noStrike" kern="1200" cap="none" spc="0" normalizeH="0" baseline="0" noProof="0" dirty="0">
                <a:ln>
                  <a:noFill/>
                </a:ln>
                <a:solidFill>
                  <a:srgbClr val="FFFFFF">
                    <a:lumMod val="65000"/>
                  </a:srgbClr>
                </a:solidFill>
                <a:effectLst/>
                <a:uLnTx/>
                <a:uFillTx/>
                <a:latin typeface="Verdana" pitchFamily="34" charset="0"/>
                <a:ea typeface="+mn-ea"/>
                <a:cs typeface="Arial" charset="0"/>
              </a:rPr>
              <a:t> </a:t>
            </a:r>
            <a:r>
              <a:rPr kumimoji="0" lang="de-DE" sz="800" b="0" i="0" u="none" strike="noStrike" kern="1200" cap="none" spc="0" normalizeH="0" baseline="0" noProof="0" dirty="0" err="1">
                <a:ln>
                  <a:noFill/>
                </a:ln>
                <a:solidFill>
                  <a:srgbClr val="FFFFFF">
                    <a:lumMod val="65000"/>
                  </a:srgbClr>
                </a:solidFill>
                <a:effectLst/>
                <a:uLnTx/>
                <a:uFillTx/>
                <a:latin typeface="Verdana" pitchFamily="34" charset="0"/>
                <a:ea typeface="+mn-ea"/>
                <a:cs typeface="Arial" charset="0"/>
              </a:rPr>
              <a:t>of</a:t>
            </a:r>
            <a:r>
              <a:rPr kumimoji="0" lang="de-DE" sz="800" b="0" i="0" u="none" strike="noStrike" kern="1200" cap="none" spc="0" normalizeH="0" baseline="0" noProof="0" dirty="0">
                <a:ln>
                  <a:noFill/>
                </a:ln>
                <a:solidFill>
                  <a:srgbClr val="FFFFFF">
                    <a:lumMod val="65000"/>
                  </a:srgbClr>
                </a:solidFill>
                <a:effectLst/>
                <a:uLnTx/>
                <a:uFillTx/>
                <a:latin typeface="Verdana" pitchFamily="34" charset="0"/>
                <a:ea typeface="+mn-ea"/>
                <a:cs typeface="Arial" charset="0"/>
              </a:rPr>
              <a:t> 09/2024</a:t>
            </a:r>
          </a:p>
        </p:txBody>
      </p:sp>
      <p:sp>
        <p:nvSpPr>
          <p:cNvPr id="4" name="Textfeld 3"/>
          <p:cNvSpPr txBox="1"/>
          <p:nvPr/>
        </p:nvSpPr>
        <p:spPr>
          <a:xfrm>
            <a:off x="179512" y="4133144"/>
            <a:ext cx="6804942" cy="738664"/>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r>
              <a:rPr lang="de-DE" sz="1400" b="1" dirty="0"/>
              <a:t>Testmenge:</a:t>
            </a:r>
            <a:r>
              <a:rPr lang="de-DE" sz="1400" dirty="0"/>
              <a:t> Die Methoden werden auf einem Test-Set von </a:t>
            </a:r>
            <a:r>
              <a:rPr lang="de-DE" sz="1400" dirty="0" smtClean="0"/>
              <a:t>8.415 </a:t>
            </a:r>
            <a:r>
              <a:rPr lang="de-DE" sz="1400" dirty="0"/>
              <a:t>deutschen wissenschaftlichen Büchern evaluiert, die gleichmäßig auf 18 verschiedene Fachkategorien verteilt sind</a:t>
            </a:r>
          </a:p>
        </p:txBody>
      </p:sp>
      <p:sp>
        <p:nvSpPr>
          <p:cNvPr id="5" name="Rechteck 4"/>
          <p:cNvSpPr/>
          <p:nvPr/>
        </p:nvSpPr>
        <p:spPr>
          <a:xfrm>
            <a:off x="971600" y="870169"/>
            <a:ext cx="3240360" cy="234026"/>
          </a:xfrm>
          <a:prstGeom prst="rect">
            <a:avLst/>
          </a:prstGeom>
          <a:solidFill>
            <a:srgbClr val="CCE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tx1"/>
                </a:solidFill>
              </a:rPr>
              <a:t>Titeldaten</a:t>
            </a:r>
            <a:endParaRPr lang="de-DE" dirty="0">
              <a:solidFill>
                <a:schemeClr val="tx1"/>
              </a:solidFill>
            </a:endParaRPr>
          </a:p>
        </p:txBody>
      </p:sp>
      <p:sp>
        <p:nvSpPr>
          <p:cNvPr id="8" name="Rechteck 7"/>
          <p:cNvSpPr/>
          <p:nvPr/>
        </p:nvSpPr>
        <p:spPr>
          <a:xfrm>
            <a:off x="4211960" y="870169"/>
            <a:ext cx="3240360" cy="234026"/>
          </a:xfrm>
          <a:prstGeom prst="rect">
            <a:avLst/>
          </a:prstGeom>
          <a:solidFill>
            <a:srgbClr val="CCE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tx1"/>
                </a:solidFill>
              </a:rPr>
              <a:t>Volltexte</a:t>
            </a:r>
            <a:endParaRPr lang="de-DE" dirty="0">
              <a:solidFill>
                <a:schemeClr val="tx1"/>
              </a:solidFill>
            </a:endParaRPr>
          </a:p>
        </p:txBody>
      </p:sp>
    </p:spTree>
    <p:extLst>
      <p:ext uri="{BB962C8B-B14F-4D97-AF65-F5344CB8AC3E}">
        <p14:creationId xmlns:p14="http://schemas.microsoft.com/office/powerpoint/2010/main" val="111263789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8"/>
          <p:cNvSpPr>
            <a:spLocks noGrp="1"/>
          </p:cNvSpPr>
          <p:nvPr>
            <p:ph type="title"/>
          </p:nvPr>
        </p:nvSpPr>
        <p:spPr>
          <a:xfrm>
            <a:off x="665469" y="331237"/>
            <a:ext cx="8460000" cy="777600"/>
          </a:xfrm>
        </p:spPr>
        <p:txBody>
          <a:bodyPr/>
          <a:lstStyle/>
          <a:p>
            <a:r>
              <a:rPr lang="de-DE" dirty="0" smtClean="0"/>
              <a:t>GND-</a:t>
            </a:r>
            <a:r>
              <a:rPr lang="de-DE" dirty="0" err="1" smtClean="0"/>
              <a:t>Beschlagwortung</a:t>
            </a:r>
            <a:r>
              <a:rPr lang="de-DE" dirty="0" smtClean="0"/>
              <a:t> </a:t>
            </a:r>
            <a:r>
              <a:rPr lang="de-DE" dirty="0"/>
              <a:t>mit LLMs</a:t>
            </a:r>
            <a:r>
              <a:rPr lang="de-DE" dirty="0" smtClean="0"/>
              <a:t/>
            </a:r>
            <a:br>
              <a:rPr lang="de-DE" dirty="0" smtClean="0"/>
            </a:br>
            <a:endParaRPr lang="de-DE" dirty="0"/>
          </a:p>
        </p:txBody>
      </p:sp>
      <p:pic>
        <p:nvPicPr>
          <p:cNvPr id="3" name="Grafik 2"/>
          <p:cNvPicPr>
            <a:picLocks noChangeAspect="1"/>
          </p:cNvPicPr>
          <p:nvPr/>
        </p:nvPicPr>
        <p:blipFill>
          <a:blip r:embed="rId3"/>
          <a:stretch>
            <a:fillRect/>
          </a:stretch>
        </p:blipFill>
        <p:spPr>
          <a:xfrm>
            <a:off x="4758323" y="2819113"/>
            <a:ext cx="1329543" cy="1068953"/>
          </a:xfrm>
          <a:prstGeom prst="rect">
            <a:avLst/>
          </a:prstGeom>
        </p:spPr>
      </p:pic>
      <p:sp>
        <p:nvSpPr>
          <p:cNvPr id="6" name="Pfeil nach rechts 5"/>
          <p:cNvSpPr/>
          <p:nvPr/>
        </p:nvSpPr>
        <p:spPr>
          <a:xfrm>
            <a:off x="6251550" y="3281581"/>
            <a:ext cx="504056" cy="144016"/>
          </a:xfrm>
          <a:prstGeom prst="rightArrow">
            <a:avLst/>
          </a:prstGeom>
          <a:solidFill>
            <a:srgbClr val="99C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7" name="Grafik 6"/>
          <p:cNvPicPr>
            <a:picLocks noChangeAspect="1"/>
          </p:cNvPicPr>
          <p:nvPr/>
        </p:nvPicPr>
        <p:blipFill>
          <a:blip r:embed="rId4"/>
          <a:stretch>
            <a:fillRect/>
          </a:stretch>
        </p:blipFill>
        <p:spPr>
          <a:xfrm>
            <a:off x="7112624" y="2711464"/>
            <a:ext cx="1242018" cy="1143221"/>
          </a:xfrm>
          <a:prstGeom prst="rect">
            <a:avLst/>
          </a:prstGeom>
        </p:spPr>
      </p:pic>
      <p:cxnSp>
        <p:nvCxnSpPr>
          <p:cNvPr id="11" name="Gerader Verbinder 10"/>
          <p:cNvCxnSpPr/>
          <p:nvPr/>
        </p:nvCxnSpPr>
        <p:spPr>
          <a:xfrm>
            <a:off x="4418864" y="2280355"/>
            <a:ext cx="5875" cy="1721309"/>
          </a:xfrm>
          <a:prstGeom prst="line">
            <a:avLst/>
          </a:prstGeom>
          <a:ln w="57150">
            <a:solidFill>
              <a:srgbClr val="99CCFF"/>
            </a:solidFill>
            <a:prstDash val="dash"/>
          </a:ln>
        </p:spPr>
        <p:style>
          <a:lnRef idx="1">
            <a:schemeClr val="accent1"/>
          </a:lnRef>
          <a:fillRef idx="0">
            <a:schemeClr val="accent1"/>
          </a:fillRef>
          <a:effectRef idx="0">
            <a:schemeClr val="accent1"/>
          </a:effectRef>
          <a:fontRef idx="minor">
            <a:schemeClr val="tx1"/>
          </a:fontRef>
        </p:style>
      </p:cxnSp>
      <p:sp>
        <p:nvSpPr>
          <p:cNvPr id="17" name="Textfeld 16"/>
          <p:cNvSpPr txBox="1"/>
          <p:nvPr/>
        </p:nvSpPr>
        <p:spPr>
          <a:xfrm>
            <a:off x="5039555" y="2342132"/>
            <a:ext cx="3121381" cy="369332"/>
          </a:xfrm>
          <a:prstGeom prst="rect">
            <a:avLst/>
          </a:prstGeom>
          <a:noFill/>
        </p:spPr>
        <p:txBody>
          <a:bodyPr wrap="square" rtlCol="0">
            <a:spAutoFit/>
          </a:bodyPr>
          <a:lstStyle/>
          <a:p>
            <a:r>
              <a:rPr lang="de-DE" dirty="0"/>
              <a:t>2. Mapping mit der GND</a:t>
            </a:r>
          </a:p>
        </p:txBody>
      </p:sp>
      <p:sp>
        <p:nvSpPr>
          <p:cNvPr id="13" name="Rectangle 4"/>
          <p:cNvSpPr>
            <a:spLocks noChangeArrowheads="1"/>
          </p:cNvSpPr>
          <p:nvPr/>
        </p:nvSpPr>
        <p:spPr bwMode="auto">
          <a:xfrm>
            <a:off x="287338" y="1"/>
            <a:ext cx="215900" cy="897563"/>
          </a:xfrm>
          <a:prstGeom prst="rect">
            <a:avLst/>
          </a:prstGeom>
          <a:solidFill>
            <a:srgbClr val="E62E2E"/>
          </a:solidFill>
          <a:ln w="9525">
            <a:noFill/>
            <a:miter lim="800000"/>
            <a:headEnd/>
            <a:tailEnd/>
          </a:ln>
        </p:spPr>
        <p:txBody>
          <a:bodyPr wrap="none" lIns="0" tIns="72000" rIns="0" bIns="0" anchor="ctr" anchorCtr="1"/>
          <a:lstStyle/>
          <a:p>
            <a:pPr algn="ctr"/>
            <a:fld id="{5084F48D-D487-4CCC-B0DD-E122F168F4B9}" type="slidenum">
              <a:rPr lang="de-DE" sz="1000" b="1" smtClean="0"/>
              <a:t>14</a:t>
            </a:fld>
            <a:endParaRPr lang="de-DE" sz="1000" b="1" dirty="0"/>
          </a:p>
        </p:txBody>
      </p:sp>
      <p:sp>
        <p:nvSpPr>
          <p:cNvPr id="16" name="Textfeld 15"/>
          <p:cNvSpPr txBox="1"/>
          <p:nvPr/>
        </p:nvSpPr>
        <p:spPr>
          <a:xfrm>
            <a:off x="2327176" y="1340856"/>
            <a:ext cx="4785448" cy="461665"/>
          </a:xfrm>
          <a:prstGeom prst="rect">
            <a:avLst/>
          </a:prstGeom>
          <a:noFill/>
        </p:spPr>
        <p:txBody>
          <a:bodyPr wrap="square" rtlCol="0">
            <a:spAutoFit/>
          </a:bodyPr>
          <a:lstStyle/>
          <a:p>
            <a:r>
              <a:rPr lang="de-DE" sz="2400" dirty="0"/>
              <a:t>Zweitstufiges Verfahren</a:t>
            </a:r>
          </a:p>
        </p:txBody>
      </p:sp>
      <p:grpSp>
        <p:nvGrpSpPr>
          <p:cNvPr id="5" name="Gruppieren 4"/>
          <p:cNvGrpSpPr/>
          <p:nvPr/>
        </p:nvGrpSpPr>
        <p:grpSpPr>
          <a:xfrm>
            <a:off x="205689" y="2353147"/>
            <a:ext cx="3879591" cy="1583969"/>
            <a:chOff x="205688" y="760045"/>
            <a:chExt cx="6765392" cy="2635289"/>
          </a:xfrm>
        </p:grpSpPr>
        <p:sp>
          <p:nvSpPr>
            <p:cNvPr id="21" name="Pfeil nach rechts 20"/>
            <p:cNvSpPr/>
            <p:nvPr/>
          </p:nvSpPr>
          <p:spPr>
            <a:xfrm>
              <a:off x="2116664" y="2323393"/>
              <a:ext cx="779810" cy="194953"/>
            </a:xfrm>
            <a:prstGeom prst="rightArrow">
              <a:avLst/>
            </a:prstGeom>
            <a:solidFill>
              <a:srgbClr val="99C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400"/>
            </a:p>
          </p:txBody>
        </p:sp>
        <p:grpSp>
          <p:nvGrpSpPr>
            <p:cNvPr id="4" name="Gruppieren 3"/>
            <p:cNvGrpSpPr/>
            <p:nvPr/>
          </p:nvGrpSpPr>
          <p:grpSpPr>
            <a:xfrm>
              <a:off x="205688" y="760045"/>
              <a:ext cx="6765392" cy="2635289"/>
              <a:chOff x="205688" y="760045"/>
              <a:chExt cx="6765392" cy="2635289"/>
            </a:xfrm>
          </p:grpSpPr>
          <p:sp>
            <p:nvSpPr>
              <p:cNvPr id="14" name="Textfeld 13"/>
              <p:cNvSpPr txBox="1"/>
              <p:nvPr/>
            </p:nvSpPr>
            <p:spPr>
              <a:xfrm>
                <a:off x="370045" y="760045"/>
                <a:ext cx="6601035" cy="614467"/>
              </a:xfrm>
              <a:prstGeom prst="rect">
                <a:avLst/>
              </a:prstGeom>
              <a:noFill/>
            </p:spPr>
            <p:txBody>
              <a:bodyPr wrap="square" rtlCol="0">
                <a:spAutoFit/>
              </a:bodyPr>
              <a:lstStyle/>
              <a:p>
                <a:r>
                  <a:rPr lang="de-DE" dirty="0"/>
                  <a:t>1. Vergabe freier Schlagwörter</a:t>
                </a:r>
              </a:p>
            </p:txBody>
          </p:sp>
          <p:sp>
            <p:nvSpPr>
              <p:cNvPr id="18" name="Vertikales Scrollen 17"/>
              <p:cNvSpPr/>
              <p:nvPr/>
            </p:nvSpPr>
            <p:spPr>
              <a:xfrm>
                <a:off x="205688" y="1760528"/>
                <a:ext cx="1603569" cy="1532540"/>
              </a:xfrm>
              <a:prstGeom prst="verticalScroll">
                <a:avLst/>
              </a:prstGeom>
              <a:solidFill>
                <a:srgbClr val="99CC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500" b="1" dirty="0" smtClean="0">
                  <a:solidFill>
                    <a:schemeClr val="tx1"/>
                  </a:solidFill>
                </a:endParaRPr>
              </a:p>
              <a:p>
                <a:r>
                  <a:rPr lang="de-DE" sz="700" b="1" dirty="0" smtClean="0">
                    <a:solidFill>
                      <a:schemeClr val="tx1"/>
                    </a:solidFill>
                  </a:rPr>
                  <a:t>Prompt: (Anfrage)</a:t>
                </a:r>
                <a:endParaRPr lang="de-DE" sz="700" dirty="0">
                  <a:solidFill>
                    <a:schemeClr val="tx1"/>
                  </a:solidFill>
                </a:endParaRPr>
              </a:p>
            </p:txBody>
          </p:sp>
          <p:sp>
            <p:nvSpPr>
              <p:cNvPr id="19" name="Flussdiagramm: Magnetplattenspeicher 18"/>
              <p:cNvSpPr/>
              <p:nvPr/>
            </p:nvSpPr>
            <p:spPr>
              <a:xfrm>
                <a:off x="2990796" y="1692456"/>
                <a:ext cx="1364668" cy="1702878"/>
              </a:xfrm>
              <a:prstGeom prst="flowChartMagneticDisk">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700" b="1" dirty="0" smtClean="0">
                    <a:solidFill>
                      <a:schemeClr val="tx1"/>
                    </a:solidFill>
                  </a:rPr>
                  <a:t>Sprach-modell</a:t>
                </a:r>
                <a:endParaRPr lang="de-DE" sz="700" b="1" dirty="0">
                  <a:solidFill>
                    <a:schemeClr val="tx1"/>
                  </a:solidFill>
                </a:endParaRPr>
              </a:p>
            </p:txBody>
          </p:sp>
          <p:sp>
            <p:nvSpPr>
              <p:cNvPr id="20" name="Vertikales Scrollen 19"/>
              <p:cNvSpPr/>
              <p:nvPr/>
            </p:nvSpPr>
            <p:spPr>
              <a:xfrm>
                <a:off x="5297187" y="1760528"/>
                <a:ext cx="1518089" cy="1553201"/>
              </a:xfrm>
              <a:prstGeom prst="verticalScroll">
                <a:avLst/>
              </a:prstGeom>
              <a:solidFill>
                <a:srgbClr val="A4B9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700" dirty="0" smtClean="0">
                    <a:solidFill>
                      <a:schemeClr val="tx1"/>
                    </a:solidFill>
                  </a:rPr>
                  <a:t>Response</a:t>
                </a:r>
                <a:endParaRPr lang="de-DE" sz="700" dirty="0">
                  <a:solidFill>
                    <a:schemeClr val="tx1"/>
                  </a:solidFill>
                </a:endParaRPr>
              </a:p>
            </p:txBody>
          </p:sp>
          <p:sp>
            <p:nvSpPr>
              <p:cNvPr id="22" name="Pfeil nach rechts 21"/>
              <p:cNvSpPr/>
              <p:nvPr/>
            </p:nvSpPr>
            <p:spPr>
              <a:xfrm>
                <a:off x="4517379" y="2290603"/>
                <a:ext cx="779810" cy="194953"/>
              </a:xfrm>
              <a:prstGeom prst="rightArrow">
                <a:avLst/>
              </a:prstGeom>
              <a:solidFill>
                <a:srgbClr val="99C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400"/>
              </a:p>
            </p:txBody>
          </p:sp>
        </p:grpSp>
      </p:grpSp>
    </p:spTree>
    <p:extLst>
      <p:ext uri="{BB962C8B-B14F-4D97-AF65-F5344CB8AC3E}">
        <p14:creationId xmlns:p14="http://schemas.microsoft.com/office/powerpoint/2010/main" val="354741111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287338" y="1"/>
            <a:ext cx="215900" cy="897563"/>
          </a:xfrm>
          <a:prstGeom prst="rect">
            <a:avLst/>
          </a:prstGeom>
          <a:solidFill>
            <a:srgbClr val="FFC920"/>
          </a:solidFill>
          <a:ln w="9525">
            <a:noFill/>
            <a:miter lim="800000"/>
            <a:headEnd/>
            <a:tailEnd/>
          </a:ln>
        </p:spPr>
        <p:txBody>
          <a:bodyPr wrap="none" lIns="0" tIns="72000" rIns="0" bIns="0" anchor="ctr" anchorCtr="1"/>
          <a:lstStyle/>
          <a:p>
            <a:pPr algn="ctr"/>
            <a:fld id="{48C8709F-D579-4588-B78A-6F44271A2D70}" type="slidenum">
              <a:rPr lang="de-DE" sz="1000" b="1" smtClean="0"/>
              <a:t>15</a:t>
            </a:fld>
            <a:endParaRPr lang="de-DE" sz="1000" b="1" dirty="0"/>
          </a:p>
        </p:txBody>
      </p:sp>
      <p:sp>
        <p:nvSpPr>
          <p:cNvPr id="2" name="Vertikales Scrollen 1"/>
          <p:cNvSpPr/>
          <p:nvPr/>
        </p:nvSpPr>
        <p:spPr>
          <a:xfrm>
            <a:off x="179512" y="1635646"/>
            <a:ext cx="1990853" cy="2344545"/>
          </a:xfrm>
          <a:prstGeom prst="verticalScroll">
            <a:avLst/>
          </a:prstGeom>
          <a:solidFill>
            <a:srgbClr val="99CC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900" b="1" dirty="0" smtClean="0">
              <a:solidFill>
                <a:schemeClr val="tx1"/>
              </a:solidFill>
            </a:endParaRPr>
          </a:p>
          <a:p>
            <a:r>
              <a:rPr lang="de-DE" sz="900" b="1" dirty="0" smtClean="0">
                <a:solidFill>
                  <a:schemeClr val="tx1"/>
                </a:solidFill>
              </a:rPr>
              <a:t>Titel</a:t>
            </a:r>
            <a:r>
              <a:rPr lang="de-DE" sz="900" dirty="0">
                <a:solidFill>
                  <a:schemeClr val="tx1"/>
                </a:solidFill>
              </a:rPr>
              <a:t>: Hensslers Schnelle Nummer</a:t>
            </a:r>
          </a:p>
          <a:p>
            <a:r>
              <a:rPr lang="de-DE" sz="900" b="1" dirty="0">
                <a:solidFill>
                  <a:schemeClr val="tx1"/>
                </a:solidFill>
              </a:rPr>
              <a:t>Schlagwörter</a:t>
            </a:r>
            <a:r>
              <a:rPr lang="de-DE" sz="900" dirty="0">
                <a:solidFill>
                  <a:schemeClr val="tx1"/>
                </a:solidFill>
              </a:rPr>
              <a:t>: Kochen, Alltagsküche</a:t>
            </a:r>
          </a:p>
          <a:p>
            <a:r>
              <a:rPr lang="de-DE" sz="900" b="1" dirty="0">
                <a:solidFill>
                  <a:schemeClr val="tx1"/>
                </a:solidFill>
              </a:rPr>
              <a:t>Titel: </a:t>
            </a:r>
            <a:r>
              <a:rPr lang="de-DE" sz="900" dirty="0">
                <a:solidFill>
                  <a:schemeClr val="tx1"/>
                </a:solidFill>
              </a:rPr>
              <a:t>Kaffeewelten </a:t>
            </a:r>
            <a:r>
              <a:rPr lang="de-DE" sz="900" b="1" dirty="0">
                <a:solidFill>
                  <a:schemeClr val="tx1"/>
                </a:solidFill>
              </a:rPr>
              <a:t>Schlagwörter</a:t>
            </a:r>
            <a:r>
              <a:rPr lang="de-DE" sz="900" dirty="0">
                <a:solidFill>
                  <a:schemeClr val="tx1"/>
                </a:solidFill>
              </a:rPr>
              <a:t>: Kaffeewirtschaft, Sozioökonomisches System</a:t>
            </a:r>
          </a:p>
          <a:p>
            <a:r>
              <a:rPr lang="de-DE" sz="900" dirty="0">
                <a:solidFill>
                  <a:schemeClr val="tx1"/>
                </a:solidFill>
              </a:rPr>
              <a:t>###</a:t>
            </a:r>
          </a:p>
          <a:p>
            <a:endParaRPr lang="de-DE" sz="900" dirty="0">
              <a:solidFill>
                <a:schemeClr val="tx1"/>
              </a:solidFill>
            </a:endParaRPr>
          </a:p>
          <a:p>
            <a:r>
              <a:rPr lang="de-DE" sz="900" b="1" dirty="0">
                <a:solidFill>
                  <a:schemeClr val="tx1"/>
                </a:solidFill>
              </a:rPr>
              <a:t>Titel</a:t>
            </a:r>
            <a:r>
              <a:rPr lang="de-DE" sz="900" dirty="0">
                <a:solidFill>
                  <a:schemeClr val="tx1"/>
                </a:solidFill>
              </a:rPr>
              <a:t>: Tanzende Wörter?</a:t>
            </a:r>
          </a:p>
          <a:p>
            <a:r>
              <a:rPr lang="de-DE" sz="900" b="1" dirty="0">
                <a:solidFill>
                  <a:schemeClr val="tx1"/>
                </a:solidFill>
              </a:rPr>
              <a:t>Schlagwörter</a:t>
            </a:r>
            <a:r>
              <a:rPr lang="de-DE" sz="900" dirty="0">
                <a:solidFill>
                  <a:schemeClr val="tx1"/>
                </a:solidFill>
              </a:rPr>
              <a:t>:</a:t>
            </a:r>
            <a:r>
              <a:rPr lang="de-DE" sz="900" b="1" dirty="0">
                <a:solidFill>
                  <a:schemeClr val="tx1"/>
                </a:solidFill>
              </a:rPr>
              <a:t>?</a:t>
            </a:r>
            <a:r>
              <a:rPr lang="de-DE" sz="900" dirty="0">
                <a:solidFill>
                  <a:schemeClr val="tx1"/>
                </a:solidFill>
              </a:rPr>
              <a:t> </a:t>
            </a:r>
          </a:p>
        </p:txBody>
      </p:sp>
      <p:sp>
        <p:nvSpPr>
          <p:cNvPr id="3" name="Flussdiagramm: Magnetplattenspeicher 2"/>
          <p:cNvSpPr/>
          <p:nvPr/>
        </p:nvSpPr>
        <p:spPr>
          <a:xfrm>
            <a:off x="2990796" y="1692456"/>
            <a:ext cx="1364668" cy="1702878"/>
          </a:xfrm>
          <a:prstGeom prst="flowChartMagneticDisk">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050" dirty="0" smtClean="0">
                <a:solidFill>
                  <a:schemeClr val="tx1"/>
                </a:solidFill>
              </a:rPr>
              <a:t>Sprachmodell</a:t>
            </a:r>
            <a:endParaRPr lang="de-DE" sz="1050" dirty="0">
              <a:solidFill>
                <a:schemeClr val="tx1"/>
              </a:solidFill>
            </a:endParaRPr>
          </a:p>
        </p:txBody>
      </p:sp>
      <p:sp>
        <p:nvSpPr>
          <p:cNvPr id="10" name="Vertikales Scrollen 9"/>
          <p:cNvSpPr/>
          <p:nvPr/>
        </p:nvSpPr>
        <p:spPr>
          <a:xfrm>
            <a:off x="5297189" y="1673551"/>
            <a:ext cx="1364668" cy="1494636"/>
          </a:xfrm>
          <a:prstGeom prst="verticalScroll">
            <a:avLst/>
          </a:prstGeom>
          <a:solidFill>
            <a:srgbClr val="A4B9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000" dirty="0">
                <a:solidFill>
                  <a:schemeClr val="tx1"/>
                </a:solidFill>
              </a:rPr>
              <a:t>[Tanz, Tanztheater, Choreograf]</a:t>
            </a:r>
          </a:p>
        </p:txBody>
      </p:sp>
      <p:sp>
        <p:nvSpPr>
          <p:cNvPr id="4" name="Pfeil nach rechts 3"/>
          <p:cNvSpPr/>
          <p:nvPr/>
        </p:nvSpPr>
        <p:spPr>
          <a:xfrm>
            <a:off x="2116664" y="2323393"/>
            <a:ext cx="779810" cy="194953"/>
          </a:xfrm>
          <a:prstGeom prst="rightArrow">
            <a:avLst/>
          </a:prstGeom>
          <a:solidFill>
            <a:srgbClr val="99C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400"/>
          </a:p>
        </p:txBody>
      </p:sp>
      <p:sp>
        <p:nvSpPr>
          <p:cNvPr id="12" name="Pfeil nach rechts 11"/>
          <p:cNvSpPr/>
          <p:nvPr/>
        </p:nvSpPr>
        <p:spPr>
          <a:xfrm>
            <a:off x="4517379" y="2290603"/>
            <a:ext cx="779810" cy="194953"/>
          </a:xfrm>
          <a:prstGeom prst="rightArrow">
            <a:avLst/>
          </a:prstGeom>
          <a:solidFill>
            <a:srgbClr val="99C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400"/>
          </a:p>
        </p:txBody>
      </p:sp>
      <p:sp>
        <p:nvSpPr>
          <p:cNvPr id="6" name="Rechteckige Legende 5"/>
          <p:cNvSpPr/>
          <p:nvPr/>
        </p:nvSpPr>
        <p:spPr>
          <a:xfrm>
            <a:off x="541482" y="4047426"/>
            <a:ext cx="1266912" cy="729593"/>
          </a:xfrm>
          <a:prstGeom prst="wedgeRectCallout">
            <a:avLst/>
          </a:prstGeom>
          <a:solidFill>
            <a:srgbClr val="99CC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1050" dirty="0">
                <a:solidFill>
                  <a:schemeClr val="tx1"/>
                </a:solidFill>
              </a:rPr>
              <a:t>Vervollständige das Dokument.</a:t>
            </a:r>
          </a:p>
          <a:p>
            <a:endParaRPr lang="de-DE" sz="600" dirty="0">
              <a:solidFill>
                <a:schemeClr val="tx1"/>
              </a:solidFill>
            </a:endParaRPr>
          </a:p>
        </p:txBody>
      </p:sp>
      <p:pic>
        <p:nvPicPr>
          <p:cNvPr id="5" name="Grafik 4"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74100" y="3573424"/>
            <a:ext cx="4264166" cy="1203595"/>
          </a:xfrm>
          <a:prstGeom prst="rect">
            <a:avLst/>
          </a:prstGeom>
        </p:spPr>
      </p:pic>
      <p:sp>
        <p:nvSpPr>
          <p:cNvPr id="7" name="Rechteck 6"/>
          <p:cNvSpPr/>
          <p:nvPr/>
        </p:nvSpPr>
        <p:spPr>
          <a:xfrm>
            <a:off x="6804248" y="2126469"/>
            <a:ext cx="1857414" cy="523220"/>
          </a:xfrm>
          <a:prstGeom prst="rect">
            <a:avLst/>
          </a:prstGeom>
        </p:spPr>
        <p:txBody>
          <a:bodyPr wrap="square">
            <a:spAutoFit/>
          </a:bodyPr>
          <a:lstStyle/>
          <a:p>
            <a:pPr algn="ctr"/>
            <a:r>
              <a:rPr lang="de-DE" sz="1400" dirty="0"/>
              <a:t>1. Vergabe freier Schlagwörter </a:t>
            </a:r>
          </a:p>
        </p:txBody>
      </p:sp>
      <p:sp>
        <p:nvSpPr>
          <p:cNvPr id="8" name="Rechteck 7"/>
          <p:cNvSpPr/>
          <p:nvPr/>
        </p:nvSpPr>
        <p:spPr>
          <a:xfrm>
            <a:off x="6874870" y="3883578"/>
            <a:ext cx="1559620" cy="523220"/>
          </a:xfrm>
          <a:prstGeom prst="rect">
            <a:avLst/>
          </a:prstGeom>
        </p:spPr>
        <p:txBody>
          <a:bodyPr wrap="square">
            <a:spAutoFit/>
          </a:bodyPr>
          <a:lstStyle/>
          <a:p>
            <a:pPr algn="ctr"/>
            <a:r>
              <a:rPr lang="de-DE" sz="1400" dirty="0"/>
              <a:t>2. Mapping mit der GND</a:t>
            </a:r>
          </a:p>
        </p:txBody>
      </p:sp>
      <p:sp>
        <p:nvSpPr>
          <p:cNvPr id="15" name="Titel 8"/>
          <p:cNvSpPr>
            <a:spLocks noGrp="1"/>
          </p:cNvSpPr>
          <p:nvPr>
            <p:ph type="title"/>
          </p:nvPr>
        </p:nvSpPr>
        <p:spPr>
          <a:xfrm>
            <a:off x="677284" y="380201"/>
            <a:ext cx="8460000" cy="777600"/>
          </a:xfrm>
        </p:spPr>
        <p:txBody>
          <a:bodyPr/>
          <a:lstStyle/>
          <a:p>
            <a:r>
              <a:rPr lang="de-DE" dirty="0"/>
              <a:t>GND-</a:t>
            </a:r>
            <a:r>
              <a:rPr lang="de-DE" dirty="0" err="1"/>
              <a:t>Beschlagwortung</a:t>
            </a:r>
            <a:r>
              <a:rPr lang="de-DE" dirty="0"/>
              <a:t> mit LLMs</a:t>
            </a:r>
            <a:r>
              <a:rPr lang="de-DE" dirty="0" smtClean="0"/>
              <a:t/>
            </a:r>
            <a:br>
              <a:rPr lang="de-DE" dirty="0" smtClean="0"/>
            </a:br>
            <a:endParaRPr lang="de-DE" dirty="0"/>
          </a:p>
        </p:txBody>
      </p:sp>
    </p:spTree>
    <p:extLst>
      <p:ext uri="{BB962C8B-B14F-4D97-AF65-F5344CB8AC3E}">
        <p14:creationId xmlns:p14="http://schemas.microsoft.com/office/powerpoint/2010/main" val="227878820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4"/>
          <p:cNvSpPr>
            <a:spLocks noChangeArrowheads="1"/>
          </p:cNvSpPr>
          <p:nvPr/>
        </p:nvSpPr>
        <p:spPr bwMode="auto">
          <a:xfrm>
            <a:off x="287338" y="1"/>
            <a:ext cx="215900" cy="897563"/>
          </a:xfrm>
          <a:prstGeom prst="rect">
            <a:avLst/>
          </a:prstGeom>
          <a:solidFill>
            <a:srgbClr val="FFC920"/>
          </a:solidFill>
          <a:ln w="9525">
            <a:noFill/>
            <a:miter lim="800000"/>
            <a:headEnd/>
            <a:tailEnd/>
          </a:ln>
        </p:spPr>
        <p:txBody>
          <a:bodyPr wrap="none" lIns="0" tIns="72000" rIns="0" bIns="0" anchor="ctr" anchorCtr="1"/>
          <a:lstStyle/>
          <a:p>
            <a:pPr algn="ctr"/>
            <a:fld id="{409DEF66-784C-4ABA-A954-EA29E77B5B61}" type="slidenum">
              <a:rPr lang="de-DE" sz="1000" b="1"/>
              <a:pPr algn="ctr"/>
              <a:t>16</a:t>
            </a:fld>
            <a:endParaRPr lang="de-DE" sz="1000" b="1" dirty="0"/>
          </a:p>
        </p:txBody>
      </p:sp>
      <p:graphicFrame>
        <p:nvGraphicFramePr>
          <p:cNvPr id="4" name="Tabelle 3"/>
          <p:cNvGraphicFramePr>
            <a:graphicFrameLocks noGrp="1"/>
          </p:cNvGraphicFramePr>
          <p:nvPr>
            <p:extLst>
              <p:ext uri="{D42A27DB-BD31-4B8C-83A1-F6EECF244321}">
                <p14:modId xmlns:p14="http://schemas.microsoft.com/office/powerpoint/2010/main" val="1916824913"/>
              </p:ext>
            </p:extLst>
          </p:nvPr>
        </p:nvGraphicFramePr>
        <p:xfrm>
          <a:off x="418623" y="897564"/>
          <a:ext cx="6025585" cy="4163628"/>
        </p:xfrm>
        <a:graphic>
          <a:graphicData uri="http://schemas.openxmlformats.org/drawingml/2006/table">
            <a:tbl>
              <a:tblPr>
                <a:tableStyleId>{5940675A-B579-460E-94D1-54222C63F5DA}</a:tableStyleId>
              </a:tblPr>
              <a:tblGrid>
                <a:gridCol w="1345065">
                  <a:extLst>
                    <a:ext uri="{9D8B030D-6E8A-4147-A177-3AD203B41FA5}">
                      <a16:colId xmlns:a16="http://schemas.microsoft.com/office/drawing/2014/main" val="1048614169"/>
                    </a:ext>
                  </a:extLst>
                </a:gridCol>
                <a:gridCol w="3672408">
                  <a:extLst>
                    <a:ext uri="{9D8B030D-6E8A-4147-A177-3AD203B41FA5}">
                      <a16:colId xmlns:a16="http://schemas.microsoft.com/office/drawing/2014/main" val="3091831725"/>
                    </a:ext>
                  </a:extLst>
                </a:gridCol>
                <a:gridCol w="1008112">
                  <a:extLst>
                    <a:ext uri="{9D8B030D-6E8A-4147-A177-3AD203B41FA5}">
                      <a16:colId xmlns:a16="http://schemas.microsoft.com/office/drawing/2014/main" val="2130426754"/>
                    </a:ext>
                  </a:extLst>
                </a:gridCol>
              </a:tblGrid>
              <a:tr h="0">
                <a:tc gridSpan="3">
                  <a:txBody>
                    <a:bodyPr/>
                    <a:lstStyle/>
                    <a:p>
                      <a:pPr algn="ctr"/>
                      <a:r>
                        <a:rPr lang="de-DE" sz="1100" b="1" dirty="0" smtClean="0"/>
                        <a:t>Titeldaten</a:t>
                      </a:r>
                      <a:endParaRPr lang="de-DE" sz="1100" b="1" dirty="0"/>
                    </a:p>
                  </a:txBody>
                  <a:tcPr marL="16795" marR="16795" marT="8397" marB="8397"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de-DE" sz="900" b="1" dirty="0"/>
                    </a:p>
                  </a:txBody>
                  <a:tcPr marL="16795" marR="16795" marT="8397" marB="8397"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de-DE" sz="900" b="1" dirty="0"/>
                    </a:p>
                  </a:txBody>
                  <a:tcPr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738699248"/>
                  </a:ext>
                </a:extLst>
              </a:tr>
              <a:tr h="0">
                <a:tc>
                  <a:txBody>
                    <a:bodyPr/>
                    <a:lstStyle/>
                    <a:p>
                      <a:r>
                        <a:rPr lang="de-DE" sz="1100" b="1" dirty="0" smtClean="0"/>
                        <a:t>Open-/</a:t>
                      </a:r>
                      <a:r>
                        <a:rPr lang="de-DE" sz="1100" b="1" dirty="0" err="1" smtClean="0"/>
                        <a:t>Closed</a:t>
                      </a:r>
                      <a:r>
                        <a:rPr lang="de-DE" sz="1100" b="1" dirty="0" smtClean="0"/>
                        <a:t>-Source</a:t>
                      </a:r>
                      <a:endParaRPr lang="de-DE" sz="1100" b="1" dirty="0"/>
                    </a:p>
                  </a:txBody>
                  <a:tcPr marL="16795" marR="16795" marT="8397" marB="8397"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r>
                        <a:rPr lang="de-DE" sz="1100" b="1" dirty="0" smtClean="0"/>
                        <a:t>Modell</a:t>
                      </a:r>
                      <a:endParaRPr lang="de-DE" sz="1100" b="1" dirty="0"/>
                    </a:p>
                  </a:txBody>
                  <a:tcPr marL="16795" marR="16795" marT="8397" marB="8397"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de-DE" sz="1100" b="1" dirty="0" smtClean="0"/>
                        <a:t>Bester</a:t>
                      </a:r>
                      <a:r>
                        <a:rPr lang="de-DE" sz="1100" b="1" baseline="0" dirty="0" smtClean="0"/>
                        <a:t> </a:t>
                      </a:r>
                      <a:r>
                        <a:rPr lang="de-DE" sz="1100" b="1" baseline="0" dirty="0" err="1" smtClean="0"/>
                        <a:t>F1</a:t>
                      </a:r>
                      <a:endParaRPr lang="de-DE" sz="1100" b="1" dirty="0"/>
                    </a:p>
                  </a:txBody>
                  <a:tcPr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699094443"/>
                  </a:ext>
                </a:extLst>
              </a:tr>
              <a:tr h="0">
                <a:tc rowSpan="11">
                  <a:txBody>
                    <a:bodyPr/>
                    <a:lstStyle/>
                    <a:p>
                      <a:r>
                        <a:rPr lang="de-DE" sz="1100" b="1" dirty="0" smtClean="0"/>
                        <a:t>Open-Source</a:t>
                      </a:r>
                      <a:endParaRPr lang="de-DE" sz="1100" b="1" dirty="0"/>
                    </a:p>
                  </a:txBody>
                  <a:tcPr marL="16795" marR="16795" marT="8397" marB="8397" anchor="ct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r>
                        <a:rPr lang="de-DE" sz="1100" dirty="0" err="1">
                          <a:effectLst/>
                        </a:rPr>
                        <a:t>openchat</a:t>
                      </a:r>
                      <a:r>
                        <a:rPr lang="de-DE" sz="1100" dirty="0">
                          <a:effectLst/>
                        </a:rPr>
                        <a:t>/</a:t>
                      </a:r>
                      <a:r>
                        <a:rPr lang="de-DE" sz="1100" dirty="0" err="1">
                          <a:effectLst/>
                        </a:rPr>
                        <a:t>openchat</a:t>
                      </a:r>
                      <a:r>
                        <a:rPr lang="de-DE" sz="1100" dirty="0">
                          <a:effectLst/>
                        </a:rPr>
                        <a:t>-3.5-0106</a:t>
                      </a:r>
                      <a:endParaRPr lang="de-DE" sz="1100" dirty="0"/>
                    </a:p>
                  </a:txBody>
                  <a:tcPr marL="16795" marR="16795" marT="8397" marB="8397"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CCECFF"/>
                    </a:solidFill>
                  </a:tcPr>
                </a:tc>
                <a:tc>
                  <a:txBody>
                    <a:bodyPr/>
                    <a:lstStyle/>
                    <a:p>
                      <a:pPr algn="ctr"/>
                      <a:r>
                        <a:rPr lang="de-DE" sz="1100" b="0" dirty="0" smtClean="0"/>
                        <a:t>0.315</a:t>
                      </a:r>
                      <a:endParaRPr lang="de-DE" sz="1100" b="0" dirty="0"/>
                    </a:p>
                  </a:txBody>
                  <a:tcPr anchor="ct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629647369"/>
                  </a:ext>
                </a:extLst>
              </a:tr>
              <a:tr h="216024">
                <a:tc vMerge="1">
                  <a:txBody>
                    <a:bodyPr/>
                    <a:lstStyle/>
                    <a:p>
                      <a:endParaRPr lang="de-DE" sz="900" dirty="0"/>
                    </a:p>
                  </a:txBody>
                  <a:tcPr marL="16795" marR="16795" marT="8397" marB="8397" anchor="ctr"/>
                </a:tc>
                <a:tc>
                  <a:txBody>
                    <a:bodyPr/>
                    <a:lstStyle/>
                    <a:p>
                      <a:r>
                        <a:rPr lang="de-DE" sz="1100" dirty="0"/>
                        <a:t>meta-</a:t>
                      </a:r>
                      <a:r>
                        <a:rPr lang="de-DE" sz="1100" dirty="0" err="1"/>
                        <a:t>llama</a:t>
                      </a:r>
                      <a:r>
                        <a:rPr lang="de-DE" sz="1100" dirty="0"/>
                        <a:t>/Meta-</a:t>
                      </a:r>
                      <a:r>
                        <a:rPr lang="de-DE" sz="1100" dirty="0" err="1"/>
                        <a:t>Llama</a:t>
                      </a:r>
                      <a:r>
                        <a:rPr lang="de-DE" sz="1100" dirty="0"/>
                        <a:t>-3-</a:t>
                      </a:r>
                      <a:r>
                        <a:rPr lang="de-DE" sz="1100" dirty="0" err="1"/>
                        <a:t>8B</a:t>
                      </a:r>
                      <a:r>
                        <a:rPr lang="de-DE" sz="1100" dirty="0"/>
                        <a:t>-</a:t>
                      </a:r>
                      <a:r>
                        <a:rPr lang="de-DE" sz="1100" dirty="0" err="1"/>
                        <a:t>Instruct</a:t>
                      </a:r>
                      <a:endParaRPr lang="de-DE" sz="1100" dirty="0"/>
                    </a:p>
                  </a:txBody>
                  <a:tcPr marL="16795" marR="16795" marT="8397" marB="8397" anchor="ct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de-DE" sz="1100" b="0" dirty="0" smtClean="0"/>
                        <a:t>0.319</a:t>
                      </a:r>
                      <a:endParaRPr lang="de-DE" sz="1100" b="0"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813672413"/>
                  </a:ext>
                </a:extLst>
              </a:tr>
              <a:tr h="216024">
                <a:tc vMerge="1">
                  <a:txBody>
                    <a:bodyPr/>
                    <a:lstStyle/>
                    <a:p>
                      <a:endParaRPr lang="de-DE" sz="900" dirty="0"/>
                    </a:p>
                  </a:txBody>
                  <a:tcPr marL="16795" marR="16795" marT="8397" marB="8397" anchor="ctr"/>
                </a:tc>
                <a:tc>
                  <a:txBody>
                    <a:bodyPr/>
                    <a:lstStyle/>
                    <a:p>
                      <a:r>
                        <a:rPr lang="de-DE" sz="1100" dirty="0" err="1"/>
                        <a:t>teknium</a:t>
                      </a:r>
                      <a:r>
                        <a:rPr lang="de-DE" sz="1100" dirty="0"/>
                        <a:t>/</a:t>
                      </a:r>
                      <a:r>
                        <a:rPr lang="de-DE" sz="1100" dirty="0" err="1"/>
                        <a:t>OpenHermes-13B</a:t>
                      </a:r>
                      <a:endParaRPr lang="de-DE" sz="1100" dirty="0"/>
                    </a:p>
                  </a:txBody>
                  <a:tcPr marL="16795" marR="16795" marT="8397" marB="8397" anchor="ct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CCECFF"/>
                    </a:solidFill>
                  </a:tcPr>
                </a:tc>
                <a:tc>
                  <a:txBody>
                    <a:bodyPr/>
                    <a:lstStyle/>
                    <a:p>
                      <a:pPr algn="ctr"/>
                      <a:r>
                        <a:rPr lang="de-DE" sz="1100" b="0" dirty="0" smtClean="0"/>
                        <a:t>0.332</a:t>
                      </a:r>
                      <a:endParaRPr lang="de-DE" sz="1100" b="0"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608517365"/>
                  </a:ext>
                </a:extLst>
              </a:tr>
              <a:tr h="216024">
                <a:tc vMerge="1">
                  <a:txBody>
                    <a:bodyPr/>
                    <a:lstStyle/>
                    <a:p>
                      <a:endParaRPr lang="de-DE" sz="900" dirty="0"/>
                    </a:p>
                  </a:txBody>
                  <a:tcPr marL="16795" marR="16795" marT="8397" marB="8397" anchor="ctr"/>
                </a:tc>
                <a:tc>
                  <a:txBody>
                    <a:bodyPr/>
                    <a:lstStyle/>
                    <a:p>
                      <a:r>
                        <a:rPr lang="de-DE" sz="1100" dirty="0" err="1">
                          <a:effectLst/>
                        </a:rPr>
                        <a:t>LeoLM</a:t>
                      </a:r>
                      <a:r>
                        <a:rPr lang="de-DE" sz="1100" dirty="0">
                          <a:effectLst/>
                        </a:rPr>
                        <a:t>/</a:t>
                      </a:r>
                      <a:r>
                        <a:rPr lang="de-DE" sz="1100" dirty="0" err="1">
                          <a:effectLst/>
                        </a:rPr>
                        <a:t>leo</a:t>
                      </a:r>
                      <a:r>
                        <a:rPr lang="de-DE" sz="1100" dirty="0">
                          <a:effectLst/>
                        </a:rPr>
                        <a:t>-</a:t>
                      </a:r>
                      <a:r>
                        <a:rPr lang="de-DE" sz="1100" dirty="0" err="1">
                          <a:effectLst/>
                        </a:rPr>
                        <a:t>hessianai</a:t>
                      </a:r>
                      <a:r>
                        <a:rPr lang="de-DE" sz="1100" dirty="0">
                          <a:effectLst/>
                        </a:rPr>
                        <a:t>-</a:t>
                      </a:r>
                      <a:r>
                        <a:rPr lang="de-DE" sz="1100" dirty="0" err="1">
                          <a:effectLst/>
                        </a:rPr>
                        <a:t>13b</a:t>
                      </a:r>
                      <a:r>
                        <a:rPr lang="de-DE" sz="1100" dirty="0">
                          <a:effectLst/>
                        </a:rPr>
                        <a:t>-chat</a:t>
                      </a:r>
                      <a:endParaRPr lang="de-DE" sz="1100" dirty="0"/>
                    </a:p>
                  </a:txBody>
                  <a:tcPr marL="16795" marR="16795" marT="8397" marB="8397" anchor="ct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de-DE" sz="1100" b="0" dirty="0" smtClean="0"/>
                        <a:t>0.313</a:t>
                      </a:r>
                      <a:endParaRPr lang="de-DE" sz="1100" b="0"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853305706"/>
                  </a:ext>
                </a:extLst>
              </a:tr>
              <a:tr h="216024">
                <a:tc vMerge="1">
                  <a:txBody>
                    <a:bodyPr/>
                    <a:lstStyle/>
                    <a:p>
                      <a:endParaRPr lang="de-DE" sz="900" dirty="0"/>
                    </a:p>
                  </a:txBody>
                  <a:tcPr marL="16795" marR="16795" marT="8397" marB="8397" anchor="ctr"/>
                </a:tc>
                <a:tc>
                  <a:txBody>
                    <a:bodyPr/>
                    <a:lstStyle/>
                    <a:p>
                      <a:r>
                        <a:rPr lang="de-DE" sz="1100" dirty="0" err="1">
                          <a:effectLst/>
                        </a:rPr>
                        <a:t>google</a:t>
                      </a:r>
                      <a:r>
                        <a:rPr lang="de-DE" sz="1100" dirty="0">
                          <a:effectLst/>
                        </a:rPr>
                        <a:t>/</a:t>
                      </a:r>
                      <a:r>
                        <a:rPr lang="de-DE" sz="1100" dirty="0" err="1">
                          <a:effectLst/>
                        </a:rPr>
                        <a:t>gemma</a:t>
                      </a:r>
                      <a:r>
                        <a:rPr lang="de-DE" sz="1100" dirty="0">
                          <a:effectLst/>
                        </a:rPr>
                        <a:t>-1.1-</a:t>
                      </a:r>
                      <a:r>
                        <a:rPr lang="de-DE" sz="1100" dirty="0" err="1">
                          <a:effectLst/>
                        </a:rPr>
                        <a:t>7b</a:t>
                      </a:r>
                      <a:r>
                        <a:rPr lang="de-DE" sz="1100" dirty="0">
                          <a:effectLst/>
                        </a:rPr>
                        <a:t>-</a:t>
                      </a:r>
                      <a:r>
                        <a:rPr lang="de-DE" sz="1100" dirty="0" err="1">
                          <a:effectLst/>
                        </a:rPr>
                        <a:t>it</a:t>
                      </a:r>
                      <a:endParaRPr lang="de-DE" sz="1100" dirty="0"/>
                    </a:p>
                  </a:txBody>
                  <a:tcPr marL="16795" marR="16795" marT="8397" marB="8397" anchor="ct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CCECFF"/>
                    </a:solidFill>
                  </a:tcPr>
                </a:tc>
                <a:tc>
                  <a:txBody>
                    <a:bodyPr/>
                    <a:lstStyle/>
                    <a:p>
                      <a:pPr algn="ctr"/>
                      <a:r>
                        <a:rPr lang="de-DE" sz="1100" b="0" dirty="0" smtClean="0"/>
                        <a:t>0.282</a:t>
                      </a:r>
                      <a:endParaRPr lang="de-DE" sz="1100" b="0"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2022880962"/>
                  </a:ext>
                </a:extLst>
              </a:tr>
              <a:tr h="216024">
                <a:tc vMerge="1">
                  <a:txBody>
                    <a:bodyPr/>
                    <a:lstStyle/>
                    <a:p>
                      <a:endParaRPr lang="de-DE" sz="900" dirty="0"/>
                    </a:p>
                  </a:txBody>
                  <a:tcPr marL="16795" marR="16795" marT="8397" marB="8397" anchor="ctr"/>
                </a:tc>
                <a:tc>
                  <a:txBody>
                    <a:bodyPr/>
                    <a:lstStyle/>
                    <a:p>
                      <a:r>
                        <a:rPr lang="de-DE" sz="1100" dirty="0">
                          <a:effectLst/>
                        </a:rPr>
                        <a:t>Open-</a:t>
                      </a:r>
                      <a:r>
                        <a:rPr lang="de-DE" sz="1100" dirty="0" err="1">
                          <a:effectLst/>
                        </a:rPr>
                        <a:t>Orca</a:t>
                      </a:r>
                      <a:r>
                        <a:rPr lang="de-DE" sz="1100" dirty="0">
                          <a:effectLst/>
                        </a:rPr>
                        <a:t>/Mistral-</a:t>
                      </a:r>
                      <a:r>
                        <a:rPr lang="de-DE" sz="1100" dirty="0" err="1">
                          <a:effectLst/>
                        </a:rPr>
                        <a:t>7B</a:t>
                      </a:r>
                      <a:r>
                        <a:rPr lang="de-DE" sz="1100" dirty="0">
                          <a:effectLst/>
                        </a:rPr>
                        <a:t>-</a:t>
                      </a:r>
                      <a:r>
                        <a:rPr lang="de-DE" sz="1100" dirty="0" err="1">
                          <a:effectLst/>
                        </a:rPr>
                        <a:t>OpenOrca</a:t>
                      </a:r>
                      <a:endParaRPr lang="de-DE" sz="1100" dirty="0"/>
                    </a:p>
                  </a:txBody>
                  <a:tcPr marL="16795" marR="16795" marT="8397" marB="8397" anchor="ct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de-DE" sz="1100" b="0" dirty="0" smtClean="0"/>
                        <a:t>0.317</a:t>
                      </a:r>
                      <a:endParaRPr lang="de-DE" sz="1100" b="0"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98952888"/>
                  </a:ext>
                </a:extLst>
              </a:tr>
              <a:tr h="216024">
                <a:tc vMerge="1">
                  <a:txBody>
                    <a:bodyPr/>
                    <a:lstStyle/>
                    <a:p>
                      <a:endParaRPr lang="de-DE" sz="900" dirty="0"/>
                    </a:p>
                  </a:txBody>
                  <a:tcPr marL="16795" marR="16795" marT="8397" marB="8397" anchor="ctr"/>
                </a:tc>
                <a:tc>
                  <a:txBody>
                    <a:bodyPr/>
                    <a:lstStyle/>
                    <a:p>
                      <a:r>
                        <a:rPr lang="de-DE" sz="1100" dirty="0" err="1">
                          <a:effectLst/>
                        </a:rPr>
                        <a:t>DiscoResearch</a:t>
                      </a:r>
                      <a:r>
                        <a:rPr lang="de-DE" sz="1100" dirty="0">
                          <a:effectLst/>
                        </a:rPr>
                        <a:t>/</a:t>
                      </a:r>
                      <a:r>
                        <a:rPr lang="de-DE" sz="1100" dirty="0" err="1">
                          <a:effectLst/>
                        </a:rPr>
                        <a:t>DiscoLM_German_7b_v1</a:t>
                      </a:r>
                      <a:endParaRPr lang="de-DE" sz="1100" dirty="0"/>
                    </a:p>
                  </a:txBody>
                  <a:tcPr marL="16795" marR="16795" marT="8397" marB="8397" anchor="ct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CCECFF"/>
                    </a:solidFill>
                  </a:tcPr>
                </a:tc>
                <a:tc>
                  <a:txBody>
                    <a:bodyPr/>
                    <a:lstStyle/>
                    <a:p>
                      <a:pPr algn="ctr"/>
                      <a:r>
                        <a:rPr lang="de-DE" sz="1100" b="0" dirty="0" smtClean="0"/>
                        <a:t>0.312</a:t>
                      </a:r>
                      <a:endParaRPr lang="de-DE" sz="1100" b="0"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519682345"/>
                  </a:ext>
                </a:extLst>
              </a:tr>
              <a:tr h="216024">
                <a:tc vMerge="1">
                  <a:txBody>
                    <a:bodyPr/>
                    <a:lstStyle/>
                    <a:p>
                      <a:endParaRPr lang="de-DE" sz="900" dirty="0"/>
                    </a:p>
                  </a:txBody>
                  <a:tcPr marL="16795" marR="16795" marT="8397" marB="8397" anchor="ctr"/>
                </a:tc>
                <a:tc>
                  <a:txBody>
                    <a:bodyPr/>
                    <a:lstStyle/>
                    <a:p>
                      <a:r>
                        <a:rPr lang="de-DE" sz="1100" dirty="0" err="1">
                          <a:effectLst/>
                        </a:rPr>
                        <a:t>VAGOsolutions</a:t>
                      </a:r>
                      <a:r>
                        <a:rPr lang="de-DE" sz="1100" dirty="0">
                          <a:effectLst/>
                        </a:rPr>
                        <a:t>/</a:t>
                      </a:r>
                      <a:r>
                        <a:rPr lang="de-DE" sz="1100" dirty="0" err="1">
                          <a:effectLst/>
                        </a:rPr>
                        <a:t>Llama</a:t>
                      </a:r>
                      <a:r>
                        <a:rPr lang="de-DE" sz="1100" dirty="0">
                          <a:effectLst/>
                        </a:rPr>
                        <a:t>-3-</a:t>
                      </a:r>
                      <a:r>
                        <a:rPr lang="de-DE" sz="1100" dirty="0" err="1">
                          <a:effectLst/>
                        </a:rPr>
                        <a:t>SauerkrautLM</a:t>
                      </a:r>
                      <a:r>
                        <a:rPr lang="de-DE" sz="1100" dirty="0">
                          <a:effectLst/>
                        </a:rPr>
                        <a:t>-</a:t>
                      </a:r>
                      <a:r>
                        <a:rPr lang="de-DE" sz="1100" dirty="0" err="1">
                          <a:effectLst/>
                        </a:rPr>
                        <a:t>8b-Instruct</a:t>
                      </a:r>
                      <a:endParaRPr lang="de-DE" sz="1100" dirty="0"/>
                    </a:p>
                  </a:txBody>
                  <a:tcPr marL="16795" marR="16795" marT="8397" marB="8397" anchor="ct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de-DE" sz="1100" b="0" dirty="0" smtClean="0"/>
                        <a:t>0.309</a:t>
                      </a:r>
                      <a:endParaRPr lang="de-DE" sz="1100" b="0"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224237701"/>
                  </a:ext>
                </a:extLst>
              </a:tr>
              <a:tr h="216024">
                <a:tc vMerge="1">
                  <a:txBody>
                    <a:bodyPr/>
                    <a:lstStyle/>
                    <a:p>
                      <a:endParaRPr lang="de-DE" sz="900" dirty="0"/>
                    </a:p>
                  </a:txBody>
                  <a:tcPr marL="16795" marR="16795" marT="8397" marB="8397" anchor="ctr"/>
                </a:tc>
                <a:tc>
                  <a:txBody>
                    <a:bodyPr/>
                    <a:lstStyle/>
                    <a:p>
                      <a:r>
                        <a:rPr lang="de-DE" sz="1100" dirty="0" err="1">
                          <a:effectLst/>
                        </a:rPr>
                        <a:t>DiscoResearch</a:t>
                      </a:r>
                      <a:r>
                        <a:rPr lang="de-DE" sz="1100" dirty="0">
                          <a:effectLst/>
                        </a:rPr>
                        <a:t>/</a:t>
                      </a:r>
                      <a:r>
                        <a:rPr lang="de-DE" sz="1100" dirty="0" err="1">
                          <a:effectLst/>
                        </a:rPr>
                        <a:t>Llama3-DiscoLeo-Instruct-8B-v0.1</a:t>
                      </a:r>
                      <a:endParaRPr lang="de-DE" sz="1100" dirty="0"/>
                    </a:p>
                  </a:txBody>
                  <a:tcPr marL="16795" marR="16795" marT="8397" marB="8397" anchor="ct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CCECFF"/>
                    </a:solidFill>
                  </a:tcPr>
                </a:tc>
                <a:tc>
                  <a:txBody>
                    <a:bodyPr/>
                    <a:lstStyle/>
                    <a:p>
                      <a:pPr algn="ctr"/>
                      <a:r>
                        <a:rPr lang="de-DE" sz="1100" b="0" dirty="0" smtClean="0"/>
                        <a:t>0.286</a:t>
                      </a:r>
                      <a:endParaRPr lang="de-DE" sz="1100" b="0"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2872818571"/>
                  </a:ext>
                </a:extLst>
              </a:tr>
              <a:tr h="216024">
                <a:tc vMerge="1">
                  <a:txBody>
                    <a:bodyPr/>
                    <a:lstStyle/>
                    <a:p>
                      <a:endParaRPr lang="de-DE" sz="900" dirty="0"/>
                    </a:p>
                  </a:txBody>
                  <a:tcPr marL="16795" marR="16795" marT="8397" marB="8397" anchor="ctr"/>
                </a:tc>
                <a:tc>
                  <a:txBody>
                    <a:bodyPr/>
                    <a:lstStyle/>
                    <a:p>
                      <a:r>
                        <a:rPr lang="de-DE" sz="1100" dirty="0" err="1">
                          <a:effectLst/>
                        </a:rPr>
                        <a:t>teknium</a:t>
                      </a:r>
                      <a:r>
                        <a:rPr lang="de-DE" sz="1100" dirty="0">
                          <a:effectLst/>
                        </a:rPr>
                        <a:t>/</a:t>
                      </a:r>
                      <a:r>
                        <a:rPr lang="de-DE" sz="1100" dirty="0" err="1">
                          <a:effectLst/>
                        </a:rPr>
                        <a:t>OpenHermes</a:t>
                      </a:r>
                      <a:r>
                        <a:rPr lang="de-DE" sz="1100" dirty="0">
                          <a:effectLst/>
                        </a:rPr>
                        <a:t>-2.5-Mistral-</a:t>
                      </a:r>
                      <a:r>
                        <a:rPr lang="de-DE" sz="1100" dirty="0" err="1">
                          <a:effectLst/>
                        </a:rPr>
                        <a:t>7B</a:t>
                      </a:r>
                      <a:endParaRPr lang="de-DE" sz="1100" dirty="0"/>
                    </a:p>
                  </a:txBody>
                  <a:tcPr marL="16795" marR="16795" marT="8397" marB="8397" anchor="ct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de-DE" sz="1100" b="1" dirty="0" smtClean="0"/>
                        <a:t>0.334</a:t>
                      </a:r>
                      <a:endParaRPr lang="de-DE" sz="1100" b="1"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916143028"/>
                  </a:ext>
                </a:extLst>
              </a:tr>
              <a:tr h="216024">
                <a:tc vMerge="1">
                  <a:txBody>
                    <a:bodyPr/>
                    <a:lstStyle/>
                    <a:p>
                      <a:endParaRPr lang="de-DE" sz="900" dirty="0"/>
                    </a:p>
                  </a:txBody>
                  <a:tcPr marL="16795" marR="16795" marT="8397" marB="8397" anchor="ctr"/>
                </a:tc>
                <a:tc>
                  <a:txBody>
                    <a:bodyPr/>
                    <a:lstStyle/>
                    <a:p>
                      <a:r>
                        <a:rPr lang="de-DE" sz="1100" dirty="0" err="1">
                          <a:effectLst/>
                        </a:rPr>
                        <a:t>LeoLM</a:t>
                      </a:r>
                      <a:r>
                        <a:rPr lang="de-DE" sz="1100" dirty="0">
                          <a:effectLst/>
                        </a:rPr>
                        <a:t>/</a:t>
                      </a:r>
                      <a:r>
                        <a:rPr lang="de-DE" sz="1100" dirty="0" err="1">
                          <a:effectLst/>
                        </a:rPr>
                        <a:t>leo</a:t>
                      </a:r>
                      <a:r>
                        <a:rPr lang="de-DE" sz="1100" dirty="0">
                          <a:effectLst/>
                        </a:rPr>
                        <a:t>-</a:t>
                      </a:r>
                      <a:r>
                        <a:rPr lang="de-DE" sz="1100" dirty="0" err="1">
                          <a:effectLst/>
                        </a:rPr>
                        <a:t>hessianai</a:t>
                      </a:r>
                      <a:r>
                        <a:rPr lang="de-DE" sz="1100" dirty="0">
                          <a:effectLst/>
                        </a:rPr>
                        <a:t>-</a:t>
                      </a:r>
                      <a:r>
                        <a:rPr lang="de-DE" sz="1100" dirty="0" err="1">
                          <a:effectLst/>
                        </a:rPr>
                        <a:t>7b</a:t>
                      </a:r>
                      <a:r>
                        <a:rPr lang="de-DE" sz="1100" dirty="0">
                          <a:effectLst/>
                        </a:rPr>
                        <a:t>-chat</a:t>
                      </a:r>
                      <a:endParaRPr lang="de-DE" sz="1100" dirty="0"/>
                    </a:p>
                  </a:txBody>
                  <a:tcPr marL="16795" marR="16795" marT="8397" marB="8397" anchor="ctr">
                    <a:lnL w="12700" cap="flat" cmpd="sng" algn="ctr">
                      <a:solidFill>
                        <a:schemeClr val="tx1"/>
                      </a:solidFill>
                      <a:prstDash val="solid"/>
                      <a:round/>
                      <a:headEnd type="none" w="med" len="med"/>
                      <a:tailEnd type="none" w="med" len="med"/>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ctr"/>
                      <a:r>
                        <a:rPr lang="de-DE" sz="1100" b="0" dirty="0" smtClean="0"/>
                        <a:t>0.261</a:t>
                      </a:r>
                      <a:endParaRPr lang="de-DE" sz="1100" b="0" dirty="0"/>
                    </a:p>
                  </a:txBody>
                  <a:tcPr anchor="ct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2492220822"/>
                  </a:ext>
                </a:extLst>
              </a:tr>
              <a:tr h="216024">
                <a:tc rowSpan="3">
                  <a:txBody>
                    <a:bodyPr/>
                    <a:lstStyle/>
                    <a:p>
                      <a:r>
                        <a:rPr lang="de-DE" sz="1100" b="1" dirty="0" err="1" smtClean="0"/>
                        <a:t>Closed</a:t>
                      </a:r>
                      <a:r>
                        <a:rPr lang="de-DE" sz="1100" b="1" dirty="0" smtClean="0"/>
                        <a:t>-Source</a:t>
                      </a:r>
                      <a:r>
                        <a:rPr lang="de-DE" sz="1100" b="1" baseline="0" dirty="0" smtClean="0"/>
                        <a:t> (</a:t>
                      </a:r>
                      <a:r>
                        <a:rPr lang="de-DE" sz="1100" b="1" baseline="0" dirty="0" err="1" smtClean="0"/>
                        <a:t>Aleph</a:t>
                      </a:r>
                      <a:r>
                        <a:rPr lang="de-DE" sz="1100" b="1" baseline="0" dirty="0" smtClean="0"/>
                        <a:t> Alpha)</a:t>
                      </a:r>
                      <a:endParaRPr lang="de-DE" sz="1100" b="1" dirty="0"/>
                    </a:p>
                  </a:txBody>
                  <a:tcPr marL="16795" marR="16795" marT="8397" marB="8397" anchor="ct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FD7FF"/>
                    </a:solidFill>
                  </a:tcPr>
                </a:tc>
                <a:tc>
                  <a:txBody>
                    <a:bodyPr/>
                    <a:lstStyle/>
                    <a:p>
                      <a:r>
                        <a:rPr lang="de-DE" sz="1100" dirty="0" err="1" smtClean="0"/>
                        <a:t>luminous</a:t>
                      </a:r>
                      <a:r>
                        <a:rPr lang="de-DE" sz="1100" dirty="0" smtClean="0"/>
                        <a:t>-base (</a:t>
                      </a:r>
                      <a:r>
                        <a:rPr lang="de-DE" sz="1100" dirty="0" err="1" smtClean="0"/>
                        <a:t>13B</a:t>
                      </a:r>
                      <a:r>
                        <a:rPr lang="de-DE" sz="1100" dirty="0" smtClean="0"/>
                        <a:t>)</a:t>
                      </a:r>
                      <a:endParaRPr lang="de-DE" sz="1100" dirty="0"/>
                    </a:p>
                  </a:txBody>
                  <a:tcPr marL="16795" marR="16795" marT="8397" marB="8397"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a:r>
                        <a:rPr lang="de-DE" sz="1100" b="0" dirty="0" smtClean="0"/>
                        <a:t>0.299</a:t>
                      </a:r>
                      <a:endParaRPr lang="de-DE" sz="1100" b="0" dirty="0"/>
                    </a:p>
                  </a:txBody>
                  <a:tcPr anchor="ct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92905615"/>
                  </a:ext>
                </a:extLst>
              </a:tr>
              <a:tr h="216024">
                <a:tc vMerge="1">
                  <a:txBody>
                    <a:bodyPr/>
                    <a:lstStyle/>
                    <a:p>
                      <a:endParaRPr lang="de-DE" sz="900" dirty="0"/>
                    </a:p>
                  </a:txBody>
                  <a:tcPr marL="16795" marR="16795" marT="8397" marB="8397" anchor="ctr"/>
                </a:tc>
                <a:tc>
                  <a:txBody>
                    <a:bodyPr/>
                    <a:lstStyle/>
                    <a:p>
                      <a:r>
                        <a:rPr lang="de-DE" sz="1100" dirty="0" err="1" smtClean="0"/>
                        <a:t>luminous</a:t>
                      </a:r>
                      <a:r>
                        <a:rPr lang="de-DE" sz="1100" dirty="0" smtClean="0"/>
                        <a:t>-extended (</a:t>
                      </a:r>
                      <a:r>
                        <a:rPr lang="de-DE" sz="1100" dirty="0" err="1" smtClean="0"/>
                        <a:t>30B</a:t>
                      </a:r>
                      <a:r>
                        <a:rPr lang="de-DE" sz="1100" dirty="0" smtClean="0"/>
                        <a:t>)</a:t>
                      </a:r>
                      <a:endParaRPr lang="de-DE" sz="1100" dirty="0"/>
                    </a:p>
                  </a:txBody>
                  <a:tcPr marL="16795" marR="16795" marT="8397" marB="8397" anchor="ct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AFD7FF"/>
                    </a:solidFill>
                  </a:tcPr>
                </a:tc>
                <a:tc>
                  <a:txBody>
                    <a:bodyPr/>
                    <a:lstStyle/>
                    <a:p>
                      <a:pPr algn="ctr"/>
                      <a:r>
                        <a:rPr lang="de-DE" sz="1100" b="0" dirty="0" smtClean="0"/>
                        <a:t>0.301</a:t>
                      </a:r>
                      <a:endParaRPr lang="de-DE" sz="1100" b="0"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AFD7FF"/>
                    </a:solidFill>
                  </a:tcPr>
                </a:tc>
                <a:extLst>
                  <a:ext uri="{0D108BD9-81ED-4DB2-BD59-A6C34878D82A}">
                    <a16:rowId xmlns:a16="http://schemas.microsoft.com/office/drawing/2014/main" val="1486790977"/>
                  </a:ext>
                </a:extLst>
              </a:tr>
              <a:tr h="216024">
                <a:tc vMerge="1">
                  <a:txBody>
                    <a:bodyPr/>
                    <a:lstStyle/>
                    <a:p>
                      <a:endParaRPr lang="de-DE" sz="900" dirty="0"/>
                    </a:p>
                  </a:txBody>
                  <a:tcPr marL="16795" marR="16795" marT="8397" marB="8397" anchor="ctr"/>
                </a:tc>
                <a:tc>
                  <a:txBody>
                    <a:bodyPr/>
                    <a:lstStyle/>
                    <a:p>
                      <a:r>
                        <a:rPr lang="de-DE" sz="1100" dirty="0" err="1" smtClean="0"/>
                        <a:t>luminous-supreme</a:t>
                      </a:r>
                      <a:r>
                        <a:rPr lang="de-DE" sz="1100" dirty="0" smtClean="0"/>
                        <a:t> (</a:t>
                      </a:r>
                      <a:r>
                        <a:rPr lang="de-DE" sz="1100" dirty="0" err="1" smtClean="0"/>
                        <a:t>70B</a:t>
                      </a:r>
                      <a:r>
                        <a:rPr lang="de-DE" sz="1100" dirty="0" smtClean="0"/>
                        <a:t>)</a:t>
                      </a:r>
                      <a:endParaRPr lang="de-DE" sz="1100" dirty="0"/>
                    </a:p>
                  </a:txBody>
                  <a:tcPr marL="16795" marR="16795" marT="8397" marB="8397" anchor="ctr">
                    <a:lnL w="12700" cap="flat" cmpd="sng" algn="ctr">
                      <a:solidFill>
                        <a:schemeClr val="tx1"/>
                      </a:solidFill>
                      <a:prstDash val="solid"/>
                      <a:round/>
                      <a:headEnd type="none" w="med" len="med"/>
                      <a:tailEnd type="none" w="med" len="med"/>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de-DE" sz="1100" b="0" dirty="0" smtClean="0"/>
                        <a:t>0.318</a:t>
                      </a:r>
                      <a:endParaRPr lang="de-DE" sz="1100" b="0" dirty="0"/>
                    </a:p>
                  </a:txBody>
                  <a:tcPr anchor="ct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848151132"/>
                  </a:ext>
                </a:extLst>
              </a:tr>
            </a:tbl>
          </a:graphicData>
        </a:graphic>
      </p:graphicFrame>
      <p:sp>
        <p:nvSpPr>
          <p:cNvPr id="5" name="Titel 7"/>
          <p:cNvSpPr>
            <a:spLocks noGrp="1"/>
          </p:cNvSpPr>
          <p:nvPr>
            <p:ph type="title"/>
          </p:nvPr>
        </p:nvSpPr>
        <p:spPr>
          <a:xfrm>
            <a:off x="611560" y="339989"/>
            <a:ext cx="8460000" cy="777600"/>
          </a:xfrm>
        </p:spPr>
        <p:txBody>
          <a:bodyPr/>
          <a:lstStyle/>
          <a:p>
            <a:r>
              <a:rPr lang="de-DE" dirty="0" smtClean="0"/>
              <a:t>Test Open-Source-LLMs</a:t>
            </a:r>
            <a:endParaRPr lang="de-DE" dirty="0"/>
          </a:p>
        </p:txBody>
      </p:sp>
      <p:sp>
        <p:nvSpPr>
          <p:cNvPr id="6" name="Textfeld 5"/>
          <p:cNvSpPr txBox="1"/>
          <p:nvPr/>
        </p:nvSpPr>
        <p:spPr>
          <a:xfrm>
            <a:off x="6588224" y="1806174"/>
            <a:ext cx="2376264" cy="2308324"/>
          </a:xfrm>
          <a:prstGeom prst="rect">
            <a:avLst/>
          </a:prstGeom>
          <a:noFill/>
        </p:spPr>
        <p:txBody>
          <a:bodyPr wrap="square" rtlCol="0">
            <a:spAutoFit/>
          </a:bodyPr>
          <a:lstStyle/>
          <a:p>
            <a:r>
              <a:rPr lang="de-DE" dirty="0"/>
              <a:t>Anmerkung:</a:t>
            </a:r>
          </a:p>
          <a:p>
            <a:r>
              <a:rPr lang="de-DE" dirty="0"/>
              <a:t>Durch Kombination verschiedener Modelle und Prompts können </a:t>
            </a:r>
            <a:r>
              <a:rPr lang="de-DE" dirty="0" smtClean="0"/>
              <a:t>höhere </a:t>
            </a:r>
            <a:r>
              <a:rPr lang="de-DE" dirty="0"/>
              <a:t>Werte erreicht werden.</a:t>
            </a:r>
          </a:p>
        </p:txBody>
      </p:sp>
    </p:spTree>
    <p:extLst>
      <p:ext uri="{BB962C8B-B14F-4D97-AF65-F5344CB8AC3E}">
        <p14:creationId xmlns:p14="http://schemas.microsoft.com/office/powerpoint/2010/main" val="241591229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4"/>
          <p:cNvSpPr>
            <a:spLocks noChangeArrowheads="1"/>
          </p:cNvSpPr>
          <p:nvPr/>
        </p:nvSpPr>
        <p:spPr bwMode="auto">
          <a:xfrm>
            <a:off x="287338" y="1"/>
            <a:ext cx="215900" cy="897563"/>
          </a:xfrm>
          <a:prstGeom prst="rect">
            <a:avLst/>
          </a:prstGeom>
          <a:solidFill>
            <a:srgbClr val="FFC920"/>
          </a:solidFill>
          <a:ln w="9525">
            <a:noFill/>
            <a:miter lim="800000"/>
            <a:headEnd/>
            <a:tailEnd/>
          </a:ln>
        </p:spPr>
        <p:txBody>
          <a:bodyPr wrap="none" lIns="0" tIns="72000" rIns="0" bIns="0" anchor="ctr" anchorCtr="1"/>
          <a:lstStyle/>
          <a:p>
            <a:pPr algn="ctr"/>
            <a:fld id="{409DEF66-784C-4ABA-A954-EA29E77B5B61}" type="slidenum">
              <a:rPr lang="de-DE" sz="1000" b="1"/>
              <a:pPr algn="ctr"/>
              <a:t>17</a:t>
            </a:fld>
            <a:endParaRPr lang="de-DE" sz="1000" b="1" dirty="0"/>
          </a:p>
        </p:txBody>
      </p:sp>
      <p:graphicFrame>
        <p:nvGraphicFramePr>
          <p:cNvPr id="4" name="Tabelle 3"/>
          <p:cNvGraphicFramePr>
            <a:graphicFrameLocks noGrp="1"/>
          </p:cNvGraphicFramePr>
          <p:nvPr>
            <p:extLst>
              <p:ext uri="{D42A27DB-BD31-4B8C-83A1-F6EECF244321}">
                <p14:modId xmlns:p14="http://schemas.microsoft.com/office/powerpoint/2010/main" val="3379978017"/>
              </p:ext>
            </p:extLst>
          </p:nvPr>
        </p:nvGraphicFramePr>
        <p:xfrm>
          <a:off x="395288" y="1707654"/>
          <a:ext cx="6025585" cy="1906554"/>
        </p:xfrm>
        <a:graphic>
          <a:graphicData uri="http://schemas.openxmlformats.org/drawingml/2006/table">
            <a:tbl>
              <a:tblPr>
                <a:tableStyleId>{5940675A-B579-460E-94D1-54222C63F5DA}</a:tableStyleId>
              </a:tblPr>
              <a:tblGrid>
                <a:gridCol w="1849121">
                  <a:extLst>
                    <a:ext uri="{9D8B030D-6E8A-4147-A177-3AD203B41FA5}">
                      <a16:colId xmlns:a16="http://schemas.microsoft.com/office/drawing/2014/main" val="1048614169"/>
                    </a:ext>
                  </a:extLst>
                </a:gridCol>
                <a:gridCol w="3168352">
                  <a:extLst>
                    <a:ext uri="{9D8B030D-6E8A-4147-A177-3AD203B41FA5}">
                      <a16:colId xmlns:a16="http://schemas.microsoft.com/office/drawing/2014/main" val="3091831725"/>
                    </a:ext>
                  </a:extLst>
                </a:gridCol>
                <a:gridCol w="1008112">
                  <a:extLst>
                    <a:ext uri="{9D8B030D-6E8A-4147-A177-3AD203B41FA5}">
                      <a16:colId xmlns:a16="http://schemas.microsoft.com/office/drawing/2014/main" val="2130426754"/>
                    </a:ext>
                  </a:extLst>
                </a:gridCol>
              </a:tblGrid>
              <a:tr h="0">
                <a:tc gridSpan="3">
                  <a:txBody>
                    <a:bodyPr/>
                    <a:lstStyle/>
                    <a:p>
                      <a:pPr algn="ctr"/>
                      <a:r>
                        <a:rPr lang="de-DE" sz="1100" b="1" dirty="0" smtClean="0"/>
                        <a:t>Volltexte</a:t>
                      </a:r>
                      <a:endParaRPr lang="de-DE" sz="1100" b="1" dirty="0"/>
                    </a:p>
                  </a:txBody>
                  <a:tcPr marL="16795" marR="16795" marT="8397" marB="8397"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de-DE" sz="900" b="1" dirty="0"/>
                    </a:p>
                  </a:txBody>
                  <a:tcPr marL="16795" marR="16795" marT="8397" marB="8397"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de-DE" sz="900" b="1" dirty="0"/>
                    </a:p>
                  </a:txBody>
                  <a:tcPr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738699248"/>
                  </a:ext>
                </a:extLst>
              </a:tr>
              <a:tr h="0">
                <a:tc>
                  <a:txBody>
                    <a:bodyPr/>
                    <a:lstStyle/>
                    <a:p>
                      <a:r>
                        <a:rPr lang="de-DE" sz="1100" b="1" dirty="0" smtClean="0"/>
                        <a:t>Open-/</a:t>
                      </a:r>
                      <a:r>
                        <a:rPr lang="de-DE" sz="1100" b="1" dirty="0" err="1" smtClean="0"/>
                        <a:t>Closed</a:t>
                      </a:r>
                      <a:r>
                        <a:rPr lang="de-DE" sz="1100" b="1" dirty="0" smtClean="0"/>
                        <a:t>-Source</a:t>
                      </a:r>
                      <a:endParaRPr lang="de-DE" sz="1100" b="1" dirty="0"/>
                    </a:p>
                  </a:txBody>
                  <a:tcPr marL="16795" marR="16795" marT="8397" marB="8397"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de-DE" sz="1100" b="1" dirty="0" smtClean="0"/>
                        <a:t>Modell</a:t>
                      </a:r>
                      <a:endParaRPr lang="de-DE" sz="1100" b="1" dirty="0"/>
                    </a:p>
                  </a:txBody>
                  <a:tcPr marL="16795" marR="16795" marT="8397" marB="8397"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de-DE" sz="1100" b="1" dirty="0" smtClean="0"/>
                        <a:t>Bester</a:t>
                      </a:r>
                      <a:r>
                        <a:rPr lang="de-DE" sz="1100" b="1" baseline="0" dirty="0" smtClean="0"/>
                        <a:t> </a:t>
                      </a:r>
                      <a:r>
                        <a:rPr lang="de-DE" sz="1100" b="1" baseline="0" dirty="0" err="1" smtClean="0"/>
                        <a:t>F1</a:t>
                      </a:r>
                      <a:endParaRPr lang="de-DE" sz="1100" b="1" dirty="0"/>
                    </a:p>
                  </a:txBody>
                  <a:tcPr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699094443"/>
                  </a:ext>
                </a:extLst>
              </a:tr>
              <a:tr h="0">
                <a:tc rowSpan="4">
                  <a:txBody>
                    <a:bodyPr/>
                    <a:lstStyle/>
                    <a:p>
                      <a:r>
                        <a:rPr lang="de-DE" sz="1100" b="1" dirty="0" smtClean="0"/>
                        <a:t>Open-Source</a:t>
                      </a:r>
                      <a:endParaRPr lang="de-DE" sz="1100" b="1" dirty="0"/>
                    </a:p>
                  </a:txBody>
                  <a:tcPr marL="16795" marR="16795" marT="8397" marB="8397" anchor="ct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r>
                        <a:rPr lang="de-DE" sz="1100" dirty="0" smtClean="0"/>
                        <a:t>meta-</a:t>
                      </a:r>
                      <a:r>
                        <a:rPr lang="de-DE" sz="1100" dirty="0" err="1" smtClean="0"/>
                        <a:t>llama</a:t>
                      </a:r>
                      <a:r>
                        <a:rPr lang="de-DE" sz="1100" dirty="0" smtClean="0"/>
                        <a:t>/Meta-</a:t>
                      </a:r>
                      <a:r>
                        <a:rPr lang="de-DE" sz="1100" dirty="0" err="1" smtClean="0"/>
                        <a:t>Llama</a:t>
                      </a:r>
                      <a:r>
                        <a:rPr lang="de-DE" sz="1100" dirty="0" smtClean="0"/>
                        <a:t>-3.1-</a:t>
                      </a:r>
                      <a:r>
                        <a:rPr lang="de-DE" sz="1100" dirty="0" err="1" smtClean="0"/>
                        <a:t>8B</a:t>
                      </a:r>
                      <a:r>
                        <a:rPr lang="de-DE" sz="1100" dirty="0" smtClean="0"/>
                        <a:t>-</a:t>
                      </a:r>
                      <a:r>
                        <a:rPr lang="de-DE" sz="1100" dirty="0" err="1" smtClean="0"/>
                        <a:t>Instruct</a:t>
                      </a:r>
                      <a:r>
                        <a:rPr lang="de-DE" sz="1100" dirty="0" smtClean="0"/>
                        <a:t> </a:t>
                      </a:r>
                      <a:endParaRPr lang="de-DE" sz="1100" dirty="0"/>
                    </a:p>
                  </a:txBody>
                  <a:tcPr marL="16795" marR="16795" marT="8397" marB="8397"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CCECFF"/>
                    </a:solidFill>
                  </a:tcPr>
                </a:tc>
                <a:tc>
                  <a:txBody>
                    <a:bodyPr/>
                    <a:lstStyle/>
                    <a:p>
                      <a:r>
                        <a:rPr lang="de-DE" sz="1100" dirty="0" smtClean="0"/>
                        <a:t>0.315</a:t>
                      </a:r>
                      <a:endParaRPr lang="de-DE" sz="1100" dirty="0"/>
                    </a:p>
                  </a:txBody>
                  <a:tcPr anchor="ct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629647369"/>
                  </a:ext>
                </a:extLst>
              </a:tr>
              <a:tr h="216024">
                <a:tc vMerge="1">
                  <a:txBody>
                    <a:bodyPr/>
                    <a:lstStyle/>
                    <a:p>
                      <a:endParaRPr lang="de-DE" sz="900" dirty="0"/>
                    </a:p>
                  </a:txBody>
                  <a:tcPr marL="16795" marR="16795" marT="8397" marB="8397" anchor="ctr"/>
                </a:tc>
                <a:tc>
                  <a:txBody>
                    <a:bodyPr/>
                    <a:lstStyle/>
                    <a:p>
                      <a:r>
                        <a:rPr lang="de-DE" sz="1100" dirty="0" smtClean="0"/>
                        <a:t>meta-</a:t>
                      </a:r>
                      <a:r>
                        <a:rPr lang="de-DE" sz="1100" dirty="0" err="1" smtClean="0"/>
                        <a:t>llama</a:t>
                      </a:r>
                      <a:r>
                        <a:rPr lang="de-DE" sz="1100" dirty="0" smtClean="0"/>
                        <a:t>/Meta-</a:t>
                      </a:r>
                      <a:r>
                        <a:rPr lang="de-DE" sz="1100" dirty="0" err="1" smtClean="0"/>
                        <a:t>Llama</a:t>
                      </a:r>
                      <a:r>
                        <a:rPr lang="de-DE" sz="1100" dirty="0" smtClean="0"/>
                        <a:t>-3.1-</a:t>
                      </a:r>
                      <a:r>
                        <a:rPr lang="de-DE" sz="1100" dirty="0" err="1" smtClean="0"/>
                        <a:t>70B</a:t>
                      </a:r>
                      <a:r>
                        <a:rPr lang="de-DE" sz="1100" dirty="0" smtClean="0"/>
                        <a:t>-</a:t>
                      </a:r>
                      <a:r>
                        <a:rPr lang="de-DE" sz="1100" dirty="0" err="1" smtClean="0"/>
                        <a:t>Instruct</a:t>
                      </a:r>
                      <a:r>
                        <a:rPr lang="de-DE" sz="1100" dirty="0" smtClean="0"/>
                        <a:t> </a:t>
                      </a:r>
                      <a:endParaRPr lang="de-DE" sz="1100" dirty="0"/>
                    </a:p>
                  </a:txBody>
                  <a:tcPr marL="16795" marR="16795" marT="8397" marB="8397" anchor="ct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de-DE" sz="1100" b="1" dirty="0" smtClean="0"/>
                        <a:t>0.326</a:t>
                      </a:r>
                      <a:endParaRPr lang="de-DE" sz="1100" b="1"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813672413"/>
                  </a:ext>
                </a:extLst>
              </a:tr>
              <a:tr h="216024">
                <a:tc vMerge="1">
                  <a:txBody>
                    <a:bodyPr/>
                    <a:lstStyle/>
                    <a:p>
                      <a:endParaRPr lang="de-DE" sz="900" dirty="0"/>
                    </a:p>
                  </a:txBody>
                  <a:tcPr marL="16795" marR="16795" marT="8397" marB="8397" anchor="ctr"/>
                </a:tc>
                <a:tc>
                  <a:txBody>
                    <a:bodyPr/>
                    <a:lstStyle/>
                    <a:p>
                      <a:r>
                        <a:rPr lang="de-DE" sz="1100" dirty="0" err="1" smtClean="0"/>
                        <a:t>mistralai</a:t>
                      </a:r>
                      <a:r>
                        <a:rPr lang="de-DE" sz="1100" dirty="0" smtClean="0"/>
                        <a:t>/Mistral-</a:t>
                      </a:r>
                      <a:r>
                        <a:rPr lang="de-DE" sz="1100" dirty="0" err="1" smtClean="0"/>
                        <a:t>7B</a:t>
                      </a:r>
                      <a:r>
                        <a:rPr lang="de-DE" sz="1100" dirty="0" smtClean="0"/>
                        <a:t>-</a:t>
                      </a:r>
                      <a:r>
                        <a:rPr lang="de-DE" sz="1100" dirty="0" err="1" smtClean="0"/>
                        <a:t>Instruct-v0.3</a:t>
                      </a:r>
                      <a:endParaRPr lang="de-DE" sz="1100" dirty="0" smtClean="0"/>
                    </a:p>
                  </a:txBody>
                  <a:tcPr marL="16795" marR="16795" marT="8397" marB="8397" anchor="ct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CCECFF"/>
                    </a:solidFill>
                  </a:tcPr>
                </a:tc>
                <a:tc>
                  <a:txBody>
                    <a:bodyPr/>
                    <a:lstStyle/>
                    <a:p>
                      <a:r>
                        <a:rPr lang="de-DE" sz="1100" dirty="0" smtClean="0"/>
                        <a:t>0.248</a:t>
                      </a:r>
                      <a:endParaRPr lang="de-DE" sz="1100"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608517365"/>
                  </a:ext>
                </a:extLst>
              </a:tr>
              <a:tr h="216024">
                <a:tc vMerge="1">
                  <a:txBody>
                    <a:bodyPr/>
                    <a:lstStyle/>
                    <a:p>
                      <a:endParaRPr lang="de-DE" sz="900" dirty="0"/>
                    </a:p>
                  </a:txBody>
                  <a:tcPr marL="16795" marR="16795" marT="8397" marB="8397" anchor="ctr"/>
                </a:tc>
                <a:tc>
                  <a:txBody>
                    <a:bodyPr/>
                    <a:lstStyle/>
                    <a:p>
                      <a:r>
                        <a:rPr lang="de-DE" sz="1100" dirty="0" err="1" smtClean="0"/>
                        <a:t>mistralai</a:t>
                      </a:r>
                      <a:r>
                        <a:rPr lang="de-DE" sz="1100" dirty="0" smtClean="0"/>
                        <a:t>/Mistral-</a:t>
                      </a:r>
                      <a:r>
                        <a:rPr lang="de-DE" sz="1100" dirty="0" err="1" smtClean="0"/>
                        <a:t>Nemo</a:t>
                      </a:r>
                      <a:r>
                        <a:rPr lang="de-DE" sz="1100" dirty="0" smtClean="0"/>
                        <a:t>-</a:t>
                      </a:r>
                      <a:r>
                        <a:rPr lang="de-DE" sz="1100" dirty="0" err="1" smtClean="0"/>
                        <a:t>Instruct</a:t>
                      </a:r>
                      <a:r>
                        <a:rPr lang="de-DE" sz="1100" dirty="0" smtClean="0"/>
                        <a:t>-2407</a:t>
                      </a:r>
                    </a:p>
                  </a:txBody>
                  <a:tcPr marL="16795" marR="16795" marT="8397" marB="8397" anchor="ctr">
                    <a:lnL w="12700" cap="flat" cmpd="sng" algn="ctr">
                      <a:solidFill>
                        <a:schemeClr val="tx1"/>
                      </a:solidFill>
                      <a:prstDash val="solid"/>
                      <a:round/>
                      <a:headEnd type="none" w="med" len="med"/>
                      <a:tailEnd type="none" w="med" len="med"/>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de-DE" sz="1100" dirty="0" smtClean="0"/>
                        <a:t>0.194</a:t>
                      </a:r>
                      <a:endParaRPr lang="de-DE" sz="1100" dirty="0"/>
                    </a:p>
                  </a:txBody>
                  <a:tcPr anchor="ct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853305706"/>
                  </a:ext>
                </a:extLst>
              </a:tr>
              <a:tr h="216024">
                <a:tc>
                  <a:txBody>
                    <a:bodyPr/>
                    <a:lstStyle/>
                    <a:p>
                      <a:r>
                        <a:rPr lang="de-DE" sz="1100" b="1" dirty="0" err="1" smtClean="0"/>
                        <a:t>Closed</a:t>
                      </a:r>
                      <a:r>
                        <a:rPr lang="de-DE" sz="1100" b="1" dirty="0" smtClean="0"/>
                        <a:t>-Source</a:t>
                      </a:r>
                      <a:r>
                        <a:rPr lang="de-DE" sz="1100" b="1" baseline="0" dirty="0" smtClean="0"/>
                        <a:t> </a:t>
                      </a:r>
                    </a:p>
                    <a:p>
                      <a:r>
                        <a:rPr lang="de-DE" sz="1100" b="1" baseline="0" dirty="0" smtClean="0"/>
                        <a:t>(</a:t>
                      </a:r>
                      <a:r>
                        <a:rPr lang="de-DE" sz="1100" b="1" baseline="0" dirty="0" err="1" smtClean="0"/>
                        <a:t>Aleph</a:t>
                      </a:r>
                      <a:r>
                        <a:rPr lang="de-DE" sz="1100" b="1" baseline="0" dirty="0" smtClean="0"/>
                        <a:t> Alpha)</a:t>
                      </a:r>
                      <a:endParaRPr lang="de-DE" sz="1100" b="1" dirty="0"/>
                    </a:p>
                  </a:txBody>
                  <a:tcPr marL="16795" marR="16795" marT="8397" marB="8397" anchor="ct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FD7FF"/>
                    </a:solidFill>
                  </a:tcPr>
                </a:tc>
                <a:tc>
                  <a:txBody>
                    <a:bodyPr/>
                    <a:lstStyle/>
                    <a:p>
                      <a:endParaRPr lang="de-DE" sz="1100" dirty="0" smtClean="0"/>
                    </a:p>
                    <a:p>
                      <a:r>
                        <a:rPr lang="de-DE" sz="1100" dirty="0" err="1" smtClean="0"/>
                        <a:t>luminous</a:t>
                      </a:r>
                      <a:r>
                        <a:rPr lang="de-DE" sz="1100" dirty="0" smtClean="0"/>
                        <a:t>-base (13B)</a:t>
                      </a:r>
                      <a:endParaRPr lang="de-DE" sz="1100" dirty="0"/>
                    </a:p>
                  </a:txBody>
                  <a:tcPr marL="16795" marR="16795" marT="8397" marB="8397"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FD7FF"/>
                    </a:solidFill>
                  </a:tcPr>
                </a:tc>
                <a:tc>
                  <a:txBody>
                    <a:bodyPr/>
                    <a:lstStyle/>
                    <a:p>
                      <a:endParaRPr lang="de-DE" sz="1100" dirty="0" smtClean="0"/>
                    </a:p>
                    <a:p>
                      <a:r>
                        <a:rPr lang="de-DE" sz="1100" dirty="0" smtClean="0"/>
                        <a:t>0.202*</a:t>
                      </a:r>
                      <a:endParaRPr lang="de-DE" sz="1100" dirty="0"/>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FD7FF"/>
                    </a:solidFill>
                  </a:tcPr>
                </a:tc>
                <a:extLst>
                  <a:ext uri="{0D108BD9-81ED-4DB2-BD59-A6C34878D82A}">
                    <a16:rowId xmlns:a16="http://schemas.microsoft.com/office/drawing/2014/main" val="192905615"/>
                  </a:ext>
                </a:extLst>
              </a:tr>
            </a:tbl>
          </a:graphicData>
        </a:graphic>
      </p:graphicFrame>
      <p:sp>
        <p:nvSpPr>
          <p:cNvPr id="5" name="Textfeld 4"/>
          <p:cNvSpPr txBox="1"/>
          <p:nvPr/>
        </p:nvSpPr>
        <p:spPr>
          <a:xfrm>
            <a:off x="4572000" y="3635448"/>
            <a:ext cx="3096344" cy="261610"/>
          </a:xfrm>
          <a:prstGeom prst="rect">
            <a:avLst/>
          </a:prstGeom>
          <a:noFill/>
        </p:spPr>
        <p:txBody>
          <a:bodyPr wrap="square" rtlCol="0">
            <a:spAutoFit/>
          </a:bodyPr>
          <a:lstStyle/>
          <a:p>
            <a:r>
              <a:rPr lang="de-DE" sz="1100" baseline="30000" dirty="0"/>
              <a:t>*</a:t>
            </a:r>
            <a:r>
              <a:rPr lang="de-DE" sz="1100" dirty="0"/>
              <a:t>nur Open-Access-Texte</a:t>
            </a:r>
          </a:p>
        </p:txBody>
      </p:sp>
      <p:sp>
        <p:nvSpPr>
          <p:cNvPr id="6" name="Titel 7"/>
          <p:cNvSpPr>
            <a:spLocks noGrp="1"/>
          </p:cNvSpPr>
          <p:nvPr>
            <p:ph type="title"/>
          </p:nvPr>
        </p:nvSpPr>
        <p:spPr>
          <a:xfrm>
            <a:off x="611560" y="339989"/>
            <a:ext cx="8460000" cy="777600"/>
          </a:xfrm>
        </p:spPr>
        <p:txBody>
          <a:bodyPr/>
          <a:lstStyle/>
          <a:p>
            <a:r>
              <a:rPr lang="de-DE" dirty="0" smtClean="0"/>
              <a:t>Test Open-Source-LLMs</a:t>
            </a:r>
            <a:endParaRPr lang="de-DE" dirty="0"/>
          </a:p>
        </p:txBody>
      </p:sp>
      <p:sp>
        <p:nvSpPr>
          <p:cNvPr id="8" name="Textfeld 7"/>
          <p:cNvSpPr txBox="1"/>
          <p:nvPr/>
        </p:nvSpPr>
        <p:spPr>
          <a:xfrm>
            <a:off x="6588224" y="1806174"/>
            <a:ext cx="2376264" cy="2308324"/>
          </a:xfrm>
          <a:prstGeom prst="rect">
            <a:avLst/>
          </a:prstGeom>
          <a:noFill/>
        </p:spPr>
        <p:txBody>
          <a:bodyPr wrap="square" rtlCol="0">
            <a:spAutoFit/>
          </a:bodyPr>
          <a:lstStyle/>
          <a:p>
            <a:r>
              <a:rPr lang="de-DE" dirty="0"/>
              <a:t>Anmerkung:</a:t>
            </a:r>
          </a:p>
          <a:p>
            <a:r>
              <a:rPr lang="de-DE" dirty="0"/>
              <a:t>Durch Kombination verschiedener Modelle und Prompts können </a:t>
            </a:r>
            <a:r>
              <a:rPr lang="de-DE" dirty="0" smtClean="0"/>
              <a:t>höhere </a:t>
            </a:r>
            <a:r>
              <a:rPr lang="de-DE" dirty="0"/>
              <a:t>Werte erreicht werden.</a:t>
            </a:r>
          </a:p>
        </p:txBody>
      </p:sp>
    </p:spTree>
    <p:extLst>
      <p:ext uri="{BB962C8B-B14F-4D97-AF65-F5344CB8AC3E}">
        <p14:creationId xmlns:p14="http://schemas.microsoft.com/office/powerpoint/2010/main" val="394746905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 name="Titel 7"/>
          <p:cNvSpPr>
            <a:spLocks noGrp="1"/>
          </p:cNvSpPr>
          <p:nvPr>
            <p:ph type="title"/>
          </p:nvPr>
        </p:nvSpPr>
        <p:spPr>
          <a:xfrm>
            <a:off x="628684" y="339502"/>
            <a:ext cx="8460000" cy="777600"/>
          </a:xfrm>
        </p:spPr>
        <p:txBody>
          <a:bodyPr/>
          <a:lstStyle/>
          <a:p>
            <a:r>
              <a:rPr lang="de-DE" dirty="0" smtClean="0"/>
              <a:t>Titeldatenexperimente – Ensemble*</a:t>
            </a:r>
            <a:r>
              <a:rPr lang="de-DE" baseline="30000" dirty="0" smtClean="0"/>
              <a:t>1</a:t>
            </a:r>
            <a:endParaRPr lang="de-DE" dirty="0"/>
          </a:p>
        </p:txBody>
      </p:sp>
      <p:graphicFrame>
        <p:nvGraphicFramePr>
          <p:cNvPr id="2" name="Inhaltsplatzhalter 1"/>
          <p:cNvGraphicFramePr>
            <a:graphicFrameLocks noGrp="1"/>
          </p:cNvGraphicFramePr>
          <p:nvPr>
            <p:ph idx="1"/>
            <p:extLst/>
          </p:nvPr>
        </p:nvGraphicFramePr>
        <p:xfrm>
          <a:off x="827088" y="1707654"/>
          <a:ext cx="4320976" cy="2773680"/>
        </p:xfrm>
        <a:graphic>
          <a:graphicData uri="http://schemas.openxmlformats.org/drawingml/2006/table">
            <a:tbl>
              <a:tblPr firstRow="1" bandRow="1">
                <a:tableStyleId>{69C7853C-536D-4A76-A0AE-DD22124D55A5}</a:tableStyleId>
              </a:tblPr>
              <a:tblGrid>
                <a:gridCol w="792583">
                  <a:extLst>
                    <a:ext uri="{9D8B030D-6E8A-4147-A177-3AD203B41FA5}">
                      <a16:colId xmlns:a16="http://schemas.microsoft.com/office/drawing/2014/main" val="3268756619"/>
                    </a:ext>
                  </a:extLst>
                </a:gridCol>
                <a:gridCol w="1176131">
                  <a:extLst>
                    <a:ext uri="{9D8B030D-6E8A-4147-A177-3AD203B41FA5}">
                      <a16:colId xmlns:a16="http://schemas.microsoft.com/office/drawing/2014/main" val="2049731941"/>
                    </a:ext>
                  </a:extLst>
                </a:gridCol>
                <a:gridCol w="1176131">
                  <a:extLst>
                    <a:ext uri="{9D8B030D-6E8A-4147-A177-3AD203B41FA5}">
                      <a16:colId xmlns:a16="http://schemas.microsoft.com/office/drawing/2014/main" val="1839708441"/>
                    </a:ext>
                  </a:extLst>
                </a:gridCol>
                <a:gridCol w="1176131">
                  <a:extLst>
                    <a:ext uri="{9D8B030D-6E8A-4147-A177-3AD203B41FA5}">
                      <a16:colId xmlns:a16="http://schemas.microsoft.com/office/drawing/2014/main" val="714845301"/>
                    </a:ext>
                  </a:extLst>
                </a:gridCol>
              </a:tblGrid>
              <a:tr h="278853">
                <a:tc>
                  <a:txBody>
                    <a:bodyPr/>
                    <a:lstStyle/>
                    <a:p>
                      <a:r>
                        <a:rPr lang="de-DE" sz="1600" dirty="0" smtClean="0">
                          <a:solidFill>
                            <a:schemeClr val="tx1"/>
                          </a:solidFill>
                        </a:rPr>
                        <a:t>i</a:t>
                      </a:r>
                      <a:r>
                        <a:rPr lang="de-DE" sz="1600" baseline="0" dirty="0" smtClean="0">
                          <a:solidFill>
                            <a:schemeClr val="tx1"/>
                          </a:solidFill>
                        </a:rPr>
                        <a:t> ≥</a:t>
                      </a:r>
                      <a:endParaRPr lang="de-DE" sz="1600" dirty="0">
                        <a:solidFill>
                          <a:schemeClr val="tx1"/>
                        </a:solidFill>
                      </a:endParaRP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de-DE" sz="1600" dirty="0" smtClean="0">
                          <a:solidFill>
                            <a:schemeClr val="tx1"/>
                          </a:solidFill>
                        </a:rPr>
                        <a:t>P</a:t>
                      </a:r>
                      <a:endParaRPr lang="de-DE" sz="1600" dirty="0">
                        <a:solidFill>
                          <a:schemeClr val="tx1"/>
                        </a:solidFill>
                      </a:endParaRPr>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de-DE" sz="1600" dirty="0" smtClean="0">
                          <a:solidFill>
                            <a:schemeClr val="tx1"/>
                          </a:solidFill>
                        </a:rPr>
                        <a:t>R</a:t>
                      </a:r>
                      <a:endParaRPr lang="de-DE" sz="1600" dirty="0">
                        <a:solidFill>
                          <a:schemeClr val="tx1"/>
                        </a:solidFill>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de-DE" sz="1600" dirty="0" err="1" smtClean="0">
                          <a:solidFill>
                            <a:schemeClr val="tx1"/>
                          </a:solidFill>
                        </a:rPr>
                        <a:t>F1</a:t>
                      </a:r>
                      <a:endParaRPr lang="de-DE" sz="1600" dirty="0">
                        <a:solidFill>
                          <a:schemeClr val="tx1"/>
                        </a:solidFill>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307201908"/>
                  </a:ext>
                </a:extLst>
              </a:tr>
              <a:tr h="298815">
                <a:tc>
                  <a:txBody>
                    <a:bodyPr/>
                    <a:lstStyle/>
                    <a:p>
                      <a:pPr algn="l" fontAlgn="t"/>
                      <a:r>
                        <a:rPr lang="de-DE" sz="1500" dirty="0" smtClean="0">
                          <a:solidFill>
                            <a:schemeClr val="tx1"/>
                          </a:solidFill>
                          <a:effectLst/>
                        </a:rPr>
                        <a:t>1</a:t>
                      </a:r>
                      <a:endParaRPr lang="de-DE" sz="1500" dirty="0">
                        <a:solidFill>
                          <a:schemeClr val="tx1"/>
                        </a:solidFill>
                        <a:effectLst/>
                      </a:endParaRPr>
                    </a:p>
                  </a:txBody>
                  <a:tcPr marL="76200" marR="76200" marT="53340" marB="5334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C9E5FF"/>
                    </a:solidFill>
                  </a:tcPr>
                </a:tc>
                <a:tc>
                  <a:txBody>
                    <a:bodyPr/>
                    <a:lstStyle/>
                    <a:p>
                      <a:r>
                        <a:rPr lang="de-DE" sz="1600" dirty="0" smtClean="0"/>
                        <a:t>0.169</a:t>
                      </a:r>
                      <a:endParaRPr lang="de-DE" sz="1600" dirty="0"/>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solidFill>
                      <a:srgbClr val="C9E5FF"/>
                    </a:solidFill>
                  </a:tcPr>
                </a:tc>
                <a:tc>
                  <a:txBody>
                    <a:bodyPr/>
                    <a:lstStyle/>
                    <a:p>
                      <a:r>
                        <a:rPr lang="de-DE" sz="1600" b="1" dirty="0" smtClean="0"/>
                        <a:t>0.467</a:t>
                      </a:r>
                      <a:endParaRPr lang="de-DE" sz="1600" b="1" dirty="0"/>
                    </a:p>
                  </a:txBody>
                  <a:tcPr anchor="ctr">
                    <a:lnT w="12700" cap="flat" cmpd="sng" algn="ctr">
                      <a:solidFill>
                        <a:schemeClr val="tx1"/>
                      </a:solidFill>
                      <a:prstDash val="solid"/>
                      <a:round/>
                      <a:headEnd type="none" w="med" len="med"/>
                      <a:tailEnd type="none" w="med" len="med"/>
                    </a:lnT>
                    <a:solidFill>
                      <a:srgbClr val="C9E5FF"/>
                    </a:solidFill>
                  </a:tcPr>
                </a:tc>
                <a:tc>
                  <a:txBody>
                    <a:bodyPr/>
                    <a:lstStyle/>
                    <a:p>
                      <a:r>
                        <a:rPr lang="de-DE" sz="1600" dirty="0" smtClean="0"/>
                        <a:t>0.249</a:t>
                      </a:r>
                      <a:endParaRPr lang="de-DE" sz="1600" dirty="0"/>
                    </a:p>
                  </a:txBody>
                  <a:tcPr anchor="ctr">
                    <a:lnT w="12700" cap="flat" cmpd="sng" algn="ctr">
                      <a:solidFill>
                        <a:schemeClr val="tx1"/>
                      </a:solidFill>
                      <a:prstDash val="solid"/>
                      <a:round/>
                      <a:headEnd type="none" w="med" len="med"/>
                      <a:tailEnd type="none" w="med" len="med"/>
                    </a:lnT>
                    <a:solidFill>
                      <a:srgbClr val="C9E5FF"/>
                    </a:solidFill>
                  </a:tcPr>
                </a:tc>
                <a:extLst>
                  <a:ext uri="{0D108BD9-81ED-4DB2-BD59-A6C34878D82A}">
                    <a16:rowId xmlns:a16="http://schemas.microsoft.com/office/drawing/2014/main" val="478233396"/>
                  </a:ext>
                </a:extLst>
              </a:tr>
              <a:tr h="298815">
                <a:tc>
                  <a:txBody>
                    <a:bodyPr/>
                    <a:lstStyle/>
                    <a:p>
                      <a:r>
                        <a:rPr lang="de-DE" sz="1500" dirty="0" smtClean="0">
                          <a:solidFill>
                            <a:schemeClr val="tx1"/>
                          </a:solidFill>
                        </a:rPr>
                        <a:t>2</a:t>
                      </a:r>
                      <a:endParaRPr lang="de-DE" sz="1500" dirty="0">
                        <a:solidFill>
                          <a:schemeClr val="tx1"/>
                        </a:solidFill>
                      </a:endParaRPr>
                    </a:p>
                  </a:txBody>
                  <a:tcPr anchor="ctr">
                    <a:lnR w="12700" cap="flat" cmpd="sng" algn="ctr">
                      <a:solidFill>
                        <a:schemeClr val="tx1"/>
                      </a:solidFill>
                      <a:prstDash val="solid"/>
                      <a:round/>
                      <a:headEnd type="none" w="med" len="med"/>
                      <a:tailEnd type="none" w="med" len="med"/>
                    </a:lnR>
                    <a:solidFill>
                      <a:schemeClr val="bg1"/>
                    </a:solidFill>
                  </a:tcPr>
                </a:tc>
                <a:tc>
                  <a:txBody>
                    <a:bodyPr/>
                    <a:lstStyle/>
                    <a:p>
                      <a:r>
                        <a:rPr lang="de-DE" sz="1600" dirty="0" smtClean="0"/>
                        <a:t>0.265</a:t>
                      </a:r>
                      <a:endParaRPr lang="de-DE" sz="1600" dirty="0"/>
                    </a:p>
                  </a:txBody>
                  <a:tcPr anchor="ctr">
                    <a:lnL w="12700" cap="flat" cmpd="sng" algn="ctr">
                      <a:solidFill>
                        <a:schemeClr val="tx1"/>
                      </a:solidFill>
                      <a:prstDash val="solid"/>
                      <a:round/>
                      <a:headEnd type="none" w="med" len="med"/>
                      <a:tailEnd type="none" w="med" len="med"/>
                    </a:lnL>
                    <a:solidFill>
                      <a:schemeClr val="bg1"/>
                    </a:solidFill>
                  </a:tcPr>
                </a:tc>
                <a:tc>
                  <a:txBody>
                    <a:bodyPr/>
                    <a:lstStyle/>
                    <a:p>
                      <a:r>
                        <a:rPr lang="de-DE" sz="1600" dirty="0" smtClean="0"/>
                        <a:t>0.411</a:t>
                      </a:r>
                      <a:endParaRPr lang="de-DE" sz="1600" dirty="0"/>
                    </a:p>
                  </a:txBody>
                  <a:tcPr anchor="ctr">
                    <a:solidFill>
                      <a:schemeClr val="bg1"/>
                    </a:solidFill>
                  </a:tcPr>
                </a:tc>
                <a:tc>
                  <a:txBody>
                    <a:bodyPr/>
                    <a:lstStyle/>
                    <a:p>
                      <a:r>
                        <a:rPr lang="de-DE" sz="1600" dirty="0" smtClean="0"/>
                        <a:t>0.322</a:t>
                      </a:r>
                      <a:endParaRPr lang="de-DE" sz="1600" dirty="0"/>
                    </a:p>
                  </a:txBody>
                  <a:tcPr anchor="ctr">
                    <a:solidFill>
                      <a:schemeClr val="bg1"/>
                    </a:solidFill>
                  </a:tcPr>
                </a:tc>
                <a:extLst>
                  <a:ext uri="{0D108BD9-81ED-4DB2-BD59-A6C34878D82A}">
                    <a16:rowId xmlns:a16="http://schemas.microsoft.com/office/drawing/2014/main" val="738638675"/>
                  </a:ext>
                </a:extLst>
              </a:tr>
              <a:tr h="298815">
                <a:tc>
                  <a:txBody>
                    <a:bodyPr/>
                    <a:lstStyle/>
                    <a:p>
                      <a:r>
                        <a:rPr lang="de-DE" sz="1500" dirty="0" smtClean="0">
                          <a:solidFill>
                            <a:schemeClr val="tx1"/>
                          </a:solidFill>
                        </a:rPr>
                        <a:t>3</a:t>
                      </a:r>
                      <a:endParaRPr lang="de-DE" sz="1500" dirty="0">
                        <a:solidFill>
                          <a:schemeClr val="tx1"/>
                        </a:solidFill>
                      </a:endParaRPr>
                    </a:p>
                  </a:txBody>
                  <a:tcPr anchor="ctr">
                    <a:lnR w="12700" cap="flat" cmpd="sng" algn="ctr">
                      <a:solidFill>
                        <a:schemeClr val="tx1"/>
                      </a:solidFill>
                      <a:prstDash val="solid"/>
                      <a:round/>
                      <a:headEnd type="none" w="med" len="med"/>
                      <a:tailEnd type="none" w="med" len="med"/>
                    </a:lnR>
                    <a:solidFill>
                      <a:srgbClr val="C9E5FF"/>
                    </a:solidFill>
                  </a:tcPr>
                </a:tc>
                <a:tc>
                  <a:txBody>
                    <a:bodyPr/>
                    <a:lstStyle/>
                    <a:p>
                      <a:r>
                        <a:rPr lang="de-DE" sz="1600" dirty="0" smtClean="0"/>
                        <a:t>0.318</a:t>
                      </a:r>
                      <a:endParaRPr lang="de-DE" sz="1600" dirty="0"/>
                    </a:p>
                  </a:txBody>
                  <a:tcPr anchor="ctr">
                    <a:lnL w="12700" cap="flat" cmpd="sng" algn="ctr">
                      <a:solidFill>
                        <a:schemeClr val="tx1"/>
                      </a:solidFill>
                      <a:prstDash val="solid"/>
                      <a:round/>
                      <a:headEnd type="none" w="med" len="med"/>
                      <a:tailEnd type="none" w="med" len="med"/>
                    </a:lnL>
                    <a:solidFill>
                      <a:srgbClr val="C9E5FF"/>
                    </a:solidFill>
                  </a:tcPr>
                </a:tc>
                <a:tc>
                  <a:txBody>
                    <a:bodyPr/>
                    <a:lstStyle/>
                    <a:p>
                      <a:r>
                        <a:rPr lang="de-DE" sz="1600" dirty="0" smtClean="0"/>
                        <a:t>0.378</a:t>
                      </a:r>
                      <a:endParaRPr lang="de-DE" sz="1600" dirty="0"/>
                    </a:p>
                  </a:txBody>
                  <a:tcPr anchor="ctr">
                    <a:solidFill>
                      <a:srgbClr val="C9E5FF"/>
                    </a:solidFill>
                  </a:tcPr>
                </a:tc>
                <a:tc>
                  <a:txBody>
                    <a:bodyPr/>
                    <a:lstStyle/>
                    <a:p>
                      <a:r>
                        <a:rPr lang="de-DE" sz="1600" dirty="0" smtClean="0"/>
                        <a:t>0.346</a:t>
                      </a:r>
                      <a:endParaRPr lang="de-DE" sz="1600" dirty="0"/>
                    </a:p>
                  </a:txBody>
                  <a:tcPr anchor="ctr">
                    <a:solidFill>
                      <a:srgbClr val="C9E5FF"/>
                    </a:solidFill>
                  </a:tcPr>
                </a:tc>
                <a:extLst>
                  <a:ext uri="{0D108BD9-81ED-4DB2-BD59-A6C34878D82A}">
                    <a16:rowId xmlns:a16="http://schemas.microsoft.com/office/drawing/2014/main" val="1006377518"/>
                  </a:ext>
                </a:extLst>
              </a:tr>
              <a:tr h="151616">
                <a:tc>
                  <a:txBody>
                    <a:bodyPr/>
                    <a:lstStyle/>
                    <a:p>
                      <a:r>
                        <a:rPr lang="de-DE" sz="800" dirty="0" smtClean="0">
                          <a:solidFill>
                            <a:schemeClr val="tx1"/>
                          </a:solidFill>
                        </a:rPr>
                        <a:t>…</a:t>
                      </a:r>
                      <a:endParaRPr lang="de-DE" sz="800" dirty="0">
                        <a:solidFill>
                          <a:schemeClr val="tx1"/>
                        </a:solidFill>
                      </a:endParaRPr>
                    </a:p>
                  </a:txBody>
                  <a:tcPr anchor="ctr">
                    <a:lnR w="12700" cap="flat" cmpd="sng" algn="ctr">
                      <a:solidFill>
                        <a:schemeClr val="tx1"/>
                      </a:solidFill>
                      <a:prstDash val="solid"/>
                      <a:round/>
                      <a:headEnd type="none" w="med" len="med"/>
                      <a:tailEnd type="none" w="med" len="med"/>
                    </a:lnR>
                    <a:solidFill>
                      <a:schemeClr val="bg1"/>
                    </a:solidFill>
                  </a:tcPr>
                </a:tc>
                <a:tc>
                  <a:txBody>
                    <a:bodyPr/>
                    <a:lstStyle/>
                    <a:p>
                      <a:endParaRPr lang="de-DE" sz="800" dirty="0"/>
                    </a:p>
                  </a:txBody>
                  <a:tcPr anchor="ctr">
                    <a:lnL w="12700" cap="flat" cmpd="sng" algn="ctr">
                      <a:solidFill>
                        <a:schemeClr val="tx1"/>
                      </a:solidFill>
                      <a:prstDash val="solid"/>
                      <a:round/>
                      <a:headEnd type="none" w="med" len="med"/>
                      <a:tailEnd type="none" w="med" len="med"/>
                    </a:lnL>
                    <a:solidFill>
                      <a:schemeClr val="bg1"/>
                    </a:solidFill>
                  </a:tcPr>
                </a:tc>
                <a:tc>
                  <a:txBody>
                    <a:bodyPr/>
                    <a:lstStyle/>
                    <a:p>
                      <a:endParaRPr lang="de-DE" sz="800" dirty="0"/>
                    </a:p>
                  </a:txBody>
                  <a:tcPr anchor="ctr">
                    <a:solidFill>
                      <a:schemeClr val="bg1"/>
                    </a:solidFill>
                  </a:tcPr>
                </a:tc>
                <a:tc>
                  <a:txBody>
                    <a:bodyPr/>
                    <a:lstStyle/>
                    <a:p>
                      <a:endParaRPr lang="de-DE" sz="800" dirty="0"/>
                    </a:p>
                  </a:txBody>
                  <a:tcPr anchor="ctr">
                    <a:solidFill>
                      <a:schemeClr val="bg1"/>
                    </a:solidFill>
                  </a:tcPr>
                </a:tc>
                <a:extLst>
                  <a:ext uri="{0D108BD9-81ED-4DB2-BD59-A6C34878D82A}">
                    <a16:rowId xmlns:a16="http://schemas.microsoft.com/office/drawing/2014/main" val="1577058211"/>
                  </a:ext>
                </a:extLst>
              </a:tr>
              <a:tr h="298815">
                <a:tc>
                  <a:txBody>
                    <a:bodyPr/>
                    <a:lstStyle/>
                    <a:p>
                      <a:r>
                        <a:rPr lang="de-DE" sz="1500" dirty="0" smtClean="0">
                          <a:solidFill>
                            <a:schemeClr val="tx1"/>
                          </a:solidFill>
                        </a:rPr>
                        <a:t>5</a:t>
                      </a:r>
                      <a:endParaRPr lang="de-DE" sz="1500" dirty="0">
                        <a:solidFill>
                          <a:schemeClr val="tx1"/>
                        </a:solidFill>
                      </a:endParaRPr>
                    </a:p>
                  </a:txBody>
                  <a:tcPr anchor="ctr">
                    <a:lnR w="12700" cap="flat" cmpd="sng" algn="ctr">
                      <a:solidFill>
                        <a:schemeClr val="tx1"/>
                      </a:solidFill>
                      <a:prstDash val="solid"/>
                      <a:round/>
                      <a:headEnd type="none" w="med" len="med"/>
                      <a:tailEnd type="none" w="med" len="med"/>
                    </a:lnR>
                    <a:solidFill>
                      <a:srgbClr val="C9E5FF"/>
                    </a:solidFill>
                  </a:tcPr>
                </a:tc>
                <a:tc>
                  <a:txBody>
                    <a:bodyPr/>
                    <a:lstStyle/>
                    <a:p>
                      <a:r>
                        <a:rPr lang="de-DE" sz="1600" dirty="0" smtClean="0"/>
                        <a:t>0.400</a:t>
                      </a:r>
                      <a:endParaRPr lang="de-DE" sz="1600" dirty="0"/>
                    </a:p>
                  </a:txBody>
                  <a:tcPr anchor="ctr">
                    <a:lnL w="12700" cap="flat" cmpd="sng" algn="ctr">
                      <a:solidFill>
                        <a:schemeClr val="tx1"/>
                      </a:solidFill>
                      <a:prstDash val="solid"/>
                      <a:round/>
                      <a:headEnd type="none" w="med" len="med"/>
                      <a:tailEnd type="none" w="med" len="med"/>
                    </a:lnL>
                    <a:solidFill>
                      <a:srgbClr val="C9E5FF"/>
                    </a:solidFill>
                  </a:tcPr>
                </a:tc>
                <a:tc>
                  <a:txBody>
                    <a:bodyPr/>
                    <a:lstStyle/>
                    <a:p>
                      <a:r>
                        <a:rPr lang="de-DE" sz="1600" dirty="0" smtClean="0"/>
                        <a:t>0.328</a:t>
                      </a:r>
                      <a:endParaRPr lang="de-DE" sz="1600" dirty="0"/>
                    </a:p>
                  </a:txBody>
                  <a:tcPr anchor="ctr">
                    <a:solidFill>
                      <a:srgbClr val="C9E5FF"/>
                    </a:solidFill>
                  </a:tcPr>
                </a:tc>
                <a:tc>
                  <a:txBody>
                    <a:bodyPr/>
                    <a:lstStyle/>
                    <a:p>
                      <a:r>
                        <a:rPr lang="de-DE" sz="1600" b="1" dirty="0" smtClean="0"/>
                        <a:t>0.360</a:t>
                      </a:r>
                      <a:endParaRPr lang="de-DE" sz="1600" b="1" dirty="0"/>
                    </a:p>
                  </a:txBody>
                  <a:tcPr anchor="ctr">
                    <a:solidFill>
                      <a:srgbClr val="C9E5FF"/>
                    </a:solidFill>
                  </a:tcPr>
                </a:tc>
                <a:extLst>
                  <a:ext uri="{0D108BD9-81ED-4DB2-BD59-A6C34878D82A}">
                    <a16:rowId xmlns:a16="http://schemas.microsoft.com/office/drawing/2014/main" val="2670947981"/>
                  </a:ext>
                </a:extLst>
              </a:tr>
              <a:tr h="148560">
                <a:tc>
                  <a:txBody>
                    <a:bodyPr/>
                    <a:lstStyle/>
                    <a:p>
                      <a:r>
                        <a:rPr lang="de-DE" sz="800" dirty="0" smtClean="0">
                          <a:solidFill>
                            <a:schemeClr val="tx1"/>
                          </a:solidFill>
                        </a:rPr>
                        <a:t>…</a:t>
                      </a:r>
                      <a:endParaRPr lang="de-DE" sz="800" dirty="0">
                        <a:solidFill>
                          <a:schemeClr val="tx1"/>
                        </a:solidFill>
                      </a:endParaRPr>
                    </a:p>
                  </a:txBody>
                  <a:tcPr anchor="ctr">
                    <a:lnR w="12700" cap="flat" cmpd="sng" algn="ctr">
                      <a:solidFill>
                        <a:schemeClr val="tx1"/>
                      </a:solidFill>
                      <a:prstDash val="solid"/>
                      <a:round/>
                      <a:headEnd type="none" w="med" len="med"/>
                      <a:tailEnd type="none" w="med" len="med"/>
                    </a:lnR>
                    <a:solidFill>
                      <a:schemeClr val="bg1"/>
                    </a:solidFill>
                  </a:tcPr>
                </a:tc>
                <a:tc>
                  <a:txBody>
                    <a:bodyPr/>
                    <a:lstStyle/>
                    <a:p>
                      <a:endParaRPr lang="de-DE" sz="800" dirty="0"/>
                    </a:p>
                  </a:txBody>
                  <a:tcPr anchor="ctr">
                    <a:lnL w="12700" cap="flat" cmpd="sng" algn="ctr">
                      <a:solidFill>
                        <a:schemeClr val="tx1"/>
                      </a:solidFill>
                      <a:prstDash val="solid"/>
                      <a:round/>
                      <a:headEnd type="none" w="med" len="med"/>
                      <a:tailEnd type="none" w="med" len="med"/>
                    </a:lnL>
                    <a:solidFill>
                      <a:schemeClr val="bg1"/>
                    </a:solidFill>
                  </a:tcPr>
                </a:tc>
                <a:tc>
                  <a:txBody>
                    <a:bodyPr/>
                    <a:lstStyle/>
                    <a:p>
                      <a:endParaRPr lang="de-DE" sz="800" dirty="0"/>
                    </a:p>
                  </a:txBody>
                  <a:tcPr anchor="ctr">
                    <a:solidFill>
                      <a:schemeClr val="bg1"/>
                    </a:solidFill>
                  </a:tcPr>
                </a:tc>
                <a:tc>
                  <a:txBody>
                    <a:bodyPr/>
                    <a:lstStyle/>
                    <a:p>
                      <a:endParaRPr lang="de-DE" sz="800" dirty="0"/>
                    </a:p>
                  </a:txBody>
                  <a:tcPr anchor="ctr">
                    <a:solidFill>
                      <a:schemeClr val="bg1"/>
                    </a:solidFill>
                  </a:tcPr>
                </a:tc>
                <a:extLst>
                  <a:ext uri="{0D108BD9-81ED-4DB2-BD59-A6C34878D82A}">
                    <a16:rowId xmlns:a16="http://schemas.microsoft.com/office/drawing/2014/main" val="1239330553"/>
                  </a:ext>
                </a:extLst>
              </a:tr>
              <a:tr h="298815">
                <a:tc>
                  <a:txBody>
                    <a:bodyPr/>
                    <a:lstStyle/>
                    <a:p>
                      <a:r>
                        <a:rPr lang="de-DE" sz="1500" dirty="0" smtClean="0">
                          <a:solidFill>
                            <a:schemeClr val="tx1"/>
                          </a:solidFill>
                        </a:rPr>
                        <a:t>10</a:t>
                      </a:r>
                      <a:endParaRPr lang="de-DE" sz="1500" dirty="0">
                        <a:solidFill>
                          <a:schemeClr val="tx1"/>
                        </a:solidFill>
                      </a:endParaRPr>
                    </a:p>
                  </a:txBody>
                  <a:tcPr anchor="ctr">
                    <a:lnR w="12700" cap="flat" cmpd="sng" algn="ctr">
                      <a:solidFill>
                        <a:schemeClr val="tx1"/>
                      </a:solidFill>
                      <a:prstDash val="solid"/>
                      <a:round/>
                      <a:headEnd type="none" w="med" len="med"/>
                      <a:tailEnd type="none" w="med" len="med"/>
                    </a:lnR>
                    <a:solidFill>
                      <a:srgbClr val="C9E5FF"/>
                    </a:solidFill>
                  </a:tcPr>
                </a:tc>
                <a:tc>
                  <a:txBody>
                    <a:bodyPr/>
                    <a:lstStyle/>
                    <a:p>
                      <a:r>
                        <a:rPr lang="de-DE" sz="1600" dirty="0" smtClean="0"/>
                        <a:t>0.602</a:t>
                      </a:r>
                      <a:endParaRPr lang="de-DE" sz="1600" dirty="0"/>
                    </a:p>
                  </a:txBody>
                  <a:tcPr anchor="ctr">
                    <a:lnL w="12700" cap="flat" cmpd="sng" algn="ctr">
                      <a:solidFill>
                        <a:schemeClr val="tx1"/>
                      </a:solidFill>
                      <a:prstDash val="solid"/>
                      <a:round/>
                      <a:headEnd type="none" w="med" len="med"/>
                      <a:tailEnd type="none" w="med" len="med"/>
                    </a:lnL>
                    <a:solidFill>
                      <a:srgbClr val="C9E5FF"/>
                    </a:solidFill>
                  </a:tcPr>
                </a:tc>
                <a:tc>
                  <a:txBody>
                    <a:bodyPr/>
                    <a:lstStyle/>
                    <a:p>
                      <a:r>
                        <a:rPr lang="de-DE" sz="1600" dirty="0" smtClean="0"/>
                        <a:t>0.153</a:t>
                      </a:r>
                      <a:endParaRPr lang="de-DE" sz="1600" dirty="0"/>
                    </a:p>
                  </a:txBody>
                  <a:tcPr anchor="ctr">
                    <a:solidFill>
                      <a:srgbClr val="C9E5FF"/>
                    </a:solidFill>
                  </a:tcPr>
                </a:tc>
                <a:tc>
                  <a:txBody>
                    <a:bodyPr/>
                    <a:lstStyle/>
                    <a:p>
                      <a:r>
                        <a:rPr lang="de-DE" sz="1600" dirty="0" smtClean="0"/>
                        <a:t>0.244</a:t>
                      </a:r>
                      <a:endParaRPr lang="de-DE" sz="1600" dirty="0"/>
                    </a:p>
                  </a:txBody>
                  <a:tcPr anchor="ctr">
                    <a:solidFill>
                      <a:srgbClr val="C9E5FF"/>
                    </a:solidFill>
                  </a:tcPr>
                </a:tc>
                <a:extLst>
                  <a:ext uri="{0D108BD9-81ED-4DB2-BD59-A6C34878D82A}">
                    <a16:rowId xmlns:a16="http://schemas.microsoft.com/office/drawing/2014/main" val="2689943659"/>
                  </a:ext>
                </a:extLst>
              </a:tr>
              <a:tr h="298815">
                <a:tc>
                  <a:txBody>
                    <a:bodyPr/>
                    <a:lstStyle/>
                    <a:p>
                      <a:r>
                        <a:rPr lang="de-DE" sz="1500" dirty="0" smtClean="0">
                          <a:solidFill>
                            <a:schemeClr val="tx1"/>
                          </a:solidFill>
                        </a:rPr>
                        <a:t>11</a:t>
                      </a:r>
                      <a:endParaRPr lang="de-DE" sz="1500" dirty="0">
                        <a:solidFill>
                          <a:schemeClr val="tx1"/>
                        </a:solidFill>
                      </a:endParaRPr>
                    </a:p>
                  </a:txBody>
                  <a:tcPr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bg1"/>
                    </a:solidFill>
                  </a:tcPr>
                </a:tc>
                <a:tc>
                  <a:txBody>
                    <a:bodyPr/>
                    <a:lstStyle/>
                    <a:p>
                      <a:r>
                        <a:rPr lang="de-DE" sz="1600" b="1" dirty="0" smtClean="0"/>
                        <a:t>0.662</a:t>
                      </a:r>
                      <a:endParaRPr lang="de-DE" sz="1600" b="1" dirty="0"/>
                    </a:p>
                  </a:txBody>
                  <a:tcPr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solidFill>
                      <a:schemeClr val="bg1"/>
                    </a:solidFill>
                  </a:tcPr>
                </a:tc>
                <a:tc>
                  <a:txBody>
                    <a:bodyPr/>
                    <a:lstStyle/>
                    <a:p>
                      <a:r>
                        <a:rPr lang="de-DE" sz="1600" dirty="0" smtClean="0"/>
                        <a:t>0.081</a:t>
                      </a:r>
                      <a:endParaRPr lang="de-DE" sz="1600" dirty="0"/>
                    </a:p>
                  </a:txBody>
                  <a:tcPr anchor="ctr">
                    <a:lnB w="12700" cap="flat" cmpd="sng" algn="ctr">
                      <a:solidFill>
                        <a:schemeClr val="tx1"/>
                      </a:solidFill>
                      <a:prstDash val="solid"/>
                      <a:round/>
                      <a:headEnd type="none" w="med" len="med"/>
                      <a:tailEnd type="none" w="med" len="med"/>
                    </a:lnB>
                    <a:solidFill>
                      <a:schemeClr val="bg1"/>
                    </a:solidFill>
                  </a:tcPr>
                </a:tc>
                <a:tc>
                  <a:txBody>
                    <a:bodyPr/>
                    <a:lstStyle/>
                    <a:p>
                      <a:r>
                        <a:rPr lang="de-DE" sz="1600" dirty="0" smtClean="0"/>
                        <a:t>0.144</a:t>
                      </a:r>
                      <a:endParaRPr lang="de-DE" sz="1600" dirty="0"/>
                    </a:p>
                  </a:txBody>
                  <a:tcPr anchor="ctr">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878059746"/>
                  </a:ext>
                </a:extLst>
              </a:tr>
            </a:tbl>
          </a:graphicData>
        </a:graphic>
      </p:graphicFrame>
      <p:sp>
        <p:nvSpPr>
          <p:cNvPr id="4" name="Textfeld 3"/>
          <p:cNvSpPr txBox="1"/>
          <p:nvPr/>
        </p:nvSpPr>
        <p:spPr>
          <a:xfrm>
            <a:off x="5541926" y="1851670"/>
            <a:ext cx="3096344" cy="2031325"/>
          </a:xfrm>
          <a:prstGeom prst="rect">
            <a:avLst/>
          </a:prstGeom>
          <a:noFill/>
        </p:spPr>
        <p:txBody>
          <a:bodyPr wrap="square" rtlCol="0">
            <a:spAutoFit/>
          </a:bodyPr>
          <a:lstStyle/>
          <a:p>
            <a:pPr lvl="0">
              <a:defRPr/>
            </a:pPr>
            <a:r>
              <a:rPr lang="de-DE" dirty="0" smtClean="0">
                <a:solidFill>
                  <a:srgbClr val="000000"/>
                </a:solidFill>
              </a:rPr>
              <a:t>Ergebnisse der Experimente </a:t>
            </a:r>
            <a:r>
              <a:rPr lang="de-DE" dirty="0">
                <a:solidFill>
                  <a:srgbClr val="000000"/>
                </a:solidFill>
              </a:rPr>
              <a:t>mit </a:t>
            </a:r>
            <a:r>
              <a:rPr lang="de-DE" dirty="0" smtClean="0">
                <a:solidFill>
                  <a:srgbClr val="000000"/>
                </a:solidFill>
              </a:rPr>
              <a:t>11 LLM als Ensemble </a:t>
            </a:r>
            <a:r>
              <a:rPr lang="de-DE" dirty="0">
                <a:solidFill>
                  <a:srgbClr val="000000"/>
                </a:solidFill>
              </a:rPr>
              <a:t>kombiniert. </a:t>
            </a:r>
            <a:r>
              <a:rPr lang="de-DE" b="1" dirty="0">
                <a:solidFill>
                  <a:srgbClr val="000000"/>
                </a:solidFill>
              </a:rPr>
              <a:t>(</a:t>
            </a:r>
            <a:r>
              <a:rPr lang="de-DE" b="1" dirty="0" smtClean="0">
                <a:solidFill>
                  <a:srgbClr val="000000"/>
                </a:solidFill>
              </a:rPr>
              <a:t>i)</a:t>
            </a:r>
            <a:r>
              <a:rPr lang="de-DE" dirty="0" smtClean="0">
                <a:solidFill>
                  <a:srgbClr val="000000"/>
                </a:solidFill>
              </a:rPr>
              <a:t> </a:t>
            </a:r>
            <a:r>
              <a:rPr lang="de-DE" dirty="0">
                <a:solidFill>
                  <a:srgbClr val="000000"/>
                </a:solidFill>
              </a:rPr>
              <a:t>gibt die Anzahl der Modelle an, die sich auf mindestens einen Vorschlag einigen</a:t>
            </a:r>
            <a:r>
              <a:rPr lang="de-DE" dirty="0" smtClean="0">
                <a:solidFill>
                  <a:srgbClr val="000000"/>
                </a:solidFill>
              </a:rPr>
              <a:t>.</a:t>
            </a:r>
            <a:endParaRPr kumimoji="0" lang="de-DE" sz="1800" b="0" i="0" u="none" strike="noStrike" kern="1200" cap="none" spc="0" normalizeH="0" baseline="0" noProof="0" dirty="0">
              <a:ln>
                <a:noFill/>
              </a:ln>
              <a:solidFill>
                <a:srgbClr val="000000"/>
              </a:solidFill>
              <a:effectLst/>
              <a:uLnTx/>
              <a:uFillTx/>
              <a:latin typeface="Verdana" pitchFamily="34" charset="0"/>
              <a:ea typeface="+mn-ea"/>
              <a:cs typeface="Arial" charset="0"/>
            </a:endParaRPr>
          </a:p>
        </p:txBody>
      </p:sp>
      <p:sp>
        <p:nvSpPr>
          <p:cNvPr id="3" name="Rechteck 2"/>
          <p:cNvSpPr/>
          <p:nvPr/>
        </p:nvSpPr>
        <p:spPr>
          <a:xfrm>
            <a:off x="5488284" y="4527084"/>
            <a:ext cx="3600400" cy="523220"/>
          </a:xfrm>
          <a:prstGeom prst="rect">
            <a:avLst/>
          </a:prstGeom>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700" b="0" i="0" u="none" strike="noStrike" kern="1200" cap="none" spc="0" normalizeH="0" baseline="30000" noProof="0" dirty="0" err="1" smtClean="0">
                <a:ln>
                  <a:noFill/>
                </a:ln>
                <a:solidFill>
                  <a:srgbClr val="000000"/>
                </a:solidFill>
                <a:effectLst/>
                <a:uLnTx/>
                <a:uFillTx/>
                <a:latin typeface="Verdana" pitchFamily="34" charset="0"/>
                <a:ea typeface="+mn-ea"/>
                <a:cs typeface="Arial" charset="0"/>
              </a:rPr>
              <a:t>1</a:t>
            </a:r>
            <a:r>
              <a:rPr kumimoji="0" lang="de-DE" sz="700" b="0" i="0" u="none" strike="noStrike" kern="1200" cap="none" spc="0" normalizeH="0" baseline="0" noProof="0" dirty="0" err="1" smtClean="0">
                <a:ln>
                  <a:noFill/>
                </a:ln>
                <a:solidFill>
                  <a:srgbClr val="000000"/>
                </a:solidFill>
                <a:effectLst/>
                <a:uLnTx/>
                <a:uFillTx/>
                <a:latin typeface="Verdana" pitchFamily="34" charset="0"/>
                <a:ea typeface="+mn-ea"/>
                <a:cs typeface="Arial" charset="0"/>
              </a:rPr>
              <a:t>Martin</a:t>
            </a:r>
            <a:r>
              <a:rPr kumimoji="0" lang="de-DE" sz="700" b="0" i="0" u="none" strike="noStrike" kern="1200" cap="none" spc="0" normalizeH="0" baseline="0" noProof="0" dirty="0" smtClean="0">
                <a:ln>
                  <a:noFill/>
                </a:ln>
                <a:solidFill>
                  <a:srgbClr val="000000"/>
                </a:solidFill>
                <a:effectLst/>
                <a:uLnTx/>
                <a:uFillTx/>
                <a:latin typeface="Verdana" pitchFamily="34" charset="0"/>
                <a:ea typeface="+mn-ea"/>
                <a:cs typeface="Arial" charset="0"/>
              </a:rPr>
              <a:t> </a:t>
            </a:r>
            <a:r>
              <a:rPr kumimoji="0" lang="de-DE" sz="700" b="0" i="0" u="none" strike="noStrike" kern="1200" cap="none" spc="0" normalizeH="0" baseline="0" noProof="0" dirty="0">
                <a:ln>
                  <a:noFill/>
                </a:ln>
                <a:solidFill>
                  <a:srgbClr val="000000"/>
                </a:solidFill>
                <a:effectLst/>
                <a:uLnTx/>
                <a:uFillTx/>
                <a:latin typeface="Verdana" pitchFamily="34" charset="0"/>
                <a:ea typeface="+mn-ea"/>
                <a:cs typeface="Arial" charset="0"/>
              </a:rPr>
              <a:t>Toepfer </a:t>
            </a:r>
            <a:r>
              <a:rPr kumimoji="0" lang="de-DE" sz="700" b="0" i="0" u="none" strike="noStrike" kern="1200" cap="none" spc="0" normalizeH="0" baseline="0" noProof="0" dirty="0" err="1">
                <a:ln>
                  <a:noFill/>
                </a:ln>
                <a:solidFill>
                  <a:srgbClr val="000000"/>
                </a:solidFill>
                <a:effectLst/>
                <a:uLnTx/>
                <a:uFillTx/>
                <a:latin typeface="Verdana" pitchFamily="34" charset="0"/>
                <a:ea typeface="+mn-ea"/>
                <a:cs typeface="Arial" charset="0"/>
              </a:rPr>
              <a:t>and</a:t>
            </a:r>
            <a:r>
              <a:rPr kumimoji="0" lang="de-DE" sz="700" b="0" i="0" u="none" strike="noStrike" kern="1200" cap="none" spc="0" normalizeH="0" baseline="0" noProof="0" dirty="0">
                <a:ln>
                  <a:noFill/>
                </a:ln>
                <a:solidFill>
                  <a:srgbClr val="000000"/>
                </a:solidFill>
                <a:effectLst/>
                <a:uLnTx/>
                <a:uFillTx/>
                <a:latin typeface="Verdana" pitchFamily="34" charset="0"/>
                <a:ea typeface="+mn-ea"/>
                <a:cs typeface="Arial" charset="0"/>
              </a:rPr>
              <a:t> Christin Seifert. 2020. </a:t>
            </a:r>
            <a:r>
              <a:rPr kumimoji="0" lang="de-DE" sz="700" b="1" i="0" u="none" strike="noStrike" kern="1200" cap="none" spc="0" normalizeH="0" baseline="0" noProof="0" dirty="0">
                <a:ln>
                  <a:noFill/>
                </a:ln>
                <a:solidFill>
                  <a:srgbClr val="000000"/>
                </a:solidFill>
                <a:effectLst/>
                <a:uLnTx/>
                <a:uFillTx/>
                <a:latin typeface="Verdana" pitchFamily="34" charset="0"/>
                <a:ea typeface="+mn-ea"/>
                <a:cs typeface="Arial" charset="0"/>
              </a:rPr>
              <a:t>Fusion </a:t>
            </a:r>
            <a:r>
              <a:rPr kumimoji="0" lang="de-DE" sz="700" b="1" i="0" u="none" strike="noStrike" kern="1200" cap="none" spc="0" normalizeH="0" baseline="0" noProof="0" dirty="0" err="1" smtClean="0">
                <a:ln>
                  <a:noFill/>
                </a:ln>
                <a:solidFill>
                  <a:srgbClr val="000000"/>
                </a:solidFill>
                <a:effectLst/>
                <a:uLnTx/>
                <a:uFillTx/>
                <a:latin typeface="Verdana" pitchFamily="34" charset="0"/>
                <a:ea typeface="+mn-ea"/>
                <a:cs typeface="Arial" charset="0"/>
              </a:rPr>
              <a:t>ar</a:t>
            </a:r>
            <a:r>
              <a:rPr kumimoji="0" lang="de-DE" sz="700" b="1" i="0" u="none" strike="noStrike" kern="1200" cap="none" spc="0" normalizeH="0" baseline="0" noProof="0" dirty="0" err="1">
                <a:ln>
                  <a:noFill/>
                </a:ln>
                <a:solidFill>
                  <a:srgbClr val="000000"/>
                </a:solidFill>
                <a:effectLst/>
                <a:uLnTx/>
                <a:uFillTx/>
                <a:latin typeface="Verdana" pitchFamily="34" charset="0"/>
                <a:ea typeface="+mn-ea"/>
                <a:cs typeface="Arial" charset="0"/>
              </a:rPr>
              <a:t>c</a:t>
            </a:r>
            <a:r>
              <a:rPr kumimoji="0" lang="de-DE" sz="700" b="1" i="0" u="none" strike="noStrike" kern="1200" cap="none" spc="0" normalizeH="0" baseline="0" noProof="0" dirty="0" err="1" smtClean="0">
                <a:ln>
                  <a:noFill/>
                </a:ln>
                <a:solidFill>
                  <a:srgbClr val="000000"/>
                </a:solidFill>
                <a:effectLst/>
                <a:uLnTx/>
                <a:uFillTx/>
                <a:latin typeface="Verdana" pitchFamily="34" charset="0"/>
                <a:ea typeface="+mn-ea"/>
                <a:cs typeface="Arial" charset="0"/>
              </a:rPr>
              <a:t>hitectures</a:t>
            </a:r>
            <a:r>
              <a:rPr kumimoji="0" lang="de-DE" sz="700" b="1" i="0" u="none" strike="noStrike" kern="1200" cap="none" spc="0" normalizeH="0" baseline="0" noProof="0" dirty="0" smtClean="0">
                <a:ln>
                  <a:noFill/>
                </a:ln>
                <a:solidFill>
                  <a:srgbClr val="000000"/>
                </a:solidFill>
                <a:effectLst/>
                <a:uLnTx/>
                <a:uFillTx/>
                <a:latin typeface="Verdana" pitchFamily="34" charset="0"/>
                <a:ea typeface="+mn-ea"/>
                <a:cs typeface="Arial" charset="0"/>
              </a:rPr>
              <a:t> </a:t>
            </a:r>
            <a:r>
              <a:rPr kumimoji="0" lang="de-DE" sz="700" b="1" i="0" u="none" strike="noStrike" kern="1200" cap="none" spc="0" normalizeH="0" baseline="0" noProof="0" dirty="0" err="1">
                <a:ln>
                  <a:noFill/>
                </a:ln>
                <a:solidFill>
                  <a:srgbClr val="000000"/>
                </a:solidFill>
                <a:effectLst/>
                <a:uLnTx/>
                <a:uFillTx/>
                <a:latin typeface="Verdana" pitchFamily="34" charset="0"/>
                <a:ea typeface="+mn-ea"/>
                <a:cs typeface="Arial" charset="0"/>
              </a:rPr>
              <a:t>for</a:t>
            </a:r>
            <a:r>
              <a:rPr kumimoji="0" lang="de-DE" sz="700" b="1" i="0" u="none" strike="noStrike" kern="1200" cap="none" spc="0" normalizeH="0" baseline="0" noProof="0" dirty="0">
                <a:ln>
                  <a:noFill/>
                </a:ln>
                <a:solidFill>
                  <a:srgbClr val="000000"/>
                </a:solidFill>
                <a:effectLst/>
                <a:uLnTx/>
                <a:uFillTx/>
                <a:latin typeface="Verdana" pitchFamily="34" charset="0"/>
                <a:ea typeface="+mn-ea"/>
                <a:cs typeface="Arial" charset="0"/>
              </a:rPr>
              <a:t> </a:t>
            </a:r>
            <a:r>
              <a:rPr kumimoji="0" lang="de-DE" sz="700" b="1" i="0" u="none" strike="noStrike" kern="1200" cap="none" spc="0" normalizeH="0" baseline="0" noProof="0" dirty="0" err="1">
                <a:ln>
                  <a:noFill/>
                </a:ln>
                <a:solidFill>
                  <a:srgbClr val="000000"/>
                </a:solidFill>
                <a:effectLst/>
                <a:uLnTx/>
                <a:uFillTx/>
                <a:latin typeface="Verdana" pitchFamily="34" charset="0"/>
                <a:ea typeface="+mn-ea"/>
                <a:cs typeface="Arial" charset="0"/>
              </a:rPr>
              <a:t>automatic</a:t>
            </a:r>
            <a:r>
              <a:rPr kumimoji="0" lang="de-DE" sz="700" b="1" i="0" u="none" strike="noStrike" kern="1200" cap="none" spc="0" normalizeH="0" baseline="0" noProof="0" dirty="0">
                <a:ln>
                  <a:noFill/>
                </a:ln>
                <a:solidFill>
                  <a:srgbClr val="000000"/>
                </a:solidFill>
                <a:effectLst/>
                <a:uLnTx/>
                <a:uFillTx/>
                <a:latin typeface="Verdana" pitchFamily="34" charset="0"/>
                <a:ea typeface="+mn-ea"/>
                <a:cs typeface="Arial" charset="0"/>
              </a:rPr>
              <a:t> </a:t>
            </a:r>
            <a:r>
              <a:rPr kumimoji="0" lang="de-DE" sz="700" b="1" i="0" u="none" strike="noStrike" kern="1200" cap="none" spc="0" normalizeH="0" baseline="0" noProof="0" dirty="0" err="1">
                <a:ln>
                  <a:noFill/>
                </a:ln>
                <a:solidFill>
                  <a:srgbClr val="000000"/>
                </a:solidFill>
                <a:effectLst/>
                <a:uLnTx/>
                <a:uFillTx/>
                <a:latin typeface="Verdana" pitchFamily="34" charset="0"/>
                <a:ea typeface="+mn-ea"/>
                <a:cs typeface="Arial" charset="0"/>
              </a:rPr>
              <a:t>subject</a:t>
            </a:r>
            <a:r>
              <a:rPr kumimoji="0" lang="de-DE" sz="700" b="1" i="0" u="none" strike="noStrike" kern="1200" cap="none" spc="0" normalizeH="0" baseline="0" noProof="0" dirty="0">
                <a:ln>
                  <a:noFill/>
                </a:ln>
                <a:solidFill>
                  <a:srgbClr val="000000"/>
                </a:solidFill>
                <a:effectLst/>
                <a:uLnTx/>
                <a:uFillTx/>
                <a:latin typeface="Verdana" pitchFamily="34" charset="0"/>
                <a:ea typeface="+mn-ea"/>
                <a:cs typeface="Arial" charset="0"/>
              </a:rPr>
              <a:t> </a:t>
            </a:r>
            <a:r>
              <a:rPr kumimoji="0" lang="de-DE" sz="700" b="1" i="0" u="none" strike="noStrike" kern="1200" cap="none" spc="0" normalizeH="0" baseline="0" noProof="0" dirty="0" err="1">
                <a:ln>
                  <a:noFill/>
                </a:ln>
                <a:solidFill>
                  <a:srgbClr val="000000"/>
                </a:solidFill>
                <a:effectLst/>
                <a:uLnTx/>
                <a:uFillTx/>
                <a:latin typeface="Verdana" pitchFamily="34" charset="0"/>
                <a:ea typeface="+mn-ea"/>
                <a:cs typeface="Arial" charset="0"/>
              </a:rPr>
              <a:t>indexing</a:t>
            </a:r>
            <a:r>
              <a:rPr kumimoji="0" lang="de-DE" sz="700" b="1" i="0" u="none" strike="noStrike" kern="1200" cap="none" spc="0" normalizeH="0" baseline="0" noProof="0" dirty="0">
                <a:ln>
                  <a:noFill/>
                </a:ln>
                <a:solidFill>
                  <a:srgbClr val="000000"/>
                </a:solidFill>
                <a:effectLst/>
                <a:uLnTx/>
                <a:uFillTx/>
                <a:latin typeface="Verdana" pitchFamily="34" charset="0"/>
                <a:ea typeface="+mn-ea"/>
                <a:cs typeface="Arial" charset="0"/>
              </a:rPr>
              <a:t> </a:t>
            </a:r>
            <a:r>
              <a:rPr kumimoji="0" lang="de-DE" sz="700" b="1" i="0" u="none" strike="noStrike" kern="1200" cap="none" spc="0" normalizeH="0" baseline="0" noProof="0" dirty="0" err="1">
                <a:ln>
                  <a:noFill/>
                </a:ln>
                <a:solidFill>
                  <a:srgbClr val="000000"/>
                </a:solidFill>
                <a:effectLst/>
                <a:uLnTx/>
                <a:uFillTx/>
                <a:latin typeface="Verdana" pitchFamily="34" charset="0"/>
                <a:ea typeface="+mn-ea"/>
                <a:cs typeface="Arial" charset="0"/>
              </a:rPr>
              <a:t>under</a:t>
            </a:r>
            <a:r>
              <a:rPr kumimoji="0" lang="de-DE" sz="700" b="1" i="0" u="none" strike="noStrike" kern="1200" cap="none" spc="0" normalizeH="0" baseline="0" noProof="0" dirty="0">
                <a:ln>
                  <a:noFill/>
                </a:ln>
                <a:solidFill>
                  <a:srgbClr val="000000"/>
                </a:solidFill>
                <a:effectLst/>
                <a:uLnTx/>
                <a:uFillTx/>
                <a:latin typeface="Verdana" pitchFamily="34" charset="0"/>
                <a:ea typeface="+mn-ea"/>
                <a:cs typeface="Arial" charset="0"/>
              </a:rPr>
              <a:t> </a:t>
            </a:r>
            <a:r>
              <a:rPr kumimoji="0" lang="de-DE" sz="700" b="1" i="0" u="none" strike="noStrike" kern="1200" cap="none" spc="0" normalizeH="0" baseline="0" noProof="0" dirty="0" err="1" smtClean="0">
                <a:ln>
                  <a:noFill/>
                </a:ln>
                <a:solidFill>
                  <a:srgbClr val="000000"/>
                </a:solidFill>
                <a:effectLst/>
                <a:uLnTx/>
                <a:uFillTx/>
                <a:latin typeface="Verdana" pitchFamily="34" charset="0"/>
                <a:ea typeface="+mn-ea"/>
                <a:cs typeface="Arial" charset="0"/>
              </a:rPr>
              <a:t>concept</a:t>
            </a:r>
            <a:r>
              <a:rPr kumimoji="0" lang="de-DE" sz="700" b="1" i="0" u="none" strike="noStrike" kern="1200" cap="none" spc="0" normalizeH="0" baseline="0" noProof="0" dirty="0" smtClean="0">
                <a:ln>
                  <a:noFill/>
                </a:ln>
                <a:solidFill>
                  <a:srgbClr val="000000"/>
                </a:solidFill>
                <a:effectLst/>
                <a:uLnTx/>
                <a:uFillTx/>
                <a:latin typeface="Verdana" pitchFamily="34" charset="0"/>
                <a:ea typeface="+mn-ea"/>
                <a:cs typeface="Arial" charset="0"/>
              </a:rPr>
              <a:t> </a:t>
            </a:r>
            <a:r>
              <a:rPr kumimoji="0" lang="de-DE" sz="700" b="1" i="0" u="none" strike="noStrike" kern="1200" cap="none" spc="0" normalizeH="0" baseline="0" noProof="0" dirty="0" err="1">
                <a:ln>
                  <a:noFill/>
                </a:ln>
                <a:solidFill>
                  <a:srgbClr val="000000"/>
                </a:solidFill>
                <a:effectLst/>
                <a:uLnTx/>
                <a:uFillTx/>
                <a:latin typeface="Verdana" pitchFamily="34" charset="0"/>
                <a:ea typeface="+mn-ea"/>
                <a:cs typeface="Arial" charset="0"/>
              </a:rPr>
              <a:t>drift</a:t>
            </a:r>
            <a:r>
              <a:rPr kumimoji="0" lang="de-DE" sz="700" b="1" i="0" u="none" strike="noStrike" kern="1200" cap="none" spc="0" normalizeH="0" baseline="0" noProof="0" dirty="0">
                <a:ln>
                  <a:noFill/>
                </a:ln>
                <a:solidFill>
                  <a:srgbClr val="000000"/>
                </a:solidFill>
                <a:effectLst/>
                <a:uLnTx/>
                <a:uFillTx/>
                <a:latin typeface="Verdana" pitchFamily="34" charset="0"/>
                <a:ea typeface="+mn-ea"/>
                <a:cs typeface="Arial" charset="0"/>
              </a:rPr>
              <a:t>: Analysis </a:t>
            </a:r>
            <a:r>
              <a:rPr kumimoji="0" lang="de-DE" sz="700" b="1" i="0" u="none" strike="noStrike" kern="1200" cap="none" spc="0" normalizeH="0" baseline="0" noProof="0" dirty="0" err="1">
                <a:ln>
                  <a:noFill/>
                </a:ln>
                <a:solidFill>
                  <a:srgbClr val="000000"/>
                </a:solidFill>
                <a:effectLst/>
                <a:uLnTx/>
                <a:uFillTx/>
                <a:latin typeface="Verdana" pitchFamily="34" charset="0"/>
                <a:ea typeface="+mn-ea"/>
                <a:cs typeface="Arial" charset="0"/>
              </a:rPr>
              <a:t>and</a:t>
            </a:r>
            <a:r>
              <a:rPr kumimoji="0" lang="de-DE" sz="700" b="1" i="0" u="none" strike="noStrike" kern="1200" cap="none" spc="0" normalizeH="0" baseline="0" noProof="0" dirty="0">
                <a:ln>
                  <a:noFill/>
                </a:ln>
                <a:solidFill>
                  <a:srgbClr val="000000"/>
                </a:solidFill>
                <a:effectLst/>
                <a:uLnTx/>
                <a:uFillTx/>
                <a:latin typeface="Verdana" pitchFamily="34" charset="0"/>
                <a:ea typeface="+mn-ea"/>
                <a:cs typeface="Arial" charset="0"/>
              </a:rPr>
              <a:t> </a:t>
            </a:r>
            <a:r>
              <a:rPr kumimoji="0" lang="de-DE" sz="700" b="1" i="0" u="none" strike="noStrike" kern="1200" cap="none" spc="0" normalizeH="0" baseline="0" noProof="0" dirty="0" err="1">
                <a:ln>
                  <a:noFill/>
                </a:ln>
                <a:solidFill>
                  <a:srgbClr val="000000"/>
                </a:solidFill>
                <a:effectLst/>
                <a:uLnTx/>
                <a:uFillTx/>
                <a:latin typeface="Verdana" pitchFamily="34" charset="0"/>
                <a:ea typeface="+mn-ea"/>
                <a:cs typeface="Arial" charset="0"/>
              </a:rPr>
              <a:t>empirical</a:t>
            </a:r>
            <a:r>
              <a:rPr kumimoji="0" lang="de-DE" sz="700" b="1" i="0" u="none" strike="noStrike" kern="1200" cap="none" spc="0" normalizeH="0" baseline="0" noProof="0" dirty="0">
                <a:ln>
                  <a:noFill/>
                </a:ln>
                <a:solidFill>
                  <a:srgbClr val="000000"/>
                </a:solidFill>
                <a:effectLst/>
                <a:uLnTx/>
                <a:uFillTx/>
                <a:latin typeface="Verdana" pitchFamily="34" charset="0"/>
                <a:ea typeface="+mn-ea"/>
                <a:cs typeface="Arial" charset="0"/>
              </a:rPr>
              <a:t> </a:t>
            </a:r>
            <a:r>
              <a:rPr kumimoji="0" lang="de-DE" sz="700" b="1" i="0" u="none" strike="noStrike" kern="1200" cap="none" spc="0" normalizeH="0" baseline="0" noProof="0" dirty="0" err="1">
                <a:ln>
                  <a:noFill/>
                </a:ln>
                <a:solidFill>
                  <a:srgbClr val="000000"/>
                </a:solidFill>
                <a:effectLst/>
                <a:uLnTx/>
                <a:uFillTx/>
                <a:latin typeface="Verdana" pitchFamily="34" charset="0"/>
                <a:ea typeface="+mn-ea"/>
                <a:cs typeface="Arial" charset="0"/>
              </a:rPr>
              <a:t>results</a:t>
            </a:r>
            <a:r>
              <a:rPr kumimoji="0" lang="de-DE" sz="700" b="1" i="0" u="none" strike="noStrike" kern="1200" cap="none" spc="0" normalizeH="0" baseline="0" noProof="0" dirty="0">
                <a:ln>
                  <a:noFill/>
                </a:ln>
                <a:solidFill>
                  <a:srgbClr val="000000"/>
                </a:solidFill>
                <a:effectLst/>
                <a:uLnTx/>
                <a:uFillTx/>
                <a:latin typeface="Verdana" pitchFamily="34" charset="0"/>
                <a:ea typeface="+mn-ea"/>
                <a:cs typeface="Arial" charset="0"/>
              </a:rPr>
              <a:t> on </a:t>
            </a:r>
            <a:r>
              <a:rPr kumimoji="0" lang="de-DE" sz="700" b="1" i="0" u="none" strike="noStrike" kern="1200" cap="none" spc="0" normalizeH="0" baseline="0" noProof="0" dirty="0" err="1">
                <a:ln>
                  <a:noFill/>
                </a:ln>
                <a:solidFill>
                  <a:srgbClr val="000000"/>
                </a:solidFill>
                <a:effectLst/>
                <a:uLnTx/>
                <a:uFillTx/>
                <a:latin typeface="Verdana" pitchFamily="34" charset="0"/>
                <a:ea typeface="+mn-ea"/>
                <a:cs typeface="Arial" charset="0"/>
              </a:rPr>
              <a:t>short</a:t>
            </a:r>
            <a:r>
              <a:rPr kumimoji="0" lang="de-DE" sz="700" b="1" i="0" u="none" strike="noStrike" kern="1200" cap="none" spc="0" normalizeH="0" baseline="0" noProof="0" dirty="0">
                <a:ln>
                  <a:noFill/>
                </a:ln>
                <a:solidFill>
                  <a:srgbClr val="000000"/>
                </a:solidFill>
                <a:effectLst/>
                <a:uLnTx/>
                <a:uFillTx/>
                <a:latin typeface="Verdana" pitchFamily="34" charset="0"/>
                <a:ea typeface="+mn-ea"/>
                <a:cs typeface="Arial" charset="0"/>
              </a:rPr>
              <a:t> </a:t>
            </a:r>
            <a:r>
              <a:rPr kumimoji="0" lang="de-DE" sz="700" b="1" i="0" u="none" strike="noStrike" kern="1200" cap="none" spc="0" normalizeH="0" baseline="0" noProof="0" dirty="0" err="1">
                <a:ln>
                  <a:noFill/>
                </a:ln>
                <a:solidFill>
                  <a:srgbClr val="000000"/>
                </a:solidFill>
                <a:effectLst/>
                <a:uLnTx/>
                <a:uFillTx/>
                <a:latin typeface="Verdana" pitchFamily="34" charset="0"/>
                <a:ea typeface="+mn-ea"/>
                <a:cs typeface="Arial" charset="0"/>
              </a:rPr>
              <a:t>texts</a:t>
            </a:r>
            <a:r>
              <a:rPr kumimoji="0" lang="de-DE" sz="700" b="0" i="0" u="none" strike="noStrike" kern="1200" cap="none" spc="0" normalizeH="0" baseline="0" noProof="0" dirty="0">
                <a:ln>
                  <a:noFill/>
                </a:ln>
                <a:solidFill>
                  <a:srgbClr val="000000"/>
                </a:solidFill>
                <a:effectLst/>
                <a:uLnTx/>
                <a:uFillTx/>
                <a:latin typeface="Verdana" pitchFamily="34" charset="0"/>
                <a:ea typeface="+mn-ea"/>
                <a:cs typeface="Arial" charset="0"/>
              </a:rPr>
              <a:t>. </a:t>
            </a:r>
            <a:r>
              <a:rPr kumimoji="0" lang="de-DE" sz="700" b="0" i="1" u="none" strike="noStrike" kern="1200" cap="none" spc="0" normalizeH="0" baseline="0" noProof="0" dirty="0">
                <a:ln>
                  <a:noFill/>
                </a:ln>
                <a:solidFill>
                  <a:srgbClr val="000000"/>
                </a:solidFill>
                <a:effectLst/>
                <a:uLnTx/>
                <a:uFillTx/>
                <a:latin typeface="Verdana" pitchFamily="34" charset="0"/>
                <a:ea typeface="+mn-ea"/>
                <a:cs typeface="Arial" charset="0"/>
              </a:rPr>
              <a:t>International Journal on Digital Libraries</a:t>
            </a:r>
            <a:r>
              <a:rPr kumimoji="0" lang="de-DE" sz="700" b="0" i="0" u="none" strike="noStrike" kern="1200" cap="none" spc="0" normalizeH="0" baseline="0" noProof="0" dirty="0">
                <a:ln>
                  <a:noFill/>
                </a:ln>
                <a:solidFill>
                  <a:srgbClr val="000000"/>
                </a:solidFill>
                <a:effectLst/>
                <a:uLnTx/>
                <a:uFillTx/>
                <a:latin typeface="Verdana" pitchFamily="34" charset="0"/>
                <a:ea typeface="+mn-ea"/>
                <a:cs typeface="Arial" charset="0"/>
              </a:rPr>
              <a:t>, 21(2):169–189.</a:t>
            </a:r>
          </a:p>
        </p:txBody>
      </p:sp>
      <p:sp>
        <p:nvSpPr>
          <p:cNvPr id="9" name="Textfeld 8"/>
          <p:cNvSpPr txBox="1"/>
          <p:nvPr/>
        </p:nvSpPr>
        <p:spPr>
          <a:xfrm>
            <a:off x="2771800" y="4481334"/>
            <a:ext cx="2470548" cy="230832"/>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900" b="0" i="0" u="none" strike="noStrike" kern="1200" cap="none" spc="0" normalizeH="0" baseline="0" noProof="0" dirty="0" smtClean="0">
                <a:ln>
                  <a:noFill/>
                </a:ln>
                <a:solidFill>
                  <a:srgbClr val="000000"/>
                </a:solidFill>
                <a:effectLst/>
                <a:uLnTx/>
                <a:uFillTx/>
                <a:latin typeface="Verdana" pitchFamily="34" charset="0"/>
                <a:ea typeface="+mn-ea"/>
                <a:cs typeface="Arial" charset="0"/>
              </a:rPr>
              <a:t>*</a:t>
            </a:r>
            <a:r>
              <a:rPr kumimoji="0" lang="de-DE" sz="900" b="0" i="0" u="none" strike="noStrike" kern="1200" cap="none" spc="0" normalizeH="0" baseline="0" noProof="0" dirty="0" err="1" smtClean="0">
                <a:ln>
                  <a:noFill/>
                </a:ln>
                <a:solidFill>
                  <a:srgbClr val="000000"/>
                </a:solidFill>
                <a:effectLst/>
                <a:uLnTx/>
                <a:uFillTx/>
                <a:latin typeface="Verdana" pitchFamily="34" charset="0"/>
                <a:ea typeface="+mn-ea"/>
                <a:cs typeface="Arial" charset="0"/>
              </a:rPr>
              <a:t>Exemplary</a:t>
            </a:r>
            <a:r>
              <a:rPr kumimoji="0" lang="de-DE" sz="900" b="0" i="0" u="none" strike="noStrike" kern="1200" cap="none" spc="0" normalizeH="0" baseline="0" noProof="0" dirty="0" smtClean="0">
                <a:ln>
                  <a:noFill/>
                </a:ln>
                <a:solidFill>
                  <a:srgbClr val="000000"/>
                </a:solidFill>
                <a:effectLst/>
                <a:uLnTx/>
                <a:uFillTx/>
                <a:latin typeface="Verdana" pitchFamily="34" charset="0"/>
                <a:ea typeface="+mn-ea"/>
                <a:cs typeface="Arial" charset="0"/>
              </a:rPr>
              <a:t> intermediate </a:t>
            </a:r>
            <a:r>
              <a:rPr kumimoji="0" lang="de-DE" sz="900" b="0" i="0" u="none" strike="noStrike" kern="1200" cap="none" spc="0" normalizeH="0" baseline="0" noProof="0" dirty="0" err="1" smtClean="0">
                <a:ln>
                  <a:noFill/>
                </a:ln>
                <a:solidFill>
                  <a:srgbClr val="000000"/>
                </a:solidFill>
                <a:effectLst/>
                <a:uLnTx/>
                <a:uFillTx/>
                <a:latin typeface="Verdana" pitchFamily="34" charset="0"/>
                <a:ea typeface="+mn-ea"/>
                <a:cs typeface="Arial" charset="0"/>
              </a:rPr>
              <a:t>results</a:t>
            </a:r>
            <a:r>
              <a:rPr kumimoji="0" lang="de-DE" sz="900" b="0" i="0" u="none" strike="noStrike" kern="1200" cap="none" spc="0" normalizeH="0" baseline="0" noProof="0" dirty="0" smtClean="0">
                <a:ln>
                  <a:noFill/>
                </a:ln>
                <a:solidFill>
                  <a:srgbClr val="000000"/>
                </a:solidFill>
                <a:effectLst/>
                <a:uLnTx/>
                <a:uFillTx/>
                <a:latin typeface="Verdana" pitchFamily="34" charset="0"/>
                <a:ea typeface="+mn-ea"/>
                <a:cs typeface="Arial" charset="0"/>
              </a:rPr>
              <a:t> 09/24</a:t>
            </a:r>
            <a:endParaRPr kumimoji="0" lang="de-DE" sz="900" b="0" i="0" u="none" strike="noStrike" kern="1200" cap="none" spc="0" normalizeH="0" baseline="0" noProof="0" dirty="0">
              <a:ln>
                <a:noFill/>
              </a:ln>
              <a:solidFill>
                <a:srgbClr val="000000"/>
              </a:solidFill>
              <a:effectLst/>
              <a:uLnTx/>
              <a:uFillTx/>
              <a:latin typeface="Verdana" pitchFamily="34" charset="0"/>
              <a:ea typeface="+mn-ea"/>
              <a:cs typeface="Arial" charset="0"/>
            </a:endParaRPr>
          </a:p>
        </p:txBody>
      </p:sp>
      <p:sp>
        <p:nvSpPr>
          <p:cNvPr id="10" name="Rectangle 4"/>
          <p:cNvSpPr>
            <a:spLocks noChangeArrowheads="1"/>
          </p:cNvSpPr>
          <p:nvPr/>
        </p:nvSpPr>
        <p:spPr bwMode="auto">
          <a:xfrm>
            <a:off x="287338" y="0"/>
            <a:ext cx="215900" cy="896400"/>
          </a:xfrm>
          <a:prstGeom prst="rect">
            <a:avLst/>
          </a:prstGeom>
          <a:solidFill>
            <a:srgbClr val="007EEF"/>
          </a:solidFill>
          <a:ln w="9525">
            <a:noFill/>
            <a:miter lim="800000"/>
            <a:headEnd/>
            <a:tailEnd/>
          </a:ln>
        </p:spPr>
        <p:txBody>
          <a:bodyPr wrap="none" lIns="0" tIns="72000" rIns="0" bIns="0" anchor="ctr" anchorCtr="1"/>
          <a:lstStyle/>
          <a:p>
            <a:pPr algn="ctr"/>
            <a:fld id="{77773A2E-9898-4617-8097-4EEFC7EC7A0E}" type="slidenum">
              <a:rPr lang="de-DE" sz="1000" b="1" smtClean="0"/>
              <a:t>18</a:t>
            </a:fld>
            <a:endParaRPr lang="de-DE" sz="1000" b="1" dirty="0"/>
          </a:p>
        </p:txBody>
      </p:sp>
    </p:spTree>
    <p:extLst>
      <p:ext uri="{BB962C8B-B14F-4D97-AF65-F5344CB8AC3E}">
        <p14:creationId xmlns:p14="http://schemas.microsoft.com/office/powerpoint/2010/main" val="20429306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feld 4"/>
          <p:cNvSpPr txBox="1"/>
          <p:nvPr/>
        </p:nvSpPr>
        <p:spPr>
          <a:xfrm>
            <a:off x="503238" y="1456204"/>
            <a:ext cx="7776864" cy="830997"/>
          </a:xfrm>
          <a:prstGeom prst="rect">
            <a:avLst/>
          </a:prstGeom>
          <a:noFill/>
        </p:spPr>
        <p:txBody>
          <a:bodyPr wrap="square" rtlCol="0">
            <a:spAutoFit/>
          </a:bodyPr>
          <a:lstStyle/>
          <a:p>
            <a:endParaRPr lang="de-DE" sz="1600" dirty="0"/>
          </a:p>
          <a:p>
            <a:endParaRPr lang="de-DE" sz="1600" dirty="0" smtClean="0"/>
          </a:p>
          <a:p>
            <a:pPr marL="285750" indent="-285750">
              <a:buFont typeface="Arial" panose="020B0604020202020204" pitchFamily="34" charset="0"/>
              <a:buChar char="•"/>
            </a:pPr>
            <a:endParaRPr lang="de-DE" sz="1600" dirty="0"/>
          </a:p>
        </p:txBody>
      </p:sp>
      <p:sp>
        <p:nvSpPr>
          <p:cNvPr id="7" name="Rectangle 4"/>
          <p:cNvSpPr>
            <a:spLocks noChangeArrowheads="1"/>
          </p:cNvSpPr>
          <p:nvPr/>
        </p:nvSpPr>
        <p:spPr bwMode="auto">
          <a:xfrm>
            <a:off x="287338" y="0"/>
            <a:ext cx="215900" cy="896400"/>
          </a:xfrm>
          <a:prstGeom prst="rect">
            <a:avLst/>
          </a:prstGeom>
          <a:solidFill>
            <a:srgbClr val="A4B900"/>
          </a:solidFill>
          <a:ln w="9525">
            <a:noFill/>
            <a:miter lim="800000"/>
            <a:headEnd/>
            <a:tailEnd/>
          </a:ln>
        </p:spPr>
        <p:txBody>
          <a:bodyPr wrap="none" lIns="0" tIns="72000" rIns="0" bIns="0" anchor="ctr" anchorCtr="1"/>
          <a:lstStyle/>
          <a:p>
            <a:pPr algn="ctr"/>
            <a:fld id="{6E989BB9-3CC7-4ADB-A5A9-6FC66B9DB0FD}" type="slidenum">
              <a:rPr lang="de-DE" sz="1000" b="1"/>
              <a:pPr algn="ctr"/>
              <a:t>19</a:t>
            </a:fld>
            <a:endParaRPr lang="de-DE" sz="1000" b="1" dirty="0"/>
          </a:p>
        </p:txBody>
      </p:sp>
      <p:sp>
        <p:nvSpPr>
          <p:cNvPr id="3" name="Textfeld 2"/>
          <p:cNvSpPr txBox="1"/>
          <p:nvPr/>
        </p:nvSpPr>
        <p:spPr>
          <a:xfrm>
            <a:off x="503238" y="1635646"/>
            <a:ext cx="7668418" cy="2062103"/>
          </a:xfrm>
          <a:prstGeom prst="rect">
            <a:avLst/>
          </a:prstGeom>
          <a:noFill/>
        </p:spPr>
        <p:txBody>
          <a:bodyPr wrap="square" rtlCol="0">
            <a:spAutoFit/>
          </a:bodyPr>
          <a:lstStyle/>
          <a:p>
            <a:pPr marL="285750" indent="-285750">
              <a:spcBef>
                <a:spcPts val="1200"/>
              </a:spcBef>
              <a:buFont typeface="Symbol" panose="05050102010706020507" pitchFamily="18" charset="2"/>
              <a:buChar char="-"/>
            </a:pPr>
            <a:r>
              <a:rPr lang="de-DE" dirty="0" smtClean="0"/>
              <a:t>Verarbeitung langer Texte: Sprachmodelle haben begrenzte Kontextlängen</a:t>
            </a:r>
          </a:p>
          <a:p>
            <a:pPr marL="285750" indent="-285750">
              <a:spcBef>
                <a:spcPts val="1200"/>
              </a:spcBef>
              <a:buFont typeface="Symbol" panose="05050102010706020507" pitchFamily="18" charset="2"/>
              <a:buChar char="-"/>
            </a:pPr>
            <a:r>
              <a:rPr lang="de-DE" dirty="0" smtClean="0"/>
              <a:t>Textqualität: die PDF-Extraktion unserer Volltexte ist für LLMs ungeeignet</a:t>
            </a:r>
          </a:p>
          <a:p>
            <a:pPr marL="285750" indent="-285750">
              <a:spcBef>
                <a:spcPts val="1200"/>
              </a:spcBef>
              <a:buFont typeface="Symbol" panose="05050102010706020507" pitchFamily="18" charset="2"/>
              <a:buChar char="-"/>
            </a:pPr>
            <a:r>
              <a:rPr lang="de-DE" dirty="0" smtClean="0"/>
              <a:t>Hardware: größere Modelle (über 70B) können nicht von uns lokal betrieben werden</a:t>
            </a:r>
            <a:endParaRPr lang="de-DE" dirty="0"/>
          </a:p>
        </p:txBody>
      </p:sp>
      <p:sp>
        <p:nvSpPr>
          <p:cNvPr id="6" name="Titel 5"/>
          <p:cNvSpPr>
            <a:spLocks noGrp="1"/>
          </p:cNvSpPr>
          <p:nvPr>
            <p:ph type="title"/>
          </p:nvPr>
        </p:nvSpPr>
        <p:spPr>
          <a:xfrm>
            <a:off x="684000" y="379525"/>
            <a:ext cx="8460000" cy="777600"/>
          </a:xfrm>
        </p:spPr>
        <p:txBody>
          <a:bodyPr/>
          <a:lstStyle/>
          <a:p>
            <a:r>
              <a:rPr lang="de-DE" sz="2800" dirty="0" smtClean="0"/>
              <a:t>Herausforderungen</a:t>
            </a:r>
            <a:br>
              <a:rPr lang="de-DE" sz="2800" dirty="0" smtClean="0"/>
            </a:br>
            <a:r>
              <a:rPr lang="de-DE" sz="2800" dirty="0" smtClean="0"/>
              <a:t>beim </a:t>
            </a:r>
            <a:r>
              <a:rPr lang="de-DE" sz="2800" dirty="0"/>
              <a:t>Umgang mit LLMs</a:t>
            </a:r>
            <a:br>
              <a:rPr lang="de-DE" sz="2800" dirty="0"/>
            </a:br>
            <a:endParaRPr lang="de-DE" dirty="0"/>
          </a:p>
        </p:txBody>
      </p:sp>
    </p:spTree>
    <p:extLst>
      <p:ext uri="{BB962C8B-B14F-4D97-AF65-F5344CB8AC3E}">
        <p14:creationId xmlns:p14="http://schemas.microsoft.com/office/powerpoint/2010/main" val="90623190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ChangeArrowheads="1"/>
          </p:cNvSpPr>
          <p:nvPr/>
        </p:nvSpPr>
        <p:spPr bwMode="auto">
          <a:xfrm>
            <a:off x="287338" y="1"/>
            <a:ext cx="215900" cy="897563"/>
          </a:xfrm>
          <a:prstGeom prst="rect">
            <a:avLst/>
          </a:prstGeom>
          <a:solidFill>
            <a:srgbClr val="A4B900"/>
          </a:solidFill>
          <a:ln w="9525">
            <a:noFill/>
            <a:miter lim="800000"/>
            <a:headEnd/>
            <a:tailEnd/>
          </a:ln>
        </p:spPr>
        <p:txBody>
          <a:bodyPr wrap="none" lIns="0" tIns="72000" rIns="0" bIns="0" anchor="ctr" anchorCtr="1"/>
          <a:lstStyle/>
          <a:p>
            <a:pPr algn="ctr"/>
            <a:fld id="{C9B14742-FF91-4173-BD01-398BF8230A4C}" type="slidenum">
              <a:rPr lang="de-DE" sz="1000" b="1"/>
              <a:pPr algn="ctr"/>
              <a:t>2</a:t>
            </a:fld>
            <a:endParaRPr lang="de-DE" sz="1000" b="1" dirty="0"/>
          </a:p>
        </p:txBody>
      </p:sp>
      <p:sp>
        <p:nvSpPr>
          <p:cNvPr id="9" name="Rectangle 6"/>
          <p:cNvSpPr>
            <a:spLocks noGrp="1" noChangeArrowheads="1"/>
          </p:cNvSpPr>
          <p:nvPr>
            <p:ph type="title"/>
          </p:nvPr>
        </p:nvSpPr>
        <p:spPr/>
        <p:txBody>
          <a:bodyPr/>
          <a:lstStyle/>
          <a:p>
            <a:r>
              <a:rPr lang="de-DE" smtClean="0"/>
              <a:t>Inhaltsverzeichnis</a:t>
            </a:r>
            <a:endParaRPr lang="de-DE" dirty="0"/>
          </a:p>
        </p:txBody>
      </p:sp>
      <p:sp>
        <p:nvSpPr>
          <p:cNvPr id="6" name="Rectangle 4"/>
          <p:cNvSpPr>
            <a:spLocks noGrp="1" noChangeArrowheads="1"/>
          </p:cNvSpPr>
          <p:nvPr>
            <p:ph idx="1"/>
          </p:nvPr>
        </p:nvSpPr>
        <p:spPr/>
        <p:txBody>
          <a:bodyPr/>
          <a:lstStyle/>
          <a:p>
            <a:r>
              <a:rPr lang="de-DE" dirty="0" smtClean="0"/>
              <a:t>Historie und Erschließungsmaschine</a:t>
            </a:r>
          </a:p>
          <a:p>
            <a:r>
              <a:rPr lang="de-DE" dirty="0" smtClean="0"/>
              <a:t>KI – Projekt</a:t>
            </a:r>
          </a:p>
          <a:p>
            <a:pPr lvl="1"/>
            <a:r>
              <a:rPr lang="de-DE" dirty="0" smtClean="0"/>
              <a:t>Projektziel</a:t>
            </a:r>
          </a:p>
          <a:p>
            <a:pPr lvl="1"/>
            <a:r>
              <a:rPr lang="de-DE" dirty="0" smtClean="0"/>
              <a:t>XMLC-Problem – Test XMLC-Verfahren</a:t>
            </a:r>
          </a:p>
          <a:p>
            <a:pPr lvl="1"/>
            <a:r>
              <a:rPr lang="de-DE" dirty="0"/>
              <a:t>Test </a:t>
            </a:r>
            <a:r>
              <a:rPr lang="de-DE" dirty="0" smtClean="0"/>
              <a:t>Open-Source-LLMs</a:t>
            </a:r>
          </a:p>
          <a:p>
            <a:pPr lvl="1"/>
            <a:r>
              <a:rPr lang="de-DE" dirty="0" smtClean="0"/>
              <a:t>Evaluation und Ausblick</a:t>
            </a:r>
            <a:endParaRPr lang="de-DE"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288000" y="1117102"/>
            <a:ext cx="8856000" cy="3652898"/>
          </a:xfrm>
        </p:spPr>
        <p:txBody>
          <a:bodyPr/>
          <a:lstStyle/>
          <a:p>
            <a:r>
              <a:rPr lang="de-DE" sz="2200" b="1" smtClean="0"/>
              <a:t>Prompt Engineering</a:t>
            </a:r>
          </a:p>
          <a:p>
            <a:pPr lvl="1"/>
            <a:r>
              <a:rPr lang="de-DE" sz="1800" b="1" smtClean="0"/>
              <a:t> </a:t>
            </a:r>
            <a:r>
              <a:rPr lang="de-DE" sz="1800" smtClean="0">
                <a:solidFill>
                  <a:srgbClr val="1D1D1D"/>
                </a:solidFill>
              </a:rPr>
              <a:t>Optimierung der Eingaben durch präzise Anweisungen oder Beispiele </a:t>
            </a:r>
          </a:p>
          <a:p>
            <a:r>
              <a:rPr lang="de-DE" sz="2200" b="1" smtClean="0"/>
              <a:t>Retrieval Augmented Generation</a:t>
            </a:r>
            <a:r>
              <a:rPr lang="de-DE" sz="2200" smtClean="0"/>
              <a:t> (RAG)</a:t>
            </a:r>
          </a:p>
          <a:p>
            <a:pPr lvl="1">
              <a:buFont typeface="Symbol" pitchFamily="2" charset="2"/>
              <a:buChar char="-"/>
            </a:pPr>
            <a:r>
              <a:rPr lang="de-DE" sz="1800" b="0" i="0" u="none" strike="noStrike" smtClean="0">
                <a:solidFill>
                  <a:srgbClr val="1D1D1D"/>
                </a:solidFill>
                <a:effectLst/>
              </a:rPr>
              <a:t>Methode:	</a:t>
            </a:r>
            <a:r>
              <a:rPr lang="de-DE" sz="1800" smtClean="0"/>
              <a:t>Integration interner oder externer Datenquellen in die 			Prompts</a:t>
            </a:r>
            <a:endParaRPr lang="de-DE" sz="1800" b="0" i="0" u="none" strike="noStrike" smtClean="0">
              <a:solidFill>
                <a:srgbClr val="1D1D1D"/>
              </a:solidFill>
              <a:effectLst/>
            </a:endParaRPr>
          </a:p>
          <a:p>
            <a:pPr lvl="1">
              <a:buFont typeface="Symbol" pitchFamily="2" charset="2"/>
              <a:buChar char="-"/>
            </a:pPr>
            <a:r>
              <a:rPr lang="de-DE" sz="1800" b="0" i="0" u="none" strike="noStrike" smtClean="0">
                <a:solidFill>
                  <a:srgbClr val="1D1D1D"/>
                </a:solidFill>
                <a:effectLst/>
              </a:rPr>
              <a:t>Ziel: 	Bereitstellung von Kontext und zusätzlichen Informationen</a:t>
            </a:r>
          </a:p>
          <a:p>
            <a:pPr lvl="1">
              <a:buFont typeface="Symbol" pitchFamily="2" charset="2"/>
              <a:buChar char="-"/>
            </a:pPr>
            <a:r>
              <a:rPr lang="de-DE" sz="1800" b="0" i="0" u="none" strike="noStrike" smtClean="0">
                <a:solidFill>
                  <a:srgbClr val="1D1D1D"/>
                </a:solidFill>
                <a:effectLst/>
              </a:rPr>
              <a:t>Vorteile:	Zugriff auf aktuelle, dynamische, spezielle o. interne 			Informationen, bessere	Beantwortung spezifischer 			Fragen, Reaktion auf aktuelle Ereignisse</a:t>
            </a:r>
          </a:p>
          <a:p>
            <a:r>
              <a:rPr lang="de-DE" sz="2200" b="1" smtClean="0"/>
              <a:t>Fine-Tuning</a:t>
            </a:r>
          </a:p>
          <a:p>
            <a:pPr lvl="1">
              <a:buFont typeface="Symbol" pitchFamily="2" charset="2"/>
              <a:buChar char="-"/>
            </a:pPr>
            <a:r>
              <a:rPr lang="de-DE" sz="1800" smtClean="0">
                <a:solidFill>
                  <a:srgbClr val="1D1D1D"/>
                </a:solidFill>
              </a:rPr>
              <a:t>Nachträgliches Training des LLM mit ausgewählten Parametern und spezialisierten Datensätzen</a:t>
            </a:r>
            <a:endParaRPr lang="de-DE" dirty="0"/>
          </a:p>
        </p:txBody>
      </p:sp>
      <p:sp>
        <p:nvSpPr>
          <p:cNvPr id="2" name="Titel 1"/>
          <p:cNvSpPr>
            <a:spLocks noGrp="1"/>
          </p:cNvSpPr>
          <p:nvPr>
            <p:ph type="title"/>
          </p:nvPr>
        </p:nvSpPr>
        <p:spPr>
          <a:xfrm>
            <a:off x="684000" y="339502"/>
            <a:ext cx="8460000" cy="777600"/>
          </a:xfrm>
        </p:spPr>
        <p:txBody>
          <a:bodyPr/>
          <a:lstStyle/>
          <a:p>
            <a:r>
              <a:rPr lang="de-DE" smtClean="0"/>
              <a:t>Optimierungsstrategien für LLMs</a:t>
            </a:r>
            <a:endParaRPr lang="de-DE" dirty="0"/>
          </a:p>
        </p:txBody>
      </p:sp>
      <p:sp>
        <p:nvSpPr>
          <p:cNvPr id="6" name="Rectangle 4"/>
          <p:cNvSpPr>
            <a:spLocks noChangeArrowheads="1"/>
          </p:cNvSpPr>
          <p:nvPr/>
        </p:nvSpPr>
        <p:spPr bwMode="auto">
          <a:xfrm>
            <a:off x="288000" y="1"/>
            <a:ext cx="215900" cy="897564"/>
          </a:xfrm>
          <a:prstGeom prst="rect">
            <a:avLst/>
          </a:prstGeom>
          <a:solidFill>
            <a:srgbClr val="0046C4"/>
          </a:solidFill>
          <a:ln w="9525">
            <a:noFill/>
            <a:miter lim="800000"/>
            <a:headEnd/>
            <a:tailEnd/>
          </a:ln>
        </p:spPr>
        <p:txBody>
          <a:bodyPr wrap="none" lIns="0" tIns="72000" rIns="0" bIns="0" anchor="ctr" anchorCtr="1"/>
          <a:lstStyle/>
          <a:p>
            <a:pPr algn="ctr"/>
            <a:fld id="{EBFEB206-4A3F-4696-935B-82AB82FC11DA}" type="slidenum">
              <a:rPr lang="de-DE" sz="1000" b="1"/>
              <a:pPr algn="ctr"/>
              <a:t>20</a:t>
            </a:fld>
            <a:endParaRPr lang="de-DE" sz="1000" b="1" dirty="0"/>
          </a:p>
        </p:txBody>
      </p:sp>
    </p:spTree>
    <p:extLst>
      <p:ext uri="{BB962C8B-B14F-4D97-AF65-F5344CB8AC3E}">
        <p14:creationId xmlns:p14="http://schemas.microsoft.com/office/powerpoint/2010/main" val="133459342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683568" y="441103"/>
            <a:ext cx="8460432" cy="777600"/>
          </a:xfrm>
        </p:spPr>
        <p:txBody>
          <a:bodyPr/>
          <a:lstStyle/>
          <a:p>
            <a:r>
              <a:rPr lang="de-DE" dirty="0" smtClean="0"/>
              <a:t>Vergleich verschiedener Verfahren*</a:t>
            </a:r>
            <a:endParaRPr lang="de-DE" dirty="0"/>
          </a:p>
        </p:txBody>
      </p:sp>
      <p:sp>
        <p:nvSpPr>
          <p:cNvPr id="5" name="Inhaltsplatzhalter 4"/>
          <p:cNvSpPr>
            <a:spLocks noGrp="1"/>
          </p:cNvSpPr>
          <p:nvPr>
            <p:ph idx="1"/>
          </p:nvPr>
        </p:nvSpPr>
        <p:spPr>
          <a:xfrm>
            <a:off x="503238" y="1658085"/>
            <a:ext cx="4155863" cy="2563416"/>
          </a:xfrm>
        </p:spPr>
        <p:txBody>
          <a:bodyPr/>
          <a:lstStyle/>
          <a:p>
            <a:pPr marL="0" indent="0">
              <a:buNone/>
            </a:pPr>
            <a:r>
              <a:rPr lang="de-DE" dirty="0" err="1"/>
              <a:t>Venn</a:t>
            </a:r>
            <a:r>
              <a:rPr lang="de-DE" dirty="0"/>
              <a:t>-Diagramm für die </a:t>
            </a:r>
            <a:r>
              <a:rPr lang="de-DE" dirty="0" smtClean="0"/>
              <a:t>Label-Vorschläge </a:t>
            </a:r>
            <a:r>
              <a:rPr lang="de-DE" dirty="0"/>
              <a:t>von </a:t>
            </a:r>
            <a:r>
              <a:rPr lang="de-DE" dirty="0" err="1"/>
              <a:t>Omikuji</a:t>
            </a:r>
            <a:r>
              <a:rPr lang="de-DE" dirty="0"/>
              <a:t>, MLLM und dem besten </a:t>
            </a:r>
            <a:r>
              <a:rPr lang="de-DE" dirty="0" smtClean="0"/>
              <a:t>Open-Source-LLM-Experiment </a:t>
            </a:r>
            <a:r>
              <a:rPr lang="de-DE" dirty="0" err="1" smtClean="0"/>
              <a:t>singlellm</a:t>
            </a:r>
            <a:r>
              <a:rPr lang="de-DE" dirty="0" smtClean="0"/>
              <a:t> </a:t>
            </a:r>
            <a:r>
              <a:rPr lang="de-DE" dirty="0"/>
              <a:t>für </a:t>
            </a:r>
            <a:r>
              <a:rPr lang="de-DE" dirty="0" smtClean="0"/>
              <a:t>Titeldaten</a:t>
            </a:r>
            <a:endParaRPr lang="de-DE" dirty="0"/>
          </a:p>
        </p:txBody>
      </p:sp>
      <p:sp>
        <p:nvSpPr>
          <p:cNvPr id="7" name="Textfeld 6"/>
          <p:cNvSpPr txBox="1"/>
          <p:nvPr/>
        </p:nvSpPr>
        <p:spPr>
          <a:xfrm>
            <a:off x="6516216" y="4896726"/>
            <a:ext cx="2470548" cy="230832"/>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900" b="0" i="0" u="none" strike="noStrike" kern="1200" cap="none" spc="0" normalizeH="0" baseline="0" noProof="0" dirty="0" smtClean="0">
                <a:ln>
                  <a:noFill/>
                </a:ln>
                <a:solidFill>
                  <a:srgbClr val="000000"/>
                </a:solidFill>
                <a:effectLst/>
                <a:uLnTx/>
                <a:uFillTx/>
                <a:latin typeface="Verdana" pitchFamily="34" charset="0"/>
                <a:ea typeface="+mn-ea"/>
                <a:cs typeface="Arial" charset="0"/>
              </a:rPr>
              <a:t>*</a:t>
            </a:r>
            <a:r>
              <a:rPr kumimoji="0" lang="de-DE" sz="900" b="0" i="0" u="none" strike="noStrike" kern="1200" cap="none" spc="0" normalizeH="0" baseline="0" noProof="0" dirty="0" err="1" smtClean="0">
                <a:ln>
                  <a:noFill/>
                </a:ln>
                <a:solidFill>
                  <a:srgbClr val="000000"/>
                </a:solidFill>
                <a:effectLst/>
                <a:uLnTx/>
                <a:uFillTx/>
                <a:latin typeface="Verdana" pitchFamily="34" charset="0"/>
                <a:ea typeface="+mn-ea"/>
                <a:cs typeface="Arial" charset="0"/>
              </a:rPr>
              <a:t>Exemplary</a:t>
            </a:r>
            <a:r>
              <a:rPr kumimoji="0" lang="de-DE" sz="900" b="0" i="0" u="none" strike="noStrike" kern="1200" cap="none" spc="0" normalizeH="0" baseline="0" noProof="0" dirty="0" smtClean="0">
                <a:ln>
                  <a:noFill/>
                </a:ln>
                <a:solidFill>
                  <a:srgbClr val="000000"/>
                </a:solidFill>
                <a:effectLst/>
                <a:uLnTx/>
                <a:uFillTx/>
                <a:latin typeface="Verdana" pitchFamily="34" charset="0"/>
                <a:ea typeface="+mn-ea"/>
                <a:cs typeface="Arial" charset="0"/>
              </a:rPr>
              <a:t> intermediate </a:t>
            </a:r>
            <a:r>
              <a:rPr kumimoji="0" lang="de-DE" sz="900" b="0" i="0" u="none" strike="noStrike" kern="1200" cap="none" spc="0" normalizeH="0" baseline="0" noProof="0" dirty="0" err="1" smtClean="0">
                <a:ln>
                  <a:noFill/>
                </a:ln>
                <a:solidFill>
                  <a:srgbClr val="000000"/>
                </a:solidFill>
                <a:effectLst/>
                <a:uLnTx/>
                <a:uFillTx/>
                <a:latin typeface="Verdana" pitchFamily="34" charset="0"/>
                <a:ea typeface="+mn-ea"/>
                <a:cs typeface="Arial" charset="0"/>
              </a:rPr>
              <a:t>results</a:t>
            </a:r>
            <a:r>
              <a:rPr kumimoji="0" lang="de-DE" sz="900" b="0" i="0" u="none" strike="noStrike" kern="1200" cap="none" spc="0" normalizeH="0" baseline="0" noProof="0" dirty="0" smtClean="0">
                <a:ln>
                  <a:noFill/>
                </a:ln>
                <a:solidFill>
                  <a:srgbClr val="000000"/>
                </a:solidFill>
                <a:effectLst/>
                <a:uLnTx/>
                <a:uFillTx/>
                <a:latin typeface="Verdana" pitchFamily="34" charset="0"/>
                <a:ea typeface="+mn-ea"/>
                <a:cs typeface="Arial" charset="0"/>
              </a:rPr>
              <a:t> 09/24</a:t>
            </a:r>
            <a:endParaRPr kumimoji="0" lang="de-DE" sz="900" b="0" i="0" u="none" strike="noStrike" kern="1200" cap="none" spc="0" normalizeH="0" baseline="0" noProof="0" dirty="0">
              <a:ln>
                <a:noFill/>
              </a:ln>
              <a:solidFill>
                <a:srgbClr val="000000"/>
              </a:solidFill>
              <a:effectLst/>
              <a:uLnTx/>
              <a:uFillTx/>
              <a:latin typeface="Verdana" pitchFamily="34" charset="0"/>
              <a:ea typeface="+mn-ea"/>
              <a:cs typeface="Arial" charset="0"/>
            </a:endParaRPr>
          </a:p>
        </p:txBody>
      </p:sp>
      <p:pic>
        <p:nvPicPr>
          <p:cNvPr id="2" name="Grafik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59101" y="896400"/>
            <a:ext cx="4343737" cy="4343737"/>
          </a:xfrm>
          <a:prstGeom prst="rect">
            <a:avLst/>
          </a:prstGeom>
        </p:spPr>
      </p:pic>
      <p:sp>
        <p:nvSpPr>
          <p:cNvPr id="8" name="Rectangle 4"/>
          <p:cNvSpPr>
            <a:spLocks noChangeArrowheads="1"/>
          </p:cNvSpPr>
          <p:nvPr/>
        </p:nvSpPr>
        <p:spPr bwMode="auto">
          <a:xfrm>
            <a:off x="287338" y="0"/>
            <a:ext cx="215900" cy="896400"/>
          </a:xfrm>
          <a:prstGeom prst="rect">
            <a:avLst/>
          </a:prstGeom>
          <a:solidFill>
            <a:srgbClr val="FB8630"/>
          </a:solidFill>
          <a:ln w="9525">
            <a:noFill/>
            <a:miter lim="800000"/>
            <a:headEnd/>
            <a:tailEnd/>
          </a:ln>
        </p:spPr>
        <p:txBody>
          <a:bodyPr wrap="none" lIns="0" tIns="72000" rIns="0" bIns="0" anchor="ctr" anchorCtr="1"/>
          <a:lstStyle/>
          <a:p>
            <a:pPr algn="ctr"/>
            <a:fld id="{69496A81-E6E3-4C47-8CAB-8430544E309D}" type="slidenum">
              <a:rPr lang="de-DE" sz="1000" b="1" smtClean="0"/>
              <a:t>21</a:t>
            </a:fld>
            <a:endParaRPr lang="de-DE" sz="1000" b="1" dirty="0"/>
          </a:p>
        </p:txBody>
      </p:sp>
    </p:spTree>
    <p:extLst>
      <p:ext uri="{BB962C8B-B14F-4D97-AF65-F5344CB8AC3E}">
        <p14:creationId xmlns:p14="http://schemas.microsoft.com/office/powerpoint/2010/main" val="287052269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827088" y="930054"/>
            <a:ext cx="7593012" cy="777600"/>
          </a:xfrm>
        </p:spPr>
        <p:txBody>
          <a:bodyPr/>
          <a:lstStyle/>
          <a:p>
            <a:r>
              <a:rPr lang="de-DE" dirty="0"/>
              <a:t>Vergleich verschiedener Verfahren*</a:t>
            </a:r>
          </a:p>
        </p:txBody>
      </p:sp>
      <p:sp>
        <p:nvSpPr>
          <p:cNvPr id="7" name="Textfeld 6"/>
          <p:cNvSpPr txBox="1"/>
          <p:nvPr/>
        </p:nvSpPr>
        <p:spPr>
          <a:xfrm>
            <a:off x="6516216" y="4896726"/>
            <a:ext cx="2470548" cy="230832"/>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900" b="0" i="0" u="none" strike="noStrike" kern="1200" cap="none" spc="0" normalizeH="0" baseline="0" noProof="0" dirty="0" smtClean="0">
                <a:ln>
                  <a:noFill/>
                </a:ln>
                <a:solidFill>
                  <a:srgbClr val="000000"/>
                </a:solidFill>
                <a:effectLst/>
                <a:uLnTx/>
                <a:uFillTx/>
                <a:latin typeface="Verdana" pitchFamily="34" charset="0"/>
                <a:ea typeface="+mn-ea"/>
                <a:cs typeface="Arial" charset="0"/>
              </a:rPr>
              <a:t>*</a:t>
            </a:r>
            <a:r>
              <a:rPr kumimoji="0" lang="de-DE" sz="900" b="0" i="0" u="none" strike="noStrike" kern="1200" cap="none" spc="0" normalizeH="0" baseline="0" noProof="0" dirty="0" err="1" smtClean="0">
                <a:ln>
                  <a:noFill/>
                </a:ln>
                <a:solidFill>
                  <a:srgbClr val="000000"/>
                </a:solidFill>
                <a:effectLst/>
                <a:uLnTx/>
                <a:uFillTx/>
                <a:latin typeface="Verdana" pitchFamily="34" charset="0"/>
                <a:ea typeface="+mn-ea"/>
                <a:cs typeface="Arial" charset="0"/>
              </a:rPr>
              <a:t>Exemplary</a:t>
            </a:r>
            <a:r>
              <a:rPr kumimoji="0" lang="de-DE" sz="900" b="0" i="0" u="none" strike="noStrike" kern="1200" cap="none" spc="0" normalizeH="0" baseline="0" noProof="0" dirty="0" smtClean="0">
                <a:ln>
                  <a:noFill/>
                </a:ln>
                <a:solidFill>
                  <a:srgbClr val="000000"/>
                </a:solidFill>
                <a:effectLst/>
                <a:uLnTx/>
                <a:uFillTx/>
                <a:latin typeface="Verdana" pitchFamily="34" charset="0"/>
                <a:ea typeface="+mn-ea"/>
                <a:cs typeface="Arial" charset="0"/>
              </a:rPr>
              <a:t> intermediate </a:t>
            </a:r>
            <a:r>
              <a:rPr kumimoji="0" lang="de-DE" sz="900" b="0" i="0" u="none" strike="noStrike" kern="1200" cap="none" spc="0" normalizeH="0" baseline="0" noProof="0" dirty="0" err="1" smtClean="0">
                <a:ln>
                  <a:noFill/>
                </a:ln>
                <a:solidFill>
                  <a:srgbClr val="000000"/>
                </a:solidFill>
                <a:effectLst/>
                <a:uLnTx/>
                <a:uFillTx/>
                <a:latin typeface="Verdana" pitchFamily="34" charset="0"/>
                <a:ea typeface="+mn-ea"/>
                <a:cs typeface="Arial" charset="0"/>
              </a:rPr>
              <a:t>results</a:t>
            </a:r>
            <a:r>
              <a:rPr kumimoji="0" lang="de-DE" sz="900" b="0" i="0" u="none" strike="noStrike" kern="1200" cap="none" spc="0" normalizeH="0" baseline="0" noProof="0" dirty="0" smtClean="0">
                <a:ln>
                  <a:noFill/>
                </a:ln>
                <a:solidFill>
                  <a:srgbClr val="000000"/>
                </a:solidFill>
                <a:effectLst/>
                <a:uLnTx/>
                <a:uFillTx/>
                <a:latin typeface="Verdana" pitchFamily="34" charset="0"/>
                <a:ea typeface="+mn-ea"/>
                <a:cs typeface="Arial" charset="0"/>
              </a:rPr>
              <a:t> 09/24</a:t>
            </a:r>
            <a:endParaRPr kumimoji="0" lang="de-DE" sz="900" b="0" i="0" u="none" strike="noStrike" kern="1200" cap="none" spc="0" normalizeH="0" baseline="0" noProof="0" dirty="0">
              <a:ln>
                <a:noFill/>
              </a:ln>
              <a:solidFill>
                <a:srgbClr val="000000"/>
              </a:solidFill>
              <a:effectLst/>
              <a:uLnTx/>
              <a:uFillTx/>
              <a:latin typeface="Verdana" pitchFamily="34" charset="0"/>
              <a:ea typeface="+mn-ea"/>
              <a:cs typeface="Arial" charset="0"/>
            </a:endParaRPr>
          </a:p>
        </p:txBody>
      </p:sp>
      <p:pic>
        <p:nvPicPr>
          <p:cNvPr id="2" name="Grafik 1"/>
          <p:cNvPicPr>
            <a:picLocks noChangeAspect="1"/>
          </p:cNvPicPr>
          <p:nvPr/>
        </p:nvPicPr>
        <p:blipFill rotWithShape="1">
          <a:blip r:embed="rId3" cstate="print">
            <a:extLst>
              <a:ext uri="{28A0092B-C50C-407E-A947-70E740481C1C}">
                <a14:useLocalDpi xmlns:a14="http://schemas.microsoft.com/office/drawing/2010/main" val="0"/>
              </a:ext>
            </a:extLst>
          </a:blip>
          <a:srcRect r="11381" b="26244"/>
          <a:stretch/>
        </p:blipFill>
        <p:spPr>
          <a:xfrm>
            <a:off x="558503" y="1261118"/>
            <a:ext cx="7613897" cy="2534768"/>
          </a:xfrm>
          <a:prstGeom prst="rect">
            <a:avLst/>
          </a:prstGeom>
        </p:spPr>
      </p:pic>
      <p:sp>
        <p:nvSpPr>
          <p:cNvPr id="3" name="Pfeil nach rechts 2"/>
          <p:cNvSpPr/>
          <p:nvPr/>
        </p:nvSpPr>
        <p:spPr>
          <a:xfrm>
            <a:off x="1115616" y="3996166"/>
            <a:ext cx="6696744" cy="807832"/>
          </a:xfrm>
          <a:prstGeom prst="rightArrow">
            <a:avLst/>
          </a:prstGeom>
          <a:noFill/>
          <a:ln w="19050" cap="flat" cmpd="sng" algn="ctr">
            <a:solidFill>
              <a:schemeClr val="accent6"/>
            </a:solidFill>
            <a:prstDash val="solid"/>
            <a:round/>
            <a:headEnd type="none" w="med" len="med"/>
            <a:tailEnd type="none" w="med" len="med"/>
          </a:ln>
        </p:spPr>
        <p:style>
          <a:lnRef idx="0">
            <a:scrgbClr r="0" g="0" b="0"/>
          </a:lnRef>
          <a:fillRef idx="0">
            <a:scrgbClr r="0" g="0" b="0"/>
          </a:fillRef>
          <a:effectRef idx="0">
            <a:scrgbClr r="0" g="0" b="0"/>
          </a:effectRef>
          <a:fontRef idx="minor">
            <a:schemeClr val="accent6"/>
          </a:fontRef>
        </p:style>
        <p:txBody>
          <a:bodyPr rtlCol="0" anchor="ctr"/>
          <a:lstStyle/>
          <a:p>
            <a:pPr algn="ctr"/>
            <a:endParaRPr lang="de-DE" dirty="0" smtClean="0"/>
          </a:p>
          <a:p>
            <a:pPr algn="ctr"/>
            <a:r>
              <a:rPr lang="de-DE" dirty="0" smtClean="0"/>
              <a:t>Anzahl </a:t>
            </a:r>
            <a:r>
              <a:rPr lang="de-DE" dirty="0"/>
              <a:t>Trainingsdaten </a:t>
            </a:r>
            <a:r>
              <a:rPr lang="de-DE" dirty="0" smtClean="0"/>
              <a:t>pro Label </a:t>
            </a:r>
            <a:endParaRPr lang="de-DE" dirty="0"/>
          </a:p>
          <a:p>
            <a:pPr algn="ctr"/>
            <a:endParaRPr lang="de-DE" dirty="0"/>
          </a:p>
        </p:txBody>
      </p:sp>
      <p:sp>
        <p:nvSpPr>
          <p:cNvPr id="4" name="Textfeld 3"/>
          <p:cNvSpPr txBox="1"/>
          <p:nvPr/>
        </p:nvSpPr>
        <p:spPr>
          <a:xfrm>
            <a:off x="2033399" y="3795886"/>
            <a:ext cx="681597" cy="369332"/>
          </a:xfrm>
          <a:prstGeom prst="rect">
            <a:avLst/>
          </a:prstGeom>
          <a:noFill/>
        </p:spPr>
        <p:txBody>
          <a:bodyPr wrap="none" rtlCol="0">
            <a:spAutoFit/>
          </a:bodyPr>
          <a:lstStyle/>
          <a:p>
            <a:r>
              <a:rPr lang="de-DE" dirty="0" smtClean="0">
                <a:solidFill>
                  <a:schemeClr val="accent6"/>
                </a:solidFill>
              </a:rPr>
              <a:t>]10</a:t>
            </a:r>
            <a:r>
              <a:rPr lang="de-DE" baseline="30000" dirty="0" smtClean="0">
                <a:solidFill>
                  <a:schemeClr val="accent6"/>
                </a:solidFill>
              </a:rPr>
              <a:t>0</a:t>
            </a:r>
            <a:endParaRPr lang="de-DE" dirty="0">
              <a:solidFill>
                <a:schemeClr val="accent6"/>
              </a:solidFill>
            </a:endParaRPr>
          </a:p>
        </p:txBody>
      </p:sp>
      <p:sp>
        <p:nvSpPr>
          <p:cNvPr id="9" name="Textfeld 8"/>
          <p:cNvSpPr txBox="1"/>
          <p:nvPr/>
        </p:nvSpPr>
        <p:spPr>
          <a:xfrm>
            <a:off x="3092266" y="3795886"/>
            <a:ext cx="681597" cy="369332"/>
          </a:xfrm>
          <a:prstGeom prst="rect">
            <a:avLst/>
          </a:prstGeom>
          <a:noFill/>
        </p:spPr>
        <p:txBody>
          <a:bodyPr wrap="none" rtlCol="0">
            <a:spAutoFit/>
          </a:bodyPr>
          <a:lstStyle/>
          <a:p>
            <a:r>
              <a:rPr lang="de-DE" dirty="0" smtClean="0">
                <a:solidFill>
                  <a:schemeClr val="accent6"/>
                </a:solidFill>
              </a:rPr>
              <a:t>]10</a:t>
            </a:r>
            <a:r>
              <a:rPr lang="de-DE" baseline="30000" dirty="0" smtClean="0">
                <a:solidFill>
                  <a:schemeClr val="accent6"/>
                </a:solidFill>
              </a:rPr>
              <a:t>1</a:t>
            </a:r>
            <a:endParaRPr lang="de-DE" dirty="0">
              <a:solidFill>
                <a:schemeClr val="accent6"/>
              </a:solidFill>
            </a:endParaRPr>
          </a:p>
        </p:txBody>
      </p:sp>
      <p:sp>
        <p:nvSpPr>
          <p:cNvPr id="11" name="Textfeld 10"/>
          <p:cNvSpPr txBox="1"/>
          <p:nvPr/>
        </p:nvSpPr>
        <p:spPr>
          <a:xfrm>
            <a:off x="4217414" y="3784128"/>
            <a:ext cx="681597" cy="369332"/>
          </a:xfrm>
          <a:prstGeom prst="rect">
            <a:avLst/>
          </a:prstGeom>
          <a:noFill/>
        </p:spPr>
        <p:txBody>
          <a:bodyPr wrap="square" rtlCol="0">
            <a:spAutoFit/>
          </a:bodyPr>
          <a:lstStyle/>
          <a:p>
            <a:r>
              <a:rPr lang="de-DE" dirty="0" smtClean="0">
                <a:solidFill>
                  <a:schemeClr val="accent6"/>
                </a:solidFill>
              </a:rPr>
              <a:t>]10</a:t>
            </a:r>
            <a:r>
              <a:rPr lang="de-DE" baseline="30000" dirty="0" smtClean="0">
                <a:solidFill>
                  <a:schemeClr val="accent6"/>
                </a:solidFill>
              </a:rPr>
              <a:t>2</a:t>
            </a:r>
            <a:endParaRPr lang="de-DE" dirty="0">
              <a:solidFill>
                <a:schemeClr val="accent6"/>
              </a:solidFill>
            </a:endParaRPr>
          </a:p>
        </p:txBody>
      </p:sp>
      <p:sp>
        <p:nvSpPr>
          <p:cNvPr id="12" name="Textfeld 11"/>
          <p:cNvSpPr txBox="1"/>
          <p:nvPr/>
        </p:nvSpPr>
        <p:spPr>
          <a:xfrm>
            <a:off x="5391252" y="3779977"/>
            <a:ext cx="681597" cy="369332"/>
          </a:xfrm>
          <a:prstGeom prst="rect">
            <a:avLst/>
          </a:prstGeom>
          <a:noFill/>
        </p:spPr>
        <p:txBody>
          <a:bodyPr wrap="none" rtlCol="0">
            <a:spAutoFit/>
          </a:bodyPr>
          <a:lstStyle/>
          <a:p>
            <a:r>
              <a:rPr lang="de-DE" dirty="0" smtClean="0">
                <a:solidFill>
                  <a:schemeClr val="accent6"/>
                </a:solidFill>
              </a:rPr>
              <a:t>]10</a:t>
            </a:r>
            <a:r>
              <a:rPr lang="de-DE" baseline="30000" dirty="0" smtClean="0">
                <a:solidFill>
                  <a:schemeClr val="accent6"/>
                </a:solidFill>
              </a:rPr>
              <a:t>3</a:t>
            </a:r>
            <a:endParaRPr lang="de-DE" dirty="0">
              <a:solidFill>
                <a:schemeClr val="accent6"/>
              </a:solidFill>
            </a:endParaRPr>
          </a:p>
        </p:txBody>
      </p:sp>
      <p:sp>
        <p:nvSpPr>
          <p:cNvPr id="13" name="Textfeld 12"/>
          <p:cNvSpPr txBox="1"/>
          <p:nvPr/>
        </p:nvSpPr>
        <p:spPr>
          <a:xfrm>
            <a:off x="6576721" y="3779977"/>
            <a:ext cx="681597" cy="369332"/>
          </a:xfrm>
          <a:prstGeom prst="rect">
            <a:avLst/>
          </a:prstGeom>
          <a:noFill/>
        </p:spPr>
        <p:txBody>
          <a:bodyPr wrap="none" rtlCol="0">
            <a:spAutoFit/>
          </a:bodyPr>
          <a:lstStyle/>
          <a:p>
            <a:r>
              <a:rPr lang="de-DE" dirty="0" smtClean="0">
                <a:solidFill>
                  <a:schemeClr val="accent6"/>
                </a:solidFill>
              </a:rPr>
              <a:t>]10</a:t>
            </a:r>
            <a:r>
              <a:rPr lang="de-DE" baseline="30000" dirty="0" smtClean="0">
                <a:solidFill>
                  <a:schemeClr val="accent6"/>
                </a:solidFill>
              </a:rPr>
              <a:t>4</a:t>
            </a:r>
            <a:endParaRPr lang="de-DE" dirty="0">
              <a:solidFill>
                <a:schemeClr val="accent6"/>
              </a:solidFill>
            </a:endParaRPr>
          </a:p>
        </p:txBody>
      </p:sp>
      <p:pic>
        <p:nvPicPr>
          <p:cNvPr id="14" name="Grafik 13"/>
          <p:cNvPicPr>
            <a:picLocks noChangeAspect="1"/>
          </p:cNvPicPr>
          <p:nvPr/>
        </p:nvPicPr>
        <p:blipFill rotWithShape="1">
          <a:blip r:embed="rId3" cstate="print">
            <a:extLst>
              <a:ext uri="{28A0092B-C50C-407E-A947-70E740481C1C}">
                <a14:useLocalDpi xmlns:a14="http://schemas.microsoft.com/office/drawing/2010/main" val="0"/>
              </a:ext>
            </a:extLst>
          </a:blip>
          <a:srcRect l="89457" t="27660" r="486" b="47197"/>
          <a:stretch/>
        </p:blipFill>
        <p:spPr>
          <a:xfrm>
            <a:off x="8093039" y="2181918"/>
            <a:ext cx="1037088" cy="1037088"/>
          </a:xfrm>
          <a:prstGeom prst="rect">
            <a:avLst/>
          </a:prstGeom>
        </p:spPr>
      </p:pic>
      <p:sp>
        <p:nvSpPr>
          <p:cNvPr id="15" name="Rectangle 4"/>
          <p:cNvSpPr>
            <a:spLocks noChangeArrowheads="1"/>
          </p:cNvSpPr>
          <p:nvPr/>
        </p:nvSpPr>
        <p:spPr bwMode="auto">
          <a:xfrm>
            <a:off x="287338" y="0"/>
            <a:ext cx="215900" cy="896400"/>
          </a:xfrm>
          <a:prstGeom prst="rect">
            <a:avLst/>
          </a:prstGeom>
          <a:solidFill>
            <a:srgbClr val="004896"/>
          </a:solidFill>
          <a:ln w="9525">
            <a:noFill/>
            <a:miter lim="800000"/>
            <a:headEnd/>
            <a:tailEnd/>
          </a:ln>
        </p:spPr>
        <p:txBody>
          <a:bodyPr wrap="none" lIns="0" tIns="72000" rIns="0" bIns="0" anchor="ctr" anchorCtr="1"/>
          <a:lstStyle/>
          <a:p>
            <a:pPr algn="ctr"/>
            <a:fld id="{691B5FE6-94AD-4A6C-92E9-FE02EE5DA972}" type="slidenum">
              <a:rPr lang="de-DE" sz="1000" b="1" smtClean="0"/>
              <a:t>22</a:t>
            </a:fld>
            <a:endParaRPr lang="de-DE" sz="1000" b="1" dirty="0"/>
          </a:p>
        </p:txBody>
      </p:sp>
    </p:spTree>
    <p:extLst>
      <p:ext uri="{BB962C8B-B14F-4D97-AF65-F5344CB8AC3E}">
        <p14:creationId xmlns:p14="http://schemas.microsoft.com/office/powerpoint/2010/main" val="198073347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4"/>
          <p:cNvSpPr>
            <a:spLocks noChangeArrowheads="1"/>
          </p:cNvSpPr>
          <p:nvPr/>
        </p:nvSpPr>
        <p:spPr bwMode="auto">
          <a:xfrm>
            <a:off x="287338" y="1"/>
            <a:ext cx="215900" cy="897563"/>
          </a:xfrm>
          <a:prstGeom prst="rect">
            <a:avLst/>
          </a:prstGeom>
          <a:solidFill>
            <a:srgbClr val="FFC920"/>
          </a:solidFill>
          <a:ln w="9525">
            <a:noFill/>
            <a:miter lim="800000"/>
            <a:headEnd/>
            <a:tailEnd/>
          </a:ln>
        </p:spPr>
        <p:txBody>
          <a:bodyPr wrap="none" lIns="0" tIns="72000" rIns="0" bIns="0" anchor="ctr" anchorCtr="1"/>
          <a:lstStyle/>
          <a:p>
            <a:pPr algn="ctr"/>
            <a:fld id="{409DEF66-784C-4ABA-A954-EA29E77B5B61}" type="slidenum">
              <a:rPr lang="de-DE" sz="1000" b="1"/>
              <a:pPr algn="ctr"/>
              <a:t>23</a:t>
            </a:fld>
            <a:endParaRPr lang="de-DE" sz="1000" b="1" dirty="0"/>
          </a:p>
        </p:txBody>
      </p:sp>
      <p:sp>
        <p:nvSpPr>
          <p:cNvPr id="2" name="Titel 1"/>
          <p:cNvSpPr>
            <a:spLocks noGrp="1"/>
          </p:cNvSpPr>
          <p:nvPr>
            <p:ph type="title"/>
          </p:nvPr>
        </p:nvSpPr>
        <p:spPr/>
        <p:txBody>
          <a:bodyPr/>
          <a:lstStyle/>
          <a:p>
            <a:r>
              <a:rPr lang="de-DE" dirty="0"/>
              <a:t>Eigenschaften und Herausforderungen</a:t>
            </a:r>
          </a:p>
        </p:txBody>
      </p:sp>
      <p:sp>
        <p:nvSpPr>
          <p:cNvPr id="6" name="Flussdiagramm: Gespeicherte Daten 5"/>
          <p:cNvSpPr/>
          <p:nvPr/>
        </p:nvSpPr>
        <p:spPr>
          <a:xfrm>
            <a:off x="298450" y="4299942"/>
            <a:ext cx="2473350" cy="700466"/>
          </a:xfrm>
          <a:prstGeom prst="flowChartOnlineStorage">
            <a:avLst/>
          </a:prstGeom>
          <a:gradFill flip="none" rotWithShape="1">
            <a:gsLst>
              <a:gs pos="0">
                <a:srgbClr val="FFC000">
                  <a:tint val="66000"/>
                  <a:satMod val="160000"/>
                </a:srgbClr>
              </a:gs>
              <a:gs pos="50000">
                <a:srgbClr val="FFC000">
                  <a:tint val="44500"/>
                  <a:satMod val="160000"/>
                </a:srgbClr>
              </a:gs>
              <a:gs pos="100000">
                <a:srgbClr val="FFC000">
                  <a:tint val="23500"/>
                  <a:satMod val="160000"/>
                </a:srgbClr>
              </a:gs>
            </a:gsLst>
            <a:lin ang="162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600" dirty="0">
                <a:solidFill>
                  <a:schemeClr val="bg2"/>
                </a:solidFill>
              </a:rPr>
              <a:t>Trainings-daten</a:t>
            </a:r>
          </a:p>
        </p:txBody>
      </p:sp>
      <p:sp>
        <p:nvSpPr>
          <p:cNvPr id="9" name="Flussdiagramm: Gespeicherte Daten 8"/>
          <p:cNvSpPr/>
          <p:nvPr/>
        </p:nvSpPr>
        <p:spPr>
          <a:xfrm>
            <a:off x="2369477" y="4299942"/>
            <a:ext cx="2481978" cy="700466"/>
          </a:xfrm>
          <a:prstGeom prst="flowChartOnlineStorage">
            <a:avLst/>
          </a:prstGeom>
          <a:gradFill flip="none" rotWithShape="1">
            <a:gsLst>
              <a:gs pos="0">
                <a:srgbClr val="A4B900">
                  <a:tint val="66000"/>
                  <a:satMod val="160000"/>
                </a:srgbClr>
              </a:gs>
              <a:gs pos="50000">
                <a:srgbClr val="A4B900">
                  <a:tint val="44500"/>
                  <a:satMod val="160000"/>
                </a:srgbClr>
              </a:gs>
              <a:gs pos="100000">
                <a:srgbClr val="A4B900">
                  <a:tint val="23500"/>
                  <a:satMod val="160000"/>
                </a:srgbClr>
              </a:gs>
            </a:gsLst>
            <a:lin ang="162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600" dirty="0">
                <a:solidFill>
                  <a:schemeClr val="bg2"/>
                </a:solidFill>
              </a:rPr>
              <a:t>Testdaten</a:t>
            </a:r>
          </a:p>
        </p:txBody>
      </p:sp>
      <p:sp>
        <p:nvSpPr>
          <p:cNvPr id="10" name="Flussdiagramm: Gespeicherte Daten 9"/>
          <p:cNvSpPr/>
          <p:nvPr/>
        </p:nvSpPr>
        <p:spPr>
          <a:xfrm>
            <a:off x="6507744" y="4299942"/>
            <a:ext cx="2481978" cy="700466"/>
          </a:xfrm>
          <a:prstGeom prst="flowChartOnlineStorage">
            <a:avLst/>
          </a:prstGeo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162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600" dirty="0">
                <a:solidFill>
                  <a:schemeClr val="bg2"/>
                </a:solidFill>
              </a:rPr>
              <a:t>Rechen-leistungen</a:t>
            </a:r>
          </a:p>
        </p:txBody>
      </p:sp>
      <p:sp>
        <p:nvSpPr>
          <p:cNvPr id="13" name="Flussdiagramm: Gespeicherte Daten 12"/>
          <p:cNvSpPr/>
          <p:nvPr/>
        </p:nvSpPr>
        <p:spPr>
          <a:xfrm>
            <a:off x="4440504" y="4299942"/>
            <a:ext cx="2481978" cy="700466"/>
          </a:xfrm>
          <a:prstGeom prst="flowChartOnlineStorage">
            <a:avLst/>
          </a:prstGeom>
          <a:gradFill flip="none" rotWithShape="1">
            <a:gsLst>
              <a:gs pos="0">
                <a:srgbClr val="0070C0">
                  <a:tint val="66000"/>
                  <a:satMod val="160000"/>
                </a:srgbClr>
              </a:gs>
              <a:gs pos="50000">
                <a:srgbClr val="0070C0">
                  <a:tint val="44500"/>
                  <a:satMod val="160000"/>
                </a:srgbClr>
              </a:gs>
              <a:gs pos="100000">
                <a:srgbClr val="0070C0">
                  <a:tint val="23500"/>
                  <a:satMod val="160000"/>
                </a:srgbClr>
              </a:gs>
            </a:gsLst>
            <a:lin ang="162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600" dirty="0">
                <a:solidFill>
                  <a:schemeClr val="bg2"/>
                </a:solidFill>
              </a:rPr>
              <a:t>Methoden-auswahl und </a:t>
            </a:r>
            <a:r>
              <a:rPr lang="de-DE" sz="1600" dirty="0" smtClean="0">
                <a:solidFill>
                  <a:schemeClr val="bg2"/>
                </a:solidFill>
              </a:rPr>
              <a:t>Modellierung</a:t>
            </a:r>
            <a:endParaRPr lang="de-DE" sz="1600" dirty="0">
              <a:solidFill>
                <a:schemeClr val="bg2"/>
              </a:solidFill>
            </a:endParaRPr>
          </a:p>
        </p:txBody>
      </p:sp>
      <p:sp>
        <p:nvSpPr>
          <p:cNvPr id="14" name="Inhaltsplatzhalter 2"/>
          <p:cNvSpPr>
            <a:spLocks noGrp="1"/>
          </p:cNvSpPr>
          <p:nvPr>
            <p:ph idx="1"/>
          </p:nvPr>
        </p:nvSpPr>
        <p:spPr>
          <a:xfrm>
            <a:off x="288000" y="1857600"/>
            <a:ext cx="8460000" cy="2912400"/>
          </a:xfrm>
          <a:ln>
            <a:noFill/>
          </a:ln>
        </p:spPr>
        <p:txBody>
          <a:bodyPr/>
          <a:lstStyle/>
          <a:p>
            <a:r>
              <a:rPr lang="de-DE" dirty="0"/>
              <a:t>Es gibt nicht DIE EINE universelle Lösung für alle Aufgaben … und es gibt sie nicht umsonst („</a:t>
            </a:r>
            <a:r>
              <a:rPr lang="de-DE" dirty="0" err="1"/>
              <a:t>no</a:t>
            </a:r>
            <a:r>
              <a:rPr lang="de-DE" dirty="0"/>
              <a:t> </a:t>
            </a:r>
            <a:r>
              <a:rPr lang="de-DE" dirty="0" err="1"/>
              <a:t>free</a:t>
            </a:r>
            <a:r>
              <a:rPr lang="de-DE" dirty="0"/>
              <a:t> lunch</a:t>
            </a:r>
            <a:r>
              <a:rPr lang="de-DE" dirty="0" smtClean="0"/>
              <a:t>“)</a:t>
            </a:r>
          </a:p>
          <a:p>
            <a:r>
              <a:rPr lang="de-DE" dirty="0" smtClean="0"/>
              <a:t>KI-Lösungen </a:t>
            </a:r>
            <a:r>
              <a:rPr lang="de-DE" dirty="0"/>
              <a:t>sind meistens eine Kombination aus Methoden </a:t>
            </a:r>
          </a:p>
          <a:p>
            <a:r>
              <a:rPr lang="de-DE" dirty="0" smtClean="0"/>
              <a:t>Mit </a:t>
            </a:r>
            <a:r>
              <a:rPr lang="de-DE" dirty="0"/>
              <a:t>zunehmendem Anspruch wächst auch der Bedarf an </a:t>
            </a:r>
            <a:r>
              <a:rPr lang="de-DE" dirty="0" smtClean="0"/>
              <a:t>Ressourcen</a:t>
            </a:r>
            <a:endParaRPr lang="de-DE" dirty="0"/>
          </a:p>
        </p:txBody>
      </p:sp>
      <p:sp>
        <p:nvSpPr>
          <p:cNvPr id="11" name="Rectangle 4"/>
          <p:cNvSpPr>
            <a:spLocks noChangeArrowheads="1"/>
          </p:cNvSpPr>
          <p:nvPr/>
        </p:nvSpPr>
        <p:spPr bwMode="auto">
          <a:xfrm>
            <a:off x="287338" y="0"/>
            <a:ext cx="215900" cy="896400"/>
          </a:xfrm>
          <a:prstGeom prst="rect">
            <a:avLst/>
          </a:prstGeom>
          <a:solidFill>
            <a:srgbClr val="FB8630"/>
          </a:solidFill>
          <a:ln w="9525">
            <a:noFill/>
            <a:miter lim="800000"/>
            <a:headEnd/>
            <a:tailEnd/>
          </a:ln>
        </p:spPr>
        <p:txBody>
          <a:bodyPr wrap="none" lIns="0" tIns="72000" rIns="0" bIns="0" anchor="ctr" anchorCtr="1"/>
          <a:lstStyle/>
          <a:p>
            <a:pPr algn="ctr"/>
            <a:fld id="{E15918B6-6326-4FE2-9FF6-A6C9AEDA9D7E}" type="slidenum">
              <a:rPr lang="de-DE" sz="1000" b="1"/>
              <a:pPr algn="ctr"/>
              <a:t>23</a:t>
            </a:fld>
            <a:endParaRPr lang="de-DE" sz="1000" b="1"/>
          </a:p>
        </p:txBody>
      </p:sp>
    </p:spTree>
    <p:extLst>
      <p:ext uri="{BB962C8B-B14F-4D97-AF65-F5344CB8AC3E}">
        <p14:creationId xmlns:p14="http://schemas.microsoft.com/office/powerpoint/2010/main" val="394310205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4"/>
          <p:cNvSpPr>
            <a:spLocks noChangeArrowheads="1"/>
          </p:cNvSpPr>
          <p:nvPr/>
        </p:nvSpPr>
        <p:spPr bwMode="auto">
          <a:xfrm>
            <a:off x="287338" y="1"/>
            <a:ext cx="215900" cy="897563"/>
          </a:xfrm>
          <a:prstGeom prst="rect">
            <a:avLst/>
          </a:prstGeom>
          <a:solidFill>
            <a:srgbClr val="FFC920"/>
          </a:solidFill>
          <a:ln w="9525">
            <a:noFill/>
            <a:miter lim="800000"/>
            <a:headEnd/>
            <a:tailEnd/>
          </a:ln>
        </p:spPr>
        <p:txBody>
          <a:bodyPr wrap="none" lIns="0" tIns="72000" rIns="0" bIns="0" anchor="ctr" anchorCtr="1"/>
          <a:lstStyle/>
          <a:p>
            <a:pPr algn="ctr"/>
            <a:fld id="{409DEF66-784C-4ABA-A954-EA29E77B5B61}" type="slidenum">
              <a:rPr lang="de-DE" sz="1000" b="1"/>
              <a:pPr algn="ctr"/>
              <a:t>24</a:t>
            </a:fld>
            <a:endParaRPr lang="de-DE" sz="1000" b="1" dirty="0"/>
          </a:p>
        </p:txBody>
      </p:sp>
      <p:sp>
        <p:nvSpPr>
          <p:cNvPr id="3" name="Inhaltsplatzhalter 2"/>
          <p:cNvSpPr>
            <a:spLocks noGrp="1"/>
          </p:cNvSpPr>
          <p:nvPr>
            <p:ph idx="1"/>
          </p:nvPr>
        </p:nvSpPr>
        <p:spPr/>
        <p:txBody>
          <a:bodyPr/>
          <a:lstStyle/>
          <a:p>
            <a:r>
              <a:rPr lang="de-DE" dirty="0"/>
              <a:t>Systematische Evaluierung mit deutschsprachigen wissenschaftlichen </a:t>
            </a:r>
            <a:r>
              <a:rPr lang="de-DE" dirty="0" smtClean="0"/>
              <a:t>Netzpublikationen</a:t>
            </a:r>
          </a:p>
          <a:p>
            <a:r>
              <a:rPr lang="de-DE" dirty="0" smtClean="0"/>
              <a:t>Auswertung </a:t>
            </a:r>
            <a:r>
              <a:rPr lang="de-DE" dirty="0"/>
              <a:t>des Anteils einzelner Methoden </a:t>
            </a:r>
            <a:r>
              <a:rPr lang="de-DE" dirty="0" smtClean="0"/>
              <a:t>für ein leistungsstarkes heterogenes </a:t>
            </a:r>
            <a:r>
              <a:rPr lang="de-DE" dirty="0"/>
              <a:t>Ensemble von Methoden</a:t>
            </a:r>
          </a:p>
          <a:p>
            <a:r>
              <a:rPr lang="de-DE" dirty="0" smtClean="0"/>
              <a:t>(</a:t>
            </a:r>
            <a:r>
              <a:rPr lang="de-DE" dirty="0"/>
              <a:t>Open Source-)Services entwickeln, bereitstellen und nutzen</a:t>
            </a:r>
          </a:p>
          <a:p>
            <a:endParaRPr lang="de-DE" dirty="0"/>
          </a:p>
        </p:txBody>
      </p:sp>
      <p:sp>
        <p:nvSpPr>
          <p:cNvPr id="2" name="Titel 1"/>
          <p:cNvSpPr>
            <a:spLocks noGrp="1"/>
          </p:cNvSpPr>
          <p:nvPr>
            <p:ph type="title"/>
          </p:nvPr>
        </p:nvSpPr>
        <p:spPr/>
        <p:txBody>
          <a:bodyPr/>
          <a:lstStyle/>
          <a:p>
            <a:r>
              <a:rPr lang="de-DE" dirty="0"/>
              <a:t>Ausblick</a:t>
            </a:r>
          </a:p>
        </p:txBody>
      </p:sp>
    </p:spTree>
    <p:extLst>
      <p:ext uri="{BB962C8B-B14F-4D97-AF65-F5344CB8AC3E}">
        <p14:creationId xmlns:p14="http://schemas.microsoft.com/office/powerpoint/2010/main" val="212771281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69177" y="1215462"/>
            <a:ext cx="8460000" cy="1545242"/>
          </a:xfrm>
        </p:spPr>
        <p:txBody>
          <a:bodyPr/>
          <a:lstStyle/>
          <a:p>
            <a:r>
              <a:rPr lang="de-DE" sz="3600" dirty="0">
                <a:solidFill>
                  <a:srgbClr val="0070C0"/>
                </a:solidFill>
              </a:rPr>
              <a:t>Vielen Dank!</a:t>
            </a:r>
            <a:r>
              <a:rPr lang="de-DE" dirty="0"/>
              <a:t/>
            </a:r>
            <a:br>
              <a:rPr lang="de-DE" dirty="0"/>
            </a:br>
            <a:r>
              <a:rPr lang="de-DE" dirty="0"/>
              <a:t> </a:t>
            </a:r>
            <a:br>
              <a:rPr lang="de-DE" dirty="0"/>
            </a:br>
            <a:r>
              <a:rPr lang="de-DE" dirty="0"/>
              <a:t>					</a:t>
            </a:r>
            <a:r>
              <a:rPr lang="de-DE" sz="3600" dirty="0">
                <a:solidFill>
                  <a:srgbClr val="0070C0"/>
                </a:solidFill>
              </a:rPr>
              <a:t>Fragen</a:t>
            </a:r>
            <a:r>
              <a:rPr lang="de-DE" sz="3600" dirty="0" smtClean="0">
                <a:solidFill>
                  <a:srgbClr val="0070C0"/>
                </a:solidFill>
              </a:rPr>
              <a:t>?</a:t>
            </a:r>
            <a:br>
              <a:rPr lang="de-DE" sz="3600" dirty="0" smtClean="0">
                <a:solidFill>
                  <a:srgbClr val="0070C0"/>
                </a:solidFill>
              </a:rPr>
            </a:br>
            <a:r>
              <a:rPr lang="de-DE" sz="3600" dirty="0">
                <a:solidFill>
                  <a:srgbClr val="0070C0"/>
                </a:solidFill>
              </a:rPr>
              <a:t/>
            </a:r>
            <a:br>
              <a:rPr lang="de-DE" sz="3600" dirty="0">
                <a:solidFill>
                  <a:srgbClr val="0070C0"/>
                </a:solidFill>
              </a:rPr>
            </a:br>
            <a:r>
              <a:rPr lang="de-DE" sz="1600" dirty="0" smtClean="0">
                <a:solidFill>
                  <a:srgbClr val="0070C0"/>
                </a:solidFill>
              </a:rPr>
              <a:t>	</a:t>
            </a:r>
            <a:r>
              <a:rPr lang="de-DE" dirty="0">
                <a:solidFill>
                  <a:srgbClr val="0070C0"/>
                </a:solidFill>
              </a:rPr>
              <a:t>		</a:t>
            </a:r>
            <a:br>
              <a:rPr lang="de-DE" dirty="0">
                <a:solidFill>
                  <a:srgbClr val="0070C0"/>
                </a:solidFill>
              </a:rPr>
            </a:br>
            <a:r>
              <a:rPr lang="de-DE" dirty="0">
                <a:solidFill>
                  <a:srgbClr val="0070C0"/>
                </a:solidFill>
              </a:rPr>
              <a:t/>
            </a:r>
            <a:br>
              <a:rPr lang="de-DE" dirty="0">
                <a:solidFill>
                  <a:srgbClr val="0070C0"/>
                </a:solidFill>
              </a:rPr>
            </a:br>
            <a:r>
              <a:rPr lang="de-DE" dirty="0"/>
              <a:t/>
            </a:r>
            <a:br>
              <a:rPr lang="de-DE" dirty="0"/>
            </a:br>
            <a:r>
              <a:rPr lang="de-DE" dirty="0"/>
              <a:t/>
            </a:r>
            <a:br>
              <a:rPr lang="de-DE" dirty="0"/>
            </a:br>
            <a:r>
              <a:rPr lang="de-DE" dirty="0"/>
              <a:t/>
            </a:r>
            <a:br>
              <a:rPr lang="de-DE" dirty="0"/>
            </a:br>
            <a:endParaRPr lang="de-DE" dirty="0"/>
          </a:p>
        </p:txBody>
      </p:sp>
      <p:sp>
        <p:nvSpPr>
          <p:cNvPr id="4" name="Inhaltsplatzhalter 3"/>
          <p:cNvSpPr>
            <a:spLocks noGrp="1"/>
          </p:cNvSpPr>
          <p:nvPr>
            <p:ph idx="1"/>
          </p:nvPr>
        </p:nvSpPr>
        <p:spPr>
          <a:xfrm>
            <a:off x="16329" y="2787774"/>
            <a:ext cx="9087006" cy="3186048"/>
          </a:xfrm>
        </p:spPr>
        <p:txBody>
          <a:bodyPr/>
          <a:lstStyle/>
          <a:p>
            <a:r>
              <a:rPr lang="de-DE" dirty="0"/>
              <a:t/>
            </a:r>
            <a:br>
              <a:rPr lang="de-DE" dirty="0"/>
            </a:br>
            <a:r>
              <a:rPr lang="de-DE" dirty="0"/>
              <a:t/>
            </a:r>
            <a:br>
              <a:rPr lang="de-DE" dirty="0"/>
            </a:br>
            <a:r>
              <a:rPr lang="de-DE" dirty="0"/>
              <a:t/>
            </a:r>
            <a:br>
              <a:rPr lang="de-DE" dirty="0"/>
            </a:br>
            <a:endParaRPr lang="de-DE" dirty="0"/>
          </a:p>
        </p:txBody>
      </p:sp>
      <p:sp>
        <p:nvSpPr>
          <p:cNvPr id="11" name="Rectangle 4"/>
          <p:cNvSpPr>
            <a:spLocks noChangeArrowheads="1"/>
          </p:cNvSpPr>
          <p:nvPr/>
        </p:nvSpPr>
        <p:spPr bwMode="auto">
          <a:xfrm>
            <a:off x="288000" y="1"/>
            <a:ext cx="215900" cy="897564"/>
          </a:xfrm>
          <a:prstGeom prst="rect">
            <a:avLst/>
          </a:prstGeom>
          <a:solidFill>
            <a:srgbClr val="0046C4"/>
          </a:solidFill>
          <a:ln w="9525">
            <a:noFill/>
            <a:miter lim="800000"/>
            <a:headEnd/>
            <a:tailEnd/>
          </a:ln>
        </p:spPr>
        <p:txBody>
          <a:bodyPr wrap="none" lIns="0" tIns="72000" rIns="0" bIns="0" anchor="ctr" anchorCtr="1"/>
          <a:lstStyle/>
          <a:p>
            <a:pPr algn="ctr"/>
            <a:fld id="{EC60BBF9-29C6-4F1A-B44E-FCBADD088B2E}" type="slidenum">
              <a:rPr lang="de-DE" sz="1000" b="1" smtClean="0"/>
              <a:t>25</a:t>
            </a:fld>
            <a:endParaRPr lang="de-DE" sz="1000" b="1" dirty="0"/>
          </a:p>
        </p:txBody>
      </p:sp>
      <p:pic>
        <p:nvPicPr>
          <p:cNvPr id="6" name="Grafik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75656" y="2760704"/>
            <a:ext cx="1981200" cy="1981200"/>
          </a:xfrm>
          <a:prstGeom prst="rect">
            <a:avLst/>
          </a:prstGeom>
        </p:spPr>
      </p:pic>
    </p:spTree>
    <p:extLst>
      <p:ext uri="{BB962C8B-B14F-4D97-AF65-F5344CB8AC3E}">
        <p14:creationId xmlns:p14="http://schemas.microsoft.com/office/powerpoint/2010/main" val="27369758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4"/>
          <p:cNvSpPr>
            <a:spLocks noChangeArrowheads="1"/>
          </p:cNvSpPr>
          <p:nvPr/>
        </p:nvSpPr>
        <p:spPr bwMode="auto">
          <a:xfrm>
            <a:off x="287338" y="1"/>
            <a:ext cx="215900" cy="897563"/>
          </a:xfrm>
          <a:prstGeom prst="rect">
            <a:avLst/>
          </a:prstGeom>
          <a:solidFill>
            <a:srgbClr val="FFC920"/>
          </a:solidFill>
          <a:ln w="9525">
            <a:noFill/>
            <a:miter lim="800000"/>
            <a:headEnd/>
            <a:tailEnd/>
          </a:ln>
        </p:spPr>
        <p:txBody>
          <a:bodyPr wrap="none" lIns="0" tIns="72000" rIns="0" bIns="0" anchor="ctr" anchorCtr="1"/>
          <a:lstStyle/>
          <a:p>
            <a:pPr marL="0" marR="0" lvl="0" indent="0" algn="ctr" defTabSz="914400" rtl="0" eaLnBrk="1" fontAlgn="base" latinLnBrk="0" hangingPunct="1">
              <a:lnSpc>
                <a:spcPct val="100000"/>
              </a:lnSpc>
              <a:spcBef>
                <a:spcPct val="0"/>
              </a:spcBef>
              <a:spcAft>
                <a:spcPct val="0"/>
              </a:spcAft>
              <a:buClrTx/>
              <a:buSzTx/>
              <a:buFontTx/>
              <a:buNone/>
              <a:tabLst/>
              <a:defRPr/>
            </a:pPr>
            <a:fld id="{409DEF66-784C-4ABA-A954-EA29E77B5B61}" type="slidenum">
              <a:rPr kumimoji="0" lang="en-US" sz="1000" b="1" i="0" u="none" strike="noStrike" kern="1200" cap="none" spc="0" normalizeH="0" baseline="0" noProof="0" smtClean="0">
                <a:ln>
                  <a:noFill/>
                </a:ln>
                <a:solidFill>
                  <a:srgbClr val="000000"/>
                </a:solidFill>
                <a:effectLst/>
                <a:uLnTx/>
                <a:uFillTx/>
                <a:latin typeface="Verdana" pitchFamily="34" charset="0"/>
                <a:ea typeface="+mn-ea"/>
                <a:cs typeface="Arial" charset="0"/>
              </a:rPr>
              <a:pPr marL="0" marR="0" lvl="0" indent="0" algn="ctr" defTabSz="914400" rtl="0" eaLnBrk="1" fontAlgn="base" latinLnBrk="0" hangingPunct="1">
                <a:lnSpc>
                  <a:spcPct val="100000"/>
                </a:lnSpc>
                <a:spcBef>
                  <a:spcPct val="0"/>
                </a:spcBef>
                <a:spcAft>
                  <a:spcPct val="0"/>
                </a:spcAft>
                <a:buClrTx/>
                <a:buSzTx/>
                <a:buFontTx/>
                <a:buNone/>
                <a:tabLst/>
                <a:defRPr/>
              </a:pPr>
              <a:t>3</a:t>
            </a:fld>
            <a:endParaRPr kumimoji="0" lang="en-US" sz="1000" b="1" i="0" u="none" strike="noStrike" kern="1200" cap="none" spc="0" normalizeH="0" baseline="0" noProof="0" dirty="0">
              <a:ln>
                <a:noFill/>
              </a:ln>
              <a:solidFill>
                <a:srgbClr val="000000"/>
              </a:solidFill>
              <a:effectLst/>
              <a:uLnTx/>
              <a:uFillTx/>
              <a:latin typeface="Verdana" pitchFamily="34" charset="0"/>
              <a:ea typeface="+mn-ea"/>
              <a:cs typeface="Arial" charset="0"/>
            </a:endParaRPr>
          </a:p>
        </p:txBody>
      </p:sp>
      <p:cxnSp>
        <p:nvCxnSpPr>
          <p:cNvPr id="13" name="Gerade Verbindung 13">
            <a:extLst>
              <a:ext uri="{FF2B5EF4-FFF2-40B4-BE49-F238E27FC236}">
                <a16:creationId xmlns:a16="http://schemas.microsoft.com/office/drawing/2014/main" id="{60DF3520-DB87-0B4A-BB45-06286ACF6EBB}"/>
              </a:ext>
            </a:extLst>
          </p:cNvPr>
          <p:cNvCxnSpPr>
            <a:cxnSpLocks/>
          </p:cNvCxnSpPr>
          <p:nvPr/>
        </p:nvCxnSpPr>
        <p:spPr>
          <a:xfrm flipH="1">
            <a:off x="7214503" y="2963469"/>
            <a:ext cx="321" cy="559481"/>
          </a:xfrm>
          <a:prstGeom prst="line">
            <a:avLst/>
          </a:prstGeom>
          <a:ln w="25400">
            <a:solidFill>
              <a:srgbClr val="0070C0"/>
            </a:solidFill>
          </a:ln>
          <a:effectLst/>
        </p:spPr>
        <p:style>
          <a:lnRef idx="1">
            <a:schemeClr val="accent1"/>
          </a:lnRef>
          <a:fillRef idx="0">
            <a:schemeClr val="accent1"/>
          </a:fillRef>
          <a:effectRef idx="0">
            <a:schemeClr val="accent1"/>
          </a:effectRef>
          <a:fontRef idx="minor">
            <a:schemeClr val="tx1"/>
          </a:fontRef>
        </p:style>
      </p:cxnSp>
      <p:grpSp>
        <p:nvGrpSpPr>
          <p:cNvPr id="16" name="Gruppieren 15"/>
          <p:cNvGrpSpPr/>
          <p:nvPr/>
        </p:nvGrpSpPr>
        <p:grpSpPr>
          <a:xfrm>
            <a:off x="107504" y="1272179"/>
            <a:ext cx="8914827" cy="3426287"/>
            <a:chOff x="131390" y="2267796"/>
            <a:chExt cx="9185087" cy="3630102"/>
          </a:xfrm>
        </p:grpSpPr>
        <p:cxnSp>
          <p:nvCxnSpPr>
            <p:cNvPr id="18" name="Gerade Verbindung 7">
              <a:extLst>
                <a:ext uri="{FF2B5EF4-FFF2-40B4-BE49-F238E27FC236}">
                  <a16:creationId xmlns:a16="http://schemas.microsoft.com/office/drawing/2014/main" id="{DC47A8AB-9561-7E49-9128-7308F814883E}"/>
                </a:ext>
              </a:extLst>
            </p:cNvPr>
            <p:cNvCxnSpPr>
              <a:cxnSpLocks/>
            </p:cNvCxnSpPr>
            <p:nvPr/>
          </p:nvCxnSpPr>
          <p:spPr>
            <a:xfrm flipH="1">
              <a:off x="296703" y="4033486"/>
              <a:ext cx="331" cy="592761"/>
            </a:xfrm>
            <a:prstGeom prst="line">
              <a:avLst/>
            </a:prstGeom>
            <a:ln w="25400">
              <a:solidFill>
                <a:srgbClr val="0070C0"/>
              </a:solidFill>
            </a:ln>
            <a:effectLst/>
          </p:spPr>
          <p:style>
            <a:lnRef idx="1">
              <a:schemeClr val="accent1"/>
            </a:lnRef>
            <a:fillRef idx="0">
              <a:schemeClr val="accent1"/>
            </a:fillRef>
            <a:effectRef idx="0">
              <a:schemeClr val="accent1"/>
            </a:effectRef>
            <a:fontRef idx="minor">
              <a:schemeClr val="tx1"/>
            </a:fontRef>
          </p:style>
        </p:cxnSp>
        <p:cxnSp>
          <p:nvCxnSpPr>
            <p:cNvPr id="19" name="Gerade Verbindung 12">
              <a:extLst>
                <a:ext uri="{FF2B5EF4-FFF2-40B4-BE49-F238E27FC236}">
                  <a16:creationId xmlns:a16="http://schemas.microsoft.com/office/drawing/2014/main" id="{248946B4-C973-DE47-B963-97FB25A2DEFE}"/>
                </a:ext>
              </a:extLst>
            </p:cNvPr>
            <p:cNvCxnSpPr>
              <a:cxnSpLocks/>
            </p:cNvCxnSpPr>
            <p:nvPr/>
          </p:nvCxnSpPr>
          <p:spPr>
            <a:xfrm flipH="1">
              <a:off x="1378721" y="4037388"/>
              <a:ext cx="331" cy="592761"/>
            </a:xfrm>
            <a:prstGeom prst="line">
              <a:avLst/>
            </a:prstGeom>
            <a:ln w="25400">
              <a:solidFill>
                <a:srgbClr val="0070C0"/>
              </a:solidFill>
            </a:ln>
            <a:effectLst/>
          </p:spPr>
          <p:style>
            <a:lnRef idx="1">
              <a:schemeClr val="accent1"/>
            </a:lnRef>
            <a:fillRef idx="0">
              <a:schemeClr val="accent1"/>
            </a:fillRef>
            <a:effectRef idx="0">
              <a:schemeClr val="accent1"/>
            </a:effectRef>
            <a:fontRef idx="minor">
              <a:schemeClr val="tx1"/>
            </a:fontRef>
          </p:style>
        </p:cxnSp>
        <p:cxnSp>
          <p:nvCxnSpPr>
            <p:cNvPr id="20" name="Gerade Verbindung 13">
              <a:extLst>
                <a:ext uri="{FF2B5EF4-FFF2-40B4-BE49-F238E27FC236}">
                  <a16:creationId xmlns:a16="http://schemas.microsoft.com/office/drawing/2014/main" id="{60DF3520-DB87-0B4A-BB45-06286ACF6EBB}"/>
                </a:ext>
              </a:extLst>
            </p:cNvPr>
            <p:cNvCxnSpPr>
              <a:cxnSpLocks/>
            </p:cNvCxnSpPr>
            <p:nvPr/>
          </p:nvCxnSpPr>
          <p:spPr>
            <a:xfrm flipH="1">
              <a:off x="6184530" y="4045646"/>
              <a:ext cx="331" cy="592761"/>
            </a:xfrm>
            <a:prstGeom prst="line">
              <a:avLst/>
            </a:prstGeom>
            <a:ln w="25400">
              <a:solidFill>
                <a:srgbClr val="0070C0"/>
              </a:solidFill>
            </a:ln>
            <a:effectLst/>
          </p:spPr>
          <p:style>
            <a:lnRef idx="1">
              <a:schemeClr val="accent1"/>
            </a:lnRef>
            <a:fillRef idx="0">
              <a:schemeClr val="accent1"/>
            </a:fillRef>
            <a:effectRef idx="0">
              <a:schemeClr val="accent1"/>
            </a:effectRef>
            <a:fontRef idx="minor">
              <a:schemeClr val="tx1"/>
            </a:fontRef>
          </p:style>
        </p:cxnSp>
        <p:cxnSp>
          <p:nvCxnSpPr>
            <p:cNvPr id="21" name="Gerade Verbindung 14">
              <a:extLst>
                <a:ext uri="{FF2B5EF4-FFF2-40B4-BE49-F238E27FC236}">
                  <a16:creationId xmlns:a16="http://schemas.microsoft.com/office/drawing/2014/main" id="{0259008B-C7D9-7542-BE43-9FB43AD70B99}"/>
                </a:ext>
              </a:extLst>
            </p:cNvPr>
            <p:cNvCxnSpPr>
              <a:cxnSpLocks/>
            </p:cNvCxnSpPr>
            <p:nvPr/>
          </p:nvCxnSpPr>
          <p:spPr>
            <a:xfrm flipH="1">
              <a:off x="2685573" y="4089386"/>
              <a:ext cx="331" cy="536781"/>
            </a:xfrm>
            <a:prstGeom prst="line">
              <a:avLst/>
            </a:prstGeom>
            <a:ln w="25400">
              <a:solidFill>
                <a:srgbClr val="0070C0"/>
              </a:solidFill>
            </a:ln>
            <a:effectLst/>
          </p:spPr>
          <p:style>
            <a:lnRef idx="1">
              <a:schemeClr val="accent1"/>
            </a:lnRef>
            <a:fillRef idx="0">
              <a:schemeClr val="accent1"/>
            </a:fillRef>
            <a:effectRef idx="0">
              <a:schemeClr val="accent1"/>
            </a:effectRef>
            <a:fontRef idx="minor">
              <a:schemeClr val="tx1"/>
            </a:fontRef>
          </p:style>
        </p:cxnSp>
        <p:cxnSp>
          <p:nvCxnSpPr>
            <p:cNvPr id="22" name="Gerade Verbindung 15">
              <a:extLst>
                <a:ext uri="{FF2B5EF4-FFF2-40B4-BE49-F238E27FC236}">
                  <a16:creationId xmlns:a16="http://schemas.microsoft.com/office/drawing/2014/main" id="{5C7E3EA2-4941-164F-8C95-05831F8C4C87}"/>
                </a:ext>
              </a:extLst>
            </p:cNvPr>
            <p:cNvCxnSpPr>
              <a:cxnSpLocks/>
            </p:cNvCxnSpPr>
            <p:nvPr/>
          </p:nvCxnSpPr>
          <p:spPr>
            <a:xfrm flipH="1">
              <a:off x="4441793" y="4057097"/>
              <a:ext cx="331" cy="592761"/>
            </a:xfrm>
            <a:prstGeom prst="line">
              <a:avLst/>
            </a:prstGeom>
            <a:ln w="25400">
              <a:solidFill>
                <a:srgbClr val="0070C0"/>
              </a:solidFill>
            </a:ln>
            <a:effectLst/>
          </p:spPr>
          <p:style>
            <a:lnRef idx="1">
              <a:schemeClr val="accent1"/>
            </a:lnRef>
            <a:fillRef idx="0">
              <a:schemeClr val="accent1"/>
            </a:fillRef>
            <a:effectRef idx="0">
              <a:schemeClr val="accent1"/>
            </a:effectRef>
            <a:fontRef idx="minor">
              <a:schemeClr val="tx1"/>
            </a:fontRef>
          </p:style>
        </p:cxnSp>
        <p:cxnSp>
          <p:nvCxnSpPr>
            <p:cNvPr id="23" name="Gerade Verbindung 16">
              <a:extLst>
                <a:ext uri="{FF2B5EF4-FFF2-40B4-BE49-F238E27FC236}">
                  <a16:creationId xmlns:a16="http://schemas.microsoft.com/office/drawing/2014/main" id="{E0AF7CB0-1A3F-7843-921A-E8DD26DE1B7D}"/>
                </a:ext>
              </a:extLst>
            </p:cNvPr>
            <p:cNvCxnSpPr>
              <a:cxnSpLocks/>
            </p:cNvCxnSpPr>
            <p:nvPr/>
          </p:nvCxnSpPr>
          <p:spPr>
            <a:xfrm flipH="1">
              <a:off x="724918" y="3557599"/>
              <a:ext cx="5368" cy="499498"/>
            </a:xfrm>
            <a:prstGeom prst="line">
              <a:avLst/>
            </a:prstGeom>
            <a:ln w="25400">
              <a:solidFill>
                <a:srgbClr val="C00000"/>
              </a:solidFill>
            </a:ln>
            <a:effectLst/>
          </p:spPr>
          <p:style>
            <a:lnRef idx="1">
              <a:schemeClr val="accent1"/>
            </a:lnRef>
            <a:fillRef idx="0">
              <a:schemeClr val="accent1"/>
            </a:fillRef>
            <a:effectRef idx="0">
              <a:schemeClr val="accent1"/>
            </a:effectRef>
            <a:fontRef idx="minor">
              <a:schemeClr val="tx1"/>
            </a:fontRef>
          </p:style>
        </p:cxnSp>
        <p:cxnSp>
          <p:nvCxnSpPr>
            <p:cNvPr id="24" name="Gerade Verbindung 17">
              <a:extLst>
                <a:ext uri="{FF2B5EF4-FFF2-40B4-BE49-F238E27FC236}">
                  <a16:creationId xmlns:a16="http://schemas.microsoft.com/office/drawing/2014/main" id="{008C544E-FAEE-9D43-A709-B4794CE8B990}"/>
                </a:ext>
              </a:extLst>
            </p:cNvPr>
            <p:cNvCxnSpPr>
              <a:cxnSpLocks/>
            </p:cNvCxnSpPr>
            <p:nvPr/>
          </p:nvCxnSpPr>
          <p:spPr>
            <a:xfrm>
              <a:off x="2079637" y="3136929"/>
              <a:ext cx="8176" cy="902727"/>
            </a:xfrm>
            <a:prstGeom prst="line">
              <a:avLst/>
            </a:prstGeom>
            <a:ln w="25400">
              <a:solidFill>
                <a:srgbClr val="0070C0"/>
              </a:solidFill>
            </a:ln>
            <a:effectLst/>
          </p:spPr>
          <p:style>
            <a:lnRef idx="1">
              <a:schemeClr val="accent1"/>
            </a:lnRef>
            <a:fillRef idx="0">
              <a:schemeClr val="accent1"/>
            </a:fillRef>
            <a:effectRef idx="0">
              <a:schemeClr val="accent1"/>
            </a:effectRef>
            <a:fontRef idx="minor">
              <a:schemeClr val="tx1"/>
            </a:fontRef>
          </p:style>
        </p:cxnSp>
        <p:cxnSp>
          <p:nvCxnSpPr>
            <p:cNvPr id="25" name="Gerade Verbindung 18">
              <a:extLst>
                <a:ext uri="{FF2B5EF4-FFF2-40B4-BE49-F238E27FC236}">
                  <a16:creationId xmlns:a16="http://schemas.microsoft.com/office/drawing/2014/main" id="{133AAC11-81EB-8E47-A01C-BE3A40065834}"/>
                </a:ext>
              </a:extLst>
            </p:cNvPr>
            <p:cNvCxnSpPr>
              <a:cxnSpLocks/>
            </p:cNvCxnSpPr>
            <p:nvPr/>
          </p:nvCxnSpPr>
          <p:spPr>
            <a:xfrm>
              <a:off x="3766748" y="3361948"/>
              <a:ext cx="0" cy="670072"/>
            </a:xfrm>
            <a:prstGeom prst="line">
              <a:avLst/>
            </a:prstGeom>
            <a:ln w="25400">
              <a:solidFill>
                <a:srgbClr val="0070C0"/>
              </a:solidFill>
            </a:ln>
            <a:effectLst/>
          </p:spPr>
          <p:style>
            <a:lnRef idx="1">
              <a:schemeClr val="accent1"/>
            </a:lnRef>
            <a:fillRef idx="0">
              <a:schemeClr val="accent1"/>
            </a:fillRef>
            <a:effectRef idx="0">
              <a:schemeClr val="accent1"/>
            </a:effectRef>
            <a:fontRef idx="minor">
              <a:schemeClr val="tx1"/>
            </a:fontRef>
          </p:style>
        </p:cxnSp>
        <p:cxnSp>
          <p:nvCxnSpPr>
            <p:cNvPr id="26" name="Gerade Verbindung 19">
              <a:extLst>
                <a:ext uri="{FF2B5EF4-FFF2-40B4-BE49-F238E27FC236}">
                  <a16:creationId xmlns:a16="http://schemas.microsoft.com/office/drawing/2014/main" id="{97E7EA54-CFD3-8F4F-A71C-12298529FAC9}"/>
                </a:ext>
              </a:extLst>
            </p:cNvPr>
            <p:cNvCxnSpPr>
              <a:cxnSpLocks/>
            </p:cNvCxnSpPr>
            <p:nvPr/>
          </p:nvCxnSpPr>
          <p:spPr>
            <a:xfrm>
              <a:off x="5324759" y="3797256"/>
              <a:ext cx="0" cy="242400"/>
            </a:xfrm>
            <a:prstGeom prst="line">
              <a:avLst/>
            </a:prstGeom>
            <a:ln w="25400">
              <a:solidFill>
                <a:srgbClr val="0070C0"/>
              </a:solidFill>
            </a:ln>
            <a:effectLst/>
          </p:spPr>
          <p:style>
            <a:lnRef idx="1">
              <a:schemeClr val="accent1"/>
            </a:lnRef>
            <a:fillRef idx="0">
              <a:schemeClr val="accent1"/>
            </a:fillRef>
            <a:effectRef idx="0">
              <a:schemeClr val="accent1"/>
            </a:effectRef>
            <a:fontRef idx="minor">
              <a:schemeClr val="tx1"/>
            </a:fontRef>
          </p:style>
        </p:cxnSp>
        <p:sp>
          <p:nvSpPr>
            <p:cNvPr id="27" name="Textfeld 26">
              <a:extLst>
                <a:ext uri="{FF2B5EF4-FFF2-40B4-BE49-F238E27FC236}">
                  <a16:creationId xmlns:a16="http://schemas.microsoft.com/office/drawing/2014/main" id="{0756F5C5-6FAE-204E-AE96-3DCBE4FA9E1B}"/>
                </a:ext>
              </a:extLst>
            </p:cNvPr>
            <p:cNvSpPr txBox="1"/>
            <p:nvPr/>
          </p:nvSpPr>
          <p:spPr>
            <a:xfrm>
              <a:off x="131390" y="4634837"/>
              <a:ext cx="1009123" cy="880429"/>
            </a:xfrm>
            <a:prstGeom prst="rect">
              <a:avLst/>
            </a:prstGeom>
            <a:noFill/>
          </p:spPr>
          <p:txBody>
            <a:bodyPr wrap="square" rtlCol="0">
              <a:spAutoFit/>
            </a:bodyPr>
            <a:lstStyle/>
            <a:p>
              <a:pPr marL="0" marR="0" lvl="0" indent="0" algn="l" defTabSz="914378"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smtClean="0">
                  <a:ln>
                    <a:noFill/>
                  </a:ln>
                  <a:solidFill>
                    <a:srgbClr val="000000"/>
                  </a:solidFill>
                  <a:effectLst/>
                  <a:uLnTx/>
                  <a:uFillTx/>
                  <a:latin typeface="Verdana"/>
                  <a:ea typeface="+mn-ea"/>
                  <a:cs typeface="Arial" charset="0"/>
                </a:rPr>
                <a:t>2009</a:t>
              </a:r>
            </a:p>
            <a:p>
              <a:pPr marL="0" marR="0" lvl="0" indent="0" algn="l" defTabSz="914378"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rgbClr val="000000"/>
                  </a:solidFill>
                  <a:effectLst/>
                  <a:uLnTx/>
                  <a:uFillTx/>
                  <a:latin typeface="Verdana"/>
                  <a:ea typeface="+mn-ea"/>
                  <a:cs typeface="Arial" charset="0"/>
                </a:rPr>
                <a:t>Start </a:t>
              </a:r>
              <a:r>
                <a:rPr kumimoji="0" lang="en-US" sz="1200" b="1" i="0" u="none" strike="noStrike" kern="1200" cap="none" spc="0" normalizeH="0" baseline="0" noProof="0" dirty="0" smtClean="0">
                  <a:ln>
                    <a:noFill/>
                  </a:ln>
                  <a:solidFill>
                    <a:srgbClr val="00B050"/>
                  </a:solidFill>
                  <a:effectLst/>
                  <a:uLnTx/>
                  <a:uFillTx/>
                  <a:latin typeface="Verdana"/>
                  <a:ea typeface="+mn-ea"/>
                  <a:cs typeface="Arial" charset="0"/>
                </a:rPr>
                <a:t>PETRUS-</a:t>
              </a:r>
              <a:r>
                <a:rPr kumimoji="0" lang="en-US" sz="1200" b="1" i="0" u="none" strike="noStrike" kern="1200" cap="none" spc="0" normalizeH="0" baseline="0" noProof="0" dirty="0" err="1" smtClean="0">
                  <a:ln>
                    <a:noFill/>
                  </a:ln>
                  <a:solidFill>
                    <a:srgbClr val="00B050"/>
                  </a:solidFill>
                  <a:effectLst/>
                  <a:uLnTx/>
                  <a:uFillTx/>
                  <a:latin typeface="Verdana"/>
                  <a:ea typeface="+mn-ea"/>
                  <a:cs typeface="Arial" charset="0"/>
                </a:rPr>
                <a:t>Projekt</a:t>
              </a:r>
              <a:endParaRPr kumimoji="0" lang="en-US" sz="1200" b="1" i="0" u="none" strike="noStrike" kern="1200" cap="none" spc="0" normalizeH="0" baseline="0" noProof="0" dirty="0">
                <a:ln>
                  <a:noFill/>
                </a:ln>
                <a:solidFill>
                  <a:srgbClr val="00B050"/>
                </a:solidFill>
                <a:effectLst/>
                <a:uLnTx/>
                <a:uFillTx/>
                <a:latin typeface="Verdana"/>
                <a:ea typeface="+mn-ea"/>
                <a:cs typeface="Arial" charset="0"/>
              </a:endParaRPr>
            </a:p>
          </p:txBody>
        </p:sp>
        <p:sp>
          <p:nvSpPr>
            <p:cNvPr id="28" name="Textfeld 27">
              <a:extLst>
                <a:ext uri="{FF2B5EF4-FFF2-40B4-BE49-F238E27FC236}">
                  <a16:creationId xmlns:a16="http://schemas.microsoft.com/office/drawing/2014/main" id="{2B8BAA9F-3D6A-4641-A772-E8764729BCAA}"/>
                </a:ext>
              </a:extLst>
            </p:cNvPr>
            <p:cNvSpPr txBox="1"/>
            <p:nvPr/>
          </p:nvSpPr>
          <p:spPr>
            <a:xfrm>
              <a:off x="303107" y="2285868"/>
              <a:ext cx="1634972" cy="1271731"/>
            </a:xfrm>
            <a:prstGeom prst="rect">
              <a:avLst/>
            </a:prstGeom>
            <a:noFill/>
          </p:spPr>
          <p:txBody>
            <a:bodyPr wrap="square" rtlCol="0">
              <a:spAutoFit/>
            </a:bodyPr>
            <a:lstStyle/>
            <a:p>
              <a:pPr marL="0" marR="0" lvl="0" indent="0" algn="l" defTabSz="914378"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smtClean="0">
                  <a:ln>
                    <a:noFill/>
                  </a:ln>
                  <a:solidFill>
                    <a:srgbClr val="000000"/>
                  </a:solidFill>
                  <a:effectLst/>
                  <a:uLnTx/>
                  <a:uFillTx/>
                  <a:latin typeface="Verdana"/>
                  <a:ea typeface="+mn-ea"/>
                  <a:cs typeface="Arial" charset="0"/>
                </a:rPr>
                <a:t>2010</a:t>
              </a:r>
            </a:p>
            <a:p>
              <a:r>
                <a:rPr lang="de-DE" sz="1200" dirty="0"/>
                <a:t>Einstellung der intellektuellen Erschließung von </a:t>
              </a:r>
              <a:r>
                <a:rPr lang="de-DE" sz="1200" dirty="0" smtClean="0"/>
                <a:t>Online-Publikationen</a:t>
              </a:r>
              <a:endParaRPr lang="de-DE" sz="1200" dirty="0"/>
            </a:p>
          </p:txBody>
        </p:sp>
        <p:sp>
          <p:nvSpPr>
            <p:cNvPr id="29" name="Textfeld 28">
              <a:extLst>
                <a:ext uri="{FF2B5EF4-FFF2-40B4-BE49-F238E27FC236}">
                  <a16:creationId xmlns:a16="http://schemas.microsoft.com/office/drawing/2014/main" id="{2483CCF9-E1DD-FE43-8F87-9BCFD2A7EA1A}"/>
                </a:ext>
              </a:extLst>
            </p:cNvPr>
            <p:cNvSpPr txBox="1"/>
            <p:nvPr/>
          </p:nvSpPr>
          <p:spPr>
            <a:xfrm>
              <a:off x="1194587" y="4626167"/>
              <a:ext cx="1418628" cy="1271731"/>
            </a:xfrm>
            <a:prstGeom prst="rect">
              <a:avLst/>
            </a:prstGeom>
            <a:noFill/>
          </p:spPr>
          <p:txBody>
            <a:bodyPr wrap="square" rtlCol="0">
              <a:spAutoFit/>
            </a:bodyPr>
            <a:lstStyle/>
            <a:p>
              <a:pPr marL="0" marR="0" lvl="0" indent="0" algn="l" defTabSz="914378"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smtClean="0">
                  <a:ln>
                    <a:noFill/>
                  </a:ln>
                  <a:solidFill>
                    <a:srgbClr val="000000"/>
                  </a:solidFill>
                  <a:effectLst/>
                  <a:uLnTx/>
                  <a:uFillTx/>
                  <a:latin typeface="Verdana"/>
                  <a:ea typeface="+mn-ea"/>
                  <a:cs typeface="Arial" charset="0"/>
                </a:rPr>
                <a:t>2012</a:t>
              </a:r>
            </a:p>
            <a:p>
              <a:pPr defTabSz="914378"/>
              <a:r>
                <a:rPr kumimoji="0" lang="en-US" sz="1200" i="0" u="none" strike="noStrike" kern="1200" cap="none" spc="0" normalizeH="0" baseline="0" noProof="0" dirty="0" err="1" smtClean="0">
                  <a:ln>
                    <a:noFill/>
                  </a:ln>
                  <a:effectLst/>
                  <a:uLnTx/>
                  <a:uFillTx/>
                  <a:latin typeface="Verdana"/>
                  <a:ea typeface="+mn-ea"/>
                  <a:cs typeface="Arial" charset="0"/>
                </a:rPr>
                <a:t>Maschinelle</a:t>
              </a:r>
              <a:r>
                <a:rPr kumimoji="0" lang="en-US" sz="1200" i="0" u="none" strike="noStrike" kern="1200" cap="none" spc="0" normalizeH="0" baseline="0" noProof="0" dirty="0" smtClean="0">
                  <a:ln>
                    <a:noFill/>
                  </a:ln>
                  <a:effectLst/>
                  <a:uLnTx/>
                  <a:uFillTx/>
                  <a:latin typeface="Verdana"/>
                  <a:ea typeface="+mn-ea"/>
                  <a:cs typeface="Arial" charset="0"/>
                </a:rPr>
                <a:t> </a:t>
              </a:r>
              <a:r>
                <a:rPr kumimoji="0" lang="en-US" sz="1200" i="0" u="none" strike="noStrike" kern="1200" cap="none" spc="0" normalizeH="0" baseline="0" noProof="0" dirty="0" err="1" smtClean="0">
                  <a:ln>
                    <a:noFill/>
                  </a:ln>
                  <a:effectLst/>
                  <a:uLnTx/>
                  <a:uFillTx/>
                  <a:latin typeface="Verdana"/>
                  <a:ea typeface="+mn-ea"/>
                  <a:cs typeface="Arial" charset="0"/>
                </a:rPr>
                <a:t>Klassifikation</a:t>
              </a:r>
              <a:r>
                <a:rPr kumimoji="0" lang="en-US" sz="1200" i="0" u="none" strike="noStrike" kern="1200" cap="none" spc="0" normalizeH="0" baseline="0" noProof="0" dirty="0" smtClean="0">
                  <a:ln>
                    <a:noFill/>
                  </a:ln>
                  <a:effectLst/>
                  <a:uLnTx/>
                  <a:uFillTx/>
                  <a:latin typeface="Verdana"/>
                  <a:ea typeface="+mn-ea"/>
                  <a:cs typeface="Arial" charset="0"/>
                </a:rPr>
                <a:t> </a:t>
              </a:r>
              <a:r>
                <a:rPr lang="de-DE" sz="1200" dirty="0" smtClean="0"/>
                <a:t>DDC-Sachgruppen</a:t>
              </a:r>
              <a:endParaRPr lang="de-DE" sz="1200" dirty="0"/>
            </a:p>
            <a:p>
              <a:pPr marL="0" marR="0" lvl="0" indent="0" algn="l" defTabSz="914378" rtl="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dirty="0">
                <a:ln>
                  <a:noFill/>
                </a:ln>
                <a:solidFill>
                  <a:srgbClr val="000000"/>
                </a:solidFill>
                <a:effectLst/>
                <a:uLnTx/>
                <a:uFillTx/>
                <a:latin typeface="Verdana"/>
                <a:ea typeface="+mn-ea"/>
                <a:cs typeface="Arial" charset="0"/>
              </a:endParaRPr>
            </a:p>
          </p:txBody>
        </p:sp>
        <p:sp>
          <p:nvSpPr>
            <p:cNvPr id="30" name="Textfeld 29">
              <a:extLst>
                <a:ext uri="{FF2B5EF4-FFF2-40B4-BE49-F238E27FC236}">
                  <a16:creationId xmlns:a16="http://schemas.microsoft.com/office/drawing/2014/main" id="{159AE034-65CB-E74C-841C-069485EDF7B1}"/>
                </a:ext>
              </a:extLst>
            </p:cNvPr>
            <p:cNvSpPr txBox="1"/>
            <p:nvPr/>
          </p:nvSpPr>
          <p:spPr>
            <a:xfrm>
              <a:off x="1805671" y="2294270"/>
              <a:ext cx="1792166" cy="880429"/>
            </a:xfrm>
            <a:prstGeom prst="rect">
              <a:avLst/>
            </a:prstGeom>
            <a:noFill/>
          </p:spPr>
          <p:txBody>
            <a:bodyPr wrap="square" rtlCol="0">
              <a:spAutoFit/>
            </a:bodyPr>
            <a:lstStyle/>
            <a:p>
              <a:pPr marL="0" marR="0" lvl="0" indent="0" algn="l" defTabSz="914378"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smtClean="0">
                  <a:ln>
                    <a:noFill/>
                  </a:ln>
                  <a:solidFill>
                    <a:srgbClr val="000000"/>
                  </a:solidFill>
                  <a:effectLst/>
                  <a:uLnTx/>
                  <a:uFillTx/>
                  <a:latin typeface="Verdana"/>
                  <a:ea typeface="+mn-ea"/>
                  <a:cs typeface="Arial" charset="0"/>
                </a:rPr>
                <a:t>2014</a:t>
              </a:r>
            </a:p>
            <a:p>
              <a:pPr lvl="0" defTabSz="914378"/>
              <a:r>
                <a:rPr lang="en-US" sz="1200" dirty="0" err="1">
                  <a:solidFill>
                    <a:schemeClr val="accent4"/>
                  </a:solidFill>
                  <a:latin typeface="Verdana"/>
                </a:rPr>
                <a:t>Maschinelle</a:t>
              </a:r>
              <a:r>
                <a:rPr lang="en-US" sz="1200" dirty="0">
                  <a:solidFill>
                    <a:schemeClr val="accent4"/>
                  </a:solidFill>
                  <a:latin typeface="Verdana"/>
                </a:rPr>
                <a:t> </a:t>
              </a:r>
              <a:r>
                <a:rPr kumimoji="0" lang="en-US" sz="1200" i="0" u="none" strike="noStrike" kern="1200" cap="none" spc="0" normalizeH="0" baseline="0" noProof="0" dirty="0" err="1" smtClean="0">
                  <a:ln>
                    <a:noFill/>
                  </a:ln>
                  <a:solidFill>
                    <a:schemeClr val="accent4"/>
                  </a:solidFill>
                  <a:effectLst/>
                  <a:uLnTx/>
                  <a:uFillTx/>
                  <a:latin typeface="Verdana"/>
                </a:rPr>
                <a:t>Beschlagwortung</a:t>
              </a:r>
              <a:r>
                <a:rPr kumimoji="0" lang="en-US" sz="1200" i="0" u="none" strike="noStrike" kern="1200" cap="none" spc="0" normalizeH="0" baseline="0" noProof="0" dirty="0" smtClean="0">
                  <a:ln>
                    <a:noFill/>
                  </a:ln>
                  <a:solidFill>
                    <a:schemeClr val="accent4"/>
                  </a:solidFill>
                  <a:effectLst/>
                  <a:uLnTx/>
                  <a:uFillTx/>
                  <a:latin typeface="Verdana"/>
                </a:rPr>
                <a:t> </a:t>
              </a:r>
              <a:r>
                <a:rPr kumimoji="0" lang="en-US" sz="1200" b="0" i="0" u="none" strike="noStrike" kern="1200" cap="none" spc="0" normalizeH="0" baseline="0" noProof="0" dirty="0" err="1" smtClean="0">
                  <a:ln>
                    <a:noFill/>
                  </a:ln>
                  <a:solidFill>
                    <a:srgbClr val="000000"/>
                  </a:solidFill>
                  <a:effectLst/>
                  <a:uLnTx/>
                  <a:uFillTx/>
                  <a:latin typeface="Verdana"/>
                  <a:ea typeface="+mn-ea"/>
                  <a:cs typeface="Arial" charset="0"/>
                </a:rPr>
                <a:t>mit</a:t>
              </a:r>
              <a:r>
                <a:rPr kumimoji="0" lang="en-US" sz="1200" b="0" i="0" u="none" strike="noStrike" kern="1200" cap="none" spc="0" normalizeH="0" baseline="0" noProof="0" dirty="0" smtClean="0">
                  <a:ln>
                    <a:noFill/>
                  </a:ln>
                  <a:solidFill>
                    <a:srgbClr val="000000"/>
                  </a:solidFill>
                  <a:effectLst/>
                  <a:uLnTx/>
                  <a:uFillTx/>
                  <a:latin typeface="Verdana"/>
                  <a:ea typeface="+mn-ea"/>
                  <a:cs typeface="Arial" charset="0"/>
                </a:rPr>
                <a:t> der GND</a:t>
              </a:r>
              <a:endParaRPr kumimoji="0" lang="en-US" sz="1200" b="0" i="0" u="none" strike="noStrike" kern="1200" cap="none" spc="0" normalizeH="0" baseline="0" noProof="0" dirty="0">
                <a:ln>
                  <a:noFill/>
                </a:ln>
                <a:solidFill>
                  <a:srgbClr val="000000"/>
                </a:solidFill>
                <a:effectLst/>
                <a:uLnTx/>
                <a:uFillTx/>
                <a:latin typeface="Verdana"/>
                <a:ea typeface="+mn-ea"/>
                <a:cs typeface="Arial" charset="0"/>
              </a:endParaRPr>
            </a:p>
          </p:txBody>
        </p:sp>
        <p:sp>
          <p:nvSpPr>
            <p:cNvPr id="31" name="Textfeld 30">
              <a:extLst>
                <a:ext uri="{FF2B5EF4-FFF2-40B4-BE49-F238E27FC236}">
                  <a16:creationId xmlns:a16="http://schemas.microsoft.com/office/drawing/2014/main" id="{D0E6D0A2-B132-6343-96BF-22EBE75F3322}"/>
                </a:ext>
              </a:extLst>
            </p:cNvPr>
            <p:cNvSpPr txBox="1"/>
            <p:nvPr/>
          </p:nvSpPr>
          <p:spPr>
            <a:xfrm>
              <a:off x="2643109" y="4634837"/>
              <a:ext cx="1515497" cy="1076080"/>
            </a:xfrm>
            <a:prstGeom prst="rect">
              <a:avLst/>
            </a:prstGeom>
            <a:noFill/>
          </p:spPr>
          <p:txBody>
            <a:bodyPr wrap="square" rtlCol="0">
              <a:spAutoFit/>
            </a:bodyPr>
            <a:lstStyle/>
            <a:p>
              <a:pPr marL="0" marR="0" lvl="0" indent="0" algn="l" defTabSz="914378"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smtClean="0">
                  <a:ln>
                    <a:noFill/>
                  </a:ln>
                  <a:solidFill>
                    <a:srgbClr val="000000"/>
                  </a:solidFill>
                  <a:effectLst/>
                  <a:uLnTx/>
                  <a:uFillTx/>
                  <a:latin typeface="Verdana"/>
                  <a:ea typeface="+mn-ea"/>
                  <a:cs typeface="Arial" charset="0"/>
                </a:rPr>
                <a:t>2015</a:t>
              </a:r>
            </a:p>
            <a:p>
              <a:pPr lvl="0" defTabSz="914378"/>
              <a:r>
                <a:rPr lang="en-US" sz="1200" dirty="0" err="1">
                  <a:latin typeface="Verdana"/>
                </a:rPr>
                <a:t>Maschinelle</a:t>
              </a:r>
              <a:r>
                <a:rPr lang="en-US" sz="1200" dirty="0">
                  <a:latin typeface="Verdana"/>
                </a:rPr>
                <a:t> </a:t>
              </a:r>
              <a:r>
                <a:rPr lang="en-US" sz="1200" dirty="0" err="1">
                  <a:latin typeface="Verdana"/>
                </a:rPr>
                <a:t>Klassifikation</a:t>
              </a:r>
              <a:r>
                <a:rPr lang="en-US" sz="1200" dirty="0">
                  <a:latin typeface="Verdana"/>
                </a:rPr>
                <a:t> </a:t>
              </a:r>
              <a:r>
                <a:rPr lang="de-DE" sz="1200" dirty="0"/>
                <a:t>DDC-Kurznotationen</a:t>
              </a:r>
              <a:endParaRPr kumimoji="0" lang="en-US" sz="1200" b="0" i="0" u="none" strike="noStrike" kern="1200" cap="none" spc="0" normalizeH="0" baseline="0" noProof="0" dirty="0">
                <a:ln>
                  <a:noFill/>
                </a:ln>
                <a:solidFill>
                  <a:srgbClr val="000000"/>
                </a:solidFill>
                <a:effectLst/>
                <a:uLnTx/>
                <a:uFillTx/>
                <a:latin typeface="Verdana"/>
                <a:ea typeface="+mn-ea"/>
                <a:cs typeface="Arial" charset="0"/>
              </a:endParaRPr>
            </a:p>
          </p:txBody>
        </p:sp>
        <p:sp>
          <p:nvSpPr>
            <p:cNvPr id="32" name="Textfeld 31">
              <a:extLst>
                <a:ext uri="{FF2B5EF4-FFF2-40B4-BE49-F238E27FC236}">
                  <a16:creationId xmlns:a16="http://schemas.microsoft.com/office/drawing/2014/main" id="{5DC93B68-958D-BA47-900D-2138DB7B9220}"/>
                </a:ext>
              </a:extLst>
            </p:cNvPr>
            <p:cNvSpPr txBox="1"/>
            <p:nvPr/>
          </p:nvSpPr>
          <p:spPr>
            <a:xfrm>
              <a:off x="3468543" y="2285868"/>
              <a:ext cx="1659757" cy="1076080"/>
            </a:xfrm>
            <a:prstGeom prst="rect">
              <a:avLst/>
            </a:prstGeom>
            <a:noFill/>
          </p:spPr>
          <p:txBody>
            <a:bodyPr wrap="square" rtlCol="0">
              <a:spAutoFit/>
            </a:bodyPr>
            <a:lstStyle/>
            <a:p>
              <a:pPr marL="0" marR="0" lvl="0" indent="0" algn="l" defTabSz="914378"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smtClean="0">
                  <a:ln>
                    <a:noFill/>
                  </a:ln>
                  <a:solidFill>
                    <a:srgbClr val="000000"/>
                  </a:solidFill>
                  <a:effectLst/>
                  <a:uLnTx/>
                  <a:uFillTx/>
                  <a:latin typeface="Verdana"/>
                  <a:ea typeface="+mn-ea"/>
                  <a:cs typeface="Arial" charset="0"/>
                </a:rPr>
                <a:t>2017</a:t>
              </a:r>
            </a:p>
            <a:p>
              <a:r>
                <a:rPr lang="en-US" sz="1200" dirty="0" err="1">
                  <a:latin typeface="Verdana"/>
                </a:rPr>
                <a:t>Maschinelle</a:t>
              </a:r>
              <a:r>
                <a:rPr lang="en-US" sz="1200" dirty="0">
                  <a:latin typeface="Verdana"/>
                </a:rPr>
                <a:t> </a:t>
              </a:r>
              <a:r>
                <a:rPr lang="en-US" sz="1200" dirty="0" err="1">
                  <a:latin typeface="Verdana"/>
                </a:rPr>
                <a:t>Beschlagwortung</a:t>
              </a:r>
              <a:r>
                <a:rPr lang="en-US" sz="1200" dirty="0">
                  <a:latin typeface="Verdana"/>
                </a:rPr>
                <a:t> </a:t>
              </a:r>
              <a:r>
                <a:rPr lang="de-DE" sz="1200" dirty="0" smtClean="0"/>
                <a:t>Printpublikationen</a:t>
              </a:r>
            </a:p>
            <a:p>
              <a:r>
                <a:rPr lang="de-DE" sz="1200" dirty="0"/>
                <a:t>m</a:t>
              </a:r>
              <a:r>
                <a:rPr lang="de-DE" sz="1200" dirty="0" smtClean="0"/>
                <a:t>it der GND</a:t>
              </a:r>
              <a:endParaRPr lang="de-DE" sz="1200" dirty="0"/>
            </a:p>
          </p:txBody>
        </p:sp>
        <p:sp>
          <p:nvSpPr>
            <p:cNvPr id="33" name="Textfeld 32">
              <a:extLst>
                <a:ext uri="{FF2B5EF4-FFF2-40B4-BE49-F238E27FC236}">
                  <a16:creationId xmlns:a16="http://schemas.microsoft.com/office/drawing/2014/main" id="{94C4F3FE-5FB5-B84E-BDE6-C37B0ED165D6}"/>
                </a:ext>
              </a:extLst>
            </p:cNvPr>
            <p:cNvSpPr txBox="1"/>
            <p:nvPr/>
          </p:nvSpPr>
          <p:spPr>
            <a:xfrm>
              <a:off x="4135262" y="4618617"/>
              <a:ext cx="1743826" cy="1271731"/>
            </a:xfrm>
            <a:prstGeom prst="rect">
              <a:avLst/>
            </a:prstGeom>
            <a:noFill/>
          </p:spPr>
          <p:txBody>
            <a:bodyPr wrap="square" rtlCol="0">
              <a:spAutoFit/>
            </a:bodyPr>
            <a:lstStyle/>
            <a:p>
              <a:pPr marL="0" marR="0" lvl="0" indent="0" algn="l" defTabSz="914378"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smtClean="0">
                  <a:ln>
                    <a:noFill/>
                  </a:ln>
                  <a:solidFill>
                    <a:srgbClr val="000000"/>
                  </a:solidFill>
                  <a:effectLst/>
                  <a:uLnTx/>
                  <a:uFillTx/>
                  <a:latin typeface="Verdana"/>
                  <a:ea typeface="+mn-ea"/>
                  <a:cs typeface="Arial" charset="0"/>
                </a:rPr>
                <a:t>2018</a:t>
              </a:r>
            </a:p>
            <a:p>
              <a:pPr lvl="0" defTabSz="914378"/>
              <a:r>
                <a:rPr lang="en-US" sz="1200" dirty="0" err="1">
                  <a:latin typeface="Verdana"/>
                </a:rPr>
                <a:t>Maschinelle</a:t>
              </a:r>
              <a:r>
                <a:rPr lang="en-US" sz="1200" dirty="0" smtClean="0">
                  <a:solidFill>
                    <a:srgbClr val="000000"/>
                  </a:solidFill>
                  <a:latin typeface="Verdana"/>
                </a:rPr>
                <a:t> </a:t>
              </a:r>
              <a:r>
                <a:rPr lang="en-US" sz="1200" dirty="0" err="1">
                  <a:solidFill>
                    <a:srgbClr val="000000"/>
                  </a:solidFill>
                  <a:latin typeface="Verdana"/>
                </a:rPr>
                <a:t>Beschlagwortung</a:t>
              </a:r>
              <a:r>
                <a:rPr lang="en-US" sz="1200" dirty="0">
                  <a:solidFill>
                    <a:srgbClr val="000000"/>
                  </a:solidFill>
                  <a:latin typeface="Verdana"/>
                </a:rPr>
                <a:t> </a:t>
              </a:r>
              <a:r>
                <a:rPr lang="en-US" sz="1200" dirty="0" err="1">
                  <a:solidFill>
                    <a:srgbClr val="000000"/>
                  </a:solidFill>
                  <a:latin typeface="Verdana"/>
                </a:rPr>
                <a:t>englischspr</a:t>
              </a:r>
              <a:r>
                <a:rPr lang="en-US" sz="1200" dirty="0">
                  <a:solidFill>
                    <a:srgbClr val="000000"/>
                  </a:solidFill>
                  <a:latin typeface="Verdana"/>
                </a:rPr>
                <a:t>. </a:t>
              </a:r>
              <a:r>
                <a:rPr lang="en-US" sz="1200" dirty="0" smtClean="0">
                  <a:solidFill>
                    <a:srgbClr val="000000"/>
                  </a:solidFill>
                  <a:latin typeface="Verdana"/>
                </a:rPr>
                <a:t> Online-</a:t>
              </a:r>
              <a:r>
                <a:rPr lang="en-US" sz="1200" dirty="0" err="1" smtClean="0">
                  <a:solidFill>
                    <a:srgbClr val="000000"/>
                  </a:solidFill>
                  <a:latin typeface="Verdana"/>
                </a:rPr>
                <a:t>Publikationen</a:t>
              </a:r>
              <a:endParaRPr kumimoji="0" lang="en-US" sz="1200" b="0" i="0" u="none" strike="noStrike" kern="1200" cap="none" spc="0" normalizeH="0" baseline="0" noProof="0" dirty="0">
                <a:ln>
                  <a:noFill/>
                </a:ln>
                <a:solidFill>
                  <a:srgbClr val="000000"/>
                </a:solidFill>
                <a:effectLst/>
                <a:uLnTx/>
                <a:uFillTx/>
                <a:latin typeface="Verdana"/>
                <a:ea typeface="+mn-ea"/>
                <a:cs typeface="Arial" charset="0"/>
              </a:endParaRPr>
            </a:p>
          </p:txBody>
        </p:sp>
        <p:sp>
          <p:nvSpPr>
            <p:cNvPr id="34" name="Textfeld 33">
              <a:extLst>
                <a:ext uri="{FF2B5EF4-FFF2-40B4-BE49-F238E27FC236}">
                  <a16:creationId xmlns:a16="http://schemas.microsoft.com/office/drawing/2014/main" id="{D8DFBF60-01D0-B44A-8268-B1ABB2E7026D}"/>
                </a:ext>
              </a:extLst>
            </p:cNvPr>
            <p:cNvSpPr txBox="1"/>
            <p:nvPr/>
          </p:nvSpPr>
          <p:spPr>
            <a:xfrm>
              <a:off x="5097976" y="2267796"/>
              <a:ext cx="1466002" cy="1076080"/>
            </a:xfrm>
            <a:prstGeom prst="rect">
              <a:avLst/>
            </a:prstGeom>
            <a:noFill/>
          </p:spPr>
          <p:txBody>
            <a:bodyPr wrap="square" rtlCol="0">
              <a:spAutoFit/>
            </a:bodyPr>
            <a:lstStyle/>
            <a:p>
              <a:pPr marL="0" marR="0" lvl="0" indent="0" algn="l" defTabSz="914378"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smtClean="0">
                  <a:ln>
                    <a:noFill/>
                  </a:ln>
                  <a:solidFill>
                    <a:srgbClr val="000000"/>
                  </a:solidFill>
                  <a:effectLst/>
                  <a:uLnTx/>
                  <a:uFillTx/>
                  <a:latin typeface="Verdana"/>
                  <a:ea typeface="+mn-ea"/>
                  <a:cs typeface="Arial" charset="0"/>
                </a:rPr>
                <a:t>2019</a:t>
              </a:r>
            </a:p>
            <a:p>
              <a:pPr marL="0" marR="0" lvl="0" indent="0" algn="l" defTabSz="914378"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smtClean="0">
                  <a:ln>
                    <a:noFill/>
                  </a:ln>
                  <a:solidFill>
                    <a:srgbClr val="C00000"/>
                  </a:solidFill>
                  <a:effectLst/>
                  <a:uLnTx/>
                  <a:uFillTx/>
                  <a:latin typeface="Verdana"/>
                </a:rPr>
                <a:t>Start </a:t>
              </a:r>
              <a:r>
                <a:rPr kumimoji="0" lang="en-US" sz="1200" b="1" i="0" u="none" strike="noStrike" kern="1200" cap="none" spc="0" normalizeH="0" baseline="0" noProof="0" dirty="0" err="1" smtClean="0">
                  <a:ln>
                    <a:noFill/>
                  </a:ln>
                  <a:solidFill>
                    <a:srgbClr val="C00000"/>
                  </a:solidFill>
                  <a:effectLst/>
                  <a:uLnTx/>
                  <a:uFillTx/>
                  <a:latin typeface="Verdana"/>
                </a:rPr>
                <a:t>Projekt</a:t>
              </a:r>
              <a:r>
                <a:rPr kumimoji="0" lang="en-US" sz="1200" b="1" i="0" u="none" strike="noStrike" kern="1200" cap="none" spc="0" normalizeH="0" baseline="0" noProof="0" dirty="0" smtClean="0">
                  <a:ln>
                    <a:noFill/>
                  </a:ln>
                  <a:solidFill>
                    <a:srgbClr val="C00000"/>
                  </a:solidFill>
                  <a:effectLst/>
                  <a:uLnTx/>
                  <a:uFillTx/>
                  <a:latin typeface="Verdana"/>
                </a:rPr>
                <a:t> </a:t>
              </a:r>
              <a:r>
                <a:rPr kumimoji="0" lang="en-US" sz="1200" b="1" i="0" u="none" strike="noStrike" kern="1200" cap="none" spc="0" normalizeH="0" baseline="0" noProof="0" dirty="0" err="1" smtClean="0">
                  <a:ln>
                    <a:noFill/>
                  </a:ln>
                  <a:solidFill>
                    <a:srgbClr val="C00000"/>
                  </a:solidFill>
                  <a:effectLst/>
                  <a:uLnTx/>
                  <a:uFillTx/>
                  <a:latin typeface="Verdana"/>
                </a:rPr>
                <a:t>Erschließungs-maschine</a:t>
              </a:r>
              <a:r>
                <a:rPr lang="en-US" sz="1200" b="1" dirty="0">
                  <a:solidFill>
                    <a:srgbClr val="C00000"/>
                  </a:solidFill>
                  <a:latin typeface="Verdana"/>
                </a:rPr>
                <a:t> </a:t>
              </a:r>
              <a:r>
                <a:rPr kumimoji="0" lang="en-US" sz="1200" b="1" i="0" u="none" strike="noStrike" kern="1200" cap="none" spc="0" normalizeH="0" baseline="0" noProof="0" dirty="0" err="1" smtClean="0">
                  <a:ln>
                    <a:noFill/>
                  </a:ln>
                  <a:solidFill>
                    <a:srgbClr val="C00000"/>
                  </a:solidFill>
                  <a:effectLst/>
                  <a:uLnTx/>
                  <a:uFillTx/>
                  <a:latin typeface="Verdana"/>
                </a:rPr>
                <a:t>EMa</a:t>
              </a:r>
              <a:endParaRPr kumimoji="0" lang="en-US" sz="1200" b="1" i="0" u="none" strike="noStrike" kern="1200" cap="none" spc="0" normalizeH="0" baseline="0" noProof="0" dirty="0">
                <a:ln>
                  <a:noFill/>
                </a:ln>
                <a:solidFill>
                  <a:srgbClr val="C00000"/>
                </a:solidFill>
                <a:effectLst/>
                <a:uLnTx/>
                <a:uFillTx/>
                <a:latin typeface="Verdana"/>
              </a:endParaRPr>
            </a:p>
          </p:txBody>
        </p:sp>
        <p:sp>
          <p:nvSpPr>
            <p:cNvPr id="35" name="Textfeld 34">
              <a:extLst>
                <a:ext uri="{FF2B5EF4-FFF2-40B4-BE49-F238E27FC236}">
                  <a16:creationId xmlns:a16="http://schemas.microsoft.com/office/drawing/2014/main" id="{44609EB6-5C66-A347-836A-D1D7F1930560}"/>
                </a:ext>
              </a:extLst>
            </p:cNvPr>
            <p:cNvSpPr txBox="1"/>
            <p:nvPr/>
          </p:nvSpPr>
          <p:spPr>
            <a:xfrm>
              <a:off x="5817321" y="4634836"/>
              <a:ext cx="1455905" cy="1076080"/>
            </a:xfrm>
            <a:prstGeom prst="rect">
              <a:avLst/>
            </a:prstGeom>
            <a:noFill/>
          </p:spPr>
          <p:txBody>
            <a:bodyPr wrap="square" rtlCol="0">
              <a:spAutoFit/>
            </a:bodyPr>
            <a:lstStyle/>
            <a:p>
              <a:pPr marL="0" marR="0" lvl="0" indent="0" algn="l" defTabSz="914378"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smtClean="0">
                  <a:ln>
                    <a:noFill/>
                  </a:ln>
                  <a:solidFill>
                    <a:srgbClr val="000000"/>
                  </a:solidFill>
                  <a:effectLst/>
                  <a:uLnTx/>
                  <a:uFillTx/>
                  <a:latin typeface="Verdana"/>
                  <a:ea typeface="+mn-ea"/>
                  <a:cs typeface="Arial" charset="0"/>
                </a:rPr>
                <a:t>2020</a:t>
              </a:r>
            </a:p>
            <a:p>
              <a:r>
                <a:rPr lang="en-US" sz="1200" dirty="0" err="1">
                  <a:latin typeface="Verdana"/>
                </a:rPr>
                <a:t>Maschinelle</a:t>
              </a:r>
              <a:r>
                <a:rPr lang="en-US" sz="1200" dirty="0">
                  <a:solidFill>
                    <a:srgbClr val="000000"/>
                  </a:solidFill>
                  <a:latin typeface="Verdana"/>
                </a:rPr>
                <a:t> </a:t>
              </a:r>
              <a:r>
                <a:rPr lang="en-US" sz="1200" dirty="0" err="1">
                  <a:solidFill>
                    <a:srgbClr val="000000"/>
                  </a:solidFill>
                  <a:latin typeface="Verdana"/>
                </a:rPr>
                <a:t>Beschlagwortung</a:t>
              </a:r>
              <a:r>
                <a:rPr lang="en-US" sz="1200" dirty="0">
                  <a:solidFill>
                    <a:srgbClr val="000000"/>
                  </a:solidFill>
                  <a:latin typeface="Verdana"/>
                </a:rPr>
                <a:t> </a:t>
              </a:r>
              <a:r>
                <a:rPr lang="de-DE" sz="1200" dirty="0" smtClean="0"/>
                <a:t>Kinder- </a:t>
              </a:r>
              <a:r>
                <a:rPr lang="de-DE" sz="1200" dirty="0"/>
                <a:t>und Jugendliteratur</a:t>
              </a:r>
            </a:p>
          </p:txBody>
        </p:sp>
        <p:sp>
          <p:nvSpPr>
            <p:cNvPr id="37" name="Textfeld 36">
              <a:extLst>
                <a:ext uri="{FF2B5EF4-FFF2-40B4-BE49-F238E27FC236}">
                  <a16:creationId xmlns:a16="http://schemas.microsoft.com/office/drawing/2014/main" id="{D8DFBF60-01D0-B44A-8268-B1ABB2E7026D}"/>
                </a:ext>
              </a:extLst>
            </p:cNvPr>
            <p:cNvSpPr txBox="1"/>
            <p:nvPr/>
          </p:nvSpPr>
          <p:spPr>
            <a:xfrm>
              <a:off x="7135334" y="4634836"/>
              <a:ext cx="1294287" cy="684778"/>
            </a:xfrm>
            <a:prstGeom prst="rect">
              <a:avLst/>
            </a:prstGeom>
            <a:noFill/>
          </p:spPr>
          <p:txBody>
            <a:bodyPr wrap="square" rtlCol="0">
              <a:spAutoFit/>
            </a:bodyPr>
            <a:lstStyle/>
            <a:p>
              <a:pPr marL="0" marR="0" lvl="0" indent="0" algn="l" defTabSz="914378"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smtClean="0">
                  <a:ln>
                    <a:noFill/>
                  </a:ln>
                  <a:solidFill>
                    <a:srgbClr val="000000"/>
                  </a:solidFill>
                  <a:effectLst/>
                  <a:uLnTx/>
                  <a:uFillTx/>
                  <a:latin typeface="Verdana"/>
                  <a:ea typeface="+mn-ea"/>
                  <a:cs typeface="Arial" charset="0"/>
                </a:rPr>
                <a:t>2022</a:t>
              </a:r>
            </a:p>
            <a:p>
              <a:r>
                <a:rPr lang="de-DE" sz="1200" b="1" dirty="0">
                  <a:solidFill>
                    <a:srgbClr val="C00000"/>
                  </a:solidFill>
                </a:rPr>
                <a:t>Start </a:t>
              </a:r>
              <a:r>
                <a:rPr lang="de-DE" sz="1200" b="1" dirty="0" err="1" smtClean="0">
                  <a:solidFill>
                    <a:srgbClr val="C00000"/>
                  </a:solidFill>
                </a:rPr>
                <a:t>EMa</a:t>
              </a:r>
              <a:endParaRPr lang="de-DE" sz="1200" b="1" dirty="0" smtClean="0">
                <a:solidFill>
                  <a:srgbClr val="C00000"/>
                </a:solidFill>
              </a:endParaRPr>
            </a:p>
            <a:p>
              <a:r>
                <a:rPr kumimoji="0" lang="de-DE" sz="1200" b="1" i="0" u="none" strike="noStrike" kern="1200" cap="none" spc="0" normalizeH="0" baseline="0" noProof="0" dirty="0" smtClean="0">
                  <a:ln>
                    <a:noFill/>
                  </a:ln>
                  <a:solidFill>
                    <a:srgbClr val="C00000"/>
                  </a:solidFill>
                  <a:effectLst/>
                  <a:uLnTx/>
                  <a:uFillTx/>
                  <a:latin typeface="Verdana"/>
                </a:rPr>
                <a:t>produktiv</a:t>
              </a:r>
              <a:endParaRPr kumimoji="0" lang="en-US" sz="1200" b="1" i="0" u="none" strike="noStrike" kern="1200" cap="none" spc="0" normalizeH="0" baseline="0" noProof="0" dirty="0">
                <a:ln>
                  <a:noFill/>
                </a:ln>
                <a:solidFill>
                  <a:srgbClr val="C00000"/>
                </a:solidFill>
                <a:effectLst/>
                <a:uLnTx/>
                <a:uFillTx/>
                <a:latin typeface="Verdana"/>
              </a:endParaRPr>
            </a:p>
          </p:txBody>
        </p:sp>
        <p:sp>
          <p:nvSpPr>
            <p:cNvPr id="38" name="Pfeil nach rechts 37">
              <a:extLst>
                <a:ext uri="{FF2B5EF4-FFF2-40B4-BE49-F238E27FC236}">
                  <a16:creationId xmlns:a16="http://schemas.microsoft.com/office/drawing/2014/main" id="{A9EFBE92-A2B4-424B-9C48-CADED310D5AD}"/>
                </a:ext>
              </a:extLst>
            </p:cNvPr>
            <p:cNvSpPr/>
            <p:nvPr/>
          </p:nvSpPr>
          <p:spPr>
            <a:xfrm>
              <a:off x="287248" y="3936484"/>
              <a:ext cx="9029229" cy="389574"/>
            </a:xfrm>
            <a:prstGeom prst="rightArrow">
              <a:avLst/>
            </a:prstGeom>
            <a:solidFill>
              <a:srgbClr val="4C8AE4">
                <a:alpha val="85000"/>
              </a:srgbClr>
            </a:solidFill>
            <a:ln>
              <a:noFill/>
            </a:ln>
            <a:effectLst>
              <a:outerShdw blurRad="50800" dist="38100" dir="8100000" algn="tr" rotWithShape="0">
                <a:schemeClr val="tx1">
                  <a:lumMod val="95000"/>
                  <a:lumOff val="5000"/>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8"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Verdana"/>
                <a:ea typeface="+mn-ea"/>
                <a:cs typeface="Arial"/>
              </a:endParaRPr>
            </a:p>
          </p:txBody>
        </p:sp>
      </p:grpSp>
      <p:sp>
        <p:nvSpPr>
          <p:cNvPr id="39" name="Textfeld 38">
            <a:extLst>
              <a:ext uri="{FF2B5EF4-FFF2-40B4-BE49-F238E27FC236}">
                <a16:creationId xmlns:a16="http://schemas.microsoft.com/office/drawing/2014/main" id="{D8DFBF60-01D0-B44A-8268-B1ABB2E7026D}"/>
              </a:ext>
            </a:extLst>
          </p:cNvPr>
          <p:cNvSpPr txBox="1"/>
          <p:nvPr/>
        </p:nvSpPr>
        <p:spPr>
          <a:xfrm>
            <a:off x="6205493" y="1272179"/>
            <a:ext cx="1757217" cy="646331"/>
          </a:xfrm>
          <a:prstGeom prst="rect">
            <a:avLst/>
          </a:prstGeom>
          <a:noFill/>
        </p:spPr>
        <p:txBody>
          <a:bodyPr wrap="square" rtlCol="0">
            <a:spAutoFit/>
          </a:bodyPr>
          <a:lstStyle/>
          <a:p>
            <a:pPr marL="0" marR="0" lvl="0" indent="0" algn="l" defTabSz="914378"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smtClean="0">
                <a:ln>
                  <a:noFill/>
                </a:ln>
                <a:solidFill>
                  <a:srgbClr val="000000"/>
                </a:solidFill>
                <a:effectLst/>
                <a:uLnTx/>
                <a:uFillTx/>
                <a:latin typeface="Verdana"/>
                <a:ea typeface="+mn-ea"/>
                <a:cs typeface="Arial" charset="0"/>
              </a:rPr>
              <a:t>2021</a:t>
            </a:r>
          </a:p>
          <a:p>
            <a:pPr marL="0" marR="0" lvl="0" indent="0" algn="l" defTabSz="914378"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smtClean="0">
                <a:ln>
                  <a:noFill/>
                </a:ln>
                <a:solidFill>
                  <a:srgbClr val="FFC000"/>
                </a:solidFill>
                <a:effectLst/>
                <a:uLnTx/>
                <a:uFillTx/>
                <a:latin typeface="Verdana"/>
                <a:ea typeface="+mn-ea"/>
                <a:cs typeface="Arial" charset="0"/>
              </a:rPr>
              <a:t>Start KI-</a:t>
            </a:r>
            <a:r>
              <a:rPr kumimoji="0" lang="en-US" sz="1200" b="1" i="0" u="none" strike="noStrike" kern="1200" cap="none" spc="0" normalizeH="0" baseline="0" noProof="0" dirty="0" err="1" smtClean="0">
                <a:ln>
                  <a:noFill/>
                </a:ln>
                <a:solidFill>
                  <a:srgbClr val="FFC000"/>
                </a:solidFill>
                <a:effectLst/>
                <a:uLnTx/>
                <a:uFillTx/>
                <a:latin typeface="Verdana"/>
                <a:ea typeface="+mn-ea"/>
                <a:cs typeface="Arial" charset="0"/>
              </a:rPr>
              <a:t>Projekt</a:t>
            </a:r>
            <a:endParaRPr kumimoji="0" lang="en-US" sz="1200" b="1" i="0" u="none" strike="noStrike" kern="1200" cap="none" spc="0" normalizeH="0" baseline="0" noProof="0" dirty="0" smtClean="0">
              <a:ln>
                <a:noFill/>
              </a:ln>
              <a:solidFill>
                <a:srgbClr val="FFC000"/>
              </a:solidFill>
              <a:effectLst/>
              <a:uLnTx/>
              <a:uFillTx/>
              <a:latin typeface="Verdana"/>
              <a:ea typeface="+mn-ea"/>
              <a:cs typeface="Arial" charset="0"/>
            </a:endParaRPr>
          </a:p>
          <a:p>
            <a:pPr marL="0" marR="0" lvl="0" indent="0" algn="l" defTabSz="914378" rtl="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dirty="0">
              <a:ln>
                <a:noFill/>
              </a:ln>
              <a:solidFill>
                <a:srgbClr val="000000"/>
              </a:solidFill>
              <a:effectLst/>
              <a:uLnTx/>
              <a:uFillTx/>
              <a:latin typeface="Verdana"/>
              <a:ea typeface="+mn-ea"/>
              <a:cs typeface="Arial" charset="0"/>
            </a:endParaRPr>
          </a:p>
        </p:txBody>
      </p:sp>
      <p:cxnSp>
        <p:nvCxnSpPr>
          <p:cNvPr id="40" name="Gerade Verbindung 19">
            <a:extLst>
              <a:ext uri="{FF2B5EF4-FFF2-40B4-BE49-F238E27FC236}">
                <a16:creationId xmlns:a16="http://schemas.microsoft.com/office/drawing/2014/main" id="{97E7EA54-CFD3-8F4F-A71C-12298529FAC9}"/>
              </a:ext>
            </a:extLst>
          </p:cNvPr>
          <p:cNvCxnSpPr>
            <a:cxnSpLocks/>
          </p:cNvCxnSpPr>
          <p:nvPr/>
        </p:nvCxnSpPr>
        <p:spPr>
          <a:xfrm>
            <a:off x="6557490" y="1797067"/>
            <a:ext cx="15517" cy="1144725"/>
          </a:xfrm>
          <a:prstGeom prst="line">
            <a:avLst/>
          </a:prstGeom>
          <a:ln w="25400">
            <a:solidFill>
              <a:srgbClr val="0070C0"/>
            </a:solidFill>
          </a:ln>
          <a:effectLst/>
        </p:spPr>
        <p:style>
          <a:lnRef idx="1">
            <a:schemeClr val="accent1"/>
          </a:lnRef>
          <a:fillRef idx="0">
            <a:schemeClr val="accent1"/>
          </a:fillRef>
          <a:effectRef idx="0">
            <a:schemeClr val="accent1"/>
          </a:effectRef>
          <a:fontRef idx="minor">
            <a:schemeClr val="tx1"/>
          </a:fontRef>
        </p:style>
      </p:cxnSp>
      <p:cxnSp>
        <p:nvCxnSpPr>
          <p:cNvPr id="47" name="Gerade Verbindung 13">
            <a:extLst>
              <a:ext uri="{FF2B5EF4-FFF2-40B4-BE49-F238E27FC236}">
                <a16:creationId xmlns:a16="http://schemas.microsoft.com/office/drawing/2014/main" id="{60DF3520-DB87-0B4A-BB45-06286ACF6EBB}"/>
              </a:ext>
            </a:extLst>
          </p:cNvPr>
          <p:cNvCxnSpPr>
            <a:cxnSpLocks/>
          </p:cNvCxnSpPr>
          <p:nvPr/>
        </p:nvCxnSpPr>
        <p:spPr>
          <a:xfrm flipH="1">
            <a:off x="8096660" y="3003826"/>
            <a:ext cx="321" cy="559481"/>
          </a:xfrm>
          <a:prstGeom prst="line">
            <a:avLst/>
          </a:prstGeom>
          <a:ln w="25400">
            <a:solidFill>
              <a:srgbClr val="0070C0"/>
            </a:solidFill>
          </a:ln>
          <a:effectLst/>
        </p:spPr>
        <p:style>
          <a:lnRef idx="1">
            <a:schemeClr val="accent1"/>
          </a:lnRef>
          <a:fillRef idx="0">
            <a:schemeClr val="accent1"/>
          </a:fillRef>
          <a:effectRef idx="0">
            <a:schemeClr val="accent1"/>
          </a:effectRef>
          <a:fontRef idx="minor">
            <a:schemeClr val="tx1"/>
          </a:fontRef>
        </p:style>
      </p:cxnSp>
      <p:sp>
        <p:nvSpPr>
          <p:cNvPr id="49" name="Textfeld 48">
            <a:extLst>
              <a:ext uri="{FF2B5EF4-FFF2-40B4-BE49-F238E27FC236}">
                <a16:creationId xmlns:a16="http://schemas.microsoft.com/office/drawing/2014/main" id="{D8DFBF60-01D0-B44A-8268-B1ABB2E7026D}"/>
              </a:ext>
            </a:extLst>
          </p:cNvPr>
          <p:cNvSpPr txBox="1"/>
          <p:nvPr/>
        </p:nvSpPr>
        <p:spPr>
          <a:xfrm>
            <a:off x="7962710" y="3520498"/>
            <a:ext cx="1256204" cy="830997"/>
          </a:xfrm>
          <a:prstGeom prst="rect">
            <a:avLst/>
          </a:prstGeom>
          <a:noFill/>
        </p:spPr>
        <p:txBody>
          <a:bodyPr wrap="square" rtlCol="0">
            <a:spAutoFit/>
          </a:bodyPr>
          <a:lstStyle/>
          <a:p>
            <a:pPr marL="0" marR="0" lvl="0" indent="0" algn="l" defTabSz="914378"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smtClean="0">
                <a:ln>
                  <a:noFill/>
                </a:ln>
                <a:solidFill>
                  <a:srgbClr val="000000"/>
                </a:solidFill>
                <a:effectLst/>
                <a:uLnTx/>
                <a:uFillTx/>
                <a:latin typeface="Verdana"/>
                <a:ea typeface="+mn-ea"/>
                <a:cs typeface="Arial" charset="0"/>
              </a:rPr>
              <a:t>2023</a:t>
            </a:r>
          </a:p>
          <a:p>
            <a:pPr marL="0" marR="0" lvl="0" indent="0" algn="l" defTabSz="914378"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rgbClr val="000000"/>
                </a:solidFill>
                <a:effectLst/>
                <a:uLnTx/>
                <a:uFillTx/>
                <a:latin typeface="Verdana"/>
                <a:ea typeface="+mn-ea"/>
                <a:cs typeface="Arial" charset="0"/>
              </a:rPr>
              <a:t>Data management </a:t>
            </a:r>
            <a:r>
              <a:rPr kumimoji="0" lang="en-US" sz="1200" b="0" i="0" u="none" strike="noStrike" kern="1200" cap="none" spc="0" normalizeH="0" baseline="0" noProof="0" dirty="0" err="1" smtClean="0">
                <a:ln>
                  <a:noFill/>
                </a:ln>
                <a:solidFill>
                  <a:srgbClr val="000000"/>
                </a:solidFill>
                <a:effectLst/>
                <a:uLnTx/>
                <a:uFillTx/>
                <a:latin typeface="Verdana"/>
                <a:ea typeface="+mn-ea"/>
                <a:cs typeface="Arial" charset="0"/>
              </a:rPr>
              <a:t>mit</a:t>
            </a:r>
            <a:r>
              <a:rPr kumimoji="0" lang="en-US" sz="1200" b="0" i="0" u="none" strike="noStrike" kern="1200" cap="none" spc="0" normalizeH="0" baseline="0" noProof="0" dirty="0" smtClean="0">
                <a:ln>
                  <a:noFill/>
                </a:ln>
                <a:solidFill>
                  <a:srgbClr val="000000"/>
                </a:solidFill>
                <a:effectLst/>
                <a:uLnTx/>
                <a:uFillTx/>
                <a:latin typeface="Verdana"/>
                <a:ea typeface="+mn-ea"/>
                <a:cs typeface="Arial" charset="0"/>
              </a:rPr>
              <a:t> DVC</a:t>
            </a:r>
            <a:endParaRPr kumimoji="0" lang="en-US" sz="1200" b="0" i="0" u="none" strike="noStrike" kern="1200" cap="none" spc="0" normalizeH="0" baseline="0" noProof="0" dirty="0">
              <a:ln>
                <a:noFill/>
              </a:ln>
              <a:solidFill>
                <a:srgbClr val="000000"/>
              </a:solidFill>
              <a:effectLst/>
              <a:uLnTx/>
              <a:uFillTx/>
              <a:latin typeface="Verdana"/>
              <a:ea typeface="+mn-ea"/>
              <a:cs typeface="Arial" charset="0"/>
            </a:endParaRPr>
          </a:p>
        </p:txBody>
      </p:sp>
      <p:cxnSp>
        <p:nvCxnSpPr>
          <p:cNvPr id="50" name="Gerader Verbinder 49"/>
          <p:cNvCxnSpPr/>
          <p:nvPr/>
        </p:nvCxnSpPr>
        <p:spPr>
          <a:xfrm>
            <a:off x="5148064" y="3071640"/>
            <a:ext cx="2160240"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2" name="Gerader Verbinder 51"/>
          <p:cNvCxnSpPr/>
          <p:nvPr/>
        </p:nvCxnSpPr>
        <p:spPr>
          <a:xfrm>
            <a:off x="6573007" y="2981925"/>
            <a:ext cx="2247465" cy="9509"/>
          </a:xfrm>
          <a:prstGeom prst="line">
            <a:avLst/>
          </a:prstGeom>
          <a:ln w="571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42" name="Gerader Verbinder 41"/>
          <p:cNvCxnSpPr/>
          <p:nvPr/>
        </p:nvCxnSpPr>
        <p:spPr>
          <a:xfrm>
            <a:off x="261144" y="3031027"/>
            <a:ext cx="2325389" cy="0"/>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sp>
        <p:nvSpPr>
          <p:cNvPr id="5" name="Titel 4"/>
          <p:cNvSpPr>
            <a:spLocks noGrp="1"/>
          </p:cNvSpPr>
          <p:nvPr>
            <p:ph type="title"/>
          </p:nvPr>
        </p:nvSpPr>
        <p:spPr>
          <a:xfrm>
            <a:off x="683568" y="359528"/>
            <a:ext cx="8460000" cy="777600"/>
          </a:xfrm>
        </p:spPr>
        <p:txBody>
          <a:bodyPr/>
          <a:lstStyle/>
          <a:p>
            <a:r>
              <a:rPr lang="de-DE" sz="2800" dirty="0"/>
              <a:t>Historie</a:t>
            </a:r>
            <a:r>
              <a:rPr lang="en-US" sz="2800" kern="1200" dirty="0">
                <a:solidFill>
                  <a:srgbClr val="000000"/>
                </a:solidFill>
                <a:latin typeface="Verdana" pitchFamily="34" charset="0"/>
                <a:ea typeface="Verdana" panose="020B0604030504040204" pitchFamily="34" charset="0"/>
                <a:cs typeface="Arial" charset="0"/>
              </a:rPr>
              <a:t/>
            </a:r>
            <a:br>
              <a:rPr lang="en-US" sz="2800" kern="1200" dirty="0">
                <a:solidFill>
                  <a:srgbClr val="000000"/>
                </a:solidFill>
                <a:latin typeface="Verdana" pitchFamily="34" charset="0"/>
                <a:ea typeface="Verdana" panose="020B0604030504040204" pitchFamily="34" charset="0"/>
                <a:cs typeface="Arial" charset="0"/>
              </a:rPr>
            </a:br>
            <a:endParaRPr lang="de-DE" dirty="0"/>
          </a:p>
        </p:txBody>
      </p:sp>
    </p:spTree>
    <p:extLst>
      <p:ext uri="{BB962C8B-B14F-4D97-AF65-F5344CB8AC3E}">
        <p14:creationId xmlns:p14="http://schemas.microsoft.com/office/powerpoint/2010/main" val="326601457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6" name="Gerader Verbinder 45"/>
          <p:cNvCxnSpPr>
            <a:endCxn id="10" idx="3"/>
          </p:cNvCxnSpPr>
          <p:nvPr/>
        </p:nvCxnSpPr>
        <p:spPr>
          <a:xfrm flipV="1">
            <a:off x="1602941" y="2208152"/>
            <a:ext cx="6300564" cy="18061"/>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sp>
        <p:nvSpPr>
          <p:cNvPr id="9" name="Abgerundetes Rechteck 8"/>
          <p:cNvSpPr/>
          <p:nvPr/>
        </p:nvSpPr>
        <p:spPr>
          <a:xfrm>
            <a:off x="3925434" y="4055283"/>
            <a:ext cx="1937088" cy="468221"/>
          </a:xfrm>
          <a:prstGeom prst="roundRect">
            <a:avLst/>
          </a:prstGeom>
          <a:solidFill>
            <a:schemeClr val="bg1">
              <a:lumMod val="85000"/>
            </a:schemeClr>
          </a:solidFill>
        </p:spPr>
        <p:style>
          <a:lnRef idx="2">
            <a:schemeClr val="accent5"/>
          </a:lnRef>
          <a:fillRef idx="1">
            <a:schemeClr val="lt1"/>
          </a:fillRef>
          <a:effectRef idx="0">
            <a:schemeClr val="accent5"/>
          </a:effectRef>
          <a:fontRef idx="minor">
            <a:schemeClr val="dk1"/>
          </a:fontRef>
        </p:style>
        <p:txBody>
          <a:bodyPr rtlCol="0" anchor="ctr"/>
          <a:lstStyle/>
          <a:p>
            <a:pPr algn="ctr" defTabSz="685800" fontAlgn="auto">
              <a:spcBef>
                <a:spcPts val="0"/>
              </a:spcBef>
              <a:spcAft>
                <a:spcPts val="0"/>
              </a:spcAft>
            </a:pPr>
            <a:r>
              <a:rPr lang="de-DE" sz="1050" b="1" dirty="0">
                <a:solidFill>
                  <a:schemeClr val="tx1"/>
                </a:solidFill>
                <a:latin typeface="Verdana" panose="020B0604030504040204" pitchFamily="34" charset="0"/>
                <a:ea typeface="Verdana" panose="020B0604030504040204" pitchFamily="34" charset="0"/>
              </a:rPr>
              <a:t>Katalogisierungs-</a:t>
            </a:r>
          </a:p>
          <a:p>
            <a:pPr algn="ctr" defTabSz="685800" fontAlgn="auto">
              <a:spcBef>
                <a:spcPts val="0"/>
              </a:spcBef>
              <a:spcAft>
                <a:spcPts val="0"/>
              </a:spcAft>
            </a:pPr>
            <a:r>
              <a:rPr lang="de-DE" sz="1050" b="1" dirty="0">
                <a:solidFill>
                  <a:schemeClr val="tx1"/>
                </a:solidFill>
                <a:latin typeface="Verdana" panose="020B0604030504040204" pitchFamily="34" charset="0"/>
                <a:ea typeface="Verdana" panose="020B0604030504040204" pitchFamily="34" charset="0"/>
              </a:rPr>
              <a:t>Service</a:t>
            </a:r>
          </a:p>
        </p:txBody>
      </p:sp>
      <p:sp>
        <p:nvSpPr>
          <p:cNvPr id="10" name="Abgerundetes Rechteck 9"/>
          <p:cNvSpPr/>
          <p:nvPr/>
        </p:nvSpPr>
        <p:spPr>
          <a:xfrm>
            <a:off x="6131583" y="1913492"/>
            <a:ext cx="1771922" cy="589319"/>
          </a:xfrm>
          <a:prstGeom prst="roundRect">
            <a:avLst/>
          </a:prstGeom>
          <a:solidFill>
            <a:schemeClr val="bg1">
              <a:lumMod val="85000"/>
            </a:schemeClr>
          </a:solidFill>
        </p:spPr>
        <p:style>
          <a:lnRef idx="2">
            <a:schemeClr val="accent5"/>
          </a:lnRef>
          <a:fillRef idx="1">
            <a:schemeClr val="lt1"/>
          </a:fillRef>
          <a:effectRef idx="0">
            <a:schemeClr val="accent5"/>
          </a:effectRef>
          <a:fontRef idx="minor">
            <a:schemeClr val="dk1"/>
          </a:fontRef>
        </p:style>
        <p:txBody>
          <a:bodyPr rtlCol="0" anchor="ctr"/>
          <a:lstStyle/>
          <a:p>
            <a:pPr algn="ctr" defTabSz="685800" fontAlgn="auto">
              <a:spcBef>
                <a:spcPts val="0"/>
              </a:spcBef>
              <a:spcAft>
                <a:spcPts val="0"/>
              </a:spcAft>
            </a:pPr>
            <a:r>
              <a:rPr lang="de-DE" sz="1050" b="1" dirty="0">
                <a:solidFill>
                  <a:schemeClr val="tx1"/>
                </a:solidFill>
                <a:latin typeface="Verdana" panose="020B0604030504040204" pitchFamily="34" charset="0"/>
                <a:ea typeface="Verdana" panose="020B0604030504040204" pitchFamily="34" charset="0"/>
              </a:rPr>
              <a:t>Service zur Klassifizierung / </a:t>
            </a:r>
            <a:r>
              <a:rPr lang="de-DE" sz="1050" b="1" dirty="0" err="1">
                <a:solidFill>
                  <a:schemeClr val="tx1"/>
                </a:solidFill>
                <a:latin typeface="Verdana" panose="020B0604030504040204" pitchFamily="34" charset="0"/>
                <a:ea typeface="Verdana" panose="020B0604030504040204" pitchFamily="34" charset="0"/>
              </a:rPr>
              <a:t>Beschlagwortung</a:t>
            </a:r>
            <a:endParaRPr lang="de-DE" sz="1050" b="1" dirty="0">
              <a:solidFill>
                <a:schemeClr val="tx1"/>
              </a:solidFill>
              <a:latin typeface="Verdana" panose="020B0604030504040204" pitchFamily="34" charset="0"/>
              <a:ea typeface="Verdana" panose="020B0604030504040204" pitchFamily="34" charset="0"/>
            </a:endParaRPr>
          </a:p>
        </p:txBody>
      </p:sp>
      <p:sp>
        <p:nvSpPr>
          <p:cNvPr id="11" name="Abgerundetes Rechteck 10"/>
          <p:cNvSpPr/>
          <p:nvPr/>
        </p:nvSpPr>
        <p:spPr>
          <a:xfrm>
            <a:off x="2144574" y="1939528"/>
            <a:ext cx="1793074" cy="588166"/>
          </a:xfrm>
          <a:prstGeom prst="roundRect">
            <a:avLst/>
          </a:prstGeom>
          <a:solidFill>
            <a:schemeClr val="bg1">
              <a:lumMod val="85000"/>
            </a:schemeClr>
          </a:solidFill>
        </p:spPr>
        <p:style>
          <a:lnRef idx="2">
            <a:schemeClr val="accent5"/>
          </a:lnRef>
          <a:fillRef idx="1">
            <a:schemeClr val="lt1"/>
          </a:fillRef>
          <a:effectRef idx="0">
            <a:schemeClr val="accent5"/>
          </a:effectRef>
          <a:fontRef idx="minor">
            <a:schemeClr val="dk1"/>
          </a:fontRef>
        </p:style>
        <p:txBody>
          <a:bodyPr rtlCol="0" anchor="ctr"/>
          <a:lstStyle/>
          <a:p>
            <a:pPr algn="ctr" defTabSz="685800" fontAlgn="auto">
              <a:spcBef>
                <a:spcPts val="0"/>
              </a:spcBef>
              <a:spcAft>
                <a:spcPts val="0"/>
              </a:spcAft>
            </a:pPr>
            <a:r>
              <a:rPr lang="de-DE" sz="1050" b="1" dirty="0">
                <a:solidFill>
                  <a:schemeClr val="tx1"/>
                </a:solidFill>
                <a:latin typeface="Verdana" panose="020B0604030504040204" pitchFamily="34" charset="0"/>
                <a:ea typeface="Verdana" panose="020B0604030504040204" pitchFamily="34" charset="0"/>
              </a:rPr>
              <a:t>Service zur Textbereitstellung</a:t>
            </a:r>
          </a:p>
        </p:txBody>
      </p:sp>
      <p:sp>
        <p:nvSpPr>
          <p:cNvPr id="12" name="Abgerundetes Rechteck 11"/>
          <p:cNvSpPr/>
          <p:nvPr/>
        </p:nvSpPr>
        <p:spPr>
          <a:xfrm>
            <a:off x="4250589" y="1936104"/>
            <a:ext cx="1554595" cy="589529"/>
          </a:xfrm>
          <a:prstGeom prst="roundRect">
            <a:avLst/>
          </a:prstGeom>
          <a:solidFill>
            <a:schemeClr val="bg1">
              <a:lumMod val="85000"/>
            </a:schemeClr>
          </a:solidFill>
        </p:spPr>
        <p:style>
          <a:lnRef idx="2">
            <a:schemeClr val="accent5"/>
          </a:lnRef>
          <a:fillRef idx="1">
            <a:schemeClr val="lt1"/>
          </a:fillRef>
          <a:effectRef idx="0">
            <a:schemeClr val="accent5"/>
          </a:effectRef>
          <a:fontRef idx="minor">
            <a:schemeClr val="dk1"/>
          </a:fontRef>
        </p:style>
        <p:txBody>
          <a:bodyPr rtlCol="0" anchor="ctr"/>
          <a:lstStyle/>
          <a:p>
            <a:pPr algn="ctr" defTabSz="685800" fontAlgn="auto">
              <a:spcBef>
                <a:spcPts val="0"/>
              </a:spcBef>
              <a:spcAft>
                <a:spcPts val="0"/>
              </a:spcAft>
            </a:pPr>
            <a:r>
              <a:rPr lang="de-DE" sz="1050" b="1" dirty="0">
                <a:solidFill>
                  <a:schemeClr val="tx1"/>
                </a:solidFill>
                <a:latin typeface="Verdana" panose="020B0604030504040204" pitchFamily="34" charset="0"/>
                <a:ea typeface="Verdana" panose="020B0604030504040204" pitchFamily="34" charset="0"/>
              </a:rPr>
              <a:t>Service zur Erkennung der Textsprache</a:t>
            </a:r>
          </a:p>
        </p:txBody>
      </p:sp>
      <p:grpSp>
        <p:nvGrpSpPr>
          <p:cNvPr id="13" name="Gruppieren 12"/>
          <p:cNvGrpSpPr/>
          <p:nvPr/>
        </p:nvGrpSpPr>
        <p:grpSpPr>
          <a:xfrm>
            <a:off x="7102972" y="3128232"/>
            <a:ext cx="1102680" cy="1409526"/>
            <a:chOff x="7740352" y="3200401"/>
            <a:chExt cx="708367" cy="1435328"/>
          </a:xfrm>
        </p:grpSpPr>
        <p:sp>
          <p:nvSpPr>
            <p:cNvPr id="51" name="Abgerundetes Rechteck 50"/>
            <p:cNvSpPr/>
            <p:nvPr/>
          </p:nvSpPr>
          <p:spPr>
            <a:xfrm>
              <a:off x="7740352" y="3200401"/>
              <a:ext cx="708367" cy="1435328"/>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pPr algn="ctr" defTabSz="685800" fontAlgn="auto">
                <a:spcBef>
                  <a:spcPts val="0"/>
                </a:spcBef>
                <a:spcAft>
                  <a:spcPts val="0"/>
                </a:spcAft>
              </a:pPr>
              <a:endParaRPr lang="de-DE" sz="800" b="1" dirty="0">
                <a:solidFill>
                  <a:schemeClr val="tx1"/>
                </a:solidFill>
                <a:latin typeface="Verdana" panose="020B0604030504040204" pitchFamily="34" charset="0"/>
                <a:ea typeface="Verdana" panose="020B0604030504040204" pitchFamily="34" charset="0"/>
              </a:endParaRPr>
            </a:p>
            <a:p>
              <a:pPr algn="ctr" defTabSz="685800" fontAlgn="auto">
                <a:spcBef>
                  <a:spcPts val="0"/>
                </a:spcBef>
                <a:spcAft>
                  <a:spcPts val="0"/>
                </a:spcAft>
              </a:pPr>
              <a:r>
                <a:rPr lang="de-DE" sz="1050" b="1" dirty="0">
                  <a:solidFill>
                    <a:schemeClr val="tx1"/>
                  </a:solidFill>
                  <a:latin typeface="Verdana" panose="020B0604030504040204" pitchFamily="34" charset="0"/>
                  <a:ea typeface="Verdana" panose="020B0604030504040204" pitchFamily="34" charset="0"/>
                </a:rPr>
                <a:t>Service</a:t>
              </a:r>
            </a:p>
          </p:txBody>
        </p:sp>
        <p:pic>
          <p:nvPicPr>
            <p:cNvPr id="52" name="Google Shape;883;p136"/>
            <p:cNvPicPr preferRelativeResize="0">
              <a:picLocks noChangeAspect="1"/>
            </p:cNvPicPr>
            <p:nvPr/>
          </p:nvPicPr>
          <p:blipFill>
            <a:blip r:embed="rId3">
              <a:alphaModFix/>
            </a:blip>
            <a:stretch>
              <a:fillRect/>
            </a:stretch>
          </p:blipFill>
          <p:spPr>
            <a:xfrm>
              <a:off x="7802810" y="3599950"/>
              <a:ext cx="583451" cy="341639"/>
            </a:xfrm>
            <a:prstGeom prst="rect">
              <a:avLst/>
            </a:prstGeom>
            <a:noFill/>
            <a:ln>
              <a:noFill/>
            </a:ln>
          </p:spPr>
        </p:pic>
      </p:grpSp>
      <p:sp>
        <p:nvSpPr>
          <p:cNvPr id="65" name="Abgerundetes Rechteck 64"/>
          <p:cNvSpPr/>
          <p:nvPr/>
        </p:nvSpPr>
        <p:spPr>
          <a:xfrm>
            <a:off x="3442346" y="3033764"/>
            <a:ext cx="2948269" cy="616179"/>
          </a:xfrm>
          <a:prstGeom prst="roundRect">
            <a:avLst/>
          </a:prstGeom>
          <a:solidFill>
            <a:srgbClr val="FFC000"/>
          </a:solidFill>
        </p:spPr>
        <p:style>
          <a:lnRef idx="2">
            <a:schemeClr val="accent5"/>
          </a:lnRef>
          <a:fillRef idx="1">
            <a:schemeClr val="lt1"/>
          </a:fillRef>
          <a:effectRef idx="0">
            <a:schemeClr val="accent5"/>
          </a:effectRef>
          <a:fontRef idx="minor">
            <a:schemeClr val="dk1"/>
          </a:fontRef>
        </p:style>
        <p:txBody>
          <a:bodyPr rtlCol="0" anchor="ctr"/>
          <a:lstStyle/>
          <a:p>
            <a:pPr algn="ctr" defTabSz="685800" fontAlgn="auto">
              <a:spcBef>
                <a:spcPts val="0"/>
              </a:spcBef>
              <a:spcAft>
                <a:spcPts val="0"/>
              </a:spcAft>
            </a:pPr>
            <a:r>
              <a:rPr lang="de-DE" sz="1050" b="1" dirty="0" err="1">
                <a:solidFill>
                  <a:schemeClr val="tx1"/>
                </a:solidFill>
                <a:latin typeface="Verdana" panose="020B0604030504040204" pitchFamily="34" charset="0"/>
                <a:ea typeface="Verdana" panose="020B0604030504040204" pitchFamily="34" charset="0"/>
              </a:rPr>
              <a:t>EMa</a:t>
            </a:r>
            <a:r>
              <a:rPr lang="de-DE" sz="1050" b="1" dirty="0">
                <a:solidFill>
                  <a:schemeClr val="tx1"/>
                </a:solidFill>
                <a:latin typeface="Verdana" panose="020B0604030504040204" pitchFamily="34" charset="0"/>
                <a:ea typeface="Verdana" panose="020B0604030504040204" pitchFamily="34" charset="0"/>
              </a:rPr>
              <a:t>-Steuerung</a:t>
            </a:r>
          </a:p>
          <a:p>
            <a:pPr algn="ctr" defTabSz="685800" fontAlgn="auto">
              <a:spcBef>
                <a:spcPts val="0"/>
              </a:spcBef>
              <a:spcAft>
                <a:spcPts val="0"/>
              </a:spcAft>
            </a:pPr>
            <a:r>
              <a:rPr lang="de-DE" sz="1050" dirty="0">
                <a:solidFill>
                  <a:prstClr val="black"/>
                </a:solidFill>
                <a:latin typeface="Verdana" panose="020B0604030504040204" pitchFamily="34" charset="0"/>
                <a:ea typeface="Verdana" panose="020B0604030504040204" pitchFamily="34" charset="0"/>
              </a:rPr>
              <a:t>Initialisierung, Steuerung, Monitoring</a:t>
            </a:r>
            <a:endParaRPr lang="de-DE" sz="1050" dirty="0">
              <a:solidFill>
                <a:prstClr val="white"/>
              </a:solidFill>
              <a:latin typeface="Verdana" panose="020B0604030504040204" pitchFamily="34" charset="0"/>
              <a:ea typeface="Verdana" panose="020B0604030504040204" pitchFamily="34" charset="0"/>
            </a:endParaRPr>
          </a:p>
        </p:txBody>
      </p:sp>
      <p:cxnSp>
        <p:nvCxnSpPr>
          <p:cNvPr id="20" name="Gewinkelter Verbinder 19"/>
          <p:cNvCxnSpPr/>
          <p:nvPr/>
        </p:nvCxnSpPr>
        <p:spPr>
          <a:xfrm rot="16200000" flipH="1">
            <a:off x="3432208" y="1822756"/>
            <a:ext cx="494752" cy="1930341"/>
          </a:xfrm>
          <a:prstGeom prst="bentConnector3">
            <a:avLst>
              <a:gd name="adj1" fmla="val 50000"/>
            </a:avLst>
          </a:prstGeom>
          <a:ln>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31" name="Gewinkelter Verbinder 30"/>
          <p:cNvCxnSpPr>
            <a:stCxn id="11" idx="1"/>
            <a:endCxn id="8" idx="4"/>
          </p:cNvCxnSpPr>
          <p:nvPr/>
        </p:nvCxnSpPr>
        <p:spPr>
          <a:xfrm rot="10800000" flipV="1">
            <a:off x="1602942" y="2233611"/>
            <a:ext cx="541633" cy="1946562"/>
          </a:xfrm>
          <a:prstGeom prst="bentConnector3">
            <a:avLst>
              <a:gd name="adj1" fmla="val 50000"/>
            </a:avLst>
          </a:prstGeom>
          <a:ln>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37" name="Gerader Verbinder 36"/>
          <p:cNvCxnSpPr/>
          <p:nvPr/>
        </p:nvCxnSpPr>
        <p:spPr>
          <a:xfrm>
            <a:off x="4893978" y="2533031"/>
            <a:ext cx="3089" cy="500733"/>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41" name="Gewinkelter Verbinder 40"/>
          <p:cNvCxnSpPr/>
          <p:nvPr/>
        </p:nvCxnSpPr>
        <p:spPr>
          <a:xfrm rot="5400000">
            <a:off x="5976460" y="1697526"/>
            <a:ext cx="491729" cy="2152065"/>
          </a:xfrm>
          <a:prstGeom prst="bentConnector3">
            <a:avLst>
              <a:gd name="adj1" fmla="val 50000"/>
            </a:avLst>
          </a:prstGeom>
          <a:ln>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53" name="Gewinkelter Verbinder 52"/>
          <p:cNvCxnSpPr>
            <a:stCxn id="10" idx="3"/>
            <a:endCxn id="51" idx="3"/>
          </p:cNvCxnSpPr>
          <p:nvPr/>
        </p:nvCxnSpPr>
        <p:spPr>
          <a:xfrm>
            <a:off x="7903505" y="2208152"/>
            <a:ext cx="302147" cy="1624843"/>
          </a:xfrm>
          <a:prstGeom prst="bentConnector3">
            <a:avLst>
              <a:gd name="adj1" fmla="val 175659"/>
            </a:avLst>
          </a:prstGeom>
          <a:ln>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58" name="Gewinkelter Verbinder 57"/>
          <p:cNvCxnSpPr>
            <a:stCxn id="65" idx="1"/>
          </p:cNvCxnSpPr>
          <p:nvPr/>
        </p:nvCxnSpPr>
        <p:spPr>
          <a:xfrm rot="10800000" flipV="1">
            <a:off x="1602942" y="3341854"/>
            <a:ext cx="1839405" cy="1102104"/>
          </a:xfrm>
          <a:prstGeom prst="bentConnector3">
            <a:avLst>
              <a:gd name="adj1" fmla="val 50000"/>
            </a:avLst>
          </a:prstGeom>
          <a:ln>
            <a:solidFill>
              <a:schemeClr val="accent4"/>
            </a:solidFill>
          </a:ln>
        </p:spPr>
        <p:style>
          <a:lnRef idx="1">
            <a:schemeClr val="accent1"/>
          </a:lnRef>
          <a:fillRef idx="0">
            <a:schemeClr val="accent1"/>
          </a:fillRef>
          <a:effectRef idx="0">
            <a:schemeClr val="accent1"/>
          </a:effectRef>
          <a:fontRef idx="minor">
            <a:schemeClr val="tx1"/>
          </a:fontRef>
        </p:style>
      </p:cxnSp>
      <p:sp>
        <p:nvSpPr>
          <p:cNvPr id="8" name="Zylinder 7"/>
          <p:cNvSpPr/>
          <p:nvPr/>
        </p:nvSpPr>
        <p:spPr>
          <a:xfrm>
            <a:off x="562134" y="3649943"/>
            <a:ext cx="1040807" cy="1060459"/>
          </a:xfrm>
          <a:prstGeom prst="can">
            <a:avLst>
              <a:gd name="adj" fmla="val 30046"/>
            </a:avLst>
          </a:prstGeom>
          <a:gradFill flip="none" rotWithShape="1">
            <a:gsLst>
              <a:gs pos="0">
                <a:srgbClr val="A4B900">
                  <a:tint val="66000"/>
                  <a:satMod val="160000"/>
                </a:srgbClr>
              </a:gs>
              <a:gs pos="50000">
                <a:srgbClr val="A4B900">
                  <a:tint val="44500"/>
                  <a:satMod val="160000"/>
                </a:srgbClr>
              </a:gs>
              <a:gs pos="100000">
                <a:srgbClr val="A4B900">
                  <a:tint val="23500"/>
                  <a:satMod val="160000"/>
                </a:srgbClr>
              </a:gs>
            </a:gsLst>
            <a:path path="circle">
              <a:fillToRect t="100000" r="100000"/>
            </a:path>
            <a:tileRect l="-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fontAlgn="auto">
              <a:spcBef>
                <a:spcPts val="0"/>
              </a:spcBef>
              <a:spcAft>
                <a:spcPts val="0"/>
              </a:spcAft>
            </a:pPr>
            <a:r>
              <a:rPr lang="de-DE" sz="1050" dirty="0">
                <a:solidFill>
                  <a:schemeClr val="tx1"/>
                </a:solidFill>
                <a:latin typeface="Verdana" panose="020B0604030504040204" pitchFamily="34" charset="0"/>
                <a:ea typeface="Verdana" panose="020B0604030504040204" pitchFamily="34" charset="0"/>
              </a:rPr>
              <a:t>CBS</a:t>
            </a:r>
          </a:p>
          <a:p>
            <a:pPr algn="ctr" defTabSz="685800" fontAlgn="auto">
              <a:spcBef>
                <a:spcPts val="0"/>
              </a:spcBef>
              <a:spcAft>
                <a:spcPts val="0"/>
              </a:spcAft>
            </a:pPr>
            <a:r>
              <a:rPr lang="de-DE" sz="900" dirty="0">
                <a:solidFill>
                  <a:schemeClr val="tx1"/>
                </a:solidFill>
                <a:latin typeface="Verdana" panose="020B0604030504040204" pitchFamily="34" charset="0"/>
                <a:ea typeface="Verdana" panose="020B0604030504040204" pitchFamily="34" charset="0"/>
              </a:rPr>
              <a:t>Katalogsystem</a:t>
            </a:r>
          </a:p>
        </p:txBody>
      </p:sp>
      <p:grpSp>
        <p:nvGrpSpPr>
          <p:cNvPr id="14355" name="Gruppieren 14354"/>
          <p:cNvGrpSpPr/>
          <p:nvPr/>
        </p:nvGrpSpPr>
        <p:grpSpPr>
          <a:xfrm>
            <a:off x="564892" y="1676896"/>
            <a:ext cx="1040807" cy="1519689"/>
            <a:chOff x="693322" y="881292"/>
            <a:chExt cx="1040807" cy="1519689"/>
          </a:xfrm>
        </p:grpSpPr>
        <p:sp>
          <p:nvSpPr>
            <p:cNvPr id="7" name="Zylinder 6"/>
            <p:cNvSpPr/>
            <p:nvPr/>
          </p:nvSpPr>
          <p:spPr>
            <a:xfrm>
              <a:off x="693322" y="881292"/>
              <a:ext cx="1040807" cy="1519689"/>
            </a:xfrm>
            <a:prstGeom prst="can">
              <a:avLst>
                <a:gd name="adj" fmla="val 30046"/>
              </a:avLst>
            </a:prstGeom>
            <a:gradFill flip="none" rotWithShape="1">
              <a:gsLst>
                <a:gs pos="0">
                  <a:srgbClr val="A4B900">
                    <a:tint val="66000"/>
                    <a:satMod val="160000"/>
                  </a:srgbClr>
                </a:gs>
                <a:gs pos="50000">
                  <a:srgbClr val="A4B900">
                    <a:tint val="44500"/>
                    <a:satMod val="160000"/>
                  </a:srgbClr>
                </a:gs>
                <a:gs pos="100000">
                  <a:srgbClr val="A4B900">
                    <a:tint val="23500"/>
                    <a:satMod val="160000"/>
                  </a:srgbClr>
                </a:gs>
              </a:gsLst>
              <a:path path="circle">
                <a:fillToRect t="100000" r="100000"/>
              </a:path>
              <a:tileRect l="-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fontAlgn="auto">
                <a:spcBef>
                  <a:spcPts val="0"/>
                </a:spcBef>
                <a:spcAft>
                  <a:spcPts val="0"/>
                </a:spcAft>
              </a:pPr>
              <a:r>
                <a:rPr lang="de-DE" sz="1000" dirty="0">
                  <a:solidFill>
                    <a:schemeClr val="tx1"/>
                  </a:solidFill>
                  <a:latin typeface="Verdana" panose="020B0604030504040204" pitchFamily="34" charset="0"/>
                  <a:ea typeface="Verdana" panose="020B0604030504040204" pitchFamily="34" charset="0"/>
                </a:rPr>
                <a:t>Textspeicher</a:t>
              </a:r>
            </a:p>
            <a:p>
              <a:pPr algn="ctr" defTabSz="685800" fontAlgn="auto">
                <a:spcBef>
                  <a:spcPts val="0"/>
                </a:spcBef>
                <a:spcAft>
                  <a:spcPts val="0"/>
                </a:spcAft>
              </a:pPr>
              <a:endParaRPr lang="de-DE" sz="675" dirty="0">
                <a:solidFill>
                  <a:prstClr val="white"/>
                </a:solidFill>
                <a:latin typeface="Verdana" panose="020B0604030504040204" pitchFamily="34" charset="0"/>
                <a:ea typeface="Verdana" panose="020B0604030504040204" pitchFamily="34" charset="0"/>
              </a:endParaRPr>
            </a:p>
          </p:txBody>
        </p:sp>
        <p:pic>
          <p:nvPicPr>
            <p:cNvPr id="63" name="Grafik 63"/>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flipH="1">
              <a:off x="1092679" y="1843923"/>
              <a:ext cx="215292" cy="234893"/>
            </a:xfrm>
            <a:prstGeom prst="rect">
              <a:avLst/>
            </a:prstGeom>
            <a:solidFill>
              <a:schemeClr val="bg1"/>
            </a:solidFill>
            <a:ln>
              <a:noFill/>
            </a:ln>
          </p:spPr>
        </p:pic>
      </p:grpSp>
      <p:grpSp>
        <p:nvGrpSpPr>
          <p:cNvPr id="14356" name="Gruppieren 14355"/>
          <p:cNvGrpSpPr/>
          <p:nvPr/>
        </p:nvGrpSpPr>
        <p:grpSpPr>
          <a:xfrm>
            <a:off x="3575764" y="3037459"/>
            <a:ext cx="570213" cy="307767"/>
            <a:chOff x="2894475" y="3399911"/>
            <a:chExt cx="570213" cy="307767"/>
          </a:xfrm>
        </p:grpSpPr>
        <p:pic>
          <p:nvPicPr>
            <p:cNvPr id="66" name="Grafik 52"/>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958934" y="3399911"/>
              <a:ext cx="227827" cy="307767"/>
            </a:xfrm>
            <a:prstGeom prst="rect">
              <a:avLst/>
            </a:prstGeom>
            <a:solidFill>
              <a:schemeClr val="bg1"/>
            </a:solidFill>
            <a:ln>
              <a:noFill/>
            </a:ln>
          </p:spPr>
        </p:pic>
        <p:sp>
          <p:nvSpPr>
            <p:cNvPr id="67" name="Textfeld 65"/>
            <p:cNvSpPr txBox="1">
              <a:spLocks noChangeArrowheads="1"/>
            </p:cNvSpPr>
            <p:nvPr/>
          </p:nvSpPr>
          <p:spPr bwMode="auto">
            <a:xfrm>
              <a:off x="2894475" y="3475763"/>
              <a:ext cx="570213" cy="169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600">
                  <a:solidFill>
                    <a:schemeClr val="tx1"/>
                  </a:solidFill>
                  <a:latin typeface="Verdana" panose="020B0604030504040204" pitchFamily="34" charset="0"/>
                  <a:cs typeface="Arial" panose="020B0604020202020204" pitchFamily="34" charset="0"/>
                </a:defRPr>
              </a:lvl1pPr>
              <a:lvl2pPr marL="742950" indent="-285750">
                <a:defRPr sz="2600">
                  <a:solidFill>
                    <a:schemeClr val="tx1"/>
                  </a:solidFill>
                  <a:latin typeface="Verdana" panose="020B0604030504040204" pitchFamily="34" charset="0"/>
                  <a:cs typeface="Arial" panose="020B0604020202020204" pitchFamily="34" charset="0"/>
                </a:defRPr>
              </a:lvl2pPr>
              <a:lvl3pPr marL="1143000" indent="-228600">
                <a:defRPr sz="2600">
                  <a:solidFill>
                    <a:schemeClr val="tx1"/>
                  </a:solidFill>
                  <a:latin typeface="Verdana" panose="020B0604030504040204" pitchFamily="34" charset="0"/>
                  <a:cs typeface="Arial" panose="020B0604020202020204" pitchFamily="34" charset="0"/>
                </a:defRPr>
              </a:lvl3pPr>
              <a:lvl4pPr marL="1600200" indent="-228600">
                <a:defRPr sz="2600">
                  <a:solidFill>
                    <a:schemeClr val="tx1"/>
                  </a:solidFill>
                  <a:latin typeface="Verdana" panose="020B0604030504040204" pitchFamily="34" charset="0"/>
                  <a:cs typeface="Arial" panose="020B0604020202020204" pitchFamily="34" charset="0"/>
                </a:defRPr>
              </a:lvl4pPr>
              <a:lvl5pPr marL="2057400" indent="-228600">
                <a:defRPr sz="26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0"/>
                </a:spcBef>
                <a:spcAft>
                  <a:spcPct val="0"/>
                </a:spcAft>
                <a:defRPr sz="26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0"/>
                </a:spcBef>
                <a:spcAft>
                  <a:spcPct val="0"/>
                </a:spcAft>
                <a:defRPr sz="26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0"/>
                </a:spcBef>
                <a:spcAft>
                  <a:spcPct val="0"/>
                </a:spcAft>
                <a:defRPr sz="26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0"/>
                </a:spcBef>
                <a:spcAft>
                  <a:spcPct val="0"/>
                </a:spcAft>
                <a:defRPr sz="2600">
                  <a:solidFill>
                    <a:schemeClr val="tx1"/>
                  </a:solidFill>
                  <a:latin typeface="Verdana" panose="020B0604030504040204" pitchFamily="34" charset="0"/>
                  <a:cs typeface="Arial" panose="020B0604020202020204" pitchFamily="34" charset="0"/>
                </a:defRPr>
              </a:lvl9pPr>
            </a:lstStyle>
            <a:p>
              <a:r>
                <a:rPr lang="de-DE" altLang="de-DE" sz="700" i="1" dirty="0"/>
                <a:t>IDN</a:t>
              </a:r>
            </a:p>
          </p:txBody>
        </p:sp>
      </p:grpSp>
      <p:cxnSp>
        <p:nvCxnSpPr>
          <p:cNvPr id="42" name="Gerader Verbinder 41"/>
          <p:cNvCxnSpPr>
            <a:endCxn id="9" idx="0"/>
          </p:cNvCxnSpPr>
          <p:nvPr/>
        </p:nvCxnSpPr>
        <p:spPr>
          <a:xfrm>
            <a:off x="4890889" y="3649446"/>
            <a:ext cx="3089" cy="405837"/>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sp>
        <p:nvSpPr>
          <p:cNvPr id="87" name="Titel 1"/>
          <p:cNvSpPr>
            <a:spLocks noGrp="1"/>
          </p:cNvSpPr>
          <p:nvPr>
            <p:ph type="title"/>
          </p:nvPr>
        </p:nvSpPr>
        <p:spPr>
          <a:xfrm>
            <a:off x="288000" y="1080000"/>
            <a:ext cx="8460000" cy="777600"/>
          </a:xfrm>
        </p:spPr>
        <p:txBody>
          <a:bodyPr/>
          <a:lstStyle/>
          <a:p>
            <a:r>
              <a:rPr lang="de-DE" dirty="0"/>
              <a:t>Modulare Erschließungsmaschine EMa</a:t>
            </a:r>
          </a:p>
        </p:txBody>
      </p:sp>
      <p:sp>
        <p:nvSpPr>
          <p:cNvPr id="27" name="Rectangle 4"/>
          <p:cNvSpPr>
            <a:spLocks noChangeArrowheads="1"/>
          </p:cNvSpPr>
          <p:nvPr/>
        </p:nvSpPr>
        <p:spPr bwMode="auto">
          <a:xfrm>
            <a:off x="287338" y="1"/>
            <a:ext cx="215900" cy="897563"/>
          </a:xfrm>
          <a:prstGeom prst="rect">
            <a:avLst/>
          </a:prstGeom>
          <a:solidFill>
            <a:srgbClr val="FFC920"/>
          </a:solidFill>
          <a:ln w="9525">
            <a:noFill/>
            <a:miter lim="800000"/>
            <a:headEnd/>
            <a:tailEnd/>
          </a:ln>
        </p:spPr>
        <p:txBody>
          <a:bodyPr wrap="none" lIns="0" tIns="72000" rIns="0" bIns="0" anchor="ctr" anchorCtr="1"/>
          <a:lstStyle/>
          <a:p>
            <a:pPr algn="ctr"/>
            <a:fld id="{52B5E997-B66A-4649-95AC-C5EF95B0E705}" type="slidenum">
              <a:rPr lang="de-DE" sz="1000" b="1" smtClean="0"/>
              <a:t>4</a:t>
            </a:fld>
            <a:endParaRPr lang="de-DE" sz="1000" b="1" dirty="0"/>
          </a:p>
        </p:txBody>
      </p:sp>
      <p:sp>
        <p:nvSpPr>
          <p:cNvPr id="28" name="Textfeld 27"/>
          <p:cNvSpPr txBox="1"/>
          <p:nvPr/>
        </p:nvSpPr>
        <p:spPr>
          <a:xfrm>
            <a:off x="2418775" y="4516241"/>
            <a:ext cx="1831814" cy="646331"/>
          </a:xfrm>
          <a:prstGeom prst="rect">
            <a:avLst/>
          </a:prstGeom>
          <a:noFill/>
        </p:spPr>
        <p:txBody>
          <a:bodyPr wrap="square" rtlCol="0">
            <a:spAutoFit/>
          </a:bodyPr>
          <a:lstStyle/>
          <a:p>
            <a:pPr defTabSz="1219170" fontAlgn="base">
              <a:spcBef>
                <a:spcPct val="0"/>
              </a:spcBef>
              <a:spcAft>
                <a:spcPct val="0"/>
              </a:spcAft>
            </a:pPr>
            <a:r>
              <a:rPr lang="de-DE" sz="1200" dirty="0">
                <a:solidFill>
                  <a:srgbClr val="000000"/>
                </a:solidFill>
                <a:latin typeface="Verdana" pitchFamily="34" charset="0"/>
                <a:cs typeface="Arial" charset="0"/>
              </a:rPr>
              <a:t>DDC Sachgruppen</a:t>
            </a:r>
          </a:p>
          <a:p>
            <a:pPr defTabSz="1219170" fontAlgn="base">
              <a:spcBef>
                <a:spcPct val="0"/>
              </a:spcBef>
              <a:spcAft>
                <a:spcPct val="0"/>
              </a:spcAft>
            </a:pPr>
            <a:r>
              <a:rPr lang="de-DE" sz="1200" dirty="0">
                <a:solidFill>
                  <a:srgbClr val="000000"/>
                </a:solidFill>
                <a:latin typeface="Verdana" pitchFamily="34" charset="0"/>
                <a:cs typeface="Arial" charset="0"/>
              </a:rPr>
              <a:t>DDC Kurznotationen</a:t>
            </a:r>
          </a:p>
          <a:p>
            <a:pPr defTabSz="1219170" fontAlgn="base">
              <a:spcBef>
                <a:spcPct val="0"/>
              </a:spcBef>
              <a:spcAft>
                <a:spcPct val="0"/>
              </a:spcAft>
            </a:pPr>
            <a:r>
              <a:rPr lang="de-DE" sz="1200" dirty="0">
                <a:solidFill>
                  <a:srgbClr val="000000"/>
                </a:solidFill>
                <a:latin typeface="Verdana" pitchFamily="34" charset="0"/>
                <a:cs typeface="Arial" charset="0"/>
              </a:rPr>
              <a:t>GND Schlagwörter</a:t>
            </a:r>
          </a:p>
        </p:txBody>
      </p:sp>
    </p:spTree>
    <p:extLst>
      <p:ext uri="{BB962C8B-B14F-4D97-AF65-F5344CB8AC3E}">
        <p14:creationId xmlns:p14="http://schemas.microsoft.com/office/powerpoint/2010/main" val="11140523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75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4"/>
          <p:cNvSpPr>
            <a:spLocks noChangeArrowheads="1"/>
          </p:cNvSpPr>
          <p:nvPr/>
        </p:nvSpPr>
        <p:spPr bwMode="auto">
          <a:xfrm>
            <a:off x="287338" y="0"/>
            <a:ext cx="215900" cy="896400"/>
          </a:xfrm>
          <a:prstGeom prst="rect">
            <a:avLst/>
          </a:prstGeom>
          <a:solidFill>
            <a:srgbClr val="004896"/>
          </a:solidFill>
          <a:ln w="9525">
            <a:noFill/>
            <a:miter lim="800000"/>
            <a:headEnd/>
            <a:tailEnd/>
          </a:ln>
        </p:spPr>
        <p:txBody>
          <a:bodyPr wrap="none" lIns="0" tIns="72000" rIns="0" bIns="0" anchor="ctr" anchorCtr="1"/>
          <a:lstStyle/>
          <a:p>
            <a:pPr algn="ctr"/>
            <a:fld id="{CDB78337-3E71-4325-899F-F5DAF048845A}" type="slidenum">
              <a:rPr lang="de-DE" sz="1000" b="1"/>
              <a:pPr algn="ctr"/>
              <a:t>5</a:t>
            </a:fld>
            <a:endParaRPr lang="de-DE" sz="1000" b="1" dirty="0"/>
          </a:p>
        </p:txBody>
      </p:sp>
      <p:graphicFrame>
        <p:nvGraphicFramePr>
          <p:cNvPr id="6" name="Inhaltsplatzhalter 5"/>
          <p:cNvGraphicFramePr>
            <a:graphicFrameLocks noGrp="1"/>
          </p:cNvGraphicFramePr>
          <p:nvPr>
            <p:ph idx="1"/>
            <p:extLst/>
          </p:nvPr>
        </p:nvGraphicFramePr>
        <p:xfrm>
          <a:off x="598460" y="1712249"/>
          <a:ext cx="6012854" cy="2278406"/>
        </p:xfrm>
        <a:graphic>
          <a:graphicData uri="http://schemas.openxmlformats.org/drawingml/2006/table">
            <a:tbl>
              <a:tblPr firstRow="1" bandRow="1">
                <a:tableStyleId>{D27102A9-8310-4765-A935-A1911B00CA55}</a:tableStyleId>
              </a:tblPr>
              <a:tblGrid>
                <a:gridCol w="1764382">
                  <a:extLst>
                    <a:ext uri="{9D8B030D-6E8A-4147-A177-3AD203B41FA5}">
                      <a16:colId xmlns:a16="http://schemas.microsoft.com/office/drawing/2014/main" val="2032894570"/>
                    </a:ext>
                  </a:extLst>
                </a:gridCol>
                <a:gridCol w="1440160">
                  <a:extLst>
                    <a:ext uri="{9D8B030D-6E8A-4147-A177-3AD203B41FA5}">
                      <a16:colId xmlns:a16="http://schemas.microsoft.com/office/drawing/2014/main" val="1683788423"/>
                    </a:ext>
                  </a:extLst>
                </a:gridCol>
                <a:gridCol w="1440160">
                  <a:extLst>
                    <a:ext uri="{9D8B030D-6E8A-4147-A177-3AD203B41FA5}">
                      <a16:colId xmlns:a16="http://schemas.microsoft.com/office/drawing/2014/main" val="2364491035"/>
                    </a:ext>
                  </a:extLst>
                </a:gridCol>
                <a:gridCol w="1368152">
                  <a:extLst>
                    <a:ext uri="{9D8B030D-6E8A-4147-A177-3AD203B41FA5}">
                      <a16:colId xmlns:a16="http://schemas.microsoft.com/office/drawing/2014/main" val="3538673330"/>
                    </a:ext>
                  </a:extLst>
                </a:gridCol>
              </a:tblGrid>
              <a:tr h="370840">
                <a:tc>
                  <a:txBody>
                    <a:bodyPr/>
                    <a:lstStyle/>
                    <a:p>
                      <a:r>
                        <a:rPr lang="de-DE" sz="1600" dirty="0"/>
                        <a:t>Modell</a:t>
                      </a:r>
                    </a:p>
                  </a:txBody>
                  <a:tcPr/>
                </a:tc>
                <a:tc>
                  <a:txBody>
                    <a:bodyPr/>
                    <a:lstStyle/>
                    <a:p>
                      <a:r>
                        <a:rPr lang="de-DE" sz="1600" dirty="0"/>
                        <a:t>Precision</a:t>
                      </a:r>
                    </a:p>
                  </a:txBody>
                  <a:tcPr/>
                </a:tc>
                <a:tc>
                  <a:txBody>
                    <a:bodyPr/>
                    <a:lstStyle/>
                    <a:p>
                      <a:r>
                        <a:rPr lang="de-DE" sz="1600" dirty="0"/>
                        <a:t>Recall</a:t>
                      </a:r>
                    </a:p>
                  </a:txBody>
                  <a:tcPr/>
                </a:tc>
                <a:tc>
                  <a:txBody>
                    <a:bodyPr/>
                    <a:lstStyle/>
                    <a:p>
                      <a:r>
                        <a:rPr lang="de-DE" sz="1600" dirty="0"/>
                        <a:t>F1-Score</a:t>
                      </a:r>
                    </a:p>
                  </a:txBody>
                  <a:tcPr/>
                </a:tc>
                <a:extLst>
                  <a:ext uri="{0D108BD9-81ED-4DB2-BD59-A6C34878D82A}">
                    <a16:rowId xmlns:a16="http://schemas.microsoft.com/office/drawing/2014/main" val="504071463"/>
                  </a:ext>
                </a:extLst>
              </a:tr>
              <a:tr h="370840">
                <a:tc>
                  <a:txBody>
                    <a:bodyPr/>
                    <a:lstStyle/>
                    <a:p>
                      <a:r>
                        <a:rPr lang="de-DE" sz="1600" dirty="0" err="1"/>
                        <a:t>mllm</a:t>
                      </a:r>
                      <a:r>
                        <a:rPr lang="de-DE" sz="1600" dirty="0"/>
                        <a:t> FT</a:t>
                      </a:r>
                    </a:p>
                  </a:txBody>
                  <a:tcPr>
                    <a:solidFill>
                      <a:srgbClr val="99CCFF">
                        <a:alpha val="20000"/>
                      </a:srgbClr>
                    </a:solidFill>
                  </a:tcPr>
                </a:tc>
                <a:tc>
                  <a:txBody>
                    <a:bodyPr/>
                    <a:lstStyle/>
                    <a:p>
                      <a:r>
                        <a:rPr lang="de-DE" sz="1600" dirty="0"/>
                        <a:t>0,18989</a:t>
                      </a:r>
                    </a:p>
                  </a:txBody>
                  <a:tcPr>
                    <a:solidFill>
                      <a:srgbClr val="99CCFF">
                        <a:alpha val="20000"/>
                      </a:srgbClr>
                    </a:solidFill>
                  </a:tcPr>
                </a:tc>
                <a:tc>
                  <a:txBody>
                    <a:bodyPr/>
                    <a:lstStyle/>
                    <a:p>
                      <a:r>
                        <a:rPr lang="de-DE" sz="1600" dirty="0"/>
                        <a:t>0,425856</a:t>
                      </a:r>
                    </a:p>
                  </a:txBody>
                  <a:tcPr>
                    <a:solidFill>
                      <a:srgbClr val="99CCFF">
                        <a:alpha val="20000"/>
                      </a:srgbClr>
                    </a:solidFill>
                  </a:tcPr>
                </a:tc>
                <a:tc>
                  <a:txBody>
                    <a:bodyPr/>
                    <a:lstStyle/>
                    <a:p>
                      <a:r>
                        <a:rPr lang="de-DE" sz="1600" dirty="0"/>
                        <a:t>0,24022</a:t>
                      </a:r>
                    </a:p>
                  </a:txBody>
                  <a:tcPr>
                    <a:solidFill>
                      <a:srgbClr val="99CCFF">
                        <a:alpha val="20000"/>
                      </a:srgbClr>
                    </a:solidFill>
                  </a:tcPr>
                </a:tc>
                <a:extLst>
                  <a:ext uri="{0D108BD9-81ED-4DB2-BD59-A6C34878D82A}">
                    <a16:rowId xmlns:a16="http://schemas.microsoft.com/office/drawing/2014/main" val="3497717596"/>
                  </a:ext>
                </a:extLst>
              </a:tr>
              <a:tr h="424206">
                <a:tc>
                  <a:txBody>
                    <a:bodyPr/>
                    <a:lstStyle/>
                    <a:p>
                      <a:r>
                        <a:rPr lang="de-DE" sz="1600" dirty="0" err="1"/>
                        <a:t>omikuji</a:t>
                      </a:r>
                      <a:r>
                        <a:rPr lang="de-DE" sz="1600" dirty="0"/>
                        <a:t> FT</a:t>
                      </a:r>
                    </a:p>
                  </a:txBody>
                  <a:tcPr/>
                </a:tc>
                <a:tc>
                  <a:txBody>
                    <a:bodyPr/>
                    <a:lstStyle/>
                    <a:p>
                      <a:r>
                        <a:rPr lang="de-DE" sz="1600" dirty="0"/>
                        <a:t>0,392931</a:t>
                      </a:r>
                    </a:p>
                  </a:txBody>
                  <a:tcPr/>
                </a:tc>
                <a:tc>
                  <a:txBody>
                    <a:bodyPr/>
                    <a:lstStyle/>
                    <a:p>
                      <a:r>
                        <a:rPr lang="de-DE" sz="1600" dirty="0"/>
                        <a:t>0,511763</a:t>
                      </a:r>
                    </a:p>
                  </a:txBody>
                  <a:tcPr/>
                </a:tc>
                <a:tc>
                  <a:txBody>
                    <a:bodyPr/>
                    <a:lstStyle/>
                    <a:p>
                      <a:r>
                        <a:rPr lang="de-DE" sz="1600" dirty="0"/>
                        <a:t>0,390173</a:t>
                      </a:r>
                    </a:p>
                  </a:txBody>
                  <a:tcPr/>
                </a:tc>
                <a:extLst>
                  <a:ext uri="{0D108BD9-81ED-4DB2-BD59-A6C34878D82A}">
                    <a16:rowId xmlns:a16="http://schemas.microsoft.com/office/drawing/2014/main" val="3545837455"/>
                  </a:ext>
                </a:extLst>
              </a:tr>
              <a:tr h="370840">
                <a:tc>
                  <a:txBody>
                    <a:bodyPr/>
                    <a:lstStyle/>
                    <a:p>
                      <a:r>
                        <a:rPr lang="de-DE" sz="1600" dirty="0" err="1"/>
                        <a:t>omikuji</a:t>
                      </a:r>
                      <a:r>
                        <a:rPr lang="de-DE" sz="1600" dirty="0"/>
                        <a:t> TITLE</a:t>
                      </a:r>
                    </a:p>
                  </a:txBody>
                  <a:tcPr>
                    <a:solidFill>
                      <a:srgbClr val="99CCFF">
                        <a:alpha val="20000"/>
                      </a:srgbClr>
                    </a:solidFill>
                  </a:tcPr>
                </a:tc>
                <a:tc>
                  <a:txBody>
                    <a:bodyPr/>
                    <a:lstStyle/>
                    <a:p>
                      <a:r>
                        <a:rPr lang="de-DE" sz="1600" dirty="0"/>
                        <a:t>0,442288</a:t>
                      </a:r>
                    </a:p>
                  </a:txBody>
                  <a:tcPr>
                    <a:solidFill>
                      <a:srgbClr val="99CCFF">
                        <a:alpha val="20000"/>
                      </a:srgbClr>
                    </a:solidFill>
                  </a:tcPr>
                </a:tc>
                <a:tc>
                  <a:txBody>
                    <a:bodyPr/>
                    <a:lstStyle/>
                    <a:p>
                      <a:r>
                        <a:rPr lang="de-DE" sz="1600" dirty="0"/>
                        <a:t>0,49413</a:t>
                      </a:r>
                    </a:p>
                  </a:txBody>
                  <a:tcPr>
                    <a:solidFill>
                      <a:srgbClr val="99CCFF">
                        <a:alpha val="20000"/>
                      </a:srgbClr>
                    </a:solidFill>
                  </a:tcPr>
                </a:tc>
                <a:tc>
                  <a:txBody>
                    <a:bodyPr/>
                    <a:lstStyle/>
                    <a:p>
                      <a:r>
                        <a:rPr lang="de-DE" sz="1600" dirty="0"/>
                        <a:t>0,414167</a:t>
                      </a:r>
                    </a:p>
                  </a:txBody>
                  <a:tcPr>
                    <a:solidFill>
                      <a:srgbClr val="99CCFF">
                        <a:alpha val="20000"/>
                      </a:srgbClr>
                    </a:solidFill>
                  </a:tcPr>
                </a:tc>
                <a:extLst>
                  <a:ext uri="{0D108BD9-81ED-4DB2-BD59-A6C34878D82A}">
                    <a16:rowId xmlns:a16="http://schemas.microsoft.com/office/drawing/2014/main" val="1752217252"/>
                  </a:ext>
                </a:extLst>
              </a:tr>
              <a:tr h="370840">
                <a:tc>
                  <a:txBody>
                    <a:bodyPr/>
                    <a:lstStyle/>
                    <a:p>
                      <a:r>
                        <a:rPr lang="de-DE" sz="1600" dirty="0" err="1"/>
                        <a:t>omikuji</a:t>
                      </a:r>
                      <a:r>
                        <a:rPr lang="de-DE" sz="1600" dirty="0"/>
                        <a:t> TOC</a:t>
                      </a:r>
                    </a:p>
                  </a:txBody>
                  <a:tcPr>
                    <a:lnB w="12700" cap="flat" cmpd="sng" algn="ctr">
                      <a:solidFill>
                        <a:schemeClr val="tx1"/>
                      </a:solidFill>
                      <a:prstDash val="solid"/>
                      <a:round/>
                      <a:headEnd type="none" w="med" len="med"/>
                      <a:tailEnd type="none" w="med" len="med"/>
                    </a:lnB>
                  </a:tcPr>
                </a:tc>
                <a:tc>
                  <a:txBody>
                    <a:bodyPr/>
                    <a:lstStyle/>
                    <a:p>
                      <a:r>
                        <a:rPr lang="de-DE" sz="1600" dirty="0"/>
                        <a:t>0,390357</a:t>
                      </a:r>
                    </a:p>
                  </a:txBody>
                  <a:tcPr>
                    <a:lnB w="12700" cap="flat" cmpd="sng" algn="ctr">
                      <a:solidFill>
                        <a:schemeClr val="tx1"/>
                      </a:solidFill>
                      <a:prstDash val="solid"/>
                      <a:round/>
                      <a:headEnd type="none" w="med" len="med"/>
                      <a:tailEnd type="none" w="med" len="med"/>
                    </a:lnB>
                  </a:tcPr>
                </a:tc>
                <a:tc>
                  <a:txBody>
                    <a:bodyPr/>
                    <a:lstStyle/>
                    <a:p>
                      <a:r>
                        <a:rPr lang="de-DE" sz="1600" dirty="0"/>
                        <a:t>0,457306</a:t>
                      </a:r>
                    </a:p>
                  </a:txBody>
                  <a:tcPr>
                    <a:lnB w="12700" cap="flat" cmpd="sng" algn="ctr">
                      <a:solidFill>
                        <a:schemeClr val="tx1"/>
                      </a:solidFill>
                      <a:prstDash val="solid"/>
                      <a:round/>
                      <a:headEnd type="none" w="med" len="med"/>
                      <a:tailEnd type="none" w="med" len="med"/>
                    </a:lnB>
                  </a:tcPr>
                </a:tc>
                <a:tc>
                  <a:txBody>
                    <a:bodyPr/>
                    <a:lstStyle/>
                    <a:p>
                      <a:r>
                        <a:rPr lang="de-DE" sz="1600" dirty="0"/>
                        <a:t>0,357317</a:t>
                      </a:r>
                    </a:p>
                  </a:txBody>
                  <a:tcP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84858830"/>
                  </a:ext>
                </a:extLst>
              </a:tr>
              <a:tr h="370840">
                <a:tc>
                  <a:txBody>
                    <a:bodyPr/>
                    <a:lstStyle/>
                    <a:p>
                      <a:r>
                        <a:rPr lang="de-DE" sz="1600" b="1" dirty="0"/>
                        <a:t>Ensemble</a:t>
                      </a: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9CCFF">
                        <a:alpha val="61000"/>
                      </a:srgbClr>
                    </a:solidFill>
                  </a:tcPr>
                </a:tc>
                <a:tc>
                  <a:txBody>
                    <a:bodyPr/>
                    <a:lstStyle/>
                    <a:p>
                      <a:r>
                        <a:rPr lang="de-DE" sz="1600" b="1" dirty="0"/>
                        <a:t>0,454969</a:t>
                      </a: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9CCFF">
                        <a:alpha val="61000"/>
                      </a:srgbClr>
                    </a:solidFill>
                  </a:tcPr>
                </a:tc>
                <a:tc>
                  <a:txBody>
                    <a:bodyPr/>
                    <a:lstStyle/>
                    <a:p>
                      <a:r>
                        <a:rPr lang="de-DE" sz="1600" b="1" dirty="0"/>
                        <a:t>0,612402</a:t>
                      </a: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9CCFF">
                        <a:alpha val="61000"/>
                      </a:srgbClr>
                    </a:solidFill>
                  </a:tcPr>
                </a:tc>
                <a:tc>
                  <a:txBody>
                    <a:bodyPr/>
                    <a:lstStyle/>
                    <a:p>
                      <a:r>
                        <a:rPr lang="de-DE" sz="1600" b="1" dirty="0"/>
                        <a:t>0,473828</a:t>
                      </a: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9CCFF">
                        <a:alpha val="61000"/>
                      </a:srgbClr>
                    </a:solidFill>
                  </a:tcPr>
                </a:tc>
                <a:extLst>
                  <a:ext uri="{0D108BD9-81ED-4DB2-BD59-A6C34878D82A}">
                    <a16:rowId xmlns:a16="http://schemas.microsoft.com/office/drawing/2014/main" val="3913626613"/>
                  </a:ext>
                </a:extLst>
              </a:tr>
            </a:tbl>
          </a:graphicData>
        </a:graphic>
      </p:graphicFrame>
      <p:sp>
        <p:nvSpPr>
          <p:cNvPr id="7" name="Rectangle 2"/>
          <p:cNvSpPr>
            <a:spLocks noChangeArrowheads="1"/>
          </p:cNvSpPr>
          <p:nvPr/>
        </p:nvSpPr>
        <p:spPr bwMode="auto">
          <a:xfrm>
            <a:off x="201476" y="4408655"/>
            <a:ext cx="8856984"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r>
              <a:rPr lang="de-DE" altLang="de-DE" sz="2000" b="1" dirty="0">
                <a:solidFill>
                  <a:srgbClr val="3366FF"/>
                </a:solidFill>
                <a:latin typeface="+mn-lt"/>
              </a:rPr>
              <a:t>Bessere Ergebnisse durch Kombination von KI-Verfahren</a:t>
            </a:r>
            <a:endParaRPr lang="de-DE" altLang="de-DE" sz="1600" dirty="0">
              <a:solidFill>
                <a:srgbClr val="3366FF"/>
              </a:solidFill>
              <a:latin typeface="+mn-lt"/>
            </a:endParaRPr>
          </a:p>
        </p:txBody>
      </p:sp>
      <p:sp>
        <p:nvSpPr>
          <p:cNvPr id="8" name="Rechteck 7"/>
          <p:cNvSpPr/>
          <p:nvPr/>
        </p:nvSpPr>
        <p:spPr>
          <a:xfrm>
            <a:off x="6876256" y="1695217"/>
            <a:ext cx="2195304" cy="1877437"/>
          </a:xfrm>
          <a:prstGeom prst="rect">
            <a:avLst/>
          </a:prstGeom>
        </p:spPr>
        <p:txBody>
          <a:bodyPr wrap="square">
            <a:spAutoFit/>
          </a:bodyPr>
          <a:lstStyle/>
          <a:p>
            <a:r>
              <a:rPr lang="de-DE" sz="1400" dirty="0"/>
              <a:t>Stichprobenumfang: 10.682 Dokumente</a:t>
            </a:r>
          </a:p>
          <a:p>
            <a:endParaRPr lang="de-DE" sz="1400" dirty="0"/>
          </a:p>
          <a:p>
            <a:r>
              <a:rPr lang="de-DE" altLang="de-DE" sz="1400" dirty="0">
                <a:solidFill>
                  <a:srgbClr val="000000"/>
                </a:solidFill>
              </a:rPr>
              <a:t>Pro Publikation max. 7 Schlagwörter, Schwellenwert mind. 0.04</a:t>
            </a:r>
          </a:p>
          <a:p>
            <a:endParaRPr lang="de-DE" dirty="0"/>
          </a:p>
        </p:txBody>
      </p:sp>
      <p:sp>
        <p:nvSpPr>
          <p:cNvPr id="11" name="Titel 1">
            <a:extLst>
              <a:ext uri="{FF2B5EF4-FFF2-40B4-BE49-F238E27FC236}">
                <a16:creationId xmlns:a16="http://schemas.microsoft.com/office/drawing/2014/main" id="{F225B5B9-BAE5-6CE2-7687-40E7A8CBEAEA}"/>
              </a:ext>
            </a:extLst>
          </p:cNvPr>
          <p:cNvSpPr>
            <a:spLocks noGrp="1"/>
          </p:cNvSpPr>
          <p:nvPr>
            <p:ph type="title"/>
          </p:nvPr>
        </p:nvSpPr>
        <p:spPr>
          <a:xfrm>
            <a:off x="598460" y="356452"/>
            <a:ext cx="8460000" cy="1290596"/>
          </a:xfrm>
        </p:spPr>
        <p:txBody>
          <a:bodyPr/>
          <a:lstStyle/>
          <a:p>
            <a:r>
              <a:rPr lang="de-DE" sz="2400" dirty="0"/>
              <a:t>Automatisierung von Routineaufgaben</a:t>
            </a:r>
            <a:r>
              <a:rPr lang="de-DE" dirty="0"/>
              <a:t/>
            </a:r>
            <a:br>
              <a:rPr lang="de-DE" dirty="0"/>
            </a:br>
            <a:r>
              <a:rPr lang="de-DE" dirty="0"/>
              <a:t/>
            </a:r>
            <a:br>
              <a:rPr lang="de-DE" dirty="0"/>
            </a:br>
            <a:r>
              <a:rPr lang="de-DE" sz="2400" b="0" dirty="0"/>
              <a:t>Maschinelle </a:t>
            </a:r>
            <a:r>
              <a:rPr lang="de-DE" sz="2400" b="0" dirty="0" err="1"/>
              <a:t>Beschlagwortung</a:t>
            </a:r>
            <a:endParaRPr lang="de-DE" sz="2400" b="0" dirty="0"/>
          </a:p>
        </p:txBody>
      </p:sp>
    </p:spTree>
    <p:extLst>
      <p:ext uri="{BB962C8B-B14F-4D97-AF65-F5344CB8AC3E}">
        <p14:creationId xmlns:p14="http://schemas.microsoft.com/office/powerpoint/2010/main" val="201651601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lstStyle/>
          <a:p>
            <a:pPr marL="0" indent="0">
              <a:buNone/>
            </a:pPr>
            <a:r>
              <a:rPr lang="de-DE" dirty="0">
                <a:hlinkClick r:id="rId3"/>
              </a:rPr>
              <a:t>https://www.dnb.de/ki-projekt</a:t>
            </a:r>
            <a:r>
              <a:rPr lang="de-DE" dirty="0"/>
              <a:t>:</a:t>
            </a:r>
          </a:p>
          <a:p>
            <a:r>
              <a:rPr lang="de-DE" dirty="0"/>
              <a:t>Förderung durch BKM im Rahmen der nationalen KI-Strategie</a:t>
            </a:r>
          </a:p>
          <a:p>
            <a:r>
              <a:rPr lang="de-DE" dirty="0"/>
              <a:t>Laufzeit: </a:t>
            </a:r>
            <a:r>
              <a:rPr lang="de-DE" dirty="0" smtClean="0"/>
              <a:t>4 1/4 </a:t>
            </a:r>
            <a:r>
              <a:rPr lang="de-DE" dirty="0"/>
              <a:t>Jahre (Oktober 2021 – </a:t>
            </a:r>
            <a:r>
              <a:rPr lang="de-DE" dirty="0" smtClean="0"/>
              <a:t>Dezember </a:t>
            </a:r>
            <a:r>
              <a:rPr lang="de-DE" dirty="0"/>
              <a:t>2025)</a:t>
            </a:r>
          </a:p>
          <a:p>
            <a:r>
              <a:rPr lang="de-DE" dirty="0"/>
              <a:t>Ausstattung</a:t>
            </a:r>
          </a:p>
          <a:p>
            <a:pPr lvl="1"/>
            <a:r>
              <a:rPr lang="de-DE" dirty="0">
                <a:sym typeface="Symbol" panose="05050102010706020507" pitchFamily="18" charset="2"/>
              </a:rPr>
              <a:t>Personal (ca. </a:t>
            </a:r>
            <a:r>
              <a:rPr lang="de-DE" dirty="0" smtClean="0">
                <a:sym typeface="Symbol" panose="05050102010706020507" pitchFamily="18" charset="2"/>
              </a:rPr>
              <a:t>3 </a:t>
            </a:r>
            <a:r>
              <a:rPr lang="de-DE" dirty="0">
                <a:sym typeface="Symbol" panose="05050102010706020507" pitchFamily="18" charset="2"/>
              </a:rPr>
              <a:t>VZÄ) </a:t>
            </a:r>
          </a:p>
          <a:p>
            <a:pPr lvl="1"/>
            <a:r>
              <a:rPr lang="de-DE" dirty="0">
                <a:sym typeface="Symbol" panose="05050102010706020507" pitchFamily="18" charset="2"/>
              </a:rPr>
              <a:t>Hardware für </a:t>
            </a:r>
            <a:r>
              <a:rPr lang="de-DE" dirty="0" smtClean="0">
                <a:sym typeface="Symbol" panose="05050102010706020507" pitchFamily="18" charset="2"/>
              </a:rPr>
              <a:t>Datenlabor (L</a:t>
            </a:r>
            <a:r>
              <a:rPr lang="de-DE" dirty="0" smtClean="0"/>
              <a:t>eistungsstarke </a:t>
            </a:r>
            <a:r>
              <a:rPr lang="de-DE" dirty="0" smtClean="0">
                <a:sym typeface="Symbol" panose="05050102010706020507" pitchFamily="18" charset="2"/>
              </a:rPr>
              <a:t>GPU etc.)</a:t>
            </a:r>
            <a:endParaRPr lang="de-DE" dirty="0">
              <a:sym typeface="Symbol" panose="05050102010706020507" pitchFamily="18" charset="2"/>
            </a:endParaRPr>
          </a:p>
          <a:p>
            <a:pPr lvl="1"/>
            <a:r>
              <a:rPr lang="de-DE" dirty="0">
                <a:sym typeface="Symbol" panose="05050102010706020507" pitchFamily="18" charset="2"/>
              </a:rPr>
              <a:t>Mittel für </a:t>
            </a:r>
            <a:r>
              <a:rPr lang="de-DE" dirty="0" smtClean="0">
                <a:sym typeface="Symbol" panose="05050102010706020507" pitchFamily="18" charset="2"/>
              </a:rPr>
              <a:t>Forschungskooperationen</a:t>
            </a:r>
            <a:endParaRPr lang="de-DE" dirty="0">
              <a:sym typeface="Symbol" panose="05050102010706020507" pitchFamily="18" charset="2"/>
            </a:endParaRPr>
          </a:p>
        </p:txBody>
      </p:sp>
      <p:sp>
        <p:nvSpPr>
          <p:cNvPr id="2" name="Titel 1"/>
          <p:cNvSpPr>
            <a:spLocks noGrp="1"/>
          </p:cNvSpPr>
          <p:nvPr>
            <p:ph type="title"/>
          </p:nvPr>
        </p:nvSpPr>
        <p:spPr>
          <a:xfrm>
            <a:off x="288000" y="987574"/>
            <a:ext cx="8460000" cy="777600"/>
          </a:xfrm>
        </p:spPr>
        <p:txBody>
          <a:bodyPr/>
          <a:lstStyle/>
          <a:p>
            <a:r>
              <a:rPr lang="de-DE" dirty="0" smtClean="0"/>
              <a:t>KI-Projekt</a:t>
            </a:r>
            <a:br>
              <a:rPr lang="de-DE" dirty="0" smtClean="0"/>
            </a:br>
            <a:r>
              <a:rPr lang="de-DE" sz="2800" dirty="0" smtClean="0"/>
              <a:t>Automatisches Erschließungssystem</a:t>
            </a:r>
            <a:r>
              <a:rPr lang="de-DE" cap="all" dirty="0"/>
              <a:t/>
            </a:r>
            <a:br>
              <a:rPr lang="de-DE" cap="all" dirty="0"/>
            </a:br>
            <a:r>
              <a:rPr lang="de-DE" dirty="0"/>
              <a:t/>
            </a:r>
            <a:br>
              <a:rPr lang="de-DE" dirty="0"/>
            </a:br>
            <a:r>
              <a:rPr lang="de-DE" dirty="0"/>
              <a:t/>
            </a:r>
            <a:br>
              <a:rPr lang="de-DE" dirty="0"/>
            </a:br>
            <a:endParaRPr lang="de-DE" dirty="0"/>
          </a:p>
        </p:txBody>
      </p:sp>
      <p:sp>
        <p:nvSpPr>
          <p:cNvPr id="19461" name="Rectangle 3"/>
          <p:cNvSpPr>
            <a:spLocks noChangeArrowheads="1"/>
          </p:cNvSpPr>
          <p:nvPr/>
        </p:nvSpPr>
        <p:spPr bwMode="auto">
          <a:xfrm>
            <a:off x="287338" y="0"/>
            <a:ext cx="215900" cy="896400"/>
          </a:xfrm>
          <a:prstGeom prst="rect">
            <a:avLst/>
          </a:prstGeom>
          <a:solidFill>
            <a:srgbClr val="9EDF03"/>
          </a:solidFill>
          <a:ln w="9525">
            <a:noFill/>
            <a:miter lim="800000"/>
            <a:headEnd/>
            <a:tailEnd/>
          </a:ln>
        </p:spPr>
        <p:txBody>
          <a:bodyPr wrap="none" lIns="0" tIns="72000" rIns="0" bIns="0" anchor="ctr" anchorCtr="1"/>
          <a:lstStyle/>
          <a:p>
            <a:pPr algn="ctr"/>
            <a:fld id="{5E15879C-1943-4F80-9F3A-2F272C09993A}" type="slidenum">
              <a:rPr lang="de-DE" sz="1000" b="1"/>
              <a:pPr algn="ctr"/>
              <a:t>6</a:t>
            </a:fld>
            <a:endParaRPr lang="de-DE" sz="1000" b="1"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4"/>
          <p:cNvSpPr>
            <a:spLocks noChangeArrowheads="1"/>
          </p:cNvSpPr>
          <p:nvPr/>
        </p:nvSpPr>
        <p:spPr bwMode="auto">
          <a:xfrm>
            <a:off x="287338" y="1"/>
            <a:ext cx="215900" cy="897563"/>
          </a:xfrm>
          <a:prstGeom prst="rect">
            <a:avLst/>
          </a:prstGeom>
          <a:solidFill>
            <a:srgbClr val="E62E2E"/>
          </a:solidFill>
          <a:ln w="9525">
            <a:noFill/>
            <a:miter lim="800000"/>
            <a:headEnd/>
            <a:tailEnd/>
          </a:ln>
        </p:spPr>
        <p:txBody>
          <a:bodyPr wrap="none" lIns="0" tIns="72000" rIns="0" bIns="0" anchor="ctr" anchorCtr="1"/>
          <a:lstStyle/>
          <a:p>
            <a:pPr algn="ctr"/>
            <a:fld id="{1F6877A1-CE93-4F03-87E7-6555A3C9C3C2}" type="slidenum">
              <a:rPr lang="de-DE" sz="1000" b="1"/>
              <a:pPr algn="ctr"/>
              <a:t>7</a:t>
            </a:fld>
            <a:endParaRPr lang="de-DE" sz="1000" b="1" dirty="0"/>
          </a:p>
        </p:txBody>
      </p:sp>
      <p:sp>
        <p:nvSpPr>
          <p:cNvPr id="3" name="Inhaltsplatzhalter 2"/>
          <p:cNvSpPr>
            <a:spLocks noGrp="1"/>
          </p:cNvSpPr>
          <p:nvPr>
            <p:ph idx="1"/>
          </p:nvPr>
        </p:nvSpPr>
        <p:spPr>
          <a:xfrm>
            <a:off x="288000" y="1419621"/>
            <a:ext cx="8460000" cy="3350379"/>
          </a:xfrm>
        </p:spPr>
        <p:txBody>
          <a:bodyPr/>
          <a:lstStyle/>
          <a:p>
            <a:r>
              <a:rPr lang="de-DE" dirty="0"/>
              <a:t>Qualität der maschinellen </a:t>
            </a:r>
            <a:r>
              <a:rPr lang="de-DE" dirty="0" err="1"/>
              <a:t>Beschlagwortung</a:t>
            </a:r>
            <a:r>
              <a:rPr lang="de-DE" dirty="0"/>
              <a:t> von deutschsprachigen wissenschaftlichen Netzpublikationen mit der GND durch passende Verfahren / Algorithmen messbar verbessern: F-Score = 0,4 oder besser</a:t>
            </a:r>
          </a:p>
          <a:p>
            <a:r>
              <a:rPr lang="de-DE" dirty="0"/>
              <a:t>Technologie- und Wissenstransfer in die bibliothekarische Praxis</a:t>
            </a:r>
          </a:p>
          <a:p>
            <a:endParaRPr lang="de-DE" dirty="0"/>
          </a:p>
          <a:p>
            <a:pPr marL="0" indent="0">
              <a:buNone/>
            </a:pPr>
            <a:endParaRPr lang="de-DE" dirty="0"/>
          </a:p>
        </p:txBody>
      </p:sp>
      <p:sp>
        <p:nvSpPr>
          <p:cNvPr id="2" name="Titel 1"/>
          <p:cNvSpPr>
            <a:spLocks noGrp="1"/>
          </p:cNvSpPr>
          <p:nvPr>
            <p:ph type="title"/>
          </p:nvPr>
        </p:nvSpPr>
        <p:spPr>
          <a:xfrm>
            <a:off x="712893" y="268288"/>
            <a:ext cx="8460000" cy="777600"/>
          </a:xfrm>
        </p:spPr>
        <p:txBody>
          <a:bodyPr/>
          <a:lstStyle/>
          <a:p>
            <a:r>
              <a:rPr lang="de-DE" dirty="0"/>
              <a:t>Projektziel KI-Projekt</a:t>
            </a:r>
          </a:p>
        </p:txBody>
      </p:sp>
      <p:sp>
        <p:nvSpPr>
          <p:cNvPr id="5" name="Rechteck 4"/>
          <p:cNvSpPr/>
          <p:nvPr/>
        </p:nvSpPr>
        <p:spPr>
          <a:xfrm>
            <a:off x="0" y="3867894"/>
            <a:ext cx="9212162" cy="1424163"/>
          </a:xfrm>
          <a:prstGeom prst="rect">
            <a:avLst/>
          </a:prstGeom>
          <a:solidFill>
            <a:srgbClr val="FF7E79">
              <a:alpha val="4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3000"/>
              </a:lnSpc>
              <a:spcBef>
                <a:spcPts val="900"/>
              </a:spcBef>
            </a:pPr>
            <a:r>
              <a:rPr lang="de-DE" sz="1700" dirty="0">
                <a:solidFill>
                  <a:schemeClr val="tx1"/>
                </a:solidFill>
              </a:rPr>
              <a:t>Das </a:t>
            </a:r>
            <a:r>
              <a:rPr lang="de-DE" sz="1700" dirty="0" smtClean="0">
                <a:solidFill>
                  <a:schemeClr val="tx1"/>
                </a:solidFill>
              </a:rPr>
              <a:t>KI-Projekt </a:t>
            </a:r>
            <a:r>
              <a:rPr lang="de-DE" sz="1700" dirty="0">
                <a:solidFill>
                  <a:schemeClr val="tx1"/>
                </a:solidFill>
              </a:rPr>
              <a:t>ist unser Labor für die Erforschung neuer Lösungen –</a:t>
            </a:r>
            <a:br>
              <a:rPr lang="de-DE" sz="1700" dirty="0">
                <a:solidFill>
                  <a:schemeClr val="tx1"/>
                </a:solidFill>
              </a:rPr>
            </a:br>
            <a:r>
              <a:rPr lang="de-DE" sz="1700" dirty="0">
                <a:solidFill>
                  <a:schemeClr val="tx1"/>
                </a:solidFill>
              </a:rPr>
              <a:t>die modular erweiterbare Erschließungsmaschine das System für die Produktion</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Diagramm 11"/>
          <p:cNvGraphicFramePr>
            <a:graphicFrameLocks/>
          </p:cNvGraphicFramePr>
          <p:nvPr>
            <p:extLst>
              <p:ext uri="{D42A27DB-BD31-4B8C-83A1-F6EECF244321}">
                <p14:modId xmlns:p14="http://schemas.microsoft.com/office/powerpoint/2010/main" val="479950410"/>
              </p:ext>
            </p:extLst>
          </p:nvPr>
        </p:nvGraphicFramePr>
        <p:xfrm>
          <a:off x="4518000" y="-141888"/>
          <a:ext cx="4667397" cy="1999488"/>
        </p:xfrm>
        <a:graphic>
          <a:graphicData uri="http://schemas.openxmlformats.org/drawingml/2006/chart">
            <c:chart xmlns:c="http://schemas.openxmlformats.org/drawingml/2006/chart" xmlns:r="http://schemas.openxmlformats.org/officeDocument/2006/relationships" r:id="rId3"/>
          </a:graphicData>
        </a:graphic>
      </p:graphicFrame>
      <p:sp>
        <p:nvSpPr>
          <p:cNvPr id="4" name="Inhaltsplatzhalter 3">
            <a:extLst>
              <a:ext uri="{FF2B5EF4-FFF2-40B4-BE49-F238E27FC236}">
                <a16:creationId xmlns:a16="http://schemas.microsoft.com/office/drawing/2014/main" id="{5A1AEC06-A43B-6424-5D1C-78DFEAF93115}"/>
              </a:ext>
            </a:extLst>
          </p:cNvPr>
          <p:cNvSpPr>
            <a:spLocks noGrp="1"/>
          </p:cNvSpPr>
          <p:nvPr>
            <p:ph idx="1"/>
          </p:nvPr>
        </p:nvSpPr>
        <p:spPr>
          <a:xfrm>
            <a:off x="288000" y="2016000"/>
            <a:ext cx="8676488" cy="2754000"/>
          </a:xfrm>
        </p:spPr>
        <p:txBody>
          <a:bodyPr/>
          <a:lstStyle/>
          <a:p>
            <a:r>
              <a:rPr lang="de-DE" dirty="0" err="1"/>
              <a:t>Ø</a:t>
            </a:r>
            <a:r>
              <a:rPr lang="de-DE" dirty="0"/>
              <a:t> 5 intellektuell vergebene GND-Konzepte pro Publikation</a:t>
            </a:r>
          </a:p>
          <a:p>
            <a:r>
              <a:rPr lang="de-DE" dirty="0"/>
              <a:t>Unausgewogene Verteilung der Trainingsdaten für die GND-Konzepte</a:t>
            </a:r>
          </a:p>
          <a:p>
            <a:pPr lvl="1"/>
            <a:r>
              <a:rPr lang="de-DE" dirty="0"/>
              <a:t>nur 375.537 GND-Konzepte haben mindestens ein Trainingsobjekt</a:t>
            </a:r>
          </a:p>
          <a:p>
            <a:pPr lvl="1"/>
            <a:r>
              <a:rPr lang="de-DE" dirty="0"/>
              <a:t>einige GND-Konzepte sind sehr häufig, viele selten vergeben</a:t>
            </a:r>
          </a:p>
          <a:p>
            <a:pPr lvl="1"/>
            <a:r>
              <a:rPr lang="de-DE" dirty="0"/>
              <a:t>928.010 GND-Konzepte haben kein Trainingsobjekt</a:t>
            </a:r>
          </a:p>
          <a:p>
            <a:r>
              <a:rPr lang="de-DE" dirty="0"/>
              <a:t>Mit 1,3 Mio. ist die Anzahl möglicher GND-Konzepte sehr hoch</a:t>
            </a:r>
          </a:p>
          <a:p>
            <a:endParaRPr lang="de-DE" dirty="0"/>
          </a:p>
        </p:txBody>
      </p:sp>
      <p:sp>
        <p:nvSpPr>
          <p:cNvPr id="2" name="Titel 1"/>
          <p:cNvSpPr>
            <a:spLocks noGrp="1"/>
          </p:cNvSpPr>
          <p:nvPr>
            <p:ph type="title"/>
          </p:nvPr>
        </p:nvSpPr>
        <p:spPr/>
        <p:txBody>
          <a:bodyPr/>
          <a:lstStyle/>
          <a:p>
            <a:r>
              <a:rPr lang="de-DE" dirty="0"/>
              <a:t>Trainingsdaten</a:t>
            </a:r>
          </a:p>
        </p:txBody>
      </p:sp>
      <p:sp>
        <p:nvSpPr>
          <p:cNvPr id="7" name="Rectangle 4"/>
          <p:cNvSpPr>
            <a:spLocks noChangeArrowheads="1"/>
          </p:cNvSpPr>
          <p:nvPr/>
        </p:nvSpPr>
        <p:spPr bwMode="auto">
          <a:xfrm>
            <a:off x="287338" y="0"/>
            <a:ext cx="215900" cy="896400"/>
          </a:xfrm>
          <a:prstGeom prst="rect">
            <a:avLst/>
          </a:prstGeom>
          <a:solidFill>
            <a:srgbClr val="A4B900"/>
          </a:solidFill>
          <a:ln w="9525">
            <a:noFill/>
            <a:miter lim="800000"/>
            <a:headEnd/>
            <a:tailEnd/>
          </a:ln>
        </p:spPr>
        <p:txBody>
          <a:bodyPr wrap="none" lIns="0" tIns="72000" rIns="0" bIns="0" anchor="ctr" anchorCtr="1"/>
          <a:lstStyle/>
          <a:p>
            <a:pPr algn="ctr"/>
            <a:fld id="{15CE5A96-126A-4121-9B6F-957FEB91671D}" type="slidenum">
              <a:rPr lang="de-DE" sz="1000" b="1" smtClean="0"/>
              <a:t>8</a:t>
            </a:fld>
            <a:endParaRPr lang="de-DE" sz="1000" b="1" dirty="0"/>
          </a:p>
        </p:txBody>
      </p:sp>
    </p:spTree>
    <p:extLst>
      <p:ext uri="{BB962C8B-B14F-4D97-AF65-F5344CB8AC3E}">
        <p14:creationId xmlns:p14="http://schemas.microsoft.com/office/powerpoint/2010/main" val="30829991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el 7"/>
          <p:cNvSpPr>
            <a:spLocks noGrp="1"/>
          </p:cNvSpPr>
          <p:nvPr>
            <p:ph type="title"/>
          </p:nvPr>
        </p:nvSpPr>
        <p:spPr>
          <a:xfrm>
            <a:off x="684213" y="268288"/>
            <a:ext cx="8266162" cy="777600"/>
          </a:xfrm>
        </p:spPr>
        <p:txBody>
          <a:bodyPr/>
          <a:lstStyle/>
          <a:p>
            <a:r>
              <a:rPr lang="de-DE" dirty="0"/>
              <a:t>Maschinelle Beschlagwortung als </a:t>
            </a:r>
            <a:br>
              <a:rPr lang="de-DE" dirty="0"/>
            </a:br>
            <a:r>
              <a:rPr lang="de-DE" dirty="0"/>
              <a:t>XMLC-Problem</a:t>
            </a:r>
          </a:p>
        </p:txBody>
      </p:sp>
      <p:sp>
        <p:nvSpPr>
          <p:cNvPr id="9" name="Inhaltsplatzhalter 8"/>
          <p:cNvSpPr>
            <a:spLocks noGrp="1"/>
          </p:cNvSpPr>
          <p:nvPr>
            <p:ph idx="1"/>
          </p:nvPr>
        </p:nvSpPr>
        <p:spPr>
          <a:xfrm>
            <a:off x="287338" y="1509027"/>
            <a:ext cx="8130291" cy="2903328"/>
          </a:xfrm>
        </p:spPr>
        <p:txBody>
          <a:bodyPr/>
          <a:lstStyle/>
          <a:p>
            <a:pPr>
              <a:lnSpc>
                <a:spcPct val="100000"/>
              </a:lnSpc>
              <a:spcBef>
                <a:spcPts val="0"/>
              </a:spcBef>
            </a:pPr>
            <a:r>
              <a:rPr lang="de-DE" dirty="0"/>
              <a:t>Maschinelle Beschlagwortung von Texten mit Konzepten aus der GND lässt sich als sogenanntes Extreme Multi-Label </a:t>
            </a:r>
            <a:r>
              <a:rPr lang="de-DE" dirty="0" err="1"/>
              <a:t>Classification</a:t>
            </a:r>
            <a:r>
              <a:rPr lang="de-DE" dirty="0"/>
              <a:t>-Problem abstrahieren</a:t>
            </a:r>
          </a:p>
          <a:p>
            <a:pPr lvl="1"/>
            <a:r>
              <a:rPr lang="de-DE" dirty="0"/>
              <a:t>Eingehende Text-Dokumente werden mit a-priori feststehenden Labels, hier GND-Konzepten, verknüpft</a:t>
            </a:r>
          </a:p>
          <a:p>
            <a:pPr lvl="1"/>
            <a:r>
              <a:rPr lang="de-DE" dirty="0"/>
              <a:t>Die Menge der zutreffenden Labels pro Dokument ist nicht beschränkt   </a:t>
            </a:r>
          </a:p>
          <a:p>
            <a:pPr marL="457200" lvl="1" indent="0">
              <a:buNone/>
            </a:pPr>
            <a:endParaRPr lang="de-DE" sz="1200" dirty="0"/>
          </a:p>
          <a:p>
            <a:pPr>
              <a:lnSpc>
                <a:spcPct val="100000"/>
              </a:lnSpc>
              <a:spcBef>
                <a:spcPts val="0"/>
              </a:spcBef>
            </a:pPr>
            <a:r>
              <a:rPr lang="de-DE" dirty="0"/>
              <a:t>Charakteristisch für XMLC-Probleme sind</a:t>
            </a:r>
            <a:r>
              <a:rPr lang="de-DE" baseline="30000" dirty="0"/>
              <a:t>1</a:t>
            </a:r>
          </a:p>
          <a:p>
            <a:pPr lvl="1"/>
            <a:r>
              <a:rPr lang="de-DE" dirty="0"/>
              <a:t>Große „Label-Menge“ ~ 10^5 – 10^6 Labels</a:t>
            </a:r>
          </a:p>
          <a:p>
            <a:pPr lvl="1"/>
            <a:r>
              <a:rPr lang="de-DE" dirty="0"/>
              <a:t>Long-</a:t>
            </a:r>
            <a:r>
              <a:rPr lang="de-DE" dirty="0" err="1"/>
              <a:t>Tail</a:t>
            </a:r>
            <a:r>
              <a:rPr lang="de-DE" dirty="0"/>
              <a:t>-Charakteristik: Ein Großteil der möglichen Labels kommt in Trainingsdaten selten oder nie vor </a:t>
            </a:r>
          </a:p>
        </p:txBody>
      </p:sp>
      <p:sp>
        <p:nvSpPr>
          <p:cNvPr id="6" name="Textfeld 5"/>
          <p:cNvSpPr txBox="1"/>
          <p:nvPr/>
        </p:nvSpPr>
        <p:spPr>
          <a:xfrm>
            <a:off x="5220072" y="4731990"/>
            <a:ext cx="4104456" cy="338554"/>
          </a:xfrm>
          <a:prstGeom prst="rect">
            <a:avLst/>
          </a:prstGeom>
          <a:noFill/>
        </p:spPr>
        <p:txBody>
          <a:bodyPr wrap="square" rtlCol="0">
            <a:spAutoFit/>
          </a:bodyPr>
          <a:lstStyle/>
          <a:p>
            <a:r>
              <a:rPr lang="de-DE" sz="800" baseline="30000" dirty="0">
                <a:solidFill>
                  <a:schemeClr val="bg2"/>
                </a:solidFill>
              </a:rPr>
              <a:t>1</a:t>
            </a:r>
            <a:r>
              <a:rPr lang="de-DE" sz="800" dirty="0">
                <a:solidFill>
                  <a:schemeClr val="bg2"/>
                </a:solidFill>
              </a:rPr>
              <a:t>vgl. u.a. Jain </a:t>
            </a:r>
            <a:r>
              <a:rPr lang="de-DE" sz="800" dirty="0" err="1">
                <a:solidFill>
                  <a:schemeClr val="bg2"/>
                </a:solidFill>
              </a:rPr>
              <a:t>etal</a:t>
            </a:r>
            <a:r>
              <a:rPr lang="de-DE" sz="800" dirty="0">
                <a:solidFill>
                  <a:schemeClr val="bg2"/>
                </a:solidFill>
              </a:rPr>
              <a:t>. 2016 “Extreme Multi-label Loss </a:t>
            </a:r>
            <a:r>
              <a:rPr lang="de-DE" sz="800" dirty="0" err="1">
                <a:solidFill>
                  <a:schemeClr val="bg2"/>
                </a:solidFill>
              </a:rPr>
              <a:t>Functions</a:t>
            </a:r>
            <a:r>
              <a:rPr lang="de-DE" sz="800" dirty="0">
                <a:solidFill>
                  <a:schemeClr val="bg2"/>
                </a:solidFill>
              </a:rPr>
              <a:t> </a:t>
            </a:r>
            <a:r>
              <a:rPr lang="de-DE" sz="800" dirty="0" err="1">
                <a:solidFill>
                  <a:schemeClr val="bg2"/>
                </a:solidFill>
              </a:rPr>
              <a:t>for</a:t>
            </a:r>
            <a:r>
              <a:rPr lang="de-DE" sz="800" dirty="0">
                <a:solidFill>
                  <a:schemeClr val="bg2"/>
                </a:solidFill>
              </a:rPr>
              <a:t> </a:t>
            </a:r>
          </a:p>
          <a:p>
            <a:r>
              <a:rPr lang="de-DE" sz="800" dirty="0" err="1">
                <a:solidFill>
                  <a:schemeClr val="bg2"/>
                </a:solidFill>
              </a:rPr>
              <a:t>Recommendation</a:t>
            </a:r>
            <a:r>
              <a:rPr lang="de-DE" sz="800" dirty="0">
                <a:solidFill>
                  <a:schemeClr val="bg2"/>
                </a:solidFill>
              </a:rPr>
              <a:t>, </a:t>
            </a:r>
            <a:r>
              <a:rPr lang="de-DE" sz="800" dirty="0" err="1">
                <a:solidFill>
                  <a:schemeClr val="bg2"/>
                </a:solidFill>
              </a:rPr>
              <a:t>Tagging</a:t>
            </a:r>
            <a:r>
              <a:rPr lang="de-DE" sz="800" dirty="0">
                <a:solidFill>
                  <a:schemeClr val="bg2"/>
                </a:solidFill>
              </a:rPr>
              <a:t>, Ranking &amp; Other </a:t>
            </a:r>
            <a:r>
              <a:rPr lang="de-DE" sz="800" dirty="0" err="1">
                <a:solidFill>
                  <a:schemeClr val="bg2"/>
                </a:solidFill>
              </a:rPr>
              <a:t>Missing</a:t>
            </a:r>
            <a:r>
              <a:rPr lang="de-DE" sz="800" dirty="0">
                <a:solidFill>
                  <a:schemeClr val="bg2"/>
                </a:solidFill>
              </a:rPr>
              <a:t> Label </a:t>
            </a:r>
            <a:r>
              <a:rPr lang="de-DE" sz="800" dirty="0" err="1">
                <a:solidFill>
                  <a:schemeClr val="bg2"/>
                </a:solidFill>
              </a:rPr>
              <a:t>Applications</a:t>
            </a:r>
            <a:r>
              <a:rPr lang="de-DE" sz="800" dirty="0">
                <a:solidFill>
                  <a:schemeClr val="bg2"/>
                </a:solidFill>
              </a:rPr>
              <a:t>” </a:t>
            </a:r>
          </a:p>
        </p:txBody>
      </p:sp>
      <p:sp>
        <p:nvSpPr>
          <p:cNvPr id="7" name="Rectangle 4"/>
          <p:cNvSpPr>
            <a:spLocks noChangeArrowheads="1"/>
          </p:cNvSpPr>
          <p:nvPr/>
        </p:nvSpPr>
        <p:spPr bwMode="auto">
          <a:xfrm>
            <a:off x="287338" y="1"/>
            <a:ext cx="215900" cy="897563"/>
          </a:xfrm>
          <a:prstGeom prst="rect">
            <a:avLst/>
          </a:prstGeom>
          <a:solidFill>
            <a:srgbClr val="E62E2E"/>
          </a:solidFill>
          <a:ln w="9525">
            <a:noFill/>
            <a:miter lim="800000"/>
            <a:headEnd/>
            <a:tailEnd/>
          </a:ln>
        </p:spPr>
        <p:txBody>
          <a:bodyPr wrap="none" lIns="0" tIns="72000" rIns="0" bIns="0" anchor="ctr" anchorCtr="1"/>
          <a:lstStyle/>
          <a:p>
            <a:pPr algn="ctr"/>
            <a:fld id="{1F6877A1-CE93-4F03-87E7-6555A3C9C3C2}" type="slidenum">
              <a:rPr lang="de-DE" sz="1000" b="1"/>
              <a:pPr algn="ctr"/>
              <a:t>9</a:t>
            </a:fld>
            <a:endParaRPr lang="de-DE" sz="1000" b="1" dirty="0"/>
          </a:p>
        </p:txBody>
      </p:sp>
    </p:spTree>
    <p:extLst>
      <p:ext uri="{BB962C8B-B14F-4D97-AF65-F5344CB8AC3E}">
        <p14:creationId xmlns:p14="http://schemas.microsoft.com/office/powerpoint/2010/main" val="1716853301"/>
      </p:ext>
    </p:extLst>
  </p:cSld>
  <p:clrMapOvr>
    <a:masterClrMapping/>
  </p:clrMapOvr>
  <p:timing>
    <p:tnLst>
      <p:par>
        <p:cTn id="1" dur="indefinite" restart="never" nodeType="tmRoot"/>
      </p:par>
    </p:tnLst>
  </p:timing>
</p:sld>
</file>

<file path=ppt/theme/theme1.xml><?xml version="1.0" encoding="utf-8"?>
<a:theme xmlns:a="http://schemas.openxmlformats.org/drawingml/2006/main" name="PPT-Vorlage-Variante_16x9 Folienmaster">
  <a:themeElements>
    <a:clrScheme name="Larissa-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Design">
      <a:majorFont>
        <a:latin typeface="Verdana"/>
        <a:ea typeface=""/>
        <a:cs typeface="Arial"/>
      </a:majorFont>
      <a:minorFont>
        <a:latin typeface="Verdana"/>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Larissa-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Larissa-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Larissa-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Larissa-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Larissa-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Larissa-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Larissa-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Larissa-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Larissa-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Larissa-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Larissa-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Larissa-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DNB-Vorlage">
  <a:themeElements>
    <a:clrScheme name="Larissa-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Design">
      <a:majorFont>
        <a:latin typeface="Verdana"/>
        <a:ea typeface=""/>
        <a:cs typeface="Arial"/>
      </a:majorFont>
      <a:minorFont>
        <a:latin typeface="Verdana"/>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Larissa-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Larissa-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Larissa-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Larissa-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Larissa-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Larissa-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Larissa-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Larissa-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Larissa-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Larissa-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Larissa-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Larissa-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PPT-Vorlage-Variante_16x9 Folienmaster">
  <a:themeElements>
    <a:clrScheme name="Larissa-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Design">
      <a:majorFont>
        <a:latin typeface="Verdana"/>
        <a:ea typeface=""/>
        <a:cs typeface="Arial"/>
      </a:majorFont>
      <a:minorFont>
        <a:latin typeface="Verdana"/>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Larissa-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Larissa-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Larissa-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Larissa-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Larissa-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Larissa-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Larissa-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Larissa-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Larissa-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Larissa-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Larissa-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Larissa-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3_PPT-Vorlage-Variante_16x9 Folienmaster">
  <a:themeElements>
    <a:clrScheme name="Larissa-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Design">
      <a:majorFont>
        <a:latin typeface="Verdana"/>
        <a:ea typeface=""/>
        <a:cs typeface="Arial"/>
      </a:majorFont>
      <a:minorFont>
        <a:latin typeface="Verdana"/>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Larissa-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Larissa-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Larissa-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Larissa-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Larissa-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Larissa-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Larissa-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Larissa-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Larissa-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Larissa-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Larissa-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Larissa-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PPT-Vorlage-Variante_16x9</Template>
  <TotalTime>0</TotalTime>
  <Words>1570</Words>
  <Application>Microsoft Office PowerPoint</Application>
  <PresentationFormat>Bildschirmpräsentation (16:9)</PresentationFormat>
  <Paragraphs>390</Paragraphs>
  <Slides>25</Slides>
  <Notes>25</Notes>
  <HiddenSlides>1</HiddenSlides>
  <MMClips>0</MMClips>
  <ScaleCrop>false</ScaleCrop>
  <HeadingPairs>
    <vt:vector size="6" baseType="variant">
      <vt:variant>
        <vt:lpstr>Verwendete Schriftarten</vt:lpstr>
      </vt:variant>
      <vt:variant>
        <vt:i4>5</vt:i4>
      </vt:variant>
      <vt:variant>
        <vt:lpstr>Design</vt:lpstr>
      </vt:variant>
      <vt:variant>
        <vt:i4>4</vt:i4>
      </vt:variant>
      <vt:variant>
        <vt:lpstr>Folientitel</vt:lpstr>
      </vt:variant>
      <vt:variant>
        <vt:i4>25</vt:i4>
      </vt:variant>
    </vt:vector>
  </HeadingPairs>
  <TitlesOfParts>
    <vt:vector size="34" baseType="lpstr">
      <vt:lpstr>Arial</vt:lpstr>
      <vt:lpstr>Arial</vt:lpstr>
      <vt:lpstr>Symbol</vt:lpstr>
      <vt:lpstr>Untitled Sans</vt:lpstr>
      <vt:lpstr>Verdana</vt:lpstr>
      <vt:lpstr>PPT-Vorlage-Variante_16x9 Folienmaster</vt:lpstr>
      <vt:lpstr>DNB-Vorlage</vt:lpstr>
      <vt:lpstr>2_PPT-Vorlage-Variante_16x9 Folienmaster</vt:lpstr>
      <vt:lpstr>3_PPT-Vorlage-Variante_16x9 Folienmaster</vt:lpstr>
      <vt:lpstr>Automatische Indexierung mit dem umfangreichen Vokabular der GND   Automatische Schlagwortvergabe als extremes Multilabel-Lernproblem </vt:lpstr>
      <vt:lpstr>Inhaltsverzeichnis</vt:lpstr>
      <vt:lpstr>Historie </vt:lpstr>
      <vt:lpstr>Modulare Erschließungsmaschine EMa</vt:lpstr>
      <vt:lpstr>Automatisierung von Routineaufgaben  Maschinelle Beschlagwortung</vt:lpstr>
      <vt:lpstr>KI-Projekt Automatisches Erschließungssystem   </vt:lpstr>
      <vt:lpstr>Projektziel KI-Projekt</vt:lpstr>
      <vt:lpstr>Trainingsdaten</vt:lpstr>
      <vt:lpstr>Maschinelle Beschlagwortung als  XMLC-Problem</vt:lpstr>
      <vt:lpstr>Schwerpunkt des KI-Projektes</vt:lpstr>
      <vt:lpstr>Evaluation der Verfahren in zwei Tasks</vt:lpstr>
      <vt:lpstr>Wissenschaftliche Experimente</vt:lpstr>
      <vt:lpstr>Benchmarking XMLC-Methoden* </vt:lpstr>
      <vt:lpstr>GND-Beschlagwortung mit LLMs </vt:lpstr>
      <vt:lpstr>GND-Beschlagwortung mit LLMs </vt:lpstr>
      <vt:lpstr>Test Open-Source-LLMs</vt:lpstr>
      <vt:lpstr>Test Open-Source-LLMs</vt:lpstr>
      <vt:lpstr>Titeldatenexperimente – Ensemble*1</vt:lpstr>
      <vt:lpstr>Herausforderungen beim Umgang mit LLMs </vt:lpstr>
      <vt:lpstr>Optimierungsstrategien für LLMs</vt:lpstr>
      <vt:lpstr>Vergleich verschiedener Verfahren*</vt:lpstr>
      <vt:lpstr>Vergleich verschiedener Verfahren*</vt:lpstr>
      <vt:lpstr>Eigenschaften und Herausforderungen</vt:lpstr>
      <vt:lpstr>Ausblick</vt:lpstr>
      <vt:lpstr>Vielen Dank!        Fragen?          </vt:lpstr>
    </vt:vector>
  </TitlesOfParts>
  <Company>Deutsche Nationalbibliothek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Poley, Christoph</dc:creator>
  <cp:lastModifiedBy>Karg, Helga</cp:lastModifiedBy>
  <cp:revision>440</cp:revision>
  <cp:lastPrinted>2022-11-02T16:24:20Z</cp:lastPrinted>
  <dcterms:created xsi:type="dcterms:W3CDTF">2021-05-03T07:42:49Z</dcterms:created>
  <dcterms:modified xsi:type="dcterms:W3CDTF">2024-11-13T14:15:48Z</dcterms:modified>
</cp:coreProperties>
</file>