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77" r:id="rId6"/>
    <p:sldId id="261" r:id="rId7"/>
    <p:sldId id="263" r:id="rId8"/>
    <p:sldId id="262" r:id="rId9"/>
    <p:sldId id="266" r:id="rId10"/>
    <p:sldId id="264" r:id="rId11"/>
    <p:sldId id="273" r:id="rId12"/>
    <p:sldId id="267" r:id="rId13"/>
    <p:sldId id="268" r:id="rId14"/>
    <p:sldId id="265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A1451-6F7F-417B-87C3-4809859B1237}" type="datetimeFigureOut">
              <a:rPr lang="de-AT" smtClean="0"/>
              <a:t>14.11.2024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F40576-0770-465B-9236-93AF4CCEF7F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2780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1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020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10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040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11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1931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12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651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13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1820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14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8288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15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6761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16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8948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17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451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2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734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3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24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474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5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465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667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85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8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846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DE50-1FF8-4868-9655-9EDA92BCACE5}" type="slidenum">
              <a:rPr lang="de-AT">
                <a:solidFill>
                  <a:prstClr val="black"/>
                </a:solidFill>
              </a:rPr>
              <a:pPr/>
              <a:t>9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751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637BD2-17B6-E1A8-7504-9B3BC60A3A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0012115-71A5-559D-1010-1AA1F1A0F0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1F13AFF-7BAC-E0A8-7A12-8E2EF7E22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22AD-63CB-4B5C-B7D3-CE6E948C53EB}" type="datetimeFigureOut">
              <a:rPr lang="de-AT" smtClean="0"/>
              <a:t>14.11.2024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EE09D1-E6D8-78C1-7E87-8BD83BC7E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7915D4-10A7-2F3D-B8DD-E71D21D04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696CA-4759-4093-99A6-B8997238F20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6941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104B48-CAB4-6A48-38D1-70612CBF5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057A768-DF2F-AE9A-C4A9-8FBC14F60F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61C3974-26D7-3FC0-505C-8FBC0F4B8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22AD-63CB-4B5C-B7D3-CE6E948C53EB}" type="datetimeFigureOut">
              <a:rPr lang="de-AT" smtClean="0"/>
              <a:t>14.11.2024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B66EEA-A941-EC02-38AA-18749B8C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7B9C52-EEC5-D220-A1EF-602A6CB15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696CA-4759-4093-99A6-B8997238F20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7903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816DBD3-E1E0-8FF9-4A76-A2AFF1447C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E9C8C0-DB4B-80E9-FB0A-3031BEF1A1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7A6760-01F1-892B-5CE3-6B2841DE4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22AD-63CB-4B5C-B7D3-CE6E948C53EB}" type="datetimeFigureOut">
              <a:rPr lang="de-AT" smtClean="0"/>
              <a:t>14.11.2024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3F570E-E3D7-185B-F6AE-A633DBC31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0FD464-CCFA-D1EE-A070-6EC26B102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696CA-4759-4093-99A6-B8997238F20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63663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E62DB8-175F-6729-25CF-AB713372B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02422E3-9909-BDBC-0653-647AEA860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6DA73A-AA50-0CAF-D986-2D903A736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22AD-63CB-4B5C-B7D3-CE6E948C53EB}" type="datetimeFigureOut">
              <a:rPr lang="de-AT" smtClean="0"/>
              <a:t>14.11.2024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0620C0-D6BD-55D0-571E-CB968DF08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6595BF-AF73-5086-080E-46388FD10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696CA-4759-4093-99A6-B8997238F20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0246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125D9-843A-936B-27C3-EA27479D1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5F51B0-8C61-C398-DEA8-4EDA2406C4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18456D-2C91-C758-8275-A65369B38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22AD-63CB-4B5C-B7D3-CE6E948C53EB}" type="datetimeFigureOut">
              <a:rPr lang="de-AT" smtClean="0"/>
              <a:t>14.11.2024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7EF117-973D-08C2-E8C3-EF0783378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289CCE-2D2C-0F34-568C-BF2DDAB6E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696CA-4759-4093-99A6-B8997238F20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94408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B8E113-778B-EC70-D0F8-94E282811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611584-3EF7-4B52-5739-76B479F6BC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80C3F54-4CA6-8C8A-9861-F278E607B5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B3138AC-38F2-657C-6245-61D912200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22AD-63CB-4B5C-B7D3-CE6E948C53EB}" type="datetimeFigureOut">
              <a:rPr lang="de-AT" smtClean="0"/>
              <a:t>14.11.2024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4CA55CF-49BD-1980-E353-0F2710EEE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9D6C18-A9BF-DCDC-BF3D-5663F523B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696CA-4759-4093-99A6-B8997238F20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91834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E12685-2412-458D-BA02-D4783A60D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C87BFA-37E9-EF49-96E2-FC3D3FEFB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0472B58-AE80-ADA5-8B91-2D6695D302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B5C430A-7E02-87BF-4FF3-976AC2173D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1F1B8CE-9461-45A2-43AA-7E44E17F85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E54DBB3-E7B2-399F-7EF6-566CD423B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22AD-63CB-4B5C-B7D3-CE6E948C53EB}" type="datetimeFigureOut">
              <a:rPr lang="de-AT" smtClean="0"/>
              <a:t>14.11.2024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E28C11-669B-3A97-1066-9ED1B3F58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C0ADA18-D5CD-6A69-78E1-0DA00F968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696CA-4759-4093-99A6-B8997238F20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13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DF57B9-7536-128C-28BD-88D16189B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F6A4E69-274C-FC2C-2F1A-C35B2B2EF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22AD-63CB-4B5C-B7D3-CE6E948C53EB}" type="datetimeFigureOut">
              <a:rPr lang="de-AT" smtClean="0"/>
              <a:t>14.11.2024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0B55B4C-D38E-A4EF-8FF3-0546596C0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0245A9F-8FBF-E805-3882-5B9264725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696CA-4759-4093-99A6-B8997238F20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74205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A6BCEAE-C9D7-FB0B-04D9-CB1AF5C08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22AD-63CB-4B5C-B7D3-CE6E948C53EB}" type="datetimeFigureOut">
              <a:rPr lang="de-AT" smtClean="0"/>
              <a:t>14.11.2024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7F7B501-BACC-10FB-BD8A-EB35EA1CE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DEDE60-8039-738F-292F-E131F838A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696CA-4759-4093-99A6-B8997238F20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91199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675563-FA70-2072-FF39-354346155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4608AC-C5A7-B64E-6184-539646B84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BE8763-9A51-B2C4-A96C-1B3B34C5ED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8376C4A-E122-DA4E-C322-50D7D0CE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22AD-63CB-4B5C-B7D3-CE6E948C53EB}" type="datetimeFigureOut">
              <a:rPr lang="de-AT" smtClean="0"/>
              <a:t>14.11.2024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C78EB8-668F-B3E8-9EDE-0195D5A26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BC526A-53A0-57DF-1535-A19691D0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696CA-4759-4093-99A6-B8997238F20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2485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4C818C-6F8A-C50E-FA22-9F3993DD6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EAABD3D-D7FE-69E5-6B09-848F511681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1F04C31-8BF4-A532-A667-DBCFDFE658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408F1B5-ABDB-F2B1-77C5-064E1BB0C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22AD-63CB-4B5C-B7D3-CE6E948C53EB}" type="datetimeFigureOut">
              <a:rPr lang="de-AT" smtClean="0"/>
              <a:t>14.11.2024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7EF8EAE-801E-E96E-91A2-ADD87AD66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6855048-ECCC-9C89-FE06-76FF0CD37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696CA-4759-4093-99A6-B8997238F20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48367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F7E16EA-9188-3B2D-12A1-DA3955D36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8202FC-FFD1-FA9D-50F1-38DEA330F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6E98D7-3309-F285-DB84-1CA6A5CCFE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B22AD-63CB-4B5C-B7D3-CE6E948C53EB}" type="datetimeFigureOut">
              <a:rPr lang="de-AT" smtClean="0"/>
              <a:t>14.11.2024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7F4DF8-7252-B1AD-E11C-1A03045BD4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75DE4B-1813-EB64-DDEF-38B9BC9587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696CA-4759-4093-99A6-B8997238F20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473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christoph.steiner@onb.ac.at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71501" y="1838325"/>
            <a:ext cx="11096624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AT" sz="5400" dirty="0">
              <a:solidFill>
                <a:prstClr val="black"/>
              </a:solidFill>
            </a:endParaRPr>
          </a:p>
          <a:p>
            <a:pPr algn="ctr"/>
            <a:r>
              <a:rPr lang="de-AT" sz="2800" dirty="0">
                <a:solidFill>
                  <a:prstClr val="black"/>
                </a:solidFill>
              </a:rPr>
              <a:t>Die Basisklassifikation als potentielles Mapping-Tool für KI ?</a:t>
            </a:r>
          </a:p>
          <a:p>
            <a:pPr algn="ctr"/>
            <a:r>
              <a:rPr lang="de-AT" sz="4000" dirty="0">
                <a:solidFill>
                  <a:prstClr val="black"/>
                </a:solidFill>
              </a:rPr>
              <a:t>Schritte davor…Pläne zu einem BK-Relaunch</a:t>
            </a:r>
          </a:p>
          <a:p>
            <a:pPr algn="ctr"/>
            <a:endParaRPr lang="de-AT" sz="3200" dirty="0">
              <a:solidFill>
                <a:prstClr val="black"/>
              </a:solidFill>
            </a:endParaRPr>
          </a:p>
          <a:p>
            <a:pPr algn="ctr"/>
            <a:r>
              <a:rPr lang="de-AT" sz="2000" dirty="0">
                <a:solidFill>
                  <a:prstClr val="black"/>
                </a:solidFill>
              </a:rPr>
              <a:t>Christoph Steiner, OBV</a:t>
            </a:r>
            <a:r>
              <a:rPr lang="de-AT" sz="4400" dirty="0">
                <a:solidFill>
                  <a:prstClr val="black"/>
                </a:solidFill>
              </a:rPr>
              <a:t> </a:t>
            </a:r>
          </a:p>
          <a:p>
            <a:endParaRPr lang="de-DE" sz="1100" dirty="0">
              <a:solidFill>
                <a:prstClr val="black"/>
              </a:solidFill>
            </a:endParaRPr>
          </a:p>
          <a:p>
            <a:endParaRPr lang="de-DE" sz="1100" dirty="0">
              <a:solidFill>
                <a:prstClr val="black"/>
              </a:solidFill>
            </a:endParaRPr>
          </a:p>
          <a:p>
            <a:pPr algn="ctr"/>
            <a:endParaRPr lang="de-DE" sz="1100" dirty="0">
              <a:solidFill>
                <a:prstClr val="black"/>
              </a:solidFill>
            </a:endParaRPr>
          </a:p>
          <a:p>
            <a:pPr algn="ctr"/>
            <a:endParaRPr lang="de-AT" sz="1100" dirty="0">
              <a:solidFill>
                <a:prstClr val="black"/>
              </a:solidFill>
            </a:endParaRPr>
          </a:p>
          <a:p>
            <a:pPr algn="ctr"/>
            <a:r>
              <a:rPr lang="de-AT" sz="2000" dirty="0">
                <a:solidFill>
                  <a:prstClr val="black"/>
                </a:solidFill>
              </a:rPr>
              <a:t>8. Workshop Computerunterstützte Inhaltserschließung 13./14.11.2024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670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6970604-BCAC-3AE6-A277-752F75EC135D}"/>
              </a:ext>
            </a:extLst>
          </p:cNvPr>
          <p:cNvSpPr txBox="1"/>
          <p:nvPr/>
        </p:nvSpPr>
        <p:spPr>
          <a:xfrm>
            <a:off x="352425" y="1524000"/>
            <a:ext cx="116586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Ein Relaunch der Basisklassifikation muss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pragmatisch und restriktiv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erfolgen – die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Kontinuität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der bisherigen Notationen soll gewahrt werden. Eine der Stärken der Basisklassifikation ist ja ihre </a:t>
            </a:r>
            <a:r>
              <a:rPr lang="de-AT" i="0" u="none" strike="noStrike" baseline="0" dirty="0">
                <a:latin typeface="Calibri" panose="020F0502020204030204" pitchFamily="34" charset="0"/>
              </a:rPr>
              <a:t>Konstanz und Überschaubarkeit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was die Anzahl an Notationen betrifft. Bei allzu großen Modifikationen besteht die Gefahr eines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Systembruch</a:t>
            </a:r>
            <a:r>
              <a:rPr lang="de-AT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– dieser sollte in jedem Fall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vermieden werden</a:t>
            </a:r>
            <a:r>
              <a:rPr lang="de-AT" dirty="0">
                <a:solidFill>
                  <a:srgbClr val="000000"/>
                </a:solidFill>
                <a:latin typeface="Calibri" panose="020F0502020204030204" pitchFamily="34" charset="0"/>
              </a:rPr>
              <a:t> – trotzdem ist der </a:t>
            </a:r>
            <a:r>
              <a:rPr lang="de-AT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Mut zur Veränderung unumgänglich</a:t>
            </a:r>
            <a:r>
              <a:rPr lang="de-AT" dirty="0">
                <a:latin typeface="Calibri" panose="020F0502020204030204" pitchFamily="34" charset="0"/>
              </a:rPr>
              <a:t>, um eine  stringente Systematik zu erstellen…</a:t>
            </a:r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Fachliche Argumente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und Überlegungen zur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allgemeinen Gebräuchlichkeit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der in der BK verwendeten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Terminologie</a:t>
            </a:r>
            <a:r>
              <a:rPr lang="de-AT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sind die Schlüssel zu allfälligen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Änderungen</a:t>
            </a:r>
            <a:r>
              <a:rPr lang="de-AT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oder </a:t>
            </a:r>
            <a:r>
              <a:rPr lang="de-AT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Erweiterungen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des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Zugangsvokabulars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(auch der Siehe-auch-Verweisungen sowie der erklärenden Zusätze). </a:t>
            </a:r>
          </a:p>
          <a:p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Dort, wo in den vorhandenen Klassen kein Platz mehr für neue Notationen besteht, können auch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freie Ziffern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für </a:t>
            </a:r>
            <a:r>
              <a:rPr lang="de-AT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dringend benötigte Notationen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herangezogen und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genützt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werden. Dies muss behutsam und systematisch geschehen, um auch für allfällige zukünftige Optimierungen nichts zu verbauen.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68281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31A6D586-6BE5-7A5B-8D13-D7A4DC6557FE}"/>
              </a:ext>
            </a:extLst>
          </p:cNvPr>
          <p:cNvSpPr txBox="1"/>
          <p:nvPr/>
        </p:nvSpPr>
        <p:spPr>
          <a:xfrm>
            <a:off x="873967" y="2430910"/>
            <a:ext cx="1045961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00B050"/>
                </a:solidFill>
              </a:rPr>
              <a:t>03, 04, 07, 09, 12, 13, 14, 16,19, 22, 23, 25, 26, 27, 28, 29, 32, 34, 36, 37, 40, 41, 45, 47, 59, 60, 61, 62, 63, 64, 65, 66, 67, 68, 69, 72, 75, 78, 82, 84, 87</a:t>
            </a:r>
          </a:p>
          <a:p>
            <a:endParaRPr lang="de-DE" sz="2400" dirty="0">
              <a:solidFill>
                <a:srgbClr val="00B050"/>
              </a:solidFill>
            </a:endParaRPr>
          </a:p>
          <a:p>
            <a:r>
              <a:rPr lang="de-DE" sz="2400" b="1" dirty="0">
                <a:solidFill>
                  <a:srgbClr val="00B050"/>
                </a:solidFill>
              </a:rPr>
              <a:t>				41 freie Hauptstellen…</a:t>
            </a:r>
          </a:p>
          <a:p>
            <a:endParaRPr lang="de-DE" sz="2400" b="1" dirty="0">
              <a:solidFill>
                <a:srgbClr val="00B050"/>
              </a:solidFill>
            </a:endParaRPr>
          </a:p>
          <a:p>
            <a:endParaRPr lang="de-DE" sz="2400" b="1" dirty="0">
              <a:solidFill>
                <a:srgbClr val="00B050"/>
              </a:solidFill>
            </a:endParaRPr>
          </a:p>
          <a:p>
            <a:r>
              <a:rPr lang="de-DE" sz="2400" b="1" dirty="0">
                <a:solidFill>
                  <a:srgbClr val="00B050"/>
                </a:solidFill>
              </a:rPr>
              <a:t>…und noch Ergänzungsmöglichkeiten in den vorhandenen Stellen – </a:t>
            </a:r>
          </a:p>
          <a:p>
            <a:endParaRPr lang="de-DE" sz="2400" b="1" dirty="0">
              <a:solidFill>
                <a:srgbClr val="00B050"/>
              </a:solidFill>
            </a:endParaRPr>
          </a:p>
          <a:p>
            <a:r>
              <a:rPr lang="de-DE" sz="2400" b="1" dirty="0">
                <a:solidFill>
                  <a:srgbClr val="00B050"/>
                </a:solidFill>
              </a:rPr>
              <a:t>									</a:t>
            </a:r>
          </a:p>
          <a:p>
            <a:r>
              <a:rPr lang="de-DE" sz="2400" b="1" dirty="0">
                <a:solidFill>
                  <a:srgbClr val="00B050"/>
                </a:solidFill>
              </a:rPr>
              <a:t>						viel ist möglich!</a:t>
            </a:r>
            <a:endParaRPr lang="de-AT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737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9E28434D-A457-DE69-158D-F270B4027120}"/>
              </a:ext>
            </a:extLst>
          </p:cNvPr>
          <p:cNvSpPr txBox="1"/>
          <p:nvPr/>
        </p:nvSpPr>
        <p:spPr>
          <a:xfrm>
            <a:off x="391886" y="1502229"/>
            <a:ext cx="11541967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Zu klären ist, wo nicht genügend Notationsstellen vorhanden sind und nötige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zusätzliche Notationen eingefügt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werden können, ohne die Struktur der BK zu (</a:t>
            </a:r>
            <a:r>
              <a:rPr lang="de-AT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zer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)stören… </a:t>
            </a: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prinzipielle Struktur ZZ.ZZ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(Ziffer </a:t>
            </a:r>
            <a:r>
              <a:rPr lang="de-AT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Ziffer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Punkt Ziffer Ziffer) sollte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beibehalten</a:t>
            </a:r>
            <a:r>
              <a:rPr lang="de-AT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werden – das ist für die maschinelle Verarbeitung mutmaßlich am besten (Stringenz / Konsistenz der Daten). </a:t>
            </a: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Die neuralgischen Bereiche betreffen v. a.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historische, geografische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und in </a:t>
            </a:r>
            <a:r>
              <a:rPr lang="de-AT" dirty="0">
                <a:solidFill>
                  <a:srgbClr val="000000"/>
                </a:solidFill>
                <a:latin typeface="Calibri" panose="020F0502020204030204" pitchFamily="34" charset="0"/>
              </a:rPr>
              <a:t>unterschiedlichem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Ausmaß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geisteswissenschaftliche Termini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Jene Notationen, die historische Überblicke etwa über europäische Geschichte oder auch regionalhistorische Themen betreffen sind zu wenig ausdifferenziert und benötigen ergänzender Notationen. Ost- und Südosteuropa bedarf neuer Notationen, um die geografischen Änderungen adäquat dokumentieren zu können. Im Bereich der Soziologie, der Theologie und Philosophie ist eine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Nachschärfung des Zugangsvokabulars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bzw. der erklärenden Begriffe wünschenswert.</a:t>
            </a:r>
            <a:endParaRPr lang="de-AT" dirty="0"/>
          </a:p>
          <a:p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510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8F1C094-5556-1CB1-6CB2-44269B2C47B6}"/>
              </a:ext>
            </a:extLst>
          </p:cNvPr>
          <p:cNvSpPr txBox="1"/>
          <p:nvPr/>
        </p:nvSpPr>
        <p:spPr>
          <a:xfrm>
            <a:off x="461682" y="1376834"/>
            <a:ext cx="11519647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2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Konkrete Beispiele…</a:t>
            </a:r>
          </a:p>
          <a:p>
            <a:endParaRPr lang="de-AT" sz="8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dirty="0">
                <a:solidFill>
                  <a:srgbClr val="000000"/>
                </a:solidFill>
                <a:latin typeface="Calibri" panose="020F0502020204030204" pitchFamily="34" charset="0"/>
              </a:rPr>
              <a:t>Z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 B. Geschichte: 15.74 -&gt; da wird dringend eine Notation für die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Ukraine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benötigt! </a:t>
            </a:r>
          </a:p>
          <a:p>
            <a:endParaRPr lang="de-AT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Ähnliches gilt für die kumulative Notation 15.70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Balkanstaaten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… </a:t>
            </a:r>
          </a:p>
          <a:p>
            <a:endParaRPr lang="de-AT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Desiderat wäre auch eine feinere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Periodisierung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in Form geschichtlicher Notationen. </a:t>
            </a:r>
          </a:p>
          <a:p>
            <a:endParaRPr lang="de-AT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Auch für die Geografie sind größere Spielräume wünschenswert –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einzelne Länder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nicht nur Kontinente und große Regionen müssten zu beschreiben sein</a:t>
            </a:r>
            <a:r>
              <a:rPr lang="de-AT" dirty="0">
                <a:solidFill>
                  <a:srgbClr val="000000"/>
                </a:solidFill>
                <a:latin typeface="Calibri" panose="020F0502020204030204" pitchFamily="34" charset="0"/>
              </a:rPr>
              <a:t> – Überwindung eines gewissen Eurozentrismus…</a:t>
            </a:r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Bei anderen Notationen – v. a. in den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Geisteswissenschaften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– genügt es fallweise, das Zugangsvokabular bzw. die Benennung zu adaptieren (etwa in der Soziologie u. a. m.). Aber auch hier fehlen Spezifikationen, die sonst in der allzu groben Restkategorie „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Sonstiges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“ subsumiert werden… (z. B. Kunstgeschichte: Sonstige Kunstformen). </a:t>
            </a:r>
          </a:p>
          <a:p>
            <a:endParaRPr lang="de-AT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Bei den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Medien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fehlen Termini… - auch bei der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Kunst </a:t>
            </a:r>
            <a:r>
              <a:rPr lang="de-AT" i="0" u="none" strike="noStrike" baseline="0" dirty="0">
                <a:latin typeface="Calibri" panose="020F0502020204030204" pitchFamily="34" charset="0"/>
              </a:rPr>
              <a:t>gibt es Desiderata…</a:t>
            </a:r>
            <a:endParaRPr lang="de-AT" sz="180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sz="9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Auch bei den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Sprachen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besteht Ergänzungsnotwendigkeit…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01514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D6C1BAA-EB1A-475F-E8CA-8BC956D8618C}"/>
              </a:ext>
            </a:extLst>
          </p:cNvPr>
          <p:cNvSpPr txBox="1"/>
          <p:nvPr/>
        </p:nvSpPr>
        <p:spPr>
          <a:xfrm>
            <a:off x="391886" y="1548882"/>
            <a:ext cx="11402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050C94B-6AE8-700D-274F-139D02B7B5FC}"/>
              </a:ext>
            </a:extLst>
          </p:cNvPr>
          <p:cNvSpPr txBox="1"/>
          <p:nvPr/>
        </p:nvSpPr>
        <p:spPr>
          <a:xfrm>
            <a:off x="391886" y="1479176"/>
            <a:ext cx="1154910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b="1" dirty="0"/>
          </a:p>
          <a:p>
            <a:r>
              <a:rPr lang="de-DE" sz="2400" b="1" dirty="0"/>
              <a:t>Erste Vorarbeiten gibt es bereits…</a:t>
            </a:r>
          </a:p>
          <a:p>
            <a:endParaRPr lang="de-DE" sz="2400" b="1" dirty="0"/>
          </a:p>
          <a:p>
            <a:r>
              <a:rPr lang="de-DE" dirty="0"/>
              <a:t>Überlegungen zur Überarbeitung der Soziologie (Michael Bucher mit Heinz-Jürgen </a:t>
            </a:r>
            <a:r>
              <a:rPr lang="de-DE" dirty="0" err="1"/>
              <a:t>Bove</a:t>
            </a:r>
            <a:r>
              <a:rPr lang="de-DE" dirty="0"/>
              <a:t>, STABI Berlin, Juli 2021)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sz="2400" b="1" dirty="0">
                <a:solidFill>
                  <a:srgbClr val="FF0000"/>
                </a:solidFill>
              </a:rPr>
              <a:t>			Weitere </a:t>
            </a:r>
            <a:r>
              <a:rPr lang="de-DE" sz="2400" b="1" dirty="0" err="1">
                <a:solidFill>
                  <a:srgbClr val="FF0000"/>
                </a:solidFill>
              </a:rPr>
              <a:t>Fachexpert:innengruppen</a:t>
            </a:r>
            <a:r>
              <a:rPr lang="de-DE" sz="2400" b="1" dirty="0">
                <a:solidFill>
                  <a:srgbClr val="FF0000"/>
                </a:solidFill>
              </a:rPr>
              <a:t> müssen sich bilden…</a:t>
            </a:r>
            <a:endParaRPr lang="de-AT" sz="2400" b="1" dirty="0">
              <a:solidFill>
                <a:srgbClr val="FF0000"/>
              </a:solidFill>
            </a:endParaRPr>
          </a:p>
        </p:txBody>
      </p:sp>
      <p:pic>
        <p:nvPicPr>
          <p:cNvPr id="7" name="Picture 4" descr="2.000+ kostenlose Smiley und Emoticon-Bilder - Pixabay">
            <a:extLst>
              <a:ext uri="{FF2B5EF4-FFF2-40B4-BE49-F238E27FC236}">
                <a16:creationId xmlns:a16="http://schemas.microsoft.com/office/drawing/2014/main" id="{DB81A276-D64A-856C-BC97-352D2E53E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799" y="3048836"/>
            <a:ext cx="1195148" cy="89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582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EFBC7013-5321-B5D0-A917-236893F65362}"/>
              </a:ext>
            </a:extLst>
          </p:cNvPr>
          <p:cNvSpPr txBox="1"/>
          <p:nvPr/>
        </p:nvSpPr>
        <p:spPr>
          <a:xfrm>
            <a:off x="612161" y="1599542"/>
            <a:ext cx="1109830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F0000"/>
                </a:solidFill>
              </a:rPr>
              <a:t>Weitere datentechnische Überlegungen…</a:t>
            </a:r>
          </a:p>
          <a:p>
            <a:endParaRPr lang="de-DE" sz="2400" b="1" dirty="0">
              <a:solidFill>
                <a:srgbClr val="FF0000"/>
              </a:solidFill>
            </a:endParaRPr>
          </a:p>
          <a:p>
            <a:endParaRPr lang="de-DE" sz="2400" b="1" dirty="0">
              <a:solidFill>
                <a:srgbClr val="FF0000"/>
              </a:solidFill>
            </a:endParaRPr>
          </a:p>
          <a:p>
            <a:r>
              <a:rPr lang="de-DE" sz="2400" dirty="0" err="1"/>
              <a:t>Xml</a:t>
            </a:r>
            <a:r>
              <a:rPr lang="de-DE" sz="2400" dirty="0"/>
              <a:t>-Export / Sicherheitskopien / DANTE als Host / Arbeitsdatenbank zur Integration diverser redaktioneller Vorschläge u. v. m.</a:t>
            </a:r>
          </a:p>
          <a:p>
            <a:endParaRPr lang="de-DE" sz="2400" dirty="0"/>
          </a:p>
          <a:p>
            <a:endParaRPr lang="de-DE" sz="2400" dirty="0"/>
          </a:p>
          <a:p>
            <a:r>
              <a:rPr lang="de-DE" sz="2400" dirty="0"/>
              <a:t>Weitere Trainingsdaten – Volltexte mit BK, Metadaten mit BK (z. B. ARK online – </a:t>
            </a:r>
          </a:p>
          <a:p>
            <a:r>
              <a:rPr lang="de-DE" sz="2400" dirty="0"/>
              <a:t>Alter Realkatalog der Staatsbibliothek zu Berlin), Forschungsdaten mit BK u. a. m.</a:t>
            </a:r>
          </a:p>
          <a:p>
            <a:endParaRPr lang="de-DE" sz="2400" dirty="0"/>
          </a:p>
          <a:p>
            <a:r>
              <a:rPr lang="de-DE" b="1" dirty="0">
                <a:solidFill>
                  <a:srgbClr val="00B050"/>
                </a:solidFill>
              </a:rPr>
              <a:t>„Nachnutzung von Metadaten für Data Science, </a:t>
            </a:r>
            <a:r>
              <a:rPr lang="de-DE" b="1" dirty="0" err="1">
                <a:solidFill>
                  <a:srgbClr val="00B050"/>
                </a:solidFill>
              </a:rPr>
              <a:t>Machine</a:t>
            </a:r>
            <a:r>
              <a:rPr lang="de-DE" b="1" dirty="0">
                <a:solidFill>
                  <a:srgbClr val="00B050"/>
                </a:solidFill>
              </a:rPr>
              <a:t> Learning und automatische und semiautomatische Sacherschließung…“ </a:t>
            </a:r>
            <a:r>
              <a:rPr lang="de-DE" dirty="0">
                <a:solidFill>
                  <a:srgbClr val="00B050"/>
                </a:solidFill>
              </a:rPr>
              <a:t>(Heike Krems) – Einbettungsvektoren, Ähnlichkeitssuche, Anwendung von LLMs, Clustering…</a:t>
            </a:r>
            <a:endParaRPr lang="de-AT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09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35F15F87-4DC6-CCDA-99AD-A6E26C7A62F4}"/>
              </a:ext>
            </a:extLst>
          </p:cNvPr>
          <p:cNvSpPr txBox="1"/>
          <p:nvPr/>
        </p:nvSpPr>
        <p:spPr>
          <a:xfrm>
            <a:off x="510988" y="1586753"/>
            <a:ext cx="1089211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  <a:p>
            <a:endParaRPr lang="de-AT" dirty="0"/>
          </a:p>
          <a:p>
            <a:r>
              <a:rPr lang="de-AT" sz="2400" dirty="0"/>
              <a:t>…und zum Schluss noch die Gretchenfrage:</a:t>
            </a:r>
          </a:p>
          <a:p>
            <a:endParaRPr lang="de-AT" sz="2400" dirty="0"/>
          </a:p>
          <a:p>
            <a:endParaRPr lang="de-AT" sz="2400" dirty="0"/>
          </a:p>
          <a:p>
            <a:r>
              <a:rPr lang="de-AT" sz="4000" b="1" dirty="0">
                <a:solidFill>
                  <a:srgbClr val="FF0000"/>
                </a:solidFill>
              </a:rPr>
              <a:t>Wer kann sich vorstellen, da mitzumachen?</a:t>
            </a:r>
          </a:p>
        </p:txBody>
      </p:sp>
      <p:pic>
        <p:nvPicPr>
          <p:cNvPr id="3" name="Picture 4" descr="2.000+ kostenlose Smiley und Emoticon-Bilder - Pixabay">
            <a:extLst>
              <a:ext uri="{FF2B5EF4-FFF2-40B4-BE49-F238E27FC236}">
                <a16:creationId xmlns:a16="http://schemas.microsoft.com/office/drawing/2014/main" id="{2AA10570-6D68-08DE-1C91-EBCFFFC7A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247" y="4417579"/>
            <a:ext cx="2552278" cy="191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3455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4DC970BE-BED1-8804-CF47-87C9974BAD6B}"/>
              </a:ext>
            </a:extLst>
          </p:cNvPr>
          <p:cNvSpPr txBox="1"/>
          <p:nvPr/>
        </p:nvSpPr>
        <p:spPr>
          <a:xfrm>
            <a:off x="627529" y="1775012"/>
            <a:ext cx="1084729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3600" b="1" dirty="0"/>
          </a:p>
          <a:p>
            <a:pPr algn="ctr"/>
            <a:endParaRPr lang="de-AT" sz="3600" b="1" dirty="0"/>
          </a:p>
          <a:p>
            <a:pPr algn="ctr"/>
            <a:r>
              <a:rPr lang="de-AT" sz="3600" b="1" dirty="0"/>
              <a:t>DANKE für Ihre Aufmerksamkeit!</a:t>
            </a:r>
            <a:endParaRPr lang="de-AT" sz="3600" dirty="0"/>
          </a:p>
          <a:p>
            <a:pPr algn="ctr"/>
            <a:endParaRPr lang="de-AT" sz="3600" b="1" dirty="0"/>
          </a:p>
          <a:p>
            <a:r>
              <a:rPr lang="de-AT" sz="3600" b="1" dirty="0"/>
              <a:t>		</a:t>
            </a:r>
            <a:r>
              <a:rPr lang="de-AT" sz="2400" b="1" dirty="0"/>
              <a:t>					</a:t>
            </a:r>
            <a:r>
              <a:rPr lang="de-AT" dirty="0"/>
              <a:t>Dr. Christoph Steiner</a:t>
            </a:r>
          </a:p>
          <a:p>
            <a:r>
              <a:rPr lang="de-AT" dirty="0"/>
              <a:t>							Leiter der Abteilung Sacherschließung</a:t>
            </a:r>
          </a:p>
          <a:p>
            <a:r>
              <a:rPr lang="de-AT" dirty="0"/>
              <a:t>							Vertreter des OBV im DA-3 Advisory Board </a:t>
            </a:r>
          </a:p>
          <a:p>
            <a:r>
              <a:rPr lang="de-AT" dirty="0"/>
              <a:t>							Österreichische Nationalbibliothek</a:t>
            </a:r>
          </a:p>
          <a:p>
            <a:r>
              <a:rPr lang="de-AT" dirty="0"/>
              <a:t>							Josefsplatz 1, 1015 Wien</a:t>
            </a:r>
          </a:p>
          <a:p>
            <a:r>
              <a:rPr lang="de-AT" dirty="0"/>
              <a:t>							+43 1 534 10-460</a:t>
            </a:r>
          </a:p>
          <a:p>
            <a:r>
              <a:rPr lang="de-AT" dirty="0"/>
              <a:t>							</a:t>
            </a:r>
            <a:r>
              <a:rPr lang="de-AT" dirty="0">
                <a:hlinkClick r:id="rId5"/>
              </a:rPr>
              <a:t>christoph.steiner@onb.ac.at</a:t>
            </a:r>
            <a:r>
              <a:rPr lang="de-A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41741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28046283-B8B5-2D1C-DF4B-DFBED505D5AC}"/>
              </a:ext>
            </a:extLst>
          </p:cNvPr>
          <p:cNvSpPr txBox="1"/>
          <p:nvPr/>
        </p:nvSpPr>
        <p:spPr>
          <a:xfrm>
            <a:off x="503853" y="1567543"/>
            <a:ext cx="11196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/>
          </a:p>
          <a:p>
            <a:r>
              <a:rPr lang="de-AT" sz="2400" dirty="0"/>
              <a:t>…Überlegungen zur Nutzung der Basisklassifikation (BK) gibt es schon länger…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1D62341-3BB1-B86A-8530-548EB3A773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1492" y="2537728"/>
            <a:ext cx="5456393" cy="344453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A9D769F-6FF5-6D3C-B533-1885C59345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1492" y="5982266"/>
            <a:ext cx="5464013" cy="34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132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5762BBD6-392E-2B70-9BFA-11DBD950291D}"/>
              </a:ext>
            </a:extLst>
          </p:cNvPr>
          <p:cNvSpPr txBox="1"/>
          <p:nvPr/>
        </p:nvSpPr>
        <p:spPr>
          <a:xfrm>
            <a:off x="276225" y="1524000"/>
            <a:ext cx="1175385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Die fortschreitende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Entwicklung der KI </a:t>
            </a:r>
            <a:r>
              <a:rPr lang="de-A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macht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regulative Technologien </a:t>
            </a:r>
            <a:r>
              <a:rPr lang="de-A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notwendig, um die inhaltliche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Konsistenz der Recherche</a:t>
            </a:r>
            <a:r>
              <a:rPr lang="de-AT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in den diversen </a:t>
            </a:r>
            <a:r>
              <a:rPr lang="de-AT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Retrievalinstrumenten</a:t>
            </a:r>
            <a:r>
              <a:rPr lang="de-A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(Discovery Tools) zu erleichtern bzw. überhaupt stringent zu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ermöglichen</a:t>
            </a:r>
            <a:r>
              <a:rPr lang="de-A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endParaRPr lang="de-AT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Basisklassifikation</a:t>
            </a:r>
            <a:r>
              <a:rPr lang="de-AT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bietet sich dafür als ideale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universale</a:t>
            </a:r>
            <a:r>
              <a:rPr lang="de-AT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und nicht allzu komplexe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Grobklassifikation</a:t>
            </a:r>
            <a:r>
              <a:rPr lang="de-AT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an – für die weiteren fachspezifischen bzw. komplexeren klassifikatorischen Zuordnungen stehen dann etwa die RVK (Regensburger Verbundklassifikation), die DDC Dewey Dezimalklassifikation) bzw. speziellere Klassifikationen zur Verfügung. </a:t>
            </a: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Diverse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Konkordanzen</a:t>
            </a:r>
            <a:r>
              <a:rPr lang="de-AT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(z. B. Überlegungen der DNB zu einer Konkordanz zwischen den etwa 2.100 BK-Notationen und den ca. 10.000 Kurz-DDC-Notationen, Einbindung in coli-</a:t>
            </a:r>
            <a:r>
              <a:rPr lang="de-AT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conc</a:t>
            </a:r>
            <a:r>
              <a:rPr lang="de-AT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etc.) können dazu erweiterbare Schnittstellen bieten... 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59789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C0BFE6E-70B9-5187-7483-B3BDF3A82485}"/>
              </a:ext>
            </a:extLst>
          </p:cNvPr>
          <p:cNvSpPr txBox="1"/>
          <p:nvPr/>
        </p:nvSpPr>
        <p:spPr>
          <a:xfrm>
            <a:off x="391886" y="1590345"/>
            <a:ext cx="11532636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de-AT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20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Eine erste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klassifikatorische Einordnung von elektronischen Volltexten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auf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Grundlage der BK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bietet die Möglichkeit, die Ergebnisse komplexer Suchvorgänge bereits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inhaltlich gruppiert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und auch entsprechend grafisch aufgeschlüsselt – etwa in Form von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Knowledge Maps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– zu präsentieren. </a:t>
            </a: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Dazu benötigt die KI für das </a:t>
            </a:r>
            <a:r>
              <a:rPr lang="de-AT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Finetuning</a:t>
            </a:r>
            <a:r>
              <a:rPr lang="de-AT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von vorliegenden Daten bzw. für die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Vektorisierung der Ergebnisse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entsprechende inhaltliche Parameter, welche die Basisklassifikation in adäquater Form zu liefern in der Lage ist (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automatische Zuordnung von BK-Notationen zu elektronischen Volltexten</a:t>
            </a:r>
            <a:r>
              <a:rPr lang="de-AT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AT" i="0" u="none" strike="noStrike" baseline="0" dirty="0">
                <a:latin typeface="Calibri" panose="020F0502020204030204" pitchFamily="34" charset="0"/>
              </a:rPr>
              <a:t>– Trainingsdaten sind Volltexte mit zugeordneten BK-Notationen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). </a:t>
            </a:r>
          </a:p>
          <a:p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Die Integration einer derartigen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Anwendung ist auch für den Digitalen Assistenten (DA-3)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eine nächste Entwicklungsstufe (etwa zur Klassifizierung von Preprints oder Forschungsdaten). 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64494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24DCDA91-2EFD-7415-7C22-179AAB3B43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4244" y="1717235"/>
            <a:ext cx="5494496" cy="412277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F5FE19B-7825-9D64-2E76-541E877346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4706" y="1713504"/>
            <a:ext cx="5502117" cy="409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931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0AD6229-3F7D-A80C-8427-7292836F2B02}"/>
              </a:ext>
            </a:extLst>
          </p:cNvPr>
          <p:cNvSpPr txBox="1"/>
          <p:nvPr/>
        </p:nvSpPr>
        <p:spPr>
          <a:xfrm>
            <a:off x="363894" y="1530220"/>
            <a:ext cx="1143933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Um </a:t>
            </a:r>
            <a:r>
              <a:rPr lang="de-AT" dirty="0">
                <a:solidFill>
                  <a:srgbClr val="000000"/>
                </a:solidFill>
                <a:latin typeface="Calibri" panose="020F0502020204030204" pitchFamily="34" charset="0"/>
              </a:rPr>
              <a:t>die Voraussetzungen für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diese Technologie zu optimieren ist ein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Relaunch der BK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notwendig…  - </a:t>
            </a:r>
          </a:p>
          <a:p>
            <a:r>
              <a:rPr lang="de-AT" dirty="0">
                <a:solidFill>
                  <a:srgbClr val="000000"/>
                </a:solidFill>
                <a:latin typeface="Calibri" panose="020F0502020204030204" pitchFamily="34" charset="0"/>
              </a:rPr>
              <a:t>				</a:t>
            </a:r>
            <a:r>
              <a:rPr lang="de-AT" sz="1800" b="0" i="0" u="none" strike="noStrike" baseline="0" dirty="0">
                <a:solidFill>
                  <a:srgbClr val="00B050"/>
                </a:solidFill>
                <a:latin typeface="Calibri" panose="020F0502020204030204" pitchFamily="34" charset="0"/>
              </a:rPr>
              <a:t>Review der Notationen – in Richtung maschineller Anwendbarkeit</a:t>
            </a:r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Dazu ist eine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organisatorische Neugestaltung der zentralen Redaktion der BK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unter Mitwirkung der die BK am meisten nutzenden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Verbünde (K10plus, OBV)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unumgänglich. </a:t>
            </a: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Manche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fehlende Notationsstellen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v. a. im Bereich der Geisteswissenschaften / </a:t>
            </a:r>
            <a:r>
              <a:rPr lang="de-AT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Humanities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sind zu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ergänzen</a:t>
            </a:r>
            <a:r>
              <a:rPr lang="de-AT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und umfassend durch die Mitarbeit der damit befassten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Fachgremien bzw. </a:t>
            </a:r>
            <a:r>
              <a:rPr lang="de-AT" sz="2400" b="1" i="0" u="none" strike="noStrike" baseline="0" dirty="0" err="1">
                <a:solidFill>
                  <a:srgbClr val="FF0000"/>
                </a:solidFill>
                <a:latin typeface="Calibri" panose="020F0502020204030204" pitchFamily="34" charset="0"/>
              </a:rPr>
              <a:t>Fachreferent:innen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AT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der Verbünde zu überarbeiten. </a:t>
            </a:r>
          </a:p>
          <a:p>
            <a:endParaRPr lang="de-AT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de-AT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Anwendungsgewohnheiten</a:t>
            </a:r>
            <a:r>
              <a:rPr lang="de-AT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dirty="0">
                <a:solidFill>
                  <a:srgbClr val="000000"/>
                </a:solidFill>
                <a:latin typeface="Calibri" panose="020F0502020204030204" pitchFamily="34" charset="0"/>
              </a:rPr>
              <a:t>müssen harmonisiert werden,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eine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englische Übersetzung der BK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ist ein Desiderat. </a:t>
            </a:r>
          </a:p>
          <a:p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224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6086FBBF-9458-D855-C31E-3328E2B20E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7787" y="2306779"/>
            <a:ext cx="5486875" cy="405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931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82361204-4083-1CF0-FFD9-3A55553369C8}"/>
              </a:ext>
            </a:extLst>
          </p:cNvPr>
          <p:cNvSpPr txBox="1"/>
          <p:nvPr/>
        </p:nvSpPr>
        <p:spPr>
          <a:xfrm>
            <a:off x="317241" y="1399456"/>
            <a:ext cx="116539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Zu diesem Zweck muss konkret eine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verbundübergreifende Kooperation </a:t>
            </a:r>
            <a:r>
              <a:rPr lang="de-AT" dirty="0">
                <a:solidFill>
                  <a:srgbClr val="000000"/>
                </a:solidFill>
                <a:latin typeface="Calibri" panose="020F0502020204030204" pitchFamily="34" charset="0"/>
              </a:rPr>
              <a:t>sowie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die </a:t>
            </a:r>
          </a:p>
          <a:p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organisatorische Infrastruktur etabliert bzw. neu konstituiert </a:t>
            </a:r>
            <a:r>
              <a:rPr lang="de-AT" b="0" i="0" u="none" strike="noStrike" baseline="0" dirty="0">
                <a:latin typeface="Calibri" panose="020F0502020204030204" pitchFamily="34" charset="0"/>
              </a:rPr>
              <a:t>werden…</a:t>
            </a:r>
            <a:r>
              <a:rPr lang="de-AT" sz="2400" b="0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</a:p>
          <a:p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17D4047-5DE1-34F3-2FB2-23271C4F03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9667" y="2449083"/>
            <a:ext cx="5502117" cy="412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093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332656"/>
            <a:ext cx="2724150" cy="1066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384032" y="33265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prstClr val="black"/>
                </a:solidFill>
              </a:rPr>
              <a:t>Zentralredaktion Sacherschließung (ZRSE)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8F2D02-4A6C-43F9-A7DF-62F93B863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898" y="355278"/>
            <a:ext cx="2643188" cy="102155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28C7C91B-28FE-49A7-B91A-2690CAE72419}"/>
              </a:ext>
            </a:extLst>
          </p:cNvPr>
          <p:cNvSpPr txBox="1"/>
          <p:nvPr/>
        </p:nvSpPr>
        <p:spPr>
          <a:xfrm>
            <a:off x="466531" y="1632857"/>
            <a:ext cx="1117807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endParaRPr lang="de-AT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l"/>
            <a:endParaRPr lang="de-AT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Aus den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Fachgremien</a:t>
            </a:r>
            <a:r>
              <a:rPr lang="de-AT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jener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Verbünde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die mit BK arbeiten bzw. aktiv in die Metadaten eingeben, müssen sich für die einzelnen Fachbereiche </a:t>
            </a:r>
            <a:r>
              <a:rPr lang="de-AT" sz="2400" b="1" i="0" u="none" strike="noStrike" baseline="0" dirty="0" err="1">
                <a:solidFill>
                  <a:srgbClr val="FF0000"/>
                </a:solidFill>
                <a:latin typeface="Calibri" panose="020F0502020204030204" pitchFamily="34" charset="0"/>
              </a:rPr>
              <a:t>Kolleg:innen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finden, die den unbedingt nötigen Optimierungsbedarf erheben und auch am besten in Form von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Vorschlägen einbringen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 Die Aufgabe der Zentralen Redaktion ist es, diese Vorschläge zusammenzuführen und einen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Gesamtvorschlag</a:t>
            </a:r>
            <a:r>
              <a:rPr lang="de-AT" sz="18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daraus zu </a:t>
            </a:r>
            <a:r>
              <a:rPr lang="de-AT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</a:rPr>
              <a:t>generieren</a:t>
            </a:r>
            <a:r>
              <a:rPr lang="de-A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13450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1120</Words>
  <Application>Microsoft Office PowerPoint</Application>
  <PresentationFormat>Breitbild</PresentationFormat>
  <Paragraphs>163</Paragraphs>
  <Slides>17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Oesterreichische Nationalbibliothek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STEINER Christoph</dc:creator>
  <cp:lastModifiedBy>Karg, Helga</cp:lastModifiedBy>
  <cp:revision>16</cp:revision>
  <dcterms:created xsi:type="dcterms:W3CDTF">2024-11-08T09:55:44Z</dcterms:created>
  <dcterms:modified xsi:type="dcterms:W3CDTF">2024-11-14T11:03:30Z</dcterms:modified>
</cp:coreProperties>
</file>