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sldIdLst>
    <p:sldId id="275" r:id="rId2"/>
    <p:sldId id="258" r:id="rId3"/>
    <p:sldId id="302" r:id="rId4"/>
    <p:sldId id="263" r:id="rId5"/>
    <p:sldId id="288" r:id="rId6"/>
    <p:sldId id="289" r:id="rId7"/>
    <p:sldId id="292" r:id="rId8"/>
    <p:sldId id="290" r:id="rId9"/>
    <p:sldId id="260" r:id="rId10"/>
    <p:sldId id="291" r:id="rId11"/>
    <p:sldId id="266" r:id="rId12"/>
    <p:sldId id="295" r:id="rId13"/>
    <p:sldId id="307" r:id="rId14"/>
    <p:sldId id="299" r:id="rId15"/>
    <p:sldId id="298" r:id="rId16"/>
    <p:sldId id="294" r:id="rId17"/>
    <p:sldId id="269" r:id="rId18"/>
    <p:sldId id="270" r:id="rId19"/>
    <p:sldId id="300" r:id="rId20"/>
    <p:sldId id="301" r:id="rId21"/>
    <p:sldId id="287" r:id="rId22"/>
    <p:sldId id="296" r:id="rId23"/>
    <p:sldId id="276" r:id="rId24"/>
    <p:sldId id="306" r:id="rId25"/>
    <p:sldId id="304" r:id="rId26"/>
    <p:sldId id="305" r:id="rId27"/>
    <p:sldId id="284" r:id="rId28"/>
    <p:sldId id="267" r:id="rId29"/>
  </p:sldIdLst>
  <p:sldSz cx="12192000" cy="6858000"/>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31" autoAdjust="0"/>
    <p:restoredTop sz="94660"/>
  </p:normalViewPr>
  <p:slideViewPr>
    <p:cSldViewPr snapToGrid="0">
      <p:cViewPr varScale="1">
        <p:scale>
          <a:sx n="86" d="100"/>
          <a:sy n="86" d="100"/>
        </p:scale>
        <p:origin x="96" y="12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8427" cy="513508"/>
          </a:xfrm>
          <a:prstGeom prst="rect">
            <a:avLst/>
          </a:prstGeom>
        </p:spPr>
        <p:txBody>
          <a:bodyPr vert="horz" lIns="99048" tIns="49524" rIns="99048" bIns="49524" rtlCol="0"/>
          <a:lstStyle>
            <a:lvl1pPr algn="l">
              <a:defRPr sz="1300"/>
            </a:lvl1pPr>
          </a:lstStyle>
          <a:p>
            <a:endParaRPr lang="de-DE"/>
          </a:p>
        </p:txBody>
      </p:sp>
      <p:sp>
        <p:nvSpPr>
          <p:cNvPr id="3" name="Datumsplatzhalter 2"/>
          <p:cNvSpPr>
            <a:spLocks noGrp="1"/>
          </p:cNvSpPr>
          <p:nvPr>
            <p:ph type="dt" idx="1"/>
          </p:nvPr>
        </p:nvSpPr>
        <p:spPr>
          <a:xfrm>
            <a:off x="4023993" y="0"/>
            <a:ext cx="3078427" cy="513508"/>
          </a:xfrm>
          <a:prstGeom prst="rect">
            <a:avLst/>
          </a:prstGeom>
        </p:spPr>
        <p:txBody>
          <a:bodyPr vert="horz" lIns="99048" tIns="49524" rIns="99048" bIns="49524" rtlCol="0"/>
          <a:lstStyle>
            <a:lvl1pPr algn="r">
              <a:defRPr sz="1300"/>
            </a:lvl1pPr>
          </a:lstStyle>
          <a:p>
            <a:fld id="{B3F002BA-BF2D-47F5-83AA-21D2D8506883}" type="datetimeFigureOut">
              <a:rPr lang="de-DE" smtClean="0"/>
              <a:t>08.12.2021</a:t>
            </a:fld>
            <a:endParaRPr lang="de-DE"/>
          </a:p>
        </p:txBody>
      </p:sp>
      <p:sp>
        <p:nvSpPr>
          <p:cNvPr id="4" name="Folienbildplatzhalter 3"/>
          <p:cNvSpPr>
            <a:spLocks noGrp="1" noRot="1" noChangeAspect="1"/>
          </p:cNvSpPr>
          <p:nvPr>
            <p:ph type="sldImg" idx="2"/>
          </p:nvPr>
        </p:nvSpPr>
        <p:spPr>
          <a:xfrm>
            <a:off x="481013" y="1279525"/>
            <a:ext cx="6142037" cy="3454400"/>
          </a:xfrm>
          <a:prstGeom prst="rect">
            <a:avLst/>
          </a:prstGeom>
          <a:noFill/>
          <a:ln w="12700">
            <a:solidFill>
              <a:prstClr val="black"/>
            </a:solidFill>
          </a:ln>
        </p:spPr>
        <p:txBody>
          <a:bodyPr vert="horz" lIns="99048" tIns="49524" rIns="99048" bIns="49524" rtlCol="0" anchor="ctr"/>
          <a:lstStyle/>
          <a:p>
            <a:endParaRPr lang="de-DE"/>
          </a:p>
        </p:txBody>
      </p:sp>
      <p:sp>
        <p:nvSpPr>
          <p:cNvPr id="5" name="Notizenplatzhalter 4"/>
          <p:cNvSpPr>
            <a:spLocks noGrp="1"/>
          </p:cNvSpPr>
          <p:nvPr>
            <p:ph type="body" sz="quarter" idx="3"/>
          </p:nvPr>
        </p:nvSpPr>
        <p:spPr>
          <a:xfrm>
            <a:off x="710407" y="4925410"/>
            <a:ext cx="5683250" cy="4029879"/>
          </a:xfrm>
          <a:prstGeom prst="rect">
            <a:avLst/>
          </a:prstGeom>
        </p:spPr>
        <p:txBody>
          <a:bodyPr vert="horz" lIns="99048" tIns="49524" rIns="99048" bIns="49524"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721110"/>
            <a:ext cx="3078427" cy="513507"/>
          </a:xfrm>
          <a:prstGeom prst="rect">
            <a:avLst/>
          </a:prstGeom>
        </p:spPr>
        <p:txBody>
          <a:bodyPr vert="horz" lIns="99048" tIns="49524" rIns="99048" bIns="49524" rtlCol="0" anchor="b"/>
          <a:lstStyle>
            <a:lvl1pPr algn="l">
              <a:defRPr sz="1300"/>
            </a:lvl1pPr>
          </a:lstStyle>
          <a:p>
            <a:endParaRPr lang="de-DE"/>
          </a:p>
        </p:txBody>
      </p:sp>
      <p:sp>
        <p:nvSpPr>
          <p:cNvPr id="7" name="Foliennummernplatzhalter 6"/>
          <p:cNvSpPr>
            <a:spLocks noGrp="1"/>
          </p:cNvSpPr>
          <p:nvPr>
            <p:ph type="sldNum" sz="quarter" idx="5"/>
          </p:nvPr>
        </p:nvSpPr>
        <p:spPr>
          <a:xfrm>
            <a:off x="4023993" y="9721110"/>
            <a:ext cx="3078427" cy="513507"/>
          </a:xfrm>
          <a:prstGeom prst="rect">
            <a:avLst/>
          </a:prstGeom>
        </p:spPr>
        <p:txBody>
          <a:bodyPr vert="horz" lIns="99048" tIns="49524" rIns="99048" bIns="49524" rtlCol="0" anchor="b"/>
          <a:lstStyle>
            <a:lvl1pPr algn="r">
              <a:defRPr sz="1300"/>
            </a:lvl1pPr>
          </a:lstStyle>
          <a:p>
            <a:fld id="{228FF97E-131A-4EE1-8B67-FF21E45B214A}" type="slidenum">
              <a:rPr lang="de-DE" smtClean="0"/>
              <a:t>‹Nr.›</a:t>
            </a:fld>
            <a:endParaRPr lang="de-DE"/>
          </a:p>
        </p:txBody>
      </p:sp>
    </p:spTree>
    <p:extLst>
      <p:ext uri="{BB962C8B-B14F-4D97-AF65-F5344CB8AC3E}">
        <p14:creationId xmlns:p14="http://schemas.microsoft.com/office/powerpoint/2010/main" val="300937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28FF97E-131A-4EE1-8B67-FF21E45B214A}" type="slidenum">
              <a:rPr lang="de-DE" smtClean="0"/>
              <a:t>1</a:t>
            </a:fld>
            <a:endParaRPr lang="de-DE" dirty="0"/>
          </a:p>
        </p:txBody>
      </p:sp>
    </p:spTree>
    <p:extLst>
      <p:ext uri="{BB962C8B-B14F-4D97-AF65-F5344CB8AC3E}">
        <p14:creationId xmlns:p14="http://schemas.microsoft.com/office/powerpoint/2010/main" val="3111777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16</a:t>
            </a:fld>
            <a:endParaRPr lang="de-DE"/>
          </a:p>
        </p:txBody>
      </p:sp>
    </p:spTree>
    <p:extLst>
      <p:ext uri="{BB962C8B-B14F-4D97-AF65-F5344CB8AC3E}">
        <p14:creationId xmlns:p14="http://schemas.microsoft.com/office/powerpoint/2010/main" val="2437282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19</a:t>
            </a:fld>
            <a:endParaRPr lang="de-DE"/>
          </a:p>
        </p:txBody>
      </p:sp>
    </p:spTree>
    <p:extLst>
      <p:ext uri="{BB962C8B-B14F-4D97-AF65-F5344CB8AC3E}">
        <p14:creationId xmlns:p14="http://schemas.microsoft.com/office/powerpoint/2010/main" val="3573242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20</a:t>
            </a:fld>
            <a:endParaRPr lang="de-DE"/>
          </a:p>
        </p:txBody>
      </p:sp>
    </p:spTree>
    <p:extLst>
      <p:ext uri="{BB962C8B-B14F-4D97-AF65-F5344CB8AC3E}">
        <p14:creationId xmlns:p14="http://schemas.microsoft.com/office/powerpoint/2010/main" val="1074487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28FF97E-131A-4EE1-8B67-FF21E45B214A}" type="slidenum">
              <a:rPr lang="de-DE" smtClean="0"/>
              <a:t>23</a:t>
            </a:fld>
            <a:endParaRPr lang="de-DE" dirty="0"/>
          </a:p>
        </p:txBody>
      </p:sp>
    </p:spTree>
    <p:extLst>
      <p:ext uri="{BB962C8B-B14F-4D97-AF65-F5344CB8AC3E}">
        <p14:creationId xmlns:p14="http://schemas.microsoft.com/office/powerpoint/2010/main" val="2424972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28FF97E-131A-4EE1-8B67-FF21E45B214A}" type="slidenum">
              <a:rPr lang="de-DE" smtClean="0"/>
              <a:t>24</a:t>
            </a:fld>
            <a:endParaRPr lang="de-DE" dirty="0"/>
          </a:p>
        </p:txBody>
      </p:sp>
    </p:spTree>
    <p:extLst>
      <p:ext uri="{BB962C8B-B14F-4D97-AF65-F5344CB8AC3E}">
        <p14:creationId xmlns:p14="http://schemas.microsoft.com/office/powerpoint/2010/main" val="2044069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28FF97E-131A-4EE1-8B67-FF21E45B214A}" type="slidenum">
              <a:rPr lang="de-DE" smtClean="0"/>
              <a:t>25</a:t>
            </a:fld>
            <a:endParaRPr lang="de-DE" dirty="0"/>
          </a:p>
        </p:txBody>
      </p:sp>
    </p:spTree>
    <p:extLst>
      <p:ext uri="{BB962C8B-B14F-4D97-AF65-F5344CB8AC3E}">
        <p14:creationId xmlns:p14="http://schemas.microsoft.com/office/powerpoint/2010/main" val="703541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28FF97E-131A-4EE1-8B67-FF21E45B214A}" type="slidenum">
              <a:rPr lang="de-DE" smtClean="0"/>
              <a:t>26</a:t>
            </a:fld>
            <a:endParaRPr lang="de-DE" dirty="0"/>
          </a:p>
        </p:txBody>
      </p:sp>
    </p:spTree>
    <p:extLst>
      <p:ext uri="{BB962C8B-B14F-4D97-AF65-F5344CB8AC3E}">
        <p14:creationId xmlns:p14="http://schemas.microsoft.com/office/powerpoint/2010/main" val="444764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4</a:t>
            </a:fld>
            <a:endParaRPr lang="de-DE"/>
          </a:p>
        </p:txBody>
      </p:sp>
    </p:spTree>
    <p:extLst>
      <p:ext uri="{BB962C8B-B14F-4D97-AF65-F5344CB8AC3E}">
        <p14:creationId xmlns:p14="http://schemas.microsoft.com/office/powerpoint/2010/main" val="1077148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5</a:t>
            </a:fld>
            <a:endParaRPr lang="de-DE"/>
          </a:p>
        </p:txBody>
      </p:sp>
    </p:spTree>
    <p:extLst>
      <p:ext uri="{BB962C8B-B14F-4D97-AF65-F5344CB8AC3E}">
        <p14:creationId xmlns:p14="http://schemas.microsoft.com/office/powerpoint/2010/main" val="1055008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6</a:t>
            </a:fld>
            <a:endParaRPr lang="de-DE"/>
          </a:p>
        </p:txBody>
      </p:sp>
    </p:spTree>
    <p:extLst>
      <p:ext uri="{BB962C8B-B14F-4D97-AF65-F5344CB8AC3E}">
        <p14:creationId xmlns:p14="http://schemas.microsoft.com/office/powerpoint/2010/main" val="34110565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7</a:t>
            </a:fld>
            <a:endParaRPr lang="de-DE"/>
          </a:p>
        </p:txBody>
      </p:sp>
    </p:spTree>
    <p:extLst>
      <p:ext uri="{BB962C8B-B14F-4D97-AF65-F5344CB8AC3E}">
        <p14:creationId xmlns:p14="http://schemas.microsoft.com/office/powerpoint/2010/main" val="1518479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8</a:t>
            </a:fld>
            <a:endParaRPr lang="de-DE"/>
          </a:p>
        </p:txBody>
      </p:sp>
    </p:spTree>
    <p:extLst>
      <p:ext uri="{BB962C8B-B14F-4D97-AF65-F5344CB8AC3E}">
        <p14:creationId xmlns:p14="http://schemas.microsoft.com/office/powerpoint/2010/main" val="1744910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9</a:t>
            </a:fld>
            <a:endParaRPr lang="de-DE"/>
          </a:p>
        </p:txBody>
      </p:sp>
    </p:spTree>
    <p:extLst>
      <p:ext uri="{BB962C8B-B14F-4D97-AF65-F5344CB8AC3E}">
        <p14:creationId xmlns:p14="http://schemas.microsoft.com/office/powerpoint/2010/main" val="2785435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10</a:t>
            </a:fld>
            <a:endParaRPr lang="de-DE"/>
          </a:p>
        </p:txBody>
      </p:sp>
    </p:spTree>
    <p:extLst>
      <p:ext uri="{BB962C8B-B14F-4D97-AF65-F5344CB8AC3E}">
        <p14:creationId xmlns:p14="http://schemas.microsoft.com/office/powerpoint/2010/main" val="910496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28FF97E-131A-4EE1-8B67-FF21E45B214A}" type="slidenum">
              <a:rPr lang="de-DE" smtClean="0"/>
              <a:t>15</a:t>
            </a:fld>
            <a:endParaRPr lang="de-DE"/>
          </a:p>
        </p:txBody>
      </p:sp>
    </p:spTree>
    <p:extLst>
      <p:ext uri="{BB962C8B-B14F-4D97-AF65-F5344CB8AC3E}">
        <p14:creationId xmlns:p14="http://schemas.microsoft.com/office/powerpoint/2010/main" val="2476989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9378DA56-73CE-40A1-87DC-94B4460BE127}" type="datetime1">
              <a:rPr lang="de-DE" smtClean="0"/>
              <a:t>08.12.2021</a:t>
            </a:fld>
            <a:endParaRPr lang="de-DE"/>
          </a:p>
        </p:txBody>
      </p:sp>
      <p:sp>
        <p:nvSpPr>
          <p:cNvPr id="6" name="Foliennummernplatzhalter 5"/>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spTree>
    <p:extLst>
      <p:ext uri="{BB962C8B-B14F-4D97-AF65-F5344CB8AC3E}">
        <p14:creationId xmlns:p14="http://schemas.microsoft.com/office/powerpoint/2010/main" val="50390303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B19066C-CF80-4D0F-99A0-265893EDD6AF}" type="datetime1">
              <a:rPr lang="de-DE" smtClean="0"/>
              <a:t>08.12.2021</a:t>
            </a:fld>
            <a:endParaRPr lang="de-DE"/>
          </a:p>
        </p:txBody>
      </p:sp>
      <p:sp>
        <p:nvSpPr>
          <p:cNvPr id="6" name="Foliennummernplatzhalter 5"/>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spTree>
    <p:extLst>
      <p:ext uri="{BB962C8B-B14F-4D97-AF65-F5344CB8AC3E}">
        <p14:creationId xmlns:p14="http://schemas.microsoft.com/office/powerpoint/2010/main" val="209304955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29245714-A943-471C-A447-62A428D18B22}" type="datetime1">
              <a:rPr lang="de-DE" smtClean="0"/>
              <a:t>08.12.2021</a:t>
            </a:fld>
            <a:endParaRPr lang="de-DE"/>
          </a:p>
        </p:txBody>
      </p:sp>
      <p:sp>
        <p:nvSpPr>
          <p:cNvPr id="6" name="Foliennummernplatzhalter 5"/>
          <p:cNvSpPr>
            <a:spLocks noGrp="1"/>
          </p:cNvSpPr>
          <p:nvPr>
            <p:ph type="sldNum" sz="quarter" idx="12"/>
          </p:nvPr>
        </p:nvSpPr>
        <p:spPr/>
        <p:txBody>
          <a:bodyPr/>
          <a:lstStyle/>
          <a:p>
            <a:r>
              <a:rPr lang="de-DE" dirty="0" smtClean="0"/>
              <a:t>Seite </a:t>
            </a:r>
            <a:fld id="{7859CB68-50BE-47D8-AB5E-CF01DA843DF5}" type="slidenum">
              <a:rPr lang="de-DE" smtClean="0"/>
              <a:t>‹Nr.›</a:t>
            </a:fld>
            <a:endParaRPr lang="de-DE" dirty="0"/>
          </a:p>
        </p:txBody>
      </p:sp>
    </p:spTree>
    <p:extLst>
      <p:ext uri="{BB962C8B-B14F-4D97-AF65-F5344CB8AC3E}">
        <p14:creationId xmlns:p14="http://schemas.microsoft.com/office/powerpoint/2010/main" val="376806640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pic>
        <p:nvPicPr>
          <p:cNvPr id="14" name="Grafik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15" name="Datumsplatzhalter 14"/>
          <p:cNvSpPr>
            <a:spLocks noGrp="1"/>
          </p:cNvSpPr>
          <p:nvPr>
            <p:ph type="dt" sz="half" idx="10"/>
          </p:nvPr>
        </p:nvSpPr>
        <p:spPr/>
        <p:txBody>
          <a:bodyPr/>
          <a:lstStyle/>
          <a:p>
            <a:fld id="{BAC54856-9162-4397-A7C6-572A3B917FD1}" type="datetime1">
              <a:rPr lang="de-DE" smtClean="0"/>
              <a:t>08.12.2021</a:t>
            </a:fld>
            <a:endParaRPr lang="de-DE"/>
          </a:p>
        </p:txBody>
      </p:sp>
      <p:sp>
        <p:nvSpPr>
          <p:cNvPr id="17" name="Foliennummernplatzhalter 16"/>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sp>
        <p:nvSpPr>
          <p:cNvPr id="18" name="Titel 17"/>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898780189"/>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975F6BB1-31DA-428E-892F-9724F44C39C6}" type="datetime1">
              <a:rPr lang="de-DE" smtClean="0"/>
              <a:t>08.12.2021</a:t>
            </a:fld>
            <a:endParaRPr lang="de-DE"/>
          </a:p>
        </p:txBody>
      </p:sp>
      <p:sp>
        <p:nvSpPr>
          <p:cNvPr id="6" name="Foliennummernplatzhalter 5"/>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spTree>
    <p:extLst>
      <p:ext uri="{BB962C8B-B14F-4D97-AF65-F5344CB8AC3E}">
        <p14:creationId xmlns:p14="http://schemas.microsoft.com/office/powerpoint/2010/main" val="12927858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9130BCD-1D3B-44B3-B649-05D5EBD723A3}" type="datetime1">
              <a:rPr lang="de-DE" smtClean="0"/>
              <a:t>08.12.2021</a:t>
            </a:fld>
            <a:endParaRPr lang="de-DE"/>
          </a:p>
        </p:txBody>
      </p:sp>
      <p:sp>
        <p:nvSpPr>
          <p:cNvPr id="7" name="Foliennummernplatzhalter 6"/>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Tree>
    <p:extLst>
      <p:ext uri="{BB962C8B-B14F-4D97-AF65-F5344CB8AC3E}">
        <p14:creationId xmlns:p14="http://schemas.microsoft.com/office/powerpoint/2010/main" val="80858178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1995273C-7000-4479-B34D-570B100A8238}" type="datetime1">
              <a:rPr lang="de-DE" smtClean="0"/>
              <a:t>08.12.2021</a:t>
            </a:fld>
            <a:endParaRPr lang="de-DE"/>
          </a:p>
        </p:txBody>
      </p:sp>
      <p:sp>
        <p:nvSpPr>
          <p:cNvPr id="9" name="Foliennummernplatzhalter 8"/>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spTree>
    <p:extLst>
      <p:ext uri="{BB962C8B-B14F-4D97-AF65-F5344CB8AC3E}">
        <p14:creationId xmlns:p14="http://schemas.microsoft.com/office/powerpoint/2010/main" val="22346410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0EE4C7E-3973-49A7-8318-BF812A937664}" type="datetime1">
              <a:rPr lang="de-DE" smtClean="0"/>
              <a:t>08.12.2021</a:t>
            </a:fld>
            <a:endParaRPr lang="de-DE"/>
          </a:p>
        </p:txBody>
      </p:sp>
      <p:sp>
        <p:nvSpPr>
          <p:cNvPr id="5" name="Foliennummernplatzhalter 4"/>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spTree>
    <p:extLst>
      <p:ext uri="{BB962C8B-B14F-4D97-AF65-F5344CB8AC3E}">
        <p14:creationId xmlns:p14="http://schemas.microsoft.com/office/powerpoint/2010/main" val="200730179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3BFE5A2-B485-4701-B2AC-C75867486FA0}" type="datetime1">
              <a:rPr lang="de-DE" smtClean="0"/>
              <a:t>08.12.2021</a:t>
            </a:fld>
            <a:endParaRPr lang="de-DE"/>
          </a:p>
        </p:txBody>
      </p:sp>
      <p:sp>
        <p:nvSpPr>
          <p:cNvPr id="4" name="Foliennummernplatzhalter 3"/>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spTree>
    <p:extLst>
      <p:ext uri="{BB962C8B-B14F-4D97-AF65-F5344CB8AC3E}">
        <p14:creationId xmlns:p14="http://schemas.microsoft.com/office/powerpoint/2010/main" val="211640746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529C9527-A215-4983-AF54-1B41BD6BF407}" type="datetime1">
              <a:rPr lang="de-DE" smtClean="0"/>
              <a:t>08.12.2021</a:t>
            </a:fld>
            <a:endParaRPr lang="de-DE"/>
          </a:p>
        </p:txBody>
      </p:sp>
      <p:sp>
        <p:nvSpPr>
          <p:cNvPr id="7" name="Foliennummernplatzhalter 6"/>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spTree>
    <p:extLst>
      <p:ext uri="{BB962C8B-B14F-4D97-AF65-F5344CB8AC3E}">
        <p14:creationId xmlns:p14="http://schemas.microsoft.com/office/powerpoint/2010/main" val="29345218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4AAE38C7-0975-4EB5-AACA-78C5819A03FB}" type="datetime1">
              <a:rPr lang="de-DE" smtClean="0"/>
              <a:t>08.12.2021</a:t>
            </a:fld>
            <a:endParaRPr lang="de-DE"/>
          </a:p>
        </p:txBody>
      </p:sp>
      <p:sp>
        <p:nvSpPr>
          <p:cNvPr id="7" name="Foliennummernplatzhalter 6"/>
          <p:cNvSpPr>
            <a:spLocks noGrp="1"/>
          </p:cNvSpPr>
          <p:nvPr>
            <p:ph type="sldNum" sz="quarter" idx="12"/>
          </p:nvPr>
        </p:nvSpPr>
        <p:spPr/>
        <p:txBody>
          <a:bodyPr/>
          <a:lstStyle/>
          <a:p>
            <a:r>
              <a:rPr lang="de-DE" dirty="0" smtClean="0"/>
              <a:t>Seite </a:t>
            </a:r>
            <a:fld id="{7859CB68-50BE-47D8-AB5E-CF01DA843DF5}" type="slidenum">
              <a:rPr lang="de-DE" smtClean="0"/>
              <a:pPr/>
              <a:t>‹Nr.›</a:t>
            </a:fld>
            <a:endParaRPr lang="de-DE" dirty="0"/>
          </a:p>
        </p:txBody>
      </p:sp>
    </p:spTree>
    <p:extLst>
      <p:ext uri="{BB962C8B-B14F-4D97-AF65-F5344CB8AC3E}">
        <p14:creationId xmlns:p14="http://schemas.microsoft.com/office/powerpoint/2010/main" val="306203440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19F4A7-BD7A-4D1B-8F8E-4CD75DE9D520}" type="datetime1">
              <a:rPr lang="de-DE" smtClean="0"/>
              <a:t>08.12.2021</a:t>
            </a:fld>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de-DE" dirty="0" smtClean="0"/>
              <a:t>Seite </a:t>
            </a:r>
            <a:fld id="{7859CB68-50BE-47D8-AB5E-CF01DA843DF5}" type="slidenum">
              <a:rPr lang="de-DE" smtClean="0"/>
              <a:pPr/>
              <a:t>‹Nr.›</a:t>
            </a:fld>
            <a:endParaRPr lang="de-DE" dirty="0"/>
          </a:p>
        </p:txBody>
      </p:sp>
    </p:spTree>
    <p:extLst>
      <p:ext uri="{BB962C8B-B14F-4D97-AF65-F5344CB8AC3E}">
        <p14:creationId xmlns:p14="http://schemas.microsoft.com/office/powerpoint/2010/main" val="3328673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8" Type="http://schemas.openxmlformats.org/officeDocument/2006/relationships/hyperlink" Target="https://www.giga-hamburg.de/de" TargetMode="External"/><Relationship Id="rId13" Type="http://schemas.openxmlformats.org/officeDocument/2006/relationships/hyperlink" Target="https://www.swp-berlin.org/" TargetMode="External"/><Relationship Id="rId3" Type="http://schemas.openxmlformats.org/officeDocument/2006/relationships/hyperlink" Target="PowerPoint.lnk" TargetMode="External"/><Relationship Id="rId7" Type="http://schemas.openxmlformats.org/officeDocument/2006/relationships/hyperlink" Target="https://www.die-gdi.de/" TargetMode="External"/><Relationship Id="rId12" Type="http://schemas.openxmlformats.org/officeDocument/2006/relationships/hyperlink" Target="https://ios-regensburg.de/" TargetMode="External"/><Relationship Id="rId2" Type="http://schemas.openxmlformats.org/officeDocument/2006/relationships/hyperlink" Target="https://fiviblk.de/" TargetMode="External"/><Relationship Id="rId1" Type="http://schemas.openxmlformats.org/officeDocument/2006/relationships/slideLayout" Target="../slideLayouts/slideLayout2.xml"/><Relationship Id="rId6" Type="http://schemas.openxmlformats.org/officeDocument/2006/relationships/hyperlink" Target="https://dgap.org/de" TargetMode="External"/><Relationship Id="rId11" Type="http://schemas.openxmlformats.org/officeDocument/2006/relationships/hyperlink" Target="https://ifsh.de/" TargetMode="External"/><Relationship Id="rId5" Type="http://schemas.openxmlformats.org/officeDocument/2006/relationships/hyperlink" Target="https://www.dfi.de/" TargetMode="External"/><Relationship Id="rId10" Type="http://schemas.openxmlformats.org/officeDocument/2006/relationships/hyperlink" Target="https://www.ifa.de/" TargetMode="External"/><Relationship Id="rId4" Type="http://schemas.openxmlformats.org/officeDocument/2006/relationships/hyperlink" Target="https://www.bicc.de/" TargetMode="External"/><Relationship Id="rId9" Type="http://schemas.openxmlformats.org/officeDocument/2006/relationships/hyperlink" Target="https://www.hsfk.de/"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gif"/><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b="1" dirty="0" smtClean="0"/>
              <a:t>Inhaltserschließung im FIV</a:t>
            </a:r>
            <a:endParaRPr lang="de-DE" dirty="0"/>
          </a:p>
        </p:txBody>
      </p:sp>
      <p:sp>
        <p:nvSpPr>
          <p:cNvPr id="3" name="Untertitel 2"/>
          <p:cNvSpPr>
            <a:spLocks noGrp="1"/>
          </p:cNvSpPr>
          <p:nvPr>
            <p:ph type="subTitle" idx="1"/>
          </p:nvPr>
        </p:nvSpPr>
        <p:spPr/>
        <p:txBody>
          <a:bodyPr/>
          <a:lstStyle/>
          <a:p>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7571" y="3664550"/>
            <a:ext cx="2280482" cy="891872"/>
          </a:xfrm>
          <a:prstGeom prst="rect">
            <a:avLst/>
          </a:prstGeom>
        </p:spPr>
      </p:pic>
    </p:spTree>
    <p:extLst>
      <p:ext uri="{BB962C8B-B14F-4D97-AF65-F5344CB8AC3E}">
        <p14:creationId xmlns:p14="http://schemas.microsoft.com/office/powerpoint/2010/main" val="2992112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a:t>Konzept zur Inhaltserschließung im FIV: Klassifikationen</a:t>
            </a:r>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smtClean="0"/>
              <a:t>Seite </a:t>
            </a:r>
            <a:fld id="{7859CB68-50BE-47D8-AB5E-CF01DA843DF5}" type="slidenum">
              <a:rPr lang="de-DE" smtClean="0"/>
              <a:t>10</a:t>
            </a:fld>
            <a:endParaRPr lang="de-DE" dirty="0"/>
          </a:p>
        </p:txBody>
      </p:sp>
      <p:pic>
        <p:nvPicPr>
          <p:cNvPr id="5" name="Inhaltsplatzhalter 4"/>
          <p:cNvPicPr>
            <a:picLocks noGrp="1" noChangeAspect="1"/>
          </p:cNvPicPr>
          <p:nvPr>
            <p:ph idx="1"/>
          </p:nvPr>
        </p:nvPicPr>
        <p:blipFill>
          <a:blip r:embed="rId4"/>
          <a:stretch>
            <a:fillRect/>
          </a:stretch>
        </p:blipFill>
        <p:spPr>
          <a:xfrm>
            <a:off x="1748513" y="1825625"/>
            <a:ext cx="8694974" cy="4351338"/>
          </a:xfrm>
          <a:prstGeom prst="rect">
            <a:avLst/>
          </a:prstGeom>
        </p:spPr>
      </p:pic>
    </p:spTree>
    <p:extLst>
      <p:ext uri="{BB962C8B-B14F-4D97-AF65-F5344CB8AC3E}">
        <p14:creationId xmlns:p14="http://schemas.microsoft.com/office/powerpoint/2010/main" val="7958381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53124"/>
          </a:xfrm>
        </p:spPr>
        <p:txBody>
          <a:bodyPr>
            <a:normAutofit/>
          </a:bodyPr>
          <a:lstStyle/>
          <a:p>
            <a:r>
              <a:rPr lang="de-DE" sz="2400" b="1" dirty="0"/>
              <a:t>Konzept zur Inhaltserschließung im FIV: </a:t>
            </a:r>
            <a:r>
              <a:rPr lang="de-DE" sz="2400" b="1" dirty="0" smtClean="0"/>
              <a:t>die Indexierung</a:t>
            </a:r>
            <a:endParaRPr lang="de-DE" sz="2400" dirty="0"/>
          </a:p>
        </p:txBody>
      </p:sp>
      <p:sp>
        <p:nvSpPr>
          <p:cNvPr id="3" name="Inhaltsplatzhalter 2"/>
          <p:cNvSpPr>
            <a:spLocks noGrp="1"/>
          </p:cNvSpPr>
          <p:nvPr>
            <p:ph idx="1"/>
          </p:nvPr>
        </p:nvSpPr>
        <p:spPr/>
        <p:txBody>
          <a:bodyPr anchor="t" anchorCtr="0">
            <a:normAutofit lnSpcReduction="10000"/>
          </a:bodyPr>
          <a:lstStyle/>
          <a:p>
            <a:pPr marL="457200" lvl="1" indent="0">
              <a:buNone/>
            </a:pPr>
            <a:r>
              <a:rPr lang="de-DE" sz="2000" dirty="0" smtClean="0"/>
              <a:t>Für die Indexierung / Verschlagwortung stehen zwei Felder zu Verfügung:</a:t>
            </a:r>
          </a:p>
          <a:p>
            <a:pPr marL="457200" lvl="1" indent="0">
              <a:buNone/>
            </a:pPr>
            <a:endParaRPr lang="de-DE" sz="2000" dirty="0"/>
          </a:p>
          <a:p>
            <a:pPr marL="457200" lvl="1" indent="0">
              <a:buNone/>
            </a:pPr>
            <a:r>
              <a:rPr lang="de-DE" sz="2000" dirty="0" smtClean="0"/>
              <a:t>Themen	=&gt;	muss immer belegt sein</a:t>
            </a:r>
          </a:p>
          <a:p>
            <a:pPr marL="457200" lvl="1" indent="0">
              <a:buNone/>
            </a:pPr>
            <a:r>
              <a:rPr lang="de-DE" sz="2000" dirty="0" smtClean="0"/>
              <a:t>			beschreiben </a:t>
            </a:r>
            <a:r>
              <a:rPr lang="de-DE" sz="2000" dirty="0"/>
              <a:t>das Hauptthema bzw. den zentralen Gegenstand der </a:t>
            </a:r>
            <a:r>
              <a:rPr lang="de-DE" sz="2000" dirty="0" smtClean="0"/>
              <a:t>				Publikation</a:t>
            </a:r>
          </a:p>
          <a:p>
            <a:pPr marL="457200" lvl="1" indent="0">
              <a:buNone/>
            </a:pPr>
            <a:r>
              <a:rPr lang="de-DE" sz="2000" dirty="0"/>
              <a:t>	</a:t>
            </a:r>
            <a:r>
              <a:rPr lang="de-DE" sz="2000" dirty="0" smtClean="0"/>
              <a:t>		müssen die Klassen widerspiegeln</a:t>
            </a:r>
          </a:p>
          <a:p>
            <a:pPr marL="457200" lvl="1" indent="0">
              <a:buNone/>
            </a:pPr>
            <a:endParaRPr lang="de-DE" sz="2000" dirty="0" smtClean="0"/>
          </a:p>
          <a:p>
            <a:pPr marL="457200" lvl="1" indent="0">
              <a:buNone/>
            </a:pPr>
            <a:r>
              <a:rPr lang="de-DE" sz="2000" dirty="0" smtClean="0"/>
              <a:t>Aspekte	=&gt;	nur, wenn sinnvoll und/oder erforderlich</a:t>
            </a:r>
          </a:p>
          <a:p>
            <a:pPr marL="457200" lvl="1" indent="0">
              <a:buNone/>
            </a:pPr>
            <a:r>
              <a:rPr lang="de-DE" sz="2000" dirty="0" smtClean="0"/>
              <a:t>			beschreiben </a:t>
            </a:r>
            <a:r>
              <a:rPr lang="de-DE" sz="2000" dirty="0"/>
              <a:t>die Aspekte oder Teil- und Nebenthemen, anhand derer das </a:t>
            </a:r>
            <a:r>
              <a:rPr lang="de-DE" sz="2000" dirty="0" smtClean="0"/>
              <a:t>			Hauptthema </a:t>
            </a:r>
            <a:r>
              <a:rPr lang="de-DE" sz="2000" dirty="0"/>
              <a:t>/ der zentrale Gegenstand des Dokuments ausgeführt oder </a:t>
            </a:r>
            <a:r>
              <a:rPr lang="de-DE" sz="2000" dirty="0" smtClean="0"/>
              <a:t>			behandelt wird</a:t>
            </a:r>
          </a:p>
          <a:p>
            <a:pPr marL="457200" lvl="1" indent="0">
              <a:buNone/>
            </a:pPr>
            <a:endParaRPr lang="de-DE" sz="2000" dirty="0"/>
          </a:p>
          <a:p>
            <a:pPr marL="457200" lvl="1" indent="0">
              <a:buNone/>
            </a:pPr>
            <a:r>
              <a:rPr lang="de-DE" sz="2000" dirty="0" smtClean="0"/>
              <a:t>Durch die differenzierte Indexierung und Richtlinien zur Reihenfolge der Deskriptoren wird vor allem die Relevanzbestimmung von Treffern erleichtert</a:t>
            </a:r>
          </a:p>
          <a:p>
            <a:pPr marL="457200" lvl="1" indent="0">
              <a:buNone/>
            </a:pPr>
            <a:endParaRPr lang="de-DE" sz="2000" dirty="0"/>
          </a:p>
          <a:p>
            <a:pPr marL="457200" lvl="1" indent="0">
              <a:buNone/>
            </a:pPr>
            <a:endParaRPr lang="de-DE" sz="200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11</a:t>
            </a:fld>
            <a:endParaRPr lang="de-DE" dirty="0"/>
          </a:p>
        </p:txBody>
      </p:sp>
    </p:spTree>
    <p:extLst>
      <p:ext uri="{BB962C8B-B14F-4D97-AF65-F5344CB8AC3E}">
        <p14:creationId xmlns:p14="http://schemas.microsoft.com/office/powerpoint/2010/main" val="1874094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53124"/>
          </a:xfrm>
        </p:spPr>
        <p:txBody>
          <a:bodyPr>
            <a:normAutofit/>
          </a:bodyPr>
          <a:lstStyle/>
          <a:p>
            <a:r>
              <a:rPr lang="de-DE" sz="2400" b="1" dirty="0"/>
              <a:t>Konzept zur Inhaltserschließung im FIV: </a:t>
            </a:r>
            <a:r>
              <a:rPr lang="de-DE" sz="2400" b="1" dirty="0" smtClean="0"/>
              <a:t>die Indexierung</a:t>
            </a:r>
            <a:endParaRPr lang="de-DE" sz="2400" dirty="0"/>
          </a:p>
        </p:txBody>
      </p:sp>
      <p:sp>
        <p:nvSpPr>
          <p:cNvPr id="3" name="Inhaltsplatzhalter 2"/>
          <p:cNvSpPr>
            <a:spLocks noGrp="1"/>
          </p:cNvSpPr>
          <p:nvPr>
            <p:ph idx="1"/>
          </p:nvPr>
        </p:nvSpPr>
        <p:spPr/>
        <p:txBody>
          <a:bodyPr anchor="t" anchorCtr="0">
            <a:normAutofit fontScale="92500" lnSpcReduction="20000"/>
          </a:bodyPr>
          <a:lstStyle/>
          <a:p>
            <a:pPr marL="457200" lvl="1" indent="0">
              <a:buNone/>
            </a:pPr>
            <a:r>
              <a:rPr lang="de-DE" sz="1700" dirty="0" smtClean="0"/>
              <a:t>Beispiel: PPN </a:t>
            </a:r>
            <a:r>
              <a:rPr lang="de-DE" sz="1700" b="1" dirty="0" smtClean="0"/>
              <a:t>1700348728</a:t>
            </a:r>
          </a:p>
          <a:p>
            <a:pPr marL="457200" lvl="1" indent="0">
              <a:buNone/>
            </a:pPr>
            <a:endParaRPr lang="de-DE" sz="1700" b="1" dirty="0"/>
          </a:p>
          <a:p>
            <a:pPr marL="457200" lvl="1" indent="0">
              <a:buNone/>
            </a:pPr>
            <a:r>
              <a:rPr lang="de-DE" sz="1700" dirty="0" smtClean="0"/>
              <a:t>Eurasiens </a:t>
            </a:r>
            <a:r>
              <a:rPr lang="de-DE" sz="1700" dirty="0"/>
              <a:t>Wirtschaft und Covid-19 : Strategien der Krisenbewältigung und Reformaussichten in vier postsowjetischen </a:t>
            </a:r>
            <a:r>
              <a:rPr lang="de-DE" sz="1700" dirty="0" smtClean="0"/>
              <a:t>Staaten</a:t>
            </a:r>
          </a:p>
          <a:p>
            <a:pPr marL="457200" lvl="1" indent="0">
              <a:buNone/>
            </a:pPr>
            <a:endParaRPr lang="de-DE" sz="1700" dirty="0" smtClean="0"/>
          </a:p>
          <a:p>
            <a:pPr marL="457200" lvl="1" indent="0">
              <a:buNone/>
            </a:pPr>
            <a:r>
              <a:rPr lang="de-DE" sz="1700" dirty="0" smtClean="0"/>
              <a:t>Klassifikation	SH02: 	Wirtschaftsentwicklung/Wirtschaftspolitik</a:t>
            </a:r>
          </a:p>
          <a:p>
            <a:pPr marL="457200" lvl="1" indent="0">
              <a:buNone/>
            </a:pPr>
            <a:r>
              <a:rPr lang="de-DE" sz="1700" dirty="0" smtClean="0"/>
              <a:t>		SG03.02	Gesundheit</a:t>
            </a:r>
          </a:p>
          <a:p>
            <a:pPr marL="457200" lvl="1" indent="0">
              <a:buNone/>
            </a:pPr>
            <a:r>
              <a:rPr lang="de-DE" sz="1700" dirty="0" smtClean="0"/>
              <a:t>		RA07.02	Nachfolgestaaten der Sowjetunion</a:t>
            </a:r>
            <a:endParaRPr lang="de-DE" sz="1700" dirty="0"/>
          </a:p>
          <a:p>
            <a:pPr marL="457200" indent="0">
              <a:spcBef>
                <a:spcPts val="500"/>
              </a:spcBef>
              <a:buNone/>
            </a:pPr>
            <a:r>
              <a:rPr lang="de-DE" sz="1700" dirty="0" smtClean="0"/>
              <a:t>Themen	Nachfolgestaaten </a:t>
            </a:r>
            <a:r>
              <a:rPr lang="de-DE" sz="1700" dirty="0"/>
              <a:t>der </a:t>
            </a:r>
            <a:r>
              <a:rPr lang="de-DE" sz="1700" dirty="0" smtClean="0"/>
              <a:t>Sowjetunion		Aspekte	</a:t>
            </a:r>
            <a:r>
              <a:rPr lang="de-DE" sz="1700" dirty="0"/>
              <a:t>Russische </a:t>
            </a:r>
            <a:r>
              <a:rPr lang="de-DE" sz="1700" dirty="0" smtClean="0"/>
              <a:t>Föderation</a:t>
            </a:r>
          </a:p>
          <a:p>
            <a:pPr marL="1828800" lvl="4" indent="0">
              <a:buNone/>
            </a:pPr>
            <a:r>
              <a:rPr lang="de-DE" sz="1700" dirty="0" smtClean="0"/>
              <a:t>COVID-19Epidemie/Pandemie				Usbekistan</a:t>
            </a:r>
            <a:endParaRPr lang="de-DE" sz="1700" dirty="0"/>
          </a:p>
          <a:p>
            <a:pPr marL="1828800" lvl="4" indent="0">
              <a:buNone/>
            </a:pPr>
            <a:r>
              <a:rPr lang="de-DE" sz="1700" dirty="0"/>
              <a:t>Wirtschaftliche </a:t>
            </a:r>
            <a:r>
              <a:rPr lang="de-DE" sz="1700" dirty="0" smtClean="0"/>
              <a:t>Folgen				Ukraine</a:t>
            </a:r>
            <a:endParaRPr lang="de-DE" sz="1700" dirty="0"/>
          </a:p>
          <a:p>
            <a:pPr marL="1828800" lvl="4" indent="0">
              <a:buNone/>
            </a:pPr>
            <a:r>
              <a:rPr lang="de-DE" sz="1700" dirty="0" smtClean="0"/>
              <a:t>Wirtschaftslage					Georgien</a:t>
            </a:r>
            <a:endParaRPr lang="de-DE" sz="1700" dirty="0"/>
          </a:p>
          <a:p>
            <a:pPr marL="1828800" lvl="4" indent="0">
              <a:buNone/>
            </a:pPr>
            <a:r>
              <a:rPr lang="de-DE" sz="1700" dirty="0"/>
              <a:t>Krisenmanagement</a:t>
            </a:r>
          </a:p>
          <a:p>
            <a:pPr marL="1828800" lvl="4" indent="0">
              <a:buNone/>
            </a:pPr>
            <a:r>
              <a:rPr lang="de-DE" sz="1700" dirty="0"/>
              <a:t>Wirtschaftspolitik</a:t>
            </a:r>
          </a:p>
          <a:p>
            <a:pPr marL="1828800" lvl="4" indent="0">
              <a:buNone/>
            </a:pPr>
            <a:r>
              <a:rPr lang="de-DE" sz="1700" dirty="0"/>
              <a:t>Wirtschaftsreformen </a:t>
            </a:r>
          </a:p>
          <a:p>
            <a:pPr marL="1828800" lvl="4" indent="0">
              <a:buNone/>
            </a:pPr>
            <a:r>
              <a:rPr lang="de-DE" sz="1700" dirty="0"/>
              <a:t>Reformpolitik</a:t>
            </a:r>
          </a:p>
          <a:p>
            <a:pPr marL="1828800" lvl="4" indent="0">
              <a:buNone/>
            </a:pPr>
            <a:r>
              <a:rPr lang="de-DE" sz="1700" dirty="0"/>
              <a:t>Entwicklungsperspektive und –</a:t>
            </a:r>
            <a:r>
              <a:rPr lang="de-DE" sz="1700" dirty="0" err="1"/>
              <a:t>tendenz</a:t>
            </a:r>
            <a:endParaRPr lang="de-DE" sz="1700" dirty="0"/>
          </a:p>
          <a:p>
            <a:pPr marL="1828800" lvl="4" indent="0">
              <a:buNone/>
            </a:pPr>
            <a:r>
              <a:rPr lang="de-DE" sz="1700" dirty="0"/>
              <a:t>Länderbezogene Beiträge</a:t>
            </a:r>
            <a:endParaRPr lang="de-DE" sz="1700" dirty="0" smtClean="0"/>
          </a:p>
          <a:p>
            <a:pPr marL="457200" lvl="1" indent="0">
              <a:buNone/>
            </a:pPr>
            <a:endParaRPr lang="de-DE" sz="200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12</a:t>
            </a:fld>
            <a:endParaRPr lang="de-DE" dirty="0"/>
          </a:p>
        </p:txBody>
      </p:sp>
    </p:spTree>
    <p:extLst>
      <p:ext uri="{BB962C8B-B14F-4D97-AF65-F5344CB8AC3E}">
        <p14:creationId xmlns:p14="http://schemas.microsoft.com/office/powerpoint/2010/main" val="29328524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53124"/>
          </a:xfrm>
        </p:spPr>
        <p:txBody>
          <a:bodyPr>
            <a:normAutofit/>
          </a:bodyPr>
          <a:lstStyle/>
          <a:p>
            <a:r>
              <a:rPr lang="de-DE" sz="2400" b="1" dirty="0"/>
              <a:t>Konzept zur Inhaltserschließung im FIV: </a:t>
            </a:r>
            <a:r>
              <a:rPr lang="de-DE" sz="2400" b="1" dirty="0" smtClean="0"/>
              <a:t>die Indexierung</a:t>
            </a:r>
            <a:endParaRPr lang="de-DE" sz="2400" dirty="0"/>
          </a:p>
        </p:txBody>
      </p:sp>
      <p:sp>
        <p:nvSpPr>
          <p:cNvPr id="3" name="Inhaltsplatzhalter 2"/>
          <p:cNvSpPr>
            <a:spLocks noGrp="1"/>
          </p:cNvSpPr>
          <p:nvPr>
            <p:ph idx="1"/>
          </p:nvPr>
        </p:nvSpPr>
        <p:spPr>
          <a:xfrm>
            <a:off x="838200" y="1643154"/>
            <a:ext cx="10515600" cy="4713196"/>
          </a:xfrm>
        </p:spPr>
        <p:txBody>
          <a:bodyPr anchor="t" anchorCtr="0">
            <a:normAutofit fontScale="25000" lnSpcReduction="20000"/>
          </a:bodyPr>
          <a:lstStyle/>
          <a:p>
            <a:pPr marL="0" indent="0">
              <a:buNone/>
            </a:pPr>
            <a:r>
              <a:rPr lang="de-DE" sz="5600" b="1" dirty="0" smtClean="0"/>
              <a:t>Beispiel: PPN</a:t>
            </a:r>
            <a:r>
              <a:rPr lang="de-DE" sz="5600" b="1" dirty="0"/>
              <a:t> </a:t>
            </a:r>
            <a:r>
              <a:rPr lang="de-DE" sz="5600" b="1" dirty="0" smtClean="0"/>
              <a:t>1655736489</a:t>
            </a:r>
          </a:p>
          <a:p>
            <a:pPr marL="0" indent="0">
              <a:buNone/>
            </a:pPr>
            <a:r>
              <a:rPr lang="de-DE" sz="5600" dirty="0"/>
              <a:t> </a:t>
            </a:r>
            <a:r>
              <a:rPr lang="de-DE" sz="5600" dirty="0" smtClean="0"/>
              <a:t>Titel</a:t>
            </a:r>
            <a:r>
              <a:rPr lang="de-DE" sz="5600" dirty="0"/>
              <a:t>: 	Der Wandel der amerikanischen Afghanistan-Politik. Folgen für </a:t>
            </a:r>
            <a:r>
              <a:rPr lang="de-DE" sz="5600" dirty="0" smtClean="0"/>
              <a:t>die "</a:t>
            </a:r>
            <a:r>
              <a:rPr lang="de-DE" sz="5600" dirty="0"/>
              <a:t>Resolute Support Mission" der Nato</a:t>
            </a:r>
          </a:p>
          <a:p>
            <a:pPr marL="0" indent="0">
              <a:buNone/>
            </a:pPr>
            <a:r>
              <a:rPr lang="de-DE" sz="5600" dirty="0" smtClean="0"/>
              <a:t> Autor</a:t>
            </a:r>
            <a:r>
              <a:rPr lang="de-DE" sz="5600" dirty="0"/>
              <a:t>	</a:t>
            </a:r>
            <a:r>
              <a:rPr lang="de-DE" sz="5600" dirty="0" err="1"/>
              <a:t>Glatz</a:t>
            </a:r>
            <a:r>
              <a:rPr lang="de-DE" sz="5600" dirty="0"/>
              <a:t>, Rainer ; </a:t>
            </a:r>
            <a:r>
              <a:rPr lang="de-DE" sz="5600" dirty="0" err="1"/>
              <a:t>Kaim</a:t>
            </a:r>
            <a:r>
              <a:rPr lang="de-DE" sz="5600" dirty="0"/>
              <a:t>, Markus</a:t>
            </a:r>
          </a:p>
          <a:p>
            <a:pPr marL="0" indent="0">
              <a:buNone/>
            </a:pPr>
            <a:r>
              <a:rPr lang="de-DE" sz="5600" dirty="0"/>
              <a:t> </a:t>
            </a:r>
            <a:r>
              <a:rPr lang="de-DE" sz="5600" dirty="0" smtClean="0"/>
              <a:t>Klassifikation</a:t>
            </a:r>
            <a:r>
              <a:rPr lang="de-DE" sz="5600" dirty="0"/>
              <a:t>	SC02: Verteidigungs-/</a:t>
            </a:r>
            <a:r>
              <a:rPr lang="de-DE" sz="5600" dirty="0" smtClean="0"/>
              <a:t>Sicherheitspolitik 	SC01</a:t>
            </a:r>
            <a:r>
              <a:rPr lang="de-DE" sz="5600" dirty="0"/>
              <a:t>: Sicherheitspolitische Beziehungen</a:t>
            </a:r>
          </a:p>
          <a:p>
            <a:pPr marL="1828800" lvl="4" indent="0">
              <a:buNone/>
            </a:pPr>
            <a:r>
              <a:rPr lang="de-DE" sz="5600" dirty="0"/>
              <a:t>RA01.02: </a:t>
            </a:r>
            <a:r>
              <a:rPr lang="de-DE" sz="5600" dirty="0" smtClean="0"/>
              <a:t>NATO			RC02</a:t>
            </a:r>
            <a:r>
              <a:rPr lang="de-DE" sz="5600" dirty="0"/>
              <a:t>: Vereinigte </a:t>
            </a:r>
            <a:r>
              <a:rPr lang="de-DE" sz="5600" dirty="0" smtClean="0"/>
              <a:t>Staaten	</a:t>
            </a:r>
          </a:p>
          <a:p>
            <a:pPr marL="1828800" lvl="4" indent="0">
              <a:buNone/>
            </a:pPr>
            <a:r>
              <a:rPr lang="de-DE" sz="5600" dirty="0" smtClean="0"/>
              <a:t>RG04.01</a:t>
            </a:r>
            <a:r>
              <a:rPr lang="de-DE" sz="5600" dirty="0"/>
              <a:t>: Afghanistan</a:t>
            </a:r>
          </a:p>
          <a:p>
            <a:pPr marL="0" indent="0">
              <a:spcBef>
                <a:spcPts val="600"/>
              </a:spcBef>
              <a:buNone/>
            </a:pPr>
            <a:r>
              <a:rPr lang="de-DE" sz="5600" dirty="0"/>
              <a:t> </a:t>
            </a:r>
            <a:r>
              <a:rPr lang="de-DE" sz="5600" dirty="0" smtClean="0"/>
              <a:t>Hauptthemen</a:t>
            </a:r>
            <a:r>
              <a:rPr lang="de-DE" sz="5600" dirty="0"/>
              <a:t>	Afghanistan</a:t>
            </a:r>
          </a:p>
          <a:p>
            <a:pPr marL="0" indent="0">
              <a:spcBef>
                <a:spcPts val="600"/>
              </a:spcBef>
              <a:buNone/>
            </a:pPr>
            <a:r>
              <a:rPr lang="de-DE" sz="5600" dirty="0" smtClean="0"/>
              <a:t>		North </a:t>
            </a:r>
            <a:r>
              <a:rPr lang="de-DE" sz="5600" dirty="0" err="1"/>
              <a:t>Atlantic</a:t>
            </a:r>
            <a:r>
              <a:rPr lang="de-DE" sz="5600" dirty="0"/>
              <a:t> Treaty </a:t>
            </a:r>
            <a:r>
              <a:rPr lang="de-DE" sz="5600" dirty="0" err="1"/>
              <a:t>Organization</a:t>
            </a:r>
            <a:endParaRPr lang="de-DE" sz="5600" dirty="0"/>
          </a:p>
          <a:p>
            <a:pPr marL="0" indent="0">
              <a:spcBef>
                <a:spcPts val="600"/>
              </a:spcBef>
              <a:buNone/>
            </a:pPr>
            <a:r>
              <a:rPr lang="de-DE" sz="5600" dirty="0" smtClean="0"/>
              <a:t>		Vereinigte </a:t>
            </a:r>
            <a:r>
              <a:rPr lang="de-DE" sz="5600" dirty="0"/>
              <a:t>Staaten</a:t>
            </a:r>
          </a:p>
          <a:p>
            <a:pPr marL="0" indent="0">
              <a:spcBef>
                <a:spcPts val="600"/>
              </a:spcBef>
              <a:buNone/>
            </a:pPr>
            <a:r>
              <a:rPr lang="de-DE" sz="5600" dirty="0" smtClean="0"/>
              <a:t>		Rückzug </a:t>
            </a:r>
            <a:r>
              <a:rPr lang="de-DE" sz="5600" dirty="0"/>
              <a:t>(militärisch)</a:t>
            </a:r>
          </a:p>
          <a:p>
            <a:pPr marL="0" indent="0">
              <a:spcBef>
                <a:spcPts val="600"/>
              </a:spcBef>
              <a:buNone/>
            </a:pPr>
            <a:r>
              <a:rPr lang="de-DE" sz="5600" dirty="0" smtClean="0"/>
              <a:t>		Militärische </a:t>
            </a:r>
            <a:r>
              <a:rPr lang="de-DE" sz="5600" dirty="0"/>
              <a:t>Stärke, personell</a:t>
            </a:r>
          </a:p>
          <a:p>
            <a:pPr marL="0" indent="0">
              <a:spcBef>
                <a:spcPts val="600"/>
              </a:spcBef>
              <a:buNone/>
            </a:pPr>
            <a:r>
              <a:rPr lang="de-DE" sz="5600" dirty="0" smtClean="0"/>
              <a:t>		Streitkräftestärken</a:t>
            </a:r>
            <a:endParaRPr lang="de-DE" sz="5600" dirty="0"/>
          </a:p>
          <a:p>
            <a:pPr marL="0" indent="0">
              <a:spcBef>
                <a:spcPts val="600"/>
              </a:spcBef>
              <a:buNone/>
            </a:pPr>
            <a:r>
              <a:rPr lang="de-DE" sz="5600" dirty="0" smtClean="0"/>
              <a:t>		Wirkung/Auswirkung</a:t>
            </a:r>
            <a:endParaRPr lang="de-DE" sz="5600" dirty="0"/>
          </a:p>
          <a:p>
            <a:pPr marL="1828800" lvl="4" indent="0">
              <a:spcBef>
                <a:spcPts val="600"/>
              </a:spcBef>
              <a:buNone/>
            </a:pPr>
            <a:r>
              <a:rPr lang="de-DE" sz="5600" dirty="0"/>
              <a:t>Sicherheitspolitische Interessen</a:t>
            </a:r>
          </a:p>
          <a:p>
            <a:pPr marL="1828800" lvl="4" indent="0">
              <a:spcBef>
                <a:spcPts val="600"/>
              </a:spcBef>
              <a:buNone/>
            </a:pPr>
            <a:r>
              <a:rPr lang="de-DE" sz="5600" dirty="0"/>
              <a:t>Konfliktlösungspotential internationaler Akteure</a:t>
            </a:r>
          </a:p>
          <a:p>
            <a:pPr marL="1828800" lvl="4" indent="0">
              <a:spcBef>
                <a:spcPts val="600"/>
              </a:spcBef>
              <a:buNone/>
            </a:pPr>
            <a:r>
              <a:rPr lang="de-DE" sz="5600" dirty="0"/>
              <a:t>Internationales </a:t>
            </a:r>
            <a:r>
              <a:rPr lang="de-DE" sz="5600" dirty="0" smtClean="0"/>
              <a:t>Konfliktmanagement</a:t>
            </a:r>
          </a:p>
          <a:p>
            <a:pPr marL="0" lvl="4" indent="0">
              <a:spcBef>
                <a:spcPts val="600"/>
              </a:spcBef>
              <a:buNone/>
            </a:pPr>
            <a:r>
              <a:rPr lang="de-DE" sz="5600" dirty="0" smtClean="0"/>
              <a:t>Teilaspekte</a:t>
            </a:r>
            <a:r>
              <a:rPr lang="de-DE" sz="5600" dirty="0"/>
              <a:t>	</a:t>
            </a:r>
            <a:r>
              <a:rPr lang="de-DE" sz="5600" dirty="0" smtClean="0"/>
              <a:t>	Internationale </a:t>
            </a:r>
            <a:r>
              <a:rPr lang="de-DE" sz="5600" dirty="0"/>
              <a:t>sicherheitspolitische Interessendivergenzen</a:t>
            </a:r>
          </a:p>
          <a:p>
            <a:pPr marL="1828800" lvl="4" indent="0">
              <a:spcBef>
                <a:spcPts val="600"/>
              </a:spcBef>
              <a:buNone/>
            </a:pPr>
            <a:r>
              <a:rPr lang="de-DE" sz="5600" dirty="0"/>
              <a:t>Deutschland</a:t>
            </a:r>
          </a:p>
          <a:p>
            <a:pPr marL="1828800" lvl="4" indent="0">
              <a:spcBef>
                <a:spcPts val="600"/>
              </a:spcBef>
              <a:buNone/>
            </a:pPr>
            <a:r>
              <a:rPr lang="de-DE" sz="5600" dirty="0"/>
              <a:t>Streitkräfte/militärische </a:t>
            </a:r>
            <a:r>
              <a:rPr lang="de-DE" sz="5600" dirty="0" smtClean="0"/>
              <a:t>Verbände</a:t>
            </a:r>
          </a:p>
          <a:p>
            <a:pPr marL="1828800" lvl="4" indent="0">
              <a:spcBef>
                <a:spcPts val="600"/>
              </a:spcBef>
              <a:buNone/>
            </a:pPr>
            <a:r>
              <a:rPr lang="de-DE" sz="5600" dirty="0" smtClean="0"/>
              <a:t>Mitwirkung bei internationalem Akteur</a:t>
            </a:r>
            <a:endParaRPr lang="de-DE" sz="5600" dirty="0"/>
          </a:p>
          <a:p>
            <a:pPr marL="457200" lvl="1" indent="0">
              <a:buNone/>
            </a:pPr>
            <a:endParaRPr lang="de-DE" sz="200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13</a:t>
            </a:fld>
            <a:endParaRPr lang="de-DE" dirty="0"/>
          </a:p>
        </p:txBody>
      </p:sp>
    </p:spTree>
    <p:extLst>
      <p:ext uri="{BB962C8B-B14F-4D97-AF65-F5344CB8AC3E}">
        <p14:creationId xmlns:p14="http://schemas.microsoft.com/office/powerpoint/2010/main" val="22036233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53124"/>
          </a:xfrm>
        </p:spPr>
        <p:txBody>
          <a:bodyPr>
            <a:normAutofit/>
          </a:bodyPr>
          <a:lstStyle/>
          <a:p>
            <a:r>
              <a:rPr lang="de-DE" sz="2400" b="1" dirty="0"/>
              <a:t>Konzept zur Inhaltserschließung im FIV: </a:t>
            </a:r>
            <a:r>
              <a:rPr lang="de-DE" sz="2400" b="1" dirty="0" smtClean="0"/>
              <a:t>die Indexierung</a:t>
            </a:r>
            <a:endParaRPr lang="de-DE" sz="2400" dirty="0"/>
          </a:p>
        </p:txBody>
      </p:sp>
      <p:sp>
        <p:nvSpPr>
          <p:cNvPr id="3" name="Inhaltsplatzhalter 2"/>
          <p:cNvSpPr>
            <a:spLocks noGrp="1"/>
          </p:cNvSpPr>
          <p:nvPr>
            <p:ph idx="1"/>
          </p:nvPr>
        </p:nvSpPr>
        <p:spPr/>
        <p:txBody>
          <a:bodyPr anchor="t" anchorCtr="0">
            <a:noAutofit/>
          </a:bodyPr>
          <a:lstStyle/>
          <a:p>
            <a:pPr marL="0" indent="0">
              <a:spcBef>
                <a:spcPts val="600"/>
              </a:spcBef>
              <a:buNone/>
            </a:pPr>
            <a:r>
              <a:rPr lang="de-DE" sz="2000" dirty="0"/>
              <a:t>Für die Indexierung im FIV stehen folgende Vokabulare zur Verfügung:</a:t>
            </a:r>
          </a:p>
          <a:p>
            <a:pPr marL="0" indent="0">
              <a:spcBef>
                <a:spcPts val="600"/>
              </a:spcBef>
              <a:buNone/>
            </a:pPr>
            <a:endParaRPr lang="de-DE" sz="2000" u="sng" dirty="0"/>
          </a:p>
          <a:p>
            <a:pPr>
              <a:spcBef>
                <a:spcPts val="600"/>
              </a:spcBef>
            </a:pPr>
            <a:r>
              <a:rPr lang="de-DE" sz="2000" dirty="0"/>
              <a:t>Europäischer Thesaurus Internationale Beziehungen und Länderkunde</a:t>
            </a:r>
          </a:p>
          <a:p>
            <a:pPr>
              <a:spcBef>
                <a:spcPts val="600"/>
              </a:spcBef>
            </a:pPr>
            <a:r>
              <a:rPr lang="de-DE" sz="2000" dirty="0"/>
              <a:t>GND</a:t>
            </a:r>
          </a:p>
          <a:p>
            <a:pPr>
              <a:spcBef>
                <a:spcPts val="600"/>
              </a:spcBef>
            </a:pPr>
            <a:r>
              <a:rPr lang="de-DE" sz="2000" dirty="0" smtClean="0"/>
              <a:t>FIV-Normvokabular: Vorübergehend, sollen noch - zumindest die am häufigsten verwendeten Deskriptoren - in die GND eingearbeitet werden</a:t>
            </a:r>
            <a:endParaRPr lang="de-DE" sz="200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14</a:t>
            </a:fld>
            <a:endParaRPr lang="de-DE" dirty="0"/>
          </a:p>
        </p:txBody>
      </p:sp>
    </p:spTree>
    <p:extLst>
      <p:ext uri="{BB962C8B-B14F-4D97-AF65-F5344CB8AC3E}">
        <p14:creationId xmlns:p14="http://schemas.microsoft.com/office/powerpoint/2010/main" val="15129827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Konzept zur Inhaltserschließung im FIV: das Vokabular</a:t>
            </a:r>
            <a:endParaRPr lang="de-DE" sz="2400" b="1" dirty="0"/>
          </a:p>
        </p:txBody>
      </p:sp>
      <p:sp>
        <p:nvSpPr>
          <p:cNvPr id="3" name="Inhaltsplatzhalter 2"/>
          <p:cNvSpPr>
            <a:spLocks noGrp="1"/>
          </p:cNvSpPr>
          <p:nvPr>
            <p:ph idx="1"/>
          </p:nvPr>
        </p:nvSpPr>
        <p:spPr>
          <a:xfrm>
            <a:off x="838200" y="1690688"/>
            <a:ext cx="10515600" cy="4486275"/>
          </a:xfrm>
        </p:spPr>
        <p:txBody>
          <a:bodyPr anchor="ctr">
            <a:normAutofit/>
          </a:bodyPr>
          <a:lstStyle/>
          <a:p>
            <a:pPr marL="0" indent="0">
              <a:spcBef>
                <a:spcPts val="600"/>
              </a:spcBef>
              <a:buNone/>
            </a:pPr>
            <a:r>
              <a:rPr lang="de-DE" sz="2000" u="sng" dirty="0" smtClean="0"/>
              <a:t>Thesaurus-Deskriptoren</a:t>
            </a:r>
            <a:endParaRPr lang="de-DE" sz="2000" dirty="0"/>
          </a:p>
          <a:p>
            <a:pPr marL="0" indent="0">
              <a:buNone/>
            </a:pPr>
            <a:r>
              <a:rPr lang="de-DE" sz="2000" dirty="0"/>
              <a:t>Primäre Quelle für die Deskriptoren-Wahl ist </a:t>
            </a:r>
            <a:r>
              <a:rPr lang="de-DE" sz="2000" dirty="0" smtClean="0"/>
              <a:t>der multilinguale </a:t>
            </a:r>
            <a:r>
              <a:rPr lang="de-DE" sz="2000" dirty="0"/>
              <a:t>Europäische Thesaurus (ET</a:t>
            </a:r>
            <a:r>
              <a:rPr lang="de-DE" sz="2000" dirty="0" smtClean="0"/>
              <a:t>), der </a:t>
            </a:r>
            <a:r>
              <a:rPr lang="de-DE" sz="2000" dirty="0"/>
              <a:t>alle wesentlichen Aspekte des Fachgebiets Internationale Beziehungen und Regionalwissenschaften/ Länderkunde abbildet</a:t>
            </a:r>
            <a:r>
              <a:rPr lang="de-DE" sz="2000" dirty="0" smtClean="0"/>
              <a:t>. </a:t>
            </a:r>
            <a:r>
              <a:rPr lang="de-DE" sz="2000" dirty="0"/>
              <a:t>Er umfasst ca. 8500 Begriffe und Phrasen, darin einbegriffen sind sämtliche (Welt-) Meere, das All, Kontinente und </a:t>
            </a:r>
            <a:r>
              <a:rPr lang="de-DE" sz="2000" dirty="0" smtClean="0"/>
              <a:t>Staaten, einige internationale Körperschaften und Abkommen, die für die Indexierung seit Mai 2021 (Indexierung im k10plus/DA 3) nicht mehr verwendet werden.</a:t>
            </a:r>
            <a:endParaRPr lang="de-DE" sz="2000" dirty="0"/>
          </a:p>
          <a:p>
            <a:pPr marL="0" indent="0">
              <a:buNone/>
            </a:pPr>
            <a:r>
              <a:rPr lang="de-DE" sz="2000" dirty="0">
                <a:solidFill>
                  <a:srgbClr val="FF0000"/>
                </a:solidFill>
              </a:rPr>
              <a:t>Wenn ein Begriff im Thesaurus vorhanden ist, so ist dieser zu verwenden und nicht der entsprechende GND-Begriff. Dies gilt auch für sehr allgemeine Begriffe wie ‚Entwicklung‘, ‚Zusammenhang‘ etc. </a:t>
            </a:r>
          </a:p>
          <a:p>
            <a:pPr marL="0" indent="0">
              <a:buNone/>
            </a:pPr>
            <a:r>
              <a:rPr lang="de-DE" sz="1200" dirty="0" smtClean="0"/>
              <a:t>Der ET ist </a:t>
            </a:r>
            <a:r>
              <a:rPr lang="de-DE" sz="1200" dirty="0"/>
              <a:t>das Ergebnis eines Kooperationsprojektes im Rahmen des European Information Network on International Relations and Area Studies (EINIRAS). Der Thesaurus integriert die Terminologien verschiedener bestehender Thesauri und Schlagwortsysteme europäischer Forschungseinrichtungen, u.a. von Royal Institute </a:t>
            </a:r>
            <a:r>
              <a:rPr lang="de-DE" sz="1200" dirty="0" err="1"/>
              <a:t>of</a:t>
            </a:r>
            <a:r>
              <a:rPr lang="de-DE" sz="1200" dirty="0"/>
              <a:t> International Affairs, Institut </a:t>
            </a:r>
            <a:r>
              <a:rPr lang="de-DE" sz="1200" dirty="0" err="1"/>
              <a:t>français</a:t>
            </a:r>
            <a:r>
              <a:rPr lang="de-DE" sz="1200" dirty="0"/>
              <a:t> des </a:t>
            </a:r>
            <a:r>
              <a:rPr lang="de-DE" sz="1200" dirty="0" err="1"/>
              <a:t>relations</a:t>
            </a:r>
            <a:r>
              <a:rPr lang="de-DE" sz="1200" dirty="0"/>
              <a:t> internationales, Stockholm International </a:t>
            </a:r>
            <a:r>
              <a:rPr lang="de-DE" sz="1200" dirty="0" err="1"/>
              <a:t>Peace</a:t>
            </a:r>
            <a:r>
              <a:rPr lang="de-DE" sz="1200" dirty="0"/>
              <a:t> Institute sowie von Mitgliedsinstituten des FIV - Fachinformationsverbund Internationale Beziehungen und Länderkunde.</a:t>
            </a:r>
          </a:p>
          <a:p>
            <a:pPr marL="0" indent="0">
              <a:buNone/>
            </a:pPr>
            <a:r>
              <a:rPr lang="de-DE" sz="1200" dirty="0"/>
              <a:t>Der Thesaurus wird regelmäßig </a:t>
            </a:r>
            <a:r>
              <a:rPr lang="de-DE" sz="1200" dirty="0" smtClean="0"/>
              <a:t>aktualisiert und seit Frühjahr 2021 in DANTE, </a:t>
            </a:r>
            <a:r>
              <a:rPr lang="de-DE" sz="1200" dirty="0"/>
              <a:t>der Datendrehscheibe für Normdaten und </a:t>
            </a:r>
            <a:r>
              <a:rPr lang="de-DE" sz="1200" dirty="0" smtClean="0"/>
              <a:t>Terminologien der VZG,  gepflegt.</a:t>
            </a:r>
            <a:endParaRPr lang="de-DE" sz="1200" dirty="0"/>
          </a:p>
          <a:p>
            <a:pPr marL="0" indent="0">
              <a:buSzPct val="130000"/>
              <a:buNone/>
            </a:pPr>
            <a:endParaRPr lang="de-DE" sz="1700"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15</a:t>
            </a:fld>
            <a:endParaRPr lang="de-DE" dirty="0"/>
          </a:p>
        </p:txBody>
      </p:sp>
    </p:spTree>
    <p:extLst>
      <p:ext uri="{BB962C8B-B14F-4D97-AF65-F5344CB8AC3E}">
        <p14:creationId xmlns:p14="http://schemas.microsoft.com/office/powerpoint/2010/main" val="25165385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1825625"/>
            <a:ext cx="10350260" cy="4351338"/>
          </a:xfrm>
        </p:spPr>
        <p:txBody>
          <a:bodyPr anchor="t">
            <a:normAutofit/>
          </a:bodyPr>
          <a:lstStyle/>
          <a:p>
            <a:pPr marL="0" indent="0">
              <a:spcBef>
                <a:spcPts val="0"/>
              </a:spcBef>
              <a:buSzPct val="130000"/>
              <a:buNone/>
            </a:pPr>
            <a:r>
              <a:rPr lang="de-DE" sz="2200" dirty="0" smtClean="0"/>
              <a:t>Zugänglich ist der Thesaurus über einen systematischen und einen alphabetischen Einstieg					</a:t>
            </a:r>
          </a:p>
          <a:p>
            <a:pPr marL="0" indent="0">
              <a:spcBef>
                <a:spcPts val="0"/>
              </a:spcBef>
              <a:buSzPct val="130000"/>
              <a:buNone/>
            </a:pPr>
            <a:r>
              <a:rPr lang="de-DE" sz="2200" b="1" dirty="0"/>
              <a:t>	</a:t>
            </a:r>
            <a:r>
              <a:rPr lang="de-DE" sz="2200" b="1" dirty="0" smtClean="0"/>
              <a:t>				</a:t>
            </a:r>
          </a:p>
          <a:p>
            <a:pPr marL="0" indent="0">
              <a:spcBef>
                <a:spcPts val="0"/>
              </a:spcBef>
              <a:buSzPct val="130000"/>
              <a:buNone/>
            </a:pPr>
            <a:r>
              <a:rPr lang="de-DE" sz="2200" b="1" dirty="0"/>
              <a:t>	</a:t>
            </a:r>
            <a:r>
              <a:rPr lang="de-DE" sz="2200" b="1" dirty="0" smtClean="0"/>
              <a:t>				</a:t>
            </a:r>
            <a:r>
              <a:rPr lang="de-DE" sz="1400" b="1" dirty="0" smtClean="0"/>
              <a:t>Alphabetischer </a:t>
            </a:r>
            <a:r>
              <a:rPr lang="de-DE" sz="1400" b="1" dirty="0"/>
              <a:t>Index</a:t>
            </a:r>
          </a:p>
          <a:p>
            <a:pPr marL="0" indent="0">
              <a:buSzPct val="130000"/>
              <a:buNone/>
            </a:pPr>
            <a:r>
              <a:rPr lang="de-DE" sz="2200" dirty="0" smtClean="0"/>
              <a:t>					</a:t>
            </a:r>
            <a:endParaRPr lang="de-DE" sz="2200" dirty="0"/>
          </a:p>
        </p:txBody>
      </p:sp>
      <p:sp>
        <p:nvSpPr>
          <p:cNvPr id="6" name="Foliennummernplatzhalter 5"/>
          <p:cNvSpPr>
            <a:spLocks noGrp="1"/>
          </p:cNvSpPr>
          <p:nvPr>
            <p:ph type="sldNum" sz="quarter" idx="12"/>
          </p:nvPr>
        </p:nvSpPr>
        <p:spPr/>
        <p:txBody>
          <a:bodyPr/>
          <a:lstStyle/>
          <a:p>
            <a:r>
              <a:rPr lang="de-DE" dirty="0"/>
              <a:t>Seite </a:t>
            </a:r>
            <a:fld id="{7859CB68-50BE-47D8-AB5E-CF01DA843DF5}" type="slidenum">
              <a:rPr lang="de-DE" smtClean="0"/>
              <a:t>16</a:t>
            </a:fld>
            <a:endParaRPr lang="de-DE" dirty="0"/>
          </a:p>
        </p:txBody>
      </p:sp>
      <p:sp>
        <p:nvSpPr>
          <p:cNvPr id="2" name="Titel 1"/>
          <p:cNvSpPr>
            <a:spLocks noGrp="1"/>
          </p:cNvSpPr>
          <p:nvPr>
            <p:ph type="title"/>
          </p:nvPr>
        </p:nvSpPr>
        <p:spPr/>
        <p:txBody>
          <a:bodyPr>
            <a:normAutofit/>
          </a:bodyPr>
          <a:lstStyle/>
          <a:p>
            <a:r>
              <a:rPr lang="de-DE" sz="2400" b="1" dirty="0"/>
              <a:t>Konzept zur Inhaltserschließung im FIV: Der Europäische Thesaurus</a:t>
            </a:r>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pic>
        <p:nvPicPr>
          <p:cNvPr id="5" name="Grafik 4"/>
          <p:cNvPicPr>
            <a:picLocks noChangeAspect="1"/>
          </p:cNvPicPr>
          <p:nvPr/>
        </p:nvPicPr>
        <p:blipFill>
          <a:blip r:embed="rId4"/>
          <a:stretch>
            <a:fillRect/>
          </a:stretch>
        </p:blipFill>
        <p:spPr>
          <a:xfrm>
            <a:off x="961681" y="2717321"/>
            <a:ext cx="3869112" cy="3243981"/>
          </a:xfrm>
          <a:prstGeom prst="rect">
            <a:avLst/>
          </a:prstGeom>
        </p:spPr>
      </p:pic>
      <p:pic>
        <p:nvPicPr>
          <p:cNvPr id="8" name="Grafik 7"/>
          <p:cNvPicPr>
            <a:picLocks noChangeAspect="1"/>
          </p:cNvPicPr>
          <p:nvPr/>
        </p:nvPicPr>
        <p:blipFill>
          <a:blip r:embed="rId5"/>
          <a:stretch>
            <a:fillRect/>
          </a:stretch>
        </p:blipFill>
        <p:spPr>
          <a:xfrm>
            <a:off x="5386298" y="3042129"/>
            <a:ext cx="4145891" cy="2832460"/>
          </a:xfrm>
          <a:prstGeom prst="rect">
            <a:avLst/>
          </a:prstGeom>
        </p:spPr>
      </p:pic>
    </p:spTree>
    <p:extLst>
      <p:ext uri="{BB962C8B-B14F-4D97-AF65-F5344CB8AC3E}">
        <p14:creationId xmlns:p14="http://schemas.microsoft.com/office/powerpoint/2010/main" val="5147333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400" b="1" dirty="0"/>
              <a:t>Konzept zur Inhaltserschließung im FIV: </a:t>
            </a:r>
            <a:r>
              <a:rPr lang="de-DE" sz="2400" b="1" dirty="0" smtClean="0"/>
              <a:t>das Vokabular</a:t>
            </a:r>
            <a:endParaRPr lang="de-DE" sz="2400" dirty="0"/>
          </a:p>
        </p:txBody>
      </p:sp>
      <p:pic>
        <p:nvPicPr>
          <p:cNvPr id="5" name="Inhaltsplatzhalter 4"/>
          <p:cNvPicPr>
            <a:picLocks noGrp="1" noChangeAspect="1"/>
          </p:cNvPicPr>
          <p:nvPr>
            <p:ph sz="half" idx="1"/>
          </p:nvPr>
        </p:nvPicPr>
        <p:blipFill>
          <a:blip r:embed="rId2"/>
          <a:stretch>
            <a:fillRect/>
          </a:stretch>
        </p:blipFill>
        <p:spPr>
          <a:xfrm>
            <a:off x="914400" y="2372943"/>
            <a:ext cx="5181600" cy="3872734"/>
          </a:xfrm>
          <a:prstGeom prst="rect">
            <a:avLst/>
          </a:prstGeom>
        </p:spPr>
      </p:pic>
      <p:sp>
        <p:nvSpPr>
          <p:cNvPr id="4" name="Inhaltsplatzhalter 3"/>
          <p:cNvSpPr>
            <a:spLocks noGrp="1"/>
          </p:cNvSpPr>
          <p:nvPr>
            <p:ph sz="half" idx="2"/>
          </p:nvPr>
        </p:nvSpPr>
        <p:spPr>
          <a:xfrm>
            <a:off x="6353354" y="2406440"/>
            <a:ext cx="5181600" cy="3839237"/>
          </a:xfrm>
        </p:spPr>
        <p:txBody>
          <a:bodyPr>
            <a:normAutofit/>
          </a:bodyPr>
          <a:lstStyle/>
          <a:p>
            <a:pPr marL="0" indent="0">
              <a:buNone/>
            </a:pPr>
            <a:r>
              <a:rPr lang="de-DE" sz="2000" dirty="0" smtClean="0"/>
              <a:t>Alphabetischer Teil</a:t>
            </a:r>
          </a:p>
          <a:p>
            <a:pPr marL="0" indent="0">
              <a:buNone/>
            </a:pPr>
            <a:r>
              <a:rPr lang="de-DE" sz="2000" dirty="0" smtClean="0"/>
              <a:t>Deskriptoren alphabetisch mit Angabe der Feldgruppen, denen sie zugeordnet sind, und ggf. Nichtdeskriptoren (Verweisungsformen)</a:t>
            </a:r>
          </a:p>
          <a:p>
            <a:pPr marL="357188" indent="-357188">
              <a:buSzPct val="80000"/>
              <a:buFont typeface="Wingdings" panose="05000000000000000000" pitchFamily="2" charset="2"/>
              <a:buChar char="è"/>
            </a:pPr>
            <a:r>
              <a:rPr lang="de-DE" sz="2000" dirty="0" smtClean="0"/>
              <a:t>mehrfache Zuordnung möglich</a:t>
            </a:r>
            <a:endParaRPr lang="de-DE" sz="2000" dirty="0"/>
          </a:p>
        </p:txBody>
      </p:sp>
      <p:sp>
        <p:nvSpPr>
          <p:cNvPr id="7" name="Foliennummernplatzhalter 6"/>
          <p:cNvSpPr>
            <a:spLocks noGrp="1"/>
          </p:cNvSpPr>
          <p:nvPr>
            <p:ph type="sldNum" sz="quarter" idx="12"/>
          </p:nvPr>
        </p:nvSpPr>
        <p:spPr/>
        <p:txBody>
          <a:bodyPr/>
          <a:lstStyle/>
          <a:p>
            <a:r>
              <a:rPr lang="de-DE" dirty="0"/>
              <a:t>Seite </a:t>
            </a:r>
            <a:fld id="{7859CB68-50BE-47D8-AB5E-CF01DA843DF5}" type="slidenum">
              <a:rPr lang="de-DE" smtClean="0"/>
              <a:t>17</a:t>
            </a:fld>
            <a:endParaRPr lang="de-DE" dirty="0"/>
          </a:p>
        </p:txBody>
      </p:sp>
    </p:spTree>
    <p:extLst>
      <p:ext uri="{BB962C8B-B14F-4D97-AF65-F5344CB8AC3E}">
        <p14:creationId xmlns:p14="http://schemas.microsoft.com/office/powerpoint/2010/main" val="32324321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400" b="1" dirty="0"/>
              <a:t>Konzept zur Inhaltserschließung im FIV: das Vokabular</a:t>
            </a:r>
            <a:r>
              <a:rPr lang="de-DE" sz="2800" dirty="0" smtClean="0"/>
              <a:t>					</a:t>
            </a:r>
            <a:endParaRPr lang="de-DE" sz="2800" dirty="0"/>
          </a:p>
        </p:txBody>
      </p:sp>
      <p:pic>
        <p:nvPicPr>
          <p:cNvPr id="5" name="Inhaltsplatzhalter 4"/>
          <p:cNvPicPr>
            <a:picLocks noGrp="1" noChangeAspect="1"/>
          </p:cNvPicPr>
          <p:nvPr>
            <p:ph sz="half" idx="1"/>
          </p:nvPr>
        </p:nvPicPr>
        <p:blipFill>
          <a:blip r:embed="rId2"/>
          <a:stretch>
            <a:fillRect/>
          </a:stretch>
        </p:blipFill>
        <p:spPr>
          <a:xfrm>
            <a:off x="707114" y="2380890"/>
            <a:ext cx="5181600" cy="3897912"/>
          </a:xfrm>
          <a:prstGeom prst="rect">
            <a:avLst/>
          </a:prstGeom>
        </p:spPr>
      </p:pic>
      <p:sp>
        <p:nvSpPr>
          <p:cNvPr id="4" name="Inhaltsplatzhalter 3"/>
          <p:cNvSpPr>
            <a:spLocks noGrp="1"/>
          </p:cNvSpPr>
          <p:nvPr>
            <p:ph sz="half" idx="2"/>
          </p:nvPr>
        </p:nvSpPr>
        <p:spPr>
          <a:xfrm>
            <a:off x="6172200" y="2551591"/>
            <a:ext cx="5181600" cy="3727211"/>
          </a:xfrm>
        </p:spPr>
        <p:txBody>
          <a:bodyPr>
            <a:normAutofit/>
          </a:bodyPr>
          <a:lstStyle/>
          <a:p>
            <a:r>
              <a:rPr lang="de-DE" sz="2400" dirty="0" smtClean="0"/>
              <a:t>Systematischer Teil</a:t>
            </a:r>
          </a:p>
          <a:p>
            <a:pPr marL="0" indent="0">
              <a:buNone/>
            </a:pPr>
            <a:r>
              <a:rPr lang="de-DE" sz="2000" dirty="0" smtClean="0"/>
              <a:t>Sachsystematische Feldgruppen A-Z mit unterschiedlich vielen Unter-Feldgruppen</a:t>
            </a:r>
            <a:endParaRPr lang="de-DE" sz="2000" dirty="0"/>
          </a:p>
        </p:txBody>
      </p:sp>
      <p:sp>
        <p:nvSpPr>
          <p:cNvPr id="6" name="Foliennummernplatzhalter 5"/>
          <p:cNvSpPr>
            <a:spLocks noGrp="1"/>
          </p:cNvSpPr>
          <p:nvPr>
            <p:ph type="sldNum" sz="quarter" idx="12"/>
          </p:nvPr>
        </p:nvSpPr>
        <p:spPr/>
        <p:txBody>
          <a:bodyPr/>
          <a:lstStyle/>
          <a:p>
            <a:r>
              <a:rPr lang="de-DE" dirty="0"/>
              <a:t>Seite </a:t>
            </a:r>
            <a:fld id="{7859CB68-50BE-47D8-AB5E-CF01DA843DF5}" type="slidenum">
              <a:rPr lang="de-DE" smtClean="0"/>
              <a:t>18</a:t>
            </a:fld>
            <a:endParaRPr lang="de-DE" dirty="0"/>
          </a:p>
        </p:txBody>
      </p:sp>
    </p:spTree>
    <p:extLst>
      <p:ext uri="{BB962C8B-B14F-4D97-AF65-F5344CB8AC3E}">
        <p14:creationId xmlns:p14="http://schemas.microsoft.com/office/powerpoint/2010/main" val="15765676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Konzept zur Inhaltserschließung im FIV: das Vokabular</a:t>
            </a:r>
            <a:endParaRPr lang="de-DE" sz="2400" b="1" dirty="0"/>
          </a:p>
        </p:txBody>
      </p:sp>
      <p:sp>
        <p:nvSpPr>
          <p:cNvPr id="3" name="Inhaltsplatzhalter 2"/>
          <p:cNvSpPr>
            <a:spLocks noGrp="1"/>
          </p:cNvSpPr>
          <p:nvPr>
            <p:ph idx="1"/>
          </p:nvPr>
        </p:nvSpPr>
        <p:spPr>
          <a:xfrm>
            <a:off x="838200" y="1690688"/>
            <a:ext cx="10515600" cy="4486275"/>
          </a:xfrm>
        </p:spPr>
        <p:txBody>
          <a:bodyPr anchor="ctr">
            <a:normAutofit/>
          </a:bodyPr>
          <a:lstStyle/>
          <a:p>
            <a:pPr marL="0" indent="0">
              <a:spcBef>
                <a:spcPts val="600"/>
              </a:spcBef>
              <a:buNone/>
            </a:pPr>
            <a:r>
              <a:rPr lang="de-DE" sz="2000" u="sng" dirty="0" smtClean="0"/>
              <a:t>GND</a:t>
            </a:r>
            <a:endParaRPr lang="de-DE" sz="2000" dirty="0"/>
          </a:p>
          <a:p>
            <a:pPr marL="0" indent="0">
              <a:buNone/>
            </a:pPr>
            <a:r>
              <a:rPr lang="de-DE" sz="2000" dirty="0" smtClean="0"/>
              <a:t>Seit dem 1. Juli 2017 erfasst der FIV im SWB bzw. k10plus. Folglich musste für die Formalerfassung mit GND-Begriffen verknüpft werden. </a:t>
            </a:r>
          </a:p>
          <a:p>
            <a:pPr marL="0" indent="0">
              <a:buNone/>
            </a:pPr>
            <a:r>
              <a:rPr lang="de-DE" sz="2000" dirty="0" smtClean="0"/>
              <a:t>Damit, wie seit je her im FIV, nicht mit divergierenden Vokabularen gearbeitet wird, werden seit dem 1. Mai 2021 nun auch die Begriffe, die keine Sachbegriffe des Thesaurus sind, aus der GND verwendet. Es gilt:</a:t>
            </a:r>
          </a:p>
          <a:p>
            <a:pPr marL="0" indent="0">
              <a:buNone/>
            </a:pPr>
            <a:r>
              <a:rPr lang="de-DE" sz="2000" b="1" dirty="0" smtClean="0">
                <a:solidFill>
                  <a:srgbClr val="FF0000"/>
                </a:solidFill>
              </a:rPr>
              <a:t>Wird </a:t>
            </a:r>
            <a:r>
              <a:rPr lang="de-DE" sz="2000" b="1" dirty="0">
                <a:solidFill>
                  <a:srgbClr val="FF0000"/>
                </a:solidFill>
              </a:rPr>
              <a:t>ein für die Indexierung benötigter Deskriptor nicht im Thesaurus gefunden, so muss der Begriff aus der GND verwendet werden</a:t>
            </a:r>
            <a:r>
              <a:rPr lang="de-DE" sz="2000" dirty="0" smtClean="0">
                <a:solidFill>
                  <a:srgbClr val="FF0000"/>
                </a:solidFill>
              </a:rPr>
              <a:t>.</a:t>
            </a:r>
          </a:p>
          <a:p>
            <a:pPr marL="0" indent="0">
              <a:buNone/>
            </a:pPr>
            <a:endParaRPr lang="de-DE" sz="1200" dirty="0" smtClean="0"/>
          </a:p>
          <a:p>
            <a:pPr marL="0" indent="0">
              <a:buSzPct val="130000"/>
              <a:buNone/>
            </a:pPr>
            <a:endParaRPr lang="de-DE" sz="1700"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19</a:t>
            </a:fld>
            <a:endParaRPr lang="de-DE" dirty="0"/>
          </a:p>
        </p:txBody>
      </p:sp>
    </p:spTree>
    <p:extLst>
      <p:ext uri="{BB962C8B-B14F-4D97-AF65-F5344CB8AC3E}">
        <p14:creationId xmlns:p14="http://schemas.microsoft.com/office/powerpoint/2010/main" val="18300803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Was ist der FIV …</a:t>
            </a:r>
            <a:endParaRPr lang="de-DE" sz="2400" b="1" dirty="0"/>
          </a:p>
        </p:txBody>
      </p:sp>
      <p:sp>
        <p:nvSpPr>
          <p:cNvPr id="3" name="Inhaltsplatzhalter 2"/>
          <p:cNvSpPr>
            <a:spLocks noGrp="1"/>
          </p:cNvSpPr>
          <p:nvPr>
            <p:ph idx="1"/>
          </p:nvPr>
        </p:nvSpPr>
        <p:spPr>
          <a:xfrm>
            <a:off x="838200" y="1584434"/>
            <a:ext cx="10515600" cy="4592529"/>
          </a:xfrm>
        </p:spPr>
        <p:txBody>
          <a:bodyPr>
            <a:normAutofit fontScale="92500" lnSpcReduction="20000"/>
          </a:bodyPr>
          <a:lstStyle/>
          <a:p>
            <a:pPr>
              <a:lnSpc>
                <a:spcPct val="110000"/>
              </a:lnSpc>
              <a:spcBef>
                <a:spcPts val="600"/>
              </a:spcBef>
              <a:spcAft>
                <a:spcPts val="600"/>
              </a:spcAft>
              <a:buSzPct val="130000"/>
            </a:pPr>
            <a:r>
              <a:rPr lang="de-DE" sz="2000" dirty="0" smtClean="0"/>
              <a:t>Der Fachinformationsverbund Internationale Beziehungen und Länderkunde (FIV) ist ein </a:t>
            </a:r>
            <a:br>
              <a:rPr lang="de-DE" sz="2000" dirty="0" smtClean="0"/>
            </a:br>
            <a:r>
              <a:rPr lang="de-DE" sz="2000" dirty="0" smtClean="0"/>
              <a:t>nicht rechtsfähiger Zusammenschluss von derzeit 10 Bibliotheken/Informationszentren aus Einrichtungen, die im weitesten Sinne auf dem Gebiet der Internationalen Beziehungen und Länderkunde arbeiten. In dieser Form besteht er seit 1990  ̶  die Zusammenarbeit mit einzelnen Mitgliedsbibliotheken reicht in die 1970er Jahre zurück</a:t>
            </a:r>
          </a:p>
          <a:p>
            <a:pPr>
              <a:spcBef>
                <a:spcPts val="600"/>
              </a:spcBef>
              <a:spcAft>
                <a:spcPts val="600"/>
              </a:spcAft>
              <a:buSzPct val="130000"/>
            </a:pPr>
            <a:r>
              <a:rPr lang="de-DE" sz="2000" dirty="0" smtClean="0"/>
              <a:t>Mitglieder sind</a:t>
            </a:r>
          </a:p>
          <a:p>
            <a:pPr lvl="1">
              <a:buSzPct val="130000"/>
              <a:tabLst>
                <a:tab pos="1619250" algn="l"/>
              </a:tabLst>
            </a:pPr>
            <a:r>
              <a:rPr lang="de-DE" sz="2000" dirty="0" smtClean="0"/>
              <a:t>BICC	Bonn International </a:t>
            </a:r>
            <a:r>
              <a:rPr lang="de-DE" sz="2000" dirty="0" err="1" smtClean="0"/>
              <a:t>Centre</a:t>
            </a:r>
            <a:r>
              <a:rPr lang="de-DE" sz="2000" dirty="0" smtClean="0"/>
              <a:t> </a:t>
            </a:r>
            <a:r>
              <a:rPr lang="de-DE" sz="2000" dirty="0" err="1" smtClean="0"/>
              <a:t>for</a:t>
            </a:r>
            <a:r>
              <a:rPr lang="de-DE" sz="2000" dirty="0" smtClean="0"/>
              <a:t> </a:t>
            </a:r>
            <a:r>
              <a:rPr lang="de-DE" sz="2000" dirty="0" err="1" smtClean="0"/>
              <a:t>Conflict</a:t>
            </a:r>
            <a:r>
              <a:rPr lang="de-DE" sz="2000" dirty="0" smtClean="0"/>
              <a:t> Studies		</a:t>
            </a:r>
          </a:p>
          <a:p>
            <a:pPr lvl="1">
              <a:buSzPct val="130000"/>
              <a:tabLst>
                <a:tab pos="1620000" algn="l"/>
              </a:tabLst>
            </a:pPr>
            <a:r>
              <a:rPr lang="de-DE" sz="2000" dirty="0" err="1" smtClean="0"/>
              <a:t>dfi</a:t>
            </a:r>
            <a:r>
              <a:rPr lang="de-DE" sz="2000" dirty="0" smtClean="0"/>
              <a:t>	Deutsch-Französisches Institut, Ludwigsburg</a:t>
            </a:r>
          </a:p>
          <a:p>
            <a:pPr lvl="1">
              <a:buSzPct val="130000"/>
              <a:tabLst>
                <a:tab pos="1620000" algn="l"/>
              </a:tabLst>
            </a:pPr>
            <a:r>
              <a:rPr lang="de-DE" sz="2000" dirty="0" smtClean="0"/>
              <a:t>DGAP	Deutsche Gesellschaft für Auswärtige Politik, Berlin</a:t>
            </a:r>
          </a:p>
          <a:p>
            <a:pPr lvl="1">
              <a:buSzPct val="130000"/>
              <a:tabLst>
                <a:tab pos="1620000" algn="l"/>
              </a:tabLst>
            </a:pPr>
            <a:r>
              <a:rPr lang="de-DE" sz="2000" dirty="0" smtClean="0"/>
              <a:t>DIE	Deutsches Institut für Entwicklungspolitik, Bonn</a:t>
            </a:r>
          </a:p>
          <a:p>
            <a:pPr lvl="1">
              <a:buSzPct val="130000"/>
              <a:tabLst>
                <a:tab pos="1620000" algn="l"/>
              </a:tabLst>
            </a:pPr>
            <a:r>
              <a:rPr lang="de-DE" sz="2000" dirty="0" smtClean="0"/>
              <a:t>GIGA	German Institute </a:t>
            </a:r>
            <a:r>
              <a:rPr lang="de-DE" sz="2000" dirty="0" err="1" smtClean="0"/>
              <a:t>for</a:t>
            </a:r>
            <a:r>
              <a:rPr lang="de-DE" sz="2000" dirty="0" smtClean="0"/>
              <a:t> Global and Area Studies, Hamburg</a:t>
            </a:r>
          </a:p>
          <a:p>
            <a:pPr lvl="1">
              <a:buSzPct val="130000"/>
              <a:tabLst>
                <a:tab pos="1620000" algn="l"/>
              </a:tabLst>
            </a:pPr>
            <a:r>
              <a:rPr lang="de-DE" sz="2000" dirty="0" smtClean="0"/>
              <a:t>HSFK	Hessische Stiftung Friedens- und Konfliktforschung, Frankfurt am Main</a:t>
            </a:r>
          </a:p>
          <a:p>
            <a:pPr lvl="1">
              <a:buSzPct val="130000"/>
              <a:tabLst>
                <a:tab pos="1620000" algn="l"/>
              </a:tabLst>
            </a:pPr>
            <a:r>
              <a:rPr lang="de-DE" sz="2000" dirty="0" err="1" smtClean="0"/>
              <a:t>ifa</a:t>
            </a:r>
            <a:r>
              <a:rPr lang="de-DE" sz="2000" dirty="0" smtClean="0"/>
              <a:t>	Institut für Auslandsbeziehungen, Stuttgart</a:t>
            </a:r>
          </a:p>
          <a:p>
            <a:pPr lvl="1">
              <a:buSzPct val="130000"/>
              <a:tabLst>
                <a:tab pos="1620000" algn="l"/>
              </a:tabLst>
            </a:pPr>
            <a:r>
              <a:rPr lang="de-DE" sz="2000" dirty="0" smtClean="0"/>
              <a:t>IFSH	Institut für Friedensforschung und Sicherheitspolitik an der Universität Hamburg </a:t>
            </a:r>
          </a:p>
          <a:p>
            <a:pPr lvl="1">
              <a:buSzPct val="130000"/>
              <a:tabLst>
                <a:tab pos="1620000" algn="l"/>
              </a:tabLst>
            </a:pPr>
            <a:r>
              <a:rPr lang="de-DE" sz="2000" dirty="0" smtClean="0"/>
              <a:t>IOS	Leibniz-Institut für Ost- und Südosteuropaforschung, Regensburg</a:t>
            </a:r>
          </a:p>
          <a:p>
            <a:pPr lvl="1">
              <a:buSzPct val="130000"/>
              <a:tabLst>
                <a:tab pos="1620000" algn="l"/>
              </a:tabLst>
            </a:pPr>
            <a:r>
              <a:rPr lang="de-DE" sz="2000" dirty="0" smtClean="0"/>
              <a:t>SWP	Stiftung Wissenschaft und Politik, Berlin</a:t>
            </a:r>
          </a:p>
          <a:p>
            <a:pPr lvl="1"/>
            <a:endParaRPr lang="de-DE" sz="2000" dirty="0"/>
          </a:p>
          <a:p>
            <a:pPr lvl="1"/>
            <a:endParaRPr lang="de-DE" sz="2000" dirty="0" smtClean="0"/>
          </a:p>
          <a:p>
            <a:pPr lvl="1"/>
            <a:endParaRPr lang="de-DE" sz="2000" dirty="0"/>
          </a:p>
          <a:p>
            <a:pPr lvl="1"/>
            <a:endParaRPr lang="de-DE" sz="2000" dirty="0" smtClean="0"/>
          </a:p>
          <a:p>
            <a:pPr lvl="1"/>
            <a:endParaRPr lang="de-DE" sz="2000" dirty="0"/>
          </a:p>
          <a:p>
            <a:pPr lvl="1"/>
            <a:endParaRPr lang="de-DE" sz="2000" dirty="0" smtClean="0"/>
          </a:p>
          <a:p>
            <a:pPr lvl="1"/>
            <a:endParaRPr lang="de-DE" sz="2000" dirty="0"/>
          </a:p>
          <a:p>
            <a:pPr marL="457200" lvl="1" indent="0">
              <a:buNone/>
            </a:pPr>
            <a:endParaRPr lang="de-DE" sz="2000" dirty="0"/>
          </a:p>
          <a:p>
            <a:pPr lvl="1"/>
            <a:endParaRPr lang="de-DE" sz="2000" dirty="0" smtClean="0"/>
          </a:p>
          <a:p>
            <a:pPr lvl="1"/>
            <a:endParaRPr lang="de-DE" sz="2000" dirty="0"/>
          </a:p>
          <a:p>
            <a:pPr lvl="1"/>
            <a:endParaRPr lang="de-DE" sz="200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smtClean="0"/>
              <a:t>Seite </a:t>
            </a:r>
            <a:fld id="{7859CB68-50BE-47D8-AB5E-CF01DA843DF5}" type="slidenum">
              <a:rPr lang="de-DE" smtClean="0"/>
              <a:t>2</a:t>
            </a:fld>
            <a:endParaRPr lang="de-DE" dirty="0"/>
          </a:p>
        </p:txBody>
      </p:sp>
    </p:spTree>
    <p:extLst>
      <p:ext uri="{BB962C8B-B14F-4D97-AF65-F5344CB8AC3E}">
        <p14:creationId xmlns:p14="http://schemas.microsoft.com/office/powerpoint/2010/main" val="21561194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Konzept zur Inhaltserschließung im FIV: das Vokabular</a:t>
            </a:r>
            <a:endParaRPr lang="de-DE" sz="2400" b="1" dirty="0"/>
          </a:p>
        </p:txBody>
      </p:sp>
      <p:sp>
        <p:nvSpPr>
          <p:cNvPr id="3" name="Inhaltsplatzhalter 2"/>
          <p:cNvSpPr>
            <a:spLocks noGrp="1"/>
          </p:cNvSpPr>
          <p:nvPr>
            <p:ph idx="1"/>
          </p:nvPr>
        </p:nvSpPr>
        <p:spPr>
          <a:xfrm>
            <a:off x="838200" y="1690688"/>
            <a:ext cx="10515600" cy="4486275"/>
          </a:xfrm>
        </p:spPr>
        <p:txBody>
          <a:bodyPr anchor="ctr">
            <a:normAutofit/>
          </a:bodyPr>
          <a:lstStyle/>
          <a:p>
            <a:pPr marL="0" indent="0">
              <a:buNone/>
            </a:pPr>
            <a:r>
              <a:rPr lang="de-DE" sz="2000" u="sng" dirty="0"/>
              <a:t>Ehemaliges FIV-Normvokabular</a:t>
            </a:r>
          </a:p>
          <a:p>
            <a:pPr marL="0" indent="0">
              <a:buNone/>
            </a:pPr>
            <a:r>
              <a:rPr lang="de-DE" sz="2000" dirty="0"/>
              <a:t>Begriffe, die nicht Bestandteil des Thesaurus waren, aber dennoch für Formal- und Sacherschließung benötigt wurde, wurden nach einem eigenen Regelwerk angelegt und Normdateien abgelegt</a:t>
            </a:r>
            <a:r>
              <a:rPr lang="de-DE" sz="2000" dirty="0" smtClean="0"/>
              <a:t>.</a:t>
            </a:r>
          </a:p>
          <a:p>
            <a:pPr marL="457200" lvl="1" indent="0">
              <a:spcBef>
                <a:spcPts val="600"/>
              </a:spcBef>
              <a:buNone/>
            </a:pPr>
            <a:r>
              <a:rPr lang="de-DE" sz="2000" dirty="0" smtClean="0"/>
              <a:t>Personen				Körperschaften </a:t>
            </a:r>
            <a:r>
              <a:rPr lang="de-DE" sz="2000" dirty="0"/>
              <a:t>/ Veranstaltungen / Projekte</a:t>
            </a:r>
          </a:p>
          <a:p>
            <a:pPr marL="457200" lvl="1" indent="0">
              <a:spcBef>
                <a:spcPts val="600"/>
              </a:spcBef>
              <a:buNone/>
            </a:pPr>
            <a:r>
              <a:rPr lang="de-DE" sz="2000" dirty="0" smtClean="0"/>
              <a:t>Ereignisse				Int</a:t>
            </a:r>
            <a:r>
              <a:rPr lang="de-DE" sz="2000" dirty="0"/>
              <a:t>. Abkommen</a:t>
            </a:r>
          </a:p>
          <a:p>
            <a:pPr marL="457200" lvl="1" indent="0">
              <a:spcBef>
                <a:spcPts val="600"/>
              </a:spcBef>
              <a:buNone/>
            </a:pPr>
            <a:r>
              <a:rPr lang="de-DE" sz="2000" dirty="0"/>
              <a:t>Gesetze / Regeln / </a:t>
            </a:r>
            <a:r>
              <a:rPr lang="de-DE" sz="2000" dirty="0" smtClean="0"/>
              <a:t>Normen		Geographica </a:t>
            </a:r>
            <a:r>
              <a:rPr lang="de-DE" sz="2000" dirty="0"/>
              <a:t>unterhalb der Staatenebene</a:t>
            </a:r>
          </a:p>
          <a:p>
            <a:pPr marL="457200" lvl="1" indent="0">
              <a:spcBef>
                <a:spcPts val="600"/>
              </a:spcBef>
              <a:buNone/>
            </a:pPr>
            <a:r>
              <a:rPr lang="de-DE" sz="2000" dirty="0"/>
              <a:t>Eigennamenähnliche </a:t>
            </a:r>
            <a:r>
              <a:rPr lang="de-DE" sz="2000" dirty="0" smtClean="0"/>
              <a:t>Begriffe		Freie </a:t>
            </a:r>
            <a:r>
              <a:rPr lang="de-DE" sz="2000" dirty="0"/>
              <a:t>Sachbegriffe</a:t>
            </a:r>
          </a:p>
          <a:p>
            <a:pPr marL="0" indent="0">
              <a:buNone/>
            </a:pPr>
            <a:r>
              <a:rPr lang="de-DE" sz="2000" b="1" dirty="0" smtClean="0">
                <a:solidFill>
                  <a:srgbClr val="FF0000"/>
                </a:solidFill>
              </a:rPr>
              <a:t>Begriffe </a:t>
            </a:r>
            <a:r>
              <a:rPr lang="de-DE" sz="2000" b="1" dirty="0">
                <a:solidFill>
                  <a:srgbClr val="FF0000"/>
                </a:solidFill>
              </a:rPr>
              <a:t>aus dem FIV-Normvokabular sind seit dem 1. Mai 2021 nur noch als sog. Freies </a:t>
            </a:r>
            <a:r>
              <a:rPr lang="de-DE" sz="2000" b="1" dirty="0" smtClean="0">
                <a:solidFill>
                  <a:srgbClr val="FF0000"/>
                </a:solidFill>
              </a:rPr>
              <a:t>Schlagwort (im Feld 5520) zu verwenden, </a:t>
            </a:r>
            <a:r>
              <a:rPr lang="de-DE" sz="2000" b="1" dirty="0">
                <a:solidFill>
                  <a:srgbClr val="FF0000"/>
                </a:solidFill>
              </a:rPr>
              <a:t>wenn es keine Entsprechung in der GND </a:t>
            </a:r>
            <a:r>
              <a:rPr lang="de-DE" sz="2000" b="1" dirty="0" smtClean="0">
                <a:solidFill>
                  <a:srgbClr val="FF0000"/>
                </a:solidFill>
              </a:rPr>
              <a:t>gibt</a:t>
            </a:r>
            <a:r>
              <a:rPr lang="de-DE" sz="2000" dirty="0" smtClean="0">
                <a:solidFill>
                  <a:srgbClr val="FF0000"/>
                </a:solidFill>
              </a:rPr>
              <a:t>.</a:t>
            </a:r>
            <a:endParaRPr lang="de-DE" sz="2000" dirty="0">
              <a:solidFill>
                <a:srgbClr val="FF0000"/>
              </a:solidFill>
            </a:endParaRPr>
          </a:p>
          <a:p>
            <a:pPr marL="0" indent="0">
              <a:buNone/>
            </a:pPr>
            <a:endParaRPr lang="de-DE" sz="2000" dirty="0" smtClean="0"/>
          </a:p>
          <a:p>
            <a:pPr marL="0" indent="0">
              <a:buSzPct val="130000"/>
              <a:buNone/>
            </a:pPr>
            <a:endParaRPr lang="de-DE" sz="1700"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20</a:t>
            </a:fld>
            <a:endParaRPr lang="de-DE" dirty="0"/>
          </a:p>
        </p:txBody>
      </p:sp>
    </p:spTree>
    <p:extLst>
      <p:ext uri="{BB962C8B-B14F-4D97-AF65-F5344CB8AC3E}">
        <p14:creationId xmlns:p14="http://schemas.microsoft.com/office/powerpoint/2010/main" val="25594794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82965" y="2187574"/>
            <a:ext cx="5801783" cy="4351338"/>
          </a:xfrm>
        </p:spPr>
      </p:pic>
      <p:sp>
        <p:nvSpPr>
          <p:cNvPr id="3" name="Foliennummernplatzhalter 2"/>
          <p:cNvSpPr>
            <a:spLocks noGrp="1"/>
          </p:cNvSpPr>
          <p:nvPr>
            <p:ph type="sldNum" sz="quarter" idx="12"/>
          </p:nvPr>
        </p:nvSpPr>
        <p:spPr/>
        <p:txBody>
          <a:bodyPr/>
          <a:lstStyle/>
          <a:p>
            <a:r>
              <a:rPr lang="de-DE" smtClean="0"/>
              <a:t>Seite </a:t>
            </a:r>
            <a:fld id="{7859CB68-50BE-47D8-AB5E-CF01DA843DF5}" type="slidenum">
              <a:rPr lang="de-DE" smtClean="0"/>
              <a:pPr/>
              <a:t>21</a:t>
            </a:fld>
            <a:endParaRPr lang="de-DE" dirty="0"/>
          </a:p>
        </p:txBody>
      </p:sp>
      <p:sp>
        <p:nvSpPr>
          <p:cNvPr id="4" name="Titel 3"/>
          <p:cNvSpPr>
            <a:spLocks noGrp="1"/>
          </p:cNvSpPr>
          <p:nvPr>
            <p:ph type="title"/>
          </p:nvPr>
        </p:nvSpPr>
        <p:spPr/>
        <p:txBody>
          <a:bodyPr>
            <a:normAutofit/>
          </a:bodyPr>
          <a:lstStyle/>
          <a:p>
            <a:r>
              <a:rPr lang="de-DE" sz="2400" b="1" dirty="0"/>
              <a:t>Konzept zur Inhaltserschließung im FIV: das </a:t>
            </a:r>
            <a:r>
              <a:rPr lang="de-DE" sz="2400" b="1" dirty="0" smtClean="0"/>
              <a:t>Vokabular bis Mai 2021</a:t>
            </a:r>
            <a:endParaRPr lang="de-DE" sz="2400" b="1" dirty="0"/>
          </a:p>
        </p:txBody>
      </p:sp>
    </p:spTree>
    <p:extLst>
      <p:ext uri="{BB962C8B-B14F-4D97-AF65-F5344CB8AC3E}">
        <p14:creationId xmlns:p14="http://schemas.microsoft.com/office/powerpoint/2010/main" val="3496991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53124"/>
          </a:xfrm>
        </p:spPr>
        <p:txBody>
          <a:bodyPr>
            <a:normAutofit/>
          </a:bodyPr>
          <a:lstStyle/>
          <a:p>
            <a:r>
              <a:rPr lang="de-DE" sz="2400" b="1" dirty="0"/>
              <a:t>Konzept zur Inhaltserschließung im </a:t>
            </a:r>
            <a:r>
              <a:rPr lang="de-DE" sz="2400" b="1" dirty="0" smtClean="0"/>
              <a:t>FIV: seit IE im K10plus via DA 3</a:t>
            </a:r>
            <a:endParaRPr lang="de-DE" sz="2400" dirty="0"/>
          </a:p>
        </p:txBody>
      </p:sp>
      <p:pic>
        <p:nvPicPr>
          <p:cNvPr id="5" name="Inhaltsplatzhalter 4"/>
          <p:cNvPicPr>
            <a:picLocks noGrp="1" noChangeAspect="1"/>
          </p:cNvPicPr>
          <p:nvPr>
            <p:ph idx="1"/>
          </p:nvPr>
        </p:nvPicPr>
        <p:blipFill>
          <a:blip r:embed="rId2"/>
          <a:stretch>
            <a:fillRect/>
          </a:stretch>
        </p:blipFill>
        <p:spPr>
          <a:xfrm>
            <a:off x="1695086" y="1276709"/>
            <a:ext cx="7724959" cy="5079641"/>
          </a:xfrm>
          <a:prstGeom prst="rect">
            <a:avLst/>
          </a:prstGeom>
        </p:spPr>
      </p:pic>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22</a:t>
            </a:fld>
            <a:endParaRPr lang="de-DE" dirty="0"/>
          </a:p>
        </p:txBody>
      </p:sp>
    </p:spTree>
    <p:extLst>
      <p:ext uri="{BB962C8B-B14F-4D97-AF65-F5344CB8AC3E}">
        <p14:creationId xmlns:p14="http://schemas.microsoft.com/office/powerpoint/2010/main" val="10422987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Die WAO in Zahlen	</a:t>
            </a:r>
            <a:endParaRPr lang="de-DE" sz="2400" b="1" dirty="0"/>
          </a:p>
        </p:txBody>
      </p:sp>
      <p:sp>
        <p:nvSpPr>
          <p:cNvPr id="3" name="Inhaltsplatzhalter 2"/>
          <p:cNvSpPr>
            <a:spLocks noGrp="1"/>
          </p:cNvSpPr>
          <p:nvPr>
            <p:ph idx="1"/>
          </p:nvPr>
        </p:nvSpPr>
        <p:spPr>
          <a:xfrm>
            <a:off x="838200" y="1935353"/>
            <a:ext cx="10515600" cy="4351338"/>
          </a:xfrm>
        </p:spPr>
        <p:txBody>
          <a:bodyPr anchor="t">
            <a:normAutofit/>
          </a:bodyPr>
          <a:lstStyle/>
          <a:p>
            <a:pPr marL="0" lvl="4" indent="0">
              <a:spcBef>
                <a:spcPts val="600"/>
              </a:spcBef>
              <a:spcAft>
                <a:spcPts val="600"/>
              </a:spcAft>
              <a:buNone/>
            </a:pPr>
            <a:r>
              <a:rPr lang="de-DE" sz="2000" dirty="0" smtClean="0"/>
              <a:t>Die WAO umfasst	 Stand 7./8. November 2021 </a:t>
            </a:r>
          </a:p>
          <a:p>
            <a:pPr marL="0" lvl="4" indent="0">
              <a:spcBef>
                <a:spcPts val="600"/>
              </a:spcBef>
              <a:spcAft>
                <a:spcPts val="600"/>
              </a:spcAft>
              <a:buNone/>
            </a:pPr>
            <a:r>
              <a:rPr lang="de-DE" sz="2000" dirty="0"/>
              <a:t>	</a:t>
            </a:r>
            <a:r>
              <a:rPr lang="de-DE" sz="2000" dirty="0" smtClean="0"/>
              <a:t>1.000.742	Titeldatensätze</a:t>
            </a:r>
          </a:p>
          <a:p>
            <a:pPr marL="0" lvl="4" indent="0">
              <a:spcBef>
                <a:spcPts val="600"/>
              </a:spcBef>
              <a:spcAft>
                <a:spcPts val="600"/>
              </a:spcAft>
              <a:buNone/>
            </a:pPr>
            <a:r>
              <a:rPr lang="de-DE" sz="2000" dirty="0" smtClean="0"/>
              <a:t>Davon</a:t>
            </a:r>
          </a:p>
          <a:p>
            <a:pPr marL="0" lvl="4" indent="0">
              <a:spcBef>
                <a:spcPts val="600"/>
              </a:spcBef>
              <a:spcAft>
                <a:spcPts val="600"/>
              </a:spcAft>
              <a:buNone/>
            </a:pPr>
            <a:r>
              <a:rPr lang="de-DE" sz="2000" dirty="0"/>
              <a:t>	</a:t>
            </a:r>
            <a:r>
              <a:rPr lang="de-DE" sz="2000" dirty="0" smtClean="0"/>
              <a:t>375674		monographische Publikationen </a:t>
            </a:r>
            <a:br>
              <a:rPr lang="de-DE" sz="2000" dirty="0" smtClean="0"/>
            </a:br>
            <a:r>
              <a:rPr lang="de-DE" sz="2000" dirty="0" smtClean="0"/>
              <a:t>			(Kaufliteratur und elektronisch vorliegende Graue Literatur)</a:t>
            </a:r>
            <a:r>
              <a:rPr lang="de-DE" sz="1000" dirty="0" smtClean="0"/>
              <a:t>	</a:t>
            </a:r>
          </a:p>
          <a:p>
            <a:pPr marL="0" lvl="4" indent="0">
              <a:spcBef>
                <a:spcPts val="600"/>
              </a:spcBef>
              <a:spcAft>
                <a:spcPts val="600"/>
              </a:spcAft>
              <a:buNone/>
            </a:pPr>
            <a:r>
              <a:rPr lang="de-DE" sz="1000" dirty="0"/>
              <a:t>	</a:t>
            </a:r>
            <a:r>
              <a:rPr lang="de-DE" sz="2000" dirty="0" smtClean="0"/>
              <a:t>635961</a:t>
            </a:r>
            <a:r>
              <a:rPr lang="de-DE" sz="1000" dirty="0" smtClean="0"/>
              <a:t>		</a:t>
            </a:r>
            <a:r>
              <a:rPr lang="de-DE" sz="2000" dirty="0" smtClean="0"/>
              <a:t>Zeitschriften- und Buchaufsätze</a:t>
            </a:r>
          </a:p>
          <a:p>
            <a:pPr marL="0" lvl="4" indent="0">
              <a:spcBef>
                <a:spcPts val="600"/>
              </a:spcBef>
              <a:spcAft>
                <a:spcPts val="600"/>
              </a:spcAft>
              <a:buNone/>
            </a:pPr>
            <a:r>
              <a:rPr lang="de-DE" sz="2000" dirty="0"/>
              <a:t>	</a:t>
            </a:r>
            <a:r>
              <a:rPr lang="de-DE" sz="2000" dirty="0" smtClean="0"/>
              <a:t>  17354		Zeitschriften-Datensätze</a:t>
            </a:r>
          </a:p>
          <a:p>
            <a:pPr marL="0" lvl="4" indent="0">
              <a:spcBef>
                <a:spcPts val="600"/>
              </a:spcBef>
              <a:spcAft>
                <a:spcPts val="600"/>
              </a:spcAft>
              <a:buNone/>
            </a:pPr>
            <a:r>
              <a:rPr lang="de-DE" sz="2000" dirty="0"/>
              <a:t>	</a:t>
            </a:r>
            <a:r>
              <a:rPr lang="de-DE" sz="2000" dirty="0" smtClean="0"/>
              <a:t>    9245		Sonstiges (Zeitschriften-Doubletten, Loseblattsammlungen, Karten etc.)</a:t>
            </a:r>
          </a:p>
          <a:p>
            <a:pPr marL="0" lvl="4" indent="0">
              <a:spcBef>
                <a:spcPts val="600"/>
              </a:spcBef>
              <a:spcAft>
                <a:spcPts val="600"/>
              </a:spcAft>
              <a:buNone/>
            </a:pPr>
            <a:r>
              <a:rPr lang="de-DE" sz="2000" dirty="0" smtClean="0"/>
              <a:t>Zusätzlich, außerhalb WAO</a:t>
            </a:r>
          </a:p>
          <a:p>
            <a:pPr marL="0" lvl="4" indent="0">
              <a:spcBef>
                <a:spcPts val="600"/>
              </a:spcBef>
              <a:spcAft>
                <a:spcPts val="600"/>
              </a:spcAft>
              <a:buNone/>
            </a:pPr>
            <a:r>
              <a:rPr lang="de-DE" sz="2000" dirty="0"/>
              <a:t>	 165.999 </a:t>
            </a:r>
            <a:r>
              <a:rPr lang="de-DE" sz="2000" dirty="0" smtClean="0"/>
              <a:t>	Presseartikel des dfi – klassiert und indexiert (automatisiert)</a:t>
            </a:r>
            <a:r>
              <a:rPr lang="de-DE" sz="1000" dirty="0" smtClean="0"/>
              <a:t>		</a:t>
            </a:r>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23</a:t>
            </a:fld>
            <a:endParaRPr lang="de-DE" dirty="0"/>
          </a:p>
        </p:txBody>
      </p:sp>
    </p:spTree>
    <p:extLst>
      <p:ext uri="{BB962C8B-B14F-4D97-AF65-F5344CB8AC3E}">
        <p14:creationId xmlns:p14="http://schemas.microsoft.com/office/powerpoint/2010/main" val="37062962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Die WAO in Zahlen	</a:t>
            </a:r>
            <a:endParaRPr lang="de-DE" sz="2400" b="1" dirty="0"/>
          </a:p>
        </p:txBody>
      </p:sp>
      <p:sp>
        <p:nvSpPr>
          <p:cNvPr id="3" name="Inhaltsplatzhalter 2"/>
          <p:cNvSpPr>
            <a:spLocks noGrp="1"/>
          </p:cNvSpPr>
          <p:nvPr>
            <p:ph idx="1"/>
          </p:nvPr>
        </p:nvSpPr>
        <p:spPr>
          <a:xfrm>
            <a:off x="838200" y="1935353"/>
            <a:ext cx="10515600" cy="4351338"/>
          </a:xfrm>
        </p:spPr>
        <p:txBody>
          <a:bodyPr anchor="t">
            <a:normAutofit/>
          </a:bodyPr>
          <a:lstStyle/>
          <a:p>
            <a:pPr marL="0" lvl="4" indent="0">
              <a:spcBef>
                <a:spcPts val="600"/>
              </a:spcBef>
              <a:spcAft>
                <a:spcPts val="600"/>
              </a:spcAft>
              <a:buNone/>
            </a:pPr>
            <a:r>
              <a:rPr lang="de-DE" sz="2000" dirty="0" smtClean="0"/>
              <a:t>WAO nach Publikationstypen</a:t>
            </a:r>
          </a:p>
          <a:p>
            <a:pPr marL="0" lvl="4" indent="0">
              <a:spcBef>
                <a:spcPts val="600"/>
              </a:spcBef>
              <a:spcAft>
                <a:spcPts val="600"/>
              </a:spcAft>
              <a:buNone/>
            </a:pPr>
            <a:endParaRPr lang="de-DE" sz="2000" dirty="0"/>
          </a:p>
          <a:p>
            <a:pPr marL="0" lvl="4" indent="0">
              <a:spcBef>
                <a:spcPts val="600"/>
              </a:spcBef>
              <a:spcAft>
                <a:spcPts val="600"/>
              </a:spcAft>
              <a:buNone/>
            </a:pPr>
            <a:endParaRPr lang="de-DE" sz="2000" dirty="0" smtClean="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24</a:t>
            </a:fld>
            <a:endParaRPr lang="de-DE" dirty="0"/>
          </a:p>
        </p:txBody>
      </p:sp>
      <p:pic>
        <p:nvPicPr>
          <p:cNvPr id="5" name="Grafik 4"/>
          <p:cNvPicPr>
            <a:picLocks noChangeAspect="1"/>
          </p:cNvPicPr>
          <p:nvPr/>
        </p:nvPicPr>
        <p:blipFill>
          <a:blip r:embed="rId4"/>
          <a:stretch>
            <a:fillRect/>
          </a:stretch>
        </p:blipFill>
        <p:spPr>
          <a:xfrm>
            <a:off x="643631" y="2423714"/>
            <a:ext cx="11277600" cy="4095750"/>
          </a:xfrm>
          <a:prstGeom prst="rect">
            <a:avLst/>
          </a:prstGeom>
        </p:spPr>
      </p:pic>
    </p:spTree>
    <p:extLst>
      <p:ext uri="{BB962C8B-B14F-4D97-AF65-F5344CB8AC3E}">
        <p14:creationId xmlns:p14="http://schemas.microsoft.com/office/powerpoint/2010/main" val="37942206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Die WAO in Zahlen	</a:t>
            </a:r>
            <a:endParaRPr lang="de-DE" sz="2400" b="1" dirty="0"/>
          </a:p>
        </p:txBody>
      </p:sp>
      <p:sp>
        <p:nvSpPr>
          <p:cNvPr id="3" name="Inhaltsplatzhalter 2"/>
          <p:cNvSpPr>
            <a:spLocks noGrp="1"/>
          </p:cNvSpPr>
          <p:nvPr>
            <p:ph idx="1"/>
          </p:nvPr>
        </p:nvSpPr>
        <p:spPr>
          <a:xfrm>
            <a:off x="838200" y="1935353"/>
            <a:ext cx="10515600" cy="4351338"/>
          </a:xfrm>
        </p:spPr>
        <p:txBody>
          <a:bodyPr anchor="t">
            <a:normAutofit/>
          </a:bodyPr>
          <a:lstStyle/>
          <a:p>
            <a:pPr marL="0" lvl="4" indent="0">
              <a:spcBef>
                <a:spcPts val="600"/>
              </a:spcBef>
              <a:spcAft>
                <a:spcPts val="600"/>
              </a:spcAft>
              <a:buNone/>
            </a:pPr>
            <a:r>
              <a:rPr lang="de-DE" sz="2000" dirty="0" smtClean="0"/>
              <a:t>Anteile der klassierten und/oder indexierten Monographien aus dem FIV, die nicht zur WAO gehören</a:t>
            </a:r>
          </a:p>
          <a:p>
            <a:pPr marL="0" lvl="4" indent="0">
              <a:spcBef>
                <a:spcPts val="600"/>
              </a:spcBef>
              <a:spcAft>
                <a:spcPts val="600"/>
              </a:spcAft>
              <a:buNone/>
            </a:pPr>
            <a:endParaRPr lang="de-DE" sz="2000" dirty="0"/>
          </a:p>
          <a:p>
            <a:pPr marL="0" lvl="4" indent="0">
              <a:spcBef>
                <a:spcPts val="600"/>
              </a:spcBef>
              <a:spcAft>
                <a:spcPts val="600"/>
              </a:spcAft>
              <a:buNone/>
            </a:pPr>
            <a:endParaRPr lang="de-DE" sz="2000" dirty="0"/>
          </a:p>
          <a:p>
            <a:pPr marL="0" lvl="4" indent="0">
              <a:spcBef>
                <a:spcPts val="600"/>
              </a:spcBef>
              <a:spcAft>
                <a:spcPts val="600"/>
              </a:spcAft>
              <a:buNone/>
            </a:pPr>
            <a:endParaRPr lang="de-DE" sz="2000" dirty="0" smtClean="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25</a:t>
            </a:fld>
            <a:endParaRPr lang="de-DE" dirty="0"/>
          </a:p>
        </p:txBody>
      </p:sp>
      <p:pic>
        <p:nvPicPr>
          <p:cNvPr id="5" name="Grafik 4"/>
          <p:cNvPicPr>
            <a:picLocks noChangeAspect="1"/>
          </p:cNvPicPr>
          <p:nvPr/>
        </p:nvPicPr>
        <p:blipFill>
          <a:blip r:embed="rId4"/>
          <a:stretch>
            <a:fillRect/>
          </a:stretch>
        </p:blipFill>
        <p:spPr>
          <a:xfrm>
            <a:off x="2734415" y="2422525"/>
            <a:ext cx="5657850" cy="3933825"/>
          </a:xfrm>
          <a:prstGeom prst="rect">
            <a:avLst/>
          </a:prstGeom>
        </p:spPr>
      </p:pic>
    </p:spTree>
    <p:extLst>
      <p:ext uri="{BB962C8B-B14F-4D97-AF65-F5344CB8AC3E}">
        <p14:creationId xmlns:p14="http://schemas.microsoft.com/office/powerpoint/2010/main" val="39408666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Die WAO in Zahlen	</a:t>
            </a:r>
            <a:endParaRPr lang="de-DE" sz="2400" b="1" dirty="0"/>
          </a:p>
        </p:txBody>
      </p:sp>
      <p:sp>
        <p:nvSpPr>
          <p:cNvPr id="3" name="Inhaltsplatzhalter 2"/>
          <p:cNvSpPr>
            <a:spLocks noGrp="1"/>
          </p:cNvSpPr>
          <p:nvPr>
            <p:ph idx="1"/>
          </p:nvPr>
        </p:nvSpPr>
        <p:spPr>
          <a:xfrm>
            <a:off x="838200" y="1935353"/>
            <a:ext cx="10515600" cy="4351338"/>
          </a:xfrm>
        </p:spPr>
        <p:txBody>
          <a:bodyPr anchor="t">
            <a:normAutofit/>
          </a:bodyPr>
          <a:lstStyle/>
          <a:p>
            <a:pPr marL="0" lvl="4" indent="0">
              <a:spcBef>
                <a:spcPts val="600"/>
              </a:spcBef>
              <a:spcAft>
                <a:spcPts val="600"/>
              </a:spcAft>
              <a:buNone/>
            </a:pPr>
            <a:r>
              <a:rPr lang="de-DE" sz="2000" dirty="0" smtClean="0"/>
              <a:t>Anteile der klassierten und/oder indexierten Aufsätze aus dem FIV, die nicht zur WAO gehören</a:t>
            </a:r>
          </a:p>
          <a:p>
            <a:pPr marL="0" lvl="4" indent="0">
              <a:spcBef>
                <a:spcPts val="600"/>
              </a:spcBef>
              <a:spcAft>
                <a:spcPts val="600"/>
              </a:spcAft>
              <a:buNone/>
            </a:pPr>
            <a:endParaRPr lang="de-DE" sz="2000" dirty="0"/>
          </a:p>
          <a:p>
            <a:pPr marL="0" lvl="4" indent="0">
              <a:spcBef>
                <a:spcPts val="600"/>
              </a:spcBef>
              <a:spcAft>
                <a:spcPts val="600"/>
              </a:spcAft>
              <a:buNone/>
            </a:pPr>
            <a:endParaRPr lang="de-DE" sz="2000" dirty="0"/>
          </a:p>
          <a:p>
            <a:pPr marL="0" lvl="4" indent="0">
              <a:spcBef>
                <a:spcPts val="600"/>
              </a:spcBef>
              <a:spcAft>
                <a:spcPts val="600"/>
              </a:spcAft>
              <a:buNone/>
            </a:pPr>
            <a:endParaRPr lang="de-DE" sz="2000" dirty="0" smtClean="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26</a:t>
            </a:fld>
            <a:endParaRPr lang="de-DE" dirty="0"/>
          </a:p>
        </p:txBody>
      </p:sp>
      <p:pic>
        <p:nvPicPr>
          <p:cNvPr id="5" name="Grafik 4"/>
          <p:cNvPicPr>
            <a:picLocks noChangeAspect="1"/>
          </p:cNvPicPr>
          <p:nvPr/>
        </p:nvPicPr>
        <p:blipFill>
          <a:blip r:embed="rId4"/>
          <a:stretch>
            <a:fillRect/>
          </a:stretch>
        </p:blipFill>
        <p:spPr>
          <a:xfrm>
            <a:off x="2705840" y="2439233"/>
            <a:ext cx="5715000" cy="3524250"/>
          </a:xfrm>
          <a:prstGeom prst="rect">
            <a:avLst/>
          </a:prstGeom>
        </p:spPr>
      </p:pic>
    </p:spTree>
    <p:extLst>
      <p:ext uri="{BB962C8B-B14F-4D97-AF65-F5344CB8AC3E}">
        <p14:creationId xmlns:p14="http://schemas.microsoft.com/office/powerpoint/2010/main" val="17820137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77500" lnSpcReduction="20000"/>
          </a:bodyPr>
          <a:lstStyle/>
          <a:p>
            <a:pPr>
              <a:spcBef>
                <a:spcPts val="600"/>
              </a:spcBef>
              <a:spcAft>
                <a:spcPts val="600"/>
              </a:spcAft>
            </a:pPr>
            <a:r>
              <a:rPr lang="de-DE" sz="2200" dirty="0" smtClean="0"/>
              <a:t>FIV							</a:t>
            </a:r>
            <a:r>
              <a:rPr lang="de-DE" sz="2200" dirty="0" smtClean="0">
                <a:hlinkClick r:id="rId2"/>
              </a:rPr>
              <a:t>https</a:t>
            </a:r>
            <a:r>
              <a:rPr lang="de-DE" sz="2200" dirty="0">
                <a:hlinkClick r:id="rId2"/>
              </a:rPr>
              <a:t>://fiviblk.de</a:t>
            </a:r>
            <a:r>
              <a:rPr lang="de-DE" sz="2200" dirty="0" smtClean="0">
                <a:hlinkClick r:id="rId2"/>
              </a:rPr>
              <a:t>/</a:t>
            </a:r>
            <a:endParaRPr lang="de-DE" sz="2200" dirty="0" smtClean="0"/>
          </a:p>
          <a:p>
            <a:pPr>
              <a:spcBef>
                <a:spcPts val="600"/>
              </a:spcBef>
              <a:spcAft>
                <a:spcPts val="600"/>
              </a:spcAft>
            </a:pPr>
            <a:r>
              <a:rPr lang="de-DE" sz="2200" dirty="0" smtClean="0"/>
              <a:t>Ireon							</a:t>
            </a:r>
            <a:r>
              <a:rPr lang="de-DE" sz="2200" dirty="0" smtClean="0">
                <a:hlinkClick r:id="rId3" action="ppaction://hlinkfile"/>
              </a:rPr>
              <a:t>https</a:t>
            </a:r>
            <a:r>
              <a:rPr lang="de-DE" sz="2200" dirty="0">
                <a:hlinkClick r:id="rId3" action="ppaction://hlinkfile"/>
              </a:rPr>
              <a:t>://ireon-portal.de/ </a:t>
            </a:r>
            <a:endParaRPr lang="de-DE" sz="2200" dirty="0" smtClean="0"/>
          </a:p>
          <a:p>
            <a:pPr>
              <a:spcBef>
                <a:spcPts val="600"/>
              </a:spcBef>
              <a:spcAft>
                <a:spcPts val="600"/>
              </a:spcAft>
            </a:pPr>
            <a:r>
              <a:rPr lang="de-DE" sz="2200" dirty="0" smtClean="0"/>
              <a:t>BICC</a:t>
            </a:r>
            <a:r>
              <a:rPr lang="de-DE" sz="2200" dirty="0"/>
              <a:t>	Bonn International Center </a:t>
            </a:r>
            <a:r>
              <a:rPr lang="de-DE" sz="2200" dirty="0" err="1"/>
              <a:t>for</a:t>
            </a:r>
            <a:r>
              <a:rPr lang="de-DE" sz="2200" dirty="0"/>
              <a:t> </a:t>
            </a:r>
            <a:r>
              <a:rPr lang="de-DE" sz="2200" dirty="0" err="1" smtClean="0"/>
              <a:t>Conversion</a:t>
            </a:r>
            <a:r>
              <a:rPr lang="de-DE" sz="2200" dirty="0"/>
              <a:t>	</a:t>
            </a:r>
            <a:r>
              <a:rPr lang="de-DE" sz="2200" dirty="0" smtClean="0"/>
              <a:t>		</a:t>
            </a:r>
            <a:r>
              <a:rPr lang="de-DE" sz="2200" dirty="0" smtClean="0">
                <a:hlinkClick r:id="rId4"/>
              </a:rPr>
              <a:t>https</a:t>
            </a:r>
            <a:r>
              <a:rPr lang="de-DE" sz="2200" dirty="0">
                <a:hlinkClick r:id="rId4"/>
              </a:rPr>
              <a:t>://</a:t>
            </a:r>
            <a:r>
              <a:rPr lang="de-DE" sz="2200" dirty="0" smtClean="0">
                <a:hlinkClick r:id="rId4"/>
              </a:rPr>
              <a:t>www.bicc.de</a:t>
            </a:r>
            <a:endParaRPr lang="de-DE" sz="2200" dirty="0" smtClean="0"/>
          </a:p>
          <a:p>
            <a:pPr>
              <a:spcBef>
                <a:spcPts val="600"/>
              </a:spcBef>
              <a:spcAft>
                <a:spcPts val="600"/>
              </a:spcAft>
            </a:pPr>
            <a:r>
              <a:rPr lang="de-DE" sz="2200" dirty="0" smtClean="0"/>
              <a:t>dfi</a:t>
            </a:r>
            <a:r>
              <a:rPr lang="de-DE" sz="2200" dirty="0"/>
              <a:t>	Deutsch-Französisches Institut, </a:t>
            </a:r>
            <a:r>
              <a:rPr lang="de-DE" sz="2200" dirty="0" smtClean="0"/>
              <a:t>Ludwigsburg</a:t>
            </a:r>
            <a:r>
              <a:rPr lang="de-DE" sz="2200" dirty="0"/>
              <a:t>	</a:t>
            </a:r>
            <a:r>
              <a:rPr lang="de-DE" sz="2200" dirty="0" smtClean="0"/>
              <a:t>	</a:t>
            </a:r>
            <a:r>
              <a:rPr lang="de-DE" sz="2200" dirty="0" smtClean="0">
                <a:hlinkClick r:id="rId5"/>
              </a:rPr>
              <a:t>https</a:t>
            </a:r>
            <a:r>
              <a:rPr lang="de-DE" sz="2200" dirty="0">
                <a:hlinkClick r:id="rId5"/>
              </a:rPr>
              <a:t>://</a:t>
            </a:r>
            <a:r>
              <a:rPr lang="de-DE" sz="2200" dirty="0" smtClean="0">
                <a:hlinkClick r:id="rId5"/>
              </a:rPr>
              <a:t>www.dfi.de/</a:t>
            </a:r>
            <a:endParaRPr lang="de-DE" sz="2200" dirty="0"/>
          </a:p>
          <a:p>
            <a:pPr>
              <a:spcBef>
                <a:spcPts val="600"/>
              </a:spcBef>
              <a:spcAft>
                <a:spcPts val="600"/>
              </a:spcAft>
            </a:pPr>
            <a:r>
              <a:rPr lang="de-DE" sz="2200" dirty="0" smtClean="0"/>
              <a:t>DGAP</a:t>
            </a:r>
            <a:r>
              <a:rPr lang="de-DE" sz="2200" dirty="0"/>
              <a:t>	Deutsche Gesellschaft für Auswärtige Politik, Berlin	</a:t>
            </a:r>
            <a:r>
              <a:rPr lang="de-DE" sz="2200" dirty="0" smtClean="0"/>
              <a:t>	</a:t>
            </a:r>
            <a:r>
              <a:rPr lang="de-DE" sz="2200" dirty="0" smtClean="0">
                <a:hlinkClick r:id="rId6"/>
              </a:rPr>
              <a:t>https</a:t>
            </a:r>
            <a:r>
              <a:rPr lang="de-DE" sz="2200" dirty="0">
                <a:hlinkClick r:id="rId6"/>
              </a:rPr>
              <a:t>://</a:t>
            </a:r>
            <a:r>
              <a:rPr lang="de-DE" sz="2200" dirty="0" smtClean="0">
                <a:hlinkClick r:id="rId6"/>
              </a:rPr>
              <a:t>dgap.org/de</a:t>
            </a:r>
            <a:endParaRPr lang="de-DE" sz="2200" dirty="0"/>
          </a:p>
          <a:p>
            <a:pPr>
              <a:spcBef>
                <a:spcPts val="600"/>
              </a:spcBef>
              <a:spcAft>
                <a:spcPts val="600"/>
              </a:spcAft>
            </a:pPr>
            <a:r>
              <a:rPr lang="de-DE" sz="2200" dirty="0" smtClean="0"/>
              <a:t>DIE</a:t>
            </a:r>
            <a:r>
              <a:rPr lang="de-DE" sz="2200" dirty="0"/>
              <a:t>	Deutsches Institut für Entwicklungspolitik, Bonn	</a:t>
            </a:r>
            <a:r>
              <a:rPr lang="de-DE" sz="2200" dirty="0" smtClean="0"/>
              <a:t>	</a:t>
            </a:r>
            <a:r>
              <a:rPr lang="de-DE" sz="2200" dirty="0" smtClean="0">
                <a:hlinkClick r:id="rId7"/>
              </a:rPr>
              <a:t>https</a:t>
            </a:r>
            <a:r>
              <a:rPr lang="de-DE" sz="2200" dirty="0">
                <a:hlinkClick r:id="rId7"/>
              </a:rPr>
              <a:t>://</a:t>
            </a:r>
            <a:r>
              <a:rPr lang="de-DE" sz="2200" dirty="0" smtClean="0">
                <a:hlinkClick r:id="rId7"/>
              </a:rPr>
              <a:t>www.die-gdi.de/</a:t>
            </a:r>
            <a:endParaRPr lang="de-DE" sz="2200" dirty="0"/>
          </a:p>
          <a:p>
            <a:pPr>
              <a:spcBef>
                <a:spcPts val="600"/>
              </a:spcBef>
              <a:spcAft>
                <a:spcPts val="600"/>
              </a:spcAft>
            </a:pPr>
            <a:r>
              <a:rPr lang="de-DE" sz="2200" dirty="0" smtClean="0"/>
              <a:t>GIGA</a:t>
            </a:r>
            <a:r>
              <a:rPr lang="de-DE" sz="2200" dirty="0"/>
              <a:t>	German Institute </a:t>
            </a:r>
            <a:r>
              <a:rPr lang="de-DE" sz="2200" dirty="0" err="1"/>
              <a:t>for</a:t>
            </a:r>
            <a:r>
              <a:rPr lang="de-DE" sz="2200" dirty="0"/>
              <a:t> Global and Area Studies, Hamburg	</a:t>
            </a:r>
            <a:r>
              <a:rPr lang="de-DE" sz="2200" dirty="0" smtClean="0">
                <a:hlinkClick r:id="rId8"/>
              </a:rPr>
              <a:t>https</a:t>
            </a:r>
            <a:r>
              <a:rPr lang="de-DE" sz="2200" dirty="0">
                <a:hlinkClick r:id="rId8"/>
              </a:rPr>
              <a:t>://</a:t>
            </a:r>
            <a:r>
              <a:rPr lang="de-DE" sz="2200" dirty="0" smtClean="0">
                <a:hlinkClick r:id="rId8"/>
              </a:rPr>
              <a:t>www.giga-hamburg.de/de</a:t>
            </a:r>
            <a:endParaRPr lang="de-DE" sz="2200" dirty="0"/>
          </a:p>
          <a:p>
            <a:pPr>
              <a:spcBef>
                <a:spcPts val="600"/>
              </a:spcBef>
              <a:spcAft>
                <a:spcPts val="600"/>
              </a:spcAft>
            </a:pPr>
            <a:r>
              <a:rPr lang="de-DE" sz="2200" dirty="0" smtClean="0"/>
              <a:t>HSFK</a:t>
            </a:r>
            <a:r>
              <a:rPr lang="de-DE" sz="2200" dirty="0"/>
              <a:t>	Hessische Stiftung Friedens- und Konfliktforschung, Frankfurt am Main	</a:t>
            </a:r>
            <a:r>
              <a:rPr lang="de-DE" sz="2200" dirty="0" smtClean="0">
                <a:hlinkClick r:id="rId9"/>
              </a:rPr>
              <a:t>https</a:t>
            </a:r>
            <a:r>
              <a:rPr lang="de-DE" sz="2200" dirty="0">
                <a:hlinkClick r:id="rId9"/>
              </a:rPr>
              <a:t>://www.hsfk.de</a:t>
            </a:r>
            <a:r>
              <a:rPr lang="de-DE" sz="2200" dirty="0" smtClean="0">
                <a:hlinkClick r:id="rId9"/>
              </a:rPr>
              <a:t>/</a:t>
            </a:r>
            <a:endParaRPr lang="de-DE" sz="2200" dirty="0" smtClean="0"/>
          </a:p>
          <a:p>
            <a:pPr>
              <a:spcBef>
                <a:spcPts val="600"/>
              </a:spcBef>
              <a:spcAft>
                <a:spcPts val="600"/>
              </a:spcAft>
            </a:pPr>
            <a:r>
              <a:rPr lang="de-DE" sz="2200" dirty="0" smtClean="0"/>
              <a:t>ifa</a:t>
            </a:r>
            <a:r>
              <a:rPr lang="de-DE" sz="2200" dirty="0"/>
              <a:t>	Institut für Auslandsbeziehungen, Stuttgart	</a:t>
            </a:r>
            <a:r>
              <a:rPr lang="de-DE" sz="2200" dirty="0" smtClean="0"/>
              <a:t>		</a:t>
            </a:r>
            <a:r>
              <a:rPr lang="de-DE" sz="2200" dirty="0" smtClean="0">
                <a:hlinkClick r:id="rId10"/>
              </a:rPr>
              <a:t>https</a:t>
            </a:r>
            <a:r>
              <a:rPr lang="de-DE" sz="2200" dirty="0">
                <a:hlinkClick r:id="rId10"/>
              </a:rPr>
              <a:t>://www.ifa.de</a:t>
            </a:r>
            <a:r>
              <a:rPr lang="de-DE" sz="2200" dirty="0" smtClean="0">
                <a:hlinkClick r:id="rId10"/>
              </a:rPr>
              <a:t>/</a:t>
            </a:r>
            <a:endParaRPr lang="de-DE" sz="2200" dirty="0" smtClean="0"/>
          </a:p>
          <a:p>
            <a:pPr>
              <a:spcBef>
                <a:spcPts val="600"/>
              </a:spcBef>
              <a:spcAft>
                <a:spcPts val="600"/>
              </a:spcAft>
            </a:pPr>
            <a:r>
              <a:rPr lang="de-DE" sz="2200" dirty="0" smtClean="0"/>
              <a:t>IFSH</a:t>
            </a:r>
            <a:r>
              <a:rPr lang="de-DE" sz="2200" dirty="0"/>
              <a:t>	Institut für Friedensforschung und Sicherheitspolitik an der Universität Hamburg 	</a:t>
            </a:r>
            <a:r>
              <a:rPr lang="de-DE" sz="2200" dirty="0">
                <a:hlinkClick r:id="rId11"/>
              </a:rPr>
              <a:t>https://ifsh.de</a:t>
            </a:r>
            <a:r>
              <a:rPr lang="de-DE" sz="2200" dirty="0" smtClean="0">
                <a:hlinkClick r:id="rId11"/>
              </a:rPr>
              <a:t>/</a:t>
            </a:r>
            <a:endParaRPr lang="de-DE" sz="2200" dirty="0" smtClean="0"/>
          </a:p>
          <a:p>
            <a:pPr>
              <a:spcBef>
                <a:spcPts val="600"/>
              </a:spcBef>
              <a:spcAft>
                <a:spcPts val="600"/>
              </a:spcAft>
            </a:pPr>
            <a:r>
              <a:rPr lang="de-DE" sz="2200" dirty="0" smtClean="0"/>
              <a:t>IOS</a:t>
            </a:r>
            <a:r>
              <a:rPr lang="de-DE" sz="2200" dirty="0"/>
              <a:t>	Leibniz-Institut für Ost- und Südosteuropaforschung, Regensburg	</a:t>
            </a:r>
            <a:r>
              <a:rPr lang="de-DE" sz="2200" dirty="0">
                <a:hlinkClick r:id="rId12"/>
              </a:rPr>
              <a:t>https://ios-regensburg.de</a:t>
            </a:r>
            <a:r>
              <a:rPr lang="de-DE" sz="2200" dirty="0" smtClean="0">
                <a:hlinkClick r:id="rId12"/>
              </a:rPr>
              <a:t>/</a:t>
            </a:r>
            <a:endParaRPr lang="de-DE" sz="2200" dirty="0" smtClean="0"/>
          </a:p>
          <a:p>
            <a:pPr>
              <a:spcBef>
                <a:spcPts val="600"/>
              </a:spcBef>
              <a:spcAft>
                <a:spcPts val="600"/>
              </a:spcAft>
            </a:pPr>
            <a:r>
              <a:rPr lang="de-DE" sz="2200" dirty="0" smtClean="0"/>
              <a:t>SWP</a:t>
            </a:r>
            <a:r>
              <a:rPr lang="de-DE" sz="2200" dirty="0"/>
              <a:t>	Stiftung Wissenschaft und Politik, Berlin		</a:t>
            </a:r>
            <a:r>
              <a:rPr lang="de-DE" sz="2200" dirty="0" smtClean="0"/>
              <a:t>	</a:t>
            </a:r>
            <a:r>
              <a:rPr lang="de-DE" sz="2200" dirty="0" smtClean="0">
                <a:hlinkClick r:id="rId13"/>
              </a:rPr>
              <a:t>https</a:t>
            </a:r>
            <a:r>
              <a:rPr lang="de-DE" sz="2200" dirty="0">
                <a:hlinkClick r:id="rId13"/>
              </a:rPr>
              <a:t>://www.swp-berlin.org</a:t>
            </a:r>
            <a:r>
              <a:rPr lang="de-DE" sz="2200" dirty="0" smtClean="0">
                <a:hlinkClick r:id="rId13"/>
              </a:rPr>
              <a:t>/</a:t>
            </a:r>
            <a:endParaRPr lang="de-DE" sz="2200" dirty="0" smtClean="0"/>
          </a:p>
          <a:p>
            <a:pPr>
              <a:spcBef>
                <a:spcPts val="600"/>
              </a:spcBef>
              <a:spcAft>
                <a:spcPts val="600"/>
              </a:spcAft>
            </a:pPr>
            <a:endParaRPr lang="de-DE" sz="2200" dirty="0" smtClean="0"/>
          </a:p>
          <a:p>
            <a:pPr>
              <a:spcBef>
                <a:spcPts val="600"/>
              </a:spcBef>
              <a:spcAft>
                <a:spcPts val="600"/>
              </a:spcAft>
            </a:pPr>
            <a:endParaRPr lang="de-DE" sz="2200" dirty="0"/>
          </a:p>
          <a:p>
            <a:endParaRPr lang="de-DE" dirty="0"/>
          </a:p>
        </p:txBody>
      </p:sp>
      <p:sp>
        <p:nvSpPr>
          <p:cNvPr id="3" name="Foliennummernplatzhalter 2"/>
          <p:cNvSpPr>
            <a:spLocks noGrp="1"/>
          </p:cNvSpPr>
          <p:nvPr>
            <p:ph type="sldNum" sz="quarter" idx="12"/>
          </p:nvPr>
        </p:nvSpPr>
        <p:spPr/>
        <p:txBody>
          <a:bodyPr/>
          <a:lstStyle/>
          <a:p>
            <a:r>
              <a:rPr lang="de-DE" smtClean="0"/>
              <a:t>Seite </a:t>
            </a:r>
            <a:fld id="{7859CB68-50BE-47D8-AB5E-CF01DA843DF5}" type="slidenum">
              <a:rPr lang="de-DE" smtClean="0"/>
              <a:pPr/>
              <a:t>27</a:t>
            </a:fld>
            <a:endParaRPr lang="de-DE" dirty="0"/>
          </a:p>
        </p:txBody>
      </p:sp>
      <p:sp>
        <p:nvSpPr>
          <p:cNvPr id="4" name="Titel 3"/>
          <p:cNvSpPr>
            <a:spLocks noGrp="1"/>
          </p:cNvSpPr>
          <p:nvPr>
            <p:ph type="title"/>
          </p:nvPr>
        </p:nvSpPr>
        <p:spPr/>
        <p:txBody>
          <a:bodyPr/>
          <a:lstStyle/>
          <a:p>
            <a:r>
              <a:rPr lang="de-DE" sz="2400" b="1" dirty="0" smtClean="0"/>
              <a:t>Links</a:t>
            </a:r>
            <a:r>
              <a:rPr lang="de-DE" dirty="0" smtClean="0"/>
              <a:t>	</a:t>
            </a:r>
            <a:endParaRPr lang="de-DE" dirty="0"/>
          </a:p>
        </p:txBody>
      </p:sp>
    </p:spTree>
    <p:extLst>
      <p:ext uri="{BB962C8B-B14F-4D97-AF65-F5344CB8AC3E}">
        <p14:creationId xmlns:p14="http://schemas.microsoft.com/office/powerpoint/2010/main" val="12293770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lstStyle/>
          <a:p>
            <a:endParaRPr lang="de-DE" dirty="0"/>
          </a:p>
        </p:txBody>
      </p:sp>
      <p:sp>
        <p:nvSpPr>
          <p:cNvPr id="3" name="Inhaltsplatzhalter 2"/>
          <p:cNvSpPr>
            <a:spLocks noGrp="1"/>
          </p:cNvSpPr>
          <p:nvPr>
            <p:ph idx="1"/>
          </p:nvPr>
        </p:nvSpPr>
        <p:spPr>
          <a:xfrm>
            <a:off x="838200" y="1044000"/>
            <a:ext cx="10515600" cy="4351338"/>
          </a:xfrm>
        </p:spPr>
        <p:txBody>
          <a:bodyPr anchor="ctr" anchorCtr="1">
            <a:normAutofit/>
          </a:bodyPr>
          <a:lstStyle/>
          <a:p>
            <a:pPr marL="0" indent="0" algn="ctr">
              <a:spcBef>
                <a:spcPts val="0"/>
              </a:spcBef>
              <a:buNone/>
            </a:pPr>
            <a:r>
              <a:rPr lang="de-DE" sz="2400" b="1" dirty="0" smtClean="0"/>
              <a:t>Herzlichen Dank für Ihre Aufmerksamkeit!</a:t>
            </a:r>
            <a:endParaRPr lang="de-DE" sz="2400" b="1" dirty="0"/>
          </a:p>
        </p:txBody>
      </p:sp>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28</a:t>
            </a:fld>
            <a:endParaRPr lang="de-DE" dirty="0"/>
          </a:p>
        </p:txBody>
      </p:sp>
    </p:spTree>
    <p:extLst>
      <p:ext uri="{BB962C8B-B14F-4D97-AF65-F5344CB8AC3E}">
        <p14:creationId xmlns:p14="http://schemas.microsoft.com/office/powerpoint/2010/main" val="3368760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85335" y="1122362"/>
            <a:ext cx="9463177" cy="4907501"/>
          </a:xfrm>
        </p:spPr>
        <p:txBody>
          <a:bodyPr>
            <a:normAutofit/>
          </a:bodyPr>
          <a:lstStyle/>
          <a:p>
            <a:r>
              <a:rPr lang="de-DE" sz="2400" b="1" dirty="0" smtClean="0"/>
              <a:t>								</a:t>
            </a:r>
            <a:endParaRPr lang="de-DE" sz="2400" b="1" dirty="0"/>
          </a:p>
        </p:txBody>
      </p:sp>
      <p:sp>
        <p:nvSpPr>
          <p:cNvPr id="3" name="Inhaltsplatzhalter 2"/>
          <p:cNvSpPr>
            <a:spLocks noGrp="1"/>
          </p:cNvSpPr>
          <p:nvPr>
            <p:ph type="subTitle" idx="1"/>
          </p:nvPr>
        </p:nvSpPr>
        <p:spPr/>
        <p:txBody>
          <a:bodyPr anchor="t">
            <a:normAutofit/>
          </a:bodyPr>
          <a:lstStyle/>
          <a:p>
            <a:pPr marL="1828800" lvl="4" indent="0">
              <a:spcBef>
                <a:spcPts val="600"/>
              </a:spcBef>
              <a:spcAft>
                <a:spcPts val="600"/>
              </a:spcAft>
              <a:buNone/>
            </a:pPr>
            <a:r>
              <a:rPr lang="de-DE" sz="1000" dirty="0" smtClean="0"/>
              <a:t>				</a:t>
            </a:r>
          </a:p>
        </p:txBody>
      </p:sp>
      <p:sp>
        <p:nvSpPr>
          <p:cNvPr id="16" name="Foliennummernplatzhalter 15"/>
          <p:cNvSpPr>
            <a:spLocks noGrp="1"/>
          </p:cNvSpPr>
          <p:nvPr>
            <p:ph type="sldNum" sz="quarter" idx="12"/>
          </p:nvPr>
        </p:nvSpPr>
        <p:spPr/>
        <p:txBody>
          <a:bodyPr/>
          <a:lstStyle/>
          <a:p>
            <a:r>
              <a:rPr lang="de-DE" dirty="0">
                <a:solidFill>
                  <a:prstClr val="black">
                    <a:tint val="75000"/>
                  </a:prstClr>
                </a:solidFill>
              </a:rPr>
              <a:t>Seite </a:t>
            </a:r>
            <a:fld id="{7859CB68-50BE-47D8-AB5E-CF01DA843DF5}" type="slidenum">
              <a:rPr lang="de-DE" smtClean="0">
                <a:solidFill>
                  <a:prstClr val="black">
                    <a:tint val="75000"/>
                  </a:prstClr>
                </a:solidFill>
              </a:rPr>
              <a:pPr/>
              <a:t>3</a:t>
            </a:fld>
            <a:endParaRPr lang="de-DE" dirty="0">
              <a:solidFill>
                <a:prstClr val="black">
                  <a:tint val="75000"/>
                </a:prstClr>
              </a:solidFill>
            </a:endParaRPr>
          </a:p>
        </p:txBody>
      </p:sp>
      <p:grpSp>
        <p:nvGrpSpPr>
          <p:cNvPr id="20" name="Gruppieren 19"/>
          <p:cNvGrpSpPr/>
          <p:nvPr/>
        </p:nvGrpSpPr>
        <p:grpSpPr>
          <a:xfrm>
            <a:off x="1384861" y="1054862"/>
            <a:ext cx="9289578" cy="4619299"/>
            <a:chOff x="1384861" y="1054862"/>
            <a:chExt cx="9289578" cy="4619299"/>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838" y="2284375"/>
              <a:ext cx="3048811" cy="1189163"/>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3711" y="2388052"/>
              <a:ext cx="1410550" cy="756561"/>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11931" y="3621905"/>
              <a:ext cx="1781326" cy="1187694"/>
            </a:xfrm>
            <a:prstGeom prst="rect">
              <a:avLst/>
            </a:prstGeom>
          </p:spPr>
        </p:pic>
        <p:pic>
          <p:nvPicPr>
            <p:cNvPr id="8" name="Grafik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4532" y="3702814"/>
              <a:ext cx="1994648" cy="747217"/>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79539" y="1386982"/>
              <a:ext cx="1450461" cy="511287"/>
            </a:xfrm>
            <a:prstGeom prst="rect">
              <a:avLst/>
            </a:prstGeom>
          </p:spPr>
        </p:pic>
        <p:pic>
          <p:nvPicPr>
            <p:cNvPr id="10" name="Grafik 9"/>
            <p:cNvPicPr>
              <a:picLocks noChangeAspect="1"/>
            </p:cNvPicPr>
            <p:nvPr/>
          </p:nvPicPr>
          <p:blipFill>
            <a:blip r:embed="rId7"/>
            <a:stretch>
              <a:fillRect/>
            </a:stretch>
          </p:blipFill>
          <p:spPr>
            <a:xfrm>
              <a:off x="2621856" y="4626138"/>
              <a:ext cx="2133785" cy="841321"/>
            </a:xfrm>
            <a:prstGeom prst="rect">
              <a:avLst/>
            </a:prstGeom>
          </p:spPr>
        </p:pic>
        <p:pic>
          <p:nvPicPr>
            <p:cNvPr id="11" name="Grafik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80243" y="5159658"/>
              <a:ext cx="2518359" cy="514503"/>
            </a:xfrm>
            <a:prstGeom prst="rect">
              <a:avLst/>
            </a:prstGeom>
          </p:spPr>
        </p:pic>
        <p:pic>
          <p:nvPicPr>
            <p:cNvPr id="12" name="Grafik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84861" y="1734132"/>
              <a:ext cx="2516376" cy="838200"/>
            </a:xfrm>
            <a:prstGeom prst="rect">
              <a:avLst/>
            </a:prstGeom>
          </p:spPr>
        </p:pic>
        <p:pic>
          <p:nvPicPr>
            <p:cNvPr id="13" name="Grafik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63048" y="3878921"/>
              <a:ext cx="2811391" cy="854604"/>
            </a:xfrm>
            <a:prstGeom prst="rect">
              <a:avLst/>
            </a:prstGeom>
          </p:spPr>
        </p:pic>
        <p:pic>
          <p:nvPicPr>
            <p:cNvPr id="14" name="Grafik 1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71551" y="1054862"/>
              <a:ext cx="2711935" cy="1358540"/>
            </a:xfrm>
            <a:prstGeom prst="rect">
              <a:avLst/>
            </a:prstGeom>
          </p:spPr>
        </p:pic>
      </p:grpSp>
      <p:pic>
        <p:nvPicPr>
          <p:cNvPr id="17" name="Grafik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01076" y="2786142"/>
            <a:ext cx="1151850" cy="606237"/>
          </a:xfrm>
          <a:prstGeom prst="rect">
            <a:avLst/>
          </a:prstGeom>
        </p:spPr>
      </p:pic>
    </p:spTree>
    <p:extLst>
      <p:ext uri="{BB962C8B-B14F-4D97-AF65-F5344CB8AC3E}">
        <p14:creationId xmlns:p14="http://schemas.microsoft.com/office/powerpoint/2010/main" val="29130499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 und was macht er?</a:t>
            </a:r>
            <a:endParaRPr lang="de-DE" sz="2400" b="1" dirty="0"/>
          </a:p>
        </p:txBody>
      </p:sp>
      <p:sp>
        <p:nvSpPr>
          <p:cNvPr id="3" name="Inhaltsplatzhalter 2"/>
          <p:cNvSpPr>
            <a:spLocks noGrp="1"/>
          </p:cNvSpPr>
          <p:nvPr>
            <p:ph idx="1"/>
          </p:nvPr>
        </p:nvSpPr>
        <p:spPr/>
        <p:txBody>
          <a:bodyPr anchor="ctr"/>
          <a:lstStyle/>
          <a:p>
            <a:pPr>
              <a:buSzPct val="130000"/>
            </a:pPr>
            <a:r>
              <a:rPr lang="de-DE" sz="2000" dirty="0"/>
              <a:t>WAO:</a:t>
            </a:r>
          </a:p>
          <a:p>
            <a:pPr marL="0" indent="0">
              <a:buNone/>
            </a:pPr>
            <a:r>
              <a:rPr lang="de-DE" sz="2000" dirty="0"/>
              <a:t>Der FIV erstellt arbeitsteilig die Datenbasis Word Affairs Online (WAO</a:t>
            </a:r>
            <a:r>
              <a:rPr lang="de-DE" sz="2000" dirty="0" smtClean="0"/>
              <a:t>) </a:t>
            </a:r>
            <a:br>
              <a:rPr lang="de-DE" sz="2000" dirty="0" smtClean="0"/>
            </a:br>
            <a:r>
              <a:rPr lang="de-DE" sz="2000" dirty="0" smtClean="0"/>
              <a:t>mit ca. 17.000 Nachweisen pro Jahr</a:t>
            </a:r>
            <a:endParaRPr lang="de-DE" sz="2000" dirty="0"/>
          </a:p>
          <a:p>
            <a:pPr marL="0" indent="0">
              <a:buNone/>
            </a:pPr>
            <a:r>
              <a:rPr lang="de-DE" sz="2000" dirty="0"/>
              <a:t>Damit stellt </a:t>
            </a:r>
            <a:r>
              <a:rPr lang="de-DE" sz="2000" dirty="0" smtClean="0"/>
              <a:t>er, über sein Portal Ireon</a:t>
            </a:r>
            <a:r>
              <a:rPr lang="de-DE" sz="2000" dirty="0"/>
              <a:t>, </a:t>
            </a:r>
            <a:r>
              <a:rPr lang="de-DE" sz="2000" dirty="0" smtClean="0"/>
              <a:t>Bibliothekskataloge, FIDs und weitere Anbieter, Fachinformation bereit für</a:t>
            </a:r>
            <a:endParaRPr lang="de-DE" sz="2000" dirty="0"/>
          </a:p>
          <a:p>
            <a:pPr lvl="1">
              <a:buSzPct val="130000"/>
            </a:pPr>
            <a:r>
              <a:rPr lang="de-DE" sz="2000" dirty="0"/>
              <a:t>Politische Entscheidungsträger</a:t>
            </a:r>
          </a:p>
          <a:p>
            <a:pPr lvl="1">
              <a:buSzPct val="130000"/>
            </a:pPr>
            <a:r>
              <a:rPr lang="de-DE" sz="2000" dirty="0"/>
              <a:t>Wissenschaft</a:t>
            </a:r>
          </a:p>
          <a:p>
            <a:pPr lvl="1">
              <a:buSzPct val="130000"/>
            </a:pPr>
            <a:r>
              <a:rPr lang="de-DE" sz="2000" dirty="0"/>
              <a:t>Interessierte Fachöffentlichkeit</a:t>
            </a:r>
          </a:p>
          <a:p>
            <a:pPr>
              <a:buSzPct val="130000"/>
            </a:pPr>
            <a:r>
              <a:rPr lang="de-DE" sz="2000" dirty="0" smtClean="0"/>
              <a:t>Austausch </a:t>
            </a:r>
            <a:r>
              <a:rPr lang="de-DE" sz="2000" dirty="0"/>
              <a:t>zu informationswissenschaftlichen Entwicklungen, </a:t>
            </a:r>
            <a:r>
              <a:rPr lang="de-DE" sz="2000" dirty="0" smtClean="0"/>
              <a:t/>
            </a:r>
            <a:br>
              <a:rPr lang="de-DE" sz="2000" dirty="0" smtClean="0"/>
            </a:br>
            <a:r>
              <a:rPr lang="de-DE" sz="2000" dirty="0" smtClean="0"/>
              <a:t>Entwicklung in der Bibliothekswelt, Entwicklung neuer </a:t>
            </a:r>
            <a:r>
              <a:rPr lang="de-DE" sz="2000" dirty="0"/>
              <a:t>Dienstleistungen</a:t>
            </a:r>
          </a:p>
          <a:p>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4</a:t>
            </a:fld>
            <a:endParaRPr lang="de-DE" dirty="0"/>
          </a:p>
        </p:txBody>
      </p:sp>
    </p:spTree>
    <p:extLst>
      <p:ext uri="{BB962C8B-B14F-4D97-AF65-F5344CB8AC3E}">
        <p14:creationId xmlns:p14="http://schemas.microsoft.com/office/powerpoint/2010/main" val="42479055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Die Datenbasis World Affairs Online WAO</a:t>
            </a:r>
            <a:endParaRPr lang="de-DE" sz="2400" b="1" dirty="0"/>
          </a:p>
        </p:txBody>
      </p:sp>
      <p:sp>
        <p:nvSpPr>
          <p:cNvPr id="3" name="Inhaltsplatzhalter 2"/>
          <p:cNvSpPr>
            <a:spLocks noGrp="1"/>
          </p:cNvSpPr>
          <p:nvPr>
            <p:ph idx="1"/>
          </p:nvPr>
        </p:nvSpPr>
        <p:spPr/>
        <p:txBody>
          <a:bodyPr anchor="ctr"/>
          <a:lstStyle/>
          <a:p>
            <a:pPr marL="0" indent="0">
              <a:buSzPct val="130000"/>
              <a:buNone/>
            </a:pPr>
            <a:r>
              <a:rPr lang="de-DE" sz="2000" dirty="0" smtClean="0"/>
              <a:t>Nachweis von Literatur zu folgenden Themenfeldern:</a:t>
            </a:r>
          </a:p>
          <a:p>
            <a:pPr lvl="1">
              <a:spcBef>
                <a:spcPts val="1200"/>
              </a:spcBef>
            </a:pPr>
            <a:r>
              <a:rPr lang="de-DE" sz="2000" dirty="0"/>
              <a:t>außen- und sicherheitspolitischen Themen</a:t>
            </a:r>
          </a:p>
          <a:p>
            <a:pPr lvl="1"/>
            <a:r>
              <a:rPr lang="de-DE" sz="2000" dirty="0" smtClean="0"/>
              <a:t>Fragen </a:t>
            </a:r>
            <a:r>
              <a:rPr lang="de-DE" sz="2000" dirty="0"/>
              <a:t>der internationalen wirtschafts- und entwicklungspolitischen Zusammenarbeit</a:t>
            </a:r>
          </a:p>
          <a:p>
            <a:pPr lvl="1"/>
            <a:r>
              <a:rPr lang="de-DE" sz="2000" dirty="0"/>
              <a:t>europapolitischen und transatlantischen Themen</a:t>
            </a:r>
          </a:p>
          <a:p>
            <a:pPr lvl="1"/>
            <a:r>
              <a:rPr lang="de-DE" sz="2000" dirty="0"/>
              <a:t>regional- und länderbezogenen Fragen weltweit</a:t>
            </a:r>
          </a:p>
          <a:p>
            <a:pPr lvl="1"/>
            <a:r>
              <a:rPr lang="de-DE" sz="2000" dirty="0"/>
              <a:t>auswärtiger Kulturpolitik</a:t>
            </a:r>
          </a:p>
          <a:p>
            <a:pPr lvl="1"/>
            <a:r>
              <a:rPr lang="de-DE" sz="2000" dirty="0"/>
              <a:t>Klima, Umwelt und Energie</a:t>
            </a:r>
          </a:p>
          <a:p>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5</a:t>
            </a:fld>
            <a:endParaRPr lang="de-DE" dirty="0"/>
          </a:p>
        </p:txBody>
      </p:sp>
    </p:spTree>
    <p:extLst>
      <p:ext uri="{BB962C8B-B14F-4D97-AF65-F5344CB8AC3E}">
        <p14:creationId xmlns:p14="http://schemas.microsoft.com/office/powerpoint/2010/main" val="9220284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Die Datenbasis World Affairs Online WAO</a:t>
            </a:r>
            <a:endParaRPr lang="de-DE" sz="2400" b="1" dirty="0"/>
          </a:p>
        </p:txBody>
      </p:sp>
      <p:sp>
        <p:nvSpPr>
          <p:cNvPr id="3" name="Inhaltsplatzhalter 2"/>
          <p:cNvSpPr>
            <a:spLocks noGrp="1"/>
          </p:cNvSpPr>
          <p:nvPr>
            <p:ph idx="1"/>
          </p:nvPr>
        </p:nvSpPr>
        <p:spPr>
          <a:xfrm>
            <a:off x="838200" y="1690688"/>
            <a:ext cx="10515600" cy="4486275"/>
          </a:xfrm>
        </p:spPr>
        <p:txBody>
          <a:bodyPr anchor="ctr"/>
          <a:lstStyle/>
          <a:p>
            <a:pPr marL="0" indent="0">
              <a:buSzPct val="130000"/>
              <a:buNone/>
            </a:pPr>
            <a:r>
              <a:rPr lang="de-DE" sz="2000" dirty="0" smtClean="0"/>
              <a:t>Besonderheiten der WAO</a:t>
            </a:r>
          </a:p>
          <a:p>
            <a:pPr lvl="1">
              <a:spcBef>
                <a:spcPts val="1200"/>
              </a:spcBef>
              <a:buSzPct val="130000"/>
            </a:pPr>
            <a:r>
              <a:rPr lang="de-DE" sz="2000" dirty="0"/>
              <a:t>Dokumentarischer Ansatz bei Aufbau der Datenbasis </a:t>
            </a:r>
            <a:endParaRPr lang="de-DE" sz="2000" dirty="0" smtClean="0"/>
          </a:p>
          <a:p>
            <a:pPr marL="457200" lvl="1" indent="0">
              <a:spcBef>
                <a:spcPts val="0"/>
              </a:spcBef>
              <a:buSzPct val="130000"/>
              <a:buNone/>
            </a:pPr>
            <a:r>
              <a:rPr lang="de-DE" sz="2000" dirty="0"/>
              <a:t>	</a:t>
            </a:r>
            <a:r>
              <a:rPr lang="de-DE" sz="2000" dirty="0" smtClean="0"/>
              <a:t>eigene Regelwerke für Katalogisierung und Inhaltserschließung, </a:t>
            </a:r>
          </a:p>
          <a:p>
            <a:pPr marL="457200" lvl="1" indent="0">
              <a:spcBef>
                <a:spcPts val="0"/>
              </a:spcBef>
              <a:buSzPct val="130000"/>
              <a:buNone/>
            </a:pPr>
            <a:r>
              <a:rPr lang="de-DE" sz="2000" dirty="0"/>
              <a:t>	</a:t>
            </a:r>
            <a:r>
              <a:rPr lang="de-DE" sz="2000" u="sng" dirty="0" smtClean="0"/>
              <a:t>ein</a:t>
            </a:r>
            <a:r>
              <a:rPr lang="de-DE" sz="2000" dirty="0" smtClean="0"/>
              <a:t> Normvokabular für beides</a:t>
            </a:r>
          </a:p>
          <a:p>
            <a:pPr marL="457200" lvl="1" indent="0">
              <a:spcBef>
                <a:spcPts val="0"/>
              </a:spcBef>
              <a:buSzPct val="130000"/>
              <a:buNone/>
            </a:pPr>
            <a:r>
              <a:rPr lang="de-DE" sz="2000" dirty="0" smtClean="0"/>
              <a:t>	etc.			</a:t>
            </a:r>
            <a:endParaRPr lang="de-DE" sz="2000" dirty="0"/>
          </a:p>
          <a:p>
            <a:pPr lvl="1">
              <a:spcBef>
                <a:spcPts val="1200"/>
              </a:spcBef>
              <a:buSzPct val="130000"/>
            </a:pPr>
            <a:r>
              <a:rPr lang="de-DE" sz="2000" dirty="0" smtClean="0"/>
              <a:t>Arbeitsteilige Erschließung (Zeitschriftenauswertung)</a:t>
            </a:r>
          </a:p>
          <a:p>
            <a:pPr lvl="1">
              <a:spcBef>
                <a:spcPts val="1200"/>
              </a:spcBef>
              <a:buSzPct val="130000"/>
            </a:pPr>
            <a:r>
              <a:rPr lang="de-DE" sz="2000" dirty="0" smtClean="0"/>
              <a:t>Von Beginn an (seit den 1970‘er Jahren) viel unselbständige Literatur und Graue Literatur, seit Ende der 90‘er ergänzt um elektronische Publikationen</a:t>
            </a:r>
          </a:p>
          <a:p>
            <a:pPr lvl="1">
              <a:buSzPct val="130000"/>
            </a:pPr>
            <a:r>
              <a:rPr lang="de-DE" sz="2000" dirty="0" smtClean="0"/>
              <a:t>Umfassende und differenzierte Inhaltserschließung</a:t>
            </a:r>
          </a:p>
          <a:p>
            <a:pPr marL="457200" lvl="1" indent="0">
              <a:buSzPct val="130000"/>
              <a:buNone/>
            </a:pPr>
            <a:endParaRPr lang="de-DE" sz="2000" dirty="0" smtClean="0">
              <a:solidFill>
                <a:srgbClr val="FF0000"/>
              </a:solidFill>
            </a:endParaRPr>
          </a:p>
          <a:p>
            <a:pPr marL="457200" lvl="1" indent="0">
              <a:buSzPct val="130000"/>
              <a:buNone/>
            </a:pPr>
            <a:r>
              <a:rPr lang="de-DE" sz="2000" dirty="0" smtClean="0">
                <a:solidFill>
                  <a:srgbClr val="FF0000"/>
                </a:solidFill>
              </a:rPr>
              <a:t>Alles, was in der WAO ist, muss inhaltlich erschlossen werden</a:t>
            </a:r>
            <a:endParaRPr lang="de-DE" sz="1600" dirty="0" smtClean="0"/>
          </a:p>
          <a:p>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6</a:t>
            </a:fld>
            <a:endParaRPr lang="de-DE" dirty="0"/>
          </a:p>
        </p:txBody>
      </p:sp>
    </p:spTree>
    <p:extLst>
      <p:ext uri="{BB962C8B-B14F-4D97-AF65-F5344CB8AC3E}">
        <p14:creationId xmlns:p14="http://schemas.microsoft.com/office/powerpoint/2010/main" val="29973679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Konzept zur Inhaltserschließung im FIV</a:t>
            </a:r>
            <a:endParaRPr lang="de-DE" sz="2400" b="1" dirty="0"/>
          </a:p>
        </p:txBody>
      </p:sp>
      <p:sp>
        <p:nvSpPr>
          <p:cNvPr id="3" name="Inhaltsplatzhalter 2"/>
          <p:cNvSpPr>
            <a:spLocks noGrp="1"/>
          </p:cNvSpPr>
          <p:nvPr>
            <p:ph idx="1"/>
          </p:nvPr>
        </p:nvSpPr>
        <p:spPr/>
        <p:txBody>
          <a:bodyPr anchor="ctr"/>
          <a:lstStyle/>
          <a:p>
            <a:pPr>
              <a:buSzPct val="130000"/>
            </a:pPr>
            <a:r>
              <a:rPr lang="de-DE" sz="2000" dirty="0" err="1" smtClean="0"/>
              <a:t>Klassifikatorische</a:t>
            </a:r>
            <a:r>
              <a:rPr lang="de-DE" sz="2000" dirty="0" smtClean="0"/>
              <a:t> Erschließung mittels:</a:t>
            </a:r>
          </a:p>
          <a:p>
            <a:pPr lvl="1">
              <a:spcBef>
                <a:spcPts val="1200"/>
              </a:spcBef>
              <a:buSzPct val="130000"/>
              <a:buFont typeface="Courier New" panose="02070309020205020404" pitchFamily="49" charset="0"/>
              <a:buChar char="o"/>
            </a:pPr>
            <a:r>
              <a:rPr lang="de-DE" sz="2000" dirty="0" smtClean="0"/>
              <a:t>Eigene Regionalklassifikation</a:t>
            </a:r>
          </a:p>
          <a:p>
            <a:pPr lvl="1">
              <a:buSzPct val="130000"/>
              <a:buFont typeface="Courier New" panose="02070309020205020404" pitchFamily="49" charset="0"/>
              <a:buChar char="o"/>
            </a:pPr>
            <a:r>
              <a:rPr lang="de-DE" sz="2000" dirty="0" smtClean="0"/>
              <a:t>Eigene Sachklassifikation</a:t>
            </a:r>
          </a:p>
          <a:p>
            <a:pPr marL="342900" lvl="1" indent="-342900">
              <a:spcBef>
                <a:spcPts val="1000"/>
              </a:spcBef>
              <a:buSzPct val="130000"/>
            </a:pPr>
            <a:r>
              <a:rPr lang="de-DE" sz="2000" dirty="0" smtClean="0"/>
              <a:t>Verbale Erschließung mit einem eigenen Thesaurus, GND und übergangsweise eigenem FIV-Normvokabular</a:t>
            </a:r>
          </a:p>
          <a:p>
            <a:pPr marL="342900" lvl="1" indent="-342900">
              <a:spcBef>
                <a:spcPts val="1000"/>
              </a:spcBef>
              <a:buSzPct val="130000"/>
            </a:pPr>
            <a:r>
              <a:rPr lang="de-DE" sz="2000" dirty="0" smtClean="0"/>
              <a:t>Differenzierte Verschlagwortung und zwei Feldern</a:t>
            </a:r>
          </a:p>
          <a:p>
            <a:pPr marL="800100" lvl="2" indent="-342900">
              <a:spcBef>
                <a:spcPts val="600"/>
              </a:spcBef>
              <a:buSzPct val="130000"/>
              <a:buFont typeface="Courier New" panose="02070309020205020404" pitchFamily="49" charset="0"/>
              <a:buChar char="o"/>
            </a:pPr>
            <a:r>
              <a:rPr lang="de-DE" dirty="0" smtClean="0"/>
              <a:t>Themen</a:t>
            </a:r>
          </a:p>
          <a:p>
            <a:pPr marL="800100" lvl="2" indent="-342900">
              <a:spcBef>
                <a:spcPts val="600"/>
              </a:spcBef>
              <a:buSzPct val="130000"/>
              <a:buFont typeface="Courier New" panose="02070309020205020404" pitchFamily="49" charset="0"/>
              <a:buChar char="o"/>
            </a:pPr>
            <a:r>
              <a:rPr lang="de-DE" dirty="0" smtClean="0"/>
              <a:t>Aspekte</a:t>
            </a:r>
            <a:r>
              <a:rPr lang="de-DE" sz="1600" dirty="0">
                <a:solidFill>
                  <a:srgbClr val="FF0000"/>
                </a:solidFill>
              </a:rPr>
              <a:t>	</a:t>
            </a:r>
            <a:endParaRPr lang="de-DE" sz="1600" dirty="0" smtClean="0">
              <a:solidFill>
                <a:srgbClr val="FF0000"/>
              </a:solidFill>
            </a:endParaRPr>
          </a:p>
          <a:p>
            <a:pPr marL="342900" lvl="2" indent="-342900">
              <a:spcBef>
                <a:spcPts val="600"/>
              </a:spcBef>
              <a:buSzPct val="130000"/>
            </a:pPr>
            <a:r>
              <a:rPr lang="de-DE" dirty="0" smtClean="0"/>
              <a:t>Abstracts</a:t>
            </a:r>
          </a:p>
          <a:p>
            <a:pPr marL="342900" lvl="2" indent="-342900">
              <a:spcBef>
                <a:spcPts val="600"/>
              </a:spcBef>
              <a:buSzPct val="130000"/>
            </a:pPr>
            <a:r>
              <a:rPr lang="de-DE" dirty="0" smtClean="0"/>
              <a:t>Inhaltsverzeichnisse</a:t>
            </a:r>
          </a:p>
          <a:p>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7</a:t>
            </a:fld>
            <a:endParaRPr lang="de-DE" dirty="0"/>
          </a:p>
        </p:txBody>
      </p:sp>
    </p:spTree>
    <p:extLst>
      <p:ext uri="{BB962C8B-B14F-4D97-AF65-F5344CB8AC3E}">
        <p14:creationId xmlns:p14="http://schemas.microsoft.com/office/powerpoint/2010/main" val="615542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smtClean="0"/>
              <a:t>Konzept zur Inhaltserschließung im FIV: Klassifikationen</a:t>
            </a:r>
            <a:endParaRPr lang="de-DE" sz="2400" b="1" dirty="0"/>
          </a:p>
        </p:txBody>
      </p:sp>
      <p:sp>
        <p:nvSpPr>
          <p:cNvPr id="3" name="Inhaltsplatzhalter 2"/>
          <p:cNvSpPr>
            <a:spLocks noGrp="1"/>
          </p:cNvSpPr>
          <p:nvPr>
            <p:ph idx="1"/>
          </p:nvPr>
        </p:nvSpPr>
        <p:spPr/>
        <p:txBody>
          <a:bodyPr anchor="ctr"/>
          <a:lstStyle/>
          <a:p>
            <a:pPr marL="0" indent="0">
              <a:buSzPct val="130000"/>
              <a:buNone/>
            </a:pPr>
            <a:r>
              <a:rPr lang="de-DE" sz="2000" dirty="0" err="1" smtClean="0"/>
              <a:t>Klassifikatorische</a:t>
            </a:r>
            <a:r>
              <a:rPr lang="de-DE" sz="2000" dirty="0" smtClean="0"/>
              <a:t> Erschließung</a:t>
            </a:r>
          </a:p>
          <a:p>
            <a:pPr marL="0" lvl="1" indent="0">
              <a:spcBef>
                <a:spcPts val="1000"/>
              </a:spcBef>
              <a:buSzPct val="130000"/>
              <a:buNone/>
            </a:pPr>
            <a:r>
              <a:rPr lang="de-DE" sz="2000" dirty="0" smtClean="0">
                <a:solidFill>
                  <a:srgbClr val="FF0000"/>
                </a:solidFill>
              </a:rPr>
              <a:t>Die Klassierung ist Teil der Formalerfassung</a:t>
            </a:r>
          </a:p>
          <a:p>
            <a:pPr marL="0" lvl="1" indent="0">
              <a:spcBef>
                <a:spcPts val="1000"/>
              </a:spcBef>
              <a:buSzPct val="130000"/>
              <a:buNone/>
            </a:pPr>
            <a:r>
              <a:rPr lang="de-DE" sz="2000" dirty="0" smtClean="0"/>
              <a:t>=&gt;	Literatur ist vor der Indexierung </a:t>
            </a:r>
            <a:r>
              <a:rPr lang="de-DE" sz="2000" dirty="0"/>
              <a:t>/</a:t>
            </a:r>
            <a:r>
              <a:rPr lang="de-DE" sz="2000" dirty="0" smtClean="0"/>
              <a:t> Verschlagwortung nach Inhalten grob auffindbar</a:t>
            </a:r>
          </a:p>
          <a:p>
            <a:pPr marL="0" lvl="1" indent="0">
              <a:spcBef>
                <a:spcPts val="1000"/>
              </a:spcBef>
              <a:buSzPct val="130000"/>
              <a:buNone/>
            </a:pPr>
            <a:endParaRPr lang="de-DE" sz="2000" dirty="0" smtClean="0"/>
          </a:p>
          <a:p>
            <a:pPr marL="0" lvl="1" indent="0">
              <a:spcBef>
                <a:spcPts val="1000"/>
              </a:spcBef>
              <a:buSzPct val="130000"/>
              <a:buNone/>
            </a:pPr>
            <a:r>
              <a:rPr lang="de-DE" sz="2000" dirty="0" smtClean="0"/>
              <a:t>Die Klassen bestehen aus einer Buchstaben-Zahlen-Notation und Text</a:t>
            </a:r>
          </a:p>
          <a:p>
            <a:pPr marL="0" lvl="1" indent="0">
              <a:spcBef>
                <a:spcPts val="1000"/>
              </a:spcBef>
              <a:buSzPct val="130000"/>
              <a:buNone/>
            </a:pPr>
            <a:r>
              <a:rPr lang="de-DE" sz="2000" dirty="0" smtClean="0"/>
              <a:t>=&gt;	Suchen nach Regionen und den einzelnen Ländern möglich, sog. Down-Suchen</a:t>
            </a:r>
          </a:p>
          <a:p>
            <a:pPr marL="0" indent="0">
              <a:buSzPct val="130000"/>
              <a:buNone/>
            </a:pPr>
            <a:endParaRPr lang="de-DE" sz="1600" dirty="0" smtClean="0"/>
          </a:p>
          <a:p>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a:t>Seite </a:t>
            </a:r>
            <a:fld id="{7859CB68-50BE-47D8-AB5E-CF01DA843DF5}" type="slidenum">
              <a:rPr lang="de-DE" smtClean="0"/>
              <a:t>8</a:t>
            </a:fld>
            <a:endParaRPr lang="de-DE" dirty="0"/>
          </a:p>
        </p:txBody>
      </p:sp>
    </p:spTree>
    <p:extLst>
      <p:ext uri="{BB962C8B-B14F-4D97-AF65-F5344CB8AC3E}">
        <p14:creationId xmlns:p14="http://schemas.microsoft.com/office/powerpoint/2010/main" val="32525429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de-DE" sz="2400" b="1" dirty="0"/>
              <a:t>Konzept zur Inhaltserschließung im FIV: Klassifikationen</a:t>
            </a:r>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9020" y="490030"/>
            <a:ext cx="2280482" cy="891872"/>
          </a:xfrm>
          <a:prstGeom prst="rect">
            <a:avLst/>
          </a:prstGeom>
        </p:spPr>
      </p:pic>
      <p:sp>
        <p:nvSpPr>
          <p:cNvPr id="6" name="Foliennummernplatzhalter 5"/>
          <p:cNvSpPr>
            <a:spLocks noGrp="1"/>
          </p:cNvSpPr>
          <p:nvPr>
            <p:ph type="sldNum" sz="quarter" idx="12"/>
          </p:nvPr>
        </p:nvSpPr>
        <p:spPr>
          <a:xfrm>
            <a:off x="8610600" y="6356350"/>
            <a:ext cx="2743200" cy="365125"/>
          </a:xfrm>
        </p:spPr>
        <p:txBody>
          <a:bodyPr/>
          <a:lstStyle/>
          <a:p>
            <a:r>
              <a:rPr lang="de-DE" dirty="0" smtClean="0"/>
              <a:t>Seite </a:t>
            </a:r>
            <a:fld id="{7859CB68-50BE-47D8-AB5E-CF01DA843DF5}" type="slidenum">
              <a:rPr lang="de-DE" smtClean="0"/>
              <a:t>9</a:t>
            </a:fld>
            <a:endParaRPr lang="de-DE" dirty="0"/>
          </a:p>
        </p:txBody>
      </p:sp>
      <p:pic>
        <p:nvPicPr>
          <p:cNvPr id="8" name="Inhaltsplatzhalter 7"/>
          <p:cNvPicPr>
            <a:picLocks noGrp="1" noChangeAspect="1"/>
          </p:cNvPicPr>
          <p:nvPr>
            <p:ph idx="1"/>
          </p:nvPr>
        </p:nvPicPr>
        <p:blipFill>
          <a:blip r:embed="rId4"/>
          <a:stretch>
            <a:fillRect/>
          </a:stretch>
        </p:blipFill>
        <p:spPr>
          <a:xfrm>
            <a:off x="1906438" y="1825625"/>
            <a:ext cx="7254815" cy="4221939"/>
          </a:xfrm>
          <a:prstGeom prst="rect">
            <a:avLst/>
          </a:prstGeom>
        </p:spPr>
      </p:pic>
    </p:spTree>
    <p:extLst>
      <p:ext uri="{BB962C8B-B14F-4D97-AF65-F5344CB8AC3E}">
        <p14:creationId xmlns:p14="http://schemas.microsoft.com/office/powerpoint/2010/main" val="11322753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830</Words>
  <Application>Microsoft Office PowerPoint</Application>
  <PresentationFormat>Breitbild</PresentationFormat>
  <Paragraphs>236</Paragraphs>
  <Slides>28</Slides>
  <Notes>16</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28</vt:i4>
      </vt:variant>
    </vt:vector>
  </HeadingPairs>
  <TitlesOfParts>
    <vt:vector size="34" baseType="lpstr">
      <vt:lpstr>Arial</vt:lpstr>
      <vt:lpstr>Calibri</vt:lpstr>
      <vt:lpstr>Calibri Light</vt:lpstr>
      <vt:lpstr>Courier New</vt:lpstr>
      <vt:lpstr>Wingdings</vt:lpstr>
      <vt:lpstr>Office Theme</vt:lpstr>
      <vt:lpstr>Inhaltserschließung im FIV</vt:lpstr>
      <vt:lpstr>Was ist der FIV …</vt:lpstr>
      <vt:lpstr>        </vt:lpstr>
      <vt:lpstr>… und was macht er?</vt:lpstr>
      <vt:lpstr>Die Datenbasis World Affairs Online WAO</vt:lpstr>
      <vt:lpstr>Die Datenbasis World Affairs Online WAO</vt:lpstr>
      <vt:lpstr>Konzept zur Inhaltserschließung im FIV</vt:lpstr>
      <vt:lpstr>Konzept zur Inhaltserschließung im FIV: Klassifikationen</vt:lpstr>
      <vt:lpstr>Konzept zur Inhaltserschließung im FIV: Klassifikationen</vt:lpstr>
      <vt:lpstr>Konzept zur Inhaltserschließung im FIV: Klassifikationen</vt:lpstr>
      <vt:lpstr>Konzept zur Inhaltserschließung im FIV: die Indexierung</vt:lpstr>
      <vt:lpstr>Konzept zur Inhaltserschließung im FIV: die Indexierung</vt:lpstr>
      <vt:lpstr>Konzept zur Inhaltserschließung im FIV: die Indexierung</vt:lpstr>
      <vt:lpstr>Konzept zur Inhaltserschließung im FIV: die Indexierung</vt:lpstr>
      <vt:lpstr>Konzept zur Inhaltserschließung im FIV: das Vokabular</vt:lpstr>
      <vt:lpstr>Konzept zur Inhaltserschließung im FIV: Der Europäische Thesaurus</vt:lpstr>
      <vt:lpstr>Konzept zur Inhaltserschließung im FIV: das Vokabular</vt:lpstr>
      <vt:lpstr>Konzept zur Inhaltserschließung im FIV: das Vokabular     </vt:lpstr>
      <vt:lpstr>Konzept zur Inhaltserschließung im FIV: das Vokabular</vt:lpstr>
      <vt:lpstr>Konzept zur Inhaltserschließung im FIV: das Vokabular</vt:lpstr>
      <vt:lpstr>Konzept zur Inhaltserschließung im FIV: das Vokabular bis Mai 2021</vt:lpstr>
      <vt:lpstr>Konzept zur Inhaltserschließung im FIV: seit IE im K10plus via DA 3</vt:lpstr>
      <vt:lpstr>Die WAO in Zahlen </vt:lpstr>
      <vt:lpstr>Die WAO in Zahlen </vt:lpstr>
      <vt:lpstr>Die WAO in Zahlen </vt:lpstr>
      <vt:lpstr>Die WAO in Zahlen </vt:lpstr>
      <vt:lpstr>Links </vt:lpstr>
      <vt:lpstr>PowerPoint-Präsentation</vt:lpstr>
    </vt:vector>
  </TitlesOfParts>
  <Company>Stiftung Wissenschaft und Politik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Baron, Susanne</dc:creator>
  <cp:lastModifiedBy>Baron, Susanne</cp:lastModifiedBy>
  <cp:revision>144</cp:revision>
  <cp:lastPrinted>2021-11-09T15:25:57Z</cp:lastPrinted>
  <dcterms:created xsi:type="dcterms:W3CDTF">2020-09-28T15:54:15Z</dcterms:created>
  <dcterms:modified xsi:type="dcterms:W3CDTF">2021-12-08T14:22:28Z</dcterms:modified>
</cp:coreProperties>
</file>