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741" r:id="rId1"/>
  </p:sldMasterIdLst>
  <p:notesMasterIdLst>
    <p:notesMasterId r:id="rId22"/>
  </p:notesMasterIdLst>
  <p:handoutMasterIdLst>
    <p:handoutMasterId r:id="rId23"/>
  </p:handoutMasterIdLst>
  <p:sldIdLst>
    <p:sldId id="297" r:id="rId2"/>
    <p:sldId id="298" r:id="rId3"/>
    <p:sldId id="301" r:id="rId4"/>
    <p:sldId id="299" r:id="rId5"/>
    <p:sldId id="307" r:id="rId6"/>
    <p:sldId id="308" r:id="rId7"/>
    <p:sldId id="300" r:id="rId8"/>
    <p:sldId id="310" r:id="rId9"/>
    <p:sldId id="309" r:id="rId10"/>
    <p:sldId id="314" r:id="rId11"/>
    <p:sldId id="306" r:id="rId12"/>
    <p:sldId id="313" r:id="rId13"/>
    <p:sldId id="312" r:id="rId14"/>
    <p:sldId id="302" r:id="rId15"/>
    <p:sldId id="316" r:id="rId16"/>
    <p:sldId id="311" r:id="rId17"/>
    <p:sldId id="315" r:id="rId18"/>
    <p:sldId id="318" r:id="rId19"/>
    <p:sldId id="317" r:id="rId20"/>
    <p:sldId id="319" r:id="rId21"/>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8FF"/>
    <a:srgbClr val="ED7B15"/>
    <a:srgbClr val="007EEF"/>
    <a:srgbClr val="FB8630"/>
    <a:srgbClr val="FFA100"/>
    <a:srgbClr val="FF9933"/>
    <a:srgbClr val="FF9900"/>
    <a:srgbClr val="FF6600"/>
    <a:srgbClr val="CC6600"/>
    <a:srgbClr val="E68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02" autoAdjust="0"/>
    <p:restoredTop sz="88863" autoAdjust="0"/>
  </p:normalViewPr>
  <p:slideViewPr>
    <p:cSldViewPr>
      <p:cViewPr varScale="1">
        <p:scale>
          <a:sx n="102" d="100"/>
          <a:sy n="102" d="100"/>
        </p:scale>
        <p:origin x="1056" y="11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20.09.2023</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20.09.2023</a:t>
            </a:fld>
            <a:endParaRPr lang="de-DE"/>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xfrm>
            <a:off x="90488" y="744538"/>
            <a:ext cx="6616700"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93142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Verwendet eine Körperschaft in ihrem bevorzugten Namen immer einen einleitenden Artikel, wird dieser bei der Erfassungsform mitberücksichtigt. In der GND wird dieser einleitende Artikel nicht mehr wegsortiert; ob ein zusätzlicher Sucheinstieg mit wegsortiertem Artikel Sinn macht, liegt im Ermessen der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756254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Die nicht-</a:t>
            </a:r>
            <a:r>
              <a:rPr lang="de-CH" dirty="0" err="1"/>
              <a:t>rda</a:t>
            </a:r>
            <a:r>
              <a:rPr lang="de-CH" dirty="0"/>
              <a:t>-konforme Normierung der Territorialpfarreien der Katholischen Kirche wird aufgehoben. Wie bei den meisten anderen Körperschaftskategorien wird die selbst gebrauchte bzw. häufigste und originalsprachige Namensform zum bevorzugten Namen.</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a:t>Mit der Einführung von RDA DACH wird der Teil "Territorialpfarreien der Katholischen Kirche" in der EH-K-16 "Lokale Einheiten von Religionsgemeinschaften" nicht mehr gültig sein.</a:t>
            </a:r>
          </a:p>
          <a:p>
            <a:pPr marL="0" marR="0" indent="0" algn="l" defTabSz="914400" rtl="0" eaLnBrk="1" fontAlgn="auto" latinLnBrk="0" hangingPunct="1">
              <a:lnSpc>
                <a:spcPct val="100000"/>
              </a:lnSpc>
              <a:spcBef>
                <a:spcPts val="0"/>
              </a:spcBef>
              <a:spcAft>
                <a:spcPts val="0"/>
              </a:spcAft>
              <a:buClrTx/>
              <a:buSzTx/>
              <a:buFontTx/>
              <a:buNone/>
              <a:tabLst/>
              <a:defRPr/>
            </a:pPr>
            <a:endParaRPr lang="de-CH" dirty="0"/>
          </a:p>
          <a:p>
            <a:r>
              <a:rPr lang="de-CH" dirty="0"/>
              <a:t>Hintergrund:</a:t>
            </a:r>
            <a:br>
              <a:rPr lang="de-CH" dirty="0"/>
            </a:br>
            <a:r>
              <a:rPr lang="de-CH" sz="1800" dirty="0">
                <a:effectLst/>
                <a:latin typeface="Arial" panose="020B0604020202020204" pitchFamily="34" charset="0"/>
                <a:ea typeface="Calibri" panose="020F0502020204030204" pitchFamily="34" charset="0"/>
              </a:rPr>
              <a:t>Die Beibehaltung der "alten" und nicht </a:t>
            </a:r>
            <a:r>
              <a:rPr lang="de-CH" sz="1800" dirty="0" err="1">
                <a:effectLst/>
                <a:latin typeface="Arial" panose="020B0604020202020204" pitchFamily="34" charset="0"/>
                <a:ea typeface="Calibri" panose="020F0502020204030204" pitchFamily="34" charset="0"/>
              </a:rPr>
              <a:t>rda</a:t>
            </a:r>
            <a:r>
              <a:rPr lang="de-CH" sz="1800" dirty="0">
                <a:effectLst/>
                <a:latin typeface="Arial" panose="020B0604020202020204" pitchFamily="34" charset="0"/>
                <a:ea typeface="Calibri" panose="020F0502020204030204" pitchFamily="34" charset="0"/>
              </a:rPr>
              <a:t>-konformen Normierungen in den normierten Sucheinstiegen von Körperschaften bei der Einführung von RDA wurde bei den Universitäten vom Standardisierungsausschuss abgelehnt, bei anderen Entitäten toleriert mit dem Auftrag, diese nach der Einführung von RDA ebenfalls aufzuheben. Dies wurde nun im Rahmen des Projektes für die Territorialpfarreien der Katholischen Kirche sowie Klöster und Stifte gemacht.</a:t>
            </a:r>
            <a:endParaRPr lang="de-CH" sz="1800" dirty="0">
              <a:effectLst/>
              <a:latin typeface="Calibri" panose="020F0502020204030204" pitchFamily="34" charset="0"/>
              <a:ea typeface="Calibri" panose="020F0502020204030204" pitchFamily="34" charset="0"/>
            </a:endParaRPr>
          </a:p>
          <a:p>
            <a:r>
              <a:rPr lang="de-CH" sz="1800" dirty="0">
                <a:effectLst/>
                <a:latin typeface="Arial" panose="020B0604020202020204" pitchFamily="34" charset="0"/>
                <a:ea typeface="Calibri" panose="020F0502020204030204" pitchFamily="34" charset="0"/>
              </a:rPr>
              <a:t>Die inhaltlichen Änderungen wurden in der </a:t>
            </a:r>
            <a:r>
              <a:rPr lang="de-CH" sz="1800" u="none" dirty="0">
                <a:solidFill>
                  <a:schemeClr val="tx1"/>
                </a:solidFill>
                <a:effectLst/>
                <a:latin typeface="Arial" panose="020B0604020202020204" pitchFamily="34" charset="0"/>
                <a:ea typeface="Calibri" panose="020F0502020204030204" pitchFamily="34" charset="0"/>
              </a:rPr>
              <a:t>51. </a:t>
            </a:r>
            <a:r>
              <a:rPr lang="de-CH" sz="1800" dirty="0">
                <a:effectLst/>
                <a:latin typeface="Arial" panose="020B0604020202020204" pitchFamily="34" charset="0"/>
                <a:ea typeface="Calibri" panose="020F0502020204030204" pitchFamily="34" charset="0"/>
              </a:rPr>
              <a:t>(hier auch Infos aus dem </a:t>
            </a:r>
            <a:r>
              <a:rPr lang="de-CH" sz="1800" dirty="0" err="1">
                <a:effectLst/>
                <a:latin typeface="Arial" panose="020B0604020202020204" pitchFamily="34" charset="0"/>
                <a:ea typeface="Calibri" panose="020F0502020204030204" pitchFamily="34" charset="0"/>
              </a:rPr>
              <a:t>StA</a:t>
            </a:r>
            <a:r>
              <a:rPr lang="de-CH" sz="1800" dirty="0">
                <a:effectLst/>
                <a:latin typeface="Arial" panose="020B0604020202020204" pitchFamily="34" charset="0"/>
                <a:ea typeface="Calibri" panose="020F0502020204030204" pitchFamily="34" charset="0"/>
              </a:rPr>
              <a:t>), </a:t>
            </a:r>
            <a:r>
              <a:rPr lang="de-CH" sz="1800" u="none" dirty="0">
                <a:solidFill>
                  <a:srgbClr val="0000FF"/>
                </a:solidFill>
                <a:effectLst/>
                <a:latin typeface="Arial" panose="020B0604020202020204" pitchFamily="34" charset="0"/>
                <a:ea typeface="Calibri" panose="020F0502020204030204" pitchFamily="34" charset="0"/>
              </a:rPr>
              <a:t>52.</a:t>
            </a:r>
            <a:r>
              <a:rPr lang="de-CH" sz="1800" dirty="0">
                <a:effectLst/>
                <a:latin typeface="Arial" panose="020B0604020202020204" pitchFamily="34" charset="0"/>
                <a:ea typeface="Calibri" panose="020F0502020204030204" pitchFamily="34" charset="0"/>
              </a:rPr>
              <a:t> und </a:t>
            </a:r>
            <a:r>
              <a:rPr lang="de-CH" sz="1800" u="none" dirty="0">
                <a:solidFill>
                  <a:srgbClr val="0000FF"/>
                </a:solidFill>
                <a:effectLst/>
                <a:latin typeface="Arial" panose="020B0604020202020204" pitchFamily="34" charset="0"/>
                <a:ea typeface="Calibri" panose="020F0502020204030204" pitchFamily="34" charset="0"/>
              </a:rPr>
              <a:t>54.</a:t>
            </a:r>
            <a:r>
              <a:rPr lang="de-CH" sz="1800" dirty="0">
                <a:effectLst/>
                <a:latin typeface="Arial" panose="020B0604020202020204" pitchFamily="34" charset="0"/>
                <a:ea typeface="Calibri" panose="020F0502020204030204" pitchFamily="34" charset="0"/>
              </a:rPr>
              <a:t> Webkonferenz der FG E diskutiert und entschieden.</a:t>
            </a:r>
            <a:endParaRPr lang="de-CH"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505430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Dieses Beispiel zeigt, dass die Form "Pfarrei Risch" nach alter Normierung von der Körperschaft selbst nicht gebraucht wird. Weil die ausgeschriebene Form häufiger verwendet wird, ist "Katholische Kirchgemeinde Risch" die bevorzugte Form.</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4043800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Besteht für eine Territorialpfarrei der Katholischen Kirche bereits ein GND-Satz mit der alten normierten Form als normiertem Sucheinstieg, wird der Datensatz aktualisiert. Die alte normierte Form wird als abweichender Name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11704186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Im GND-Satz wird der zusätzliche Sucheinstieg mit der alten normierten Form mit einem Vermerk "normiert bis 2023" in Unterfeld $v gekennzeichnet.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5722783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Auch die nicht-</a:t>
            </a:r>
            <a:r>
              <a:rPr lang="de-CH" dirty="0" err="1"/>
              <a:t>rda</a:t>
            </a:r>
            <a:r>
              <a:rPr lang="de-CH" dirty="0"/>
              <a:t>-konforme Normierung der Klöster und Stifte wird aufgehoben. Für die Wahl des bevorzugten Namens gilt dasselbe: die selbst gebrauchte bzw. häufigste und originalsprachige Namensform wird zum bevorzugten Namen.</a:t>
            </a:r>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Mit der Einführung von RDA DACH wird die EH-K-17 "Klöster und Stifte" nicht mehr gültig sein.</a:t>
            </a:r>
          </a:p>
          <a:p>
            <a:pPr marL="0" marR="0" indent="0" algn="l" defTabSz="914400" rtl="0" eaLnBrk="1" fontAlgn="auto" latinLnBrk="0" hangingPunct="1">
              <a:lnSpc>
                <a:spcPct val="100000"/>
              </a:lnSpc>
              <a:spcBef>
                <a:spcPts val="0"/>
              </a:spcBef>
              <a:spcAft>
                <a:spcPts val="0"/>
              </a:spcAft>
              <a:buClrTx/>
              <a:buSzTx/>
              <a:buFontTx/>
              <a:buNone/>
              <a:tabLst/>
              <a:defRPr/>
            </a:pPr>
            <a:endParaRPr lang="de-CH" dirty="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9667432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Dieses Beispiel zeigt, dass die alte normierte Form "Kloster </a:t>
            </a:r>
            <a:r>
              <a:rPr lang="de-CH" dirty="0" err="1"/>
              <a:t>Disentis</a:t>
            </a:r>
            <a:r>
              <a:rPr lang="de-CH" dirty="0"/>
              <a:t>" von der Körperschaft selbst nicht gebraucht wird. Weil die Form mit "Benediktinerkloster" in einem Wort häufiger verwendet wird, ist "Benediktinerkloster Disentis" die bevorzugte Form.</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2320160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Die Namensform in der Sprache der Körperschaft hat Vorrang und wird zum bevorzugten Namen.</a:t>
            </a:r>
            <a:br>
              <a:rPr lang="de-CH" dirty="0"/>
            </a:br>
            <a:r>
              <a:rPr lang="de-CH" dirty="0"/>
              <a:t>Ein bereits bestehender GND-Satz mit der alten normierten Form als normiertem Sucheinstieg wird aktualisiert. Die alte normierte Form wird als zusätzlicher Sucheinstieg mit dem Vermerk "normiert bis 2023" in Unterfeld $v erfasst.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7525418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latin typeface="+mn-lt"/>
              </a:rPr>
              <a:t>Als Kategorie einer Körperschaft kommen nur diese sechs Begriffe (fünf spezifische und ein unspezifischer) in Frage. Die spezifischen Begriffe haben Vorrang. Die DACH-Erläuterung "</a:t>
            </a:r>
            <a:r>
              <a:rPr lang="de-CH" b="0" i="0" dirty="0">
                <a:solidFill>
                  <a:srgbClr val="000000"/>
                </a:solidFill>
                <a:effectLst/>
                <a:latin typeface="+mn-lt"/>
              </a:rPr>
              <a:t>Wenn als Kennzeichnung die Begriffe Körperschaft, Firma, Künstlervereinigung, Musikgruppe, Projekt, Veranstaltung nicht ausreichen, nehmen Sie einen passenden normierten Sachbegriff aus der GND" wird aufgehoben. Reicht einer der sechs Begriffe zur Unterscheidung nicht aus, wird ein weiteres als Zusatz mögliches Element im normierten Sucheinstieg berücksichtigt: "In Verbindung stehender Ort", "In Verbindung stehende Körperschaft" oder "In Verbindung stehender Zeitraum".</a:t>
            </a:r>
            <a:endParaRPr lang="de-CH" dirty="0">
              <a:latin typeface="+mn-lt"/>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225421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Das Element "Kategorie einer Körperschaft" ist im normierten Sucheinstieg Pflicht, wenn </a:t>
            </a:r>
            <a:r>
              <a:rPr lang="de-DE" dirty="0"/>
              <a:t>der bevorzugte Name nicht auf eine Körperschaft schließen lässt (siehe erstes und drittes Beispiel) </a:t>
            </a:r>
            <a:r>
              <a:rPr lang="de-DE" i="0" dirty="0"/>
              <a:t>oder</a:t>
            </a:r>
            <a:r>
              <a:rPr lang="de-DE" i="1" dirty="0"/>
              <a:t> </a:t>
            </a:r>
            <a:r>
              <a:rPr lang="de-DE" dirty="0"/>
              <a:t>es in der GND identische bevorzugte Namen für unterschiedliche Entitäten gibt (siehe zweites Beispiel).</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319564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Teil 2.3 befasst sich mit den Elementen, die für die Bildung von normierten Sucheinstiegen der Normdaten-Entitäten eine Rolle spielen. Die normierten Sucheinstiege sind nicht nur Bestandteil von Normdatensätzen, sondern auch von Titeldatensätzen und sind deshalb auch für Institutionen, die nicht mit der GND arbeiten, von Bedeutung.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1980207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Diese Inhalte betreffen nicht nur inhaltliche Neuerungen, sondern auch Bestimmungen, die wir gerne in Erinnerung rufen, weil deren Anwendung in der Praxis auseinanderlief.  </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a:t>Zu Geografika- und Werk-Normdatensätzen gibt es keine Folien, d.h. ist nichts zu </a:t>
            </a:r>
            <a:r>
              <a:rPr lang="de-DE"/>
              <a:t>erwähnen.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3513846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Regelungen zu den Elementen "Bevorzugter Name einer Person", "Bevorzugter Name einer Familie", "Bevorzugter Name einer Körperschaft" sowie "Bevorzugter Name eines </a:t>
            </a:r>
            <a:r>
              <a:rPr lang="de-CH" dirty="0" err="1"/>
              <a:t>Geografikums</a:t>
            </a:r>
            <a:r>
              <a:rPr lang="de-CH" dirty="0"/>
              <a:t>" enthalten immer zwei Aspekte: die Wahl des bevorzugten Namens und das Erfassen des bevorzugten Namens.  In RDA DACH kann also ein bevorzugter Name in Vorlageform (die als bevorzugt gewählte Form) und in Erfassungsform (nach Anwendung der Erfassungsregeln) vorkommen. </a:t>
            </a:r>
          </a:p>
          <a:p>
            <a:pPr marL="0" marR="0" indent="0" algn="l" defTabSz="914400" rtl="0" eaLnBrk="1" fontAlgn="auto" latinLnBrk="0" hangingPunct="1">
              <a:lnSpc>
                <a:spcPct val="100000"/>
              </a:lnSpc>
              <a:spcBef>
                <a:spcPts val="0"/>
              </a:spcBef>
              <a:spcAft>
                <a:spcPts val="0"/>
              </a:spcAft>
              <a:buClrTx/>
              <a:buSzTx/>
              <a:buFontTx/>
              <a:buNone/>
              <a:tabLst/>
              <a:defRPr/>
            </a:pPr>
            <a:endParaRPr lang="de-CH" dirty="0"/>
          </a:p>
          <a:p>
            <a:pPr marL="0" marR="0" indent="0" algn="l" defTabSz="914400" rtl="0" eaLnBrk="1" fontAlgn="auto" latinLnBrk="0" hangingPunct="1">
              <a:lnSpc>
                <a:spcPct val="100000"/>
              </a:lnSpc>
              <a:spcBef>
                <a:spcPts val="0"/>
              </a:spcBef>
              <a:spcAft>
                <a:spcPts val="0"/>
              </a:spcAft>
              <a:buClrTx/>
              <a:buSzTx/>
              <a:buFontTx/>
              <a:buNone/>
              <a:tabLst/>
              <a:defRPr/>
            </a:pPr>
            <a:r>
              <a:rPr lang="de-CH" dirty="0"/>
              <a:t>Hintergrund:</a:t>
            </a:r>
          </a:p>
          <a:p>
            <a:pPr marL="0" marR="0" indent="0" algn="l" defTabSz="914400" rtl="0" eaLnBrk="1" fontAlgn="auto" latinLnBrk="0" hangingPunct="1">
              <a:lnSpc>
                <a:spcPct val="100000"/>
              </a:lnSpc>
              <a:spcBef>
                <a:spcPts val="0"/>
              </a:spcBef>
              <a:spcAft>
                <a:spcPts val="0"/>
              </a:spcAft>
              <a:buClrTx/>
              <a:buSzTx/>
              <a:buFontTx/>
              <a:buNone/>
              <a:tabLst/>
              <a:defRPr/>
            </a:pPr>
            <a:r>
              <a:rPr lang="de-CH" dirty="0"/>
              <a:t>Erst in der intensiven Arbeit im Projekt 3R für DACH-Bibliotheken wurden wir uns dieser Zweiteilung bewusst, welche auch zum besseren Verständnis bisher schlecht verstandener Bestimmungen beigetragen hat.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85825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Um von mehreren vorliegenden Namen zum bevorzugten Namen in Erfassungsform zu gelangen, braucht es immer zwei Schritte. "C. G. Jung" ist die vorliegende Form, die als bevorzugt gewählt wurde, was dem ersten Schritt entspricht. "Jung, C. G." die Erfassungsform nach Anwendung der relevanten Erfassungsregeln, was dem zweiten Schritt entspricht.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736259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Um von mehreren vorliegenden Namen zum bevorzugten Namen in Erfassungsform zu gelangen, werden bei Körperschaften die gleichen 2 Schritte wie bei den Personen angewandt. Dasselbe gilt für Familien und </a:t>
            </a:r>
            <a:r>
              <a:rPr lang="de-CH" dirty="0" err="1"/>
              <a:t>Geografika</a:t>
            </a:r>
            <a:r>
              <a:rPr lang="de-CH" dirty="0"/>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1860595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Personen, deren Namen unbekannt sind und die mit einer Phrase bezeichnet werden, erhalten diese Phrase als bevorzugten Namen.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3847291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Zur allgemeinen Phrasen-Regelung gibt es eine Ausnahme für Personen der Antike und des Mittelalters: Personen, deren Namen unbekannt sind und die mit Namen anderer Personen und dem Vorsatz "Pseudo" bezeichnet werden, erhalten keinen eigenen Datensatz. Die Form mit dem Vorsatz "Pseudo" wird als abweichender Name behandelt.</a:t>
            </a:r>
          </a:p>
          <a:p>
            <a:endParaRPr lang="de-CH" dirty="0"/>
          </a:p>
          <a:p>
            <a:r>
              <a:rPr lang="de-CH" dirty="0"/>
              <a:t>Hintergrund:</a:t>
            </a:r>
            <a:br>
              <a:rPr lang="de-CH" dirty="0"/>
            </a:br>
            <a:r>
              <a:rPr lang="de-CH" dirty="0"/>
              <a:t>Diese Regelung entspricht der Forschungstradition.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872117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dirty="0"/>
              <a:t>Bei Familien muss dem bevorzugten Namen in Erfassungsform ausser der Kategorie immer auch der in Beziehung stehende Zeitraum hinzugefügt werden. Bei regierenden Familien ist dies bevorzugt die Regierungszeit, bei anderen Familien der Zeitraum, in dem die Familie nachweisbar ist. In den zusätzlichen Sucheinstiegen wird dieser Zusatz empfohlen, auch wenn es nur ein ungefährer Zeitraum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4275699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2.3 Normdaten | Stand: 05.09.2023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024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2.3 Normdaten | Stand: 05.09.2023 | CC0 1.0 Universal</a:t>
            </a:r>
            <a:endParaRPr lang="de-DE" dirty="0"/>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358481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2.3 Normdaten | Stand: 05.09.2023 | CC0 1.0 Universal</a:t>
            </a:r>
            <a:endParaRPr lang="de-DE" dirty="0"/>
          </a:p>
        </p:txBody>
      </p:sp>
      <p:sp>
        <p:nvSpPr>
          <p:cNvPr id="6" name="Slide Number Placeholder 5"/>
          <p:cNvSpPr>
            <a:spLocks noGrp="1"/>
          </p:cNvSpPr>
          <p:nvPr>
            <p:ph type="sldNum" sz="quarter" idx="12"/>
          </p:nvPr>
        </p:nvSpPr>
        <p:spPr/>
        <p:txBody>
          <a:bodyPr/>
          <a:lstStyle/>
          <a:p>
            <a:endParaRPr lang="de-DE" b="1"/>
          </a:p>
          <a:p>
            <a:fld id="{D30E3F81-6584-4C85-9656-782DA1C6B3A8}" type="slidenum">
              <a:rPr lang="de-DE" b="1" smtClean="0"/>
              <a:pPr/>
              <a:t>‹Nr.›</a:t>
            </a:fld>
            <a:r>
              <a:rPr lang="de-DE"/>
              <a:t> | X</a:t>
            </a:r>
          </a:p>
          <a:p>
            <a:endParaRPr lang="en-US" dirty="0"/>
          </a:p>
        </p:txBody>
      </p:sp>
    </p:spTree>
    <p:extLst>
      <p:ext uri="{BB962C8B-B14F-4D97-AF65-F5344CB8AC3E}">
        <p14:creationId xmlns:p14="http://schemas.microsoft.com/office/powerpoint/2010/main" val="40304566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335360" y="183778"/>
            <a:ext cx="11521280" cy="508918"/>
          </a:xfrm>
        </p:spPr>
        <p:txBody>
          <a:bodyPr/>
          <a:lstStyle>
            <a:lvl1pPr algn="l">
              <a:defRPr sz="2800">
                <a:solidFill>
                  <a:schemeClr val="tx1"/>
                </a:solidFill>
                <a:latin typeface="+mj-lt"/>
                <a:cs typeface="Segoe UI" panose="020B0502040204020203" pitchFamily="34" charset="0"/>
              </a:defRPr>
            </a:lvl1pPr>
          </a:lstStyle>
          <a:p>
            <a:r>
              <a:rPr lang="de-DE" dirty="0"/>
              <a:t>Titelmasterformat durch Klicken bearbeiten</a:t>
            </a:r>
          </a:p>
        </p:txBody>
      </p:sp>
      <p:sp>
        <p:nvSpPr>
          <p:cNvPr id="7" name="Textplatzhalter 6"/>
          <p:cNvSpPr>
            <a:spLocks noGrp="1"/>
          </p:cNvSpPr>
          <p:nvPr>
            <p:ph type="body" sz="quarter" idx="13" hasCustomPrompt="1"/>
          </p:nvPr>
        </p:nvSpPr>
        <p:spPr>
          <a:xfrm>
            <a:off x="335360" y="836712"/>
            <a:ext cx="11521280" cy="5472608"/>
          </a:xfrm>
        </p:spPr>
        <p:txBody>
          <a:bodyPr>
            <a:noAutofit/>
          </a:bodyPr>
          <a:lstStyle>
            <a:lvl1pPr>
              <a:defRPr sz="2400">
                <a:solidFill>
                  <a:schemeClr val="tx1"/>
                </a:solidFill>
                <a:latin typeface="+mn-lt"/>
                <a:cs typeface="Segoe UI" panose="020B0502040204020203" pitchFamily="34" charset="0"/>
              </a:defRPr>
            </a:lvl1pPr>
            <a:lvl2pPr>
              <a:defRPr sz="2400">
                <a:solidFill>
                  <a:schemeClr val="tx1"/>
                </a:solidFill>
                <a:latin typeface="+mn-lt"/>
                <a:cs typeface="Segoe UI" panose="020B0502040204020203" pitchFamily="34" charset="0"/>
              </a:defRPr>
            </a:lvl2pPr>
            <a:lvl3pPr>
              <a:defRPr sz="2200">
                <a:solidFill>
                  <a:schemeClr val="tx1"/>
                </a:solidFill>
                <a:latin typeface="+mn-lt"/>
                <a:cs typeface="Segoe UI" panose="020B0502040204020203" pitchFamily="34" charset="0"/>
              </a:defRPr>
            </a:lvl3pPr>
          </a:lstStyle>
          <a:p>
            <a:pPr lvl="0"/>
            <a:r>
              <a:rPr lang="de-DE" dirty="0"/>
              <a:t>Textmasterformat bearbeiten</a:t>
            </a:r>
          </a:p>
          <a:p>
            <a:pPr lvl="1"/>
            <a:r>
              <a:rPr lang="de-DE" dirty="0"/>
              <a:t>Zweite Ebene</a:t>
            </a:r>
          </a:p>
          <a:p>
            <a:pPr lvl="2"/>
            <a:r>
              <a:rPr lang="de-DE" dirty="0"/>
              <a:t>Dritte Ebene</a:t>
            </a:r>
          </a:p>
        </p:txBody>
      </p:sp>
      <p:sp>
        <p:nvSpPr>
          <p:cNvPr id="12" name="Fußzeilenplatzhalter 11"/>
          <p:cNvSpPr>
            <a:spLocks noGrp="1"/>
          </p:cNvSpPr>
          <p:nvPr>
            <p:ph type="ftr" sz="quarter" idx="14"/>
          </p:nvPr>
        </p:nvSpPr>
        <p:spPr>
          <a:xfrm>
            <a:off x="623392" y="6376244"/>
            <a:ext cx="8160907" cy="365125"/>
          </a:xfrm>
        </p:spPr>
        <p:txBody>
          <a:bodyPr/>
          <a:lstStyle>
            <a:lvl1pPr algn="l">
              <a:defRPr cap="none">
                <a:solidFill>
                  <a:schemeClr val="bg1"/>
                </a:solidFill>
              </a:defRPr>
            </a:lvl1pPr>
          </a:lstStyle>
          <a:p>
            <a:r>
              <a:rPr lang="de-DE" dirty="0"/>
              <a:t>Praxis-Update RDA DACH | Teil 2.3 Normdaten | Stand: 05.09.2023 | CC0 1.0 Universal</a:t>
            </a:r>
          </a:p>
        </p:txBody>
      </p:sp>
      <p:sp>
        <p:nvSpPr>
          <p:cNvPr id="9" name="Foliennummernplatzhalter 5"/>
          <p:cNvSpPr>
            <a:spLocks noGrp="1"/>
          </p:cNvSpPr>
          <p:nvPr>
            <p:ph type="sldNum" sz="quarter" idx="4"/>
          </p:nvPr>
        </p:nvSpPr>
        <p:spPr>
          <a:xfrm>
            <a:off x="9648395" y="6376244"/>
            <a:ext cx="1934005"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37474561-2573-4254-9F43-70AFC27DF993}" type="slidenum">
              <a:rPr lang="de-DE" b="1" smtClean="0"/>
              <a:pPr/>
              <a:t>‹Nr.›</a:t>
            </a:fld>
            <a:r>
              <a:rPr lang="de-DE" dirty="0"/>
              <a:t> | 20</a:t>
            </a:r>
          </a:p>
        </p:txBody>
      </p:sp>
    </p:spTree>
    <p:extLst>
      <p:ext uri="{BB962C8B-B14F-4D97-AF65-F5344CB8AC3E}">
        <p14:creationId xmlns:p14="http://schemas.microsoft.com/office/powerpoint/2010/main" val="67441091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2.3 Normdaten | Stand: 05.09.2023 | CC0 1.0 Universal</a:t>
            </a:r>
            <a:endParaRPr lang="de-DE" dirty="0"/>
          </a:p>
        </p:txBody>
      </p:sp>
      <p:sp>
        <p:nvSpPr>
          <p:cNvPr id="6" name="Slide Number Placeholder 5"/>
          <p:cNvSpPr>
            <a:spLocks noGrp="1"/>
          </p:cNvSpPr>
          <p:nvPr>
            <p:ph type="sldNum" sz="quarter" idx="12"/>
          </p:nvPr>
        </p:nvSpPr>
        <p:spPr/>
        <p:txBody>
          <a:bodyPr/>
          <a:lstStyle/>
          <a:p>
            <a:fld id="{028E3F4F-51B2-42EE-AFA2-40C4572185CC}" type="slidenum">
              <a:rPr lang="en-US" smtClean="0"/>
              <a:t>‹Nr.›</a:t>
            </a:fld>
            <a:endParaRPr lang="en-US" dirty="0"/>
          </a:p>
        </p:txBody>
      </p:sp>
    </p:spTree>
    <p:extLst>
      <p:ext uri="{BB962C8B-B14F-4D97-AF65-F5344CB8AC3E}">
        <p14:creationId xmlns:p14="http://schemas.microsoft.com/office/powerpoint/2010/main" val="888767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de-DE"/>
              <a:t>Praxis-Update RDA DACH | Teil 2.3 Normdaten | Stand: 05.09.2023 | CC0 1.0 Universal</a:t>
            </a:r>
            <a:endParaRPr lang="de-DE"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6721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RDA DACH | Teil 2.3 Normdaten | Stand: 05.09.2023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996169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r>
              <a:rPr lang="de-DE"/>
              <a:t>Praxis-Update RDA DACH | Teil 2.3 Normdaten | Stand: 05.09.2023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54261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de-DE"/>
              <a:t>Praxis-Update RDA DACH | Teil 2.3 Normdaten | Stand: 05.09.2023 | CC0 1.0 Universal</a:t>
            </a:r>
            <a:endParaRPr lang="de-DE" dirty="0"/>
          </a:p>
        </p:txBody>
      </p:sp>
      <p:sp>
        <p:nvSpPr>
          <p:cNvPr id="5"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832892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de-DE"/>
              <a:t>Praxis-Update RDA DACH | Teil 2.3 Normdaten | Stand: 05.09.2023 | CC0 1.0 Universal</a:t>
            </a:r>
            <a:endParaRPr lang="de-DE"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0436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de-DE"/>
              <a:t>Praxis-Update RDA DACH | Teil 2.3 Normdaten | Stand: 05.09.2023 | CC0 1.0 Universal</a:t>
            </a:r>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92397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no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r>
              <a:rPr lang="de-DE"/>
              <a:t>Praxis-Update RDA DACH | Teil 2.3 Normdaten | Stand: 05.09.2023 | CC0 1.0 Universal</a:t>
            </a:r>
            <a:endParaRPr lang="de-DE"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75302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de-DE"/>
              <a:t>Praxis-Update RDA DACH | Teil 2.3 Normdaten | Stand: 05.09.2023 | CC0 1.0 Universal</a:t>
            </a:r>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83653794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jpeg"/><Relationship Id="rId1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jpe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hyperlink" Target="https://www.kg-risch.ch/" TargetMode="Externa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hyperlink" Target="https://www.dioezese-linz.at/oberkappel" TargetMode="Externa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hyperlink" Target="https://www.kloster-disentis.ch/"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hyperlink" Target="https://www.abbaye-hauterive.ch/" TargetMode="Externa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publicdomain/zero/1.0/" TargetMode="External"/><Relationship Id="rId2" Type="http://schemas.openxmlformats.org/officeDocument/2006/relationships/image" Target="../media/image26.jpeg"/><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hyperlink" Target="https://sta.dnb.de/doc/RDA-E-F005"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2135188" y="1041401"/>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3114990" y="3002330"/>
            <a:ext cx="6057900" cy="697766"/>
          </a:xfrm>
        </p:spPr>
        <p:txBody>
          <a:bodyPr>
            <a:normAutofit/>
          </a:bodyPr>
          <a:lstStyle/>
          <a:p>
            <a:pPr algn="ctr"/>
            <a:r>
              <a:rPr lang="de-DE" altLang="de-DE" sz="3600" b="1" spc="300" dirty="0">
                <a:ea typeface="Verdana" pitchFamily="34" charset="0"/>
              </a:rPr>
              <a:t>Praxis-Update</a:t>
            </a:r>
            <a:r>
              <a:rPr lang="de-DE" altLang="de-DE" sz="3600" b="1" dirty="0">
                <a:ea typeface="Verdana" pitchFamily="34" charset="0"/>
                <a:cs typeface="Segoe UI" panose="020B0502040204020203" pitchFamily="34" charset="0"/>
              </a:rPr>
              <a:t> RDA DACH</a:t>
            </a:r>
          </a:p>
        </p:txBody>
      </p:sp>
      <p:sp>
        <p:nvSpPr>
          <p:cNvPr id="7" name="Fußzeilenplatzhalter 6"/>
          <p:cNvSpPr>
            <a:spLocks noGrp="1"/>
          </p:cNvSpPr>
          <p:nvPr>
            <p:ph type="ftr" sz="quarter" idx="14"/>
          </p:nvPr>
        </p:nvSpPr>
        <p:spPr/>
        <p:txBody>
          <a:bodyPr/>
          <a:lstStyle/>
          <a:p>
            <a:r>
              <a:rPr lang="de-DE"/>
              <a:t>Praxis-Update RDA DACH | Teil 2.3 Normdaten | Stand: 05.09.2023 | CC0 1.0 Universal</a:t>
            </a:r>
            <a:endParaRPr lang="de-DE" dirty="0"/>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2739"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7188" y="1412876"/>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96276" y="1771651"/>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80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502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229600" y="445079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9" cstate="print">
            <a:extLst>
              <a:ext uri="{28A0092B-C50C-407E-A947-70E740481C1C}">
                <a14:useLocalDpi xmlns:a14="http://schemas.microsoft.com/office/drawing/2010/main" val="0"/>
              </a:ext>
            </a:extLst>
          </a:blip>
          <a:srcRect r="16844"/>
          <a:stretch>
            <a:fillRect/>
          </a:stretch>
        </p:blipFill>
        <p:spPr bwMode="auto">
          <a:xfrm>
            <a:off x="5472113" y="5129548"/>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782889" y="4254501"/>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624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616075" y="3108326"/>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2571119" y="1891566"/>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8867648" y="3921127"/>
            <a:ext cx="1650927" cy="358775"/>
          </a:xfrm>
          <a:prstGeom prst="rect">
            <a:avLst/>
          </a:prstGeom>
        </p:spPr>
      </p:pic>
      <p:pic>
        <p:nvPicPr>
          <p:cNvPr id="3" name="Grafik 2"/>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63665" y="4765340"/>
            <a:ext cx="908720" cy="908720"/>
          </a:xfrm>
          <a:prstGeom prst="rect">
            <a:avLst/>
          </a:prstGeom>
        </p:spPr>
      </p:pic>
      <p:pic>
        <p:nvPicPr>
          <p:cNvPr id="4" name="Grafik 3"/>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6748394" y="4804710"/>
            <a:ext cx="1440000" cy="488742"/>
          </a:xfrm>
          <a:prstGeom prst="rect">
            <a:avLst/>
          </a:prstGeom>
        </p:spPr>
      </p:pic>
      <p:pic>
        <p:nvPicPr>
          <p:cNvPr id="5" name="Grafik 4"/>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955732" y="2343022"/>
            <a:ext cx="1440000" cy="559059"/>
          </a:xfrm>
          <a:prstGeom prst="rect">
            <a:avLst/>
          </a:prstGeom>
        </p:spPr>
      </p:pic>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3716572" y="1365763"/>
            <a:ext cx="1440000" cy="408189"/>
          </a:xfrm>
          <a:prstGeom prst="rect">
            <a:avLst/>
          </a:prstGeom>
        </p:spPr>
      </p:pic>
      <p:sp>
        <p:nvSpPr>
          <p:cNvPr id="9" name="Foliennummernplatzhalter 8">
            <a:extLst>
              <a:ext uri="{FF2B5EF4-FFF2-40B4-BE49-F238E27FC236}">
                <a16:creationId xmlns:a16="http://schemas.microsoft.com/office/drawing/2014/main" id="{B9F846E4-CE12-4A34-9666-1BC0D091421E}"/>
              </a:ext>
            </a:extLst>
          </p:cNvPr>
          <p:cNvSpPr>
            <a:spLocks noGrp="1"/>
          </p:cNvSpPr>
          <p:nvPr>
            <p:ph type="sldNum" sz="quarter" idx="4"/>
          </p:nvPr>
        </p:nvSpPr>
        <p:spPr/>
        <p:txBody>
          <a:bodyPr/>
          <a:lstStyle/>
          <a:p>
            <a:fld id="{37474561-2573-4254-9F43-70AFC27DF993}" type="slidenum">
              <a:rPr lang="de-DE" b="1" smtClean="0"/>
              <a:pPr/>
              <a:t>1</a:t>
            </a:fld>
            <a:r>
              <a:rPr lang="de-DE"/>
              <a:t> | 20</a:t>
            </a:r>
            <a:endParaRPr lang="de-DE" dirty="0"/>
          </a:p>
        </p:txBody>
      </p:sp>
    </p:spTree>
    <p:extLst>
      <p:ext uri="{BB962C8B-B14F-4D97-AF65-F5344CB8AC3E}">
        <p14:creationId xmlns:p14="http://schemas.microsoft.com/office/powerpoint/2010/main" val="262621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4. Artikel am Anfang von Körperschaftsnamen</a:t>
            </a:r>
          </a:p>
        </p:txBody>
      </p:sp>
      <p:sp>
        <p:nvSpPr>
          <p:cNvPr id="3" name="Textplatzhalter 2"/>
          <p:cNvSpPr>
            <a:spLocks noGrp="1"/>
          </p:cNvSpPr>
          <p:nvPr>
            <p:ph type="body" sz="quarter" idx="13"/>
          </p:nvPr>
        </p:nvSpPr>
        <p:spPr/>
        <p:txBody>
          <a:bodyPr/>
          <a:lstStyle/>
          <a:p>
            <a:endParaRPr lang="de-DE" dirty="0"/>
          </a:p>
          <a:p>
            <a:pPr marL="0" indent="0">
              <a:buFont typeface="Arial" panose="020B0604020202020204" pitchFamily="34" charset="0"/>
              <a:buNone/>
            </a:pPr>
            <a:r>
              <a:rPr lang="de-CH" dirty="0"/>
              <a:t>Gehört ein Artikel zum bevorzugten Namen einer Körperschaft, wird er beim Erfassen mitberücksichtigt.</a:t>
            </a:r>
          </a:p>
          <a:p>
            <a:pPr marL="0" indent="0">
              <a:buFont typeface="Arial" panose="020B0604020202020204" pitchFamily="34" charset="0"/>
              <a:buNone/>
            </a:pPr>
            <a:endParaRPr lang="de-CH" dirty="0"/>
          </a:p>
          <a:p>
            <a:pPr marL="0" indent="0">
              <a:buFont typeface="Arial" panose="020B0604020202020204" pitchFamily="34" charset="0"/>
              <a:buNone/>
            </a:pPr>
            <a:endParaRPr lang="de-CH" dirty="0"/>
          </a:p>
          <a:p>
            <a:pPr marL="0" indent="0">
              <a:buFont typeface="Arial" panose="020B0604020202020204" pitchFamily="34" charset="0"/>
              <a:buNone/>
            </a:pPr>
            <a:endParaRPr lang="de-CH" dirty="0"/>
          </a:p>
          <a:p>
            <a:pPr marL="0" indent="0">
              <a:buFont typeface="Arial" panose="020B0604020202020204" pitchFamily="34" charset="0"/>
              <a:buNone/>
            </a:pPr>
            <a:endParaRPr lang="de-CH" dirty="0"/>
          </a:p>
          <a:p>
            <a:pPr marL="0" indent="0">
              <a:buFont typeface="Arial" panose="020B0604020202020204" pitchFamily="34" charset="0"/>
              <a:buNone/>
            </a:pPr>
            <a:r>
              <a:rPr lang="de-CH" dirty="0"/>
              <a:t>In der </a:t>
            </a:r>
            <a:r>
              <a:rPr lang="de-CH" b="1" dirty="0"/>
              <a:t>GND</a:t>
            </a:r>
            <a:r>
              <a:rPr lang="de-CH" dirty="0"/>
              <a:t> wird der Artikel im normierten Sucheinstieg nicht wegsortiert.</a:t>
            </a:r>
            <a:endParaRPr lang="de-DE" dirty="0"/>
          </a:p>
          <a:p>
            <a:pPr marL="0" indent="0">
              <a:buNone/>
            </a:pPr>
            <a:r>
              <a:rPr lang="de-DE" dirty="0"/>
              <a:t>110 </a:t>
            </a:r>
            <a:r>
              <a:rPr lang="de-CH" dirty="0"/>
              <a:t>The Afghan Ensemble</a:t>
            </a:r>
            <a:endParaRPr lang="de-DE" dirty="0"/>
          </a:p>
          <a:p>
            <a:pPr marL="0" indent="0">
              <a:buNone/>
            </a:pPr>
            <a:r>
              <a:rPr lang="de-DE" dirty="0"/>
              <a:t>410 </a:t>
            </a:r>
            <a:r>
              <a:rPr lang="de-CH" dirty="0"/>
              <a:t>The @Afghan Ensemble</a:t>
            </a:r>
          </a:p>
          <a:p>
            <a:pPr marL="0" indent="0">
              <a:buNone/>
            </a:pPr>
            <a:r>
              <a:rPr lang="de-CH" sz="1600" i="1" dirty="0"/>
              <a:t>Der zusätzliche Sucheinstieg liegt im Ermessen der Katalogisierenden.</a:t>
            </a:r>
            <a:endParaRPr lang="de-DE" sz="1600" i="1" dirty="0"/>
          </a:p>
          <a:p>
            <a:pPr marL="0" indent="0">
              <a:buFont typeface="Arial" panose="020B0604020202020204" pitchFamily="34" charset="0"/>
              <a:buNone/>
            </a:pPr>
            <a:endParaRPr lang="de-CH"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10</a:t>
            </a:fld>
            <a:r>
              <a:rPr lang="de-DE" dirty="0"/>
              <a:t> | 20</a:t>
            </a:r>
          </a:p>
        </p:txBody>
      </p:sp>
      <p:graphicFrame>
        <p:nvGraphicFramePr>
          <p:cNvPr id="6" name="Tabelle 5"/>
          <p:cNvGraphicFramePr>
            <a:graphicFrameLocks noGrp="1"/>
          </p:cNvGraphicFramePr>
          <p:nvPr>
            <p:extLst>
              <p:ext uri="{D42A27DB-BD31-4B8C-83A1-F6EECF244321}">
                <p14:modId xmlns:p14="http://schemas.microsoft.com/office/powerpoint/2010/main" val="38121935"/>
              </p:ext>
            </p:extLst>
          </p:nvPr>
        </p:nvGraphicFramePr>
        <p:xfrm>
          <a:off x="335360" y="2492896"/>
          <a:ext cx="11449272" cy="1282086"/>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dirty="0">
                          <a:solidFill>
                            <a:schemeClr val="bg1"/>
                          </a:solidFill>
                          <a:latin typeface="+mn-lt"/>
                          <a:ea typeface="Verdana" panose="020B0604030504040204" pitchFamily="34" charset="0"/>
                        </a:rPr>
                        <a:t>Vorliegender bevorzugter Name</a:t>
                      </a:r>
                    </a:p>
                  </a:txBody>
                  <a:tcPr anchor="ctr">
                    <a:solidFill>
                      <a:srgbClr val="0068FF"/>
                    </a:solidFill>
                  </a:tcPr>
                </a:tc>
                <a:tc>
                  <a:txBody>
                    <a:bodyPr/>
                    <a:lstStyle/>
                    <a:p>
                      <a:r>
                        <a:rPr lang="de-DE" sz="2000" dirty="0">
                          <a:solidFill>
                            <a:schemeClr val="bg1"/>
                          </a:solidFill>
                          <a:latin typeface="+mn-lt"/>
                          <a:ea typeface="Verdana" panose="020B0604030504040204" pitchFamily="34" charset="0"/>
                        </a:rPr>
                        <a:t>Erfassungsform</a:t>
                      </a:r>
                    </a:p>
                  </a:txBody>
                  <a:tcPr anchor="ctr">
                    <a:solidFill>
                      <a:srgbClr val="0068FF"/>
                    </a:solidFill>
                  </a:tcPr>
                </a:tc>
                <a:extLst>
                  <a:ext uri="{0D108BD9-81ED-4DB2-BD59-A6C34878D82A}">
                    <a16:rowId xmlns:a16="http://schemas.microsoft.com/office/drawing/2014/main" val="3926081647"/>
                  </a:ext>
                </a:extLst>
              </a:tr>
              <a:tr h="641043">
                <a:tc>
                  <a:txBody>
                    <a:bodyPr/>
                    <a:lstStyle/>
                    <a:p>
                      <a:r>
                        <a:rPr lang="de-CH" sz="2000" dirty="0">
                          <a:latin typeface="+mn-lt"/>
                        </a:rPr>
                        <a:t>The Afghan Ensemble</a:t>
                      </a:r>
                      <a:endParaRPr lang="de-DE" sz="2000" dirty="0">
                        <a:latin typeface="+mn-lt"/>
                        <a:ea typeface="Verdana" panose="020B0604030504040204" pitchFamily="34" charset="0"/>
                      </a:endParaRPr>
                    </a:p>
                  </a:txBody>
                  <a:tcPr anchor="ctr"/>
                </a:tc>
                <a:tc>
                  <a:txBody>
                    <a:bodyPr/>
                    <a:lstStyle/>
                    <a:p>
                      <a:r>
                        <a:rPr lang="de-CH" sz="2000" dirty="0">
                          <a:latin typeface="+mn-lt"/>
                        </a:rPr>
                        <a:t>The Afghan Ensemble</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spTree>
    <p:extLst>
      <p:ext uri="{BB962C8B-B14F-4D97-AF65-F5344CB8AC3E}">
        <p14:creationId xmlns:p14="http://schemas.microsoft.com/office/powerpoint/2010/main" val="17404512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Territorialpfarreien der Katholischen Kirche (1)</a:t>
            </a:r>
          </a:p>
        </p:txBody>
      </p:sp>
      <p:sp>
        <p:nvSpPr>
          <p:cNvPr id="3" name="Textplatzhalter 2"/>
          <p:cNvSpPr>
            <a:spLocks noGrp="1"/>
          </p:cNvSpPr>
          <p:nvPr>
            <p:ph type="body" sz="quarter" idx="13"/>
          </p:nvPr>
        </p:nvSpPr>
        <p:spPr/>
        <p:txBody>
          <a:bodyPr/>
          <a:lstStyle/>
          <a:p>
            <a:endParaRPr lang="de-DE" dirty="0"/>
          </a:p>
          <a:p>
            <a:pPr marL="0" indent="0">
              <a:buNone/>
            </a:pPr>
            <a:r>
              <a:rPr lang="de-DE" dirty="0"/>
              <a:t>Die normierenden Bestimmungen zum bevorzugten Namen von Territorialpfarreien der Katholischen Kirche werden aufgehoben.</a:t>
            </a:r>
          </a:p>
          <a:p>
            <a:pPr marL="0" indent="0">
              <a:buNone/>
            </a:pPr>
            <a:endParaRPr lang="de-DE" dirty="0"/>
          </a:p>
          <a:p>
            <a:pPr marL="0" indent="0">
              <a:buNone/>
            </a:pPr>
            <a:r>
              <a:rPr lang="de-DE" dirty="0"/>
              <a:t>Diese werden neu wie die anderen </a:t>
            </a:r>
            <a:r>
              <a:rPr lang="de-CH" dirty="0"/>
              <a:t>lokalen Einheiten von Religionsgemeinschaften</a:t>
            </a:r>
            <a:r>
              <a:rPr lang="de-DE" dirty="0"/>
              <a:t> nach den allgemeinen RDA-Bestimmungen behandelt:</a:t>
            </a:r>
            <a:br>
              <a:rPr lang="de-DE" dirty="0"/>
            </a:br>
            <a:endParaRPr lang="de-DE" dirty="0"/>
          </a:p>
          <a:p>
            <a:pPr lvl="1">
              <a:buClrTx/>
              <a:buFont typeface="Arial" panose="020B0604020202020204" pitchFamily="34" charset="0"/>
              <a:buChar char="•"/>
            </a:pPr>
            <a:r>
              <a:rPr lang="de-DE" dirty="0"/>
              <a:t>selbst gebrauchte bzw. häufigste Namensform</a:t>
            </a:r>
          </a:p>
          <a:p>
            <a:pPr lvl="1">
              <a:buClrTx/>
              <a:buFont typeface="Arial" panose="020B0604020202020204" pitchFamily="34" charset="0"/>
              <a:buChar char="•"/>
            </a:pPr>
            <a:r>
              <a:rPr lang="de-DE" dirty="0"/>
              <a:t>Namensform in der Sprache der Körperschaft</a:t>
            </a:r>
          </a:p>
          <a:p>
            <a:pPr marL="0" indent="0">
              <a:buNone/>
            </a:pPr>
            <a:r>
              <a:rPr lang="de-DE" dirty="0"/>
              <a:t>wird zum bevorzugten Namen.</a:t>
            </a:r>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11</a:t>
            </a:fld>
            <a:r>
              <a:rPr lang="de-DE" dirty="0"/>
              <a:t> | 20</a:t>
            </a:r>
          </a:p>
        </p:txBody>
      </p:sp>
    </p:spTree>
    <p:extLst>
      <p:ext uri="{BB962C8B-B14F-4D97-AF65-F5344CB8AC3E}">
        <p14:creationId xmlns:p14="http://schemas.microsoft.com/office/powerpoint/2010/main" val="2286908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Territorialpfarreien der Katholischen Kirche (2)</a:t>
            </a:r>
          </a:p>
        </p:txBody>
      </p:sp>
      <p:sp>
        <p:nvSpPr>
          <p:cNvPr id="3" name="Textplatzhalter 2"/>
          <p:cNvSpPr>
            <a:spLocks noGrp="1"/>
          </p:cNvSpPr>
          <p:nvPr>
            <p:ph type="body" sz="quarter" idx="13"/>
          </p:nvPr>
        </p:nvSpPr>
        <p:spPr/>
        <p:txBody>
          <a:bodyPr/>
          <a:lstStyle/>
          <a:p>
            <a:pPr marL="0" indent="0">
              <a:buNone/>
            </a:pPr>
            <a:r>
              <a:rPr lang="de-DE" dirty="0"/>
              <a:t> </a:t>
            </a:r>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12</a:t>
            </a:fld>
            <a:r>
              <a:rPr lang="de-DE" dirty="0"/>
              <a:t> | 20</a:t>
            </a:r>
          </a:p>
        </p:txBody>
      </p:sp>
      <p:graphicFrame>
        <p:nvGraphicFramePr>
          <p:cNvPr id="6" name="Tabelle 5"/>
          <p:cNvGraphicFramePr>
            <a:graphicFrameLocks noGrp="1"/>
          </p:cNvGraphicFramePr>
          <p:nvPr>
            <p:extLst>
              <p:ext uri="{D42A27DB-BD31-4B8C-83A1-F6EECF244321}">
                <p14:modId xmlns:p14="http://schemas.microsoft.com/office/powerpoint/2010/main" val="2013124643"/>
              </p:ext>
            </p:extLst>
          </p:nvPr>
        </p:nvGraphicFramePr>
        <p:xfrm>
          <a:off x="335360" y="2668542"/>
          <a:ext cx="11449272" cy="3205215"/>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dirty="0">
                          <a:solidFill>
                            <a:schemeClr val="bg1"/>
                          </a:solidFill>
                          <a:latin typeface="+mn-lt"/>
                          <a:ea typeface="Verdana" panose="020B0604030504040204" pitchFamily="34" charset="0"/>
                          <a:cs typeface="Segoe UI" panose="020B0502040204020203" pitchFamily="34" charset="0"/>
                        </a:rPr>
                        <a:t>Element</a:t>
                      </a:r>
                    </a:p>
                  </a:txBody>
                  <a:tcPr anchor="ctr">
                    <a:solidFill>
                      <a:srgbClr val="0068FF"/>
                    </a:solidFill>
                  </a:tcPr>
                </a:tc>
                <a:tc>
                  <a:txBody>
                    <a:bodyPr/>
                    <a:lstStyle/>
                    <a:p>
                      <a:r>
                        <a:rPr lang="de-DE" sz="2000" dirty="0">
                          <a:solidFill>
                            <a:schemeClr val="bg1"/>
                          </a:solidFill>
                          <a:latin typeface="+mn-lt"/>
                          <a:ea typeface="Verdana" panose="020B0604030504040204" pitchFamily="34" charset="0"/>
                          <a:cs typeface="Segoe UI" panose="020B0502040204020203" pitchFamily="34" charset="0"/>
                        </a:rPr>
                        <a:t>Wahl / Erfassung</a:t>
                      </a:r>
                    </a:p>
                  </a:txBody>
                  <a:tcPr anchor="ctr">
                    <a:solidFill>
                      <a:srgbClr val="0068FF"/>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cs typeface="Segoe UI" panose="020B0502040204020203" pitchFamily="34" charset="0"/>
                        </a:rPr>
                        <a:t>Bevorzugter Name  (in Vorlageform)</a:t>
                      </a:r>
                    </a:p>
                  </a:txBody>
                  <a:tcPr anchor="ctr"/>
                </a:tc>
                <a:tc>
                  <a:txBody>
                    <a:bodyPr/>
                    <a:lstStyle/>
                    <a:p>
                      <a:r>
                        <a:rPr lang="de-DE" sz="2000" dirty="0">
                          <a:latin typeface="+mn-lt"/>
                          <a:ea typeface="Verdana" panose="020B0604030504040204" pitchFamily="34" charset="0"/>
                          <a:cs typeface="Segoe UI" panose="020B0502040204020203" pitchFamily="34" charset="0"/>
                        </a:rPr>
                        <a:t>KATHOLISCHE KIRCHGEMEINDE RISCH</a:t>
                      </a:r>
                    </a:p>
                  </a:txBody>
                  <a:tcPr anchor="ctr"/>
                </a:tc>
                <a:extLst>
                  <a:ext uri="{0D108BD9-81ED-4DB2-BD59-A6C34878D82A}">
                    <a16:rowId xmlns:a16="http://schemas.microsoft.com/office/drawing/2014/main" val="2558844434"/>
                  </a:ext>
                </a:extLst>
              </a:tr>
              <a:tr h="641043">
                <a:tc>
                  <a:txBody>
                    <a:bodyPr/>
                    <a:lstStyle/>
                    <a:p>
                      <a:r>
                        <a:rPr lang="de-DE" sz="2000" dirty="0">
                          <a:latin typeface="+mn-lt"/>
                          <a:ea typeface="Verdana" panose="020B0604030504040204" pitchFamily="34" charset="0"/>
                          <a:cs typeface="Segoe UI" panose="020B0502040204020203" pitchFamily="34" charset="0"/>
                        </a:rPr>
                        <a:t>Bevorzugter Name (in Erfassungsform)</a:t>
                      </a:r>
                    </a:p>
                  </a:txBody>
                  <a:tcPr anchor="ctr"/>
                </a:tc>
                <a:tc>
                  <a:txBody>
                    <a:bodyPr/>
                    <a:lstStyle/>
                    <a:p>
                      <a:r>
                        <a:rPr lang="de-DE" sz="2000" dirty="0">
                          <a:latin typeface="+mn-lt"/>
                          <a:ea typeface="Verdana" panose="020B0604030504040204" pitchFamily="34" charset="0"/>
                          <a:cs typeface="Segoe UI" panose="020B0502040204020203" pitchFamily="34" charset="0"/>
                        </a:rPr>
                        <a:t>Katholische Kirchgemeinde Risch</a:t>
                      </a:r>
                    </a:p>
                  </a:txBody>
                  <a:tcPr anchor="ctr"/>
                </a:tc>
                <a:extLst>
                  <a:ext uri="{0D108BD9-81ED-4DB2-BD59-A6C34878D82A}">
                    <a16:rowId xmlns:a16="http://schemas.microsoft.com/office/drawing/2014/main" val="2908746425"/>
                  </a:ext>
                </a:extLst>
              </a:tr>
              <a:tr h="641043">
                <a:tc>
                  <a:txBody>
                    <a:bodyPr/>
                    <a:lstStyle/>
                    <a:p>
                      <a:r>
                        <a:rPr lang="de-DE" sz="2000" dirty="0">
                          <a:latin typeface="+mn-lt"/>
                          <a:ea typeface="Verdana" panose="020B0604030504040204" pitchFamily="34" charset="0"/>
                          <a:cs typeface="Segoe UI" panose="020B0502040204020203" pitchFamily="34" charset="0"/>
                        </a:rPr>
                        <a:t>Abweichender Name</a:t>
                      </a:r>
                    </a:p>
                  </a:txBody>
                  <a:tcPr anchor="ctr"/>
                </a:tc>
                <a:tc>
                  <a:txBody>
                    <a:bodyPr/>
                    <a:lstStyle/>
                    <a:p>
                      <a:r>
                        <a:rPr lang="de-DE" sz="2000" dirty="0">
                          <a:latin typeface="+mn-lt"/>
                          <a:ea typeface="Verdana" panose="020B0604030504040204" pitchFamily="34" charset="0"/>
                          <a:cs typeface="Segoe UI" panose="020B0502040204020203" pitchFamily="34" charset="0"/>
                        </a:rPr>
                        <a:t>Kath. Kirchgemeinde Risch</a:t>
                      </a:r>
                    </a:p>
                  </a:txBody>
                  <a:tcPr anchor="ctr"/>
                </a:tc>
                <a:extLst>
                  <a:ext uri="{0D108BD9-81ED-4DB2-BD59-A6C34878D82A}">
                    <a16:rowId xmlns:a16="http://schemas.microsoft.com/office/drawing/2014/main" val="2507848147"/>
                  </a:ext>
                </a:extLst>
              </a:tr>
              <a:tr h="641043">
                <a:tc>
                  <a:txBody>
                    <a:bodyPr/>
                    <a:lstStyle/>
                    <a:p>
                      <a:r>
                        <a:rPr lang="de-DE" sz="2000" dirty="0">
                          <a:latin typeface="+mn-lt"/>
                          <a:ea typeface="Verdana" panose="020B0604030504040204" pitchFamily="34" charset="0"/>
                          <a:cs typeface="Segoe UI" panose="020B0502040204020203" pitchFamily="34" charset="0"/>
                        </a:rPr>
                        <a:t>Abweichender Name</a:t>
                      </a:r>
                    </a:p>
                  </a:txBody>
                  <a:tcPr anchor="ctr"/>
                </a:tc>
                <a:tc>
                  <a:txBody>
                    <a:bodyPr/>
                    <a:lstStyle/>
                    <a:p>
                      <a:r>
                        <a:rPr lang="de-DE" sz="2000" dirty="0">
                          <a:latin typeface="+mn-lt"/>
                          <a:ea typeface="Verdana" panose="020B0604030504040204" pitchFamily="34" charset="0"/>
                          <a:cs typeface="Segoe UI" panose="020B0502040204020203" pitchFamily="34" charset="0"/>
                        </a:rPr>
                        <a:t>Kirchgemeinde Risch</a:t>
                      </a:r>
                    </a:p>
                  </a:txBody>
                  <a:tcPr anchor="ctr"/>
                </a:tc>
                <a:extLst>
                  <a:ext uri="{0D108BD9-81ED-4DB2-BD59-A6C34878D82A}">
                    <a16:rowId xmlns:a16="http://schemas.microsoft.com/office/drawing/2014/main" val="1954983674"/>
                  </a:ext>
                </a:extLst>
              </a:tr>
            </a:tbl>
          </a:graphicData>
        </a:graphic>
      </p:graphicFrame>
      <p:pic>
        <p:nvPicPr>
          <p:cNvPr id="7" name="Grafik 6">
            <a:extLst>
              <a:ext uri="{FF2B5EF4-FFF2-40B4-BE49-F238E27FC236}">
                <a16:creationId xmlns:a16="http://schemas.microsoft.com/office/drawing/2014/main" id="{83DACEE5-B62E-40E1-9198-72E05972A0F5}"/>
              </a:ext>
            </a:extLst>
          </p:cNvPr>
          <p:cNvPicPr>
            <a:picLocks noChangeAspect="1"/>
          </p:cNvPicPr>
          <p:nvPr/>
        </p:nvPicPr>
        <p:blipFill>
          <a:blip r:embed="rId3"/>
          <a:stretch>
            <a:fillRect/>
          </a:stretch>
        </p:blipFill>
        <p:spPr>
          <a:xfrm>
            <a:off x="335360" y="980728"/>
            <a:ext cx="3373409" cy="1263655"/>
          </a:xfrm>
          <a:prstGeom prst="rect">
            <a:avLst/>
          </a:prstGeom>
          <a:ln w="12700">
            <a:solidFill>
              <a:schemeClr val="tx1"/>
            </a:solidFill>
          </a:ln>
        </p:spPr>
      </p:pic>
      <p:pic>
        <p:nvPicPr>
          <p:cNvPr id="8" name="Grafik 7">
            <a:extLst>
              <a:ext uri="{FF2B5EF4-FFF2-40B4-BE49-F238E27FC236}">
                <a16:creationId xmlns:a16="http://schemas.microsoft.com/office/drawing/2014/main" id="{311686FC-6D97-4070-AA18-4A9B2C21D0BE}"/>
              </a:ext>
            </a:extLst>
          </p:cNvPr>
          <p:cNvPicPr>
            <a:picLocks noChangeAspect="1"/>
          </p:cNvPicPr>
          <p:nvPr/>
        </p:nvPicPr>
        <p:blipFill>
          <a:blip r:embed="rId4"/>
          <a:stretch>
            <a:fillRect/>
          </a:stretch>
        </p:blipFill>
        <p:spPr>
          <a:xfrm>
            <a:off x="5519936" y="980728"/>
            <a:ext cx="2376264" cy="1264621"/>
          </a:xfrm>
          <a:prstGeom prst="rect">
            <a:avLst/>
          </a:prstGeom>
          <a:ln w="12700">
            <a:solidFill>
              <a:schemeClr val="tx1"/>
            </a:solidFill>
          </a:ln>
        </p:spPr>
      </p:pic>
      <p:sp>
        <p:nvSpPr>
          <p:cNvPr id="10" name="Textfeld 9">
            <a:extLst>
              <a:ext uri="{FF2B5EF4-FFF2-40B4-BE49-F238E27FC236}">
                <a16:creationId xmlns:a16="http://schemas.microsoft.com/office/drawing/2014/main" id="{DB20BB7E-E45F-453D-85C0-DFD10497991D}"/>
              </a:ext>
            </a:extLst>
          </p:cNvPr>
          <p:cNvSpPr txBox="1"/>
          <p:nvPr/>
        </p:nvSpPr>
        <p:spPr>
          <a:xfrm>
            <a:off x="3708769" y="2059717"/>
            <a:ext cx="1811167" cy="184666"/>
          </a:xfrm>
          <a:prstGeom prst="rect">
            <a:avLst/>
          </a:prstGeom>
          <a:noFill/>
        </p:spPr>
        <p:txBody>
          <a:bodyPr wrap="square" rtlCol="0">
            <a:spAutoFit/>
          </a:bodyPr>
          <a:lstStyle/>
          <a:p>
            <a:r>
              <a:rPr lang="de-CH" sz="600" dirty="0">
                <a:hlinkClick r:id="rId5"/>
              </a:rPr>
              <a:t>https://www.kg-risch.ch</a:t>
            </a:r>
            <a:r>
              <a:rPr lang="de-CH" sz="600" dirty="0"/>
              <a:t>  abgerufen am 08.08.2023</a:t>
            </a:r>
          </a:p>
        </p:txBody>
      </p:sp>
    </p:spTree>
    <p:extLst>
      <p:ext uri="{BB962C8B-B14F-4D97-AF65-F5344CB8AC3E}">
        <p14:creationId xmlns:p14="http://schemas.microsoft.com/office/powerpoint/2010/main" val="3330200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Territorialpfarreien der Katholischen Kirche (3)</a:t>
            </a:r>
          </a:p>
        </p:txBody>
      </p:sp>
      <p:sp>
        <p:nvSpPr>
          <p:cNvPr id="3" name="Textplatzhalter 2"/>
          <p:cNvSpPr>
            <a:spLocks noGrp="1"/>
          </p:cNvSpPr>
          <p:nvPr>
            <p:ph type="body" sz="quarter" idx="13"/>
          </p:nvPr>
        </p:nvSpPr>
        <p:spPr/>
        <p:txBody>
          <a:bodyPr/>
          <a:lstStyle/>
          <a:p>
            <a:pPr marL="0" indent="0">
              <a:buNone/>
            </a:pPr>
            <a:r>
              <a:rPr lang="de-DE" dirty="0"/>
              <a:t>Die "alte" normierte Erfassungsform soll als abweichender Name erhalten bleiben.</a:t>
            </a:r>
          </a:p>
          <a:p>
            <a:pPr marL="0" indent="0">
              <a:buNone/>
            </a:pPr>
            <a:r>
              <a:rPr lang="de-DE" dirty="0"/>
              <a:t> </a:t>
            </a:r>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13</a:t>
            </a:fld>
            <a:r>
              <a:rPr lang="de-DE" dirty="0"/>
              <a:t> | 20</a:t>
            </a:r>
          </a:p>
        </p:txBody>
      </p:sp>
      <p:graphicFrame>
        <p:nvGraphicFramePr>
          <p:cNvPr id="6" name="Tabelle 5"/>
          <p:cNvGraphicFramePr>
            <a:graphicFrameLocks noGrp="1"/>
          </p:cNvGraphicFramePr>
          <p:nvPr>
            <p:extLst>
              <p:ext uri="{D42A27DB-BD31-4B8C-83A1-F6EECF244321}">
                <p14:modId xmlns:p14="http://schemas.microsoft.com/office/powerpoint/2010/main" val="1360060250"/>
              </p:ext>
            </p:extLst>
          </p:nvPr>
        </p:nvGraphicFramePr>
        <p:xfrm>
          <a:off x="335360" y="3861048"/>
          <a:ext cx="11449272" cy="1923129"/>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dirty="0">
                          <a:solidFill>
                            <a:schemeClr val="bg1"/>
                          </a:solidFill>
                          <a:latin typeface="+mn-lt"/>
                          <a:ea typeface="Verdana" panose="020B0604030504040204" pitchFamily="34" charset="0"/>
                          <a:cs typeface="Segoe UI" panose="020B0502040204020203" pitchFamily="34" charset="0"/>
                        </a:rPr>
                        <a:t>Element</a:t>
                      </a:r>
                    </a:p>
                  </a:txBody>
                  <a:tcPr anchor="ctr">
                    <a:solidFill>
                      <a:srgbClr val="0068FF"/>
                    </a:solidFill>
                  </a:tcPr>
                </a:tc>
                <a:tc>
                  <a:txBody>
                    <a:bodyPr/>
                    <a:lstStyle/>
                    <a:p>
                      <a:r>
                        <a:rPr lang="de-DE" sz="2000" dirty="0">
                          <a:solidFill>
                            <a:schemeClr val="bg1"/>
                          </a:solidFill>
                          <a:latin typeface="+mn-lt"/>
                          <a:ea typeface="Verdana" panose="020B0604030504040204" pitchFamily="34" charset="0"/>
                          <a:cs typeface="Segoe UI" panose="020B0502040204020203" pitchFamily="34" charset="0"/>
                        </a:rPr>
                        <a:t>Erfassungsform</a:t>
                      </a:r>
                    </a:p>
                  </a:txBody>
                  <a:tcPr anchor="ctr">
                    <a:solidFill>
                      <a:srgbClr val="0068FF"/>
                    </a:solidFill>
                  </a:tcPr>
                </a:tc>
                <a:extLst>
                  <a:ext uri="{0D108BD9-81ED-4DB2-BD59-A6C34878D82A}">
                    <a16:rowId xmlns:a16="http://schemas.microsoft.com/office/drawing/2014/main" val="3926081647"/>
                  </a:ext>
                </a:extLst>
              </a:tr>
              <a:tr h="641043">
                <a:tc>
                  <a:txBody>
                    <a:bodyPr/>
                    <a:lstStyle/>
                    <a:p>
                      <a:r>
                        <a:rPr lang="de-CH" sz="2000" dirty="0">
                          <a:latin typeface="+mn-lt"/>
                          <a:ea typeface="Verdana" panose="020B0604030504040204" pitchFamily="34" charset="0"/>
                          <a:cs typeface="Segoe UI" panose="020B0502040204020203" pitchFamily="34" charset="0"/>
                        </a:rPr>
                        <a:t>Bevorzugter Name</a:t>
                      </a:r>
                      <a:endParaRPr lang="de-DE" sz="2000" dirty="0">
                        <a:latin typeface="+mn-lt"/>
                        <a:ea typeface="Verdana" panose="020B0604030504040204" pitchFamily="34" charset="0"/>
                        <a:cs typeface="Segoe UI" panose="020B0502040204020203" pitchFamily="34" charset="0"/>
                      </a:endParaRPr>
                    </a:p>
                  </a:txBody>
                  <a:tcPr anchor="ctr"/>
                </a:tc>
                <a:tc>
                  <a:txBody>
                    <a:bodyPr/>
                    <a:lstStyle/>
                    <a:p>
                      <a:r>
                        <a:rPr lang="de-CH" sz="2000" dirty="0">
                          <a:latin typeface="+mn-lt"/>
                          <a:ea typeface="Verdana" panose="020B0604030504040204" pitchFamily="34" charset="0"/>
                          <a:cs typeface="Segoe UI" panose="020B0502040204020203" pitchFamily="34" charset="0"/>
                        </a:rPr>
                        <a:t>Pfarre </a:t>
                      </a:r>
                      <a:r>
                        <a:rPr lang="de-CH" sz="2000" dirty="0" err="1">
                          <a:latin typeface="+mn-lt"/>
                          <a:ea typeface="Verdana" panose="020B0604030504040204" pitchFamily="34" charset="0"/>
                          <a:cs typeface="Segoe UI" panose="020B0502040204020203" pitchFamily="34" charset="0"/>
                        </a:rPr>
                        <a:t>Oberkappel</a:t>
                      </a:r>
                      <a:endParaRPr lang="de-DE" sz="2000" dirty="0">
                        <a:latin typeface="+mn-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558844434"/>
                  </a:ext>
                </a:extLst>
              </a:tr>
              <a:tr h="641043">
                <a:tc>
                  <a:txBody>
                    <a:bodyPr/>
                    <a:lstStyle/>
                    <a:p>
                      <a:r>
                        <a:rPr lang="de-DE" sz="2000" dirty="0">
                          <a:latin typeface="+mn-lt"/>
                          <a:ea typeface="Verdana" panose="020B0604030504040204" pitchFamily="34" charset="0"/>
                          <a:cs typeface="Segoe UI" panose="020B0502040204020203" pitchFamily="34" charset="0"/>
                        </a:rPr>
                        <a:t>Abweichender Name</a:t>
                      </a:r>
                    </a:p>
                  </a:txBody>
                  <a:tcPr anchor="ctr"/>
                </a:tc>
                <a:tc>
                  <a:txBody>
                    <a:bodyPr/>
                    <a:lstStyle/>
                    <a:p>
                      <a:r>
                        <a:rPr lang="de-DE" sz="2000" dirty="0">
                          <a:latin typeface="+mn-lt"/>
                          <a:ea typeface="Verdana" panose="020B0604030504040204" pitchFamily="34" charset="0"/>
                          <a:cs typeface="Segoe UI" panose="020B0502040204020203" pitchFamily="34" charset="0"/>
                        </a:rPr>
                        <a:t>Pfarre Hl. Ägidius </a:t>
                      </a:r>
                      <a:r>
                        <a:rPr lang="de-DE" sz="2000" dirty="0" err="1">
                          <a:latin typeface="+mn-lt"/>
                          <a:ea typeface="Verdana" panose="020B0604030504040204" pitchFamily="34" charset="0"/>
                          <a:cs typeface="Segoe UI" panose="020B0502040204020203" pitchFamily="34" charset="0"/>
                        </a:rPr>
                        <a:t>Oberkappel</a:t>
                      </a:r>
                      <a:endParaRPr lang="de-DE" sz="2000" dirty="0">
                        <a:latin typeface="+mn-lt"/>
                        <a:ea typeface="Verdana" panose="020B0604030504040204" pitchFamily="34" charset="0"/>
                        <a:cs typeface="Segoe UI" panose="020B0502040204020203" pitchFamily="34" charset="0"/>
                      </a:endParaRPr>
                    </a:p>
                  </a:txBody>
                  <a:tcPr anchor="ctr"/>
                </a:tc>
                <a:extLst>
                  <a:ext uri="{0D108BD9-81ED-4DB2-BD59-A6C34878D82A}">
                    <a16:rowId xmlns:a16="http://schemas.microsoft.com/office/drawing/2014/main" val="2908746425"/>
                  </a:ext>
                </a:extLst>
              </a:tr>
            </a:tbl>
          </a:graphicData>
        </a:graphic>
      </p:graphicFrame>
      <p:pic>
        <p:nvPicPr>
          <p:cNvPr id="7" name="Grafik 6">
            <a:extLst>
              <a:ext uri="{FF2B5EF4-FFF2-40B4-BE49-F238E27FC236}">
                <a16:creationId xmlns:a16="http://schemas.microsoft.com/office/drawing/2014/main" id="{A3ADAE24-5FA4-48B5-AE6C-20733F0E5D65}"/>
              </a:ext>
            </a:extLst>
          </p:cNvPr>
          <p:cNvPicPr>
            <a:picLocks noChangeAspect="1"/>
          </p:cNvPicPr>
          <p:nvPr/>
        </p:nvPicPr>
        <p:blipFill>
          <a:blip r:embed="rId3"/>
          <a:stretch>
            <a:fillRect/>
          </a:stretch>
        </p:blipFill>
        <p:spPr>
          <a:xfrm>
            <a:off x="335360" y="2204864"/>
            <a:ext cx="3563559" cy="504056"/>
          </a:xfrm>
          <a:prstGeom prst="rect">
            <a:avLst/>
          </a:prstGeom>
        </p:spPr>
      </p:pic>
      <p:pic>
        <p:nvPicPr>
          <p:cNvPr id="8" name="Grafik 7">
            <a:extLst>
              <a:ext uri="{FF2B5EF4-FFF2-40B4-BE49-F238E27FC236}">
                <a16:creationId xmlns:a16="http://schemas.microsoft.com/office/drawing/2014/main" id="{DEA3E508-B761-4543-81C8-C5668F759441}"/>
              </a:ext>
            </a:extLst>
          </p:cNvPr>
          <p:cNvPicPr>
            <a:picLocks noChangeAspect="1"/>
          </p:cNvPicPr>
          <p:nvPr/>
        </p:nvPicPr>
        <p:blipFill>
          <a:blip r:embed="rId4"/>
          <a:stretch>
            <a:fillRect/>
          </a:stretch>
        </p:blipFill>
        <p:spPr>
          <a:xfrm>
            <a:off x="6096000" y="1628800"/>
            <a:ext cx="2724917" cy="1921107"/>
          </a:xfrm>
          <a:prstGeom prst="rect">
            <a:avLst/>
          </a:prstGeom>
          <a:ln w="12700">
            <a:solidFill>
              <a:schemeClr val="tx1"/>
            </a:solidFill>
          </a:ln>
        </p:spPr>
      </p:pic>
      <p:sp>
        <p:nvSpPr>
          <p:cNvPr id="9" name="Textfeld 8">
            <a:extLst>
              <a:ext uri="{FF2B5EF4-FFF2-40B4-BE49-F238E27FC236}">
                <a16:creationId xmlns:a16="http://schemas.microsoft.com/office/drawing/2014/main" id="{50186241-DDC3-4F42-A22D-98306CA2FD1B}"/>
              </a:ext>
            </a:extLst>
          </p:cNvPr>
          <p:cNvSpPr txBox="1"/>
          <p:nvPr/>
        </p:nvSpPr>
        <p:spPr>
          <a:xfrm>
            <a:off x="3719736" y="3388350"/>
            <a:ext cx="2376264" cy="184666"/>
          </a:xfrm>
          <a:prstGeom prst="rect">
            <a:avLst/>
          </a:prstGeom>
          <a:noFill/>
        </p:spPr>
        <p:txBody>
          <a:bodyPr wrap="square" rtlCol="0">
            <a:spAutoFit/>
          </a:bodyPr>
          <a:lstStyle/>
          <a:p>
            <a:r>
              <a:rPr lang="de-CH" sz="600" dirty="0">
                <a:hlinkClick r:id="rId5"/>
              </a:rPr>
              <a:t>https://www.dioezese-linz.at/oberkappel</a:t>
            </a:r>
            <a:r>
              <a:rPr lang="de-CH" sz="600" dirty="0"/>
              <a:t>  abgerufen am 08.08.2023</a:t>
            </a:r>
          </a:p>
        </p:txBody>
      </p:sp>
    </p:spTree>
    <p:extLst>
      <p:ext uri="{BB962C8B-B14F-4D97-AF65-F5344CB8AC3E}">
        <p14:creationId xmlns:p14="http://schemas.microsoft.com/office/powerpoint/2010/main" val="2784789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5. Territorialpfarreien der Katholischen Kirche (4)</a:t>
            </a:r>
          </a:p>
        </p:txBody>
      </p:sp>
      <p:sp>
        <p:nvSpPr>
          <p:cNvPr id="3" name="Textplatzhalter 2"/>
          <p:cNvSpPr>
            <a:spLocks noGrp="1"/>
          </p:cNvSpPr>
          <p:nvPr>
            <p:ph type="body" sz="quarter" idx="13"/>
          </p:nvPr>
        </p:nvSpPr>
        <p:spPr/>
        <p:txBody>
          <a:bodyPr/>
          <a:lstStyle/>
          <a:p>
            <a:endParaRPr lang="de-DE" dirty="0"/>
          </a:p>
          <a:p>
            <a:pPr marL="0" indent="0">
              <a:buNone/>
            </a:pPr>
            <a:r>
              <a:rPr lang="de-DE" dirty="0"/>
              <a:t>In der </a:t>
            </a:r>
            <a:r>
              <a:rPr lang="de-DE" b="1" dirty="0"/>
              <a:t>GND</a:t>
            </a:r>
            <a:r>
              <a:rPr lang="de-DE" dirty="0"/>
              <a:t> wird der zusätzliche Sucheinstieg für die alte normierte Form mit "normiert bis 2023" in $v ergänzt.</a:t>
            </a:r>
          </a:p>
          <a:p>
            <a:pPr marL="0" indent="0">
              <a:buNone/>
            </a:pPr>
            <a:r>
              <a:rPr lang="de-DE" dirty="0"/>
              <a:t> </a:t>
            </a:r>
          </a:p>
          <a:p>
            <a:pPr marL="0" indent="0">
              <a:lnSpc>
                <a:spcPct val="100000"/>
              </a:lnSpc>
              <a:buNone/>
            </a:pPr>
            <a:r>
              <a:rPr lang="de-DE" dirty="0"/>
              <a:t>110 Pfarre </a:t>
            </a:r>
            <a:r>
              <a:rPr lang="de-CH" dirty="0" err="1"/>
              <a:t>Oberkappel</a:t>
            </a:r>
            <a:r>
              <a:rPr lang="de-CH" dirty="0"/>
              <a:t/>
            </a:r>
            <a:br>
              <a:rPr lang="de-CH" dirty="0"/>
            </a:br>
            <a:r>
              <a:rPr lang="de-DE" dirty="0"/>
              <a:t>410 </a:t>
            </a:r>
            <a:r>
              <a:rPr lang="de-CH" dirty="0"/>
              <a:t>Pfarre Hl. Ägidius </a:t>
            </a:r>
            <a:r>
              <a:rPr lang="de-CH" dirty="0" err="1"/>
              <a:t>Oberkappel$v</a:t>
            </a:r>
            <a:r>
              <a:rPr lang="de-CH" u="sng" dirty="0" err="1"/>
              <a:t>normiert</a:t>
            </a:r>
            <a:r>
              <a:rPr lang="de-CH" u="sng" dirty="0"/>
              <a:t> bis 2023</a:t>
            </a:r>
            <a:br>
              <a:rPr lang="de-CH" u="sng" dirty="0"/>
            </a:br>
            <a:r>
              <a:rPr lang="de-CH" dirty="0"/>
              <a:t>410 Pfarre Heiliger Ägidius </a:t>
            </a:r>
            <a:r>
              <a:rPr lang="de-CH" dirty="0" err="1"/>
              <a:t>Oberkappel</a:t>
            </a:r>
            <a:r>
              <a:rPr lang="de-CH" dirty="0"/>
              <a:t/>
            </a:r>
            <a:br>
              <a:rPr lang="de-CH" dirty="0"/>
            </a:br>
            <a:r>
              <a:rPr lang="de-CH" dirty="0"/>
              <a:t>410 …</a:t>
            </a:r>
            <a:endParaRPr lang="de-DE" dirty="0"/>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14</a:t>
            </a:fld>
            <a:r>
              <a:rPr lang="de-DE" dirty="0"/>
              <a:t> | 20</a:t>
            </a:r>
          </a:p>
        </p:txBody>
      </p:sp>
    </p:spTree>
    <p:extLst>
      <p:ext uri="{BB962C8B-B14F-4D97-AF65-F5344CB8AC3E}">
        <p14:creationId xmlns:p14="http://schemas.microsoft.com/office/powerpoint/2010/main" val="3251757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6. Klöster und Stifte (1)</a:t>
            </a:r>
          </a:p>
        </p:txBody>
      </p:sp>
      <p:sp>
        <p:nvSpPr>
          <p:cNvPr id="3" name="Textplatzhalter 2"/>
          <p:cNvSpPr>
            <a:spLocks noGrp="1"/>
          </p:cNvSpPr>
          <p:nvPr>
            <p:ph type="body" sz="quarter" idx="13"/>
          </p:nvPr>
        </p:nvSpPr>
        <p:spPr/>
        <p:txBody>
          <a:bodyPr/>
          <a:lstStyle/>
          <a:p>
            <a:pPr marL="0" indent="0">
              <a:buNone/>
            </a:pPr>
            <a:endParaRPr lang="de-DE" dirty="0"/>
          </a:p>
          <a:p>
            <a:pPr marL="0" indent="0">
              <a:buNone/>
            </a:pPr>
            <a:r>
              <a:rPr lang="de-DE" dirty="0"/>
              <a:t>Wie bei den Territorialpfarreien der Katholischen Kirche werden die normierenden Bestimmungen zum bevorzugten Namen aufgehoben.</a:t>
            </a:r>
          </a:p>
          <a:p>
            <a:pPr marL="0" indent="0">
              <a:buNone/>
            </a:pPr>
            <a:endParaRPr lang="de-DE" dirty="0"/>
          </a:p>
          <a:p>
            <a:pPr marL="0" indent="0">
              <a:buNone/>
            </a:pPr>
            <a:r>
              <a:rPr lang="de-DE" dirty="0"/>
              <a:t>Auch hier gilt:</a:t>
            </a:r>
            <a:br>
              <a:rPr lang="de-DE" dirty="0"/>
            </a:br>
            <a:endParaRPr lang="de-DE" dirty="0"/>
          </a:p>
          <a:p>
            <a:pPr lvl="1">
              <a:buClrTx/>
              <a:buFont typeface="Arial" panose="020B0604020202020204" pitchFamily="34" charset="0"/>
              <a:buChar char="•"/>
            </a:pPr>
            <a:r>
              <a:rPr lang="de-DE" dirty="0"/>
              <a:t>selbst gebrauchte bzw. häufigste Namensform</a:t>
            </a:r>
          </a:p>
          <a:p>
            <a:pPr lvl="1">
              <a:buClrTx/>
              <a:buFont typeface="Arial" panose="020B0604020202020204" pitchFamily="34" charset="0"/>
              <a:buChar char="•"/>
            </a:pPr>
            <a:r>
              <a:rPr lang="de-DE" dirty="0"/>
              <a:t>Namensform in der Sprache der Körperschaft</a:t>
            </a:r>
          </a:p>
          <a:p>
            <a:pPr marL="0" indent="0">
              <a:buNone/>
            </a:pPr>
            <a:r>
              <a:rPr lang="de-DE" dirty="0"/>
              <a:t>wird zum bevorzugten Namen.</a:t>
            </a:r>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15</a:t>
            </a:fld>
            <a:r>
              <a:rPr lang="de-DE" dirty="0"/>
              <a:t> | 20</a:t>
            </a:r>
          </a:p>
        </p:txBody>
      </p:sp>
    </p:spTree>
    <p:extLst>
      <p:ext uri="{BB962C8B-B14F-4D97-AF65-F5344CB8AC3E}">
        <p14:creationId xmlns:p14="http://schemas.microsoft.com/office/powerpoint/2010/main" val="3289615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6. Klöster und Stifte (2)</a:t>
            </a:r>
          </a:p>
        </p:txBody>
      </p:sp>
      <p:sp>
        <p:nvSpPr>
          <p:cNvPr id="3" name="Textplatzhalter 2"/>
          <p:cNvSpPr>
            <a:spLocks noGrp="1"/>
          </p:cNvSpPr>
          <p:nvPr>
            <p:ph type="body" sz="quarter" idx="13"/>
          </p:nvPr>
        </p:nvSpPr>
        <p:spPr>
          <a:xfrm>
            <a:off x="400116" y="903636"/>
            <a:ext cx="11521280" cy="5472608"/>
          </a:xfrm>
        </p:spPr>
        <p:txBody>
          <a:bodyPr/>
          <a:lstStyle/>
          <a:p>
            <a:pPr marL="0" indent="0">
              <a:buNone/>
            </a:pPr>
            <a:endParaRPr lang="de-DE" sz="1600" dirty="0"/>
          </a:p>
          <a:p>
            <a:pPr marL="0" indent="0">
              <a:buNone/>
            </a:pPr>
            <a:r>
              <a:rPr lang="de-DE" sz="1600" dirty="0"/>
              <a:t>Aus einer Publikation:</a:t>
            </a:r>
          </a:p>
          <a:p>
            <a:endParaRPr lang="de-DE" dirty="0"/>
          </a:p>
          <a:p>
            <a:pPr marL="0" indent="0">
              <a:buNone/>
            </a:pPr>
            <a:r>
              <a:rPr lang="de-DE" sz="1600" dirty="0"/>
              <a:t>Von der Homepage:</a:t>
            </a:r>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16</a:t>
            </a:fld>
            <a:r>
              <a:rPr lang="de-DE" dirty="0"/>
              <a:t> | 20</a:t>
            </a:r>
          </a:p>
        </p:txBody>
      </p:sp>
      <p:graphicFrame>
        <p:nvGraphicFramePr>
          <p:cNvPr id="6" name="Tabelle 5"/>
          <p:cNvGraphicFramePr>
            <a:graphicFrameLocks noGrp="1"/>
          </p:cNvGraphicFramePr>
          <p:nvPr>
            <p:extLst>
              <p:ext uri="{D42A27DB-BD31-4B8C-83A1-F6EECF244321}">
                <p14:modId xmlns:p14="http://schemas.microsoft.com/office/powerpoint/2010/main" val="2286604311"/>
              </p:ext>
            </p:extLst>
          </p:nvPr>
        </p:nvGraphicFramePr>
        <p:xfrm>
          <a:off x="335360" y="3789040"/>
          <a:ext cx="11449272" cy="1923129"/>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dirty="0">
                          <a:solidFill>
                            <a:schemeClr val="bg1"/>
                          </a:solidFill>
                          <a:latin typeface="+mn-lt"/>
                          <a:ea typeface="Verdana" panose="020B0604030504040204" pitchFamily="34" charset="0"/>
                          <a:cs typeface="Segoe UI" panose="020B0502040204020203" pitchFamily="34" charset="0"/>
                        </a:rPr>
                        <a:t>Element</a:t>
                      </a:r>
                    </a:p>
                  </a:txBody>
                  <a:tcPr anchor="ctr">
                    <a:solidFill>
                      <a:srgbClr val="0068FF"/>
                    </a:solidFill>
                  </a:tcPr>
                </a:tc>
                <a:tc>
                  <a:txBody>
                    <a:bodyPr/>
                    <a:lstStyle/>
                    <a:p>
                      <a:r>
                        <a:rPr lang="de-DE" sz="2000" dirty="0">
                          <a:solidFill>
                            <a:schemeClr val="bg1"/>
                          </a:solidFill>
                          <a:latin typeface="+mn-lt"/>
                          <a:ea typeface="Verdana" panose="020B0604030504040204" pitchFamily="34" charset="0"/>
                          <a:cs typeface="Segoe UI" panose="020B0502040204020203" pitchFamily="34" charset="0"/>
                        </a:rPr>
                        <a:t>Wahl / Erfassung</a:t>
                      </a:r>
                    </a:p>
                  </a:txBody>
                  <a:tcPr anchor="ctr">
                    <a:solidFill>
                      <a:srgbClr val="0068FF"/>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cs typeface="Segoe UI" panose="020B0502040204020203" pitchFamily="34" charset="0"/>
                        </a:rPr>
                        <a:t>Bevorzugter Name</a:t>
                      </a:r>
                    </a:p>
                  </a:txBody>
                  <a:tcPr anchor="ctr"/>
                </a:tc>
                <a:tc>
                  <a:txBody>
                    <a:bodyPr/>
                    <a:lstStyle/>
                    <a:p>
                      <a:r>
                        <a:rPr lang="de-DE" sz="2000" dirty="0">
                          <a:latin typeface="+mn-lt"/>
                          <a:ea typeface="Verdana" panose="020B0604030504040204" pitchFamily="34" charset="0"/>
                          <a:cs typeface="Segoe UI" panose="020B0502040204020203" pitchFamily="34" charset="0"/>
                        </a:rPr>
                        <a:t>Benediktinerkloster Disentis</a:t>
                      </a:r>
                    </a:p>
                  </a:txBody>
                  <a:tcPr anchor="ctr"/>
                </a:tc>
                <a:extLst>
                  <a:ext uri="{0D108BD9-81ED-4DB2-BD59-A6C34878D82A}">
                    <a16:rowId xmlns:a16="http://schemas.microsoft.com/office/drawing/2014/main" val="2558844434"/>
                  </a:ext>
                </a:extLst>
              </a:tr>
              <a:tr h="641043">
                <a:tc>
                  <a:txBody>
                    <a:bodyPr/>
                    <a:lstStyle/>
                    <a:p>
                      <a:r>
                        <a:rPr lang="de-DE" sz="2000" dirty="0">
                          <a:latin typeface="+mn-lt"/>
                          <a:ea typeface="Verdana" panose="020B0604030504040204" pitchFamily="34" charset="0"/>
                          <a:cs typeface="Segoe UI" panose="020B0502040204020203" pitchFamily="34" charset="0"/>
                        </a:rPr>
                        <a:t>Abweichender Name</a:t>
                      </a:r>
                    </a:p>
                  </a:txBody>
                  <a:tcPr anchor="ctr"/>
                </a:tc>
                <a:tc>
                  <a:txBody>
                    <a:bodyPr/>
                    <a:lstStyle/>
                    <a:p>
                      <a:r>
                        <a:rPr lang="de-DE" sz="2000" dirty="0">
                          <a:latin typeface="+mn-lt"/>
                          <a:ea typeface="Verdana" panose="020B0604030504040204" pitchFamily="34" charset="0"/>
                          <a:cs typeface="Segoe UI" panose="020B0502040204020203" pitchFamily="34" charset="0"/>
                        </a:rPr>
                        <a:t>Benediktiner Kloster Disentis</a:t>
                      </a:r>
                    </a:p>
                  </a:txBody>
                  <a:tcPr anchor="ctr"/>
                </a:tc>
                <a:extLst>
                  <a:ext uri="{0D108BD9-81ED-4DB2-BD59-A6C34878D82A}">
                    <a16:rowId xmlns:a16="http://schemas.microsoft.com/office/drawing/2014/main" val="2908746425"/>
                  </a:ext>
                </a:extLst>
              </a:tr>
            </a:tbl>
          </a:graphicData>
        </a:graphic>
      </p:graphicFrame>
      <p:pic>
        <p:nvPicPr>
          <p:cNvPr id="7" name="Grafik 6">
            <a:extLst>
              <a:ext uri="{FF2B5EF4-FFF2-40B4-BE49-F238E27FC236}">
                <a16:creationId xmlns:a16="http://schemas.microsoft.com/office/drawing/2014/main" id="{FFBAB7D4-3AAE-4BFA-A1AA-E7B61E97FDA3}"/>
              </a:ext>
            </a:extLst>
          </p:cNvPr>
          <p:cNvPicPr>
            <a:picLocks noChangeAspect="1"/>
          </p:cNvPicPr>
          <p:nvPr/>
        </p:nvPicPr>
        <p:blipFill>
          <a:blip r:embed="rId3"/>
          <a:stretch>
            <a:fillRect/>
          </a:stretch>
        </p:blipFill>
        <p:spPr>
          <a:xfrm>
            <a:off x="2703959" y="1196752"/>
            <a:ext cx="3248025" cy="581025"/>
          </a:xfrm>
          <a:prstGeom prst="rect">
            <a:avLst/>
          </a:prstGeom>
        </p:spPr>
      </p:pic>
      <p:pic>
        <p:nvPicPr>
          <p:cNvPr id="8" name="Grafik 7">
            <a:extLst>
              <a:ext uri="{FF2B5EF4-FFF2-40B4-BE49-F238E27FC236}">
                <a16:creationId xmlns:a16="http://schemas.microsoft.com/office/drawing/2014/main" id="{9F5E727A-D1DC-4F87-885D-2A4EED4E0147}"/>
              </a:ext>
            </a:extLst>
          </p:cNvPr>
          <p:cNvPicPr>
            <a:picLocks noChangeAspect="1"/>
          </p:cNvPicPr>
          <p:nvPr/>
        </p:nvPicPr>
        <p:blipFill>
          <a:blip r:embed="rId4"/>
          <a:stretch>
            <a:fillRect/>
          </a:stretch>
        </p:blipFill>
        <p:spPr>
          <a:xfrm>
            <a:off x="6096000" y="2401441"/>
            <a:ext cx="2419350" cy="1171575"/>
          </a:xfrm>
          <a:prstGeom prst="rect">
            <a:avLst/>
          </a:prstGeom>
          <a:ln w="12700">
            <a:solidFill>
              <a:schemeClr val="tx1"/>
            </a:solidFill>
          </a:ln>
        </p:spPr>
      </p:pic>
      <p:pic>
        <p:nvPicPr>
          <p:cNvPr id="10" name="Grafik 9">
            <a:extLst>
              <a:ext uri="{FF2B5EF4-FFF2-40B4-BE49-F238E27FC236}">
                <a16:creationId xmlns:a16="http://schemas.microsoft.com/office/drawing/2014/main" id="{3A8A37F4-B6C8-4602-9840-387805E4CCC9}"/>
              </a:ext>
            </a:extLst>
          </p:cNvPr>
          <p:cNvPicPr>
            <a:picLocks noChangeAspect="1"/>
          </p:cNvPicPr>
          <p:nvPr/>
        </p:nvPicPr>
        <p:blipFill>
          <a:blip r:embed="rId5"/>
          <a:stretch>
            <a:fillRect/>
          </a:stretch>
        </p:blipFill>
        <p:spPr>
          <a:xfrm>
            <a:off x="407368" y="2636912"/>
            <a:ext cx="2686050" cy="733425"/>
          </a:xfrm>
          <a:prstGeom prst="rect">
            <a:avLst/>
          </a:prstGeom>
        </p:spPr>
      </p:pic>
      <p:sp>
        <p:nvSpPr>
          <p:cNvPr id="11" name="Textfeld 10">
            <a:extLst>
              <a:ext uri="{FF2B5EF4-FFF2-40B4-BE49-F238E27FC236}">
                <a16:creationId xmlns:a16="http://schemas.microsoft.com/office/drawing/2014/main" id="{D4FFB4F9-22E9-4A1C-B3E5-EAB134D882A8}"/>
              </a:ext>
            </a:extLst>
          </p:cNvPr>
          <p:cNvSpPr txBox="1"/>
          <p:nvPr/>
        </p:nvSpPr>
        <p:spPr>
          <a:xfrm>
            <a:off x="3503712" y="2924944"/>
            <a:ext cx="2304256" cy="184666"/>
          </a:xfrm>
          <a:prstGeom prst="rect">
            <a:avLst/>
          </a:prstGeom>
          <a:noFill/>
        </p:spPr>
        <p:txBody>
          <a:bodyPr wrap="square" rtlCol="0">
            <a:spAutoFit/>
          </a:bodyPr>
          <a:lstStyle/>
          <a:p>
            <a:r>
              <a:rPr lang="de-CH" sz="600" dirty="0">
                <a:hlinkClick r:id="rId6"/>
              </a:rPr>
              <a:t>https://www.kloster-disentis.ch</a:t>
            </a:r>
            <a:r>
              <a:rPr lang="de-CH" sz="600" dirty="0"/>
              <a:t>  abgerufen am 08.08.2023</a:t>
            </a:r>
          </a:p>
        </p:txBody>
      </p:sp>
    </p:spTree>
    <p:extLst>
      <p:ext uri="{BB962C8B-B14F-4D97-AF65-F5344CB8AC3E}">
        <p14:creationId xmlns:p14="http://schemas.microsoft.com/office/powerpoint/2010/main" val="28510899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6. Klöster und Stifte (3)</a:t>
            </a:r>
          </a:p>
        </p:txBody>
      </p:sp>
      <p:sp>
        <p:nvSpPr>
          <p:cNvPr id="3" name="Textplatzhalter 2"/>
          <p:cNvSpPr>
            <a:spLocks noGrp="1"/>
          </p:cNvSpPr>
          <p:nvPr>
            <p:ph type="body" sz="quarter" idx="13"/>
          </p:nvPr>
        </p:nvSpPr>
        <p:spPr/>
        <p:txBody>
          <a:bodyPr/>
          <a:lstStyle/>
          <a:p>
            <a:pPr marL="0" indent="0">
              <a:buNone/>
            </a:pPr>
            <a:endParaRPr lang="de-DE" b="1"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r>
              <a:rPr lang="de-DE" dirty="0"/>
              <a:t>Die "alte" normierte Erfassungsform als zusätzlicher Sucheinstieg:</a:t>
            </a:r>
          </a:p>
          <a:p>
            <a:pPr marL="0" indent="0">
              <a:buNone/>
            </a:pPr>
            <a:r>
              <a:rPr lang="de-DE" dirty="0"/>
              <a:t>110 </a:t>
            </a:r>
            <a:r>
              <a:rPr lang="de-DE" dirty="0" err="1"/>
              <a:t>Abbaye</a:t>
            </a:r>
            <a:r>
              <a:rPr lang="de-DE" dirty="0"/>
              <a:t> </a:t>
            </a:r>
            <a:r>
              <a:rPr lang="de-DE" dirty="0" err="1"/>
              <a:t>d'Hauterive</a:t>
            </a:r>
            <a:r>
              <a:rPr lang="de-DE" dirty="0"/>
              <a:t/>
            </a:r>
            <a:br>
              <a:rPr lang="de-DE" dirty="0"/>
            </a:br>
            <a:r>
              <a:rPr lang="de-DE" dirty="0"/>
              <a:t>410 </a:t>
            </a:r>
            <a:r>
              <a:rPr lang="de-CH" dirty="0"/>
              <a:t>Kloster </a:t>
            </a:r>
            <a:r>
              <a:rPr lang="de-CH" dirty="0" err="1"/>
              <a:t>Hauterive$v</a:t>
            </a:r>
            <a:r>
              <a:rPr lang="de-CH" u="sng" dirty="0" err="1"/>
              <a:t>normiert</a:t>
            </a:r>
            <a:r>
              <a:rPr lang="de-CH" u="sng" dirty="0"/>
              <a:t> bis 2023</a:t>
            </a:r>
            <a:br>
              <a:rPr lang="de-CH" u="sng" dirty="0"/>
            </a:br>
            <a:r>
              <a:rPr lang="de-CH" dirty="0"/>
              <a:t>410 …</a:t>
            </a:r>
            <a:endParaRPr lang="de-DE" dirty="0"/>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17</a:t>
            </a:fld>
            <a:r>
              <a:rPr lang="de-DE" dirty="0"/>
              <a:t> | 20</a:t>
            </a:r>
          </a:p>
        </p:txBody>
      </p:sp>
      <p:pic>
        <p:nvPicPr>
          <p:cNvPr id="6" name="Grafik 5">
            <a:extLst>
              <a:ext uri="{FF2B5EF4-FFF2-40B4-BE49-F238E27FC236}">
                <a16:creationId xmlns:a16="http://schemas.microsoft.com/office/drawing/2014/main" id="{728B2719-18B3-48B8-8DEC-184E1145D111}"/>
              </a:ext>
            </a:extLst>
          </p:cNvPr>
          <p:cNvPicPr>
            <a:picLocks noChangeAspect="1"/>
          </p:cNvPicPr>
          <p:nvPr/>
        </p:nvPicPr>
        <p:blipFill>
          <a:blip r:embed="rId3"/>
          <a:stretch>
            <a:fillRect/>
          </a:stretch>
        </p:blipFill>
        <p:spPr>
          <a:xfrm>
            <a:off x="335360" y="1124744"/>
            <a:ext cx="1114425" cy="1619250"/>
          </a:xfrm>
          <a:prstGeom prst="rect">
            <a:avLst/>
          </a:prstGeom>
        </p:spPr>
      </p:pic>
      <p:pic>
        <p:nvPicPr>
          <p:cNvPr id="7" name="Grafik 6">
            <a:extLst>
              <a:ext uri="{FF2B5EF4-FFF2-40B4-BE49-F238E27FC236}">
                <a16:creationId xmlns:a16="http://schemas.microsoft.com/office/drawing/2014/main" id="{B3720DA9-C4D1-420F-9729-46412F3F3757}"/>
              </a:ext>
            </a:extLst>
          </p:cNvPr>
          <p:cNvPicPr>
            <a:picLocks noChangeAspect="1"/>
          </p:cNvPicPr>
          <p:nvPr/>
        </p:nvPicPr>
        <p:blipFill>
          <a:blip r:embed="rId4"/>
          <a:stretch>
            <a:fillRect/>
          </a:stretch>
        </p:blipFill>
        <p:spPr>
          <a:xfrm>
            <a:off x="3503712" y="1124744"/>
            <a:ext cx="2107244" cy="1619250"/>
          </a:xfrm>
          <a:prstGeom prst="rect">
            <a:avLst/>
          </a:prstGeom>
          <a:ln w="12700">
            <a:solidFill>
              <a:schemeClr val="tx1"/>
            </a:solidFill>
          </a:ln>
        </p:spPr>
      </p:pic>
      <p:sp>
        <p:nvSpPr>
          <p:cNvPr id="8" name="Textfeld 7">
            <a:extLst>
              <a:ext uri="{FF2B5EF4-FFF2-40B4-BE49-F238E27FC236}">
                <a16:creationId xmlns:a16="http://schemas.microsoft.com/office/drawing/2014/main" id="{76842B47-43AB-494D-8766-9780F0A62DA7}"/>
              </a:ext>
            </a:extLst>
          </p:cNvPr>
          <p:cNvSpPr txBox="1"/>
          <p:nvPr/>
        </p:nvSpPr>
        <p:spPr>
          <a:xfrm>
            <a:off x="1415480" y="2596262"/>
            <a:ext cx="2304256" cy="184666"/>
          </a:xfrm>
          <a:prstGeom prst="rect">
            <a:avLst/>
          </a:prstGeom>
          <a:noFill/>
        </p:spPr>
        <p:txBody>
          <a:bodyPr wrap="square" rtlCol="0">
            <a:spAutoFit/>
          </a:bodyPr>
          <a:lstStyle/>
          <a:p>
            <a:r>
              <a:rPr lang="de-CH" sz="600" dirty="0">
                <a:hlinkClick r:id="rId5"/>
              </a:rPr>
              <a:t>https://www.abbaye-hauterive.ch</a:t>
            </a:r>
            <a:r>
              <a:rPr lang="de-CH" sz="600" dirty="0"/>
              <a:t>  abgerufen am 08.08.2023</a:t>
            </a:r>
          </a:p>
        </p:txBody>
      </p:sp>
    </p:spTree>
    <p:extLst>
      <p:ext uri="{BB962C8B-B14F-4D97-AF65-F5344CB8AC3E}">
        <p14:creationId xmlns:p14="http://schemas.microsoft.com/office/powerpoint/2010/main" val="1229524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7. Kategorie einer Körperschaft (1)</a:t>
            </a:r>
          </a:p>
        </p:txBody>
      </p:sp>
      <p:sp>
        <p:nvSpPr>
          <p:cNvPr id="3" name="Textplatzhalter 2"/>
          <p:cNvSpPr>
            <a:spLocks noGrp="1"/>
          </p:cNvSpPr>
          <p:nvPr>
            <p:ph type="body" sz="quarter" idx="13"/>
          </p:nvPr>
        </p:nvSpPr>
        <p:spPr/>
        <p:txBody>
          <a:bodyPr/>
          <a:lstStyle/>
          <a:p>
            <a:pPr marL="0" indent="0">
              <a:buNone/>
            </a:pPr>
            <a:r>
              <a:rPr lang="de-DE" dirty="0"/>
              <a:t>Fünf spezifische Begriffe:</a:t>
            </a:r>
            <a:br>
              <a:rPr lang="de-DE" dirty="0"/>
            </a:br>
            <a:endParaRPr lang="de-DE" sz="1200" dirty="0"/>
          </a:p>
          <a:p>
            <a:pPr lvl="1">
              <a:buClr>
                <a:schemeClr val="tx1"/>
              </a:buClr>
              <a:buFont typeface="Arial" panose="020B0604020202020204" pitchFamily="34" charset="0"/>
              <a:buChar char="•"/>
            </a:pPr>
            <a:r>
              <a:rPr lang="de-DE" dirty="0"/>
              <a:t>Firma</a:t>
            </a:r>
          </a:p>
          <a:p>
            <a:pPr lvl="1">
              <a:buClr>
                <a:schemeClr val="tx1"/>
              </a:buClr>
              <a:buFont typeface="Arial" panose="020B0604020202020204" pitchFamily="34" charset="0"/>
              <a:buChar char="•"/>
            </a:pPr>
            <a:r>
              <a:rPr lang="de-DE" dirty="0"/>
              <a:t>Künstlervereinigung</a:t>
            </a:r>
          </a:p>
          <a:p>
            <a:pPr lvl="1">
              <a:buClr>
                <a:schemeClr val="tx1"/>
              </a:buClr>
              <a:buFont typeface="Arial" panose="020B0604020202020204" pitchFamily="34" charset="0"/>
              <a:buChar char="•"/>
            </a:pPr>
            <a:r>
              <a:rPr lang="de-DE" dirty="0"/>
              <a:t>Musikgruppe</a:t>
            </a:r>
          </a:p>
          <a:p>
            <a:pPr lvl="1">
              <a:buClr>
                <a:schemeClr val="tx1"/>
              </a:buClr>
              <a:buFont typeface="Arial" panose="020B0604020202020204" pitchFamily="34" charset="0"/>
              <a:buChar char="•"/>
            </a:pPr>
            <a:r>
              <a:rPr lang="de-DE" dirty="0"/>
              <a:t>Projekt</a:t>
            </a:r>
          </a:p>
          <a:p>
            <a:pPr lvl="1">
              <a:buClr>
                <a:schemeClr val="tx1"/>
              </a:buClr>
              <a:buFont typeface="Arial" panose="020B0604020202020204" pitchFamily="34" charset="0"/>
              <a:buChar char="•"/>
            </a:pPr>
            <a:r>
              <a:rPr lang="de-DE" dirty="0"/>
              <a:t>Veranstaltung</a:t>
            </a:r>
          </a:p>
          <a:p>
            <a:endParaRPr lang="de-DE" sz="1800" dirty="0"/>
          </a:p>
          <a:p>
            <a:pPr marL="0" indent="0">
              <a:buNone/>
            </a:pPr>
            <a:r>
              <a:rPr lang="de-DE" dirty="0"/>
              <a:t>Ein unspezifischer Begriff:</a:t>
            </a:r>
            <a:br>
              <a:rPr lang="de-DE" dirty="0"/>
            </a:br>
            <a:endParaRPr lang="de-DE" sz="1200" dirty="0"/>
          </a:p>
          <a:p>
            <a:pPr lvl="1">
              <a:buClr>
                <a:schemeClr val="tx1"/>
              </a:buClr>
              <a:buFont typeface="Arial" panose="020B0604020202020204" pitchFamily="34" charset="0"/>
              <a:buChar char="•"/>
            </a:pPr>
            <a:r>
              <a:rPr lang="de-DE" dirty="0"/>
              <a:t>Körperschaft</a:t>
            </a:r>
          </a:p>
          <a:p>
            <a:endParaRPr lang="de-DE" sz="1800" dirty="0"/>
          </a:p>
          <a:p>
            <a:pPr marL="0" indent="0">
              <a:buNone/>
            </a:pPr>
            <a:r>
              <a:rPr lang="de-CH" dirty="0"/>
              <a:t>Trifft keiner der fünf spezifischen Begriffe zu, wird "Körperschaft" verwendet.</a:t>
            </a:r>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18</a:t>
            </a:fld>
            <a:r>
              <a:rPr lang="de-DE" dirty="0"/>
              <a:t> | 20</a:t>
            </a:r>
          </a:p>
        </p:txBody>
      </p:sp>
    </p:spTree>
    <p:extLst>
      <p:ext uri="{BB962C8B-B14F-4D97-AF65-F5344CB8AC3E}">
        <p14:creationId xmlns:p14="http://schemas.microsoft.com/office/powerpoint/2010/main" val="1859505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7. Kategorie einer Körperschaft (2)</a:t>
            </a:r>
          </a:p>
        </p:txBody>
      </p:sp>
      <p:sp>
        <p:nvSpPr>
          <p:cNvPr id="3" name="Textplatzhalter 2"/>
          <p:cNvSpPr>
            <a:spLocks noGrp="1"/>
          </p:cNvSpPr>
          <p:nvPr>
            <p:ph type="body" sz="quarter" idx="13"/>
          </p:nvPr>
        </p:nvSpPr>
        <p:spPr/>
        <p:txBody>
          <a:bodyPr/>
          <a:lstStyle/>
          <a:p>
            <a:pPr marL="0" indent="0">
              <a:buNone/>
            </a:pPr>
            <a:endParaRPr lang="de-DE" dirty="0"/>
          </a:p>
          <a:p>
            <a:pPr marL="0" indent="0">
              <a:buNone/>
            </a:pPr>
            <a:r>
              <a:rPr lang="de-DE" dirty="0"/>
              <a:t>Ein Kategorie-Begriff ist im normierten Sucheinstieg Pflicht, wenn</a:t>
            </a:r>
            <a:br>
              <a:rPr lang="de-DE" dirty="0"/>
            </a:br>
            <a:endParaRPr lang="de-DE" dirty="0"/>
          </a:p>
          <a:p>
            <a:pPr lvl="1">
              <a:buClr>
                <a:schemeClr val="tx1"/>
              </a:buClr>
              <a:buFont typeface="Arial" panose="020B0604020202020204" pitchFamily="34" charset="0"/>
              <a:buChar char="•"/>
            </a:pPr>
            <a:r>
              <a:rPr lang="de-DE" dirty="0"/>
              <a:t>der bevorzugte Name nicht auf eine Körperschaft schließen lässt  </a:t>
            </a:r>
            <a:r>
              <a:rPr lang="de-DE" i="1" dirty="0"/>
              <a:t>oder</a:t>
            </a:r>
            <a:endParaRPr lang="de-DE" dirty="0"/>
          </a:p>
          <a:p>
            <a:pPr lvl="1">
              <a:buClr>
                <a:schemeClr val="tx1"/>
              </a:buClr>
              <a:buFont typeface="Arial" panose="020B0604020202020204" pitchFamily="34" charset="0"/>
              <a:buChar char="•"/>
            </a:pPr>
            <a:r>
              <a:rPr lang="de-DE" dirty="0"/>
              <a:t>es in der GND identische bevorzugte Namen für unterschiedliche Entitäten gibt. </a:t>
            </a:r>
          </a:p>
          <a:p>
            <a:endParaRPr lang="de-DE" dirty="0"/>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19</a:t>
            </a:fld>
            <a:r>
              <a:rPr lang="de-DE" dirty="0"/>
              <a:t> | 20</a:t>
            </a:r>
          </a:p>
        </p:txBody>
      </p:sp>
      <p:graphicFrame>
        <p:nvGraphicFramePr>
          <p:cNvPr id="6" name="Tabelle 5"/>
          <p:cNvGraphicFramePr>
            <a:graphicFrameLocks noGrp="1"/>
          </p:cNvGraphicFramePr>
          <p:nvPr>
            <p:extLst>
              <p:ext uri="{D42A27DB-BD31-4B8C-83A1-F6EECF244321}">
                <p14:modId xmlns:p14="http://schemas.microsoft.com/office/powerpoint/2010/main" val="1936779364"/>
              </p:ext>
            </p:extLst>
          </p:nvPr>
        </p:nvGraphicFramePr>
        <p:xfrm>
          <a:off x="335360" y="3212976"/>
          <a:ext cx="11449272" cy="2624169"/>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dirty="0">
                          <a:solidFill>
                            <a:schemeClr val="bg1"/>
                          </a:solidFill>
                          <a:latin typeface="+mn-lt"/>
                          <a:ea typeface="Verdana" panose="020B0604030504040204" pitchFamily="34" charset="0"/>
                          <a:cs typeface="Segoe UI" panose="020B0502040204020203" pitchFamily="34" charset="0"/>
                        </a:rPr>
                        <a:t>Bevorzugter Name</a:t>
                      </a:r>
                    </a:p>
                  </a:txBody>
                  <a:tcPr anchor="ctr">
                    <a:solidFill>
                      <a:srgbClr val="0068FF"/>
                    </a:solidFill>
                  </a:tcPr>
                </a:tc>
                <a:tc>
                  <a:txBody>
                    <a:bodyPr/>
                    <a:lstStyle/>
                    <a:p>
                      <a:r>
                        <a:rPr lang="de-DE" sz="2000" dirty="0">
                          <a:solidFill>
                            <a:schemeClr val="bg1"/>
                          </a:solidFill>
                          <a:latin typeface="+mn-lt"/>
                          <a:ea typeface="Verdana" panose="020B0604030504040204" pitchFamily="34" charset="0"/>
                          <a:cs typeface="Segoe UI" panose="020B0502040204020203" pitchFamily="34" charset="0"/>
                        </a:rPr>
                        <a:t>Normierter Sucheinstieg</a:t>
                      </a:r>
                    </a:p>
                  </a:txBody>
                  <a:tcPr anchor="ctr">
                    <a:solidFill>
                      <a:srgbClr val="0068FF"/>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cs typeface="Segoe UI" panose="020B0502040204020203" pitchFamily="34" charset="0"/>
                        </a:rPr>
                        <a:t>Karriere-Kontakte</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000" dirty="0">
                          <a:latin typeface="+mn-lt"/>
                          <a:ea typeface="Verdana" panose="020B0604030504040204" pitchFamily="34" charset="0"/>
                          <a:cs typeface="Segoe UI" panose="020B0502040204020203" pitchFamily="34" charset="0"/>
                        </a:rPr>
                        <a:t>Karriere-Kontakte (Veranstaltung)</a:t>
                      </a:r>
                    </a:p>
                  </a:txBody>
                  <a:tcPr anchor="ctr"/>
                </a:tc>
                <a:extLst>
                  <a:ext uri="{0D108BD9-81ED-4DB2-BD59-A6C34878D82A}">
                    <a16:rowId xmlns:a16="http://schemas.microsoft.com/office/drawing/2014/main" val="2558844434"/>
                  </a:ext>
                </a:extLst>
              </a:tr>
              <a:tr h="641043">
                <a:tc>
                  <a:txBody>
                    <a:bodyPr/>
                    <a:lstStyle/>
                    <a:p>
                      <a:r>
                        <a:rPr lang="de-DE" sz="2000" dirty="0">
                          <a:latin typeface="+mn-lt"/>
                          <a:ea typeface="Verdana" panose="020B0604030504040204" pitchFamily="34" charset="0"/>
                          <a:cs typeface="Segoe UI" panose="020B0502040204020203" pitchFamily="34" charset="0"/>
                        </a:rPr>
                        <a:t>BBS</a:t>
                      </a:r>
                    </a:p>
                  </a:txBody>
                  <a:tcPr anchor="ctr"/>
                </a:tc>
                <a:tc>
                  <a:txBody>
                    <a:bodyPr/>
                    <a:lstStyle/>
                    <a:p>
                      <a:r>
                        <a:rPr lang="de-DE" sz="2000" dirty="0">
                          <a:latin typeface="+mn-lt"/>
                          <a:ea typeface="Verdana" panose="020B0604030504040204" pitchFamily="34" charset="0"/>
                          <a:cs typeface="Segoe UI" panose="020B0502040204020203" pitchFamily="34" charset="0"/>
                        </a:rPr>
                        <a:t>BBS (Firma)</a:t>
                      </a:r>
                    </a:p>
                    <a:p>
                      <a:r>
                        <a:rPr lang="de-DE" sz="2000" dirty="0">
                          <a:latin typeface="+mn-lt"/>
                          <a:ea typeface="Verdana" panose="020B0604030504040204" pitchFamily="34" charset="0"/>
                          <a:cs typeface="Segoe UI" panose="020B0502040204020203" pitchFamily="34" charset="0"/>
                        </a:rPr>
                        <a:t>BBS (Musikgruppe)</a:t>
                      </a:r>
                    </a:p>
                  </a:txBody>
                  <a:tcPr anchor="ctr"/>
                </a:tc>
                <a:extLst>
                  <a:ext uri="{0D108BD9-81ED-4DB2-BD59-A6C34878D82A}">
                    <a16:rowId xmlns:a16="http://schemas.microsoft.com/office/drawing/2014/main" val="2908746425"/>
                  </a:ext>
                </a:extLst>
              </a:tr>
              <a:tr h="641043">
                <a:tc>
                  <a:txBody>
                    <a:bodyPr/>
                    <a:lstStyle/>
                    <a:p>
                      <a:r>
                        <a:rPr lang="de-DE" sz="2000" dirty="0">
                          <a:latin typeface="+mn-lt"/>
                          <a:ea typeface="Verdana" panose="020B0604030504040204" pitchFamily="34" charset="0"/>
                          <a:cs typeface="Segoe UI" panose="020B0502040204020203" pitchFamily="34" charset="0"/>
                        </a:rPr>
                        <a:t>Madness</a:t>
                      </a:r>
                    </a:p>
                  </a:txBody>
                  <a:tcPr anchor="ctr"/>
                </a:tc>
                <a:tc>
                  <a:txBody>
                    <a:bodyPr/>
                    <a:lstStyle/>
                    <a:p>
                      <a:r>
                        <a:rPr lang="de-DE" sz="2000" dirty="0">
                          <a:latin typeface="+mn-lt"/>
                          <a:ea typeface="Verdana" panose="020B0604030504040204" pitchFamily="34" charset="0"/>
                          <a:cs typeface="Segoe UI" panose="020B0502040204020203" pitchFamily="34" charset="0"/>
                        </a:rPr>
                        <a:t>Madness (Musikgruppe)</a:t>
                      </a:r>
                    </a:p>
                  </a:txBody>
                  <a:tcPr anchor="ctr"/>
                </a:tc>
                <a:extLst>
                  <a:ext uri="{0D108BD9-81ED-4DB2-BD59-A6C34878D82A}">
                    <a16:rowId xmlns:a16="http://schemas.microsoft.com/office/drawing/2014/main" val="1154275731"/>
                  </a:ext>
                </a:extLst>
              </a:tr>
            </a:tbl>
          </a:graphicData>
        </a:graphic>
      </p:graphicFrame>
    </p:spTree>
    <p:extLst>
      <p:ext uri="{BB962C8B-B14F-4D97-AF65-F5344CB8AC3E}">
        <p14:creationId xmlns:p14="http://schemas.microsoft.com/office/powerpoint/2010/main" val="4115993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Textplatzhalter 2"/>
          <p:cNvSpPr>
            <a:spLocks noGrp="1"/>
          </p:cNvSpPr>
          <p:nvPr>
            <p:ph type="body" sz="quarter" idx="13"/>
          </p:nvPr>
        </p:nvSpPr>
        <p:spPr>
          <a:xfrm>
            <a:off x="335360" y="827866"/>
            <a:ext cx="11521280" cy="5472608"/>
          </a:xfrm>
        </p:spPr>
        <p:txBody>
          <a:bodyPr/>
          <a:lstStyle/>
          <a:p>
            <a:pPr marL="0" indent="0" algn="ctr">
              <a:buNone/>
            </a:pPr>
            <a:endParaRPr lang="de-DE" sz="2400" dirty="0"/>
          </a:p>
          <a:p>
            <a:pPr marL="0" indent="0" algn="ctr">
              <a:buNone/>
            </a:pPr>
            <a:endParaRPr lang="de-DE" sz="2400" dirty="0"/>
          </a:p>
          <a:p>
            <a:pPr marL="0" indent="0" algn="ctr">
              <a:buNone/>
            </a:pPr>
            <a:endParaRPr lang="de-DE" sz="2400" dirty="0"/>
          </a:p>
          <a:p>
            <a:pPr marL="0" indent="0" algn="ctr">
              <a:buNone/>
            </a:pPr>
            <a:r>
              <a:rPr lang="de-DE" sz="2600" dirty="0"/>
              <a:t>Teil 2.3 </a:t>
            </a:r>
          </a:p>
          <a:p>
            <a:pPr marL="0" indent="0" algn="ctr">
              <a:buNone/>
            </a:pPr>
            <a:endParaRPr lang="de-DE" sz="2600" dirty="0"/>
          </a:p>
          <a:p>
            <a:pPr marL="0" indent="0" algn="ctr">
              <a:buNone/>
            </a:pPr>
            <a:r>
              <a:rPr lang="de-DE" sz="2600" dirty="0">
                <a:latin typeface="+mn-lt"/>
                <a:cs typeface="+mn-cs"/>
              </a:rPr>
              <a:t>RDA DACH</a:t>
            </a:r>
          </a:p>
          <a:p>
            <a:pPr marL="0" indent="0" algn="ctr">
              <a:buNone/>
            </a:pPr>
            <a:r>
              <a:rPr lang="de-DE" sz="2600" dirty="0">
                <a:latin typeface="+mn-lt"/>
                <a:cs typeface="+mn-cs"/>
              </a:rPr>
              <a:t>Was ändert sich bei der Erfassung von Normdaten?</a:t>
            </a:r>
          </a:p>
          <a:p>
            <a:endParaRPr lang="de-DE" dirty="0"/>
          </a:p>
        </p:txBody>
      </p:sp>
      <p:sp>
        <p:nvSpPr>
          <p:cNvPr id="4" name="Fußzeilenplatzhalter 3"/>
          <p:cNvSpPr>
            <a:spLocks noGrp="1"/>
          </p:cNvSpPr>
          <p:nvPr>
            <p:ph type="ftr" sz="quarter" idx="14"/>
          </p:nvPr>
        </p:nvSpPr>
        <p:spPr/>
        <p:txBody>
          <a:bodyPr/>
          <a:lstStyle/>
          <a:p>
            <a:r>
              <a:rPr lang="de-DE" dirty="0"/>
              <a:t>Praxis-Update RDA DACH | Teil 2.3 Normdaten | Stand: 05.09.2023 | CC0 1.0 Universal</a:t>
            </a:r>
          </a:p>
        </p:txBody>
      </p:sp>
      <p:sp>
        <p:nvSpPr>
          <p:cNvPr id="5" name="Foliennummernplatzhalter 4"/>
          <p:cNvSpPr>
            <a:spLocks noGrp="1"/>
          </p:cNvSpPr>
          <p:nvPr>
            <p:ph type="sldNum" sz="quarter" idx="4"/>
          </p:nvPr>
        </p:nvSpPr>
        <p:spPr/>
        <p:txBody>
          <a:bodyPr/>
          <a:lstStyle/>
          <a:p>
            <a:fld id="{37474561-2573-4254-9F43-70AFC27DF993}" type="slidenum">
              <a:rPr lang="de-DE" b="1" smtClean="0"/>
              <a:pPr/>
              <a:t>2</a:t>
            </a:fld>
            <a:r>
              <a:rPr lang="de-DE" dirty="0"/>
              <a:t> | 20</a:t>
            </a:r>
          </a:p>
        </p:txBody>
      </p:sp>
    </p:spTree>
    <p:extLst>
      <p:ext uri="{BB962C8B-B14F-4D97-AF65-F5344CB8AC3E}">
        <p14:creationId xmlns:p14="http://schemas.microsoft.com/office/powerpoint/2010/main" val="719592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20</a:t>
            </a:fld>
            <a:r>
              <a:rPr lang="de-DE" dirty="0"/>
              <a:t> | 20</a:t>
            </a:r>
          </a:p>
        </p:txBody>
      </p:sp>
      <p:pic>
        <p:nvPicPr>
          <p:cNvPr id="1026" name="Picture 2" descr="Frage, Fragezeichen, Antwort, Symbol">
            <a:extLst>
              <a:ext uri="{FF2B5EF4-FFF2-40B4-BE49-F238E27FC236}">
                <a16:creationId xmlns:a16="http://schemas.microsoft.com/office/drawing/2014/main" id="{CB2B316D-2B9D-4D90-BD43-C7FE855483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332656"/>
            <a:ext cx="5949280" cy="594928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uppieren 5">
            <a:extLst>
              <a:ext uri="{FF2B5EF4-FFF2-40B4-BE49-F238E27FC236}">
                <a16:creationId xmlns:a16="http://schemas.microsoft.com/office/drawing/2014/main" id="{008CAA1F-6467-44FB-A9F9-DADC7AC2E410}"/>
              </a:ext>
            </a:extLst>
          </p:cNvPr>
          <p:cNvGrpSpPr/>
          <p:nvPr/>
        </p:nvGrpSpPr>
        <p:grpSpPr>
          <a:xfrm>
            <a:off x="8010407" y="5063851"/>
            <a:ext cx="4181593" cy="1234033"/>
            <a:chOff x="8010407" y="5063851"/>
            <a:chExt cx="4181593" cy="1234033"/>
          </a:xfrm>
        </p:grpSpPr>
        <p:sp>
          <p:nvSpPr>
            <p:cNvPr id="7" name="Textfeld 6">
              <a:extLst>
                <a:ext uri="{FF2B5EF4-FFF2-40B4-BE49-F238E27FC236}">
                  <a16:creationId xmlns:a16="http://schemas.microsoft.com/office/drawing/2014/main" id="{EFBA3A15-3E97-41B9-B307-74B73ABCF94E}"/>
                </a:ext>
              </a:extLst>
            </p:cNvPr>
            <p:cNvSpPr txBox="1"/>
            <p:nvPr/>
          </p:nvSpPr>
          <p:spPr>
            <a:xfrm>
              <a:off x="8010407" y="5559220"/>
              <a:ext cx="4181593" cy="738664"/>
            </a:xfrm>
            <a:prstGeom prst="rect">
              <a:avLst/>
            </a:prstGeom>
            <a:noFill/>
          </p:spPr>
          <p:txBody>
            <a:bodyPr wrap="none" rtlCol="0">
              <a:spAutoFit/>
            </a:bodyPr>
            <a:lstStyle/>
            <a:p>
              <a:pPr algn="ctr"/>
              <a:r>
                <a:rPr lang="de-DE" sz="1400" dirty="0"/>
                <a:t>This </a:t>
              </a:r>
              <a:r>
                <a:rPr lang="de-DE" sz="1400" dirty="0" err="1"/>
                <a:t>work</a:t>
              </a:r>
              <a:r>
                <a:rPr lang="de-DE" sz="1400" dirty="0"/>
                <a:t> </a:t>
              </a:r>
              <a:r>
                <a:rPr lang="de-DE" sz="1400" dirty="0" err="1"/>
                <a:t>is</a:t>
              </a:r>
              <a:r>
                <a:rPr lang="de-DE" sz="1400" dirty="0"/>
                <a:t> </a:t>
              </a:r>
              <a:r>
                <a:rPr lang="de-DE" sz="1400" dirty="0" err="1"/>
                <a:t>dedicated</a:t>
              </a:r>
              <a:r>
                <a:rPr lang="de-DE" sz="1400" dirty="0"/>
                <a:t> </a:t>
              </a:r>
              <a:r>
                <a:rPr lang="de-DE" sz="1400" dirty="0" err="1"/>
                <a:t>to</a:t>
              </a:r>
              <a:r>
                <a:rPr lang="de-DE" sz="1400" dirty="0"/>
                <a:t> </a:t>
              </a:r>
              <a:r>
                <a:rPr lang="de-DE" sz="1400" dirty="0" err="1"/>
                <a:t>the</a:t>
              </a:r>
              <a:r>
                <a:rPr lang="de-DE" sz="1400" dirty="0"/>
                <a:t> </a:t>
              </a:r>
              <a:r>
                <a:rPr lang="de-DE" sz="1400" dirty="0" err="1"/>
                <a:t>public</a:t>
              </a:r>
              <a:r>
                <a:rPr lang="de-DE" sz="1400" dirty="0"/>
                <a:t> </a:t>
              </a:r>
              <a:r>
                <a:rPr lang="de-DE" sz="1400" dirty="0" err="1"/>
                <a:t>domain</a:t>
              </a:r>
              <a:endParaRPr lang="de-DE" sz="1400" dirty="0"/>
            </a:p>
            <a:p>
              <a:pPr algn="ctr"/>
              <a:r>
                <a:rPr lang="de-DE" sz="1400" dirty="0" err="1"/>
                <a:t>under</a:t>
              </a:r>
              <a:r>
                <a:rPr lang="de-DE" sz="1400" dirty="0"/>
                <a:t> CC0 1.0 Universal: </a:t>
              </a:r>
            </a:p>
            <a:p>
              <a:pPr algn="ctr"/>
              <a:r>
                <a:rPr lang="de-DE" sz="1400" dirty="0">
                  <a:hlinkClick r:id="rId3"/>
                </a:rPr>
                <a:t>https://creativecommons.org/publicdomain/zero/1.0/</a:t>
              </a:r>
              <a:r>
                <a:rPr lang="de-DE" sz="1400" dirty="0"/>
                <a:t> </a:t>
              </a:r>
            </a:p>
          </p:txBody>
        </p:sp>
        <p:pic>
          <p:nvPicPr>
            <p:cNvPr id="8" name="Grafik 7">
              <a:extLst>
                <a:ext uri="{FF2B5EF4-FFF2-40B4-BE49-F238E27FC236}">
                  <a16:creationId xmlns:a16="http://schemas.microsoft.com/office/drawing/2014/main" id="{6DB8805D-02DF-40A9-B828-9C42FBA401FF}"/>
                </a:ext>
              </a:extLst>
            </p:cNvPr>
            <p:cNvPicPr>
              <a:picLocks noChangeAspect="1"/>
            </p:cNvPicPr>
            <p:nvPr/>
          </p:nvPicPr>
          <p:blipFill>
            <a:blip r:embed="rId4"/>
            <a:stretch>
              <a:fillRect/>
            </a:stretch>
          </p:blipFill>
          <p:spPr>
            <a:xfrm>
              <a:off x="9405781" y="5063851"/>
              <a:ext cx="1390844" cy="495369"/>
            </a:xfrm>
            <a:prstGeom prst="rect">
              <a:avLst/>
            </a:prstGeom>
          </p:spPr>
        </p:pic>
      </p:grpSp>
    </p:spTree>
    <p:extLst>
      <p:ext uri="{BB962C8B-B14F-4D97-AF65-F5344CB8AC3E}">
        <p14:creationId xmlns:p14="http://schemas.microsoft.com/office/powerpoint/2010/main" val="2039409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 2.3    Normdaten</a:t>
            </a:r>
          </a:p>
        </p:txBody>
      </p:sp>
      <p:sp>
        <p:nvSpPr>
          <p:cNvPr id="3" name="Textplatzhalter 2"/>
          <p:cNvSpPr>
            <a:spLocks noGrp="1"/>
          </p:cNvSpPr>
          <p:nvPr>
            <p:ph type="body" sz="quarter" idx="13"/>
          </p:nvPr>
        </p:nvSpPr>
        <p:spPr/>
        <p:txBody>
          <a:bodyPr/>
          <a:lstStyle/>
          <a:p>
            <a:endParaRPr lang="de-DE" dirty="0"/>
          </a:p>
          <a:p>
            <a:r>
              <a:rPr lang="de-DE" sz="2400" dirty="0"/>
              <a:t>Inhalt</a:t>
            </a:r>
          </a:p>
          <a:p>
            <a:endParaRPr lang="de-DE" dirty="0"/>
          </a:p>
          <a:p>
            <a:pPr marL="749808" lvl="1" indent="-457200">
              <a:buClrTx/>
              <a:buFont typeface="+mj-lt"/>
              <a:buAutoNum type="arabicPeriod"/>
            </a:pPr>
            <a:r>
              <a:rPr lang="de-DE" dirty="0"/>
              <a:t>Bevorzugter Name eines Akteurs</a:t>
            </a:r>
          </a:p>
          <a:p>
            <a:pPr marL="749808" lvl="1" indent="-457200">
              <a:buClrTx/>
              <a:buFont typeface="+mj-lt"/>
              <a:buAutoNum type="arabicPeriod"/>
            </a:pPr>
            <a:r>
              <a:rPr lang="de-DE" dirty="0"/>
              <a:t>Phrase, die den Namen einer anderen Person enthält</a:t>
            </a:r>
          </a:p>
          <a:p>
            <a:pPr marL="749808" lvl="1" indent="-457200">
              <a:buClrTx/>
              <a:buFont typeface="+mj-lt"/>
              <a:buAutoNum type="arabicPeriod"/>
            </a:pPr>
            <a:r>
              <a:rPr lang="de-DE" dirty="0"/>
              <a:t>Mit Familie in Beziehung stehender Zeitraum</a:t>
            </a:r>
          </a:p>
          <a:p>
            <a:pPr marL="749808" lvl="1" indent="-457200">
              <a:buClrTx/>
              <a:buFont typeface="+mj-lt"/>
              <a:buAutoNum type="arabicPeriod"/>
            </a:pPr>
            <a:r>
              <a:rPr lang="de-DE" dirty="0"/>
              <a:t>Artikel am Anfang von Körperschaftsnamen</a:t>
            </a:r>
          </a:p>
          <a:p>
            <a:pPr marL="749808" lvl="1" indent="-457200">
              <a:buClrTx/>
              <a:buFont typeface="+mj-lt"/>
              <a:buAutoNum type="arabicPeriod"/>
            </a:pPr>
            <a:r>
              <a:rPr lang="de-DE" dirty="0"/>
              <a:t>Territorialpfarreien der Katholischen Kirche</a:t>
            </a:r>
          </a:p>
          <a:p>
            <a:pPr marL="749808" lvl="1" indent="-457200">
              <a:buClrTx/>
              <a:buFont typeface="+mj-lt"/>
              <a:buAutoNum type="arabicPeriod"/>
            </a:pPr>
            <a:r>
              <a:rPr lang="de-DE" dirty="0"/>
              <a:t>Klöster und Stifte</a:t>
            </a:r>
          </a:p>
          <a:p>
            <a:pPr marL="749808" lvl="1" indent="-457200">
              <a:buClrTx/>
              <a:buFont typeface="+mj-lt"/>
              <a:buAutoNum type="arabicPeriod"/>
            </a:pPr>
            <a:r>
              <a:rPr lang="de-DE" dirty="0"/>
              <a:t>Kategorie einer Körperschaft</a:t>
            </a:r>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3</a:t>
            </a:fld>
            <a:r>
              <a:rPr lang="de-DE" dirty="0"/>
              <a:t> | 20</a:t>
            </a:r>
          </a:p>
        </p:txBody>
      </p:sp>
    </p:spTree>
    <p:extLst>
      <p:ext uri="{BB962C8B-B14F-4D97-AF65-F5344CB8AC3E}">
        <p14:creationId xmlns:p14="http://schemas.microsoft.com/office/powerpoint/2010/main" val="2560648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Bevorzugter Name eines Akteurs (1)</a:t>
            </a:r>
          </a:p>
        </p:txBody>
      </p:sp>
      <p:sp>
        <p:nvSpPr>
          <p:cNvPr id="3" name="Textplatzhalter 2"/>
          <p:cNvSpPr>
            <a:spLocks noGrp="1"/>
          </p:cNvSpPr>
          <p:nvPr>
            <p:ph type="body" sz="quarter" idx="13"/>
          </p:nvPr>
        </p:nvSpPr>
        <p:spPr/>
        <p:txBody>
          <a:bodyPr/>
          <a:lstStyle/>
          <a:p>
            <a:pPr marL="0" indent="0">
              <a:buFont typeface="Arial" panose="020B0604020202020204" pitchFamily="34" charset="0"/>
              <a:buNone/>
            </a:pPr>
            <a:endParaRPr lang="de-DE" b="1" dirty="0"/>
          </a:p>
          <a:p>
            <a:pPr marL="0" indent="0">
              <a:buFont typeface="Arial" panose="020B0604020202020204" pitchFamily="34" charset="0"/>
              <a:buNone/>
            </a:pPr>
            <a:r>
              <a:rPr lang="de-DE" b="1" dirty="0"/>
              <a:t>Von vorliegenden Namen zum bevorzugten Namen in Erfassungsform</a:t>
            </a:r>
          </a:p>
          <a:p>
            <a:pPr marL="0" indent="0">
              <a:buFont typeface="Arial" panose="020B0604020202020204" pitchFamily="34" charset="0"/>
              <a:buNone/>
            </a:pPr>
            <a:endParaRPr lang="de-DE" dirty="0"/>
          </a:p>
          <a:p>
            <a:pPr marL="0" indent="0">
              <a:buFont typeface="Arial" panose="020B0604020202020204" pitchFamily="34" charset="0"/>
              <a:buNone/>
            </a:pPr>
            <a:r>
              <a:rPr lang="de-DE" dirty="0"/>
              <a:t>Dies geschieht immer in 2 Schritten:</a:t>
            </a:r>
          </a:p>
          <a:p>
            <a:pPr marL="457200" indent="-457200">
              <a:buClr>
                <a:schemeClr val="tx1"/>
              </a:buClr>
              <a:buFont typeface="+mj-lt"/>
              <a:buAutoNum type="arabicPeriod"/>
            </a:pPr>
            <a:r>
              <a:rPr lang="de-DE" u="sng" dirty="0"/>
              <a:t>Wahl</a:t>
            </a:r>
            <a:r>
              <a:rPr lang="de-DE" dirty="0"/>
              <a:t> des bevorzugten Namens</a:t>
            </a:r>
          </a:p>
          <a:p>
            <a:pPr marL="457200" indent="-457200">
              <a:buClr>
                <a:schemeClr val="tx1"/>
              </a:buClr>
              <a:buFont typeface="+mj-lt"/>
              <a:buAutoNum type="arabicPeriod"/>
            </a:pPr>
            <a:r>
              <a:rPr lang="de-DE" u="sng" dirty="0"/>
              <a:t>Erfassen</a:t>
            </a:r>
            <a:r>
              <a:rPr lang="de-DE" dirty="0"/>
              <a:t> des bevorzugten Namens</a:t>
            </a:r>
          </a:p>
          <a:p>
            <a:pPr marL="0" indent="0">
              <a:buNone/>
            </a:pPr>
            <a:endParaRPr lang="de-DE" dirty="0"/>
          </a:p>
          <a:p>
            <a:pPr marL="0" indent="0">
              <a:buNone/>
            </a:pPr>
            <a:r>
              <a:rPr lang="de-DE" dirty="0"/>
              <a:t>Diese 2 Schritte werden durch die Strukturierung der Elemente "</a:t>
            </a:r>
            <a:r>
              <a:rPr lang="de-DE" dirty="0">
                <a:hlinkClick r:id="rId3"/>
              </a:rPr>
              <a:t>Bevorzugter Name …</a:t>
            </a:r>
            <a:r>
              <a:rPr lang="de-DE" dirty="0"/>
              <a:t>" in RDA DACH verdeutlicht.</a:t>
            </a:r>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4</a:t>
            </a:fld>
            <a:r>
              <a:rPr lang="de-DE" dirty="0"/>
              <a:t> | 20</a:t>
            </a:r>
          </a:p>
        </p:txBody>
      </p:sp>
    </p:spTree>
    <p:extLst>
      <p:ext uri="{BB962C8B-B14F-4D97-AF65-F5344CB8AC3E}">
        <p14:creationId xmlns:p14="http://schemas.microsoft.com/office/powerpoint/2010/main" val="4059033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Bevorzugter Name eines Akteurs (2)</a:t>
            </a:r>
          </a:p>
        </p:txBody>
      </p:sp>
      <p:sp>
        <p:nvSpPr>
          <p:cNvPr id="3" name="Textplatzhalter 2"/>
          <p:cNvSpPr>
            <a:spLocks noGrp="1"/>
          </p:cNvSpPr>
          <p:nvPr>
            <p:ph type="body" sz="quarter" idx="13"/>
          </p:nvPr>
        </p:nvSpPr>
        <p:spPr/>
        <p:txBody>
          <a:bodyPr/>
          <a:lstStyle/>
          <a:p>
            <a:pPr marL="0" indent="0">
              <a:buFont typeface="Arial" panose="020B0604020202020204" pitchFamily="34" charset="0"/>
              <a:buNone/>
            </a:pPr>
            <a:endParaRPr lang="de-DE" b="1" dirty="0"/>
          </a:p>
          <a:p>
            <a:pPr marL="0" indent="0">
              <a:buFont typeface="Arial" panose="020B0604020202020204" pitchFamily="34" charset="0"/>
              <a:buNone/>
            </a:pPr>
            <a:r>
              <a:rPr lang="de-DE" b="1" dirty="0"/>
              <a:t>Von vorliegenden Namen zum bevorzugten Namen in Erfassungsform: Person</a:t>
            </a:r>
          </a:p>
          <a:p>
            <a:pPr marL="0" indent="0">
              <a:buFont typeface="Arial" panose="020B0604020202020204" pitchFamily="34" charset="0"/>
              <a:buNone/>
            </a:pPr>
            <a:endParaRPr lang="de-DE" sz="1400" dirty="0"/>
          </a:p>
          <a:p>
            <a:pPr marL="0" indent="0">
              <a:buNone/>
            </a:pPr>
            <a:r>
              <a:rPr lang="de-DE" dirty="0"/>
              <a:t>1. Schritt</a:t>
            </a:r>
          </a:p>
          <a:p>
            <a:pPr marL="0" indent="0">
              <a:buNone/>
            </a:pPr>
            <a:r>
              <a:rPr lang="de-DE" dirty="0"/>
              <a:t>Vorliegende Namen: C. G. Jung / Carl Gustav Jung</a:t>
            </a:r>
          </a:p>
          <a:p>
            <a:pPr marL="0" indent="0">
              <a:buNone/>
            </a:pPr>
            <a:r>
              <a:rPr lang="de-DE" u="sng" dirty="0"/>
              <a:t>Wahl</a:t>
            </a:r>
            <a:r>
              <a:rPr lang="de-DE" dirty="0"/>
              <a:t>: "C. G. Jung" als häufigste Namensform wird bevorzugter Name</a:t>
            </a:r>
            <a:br>
              <a:rPr lang="de-DE" dirty="0"/>
            </a:br>
            <a:r>
              <a:rPr lang="de-DE" dirty="0"/>
              <a:t/>
            </a:r>
            <a:br>
              <a:rPr lang="de-DE" dirty="0"/>
            </a:br>
            <a:endParaRPr lang="de-DE" dirty="0"/>
          </a:p>
          <a:p>
            <a:pPr marL="0" indent="0">
              <a:buNone/>
            </a:pPr>
            <a:r>
              <a:rPr lang="de-DE" dirty="0"/>
              <a:t>2. Schritt</a:t>
            </a:r>
          </a:p>
          <a:p>
            <a:pPr marL="0" indent="0">
              <a:buNone/>
            </a:pPr>
            <a:r>
              <a:rPr lang="de-DE" dirty="0">
                <a:ea typeface="Verdana" panose="020B0604030504040204" pitchFamily="34" charset="0"/>
              </a:rPr>
              <a:t>Erfassungsbestimmungen anwenden </a:t>
            </a:r>
            <a:r>
              <a:rPr lang="de-DE" dirty="0">
                <a:ea typeface="Verdana" panose="020B0604030504040204" pitchFamily="34" charset="0"/>
                <a:cs typeface="Arial" panose="020B0604020202020204" pitchFamily="34" charset="0"/>
              </a:rPr>
              <a:t>→ "</a:t>
            </a:r>
            <a:r>
              <a:rPr lang="de-CH" dirty="0">
                <a:ea typeface="Verdana" panose="020B0604030504040204" pitchFamily="34" charset="0"/>
                <a:cs typeface="Arial" panose="020B0604020202020204" pitchFamily="34" charset="0"/>
              </a:rPr>
              <a:t>Erfassen Sie den Nachnamen als erstes Element"</a:t>
            </a:r>
          </a:p>
          <a:p>
            <a:pPr marL="0" indent="0">
              <a:buNone/>
            </a:pPr>
            <a:r>
              <a:rPr lang="de-CH" u="sng" dirty="0">
                <a:ea typeface="Verdana" panose="020B0604030504040204" pitchFamily="34" charset="0"/>
                <a:cs typeface="Arial" panose="020B0604020202020204" pitchFamily="34" charset="0"/>
              </a:rPr>
              <a:t>Erfassen</a:t>
            </a:r>
            <a:r>
              <a:rPr lang="de-CH" dirty="0">
                <a:ea typeface="Verdana" panose="020B0604030504040204" pitchFamily="34" charset="0"/>
                <a:cs typeface="Arial" panose="020B0604020202020204" pitchFamily="34" charset="0"/>
              </a:rPr>
              <a:t>: "Jung, C. G." ist die Erfassungsform des bevorzugten Namens</a:t>
            </a:r>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5</a:t>
            </a:fld>
            <a:r>
              <a:rPr lang="de-DE" dirty="0"/>
              <a:t> | 20</a:t>
            </a:r>
          </a:p>
        </p:txBody>
      </p:sp>
    </p:spTree>
    <p:extLst>
      <p:ext uri="{BB962C8B-B14F-4D97-AF65-F5344CB8AC3E}">
        <p14:creationId xmlns:p14="http://schemas.microsoft.com/office/powerpoint/2010/main" val="641760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1. Bevorzugter Name eines Akteurs (3)</a:t>
            </a:r>
          </a:p>
        </p:txBody>
      </p:sp>
      <p:sp>
        <p:nvSpPr>
          <p:cNvPr id="3" name="Textplatzhalter 2"/>
          <p:cNvSpPr>
            <a:spLocks noGrp="1"/>
          </p:cNvSpPr>
          <p:nvPr>
            <p:ph type="body" sz="quarter" idx="13"/>
          </p:nvPr>
        </p:nvSpPr>
        <p:spPr/>
        <p:txBody>
          <a:bodyPr/>
          <a:lstStyle/>
          <a:p>
            <a:pPr marL="0" indent="0">
              <a:buFont typeface="Arial" panose="020B0604020202020204" pitchFamily="34" charset="0"/>
              <a:buNone/>
            </a:pPr>
            <a:endParaRPr lang="de-DE" b="1" dirty="0"/>
          </a:p>
          <a:p>
            <a:pPr marL="0" indent="0">
              <a:buFont typeface="Arial" panose="020B0604020202020204" pitchFamily="34" charset="0"/>
              <a:buNone/>
            </a:pPr>
            <a:r>
              <a:rPr lang="de-DE" b="1" dirty="0"/>
              <a:t>Von vorliegenden Namen zum bevorzugten Namen in Erfassungsform: Körperschaft</a:t>
            </a:r>
          </a:p>
          <a:p>
            <a:pPr marL="0" indent="0">
              <a:buFont typeface="Arial" panose="020B0604020202020204" pitchFamily="34" charset="0"/>
              <a:buNone/>
            </a:pPr>
            <a:endParaRPr lang="de-DE" sz="1400" dirty="0"/>
          </a:p>
          <a:p>
            <a:pPr marL="0" indent="0">
              <a:buNone/>
            </a:pPr>
            <a:r>
              <a:rPr lang="de-DE" dirty="0"/>
              <a:t>1. Schritt</a:t>
            </a:r>
          </a:p>
          <a:p>
            <a:pPr marL="0" indent="0">
              <a:buNone/>
            </a:pPr>
            <a:r>
              <a:rPr lang="de-DE" dirty="0"/>
              <a:t>Vorliegende Namen: </a:t>
            </a:r>
            <a:r>
              <a:rPr lang="de-CH" dirty="0"/>
              <a:t>Ruch &amp; Partner Architekten AG</a:t>
            </a:r>
            <a:r>
              <a:rPr lang="fr-FR" dirty="0"/>
              <a:t> / </a:t>
            </a:r>
            <a:r>
              <a:rPr lang="de-CH" dirty="0"/>
              <a:t>Ruch &amp; Partners </a:t>
            </a:r>
            <a:r>
              <a:rPr lang="de-CH" dirty="0" err="1"/>
              <a:t>Architects</a:t>
            </a:r>
            <a:r>
              <a:rPr lang="de-CH" dirty="0"/>
              <a:t> Ltd. </a:t>
            </a:r>
            <a:endParaRPr lang="de-DE" dirty="0"/>
          </a:p>
          <a:p>
            <a:pPr marL="0" indent="0">
              <a:buNone/>
            </a:pPr>
            <a:r>
              <a:rPr lang="de-DE" u="sng" dirty="0"/>
              <a:t>Wahl</a:t>
            </a:r>
            <a:r>
              <a:rPr lang="de-DE" dirty="0"/>
              <a:t>: "</a:t>
            </a:r>
            <a:r>
              <a:rPr lang="de-CH" dirty="0"/>
              <a:t>Ruch &amp; Partner Architekten AG" (Form in der </a:t>
            </a:r>
            <a:r>
              <a:rPr lang="de-DE" dirty="0"/>
              <a:t>Sprache der Körperschaft) wird bevorzugter Name</a:t>
            </a:r>
          </a:p>
          <a:p>
            <a:pPr marL="0" indent="0">
              <a:buNone/>
            </a:pPr>
            <a:endParaRPr lang="de-DE" dirty="0"/>
          </a:p>
          <a:p>
            <a:pPr marL="0" indent="0">
              <a:buNone/>
            </a:pPr>
            <a:r>
              <a:rPr lang="de-DE" dirty="0"/>
              <a:t>2. Schritt</a:t>
            </a:r>
          </a:p>
          <a:p>
            <a:pPr marL="0" indent="0">
              <a:buNone/>
            </a:pPr>
            <a:r>
              <a:rPr lang="de-DE" dirty="0">
                <a:ea typeface="Verdana" panose="020B0604030504040204" pitchFamily="34" charset="0"/>
              </a:rPr>
              <a:t>Erfassungsbestimmungen anwenden </a:t>
            </a:r>
            <a:r>
              <a:rPr lang="de-DE" dirty="0">
                <a:ea typeface="Verdana" panose="020B0604030504040204" pitchFamily="34" charset="0"/>
                <a:cs typeface="Arial" panose="020B0604020202020204" pitchFamily="34" charset="0"/>
              </a:rPr>
              <a:t>→ "</a:t>
            </a:r>
            <a:r>
              <a:rPr lang="de-CH" dirty="0">
                <a:ea typeface="Verdana" panose="020B0604030504040204" pitchFamily="34" charset="0"/>
                <a:cs typeface="Arial" panose="020B0604020202020204" pitchFamily="34" charset="0"/>
              </a:rPr>
              <a:t>Gesellschaftsform weglassen"</a:t>
            </a:r>
          </a:p>
          <a:p>
            <a:pPr marL="0" indent="0">
              <a:buNone/>
            </a:pPr>
            <a:r>
              <a:rPr lang="de-CH" u="sng" dirty="0">
                <a:ea typeface="Verdana" panose="020B0604030504040204" pitchFamily="34" charset="0"/>
                <a:cs typeface="Arial" panose="020B0604020202020204" pitchFamily="34" charset="0"/>
              </a:rPr>
              <a:t>Erfassen</a:t>
            </a:r>
            <a:r>
              <a:rPr lang="de-CH" dirty="0">
                <a:ea typeface="Verdana" panose="020B0604030504040204" pitchFamily="34" charset="0"/>
                <a:cs typeface="Arial" panose="020B0604020202020204" pitchFamily="34" charset="0"/>
              </a:rPr>
              <a:t>: "</a:t>
            </a:r>
            <a:r>
              <a:rPr lang="de-CH" dirty="0"/>
              <a:t>Ruch &amp; Partner Architekten</a:t>
            </a:r>
            <a:r>
              <a:rPr lang="de-CH" dirty="0">
                <a:ea typeface="Verdana" panose="020B0604030504040204" pitchFamily="34" charset="0"/>
                <a:cs typeface="Arial" panose="020B0604020202020204" pitchFamily="34" charset="0"/>
              </a:rPr>
              <a:t>" ist die Erfassungsform des bevorzugten Namens</a:t>
            </a:r>
            <a:endParaRPr lang="de-DE" sz="1400" dirty="0"/>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6</a:t>
            </a:fld>
            <a:r>
              <a:rPr lang="de-DE" dirty="0"/>
              <a:t> | 20</a:t>
            </a:r>
          </a:p>
        </p:txBody>
      </p:sp>
    </p:spTree>
    <p:extLst>
      <p:ext uri="{BB962C8B-B14F-4D97-AF65-F5344CB8AC3E}">
        <p14:creationId xmlns:p14="http://schemas.microsoft.com/office/powerpoint/2010/main" val="1463477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Phrase, die den Namen einer anderen Person enthält (1)</a:t>
            </a:r>
          </a:p>
        </p:txBody>
      </p:sp>
      <p:sp>
        <p:nvSpPr>
          <p:cNvPr id="3" name="Textplatzhalter 2"/>
          <p:cNvSpPr>
            <a:spLocks noGrp="1"/>
          </p:cNvSpPr>
          <p:nvPr>
            <p:ph type="body" sz="quarter" idx="13"/>
          </p:nvPr>
        </p:nvSpPr>
        <p:spPr/>
        <p:txBody>
          <a:bodyPr/>
          <a:lstStyle/>
          <a:p>
            <a:pPr marL="0" indent="0">
              <a:buFont typeface="Arial" panose="020B0604020202020204" pitchFamily="34" charset="0"/>
              <a:buNone/>
            </a:pPr>
            <a:endParaRPr lang="de-DE" b="1" dirty="0"/>
          </a:p>
          <a:p>
            <a:pPr marL="0" indent="0">
              <a:buFont typeface="Arial" panose="020B0604020202020204" pitchFamily="34" charset="0"/>
              <a:buNone/>
            </a:pPr>
            <a:r>
              <a:rPr lang="de-DE" b="1" dirty="0"/>
              <a:t>Zur Erinnerung</a:t>
            </a:r>
          </a:p>
          <a:p>
            <a:pPr marL="0" indent="0">
              <a:buFont typeface="Arial" panose="020B0604020202020204" pitchFamily="34" charset="0"/>
              <a:buNone/>
            </a:pPr>
            <a:r>
              <a:rPr lang="de-DE" dirty="0"/>
              <a:t>Grundsätzlich wird eine solche Phrase als bevorzugter Name einer Person betrachtet.</a:t>
            </a:r>
          </a:p>
          <a:p>
            <a:pPr marL="0" indent="0">
              <a:buFont typeface="Arial" panose="020B0604020202020204" pitchFamily="34" charset="0"/>
              <a:buNone/>
            </a:pPr>
            <a:endParaRPr lang="de-DE" dirty="0"/>
          </a:p>
          <a:p>
            <a:pPr marL="0" indent="0">
              <a:buFont typeface="Arial" panose="020B0604020202020204" pitchFamily="34" charset="0"/>
              <a:buNone/>
            </a:pPr>
            <a:r>
              <a:rPr lang="de-DE" dirty="0"/>
              <a:t>Die Phrase wird in der vorliegenden Reihenfolge erfasst.</a:t>
            </a:r>
          </a:p>
          <a:p>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7</a:t>
            </a:fld>
            <a:r>
              <a:rPr lang="de-DE" dirty="0"/>
              <a:t> | 20</a:t>
            </a:r>
          </a:p>
        </p:txBody>
      </p:sp>
      <p:graphicFrame>
        <p:nvGraphicFramePr>
          <p:cNvPr id="6" name="Tabelle 5"/>
          <p:cNvGraphicFramePr>
            <a:graphicFrameLocks noGrp="1"/>
          </p:cNvGraphicFramePr>
          <p:nvPr>
            <p:extLst>
              <p:ext uri="{D42A27DB-BD31-4B8C-83A1-F6EECF244321}">
                <p14:modId xmlns:p14="http://schemas.microsoft.com/office/powerpoint/2010/main" val="253217017"/>
              </p:ext>
            </p:extLst>
          </p:nvPr>
        </p:nvGraphicFramePr>
        <p:xfrm>
          <a:off x="335360" y="3598937"/>
          <a:ext cx="11449272" cy="1191186"/>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550143">
                <a:tc>
                  <a:txBody>
                    <a:bodyPr/>
                    <a:lstStyle/>
                    <a:p>
                      <a:r>
                        <a:rPr lang="de-DE" sz="2000" b="1" dirty="0">
                          <a:solidFill>
                            <a:schemeClr val="bg1"/>
                          </a:solidFill>
                          <a:latin typeface="+mn-lt"/>
                          <a:ea typeface="Verdana" panose="020B0604030504040204" pitchFamily="34" charset="0"/>
                        </a:rPr>
                        <a:t>Informationsquelle</a:t>
                      </a:r>
                    </a:p>
                  </a:txBody>
                  <a:tcPr anchor="ctr">
                    <a:solidFill>
                      <a:srgbClr val="0068FF"/>
                    </a:solidFill>
                  </a:tcPr>
                </a:tc>
                <a:tc>
                  <a:txBody>
                    <a:bodyPr/>
                    <a:lstStyle/>
                    <a:p>
                      <a:r>
                        <a:rPr lang="de-DE" sz="2000" b="1" dirty="0">
                          <a:solidFill>
                            <a:schemeClr val="bg1"/>
                          </a:solidFill>
                          <a:latin typeface="+mn-lt"/>
                          <a:ea typeface="Verdana" panose="020B0604030504040204" pitchFamily="34" charset="0"/>
                        </a:rPr>
                        <a:t>Erfassungsform</a:t>
                      </a:r>
                    </a:p>
                  </a:txBody>
                  <a:tcPr anchor="ctr">
                    <a:solidFill>
                      <a:srgbClr val="0068FF"/>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rPr>
                        <a:t>Bruder des Johannes </a:t>
                      </a:r>
                      <a:r>
                        <a:rPr lang="de-DE" sz="2000" dirty="0" err="1">
                          <a:latin typeface="+mn-lt"/>
                          <a:ea typeface="Verdana" panose="020B0604030504040204" pitchFamily="34" charset="0"/>
                        </a:rPr>
                        <a:t>Gerson</a:t>
                      </a:r>
                      <a:endParaRPr lang="de-DE" sz="2000" dirty="0">
                        <a:latin typeface="+mn-lt"/>
                        <a:ea typeface="Verdana" panose="020B0604030504040204" pitchFamily="34" charset="0"/>
                      </a:endParaRPr>
                    </a:p>
                  </a:txBody>
                  <a:tcPr anchor="ctr"/>
                </a:tc>
                <a:tc>
                  <a:txBody>
                    <a:bodyPr/>
                    <a:lstStyle/>
                    <a:p>
                      <a:r>
                        <a:rPr lang="de-DE" sz="2000" dirty="0">
                          <a:latin typeface="+mn-lt"/>
                          <a:ea typeface="Verdana" panose="020B0604030504040204" pitchFamily="34" charset="0"/>
                        </a:rPr>
                        <a:t>Bruder</a:t>
                      </a:r>
                      <a:r>
                        <a:rPr lang="de-DE" sz="2000" baseline="0" dirty="0">
                          <a:latin typeface="+mn-lt"/>
                          <a:ea typeface="Verdana" panose="020B0604030504040204" pitchFamily="34" charset="0"/>
                        </a:rPr>
                        <a:t> des Johannes </a:t>
                      </a:r>
                      <a:r>
                        <a:rPr lang="de-DE" sz="2000" baseline="0" dirty="0" err="1">
                          <a:latin typeface="+mn-lt"/>
                          <a:ea typeface="Verdana" panose="020B0604030504040204" pitchFamily="34" charset="0"/>
                        </a:rPr>
                        <a:t>Gerson</a:t>
                      </a:r>
                      <a:endParaRPr lang="de-DE" sz="2000" dirty="0">
                        <a:latin typeface="+mn-lt"/>
                        <a:ea typeface="Verdana" panose="020B0604030504040204" pitchFamily="34" charset="0"/>
                      </a:endParaRPr>
                    </a:p>
                  </a:txBody>
                  <a:tcPr anchor="ctr"/>
                </a:tc>
                <a:extLst>
                  <a:ext uri="{0D108BD9-81ED-4DB2-BD59-A6C34878D82A}">
                    <a16:rowId xmlns:a16="http://schemas.microsoft.com/office/drawing/2014/main" val="2558844434"/>
                  </a:ext>
                </a:extLst>
              </a:tr>
            </a:tbl>
          </a:graphicData>
        </a:graphic>
      </p:graphicFrame>
      <p:sp>
        <p:nvSpPr>
          <p:cNvPr id="7" name="Fußzeilenplatzhalter 6">
            <a:extLst>
              <a:ext uri="{FF2B5EF4-FFF2-40B4-BE49-F238E27FC236}">
                <a16:creationId xmlns:a16="http://schemas.microsoft.com/office/drawing/2014/main" id="{047B661D-691C-4C70-8EFB-E27A2F1651A8}"/>
              </a:ext>
            </a:extLst>
          </p:cNvPr>
          <p:cNvSpPr>
            <a:spLocks noGrp="1"/>
          </p:cNvSpPr>
          <p:nvPr>
            <p:ph type="ftr" sz="quarter" idx="14"/>
          </p:nvPr>
        </p:nvSpPr>
        <p:spPr/>
        <p:txBody>
          <a:bodyPr/>
          <a:lstStyle/>
          <a:p>
            <a:r>
              <a:rPr lang="de-DE"/>
              <a:t>Praxis-Update RDA DACH | Teil 2.3 Normdaten | Stand: 05.09.2023 | CC0 1.0 Universal</a:t>
            </a:r>
            <a:endParaRPr lang="de-DE" dirty="0"/>
          </a:p>
        </p:txBody>
      </p:sp>
    </p:spTree>
    <p:extLst>
      <p:ext uri="{BB962C8B-B14F-4D97-AF65-F5344CB8AC3E}">
        <p14:creationId xmlns:p14="http://schemas.microsoft.com/office/powerpoint/2010/main" val="4101749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2. Phrase, die den Namen einer anderen Person enthält (2)</a:t>
            </a:r>
          </a:p>
        </p:txBody>
      </p:sp>
      <p:sp>
        <p:nvSpPr>
          <p:cNvPr id="3" name="Textplatzhalter 2"/>
          <p:cNvSpPr>
            <a:spLocks noGrp="1"/>
          </p:cNvSpPr>
          <p:nvPr>
            <p:ph type="body" sz="quarter" idx="13"/>
          </p:nvPr>
        </p:nvSpPr>
        <p:spPr/>
        <p:txBody>
          <a:bodyPr/>
          <a:lstStyle/>
          <a:p>
            <a:pPr marL="0" indent="0">
              <a:buFont typeface="Arial" panose="020B0604020202020204" pitchFamily="34" charset="0"/>
              <a:buNone/>
            </a:pPr>
            <a:endParaRPr lang="de-DE" b="1" dirty="0"/>
          </a:p>
          <a:p>
            <a:pPr marL="0" indent="0">
              <a:buFont typeface="Arial" panose="020B0604020202020204" pitchFamily="34" charset="0"/>
              <a:buNone/>
            </a:pPr>
            <a:r>
              <a:rPr lang="de-DE" b="1" dirty="0"/>
              <a:t>Ausnahme</a:t>
            </a:r>
          </a:p>
          <a:p>
            <a:pPr marL="0" indent="0">
              <a:buFont typeface="Arial" panose="020B0604020202020204" pitchFamily="34" charset="0"/>
              <a:buNone/>
            </a:pPr>
            <a:r>
              <a:rPr lang="de-CH" dirty="0">
                <a:latin typeface="+mn-lt"/>
                <a:ea typeface="Verdana" panose="020B0604030504040204" pitchFamily="34" charset="0"/>
              </a:rPr>
              <a:t>Geistige Schöpfer der Antike und des Mittelalters, die ihre Werke unter dem Namen eines </a:t>
            </a:r>
            <a:r>
              <a:rPr lang="de-CH" u="sng" dirty="0">
                <a:latin typeface="+mn-lt"/>
                <a:ea typeface="Verdana" panose="020B0604030504040204" pitchFamily="34" charset="0"/>
              </a:rPr>
              <a:t>anderen</a:t>
            </a:r>
            <a:r>
              <a:rPr lang="de-CH" dirty="0">
                <a:latin typeface="+mn-lt"/>
                <a:ea typeface="Verdana" panose="020B0604030504040204" pitchFamily="34" charset="0"/>
              </a:rPr>
              <a:t> bekannten geistigen Schöpfers veröffentlicht haben (in der Forschung als Pseudo-… bekannt), erhalten keinen eigenen Datensatz. Die Form "Pseudo-…" wird als abweichender Name behandelt.</a:t>
            </a:r>
            <a:endParaRPr lang="de-DE" dirty="0">
              <a:latin typeface="+mn-lt"/>
            </a:endParaRPr>
          </a:p>
          <a:p>
            <a:pPr marL="0" indent="0">
              <a:buFont typeface="Arial" panose="020B0604020202020204" pitchFamily="34" charset="0"/>
              <a:buNone/>
            </a:pPr>
            <a:endParaRPr lang="de-DE" dirty="0"/>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8</a:t>
            </a:fld>
            <a:r>
              <a:rPr lang="de-DE" dirty="0"/>
              <a:t> | 20</a:t>
            </a:r>
          </a:p>
        </p:txBody>
      </p:sp>
      <p:graphicFrame>
        <p:nvGraphicFramePr>
          <p:cNvPr id="6" name="Tabelle 5"/>
          <p:cNvGraphicFramePr>
            <a:graphicFrameLocks noGrp="1"/>
          </p:cNvGraphicFramePr>
          <p:nvPr>
            <p:extLst>
              <p:ext uri="{D42A27DB-BD31-4B8C-83A1-F6EECF244321}">
                <p14:modId xmlns:p14="http://schemas.microsoft.com/office/powerpoint/2010/main" val="4247883075"/>
              </p:ext>
            </p:extLst>
          </p:nvPr>
        </p:nvGraphicFramePr>
        <p:xfrm>
          <a:off x="335360" y="3598937"/>
          <a:ext cx="11449272" cy="1191186"/>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550143">
                <a:tc>
                  <a:txBody>
                    <a:bodyPr/>
                    <a:lstStyle/>
                    <a:p>
                      <a:r>
                        <a:rPr lang="de-DE" sz="2000" b="1" dirty="0">
                          <a:solidFill>
                            <a:schemeClr val="bg1"/>
                          </a:solidFill>
                          <a:latin typeface="+mn-lt"/>
                          <a:ea typeface="Verdana" panose="020B0604030504040204" pitchFamily="34" charset="0"/>
                        </a:rPr>
                        <a:t>Bevorzugter Name</a:t>
                      </a:r>
                    </a:p>
                  </a:txBody>
                  <a:tcPr anchor="ctr">
                    <a:solidFill>
                      <a:srgbClr val="0068FF"/>
                    </a:solidFill>
                  </a:tcPr>
                </a:tc>
                <a:tc>
                  <a:txBody>
                    <a:bodyPr/>
                    <a:lstStyle/>
                    <a:p>
                      <a:r>
                        <a:rPr lang="de-DE" sz="2000" b="1" dirty="0">
                          <a:solidFill>
                            <a:schemeClr val="bg1"/>
                          </a:solidFill>
                          <a:latin typeface="+mn-lt"/>
                          <a:ea typeface="Verdana" panose="020B0604030504040204" pitchFamily="34" charset="0"/>
                        </a:rPr>
                        <a:t>Abweichender</a:t>
                      </a:r>
                      <a:r>
                        <a:rPr lang="de-DE" sz="2000" b="1" baseline="0" dirty="0">
                          <a:solidFill>
                            <a:schemeClr val="bg1"/>
                          </a:solidFill>
                          <a:latin typeface="+mn-lt"/>
                          <a:ea typeface="Verdana" panose="020B0604030504040204" pitchFamily="34" charset="0"/>
                        </a:rPr>
                        <a:t> Name</a:t>
                      </a:r>
                      <a:endParaRPr lang="de-DE" sz="2000" b="1" dirty="0">
                        <a:solidFill>
                          <a:schemeClr val="bg1"/>
                        </a:solidFill>
                        <a:latin typeface="+mn-lt"/>
                        <a:ea typeface="Verdana" panose="020B0604030504040204" pitchFamily="34" charset="0"/>
                      </a:endParaRPr>
                    </a:p>
                  </a:txBody>
                  <a:tcPr anchor="ctr">
                    <a:solidFill>
                      <a:srgbClr val="0068FF"/>
                    </a:solidFill>
                  </a:tcPr>
                </a:tc>
                <a:extLst>
                  <a:ext uri="{0D108BD9-81ED-4DB2-BD59-A6C34878D82A}">
                    <a16:rowId xmlns:a16="http://schemas.microsoft.com/office/drawing/2014/main" val="3926081647"/>
                  </a:ext>
                </a:extLst>
              </a:tr>
              <a:tr h="641043">
                <a:tc>
                  <a:txBody>
                    <a:bodyPr/>
                    <a:lstStyle/>
                    <a:p>
                      <a:r>
                        <a:rPr lang="de-DE" sz="2000" dirty="0">
                          <a:latin typeface="+mn-lt"/>
                          <a:ea typeface="Verdana" panose="020B0604030504040204" pitchFamily="34" charset="0"/>
                        </a:rPr>
                        <a:t>Aristoteles</a:t>
                      </a:r>
                    </a:p>
                  </a:txBody>
                  <a:tcPr anchor="ctr"/>
                </a:tc>
                <a:tc>
                  <a:txBody>
                    <a:bodyPr/>
                    <a:lstStyle/>
                    <a:p>
                      <a:r>
                        <a:rPr lang="de-DE" sz="2000" dirty="0">
                          <a:latin typeface="+mn-lt"/>
                          <a:ea typeface="Verdana" panose="020B0604030504040204" pitchFamily="34" charset="0"/>
                        </a:rPr>
                        <a:t>Pseudo-Aristoteles</a:t>
                      </a:r>
                    </a:p>
                  </a:txBody>
                  <a:tcPr anchor="ctr"/>
                </a:tc>
                <a:extLst>
                  <a:ext uri="{0D108BD9-81ED-4DB2-BD59-A6C34878D82A}">
                    <a16:rowId xmlns:a16="http://schemas.microsoft.com/office/drawing/2014/main" val="2558844434"/>
                  </a:ext>
                </a:extLst>
              </a:tr>
            </a:tbl>
          </a:graphicData>
        </a:graphic>
      </p:graphicFrame>
    </p:spTree>
    <p:extLst>
      <p:ext uri="{BB962C8B-B14F-4D97-AF65-F5344CB8AC3E}">
        <p14:creationId xmlns:p14="http://schemas.microsoft.com/office/powerpoint/2010/main" val="32975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3. Mit Familie in Beziehung stehender Zeitraum</a:t>
            </a:r>
          </a:p>
        </p:txBody>
      </p:sp>
      <p:sp>
        <p:nvSpPr>
          <p:cNvPr id="3" name="Textplatzhalter 2"/>
          <p:cNvSpPr>
            <a:spLocks noGrp="1"/>
          </p:cNvSpPr>
          <p:nvPr>
            <p:ph type="body" sz="quarter" idx="13"/>
          </p:nvPr>
        </p:nvSpPr>
        <p:spPr/>
        <p:txBody>
          <a:bodyPr/>
          <a:lstStyle/>
          <a:p>
            <a:endParaRPr lang="de-DE" dirty="0"/>
          </a:p>
          <a:p>
            <a:pPr marL="0" indent="0">
              <a:buFont typeface="Arial" panose="020B0604020202020204" pitchFamily="34" charset="0"/>
              <a:buNone/>
            </a:pPr>
            <a:r>
              <a:rPr lang="de-DE" b="1" dirty="0"/>
              <a:t>Zur Erinnerung: Normierter Sucheinstieg einer Familie</a:t>
            </a:r>
          </a:p>
          <a:p>
            <a:pPr marL="0" indent="0">
              <a:buFont typeface="Arial" panose="020B0604020202020204" pitchFamily="34" charset="0"/>
              <a:buNone/>
            </a:pPr>
            <a:r>
              <a:rPr lang="de-CH" dirty="0">
                <a:ea typeface="Verdana" panose="020B0604030504040204" pitchFamily="34" charset="0"/>
              </a:rPr>
              <a:t>Außer der Kategorie der Familie wird dem bevorzugten Namen in Erfassungsform immer auch der in Beziehung stehende Zeitraum hinzugefügt.</a:t>
            </a:r>
          </a:p>
          <a:p>
            <a:pPr marL="0" indent="0">
              <a:buFont typeface="Arial" panose="020B0604020202020204" pitchFamily="34" charset="0"/>
              <a:buNone/>
            </a:pPr>
            <a:endParaRPr lang="de-CH" dirty="0">
              <a:ea typeface="Verdana" panose="020B0604030504040204" pitchFamily="34" charset="0"/>
            </a:endParaRPr>
          </a:p>
          <a:p>
            <a:pPr marL="0" indent="0">
              <a:buFont typeface="Arial" panose="020B0604020202020204" pitchFamily="34" charset="0"/>
              <a:buNone/>
            </a:pPr>
            <a:endParaRPr lang="de-CH" dirty="0">
              <a:ea typeface="Verdana" panose="020B0604030504040204" pitchFamily="34" charset="0"/>
            </a:endParaRPr>
          </a:p>
          <a:p>
            <a:pPr marL="0" indent="0">
              <a:buFont typeface="Arial" panose="020B0604020202020204" pitchFamily="34" charset="0"/>
              <a:buNone/>
            </a:pPr>
            <a:endParaRPr lang="de-CH" dirty="0">
              <a:ea typeface="Verdana" panose="020B0604030504040204" pitchFamily="34" charset="0"/>
            </a:endParaRPr>
          </a:p>
          <a:p>
            <a:pPr marL="0" indent="0">
              <a:buFont typeface="Arial" panose="020B0604020202020204" pitchFamily="34" charset="0"/>
              <a:buNone/>
            </a:pPr>
            <a:endParaRPr lang="de-CH" dirty="0">
              <a:ea typeface="Verdana" panose="020B0604030504040204" pitchFamily="34" charset="0"/>
            </a:endParaRPr>
          </a:p>
          <a:p>
            <a:pPr marL="0" indent="0">
              <a:buFont typeface="Arial" panose="020B0604020202020204" pitchFamily="34" charset="0"/>
              <a:buNone/>
            </a:pPr>
            <a:endParaRPr lang="de-CH" dirty="0">
              <a:ea typeface="Verdana" panose="020B0604030504040204" pitchFamily="34" charset="0"/>
            </a:endParaRPr>
          </a:p>
          <a:p>
            <a:pPr marL="0" indent="0">
              <a:buNone/>
            </a:pPr>
            <a:r>
              <a:rPr lang="de-CH" dirty="0">
                <a:ea typeface="Verdana" panose="020B0604030504040204" pitchFamily="34" charset="0"/>
              </a:rPr>
              <a:t>Im zusätzlichen Sucheinstieg ist diese Ergänzung nicht Pflicht, wird aber empfohlen. </a:t>
            </a:r>
          </a:p>
          <a:p>
            <a:endParaRPr lang="de-DE" dirty="0"/>
          </a:p>
          <a:p>
            <a:endParaRPr lang="de-DE" dirty="0"/>
          </a:p>
          <a:p>
            <a:endParaRPr lang="de-DE" dirty="0"/>
          </a:p>
          <a:p>
            <a:endParaRPr lang="de-DE" dirty="0"/>
          </a:p>
          <a:p>
            <a:endParaRPr lang="de-DE" dirty="0"/>
          </a:p>
        </p:txBody>
      </p:sp>
      <p:sp>
        <p:nvSpPr>
          <p:cNvPr id="4" name="Fußzeilenplatzhalter 3"/>
          <p:cNvSpPr>
            <a:spLocks noGrp="1"/>
          </p:cNvSpPr>
          <p:nvPr>
            <p:ph type="ftr" sz="quarter" idx="14"/>
          </p:nvPr>
        </p:nvSpPr>
        <p:spPr/>
        <p:txBody>
          <a:bodyPr/>
          <a:lstStyle/>
          <a:p>
            <a:r>
              <a:rPr lang="de-DE"/>
              <a:t>Praxis-Update RDA DACH | Teil 2.3 Normdaten | Stand: 05.09.2023 | CC0 1.0 Universal</a:t>
            </a:r>
            <a:endParaRPr lang="de-DE" dirty="0"/>
          </a:p>
        </p:txBody>
      </p:sp>
      <p:sp>
        <p:nvSpPr>
          <p:cNvPr id="5" name="Foliennummernplatzhalter 4"/>
          <p:cNvSpPr>
            <a:spLocks noGrp="1"/>
          </p:cNvSpPr>
          <p:nvPr>
            <p:ph type="sldNum" sz="quarter" idx="4"/>
          </p:nvPr>
        </p:nvSpPr>
        <p:spPr/>
        <p:txBody>
          <a:bodyPr/>
          <a:lstStyle/>
          <a:p>
            <a:fld id="{37474561-2573-4254-9F43-70AFC27DF993}" type="slidenum">
              <a:rPr lang="de-DE" b="1" smtClean="0"/>
              <a:pPr/>
              <a:t>9</a:t>
            </a:fld>
            <a:r>
              <a:rPr lang="de-DE" dirty="0"/>
              <a:t> | 20</a:t>
            </a:r>
          </a:p>
        </p:txBody>
      </p:sp>
      <p:graphicFrame>
        <p:nvGraphicFramePr>
          <p:cNvPr id="6" name="Tabelle 5"/>
          <p:cNvGraphicFramePr>
            <a:graphicFrameLocks noGrp="1"/>
          </p:cNvGraphicFramePr>
          <p:nvPr>
            <p:extLst>
              <p:ext uri="{D42A27DB-BD31-4B8C-83A1-F6EECF244321}">
                <p14:modId xmlns:p14="http://schemas.microsoft.com/office/powerpoint/2010/main" val="2692623788"/>
              </p:ext>
            </p:extLst>
          </p:nvPr>
        </p:nvGraphicFramePr>
        <p:xfrm>
          <a:off x="335360" y="2852936"/>
          <a:ext cx="11449272" cy="1923129"/>
        </p:xfrm>
        <a:graphic>
          <a:graphicData uri="http://schemas.openxmlformats.org/drawingml/2006/table">
            <a:tbl>
              <a:tblPr firstRow="1" bandRow="1">
                <a:tableStyleId>{5C22544A-7EE6-4342-B048-85BDC9FD1C3A}</a:tableStyleId>
              </a:tblPr>
              <a:tblGrid>
                <a:gridCol w="5724636">
                  <a:extLst>
                    <a:ext uri="{9D8B030D-6E8A-4147-A177-3AD203B41FA5}">
                      <a16:colId xmlns:a16="http://schemas.microsoft.com/office/drawing/2014/main" val="1959405099"/>
                    </a:ext>
                  </a:extLst>
                </a:gridCol>
                <a:gridCol w="5724636">
                  <a:extLst>
                    <a:ext uri="{9D8B030D-6E8A-4147-A177-3AD203B41FA5}">
                      <a16:colId xmlns:a16="http://schemas.microsoft.com/office/drawing/2014/main" val="1797639929"/>
                    </a:ext>
                  </a:extLst>
                </a:gridCol>
              </a:tblGrid>
              <a:tr h="641043">
                <a:tc>
                  <a:txBody>
                    <a:bodyPr/>
                    <a:lstStyle/>
                    <a:p>
                      <a:r>
                        <a:rPr lang="de-DE" sz="2000" dirty="0">
                          <a:solidFill>
                            <a:schemeClr val="bg1"/>
                          </a:solidFill>
                          <a:latin typeface="+mn-lt"/>
                          <a:ea typeface="Verdana" panose="020B0604030504040204" pitchFamily="34" charset="0"/>
                        </a:rPr>
                        <a:t>Bevorzugter Name in Erfassungsform</a:t>
                      </a:r>
                    </a:p>
                  </a:txBody>
                  <a:tcPr anchor="ctr">
                    <a:solidFill>
                      <a:srgbClr val="0068FF"/>
                    </a:solidFill>
                  </a:tcPr>
                </a:tc>
                <a:tc>
                  <a:txBody>
                    <a:bodyPr/>
                    <a:lstStyle/>
                    <a:p>
                      <a:r>
                        <a:rPr lang="de-DE" sz="2000" dirty="0">
                          <a:solidFill>
                            <a:schemeClr val="bg1"/>
                          </a:solidFill>
                          <a:latin typeface="+mn-lt"/>
                          <a:ea typeface="Verdana" panose="020B0604030504040204" pitchFamily="34" charset="0"/>
                        </a:rPr>
                        <a:t>Normierter Sucheinstieg</a:t>
                      </a:r>
                    </a:p>
                  </a:txBody>
                  <a:tcPr anchor="ctr">
                    <a:solidFill>
                      <a:srgbClr val="0068FF"/>
                    </a:solidFill>
                  </a:tcPr>
                </a:tc>
                <a:extLst>
                  <a:ext uri="{0D108BD9-81ED-4DB2-BD59-A6C34878D82A}">
                    <a16:rowId xmlns:a16="http://schemas.microsoft.com/office/drawing/2014/main" val="3926081647"/>
                  </a:ext>
                </a:extLst>
              </a:tr>
              <a:tr h="641043">
                <a:tc>
                  <a:txBody>
                    <a:bodyPr/>
                    <a:lstStyle/>
                    <a:p>
                      <a:r>
                        <a:rPr lang="de-DE" sz="2000" dirty="0" err="1">
                          <a:latin typeface="+mn-lt"/>
                          <a:ea typeface="Verdana" panose="020B0604030504040204" pitchFamily="34" charset="0"/>
                          <a:cs typeface="Segoe UI" panose="020B0502040204020203" pitchFamily="34" charset="0"/>
                        </a:rPr>
                        <a:t>Gülich</a:t>
                      </a:r>
                      <a:endParaRPr lang="de-DE" sz="2000" dirty="0">
                        <a:latin typeface="+mn-lt"/>
                        <a:ea typeface="Verdana" panose="020B0604030504040204" pitchFamily="34" charset="0"/>
                        <a:cs typeface="Segoe UI" panose="020B0502040204020203" pitchFamily="34" charset="0"/>
                      </a:endParaRPr>
                    </a:p>
                  </a:txBody>
                  <a:tcPr anchor="ctr"/>
                </a:tc>
                <a:tc>
                  <a:txBody>
                    <a:bodyPr/>
                    <a:lstStyle/>
                    <a:p>
                      <a:r>
                        <a:rPr lang="de-DE" sz="2000" dirty="0" err="1">
                          <a:latin typeface="+mn-lt"/>
                          <a:ea typeface="Verdana" panose="020B0604030504040204" pitchFamily="34" charset="0"/>
                          <a:cs typeface="Segoe UI" panose="020B0502040204020203" pitchFamily="34" charset="0"/>
                        </a:rPr>
                        <a:t>Gülich</a:t>
                      </a:r>
                      <a:r>
                        <a:rPr lang="de-DE" sz="2000" dirty="0">
                          <a:latin typeface="+mn-lt"/>
                          <a:ea typeface="Verdana" panose="020B0604030504040204" pitchFamily="34" charset="0"/>
                          <a:cs typeface="Segoe UI" panose="020B0502040204020203" pitchFamily="34" charset="0"/>
                        </a:rPr>
                        <a:t> (Familie : 1500-1900)</a:t>
                      </a:r>
                    </a:p>
                  </a:txBody>
                  <a:tcPr anchor="ctr"/>
                </a:tc>
                <a:extLst>
                  <a:ext uri="{0D108BD9-81ED-4DB2-BD59-A6C34878D82A}">
                    <a16:rowId xmlns:a16="http://schemas.microsoft.com/office/drawing/2014/main" val="2558844434"/>
                  </a:ext>
                </a:extLst>
              </a:tr>
              <a:tr h="641043">
                <a:tc>
                  <a:txBody>
                    <a:bodyPr/>
                    <a:lstStyle/>
                    <a:p>
                      <a:r>
                        <a:rPr lang="de-DE" sz="2000" dirty="0" err="1">
                          <a:latin typeface="+mn-lt"/>
                          <a:ea typeface="Verdana" panose="020B0604030504040204" pitchFamily="34" charset="0"/>
                          <a:cs typeface="Segoe UI" panose="020B0502040204020203" pitchFamily="34" charset="0"/>
                        </a:rPr>
                        <a:t>Sallariden</a:t>
                      </a:r>
                      <a:endParaRPr lang="de-DE" sz="2000" dirty="0">
                        <a:latin typeface="+mn-lt"/>
                        <a:ea typeface="Verdana" panose="020B0604030504040204" pitchFamily="34" charset="0"/>
                        <a:cs typeface="Segoe UI" panose="020B0502040204020203" pitchFamily="34" charset="0"/>
                      </a:endParaRPr>
                    </a:p>
                  </a:txBody>
                  <a:tcPr anchor="ctr"/>
                </a:tc>
                <a:tc>
                  <a:txBody>
                    <a:bodyPr/>
                    <a:lstStyle/>
                    <a:p>
                      <a:r>
                        <a:rPr lang="de-DE" sz="2000" dirty="0" err="1">
                          <a:latin typeface="+mn-lt"/>
                          <a:ea typeface="Verdana" panose="020B0604030504040204" pitchFamily="34" charset="0"/>
                          <a:cs typeface="Segoe UI" panose="020B0502040204020203" pitchFamily="34" charset="0"/>
                        </a:rPr>
                        <a:t>Sallariden</a:t>
                      </a:r>
                      <a:r>
                        <a:rPr lang="de-DE" sz="2000" dirty="0">
                          <a:latin typeface="+mn-lt"/>
                          <a:ea typeface="Verdana" panose="020B0604030504040204" pitchFamily="34" charset="0"/>
                          <a:cs typeface="Segoe UI" panose="020B0502040204020203" pitchFamily="34" charset="0"/>
                        </a:rPr>
                        <a:t> (Dynastie : 919-1062)</a:t>
                      </a:r>
                    </a:p>
                  </a:txBody>
                  <a:tcPr anchor="ctr"/>
                </a:tc>
                <a:extLst>
                  <a:ext uri="{0D108BD9-81ED-4DB2-BD59-A6C34878D82A}">
                    <a16:rowId xmlns:a16="http://schemas.microsoft.com/office/drawing/2014/main" val="2908746425"/>
                  </a:ext>
                </a:extLst>
              </a:tr>
            </a:tbl>
          </a:graphicData>
        </a:graphic>
      </p:graphicFrame>
    </p:spTree>
    <p:extLst>
      <p:ext uri="{BB962C8B-B14F-4D97-AF65-F5344CB8AC3E}">
        <p14:creationId xmlns:p14="http://schemas.microsoft.com/office/powerpoint/2010/main" val="371846036"/>
      </p:ext>
    </p:extLst>
  </p:cSld>
  <p:clrMapOvr>
    <a:masterClrMapping/>
  </p:clrMapOvr>
</p:sld>
</file>

<file path=ppt/theme/theme1.xml><?xml version="1.0" encoding="utf-8"?>
<a:theme xmlns:a="http://schemas.openxmlformats.org/drawingml/2006/main" name="Rückblick">
  <a:themeElements>
    <a:clrScheme name="DACH-Doku-Schulungsunterlagen">
      <a:dk1>
        <a:srgbClr val="000000"/>
      </a:dk1>
      <a:lt1>
        <a:srgbClr val="FFFFFF"/>
      </a:lt1>
      <a:dk2>
        <a:srgbClr val="000000"/>
      </a:dk2>
      <a:lt2>
        <a:srgbClr val="FFFFFF"/>
      </a:lt2>
      <a:accent1>
        <a:srgbClr val="979696"/>
      </a:accent1>
      <a:accent2>
        <a:srgbClr val="979696"/>
      </a:accent2>
      <a:accent3>
        <a:srgbClr val="979696"/>
      </a:accent3>
      <a:accent4>
        <a:srgbClr val="979696"/>
      </a:accent4>
      <a:accent5>
        <a:srgbClr val="979696"/>
      </a:accent5>
      <a:accent6>
        <a:srgbClr val="979696"/>
      </a:accent6>
      <a:hlink>
        <a:srgbClr val="0068FF"/>
      </a:hlink>
      <a:folHlink>
        <a:srgbClr val="0068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243AF7DC-D15B-41C0-AE81-23980D1B9FC4}"/>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0</TotalTime>
  <Words>2088</Words>
  <Application>Microsoft Office PowerPoint</Application>
  <PresentationFormat>Breitbild</PresentationFormat>
  <Paragraphs>295</Paragraphs>
  <Slides>20</Slides>
  <Notes>19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20</vt:i4>
      </vt:variant>
    </vt:vector>
  </HeadingPairs>
  <TitlesOfParts>
    <vt:vector size="25" baseType="lpstr">
      <vt:lpstr>Arial</vt:lpstr>
      <vt:lpstr>Calibri</vt:lpstr>
      <vt:lpstr>Segoe UI</vt:lpstr>
      <vt:lpstr>Verdana</vt:lpstr>
      <vt:lpstr>Rückblick</vt:lpstr>
      <vt:lpstr>Praxis-Update RDA DACH</vt:lpstr>
      <vt:lpstr>PowerPoint-Präsentation</vt:lpstr>
      <vt:lpstr>Teil 2.3    Normdaten</vt:lpstr>
      <vt:lpstr>1. Bevorzugter Name eines Akteurs (1)</vt:lpstr>
      <vt:lpstr>1. Bevorzugter Name eines Akteurs (2)</vt:lpstr>
      <vt:lpstr>1. Bevorzugter Name eines Akteurs (3)</vt:lpstr>
      <vt:lpstr>2. Phrase, die den Namen einer anderen Person enthält (1)</vt:lpstr>
      <vt:lpstr>2. Phrase, die den Namen einer anderen Person enthält (2)</vt:lpstr>
      <vt:lpstr>3. Mit Familie in Beziehung stehender Zeitraum</vt:lpstr>
      <vt:lpstr>4. Artikel am Anfang von Körperschaftsnamen</vt:lpstr>
      <vt:lpstr>5. Territorialpfarreien der Katholischen Kirche (1)</vt:lpstr>
      <vt:lpstr>5. Territorialpfarreien der Katholischen Kirche (2)</vt:lpstr>
      <vt:lpstr>5. Territorialpfarreien der Katholischen Kirche (3)</vt:lpstr>
      <vt:lpstr>5. Territorialpfarreien der Katholischen Kirche (4)</vt:lpstr>
      <vt:lpstr>6. Klöster und Stifte (1)</vt:lpstr>
      <vt:lpstr>6. Klöster und Stifte (2)</vt:lpstr>
      <vt:lpstr>6. Klöster und Stifte (3)</vt:lpstr>
      <vt:lpstr>7. Kategorie einer Körperschaft (1)</vt:lpstr>
      <vt:lpstr>7. Kategorie einer Körperschaft (2)</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2023-09-05T11:40:50Z</dcterms:created>
  <dcterms:modified xsi:type="dcterms:W3CDTF">2023-09-20T10:06:04Z</dcterms:modified>
</cp:coreProperties>
</file>